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7"/>
  </p:notesMasterIdLst>
  <p:sldIdLst>
    <p:sldId id="416" r:id="rId2"/>
    <p:sldId id="417" r:id="rId3"/>
    <p:sldId id="259" r:id="rId4"/>
    <p:sldId id="284" r:id="rId5"/>
    <p:sldId id="260" r:id="rId6"/>
    <p:sldId id="261" r:id="rId7"/>
    <p:sldId id="262" r:id="rId8"/>
    <p:sldId id="263" r:id="rId9"/>
    <p:sldId id="265" r:id="rId10"/>
    <p:sldId id="264" r:id="rId11"/>
    <p:sldId id="402" r:id="rId12"/>
    <p:sldId id="269" r:id="rId13"/>
    <p:sldId id="267" r:id="rId14"/>
    <p:sldId id="268" r:id="rId15"/>
    <p:sldId id="403" r:id="rId16"/>
    <p:sldId id="266" r:id="rId17"/>
    <p:sldId id="270" r:id="rId18"/>
    <p:sldId id="418" r:id="rId19"/>
    <p:sldId id="404" r:id="rId20"/>
    <p:sldId id="271" r:id="rId21"/>
    <p:sldId id="272" r:id="rId22"/>
    <p:sldId id="273" r:id="rId23"/>
    <p:sldId id="274" r:id="rId24"/>
    <p:sldId id="420" r:id="rId25"/>
    <p:sldId id="275" r:id="rId26"/>
    <p:sldId id="276" r:id="rId27"/>
    <p:sldId id="277" r:id="rId28"/>
    <p:sldId id="278" r:id="rId29"/>
    <p:sldId id="279" r:id="rId30"/>
    <p:sldId id="282" r:id="rId31"/>
    <p:sldId id="280" r:id="rId32"/>
    <p:sldId id="281" r:id="rId33"/>
    <p:sldId id="283" r:id="rId34"/>
    <p:sldId id="421" r:id="rId35"/>
    <p:sldId id="285" r:id="rId36"/>
    <p:sldId id="287" r:id="rId37"/>
    <p:sldId id="405" r:id="rId38"/>
    <p:sldId id="300" r:id="rId39"/>
    <p:sldId id="301" r:id="rId40"/>
    <p:sldId id="289" r:id="rId41"/>
    <p:sldId id="286" r:id="rId42"/>
    <p:sldId id="294" r:id="rId43"/>
    <p:sldId id="422" r:id="rId44"/>
    <p:sldId id="423" r:id="rId45"/>
    <p:sldId id="290" r:id="rId46"/>
    <p:sldId id="291" r:id="rId47"/>
    <p:sldId id="292" r:id="rId48"/>
    <p:sldId id="295" r:id="rId49"/>
    <p:sldId id="299" r:id="rId50"/>
    <p:sldId id="298" r:id="rId51"/>
    <p:sldId id="424" r:id="rId52"/>
    <p:sldId id="425" r:id="rId53"/>
    <p:sldId id="302" r:id="rId54"/>
    <p:sldId id="303" r:id="rId55"/>
    <p:sldId id="304" r:id="rId56"/>
    <p:sldId id="305" r:id="rId57"/>
    <p:sldId id="308" r:id="rId58"/>
    <p:sldId id="310" r:id="rId59"/>
    <p:sldId id="307" r:id="rId60"/>
    <p:sldId id="311" r:id="rId61"/>
    <p:sldId id="309" r:id="rId62"/>
    <p:sldId id="312" r:id="rId63"/>
    <p:sldId id="323" r:id="rId64"/>
    <p:sldId id="324" r:id="rId65"/>
    <p:sldId id="313" r:id="rId66"/>
    <p:sldId id="314" r:id="rId67"/>
    <p:sldId id="318" r:id="rId68"/>
    <p:sldId id="317" r:id="rId69"/>
    <p:sldId id="322" r:id="rId70"/>
    <p:sldId id="319" r:id="rId71"/>
    <p:sldId id="321" r:id="rId72"/>
    <p:sldId id="316" r:id="rId73"/>
    <p:sldId id="325" r:id="rId74"/>
    <p:sldId id="326" r:id="rId75"/>
    <p:sldId id="327" r:id="rId76"/>
    <p:sldId id="328" r:id="rId77"/>
    <p:sldId id="329" r:id="rId78"/>
    <p:sldId id="330" r:id="rId79"/>
    <p:sldId id="331" r:id="rId80"/>
    <p:sldId id="332" r:id="rId81"/>
    <p:sldId id="427" r:id="rId82"/>
    <p:sldId id="428" r:id="rId83"/>
    <p:sldId id="333" r:id="rId84"/>
    <p:sldId id="334" r:id="rId85"/>
    <p:sldId id="335" r:id="rId86"/>
    <p:sldId id="429" r:id="rId87"/>
    <p:sldId id="430" r:id="rId88"/>
    <p:sldId id="431" r:id="rId89"/>
    <p:sldId id="432" r:id="rId90"/>
    <p:sldId id="433" r:id="rId91"/>
    <p:sldId id="336" r:id="rId92"/>
    <p:sldId id="337" r:id="rId93"/>
    <p:sldId id="434" r:id="rId94"/>
    <p:sldId id="435" r:id="rId95"/>
    <p:sldId id="412" r:id="rId96"/>
    <p:sldId id="339" r:id="rId97"/>
    <p:sldId id="341" r:id="rId98"/>
    <p:sldId id="342" r:id="rId99"/>
    <p:sldId id="343" r:id="rId100"/>
    <p:sldId id="436" r:id="rId101"/>
    <p:sldId id="437" r:id="rId102"/>
    <p:sldId id="438" r:id="rId103"/>
    <p:sldId id="439" r:id="rId104"/>
    <p:sldId id="442" r:id="rId105"/>
    <p:sldId id="440" r:id="rId106"/>
    <p:sldId id="441" r:id="rId107"/>
    <p:sldId id="344" r:id="rId108"/>
    <p:sldId id="345" r:id="rId109"/>
    <p:sldId id="351" r:id="rId110"/>
    <p:sldId id="352" r:id="rId111"/>
    <p:sldId id="354" r:id="rId112"/>
    <p:sldId id="355" r:id="rId113"/>
    <p:sldId id="413" r:id="rId114"/>
    <p:sldId id="414" r:id="rId115"/>
    <p:sldId id="347" r:id="rId116"/>
    <p:sldId id="443" r:id="rId117"/>
    <p:sldId id="348" r:id="rId118"/>
    <p:sldId id="356" r:id="rId119"/>
    <p:sldId id="357" r:id="rId120"/>
    <p:sldId id="358" r:id="rId121"/>
    <p:sldId id="359" r:id="rId122"/>
    <p:sldId id="360" r:id="rId123"/>
    <p:sldId id="361" r:id="rId124"/>
    <p:sldId id="362" r:id="rId125"/>
    <p:sldId id="363" r:id="rId126"/>
    <p:sldId id="364" r:id="rId127"/>
    <p:sldId id="365" r:id="rId128"/>
    <p:sldId id="366" r:id="rId129"/>
    <p:sldId id="367" r:id="rId130"/>
    <p:sldId id="368" r:id="rId131"/>
    <p:sldId id="369" r:id="rId132"/>
    <p:sldId id="370" r:id="rId133"/>
    <p:sldId id="371" r:id="rId134"/>
    <p:sldId id="372" r:id="rId135"/>
    <p:sldId id="373" r:id="rId136"/>
    <p:sldId id="374" r:id="rId137"/>
    <p:sldId id="376" r:id="rId138"/>
    <p:sldId id="381" r:id="rId139"/>
    <p:sldId id="382" r:id="rId140"/>
    <p:sldId id="383" r:id="rId141"/>
    <p:sldId id="384" r:id="rId142"/>
    <p:sldId id="385" r:id="rId143"/>
    <p:sldId id="386" r:id="rId144"/>
    <p:sldId id="387" r:id="rId145"/>
    <p:sldId id="388" r:id="rId146"/>
    <p:sldId id="389" r:id="rId147"/>
    <p:sldId id="390" r:id="rId148"/>
    <p:sldId id="391" r:id="rId149"/>
    <p:sldId id="392" r:id="rId150"/>
    <p:sldId id="393" r:id="rId151"/>
    <p:sldId id="406" r:id="rId152"/>
    <p:sldId id="350" r:id="rId153"/>
    <p:sldId id="407" r:id="rId154"/>
    <p:sldId id="408" r:id="rId155"/>
    <p:sldId id="409" r:id="rId156"/>
    <p:sldId id="410" r:id="rId157"/>
    <p:sldId id="411" r:id="rId158"/>
    <p:sldId id="398" r:id="rId159"/>
    <p:sldId id="397" r:id="rId160"/>
    <p:sldId id="394" r:id="rId161"/>
    <p:sldId id="396" r:id="rId162"/>
    <p:sldId id="399" r:id="rId163"/>
    <p:sldId id="401" r:id="rId164"/>
    <p:sldId id="400" r:id="rId165"/>
    <p:sldId id="419" r:id="rId166"/>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660"/>
  </p:normalViewPr>
  <p:slideViewPr>
    <p:cSldViewPr>
      <p:cViewPr varScale="1">
        <p:scale>
          <a:sx n="65" d="100"/>
          <a:sy n="65" d="100"/>
        </p:scale>
        <p:origin x="-1284"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62733C-8A69-46AE-99C5-AA23BE1AC674}"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l-GR"/>
        </a:p>
      </dgm:t>
    </dgm:pt>
    <dgm:pt modelId="{94874E73-A25D-436B-901D-9BC81FF47EB1}">
      <dgm:prSet custT="1">
        <dgm:style>
          <a:lnRef idx="1">
            <a:schemeClr val="accent4"/>
          </a:lnRef>
          <a:fillRef idx="2">
            <a:schemeClr val="accent4"/>
          </a:fillRef>
          <a:effectRef idx="1">
            <a:schemeClr val="accent4"/>
          </a:effectRef>
          <a:fontRef idx="minor">
            <a:schemeClr val="dk1"/>
          </a:fontRef>
        </dgm:style>
      </dgm:prSet>
      <dgm:spPr/>
      <dgm:t>
        <a:bodyPr/>
        <a:lstStyle/>
        <a:p>
          <a:pPr rtl="0">
            <a:spcBef>
              <a:spcPts val="0"/>
            </a:spcBef>
            <a:spcAft>
              <a:spcPts val="0"/>
            </a:spcAft>
          </a:pPr>
          <a:r>
            <a:rPr lang="el-GR" sz="2000" b="1" dirty="0" smtClean="0">
              <a:solidFill>
                <a:schemeClr val="tx1"/>
              </a:solidFill>
            </a:rPr>
            <a:t>Η αδαμαντίνη αποτελείται κυρίως από ανόργανα συστατικά (92-96% </a:t>
          </a:r>
          <a:r>
            <a:rPr lang="el-GR" sz="2000" b="1" dirty="0" err="1" smtClean="0">
              <a:solidFill>
                <a:schemeClr val="tx1"/>
              </a:solidFill>
            </a:rPr>
            <a:t>κ.β</a:t>
          </a:r>
          <a:r>
            <a:rPr lang="el-GR" sz="2000" b="1" dirty="0" smtClean="0">
              <a:solidFill>
                <a:schemeClr val="tx1"/>
              </a:solidFill>
            </a:rPr>
            <a:t>), από ελάχιστα οργανικά (1-2% </a:t>
          </a:r>
          <a:r>
            <a:rPr lang="el-GR" sz="2000" b="1" dirty="0" err="1" smtClean="0">
              <a:solidFill>
                <a:schemeClr val="tx1"/>
              </a:solidFill>
            </a:rPr>
            <a:t>κ.β</a:t>
          </a:r>
          <a:r>
            <a:rPr lang="el-GR" sz="2000" b="1" dirty="0" smtClean="0">
              <a:solidFill>
                <a:schemeClr val="tx1"/>
              </a:solidFill>
            </a:rPr>
            <a:t>) και από νερό (2-4% </a:t>
          </a:r>
          <a:r>
            <a:rPr lang="el-GR" sz="2000" b="1" dirty="0" err="1" smtClean="0">
              <a:solidFill>
                <a:schemeClr val="tx1"/>
              </a:solidFill>
            </a:rPr>
            <a:t>κ.β</a:t>
          </a:r>
          <a:r>
            <a:rPr lang="el-GR" sz="2000" b="1" dirty="0" smtClean="0">
              <a:solidFill>
                <a:schemeClr val="tx1"/>
              </a:solidFill>
            </a:rPr>
            <a:t>)</a:t>
          </a:r>
          <a:endParaRPr lang="el-GR" sz="2000" b="1" dirty="0">
            <a:solidFill>
              <a:schemeClr val="tx1"/>
            </a:solidFill>
          </a:endParaRPr>
        </a:p>
      </dgm:t>
    </dgm:pt>
    <dgm:pt modelId="{0793DFF9-4595-4A22-A85C-D9B16A0CC297}" type="parTrans" cxnId="{B3AF408D-AB80-4919-8F53-96A4BE0A0724}">
      <dgm:prSet/>
      <dgm:spPr/>
      <dgm:t>
        <a:bodyPr/>
        <a:lstStyle/>
        <a:p>
          <a:pPr>
            <a:spcBef>
              <a:spcPts val="0"/>
            </a:spcBef>
            <a:spcAft>
              <a:spcPts val="0"/>
            </a:spcAft>
          </a:pPr>
          <a:endParaRPr lang="el-GR"/>
        </a:p>
      </dgm:t>
    </dgm:pt>
    <dgm:pt modelId="{759B968B-DE79-4DE0-8C5F-3AAFF8B00B15}" type="sibTrans" cxnId="{B3AF408D-AB80-4919-8F53-96A4BE0A0724}">
      <dgm:prSet/>
      <dgm:spPr/>
      <dgm:t>
        <a:bodyPr/>
        <a:lstStyle/>
        <a:p>
          <a:pPr>
            <a:spcBef>
              <a:spcPts val="0"/>
            </a:spcBef>
            <a:spcAft>
              <a:spcPts val="0"/>
            </a:spcAft>
          </a:pPr>
          <a:endParaRPr lang="el-GR"/>
        </a:p>
      </dgm:t>
    </dgm:pt>
    <dgm:pt modelId="{B0CE818C-B2F7-414D-95E1-BA77976C3FB0}">
      <dgm:prSet custT="1">
        <dgm:style>
          <a:lnRef idx="1">
            <a:schemeClr val="dk1"/>
          </a:lnRef>
          <a:fillRef idx="2">
            <a:schemeClr val="dk1"/>
          </a:fillRef>
          <a:effectRef idx="1">
            <a:schemeClr val="dk1"/>
          </a:effectRef>
          <a:fontRef idx="minor">
            <a:schemeClr val="dk1"/>
          </a:fontRef>
        </dgm:style>
      </dgm:prSet>
      <dgm:spPr/>
      <dgm:t>
        <a:bodyPr/>
        <a:lstStyle/>
        <a:p>
          <a:pPr>
            <a:spcBef>
              <a:spcPts val="0"/>
            </a:spcBef>
            <a:spcAft>
              <a:spcPts val="0"/>
            </a:spcAft>
          </a:pPr>
          <a:r>
            <a:rPr lang="el-GR" sz="2000" b="1" dirty="0" smtClean="0">
              <a:solidFill>
                <a:schemeClr val="tx1"/>
              </a:solidFill>
            </a:rPr>
            <a:t>Ανόργανα συστατικά</a:t>
          </a:r>
        </a:p>
        <a:p>
          <a:pPr>
            <a:spcBef>
              <a:spcPts val="0"/>
            </a:spcBef>
            <a:spcAft>
              <a:spcPts val="0"/>
            </a:spcAft>
          </a:pPr>
          <a:r>
            <a:rPr lang="el-GR" sz="2000" dirty="0" smtClean="0">
              <a:solidFill>
                <a:schemeClr val="tx1"/>
              </a:solidFill>
            </a:rPr>
            <a:t>- Το </a:t>
          </a:r>
          <a:r>
            <a:rPr lang="el-GR" sz="2000" b="0" u="sng" dirty="0" smtClean="0">
              <a:solidFill>
                <a:schemeClr val="tx1"/>
              </a:solidFill>
            </a:rPr>
            <a:t>φωσφορικό ασβέστιο </a:t>
          </a:r>
          <a:r>
            <a:rPr lang="el-GR" sz="2000" dirty="0" smtClean="0">
              <a:solidFill>
                <a:schemeClr val="tx1"/>
              </a:solidFill>
            </a:rPr>
            <a:t>με τη μοριακή μορφή του </a:t>
          </a:r>
          <a:r>
            <a:rPr lang="el-GR" sz="2000" b="1" dirty="0" err="1" smtClean="0">
              <a:solidFill>
                <a:schemeClr val="tx1"/>
              </a:solidFill>
            </a:rPr>
            <a:t>υδροξυαπατίτη</a:t>
          </a:r>
          <a:r>
            <a:rPr lang="el-GR" sz="2000" b="1" dirty="0" smtClean="0">
              <a:solidFill>
                <a:schemeClr val="tx1"/>
              </a:solidFill>
            </a:rPr>
            <a:t> </a:t>
          </a:r>
          <a:r>
            <a:rPr lang="el-GR" sz="2000" dirty="0" smtClean="0">
              <a:solidFill>
                <a:schemeClr val="tx1"/>
              </a:solidFill>
            </a:rPr>
            <a:t>αποτελεί το κυρίως ανόργανο υλικό της αδαμαντίνης. </a:t>
          </a:r>
        </a:p>
        <a:p>
          <a:pPr>
            <a:spcBef>
              <a:spcPts val="0"/>
            </a:spcBef>
            <a:spcAft>
              <a:spcPts val="0"/>
            </a:spcAft>
          </a:pPr>
          <a:r>
            <a:rPr lang="el-GR" sz="2000" dirty="0" smtClean="0">
              <a:solidFill>
                <a:schemeClr val="tx1"/>
              </a:solidFill>
            </a:rPr>
            <a:t>- Το ανθρακικό ασβέστιο και το ανθρακικό μαγνήσιο αποτελούν επίσης μόρια που συναντώνται στην αδαμαντίνη σε πολύ μικρότερη όμως αναλογία.</a:t>
          </a:r>
        </a:p>
        <a:p>
          <a:pPr>
            <a:spcBef>
              <a:spcPts val="0"/>
            </a:spcBef>
            <a:spcAft>
              <a:spcPts val="0"/>
            </a:spcAft>
          </a:pPr>
          <a:r>
            <a:rPr lang="el-GR" sz="2000" dirty="0" smtClean="0">
              <a:solidFill>
                <a:schemeClr val="tx1"/>
              </a:solidFill>
            </a:rPr>
            <a:t>-Τα υπόλοιπα ανόργανα στοιχεία που έχουν απομονωθεί από την αδαμαντίνη</a:t>
          </a:r>
        </a:p>
        <a:p>
          <a:pPr>
            <a:spcBef>
              <a:spcPts val="0"/>
            </a:spcBef>
            <a:spcAft>
              <a:spcPts val="0"/>
            </a:spcAft>
          </a:pPr>
          <a:r>
            <a:rPr lang="el-GR" sz="2000" dirty="0" smtClean="0">
              <a:solidFill>
                <a:schemeClr val="tx1"/>
              </a:solidFill>
            </a:rPr>
            <a:t>(χλώριο, νάτριο, μαγνήσιο, σίδηρος, φθόριο, μόλυβδος, πυρίτιο, βανάδιο, στρόντιο </a:t>
          </a:r>
          <a:r>
            <a:rPr lang="el-GR" sz="2000" dirty="0" err="1" smtClean="0">
              <a:solidFill>
                <a:schemeClr val="tx1"/>
              </a:solidFill>
            </a:rPr>
            <a:t>κ.λ.π</a:t>
          </a:r>
          <a:r>
            <a:rPr lang="el-GR" sz="2000" dirty="0" smtClean="0">
              <a:solidFill>
                <a:schemeClr val="tx1"/>
              </a:solidFill>
            </a:rPr>
            <a:t>.), δεν υπερβαίνουν συνολικά το 2% του βάρους της αδαμαντίνης.</a:t>
          </a:r>
          <a:endParaRPr lang="el-GR" sz="2000" dirty="0">
            <a:solidFill>
              <a:schemeClr val="tx1"/>
            </a:solidFill>
          </a:endParaRPr>
        </a:p>
      </dgm:t>
    </dgm:pt>
    <dgm:pt modelId="{3D382B19-54BE-47C7-B8B6-D13F54063146}" type="parTrans" cxnId="{03D1076B-1AA9-4003-982D-F9CA9E678576}">
      <dgm:prSet/>
      <dgm:spPr/>
      <dgm:t>
        <a:bodyPr/>
        <a:lstStyle/>
        <a:p>
          <a:pPr>
            <a:spcBef>
              <a:spcPts val="0"/>
            </a:spcBef>
            <a:spcAft>
              <a:spcPts val="0"/>
            </a:spcAft>
          </a:pPr>
          <a:endParaRPr lang="el-GR"/>
        </a:p>
      </dgm:t>
    </dgm:pt>
    <dgm:pt modelId="{06F3C1FE-3B9C-4C1B-B4FC-03EC85344F8A}" type="sibTrans" cxnId="{03D1076B-1AA9-4003-982D-F9CA9E678576}">
      <dgm:prSet/>
      <dgm:spPr/>
      <dgm:t>
        <a:bodyPr/>
        <a:lstStyle/>
        <a:p>
          <a:pPr>
            <a:spcBef>
              <a:spcPts val="0"/>
            </a:spcBef>
            <a:spcAft>
              <a:spcPts val="0"/>
            </a:spcAft>
          </a:pPr>
          <a:endParaRPr lang="el-GR"/>
        </a:p>
      </dgm:t>
    </dgm:pt>
    <dgm:pt modelId="{43152D95-F132-4E4F-BE3B-372011B7DDE5}">
      <dgm:prSet custT="1">
        <dgm:style>
          <a:lnRef idx="1">
            <a:schemeClr val="accent1"/>
          </a:lnRef>
          <a:fillRef idx="2">
            <a:schemeClr val="accent1"/>
          </a:fillRef>
          <a:effectRef idx="1">
            <a:schemeClr val="accent1"/>
          </a:effectRef>
          <a:fontRef idx="minor">
            <a:schemeClr val="dk1"/>
          </a:fontRef>
        </dgm:style>
      </dgm:prSet>
      <dgm:spPr/>
      <dgm:t>
        <a:bodyPr/>
        <a:lstStyle/>
        <a:p>
          <a:pPr>
            <a:spcBef>
              <a:spcPts val="0"/>
            </a:spcBef>
            <a:spcAft>
              <a:spcPts val="0"/>
            </a:spcAft>
          </a:pPr>
          <a:r>
            <a:rPr lang="el-GR" sz="2000" b="1" dirty="0" smtClean="0">
              <a:solidFill>
                <a:schemeClr val="tx1"/>
              </a:solidFill>
            </a:rPr>
            <a:t>Οργανικά συστατικά </a:t>
          </a:r>
          <a:r>
            <a:rPr lang="el-GR" sz="2000" b="0" dirty="0" smtClean="0">
              <a:solidFill>
                <a:schemeClr val="tx1"/>
              </a:solidFill>
            </a:rPr>
            <a:t>αποτελούν το 0.5 % και συνθέτουν ένα είδος ουσίας που μοιάζει με κερατίνη και αποτελείται από πρωτεΐνες και </a:t>
          </a:r>
          <a:r>
            <a:rPr lang="el-GR" sz="2000" b="0" dirty="0" err="1" smtClean="0">
              <a:solidFill>
                <a:schemeClr val="tx1"/>
              </a:solidFill>
            </a:rPr>
            <a:t>γλυκοπρωτείνες</a:t>
          </a:r>
          <a:r>
            <a:rPr lang="el-GR" sz="2000" b="0" dirty="0" smtClean="0">
              <a:solidFill>
                <a:schemeClr val="tx1"/>
              </a:solidFill>
            </a:rPr>
            <a:t>. Εκτός από τα λιποειδή υπάρχουν και κιτρικά άλατα που παίζουν ρόλο στην κρυστάλλωση και την αύξηση.</a:t>
          </a:r>
        </a:p>
        <a:p>
          <a:pPr>
            <a:spcBef>
              <a:spcPts val="0"/>
            </a:spcBef>
            <a:spcAft>
              <a:spcPts val="0"/>
            </a:spcAft>
          </a:pPr>
          <a:r>
            <a:rPr lang="el-GR" sz="2000" b="1" dirty="0" smtClean="0">
              <a:solidFill>
                <a:schemeClr val="tx1"/>
              </a:solidFill>
            </a:rPr>
            <a:t>Το νερό </a:t>
          </a:r>
          <a:r>
            <a:rPr lang="el-GR" sz="2000" b="0" dirty="0" smtClean="0">
              <a:solidFill>
                <a:schemeClr val="tx1"/>
              </a:solidFill>
            </a:rPr>
            <a:t>δεν έχει ομοιογενή κατανομή  και ευρίσκεται σε μεγαλύτερη αναλογία στα βαθύτερα στρώματα της αδαμαντίνης.</a:t>
          </a:r>
        </a:p>
      </dgm:t>
    </dgm:pt>
    <dgm:pt modelId="{CE4E78D0-2000-4CA8-BB68-8CFE44A0275B}" type="parTrans" cxnId="{8A28A8ED-3852-4DEE-850E-0A297E206BF4}">
      <dgm:prSet/>
      <dgm:spPr/>
      <dgm:t>
        <a:bodyPr/>
        <a:lstStyle/>
        <a:p>
          <a:pPr>
            <a:spcBef>
              <a:spcPts val="0"/>
            </a:spcBef>
            <a:spcAft>
              <a:spcPts val="0"/>
            </a:spcAft>
          </a:pPr>
          <a:endParaRPr lang="el-GR"/>
        </a:p>
      </dgm:t>
    </dgm:pt>
    <dgm:pt modelId="{80C4FF16-B7C0-40EF-8B80-58274D6AB7E1}" type="sibTrans" cxnId="{8A28A8ED-3852-4DEE-850E-0A297E206BF4}">
      <dgm:prSet/>
      <dgm:spPr/>
      <dgm:t>
        <a:bodyPr/>
        <a:lstStyle/>
        <a:p>
          <a:pPr>
            <a:spcBef>
              <a:spcPts val="0"/>
            </a:spcBef>
            <a:spcAft>
              <a:spcPts val="0"/>
            </a:spcAft>
          </a:pPr>
          <a:endParaRPr lang="el-GR"/>
        </a:p>
      </dgm:t>
    </dgm:pt>
    <dgm:pt modelId="{74B24C4E-2DF3-4E49-B2E8-481D27E38712}" type="pres">
      <dgm:prSet presAssocID="{E662733C-8A69-46AE-99C5-AA23BE1AC674}" presName="linear" presStyleCnt="0">
        <dgm:presLayoutVars>
          <dgm:animLvl val="lvl"/>
          <dgm:resizeHandles val="exact"/>
        </dgm:presLayoutVars>
      </dgm:prSet>
      <dgm:spPr/>
      <dgm:t>
        <a:bodyPr/>
        <a:lstStyle/>
        <a:p>
          <a:endParaRPr lang="el-GR"/>
        </a:p>
      </dgm:t>
    </dgm:pt>
    <dgm:pt modelId="{94158C5C-2188-48A2-BD06-75DCD937B876}" type="pres">
      <dgm:prSet presAssocID="{94874E73-A25D-436B-901D-9BC81FF47EB1}" presName="parentText" presStyleLbl="node1" presStyleIdx="0" presStyleCnt="3" custScaleX="100000" custScaleY="45459">
        <dgm:presLayoutVars>
          <dgm:chMax val="0"/>
          <dgm:bulletEnabled val="1"/>
        </dgm:presLayoutVars>
      </dgm:prSet>
      <dgm:spPr/>
      <dgm:t>
        <a:bodyPr/>
        <a:lstStyle/>
        <a:p>
          <a:endParaRPr lang="el-GR"/>
        </a:p>
      </dgm:t>
    </dgm:pt>
    <dgm:pt modelId="{BC2A38D9-B3BC-40FC-B218-A7650A89C79B}" type="pres">
      <dgm:prSet presAssocID="{759B968B-DE79-4DE0-8C5F-3AAFF8B00B15}" presName="spacer" presStyleCnt="0"/>
      <dgm:spPr/>
    </dgm:pt>
    <dgm:pt modelId="{1289F2EE-45EA-4F56-933B-2E12E4040353}" type="pres">
      <dgm:prSet presAssocID="{B0CE818C-B2F7-414D-95E1-BA77976C3FB0}" presName="parentText" presStyleLbl="node1" presStyleIdx="1" presStyleCnt="3" custScaleY="102882">
        <dgm:presLayoutVars>
          <dgm:chMax val="0"/>
          <dgm:bulletEnabled val="1"/>
        </dgm:presLayoutVars>
      </dgm:prSet>
      <dgm:spPr/>
      <dgm:t>
        <a:bodyPr/>
        <a:lstStyle/>
        <a:p>
          <a:endParaRPr lang="el-GR"/>
        </a:p>
      </dgm:t>
    </dgm:pt>
    <dgm:pt modelId="{1F87409C-165C-4CEE-8754-EF980F74523F}" type="pres">
      <dgm:prSet presAssocID="{06F3C1FE-3B9C-4C1B-B4FC-03EC85344F8A}" presName="spacer" presStyleCnt="0"/>
      <dgm:spPr/>
    </dgm:pt>
    <dgm:pt modelId="{7017258B-7B9E-4504-A68A-8A9642692624}" type="pres">
      <dgm:prSet presAssocID="{43152D95-F132-4E4F-BE3B-372011B7DDE5}" presName="parentText" presStyleLbl="node1" presStyleIdx="2" presStyleCnt="3" custScaleY="84008">
        <dgm:presLayoutVars>
          <dgm:chMax val="0"/>
          <dgm:bulletEnabled val="1"/>
        </dgm:presLayoutVars>
      </dgm:prSet>
      <dgm:spPr/>
      <dgm:t>
        <a:bodyPr/>
        <a:lstStyle/>
        <a:p>
          <a:endParaRPr lang="el-GR"/>
        </a:p>
      </dgm:t>
    </dgm:pt>
  </dgm:ptLst>
  <dgm:cxnLst>
    <dgm:cxn modelId="{8A28A8ED-3852-4DEE-850E-0A297E206BF4}" srcId="{E662733C-8A69-46AE-99C5-AA23BE1AC674}" destId="{43152D95-F132-4E4F-BE3B-372011B7DDE5}" srcOrd="2" destOrd="0" parTransId="{CE4E78D0-2000-4CA8-BB68-8CFE44A0275B}" sibTransId="{80C4FF16-B7C0-40EF-8B80-58274D6AB7E1}"/>
    <dgm:cxn modelId="{7A6F90B3-9C74-4CFC-8740-DB134C221AC8}" type="presOf" srcId="{94874E73-A25D-436B-901D-9BC81FF47EB1}" destId="{94158C5C-2188-48A2-BD06-75DCD937B876}" srcOrd="0" destOrd="0" presId="urn:microsoft.com/office/officeart/2005/8/layout/vList2"/>
    <dgm:cxn modelId="{84F2320A-ECC4-43C9-BC3F-2AA5EB9534A7}" type="presOf" srcId="{B0CE818C-B2F7-414D-95E1-BA77976C3FB0}" destId="{1289F2EE-45EA-4F56-933B-2E12E4040353}" srcOrd="0" destOrd="0" presId="urn:microsoft.com/office/officeart/2005/8/layout/vList2"/>
    <dgm:cxn modelId="{B3AF408D-AB80-4919-8F53-96A4BE0A0724}" srcId="{E662733C-8A69-46AE-99C5-AA23BE1AC674}" destId="{94874E73-A25D-436B-901D-9BC81FF47EB1}" srcOrd="0" destOrd="0" parTransId="{0793DFF9-4595-4A22-A85C-D9B16A0CC297}" sibTransId="{759B968B-DE79-4DE0-8C5F-3AAFF8B00B15}"/>
    <dgm:cxn modelId="{03D1076B-1AA9-4003-982D-F9CA9E678576}" srcId="{E662733C-8A69-46AE-99C5-AA23BE1AC674}" destId="{B0CE818C-B2F7-414D-95E1-BA77976C3FB0}" srcOrd="1" destOrd="0" parTransId="{3D382B19-54BE-47C7-B8B6-D13F54063146}" sibTransId="{06F3C1FE-3B9C-4C1B-B4FC-03EC85344F8A}"/>
    <dgm:cxn modelId="{AF2FCC28-8BE6-4DC3-9B09-21C4C4DA45B6}" type="presOf" srcId="{43152D95-F132-4E4F-BE3B-372011B7DDE5}" destId="{7017258B-7B9E-4504-A68A-8A9642692624}" srcOrd="0" destOrd="0" presId="urn:microsoft.com/office/officeart/2005/8/layout/vList2"/>
    <dgm:cxn modelId="{ACB85F81-CB9D-4A50-8079-34175DD7ED9F}" type="presOf" srcId="{E662733C-8A69-46AE-99C5-AA23BE1AC674}" destId="{74B24C4E-2DF3-4E49-B2E8-481D27E38712}" srcOrd="0" destOrd="0" presId="urn:microsoft.com/office/officeart/2005/8/layout/vList2"/>
    <dgm:cxn modelId="{69879F06-D8E5-41A9-A412-B79021B68FF4}" type="presParOf" srcId="{74B24C4E-2DF3-4E49-B2E8-481D27E38712}" destId="{94158C5C-2188-48A2-BD06-75DCD937B876}" srcOrd="0" destOrd="0" presId="urn:microsoft.com/office/officeart/2005/8/layout/vList2"/>
    <dgm:cxn modelId="{738509C4-996E-455D-97EE-E927FA863DEA}" type="presParOf" srcId="{74B24C4E-2DF3-4E49-B2E8-481D27E38712}" destId="{BC2A38D9-B3BC-40FC-B218-A7650A89C79B}" srcOrd="1" destOrd="0" presId="urn:microsoft.com/office/officeart/2005/8/layout/vList2"/>
    <dgm:cxn modelId="{A075CCDB-829B-403D-8237-2B442F1A6EEE}" type="presParOf" srcId="{74B24C4E-2DF3-4E49-B2E8-481D27E38712}" destId="{1289F2EE-45EA-4F56-933B-2E12E4040353}" srcOrd="2" destOrd="0" presId="urn:microsoft.com/office/officeart/2005/8/layout/vList2"/>
    <dgm:cxn modelId="{A563D287-86F2-4296-9FD1-1F7AB4EF6A5B}" type="presParOf" srcId="{74B24C4E-2DF3-4E49-B2E8-481D27E38712}" destId="{1F87409C-165C-4CEE-8754-EF980F74523F}" srcOrd="3" destOrd="0" presId="urn:microsoft.com/office/officeart/2005/8/layout/vList2"/>
    <dgm:cxn modelId="{AA7D2473-8A50-4373-A316-0ABBCCE2FFF1}" type="presParOf" srcId="{74B24C4E-2DF3-4E49-B2E8-481D27E38712}" destId="{7017258B-7B9E-4504-A68A-8A9642692624}"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62733C-8A69-46AE-99C5-AA23BE1AC674}"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l-GR"/>
        </a:p>
      </dgm:t>
    </dgm:pt>
    <dgm:pt modelId="{94874E73-A25D-436B-901D-9BC81FF47EB1}">
      <dgm:prSet custT="1">
        <dgm:style>
          <a:lnRef idx="1">
            <a:schemeClr val="accent4"/>
          </a:lnRef>
          <a:fillRef idx="2">
            <a:schemeClr val="accent4"/>
          </a:fillRef>
          <a:effectRef idx="1">
            <a:schemeClr val="accent4"/>
          </a:effectRef>
          <a:fontRef idx="minor">
            <a:schemeClr val="dk1"/>
          </a:fontRef>
        </dgm:style>
      </dgm:prSet>
      <dgm:spPr/>
      <dgm:t>
        <a:bodyPr/>
        <a:lstStyle/>
        <a:p>
          <a:pPr rtl="0">
            <a:spcBef>
              <a:spcPts val="0"/>
            </a:spcBef>
            <a:spcAft>
              <a:spcPts val="0"/>
            </a:spcAft>
          </a:pPr>
          <a:r>
            <a:rPr lang="el-GR" sz="2000" b="1" dirty="0" smtClean="0">
              <a:solidFill>
                <a:schemeClr val="tx1"/>
              </a:solidFill>
            </a:rPr>
            <a:t>Η οδοντίνη αποτελείται από ανόργανα συστατικά σε ποσοστό 68-70% του</a:t>
          </a:r>
        </a:p>
        <a:p>
          <a:pPr>
            <a:spcBef>
              <a:spcPts val="0"/>
            </a:spcBef>
            <a:spcAft>
              <a:spcPts val="0"/>
            </a:spcAft>
          </a:pPr>
          <a:r>
            <a:rPr lang="el-GR" sz="2000" b="1" dirty="0" smtClean="0">
              <a:solidFill>
                <a:schemeClr val="tx1"/>
              </a:solidFill>
            </a:rPr>
            <a:t>βάρους της, από οργανικά σε ποσοστό 18-20%, ενώ το υπόλοιπο 10% περίπου είναι</a:t>
          </a:r>
          <a:r>
            <a:rPr lang="en-GB" sz="2000" b="1" dirty="0" smtClean="0">
              <a:solidFill>
                <a:schemeClr val="tx1"/>
              </a:solidFill>
            </a:rPr>
            <a:t> </a:t>
          </a:r>
          <a:r>
            <a:rPr lang="el-GR" sz="2000" b="1" dirty="0" smtClean="0">
              <a:solidFill>
                <a:schemeClr val="tx1"/>
              </a:solidFill>
            </a:rPr>
            <a:t>νερό.</a:t>
          </a:r>
          <a:endParaRPr lang="el-GR" sz="2000" b="1" dirty="0">
            <a:solidFill>
              <a:schemeClr val="tx1"/>
            </a:solidFill>
          </a:endParaRPr>
        </a:p>
      </dgm:t>
    </dgm:pt>
    <dgm:pt modelId="{0793DFF9-4595-4A22-A85C-D9B16A0CC297}" type="parTrans" cxnId="{B3AF408D-AB80-4919-8F53-96A4BE0A0724}">
      <dgm:prSet/>
      <dgm:spPr/>
      <dgm:t>
        <a:bodyPr/>
        <a:lstStyle/>
        <a:p>
          <a:pPr>
            <a:spcBef>
              <a:spcPts val="0"/>
            </a:spcBef>
            <a:spcAft>
              <a:spcPts val="0"/>
            </a:spcAft>
          </a:pPr>
          <a:endParaRPr lang="el-GR"/>
        </a:p>
      </dgm:t>
    </dgm:pt>
    <dgm:pt modelId="{759B968B-DE79-4DE0-8C5F-3AAFF8B00B15}" type="sibTrans" cxnId="{B3AF408D-AB80-4919-8F53-96A4BE0A0724}">
      <dgm:prSet/>
      <dgm:spPr/>
      <dgm:t>
        <a:bodyPr/>
        <a:lstStyle/>
        <a:p>
          <a:pPr>
            <a:spcBef>
              <a:spcPts val="0"/>
            </a:spcBef>
            <a:spcAft>
              <a:spcPts val="0"/>
            </a:spcAft>
          </a:pPr>
          <a:endParaRPr lang="el-GR"/>
        </a:p>
      </dgm:t>
    </dgm:pt>
    <dgm:pt modelId="{B0CE818C-B2F7-414D-95E1-BA77976C3FB0}">
      <dgm:prSet custT="1">
        <dgm:style>
          <a:lnRef idx="1">
            <a:schemeClr val="dk1"/>
          </a:lnRef>
          <a:fillRef idx="2">
            <a:schemeClr val="dk1"/>
          </a:fillRef>
          <a:effectRef idx="1">
            <a:schemeClr val="dk1"/>
          </a:effectRef>
          <a:fontRef idx="minor">
            <a:schemeClr val="dk1"/>
          </a:fontRef>
        </dgm:style>
      </dgm:prSet>
      <dgm:spPr/>
      <dgm:t>
        <a:bodyPr/>
        <a:lstStyle/>
        <a:p>
          <a:pPr>
            <a:spcBef>
              <a:spcPts val="0"/>
            </a:spcBef>
            <a:spcAft>
              <a:spcPts val="0"/>
            </a:spcAft>
          </a:pPr>
          <a:r>
            <a:rPr lang="el-GR" sz="2000" b="1" dirty="0" smtClean="0">
              <a:solidFill>
                <a:schemeClr val="tx1"/>
              </a:solidFill>
            </a:rPr>
            <a:t>Ανόργανα συστατικά</a:t>
          </a:r>
          <a:r>
            <a:rPr lang="en-GB" sz="2000" b="1" dirty="0" smtClean="0">
              <a:solidFill>
                <a:schemeClr val="tx1"/>
              </a:solidFill>
            </a:rPr>
            <a:t> </a:t>
          </a:r>
          <a:r>
            <a:rPr lang="el-GR" sz="2000" b="1" dirty="0" smtClean="0">
              <a:solidFill>
                <a:schemeClr val="tx1"/>
              </a:solidFill>
            </a:rPr>
            <a:t>αποτελούν το 68-70% του βάρους της.</a:t>
          </a:r>
        </a:p>
        <a:p>
          <a:r>
            <a:rPr lang="el-GR" sz="1800" b="0" dirty="0" smtClean="0">
              <a:solidFill>
                <a:schemeClr val="tx1"/>
              </a:solidFill>
            </a:rPr>
            <a:t>Το κύριο ανόργανο συστατικό της οδοντίνης είναι το </a:t>
          </a:r>
          <a:r>
            <a:rPr lang="el-GR" sz="1800" b="1" i="1" u="none" dirty="0" smtClean="0">
              <a:solidFill>
                <a:schemeClr val="tx1"/>
              </a:solidFill>
            </a:rPr>
            <a:t>φωσφορικό ασβέστιο. </a:t>
          </a:r>
          <a:r>
            <a:rPr lang="el-GR" sz="1800" b="0" dirty="0" smtClean="0">
              <a:solidFill>
                <a:schemeClr val="tx1"/>
              </a:solidFill>
            </a:rPr>
            <a:t>Υπάρχει στη δομή της οδοντίνης κυρίως με</a:t>
          </a:r>
          <a:r>
            <a:rPr lang="en-GB" sz="1800" b="0" dirty="0" smtClean="0">
              <a:solidFill>
                <a:schemeClr val="tx1"/>
              </a:solidFill>
            </a:rPr>
            <a:t> </a:t>
          </a:r>
          <a:r>
            <a:rPr lang="el-GR" sz="1800" b="0" dirty="0" smtClean="0">
              <a:solidFill>
                <a:schemeClr val="tx1"/>
              </a:solidFill>
            </a:rPr>
            <a:t>τη μορφή ώριμων κρυστάλλων </a:t>
          </a:r>
          <a:r>
            <a:rPr lang="el-GR" sz="1800" b="0" dirty="0" err="1" smtClean="0">
              <a:solidFill>
                <a:schemeClr val="tx1"/>
              </a:solidFill>
            </a:rPr>
            <a:t>υδροξυαπατίτη</a:t>
          </a:r>
          <a:r>
            <a:rPr lang="el-GR" sz="1800" b="0" dirty="0" smtClean="0">
              <a:solidFill>
                <a:schemeClr val="tx1"/>
              </a:solidFill>
            </a:rPr>
            <a:t>, ενώ ανευρίσκεται ακόμη και ως άμορφο φωσφορικό ασβέστιο, που αποτελεί την πρόδρομη μορφή των κρυστάλλων</a:t>
          </a:r>
          <a:r>
            <a:rPr lang="en-GB" sz="1800" b="0" dirty="0" smtClean="0">
              <a:solidFill>
                <a:schemeClr val="tx1"/>
              </a:solidFill>
            </a:rPr>
            <a:t> </a:t>
          </a:r>
          <a:r>
            <a:rPr lang="el-GR" sz="1800" b="0" dirty="0" smtClean="0">
              <a:solidFill>
                <a:schemeClr val="tx1"/>
              </a:solidFill>
            </a:rPr>
            <a:t>του </a:t>
          </a:r>
          <a:r>
            <a:rPr lang="el-GR" sz="1800" b="0" dirty="0" err="1" smtClean="0">
              <a:solidFill>
                <a:schemeClr val="tx1"/>
              </a:solidFill>
            </a:rPr>
            <a:t>υδροξυαπατίτη</a:t>
          </a:r>
          <a:r>
            <a:rPr lang="el-GR" sz="1800" b="0" dirty="0" smtClean="0">
              <a:solidFill>
                <a:schemeClr val="tx1"/>
              </a:solidFill>
            </a:rPr>
            <a:t>. Άλλο σημαντικό σε περιεκτικότητα συστατικό της οδοντίνης</a:t>
          </a:r>
          <a:r>
            <a:rPr lang="en-GB" sz="1800" b="0" dirty="0" smtClean="0">
              <a:solidFill>
                <a:schemeClr val="tx1"/>
              </a:solidFill>
            </a:rPr>
            <a:t> </a:t>
          </a:r>
          <a:r>
            <a:rPr lang="el-GR" sz="1800" b="0" dirty="0" smtClean="0">
              <a:solidFill>
                <a:schemeClr val="tx1"/>
              </a:solidFill>
            </a:rPr>
            <a:t>είναι το </a:t>
          </a:r>
          <a:r>
            <a:rPr lang="el-GR" sz="1800" b="1" i="1" dirty="0" smtClean="0">
              <a:solidFill>
                <a:schemeClr val="tx1"/>
              </a:solidFill>
            </a:rPr>
            <a:t>ανθρακικό ασβέστιο</a:t>
          </a:r>
          <a:r>
            <a:rPr lang="el-GR" sz="1800" b="1" dirty="0" smtClean="0">
              <a:solidFill>
                <a:schemeClr val="tx1"/>
              </a:solidFill>
            </a:rPr>
            <a:t>. </a:t>
          </a:r>
          <a:r>
            <a:rPr lang="en-GB" sz="1800" b="0" dirty="0" smtClean="0">
              <a:solidFill>
                <a:schemeClr val="tx1"/>
              </a:solidFill>
            </a:rPr>
            <a:t>E</a:t>
          </a:r>
          <a:r>
            <a:rPr lang="el-GR" sz="1800" dirty="0" smtClean="0">
              <a:solidFill>
                <a:schemeClr val="tx1"/>
              </a:solidFill>
            </a:rPr>
            <a:t>χει αναφερθεί μεγάλος αριθμός ανόργανων</a:t>
          </a:r>
          <a:r>
            <a:rPr lang="en-GB" sz="1800" dirty="0" smtClean="0">
              <a:solidFill>
                <a:schemeClr val="tx1"/>
              </a:solidFill>
            </a:rPr>
            <a:t> </a:t>
          </a:r>
          <a:r>
            <a:rPr lang="el-GR" sz="1800" dirty="0" smtClean="0">
              <a:solidFill>
                <a:schemeClr val="tx1"/>
              </a:solidFill>
            </a:rPr>
            <a:t>στοιχείων που συνυπάρχουν στη δομή της οδοντίνης</a:t>
          </a:r>
          <a:r>
            <a:rPr lang="en-GB" sz="1800" dirty="0" smtClean="0">
              <a:solidFill>
                <a:schemeClr val="tx1"/>
              </a:solidFill>
            </a:rPr>
            <a:t> </a:t>
          </a:r>
          <a:r>
            <a:rPr lang="el-GR" sz="1800" dirty="0" smtClean="0">
              <a:solidFill>
                <a:schemeClr val="tx1"/>
              </a:solidFill>
            </a:rPr>
            <a:t>όπως το φθόριο, ο μόλυβδος, το μαγνήσιο, ο ψευδάργυρος, ο σίδηρος, το στρόντιο κ.α.</a:t>
          </a:r>
          <a:endParaRPr lang="el-GR" sz="1800" dirty="0">
            <a:solidFill>
              <a:schemeClr val="tx1"/>
            </a:solidFill>
          </a:endParaRPr>
        </a:p>
      </dgm:t>
    </dgm:pt>
    <dgm:pt modelId="{3D382B19-54BE-47C7-B8B6-D13F54063146}" type="parTrans" cxnId="{03D1076B-1AA9-4003-982D-F9CA9E678576}">
      <dgm:prSet/>
      <dgm:spPr/>
      <dgm:t>
        <a:bodyPr/>
        <a:lstStyle/>
        <a:p>
          <a:pPr>
            <a:spcBef>
              <a:spcPts val="0"/>
            </a:spcBef>
            <a:spcAft>
              <a:spcPts val="0"/>
            </a:spcAft>
          </a:pPr>
          <a:endParaRPr lang="el-GR"/>
        </a:p>
      </dgm:t>
    </dgm:pt>
    <dgm:pt modelId="{06F3C1FE-3B9C-4C1B-B4FC-03EC85344F8A}" type="sibTrans" cxnId="{03D1076B-1AA9-4003-982D-F9CA9E678576}">
      <dgm:prSet/>
      <dgm:spPr/>
      <dgm:t>
        <a:bodyPr/>
        <a:lstStyle/>
        <a:p>
          <a:pPr>
            <a:spcBef>
              <a:spcPts val="0"/>
            </a:spcBef>
            <a:spcAft>
              <a:spcPts val="0"/>
            </a:spcAft>
          </a:pPr>
          <a:endParaRPr lang="el-GR"/>
        </a:p>
      </dgm:t>
    </dgm:pt>
    <dgm:pt modelId="{43152D95-F132-4E4F-BE3B-372011B7DDE5}">
      <dgm:prSet custT="1">
        <dgm:style>
          <a:lnRef idx="1">
            <a:schemeClr val="accent1"/>
          </a:lnRef>
          <a:fillRef idx="2">
            <a:schemeClr val="accent1"/>
          </a:fillRef>
          <a:effectRef idx="1">
            <a:schemeClr val="accent1"/>
          </a:effectRef>
          <a:fontRef idx="minor">
            <a:schemeClr val="dk1"/>
          </a:fontRef>
        </dgm:style>
      </dgm:prSet>
      <dgm:spPr/>
      <dgm:t>
        <a:bodyPr/>
        <a:lstStyle/>
        <a:p>
          <a:r>
            <a:rPr lang="el-GR" sz="2000" b="1" dirty="0" smtClean="0">
              <a:solidFill>
                <a:schemeClr val="tx1"/>
              </a:solidFill>
            </a:rPr>
            <a:t>Οργανικά συστατικά </a:t>
          </a:r>
          <a:r>
            <a:rPr lang="el-GR" sz="2000" b="0" dirty="0" smtClean="0">
              <a:solidFill>
                <a:schemeClr val="tx1"/>
              </a:solidFill>
            </a:rPr>
            <a:t>αποτελούν μόνο το 1/5 του βάρους της</a:t>
          </a:r>
          <a:r>
            <a:rPr lang="en-GB" sz="2000" b="0" dirty="0" smtClean="0">
              <a:solidFill>
                <a:schemeClr val="tx1"/>
              </a:solidFill>
            </a:rPr>
            <a:t> </a:t>
          </a:r>
          <a:r>
            <a:rPr lang="el-GR" sz="2000" b="0" dirty="0" smtClean="0">
              <a:solidFill>
                <a:schemeClr val="tx1"/>
              </a:solidFill>
            </a:rPr>
            <a:t>οδοντίνης, είναι αυτά που καθορίζουν τις ιδιότητες και τη βιολογική της</a:t>
          </a:r>
          <a:r>
            <a:rPr lang="en-GB" sz="2000" b="0" dirty="0" smtClean="0">
              <a:solidFill>
                <a:schemeClr val="tx1"/>
              </a:solidFill>
            </a:rPr>
            <a:t> </a:t>
          </a:r>
          <a:r>
            <a:rPr lang="el-GR" sz="2000" b="0" dirty="0" smtClean="0">
              <a:solidFill>
                <a:schemeClr val="tx1"/>
              </a:solidFill>
            </a:rPr>
            <a:t>συμπεριφορά</a:t>
          </a:r>
          <a:r>
            <a:rPr lang="el-GR" sz="2000" b="1" dirty="0" smtClean="0">
              <a:solidFill>
                <a:schemeClr val="tx1"/>
              </a:solidFill>
            </a:rPr>
            <a:t>. </a:t>
          </a:r>
          <a:endParaRPr lang="en-GB" sz="2000" b="1" dirty="0" smtClean="0">
            <a:solidFill>
              <a:schemeClr val="tx1"/>
            </a:solidFill>
          </a:endParaRPr>
        </a:p>
        <a:p>
          <a:r>
            <a:rPr lang="el-GR" sz="2000" b="0" dirty="0" smtClean="0">
              <a:solidFill>
                <a:schemeClr val="tx1"/>
              </a:solidFill>
            </a:rPr>
            <a:t>Το 90% του βάρους των οργανικών συστατικών της οδοντίνης</a:t>
          </a:r>
          <a:r>
            <a:rPr lang="en-GB" sz="2000" b="0" dirty="0" smtClean="0">
              <a:solidFill>
                <a:schemeClr val="tx1"/>
              </a:solidFill>
            </a:rPr>
            <a:t> </a:t>
          </a:r>
          <a:r>
            <a:rPr lang="el-GR" sz="2000" b="0" dirty="0" smtClean="0">
              <a:solidFill>
                <a:schemeClr val="tx1"/>
              </a:solidFill>
            </a:rPr>
            <a:t>αποτελείται από </a:t>
          </a:r>
          <a:r>
            <a:rPr lang="el-GR" sz="2000" b="1" dirty="0" smtClean="0">
              <a:solidFill>
                <a:schemeClr val="tx1"/>
              </a:solidFill>
            </a:rPr>
            <a:t>κολλαγόνο. </a:t>
          </a:r>
          <a:r>
            <a:rPr lang="el-GR" sz="2000" b="0" dirty="0" smtClean="0">
              <a:solidFill>
                <a:schemeClr val="tx1"/>
              </a:solidFill>
            </a:rPr>
            <a:t>Τα υπόλοιπο αποτελείται από μη </a:t>
          </a:r>
          <a:r>
            <a:rPr lang="el-GR" sz="2000" b="0" dirty="0" err="1" smtClean="0">
              <a:solidFill>
                <a:schemeClr val="tx1"/>
              </a:solidFill>
            </a:rPr>
            <a:t>κολλαγονοειδή</a:t>
          </a:r>
          <a:r>
            <a:rPr lang="en-GB" sz="2000" b="0" dirty="0" smtClean="0">
              <a:solidFill>
                <a:schemeClr val="tx1"/>
              </a:solidFill>
            </a:rPr>
            <a:t> </a:t>
          </a:r>
          <a:r>
            <a:rPr lang="el-GR" sz="2000" b="0" dirty="0" smtClean="0">
              <a:solidFill>
                <a:schemeClr val="tx1"/>
              </a:solidFill>
            </a:rPr>
            <a:t>συστατικά όπως </a:t>
          </a:r>
          <a:r>
            <a:rPr lang="el-GR" sz="2000" b="1" dirty="0" smtClean="0">
              <a:solidFill>
                <a:schemeClr val="tx1"/>
              </a:solidFill>
            </a:rPr>
            <a:t>διάφορες πρωτεΐνες, υδατάνθρακες και λίπη.</a:t>
          </a:r>
          <a:endParaRPr lang="el-GR" sz="2000" b="0" dirty="0" smtClean="0">
            <a:solidFill>
              <a:schemeClr val="tx1"/>
            </a:solidFill>
          </a:endParaRPr>
        </a:p>
      </dgm:t>
    </dgm:pt>
    <dgm:pt modelId="{CE4E78D0-2000-4CA8-BB68-8CFE44A0275B}" type="parTrans" cxnId="{8A28A8ED-3852-4DEE-850E-0A297E206BF4}">
      <dgm:prSet/>
      <dgm:spPr/>
      <dgm:t>
        <a:bodyPr/>
        <a:lstStyle/>
        <a:p>
          <a:pPr>
            <a:spcBef>
              <a:spcPts val="0"/>
            </a:spcBef>
            <a:spcAft>
              <a:spcPts val="0"/>
            </a:spcAft>
          </a:pPr>
          <a:endParaRPr lang="el-GR"/>
        </a:p>
      </dgm:t>
    </dgm:pt>
    <dgm:pt modelId="{80C4FF16-B7C0-40EF-8B80-58274D6AB7E1}" type="sibTrans" cxnId="{8A28A8ED-3852-4DEE-850E-0A297E206BF4}">
      <dgm:prSet/>
      <dgm:spPr/>
      <dgm:t>
        <a:bodyPr/>
        <a:lstStyle/>
        <a:p>
          <a:pPr>
            <a:spcBef>
              <a:spcPts val="0"/>
            </a:spcBef>
            <a:spcAft>
              <a:spcPts val="0"/>
            </a:spcAft>
          </a:pPr>
          <a:endParaRPr lang="el-GR"/>
        </a:p>
      </dgm:t>
    </dgm:pt>
    <dgm:pt modelId="{74B24C4E-2DF3-4E49-B2E8-481D27E38712}" type="pres">
      <dgm:prSet presAssocID="{E662733C-8A69-46AE-99C5-AA23BE1AC674}" presName="linear" presStyleCnt="0">
        <dgm:presLayoutVars>
          <dgm:animLvl val="lvl"/>
          <dgm:resizeHandles val="exact"/>
        </dgm:presLayoutVars>
      </dgm:prSet>
      <dgm:spPr/>
      <dgm:t>
        <a:bodyPr/>
        <a:lstStyle/>
        <a:p>
          <a:endParaRPr lang="el-GR"/>
        </a:p>
      </dgm:t>
    </dgm:pt>
    <dgm:pt modelId="{94158C5C-2188-48A2-BD06-75DCD937B876}" type="pres">
      <dgm:prSet presAssocID="{94874E73-A25D-436B-901D-9BC81FF47EB1}" presName="parentText" presStyleLbl="node1" presStyleIdx="0" presStyleCnt="3" custScaleX="100000" custScaleY="45459">
        <dgm:presLayoutVars>
          <dgm:chMax val="0"/>
          <dgm:bulletEnabled val="1"/>
        </dgm:presLayoutVars>
      </dgm:prSet>
      <dgm:spPr/>
      <dgm:t>
        <a:bodyPr/>
        <a:lstStyle/>
        <a:p>
          <a:endParaRPr lang="el-GR"/>
        </a:p>
      </dgm:t>
    </dgm:pt>
    <dgm:pt modelId="{BC2A38D9-B3BC-40FC-B218-A7650A89C79B}" type="pres">
      <dgm:prSet presAssocID="{759B968B-DE79-4DE0-8C5F-3AAFF8B00B15}" presName="spacer" presStyleCnt="0"/>
      <dgm:spPr/>
    </dgm:pt>
    <dgm:pt modelId="{1289F2EE-45EA-4F56-933B-2E12E4040353}" type="pres">
      <dgm:prSet presAssocID="{B0CE818C-B2F7-414D-95E1-BA77976C3FB0}" presName="parentText" presStyleLbl="node1" presStyleIdx="1" presStyleCnt="3" custScaleY="102882">
        <dgm:presLayoutVars>
          <dgm:chMax val="0"/>
          <dgm:bulletEnabled val="1"/>
        </dgm:presLayoutVars>
      </dgm:prSet>
      <dgm:spPr/>
      <dgm:t>
        <a:bodyPr/>
        <a:lstStyle/>
        <a:p>
          <a:endParaRPr lang="el-GR"/>
        </a:p>
      </dgm:t>
    </dgm:pt>
    <dgm:pt modelId="{1F87409C-165C-4CEE-8754-EF980F74523F}" type="pres">
      <dgm:prSet presAssocID="{06F3C1FE-3B9C-4C1B-B4FC-03EC85344F8A}" presName="spacer" presStyleCnt="0"/>
      <dgm:spPr/>
    </dgm:pt>
    <dgm:pt modelId="{7017258B-7B9E-4504-A68A-8A9642692624}" type="pres">
      <dgm:prSet presAssocID="{43152D95-F132-4E4F-BE3B-372011B7DDE5}" presName="parentText" presStyleLbl="node1" presStyleIdx="2" presStyleCnt="3" custScaleY="84008">
        <dgm:presLayoutVars>
          <dgm:chMax val="0"/>
          <dgm:bulletEnabled val="1"/>
        </dgm:presLayoutVars>
      </dgm:prSet>
      <dgm:spPr/>
      <dgm:t>
        <a:bodyPr/>
        <a:lstStyle/>
        <a:p>
          <a:endParaRPr lang="el-GR"/>
        </a:p>
      </dgm:t>
    </dgm:pt>
  </dgm:ptLst>
  <dgm:cxnLst>
    <dgm:cxn modelId="{B3AF408D-AB80-4919-8F53-96A4BE0A0724}" srcId="{E662733C-8A69-46AE-99C5-AA23BE1AC674}" destId="{94874E73-A25D-436B-901D-9BC81FF47EB1}" srcOrd="0" destOrd="0" parTransId="{0793DFF9-4595-4A22-A85C-D9B16A0CC297}" sibTransId="{759B968B-DE79-4DE0-8C5F-3AAFF8B00B15}"/>
    <dgm:cxn modelId="{2C3B58F0-541F-4500-9E9B-5F86B28FBB92}" type="presOf" srcId="{43152D95-F132-4E4F-BE3B-372011B7DDE5}" destId="{7017258B-7B9E-4504-A68A-8A9642692624}" srcOrd="0" destOrd="0" presId="urn:microsoft.com/office/officeart/2005/8/layout/vList2"/>
    <dgm:cxn modelId="{E4576AA1-E69A-49E9-BD85-719BDD63DDAD}" type="presOf" srcId="{94874E73-A25D-436B-901D-9BC81FF47EB1}" destId="{94158C5C-2188-48A2-BD06-75DCD937B876}" srcOrd="0" destOrd="0" presId="urn:microsoft.com/office/officeart/2005/8/layout/vList2"/>
    <dgm:cxn modelId="{EB4362C4-71C8-4AFA-9008-42F07A837549}" type="presOf" srcId="{E662733C-8A69-46AE-99C5-AA23BE1AC674}" destId="{74B24C4E-2DF3-4E49-B2E8-481D27E38712}" srcOrd="0" destOrd="0" presId="urn:microsoft.com/office/officeart/2005/8/layout/vList2"/>
    <dgm:cxn modelId="{03D1076B-1AA9-4003-982D-F9CA9E678576}" srcId="{E662733C-8A69-46AE-99C5-AA23BE1AC674}" destId="{B0CE818C-B2F7-414D-95E1-BA77976C3FB0}" srcOrd="1" destOrd="0" parTransId="{3D382B19-54BE-47C7-B8B6-D13F54063146}" sibTransId="{06F3C1FE-3B9C-4C1B-B4FC-03EC85344F8A}"/>
    <dgm:cxn modelId="{8A28A8ED-3852-4DEE-850E-0A297E206BF4}" srcId="{E662733C-8A69-46AE-99C5-AA23BE1AC674}" destId="{43152D95-F132-4E4F-BE3B-372011B7DDE5}" srcOrd="2" destOrd="0" parTransId="{CE4E78D0-2000-4CA8-BB68-8CFE44A0275B}" sibTransId="{80C4FF16-B7C0-40EF-8B80-58274D6AB7E1}"/>
    <dgm:cxn modelId="{844310E4-CC91-4C8F-A953-0E3764707D8F}" type="presOf" srcId="{B0CE818C-B2F7-414D-95E1-BA77976C3FB0}" destId="{1289F2EE-45EA-4F56-933B-2E12E4040353}" srcOrd="0" destOrd="0" presId="urn:microsoft.com/office/officeart/2005/8/layout/vList2"/>
    <dgm:cxn modelId="{109DED91-ECEA-4BEC-BB90-68680222E433}" type="presParOf" srcId="{74B24C4E-2DF3-4E49-B2E8-481D27E38712}" destId="{94158C5C-2188-48A2-BD06-75DCD937B876}" srcOrd="0" destOrd="0" presId="urn:microsoft.com/office/officeart/2005/8/layout/vList2"/>
    <dgm:cxn modelId="{FC2C7F5B-C06E-4FBD-8EE4-1027FA060B7D}" type="presParOf" srcId="{74B24C4E-2DF3-4E49-B2E8-481D27E38712}" destId="{BC2A38D9-B3BC-40FC-B218-A7650A89C79B}" srcOrd="1" destOrd="0" presId="urn:microsoft.com/office/officeart/2005/8/layout/vList2"/>
    <dgm:cxn modelId="{CD4B609D-2EFB-4355-BAAE-C9DBE6D5DCE9}" type="presParOf" srcId="{74B24C4E-2DF3-4E49-B2E8-481D27E38712}" destId="{1289F2EE-45EA-4F56-933B-2E12E4040353}" srcOrd="2" destOrd="0" presId="urn:microsoft.com/office/officeart/2005/8/layout/vList2"/>
    <dgm:cxn modelId="{6B796109-2AA8-4419-B8DE-580C5F26EB60}" type="presParOf" srcId="{74B24C4E-2DF3-4E49-B2E8-481D27E38712}" destId="{1F87409C-165C-4CEE-8754-EF980F74523F}" srcOrd="3" destOrd="0" presId="urn:microsoft.com/office/officeart/2005/8/layout/vList2"/>
    <dgm:cxn modelId="{90DC503C-31F8-42B5-A769-95421B19F366}" type="presParOf" srcId="{74B24C4E-2DF3-4E49-B2E8-481D27E38712}" destId="{7017258B-7B9E-4504-A68A-8A9642692624}"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1D98124-4D33-415E-9CCF-668DCD449131}" type="doc">
      <dgm:prSet loTypeId="urn:microsoft.com/office/officeart/2005/8/layout/hierarchy1" loCatId="hierarchy" qsTypeId="urn:microsoft.com/office/officeart/2005/8/quickstyle/simple1" qsCatId="simple" csTypeId="urn:microsoft.com/office/officeart/2005/8/colors/accent1_3" csCatId="accent1" phldr="1"/>
      <dgm:spPr/>
      <dgm:t>
        <a:bodyPr/>
        <a:lstStyle/>
        <a:p>
          <a:endParaRPr lang="el-GR"/>
        </a:p>
      </dgm:t>
    </dgm:pt>
    <dgm:pt modelId="{183660EE-19BD-4E26-972F-19DEE9EE6697}">
      <dgm:prSet phldrT="[Text]"/>
      <dgm:spPr/>
      <dgm:t>
        <a:bodyPr/>
        <a:lstStyle/>
        <a:p>
          <a:r>
            <a:rPr lang="el-GR" b="1" smtClean="0"/>
            <a:t>Τύποι Οδοντίνης</a:t>
          </a:r>
          <a:endParaRPr lang="el-GR" dirty="0"/>
        </a:p>
      </dgm:t>
    </dgm:pt>
    <dgm:pt modelId="{E69ED594-51B2-4798-A5F9-311F4E7F3D64}" type="parTrans" cxnId="{1D548F0D-BCC9-4A2E-A6BB-F0CD40F8F755}">
      <dgm:prSet/>
      <dgm:spPr/>
      <dgm:t>
        <a:bodyPr/>
        <a:lstStyle/>
        <a:p>
          <a:endParaRPr lang="el-GR"/>
        </a:p>
      </dgm:t>
    </dgm:pt>
    <dgm:pt modelId="{880047A2-CC77-4704-9DA5-38B298457424}" type="sibTrans" cxnId="{1D548F0D-BCC9-4A2E-A6BB-F0CD40F8F755}">
      <dgm:prSet/>
      <dgm:spPr/>
      <dgm:t>
        <a:bodyPr/>
        <a:lstStyle/>
        <a:p>
          <a:endParaRPr lang="el-GR"/>
        </a:p>
      </dgm:t>
    </dgm:pt>
    <dgm:pt modelId="{1D3AFD4A-8E99-48EE-8FD0-5C1E1AE19210}">
      <dgm:prSet phldrT="[Text]"/>
      <dgm:spPr/>
      <dgm:t>
        <a:bodyPr/>
        <a:lstStyle/>
        <a:p>
          <a:r>
            <a:rPr lang="el-GR" b="1" i="1" dirty="0" smtClean="0"/>
            <a:t>πρωτογενής </a:t>
          </a:r>
          <a:endParaRPr lang="el-GR" dirty="0"/>
        </a:p>
      </dgm:t>
    </dgm:pt>
    <dgm:pt modelId="{9EBE6644-E408-48EB-A76A-E4A6CE603703}" type="parTrans" cxnId="{EA12981A-CC32-400E-869C-DCC56D105CA7}">
      <dgm:prSet/>
      <dgm:spPr/>
      <dgm:t>
        <a:bodyPr/>
        <a:lstStyle/>
        <a:p>
          <a:endParaRPr lang="el-GR"/>
        </a:p>
      </dgm:t>
    </dgm:pt>
    <dgm:pt modelId="{D52D0FB4-F140-4033-947F-E2BB12E7D251}" type="sibTrans" cxnId="{EA12981A-CC32-400E-869C-DCC56D105CA7}">
      <dgm:prSet/>
      <dgm:spPr/>
      <dgm:t>
        <a:bodyPr/>
        <a:lstStyle/>
        <a:p>
          <a:endParaRPr lang="el-GR"/>
        </a:p>
      </dgm:t>
    </dgm:pt>
    <dgm:pt modelId="{F2E78E43-9A6C-4127-AACC-4CFCCD0A1B48}">
      <dgm:prSet phldrT="[Text]"/>
      <dgm:spPr/>
      <dgm:t>
        <a:bodyPr/>
        <a:lstStyle/>
        <a:p>
          <a:r>
            <a:rPr lang="el-GR" b="1" dirty="0" smtClean="0"/>
            <a:t>επενδυτική  </a:t>
          </a:r>
          <a:endParaRPr lang="el-GR" dirty="0"/>
        </a:p>
      </dgm:t>
    </dgm:pt>
    <dgm:pt modelId="{92CB98E3-15F0-408F-8062-2EBE84925960}" type="parTrans" cxnId="{ACC6A496-46EE-4860-9B40-B70E92616934}">
      <dgm:prSet/>
      <dgm:spPr/>
      <dgm:t>
        <a:bodyPr/>
        <a:lstStyle/>
        <a:p>
          <a:endParaRPr lang="el-GR"/>
        </a:p>
      </dgm:t>
    </dgm:pt>
    <dgm:pt modelId="{D4AA8924-8083-442C-BA3B-3DBF2FAB5D3C}" type="sibTrans" cxnId="{ACC6A496-46EE-4860-9B40-B70E92616934}">
      <dgm:prSet/>
      <dgm:spPr/>
      <dgm:t>
        <a:bodyPr/>
        <a:lstStyle/>
        <a:p>
          <a:endParaRPr lang="el-GR"/>
        </a:p>
      </dgm:t>
    </dgm:pt>
    <dgm:pt modelId="{4D1663EF-3E0E-4EDB-AE54-B865C378FFE8}">
      <dgm:prSet phldrT="[Text]"/>
      <dgm:spPr/>
      <dgm:t>
        <a:bodyPr/>
        <a:lstStyle/>
        <a:p>
          <a:r>
            <a:rPr lang="el-GR" b="1" dirty="0" err="1" smtClean="0"/>
            <a:t>περιπολφική</a:t>
          </a:r>
          <a:r>
            <a:rPr lang="el-GR" b="1" dirty="0" smtClean="0"/>
            <a:t> </a:t>
          </a:r>
          <a:endParaRPr lang="el-GR" dirty="0"/>
        </a:p>
      </dgm:t>
    </dgm:pt>
    <dgm:pt modelId="{DE3849CB-CA76-421C-B4A8-FB223FAAFEC9}" type="parTrans" cxnId="{1699AD8B-738F-4F0E-9C6D-1A9F64476B98}">
      <dgm:prSet/>
      <dgm:spPr/>
      <dgm:t>
        <a:bodyPr/>
        <a:lstStyle/>
        <a:p>
          <a:endParaRPr lang="el-GR"/>
        </a:p>
      </dgm:t>
    </dgm:pt>
    <dgm:pt modelId="{C35CD234-E50B-451F-AE29-FFE90BEEB676}" type="sibTrans" cxnId="{1699AD8B-738F-4F0E-9C6D-1A9F64476B98}">
      <dgm:prSet/>
      <dgm:spPr/>
      <dgm:t>
        <a:bodyPr/>
        <a:lstStyle/>
        <a:p>
          <a:endParaRPr lang="el-GR"/>
        </a:p>
      </dgm:t>
    </dgm:pt>
    <dgm:pt modelId="{EED3C8BE-9AC4-4B4F-AB33-153C9BB4A131}">
      <dgm:prSet phldrT="[Text]"/>
      <dgm:spPr/>
      <dgm:t>
        <a:bodyPr/>
        <a:lstStyle/>
        <a:p>
          <a:r>
            <a:rPr lang="el-GR" b="1" i="1" dirty="0" smtClean="0"/>
            <a:t>δευτερογενής </a:t>
          </a:r>
          <a:endParaRPr lang="el-GR" dirty="0"/>
        </a:p>
      </dgm:t>
    </dgm:pt>
    <dgm:pt modelId="{6910495E-8F26-4F19-9279-316B61BA66D9}" type="parTrans" cxnId="{5918A303-6BFC-494D-A0CA-EFD2BDE61A56}">
      <dgm:prSet/>
      <dgm:spPr/>
      <dgm:t>
        <a:bodyPr/>
        <a:lstStyle/>
        <a:p>
          <a:endParaRPr lang="el-GR"/>
        </a:p>
      </dgm:t>
    </dgm:pt>
    <dgm:pt modelId="{476BD264-E015-4B94-965B-FED947C3970A}" type="sibTrans" cxnId="{5918A303-6BFC-494D-A0CA-EFD2BDE61A56}">
      <dgm:prSet/>
      <dgm:spPr/>
      <dgm:t>
        <a:bodyPr/>
        <a:lstStyle/>
        <a:p>
          <a:endParaRPr lang="el-GR"/>
        </a:p>
      </dgm:t>
    </dgm:pt>
    <dgm:pt modelId="{48E7E1D9-1169-4412-9431-6C4466848A3A}">
      <dgm:prSet/>
      <dgm:spPr/>
      <dgm:t>
        <a:bodyPr/>
        <a:lstStyle/>
        <a:p>
          <a:r>
            <a:rPr lang="el-GR" b="1" i="1" smtClean="0"/>
            <a:t>τριτογενής</a:t>
          </a:r>
          <a:endParaRPr lang="el-GR"/>
        </a:p>
      </dgm:t>
    </dgm:pt>
    <dgm:pt modelId="{1D4F2D4C-1E45-41D9-BAD5-B1820E3D6601}" type="parTrans" cxnId="{9D937F9D-D37F-419C-AA5C-91FC05883654}">
      <dgm:prSet/>
      <dgm:spPr/>
      <dgm:t>
        <a:bodyPr/>
        <a:lstStyle/>
        <a:p>
          <a:endParaRPr lang="el-GR"/>
        </a:p>
      </dgm:t>
    </dgm:pt>
    <dgm:pt modelId="{5C588092-7540-4AF9-A725-6358AF8A5B26}" type="sibTrans" cxnId="{9D937F9D-D37F-419C-AA5C-91FC05883654}">
      <dgm:prSet/>
      <dgm:spPr/>
      <dgm:t>
        <a:bodyPr/>
        <a:lstStyle/>
        <a:p>
          <a:endParaRPr lang="el-GR"/>
        </a:p>
      </dgm:t>
    </dgm:pt>
    <dgm:pt modelId="{C7B7E502-C6C6-4489-A2D7-B73EC288E734}" type="pres">
      <dgm:prSet presAssocID="{71D98124-4D33-415E-9CCF-668DCD449131}" presName="hierChild1" presStyleCnt="0">
        <dgm:presLayoutVars>
          <dgm:chPref val="1"/>
          <dgm:dir/>
          <dgm:animOne val="branch"/>
          <dgm:animLvl val="lvl"/>
          <dgm:resizeHandles/>
        </dgm:presLayoutVars>
      </dgm:prSet>
      <dgm:spPr/>
      <dgm:t>
        <a:bodyPr/>
        <a:lstStyle/>
        <a:p>
          <a:endParaRPr lang="el-GR"/>
        </a:p>
      </dgm:t>
    </dgm:pt>
    <dgm:pt modelId="{50B629D3-B0B5-40AF-A503-1A5D6A407CB5}" type="pres">
      <dgm:prSet presAssocID="{183660EE-19BD-4E26-972F-19DEE9EE6697}" presName="hierRoot1" presStyleCnt="0"/>
      <dgm:spPr/>
    </dgm:pt>
    <dgm:pt modelId="{A723F643-4654-444C-A603-2F45AA33E9F0}" type="pres">
      <dgm:prSet presAssocID="{183660EE-19BD-4E26-972F-19DEE9EE6697}" presName="composite" presStyleCnt="0"/>
      <dgm:spPr/>
    </dgm:pt>
    <dgm:pt modelId="{7A973A78-E34C-4B3E-A212-36E7A11DE892}" type="pres">
      <dgm:prSet presAssocID="{183660EE-19BD-4E26-972F-19DEE9EE6697}" presName="background" presStyleLbl="node0" presStyleIdx="0" presStyleCnt="1"/>
      <dgm:spPr/>
    </dgm:pt>
    <dgm:pt modelId="{68608032-7C66-45BF-A43E-B35D5A19224F}" type="pres">
      <dgm:prSet presAssocID="{183660EE-19BD-4E26-972F-19DEE9EE6697}" presName="text" presStyleLbl="fgAcc0" presStyleIdx="0" presStyleCnt="1">
        <dgm:presLayoutVars>
          <dgm:chPref val="3"/>
        </dgm:presLayoutVars>
      </dgm:prSet>
      <dgm:spPr/>
      <dgm:t>
        <a:bodyPr/>
        <a:lstStyle/>
        <a:p>
          <a:endParaRPr lang="el-GR"/>
        </a:p>
      </dgm:t>
    </dgm:pt>
    <dgm:pt modelId="{B26069A4-FCF1-494E-9DE6-79056498FB1D}" type="pres">
      <dgm:prSet presAssocID="{183660EE-19BD-4E26-972F-19DEE9EE6697}" presName="hierChild2" presStyleCnt="0"/>
      <dgm:spPr/>
    </dgm:pt>
    <dgm:pt modelId="{11F160D5-1E33-4A32-A561-10B5D4127111}" type="pres">
      <dgm:prSet presAssocID="{9EBE6644-E408-48EB-A76A-E4A6CE603703}" presName="Name10" presStyleLbl="parChTrans1D2" presStyleIdx="0" presStyleCnt="3"/>
      <dgm:spPr/>
      <dgm:t>
        <a:bodyPr/>
        <a:lstStyle/>
        <a:p>
          <a:endParaRPr lang="el-GR"/>
        </a:p>
      </dgm:t>
    </dgm:pt>
    <dgm:pt modelId="{1A1E7303-96ED-477B-8F38-AFE5BFC8041F}" type="pres">
      <dgm:prSet presAssocID="{1D3AFD4A-8E99-48EE-8FD0-5C1E1AE19210}" presName="hierRoot2" presStyleCnt="0"/>
      <dgm:spPr/>
    </dgm:pt>
    <dgm:pt modelId="{FD35E791-5788-47A0-BED5-8AFE49E7CDCF}" type="pres">
      <dgm:prSet presAssocID="{1D3AFD4A-8E99-48EE-8FD0-5C1E1AE19210}" presName="composite2" presStyleCnt="0"/>
      <dgm:spPr/>
    </dgm:pt>
    <dgm:pt modelId="{541DBEC1-90F6-4587-9C65-5278B7E33734}" type="pres">
      <dgm:prSet presAssocID="{1D3AFD4A-8E99-48EE-8FD0-5C1E1AE19210}" presName="background2" presStyleLbl="node2" presStyleIdx="0" presStyleCnt="3"/>
      <dgm:spPr/>
    </dgm:pt>
    <dgm:pt modelId="{52EAA670-6A3E-45C1-805B-BB4BC764BEFB}" type="pres">
      <dgm:prSet presAssocID="{1D3AFD4A-8E99-48EE-8FD0-5C1E1AE19210}" presName="text2" presStyleLbl="fgAcc2" presStyleIdx="0" presStyleCnt="3">
        <dgm:presLayoutVars>
          <dgm:chPref val="3"/>
        </dgm:presLayoutVars>
      </dgm:prSet>
      <dgm:spPr/>
      <dgm:t>
        <a:bodyPr/>
        <a:lstStyle/>
        <a:p>
          <a:endParaRPr lang="el-GR"/>
        </a:p>
      </dgm:t>
    </dgm:pt>
    <dgm:pt modelId="{6344B5AD-92D8-49B4-AE27-B8C5D377119B}" type="pres">
      <dgm:prSet presAssocID="{1D3AFD4A-8E99-48EE-8FD0-5C1E1AE19210}" presName="hierChild3" presStyleCnt="0"/>
      <dgm:spPr/>
    </dgm:pt>
    <dgm:pt modelId="{3B78BE39-B920-43A5-8612-83B35492A047}" type="pres">
      <dgm:prSet presAssocID="{92CB98E3-15F0-408F-8062-2EBE84925960}" presName="Name17" presStyleLbl="parChTrans1D3" presStyleIdx="0" presStyleCnt="2"/>
      <dgm:spPr/>
      <dgm:t>
        <a:bodyPr/>
        <a:lstStyle/>
        <a:p>
          <a:endParaRPr lang="el-GR"/>
        </a:p>
      </dgm:t>
    </dgm:pt>
    <dgm:pt modelId="{C4CB888E-8109-473E-89AF-08745CD82881}" type="pres">
      <dgm:prSet presAssocID="{F2E78E43-9A6C-4127-AACC-4CFCCD0A1B48}" presName="hierRoot3" presStyleCnt="0"/>
      <dgm:spPr/>
    </dgm:pt>
    <dgm:pt modelId="{89A52185-1A50-4D12-AE60-B4B38E9F4E86}" type="pres">
      <dgm:prSet presAssocID="{F2E78E43-9A6C-4127-AACC-4CFCCD0A1B48}" presName="composite3" presStyleCnt="0"/>
      <dgm:spPr/>
    </dgm:pt>
    <dgm:pt modelId="{CB7C285E-CF4B-4465-889B-C7F7E0344191}" type="pres">
      <dgm:prSet presAssocID="{F2E78E43-9A6C-4127-AACC-4CFCCD0A1B48}" presName="background3" presStyleLbl="node3" presStyleIdx="0" presStyleCnt="2"/>
      <dgm:spPr/>
    </dgm:pt>
    <dgm:pt modelId="{2ACAE701-A6C2-41A4-9CA4-F96165EFA8FB}" type="pres">
      <dgm:prSet presAssocID="{F2E78E43-9A6C-4127-AACC-4CFCCD0A1B48}" presName="text3" presStyleLbl="fgAcc3" presStyleIdx="0" presStyleCnt="2">
        <dgm:presLayoutVars>
          <dgm:chPref val="3"/>
        </dgm:presLayoutVars>
      </dgm:prSet>
      <dgm:spPr/>
      <dgm:t>
        <a:bodyPr/>
        <a:lstStyle/>
        <a:p>
          <a:endParaRPr lang="el-GR"/>
        </a:p>
      </dgm:t>
    </dgm:pt>
    <dgm:pt modelId="{347570AD-8672-4FBE-B7DF-32C23238D56F}" type="pres">
      <dgm:prSet presAssocID="{F2E78E43-9A6C-4127-AACC-4CFCCD0A1B48}" presName="hierChild4" presStyleCnt="0"/>
      <dgm:spPr/>
    </dgm:pt>
    <dgm:pt modelId="{233BCC9E-5C3B-4CD3-83DC-69009D333F04}" type="pres">
      <dgm:prSet presAssocID="{DE3849CB-CA76-421C-B4A8-FB223FAAFEC9}" presName="Name17" presStyleLbl="parChTrans1D3" presStyleIdx="1" presStyleCnt="2"/>
      <dgm:spPr/>
      <dgm:t>
        <a:bodyPr/>
        <a:lstStyle/>
        <a:p>
          <a:endParaRPr lang="el-GR"/>
        </a:p>
      </dgm:t>
    </dgm:pt>
    <dgm:pt modelId="{99C22815-85B6-43EB-A179-86246D4297E3}" type="pres">
      <dgm:prSet presAssocID="{4D1663EF-3E0E-4EDB-AE54-B865C378FFE8}" presName="hierRoot3" presStyleCnt="0"/>
      <dgm:spPr/>
    </dgm:pt>
    <dgm:pt modelId="{5265B385-736F-454D-9D3B-342A08DC092A}" type="pres">
      <dgm:prSet presAssocID="{4D1663EF-3E0E-4EDB-AE54-B865C378FFE8}" presName="composite3" presStyleCnt="0"/>
      <dgm:spPr/>
    </dgm:pt>
    <dgm:pt modelId="{408B8AF2-1CF4-4097-9A5E-3EB2EE6C6FB0}" type="pres">
      <dgm:prSet presAssocID="{4D1663EF-3E0E-4EDB-AE54-B865C378FFE8}" presName="background3" presStyleLbl="node3" presStyleIdx="1" presStyleCnt="2"/>
      <dgm:spPr/>
    </dgm:pt>
    <dgm:pt modelId="{154B4869-6C53-4011-B43E-413504356A81}" type="pres">
      <dgm:prSet presAssocID="{4D1663EF-3E0E-4EDB-AE54-B865C378FFE8}" presName="text3" presStyleLbl="fgAcc3" presStyleIdx="1" presStyleCnt="2">
        <dgm:presLayoutVars>
          <dgm:chPref val="3"/>
        </dgm:presLayoutVars>
      </dgm:prSet>
      <dgm:spPr/>
      <dgm:t>
        <a:bodyPr/>
        <a:lstStyle/>
        <a:p>
          <a:endParaRPr lang="el-GR"/>
        </a:p>
      </dgm:t>
    </dgm:pt>
    <dgm:pt modelId="{694AC2BD-FE9D-4B15-8783-C07F6167137F}" type="pres">
      <dgm:prSet presAssocID="{4D1663EF-3E0E-4EDB-AE54-B865C378FFE8}" presName="hierChild4" presStyleCnt="0"/>
      <dgm:spPr/>
    </dgm:pt>
    <dgm:pt modelId="{60EA3047-71CA-4D31-AC4B-A3876C599C05}" type="pres">
      <dgm:prSet presAssocID="{6910495E-8F26-4F19-9279-316B61BA66D9}" presName="Name10" presStyleLbl="parChTrans1D2" presStyleIdx="1" presStyleCnt="3"/>
      <dgm:spPr/>
      <dgm:t>
        <a:bodyPr/>
        <a:lstStyle/>
        <a:p>
          <a:endParaRPr lang="el-GR"/>
        </a:p>
      </dgm:t>
    </dgm:pt>
    <dgm:pt modelId="{A066C1DD-3A33-4DCA-9BD9-EB62946F2F70}" type="pres">
      <dgm:prSet presAssocID="{EED3C8BE-9AC4-4B4F-AB33-153C9BB4A131}" presName="hierRoot2" presStyleCnt="0"/>
      <dgm:spPr/>
    </dgm:pt>
    <dgm:pt modelId="{EA276091-3677-4924-8DDD-A31CCB37A40B}" type="pres">
      <dgm:prSet presAssocID="{EED3C8BE-9AC4-4B4F-AB33-153C9BB4A131}" presName="composite2" presStyleCnt="0"/>
      <dgm:spPr/>
    </dgm:pt>
    <dgm:pt modelId="{72255F92-97A1-4476-98D7-2A340999A1B2}" type="pres">
      <dgm:prSet presAssocID="{EED3C8BE-9AC4-4B4F-AB33-153C9BB4A131}" presName="background2" presStyleLbl="node2" presStyleIdx="1" presStyleCnt="3"/>
      <dgm:spPr/>
    </dgm:pt>
    <dgm:pt modelId="{B62C880E-8B78-4DE5-8ABE-0F6CE54011A9}" type="pres">
      <dgm:prSet presAssocID="{EED3C8BE-9AC4-4B4F-AB33-153C9BB4A131}" presName="text2" presStyleLbl="fgAcc2" presStyleIdx="1" presStyleCnt="3">
        <dgm:presLayoutVars>
          <dgm:chPref val="3"/>
        </dgm:presLayoutVars>
      </dgm:prSet>
      <dgm:spPr/>
      <dgm:t>
        <a:bodyPr/>
        <a:lstStyle/>
        <a:p>
          <a:endParaRPr lang="el-GR"/>
        </a:p>
      </dgm:t>
    </dgm:pt>
    <dgm:pt modelId="{525BE935-E440-4E74-9C54-D363E00F3743}" type="pres">
      <dgm:prSet presAssocID="{EED3C8BE-9AC4-4B4F-AB33-153C9BB4A131}" presName="hierChild3" presStyleCnt="0"/>
      <dgm:spPr/>
    </dgm:pt>
    <dgm:pt modelId="{91C9475E-CE9A-4BED-A9E8-9CEDFF54457F}" type="pres">
      <dgm:prSet presAssocID="{1D4F2D4C-1E45-41D9-BAD5-B1820E3D6601}" presName="Name10" presStyleLbl="parChTrans1D2" presStyleIdx="2" presStyleCnt="3"/>
      <dgm:spPr/>
      <dgm:t>
        <a:bodyPr/>
        <a:lstStyle/>
        <a:p>
          <a:endParaRPr lang="el-GR"/>
        </a:p>
      </dgm:t>
    </dgm:pt>
    <dgm:pt modelId="{7D8B66FC-1BC9-4812-8477-58CC9FEB22CA}" type="pres">
      <dgm:prSet presAssocID="{48E7E1D9-1169-4412-9431-6C4466848A3A}" presName="hierRoot2" presStyleCnt="0"/>
      <dgm:spPr/>
    </dgm:pt>
    <dgm:pt modelId="{C5AC3C9D-7318-4744-B6E5-A0E14A094931}" type="pres">
      <dgm:prSet presAssocID="{48E7E1D9-1169-4412-9431-6C4466848A3A}" presName="composite2" presStyleCnt="0"/>
      <dgm:spPr/>
    </dgm:pt>
    <dgm:pt modelId="{0E88B290-DFE3-4CC6-B358-6D80C07012D1}" type="pres">
      <dgm:prSet presAssocID="{48E7E1D9-1169-4412-9431-6C4466848A3A}" presName="background2" presStyleLbl="node2" presStyleIdx="2" presStyleCnt="3"/>
      <dgm:spPr/>
    </dgm:pt>
    <dgm:pt modelId="{D0A13252-DFF7-433E-A2C1-0224E2AA91CB}" type="pres">
      <dgm:prSet presAssocID="{48E7E1D9-1169-4412-9431-6C4466848A3A}" presName="text2" presStyleLbl="fgAcc2" presStyleIdx="2" presStyleCnt="3">
        <dgm:presLayoutVars>
          <dgm:chPref val="3"/>
        </dgm:presLayoutVars>
      </dgm:prSet>
      <dgm:spPr/>
      <dgm:t>
        <a:bodyPr/>
        <a:lstStyle/>
        <a:p>
          <a:endParaRPr lang="el-GR"/>
        </a:p>
      </dgm:t>
    </dgm:pt>
    <dgm:pt modelId="{05B90EB9-1EAB-4DE9-A6A0-5682DE74ECAA}" type="pres">
      <dgm:prSet presAssocID="{48E7E1D9-1169-4412-9431-6C4466848A3A}" presName="hierChild3" presStyleCnt="0"/>
      <dgm:spPr/>
    </dgm:pt>
  </dgm:ptLst>
  <dgm:cxnLst>
    <dgm:cxn modelId="{1D548F0D-BCC9-4A2E-A6BB-F0CD40F8F755}" srcId="{71D98124-4D33-415E-9CCF-668DCD449131}" destId="{183660EE-19BD-4E26-972F-19DEE9EE6697}" srcOrd="0" destOrd="0" parTransId="{E69ED594-51B2-4798-A5F9-311F4E7F3D64}" sibTransId="{880047A2-CC77-4704-9DA5-38B298457424}"/>
    <dgm:cxn modelId="{92086AA0-C821-4ED7-A360-8D4DAADE3287}" type="presOf" srcId="{DE3849CB-CA76-421C-B4A8-FB223FAAFEC9}" destId="{233BCC9E-5C3B-4CD3-83DC-69009D333F04}" srcOrd="0" destOrd="0" presId="urn:microsoft.com/office/officeart/2005/8/layout/hierarchy1"/>
    <dgm:cxn modelId="{784C5210-821B-4557-B2DD-900A53950B53}" type="presOf" srcId="{4D1663EF-3E0E-4EDB-AE54-B865C378FFE8}" destId="{154B4869-6C53-4011-B43E-413504356A81}" srcOrd="0" destOrd="0" presId="urn:microsoft.com/office/officeart/2005/8/layout/hierarchy1"/>
    <dgm:cxn modelId="{1699AD8B-738F-4F0E-9C6D-1A9F64476B98}" srcId="{1D3AFD4A-8E99-48EE-8FD0-5C1E1AE19210}" destId="{4D1663EF-3E0E-4EDB-AE54-B865C378FFE8}" srcOrd="1" destOrd="0" parTransId="{DE3849CB-CA76-421C-B4A8-FB223FAAFEC9}" sibTransId="{C35CD234-E50B-451F-AE29-FFE90BEEB676}"/>
    <dgm:cxn modelId="{ACC6A496-46EE-4860-9B40-B70E92616934}" srcId="{1D3AFD4A-8E99-48EE-8FD0-5C1E1AE19210}" destId="{F2E78E43-9A6C-4127-AACC-4CFCCD0A1B48}" srcOrd="0" destOrd="0" parTransId="{92CB98E3-15F0-408F-8062-2EBE84925960}" sibTransId="{D4AA8924-8083-442C-BA3B-3DBF2FAB5D3C}"/>
    <dgm:cxn modelId="{EA12981A-CC32-400E-869C-DCC56D105CA7}" srcId="{183660EE-19BD-4E26-972F-19DEE9EE6697}" destId="{1D3AFD4A-8E99-48EE-8FD0-5C1E1AE19210}" srcOrd="0" destOrd="0" parTransId="{9EBE6644-E408-48EB-A76A-E4A6CE603703}" sibTransId="{D52D0FB4-F140-4033-947F-E2BB12E7D251}"/>
    <dgm:cxn modelId="{A339B938-2E52-40A1-907C-54E82F0E092D}" type="presOf" srcId="{F2E78E43-9A6C-4127-AACC-4CFCCD0A1B48}" destId="{2ACAE701-A6C2-41A4-9CA4-F96165EFA8FB}" srcOrd="0" destOrd="0" presId="urn:microsoft.com/office/officeart/2005/8/layout/hierarchy1"/>
    <dgm:cxn modelId="{EBEBFA97-AAD6-4DC3-B135-75E0FEA9F8A7}" type="presOf" srcId="{EED3C8BE-9AC4-4B4F-AB33-153C9BB4A131}" destId="{B62C880E-8B78-4DE5-8ABE-0F6CE54011A9}" srcOrd="0" destOrd="0" presId="urn:microsoft.com/office/officeart/2005/8/layout/hierarchy1"/>
    <dgm:cxn modelId="{7430A696-D319-4477-B18B-2187CC781274}" type="presOf" srcId="{71D98124-4D33-415E-9CCF-668DCD449131}" destId="{C7B7E502-C6C6-4489-A2D7-B73EC288E734}" srcOrd="0" destOrd="0" presId="urn:microsoft.com/office/officeart/2005/8/layout/hierarchy1"/>
    <dgm:cxn modelId="{5918A303-6BFC-494D-A0CA-EFD2BDE61A56}" srcId="{183660EE-19BD-4E26-972F-19DEE9EE6697}" destId="{EED3C8BE-9AC4-4B4F-AB33-153C9BB4A131}" srcOrd="1" destOrd="0" parTransId="{6910495E-8F26-4F19-9279-316B61BA66D9}" sibTransId="{476BD264-E015-4B94-965B-FED947C3970A}"/>
    <dgm:cxn modelId="{B8F15835-E069-4BD5-BD1E-38C4F0DAA6B6}" type="presOf" srcId="{1D3AFD4A-8E99-48EE-8FD0-5C1E1AE19210}" destId="{52EAA670-6A3E-45C1-805B-BB4BC764BEFB}" srcOrd="0" destOrd="0" presId="urn:microsoft.com/office/officeart/2005/8/layout/hierarchy1"/>
    <dgm:cxn modelId="{F5327493-F9C0-44AB-9353-AA1B1AF2A429}" type="presOf" srcId="{1D4F2D4C-1E45-41D9-BAD5-B1820E3D6601}" destId="{91C9475E-CE9A-4BED-A9E8-9CEDFF54457F}" srcOrd="0" destOrd="0" presId="urn:microsoft.com/office/officeart/2005/8/layout/hierarchy1"/>
    <dgm:cxn modelId="{9D937F9D-D37F-419C-AA5C-91FC05883654}" srcId="{183660EE-19BD-4E26-972F-19DEE9EE6697}" destId="{48E7E1D9-1169-4412-9431-6C4466848A3A}" srcOrd="2" destOrd="0" parTransId="{1D4F2D4C-1E45-41D9-BAD5-B1820E3D6601}" sibTransId="{5C588092-7540-4AF9-A725-6358AF8A5B26}"/>
    <dgm:cxn modelId="{F162DF6D-2F7A-4E37-BFF1-A8E8167ACA3D}" type="presOf" srcId="{92CB98E3-15F0-408F-8062-2EBE84925960}" destId="{3B78BE39-B920-43A5-8612-83B35492A047}" srcOrd="0" destOrd="0" presId="urn:microsoft.com/office/officeart/2005/8/layout/hierarchy1"/>
    <dgm:cxn modelId="{2EE825D3-0EC9-42DC-B384-8D47D03EC5AA}" type="presOf" srcId="{183660EE-19BD-4E26-972F-19DEE9EE6697}" destId="{68608032-7C66-45BF-A43E-B35D5A19224F}" srcOrd="0" destOrd="0" presId="urn:microsoft.com/office/officeart/2005/8/layout/hierarchy1"/>
    <dgm:cxn modelId="{14E85628-810D-4B63-A203-5B8EA0CBBC01}" type="presOf" srcId="{9EBE6644-E408-48EB-A76A-E4A6CE603703}" destId="{11F160D5-1E33-4A32-A561-10B5D4127111}" srcOrd="0" destOrd="0" presId="urn:microsoft.com/office/officeart/2005/8/layout/hierarchy1"/>
    <dgm:cxn modelId="{4C1E160B-A4DB-4177-91C6-743496D96858}" type="presOf" srcId="{6910495E-8F26-4F19-9279-316B61BA66D9}" destId="{60EA3047-71CA-4D31-AC4B-A3876C599C05}" srcOrd="0" destOrd="0" presId="urn:microsoft.com/office/officeart/2005/8/layout/hierarchy1"/>
    <dgm:cxn modelId="{8A449C7E-5202-4FDD-B89E-09F177E62482}" type="presOf" srcId="{48E7E1D9-1169-4412-9431-6C4466848A3A}" destId="{D0A13252-DFF7-433E-A2C1-0224E2AA91CB}" srcOrd="0" destOrd="0" presId="urn:microsoft.com/office/officeart/2005/8/layout/hierarchy1"/>
    <dgm:cxn modelId="{0A6FA346-C034-4341-92A8-C15A173382C4}" type="presParOf" srcId="{C7B7E502-C6C6-4489-A2D7-B73EC288E734}" destId="{50B629D3-B0B5-40AF-A503-1A5D6A407CB5}" srcOrd="0" destOrd="0" presId="urn:microsoft.com/office/officeart/2005/8/layout/hierarchy1"/>
    <dgm:cxn modelId="{26893879-6A9A-436C-BB54-631B4D1153F8}" type="presParOf" srcId="{50B629D3-B0B5-40AF-A503-1A5D6A407CB5}" destId="{A723F643-4654-444C-A603-2F45AA33E9F0}" srcOrd="0" destOrd="0" presId="urn:microsoft.com/office/officeart/2005/8/layout/hierarchy1"/>
    <dgm:cxn modelId="{D9AD5FC0-27AC-4EED-9F2C-DB7C317797CB}" type="presParOf" srcId="{A723F643-4654-444C-A603-2F45AA33E9F0}" destId="{7A973A78-E34C-4B3E-A212-36E7A11DE892}" srcOrd="0" destOrd="0" presId="urn:microsoft.com/office/officeart/2005/8/layout/hierarchy1"/>
    <dgm:cxn modelId="{0C4BE9CE-26F2-493C-86C9-BEE57D3D9625}" type="presParOf" srcId="{A723F643-4654-444C-A603-2F45AA33E9F0}" destId="{68608032-7C66-45BF-A43E-B35D5A19224F}" srcOrd="1" destOrd="0" presId="urn:microsoft.com/office/officeart/2005/8/layout/hierarchy1"/>
    <dgm:cxn modelId="{834A3850-4D6F-4579-A432-7D6FDF956F10}" type="presParOf" srcId="{50B629D3-B0B5-40AF-A503-1A5D6A407CB5}" destId="{B26069A4-FCF1-494E-9DE6-79056498FB1D}" srcOrd="1" destOrd="0" presId="urn:microsoft.com/office/officeart/2005/8/layout/hierarchy1"/>
    <dgm:cxn modelId="{2F4C5CAF-306A-467D-B0D1-05350BE36072}" type="presParOf" srcId="{B26069A4-FCF1-494E-9DE6-79056498FB1D}" destId="{11F160D5-1E33-4A32-A561-10B5D4127111}" srcOrd="0" destOrd="0" presId="urn:microsoft.com/office/officeart/2005/8/layout/hierarchy1"/>
    <dgm:cxn modelId="{AC02FC27-70CB-4685-BCEA-87F71EC44F98}" type="presParOf" srcId="{B26069A4-FCF1-494E-9DE6-79056498FB1D}" destId="{1A1E7303-96ED-477B-8F38-AFE5BFC8041F}" srcOrd="1" destOrd="0" presId="urn:microsoft.com/office/officeart/2005/8/layout/hierarchy1"/>
    <dgm:cxn modelId="{98E28138-5FD6-4EB6-8A3B-8E58E83CDCE0}" type="presParOf" srcId="{1A1E7303-96ED-477B-8F38-AFE5BFC8041F}" destId="{FD35E791-5788-47A0-BED5-8AFE49E7CDCF}" srcOrd="0" destOrd="0" presId="urn:microsoft.com/office/officeart/2005/8/layout/hierarchy1"/>
    <dgm:cxn modelId="{190A2A15-049A-4EB7-B6A8-C46CA02BBFAE}" type="presParOf" srcId="{FD35E791-5788-47A0-BED5-8AFE49E7CDCF}" destId="{541DBEC1-90F6-4587-9C65-5278B7E33734}" srcOrd="0" destOrd="0" presId="urn:microsoft.com/office/officeart/2005/8/layout/hierarchy1"/>
    <dgm:cxn modelId="{110DD183-EB50-470A-9FDC-42124FBB3028}" type="presParOf" srcId="{FD35E791-5788-47A0-BED5-8AFE49E7CDCF}" destId="{52EAA670-6A3E-45C1-805B-BB4BC764BEFB}" srcOrd="1" destOrd="0" presId="urn:microsoft.com/office/officeart/2005/8/layout/hierarchy1"/>
    <dgm:cxn modelId="{9443DCBA-69F9-4983-B71D-34C00A51B572}" type="presParOf" srcId="{1A1E7303-96ED-477B-8F38-AFE5BFC8041F}" destId="{6344B5AD-92D8-49B4-AE27-B8C5D377119B}" srcOrd="1" destOrd="0" presId="urn:microsoft.com/office/officeart/2005/8/layout/hierarchy1"/>
    <dgm:cxn modelId="{A0F68570-1AEF-4EB4-A037-067714649717}" type="presParOf" srcId="{6344B5AD-92D8-49B4-AE27-B8C5D377119B}" destId="{3B78BE39-B920-43A5-8612-83B35492A047}" srcOrd="0" destOrd="0" presId="urn:microsoft.com/office/officeart/2005/8/layout/hierarchy1"/>
    <dgm:cxn modelId="{EB7A8DFE-3617-4227-B2D4-837432231FBE}" type="presParOf" srcId="{6344B5AD-92D8-49B4-AE27-B8C5D377119B}" destId="{C4CB888E-8109-473E-89AF-08745CD82881}" srcOrd="1" destOrd="0" presId="urn:microsoft.com/office/officeart/2005/8/layout/hierarchy1"/>
    <dgm:cxn modelId="{8F507447-D221-4C5A-8DAF-541121617D73}" type="presParOf" srcId="{C4CB888E-8109-473E-89AF-08745CD82881}" destId="{89A52185-1A50-4D12-AE60-B4B38E9F4E86}" srcOrd="0" destOrd="0" presId="urn:microsoft.com/office/officeart/2005/8/layout/hierarchy1"/>
    <dgm:cxn modelId="{9B83E495-BA96-459C-84A7-D62AD8AA816E}" type="presParOf" srcId="{89A52185-1A50-4D12-AE60-B4B38E9F4E86}" destId="{CB7C285E-CF4B-4465-889B-C7F7E0344191}" srcOrd="0" destOrd="0" presId="urn:microsoft.com/office/officeart/2005/8/layout/hierarchy1"/>
    <dgm:cxn modelId="{41137D27-6A52-4C50-9797-9CBAF9357F28}" type="presParOf" srcId="{89A52185-1A50-4D12-AE60-B4B38E9F4E86}" destId="{2ACAE701-A6C2-41A4-9CA4-F96165EFA8FB}" srcOrd="1" destOrd="0" presId="urn:microsoft.com/office/officeart/2005/8/layout/hierarchy1"/>
    <dgm:cxn modelId="{3F73B2ED-0AA5-4EC0-BE5E-89CF59B0333F}" type="presParOf" srcId="{C4CB888E-8109-473E-89AF-08745CD82881}" destId="{347570AD-8672-4FBE-B7DF-32C23238D56F}" srcOrd="1" destOrd="0" presId="urn:microsoft.com/office/officeart/2005/8/layout/hierarchy1"/>
    <dgm:cxn modelId="{148199BE-3B29-40A5-9108-67CD97F79A7F}" type="presParOf" srcId="{6344B5AD-92D8-49B4-AE27-B8C5D377119B}" destId="{233BCC9E-5C3B-4CD3-83DC-69009D333F04}" srcOrd="2" destOrd="0" presId="urn:microsoft.com/office/officeart/2005/8/layout/hierarchy1"/>
    <dgm:cxn modelId="{692F9148-9E8A-40E4-9D12-C5C72DFD70E8}" type="presParOf" srcId="{6344B5AD-92D8-49B4-AE27-B8C5D377119B}" destId="{99C22815-85B6-43EB-A179-86246D4297E3}" srcOrd="3" destOrd="0" presId="urn:microsoft.com/office/officeart/2005/8/layout/hierarchy1"/>
    <dgm:cxn modelId="{18078F23-19BE-4BFC-89EC-84F2E1027191}" type="presParOf" srcId="{99C22815-85B6-43EB-A179-86246D4297E3}" destId="{5265B385-736F-454D-9D3B-342A08DC092A}" srcOrd="0" destOrd="0" presId="urn:microsoft.com/office/officeart/2005/8/layout/hierarchy1"/>
    <dgm:cxn modelId="{FAC97950-2365-4FBB-B177-9CED860C8E12}" type="presParOf" srcId="{5265B385-736F-454D-9D3B-342A08DC092A}" destId="{408B8AF2-1CF4-4097-9A5E-3EB2EE6C6FB0}" srcOrd="0" destOrd="0" presId="urn:microsoft.com/office/officeart/2005/8/layout/hierarchy1"/>
    <dgm:cxn modelId="{025A9A61-A18D-4FFC-AE55-A7E3CB62CBF2}" type="presParOf" srcId="{5265B385-736F-454D-9D3B-342A08DC092A}" destId="{154B4869-6C53-4011-B43E-413504356A81}" srcOrd="1" destOrd="0" presId="urn:microsoft.com/office/officeart/2005/8/layout/hierarchy1"/>
    <dgm:cxn modelId="{40E3FFFE-CF2F-43C0-B120-EB21786A2F7A}" type="presParOf" srcId="{99C22815-85B6-43EB-A179-86246D4297E3}" destId="{694AC2BD-FE9D-4B15-8783-C07F6167137F}" srcOrd="1" destOrd="0" presId="urn:microsoft.com/office/officeart/2005/8/layout/hierarchy1"/>
    <dgm:cxn modelId="{D23C7BA1-D809-421B-97D2-F7D28CE219B0}" type="presParOf" srcId="{B26069A4-FCF1-494E-9DE6-79056498FB1D}" destId="{60EA3047-71CA-4D31-AC4B-A3876C599C05}" srcOrd="2" destOrd="0" presId="urn:microsoft.com/office/officeart/2005/8/layout/hierarchy1"/>
    <dgm:cxn modelId="{04DB3517-874A-40F3-9ABC-88596498BA6F}" type="presParOf" srcId="{B26069A4-FCF1-494E-9DE6-79056498FB1D}" destId="{A066C1DD-3A33-4DCA-9BD9-EB62946F2F70}" srcOrd="3" destOrd="0" presId="urn:microsoft.com/office/officeart/2005/8/layout/hierarchy1"/>
    <dgm:cxn modelId="{1D0F1675-F19F-448F-A3B1-4955248BDB8B}" type="presParOf" srcId="{A066C1DD-3A33-4DCA-9BD9-EB62946F2F70}" destId="{EA276091-3677-4924-8DDD-A31CCB37A40B}" srcOrd="0" destOrd="0" presId="urn:microsoft.com/office/officeart/2005/8/layout/hierarchy1"/>
    <dgm:cxn modelId="{342739D9-8F28-4547-8218-D5651E8E31A3}" type="presParOf" srcId="{EA276091-3677-4924-8DDD-A31CCB37A40B}" destId="{72255F92-97A1-4476-98D7-2A340999A1B2}" srcOrd="0" destOrd="0" presId="urn:microsoft.com/office/officeart/2005/8/layout/hierarchy1"/>
    <dgm:cxn modelId="{57BAEE25-0C77-413D-A0BC-0A93D9796BC8}" type="presParOf" srcId="{EA276091-3677-4924-8DDD-A31CCB37A40B}" destId="{B62C880E-8B78-4DE5-8ABE-0F6CE54011A9}" srcOrd="1" destOrd="0" presId="urn:microsoft.com/office/officeart/2005/8/layout/hierarchy1"/>
    <dgm:cxn modelId="{395BDF1D-91BA-4091-9F5D-344B254F976B}" type="presParOf" srcId="{A066C1DD-3A33-4DCA-9BD9-EB62946F2F70}" destId="{525BE935-E440-4E74-9C54-D363E00F3743}" srcOrd="1" destOrd="0" presId="urn:microsoft.com/office/officeart/2005/8/layout/hierarchy1"/>
    <dgm:cxn modelId="{EDB5ECEE-D0BA-4794-8B04-EC17470FFDF4}" type="presParOf" srcId="{B26069A4-FCF1-494E-9DE6-79056498FB1D}" destId="{91C9475E-CE9A-4BED-A9E8-9CEDFF54457F}" srcOrd="4" destOrd="0" presId="urn:microsoft.com/office/officeart/2005/8/layout/hierarchy1"/>
    <dgm:cxn modelId="{A94F8E6F-A427-4591-AD38-BA1CC204B895}" type="presParOf" srcId="{B26069A4-FCF1-494E-9DE6-79056498FB1D}" destId="{7D8B66FC-1BC9-4812-8477-58CC9FEB22CA}" srcOrd="5" destOrd="0" presId="urn:microsoft.com/office/officeart/2005/8/layout/hierarchy1"/>
    <dgm:cxn modelId="{E0DAE541-ACB0-42A6-9E7D-4F6998CCE00C}" type="presParOf" srcId="{7D8B66FC-1BC9-4812-8477-58CC9FEB22CA}" destId="{C5AC3C9D-7318-4744-B6E5-A0E14A094931}" srcOrd="0" destOrd="0" presId="urn:microsoft.com/office/officeart/2005/8/layout/hierarchy1"/>
    <dgm:cxn modelId="{DD2B9FAC-0872-4F46-AB67-AACAE3EF9295}" type="presParOf" srcId="{C5AC3C9D-7318-4744-B6E5-A0E14A094931}" destId="{0E88B290-DFE3-4CC6-B358-6D80C07012D1}" srcOrd="0" destOrd="0" presId="urn:microsoft.com/office/officeart/2005/8/layout/hierarchy1"/>
    <dgm:cxn modelId="{4D05A972-3ECF-4C52-8614-820787AF5EC0}" type="presParOf" srcId="{C5AC3C9D-7318-4744-B6E5-A0E14A094931}" destId="{D0A13252-DFF7-433E-A2C1-0224E2AA91CB}" srcOrd="1" destOrd="0" presId="urn:microsoft.com/office/officeart/2005/8/layout/hierarchy1"/>
    <dgm:cxn modelId="{E532733E-8FEB-4CBE-AD18-388D4E8BFF81}" type="presParOf" srcId="{7D8B66FC-1BC9-4812-8477-58CC9FEB22CA}" destId="{05B90EB9-1EAB-4DE9-A6A0-5682DE74ECA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FACAC11-F071-48FB-BE81-509FEF9D49AF}" type="doc">
      <dgm:prSet loTypeId="urn:microsoft.com/office/officeart/2005/8/layout/orgChart1" loCatId="hierarchy" qsTypeId="urn:microsoft.com/office/officeart/2005/8/quickstyle/simple2" qsCatId="simple" csTypeId="urn:microsoft.com/office/officeart/2005/8/colors/accent1_1" csCatId="accent1" phldr="1"/>
      <dgm:spPr/>
      <dgm:t>
        <a:bodyPr/>
        <a:lstStyle/>
        <a:p>
          <a:endParaRPr lang="el-GR"/>
        </a:p>
      </dgm:t>
    </dgm:pt>
    <dgm:pt modelId="{4D2330CD-D896-491D-9CE5-7BBF0F9BB4AE}">
      <dgm:prSet phldrT="[Text]" custT="1">
        <dgm:style>
          <a:lnRef idx="1">
            <a:schemeClr val="accent6"/>
          </a:lnRef>
          <a:fillRef idx="2">
            <a:schemeClr val="accent6"/>
          </a:fillRef>
          <a:effectRef idx="1">
            <a:schemeClr val="accent6"/>
          </a:effectRef>
          <a:fontRef idx="minor">
            <a:schemeClr val="dk1"/>
          </a:fontRef>
        </dgm:style>
      </dgm:prSet>
      <dgm:spPr/>
      <dgm:t>
        <a:bodyPr/>
        <a:lstStyle/>
        <a:p>
          <a:r>
            <a:rPr lang="el-GR" sz="3200" b="1" dirty="0" smtClean="0">
              <a:solidFill>
                <a:schemeClr val="tx2"/>
              </a:solidFill>
            </a:rPr>
            <a:t>Οστείνη</a:t>
          </a:r>
        </a:p>
        <a:p>
          <a:r>
            <a:rPr lang="el-GR" sz="3200" b="1" dirty="0" smtClean="0"/>
            <a:t>Χημικές ιδιότητες</a:t>
          </a:r>
          <a:endParaRPr lang="el-GR" sz="3200" b="1" dirty="0"/>
        </a:p>
      </dgm:t>
    </dgm:pt>
    <dgm:pt modelId="{54EAB2E1-2CA9-48D0-981D-41C4FF3EEF43}" type="parTrans" cxnId="{8A52E20C-2239-4349-AC00-F68D5431950B}">
      <dgm:prSet/>
      <dgm:spPr/>
      <dgm:t>
        <a:bodyPr/>
        <a:lstStyle/>
        <a:p>
          <a:endParaRPr lang="el-GR" sz="2400"/>
        </a:p>
      </dgm:t>
    </dgm:pt>
    <dgm:pt modelId="{C05900A3-0826-486A-8BDD-3D33FE4E5751}" type="sibTrans" cxnId="{8A52E20C-2239-4349-AC00-F68D5431950B}">
      <dgm:prSet/>
      <dgm:spPr/>
      <dgm:t>
        <a:bodyPr/>
        <a:lstStyle/>
        <a:p>
          <a:endParaRPr lang="el-GR" sz="2400"/>
        </a:p>
      </dgm:t>
    </dgm:pt>
    <dgm:pt modelId="{74BF504B-DFAB-4F46-8364-44CCCD7F3759}" type="asst">
      <dgm:prSet phldrT="[Text]" custT="1">
        <dgm:style>
          <a:lnRef idx="1">
            <a:schemeClr val="accent2"/>
          </a:lnRef>
          <a:fillRef idx="2">
            <a:schemeClr val="accent2"/>
          </a:fillRef>
          <a:effectRef idx="1">
            <a:schemeClr val="accent2"/>
          </a:effectRef>
          <a:fontRef idx="minor">
            <a:schemeClr val="dk1"/>
          </a:fontRef>
        </dgm:style>
      </dgm:prSet>
      <dgm:spPr/>
      <dgm:t>
        <a:bodyPr/>
        <a:lstStyle/>
        <a:p>
          <a:r>
            <a:rPr lang="en-GB" sz="2400" dirty="0" smtClean="0"/>
            <a:t>33</a:t>
          </a:r>
          <a:r>
            <a:rPr lang="el-GR" sz="2400" dirty="0" smtClean="0"/>
            <a:t>%</a:t>
          </a:r>
        </a:p>
        <a:p>
          <a:r>
            <a:rPr lang="el-GR" sz="2400" dirty="0" smtClean="0"/>
            <a:t>Οργανικά συστατικά</a:t>
          </a:r>
          <a:r>
            <a:rPr lang="en-GB" sz="2400" dirty="0" smtClean="0"/>
            <a:t> </a:t>
          </a:r>
          <a:endParaRPr lang="el-GR" sz="2400" dirty="0"/>
        </a:p>
      </dgm:t>
    </dgm:pt>
    <dgm:pt modelId="{3F5EBD42-F9A0-4503-B660-97769CEDE97D}" type="parTrans" cxnId="{430F1475-3EF9-4313-9149-5469FE7CEA46}">
      <dgm:prSet/>
      <dgm:spPr/>
      <dgm:t>
        <a:bodyPr/>
        <a:lstStyle/>
        <a:p>
          <a:endParaRPr lang="el-GR" sz="2400"/>
        </a:p>
      </dgm:t>
    </dgm:pt>
    <dgm:pt modelId="{7DC081CF-0EB0-41E8-9B3E-8B14A84DC5EC}" type="sibTrans" cxnId="{430F1475-3EF9-4313-9149-5469FE7CEA46}">
      <dgm:prSet/>
      <dgm:spPr/>
      <dgm:t>
        <a:bodyPr/>
        <a:lstStyle/>
        <a:p>
          <a:endParaRPr lang="el-GR" sz="2400"/>
        </a:p>
      </dgm:t>
    </dgm:pt>
    <dgm:pt modelId="{89F6D97E-CD2B-4069-A99B-80EC6E9104A6}" type="asst">
      <dgm:prSet custT="1">
        <dgm:style>
          <a:lnRef idx="1">
            <a:schemeClr val="accent1"/>
          </a:lnRef>
          <a:fillRef idx="2">
            <a:schemeClr val="accent1"/>
          </a:fillRef>
          <a:effectRef idx="1">
            <a:schemeClr val="accent1"/>
          </a:effectRef>
          <a:fontRef idx="minor">
            <a:schemeClr val="dk1"/>
          </a:fontRef>
        </dgm:style>
      </dgm:prSet>
      <dgm:spPr/>
      <dgm:t>
        <a:bodyPr/>
        <a:lstStyle/>
        <a:p>
          <a:r>
            <a:rPr lang="el-GR" sz="2400" dirty="0" smtClean="0"/>
            <a:t>45</a:t>
          </a:r>
          <a:r>
            <a:rPr lang="en-GB" sz="2400" dirty="0" smtClean="0"/>
            <a:t>%</a:t>
          </a:r>
          <a:endParaRPr lang="el-GR" sz="2400" dirty="0" smtClean="0"/>
        </a:p>
        <a:p>
          <a:r>
            <a:rPr lang="el-GR" sz="2400" dirty="0" smtClean="0"/>
            <a:t>Ανόργανα συστατικά</a:t>
          </a:r>
          <a:endParaRPr lang="el-GR" sz="2400" dirty="0"/>
        </a:p>
      </dgm:t>
    </dgm:pt>
    <dgm:pt modelId="{68F405D3-FA91-4EB2-99C6-2C49934CC367}" type="parTrans" cxnId="{2B25C6C3-89B4-478C-9228-76A6E76F22CA}">
      <dgm:prSet/>
      <dgm:spPr/>
      <dgm:t>
        <a:bodyPr/>
        <a:lstStyle/>
        <a:p>
          <a:endParaRPr lang="el-GR" sz="2400"/>
        </a:p>
      </dgm:t>
    </dgm:pt>
    <dgm:pt modelId="{3B5BCFD2-E198-48B5-BB67-A4AE8016849B}" type="sibTrans" cxnId="{2B25C6C3-89B4-478C-9228-76A6E76F22CA}">
      <dgm:prSet/>
      <dgm:spPr/>
      <dgm:t>
        <a:bodyPr/>
        <a:lstStyle/>
        <a:p>
          <a:endParaRPr lang="el-GR" sz="2400"/>
        </a:p>
      </dgm:t>
    </dgm:pt>
    <dgm:pt modelId="{BE5EA678-07DB-4733-85E2-35650C3A9EDB}" type="asst">
      <dgm:prSet custT="1">
        <dgm:style>
          <a:lnRef idx="2">
            <a:schemeClr val="accent2"/>
          </a:lnRef>
          <a:fillRef idx="1">
            <a:schemeClr val="lt1"/>
          </a:fillRef>
          <a:effectRef idx="0">
            <a:schemeClr val="accent2"/>
          </a:effectRef>
          <a:fontRef idx="minor">
            <a:schemeClr val="dk1"/>
          </a:fontRef>
        </dgm:style>
      </dgm:prSet>
      <dgm:spPr/>
      <dgm:t>
        <a:bodyPr/>
        <a:lstStyle/>
        <a:p>
          <a:pPr>
            <a:spcAft>
              <a:spcPts val="0"/>
            </a:spcAft>
          </a:pPr>
          <a:r>
            <a:rPr lang="el-GR" sz="2000" dirty="0" smtClean="0"/>
            <a:t>Βλεννοπολυσακχαρίτες</a:t>
          </a:r>
        </a:p>
        <a:p>
          <a:pPr>
            <a:spcAft>
              <a:spcPts val="0"/>
            </a:spcAft>
          </a:pPr>
          <a:r>
            <a:rPr lang="el-GR" sz="2000" dirty="0" smtClean="0"/>
            <a:t>Πρωτεΐνες</a:t>
          </a:r>
        </a:p>
        <a:p>
          <a:pPr>
            <a:spcAft>
              <a:spcPts val="0"/>
            </a:spcAft>
          </a:pPr>
          <a:r>
            <a:rPr lang="el-GR" sz="2000" dirty="0" smtClean="0"/>
            <a:t>Νερό</a:t>
          </a:r>
          <a:endParaRPr lang="el-GR" sz="2000" dirty="0"/>
        </a:p>
      </dgm:t>
    </dgm:pt>
    <dgm:pt modelId="{F843168E-DB92-4AC7-85D1-868AC14D9861}" type="parTrans" cxnId="{B5F0CCED-55F6-4F50-AB95-A41A1F5E9CF7}">
      <dgm:prSet>
        <dgm:style>
          <a:lnRef idx="1">
            <a:schemeClr val="accent2"/>
          </a:lnRef>
          <a:fillRef idx="0">
            <a:schemeClr val="accent2"/>
          </a:fillRef>
          <a:effectRef idx="0">
            <a:schemeClr val="accent2"/>
          </a:effectRef>
          <a:fontRef idx="minor">
            <a:schemeClr val="tx1"/>
          </a:fontRef>
        </dgm:style>
      </dgm:prSet>
      <dgm:spPr/>
      <dgm:t>
        <a:bodyPr/>
        <a:lstStyle/>
        <a:p>
          <a:endParaRPr lang="el-GR" sz="2400"/>
        </a:p>
      </dgm:t>
    </dgm:pt>
    <dgm:pt modelId="{150118EF-6DE1-4674-8C46-C5F702BA02A4}" type="sibTrans" cxnId="{B5F0CCED-55F6-4F50-AB95-A41A1F5E9CF7}">
      <dgm:prSet/>
      <dgm:spPr/>
      <dgm:t>
        <a:bodyPr/>
        <a:lstStyle/>
        <a:p>
          <a:endParaRPr lang="el-GR" sz="2400"/>
        </a:p>
      </dgm:t>
    </dgm:pt>
    <dgm:pt modelId="{1718C998-508D-4D30-BFB2-71E7195B4D42}" type="asst">
      <dgm:prSet custT="1">
        <dgm:style>
          <a:lnRef idx="2">
            <a:schemeClr val="accent2"/>
          </a:lnRef>
          <a:fillRef idx="1">
            <a:schemeClr val="lt1"/>
          </a:fillRef>
          <a:effectRef idx="0">
            <a:schemeClr val="accent2"/>
          </a:effectRef>
          <a:fontRef idx="minor">
            <a:schemeClr val="dk1"/>
          </a:fontRef>
        </dgm:style>
      </dgm:prSet>
      <dgm:spPr/>
      <dgm:t>
        <a:bodyPr/>
        <a:lstStyle/>
        <a:p>
          <a:r>
            <a:rPr lang="el-GR" sz="2000" dirty="0" smtClean="0"/>
            <a:t>Κολλαγόνα ινίδια</a:t>
          </a:r>
          <a:endParaRPr lang="el-GR" sz="2000" dirty="0"/>
        </a:p>
      </dgm:t>
    </dgm:pt>
    <dgm:pt modelId="{97CB3E7D-A022-4ECB-A84D-D9D73CEE2AA4}" type="parTrans" cxnId="{1DF719E1-B0EF-40A2-AC1E-3953B8855163}">
      <dgm:prSet>
        <dgm:style>
          <a:lnRef idx="1">
            <a:schemeClr val="accent2"/>
          </a:lnRef>
          <a:fillRef idx="0">
            <a:schemeClr val="accent2"/>
          </a:fillRef>
          <a:effectRef idx="0">
            <a:schemeClr val="accent2"/>
          </a:effectRef>
          <a:fontRef idx="minor">
            <a:schemeClr val="tx1"/>
          </a:fontRef>
        </dgm:style>
      </dgm:prSet>
      <dgm:spPr/>
      <dgm:t>
        <a:bodyPr/>
        <a:lstStyle/>
        <a:p>
          <a:endParaRPr lang="el-GR" sz="2400"/>
        </a:p>
      </dgm:t>
    </dgm:pt>
    <dgm:pt modelId="{AD641983-C75D-4441-9121-23433496E7BE}" type="sibTrans" cxnId="{1DF719E1-B0EF-40A2-AC1E-3953B8855163}">
      <dgm:prSet/>
      <dgm:spPr/>
      <dgm:t>
        <a:bodyPr/>
        <a:lstStyle/>
        <a:p>
          <a:endParaRPr lang="el-GR" sz="2400"/>
        </a:p>
      </dgm:t>
    </dgm:pt>
    <dgm:pt modelId="{3D52A926-131A-446B-A168-53B9AD3FE1BE}">
      <dgm:prSet>
        <dgm:style>
          <a:lnRef idx="2">
            <a:schemeClr val="accent1"/>
          </a:lnRef>
          <a:fillRef idx="1">
            <a:schemeClr val="lt1"/>
          </a:fillRef>
          <a:effectRef idx="0">
            <a:schemeClr val="accent1"/>
          </a:effectRef>
          <a:fontRef idx="minor">
            <a:schemeClr val="dk1"/>
          </a:fontRef>
        </dgm:style>
      </dgm:prSet>
      <dgm:spPr/>
      <dgm:t>
        <a:bodyPr/>
        <a:lstStyle/>
        <a:p>
          <a:r>
            <a:rPr lang="en-GB" b="0" dirty="0" smtClean="0">
              <a:solidFill>
                <a:schemeClr val="tx1"/>
              </a:solidFill>
            </a:rPr>
            <a:t>Ca, P, Mg, OH</a:t>
          </a:r>
          <a:r>
            <a:rPr lang="el-GR" b="0" dirty="0" smtClean="0">
              <a:solidFill>
                <a:schemeClr val="tx1"/>
              </a:solidFill>
            </a:rPr>
            <a:t>,Ν</a:t>
          </a:r>
        </a:p>
        <a:p>
          <a:r>
            <a:rPr lang="el-GR" b="0" dirty="0" smtClean="0">
              <a:solidFill>
                <a:schemeClr val="tx1"/>
              </a:solidFill>
            </a:rPr>
            <a:t>με</a:t>
          </a:r>
          <a:r>
            <a:rPr lang="en-GB" b="0" dirty="0" smtClean="0">
              <a:solidFill>
                <a:schemeClr val="tx1"/>
              </a:solidFill>
            </a:rPr>
            <a:t> </a:t>
          </a:r>
          <a:r>
            <a:rPr lang="el-GR" b="0" dirty="0" smtClean="0">
              <a:solidFill>
                <a:schemeClr val="tx1"/>
              </a:solidFill>
            </a:rPr>
            <a:t>τη μορφή  κρυστάλλων </a:t>
          </a:r>
          <a:r>
            <a:rPr lang="el-GR" b="0" dirty="0" err="1" smtClean="0">
              <a:solidFill>
                <a:schemeClr val="tx1"/>
              </a:solidFill>
            </a:rPr>
            <a:t>υδροξυαπατίτη</a:t>
          </a:r>
          <a:endParaRPr lang="el-GR" dirty="0"/>
        </a:p>
      </dgm:t>
    </dgm:pt>
    <dgm:pt modelId="{2DD7473A-C934-4E69-BCE5-BA56AF13A939}" type="parTrans" cxnId="{92CD655E-C90F-4F65-9D76-374EC9BF85E5}">
      <dgm:prSet/>
      <dgm:spPr/>
      <dgm:t>
        <a:bodyPr/>
        <a:lstStyle/>
        <a:p>
          <a:endParaRPr lang="el-GR"/>
        </a:p>
      </dgm:t>
    </dgm:pt>
    <dgm:pt modelId="{E9D58521-24F6-4AB9-909A-C99680880EE3}" type="sibTrans" cxnId="{92CD655E-C90F-4F65-9D76-374EC9BF85E5}">
      <dgm:prSet/>
      <dgm:spPr/>
      <dgm:t>
        <a:bodyPr/>
        <a:lstStyle/>
        <a:p>
          <a:endParaRPr lang="el-GR"/>
        </a:p>
      </dgm:t>
    </dgm:pt>
    <dgm:pt modelId="{7BAA3A63-A44B-4ACE-B03B-F1FEA3790166}" type="pres">
      <dgm:prSet presAssocID="{FFACAC11-F071-48FB-BE81-509FEF9D49AF}" presName="hierChild1" presStyleCnt="0">
        <dgm:presLayoutVars>
          <dgm:orgChart val="1"/>
          <dgm:chPref val="1"/>
          <dgm:dir val="rev"/>
          <dgm:animOne val="branch"/>
          <dgm:animLvl val="lvl"/>
          <dgm:resizeHandles/>
        </dgm:presLayoutVars>
      </dgm:prSet>
      <dgm:spPr/>
      <dgm:t>
        <a:bodyPr/>
        <a:lstStyle/>
        <a:p>
          <a:endParaRPr lang="el-GR"/>
        </a:p>
      </dgm:t>
    </dgm:pt>
    <dgm:pt modelId="{FC36591C-1DDA-4137-96F3-DE3F4BC1BAF2}" type="pres">
      <dgm:prSet presAssocID="{4D2330CD-D896-491D-9CE5-7BBF0F9BB4AE}" presName="hierRoot1" presStyleCnt="0">
        <dgm:presLayoutVars>
          <dgm:hierBranch val="init"/>
        </dgm:presLayoutVars>
      </dgm:prSet>
      <dgm:spPr/>
    </dgm:pt>
    <dgm:pt modelId="{A216F246-E306-4BA4-A5DE-995C99980F0F}" type="pres">
      <dgm:prSet presAssocID="{4D2330CD-D896-491D-9CE5-7BBF0F9BB4AE}" presName="rootComposite1" presStyleCnt="0"/>
      <dgm:spPr/>
    </dgm:pt>
    <dgm:pt modelId="{968AA967-C1AD-4F20-A41D-D2843791A032}" type="pres">
      <dgm:prSet presAssocID="{4D2330CD-D896-491D-9CE5-7BBF0F9BB4AE}" presName="rootText1" presStyleLbl="node0" presStyleIdx="0" presStyleCnt="1" custScaleX="227096" custScaleY="137581" custLinFactNeighborX="14559" custLinFactNeighborY="-74922">
        <dgm:presLayoutVars>
          <dgm:chPref val="3"/>
        </dgm:presLayoutVars>
      </dgm:prSet>
      <dgm:spPr/>
      <dgm:t>
        <a:bodyPr/>
        <a:lstStyle/>
        <a:p>
          <a:endParaRPr lang="el-GR"/>
        </a:p>
      </dgm:t>
    </dgm:pt>
    <dgm:pt modelId="{E03065D0-B6AE-406E-9EC6-6AE0EF9BA546}" type="pres">
      <dgm:prSet presAssocID="{4D2330CD-D896-491D-9CE5-7BBF0F9BB4AE}" presName="rootConnector1" presStyleLbl="node1" presStyleIdx="0" presStyleCnt="0"/>
      <dgm:spPr/>
      <dgm:t>
        <a:bodyPr/>
        <a:lstStyle/>
        <a:p>
          <a:endParaRPr lang="el-GR"/>
        </a:p>
      </dgm:t>
    </dgm:pt>
    <dgm:pt modelId="{C089E3E7-FCBE-4520-9686-30EEBEF8B5AD}" type="pres">
      <dgm:prSet presAssocID="{4D2330CD-D896-491D-9CE5-7BBF0F9BB4AE}" presName="hierChild2" presStyleCnt="0"/>
      <dgm:spPr/>
    </dgm:pt>
    <dgm:pt modelId="{3FC9CC56-E305-41E9-9310-3C5A7565D2E8}" type="pres">
      <dgm:prSet presAssocID="{4D2330CD-D896-491D-9CE5-7BBF0F9BB4AE}" presName="hierChild3" presStyleCnt="0"/>
      <dgm:spPr/>
    </dgm:pt>
    <dgm:pt modelId="{7DF23946-AA93-4DDF-8891-AF494D4A0A82}" type="pres">
      <dgm:prSet presAssocID="{3F5EBD42-F9A0-4503-B660-97769CEDE97D}" presName="Name111" presStyleLbl="parChTrans1D2" presStyleIdx="0" presStyleCnt="2"/>
      <dgm:spPr/>
      <dgm:t>
        <a:bodyPr/>
        <a:lstStyle/>
        <a:p>
          <a:endParaRPr lang="el-GR"/>
        </a:p>
      </dgm:t>
    </dgm:pt>
    <dgm:pt modelId="{9B648AD2-7012-40AB-BAB8-D48DE1ED8C4B}" type="pres">
      <dgm:prSet presAssocID="{74BF504B-DFAB-4F46-8364-44CCCD7F3759}" presName="hierRoot3" presStyleCnt="0">
        <dgm:presLayoutVars>
          <dgm:hierBranch val="init"/>
        </dgm:presLayoutVars>
      </dgm:prSet>
      <dgm:spPr/>
    </dgm:pt>
    <dgm:pt modelId="{F90B22B5-5E4A-4D01-9EEE-42D96A3C2B0B}" type="pres">
      <dgm:prSet presAssocID="{74BF504B-DFAB-4F46-8364-44CCCD7F3759}" presName="rootComposite3" presStyleCnt="0"/>
      <dgm:spPr/>
    </dgm:pt>
    <dgm:pt modelId="{134C8A94-7D63-4389-B6C7-BC0A06929FA2}" type="pres">
      <dgm:prSet presAssocID="{74BF504B-DFAB-4F46-8364-44CCCD7F3759}" presName="rootText3" presStyleLbl="asst1" presStyleIdx="0" presStyleCnt="4" custScaleX="116441" custScaleY="120115" custLinFactNeighborX="-2957" custLinFactNeighborY="-17059">
        <dgm:presLayoutVars>
          <dgm:chPref val="3"/>
        </dgm:presLayoutVars>
      </dgm:prSet>
      <dgm:spPr/>
      <dgm:t>
        <a:bodyPr/>
        <a:lstStyle/>
        <a:p>
          <a:endParaRPr lang="el-GR"/>
        </a:p>
      </dgm:t>
    </dgm:pt>
    <dgm:pt modelId="{045C364F-A91F-4A82-A45A-CFDEC0EA9B71}" type="pres">
      <dgm:prSet presAssocID="{74BF504B-DFAB-4F46-8364-44CCCD7F3759}" presName="rootConnector3" presStyleLbl="asst1" presStyleIdx="0" presStyleCnt="4"/>
      <dgm:spPr/>
      <dgm:t>
        <a:bodyPr/>
        <a:lstStyle/>
        <a:p>
          <a:endParaRPr lang="el-GR"/>
        </a:p>
      </dgm:t>
    </dgm:pt>
    <dgm:pt modelId="{36CC07F0-4738-4853-B565-409B790885F3}" type="pres">
      <dgm:prSet presAssocID="{74BF504B-DFAB-4F46-8364-44CCCD7F3759}" presName="hierChild6" presStyleCnt="0"/>
      <dgm:spPr/>
    </dgm:pt>
    <dgm:pt modelId="{48AD51B2-A9CA-46EE-9649-0BFB6A6A129A}" type="pres">
      <dgm:prSet presAssocID="{74BF504B-DFAB-4F46-8364-44CCCD7F3759}" presName="hierChild7" presStyleCnt="0"/>
      <dgm:spPr/>
    </dgm:pt>
    <dgm:pt modelId="{62908288-D64E-4292-AA52-C99FDD885AFD}" type="pres">
      <dgm:prSet presAssocID="{F843168E-DB92-4AC7-85D1-868AC14D9861}" presName="Name111" presStyleLbl="parChTrans1D3" presStyleIdx="0" presStyleCnt="3"/>
      <dgm:spPr/>
      <dgm:t>
        <a:bodyPr/>
        <a:lstStyle/>
        <a:p>
          <a:endParaRPr lang="el-GR"/>
        </a:p>
      </dgm:t>
    </dgm:pt>
    <dgm:pt modelId="{097E1C7E-7DDD-40F9-A4FE-511364A35B68}" type="pres">
      <dgm:prSet presAssocID="{BE5EA678-07DB-4733-85E2-35650C3A9EDB}" presName="hierRoot3" presStyleCnt="0">
        <dgm:presLayoutVars>
          <dgm:hierBranch val="init"/>
        </dgm:presLayoutVars>
      </dgm:prSet>
      <dgm:spPr/>
    </dgm:pt>
    <dgm:pt modelId="{79B3B30C-FE12-4C08-A745-1F94E1A05919}" type="pres">
      <dgm:prSet presAssocID="{BE5EA678-07DB-4733-85E2-35650C3A9EDB}" presName="rootComposite3" presStyleCnt="0"/>
      <dgm:spPr/>
    </dgm:pt>
    <dgm:pt modelId="{B9D27F81-D15C-4C60-A8FA-C9794C711D96}" type="pres">
      <dgm:prSet presAssocID="{BE5EA678-07DB-4733-85E2-35650C3A9EDB}" presName="rootText3" presStyleLbl="asst1" presStyleIdx="1" presStyleCnt="4" custScaleX="145936" custLinFactNeighborX="121" custLinFactNeighborY="5090">
        <dgm:presLayoutVars>
          <dgm:chPref val="3"/>
        </dgm:presLayoutVars>
      </dgm:prSet>
      <dgm:spPr/>
      <dgm:t>
        <a:bodyPr/>
        <a:lstStyle/>
        <a:p>
          <a:endParaRPr lang="el-GR"/>
        </a:p>
      </dgm:t>
    </dgm:pt>
    <dgm:pt modelId="{17023381-72B7-467C-BE29-5779935D321A}" type="pres">
      <dgm:prSet presAssocID="{BE5EA678-07DB-4733-85E2-35650C3A9EDB}" presName="rootConnector3" presStyleLbl="asst1" presStyleIdx="1" presStyleCnt="4"/>
      <dgm:spPr/>
      <dgm:t>
        <a:bodyPr/>
        <a:lstStyle/>
        <a:p>
          <a:endParaRPr lang="el-GR"/>
        </a:p>
      </dgm:t>
    </dgm:pt>
    <dgm:pt modelId="{253FEDE8-CCC1-4ADF-A6AD-25577AB00D6F}" type="pres">
      <dgm:prSet presAssocID="{BE5EA678-07DB-4733-85E2-35650C3A9EDB}" presName="hierChild6" presStyleCnt="0"/>
      <dgm:spPr/>
    </dgm:pt>
    <dgm:pt modelId="{DC24FC0F-ADC0-4DEF-8D87-60A862676E07}" type="pres">
      <dgm:prSet presAssocID="{BE5EA678-07DB-4733-85E2-35650C3A9EDB}" presName="hierChild7" presStyleCnt="0"/>
      <dgm:spPr/>
    </dgm:pt>
    <dgm:pt modelId="{E9083024-71DC-4808-ABFD-F62FBE9751DF}" type="pres">
      <dgm:prSet presAssocID="{97CB3E7D-A022-4ECB-A84D-D9D73CEE2AA4}" presName="Name111" presStyleLbl="parChTrans1D3" presStyleIdx="1" presStyleCnt="3"/>
      <dgm:spPr/>
      <dgm:t>
        <a:bodyPr/>
        <a:lstStyle/>
        <a:p>
          <a:endParaRPr lang="el-GR"/>
        </a:p>
      </dgm:t>
    </dgm:pt>
    <dgm:pt modelId="{2DE71A91-6F09-49FE-8FE9-F9D14B036100}" type="pres">
      <dgm:prSet presAssocID="{1718C998-508D-4D30-BFB2-71E7195B4D42}" presName="hierRoot3" presStyleCnt="0">
        <dgm:presLayoutVars>
          <dgm:hierBranch val="init"/>
        </dgm:presLayoutVars>
      </dgm:prSet>
      <dgm:spPr/>
    </dgm:pt>
    <dgm:pt modelId="{CD979853-F6C2-4BBF-91C9-93F18A6E40A9}" type="pres">
      <dgm:prSet presAssocID="{1718C998-508D-4D30-BFB2-71E7195B4D42}" presName="rootComposite3" presStyleCnt="0"/>
      <dgm:spPr/>
    </dgm:pt>
    <dgm:pt modelId="{A0ABDEFA-083E-432F-86D9-053D607A4EA0}" type="pres">
      <dgm:prSet presAssocID="{1718C998-508D-4D30-BFB2-71E7195B4D42}" presName="rootText3" presStyleLbl="asst1" presStyleIdx="2" presStyleCnt="4" custScaleX="120349" custLinFactNeighborX="-7584" custLinFactNeighborY="4163">
        <dgm:presLayoutVars>
          <dgm:chPref val="3"/>
        </dgm:presLayoutVars>
      </dgm:prSet>
      <dgm:spPr/>
      <dgm:t>
        <a:bodyPr/>
        <a:lstStyle/>
        <a:p>
          <a:endParaRPr lang="el-GR"/>
        </a:p>
      </dgm:t>
    </dgm:pt>
    <dgm:pt modelId="{BD8504CD-4DD7-4E5A-A57C-722B554BFCCA}" type="pres">
      <dgm:prSet presAssocID="{1718C998-508D-4D30-BFB2-71E7195B4D42}" presName="rootConnector3" presStyleLbl="asst1" presStyleIdx="2" presStyleCnt="4"/>
      <dgm:spPr/>
      <dgm:t>
        <a:bodyPr/>
        <a:lstStyle/>
        <a:p>
          <a:endParaRPr lang="el-GR"/>
        </a:p>
      </dgm:t>
    </dgm:pt>
    <dgm:pt modelId="{7AB19EF2-CD1F-463F-A746-7FC89B616FBC}" type="pres">
      <dgm:prSet presAssocID="{1718C998-508D-4D30-BFB2-71E7195B4D42}" presName="hierChild6" presStyleCnt="0"/>
      <dgm:spPr/>
    </dgm:pt>
    <dgm:pt modelId="{0CEA046F-59EC-433E-ABD5-0811F5172403}" type="pres">
      <dgm:prSet presAssocID="{1718C998-508D-4D30-BFB2-71E7195B4D42}" presName="hierChild7" presStyleCnt="0"/>
      <dgm:spPr/>
    </dgm:pt>
    <dgm:pt modelId="{8655FD85-5BB3-49F2-9D58-3A415ACABCE0}" type="pres">
      <dgm:prSet presAssocID="{68F405D3-FA91-4EB2-99C6-2C49934CC367}" presName="Name111" presStyleLbl="parChTrans1D2" presStyleIdx="1" presStyleCnt="2"/>
      <dgm:spPr/>
      <dgm:t>
        <a:bodyPr/>
        <a:lstStyle/>
        <a:p>
          <a:endParaRPr lang="el-GR"/>
        </a:p>
      </dgm:t>
    </dgm:pt>
    <dgm:pt modelId="{874AA6EA-63DB-477A-A05F-8A847FE77305}" type="pres">
      <dgm:prSet presAssocID="{89F6D97E-CD2B-4069-A99B-80EC6E9104A6}" presName="hierRoot3" presStyleCnt="0">
        <dgm:presLayoutVars>
          <dgm:hierBranch val="init"/>
        </dgm:presLayoutVars>
      </dgm:prSet>
      <dgm:spPr/>
    </dgm:pt>
    <dgm:pt modelId="{A8DA9018-3CEB-41BF-AD51-243F472583C3}" type="pres">
      <dgm:prSet presAssocID="{89F6D97E-CD2B-4069-A99B-80EC6E9104A6}" presName="rootComposite3" presStyleCnt="0"/>
      <dgm:spPr/>
    </dgm:pt>
    <dgm:pt modelId="{370DB0D5-9C4E-40B4-8A50-76AD059466E9}" type="pres">
      <dgm:prSet presAssocID="{89F6D97E-CD2B-4069-A99B-80EC6E9104A6}" presName="rootText3" presStyleLbl="asst1" presStyleIdx="3" presStyleCnt="4" custScaleX="0" custScaleY="120115" custLinFactNeighborX="16531" custLinFactNeighborY="-15915">
        <dgm:presLayoutVars>
          <dgm:chPref val="3"/>
        </dgm:presLayoutVars>
      </dgm:prSet>
      <dgm:spPr/>
      <dgm:t>
        <a:bodyPr/>
        <a:lstStyle/>
        <a:p>
          <a:endParaRPr lang="el-GR"/>
        </a:p>
      </dgm:t>
    </dgm:pt>
    <dgm:pt modelId="{60A837C8-D738-4089-99BF-29531BFA77F4}" type="pres">
      <dgm:prSet presAssocID="{89F6D97E-CD2B-4069-A99B-80EC6E9104A6}" presName="rootConnector3" presStyleLbl="asst1" presStyleIdx="3" presStyleCnt="4"/>
      <dgm:spPr/>
      <dgm:t>
        <a:bodyPr/>
        <a:lstStyle/>
        <a:p>
          <a:endParaRPr lang="el-GR"/>
        </a:p>
      </dgm:t>
    </dgm:pt>
    <dgm:pt modelId="{4085A05C-BF59-4D0C-9CF5-8F3ADFF417EA}" type="pres">
      <dgm:prSet presAssocID="{89F6D97E-CD2B-4069-A99B-80EC6E9104A6}" presName="hierChild6" presStyleCnt="0"/>
      <dgm:spPr/>
    </dgm:pt>
    <dgm:pt modelId="{753078C3-557E-4A86-A522-779DBF6E14BD}" type="pres">
      <dgm:prSet presAssocID="{2DD7473A-C934-4E69-BCE5-BA56AF13A939}" presName="Name37" presStyleLbl="parChTrans1D3" presStyleIdx="2" presStyleCnt="3"/>
      <dgm:spPr/>
      <dgm:t>
        <a:bodyPr/>
        <a:lstStyle/>
        <a:p>
          <a:endParaRPr lang="el-GR"/>
        </a:p>
      </dgm:t>
    </dgm:pt>
    <dgm:pt modelId="{EA17AD43-2216-415C-B7F2-0633175A8505}" type="pres">
      <dgm:prSet presAssocID="{3D52A926-131A-446B-A168-53B9AD3FE1BE}" presName="hierRoot2" presStyleCnt="0">
        <dgm:presLayoutVars>
          <dgm:hierBranch val="init"/>
        </dgm:presLayoutVars>
      </dgm:prSet>
      <dgm:spPr/>
    </dgm:pt>
    <dgm:pt modelId="{576D7378-2E1A-49D1-BC96-5D7FF744C039}" type="pres">
      <dgm:prSet presAssocID="{3D52A926-131A-446B-A168-53B9AD3FE1BE}" presName="rootComposite" presStyleCnt="0"/>
      <dgm:spPr/>
    </dgm:pt>
    <dgm:pt modelId="{F49DD518-39CF-4246-8AE3-93D07C4BC044}" type="pres">
      <dgm:prSet presAssocID="{3D52A926-131A-446B-A168-53B9AD3FE1BE}" presName="rootText" presStyleLbl="node3" presStyleIdx="0" presStyleCnt="1" custScaleY="132573" custLinFactNeighborX="-54933">
        <dgm:presLayoutVars>
          <dgm:chPref val="3"/>
        </dgm:presLayoutVars>
      </dgm:prSet>
      <dgm:spPr/>
      <dgm:t>
        <a:bodyPr/>
        <a:lstStyle/>
        <a:p>
          <a:endParaRPr lang="el-GR"/>
        </a:p>
      </dgm:t>
    </dgm:pt>
    <dgm:pt modelId="{34483341-FB1B-4B1C-BF0B-6FDC6D7E42AF}" type="pres">
      <dgm:prSet presAssocID="{3D52A926-131A-446B-A168-53B9AD3FE1BE}" presName="rootConnector" presStyleLbl="node3" presStyleIdx="0" presStyleCnt="1"/>
      <dgm:spPr/>
      <dgm:t>
        <a:bodyPr/>
        <a:lstStyle/>
        <a:p>
          <a:endParaRPr lang="el-GR"/>
        </a:p>
      </dgm:t>
    </dgm:pt>
    <dgm:pt modelId="{C5C46678-E427-4070-9159-05F9DBCE94CD}" type="pres">
      <dgm:prSet presAssocID="{3D52A926-131A-446B-A168-53B9AD3FE1BE}" presName="hierChild4" presStyleCnt="0"/>
      <dgm:spPr/>
    </dgm:pt>
    <dgm:pt modelId="{A79A99E3-7FCC-482F-89F5-9BE9B0B4071B}" type="pres">
      <dgm:prSet presAssocID="{3D52A926-131A-446B-A168-53B9AD3FE1BE}" presName="hierChild5" presStyleCnt="0"/>
      <dgm:spPr/>
    </dgm:pt>
    <dgm:pt modelId="{71354C20-B4D7-4677-9306-3A6693772083}" type="pres">
      <dgm:prSet presAssocID="{89F6D97E-CD2B-4069-A99B-80EC6E9104A6}" presName="hierChild7" presStyleCnt="0"/>
      <dgm:spPr/>
    </dgm:pt>
  </dgm:ptLst>
  <dgm:cxnLst>
    <dgm:cxn modelId="{FF1CB5A7-7FE3-4E85-9449-9C14A3621EF2}" type="presOf" srcId="{1718C998-508D-4D30-BFB2-71E7195B4D42}" destId="{A0ABDEFA-083E-432F-86D9-053D607A4EA0}" srcOrd="0" destOrd="0" presId="urn:microsoft.com/office/officeart/2005/8/layout/orgChart1"/>
    <dgm:cxn modelId="{0FF18180-37A2-4E98-944C-0267AC4A222B}" type="presOf" srcId="{68F405D3-FA91-4EB2-99C6-2C49934CC367}" destId="{8655FD85-5BB3-49F2-9D58-3A415ACABCE0}" srcOrd="0" destOrd="0" presId="urn:microsoft.com/office/officeart/2005/8/layout/orgChart1"/>
    <dgm:cxn modelId="{1AA7675B-CC38-4719-A011-5A819240C10D}" type="presOf" srcId="{BE5EA678-07DB-4733-85E2-35650C3A9EDB}" destId="{17023381-72B7-467C-BE29-5779935D321A}" srcOrd="1" destOrd="0" presId="urn:microsoft.com/office/officeart/2005/8/layout/orgChart1"/>
    <dgm:cxn modelId="{92D10B17-6330-4D53-BA34-2C70093AAFC9}" type="presOf" srcId="{3F5EBD42-F9A0-4503-B660-97769CEDE97D}" destId="{7DF23946-AA93-4DDF-8891-AF494D4A0A82}" srcOrd="0" destOrd="0" presId="urn:microsoft.com/office/officeart/2005/8/layout/orgChart1"/>
    <dgm:cxn modelId="{4ABB38CB-FEBB-43C3-B0D2-63D11E594803}" type="presOf" srcId="{89F6D97E-CD2B-4069-A99B-80EC6E9104A6}" destId="{60A837C8-D738-4089-99BF-29531BFA77F4}" srcOrd="1" destOrd="0" presId="urn:microsoft.com/office/officeart/2005/8/layout/orgChart1"/>
    <dgm:cxn modelId="{92CD655E-C90F-4F65-9D76-374EC9BF85E5}" srcId="{89F6D97E-CD2B-4069-A99B-80EC6E9104A6}" destId="{3D52A926-131A-446B-A168-53B9AD3FE1BE}" srcOrd="0" destOrd="0" parTransId="{2DD7473A-C934-4E69-BCE5-BA56AF13A939}" sibTransId="{E9D58521-24F6-4AB9-909A-C99680880EE3}"/>
    <dgm:cxn modelId="{2B25C6C3-89B4-478C-9228-76A6E76F22CA}" srcId="{4D2330CD-D896-491D-9CE5-7BBF0F9BB4AE}" destId="{89F6D97E-CD2B-4069-A99B-80EC6E9104A6}" srcOrd="1" destOrd="0" parTransId="{68F405D3-FA91-4EB2-99C6-2C49934CC367}" sibTransId="{3B5BCFD2-E198-48B5-BB67-A4AE8016849B}"/>
    <dgm:cxn modelId="{89BAB10B-5328-4A61-A68E-DB56026637BB}" type="presOf" srcId="{4D2330CD-D896-491D-9CE5-7BBF0F9BB4AE}" destId="{E03065D0-B6AE-406E-9EC6-6AE0EF9BA546}" srcOrd="1" destOrd="0" presId="urn:microsoft.com/office/officeart/2005/8/layout/orgChart1"/>
    <dgm:cxn modelId="{B5F0CCED-55F6-4F50-AB95-A41A1F5E9CF7}" srcId="{74BF504B-DFAB-4F46-8364-44CCCD7F3759}" destId="{BE5EA678-07DB-4733-85E2-35650C3A9EDB}" srcOrd="0" destOrd="0" parTransId="{F843168E-DB92-4AC7-85D1-868AC14D9861}" sibTransId="{150118EF-6DE1-4674-8C46-C5F702BA02A4}"/>
    <dgm:cxn modelId="{8A52E20C-2239-4349-AC00-F68D5431950B}" srcId="{FFACAC11-F071-48FB-BE81-509FEF9D49AF}" destId="{4D2330CD-D896-491D-9CE5-7BBF0F9BB4AE}" srcOrd="0" destOrd="0" parTransId="{54EAB2E1-2CA9-48D0-981D-41C4FF3EEF43}" sibTransId="{C05900A3-0826-486A-8BDD-3D33FE4E5751}"/>
    <dgm:cxn modelId="{0161BA60-C713-472D-B75B-A2BE80018207}" type="presOf" srcId="{3D52A926-131A-446B-A168-53B9AD3FE1BE}" destId="{F49DD518-39CF-4246-8AE3-93D07C4BC044}" srcOrd="0" destOrd="0" presId="urn:microsoft.com/office/officeart/2005/8/layout/orgChart1"/>
    <dgm:cxn modelId="{0E040203-A949-44BB-9CDE-C1FC9B9B83E0}" type="presOf" srcId="{3D52A926-131A-446B-A168-53B9AD3FE1BE}" destId="{34483341-FB1B-4B1C-BF0B-6FDC6D7E42AF}" srcOrd="1" destOrd="0" presId="urn:microsoft.com/office/officeart/2005/8/layout/orgChart1"/>
    <dgm:cxn modelId="{0C360B0B-2E72-4E35-BF76-FF2E2AB57A1B}" type="presOf" srcId="{FFACAC11-F071-48FB-BE81-509FEF9D49AF}" destId="{7BAA3A63-A44B-4ACE-B03B-F1FEA3790166}" srcOrd="0" destOrd="0" presId="urn:microsoft.com/office/officeart/2005/8/layout/orgChart1"/>
    <dgm:cxn modelId="{25196395-9760-42C9-931D-34788DEE47E8}" type="presOf" srcId="{4D2330CD-D896-491D-9CE5-7BBF0F9BB4AE}" destId="{968AA967-C1AD-4F20-A41D-D2843791A032}" srcOrd="0" destOrd="0" presId="urn:microsoft.com/office/officeart/2005/8/layout/orgChart1"/>
    <dgm:cxn modelId="{446099D9-D8D6-43D4-8B29-38E726AD488A}" type="presOf" srcId="{1718C998-508D-4D30-BFB2-71E7195B4D42}" destId="{BD8504CD-4DD7-4E5A-A57C-722B554BFCCA}" srcOrd="1" destOrd="0" presId="urn:microsoft.com/office/officeart/2005/8/layout/orgChart1"/>
    <dgm:cxn modelId="{D199E10D-1489-483A-BDA0-D3734D0AA044}" type="presOf" srcId="{F843168E-DB92-4AC7-85D1-868AC14D9861}" destId="{62908288-D64E-4292-AA52-C99FDD885AFD}" srcOrd="0" destOrd="0" presId="urn:microsoft.com/office/officeart/2005/8/layout/orgChart1"/>
    <dgm:cxn modelId="{948E7D59-A6F4-4E3C-A378-3C9C3A89FFBE}" type="presOf" srcId="{BE5EA678-07DB-4733-85E2-35650C3A9EDB}" destId="{B9D27F81-D15C-4C60-A8FA-C9794C711D96}" srcOrd="0" destOrd="0" presId="urn:microsoft.com/office/officeart/2005/8/layout/orgChart1"/>
    <dgm:cxn modelId="{3435A19A-95EA-4DED-953B-9ADBE4F64FD5}" type="presOf" srcId="{2DD7473A-C934-4E69-BCE5-BA56AF13A939}" destId="{753078C3-557E-4A86-A522-779DBF6E14BD}" srcOrd="0" destOrd="0" presId="urn:microsoft.com/office/officeart/2005/8/layout/orgChart1"/>
    <dgm:cxn modelId="{430F1475-3EF9-4313-9149-5469FE7CEA46}" srcId="{4D2330CD-D896-491D-9CE5-7BBF0F9BB4AE}" destId="{74BF504B-DFAB-4F46-8364-44CCCD7F3759}" srcOrd="0" destOrd="0" parTransId="{3F5EBD42-F9A0-4503-B660-97769CEDE97D}" sibTransId="{7DC081CF-0EB0-41E8-9B3E-8B14A84DC5EC}"/>
    <dgm:cxn modelId="{238EF659-86BC-4872-8C11-6846F5EB2C68}" type="presOf" srcId="{97CB3E7D-A022-4ECB-A84D-D9D73CEE2AA4}" destId="{E9083024-71DC-4808-ABFD-F62FBE9751DF}" srcOrd="0" destOrd="0" presId="urn:microsoft.com/office/officeart/2005/8/layout/orgChart1"/>
    <dgm:cxn modelId="{48AE740C-1E6E-43D9-9AD6-C7B057ADCDCA}" type="presOf" srcId="{74BF504B-DFAB-4F46-8364-44CCCD7F3759}" destId="{045C364F-A91F-4A82-A45A-CFDEC0EA9B71}" srcOrd="1" destOrd="0" presId="urn:microsoft.com/office/officeart/2005/8/layout/orgChart1"/>
    <dgm:cxn modelId="{EE14B79A-1E32-4DC1-BC6E-41BD41510431}" type="presOf" srcId="{74BF504B-DFAB-4F46-8364-44CCCD7F3759}" destId="{134C8A94-7D63-4389-B6C7-BC0A06929FA2}" srcOrd="0" destOrd="0" presId="urn:microsoft.com/office/officeart/2005/8/layout/orgChart1"/>
    <dgm:cxn modelId="{1DF719E1-B0EF-40A2-AC1E-3953B8855163}" srcId="{74BF504B-DFAB-4F46-8364-44CCCD7F3759}" destId="{1718C998-508D-4D30-BFB2-71E7195B4D42}" srcOrd="1" destOrd="0" parTransId="{97CB3E7D-A022-4ECB-A84D-D9D73CEE2AA4}" sibTransId="{AD641983-C75D-4441-9121-23433496E7BE}"/>
    <dgm:cxn modelId="{637DAD43-F293-4306-A8A6-4EF3573E2D13}" type="presOf" srcId="{89F6D97E-CD2B-4069-A99B-80EC6E9104A6}" destId="{370DB0D5-9C4E-40B4-8A50-76AD059466E9}" srcOrd="0" destOrd="0" presId="urn:microsoft.com/office/officeart/2005/8/layout/orgChart1"/>
    <dgm:cxn modelId="{E8FC18DE-19A1-402C-9A76-48DA5BBD9C0C}" type="presParOf" srcId="{7BAA3A63-A44B-4ACE-B03B-F1FEA3790166}" destId="{FC36591C-1DDA-4137-96F3-DE3F4BC1BAF2}" srcOrd="0" destOrd="0" presId="urn:microsoft.com/office/officeart/2005/8/layout/orgChart1"/>
    <dgm:cxn modelId="{DD3736DD-9B19-4371-A8B1-606A8563CF41}" type="presParOf" srcId="{FC36591C-1DDA-4137-96F3-DE3F4BC1BAF2}" destId="{A216F246-E306-4BA4-A5DE-995C99980F0F}" srcOrd="0" destOrd="0" presId="urn:microsoft.com/office/officeart/2005/8/layout/orgChart1"/>
    <dgm:cxn modelId="{96D65AC5-3BB3-4CF2-89DD-7D4598F0DE5D}" type="presParOf" srcId="{A216F246-E306-4BA4-A5DE-995C99980F0F}" destId="{968AA967-C1AD-4F20-A41D-D2843791A032}" srcOrd="0" destOrd="0" presId="urn:microsoft.com/office/officeart/2005/8/layout/orgChart1"/>
    <dgm:cxn modelId="{FAC911B8-B5E2-436A-9063-49E0DB696106}" type="presParOf" srcId="{A216F246-E306-4BA4-A5DE-995C99980F0F}" destId="{E03065D0-B6AE-406E-9EC6-6AE0EF9BA546}" srcOrd="1" destOrd="0" presId="urn:microsoft.com/office/officeart/2005/8/layout/orgChart1"/>
    <dgm:cxn modelId="{451AA314-1438-403F-9E6C-77D66460DF5A}" type="presParOf" srcId="{FC36591C-1DDA-4137-96F3-DE3F4BC1BAF2}" destId="{C089E3E7-FCBE-4520-9686-30EEBEF8B5AD}" srcOrd="1" destOrd="0" presId="urn:microsoft.com/office/officeart/2005/8/layout/orgChart1"/>
    <dgm:cxn modelId="{889E5A08-5AB0-4215-8CC7-4DAD4BDD910C}" type="presParOf" srcId="{FC36591C-1DDA-4137-96F3-DE3F4BC1BAF2}" destId="{3FC9CC56-E305-41E9-9310-3C5A7565D2E8}" srcOrd="2" destOrd="0" presId="urn:microsoft.com/office/officeart/2005/8/layout/orgChart1"/>
    <dgm:cxn modelId="{72802C48-9B07-40BB-99AE-0133BA8D7CAF}" type="presParOf" srcId="{3FC9CC56-E305-41E9-9310-3C5A7565D2E8}" destId="{7DF23946-AA93-4DDF-8891-AF494D4A0A82}" srcOrd="0" destOrd="0" presId="urn:microsoft.com/office/officeart/2005/8/layout/orgChart1"/>
    <dgm:cxn modelId="{7A51E60E-FD3D-43C6-AE3E-101D226C1D18}" type="presParOf" srcId="{3FC9CC56-E305-41E9-9310-3C5A7565D2E8}" destId="{9B648AD2-7012-40AB-BAB8-D48DE1ED8C4B}" srcOrd="1" destOrd="0" presId="urn:microsoft.com/office/officeart/2005/8/layout/orgChart1"/>
    <dgm:cxn modelId="{07A45C07-7A0F-4D18-9C5E-37BBF50E72CD}" type="presParOf" srcId="{9B648AD2-7012-40AB-BAB8-D48DE1ED8C4B}" destId="{F90B22B5-5E4A-4D01-9EEE-42D96A3C2B0B}" srcOrd="0" destOrd="0" presId="urn:microsoft.com/office/officeart/2005/8/layout/orgChart1"/>
    <dgm:cxn modelId="{63191BAB-7D01-4AB5-A7E5-771010C189AB}" type="presParOf" srcId="{F90B22B5-5E4A-4D01-9EEE-42D96A3C2B0B}" destId="{134C8A94-7D63-4389-B6C7-BC0A06929FA2}" srcOrd="0" destOrd="0" presId="urn:microsoft.com/office/officeart/2005/8/layout/orgChart1"/>
    <dgm:cxn modelId="{98366E43-495E-463E-9964-B9C4633296F7}" type="presParOf" srcId="{F90B22B5-5E4A-4D01-9EEE-42D96A3C2B0B}" destId="{045C364F-A91F-4A82-A45A-CFDEC0EA9B71}" srcOrd="1" destOrd="0" presId="urn:microsoft.com/office/officeart/2005/8/layout/orgChart1"/>
    <dgm:cxn modelId="{0326B9F0-0B7F-4585-ACF3-346EC0E22D2A}" type="presParOf" srcId="{9B648AD2-7012-40AB-BAB8-D48DE1ED8C4B}" destId="{36CC07F0-4738-4853-B565-409B790885F3}" srcOrd="1" destOrd="0" presId="urn:microsoft.com/office/officeart/2005/8/layout/orgChart1"/>
    <dgm:cxn modelId="{6530968B-1E87-4C2F-B456-46DCFBFF6199}" type="presParOf" srcId="{9B648AD2-7012-40AB-BAB8-D48DE1ED8C4B}" destId="{48AD51B2-A9CA-46EE-9649-0BFB6A6A129A}" srcOrd="2" destOrd="0" presId="urn:microsoft.com/office/officeart/2005/8/layout/orgChart1"/>
    <dgm:cxn modelId="{368FDF16-FA75-4ECB-8611-4AB779E679E6}" type="presParOf" srcId="{48AD51B2-A9CA-46EE-9649-0BFB6A6A129A}" destId="{62908288-D64E-4292-AA52-C99FDD885AFD}" srcOrd="0" destOrd="0" presId="urn:microsoft.com/office/officeart/2005/8/layout/orgChart1"/>
    <dgm:cxn modelId="{A02136B8-E49F-4A1A-9E22-76FD1A1BCC76}" type="presParOf" srcId="{48AD51B2-A9CA-46EE-9649-0BFB6A6A129A}" destId="{097E1C7E-7DDD-40F9-A4FE-511364A35B68}" srcOrd="1" destOrd="0" presId="urn:microsoft.com/office/officeart/2005/8/layout/orgChart1"/>
    <dgm:cxn modelId="{21833696-D757-43DF-BCB3-283679B84B3C}" type="presParOf" srcId="{097E1C7E-7DDD-40F9-A4FE-511364A35B68}" destId="{79B3B30C-FE12-4C08-A745-1F94E1A05919}" srcOrd="0" destOrd="0" presId="urn:microsoft.com/office/officeart/2005/8/layout/orgChart1"/>
    <dgm:cxn modelId="{3AC89F66-CAE6-437E-9815-27550DFFEB91}" type="presParOf" srcId="{79B3B30C-FE12-4C08-A745-1F94E1A05919}" destId="{B9D27F81-D15C-4C60-A8FA-C9794C711D96}" srcOrd="0" destOrd="0" presId="urn:microsoft.com/office/officeart/2005/8/layout/orgChart1"/>
    <dgm:cxn modelId="{31718394-C7BC-4F06-9821-B6360AE65038}" type="presParOf" srcId="{79B3B30C-FE12-4C08-A745-1F94E1A05919}" destId="{17023381-72B7-467C-BE29-5779935D321A}" srcOrd="1" destOrd="0" presId="urn:microsoft.com/office/officeart/2005/8/layout/orgChart1"/>
    <dgm:cxn modelId="{D8229D77-230E-4CBD-A4F2-FF9B2239C8BE}" type="presParOf" srcId="{097E1C7E-7DDD-40F9-A4FE-511364A35B68}" destId="{253FEDE8-CCC1-4ADF-A6AD-25577AB00D6F}" srcOrd="1" destOrd="0" presId="urn:microsoft.com/office/officeart/2005/8/layout/orgChart1"/>
    <dgm:cxn modelId="{089F230B-B7F0-4E2C-B126-3CCADF4333FC}" type="presParOf" srcId="{097E1C7E-7DDD-40F9-A4FE-511364A35B68}" destId="{DC24FC0F-ADC0-4DEF-8D87-60A862676E07}" srcOrd="2" destOrd="0" presId="urn:microsoft.com/office/officeart/2005/8/layout/orgChart1"/>
    <dgm:cxn modelId="{AB6BF56D-6702-4B48-936C-8C7D26E11B34}" type="presParOf" srcId="{48AD51B2-A9CA-46EE-9649-0BFB6A6A129A}" destId="{E9083024-71DC-4808-ABFD-F62FBE9751DF}" srcOrd="2" destOrd="0" presId="urn:microsoft.com/office/officeart/2005/8/layout/orgChart1"/>
    <dgm:cxn modelId="{49E7F33D-D7A9-4468-8B4A-4F6105584245}" type="presParOf" srcId="{48AD51B2-A9CA-46EE-9649-0BFB6A6A129A}" destId="{2DE71A91-6F09-49FE-8FE9-F9D14B036100}" srcOrd="3" destOrd="0" presId="urn:microsoft.com/office/officeart/2005/8/layout/orgChart1"/>
    <dgm:cxn modelId="{DA623FD8-291F-4D5B-B236-A110A4947952}" type="presParOf" srcId="{2DE71A91-6F09-49FE-8FE9-F9D14B036100}" destId="{CD979853-F6C2-4BBF-91C9-93F18A6E40A9}" srcOrd="0" destOrd="0" presId="urn:microsoft.com/office/officeart/2005/8/layout/orgChart1"/>
    <dgm:cxn modelId="{A39B874E-CC9D-488B-9C49-82A5D279F5F3}" type="presParOf" srcId="{CD979853-F6C2-4BBF-91C9-93F18A6E40A9}" destId="{A0ABDEFA-083E-432F-86D9-053D607A4EA0}" srcOrd="0" destOrd="0" presId="urn:microsoft.com/office/officeart/2005/8/layout/orgChart1"/>
    <dgm:cxn modelId="{A3267FB5-0420-4A51-A699-08594007C3A9}" type="presParOf" srcId="{CD979853-F6C2-4BBF-91C9-93F18A6E40A9}" destId="{BD8504CD-4DD7-4E5A-A57C-722B554BFCCA}" srcOrd="1" destOrd="0" presId="urn:microsoft.com/office/officeart/2005/8/layout/orgChart1"/>
    <dgm:cxn modelId="{7B85C293-9E0B-433D-8D8A-3757F2B7587F}" type="presParOf" srcId="{2DE71A91-6F09-49FE-8FE9-F9D14B036100}" destId="{7AB19EF2-CD1F-463F-A746-7FC89B616FBC}" srcOrd="1" destOrd="0" presId="urn:microsoft.com/office/officeart/2005/8/layout/orgChart1"/>
    <dgm:cxn modelId="{592800A7-10B2-49E9-BBAC-5068EE85A889}" type="presParOf" srcId="{2DE71A91-6F09-49FE-8FE9-F9D14B036100}" destId="{0CEA046F-59EC-433E-ABD5-0811F5172403}" srcOrd="2" destOrd="0" presId="urn:microsoft.com/office/officeart/2005/8/layout/orgChart1"/>
    <dgm:cxn modelId="{64B5BED2-D493-45CA-90C9-EF29EA484C19}" type="presParOf" srcId="{3FC9CC56-E305-41E9-9310-3C5A7565D2E8}" destId="{8655FD85-5BB3-49F2-9D58-3A415ACABCE0}" srcOrd="2" destOrd="0" presId="urn:microsoft.com/office/officeart/2005/8/layout/orgChart1"/>
    <dgm:cxn modelId="{518AC0DD-2FA9-48D4-94C8-1AD2BD9DEA2E}" type="presParOf" srcId="{3FC9CC56-E305-41E9-9310-3C5A7565D2E8}" destId="{874AA6EA-63DB-477A-A05F-8A847FE77305}" srcOrd="3" destOrd="0" presId="urn:microsoft.com/office/officeart/2005/8/layout/orgChart1"/>
    <dgm:cxn modelId="{AB39715A-A254-43CA-8CA8-9A97F45B696A}" type="presParOf" srcId="{874AA6EA-63DB-477A-A05F-8A847FE77305}" destId="{A8DA9018-3CEB-41BF-AD51-243F472583C3}" srcOrd="0" destOrd="0" presId="urn:microsoft.com/office/officeart/2005/8/layout/orgChart1"/>
    <dgm:cxn modelId="{C00D22A7-CCF2-429E-B5CA-3E45C5A96E2C}" type="presParOf" srcId="{A8DA9018-3CEB-41BF-AD51-243F472583C3}" destId="{370DB0D5-9C4E-40B4-8A50-76AD059466E9}" srcOrd="0" destOrd="0" presId="urn:microsoft.com/office/officeart/2005/8/layout/orgChart1"/>
    <dgm:cxn modelId="{0305538B-0ED2-4313-871B-85FADB35144E}" type="presParOf" srcId="{A8DA9018-3CEB-41BF-AD51-243F472583C3}" destId="{60A837C8-D738-4089-99BF-29531BFA77F4}" srcOrd="1" destOrd="0" presId="urn:microsoft.com/office/officeart/2005/8/layout/orgChart1"/>
    <dgm:cxn modelId="{91CEA1E3-E54C-40B4-AB85-EF792D21B451}" type="presParOf" srcId="{874AA6EA-63DB-477A-A05F-8A847FE77305}" destId="{4085A05C-BF59-4D0C-9CF5-8F3ADFF417EA}" srcOrd="1" destOrd="0" presId="urn:microsoft.com/office/officeart/2005/8/layout/orgChart1"/>
    <dgm:cxn modelId="{4B39E898-992F-47AE-8E6A-412C8DD205DC}" type="presParOf" srcId="{4085A05C-BF59-4D0C-9CF5-8F3ADFF417EA}" destId="{753078C3-557E-4A86-A522-779DBF6E14BD}" srcOrd="0" destOrd="0" presId="urn:microsoft.com/office/officeart/2005/8/layout/orgChart1"/>
    <dgm:cxn modelId="{31731759-7E24-4C15-9DC0-3DE5358EB3B3}" type="presParOf" srcId="{4085A05C-BF59-4D0C-9CF5-8F3ADFF417EA}" destId="{EA17AD43-2216-415C-B7F2-0633175A8505}" srcOrd="1" destOrd="0" presId="urn:microsoft.com/office/officeart/2005/8/layout/orgChart1"/>
    <dgm:cxn modelId="{151A41A9-2A63-4C95-9E80-E08A09776DB1}" type="presParOf" srcId="{EA17AD43-2216-415C-B7F2-0633175A8505}" destId="{576D7378-2E1A-49D1-BC96-5D7FF744C039}" srcOrd="0" destOrd="0" presId="urn:microsoft.com/office/officeart/2005/8/layout/orgChart1"/>
    <dgm:cxn modelId="{D9EF13ED-9CCB-4B4A-83D1-4B6086FB3E46}" type="presParOf" srcId="{576D7378-2E1A-49D1-BC96-5D7FF744C039}" destId="{F49DD518-39CF-4246-8AE3-93D07C4BC044}" srcOrd="0" destOrd="0" presId="urn:microsoft.com/office/officeart/2005/8/layout/orgChart1"/>
    <dgm:cxn modelId="{6C2DFF9C-98CC-43C5-8B4D-7220009559AD}" type="presParOf" srcId="{576D7378-2E1A-49D1-BC96-5D7FF744C039}" destId="{34483341-FB1B-4B1C-BF0B-6FDC6D7E42AF}" srcOrd="1" destOrd="0" presId="urn:microsoft.com/office/officeart/2005/8/layout/orgChart1"/>
    <dgm:cxn modelId="{93D4F19E-26B3-4C09-B92E-6D76587F36CF}" type="presParOf" srcId="{EA17AD43-2216-415C-B7F2-0633175A8505}" destId="{C5C46678-E427-4070-9159-05F9DBCE94CD}" srcOrd="1" destOrd="0" presId="urn:microsoft.com/office/officeart/2005/8/layout/orgChart1"/>
    <dgm:cxn modelId="{5A04C5C8-31AC-4A37-8F79-B5AABD102196}" type="presParOf" srcId="{EA17AD43-2216-415C-B7F2-0633175A8505}" destId="{A79A99E3-7FCC-482F-89F5-9BE9B0B4071B}" srcOrd="2" destOrd="0" presId="urn:microsoft.com/office/officeart/2005/8/layout/orgChart1"/>
    <dgm:cxn modelId="{3F0DF186-F115-4AAA-A81A-47E97FD69F8B}" type="presParOf" srcId="{874AA6EA-63DB-477A-A05F-8A847FE77305}" destId="{71354C20-B4D7-4677-9306-3A669377208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158C5C-2188-48A2-BD06-75DCD937B876}">
      <dsp:nvSpPr>
        <dsp:cNvPr id="0" name=""/>
        <dsp:cNvSpPr/>
      </dsp:nvSpPr>
      <dsp:spPr>
        <a:xfrm>
          <a:off x="0" y="3136"/>
          <a:ext cx="8856000" cy="1100204"/>
        </a:xfrm>
        <a:prstGeom prst="roundRect">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ts val="0"/>
            </a:spcAft>
          </a:pPr>
          <a:r>
            <a:rPr lang="el-GR" sz="2000" b="1" kern="1200" dirty="0" smtClean="0">
              <a:solidFill>
                <a:schemeClr val="tx1"/>
              </a:solidFill>
            </a:rPr>
            <a:t>Η αδαμαντίνη αποτελείται κυρίως από ανόργανα συστατικά (92-96% </a:t>
          </a:r>
          <a:r>
            <a:rPr lang="el-GR" sz="2000" b="1" kern="1200" dirty="0" err="1" smtClean="0">
              <a:solidFill>
                <a:schemeClr val="tx1"/>
              </a:solidFill>
            </a:rPr>
            <a:t>κ.β</a:t>
          </a:r>
          <a:r>
            <a:rPr lang="el-GR" sz="2000" b="1" kern="1200" dirty="0" smtClean="0">
              <a:solidFill>
                <a:schemeClr val="tx1"/>
              </a:solidFill>
            </a:rPr>
            <a:t>), από ελάχιστα οργανικά (1-2% </a:t>
          </a:r>
          <a:r>
            <a:rPr lang="el-GR" sz="2000" b="1" kern="1200" dirty="0" err="1" smtClean="0">
              <a:solidFill>
                <a:schemeClr val="tx1"/>
              </a:solidFill>
            </a:rPr>
            <a:t>κ.β</a:t>
          </a:r>
          <a:r>
            <a:rPr lang="el-GR" sz="2000" b="1" kern="1200" dirty="0" smtClean="0">
              <a:solidFill>
                <a:schemeClr val="tx1"/>
              </a:solidFill>
            </a:rPr>
            <a:t>) και από νερό (2-4% </a:t>
          </a:r>
          <a:r>
            <a:rPr lang="el-GR" sz="2000" b="1" kern="1200" dirty="0" err="1" smtClean="0">
              <a:solidFill>
                <a:schemeClr val="tx1"/>
              </a:solidFill>
            </a:rPr>
            <a:t>κ.β</a:t>
          </a:r>
          <a:r>
            <a:rPr lang="el-GR" sz="2000" b="1" kern="1200" dirty="0" smtClean="0">
              <a:solidFill>
                <a:schemeClr val="tx1"/>
              </a:solidFill>
            </a:rPr>
            <a:t>)</a:t>
          </a:r>
          <a:endParaRPr lang="el-GR" sz="2000" b="1" kern="1200" dirty="0">
            <a:solidFill>
              <a:schemeClr val="tx1"/>
            </a:solidFill>
          </a:endParaRPr>
        </a:p>
      </dsp:txBody>
      <dsp:txXfrm>
        <a:off x="53708" y="56844"/>
        <a:ext cx="8748584" cy="992788"/>
      </dsp:txXfrm>
    </dsp:sp>
    <dsp:sp modelId="{1289F2EE-45EA-4F56-933B-2E12E4040353}">
      <dsp:nvSpPr>
        <dsp:cNvPr id="0" name=""/>
        <dsp:cNvSpPr/>
      </dsp:nvSpPr>
      <dsp:spPr>
        <a:xfrm>
          <a:off x="0" y="1114558"/>
          <a:ext cx="8856000" cy="2489963"/>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ts val="0"/>
            </a:spcAft>
          </a:pPr>
          <a:r>
            <a:rPr lang="el-GR" sz="2000" b="1" kern="1200" dirty="0" smtClean="0">
              <a:solidFill>
                <a:schemeClr val="tx1"/>
              </a:solidFill>
            </a:rPr>
            <a:t>Ανόργανα συστατικά</a:t>
          </a:r>
        </a:p>
        <a:p>
          <a:pPr lvl="0" algn="l" defTabSz="889000">
            <a:lnSpc>
              <a:spcPct val="90000"/>
            </a:lnSpc>
            <a:spcBef>
              <a:spcPct val="0"/>
            </a:spcBef>
            <a:spcAft>
              <a:spcPts val="0"/>
            </a:spcAft>
          </a:pPr>
          <a:r>
            <a:rPr lang="el-GR" sz="2000" kern="1200" dirty="0" smtClean="0">
              <a:solidFill>
                <a:schemeClr val="tx1"/>
              </a:solidFill>
            </a:rPr>
            <a:t>- Το </a:t>
          </a:r>
          <a:r>
            <a:rPr lang="el-GR" sz="2000" b="0" u="sng" kern="1200" dirty="0" smtClean="0">
              <a:solidFill>
                <a:schemeClr val="tx1"/>
              </a:solidFill>
            </a:rPr>
            <a:t>φωσφορικό ασβέστιο </a:t>
          </a:r>
          <a:r>
            <a:rPr lang="el-GR" sz="2000" kern="1200" dirty="0" smtClean="0">
              <a:solidFill>
                <a:schemeClr val="tx1"/>
              </a:solidFill>
            </a:rPr>
            <a:t>με τη μοριακή μορφή του </a:t>
          </a:r>
          <a:r>
            <a:rPr lang="el-GR" sz="2000" b="1" kern="1200" dirty="0" err="1" smtClean="0">
              <a:solidFill>
                <a:schemeClr val="tx1"/>
              </a:solidFill>
            </a:rPr>
            <a:t>υδροξυαπατίτη</a:t>
          </a:r>
          <a:r>
            <a:rPr lang="el-GR" sz="2000" b="1" kern="1200" dirty="0" smtClean="0">
              <a:solidFill>
                <a:schemeClr val="tx1"/>
              </a:solidFill>
            </a:rPr>
            <a:t> </a:t>
          </a:r>
          <a:r>
            <a:rPr lang="el-GR" sz="2000" kern="1200" dirty="0" smtClean="0">
              <a:solidFill>
                <a:schemeClr val="tx1"/>
              </a:solidFill>
            </a:rPr>
            <a:t>αποτελεί το κυρίως ανόργανο υλικό της αδαμαντίνης. </a:t>
          </a:r>
        </a:p>
        <a:p>
          <a:pPr lvl="0" algn="l" defTabSz="889000">
            <a:lnSpc>
              <a:spcPct val="90000"/>
            </a:lnSpc>
            <a:spcBef>
              <a:spcPct val="0"/>
            </a:spcBef>
            <a:spcAft>
              <a:spcPts val="0"/>
            </a:spcAft>
          </a:pPr>
          <a:r>
            <a:rPr lang="el-GR" sz="2000" kern="1200" dirty="0" smtClean="0">
              <a:solidFill>
                <a:schemeClr val="tx1"/>
              </a:solidFill>
            </a:rPr>
            <a:t>- Το ανθρακικό ασβέστιο και το ανθρακικό μαγνήσιο αποτελούν επίσης μόρια που συναντώνται στην αδαμαντίνη σε πολύ μικρότερη όμως αναλογία.</a:t>
          </a:r>
        </a:p>
        <a:p>
          <a:pPr lvl="0" algn="l" defTabSz="889000">
            <a:lnSpc>
              <a:spcPct val="90000"/>
            </a:lnSpc>
            <a:spcBef>
              <a:spcPct val="0"/>
            </a:spcBef>
            <a:spcAft>
              <a:spcPts val="0"/>
            </a:spcAft>
          </a:pPr>
          <a:r>
            <a:rPr lang="el-GR" sz="2000" kern="1200" dirty="0" smtClean="0">
              <a:solidFill>
                <a:schemeClr val="tx1"/>
              </a:solidFill>
            </a:rPr>
            <a:t>-Τα υπόλοιπα ανόργανα στοιχεία που έχουν απομονωθεί από την αδαμαντίνη</a:t>
          </a:r>
        </a:p>
        <a:p>
          <a:pPr lvl="0" algn="l" defTabSz="889000">
            <a:lnSpc>
              <a:spcPct val="90000"/>
            </a:lnSpc>
            <a:spcBef>
              <a:spcPct val="0"/>
            </a:spcBef>
            <a:spcAft>
              <a:spcPts val="0"/>
            </a:spcAft>
          </a:pPr>
          <a:r>
            <a:rPr lang="el-GR" sz="2000" kern="1200" dirty="0" smtClean="0">
              <a:solidFill>
                <a:schemeClr val="tx1"/>
              </a:solidFill>
            </a:rPr>
            <a:t>(χλώριο, νάτριο, μαγνήσιο, σίδηρος, φθόριο, μόλυβδος, πυρίτιο, βανάδιο, στρόντιο </a:t>
          </a:r>
          <a:r>
            <a:rPr lang="el-GR" sz="2000" kern="1200" dirty="0" err="1" smtClean="0">
              <a:solidFill>
                <a:schemeClr val="tx1"/>
              </a:solidFill>
            </a:rPr>
            <a:t>κ.λ.π</a:t>
          </a:r>
          <a:r>
            <a:rPr lang="el-GR" sz="2000" kern="1200" dirty="0" smtClean="0">
              <a:solidFill>
                <a:schemeClr val="tx1"/>
              </a:solidFill>
            </a:rPr>
            <a:t>.), δεν υπερβαίνουν συνολικά το 2% του βάρους της αδαμαντίνης.</a:t>
          </a:r>
          <a:endParaRPr lang="el-GR" sz="2000" kern="1200" dirty="0">
            <a:solidFill>
              <a:schemeClr val="tx1"/>
            </a:solidFill>
          </a:endParaRPr>
        </a:p>
      </dsp:txBody>
      <dsp:txXfrm>
        <a:off x="121550" y="1236108"/>
        <a:ext cx="8612900" cy="2246863"/>
      </dsp:txXfrm>
    </dsp:sp>
    <dsp:sp modelId="{7017258B-7B9E-4504-A68A-8A9642692624}">
      <dsp:nvSpPr>
        <dsp:cNvPr id="0" name=""/>
        <dsp:cNvSpPr/>
      </dsp:nvSpPr>
      <dsp:spPr>
        <a:xfrm>
          <a:off x="0" y="3615739"/>
          <a:ext cx="8856000" cy="2033172"/>
        </a:xfrm>
        <a:prstGeom prst="round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ts val="0"/>
            </a:spcAft>
          </a:pPr>
          <a:r>
            <a:rPr lang="el-GR" sz="2000" b="1" kern="1200" dirty="0" smtClean="0">
              <a:solidFill>
                <a:schemeClr val="tx1"/>
              </a:solidFill>
            </a:rPr>
            <a:t>Οργανικά συστατικά </a:t>
          </a:r>
          <a:r>
            <a:rPr lang="el-GR" sz="2000" b="0" kern="1200" dirty="0" smtClean="0">
              <a:solidFill>
                <a:schemeClr val="tx1"/>
              </a:solidFill>
            </a:rPr>
            <a:t>αποτελούν το 0.5 % και συνθέτουν ένα είδος ουσίας που μοιάζει με κερατίνη και αποτελείται από πρωτεΐνες και </a:t>
          </a:r>
          <a:r>
            <a:rPr lang="el-GR" sz="2000" b="0" kern="1200" dirty="0" err="1" smtClean="0">
              <a:solidFill>
                <a:schemeClr val="tx1"/>
              </a:solidFill>
            </a:rPr>
            <a:t>γλυκοπρωτείνες</a:t>
          </a:r>
          <a:r>
            <a:rPr lang="el-GR" sz="2000" b="0" kern="1200" dirty="0" smtClean="0">
              <a:solidFill>
                <a:schemeClr val="tx1"/>
              </a:solidFill>
            </a:rPr>
            <a:t>. Εκτός από τα λιποειδή υπάρχουν και κιτρικά άλατα που παίζουν ρόλο στην κρυστάλλωση και την αύξηση.</a:t>
          </a:r>
        </a:p>
        <a:p>
          <a:pPr lvl="0" algn="l" defTabSz="889000">
            <a:lnSpc>
              <a:spcPct val="90000"/>
            </a:lnSpc>
            <a:spcBef>
              <a:spcPct val="0"/>
            </a:spcBef>
            <a:spcAft>
              <a:spcPts val="0"/>
            </a:spcAft>
          </a:pPr>
          <a:r>
            <a:rPr lang="el-GR" sz="2000" b="1" kern="1200" dirty="0" smtClean="0">
              <a:solidFill>
                <a:schemeClr val="tx1"/>
              </a:solidFill>
            </a:rPr>
            <a:t>Το νερό </a:t>
          </a:r>
          <a:r>
            <a:rPr lang="el-GR" sz="2000" b="0" kern="1200" dirty="0" smtClean="0">
              <a:solidFill>
                <a:schemeClr val="tx1"/>
              </a:solidFill>
            </a:rPr>
            <a:t>δεν έχει ομοιογενή κατανομή  και ευρίσκεται σε μεγαλύτερη αναλογία στα βαθύτερα στρώματα της αδαμαντίνης.</a:t>
          </a:r>
        </a:p>
      </dsp:txBody>
      <dsp:txXfrm>
        <a:off x="99251" y="3714990"/>
        <a:ext cx="8657498" cy="18346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158C5C-2188-48A2-BD06-75DCD937B876}">
      <dsp:nvSpPr>
        <dsp:cNvPr id="0" name=""/>
        <dsp:cNvSpPr/>
      </dsp:nvSpPr>
      <dsp:spPr>
        <a:xfrm>
          <a:off x="0" y="551"/>
          <a:ext cx="8856000" cy="1100839"/>
        </a:xfrm>
        <a:prstGeom prst="roundRect">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ts val="0"/>
            </a:spcAft>
          </a:pPr>
          <a:r>
            <a:rPr lang="el-GR" sz="2000" b="1" kern="1200" dirty="0" smtClean="0">
              <a:solidFill>
                <a:schemeClr val="tx1"/>
              </a:solidFill>
            </a:rPr>
            <a:t>Η οδοντίνη αποτελείται από ανόργανα συστατικά σε ποσοστό 68-70% του</a:t>
          </a:r>
        </a:p>
        <a:p>
          <a:pPr lvl="0" algn="l" defTabSz="889000">
            <a:lnSpc>
              <a:spcPct val="90000"/>
            </a:lnSpc>
            <a:spcBef>
              <a:spcPct val="0"/>
            </a:spcBef>
            <a:spcAft>
              <a:spcPts val="0"/>
            </a:spcAft>
          </a:pPr>
          <a:r>
            <a:rPr lang="el-GR" sz="2000" b="1" kern="1200" dirty="0" smtClean="0">
              <a:solidFill>
                <a:schemeClr val="tx1"/>
              </a:solidFill>
            </a:rPr>
            <a:t>βάρους της, από οργανικά σε ποσοστό 18-20%, ενώ το υπόλοιπο 10% περίπου είναι</a:t>
          </a:r>
          <a:r>
            <a:rPr lang="en-GB" sz="2000" b="1" kern="1200" dirty="0" smtClean="0">
              <a:solidFill>
                <a:schemeClr val="tx1"/>
              </a:solidFill>
            </a:rPr>
            <a:t> </a:t>
          </a:r>
          <a:r>
            <a:rPr lang="el-GR" sz="2000" b="1" kern="1200" dirty="0" smtClean="0">
              <a:solidFill>
                <a:schemeClr val="tx1"/>
              </a:solidFill>
            </a:rPr>
            <a:t>νερό.</a:t>
          </a:r>
          <a:endParaRPr lang="el-GR" sz="2000" b="1" kern="1200" dirty="0">
            <a:solidFill>
              <a:schemeClr val="tx1"/>
            </a:solidFill>
          </a:endParaRPr>
        </a:p>
      </dsp:txBody>
      <dsp:txXfrm>
        <a:off x="53739" y="54290"/>
        <a:ext cx="8748522" cy="993361"/>
      </dsp:txXfrm>
    </dsp:sp>
    <dsp:sp modelId="{1289F2EE-45EA-4F56-933B-2E12E4040353}">
      <dsp:nvSpPr>
        <dsp:cNvPr id="0" name=""/>
        <dsp:cNvSpPr/>
      </dsp:nvSpPr>
      <dsp:spPr>
        <a:xfrm>
          <a:off x="0" y="1113570"/>
          <a:ext cx="8856000" cy="2491400"/>
        </a:xfrm>
        <a:prstGeom prst="round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ts val="0"/>
            </a:spcAft>
          </a:pPr>
          <a:r>
            <a:rPr lang="el-GR" sz="2000" b="1" kern="1200" dirty="0" smtClean="0">
              <a:solidFill>
                <a:schemeClr val="tx1"/>
              </a:solidFill>
            </a:rPr>
            <a:t>Ανόργανα συστατικά</a:t>
          </a:r>
          <a:r>
            <a:rPr lang="en-GB" sz="2000" b="1" kern="1200" dirty="0" smtClean="0">
              <a:solidFill>
                <a:schemeClr val="tx1"/>
              </a:solidFill>
            </a:rPr>
            <a:t> </a:t>
          </a:r>
          <a:r>
            <a:rPr lang="el-GR" sz="2000" b="1" kern="1200" dirty="0" smtClean="0">
              <a:solidFill>
                <a:schemeClr val="tx1"/>
              </a:solidFill>
            </a:rPr>
            <a:t>αποτελούν το 68-70% του βάρους της.</a:t>
          </a:r>
        </a:p>
        <a:p>
          <a:pPr lvl="0" algn="l" defTabSz="889000">
            <a:lnSpc>
              <a:spcPct val="90000"/>
            </a:lnSpc>
            <a:spcBef>
              <a:spcPct val="0"/>
            </a:spcBef>
          </a:pPr>
          <a:r>
            <a:rPr lang="el-GR" sz="1800" b="0" kern="1200" dirty="0" smtClean="0">
              <a:solidFill>
                <a:schemeClr val="tx1"/>
              </a:solidFill>
            </a:rPr>
            <a:t>Το κύριο ανόργανο συστατικό της οδοντίνης είναι το </a:t>
          </a:r>
          <a:r>
            <a:rPr lang="el-GR" sz="1800" b="1" i="1" u="none" kern="1200" dirty="0" smtClean="0">
              <a:solidFill>
                <a:schemeClr val="tx1"/>
              </a:solidFill>
            </a:rPr>
            <a:t>φωσφορικό ασβέστιο. </a:t>
          </a:r>
          <a:r>
            <a:rPr lang="el-GR" sz="1800" b="0" kern="1200" dirty="0" smtClean="0">
              <a:solidFill>
                <a:schemeClr val="tx1"/>
              </a:solidFill>
            </a:rPr>
            <a:t>Υπάρχει στη δομή της οδοντίνης κυρίως με</a:t>
          </a:r>
          <a:r>
            <a:rPr lang="en-GB" sz="1800" b="0" kern="1200" dirty="0" smtClean="0">
              <a:solidFill>
                <a:schemeClr val="tx1"/>
              </a:solidFill>
            </a:rPr>
            <a:t> </a:t>
          </a:r>
          <a:r>
            <a:rPr lang="el-GR" sz="1800" b="0" kern="1200" dirty="0" smtClean="0">
              <a:solidFill>
                <a:schemeClr val="tx1"/>
              </a:solidFill>
            </a:rPr>
            <a:t>τη μορφή ώριμων κρυστάλλων </a:t>
          </a:r>
          <a:r>
            <a:rPr lang="el-GR" sz="1800" b="0" kern="1200" dirty="0" err="1" smtClean="0">
              <a:solidFill>
                <a:schemeClr val="tx1"/>
              </a:solidFill>
            </a:rPr>
            <a:t>υδροξυαπατίτη</a:t>
          </a:r>
          <a:r>
            <a:rPr lang="el-GR" sz="1800" b="0" kern="1200" dirty="0" smtClean="0">
              <a:solidFill>
                <a:schemeClr val="tx1"/>
              </a:solidFill>
            </a:rPr>
            <a:t>, ενώ ανευρίσκεται ακόμη και ως άμορφο φωσφορικό ασβέστιο, που αποτελεί την πρόδρομη μορφή των κρυστάλλων</a:t>
          </a:r>
          <a:r>
            <a:rPr lang="en-GB" sz="1800" b="0" kern="1200" dirty="0" smtClean="0">
              <a:solidFill>
                <a:schemeClr val="tx1"/>
              </a:solidFill>
            </a:rPr>
            <a:t> </a:t>
          </a:r>
          <a:r>
            <a:rPr lang="el-GR" sz="1800" b="0" kern="1200" dirty="0" smtClean="0">
              <a:solidFill>
                <a:schemeClr val="tx1"/>
              </a:solidFill>
            </a:rPr>
            <a:t>του </a:t>
          </a:r>
          <a:r>
            <a:rPr lang="el-GR" sz="1800" b="0" kern="1200" dirty="0" err="1" smtClean="0">
              <a:solidFill>
                <a:schemeClr val="tx1"/>
              </a:solidFill>
            </a:rPr>
            <a:t>υδροξυαπατίτη</a:t>
          </a:r>
          <a:r>
            <a:rPr lang="el-GR" sz="1800" b="0" kern="1200" dirty="0" smtClean="0">
              <a:solidFill>
                <a:schemeClr val="tx1"/>
              </a:solidFill>
            </a:rPr>
            <a:t>. Άλλο σημαντικό σε περιεκτικότητα συστατικό της οδοντίνης</a:t>
          </a:r>
          <a:r>
            <a:rPr lang="en-GB" sz="1800" b="0" kern="1200" dirty="0" smtClean="0">
              <a:solidFill>
                <a:schemeClr val="tx1"/>
              </a:solidFill>
            </a:rPr>
            <a:t> </a:t>
          </a:r>
          <a:r>
            <a:rPr lang="el-GR" sz="1800" b="0" kern="1200" dirty="0" smtClean="0">
              <a:solidFill>
                <a:schemeClr val="tx1"/>
              </a:solidFill>
            </a:rPr>
            <a:t>είναι το </a:t>
          </a:r>
          <a:r>
            <a:rPr lang="el-GR" sz="1800" b="1" i="1" kern="1200" dirty="0" smtClean="0">
              <a:solidFill>
                <a:schemeClr val="tx1"/>
              </a:solidFill>
            </a:rPr>
            <a:t>ανθρακικό ασβέστιο</a:t>
          </a:r>
          <a:r>
            <a:rPr lang="el-GR" sz="1800" b="1" kern="1200" dirty="0" smtClean="0">
              <a:solidFill>
                <a:schemeClr val="tx1"/>
              </a:solidFill>
            </a:rPr>
            <a:t>. </a:t>
          </a:r>
          <a:r>
            <a:rPr lang="en-GB" sz="1800" b="0" kern="1200" dirty="0" smtClean="0">
              <a:solidFill>
                <a:schemeClr val="tx1"/>
              </a:solidFill>
            </a:rPr>
            <a:t>E</a:t>
          </a:r>
          <a:r>
            <a:rPr lang="el-GR" sz="1800" kern="1200" dirty="0" smtClean="0">
              <a:solidFill>
                <a:schemeClr val="tx1"/>
              </a:solidFill>
            </a:rPr>
            <a:t>χει αναφερθεί μεγάλος αριθμός ανόργανων</a:t>
          </a:r>
          <a:r>
            <a:rPr lang="en-GB" sz="1800" kern="1200" dirty="0" smtClean="0">
              <a:solidFill>
                <a:schemeClr val="tx1"/>
              </a:solidFill>
            </a:rPr>
            <a:t> </a:t>
          </a:r>
          <a:r>
            <a:rPr lang="el-GR" sz="1800" kern="1200" dirty="0" smtClean="0">
              <a:solidFill>
                <a:schemeClr val="tx1"/>
              </a:solidFill>
            </a:rPr>
            <a:t>στοιχείων που συνυπάρχουν στη δομή της οδοντίνης</a:t>
          </a:r>
          <a:r>
            <a:rPr lang="en-GB" sz="1800" kern="1200" dirty="0" smtClean="0">
              <a:solidFill>
                <a:schemeClr val="tx1"/>
              </a:solidFill>
            </a:rPr>
            <a:t> </a:t>
          </a:r>
          <a:r>
            <a:rPr lang="el-GR" sz="1800" kern="1200" dirty="0" smtClean="0">
              <a:solidFill>
                <a:schemeClr val="tx1"/>
              </a:solidFill>
            </a:rPr>
            <a:t>όπως το φθόριο, ο μόλυβδος, το μαγνήσιο, ο ψευδάργυρος, ο σίδηρος, το στρόντιο κ.α.</a:t>
          </a:r>
          <a:endParaRPr lang="el-GR" sz="1800" kern="1200" dirty="0">
            <a:solidFill>
              <a:schemeClr val="tx1"/>
            </a:solidFill>
          </a:endParaRPr>
        </a:p>
      </dsp:txBody>
      <dsp:txXfrm>
        <a:off x="121620" y="1235190"/>
        <a:ext cx="8612760" cy="2248160"/>
      </dsp:txXfrm>
    </dsp:sp>
    <dsp:sp modelId="{7017258B-7B9E-4504-A68A-8A9642692624}">
      <dsp:nvSpPr>
        <dsp:cNvPr id="0" name=""/>
        <dsp:cNvSpPr/>
      </dsp:nvSpPr>
      <dsp:spPr>
        <a:xfrm>
          <a:off x="0" y="3617150"/>
          <a:ext cx="8856000" cy="2034345"/>
        </a:xfrm>
        <a:prstGeom prst="round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l-GR" sz="2000" b="1" kern="1200" dirty="0" smtClean="0">
              <a:solidFill>
                <a:schemeClr val="tx1"/>
              </a:solidFill>
            </a:rPr>
            <a:t>Οργανικά συστατικά </a:t>
          </a:r>
          <a:r>
            <a:rPr lang="el-GR" sz="2000" b="0" kern="1200" dirty="0" smtClean="0">
              <a:solidFill>
                <a:schemeClr val="tx1"/>
              </a:solidFill>
            </a:rPr>
            <a:t>αποτελούν μόνο το 1/5 του βάρους της</a:t>
          </a:r>
          <a:r>
            <a:rPr lang="en-GB" sz="2000" b="0" kern="1200" dirty="0" smtClean="0">
              <a:solidFill>
                <a:schemeClr val="tx1"/>
              </a:solidFill>
            </a:rPr>
            <a:t> </a:t>
          </a:r>
          <a:r>
            <a:rPr lang="el-GR" sz="2000" b="0" kern="1200" dirty="0" smtClean="0">
              <a:solidFill>
                <a:schemeClr val="tx1"/>
              </a:solidFill>
            </a:rPr>
            <a:t>οδοντίνης, είναι αυτά που καθορίζουν τις ιδιότητες και τη βιολογική της</a:t>
          </a:r>
          <a:r>
            <a:rPr lang="en-GB" sz="2000" b="0" kern="1200" dirty="0" smtClean="0">
              <a:solidFill>
                <a:schemeClr val="tx1"/>
              </a:solidFill>
            </a:rPr>
            <a:t> </a:t>
          </a:r>
          <a:r>
            <a:rPr lang="el-GR" sz="2000" b="0" kern="1200" dirty="0" smtClean="0">
              <a:solidFill>
                <a:schemeClr val="tx1"/>
              </a:solidFill>
            </a:rPr>
            <a:t>συμπεριφορά</a:t>
          </a:r>
          <a:r>
            <a:rPr lang="el-GR" sz="2000" b="1" kern="1200" dirty="0" smtClean="0">
              <a:solidFill>
                <a:schemeClr val="tx1"/>
              </a:solidFill>
            </a:rPr>
            <a:t>. </a:t>
          </a:r>
          <a:endParaRPr lang="en-GB" sz="2000" b="1" kern="1200" dirty="0" smtClean="0">
            <a:solidFill>
              <a:schemeClr val="tx1"/>
            </a:solidFill>
          </a:endParaRPr>
        </a:p>
        <a:p>
          <a:pPr lvl="0" algn="l" defTabSz="889000">
            <a:lnSpc>
              <a:spcPct val="90000"/>
            </a:lnSpc>
            <a:spcBef>
              <a:spcPct val="0"/>
            </a:spcBef>
            <a:spcAft>
              <a:spcPct val="35000"/>
            </a:spcAft>
          </a:pPr>
          <a:r>
            <a:rPr lang="el-GR" sz="2000" b="0" kern="1200" dirty="0" smtClean="0">
              <a:solidFill>
                <a:schemeClr val="tx1"/>
              </a:solidFill>
            </a:rPr>
            <a:t>Το 90% του βάρους των οργανικών συστατικών της οδοντίνης</a:t>
          </a:r>
          <a:r>
            <a:rPr lang="en-GB" sz="2000" b="0" kern="1200" dirty="0" smtClean="0">
              <a:solidFill>
                <a:schemeClr val="tx1"/>
              </a:solidFill>
            </a:rPr>
            <a:t> </a:t>
          </a:r>
          <a:r>
            <a:rPr lang="el-GR" sz="2000" b="0" kern="1200" dirty="0" smtClean="0">
              <a:solidFill>
                <a:schemeClr val="tx1"/>
              </a:solidFill>
            </a:rPr>
            <a:t>αποτελείται από </a:t>
          </a:r>
          <a:r>
            <a:rPr lang="el-GR" sz="2000" b="1" kern="1200" dirty="0" smtClean="0">
              <a:solidFill>
                <a:schemeClr val="tx1"/>
              </a:solidFill>
            </a:rPr>
            <a:t>κολλαγόνο. </a:t>
          </a:r>
          <a:r>
            <a:rPr lang="el-GR" sz="2000" b="0" kern="1200" dirty="0" smtClean="0">
              <a:solidFill>
                <a:schemeClr val="tx1"/>
              </a:solidFill>
            </a:rPr>
            <a:t>Τα υπόλοιπο αποτελείται από μη </a:t>
          </a:r>
          <a:r>
            <a:rPr lang="el-GR" sz="2000" b="0" kern="1200" dirty="0" err="1" smtClean="0">
              <a:solidFill>
                <a:schemeClr val="tx1"/>
              </a:solidFill>
            </a:rPr>
            <a:t>κολλαγονοειδή</a:t>
          </a:r>
          <a:r>
            <a:rPr lang="en-GB" sz="2000" b="0" kern="1200" dirty="0" smtClean="0">
              <a:solidFill>
                <a:schemeClr val="tx1"/>
              </a:solidFill>
            </a:rPr>
            <a:t> </a:t>
          </a:r>
          <a:r>
            <a:rPr lang="el-GR" sz="2000" b="0" kern="1200" dirty="0" smtClean="0">
              <a:solidFill>
                <a:schemeClr val="tx1"/>
              </a:solidFill>
            </a:rPr>
            <a:t>συστατικά όπως </a:t>
          </a:r>
          <a:r>
            <a:rPr lang="el-GR" sz="2000" b="1" kern="1200" dirty="0" smtClean="0">
              <a:solidFill>
                <a:schemeClr val="tx1"/>
              </a:solidFill>
            </a:rPr>
            <a:t>διάφορες πρωτεΐνες, υδατάνθρακες και λίπη.</a:t>
          </a:r>
          <a:endParaRPr lang="el-GR" sz="2000" b="0" kern="1200" dirty="0" smtClean="0">
            <a:solidFill>
              <a:schemeClr val="tx1"/>
            </a:solidFill>
          </a:endParaRPr>
        </a:p>
      </dsp:txBody>
      <dsp:txXfrm>
        <a:off x="99309" y="3716459"/>
        <a:ext cx="8657382" cy="18357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C9475E-CE9A-4BED-A9E8-9CEDFF54457F}">
      <dsp:nvSpPr>
        <dsp:cNvPr id="0" name=""/>
        <dsp:cNvSpPr/>
      </dsp:nvSpPr>
      <dsp:spPr>
        <a:xfrm>
          <a:off x="4132691" y="1367325"/>
          <a:ext cx="2164271" cy="514998"/>
        </a:xfrm>
        <a:custGeom>
          <a:avLst/>
          <a:gdLst/>
          <a:ahLst/>
          <a:cxnLst/>
          <a:rect l="0" t="0" r="0" b="0"/>
          <a:pathLst>
            <a:path>
              <a:moveTo>
                <a:pt x="0" y="0"/>
              </a:moveTo>
              <a:lnTo>
                <a:pt x="0" y="350956"/>
              </a:lnTo>
              <a:lnTo>
                <a:pt x="2164271" y="350956"/>
              </a:lnTo>
              <a:lnTo>
                <a:pt x="2164271" y="514998"/>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0EA3047-71CA-4D31-AC4B-A3876C599C05}">
      <dsp:nvSpPr>
        <dsp:cNvPr id="0" name=""/>
        <dsp:cNvSpPr/>
      </dsp:nvSpPr>
      <dsp:spPr>
        <a:xfrm>
          <a:off x="4086971" y="1367325"/>
          <a:ext cx="91440" cy="514998"/>
        </a:xfrm>
        <a:custGeom>
          <a:avLst/>
          <a:gdLst/>
          <a:ahLst/>
          <a:cxnLst/>
          <a:rect l="0" t="0" r="0" b="0"/>
          <a:pathLst>
            <a:path>
              <a:moveTo>
                <a:pt x="45720" y="0"/>
              </a:moveTo>
              <a:lnTo>
                <a:pt x="45720" y="514998"/>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3BCC9E-5C3B-4CD3-83DC-69009D333F04}">
      <dsp:nvSpPr>
        <dsp:cNvPr id="0" name=""/>
        <dsp:cNvSpPr/>
      </dsp:nvSpPr>
      <dsp:spPr>
        <a:xfrm>
          <a:off x="1968420" y="3006761"/>
          <a:ext cx="1082135" cy="514998"/>
        </a:xfrm>
        <a:custGeom>
          <a:avLst/>
          <a:gdLst/>
          <a:ahLst/>
          <a:cxnLst/>
          <a:rect l="0" t="0" r="0" b="0"/>
          <a:pathLst>
            <a:path>
              <a:moveTo>
                <a:pt x="0" y="0"/>
              </a:moveTo>
              <a:lnTo>
                <a:pt x="0" y="350956"/>
              </a:lnTo>
              <a:lnTo>
                <a:pt x="1082135" y="350956"/>
              </a:lnTo>
              <a:lnTo>
                <a:pt x="1082135" y="514998"/>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78BE39-B920-43A5-8612-83B35492A047}">
      <dsp:nvSpPr>
        <dsp:cNvPr id="0" name=""/>
        <dsp:cNvSpPr/>
      </dsp:nvSpPr>
      <dsp:spPr>
        <a:xfrm>
          <a:off x="886284" y="3006761"/>
          <a:ext cx="1082135" cy="514998"/>
        </a:xfrm>
        <a:custGeom>
          <a:avLst/>
          <a:gdLst/>
          <a:ahLst/>
          <a:cxnLst/>
          <a:rect l="0" t="0" r="0" b="0"/>
          <a:pathLst>
            <a:path>
              <a:moveTo>
                <a:pt x="1082135" y="0"/>
              </a:moveTo>
              <a:lnTo>
                <a:pt x="1082135" y="350956"/>
              </a:lnTo>
              <a:lnTo>
                <a:pt x="0" y="350956"/>
              </a:lnTo>
              <a:lnTo>
                <a:pt x="0" y="514998"/>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1F160D5-1E33-4A32-A561-10B5D4127111}">
      <dsp:nvSpPr>
        <dsp:cNvPr id="0" name=""/>
        <dsp:cNvSpPr/>
      </dsp:nvSpPr>
      <dsp:spPr>
        <a:xfrm>
          <a:off x="1968420" y="1367325"/>
          <a:ext cx="2164271" cy="514998"/>
        </a:xfrm>
        <a:custGeom>
          <a:avLst/>
          <a:gdLst/>
          <a:ahLst/>
          <a:cxnLst/>
          <a:rect l="0" t="0" r="0" b="0"/>
          <a:pathLst>
            <a:path>
              <a:moveTo>
                <a:pt x="2164271" y="0"/>
              </a:moveTo>
              <a:lnTo>
                <a:pt x="2164271" y="350956"/>
              </a:lnTo>
              <a:lnTo>
                <a:pt x="0" y="350956"/>
              </a:lnTo>
              <a:lnTo>
                <a:pt x="0" y="514998"/>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A973A78-E34C-4B3E-A212-36E7A11DE892}">
      <dsp:nvSpPr>
        <dsp:cNvPr id="0" name=""/>
        <dsp:cNvSpPr/>
      </dsp:nvSpPr>
      <dsp:spPr>
        <a:xfrm>
          <a:off x="3247308" y="242888"/>
          <a:ext cx="1770767" cy="1124437"/>
        </a:xfrm>
        <a:prstGeom prst="roundRect">
          <a:avLst>
            <a:gd name="adj" fmla="val 10000"/>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608032-7C66-45BF-A43E-B35D5A19224F}">
      <dsp:nvSpPr>
        <dsp:cNvPr id="0" name=""/>
        <dsp:cNvSpPr/>
      </dsp:nvSpPr>
      <dsp:spPr>
        <a:xfrm>
          <a:off x="3444060" y="429802"/>
          <a:ext cx="1770767" cy="1124437"/>
        </a:xfrm>
        <a:prstGeom prst="roundRect">
          <a:avLst>
            <a:gd name="adj" fmla="val 10000"/>
          </a:avLst>
        </a:prstGeom>
        <a:solidFill>
          <a:schemeClr val="lt1">
            <a:alpha val="90000"/>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l-GR" sz="2100" b="1" kern="1200" smtClean="0"/>
            <a:t>Τύποι Οδοντίνης</a:t>
          </a:r>
          <a:endParaRPr lang="el-GR" sz="2100" kern="1200" dirty="0"/>
        </a:p>
      </dsp:txBody>
      <dsp:txXfrm>
        <a:off x="3476994" y="462736"/>
        <a:ext cx="1704899" cy="1058569"/>
      </dsp:txXfrm>
    </dsp:sp>
    <dsp:sp modelId="{541DBEC1-90F6-4587-9C65-5278B7E33734}">
      <dsp:nvSpPr>
        <dsp:cNvPr id="0" name=""/>
        <dsp:cNvSpPr/>
      </dsp:nvSpPr>
      <dsp:spPr>
        <a:xfrm>
          <a:off x="1083036" y="1882324"/>
          <a:ext cx="1770767" cy="1124437"/>
        </a:xfrm>
        <a:prstGeom prst="roundRect">
          <a:avLst>
            <a:gd name="adj" fmla="val 10000"/>
          </a:avLst>
        </a:prstGeom>
        <a:solidFill>
          <a:schemeClr val="accent1">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EAA670-6A3E-45C1-805B-BB4BC764BEFB}">
      <dsp:nvSpPr>
        <dsp:cNvPr id="0" name=""/>
        <dsp:cNvSpPr/>
      </dsp:nvSpPr>
      <dsp:spPr>
        <a:xfrm>
          <a:off x="1279788" y="2069238"/>
          <a:ext cx="1770767" cy="1124437"/>
        </a:xfrm>
        <a:prstGeom prst="roundRect">
          <a:avLst>
            <a:gd name="adj" fmla="val 10000"/>
          </a:avLst>
        </a:prstGeom>
        <a:solidFill>
          <a:schemeClr val="lt1">
            <a:alpha val="90000"/>
            <a:hueOff val="0"/>
            <a:satOff val="0"/>
            <a:lumOff val="0"/>
            <a:alphaOff val="0"/>
          </a:schemeClr>
        </a:solidFill>
        <a:ln w="25400" cap="flat" cmpd="sng" algn="ctr">
          <a:solidFill>
            <a:schemeClr val="accent1">
              <a:tint val="99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l-GR" sz="2100" b="1" i="1" kern="1200" dirty="0" smtClean="0"/>
            <a:t>πρωτογενής </a:t>
          </a:r>
          <a:endParaRPr lang="el-GR" sz="2100" kern="1200" dirty="0"/>
        </a:p>
      </dsp:txBody>
      <dsp:txXfrm>
        <a:off x="1312722" y="2102172"/>
        <a:ext cx="1704899" cy="1058569"/>
      </dsp:txXfrm>
    </dsp:sp>
    <dsp:sp modelId="{CB7C285E-CF4B-4465-889B-C7F7E0344191}">
      <dsp:nvSpPr>
        <dsp:cNvPr id="0" name=""/>
        <dsp:cNvSpPr/>
      </dsp:nvSpPr>
      <dsp:spPr>
        <a:xfrm>
          <a:off x="900" y="3521759"/>
          <a:ext cx="1770767" cy="1124437"/>
        </a:xfrm>
        <a:prstGeom prst="roundRect">
          <a:avLst>
            <a:gd name="adj" fmla="val 10000"/>
          </a:avLst>
        </a:prstGeom>
        <a:solidFill>
          <a:schemeClr val="accent1">
            <a:tint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CAE701-A6C2-41A4-9CA4-F96165EFA8FB}">
      <dsp:nvSpPr>
        <dsp:cNvPr id="0" name=""/>
        <dsp:cNvSpPr/>
      </dsp:nvSpPr>
      <dsp:spPr>
        <a:xfrm>
          <a:off x="197652" y="3708674"/>
          <a:ext cx="1770767" cy="1124437"/>
        </a:xfrm>
        <a:prstGeom prst="roundRect">
          <a:avLst>
            <a:gd name="adj" fmla="val 10000"/>
          </a:avLst>
        </a:prstGeom>
        <a:solidFill>
          <a:schemeClr val="lt1">
            <a:alpha val="90000"/>
            <a:hueOff val="0"/>
            <a:satOff val="0"/>
            <a:lumOff val="0"/>
            <a:alphaOff val="0"/>
          </a:schemeClr>
        </a:solidFill>
        <a:ln w="25400" cap="flat" cmpd="sng" algn="ctr">
          <a:solidFill>
            <a:schemeClr val="accent1">
              <a:tint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l-GR" sz="2100" b="1" kern="1200" dirty="0" smtClean="0"/>
            <a:t>επενδυτική  </a:t>
          </a:r>
          <a:endParaRPr lang="el-GR" sz="2100" kern="1200" dirty="0"/>
        </a:p>
      </dsp:txBody>
      <dsp:txXfrm>
        <a:off x="230586" y="3741608"/>
        <a:ext cx="1704899" cy="1058569"/>
      </dsp:txXfrm>
    </dsp:sp>
    <dsp:sp modelId="{408B8AF2-1CF4-4097-9A5E-3EB2EE6C6FB0}">
      <dsp:nvSpPr>
        <dsp:cNvPr id="0" name=""/>
        <dsp:cNvSpPr/>
      </dsp:nvSpPr>
      <dsp:spPr>
        <a:xfrm>
          <a:off x="2165172" y="3521759"/>
          <a:ext cx="1770767" cy="1124437"/>
        </a:xfrm>
        <a:prstGeom prst="roundRect">
          <a:avLst>
            <a:gd name="adj" fmla="val 10000"/>
          </a:avLst>
        </a:prstGeom>
        <a:solidFill>
          <a:schemeClr val="accent1">
            <a:tint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4B4869-6C53-4011-B43E-413504356A81}">
      <dsp:nvSpPr>
        <dsp:cNvPr id="0" name=""/>
        <dsp:cNvSpPr/>
      </dsp:nvSpPr>
      <dsp:spPr>
        <a:xfrm>
          <a:off x="2361924" y="3708674"/>
          <a:ext cx="1770767" cy="1124437"/>
        </a:xfrm>
        <a:prstGeom prst="roundRect">
          <a:avLst>
            <a:gd name="adj" fmla="val 10000"/>
          </a:avLst>
        </a:prstGeom>
        <a:solidFill>
          <a:schemeClr val="lt1">
            <a:alpha val="90000"/>
            <a:hueOff val="0"/>
            <a:satOff val="0"/>
            <a:lumOff val="0"/>
            <a:alphaOff val="0"/>
          </a:schemeClr>
        </a:solidFill>
        <a:ln w="25400" cap="flat" cmpd="sng" algn="ctr">
          <a:solidFill>
            <a:schemeClr val="accent1">
              <a:tint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l-GR" sz="2100" b="1" kern="1200" dirty="0" err="1" smtClean="0"/>
            <a:t>περιπολφική</a:t>
          </a:r>
          <a:r>
            <a:rPr lang="el-GR" sz="2100" b="1" kern="1200" dirty="0" smtClean="0"/>
            <a:t> </a:t>
          </a:r>
          <a:endParaRPr lang="el-GR" sz="2100" kern="1200" dirty="0"/>
        </a:p>
      </dsp:txBody>
      <dsp:txXfrm>
        <a:off x="2394858" y="3741608"/>
        <a:ext cx="1704899" cy="1058569"/>
      </dsp:txXfrm>
    </dsp:sp>
    <dsp:sp modelId="{72255F92-97A1-4476-98D7-2A340999A1B2}">
      <dsp:nvSpPr>
        <dsp:cNvPr id="0" name=""/>
        <dsp:cNvSpPr/>
      </dsp:nvSpPr>
      <dsp:spPr>
        <a:xfrm>
          <a:off x="3247308" y="1882324"/>
          <a:ext cx="1770767" cy="1124437"/>
        </a:xfrm>
        <a:prstGeom prst="roundRect">
          <a:avLst>
            <a:gd name="adj" fmla="val 10000"/>
          </a:avLst>
        </a:prstGeom>
        <a:solidFill>
          <a:schemeClr val="accent1">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2C880E-8B78-4DE5-8ABE-0F6CE54011A9}">
      <dsp:nvSpPr>
        <dsp:cNvPr id="0" name=""/>
        <dsp:cNvSpPr/>
      </dsp:nvSpPr>
      <dsp:spPr>
        <a:xfrm>
          <a:off x="3444060" y="2069238"/>
          <a:ext cx="1770767" cy="1124437"/>
        </a:xfrm>
        <a:prstGeom prst="roundRect">
          <a:avLst>
            <a:gd name="adj" fmla="val 10000"/>
          </a:avLst>
        </a:prstGeom>
        <a:solidFill>
          <a:schemeClr val="lt1">
            <a:alpha val="90000"/>
            <a:hueOff val="0"/>
            <a:satOff val="0"/>
            <a:lumOff val="0"/>
            <a:alphaOff val="0"/>
          </a:schemeClr>
        </a:solidFill>
        <a:ln w="25400" cap="flat" cmpd="sng" algn="ctr">
          <a:solidFill>
            <a:schemeClr val="accent1">
              <a:tint val="99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l-GR" sz="2100" b="1" i="1" kern="1200" dirty="0" smtClean="0"/>
            <a:t>δευτερογενής </a:t>
          </a:r>
          <a:endParaRPr lang="el-GR" sz="2100" kern="1200" dirty="0"/>
        </a:p>
      </dsp:txBody>
      <dsp:txXfrm>
        <a:off x="3476994" y="2102172"/>
        <a:ext cx="1704899" cy="1058569"/>
      </dsp:txXfrm>
    </dsp:sp>
    <dsp:sp modelId="{0E88B290-DFE3-4CC6-B358-6D80C07012D1}">
      <dsp:nvSpPr>
        <dsp:cNvPr id="0" name=""/>
        <dsp:cNvSpPr/>
      </dsp:nvSpPr>
      <dsp:spPr>
        <a:xfrm>
          <a:off x="5411579" y="1882324"/>
          <a:ext cx="1770767" cy="1124437"/>
        </a:xfrm>
        <a:prstGeom prst="roundRect">
          <a:avLst>
            <a:gd name="adj" fmla="val 10000"/>
          </a:avLst>
        </a:prstGeom>
        <a:solidFill>
          <a:schemeClr val="accent1">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A13252-DFF7-433E-A2C1-0224E2AA91CB}">
      <dsp:nvSpPr>
        <dsp:cNvPr id="0" name=""/>
        <dsp:cNvSpPr/>
      </dsp:nvSpPr>
      <dsp:spPr>
        <a:xfrm>
          <a:off x="5608331" y="2069238"/>
          <a:ext cx="1770767" cy="1124437"/>
        </a:xfrm>
        <a:prstGeom prst="roundRect">
          <a:avLst>
            <a:gd name="adj" fmla="val 10000"/>
          </a:avLst>
        </a:prstGeom>
        <a:solidFill>
          <a:schemeClr val="lt1">
            <a:alpha val="90000"/>
            <a:hueOff val="0"/>
            <a:satOff val="0"/>
            <a:lumOff val="0"/>
            <a:alphaOff val="0"/>
          </a:schemeClr>
        </a:solidFill>
        <a:ln w="25400" cap="flat" cmpd="sng" algn="ctr">
          <a:solidFill>
            <a:schemeClr val="accent1">
              <a:tint val="99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l-GR" sz="2100" b="1" i="1" kern="1200" smtClean="0"/>
            <a:t>τριτογενής</a:t>
          </a:r>
          <a:endParaRPr lang="el-GR" sz="2100" kern="1200"/>
        </a:p>
      </dsp:txBody>
      <dsp:txXfrm>
        <a:off x="5641265" y="2102172"/>
        <a:ext cx="1704899" cy="10585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3078C3-557E-4A86-A522-779DBF6E14BD}">
      <dsp:nvSpPr>
        <dsp:cNvPr id="0" name=""/>
        <dsp:cNvSpPr/>
      </dsp:nvSpPr>
      <dsp:spPr>
        <a:xfrm>
          <a:off x="1236398" y="3312650"/>
          <a:ext cx="807601" cy="1151981"/>
        </a:xfrm>
        <a:custGeom>
          <a:avLst/>
          <a:gdLst/>
          <a:ahLst/>
          <a:cxnLst/>
          <a:rect l="0" t="0" r="0" b="0"/>
          <a:pathLst>
            <a:path>
              <a:moveTo>
                <a:pt x="0" y="0"/>
              </a:moveTo>
              <a:lnTo>
                <a:pt x="807601" y="115198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655FD85-5BB3-49F2-9D58-3A415ACABCE0}">
      <dsp:nvSpPr>
        <dsp:cNvPr id="0" name=""/>
        <dsp:cNvSpPr/>
      </dsp:nvSpPr>
      <dsp:spPr>
        <a:xfrm>
          <a:off x="2163908" y="1276077"/>
          <a:ext cx="1363958" cy="1479534"/>
        </a:xfrm>
        <a:custGeom>
          <a:avLst/>
          <a:gdLst/>
          <a:ahLst/>
          <a:cxnLst/>
          <a:rect l="0" t="0" r="0" b="0"/>
          <a:pathLst>
            <a:path>
              <a:moveTo>
                <a:pt x="1363958" y="0"/>
              </a:moveTo>
              <a:lnTo>
                <a:pt x="1363958" y="1479534"/>
              </a:lnTo>
              <a:lnTo>
                <a:pt x="0" y="147953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083024-71DC-4808-ABFD-F62FBE9751DF}">
      <dsp:nvSpPr>
        <dsp:cNvPr id="0" name=""/>
        <dsp:cNvSpPr/>
      </dsp:nvSpPr>
      <dsp:spPr>
        <a:xfrm>
          <a:off x="5544384" y="3302040"/>
          <a:ext cx="280608" cy="1050145"/>
        </a:xfrm>
        <a:custGeom>
          <a:avLst/>
          <a:gdLst/>
          <a:ahLst/>
          <a:cxnLst/>
          <a:rect l="0" t="0" r="0" b="0"/>
          <a:pathLst>
            <a:path>
              <a:moveTo>
                <a:pt x="280608" y="0"/>
              </a:moveTo>
              <a:lnTo>
                <a:pt x="280608" y="1050145"/>
              </a:lnTo>
              <a:lnTo>
                <a:pt x="0" y="1050145"/>
              </a:lnTo>
            </a:path>
          </a:pathLst>
        </a:custGeom>
        <a:noFill/>
        <a:ln w="9525" cap="flat" cmpd="sng" algn="ctr">
          <a:solidFill>
            <a:schemeClr val="accent2">
              <a:shade val="95000"/>
              <a:satMod val="105000"/>
            </a:schemeClr>
          </a:solidFill>
          <a:prstDash val="solid"/>
        </a:ln>
        <a:effectLst/>
      </dsp:spPr>
      <dsp:style>
        <a:lnRef idx="1">
          <a:schemeClr val="accent2"/>
        </a:lnRef>
        <a:fillRef idx="0">
          <a:schemeClr val="accent2"/>
        </a:fillRef>
        <a:effectRef idx="0">
          <a:schemeClr val="accent2"/>
        </a:effectRef>
        <a:fontRef idx="minor">
          <a:schemeClr val="tx1"/>
        </a:fontRef>
      </dsp:style>
    </dsp:sp>
    <dsp:sp modelId="{62908288-D64E-4292-AA52-C99FDD885AFD}">
      <dsp:nvSpPr>
        <dsp:cNvPr id="0" name=""/>
        <dsp:cNvSpPr/>
      </dsp:nvSpPr>
      <dsp:spPr>
        <a:xfrm>
          <a:off x="5824993" y="3302040"/>
          <a:ext cx="251865" cy="1058743"/>
        </a:xfrm>
        <a:custGeom>
          <a:avLst/>
          <a:gdLst/>
          <a:ahLst/>
          <a:cxnLst/>
          <a:rect l="0" t="0" r="0" b="0"/>
          <a:pathLst>
            <a:path>
              <a:moveTo>
                <a:pt x="0" y="0"/>
              </a:moveTo>
              <a:lnTo>
                <a:pt x="0" y="1058743"/>
              </a:lnTo>
              <a:lnTo>
                <a:pt x="251865" y="1058743"/>
              </a:lnTo>
            </a:path>
          </a:pathLst>
        </a:custGeom>
        <a:noFill/>
        <a:ln w="9525" cap="flat" cmpd="sng" algn="ctr">
          <a:solidFill>
            <a:schemeClr val="accent2">
              <a:shade val="95000"/>
              <a:satMod val="105000"/>
            </a:schemeClr>
          </a:solidFill>
          <a:prstDash val="solid"/>
        </a:ln>
        <a:effectLst/>
      </dsp:spPr>
      <dsp:style>
        <a:lnRef idx="1">
          <a:schemeClr val="accent2"/>
        </a:lnRef>
        <a:fillRef idx="0">
          <a:schemeClr val="accent2"/>
        </a:fillRef>
        <a:effectRef idx="0">
          <a:schemeClr val="accent2"/>
        </a:effectRef>
        <a:fontRef idx="minor">
          <a:schemeClr val="tx1"/>
        </a:fontRef>
      </dsp:style>
    </dsp:sp>
    <dsp:sp modelId="{7DF23946-AA93-4DDF-8891-AF494D4A0A82}">
      <dsp:nvSpPr>
        <dsp:cNvPr id="0" name=""/>
        <dsp:cNvSpPr/>
      </dsp:nvSpPr>
      <dsp:spPr>
        <a:xfrm>
          <a:off x="3527866" y="1276077"/>
          <a:ext cx="1217124" cy="1468923"/>
        </a:xfrm>
        <a:custGeom>
          <a:avLst/>
          <a:gdLst/>
          <a:ahLst/>
          <a:cxnLst/>
          <a:rect l="0" t="0" r="0" b="0"/>
          <a:pathLst>
            <a:path>
              <a:moveTo>
                <a:pt x="0" y="0"/>
              </a:moveTo>
              <a:lnTo>
                <a:pt x="0" y="1468923"/>
              </a:lnTo>
              <a:lnTo>
                <a:pt x="1217124" y="146892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8AA967-C1AD-4F20-A41D-D2843791A032}">
      <dsp:nvSpPr>
        <dsp:cNvPr id="0" name=""/>
        <dsp:cNvSpPr/>
      </dsp:nvSpPr>
      <dsp:spPr>
        <a:xfrm>
          <a:off x="1421529" y="0"/>
          <a:ext cx="4212675" cy="1276077"/>
        </a:xfrm>
        <a:prstGeom prst="rect">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l-GR" sz="3200" b="1" kern="1200" dirty="0" smtClean="0">
              <a:solidFill>
                <a:schemeClr val="tx2"/>
              </a:solidFill>
            </a:rPr>
            <a:t>Οστείνη</a:t>
          </a:r>
        </a:p>
        <a:p>
          <a:pPr lvl="0" algn="ctr" defTabSz="1422400">
            <a:lnSpc>
              <a:spcPct val="90000"/>
            </a:lnSpc>
            <a:spcBef>
              <a:spcPct val="0"/>
            </a:spcBef>
            <a:spcAft>
              <a:spcPct val="35000"/>
            </a:spcAft>
          </a:pPr>
          <a:r>
            <a:rPr lang="el-GR" sz="3200" b="1" kern="1200" dirty="0" smtClean="0"/>
            <a:t>Χημικές ιδιότητες</a:t>
          </a:r>
          <a:endParaRPr lang="el-GR" sz="3200" b="1" kern="1200" dirty="0"/>
        </a:p>
      </dsp:txBody>
      <dsp:txXfrm>
        <a:off x="1421529" y="0"/>
        <a:ext cx="4212675" cy="1276077"/>
      </dsp:txXfrm>
    </dsp:sp>
    <dsp:sp modelId="{134C8A94-7D63-4389-B6C7-BC0A06929FA2}">
      <dsp:nvSpPr>
        <dsp:cNvPr id="0" name=""/>
        <dsp:cNvSpPr/>
      </dsp:nvSpPr>
      <dsp:spPr>
        <a:xfrm>
          <a:off x="4744991" y="2187961"/>
          <a:ext cx="2160003" cy="1114078"/>
        </a:xfrm>
        <a:prstGeom prst="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GB" sz="2400" kern="1200" dirty="0" smtClean="0"/>
            <a:t>33</a:t>
          </a:r>
          <a:r>
            <a:rPr lang="el-GR" sz="2400" kern="1200" dirty="0" smtClean="0"/>
            <a:t>%</a:t>
          </a:r>
        </a:p>
        <a:p>
          <a:pPr lvl="0" algn="ctr" defTabSz="1066800">
            <a:lnSpc>
              <a:spcPct val="90000"/>
            </a:lnSpc>
            <a:spcBef>
              <a:spcPct val="0"/>
            </a:spcBef>
            <a:spcAft>
              <a:spcPct val="35000"/>
            </a:spcAft>
          </a:pPr>
          <a:r>
            <a:rPr lang="el-GR" sz="2400" kern="1200" dirty="0" smtClean="0"/>
            <a:t>Οργανικά συστατικά</a:t>
          </a:r>
          <a:r>
            <a:rPr lang="en-GB" sz="2400" kern="1200" dirty="0" smtClean="0"/>
            <a:t> </a:t>
          </a:r>
          <a:endParaRPr lang="el-GR" sz="2400" kern="1200" dirty="0"/>
        </a:p>
      </dsp:txBody>
      <dsp:txXfrm>
        <a:off x="4744991" y="2187961"/>
        <a:ext cx="2160003" cy="1114078"/>
      </dsp:txXfrm>
    </dsp:sp>
    <dsp:sp modelId="{B9D27F81-D15C-4C60-A8FA-C9794C711D96}">
      <dsp:nvSpPr>
        <dsp:cNvPr id="0" name=""/>
        <dsp:cNvSpPr/>
      </dsp:nvSpPr>
      <dsp:spPr>
        <a:xfrm>
          <a:off x="6076858" y="3897028"/>
          <a:ext cx="2707141" cy="927509"/>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ts val="0"/>
            </a:spcAft>
          </a:pPr>
          <a:r>
            <a:rPr lang="el-GR" sz="2000" kern="1200" dirty="0" smtClean="0"/>
            <a:t>Βλεννοπολυσακχαρίτες</a:t>
          </a:r>
        </a:p>
        <a:p>
          <a:pPr lvl="0" algn="ctr" defTabSz="889000">
            <a:lnSpc>
              <a:spcPct val="90000"/>
            </a:lnSpc>
            <a:spcBef>
              <a:spcPct val="0"/>
            </a:spcBef>
            <a:spcAft>
              <a:spcPts val="0"/>
            </a:spcAft>
          </a:pPr>
          <a:r>
            <a:rPr lang="el-GR" sz="2000" kern="1200" dirty="0" smtClean="0"/>
            <a:t>Πρωτεΐνες</a:t>
          </a:r>
        </a:p>
        <a:p>
          <a:pPr lvl="0" algn="ctr" defTabSz="889000">
            <a:lnSpc>
              <a:spcPct val="90000"/>
            </a:lnSpc>
            <a:spcBef>
              <a:spcPct val="0"/>
            </a:spcBef>
            <a:spcAft>
              <a:spcPts val="0"/>
            </a:spcAft>
          </a:pPr>
          <a:r>
            <a:rPr lang="el-GR" sz="2000" kern="1200" dirty="0" smtClean="0"/>
            <a:t>Νερό</a:t>
          </a:r>
          <a:endParaRPr lang="el-GR" sz="2000" kern="1200" dirty="0"/>
        </a:p>
      </dsp:txBody>
      <dsp:txXfrm>
        <a:off x="6076858" y="3897028"/>
        <a:ext cx="2707141" cy="927509"/>
      </dsp:txXfrm>
    </dsp:sp>
    <dsp:sp modelId="{A0ABDEFA-083E-432F-86D9-053D607A4EA0}">
      <dsp:nvSpPr>
        <dsp:cNvPr id="0" name=""/>
        <dsp:cNvSpPr/>
      </dsp:nvSpPr>
      <dsp:spPr>
        <a:xfrm>
          <a:off x="3311887" y="3888430"/>
          <a:ext cx="2232497" cy="927509"/>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l-GR" sz="2000" kern="1200" dirty="0" smtClean="0"/>
            <a:t>Κολλαγόνα ινίδια</a:t>
          </a:r>
          <a:endParaRPr lang="el-GR" sz="2000" kern="1200" dirty="0"/>
        </a:p>
      </dsp:txBody>
      <dsp:txXfrm>
        <a:off x="3311887" y="3888430"/>
        <a:ext cx="2232497" cy="927509"/>
      </dsp:txXfrm>
    </dsp:sp>
    <dsp:sp modelId="{370DB0D5-9C4E-40B4-8A50-76AD059466E9}">
      <dsp:nvSpPr>
        <dsp:cNvPr id="0" name=""/>
        <dsp:cNvSpPr/>
      </dsp:nvSpPr>
      <dsp:spPr>
        <a:xfrm>
          <a:off x="308888" y="2198572"/>
          <a:ext cx="1855019" cy="1114078"/>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l-GR" sz="2400" kern="1200" dirty="0" smtClean="0"/>
            <a:t>45</a:t>
          </a:r>
          <a:r>
            <a:rPr lang="en-GB" sz="2400" kern="1200" dirty="0" smtClean="0"/>
            <a:t>%</a:t>
          </a:r>
          <a:endParaRPr lang="el-GR" sz="2400" kern="1200" dirty="0" smtClean="0"/>
        </a:p>
        <a:p>
          <a:pPr lvl="0" algn="ctr" defTabSz="1066800">
            <a:lnSpc>
              <a:spcPct val="90000"/>
            </a:lnSpc>
            <a:spcBef>
              <a:spcPct val="0"/>
            </a:spcBef>
            <a:spcAft>
              <a:spcPct val="35000"/>
            </a:spcAft>
          </a:pPr>
          <a:r>
            <a:rPr lang="el-GR" sz="2400" kern="1200" dirty="0" smtClean="0"/>
            <a:t>Ανόργανα συστατικά</a:t>
          </a:r>
          <a:endParaRPr lang="el-GR" sz="2400" kern="1200" dirty="0"/>
        </a:p>
      </dsp:txBody>
      <dsp:txXfrm>
        <a:off x="308888" y="2198572"/>
        <a:ext cx="1855019" cy="1114078"/>
      </dsp:txXfrm>
    </dsp:sp>
    <dsp:sp modelId="{F49DD518-39CF-4246-8AE3-93D07C4BC044}">
      <dsp:nvSpPr>
        <dsp:cNvPr id="0" name=""/>
        <dsp:cNvSpPr/>
      </dsp:nvSpPr>
      <dsp:spPr>
        <a:xfrm>
          <a:off x="188980" y="3849818"/>
          <a:ext cx="1855019" cy="1229627"/>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GB" sz="1900" b="0" kern="1200" dirty="0" smtClean="0">
              <a:solidFill>
                <a:schemeClr val="tx1"/>
              </a:solidFill>
            </a:rPr>
            <a:t>Ca, P, Mg, OH</a:t>
          </a:r>
          <a:r>
            <a:rPr lang="el-GR" sz="1900" b="0" kern="1200" dirty="0" smtClean="0">
              <a:solidFill>
                <a:schemeClr val="tx1"/>
              </a:solidFill>
            </a:rPr>
            <a:t>,Ν</a:t>
          </a:r>
        </a:p>
        <a:p>
          <a:pPr lvl="0" algn="ctr" defTabSz="844550">
            <a:lnSpc>
              <a:spcPct val="90000"/>
            </a:lnSpc>
            <a:spcBef>
              <a:spcPct val="0"/>
            </a:spcBef>
            <a:spcAft>
              <a:spcPct val="35000"/>
            </a:spcAft>
          </a:pPr>
          <a:r>
            <a:rPr lang="el-GR" sz="1900" b="0" kern="1200" dirty="0" smtClean="0">
              <a:solidFill>
                <a:schemeClr val="tx1"/>
              </a:solidFill>
            </a:rPr>
            <a:t>με</a:t>
          </a:r>
          <a:r>
            <a:rPr lang="en-GB" sz="1900" b="0" kern="1200" dirty="0" smtClean="0">
              <a:solidFill>
                <a:schemeClr val="tx1"/>
              </a:solidFill>
            </a:rPr>
            <a:t> </a:t>
          </a:r>
          <a:r>
            <a:rPr lang="el-GR" sz="1900" b="0" kern="1200" dirty="0" smtClean="0">
              <a:solidFill>
                <a:schemeClr val="tx1"/>
              </a:solidFill>
            </a:rPr>
            <a:t>τη μορφή  κρυστάλλων </a:t>
          </a:r>
          <a:r>
            <a:rPr lang="el-GR" sz="1900" b="0" kern="1200" dirty="0" err="1" smtClean="0">
              <a:solidFill>
                <a:schemeClr val="tx1"/>
              </a:solidFill>
            </a:rPr>
            <a:t>υδροξυαπατίτη</a:t>
          </a:r>
          <a:endParaRPr lang="el-GR" sz="1900" kern="1200" dirty="0"/>
        </a:p>
      </dsp:txBody>
      <dsp:txXfrm>
        <a:off x="188980" y="3849818"/>
        <a:ext cx="1855019" cy="122962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FE439D-3954-48DF-9E56-1ED760D6A869}" type="datetimeFigureOut">
              <a:rPr lang="el-GR" smtClean="0"/>
              <a:t>02/01/2021</a:t>
            </a:fld>
            <a:endParaRPr lang="el-GR"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8C801D-8EF4-4722-9D8B-C1A82A47F5A8}" type="slidenum">
              <a:rPr lang="el-GR" smtClean="0"/>
              <a:t>‹#›</a:t>
            </a:fld>
            <a:endParaRPr lang="el-GR" dirty="0"/>
          </a:p>
        </p:txBody>
      </p:sp>
    </p:spTree>
    <p:extLst>
      <p:ext uri="{BB962C8B-B14F-4D97-AF65-F5344CB8AC3E}">
        <p14:creationId xmlns:p14="http://schemas.microsoft.com/office/powerpoint/2010/main" val="1672468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C18C801D-8EF4-4722-9D8B-C1A82A47F5A8}" type="slidenum">
              <a:rPr lang="el-GR" smtClean="0"/>
              <a:t>21</a:t>
            </a:fld>
            <a:endParaRPr lang="el-GR"/>
          </a:p>
        </p:txBody>
      </p:sp>
    </p:spTree>
    <p:extLst>
      <p:ext uri="{BB962C8B-B14F-4D97-AF65-F5344CB8AC3E}">
        <p14:creationId xmlns:p14="http://schemas.microsoft.com/office/powerpoint/2010/main" val="3391067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Slide Image Placeholder 1"/>
          <p:cNvSpPr>
            <a:spLocks noGrp="1" noRot="1" noChangeAspect="1" noTextEdit="1"/>
          </p:cNvSpPr>
          <p:nvPr>
            <p:ph type="sldImg"/>
          </p:nvPr>
        </p:nvSpPr>
        <p:spPr bwMode="auto">
          <a:noFill/>
          <a:ln>
            <a:solidFill>
              <a:srgbClr val="000000"/>
            </a:solidFill>
            <a:miter lim="800000"/>
            <a:headEnd/>
            <a:tailEnd/>
          </a:ln>
        </p:spPr>
      </p:sp>
      <p:sp>
        <p:nvSpPr>
          <p:cNvPr id="4290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dirty="0" smtClean="0"/>
          </a:p>
        </p:txBody>
      </p:sp>
      <p:sp>
        <p:nvSpPr>
          <p:cNvPr id="429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7533D37-DC52-49CB-BBF6-07C285C8C041}" type="slidenum">
              <a:rPr lang="el-GR" smtClean="0"/>
              <a:pPr/>
              <a:t>117</a:t>
            </a:fld>
            <a:endParaRPr lang="el-GR"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Slide Image Placeholder 1"/>
          <p:cNvSpPr>
            <a:spLocks noGrp="1" noRot="1" noChangeAspect="1" noTextEdit="1"/>
          </p:cNvSpPr>
          <p:nvPr>
            <p:ph type="sldImg"/>
          </p:nvPr>
        </p:nvSpPr>
        <p:spPr bwMode="auto">
          <a:noFill/>
          <a:ln>
            <a:solidFill>
              <a:srgbClr val="000000"/>
            </a:solidFill>
            <a:miter lim="800000"/>
            <a:headEnd/>
            <a:tailEnd/>
          </a:ln>
        </p:spPr>
      </p:sp>
      <p:sp>
        <p:nvSpPr>
          <p:cNvPr id="4331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dirty="0" smtClean="0"/>
          </a:p>
        </p:txBody>
      </p:sp>
      <p:sp>
        <p:nvSpPr>
          <p:cNvPr id="4331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5BF2C0D-9E65-49A5-BEFF-4CC599B42355}" type="slidenum">
              <a:rPr lang="el-GR" smtClean="0"/>
              <a:pPr/>
              <a:t>152</a:t>
            </a:fld>
            <a:endParaRPr lang="el-GR"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C18C801D-8EF4-4722-9D8B-C1A82A47F5A8}" type="slidenum">
              <a:rPr lang="el-GR" smtClean="0"/>
              <a:t>66</a:t>
            </a:fld>
            <a:endParaRPr lang="el-GR" dirty="0"/>
          </a:p>
        </p:txBody>
      </p:sp>
    </p:spTree>
    <p:extLst>
      <p:ext uri="{BB962C8B-B14F-4D97-AF65-F5344CB8AC3E}">
        <p14:creationId xmlns:p14="http://schemas.microsoft.com/office/powerpoint/2010/main" val="1576856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D0B42F20-1EEC-4DEE-87E1-B4B87DAC12F2}" type="slidenum">
              <a:rPr lang="el-GR" smtClean="0"/>
              <a:pPr/>
              <a:t>96</a:t>
            </a:fld>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D0B42F20-1EEC-4DEE-87E1-B4B87DAC12F2}" type="slidenum">
              <a:rPr lang="el-GR" smtClean="0"/>
              <a:pPr/>
              <a:t>97</a:t>
            </a:fld>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Slide Image Placeholder 1"/>
          <p:cNvSpPr>
            <a:spLocks noGrp="1" noRot="1" noChangeAspect="1" noTextEdit="1"/>
          </p:cNvSpPr>
          <p:nvPr>
            <p:ph type="sldImg"/>
          </p:nvPr>
        </p:nvSpPr>
        <p:spPr bwMode="auto">
          <a:noFill/>
          <a:ln>
            <a:solidFill>
              <a:srgbClr val="000000"/>
            </a:solidFill>
            <a:miter lim="800000"/>
            <a:headEnd/>
            <a:tailEnd/>
          </a:ln>
        </p:spPr>
      </p:sp>
      <p:sp>
        <p:nvSpPr>
          <p:cNvPr id="4249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dirty="0" smtClean="0"/>
          </a:p>
        </p:txBody>
      </p:sp>
      <p:sp>
        <p:nvSpPr>
          <p:cNvPr id="424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7D23707-70F3-4B99-B088-DCB8556784BB}" type="slidenum">
              <a:rPr lang="el-GR" smtClean="0"/>
              <a:pPr/>
              <a:t>98</a:t>
            </a:fld>
            <a:endParaRPr lang="el-GR"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D0B42F20-1EEC-4DEE-87E1-B4B87DAC12F2}" type="slidenum">
              <a:rPr lang="el-GR" smtClean="0"/>
              <a:pPr/>
              <a:t>99</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D0B42F20-1EEC-4DEE-87E1-B4B87DAC12F2}" type="slidenum">
              <a:rPr lang="el-GR" smtClean="0"/>
              <a:pPr/>
              <a:t>107</a:t>
            </a:fld>
            <a:endParaRPr lang="el-G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D0B42F20-1EEC-4DEE-87E1-B4B87DAC12F2}" type="slidenum">
              <a:rPr lang="el-GR" smtClean="0"/>
              <a:pPr/>
              <a:t>108</a:t>
            </a:fld>
            <a:endParaRPr lang="el-G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D0B42F20-1EEC-4DEE-87E1-B4B87DAC12F2}" type="slidenum">
              <a:rPr lang="el-GR" smtClean="0"/>
              <a:pPr/>
              <a:t>115</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3F131D8A-89D6-49F3-809C-3FD270275D65}" type="datetimeFigureOut">
              <a:rPr lang="el-GR" smtClean="0"/>
              <a:t>02/01/2021</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24C25AEF-AFE7-4E30-A57B-5B7F7EE027BF}" type="slidenum">
              <a:rPr lang="el-GR" smtClean="0"/>
              <a:t>‹#›</a:t>
            </a:fld>
            <a:endParaRPr lang="el-GR" dirty="0"/>
          </a:p>
        </p:txBody>
      </p:sp>
    </p:spTree>
    <p:extLst>
      <p:ext uri="{BB962C8B-B14F-4D97-AF65-F5344CB8AC3E}">
        <p14:creationId xmlns:p14="http://schemas.microsoft.com/office/powerpoint/2010/main" val="4119493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3F131D8A-89D6-49F3-809C-3FD270275D65}" type="datetimeFigureOut">
              <a:rPr lang="el-GR" smtClean="0"/>
              <a:t>02/01/2021</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24C25AEF-AFE7-4E30-A57B-5B7F7EE027BF}" type="slidenum">
              <a:rPr lang="el-GR" smtClean="0"/>
              <a:t>‹#›</a:t>
            </a:fld>
            <a:endParaRPr lang="el-GR" dirty="0"/>
          </a:p>
        </p:txBody>
      </p:sp>
    </p:spTree>
    <p:extLst>
      <p:ext uri="{BB962C8B-B14F-4D97-AF65-F5344CB8AC3E}">
        <p14:creationId xmlns:p14="http://schemas.microsoft.com/office/powerpoint/2010/main" val="569875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3F131D8A-89D6-49F3-809C-3FD270275D65}" type="datetimeFigureOut">
              <a:rPr lang="el-GR" smtClean="0"/>
              <a:t>02/01/2021</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24C25AEF-AFE7-4E30-A57B-5B7F7EE027BF}" type="slidenum">
              <a:rPr lang="el-GR" smtClean="0"/>
              <a:t>‹#›</a:t>
            </a:fld>
            <a:endParaRPr lang="el-GR" dirty="0"/>
          </a:p>
        </p:txBody>
      </p:sp>
    </p:spTree>
    <p:extLst>
      <p:ext uri="{BB962C8B-B14F-4D97-AF65-F5344CB8AC3E}">
        <p14:creationId xmlns:p14="http://schemas.microsoft.com/office/powerpoint/2010/main" val="4008677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3F131D8A-89D6-49F3-809C-3FD270275D65}" type="datetimeFigureOut">
              <a:rPr lang="el-GR" smtClean="0"/>
              <a:t>02/01/2021</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24C25AEF-AFE7-4E30-A57B-5B7F7EE027BF}" type="slidenum">
              <a:rPr lang="el-GR" smtClean="0"/>
              <a:t>‹#›</a:t>
            </a:fld>
            <a:endParaRPr lang="el-GR" dirty="0"/>
          </a:p>
        </p:txBody>
      </p:sp>
    </p:spTree>
    <p:extLst>
      <p:ext uri="{BB962C8B-B14F-4D97-AF65-F5344CB8AC3E}">
        <p14:creationId xmlns:p14="http://schemas.microsoft.com/office/powerpoint/2010/main" val="4290787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F131D8A-89D6-49F3-809C-3FD270275D65}" type="datetimeFigureOut">
              <a:rPr lang="el-GR" smtClean="0"/>
              <a:t>02/01/2021</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24C25AEF-AFE7-4E30-A57B-5B7F7EE027BF}" type="slidenum">
              <a:rPr lang="el-GR" smtClean="0"/>
              <a:t>‹#›</a:t>
            </a:fld>
            <a:endParaRPr lang="el-GR" dirty="0"/>
          </a:p>
        </p:txBody>
      </p:sp>
    </p:spTree>
    <p:extLst>
      <p:ext uri="{BB962C8B-B14F-4D97-AF65-F5344CB8AC3E}">
        <p14:creationId xmlns:p14="http://schemas.microsoft.com/office/powerpoint/2010/main" val="401669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3F131D8A-89D6-49F3-809C-3FD270275D65}" type="datetimeFigureOut">
              <a:rPr lang="el-GR" smtClean="0"/>
              <a:t>02/01/2021</a:t>
            </a:fld>
            <a:endParaRPr lang="el-GR" dirty="0"/>
          </a:p>
        </p:txBody>
      </p:sp>
      <p:sp>
        <p:nvSpPr>
          <p:cNvPr id="6" name="Footer Placeholder 5"/>
          <p:cNvSpPr>
            <a:spLocks noGrp="1"/>
          </p:cNvSpPr>
          <p:nvPr>
            <p:ph type="ftr" sz="quarter" idx="11"/>
          </p:nvPr>
        </p:nvSpPr>
        <p:spPr/>
        <p:txBody>
          <a:bodyPr/>
          <a:lstStyle/>
          <a:p>
            <a:endParaRPr lang="el-GR" dirty="0"/>
          </a:p>
        </p:txBody>
      </p:sp>
      <p:sp>
        <p:nvSpPr>
          <p:cNvPr id="7" name="Slide Number Placeholder 6"/>
          <p:cNvSpPr>
            <a:spLocks noGrp="1"/>
          </p:cNvSpPr>
          <p:nvPr>
            <p:ph type="sldNum" sz="quarter" idx="12"/>
          </p:nvPr>
        </p:nvSpPr>
        <p:spPr/>
        <p:txBody>
          <a:bodyPr/>
          <a:lstStyle/>
          <a:p>
            <a:fld id="{24C25AEF-AFE7-4E30-A57B-5B7F7EE027BF}" type="slidenum">
              <a:rPr lang="el-GR" smtClean="0"/>
              <a:t>‹#›</a:t>
            </a:fld>
            <a:endParaRPr lang="el-GR" dirty="0"/>
          </a:p>
        </p:txBody>
      </p:sp>
    </p:spTree>
    <p:extLst>
      <p:ext uri="{BB962C8B-B14F-4D97-AF65-F5344CB8AC3E}">
        <p14:creationId xmlns:p14="http://schemas.microsoft.com/office/powerpoint/2010/main" val="2037066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3F131D8A-89D6-49F3-809C-3FD270275D65}" type="datetimeFigureOut">
              <a:rPr lang="el-GR" smtClean="0"/>
              <a:t>02/01/2021</a:t>
            </a:fld>
            <a:endParaRPr lang="el-GR" dirty="0"/>
          </a:p>
        </p:txBody>
      </p:sp>
      <p:sp>
        <p:nvSpPr>
          <p:cNvPr id="8" name="Footer Placeholder 7"/>
          <p:cNvSpPr>
            <a:spLocks noGrp="1"/>
          </p:cNvSpPr>
          <p:nvPr>
            <p:ph type="ftr" sz="quarter" idx="11"/>
          </p:nvPr>
        </p:nvSpPr>
        <p:spPr/>
        <p:txBody>
          <a:bodyPr/>
          <a:lstStyle/>
          <a:p>
            <a:endParaRPr lang="el-GR" dirty="0"/>
          </a:p>
        </p:txBody>
      </p:sp>
      <p:sp>
        <p:nvSpPr>
          <p:cNvPr id="9" name="Slide Number Placeholder 8"/>
          <p:cNvSpPr>
            <a:spLocks noGrp="1"/>
          </p:cNvSpPr>
          <p:nvPr>
            <p:ph type="sldNum" sz="quarter" idx="12"/>
          </p:nvPr>
        </p:nvSpPr>
        <p:spPr/>
        <p:txBody>
          <a:bodyPr/>
          <a:lstStyle/>
          <a:p>
            <a:fld id="{24C25AEF-AFE7-4E30-A57B-5B7F7EE027BF}" type="slidenum">
              <a:rPr lang="el-GR" smtClean="0"/>
              <a:t>‹#›</a:t>
            </a:fld>
            <a:endParaRPr lang="el-GR" dirty="0"/>
          </a:p>
        </p:txBody>
      </p:sp>
    </p:spTree>
    <p:extLst>
      <p:ext uri="{BB962C8B-B14F-4D97-AF65-F5344CB8AC3E}">
        <p14:creationId xmlns:p14="http://schemas.microsoft.com/office/powerpoint/2010/main" val="1403143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3F131D8A-89D6-49F3-809C-3FD270275D65}" type="datetimeFigureOut">
              <a:rPr lang="el-GR" smtClean="0"/>
              <a:t>02/01/2021</a:t>
            </a:fld>
            <a:endParaRPr lang="el-GR" dirty="0"/>
          </a:p>
        </p:txBody>
      </p:sp>
      <p:sp>
        <p:nvSpPr>
          <p:cNvPr id="4" name="Footer Placeholder 3"/>
          <p:cNvSpPr>
            <a:spLocks noGrp="1"/>
          </p:cNvSpPr>
          <p:nvPr>
            <p:ph type="ftr" sz="quarter" idx="11"/>
          </p:nvPr>
        </p:nvSpPr>
        <p:spPr/>
        <p:txBody>
          <a:bodyPr/>
          <a:lstStyle/>
          <a:p>
            <a:endParaRPr lang="el-GR" dirty="0"/>
          </a:p>
        </p:txBody>
      </p:sp>
      <p:sp>
        <p:nvSpPr>
          <p:cNvPr id="5" name="Slide Number Placeholder 4"/>
          <p:cNvSpPr>
            <a:spLocks noGrp="1"/>
          </p:cNvSpPr>
          <p:nvPr>
            <p:ph type="sldNum" sz="quarter" idx="12"/>
          </p:nvPr>
        </p:nvSpPr>
        <p:spPr/>
        <p:txBody>
          <a:bodyPr/>
          <a:lstStyle/>
          <a:p>
            <a:fld id="{24C25AEF-AFE7-4E30-A57B-5B7F7EE027BF}" type="slidenum">
              <a:rPr lang="el-GR" smtClean="0"/>
              <a:t>‹#›</a:t>
            </a:fld>
            <a:endParaRPr lang="el-GR" dirty="0"/>
          </a:p>
        </p:txBody>
      </p:sp>
    </p:spTree>
    <p:extLst>
      <p:ext uri="{BB962C8B-B14F-4D97-AF65-F5344CB8AC3E}">
        <p14:creationId xmlns:p14="http://schemas.microsoft.com/office/powerpoint/2010/main" val="3476340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131D8A-89D6-49F3-809C-3FD270275D65}" type="datetimeFigureOut">
              <a:rPr lang="el-GR" smtClean="0"/>
              <a:t>02/01/2021</a:t>
            </a:fld>
            <a:endParaRPr lang="el-GR" dirty="0"/>
          </a:p>
        </p:txBody>
      </p:sp>
      <p:sp>
        <p:nvSpPr>
          <p:cNvPr id="3" name="Footer Placeholder 2"/>
          <p:cNvSpPr>
            <a:spLocks noGrp="1"/>
          </p:cNvSpPr>
          <p:nvPr>
            <p:ph type="ftr" sz="quarter" idx="11"/>
          </p:nvPr>
        </p:nvSpPr>
        <p:spPr/>
        <p:txBody>
          <a:bodyPr/>
          <a:lstStyle/>
          <a:p>
            <a:endParaRPr lang="el-GR" dirty="0"/>
          </a:p>
        </p:txBody>
      </p:sp>
      <p:sp>
        <p:nvSpPr>
          <p:cNvPr id="4" name="Slide Number Placeholder 3"/>
          <p:cNvSpPr>
            <a:spLocks noGrp="1"/>
          </p:cNvSpPr>
          <p:nvPr>
            <p:ph type="sldNum" sz="quarter" idx="12"/>
          </p:nvPr>
        </p:nvSpPr>
        <p:spPr/>
        <p:txBody>
          <a:bodyPr/>
          <a:lstStyle/>
          <a:p>
            <a:fld id="{24C25AEF-AFE7-4E30-A57B-5B7F7EE027BF}" type="slidenum">
              <a:rPr lang="el-GR" smtClean="0"/>
              <a:t>‹#›</a:t>
            </a:fld>
            <a:endParaRPr lang="el-GR" dirty="0"/>
          </a:p>
        </p:txBody>
      </p:sp>
    </p:spTree>
    <p:extLst>
      <p:ext uri="{BB962C8B-B14F-4D97-AF65-F5344CB8AC3E}">
        <p14:creationId xmlns:p14="http://schemas.microsoft.com/office/powerpoint/2010/main" val="1028158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131D8A-89D6-49F3-809C-3FD270275D65}" type="datetimeFigureOut">
              <a:rPr lang="el-GR" smtClean="0"/>
              <a:t>02/01/2021</a:t>
            </a:fld>
            <a:endParaRPr lang="el-GR" dirty="0"/>
          </a:p>
        </p:txBody>
      </p:sp>
      <p:sp>
        <p:nvSpPr>
          <p:cNvPr id="6" name="Footer Placeholder 5"/>
          <p:cNvSpPr>
            <a:spLocks noGrp="1"/>
          </p:cNvSpPr>
          <p:nvPr>
            <p:ph type="ftr" sz="quarter" idx="11"/>
          </p:nvPr>
        </p:nvSpPr>
        <p:spPr/>
        <p:txBody>
          <a:bodyPr/>
          <a:lstStyle/>
          <a:p>
            <a:endParaRPr lang="el-GR" dirty="0"/>
          </a:p>
        </p:txBody>
      </p:sp>
      <p:sp>
        <p:nvSpPr>
          <p:cNvPr id="7" name="Slide Number Placeholder 6"/>
          <p:cNvSpPr>
            <a:spLocks noGrp="1"/>
          </p:cNvSpPr>
          <p:nvPr>
            <p:ph type="sldNum" sz="quarter" idx="12"/>
          </p:nvPr>
        </p:nvSpPr>
        <p:spPr/>
        <p:txBody>
          <a:bodyPr/>
          <a:lstStyle/>
          <a:p>
            <a:fld id="{24C25AEF-AFE7-4E30-A57B-5B7F7EE027BF}" type="slidenum">
              <a:rPr lang="el-GR" smtClean="0"/>
              <a:t>‹#›</a:t>
            </a:fld>
            <a:endParaRPr lang="el-GR" dirty="0"/>
          </a:p>
        </p:txBody>
      </p:sp>
    </p:spTree>
    <p:extLst>
      <p:ext uri="{BB962C8B-B14F-4D97-AF65-F5344CB8AC3E}">
        <p14:creationId xmlns:p14="http://schemas.microsoft.com/office/powerpoint/2010/main" val="2663609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131D8A-89D6-49F3-809C-3FD270275D65}" type="datetimeFigureOut">
              <a:rPr lang="el-GR" smtClean="0"/>
              <a:t>02/01/2021</a:t>
            </a:fld>
            <a:endParaRPr lang="el-GR" dirty="0"/>
          </a:p>
        </p:txBody>
      </p:sp>
      <p:sp>
        <p:nvSpPr>
          <p:cNvPr id="6" name="Footer Placeholder 5"/>
          <p:cNvSpPr>
            <a:spLocks noGrp="1"/>
          </p:cNvSpPr>
          <p:nvPr>
            <p:ph type="ftr" sz="quarter" idx="11"/>
          </p:nvPr>
        </p:nvSpPr>
        <p:spPr/>
        <p:txBody>
          <a:bodyPr/>
          <a:lstStyle/>
          <a:p>
            <a:endParaRPr lang="el-GR" dirty="0"/>
          </a:p>
        </p:txBody>
      </p:sp>
      <p:sp>
        <p:nvSpPr>
          <p:cNvPr id="7" name="Slide Number Placeholder 6"/>
          <p:cNvSpPr>
            <a:spLocks noGrp="1"/>
          </p:cNvSpPr>
          <p:nvPr>
            <p:ph type="sldNum" sz="quarter" idx="12"/>
          </p:nvPr>
        </p:nvSpPr>
        <p:spPr/>
        <p:txBody>
          <a:bodyPr/>
          <a:lstStyle/>
          <a:p>
            <a:fld id="{24C25AEF-AFE7-4E30-A57B-5B7F7EE027BF}" type="slidenum">
              <a:rPr lang="el-GR" smtClean="0"/>
              <a:t>‹#›</a:t>
            </a:fld>
            <a:endParaRPr lang="el-GR" dirty="0"/>
          </a:p>
        </p:txBody>
      </p:sp>
    </p:spTree>
    <p:extLst>
      <p:ext uri="{BB962C8B-B14F-4D97-AF65-F5344CB8AC3E}">
        <p14:creationId xmlns:p14="http://schemas.microsoft.com/office/powerpoint/2010/main" val="2665186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131D8A-89D6-49F3-809C-3FD270275D65}" type="datetimeFigureOut">
              <a:rPr lang="el-GR" smtClean="0"/>
              <a:t>02/01/2021</a:t>
            </a:fld>
            <a:endParaRPr lang="el-GR"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C25AEF-AFE7-4E30-A57B-5B7F7EE027BF}" type="slidenum">
              <a:rPr lang="el-GR" smtClean="0"/>
              <a:t>‹#›</a:t>
            </a:fld>
            <a:endParaRPr lang="el-GR" dirty="0"/>
          </a:p>
        </p:txBody>
      </p:sp>
    </p:spTree>
    <p:extLst>
      <p:ext uri="{BB962C8B-B14F-4D97-AF65-F5344CB8AC3E}">
        <p14:creationId xmlns:p14="http://schemas.microsoft.com/office/powerpoint/2010/main" val="2463215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creativecommons.org/licenses/by-sa/3.0/deed.en" TargetMode="External"/><Relationship Id="rId5" Type="http://schemas.openxmlformats.org/officeDocument/2006/relationships/hyperlink" Target="http://commons.wikimedia.org/wiki/User:Goran_tek-en" TargetMode="External"/><Relationship Id="rId4" Type="http://schemas.openxmlformats.org/officeDocument/2006/relationships/hyperlink" Target="http://commons.wikimedia.org/wiki/File:Periodontium.svg" TargetMode="Externa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creativecommons.org/licenses/by-sa/3.0/deed.en" TargetMode="External"/><Relationship Id="rId5" Type="http://schemas.openxmlformats.org/officeDocument/2006/relationships/hyperlink" Target="http://commons.wikimedia.org/wiki/User:Goran_tek-en" TargetMode="External"/><Relationship Id="rId4" Type="http://schemas.openxmlformats.org/officeDocument/2006/relationships/hyperlink" Target="http://commons.wikimedia.org/wiki/File:Periodontium.svg" TargetMode="Externa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6.xml"/><Relationship Id="rId4" Type="http://schemas.openxmlformats.org/officeDocument/2006/relationships/image" Target="../media/image88.jpe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hyperlink" Target="https://eclass.uoa.gr/modules/document/file.php/DENT417/%CE%A3%CE%B7%CE%BC%CE%B5%CE%B9%CF%8E%CF%83%CE%B5%CE%B9%CF%82/7.%20%CE%99%CE%A3%CE%A4%CE%9F%CE%9B%CE%9F%CE%93%CE%99%CE%91%20%CE%A0%CE%9F%CE%9B%CE%A6%CE%9F%CE%A5.pdf" TargetMode="External"/><Relationship Id="rId2" Type="http://schemas.openxmlformats.org/officeDocument/2006/relationships/hyperlink" Target="https://repository.kallipos.gr/bitstream/11419/4063/1/%CE%9A%CE%B5%CF%86%CE%AC%CE%BB%CE%B1%CE%B9%CE%BF%202.pdf" TargetMode="External"/><Relationship Id="rId1" Type="http://schemas.openxmlformats.org/officeDocument/2006/relationships/slideLayout" Target="../slideLayouts/slideLayout2.xml"/><Relationship Id="rId6" Type="http://schemas.openxmlformats.org/officeDocument/2006/relationships/hyperlink" Target="https://slideplayer.gr/slide/6161513/" TargetMode="External"/><Relationship Id="rId5" Type="http://schemas.openxmlformats.org/officeDocument/2006/relationships/hyperlink" Target="https://eclass.uoa.gr/modules/units/?course=DENT417&amp;id=8498" TargetMode="External"/><Relationship Id="rId4" Type="http://schemas.openxmlformats.org/officeDocument/2006/relationships/hyperlink" Target="https://eclass.uoa.gr/modules/units/?course=DENT417&amp;id=8497"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6.xml"/><Relationship Id="rId4" Type="http://schemas.openxmlformats.org/officeDocument/2006/relationships/image" Target="../media/image66.jpeg"/></Relationships>
</file>

<file path=ppt/slides/_rels/slide9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commons.wikimedia.org/w/index.php?title=User:Modteque&amp;action=edit&amp;redlink=1" TargetMode="External"/><Relationship Id="rId4" Type="http://schemas.openxmlformats.org/officeDocument/2006/relationships/hyperlink" Target="http://commons.wikimedia.org/wiki/File:Healthy_gingiva.jpg" TargetMode="Externa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652963"/>
            <a:ext cx="6400800" cy="1752600"/>
          </a:xfrm>
        </p:spPr>
        <p:txBody>
          <a:bodyPr anchor="b">
            <a:normAutofit/>
          </a:bodyPr>
          <a:lstStyle/>
          <a:p>
            <a:pPr algn="l">
              <a:defRPr/>
            </a:pPr>
            <a:r>
              <a:rPr lang="el-GR" sz="2000" i="1" dirty="0" smtClean="0">
                <a:solidFill>
                  <a:schemeClr val="tx1">
                    <a:lumMod val="85000"/>
                    <a:lumOff val="15000"/>
                  </a:schemeClr>
                </a:solidFill>
                <a:latin typeface="Comic Sans MS" panose="030F0702030302020204" pitchFamily="66" charset="0"/>
              </a:rPr>
              <a:t>Παναγιώτα Τσόλκα</a:t>
            </a:r>
          </a:p>
          <a:p>
            <a:pPr algn="l">
              <a:defRPr/>
            </a:pPr>
            <a:r>
              <a:rPr lang="el-GR" sz="2000" i="1" dirty="0" smtClean="0">
                <a:solidFill>
                  <a:schemeClr val="tx1">
                    <a:lumMod val="85000"/>
                    <a:lumOff val="15000"/>
                  </a:schemeClr>
                </a:solidFill>
                <a:latin typeface="Comic Sans MS" panose="030F0702030302020204" pitchFamily="66" charset="0"/>
              </a:rPr>
              <a:t>Αναπληρώτρια Καθηγήτρια</a:t>
            </a:r>
            <a:endParaRPr lang="en-US" sz="2000" i="1" dirty="0">
              <a:solidFill>
                <a:schemeClr val="tx1">
                  <a:lumMod val="85000"/>
                  <a:lumOff val="15000"/>
                </a:schemeClr>
              </a:solidFill>
              <a:latin typeface="Comic Sans MS" panose="030F0702030302020204" pitchFamily="66" charset="0"/>
            </a:endParaRPr>
          </a:p>
        </p:txBody>
      </p:sp>
      <p:sp>
        <p:nvSpPr>
          <p:cNvPr id="4" name="Title 5"/>
          <p:cNvSpPr>
            <a:spLocks noGrp="1"/>
          </p:cNvSpPr>
          <p:nvPr>
            <p:ph type="ctrTitle"/>
          </p:nvPr>
        </p:nvSpPr>
        <p:spPr>
          <a:xfrm>
            <a:off x="685800" y="2693988"/>
            <a:ext cx="7772400" cy="1728000"/>
          </a:xfrm>
        </p:spPr>
        <p:style>
          <a:lnRef idx="1">
            <a:schemeClr val="dk1"/>
          </a:lnRef>
          <a:fillRef idx="2">
            <a:schemeClr val="dk1"/>
          </a:fillRef>
          <a:effectRef idx="1">
            <a:schemeClr val="dk1"/>
          </a:effectRef>
          <a:fontRef idx="minor">
            <a:schemeClr val="dk1"/>
          </a:fontRef>
        </p:style>
        <p:txBody>
          <a:bodyPr>
            <a:normAutofit fontScale="90000"/>
          </a:bodyPr>
          <a:lstStyle/>
          <a:p>
            <a:pPr>
              <a:defRPr/>
            </a:pPr>
            <a:r>
              <a:rPr lang="el-GR" sz="4000" b="1" dirty="0">
                <a:solidFill>
                  <a:schemeClr val="tx2"/>
                </a:solidFill>
              </a:rPr>
              <a:t>Ιστολογία Σ</a:t>
            </a:r>
            <a:r>
              <a:rPr lang="el-GR" sz="4000" b="1" dirty="0" smtClean="0">
                <a:solidFill>
                  <a:schemeClr val="tx2"/>
                </a:solidFill>
              </a:rPr>
              <a:t>τόματος &amp; Οδοντικών Ιστών </a:t>
            </a:r>
            <a:r>
              <a:rPr lang="el-GR" sz="3200" b="1" dirty="0" smtClean="0">
                <a:solidFill>
                  <a:schemeClr val="tx2"/>
                </a:solidFill>
              </a:rPr>
              <a:t/>
            </a:r>
            <a:br>
              <a:rPr lang="el-GR" sz="3200" b="1" dirty="0" smtClean="0">
                <a:solidFill>
                  <a:schemeClr val="tx2"/>
                </a:solidFill>
              </a:rPr>
            </a:br>
            <a:r>
              <a:rPr lang="el-GR" sz="3200" dirty="0" smtClean="0">
                <a:solidFill>
                  <a:schemeClr val="tx2"/>
                </a:solidFill>
              </a:rPr>
              <a:t>Γ’ Εξάμηνο (3061)</a:t>
            </a:r>
            <a:r>
              <a:rPr lang="el-GR" sz="3200" b="1" dirty="0" smtClean="0">
                <a:solidFill>
                  <a:schemeClr val="tx2"/>
                </a:solidFill>
              </a:rPr>
              <a:t/>
            </a:r>
            <a:br>
              <a:rPr lang="el-GR" sz="3200" b="1" dirty="0" smtClean="0">
                <a:solidFill>
                  <a:schemeClr val="tx2"/>
                </a:solidFill>
              </a:rPr>
            </a:br>
            <a:r>
              <a:rPr lang="el-GR" sz="2700" b="1" dirty="0" smtClean="0">
                <a:solidFill>
                  <a:schemeClr val="tx1"/>
                </a:solidFill>
              </a:rPr>
              <a:t>«</a:t>
            </a:r>
            <a:r>
              <a:rPr lang="el-GR" altLang="el-GR" sz="2800" b="1" dirty="0">
                <a:solidFill>
                  <a:schemeClr val="tx1"/>
                </a:solidFill>
              </a:rPr>
              <a:t>αδαμαντίνης-οδοντίνης-</a:t>
            </a:r>
            <a:r>
              <a:rPr lang="el-GR" sz="2800" b="1" dirty="0">
                <a:solidFill>
                  <a:schemeClr val="tx1"/>
                </a:solidFill>
              </a:rPr>
              <a:t> </a:t>
            </a:r>
            <a:r>
              <a:rPr lang="el-GR" sz="2800" b="1" dirty="0" err="1">
                <a:solidFill>
                  <a:schemeClr val="tx1"/>
                </a:solidFill>
              </a:rPr>
              <a:t>οστεΐνης</a:t>
            </a:r>
            <a:r>
              <a:rPr lang="el-GR" sz="2800" b="1" dirty="0">
                <a:solidFill>
                  <a:schemeClr val="tx1"/>
                </a:solidFill>
              </a:rPr>
              <a:t>- </a:t>
            </a:r>
            <a:r>
              <a:rPr lang="el-GR" altLang="el-GR" sz="2800" b="1" dirty="0">
                <a:solidFill>
                  <a:schemeClr val="tx1"/>
                </a:solidFill>
              </a:rPr>
              <a:t>πολφού</a:t>
            </a:r>
            <a:r>
              <a:rPr lang="el-GR" sz="2700" b="1" dirty="0" smtClean="0">
                <a:solidFill>
                  <a:schemeClr val="tx1"/>
                </a:solidFill>
              </a:rPr>
              <a:t>»</a:t>
            </a:r>
            <a:endParaRPr lang="en-US" sz="2700" b="1" dirty="0">
              <a:solidFill>
                <a:schemeClr val="tx1"/>
              </a:solidFill>
            </a:endParaRPr>
          </a:p>
        </p:txBody>
      </p:sp>
      <p:grpSp>
        <p:nvGrpSpPr>
          <p:cNvPr id="2052" name="Group 8"/>
          <p:cNvGrpSpPr>
            <a:grpSpLocks/>
          </p:cNvGrpSpPr>
          <p:nvPr/>
        </p:nvGrpSpPr>
        <p:grpSpPr bwMode="auto">
          <a:xfrm>
            <a:off x="269875" y="117475"/>
            <a:ext cx="8604250" cy="1798638"/>
            <a:chOff x="107504" y="155574"/>
            <a:chExt cx="8712968" cy="1977282"/>
          </a:xfrm>
        </p:grpSpPr>
        <p:pic>
          <p:nvPicPr>
            <p:cNvPr id="2054" name="Untitled-2.pdf"/>
            <p:cNvPicPr>
              <a:picLocks noChangeAspect="1" noChangeArrowheads="1"/>
            </p:cNvPicPr>
            <p:nvPr/>
          </p:nvPicPr>
          <p:blipFill>
            <a:blip r:embed="rId2">
              <a:extLst>
                <a:ext uri="{28A0092B-C50C-407E-A947-70E740481C1C}">
                  <a14:useLocalDpi xmlns:a14="http://schemas.microsoft.com/office/drawing/2010/main" val="0"/>
                </a:ext>
              </a:extLst>
            </a:blip>
            <a:srcRect l="5374" t="2901" r="7376" b="83485"/>
            <a:stretch>
              <a:fillRect/>
            </a:stretch>
          </p:blipFill>
          <p:spPr bwMode="auto">
            <a:xfrm>
              <a:off x="107504" y="155574"/>
              <a:ext cx="8712968" cy="1977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Rectangle 6"/>
            <p:cNvSpPr>
              <a:spLocks noChangeArrowheads="1"/>
            </p:cNvSpPr>
            <p:nvPr/>
          </p:nvSpPr>
          <p:spPr bwMode="auto">
            <a:xfrm>
              <a:off x="3162300" y="1161306"/>
              <a:ext cx="4606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lnSpc>
                  <a:spcPct val="107000"/>
                </a:lnSpc>
                <a:spcBef>
                  <a:spcPct val="0"/>
                </a:spcBef>
                <a:spcAft>
                  <a:spcPts val="600"/>
                </a:spcAft>
                <a:buFontTx/>
                <a:buNone/>
              </a:pPr>
              <a:r>
                <a:rPr lang="el-GR" altLang="en-US" sz="1600" dirty="0">
                  <a:solidFill>
                    <a:srgbClr val="404040"/>
                  </a:solidFill>
                  <a:latin typeface="Corbel" pitchFamily="34" charset="0"/>
                  <a:ea typeface="Calibri" pitchFamily="34" charset="0"/>
                  <a:cs typeface="Times New Roman" pitchFamily="18" charset="0"/>
                </a:rPr>
                <a:t>ΣΧΟΛΗ ΕΠΙΣΤΗΜΩΝ ΥΓΕΙΑΣ &amp; ΠΡΟΝΟΙΑΣ</a:t>
              </a:r>
              <a:endParaRPr lang="en-US" altLang="en-US" sz="1600" dirty="0">
                <a:ea typeface="Calibri" pitchFamily="34" charset="0"/>
                <a:cs typeface="Times New Roman" pitchFamily="18" charset="0"/>
              </a:endParaRPr>
            </a:p>
            <a:p>
              <a:pPr algn="ctr" eaLnBrk="1" hangingPunct="1">
                <a:lnSpc>
                  <a:spcPct val="107000"/>
                </a:lnSpc>
                <a:spcBef>
                  <a:spcPct val="0"/>
                </a:spcBef>
                <a:spcAft>
                  <a:spcPts val="600"/>
                </a:spcAft>
                <a:buFontTx/>
                <a:buNone/>
              </a:pPr>
              <a:r>
                <a:rPr lang="el-GR" altLang="en-US" sz="1400" b="1" dirty="0">
                  <a:solidFill>
                    <a:srgbClr val="0D0D0D"/>
                  </a:solidFill>
                  <a:latin typeface="Corbel" pitchFamily="34" charset="0"/>
                  <a:ea typeface="Calibri" pitchFamily="34" charset="0"/>
                  <a:cs typeface="Times New Roman" pitchFamily="18" charset="0"/>
                </a:rPr>
                <a:t>ΤΜΗΜΑ ΒΙΟΪΑΤΡΙΚΩΝ ΕΠΙΣΤΗΜΩΝ</a:t>
              </a:r>
              <a:endParaRPr lang="en-US" altLang="en-US" sz="1400" dirty="0">
                <a:ea typeface="Calibri" pitchFamily="34" charset="0"/>
                <a:cs typeface="Times New Roman" pitchFamily="18" charset="0"/>
              </a:endParaRPr>
            </a:p>
            <a:p>
              <a:pPr algn="ctr" eaLnBrk="1" hangingPunct="1">
                <a:lnSpc>
                  <a:spcPct val="107000"/>
                </a:lnSpc>
                <a:spcBef>
                  <a:spcPct val="0"/>
                </a:spcBef>
                <a:spcAft>
                  <a:spcPts val="600"/>
                </a:spcAft>
                <a:buFontTx/>
                <a:buNone/>
              </a:pPr>
              <a:r>
                <a:rPr lang="el-GR" altLang="en-US" sz="1400" b="1" dirty="0">
                  <a:solidFill>
                    <a:srgbClr val="0D0D0D"/>
                  </a:solidFill>
                  <a:latin typeface="Corbel" pitchFamily="34" charset="0"/>
                  <a:ea typeface="Calibri" pitchFamily="34" charset="0"/>
                  <a:cs typeface="Times New Roman" pitchFamily="18" charset="0"/>
                </a:rPr>
                <a:t>ΤΟΜΕΑΣ ΟΔΟΝΤΙΚΗΣ ΤΕΧΝΟΛΟΓΙΑΣ</a:t>
              </a:r>
              <a:endParaRPr lang="en-US" altLang="en-US" sz="1400" dirty="0">
                <a:ea typeface="Calibri" pitchFamily="34" charset="0"/>
                <a:cs typeface="Times New Roman" pitchFamily="18" charset="0"/>
              </a:endParaRPr>
            </a:p>
            <a:p>
              <a:pPr algn="ctr" eaLnBrk="1" hangingPunct="1">
                <a:lnSpc>
                  <a:spcPct val="107000"/>
                </a:lnSpc>
                <a:spcBef>
                  <a:spcPct val="0"/>
                </a:spcBef>
                <a:spcAft>
                  <a:spcPts val="600"/>
                </a:spcAft>
                <a:buFontTx/>
                <a:buNone/>
              </a:pPr>
              <a:r>
                <a:rPr lang="el-GR" altLang="en-US" sz="1400" dirty="0">
                  <a:solidFill>
                    <a:srgbClr val="404040"/>
                  </a:solidFill>
                  <a:latin typeface="Corbel" pitchFamily="34" charset="0"/>
                  <a:ea typeface="Calibri" pitchFamily="34" charset="0"/>
                  <a:cs typeface="Times New Roman" pitchFamily="18" charset="0"/>
                </a:rPr>
                <a:t> </a:t>
              </a:r>
              <a:endParaRPr lang="en-US" altLang="en-US" sz="1100" dirty="0">
                <a:ea typeface="Calibri" pitchFamily="34" charset="0"/>
                <a:cs typeface="Times New Roman" pitchFamily="18" charset="0"/>
              </a:endParaRPr>
            </a:p>
            <a:p>
              <a:pPr algn="ctr" eaLnBrk="1" hangingPunct="1">
                <a:lnSpc>
                  <a:spcPct val="107000"/>
                </a:lnSpc>
                <a:spcBef>
                  <a:spcPct val="0"/>
                </a:spcBef>
                <a:spcAft>
                  <a:spcPts val="600"/>
                </a:spcAft>
                <a:buFontTx/>
                <a:buNone/>
              </a:pPr>
              <a:r>
                <a:rPr lang="el-GR" altLang="en-US" sz="1400" dirty="0">
                  <a:solidFill>
                    <a:srgbClr val="404040"/>
                  </a:solidFill>
                  <a:latin typeface="Corbel" pitchFamily="34" charset="0"/>
                  <a:ea typeface="Calibri" pitchFamily="34" charset="0"/>
                  <a:cs typeface="Times New Roman" pitchFamily="18" charset="0"/>
                </a:rPr>
                <a:t> </a:t>
              </a:r>
              <a:endParaRPr lang="en-US" altLang="en-US" sz="1100" dirty="0">
                <a:ea typeface="Calibri" pitchFamily="34" charset="0"/>
                <a:cs typeface="Times New Roman" pitchFamily="18" charset="0"/>
              </a:endParaRPr>
            </a:p>
          </p:txBody>
        </p:sp>
      </p:grpSp>
      <p:sp>
        <p:nvSpPr>
          <p:cNvPr id="2" name="TextBox 1"/>
          <p:cNvSpPr txBox="1"/>
          <p:nvPr/>
        </p:nvSpPr>
        <p:spPr>
          <a:xfrm>
            <a:off x="6324600" y="6381328"/>
            <a:ext cx="2667000" cy="369332"/>
          </a:xfrm>
          <a:prstGeom prst="rect">
            <a:avLst/>
          </a:prstGeom>
          <a:noFill/>
        </p:spPr>
        <p:txBody>
          <a:bodyPr>
            <a:spAutoFit/>
          </a:bodyPr>
          <a:lstStyle/>
          <a:p>
            <a:pPr>
              <a:defRPr/>
            </a:pPr>
            <a:r>
              <a:rPr lang="el-GR" b="1" i="1" dirty="0">
                <a:ln w="1905"/>
                <a:solidFill>
                  <a:schemeClr val="accent1">
                    <a:lumMod val="50000"/>
                  </a:schemeClr>
                </a:solidFill>
                <a:effectLst>
                  <a:innerShdw blurRad="69850" dist="43180" dir="5400000">
                    <a:srgbClr val="000000">
                      <a:alpha val="65000"/>
                    </a:srgbClr>
                  </a:innerShdw>
                </a:effectLst>
              </a:rPr>
              <a:t>ΧΕΙΜΕΡΙΝΟ 2020-21</a:t>
            </a:r>
            <a:endParaRPr lang="en-US" b="1" i="1" dirty="0">
              <a:ln w="1905"/>
              <a:solidFill>
                <a:schemeClr val="accent1">
                  <a:lumMod val="50000"/>
                </a:schemeClr>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2610062106"/>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noGrp="1"/>
          </p:cNvSpPr>
          <p:nvPr>
            <p:ph type="title"/>
          </p:nvPr>
        </p:nvSpPr>
        <p:spPr>
          <a:xfrm>
            <a:off x="457200" y="0"/>
            <a:ext cx="8229600" cy="1008112"/>
          </a:xfrm>
          <a:prstGeom prst="rect">
            <a:avLst/>
          </a:prstGeom>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200" b="1" dirty="0" smtClean="0">
                <a:solidFill>
                  <a:schemeClr val="tx2"/>
                </a:solidFill>
              </a:rPr>
              <a:t>Αδαμαντίνη</a:t>
            </a:r>
            <a:br>
              <a:rPr lang="el-GR" sz="3200" b="1" dirty="0" smtClean="0">
                <a:solidFill>
                  <a:schemeClr val="tx2"/>
                </a:solidFill>
              </a:rPr>
            </a:br>
            <a:r>
              <a:rPr lang="el-GR" sz="3600" dirty="0" smtClean="0">
                <a:solidFill>
                  <a:schemeClr val="tx2"/>
                </a:solidFill>
              </a:rPr>
              <a:t>χημικές ιδιότητες</a:t>
            </a:r>
            <a:endParaRPr lang="el-GR" sz="3600" dirty="0">
              <a:solidFill>
                <a:schemeClr val="tx2"/>
              </a:solidFill>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851875376"/>
              </p:ext>
            </p:extLst>
          </p:nvPr>
        </p:nvGraphicFramePr>
        <p:xfrm>
          <a:off x="144000" y="1052736"/>
          <a:ext cx="8856000" cy="56520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91938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828000"/>
          </a:xfrm>
        </p:spPr>
        <p:txBody>
          <a:bodyPr>
            <a:normAutofit/>
          </a:bodyPr>
          <a:lstStyle/>
          <a:p>
            <a:r>
              <a:rPr lang="el-GR" sz="3200" b="1" u="sng" dirty="0" smtClean="0"/>
              <a:t>Ιστολογικά </a:t>
            </a:r>
            <a:r>
              <a:rPr lang="el-GR" sz="3200" b="1" u="sng" dirty="0"/>
              <a:t>χαρακτηριστικά των ούλων</a:t>
            </a:r>
            <a:endParaRPr lang="en-US" sz="3200" u="sng" dirty="0"/>
          </a:p>
        </p:txBody>
      </p:sp>
      <p:sp>
        <p:nvSpPr>
          <p:cNvPr id="3" name="Content Placeholder 2"/>
          <p:cNvSpPr>
            <a:spLocks noGrp="1"/>
          </p:cNvSpPr>
          <p:nvPr>
            <p:ph idx="1"/>
          </p:nvPr>
        </p:nvSpPr>
        <p:spPr>
          <a:xfrm>
            <a:off x="457200" y="980728"/>
            <a:ext cx="8229600" cy="5832648"/>
          </a:xfrm>
        </p:spPr>
        <p:txBody>
          <a:bodyPr anchor="t">
            <a:noAutofit/>
          </a:bodyPr>
          <a:lstStyle/>
          <a:p>
            <a:pPr marL="0" indent="0">
              <a:spcBef>
                <a:spcPts val="0"/>
              </a:spcBef>
              <a:buNone/>
            </a:pPr>
            <a:r>
              <a:rPr lang="el-GR" sz="1800" dirty="0" smtClean="0"/>
              <a:t>Ιστολογικά</a:t>
            </a:r>
            <a:r>
              <a:rPr lang="el-GR" sz="1800" dirty="0"/>
              <a:t>, τα ούλα αποτελούνται από το </a:t>
            </a:r>
            <a:r>
              <a:rPr lang="el-GR" sz="1800" b="1" dirty="0"/>
              <a:t>επιθήλιο </a:t>
            </a:r>
            <a:r>
              <a:rPr lang="el-GR" sz="1800" dirty="0"/>
              <a:t>και τον υποκείμενο </a:t>
            </a:r>
            <a:r>
              <a:rPr lang="el-GR" sz="1800" b="1" dirty="0" smtClean="0"/>
              <a:t>ινώδη</a:t>
            </a:r>
            <a:r>
              <a:rPr lang="en-US" sz="1800" b="1" dirty="0" smtClean="0"/>
              <a:t> </a:t>
            </a:r>
            <a:r>
              <a:rPr lang="el-GR" sz="1800" b="1" dirty="0" smtClean="0"/>
              <a:t>συνδετικό </a:t>
            </a:r>
            <a:r>
              <a:rPr lang="el-GR" sz="1800" b="1" dirty="0"/>
              <a:t>ιστό ή χόριο των ούλων</a:t>
            </a:r>
            <a:r>
              <a:rPr lang="el-GR" sz="1800" dirty="0"/>
              <a:t>, ενώ μεταξύ των δύο αυτών ιστών υπάρχει η </a:t>
            </a:r>
            <a:r>
              <a:rPr lang="el-GR" sz="1800" b="1" dirty="0" smtClean="0"/>
              <a:t>βασική</a:t>
            </a:r>
            <a:r>
              <a:rPr lang="en-US" sz="1800" b="1" dirty="0" smtClean="0"/>
              <a:t> </a:t>
            </a:r>
            <a:r>
              <a:rPr lang="el-GR" sz="1800" b="1" dirty="0" smtClean="0"/>
              <a:t>μεμβράν</a:t>
            </a:r>
            <a:r>
              <a:rPr lang="el-GR" sz="1800" dirty="0" smtClean="0"/>
              <a:t>η.</a:t>
            </a:r>
            <a:r>
              <a:rPr lang="en-US" sz="1800" dirty="0" smtClean="0"/>
              <a:t> </a:t>
            </a:r>
            <a:endParaRPr lang="el-GR" sz="1800" dirty="0" smtClean="0"/>
          </a:p>
          <a:p>
            <a:pPr>
              <a:spcBef>
                <a:spcPts val="0"/>
              </a:spcBef>
            </a:pPr>
            <a:r>
              <a:rPr lang="el-GR" sz="2000" b="1" dirty="0" smtClean="0">
                <a:solidFill>
                  <a:schemeClr val="tx2"/>
                </a:solidFill>
              </a:rPr>
              <a:t>Το </a:t>
            </a:r>
            <a:r>
              <a:rPr lang="el-GR" sz="2000" b="1" dirty="0">
                <a:solidFill>
                  <a:schemeClr val="tx2"/>
                </a:solidFill>
              </a:rPr>
              <a:t>επιθήλιο</a:t>
            </a:r>
            <a:r>
              <a:rPr lang="el-GR" sz="1800" dirty="0"/>
              <a:t> αποτελείται κατεξοχήν από κύτταρα των οποίων η διάταξη και οι </a:t>
            </a:r>
            <a:r>
              <a:rPr lang="el-GR" sz="1800" dirty="0" smtClean="0"/>
              <a:t>τοπικές</a:t>
            </a:r>
            <a:r>
              <a:rPr lang="en-US" sz="1800" dirty="0" smtClean="0"/>
              <a:t> </a:t>
            </a:r>
            <a:r>
              <a:rPr lang="el-GR" sz="1800" dirty="0" smtClean="0"/>
              <a:t>μορφολογικές </a:t>
            </a:r>
            <a:r>
              <a:rPr lang="el-GR" sz="1800" dirty="0"/>
              <a:t>ιδιαιτερότητες αντανακλούν την προσαρμογή του ιστού στο δόντι και </a:t>
            </a:r>
            <a:r>
              <a:rPr lang="el-GR" sz="1800" dirty="0" smtClean="0"/>
              <a:t>το</a:t>
            </a:r>
            <a:r>
              <a:rPr lang="en-US" sz="1800" dirty="0" smtClean="0"/>
              <a:t> </a:t>
            </a:r>
            <a:r>
              <a:rPr lang="el-GR" sz="1800" dirty="0" smtClean="0"/>
              <a:t>υποκείμενο </a:t>
            </a:r>
            <a:r>
              <a:rPr lang="el-GR" sz="1800" dirty="0"/>
              <a:t>οστούν. </a:t>
            </a:r>
            <a:r>
              <a:rPr lang="el-GR" sz="1800" dirty="0" smtClean="0"/>
              <a:t>Το </a:t>
            </a:r>
            <a:r>
              <a:rPr lang="el-GR" sz="1800" dirty="0"/>
              <a:t>επιθήλιο των ούλων διακρίνεται σε 3 τύπους: </a:t>
            </a:r>
            <a:endParaRPr lang="en-US" sz="1800" dirty="0" smtClean="0"/>
          </a:p>
          <a:p>
            <a:pPr marL="0" indent="0">
              <a:spcBef>
                <a:spcPts val="0"/>
              </a:spcBef>
              <a:buNone/>
            </a:pPr>
            <a:r>
              <a:rPr lang="en-US" sz="1800" dirty="0"/>
              <a:t>	</a:t>
            </a:r>
            <a:r>
              <a:rPr lang="el-GR" sz="1800" dirty="0" smtClean="0"/>
              <a:t>το </a:t>
            </a:r>
            <a:r>
              <a:rPr lang="el-GR" sz="1800" dirty="0"/>
              <a:t>στοματικό </a:t>
            </a:r>
            <a:r>
              <a:rPr lang="el-GR" sz="1800" dirty="0" smtClean="0"/>
              <a:t>επιθήλιο,</a:t>
            </a:r>
            <a:endParaRPr lang="en-US" sz="1800" dirty="0"/>
          </a:p>
          <a:p>
            <a:pPr marL="0" indent="0">
              <a:spcBef>
                <a:spcPts val="0"/>
              </a:spcBef>
              <a:buNone/>
            </a:pPr>
            <a:r>
              <a:rPr lang="en-US" sz="1800" dirty="0" smtClean="0"/>
              <a:t>	</a:t>
            </a:r>
            <a:r>
              <a:rPr lang="el-GR" sz="1800" dirty="0" smtClean="0"/>
              <a:t>το </a:t>
            </a:r>
            <a:r>
              <a:rPr lang="el-GR" sz="1800" dirty="0"/>
              <a:t>καταδυόμενο επιθήλιο και </a:t>
            </a:r>
            <a:endParaRPr lang="en-US" sz="1800" dirty="0"/>
          </a:p>
          <a:p>
            <a:pPr marL="0" indent="0">
              <a:spcBef>
                <a:spcPts val="0"/>
              </a:spcBef>
              <a:buNone/>
            </a:pPr>
            <a:r>
              <a:rPr lang="en-US" sz="1800" dirty="0" smtClean="0"/>
              <a:t>	</a:t>
            </a:r>
            <a:r>
              <a:rPr lang="el-GR" sz="1800" dirty="0" smtClean="0"/>
              <a:t>το </a:t>
            </a:r>
            <a:r>
              <a:rPr lang="el-GR" sz="1800" dirty="0" err="1"/>
              <a:t>προσπεφυκός</a:t>
            </a:r>
            <a:r>
              <a:rPr lang="el-GR" sz="1800" dirty="0"/>
              <a:t> επιθήλιο. </a:t>
            </a:r>
            <a:endParaRPr lang="en-US" sz="1800" dirty="0" smtClean="0"/>
          </a:p>
          <a:p>
            <a:pPr marL="0" indent="0">
              <a:spcBef>
                <a:spcPts val="0"/>
              </a:spcBef>
              <a:buNone/>
            </a:pPr>
            <a:r>
              <a:rPr lang="el-GR" sz="1800" dirty="0" smtClean="0"/>
              <a:t>Το </a:t>
            </a:r>
            <a:r>
              <a:rPr lang="el-GR" sz="1800" dirty="0"/>
              <a:t>στοματικό επιθήλιο </a:t>
            </a:r>
            <a:r>
              <a:rPr lang="el-GR" sz="1800" dirty="0" smtClean="0"/>
              <a:t>εκτείνεται</a:t>
            </a:r>
            <a:r>
              <a:rPr lang="en-US" sz="1800" dirty="0" smtClean="0"/>
              <a:t> </a:t>
            </a:r>
            <a:r>
              <a:rPr lang="el-GR" sz="1800" dirty="0" smtClean="0"/>
              <a:t>από </a:t>
            </a:r>
            <a:r>
              <a:rPr lang="el-GR" sz="1800" dirty="0"/>
              <a:t>την </a:t>
            </a:r>
            <a:r>
              <a:rPr lang="el-GR" sz="1800" dirty="0" err="1"/>
              <a:t>ουλοβλεννογόνια</a:t>
            </a:r>
            <a:r>
              <a:rPr lang="el-GR" sz="1800" dirty="0"/>
              <a:t> ένωση έως την παρυφή των ούλων. Το καταδυόμενο </a:t>
            </a:r>
            <a:r>
              <a:rPr lang="el-GR" sz="1800" dirty="0" smtClean="0"/>
              <a:t>επιθήλιο</a:t>
            </a:r>
            <a:r>
              <a:rPr lang="en-US" sz="1800" dirty="0" smtClean="0"/>
              <a:t> </a:t>
            </a:r>
            <a:r>
              <a:rPr lang="el-GR" sz="1800" dirty="0" smtClean="0"/>
              <a:t>επενδύει </a:t>
            </a:r>
            <a:r>
              <a:rPr lang="el-GR" sz="1800" dirty="0"/>
              <a:t>την </a:t>
            </a:r>
            <a:r>
              <a:rPr lang="el-GR" sz="1800" dirty="0" err="1"/>
              <a:t>ουλοδοντική</a:t>
            </a:r>
            <a:r>
              <a:rPr lang="el-GR" sz="1800" dirty="0"/>
              <a:t> σχισμή και από την παρυφή των ούλων έως τον πυθμένα της. </a:t>
            </a:r>
            <a:r>
              <a:rPr lang="el-GR" sz="1800" dirty="0" smtClean="0"/>
              <a:t>Το</a:t>
            </a:r>
            <a:r>
              <a:rPr lang="en-US" sz="1800" dirty="0" smtClean="0"/>
              <a:t> </a:t>
            </a:r>
            <a:r>
              <a:rPr lang="el-GR" sz="1800" dirty="0" err="1" smtClean="0"/>
              <a:t>προσπεφυκός</a:t>
            </a:r>
            <a:r>
              <a:rPr lang="el-GR" sz="1800" dirty="0" smtClean="0"/>
              <a:t> </a:t>
            </a:r>
            <a:r>
              <a:rPr lang="el-GR" sz="1800" dirty="0"/>
              <a:t>επιθήλιο εκτείνεται από τον πυθμένα της </a:t>
            </a:r>
            <a:r>
              <a:rPr lang="el-GR" sz="1800" dirty="0" err="1"/>
              <a:t>ουλοδοντικής</a:t>
            </a:r>
            <a:r>
              <a:rPr lang="el-GR" sz="1800" dirty="0"/>
              <a:t> σχισμής έως 2 </a:t>
            </a:r>
            <a:r>
              <a:rPr lang="el-GR" sz="1800" dirty="0" smtClean="0"/>
              <a:t>mm</a:t>
            </a:r>
            <a:r>
              <a:rPr lang="en-US" sz="1800" dirty="0"/>
              <a:t> </a:t>
            </a:r>
            <a:r>
              <a:rPr lang="el-GR" sz="1800" dirty="0" smtClean="0"/>
              <a:t>περίπου </a:t>
            </a:r>
            <a:r>
              <a:rPr lang="el-GR" sz="1800" dirty="0" err="1"/>
              <a:t>μυλικά</a:t>
            </a:r>
            <a:r>
              <a:rPr lang="el-GR" sz="1800" dirty="0"/>
              <a:t> της φατνιακής ακρολοφίας και προσφύεται σταθερά στην επιφάνεια </a:t>
            </a:r>
            <a:r>
              <a:rPr lang="el-GR" sz="1800" dirty="0" smtClean="0"/>
              <a:t>του</a:t>
            </a:r>
            <a:r>
              <a:rPr lang="en-US" sz="1800" dirty="0" smtClean="0"/>
              <a:t> </a:t>
            </a:r>
            <a:r>
              <a:rPr lang="el-GR" sz="1800" dirty="0" smtClean="0"/>
              <a:t>δοντιού</a:t>
            </a:r>
            <a:r>
              <a:rPr lang="el-GR" sz="1800" dirty="0"/>
              <a:t>. </a:t>
            </a:r>
            <a:endParaRPr lang="en-US" sz="1800" dirty="0" smtClean="0"/>
          </a:p>
          <a:p>
            <a:pPr marL="0">
              <a:spcBef>
                <a:spcPts val="0"/>
              </a:spcBef>
            </a:pPr>
            <a:r>
              <a:rPr lang="el-GR" sz="1800" dirty="0" smtClean="0"/>
              <a:t>Τα </a:t>
            </a:r>
            <a:r>
              <a:rPr lang="el-GR" sz="1800" dirty="0"/>
              <a:t>τρία αυτά είδη του επιθηλίου χαρακτηρίζονται από </a:t>
            </a:r>
            <a:r>
              <a:rPr lang="el-GR" sz="1800" dirty="0" err="1"/>
              <a:t>φαινοτυπικές</a:t>
            </a:r>
            <a:r>
              <a:rPr lang="el-GR" sz="1800" dirty="0"/>
              <a:t> διαφορές, </a:t>
            </a:r>
            <a:r>
              <a:rPr lang="el-GR" sz="1800" dirty="0" smtClean="0"/>
              <a:t>από</a:t>
            </a:r>
            <a:r>
              <a:rPr lang="en-US" sz="1800" dirty="0" smtClean="0"/>
              <a:t> </a:t>
            </a:r>
            <a:r>
              <a:rPr lang="el-GR" sz="1800" dirty="0" smtClean="0"/>
              <a:t>διαφορές </a:t>
            </a:r>
            <a:r>
              <a:rPr lang="el-GR" sz="1800" dirty="0"/>
              <a:t>στην μικροσκοπική τους δομή αλλά και την προέλευσή τους. Έτσι, το </a:t>
            </a:r>
            <a:r>
              <a:rPr lang="el-GR" sz="1800" dirty="0" smtClean="0"/>
              <a:t>μη</a:t>
            </a:r>
            <a:r>
              <a:rPr lang="en-US" sz="1800" dirty="0" smtClean="0"/>
              <a:t> </a:t>
            </a:r>
            <a:r>
              <a:rPr lang="el-GR" sz="1800" dirty="0" err="1" smtClean="0"/>
              <a:t>κερατινοποιημένο</a:t>
            </a:r>
            <a:r>
              <a:rPr lang="el-GR" sz="1800" dirty="0" smtClean="0"/>
              <a:t> </a:t>
            </a:r>
            <a:r>
              <a:rPr lang="el-GR" sz="1800" dirty="0" err="1"/>
              <a:t>προσπεφυκός</a:t>
            </a:r>
            <a:r>
              <a:rPr lang="el-GR" sz="1800" dirty="0"/>
              <a:t> επιθήλιο προέρχεται από το όργανο της αδαμαντίνης ενώ </a:t>
            </a:r>
            <a:r>
              <a:rPr lang="el-GR" sz="1800" dirty="0" smtClean="0"/>
              <a:t>το</a:t>
            </a:r>
            <a:r>
              <a:rPr lang="en-US" sz="1800" dirty="0" smtClean="0"/>
              <a:t> </a:t>
            </a:r>
            <a:r>
              <a:rPr lang="el-GR" sz="1800" dirty="0" smtClean="0"/>
              <a:t>μη </a:t>
            </a:r>
            <a:r>
              <a:rPr lang="el-GR" sz="1800" dirty="0" err="1"/>
              <a:t>κερατινοποιημένο</a:t>
            </a:r>
            <a:r>
              <a:rPr lang="el-GR" sz="1800" dirty="0"/>
              <a:t> καταδυόμενο και το </a:t>
            </a:r>
            <a:r>
              <a:rPr lang="el-GR" sz="1800" dirty="0" err="1"/>
              <a:t>κερατινοποιημένο</a:t>
            </a:r>
            <a:r>
              <a:rPr lang="el-GR" sz="1800" dirty="0"/>
              <a:t> στοματικό </a:t>
            </a:r>
            <a:r>
              <a:rPr lang="el-GR" sz="1800" dirty="0" smtClean="0"/>
              <a:t>επιθήλιο</a:t>
            </a:r>
            <a:r>
              <a:rPr lang="en-US" sz="1800" dirty="0" smtClean="0"/>
              <a:t> </a:t>
            </a:r>
            <a:r>
              <a:rPr lang="el-GR" sz="1800" dirty="0" smtClean="0"/>
              <a:t>προέρχονται </a:t>
            </a:r>
            <a:r>
              <a:rPr lang="el-GR" sz="1800" dirty="0"/>
              <a:t>από τον βλεννογόνο του στόματος.</a:t>
            </a:r>
            <a:endParaRPr lang="en-US" sz="1800" dirty="0"/>
          </a:p>
        </p:txBody>
      </p:sp>
    </p:spTree>
    <p:extLst>
      <p:ext uri="{BB962C8B-B14F-4D97-AF65-F5344CB8AC3E}">
        <p14:creationId xmlns:p14="http://schemas.microsoft.com/office/powerpoint/2010/main" val="220053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828000"/>
          </a:xfrm>
        </p:spPr>
        <p:txBody>
          <a:bodyPr>
            <a:normAutofit/>
          </a:bodyPr>
          <a:lstStyle/>
          <a:p>
            <a:r>
              <a:rPr lang="el-GR" sz="3200" b="1" u="sng" dirty="0" smtClean="0"/>
              <a:t>Ιστολογικά </a:t>
            </a:r>
            <a:r>
              <a:rPr lang="el-GR" sz="3200" b="1" u="sng" dirty="0"/>
              <a:t>χαρακτηριστικά των ούλων</a:t>
            </a:r>
            <a:endParaRPr lang="en-US" sz="3200" u="sng" dirty="0"/>
          </a:p>
        </p:txBody>
      </p:sp>
      <p:sp>
        <p:nvSpPr>
          <p:cNvPr id="3" name="Content Placeholder 2"/>
          <p:cNvSpPr>
            <a:spLocks noGrp="1"/>
          </p:cNvSpPr>
          <p:nvPr>
            <p:ph idx="1"/>
          </p:nvPr>
        </p:nvSpPr>
        <p:spPr>
          <a:xfrm>
            <a:off x="457200" y="980728"/>
            <a:ext cx="8229600" cy="5328000"/>
          </a:xfrm>
        </p:spPr>
        <p:txBody>
          <a:bodyPr anchor="t">
            <a:noAutofit/>
          </a:bodyPr>
          <a:lstStyle/>
          <a:p>
            <a:pPr marL="0" indent="0">
              <a:spcBef>
                <a:spcPts val="0"/>
              </a:spcBef>
              <a:buNone/>
            </a:pPr>
            <a:r>
              <a:rPr lang="el-GR" sz="2000" dirty="0" smtClean="0"/>
              <a:t>Ιστολογικά</a:t>
            </a:r>
            <a:r>
              <a:rPr lang="el-GR" sz="2000" dirty="0"/>
              <a:t>, τα ούλα αποτελούνται από το </a:t>
            </a:r>
            <a:r>
              <a:rPr lang="el-GR" sz="2000" b="1" dirty="0"/>
              <a:t>επιθήλιο </a:t>
            </a:r>
            <a:r>
              <a:rPr lang="el-GR" sz="2000" dirty="0"/>
              <a:t>και τον υποκείμενο </a:t>
            </a:r>
            <a:r>
              <a:rPr lang="el-GR" sz="2000" b="1" dirty="0" smtClean="0"/>
              <a:t>ινώδη</a:t>
            </a:r>
            <a:r>
              <a:rPr lang="en-US" sz="2000" b="1" dirty="0" smtClean="0"/>
              <a:t> </a:t>
            </a:r>
            <a:r>
              <a:rPr lang="el-GR" sz="2000" b="1" dirty="0" smtClean="0"/>
              <a:t>συνδετικό </a:t>
            </a:r>
            <a:r>
              <a:rPr lang="el-GR" sz="2000" b="1" dirty="0"/>
              <a:t>ιστό ή χόριο των ούλων</a:t>
            </a:r>
            <a:r>
              <a:rPr lang="el-GR" sz="2000" dirty="0"/>
              <a:t>, ενώ μεταξύ των δύο αυτών ιστών υπάρχει η </a:t>
            </a:r>
            <a:r>
              <a:rPr lang="el-GR" sz="2000" b="1" dirty="0" smtClean="0"/>
              <a:t>βασική</a:t>
            </a:r>
            <a:r>
              <a:rPr lang="en-US" sz="2000" b="1" dirty="0" smtClean="0"/>
              <a:t> </a:t>
            </a:r>
            <a:r>
              <a:rPr lang="el-GR" sz="2000" b="1" dirty="0" smtClean="0"/>
              <a:t>μεμβράν</a:t>
            </a:r>
            <a:r>
              <a:rPr lang="el-GR" sz="2000" dirty="0" smtClean="0"/>
              <a:t>η.</a:t>
            </a:r>
            <a:r>
              <a:rPr lang="en-US" sz="2000" dirty="0" smtClean="0"/>
              <a:t> </a:t>
            </a:r>
            <a:endParaRPr lang="el-GR" sz="2000" dirty="0" smtClean="0"/>
          </a:p>
          <a:p>
            <a:r>
              <a:rPr lang="el-GR" sz="2000" b="1" dirty="0">
                <a:solidFill>
                  <a:schemeClr val="tx2"/>
                </a:solidFill>
              </a:rPr>
              <a:t>Ο συνδετικός ιστός</a:t>
            </a:r>
            <a:r>
              <a:rPr lang="el-GR" sz="2000" dirty="0"/>
              <a:t> απαρτίζεται κυρίως από ένα καλά οργανωμένο δίκτυο </a:t>
            </a:r>
            <a:r>
              <a:rPr lang="el-GR" sz="2000" dirty="0" smtClean="0"/>
              <a:t>κολλαγόνων και </a:t>
            </a:r>
            <a:r>
              <a:rPr lang="el-GR" sz="2000" dirty="0"/>
              <a:t>μη-</a:t>
            </a:r>
            <a:r>
              <a:rPr lang="el-GR" sz="2000" dirty="0" err="1"/>
              <a:t>κολλαγονούχων</a:t>
            </a:r>
            <a:r>
              <a:rPr lang="el-GR" sz="2000" dirty="0"/>
              <a:t> ινών, αυξητικούς παράγοντες, ανόργανα στοιχεία, λιπίδια και νερό.</a:t>
            </a:r>
          </a:p>
          <a:p>
            <a:r>
              <a:rPr lang="el-GR" sz="2000" dirty="0"/>
              <a:t>Διαχωριστικό όριο μεταξύ του επιθηλίου και του συνδετικού ιστού όπως </a:t>
            </a:r>
            <a:r>
              <a:rPr lang="el-GR" sz="2000" dirty="0" smtClean="0"/>
              <a:t>αναφέρθηκε είναι </a:t>
            </a:r>
            <a:r>
              <a:rPr lang="el-GR" sz="2000" dirty="0"/>
              <a:t>η</a:t>
            </a:r>
            <a:r>
              <a:rPr lang="el-GR" sz="2000" b="1" dirty="0">
                <a:solidFill>
                  <a:schemeClr val="tx2"/>
                </a:solidFill>
              </a:rPr>
              <a:t> βασική μεμβράνη</a:t>
            </a:r>
            <a:r>
              <a:rPr lang="el-GR" sz="2000" dirty="0"/>
              <a:t> η οποία χαρακτηρίζεται από κυματοειδή πορεία διότι ακολουθεί </a:t>
            </a:r>
            <a:r>
              <a:rPr lang="el-GR" sz="2000" dirty="0" smtClean="0"/>
              <a:t>τις προσεκβολές </a:t>
            </a:r>
            <a:r>
              <a:rPr lang="el-GR" sz="2000" dirty="0"/>
              <a:t>του συνδετικού ιστού στο επιθήλιο (θηλές χορίου) και τις </a:t>
            </a:r>
            <a:r>
              <a:rPr lang="el-GR" sz="2000" dirty="0" smtClean="0"/>
              <a:t>αντίστοιχες προσεκβολές </a:t>
            </a:r>
            <a:r>
              <a:rPr lang="el-GR" sz="2000" dirty="0"/>
              <a:t>του επιθηλίου μεταξύ των θηλών του χορίου (</a:t>
            </a:r>
            <a:r>
              <a:rPr lang="el-GR" sz="2000" dirty="0" err="1"/>
              <a:t>μεσοθηλαία</a:t>
            </a:r>
            <a:r>
              <a:rPr lang="el-GR" sz="2000" dirty="0"/>
              <a:t> εκβλαστήματα).</a:t>
            </a:r>
            <a:endParaRPr lang="en-US" sz="2000" dirty="0" smtClean="0"/>
          </a:p>
        </p:txBody>
      </p:sp>
    </p:spTree>
    <p:extLst>
      <p:ext uri="{BB962C8B-B14F-4D97-AF65-F5344CB8AC3E}">
        <p14:creationId xmlns:p14="http://schemas.microsoft.com/office/powerpoint/2010/main" val="6275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704"/>
            <a:ext cx="8229600" cy="720000"/>
          </a:xfrm>
        </p:spPr>
        <p:txBody>
          <a:bodyPr>
            <a:normAutofit/>
          </a:bodyPr>
          <a:lstStyle/>
          <a:p>
            <a:r>
              <a:rPr lang="el-GR" sz="3200" b="1" u="sng" dirty="0"/>
              <a:t>Ανάπτυξη του </a:t>
            </a:r>
            <a:r>
              <a:rPr lang="el-GR" sz="3200" b="1" u="sng" dirty="0" err="1"/>
              <a:t>προσπεφυκότος</a:t>
            </a:r>
            <a:r>
              <a:rPr lang="el-GR" sz="3200" b="1" u="sng" dirty="0"/>
              <a:t> επιθηλίου</a:t>
            </a:r>
            <a:endParaRPr lang="en-US" sz="3200" u="sng" dirty="0"/>
          </a:p>
        </p:txBody>
      </p:sp>
      <p:sp>
        <p:nvSpPr>
          <p:cNvPr id="3" name="Content Placeholder 2"/>
          <p:cNvSpPr>
            <a:spLocks noGrp="1"/>
          </p:cNvSpPr>
          <p:nvPr>
            <p:ph idx="1"/>
          </p:nvPr>
        </p:nvSpPr>
        <p:spPr>
          <a:xfrm>
            <a:off x="457200" y="764704"/>
            <a:ext cx="8229600" cy="5760000"/>
          </a:xfrm>
        </p:spPr>
        <p:txBody>
          <a:bodyPr anchor="t">
            <a:noAutofit/>
          </a:bodyPr>
          <a:lstStyle/>
          <a:p>
            <a:pPr>
              <a:spcBef>
                <a:spcPts val="0"/>
              </a:spcBef>
            </a:pPr>
            <a:endParaRPr lang="el-GR" sz="2000" b="1" i="1" dirty="0"/>
          </a:p>
          <a:p>
            <a:pPr>
              <a:spcBef>
                <a:spcPts val="0"/>
              </a:spcBef>
              <a:spcAft>
                <a:spcPts val="600"/>
              </a:spcAft>
            </a:pPr>
            <a:r>
              <a:rPr lang="el-GR" sz="2000" dirty="0"/>
              <a:t>Κατά την διάρκεια της ανατολής του δοντιού και όσο αυτό πλησιάζει το </a:t>
            </a:r>
            <a:r>
              <a:rPr lang="el-GR" sz="2000" dirty="0" smtClean="0"/>
              <a:t>στοματικό επιθήλιο</a:t>
            </a:r>
            <a:r>
              <a:rPr lang="el-GR" sz="2000" dirty="0"/>
              <a:t>, σχηματίζεται το λεπτυνθέν επιθήλιο της αδαμαντίνης από τις στιβάδες του </a:t>
            </a:r>
            <a:r>
              <a:rPr lang="el-GR" sz="2000" dirty="0" smtClean="0"/>
              <a:t>οργάνου της </a:t>
            </a:r>
            <a:r>
              <a:rPr lang="el-GR" sz="2000" dirty="0"/>
              <a:t>αδαμαντίνης του οδοντικού σπέρματος. Στα τελευταία στάδια της διαδικασίας, </a:t>
            </a:r>
            <a:r>
              <a:rPr lang="el-GR" sz="2000" dirty="0" smtClean="0"/>
              <a:t>το λεπτυνθέν </a:t>
            </a:r>
            <a:r>
              <a:rPr lang="el-GR" sz="2000" dirty="0"/>
              <a:t>επιθήλιο συγχωνεύεται με το στοματικό επιθήλιο, τροποποιείται και </a:t>
            </a:r>
            <a:r>
              <a:rPr lang="el-GR" sz="2000" dirty="0" smtClean="0"/>
              <a:t>έτσι αποκαθίσταται </a:t>
            </a:r>
            <a:r>
              <a:rPr lang="el-GR" sz="2000" dirty="0"/>
              <a:t>η </a:t>
            </a:r>
            <a:r>
              <a:rPr lang="el-GR" sz="2000" dirty="0" err="1"/>
              <a:t>οδοντο</a:t>
            </a:r>
            <a:r>
              <a:rPr lang="el-GR" sz="2000" dirty="0"/>
              <a:t>-</a:t>
            </a:r>
            <a:r>
              <a:rPr lang="el-GR" sz="2000" dirty="0" err="1"/>
              <a:t>ουλική</a:t>
            </a:r>
            <a:r>
              <a:rPr lang="el-GR" sz="2000" dirty="0"/>
              <a:t> ένωση με τον σχηματισμό του </a:t>
            </a:r>
            <a:r>
              <a:rPr lang="el-GR" sz="2000" dirty="0" err="1"/>
              <a:t>προσπεφυκότος</a:t>
            </a:r>
            <a:r>
              <a:rPr lang="el-GR" sz="2000" dirty="0"/>
              <a:t> </a:t>
            </a:r>
            <a:r>
              <a:rPr lang="el-GR" sz="2000" dirty="0" smtClean="0"/>
              <a:t>επιθηλίου.</a:t>
            </a:r>
          </a:p>
          <a:p>
            <a:pPr>
              <a:spcBef>
                <a:spcPts val="0"/>
              </a:spcBef>
            </a:pPr>
            <a:r>
              <a:rPr lang="el-GR" sz="2000" dirty="0" smtClean="0"/>
              <a:t>Το</a:t>
            </a:r>
            <a:r>
              <a:rPr lang="el-GR" sz="2000" dirty="0"/>
              <a:t> </a:t>
            </a:r>
            <a:r>
              <a:rPr lang="el-GR" sz="2000" dirty="0" err="1" smtClean="0"/>
              <a:t>προσπεφυκός</a:t>
            </a:r>
            <a:r>
              <a:rPr lang="el-GR" sz="2000" dirty="0" smtClean="0"/>
              <a:t> </a:t>
            </a:r>
            <a:r>
              <a:rPr lang="el-GR" sz="2000" dirty="0"/>
              <a:t>επιθήλιο διατηρεί μία απευθείας πρόσφυση στην επιφάνεια του δοντιού. </a:t>
            </a:r>
            <a:r>
              <a:rPr lang="el-GR" sz="2000" dirty="0" smtClean="0"/>
              <a:t>Μόλις τα </a:t>
            </a:r>
            <a:r>
              <a:rPr lang="el-GR" sz="2000" dirty="0"/>
              <a:t>επιθηλιακά κύτταρα του </a:t>
            </a:r>
            <a:r>
              <a:rPr lang="el-GR" sz="2000" dirty="0" err="1"/>
              <a:t>προσπεφυκότος</a:t>
            </a:r>
            <a:r>
              <a:rPr lang="el-GR" sz="2000" dirty="0"/>
              <a:t> επιθηλίου έλθουν σε επαφή με την </a:t>
            </a:r>
            <a:r>
              <a:rPr lang="el-GR" sz="2000" dirty="0" smtClean="0"/>
              <a:t>οδοντική επιφάνεια </a:t>
            </a:r>
            <a:r>
              <a:rPr lang="el-GR" sz="2000" dirty="0"/>
              <a:t>παράγουν ένα είδος βασικής μεμβράνης και παραμένουν αγκιστρωμένα σ’ αυτή </a:t>
            </a:r>
            <a:r>
              <a:rPr lang="el-GR" sz="2000" dirty="0" smtClean="0"/>
              <a:t>με την </a:t>
            </a:r>
            <a:r>
              <a:rPr lang="el-GR" sz="2000" dirty="0"/>
              <a:t>βοήθεια πολυάριθμων </a:t>
            </a:r>
            <a:r>
              <a:rPr lang="el-GR" sz="2000" dirty="0" err="1"/>
              <a:t>ημιδεσμοσωμάτιων</a:t>
            </a:r>
            <a:r>
              <a:rPr lang="el-GR" sz="2000" dirty="0"/>
              <a:t>. Με τον τρόπο αυτό τα κύτταρα της </a:t>
            </a:r>
            <a:r>
              <a:rPr lang="el-GR" sz="2000" dirty="0" smtClean="0"/>
              <a:t>βασικής στιβάδας </a:t>
            </a:r>
            <a:r>
              <a:rPr lang="el-GR" sz="2000" dirty="0"/>
              <a:t>του </a:t>
            </a:r>
            <a:r>
              <a:rPr lang="el-GR" sz="2000" dirty="0" err="1"/>
              <a:t>προσπεφυκότος</a:t>
            </a:r>
            <a:r>
              <a:rPr lang="el-GR" sz="2000" dirty="0"/>
              <a:t> επιθηλίου διαχωρίζονται από τον υποκείμενο συνδετικό </a:t>
            </a:r>
            <a:r>
              <a:rPr lang="el-GR" sz="2000" dirty="0" smtClean="0"/>
              <a:t>ιστό διαμέσου </a:t>
            </a:r>
            <a:r>
              <a:rPr lang="el-GR" sz="2000" dirty="0"/>
              <a:t>μίας βασικής μεμβράνης όπως συμβαίνει και στο στοματικό επιθήλιο με </a:t>
            </a:r>
            <a:r>
              <a:rPr lang="el-GR" sz="2000" dirty="0" smtClean="0"/>
              <a:t>την διαφορά </a:t>
            </a:r>
            <a:r>
              <a:rPr lang="el-GR" sz="2000" dirty="0"/>
              <a:t>ότι στο </a:t>
            </a:r>
            <a:r>
              <a:rPr lang="el-GR" sz="2000" dirty="0" err="1"/>
              <a:t>προσπεφυκός</a:t>
            </a:r>
            <a:r>
              <a:rPr lang="el-GR" sz="2000" dirty="0"/>
              <a:t> επιθήλιο το διαχωριστικό αυτό όριο ακολουθεί ομαλή </a:t>
            </a:r>
            <a:r>
              <a:rPr lang="el-GR" sz="2000" dirty="0" smtClean="0"/>
              <a:t>πορεία διότι </a:t>
            </a:r>
            <a:r>
              <a:rPr lang="el-GR" sz="2000" dirty="0"/>
              <a:t>δεν υπάρχουν τα </a:t>
            </a:r>
            <a:r>
              <a:rPr lang="el-GR" sz="2000" dirty="0" err="1"/>
              <a:t>μεσοθηλαία</a:t>
            </a:r>
            <a:r>
              <a:rPr lang="el-GR" sz="2000" dirty="0"/>
              <a:t> εκβλαστήματα.</a:t>
            </a:r>
            <a:endParaRPr lang="en-US" sz="2000" dirty="0"/>
          </a:p>
        </p:txBody>
      </p:sp>
    </p:spTree>
    <p:extLst>
      <p:ext uri="{BB962C8B-B14F-4D97-AF65-F5344CB8AC3E}">
        <p14:creationId xmlns:p14="http://schemas.microsoft.com/office/powerpoint/2010/main" val="268236257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143000"/>
          </a:xfrm>
        </p:spPr>
        <p:txBody>
          <a:bodyPr>
            <a:normAutofit/>
          </a:bodyPr>
          <a:lstStyle/>
          <a:p>
            <a:r>
              <a:rPr lang="el-GR" sz="3200" b="1" u="sng" dirty="0"/>
              <a:t>Δομή και σύνθεση του επιθηλίου των ούλων</a:t>
            </a:r>
            <a:endParaRPr lang="en-US" sz="3200" u="sng" dirty="0"/>
          </a:p>
        </p:txBody>
      </p:sp>
      <p:sp>
        <p:nvSpPr>
          <p:cNvPr id="3" name="Content Placeholder 2"/>
          <p:cNvSpPr>
            <a:spLocks noGrp="1"/>
          </p:cNvSpPr>
          <p:nvPr>
            <p:ph idx="1"/>
          </p:nvPr>
        </p:nvSpPr>
        <p:spPr>
          <a:xfrm>
            <a:off x="457200" y="980728"/>
            <a:ext cx="8229600" cy="5544616"/>
          </a:xfrm>
        </p:spPr>
        <p:txBody>
          <a:bodyPr>
            <a:normAutofit fontScale="92500" lnSpcReduction="10000"/>
          </a:bodyPr>
          <a:lstStyle/>
          <a:p>
            <a:endParaRPr lang="el-GR" sz="2000" b="1" dirty="0"/>
          </a:p>
          <a:p>
            <a:r>
              <a:rPr lang="el-GR" sz="2000" b="1" dirty="0"/>
              <a:t>Σύνδεση των επιθηλιακών κυττάρων</a:t>
            </a:r>
          </a:p>
          <a:p>
            <a:pPr marL="0" indent="0">
              <a:buNone/>
            </a:pPr>
            <a:r>
              <a:rPr lang="el-GR" sz="2000" dirty="0"/>
              <a:t>Η σημαντική ικανότητα του επιθηλίου να λειτουργεί ως προστατευτικός </a:t>
            </a:r>
            <a:r>
              <a:rPr lang="el-GR" sz="2000" dirty="0" smtClean="0"/>
              <a:t>φραγμός καθορίζεται </a:t>
            </a:r>
            <a:r>
              <a:rPr lang="el-GR" sz="2000" dirty="0"/>
              <a:t>και εξαρτάται σε μεγάλο βαθμό από την σταθερότητα του επιθηλιακού </a:t>
            </a:r>
            <a:r>
              <a:rPr lang="el-GR" sz="2000" dirty="0" smtClean="0"/>
              <a:t>ιστού που </a:t>
            </a:r>
            <a:r>
              <a:rPr lang="el-GR" sz="2000" dirty="0"/>
              <a:t>επιτυγχάνεται με την στενή επαφή και σύνδεση των κυττάρων του. Τα κύτταρα </a:t>
            </a:r>
            <a:r>
              <a:rPr lang="el-GR" sz="2000" dirty="0" err="1" smtClean="0"/>
              <a:t>τουεπιθηλίου</a:t>
            </a:r>
            <a:r>
              <a:rPr lang="el-GR" sz="2000" dirty="0" smtClean="0"/>
              <a:t> </a:t>
            </a:r>
            <a:r>
              <a:rPr lang="el-GR" sz="2000" dirty="0"/>
              <a:t>συνδέονται μεταξύ τους με διαφορετικούς σχηματισμούς που κατατάσσονται </a:t>
            </a:r>
            <a:r>
              <a:rPr lang="el-GR" sz="2000" dirty="0" smtClean="0"/>
              <a:t>σε τρεις </a:t>
            </a:r>
            <a:r>
              <a:rPr lang="el-GR" sz="2000" dirty="0"/>
              <a:t>κατηγορίες:</a:t>
            </a:r>
          </a:p>
          <a:p>
            <a:r>
              <a:rPr lang="en-US" sz="2000" b="1" dirty="0" err="1">
                <a:solidFill>
                  <a:schemeClr val="tx2"/>
                </a:solidFill>
              </a:rPr>
              <a:t>i</a:t>
            </a:r>
            <a:r>
              <a:rPr lang="en-US" sz="2000" b="1" dirty="0">
                <a:solidFill>
                  <a:schemeClr val="tx2"/>
                </a:solidFill>
              </a:rPr>
              <a:t>. </a:t>
            </a:r>
            <a:r>
              <a:rPr lang="el-GR" sz="2000" b="1" dirty="0" err="1">
                <a:solidFill>
                  <a:schemeClr val="tx2"/>
                </a:solidFill>
              </a:rPr>
              <a:t>Δεσμοσωμάτια</a:t>
            </a:r>
            <a:r>
              <a:rPr lang="el-GR" sz="2000" b="1" dirty="0" smtClean="0">
                <a:solidFill>
                  <a:schemeClr val="tx2"/>
                </a:solidFill>
              </a:rPr>
              <a:t>.</a:t>
            </a:r>
            <a:r>
              <a:rPr lang="el-GR" sz="2000" dirty="0" smtClean="0"/>
              <a:t> </a:t>
            </a:r>
            <a:r>
              <a:rPr lang="el-GR" sz="2000" dirty="0"/>
              <a:t>Είναι σχηματισμοί στους οποίους εμπλέκονται ενεργά </a:t>
            </a:r>
            <a:r>
              <a:rPr lang="el-GR" sz="2000" dirty="0" smtClean="0"/>
              <a:t>οι </a:t>
            </a:r>
            <a:r>
              <a:rPr lang="el-GR" sz="2000" dirty="0" err="1" smtClean="0"/>
              <a:t>κυτταροπλασματικές</a:t>
            </a:r>
            <a:r>
              <a:rPr lang="el-GR" sz="2000" dirty="0" smtClean="0"/>
              <a:t> </a:t>
            </a:r>
            <a:r>
              <a:rPr lang="el-GR" sz="2000" dirty="0"/>
              <a:t>μεμβράνες των παρακείμενων κυττάρων. Στα συγκεκριμένα </a:t>
            </a:r>
            <a:r>
              <a:rPr lang="el-GR" sz="2000" dirty="0" smtClean="0"/>
              <a:t>σημεία επαφής </a:t>
            </a:r>
            <a:r>
              <a:rPr lang="el-GR" sz="2000" dirty="0"/>
              <a:t>των κυττάρων, παρατηρείται μία πύκνωση της μεμβράνης η οποία </a:t>
            </a:r>
            <a:r>
              <a:rPr lang="el-GR" sz="2000" dirty="0" err="1" smtClean="0"/>
              <a:t>ονομάζεταιπλάκα</a:t>
            </a:r>
            <a:r>
              <a:rPr lang="el-GR" sz="2000" dirty="0" smtClean="0"/>
              <a:t> </a:t>
            </a:r>
            <a:r>
              <a:rPr lang="el-GR" sz="2000" dirty="0"/>
              <a:t>πρόσφυσης και σε αυτήν εισέρχονται οι δέσμες των </a:t>
            </a:r>
            <a:r>
              <a:rPr lang="el-GR" sz="2000" dirty="0" err="1"/>
              <a:t>τονοϊνιδίων</a:t>
            </a:r>
            <a:r>
              <a:rPr lang="el-GR" sz="2000" dirty="0"/>
              <a:t> από </a:t>
            </a:r>
            <a:r>
              <a:rPr lang="el-GR" sz="2000" dirty="0" smtClean="0"/>
              <a:t>το κυτταρόπλασμα </a:t>
            </a:r>
            <a:r>
              <a:rPr lang="el-GR" sz="2000" dirty="0"/>
              <a:t>του κάθε κυττάρου.</a:t>
            </a:r>
            <a:endParaRPr lang="el-GR" sz="2000" dirty="0" smtClean="0"/>
          </a:p>
          <a:p>
            <a:r>
              <a:rPr lang="el-GR" sz="2000" b="1" dirty="0">
                <a:solidFill>
                  <a:schemeClr val="tx2"/>
                </a:solidFill>
              </a:rPr>
              <a:t>ii. </a:t>
            </a:r>
            <a:r>
              <a:rPr lang="el-GR" sz="2000" b="1" dirty="0" err="1">
                <a:solidFill>
                  <a:schemeClr val="tx2"/>
                </a:solidFill>
              </a:rPr>
              <a:t>Χασματικές</a:t>
            </a:r>
            <a:r>
              <a:rPr lang="el-GR" sz="2000" b="1" dirty="0">
                <a:solidFill>
                  <a:schemeClr val="tx2"/>
                </a:solidFill>
              </a:rPr>
              <a:t> συνάψεις.</a:t>
            </a:r>
            <a:r>
              <a:rPr lang="el-GR" sz="2000" dirty="0"/>
              <a:t> Η σύνδεση των κυττάρων με </a:t>
            </a:r>
            <a:r>
              <a:rPr lang="el-GR" sz="2000" dirty="0" err="1"/>
              <a:t>χασματικές</a:t>
            </a:r>
            <a:r>
              <a:rPr lang="el-GR" sz="2000" dirty="0"/>
              <a:t> συνάψεις </a:t>
            </a:r>
            <a:r>
              <a:rPr lang="el-GR" sz="2000" dirty="0" smtClean="0"/>
              <a:t>υποδηλώνει την </a:t>
            </a:r>
            <a:r>
              <a:rPr lang="el-GR" sz="2000" dirty="0"/>
              <a:t>δυνατότητα ανταλλαγής ιόντων και μικρών μορίων μεταξύ των κυττάρων αυτών.</a:t>
            </a:r>
          </a:p>
          <a:p>
            <a:r>
              <a:rPr lang="el-GR" sz="2000" b="1" dirty="0">
                <a:solidFill>
                  <a:schemeClr val="tx2"/>
                </a:solidFill>
              </a:rPr>
              <a:t>iii. Κλειστές συνάψεις.</a:t>
            </a:r>
            <a:r>
              <a:rPr lang="el-GR" sz="2000" dirty="0"/>
              <a:t> Δεν απαντώνται πολύ συχνά μεταξύ των επιθηλιακών κυττάρων. </a:t>
            </a:r>
            <a:r>
              <a:rPr lang="el-GR" sz="2000" dirty="0" smtClean="0"/>
              <a:t>Στο σημείο </a:t>
            </a:r>
            <a:r>
              <a:rPr lang="el-GR" sz="2000" dirty="0"/>
              <a:t>επαφής των κυττάρων, οι </a:t>
            </a:r>
            <a:r>
              <a:rPr lang="el-GR" sz="2000" dirty="0" err="1"/>
              <a:t>κυτταροπλασματικές</a:t>
            </a:r>
            <a:r>
              <a:rPr lang="el-GR" sz="2000" dirty="0"/>
              <a:t> μεμβράνες έρχονται σε </a:t>
            </a:r>
            <a:r>
              <a:rPr lang="el-GR" sz="2000" dirty="0" smtClean="0"/>
              <a:t>απόλυτη επαφή</a:t>
            </a:r>
            <a:r>
              <a:rPr lang="el-GR" sz="2000" dirty="0"/>
              <a:t>, συντήκονται και δεν επιτρέπεται καμία </a:t>
            </a:r>
            <a:r>
              <a:rPr lang="el-GR" sz="2000" dirty="0" err="1"/>
              <a:t>διακυτταρική</a:t>
            </a:r>
            <a:r>
              <a:rPr lang="el-GR" sz="2000" dirty="0"/>
              <a:t> επικοινωνία.</a:t>
            </a:r>
            <a:endParaRPr lang="en-US" sz="2000" dirty="0"/>
          </a:p>
        </p:txBody>
      </p:sp>
    </p:spTree>
    <p:extLst>
      <p:ext uri="{BB962C8B-B14F-4D97-AF65-F5344CB8AC3E}">
        <p14:creationId xmlns:p14="http://schemas.microsoft.com/office/powerpoint/2010/main" val="344727429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548680"/>
            <a:ext cx="8229600" cy="5832648"/>
          </a:xfrm>
        </p:spPr>
        <p:txBody>
          <a:bodyPr>
            <a:normAutofit fontScale="77500" lnSpcReduction="20000"/>
          </a:bodyPr>
          <a:lstStyle/>
          <a:p>
            <a:pPr marL="0" indent="0">
              <a:lnSpc>
                <a:spcPct val="120000"/>
              </a:lnSpc>
              <a:spcAft>
                <a:spcPts val="600"/>
              </a:spcAft>
              <a:buNone/>
            </a:pPr>
            <a:r>
              <a:rPr lang="el-GR" sz="3600" b="1" i="1" dirty="0" err="1"/>
              <a:t>Προσπεφυκός</a:t>
            </a:r>
            <a:r>
              <a:rPr lang="el-GR" sz="3600" b="1" i="1" dirty="0"/>
              <a:t> επιθήλιο</a:t>
            </a:r>
          </a:p>
          <a:p>
            <a:pPr>
              <a:spcAft>
                <a:spcPts val="600"/>
              </a:spcAft>
            </a:pPr>
            <a:r>
              <a:rPr lang="el-GR" sz="3100" dirty="0"/>
              <a:t>Το </a:t>
            </a:r>
            <a:r>
              <a:rPr lang="el-GR" sz="3100" dirty="0" err="1"/>
              <a:t>προσπεφυκός</a:t>
            </a:r>
            <a:r>
              <a:rPr lang="el-GR" sz="3100" dirty="0"/>
              <a:t> επιθήλιο είναι μη </a:t>
            </a:r>
            <a:r>
              <a:rPr lang="el-GR" sz="3100" dirty="0" err="1"/>
              <a:t>κερατινοποιημένο</a:t>
            </a:r>
            <a:r>
              <a:rPr lang="el-GR" sz="3100" dirty="0"/>
              <a:t> και περιβάλλει το δόντι </a:t>
            </a:r>
            <a:r>
              <a:rPr lang="el-GR" sz="3100" dirty="0" smtClean="0"/>
              <a:t>στην επιφάνεια </a:t>
            </a:r>
            <a:r>
              <a:rPr lang="el-GR" sz="3100" dirty="0"/>
              <a:t>του οποίου προσφύεται μέσω </a:t>
            </a:r>
            <a:r>
              <a:rPr lang="el-GR" sz="3100" dirty="0" err="1"/>
              <a:t>ημιδεσμοσωματίων</a:t>
            </a:r>
            <a:r>
              <a:rPr lang="el-GR" sz="3100" dirty="0"/>
              <a:t>. Διαφέρει σημαντικά από </a:t>
            </a:r>
            <a:r>
              <a:rPr lang="el-GR" sz="3100" dirty="0" smtClean="0"/>
              <a:t>το στοματικό </a:t>
            </a:r>
            <a:r>
              <a:rPr lang="el-GR" sz="3100" dirty="0"/>
              <a:t>επιθήλιο και το εύρος του κυμαίνεται από λίγα κύτταρα στην πιο </a:t>
            </a:r>
            <a:r>
              <a:rPr lang="el-GR" sz="3100" dirty="0" err="1"/>
              <a:t>ακρορριζική</a:t>
            </a:r>
            <a:r>
              <a:rPr lang="el-GR" sz="3100" dirty="0"/>
              <a:t> </a:t>
            </a:r>
            <a:r>
              <a:rPr lang="el-GR" sz="3100" dirty="0" smtClean="0"/>
              <a:t>του περιοχή </a:t>
            </a:r>
            <a:r>
              <a:rPr lang="el-GR" sz="3100" dirty="0"/>
              <a:t>έως 15-30 κύτταρα στην </a:t>
            </a:r>
            <a:r>
              <a:rPr lang="el-GR" sz="3100" dirty="0" err="1"/>
              <a:t>μυλικότερη</a:t>
            </a:r>
            <a:r>
              <a:rPr lang="el-GR" sz="3100" dirty="0"/>
              <a:t> περιοχή του. </a:t>
            </a:r>
            <a:endParaRPr lang="el-GR" sz="3100" dirty="0" smtClean="0"/>
          </a:p>
          <a:p>
            <a:r>
              <a:rPr lang="el-GR" sz="3100" dirty="0" smtClean="0"/>
              <a:t>Τα </a:t>
            </a:r>
            <a:r>
              <a:rPr lang="el-GR" sz="3100" dirty="0"/>
              <a:t>κύτταρα της βασικής </a:t>
            </a:r>
            <a:r>
              <a:rPr lang="el-GR" sz="3100" dirty="0" smtClean="0"/>
              <a:t>στιβάδας πολλαπλασιάζονται </a:t>
            </a:r>
            <a:r>
              <a:rPr lang="el-GR" sz="3100" dirty="0"/>
              <a:t>με ταχύ ρυθμό και η ανανέωση του κυτταρικού του </a:t>
            </a:r>
            <a:r>
              <a:rPr lang="el-GR" sz="3100" dirty="0" smtClean="0"/>
              <a:t>πληθυσμού χρειάζεται </a:t>
            </a:r>
            <a:r>
              <a:rPr lang="el-GR" sz="3100" dirty="0"/>
              <a:t>5-6 ημέρες. Η ένωση της στιβάδας αυτής με τον υποκείμενο συνδετικό </a:t>
            </a:r>
            <a:r>
              <a:rPr lang="el-GR" sz="3100" dirty="0" smtClean="0"/>
              <a:t>ιστό γίνεται </a:t>
            </a:r>
            <a:r>
              <a:rPr lang="el-GR" sz="3100" dirty="0"/>
              <a:t>με την παρεμβολή της βασικής μεμβράνης και έχει ομαλή πορεία. Οι </a:t>
            </a:r>
            <a:r>
              <a:rPr lang="el-GR" sz="3100" dirty="0" smtClean="0"/>
              <a:t>μεσοκυττάριοι χώροι </a:t>
            </a:r>
            <a:r>
              <a:rPr lang="el-GR" sz="3100" dirty="0"/>
              <a:t>είναι ευρύτεροι με έντονη την παρουσία ουδετερόφιλων πολυμορφοπύρηνων </a:t>
            </a:r>
            <a:r>
              <a:rPr lang="el-GR" sz="3100" dirty="0" smtClean="0"/>
              <a:t>των οποίων </a:t>
            </a:r>
            <a:r>
              <a:rPr lang="el-GR" sz="3100" dirty="0"/>
              <a:t>ο αριθμός αυξάνεται σημαντικά με την συσσώρευση μικροβιακής πλάκας </a:t>
            </a:r>
            <a:r>
              <a:rPr lang="el-GR" sz="3100" dirty="0" smtClean="0"/>
              <a:t>στην περιοχή </a:t>
            </a:r>
            <a:r>
              <a:rPr lang="el-GR" sz="3100" dirty="0"/>
              <a:t>και επομένως την εμφάνιση φλεγμονής.</a:t>
            </a:r>
            <a:endParaRPr lang="en-US" sz="3100" dirty="0"/>
          </a:p>
        </p:txBody>
      </p:sp>
    </p:spTree>
    <p:extLst>
      <p:ext uri="{BB962C8B-B14F-4D97-AF65-F5344CB8AC3E}">
        <p14:creationId xmlns:p14="http://schemas.microsoft.com/office/powerpoint/2010/main" val="235429035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32656"/>
            <a:ext cx="8229600" cy="5793507"/>
          </a:xfrm>
        </p:spPr>
        <p:txBody>
          <a:bodyPr/>
          <a:lstStyle/>
          <a:p>
            <a:pPr marL="0" indent="0">
              <a:spcBef>
                <a:spcPts val="600"/>
              </a:spcBef>
              <a:spcAft>
                <a:spcPts val="600"/>
              </a:spcAft>
              <a:buNone/>
            </a:pPr>
            <a:r>
              <a:rPr lang="el-GR" b="1" i="1" dirty="0"/>
              <a:t>Στοματικό </a:t>
            </a:r>
            <a:r>
              <a:rPr lang="el-GR" b="1" i="1" dirty="0" smtClean="0"/>
              <a:t>επιθήλιο</a:t>
            </a:r>
            <a:endParaRPr lang="el-GR" b="1" i="1" dirty="0"/>
          </a:p>
          <a:p>
            <a:pPr>
              <a:spcBef>
                <a:spcPts val="600"/>
              </a:spcBef>
              <a:spcAft>
                <a:spcPts val="600"/>
              </a:spcAft>
            </a:pPr>
            <a:r>
              <a:rPr lang="el-GR" sz="2400" dirty="0"/>
              <a:t>Το στοματικό επιθήλιο των ούλων είναι πολύστιβο πλακώδες και αποτελείται από </a:t>
            </a:r>
            <a:r>
              <a:rPr lang="el-GR" sz="2400" dirty="0" smtClean="0"/>
              <a:t>4 στιβάδες </a:t>
            </a:r>
            <a:r>
              <a:rPr lang="el-GR" sz="2400" dirty="0"/>
              <a:t>κυττάρων (από το όριο με τον υποκείμενο συνδετικό ιστό προς την </a:t>
            </a:r>
            <a:r>
              <a:rPr lang="el-GR" sz="2400" dirty="0" smtClean="0"/>
              <a:t>εξωτερική επιφάνεια</a:t>
            </a:r>
            <a:r>
              <a:rPr lang="el-GR" sz="2400" dirty="0"/>
              <a:t>): </a:t>
            </a:r>
            <a:r>
              <a:rPr lang="el-GR" sz="2400" b="1" dirty="0">
                <a:solidFill>
                  <a:schemeClr val="tx2"/>
                </a:solidFill>
              </a:rPr>
              <a:t>την βασική, την ακανθωτή, την κοκκώδη και την κερατίνη</a:t>
            </a:r>
            <a:r>
              <a:rPr lang="el-GR" sz="2400" b="1" dirty="0" smtClean="0">
                <a:solidFill>
                  <a:schemeClr val="tx2"/>
                </a:solidFill>
              </a:rPr>
              <a:t>.</a:t>
            </a:r>
          </a:p>
          <a:p>
            <a:pPr>
              <a:spcBef>
                <a:spcPts val="600"/>
              </a:spcBef>
            </a:pPr>
            <a:r>
              <a:rPr lang="el-GR" sz="2400" dirty="0"/>
              <a:t>Εκτός από τα επιθηλιακά υπάρχουν και </a:t>
            </a:r>
            <a:r>
              <a:rPr lang="el-GR" sz="2400" b="1" dirty="0"/>
              <a:t>μη επιθηλιακά κύτταρα</a:t>
            </a:r>
            <a:r>
              <a:rPr lang="el-GR" sz="2400" dirty="0"/>
              <a:t> όπως είναι:</a:t>
            </a:r>
          </a:p>
          <a:p>
            <a:pPr marL="0" indent="0">
              <a:spcBef>
                <a:spcPts val="600"/>
              </a:spcBef>
              <a:spcAft>
                <a:spcPts val="600"/>
              </a:spcAft>
              <a:buNone/>
            </a:pPr>
            <a:r>
              <a:rPr lang="el-GR" sz="2400" dirty="0" smtClean="0"/>
              <a:t>	</a:t>
            </a:r>
            <a:r>
              <a:rPr lang="en-US" sz="2400" dirty="0" err="1" smtClean="0"/>
              <a:t>i</a:t>
            </a:r>
            <a:r>
              <a:rPr lang="en-US" sz="2400" dirty="0"/>
              <a:t>. </a:t>
            </a:r>
            <a:r>
              <a:rPr lang="el-GR" sz="2400" dirty="0"/>
              <a:t>τα κύτταρα </a:t>
            </a:r>
            <a:r>
              <a:rPr lang="en-US" sz="2400" dirty="0"/>
              <a:t>Merkel</a:t>
            </a:r>
            <a:r>
              <a:rPr lang="en-US" sz="2400" dirty="0" smtClean="0"/>
              <a:t>,</a:t>
            </a:r>
            <a:endParaRPr lang="el-GR" sz="2400" dirty="0" smtClean="0"/>
          </a:p>
          <a:p>
            <a:pPr marL="0" indent="0">
              <a:spcBef>
                <a:spcPts val="600"/>
              </a:spcBef>
              <a:spcAft>
                <a:spcPts val="600"/>
              </a:spcAft>
              <a:buNone/>
            </a:pPr>
            <a:r>
              <a:rPr lang="el-GR" sz="2400" b="1" dirty="0">
                <a:solidFill>
                  <a:schemeClr val="tx2"/>
                </a:solidFill>
              </a:rPr>
              <a:t>	</a:t>
            </a:r>
            <a:r>
              <a:rPr lang="en-US" sz="2400" dirty="0" smtClean="0"/>
              <a:t>ii</a:t>
            </a:r>
            <a:r>
              <a:rPr lang="en-US" sz="2400" dirty="0"/>
              <a:t>. </a:t>
            </a:r>
            <a:r>
              <a:rPr lang="el-GR" sz="2400" dirty="0"/>
              <a:t>τα κύτταρα </a:t>
            </a:r>
            <a:r>
              <a:rPr lang="en-US" sz="2400" dirty="0"/>
              <a:t>Langerhans</a:t>
            </a:r>
            <a:r>
              <a:rPr lang="en-US" sz="2400" dirty="0" smtClean="0"/>
              <a:t>,</a:t>
            </a:r>
            <a:endParaRPr lang="el-GR" sz="2400" dirty="0" smtClean="0"/>
          </a:p>
          <a:p>
            <a:pPr marL="0" indent="0">
              <a:spcBef>
                <a:spcPts val="600"/>
              </a:spcBef>
              <a:spcAft>
                <a:spcPts val="600"/>
              </a:spcAft>
              <a:buNone/>
            </a:pPr>
            <a:r>
              <a:rPr lang="el-GR" sz="2400" b="1" dirty="0">
                <a:solidFill>
                  <a:schemeClr val="tx2"/>
                </a:solidFill>
              </a:rPr>
              <a:t>	</a:t>
            </a:r>
            <a:r>
              <a:rPr lang="en-US" sz="2400" dirty="0"/>
              <a:t> iii. </a:t>
            </a:r>
            <a:r>
              <a:rPr lang="el-GR" sz="2400" dirty="0"/>
              <a:t>τα </a:t>
            </a:r>
            <a:r>
              <a:rPr lang="el-GR" sz="2400" dirty="0" err="1"/>
              <a:t>μελανινοκύτταρα</a:t>
            </a:r>
            <a:endParaRPr lang="el-GR" sz="2400" b="1" dirty="0" smtClean="0">
              <a:solidFill>
                <a:schemeClr val="tx2"/>
              </a:solidFill>
            </a:endParaRPr>
          </a:p>
          <a:p>
            <a:pPr marL="0" indent="0">
              <a:spcBef>
                <a:spcPts val="600"/>
              </a:spcBef>
              <a:spcAft>
                <a:spcPts val="600"/>
              </a:spcAft>
              <a:buNone/>
            </a:pPr>
            <a:endParaRPr lang="en-US" dirty="0"/>
          </a:p>
        </p:txBody>
      </p:sp>
    </p:spTree>
    <p:extLst>
      <p:ext uri="{BB962C8B-B14F-4D97-AF65-F5344CB8AC3E}">
        <p14:creationId xmlns:p14="http://schemas.microsoft.com/office/powerpoint/2010/main" val="238502522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20688"/>
            <a:ext cx="8229600" cy="5505475"/>
          </a:xfrm>
        </p:spPr>
        <p:txBody>
          <a:bodyPr>
            <a:normAutofit/>
          </a:bodyPr>
          <a:lstStyle/>
          <a:p>
            <a:pPr marL="0" indent="0">
              <a:buNone/>
            </a:pPr>
            <a:r>
              <a:rPr lang="el-GR" sz="2800" b="1" i="1" dirty="0"/>
              <a:t>Καταδυόμενο επιθήλιο</a:t>
            </a:r>
          </a:p>
          <a:p>
            <a:r>
              <a:rPr lang="el-GR" sz="2400" dirty="0"/>
              <a:t>Το καταδυόμενο επιθήλιο διαφέρει από το στοματικό διότι είναι λιγότερο ή </a:t>
            </a:r>
            <a:r>
              <a:rPr lang="el-GR" sz="2400" dirty="0" smtClean="0"/>
              <a:t>καθόλου </a:t>
            </a:r>
            <a:r>
              <a:rPr lang="el-GR" sz="2400" dirty="0" err="1" smtClean="0"/>
              <a:t>κερατινοποιημένο</a:t>
            </a:r>
            <a:r>
              <a:rPr lang="el-GR" sz="2400" dirty="0" smtClean="0"/>
              <a:t> </a:t>
            </a:r>
            <a:r>
              <a:rPr lang="el-GR" sz="2400" dirty="0"/>
              <a:t>και δεν εμφανίζει </a:t>
            </a:r>
            <a:r>
              <a:rPr lang="el-GR" sz="2400" dirty="0" err="1"/>
              <a:t>μεσοθηλαία</a:t>
            </a:r>
            <a:r>
              <a:rPr lang="el-GR" sz="2400" dirty="0"/>
              <a:t> εκβλαστήματα. Τα κύτταρά </a:t>
            </a:r>
            <a:r>
              <a:rPr lang="el-GR" sz="2400" dirty="0" smtClean="0"/>
              <a:t>του διατάσσονται </a:t>
            </a:r>
            <a:r>
              <a:rPr lang="el-GR" sz="2400" dirty="0"/>
              <a:t>σε τρεις στιβάδες: την βασική, την </a:t>
            </a:r>
            <a:r>
              <a:rPr lang="el-GR" sz="2400" dirty="0" err="1"/>
              <a:t>ινιδιακή</a:t>
            </a:r>
            <a:r>
              <a:rPr lang="el-GR" sz="2400" dirty="0"/>
              <a:t> και την στιβάδα επιφανείας.</a:t>
            </a:r>
          </a:p>
          <a:p>
            <a:r>
              <a:rPr lang="el-GR" sz="2400" dirty="0"/>
              <a:t>Επίσης, εμφανίζει αυξημένη διαπερατότητα σε </a:t>
            </a:r>
            <a:r>
              <a:rPr lang="el-GR" sz="2400" dirty="0" err="1"/>
              <a:t>υδατοδιαλυτές</a:t>
            </a:r>
            <a:r>
              <a:rPr lang="el-GR" sz="2400" dirty="0"/>
              <a:t> ουσίες όπως και </a:t>
            </a:r>
            <a:r>
              <a:rPr lang="el-GR" sz="2400" dirty="0" smtClean="0"/>
              <a:t>αυξημένη δραστηριότητα </a:t>
            </a:r>
            <a:r>
              <a:rPr lang="el-GR" sz="2400" dirty="0" err="1"/>
              <a:t>λυσοσωματίων</a:t>
            </a:r>
            <a:r>
              <a:rPr lang="el-GR" sz="2400" dirty="0"/>
              <a:t> ενώ δεν περιέχει κοκκία </a:t>
            </a:r>
            <a:r>
              <a:rPr lang="el-GR" sz="2400" dirty="0" err="1"/>
              <a:t>κερατοϋαλίνης</a:t>
            </a:r>
            <a:r>
              <a:rPr lang="el-GR" sz="2400" dirty="0"/>
              <a:t>.</a:t>
            </a:r>
            <a:endParaRPr lang="en-US" sz="2400" dirty="0"/>
          </a:p>
        </p:txBody>
      </p:sp>
    </p:spTree>
    <p:extLst>
      <p:ext uri="{BB962C8B-B14F-4D97-AF65-F5344CB8AC3E}">
        <p14:creationId xmlns:p14="http://schemas.microsoft.com/office/powerpoint/2010/main" val="391657415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457200" y="116632"/>
            <a:ext cx="8229600" cy="1143000"/>
          </a:xfrm>
        </p:spPr>
        <p:txBody>
          <a:bodyPr anchor="ctr">
            <a:normAutofit fontScale="90000"/>
          </a:bodyPr>
          <a:lstStyle/>
          <a:p>
            <a:r>
              <a:rPr lang="el-GR" sz="4000" dirty="0" smtClean="0">
                <a:solidFill>
                  <a:schemeClr val="tx2"/>
                </a:solidFill>
              </a:rPr>
              <a:t>Περιοδόντιο</a:t>
            </a:r>
            <a:r>
              <a:rPr lang="en-GB" sz="4000" dirty="0" smtClean="0">
                <a:solidFill>
                  <a:schemeClr val="tx2"/>
                </a:solidFill>
              </a:rPr>
              <a:t/>
            </a:r>
            <a:br>
              <a:rPr lang="en-GB" sz="4000" dirty="0" smtClean="0">
                <a:solidFill>
                  <a:schemeClr val="tx2"/>
                </a:solidFill>
              </a:rPr>
            </a:br>
            <a:r>
              <a:rPr lang="el-GR" sz="3300" b="1" dirty="0" smtClean="0">
                <a:solidFill>
                  <a:schemeClr val="tx2"/>
                </a:solidFill>
              </a:rPr>
              <a:t>(περιρρίζιο)</a:t>
            </a:r>
            <a:endParaRPr lang="en-US" sz="3300" b="1" dirty="0" smtClean="0">
              <a:solidFill>
                <a:schemeClr val="tx2"/>
              </a:solidFill>
            </a:endParaRPr>
          </a:p>
        </p:txBody>
      </p:sp>
      <p:sp>
        <p:nvSpPr>
          <p:cNvPr id="7" name="Content Placeholder 6"/>
          <p:cNvSpPr>
            <a:spLocks noGrp="1"/>
          </p:cNvSpPr>
          <p:nvPr>
            <p:ph idx="1"/>
          </p:nvPr>
        </p:nvSpPr>
        <p:spPr>
          <a:xfrm>
            <a:off x="457200" y="1340768"/>
            <a:ext cx="5194920" cy="4968552"/>
          </a:xfrm>
        </p:spPr>
        <p:txBody>
          <a:bodyPr>
            <a:normAutofit/>
          </a:bodyPr>
          <a:lstStyle/>
          <a:p>
            <a:pPr>
              <a:lnSpc>
                <a:spcPct val="112000"/>
              </a:lnSpc>
              <a:spcBef>
                <a:spcPts val="1200"/>
              </a:spcBef>
              <a:spcAft>
                <a:spcPts val="1200"/>
              </a:spcAft>
              <a:defRPr/>
            </a:pPr>
            <a:r>
              <a:rPr lang="el-GR" sz="2400" dirty="0" smtClean="0"/>
              <a:t>Σχισμοειδής χώρος μεταξύ  της οστέινης και </a:t>
            </a:r>
            <a:r>
              <a:rPr lang="el-GR" sz="2400" dirty="0" err="1" smtClean="0"/>
              <a:t>ενδοφατνιακού</a:t>
            </a:r>
            <a:r>
              <a:rPr lang="el-GR" sz="2400" dirty="0" smtClean="0"/>
              <a:t> οστικού πέταλου,  αποτελείται από ίνες κολλαγόνου, κύτταρα, αγγεία, και νεύρα. Εύρος από 0,15- 0,4 χιλ. </a:t>
            </a:r>
          </a:p>
          <a:p>
            <a:pPr>
              <a:lnSpc>
                <a:spcPct val="112000"/>
              </a:lnSpc>
              <a:spcBef>
                <a:spcPts val="1200"/>
              </a:spcBef>
              <a:spcAft>
                <a:spcPts val="1200"/>
              </a:spcAft>
              <a:defRPr/>
            </a:pPr>
            <a:r>
              <a:rPr lang="el-GR" sz="2400" dirty="0" smtClean="0"/>
              <a:t>Συνδέει το δόντι  με το φατνίο και μεταφέρει τις δυνάμεις της σύγκλεισης</a:t>
            </a:r>
            <a:r>
              <a:rPr lang="en-GB" sz="2400" dirty="0" smtClean="0"/>
              <a:t> </a:t>
            </a:r>
            <a:r>
              <a:rPr lang="el-GR" sz="2400" dirty="0" smtClean="0"/>
              <a:t>από το δόντι στους γύρω ιστούς,</a:t>
            </a:r>
            <a:r>
              <a:rPr lang="en-GB" sz="2400" dirty="0" smtClean="0"/>
              <a:t> </a:t>
            </a:r>
            <a:r>
              <a:rPr lang="el-GR" sz="2400" dirty="0" smtClean="0"/>
              <a:t>ονομάζεται  και </a:t>
            </a:r>
            <a:r>
              <a:rPr lang="el-GR" sz="2400" b="1" dirty="0" smtClean="0">
                <a:solidFill>
                  <a:schemeClr val="tx2"/>
                </a:solidFill>
              </a:rPr>
              <a:t>περιοδοντικός σύνδεσμος.</a:t>
            </a:r>
            <a:endParaRPr lang="en-GB" sz="2400" b="1" dirty="0" smtClean="0">
              <a:solidFill>
                <a:schemeClr val="tx2"/>
              </a:solidFill>
            </a:endParaRPr>
          </a:p>
        </p:txBody>
      </p:sp>
      <p:pic>
        <p:nvPicPr>
          <p:cNvPr id="9" name="Picture 3"/>
          <p:cNvPicPr>
            <a:picLocks noGrp="1" noChangeAspect="1" noChangeArrowheads="1"/>
          </p:cNvPicPr>
          <p:nvPr>
            <p:ph sz="half" idx="4294967295"/>
          </p:nvPr>
        </p:nvPicPr>
        <p:blipFill>
          <a:blip r:embed="rId3" cstate="print"/>
          <a:srcRect l="1513" t="8839"/>
          <a:stretch>
            <a:fillRect/>
          </a:stretch>
        </p:blipFill>
        <p:spPr bwMode="auto">
          <a:xfrm>
            <a:off x="5688657" y="1340768"/>
            <a:ext cx="2771775" cy="4824412"/>
          </a:xfrm>
          <a:prstGeom prst="rect">
            <a:avLst/>
          </a:prstGeom>
          <a:noFill/>
          <a:ln w="9525">
            <a:solidFill>
              <a:schemeClr val="tx1"/>
            </a:solidFill>
            <a:miter lim="800000"/>
            <a:headEnd/>
            <a:tailEnd/>
          </a:ln>
          <a:effectLst/>
        </p:spPr>
      </p:pic>
      <p:sp>
        <p:nvSpPr>
          <p:cNvPr id="11" name="Oval 8"/>
          <p:cNvSpPr/>
          <p:nvPr/>
        </p:nvSpPr>
        <p:spPr>
          <a:xfrm rot="21035392">
            <a:off x="6427874" y="3679015"/>
            <a:ext cx="645971" cy="257180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107</a:t>
            </a:fld>
            <a:endParaRPr lang="el-GR"/>
          </a:p>
        </p:txBody>
      </p:sp>
      <p:sp>
        <p:nvSpPr>
          <p:cNvPr id="12" name="Ορθογώνιο 11"/>
          <p:cNvSpPr/>
          <p:nvPr/>
        </p:nvSpPr>
        <p:spPr>
          <a:xfrm>
            <a:off x="5508104" y="6286324"/>
            <a:ext cx="3096343" cy="461665"/>
          </a:xfrm>
          <a:prstGeom prst="rect">
            <a:avLst/>
          </a:prstGeom>
        </p:spPr>
        <p:txBody>
          <a:bodyPr wrap="square">
            <a:spAutoFit/>
          </a:bodyPr>
          <a:lstStyle/>
          <a:p>
            <a:pPr algn="ctr">
              <a:defRPr/>
            </a:pPr>
            <a:r>
              <a:rPr lang="en-US" sz="1200" dirty="0" smtClean="0">
                <a:solidFill>
                  <a:schemeClr val="tx1">
                    <a:lumMod val="75000"/>
                    <a:lumOff val="25000"/>
                  </a:schemeClr>
                </a:solidFill>
                <a:latin typeface="+mn-lt"/>
              </a:rPr>
              <a:t>“</a:t>
            </a:r>
            <a:r>
              <a:rPr lang="en-US" sz="1200" dirty="0" smtClean="0">
                <a:latin typeface="+mn-lt"/>
                <a:hlinkClick r:id="rId4"/>
              </a:rPr>
              <a:t>Periodontium</a:t>
            </a:r>
            <a:r>
              <a:rPr lang="en-US" sz="1200" dirty="0" smtClean="0">
                <a:solidFill>
                  <a:schemeClr val="tx1">
                    <a:lumMod val="75000"/>
                    <a:lumOff val="25000"/>
                  </a:schemeClr>
                </a:solidFill>
                <a:latin typeface="+mn-lt"/>
              </a:rPr>
              <a:t>”, </a:t>
            </a:r>
            <a:r>
              <a:rPr lang="el-GR" sz="1200" dirty="0">
                <a:solidFill>
                  <a:schemeClr val="tx1">
                    <a:lumMod val="75000"/>
                    <a:lumOff val="25000"/>
                  </a:schemeClr>
                </a:solidFill>
                <a:latin typeface="+mn-lt"/>
              </a:rPr>
              <a:t>από</a:t>
            </a:r>
            <a:r>
              <a:rPr lang="en-US" sz="1200" dirty="0">
                <a:solidFill>
                  <a:schemeClr val="tx1">
                    <a:lumMod val="75000"/>
                    <a:lumOff val="25000"/>
                  </a:schemeClr>
                </a:solidFill>
                <a:latin typeface="+mn-lt"/>
              </a:rPr>
              <a:t> </a:t>
            </a:r>
            <a:r>
              <a:rPr lang="en-US" sz="1200" dirty="0">
                <a:latin typeface="+mn-lt"/>
                <a:hlinkClick r:id="rId5" tooltip="User:Goran tek-en"/>
              </a:rPr>
              <a:t>Goran </a:t>
            </a:r>
            <a:r>
              <a:rPr lang="en-US" sz="1200" dirty="0" err="1">
                <a:latin typeface="+mn-lt"/>
                <a:hlinkClick r:id="rId5" tooltip="User:Goran tek-en"/>
              </a:rPr>
              <a:t>tek-en</a:t>
            </a:r>
            <a:r>
              <a:rPr lang="en-US" sz="1200" dirty="0" smtClean="0">
                <a:solidFill>
                  <a:schemeClr val="tx1">
                    <a:lumMod val="75000"/>
                    <a:lumOff val="25000"/>
                  </a:schemeClr>
                </a:solidFill>
                <a:latin typeface="+mn-lt"/>
              </a:rPr>
              <a:t> </a:t>
            </a:r>
            <a:r>
              <a:rPr lang="el-GR" sz="1200" dirty="0" err="1">
                <a:solidFill>
                  <a:schemeClr val="tx1">
                    <a:lumMod val="75000"/>
                    <a:lumOff val="25000"/>
                  </a:schemeClr>
                </a:solidFill>
                <a:latin typeface="+mn-lt"/>
              </a:rPr>
              <a:t>διαθέσιμ</a:t>
            </a:r>
            <a:r>
              <a:rPr lang="en-US" sz="1200" dirty="0">
                <a:solidFill>
                  <a:schemeClr val="tx1">
                    <a:lumMod val="75000"/>
                    <a:lumOff val="25000"/>
                  </a:schemeClr>
                </a:solidFill>
                <a:latin typeface="+mn-lt"/>
              </a:rPr>
              <a:t>o</a:t>
            </a:r>
            <a:r>
              <a:rPr lang="el-GR" sz="1200" dirty="0">
                <a:solidFill>
                  <a:schemeClr val="tx1">
                    <a:lumMod val="75000"/>
                    <a:lumOff val="25000"/>
                  </a:schemeClr>
                </a:solidFill>
                <a:latin typeface="+mn-lt"/>
              </a:rPr>
              <a:t> με άδεια </a:t>
            </a:r>
            <a:r>
              <a:rPr lang="en-US" sz="1200" dirty="0">
                <a:solidFill>
                  <a:schemeClr val="tx1">
                    <a:lumMod val="75000"/>
                    <a:lumOff val="25000"/>
                  </a:schemeClr>
                </a:solidFill>
                <a:latin typeface="+mn-lt"/>
                <a:hlinkClick r:id="rId6"/>
              </a:rPr>
              <a:t>CC BY-SA 3.0</a:t>
            </a:r>
            <a:endParaRPr lang="en-US" sz="1200" dirty="0">
              <a:solidFill>
                <a:schemeClr val="tx1">
                  <a:lumMod val="75000"/>
                  <a:lumOff val="25000"/>
                </a:schemeClr>
              </a:solidFill>
              <a:latin typeface="+mn-lt"/>
            </a:endParaRPr>
          </a:p>
        </p:txBody>
      </p:sp>
    </p:spTree>
    <p:extLst>
      <p:ext uri="{BB962C8B-B14F-4D97-AF65-F5344CB8AC3E}">
        <p14:creationId xmlns:p14="http://schemas.microsoft.com/office/powerpoint/2010/main" val="410417603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p:txBody>
          <a:bodyPr anchor="ctr">
            <a:normAutofit/>
          </a:bodyPr>
          <a:lstStyle/>
          <a:p>
            <a:pPr eaLnBrk="1" hangingPunct="1"/>
            <a:r>
              <a:rPr lang="el-GR" sz="4000" b="1" dirty="0" err="1" smtClean="0">
                <a:solidFill>
                  <a:schemeClr val="tx2"/>
                </a:solidFill>
              </a:rPr>
              <a:t>Περιρρίζιο</a:t>
            </a:r>
            <a:endParaRPr lang="en-US" sz="4000" b="1" dirty="0" smtClean="0">
              <a:solidFill>
                <a:schemeClr val="tx2"/>
              </a:solidFill>
            </a:endParaRPr>
          </a:p>
        </p:txBody>
      </p:sp>
      <p:sp>
        <p:nvSpPr>
          <p:cNvPr id="3" name="Content Placeholder 2"/>
          <p:cNvSpPr>
            <a:spLocks noGrp="1"/>
          </p:cNvSpPr>
          <p:nvPr>
            <p:ph idx="1"/>
          </p:nvPr>
        </p:nvSpPr>
        <p:spPr>
          <a:xfrm>
            <a:off x="457200" y="1600200"/>
            <a:ext cx="8229600" cy="4853136"/>
          </a:xfrm>
        </p:spPr>
        <p:txBody>
          <a:bodyPr anchor="t">
            <a:noAutofit/>
          </a:bodyPr>
          <a:lstStyle/>
          <a:p>
            <a:pPr>
              <a:spcBef>
                <a:spcPts val="1200"/>
              </a:spcBef>
              <a:spcAft>
                <a:spcPts val="1200"/>
              </a:spcAft>
              <a:defRPr/>
            </a:pPr>
            <a:r>
              <a:rPr lang="el-GR" sz="2400" dirty="0" smtClean="0"/>
              <a:t>Το περιρρίζιο είναι ιστός με μεγάλη συγκέντρωση ιδιοδεκτικών οργάνων. Από τα Ιδιοδεκτικά όργανα ξεκινούν αισθητικές ίνες που είτε φθάνουν Κεντρικό Νευρικό Σύστημα ή αναστομώνονται με κινητικές και δημιουργούν το αντανακλαστικό κάμψης. </a:t>
            </a:r>
          </a:p>
          <a:p>
            <a:pPr>
              <a:spcBef>
                <a:spcPts val="1200"/>
              </a:spcBef>
              <a:spcAft>
                <a:spcPts val="1200"/>
              </a:spcAft>
              <a:defRPr/>
            </a:pPr>
            <a:r>
              <a:rPr lang="el-GR" sz="2400" dirty="0" smtClean="0"/>
              <a:t>Αντικείμενο πάχους  μέχρι και 10μ γίνεται αντιληπτό όταν παρεμβληθεί μεταξύ των δοντιών</a:t>
            </a:r>
            <a:r>
              <a:rPr lang="en-GB" sz="2400" dirty="0" smtClean="0"/>
              <a:t>, </a:t>
            </a:r>
            <a:r>
              <a:rPr lang="el-GR" sz="2400" dirty="0" smtClean="0"/>
              <a:t>ενώ σε άτομο με  οδοντοστοιχίες  το μέγεθος αυτό είναι 100μ.</a:t>
            </a:r>
          </a:p>
          <a:p>
            <a:pPr>
              <a:spcBef>
                <a:spcPts val="1200"/>
              </a:spcBef>
              <a:spcAft>
                <a:spcPts val="1200"/>
              </a:spcAft>
              <a:defRPr/>
            </a:pPr>
            <a:r>
              <a:rPr lang="el-GR" sz="2400" dirty="0" smtClean="0"/>
              <a:t>Οι ίνες του περριζίου παρουσιάζουν ιξωδοελαστική συμπεριφορά και συμβάλλουν στο σχηματισμό ενός είδους κούνιας μέσα στην οποία τα δόντια κινούνται ελαφρά.</a:t>
            </a:r>
            <a:endParaRPr lang="en-US" sz="2400" dirty="0" smtClean="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108</a:t>
            </a:fld>
            <a:endParaRPr lang="el-GR"/>
          </a:p>
        </p:txBody>
      </p:sp>
    </p:spTree>
    <p:extLst>
      <p:ext uri="{BB962C8B-B14F-4D97-AF65-F5344CB8AC3E}">
        <p14:creationId xmlns:p14="http://schemas.microsoft.com/office/powerpoint/2010/main" val="182436563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1162"/>
            <a:ext cx="8229600" cy="1417638"/>
          </a:xfrm>
        </p:spPr>
        <p:txBody>
          <a:bodyPr anchor="t">
            <a:noAutofit/>
          </a:bodyPr>
          <a:lstStyle/>
          <a:p>
            <a:r>
              <a:rPr lang="el-GR" sz="3200" b="1" dirty="0">
                <a:solidFill>
                  <a:schemeClr val="tx2"/>
                </a:solidFill>
              </a:rPr>
              <a:t>ΠΕΡΙΡΡΙΖΙΟ</a:t>
            </a:r>
            <a:br>
              <a:rPr lang="el-GR" sz="3200" b="1" dirty="0">
                <a:solidFill>
                  <a:schemeClr val="tx2"/>
                </a:solidFill>
              </a:rPr>
            </a:br>
            <a:r>
              <a:rPr lang="el-GR" sz="3200" b="1" dirty="0"/>
              <a:t>Εμβρυολογία – Δομικά χαρακτηριστικά </a:t>
            </a:r>
            <a:br>
              <a:rPr lang="el-GR" sz="3200" b="1" dirty="0"/>
            </a:br>
            <a:endParaRPr lang="el-GR" sz="3200" dirty="0">
              <a:solidFill>
                <a:schemeClr val="tx2"/>
              </a:solidFill>
            </a:endParaRPr>
          </a:p>
        </p:txBody>
      </p:sp>
      <p:sp>
        <p:nvSpPr>
          <p:cNvPr id="3" name="Content Placeholder 2"/>
          <p:cNvSpPr>
            <a:spLocks noGrp="1"/>
          </p:cNvSpPr>
          <p:nvPr>
            <p:ph idx="1"/>
          </p:nvPr>
        </p:nvSpPr>
        <p:spPr>
          <a:xfrm>
            <a:off x="457200" y="1600200"/>
            <a:ext cx="8229600" cy="5069160"/>
          </a:xfrm>
        </p:spPr>
        <p:txBody>
          <a:bodyPr>
            <a:noAutofit/>
          </a:bodyPr>
          <a:lstStyle/>
          <a:p>
            <a:pPr>
              <a:spcBef>
                <a:spcPts val="0"/>
              </a:spcBef>
              <a:spcAft>
                <a:spcPts val="600"/>
              </a:spcAft>
            </a:pPr>
            <a:r>
              <a:rPr lang="el-GR" sz="2200" dirty="0" smtClean="0"/>
              <a:t>Το </a:t>
            </a:r>
            <a:r>
              <a:rPr lang="el-GR" sz="2200" dirty="0"/>
              <a:t>περιρρίζιο είναι ο συνδετικός ιστός, πλούσιος σε κύτταρα και αγγεία, </a:t>
            </a:r>
            <a:r>
              <a:rPr lang="el-GR" sz="2200" dirty="0" smtClean="0"/>
              <a:t>που</a:t>
            </a:r>
            <a:r>
              <a:rPr lang="en-GB" sz="2200" dirty="0" smtClean="0"/>
              <a:t> </a:t>
            </a:r>
            <a:r>
              <a:rPr lang="el-GR" sz="2200" dirty="0" smtClean="0"/>
              <a:t>καταλαμβάνει </a:t>
            </a:r>
            <a:r>
              <a:rPr lang="el-GR" sz="2200" dirty="0"/>
              <a:t>τον χώρο μεταξύ της </a:t>
            </a:r>
            <a:r>
              <a:rPr lang="el-GR" sz="2200" dirty="0" err="1"/>
              <a:t>οστεΐνης</a:t>
            </a:r>
            <a:r>
              <a:rPr lang="el-GR" sz="2200" dirty="0"/>
              <a:t> που καλύπτει την ρίζα του δοντιού και </a:t>
            </a:r>
            <a:r>
              <a:rPr lang="el-GR" sz="2200" dirty="0" smtClean="0"/>
              <a:t>του</a:t>
            </a:r>
            <a:r>
              <a:rPr lang="en-GB" sz="2200" dirty="0" smtClean="0"/>
              <a:t> </a:t>
            </a:r>
            <a:r>
              <a:rPr lang="el-GR" sz="2200" dirty="0" smtClean="0"/>
              <a:t>φατνιακού </a:t>
            </a:r>
            <a:r>
              <a:rPr lang="el-GR" sz="2200" dirty="0"/>
              <a:t>οστού (</a:t>
            </a:r>
            <a:r>
              <a:rPr lang="el-GR" sz="2200" dirty="0" err="1"/>
              <a:t>ενδοφαντιακό</a:t>
            </a:r>
            <a:r>
              <a:rPr lang="el-GR" sz="2200" dirty="0"/>
              <a:t> πέταλο) που επαλείφει εσωτερικά το τοίχωμα του φατνίου.</a:t>
            </a:r>
          </a:p>
          <a:p>
            <a:pPr>
              <a:spcBef>
                <a:spcPts val="0"/>
              </a:spcBef>
              <a:spcAft>
                <a:spcPts val="600"/>
              </a:spcAft>
            </a:pPr>
            <a:r>
              <a:rPr lang="el-GR" sz="2200" dirty="0"/>
              <a:t>Το περιρρίζιο είναι </a:t>
            </a:r>
            <a:r>
              <a:rPr lang="el-GR" sz="2200" dirty="0" err="1"/>
              <a:t>μεσεγχυματικής</a:t>
            </a:r>
            <a:r>
              <a:rPr lang="el-GR" sz="2200" dirty="0"/>
              <a:t> προέλευσης προερχόμενο από τα </a:t>
            </a:r>
            <a:r>
              <a:rPr lang="el-GR" sz="2200" dirty="0" smtClean="0"/>
              <a:t>αδιαφοροποίητα</a:t>
            </a:r>
            <a:r>
              <a:rPr lang="en-GB" sz="2200" dirty="0" smtClean="0"/>
              <a:t> </a:t>
            </a:r>
            <a:r>
              <a:rPr lang="el-GR" sz="2200" dirty="0" smtClean="0"/>
              <a:t>κύτταρα </a:t>
            </a:r>
            <a:r>
              <a:rPr lang="el-GR" sz="2200" dirty="0"/>
              <a:t>του </a:t>
            </a:r>
            <a:r>
              <a:rPr lang="el-GR" sz="2200" dirty="0" err="1"/>
              <a:t>οδοντοθυλακίου</a:t>
            </a:r>
            <a:r>
              <a:rPr lang="el-GR" sz="2200" dirty="0"/>
              <a:t> του οδοντικού σπέρματος. </a:t>
            </a:r>
            <a:endParaRPr lang="en-GB" sz="2200" dirty="0" smtClean="0"/>
          </a:p>
          <a:p>
            <a:pPr>
              <a:spcBef>
                <a:spcPts val="0"/>
              </a:spcBef>
              <a:spcAft>
                <a:spcPts val="600"/>
              </a:spcAft>
            </a:pPr>
            <a:r>
              <a:rPr lang="el-GR" sz="2200" dirty="0" smtClean="0"/>
              <a:t>Ο </a:t>
            </a:r>
            <a:r>
              <a:rPr lang="el-GR" sz="2200" dirty="0"/>
              <a:t>σχηματισμός του </a:t>
            </a:r>
            <a:r>
              <a:rPr lang="el-GR" sz="2200" dirty="0" err="1" smtClean="0"/>
              <a:t>περιρριζίου</a:t>
            </a:r>
            <a:r>
              <a:rPr lang="en-GB" sz="2200" dirty="0"/>
              <a:t> </a:t>
            </a:r>
            <a:r>
              <a:rPr lang="el-GR" sz="2200" dirty="0" smtClean="0"/>
              <a:t>αρχίζει </a:t>
            </a:r>
            <a:r>
              <a:rPr lang="el-GR" sz="2200" dirty="0"/>
              <a:t>αμέσως μετά την έναρξη του σχηματισμού της ρίζας του δοντιού. Στο στάδιο αυτό </a:t>
            </a:r>
            <a:r>
              <a:rPr lang="el-GR" sz="2200" dirty="0" smtClean="0"/>
              <a:t>τα</a:t>
            </a:r>
            <a:r>
              <a:rPr lang="en-GB" sz="2200" dirty="0" smtClean="0"/>
              <a:t> </a:t>
            </a:r>
            <a:r>
              <a:rPr lang="el-GR" sz="2200" dirty="0" smtClean="0"/>
              <a:t>κύτταρα </a:t>
            </a:r>
            <a:r>
              <a:rPr lang="el-GR" sz="2200" dirty="0"/>
              <a:t>του </a:t>
            </a:r>
            <a:r>
              <a:rPr lang="el-GR" sz="2200" dirty="0" err="1"/>
              <a:t>οδοντοθυλακίου</a:t>
            </a:r>
            <a:r>
              <a:rPr lang="el-GR" sz="2200" dirty="0"/>
              <a:t> παρουσιάζουν αυξημένο ρυθμό κυτταρικής διαίρεσης </a:t>
            </a:r>
            <a:r>
              <a:rPr lang="el-GR" sz="2200" dirty="0" smtClean="0"/>
              <a:t>οπότε</a:t>
            </a:r>
            <a:r>
              <a:rPr lang="en-GB" sz="2200" dirty="0" smtClean="0"/>
              <a:t> </a:t>
            </a:r>
            <a:r>
              <a:rPr lang="el-GR" sz="2200" dirty="0" smtClean="0"/>
              <a:t>αυξάνονται </a:t>
            </a:r>
            <a:r>
              <a:rPr lang="el-GR" sz="2200" dirty="0"/>
              <a:t>σε αριθμό και επιπλέον αποκτούν ικανότητα παραγωγής κολλαγόνου για </a:t>
            </a:r>
            <a:r>
              <a:rPr lang="el-GR" sz="2200" dirty="0" smtClean="0"/>
              <a:t>τον</a:t>
            </a:r>
            <a:r>
              <a:rPr lang="en-GB" sz="2200" dirty="0" smtClean="0"/>
              <a:t> </a:t>
            </a:r>
            <a:r>
              <a:rPr lang="el-GR" sz="2200" dirty="0" smtClean="0"/>
              <a:t>σχηματισμό </a:t>
            </a:r>
            <a:r>
              <a:rPr lang="el-GR" sz="2200" dirty="0"/>
              <a:t>των ινών του </a:t>
            </a:r>
            <a:r>
              <a:rPr lang="el-GR" sz="2200" dirty="0" err="1"/>
              <a:t>περιρριζίου</a:t>
            </a:r>
            <a:r>
              <a:rPr lang="el-GR" sz="2200" dirty="0"/>
              <a:t>.</a:t>
            </a:r>
          </a:p>
        </p:txBody>
      </p:sp>
    </p:spTree>
    <p:extLst>
      <p:ext uri="{BB962C8B-B14F-4D97-AF65-F5344CB8AC3E}">
        <p14:creationId xmlns:p14="http://schemas.microsoft.com/office/powerpoint/2010/main" val="15143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fontScale="92500" lnSpcReduction="20000"/>
          </a:bodyPr>
          <a:lstStyle/>
          <a:p>
            <a:endParaRPr lang="en-US" i="1" dirty="0" smtClean="0"/>
          </a:p>
          <a:p>
            <a:endParaRPr lang="en-US" i="1" dirty="0"/>
          </a:p>
          <a:p>
            <a:endParaRPr lang="en-US" i="1" dirty="0" smtClean="0"/>
          </a:p>
          <a:p>
            <a:endParaRPr lang="en-US" i="1" dirty="0"/>
          </a:p>
          <a:p>
            <a:endParaRPr lang="en-US" i="1" dirty="0" smtClean="0"/>
          </a:p>
          <a:p>
            <a:endParaRPr lang="en-US" i="1" dirty="0"/>
          </a:p>
          <a:p>
            <a:endParaRPr lang="en-US" i="1" dirty="0" smtClean="0"/>
          </a:p>
          <a:p>
            <a:pPr marL="0" indent="0">
              <a:buNone/>
            </a:pPr>
            <a:endParaRPr lang="en-US" i="1" dirty="0" smtClean="0"/>
          </a:p>
          <a:p>
            <a:r>
              <a:rPr lang="el-GR" sz="2200" i="1" dirty="0" smtClean="0"/>
              <a:t>Η </a:t>
            </a:r>
            <a:r>
              <a:rPr lang="el-GR" sz="2200" i="1" dirty="0"/>
              <a:t>κρυσταλλική δομή του </a:t>
            </a:r>
            <a:r>
              <a:rPr lang="el-GR" sz="2200" i="1" dirty="0" err="1"/>
              <a:t>υδροξυαπατίτη</a:t>
            </a:r>
            <a:r>
              <a:rPr lang="el-GR" sz="2200" i="1" dirty="0"/>
              <a:t> σε οριζόντια διατομή</a:t>
            </a:r>
            <a:r>
              <a:rPr lang="el-GR" sz="2200" i="1" dirty="0" smtClean="0"/>
              <a:t>.</a:t>
            </a:r>
            <a:endParaRPr lang="en-US" sz="2200" i="1" dirty="0" smtClean="0"/>
          </a:p>
          <a:p>
            <a:r>
              <a:rPr lang="el-GR" sz="2200" i="1" dirty="0" smtClean="0"/>
              <a:t> Η</a:t>
            </a:r>
            <a:r>
              <a:rPr lang="en-US" sz="2200" i="1" dirty="0" smtClean="0"/>
              <a:t> </a:t>
            </a:r>
            <a:r>
              <a:rPr lang="el-GR" sz="2200" i="1" dirty="0" smtClean="0"/>
              <a:t>διάταξη </a:t>
            </a:r>
            <a:r>
              <a:rPr lang="el-GR" sz="2200" i="1" dirty="0"/>
              <a:t>των ιόντων </a:t>
            </a:r>
            <a:r>
              <a:rPr lang="el-GR" sz="2200" i="1" dirty="0" err="1"/>
              <a:t>Ca</a:t>
            </a:r>
            <a:r>
              <a:rPr lang="el-GR" sz="2200" i="1" dirty="0"/>
              <a:t> και P γύρω από τον κεντρικό άξονα των ιόντων OH.</a:t>
            </a:r>
            <a:endParaRPr lang="en-US" sz="22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4563" y="1624013"/>
            <a:ext cx="4714875" cy="360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3"/>
          <p:cNvSpPr txBox="1">
            <a:spLocks noGrp="1"/>
          </p:cNvSpPr>
          <p:nvPr>
            <p:ph type="title"/>
          </p:nvPr>
        </p:nvSpPr>
        <p:spPr>
          <a:prstGeom prst="rect">
            <a:avLst/>
          </a:prstGeom>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200" b="1" dirty="0" smtClean="0">
                <a:solidFill>
                  <a:schemeClr val="tx2"/>
                </a:solidFill>
              </a:rPr>
              <a:t>Αδαμαντίνη</a:t>
            </a:r>
            <a:br>
              <a:rPr lang="el-GR" sz="3200" b="1" dirty="0" smtClean="0">
                <a:solidFill>
                  <a:schemeClr val="tx2"/>
                </a:solidFill>
              </a:rPr>
            </a:br>
            <a:r>
              <a:rPr lang="el-GR" sz="3600" dirty="0" smtClean="0">
                <a:solidFill>
                  <a:schemeClr val="tx2"/>
                </a:solidFill>
              </a:rPr>
              <a:t>χημικές ιδιότητες</a:t>
            </a:r>
            <a:endParaRPr lang="el-GR" sz="3600" dirty="0">
              <a:solidFill>
                <a:schemeClr val="tx2"/>
              </a:solidFill>
            </a:endParaRPr>
          </a:p>
        </p:txBody>
      </p:sp>
    </p:spTree>
    <p:extLst>
      <p:ext uri="{BB962C8B-B14F-4D97-AF65-F5344CB8AC3E}">
        <p14:creationId xmlns:p14="http://schemas.microsoft.com/office/powerpoint/2010/main" val="109211143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997152"/>
          </a:xfrm>
        </p:spPr>
        <p:txBody>
          <a:bodyPr>
            <a:noAutofit/>
          </a:bodyPr>
          <a:lstStyle/>
          <a:p>
            <a:pPr>
              <a:spcBef>
                <a:spcPts val="0"/>
              </a:spcBef>
            </a:pPr>
            <a:r>
              <a:rPr lang="el-GR" sz="2200" dirty="0"/>
              <a:t>Το υγιές περιρρίζιο αποτελείται από </a:t>
            </a:r>
            <a:r>
              <a:rPr lang="el-GR" sz="2200" b="1" dirty="0"/>
              <a:t>κύτταρα</a:t>
            </a:r>
            <a:r>
              <a:rPr lang="el-GR" sz="2200" dirty="0"/>
              <a:t> και </a:t>
            </a:r>
            <a:r>
              <a:rPr lang="el-GR" sz="2200" b="1" dirty="0" err="1"/>
              <a:t>εξωκυττάρια</a:t>
            </a:r>
            <a:r>
              <a:rPr lang="el-GR" sz="2200" b="1" dirty="0"/>
              <a:t> ουσία</a:t>
            </a:r>
            <a:r>
              <a:rPr lang="el-GR" sz="2200" dirty="0"/>
              <a:t> η </a:t>
            </a:r>
            <a:r>
              <a:rPr lang="el-GR" sz="2200" dirty="0" smtClean="0"/>
              <a:t>οποία</a:t>
            </a:r>
            <a:r>
              <a:rPr lang="en-GB" sz="2200" dirty="0" smtClean="0"/>
              <a:t> </a:t>
            </a:r>
            <a:r>
              <a:rPr lang="el-GR" sz="2200" dirty="0" smtClean="0"/>
              <a:t>περιλαμβάνει </a:t>
            </a:r>
            <a:r>
              <a:rPr lang="el-GR" sz="2200" dirty="0"/>
              <a:t>τις </a:t>
            </a:r>
            <a:r>
              <a:rPr lang="el-GR" sz="2200" i="1" dirty="0"/>
              <a:t>κολλαγόνες ίνες και μη-</a:t>
            </a:r>
            <a:r>
              <a:rPr lang="el-GR" sz="2200" i="1" dirty="0" err="1"/>
              <a:t>κολλαγονούχο</a:t>
            </a:r>
            <a:r>
              <a:rPr lang="el-GR" sz="2200" i="1" dirty="0"/>
              <a:t> άμορφη θεμέλια ουσία</a:t>
            </a:r>
            <a:r>
              <a:rPr lang="el-GR" sz="2200" dirty="0"/>
              <a:t>. </a:t>
            </a:r>
            <a:endParaRPr lang="en-GB" sz="2200" dirty="0" smtClean="0"/>
          </a:p>
          <a:p>
            <a:pPr>
              <a:spcBef>
                <a:spcPts val="0"/>
              </a:spcBef>
            </a:pPr>
            <a:r>
              <a:rPr lang="el-GR" sz="2200" b="1" dirty="0" smtClean="0"/>
              <a:t>Στα κύτταρα</a:t>
            </a:r>
            <a:r>
              <a:rPr lang="en-GB" sz="2200" b="1" dirty="0" smtClean="0"/>
              <a:t> </a:t>
            </a:r>
            <a:r>
              <a:rPr lang="el-GR" sz="2200" dirty="0" smtClean="0"/>
              <a:t>περιλαμβάνονται </a:t>
            </a:r>
            <a:r>
              <a:rPr lang="el-GR" sz="2200" dirty="0" err="1"/>
              <a:t>ινοβλάστες</a:t>
            </a:r>
            <a:r>
              <a:rPr lang="el-GR" sz="2200" dirty="0"/>
              <a:t>, οστεοβλάστες και </a:t>
            </a:r>
            <a:r>
              <a:rPr lang="el-GR" sz="2200" dirty="0" err="1"/>
              <a:t>οστεοκλάστες</a:t>
            </a:r>
            <a:r>
              <a:rPr lang="el-GR" sz="2200" dirty="0"/>
              <a:t>, </a:t>
            </a:r>
            <a:r>
              <a:rPr lang="el-GR" sz="2200" dirty="0" err="1"/>
              <a:t>οστεϊνοβλάστες</a:t>
            </a:r>
            <a:r>
              <a:rPr lang="el-GR" sz="2200" dirty="0"/>
              <a:t>, </a:t>
            </a:r>
            <a:r>
              <a:rPr lang="el-GR" sz="2200" dirty="0" smtClean="0"/>
              <a:t>τα</a:t>
            </a:r>
            <a:r>
              <a:rPr lang="en-GB" sz="2200" dirty="0" smtClean="0"/>
              <a:t> </a:t>
            </a:r>
            <a:r>
              <a:rPr lang="el-GR" sz="2200" dirty="0" smtClean="0"/>
              <a:t>επιθηλιακά </a:t>
            </a:r>
            <a:r>
              <a:rPr lang="el-GR" sz="2200" dirty="0"/>
              <a:t>υπολείμματα του </a:t>
            </a:r>
            <a:r>
              <a:rPr lang="el-GR" sz="2200" dirty="0" err="1"/>
              <a:t>Malassez</a:t>
            </a:r>
            <a:r>
              <a:rPr lang="el-GR" sz="2200" dirty="0"/>
              <a:t>, τα </a:t>
            </a:r>
            <a:r>
              <a:rPr lang="el-GR" sz="2200" dirty="0" err="1"/>
              <a:t>μακροφάγα</a:t>
            </a:r>
            <a:r>
              <a:rPr lang="el-GR" sz="2200" dirty="0"/>
              <a:t> και τα </a:t>
            </a:r>
            <a:r>
              <a:rPr lang="el-GR" sz="2200" dirty="0" smtClean="0"/>
              <a:t>αδιαφοροποίητα</a:t>
            </a:r>
            <a:r>
              <a:rPr lang="en-GB" sz="2200" dirty="0" smtClean="0"/>
              <a:t> </a:t>
            </a:r>
            <a:r>
              <a:rPr lang="el-GR" sz="2200" dirty="0" err="1" smtClean="0"/>
              <a:t>μεσεγχυματικά</a:t>
            </a:r>
            <a:r>
              <a:rPr lang="el-GR" sz="2200" dirty="0" smtClean="0"/>
              <a:t> </a:t>
            </a:r>
            <a:r>
              <a:rPr lang="el-GR" sz="2200" dirty="0"/>
              <a:t>κύτταρα. </a:t>
            </a:r>
            <a:endParaRPr lang="en-GB" sz="2200" dirty="0" smtClean="0"/>
          </a:p>
          <a:p>
            <a:pPr>
              <a:spcBef>
                <a:spcPts val="0"/>
              </a:spcBef>
            </a:pPr>
            <a:r>
              <a:rPr lang="el-GR" sz="2200" dirty="0" smtClean="0"/>
              <a:t>Η </a:t>
            </a:r>
            <a:r>
              <a:rPr lang="el-GR" sz="2200" b="1" dirty="0" err="1"/>
              <a:t>εξωκυττάρια</a:t>
            </a:r>
            <a:r>
              <a:rPr lang="el-GR" sz="2200" b="1" dirty="0"/>
              <a:t> ουσία </a:t>
            </a:r>
            <a:r>
              <a:rPr lang="el-GR" sz="2200" dirty="0"/>
              <a:t>αποτελείται κυρίως από </a:t>
            </a:r>
            <a:r>
              <a:rPr lang="el-GR" sz="2200" dirty="0" smtClean="0"/>
              <a:t>σαφώς</a:t>
            </a:r>
            <a:r>
              <a:rPr lang="en-GB" sz="2200" dirty="0" smtClean="0"/>
              <a:t> </a:t>
            </a:r>
            <a:r>
              <a:rPr lang="el-GR" sz="2200" dirty="0" smtClean="0"/>
              <a:t>προσανατολισμένες </a:t>
            </a:r>
            <a:r>
              <a:rPr lang="el-GR" sz="2200" dirty="0"/>
              <a:t>δέσμες ινών κολλαγόνου καθώς και από μικρότερο αριθμό άλλων </a:t>
            </a:r>
            <a:r>
              <a:rPr lang="el-GR" sz="2200" dirty="0" smtClean="0"/>
              <a:t>ινών</a:t>
            </a:r>
            <a:r>
              <a:rPr lang="en-GB" sz="2200" dirty="0" smtClean="0"/>
              <a:t> </a:t>
            </a:r>
            <a:r>
              <a:rPr lang="el-GR" sz="2200" dirty="0" smtClean="0"/>
              <a:t>(όπως </a:t>
            </a:r>
            <a:r>
              <a:rPr lang="el-GR" sz="2200" dirty="0"/>
              <a:t>ελαστικές ίνες, δικτυωτές ίνες, ίνες </a:t>
            </a:r>
            <a:r>
              <a:rPr lang="el-GR" sz="2200" dirty="0" err="1"/>
              <a:t>οξυταλάνης</a:t>
            </a:r>
            <a:r>
              <a:rPr lang="el-GR" sz="2200" dirty="0"/>
              <a:t>). </a:t>
            </a:r>
            <a:endParaRPr lang="en-GB" sz="2200" dirty="0" smtClean="0"/>
          </a:p>
          <a:p>
            <a:pPr>
              <a:spcBef>
                <a:spcPts val="0"/>
              </a:spcBef>
            </a:pPr>
            <a:r>
              <a:rPr lang="el-GR" sz="2200" dirty="0" smtClean="0"/>
              <a:t>Η </a:t>
            </a:r>
            <a:r>
              <a:rPr lang="el-GR" sz="2200" dirty="0"/>
              <a:t>άμορφη θεμέλια </a:t>
            </a:r>
            <a:r>
              <a:rPr lang="el-GR" sz="2200" dirty="0" smtClean="0"/>
              <a:t>ουσία</a:t>
            </a:r>
            <a:r>
              <a:rPr lang="en-GB" sz="2200" dirty="0" smtClean="0"/>
              <a:t> </a:t>
            </a:r>
            <a:r>
              <a:rPr lang="el-GR" sz="2200" dirty="0" smtClean="0"/>
              <a:t>αποτελείται </a:t>
            </a:r>
            <a:r>
              <a:rPr lang="el-GR" sz="2200" dirty="0"/>
              <a:t>από μη-</a:t>
            </a:r>
            <a:r>
              <a:rPr lang="el-GR" sz="2200" dirty="0" err="1"/>
              <a:t>κολλαγονούχες</a:t>
            </a:r>
            <a:r>
              <a:rPr lang="el-GR" sz="2200" dirty="0"/>
              <a:t> πρωτεΐνες όπως τις </a:t>
            </a:r>
            <a:r>
              <a:rPr lang="el-GR" sz="2200" dirty="0" err="1"/>
              <a:t>γλυκοζαμινογλυκάνες</a:t>
            </a:r>
            <a:r>
              <a:rPr lang="el-GR" sz="2200" dirty="0"/>
              <a:t>, </a:t>
            </a:r>
            <a:r>
              <a:rPr lang="el-GR" sz="2200" dirty="0" smtClean="0"/>
              <a:t>τις</a:t>
            </a:r>
            <a:r>
              <a:rPr lang="en-GB" sz="2200" dirty="0" smtClean="0"/>
              <a:t> </a:t>
            </a:r>
            <a:r>
              <a:rPr lang="el-GR" sz="2200" dirty="0" err="1" smtClean="0"/>
              <a:t>γλυκοπρωτεΐνες</a:t>
            </a:r>
            <a:r>
              <a:rPr lang="el-GR" sz="2200" dirty="0" smtClean="0"/>
              <a:t> </a:t>
            </a:r>
            <a:r>
              <a:rPr lang="el-GR" sz="2200" dirty="0"/>
              <a:t>και τα </a:t>
            </a:r>
            <a:r>
              <a:rPr lang="el-GR" sz="2200" dirty="0" err="1"/>
              <a:t>γλυκολιπίδια</a:t>
            </a:r>
            <a:r>
              <a:rPr lang="el-GR" sz="2200" dirty="0"/>
              <a:t>.</a:t>
            </a:r>
          </a:p>
        </p:txBody>
      </p:sp>
      <p:sp>
        <p:nvSpPr>
          <p:cNvPr id="4" name="Title 1"/>
          <p:cNvSpPr>
            <a:spLocks noGrp="1"/>
          </p:cNvSpPr>
          <p:nvPr>
            <p:ph type="title"/>
          </p:nvPr>
        </p:nvSpPr>
        <p:spPr/>
        <p:txBody>
          <a:bodyPr anchor="t">
            <a:noAutofit/>
          </a:bodyPr>
          <a:lstStyle/>
          <a:p>
            <a:r>
              <a:rPr lang="el-GR" sz="3200" b="1" dirty="0">
                <a:solidFill>
                  <a:schemeClr val="tx2"/>
                </a:solidFill>
              </a:rPr>
              <a:t>ΠΕΡΙΡΡΙΖΙΟ</a:t>
            </a:r>
            <a:br>
              <a:rPr lang="el-GR" sz="3200" b="1" dirty="0">
                <a:solidFill>
                  <a:schemeClr val="tx2"/>
                </a:solidFill>
              </a:rPr>
            </a:br>
            <a:r>
              <a:rPr lang="el-GR" sz="3200" b="1" dirty="0"/>
              <a:t>Εμβρυολογία – Δομικά χαρακτηριστικά </a:t>
            </a:r>
            <a:br>
              <a:rPr lang="el-GR" sz="3200" b="1" dirty="0"/>
            </a:br>
            <a:endParaRPr lang="el-GR" sz="3200" dirty="0">
              <a:solidFill>
                <a:schemeClr val="tx2"/>
              </a:solidFill>
            </a:endParaRPr>
          </a:p>
        </p:txBody>
      </p:sp>
    </p:spTree>
    <p:extLst>
      <p:ext uri="{BB962C8B-B14F-4D97-AF65-F5344CB8AC3E}">
        <p14:creationId xmlns:p14="http://schemas.microsoft.com/office/powerpoint/2010/main" val="224130684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spcBef>
                <a:spcPts val="600"/>
              </a:spcBef>
              <a:spcAft>
                <a:spcPts val="600"/>
              </a:spcAft>
            </a:pPr>
            <a:r>
              <a:rPr lang="el-GR" sz="2400" dirty="0"/>
              <a:t>Περίπου 70% του όγκου του </a:t>
            </a:r>
            <a:r>
              <a:rPr lang="el-GR" sz="2400" dirty="0" err="1"/>
              <a:t>περιρριζίου</a:t>
            </a:r>
            <a:r>
              <a:rPr lang="el-GR" sz="2400" dirty="0"/>
              <a:t> καταλαμβάνεται από πυκνό συνδετικό </a:t>
            </a:r>
            <a:r>
              <a:rPr lang="el-GR" sz="2400" dirty="0" smtClean="0"/>
              <a:t>ιστό</a:t>
            </a:r>
            <a:r>
              <a:rPr lang="en-GB" sz="2400" dirty="0" smtClean="0"/>
              <a:t> </a:t>
            </a:r>
            <a:r>
              <a:rPr lang="el-GR" sz="2400" dirty="0" smtClean="0"/>
              <a:t>(κύτταρα </a:t>
            </a:r>
            <a:r>
              <a:rPr lang="el-GR" sz="2400" dirty="0"/>
              <a:t>και μεσοκυττάρια ουσία) και το υπόλοιπο 30% είναι χαλαρός </a:t>
            </a:r>
            <a:r>
              <a:rPr lang="el-GR" sz="2400" dirty="0" smtClean="0"/>
              <a:t>συνδετικός</a:t>
            </a:r>
            <a:r>
              <a:rPr lang="en-GB" sz="2400" dirty="0" smtClean="0"/>
              <a:t> </a:t>
            </a:r>
            <a:r>
              <a:rPr lang="el-GR" sz="2400" dirty="0" smtClean="0"/>
              <a:t>ιστός </a:t>
            </a:r>
            <a:r>
              <a:rPr lang="el-GR" sz="2400" dirty="0"/>
              <a:t>που περιβάλλει τα αιμοφόρα αγγεία, τα λεμφαγγεία και τα νεύρα. </a:t>
            </a:r>
            <a:endParaRPr lang="en-GB" sz="2400" dirty="0" smtClean="0"/>
          </a:p>
          <a:p>
            <a:pPr>
              <a:spcBef>
                <a:spcPts val="600"/>
              </a:spcBef>
              <a:spcAft>
                <a:spcPts val="600"/>
              </a:spcAft>
            </a:pPr>
            <a:r>
              <a:rPr lang="el-GR" sz="2400" dirty="0" smtClean="0"/>
              <a:t>Η </a:t>
            </a:r>
            <a:r>
              <a:rPr lang="el-GR" sz="2400" dirty="0"/>
              <a:t>ισορροπία </a:t>
            </a:r>
            <a:r>
              <a:rPr lang="el-GR" sz="2400" dirty="0" smtClean="0"/>
              <a:t>αυτή</a:t>
            </a:r>
            <a:r>
              <a:rPr lang="en-GB" sz="2400" dirty="0" smtClean="0"/>
              <a:t> </a:t>
            </a:r>
            <a:r>
              <a:rPr lang="el-GR" sz="2400" dirty="0" smtClean="0"/>
              <a:t>διαταράσσεται </a:t>
            </a:r>
            <a:r>
              <a:rPr lang="el-GR" sz="2400" dirty="0"/>
              <a:t>σε φλεγμονώδεις εξεργασίες των περιοδοντικών ιστών οπότε </a:t>
            </a:r>
            <a:r>
              <a:rPr lang="el-GR" sz="2400" dirty="0" smtClean="0"/>
              <a:t>φλεγμονώδη</a:t>
            </a:r>
            <a:r>
              <a:rPr lang="en-GB" sz="2400" dirty="0" smtClean="0"/>
              <a:t> </a:t>
            </a:r>
            <a:r>
              <a:rPr lang="el-GR" sz="2400" dirty="0" smtClean="0"/>
              <a:t>κύτταρα </a:t>
            </a:r>
            <a:r>
              <a:rPr lang="el-GR" sz="2400" dirty="0"/>
              <a:t>καταλαμβάνουν τον </a:t>
            </a:r>
            <a:r>
              <a:rPr lang="el-GR" sz="2400" dirty="0" err="1"/>
              <a:t>περιαγγειακό</a:t>
            </a:r>
            <a:r>
              <a:rPr lang="el-GR" sz="2400" dirty="0"/>
              <a:t> συνδετικό ιστό προκαλώντας την αποδόμηση </a:t>
            </a:r>
            <a:r>
              <a:rPr lang="el-GR" sz="2400" dirty="0" smtClean="0"/>
              <a:t>και</a:t>
            </a:r>
            <a:r>
              <a:rPr lang="en-GB" sz="2400" dirty="0" smtClean="0"/>
              <a:t> </a:t>
            </a:r>
            <a:r>
              <a:rPr lang="el-GR" sz="2400" dirty="0" smtClean="0"/>
              <a:t>καταστροφή </a:t>
            </a:r>
            <a:r>
              <a:rPr lang="el-GR" sz="2400" dirty="0"/>
              <a:t>του πυκνού συνδετικού ιστού.</a:t>
            </a:r>
          </a:p>
        </p:txBody>
      </p:sp>
      <p:sp>
        <p:nvSpPr>
          <p:cNvPr id="4" name="Title 1"/>
          <p:cNvSpPr>
            <a:spLocks noGrp="1"/>
          </p:cNvSpPr>
          <p:nvPr>
            <p:ph type="title"/>
          </p:nvPr>
        </p:nvSpPr>
        <p:spPr/>
        <p:txBody>
          <a:bodyPr anchor="t">
            <a:noAutofit/>
          </a:bodyPr>
          <a:lstStyle/>
          <a:p>
            <a:r>
              <a:rPr lang="el-GR" sz="3200" b="1" dirty="0">
                <a:solidFill>
                  <a:schemeClr val="tx2"/>
                </a:solidFill>
              </a:rPr>
              <a:t>ΠΕΡΙΡΡΙΖΙΟ</a:t>
            </a:r>
            <a:br>
              <a:rPr lang="el-GR" sz="3200" b="1" dirty="0">
                <a:solidFill>
                  <a:schemeClr val="tx2"/>
                </a:solidFill>
              </a:rPr>
            </a:br>
            <a:r>
              <a:rPr lang="el-GR" sz="3200" b="1" dirty="0" smtClean="0"/>
              <a:t> </a:t>
            </a:r>
            <a:r>
              <a:rPr lang="el-GR" sz="3200" b="1" dirty="0"/>
              <a:t>Δομικά χαρακτηριστικά </a:t>
            </a:r>
            <a:br>
              <a:rPr lang="el-GR" sz="3200" b="1" dirty="0"/>
            </a:br>
            <a:endParaRPr lang="el-GR" sz="3200" dirty="0">
              <a:solidFill>
                <a:schemeClr val="tx2"/>
              </a:solidFill>
            </a:endParaRPr>
          </a:p>
        </p:txBody>
      </p:sp>
    </p:spTree>
    <p:extLst>
      <p:ext uri="{BB962C8B-B14F-4D97-AF65-F5344CB8AC3E}">
        <p14:creationId xmlns:p14="http://schemas.microsoft.com/office/powerpoint/2010/main" val="58517607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a:spcAft>
                <a:spcPts val="600"/>
              </a:spcAft>
              <a:buNone/>
            </a:pPr>
            <a:r>
              <a:rPr lang="el-GR" sz="2400" dirty="0"/>
              <a:t>Στο περιρρίζιο διακρίνονται τρεις </a:t>
            </a:r>
            <a:r>
              <a:rPr lang="el-GR" sz="2400" dirty="0" smtClean="0"/>
              <a:t>περιοχές:</a:t>
            </a:r>
          </a:p>
          <a:p>
            <a:pPr>
              <a:spcAft>
                <a:spcPts val="600"/>
              </a:spcAft>
            </a:pPr>
            <a:r>
              <a:rPr lang="el-GR" sz="2400" dirty="0" smtClean="0"/>
              <a:t>η </a:t>
            </a:r>
            <a:r>
              <a:rPr lang="el-GR" sz="2400" dirty="0"/>
              <a:t>πρώτη εφάπτεται της επιφάνειας </a:t>
            </a:r>
            <a:r>
              <a:rPr lang="el-GR" sz="2400" dirty="0" smtClean="0"/>
              <a:t>του</a:t>
            </a:r>
            <a:r>
              <a:rPr lang="en-GB" sz="2400" dirty="0" smtClean="0"/>
              <a:t> </a:t>
            </a:r>
            <a:r>
              <a:rPr lang="el-GR" sz="2400" dirty="0" smtClean="0"/>
              <a:t>φατνιακού </a:t>
            </a:r>
            <a:r>
              <a:rPr lang="el-GR" sz="2400" dirty="0"/>
              <a:t>οστού και είναι πλούσια σε κύτταρα και αγγεία, </a:t>
            </a:r>
            <a:endParaRPr lang="el-GR" sz="2400" dirty="0" smtClean="0"/>
          </a:p>
          <a:p>
            <a:pPr>
              <a:spcAft>
                <a:spcPts val="600"/>
              </a:spcAft>
            </a:pPr>
            <a:r>
              <a:rPr lang="el-GR" sz="2400" dirty="0" smtClean="0"/>
              <a:t>η </a:t>
            </a:r>
            <a:r>
              <a:rPr lang="el-GR" sz="2400" dirty="0"/>
              <a:t>δεύτερη εφάπτεται της </a:t>
            </a:r>
            <a:r>
              <a:rPr lang="el-GR" sz="2400" dirty="0" err="1" smtClean="0"/>
              <a:t>οστεΐνης</a:t>
            </a:r>
            <a:r>
              <a:rPr lang="el-GR" sz="2400" dirty="0"/>
              <a:t> </a:t>
            </a:r>
            <a:r>
              <a:rPr lang="el-GR" sz="2400" dirty="0" smtClean="0"/>
              <a:t>και </a:t>
            </a:r>
            <a:r>
              <a:rPr lang="el-GR" sz="2400" dirty="0"/>
              <a:t>χαρακτηρίζεται από ένα πυκνό δίκτυο καλά οργανωμένων κολλαγόνων ινών και </a:t>
            </a:r>
            <a:endParaRPr lang="el-GR" sz="2400" dirty="0" smtClean="0"/>
          </a:p>
          <a:p>
            <a:pPr>
              <a:spcAft>
                <a:spcPts val="600"/>
              </a:spcAft>
            </a:pPr>
            <a:r>
              <a:rPr lang="el-GR" sz="2400" dirty="0" smtClean="0"/>
              <a:t>η τρίτη παρεμβάλλεται </a:t>
            </a:r>
            <a:r>
              <a:rPr lang="el-GR" sz="2400" dirty="0"/>
              <a:t>μεταξύ των δύο προηγούμενων περιοχών και αποτελείται από </a:t>
            </a:r>
            <a:r>
              <a:rPr lang="el-GR" sz="2400" dirty="0" smtClean="0"/>
              <a:t>λιγότερα κύτταρα </a:t>
            </a:r>
            <a:r>
              <a:rPr lang="el-GR" sz="2400" dirty="0"/>
              <a:t>καθώς και πιο λεπτά κολλαγόνα ινίδια.</a:t>
            </a:r>
          </a:p>
        </p:txBody>
      </p:sp>
      <p:sp>
        <p:nvSpPr>
          <p:cNvPr id="4" name="Title 1"/>
          <p:cNvSpPr>
            <a:spLocks noGrp="1"/>
          </p:cNvSpPr>
          <p:nvPr>
            <p:ph type="title"/>
          </p:nvPr>
        </p:nvSpPr>
        <p:spPr/>
        <p:txBody>
          <a:bodyPr anchor="t">
            <a:noAutofit/>
          </a:bodyPr>
          <a:lstStyle/>
          <a:p>
            <a:r>
              <a:rPr lang="el-GR" sz="3200" b="1" dirty="0">
                <a:solidFill>
                  <a:schemeClr val="tx2"/>
                </a:solidFill>
              </a:rPr>
              <a:t>ΠΕΡΙΡΡΙΖΙΟ</a:t>
            </a:r>
            <a:br>
              <a:rPr lang="el-GR" sz="3200" b="1" dirty="0">
                <a:solidFill>
                  <a:schemeClr val="tx2"/>
                </a:solidFill>
              </a:rPr>
            </a:br>
            <a:r>
              <a:rPr lang="el-GR" sz="3200" b="1" dirty="0" smtClean="0"/>
              <a:t> </a:t>
            </a:r>
            <a:r>
              <a:rPr lang="el-GR" sz="3200" b="1" dirty="0"/>
              <a:t>Δομικά χαρακτηριστικά </a:t>
            </a:r>
            <a:br>
              <a:rPr lang="el-GR" sz="3200" b="1" dirty="0"/>
            </a:br>
            <a:endParaRPr lang="el-GR" sz="3200" dirty="0">
              <a:solidFill>
                <a:schemeClr val="tx2"/>
              </a:solidFill>
            </a:endParaRPr>
          </a:p>
        </p:txBody>
      </p:sp>
    </p:spTree>
    <p:extLst>
      <p:ext uri="{BB962C8B-B14F-4D97-AF65-F5344CB8AC3E}">
        <p14:creationId xmlns:p14="http://schemas.microsoft.com/office/powerpoint/2010/main" val="128834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864096"/>
          </a:xfrm>
        </p:spPr>
        <p:txBody>
          <a:bodyPr>
            <a:normAutofit/>
          </a:bodyPr>
          <a:lstStyle/>
          <a:p>
            <a:r>
              <a:rPr lang="el-GR" sz="3200" b="1" dirty="0"/>
              <a:t>Τα κύτταρα του </a:t>
            </a:r>
            <a:r>
              <a:rPr lang="el-GR" sz="3200" b="1" dirty="0" err="1"/>
              <a:t>περιρριζίου</a:t>
            </a:r>
            <a:endParaRPr lang="en-US" sz="3200" dirty="0"/>
          </a:p>
        </p:txBody>
      </p:sp>
      <p:sp>
        <p:nvSpPr>
          <p:cNvPr id="3" name="Content Placeholder 2"/>
          <p:cNvSpPr>
            <a:spLocks noGrp="1"/>
          </p:cNvSpPr>
          <p:nvPr>
            <p:ph idx="1"/>
          </p:nvPr>
        </p:nvSpPr>
        <p:spPr>
          <a:xfrm>
            <a:off x="457200" y="1063277"/>
            <a:ext cx="8229600" cy="5534075"/>
          </a:xfrm>
        </p:spPr>
        <p:txBody>
          <a:bodyPr anchor="t">
            <a:noAutofit/>
          </a:bodyPr>
          <a:lstStyle/>
          <a:p>
            <a:pPr>
              <a:lnSpc>
                <a:spcPct val="110000"/>
              </a:lnSpc>
              <a:spcBef>
                <a:spcPts val="0"/>
              </a:spcBef>
            </a:pPr>
            <a:r>
              <a:rPr lang="el-GR" sz="1600" b="1" dirty="0" err="1" smtClean="0"/>
              <a:t>Ινοβλάστες</a:t>
            </a:r>
            <a:r>
              <a:rPr lang="el-GR" sz="1600" b="1" dirty="0" smtClean="0"/>
              <a:t>: </a:t>
            </a:r>
            <a:r>
              <a:rPr lang="el-GR" sz="1600" dirty="0" smtClean="0"/>
              <a:t>Οι </a:t>
            </a:r>
            <a:r>
              <a:rPr lang="el-GR" sz="1600" dirty="0" err="1"/>
              <a:t>ινοβλάστες</a:t>
            </a:r>
            <a:r>
              <a:rPr lang="el-GR" sz="1600" dirty="0"/>
              <a:t> είναι ο πολυπληθέστερος κυτταρικός πληθυσμός του </a:t>
            </a:r>
            <a:r>
              <a:rPr lang="el-GR" sz="1600" dirty="0" err="1"/>
              <a:t>περιρριζίου</a:t>
            </a:r>
            <a:r>
              <a:rPr lang="el-GR" sz="1600" dirty="0" smtClean="0"/>
              <a:t>.</a:t>
            </a:r>
          </a:p>
          <a:p>
            <a:pPr>
              <a:lnSpc>
                <a:spcPct val="110000"/>
              </a:lnSpc>
              <a:spcBef>
                <a:spcPts val="0"/>
              </a:spcBef>
            </a:pPr>
            <a:r>
              <a:rPr lang="el-GR" sz="1600" b="1" dirty="0" err="1" smtClean="0"/>
              <a:t>Οστεϊνοβλάστες</a:t>
            </a:r>
            <a:r>
              <a:rPr lang="el-GR" sz="1600" b="1" dirty="0" smtClean="0"/>
              <a:t>: </a:t>
            </a:r>
            <a:r>
              <a:rPr lang="el-GR" sz="1600" dirty="0" smtClean="0"/>
              <a:t>Οι </a:t>
            </a:r>
            <a:r>
              <a:rPr lang="el-GR" sz="1600" dirty="0" err="1"/>
              <a:t>οστεϊνοβλάστες</a:t>
            </a:r>
            <a:r>
              <a:rPr lang="el-GR" sz="1600" dirty="0"/>
              <a:t> στις περισσότερες περιπτώσεις βρίσκονται σε κατάσταση </a:t>
            </a:r>
            <a:r>
              <a:rPr lang="el-GR" sz="1600" dirty="0" smtClean="0"/>
              <a:t>ηρεμίας και </a:t>
            </a:r>
            <a:r>
              <a:rPr lang="el-GR" sz="1600" dirty="0"/>
              <a:t>έρχονται σε επαφή με την επιφάνεια της </a:t>
            </a:r>
            <a:r>
              <a:rPr lang="el-GR" sz="1600" dirty="0" err="1"/>
              <a:t>οστεΐνης</a:t>
            </a:r>
            <a:r>
              <a:rPr lang="el-GR" sz="1600" dirty="0"/>
              <a:t> και κυρίως με την </a:t>
            </a:r>
            <a:r>
              <a:rPr lang="el-GR" sz="1600" dirty="0" err="1"/>
              <a:t>προοστεΐνη</a:t>
            </a:r>
            <a:r>
              <a:rPr lang="el-GR" sz="1600" dirty="0"/>
              <a:t> </a:t>
            </a:r>
            <a:r>
              <a:rPr lang="el-GR" sz="1600" dirty="0" err="1" smtClean="0"/>
              <a:t>εφόσονη</a:t>
            </a:r>
            <a:r>
              <a:rPr lang="el-GR" sz="1600" dirty="0" smtClean="0"/>
              <a:t> </a:t>
            </a:r>
            <a:r>
              <a:rPr lang="el-GR" sz="1600" dirty="0" err="1"/>
              <a:t>οστεΐνη</a:t>
            </a:r>
            <a:r>
              <a:rPr lang="el-GR" sz="1600" dirty="0"/>
              <a:t> υπόκειται σε συνεχή αλλά με αργό ρυθμό ανακατασκευή</a:t>
            </a:r>
            <a:r>
              <a:rPr lang="el-GR" sz="1600" dirty="0" smtClean="0"/>
              <a:t>.</a:t>
            </a:r>
          </a:p>
          <a:p>
            <a:pPr>
              <a:lnSpc>
                <a:spcPct val="110000"/>
              </a:lnSpc>
              <a:spcBef>
                <a:spcPts val="0"/>
              </a:spcBef>
            </a:pPr>
            <a:r>
              <a:rPr lang="el-GR" sz="1600" b="1" dirty="0"/>
              <a:t>Οστεοβλάστες – </a:t>
            </a:r>
            <a:r>
              <a:rPr lang="el-GR" sz="1600" b="1" dirty="0" err="1" smtClean="0"/>
              <a:t>οστεοκλάστες</a:t>
            </a:r>
            <a:r>
              <a:rPr lang="el-GR" sz="1600" b="1" dirty="0" smtClean="0"/>
              <a:t>: </a:t>
            </a:r>
            <a:r>
              <a:rPr lang="el-GR" sz="1600" dirty="0" smtClean="0"/>
              <a:t>Η </a:t>
            </a:r>
            <a:r>
              <a:rPr lang="el-GR" sz="1600" dirty="0"/>
              <a:t>οστική επιφάνεια του </a:t>
            </a:r>
            <a:r>
              <a:rPr lang="el-GR" sz="1600" dirty="0" err="1"/>
              <a:t>περιρριζίου</a:t>
            </a:r>
            <a:r>
              <a:rPr lang="el-GR" sz="1600" dirty="0"/>
              <a:t> είναι καλυμμένη από οστεοβλάστες οι </a:t>
            </a:r>
            <a:r>
              <a:rPr lang="el-GR" sz="1600" dirty="0" smtClean="0"/>
              <a:t>οποίες βρίσκονται </a:t>
            </a:r>
            <a:r>
              <a:rPr lang="el-GR" sz="1600" dirty="0"/>
              <a:t>είτε σε λειτουργική φάση είτε σε φάση ηρεμίας</a:t>
            </a:r>
            <a:r>
              <a:rPr lang="el-GR" sz="1600" dirty="0" smtClean="0"/>
              <a:t>. </a:t>
            </a:r>
            <a:r>
              <a:rPr lang="el-GR" sz="1600" dirty="0"/>
              <a:t>Επίσης </a:t>
            </a:r>
            <a:r>
              <a:rPr lang="el-GR" sz="1600" dirty="0" smtClean="0"/>
              <a:t>παρατηρούνται </a:t>
            </a:r>
            <a:r>
              <a:rPr lang="el-GR" sz="1600" dirty="0" err="1" smtClean="0"/>
              <a:t>οστεοκλάστες</a:t>
            </a:r>
            <a:r>
              <a:rPr lang="el-GR" sz="1600" dirty="0" smtClean="0"/>
              <a:t> </a:t>
            </a:r>
            <a:r>
              <a:rPr lang="el-GR" sz="1600" dirty="0"/>
              <a:t>στις περιοχές απορρόφησης του οστού</a:t>
            </a:r>
            <a:r>
              <a:rPr lang="el-GR" sz="1600" dirty="0" smtClean="0"/>
              <a:t>.</a:t>
            </a:r>
          </a:p>
          <a:p>
            <a:pPr>
              <a:lnSpc>
                <a:spcPct val="110000"/>
              </a:lnSpc>
              <a:spcBef>
                <a:spcPts val="0"/>
              </a:spcBef>
            </a:pPr>
            <a:r>
              <a:rPr lang="el-GR" sz="1600" b="1" dirty="0"/>
              <a:t>Επιθηλιακά υπολείμματα του </a:t>
            </a:r>
            <a:r>
              <a:rPr lang="en-US" sz="1600" b="1" dirty="0" err="1" smtClean="0"/>
              <a:t>Malassez</a:t>
            </a:r>
            <a:r>
              <a:rPr lang="el-GR" sz="1600" b="1" dirty="0" smtClean="0"/>
              <a:t>: </a:t>
            </a:r>
            <a:r>
              <a:rPr lang="el-GR" sz="1600" dirty="0" smtClean="0"/>
              <a:t>Τα </a:t>
            </a:r>
            <a:r>
              <a:rPr lang="el-GR" sz="1600" dirty="0"/>
              <a:t>επιθηλιακά υπολείμματα του </a:t>
            </a:r>
            <a:r>
              <a:rPr lang="el-GR" sz="1600" dirty="0" err="1"/>
              <a:t>Malassez</a:t>
            </a:r>
            <a:r>
              <a:rPr lang="el-GR" sz="1600" dirty="0"/>
              <a:t> ανήκουν στα κύτταρα του </a:t>
            </a:r>
            <a:r>
              <a:rPr lang="el-GR" sz="1600" dirty="0" err="1"/>
              <a:t>περιρριζίου</a:t>
            </a:r>
            <a:r>
              <a:rPr lang="el-GR" sz="1600" dirty="0"/>
              <a:t>. </a:t>
            </a:r>
            <a:r>
              <a:rPr lang="el-GR" sz="1600" dirty="0" smtClean="0"/>
              <a:t>Είναι υπολείμματα </a:t>
            </a:r>
            <a:r>
              <a:rPr lang="el-GR" sz="1600" dirty="0"/>
              <a:t>του ελύτρου του </a:t>
            </a:r>
            <a:r>
              <a:rPr lang="el-GR" sz="1600" dirty="0" err="1"/>
              <a:t>Hertwig</a:t>
            </a:r>
            <a:r>
              <a:rPr lang="el-GR" sz="1600" dirty="0"/>
              <a:t> τα οποία παραμένουν στον χώρο του </a:t>
            </a:r>
            <a:r>
              <a:rPr lang="el-GR" sz="1600" dirty="0" err="1" smtClean="0"/>
              <a:t>περιρριζίου</a:t>
            </a:r>
            <a:r>
              <a:rPr lang="el-GR" sz="1600" dirty="0"/>
              <a:t> </a:t>
            </a:r>
            <a:r>
              <a:rPr lang="el-GR" sz="1600" dirty="0" smtClean="0"/>
              <a:t>κατά </a:t>
            </a:r>
            <a:r>
              <a:rPr lang="el-GR" sz="1600" dirty="0"/>
              <a:t>τον σχηματισμό της ρίζας του δοντιού. Εντοπίζονται εύκολα ως μικρές </a:t>
            </a:r>
            <a:r>
              <a:rPr lang="el-GR" sz="1600" dirty="0" smtClean="0"/>
              <a:t>αθροίσεις επιθηλιακών </a:t>
            </a:r>
            <a:r>
              <a:rPr lang="el-GR" sz="1600" dirty="0"/>
              <a:t>κυττάρων συνήθως κοντά στην επιφάνεια της </a:t>
            </a:r>
            <a:r>
              <a:rPr lang="el-GR" sz="1600" dirty="0" err="1"/>
              <a:t>οστεΐνης</a:t>
            </a:r>
            <a:r>
              <a:rPr lang="el-GR" sz="1600" dirty="0" smtClean="0"/>
              <a:t>.</a:t>
            </a:r>
          </a:p>
          <a:p>
            <a:pPr>
              <a:lnSpc>
                <a:spcPct val="110000"/>
              </a:lnSpc>
              <a:spcBef>
                <a:spcPts val="0"/>
              </a:spcBef>
            </a:pPr>
            <a:r>
              <a:rPr lang="el-GR" sz="1600" b="1" dirty="0"/>
              <a:t>Αδιαφοροποίητα μεσεγχυματικά </a:t>
            </a:r>
            <a:r>
              <a:rPr lang="el-GR" sz="1600" b="1" dirty="0" smtClean="0"/>
              <a:t>κύτταρα: </a:t>
            </a:r>
            <a:r>
              <a:rPr lang="el-GR" sz="1600" dirty="0" smtClean="0"/>
              <a:t>Τα </a:t>
            </a:r>
            <a:r>
              <a:rPr lang="el-GR" sz="1600" dirty="0"/>
              <a:t>αδιαφοροποίητα μεσεγχυματικά ή αρχέγονα κύτταρα βρίσκονται κυρίως </a:t>
            </a:r>
            <a:r>
              <a:rPr lang="el-GR" sz="1600" dirty="0" smtClean="0"/>
              <a:t>στον </a:t>
            </a:r>
            <a:r>
              <a:rPr lang="el-GR" sz="1600" dirty="0" err="1" smtClean="0"/>
              <a:t>περιαγγειακό</a:t>
            </a:r>
            <a:r>
              <a:rPr lang="el-GR" sz="1600" dirty="0" smtClean="0"/>
              <a:t> </a:t>
            </a:r>
            <a:r>
              <a:rPr lang="el-GR" sz="1600" dirty="0"/>
              <a:t>χώρο και έχει αποδειχθεί ότι τα κύτταρα αυτά αποτελούν την πηγή για </a:t>
            </a:r>
            <a:r>
              <a:rPr lang="el-GR" sz="1600" dirty="0" smtClean="0"/>
              <a:t>τον σχηματισμό </a:t>
            </a:r>
            <a:r>
              <a:rPr lang="el-GR" sz="1600" dirty="0"/>
              <a:t>νέων κυττάρων του </a:t>
            </a:r>
            <a:r>
              <a:rPr lang="el-GR" sz="1600" dirty="0" err="1"/>
              <a:t>περιρριζίου</a:t>
            </a:r>
            <a:r>
              <a:rPr lang="el-GR" sz="1600" dirty="0" smtClean="0"/>
              <a:t>.</a:t>
            </a:r>
          </a:p>
          <a:p>
            <a:pPr>
              <a:lnSpc>
                <a:spcPct val="110000"/>
              </a:lnSpc>
              <a:spcBef>
                <a:spcPts val="0"/>
              </a:spcBef>
            </a:pPr>
            <a:r>
              <a:rPr lang="el-GR" sz="1600" b="1" dirty="0"/>
              <a:t>Μονοκύτταρα και </a:t>
            </a:r>
            <a:r>
              <a:rPr lang="el-GR" sz="1600" b="1" dirty="0" err="1"/>
              <a:t>μακροφάγα</a:t>
            </a:r>
            <a:endParaRPr lang="el-GR" sz="1600" dirty="0" smtClean="0"/>
          </a:p>
          <a:p>
            <a:pPr>
              <a:lnSpc>
                <a:spcPct val="110000"/>
              </a:lnSpc>
              <a:spcBef>
                <a:spcPts val="0"/>
              </a:spcBef>
            </a:pPr>
            <a:endParaRPr lang="en-US" sz="1600" dirty="0"/>
          </a:p>
        </p:txBody>
      </p:sp>
    </p:spTree>
    <p:extLst>
      <p:ext uri="{BB962C8B-B14F-4D97-AF65-F5344CB8AC3E}">
        <p14:creationId xmlns:p14="http://schemas.microsoft.com/office/powerpoint/2010/main" val="91482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800" b="1" dirty="0"/>
              <a:t>Συστατικά της εξωκυττάριας </a:t>
            </a:r>
            <a:r>
              <a:rPr lang="el-GR" sz="2800" b="1" dirty="0" smtClean="0"/>
              <a:t>ουσίας του </a:t>
            </a:r>
            <a:r>
              <a:rPr lang="el-GR" sz="2800" b="1" dirty="0" err="1" smtClean="0"/>
              <a:t>περριριζίου</a:t>
            </a:r>
            <a:endParaRPr lang="en-US" sz="2800" dirty="0"/>
          </a:p>
        </p:txBody>
      </p:sp>
      <p:sp>
        <p:nvSpPr>
          <p:cNvPr id="3" name="Content Placeholder 2"/>
          <p:cNvSpPr>
            <a:spLocks noGrp="1"/>
          </p:cNvSpPr>
          <p:nvPr>
            <p:ph idx="1"/>
          </p:nvPr>
        </p:nvSpPr>
        <p:spPr/>
        <p:txBody>
          <a:bodyPr>
            <a:normAutofit lnSpcReduction="10000"/>
          </a:bodyPr>
          <a:lstStyle/>
          <a:p>
            <a:pPr marL="457200" indent="-457200">
              <a:buAutoNum type="arabicPeriod"/>
            </a:pPr>
            <a:r>
              <a:rPr lang="el-GR" sz="2000" b="1" dirty="0" smtClean="0"/>
              <a:t>Ίνες κολλαγόνου </a:t>
            </a:r>
            <a:r>
              <a:rPr lang="el-GR" sz="2000" dirty="0" smtClean="0"/>
              <a:t>Το </a:t>
            </a:r>
            <a:r>
              <a:rPr lang="el-GR" sz="2000" dirty="0"/>
              <a:t>κύριο συστατικό της </a:t>
            </a:r>
            <a:r>
              <a:rPr lang="el-GR" sz="2000" dirty="0" err="1"/>
              <a:t>εξωκυττάριας</a:t>
            </a:r>
            <a:r>
              <a:rPr lang="el-GR" sz="2000" dirty="0"/>
              <a:t> ουσίας του </a:t>
            </a:r>
            <a:r>
              <a:rPr lang="el-GR" sz="2000" dirty="0" err="1"/>
              <a:t>περιρριζίου</a:t>
            </a:r>
            <a:r>
              <a:rPr lang="el-GR" sz="2000" dirty="0"/>
              <a:t> είναι το κολλαγόνο </a:t>
            </a:r>
            <a:r>
              <a:rPr lang="el-GR" sz="2000" dirty="0" smtClean="0"/>
              <a:t>και οι </a:t>
            </a:r>
            <a:r>
              <a:rPr lang="el-GR" sz="2000" dirty="0" err="1"/>
              <a:t>ανοσοκυτταροχημικές</a:t>
            </a:r>
            <a:r>
              <a:rPr lang="el-GR" sz="2000" dirty="0"/>
              <a:t> μελέτες έδειξαν ότι στο </a:t>
            </a:r>
            <a:r>
              <a:rPr lang="el-GR" sz="2000" dirty="0" err="1"/>
              <a:t>περιρρίζιο</a:t>
            </a:r>
            <a:r>
              <a:rPr lang="el-GR" sz="2000" dirty="0"/>
              <a:t> απαντούν οι τύποι Ι, ΙΙΙ, ΙV, </a:t>
            </a:r>
            <a:r>
              <a:rPr lang="el-GR" sz="2000" dirty="0" smtClean="0"/>
              <a:t>V, </a:t>
            </a:r>
            <a:r>
              <a:rPr lang="en-US" sz="2000" dirty="0" smtClean="0"/>
              <a:t>V</a:t>
            </a:r>
            <a:r>
              <a:rPr lang="el-GR" sz="2000" dirty="0"/>
              <a:t>Ι και ΧΙΙ </a:t>
            </a:r>
            <a:r>
              <a:rPr lang="el-GR" sz="2000" dirty="0" smtClean="0"/>
              <a:t>κολλαγόνου.</a:t>
            </a:r>
          </a:p>
          <a:p>
            <a:pPr marL="457200" indent="-457200">
              <a:buAutoNum type="arabicPeriod"/>
            </a:pPr>
            <a:r>
              <a:rPr lang="el-GR" sz="2000" b="1" dirty="0" smtClean="0"/>
              <a:t>Ίνες </a:t>
            </a:r>
            <a:r>
              <a:rPr lang="el-GR" sz="2000" b="1" dirty="0" err="1" smtClean="0"/>
              <a:t>οξυταλάνης</a:t>
            </a:r>
            <a:r>
              <a:rPr lang="el-GR" sz="2000" b="1" dirty="0"/>
              <a:t> </a:t>
            </a:r>
            <a:r>
              <a:rPr lang="el-GR" sz="2000" dirty="0" smtClean="0"/>
              <a:t>Οι </a:t>
            </a:r>
            <a:r>
              <a:rPr lang="el-GR" sz="2000" dirty="0"/>
              <a:t>ίνες </a:t>
            </a:r>
            <a:r>
              <a:rPr lang="el-GR" sz="2000" dirty="0" err="1"/>
              <a:t>οξυταλάνης</a:t>
            </a:r>
            <a:r>
              <a:rPr lang="el-GR" sz="2000" dirty="0"/>
              <a:t> θεωρείται ότι αποτελούν ποικιλία των ελαστικών </a:t>
            </a:r>
            <a:r>
              <a:rPr lang="el-GR" sz="2000" dirty="0" smtClean="0"/>
              <a:t>ινών.</a:t>
            </a:r>
          </a:p>
          <a:p>
            <a:pPr marL="457200" indent="-457200">
              <a:buAutoNum type="arabicPeriod"/>
            </a:pPr>
            <a:r>
              <a:rPr lang="el-GR" sz="2000" b="1" dirty="0" smtClean="0"/>
              <a:t>Συστατικά </a:t>
            </a:r>
            <a:r>
              <a:rPr lang="el-GR" sz="2000" b="1" dirty="0"/>
              <a:t>της άμορφης θεμέλιας ουσίας.</a:t>
            </a:r>
          </a:p>
          <a:p>
            <a:r>
              <a:rPr lang="el-GR" sz="2000" dirty="0" err="1"/>
              <a:t>Γλυκοζαμινογλυκάνες</a:t>
            </a:r>
            <a:r>
              <a:rPr lang="el-GR" sz="2000" dirty="0"/>
              <a:t> (όπως το </a:t>
            </a:r>
            <a:r>
              <a:rPr lang="el-GR" sz="2000" dirty="0" err="1"/>
              <a:t>υαλουρονικό</a:t>
            </a:r>
            <a:r>
              <a:rPr lang="el-GR" sz="2000" dirty="0"/>
              <a:t> οξύ και η </a:t>
            </a:r>
            <a:r>
              <a:rPr lang="el-GR" sz="2000" dirty="0" err="1"/>
              <a:t>θειϊκή</a:t>
            </a:r>
            <a:r>
              <a:rPr lang="el-GR" sz="2000" dirty="0"/>
              <a:t> </a:t>
            </a:r>
            <a:r>
              <a:rPr lang="el-GR" sz="2000" dirty="0" err="1"/>
              <a:t>χονδροϊτίνη</a:t>
            </a:r>
            <a:r>
              <a:rPr lang="el-GR" sz="2000" dirty="0"/>
              <a:t>). </a:t>
            </a:r>
            <a:r>
              <a:rPr lang="el-GR" sz="2000" dirty="0" smtClean="0"/>
              <a:t>Ελέγχουν την διαπερατότητα </a:t>
            </a:r>
            <a:r>
              <a:rPr lang="el-GR" sz="2000" dirty="0"/>
              <a:t>του </a:t>
            </a:r>
            <a:r>
              <a:rPr lang="el-GR" sz="2000" dirty="0" err="1"/>
              <a:t>εξωκυττάριου</a:t>
            </a:r>
            <a:r>
              <a:rPr lang="el-GR" sz="2000" dirty="0"/>
              <a:t> περιβάλλοντος από άλλα μόρια.</a:t>
            </a:r>
          </a:p>
          <a:p>
            <a:r>
              <a:rPr lang="el-GR" sz="2000" dirty="0" err="1"/>
              <a:t>Πρωτεογλυκάνες</a:t>
            </a:r>
            <a:r>
              <a:rPr lang="el-GR" sz="2000" dirty="0"/>
              <a:t> (όπως η </a:t>
            </a:r>
            <a:r>
              <a:rPr lang="el-GR" sz="2000" dirty="0" err="1"/>
              <a:t>δεκορίνη</a:t>
            </a:r>
            <a:r>
              <a:rPr lang="el-GR" sz="2000" dirty="0" smtClean="0"/>
              <a:t>).  </a:t>
            </a:r>
            <a:r>
              <a:rPr lang="el-GR" sz="2000" dirty="0"/>
              <a:t>Διακρίνονται για την συμμετοχή τους στην </a:t>
            </a:r>
            <a:r>
              <a:rPr lang="el-GR" sz="2000" dirty="0" smtClean="0"/>
              <a:t>απορρόφηση των </a:t>
            </a:r>
            <a:r>
              <a:rPr lang="el-GR" sz="2000" dirty="0"/>
              <a:t>δυνάμεων συμπίεσης και την προστασία των κυττάρων από βλάβες λόγω </a:t>
            </a:r>
            <a:r>
              <a:rPr lang="el-GR" sz="2000" dirty="0" smtClean="0"/>
              <a:t>συγκλεισιακών δυνάμεων.</a:t>
            </a:r>
            <a:endParaRPr lang="el-GR" sz="2000" dirty="0"/>
          </a:p>
          <a:p>
            <a:r>
              <a:rPr lang="el-GR" sz="2000" dirty="0" err="1"/>
              <a:t>Γλυκοπρωτεΐνες</a:t>
            </a:r>
            <a:r>
              <a:rPr lang="el-GR" sz="2000" dirty="0"/>
              <a:t>.</a:t>
            </a:r>
            <a:endParaRPr lang="en-US" sz="2000" dirty="0"/>
          </a:p>
        </p:txBody>
      </p:sp>
    </p:spTree>
    <p:extLst>
      <p:ext uri="{BB962C8B-B14F-4D97-AF65-F5344CB8AC3E}">
        <p14:creationId xmlns:p14="http://schemas.microsoft.com/office/powerpoint/2010/main" val="100632159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908720"/>
          </a:xfrm>
        </p:spPr>
        <p:txBody>
          <a:bodyPr>
            <a:noAutofit/>
          </a:bodyPr>
          <a:lstStyle/>
          <a:p>
            <a:r>
              <a:rPr lang="el-GR" sz="3600" b="1" dirty="0" smtClean="0">
                <a:solidFill>
                  <a:schemeClr val="tx2"/>
                </a:solidFill>
              </a:rPr>
              <a:t>Κολλαγόνες ίνες </a:t>
            </a:r>
            <a:r>
              <a:rPr lang="el-GR" sz="3600" b="1" dirty="0" err="1" smtClean="0">
                <a:solidFill>
                  <a:schemeClr val="tx2"/>
                </a:solidFill>
              </a:rPr>
              <a:t>περιρριζίου</a:t>
            </a:r>
            <a:r>
              <a:rPr lang="el-GR" sz="3600" b="1" dirty="0" smtClean="0">
                <a:solidFill>
                  <a:schemeClr val="tx2"/>
                </a:solidFill>
              </a:rPr>
              <a:t> </a:t>
            </a:r>
            <a:endParaRPr lang="el-GR" sz="3600" b="1" dirty="0">
              <a:solidFill>
                <a:schemeClr val="tx2"/>
              </a:solidFill>
            </a:endParaRPr>
          </a:p>
        </p:txBody>
      </p:sp>
      <p:sp>
        <p:nvSpPr>
          <p:cNvPr id="3" name="Content Placeholder 2"/>
          <p:cNvSpPr>
            <a:spLocks noGrp="1"/>
          </p:cNvSpPr>
          <p:nvPr>
            <p:ph idx="1"/>
          </p:nvPr>
        </p:nvSpPr>
        <p:spPr>
          <a:xfrm>
            <a:off x="107504" y="1600200"/>
            <a:ext cx="8229600" cy="4525963"/>
          </a:xfrm>
        </p:spPr>
        <p:txBody>
          <a:bodyPr>
            <a:normAutofit/>
          </a:bodyPr>
          <a:lstStyle/>
          <a:p>
            <a:pPr marL="180000" indent="0">
              <a:buNone/>
            </a:pPr>
            <a:r>
              <a:rPr lang="el-GR" sz="2400" b="1" dirty="0" smtClean="0">
                <a:solidFill>
                  <a:srgbClr val="004A82"/>
                </a:solidFill>
              </a:rPr>
              <a:t>Οι κολλαγόνες ίνες του </a:t>
            </a:r>
            <a:r>
              <a:rPr lang="el-GR" sz="2400" b="1" dirty="0" err="1" smtClean="0">
                <a:solidFill>
                  <a:srgbClr val="004A82"/>
                </a:solidFill>
              </a:rPr>
              <a:t>περιρριζίου</a:t>
            </a:r>
            <a:r>
              <a:rPr lang="el-GR" sz="2400" b="1" dirty="0" smtClean="0">
                <a:solidFill>
                  <a:srgbClr val="004A82"/>
                </a:solidFill>
              </a:rPr>
              <a:t> εκτείνονται σε δεσμίδες από την </a:t>
            </a:r>
            <a:r>
              <a:rPr lang="el-GR" sz="2400" b="1" dirty="0" err="1" smtClean="0">
                <a:solidFill>
                  <a:srgbClr val="004A82"/>
                </a:solidFill>
              </a:rPr>
              <a:t>οστεΐνη</a:t>
            </a:r>
            <a:r>
              <a:rPr lang="el-GR" sz="2400" b="1" dirty="0" smtClean="0">
                <a:solidFill>
                  <a:srgbClr val="004A82"/>
                </a:solidFill>
              </a:rPr>
              <a:t> της ρίζας προς τα ούλα και το οστό των φατνίων.</a:t>
            </a:r>
          </a:p>
          <a:p>
            <a:r>
              <a:rPr lang="en-GB" sz="2400" dirty="0" smtClean="0"/>
              <a:t> </a:t>
            </a:r>
            <a:r>
              <a:rPr lang="el-GR" sz="2400" dirty="0" err="1" smtClean="0"/>
              <a:t>Ακροφατνιακές</a:t>
            </a:r>
            <a:r>
              <a:rPr lang="el-GR" sz="2400" dirty="0" smtClean="0"/>
              <a:t> (Ι)</a:t>
            </a:r>
            <a:r>
              <a:rPr lang="en-GB" sz="2400" dirty="0" smtClean="0"/>
              <a:t>: alveolar crest </a:t>
            </a:r>
            <a:r>
              <a:rPr lang="en-GB" sz="2400" dirty="0" err="1" smtClean="0"/>
              <a:t>fibers</a:t>
            </a:r>
            <a:r>
              <a:rPr lang="el-GR" sz="2400" dirty="0" smtClean="0"/>
              <a:t>.</a:t>
            </a:r>
          </a:p>
          <a:p>
            <a:r>
              <a:rPr lang="el-GR" sz="2400" dirty="0" smtClean="0"/>
              <a:t>Οριζόντιες (</a:t>
            </a:r>
            <a:r>
              <a:rPr lang="en-GB" sz="2400" dirty="0" smtClean="0"/>
              <a:t>J): horizontal</a:t>
            </a:r>
            <a:r>
              <a:rPr lang="el-GR" sz="2400" dirty="0" smtClean="0"/>
              <a:t>.</a:t>
            </a:r>
          </a:p>
          <a:p>
            <a:r>
              <a:rPr lang="el-GR" sz="2400" dirty="0" smtClean="0"/>
              <a:t>Λοξές (</a:t>
            </a:r>
            <a:r>
              <a:rPr lang="en-GB" sz="2400" dirty="0" smtClean="0"/>
              <a:t>K): oblique</a:t>
            </a:r>
            <a:r>
              <a:rPr lang="el-GR" sz="2400" dirty="0" smtClean="0"/>
              <a:t>.</a:t>
            </a:r>
          </a:p>
          <a:p>
            <a:r>
              <a:rPr lang="el-GR" sz="2400" dirty="0" err="1" smtClean="0"/>
              <a:t>Ακρορριζικές</a:t>
            </a:r>
            <a:r>
              <a:rPr lang="en-GB" sz="2400" dirty="0" smtClean="0"/>
              <a:t>:</a:t>
            </a:r>
            <a:r>
              <a:rPr lang="el-GR" sz="2400" dirty="0" smtClean="0"/>
              <a:t> </a:t>
            </a:r>
            <a:r>
              <a:rPr lang="en-GB" sz="2400" dirty="0" smtClean="0"/>
              <a:t>apical </a:t>
            </a:r>
            <a:r>
              <a:rPr lang="el-GR" sz="2400" dirty="0" smtClean="0"/>
              <a:t>.</a:t>
            </a:r>
          </a:p>
        </p:txBody>
      </p:sp>
      <p:pic>
        <p:nvPicPr>
          <p:cNvPr id="7" name="Picture 3"/>
          <p:cNvPicPr>
            <a:picLocks noGrp="1" noChangeAspect="1" noChangeArrowheads="1"/>
          </p:cNvPicPr>
          <p:nvPr>
            <p:ph sz="half" idx="4294967295"/>
          </p:nvPr>
        </p:nvPicPr>
        <p:blipFill>
          <a:blip r:embed="rId3" cstate="print"/>
          <a:srcRect l="1513" t="35893"/>
          <a:stretch>
            <a:fillRect/>
          </a:stretch>
        </p:blipFill>
        <p:spPr bwMode="auto">
          <a:xfrm>
            <a:off x="5724128" y="2456904"/>
            <a:ext cx="3028950" cy="3708400"/>
          </a:xfrm>
          <a:prstGeom prst="rect">
            <a:avLst/>
          </a:prstGeom>
          <a:noFill/>
          <a:ln w="9525">
            <a:solidFill>
              <a:schemeClr val="tx1"/>
            </a:solidFill>
            <a:miter lim="800000"/>
            <a:headEnd/>
            <a:tailEnd/>
          </a:ln>
          <a:effectLst/>
        </p:spPr>
      </p:pic>
      <p:sp>
        <p:nvSpPr>
          <p:cNvPr id="8" name="Ορθογώνιο 7"/>
          <p:cNvSpPr/>
          <p:nvPr/>
        </p:nvSpPr>
        <p:spPr>
          <a:xfrm>
            <a:off x="5724129" y="6135687"/>
            <a:ext cx="3096343" cy="461665"/>
          </a:xfrm>
          <a:prstGeom prst="rect">
            <a:avLst/>
          </a:prstGeom>
        </p:spPr>
        <p:txBody>
          <a:bodyPr wrap="square">
            <a:spAutoFit/>
          </a:bodyPr>
          <a:lstStyle/>
          <a:p>
            <a:pPr algn="ctr">
              <a:defRPr/>
            </a:pPr>
            <a:r>
              <a:rPr lang="en-US" sz="1200" dirty="0" smtClean="0">
                <a:solidFill>
                  <a:schemeClr val="tx1">
                    <a:lumMod val="75000"/>
                    <a:lumOff val="25000"/>
                  </a:schemeClr>
                </a:solidFill>
                <a:latin typeface="+mn-lt"/>
              </a:rPr>
              <a:t>“</a:t>
            </a:r>
            <a:r>
              <a:rPr lang="en-US" sz="1200" dirty="0" smtClean="0">
                <a:latin typeface="+mn-lt"/>
                <a:hlinkClick r:id="rId4"/>
              </a:rPr>
              <a:t>Periodontium</a:t>
            </a:r>
            <a:r>
              <a:rPr lang="en-US" sz="1200" dirty="0" smtClean="0">
                <a:solidFill>
                  <a:schemeClr val="tx1">
                    <a:lumMod val="75000"/>
                    <a:lumOff val="25000"/>
                  </a:schemeClr>
                </a:solidFill>
                <a:latin typeface="+mn-lt"/>
              </a:rPr>
              <a:t>”, </a:t>
            </a:r>
            <a:r>
              <a:rPr lang="el-GR" sz="1200" dirty="0">
                <a:solidFill>
                  <a:schemeClr val="tx1">
                    <a:lumMod val="75000"/>
                    <a:lumOff val="25000"/>
                  </a:schemeClr>
                </a:solidFill>
                <a:latin typeface="+mn-lt"/>
              </a:rPr>
              <a:t>από</a:t>
            </a:r>
            <a:r>
              <a:rPr lang="en-US" sz="1200" dirty="0">
                <a:solidFill>
                  <a:schemeClr val="tx1">
                    <a:lumMod val="75000"/>
                    <a:lumOff val="25000"/>
                  </a:schemeClr>
                </a:solidFill>
                <a:latin typeface="+mn-lt"/>
              </a:rPr>
              <a:t> </a:t>
            </a:r>
            <a:r>
              <a:rPr lang="en-US" sz="1200" dirty="0">
                <a:latin typeface="+mn-lt"/>
                <a:hlinkClick r:id="rId5" tooltip="User:Goran tek-en"/>
              </a:rPr>
              <a:t>Goran </a:t>
            </a:r>
            <a:r>
              <a:rPr lang="en-US" sz="1200" dirty="0" err="1">
                <a:latin typeface="+mn-lt"/>
                <a:hlinkClick r:id="rId5" tooltip="User:Goran tek-en"/>
              </a:rPr>
              <a:t>tek-en</a:t>
            </a:r>
            <a:r>
              <a:rPr lang="en-US" sz="1200" dirty="0" smtClean="0">
                <a:solidFill>
                  <a:schemeClr val="tx1">
                    <a:lumMod val="75000"/>
                    <a:lumOff val="25000"/>
                  </a:schemeClr>
                </a:solidFill>
                <a:latin typeface="+mn-lt"/>
              </a:rPr>
              <a:t> </a:t>
            </a:r>
            <a:r>
              <a:rPr lang="el-GR" sz="1200" dirty="0" err="1">
                <a:solidFill>
                  <a:schemeClr val="tx1">
                    <a:lumMod val="75000"/>
                    <a:lumOff val="25000"/>
                  </a:schemeClr>
                </a:solidFill>
                <a:latin typeface="+mn-lt"/>
              </a:rPr>
              <a:t>διαθέσιμ</a:t>
            </a:r>
            <a:r>
              <a:rPr lang="en-US" sz="1200" dirty="0">
                <a:solidFill>
                  <a:schemeClr val="tx1">
                    <a:lumMod val="75000"/>
                    <a:lumOff val="25000"/>
                  </a:schemeClr>
                </a:solidFill>
                <a:latin typeface="+mn-lt"/>
              </a:rPr>
              <a:t>o</a:t>
            </a:r>
            <a:r>
              <a:rPr lang="el-GR" sz="1200" dirty="0">
                <a:solidFill>
                  <a:schemeClr val="tx1">
                    <a:lumMod val="75000"/>
                    <a:lumOff val="25000"/>
                  </a:schemeClr>
                </a:solidFill>
                <a:latin typeface="+mn-lt"/>
              </a:rPr>
              <a:t> με άδεια </a:t>
            </a:r>
            <a:r>
              <a:rPr lang="en-US" sz="1200" dirty="0">
                <a:solidFill>
                  <a:schemeClr val="tx1">
                    <a:lumMod val="75000"/>
                    <a:lumOff val="25000"/>
                  </a:schemeClr>
                </a:solidFill>
                <a:latin typeface="+mn-lt"/>
                <a:hlinkClick r:id="rId6"/>
              </a:rPr>
              <a:t>CC BY-SA 3.0</a:t>
            </a:r>
            <a:endParaRPr lang="en-US" sz="1200" dirty="0">
              <a:solidFill>
                <a:schemeClr val="tx1">
                  <a:lumMod val="75000"/>
                  <a:lumOff val="25000"/>
                </a:schemeClr>
              </a:solidFill>
              <a:latin typeface="+mn-lt"/>
            </a:endParaRPr>
          </a:p>
        </p:txBody>
      </p:sp>
    </p:spTree>
    <p:extLst>
      <p:ext uri="{BB962C8B-B14F-4D97-AF65-F5344CB8AC3E}">
        <p14:creationId xmlns:p14="http://schemas.microsoft.com/office/powerpoint/2010/main" val="315866198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432000"/>
          </a:xfrm>
        </p:spPr>
        <p:txBody>
          <a:bodyPr>
            <a:noAutofit/>
          </a:bodyPr>
          <a:lstStyle/>
          <a:p>
            <a:r>
              <a:rPr lang="el-GR" sz="2800" b="1" dirty="0">
                <a:solidFill>
                  <a:schemeClr val="tx2"/>
                </a:solidFill>
              </a:rPr>
              <a:t>Κολλαγόνες ίνες </a:t>
            </a:r>
            <a:r>
              <a:rPr lang="el-GR" sz="2800" b="1" dirty="0" err="1">
                <a:solidFill>
                  <a:schemeClr val="tx2"/>
                </a:solidFill>
              </a:rPr>
              <a:t>περιρριζίου</a:t>
            </a:r>
            <a:endParaRPr lang="en-US" sz="2800" dirty="0"/>
          </a:p>
        </p:txBody>
      </p:sp>
      <p:sp>
        <p:nvSpPr>
          <p:cNvPr id="3" name="Content Placeholder 2"/>
          <p:cNvSpPr>
            <a:spLocks noGrp="1"/>
          </p:cNvSpPr>
          <p:nvPr>
            <p:ph idx="1"/>
          </p:nvPr>
        </p:nvSpPr>
        <p:spPr>
          <a:xfrm>
            <a:off x="457200" y="548680"/>
            <a:ext cx="8229600" cy="6120680"/>
          </a:xfrm>
        </p:spPr>
        <p:txBody>
          <a:bodyPr>
            <a:noAutofit/>
          </a:bodyPr>
          <a:lstStyle/>
          <a:p>
            <a:r>
              <a:rPr lang="el-GR" sz="1600" b="1" dirty="0"/>
              <a:t>1) </a:t>
            </a:r>
            <a:r>
              <a:rPr lang="el-GR" sz="1600" b="1" dirty="0" err="1"/>
              <a:t>Ακροφατνιακές</a:t>
            </a:r>
            <a:r>
              <a:rPr lang="el-GR" sz="1600" b="1" dirty="0"/>
              <a:t> ίνες:</a:t>
            </a:r>
            <a:r>
              <a:rPr lang="el-GR" sz="1600" dirty="0"/>
              <a:t> </a:t>
            </a:r>
            <a:r>
              <a:rPr lang="el-GR" sz="1600" dirty="0" err="1"/>
              <a:t>Προσφύονται</a:t>
            </a:r>
            <a:r>
              <a:rPr lang="el-GR" sz="1600" dirty="0"/>
              <a:t> στο αυχενικό τμήμα της </a:t>
            </a:r>
            <a:r>
              <a:rPr lang="el-GR" sz="1600" dirty="0" err="1"/>
              <a:t>οστεΐνης</a:t>
            </a:r>
            <a:r>
              <a:rPr lang="el-GR" sz="1600" dirty="0"/>
              <a:t> ακριβώς κάτω </a:t>
            </a:r>
            <a:r>
              <a:rPr lang="el-GR" sz="1600" dirty="0" smtClean="0"/>
              <a:t>από την </a:t>
            </a:r>
            <a:r>
              <a:rPr lang="el-GR" sz="1600" dirty="0"/>
              <a:t>ένωση αδαμαντίνης- </a:t>
            </a:r>
            <a:r>
              <a:rPr lang="el-GR" sz="1600" dirty="0" err="1"/>
              <a:t>οστεΐνης</a:t>
            </a:r>
            <a:r>
              <a:rPr lang="el-GR" sz="1600" dirty="0"/>
              <a:t> και ακολουθούν μια πορεία προς της κορυφή </a:t>
            </a:r>
            <a:r>
              <a:rPr lang="el-GR" sz="1600" dirty="0" smtClean="0"/>
              <a:t>της φατνιακής </a:t>
            </a:r>
            <a:r>
              <a:rPr lang="el-GR" sz="1600" dirty="0"/>
              <a:t>ακρολοφίας σχηματίζοντας αμβλεία γωνία με τον επιμήκη άξονα του </a:t>
            </a:r>
            <a:r>
              <a:rPr lang="el-GR" sz="1600" dirty="0" smtClean="0"/>
              <a:t>δοντιού. Προς </a:t>
            </a:r>
            <a:r>
              <a:rPr lang="el-GR" sz="1600" dirty="0"/>
              <a:t>την πλευρά των ούλων καλύπτονται από τις </a:t>
            </a:r>
            <a:r>
              <a:rPr lang="el-GR" sz="1600" dirty="0" err="1"/>
              <a:t>ουλαίες</a:t>
            </a:r>
            <a:r>
              <a:rPr lang="el-GR" sz="1600" dirty="0"/>
              <a:t> ίνες με τις οποίες δεν </a:t>
            </a:r>
            <a:r>
              <a:rPr lang="el-GR" sz="1600" dirty="0" smtClean="0"/>
              <a:t>έχουν σαφή </a:t>
            </a:r>
            <a:r>
              <a:rPr lang="el-GR" sz="1600" dirty="0"/>
              <a:t>όρια. Οι ίνες αυτές συμβάλλουν στην συγκράτηση του δοντιού στο φατνίο, </a:t>
            </a:r>
            <a:r>
              <a:rPr lang="el-GR" sz="1600" dirty="0" smtClean="0"/>
              <a:t>στην εξισορρόπηση </a:t>
            </a:r>
            <a:r>
              <a:rPr lang="el-GR" sz="1600" dirty="0"/>
              <a:t>των δυνάμεων κατά τις πλάγιες κινήσεις των γνάθων και επομένως </a:t>
            </a:r>
            <a:r>
              <a:rPr lang="el-GR" sz="1600" dirty="0" smtClean="0"/>
              <a:t>στην προστασία </a:t>
            </a:r>
            <a:r>
              <a:rPr lang="el-GR" sz="1600" dirty="0"/>
              <a:t>του υποκείμενου </a:t>
            </a:r>
            <a:r>
              <a:rPr lang="el-GR" sz="1600" dirty="0" err="1"/>
              <a:t>περιρριζίου</a:t>
            </a:r>
            <a:r>
              <a:rPr lang="el-GR" sz="1600" dirty="0"/>
              <a:t>.</a:t>
            </a:r>
          </a:p>
          <a:p>
            <a:r>
              <a:rPr lang="el-GR" sz="1600" b="1" dirty="0"/>
              <a:t>2) Οριζόντιες ίνες:</a:t>
            </a:r>
            <a:r>
              <a:rPr lang="el-GR" sz="1600" dirty="0"/>
              <a:t> Βρίσκονται ακριβώς κάτω από τις </a:t>
            </a:r>
            <a:r>
              <a:rPr lang="el-GR" sz="1600" dirty="0" err="1"/>
              <a:t>ακροφατνιακές</a:t>
            </a:r>
            <a:r>
              <a:rPr lang="el-GR" sz="1600" dirty="0"/>
              <a:t> και διατρέχουν </a:t>
            </a:r>
            <a:r>
              <a:rPr lang="el-GR" sz="1600" dirty="0" smtClean="0"/>
              <a:t>υπό ορθή </a:t>
            </a:r>
            <a:r>
              <a:rPr lang="el-GR" sz="1600" dirty="0"/>
              <a:t>γωνία όλο το εύρος του </a:t>
            </a:r>
            <a:r>
              <a:rPr lang="el-GR" sz="1600" dirty="0" err="1"/>
              <a:t>περιρριζίου</a:t>
            </a:r>
            <a:r>
              <a:rPr lang="el-GR" sz="1600" dirty="0"/>
              <a:t> από την επιφάνεια του οστού έως την </a:t>
            </a:r>
            <a:r>
              <a:rPr lang="el-GR" sz="1600" dirty="0" err="1" smtClean="0"/>
              <a:t>οστεΐνη</a:t>
            </a:r>
            <a:r>
              <a:rPr lang="el-GR" sz="1600" dirty="0" smtClean="0"/>
              <a:t>. Η </a:t>
            </a:r>
            <a:r>
              <a:rPr lang="el-GR" sz="1600" dirty="0"/>
              <a:t>λειτουργία τους συνίσταται στον περιορισμό των εφαρμοζόμενων πλάγιων δυνάμεων.</a:t>
            </a:r>
          </a:p>
          <a:p>
            <a:r>
              <a:rPr lang="el-GR" sz="1600" b="1" dirty="0"/>
              <a:t>3) Λοξές ίνες:</a:t>
            </a:r>
            <a:r>
              <a:rPr lang="el-GR" sz="1600" dirty="0"/>
              <a:t> Είναι οι πιο πολυάριθμες ίνες και διατρέχουν όλο το εύρος του </a:t>
            </a:r>
            <a:r>
              <a:rPr lang="el-GR" sz="1600" dirty="0" err="1"/>
              <a:t>περιρριζίου</a:t>
            </a:r>
            <a:r>
              <a:rPr lang="el-GR" sz="1600" dirty="0"/>
              <a:t> </a:t>
            </a:r>
            <a:r>
              <a:rPr lang="el-GR" sz="1600" dirty="0" smtClean="0"/>
              <a:t>με </a:t>
            </a:r>
            <a:r>
              <a:rPr lang="el-GR" sz="1600" dirty="0" err="1" smtClean="0"/>
              <a:t>ακρορριζική</a:t>
            </a:r>
            <a:r>
              <a:rPr lang="el-GR" sz="1600" dirty="0" smtClean="0"/>
              <a:t> </a:t>
            </a:r>
            <a:r>
              <a:rPr lang="el-GR" sz="1600" dirty="0"/>
              <a:t>κατεύθυνση. </a:t>
            </a:r>
            <a:r>
              <a:rPr lang="el-GR" sz="1600" dirty="0" err="1"/>
              <a:t>Προσφύονται</a:t>
            </a:r>
            <a:r>
              <a:rPr lang="el-GR" sz="1600" dirty="0"/>
              <a:t> στην ακύτταρη με εξωγενείς ίνες </a:t>
            </a:r>
            <a:r>
              <a:rPr lang="el-GR" sz="1600" dirty="0" err="1"/>
              <a:t>οστεΐνη</a:t>
            </a:r>
            <a:r>
              <a:rPr lang="el-GR" sz="1600" dirty="0"/>
              <a:t> και </a:t>
            </a:r>
            <a:r>
              <a:rPr lang="el-GR" sz="1600" dirty="0" smtClean="0"/>
              <a:t>την </a:t>
            </a:r>
            <a:r>
              <a:rPr lang="el-GR" sz="1600" dirty="0" err="1" smtClean="0"/>
              <a:t>κυτταροφόρο</a:t>
            </a:r>
            <a:r>
              <a:rPr lang="el-GR" sz="1600" dirty="0" smtClean="0"/>
              <a:t> </a:t>
            </a:r>
            <a:r>
              <a:rPr lang="el-GR" sz="1600" dirty="0"/>
              <a:t>μικτή </a:t>
            </a:r>
            <a:r>
              <a:rPr lang="el-GR" sz="1600" dirty="0" err="1"/>
              <a:t>στιβαδωτή</a:t>
            </a:r>
            <a:r>
              <a:rPr lang="el-GR" sz="1600" dirty="0"/>
              <a:t>. Καταλαμβάνουν τα 2/3 της ριζικής επιφάνειας και </a:t>
            </a:r>
            <a:r>
              <a:rPr lang="el-GR" sz="1600" dirty="0" smtClean="0"/>
              <a:t>της επιφάνειας </a:t>
            </a:r>
            <a:r>
              <a:rPr lang="el-GR" sz="1600" dirty="0"/>
              <a:t>του φατνιακού οστού. Οι ίνες αυτές αντιμετωπίζουν το σύνολο σχεδόν </a:t>
            </a:r>
            <a:r>
              <a:rPr lang="el-GR" sz="1600" dirty="0" smtClean="0"/>
              <a:t>της λειτουργικής </a:t>
            </a:r>
            <a:r>
              <a:rPr lang="el-GR" sz="1600" dirty="0"/>
              <a:t>φόρτισης του δοντιού.</a:t>
            </a:r>
          </a:p>
          <a:p>
            <a:r>
              <a:rPr lang="el-GR" sz="1600" b="1" dirty="0"/>
              <a:t>4) </a:t>
            </a:r>
            <a:r>
              <a:rPr lang="el-GR" sz="1600" b="1" dirty="0" err="1"/>
              <a:t>Ακρορριζικές</a:t>
            </a:r>
            <a:r>
              <a:rPr lang="el-GR" sz="1600" b="1" dirty="0"/>
              <a:t> ίνες:</a:t>
            </a:r>
            <a:r>
              <a:rPr lang="el-GR" sz="1600" dirty="0"/>
              <a:t> Βρίσκονται στην </a:t>
            </a:r>
            <a:r>
              <a:rPr lang="el-GR" sz="1600" dirty="0" err="1"/>
              <a:t>ακρορριζική</a:t>
            </a:r>
            <a:r>
              <a:rPr lang="el-GR" sz="1600" dirty="0"/>
              <a:t> περιοχή και διαπλέκονται μεταξύ </a:t>
            </a:r>
            <a:r>
              <a:rPr lang="el-GR" sz="1600" dirty="0" smtClean="0"/>
              <a:t>τους δημιουργώντας </a:t>
            </a:r>
            <a:r>
              <a:rPr lang="el-GR" sz="1600" dirty="0"/>
              <a:t>ένα πλέγμα πάνω στο οποίο επικάθεται το δόντι. </a:t>
            </a:r>
            <a:r>
              <a:rPr lang="el-GR" sz="1600" dirty="0" err="1"/>
              <a:t>Προσφύονται</a:t>
            </a:r>
            <a:r>
              <a:rPr lang="el-GR" sz="1600" dirty="0"/>
              <a:t> </a:t>
            </a:r>
            <a:r>
              <a:rPr lang="el-GR" sz="1600" dirty="0" smtClean="0"/>
              <a:t>στην </a:t>
            </a:r>
            <a:r>
              <a:rPr lang="el-GR" sz="1600" dirty="0" err="1" smtClean="0"/>
              <a:t>κυτταροφόρο</a:t>
            </a:r>
            <a:r>
              <a:rPr lang="el-GR" sz="1600" dirty="0" smtClean="0"/>
              <a:t> </a:t>
            </a:r>
            <a:r>
              <a:rPr lang="el-GR" sz="1600" dirty="0" err="1"/>
              <a:t>οστεΐνη</a:t>
            </a:r>
            <a:r>
              <a:rPr lang="el-GR" sz="1600" dirty="0"/>
              <a:t> και έχουν ανώμαλη φορά χωρίς σαφή προσανατολισμό. </a:t>
            </a:r>
            <a:r>
              <a:rPr lang="el-GR" sz="1600" dirty="0" smtClean="0"/>
              <a:t>Παίζουν σημαντικό </a:t>
            </a:r>
            <a:r>
              <a:rPr lang="el-GR" sz="1600" dirty="0"/>
              <a:t>ρόλο στην προστασία των αγγείων, λεμφαγγείων και νεύρων που </a:t>
            </a:r>
            <a:r>
              <a:rPr lang="el-GR" sz="1600" dirty="0" smtClean="0"/>
              <a:t>διατρέχουν την </a:t>
            </a:r>
            <a:r>
              <a:rPr lang="el-GR" sz="1600" dirty="0" err="1" smtClean="0"/>
              <a:t>ακρορριζική</a:t>
            </a:r>
            <a:r>
              <a:rPr lang="el-GR" sz="1600" dirty="0" smtClean="0"/>
              <a:t> </a:t>
            </a:r>
            <a:r>
              <a:rPr lang="el-GR" sz="1600" dirty="0"/>
              <a:t>περιοχή και εισέρχονται στον πολφό του δοντιού.</a:t>
            </a:r>
          </a:p>
          <a:p>
            <a:r>
              <a:rPr lang="el-GR" sz="1600" b="1" dirty="0"/>
              <a:t>5) </a:t>
            </a:r>
            <a:r>
              <a:rPr lang="el-GR" sz="1600" b="1" dirty="0" err="1"/>
              <a:t>Μεσορριζικές</a:t>
            </a:r>
            <a:r>
              <a:rPr lang="el-GR" sz="1600" b="1" dirty="0"/>
              <a:t> ίνες: </a:t>
            </a:r>
            <a:r>
              <a:rPr lang="el-GR" sz="1600" dirty="0"/>
              <a:t>Διατάσσονται άτακτα χωρίς σαφή προσανατολισμό μεταξύ των </a:t>
            </a:r>
            <a:r>
              <a:rPr lang="el-GR" sz="1600" dirty="0" smtClean="0"/>
              <a:t>ριζών των </a:t>
            </a:r>
            <a:r>
              <a:rPr lang="el-GR" sz="1600" dirty="0" err="1"/>
              <a:t>πολύρριζων</a:t>
            </a:r>
            <a:r>
              <a:rPr lang="el-GR" sz="1600" dirty="0"/>
              <a:t> δοντιών. Συμμετέχουν στην συγκράτηση του δοντιού και την </a:t>
            </a:r>
            <a:r>
              <a:rPr lang="el-GR" sz="1600" dirty="0" smtClean="0"/>
              <a:t>προστασία από </a:t>
            </a:r>
            <a:r>
              <a:rPr lang="el-GR" sz="1600" dirty="0"/>
              <a:t>υπερβολικές δυνάμεις που είναι δυνατόν να προκαλέσουν </a:t>
            </a:r>
            <a:r>
              <a:rPr lang="el-GR" sz="1600" dirty="0" err="1"/>
              <a:t>εκμόχλευση</a:t>
            </a:r>
            <a:r>
              <a:rPr lang="el-GR" sz="1600" dirty="0"/>
              <a:t>, στρέψη </a:t>
            </a:r>
            <a:r>
              <a:rPr lang="el-GR" sz="1600" dirty="0" smtClean="0"/>
              <a:t>και θραύση </a:t>
            </a:r>
            <a:r>
              <a:rPr lang="el-GR" sz="1600" dirty="0"/>
              <a:t>του δοντιού.</a:t>
            </a:r>
            <a:endParaRPr lang="en-US" sz="1600" dirty="0"/>
          </a:p>
        </p:txBody>
      </p:sp>
    </p:spTree>
    <p:extLst>
      <p:ext uri="{BB962C8B-B14F-4D97-AF65-F5344CB8AC3E}">
        <p14:creationId xmlns:p14="http://schemas.microsoft.com/office/powerpoint/2010/main" val="37086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467544" y="116632"/>
            <a:ext cx="8229600" cy="1008112"/>
          </a:xfrm>
        </p:spPr>
        <p:txBody>
          <a:bodyPr anchor="ctr">
            <a:noAutofit/>
          </a:bodyPr>
          <a:lstStyle/>
          <a:p>
            <a:r>
              <a:rPr lang="el-GR" sz="3600" dirty="0" smtClean="0">
                <a:solidFill>
                  <a:schemeClr val="tx2"/>
                </a:solidFill>
              </a:rPr>
              <a:t>Περιοδόντιο</a:t>
            </a:r>
            <a:r>
              <a:rPr lang="en-GB" sz="3600" dirty="0" smtClean="0">
                <a:solidFill>
                  <a:schemeClr val="tx2"/>
                </a:solidFill>
              </a:rPr>
              <a:t/>
            </a:r>
            <a:br>
              <a:rPr lang="en-GB" sz="3600" dirty="0" smtClean="0">
                <a:solidFill>
                  <a:schemeClr val="tx2"/>
                </a:solidFill>
              </a:rPr>
            </a:br>
            <a:r>
              <a:rPr lang="el-GR" sz="3000" b="1" dirty="0" smtClean="0">
                <a:solidFill>
                  <a:schemeClr val="tx2"/>
                </a:solidFill>
              </a:rPr>
              <a:t>(Οστό των φατνίων)</a:t>
            </a:r>
            <a:endParaRPr lang="en-US" sz="3000" b="1" dirty="0" smtClean="0">
              <a:solidFill>
                <a:schemeClr val="tx2"/>
              </a:solidFill>
            </a:endParaRPr>
          </a:p>
        </p:txBody>
      </p:sp>
      <p:sp>
        <p:nvSpPr>
          <p:cNvPr id="146435" name="Rectangle 3"/>
          <p:cNvSpPr>
            <a:spLocks noGrp="1" noChangeArrowheads="1"/>
          </p:cNvSpPr>
          <p:nvPr>
            <p:ph idx="1"/>
          </p:nvPr>
        </p:nvSpPr>
        <p:spPr/>
        <p:txBody>
          <a:bodyPr anchor="t">
            <a:normAutofit/>
          </a:bodyPr>
          <a:lstStyle/>
          <a:p>
            <a:pPr eaLnBrk="1" hangingPunct="1"/>
            <a:r>
              <a:rPr lang="el-GR" sz="2400" dirty="0" smtClean="0"/>
              <a:t>Το τμήμα των γνάθων που φέρει τα δόντια λέγεται φατνιακό οστό ή απόφυση. Το τμήμα το οστού που περιβάλλει το δόντι λέγεται </a:t>
            </a:r>
            <a:r>
              <a:rPr lang="el-GR" sz="2400" dirty="0" err="1" smtClean="0"/>
              <a:t>ενδοφατνιακό</a:t>
            </a:r>
            <a:r>
              <a:rPr lang="el-GR" sz="2400" dirty="0" smtClean="0"/>
              <a:t> πέταλο. Το οστό ξεκινά 1 -2 χιλ ακρορριζικά του ανατομικού αυχένα του δοντιού.</a:t>
            </a:r>
          </a:p>
          <a:p>
            <a:pPr eaLnBrk="1" hangingPunct="1"/>
            <a:r>
              <a:rPr lang="el-GR" sz="2400" dirty="0" smtClean="0"/>
              <a:t>Η φατνιακή απόφυση αποτελείται από συμπαγές οστού, έξω και έσω φατνιακό πέταλο. </a:t>
            </a:r>
          </a:p>
          <a:p>
            <a:pPr eaLnBrk="1" hangingPunct="1"/>
            <a:r>
              <a:rPr lang="el-GR" sz="2400" dirty="0" smtClean="0"/>
              <a:t>Ανάμεσα στο συμπαγές οστού παρεμβάλλεται σπογγώδες οστό, ενώ εξωτερικά από ένα υμένα το περιόστεο. Υπεύθυνο για θρέψη, πλάση και φθορά του οστού.</a:t>
            </a:r>
          </a:p>
          <a:p>
            <a:pPr eaLnBrk="1" hangingPunct="1"/>
            <a:r>
              <a:rPr lang="el-GR" sz="2400" dirty="0" smtClean="0"/>
              <a:t>Οι οστικές δοκίδες του σπογγώδους οστού διατάσσονται κάθετα  προς τον επιμήκη άξονα του δοντιού.</a:t>
            </a:r>
            <a:endParaRPr lang="en-US" sz="2400" dirty="0" smtClean="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117</a:t>
            </a:fld>
            <a:endParaRPr lang="el-GR"/>
          </a:p>
        </p:txBody>
      </p:sp>
    </p:spTree>
    <p:extLst>
      <p:ext uri="{BB962C8B-B14F-4D97-AF65-F5344CB8AC3E}">
        <p14:creationId xmlns:p14="http://schemas.microsoft.com/office/powerpoint/2010/main" val="2662436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6435">
                                            <p:txEl>
                                              <p:pRg st="0" end="0"/>
                                            </p:txEl>
                                          </p:spTgt>
                                        </p:tgtEl>
                                        <p:attrNameLst>
                                          <p:attrName>style.visibility</p:attrName>
                                        </p:attrNameLst>
                                      </p:cBhvr>
                                      <p:to>
                                        <p:strVal val="visible"/>
                                      </p:to>
                                    </p:set>
                                    <p:animEffect transition="in" filter="fade">
                                      <p:cBhvr>
                                        <p:cTn id="7" dur="1000"/>
                                        <p:tgtEl>
                                          <p:spTgt spid="146435">
                                            <p:txEl>
                                              <p:pRg st="0" end="0"/>
                                            </p:txEl>
                                          </p:spTgt>
                                        </p:tgtEl>
                                      </p:cBhvr>
                                    </p:animEffect>
                                    <p:anim calcmode="lin" valueType="num">
                                      <p:cBhvr>
                                        <p:cTn id="8" dur="1000" fill="hold"/>
                                        <p:tgtEl>
                                          <p:spTgt spid="14643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643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6435">
                                            <p:txEl>
                                              <p:pRg st="1" end="1"/>
                                            </p:txEl>
                                          </p:spTgt>
                                        </p:tgtEl>
                                        <p:attrNameLst>
                                          <p:attrName>style.visibility</p:attrName>
                                        </p:attrNameLst>
                                      </p:cBhvr>
                                      <p:to>
                                        <p:strVal val="visible"/>
                                      </p:to>
                                    </p:set>
                                    <p:animEffect transition="in" filter="fade">
                                      <p:cBhvr>
                                        <p:cTn id="14" dur="1000"/>
                                        <p:tgtEl>
                                          <p:spTgt spid="146435">
                                            <p:txEl>
                                              <p:pRg st="1" end="1"/>
                                            </p:txEl>
                                          </p:spTgt>
                                        </p:tgtEl>
                                      </p:cBhvr>
                                    </p:animEffect>
                                    <p:anim calcmode="lin" valueType="num">
                                      <p:cBhvr>
                                        <p:cTn id="15" dur="1000" fill="hold"/>
                                        <p:tgtEl>
                                          <p:spTgt spid="14643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4643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6435">
                                            <p:txEl>
                                              <p:pRg st="2" end="2"/>
                                            </p:txEl>
                                          </p:spTgt>
                                        </p:tgtEl>
                                        <p:attrNameLst>
                                          <p:attrName>style.visibility</p:attrName>
                                        </p:attrNameLst>
                                      </p:cBhvr>
                                      <p:to>
                                        <p:strVal val="visible"/>
                                      </p:to>
                                    </p:set>
                                    <p:animEffect transition="in" filter="fade">
                                      <p:cBhvr>
                                        <p:cTn id="21" dur="1000"/>
                                        <p:tgtEl>
                                          <p:spTgt spid="146435">
                                            <p:txEl>
                                              <p:pRg st="2" end="2"/>
                                            </p:txEl>
                                          </p:spTgt>
                                        </p:tgtEl>
                                      </p:cBhvr>
                                    </p:animEffect>
                                    <p:anim calcmode="lin" valueType="num">
                                      <p:cBhvr>
                                        <p:cTn id="22" dur="1000" fill="hold"/>
                                        <p:tgtEl>
                                          <p:spTgt spid="14643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4643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6435">
                                            <p:txEl>
                                              <p:pRg st="3" end="3"/>
                                            </p:txEl>
                                          </p:spTgt>
                                        </p:tgtEl>
                                        <p:attrNameLst>
                                          <p:attrName>style.visibility</p:attrName>
                                        </p:attrNameLst>
                                      </p:cBhvr>
                                      <p:to>
                                        <p:strVal val="visible"/>
                                      </p:to>
                                    </p:set>
                                    <p:animEffect transition="in" filter="fade">
                                      <p:cBhvr>
                                        <p:cTn id="28" dur="1000"/>
                                        <p:tgtEl>
                                          <p:spTgt spid="146435">
                                            <p:txEl>
                                              <p:pRg st="3" end="3"/>
                                            </p:txEl>
                                          </p:spTgt>
                                        </p:tgtEl>
                                      </p:cBhvr>
                                    </p:animEffect>
                                    <p:anim calcmode="lin" valueType="num">
                                      <p:cBhvr>
                                        <p:cTn id="29" dur="1000" fill="hold"/>
                                        <p:tgtEl>
                                          <p:spTgt spid="14643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4643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5"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r>
              <a:rPr lang="el-GR" altLang="el-GR" sz="4000" b="1" smtClean="0"/>
              <a:t>Ιστολογία των Οστών των Γνάθων</a:t>
            </a:r>
            <a:endParaRPr lang="en-US" altLang="el-GR" sz="4000" b="1" smtClean="0"/>
          </a:p>
        </p:txBody>
      </p:sp>
      <p:sp>
        <p:nvSpPr>
          <p:cNvPr id="3075" name="Rectangle 3"/>
          <p:cNvSpPr>
            <a:spLocks noGrp="1" noChangeArrowheads="1"/>
          </p:cNvSpPr>
          <p:nvPr>
            <p:ph type="subTitle" idx="1"/>
          </p:nvPr>
        </p:nvSpPr>
        <p:spPr>
          <a:xfrm>
            <a:off x="1371600" y="4351338"/>
            <a:ext cx="7067550" cy="1371600"/>
          </a:xfrm>
        </p:spPr>
        <p:txBody>
          <a:bodyPr/>
          <a:lstStyle/>
          <a:p>
            <a:pPr eaLnBrk="1" hangingPunct="1"/>
            <a:r>
              <a:rPr lang="el-GR" altLang="el-GR" smtClean="0"/>
              <a:t>Νικόλαος Γ. Νικητάκης</a:t>
            </a:r>
            <a:r>
              <a:rPr lang="en-US" altLang="el-GR" smtClean="0"/>
              <a:t>, MD, DDS, PhD</a:t>
            </a:r>
            <a:endParaRPr lang="el-GR" altLang="el-GR" smtClean="0"/>
          </a:p>
          <a:p>
            <a:pPr eaLnBrk="1" hangingPunct="1"/>
            <a:r>
              <a:rPr lang="el-GR" altLang="el-GR" smtClean="0"/>
              <a:t>Αναπληρωτής Καθηγητής Στοματολογίας</a:t>
            </a:r>
          </a:p>
          <a:p>
            <a:pPr eaLnBrk="1" hangingPunct="1"/>
            <a:endParaRPr lang="en-US" altLang="el-GR" smtClean="0"/>
          </a:p>
        </p:txBody>
      </p:sp>
    </p:spTree>
    <p:extLst>
      <p:ext uri="{BB962C8B-B14F-4D97-AF65-F5344CB8AC3E}">
        <p14:creationId xmlns:p14="http://schemas.microsoft.com/office/powerpoint/2010/main" val="307342839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066800" y="838200"/>
            <a:ext cx="7772400" cy="914400"/>
          </a:xfrm>
        </p:spPr>
        <p:txBody>
          <a:bodyPr/>
          <a:lstStyle/>
          <a:p>
            <a:pPr eaLnBrk="1" hangingPunct="1"/>
            <a:r>
              <a:rPr lang="el-GR" altLang="el-GR" b="1" smtClean="0"/>
              <a:t>Ιστολογία των οστών</a:t>
            </a:r>
            <a:endParaRPr lang="en-US" altLang="el-GR" b="1" smtClean="0"/>
          </a:p>
        </p:txBody>
      </p:sp>
      <p:sp>
        <p:nvSpPr>
          <p:cNvPr id="4099" name="Rectangle 3"/>
          <p:cNvSpPr>
            <a:spLocks noGrp="1" noChangeArrowheads="1"/>
          </p:cNvSpPr>
          <p:nvPr>
            <p:ph type="body" idx="1"/>
          </p:nvPr>
        </p:nvSpPr>
        <p:spPr>
          <a:xfrm>
            <a:off x="1066800" y="1828800"/>
            <a:ext cx="7772400" cy="4387850"/>
          </a:xfrm>
        </p:spPr>
        <p:txBody>
          <a:bodyPr/>
          <a:lstStyle/>
          <a:p>
            <a:pPr eaLnBrk="1" hangingPunct="1"/>
            <a:r>
              <a:rPr lang="el-GR" altLang="el-GR" b="1" smtClean="0"/>
              <a:t>Ιστολογική δομή</a:t>
            </a:r>
          </a:p>
          <a:p>
            <a:pPr lvl="1" eaLnBrk="1" hangingPunct="1"/>
            <a:r>
              <a:rPr lang="el-GR" altLang="el-GR" b="1" smtClean="0"/>
              <a:t>Σύσταση Οστού</a:t>
            </a:r>
          </a:p>
          <a:p>
            <a:pPr lvl="2" eaLnBrk="1" hangingPunct="1"/>
            <a:r>
              <a:rPr lang="el-GR" altLang="el-GR" b="1" smtClean="0"/>
              <a:t>Θεμέλια ουσία</a:t>
            </a:r>
          </a:p>
          <a:p>
            <a:pPr lvl="2" eaLnBrk="1" hangingPunct="1"/>
            <a:r>
              <a:rPr lang="el-GR" altLang="el-GR" b="1" smtClean="0"/>
              <a:t>Κύτταρα οστού</a:t>
            </a:r>
          </a:p>
          <a:p>
            <a:pPr lvl="2" eaLnBrk="1" hangingPunct="1"/>
            <a:r>
              <a:rPr lang="el-GR" altLang="el-GR" b="1" smtClean="0"/>
              <a:t>Περιόστεο - Ενδόστεο</a:t>
            </a:r>
            <a:endParaRPr lang="en-US" altLang="el-GR" b="1" smtClean="0"/>
          </a:p>
          <a:p>
            <a:pPr eaLnBrk="1" hangingPunct="1"/>
            <a:r>
              <a:rPr lang="el-GR" altLang="el-GR" b="1" smtClean="0"/>
              <a:t>Τύποι </a:t>
            </a:r>
            <a:r>
              <a:rPr lang="en-US" altLang="el-GR" b="1" smtClean="0"/>
              <a:t>o</a:t>
            </a:r>
            <a:r>
              <a:rPr lang="el-GR" altLang="el-GR" b="1" smtClean="0"/>
              <a:t>στού</a:t>
            </a:r>
            <a:endParaRPr lang="en-US" altLang="el-GR" b="1" smtClean="0"/>
          </a:p>
          <a:p>
            <a:pPr eaLnBrk="1" hangingPunct="1"/>
            <a:r>
              <a:rPr lang="el-GR" altLang="el-GR" b="1" smtClean="0"/>
              <a:t>Αρχιτεκτονική δομή των γνάθων</a:t>
            </a:r>
            <a:endParaRPr lang="en-US" altLang="el-GR" b="1" smtClean="0"/>
          </a:p>
          <a:p>
            <a:pPr eaLnBrk="1" hangingPunct="1"/>
            <a:endParaRPr lang="en-US" altLang="el-GR" b="1" smtClean="0"/>
          </a:p>
        </p:txBody>
      </p:sp>
    </p:spTree>
    <p:extLst>
      <p:ext uri="{BB962C8B-B14F-4D97-AF65-F5344CB8AC3E}">
        <p14:creationId xmlns:p14="http://schemas.microsoft.com/office/powerpoint/2010/main" val="11119798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79512" y="1600200"/>
            <a:ext cx="4316288" cy="4525963"/>
          </a:xfrm>
        </p:spPr>
        <p:txBody>
          <a:bodyPr>
            <a:normAutofit fontScale="92500" lnSpcReduction="20000"/>
          </a:bodyPr>
          <a:lstStyle/>
          <a:p>
            <a:r>
              <a:rPr lang="el-GR" sz="2400" dirty="0" smtClean="0"/>
              <a:t>Η αδαμαντίνη δομικά συνθέτεται από </a:t>
            </a:r>
            <a:r>
              <a:rPr lang="el-GR" sz="2400" b="1" dirty="0" smtClean="0"/>
              <a:t>πρίσματα</a:t>
            </a:r>
            <a:r>
              <a:rPr lang="el-GR" sz="2400" dirty="0" smtClean="0"/>
              <a:t>, </a:t>
            </a:r>
            <a:r>
              <a:rPr lang="el-GR" sz="2400" b="1" dirty="0" err="1" smtClean="0"/>
              <a:t>περιπρισμάτιο</a:t>
            </a:r>
            <a:r>
              <a:rPr lang="el-GR" sz="2400" b="1" dirty="0" smtClean="0"/>
              <a:t> υμένα </a:t>
            </a:r>
            <a:r>
              <a:rPr lang="el-GR" sz="2400" dirty="0" smtClean="0"/>
              <a:t>(ΠΥ), και </a:t>
            </a:r>
            <a:r>
              <a:rPr lang="el-GR" sz="2400" b="1" dirty="0" err="1" smtClean="0"/>
              <a:t>μεσοπρισμάτια</a:t>
            </a:r>
            <a:r>
              <a:rPr lang="el-GR" sz="2400" b="1" dirty="0" smtClean="0"/>
              <a:t> ουσία </a:t>
            </a:r>
            <a:r>
              <a:rPr lang="el-GR" sz="2400" dirty="0" smtClean="0"/>
              <a:t>(ΜΟ).</a:t>
            </a:r>
          </a:p>
          <a:p>
            <a:r>
              <a:rPr lang="el-GR" sz="2400" dirty="0" smtClean="0"/>
              <a:t>Κάθε πρίσμα περιβάλλεται από υμένα (ΠΥ), περιοχή λιγότερο </a:t>
            </a:r>
            <a:r>
              <a:rPr lang="el-GR" sz="2400" dirty="0" err="1" smtClean="0"/>
              <a:t>ενασβεστιωμένη</a:t>
            </a:r>
            <a:r>
              <a:rPr lang="el-GR" sz="2400" dirty="0" smtClean="0"/>
              <a:t> που περιέχει πλούσιο δίκτυο ινιδίων.</a:t>
            </a:r>
          </a:p>
          <a:p>
            <a:r>
              <a:rPr lang="el-GR" sz="2400" dirty="0" smtClean="0"/>
              <a:t>Τα πρίσματα μαζί με το υμένα τους δεν βρίσκονται σε στενή επαφή μεταξύ τους, παρεμβάλλεται ανάμεσα τους μια ουσία (ΜΟ) λιγότερο </a:t>
            </a:r>
            <a:r>
              <a:rPr lang="el-GR" sz="2400" dirty="0" err="1" smtClean="0"/>
              <a:t>ενασβεστιωμένη</a:t>
            </a:r>
            <a:r>
              <a:rPr lang="el-GR" sz="2400" dirty="0" smtClean="0"/>
              <a:t> από τα πρίσματα και περισσότερο από τον υμένα. </a:t>
            </a:r>
            <a:endParaRPr lang="el-GR" sz="2400" dirty="0"/>
          </a:p>
        </p:txBody>
      </p:sp>
      <p:sp>
        <p:nvSpPr>
          <p:cNvPr id="5" name="Title 5"/>
          <p:cNvSpPr txBox="1">
            <a:spLocks noGrp="1"/>
          </p:cNvSpPr>
          <p:nvPr>
            <p:ph type="title"/>
          </p:nvPr>
        </p:nvSpPr>
        <p:spPr>
          <a:xfrm>
            <a:off x="457200" y="116632"/>
            <a:ext cx="8229600" cy="11430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600" b="1" dirty="0" smtClean="0">
                <a:solidFill>
                  <a:schemeClr val="tx2"/>
                </a:solidFill>
              </a:rPr>
              <a:t>Αδαμαντίνη</a:t>
            </a:r>
            <a:br>
              <a:rPr lang="el-GR" sz="3600" b="1" dirty="0" smtClean="0">
                <a:solidFill>
                  <a:schemeClr val="tx2"/>
                </a:solidFill>
              </a:rPr>
            </a:br>
            <a:r>
              <a:rPr lang="el-GR" sz="3600" b="1" dirty="0" err="1" smtClean="0"/>
              <a:t>Μικροδομή</a:t>
            </a:r>
            <a:endParaRPr lang="el-GR" sz="3600" b="1" dirty="0"/>
          </a:p>
        </p:txBody>
      </p:sp>
      <p:pic>
        <p:nvPicPr>
          <p:cNvPr id="1024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4008" y="2348880"/>
            <a:ext cx="4408037" cy="3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871278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l-GR" altLang="el-GR" b="1" smtClean="0"/>
              <a:t>Οστίτης Ιστός</a:t>
            </a:r>
            <a:endParaRPr lang="en-GB" altLang="el-GR" b="1" smtClean="0"/>
          </a:p>
        </p:txBody>
      </p:sp>
      <p:sp>
        <p:nvSpPr>
          <p:cNvPr id="5123" name="Rectangle 3"/>
          <p:cNvSpPr>
            <a:spLocks noGrp="1" noChangeArrowheads="1"/>
          </p:cNvSpPr>
          <p:nvPr>
            <p:ph type="body" idx="1"/>
          </p:nvPr>
        </p:nvSpPr>
        <p:spPr/>
        <p:txBody>
          <a:bodyPr/>
          <a:lstStyle/>
          <a:p>
            <a:pPr eaLnBrk="1" hangingPunct="1"/>
            <a:r>
              <a:rPr lang="el-GR" altLang="el-GR" b="1" dirty="0" smtClean="0">
                <a:solidFill>
                  <a:schemeClr val="tx2"/>
                </a:solidFill>
              </a:rPr>
              <a:t>Εξειδικευμένος συνδετικός ιστός με σημαντικές λειτουργίες</a:t>
            </a:r>
          </a:p>
          <a:p>
            <a:pPr lvl="1" eaLnBrk="1" hangingPunct="1"/>
            <a:r>
              <a:rPr lang="el-GR" altLang="el-GR" dirty="0" smtClean="0"/>
              <a:t>Υποστήριξη μυϊκών μαζών</a:t>
            </a:r>
          </a:p>
          <a:p>
            <a:pPr lvl="1" eaLnBrk="1" hangingPunct="1"/>
            <a:r>
              <a:rPr lang="el-GR" altLang="el-GR" dirty="0" smtClean="0"/>
              <a:t>Προστασία οργάνων και μυελού</a:t>
            </a:r>
          </a:p>
          <a:p>
            <a:pPr lvl="1" eaLnBrk="1" hangingPunct="1"/>
            <a:r>
              <a:rPr lang="el-GR" altLang="el-GR" dirty="0" smtClean="0"/>
              <a:t>Κινητικές λειτουργίες</a:t>
            </a:r>
          </a:p>
          <a:p>
            <a:pPr lvl="1" eaLnBrk="1" hangingPunct="1"/>
            <a:r>
              <a:rPr lang="el-GR" altLang="el-GR" dirty="0" smtClean="0"/>
              <a:t>Παρακαταθήκη ιόντων</a:t>
            </a:r>
            <a:endParaRPr lang="en-GB" altLang="el-GR" dirty="0" smtClean="0"/>
          </a:p>
        </p:txBody>
      </p:sp>
    </p:spTree>
    <p:extLst>
      <p:ext uri="{BB962C8B-B14F-4D97-AF65-F5344CB8AC3E}">
        <p14:creationId xmlns:p14="http://schemas.microsoft.com/office/powerpoint/2010/main" val="323881235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l-GR" altLang="el-GR" b="1" smtClean="0"/>
              <a:t>Σύσταση Οστού</a:t>
            </a:r>
            <a:endParaRPr lang="en-GB" altLang="el-GR" b="1" smtClean="0"/>
          </a:p>
        </p:txBody>
      </p:sp>
      <p:sp>
        <p:nvSpPr>
          <p:cNvPr id="6147" name="Rectangle 3"/>
          <p:cNvSpPr>
            <a:spLocks noGrp="1" noChangeArrowheads="1"/>
          </p:cNvSpPr>
          <p:nvPr>
            <p:ph type="body" idx="1"/>
          </p:nvPr>
        </p:nvSpPr>
        <p:spPr/>
        <p:txBody>
          <a:bodyPr/>
          <a:lstStyle/>
          <a:p>
            <a:pPr eaLnBrk="1" hangingPunct="1"/>
            <a:r>
              <a:rPr lang="el-GR" altLang="el-GR" b="1" dirty="0" smtClean="0">
                <a:solidFill>
                  <a:schemeClr val="tx2"/>
                </a:solidFill>
              </a:rPr>
              <a:t>Μεσοκυττάρια ή θεμέλια ουσία </a:t>
            </a:r>
            <a:r>
              <a:rPr lang="el-GR" altLang="el-GR" dirty="0" smtClean="0"/>
              <a:t>(Οστική μητρική ουσία)</a:t>
            </a:r>
          </a:p>
          <a:p>
            <a:pPr eaLnBrk="1" hangingPunct="1"/>
            <a:r>
              <a:rPr lang="el-GR" altLang="el-GR" b="1" dirty="0" smtClean="0">
                <a:solidFill>
                  <a:schemeClr val="tx2"/>
                </a:solidFill>
              </a:rPr>
              <a:t>Κύτταρα του οστού</a:t>
            </a:r>
          </a:p>
          <a:p>
            <a:pPr lvl="1" eaLnBrk="1" hangingPunct="1"/>
            <a:r>
              <a:rPr lang="el-GR" altLang="el-GR" dirty="0" smtClean="0"/>
              <a:t>Οστεοβλάστες</a:t>
            </a:r>
          </a:p>
          <a:p>
            <a:pPr lvl="1" eaLnBrk="1" hangingPunct="1"/>
            <a:r>
              <a:rPr lang="el-GR" altLang="el-GR" dirty="0" err="1" smtClean="0"/>
              <a:t>Οστεοκύτταρα</a:t>
            </a:r>
            <a:endParaRPr lang="el-GR" altLang="el-GR" dirty="0" smtClean="0"/>
          </a:p>
          <a:p>
            <a:pPr lvl="1" eaLnBrk="1" hangingPunct="1"/>
            <a:r>
              <a:rPr lang="el-GR" altLang="el-GR" dirty="0" err="1" smtClean="0"/>
              <a:t>Οστεοκλάστες</a:t>
            </a:r>
            <a:endParaRPr lang="el-GR" altLang="el-GR" dirty="0" smtClean="0"/>
          </a:p>
          <a:p>
            <a:pPr eaLnBrk="1" hangingPunct="1"/>
            <a:r>
              <a:rPr lang="el-GR" altLang="el-GR" b="1" dirty="0" smtClean="0">
                <a:solidFill>
                  <a:schemeClr val="tx2"/>
                </a:solidFill>
              </a:rPr>
              <a:t>Περιόστεο - </a:t>
            </a:r>
            <a:r>
              <a:rPr lang="el-GR" altLang="el-GR" b="1" dirty="0" err="1" smtClean="0">
                <a:solidFill>
                  <a:schemeClr val="tx2"/>
                </a:solidFill>
              </a:rPr>
              <a:t>Ενδόστεο</a:t>
            </a:r>
            <a:endParaRPr lang="el-GR" altLang="el-GR" b="1" dirty="0" smtClean="0">
              <a:solidFill>
                <a:schemeClr val="tx2"/>
              </a:solidFill>
            </a:endParaRPr>
          </a:p>
        </p:txBody>
      </p:sp>
    </p:spTree>
    <p:extLst>
      <p:ext uri="{BB962C8B-B14F-4D97-AF65-F5344CB8AC3E}">
        <p14:creationId xmlns:p14="http://schemas.microsoft.com/office/powerpoint/2010/main" val="167680061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l-GR" altLang="el-GR" sz="4000" b="1" smtClean="0"/>
              <a:t>Μεσοκυττάρια ή Θεμέλια Ουσία</a:t>
            </a:r>
            <a:endParaRPr lang="en-GB" altLang="el-GR" sz="4000" b="1" smtClean="0"/>
          </a:p>
        </p:txBody>
      </p:sp>
      <p:sp>
        <p:nvSpPr>
          <p:cNvPr id="7171" name="Rectangle 3"/>
          <p:cNvSpPr>
            <a:spLocks noGrp="1" noChangeArrowheads="1"/>
          </p:cNvSpPr>
          <p:nvPr>
            <p:ph type="body" idx="1"/>
          </p:nvPr>
        </p:nvSpPr>
        <p:spPr/>
        <p:txBody>
          <a:bodyPr/>
          <a:lstStyle/>
          <a:p>
            <a:pPr eaLnBrk="1" hangingPunct="1"/>
            <a:r>
              <a:rPr lang="el-GR" altLang="el-GR" dirty="0" smtClean="0">
                <a:solidFill>
                  <a:schemeClr val="tx2"/>
                </a:solidFill>
              </a:rPr>
              <a:t>Οργανικά Συστατικά</a:t>
            </a:r>
            <a:r>
              <a:rPr lang="el-GR" altLang="el-GR" dirty="0" smtClean="0"/>
              <a:t>: 33%</a:t>
            </a:r>
          </a:p>
          <a:p>
            <a:pPr lvl="1" eaLnBrk="1" hangingPunct="1"/>
            <a:r>
              <a:rPr lang="el-GR" altLang="el-GR" dirty="0" smtClean="0"/>
              <a:t>Ίνες Κολλαγόνου Τύπου Ι: 28%</a:t>
            </a:r>
          </a:p>
          <a:p>
            <a:pPr lvl="1" eaLnBrk="1" hangingPunct="1"/>
            <a:r>
              <a:rPr lang="el-GR" altLang="el-GR" dirty="0" smtClean="0"/>
              <a:t>Άμορφη θεμέλια ουσία</a:t>
            </a:r>
          </a:p>
          <a:p>
            <a:pPr lvl="2" eaLnBrk="1" hangingPunct="1"/>
            <a:r>
              <a:rPr lang="el-GR" altLang="el-GR" dirty="0" smtClean="0"/>
              <a:t>Άλλες πρωτεΐνες (</a:t>
            </a:r>
            <a:r>
              <a:rPr lang="el-GR" altLang="el-GR" dirty="0" err="1" smtClean="0"/>
              <a:t>οστεονεκτίνη</a:t>
            </a:r>
            <a:r>
              <a:rPr lang="el-GR" altLang="el-GR" dirty="0" smtClean="0"/>
              <a:t>, </a:t>
            </a:r>
            <a:r>
              <a:rPr lang="el-GR" altLang="el-GR" dirty="0" err="1" smtClean="0"/>
              <a:t>οστεοκαλσίνη</a:t>
            </a:r>
            <a:r>
              <a:rPr lang="el-GR" altLang="el-GR" dirty="0" smtClean="0"/>
              <a:t>, </a:t>
            </a:r>
            <a:r>
              <a:rPr lang="el-GR" altLang="el-GR" dirty="0" err="1" smtClean="0"/>
              <a:t>σιαλοπρωτεΐνη</a:t>
            </a:r>
            <a:r>
              <a:rPr lang="el-GR" altLang="el-GR" dirty="0" smtClean="0"/>
              <a:t> του οστού κ.ά.)</a:t>
            </a:r>
          </a:p>
          <a:p>
            <a:pPr lvl="2" eaLnBrk="1" hangingPunct="1"/>
            <a:r>
              <a:rPr lang="el-GR" altLang="el-GR" dirty="0" smtClean="0"/>
              <a:t>Βλεννοπολυσακχαρίτες</a:t>
            </a:r>
          </a:p>
          <a:p>
            <a:pPr eaLnBrk="1" hangingPunct="1"/>
            <a:r>
              <a:rPr lang="el-GR" altLang="el-GR" dirty="0" smtClean="0">
                <a:solidFill>
                  <a:schemeClr val="tx2"/>
                </a:solidFill>
              </a:rPr>
              <a:t>Ανόργανα Συστατικά</a:t>
            </a:r>
            <a:r>
              <a:rPr lang="el-GR" altLang="el-GR" dirty="0" smtClean="0"/>
              <a:t>: 67%</a:t>
            </a:r>
          </a:p>
          <a:p>
            <a:pPr lvl="1" eaLnBrk="1" hangingPunct="1"/>
            <a:r>
              <a:rPr lang="el-GR" altLang="el-GR" dirty="0" err="1" smtClean="0"/>
              <a:t>Υδροξυαπατίτης</a:t>
            </a:r>
            <a:r>
              <a:rPr lang="el-GR" altLang="el-GR" dirty="0" smtClean="0"/>
              <a:t> </a:t>
            </a:r>
            <a:r>
              <a:rPr lang="en-US" altLang="el-GR" dirty="0" smtClean="0"/>
              <a:t>(Ca</a:t>
            </a:r>
            <a:r>
              <a:rPr lang="en-US" altLang="el-GR" baseline="-25000" dirty="0" smtClean="0"/>
              <a:t>10</a:t>
            </a:r>
            <a:r>
              <a:rPr lang="en-US" altLang="el-GR" dirty="0" smtClean="0"/>
              <a:t>(PO</a:t>
            </a:r>
            <a:r>
              <a:rPr lang="en-US" altLang="el-GR" baseline="-25000" dirty="0" smtClean="0"/>
              <a:t>4</a:t>
            </a:r>
            <a:r>
              <a:rPr lang="en-US" altLang="el-GR" dirty="0" smtClean="0"/>
              <a:t>)</a:t>
            </a:r>
            <a:r>
              <a:rPr lang="en-US" altLang="el-GR" baseline="-25000" dirty="0" smtClean="0"/>
              <a:t>6</a:t>
            </a:r>
            <a:r>
              <a:rPr lang="en-US" altLang="el-GR" dirty="0" smtClean="0"/>
              <a:t>(OH)</a:t>
            </a:r>
            <a:r>
              <a:rPr lang="en-US" altLang="el-GR" baseline="-25000" dirty="0" smtClean="0"/>
              <a:t>2</a:t>
            </a:r>
            <a:r>
              <a:rPr lang="en-US" altLang="el-GR" dirty="0" smtClean="0"/>
              <a:t>)</a:t>
            </a:r>
            <a:endParaRPr lang="el-GR" altLang="el-GR" dirty="0" smtClean="0"/>
          </a:p>
        </p:txBody>
      </p:sp>
    </p:spTree>
    <p:extLst>
      <p:ext uri="{BB962C8B-B14F-4D97-AF65-F5344CB8AC3E}">
        <p14:creationId xmlns:p14="http://schemas.microsoft.com/office/powerpoint/2010/main" val="154804939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l-GR" altLang="el-GR" b="1" smtClean="0"/>
              <a:t>Κύτταρα Οστού</a:t>
            </a:r>
            <a:endParaRPr lang="en-GB" altLang="el-GR" b="1" smtClean="0"/>
          </a:p>
        </p:txBody>
      </p:sp>
      <p:sp>
        <p:nvSpPr>
          <p:cNvPr id="8195" name="Rectangle 3"/>
          <p:cNvSpPr>
            <a:spLocks noGrp="1" noChangeArrowheads="1"/>
          </p:cNvSpPr>
          <p:nvPr>
            <p:ph type="body" idx="1"/>
          </p:nvPr>
        </p:nvSpPr>
        <p:spPr/>
        <p:txBody>
          <a:bodyPr/>
          <a:lstStyle/>
          <a:p>
            <a:pPr eaLnBrk="1" hangingPunct="1"/>
            <a:r>
              <a:rPr lang="el-GR" altLang="el-GR" b="1" dirty="0" smtClean="0">
                <a:solidFill>
                  <a:schemeClr val="tx2"/>
                </a:solidFill>
              </a:rPr>
              <a:t>Οστεοβλάστες</a:t>
            </a:r>
          </a:p>
          <a:p>
            <a:pPr lvl="1" eaLnBrk="1" hangingPunct="1"/>
            <a:r>
              <a:rPr lang="el-GR" altLang="el-GR" dirty="0" smtClean="0"/>
              <a:t>Κύτταρα παραγωγής οστού </a:t>
            </a:r>
          </a:p>
          <a:p>
            <a:pPr lvl="1" eaLnBrk="1" hangingPunct="1"/>
            <a:r>
              <a:rPr lang="el-GR" altLang="el-GR" dirty="0" smtClean="0"/>
              <a:t>Προέλευση από αδιαφοροποίητα </a:t>
            </a:r>
            <a:r>
              <a:rPr lang="el-GR" altLang="el-GR" dirty="0" err="1" smtClean="0"/>
              <a:t>μεσεγχυματικά</a:t>
            </a:r>
            <a:r>
              <a:rPr lang="el-GR" altLang="el-GR" dirty="0" smtClean="0"/>
              <a:t> κύτταρα</a:t>
            </a:r>
          </a:p>
          <a:p>
            <a:pPr lvl="1" eaLnBrk="1" hangingPunct="1"/>
            <a:r>
              <a:rPr lang="el-GR" altLang="el-GR" dirty="0" smtClean="0"/>
              <a:t>Ικανότητα παραγωγής οργανικών συστατικών της θεμέλιας ουσίας</a:t>
            </a:r>
          </a:p>
          <a:p>
            <a:pPr lvl="1" eaLnBrk="1" hangingPunct="1"/>
            <a:r>
              <a:rPr lang="el-GR" altLang="el-GR" dirty="0" smtClean="0"/>
              <a:t>Διάταξη κατά μήκος των επιφανειών των οστών</a:t>
            </a:r>
          </a:p>
          <a:p>
            <a:pPr lvl="1" eaLnBrk="1" hangingPunct="1"/>
            <a:endParaRPr lang="el-GR" altLang="el-GR" dirty="0" smtClean="0"/>
          </a:p>
          <a:p>
            <a:pPr lvl="1" eaLnBrk="1" hangingPunct="1"/>
            <a:endParaRPr lang="en-GB" altLang="el-GR" dirty="0" smtClean="0"/>
          </a:p>
        </p:txBody>
      </p:sp>
    </p:spTree>
    <p:extLst>
      <p:ext uri="{BB962C8B-B14F-4D97-AF65-F5344CB8AC3E}">
        <p14:creationId xmlns:p14="http://schemas.microsoft.com/office/powerpoint/2010/main" val="46077472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type="title"/>
          </p:nvPr>
        </p:nvSpPr>
        <p:spPr/>
        <p:txBody>
          <a:bodyPr/>
          <a:lstStyle/>
          <a:p>
            <a:pPr eaLnBrk="1" hangingPunct="1"/>
            <a:r>
              <a:rPr lang="el-GR" altLang="el-GR" b="1" smtClean="0"/>
              <a:t>Οστεοβλάστες</a:t>
            </a:r>
            <a:endParaRPr lang="en-GB" altLang="el-GR" b="1" smtClean="0"/>
          </a:p>
        </p:txBody>
      </p:sp>
      <p:pic>
        <p:nvPicPr>
          <p:cNvPr id="9219" name="Picture 6" descr="200512136_osteoblast_nodul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133600"/>
            <a:ext cx="271938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8" descr="bobla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286000"/>
            <a:ext cx="4333875" cy="327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401849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l-GR" altLang="el-GR" b="1" smtClean="0"/>
              <a:t>Κύτταρα Οστού</a:t>
            </a:r>
            <a:endParaRPr lang="en-GB" altLang="el-GR" b="1" smtClean="0"/>
          </a:p>
        </p:txBody>
      </p:sp>
      <p:sp>
        <p:nvSpPr>
          <p:cNvPr id="10243" name="Rectangle 3"/>
          <p:cNvSpPr>
            <a:spLocks noGrp="1" noChangeArrowheads="1"/>
          </p:cNvSpPr>
          <p:nvPr>
            <p:ph type="body" idx="1"/>
          </p:nvPr>
        </p:nvSpPr>
        <p:spPr/>
        <p:txBody>
          <a:bodyPr/>
          <a:lstStyle/>
          <a:p>
            <a:pPr eaLnBrk="1" hangingPunct="1"/>
            <a:r>
              <a:rPr lang="el-GR" altLang="el-GR" b="1" dirty="0" err="1" smtClean="0">
                <a:solidFill>
                  <a:schemeClr val="tx2"/>
                </a:solidFill>
              </a:rPr>
              <a:t>Οστεοκύτταρα</a:t>
            </a:r>
            <a:endParaRPr lang="el-GR" altLang="el-GR" b="1" dirty="0" smtClean="0">
              <a:solidFill>
                <a:schemeClr val="tx2"/>
              </a:solidFill>
            </a:endParaRPr>
          </a:p>
          <a:p>
            <a:pPr lvl="1" eaLnBrk="1" hangingPunct="1"/>
            <a:r>
              <a:rPr lang="el-GR" altLang="el-GR" dirty="0" smtClean="0"/>
              <a:t>Παριστούν οστεοβλάστες που περικλείονται στη θεμέλια ουσία που παράγουν</a:t>
            </a:r>
          </a:p>
          <a:p>
            <a:pPr lvl="1" eaLnBrk="1" hangingPunct="1"/>
            <a:r>
              <a:rPr lang="el-GR" altLang="el-GR" dirty="0" smtClean="0"/>
              <a:t>Εντοπίζονται μέσα σε </a:t>
            </a:r>
            <a:r>
              <a:rPr lang="el-GR" altLang="el-GR" dirty="0" smtClean="0">
                <a:solidFill>
                  <a:srgbClr val="A1031D"/>
                </a:solidFill>
              </a:rPr>
              <a:t>οστικές κρύπτες</a:t>
            </a:r>
            <a:r>
              <a:rPr lang="el-GR" altLang="el-GR" dirty="0" smtClean="0"/>
              <a:t> </a:t>
            </a:r>
          </a:p>
          <a:p>
            <a:pPr lvl="1" eaLnBrk="1" hangingPunct="1"/>
            <a:r>
              <a:rPr lang="el-GR" altLang="el-GR" dirty="0" smtClean="0"/>
              <a:t>Εμφανίζουν αποφυάδες που επεκτείνονται μέσα σε </a:t>
            </a:r>
            <a:r>
              <a:rPr lang="el-GR" altLang="el-GR" dirty="0" smtClean="0">
                <a:solidFill>
                  <a:srgbClr val="A1031D"/>
                </a:solidFill>
              </a:rPr>
              <a:t>οστικά σωληνάρια</a:t>
            </a:r>
            <a:endParaRPr lang="en-GB" altLang="el-GR" dirty="0" smtClean="0">
              <a:solidFill>
                <a:srgbClr val="A1031D"/>
              </a:solidFill>
            </a:endParaRPr>
          </a:p>
        </p:txBody>
      </p:sp>
    </p:spTree>
    <p:extLst>
      <p:ext uri="{BB962C8B-B14F-4D97-AF65-F5344CB8AC3E}">
        <p14:creationId xmlns:p14="http://schemas.microsoft.com/office/powerpoint/2010/main" val="128446090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5181600" y="838200"/>
            <a:ext cx="3962400" cy="1143000"/>
          </a:xfrm>
        </p:spPr>
        <p:txBody>
          <a:bodyPr/>
          <a:lstStyle/>
          <a:p>
            <a:pPr eaLnBrk="1" hangingPunct="1"/>
            <a:r>
              <a:rPr lang="el-GR" altLang="el-GR" b="1" smtClean="0"/>
              <a:t>Οστεοκύτταρα</a:t>
            </a:r>
            <a:endParaRPr lang="en-GB" altLang="el-GR" b="1" smtClean="0"/>
          </a:p>
        </p:txBody>
      </p:sp>
      <p:pic>
        <p:nvPicPr>
          <p:cNvPr id="11267" name="Picture 6" descr="SEM of osteocy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717800"/>
            <a:ext cx="4419600"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8" descr="cbl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05400"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2366381"/>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l-GR" altLang="el-GR" b="1" smtClean="0"/>
              <a:t>Κύτταρα Οστού</a:t>
            </a:r>
            <a:endParaRPr lang="en-GB" altLang="el-GR" b="1" smtClean="0"/>
          </a:p>
        </p:txBody>
      </p:sp>
      <p:sp>
        <p:nvSpPr>
          <p:cNvPr id="12291" name="Rectangle 3"/>
          <p:cNvSpPr>
            <a:spLocks noGrp="1" noChangeArrowheads="1"/>
          </p:cNvSpPr>
          <p:nvPr>
            <p:ph type="body" idx="1"/>
          </p:nvPr>
        </p:nvSpPr>
        <p:spPr/>
        <p:txBody>
          <a:bodyPr/>
          <a:lstStyle/>
          <a:p>
            <a:pPr eaLnBrk="1" hangingPunct="1"/>
            <a:r>
              <a:rPr lang="el-GR" altLang="el-GR" b="1" dirty="0" err="1" smtClean="0">
                <a:solidFill>
                  <a:schemeClr val="tx2"/>
                </a:solidFill>
              </a:rPr>
              <a:t>Οστεοκλάστες</a:t>
            </a:r>
            <a:endParaRPr lang="el-GR" altLang="el-GR" b="1" dirty="0" smtClean="0">
              <a:solidFill>
                <a:schemeClr val="tx2"/>
              </a:solidFill>
            </a:endParaRPr>
          </a:p>
          <a:p>
            <a:pPr lvl="1" eaLnBrk="1" hangingPunct="1"/>
            <a:r>
              <a:rPr lang="el-GR" altLang="el-GR" dirty="0" smtClean="0"/>
              <a:t>Πολυπύρηνα </a:t>
            </a:r>
            <a:r>
              <a:rPr lang="el-GR" altLang="el-GR" dirty="0" err="1" smtClean="0"/>
              <a:t>γιγαντοκύτταρα</a:t>
            </a:r>
            <a:r>
              <a:rPr lang="el-GR" altLang="el-GR" dirty="0" smtClean="0"/>
              <a:t>, επιφορτισμένα με την απορρόφηση του οστού</a:t>
            </a:r>
          </a:p>
          <a:p>
            <a:pPr lvl="1" eaLnBrk="1" hangingPunct="1"/>
            <a:r>
              <a:rPr lang="el-GR" altLang="el-GR" dirty="0" smtClean="0"/>
              <a:t>Εντοπίζονται στην επιφάνεια του οστού μέσα σε </a:t>
            </a:r>
            <a:r>
              <a:rPr lang="el-GR" altLang="el-GR" dirty="0" err="1" smtClean="0">
                <a:solidFill>
                  <a:srgbClr val="A1031D"/>
                </a:solidFill>
              </a:rPr>
              <a:t>οστεορρηκτικά</a:t>
            </a:r>
            <a:r>
              <a:rPr lang="el-GR" altLang="el-GR" dirty="0" smtClean="0">
                <a:solidFill>
                  <a:srgbClr val="A1031D"/>
                </a:solidFill>
              </a:rPr>
              <a:t> βοθρία του </a:t>
            </a:r>
            <a:r>
              <a:rPr lang="en-US" altLang="el-GR" dirty="0" err="1" smtClean="0">
                <a:solidFill>
                  <a:srgbClr val="A1031D"/>
                </a:solidFill>
              </a:rPr>
              <a:t>Howship</a:t>
            </a:r>
            <a:endParaRPr lang="el-GR" altLang="el-GR" dirty="0" smtClean="0">
              <a:solidFill>
                <a:srgbClr val="A1031D"/>
              </a:solidFill>
            </a:endParaRPr>
          </a:p>
          <a:p>
            <a:pPr lvl="2" eaLnBrk="1" hangingPunct="1"/>
            <a:r>
              <a:rPr lang="el-GR" altLang="el-GR" dirty="0" smtClean="0"/>
              <a:t>Πρωτεολυτικά ένζυμα</a:t>
            </a:r>
          </a:p>
          <a:p>
            <a:pPr lvl="2" eaLnBrk="1" hangingPunct="1"/>
            <a:r>
              <a:rPr lang="el-GR" altLang="el-GR" dirty="0" smtClean="0"/>
              <a:t>Ουσίες </a:t>
            </a:r>
            <a:r>
              <a:rPr lang="el-GR" altLang="el-GR" dirty="0" err="1" smtClean="0"/>
              <a:t>χηλήσεως</a:t>
            </a:r>
            <a:endParaRPr lang="el-GR" altLang="el-GR" dirty="0" smtClean="0"/>
          </a:p>
          <a:p>
            <a:pPr lvl="2" eaLnBrk="1" hangingPunct="1"/>
            <a:endParaRPr lang="el-GR" altLang="el-GR" dirty="0" smtClean="0"/>
          </a:p>
          <a:p>
            <a:pPr lvl="2" eaLnBrk="1" hangingPunct="1"/>
            <a:endParaRPr lang="en-GB" altLang="el-GR" dirty="0" smtClean="0"/>
          </a:p>
        </p:txBody>
      </p:sp>
    </p:spTree>
    <p:extLst>
      <p:ext uri="{BB962C8B-B14F-4D97-AF65-F5344CB8AC3E}">
        <p14:creationId xmlns:p14="http://schemas.microsoft.com/office/powerpoint/2010/main" val="238465309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953000" y="762000"/>
            <a:ext cx="3733800" cy="1143000"/>
          </a:xfrm>
        </p:spPr>
        <p:txBody>
          <a:bodyPr/>
          <a:lstStyle/>
          <a:p>
            <a:pPr eaLnBrk="1" hangingPunct="1"/>
            <a:r>
              <a:rPr lang="el-GR" altLang="el-GR" b="1" smtClean="0"/>
              <a:t>Οστεοκλάστες</a:t>
            </a:r>
            <a:endParaRPr lang="en-GB" altLang="el-GR" b="1" smtClean="0"/>
          </a:p>
        </p:txBody>
      </p:sp>
      <p:pic>
        <p:nvPicPr>
          <p:cNvPr id="13315" name="Picture 5" descr="TEM of Osteocla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2233613"/>
            <a:ext cx="4800600" cy="462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7" descr="osteocla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48200"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337360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descr="devbone3.jpg (78369 by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1025" y="3713163"/>
            <a:ext cx="4752975" cy="314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7" descr="cboo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15000" cy="378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48107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457200" y="44624"/>
            <a:ext cx="8229600" cy="1143000"/>
          </a:xfrm>
        </p:spPr>
        <p:txBody>
          <a:bodyPr anchor="t">
            <a:normAutofit/>
          </a:bodyPr>
          <a:lstStyle/>
          <a:p>
            <a:r>
              <a:rPr lang="el-GR" sz="3200" b="1" dirty="0" smtClean="0">
                <a:solidFill>
                  <a:schemeClr val="tx2"/>
                </a:solidFill>
              </a:rPr>
              <a:t>Αδαμαντίνη</a:t>
            </a:r>
            <a:br>
              <a:rPr lang="el-GR" sz="3200" b="1" dirty="0" smtClean="0">
                <a:solidFill>
                  <a:schemeClr val="tx2"/>
                </a:solidFill>
              </a:rPr>
            </a:br>
            <a:r>
              <a:rPr lang="el-GR" sz="3200" b="1" dirty="0" err="1" smtClean="0"/>
              <a:t>Μικροδομή</a:t>
            </a:r>
            <a:endParaRPr lang="el-GR" sz="3200" b="1" dirty="0"/>
          </a:p>
        </p:txBody>
      </p:sp>
      <p:sp>
        <p:nvSpPr>
          <p:cNvPr id="5" name="Content Placeholder 4"/>
          <p:cNvSpPr>
            <a:spLocks noGrp="1"/>
          </p:cNvSpPr>
          <p:nvPr>
            <p:ph idx="1"/>
          </p:nvPr>
        </p:nvSpPr>
        <p:spPr>
          <a:xfrm>
            <a:off x="14808" y="1052736"/>
            <a:ext cx="5637312" cy="5661248"/>
          </a:xfrm>
        </p:spPr>
        <p:txBody>
          <a:bodyPr>
            <a:noAutofit/>
          </a:bodyPr>
          <a:lstStyle/>
          <a:p>
            <a:pPr marL="216000" indent="-216000">
              <a:lnSpc>
                <a:spcPct val="120000"/>
              </a:lnSpc>
              <a:spcBef>
                <a:spcPts val="0"/>
              </a:spcBef>
              <a:buNone/>
            </a:pPr>
            <a:r>
              <a:rPr lang="el-GR" sz="2200" b="1" dirty="0" smtClean="0"/>
              <a:t> </a:t>
            </a:r>
            <a:r>
              <a:rPr lang="el-GR" sz="2400" b="1" dirty="0" smtClean="0"/>
              <a:t>Πρίσματα </a:t>
            </a:r>
            <a:r>
              <a:rPr lang="en-GB" sz="2400" b="1" dirty="0" smtClean="0"/>
              <a:t>(enamel rods or prisms)</a:t>
            </a:r>
            <a:endParaRPr lang="el-GR" sz="2400" b="1" dirty="0"/>
          </a:p>
          <a:p>
            <a:pPr marL="216000" indent="-216000">
              <a:lnSpc>
                <a:spcPct val="120000"/>
              </a:lnSpc>
              <a:spcBef>
                <a:spcPts val="0"/>
              </a:spcBef>
            </a:pPr>
            <a:r>
              <a:rPr lang="el-GR" sz="2000" dirty="0"/>
              <a:t>Η αδαμαντίνη αποτελείται από τα </a:t>
            </a:r>
            <a:r>
              <a:rPr lang="el-GR" sz="2000" dirty="0" err="1"/>
              <a:t>αδαμαντινικά</a:t>
            </a:r>
            <a:r>
              <a:rPr lang="el-GR" sz="2000" dirty="0"/>
              <a:t> πρίσματα, τα </a:t>
            </a:r>
            <a:r>
              <a:rPr lang="el-GR" sz="2000" dirty="0" smtClean="0"/>
              <a:t>οποία εκτείνονται </a:t>
            </a:r>
            <a:r>
              <a:rPr lang="el-GR" sz="2000" dirty="0"/>
              <a:t>ελικοειδώς από την </a:t>
            </a:r>
            <a:r>
              <a:rPr lang="el-GR" sz="2000" dirty="0" err="1"/>
              <a:t>αδαμαντινοοδοντινική</a:t>
            </a:r>
            <a:r>
              <a:rPr lang="el-GR" sz="2000" dirty="0"/>
              <a:t> ένωση μέχρι την </a:t>
            </a:r>
            <a:r>
              <a:rPr lang="el-GR" sz="2000" dirty="0" smtClean="0"/>
              <a:t>εξωτερική </a:t>
            </a:r>
            <a:r>
              <a:rPr lang="el-GR" sz="2000" dirty="0" err="1" smtClean="0"/>
              <a:t>αδαμαντινική</a:t>
            </a:r>
            <a:r>
              <a:rPr lang="el-GR" sz="2000" dirty="0" smtClean="0"/>
              <a:t> </a:t>
            </a:r>
            <a:r>
              <a:rPr lang="el-GR" sz="2000" dirty="0"/>
              <a:t>επιφάνεια.</a:t>
            </a:r>
          </a:p>
          <a:p>
            <a:pPr marL="216000" indent="-216000">
              <a:lnSpc>
                <a:spcPct val="120000"/>
              </a:lnSpc>
              <a:spcBef>
                <a:spcPts val="0"/>
              </a:spcBef>
            </a:pPr>
            <a:r>
              <a:rPr lang="el-GR" sz="2000" dirty="0"/>
              <a:t>Τα πρίσματα έχουν σχήμα μανιταριού και εμφανίζουν κεφαλή, αυχένα </a:t>
            </a:r>
            <a:r>
              <a:rPr lang="el-GR" sz="2000" dirty="0" smtClean="0"/>
              <a:t>και ουρά.</a:t>
            </a:r>
          </a:p>
          <a:p>
            <a:pPr marL="216000" indent="-216000">
              <a:lnSpc>
                <a:spcPct val="120000"/>
              </a:lnSpc>
              <a:spcBef>
                <a:spcPts val="0"/>
              </a:spcBef>
            </a:pPr>
            <a:r>
              <a:rPr lang="el-GR" sz="2000" dirty="0"/>
              <a:t>Η διάμετρος της κεφαλής κάθε πρίσματος κυμαίνεται από 4-7 </a:t>
            </a:r>
            <a:r>
              <a:rPr lang="el-GR" sz="2000" dirty="0" err="1"/>
              <a:t>μm</a:t>
            </a:r>
            <a:r>
              <a:rPr lang="el-GR" sz="2000" dirty="0"/>
              <a:t> και </a:t>
            </a:r>
            <a:r>
              <a:rPr lang="el-GR" sz="2000" dirty="0" smtClean="0"/>
              <a:t>το μήκος </a:t>
            </a:r>
            <a:r>
              <a:rPr lang="el-GR" sz="2000" dirty="0"/>
              <a:t>τους είναι 9 </a:t>
            </a:r>
            <a:r>
              <a:rPr lang="el-GR" sz="2000" dirty="0" err="1"/>
              <a:t>μm</a:t>
            </a:r>
            <a:r>
              <a:rPr lang="el-GR" sz="2000" dirty="0"/>
              <a:t>. Το σχήμα αυτό προκύπτει από τον τρόπο σχηματισμού </a:t>
            </a:r>
            <a:r>
              <a:rPr lang="el-GR" sz="2000" dirty="0" smtClean="0"/>
              <a:t>τους, μέσω </a:t>
            </a:r>
            <a:r>
              <a:rPr lang="el-GR" sz="2000" dirty="0"/>
              <a:t>τεσσάρων </a:t>
            </a:r>
            <a:r>
              <a:rPr lang="el-GR" sz="2000" dirty="0" err="1"/>
              <a:t>αδαμαντινοβλαστών</a:t>
            </a:r>
            <a:r>
              <a:rPr lang="el-GR" sz="2000" dirty="0"/>
              <a:t>. Ένας </a:t>
            </a:r>
            <a:r>
              <a:rPr lang="el-GR" sz="2000" dirty="0" err="1"/>
              <a:t>αδαμαντινοβλάστης</a:t>
            </a:r>
            <a:r>
              <a:rPr lang="el-GR" sz="2000" dirty="0"/>
              <a:t> σχηματίζει </a:t>
            </a:r>
            <a:r>
              <a:rPr lang="el-GR" sz="2000" dirty="0" smtClean="0"/>
              <a:t>την κεφαλή </a:t>
            </a:r>
            <a:r>
              <a:rPr lang="el-GR" sz="2000" dirty="0"/>
              <a:t>του πρίσματος, μέρος δύο άλλων </a:t>
            </a:r>
            <a:r>
              <a:rPr lang="el-GR" sz="2000" dirty="0" err="1"/>
              <a:t>αδαμαντινοβλαστών</a:t>
            </a:r>
            <a:r>
              <a:rPr lang="el-GR" sz="2000" dirty="0"/>
              <a:t> τον αυχένα και </a:t>
            </a:r>
            <a:r>
              <a:rPr lang="el-GR" sz="2000" dirty="0" smtClean="0"/>
              <a:t>ο τέταρτος</a:t>
            </a:r>
            <a:r>
              <a:rPr lang="el-GR" sz="2000" dirty="0"/>
              <a:t>, την </a:t>
            </a:r>
            <a:r>
              <a:rPr lang="el-GR" sz="2000" dirty="0" smtClean="0"/>
              <a:t>ουρά.</a:t>
            </a:r>
            <a:endParaRPr lang="el-GR" sz="2000" dirty="0"/>
          </a:p>
        </p:txBody>
      </p:sp>
      <p:pic>
        <p:nvPicPr>
          <p:cNvPr id="8194" name="Picture 2"/>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5607496" y="1556792"/>
            <a:ext cx="3429000" cy="252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4149080"/>
            <a:ext cx="2622026" cy="2448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38312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l-GR" altLang="el-GR" b="1" smtClean="0"/>
              <a:t>Περιόστεο - Ενδόστεο</a:t>
            </a:r>
            <a:endParaRPr lang="en-GB" altLang="el-GR" b="1" smtClean="0"/>
          </a:p>
        </p:txBody>
      </p:sp>
      <p:sp>
        <p:nvSpPr>
          <p:cNvPr id="15363" name="Rectangle 3"/>
          <p:cNvSpPr>
            <a:spLocks noGrp="1" noChangeArrowheads="1"/>
          </p:cNvSpPr>
          <p:nvPr>
            <p:ph type="body" idx="1"/>
          </p:nvPr>
        </p:nvSpPr>
        <p:spPr/>
        <p:txBody>
          <a:bodyPr/>
          <a:lstStyle/>
          <a:p>
            <a:pPr eaLnBrk="1" hangingPunct="1">
              <a:lnSpc>
                <a:spcPct val="90000"/>
              </a:lnSpc>
            </a:pPr>
            <a:r>
              <a:rPr lang="el-GR" altLang="el-GR" sz="2800" smtClean="0"/>
              <a:t>Περιόστεο</a:t>
            </a:r>
          </a:p>
          <a:p>
            <a:pPr lvl="1" eaLnBrk="1" hangingPunct="1">
              <a:lnSpc>
                <a:spcPct val="90000"/>
              </a:lnSpc>
            </a:pPr>
            <a:r>
              <a:rPr lang="el-GR" altLang="el-GR" sz="2400" smtClean="0"/>
              <a:t>Περιβάλλει την εξωτερική επιφάνεια του οστού</a:t>
            </a:r>
          </a:p>
          <a:p>
            <a:pPr lvl="1" eaLnBrk="1" hangingPunct="1">
              <a:lnSpc>
                <a:spcPct val="90000"/>
              </a:lnSpc>
            </a:pPr>
            <a:r>
              <a:rPr lang="el-GR" altLang="el-GR" sz="2400" smtClean="0"/>
              <a:t>Αποτελείται από δύο στιβάδες:</a:t>
            </a:r>
          </a:p>
          <a:p>
            <a:pPr lvl="2" eaLnBrk="1" hangingPunct="1">
              <a:lnSpc>
                <a:spcPct val="90000"/>
              </a:lnSpc>
            </a:pPr>
            <a:r>
              <a:rPr lang="el-GR" altLang="el-GR" sz="2000" smtClean="0"/>
              <a:t>Εξωτερική: πυκνός ινώδης συνδετικός ιστός</a:t>
            </a:r>
          </a:p>
          <a:p>
            <a:pPr lvl="2" eaLnBrk="1" hangingPunct="1">
              <a:lnSpc>
                <a:spcPct val="90000"/>
              </a:lnSpc>
            </a:pPr>
            <a:r>
              <a:rPr lang="el-GR" altLang="el-GR" sz="2000" smtClean="0"/>
              <a:t>Εσωτερική: κυτταροβριθής συνδετικός ιστός με ικανότητα διαφοροποίησης σε οστεοβλάστες</a:t>
            </a:r>
          </a:p>
          <a:p>
            <a:pPr eaLnBrk="1" hangingPunct="1">
              <a:lnSpc>
                <a:spcPct val="90000"/>
              </a:lnSpc>
            </a:pPr>
            <a:r>
              <a:rPr lang="el-GR" altLang="el-GR" sz="2800" smtClean="0"/>
              <a:t>Ενδόστεο</a:t>
            </a:r>
          </a:p>
          <a:p>
            <a:pPr lvl="1" eaLnBrk="1" hangingPunct="1">
              <a:lnSpc>
                <a:spcPct val="90000"/>
              </a:lnSpc>
            </a:pPr>
            <a:r>
              <a:rPr lang="el-GR" altLang="el-GR" sz="2400" smtClean="0"/>
              <a:t>Επενδύει τις εσωτερικές επιφάνειες του οστού</a:t>
            </a:r>
          </a:p>
          <a:p>
            <a:pPr lvl="1" eaLnBrk="1" hangingPunct="1">
              <a:lnSpc>
                <a:spcPct val="90000"/>
              </a:lnSpc>
            </a:pPr>
            <a:r>
              <a:rPr lang="el-GR" altLang="el-GR" sz="2400" smtClean="0"/>
              <a:t>Σειρά κυττάρων με ικανότητα διαφοροποίησης σε οστεοβλάστες</a:t>
            </a:r>
          </a:p>
          <a:p>
            <a:pPr eaLnBrk="1" hangingPunct="1">
              <a:lnSpc>
                <a:spcPct val="90000"/>
              </a:lnSpc>
            </a:pPr>
            <a:endParaRPr lang="en-GB" altLang="el-GR" sz="2800" smtClean="0"/>
          </a:p>
        </p:txBody>
      </p:sp>
    </p:spTree>
    <p:extLst>
      <p:ext uri="{BB962C8B-B14F-4D97-AF65-F5344CB8AC3E}">
        <p14:creationId xmlns:p14="http://schemas.microsoft.com/office/powerpoint/2010/main" val="265065998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bon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133600"/>
            <a:ext cx="464820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8" descr="fendoste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981200"/>
            <a:ext cx="3657600"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9"/>
          <p:cNvSpPr txBox="1">
            <a:spLocks noChangeArrowheads="1"/>
          </p:cNvSpPr>
          <p:nvPr/>
        </p:nvSpPr>
        <p:spPr bwMode="auto">
          <a:xfrm>
            <a:off x="990600" y="57150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eaLnBrk="1" hangingPunct="1">
              <a:spcBef>
                <a:spcPct val="50000"/>
              </a:spcBef>
            </a:pPr>
            <a:r>
              <a:rPr lang="el-GR" altLang="el-GR"/>
              <a:t>Περιόστεο</a:t>
            </a:r>
            <a:endParaRPr lang="en-GB" altLang="el-GR"/>
          </a:p>
        </p:txBody>
      </p:sp>
      <p:sp>
        <p:nvSpPr>
          <p:cNvPr id="16389" name="Text Box 10"/>
          <p:cNvSpPr txBox="1">
            <a:spLocks noChangeArrowheads="1"/>
          </p:cNvSpPr>
          <p:nvPr/>
        </p:nvSpPr>
        <p:spPr bwMode="auto">
          <a:xfrm>
            <a:off x="5181600" y="57150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eaLnBrk="1" hangingPunct="1">
              <a:spcBef>
                <a:spcPct val="50000"/>
              </a:spcBef>
            </a:pPr>
            <a:r>
              <a:rPr lang="el-GR" altLang="el-GR"/>
              <a:t>Ενδόστεο</a:t>
            </a:r>
            <a:endParaRPr lang="en-GB" altLang="el-GR"/>
          </a:p>
        </p:txBody>
      </p:sp>
    </p:spTree>
    <p:extLst>
      <p:ext uri="{BB962C8B-B14F-4D97-AF65-F5344CB8AC3E}">
        <p14:creationId xmlns:p14="http://schemas.microsoft.com/office/powerpoint/2010/main" val="351605352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l-GR" altLang="el-GR" b="1" smtClean="0"/>
              <a:t>Τύποι Οστού</a:t>
            </a:r>
            <a:endParaRPr lang="en-GB" altLang="el-GR" b="1" smtClean="0"/>
          </a:p>
        </p:txBody>
      </p:sp>
      <p:sp>
        <p:nvSpPr>
          <p:cNvPr id="17411" name="Rectangle 3"/>
          <p:cNvSpPr>
            <a:spLocks noGrp="1" noChangeArrowheads="1"/>
          </p:cNvSpPr>
          <p:nvPr>
            <p:ph type="body" idx="1"/>
          </p:nvPr>
        </p:nvSpPr>
        <p:spPr/>
        <p:txBody>
          <a:bodyPr/>
          <a:lstStyle/>
          <a:p>
            <a:pPr eaLnBrk="1" hangingPunct="1"/>
            <a:r>
              <a:rPr lang="el-GR" altLang="el-GR" sz="2800" b="1" dirty="0" smtClean="0"/>
              <a:t>Μικροσκοπικό επίπεδο</a:t>
            </a:r>
          </a:p>
          <a:p>
            <a:pPr lvl="1" eaLnBrk="1" hangingPunct="1"/>
            <a:r>
              <a:rPr lang="el-GR" altLang="el-GR" sz="2400" dirty="0" smtClean="0"/>
              <a:t>Πρωτογενές ή ανώριμο ή δικτυωτό </a:t>
            </a:r>
            <a:r>
              <a:rPr lang="el-GR" altLang="el-GR" sz="2400" dirty="0" err="1" smtClean="0"/>
              <a:t>οστούν</a:t>
            </a:r>
            <a:endParaRPr lang="el-GR" altLang="el-GR" sz="2400" dirty="0" smtClean="0"/>
          </a:p>
          <a:p>
            <a:pPr lvl="2" eaLnBrk="1" hangingPunct="1"/>
            <a:r>
              <a:rPr lang="el-GR" altLang="el-GR" sz="2000" dirty="0" smtClean="0"/>
              <a:t>Ακανόνιστη κατανομή των δεσμίδων κολλαγόνου</a:t>
            </a:r>
            <a:endParaRPr lang="en-US" altLang="el-GR" sz="2000" dirty="0" smtClean="0"/>
          </a:p>
          <a:p>
            <a:pPr lvl="2" eaLnBrk="1" hangingPunct="1"/>
            <a:r>
              <a:rPr lang="el-GR" altLang="el-GR" sz="2000" dirty="0" smtClean="0"/>
              <a:t>Χαμηλότερο ποσοστό ανόργανων στοιχείων</a:t>
            </a:r>
          </a:p>
          <a:p>
            <a:pPr lvl="2" eaLnBrk="1" hangingPunct="1"/>
            <a:r>
              <a:rPr lang="el-GR" altLang="el-GR" sz="2000" dirty="0" smtClean="0"/>
              <a:t>Μεγαλύτερος αριθμός </a:t>
            </a:r>
            <a:r>
              <a:rPr lang="el-GR" altLang="el-GR" sz="2000" dirty="0" err="1" smtClean="0"/>
              <a:t>οστεοκυττάρων</a:t>
            </a:r>
            <a:endParaRPr lang="el-GR" altLang="el-GR" sz="2000" dirty="0" smtClean="0"/>
          </a:p>
          <a:p>
            <a:pPr lvl="1" eaLnBrk="1" hangingPunct="1"/>
            <a:r>
              <a:rPr lang="el-GR" altLang="el-GR" sz="2400" dirty="0" smtClean="0"/>
              <a:t>Δευτερογενές ή ώριμο ή </a:t>
            </a:r>
            <a:r>
              <a:rPr lang="el-GR" altLang="el-GR" sz="2400" dirty="0" err="1" smtClean="0"/>
              <a:t>πεταλιώδες</a:t>
            </a:r>
            <a:r>
              <a:rPr lang="el-GR" altLang="el-GR" sz="2400" dirty="0" smtClean="0"/>
              <a:t> </a:t>
            </a:r>
            <a:r>
              <a:rPr lang="el-GR" altLang="el-GR" sz="2400" dirty="0" err="1" smtClean="0"/>
              <a:t>οστούν</a:t>
            </a:r>
            <a:endParaRPr lang="el-GR" altLang="el-GR" sz="2400" dirty="0" smtClean="0"/>
          </a:p>
          <a:p>
            <a:pPr lvl="2" eaLnBrk="1" hangingPunct="1"/>
            <a:r>
              <a:rPr lang="el-GR" altLang="el-GR" sz="2000" dirty="0" smtClean="0"/>
              <a:t>Οργάνωση των δεσμίδων κολλαγόνου σε οστικά πετάλια</a:t>
            </a:r>
          </a:p>
          <a:p>
            <a:pPr lvl="2" eaLnBrk="1" hangingPunct="1"/>
            <a:r>
              <a:rPr lang="el-GR" altLang="el-GR" sz="2000" dirty="0" smtClean="0"/>
              <a:t>Μεγαλύτερη </a:t>
            </a:r>
            <a:r>
              <a:rPr lang="el-GR" altLang="el-GR" sz="2000" dirty="0" err="1" smtClean="0"/>
              <a:t>ενασβεστίωση</a:t>
            </a:r>
            <a:r>
              <a:rPr lang="el-GR" altLang="el-GR" sz="2000" dirty="0" smtClean="0"/>
              <a:t> και λιγότερα </a:t>
            </a:r>
            <a:r>
              <a:rPr lang="el-GR" altLang="el-GR" sz="2000" dirty="0" err="1" smtClean="0"/>
              <a:t>οστεοκύτταρα</a:t>
            </a:r>
            <a:endParaRPr lang="el-GR" altLang="el-GR" sz="2000" dirty="0" smtClean="0"/>
          </a:p>
          <a:p>
            <a:pPr lvl="3" eaLnBrk="1" hangingPunct="1"/>
            <a:r>
              <a:rPr lang="el-GR" altLang="el-GR" sz="1800" dirty="0" err="1" smtClean="0">
                <a:solidFill>
                  <a:srgbClr val="A1031D"/>
                </a:solidFill>
              </a:rPr>
              <a:t>Αβέρσειο</a:t>
            </a:r>
            <a:r>
              <a:rPr lang="el-GR" altLang="el-GR" sz="1800" dirty="0" smtClean="0">
                <a:solidFill>
                  <a:srgbClr val="A1031D"/>
                </a:solidFill>
              </a:rPr>
              <a:t> σύστημα ή </a:t>
            </a:r>
            <a:r>
              <a:rPr lang="el-GR" altLang="el-GR" sz="1800" dirty="0" err="1" smtClean="0">
                <a:solidFill>
                  <a:srgbClr val="A1031D"/>
                </a:solidFill>
              </a:rPr>
              <a:t>Οστεώνας</a:t>
            </a:r>
            <a:r>
              <a:rPr lang="el-GR" altLang="el-GR" sz="1800" dirty="0" smtClean="0">
                <a:solidFill>
                  <a:srgbClr val="A1031D"/>
                </a:solidFill>
              </a:rPr>
              <a:t>: </a:t>
            </a:r>
            <a:r>
              <a:rPr lang="el-GR" altLang="el-GR" sz="1800" dirty="0" smtClean="0"/>
              <a:t>οργάνωση συγκεντρικών πεταλίων γύρω από αγγειακό σωλήνα</a:t>
            </a:r>
          </a:p>
          <a:p>
            <a:pPr lvl="3" eaLnBrk="1" hangingPunct="1"/>
            <a:endParaRPr lang="en-GB" altLang="el-GR" sz="1800" dirty="0" smtClean="0">
              <a:solidFill>
                <a:srgbClr val="A1031D"/>
              </a:solidFill>
            </a:endParaRPr>
          </a:p>
        </p:txBody>
      </p:sp>
    </p:spTree>
    <p:extLst>
      <p:ext uri="{BB962C8B-B14F-4D97-AF65-F5344CB8AC3E}">
        <p14:creationId xmlns:p14="http://schemas.microsoft.com/office/powerpoint/2010/main" val="380332405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Grp="1" noChangeArrowheads="1"/>
          </p:cNvSpPr>
          <p:nvPr>
            <p:ph type="title"/>
          </p:nvPr>
        </p:nvSpPr>
        <p:spPr/>
        <p:txBody>
          <a:bodyPr/>
          <a:lstStyle/>
          <a:p>
            <a:pPr eaLnBrk="1" hangingPunct="1"/>
            <a:r>
              <a:rPr lang="el-GR" altLang="el-GR" b="1" smtClean="0"/>
              <a:t>Πρωτογενές οστούν</a:t>
            </a:r>
            <a:endParaRPr lang="en-GB" altLang="el-GR" b="1" smtClean="0"/>
          </a:p>
        </p:txBody>
      </p:sp>
      <p:pic>
        <p:nvPicPr>
          <p:cNvPr id="18435" name="Picture 6" descr="bone-05-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057400"/>
            <a:ext cx="3810000" cy="252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8" descr="bone-06-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4419600"/>
            <a:ext cx="41148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760160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descr="bone%20p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057400"/>
            <a:ext cx="3962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8" descr="Bone_400x_P50203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048000"/>
            <a:ext cx="3429000"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ctangle 10"/>
          <p:cNvSpPr>
            <a:spLocks noGrp="1" noChangeArrowheads="1"/>
          </p:cNvSpPr>
          <p:nvPr>
            <p:ph type="title"/>
          </p:nvPr>
        </p:nvSpPr>
        <p:spPr>
          <a:noFill/>
        </p:spPr>
        <p:txBody>
          <a:bodyPr/>
          <a:lstStyle/>
          <a:p>
            <a:pPr eaLnBrk="1" hangingPunct="1"/>
            <a:r>
              <a:rPr lang="el-GR" altLang="el-GR" b="1" smtClean="0"/>
              <a:t>Δευτερογενές οστούν</a:t>
            </a:r>
            <a:endParaRPr lang="en-GB" altLang="el-GR" b="1" smtClean="0"/>
          </a:p>
        </p:txBody>
      </p:sp>
    </p:spTree>
    <p:extLst>
      <p:ext uri="{BB962C8B-B14F-4D97-AF65-F5344CB8AC3E}">
        <p14:creationId xmlns:p14="http://schemas.microsoft.com/office/powerpoint/2010/main" val="198777330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l-GR" altLang="el-GR" b="1" smtClean="0"/>
              <a:t>Τύποι Οστού</a:t>
            </a:r>
            <a:endParaRPr lang="en-GB" altLang="el-GR" b="1" smtClean="0"/>
          </a:p>
        </p:txBody>
      </p:sp>
      <p:sp>
        <p:nvSpPr>
          <p:cNvPr id="20483" name="Rectangle 3"/>
          <p:cNvSpPr>
            <a:spLocks noGrp="1" noChangeArrowheads="1"/>
          </p:cNvSpPr>
          <p:nvPr>
            <p:ph type="body" idx="1"/>
          </p:nvPr>
        </p:nvSpPr>
        <p:spPr/>
        <p:txBody>
          <a:bodyPr/>
          <a:lstStyle/>
          <a:p>
            <a:pPr eaLnBrk="1" hangingPunct="1"/>
            <a:r>
              <a:rPr lang="el-GR" altLang="el-GR" sz="2800" b="1" dirty="0" smtClean="0"/>
              <a:t>Μακροσκοπικό επίπεδο</a:t>
            </a:r>
          </a:p>
          <a:p>
            <a:pPr lvl="1" eaLnBrk="1" hangingPunct="1"/>
            <a:r>
              <a:rPr lang="el-GR" altLang="el-GR" sz="2400" dirty="0" smtClean="0"/>
              <a:t>Συμπαγές </a:t>
            </a:r>
            <a:r>
              <a:rPr lang="el-GR" altLang="el-GR" sz="2400" dirty="0" err="1" smtClean="0"/>
              <a:t>οστούν</a:t>
            </a:r>
            <a:endParaRPr lang="el-GR" altLang="el-GR" sz="2400" dirty="0" smtClean="0"/>
          </a:p>
          <a:p>
            <a:pPr lvl="2" eaLnBrk="1" hangingPunct="1"/>
            <a:r>
              <a:rPr lang="el-GR" altLang="el-GR" sz="2000" dirty="0" smtClean="0"/>
              <a:t>Εντόπιση στις εξωτερικές επιφάνειες των οστών</a:t>
            </a:r>
          </a:p>
          <a:p>
            <a:pPr lvl="2" eaLnBrk="1" hangingPunct="1"/>
            <a:r>
              <a:rPr lang="el-GR" altLang="el-GR" sz="2000" dirty="0" smtClean="0"/>
              <a:t>Περιέχει πολλαπλά </a:t>
            </a:r>
            <a:r>
              <a:rPr lang="el-GR" altLang="el-GR" sz="2000" dirty="0" err="1" smtClean="0"/>
              <a:t>Αβέρσεια</a:t>
            </a:r>
            <a:r>
              <a:rPr lang="el-GR" altLang="el-GR" sz="2000" dirty="0" smtClean="0"/>
              <a:t> συστήματα</a:t>
            </a:r>
          </a:p>
          <a:p>
            <a:pPr lvl="1" eaLnBrk="1" hangingPunct="1"/>
            <a:r>
              <a:rPr lang="el-GR" altLang="el-GR" sz="2400" dirty="0" smtClean="0"/>
              <a:t>Σπογγώδες </a:t>
            </a:r>
            <a:r>
              <a:rPr lang="el-GR" altLang="el-GR" sz="2400" dirty="0" err="1" smtClean="0"/>
              <a:t>οστούν</a:t>
            </a:r>
            <a:endParaRPr lang="el-GR" altLang="el-GR" sz="2400" dirty="0" smtClean="0"/>
          </a:p>
          <a:p>
            <a:pPr lvl="2" eaLnBrk="1" hangingPunct="1"/>
            <a:r>
              <a:rPr lang="el-GR" altLang="el-GR" sz="2000" dirty="0" smtClean="0"/>
              <a:t>Αποτελείται από </a:t>
            </a:r>
            <a:r>
              <a:rPr lang="el-GR" altLang="el-GR" sz="2000" dirty="0" smtClean="0">
                <a:solidFill>
                  <a:srgbClr val="A1031D"/>
                </a:solidFill>
              </a:rPr>
              <a:t>οστικές δοκίδες</a:t>
            </a:r>
            <a:r>
              <a:rPr lang="el-GR" altLang="el-GR" sz="2000" dirty="0" smtClean="0"/>
              <a:t> που ξεκινούν από το περιφερικό συμπαγές </a:t>
            </a:r>
            <a:r>
              <a:rPr lang="el-GR" altLang="el-GR" sz="2000" dirty="0" err="1" smtClean="0"/>
              <a:t>οστούν</a:t>
            </a:r>
            <a:r>
              <a:rPr lang="el-GR" altLang="el-GR" sz="2000" dirty="0" smtClean="0"/>
              <a:t>, επεκτείνονται προς το εσωτερικό και αφορίζουν τις </a:t>
            </a:r>
            <a:r>
              <a:rPr lang="el-GR" altLang="el-GR" sz="2000" dirty="0" smtClean="0">
                <a:solidFill>
                  <a:srgbClr val="A1031D"/>
                </a:solidFill>
              </a:rPr>
              <a:t>μυελοκυψέλες</a:t>
            </a:r>
          </a:p>
          <a:p>
            <a:pPr lvl="2" eaLnBrk="1" hangingPunct="1"/>
            <a:r>
              <a:rPr lang="el-GR" altLang="el-GR" sz="2000" dirty="0" smtClean="0"/>
              <a:t>Ο βαθμός πυκνότητας εξαρτάται από την ποσοτική αναλογία οστικών </a:t>
            </a:r>
            <a:r>
              <a:rPr lang="el-GR" altLang="el-GR" sz="2000" dirty="0" err="1" smtClean="0"/>
              <a:t>δοκίδων</a:t>
            </a:r>
            <a:r>
              <a:rPr lang="el-GR" altLang="el-GR" sz="2000" dirty="0" smtClean="0"/>
              <a:t> και μυελικών χώρων </a:t>
            </a:r>
          </a:p>
          <a:p>
            <a:pPr lvl="3" eaLnBrk="1" hangingPunct="1"/>
            <a:r>
              <a:rPr lang="el-GR" altLang="el-GR" sz="1800" dirty="0" smtClean="0"/>
              <a:t>Πυκνό ή αραιό σπογγώδες </a:t>
            </a:r>
            <a:r>
              <a:rPr lang="el-GR" altLang="el-GR" sz="1800" dirty="0" err="1" smtClean="0"/>
              <a:t>οστούν</a:t>
            </a:r>
            <a:endParaRPr lang="en-GB" altLang="el-GR" sz="1800" dirty="0" smtClean="0"/>
          </a:p>
        </p:txBody>
      </p:sp>
    </p:spTree>
    <p:extLst>
      <p:ext uri="{BB962C8B-B14F-4D97-AF65-F5344CB8AC3E}">
        <p14:creationId xmlns:p14="http://schemas.microsoft.com/office/powerpoint/2010/main" val="134526035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descr="Compact and spongy bone in the head of the femu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47800"/>
            <a:ext cx="3798888"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8" descr="Haversian systems/oste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352800"/>
            <a:ext cx="266382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10" descr="Trabacula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533400"/>
            <a:ext cx="2690813"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Line 12"/>
          <p:cNvSpPr>
            <a:spLocks noChangeShapeType="1"/>
          </p:cNvSpPr>
          <p:nvPr/>
        </p:nvSpPr>
        <p:spPr bwMode="auto">
          <a:xfrm flipV="1">
            <a:off x="3810000" y="2667000"/>
            <a:ext cx="1295400" cy="1066800"/>
          </a:xfrm>
          <a:prstGeom prst="line">
            <a:avLst/>
          </a:prstGeom>
          <a:noFill/>
          <a:ln w="508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l-GR"/>
          </a:p>
        </p:txBody>
      </p:sp>
      <p:sp>
        <p:nvSpPr>
          <p:cNvPr id="21510" name="Line 13"/>
          <p:cNvSpPr>
            <a:spLocks noChangeShapeType="1"/>
          </p:cNvSpPr>
          <p:nvPr/>
        </p:nvSpPr>
        <p:spPr bwMode="auto">
          <a:xfrm>
            <a:off x="3962400" y="4343400"/>
            <a:ext cx="1219200" cy="914400"/>
          </a:xfrm>
          <a:prstGeom prst="line">
            <a:avLst/>
          </a:prstGeom>
          <a:noFill/>
          <a:ln w="508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l-GR"/>
          </a:p>
        </p:txBody>
      </p:sp>
    </p:spTree>
    <p:extLst>
      <p:ext uri="{BB962C8B-B14F-4D97-AF65-F5344CB8AC3E}">
        <p14:creationId xmlns:p14="http://schemas.microsoft.com/office/powerpoint/2010/main" val="103231482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066800" y="838200"/>
            <a:ext cx="7772400" cy="914400"/>
          </a:xfrm>
        </p:spPr>
        <p:txBody>
          <a:bodyPr/>
          <a:lstStyle/>
          <a:p>
            <a:pPr eaLnBrk="1" hangingPunct="1"/>
            <a:r>
              <a:rPr lang="el-GR" altLang="el-GR" b="1" smtClean="0"/>
              <a:t>Τύποι Οστού</a:t>
            </a:r>
            <a:endParaRPr lang="en-GB" altLang="el-GR" b="1" smtClean="0"/>
          </a:p>
        </p:txBody>
      </p:sp>
      <p:sp>
        <p:nvSpPr>
          <p:cNvPr id="23555" name="Rectangle 3"/>
          <p:cNvSpPr>
            <a:spLocks noGrp="1" noChangeArrowheads="1"/>
          </p:cNvSpPr>
          <p:nvPr>
            <p:ph type="body" idx="1"/>
          </p:nvPr>
        </p:nvSpPr>
        <p:spPr>
          <a:xfrm>
            <a:off x="1066800" y="1828800"/>
            <a:ext cx="7772400" cy="4572000"/>
          </a:xfrm>
        </p:spPr>
        <p:txBody>
          <a:bodyPr/>
          <a:lstStyle/>
          <a:p>
            <a:pPr eaLnBrk="1" hangingPunct="1"/>
            <a:r>
              <a:rPr lang="el-GR" altLang="el-GR" sz="2800" smtClean="0"/>
              <a:t>Ανάλογα με τον ιστογενετικό μηχανισμό</a:t>
            </a:r>
          </a:p>
          <a:p>
            <a:pPr lvl="1" eaLnBrk="1" hangingPunct="1"/>
            <a:r>
              <a:rPr lang="el-GR" altLang="el-GR" sz="2400" smtClean="0"/>
              <a:t>Υμενογενή (ενδομεμβρανώδη) οστά</a:t>
            </a:r>
          </a:p>
          <a:p>
            <a:pPr lvl="2" eaLnBrk="1" hangingPunct="1"/>
            <a:r>
              <a:rPr lang="el-GR" altLang="el-GR" sz="2000" smtClean="0"/>
              <a:t>Σχηματίζονται απευθείας από συμπυκνωμένο μεσεγχυματικό ιστό χωρίς μεσολάβηση χόνδρου</a:t>
            </a:r>
          </a:p>
          <a:p>
            <a:pPr lvl="2" eaLnBrk="1" hangingPunct="1"/>
            <a:r>
              <a:rPr lang="el-GR" altLang="el-GR" sz="2000" smtClean="0"/>
              <a:t>Συμπεριλαμβάνουν τις γνάθους</a:t>
            </a:r>
          </a:p>
          <a:p>
            <a:pPr lvl="1" eaLnBrk="1" hangingPunct="1"/>
            <a:r>
              <a:rPr lang="el-GR" altLang="el-GR" sz="2400" smtClean="0"/>
              <a:t>Χονδρογενή οστά</a:t>
            </a:r>
          </a:p>
          <a:p>
            <a:pPr lvl="2" eaLnBrk="1" hangingPunct="1"/>
            <a:r>
              <a:rPr lang="el-GR" altLang="el-GR" sz="2000" smtClean="0"/>
              <a:t>Προοδευτική παραγωγή και αντικατάσταση χονδρικού ιστού από οστίτη ιστό</a:t>
            </a:r>
          </a:p>
          <a:p>
            <a:pPr lvl="2" eaLnBrk="1" hangingPunct="1"/>
            <a:r>
              <a:rPr lang="el-GR" altLang="el-GR" sz="2000" smtClean="0"/>
              <a:t>Περιοχές ενδοχόνδριας οστέωσης με παραμονή χονδρικών στοιχείων παρατηρούνται και στις γνάθους (κονδυλοειδής και κορωνοειδής απόφυση, γενειακή σύμφυση, πρόσθια μοίρα άνω γνάθου)</a:t>
            </a:r>
          </a:p>
        </p:txBody>
      </p:sp>
    </p:spTree>
    <p:extLst>
      <p:ext uri="{BB962C8B-B14F-4D97-AF65-F5344CB8AC3E}">
        <p14:creationId xmlns:p14="http://schemas.microsoft.com/office/powerpoint/2010/main" val="739618384"/>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l-GR" altLang="el-GR" smtClean="0"/>
              <a:t>Αρχιτεκτονική Δομή των Γνάθων</a:t>
            </a:r>
            <a:endParaRPr lang="en-GB" altLang="el-GR" smtClean="0"/>
          </a:p>
        </p:txBody>
      </p:sp>
      <p:sp>
        <p:nvSpPr>
          <p:cNvPr id="28675" name="Rectangle 3"/>
          <p:cNvSpPr>
            <a:spLocks noGrp="1" noChangeArrowheads="1"/>
          </p:cNvSpPr>
          <p:nvPr>
            <p:ph type="body" idx="1"/>
          </p:nvPr>
        </p:nvSpPr>
        <p:spPr>
          <a:xfrm>
            <a:off x="1066800" y="1628800"/>
            <a:ext cx="7772400" cy="4527550"/>
          </a:xfrm>
        </p:spPr>
        <p:txBody>
          <a:bodyPr/>
          <a:lstStyle/>
          <a:p>
            <a:pPr eaLnBrk="1" hangingPunct="1">
              <a:lnSpc>
                <a:spcPct val="80000"/>
              </a:lnSpc>
            </a:pPr>
            <a:r>
              <a:rPr lang="el-GR" altLang="el-GR" sz="2400" dirty="0" smtClean="0"/>
              <a:t>Παρατηρείται συμπαγές </a:t>
            </a:r>
            <a:r>
              <a:rPr lang="el-GR" altLang="el-GR" sz="2400" dirty="0" err="1" smtClean="0"/>
              <a:t>οστούν</a:t>
            </a:r>
            <a:r>
              <a:rPr lang="el-GR" altLang="el-GR" sz="2400" dirty="0" smtClean="0"/>
              <a:t> εξωτερικά και σπογγώδες </a:t>
            </a:r>
            <a:r>
              <a:rPr lang="el-GR" altLang="el-GR" sz="2400" dirty="0" err="1" smtClean="0"/>
              <a:t>οστούν</a:t>
            </a:r>
            <a:r>
              <a:rPr lang="el-GR" altLang="el-GR" sz="2400" dirty="0" smtClean="0"/>
              <a:t> εσωτερικά</a:t>
            </a:r>
          </a:p>
          <a:p>
            <a:pPr lvl="1" eaLnBrk="1" hangingPunct="1">
              <a:lnSpc>
                <a:spcPct val="80000"/>
              </a:lnSpc>
            </a:pPr>
            <a:r>
              <a:rPr lang="el-GR" altLang="el-GR" sz="2000" dirty="0" smtClean="0"/>
              <a:t>Η αναλογία και η συσχέτιση ποικίλλουν ανάλογα με την ακριβή εντόπιση</a:t>
            </a:r>
          </a:p>
          <a:p>
            <a:pPr lvl="1" eaLnBrk="1" hangingPunct="1">
              <a:lnSpc>
                <a:spcPct val="80000"/>
              </a:lnSpc>
            </a:pPr>
            <a:r>
              <a:rPr lang="el-GR" altLang="el-GR" sz="2000" dirty="0" smtClean="0"/>
              <a:t>Περιοχές πάχυνσης συμπαγούς οστού</a:t>
            </a:r>
          </a:p>
          <a:p>
            <a:pPr lvl="2" eaLnBrk="1" hangingPunct="1">
              <a:lnSpc>
                <a:spcPct val="80000"/>
              </a:lnSpc>
            </a:pPr>
            <a:r>
              <a:rPr lang="el-GR" altLang="el-GR" sz="1800" dirty="0" smtClean="0"/>
              <a:t>Κάτω γνάθος: έξω και έσω πέταλο, κάτω χείλος, έξω και έσω λοξή γραμμή</a:t>
            </a:r>
          </a:p>
          <a:p>
            <a:pPr lvl="2" eaLnBrk="1" hangingPunct="1">
              <a:lnSpc>
                <a:spcPct val="80000"/>
              </a:lnSpc>
            </a:pPr>
            <a:r>
              <a:rPr lang="el-GR" altLang="el-GR" sz="1800" dirty="0" smtClean="0"/>
              <a:t>Άνω γνάθος: έσω (υπερώιο) πέταλο </a:t>
            </a:r>
          </a:p>
          <a:p>
            <a:pPr lvl="1" eaLnBrk="1" hangingPunct="1">
              <a:lnSpc>
                <a:spcPct val="80000"/>
              </a:lnSpc>
            </a:pPr>
            <a:r>
              <a:rPr lang="el-GR" altLang="el-GR" sz="2000" dirty="0" smtClean="0"/>
              <a:t>Το σχήμα, οι διαστάσεις και η πυκνότητα των οστικών </a:t>
            </a:r>
            <a:r>
              <a:rPr lang="el-GR" altLang="el-GR" sz="2000" dirty="0" err="1" smtClean="0"/>
              <a:t>δοκίδων</a:t>
            </a:r>
            <a:r>
              <a:rPr lang="el-GR" altLang="el-GR" sz="2000" dirty="0" smtClean="0"/>
              <a:t> του σπογγώδους οστού καθορίζεται από τις </a:t>
            </a:r>
            <a:r>
              <a:rPr lang="el-GR" altLang="el-GR" sz="2000" dirty="0" err="1" smtClean="0"/>
              <a:t>μηχανολειτουργικές</a:t>
            </a:r>
            <a:r>
              <a:rPr lang="el-GR" altLang="el-GR" sz="2000" dirty="0" smtClean="0"/>
              <a:t> επιβαρύνσεις </a:t>
            </a:r>
          </a:p>
          <a:p>
            <a:pPr lvl="1" eaLnBrk="1" hangingPunct="1">
              <a:lnSpc>
                <a:spcPct val="80000"/>
              </a:lnSpc>
            </a:pPr>
            <a:r>
              <a:rPr lang="el-GR" altLang="el-GR" sz="2000" dirty="0" smtClean="0"/>
              <a:t>Ο μυελός των οστών προοδευτικά αντικαθίσταται από λιπώδη και ινώδη συνδετικό ιστό</a:t>
            </a:r>
          </a:p>
          <a:p>
            <a:pPr lvl="2" eaLnBrk="1" hangingPunct="1">
              <a:lnSpc>
                <a:spcPct val="80000"/>
              </a:lnSpc>
            </a:pPr>
            <a:r>
              <a:rPr lang="el-GR" altLang="el-GR" sz="1800" dirty="0" smtClean="0"/>
              <a:t>Παραμονή αιμοποιητικού μυελού στη γωνία και κονδυλοειδή απόφυση της κάτω γνάθου και στο γναθιαίο κύρτωμα της άνω γνάθου</a:t>
            </a:r>
          </a:p>
          <a:p>
            <a:pPr lvl="1" eaLnBrk="1" hangingPunct="1">
              <a:lnSpc>
                <a:spcPct val="80000"/>
              </a:lnSpc>
            </a:pPr>
            <a:endParaRPr lang="el-GR" altLang="el-GR" sz="2000" dirty="0" smtClean="0"/>
          </a:p>
        </p:txBody>
      </p:sp>
    </p:spTree>
    <p:extLst>
      <p:ext uri="{BB962C8B-B14F-4D97-AF65-F5344CB8AC3E}">
        <p14:creationId xmlns:p14="http://schemas.microsoft.com/office/powerpoint/2010/main" val="404019023"/>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Bon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0"/>
            <a:ext cx="49101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57123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35496" y="1340768"/>
            <a:ext cx="4978896" cy="5112000"/>
          </a:xfrm>
        </p:spPr>
        <p:txBody>
          <a:bodyPr>
            <a:normAutofit fontScale="92500" lnSpcReduction="20000"/>
          </a:bodyPr>
          <a:lstStyle/>
          <a:p>
            <a:pPr>
              <a:spcBef>
                <a:spcPts val="600"/>
              </a:spcBef>
              <a:spcAft>
                <a:spcPts val="600"/>
              </a:spcAft>
            </a:pPr>
            <a:r>
              <a:rPr lang="el-GR" sz="2400" dirty="0" smtClean="0"/>
              <a:t>Κάθε πρίσμα αποτελείται από πολλούς κρυστάλλους </a:t>
            </a:r>
            <a:r>
              <a:rPr lang="el-GR" sz="2400" dirty="0" err="1" smtClean="0"/>
              <a:t>υδροξυαπατίτη</a:t>
            </a:r>
            <a:r>
              <a:rPr lang="el-GR" sz="2400" dirty="0" smtClean="0"/>
              <a:t>.</a:t>
            </a:r>
          </a:p>
          <a:p>
            <a:pPr>
              <a:spcBef>
                <a:spcPts val="600"/>
              </a:spcBef>
              <a:spcAft>
                <a:spcPts val="600"/>
              </a:spcAft>
            </a:pPr>
            <a:r>
              <a:rPr lang="el-GR" sz="2400" dirty="0" smtClean="0"/>
              <a:t>Οι κρύσταλλοι </a:t>
            </a:r>
            <a:r>
              <a:rPr lang="el-GR" sz="2400" dirty="0" err="1"/>
              <a:t>υδροξυαπατίτη</a:t>
            </a:r>
            <a:r>
              <a:rPr lang="el-GR" sz="2400" dirty="0"/>
              <a:t> διατάσσονται σε δεσμίδες των 1000 </a:t>
            </a:r>
            <a:r>
              <a:rPr lang="el-GR" sz="2400" dirty="0" smtClean="0"/>
              <a:t>κρυστάλλων, σχηματίζοντας </a:t>
            </a:r>
            <a:r>
              <a:rPr lang="el-GR" sz="2400" dirty="0"/>
              <a:t>τα </a:t>
            </a:r>
            <a:r>
              <a:rPr lang="el-GR" sz="2400" dirty="0" err="1"/>
              <a:t>αδαμαντινικά</a:t>
            </a:r>
            <a:r>
              <a:rPr lang="el-GR" sz="2400" dirty="0"/>
              <a:t> πρίσματα. </a:t>
            </a:r>
            <a:endParaRPr lang="el-GR" sz="2400" dirty="0" smtClean="0"/>
          </a:p>
          <a:p>
            <a:pPr>
              <a:spcBef>
                <a:spcPts val="600"/>
              </a:spcBef>
              <a:spcAft>
                <a:spcPts val="600"/>
              </a:spcAft>
            </a:pPr>
            <a:r>
              <a:rPr lang="el-GR" sz="2400" dirty="0" smtClean="0"/>
              <a:t>Οι </a:t>
            </a:r>
            <a:r>
              <a:rPr lang="el-GR" sz="2400" dirty="0"/>
              <a:t>κρύσταλλοι του </a:t>
            </a:r>
            <a:r>
              <a:rPr lang="el-GR" sz="2400" dirty="0" err="1"/>
              <a:t>υδροξυαπατίτη</a:t>
            </a:r>
            <a:r>
              <a:rPr lang="el-GR" sz="2400" dirty="0"/>
              <a:t> </a:t>
            </a:r>
            <a:r>
              <a:rPr lang="el-GR" sz="2400" dirty="0" smtClean="0"/>
              <a:t>δεν εμφανίζουν </a:t>
            </a:r>
            <a:r>
              <a:rPr lang="el-GR" sz="2400" dirty="0"/>
              <a:t>σε όλο το πρίσμα ομοιόμορφο </a:t>
            </a:r>
            <a:r>
              <a:rPr lang="el-GR" sz="2400" dirty="0" smtClean="0"/>
              <a:t>προσανατολισμό.              -  </a:t>
            </a:r>
            <a:r>
              <a:rPr lang="el-GR" sz="2200" b="1" dirty="0" smtClean="0"/>
              <a:t> Στην κεφαλή του πρίσματος διατάσσονται με το μακρύ τους άξονα παράλληλα προς τον επιμήκη άξονα του πρίσματος, ενώ στον αυχένα και στην ουρά έχουν κατακόρυφη διεύθυνση.</a:t>
            </a:r>
            <a:r>
              <a:rPr lang="el-GR" sz="2400" dirty="0" smtClean="0"/>
              <a:t> </a:t>
            </a:r>
            <a:endParaRPr lang="en-US" sz="2400" dirty="0" smtClean="0"/>
          </a:p>
          <a:p>
            <a:pPr>
              <a:spcBef>
                <a:spcPts val="600"/>
              </a:spcBef>
              <a:spcAft>
                <a:spcPts val="600"/>
              </a:spcAft>
            </a:pPr>
            <a:r>
              <a:rPr lang="el-GR" sz="2400" dirty="0" smtClean="0"/>
              <a:t>Η </a:t>
            </a:r>
            <a:r>
              <a:rPr lang="el-GR" sz="2400" dirty="0"/>
              <a:t>πορεία των πρισμάτων είναι κάθετη στην </a:t>
            </a:r>
            <a:r>
              <a:rPr lang="el-GR" sz="2400" dirty="0" err="1"/>
              <a:t>αδαμαντινοοδοντινική</a:t>
            </a:r>
            <a:r>
              <a:rPr lang="el-GR" sz="2400" dirty="0"/>
              <a:t> </a:t>
            </a:r>
            <a:r>
              <a:rPr lang="el-GR" sz="2400" dirty="0" smtClean="0"/>
              <a:t>ένωση.</a:t>
            </a:r>
            <a:endParaRPr lang="el-GR" sz="2400" dirty="0"/>
          </a:p>
        </p:txBody>
      </p:sp>
      <p:pic>
        <p:nvPicPr>
          <p:cNvPr id="9218" name="Picture 2"/>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7497" t="5990" r="7996"/>
          <a:stretch/>
        </p:blipFill>
        <p:spPr bwMode="auto">
          <a:xfrm>
            <a:off x="5741150" y="3429000"/>
            <a:ext cx="2863298"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5"/>
          <p:cNvSpPr>
            <a:spLocks noGrp="1"/>
          </p:cNvSpPr>
          <p:nvPr>
            <p:ph type="title"/>
          </p:nvPr>
        </p:nvSpPr>
        <p:spPr>
          <a:xfrm>
            <a:off x="457200" y="44624"/>
            <a:ext cx="8229600" cy="1143000"/>
          </a:xfrm>
        </p:spPr>
        <p:txBody>
          <a:bodyPr>
            <a:normAutofit/>
          </a:bodyPr>
          <a:lstStyle/>
          <a:p>
            <a:r>
              <a:rPr lang="el-GR" sz="3600" b="1" dirty="0" smtClean="0"/>
              <a:t> </a:t>
            </a:r>
            <a:endParaRPr lang="el-GR" sz="3600" dirty="0"/>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304" y="1066800"/>
            <a:ext cx="169545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itle 5"/>
          <p:cNvSpPr txBox="1">
            <a:spLocks/>
          </p:cNvSpPr>
          <p:nvPr/>
        </p:nvSpPr>
        <p:spPr>
          <a:xfrm>
            <a:off x="609600" y="44624"/>
            <a:ext cx="8229600" cy="1143000"/>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200" b="1" dirty="0" smtClean="0">
                <a:solidFill>
                  <a:schemeClr val="tx2"/>
                </a:solidFill>
              </a:rPr>
              <a:t>Αδαμαντίνη</a:t>
            </a:r>
            <a:br>
              <a:rPr lang="el-GR" sz="3200" b="1" dirty="0" smtClean="0">
                <a:solidFill>
                  <a:schemeClr val="tx2"/>
                </a:solidFill>
              </a:rPr>
            </a:br>
            <a:r>
              <a:rPr lang="el-GR" sz="3200" b="1" dirty="0" err="1" smtClean="0"/>
              <a:t>Μικροδομή</a:t>
            </a:r>
            <a:r>
              <a:rPr lang="en-GB" sz="3200" b="1" dirty="0" smtClean="0"/>
              <a:t>- </a:t>
            </a:r>
            <a:r>
              <a:rPr lang="el-GR" sz="3200" b="1" dirty="0" smtClean="0"/>
              <a:t>πρίσματα</a:t>
            </a:r>
            <a:endParaRPr lang="el-GR" sz="3200" b="1" dirty="0"/>
          </a:p>
        </p:txBody>
      </p:sp>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8587" y="1246634"/>
            <a:ext cx="2371725"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5" name="Straight Arrow Connector 14"/>
          <p:cNvCxnSpPr/>
          <p:nvPr/>
        </p:nvCxnSpPr>
        <p:spPr>
          <a:xfrm>
            <a:off x="5940152" y="1412776"/>
            <a:ext cx="1656184" cy="72008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7673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066800" y="838200"/>
            <a:ext cx="7772400" cy="762000"/>
          </a:xfrm>
        </p:spPr>
        <p:txBody>
          <a:bodyPr/>
          <a:lstStyle/>
          <a:p>
            <a:pPr eaLnBrk="1" hangingPunct="1"/>
            <a:r>
              <a:rPr lang="el-GR" altLang="el-GR" smtClean="0"/>
              <a:t>Αρχιτεκτονική Δομή των Γνάθων</a:t>
            </a:r>
            <a:endParaRPr lang="en-GB" altLang="el-GR" smtClean="0"/>
          </a:p>
        </p:txBody>
      </p:sp>
      <p:sp>
        <p:nvSpPr>
          <p:cNvPr id="30723" name="Rectangle 3"/>
          <p:cNvSpPr>
            <a:spLocks noGrp="1" noChangeArrowheads="1"/>
          </p:cNvSpPr>
          <p:nvPr>
            <p:ph type="body" idx="1"/>
          </p:nvPr>
        </p:nvSpPr>
        <p:spPr>
          <a:xfrm>
            <a:off x="1066800" y="1676400"/>
            <a:ext cx="7772400" cy="4527550"/>
          </a:xfrm>
        </p:spPr>
        <p:txBody>
          <a:bodyPr/>
          <a:lstStyle/>
          <a:p>
            <a:pPr eaLnBrk="1" hangingPunct="1">
              <a:lnSpc>
                <a:spcPct val="90000"/>
              </a:lnSpc>
            </a:pPr>
            <a:r>
              <a:rPr lang="el-GR" altLang="el-GR" sz="2400" smtClean="0"/>
              <a:t>Φατνιακές αποφύσεις</a:t>
            </a:r>
          </a:p>
          <a:p>
            <a:pPr lvl="1" eaLnBrk="1" hangingPunct="1">
              <a:lnSpc>
                <a:spcPct val="90000"/>
              </a:lnSpc>
            </a:pPr>
            <a:r>
              <a:rPr lang="el-GR" altLang="el-GR" sz="2000" smtClean="0"/>
              <a:t>Το φατνιακό οστούν περικλείει και στηρίζει τα δόντια μέσα στις φατνιακές κοιλότητες (ή φατνία)</a:t>
            </a:r>
          </a:p>
          <a:p>
            <a:pPr lvl="1" eaLnBrk="1" hangingPunct="1">
              <a:lnSpc>
                <a:spcPct val="90000"/>
              </a:lnSpc>
            </a:pPr>
            <a:r>
              <a:rPr lang="el-GR" altLang="el-GR" sz="2000" smtClean="0"/>
              <a:t>Ενδοφάτνιο</a:t>
            </a:r>
          </a:p>
          <a:p>
            <a:pPr lvl="2" eaLnBrk="1" hangingPunct="1">
              <a:lnSpc>
                <a:spcPct val="90000"/>
              </a:lnSpc>
            </a:pPr>
            <a:r>
              <a:rPr lang="el-GR" altLang="el-GR" sz="1800" smtClean="0"/>
              <a:t>Λεπτό πέταλο συμπαγούς οστού που επενδύει τα φατνία</a:t>
            </a:r>
          </a:p>
          <a:p>
            <a:pPr lvl="2" eaLnBrk="1" hangingPunct="1">
              <a:lnSpc>
                <a:spcPct val="90000"/>
              </a:lnSpc>
            </a:pPr>
            <a:r>
              <a:rPr lang="el-GR" altLang="el-GR" sz="1800" smtClean="0"/>
              <a:t>Περιέχει ίνες κολλαγόνου (ίνες του </a:t>
            </a:r>
            <a:r>
              <a:rPr lang="en-US" altLang="el-GR" sz="1800" smtClean="0">
                <a:solidFill>
                  <a:srgbClr val="A1031D"/>
                </a:solidFill>
              </a:rPr>
              <a:t>Sharpey</a:t>
            </a:r>
            <a:r>
              <a:rPr lang="en-US" altLang="el-GR" sz="1800" smtClean="0"/>
              <a:t>) </a:t>
            </a:r>
            <a:r>
              <a:rPr lang="el-GR" altLang="el-GR" sz="1800" smtClean="0"/>
              <a:t>με προέλευση από το περιρρίζιο</a:t>
            </a:r>
            <a:r>
              <a:rPr lang="en-US" altLang="el-GR" sz="1800" smtClean="0"/>
              <a:t> (</a:t>
            </a:r>
            <a:r>
              <a:rPr lang="el-GR" altLang="el-GR" sz="1800" smtClean="0">
                <a:solidFill>
                  <a:srgbClr val="A1031D"/>
                </a:solidFill>
              </a:rPr>
              <a:t>δεσμιδωτό οστούν</a:t>
            </a:r>
            <a:r>
              <a:rPr lang="el-GR" altLang="el-GR" sz="1800" smtClean="0"/>
              <a:t>)</a:t>
            </a:r>
          </a:p>
          <a:p>
            <a:pPr lvl="2" eaLnBrk="1" hangingPunct="1">
              <a:lnSpc>
                <a:spcPct val="90000"/>
              </a:lnSpc>
            </a:pPr>
            <a:r>
              <a:rPr lang="el-GR" altLang="el-GR" sz="1800" smtClean="0"/>
              <a:t>Ακτινογραφικά, ο όρος </a:t>
            </a:r>
            <a:r>
              <a:rPr lang="en-US" altLang="el-GR" sz="1800" smtClean="0">
                <a:solidFill>
                  <a:srgbClr val="A1031D"/>
                </a:solidFill>
              </a:rPr>
              <a:t>Lamina dura</a:t>
            </a:r>
            <a:r>
              <a:rPr lang="el-GR" altLang="el-GR" sz="1800" smtClean="0"/>
              <a:t> αναφέρεται στην απεικόνιση του ενδοφατνίου ως λεπτή σκιερή γραμμή περιφερικά του ακτινοδιαυγαστικού περιρριζικού χώρου</a:t>
            </a:r>
          </a:p>
          <a:p>
            <a:pPr lvl="1" eaLnBrk="1" hangingPunct="1">
              <a:lnSpc>
                <a:spcPct val="90000"/>
              </a:lnSpc>
            </a:pPr>
            <a:r>
              <a:rPr lang="el-GR" altLang="el-GR" sz="2000" smtClean="0"/>
              <a:t>Παρουσία επιθηλιακών στοιχείων μέσα στο σπογγώδους οστούν και στον περιρριζικό χώρο που αποτελούν υπολείμματα της οδοντογένεσης</a:t>
            </a:r>
          </a:p>
          <a:p>
            <a:pPr lvl="2" eaLnBrk="1" hangingPunct="1">
              <a:lnSpc>
                <a:spcPct val="90000"/>
              </a:lnSpc>
            </a:pPr>
            <a:r>
              <a:rPr lang="el-GR" altLang="el-GR" sz="1800" smtClean="0"/>
              <a:t>Επιθηλιακά υπολείμματα του </a:t>
            </a:r>
            <a:r>
              <a:rPr lang="en-US" altLang="el-GR" sz="1800" smtClean="0"/>
              <a:t>Malassez </a:t>
            </a:r>
            <a:r>
              <a:rPr lang="el-GR" altLang="el-GR" sz="1800" smtClean="0"/>
              <a:t>ή της οδοντικής ταινίας </a:t>
            </a:r>
          </a:p>
        </p:txBody>
      </p:sp>
    </p:spTree>
    <p:extLst>
      <p:ext uri="{BB962C8B-B14F-4D97-AF65-F5344CB8AC3E}">
        <p14:creationId xmlns:p14="http://schemas.microsoft.com/office/powerpoint/2010/main" val="2341852189"/>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IM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871663"/>
            <a:ext cx="7239000"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7688457"/>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5" descr=" mature tooth, Sharpey's fiber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286000"/>
            <a:ext cx="4572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7" descr="rt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752600"/>
            <a:ext cx="374173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8728242"/>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86000" y="404664"/>
            <a:ext cx="8172000" cy="1152000"/>
          </a:xfrm>
        </p:spPr>
        <p:txBody>
          <a:bodyPr>
            <a:normAutofit fontScale="90000"/>
          </a:bodyPr>
          <a:lstStyle/>
          <a:p>
            <a:pPr eaLnBrk="1" hangingPunct="1"/>
            <a:r>
              <a:rPr lang="el-GR" altLang="el-GR" sz="4000" b="1" dirty="0" smtClean="0">
                <a:solidFill>
                  <a:schemeClr val="tx2"/>
                </a:solidFill>
              </a:rPr>
              <a:t>Ιστολογία </a:t>
            </a:r>
            <a:r>
              <a:rPr lang="el-GR" altLang="el-GR" sz="4000" b="1" dirty="0" err="1" smtClean="0">
                <a:solidFill>
                  <a:schemeClr val="tx2"/>
                </a:solidFill>
              </a:rPr>
              <a:t>Κροταφογναθικής</a:t>
            </a:r>
            <a:r>
              <a:rPr lang="el-GR" altLang="el-GR" sz="4000" b="1" dirty="0" smtClean="0">
                <a:solidFill>
                  <a:schemeClr val="tx2"/>
                </a:solidFill>
              </a:rPr>
              <a:t> Διάρθρωσης</a:t>
            </a:r>
            <a:endParaRPr lang="en-US" altLang="el-GR" sz="4000" b="1" dirty="0" smtClean="0">
              <a:solidFill>
                <a:schemeClr val="tx2"/>
              </a:solidFill>
            </a:endParaRPr>
          </a:p>
        </p:txBody>
      </p:sp>
      <p:sp>
        <p:nvSpPr>
          <p:cNvPr id="33795" name="Rectangle 3"/>
          <p:cNvSpPr>
            <a:spLocks noGrp="1" noChangeArrowheads="1"/>
          </p:cNvSpPr>
          <p:nvPr>
            <p:ph type="body" idx="1"/>
          </p:nvPr>
        </p:nvSpPr>
        <p:spPr>
          <a:xfrm>
            <a:off x="1066800" y="2133600"/>
            <a:ext cx="7772400" cy="4387850"/>
          </a:xfrm>
        </p:spPr>
        <p:txBody>
          <a:bodyPr/>
          <a:lstStyle/>
          <a:p>
            <a:pPr eaLnBrk="1" hangingPunct="1"/>
            <a:r>
              <a:rPr lang="el-GR" altLang="el-GR" b="1" dirty="0" smtClean="0"/>
              <a:t>Ανατομία</a:t>
            </a:r>
          </a:p>
          <a:p>
            <a:pPr lvl="1" eaLnBrk="1" hangingPunct="1"/>
            <a:r>
              <a:rPr lang="el-GR" altLang="el-GR" b="1" dirty="0" smtClean="0"/>
              <a:t>Κροταφική γλήνη</a:t>
            </a:r>
          </a:p>
          <a:p>
            <a:pPr lvl="1" eaLnBrk="1" hangingPunct="1"/>
            <a:r>
              <a:rPr lang="el-GR" altLang="el-GR" b="1" dirty="0" smtClean="0"/>
              <a:t>Πρόσθιο αρθρικό φύμα</a:t>
            </a:r>
          </a:p>
          <a:p>
            <a:pPr lvl="1" eaLnBrk="1" hangingPunct="1"/>
            <a:r>
              <a:rPr lang="el-GR" altLang="el-GR" b="1" dirty="0" smtClean="0"/>
              <a:t>Κόνδυλος κάτω γνάθου</a:t>
            </a:r>
          </a:p>
          <a:p>
            <a:pPr lvl="1" eaLnBrk="1" hangingPunct="1"/>
            <a:r>
              <a:rPr lang="el-GR" altLang="el-GR" b="1" dirty="0" smtClean="0"/>
              <a:t>Διάρθριος δίσκος</a:t>
            </a:r>
          </a:p>
          <a:p>
            <a:pPr lvl="1" eaLnBrk="1" hangingPunct="1"/>
            <a:r>
              <a:rPr lang="el-GR" altLang="el-GR" b="1" dirty="0" smtClean="0"/>
              <a:t>Αρθρική κάψα ή θύλακος</a:t>
            </a:r>
            <a:endParaRPr lang="en-US" altLang="el-GR" b="1" dirty="0" smtClean="0"/>
          </a:p>
        </p:txBody>
      </p:sp>
    </p:spTree>
    <p:extLst>
      <p:ext uri="{BB962C8B-B14F-4D97-AF65-F5344CB8AC3E}">
        <p14:creationId xmlns:p14="http://schemas.microsoft.com/office/powerpoint/2010/main" val="2018905039"/>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 descr="TMJAnatom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019175"/>
            <a:ext cx="6400800" cy="534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8036696"/>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124744"/>
            <a:ext cx="7441820" cy="493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4598810"/>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l-GR" altLang="el-GR" smtClean="0"/>
              <a:t>Διάρθριος δίσκος</a:t>
            </a:r>
            <a:endParaRPr lang="en-GB" altLang="el-GR" smtClean="0"/>
          </a:p>
        </p:txBody>
      </p:sp>
      <p:sp>
        <p:nvSpPr>
          <p:cNvPr id="36867" name="Rectangle 3"/>
          <p:cNvSpPr>
            <a:spLocks noGrp="1" noChangeArrowheads="1"/>
          </p:cNvSpPr>
          <p:nvPr>
            <p:ph type="body" idx="1"/>
          </p:nvPr>
        </p:nvSpPr>
        <p:spPr/>
        <p:txBody>
          <a:bodyPr/>
          <a:lstStyle/>
          <a:p>
            <a:pPr eaLnBrk="1" hangingPunct="1"/>
            <a:r>
              <a:rPr lang="el-GR" altLang="el-GR" smtClean="0"/>
              <a:t>Αποτελείται από πυκνό ινώδη συνδετικό ιστό</a:t>
            </a:r>
          </a:p>
          <a:p>
            <a:pPr eaLnBrk="1" hangingPunct="1"/>
            <a:r>
              <a:rPr lang="el-GR" altLang="el-GR" smtClean="0"/>
              <a:t>Εκφυλιστικές αλλοιώσεις με την πάροδο της ηλικίας</a:t>
            </a:r>
          </a:p>
          <a:p>
            <a:pPr lvl="1" eaLnBrk="1" hangingPunct="1"/>
            <a:r>
              <a:rPr lang="el-GR" altLang="el-GR" smtClean="0"/>
              <a:t>Παρουσία χονδροκυττάρων και υαλοειδούς χόνδρου</a:t>
            </a:r>
          </a:p>
        </p:txBody>
      </p:sp>
    </p:spTree>
    <p:extLst>
      <p:ext uri="{BB962C8B-B14F-4D97-AF65-F5344CB8AC3E}">
        <p14:creationId xmlns:p14="http://schemas.microsoft.com/office/powerpoint/2010/main" val="3356049780"/>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l-GR" altLang="el-GR" smtClean="0"/>
              <a:t>Διάρθριος δίσκος</a:t>
            </a:r>
            <a:endParaRPr lang="en-GB" altLang="el-GR" smtClean="0"/>
          </a:p>
        </p:txBody>
      </p:sp>
      <p:sp>
        <p:nvSpPr>
          <p:cNvPr id="37891" name="Rectangle 3"/>
          <p:cNvSpPr>
            <a:spLocks noGrp="1" noChangeArrowheads="1"/>
          </p:cNvSpPr>
          <p:nvPr>
            <p:ph type="body" idx="1"/>
          </p:nvPr>
        </p:nvSpPr>
        <p:spPr/>
        <p:txBody>
          <a:bodyPr/>
          <a:lstStyle/>
          <a:p>
            <a:pPr eaLnBrk="1" hangingPunct="1"/>
            <a:r>
              <a:rPr lang="el-GR" altLang="el-GR" dirty="0" err="1" smtClean="0"/>
              <a:t>Προσφύεται</a:t>
            </a:r>
            <a:r>
              <a:rPr lang="el-GR" altLang="el-GR" dirty="0" smtClean="0"/>
              <a:t> σε:</a:t>
            </a:r>
          </a:p>
          <a:p>
            <a:pPr lvl="1" eaLnBrk="1" hangingPunct="1"/>
            <a:r>
              <a:rPr lang="el-GR" altLang="el-GR" dirty="0" smtClean="0"/>
              <a:t>Αρθρική κάψα</a:t>
            </a:r>
          </a:p>
          <a:p>
            <a:pPr lvl="1" eaLnBrk="1" hangingPunct="1"/>
            <a:r>
              <a:rPr lang="el-GR" altLang="el-GR" dirty="0" smtClean="0"/>
              <a:t>Κόνδυλος (έσω και έξω επιφάνεια)</a:t>
            </a:r>
          </a:p>
          <a:p>
            <a:pPr lvl="1" eaLnBrk="1" hangingPunct="1"/>
            <a:r>
              <a:rPr lang="el-GR" altLang="el-GR" dirty="0" smtClean="0"/>
              <a:t>Άνω κεφαλή έξω πτερυγοειδούς (πρόσθια πρόσφυση)</a:t>
            </a:r>
          </a:p>
          <a:p>
            <a:pPr lvl="1" eaLnBrk="1" hangingPunct="1"/>
            <a:r>
              <a:rPr lang="el-GR" altLang="el-GR" dirty="0" err="1" smtClean="0"/>
              <a:t>Δίστιβη</a:t>
            </a:r>
            <a:r>
              <a:rPr lang="el-GR" altLang="el-GR" dirty="0" smtClean="0"/>
              <a:t> ζώνη (οπίσθια πρόσφυση)</a:t>
            </a:r>
          </a:p>
          <a:p>
            <a:pPr lvl="2" eaLnBrk="1" hangingPunct="1"/>
            <a:r>
              <a:rPr lang="el-GR" altLang="el-GR" dirty="0" smtClean="0"/>
              <a:t>Άνω στιβάδα (κροταφικό </a:t>
            </a:r>
            <a:r>
              <a:rPr lang="el-GR" altLang="el-GR" dirty="0" err="1" smtClean="0"/>
              <a:t>οστούν</a:t>
            </a:r>
            <a:r>
              <a:rPr lang="el-GR" altLang="el-GR" dirty="0" smtClean="0"/>
              <a:t>): ελαστικές ίνες</a:t>
            </a:r>
          </a:p>
          <a:p>
            <a:pPr lvl="2" eaLnBrk="1" hangingPunct="1"/>
            <a:r>
              <a:rPr lang="el-GR" altLang="el-GR" dirty="0" smtClean="0"/>
              <a:t>Κάτω στιβάδα (κόνδυλος): κολλαγόνες ίνες</a:t>
            </a:r>
            <a:endParaRPr lang="en-GB" altLang="el-GR" dirty="0" smtClean="0"/>
          </a:p>
        </p:txBody>
      </p:sp>
    </p:spTree>
    <p:extLst>
      <p:ext uri="{BB962C8B-B14F-4D97-AF65-F5344CB8AC3E}">
        <p14:creationId xmlns:p14="http://schemas.microsoft.com/office/powerpoint/2010/main" val="3786587357"/>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l-GR" altLang="el-GR" smtClean="0"/>
              <a:t>Αρθρικές επιφάνειες</a:t>
            </a:r>
            <a:endParaRPr lang="en-GB" altLang="el-GR" smtClean="0"/>
          </a:p>
        </p:txBody>
      </p:sp>
      <p:sp>
        <p:nvSpPr>
          <p:cNvPr id="38915" name="Rectangle 3"/>
          <p:cNvSpPr>
            <a:spLocks noGrp="1" noChangeArrowheads="1"/>
          </p:cNvSpPr>
          <p:nvPr>
            <p:ph type="body" idx="1"/>
          </p:nvPr>
        </p:nvSpPr>
        <p:spPr/>
        <p:txBody>
          <a:bodyPr/>
          <a:lstStyle/>
          <a:p>
            <a:pPr eaLnBrk="1" hangingPunct="1"/>
            <a:r>
              <a:rPr lang="el-GR" altLang="el-GR" smtClean="0"/>
              <a:t>Καλύπτονται από πυκνό ινώδη συνδετικό ιστό</a:t>
            </a:r>
          </a:p>
          <a:p>
            <a:pPr eaLnBrk="1" hangingPunct="1"/>
            <a:r>
              <a:rPr lang="el-GR" altLang="el-GR" smtClean="0"/>
              <a:t>Κόνδυλος</a:t>
            </a:r>
          </a:p>
          <a:p>
            <a:pPr lvl="1" eaLnBrk="1" hangingPunct="1"/>
            <a:r>
              <a:rPr lang="el-GR" altLang="el-GR" smtClean="0"/>
              <a:t>Ινώδης συνδετικός ιστός</a:t>
            </a:r>
          </a:p>
          <a:p>
            <a:pPr lvl="1" eaLnBrk="1" hangingPunct="1"/>
            <a:r>
              <a:rPr lang="el-GR" altLang="el-GR" smtClean="0"/>
              <a:t>Υαλοειδής χόνδρος</a:t>
            </a:r>
          </a:p>
          <a:p>
            <a:pPr lvl="1" eaLnBrk="1" hangingPunct="1"/>
            <a:r>
              <a:rPr lang="el-GR" altLang="el-GR" smtClean="0"/>
              <a:t>Οστικές δοκίδες</a:t>
            </a:r>
          </a:p>
          <a:p>
            <a:pPr lvl="1" eaLnBrk="1" hangingPunct="1"/>
            <a:endParaRPr lang="en-GB" altLang="el-GR" smtClean="0"/>
          </a:p>
        </p:txBody>
      </p:sp>
    </p:spTree>
    <p:extLst>
      <p:ext uri="{BB962C8B-B14F-4D97-AF65-F5344CB8AC3E}">
        <p14:creationId xmlns:p14="http://schemas.microsoft.com/office/powerpoint/2010/main" val="2154031314"/>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l-GR" altLang="el-GR" dirty="0" smtClean="0"/>
              <a:t>Αρθρική κάψα</a:t>
            </a:r>
            <a:endParaRPr lang="en-GB" altLang="el-GR" dirty="0" smtClean="0"/>
          </a:p>
        </p:txBody>
      </p:sp>
      <p:sp>
        <p:nvSpPr>
          <p:cNvPr id="39939" name="Rectangle 3"/>
          <p:cNvSpPr>
            <a:spLocks noGrp="1" noChangeArrowheads="1"/>
          </p:cNvSpPr>
          <p:nvPr>
            <p:ph type="body" idx="1"/>
          </p:nvPr>
        </p:nvSpPr>
        <p:spPr/>
        <p:txBody>
          <a:bodyPr/>
          <a:lstStyle/>
          <a:p>
            <a:pPr eaLnBrk="1" hangingPunct="1"/>
            <a:r>
              <a:rPr lang="el-GR" altLang="el-GR" dirty="0" smtClean="0"/>
              <a:t>Αποτελείται από ινώδη συνδετικό ιστό</a:t>
            </a:r>
          </a:p>
          <a:p>
            <a:pPr eaLnBrk="1" hangingPunct="1"/>
            <a:r>
              <a:rPr lang="el-GR" altLang="el-GR" dirty="0" smtClean="0"/>
              <a:t>Επενδύεται εσωτερικά από αρθρικό υμένα</a:t>
            </a:r>
          </a:p>
          <a:p>
            <a:pPr lvl="1" eaLnBrk="1" hangingPunct="1"/>
            <a:r>
              <a:rPr lang="el-GR" altLang="el-GR" dirty="0" smtClean="0"/>
              <a:t>Χαλαρός εξειδικευμένος αγγειοβριθής συνδετικός ιστός</a:t>
            </a:r>
          </a:p>
          <a:p>
            <a:pPr lvl="1" eaLnBrk="1" hangingPunct="1"/>
            <a:r>
              <a:rPr lang="el-GR" altLang="el-GR" dirty="0" smtClean="0"/>
              <a:t>Σχηματισμός πτυχών και </a:t>
            </a:r>
            <a:r>
              <a:rPr lang="el-GR" altLang="el-GR" dirty="0" err="1" smtClean="0"/>
              <a:t>μικρολαχνών</a:t>
            </a:r>
            <a:endParaRPr lang="el-GR" altLang="el-GR" dirty="0" smtClean="0"/>
          </a:p>
          <a:p>
            <a:pPr lvl="1" eaLnBrk="1" hangingPunct="1"/>
            <a:r>
              <a:rPr lang="el-GR" altLang="el-GR" dirty="0" smtClean="0"/>
              <a:t>Παραγωγή αρθρικού υγρού</a:t>
            </a:r>
          </a:p>
          <a:p>
            <a:pPr lvl="1" eaLnBrk="1" hangingPunct="1"/>
            <a:endParaRPr lang="en-GB" altLang="el-GR" dirty="0" smtClean="0"/>
          </a:p>
        </p:txBody>
      </p:sp>
    </p:spTree>
    <p:extLst>
      <p:ext uri="{BB962C8B-B14F-4D97-AF65-F5344CB8AC3E}">
        <p14:creationId xmlns:p14="http://schemas.microsoft.com/office/powerpoint/2010/main" val="28798944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nchor="t">
            <a:normAutofit/>
          </a:bodyPr>
          <a:lstStyle/>
          <a:p>
            <a:r>
              <a:rPr lang="el-GR" sz="3200" b="1" dirty="0" err="1" smtClean="0">
                <a:solidFill>
                  <a:schemeClr val="tx2"/>
                </a:solidFill>
              </a:rPr>
              <a:t>Αδαμαντινογένεση</a:t>
            </a:r>
            <a:r>
              <a:rPr lang="el-GR" sz="3200" b="1" dirty="0" smtClean="0">
                <a:solidFill>
                  <a:schemeClr val="tx2"/>
                </a:solidFill>
              </a:rPr>
              <a:t/>
            </a:r>
            <a:br>
              <a:rPr lang="el-GR" sz="3200" b="1" dirty="0" smtClean="0">
                <a:solidFill>
                  <a:schemeClr val="tx2"/>
                </a:solidFill>
              </a:rPr>
            </a:br>
            <a:r>
              <a:rPr lang="el-GR" sz="3200" b="1" dirty="0" smtClean="0"/>
              <a:t>παραγωγική φάση</a:t>
            </a:r>
            <a:endParaRPr lang="el-GR" sz="3200" b="1" dirty="0">
              <a:solidFill>
                <a:schemeClr val="tx2"/>
              </a:solidFill>
            </a:endParaRPr>
          </a:p>
        </p:txBody>
      </p:sp>
      <p:sp>
        <p:nvSpPr>
          <p:cNvPr id="8" name="Content Placeholder 2"/>
          <p:cNvSpPr>
            <a:spLocks noGrp="1"/>
          </p:cNvSpPr>
          <p:nvPr>
            <p:ph idx="1"/>
          </p:nvPr>
        </p:nvSpPr>
        <p:spPr/>
        <p:txBody>
          <a:bodyPr>
            <a:noAutofit/>
          </a:bodyPr>
          <a:lstStyle/>
          <a:p>
            <a:r>
              <a:rPr lang="el-GR" sz="2400" dirty="0" smtClean="0"/>
              <a:t>Η εναπόθεση του οργανικού υποστρώματος της αδαμαντίνης γίνεται δια μέσου αυτής της αποφυάδας (</a:t>
            </a:r>
            <a:r>
              <a:rPr lang="el-GR" sz="2400" b="1" dirty="0"/>
              <a:t>αποφυάδα του </a:t>
            </a:r>
            <a:r>
              <a:rPr lang="el-GR" sz="2400" b="1" dirty="0" smtClean="0"/>
              <a:t>Tomes)</a:t>
            </a:r>
            <a:r>
              <a:rPr lang="el-GR" sz="2400" dirty="0" smtClean="0"/>
              <a:t>, το υλικό που εναποτίθεται από τα πλάγια τοιχώματα της αποτελεί το οργανικό υπόστρωμα της </a:t>
            </a:r>
            <a:r>
              <a:rPr lang="el-GR" sz="2400" b="1" dirty="0" smtClean="0">
                <a:solidFill>
                  <a:schemeClr val="tx2">
                    <a:lumMod val="60000"/>
                    <a:lumOff val="40000"/>
                  </a:schemeClr>
                </a:solidFill>
              </a:rPr>
              <a:t>μεσοπρισμάτιας αδαμαντίνης</a:t>
            </a:r>
            <a:r>
              <a:rPr lang="el-GR" sz="2400" dirty="0" smtClean="0"/>
              <a:t> ενώ το υλικό που εναποτίθεται από την κορυφή της αποτελεί το οργανικό υπόστρωμα των </a:t>
            </a:r>
            <a:r>
              <a:rPr lang="el-GR" sz="2400" b="1" dirty="0" smtClean="0">
                <a:solidFill>
                  <a:schemeClr val="tx2">
                    <a:lumMod val="60000"/>
                    <a:lumOff val="40000"/>
                  </a:schemeClr>
                </a:solidFill>
              </a:rPr>
              <a:t>πρισμάτων της αδαμαντίνης</a:t>
            </a:r>
            <a:r>
              <a:rPr lang="el-GR" sz="2400" dirty="0" smtClean="0"/>
              <a:t>.</a:t>
            </a:r>
          </a:p>
          <a:p>
            <a:r>
              <a:rPr lang="el-GR" sz="2400" dirty="0" smtClean="0"/>
              <a:t>Κάθε αδαμαντινοβλάστη είναι υπεύθυνη για την παράγωγη ενός πρίσματος αδαμαντίνης και ½ της μεσοπρισμάτιας αδαμαντίνης</a:t>
            </a:r>
          </a:p>
          <a:p>
            <a:r>
              <a:rPr lang="el-GR" sz="2400" dirty="0" smtClean="0"/>
              <a:t>Για τη παράγωγη της μεσοπρισμάτιας αδαμαντίνης συνεργάζονται 3 παρακείμενες στο χώρο </a:t>
            </a:r>
            <a:r>
              <a:rPr lang="el-GR" sz="2400" dirty="0" err="1" smtClean="0"/>
              <a:t>αδαμαντινοβλάστες</a:t>
            </a:r>
            <a:r>
              <a:rPr lang="el-GR" sz="2400" dirty="0" smtClean="0"/>
              <a:t> </a:t>
            </a:r>
            <a:endParaRPr lang="en-US" sz="2400" dirty="0"/>
          </a:p>
        </p:txBody>
      </p:sp>
    </p:spTree>
    <p:extLst>
      <p:ext uri="{BB962C8B-B14F-4D97-AF65-F5344CB8AC3E}">
        <p14:creationId xmlns:p14="http://schemas.microsoft.com/office/powerpoint/2010/main" val="146138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oc15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2819400"/>
            <a:ext cx="44767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6" descr="m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609600"/>
            <a:ext cx="44767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4859059"/>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3600" b="1" dirty="0">
                <a:solidFill>
                  <a:schemeClr val="tx2"/>
                </a:solidFill>
              </a:rPr>
              <a:t>Περιβάλλοντες ιστοί δοντιών</a:t>
            </a:r>
            <a:br>
              <a:rPr lang="el-GR" sz="3600" b="1" dirty="0">
                <a:solidFill>
                  <a:schemeClr val="tx2"/>
                </a:solidFill>
              </a:rPr>
            </a:br>
            <a:r>
              <a:rPr lang="el-GR" sz="3600" b="1" dirty="0">
                <a:solidFill>
                  <a:schemeClr val="tx2"/>
                </a:solidFill>
              </a:rPr>
              <a:t>  </a:t>
            </a:r>
            <a:r>
              <a:rPr lang="el-GR" sz="3600" dirty="0">
                <a:solidFill>
                  <a:schemeClr val="tx2"/>
                </a:solidFill>
              </a:rPr>
              <a:t>βλεννογόνος</a:t>
            </a:r>
            <a:endParaRPr lang="en-US" sz="3600" dirty="0"/>
          </a:p>
        </p:txBody>
      </p:sp>
      <p:sp>
        <p:nvSpPr>
          <p:cNvPr id="3" name="Content Placeholder 2"/>
          <p:cNvSpPr>
            <a:spLocks noGrp="1"/>
          </p:cNvSpPr>
          <p:nvPr>
            <p:ph idx="1"/>
          </p:nvPr>
        </p:nvSpPr>
        <p:spPr/>
        <p:txBody>
          <a:bodyPr anchor="ctr">
            <a:normAutofit/>
          </a:bodyPr>
          <a:lstStyle/>
          <a:p>
            <a:pPr>
              <a:spcAft>
                <a:spcPts val="600"/>
              </a:spcAft>
            </a:pPr>
            <a:r>
              <a:rPr lang="el-GR" sz="2200" dirty="0"/>
              <a:t>Με τον όρο βλεννογόνος περιγράφεται </a:t>
            </a:r>
            <a:r>
              <a:rPr lang="el-GR" sz="2200" dirty="0" smtClean="0"/>
              <a:t>η</a:t>
            </a:r>
            <a:r>
              <a:rPr lang="en-US" sz="2200" dirty="0" smtClean="0"/>
              <a:t> </a:t>
            </a:r>
            <a:r>
              <a:rPr lang="el-GR" sz="2200" dirty="0" smtClean="0"/>
              <a:t>υγρή </a:t>
            </a:r>
            <a:r>
              <a:rPr lang="el-GR" sz="2200" dirty="0"/>
              <a:t>επένδυση του πεπτικού σωλήνα, </a:t>
            </a:r>
            <a:r>
              <a:rPr lang="el-GR" sz="2200" dirty="0" smtClean="0"/>
              <a:t>των</a:t>
            </a:r>
            <a:r>
              <a:rPr lang="en-US" sz="2200" dirty="0" smtClean="0"/>
              <a:t> </a:t>
            </a:r>
            <a:r>
              <a:rPr lang="el-GR" sz="2200" dirty="0" smtClean="0"/>
              <a:t>αναπνευστικών </a:t>
            </a:r>
            <a:r>
              <a:rPr lang="el-GR" sz="2200" dirty="0"/>
              <a:t>οδών και άλλων κοιλοτήτων του σώματος που επικοινωνούν με </a:t>
            </a:r>
            <a:r>
              <a:rPr lang="el-GR" sz="2200" dirty="0" smtClean="0"/>
              <a:t>το</a:t>
            </a:r>
            <a:r>
              <a:rPr lang="en-US" sz="2200" dirty="0" smtClean="0"/>
              <a:t> </a:t>
            </a:r>
            <a:r>
              <a:rPr lang="el-GR" sz="2200" dirty="0" smtClean="0"/>
              <a:t>εξωτερικό </a:t>
            </a:r>
            <a:r>
              <a:rPr lang="el-GR" sz="2200" dirty="0"/>
              <a:t>περιβάλλον</a:t>
            </a:r>
            <a:r>
              <a:rPr lang="el-GR" sz="2200" dirty="0" smtClean="0"/>
              <a:t>.</a:t>
            </a:r>
            <a:endParaRPr lang="en-US" sz="2200" dirty="0" smtClean="0"/>
          </a:p>
          <a:p>
            <a:pPr>
              <a:spcAft>
                <a:spcPts val="600"/>
              </a:spcAft>
            </a:pPr>
            <a:r>
              <a:rPr lang="el-GR" sz="2200" dirty="0"/>
              <a:t>Ο στοματικός βλεννογόνος επενδύει τη στοματική κοιλότητα, από το </a:t>
            </a:r>
            <a:r>
              <a:rPr lang="el-GR" sz="2200" dirty="0" smtClean="0"/>
              <a:t>ερυθρό</a:t>
            </a:r>
            <a:r>
              <a:rPr lang="en-US" sz="2200" dirty="0" smtClean="0"/>
              <a:t> </a:t>
            </a:r>
            <a:r>
              <a:rPr lang="el-GR" sz="2200" dirty="0" smtClean="0"/>
              <a:t>κράσπεδο </a:t>
            </a:r>
            <a:r>
              <a:rPr lang="el-GR" sz="2200" dirty="0"/>
              <a:t>των </a:t>
            </a:r>
            <a:r>
              <a:rPr lang="el-GR" sz="2200" dirty="0" err="1"/>
              <a:t>χειλέων</a:t>
            </a:r>
            <a:r>
              <a:rPr lang="el-GR" sz="2200" dirty="0"/>
              <a:t> ως τις γλωσσοφαρυγγικές πτυχές, καλύπτοντας τα χείλη, </a:t>
            </a:r>
            <a:r>
              <a:rPr lang="el-GR" sz="2200" dirty="0" smtClean="0"/>
              <a:t>τις</a:t>
            </a:r>
            <a:r>
              <a:rPr lang="en-US" sz="2200" dirty="0" smtClean="0"/>
              <a:t> </a:t>
            </a:r>
            <a:r>
              <a:rPr lang="el-GR" sz="2200" dirty="0" smtClean="0"/>
              <a:t>παρειές</a:t>
            </a:r>
            <a:r>
              <a:rPr lang="el-GR" sz="2200" dirty="0"/>
              <a:t>, τη γλώσσα, το έδαφος του στόματος, την υπερώα, και τα ούλα. </a:t>
            </a:r>
            <a:endParaRPr lang="en-US" sz="2200" dirty="0" smtClean="0"/>
          </a:p>
          <a:p>
            <a:pPr>
              <a:spcAft>
                <a:spcPts val="600"/>
              </a:spcAft>
            </a:pPr>
            <a:r>
              <a:rPr lang="el-GR" sz="2200" dirty="0" smtClean="0"/>
              <a:t>Οι κύριες</a:t>
            </a:r>
            <a:r>
              <a:rPr lang="en-US" sz="2200" dirty="0" smtClean="0"/>
              <a:t> </a:t>
            </a:r>
            <a:r>
              <a:rPr lang="el-GR" sz="2200" dirty="0" smtClean="0"/>
              <a:t>λειτουργίες </a:t>
            </a:r>
            <a:r>
              <a:rPr lang="el-GR" sz="2200" dirty="0"/>
              <a:t>του είναι η προστασία από μηχανικές δυνάμεις, μικρόβια, και </a:t>
            </a:r>
            <a:r>
              <a:rPr lang="el-GR" sz="2200" dirty="0" smtClean="0"/>
              <a:t>χημικά</a:t>
            </a:r>
            <a:r>
              <a:rPr lang="en-US" sz="2200" dirty="0" smtClean="0"/>
              <a:t> </a:t>
            </a:r>
            <a:r>
              <a:rPr lang="el-GR" sz="2200" dirty="0" smtClean="0"/>
              <a:t>ερεθίσματα</a:t>
            </a:r>
            <a:r>
              <a:rPr lang="el-GR" sz="2200" dirty="0"/>
              <a:t>, η συμμετοχή στη μάσηση και επεξεργασία των τροφών, οι </a:t>
            </a:r>
            <a:r>
              <a:rPr lang="el-GR" sz="2200" dirty="0" smtClean="0"/>
              <a:t>αισθήσεις</a:t>
            </a:r>
            <a:r>
              <a:rPr lang="en-US" sz="2200" dirty="0" smtClean="0"/>
              <a:t> </a:t>
            </a:r>
            <a:r>
              <a:rPr lang="el-GR" sz="2200" dirty="0" smtClean="0"/>
              <a:t>της </a:t>
            </a:r>
            <a:r>
              <a:rPr lang="el-GR" sz="2200" dirty="0"/>
              <a:t>αφής και της γεύσης, και η συμμετοχή στο σχηματισμό του σάλιου.</a:t>
            </a:r>
            <a:endParaRPr lang="en-US" sz="2200" dirty="0"/>
          </a:p>
        </p:txBody>
      </p:sp>
    </p:spTree>
    <p:extLst>
      <p:ext uri="{BB962C8B-B14F-4D97-AF65-F5344CB8AC3E}">
        <p14:creationId xmlns:p14="http://schemas.microsoft.com/office/powerpoint/2010/main" val="169265079"/>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67544" y="116632"/>
            <a:ext cx="8229600" cy="1080120"/>
          </a:xfrm>
        </p:spPr>
        <p:txBody>
          <a:bodyPr rtlCol="0">
            <a:normAutofit fontScale="90000"/>
          </a:bodyPr>
          <a:lstStyle/>
          <a:p>
            <a:pPr eaLnBrk="1" fontAlgn="auto" hangingPunct="1">
              <a:spcAft>
                <a:spcPts val="0"/>
              </a:spcAft>
              <a:defRPr/>
            </a:pPr>
            <a:r>
              <a:rPr lang="el-GR" sz="4000" b="1" dirty="0" smtClean="0">
                <a:solidFill>
                  <a:schemeClr val="tx2"/>
                </a:solidFill>
              </a:rPr>
              <a:t>Περιβάλλοντες ιστοί δοντιών</a:t>
            </a:r>
            <a:br>
              <a:rPr lang="el-GR" sz="4000" b="1" dirty="0" smtClean="0">
                <a:solidFill>
                  <a:schemeClr val="tx2"/>
                </a:solidFill>
              </a:rPr>
            </a:br>
            <a:r>
              <a:rPr lang="el-GR" sz="4000" b="1" dirty="0" smtClean="0">
                <a:solidFill>
                  <a:schemeClr val="tx2"/>
                </a:solidFill>
              </a:rPr>
              <a:t>  </a:t>
            </a:r>
            <a:r>
              <a:rPr lang="el-GR" sz="4000" dirty="0" smtClean="0">
                <a:solidFill>
                  <a:schemeClr val="tx2"/>
                </a:solidFill>
              </a:rPr>
              <a:t>βλεννογόνος</a:t>
            </a:r>
            <a:r>
              <a:rPr lang="en-US" sz="4000" dirty="0" smtClean="0">
                <a:solidFill>
                  <a:schemeClr val="tx2"/>
                </a:solidFill>
              </a:rPr>
              <a:t> </a:t>
            </a:r>
            <a:r>
              <a:rPr lang="el-GR" sz="4000" dirty="0" smtClean="0">
                <a:solidFill>
                  <a:schemeClr val="tx2"/>
                </a:solidFill>
              </a:rPr>
              <a:t>στόματος</a:t>
            </a:r>
            <a:endParaRPr lang="en-US" sz="4000" dirty="0" smtClean="0">
              <a:solidFill>
                <a:schemeClr val="tx2"/>
              </a:solidFill>
            </a:endParaRPr>
          </a:p>
        </p:txBody>
      </p:sp>
      <p:sp>
        <p:nvSpPr>
          <p:cNvPr id="150531" name="Rectangle 3"/>
          <p:cNvSpPr>
            <a:spLocks noGrp="1" noChangeArrowheads="1"/>
          </p:cNvSpPr>
          <p:nvPr>
            <p:ph idx="1"/>
          </p:nvPr>
        </p:nvSpPr>
        <p:spPr>
          <a:xfrm>
            <a:off x="457200" y="1484784"/>
            <a:ext cx="8229600" cy="4752528"/>
          </a:xfrm>
        </p:spPr>
        <p:txBody>
          <a:bodyPr anchor="t">
            <a:normAutofit/>
          </a:bodyPr>
          <a:lstStyle/>
          <a:p>
            <a:pPr eaLnBrk="1" hangingPunct="1"/>
            <a:r>
              <a:rPr lang="el-GR" sz="2800" dirty="0" smtClean="0"/>
              <a:t>Είναι ιστός </a:t>
            </a:r>
            <a:r>
              <a:rPr lang="el-GR" sz="2800" dirty="0" err="1" smtClean="0"/>
              <a:t>αγγειοβριθής</a:t>
            </a:r>
            <a:r>
              <a:rPr lang="el-GR" sz="2800" dirty="0" smtClean="0"/>
              <a:t> και νευροβριθής και φέρει πλήθος ιδιοδεκτικών οργάνων</a:t>
            </a:r>
            <a:r>
              <a:rPr lang="en-US" sz="2800" dirty="0" smtClean="0"/>
              <a:t>.</a:t>
            </a:r>
            <a:endParaRPr lang="el-GR" sz="2800" dirty="0" smtClean="0"/>
          </a:p>
          <a:p>
            <a:pPr eaLnBrk="1" hangingPunct="1"/>
            <a:r>
              <a:rPr lang="el-GR" sz="2800" dirty="0" smtClean="0"/>
              <a:t>Πληροφορεί το ΚΝΣ για την κατάσταση που επικρατεί στη στοματική κοιλότητα, θερμότητα, σύσταση τροφής</a:t>
            </a:r>
            <a:r>
              <a:rPr lang="en-US" sz="2800" dirty="0"/>
              <a:t>.</a:t>
            </a:r>
            <a:endParaRPr lang="el-GR" sz="2800" dirty="0" smtClean="0"/>
          </a:p>
          <a:p>
            <a:pPr eaLnBrk="1" hangingPunct="1"/>
            <a:r>
              <a:rPr lang="el-GR" sz="2800" dirty="0" smtClean="0"/>
              <a:t>Φέρει εξειδικευμένα όργανα γεύσης</a:t>
            </a:r>
            <a:r>
              <a:rPr lang="en-US" sz="2800" dirty="0" smtClean="0"/>
              <a:t>.</a:t>
            </a:r>
            <a:endParaRPr lang="el-GR" sz="2800" dirty="0" smtClean="0"/>
          </a:p>
          <a:p>
            <a:pPr eaLnBrk="1" hangingPunct="1"/>
            <a:r>
              <a:rPr lang="el-GR" sz="2800" dirty="0" smtClean="0"/>
              <a:t>Έχει </a:t>
            </a:r>
            <a:r>
              <a:rPr lang="el-GR" sz="2800" dirty="0" err="1" smtClean="0"/>
              <a:t>ιξωδοελαστική</a:t>
            </a:r>
            <a:r>
              <a:rPr lang="el-GR" sz="2800" dirty="0" smtClean="0"/>
              <a:t> συμπεριφορά</a:t>
            </a:r>
            <a:r>
              <a:rPr lang="en-US" sz="2800" dirty="0" smtClean="0"/>
              <a:t>.</a:t>
            </a:r>
            <a:endParaRPr lang="el-GR" sz="2800" dirty="0" smtClean="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152</a:t>
            </a:fld>
            <a:endParaRPr lang="el-GR"/>
          </a:p>
        </p:txBody>
      </p:sp>
    </p:spTree>
    <p:extLst>
      <p:ext uri="{BB962C8B-B14F-4D97-AF65-F5344CB8AC3E}">
        <p14:creationId xmlns:p14="http://schemas.microsoft.com/office/powerpoint/2010/main" val="2813633822"/>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normAutofit/>
          </a:bodyPr>
          <a:lstStyle/>
          <a:p>
            <a:r>
              <a:rPr lang="el-GR" sz="3600" b="1" dirty="0" smtClean="0">
                <a:solidFill>
                  <a:schemeClr val="tx2"/>
                </a:solidFill>
              </a:rPr>
              <a:t>βλεννογόνος</a:t>
            </a:r>
            <a:r>
              <a:rPr lang="en-US" sz="3600" b="1" dirty="0" smtClean="0">
                <a:solidFill>
                  <a:schemeClr val="tx2"/>
                </a:solidFill>
              </a:rPr>
              <a:t> </a:t>
            </a:r>
            <a:r>
              <a:rPr lang="el-GR" sz="3600" b="1" dirty="0">
                <a:solidFill>
                  <a:schemeClr val="tx2"/>
                </a:solidFill>
              </a:rPr>
              <a:t>στόματος</a:t>
            </a:r>
            <a:endParaRPr lang="en-US" sz="3600" b="1" dirty="0"/>
          </a:p>
        </p:txBody>
      </p:sp>
      <p:sp>
        <p:nvSpPr>
          <p:cNvPr id="3" name="Content Placeholder 2"/>
          <p:cNvSpPr>
            <a:spLocks noGrp="1"/>
          </p:cNvSpPr>
          <p:nvPr>
            <p:ph idx="1"/>
          </p:nvPr>
        </p:nvSpPr>
        <p:spPr>
          <a:xfrm>
            <a:off x="457200" y="1124744"/>
            <a:ext cx="8229600" cy="5472608"/>
          </a:xfrm>
        </p:spPr>
        <p:txBody>
          <a:bodyPr>
            <a:noAutofit/>
          </a:bodyPr>
          <a:lstStyle/>
          <a:p>
            <a:pPr>
              <a:spcBef>
                <a:spcPts val="0"/>
              </a:spcBef>
              <a:spcAft>
                <a:spcPts val="600"/>
              </a:spcAft>
            </a:pPr>
            <a:r>
              <a:rPr lang="el-GR" sz="2200" dirty="0"/>
              <a:t>Ο βλεννογόνος του στόματος παρουσιάζει πολλές ομοιότητες με το δέρμα, αλλά </a:t>
            </a:r>
            <a:r>
              <a:rPr lang="el-GR" sz="2200" dirty="0" smtClean="0"/>
              <a:t>και πολλές </a:t>
            </a:r>
            <a:r>
              <a:rPr lang="el-GR" sz="2200" dirty="0"/>
              <a:t>διαφορές που σχετίζονται με το ότι βρίσκεται πάντα σε υγρό </a:t>
            </a:r>
            <a:r>
              <a:rPr lang="el-GR" sz="2200" dirty="0" smtClean="0"/>
              <a:t>περιβάλλον, από </a:t>
            </a:r>
            <a:r>
              <a:rPr lang="el-GR" sz="2200" dirty="0"/>
              <a:t>μέσα του περνούν τα δόντια, έχει πάντα φλεγμονή, και βρίσκεται σχεδόν </a:t>
            </a:r>
            <a:r>
              <a:rPr lang="el-GR" sz="2200" dirty="0" smtClean="0"/>
              <a:t>πάντα σε </a:t>
            </a:r>
            <a:r>
              <a:rPr lang="el-GR" sz="2200" dirty="0"/>
              <a:t>λειτουργία, κυρίως για την ομιλία και τη </a:t>
            </a:r>
            <a:r>
              <a:rPr lang="el-GR" sz="2200" dirty="0" smtClean="0"/>
              <a:t>θρέψη.</a:t>
            </a:r>
          </a:p>
          <a:p>
            <a:pPr>
              <a:spcBef>
                <a:spcPts val="0"/>
              </a:spcBef>
              <a:spcAft>
                <a:spcPts val="600"/>
              </a:spcAft>
            </a:pPr>
            <a:r>
              <a:rPr lang="el-GR" sz="2200" dirty="0" smtClean="0"/>
              <a:t>Επιπλέον</a:t>
            </a:r>
            <a:r>
              <a:rPr lang="el-GR" sz="2200" dirty="0"/>
              <a:t>, το </a:t>
            </a:r>
            <a:r>
              <a:rPr lang="el-GR" sz="2200" dirty="0" smtClean="0"/>
              <a:t>στοματικό βλεννογόνο </a:t>
            </a:r>
            <a:r>
              <a:rPr lang="el-GR" sz="2200" dirty="0"/>
              <a:t>διασχίζουν οι σωλήνες που μεταφέρουν το έκκριμα των </a:t>
            </a:r>
            <a:r>
              <a:rPr lang="el-GR" sz="2200" dirty="0" smtClean="0"/>
              <a:t>σιελογόνων αδένων</a:t>
            </a:r>
            <a:r>
              <a:rPr lang="el-GR" sz="2200" dirty="0"/>
              <a:t>, οι πόροι.</a:t>
            </a:r>
          </a:p>
          <a:p>
            <a:pPr>
              <a:spcBef>
                <a:spcPts val="0"/>
              </a:spcBef>
              <a:spcAft>
                <a:spcPts val="600"/>
              </a:spcAft>
            </a:pPr>
            <a:r>
              <a:rPr lang="el-GR" sz="2200" dirty="0"/>
              <a:t>Ο στοματικός βλεννογόνος σχηματίζεται από δύο στρώματα, ένα εξωτερικό προς </a:t>
            </a:r>
            <a:r>
              <a:rPr lang="el-GR" sz="2200" dirty="0" smtClean="0"/>
              <a:t>τη στοματική </a:t>
            </a:r>
            <a:r>
              <a:rPr lang="el-GR" sz="2200" dirty="0"/>
              <a:t>κοιλότητα και ένα εσωτερικό, που έρχεται σε επαφή κυρίως με τους </a:t>
            </a:r>
            <a:r>
              <a:rPr lang="el-GR" sz="2200" dirty="0" smtClean="0"/>
              <a:t>μύες ή </a:t>
            </a:r>
            <a:r>
              <a:rPr lang="el-GR" sz="2200" dirty="0"/>
              <a:t>το οστό. Το εξωτερικό στρώμα αποτελείται από επιθηλιακό ιστό και </a:t>
            </a:r>
            <a:r>
              <a:rPr lang="el-GR" sz="2200" dirty="0" smtClean="0"/>
              <a:t>περιγράφεται ως </a:t>
            </a:r>
            <a:r>
              <a:rPr lang="el-GR" sz="2200" dirty="0"/>
              <a:t>επιθήλιο, ενώ στο εσωτερικό στρώμα επικρατεί ο συνδετικός ιστός </a:t>
            </a:r>
            <a:r>
              <a:rPr lang="el-GR" sz="2200" dirty="0" smtClean="0"/>
              <a:t>και ονομάζεται </a:t>
            </a:r>
            <a:r>
              <a:rPr lang="el-GR" sz="2200" dirty="0"/>
              <a:t>χόριο</a:t>
            </a:r>
            <a:r>
              <a:rPr lang="el-GR" sz="2200" dirty="0" smtClean="0"/>
              <a:t>.</a:t>
            </a:r>
          </a:p>
          <a:p>
            <a:pPr>
              <a:spcBef>
                <a:spcPts val="0"/>
              </a:spcBef>
              <a:spcAft>
                <a:spcPts val="600"/>
              </a:spcAft>
            </a:pPr>
            <a:r>
              <a:rPr lang="el-GR" sz="2200" dirty="0" smtClean="0"/>
              <a:t> </a:t>
            </a:r>
            <a:r>
              <a:rPr lang="el-GR" sz="2200" dirty="0"/>
              <a:t>Σε μερικές περιοχές κάτω από το βλεννογόνο υπάρχει και </a:t>
            </a:r>
            <a:r>
              <a:rPr lang="el-GR" sz="2200" dirty="0" smtClean="0"/>
              <a:t>ο </a:t>
            </a:r>
            <a:r>
              <a:rPr lang="el-GR" sz="2200" dirty="0" err="1" smtClean="0"/>
              <a:t>υποβλεννογόνιος</a:t>
            </a:r>
            <a:r>
              <a:rPr lang="el-GR" sz="2200" dirty="0"/>
              <a:t>.</a:t>
            </a:r>
            <a:endParaRPr lang="en-US" sz="2200" dirty="0"/>
          </a:p>
        </p:txBody>
      </p:sp>
    </p:spTree>
    <p:extLst>
      <p:ext uri="{BB962C8B-B14F-4D97-AF65-F5344CB8AC3E}">
        <p14:creationId xmlns:p14="http://schemas.microsoft.com/office/powerpoint/2010/main" val="1512854228"/>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68760"/>
            <a:ext cx="8229600" cy="4525963"/>
          </a:xfrm>
        </p:spPr>
        <p:txBody>
          <a:bodyPr>
            <a:noAutofit/>
          </a:bodyPr>
          <a:lstStyle/>
          <a:p>
            <a:pPr>
              <a:spcBef>
                <a:spcPts val="0"/>
              </a:spcBef>
              <a:spcAft>
                <a:spcPts val="600"/>
              </a:spcAft>
            </a:pPr>
            <a:r>
              <a:rPr lang="el-GR" sz="2200" dirty="0"/>
              <a:t>Η σύνδεση του επιθηλίου με το χόριο γίνεται με την παρεμβολή </a:t>
            </a:r>
            <a:r>
              <a:rPr lang="el-GR" sz="2200" dirty="0" smtClean="0"/>
              <a:t>μίας εξειδικευμένης</a:t>
            </a:r>
            <a:r>
              <a:rPr lang="el-GR" sz="2200" dirty="0"/>
              <a:t>, </a:t>
            </a:r>
            <a:r>
              <a:rPr lang="el-GR" sz="2200" dirty="0" err="1"/>
              <a:t>ακύτταρης</a:t>
            </a:r>
            <a:r>
              <a:rPr lang="el-GR" sz="2200" dirty="0"/>
              <a:t> δομής που ονομάζεται βασική μεμβράνη ή ζώνη </a:t>
            </a:r>
            <a:r>
              <a:rPr lang="el-GR" sz="2200" dirty="0" smtClean="0"/>
              <a:t>βασικής μεμβράνης</a:t>
            </a:r>
            <a:r>
              <a:rPr lang="el-GR" sz="2200" dirty="0"/>
              <a:t>. </a:t>
            </a:r>
            <a:endParaRPr lang="el-GR" sz="2200" dirty="0" smtClean="0"/>
          </a:p>
          <a:p>
            <a:pPr>
              <a:spcBef>
                <a:spcPts val="0"/>
              </a:spcBef>
              <a:spcAft>
                <a:spcPts val="600"/>
              </a:spcAft>
            </a:pPr>
            <a:r>
              <a:rPr lang="el-GR" sz="2200" dirty="0" smtClean="0"/>
              <a:t>Η </a:t>
            </a:r>
            <a:r>
              <a:rPr lang="el-GR" sz="2200" dirty="0"/>
              <a:t>δομή αυτή αποτελείται από πρωτεΐνες, </a:t>
            </a:r>
            <a:r>
              <a:rPr lang="el-GR" sz="2200" dirty="0" err="1"/>
              <a:t>γλυκοπρωτεΐνες</a:t>
            </a:r>
            <a:r>
              <a:rPr lang="el-GR" sz="2200" dirty="0"/>
              <a:t>, </a:t>
            </a:r>
            <a:r>
              <a:rPr lang="el-GR" sz="2200" dirty="0" smtClean="0"/>
              <a:t>και </a:t>
            </a:r>
            <a:r>
              <a:rPr lang="el-GR" sz="2200" dirty="0" err="1" smtClean="0"/>
              <a:t>πρωτεογλυκάνες</a:t>
            </a:r>
            <a:r>
              <a:rPr lang="el-GR" sz="2200" dirty="0" smtClean="0"/>
              <a:t> </a:t>
            </a:r>
            <a:r>
              <a:rPr lang="el-GR" sz="2200" dirty="0"/>
              <a:t>που παράγονται άλλες από τα επιθηλιακά κύτταρα και άλλες </a:t>
            </a:r>
            <a:r>
              <a:rPr lang="el-GR" sz="2200" dirty="0" smtClean="0"/>
              <a:t>από τα </a:t>
            </a:r>
            <a:r>
              <a:rPr lang="el-GR" sz="2200" dirty="0"/>
              <a:t>κύτταρα του συνδετικού ιστού του χορίου. </a:t>
            </a:r>
            <a:endParaRPr lang="el-GR" sz="2200" dirty="0" smtClean="0"/>
          </a:p>
          <a:p>
            <a:pPr>
              <a:spcBef>
                <a:spcPts val="0"/>
              </a:spcBef>
              <a:spcAft>
                <a:spcPts val="600"/>
              </a:spcAft>
            </a:pPr>
            <a:r>
              <a:rPr lang="el-GR" sz="2200" dirty="0" smtClean="0"/>
              <a:t>Αν </a:t>
            </a:r>
            <a:r>
              <a:rPr lang="el-GR" sz="2200" dirty="0"/>
              <a:t>και η βασική μεμβράνη είναι </a:t>
            </a:r>
            <a:r>
              <a:rPr lang="el-GR" sz="2200" dirty="0" smtClean="0"/>
              <a:t>τόσο λεπτή </a:t>
            </a:r>
            <a:r>
              <a:rPr lang="el-GR" sz="2200" dirty="0"/>
              <a:t>που δεν διακρίνεται εύκολα στο οπτικό μικροσκόπιο, έχει συσχετιστεί </a:t>
            </a:r>
            <a:r>
              <a:rPr lang="el-GR" sz="2200" dirty="0" smtClean="0"/>
              <a:t>με κρίσιμες </a:t>
            </a:r>
            <a:r>
              <a:rPr lang="el-GR" sz="2200" dirty="0"/>
              <a:t>λειτουργίες όπως η ανάπτυξη, η αύξηση, και η επανόρθωση των ιστών, </a:t>
            </a:r>
            <a:r>
              <a:rPr lang="el-GR" sz="2200" dirty="0" smtClean="0"/>
              <a:t>ο σχηματισμός </a:t>
            </a:r>
            <a:r>
              <a:rPr lang="el-GR" sz="2200" dirty="0"/>
              <a:t>ρυθμιστικών φραγμών στη διακίνηση </a:t>
            </a:r>
            <a:r>
              <a:rPr lang="el-GR" sz="2200" dirty="0" err="1"/>
              <a:t>μακρομορίων</a:t>
            </a:r>
            <a:r>
              <a:rPr lang="el-GR" sz="2200" dirty="0"/>
              <a:t> και </a:t>
            </a:r>
            <a:r>
              <a:rPr lang="el-GR" sz="2200" dirty="0" smtClean="0"/>
              <a:t>κυττάρων μεταξύ </a:t>
            </a:r>
            <a:r>
              <a:rPr lang="el-GR" sz="2200" dirty="0"/>
              <a:t>του επιθηλίου και του χορίου, και η δομική υποστήριξη του επιθηλίου.</a:t>
            </a:r>
            <a:endParaRPr lang="en-US" sz="2200" dirty="0"/>
          </a:p>
        </p:txBody>
      </p:sp>
      <p:sp>
        <p:nvSpPr>
          <p:cNvPr id="4" name="Title 1"/>
          <p:cNvSpPr>
            <a:spLocks noGrp="1"/>
          </p:cNvSpPr>
          <p:nvPr>
            <p:ph type="title"/>
          </p:nvPr>
        </p:nvSpPr>
        <p:spPr/>
        <p:txBody>
          <a:bodyPr>
            <a:normAutofit/>
          </a:bodyPr>
          <a:lstStyle/>
          <a:p>
            <a:r>
              <a:rPr lang="el-GR" sz="3600" b="1" dirty="0" smtClean="0">
                <a:solidFill>
                  <a:schemeClr val="tx2"/>
                </a:solidFill>
              </a:rPr>
              <a:t>βλεννογόνος</a:t>
            </a:r>
            <a:r>
              <a:rPr lang="en-US" sz="3600" b="1" dirty="0" smtClean="0">
                <a:solidFill>
                  <a:schemeClr val="tx2"/>
                </a:solidFill>
              </a:rPr>
              <a:t> </a:t>
            </a:r>
            <a:r>
              <a:rPr lang="el-GR" sz="3600" b="1" dirty="0">
                <a:solidFill>
                  <a:schemeClr val="tx2"/>
                </a:solidFill>
              </a:rPr>
              <a:t>στόματος</a:t>
            </a:r>
            <a:endParaRPr lang="en-US" sz="3600" b="1" dirty="0"/>
          </a:p>
        </p:txBody>
      </p:sp>
    </p:spTree>
    <p:extLst>
      <p:ext uri="{BB962C8B-B14F-4D97-AF65-F5344CB8AC3E}">
        <p14:creationId xmlns:p14="http://schemas.microsoft.com/office/powerpoint/2010/main" val="3230088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68760"/>
            <a:ext cx="8229600" cy="5112568"/>
          </a:xfrm>
        </p:spPr>
        <p:txBody>
          <a:bodyPr>
            <a:normAutofit fontScale="62500" lnSpcReduction="20000"/>
          </a:bodyPr>
          <a:lstStyle/>
          <a:p>
            <a:pPr>
              <a:lnSpc>
                <a:spcPct val="120000"/>
              </a:lnSpc>
              <a:spcAft>
                <a:spcPts val="600"/>
              </a:spcAft>
            </a:pPr>
            <a:r>
              <a:rPr lang="el-GR" dirty="0"/>
              <a:t>Κατά κανόνα η επιφάνεια </a:t>
            </a:r>
            <a:r>
              <a:rPr lang="el-GR" dirty="0" err="1"/>
              <a:t>διεπαφής</a:t>
            </a:r>
            <a:r>
              <a:rPr lang="el-GR" dirty="0"/>
              <a:t> (</a:t>
            </a:r>
            <a:r>
              <a:rPr lang="el-GR" dirty="0" err="1"/>
              <a:t>interface</a:t>
            </a:r>
            <a:r>
              <a:rPr lang="el-GR" dirty="0"/>
              <a:t>) του επιθηλίου με το χόριο δεν </a:t>
            </a:r>
            <a:r>
              <a:rPr lang="el-GR" dirty="0" smtClean="0"/>
              <a:t>είναι επίπεδη</a:t>
            </a:r>
            <a:r>
              <a:rPr lang="el-GR" dirty="0"/>
              <a:t>, αλλά το επιθήλιο σχηματίζει </a:t>
            </a:r>
            <a:r>
              <a:rPr lang="el-GR" dirty="0" err="1"/>
              <a:t>προσεκβολές</a:t>
            </a:r>
            <a:r>
              <a:rPr lang="el-GR" dirty="0"/>
              <a:t>, σαν «δόντια», προς το χόριο, </a:t>
            </a:r>
            <a:r>
              <a:rPr lang="el-GR" dirty="0" smtClean="0"/>
              <a:t>οι οποίες </a:t>
            </a:r>
            <a:r>
              <a:rPr lang="el-GR" dirty="0"/>
              <a:t>ονομάζονται επιθηλιακές καταδύσεις. </a:t>
            </a:r>
            <a:endParaRPr lang="el-GR" dirty="0" smtClean="0"/>
          </a:p>
          <a:p>
            <a:pPr>
              <a:lnSpc>
                <a:spcPct val="120000"/>
              </a:lnSpc>
              <a:spcAft>
                <a:spcPts val="600"/>
              </a:spcAft>
            </a:pPr>
            <a:r>
              <a:rPr lang="el-GR" dirty="0" smtClean="0"/>
              <a:t>Ανάμεσα </a:t>
            </a:r>
            <a:r>
              <a:rPr lang="el-GR" dirty="0"/>
              <a:t>στις επιθηλιακές </a:t>
            </a:r>
            <a:r>
              <a:rPr lang="el-GR" dirty="0" smtClean="0"/>
              <a:t>καταδύσεις σχηματίζονται </a:t>
            </a:r>
            <a:r>
              <a:rPr lang="el-GR" dirty="0" err="1"/>
              <a:t>προσεκβολές</a:t>
            </a:r>
            <a:r>
              <a:rPr lang="el-GR" dirty="0"/>
              <a:t> του χορίου προς το επιθήλιο, οι οποίες </a:t>
            </a:r>
            <a:r>
              <a:rPr lang="el-GR" dirty="0" smtClean="0"/>
              <a:t>ονομάζονται </a:t>
            </a:r>
            <a:r>
              <a:rPr lang="el-GR" dirty="0" err="1" smtClean="0"/>
              <a:t>θηλώδεις</a:t>
            </a:r>
            <a:r>
              <a:rPr lang="el-GR" dirty="0" smtClean="0"/>
              <a:t> </a:t>
            </a:r>
            <a:r>
              <a:rPr lang="el-GR" dirty="0" err="1"/>
              <a:t>προσεκβολές</a:t>
            </a:r>
            <a:r>
              <a:rPr lang="el-GR" dirty="0"/>
              <a:t> ή </a:t>
            </a:r>
            <a:r>
              <a:rPr lang="el-GR" dirty="0" err="1"/>
              <a:t>μεσοθήλια</a:t>
            </a:r>
            <a:r>
              <a:rPr lang="el-GR" dirty="0"/>
              <a:t> εκβλαστήματα. Οι επιθηλιακές καταδύσεις </a:t>
            </a:r>
            <a:r>
              <a:rPr lang="el-GR" dirty="0" smtClean="0"/>
              <a:t>δεν έχουν </a:t>
            </a:r>
            <a:r>
              <a:rPr lang="el-GR" dirty="0"/>
              <a:t>την ίδια μορφή σε όλες τις θέσεις του βλεννογόνου. </a:t>
            </a:r>
            <a:endParaRPr lang="el-GR" dirty="0" smtClean="0"/>
          </a:p>
          <a:p>
            <a:pPr>
              <a:lnSpc>
                <a:spcPct val="120000"/>
              </a:lnSpc>
              <a:spcAft>
                <a:spcPts val="600"/>
              </a:spcAft>
            </a:pPr>
            <a:r>
              <a:rPr lang="el-GR" dirty="0" smtClean="0"/>
              <a:t>Για </a:t>
            </a:r>
            <a:r>
              <a:rPr lang="el-GR" dirty="0"/>
              <a:t>παράδειγμα, </a:t>
            </a:r>
            <a:r>
              <a:rPr lang="el-GR" dirty="0" smtClean="0"/>
              <a:t>επειδή με </a:t>
            </a:r>
            <a:r>
              <a:rPr lang="el-GR" dirty="0"/>
              <a:t>τον τρόπο αυτό εξασφαλίζεται η καλλίτερη προσκόλληση και συγκράτηση </a:t>
            </a:r>
            <a:r>
              <a:rPr lang="el-GR" dirty="0" smtClean="0"/>
              <a:t>των δύο </a:t>
            </a:r>
            <a:r>
              <a:rPr lang="el-GR" dirty="0"/>
              <a:t>δομών του βλεννογόνου, σε θέσεις όπου οι ανάγκες συγκράτησης </a:t>
            </a:r>
            <a:r>
              <a:rPr lang="el-GR" dirty="0" smtClean="0"/>
              <a:t>είναι μεγαλύτερες </a:t>
            </a:r>
            <a:r>
              <a:rPr lang="el-GR" dirty="0"/>
              <a:t>γιατί ο βλεννογόνος δέχεται μεγάλες δυνάμεις συμπίεσης και </a:t>
            </a:r>
            <a:r>
              <a:rPr lang="el-GR" dirty="0" smtClean="0"/>
              <a:t>τριβής (π.χ</a:t>
            </a:r>
            <a:r>
              <a:rPr lang="el-GR" dirty="0"/>
              <a:t>. ούλα), οι καταδύσεις και οι </a:t>
            </a:r>
            <a:r>
              <a:rPr lang="el-GR" dirty="0" err="1"/>
              <a:t>προσεκβολές</a:t>
            </a:r>
            <a:r>
              <a:rPr lang="el-GR" dirty="0"/>
              <a:t> είναι ποιο επιμήκεις, </a:t>
            </a:r>
            <a:endParaRPr lang="el-GR" dirty="0" smtClean="0"/>
          </a:p>
          <a:p>
            <a:pPr>
              <a:lnSpc>
                <a:spcPct val="120000"/>
              </a:lnSpc>
              <a:spcAft>
                <a:spcPts val="600"/>
              </a:spcAft>
            </a:pPr>
            <a:r>
              <a:rPr lang="el-GR" dirty="0" smtClean="0"/>
              <a:t>ενώ το αντίστροφο </a:t>
            </a:r>
            <a:r>
              <a:rPr lang="el-GR" dirty="0"/>
              <a:t>συμβαίνει σε θέσεις που δεν δέχονται καταπονήσεις (π.χ. </a:t>
            </a:r>
            <a:r>
              <a:rPr lang="el-GR" dirty="0" smtClean="0"/>
              <a:t>κάτω επιφάνεια </a:t>
            </a:r>
            <a:r>
              <a:rPr lang="el-GR" dirty="0"/>
              <a:t>γλώσσας).</a:t>
            </a:r>
            <a:endParaRPr lang="en-US" dirty="0"/>
          </a:p>
        </p:txBody>
      </p:sp>
      <p:sp>
        <p:nvSpPr>
          <p:cNvPr id="4" name="Title 1"/>
          <p:cNvSpPr>
            <a:spLocks noGrp="1"/>
          </p:cNvSpPr>
          <p:nvPr>
            <p:ph type="title"/>
          </p:nvPr>
        </p:nvSpPr>
        <p:spPr>
          <a:xfrm>
            <a:off x="457200" y="188640"/>
            <a:ext cx="8229600" cy="1143000"/>
          </a:xfrm>
        </p:spPr>
        <p:txBody>
          <a:bodyPr>
            <a:normAutofit/>
          </a:bodyPr>
          <a:lstStyle/>
          <a:p>
            <a:r>
              <a:rPr lang="el-GR" sz="3600" b="1" dirty="0" smtClean="0">
                <a:solidFill>
                  <a:schemeClr val="tx2"/>
                </a:solidFill>
              </a:rPr>
              <a:t>βλεννογόνος</a:t>
            </a:r>
            <a:r>
              <a:rPr lang="en-US" sz="3600" b="1" dirty="0" smtClean="0">
                <a:solidFill>
                  <a:schemeClr val="tx2"/>
                </a:solidFill>
              </a:rPr>
              <a:t> </a:t>
            </a:r>
            <a:r>
              <a:rPr lang="el-GR" sz="3600" b="1" dirty="0">
                <a:solidFill>
                  <a:schemeClr val="tx2"/>
                </a:solidFill>
              </a:rPr>
              <a:t>στόματος</a:t>
            </a:r>
            <a:endParaRPr lang="en-US" sz="3600" b="1" dirty="0"/>
          </a:p>
        </p:txBody>
      </p:sp>
    </p:spTree>
    <p:extLst>
      <p:ext uri="{BB962C8B-B14F-4D97-AF65-F5344CB8AC3E}">
        <p14:creationId xmlns:p14="http://schemas.microsoft.com/office/powerpoint/2010/main" val="2624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549000"/>
            <a:ext cx="8229600" cy="5760000"/>
          </a:xfrm>
        </p:spPr>
        <p:txBody>
          <a:bodyPr>
            <a:normAutofit fontScale="85000" lnSpcReduction="20000"/>
          </a:bodyPr>
          <a:lstStyle/>
          <a:p>
            <a:r>
              <a:rPr lang="el-GR" b="1" dirty="0"/>
              <a:t>Στοματικό επιθήλιο</a:t>
            </a:r>
          </a:p>
          <a:p>
            <a:r>
              <a:rPr lang="el-GR" sz="2400" dirty="0"/>
              <a:t>Το επιθήλιο της στοματικής κοιλότητας είναι </a:t>
            </a:r>
            <a:r>
              <a:rPr lang="el-GR" sz="2400" dirty="0" err="1"/>
              <a:t>πολύστιβο</a:t>
            </a:r>
            <a:r>
              <a:rPr lang="el-GR" sz="2400" dirty="0"/>
              <a:t> </a:t>
            </a:r>
            <a:r>
              <a:rPr lang="el-GR" sz="2400" dirty="0" smtClean="0"/>
              <a:t>πλακώδες, </a:t>
            </a:r>
            <a:r>
              <a:rPr lang="el-GR" sz="2400" dirty="0" err="1" smtClean="0"/>
              <a:t>κερατινοποιημένο</a:t>
            </a:r>
            <a:r>
              <a:rPr lang="el-GR" sz="2400" dirty="0" smtClean="0"/>
              <a:t> </a:t>
            </a:r>
            <a:r>
              <a:rPr lang="el-GR" sz="2400" dirty="0"/>
              <a:t>ή μη-</a:t>
            </a:r>
            <a:r>
              <a:rPr lang="el-GR" sz="2400" dirty="0" err="1"/>
              <a:t>κερατινοποιημένο</a:t>
            </a:r>
            <a:r>
              <a:rPr lang="el-GR" sz="2400" dirty="0"/>
              <a:t> πλακώδες. </a:t>
            </a:r>
          </a:p>
          <a:p>
            <a:r>
              <a:rPr lang="el-GR" sz="2400" dirty="0" smtClean="0"/>
              <a:t>Η </a:t>
            </a:r>
            <a:r>
              <a:rPr lang="el-GR" sz="2400" dirty="0"/>
              <a:t>κερατίνη είναι το </a:t>
            </a:r>
            <a:r>
              <a:rPr lang="el-GR" sz="2400" dirty="0" smtClean="0"/>
              <a:t>τελικό προϊόν </a:t>
            </a:r>
            <a:r>
              <a:rPr lang="el-GR" sz="2400" dirty="0"/>
              <a:t>της «ωρίμανσης» ή διαφοροποίησης του επιθηλίου και διακρίνεται </a:t>
            </a:r>
            <a:r>
              <a:rPr lang="el-GR" sz="2400" dirty="0" smtClean="0"/>
              <a:t>σε </a:t>
            </a:r>
            <a:r>
              <a:rPr lang="el-GR" sz="2400" dirty="0" err="1" smtClean="0"/>
              <a:t>ορθοκερατίνη</a:t>
            </a:r>
            <a:r>
              <a:rPr lang="el-GR" sz="2400" dirty="0" smtClean="0"/>
              <a:t> </a:t>
            </a:r>
            <a:r>
              <a:rPr lang="el-GR" sz="2400" dirty="0"/>
              <a:t>ή </a:t>
            </a:r>
            <a:r>
              <a:rPr lang="el-GR" sz="2400" dirty="0" err="1" smtClean="0"/>
              <a:t>παρακερατίνη</a:t>
            </a:r>
            <a:r>
              <a:rPr lang="el-GR" sz="2400" dirty="0" smtClean="0"/>
              <a:t>.</a:t>
            </a:r>
          </a:p>
          <a:p>
            <a:r>
              <a:rPr lang="el-GR" sz="2400" b="1" i="1" dirty="0"/>
              <a:t>Κερατίνη </a:t>
            </a:r>
            <a:r>
              <a:rPr lang="el-GR" sz="2400" b="1" i="1" dirty="0" smtClean="0"/>
              <a:t>στιβάδα</a:t>
            </a:r>
            <a:endParaRPr lang="en-US" sz="2400" dirty="0"/>
          </a:p>
          <a:p>
            <a:r>
              <a:rPr lang="el-GR" sz="2400" dirty="0"/>
              <a:t>Στην επιφάνεια του επιθηλίου βρίσκονται μερικές σειρές από </a:t>
            </a:r>
            <a:r>
              <a:rPr lang="el-GR" sz="2400" dirty="0" err="1" smtClean="0"/>
              <a:t>αποπεπλατυσμένα</a:t>
            </a:r>
            <a:r>
              <a:rPr lang="el-GR" sz="2400" dirty="0"/>
              <a:t> </a:t>
            </a:r>
            <a:r>
              <a:rPr lang="el-GR" sz="2400" dirty="0" smtClean="0"/>
              <a:t>και </a:t>
            </a:r>
            <a:r>
              <a:rPr lang="el-GR" sz="2400" dirty="0"/>
              <a:t>αφυδατωμένα κύτταρα που έχουν παχιά κυτταρική μεμβράνη, </a:t>
            </a:r>
            <a:r>
              <a:rPr lang="el-GR" sz="2400" dirty="0" smtClean="0"/>
              <a:t>λίγα </a:t>
            </a:r>
            <a:r>
              <a:rPr lang="el-GR" sz="2400" dirty="0" err="1" smtClean="0"/>
              <a:t>δεσμοσώματα</a:t>
            </a:r>
            <a:r>
              <a:rPr lang="el-GR" sz="2400" dirty="0"/>
              <a:t>, και το κυτταρόπλασμά τους καταλαμβάνεται αποκλειστικά </a:t>
            </a:r>
            <a:r>
              <a:rPr lang="el-GR" sz="2400" dirty="0" smtClean="0"/>
              <a:t>από ινίδια </a:t>
            </a:r>
            <a:r>
              <a:rPr lang="el-GR" sz="2400" dirty="0"/>
              <a:t>κερατίνης που έχουν εκτοπίσει τα υπόλοιπα κυτταρικά οργανίδια. Τα </a:t>
            </a:r>
            <a:r>
              <a:rPr lang="el-GR" sz="2400" dirty="0" smtClean="0"/>
              <a:t>κύτταρα αυτά </a:t>
            </a:r>
            <a:r>
              <a:rPr lang="el-GR" sz="2400" dirty="0"/>
              <a:t>συνιστούν την κερατίνη στιβάδα και προοδευτικά πέφτουν («αποπίπτουν</a:t>
            </a:r>
            <a:r>
              <a:rPr lang="el-GR" sz="2400" dirty="0" smtClean="0"/>
              <a:t>») στην </a:t>
            </a:r>
            <a:r>
              <a:rPr lang="el-GR" sz="2400" dirty="0"/>
              <a:t>στοματική κοιλότητα, σαν «λέπια». </a:t>
            </a:r>
            <a:endParaRPr lang="el-GR" sz="2400" dirty="0" smtClean="0"/>
          </a:p>
          <a:p>
            <a:r>
              <a:rPr lang="el-GR" sz="2400" dirty="0" smtClean="0"/>
              <a:t>Σε </a:t>
            </a:r>
            <a:r>
              <a:rPr lang="el-GR" sz="2400" dirty="0"/>
              <a:t>άλλες περιπτώσεις τα κύτταρα </a:t>
            </a:r>
            <a:r>
              <a:rPr lang="el-GR" sz="2400" dirty="0" smtClean="0"/>
              <a:t>δεν έχουν </a:t>
            </a:r>
            <a:r>
              <a:rPr lang="el-GR" sz="2400" dirty="0"/>
              <a:t>πυρήνα και η κερατίνη χαρακτηρίζεται ως </a:t>
            </a:r>
            <a:r>
              <a:rPr lang="el-GR" sz="2400" dirty="0" err="1"/>
              <a:t>ορθοκερατίνη</a:t>
            </a:r>
            <a:r>
              <a:rPr lang="el-GR" sz="2400" dirty="0"/>
              <a:t> (πολλές </a:t>
            </a:r>
            <a:r>
              <a:rPr lang="el-GR" sz="2400" dirty="0" smtClean="0"/>
              <a:t>φορές αναφέρεται </a:t>
            </a:r>
            <a:r>
              <a:rPr lang="el-GR" sz="2400" dirty="0"/>
              <a:t>ως κερατίνη μόνον αυτή η μορφή), και σε άλλες διατηρείται </a:t>
            </a:r>
            <a:r>
              <a:rPr lang="el-GR" sz="2400" dirty="0" smtClean="0"/>
              <a:t>ένας μικρός</a:t>
            </a:r>
            <a:r>
              <a:rPr lang="el-GR" sz="2400" dirty="0"/>
              <a:t>, σκοτεινόχρωμος («πυκνωτικός») πυρήνας, οπότε η κερατίνη </a:t>
            </a:r>
            <a:r>
              <a:rPr lang="el-GR" sz="2400" dirty="0" smtClean="0"/>
              <a:t>χαρακτηρίζεται ως </a:t>
            </a:r>
            <a:r>
              <a:rPr lang="el-GR" sz="2400" dirty="0" err="1"/>
              <a:t>παρακερατίνη</a:t>
            </a:r>
            <a:r>
              <a:rPr lang="el-GR" sz="2400" dirty="0"/>
              <a:t>. </a:t>
            </a:r>
            <a:endParaRPr lang="el-GR" sz="2400" dirty="0" smtClean="0"/>
          </a:p>
          <a:p>
            <a:r>
              <a:rPr lang="el-GR" sz="2400" dirty="0" smtClean="0"/>
              <a:t>Η </a:t>
            </a:r>
            <a:r>
              <a:rPr lang="el-GR" sz="2400" dirty="0"/>
              <a:t>κερατίνη στιβάδα στεγανοποιεί το επιθήλιο μειώνοντας </a:t>
            </a:r>
            <a:r>
              <a:rPr lang="el-GR" sz="2400" dirty="0" smtClean="0"/>
              <a:t>την διαπερατότητά </a:t>
            </a:r>
            <a:r>
              <a:rPr lang="el-GR" sz="2400" dirty="0"/>
              <a:t>της και κάνει την επιφάνειά του ανθεκτική στην επίδραση </a:t>
            </a:r>
            <a:r>
              <a:rPr lang="el-GR" sz="2400" dirty="0" smtClean="0"/>
              <a:t>φυσικών και </a:t>
            </a:r>
            <a:r>
              <a:rPr lang="el-GR" sz="2400" dirty="0"/>
              <a:t>χημικών παραγόντων.</a:t>
            </a:r>
            <a:endParaRPr lang="en-US" sz="2400" dirty="0"/>
          </a:p>
        </p:txBody>
      </p:sp>
    </p:spTree>
    <p:extLst>
      <p:ext uri="{BB962C8B-B14F-4D97-AF65-F5344CB8AC3E}">
        <p14:creationId xmlns:p14="http://schemas.microsoft.com/office/powerpoint/2010/main" val="418271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9000"/>
            <a:ext cx="8229600" cy="5760000"/>
          </a:xfrm>
        </p:spPr>
        <p:txBody>
          <a:bodyPr>
            <a:normAutofit fontScale="70000" lnSpcReduction="20000"/>
          </a:bodyPr>
          <a:lstStyle/>
          <a:p>
            <a:r>
              <a:rPr lang="el-GR" b="1" dirty="0" smtClean="0"/>
              <a:t>Χόριο</a:t>
            </a:r>
          </a:p>
          <a:p>
            <a:pPr marL="0" indent="0">
              <a:buNone/>
            </a:pPr>
            <a:endParaRPr lang="el-GR" b="1" dirty="0"/>
          </a:p>
          <a:p>
            <a:r>
              <a:rPr lang="el-GR" dirty="0"/>
              <a:t>Χόριο ονομάζεται το σύνολο των ιστών του βλεννογόνου που υποστηρίζουν </a:t>
            </a:r>
            <a:r>
              <a:rPr lang="el-GR" dirty="0" smtClean="0"/>
              <a:t>το επιθήλιο</a:t>
            </a:r>
            <a:r>
              <a:rPr lang="el-GR" dirty="0"/>
              <a:t>. Ο κύριος ιστός του χορίου είναι ο ινώδης συνδετικός ιστός. </a:t>
            </a:r>
            <a:endParaRPr lang="el-GR" dirty="0" smtClean="0"/>
          </a:p>
          <a:p>
            <a:r>
              <a:rPr lang="el-GR" dirty="0" smtClean="0"/>
              <a:t>Το χόριο διακρίνεται </a:t>
            </a:r>
            <a:r>
              <a:rPr lang="el-GR" dirty="0"/>
              <a:t>σε δύο μοίρες: μία </a:t>
            </a:r>
            <a:r>
              <a:rPr lang="el-GR" dirty="0" err="1"/>
              <a:t>επιπολής</a:t>
            </a:r>
            <a:r>
              <a:rPr lang="el-GR" dirty="0"/>
              <a:t> ή επιφανειακή που ονομάζεται </a:t>
            </a:r>
            <a:r>
              <a:rPr lang="el-GR" dirty="0" err="1" smtClean="0"/>
              <a:t>θηλώδης</a:t>
            </a:r>
            <a:r>
              <a:rPr lang="el-GR" dirty="0"/>
              <a:t> </a:t>
            </a:r>
            <a:r>
              <a:rPr lang="el-GR" dirty="0" smtClean="0"/>
              <a:t>μοίρα</a:t>
            </a:r>
            <a:r>
              <a:rPr lang="el-GR" dirty="0"/>
              <a:t>, και μία εν τω </a:t>
            </a:r>
            <a:r>
              <a:rPr lang="el-GR" dirty="0" err="1"/>
              <a:t>βάθει</a:t>
            </a:r>
            <a:r>
              <a:rPr lang="el-GR" dirty="0"/>
              <a:t> ή βαθύτερη που ονομάζεται δικτυωτή </a:t>
            </a:r>
            <a:r>
              <a:rPr lang="el-GR" dirty="0" smtClean="0"/>
              <a:t>μοίρα.</a:t>
            </a:r>
          </a:p>
          <a:p>
            <a:r>
              <a:rPr lang="el-GR" dirty="0" smtClean="0"/>
              <a:t>Το </a:t>
            </a:r>
            <a:r>
              <a:rPr lang="el-GR" dirty="0"/>
              <a:t>όριο </a:t>
            </a:r>
            <a:r>
              <a:rPr lang="el-GR" dirty="0" smtClean="0"/>
              <a:t>της </a:t>
            </a:r>
            <a:r>
              <a:rPr lang="el-GR" dirty="0" err="1" smtClean="0"/>
              <a:t>θηλώδους</a:t>
            </a:r>
            <a:r>
              <a:rPr lang="el-GR" dirty="0" smtClean="0"/>
              <a:t> </a:t>
            </a:r>
            <a:r>
              <a:rPr lang="el-GR" dirty="0"/>
              <a:t>μοίρας είναι περίπου η κορυφή των επιθηλιακών καταδύσεων ή, με </a:t>
            </a:r>
            <a:r>
              <a:rPr lang="el-GR" dirty="0" smtClean="0"/>
              <a:t>άλλη διατύπωση</a:t>
            </a:r>
            <a:r>
              <a:rPr lang="el-GR" dirty="0"/>
              <a:t>, η </a:t>
            </a:r>
            <a:r>
              <a:rPr lang="el-GR" dirty="0" err="1"/>
              <a:t>θηλώδης</a:t>
            </a:r>
            <a:r>
              <a:rPr lang="el-GR" dirty="0"/>
              <a:t> μοίρα περιλαμβάνει τις </a:t>
            </a:r>
            <a:r>
              <a:rPr lang="el-GR" dirty="0" err="1"/>
              <a:t>θηλώδεις</a:t>
            </a:r>
            <a:r>
              <a:rPr lang="el-GR" dirty="0"/>
              <a:t> </a:t>
            </a:r>
            <a:r>
              <a:rPr lang="el-GR" dirty="0" err="1"/>
              <a:t>προσεκβολές</a:t>
            </a:r>
            <a:r>
              <a:rPr lang="el-GR" dirty="0"/>
              <a:t>. </a:t>
            </a:r>
            <a:endParaRPr lang="el-GR" dirty="0" smtClean="0"/>
          </a:p>
          <a:p>
            <a:r>
              <a:rPr lang="el-GR" dirty="0" smtClean="0"/>
              <a:t>Η διάκριση αυτή</a:t>
            </a:r>
            <a:r>
              <a:rPr lang="el-GR" dirty="0"/>
              <a:t>, εκτός από τοπογραφική είναι και λειτουργική, καθώς στο όριο </a:t>
            </a:r>
            <a:r>
              <a:rPr lang="el-GR" dirty="0" err="1"/>
              <a:t>θηλώδους</a:t>
            </a:r>
            <a:r>
              <a:rPr lang="el-GR" dirty="0"/>
              <a:t> </a:t>
            </a:r>
            <a:r>
              <a:rPr lang="el-GR" dirty="0" smtClean="0"/>
              <a:t>και δικτυωτής </a:t>
            </a:r>
            <a:r>
              <a:rPr lang="el-GR" dirty="0"/>
              <a:t>μοίρας βρίσκεται ένα πλούσιο δίκτυο από αγγεία, στα οποία στηρίζεται </a:t>
            </a:r>
            <a:r>
              <a:rPr lang="el-GR" dirty="0" smtClean="0"/>
              <a:t>η επιβίωση </a:t>
            </a:r>
            <a:r>
              <a:rPr lang="el-GR" dirty="0"/>
              <a:t>του επιθηλίου και εμπλέκεται σε παθολογικές καταστάσεις, όπως </a:t>
            </a:r>
            <a:r>
              <a:rPr lang="el-GR" dirty="0" smtClean="0"/>
              <a:t>οι μεταστάσεις </a:t>
            </a:r>
            <a:r>
              <a:rPr lang="el-GR" dirty="0"/>
              <a:t>στον καρκίνο. Από το δίκτυο αυτό σχηματίζονται αγγειακές </a:t>
            </a:r>
            <a:r>
              <a:rPr lang="el-GR" dirty="0" smtClean="0"/>
              <a:t>αγκύλες που </a:t>
            </a:r>
            <a:r>
              <a:rPr lang="el-GR" dirty="0"/>
              <a:t>εισχωρούν στις </a:t>
            </a:r>
            <a:r>
              <a:rPr lang="el-GR" dirty="0" err="1"/>
              <a:t>θηλώδεις</a:t>
            </a:r>
            <a:r>
              <a:rPr lang="el-GR" dirty="0"/>
              <a:t> </a:t>
            </a:r>
            <a:r>
              <a:rPr lang="el-GR" dirty="0" err="1"/>
              <a:t>προσεκβολές</a:t>
            </a:r>
            <a:r>
              <a:rPr lang="el-GR" dirty="0"/>
              <a:t>, ώστε να φτάσουν κοντά στο επιθήλιο.</a:t>
            </a:r>
            <a:endParaRPr lang="en-US" dirty="0"/>
          </a:p>
        </p:txBody>
      </p:sp>
    </p:spTree>
    <p:extLst>
      <p:ext uri="{BB962C8B-B14F-4D97-AF65-F5344CB8AC3E}">
        <p14:creationId xmlns:p14="http://schemas.microsoft.com/office/powerpoint/2010/main" val="1933052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14313"/>
            <a:ext cx="8837613" cy="6427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4267087"/>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480" y="190504"/>
            <a:ext cx="8784000" cy="6247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06787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l-GR" sz="3600" b="1" dirty="0" smtClean="0">
                <a:solidFill>
                  <a:schemeClr val="tx2"/>
                </a:solidFill>
              </a:rPr>
              <a:t>Αδαμαντίνη</a:t>
            </a:r>
            <a:br>
              <a:rPr lang="el-GR" sz="3600" b="1" dirty="0" smtClean="0">
                <a:solidFill>
                  <a:schemeClr val="tx2"/>
                </a:solidFill>
              </a:rPr>
            </a:br>
            <a:r>
              <a:rPr lang="el-GR" sz="3600" b="1" dirty="0" smtClean="0"/>
              <a:t>Μορφολογικά </a:t>
            </a:r>
            <a:r>
              <a:rPr lang="el-GR" sz="3600" b="1" dirty="0"/>
              <a:t>χαρακτηριστικά </a:t>
            </a:r>
            <a:endParaRPr lang="el-GR" sz="3600" dirty="0"/>
          </a:p>
        </p:txBody>
      </p:sp>
      <p:graphicFrame>
        <p:nvGraphicFramePr>
          <p:cNvPr id="8" name="Table 7"/>
          <p:cNvGraphicFramePr>
            <a:graphicFrameLocks noGrp="1"/>
          </p:cNvGraphicFramePr>
          <p:nvPr>
            <p:extLst>
              <p:ext uri="{D42A27DB-BD31-4B8C-83A1-F6EECF244321}">
                <p14:modId xmlns:p14="http://schemas.microsoft.com/office/powerpoint/2010/main" val="3123989781"/>
              </p:ext>
            </p:extLst>
          </p:nvPr>
        </p:nvGraphicFramePr>
        <p:xfrm>
          <a:off x="576440" y="1988840"/>
          <a:ext cx="7956000" cy="3923997"/>
        </p:xfrm>
        <a:graphic>
          <a:graphicData uri="http://schemas.openxmlformats.org/drawingml/2006/table">
            <a:tbl>
              <a:tblPr firstRow="1" bandRow="1">
                <a:tableStyleId>{69CF1AB2-1976-4502-BF36-3FF5EA218861}</a:tableStyleId>
              </a:tblPr>
              <a:tblGrid>
                <a:gridCol w="3978000"/>
                <a:gridCol w="3978000"/>
              </a:tblGrid>
              <a:tr h="560571">
                <a:tc>
                  <a:txBody>
                    <a:bodyPr/>
                    <a:lstStyle/>
                    <a:p>
                      <a:pPr algn="ctr"/>
                      <a:r>
                        <a:rPr lang="el-GR" sz="2400" u="none" strike="noStrike" kern="1200" baseline="0" dirty="0" smtClean="0"/>
                        <a:t>Επιφανειακά</a:t>
                      </a:r>
                      <a:endParaRPr lang="el-GR" sz="2400"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l-GR" sz="2400" u="none" strike="noStrike" kern="1200" baseline="0" dirty="0" smtClean="0"/>
                        <a:t>Εσωτερικά</a:t>
                      </a:r>
                      <a:endParaRPr lang="el-GR" sz="2400"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r>
              <a:tr h="560571">
                <a:tc>
                  <a:txBody>
                    <a:bodyPr/>
                    <a:lstStyle/>
                    <a:p>
                      <a:pPr marL="342900" indent="-342900" algn="l">
                        <a:buFont typeface="Arial" panose="020B0604020202020204" pitchFamily="34" charset="0"/>
                        <a:buChar char="•"/>
                      </a:pPr>
                      <a:r>
                        <a:rPr lang="el-GR" sz="2400" u="none" strike="noStrike" kern="1200" baseline="0" dirty="0" err="1" smtClean="0"/>
                        <a:t>Περικύματα</a:t>
                      </a:r>
                      <a:endParaRPr lang="el-GR" sz="2400"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2400" u="none" strike="noStrike" kern="1200" baseline="0" dirty="0" smtClean="0"/>
                        <a:t>Αυξητική γραμμή </a:t>
                      </a:r>
                      <a:r>
                        <a:rPr lang="en-GB" sz="2400" u="none" strike="noStrike" kern="1200" baseline="0" dirty="0" err="1" smtClean="0"/>
                        <a:t>Retzius</a:t>
                      </a:r>
                      <a:endParaRPr lang="el-GR" sz="2400" i="1"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60571">
                <a:tc>
                  <a:txBody>
                    <a:bodyPr/>
                    <a:lstStyle/>
                    <a:p>
                      <a:pPr marL="342900" indent="-342900" algn="l">
                        <a:buFont typeface="Arial" panose="020B0604020202020204" pitchFamily="34" charset="0"/>
                        <a:buChar char="•"/>
                      </a:pPr>
                      <a:r>
                        <a:rPr lang="el-GR" sz="2400" u="none" strike="noStrike" kern="1200" baseline="0" dirty="0" smtClean="0"/>
                        <a:t>Γραμμές </a:t>
                      </a:r>
                      <a:r>
                        <a:rPr lang="en-GB" sz="2400" u="none" strike="noStrike" kern="1200" baseline="0" dirty="0" err="1" smtClean="0"/>
                        <a:t>Pickerill</a:t>
                      </a:r>
                      <a:endParaRPr lang="el-GR" sz="2400"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lgn="l">
                        <a:buFont typeface="Arial" panose="020B0604020202020204" pitchFamily="34" charset="0"/>
                        <a:buChar char="•"/>
                      </a:pPr>
                      <a:r>
                        <a:rPr lang="el-GR" sz="2400" u="none" strike="noStrike" kern="1200" baseline="0" dirty="0" smtClean="0"/>
                        <a:t>Νεογνική γραμμή</a:t>
                      </a:r>
                      <a:endParaRPr lang="el-GR" sz="2400"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60571">
                <a:tc>
                  <a:txBody>
                    <a:bodyPr/>
                    <a:lstStyle/>
                    <a:p>
                      <a:pPr marL="342900" indent="-342900" algn="l">
                        <a:buFont typeface="Arial" panose="020B0604020202020204" pitchFamily="34" charset="0"/>
                        <a:buChar char="•"/>
                      </a:pPr>
                      <a:r>
                        <a:rPr lang="el-GR" sz="2400" u="none" strike="noStrike" kern="1200" baseline="0" dirty="0" smtClean="0"/>
                        <a:t>Υμένες </a:t>
                      </a:r>
                      <a:r>
                        <a:rPr lang="en-GB" sz="2400" u="none" strike="noStrike" kern="1200" baseline="0" dirty="0" err="1" smtClean="0"/>
                        <a:t>Naysmith</a:t>
                      </a:r>
                      <a:endParaRPr lang="el-GR" sz="2400"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lgn="l">
                        <a:buFont typeface="Arial" panose="020B0604020202020204" pitchFamily="34" charset="0"/>
                        <a:buChar char="•"/>
                      </a:pPr>
                      <a:r>
                        <a:rPr lang="el-GR" sz="2400" u="none" strike="noStrike" kern="1200" baseline="0" dirty="0" smtClean="0"/>
                        <a:t>Ζώνες </a:t>
                      </a:r>
                      <a:r>
                        <a:rPr lang="en-GB" sz="2400" u="none" strike="noStrike" kern="1200" baseline="0" dirty="0" smtClean="0"/>
                        <a:t>Hunter-</a:t>
                      </a:r>
                      <a:r>
                        <a:rPr lang="en-GB" sz="2400" u="none" strike="noStrike" kern="1200" baseline="0" dirty="0" err="1" smtClean="0"/>
                        <a:t>Schreger</a:t>
                      </a:r>
                      <a:endParaRPr lang="el-GR" sz="2400"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60571">
                <a:tc>
                  <a:txBody>
                    <a:bodyPr/>
                    <a:lstStyle/>
                    <a:p>
                      <a:pPr marL="342900" indent="-342900" algn="l">
                        <a:buFont typeface="Arial" panose="020B0604020202020204" pitchFamily="34" charset="0"/>
                        <a:buChar char="•"/>
                      </a:pPr>
                      <a:r>
                        <a:rPr lang="el-GR" sz="2400" u="none" strike="noStrike" kern="1200" baseline="0" dirty="0" smtClean="0"/>
                        <a:t>Ρωγμές</a:t>
                      </a:r>
                      <a:endParaRPr lang="el-GR" sz="2400"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lgn="l">
                        <a:buFont typeface="Arial" panose="020B0604020202020204" pitchFamily="34" charset="0"/>
                        <a:buChar char="•"/>
                      </a:pPr>
                      <a:r>
                        <a:rPr lang="el-GR" sz="2400" u="none" strike="noStrike" kern="1200" baseline="0" dirty="0" err="1" smtClean="0"/>
                        <a:t>Αδαμαντινικά</a:t>
                      </a:r>
                      <a:r>
                        <a:rPr lang="el-GR" sz="2400" u="none" strike="noStrike" kern="1200" baseline="0" dirty="0" smtClean="0"/>
                        <a:t> πετάλια</a:t>
                      </a:r>
                      <a:endParaRPr lang="el-GR" sz="2400"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60571">
                <a:tc>
                  <a:txBody>
                    <a:bodyPr/>
                    <a:lstStyle/>
                    <a:p>
                      <a:pPr marL="342900" indent="-342900" algn="l">
                        <a:buFont typeface="Arial" panose="020B0604020202020204" pitchFamily="34" charset="0"/>
                        <a:buChar char="•"/>
                      </a:pPr>
                      <a:r>
                        <a:rPr lang="el-GR" sz="2400" u="none" strike="noStrike" kern="1200" baseline="0" dirty="0" smtClean="0"/>
                        <a:t>Αύλακες, οπές και σχισμές</a:t>
                      </a:r>
                      <a:endParaRPr lang="el-GR" sz="2400"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lgn="l">
                        <a:buFont typeface="Arial" panose="020B0604020202020204" pitchFamily="34" charset="0"/>
                        <a:buChar char="•"/>
                      </a:pPr>
                      <a:r>
                        <a:rPr lang="el-GR" sz="2400" u="none" strike="noStrike" kern="1200" baseline="0" dirty="0" smtClean="0"/>
                        <a:t>Θύσανοι Αδαμαντίνης</a:t>
                      </a:r>
                      <a:endParaRPr lang="el-GR" sz="2400"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60571">
                <a:tc>
                  <a:txBody>
                    <a:bodyPr/>
                    <a:lstStyle/>
                    <a:p>
                      <a:pPr marL="342900" indent="-342900" algn="ctr">
                        <a:buFont typeface="Arial" panose="020B0604020202020204" pitchFamily="34" charset="0"/>
                        <a:buChar char="•"/>
                      </a:pPr>
                      <a:endParaRPr lang="el-GR" sz="2400"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lgn="l">
                        <a:buFont typeface="Arial" panose="020B0604020202020204" pitchFamily="34" charset="0"/>
                        <a:buChar char="•"/>
                      </a:pPr>
                      <a:r>
                        <a:rPr lang="el-GR" sz="2400" u="none" strike="noStrike" kern="1200" baseline="0" dirty="0" err="1" smtClean="0"/>
                        <a:t>Αδαμαντινικές</a:t>
                      </a:r>
                      <a:r>
                        <a:rPr lang="el-GR" sz="2400" u="none" strike="noStrike" kern="1200" baseline="0" dirty="0" smtClean="0"/>
                        <a:t> κορύνες</a:t>
                      </a:r>
                      <a:endParaRPr lang="el-GR" sz="2400"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635023220"/>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3600" b="1" dirty="0" smtClean="0">
                <a:solidFill>
                  <a:schemeClr val="tx2"/>
                </a:solidFill>
              </a:rPr>
              <a:t>βλεννογόνος</a:t>
            </a:r>
            <a:endParaRPr lang="el-GR" sz="3600" b="1" dirty="0">
              <a:solidFill>
                <a:schemeClr val="tx2"/>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9675" y="1430610"/>
            <a:ext cx="6723063"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1154625"/>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000" y="165755"/>
            <a:ext cx="8676000" cy="6359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2353590"/>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38" y="320377"/>
            <a:ext cx="8694737" cy="6276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3148959"/>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000" y="546617"/>
            <a:ext cx="8568000" cy="5834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5429253"/>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04" y="1019196"/>
            <a:ext cx="9072000" cy="414674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98294050"/>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normAutofit/>
          </a:bodyPr>
          <a:lstStyle/>
          <a:p>
            <a:r>
              <a:rPr lang="el-GR" sz="3200" b="1" dirty="0" smtClean="0"/>
              <a:t>ΒΙΒΛΙΟΓΡΑΦΙΑ</a:t>
            </a:r>
            <a:endParaRPr lang="en-US" sz="3200" b="1" dirty="0"/>
          </a:p>
        </p:txBody>
      </p:sp>
      <p:sp>
        <p:nvSpPr>
          <p:cNvPr id="3" name="Content Placeholder 2"/>
          <p:cNvSpPr>
            <a:spLocks noGrp="1"/>
          </p:cNvSpPr>
          <p:nvPr>
            <p:ph idx="1"/>
          </p:nvPr>
        </p:nvSpPr>
        <p:spPr>
          <a:xfrm>
            <a:off x="467544" y="1124744"/>
            <a:ext cx="8229600" cy="5400600"/>
          </a:xfrm>
        </p:spPr>
        <p:txBody>
          <a:bodyPr>
            <a:normAutofit lnSpcReduction="10000"/>
          </a:bodyPr>
          <a:lstStyle/>
          <a:p>
            <a:pPr>
              <a:spcBef>
                <a:spcPts val="0"/>
              </a:spcBef>
              <a:buAutoNum type="arabicPeriod"/>
            </a:pPr>
            <a:r>
              <a:rPr lang="el-GR" sz="1600" b="1" dirty="0" err="1" smtClean="0"/>
              <a:t>Τζιαφάς</a:t>
            </a:r>
            <a:r>
              <a:rPr lang="el-GR" sz="1600" b="1" dirty="0" smtClean="0"/>
              <a:t> </a:t>
            </a:r>
            <a:r>
              <a:rPr lang="el-GR" sz="1600" b="1" dirty="0"/>
              <a:t>Δ: Βιολογία των οδοντικών ιστών. </a:t>
            </a:r>
            <a:r>
              <a:rPr lang="el-GR" sz="1600" dirty="0"/>
              <a:t>Ανάπτυξη, δομή και λειτουργία. UNIVERSITY STUDIO PRESS - ΑΝΩΝΥΜΟΣ ΕΤΑΙΡΙΑ ΓΡΑΦΙΚΩΝ ΤΕΧΝΩΝ ΚΑΙ ΕΚΔΟΣΕΩΝ. </a:t>
            </a:r>
            <a:r>
              <a:rPr lang="el-GR" sz="1600" dirty="0" smtClean="0"/>
              <a:t>1999.</a:t>
            </a:r>
          </a:p>
          <a:p>
            <a:pPr marL="0" indent="0">
              <a:spcBef>
                <a:spcPts val="0"/>
              </a:spcBef>
              <a:buNone/>
            </a:pPr>
            <a:endParaRPr lang="el-GR" sz="1600" dirty="0"/>
          </a:p>
          <a:p>
            <a:pPr marL="0" indent="0">
              <a:spcBef>
                <a:spcPts val="0"/>
              </a:spcBef>
              <a:buNone/>
            </a:pPr>
            <a:r>
              <a:rPr lang="el-GR" sz="1600" b="1" dirty="0"/>
              <a:t>2.</a:t>
            </a:r>
            <a:r>
              <a:rPr lang="el-GR" sz="1600" dirty="0"/>
              <a:t> ΜΗΤΣΗ Φ.Ι.: ΟΔΟΝΤΙΚΗ ΙΣΤΟΛΟΓΙΑ ΚΑΙ ΕΜΒΡΥΟΛΟΓΙΑ. ΕΚΔΟΣΕΙΣ ΠΑΡΙΣΙΑΝΟΣ. ΑΘΗΝΑ 1982</a:t>
            </a:r>
            <a:r>
              <a:rPr lang="el-GR" sz="1600" dirty="0" smtClean="0"/>
              <a:t>.</a:t>
            </a:r>
          </a:p>
          <a:p>
            <a:pPr marL="0" indent="0">
              <a:spcBef>
                <a:spcPts val="0"/>
              </a:spcBef>
              <a:buNone/>
            </a:pPr>
            <a:endParaRPr lang="el-GR" sz="1600" dirty="0" smtClean="0"/>
          </a:p>
          <a:p>
            <a:pPr marL="0" indent="0">
              <a:spcBef>
                <a:spcPts val="0"/>
              </a:spcBef>
              <a:buNone/>
            </a:pPr>
            <a:r>
              <a:rPr lang="el-GR" sz="1600" b="1" dirty="0" smtClean="0"/>
              <a:t>3. </a:t>
            </a:r>
            <a:r>
              <a:rPr lang="el-GR" sz="1600" dirty="0"/>
              <a:t>Κεφάλαιο 2. Σκληροί Οδοντικοί Ιστοί </a:t>
            </a:r>
            <a:r>
              <a:rPr lang="en-US" sz="1600" dirty="0">
                <a:hlinkClick r:id="rId2"/>
              </a:rPr>
              <a:t>https://repository.kallipos.gr/bitstream/11419/4063/1/%</a:t>
            </a:r>
            <a:r>
              <a:rPr lang="en-US" sz="1600" dirty="0" smtClean="0">
                <a:hlinkClick r:id="rId2"/>
              </a:rPr>
              <a:t>CE%9A%CE%B5%CF%86%CE%AC%CE%BB%CE%B1%CE%B9%CE%BF%202.pdf</a:t>
            </a:r>
            <a:endParaRPr lang="el-GR" sz="1600" dirty="0" smtClean="0"/>
          </a:p>
          <a:p>
            <a:pPr marL="0" indent="0">
              <a:spcBef>
                <a:spcPts val="0"/>
              </a:spcBef>
              <a:buNone/>
            </a:pPr>
            <a:endParaRPr lang="el-GR" sz="1600" dirty="0" smtClean="0"/>
          </a:p>
          <a:p>
            <a:pPr marL="0" indent="0">
              <a:spcBef>
                <a:spcPts val="0"/>
              </a:spcBef>
              <a:buNone/>
            </a:pPr>
            <a:r>
              <a:rPr lang="el-GR" sz="1600" b="1" dirty="0" smtClean="0"/>
              <a:t>4.</a:t>
            </a:r>
            <a:r>
              <a:rPr lang="el-GR" sz="1600" dirty="0" smtClean="0"/>
              <a:t> </a:t>
            </a:r>
            <a:r>
              <a:rPr lang="el-GR" sz="1600" dirty="0"/>
              <a:t>ΕΜΒΡΥΟΛΟΓΙΑ ΚΑΙ ΙΣΤΟΛΟΓΙΑ ΤΟΥ ΟΔΟΝΤΙΚΟΥ ΠΟΛΦΟΥ </a:t>
            </a:r>
            <a:r>
              <a:rPr lang="en-US" sz="1600" dirty="0">
                <a:hlinkClick r:id="rId3"/>
              </a:rPr>
              <a:t>https://eclass.uoa.gr/modules/document/file.php/DENT417/%CE%A3%CE%B7%CE%BC%CE%B5%CE%B9%CF%8E%CF%83%CE%B5%CE%B9%CF%82/7.%</a:t>
            </a:r>
            <a:r>
              <a:rPr lang="en-US" sz="1600" dirty="0" smtClean="0">
                <a:hlinkClick r:id="rId3"/>
              </a:rPr>
              <a:t>20%CE%99%CE%A3%CE%A4%CE%9F%CE%9B%CE%9F%CE%93%CE%99%CE%91%20%CE%A0%CE%9F%CE%9B%CE%A6%CE%9F%CE%A5.pdf</a:t>
            </a:r>
            <a:endParaRPr lang="el-GR" sz="1600" smtClean="0"/>
          </a:p>
          <a:p>
            <a:pPr marL="0" indent="0">
              <a:spcBef>
                <a:spcPts val="0"/>
              </a:spcBef>
              <a:buNone/>
            </a:pPr>
            <a:endParaRPr lang="el-GR" sz="1600" dirty="0" smtClean="0"/>
          </a:p>
          <a:p>
            <a:pPr marL="0" indent="0">
              <a:spcBef>
                <a:spcPts val="0"/>
              </a:spcBef>
              <a:buNone/>
            </a:pPr>
            <a:r>
              <a:rPr lang="el-GR" sz="1600" b="1" dirty="0" smtClean="0"/>
              <a:t>5.</a:t>
            </a:r>
            <a:r>
              <a:rPr lang="el-GR" sz="1600" dirty="0" smtClean="0"/>
              <a:t> </a:t>
            </a:r>
            <a:r>
              <a:rPr lang="el-GR" sz="1600" dirty="0" smtClean="0"/>
              <a:t>ΙΣΤΟΛΟΓΙΑ </a:t>
            </a:r>
            <a:r>
              <a:rPr lang="el-GR" sz="1600" dirty="0"/>
              <a:t>ΤΩΝ ΠΕΡΙΟΔΟΝΤΙΚΩΝ </a:t>
            </a:r>
            <a:r>
              <a:rPr lang="el-GR" sz="1600" dirty="0" smtClean="0"/>
              <a:t>ΙΣΤΩΝ </a:t>
            </a:r>
            <a:r>
              <a:rPr lang="en-US" sz="1600" dirty="0">
                <a:hlinkClick r:id="rId4"/>
              </a:rPr>
              <a:t>https://eclass.uoa.gr/modules/units/?</a:t>
            </a:r>
            <a:r>
              <a:rPr lang="en-US" sz="1600" dirty="0" smtClean="0">
                <a:hlinkClick r:id="rId4"/>
              </a:rPr>
              <a:t>course=DENT417&amp;id=8497</a:t>
            </a:r>
            <a:endParaRPr lang="el-GR" sz="1600" dirty="0" smtClean="0"/>
          </a:p>
          <a:p>
            <a:pPr marL="0" indent="0">
              <a:spcBef>
                <a:spcPts val="0"/>
              </a:spcBef>
              <a:buNone/>
            </a:pPr>
            <a:endParaRPr lang="el-GR" sz="1600" dirty="0" smtClean="0"/>
          </a:p>
          <a:p>
            <a:pPr marL="0" indent="0">
              <a:spcBef>
                <a:spcPts val="0"/>
              </a:spcBef>
              <a:buNone/>
            </a:pPr>
            <a:r>
              <a:rPr lang="el-GR" sz="1600" b="1" dirty="0" smtClean="0"/>
              <a:t>6</a:t>
            </a:r>
            <a:r>
              <a:rPr lang="el-GR" sz="1600" b="1" dirty="0" smtClean="0"/>
              <a:t>. </a:t>
            </a:r>
            <a:r>
              <a:rPr lang="el-GR" sz="1600" dirty="0"/>
              <a:t>ΤΟΣΙΟΣ Κ.Ι.: ΙΣΤΟΛΟΓΙΑ ΤΩΝ ΓΝΑΘΩΝ &amp;ΚΡΟΤΑΦΟΓΝΑΘΙΚΗΣ ΔΙΑΡΘΡΩΣΗΣ. </a:t>
            </a:r>
            <a:r>
              <a:rPr lang="en-US" sz="1600" dirty="0">
                <a:hlinkClick r:id="rId5"/>
              </a:rPr>
              <a:t>https://eclass.uoa.gr/modules/units/?course=DENT417&amp;id=8498</a:t>
            </a:r>
            <a:r>
              <a:rPr lang="el-GR" sz="1600" dirty="0"/>
              <a:t> </a:t>
            </a:r>
            <a:endParaRPr lang="el-GR" sz="1600" dirty="0" smtClean="0"/>
          </a:p>
          <a:p>
            <a:pPr marL="0" indent="0">
              <a:spcBef>
                <a:spcPts val="0"/>
              </a:spcBef>
              <a:buNone/>
            </a:pPr>
            <a:endParaRPr lang="el-GR" sz="1600" dirty="0" smtClean="0"/>
          </a:p>
          <a:p>
            <a:pPr marL="0" indent="0">
              <a:spcBef>
                <a:spcPts val="0"/>
              </a:spcBef>
              <a:buNone/>
            </a:pPr>
            <a:r>
              <a:rPr lang="el-GR" sz="1600" b="1" dirty="0" smtClean="0"/>
              <a:t>7. </a:t>
            </a:r>
            <a:r>
              <a:rPr lang="el-GR" sz="1600" dirty="0" err="1"/>
              <a:t>Νικητάκης</a:t>
            </a:r>
            <a:r>
              <a:rPr lang="el-GR" sz="1600" dirty="0"/>
              <a:t> Ν. Ιστολογία οστών των γνάθων. </a:t>
            </a:r>
            <a:r>
              <a:rPr lang="en-US" sz="1600" dirty="0">
                <a:hlinkClick r:id="rId6"/>
              </a:rPr>
              <a:t>https://slideplayer.gr/slide/6161513/</a:t>
            </a:r>
            <a:r>
              <a:rPr lang="el-GR" sz="1600" dirty="0"/>
              <a:t> </a:t>
            </a:r>
            <a:endParaRPr lang="el-GR" sz="1600" dirty="0" smtClean="0"/>
          </a:p>
          <a:p>
            <a:pPr marL="0" indent="0">
              <a:spcBef>
                <a:spcPts val="0"/>
              </a:spcBef>
              <a:buNone/>
            </a:pPr>
            <a:endParaRPr lang="el-GR" sz="1600" dirty="0" smtClean="0"/>
          </a:p>
          <a:p>
            <a:pPr marL="0" indent="0">
              <a:spcBef>
                <a:spcPts val="0"/>
              </a:spcBef>
              <a:buNone/>
            </a:pPr>
            <a:endParaRPr lang="el-GR" sz="1600" dirty="0" smtClean="0"/>
          </a:p>
          <a:p>
            <a:pPr marL="0" indent="0">
              <a:spcBef>
                <a:spcPts val="0"/>
              </a:spcBef>
              <a:buNone/>
            </a:pPr>
            <a:endParaRPr lang="el-GR" sz="1600" b="1" dirty="0" smtClean="0"/>
          </a:p>
          <a:p>
            <a:pPr marL="0" indent="0">
              <a:spcBef>
                <a:spcPts val="0"/>
              </a:spcBef>
              <a:buNone/>
            </a:pPr>
            <a:endParaRPr lang="en-US" sz="1600" dirty="0"/>
          </a:p>
        </p:txBody>
      </p:sp>
    </p:spTree>
    <p:extLst>
      <p:ext uri="{BB962C8B-B14F-4D97-AF65-F5344CB8AC3E}">
        <p14:creationId xmlns:p14="http://schemas.microsoft.com/office/powerpoint/2010/main" val="9228538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16632"/>
            <a:ext cx="8229600" cy="1143000"/>
          </a:xfrm>
        </p:spPr>
        <p:txBody>
          <a:bodyPr>
            <a:normAutofit fontScale="90000"/>
          </a:bodyPr>
          <a:lstStyle/>
          <a:p>
            <a:r>
              <a:rPr lang="el-GR" sz="3600" b="1" dirty="0" smtClean="0">
                <a:solidFill>
                  <a:schemeClr val="tx2"/>
                </a:solidFill>
              </a:rPr>
              <a:t>Αδαμαντίνη </a:t>
            </a:r>
            <a:br>
              <a:rPr lang="el-GR" sz="3600" b="1" dirty="0" smtClean="0">
                <a:solidFill>
                  <a:schemeClr val="tx2"/>
                </a:solidFill>
              </a:rPr>
            </a:br>
            <a:r>
              <a:rPr lang="el-GR" sz="3600" b="1" dirty="0" smtClean="0"/>
              <a:t>Επιφανειακά</a:t>
            </a:r>
            <a:r>
              <a:rPr lang="el-GR" sz="3600" dirty="0" smtClean="0"/>
              <a:t> </a:t>
            </a:r>
            <a:r>
              <a:rPr lang="el-GR" sz="3600" dirty="0"/>
              <a:t>μορφολογικά γνωρίσματα</a:t>
            </a:r>
          </a:p>
        </p:txBody>
      </p:sp>
      <p:sp>
        <p:nvSpPr>
          <p:cNvPr id="4" name="Content Placeholder 3"/>
          <p:cNvSpPr>
            <a:spLocks noGrp="1"/>
          </p:cNvSpPr>
          <p:nvPr>
            <p:ph sz="half" idx="1"/>
          </p:nvPr>
        </p:nvSpPr>
        <p:spPr>
          <a:xfrm>
            <a:off x="251520" y="1711349"/>
            <a:ext cx="5050904" cy="4525963"/>
          </a:xfrm>
        </p:spPr>
        <p:txBody>
          <a:bodyPr>
            <a:normAutofit lnSpcReduction="10000"/>
          </a:bodyPr>
          <a:lstStyle/>
          <a:p>
            <a:pPr marL="0" indent="0">
              <a:buNone/>
            </a:pPr>
            <a:r>
              <a:rPr lang="el-GR" b="1" dirty="0" err="1">
                <a:solidFill>
                  <a:schemeClr val="tx2"/>
                </a:solidFill>
              </a:rPr>
              <a:t>Περικύματα</a:t>
            </a:r>
            <a:r>
              <a:rPr lang="el-GR" b="1" dirty="0">
                <a:solidFill>
                  <a:schemeClr val="tx2"/>
                </a:solidFill>
              </a:rPr>
              <a:t> </a:t>
            </a:r>
            <a:r>
              <a:rPr lang="el-GR" dirty="0"/>
              <a:t>(</a:t>
            </a:r>
            <a:r>
              <a:rPr lang="en-GB" dirty="0" err="1"/>
              <a:t>Perikymata</a:t>
            </a:r>
            <a:r>
              <a:rPr lang="en-GB" dirty="0"/>
              <a:t> or imbrication lines) </a:t>
            </a:r>
            <a:r>
              <a:rPr lang="el-GR" dirty="0"/>
              <a:t>και </a:t>
            </a:r>
            <a:r>
              <a:rPr lang="el-GR" b="1" dirty="0">
                <a:solidFill>
                  <a:schemeClr val="tx2"/>
                </a:solidFill>
              </a:rPr>
              <a:t>γραμμές </a:t>
            </a:r>
            <a:r>
              <a:rPr lang="en-GB" b="1" dirty="0" err="1" smtClean="0">
                <a:solidFill>
                  <a:schemeClr val="tx2"/>
                </a:solidFill>
              </a:rPr>
              <a:t>Pickerill</a:t>
            </a:r>
            <a:r>
              <a:rPr lang="el-GR" b="1" dirty="0" smtClean="0"/>
              <a:t> </a:t>
            </a:r>
            <a:r>
              <a:rPr lang="en-GB" dirty="0" smtClean="0"/>
              <a:t>(</a:t>
            </a:r>
            <a:r>
              <a:rPr lang="en-GB" dirty="0" err="1" smtClean="0"/>
              <a:t>Pickerill</a:t>
            </a:r>
            <a:r>
              <a:rPr lang="en-GB" dirty="0" smtClean="0"/>
              <a:t> </a:t>
            </a:r>
            <a:r>
              <a:rPr lang="en-GB" dirty="0"/>
              <a:t>lines</a:t>
            </a:r>
            <a:r>
              <a:rPr lang="en-GB" dirty="0" smtClean="0"/>
              <a:t>)</a:t>
            </a:r>
            <a:endParaRPr lang="el-GR" dirty="0" smtClean="0"/>
          </a:p>
          <a:p>
            <a:r>
              <a:rPr lang="el-GR" sz="2400" dirty="0"/>
              <a:t>Τα </a:t>
            </a:r>
            <a:r>
              <a:rPr lang="el-GR" sz="2400" b="1" dirty="0" err="1"/>
              <a:t>περικύματα</a:t>
            </a:r>
            <a:r>
              <a:rPr lang="el-GR" sz="2400" b="1" dirty="0"/>
              <a:t> </a:t>
            </a:r>
            <a:r>
              <a:rPr lang="el-GR" sz="2400" dirty="0"/>
              <a:t>δεν είναι τίποτα άλλο, παρά η αποτύπωση </a:t>
            </a:r>
            <a:r>
              <a:rPr lang="el-GR" sz="2400" i="1" dirty="0"/>
              <a:t>των </a:t>
            </a:r>
            <a:r>
              <a:rPr lang="el-GR" sz="2400" i="1" dirty="0" smtClean="0"/>
              <a:t>αυξητικών γραμμών </a:t>
            </a:r>
            <a:r>
              <a:rPr lang="el-GR" sz="2400" dirty="0"/>
              <a:t>στην επιφάνεια της αδαμαντίνης, </a:t>
            </a:r>
            <a:r>
              <a:rPr lang="el-GR" sz="2400" u="sng" dirty="0"/>
              <a:t>ιδιαίτερα στην αυχενική ζώνη </a:t>
            </a:r>
            <a:r>
              <a:rPr lang="el-GR" sz="2400" u="sng" dirty="0" smtClean="0"/>
              <a:t>της </a:t>
            </a:r>
            <a:r>
              <a:rPr lang="el-GR" sz="2400" u="sng" dirty="0" err="1" smtClean="0"/>
              <a:t>προστομιακής</a:t>
            </a:r>
            <a:r>
              <a:rPr lang="el-GR" sz="2400" u="sng" dirty="0" smtClean="0"/>
              <a:t> </a:t>
            </a:r>
            <a:r>
              <a:rPr lang="el-GR" sz="2400" u="sng" dirty="0"/>
              <a:t>επιφάνειας</a:t>
            </a:r>
            <a:r>
              <a:rPr lang="el-GR" sz="2400" dirty="0"/>
              <a:t>. Αυτά έχουν τη μορφή κυματοειδών ανωμαλιών. </a:t>
            </a:r>
            <a:endParaRPr lang="el-GR" sz="2400" dirty="0" smtClean="0"/>
          </a:p>
          <a:p>
            <a:r>
              <a:rPr lang="el-GR" sz="2400" dirty="0" smtClean="0"/>
              <a:t>Η περιοχή μεταξύ </a:t>
            </a:r>
            <a:r>
              <a:rPr lang="el-GR" sz="2400" dirty="0"/>
              <a:t>δύο </a:t>
            </a:r>
            <a:r>
              <a:rPr lang="el-GR" sz="2400" dirty="0" err="1"/>
              <a:t>περικυμάτων</a:t>
            </a:r>
            <a:r>
              <a:rPr lang="el-GR" sz="2400" dirty="0"/>
              <a:t> ονομάζεται </a:t>
            </a:r>
            <a:r>
              <a:rPr lang="el-GR" sz="2400" b="1" dirty="0"/>
              <a:t>γραμμή </a:t>
            </a:r>
            <a:r>
              <a:rPr lang="el-GR" sz="2400" b="1" dirty="0" err="1"/>
              <a:t>Pickerill</a:t>
            </a:r>
            <a:r>
              <a:rPr lang="el-GR" sz="2400" dirty="0"/>
              <a:t>.</a:t>
            </a:r>
            <a:endParaRPr lang="el-GR" sz="2400" dirty="0" smtClean="0"/>
          </a:p>
          <a:p>
            <a:endParaRPr lang="el-GR" sz="2400" dirty="0"/>
          </a:p>
        </p:txBody>
      </p:sp>
      <p:pic>
        <p:nvPicPr>
          <p:cNvPr id="11266" name="Picture 2"/>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r="2865"/>
          <a:stretch/>
        </p:blipFill>
        <p:spPr bwMode="auto">
          <a:xfrm>
            <a:off x="5709741" y="1977231"/>
            <a:ext cx="3182739" cy="3771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618735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48200" y="1340768"/>
            <a:ext cx="4038600" cy="5328592"/>
          </a:xfrm>
        </p:spPr>
        <p:txBody>
          <a:bodyPr>
            <a:normAutofit fontScale="92500" lnSpcReduction="20000"/>
          </a:bodyPr>
          <a:lstStyle/>
          <a:p>
            <a:r>
              <a:rPr lang="el-GR" sz="2000" dirty="0" smtClean="0"/>
              <a:t>Οι εγκάρσιες κυματοειδείς αβαθείς αύλακες , που περιβάλλουν κυκλικά τη μύλη του δοντιού, και βρίσκονται παράλληλες αναμεταξύ τους.</a:t>
            </a:r>
          </a:p>
          <a:p>
            <a:r>
              <a:rPr lang="el-GR" sz="2000" u="sng" dirty="0" smtClean="0"/>
              <a:t>Αποτελούν το πέρας των γραμμών </a:t>
            </a:r>
            <a:r>
              <a:rPr lang="en-US" sz="2000" u="sng" dirty="0" err="1" smtClean="0"/>
              <a:t>Retzius</a:t>
            </a:r>
            <a:r>
              <a:rPr lang="en-US" sz="2000" dirty="0" smtClean="0"/>
              <a:t> </a:t>
            </a:r>
            <a:r>
              <a:rPr lang="el-GR" sz="2000" dirty="0" smtClean="0"/>
              <a:t>στα </a:t>
            </a:r>
            <a:r>
              <a:rPr lang="el-GR" sz="2000" dirty="0" err="1" smtClean="0"/>
              <a:t>επιπολής</a:t>
            </a:r>
            <a:r>
              <a:rPr lang="el-GR" sz="2000" dirty="0" smtClean="0"/>
              <a:t> στρώματα της αδαμαντίνης, σχηματίζονται δε από την απόληξη των κωνικών στρωμάτων, που διατάσσονται το ένα πάνω στο άλλο στην επιφάνειά της. Αποτέλεσμα αυτής της διάταξης είναι ο σχηματισμός μικρών ακρολοφιών σας ένα είδος σκάλας που αφορίζονται με τις αύλακες.</a:t>
            </a:r>
          </a:p>
          <a:p>
            <a:r>
              <a:rPr lang="el-GR" sz="2000" dirty="0" smtClean="0"/>
              <a:t>Με το πέρασμα των χρόνων λόγω της </a:t>
            </a:r>
            <a:r>
              <a:rPr lang="el-GR" sz="2000" dirty="0" err="1" smtClean="0"/>
              <a:t>αποτριβής</a:t>
            </a:r>
            <a:r>
              <a:rPr lang="el-GR" sz="2000" dirty="0" smtClean="0"/>
              <a:t> της αδαμαντίνης κατά την μάσηση , γίνονται πιο αβαθή και στο τέλος εξαφανίζονται. </a:t>
            </a:r>
            <a:r>
              <a:rPr lang="el-GR" sz="2000" baseline="30000" dirty="0"/>
              <a:t>2</a:t>
            </a:r>
            <a:endParaRPr lang="en-US" sz="2000" dirty="0"/>
          </a:p>
        </p:txBody>
      </p:sp>
      <p:pic>
        <p:nvPicPr>
          <p:cNvPr id="1026" name="Picture 2"/>
          <p:cNvPicPr>
            <a:picLocks noGrp="1" noChangeAspect="1" noChangeArrowheads="1"/>
          </p:cNvPicPr>
          <p:nvPr>
            <p:ph sz="half" idx="1"/>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79512" y="1795892"/>
            <a:ext cx="4248000" cy="4153388"/>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itle 2"/>
          <p:cNvSpPr>
            <a:spLocks noGrp="1"/>
          </p:cNvSpPr>
          <p:nvPr>
            <p:ph type="title"/>
          </p:nvPr>
        </p:nvSpPr>
        <p:spPr>
          <a:xfrm>
            <a:off x="457200" y="53752"/>
            <a:ext cx="8229600" cy="1143000"/>
          </a:xfrm>
        </p:spPr>
        <p:txBody>
          <a:bodyPr>
            <a:normAutofit fontScale="90000"/>
          </a:bodyPr>
          <a:lstStyle/>
          <a:p>
            <a:r>
              <a:rPr lang="el-GR" sz="3600" b="1" dirty="0" smtClean="0">
                <a:solidFill>
                  <a:schemeClr val="tx2"/>
                </a:solidFill>
              </a:rPr>
              <a:t>Αδαμαντίνη </a:t>
            </a:r>
            <a:br>
              <a:rPr lang="el-GR" sz="3600" b="1" dirty="0" smtClean="0">
                <a:solidFill>
                  <a:schemeClr val="tx2"/>
                </a:solidFill>
              </a:rPr>
            </a:br>
            <a:r>
              <a:rPr lang="el-GR" sz="3600" b="1" dirty="0" smtClean="0"/>
              <a:t>Επιφανειακά</a:t>
            </a:r>
            <a:r>
              <a:rPr lang="el-GR" sz="3600" dirty="0" smtClean="0"/>
              <a:t> </a:t>
            </a:r>
            <a:r>
              <a:rPr lang="el-GR" sz="3600" dirty="0"/>
              <a:t>μορφολογικά γνωρίσματα</a:t>
            </a:r>
          </a:p>
        </p:txBody>
      </p:sp>
      <p:sp>
        <p:nvSpPr>
          <p:cNvPr id="5" name="Rectangle 4"/>
          <p:cNvSpPr/>
          <p:nvPr/>
        </p:nvSpPr>
        <p:spPr>
          <a:xfrm>
            <a:off x="225293" y="1340768"/>
            <a:ext cx="4130683" cy="461665"/>
          </a:xfrm>
          <a:prstGeom prst="rect">
            <a:avLst/>
          </a:prstGeom>
        </p:spPr>
        <p:txBody>
          <a:bodyPr wrap="none">
            <a:spAutoFit/>
          </a:bodyPr>
          <a:lstStyle/>
          <a:p>
            <a:r>
              <a:rPr lang="el-GR" sz="2400" b="1" dirty="0" err="1" smtClean="0">
                <a:solidFill>
                  <a:schemeClr val="tx2"/>
                </a:solidFill>
              </a:rPr>
              <a:t>Περικύματα</a:t>
            </a:r>
            <a:r>
              <a:rPr lang="el-GR" sz="2400" b="1" dirty="0" smtClean="0">
                <a:solidFill>
                  <a:schemeClr val="tx2"/>
                </a:solidFill>
              </a:rPr>
              <a:t> - Γραμμές </a:t>
            </a:r>
            <a:r>
              <a:rPr lang="en-GB" sz="2400" b="1" dirty="0" err="1">
                <a:solidFill>
                  <a:schemeClr val="tx2"/>
                </a:solidFill>
              </a:rPr>
              <a:t>Pickerill</a:t>
            </a:r>
            <a:endParaRPr lang="en-US" sz="2400" dirty="0">
              <a:solidFill>
                <a:schemeClr val="tx2"/>
              </a:solidFill>
            </a:endParaRPr>
          </a:p>
        </p:txBody>
      </p:sp>
      <p:sp>
        <p:nvSpPr>
          <p:cNvPr id="7" name="TextBox 6"/>
          <p:cNvSpPr txBox="1"/>
          <p:nvPr/>
        </p:nvSpPr>
        <p:spPr>
          <a:xfrm>
            <a:off x="3310292" y="5569302"/>
            <a:ext cx="245580" cy="235962"/>
          </a:xfrm>
          <a:prstGeom prst="rect">
            <a:avLst/>
          </a:prstGeom>
          <a:noFill/>
        </p:spPr>
        <p:txBody>
          <a:bodyPr wrap="none" rtlCol="0">
            <a:spAutoFit/>
          </a:bodyPr>
          <a:lstStyle/>
          <a:p>
            <a:r>
              <a:rPr lang="el-GR" sz="1400" b="1" baseline="30000" dirty="0" smtClean="0"/>
              <a:t>2</a:t>
            </a:r>
            <a:endParaRPr lang="en-US" sz="1400" b="1" baseline="30000" dirty="0"/>
          </a:p>
        </p:txBody>
      </p:sp>
    </p:spTree>
    <p:extLst>
      <p:ext uri="{BB962C8B-B14F-4D97-AF65-F5344CB8AC3E}">
        <p14:creationId xmlns:p14="http://schemas.microsoft.com/office/powerpoint/2010/main" val="29555762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763" y="190500"/>
            <a:ext cx="8372475"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622564" y="6361390"/>
            <a:ext cx="245580" cy="235962"/>
          </a:xfrm>
          <a:prstGeom prst="rect">
            <a:avLst/>
          </a:prstGeom>
          <a:noFill/>
        </p:spPr>
        <p:txBody>
          <a:bodyPr wrap="none" rtlCol="0">
            <a:spAutoFit/>
          </a:bodyPr>
          <a:lstStyle/>
          <a:p>
            <a:r>
              <a:rPr lang="el-GR" sz="1400" b="1" baseline="30000" dirty="0" smtClean="0"/>
              <a:t>2</a:t>
            </a:r>
            <a:endParaRPr lang="en-US" sz="1400" b="1" baseline="30000" dirty="0"/>
          </a:p>
        </p:txBody>
      </p:sp>
    </p:spTree>
    <p:extLst>
      <p:ext uri="{BB962C8B-B14F-4D97-AF65-F5344CB8AC3E}">
        <p14:creationId xmlns:p14="http://schemas.microsoft.com/office/powerpoint/2010/main" val="37077219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359532" y="2276872"/>
            <a:ext cx="8424936" cy="1524000"/>
          </a:xfrm>
        </p:spPr>
        <p:style>
          <a:lnRef idx="1">
            <a:schemeClr val="dk1"/>
          </a:lnRef>
          <a:fillRef idx="2">
            <a:schemeClr val="dk1"/>
          </a:fillRef>
          <a:effectRef idx="1">
            <a:schemeClr val="dk1"/>
          </a:effectRef>
          <a:fontRef idx="minor">
            <a:schemeClr val="dk1"/>
          </a:fontRef>
        </p:style>
        <p:txBody>
          <a:bodyPr>
            <a:normAutofit fontScale="90000"/>
          </a:bodyPr>
          <a:lstStyle/>
          <a:p>
            <a:r>
              <a:rPr lang="el-GR" altLang="el-GR" sz="3600" b="1" dirty="0" smtClean="0">
                <a:solidFill>
                  <a:schemeClr val="tx2"/>
                </a:solidFill>
              </a:rPr>
              <a:t>Ιστολογία </a:t>
            </a:r>
            <a:r>
              <a:rPr lang="en-GB" altLang="el-GR" sz="3600" b="1" dirty="0" smtClean="0">
                <a:solidFill>
                  <a:schemeClr val="tx2"/>
                </a:solidFill>
              </a:rPr>
              <a:t/>
            </a:r>
            <a:br>
              <a:rPr lang="en-GB" altLang="el-GR" sz="3600" b="1" dirty="0" smtClean="0">
                <a:solidFill>
                  <a:schemeClr val="tx2"/>
                </a:solidFill>
              </a:rPr>
            </a:br>
            <a:r>
              <a:rPr lang="el-GR" altLang="el-GR" sz="4000" dirty="0" smtClean="0">
                <a:solidFill>
                  <a:schemeClr val="tx2"/>
                </a:solidFill>
              </a:rPr>
              <a:t>αδαμαντίνης-οδοντίνης-</a:t>
            </a:r>
            <a:r>
              <a:rPr lang="el-GR" sz="4000" dirty="0">
                <a:solidFill>
                  <a:schemeClr val="tx2"/>
                </a:solidFill>
              </a:rPr>
              <a:t> </a:t>
            </a:r>
            <a:r>
              <a:rPr lang="el-GR" sz="4000" dirty="0" err="1" smtClean="0">
                <a:solidFill>
                  <a:schemeClr val="tx2"/>
                </a:solidFill>
              </a:rPr>
              <a:t>οστεΐνης</a:t>
            </a:r>
            <a:r>
              <a:rPr lang="el-GR" sz="4000" dirty="0" smtClean="0">
                <a:solidFill>
                  <a:schemeClr val="tx2"/>
                </a:solidFill>
              </a:rPr>
              <a:t>- </a:t>
            </a:r>
            <a:r>
              <a:rPr lang="el-GR" altLang="el-GR" sz="4000" dirty="0" smtClean="0">
                <a:solidFill>
                  <a:schemeClr val="tx2"/>
                </a:solidFill>
              </a:rPr>
              <a:t>πολφού</a:t>
            </a:r>
            <a:endParaRPr lang="el-GR" altLang="el-GR" sz="4000" b="1" dirty="0" smtClean="0">
              <a:solidFill>
                <a:schemeClr val="tx2"/>
              </a:solidFill>
            </a:endParaRPr>
          </a:p>
        </p:txBody>
      </p:sp>
      <p:sp>
        <p:nvSpPr>
          <p:cNvPr id="2051" name="Subtitle 2"/>
          <p:cNvSpPr>
            <a:spLocks noGrp="1"/>
          </p:cNvSpPr>
          <p:nvPr>
            <p:ph type="subTitle" idx="1"/>
          </p:nvPr>
        </p:nvSpPr>
        <p:spPr>
          <a:xfrm>
            <a:off x="323850" y="5213350"/>
            <a:ext cx="6400800" cy="1111250"/>
          </a:xfrm>
        </p:spPr>
        <p:txBody>
          <a:bodyPr/>
          <a:lstStyle/>
          <a:p>
            <a:pPr algn="l" eaLnBrk="1" hangingPunct="1">
              <a:spcBef>
                <a:spcPts val="0"/>
              </a:spcBef>
            </a:pPr>
            <a:r>
              <a:rPr lang="el-GR" altLang="el-GR" sz="2800" i="1" dirty="0" smtClean="0">
                <a:solidFill>
                  <a:schemeClr val="tx1"/>
                </a:solidFill>
              </a:rPr>
              <a:t>Π. Τσόλκα</a:t>
            </a:r>
          </a:p>
          <a:p>
            <a:pPr algn="l" eaLnBrk="1" hangingPunct="1">
              <a:spcBef>
                <a:spcPts val="0"/>
              </a:spcBef>
            </a:pPr>
            <a:r>
              <a:rPr lang="el-GR" altLang="el-GR" sz="2800" i="1" dirty="0" smtClean="0">
                <a:solidFill>
                  <a:schemeClr val="tx1"/>
                </a:solidFill>
              </a:rPr>
              <a:t>Αναπληρωτής Καθηγητής</a:t>
            </a:r>
          </a:p>
        </p:txBody>
      </p:sp>
      <p:pic>
        <p:nvPicPr>
          <p:cNvPr id="205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2" y="620712"/>
            <a:ext cx="1425600" cy="7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430016" y="511512"/>
            <a:ext cx="5814392" cy="923330"/>
          </a:xfrm>
          <a:prstGeom prst="rect">
            <a:avLst/>
          </a:prstGeom>
          <a:effectLst>
            <a:softEdge rad="63500"/>
          </a:effectLst>
        </p:spPr>
        <p:style>
          <a:lnRef idx="2">
            <a:schemeClr val="accent1"/>
          </a:lnRef>
          <a:fillRef idx="1">
            <a:schemeClr val="lt1"/>
          </a:fillRef>
          <a:effectRef idx="0">
            <a:schemeClr val="accent1"/>
          </a:effectRef>
          <a:fontRef idx="minor">
            <a:schemeClr val="dk1"/>
          </a:fontRef>
        </p:style>
        <p:txBody>
          <a:bodyPr>
            <a:spAutoFit/>
          </a:bodyPr>
          <a:lstStyle/>
          <a:p>
            <a:pPr>
              <a:defRPr/>
            </a:pPr>
            <a:r>
              <a:rPr lang="el-GR" b="1" cap="small" dirty="0">
                <a:solidFill>
                  <a:schemeClr val="accent1">
                    <a:lumMod val="50000"/>
                  </a:schemeClr>
                </a:solidFill>
              </a:rPr>
              <a:t>ΤΕΧΝΟΛΟΓΙΚΟ ΕΚΠΑΙΔΕΥΤΙΚΟ ΙΔΡΥΜΑ ΑΘΗΝΑΣ</a:t>
            </a:r>
          </a:p>
          <a:p>
            <a:pPr>
              <a:defRPr/>
            </a:pPr>
            <a:r>
              <a:rPr lang="el-GR" b="1" cap="small" dirty="0">
                <a:solidFill>
                  <a:schemeClr val="accent1">
                    <a:lumMod val="50000"/>
                  </a:schemeClr>
                </a:solidFill>
              </a:rPr>
              <a:t>ΣΧΟΛΗ ΕΠΑΓΓΕΛΜΑΤΩΝ ΥΓΕΙΑΣ ΚΑΙ ΠΡΟΝΟΙΑΣ</a:t>
            </a:r>
          </a:p>
          <a:p>
            <a:pPr>
              <a:defRPr/>
            </a:pPr>
            <a:r>
              <a:rPr lang="el-GR" b="1" cap="small" dirty="0">
                <a:solidFill>
                  <a:schemeClr val="accent1">
                    <a:lumMod val="50000"/>
                  </a:schemeClr>
                </a:solidFill>
              </a:rPr>
              <a:t>ΤΜΗΜΑ ΟΔΟΝΤΙΚΗΣ ΤΕΧΝΟΛΟΓΙΑΣ</a:t>
            </a:r>
          </a:p>
        </p:txBody>
      </p:sp>
    </p:spTree>
    <p:extLst>
      <p:ext uri="{BB962C8B-B14F-4D97-AF65-F5344CB8AC3E}">
        <p14:creationId xmlns:p14="http://schemas.microsoft.com/office/powerpoint/2010/main" val="31203781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p:txBody>
          <a:bodyPr>
            <a:normAutofit fontScale="90000"/>
          </a:bodyPr>
          <a:lstStyle/>
          <a:p>
            <a:r>
              <a:rPr lang="el-GR" sz="3600" b="1" dirty="0" smtClean="0">
                <a:solidFill>
                  <a:schemeClr val="tx2"/>
                </a:solidFill>
              </a:rPr>
              <a:t>Αδαμαντίνη </a:t>
            </a:r>
            <a:br>
              <a:rPr lang="el-GR" sz="3600" b="1" dirty="0" smtClean="0">
                <a:solidFill>
                  <a:schemeClr val="tx2"/>
                </a:solidFill>
              </a:rPr>
            </a:br>
            <a:r>
              <a:rPr lang="el-GR" sz="3600" b="1" dirty="0" smtClean="0"/>
              <a:t>Επιφανειακά</a:t>
            </a:r>
            <a:r>
              <a:rPr lang="el-GR" sz="3600" dirty="0" smtClean="0"/>
              <a:t> </a:t>
            </a:r>
            <a:r>
              <a:rPr lang="el-GR" sz="3600" dirty="0"/>
              <a:t>μορφολογικά γνωρίσματα</a:t>
            </a:r>
          </a:p>
        </p:txBody>
      </p:sp>
      <p:sp>
        <p:nvSpPr>
          <p:cNvPr id="3" name="Content Placeholder 2"/>
          <p:cNvSpPr>
            <a:spLocks noGrp="1"/>
          </p:cNvSpPr>
          <p:nvPr>
            <p:ph idx="1"/>
          </p:nvPr>
        </p:nvSpPr>
        <p:spPr>
          <a:xfrm>
            <a:off x="457200" y="1600200"/>
            <a:ext cx="8229600" cy="4853136"/>
          </a:xfrm>
        </p:spPr>
        <p:txBody>
          <a:bodyPr>
            <a:normAutofit fontScale="92500" lnSpcReduction="10000"/>
          </a:bodyPr>
          <a:lstStyle/>
          <a:p>
            <a:pPr marL="0" indent="0">
              <a:spcBef>
                <a:spcPts val="0"/>
              </a:spcBef>
              <a:spcAft>
                <a:spcPts val="600"/>
              </a:spcAft>
              <a:buNone/>
            </a:pPr>
            <a:r>
              <a:rPr lang="el-GR" sz="2800" b="1" dirty="0"/>
              <a:t>Υμένες </a:t>
            </a:r>
            <a:r>
              <a:rPr lang="en-GB" sz="2800" b="1" dirty="0" err="1" smtClean="0"/>
              <a:t>Naysmith</a:t>
            </a:r>
            <a:r>
              <a:rPr lang="el-GR" sz="2800" b="1" dirty="0" smtClean="0"/>
              <a:t>: </a:t>
            </a:r>
            <a:r>
              <a:rPr lang="el-GR" sz="2400" dirty="0" smtClean="0"/>
              <a:t>Διακρίνονται </a:t>
            </a:r>
            <a:r>
              <a:rPr lang="el-GR" sz="2400" dirty="0"/>
              <a:t>στον πρωτογενή και στο δευτερογενή. Επειδή, </a:t>
            </a:r>
            <a:r>
              <a:rPr lang="el-GR" sz="2400" dirty="0" smtClean="0"/>
              <a:t>διαλύονται σχετικά </a:t>
            </a:r>
            <a:r>
              <a:rPr lang="el-GR" sz="2400" dirty="0"/>
              <a:t>γρήγορα, μετά την ανατολή του δοντιού, είναι δύσκολο να </a:t>
            </a:r>
            <a:r>
              <a:rPr lang="el-GR" sz="2400" dirty="0" smtClean="0"/>
              <a:t>απεικονιστούν.</a:t>
            </a:r>
            <a:endParaRPr lang="el-GR" sz="2400" b="1" dirty="0" smtClean="0"/>
          </a:p>
          <a:p>
            <a:pPr>
              <a:spcBef>
                <a:spcPts val="0"/>
              </a:spcBef>
              <a:spcAft>
                <a:spcPts val="600"/>
              </a:spcAft>
            </a:pPr>
            <a:r>
              <a:rPr lang="el-GR" sz="2400" b="1" i="1" dirty="0">
                <a:solidFill>
                  <a:schemeClr val="tx2"/>
                </a:solidFill>
              </a:rPr>
              <a:t>1γενής Υμένας </a:t>
            </a:r>
            <a:r>
              <a:rPr lang="en-GB" sz="2400" b="1" i="1" dirty="0" err="1" smtClean="0">
                <a:solidFill>
                  <a:schemeClr val="tx2"/>
                </a:solidFill>
              </a:rPr>
              <a:t>Naysmith</a:t>
            </a:r>
            <a:r>
              <a:rPr lang="en-GB" sz="2400" b="1" i="1" dirty="0" smtClean="0">
                <a:solidFill>
                  <a:schemeClr val="tx2"/>
                </a:solidFill>
              </a:rPr>
              <a:t>-</a:t>
            </a:r>
            <a:r>
              <a:rPr lang="el-GR" sz="2400" b="1" i="1" dirty="0" err="1" smtClean="0">
                <a:solidFill>
                  <a:schemeClr val="tx2"/>
                </a:solidFill>
              </a:rPr>
              <a:t>ακύτταρη</a:t>
            </a:r>
            <a:r>
              <a:rPr lang="el-GR" sz="2400" b="1" i="1" dirty="0" smtClean="0">
                <a:solidFill>
                  <a:schemeClr val="tx2"/>
                </a:solidFill>
              </a:rPr>
              <a:t> μεμβράνη</a:t>
            </a:r>
            <a:endParaRPr lang="en-GB" sz="2400" b="1" i="1" dirty="0">
              <a:solidFill>
                <a:schemeClr val="tx2"/>
              </a:solidFill>
            </a:endParaRPr>
          </a:p>
          <a:p>
            <a:pPr>
              <a:spcBef>
                <a:spcPts val="0"/>
              </a:spcBef>
              <a:spcAft>
                <a:spcPts val="600"/>
              </a:spcAft>
              <a:buFont typeface="Wingdings" panose="05000000000000000000" pitchFamily="2" charset="2"/>
              <a:buChar char="ü"/>
            </a:pPr>
            <a:r>
              <a:rPr lang="el-GR" sz="2400" dirty="0" smtClean="0"/>
              <a:t>Τελικό </a:t>
            </a:r>
            <a:r>
              <a:rPr lang="el-GR" sz="2400" dirty="0"/>
              <a:t>προϊόν </a:t>
            </a:r>
            <a:r>
              <a:rPr lang="el-GR" sz="2400" dirty="0" err="1" smtClean="0"/>
              <a:t>αδαμαντινοβλαστών</a:t>
            </a:r>
            <a:endParaRPr lang="el-GR" sz="2400" dirty="0" smtClean="0"/>
          </a:p>
          <a:p>
            <a:pPr>
              <a:spcBef>
                <a:spcPts val="0"/>
              </a:spcBef>
              <a:spcAft>
                <a:spcPts val="600"/>
              </a:spcAft>
              <a:buFont typeface="Wingdings" panose="05000000000000000000" pitchFamily="2" charset="2"/>
              <a:buChar char="ü"/>
            </a:pPr>
            <a:r>
              <a:rPr lang="el-GR" sz="2400" dirty="0" smtClean="0"/>
              <a:t>Πάχος </a:t>
            </a:r>
            <a:r>
              <a:rPr lang="el-GR" sz="2400" dirty="0"/>
              <a:t>0,2 μ</a:t>
            </a:r>
            <a:r>
              <a:rPr lang="en-GB" sz="2400" dirty="0" smtClean="0"/>
              <a:t>m</a:t>
            </a:r>
            <a:endParaRPr lang="el-GR" sz="2400" dirty="0" smtClean="0"/>
          </a:p>
          <a:p>
            <a:pPr>
              <a:spcBef>
                <a:spcPts val="0"/>
              </a:spcBef>
              <a:spcAft>
                <a:spcPts val="600"/>
              </a:spcAft>
              <a:buFont typeface="Wingdings" panose="05000000000000000000" pitchFamily="2" charset="2"/>
              <a:buChar char="ü"/>
            </a:pPr>
            <a:r>
              <a:rPr lang="el-GR" sz="2400" dirty="0" err="1" smtClean="0"/>
              <a:t>Ενασβεστιωμένη</a:t>
            </a:r>
            <a:r>
              <a:rPr lang="el-GR" sz="2400" dirty="0" smtClean="0"/>
              <a:t> μεμβράνη. </a:t>
            </a:r>
            <a:r>
              <a:rPr lang="el-GR" sz="2400" baseline="30000" dirty="0"/>
              <a:t>2</a:t>
            </a:r>
            <a:endParaRPr lang="el-GR" sz="2400" dirty="0" smtClean="0"/>
          </a:p>
          <a:p>
            <a:pPr marL="0" indent="0">
              <a:spcBef>
                <a:spcPts val="0"/>
              </a:spcBef>
              <a:spcAft>
                <a:spcPts val="600"/>
              </a:spcAft>
              <a:buNone/>
            </a:pPr>
            <a:endParaRPr lang="el-GR" sz="2400" dirty="0" smtClean="0"/>
          </a:p>
          <a:p>
            <a:pPr>
              <a:spcBef>
                <a:spcPts val="0"/>
              </a:spcBef>
              <a:spcAft>
                <a:spcPts val="600"/>
              </a:spcAft>
            </a:pPr>
            <a:r>
              <a:rPr lang="el-GR" sz="2400" b="1" i="1" dirty="0">
                <a:solidFill>
                  <a:schemeClr val="tx2"/>
                </a:solidFill>
              </a:rPr>
              <a:t>2γενής Υμένας </a:t>
            </a:r>
            <a:r>
              <a:rPr lang="en-GB" sz="2400" b="1" i="1" dirty="0" err="1">
                <a:solidFill>
                  <a:schemeClr val="tx2"/>
                </a:solidFill>
              </a:rPr>
              <a:t>Naysmith</a:t>
            </a:r>
            <a:endParaRPr lang="en-GB" sz="2400" b="1" i="1" dirty="0">
              <a:solidFill>
                <a:schemeClr val="tx2"/>
              </a:solidFill>
            </a:endParaRPr>
          </a:p>
          <a:p>
            <a:pPr>
              <a:spcBef>
                <a:spcPts val="0"/>
              </a:spcBef>
              <a:spcAft>
                <a:spcPts val="600"/>
              </a:spcAft>
              <a:buFont typeface="Wingdings" panose="05000000000000000000" pitchFamily="2" charset="2"/>
              <a:buChar char="ü"/>
            </a:pPr>
            <a:r>
              <a:rPr lang="el-GR" sz="2400" dirty="0" smtClean="0"/>
              <a:t>Σχηματίζεται </a:t>
            </a:r>
            <a:r>
              <a:rPr lang="el-GR" sz="2400" dirty="0"/>
              <a:t>από το </a:t>
            </a:r>
            <a:r>
              <a:rPr lang="el-GR" sz="2400" dirty="0" err="1"/>
              <a:t>λεπτυθέν</a:t>
            </a:r>
            <a:r>
              <a:rPr lang="el-GR" sz="2400" dirty="0"/>
              <a:t> </a:t>
            </a:r>
            <a:r>
              <a:rPr lang="en-GB" sz="2400" dirty="0" smtClean="0"/>
              <a:t> </a:t>
            </a:r>
            <a:r>
              <a:rPr lang="el-GR" sz="2400" dirty="0" err="1" smtClean="0"/>
              <a:t>επιθήλιo</a:t>
            </a:r>
            <a:endParaRPr lang="el-GR" sz="2400" dirty="0" smtClean="0"/>
          </a:p>
          <a:p>
            <a:pPr>
              <a:spcBef>
                <a:spcPts val="0"/>
              </a:spcBef>
              <a:spcAft>
                <a:spcPts val="600"/>
              </a:spcAft>
              <a:buFont typeface="Wingdings" panose="05000000000000000000" pitchFamily="2" charset="2"/>
              <a:buChar char="ü"/>
            </a:pPr>
            <a:r>
              <a:rPr lang="el-GR" sz="2400" b="0" i="0" u="none" strike="noStrike" baseline="0" dirty="0" smtClean="0"/>
              <a:t> </a:t>
            </a:r>
            <a:r>
              <a:rPr lang="el-GR" sz="2400" dirty="0"/>
              <a:t>Πάχος 10 μ</a:t>
            </a:r>
            <a:r>
              <a:rPr lang="en-GB" sz="2400" dirty="0" smtClean="0"/>
              <a:t>m</a:t>
            </a:r>
            <a:endParaRPr lang="el-GR" sz="2400" dirty="0" smtClean="0"/>
          </a:p>
          <a:p>
            <a:pPr>
              <a:spcBef>
                <a:spcPts val="0"/>
              </a:spcBef>
              <a:spcAft>
                <a:spcPts val="600"/>
              </a:spcAft>
              <a:buFont typeface="Wingdings" panose="05000000000000000000" pitchFamily="2" charset="2"/>
              <a:buChar char="ü"/>
            </a:pPr>
            <a:r>
              <a:rPr lang="el-GR" sz="2400" dirty="0" err="1" smtClean="0"/>
              <a:t>Κερατινοποιημένος</a:t>
            </a:r>
            <a:r>
              <a:rPr lang="el-GR" sz="2400" dirty="0" smtClean="0"/>
              <a:t> ιστός. </a:t>
            </a:r>
            <a:r>
              <a:rPr lang="el-GR" sz="2400" baseline="30000" dirty="0" smtClean="0"/>
              <a:t>2</a:t>
            </a:r>
            <a:endParaRPr lang="en-GB" sz="2400" b="1" dirty="0" smtClean="0"/>
          </a:p>
          <a:p>
            <a:pPr marL="0" indent="0">
              <a:spcBef>
                <a:spcPts val="0"/>
              </a:spcBef>
              <a:spcAft>
                <a:spcPts val="600"/>
              </a:spcAft>
              <a:buNone/>
            </a:pPr>
            <a:endParaRPr lang="en-GB" sz="2800" b="1" i="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496" y="3106893"/>
            <a:ext cx="3384000" cy="3418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3888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p:txBody>
          <a:bodyPr>
            <a:normAutofit fontScale="90000"/>
          </a:bodyPr>
          <a:lstStyle/>
          <a:p>
            <a:r>
              <a:rPr lang="el-GR" sz="3600" b="1" dirty="0" smtClean="0">
                <a:solidFill>
                  <a:schemeClr val="tx2"/>
                </a:solidFill>
              </a:rPr>
              <a:t>Αδαμαντίνη </a:t>
            </a:r>
            <a:br>
              <a:rPr lang="el-GR" sz="3600" b="1" dirty="0" smtClean="0">
                <a:solidFill>
                  <a:schemeClr val="tx2"/>
                </a:solidFill>
              </a:rPr>
            </a:br>
            <a:r>
              <a:rPr lang="el-GR" sz="3600" b="1" dirty="0" smtClean="0"/>
              <a:t>Επιφανειακά</a:t>
            </a:r>
            <a:r>
              <a:rPr lang="el-GR" sz="3600" dirty="0" smtClean="0"/>
              <a:t> </a:t>
            </a:r>
            <a:r>
              <a:rPr lang="el-GR" sz="3600" dirty="0"/>
              <a:t>μορφολογικά γνωρίσματα</a:t>
            </a:r>
          </a:p>
        </p:txBody>
      </p:sp>
      <p:sp>
        <p:nvSpPr>
          <p:cNvPr id="5" name="Content Placeholder 4"/>
          <p:cNvSpPr>
            <a:spLocks noGrp="1"/>
          </p:cNvSpPr>
          <p:nvPr>
            <p:ph sz="half" idx="1"/>
          </p:nvPr>
        </p:nvSpPr>
        <p:spPr/>
        <p:txBody>
          <a:bodyPr>
            <a:normAutofit fontScale="92500"/>
          </a:bodyPr>
          <a:lstStyle/>
          <a:p>
            <a:r>
              <a:rPr lang="el-GR" b="1" dirty="0"/>
              <a:t>Ρωγμές </a:t>
            </a:r>
            <a:r>
              <a:rPr lang="el-GR" dirty="0"/>
              <a:t>(</a:t>
            </a:r>
            <a:r>
              <a:rPr lang="en-GB" dirty="0"/>
              <a:t>Cracks</a:t>
            </a:r>
            <a:r>
              <a:rPr lang="en-GB" dirty="0" smtClean="0"/>
              <a:t>)</a:t>
            </a:r>
            <a:r>
              <a:rPr lang="el-GR" dirty="0" smtClean="0"/>
              <a:t>.</a:t>
            </a:r>
          </a:p>
          <a:p>
            <a:r>
              <a:rPr lang="el-GR" sz="2600" dirty="0"/>
              <a:t>Είναι γραμμοειδείς λεπτές και αβαθείς </a:t>
            </a:r>
            <a:r>
              <a:rPr lang="el-GR" sz="2600" dirty="0" smtClean="0"/>
              <a:t>σχισμές που </a:t>
            </a:r>
            <a:r>
              <a:rPr lang="el-GR" sz="2600" dirty="0"/>
              <a:t>αποτελούν </a:t>
            </a:r>
            <a:r>
              <a:rPr lang="el-GR" sz="2600" dirty="0" smtClean="0"/>
              <a:t>είτε </a:t>
            </a:r>
            <a:r>
              <a:rPr lang="el-GR" sz="2600" dirty="0"/>
              <a:t>την εξωτερική απόληξη εσωτερικών </a:t>
            </a:r>
            <a:r>
              <a:rPr lang="el-GR" sz="2600" dirty="0" smtClean="0"/>
              <a:t>μορφολογικών χαρακτηριστικών </a:t>
            </a:r>
            <a:r>
              <a:rPr lang="el-GR" sz="2600" dirty="0"/>
              <a:t>(</a:t>
            </a:r>
            <a:r>
              <a:rPr lang="el-GR" sz="2600" dirty="0" err="1"/>
              <a:t>π.χ</a:t>
            </a:r>
            <a:r>
              <a:rPr lang="el-GR" sz="2600" dirty="0"/>
              <a:t> </a:t>
            </a:r>
            <a:r>
              <a:rPr lang="el-GR" sz="2600" dirty="0" err="1"/>
              <a:t>αδαμαντινικά</a:t>
            </a:r>
            <a:r>
              <a:rPr lang="el-GR" sz="2600" dirty="0"/>
              <a:t> πετάλια), είτε δημιουργούνται από </a:t>
            </a:r>
            <a:r>
              <a:rPr lang="el-GR" sz="2600" dirty="0" smtClean="0"/>
              <a:t>εξωτερικές πιέσεις </a:t>
            </a:r>
            <a:r>
              <a:rPr lang="el-GR" sz="2600" dirty="0"/>
              <a:t>κατά τη λειτουργία του δοντιού.</a:t>
            </a:r>
          </a:p>
        </p:txBody>
      </p:sp>
      <p:pic>
        <p:nvPicPr>
          <p:cNvPr id="12290"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524500" y="2204864"/>
            <a:ext cx="3204649" cy="36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148488" y="5877272"/>
            <a:ext cx="3816000" cy="584775"/>
          </a:xfrm>
          <a:prstGeom prst="rect">
            <a:avLst/>
          </a:prstGeom>
        </p:spPr>
        <p:txBody>
          <a:bodyPr>
            <a:spAutoFit/>
          </a:bodyPr>
          <a:lstStyle/>
          <a:p>
            <a:pPr algn="ctr"/>
            <a:r>
              <a:rPr lang="el-GR" sz="1600" i="1" dirty="0"/>
              <a:t>Εικόνα 7. Ρωγμή στην επιφάνεια της αδαμαντίνης (</a:t>
            </a:r>
            <a:r>
              <a:rPr lang="el-GR" sz="1600" i="1" dirty="0" err="1"/>
              <a:t>βέλος</a:t>
            </a:r>
            <a:r>
              <a:rPr lang="el-GR" sz="1600" i="1" dirty="0" err="1" smtClean="0"/>
              <a:t>).</a:t>
            </a:r>
            <a:r>
              <a:rPr lang="el-GR" sz="1600" i="1" baseline="30000" dirty="0" err="1" smtClean="0"/>
              <a:t>3</a:t>
            </a:r>
            <a:endParaRPr lang="en-US" sz="1600" dirty="0"/>
          </a:p>
        </p:txBody>
      </p:sp>
    </p:spTree>
    <p:extLst>
      <p:ext uri="{BB962C8B-B14F-4D97-AF65-F5344CB8AC3E}">
        <p14:creationId xmlns:p14="http://schemas.microsoft.com/office/powerpoint/2010/main" val="14649513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1"/>
            <a:ext cx="8111244" cy="1972816"/>
          </a:xfrm>
        </p:spPr>
        <p:txBody>
          <a:bodyPr>
            <a:normAutofit fontScale="92500"/>
          </a:bodyPr>
          <a:lstStyle/>
          <a:p>
            <a:r>
              <a:rPr lang="el-GR" b="1" dirty="0"/>
              <a:t>Αύλακες, οπές και σχισμές </a:t>
            </a:r>
            <a:r>
              <a:rPr lang="el-GR" dirty="0"/>
              <a:t>(</a:t>
            </a:r>
            <a:r>
              <a:rPr lang="en-GB" dirty="0"/>
              <a:t>Grooves, pits and fissures</a:t>
            </a:r>
            <a:r>
              <a:rPr lang="en-GB" dirty="0" smtClean="0"/>
              <a:t>)</a:t>
            </a:r>
            <a:r>
              <a:rPr lang="el-GR" dirty="0"/>
              <a:t> </a:t>
            </a:r>
            <a:endParaRPr lang="el-GR" dirty="0" smtClean="0"/>
          </a:p>
          <a:p>
            <a:r>
              <a:rPr lang="el-GR" dirty="0" smtClean="0"/>
              <a:t>Τα μορφολογικά </a:t>
            </a:r>
            <a:r>
              <a:rPr lang="el-GR" dirty="0"/>
              <a:t>αυτά γνωρίσματα εντοπίζονται στις μασητικές, παρειακές, </a:t>
            </a:r>
            <a:r>
              <a:rPr lang="el-GR" dirty="0" smtClean="0"/>
              <a:t>γλωσσικές και </a:t>
            </a:r>
            <a:r>
              <a:rPr lang="el-GR" dirty="0" err="1"/>
              <a:t>υπερώϊες</a:t>
            </a:r>
            <a:r>
              <a:rPr lang="el-GR" dirty="0"/>
              <a:t> επιφάνειες των δοντιών.</a:t>
            </a:r>
          </a:p>
        </p:txBody>
      </p:sp>
      <p:pic>
        <p:nvPicPr>
          <p:cNvPr id="1331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76000" y="3573016"/>
            <a:ext cx="7992000" cy="293377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575556" y="6165304"/>
            <a:ext cx="7992888" cy="369332"/>
          </a:xfrm>
          <a:prstGeom prst="rect">
            <a:avLst/>
          </a:prstGeom>
        </p:spPr>
        <p:txBody>
          <a:bodyPr wrap="square">
            <a:spAutoFit/>
          </a:bodyPr>
          <a:lstStyle/>
          <a:p>
            <a:pPr algn="ctr"/>
            <a:r>
              <a:rPr lang="el-GR" b="1" i="1" dirty="0"/>
              <a:t>Βοθρία (β), πρωτογενείς (πα) και δευτερογενείς (δα) αύλακες και </a:t>
            </a:r>
            <a:r>
              <a:rPr lang="el-GR" b="1" i="1" dirty="0" smtClean="0"/>
              <a:t>σχισμές (σ</a:t>
            </a:r>
            <a:r>
              <a:rPr lang="el-GR" b="1" i="1" dirty="0"/>
              <a:t>)</a:t>
            </a:r>
            <a:endParaRPr lang="el-GR" b="1" dirty="0"/>
          </a:p>
        </p:txBody>
      </p:sp>
      <p:sp>
        <p:nvSpPr>
          <p:cNvPr id="7" name="Title 2"/>
          <p:cNvSpPr>
            <a:spLocks noGrp="1"/>
          </p:cNvSpPr>
          <p:nvPr>
            <p:ph type="title"/>
          </p:nvPr>
        </p:nvSpPr>
        <p:spPr>
          <a:xfrm>
            <a:off x="457200" y="188640"/>
            <a:ext cx="8229600" cy="1143000"/>
          </a:xfrm>
        </p:spPr>
        <p:txBody>
          <a:bodyPr>
            <a:normAutofit fontScale="90000"/>
          </a:bodyPr>
          <a:lstStyle/>
          <a:p>
            <a:r>
              <a:rPr lang="el-GR" sz="3600" b="1" dirty="0" smtClean="0">
                <a:solidFill>
                  <a:schemeClr val="tx2"/>
                </a:solidFill>
              </a:rPr>
              <a:t>Αδαμαντίνη </a:t>
            </a:r>
            <a:br>
              <a:rPr lang="el-GR" sz="3600" b="1" dirty="0" smtClean="0">
                <a:solidFill>
                  <a:schemeClr val="tx2"/>
                </a:solidFill>
              </a:rPr>
            </a:br>
            <a:r>
              <a:rPr lang="el-GR" sz="3600" b="1" dirty="0" smtClean="0"/>
              <a:t>Επιφανειακά</a:t>
            </a:r>
            <a:r>
              <a:rPr lang="el-GR" sz="3600" dirty="0" smtClean="0"/>
              <a:t> </a:t>
            </a:r>
            <a:r>
              <a:rPr lang="el-GR" sz="3600" dirty="0"/>
              <a:t>μορφολογικά γνωρίσματα</a:t>
            </a:r>
          </a:p>
        </p:txBody>
      </p:sp>
    </p:spTree>
    <p:extLst>
      <p:ext uri="{BB962C8B-B14F-4D97-AF65-F5344CB8AC3E}">
        <p14:creationId xmlns:p14="http://schemas.microsoft.com/office/powerpoint/2010/main" val="16398586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79512" y="1484784"/>
            <a:ext cx="5184576" cy="5373216"/>
          </a:xfrm>
        </p:spPr>
        <p:txBody>
          <a:bodyPr>
            <a:noAutofit/>
          </a:bodyPr>
          <a:lstStyle/>
          <a:p>
            <a:pPr marL="0" indent="0">
              <a:spcBef>
                <a:spcPts val="0"/>
              </a:spcBef>
              <a:spcAft>
                <a:spcPts val="600"/>
              </a:spcAft>
              <a:buNone/>
            </a:pPr>
            <a:r>
              <a:rPr lang="el-GR" sz="2000" b="1" dirty="0"/>
              <a:t>Αυξητική γραμμή </a:t>
            </a:r>
            <a:r>
              <a:rPr lang="en-GB" sz="2000" b="1" dirty="0" err="1"/>
              <a:t>Retzius</a:t>
            </a:r>
            <a:r>
              <a:rPr lang="en-GB" sz="2000" b="1" dirty="0"/>
              <a:t> </a:t>
            </a:r>
            <a:r>
              <a:rPr lang="en-GB" sz="2000" dirty="0"/>
              <a:t>(</a:t>
            </a:r>
            <a:r>
              <a:rPr lang="en-GB" sz="2000" dirty="0" err="1"/>
              <a:t>Striae</a:t>
            </a:r>
            <a:r>
              <a:rPr lang="en-GB" sz="2000" dirty="0"/>
              <a:t> of </a:t>
            </a:r>
            <a:r>
              <a:rPr lang="en-GB" sz="2000" dirty="0" err="1"/>
              <a:t>Retzius</a:t>
            </a:r>
            <a:r>
              <a:rPr lang="en-GB" sz="2000" dirty="0" smtClean="0"/>
              <a:t>)</a:t>
            </a:r>
            <a:endParaRPr lang="el-GR" sz="2000" dirty="0" smtClean="0"/>
          </a:p>
          <a:p>
            <a:pPr>
              <a:spcBef>
                <a:spcPts val="0"/>
              </a:spcBef>
              <a:spcAft>
                <a:spcPts val="600"/>
              </a:spcAft>
            </a:pPr>
            <a:r>
              <a:rPr lang="el-GR" sz="2000" dirty="0"/>
              <a:t>Οι γραμμές </a:t>
            </a:r>
            <a:r>
              <a:rPr lang="el-GR" sz="2000" dirty="0" smtClean="0"/>
              <a:t>του </a:t>
            </a:r>
            <a:r>
              <a:rPr lang="el-GR" sz="2000" dirty="0" err="1" smtClean="0"/>
              <a:t>Retzius</a:t>
            </a:r>
            <a:r>
              <a:rPr lang="el-GR" sz="2000" dirty="0" smtClean="0"/>
              <a:t> αποτελούν </a:t>
            </a:r>
            <a:r>
              <a:rPr lang="el-GR" sz="2000" dirty="0"/>
              <a:t>μορφολογικά στοιχεία που οφείλονται </a:t>
            </a:r>
            <a:r>
              <a:rPr lang="el-GR" sz="2000" dirty="0" smtClean="0"/>
              <a:t>σε μεταβολές </a:t>
            </a:r>
            <a:r>
              <a:rPr lang="el-GR" sz="2000" dirty="0"/>
              <a:t>των αναπτυξιακών συνθηκών κατά τη διάπλαση του </a:t>
            </a:r>
            <a:r>
              <a:rPr lang="el-GR" sz="2000" dirty="0" smtClean="0"/>
              <a:t>δοντιού.</a:t>
            </a:r>
          </a:p>
          <a:p>
            <a:pPr>
              <a:spcBef>
                <a:spcPts val="0"/>
              </a:spcBef>
              <a:spcAft>
                <a:spcPts val="600"/>
              </a:spcAft>
            </a:pPr>
            <a:r>
              <a:rPr lang="el-GR" sz="2000" dirty="0" smtClean="0"/>
              <a:t>Είναι </a:t>
            </a:r>
            <a:r>
              <a:rPr lang="el-GR" sz="2000" b="1" dirty="0" smtClean="0">
                <a:solidFill>
                  <a:schemeClr val="tx2"/>
                </a:solidFill>
              </a:rPr>
              <a:t>εναλλασσόμενες </a:t>
            </a:r>
            <a:r>
              <a:rPr lang="el-GR" sz="2000" b="1" dirty="0">
                <a:solidFill>
                  <a:schemeClr val="tx2"/>
                </a:solidFill>
              </a:rPr>
              <a:t>φαιόχρωμες περιοχές</a:t>
            </a:r>
            <a:r>
              <a:rPr lang="el-GR" sz="2000" dirty="0"/>
              <a:t>, οι οποίες διατρέχουν τη μάζα </a:t>
            </a:r>
            <a:r>
              <a:rPr lang="el-GR" sz="2000" dirty="0" smtClean="0"/>
              <a:t>της αδαμαντίνης </a:t>
            </a:r>
            <a:r>
              <a:rPr lang="el-GR" sz="2000" dirty="0"/>
              <a:t>και ανευρίσκονται τόσο σε επιμήκεις, όσο και σε εγκάρσιες τομές </a:t>
            </a:r>
            <a:r>
              <a:rPr lang="el-GR" sz="2000" dirty="0" smtClean="0"/>
              <a:t>της αδαμαντίνης</a:t>
            </a:r>
            <a:r>
              <a:rPr lang="el-GR" sz="2000" dirty="0"/>
              <a:t>. </a:t>
            </a:r>
            <a:endParaRPr lang="el-GR" sz="2000" dirty="0" smtClean="0"/>
          </a:p>
          <a:p>
            <a:pPr>
              <a:spcBef>
                <a:spcPts val="0"/>
              </a:spcBef>
              <a:spcAft>
                <a:spcPts val="600"/>
              </a:spcAft>
            </a:pPr>
            <a:r>
              <a:rPr lang="el-GR" sz="2000" dirty="0" smtClean="0"/>
              <a:t>Σε </a:t>
            </a:r>
            <a:r>
              <a:rPr lang="el-GR" sz="2000" b="1" dirty="0"/>
              <a:t>επιμήκεις </a:t>
            </a:r>
            <a:r>
              <a:rPr lang="el-GR" sz="2000" dirty="0"/>
              <a:t>τομές έχουν κατεύθυνση παράλληλη προς την </a:t>
            </a:r>
            <a:r>
              <a:rPr lang="el-GR" sz="2000" dirty="0" smtClean="0"/>
              <a:t>εξωτερική επιφάνεια</a:t>
            </a:r>
            <a:r>
              <a:rPr lang="el-GR" sz="2000" dirty="0"/>
              <a:t>, στις δε </a:t>
            </a:r>
            <a:r>
              <a:rPr lang="el-GR" sz="2000" b="1" dirty="0"/>
              <a:t>εγκάρσιες</a:t>
            </a:r>
            <a:r>
              <a:rPr lang="el-GR" sz="2000" dirty="0"/>
              <a:t> παρομοιάζουν με τους ομόκεντρους κύκλους </a:t>
            </a:r>
            <a:r>
              <a:rPr lang="el-GR" sz="2000" dirty="0" smtClean="0"/>
              <a:t>που σχηματίζονται </a:t>
            </a:r>
            <a:r>
              <a:rPr lang="el-GR" sz="2000" dirty="0"/>
              <a:t>στο φλοιό των δένδρων.</a:t>
            </a:r>
          </a:p>
        </p:txBody>
      </p:sp>
      <p:sp>
        <p:nvSpPr>
          <p:cNvPr id="5" name="Title 2"/>
          <p:cNvSpPr>
            <a:spLocks noGrp="1"/>
          </p:cNvSpPr>
          <p:nvPr>
            <p:ph type="title"/>
          </p:nvPr>
        </p:nvSpPr>
        <p:spPr>
          <a:xfrm>
            <a:off x="457200" y="0"/>
            <a:ext cx="8229600" cy="1143000"/>
          </a:xfrm>
        </p:spPr>
        <p:txBody>
          <a:bodyPr>
            <a:normAutofit fontScale="90000"/>
          </a:bodyPr>
          <a:lstStyle/>
          <a:p>
            <a:r>
              <a:rPr lang="el-GR" sz="3600" b="1" dirty="0" smtClean="0">
                <a:solidFill>
                  <a:schemeClr val="tx2"/>
                </a:solidFill>
              </a:rPr>
              <a:t>Αδαμαντίνη </a:t>
            </a:r>
            <a:br>
              <a:rPr lang="el-GR" sz="3600" b="1" dirty="0" smtClean="0">
                <a:solidFill>
                  <a:schemeClr val="tx2"/>
                </a:solidFill>
              </a:rPr>
            </a:br>
            <a:r>
              <a:rPr lang="el-GR" sz="3600" b="1" dirty="0" smtClean="0"/>
              <a:t>Εσωτερικά</a:t>
            </a:r>
            <a:r>
              <a:rPr lang="el-GR" sz="3600" dirty="0" smtClean="0"/>
              <a:t> </a:t>
            </a:r>
            <a:r>
              <a:rPr lang="el-GR" sz="3600" dirty="0"/>
              <a:t>μορφολογικά γνωρίσματα</a:t>
            </a:r>
          </a:p>
        </p:txBody>
      </p:sp>
      <p:pic>
        <p:nvPicPr>
          <p:cNvPr id="1433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548293" y="1988840"/>
            <a:ext cx="3408791" cy="396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8" name="Straight Arrow Connector 7"/>
          <p:cNvCxnSpPr/>
          <p:nvPr/>
        </p:nvCxnSpPr>
        <p:spPr>
          <a:xfrm>
            <a:off x="6660232" y="4293096"/>
            <a:ext cx="288032" cy="14401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2" name="Straight Arrow Connector 11"/>
          <p:cNvCxnSpPr/>
          <p:nvPr/>
        </p:nvCxnSpPr>
        <p:spPr>
          <a:xfrm>
            <a:off x="6516216" y="3356992"/>
            <a:ext cx="288032" cy="14401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p:nvPr/>
        </p:nvCxnSpPr>
        <p:spPr>
          <a:xfrm>
            <a:off x="6732240" y="4581128"/>
            <a:ext cx="288032" cy="14401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4" name="Straight Arrow Connector 13"/>
          <p:cNvCxnSpPr/>
          <p:nvPr/>
        </p:nvCxnSpPr>
        <p:spPr>
          <a:xfrm>
            <a:off x="6965032" y="5013176"/>
            <a:ext cx="288032" cy="14401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5" name="Straight Arrow Connector 14"/>
          <p:cNvCxnSpPr/>
          <p:nvPr/>
        </p:nvCxnSpPr>
        <p:spPr>
          <a:xfrm>
            <a:off x="6588224" y="3933056"/>
            <a:ext cx="288032" cy="14401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7" name="TextBox 16"/>
          <p:cNvSpPr txBox="1"/>
          <p:nvPr/>
        </p:nvSpPr>
        <p:spPr>
          <a:xfrm>
            <a:off x="3108442" y="6021288"/>
            <a:ext cx="383438" cy="276999"/>
          </a:xfrm>
          <a:prstGeom prst="rect">
            <a:avLst/>
          </a:prstGeom>
          <a:noFill/>
        </p:spPr>
        <p:txBody>
          <a:bodyPr wrap="none" rtlCol="0">
            <a:spAutoFit/>
          </a:bodyPr>
          <a:lstStyle/>
          <a:p>
            <a:r>
              <a:rPr lang="el-GR" b="1" baseline="30000" dirty="0" smtClean="0"/>
              <a:t>2.3</a:t>
            </a:r>
            <a:endParaRPr lang="en-US" b="1" baseline="30000" dirty="0"/>
          </a:p>
        </p:txBody>
      </p:sp>
      <p:sp>
        <p:nvSpPr>
          <p:cNvPr id="2" name="Rectangle 1"/>
          <p:cNvSpPr/>
          <p:nvPr/>
        </p:nvSpPr>
        <p:spPr>
          <a:xfrm>
            <a:off x="5580112" y="5949280"/>
            <a:ext cx="3465629" cy="307777"/>
          </a:xfrm>
          <a:prstGeom prst="rect">
            <a:avLst/>
          </a:prstGeom>
        </p:spPr>
        <p:txBody>
          <a:bodyPr wrap="none">
            <a:spAutoFit/>
          </a:bodyPr>
          <a:lstStyle/>
          <a:p>
            <a:r>
              <a:rPr lang="el-GR" sz="1400" i="1" dirty="0"/>
              <a:t>Εικόνα 9. Αυξητικές γραμμές </a:t>
            </a:r>
            <a:r>
              <a:rPr lang="el-GR" sz="1400" i="1" dirty="0" err="1"/>
              <a:t>Retzius</a:t>
            </a:r>
            <a:r>
              <a:rPr lang="el-GR" sz="1400" i="1" dirty="0"/>
              <a:t> (βέλη</a:t>
            </a:r>
            <a:r>
              <a:rPr lang="el-GR" sz="1400" i="1" dirty="0" smtClean="0"/>
              <a:t>). </a:t>
            </a:r>
            <a:r>
              <a:rPr lang="el-GR" sz="1400" i="1" baseline="30000" dirty="0" smtClean="0"/>
              <a:t>3</a:t>
            </a:r>
            <a:endParaRPr lang="en-US" sz="1400" dirty="0"/>
          </a:p>
        </p:txBody>
      </p:sp>
    </p:spTree>
    <p:extLst>
      <p:ext uri="{BB962C8B-B14F-4D97-AF65-F5344CB8AC3E}">
        <p14:creationId xmlns:p14="http://schemas.microsoft.com/office/powerpoint/2010/main" val="357824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79512" y="1340768"/>
            <a:ext cx="4752528" cy="5373216"/>
          </a:xfrm>
        </p:spPr>
        <p:txBody>
          <a:bodyPr>
            <a:noAutofit/>
          </a:bodyPr>
          <a:lstStyle/>
          <a:p>
            <a:pPr marL="0" indent="0">
              <a:spcBef>
                <a:spcPts val="0"/>
              </a:spcBef>
              <a:spcAft>
                <a:spcPts val="600"/>
              </a:spcAft>
              <a:buNone/>
            </a:pPr>
            <a:r>
              <a:rPr lang="el-GR" sz="2200" b="1" dirty="0"/>
              <a:t>Αυξητική γραμμή </a:t>
            </a:r>
            <a:r>
              <a:rPr lang="en-GB" sz="2200" b="1" dirty="0" err="1"/>
              <a:t>Retzius</a:t>
            </a:r>
            <a:r>
              <a:rPr lang="en-GB" sz="2200" b="1" dirty="0"/>
              <a:t> </a:t>
            </a:r>
            <a:r>
              <a:rPr lang="en-GB" sz="2200" dirty="0"/>
              <a:t>(</a:t>
            </a:r>
            <a:r>
              <a:rPr lang="en-GB" sz="2200" dirty="0" err="1"/>
              <a:t>Striae</a:t>
            </a:r>
            <a:r>
              <a:rPr lang="en-GB" sz="2200" dirty="0"/>
              <a:t> of </a:t>
            </a:r>
            <a:r>
              <a:rPr lang="en-GB" sz="2200" dirty="0" err="1"/>
              <a:t>Retzius</a:t>
            </a:r>
            <a:r>
              <a:rPr lang="en-GB" sz="2200" dirty="0" smtClean="0"/>
              <a:t>)</a:t>
            </a:r>
            <a:endParaRPr lang="el-GR" sz="2200" dirty="0" smtClean="0"/>
          </a:p>
          <a:p>
            <a:pPr>
              <a:spcBef>
                <a:spcPts val="0"/>
              </a:spcBef>
              <a:spcAft>
                <a:spcPts val="600"/>
              </a:spcAft>
            </a:pPr>
            <a:r>
              <a:rPr lang="el-GR" sz="2000" dirty="0"/>
              <a:t>Οι γραμμές </a:t>
            </a:r>
            <a:r>
              <a:rPr lang="el-GR" sz="2000" dirty="0" smtClean="0"/>
              <a:t>του </a:t>
            </a:r>
            <a:r>
              <a:rPr lang="el-GR" sz="2000" dirty="0" err="1" smtClean="0"/>
              <a:t>Retzius</a:t>
            </a:r>
            <a:r>
              <a:rPr lang="el-GR" sz="2000" dirty="0" smtClean="0"/>
              <a:t> έχουν μεγαλύτερη περιεκτικότητα σε οργανικά συστατικά από τις παρακείμενες ζώνες και οφείλουν την προέλευσή τους σε περιόδους που οι αδαμαντινοβλάστες αναπαύονται κατά τη διαδοχική εναπόθεση του οργανικού υποστρώματος. </a:t>
            </a:r>
          </a:p>
          <a:p>
            <a:pPr>
              <a:spcBef>
                <a:spcPts val="0"/>
              </a:spcBef>
              <a:spcAft>
                <a:spcPts val="600"/>
              </a:spcAft>
            </a:pPr>
            <a:r>
              <a:rPr lang="el-GR" sz="2000" dirty="0" smtClean="0"/>
              <a:t>Παριστάνουν το φυσιολογικό ρυθμό ενασβεστιώσεως</a:t>
            </a:r>
          </a:p>
          <a:p>
            <a:pPr>
              <a:spcBef>
                <a:spcPts val="0"/>
              </a:spcBef>
              <a:spcAft>
                <a:spcPts val="600"/>
              </a:spcAft>
            </a:pPr>
            <a:r>
              <a:rPr lang="el-GR" sz="2000" dirty="0" smtClean="0"/>
              <a:t>Παριστάνουν την ένωση διαδοχικών κωνικών στρωμάτων κατά την παραγωγή του οργανικού υποστρώματος.</a:t>
            </a:r>
            <a:endParaRPr lang="el-GR" sz="2000" dirty="0"/>
          </a:p>
        </p:txBody>
      </p:sp>
      <p:sp>
        <p:nvSpPr>
          <p:cNvPr id="5" name="Title 2"/>
          <p:cNvSpPr>
            <a:spLocks noGrp="1"/>
          </p:cNvSpPr>
          <p:nvPr>
            <p:ph type="title"/>
          </p:nvPr>
        </p:nvSpPr>
        <p:spPr>
          <a:xfrm>
            <a:off x="457200" y="0"/>
            <a:ext cx="8229600" cy="1143000"/>
          </a:xfrm>
        </p:spPr>
        <p:txBody>
          <a:bodyPr>
            <a:normAutofit fontScale="90000"/>
          </a:bodyPr>
          <a:lstStyle/>
          <a:p>
            <a:r>
              <a:rPr lang="el-GR" sz="3600" b="1" dirty="0" smtClean="0">
                <a:solidFill>
                  <a:schemeClr val="tx2"/>
                </a:solidFill>
              </a:rPr>
              <a:t>Αδαμαντίνη </a:t>
            </a:r>
            <a:br>
              <a:rPr lang="el-GR" sz="3600" b="1" dirty="0" smtClean="0">
                <a:solidFill>
                  <a:schemeClr val="tx2"/>
                </a:solidFill>
              </a:rPr>
            </a:br>
            <a:r>
              <a:rPr lang="el-GR" sz="3600" b="1" dirty="0" smtClean="0"/>
              <a:t>Εσωτερικά</a:t>
            </a:r>
            <a:r>
              <a:rPr lang="el-GR" sz="3600" dirty="0" smtClean="0"/>
              <a:t> </a:t>
            </a:r>
            <a:r>
              <a:rPr lang="el-GR" sz="3600" dirty="0"/>
              <a:t>μορφολογικά γνωρίσματα</a:t>
            </a:r>
          </a:p>
        </p:txBody>
      </p:sp>
      <p:pic>
        <p:nvPicPr>
          <p:cNvPr id="205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932040" y="1800198"/>
            <a:ext cx="4038600" cy="443711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7" name="TextBox 16"/>
          <p:cNvSpPr txBox="1"/>
          <p:nvPr/>
        </p:nvSpPr>
        <p:spPr>
          <a:xfrm>
            <a:off x="2148546" y="4293096"/>
            <a:ext cx="263214" cy="276999"/>
          </a:xfrm>
          <a:prstGeom prst="rect">
            <a:avLst/>
          </a:prstGeom>
          <a:noFill/>
        </p:spPr>
        <p:txBody>
          <a:bodyPr wrap="none" rtlCol="0">
            <a:spAutoFit/>
          </a:bodyPr>
          <a:lstStyle/>
          <a:p>
            <a:r>
              <a:rPr lang="el-GR" b="1" baseline="30000" dirty="0" smtClean="0"/>
              <a:t>2</a:t>
            </a:r>
            <a:endParaRPr lang="en-US" b="1" baseline="30000" dirty="0"/>
          </a:p>
        </p:txBody>
      </p:sp>
      <p:sp>
        <p:nvSpPr>
          <p:cNvPr id="18" name="TextBox 17"/>
          <p:cNvSpPr txBox="1"/>
          <p:nvPr/>
        </p:nvSpPr>
        <p:spPr>
          <a:xfrm>
            <a:off x="2195736" y="6309320"/>
            <a:ext cx="263214" cy="276999"/>
          </a:xfrm>
          <a:prstGeom prst="rect">
            <a:avLst/>
          </a:prstGeom>
          <a:noFill/>
        </p:spPr>
        <p:txBody>
          <a:bodyPr wrap="none" rtlCol="0">
            <a:spAutoFit/>
          </a:bodyPr>
          <a:lstStyle/>
          <a:p>
            <a:r>
              <a:rPr lang="el-GR" b="1" baseline="30000" dirty="0" smtClean="0"/>
              <a:t>2</a:t>
            </a:r>
            <a:endParaRPr lang="en-US" b="1" baseline="30000" dirty="0"/>
          </a:p>
        </p:txBody>
      </p:sp>
    </p:spTree>
    <p:extLst>
      <p:ext uri="{BB962C8B-B14F-4D97-AF65-F5344CB8AC3E}">
        <p14:creationId xmlns:p14="http://schemas.microsoft.com/office/powerpoint/2010/main" val="3174704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7504" y="1744216"/>
            <a:ext cx="4752528" cy="4925144"/>
          </a:xfrm>
        </p:spPr>
        <p:txBody>
          <a:bodyPr>
            <a:normAutofit fontScale="70000" lnSpcReduction="20000"/>
          </a:bodyPr>
          <a:lstStyle/>
          <a:p>
            <a:pPr marL="0" indent="0">
              <a:lnSpc>
                <a:spcPct val="120000"/>
              </a:lnSpc>
              <a:spcBef>
                <a:spcPts val="0"/>
              </a:spcBef>
              <a:spcAft>
                <a:spcPts val="600"/>
              </a:spcAft>
              <a:buNone/>
            </a:pPr>
            <a:r>
              <a:rPr lang="el-GR" sz="3400" b="1" dirty="0"/>
              <a:t>Νεογνική γραμμή </a:t>
            </a:r>
            <a:r>
              <a:rPr lang="el-GR" sz="3400" dirty="0"/>
              <a:t>(</a:t>
            </a:r>
            <a:r>
              <a:rPr lang="en-GB" sz="3400" dirty="0"/>
              <a:t>Neonatal line</a:t>
            </a:r>
            <a:r>
              <a:rPr lang="en-GB" sz="3400" dirty="0" smtClean="0"/>
              <a:t>)</a:t>
            </a:r>
            <a:endParaRPr lang="el-GR" sz="3400" dirty="0" smtClean="0"/>
          </a:p>
          <a:p>
            <a:pPr>
              <a:lnSpc>
                <a:spcPct val="120000"/>
              </a:lnSpc>
              <a:spcBef>
                <a:spcPts val="0"/>
              </a:spcBef>
              <a:spcAft>
                <a:spcPts val="600"/>
              </a:spcAft>
            </a:pPr>
            <a:r>
              <a:rPr lang="el-GR" dirty="0"/>
              <a:t>Η νεογνική γραμμή αποτελεί, </a:t>
            </a:r>
            <a:r>
              <a:rPr lang="el-GR" dirty="0" smtClean="0"/>
              <a:t>επίσης, μορφολογικό </a:t>
            </a:r>
            <a:r>
              <a:rPr lang="el-GR" dirty="0"/>
              <a:t>στοιχείο που οφείλεται σε μεταβολές των αναπτυξιακών </a:t>
            </a:r>
            <a:r>
              <a:rPr lang="el-GR" dirty="0" smtClean="0"/>
              <a:t>συνθηκών κατά </a:t>
            </a:r>
            <a:r>
              <a:rPr lang="el-GR" dirty="0"/>
              <a:t>τη διάπλαση του δοντιού. </a:t>
            </a:r>
            <a:endParaRPr lang="el-GR" dirty="0" smtClean="0"/>
          </a:p>
          <a:p>
            <a:pPr>
              <a:lnSpc>
                <a:spcPct val="120000"/>
              </a:lnSpc>
              <a:spcBef>
                <a:spcPts val="0"/>
              </a:spcBef>
              <a:spcAft>
                <a:spcPts val="600"/>
              </a:spcAft>
            </a:pPr>
            <a:r>
              <a:rPr lang="el-GR" dirty="0"/>
              <a:t>Λόγω της αιφνίδιας μεταβολής του μεταβολικού περιβάλλοντος στο </a:t>
            </a:r>
            <a:r>
              <a:rPr lang="el-GR" dirty="0" smtClean="0"/>
              <a:t>νεογνό κατά </a:t>
            </a:r>
            <a:r>
              <a:rPr lang="el-GR" dirty="0"/>
              <a:t>τη γέννηση του, παρατηρείται </a:t>
            </a:r>
            <a:r>
              <a:rPr lang="el-GR" dirty="0" err="1"/>
              <a:t>εκσεσημασμένη</a:t>
            </a:r>
            <a:r>
              <a:rPr lang="el-GR" dirty="0"/>
              <a:t> αυξητική γραμμή μεταξύ </a:t>
            </a:r>
            <a:r>
              <a:rPr lang="el-GR" dirty="0" smtClean="0"/>
              <a:t>της αδαμαντίνης </a:t>
            </a:r>
            <a:r>
              <a:rPr lang="el-GR" dirty="0"/>
              <a:t>που παράγεται πριν το τοκετό και αυτής που παράγεται μετά </a:t>
            </a:r>
            <a:r>
              <a:rPr lang="el-GR" dirty="0" smtClean="0"/>
              <a:t>το τοκετό</a:t>
            </a:r>
            <a:r>
              <a:rPr lang="el-GR" dirty="0"/>
              <a:t>.</a:t>
            </a:r>
            <a:r>
              <a:rPr lang="el-GR" dirty="0" smtClean="0"/>
              <a:t> </a:t>
            </a:r>
            <a:r>
              <a:rPr lang="el-GR" dirty="0"/>
              <a:t>Η γραμμή αυτή ονομάζεται νεογνική γραμμή</a:t>
            </a:r>
          </a:p>
        </p:txBody>
      </p:sp>
      <p:pic>
        <p:nvPicPr>
          <p:cNvPr id="15362" name="Picture 2"/>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2375" t="786" r="1122" b="-786"/>
          <a:stretch/>
        </p:blipFill>
        <p:spPr bwMode="auto">
          <a:xfrm>
            <a:off x="4885993" y="2376660"/>
            <a:ext cx="4200134" cy="3204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itle 2"/>
          <p:cNvSpPr>
            <a:spLocks noGrp="1"/>
          </p:cNvSpPr>
          <p:nvPr>
            <p:ph type="title"/>
          </p:nvPr>
        </p:nvSpPr>
        <p:spPr/>
        <p:txBody>
          <a:bodyPr>
            <a:normAutofit fontScale="90000"/>
          </a:bodyPr>
          <a:lstStyle/>
          <a:p>
            <a:r>
              <a:rPr lang="el-GR" sz="3600" b="1" dirty="0" smtClean="0">
                <a:solidFill>
                  <a:schemeClr val="tx2"/>
                </a:solidFill>
              </a:rPr>
              <a:t>Αδαμαντίνη </a:t>
            </a:r>
            <a:br>
              <a:rPr lang="el-GR" sz="3600" b="1" dirty="0" smtClean="0">
                <a:solidFill>
                  <a:schemeClr val="tx2"/>
                </a:solidFill>
              </a:rPr>
            </a:br>
            <a:r>
              <a:rPr lang="el-GR" sz="3600" b="1" dirty="0" smtClean="0"/>
              <a:t>Εσωτερικά</a:t>
            </a:r>
            <a:r>
              <a:rPr lang="el-GR" sz="3600" dirty="0" smtClean="0"/>
              <a:t> </a:t>
            </a:r>
            <a:r>
              <a:rPr lang="el-GR" sz="3600" dirty="0"/>
              <a:t>μορφολογικά γνωρίσματα</a:t>
            </a:r>
          </a:p>
        </p:txBody>
      </p:sp>
      <p:sp>
        <p:nvSpPr>
          <p:cNvPr id="2" name="Rectangle 1"/>
          <p:cNvSpPr/>
          <p:nvPr/>
        </p:nvSpPr>
        <p:spPr>
          <a:xfrm>
            <a:off x="4896504" y="5589240"/>
            <a:ext cx="4212000" cy="646331"/>
          </a:xfrm>
          <a:prstGeom prst="rect">
            <a:avLst/>
          </a:prstGeom>
        </p:spPr>
        <p:txBody>
          <a:bodyPr>
            <a:spAutoFit/>
          </a:bodyPr>
          <a:lstStyle/>
          <a:p>
            <a:pPr algn="ctr"/>
            <a:r>
              <a:rPr lang="el-GR" i="1" dirty="0"/>
              <a:t>Εικόνα 10. Η νεογνική γραμμή </a:t>
            </a:r>
            <a:endParaRPr lang="el-GR" i="1" dirty="0" smtClean="0"/>
          </a:p>
          <a:p>
            <a:pPr algn="ctr"/>
            <a:r>
              <a:rPr lang="el-GR" i="1" dirty="0" smtClean="0"/>
              <a:t>(</a:t>
            </a:r>
            <a:r>
              <a:rPr lang="el-GR" i="1" dirty="0"/>
              <a:t>περιοχή με βέλη</a:t>
            </a:r>
            <a:r>
              <a:rPr lang="el-GR" i="1" dirty="0" smtClean="0"/>
              <a:t>).</a:t>
            </a:r>
            <a:r>
              <a:rPr lang="el-GR" i="1" baseline="30000" dirty="0" smtClean="0"/>
              <a:t>3</a:t>
            </a:r>
            <a:endParaRPr lang="en-US" dirty="0"/>
          </a:p>
        </p:txBody>
      </p:sp>
    </p:spTree>
    <p:extLst>
      <p:ext uri="{BB962C8B-B14F-4D97-AF65-F5344CB8AC3E}">
        <p14:creationId xmlns:p14="http://schemas.microsoft.com/office/powerpoint/2010/main" val="350977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512" y="1268760"/>
            <a:ext cx="4608512" cy="5069160"/>
          </a:xfrm>
        </p:spPr>
        <p:txBody>
          <a:bodyPr>
            <a:normAutofit fontScale="70000" lnSpcReduction="20000"/>
          </a:bodyPr>
          <a:lstStyle/>
          <a:p>
            <a:pPr>
              <a:lnSpc>
                <a:spcPct val="120000"/>
              </a:lnSpc>
              <a:spcBef>
                <a:spcPts val="0"/>
              </a:spcBef>
              <a:spcAft>
                <a:spcPts val="600"/>
              </a:spcAft>
            </a:pPr>
            <a:r>
              <a:rPr lang="el-GR" sz="3400" b="1" dirty="0"/>
              <a:t>Ζώνες </a:t>
            </a:r>
            <a:r>
              <a:rPr lang="en-GB" sz="3400" b="1" dirty="0" smtClean="0"/>
              <a:t>Hunter-</a:t>
            </a:r>
            <a:r>
              <a:rPr lang="en-GB" sz="3400" b="1" dirty="0" err="1" smtClean="0"/>
              <a:t>Schreger</a:t>
            </a:r>
            <a:r>
              <a:rPr lang="el-GR" sz="3400" b="1" dirty="0" smtClean="0"/>
              <a:t> </a:t>
            </a:r>
            <a:r>
              <a:rPr lang="el-GR" sz="2600" dirty="0"/>
              <a:t>αποτελούν εναλλασσόμενες ανοιχτόχρωμες </a:t>
            </a:r>
            <a:r>
              <a:rPr lang="el-GR" sz="2600" dirty="0" smtClean="0"/>
              <a:t>και σκοτεινόχρωμες </a:t>
            </a:r>
            <a:r>
              <a:rPr lang="el-GR" sz="2600" dirty="0"/>
              <a:t>ζώνες σε επιμήκεις τομές </a:t>
            </a:r>
            <a:r>
              <a:rPr lang="el-GR" sz="2600" dirty="0" err="1"/>
              <a:t>λεασμάτων</a:t>
            </a:r>
            <a:r>
              <a:rPr lang="el-GR" sz="2600" dirty="0"/>
              <a:t> που διανύουν το </a:t>
            </a:r>
            <a:r>
              <a:rPr lang="el-GR" sz="2600" dirty="0" smtClean="0"/>
              <a:t>εξωτερικό και </a:t>
            </a:r>
            <a:r>
              <a:rPr lang="el-GR" sz="2600" dirty="0"/>
              <a:t>μέσο τριτημόριο της αδαμαντίνης</a:t>
            </a:r>
            <a:r>
              <a:rPr lang="el-GR" sz="2600" dirty="0" smtClean="0"/>
              <a:t>. Εκτείνονται από το όριο αδαμαντίνης –οδοντίνης μέχρι την εξωτερική επιφάνεια και πορεύονται κάθετα προς τις γραμμές </a:t>
            </a:r>
            <a:r>
              <a:rPr lang="el-GR" sz="2900" dirty="0" err="1" smtClean="0"/>
              <a:t>Retzius</a:t>
            </a:r>
            <a:r>
              <a:rPr lang="el-GR" sz="2900" dirty="0" smtClean="0"/>
              <a:t>. </a:t>
            </a:r>
            <a:endParaRPr lang="el-GR" sz="2900" dirty="0"/>
          </a:p>
          <a:p>
            <a:pPr>
              <a:lnSpc>
                <a:spcPct val="120000"/>
              </a:lnSpc>
              <a:spcBef>
                <a:spcPts val="0"/>
              </a:spcBef>
              <a:spcAft>
                <a:spcPts val="600"/>
              </a:spcAft>
            </a:pPr>
            <a:r>
              <a:rPr lang="el-GR" sz="2600" dirty="0"/>
              <a:t>Πρόκειται καθαρά </a:t>
            </a:r>
            <a:r>
              <a:rPr lang="el-GR" sz="2600" dirty="0" smtClean="0"/>
              <a:t> για </a:t>
            </a:r>
            <a:r>
              <a:rPr lang="el-GR" sz="2600" dirty="0"/>
              <a:t>ένα οπτικό φαινόμενο, το οποίο οφείλεται </a:t>
            </a:r>
            <a:r>
              <a:rPr lang="el-GR" sz="2600" dirty="0" smtClean="0"/>
              <a:t>στη διαφορετική </a:t>
            </a:r>
            <a:r>
              <a:rPr lang="el-GR" sz="2600" dirty="0"/>
              <a:t>πορεία ομάδων </a:t>
            </a:r>
            <a:r>
              <a:rPr lang="el-GR" sz="2600" dirty="0" err="1"/>
              <a:t>αδαμαντινικών</a:t>
            </a:r>
            <a:r>
              <a:rPr lang="el-GR" sz="2600" dirty="0"/>
              <a:t> πρισμάτων </a:t>
            </a:r>
            <a:r>
              <a:rPr lang="el-GR" sz="2600" dirty="0" smtClean="0"/>
              <a:t>τα </a:t>
            </a:r>
            <a:r>
              <a:rPr lang="el-GR" sz="2600" dirty="0"/>
              <a:t>οποία </a:t>
            </a:r>
            <a:r>
              <a:rPr lang="el-GR" sz="2600" dirty="0" smtClean="0"/>
              <a:t>ακολουθούν αριστερόστροφη </a:t>
            </a:r>
            <a:r>
              <a:rPr lang="el-GR" sz="2600" dirty="0"/>
              <a:t>και δεξιόστροφη πορεία κατά την ανάπτυξη τους.</a:t>
            </a:r>
          </a:p>
        </p:txBody>
      </p:sp>
      <p:sp>
        <p:nvSpPr>
          <p:cNvPr id="10" name="Title 2"/>
          <p:cNvSpPr>
            <a:spLocks noGrp="1"/>
          </p:cNvSpPr>
          <p:nvPr>
            <p:ph type="title"/>
          </p:nvPr>
        </p:nvSpPr>
        <p:spPr>
          <a:xfrm>
            <a:off x="457200" y="44624"/>
            <a:ext cx="8229600" cy="1143000"/>
          </a:xfrm>
        </p:spPr>
        <p:txBody>
          <a:bodyPr>
            <a:normAutofit fontScale="90000"/>
          </a:bodyPr>
          <a:lstStyle/>
          <a:p>
            <a:r>
              <a:rPr lang="el-GR" sz="3600" b="1" dirty="0" smtClean="0">
                <a:solidFill>
                  <a:schemeClr val="tx2"/>
                </a:solidFill>
              </a:rPr>
              <a:t>Αδαμαντίνη </a:t>
            </a:r>
            <a:br>
              <a:rPr lang="el-GR" sz="3600" b="1" dirty="0" smtClean="0">
                <a:solidFill>
                  <a:schemeClr val="tx2"/>
                </a:solidFill>
              </a:rPr>
            </a:br>
            <a:r>
              <a:rPr lang="el-GR" sz="3600" b="1" dirty="0" smtClean="0"/>
              <a:t>Εσωτερικά</a:t>
            </a:r>
            <a:r>
              <a:rPr lang="el-GR" sz="3600" dirty="0" smtClean="0"/>
              <a:t> </a:t>
            </a:r>
            <a:r>
              <a:rPr lang="el-GR" sz="3600" dirty="0"/>
              <a:t>μορφολογικά γνωρίσματα</a:t>
            </a:r>
          </a:p>
        </p:txBody>
      </p:sp>
      <p:sp>
        <p:nvSpPr>
          <p:cNvPr id="2" name="Rectangle 1"/>
          <p:cNvSpPr/>
          <p:nvPr/>
        </p:nvSpPr>
        <p:spPr>
          <a:xfrm>
            <a:off x="4499992" y="5301208"/>
            <a:ext cx="4572000" cy="307777"/>
          </a:xfrm>
          <a:prstGeom prst="rect">
            <a:avLst/>
          </a:prstGeom>
        </p:spPr>
        <p:txBody>
          <a:bodyPr>
            <a:spAutoFit/>
          </a:bodyPr>
          <a:lstStyle/>
          <a:p>
            <a:pPr algn="ctr"/>
            <a:r>
              <a:rPr lang="el-GR" sz="1400" i="1" dirty="0"/>
              <a:t>Εικόνα 11. </a:t>
            </a:r>
            <a:r>
              <a:rPr lang="el-GR" sz="1400" dirty="0"/>
              <a:t>Ζώνες </a:t>
            </a:r>
            <a:r>
              <a:rPr lang="el-GR" sz="1400" dirty="0" err="1"/>
              <a:t>Hunter</a:t>
            </a:r>
            <a:r>
              <a:rPr lang="el-GR" sz="1400" dirty="0"/>
              <a:t>-</a:t>
            </a:r>
            <a:r>
              <a:rPr lang="el-GR" sz="1400" dirty="0" err="1"/>
              <a:t>Schreger</a:t>
            </a:r>
            <a:r>
              <a:rPr lang="el-GR" sz="1400" dirty="0"/>
              <a:t> </a:t>
            </a:r>
            <a:r>
              <a:rPr lang="el-GR" sz="1400" i="1" dirty="0"/>
              <a:t>(περιοχή με βέλη</a:t>
            </a:r>
            <a:r>
              <a:rPr lang="el-GR" sz="1400" i="1" dirty="0" smtClean="0"/>
              <a:t>).</a:t>
            </a:r>
            <a:r>
              <a:rPr lang="el-GR" sz="1400" i="1" baseline="30000" dirty="0" smtClean="0"/>
              <a:t>3</a:t>
            </a:r>
            <a:endParaRPr lang="en-US" sz="1400" dirty="0"/>
          </a:p>
        </p:txBody>
      </p:sp>
      <p:pic>
        <p:nvPicPr>
          <p:cNvPr id="307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572000" y="2708920"/>
            <a:ext cx="4517237" cy="25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a:xfrm flipH="1">
            <a:off x="7308304" y="2996952"/>
            <a:ext cx="504056" cy="50405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2" name="Straight Arrow Connector 11"/>
          <p:cNvCxnSpPr/>
          <p:nvPr/>
        </p:nvCxnSpPr>
        <p:spPr>
          <a:xfrm flipH="1">
            <a:off x="7740352" y="3356992"/>
            <a:ext cx="504056" cy="50405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56192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7504" y="1340768"/>
            <a:ext cx="4824536" cy="5256584"/>
          </a:xfrm>
        </p:spPr>
        <p:txBody>
          <a:bodyPr>
            <a:noAutofit/>
          </a:bodyPr>
          <a:lstStyle/>
          <a:p>
            <a:pPr marL="216000" indent="-216000">
              <a:spcBef>
                <a:spcPts val="600"/>
              </a:spcBef>
              <a:spcAft>
                <a:spcPts val="600"/>
              </a:spcAft>
            </a:pPr>
            <a:r>
              <a:rPr lang="el-GR" sz="2200" b="1" dirty="0" err="1"/>
              <a:t>Αδαμαντινικά</a:t>
            </a:r>
            <a:r>
              <a:rPr lang="el-GR" sz="2200" b="1" dirty="0"/>
              <a:t> πετάλια </a:t>
            </a:r>
            <a:r>
              <a:rPr lang="el-GR" sz="2200" dirty="0"/>
              <a:t>(</a:t>
            </a:r>
            <a:r>
              <a:rPr lang="en-GB" sz="2200" dirty="0"/>
              <a:t>enamel lamellae</a:t>
            </a:r>
            <a:r>
              <a:rPr lang="en-GB" sz="2200" dirty="0" smtClean="0"/>
              <a:t>)</a:t>
            </a:r>
            <a:r>
              <a:rPr lang="el-GR" sz="2200" dirty="0"/>
              <a:t> </a:t>
            </a:r>
            <a:r>
              <a:rPr lang="el-GR" sz="2000" dirty="0" smtClean="0"/>
              <a:t>πρόκειται </a:t>
            </a:r>
            <a:r>
              <a:rPr lang="el-GR" sz="2000" dirty="0"/>
              <a:t>για </a:t>
            </a:r>
            <a:r>
              <a:rPr lang="el-GR" sz="2000" i="1" dirty="0"/>
              <a:t>επιμήκεις </a:t>
            </a:r>
            <a:r>
              <a:rPr lang="el-GR" sz="2000" dirty="0"/>
              <a:t>δομές οι οποίες </a:t>
            </a:r>
            <a:r>
              <a:rPr lang="el-GR" sz="2000" dirty="0" smtClean="0"/>
              <a:t>ξεκινούν από </a:t>
            </a:r>
            <a:r>
              <a:rPr lang="el-GR" sz="2000" dirty="0"/>
              <a:t>την εξωτερική επιφάνεια της αδαμαντίνης, διατρέχουν όλο το πλάτος της </a:t>
            </a:r>
            <a:r>
              <a:rPr lang="el-GR" sz="2000" dirty="0" smtClean="0"/>
              <a:t>και καταλήγουν </a:t>
            </a:r>
            <a:r>
              <a:rPr lang="el-GR" sz="2000" dirty="0"/>
              <a:t>μέχρι το εσωτερικό της τριτημόριο.</a:t>
            </a:r>
          </a:p>
          <a:p>
            <a:pPr marL="216000" indent="-216000">
              <a:spcBef>
                <a:spcPts val="600"/>
              </a:spcBef>
              <a:spcAft>
                <a:spcPts val="600"/>
              </a:spcAft>
            </a:pPr>
            <a:r>
              <a:rPr lang="el-GR" sz="2000" dirty="0"/>
              <a:t>Αποτελούν περιοχές με </a:t>
            </a:r>
            <a:r>
              <a:rPr lang="el-GR" sz="2000" i="1" dirty="0"/>
              <a:t>υψηλή συγκέντρωση οργανικών συστατικών</a:t>
            </a:r>
            <a:r>
              <a:rPr lang="el-GR" sz="2000" dirty="0"/>
              <a:t>, είτε </a:t>
            </a:r>
            <a:r>
              <a:rPr lang="el-GR" sz="2000" dirty="0" smtClean="0"/>
              <a:t>λόγω ατέλειας </a:t>
            </a:r>
            <a:r>
              <a:rPr lang="el-GR" sz="2000" dirty="0"/>
              <a:t>του μηχανισμού </a:t>
            </a:r>
            <a:r>
              <a:rPr lang="el-GR" sz="2000" dirty="0" err="1"/>
              <a:t>ενασβεστίωσης</a:t>
            </a:r>
            <a:r>
              <a:rPr lang="el-GR" sz="2000" dirty="0"/>
              <a:t> της αδαμαντίνης, είτε από </a:t>
            </a:r>
            <a:r>
              <a:rPr lang="el-GR" sz="2000" dirty="0" smtClean="0"/>
              <a:t>παρεμβολή άλλων </a:t>
            </a:r>
            <a:r>
              <a:rPr lang="el-GR" sz="2000" dirty="0"/>
              <a:t>οργανικών στοιχείων σε ρωγμές του υποτυπώδους </a:t>
            </a:r>
            <a:r>
              <a:rPr lang="el-GR" sz="2000" dirty="0" err="1"/>
              <a:t>αδαμαντινικού</a:t>
            </a:r>
            <a:r>
              <a:rPr lang="el-GR" sz="2000" dirty="0"/>
              <a:t> επιθηλίου.</a:t>
            </a:r>
          </a:p>
          <a:p>
            <a:pPr marL="216000" indent="-216000">
              <a:spcBef>
                <a:spcPts val="600"/>
              </a:spcBef>
              <a:spcAft>
                <a:spcPts val="600"/>
              </a:spcAft>
            </a:pPr>
            <a:r>
              <a:rPr lang="el-GR" sz="2000" dirty="0"/>
              <a:t>Τα </a:t>
            </a:r>
            <a:r>
              <a:rPr lang="el-GR" sz="2000" dirty="0" err="1"/>
              <a:t>αδαμαντινικά</a:t>
            </a:r>
            <a:r>
              <a:rPr lang="el-GR" sz="2000" dirty="0"/>
              <a:t> πετάλια ανευρίσκονται συνήθως αλλά όχι </a:t>
            </a:r>
            <a:r>
              <a:rPr lang="el-GR" sz="2000" dirty="0" smtClean="0"/>
              <a:t>αποκλειστικά στην </a:t>
            </a:r>
            <a:r>
              <a:rPr lang="el-GR" sz="2000" dirty="0"/>
              <a:t>αυχενική μοίρα της αδαμαντίνης</a:t>
            </a:r>
            <a:r>
              <a:rPr lang="el-GR" sz="2000" dirty="0" smtClean="0"/>
              <a:t>.</a:t>
            </a:r>
            <a:endParaRPr lang="el-GR" sz="2000" b="1" dirty="0"/>
          </a:p>
          <a:p>
            <a:pPr marL="216000" indent="-216000">
              <a:spcBef>
                <a:spcPts val="600"/>
              </a:spcBef>
              <a:spcAft>
                <a:spcPts val="600"/>
              </a:spcAft>
              <a:buNone/>
            </a:pPr>
            <a:endParaRPr lang="el-GR" sz="2000" dirty="0"/>
          </a:p>
        </p:txBody>
      </p:sp>
      <p:pic>
        <p:nvPicPr>
          <p:cNvPr id="1741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116110" y="1700809"/>
            <a:ext cx="3960000" cy="2999463"/>
          </a:xfrm>
          <a:prstGeom prst="rect">
            <a:avLst/>
          </a:prstGeom>
          <a:noFill/>
          <a:ln w="9525">
            <a:solidFill>
              <a:schemeClr val="accent2">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6" name="Title 2"/>
          <p:cNvSpPr>
            <a:spLocks noGrp="1"/>
          </p:cNvSpPr>
          <p:nvPr>
            <p:ph type="title"/>
          </p:nvPr>
        </p:nvSpPr>
        <p:spPr>
          <a:xfrm>
            <a:off x="457200" y="44624"/>
            <a:ext cx="8229600" cy="1143000"/>
          </a:xfrm>
        </p:spPr>
        <p:txBody>
          <a:bodyPr>
            <a:normAutofit/>
          </a:bodyPr>
          <a:lstStyle/>
          <a:p>
            <a:r>
              <a:rPr lang="el-GR" sz="3200" b="1" dirty="0" smtClean="0">
                <a:solidFill>
                  <a:schemeClr val="tx2"/>
                </a:solidFill>
              </a:rPr>
              <a:t>Αδαμαντίνη </a:t>
            </a:r>
            <a:br>
              <a:rPr lang="el-GR" sz="3200" b="1" dirty="0" smtClean="0">
                <a:solidFill>
                  <a:schemeClr val="tx2"/>
                </a:solidFill>
              </a:rPr>
            </a:br>
            <a:r>
              <a:rPr lang="el-GR" sz="3200" b="1" dirty="0" smtClean="0"/>
              <a:t>Εσωτερικά</a:t>
            </a:r>
            <a:r>
              <a:rPr lang="el-GR" sz="3200" dirty="0" smtClean="0"/>
              <a:t> </a:t>
            </a:r>
            <a:r>
              <a:rPr lang="el-GR" sz="3200" dirty="0"/>
              <a:t>μορφολογικά γνωρίσματα</a:t>
            </a:r>
          </a:p>
        </p:txBody>
      </p:sp>
      <p:sp>
        <p:nvSpPr>
          <p:cNvPr id="5" name="Rectangle 4"/>
          <p:cNvSpPr/>
          <p:nvPr/>
        </p:nvSpPr>
        <p:spPr>
          <a:xfrm>
            <a:off x="5076056" y="4725144"/>
            <a:ext cx="3960000" cy="172800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r>
              <a:rPr lang="el-GR" b="1" dirty="0" smtClean="0"/>
              <a:t>Έχουν μεγάλη κλινική σημασία στην εξέλιξη της </a:t>
            </a:r>
            <a:r>
              <a:rPr lang="el-GR" b="1" dirty="0" err="1" smtClean="0"/>
              <a:t>τερηδονικής</a:t>
            </a:r>
            <a:r>
              <a:rPr lang="el-GR" b="1" dirty="0" smtClean="0"/>
              <a:t> προσβολής της αδαμαντίνης, αφού αποτελούν στενούς θυλάκους (1-3 </a:t>
            </a:r>
            <a:r>
              <a:rPr lang="el-GR" b="1" dirty="0" err="1" smtClean="0"/>
              <a:t>μm</a:t>
            </a:r>
            <a:r>
              <a:rPr lang="el-GR" b="1" dirty="0" smtClean="0"/>
              <a:t>) ανάπτυξης των μικροβίων.</a:t>
            </a:r>
            <a:endParaRPr lang="el-GR" dirty="0"/>
          </a:p>
        </p:txBody>
      </p:sp>
      <p:sp>
        <p:nvSpPr>
          <p:cNvPr id="2" name="Rectangle 1"/>
          <p:cNvSpPr/>
          <p:nvPr/>
        </p:nvSpPr>
        <p:spPr>
          <a:xfrm>
            <a:off x="5301567" y="1331476"/>
            <a:ext cx="3643754" cy="338554"/>
          </a:xfrm>
          <a:prstGeom prst="rect">
            <a:avLst/>
          </a:prstGeom>
        </p:spPr>
        <p:txBody>
          <a:bodyPr wrap="none">
            <a:spAutoFit/>
          </a:bodyPr>
          <a:lstStyle/>
          <a:p>
            <a:r>
              <a:rPr lang="el-GR" sz="1600" i="1" dirty="0"/>
              <a:t>Εικόνα 12. </a:t>
            </a:r>
            <a:r>
              <a:rPr lang="el-GR" sz="1600" i="1" dirty="0" err="1"/>
              <a:t>Αδαμαντινικά</a:t>
            </a:r>
            <a:r>
              <a:rPr lang="el-GR" sz="1600" i="1" dirty="0"/>
              <a:t> πετάλια (</a:t>
            </a:r>
            <a:r>
              <a:rPr lang="el-GR" sz="1600" i="1" dirty="0" err="1"/>
              <a:t>βέλη</a:t>
            </a:r>
            <a:r>
              <a:rPr lang="el-GR" sz="1600" i="1" dirty="0" err="1" smtClean="0"/>
              <a:t>).</a:t>
            </a:r>
            <a:r>
              <a:rPr lang="el-GR" sz="1600" i="1" baseline="30000" dirty="0" err="1" smtClean="0"/>
              <a:t>3</a:t>
            </a:r>
            <a:endParaRPr lang="en-US" sz="1600" dirty="0"/>
          </a:p>
        </p:txBody>
      </p:sp>
    </p:spTree>
    <p:extLst>
      <p:ext uri="{BB962C8B-B14F-4D97-AF65-F5344CB8AC3E}">
        <p14:creationId xmlns:p14="http://schemas.microsoft.com/office/powerpoint/2010/main" val="16160894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5496" y="1412776"/>
            <a:ext cx="4896544" cy="5328592"/>
          </a:xfrm>
        </p:spPr>
        <p:txBody>
          <a:bodyPr>
            <a:noAutofit/>
          </a:bodyPr>
          <a:lstStyle/>
          <a:p>
            <a:pPr marL="252000" indent="-252000">
              <a:spcBef>
                <a:spcPts val="0"/>
              </a:spcBef>
            </a:pPr>
            <a:r>
              <a:rPr lang="el-GR" sz="2200" b="1" dirty="0"/>
              <a:t>Θύσανοι αδαμαντίνης </a:t>
            </a:r>
            <a:r>
              <a:rPr lang="el-GR" sz="2200" dirty="0"/>
              <a:t>(</a:t>
            </a:r>
            <a:r>
              <a:rPr lang="en-GB" sz="2200" dirty="0"/>
              <a:t>enamel tufts</a:t>
            </a:r>
            <a:r>
              <a:rPr lang="en-GB" sz="2200" dirty="0" smtClean="0"/>
              <a:t>)</a:t>
            </a:r>
            <a:r>
              <a:rPr lang="el-GR" sz="2200" dirty="0" smtClean="0"/>
              <a:t> </a:t>
            </a:r>
            <a:r>
              <a:rPr lang="el-GR" sz="2000" dirty="0" smtClean="0"/>
              <a:t>αποτελούν χαρακτηριστικές </a:t>
            </a:r>
            <a:r>
              <a:rPr lang="el-GR" sz="2000" dirty="0" err="1"/>
              <a:t>θυσανώδεις</a:t>
            </a:r>
            <a:r>
              <a:rPr lang="el-GR" sz="2000" dirty="0"/>
              <a:t> δομές που </a:t>
            </a:r>
            <a:r>
              <a:rPr lang="el-GR" sz="2000" u="sng" dirty="0"/>
              <a:t>ξεκινούν από την </a:t>
            </a:r>
            <a:r>
              <a:rPr lang="el-GR" sz="2000" u="sng" dirty="0" err="1" smtClean="0"/>
              <a:t>οδοντινο</a:t>
            </a:r>
            <a:r>
              <a:rPr lang="el-GR" sz="2000" u="sng" dirty="0" smtClean="0"/>
              <a:t>-</a:t>
            </a:r>
            <a:r>
              <a:rPr lang="el-GR" sz="2000" u="sng" dirty="0" err="1" smtClean="0"/>
              <a:t>αδαμαντινική</a:t>
            </a:r>
            <a:r>
              <a:rPr lang="el-GR" sz="2000" u="sng" dirty="0" smtClean="0"/>
              <a:t> σύναψη </a:t>
            </a:r>
            <a:r>
              <a:rPr lang="el-GR" sz="2000" u="sng" dirty="0"/>
              <a:t>και φθάνουν μέχρι την αρχή του μέσου τριτημόριου της αδαμαντίνης.</a:t>
            </a:r>
          </a:p>
          <a:p>
            <a:pPr marL="252000" indent="-252000">
              <a:spcBef>
                <a:spcPts val="0"/>
              </a:spcBef>
            </a:pPr>
            <a:r>
              <a:rPr lang="el-GR" sz="2000" dirty="0"/>
              <a:t>Ο αριθμός τους σε κάθε τομή είναι μεγάλος και οφείλονται σε παραμονή </a:t>
            </a:r>
            <a:r>
              <a:rPr lang="el-GR" sz="2000" dirty="0" smtClean="0"/>
              <a:t>των αρχικών </a:t>
            </a:r>
            <a:r>
              <a:rPr lang="el-GR" sz="2000" dirty="0" err="1"/>
              <a:t>αδαμαντινικών</a:t>
            </a:r>
            <a:r>
              <a:rPr lang="el-GR" sz="2000" dirty="0"/>
              <a:t> πρωτεϊνών στο χώρο μεταξύ των πρισμάτων, αλλά και </a:t>
            </a:r>
            <a:r>
              <a:rPr lang="el-GR" sz="2000" dirty="0" smtClean="0"/>
              <a:t>στην </a:t>
            </a:r>
            <a:r>
              <a:rPr lang="el-GR" sz="2000" dirty="0" err="1" smtClean="0"/>
              <a:t>ενδοπρισμάτια</a:t>
            </a:r>
            <a:r>
              <a:rPr lang="el-GR" sz="2000" dirty="0" smtClean="0"/>
              <a:t> </a:t>
            </a:r>
            <a:r>
              <a:rPr lang="el-GR" sz="2000" dirty="0"/>
              <a:t>ουσία στα σημεία συνένωσης των </a:t>
            </a:r>
            <a:r>
              <a:rPr lang="el-GR" sz="2000" dirty="0" smtClean="0"/>
              <a:t>κρυστάλλων.</a:t>
            </a:r>
          </a:p>
          <a:p>
            <a:pPr marL="252000" indent="-252000">
              <a:spcBef>
                <a:spcPts val="0"/>
              </a:spcBef>
            </a:pPr>
            <a:r>
              <a:rPr lang="el-GR" sz="2000" dirty="0" smtClean="0"/>
              <a:t>Η </a:t>
            </a:r>
            <a:r>
              <a:rPr lang="el-GR" sz="2000" dirty="0"/>
              <a:t>πυκνή </a:t>
            </a:r>
            <a:r>
              <a:rPr lang="el-GR" sz="2000" dirty="0" smtClean="0"/>
              <a:t>παρουσία των </a:t>
            </a:r>
            <a:r>
              <a:rPr lang="el-GR" sz="2000" dirty="0" err="1"/>
              <a:t>αδαμαντικών</a:t>
            </a:r>
            <a:r>
              <a:rPr lang="el-GR" sz="2000" dirty="0"/>
              <a:t> θυσάνων στο εσωτερικό τριτημόριο της αδαμαντίνης </a:t>
            </a:r>
            <a:r>
              <a:rPr lang="el-GR" sz="2000" dirty="0" smtClean="0"/>
              <a:t>δημιουργεί αυξημένο </a:t>
            </a:r>
            <a:r>
              <a:rPr lang="el-GR" sz="2000" dirty="0"/>
              <a:t>ποσοστό οργανικών συστατικών στις περιοχές </a:t>
            </a:r>
            <a:r>
              <a:rPr lang="el-GR" sz="2000" dirty="0" smtClean="0"/>
              <a:t>αυτές.</a:t>
            </a:r>
            <a:endParaRPr lang="el-GR" sz="2000" dirty="0"/>
          </a:p>
        </p:txBody>
      </p:sp>
      <p:pic>
        <p:nvPicPr>
          <p:cNvPr id="1843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997896" y="2468903"/>
            <a:ext cx="4038600" cy="2788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2"/>
          <p:cNvSpPr>
            <a:spLocks noGrp="1"/>
          </p:cNvSpPr>
          <p:nvPr>
            <p:ph type="title"/>
          </p:nvPr>
        </p:nvSpPr>
        <p:spPr>
          <a:xfrm>
            <a:off x="457200" y="116632"/>
            <a:ext cx="8229600" cy="1143000"/>
          </a:xfrm>
        </p:spPr>
        <p:txBody>
          <a:bodyPr>
            <a:normAutofit/>
          </a:bodyPr>
          <a:lstStyle/>
          <a:p>
            <a:r>
              <a:rPr lang="el-GR" sz="3200" b="1" dirty="0" smtClean="0">
                <a:solidFill>
                  <a:schemeClr val="tx2"/>
                </a:solidFill>
              </a:rPr>
              <a:t>Αδαμαντίνη </a:t>
            </a:r>
            <a:br>
              <a:rPr lang="el-GR" sz="3200" b="1" dirty="0" smtClean="0">
                <a:solidFill>
                  <a:schemeClr val="tx2"/>
                </a:solidFill>
              </a:rPr>
            </a:br>
            <a:r>
              <a:rPr lang="el-GR" sz="3200" b="1" dirty="0" smtClean="0"/>
              <a:t>Εσωτερικά</a:t>
            </a:r>
            <a:r>
              <a:rPr lang="el-GR" sz="3200" dirty="0" smtClean="0"/>
              <a:t> </a:t>
            </a:r>
            <a:r>
              <a:rPr lang="el-GR" sz="3200" dirty="0"/>
              <a:t>μορφολογικά γνωρίσματα</a:t>
            </a:r>
          </a:p>
        </p:txBody>
      </p:sp>
      <p:sp>
        <p:nvSpPr>
          <p:cNvPr id="2" name="Rectangle 1"/>
          <p:cNvSpPr/>
          <p:nvPr/>
        </p:nvSpPr>
        <p:spPr>
          <a:xfrm>
            <a:off x="5026294" y="5229200"/>
            <a:ext cx="4074449" cy="369332"/>
          </a:xfrm>
          <a:prstGeom prst="rect">
            <a:avLst/>
          </a:prstGeom>
        </p:spPr>
        <p:txBody>
          <a:bodyPr wrap="none">
            <a:spAutoFit/>
          </a:bodyPr>
          <a:lstStyle/>
          <a:p>
            <a:r>
              <a:rPr lang="el-GR" i="1" dirty="0"/>
              <a:t>Εικόνα 13. Θύσανοι αδαμαντίνης (</a:t>
            </a:r>
            <a:r>
              <a:rPr lang="el-GR" i="1" dirty="0" err="1"/>
              <a:t>βέλη</a:t>
            </a:r>
            <a:r>
              <a:rPr lang="el-GR" i="1" dirty="0" err="1" smtClean="0"/>
              <a:t>).</a:t>
            </a:r>
            <a:r>
              <a:rPr lang="el-GR" i="1" baseline="30000" dirty="0" err="1" smtClean="0"/>
              <a:t>3</a:t>
            </a:r>
            <a:endParaRPr lang="en-US" dirty="0"/>
          </a:p>
        </p:txBody>
      </p:sp>
    </p:spTree>
    <p:extLst>
      <p:ext uri="{BB962C8B-B14F-4D97-AF65-F5344CB8AC3E}">
        <p14:creationId xmlns:p14="http://schemas.microsoft.com/office/powerpoint/2010/main" val="327116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51520" y="1600200"/>
            <a:ext cx="4752528" cy="4133056"/>
          </a:xfrm>
        </p:spPr>
        <p:txBody>
          <a:bodyPr>
            <a:noAutofit/>
          </a:bodyPr>
          <a:lstStyle/>
          <a:p>
            <a:r>
              <a:rPr lang="el-GR" sz="2200" b="1" dirty="0" err="1"/>
              <a:t>Αδαμαντινικές</a:t>
            </a:r>
            <a:r>
              <a:rPr lang="el-GR" sz="2200" b="1" dirty="0"/>
              <a:t> κορύνες </a:t>
            </a:r>
            <a:r>
              <a:rPr lang="el-GR" sz="2200" b="1" dirty="0" smtClean="0"/>
              <a:t>ή άτρακτοι </a:t>
            </a:r>
            <a:r>
              <a:rPr lang="el-GR" sz="2000" dirty="0" smtClean="0"/>
              <a:t>(</a:t>
            </a:r>
            <a:r>
              <a:rPr lang="en-GB" sz="2000" dirty="0"/>
              <a:t>enamel spindles</a:t>
            </a:r>
            <a:r>
              <a:rPr lang="en-GB" sz="2000" dirty="0" smtClean="0"/>
              <a:t>)</a:t>
            </a:r>
            <a:r>
              <a:rPr lang="el-GR" sz="2000" dirty="0" smtClean="0"/>
              <a:t> αποτελούν </a:t>
            </a:r>
            <a:r>
              <a:rPr lang="el-GR" sz="2000" dirty="0"/>
              <a:t>μικρού μήκους και πολύ λεπτού πάχους σωληνωτές δομές </a:t>
            </a:r>
            <a:r>
              <a:rPr lang="el-GR" sz="2000" dirty="0" smtClean="0"/>
              <a:t>στη περιοχή </a:t>
            </a:r>
            <a:r>
              <a:rPr lang="el-GR" sz="2000" dirty="0"/>
              <a:t>της </a:t>
            </a:r>
            <a:r>
              <a:rPr lang="el-GR" sz="2000" dirty="0" err="1"/>
              <a:t>αδαμαντινο</a:t>
            </a:r>
            <a:r>
              <a:rPr lang="el-GR" sz="2000" dirty="0"/>
              <a:t>-</a:t>
            </a:r>
            <a:r>
              <a:rPr lang="el-GR" sz="2000" dirty="0" err="1"/>
              <a:t>οδοντινικής</a:t>
            </a:r>
            <a:r>
              <a:rPr lang="el-GR" sz="2000" dirty="0"/>
              <a:t> </a:t>
            </a:r>
            <a:r>
              <a:rPr lang="el-GR" sz="2000" dirty="0" smtClean="0"/>
              <a:t>σύναψης.</a:t>
            </a:r>
          </a:p>
          <a:p>
            <a:r>
              <a:rPr lang="el-GR" sz="2000" dirty="0"/>
              <a:t>Η παρουσία τους οφείλονται σε προεξοχές των αποφυάδων </a:t>
            </a:r>
            <a:r>
              <a:rPr lang="el-GR" sz="2000" dirty="0" smtClean="0"/>
              <a:t>των </a:t>
            </a:r>
            <a:r>
              <a:rPr lang="el-GR" sz="2000" dirty="0" err="1" smtClean="0"/>
              <a:t>οδοντινοβλαστών</a:t>
            </a:r>
            <a:r>
              <a:rPr lang="el-GR" sz="2000" dirty="0" smtClean="0"/>
              <a:t> </a:t>
            </a:r>
            <a:r>
              <a:rPr lang="el-GR" sz="2000" dirty="0"/>
              <a:t>κατά την έναρξη της </a:t>
            </a:r>
            <a:r>
              <a:rPr lang="el-GR" sz="2000" dirty="0" err="1"/>
              <a:t>αδαμαντινογένεσης</a:t>
            </a:r>
            <a:r>
              <a:rPr lang="el-GR" sz="2000" dirty="0"/>
              <a:t>, που μετά τη διάλυση </a:t>
            </a:r>
            <a:r>
              <a:rPr lang="el-GR" sz="2000" dirty="0" smtClean="0"/>
              <a:t>της βασικής </a:t>
            </a:r>
            <a:r>
              <a:rPr lang="el-GR" sz="2000" dirty="0"/>
              <a:t>μεμβράνης εισέρχονται μεταξύ των </a:t>
            </a:r>
            <a:r>
              <a:rPr lang="el-GR" sz="2000" dirty="0" err="1"/>
              <a:t>αδαμαντινοβλαστών</a:t>
            </a:r>
            <a:r>
              <a:rPr lang="el-GR" sz="2000" dirty="0" smtClean="0"/>
              <a:t>.</a:t>
            </a:r>
            <a:endParaRPr lang="el-GR" sz="2000" dirty="0"/>
          </a:p>
        </p:txBody>
      </p:sp>
      <p:pic>
        <p:nvPicPr>
          <p:cNvPr id="1945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069904" y="1988840"/>
            <a:ext cx="4038600" cy="2680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59532" y="5696088"/>
            <a:ext cx="8424936" cy="923330"/>
          </a:xfrm>
          <a:prstGeom prst="rect">
            <a:avLst/>
          </a:prstGeom>
          <a:ln>
            <a:solidFill>
              <a:schemeClr val="accent2">
                <a:lumMod val="50000"/>
              </a:schemeClr>
            </a:solidFill>
          </a:ln>
        </p:spPr>
        <p:txBody>
          <a:bodyPr wrap="square">
            <a:spAutoFit/>
          </a:bodyPr>
          <a:lstStyle/>
          <a:p>
            <a:r>
              <a:rPr lang="el-GR" b="1" dirty="0" smtClean="0"/>
              <a:t>Η κλινική τους σημασία έγκειται στο γεγονός ότι η παρουσία τους στο εσωτερικό τριτημόριο της αδαμαντίνης δικαιολογεί την ευαισθησία της περιοχής αυτής σε εξωτερικά ερεθίσματα.</a:t>
            </a:r>
            <a:endParaRPr lang="el-GR" b="1" dirty="0"/>
          </a:p>
        </p:txBody>
      </p:sp>
      <p:sp>
        <p:nvSpPr>
          <p:cNvPr id="7" name="Title 2"/>
          <p:cNvSpPr>
            <a:spLocks noGrp="1"/>
          </p:cNvSpPr>
          <p:nvPr>
            <p:ph type="title"/>
          </p:nvPr>
        </p:nvSpPr>
        <p:spPr/>
        <p:txBody>
          <a:bodyPr>
            <a:normAutofit/>
          </a:bodyPr>
          <a:lstStyle/>
          <a:p>
            <a:r>
              <a:rPr lang="el-GR" sz="3200" b="1" dirty="0" smtClean="0">
                <a:solidFill>
                  <a:schemeClr val="tx2"/>
                </a:solidFill>
              </a:rPr>
              <a:t>Αδαμαντίνη </a:t>
            </a:r>
            <a:br>
              <a:rPr lang="el-GR" sz="3200" b="1" dirty="0" smtClean="0">
                <a:solidFill>
                  <a:schemeClr val="tx2"/>
                </a:solidFill>
              </a:rPr>
            </a:br>
            <a:r>
              <a:rPr lang="el-GR" sz="3200" b="1" dirty="0" smtClean="0"/>
              <a:t>Εσωτερικά</a:t>
            </a:r>
            <a:r>
              <a:rPr lang="el-GR" sz="3200" dirty="0" smtClean="0"/>
              <a:t> </a:t>
            </a:r>
            <a:r>
              <a:rPr lang="el-GR" sz="3200" dirty="0"/>
              <a:t>μορφολογικά γνωρίσματα</a:t>
            </a:r>
          </a:p>
        </p:txBody>
      </p:sp>
      <p:sp>
        <p:nvSpPr>
          <p:cNvPr id="2" name="Rectangle 1"/>
          <p:cNvSpPr/>
          <p:nvPr/>
        </p:nvSpPr>
        <p:spPr>
          <a:xfrm>
            <a:off x="5076056" y="4653136"/>
            <a:ext cx="4074449" cy="369332"/>
          </a:xfrm>
          <a:prstGeom prst="rect">
            <a:avLst/>
          </a:prstGeom>
        </p:spPr>
        <p:txBody>
          <a:bodyPr wrap="none">
            <a:spAutoFit/>
          </a:bodyPr>
          <a:lstStyle/>
          <a:p>
            <a:r>
              <a:rPr lang="el-GR" i="1" dirty="0"/>
              <a:t>Εικόνα 14. Θύσανοι αδαμαντίνης (</a:t>
            </a:r>
            <a:r>
              <a:rPr lang="el-GR" i="1" dirty="0" err="1"/>
              <a:t>βέλη</a:t>
            </a:r>
            <a:r>
              <a:rPr lang="el-GR" i="1" dirty="0" err="1" smtClean="0"/>
              <a:t>).</a:t>
            </a:r>
            <a:r>
              <a:rPr lang="el-GR" i="1" baseline="30000" dirty="0" err="1" smtClean="0"/>
              <a:t>3</a:t>
            </a:r>
            <a:endParaRPr lang="en-US" dirty="0"/>
          </a:p>
        </p:txBody>
      </p:sp>
    </p:spTree>
    <p:extLst>
      <p:ext uri="{BB962C8B-B14F-4D97-AF65-F5344CB8AC3E}">
        <p14:creationId xmlns:p14="http://schemas.microsoft.com/office/powerpoint/2010/main" val="4105967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51920" y="6392361"/>
            <a:ext cx="5256584" cy="276999"/>
          </a:xfrm>
          <a:prstGeom prst="rect">
            <a:avLst/>
          </a:prstGeom>
        </p:spPr>
        <p:txBody>
          <a:bodyPr wrap="square">
            <a:spAutoFit/>
          </a:bodyPr>
          <a:lstStyle/>
          <a:p>
            <a:r>
              <a:rPr lang="en-GB" sz="1200" dirty="0" smtClean="0"/>
              <a:t>https://upload.wikimedia.org/wikipedia/commons/7/73/Amalgam_filling.JPG</a:t>
            </a:r>
            <a:endParaRPr lang="el-GR" sz="12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1268760"/>
            <a:ext cx="3267883" cy="493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305312"/>
            <a:ext cx="5133773" cy="4932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itle 3"/>
          <p:cNvSpPr>
            <a:spLocks noGrp="1"/>
          </p:cNvSpPr>
          <p:nvPr>
            <p:ph type="title"/>
          </p:nvPr>
        </p:nvSpPr>
        <p:spPr>
          <a:xfrm>
            <a:off x="457200" y="0"/>
            <a:ext cx="8229600" cy="1143000"/>
          </a:xfrm>
        </p:spPr>
        <p:txBody>
          <a:bodyPr>
            <a:normAutofit/>
          </a:bodyPr>
          <a:lstStyle/>
          <a:p>
            <a:r>
              <a:rPr lang="el-GR" sz="3600" b="1" dirty="0" smtClean="0">
                <a:solidFill>
                  <a:schemeClr val="tx2"/>
                </a:solidFill>
              </a:rPr>
              <a:t>Ανατομία δοντιού</a:t>
            </a:r>
            <a:endParaRPr lang="el-GR" sz="4000" dirty="0">
              <a:solidFill>
                <a:schemeClr val="tx2"/>
              </a:solidFill>
            </a:endParaRPr>
          </a:p>
        </p:txBody>
      </p:sp>
    </p:spTree>
    <p:extLst>
      <p:ext uri="{BB962C8B-B14F-4D97-AF65-F5344CB8AC3E}">
        <p14:creationId xmlns:p14="http://schemas.microsoft.com/office/powerpoint/2010/main" val="22500388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73360" y="1196752"/>
            <a:ext cx="3894584" cy="5069160"/>
          </a:xfrm>
          <a:ln>
            <a:solidFill>
              <a:schemeClr val="tx2"/>
            </a:solidFill>
          </a:ln>
        </p:spPr>
        <p:txBody>
          <a:bodyPr>
            <a:normAutofit fontScale="92500" lnSpcReduction="20000"/>
          </a:bodyPr>
          <a:lstStyle/>
          <a:p>
            <a:pPr marL="180000" indent="-180000">
              <a:spcBef>
                <a:spcPts val="600"/>
              </a:spcBef>
              <a:spcAft>
                <a:spcPts val="600"/>
              </a:spcAft>
            </a:pPr>
            <a:r>
              <a:rPr lang="el-GR" sz="2000" dirty="0" smtClean="0"/>
              <a:t>Η ένωση αδαμαντίνης- οδοντίνης σε ιστολογικές τομές εμφανίζει οδοντωτή όψη, όπου τα οδοντώματα της μιας ουσίας εισχωρούν μέσα στις κοιλότητες της άλλης. Κατά αυτό τον τρόπο επιτυγχάνεται σταθερή συνένωση των δυο σκληρών ουσιών του δοντιού.</a:t>
            </a:r>
          </a:p>
          <a:p>
            <a:pPr marL="180000" indent="-180000">
              <a:spcBef>
                <a:spcPts val="600"/>
              </a:spcBef>
              <a:spcAft>
                <a:spcPts val="600"/>
              </a:spcAft>
            </a:pPr>
            <a:r>
              <a:rPr lang="el-GR" sz="2000" dirty="0" smtClean="0"/>
              <a:t>Το όριο των δυο ουσιών καθορίζεται από τα πρώτα στάδια της οδοντογένεσης με το βασικό υμένα που χωρίζει το όργανο της αδαμαντίνης από την οδοντική θηλή.</a:t>
            </a:r>
          </a:p>
          <a:p>
            <a:pPr marL="180000" indent="-180000">
              <a:spcBef>
                <a:spcPts val="600"/>
              </a:spcBef>
              <a:spcAft>
                <a:spcPts val="600"/>
              </a:spcAft>
            </a:pPr>
            <a:r>
              <a:rPr lang="el-GR" sz="2000" dirty="0" smtClean="0"/>
              <a:t>Στο όριο επειδή υπάρχουν οι </a:t>
            </a:r>
            <a:r>
              <a:rPr lang="el-GR" sz="2000" dirty="0" err="1" smtClean="0"/>
              <a:t>αδαμαντινικές</a:t>
            </a:r>
            <a:r>
              <a:rPr lang="el-GR" sz="2000" dirty="0" smtClean="0"/>
              <a:t> κορύνες και οι θύσανοι, παρατηρείται μεγαλύτερη ευαισθησία και ταχύτερη εξέλιξη της τερηδόνας. </a:t>
            </a:r>
            <a:endParaRPr lang="el-GR" sz="2000" dirty="0"/>
          </a:p>
        </p:txBody>
      </p:sp>
      <p:sp>
        <p:nvSpPr>
          <p:cNvPr id="5" name="Title 1"/>
          <p:cNvSpPr>
            <a:spLocks noGrp="1"/>
          </p:cNvSpPr>
          <p:nvPr>
            <p:ph type="title"/>
          </p:nvPr>
        </p:nvSpPr>
        <p:spPr>
          <a:xfrm>
            <a:off x="457200" y="188640"/>
            <a:ext cx="8229600" cy="1143000"/>
          </a:xfrm>
        </p:spPr>
        <p:txBody>
          <a:bodyPr anchor="t">
            <a:normAutofit/>
          </a:bodyPr>
          <a:lstStyle/>
          <a:p>
            <a:r>
              <a:rPr lang="el-GR" sz="3600" b="1" dirty="0" err="1" smtClean="0">
                <a:solidFill>
                  <a:schemeClr val="tx2"/>
                </a:solidFill>
              </a:rPr>
              <a:t>Αδαμαντινο</a:t>
            </a:r>
            <a:r>
              <a:rPr lang="el-GR" sz="3600" b="1" dirty="0" smtClean="0">
                <a:solidFill>
                  <a:schemeClr val="tx2"/>
                </a:solidFill>
              </a:rPr>
              <a:t>-</a:t>
            </a:r>
            <a:r>
              <a:rPr lang="el-GR" sz="3600" b="1" dirty="0" err="1" smtClean="0">
                <a:solidFill>
                  <a:schemeClr val="tx2"/>
                </a:solidFill>
              </a:rPr>
              <a:t>οδοντινική</a:t>
            </a:r>
            <a:r>
              <a:rPr lang="el-GR" sz="3600" b="1" dirty="0" smtClean="0">
                <a:solidFill>
                  <a:schemeClr val="tx2"/>
                </a:solidFill>
              </a:rPr>
              <a:t> ένωση</a:t>
            </a:r>
            <a:endParaRPr lang="el-GR" sz="3600" dirty="0">
              <a:solidFill>
                <a:schemeClr val="tx2"/>
              </a:solidFill>
            </a:endParaRPr>
          </a:p>
        </p:txBody>
      </p:sp>
      <p:pic>
        <p:nvPicPr>
          <p:cNvPr id="307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608689" y="1340768"/>
            <a:ext cx="3168000" cy="2809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344641" y="2257125"/>
            <a:ext cx="763863" cy="27699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l-GR" sz="1200" b="1" dirty="0" smtClean="0"/>
              <a:t>οδοντίνη</a:t>
            </a:r>
            <a:endParaRPr lang="el-GR" sz="1200" b="1" dirty="0"/>
          </a:p>
        </p:txBody>
      </p:sp>
      <p:sp>
        <p:nvSpPr>
          <p:cNvPr id="8" name="TextBox 7"/>
          <p:cNvSpPr txBox="1"/>
          <p:nvPr/>
        </p:nvSpPr>
        <p:spPr>
          <a:xfrm>
            <a:off x="4600225" y="2215895"/>
            <a:ext cx="955326" cy="27699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l-GR" sz="1200" b="1" dirty="0" smtClean="0"/>
              <a:t>αδαμαντίνη</a:t>
            </a:r>
            <a:endParaRPr lang="el-GR" sz="1200" b="1" dirty="0"/>
          </a:p>
        </p:txBody>
      </p:sp>
      <p:sp>
        <p:nvSpPr>
          <p:cNvPr id="9" name="TextBox 8"/>
          <p:cNvSpPr txBox="1"/>
          <p:nvPr/>
        </p:nvSpPr>
        <p:spPr>
          <a:xfrm>
            <a:off x="4240185" y="1527173"/>
            <a:ext cx="1701363"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l-GR" sz="1200" b="1" dirty="0" err="1" smtClean="0"/>
              <a:t>Αδαμαντίνο</a:t>
            </a:r>
            <a:r>
              <a:rPr lang="el-GR" sz="1200" b="1" dirty="0" smtClean="0"/>
              <a:t>-</a:t>
            </a:r>
            <a:r>
              <a:rPr lang="el-GR" sz="1200" b="1" dirty="0" err="1" smtClean="0"/>
              <a:t>οδοντινική</a:t>
            </a:r>
            <a:endParaRPr lang="el-GR" sz="1200" b="1" dirty="0" smtClean="0"/>
          </a:p>
          <a:p>
            <a:pPr algn="ctr"/>
            <a:r>
              <a:rPr lang="el-GR" sz="1200" b="1" dirty="0"/>
              <a:t>έ</a:t>
            </a:r>
            <a:r>
              <a:rPr lang="el-GR" sz="1200" b="1" dirty="0" smtClean="0"/>
              <a:t>νωση</a:t>
            </a:r>
            <a:endParaRPr lang="el-GR" sz="1200" b="1" dirty="0"/>
          </a:p>
        </p:txBody>
      </p:sp>
      <p:cxnSp>
        <p:nvCxnSpPr>
          <p:cNvPr id="10" name="Straight Connector 9"/>
          <p:cNvCxnSpPr/>
          <p:nvPr/>
        </p:nvCxnSpPr>
        <p:spPr>
          <a:xfrm flipV="1">
            <a:off x="5896369" y="1700806"/>
            <a:ext cx="612000" cy="57199"/>
          </a:xfrm>
          <a:prstGeom prst="line">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13" name="Straight Arrow Connector 12"/>
          <p:cNvCxnSpPr>
            <a:stCxn id="8" idx="3"/>
          </p:cNvCxnSpPr>
          <p:nvPr/>
        </p:nvCxnSpPr>
        <p:spPr>
          <a:xfrm flipV="1">
            <a:off x="5555551" y="2354394"/>
            <a:ext cx="340818" cy="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287736"/>
            <a:ext cx="4395164" cy="19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94535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b="1" dirty="0" err="1">
                <a:solidFill>
                  <a:schemeClr val="tx2"/>
                </a:solidFill>
              </a:rPr>
              <a:t>Αδαμαντινο</a:t>
            </a:r>
            <a:r>
              <a:rPr lang="el-GR" sz="3600" b="1" dirty="0">
                <a:solidFill>
                  <a:schemeClr val="tx2"/>
                </a:solidFill>
              </a:rPr>
              <a:t>-</a:t>
            </a:r>
            <a:r>
              <a:rPr lang="el-GR" sz="3600" b="1" dirty="0" err="1">
                <a:solidFill>
                  <a:schemeClr val="tx2"/>
                </a:solidFill>
              </a:rPr>
              <a:t>οστεϊνική</a:t>
            </a:r>
            <a:r>
              <a:rPr lang="el-GR" sz="3600" b="1" dirty="0">
                <a:solidFill>
                  <a:schemeClr val="tx2"/>
                </a:solidFill>
              </a:rPr>
              <a:t> σύναψη</a:t>
            </a:r>
            <a:endParaRPr lang="el-GR" sz="3600" dirty="0">
              <a:solidFill>
                <a:schemeClr val="tx2"/>
              </a:solidFill>
            </a:endParaRPr>
          </a:p>
        </p:txBody>
      </p:sp>
      <p:sp>
        <p:nvSpPr>
          <p:cNvPr id="3" name="Content Placeholder 2"/>
          <p:cNvSpPr>
            <a:spLocks noGrp="1"/>
          </p:cNvSpPr>
          <p:nvPr>
            <p:ph sz="half" idx="1"/>
          </p:nvPr>
        </p:nvSpPr>
        <p:spPr/>
        <p:txBody>
          <a:bodyPr>
            <a:normAutofit fontScale="92500" lnSpcReduction="10000"/>
          </a:bodyPr>
          <a:lstStyle/>
          <a:p>
            <a:r>
              <a:rPr lang="el-GR" dirty="0"/>
              <a:t>Το σημείο συνένωσης αδαμαντίνης και </a:t>
            </a:r>
            <a:r>
              <a:rPr lang="el-GR" dirty="0" err="1"/>
              <a:t>οστεΐνης</a:t>
            </a:r>
            <a:r>
              <a:rPr lang="el-GR" dirty="0"/>
              <a:t> ορίζεται ως </a:t>
            </a:r>
            <a:r>
              <a:rPr lang="el-GR" b="1" dirty="0"/>
              <a:t>ο </a:t>
            </a:r>
            <a:r>
              <a:rPr lang="el-GR" b="1" dirty="0" smtClean="0"/>
              <a:t>ανατομικός αυχένας</a:t>
            </a:r>
            <a:r>
              <a:rPr lang="el-GR" dirty="0" smtClean="0"/>
              <a:t> </a:t>
            </a:r>
            <a:r>
              <a:rPr lang="el-GR" dirty="0"/>
              <a:t>του </a:t>
            </a:r>
            <a:r>
              <a:rPr lang="el-GR" dirty="0" smtClean="0"/>
              <a:t>δοντιού. </a:t>
            </a:r>
          </a:p>
          <a:p>
            <a:r>
              <a:rPr lang="el-GR" dirty="0" err="1" smtClean="0"/>
              <a:t>Σ’αυτό</a:t>
            </a:r>
            <a:r>
              <a:rPr lang="el-GR" dirty="0" smtClean="0"/>
              <a:t> το σημείο η αδαμαντίνη τελειώνει σε οξύ χείλος και </a:t>
            </a:r>
            <a:r>
              <a:rPr lang="el-GR" dirty="0"/>
              <a:t>έ</a:t>
            </a:r>
            <a:r>
              <a:rPr lang="el-GR" dirty="0" smtClean="0"/>
              <a:t>χει το μικρότερο πάχος.</a:t>
            </a:r>
          </a:p>
          <a:p>
            <a:r>
              <a:rPr lang="el-GR" dirty="0" smtClean="0"/>
              <a:t> </a:t>
            </a:r>
            <a:r>
              <a:rPr lang="el-GR" dirty="0"/>
              <a:t>Οι δύο αυτοί ιστοί, δεν συναντώνται πάντα με </a:t>
            </a:r>
            <a:r>
              <a:rPr lang="el-GR" dirty="0" smtClean="0"/>
              <a:t>ομοιόμορφο τρόπο</a:t>
            </a:r>
            <a:r>
              <a:rPr lang="el-GR" dirty="0"/>
              <a:t>.</a:t>
            </a:r>
          </a:p>
        </p:txBody>
      </p:sp>
      <p:pic>
        <p:nvPicPr>
          <p:cNvPr id="1027" name="Picture 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076056" y="1844824"/>
            <a:ext cx="3796889" cy="3708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668892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7504" y="1052736"/>
            <a:ext cx="4464496" cy="5733256"/>
          </a:xfrm>
          <a:ln>
            <a:solidFill>
              <a:schemeClr val="tx2"/>
            </a:solidFill>
          </a:ln>
        </p:spPr>
        <p:txBody>
          <a:bodyPr>
            <a:noAutofit/>
          </a:bodyPr>
          <a:lstStyle/>
          <a:p>
            <a:pPr>
              <a:spcBef>
                <a:spcPts val="0"/>
              </a:spcBef>
              <a:spcAft>
                <a:spcPts val="600"/>
              </a:spcAft>
            </a:pPr>
            <a:r>
              <a:rPr lang="el-GR" sz="2000" dirty="0" smtClean="0"/>
              <a:t>Η ένωση της αδαμαντίνης με την </a:t>
            </a:r>
            <a:r>
              <a:rPr lang="el-GR" sz="2000" dirty="0" err="1"/>
              <a:t>οστεΐνη</a:t>
            </a:r>
            <a:r>
              <a:rPr lang="el-GR" sz="2000" dirty="0" smtClean="0"/>
              <a:t> γίνεται με τρεις διαφορετικούς τρόπους:</a:t>
            </a:r>
          </a:p>
          <a:p>
            <a:pPr>
              <a:spcBef>
                <a:spcPts val="0"/>
              </a:spcBef>
              <a:spcAft>
                <a:spcPts val="600"/>
              </a:spcAft>
            </a:pPr>
            <a:r>
              <a:rPr lang="el-GR" sz="2000" dirty="0" smtClean="0"/>
              <a:t>σε </a:t>
            </a:r>
            <a:r>
              <a:rPr lang="el-GR" sz="2000" dirty="0"/>
              <a:t>ποσοστό 60-65%, μικρού </a:t>
            </a:r>
            <a:r>
              <a:rPr lang="el-GR" sz="2000" dirty="0" smtClean="0"/>
              <a:t>πάχους δακτυλιοειδής </a:t>
            </a:r>
            <a:r>
              <a:rPr lang="el-GR" sz="2000" dirty="0"/>
              <a:t>ζώνη οστεΐνης εναποτίθεται στην αυχενική μοίρα της </a:t>
            </a:r>
            <a:r>
              <a:rPr lang="el-GR" sz="2000" dirty="0" smtClean="0"/>
              <a:t>αδαμαντίνης, σε απόσταση περίπου 600μ, χωρίς </a:t>
            </a:r>
            <a:r>
              <a:rPr lang="el-GR" sz="2000" dirty="0"/>
              <a:t>να παρατηρείται ιδιαίτερη σύνδεση μεταξύ των δύο ιστών. </a:t>
            </a:r>
            <a:endParaRPr lang="el-GR" sz="2000" dirty="0" smtClean="0"/>
          </a:p>
          <a:p>
            <a:pPr>
              <a:spcBef>
                <a:spcPts val="0"/>
              </a:spcBef>
              <a:spcAft>
                <a:spcPts val="600"/>
              </a:spcAft>
            </a:pPr>
            <a:r>
              <a:rPr lang="el-GR" sz="2000" dirty="0"/>
              <a:t>σ</a:t>
            </a:r>
            <a:r>
              <a:rPr lang="el-GR" sz="2000" dirty="0" smtClean="0"/>
              <a:t>ε </a:t>
            </a:r>
            <a:r>
              <a:rPr lang="el-GR" sz="2000" dirty="0"/>
              <a:t>ποσοστό </a:t>
            </a:r>
            <a:r>
              <a:rPr lang="el-GR" sz="2000" dirty="0" smtClean="0"/>
              <a:t>περίπου 30</a:t>
            </a:r>
            <a:r>
              <a:rPr lang="el-GR" sz="2000" dirty="0"/>
              <a:t>% παρατηρείται ομαλή σύνδεση των άκρων των δύο </a:t>
            </a:r>
            <a:r>
              <a:rPr lang="el-GR" sz="2000" dirty="0" smtClean="0"/>
              <a:t>ιστών, </a:t>
            </a:r>
          </a:p>
          <a:p>
            <a:pPr>
              <a:spcBef>
                <a:spcPts val="0"/>
              </a:spcBef>
              <a:spcAft>
                <a:spcPts val="600"/>
              </a:spcAft>
            </a:pPr>
            <a:r>
              <a:rPr lang="el-GR" sz="2000" dirty="0" smtClean="0"/>
              <a:t>σε ένα μικρό </a:t>
            </a:r>
            <a:r>
              <a:rPr lang="el-GR" sz="2000" dirty="0"/>
              <a:t>ποσοστό 5-10% οι δυο ιστοί δεν συνάπτονται και εμφανίζεται </a:t>
            </a:r>
            <a:r>
              <a:rPr lang="el-GR" sz="2000" dirty="0" smtClean="0"/>
              <a:t>περιοχή ακάλυπτης </a:t>
            </a:r>
            <a:r>
              <a:rPr lang="el-GR" sz="2000" dirty="0"/>
              <a:t>οδοντίνης.</a:t>
            </a:r>
          </a:p>
        </p:txBody>
      </p:sp>
      <p:pic>
        <p:nvPicPr>
          <p:cNvPr id="205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716016" y="1449080"/>
            <a:ext cx="1784750" cy="2700000"/>
          </a:xfrm>
          <a:prstGeom prst="rect">
            <a:avLst/>
          </a:prstGeom>
          <a:noFill/>
          <a:ln w="9525">
            <a:solidFill>
              <a:schemeClr val="accent2"/>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1449080"/>
            <a:ext cx="1141000" cy="2700000"/>
          </a:xfrm>
          <a:prstGeom prst="rect">
            <a:avLst/>
          </a:prstGeom>
          <a:noFill/>
          <a:ln w="9525">
            <a:solidFill>
              <a:schemeClr val="accent2"/>
            </a:solidFill>
            <a:miter lim="800000"/>
            <a:headEnd/>
            <a:tailEnd/>
          </a:ln>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360" y="1449080"/>
            <a:ext cx="1129710" cy="2700000"/>
          </a:xfrm>
          <a:prstGeom prst="rect">
            <a:avLst/>
          </a:prstGeom>
          <a:noFill/>
          <a:ln w="9525">
            <a:solidFill>
              <a:schemeClr val="accent2"/>
            </a:solidFill>
            <a:miter lim="800000"/>
            <a:headEnd/>
            <a:tailEnd/>
          </a:ln>
          <a:extLst>
            <a:ext uri="{909E8E84-426E-40DD-AFC4-6F175D3DCCD1}">
              <a14:hiddenFill xmlns:a14="http://schemas.microsoft.com/office/drawing/2010/main">
                <a:solidFill>
                  <a:schemeClr val="accent1"/>
                </a:solidFill>
              </a14:hiddenFill>
            </a:ext>
          </a:extLst>
        </p:spPr>
      </p:pic>
      <p:sp>
        <p:nvSpPr>
          <p:cNvPr id="8" name="Title 1"/>
          <p:cNvSpPr>
            <a:spLocks noGrp="1"/>
          </p:cNvSpPr>
          <p:nvPr>
            <p:ph type="title"/>
          </p:nvPr>
        </p:nvSpPr>
        <p:spPr>
          <a:xfrm>
            <a:off x="457200" y="44624"/>
            <a:ext cx="8229600" cy="792088"/>
          </a:xfrm>
        </p:spPr>
        <p:txBody>
          <a:bodyPr anchor="t">
            <a:normAutofit/>
          </a:bodyPr>
          <a:lstStyle/>
          <a:p>
            <a:r>
              <a:rPr lang="el-GR" sz="3600" b="1" dirty="0">
                <a:solidFill>
                  <a:schemeClr val="tx2"/>
                </a:solidFill>
              </a:rPr>
              <a:t>Αδαμαντινο-οστεϊνική σύναψη</a:t>
            </a:r>
            <a:endParaRPr lang="el-GR" sz="3600" dirty="0">
              <a:solidFill>
                <a:schemeClr val="tx2"/>
              </a:solidFill>
            </a:endParaRPr>
          </a:p>
        </p:txBody>
      </p:sp>
      <p:sp>
        <p:nvSpPr>
          <p:cNvPr id="5" name="TextBox 4"/>
          <p:cNvSpPr txBox="1"/>
          <p:nvPr/>
        </p:nvSpPr>
        <p:spPr>
          <a:xfrm>
            <a:off x="4932040" y="4221088"/>
            <a:ext cx="3818546" cy="233910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l-GR" dirty="0" err="1" smtClean="0"/>
              <a:t>ΑΟδΕ</a:t>
            </a:r>
            <a:r>
              <a:rPr lang="el-GR" dirty="0" smtClean="0"/>
              <a:t>= </a:t>
            </a:r>
            <a:r>
              <a:rPr lang="el-GR" dirty="0" err="1" smtClean="0"/>
              <a:t>Αδαμαντινο</a:t>
            </a:r>
            <a:r>
              <a:rPr lang="el-GR" dirty="0" smtClean="0"/>
              <a:t>-</a:t>
            </a:r>
            <a:r>
              <a:rPr lang="el-GR" dirty="0" err="1" smtClean="0"/>
              <a:t>οδοντινική</a:t>
            </a:r>
            <a:r>
              <a:rPr lang="el-GR" dirty="0" smtClean="0"/>
              <a:t> </a:t>
            </a:r>
            <a:r>
              <a:rPr lang="el-GR" dirty="0"/>
              <a:t>έ</a:t>
            </a:r>
            <a:r>
              <a:rPr lang="el-GR" dirty="0" smtClean="0"/>
              <a:t>νωση</a:t>
            </a:r>
          </a:p>
          <a:p>
            <a:r>
              <a:rPr lang="el-GR" dirty="0" smtClean="0"/>
              <a:t>Οδ= Οδοντίνη</a:t>
            </a:r>
          </a:p>
          <a:p>
            <a:r>
              <a:rPr lang="el-GR" dirty="0" smtClean="0"/>
              <a:t>Οστ= </a:t>
            </a:r>
            <a:r>
              <a:rPr lang="el-GR" dirty="0" err="1"/>
              <a:t>Ο</a:t>
            </a:r>
            <a:r>
              <a:rPr lang="el-GR" dirty="0" err="1" smtClean="0"/>
              <a:t>στεΐνη</a:t>
            </a:r>
            <a:endParaRPr lang="el-GR" dirty="0" smtClean="0"/>
          </a:p>
          <a:p>
            <a:r>
              <a:rPr lang="el-GR" dirty="0" err="1" smtClean="0"/>
              <a:t>ΑΟστΕ</a:t>
            </a:r>
            <a:r>
              <a:rPr lang="el-GR" dirty="0" smtClean="0"/>
              <a:t>= </a:t>
            </a:r>
            <a:r>
              <a:rPr lang="el-GR" dirty="0" err="1" smtClean="0"/>
              <a:t>Αδαμαντινο</a:t>
            </a:r>
            <a:r>
              <a:rPr lang="el-GR" dirty="0" smtClean="0"/>
              <a:t>-</a:t>
            </a:r>
            <a:r>
              <a:rPr lang="el-GR" dirty="0" err="1" smtClean="0"/>
              <a:t>οστεϊνική</a:t>
            </a:r>
            <a:r>
              <a:rPr lang="el-GR" dirty="0" smtClean="0"/>
              <a:t> ένωση</a:t>
            </a:r>
          </a:p>
          <a:p>
            <a:r>
              <a:rPr lang="el-GR" dirty="0" smtClean="0"/>
              <a:t>Α= Αδαμαντίνη</a:t>
            </a:r>
          </a:p>
          <a:p>
            <a:r>
              <a:rPr lang="el-GR" dirty="0" smtClean="0"/>
              <a:t>ΑΑ= Αδαμαντίνη του αυχένα</a:t>
            </a:r>
          </a:p>
          <a:p>
            <a:r>
              <a:rPr lang="el-GR" dirty="0" smtClean="0"/>
              <a:t>ΠΑΑ= Όριο της αυχενικής αδαμαντίνης</a:t>
            </a:r>
          </a:p>
          <a:p>
            <a:r>
              <a:rPr lang="el-GR" dirty="0" err="1" smtClean="0"/>
              <a:t>Ποστ</a:t>
            </a:r>
            <a:r>
              <a:rPr lang="el-GR" dirty="0" smtClean="0"/>
              <a:t>= Όριο της </a:t>
            </a:r>
            <a:r>
              <a:rPr lang="el-GR" dirty="0" err="1" smtClean="0"/>
              <a:t>οστεΐνης</a:t>
            </a:r>
            <a:r>
              <a:rPr lang="el-GR" dirty="0" smtClean="0"/>
              <a:t> </a:t>
            </a:r>
            <a:endParaRPr lang="el-GR" dirty="0"/>
          </a:p>
        </p:txBody>
      </p:sp>
      <p:sp>
        <p:nvSpPr>
          <p:cNvPr id="6" name="Rectangle 5"/>
          <p:cNvSpPr/>
          <p:nvPr/>
        </p:nvSpPr>
        <p:spPr>
          <a:xfrm>
            <a:off x="5123775" y="1052736"/>
            <a:ext cx="888385"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l-GR" dirty="0"/>
              <a:t>60-65%</a:t>
            </a:r>
          </a:p>
        </p:txBody>
      </p:sp>
      <p:sp>
        <p:nvSpPr>
          <p:cNvPr id="7" name="Rectangle 6"/>
          <p:cNvSpPr/>
          <p:nvPr/>
        </p:nvSpPr>
        <p:spPr>
          <a:xfrm>
            <a:off x="6815607" y="1052736"/>
            <a:ext cx="636713"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l-GR" dirty="0"/>
              <a:t>30% </a:t>
            </a:r>
          </a:p>
        </p:txBody>
      </p:sp>
      <p:sp>
        <p:nvSpPr>
          <p:cNvPr id="9" name="Rectangle 8"/>
          <p:cNvSpPr/>
          <p:nvPr/>
        </p:nvSpPr>
        <p:spPr>
          <a:xfrm>
            <a:off x="7977099" y="1052736"/>
            <a:ext cx="771365"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l-GR" dirty="0"/>
              <a:t>5-10%</a:t>
            </a:r>
          </a:p>
        </p:txBody>
      </p:sp>
      <p:sp>
        <p:nvSpPr>
          <p:cNvPr id="22" name="Freeform 21"/>
          <p:cNvSpPr/>
          <p:nvPr/>
        </p:nvSpPr>
        <p:spPr>
          <a:xfrm>
            <a:off x="8229600" y="2227069"/>
            <a:ext cx="283335" cy="1088397"/>
          </a:xfrm>
          <a:custGeom>
            <a:avLst/>
            <a:gdLst>
              <a:gd name="connsiteX0" fmla="*/ 77273 w 283335"/>
              <a:gd name="connsiteY0" fmla="*/ 13855 h 1088397"/>
              <a:gd name="connsiteX1" fmla="*/ 0 w 283335"/>
              <a:gd name="connsiteY1" fmla="*/ 52492 h 1088397"/>
              <a:gd name="connsiteX2" fmla="*/ 77273 w 283335"/>
              <a:gd name="connsiteY2" fmla="*/ 438858 h 1088397"/>
              <a:gd name="connsiteX3" fmla="*/ 141668 w 283335"/>
              <a:gd name="connsiteY3" fmla="*/ 773708 h 1088397"/>
              <a:gd name="connsiteX4" fmla="*/ 218941 w 283335"/>
              <a:gd name="connsiteY4" fmla="*/ 1069923 h 1088397"/>
              <a:gd name="connsiteX5" fmla="*/ 206062 w 283335"/>
              <a:gd name="connsiteY5" fmla="*/ 1057044 h 1088397"/>
              <a:gd name="connsiteX6" fmla="*/ 283335 w 283335"/>
              <a:gd name="connsiteY6" fmla="*/ 1057044 h 108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335" h="1088397">
                <a:moveTo>
                  <a:pt x="77273" y="13855"/>
                </a:moveTo>
                <a:cubicBezTo>
                  <a:pt x="38636" y="-2244"/>
                  <a:pt x="0" y="-18342"/>
                  <a:pt x="0" y="52492"/>
                </a:cubicBezTo>
                <a:cubicBezTo>
                  <a:pt x="0" y="123326"/>
                  <a:pt x="53662" y="318655"/>
                  <a:pt x="77273" y="438858"/>
                </a:cubicBezTo>
                <a:cubicBezTo>
                  <a:pt x="100884" y="559061"/>
                  <a:pt x="118057" y="668531"/>
                  <a:pt x="141668" y="773708"/>
                </a:cubicBezTo>
                <a:cubicBezTo>
                  <a:pt x="165279" y="878885"/>
                  <a:pt x="208209" y="1022700"/>
                  <a:pt x="218941" y="1069923"/>
                </a:cubicBezTo>
                <a:cubicBezTo>
                  <a:pt x="229673" y="1117146"/>
                  <a:pt x="195330" y="1059190"/>
                  <a:pt x="206062" y="1057044"/>
                </a:cubicBezTo>
                <a:cubicBezTo>
                  <a:pt x="216794" y="1054898"/>
                  <a:pt x="250064" y="1055971"/>
                  <a:pt x="283335" y="1057044"/>
                </a:cubicBezTo>
              </a:path>
            </a:pathLst>
          </a:cu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l-GR"/>
          </a:p>
        </p:txBody>
      </p:sp>
    </p:spTree>
    <p:extLst>
      <p:ext uri="{BB962C8B-B14F-4D97-AF65-F5344CB8AC3E}">
        <p14:creationId xmlns:p14="http://schemas.microsoft.com/office/powerpoint/2010/main" val="22068244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5496" y="1340768"/>
            <a:ext cx="4968552" cy="5472608"/>
          </a:xfrm>
        </p:spPr>
        <p:txBody>
          <a:bodyPr>
            <a:noAutofit/>
          </a:bodyPr>
          <a:lstStyle/>
          <a:p>
            <a:pPr>
              <a:spcBef>
                <a:spcPts val="0"/>
              </a:spcBef>
              <a:spcAft>
                <a:spcPts val="600"/>
              </a:spcAft>
            </a:pPr>
            <a:r>
              <a:rPr lang="el-GR" sz="2200" b="1" dirty="0"/>
              <a:t>Η οδοντίνη είναι ένας ζωντανός </a:t>
            </a:r>
            <a:r>
              <a:rPr lang="el-GR" sz="2200" b="1" dirty="0" smtClean="0"/>
              <a:t>ιστός </a:t>
            </a:r>
            <a:r>
              <a:rPr lang="el-GR" sz="2200" dirty="0" smtClean="0"/>
              <a:t>(αναγέννηση), </a:t>
            </a:r>
            <a:r>
              <a:rPr lang="el-GR" sz="2200" dirty="0"/>
              <a:t>ο οποίος εκτείνεται στη μύλη και </a:t>
            </a:r>
            <a:r>
              <a:rPr lang="el-GR" sz="2200" dirty="0" smtClean="0"/>
              <a:t>στη ρίζα </a:t>
            </a:r>
            <a:r>
              <a:rPr lang="el-GR" sz="2200" dirty="0"/>
              <a:t>του </a:t>
            </a:r>
            <a:r>
              <a:rPr lang="el-GR" sz="2200" dirty="0" smtClean="0"/>
              <a:t>δοντιού.</a:t>
            </a:r>
          </a:p>
          <a:p>
            <a:pPr>
              <a:spcBef>
                <a:spcPts val="0"/>
              </a:spcBef>
              <a:spcAft>
                <a:spcPts val="600"/>
              </a:spcAft>
            </a:pPr>
            <a:r>
              <a:rPr lang="el-GR" sz="2200" dirty="0" smtClean="0"/>
              <a:t>Αποτελεί </a:t>
            </a:r>
            <a:r>
              <a:rPr lang="el-GR" sz="2200" dirty="0"/>
              <a:t>τον μεγαλύτερο όγκο του δοντιού και καθορίζει </a:t>
            </a:r>
            <a:r>
              <a:rPr lang="el-GR" sz="2200" dirty="0" smtClean="0"/>
              <a:t>το μέγεθος </a:t>
            </a:r>
            <a:r>
              <a:rPr lang="el-GR" sz="2200" dirty="0"/>
              <a:t>και το σχήμα του. </a:t>
            </a:r>
            <a:endParaRPr lang="el-GR" sz="2200" dirty="0" smtClean="0"/>
          </a:p>
          <a:p>
            <a:pPr>
              <a:spcBef>
                <a:spcPts val="0"/>
              </a:spcBef>
              <a:spcAft>
                <a:spcPts val="600"/>
              </a:spcAft>
            </a:pPr>
            <a:r>
              <a:rPr lang="el-GR" sz="2200" dirty="0" smtClean="0"/>
              <a:t>Η </a:t>
            </a:r>
            <a:r>
              <a:rPr lang="el-GR" sz="2200" dirty="0"/>
              <a:t>οδοντίνη φυσιολογικά δεν εκτίθεται στο </a:t>
            </a:r>
            <a:r>
              <a:rPr lang="el-GR" sz="2200" dirty="0" smtClean="0"/>
              <a:t>στοματικό περιβάλλον</a:t>
            </a:r>
            <a:r>
              <a:rPr lang="el-GR" sz="2200" dirty="0"/>
              <a:t>. </a:t>
            </a:r>
            <a:r>
              <a:rPr lang="el-GR" sz="2200" i="1" dirty="0"/>
              <a:t>Στη μύλη καλύπτεται από την αδαμαντίνη, ενώ στη ρίζα καλύπτεται </a:t>
            </a:r>
            <a:r>
              <a:rPr lang="el-GR" sz="2200" i="1" dirty="0" smtClean="0"/>
              <a:t>από την </a:t>
            </a:r>
            <a:r>
              <a:rPr lang="el-GR" sz="2200" i="1" dirty="0" err="1" smtClean="0"/>
              <a:t>οστεΐνη</a:t>
            </a:r>
            <a:r>
              <a:rPr lang="el-GR" sz="2200" dirty="0" smtClean="0"/>
              <a:t>.</a:t>
            </a:r>
          </a:p>
          <a:p>
            <a:pPr>
              <a:spcBef>
                <a:spcPts val="0"/>
              </a:spcBef>
              <a:spcAft>
                <a:spcPts val="600"/>
              </a:spcAft>
            </a:pPr>
            <a:r>
              <a:rPr lang="el-GR" sz="2200" dirty="0" smtClean="0"/>
              <a:t>Εμβρυολογικά </a:t>
            </a:r>
            <a:r>
              <a:rPr lang="el-GR" sz="2200" dirty="0"/>
              <a:t>προέρχεται από το </a:t>
            </a:r>
            <a:r>
              <a:rPr lang="el-GR" sz="2200" dirty="0" smtClean="0"/>
              <a:t>μέσο βλαστικό δέρμα. </a:t>
            </a:r>
            <a:r>
              <a:rPr lang="el-GR" sz="2200" dirty="0"/>
              <a:t>Η σύσταση </a:t>
            </a:r>
            <a:r>
              <a:rPr lang="el-GR" sz="2200" dirty="0" smtClean="0"/>
              <a:t>της οδοντίνης </a:t>
            </a:r>
            <a:r>
              <a:rPr lang="el-GR" sz="2200" dirty="0"/>
              <a:t>μοιάζει περισσότερο με αυτή του οστού.</a:t>
            </a:r>
          </a:p>
        </p:txBody>
      </p:sp>
      <p:sp>
        <p:nvSpPr>
          <p:cNvPr id="5" name="Title 3"/>
          <p:cNvSpPr txBox="1">
            <a:spLocks noGrp="1"/>
          </p:cNvSpPr>
          <p:nvPr>
            <p:ph type="title"/>
          </p:nvPr>
        </p:nvSpPr>
        <p:spPr>
          <a:xfrm>
            <a:off x="457200" y="44624"/>
            <a:ext cx="8229600" cy="1143000"/>
          </a:xfrm>
          <a:prstGeom prst="rect">
            <a:avLst/>
          </a:prstGeom>
        </p:spPr>
        <p:txBody>
          <a:bodyPr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4000" b="1" dirty="0" smtClean="0">
                <a:solidFill>
                  <a:schemeClr val="tx2"/>
                </a:solidFill>
              </a:rPr>
              <a:t>Οδοντίνη</a:t>
            </a:r>
            <a:r>
              <a:rPr lang="el-GR" sz="3200" b="1" dirty="0" smtClean="0">
                <a:solidFill>
                  <a:schemeClr val="tx2"/>
                </a:solidFill>
              </a:rPr>
              <a:t/>
            </a:r>
            <a:br>
              <a:rPr lang="el-GR" sz="3200" b="1" dirty="0" smtClean="0">
                <a:solidFill>
                  <a:schemeClr val="tx2"/>
                </a:solidFill>
              </a:rPr>
            </a:br>
            <a:r>
              <a:rPr lang="el-GR" sz="3600" dirty="0" smtClean="0">
                <a:solidFill>
                  <a:schemeClr val="tx2"/>
                </a:solidFill>
              </a:rPr>
              <a:t>γενικά χαρακτηριστικά</a:t>
            </a:r>
            <a:endParaRPr lang="el-GR" sz="3600" b="1" dirty="0">
              <a:solidFill>
                <a:schemeClr val="tx2"/>
              </a:solidFill>
            </a:endParaRPr>
          </a:p>
        </p:txBody>
      </p:sp>
      <p:pic>
        <p:nvPicPr>
          <p:cNvPr id="6" name="Picture 3"/>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6684" r="11775"/>
          <a:stretch/>
        </p:blipFill>
        <p:spPr bwMode="auto">
          <a:xfrm>
            <a:off x="5069904" y="2345126"/>
            <a:ext cx="4038600" cy="3036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50451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5496" y="1340768"/>
            <a:ext cx="4968552" cy="5472608"/>
          </a:xfrm>
        </p:spPr>
        <p:txBody>
          <a:bodyPr>
            <a:noAutofit/>
          </a:bodyPr>
          <a:lstStyle/>
          <a:p>
            <a:r>
              <a:rPr lang="el-GR" sz="2000" dirty="0"/>
              <a:t>Κύριο χαρακτηριστικό της οδοντίνης είναι η </a:t>
            </a:r>
            <a:r>
              <a:rPr lang="el-GR" sz="2000" b="1" dirty="0"/>
              <a:t>αναγέννηση </a:t>
            </a:r>
            <a:r>
              <a:rPr lang="el-GR" sz="2000" dirty="0"/>
              <a:t>της, σε αντίθεση </a:t>
            </a:r>
            <a:r>
              <a:rPr lang="el-GR" sz="2000" dirty="0" smtClean="0"/>
              <a:t>με</a:t>
            </a:r>
            <a:r>
              <a:rPr lang="en-US" sz="2000" dirty="0" smtClean="0"/>
              <a:t> </a:t>
            </a:r>
            <a:r>
              <a:rPr lang="el-GR" sz="2000" dirty="0" smtClean="0"/>
              <a:t>αυτό </a:t>
            </a:r>
            <a:r>
              <a:rPr lang="el-GR" sz="2000" dirty="0"/>
              <a:t>που συμβαίνει στην αδαμαντίνη. Όταν στο δόντι επιδράσουν </a:t>
            </a:r>
            <a:r>
              <a:rPr lang="el-GR" sz="2000" dirty="0" smtClean="0"/>
              <a:t>βλαπτικά</a:t>
            </a:r>
            <a:r>
              <a:rPr lang="en-US" sz="2000" dirty="0" smtClean="0"/>
              <a:t> </a:t>
            </a:r>
            <a:r>
              <a:rPr lang="el-GR" sz="2000" dirty="0" smtClean="0"/>
              <a:t>ερεθίσματα</a:t>
            </a:r>
            <a:r>
              <a:rPr lang="el-GR" sz="2000" dirty="0"/>
              <a:t>, όπως τερηδόνα, </a:t>
            </a:r>
            <a:r>
              <a:rPr lang="el-GR" sz="2000" dirty="0" err="1"/>
              <a:t>αποτριβή</a:t>
            </a:r>
            <a:r>
              <a:rPr lang="el-GR" sz="2000" dirty="0"/>
              <a:t>, διάβρωση και τα ερεθίσματα αυτά </a:t>
            </a:r>
            <a:r>
              <a:rPr lang="el-GR" sz="2000" dirty="0" smtClean="0"/>
              <a:t>φτάσουν</a:t>
            </a:r>
            <a:r>
              <a:rPr lang="en-US" sz="2000" dirty="0" smtClean="0"/>
              <a:t> </a:t>
            </a:r>
            <a:r>
              <a:rPr lang="el-GR" sz="2000" dirty="0" smtClean="0"/>
              <a:t>στον </a:t>
            </a:r>
            <a:r>
              <a:rPr lang="el-GR" sz="2000" dirty="0"/>
              <a:t>πολφό, τότε δίνεται το σήμα να διαπλαστεί εκ νέου οδοντίνη κάτω από </a:t>
            </a:r>
            <a:r>
              <a:rPr lang="el-GR" sz="2000" dirty="0" smtClean="0"/>
              <a:t>τις</a:t>
            </a:r>
            <a:r>
              <a:rPr lang="en-US" sz="2000" dirty="0" smtClean="0"/>
              <a:t> </a:t>
            </a:r>
            <a:r>
              <a:rPr lang="el-GR" sz="2000" dirty="0" smtClean="0"/>
              <a:t>περιοχές </a:t>
            </a:r>
            <a:r>
              <a:rPr lang="el-GR" sz="2000" dirty="0"/>
              <a:t>που εμφανίζεται η βλάβη</a:t>
            </a:r>
            <a:r>
              <a:rPr lang="el-GR" sz="2000" dirty="0" smtClean="0"/>
              <a:t>.</a:t>
            </a:r>
            <a:endParaRPr lang="en-US" sz="2000" dirty="0" smtClean="0"/>
          </a:p>
          <a:p>
            <a:r>
              <a:rPr lang="el-GR" sz="2000" dirty="0" smtClean="0"/>
              <a:t>Η οδοντίνη είναι ουσία που </a:t>
            </a:r>
            <a:r>
              <a:rPr lang="el-GR" sz="2000" dirty="0"/>
              <a:t>έ</a:t>
            </a:r>
            <a:r>
              <a:rPr lang="el-GR" sz="2000" dirty="0" smtClean="0"/>
              <a:t>χει </a:t>
            </a:r>
            <a:r>
              <a:rPr lang="el-GR" sz="2000" dirty="0" err="1" smtClean="0"/>
              <a:t>ενασβεστιωθεί</a:t>
            </a:r>
            <a:r>
              <a:rPr lang="el-GR" sz="2000" dirty="0" smtClean="0"/>
              <a:t>, προέρχεται από το μεσέγχυμα και αποτελείται από ανόργανα και οργανικά συστατικά, από τα οποία τα μεν ανόργανα βρίσκονται με τη μορφή του υδροξυαπατίτη, τα δε οργανικά, κατά το μεγαλύτερο μέρος των, με τη </a:t>
            </a:r>
            <a:r>
              <a:rPr lang="el-GR" sz="2000" dirty="0" err="1" smtClean="0"/>
              <a:t>μορφλη</a:t>
            </a:r>
            <a:r>
              <a:rPr lang="el-GR" sz="2000" dirty="0" smtClean="0"/>
              <a:t> του κολλαγόνου.</a:t>
            </a:r>
            <a:endParaRPr lang="el-GR" sz="2000" dirty="0"/>
          </a:p>
        </p:txBody>
      </p:sp>
      <p:sp>
        <p:nvSpPr>
          <p:cNvPr id="5" name="Title 3"/>
          <p:cNvSpPr txBox="1">
            <a:spLocks noGrp="1"/>
          </p:cNvSpPr>
          <p:nvPr>
            <p:ph type="title"/>
          </p:nvPr>
        </p:nvSpPr>
        <p:spPr>
          <a:xfrm>
            <a:off x="457200" y="44624"/>
            <a:ext cx="8229600" cy="1143000"/>
          </a:xfrm>
          <a:prstGeom prst="rect">
            <a:avLst/>
          </a:prstGeom>
        </p:spPr>
        <p:txBody>
          <a:bodyPr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4000" b="1" dirty="0" smtClean="0">
                <a:solidFill>
                  <a:schemeClr val="tx2"/>
                </a:solidFill>
              </a:rPr>
              <a:t>Οδοντίνη</a:t>
            </a:r>
            <a:r>
              <a:rPr lang="el-GR" sz="3200" b="1" dirty="0" smtClean="0">
                <a:solidFill>
                  <a:schemeClr val="tx2"/>
                </a:solidFill>
              </a:rPr>
              <a:t/>
            </a:r>
            <a:br>
              <a:rPr lang="el-GR" sz="3200" b="1" dirty="0" smtClean="0">
                <a:solidFill>
                  <a:schemeClr val="tx2"/>
                </a:solidFill>
              </a:rPr>
            </a:br>
            <a:r>
              <a:rPr lang="el-GR" sz="3600" dirty="0" smtClean="0">
                <a:solidFill>
                  <a:schemeClr val="tx2"/>
                </a:solidFill>
              </a:rPr>
              <a:t>γενικά χαρακτηριστικά</a:t>
            </a:r>
            <a:endParaRPr lang="el-GR" sz="3600" b="1" dirty="0">
              <a:solidFill>
                <a:schemeClr val="tx2"/>
              </a:solidFill>
            </a:endParaRPr>
          </a:p>
        </p:txBody>
      </p:sp>
      <p:pic>
        <p:nvPicPr>
          <p:cNvPr id="6" name="Picture 3"/>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6684" r="11775"/>
          <a:stretch/>
        </p:blipFill>
        <p:spPr bwMode="auto">
          <a:xfrm>
            <a:off x="5069904" y="2345126"/>
            <a:ext cx="4038600" cy="3036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44265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56792"/>
            <a:ext cx="8229600" cy="4824536"/>
          </a:xfrm>
        </p:spPr>
        <p:txBody>
          <a:bodyPr>
            <a:noAutofit/>
          </a:bodyPr>
          <a:lstStyle/>
          <a:p>
            <a:pPr>
              <a:spcBef>
                <a:spcPts val="0"/>
              </a:spcBef>
            </a:pPr>
            <a:r>
              <a:rPr lang="el-GR" sz="2400" b="1" dirty="0" smtClean="0"/>
              <a:t>Σκληρότητα:</a:t>
            </a:r>
            <a:r>
              <a:rPr lang="el-GR" sz="2400" dirty="0" smtClean="0"/>
              <a:t>  λιγότερο  σκληρή από την αδαμαντίνη, σκληρότερη από το οστό και την οστεϊνη.</a:t>
            </a:r>
            <a:endParaRPr lang="en-GB" sz="2400" dirty="0" smtClean="0"/>
          </a:p>
          <a:p>
            <a:pPr marL="0" indent="0">
              <a:spcBef>
                <a:spcPts val="0"/>
              </a:spcBef>
              <a:buNone/>
            </a:pPr>
            <a:r>
              <a:rPr lang="el-GR" sz="2400" i="1" dirty="0" smtClean="0"/>
              <a:t> </a:t>
            </a:r>
            <a:r>
              <a:rPr lang="en-GB" sz="2400" b="1" i="1" dirty="0" smtClean="0">
                <a:solidFill>
                  <a:schemeClr val="tx2"/>
                </a:solidFill>
              </a:rPr>
              <a:t>Knoop Hardness Number</a:t>
            </a:r>
            <a:r>
              <a:rPr lang="el-GR" sz="2400" b="1" i="1" dirty="0" smtClean="0">
                <a:solidFill>
                  <a:schemeClr val="tx2"/>
                </a:solidFill>
              </a:rPr>
              <a:t> </a:t>
            </a:r>
            <a:r>
              <a:rPr lang="el-GR" sz="2400" dirty="0" smtClean="0"/>
              <a:t>: </a:t>
            </a:r>
            <a:r>
              <a:rPr lang="el-GR" sz="2400" b="1" i="1" dirty="0" smtClean="0">
                <a:solidFill>
                  <a:schemeClr val="tx2"/>
                </a:solidFill>
              </a:rPr>
              <a:t>αδαμαντίνη </a:t>
            </a:r>
            <a:r>
              <a:rPr lang="el-GR" sz="2400" b="1" i="1" dirty="0">
                <a:solidFill>
                  <a:schemeClr val="tx2"/>
                </a:solidFill>
              </a:rPr>
              <a:t>3</a:t>
            </a:r>
            <a:r>
              <a:rPr lang="el-GR" sz="2400" b="1" i="1" dirty="0" smtClean="0">
                <a:solidFill>
                  <a:schemeClr val="tx2"/>
                </a:solidFill>
              </a:rPr>
              <a:t>00, οδοντίνη 65</a:t>
            </a:r>
            <a:r>
              <a:rPr lang="el-GR" sz="2400" dirty="0" smtClean="0"/>
              <a:t>.</a:t>
            </a:r>
          </a:p>
          <a:p>
            <a:pPr>
              <a:spcBef>
                <a:spcPts val="0"/>
              </a:spcBef>
            </a:pPr>
            <a:r>
              <a:rPr lang="el-GR" sz="2400" b="1" dirty="0" smtClean="0"/>
              <a:t>Ελαστικότητα:</a:t>
            </a:r>
            <a:r>
              <a:rPr lang="el-GR" sz="2400" dirty="0" smtClean="0"/>
              <a:t> εμφανίζει ελαστικότητα</a:t>
            </a:r>
            <a:r>
              <a:rPr lang="el-GR" sz="2400" dirty="0"/>
              <a:t> </a:t>
            </a:r>
            <a:r>
              <a:rPr lang="el-GR" sz="2400" dirty="0" smtClean="0"/>
              <a:t>που είναι απαραίτητη για την υποστήριξη της εύθραυστης αδαμαντίνης.</a:t>
            </a:r>
          </a:p>
          <a:p>
            <a:pPr>
              <a:spcBef>
                <a:spcPts val="0"/>
              </a:spcBef>
            </a:pPr>
            <a:r>
              <a:rPr lang="el-GR" sz="2400" b="1" dirty="0" smtClean="0"/>
              <a:t>Χροιά:</a:t>
            </a:r>
            <a:r>
              <a:rPr lang="el-GR" sz="2400" dirty="0" smtClean="0"/>
              <a:t> </a:t>
            </a:r>
            <a:r>
              <a:rPr lang="el-GR" sz="2400" dirty="0"/>
              <a:t>έ</a:t>
            </a:r>
            <a:r>
              <a:rPr lang="el-GR" sz="2400" dirty="0" smtClean="0"/>
              <a:t>χει κίτρινη χροιά</a:t>
            </a:r>
            <a:r>
              <a:rPr lang="el-GR" sz="2400" dirty="0"/>
              <a:t>.</a:t>
            </a:r>
            <a:endParaRPr lang="el-GR" sz="2400" dirty="0" smtClean="0"/>
          </a:p>
          <a:p>
            <a:pPr>
              <a:spcBef>
                <a:spcPts val="0"/>
              </a:spcBef>
            </a:pPr>
            <a:r>
              <a:rPr lang="el-GR" sz="2400" b="1" dirty="0" smtClean="0"/>
              <a:t>Διαπερατότητα:</a:t>
            </a:r>
            <a:r>
              <a:rPr lang="el-GR" sz="2400" dirty="0" smtClean="0"/>
              <a:t> είναι ουσία διαπερατή επειδή υπάρχουν πολυάριθμα οδοντινοσωληνάρια. Η διαπερατότητα της μειώνεται με την πάροδο του χρόνου.</a:t>
            </a:r>
          </a:p>
          <a:p>
            <a:pPr>
              <a:spcBef>
                <a:spcPts val="0"/>
              </a:spcBef>
            </a:pPr>
            <a:r>
              <a:rPr lang="el-GR" sz="2400" b="1" dirty="0" smtClean="0"/>
              <a:t>Παρουσιάζει μικρότερη ανθεκτικότητα στην διάβρωση και  αποτριβή.</a:t>
            </a:r>
          </a:p>
        </p:txBody>
      </p:sp>
      <p:sp>
        <p:nvSpPr>
          <p:cNvPr id="4" name="Title 3"/>
          <p:cNvSpPr txBox="1">
            <a:spLocks noGrp="1"/>
          </p:cNvSpPr>
          <p:nvPr>
            <p:ph type="title"/>
          </p:nvPr>
        </p:nvSpPr>
        <p:spPr>
          <a:xfrm>
            <a:off x="457200" y="53752"/>
            <a:ext cx="8229600" cy="1143000"/>
          </a:xfrm>
          <a:prstGeom prst="rect">
            <a:avLst/>
          </a:prstGeom>
        </p:spPr>
        <p:txBody>
          <a:bodyPr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600" b="1" dirty="0" smtClean="0">
                <a:solidFill>
                  <a:schemeClr val="tx2"/>
                </a:solidFill>
              </a:rPr>
              <a:t>Οδοντίνη</a:t>
            </a:r>
            <a:r>
              <a:rPr lang="el-GR" sz="3200" b="1" dirty="0" smtClean="0">
                <a:solidFill>
                  <a:schemeClr val="tx2"/>
                </a:solidFill>
              </a:rPr>
              <a:t/>
            </a:r>
            <a:br>
              <a:rPr lang="el-GR" sz="3200" b="1" dirty="0" smtClean="0">
                <a:solidFill>
                  <a:schemeClr val="tx2"/>
                </a:solidFill>
              </a:rPr>
            </a:br>
            <a:r>
              <a:rPr lang="el-GR" sz="3200" dirty="0" smtClean="0">
                <a:solidFill>
                  <a:schemeClr val="tx2"/>
                </a:solidFill>
              </a:rPr>
              <a:t>φυσικές ιδιότητες</a:t>
            </a:r>
            <a:endParaRPr lang="el-GR" sz="3200" dirty="0">
              <a:solidFill>
                <a:schemeClr val="tx2"/>
              </a:solidFill>
            </a:endParaRPr>
          </a:p>
        </p:txBody>
      </p:sp>
    </p:spTree>
    <p:extLst>
      <p:ext uri="{BB962C8B-B14F-4D97-AF65-F5344CB8AC3E}">
        <p14:creationId xmlns:p14="http://schemas.microsoft.com/office/powerpoint/2010/main" val="281482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noGrp="1"/>
          </p:cNvSpPr>
          <p:nvPr>
            <p:ph type="title"/>
          </p:nvPr>
        </p:nvSpPr>
        <p:spPr>
          <a:xfrm>
            <a:off x="457200" y="0"/>
            <a:ext cx="8229600" cy="1008112"/>
          </a:xfrm>
          <a:prstGeom prst="rect">
            <a:avLst/>
          </a:prstGeom>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200" b="1" dirty="0" smtClean="0">
                <a:solidFill>
                  <a:schemeClr val="tx2"/>
                </a:solidFill>
              </a:rPr>
              <a:t>Οδοντίνη</a:t>
            </a:r>
            <a:br>
              <a:rPr lang="el-GR" sz="3200" b="1" dirty="0" smtClean="0">
                <a:solidFill>
                  <a:schemeClr val="tx2"/>
                </a:solidFill>
              </a:rPr>
            </a:br>
            <a:r>
              <a:rPr lang="el-GR" sz="3200" b="1" dirty="0" smtClean="0">
                <a:solidFill>
                  <a:schemeClr val="tx2"/>
                </a:solidFill>
              </a:rPr>
              <a:t>χημικές ιδιότητες</a:t>
            </a:r>
            <a:endParaRPr lang="el-GR" sz="3200" b="1" dirty="0">
              <a:solidFill>
                <a:schemeClr val="tx2"/>
              </a:solidFill>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370696258"/>
              </p:ext>
            </p:extLst>
          </p:nvPr>
        </p:nvGraphicFramePr>
        <p:xfrm>
          <a:off x="144000" y="1052736"/>
          <a:ext cx="8856000" cy="56520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348248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6752"/>
            <a:ext cx="8229600" cy="5148000"/>
          </a:xfrm>
        </p:spPr>
        <p:txBody>
          <a:bodyPr anchor="ctr">
            <a:normAutofit lnSpcReduction="10000"/>
          </a:bodyPr>
          <a:lstStyle/>
          <a:p>
            <a:pPr marL="0" lvl="0" indent="0">
              <a:spcAft>
                <a:spcPts val="600"/>
              </a:spcAft>
              <a:buNone/>
            </a:pPr>
            <a:endParaRPr lang="en-GB" sz="2000" b="1" dirty="0"/>
          </a:p>
          <a:p>
            <a:pPr lvl="0">
              <a:spcAft>
                <a:spcPts val="600"/>
              </a:spcAft>
            </a:pPr>
            <a:r>
              <a:rPr lang="el-GR" sz="2000" dirty="0"/>
              <a:t>Το 90% του βάρους των </a:t>
            </a:r>
            <a:r>
              <a:rPr lang="el-GR" sz="2000" b="1" dirty="0"/>
              <a:t>οργανικών</a:t>
            </a:r>
            <a:r>
              <a:rPr lang="el-GR" sz="2000" dirty="0"/>
              <a:t> συστατικών της οδοντίνης</a:t>
            </a:r>
            <a:r>
              <a:rPr lang="en-GB" sz="2000" dirty="0"/>
              <a:t> </a:t>
            </a:r>
            <a:r>
              <a:rPr lang="el-GR" sz="2000" dirty="0"/>
              <a:t>αποτελείται από </a:t>
            </a:r>
            <a:r>
              <a:rPr lang="el-GR" sz="2000" b="1" dirty="0" smtClean="0"/>
              <a:t>κολλαγόνες ίνες </a:t>
            </a:r>
            <a:r>
              <a:rPr lang="el-GR" sz="2000" dirty="0" smtClean="0"/>
              <a:t>που αποτελούν πολυμερισμένη μορφή μιας πρωτεΐνης, του τροποκολλαγόνου, πλούσιας σε αμινοξέα. Η αναλογία των αμινοξέων είναι 1 στα 3 </a:t>
            </a:r>
            <a:r>
              <a:rPr lang="el-GR" sz="2000" dirty="0" err="1" smtClean="0"/>
              <a:t>γλυκίνη</a:t>
            </a:r>
            <a:r>
              <a:rPr lang="el-GR" sz="2000" dirty="0" smtClean="0"/>
              <a:t>, 1 στα 9 </a:t>
            </a:r>
            <a:r>
              <a:rPr lang="el-GR" sz="2000" dirty="0" err="1" smtClean="0"/>
              <a:t>αλανίνη</a:t>
            </a:r>
            <a:r>
              <a:rPr lang="el-GR" sz="2000" dirty="0" smtClean="0"/>
              <a:t>, 1 στα 8 </a:t>
            </a:r>
            <a:r>
              <a:rPr lang="el-GR" sz="2000" dirty="0" err="1" smtClean="0"/>
              <a:t>προλίνη</a:t>
            </a:r>
            <a:r>
              <a:rPr lang="el-GR" sz="2000" dirty="0" smtClean="0"/>
              <a:t> και 1 στα 10 </a:t>
            </a:r>
            <a:r>
              <a:rPr lang="el-GR" sz="2000" dirty="0" err="1" smtClean="0"/>
              <a:t>υδροξυπρολίνη</a:t>
            </a:r>
            <a:r>
              <a:rPr lang="el-GR" sz="2000" dirty="0" smtClean="0"/>
              <a:t>. </a:t>
            </a:r>
          </a:p>
          <a:p>
            <a:pPr lvl="0">
              <a:spcAft>
                <a:spcPts val="600"/>
              </a:spcAft>
            </a:pPr>
            <a:r>
              <a:rPr lang="el-GR" sz="2000" dirty="0" smtClean="0"/>
              <a:t>Το υπόλοιπο των οργανικών συστατικών της οδοντίνης διακρίνεται σε πρωτεΐνες διαφορετικές από το τροποκολλαγόνο, ουσίες μη πρωτεϊνικής φύσεως (5% κιτρικό οξύ, 1% βλεννοπολυσακχαρίτες) και τέλος ένζυμα.</a:t>
            </a:r>
          </a:p>
          <a:p>
            <a:pPr lvl="0">
              <a:spcAft>
                <a:spcPts val="600"/>
              </a:spcAft>
            </a:pPr>
            <a:r>
              <a:rPr lang="el-GR" sz="2000" dirty="0" smtClean="0"/>
              <a:t>Άλλες ουσίες μη </a:t>
            </a:r>
            <a:r>
              <a:rPr lang="el-GR" sz="2000" dirty="0"/>
              <a:t>πρωτεϊνικής </a:t>
            </a:r>
            <a:r>
              <a:rPr lang="el-GR" sz="2000" dirty="0" smtClean="0"/>
              <a:t>φύσεως που απομονώθηκαν στη οδοντίνη είναι τα λίπη, ευρίσκονται με τη μορφή εστέρων χοληστερόλης, τριγλυκεριδίων, διγλυκεριδίων και ελεύθερων λιπαρών οξέων. </a:t>
            </a:r>
          </a:p>
          <a:p>
            <a:pPr lvl="0">
              <a:spcAft>
                <a:spcPts val="600"/>
              </a:spcAft>
            </a:pPr>
            <a:r>
              <a:rPr lang="el-GR" sz="2000" dirty="0" smtClean="0"/>
              <a:t>Τα ένζυμα συμμετέχουν α) στην ωρίμαση ορισμένων από τα οργανικά συστατικά του οργανικού υποστρώματος β) στην προετοιμασία του </a:t>
            </a:r>
            <a:r>
              <a:rPr lang="el-GR" sz="2000" dirty="0"/>
              <a:t>οργανικού </a:t>
            </a:r>
            <a:r>
              <a:rPr lang="el-GR" sz="2000" dirty="0" smtClean="0"/>
              <a:t>υποστρώματος για να δεχθεί </a:t>
            </a:r>
            <a:r>
              <a:rPr lang="el-GR" sz="2000" dirty="0" err="1" smtClean="0"/>
              <a:t>ενασβεστίωση</a:t>
            </a:r>
            <a:r>
              <a:rPr lang="el-GR" sz="2000" dirty="0" smtClean="0"/>
              <a:t>.</a:t>
            </a:r>
            <a:endParaRPr lang="el-GR" sz="2000" dirty="0"/>
          </a:p>
          <a:p>
            <a:pPr>
              <a:spcAft>
                <a:spcPts val="600"/>
              </a:spcAft>
            </a:pPr>
            <a:endParaRPr lang="en-US" sz="2000" dirty="0"/>
          </a:p>
        </p:txBody>
      </p:sp>
      <p:sp>
        <p:nvSpPr>
          <p:cNvPr id="4" name="Title 3"/>
          <p:cNvSpPr txBox="1">
            <a:spLocks noGrp="1"/>
          </p:cNvSpPr>
          <p:nvPr>
            <p:ph type="title"/>
          </p:nvPr>
        </p:nvSpPr>
        <p:spPr>
          <a:xfrm>
            <a:off x="457200" y="0"/>
            <a:ext cx="8229600" cy="1143000"/>
          </a:xfrm>
          <a:prstGeom prst="rect">
            <a:avLst/>
          </a:prstGeom>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200" b="1" dirty="0" smtClean="0">
                <a:solidFill>
                  <a:schemeClr val="tx2"/>
                </a:solidFill>
              </a:rPr>
              <a:t>Οδοντίνη</a:t>
            </a:r>
            <a:br>
              <a:rPr lang="el-GR" sz="3200" b="1" dirty="0" smtClean="0">
                <a:solidFill>
                  <a:schemeClr val="tx2"/>
                </a:solidFill>
              </a:rPr>
            </a:br>
            <a:r>
              <a:rPr lang="el-GR" sz="3200" b="1" dirty="0" smtClean="0">
                <a:solidFill>
                  <a:schemeClr val="tx2"/>
                </a:solidFill>
              </a:rPr>
              <a:t>χημικές ιδιότητες</a:t>
            </a:r>
            <a:endParaRPr lang="el-GR" sz="3200" b="1" dirty="0">
              <a:solidFill>
                <a:schemeClr val="tx2"/>
              </a:solidFill>
            </a:endParaRPr>
          </a:p>
        </p:txBody>
      </p:sp>
    </p:spTree>
    <p:extLst>
      <p:ext uri="{BB962C8B-B14F-4D97-AF65-F5344CB8AC3E}">
        <p14:creationId xmlns:p14="http://schemas.microsoft.com/office/powerpoint/2010/main" val="276759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noGrp="1"/>
          </p:cNvSpPr>
          <p:nvPr>
            <p:ph type="title"/>
          </p:nvPr>
        </p:nvSpPr>
        <p:spPr>
          <a:xfrm>
            <a:off x="457200" y="188640"/>
            <a:ext cx="8229600" cy="1143000"/>
          </a:xfrm>
          <a:prstGeom prst="rect">
            <a:avLst/>
          </a:prstGeom>
        </p:spPr>
        <p:txBody>
          <a:bodyPr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4000" b="1" dirty="0" smtClean="0">
                <a:solidFill>
                  <a:schemeClr val="tx2"/>
                </a:solidFill>
              </a:rPr>
              <a:t>Τύποι Οδοντίνης</a:t>
            </a:r>
            <a:endParaRPr lang="el-GR" sz="3600" b="1" dirty="0">
              <a:solidFill>
                <a:schemeClr val="tx2"/>
              </a:solidFill>
            </a:endParaRPr>
          </a:p>
        </p:txBody>
      </p:sp>
      <p:sp>
        <p:nvSpPr>
          <p:cNvPr id="6" name="Content Placeholder 5"/>
          <p:cNvSpPr>
            <a:spLocks noGrp="1"/>
          </p:cNvSpPr>
          <p:nvPr>
            <p:ph idx="1"/>
          </p:nvPr>
        </p:nvSpPr>
        <p:spPr>
          <a:xfrm>
            <a:off x="457200" y="1052736"/>
            <a:ext cx="8229600" cy="5472608"/>
          </a:xfrm>
        </p:spPr>
        <p:txBody>
          <a:bodyPr>
            <a:noAutofit/>
          </a:bodyPr>
          <a:lstStyle/>
          <a:p>
            <a:pPr>
              <a:spcBef>
                <a:spcPts val="0"/>
              </a:spcBef>
              <a:spcAft>
                <a:spcPts val="600"/>
              </a:spcAft>
            </a:pPr>
            <a:r>
              <a:rPr lang="el-GR" sz="2200" dirty="0"/>
              <a:t>Η οδοντίνη που σχηματίζεται κατά την ανάπτυξη των δοντιών μέχρι </a:t>
            </a:r>
            <a:r>
              <a:rPr lang="el-GR" sz="2200" dirty="0" smtClean="0"/>
              <a:t>την ανατολή </a:t>
            </a:r>
            <a:r>
              <a:rPr lang="el-GR" sz="2200" dirty="0"/>
              <a:t>τους, ονομάζεται </a:t>
            </a:r>
            <a:r>
              <a:rPr lang="el-GR" sz="2200" dirty="0" smtClean="0"/>
              <a:t> </a:t>
            </a:r>
            <a:r>
              <a:rPr lang="el-GR" sz="2200" b="1" i="1" dirty="0" smtClean="0">
                <a:solidFill>
                  <a:schemeClr val="tx2"/>
                </a:solidFill>
              </a:rPr>
              <a:t>πρωτογενής οδοντίνη </a:t>
            </a:r>
            <a:r>
              <a:rPr lang="en-GB" sz="2200" dirty="0"/>
              <a:t>(primary dentin)</a:t>
            </a:r>
            <a:r>
              <a:rPr lang="el-GR" sz="2200" i="1" dirty="0" smtClean="0"/>
              <a:t>.</a:t>
            </a:r>
            <a:r>
              <a:rPr lang="el-GR" sz="2200" dirty="0"/>
              <a:t> </a:t>
            </a:r>
            <a:r>
              <a:rPr lang="el-GR" sz="2200" dirty="0" smtClean="0"/>
              <a:t>Η πρωτογενής </a:t>
            </a:r>
            <a:r>
              <a:rPr lang="el-GR" sz="2200" dirty="0"/>
              <a:t>οδοντίνη αποτελεί το μεγαλύτερο ποσό μάζας της οδοντίνης </a:t>
            </a:r>
            <a:r>
              <a:rPr lang="el-GR" sz="2200" dirty="0" smtClean="0"/>
              <a:t>ενός δοντιού (πάχος </a:t>
            </a:r>
            <a:r>
              <a:rPr lang="el-GR" sz="2200" dirty="0"/>
              <a:t>και κυμαίνεται από 10 έως 30 </a:t>
            </a:r>
            <a:r>
              <a:rPr lang="el-GR" sz="2200" dirty="0" err="1" smtClean="0"/>
              <a:t>μm</a:t>
            </a:r>
            <a:r>
              <a:rPr lang="el-GR" sz="2200" dirty="0" smtClean="0"/>
              <a:t>).</a:t>
            </a:r>
            <a:r>
              <a:rPr lang="el-GR" sz="2200" i="1" dirty="0" smtClean="0"/>
              <a:t> </a:t>
            </a:r>
          </a:p>
          <a:p>
            <a:pPr>
              <a:spcBef>
                <a:spcPts val="0"/>
              </a:spcBef>
              <a:spcAft>
                <a:spcPts val="600"/>
              </a:spcAft>
            </a:pPr>
            <a:r>
              <a:rPr lang="el-GR" sz="2200" dirty="0" smtClean="0"/>
              <a:t>Η </a:t>
            </a:r>
            <a:r>
              <a:rPr lang="el-GR" sz="2200" dirty="0"/>
              <a:t>οδοντίνη που </a:t>
            </a:r>
            <a:r>
              <a:rPr lang="el-GR" sz="2200" dirty="0" smtClean="0"/>
              <a:t>σχηματίζεται μετά </a:t>
            </a:r>
            <a:r>
              <a:rPr lang="el-GR" sz="2200" dirty="0"/>
              <a:t>την ανατολή των δοντιών, κατά τη φυσιολογική λειτουργική </a:t>
            </a:r>
            <a:r>
              <a:rPr lang="el-GR" sz="2200" dirty="0" smtClean="0"/>
              <a:t>τους, ονομάζεται </a:t>
            </a:r>
            <a:r>
              <a:rPr lang="el-GR" sz="2200" b="1" i="1" dirty="0">
                <a:solidFill>
                  <a:schemeClr val="tx2"/>
                </a:solidFill>
              </a:rPr>
              <a:t>δευτερογενής </a:t>
            </a:r>
            <a:r>
              <a:rPr lang="el-GR" sz="2200" b="1" i="1" dirty="0" smtClean="0">
                <a:solidFill>
                  <a:schemeClr val="tx2"/>
                </a:solidFill>
              </a:rPr>
              <a:t>οδοντίνη </a:t>
            </a:r>
            <a:r>
              <a:rPr lang="el-GR" sz="2200" dirty="0"/>
              <a:t>(</a:t>
            </a:r>
            <a:r>
              <a:rPr lang="el-GR" sz="2200" dirty="0" err="1"/>
              <a:t>secondary</a:t>
            </a:r>
            <a:r>
              <a:rPr lang="el-GR" sz="2200" dirty="0"/>
              <a:t> </a:t>
            </a:r>
            <a:r>
              <a:rPr lang="el-GR" sz="2200" dirty="0" err="1"/>
              <a:t>dentin</a:t>
            </a:r>
            <a:r>
              <a:rPr lang="el-GR" sz="2200" dirty="0"/>
              <a:t>). Η δευτερογενής οδοντίνη τοπογραφικά βρίσκεται προς </a:t>
            </a:r>
            <a:r>
              <a:rPr lang="el-GR" sz="2200" dirty="0" smtClean="0"/>
              <a:t>την πολφική </a:t>
            </a:r>
            <a:r>
              <a:rPr lang="el-GR" sz="2200" dirty="0"/>
              <a:t>πλευρά του δοντιού και παράγεται φυσιολογικά με χαμηλό ρυθμό</a:t>
            </a:r>
            <a:r>
              <a:rPr lang="el-GR" sz="2200" dirty="0" smtClean="0"/>
              <a:t>.</a:t>
            </a:r>
          </a:p>
          <a:p>
            <a:pPr>
              <a:spcBef>
                <a:spcPts val="0"/>
              </a:spcBef>
              <a:spcAft>
                <a:spcPts val="600"/>
              </a:spcAft>
            </a:pPr>
            <a:r>
              <a:rPr lang="el-GR" sz="2200" dirty="0" smtClean="0"/>
              <a:t> </a:t>
            </a:r>
            <a:r>
              <a:rPr lang="el-GR" sz="2200" dirty="0"/>
              <a:t>Η οδοντίνη που σχηματίζεται ως </a:t>
            </a:r>
            <a:r>
              <a:rPr lang="el-GR" sz="2200" dirty="0" smtClean="0"/>
              <a:t>αντίδραση στην </a:t>
            </a:r>
            <a:r>
              <a:rPr lang="el-GR" sz="2200" dirty="0"/>
              <a:t>επίδραση των εξωτερικών ερεθισμάτων, ονομάζεται </a:t>
            </a:r>
            <a:r>
              <a:rPr lang="el-GR" sz="2200" b="1" i="1" dirty="0" smtClean="0">
                <a:solidFill>
                  <a:schemeClr val="tx2"/>
                </a:solidFill>
              </a:rPr>
              <a:t>τριτογενής</a:t>
            </a:r>
            <a:r>
              <a:rPr lang="en-GB" sz="2200" dirty="0"/>
              <a:t>(tertiary dentin), </a:t>
            </a:r>
            <a:r>
              <a:rPr lang="el-GR" sz="2200" dirty="0"/>
              <a:t>η </a:t>
            </a:r>
            <a:r>
              <a:rPr lang="el-GR" sz="2200" dirty="0" smtClean="0"/>
              <a:t>οποία μπορεί </a:t>
            </a:r>
            <a:r>
              <a:rPr lang="el-GR" sz="2200" dirty="0"/>
              <a:t>να είναι </a:t>
            </a:r>
            <a:r>
              <a:rPr lang="el-GR" sz="2200" b="1" i="1" dirty="0"/>
              <a:t>επανορθωτική ή αντιδραστική </a:t>
            </a:r>
            <a:r>
              <a:rPr lang="el-GR" sz="2200" dirty="0"/>
              <a:t>(</a:t>
            </a:r>
            <a:r>
              <a:rPr lang="el-GR" sz="2200" dirty="0" err="1"/>
              <a:t>reparative</a:t>
            </a:r>
            <a:r>
              <a:rPr lang="el-GR" sz="2200" dirty="0"/>
              <a:t> </a:t>
            </a:r>
            <a:r>
              <a:rPr lang="el-GR" sz="2200" dirty="0" err="1"/>
              <a:t>or</a:t>
            </a:r>
            <a:r>
              <a:rPr lang="el-GR" sz="2200" dirty="0"/>
              <a:t> </a:t>
            </a:r>
            <a:r>
              <a:rPr lang="el-GR" sz="2200" dirty="0" err="1"/>
              <a:t>reactionary</a:t>
            </a:r>
            <a:r>
              <a:rPr lang="el-GR" sz="2200" dirty="0"/>
              <a:t>).</a:t>
            </a:r>
            <a:r>
              <a:rPr lang="el-GR" sz="2200" i="1" dirty="0" smtClean="0"/>
              <a:t>  </a:t>
            </a:r>
            <a:endParaRPr lang="el-GR" sz="2200" dirty="0"/>
          </a:p>
        </p:txBody>
      </p:sp>
    </p:spTree>
    <p:extLst>
      <p:ext uri="{BB962C8B-B14F-4D97-AF65-F5344CB8AC3E}">
        <p14:creationId xmlns:p14="http://schemas.microsoft.com/office/powerpoint/2010/main" val="220186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795223190"/>
              </p:ext>
            </p:extLst>
          </p:nvPr>
        </p:nvGraphicFramePr>
        <p:xfrm>
          <a:off x="882000" y="891000"/>
          <a:ext cx="7380000" cy="507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108093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68" y="836712"/>
            <a:ext cx="8960228" cy="52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09277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noGrp="1"/>
          </p:cNvSpPr>
          <p:nvPr>
            <p:ph type="title"/>
          </p:nvPr>
        </p:nvSpPr>
        <p:spPr>
          <a:xfrm>
            <a:off x="457200" y="116632"/>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4000" b="1" dirty="0" smtClean="0">
                <a:solidFill>
                  <a:schemeClr val="tx2"/>
                </a:solidFill>
              </a:rPr>
              <a:t>Οδοντίνη</a:t>
            </a:r>
            <a:r>
              <a:rPr lang="el-GR" sz="3600" b="1" dirty="0" smtClean="0">
                <a:solidFill>
                  <a:schemeClr val="tx2"/>
                </a:solidFill>
              </a:rPr>
              <a:t/>
            </a:r>
            <a:br>
              <a:rPr lang="el-GR" sz="3600" b="1" dirty="0" smtClean="0">
                <a:solidFill>
                  <a:schemeClr val="tx2"/>
                </a:solidFill>
              </a:rPr>
            </a:br>
            <a:r>
              <a:rPr lang="el-GR" sz="3600" b="1" dirty="0" err="1" smtClean="0"/>
              <a:t>Μικροδομή</a:t>
            </a:r>
            <a:endParaRPr lang="el-GR" sz="3600" b="1" dirty="0"/>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895850" y="1701200"/>
            <a:ext cx="4193023" cy="352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3"/>
          <p:cNvSpPr>
            <a:spLocks noGrp="1"/>
          </p:cNvSpPr>
          <p:nvPr>
            <p:ph sz="half" idx="1"/>
          </p:nvPr>
        </p:nvSpPr>
        <p:spPr/>
        <p:txBody>
          <a:bodyPr>
            <a:normAutofit fontScale="85000" lnSpcReduction="10000"/>
          </a:bodyPr>
          <a:lstStyle/>
          <a:p>
            <a:r>
              <a:rPr lang="el-GR" dirty="0"/>
              <a:t>Το κύριο χαρακτηριστικό της δομής της οδοντίνης, που τη διαφοροποιεί </a:t>
            </a:r>
            <a:r>
              <a:rPr lang="el-GR" dirty="0" smtClean="0"/>
              <a:t>από τους </a:t>
            </a:r>
            <a:r>
              <a:rPr lang="el-GR" dirty="0"/>
              <a:t>υπόλοιπους </a:t>
            </a:r>
            <a:r>
              <a:rPr lang="el-GR" dirty="0" err="1"/>
              <a:t>ενασβεστιωμένους</a:t>
            </a:r>
            <a:r>
              <a:rPr lang="el-GR" dirty="0"/>
              <a:t> ιστούς, είναι τα </a:t>
            </a:r>
            <a:r>
              <a:rPr lang="el-GR" b="1" dirty="0"/>
              <a:t>οδοντινοσωληνάρια</a:t>
            </a:r>
            <a:r>
              <a:rPr lang="el-GR" dirty="0"/>
              <a:t>, </a:t>
            </a:r>
            <a:r>
              <a:rPr lang="el-GR" dirty="0" smtClean="0"/>
              <a:t>που διασχίζουν </a:t>
            </a:r>
            <a:r>
              <a:rPr lang="el-GR" dirty="0" err="1"/>
              <a:t>σιγμοειδώς</a:t>
            </a:r>
            <a:r>
              <a:rPr lang="el-GR" dirty="0"/>
              <a:t> όλη τη μάζα της και περιέχουν στον αυλό τους ή σε </a:t>
            </a:r>
            <a:r>
              <a:rPr lang="el-GR" dirty="0" smtClean="0"/>
              <a:t>τμήματα του </a:t>
            </a:r>
            <a:r>
              <a:rPr lang="el-GR" dirty="0"/>
              <a:t>αυλού τους τις </a:t>
            </a:r>
            <a:r>
              <a:rPr lang="el-GR" b="1" i="1" dirty="0" err="1"/>
              <a:t>οδοντινοβλαστικές</a:t>
            </a:r>
            <a:r>
              <a:rPr lang="el-GR" b="1" i="1" dirty="0"/>
              <a:t> αποφυάδες</a:t>
            </a:r>
          </a:p>
        </p:txBody>
      </p:sp>
      <p:sp>
        <p:nvSpPr>
          <p:cNvPr id="2" name="Rectangle 1"/>
          <p:cNvSpPr/>
          <p:nvPr/>
        </p:nvSpPr>
        <p:spPr>
          <a:xfrm>
            <a:off x="4932040" y="5210036"/>
            <a:ext cx="4068000" cy="523220"/>
          </a:xfrm>
          <a:prstGeom prst="rect">
            <a:avLst/>
          </a:prstGeom>
        </p:spPr>
        <p:txBody>
          <a:bodyPr>
            <a:spAutoFit/>
          </a:bodyPr>
          <a:lstStyle/>
          <a:p>
            <a:pPr algn="ctr"/>
            <a:r>
              <a:rPr lang="el-GR" sz="1400" i="1" dirty="0"/>
              <a:t>Εικόνα 16. Τα οδοντινοσωληνάρια </a:t>
            </a:r>
            <a:endParaRPr lang="el-GR" sz="1400" i="1" dirty="0" smtClean="0"/>
          </a:p>
          <a:p>
            <a:pPr algn="ctr"/>
            <a:r>
              <a:rPr lang="el-GR" sz="1400" i="1" dirty="0" smtClean="0"/>
              <a:t>διασχίζουν </a:t>
            </a:r>
            <a:r>
              <a:rPr lang="el-GR" sz="1400" i="1" dirty="0" err="1"/>
              <a:t>σιγμοειδώς</a:t>
            </a:r>
            <a:r>
              <a:rPr lang="el-GR" sz="1400" i="1" dirty="0"/>
              <a:t> τη μάζα </a:t>
            </a:r>
            <a:r>
              <a:rPr lang="el-GR" sz="1400" i="1" dirty="0" smtClean="0"/>
              <a:t>της οδοντίνης.</a:t>
            </a:r>
            <a:r>
              <a:rPr lang="el-GR" sz="1400" i="1" baseline="30000" dirty="0" smtClean="0"/>
              <a:t>3</a:t>
            </a:r>
            <a:endParaRPr lang="en-US" sz="1400" dirty="0"/>
          </a:p>
        </p:txBody>
      </p:sp>
    </p:spTree>
    <p:extLst>
      <p:ext uri="{BB962C8B-B14F-4D97-AF65-F5344CB8AC3E}">
        <p14:creationId xmlns:p14="http://schemas.microsoft.com/office/powerpoint/2010/main" val="26238115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107504" y="1412776"/>
            <a:ext cx="4608512" cy="5257800"/>
          </a:xfrm>
        </p:spPr>
        <p:txBody>
          <a:bodyPr>
            <a:noAutofit/>
          </a:bodyPr>
          <a:lstStyle/>
          <a:p>
            <a:pPr>
              <a:spcBef>
                <a:spcPts val="0"/>
              </a:spcBef>
              <a:spcAft>
                <a:spcPts val="600"/>
              </a:spcAft>
            </a:pPr>
            <a:r>
              <a:rPr lang="el-GR" sz="2200" dirty="0"/>
              <a:t>Τα </a:t>
            </a:r>
            <a:r>
              <a:rPr lang="el-GR" sz="2200" b="1" dirty="0"/>
              <a:t>οδοντινοσωληνάρια </a:t>
            </a:r>
            <a:r>
              <a:rPr lang="el-GR" sz="2200" dirty="0"/>
              <a:t>σχηματίζονται κατά τη διάρκεια εναπόθεσης </a:t>
            </a:r>
            <a:r>
              <a:rPr lang="el-GR" sz="2200" dirty="0" smtClean="0"/>
              <a:t>της οδοντίνης </a:t>
            </a:r>
            <a:r>
              <a:rPr lang="el-GR" sz="2200" dirty="0"/>
              <a:t>γύρω από τις αποφυάδες των </a:t>
            </a:r>
            <a:r>
              <a:rPr lang="el-GR" sz="2200" dirty="0" err="1"/>
              <a:t>οδοντινοβλαστών</a:t>
            </a:r>
            <a:r>
              <a:rPr lang="el-GR" sz="2200" dirty="0"/>
              <a:t>. </a:t>
            </a:r>
            <a:endParaRPr lang="el-GR" sz="2200" dirty="0" smtClean="0"/>
          </a:p>
          <a:p>
            <a:pPr>
              <a:spcBef>
                <a:spcPts val="0"/>
              </a:spcBef>
              <a:spcAft>
                <a:spcPts val="600"/>
              </a:spcAft>
            </a:pPr>
            <a:r>
              <a:rPr lang="el-GR" sz="2200" dirty="0" smtClean="0"/>
              <a:t>Τα οδοντινοσωληνάρια</a:t>
            </a:r>
            <a:r>
              <a:rPr lang="el-GR" sz="2200" dirty="0"/>
              <a:t> </a:t>
            </a:r>
            <a:r>
              <a:rPr lang="el-GR" sz="2200" dirty="0" smtClean="0"/>
              <a:t>δεν </a:t>
            </a:r>
            <a:r>
              <a:rPr lang="el-GR" sz="2200" dirty="0"/>
              <a:t>είναι κενοί σωλήνες αλλά στον αυλό τους ανευρίσκονται, υπό </a:t>
            </a:r>
            <a:r>
              <a:rPr lang="el-GR" sz="2200" dirty="0" smtClean="0"/>
              <a:t>φυσιολογικές συνθήκες</a:t>
            </a:r>
            <a:r>
              <a:rPr lang="el-GR" sz="2200" dirty="0"/>
              <a:t>, διάφορα στοιχεία. Οι </a:t>
            </a:r>
            <a:r>
              <a:rPr lang="el-GR" sz="2200" dirty="0" err="1"/>
              <a:t>κυτταροπλασματικές</a:t>
            </a:r>
            <a:r>
              <a:rPr lang="el-GR" sz="2200" dirty="0"/>
              <a:t> αποφυάδες </a:t>
            </a:r>
            <a:r>
              <a:rPr lang="el-GR" sz="2200" dirty="0" smtClean="0"/>
              <a:t>των </a:t>
            </a:r>
            <a:r>
              <a:rPr lang="el-GR" sz="2200" dirty="0" err="1" smtClean="0"/>
              <a:t>οδοντινοβλαστών</a:t>
            </a:r>
            <a:r>
              <a:rPr lang="el-GR" sz="2200" dirty="0" smtClean="0"/>
              <a:t> </a:t>
            </a:r>
            <a:r>
              <a:rPr lang="el-GR" sz="2200" dirty="0"/>
              <a:t>(που ονομάζονται και </a:t>
            </a:r>
            <a:r>
              <a:rPr lang="el-GR" sz="2200" dirty="0" err="1"/>
              <a:t>οδοντινοβλαστικές</a:t>
            </a:r>
            <a:r>
              <a:rPr lang="el-GR" sz="2200" dirty="0"/>
              <a:t> </a:t>
            </a:r>
            <a:r>
              <a:rPr lang="el-GR" sz="2200" dirty="0" smtClean="0"/>
              <a:t>αποφυάδες) καταλαμβάνουν </a:t>
            </a:r>
            <a:r>
              <a:rPr lang="el-GR" sz="2200" dirty="0"/>
              <a:t>μεγάλο τμήμα του όγκου τους.</a:t>
            </a:r>
          </a:p>
        </p:txBody>
      </p:sp>
      <p:pic>
        <p:nvPicPr>
          <p:cNvPr id="205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069904" y="2262906"/>
            <a:ext cx="4038600" cy="320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5"/>
          <p:cNvSpPr txBox="1">
            <a:spLocks noGrp="1"/>
          </p:cNvSpPr>
          <p:nvPr>
            <p:ph type="title"/>
          </p:nvPr>
        </p:nvSpPr>
        <p:spPr>
          <a:xfrm>
            <a:off x="457200" y="116632"/>
            <a:ext cx="8229600" cy="11430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200" b="1" dirty="0" smtClean="0">
                <a:solidFill>
                  <a:schemeClr val="tx2"/>
                </a:solidFill>
              </a:rPr>
              <a:t>Οδοντίνη</a:t>
            </a:r>
            <a:br>
              <a:rPr lang="el-GR" sz="3200" b="1" dirty="0" smtClean="0">
                <a:solidFill>
                  <a:schemeClr val="tx2"/>
                </a:solidFill>
              </a:rPr>
            </a:br>
            <a:r>
              <a:rPr lang="el-GR" sz="3200" b="1" dirty="0" err="1" smtClean="0"/>
              <a:t>Μικροδομή</a:t>
            </a:r>
            <a:endParaRPr lang="el-GR" sz="3200" b="1" dirty="0"/>
          </a:p>
        </p:txBody>
      </p:sp>
    </p:spTree>
    <p:extLst>
      <p:ext uri="{BB962C8B-B14F-4D97-AF65-F5344CB8AC3E}">
        <p14:creationId xmlns:p14="http://schemas.microsoft.com/office/powerpoint/2010/main" val="35890073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124744"/>
            <a:ext cx="8229600" cy="5589240"/>
          </a:xfrm>
          <a:ln>
            <a:solidFill>
              <a:schemeClr val="accent1"/>
            </a:solidFill>
          </a:ln>
        </p:spPr>
        <p:txBody>
          <a:bodyPr>
            <a:noAutofit/>
          </a:bodyPr>
          <a:lstStyle/>
          <a:p>
            <a:pPr>
              <a:lnSpc>
                <a:spcPct val="120000"/>
              </a:lnSpc>
              <a:spcBef>
                <a:spcPts val="0"/>
              </a:spcBef>
              <a:spcAft>
                <a:spcPts val="600"/>
              </a:spcAft>
            </a:pPr>
            <a:r>
              <a:rPr lang="el-GR" sz="2200" dirty="0"/>
              <a:t>Οι </a:t>
            </a:r>
            <a:r>
              <a:rPr lang="el-GR" sz="2200" b="1" dirty="0" err="1"/>
              <a:t>κυτταροπλασματικές</a:t>
            </a:r>
            <a:r>
              <a:rPr lang="el-GR" sz="2200" b="1" dirty="0"/>
              <a:t> αποφυάδες </a:t>
            </a:r>
            <a:r>
              <a:rPr lang="el-GR" sz="2200" dirty="0"/>
              <a:t>των </a:t>
            </a:r>
            <a:r>
              <a:rPr lang="el-GR" sz="2200" dirty="0" err="1" smtClean="0"/>
              <a:t>οδοντινοβλαστών</a:t>
            </a:r>
            <a:r>
              <a:rPr lang="el-GR" sz="2200" dirty="0"/>
              <a:t> </a:t>
            </a:r>
            <a:r>
              <a:rPr lang="el-GR" sz="2200" dirty="0" smtClean="0"/>
              <a:t>(</a:t>
            </a:r>
            <a:r>
              <a:rPr lang="el-GR" sz="2200" dirty="0" err="1" smtClean="0"/>
              <a:t>οδοντινοβλαστική</a:t>
            </a:r>
            <a:r>
              <a:rPr lang="el-GR" sz="2200" dirty="0" smtClean="0"/>
              <a:t> </a:t>
            </a:r>
            <a:r>
              <a:rPr lang="el-GR" sz="2200" dirty="0"/>
              <a:t>αποφυάδα) καταλαμβάνουν μεγάλο ποσοστό του όγκου τους. </a:t>
            </a:r>
            <a:endParaRPr lang="el-GR" sz="2200" dirty="0" smtClean="0"/>
          </a:p>
          <a:p>
            <a:pPr>
              <a:lnSpc>
                <a:spcPct val="120000"/>
              </a:lnSpc>
              <a:spcBef>
                <a:spcPts val="0"/>
              </a:spcBef>
              <a:spcAft>
                <a:spcPts val="600"/>
              </a:spcAft>
            </a:pPr>
            <a:r>
              <a:rPr lang="el-GR" sz="2200" dirty="0" smtClean="0"/>
              <a:t>Ο</a:t>
            </a:r>
            <a:r>
              <a:rPr lang="el-GR" sz="2200" dirty="0"/>
              <a:t> </a:t>
            </a:r>
            <a:r>
              <a:rPr lang="el-GR" sz="2200" dirty="0" smtClean="0"/>
              <a:t>χώρος </a:t>
            </a:r>
            <a:r>
              <a:rPr lang="el-GR" sz="2200" dirty="0"/>
              <a:t>που </a:t>
            </a:r>
            <a:r>
              <a:rPr lang="el-GR" sz="2200" dirty="0" err="1"/>
              <a:t>καταλείπεται</a:t>
            </a:r>
            <a:r>
              <a:rPr lang="el-GR" sz="2200" dirty="0"/>
              <a:t> μεταξύ των τοιχωμάτων της </a:t>
            </a:r>
            <a:r>
              <a:rPr lang="el-GR" sz="2200" dirty="0" err="1"/>
              <a:t>περισωληναριακής</a:t>
            </a:r>
            <a:r>
              <a:rPr lang="el-GR" sz="2200" dirty="0"/>
              <a:t> </a:t>
            </a:r>
            <a:r>
              <a:rPr lang="el-GR" sz="2200" dirty="0" smtClean="0"/>
              <a:t>οδοντίνης και </a:t>
            </a:r>
            <a:r>
              <a:rPr lang="el-GR" sz="2200" dirty="0"/>
              <a:t>των </a:t>
            </a:r>
            <a:r>
              <a:rPr lang="el-GR" sz="2200" dirty="0" err="1"/>
              <a:t>οδοντινοβλαστικών</a:t>
            </a:r>
            <a:r>
              <a:rPr lang="el-GR" sz="2200" dirty="0"/>
              <a:t> αποφυάδων ονομάζεται </a:t>
            </a:r>
            <a:r>
              <a:rPr lang="el-GR" sz="2200" b="1" dirty="0" err="1"/>
              <a:t>περιοδοντινοβλαστικός</a:t>
            </a:r>
            <a:r>
              <a:rPr lang="el-GR" sz="2200" b="1" dirty="0"/>
              <a:t> χώρος.</a:t>
            </a:r>
          </a:p>
          <a:p>
            <a:pPr>
              <a:lnSpc>
                <a:spcPct val="120000"/>
              </a:lnSpc>
              <a:spcBef>
                <a:spcPts val="0"/>
              </a:spcBef>
              <a:spcAft>
                <a:spcPts val="600"/>
              </a:spcAft>
            </a:pPr>
            <a:r>
              <a:rPr lang="el-GR" sz="2200" dirty="0"/>
              <a:t>Στον </a:t>
            </a:r>
            <a:r>
              <a:rPr lang="el-GR" sz="2200" dirty="0" err="1"/>
              <a:t>περιοδοντινοβλαστικό</a:t>
            </a:r>
            <a:r>
              <a:rPr lang="el-GR" sz="2200" dirty="0"/>
              <a:t> χώρο ανευρίσκονται τα εξής στοιχεία: </a:t>
            </a:r>
            <a:r>
              <a:rPr lang="el-GR" sz="2200" dirty="0" smtClean="0"/>
              <a:t>α) </a:t>
            </a:r>
            <a:r>
              <a:rPr lang="el-GR" sz="2200" i="1" dirty="0" smtClean="0"/>
              <a:t>κολλαγόνα </a:t>
            </a:r>
            <a:r>
              <a:rPr lang="el-GR" sz="2200" i="1" dirty="0"/>
              <a:t>ινίδια</a:t>
            </a:r>
            <a:r>
              <a:rPr lang="el-GR" sz="2200" dirty="0"/>
              <a:t>, που συνήθως διακρίνονται για το μεγάλο πάχος τους, β) </a:t>
            </a:r>
            <a:r>
              <a:rPr lang="el-GR" sz="2200" i="1" dirty="0" err="1" smtClean="0"/>
              <a:t>αμύελες</a:t>
            </a:r>
            <a:r>
              <a:rPr lang="el-GR" sz="2200" i="1" dirty="0"/>
              <a:t> </a:t>
            </a:r>
            <a:r>
              <a:rPr lang="el-GR" sz="2200" i="1" dirty="0" smtClean="0"/>
              <a:t>νευρικές </a:t>
            </a:r>
            <a:r>
              <a:rPr lang="el-GR" sz="2200" i="1" dirty="0"/>
              <a:t>ίνες</a:t>
            </a:r>
            <a:r>
              <a:rPr lang="el-GR" sz="2200" dirty="0"/>
              <a:t>, γ) </a:t>
            </a:r>
            <a:r>
              <a:rPr lang="el-GR" sz="2200" i="1" dirty="0"/>
              <a:t>κρύσταλλοι ανόργανων αλάτων </a:t>
            </a:r>
            <a:r>
              <a:rPr lang="el-GR" sz="2200" dirty="0"/>
              <a:t>και δ) </a:t>
            </a:r>
            <a:r>
              <a:rPr lang="el-GR" sz="2200" i="1" dirty="0"/>
              <a:t>το υγρό των ιστών ή </a:t>
            </a:r>
            <a:r>
              <a:rPr lang="el-GR" sz="2200" i="1" dirty="0" smtClean="0"/>
              <a:t>λέμφος της </a:t>
            </a:r>
            <a:r>
              <a:rPr lang="el-GR" sz="2200" i="1" dirty="0"/>
              <a:t>οδοντίνης</a:t>
            </a:r>
            <a:r>
              <a:rPr lang="el-GR" sz="2200" dirty="0"/>
              <a:t>, που κυκλοφορεί στον </a:t>
            </a:r>
            <a:r>
              <a:rPr lang="el-GR" sz="2200" dirty="0" err="1"/>
              <a:t>περιοδοντινοβλαστικό</a:t>
            </a:r>
            <a:r>
              <a:rPr lang="el-GR" sz="2200" dirty="0"/>
              <a:t> χώρο</a:t>
            </a:r>
            <a:r>
              <a:rPr lang="el-GR" sz="2200" dirty="0" smtClean="0"/>
              <a:t>.</a:t>
            </a:r>
          </a:p>
          <a:p>
            <a:pPr marL="0" indent="0">
              <a:buNone/>
            </a:pPr>
            <a:r>
              <a:rPr lang="el-GR" sz="2200" dirty="0">
                <a:solidFill>
                  <a:schemeClr val="accent1">
                    <a:lumMod val="50000"/>
                  </a:schemeClr>
                </a:solidFill>
              </a:rPr>
              <a:t>Το υγρό που κυκλοφορεί στα </a:t>
            </a:r>
            <a:r>
              <a:rPr lang="el-GR" sz="2200" dirty="0" err="1">
                <a:solidFill>
                  <a:schemeClr val="accent1">
                    <a:lumMod val="50000"/>
                  </a:schemeClr>
                </a:solidFill>
              </a:rPr>
              <a:t>οδοντινικά</a:t>
            </a:r>
            <a:r>
              <a:rPr lang="el-GR" sz="2200" dirty="0">
                <a:solidFill>
                  <a:schemeClr val="accent1">
                    <a:lumMod val="50000"/>
                  </a:schemeClr>
                </a:solidFill>
              </a:rPr>
              <a:t> σωληνάρια αποτελεί τη βάση </a:t>
            </a:r>
            <a:r>
              <a:rPr lang="el-GR" sz="2200" dirty="0" smtClean="0">
                <a:solidFill>
                  <a:schemeClr val="accent1">
                    <a:lumMod val="50000"/>
                  </a:schemeClr>
                </a:solidFill>
              </a:rPr>
              <a:t>της </a:t>
            </a:r>
            <a:r>
              <a:rPr lang="el-GR" sz="2200" b="1" dirty="0" smtClean="0">
                <a:solidFill>
                  <a:schemeClr val="accent1">
                    <a:lumMod val="50000"/>
                  </a:schemeClr>
                </a:solidFill>
              </a:rPr>
              <a:t>υδροδυναμικής </a:t>
            </a:r>
            <a:r>
              <a:rPr lang="el-GR" sz="2200" b="1" dirty="0">
                <a:solidFill>
                  <a:schemeClr val="accent1">
                    <a:lumMod val="50000"/>
                  </a:schemeClr>
                </a:solidFill>
              </a:rPr>
              <a:t>θεωρίας </a:t>
            </a:r>
            <a:r>
              <a:rPr lang="el-GR" sz="2200" dirty="0">
                <a:solidFill>
                  <a:schemeClr val="accent1">
                    <a:lumMod val="50000"/>
                  </a:schemeClr>
                </a:solidFill>
              </a:rPr>
              <a:t>για την ερμηνεία του </a:t>
            </a:r>
            <a:r>
              <a:rPr lang="el-GR" sz="2200" dirty="0" err="1">
                <a:solidFill>
                  <a:schemeClr val="accent1">
                    <a:lumMod val="50000"/>
                  </a:schemeClr>
                </a:solidFill>
              </a:rPr>
              <a:t>οδοντινικού</a:t>
            </a:r>
            <a:r>
              <a:rPr lang="el-GR" sz="2200" dirty="0">
                <a:solidFill>
                  <a:schemeClr val="accent1">
                    <a:lumMod val="50000"/>
                  </a:schemeClr>
                </a:solidFill>
              </a:rPr>
              <a:t> πόνου</a:t>
            </a:r>
          </a:p>
        </p:txBody>
      </p:sp>
      <p:sp>
        <p:nvSpPr>
          <p:cNvPr id="7" name="Title 5"/>
          <p:cNvSpPr txBox="1">
            <a:spLocks noGrp="1"/>
          </p:cNvSpPr>
          <p:nvPr>
            <p:ph type="title"/>
          </p:nvPr>
        </p:nvSpPr>
        <p:spPr>
          <a:xfrm>
            <a:off x="457200" y="0"/>
            <a:ext cx="8229600" cy="11430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200" b="1" dirty="0" smtClean="0">
                <a:solidFill>
                  <a:schemeClr val="tx2"/>
                </a:solidFill>
              </a:rPr>
              <a:t>Οδοντίνη</a:t>
            </a:r>
            <a:br>
              <a:rPr lang="el-GR" sz="3200" b="1" dirty="0" smtClean="0">
                <a:solidFill>
                  <a:schemeClr val="tx2"/>
                </a:solidFill>
              </a:rPr>
            </a:br>
            <a:r>
              <a:rPr lang="el-GR" sz="3200" b="1" dirty="0" err="1" smtClean="0"/>
              <a:t>Μικροδομή</a:t>
            </a:r>
            <a:endParaRPr lang="el-GR" sz="3200" b="1" dirty="0"/>
          </a:p>
        </p:txBody>
      </p:sp>
    </p:spTree>
    <p:extLst>
      <p:ext uri="{BB962C8B-B14F-4D97-AF65-F5344CB8AC3E}">
        <p14:creationId xmlns:p14="http://schemas.microsoft.com/office/powerpoint/2010/main" val="220184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124744"/>
            <a:ext cx="8229600" cy="5589240"/>
          </a:xfrm>
          <a:ln>
            <a:solidFill>
              <a:schemeClr val="accent1"/>
            </a:solidFill>
          </a:ln>
        </p:spPr>
        <p:txBody>
          <a:bodyPr>
            <a:noAutofit/>
          </a:bodyPr>
          <a:lstStyle/>
          <a:p>
            <a:pPr>
              <a:spcAft>
                <a:spcPts val="600"/>
              </a:spcAft>
            </a:pPr>
            <a:r>
              <a:rPr lang="el-GR" sz="2000" dirty="0"/>
              <a:t>Λόγω της πολφικής πίεσης παρατηρείται μία αργή, συνεχής κίνηση του </a:t>
            </a:r>
            <a:r>
              <a:rPr lang="el-GR" sz="2000" dirty="0" smtClean="0"/>
              <a:t>υγρού των </a:t>
            </a:r>
            <a:r>
              <a:rPr lang="el-GR" sz="2000" dirty="0" err="1"/>
              <a:t>οδοντινοσωληναρίων</a:t>
            </a:r>
            <a:r>
              <a:rPr lang="el-GR" sz="2000" dirty="0"/>
              <a:t>, λόγω τριχοειδικών δυνάμεων, μειούμενη με </a:t>
            </a:r>
            <a:r>
              <a:rPr lang="el-GR" sz="2000" dirty="0" smtClean="0"/>
              <a:t>την απομάκρυνση </a:t>
            </a:r>
            <a:r>
              <a:rPr lang="el-GR" sz="2000" dirty="0"/>
              <a:t>από τον πολφό προς την αδαμαντίνη. Το φαινόμενο αυτό εκφράζει </a:t>
            </a:r>
            <a:r>
              <a:rPr lang="el-GR" sz="2000" dirty="0" smtClean="0"/>
              <a:t>την διαπερατότητα </a:t>
            </a:r>
            <a:r>
              <a:rPr lang="el-GR" sz="2000" dirty="0"/>
              <a:t>της οδοντίνης. Επίσης, μέσω της κίνησης του υγρού </a:t>
            </a:r>
            <a:r>
              <a:rPr lang="el-GR" sz="2000" dirty="0" smtClean="0"/>
              <a:t>των </a:t>
            </a:r>
            <a:r>
              <a:rPr lang="el-GR" sz="2000" dirty="0" err="1" smtClean="0"/>
              <a:t>οδοντινοσωληναρίων</a:t>
            </a:r>
            <a:r>
              <a:rPr lang="el-GR" sz="2000" dirty="0" smtClean="0"/>
              <a:t> </a:t>
            </a:r>
            <a:r>
              <a:rPr lang="el-GR" sz="2000" dirty="0"/>
              <a:t>μεταβιβάζονται και τα κάθε είδους εξωτερικά ερεθίσματα </a:t>
            </a:r>
            <a:r>
              <a:rPr lang="el-GR" sz="2000" dirty="0" smtClean="0"/>
              <a:t>προς τον </a:t>
            </a:r>
            <a:r>
              <a:rPr lang="el-GR" sz="2000" dirty="0"/>
              <a:t>πολφό</a:t>
            </a:r>
            <a:r>
              <a:rPr lang="el-GR" sz="2000" dirty="0" smtClean="0"/>
              <a:t>.</a:t>
            </a:r>
          </a:p>
          <a:p>
            <a:pPr>
              <a:spcAft>
                <a:spcPts val="600"/>
              </a:spcAft>
            </a:pPr>
            <a:r>
              <a:rPr lang="el-GR" sz="2000" dirty="0"/>
              <a:t>Ο μηχανισμός μέσω του οποίου τα ερεθίσματα προκαλούν πολφική </a:t>
            </a:r>
            <a:r>
              <a:rPr lang="el-GR" sz="2000" dirty="0" smtClean="0"/>
              <a:t>διέγερση είναι </a:t>
            </a:r>
            <a:r>
              <a:rPr lang="el-GR" sz="2000" dirty="0"/>
              <a:t>ο </a:t>
            </a:r>
            <a:r>
              <a:rPr lang="el-GR" sz="2000" dirty="0" smtClean="0"/>
              <a:t>ακόλουθος: Τα </a:t>
            </a:r>
            <a:r>
              <a:rPr lang="el-GR" sz="2000" dirty="0"/>
              <a:t>στόμια των </a:t>
            </a:r>
            <a:r>
              <a:rPr lang="el-GR" sz="2000" dirty="0" err="1"/>
              <a:t>οδοντινοσωληναρίων</a:t>
            </a:r>
            <a:r>
              <a:rPr lang="el-GR" sz="2000" dirty="0"/>
              <a:t> είναι οι κύριες </a:t>
            </a:r>
            <a:r>
              <a:rPr lang="el-GR" sz="2000" dirty="0" smtClean="0"/>
              <a:t>πύλες εισόδου </a:t>
            </a:r>
            <a:r>
              <a:rPr lang="el-GR" sz="2000" dirty="0"/>
              <a:t>των ερεθισμάτων. Κάθε τύπος ερεθίσματος (π.χ. ζεστό, κρύο, </a:t>
            </a:r>
            <a:r>
              <a:rPr lang="el-GR" sz="2000" dirty="0" smtClean="0"/>
              <a:t>πίεση, ωσμωτικό</a:t>
            </a:r>
            <a:r>
              <a:rPr lang="el-GR" sz="2000" dirty="0"/>
              <a:t>) προκαλεί τη γρήγορη, προς τα έσω ή έξω, κίνηση του υγρού </a:t>
            </a:r>
            <a:r>
              <a:rPr lang="el-GR" sz="2000" dirty="0" smtClean="0"/>
              <a:t>των </a:t>
            </a:r>
            <a:r>
              <a:rPr lang="el-GR" sz="2000" dirty="0" err="1" smtClean="0"/>
              <a:t>οδοντινοσωληναρίων</a:t>
            </a:r>
            <a:r>
              <a:rPr lang="el-GR" sz="2000" dirty="0"/>
              <a:t>. Το τελικό αποτέλεσμα αυτής της διαδικασίας είναι η </a:t>
            </a:r>
            <a:r>
              <a:rPr lang="el-GR" sz="2000" dirty="0" smtClean="0"/>
              <a:t>αλλαγή του </a:t>
            </a:r>
            <a:r>
              <a:rPr lang="el-GR" sz="2000" dirty="0"/>
              <a:t>σχήματος των </a:t>
            </a:r>
            <a:r>
              <a:rPr lang="el-GR" sz="2000" dirty="0" err="1"/>
              <a:t>οδοντινοβλαστών</a:t>
            </a:r>
            <a:r>
              <a:rPr lang="el-GR" sz="2000" dirty="0"/>
              <a:t> και η ανάπτυξη πίεσης, με συνέπεια </a:t>
            </a:r>
            <a:r>
              <a:rPr lang="el-GR" sz="2000" dirty="0" smtClean="0"/>
              <a:t>την ενεργοποίηση </a:t>
            </a:r>
            <a:r>
              <a:rPr lang="el-GR" sz="2000" dirty="0"/>
              <a:t>των νευρικών ινών. Με αυτό το μηχανισμό που περιγράφηκε και </a:t>
            </a:r>
            <a:r>
              <a:rPr lang="el-GR" sz="2000" dirty="0" smtClean="0"/>
              <a:t>που εκφράζει </a:t>
            </a:r>
            <a:r>
              <a:rPr lang="el-GR" sz="2000" dirty="0"/>
              <a:t>την υδροδυναμική θεωρία του </a:t>
            </a:r>
            <a:r>
              <a:rPr lang="el-GR" sz="2000" dirty="0" err="1"/>
              <a:t>Brännstrom</a:t>
            </a:r>
            <a:r>
              <a:rPr lang="el-GR" sz="2000" dirty="0"/>
              <a:t> προκαλείται η πολφική </a:t>
            </a:r>
            <a:r>
              <a:rPr lang="el-GR" sz="2000" dirty="0" smtClean="0"/>
              <a:t>διέγερση και </a:t>
            </a:r>
            <a:r>
              <a:rPr lang="el-GR" sz="2000" dirty="0"/>
              <a:t>εκλύεται ο οδοντικός πόνος.</a:t>
            </a:r>
            <a:endParaRPr lang="el-GR" sz="2000" dirty="0">
              <a:solidFill>
                <a:schemeClr val="accent1">
                  <a:lumMod val="50000"/>
                </a:schemeClr>
              </a:solidFill>
            </a:endParaRPr>
          </a:p>
        </p:txBody>
      </p:sp>
      <p:sp>
        <p:nvSpPr>
          <p:cNvPr id="7" name="Title 5"/>
          <p:cNvSpPr txBox="1">
            <a:spLocks noGrp="1"/>
          </p:cNvSpPr>
          <p:nvPr>
            <p:ph type="title"/>
          </p:nvPr>
        </p:nvSpPr>
        <p:spPr>
          <a:xfrm>
            <a:off x="457200" y="0"/>
            <a:ext cx="8229600" cy="11430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200" b="1" dirty="0" smtClean="0">
                <a:solidFill>
                  <a:schemeClr val="tx2"/>
                </a:solidFill>
              </a:rPr>
              <a:t>Οδοντίνη</a:t>
            </a:r>
            <a:br>
              <a:rPr lang="el-GR" sz="3200" b="1" dirty="0" smtClean="0">
                <a:solidFill>
                  <a:schemeClr val="tx2"/>
                </a:solidFill>
              </a:rPr>
            </a:br>
            <a:r>
              <a:rPr lang="el-GR" sz="3200" b="1" dirty="0" err="1" smtClean="0"/>
              <a:t>Μικροδομή</a:t>
            </a:r>
            <a:endParaRPr lang="el-GR" sz="3200" b="1" dirty="0"/>
          </a:p>
        </p:txBody>
      </p:sp>
    </p:spTree>
    <p:extLst>
      <p:ext uri="{BB962C8B-B14F-4D97-AF65-F5344CB8AC3E}">
        <p14:creationId xmlns:p14="http://schemas.microsoft.com/office/powerpoint/2010/main" val="152132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79512" y="1196752"/>
            <a:ext cx="4752528" cy="5445224"/>
          </a:xfrm>
        </p:spPr>
        <p:txBody>
          <a:bodyPr>
            <a:noAutofit/>
          </a:bodyPr>
          <a:lstStyle/>
          <a:p>
            <a:pPr>
              <a:lnSpc>
                <a:spcPct val="120000"/>
              </a:lnSpc>
              <a:spcBef>
                <a:spcPts val="0"/>
              </a:spcBef>
              <a:spcAft>
                <a:spcPts val="600"/>
              </a:spcAft>
              <a:buFont typeface="Wingdings" panose="05000000000000000000" pitchFamily="2" charset="2"/>
              <a:buChar char="§"/>
            </a:pPr>
            <a:r>
              <a:rPr lang="el-GR" sz="2000" b="1" dirty="0"/>
              <a:t>Ο αριθμός </a:t>
            </a:r>
            <a:r>
              <a:rPr lang="el-GR" sz="2000" dirty="0"/>
              <a:t>των </a:t>
            </a:r>
            <a:r>
              <a:rPr lang="el-GR" sz="2000" dirty="0" err="1"/>
              <a:t>οδοντινοσωληναρίων</a:t>
            </a:r>
            <a:r>
              <a:rPr lang="el-GR" sz="2000" dirty="0"/>
              <a:t> ανά τετραγωνικό χιλιοστό </a:t>
            </a:r>
            <a:r>
              <a:rPr lang="el-GR" sz="2000" dirty="0" smtClean="0"/>
              <a:t>οδοντίνης αυξάνεται</a:t>
            </a:r>
            <a:r>
              <a:rPr lang="el-GR" sz="2000" dirty="0"/>
              <a:t>, όσο πλησιάζουμε προς τον πολφό. </a:t>
            </a:r>
            <a:endParaRPr lang="el-GR" sz="2000" dirty="0" smtClean="0"/>
          </a:p>
          <a:p>
            <a:pPr marL="0" indent="0">
              <a:spcBef>
                <a:spcPts val="0"/>
              </a:spcBef>
              <a:buNone/>
            </a:pPr>
            <a:r>
              <a:rPr lang="el-GR" sz="2000" dirty="0" smtClean="0"/>
              <a:t>Ο </a:t>
            </a:r>
            <a:r>
              <a:rPr lang="el-GR" sz="2000" dirty="0"/>
              <a:t>αριθμός αυτός για το </a:t>
            </a:r>
            <a:r>
              <a:rPr lang="el-GR" sz="2000" i="1" dirty="0" smtClean="0"/>
              <a:t>πολφικό τριτημόριο </a:t>
            </a:r>
            <a:r>
              <a:rPr lang="el-GR" sz="2000" dirty="0"/>
              <a:t>της οδοντίνης είναι 45.000 - 50.000/mm</a:t>
            </a:r>
            <a:r>
              <a:rPr lang="el-GR" sz="2000" baseline="30000" dirty="0"/>
              <a:t>2</a:t>
            </a:r>
            <a:r>
              <a:rPr lang="el-GR" sz="2000" dirty="0"/>
              <a:t>, </a:t>
            </a:r>
            <a:endParaRPr lang="el-GR" sz="2000" dirty="0" smtClean="0"/>
          </a:p>
          <a:p>
            <a:pPr marL="0" indent="0">
              <a:spcBef>
                <a:spcPts val="0"/>
              </a:spcBef>
              <a:buNone/>
            </a:pPr>
            <a:r>
              <a:rPr lang="el-GR" sz="2000" dirty="0" smtClean="0"/>
              <a:t>για </a:t>
            </a:r>
            <a:r>
              <a:rPr lang="el-GR" sz="2000" dirty="0"/>
              <a:t>το </a:t>
            </a:r>
            <a:r>
              <a:rPr lang="el-GR" sz="2000" i="1" dirty="0"/>
              <a:t>μέσο τριτημόριο </a:t>
            </a:r>
            <a:r>
              <a:rPr lang="el-GR" sz="2000" dirty="0" smtClean="0"/>
              <a:t>25.000 - </a:t>
            </a:r>
            <a:r>
              <a:rPr lang="el-GR" sz="2000" dirty="0"/>
              <a:t>35.000 και </a:t>
            </a:r>
            <a:r>
              <a:rPr lang="el-GR" sz="2000" dirty="0" smtClean="0"/>
              <a:t>για </a:t>
            </a:r>
            <a:r>
              <a:rPr lang="el-GR" sz="2000" dirty="0"/>
              <a:t>το </a:t>
            </a:r>
            <a:r>
              <a:rPr lang="el-GR" sz="2000" i="1" dirty="0" err="1"/>
              <a:t>αδαμαντινικό</a:t>
            </a:r>
            <a:r>
              <a:rPr lang="el-GR" sz="2000" i="1" dirty="0"/>
              <a:t> τριτημόριο </a:t>
            </a:r>
            <a:r>
              <a:rPr lang="el-GR" sz="2000" dirty="0"/>
              <a:t>15.000 - 20.000. </a:t>
            </a:r>
            <a:endParaRPr lang="el-GR" sz="2000" dirty="0" smtClean="0"/>
          </a:p>
          <a:p>
            <a:pPr>
              <a:lnSpc>
                <a:spcPct val="120000"/>
              </a:lnSpc>
              <a:spcBef>
                <a:spcPts val="0"/>
              </a:spcBef>
              <a:spcAft>
                <a:spcPts val="600"/>
              </a:spcAft>
              <a:buFont typeface="Wingdings" panose="05000000000000000000" pitchFamily="2" charset="2"/>
              <a:buChar char="§"/>
            </a:pPr>
            <a:r>
              <a:rPr lang="el-GR" sz="2000" dirty="0" smtClean="0"/>
              <a:t>Το </a:t>
            </a:r>
            <a:r>
              <a:rPr lang="el-GR" sz="2000" dirty="0"/>
              <a:t>ανάλογο </a:t>
            </a:r>
            <a:r>
              <a:rPr lang="el-GR" sz="2000" dirty="0" smtClean="0"/>
              <a:t>συμβαίνει και </a:t>
            </a:r>
            <a:r>
              <a:rPr lang="el-GR" sz="2000" dirty="0"/>
              <a:t>με την </a:t>
            </a:r>
            <a:r>
              <a:rPr lang="el-GR" sz="2000" b="1" dirty="0"/>
              <a:t>διάμετρο</a:t>
            </a:r>
            <a:r>
              <a:rPr lang="el-GR" sz="2000" dirty="0"/>
              <a:t> των </a:t>
            </a:r>
            <a:r>
              <a:rPr lang="el-GR" sz="2000" dirty="0" err="1" smtClean="0"/>
              <a:t>οδοντινοσωληναρίων</a:t>
            </a:r>
            <a:r>
              <a:rPr lang="el-GR" sz="2000" dirty="0" smtClean="0"/>
              <a:t>.</a:t>
            </a:r>
          </a:p>
          <a:p>
            <a:pPr marL="0" indent="0">
              <a:spcBef>
                <a:spcPts val="0"/>
              </a:spcBef>
              <a:buNone/>
            </a:pPr>
            <a:r>
              <a:rPr lang="el-GR" sz="2000" dirty="0" smtClean="0"/>
              <a:t>Τα </a:t>
            </a:r>
            <a:r>
              <a:rPr lang="el-GR" sz="2000" dirty="0"/>
              <a:t>οδοντινοσωληνάρια στο </a:t>
            </a:r>
            <a:r>
              <a:rPr lang="el-GR" sz="2000" i="1" dirty="0" smtClean="0"/>
              <a:t>πολφικό τριτημόριο </a:t>
            </a:r>
            <a:r>
              <a:rPr lang="el-GR" sz="2000" dirty="0"/>
              <a:t>της οδοντίνης έχουν διάμετρο 2-3 </a:t>
            </a:r>
            <a:r>
              <a:rPr lang="el-GR" sz="2000" dirty="0" err="1"/>
              <a:t>μm</a:t>
            </a:r>
            <a:r>
              <a:rPr lang="el-GR" sz="2000" dirty="0"/>
              <a:t>, </a:t>
            </a:r>
            <a:r>
              <a:rPr lang="el-GR" sz="2000" i="1" dirty="0"/>
              <a:t>στο μέσο τριτημόριο </a:t>
            </a:r>
            <a:r>
              <a:rPr lang="el-GR" sz="2000" dirty="0"/>
              <a:t>0,9-1,6 </a:t>
            </a:r>
            <a:r>
              <a:rPr lang="el-GR" sz="2000" dirty="0" err="1" smtClean="0"/>
              <a:t>μm</a:t>
            </a:r>
            <a:r>
              <a:rPr lang="el-GR" sz="2000" dirty="0"/>
              <a:t> </a:t>
            </a:r>
            <a:r>
              <a:rPr lang="el-GR" sz="2000" dirty="0" smtClean="0"/>
              <a:t>και </a:t>
            </a:r>
            <a:r>
              <a:rPr lang="el-GR" sz="2000" dirty="0"/>
              <a:t>κοντά στην </a:t>
            </a:r>
            <a:r>
              <a:rPr lang="el-GR" sz="2000" i="1" dirty="0" err="1"/>
              <a:t>αδαμαντινο</a:t>
            </a:r>
            <a:r>
              <a:rPr lang="el-GR" sz="2000" i="1" dirty="0"/>
              <a:t>-</a:t>
            </a:r>
            <a:r>
              <a:rPr lang="el-GR" sz="2000" i="1" dirty="0" err="1"/>
              <a:t>οδοντινική</a:t>
            </a:r>
            <a:r>
              <a:rPr lang="el-GR" sz="2000" i="1" dirty="0"/>
              <a:t> σύναψη </a:t>
            </a:r>
            <a:r>
              <a:rPr lang="el-GR" sz="2000" dirty="0"/>
              <a:t>0,5-1,2 </a:t>
            </a:r>
            <a:r>
              <a:rPr lang="el-GR" sz="2000" dirty="0" err="1" smtClean="0"/>
              <a:t>μm</a:t>
            </a:r>
            <a:r>
              <a:rPr lang="el-GR" sz="2000" dirty="0" smtClean="0"/>
              <a:t>.</a:t>
            </a:r>
            <a:endParaRPr lang="el-GR" sz="2000" dirty="0"/>
          </a:p>
        </p:txBody>
      </p:sp>
      <p:pic>
        <p:nvPicPr>
          <p:cNvPr id="409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069904" y="2204864"/>
            <a:ext cx="4038600" cy="285550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itle 5"/>
          <p:cNvSpPr txBox="1">
            <a:spLocks noGrp="1"/>
          </p:cNvSpPr>
          <p:nvPr>
            <p:ph type="title"/>
          </p:nvPr>
        </p:nvSpPr>
        <p:spPr>
          <a:xfrm>
            <a:off x="457200" y="44624"/>
            <a:ext cx="8229600" cy="11430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200" b="1" dirty="0" smtClean="0">
                <a:solidFill>
                  <a:schemeClr val="tx2"/>
                </a:solidFill>
              </a:rPr>
              <a:t>Οδοντίνη</a:t>
            </a:r>
            <a:br>
              <a:rPr lang="el-GR" sz="3200" b="1" dirty="0" smtClean="0">
                <a:solidFill>
                  <a:schemeClr val="tx2"/>
                </a:solidFill>
              </a:rPr>
            </a:br>
            <a:r>
              <a:rPr lang="el-GR" sz="3200" b="1" dirty="0" err="1" smtClean="0"/>
              <a:t>Μικροδομή</a:t>
            </a:r>
            <a:endParaRPr lang="el-GR" sz="3200" b="1" dirty="0"/>
          </a:p>
        </p:txBody>
      </p:sp>
      <p:sp>
        <p:nvSpPr>
          <p:cNvPr id="2" name="Rectangle 1"/>
          <p:cNvSpPr/>
          <p:nvPr/>
        </p:nvSpPr>
        <p:spPr>
          <a:xfrm>
            <a:off x="5148064" y="5086925"/>
            <a:ext cx="3779912" cy="646331"/>
          </a:xfrm>
          <a:prstGeom prst="rect">
            <a:avLst/>
          </a:prstGeom>
        </p:spPr>
        <p:txBody>
          <a:bodyPr wrap="square">
            <a:spAutoFit/>
          </a:bodyPr>
          <a:lstStyle/>
          <a:p>
            <a:pPr algn="ctr"/>
            <a:r>
              <a:rPr lang="el-GR" sz="1200" i="1" dirty="0"/>
              <a:t>Εικόνα 17. Ο αριθμός, το μέγεθος και η διάμετρος των </a:t>
            </a:r>
            <a:r>
              <a:rPr lang="el-GR" sz="1200" i="1" dirty="0" err="1"/>
              <a:t>οδοντινοσωληναρίων</a:t>
            </a:r>
            <a:endParaRPr lang="el-GR" sz="1200" i="1" dirty="0"/>
          </a:p>
          <a:p>
            <a:pPr algn="ctr"/>
            <a:r>
              <a:rPr lang="el-GR" sz="1200" i="1" dirty="0"/>
              <a:t>ποικίλει με το βάθος της </a:t>
            </a:r>
            <a:r>
              <a:rPr lang="el-GR" sz="1200" i="1" dirty="0" smtClean="0"/>
              <a:t>οδοντίνης. </a:t>
            </a:r>
            <a:r>
              <a:rPr lang="el-GR" sz="1200" i="1" baseline="30000" dirty="0" smtClean="0"/>
              <a:t>3</a:t>
            </a:r>
            <a:endParaRPr lang="en-US" sz="1200" dirty="0"/>
          </a:p>
        </p:txBody>
      </p:sp>
    </p:spTree>
    <p:extLst>
      <p:ext uri="{BB962C8B-B14F-4D97-AF65-F5344CB8AC3E}">
        <p14:creationId xmlns:p14="http://schemas.microsoft.com/office/powerpoint/2010/main" val="21568393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79512" y="1268760"/>
            <a:ext cx="4398640" cy="5256584"/>
          </a:xfrm>
        </p:spPr>
        <p:txBody>
          <a:bodyPr>
            <a:noAutofit/>
          </a:bodyPr>
          <a:lstStyle/>
          <a:p>
            <a:pPr>
              <a:spcBef>
                <a:spcPts val="0"/>
              </a:spcBef>
            </a:pPr>
            <a:r>
              <a:rPr lang="el-GR" sz="2000" dirty="0"/>
              <a:t>Το </a:t>
            </a:r>
            <a:r>
              <a:rPr lang="el-GR" sz="2000" i="1" dirty="0"/>
              <a:t>πρώτο στρώμα </a:t>
            </a:r>
            <a:r>
              <a:rPr lang="el-GR" sz="2000" dirty="0"/>
              <a:t>της </a:t>
            </a:r>
            <a:r>
              <a:rPr lang="el-GR" sz="2000" b="1" dirty="0"/>
              <a:t>πρωτογενούς οδοντίνης</a:t>
            </a:r>
            <a:r>
              <a:rPr lang="el-GR" sz="2000" dirty="0"/>
              <a:t>, που παράγεται κατά </a:t>
            </a:r>
            <a:r>
              <a:rPr lang="el-GR" sz="2000" dirty="0" smtClean="0"/>
              <a:t>την έναρξη </a:t>
            </a:r>
            <a:r>
              <a:rPr lang="el-GR" sz="2000" dirty="0"/>
              <a:t>της διάπλασης του δοντιού, και το οποίο μετά την ολοκλήρωση </a:t>
            </a:r>
            <a:r>
              <a:rPr lang="el-GR" sz="2000" dirty="0" smtClean="0"/>
              <a:t>της διάπλασης </a:t>
            </a:r>
            <a:r>
              <a:rPr lang="el-GR" sz="2000" dirty="0"/>
              <a:t>του δοντιού βρίσκεται στην περιφέρεια, κοντά την </a:t>
            </a:r>
            <a:r>
              <a:rPr lang="el-GR" sz="2000" dirty="0" err="1" smtClean="0"/>
              <a:t>αδαμαντινο</a:t>
            </a:r>
            <a:r>
              <a:rPr lang="el-GR" sz="2000" dirty="0" smtClean="0"/>
              <a:t>-</a:t>
            </a:r>
            <a:r>
              <a:rPr lang="el-GR" sz="2000" dirty="0" err="1" smtClean="0"/>
              <a:t>οδοντινική</a:t>
            </a:r>
            <a:r>
              <a:rPr lang="el-GR" sz="2000" dirty="0"/>
              <a:t> </a:t>
            </a:r>
            <a:r>
              <a:rPr lang="el-GR" sz="2000" dirty="0" smtClean="0"/>
              <a:t>σύναψη</a:t>
            </a:r>
            <a:r>
              <a:rPr lang="el-GR" sz="2000" dirty="0"/>
              <a:t>, ονομάζεται </a:t>
            </a:r>
            <a:r>
              <a:rPr lang="el-GR" sz="2200" b="1" dirty="0"/>
              <a:t>επενδυτική οδοντίνη </a:t>
            </a:r>
            <a:r>
              <a:rPr lang="el-GR" sz="2000" b="1" dirty="0"/>
              <a:t>(</a:t>
            </a:r>
            <a:r>
              <a:rPr lang="el-GR" sz="2000" b="1" dirty="0" err="1"/>
              <a:t>mantle</a:t>
            </a:r>
            <a:r>
              <a:rPr lang="el-GR" sz="2000" b="1" dirty="0"/>
              <a:t> </a:t>
            </a:r>
            <a:r>
              <a:rPr lang="el-GR" sz="2000" b="1" dirty="0" err="1"/>
              <a:t>dentin</a:t>
            </a:r>
            <a:r>
              <a:rPr lang="el-GR" sz="2000" b="1" dirty="0"/>
              <a:t>) </a:t>
            </a:r>
            <a:r>
              <a:rPr lang="el-GR" sz="2000" dirty="0"/>
              <a:t>και έχει πάχος 5-30 </a:t>
            </a:r>
            <a:r>
              <a:rPr lang="el-GR" sz="2000" dirty="0" err="1" smtClean="0"/>
              <a:t>μm</a:t>
            </a:r>
            <a:r>
              <a:rPr lang="el-GR" sz="2000" dirty="0" smtClean="0"/>
              <a:t>.</a:t>
            </a:r>
            <a:endParaRPr lang="el-GR" sz="2000" dirty="0"/>
          </a:p>
          <a:p>
            <a:pPr>
              <a:spcBef>
                <a:spcPts val="0"/>
              </a:spcBef>
            </a:pPr>
            <a:r>
              <a:rPr lang="el-GR" sz="2000" dirty="0" smtClean="0"/>
              <a:t>Η </a:t>
            </a:r>
            <a:r>
              <a:rPr lang="el-GR" sz="2000" dirty="0"/>
              <a:t>επενδυτική οδοντίνη δεν εμφανίζει τη σωληνωτή δομή της </a:t>
            </a:r>
            <a:r>
              <a:rPr lang="el-GR" sz="2000" dirty="0" smtClean="0"/>
              <a:t>υπόλοιπης οδοντίνης</a:t>
            </a:r>
            <a:r>
              <a:rPr lang="el-GR" sz="2000" dirty="0"/>
              <a:t>. Πρόκειται για στρώμα με μικρότερη </a:t>
            </a:r>
            <a:r>
              <a:rPr lang="el-GR" sz="2000" dirty="0" err="1"/>
              <a:t>ενασβεστίωση</a:t>
            </a:r>
            <a:r>
              <a:rPr lang="el-GR" sz="2000" dirty="0"/>
              <a:t> από την </a:t>
            </a:r>
            <a:r>
              <a:rPr lang="el-GR" sz="2000" dirty="0" smtClean="0"/>
              <a:t>υπόλοιπη οδοντίνη </a:t>
            </a:r>
            <a:r>
              <a:rPr lang="el-GR" sz="2000" dirty="0"/>
              <a:t>και με οργανικό υπόστρωμα πλούσιο σε </a:t>
            </a:r>
            <a:r>
              <a:rPr lang="el-GR" sz="2000" dirty="0" err="1"/>
              <a:t>πρωτεογλυκάνες</a:t>
            </a:r>
            <a:r>
              <a:rPr lang="el-GR" sz="2000" dirty="0"/>
              <a:t>.</a:t>
            </a:r>
          </a:p>
        </p:txBody>
      </p:sp>
      <p:pic>
        <p:nvPicPr>
          <p:cNvPr id="307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1773280"/>
            <a:ext cx="4422826" cy="417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itle 5"/>
          <p:cNvSpPr txBox="1">
            <a:spLocks noGrp="1"/>
          </p:cNvSpPr>
          <p:nvPr>
            <p:ph type="title"/>
          </p:nvPr>
        </p:nvSpPr>
        <p:spPr>
          <a:xfrm>
            <a:off x="457200" y="0"/>
            <a:ext cx="8229600" cy="11430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200" b="1" dirty="0" smtClean="0">
                <a:solidFill>
                  <a:schemeClr val="tx2"/>
                </a:solidFill>
              </a:rPr>
              <a:t>Οδοντίνη</a:t>
            </a:r>
            <a:br>
              <a:rPr lang="el-GR" sz="3200" b="1" dirty="0" smtClean="0">
                <a:solidFill>
                  <a:schemeClr val="tx2"/>
                </a:solidFill>
              </a:rPr>
            </a:br>
            <a:r>
              <a:rPr lang="el-GR" sz="3200" b="1" dirty="0" err="1" smtClean="0"/>
              <a:t>Μικροδομή</a:t>
            </a:r>
            <a:endParaRPr lang="el-GR" sz="3200" b="1" dirty="0"/>
          </a:p>
        </p:txBody>
      </p:sp>
      <p:sp>
        <p:nvSpPr>
          <p:cNvPr id="2" name="Rectangle 1"/>
          <p:cNvSpPr/>
          <p:nvPr/>
        </p:nvSpPr>
        <p:spPr>
          <a:xfrm>
            <a:off x="5268081" y="5949280"/>
            <a:ext cx="3184590" cy="369332"/>
          </a:xfrm>
          <a:prstGeom prst="rect">
            <a:avLst/>
          </a:prstGeom>
        </p:spPr>
        <p:txBody>
          <a:bodyPr wrap="none">
            <a:spAutoFit/>
          </a:bodyPr>
          <a:lstStyle/>
          <a:p>
            <a:r>
              <a:rPr lang="el-GR" i="1" dirty="0"/>
              <a:t>Εικόνα 18. Δομή της </a:t>
            </a:r>
            <a:r>
              <a:rPr lang="el-GR" i="1" dirty="0" smtClean="0"/>
              <a:t>οδοντίνης.</a:t>
            </a:r>
            <a:r>
              <a:rPr lang="el-GR" i="1" baseline="30000" dirty="0" smtClean="0"/>
              <a:t>3</a:t>
            </a:r>
            <a:endParaRPr lang="en-US" dirty="0"/>
          </a:p>
        </p:txBody>
      </p:sp>
    </p:spTree>
    <p:extLst>
      <p:ext uri="{BB962C8B-B14F-4D97-AF65-F5344CB8AC3E}">
        <p14:creationId xmlns:p14="http://schemas.microsoft.com/office/powerpoint/2010/main" val="230786598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7504" y="1600200"/>
            <a:ext cx="4536504" cy="4608000"/>
          </a:xfrm>
        </p:spPr>
        <p:txBody>
          <a:bodyPr>
            <a:noAutofit/>
          </a:bodyPr>
          <a:lstStyle/>
          <a:p>
            <a:pPr marL="144000" indent="-144000"/>
            <a:r>
              <a:rPr lang="el-GR" sz="2400" dirty="0"/>
              <a:t>Το υπόλοιπο στρώμα, το οποίο και αποτελεί την κυρίως οδοντίνη </a:t>
            </a:r>
            <a:r>
              <a:rPr lang="el-GR" sz="2400" dirty="0" smtClean="0"/>
              <a:t>ονομάζεται </a:t>
            </a:r>
            <a:r>
              <a:rPr lang="el-GR" sz="2400" b="1" dirty="0" err="1" smtClean="0"/>
              <a:t>περιπολφική</a:t>
            </a:r>
            <a:r>
              <a:rPr lang="el-GR" sz="2400" b="1" dirty="0" smtClean="0"/>
              <a:t> </a:t>
            </a:r>
            <a:r>
              <a:rPr lang="el-GR" sz="2400" b="1" dirty="0"/>
              <a:t>(</a:t>
            </a:r>
            <a:r>
              <a:rPr lang="el-GR" sz="2400" b="1" dirty="0" err="1"/>
              <a:t>circumpulpal</a:t>
            </a:r>
            <a:r>
              <a:rPr lang="el-GR" sz="2400" b="1" dirty="0"/>
              <a:t> </a:t>
            </a:r>
            <a:r>
              <a:rPr lang="el-GR" sz="2400" b="1" dirty="0" err="1"/>
              <a:t>dentin</a:t>
            </a:r>
            <a:r>
              <a:rPr lang="el-GR" sz="2400" dirty="0"/>
              <a:t>). </a:t>
            </a:r>
            <a:endParaRPr lang="el-GR" sz="2400" dirty="0" smtClean="0"/>
          </a:p>
          <a:p>
            <a:pPr marL="144000" indent="-144000"/>
            <a:r>
              <a:rPr lang="el-GR" sz="2400" dirty="0" smtClean="0"/>
              <a:t>Η </a:t>
            </a:r>
            <a:r>
              <a:rPr lang="el-GR" sz="2400" dirty="0" err="1"/>
              <a:t>περιπολφική</a:t>
            </a:r>
            <a:r>
              <a:rPr lang="el-GR" sz="2400" dirty="0"/>
              <a:t> οδοντίνη ανάλογα με </a:t>
            </a:r>
            <a:r>
              <a:rPr lang="el-GR" sz="2400" dirty="0" smtClean="0"/>
              <a:t>την τοπογραφία </a:t>
            </a:r>
            <a:r>
              <a:rPr lang="el-GR" sz="2400" dirty="0"/>
              <a:t>της διακρίνεται στη </a:t>
            </a:r>
            <a:r>
              <a:rPr lang="el-GR" sz="2400" b="1" i="1" dirty="0" err="1">
                <a:solidFill>
                  <a:schemeClr val="accent1">
                    <a:lumMod val="50000"/>
                  </a:schemeClr>
                </a:solidFill>
              </a:rPr>
              <a:t>μεσοσωληναριακή</a:t>
            </a:r>
            <a:r>
              <a:rPr lang="el-GR" sz="2400" i="1" dirty="0"/>
              <a:t> </a:t>
            </a:r>
            <a:r>
              <a:rPr lang="el-GR" sz="2400" dirty="0"/>
              <a:t>(</a:t>
            </a:r>
            <a:r>
              <a:rPr lang="el-GR" sz="2400" dirty="0" err="1"/>
              <a:t>intertubular</a:t>
            </a:r>
            <a:r>
              <a:rPr lang="el-GR" sz="2400" dirty="0"/>
              <a:t> </a:t>
            </a:r>
            <a:r>
              <a:rPr lang="el-GR" sz="2400" dirty="0" err="1"/>
              <a:t>dentin</a:t>
            </a:r>
            <a:r>
              <a:rPr lang="el-GR" sz="2400" dirty="0"/>
              <a:t>) και </a:t>
            </a:r>
            <a:r>
              <a:rPr lang="el-GR" sz="2400" dirty="0" smtClean="0"/>
              <a:t>στην </a:t>
            </a:r>
            <a:r>
              <a:rPr lang="el-GR" sz="2400" b="1" i="1" dirty="0" err="1" smtClean="0">
                <a:solidFill>
                  <a:schemeClr val="accent1">
                    <a:lumMod val="50000"/>
                  </a:schemeClr>
                </a:solidFill>
              </a:rPr>
              <a:t>περισωληναριακή</a:t>
            </a:r>
            <a:r>
              <a:rPr lang="el-GR" sz="2400" dirty="0" smtClean="0"/>
              <a:t> </a:t>
            </a:r>
            <a:r>
              <a:rPr lang="el-GR" sz="2400" dirty="0"/>
              <a:t>(</a:t>
            </a:r>
            <a:r>
              <a:rPr lang="el-GR" sz="2400" dirty="0" err="1"/>
              <a:t>peritubular</a:t>
            </a:r>
            <a:r>
              <a:rPr lang="el-GR" sz="2400" dirty="0"/>
              <a:t> </a:t>
            </a:r>
            <a:r>
              <a:rPr lang="el-GR" sz="2400" dirty="0" err="1"/>
              <a:t>dentin</a:t>
            </a:r>
            <a:r>
              <a:rPr lang="el-GR" sz="2400" dirty="0"/>
              <a:t>). </a:t>
            </a:r>
            <a:endParaRPr lang="el-GR" sz="2400" dirty="0" smtClean="0"/>
          </a:p>
        </p:txBody>
      </p:sp>
      <p:sp>
        <p:nvSpPr>
          <p:cNvPr id="5" name="Title 5"/>
          <p:cNvSpPr txBox="1">
            <a:spLocks noGrp="1"/>
          </p:cNvSpPr>
          <p:nvPr>
            <p:ph type="title"/>
          </p:nvPr>
        </p:nvSpPr>
        <p:spPr>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200" b="1" dirty="0" smtClean="0">
                <a:solidFill>
                  <a:schemeClr val="tx2"/>
                </a:solidFill>
              </a:rPr>
              <a:t>Οδοντίνη</a:t>
            </a:r>
            <a:br>
              <a:rPr lang="el-GR" sz="3200" b="1" dirty="0" smtClean="0">
                <a:solidFill>
                  <a:schemeClr val="tx2"/>
                </a:solidFill>
              </a:rPr>
            </a:br>
            <a:r>
              <a:rPr lang="el-GR" sz="3200" b="1" dirty="0" err="1" smtClean="0"/>
              <a:t>Μικροδομή</a:t>
            </a:r>
            <a:endParaRPr lang="el-GR" sz="3200" b="1" dirty="0"/>
          </a:p>
        </p:txBody>
      </p:sp>
      <p:pic>
        <p:nvPicPr>
          <p:cNvPr id="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781872" y="1956572"/>
            <a:ext cx="4038600" cy="381321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7277039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7504" y="1268760"/>
            <a:ext cx="4608512" cy="5141168"/>
          </a:xfrm>
        </p:spPr>
        <p:txBody>
          <a:bodyPr>
            <a:normAutofit fontScale="70000" lnSpcReduction="20000"/>
          </a:bodyPr>
          <a:lstStyle/>
          <a:p>
            <a:pPr marL="144000" indent="-144000">
              <a:lnSpc>
                <a:spcPct val="120000"/>
              </a:lnSpc>
              <a:spcBef>
                <a:spcPts val="0"/>
              </a:spcBef>
              <a:spcAft>
                <a:spcPts val="600"/>
              </a:spcAft>
            </a:pPr>
            <a:r>
              <a:rPr lang="el-GR" dirty="0"/>
              <a:t>Η </a:t>
            </a:r>
            <a:r>
              <a:rPr lang="el-GR" b="1" dirty="0" err="1"/>
              <a:t>μεσοσωληναριακή</a:t>
            </a:r>
            <a:r>
              <a:rPr lang="el-GR" b="1" dirty="0"/>
              <a:t> οδοντίνη </a:t>
            </a:r>
            <a:r>
              <a:rPr lang="el-GR" b="1" i="1" dirty="0"/>
              <a:t>(</a:t>
            </a:r>
            <a:r>
              <a:rPr lang="el-GR" b="1" i="1" dirty="0" err="1"/>
              <a:t>intertubular</a:t>
            </a:r>
            <a:r>
              <a:rPr lang="el-GR" b="1" i="1" dirty="0"/>
              <a:t> </a:t>
            </a:r>
            <a:r>
              <a:rPr lang="el-GR" b="1" i="1" dirty="0" err="1"/>
              <a:t>dentin</a:t>
            </a:r>
            <a:r>
              <a:rPr lang="el-GR" b="1" i="1" dirty="0"/>
              <a:t>) </a:t>
            </a:r>
            <a:r>
              <a:rPr lang="el-GR" dirty="0" smtClean="0"/>
              <a:t>βρίσκεται </a:t>
            </a:r>
            <a:r>
              <a:rPr lang="el-GR" u="sng" dirty="0"/>
              <a:t>μεταξύ</a:t>
            </a:r>
            <a:r>
              <a:rPr lang="el-GR" dirty="0"/>
              <a:t> των </a:t>
            </a:r>
            <a:r>
              <a:rPr lang="el-GR" dirty="0" err="1"/>
              <a:t>οδοντινοσωληναρίων</a:t>
            </a:r>
            <a:r>
              <a:rPr lang="el-GR" dirty="0"/>
              <a:t>. Η ποσότητα της εξαρτάται από την απόσταση της από τον πολφό κι είναι τόσο μικρότερη, όσο πλησιέστερα βρίσκεται στον πολφό. </a:t>
            </a:r>
          </a:p>
          <a:p>
            <a:pPr marL="144000" indent="-144000">
              <a:lnSpc>
                <a:spcPct val="120000"/>
              </a:lnSpc>
              <a:spcBef>
                <a:spcPts val="0"/>
              </a:spcBef>
            </a:pPr>
            <a:r>
              <a:rPr lang="el-GR" dirty="0"/>
              <a:t>Το </a:t>
            </a:r>
            <a:r>
              <a:rPr lang="el-GR" dirty="0" err="1"/>
              <a:t>οδοντινικό</a:t>
            </a:r>
            <a:r>
              <a:rPr lang="el-GR" dirty="0"/>
              <a:t> υλικό που περιβάλλει τα οδοντινοσωληνάρια αναφέρεται ως </a:t>
            </a:r>
            <a:r>
              <a:rPr lang="el-GR" b="1" dirty="0" err="1"/>
              <a:t>περισωληναριακή</a:t>
            </a:r>
            <a:r>
              <a:rPr lang="el-GR" b="1" dirty="0"/>
              <a:t> </a:t>
            </a:r>
            <a:r>
              <a:rPr lang="el-GR" b="1" dirty="0" smtClean="0"/>
              <a:t>οδοντίνη </a:t>
            </a:r>
            <a:r>
              <a:rPr lang="el-GR" i="1" dirty="0" smtClean="0"/>
              <a:t>(</a:t>
            </a:r>
            <a:r>
              <a:rPr lang="el-GR" i="1" dirty="0" err="1"/>
              <a:t>peritubular</a:t>
            </a:r>
            <a:r>
              <a:rPr lang="el-GR" i="1" dirty="0"/>
              <a:t> </a:t>
            </a:r>
            <a:r>
              <a:rPr lang="el-GR" i="1" dirty="0" err="1"/>
              <a:t>dentin</a:t>
            </a:r>
            <a:r>
              <a:rPr lang="el-GR" i="1" dirty="0"/>
              <a:t>)</a:t>
            </a:r>
            <a:r>
              <a:rPr lang="el-GR" i="1" dirty="0" smtClean="0"/>
              <a:t>.  </a:t>
            </a:r>
            <a:r>
              <a:rPr lang="el-GR" dirty="0" smtClean="0"/>
              <a:t>Πρόκειται </a:t>
            </a:r>
            <a:r>
              <a:rPr lang="el-GR" dirty="0"/>
              <a:t>για υλικό με σαφώς υψηλότερο βαθμό </a:t>
            </a:r>
            <a:r>
              <a:rPr lang="el-GR" dirty="0" err="1"/>
              <a:t>ενασβεστίωσης</a:t>
            </a:r>
            <a:r>
              <a:rPr lang="el-GR" dirty="0"/>
              <a:t>, συγκριτικά με τη </a:t>
            </a:r>
            <a:r>
              <a:rPr lang="el-GR" dirty="0" err="1"/>
              <a:t>μεσοσωληναριακή</a:t>
            </a:r>
            <a:r>
              <a:rPr lang="el-GR" dirty="0"/>
              <a:t> οδοντίνη. Περιέχει αραιότερες ίνες κολλαγόνου που συνέχονται με αυτές της </a:t>
            </a:r>
            <a:r>
              <a:rPr lang="el-GR" dirty="0" err="1"/>
              <a:t>μεσοσωληναριακής</a:t>
            </a:r>
            <a:r>
              <a:rPr lang="el-GR" dirty="0"/>
              <a:t> οδοντίνης.</a:t>
            </a:r>
          </a:p>
        </p:txBody>
      </p:sp>
      <p:pic>
        <p:nvPicPr>
          <p:cNvPr id="512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925888" y="365489"/>
            <a:ext cx="4038600" cy="3207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5"/>
          <p:cNvSpPr txBox="1">
            <a:spLocks noGrp="1"/>
          </p:cNvSpPr>
          <p:nvPr>
            <p:ph type="title"/>
          </p:nvPr>
        </p:nvSpPr>
        <p:spPr>
          <a:xfrm>
            <a:off x="457200" y="44624"/>
            <a:ext cx="8229600" cy="11430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3200" b="1" dirty="0" smtClean="0">
                <a:solidFill>
                  <a:schemeClr val="tx2"/>
                </a:solidFill>
              </a:rPr>
              <a:t>Οδοντίνη</a:t>
            </a:r>
            <a:br>
              <a:rPr lang="el-GR" sz="3200" b="1" dirty="0" smtClean="0">
                <a:solidFill>
                  <a:schemeClr val="tx2"/>
                </a:solidFill>
              </a:rPr>
            </a:br>
            <a:r>
              <a:rPr lang="el-GR" sz="3200" b="1" dirty="0" err="1" smtClean="0"/>
              <a:t>Μικροδομή</a:t>
            </a:r>
            <a:endParaRPr lang="el-GR" sz="3200" b="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906" y="3609376"/>
            <a:ext cx="4042582" cy="320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56323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noGrp="1"/>
          </p:cNvSpPr>
          <p:nvPr>
            <p:ph type="title"/>
          </p:nvPr>
        </p:nvSpPr>
        <p:spPr>
          <a:xfrm>
            <a:off x="457200" y="44624"/>
            <a:ext cx="8229600" cy="11430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600" b="1" dirty="0" smtClean="0">
                <a:solidFill>
                  <a:schemeClr val="tx2"/>
                </a:solidFill>
              </a:rPr>
              <a:t>Οδοντίνη</a:t>
            </a:r>
            <a:br>
              <a:rPr lang="el-GR" sz="3600" b="1" dirty="0" smtClean="0">
                <a:solidFill>
                  <a:schemeClr val="tx2"/>
                </a:solidFill>
              </a:rPr>
            </a:br>
            <a:r>
              <a:rPr lang="el-GR" sz="3600" b="1" dirty="0"/>
              <a:t>Μορφολογικά γνωρίσματα</a:t>
            </a:r>
          </a:p>
        </p:txBody>
      </p:sp>
      <p:sp>
        <p:nvSpPr>
          <p:cNvPr id="3" name="Content Placeholder 2"/>
          <p:cNvSpPr>
            <a:spLocks noGrp="1"/>
          </p:cNvSpPr>
          <p:nvPr>
            <p:ph sz="half" idx="4294967295"/>
          </p:nvPr>
        </p:nvSpPr>
        <p:spPr>
          <a:xfrm>
            <a:off x="0" y="1600200"/>
            <a:ext cx="4038600" cy="4525963"/>
          </a:xfrm>
        </p:spPr>
        <p:txBody>
          <a:bodyPr>
            <a:normAutofit/>
          </a:bodyPr>
          <a:lstStyle/>
          <a:p>
            <a:r>
              <a:rPr lang="el-GR" sz="2200" dirty="0"/>
              <a:t>Τα μορφολογικά χαρακτηριστικά της οδοντίνης είναι δύο: </a:t>
            </a:r>
            <a:endParaRPr lang="el-GR" sz="2200" dirty="0" smtClean="0"/>
          </a:p>
          <a:p>
            <a:r>
              <a:rPr lang="el-GR" sz="2200" dirty="0" smtClean="0"/>
              <a:t>α</a:t>
            </a:r>
            <a:r>
              <a:rPr lang="el-GR" sz="2200" dirty="0"/>
              <a:t>) </a:t>
            </a:r>
            <a:r>
              <a:rPr lang="el-GR" sz="2200" b="1" dirty="0"/>
              <a:t>οι </a:t>
            </a:r>
            <a:r>
              <a:rPr lang="el-GR" sz="2200" b="1" dirty="0" smtClean="0"/>
              <a:t>αυξητικές γραμμές </a:t>
            </a:r>
            <a:r>
              <a:rPr lang="el-GR" sz="2200" dirty="0"/>
              <a:t>ή γραμμές του </a:t>
            </a:r>
            <a:r>
              <a:rPr lang="el-GR" sz="2200" dirty="0" err="1"/>
              <a:t>von</a:t>
            </a:r>
            <a:r>
              <a:rPr lang="el-GR" sz="2200" dirty="0"/>
              <a:t> </a:t>
            </a:r>
            <a:r>
              <a:rPr lang="el-GR" sz="2200" dirty="0" err="1" smtClean="0"/>
              <a:t>Ebner</a:t>
            </a:r>
            <a:r>
              <a:rPr lang="en-GB" sz="2200" dirty="0" smtClean="0"/>
              <a:t>.</a:t>
            </a:r>
            <a:endParaRPr lang="el-GR" sz="2200" dirty="0" smtClean="0"/>
          </a:p>
          <a:p>
            <a:r>
              <a:rPr lang="el-GR" sz="2200" dirty="0" smtClean="0"/>
              <a:t>β</a:t>
            </a:r>
            <a:r>
              <a:rPr lang="el-GR" sz="2200" dirty="0"/>
              <a:t>) </a:t>
            </a:r>
            <a:r>
              <a:rPr lang="el-GR" sz="2200" b="1" dirty="0"/>
              <a:t>τα </a:t>
            </a:r>
            <a:r>
              <a:rPr lang="el-GR" sz="2200" b="1" dirty="0" err="1"/>
              <a:t>μεσοσφαίρια</a:t>
            </a:r>
            <a:r>
              <a:rPr lang="el-GR" sz="2200" b="1" dirty="0"/>
              <a:t> αραιώματα </a:t>
            </a:r>
            <a:r>
              <a:rPr lang="el-GR" sz="2200" dirty="0"/>
              <a:t>(</a:t>
            </a:r>
            <a:r>
              <a:rPr lang="el-GR" sz="2200" dirty="0" err="1"/>
              <a:t>interglobural</a:t>
            </a:r>
            <a:r>
              <a:rPr lang="el-GR" sz="2200" dirty="0"/>
              <a:t> </a:t>
            </a:r>
            <a:r>
              <a:rPr lang="el-GR" sz="2200" dirty="0" err="1"/>
              <a:t>dentin</a:t>
            </a:r>
            <a:r>
              <a:rPr lang="el-GR" sz="2200" dirty="0"/>
              <a:t>)</a:t>
            </a:r>
            <a:r>
              <a:rPr lang="el-GR" sz="2200" b="1" dirty="0"/>
              <a:t> και </a:t>
            </a:r>
            <a:r>
              <a:rPr lang="el-GR" sz="2200" b="1" dirty="0" smtClean="0"/>
              <a:t>η κοκκώδης στιβάδα</a:t>
            </a:r>
            <a:r>
              <a:rPr lang="el-GR" sz="2200" dirty="0" smtClean="0"/>
              <a:t> </a:t>
            </a:r>
            <a:r>
              <a:rPr lang="el-GR" sz="2200" dirty="0"/>
              <a:t>(</a:t>
            </a:r>
            <a:r>
              <a:rPr lang="en-GB" sz="2200" dirty="0"/>
              <a:t>granular layer </a:t>
            </a:r>
            <a:r>
              <a:rPr lang="el-GR" sz="2200" dirty="0"/>
              <a:t>ή </a:t>
            </a:r>
            <a:r>
              <a:rPr lang="en-GB" sz="2200" dirty="0"/>
              <a:t>Tomes layer</a:t>
            </a:r>
            <a:r>
              <a:rPr lang="en-GB" sz="2200" dirty="0" smtClean="0"/>
              <a:t>).</a:t>
            </a:r>
            <a:endParaRPr lang="el-GR" sz="2200" dirty="0"/>
          </a:p>
        </p:txBody>
      </p:sp>
      <p:pic>
        <p:nvPicPr>
          <p:cNvPr id="2050" name="Picture 2"/>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4355976" y="4545360"/>
            <a:ext cx="3492862" cy="21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3422" y="1196752"/>
            <a:ext cx="3067050" cy="3762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71680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457200" y="1600200"/>
            <a:ext cx="4906888" cy="4925144"/>
          </a:xfrm>
        </p:spPr>
        <p:txBody>
          <a:bodyPr>
            <a:normAutofit fontScale="70000" lnSpcReduction="20000"/>
          </a:bodyPr>
          <a:lstStyle/>
          <a:p>
            <a:pPr>
              <a:lnSpc>
                <a:spcPct val="120000"/>
              </a:lnSpc>
              <a:spcBef>
                <a:spcPts val="0"/>
              </a:spcBef>
              <a:spcAft>
                <a:spcPts val="600"/>
              </a:spcAft>
            </a:pPr>
            <a:r>
              <a:rPr lang="el-GR" b="1" dirty="0"/>
              <a:t>Οι αυξητικές γραμμές ή γραμμές του </a:t>
            </a:r>
            <a:r>
              <a:rPr lang="el-GR" b="1" dirty="0" err="1"/>
              <a:t>von</a:t>
            </a:r>
            <a:r>
              <a:rPr lang="el-GR" b="1" dirty="0"/>
              <a:t> </a:t>
            </a:r>
            <a:r>
              <a:rPr lang="el-GR" b="1" dirty="0" err="1" smtClean="0"/>
              <a:t>Ebner</a:t>
            </a:r>
            <a:r>
              <a:rPr lang="el-GR" b="1" dirty="0" smtClean="0"/>
              <a:t> (Ε), </a:t>
            </a:r>
            <a:r>
              <a:rPr lang="el-GR" dirty="0"/>
              <a:t>απεικονίζουν την </a:t>
            </a:r>
            <a:r>
              <a:rPr lang="el-GR" dirty="0" smtClean="0"/>
              <a:t>κατά στρώματα </a:t>
            </a:r>
            <a:r>
              <a:rPr lang="el-GR" dirty="0"/>
              <a:t>εναπόθεση της πρωτογενούς οδοντίνης. </a:t>
            </a:r>
            <a:endParaRPr lang="el-GR" dirty="0" smtClean="0"/>
          </a:p>
          <a:p>
            <a:pPr>
              <a:lnSpc>
                <a:spcPct val="120000"/>
              </a:lnSpc>
              <a:spcBef>
                <a:spcPts val="0"/>
              </a:spcBef>
              <a:spcAft>
                <a:spcPts val="600"/>
              </a:spcAft>
            </a:pPr>
            <a:r>
              <a:rPr lang="el-GR" dirty="0" smtClean="0"/>
              <a:t>Μερικές φορές παρατηρούνται έντονες και πιο εκτεταμένες οι γραμμές αυτές που ονομάζονται </a:t>
            </a:r>
            <a:r>
              <a:rPr lang="el-GR" b="1" i="1" dirty="0" smtClean="0"/>
              <a:t>γραμμές του </a:t>
            </a:r>
            <a:r>
              <a:rPr lang="en-GB" b="1" i="1" dirty="0" smtClean="0"/>
              <a:t>Owen (O)</a:t>
            </a:r>
            <a:r>
              <a:rPr lang="en-GB" dirty="0" smtClean="0"/>
              <a:t>.</a:t>
            </a:r>
            <a:r>
              <a:rPr lang="el-GR" dirty="0" smtClean="0"/>
              <a:t> </a:t>
            </a:r>
          </a:p>
          <a:p>
            <a:pPr>
              <a:lnSpc>
                <a:spcPct val="120000"/>
              </a:lnSpc>
              <a:spcBef>
                <a:spcPts val="0"/>
              </a:spcBef>
              <a:spcAft>
                <a:spcPts val="600"/>
              </a:spcAft>
            </a:pPr>
            <a:r>
              <a:rPr lang="el-GR" dirty="0" smtClean="0"/>
              <a:t>Και στην οδοντίνη παρατηρείται πιο </a:t>
            </a:r>
            <a:r>
              <a:rPr lang="el-GR" dirty="0" err="1"/>
              <a:t>εκσεσημασμένη</a:t>
            </a:r>
            <a:r>
              <a:rPr lang="el-GR" dirty="0"/>
              <a:t> αυξητική </a:t>
            </a:r>
            <a:r>
              <a:rPr lang="el-GR" dirty="0" smtClean="0"/>
              <a:t>γραμμή, που </a:t>
            </a:r>
            <a:r>
              <a:rPr lang="el-GR" dirty="0"/>
              <a:t>χωρίζει την οδοντίνη που σχηματίστηκε κατά τη διάρκεια της </a:t>
            </a:r>
            <a:r>
              <a:rPr lang="el-GR" dirty="0" smtClean="0"/>
              <a:t>εμβρυϊκής περιόδου </a:t>
            </a:r>
            <a:r>
              <a:rPr lang="el-GR" dirty="0"/>
              <a:t>απ' αυτήν της </a:t>
            </a:r>
            <a:r>
              <a:rPr lang="el-GR" dirty="0" err="1"/>
              <a:t>μετεμβρυϊκής</a:t>
            </a:r>
            <a:r>
              <a:rPr lang="el-GR" dirty="0"/>
              <a:t> περιόδου </a:t>
            </a:r>
            <a:r>
              <a:rPr lang="el-GR" dirty="0" smtClean="0"/>
              <a:t>και ονομάζεται </a:t>
            </a:r>
            <a:r>
              <a:rPr lang="el-GR" b="1" i="1" dirty="0"/>
              <a:t>νεογνική </a:t>
            </a:r>
            <a:r>
              <a:rPr lang="el-GR" b="1" i="1" dirty="0" smtClean="0"/>
              <a:t>γραμμή</a:t>
            </a:r>
            <a:r>
              <a:rPr lang="en-GB" b="1" i="1" dirty="0" smtClean="0"/>
              <a:t>.</a:t>
            </a:r>
            <a:endParaRPr lang="el-GR" b="1" i="1" dirty="0"/>
          </a:p>
        </p:txBody>
      </p:sp>
      <p:pic>
        <p:nvPicPr>
          <p:cNvPr id="409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698214" y="1916832"/>
            <a:ext cx="3036667" cy="4068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Title 5"/>
          <p:cNvSpPr txBox="1">
            <a:spLocks noGrp="1"/>
          </p:cNvSpPr>
          <p:nvPr>
            <p:ph type="title"/>
          </p:nvPr>
        </p:nvSpPr>
        <p:spPr>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200" b="1" dirty="0" smtClean="0">
                <a:solidFill>
                  <a:schemeClr val="tx2"/>
                </a:solidFill>
              </a:rPr>
              <a:t>Οδοντίνη</a:t>
            </a:r>
            <a:br>
              <a:rPr lang="el-GR" sz="3200" b="1" dirty="0" smtClean="0">
                <a:solidFill>
                  <a:schemeClr val="tx2"/>
                </a:solidFill>
              </a:rPr>
            </a:br>
            <a:r>
              <a:rPr lang="el-GR" sz="3200" b="1" dirty="0"/>
              <a:t>Μορφολογικά γνωρίσματα</a:t>
            </a:r>
          </a:p>
        </p:txBody>
      </p:sp>
    </p:spTree>
    <p:extLst>
      <p:ext uri="{BB962C8B-B14F-4D97-AF65-F5344CB8AC3E}">
        <p14:creationId xmlns:p14="http://schemas.microsoft.com/office/powerpoint/2010/main" val="25010215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322905" y="3121975"/>
            <a:ext cx="4894396" cy="1476000"/>
          </a:xfrm>
          <a:prstGeom prst="rect">
            <a:avLst/>
          </a:prstGeom>
          <a:noFill/>
          <a:ln w="317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5001" y="1449240"/>
            <a:ext cx="3073463" cy="414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itle 3"/>
          <p:cNvSpPr txBox="1">
            <a:spLocks/>
          </p:cNvSpPr>
          <p:nvPr/>
        </p:nvSpPr>
        <p:spPr>
          <a:xfrm>
            <a:off x="457200" y="44624"/>
            <a:ext cx="8229600" cy="86427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l-GR" sz="3600" b="1" dirty="0">
              <a:solidFill>
                <a:schemeClr val="tx2"/>
              </a:solidFill>
            </a:endParaRPr>
          </a:p>
        </p:txBody>
      </p:sp>
      <p:sp>
        <p:nvSpPr>
          <p:cNvPr id="6" name="Rectangle 5"/>
          <p:cNvSpPr/>
          <p:nvPr/>
        </p:nvSpPr>
        <p:spPr>
          <a:xfrm>
            <a:off x="4032480" y="6309320"/>
            <a:ext cx="4860000" cy="276999"/>
          </a:xfrm>
          <a:prstGeom prst="rect">
            <a:avLst/>
          </a:prstGeom>
        </p:spPr>
        <p:txBody>
          <a:bodyPr wrap="square">
            <a:spAutoFit/>
          </a:bodyPr>
          <a:lstStyle/>
          <a:p>
            <a:r>
              <a:rPr lang="en-GB" sz="1200" dirty="0" smtClean="0"/>
              <a:t>http://learn.dentistry.utoronto.ca/Courseware/Histology/stains/index.htm</a:t>
            </a:r>
            <a:endParaRPr lang="el-GR" sz="1200" dirty="0"/>
          </a:p>
        </p:txBody>
      </p:sp>
      <p:sp>
        <p:nvSpPr>
          <p:cNvPr id="7" name="Title 3"/>
          <p:cNvSpPr txBox="1">
            <a:spLocks/>
          </p:cNvSpPr>
          <p:nvPr/>
        </p:nvSpPr>
        <p:spPr>
          <a:xfrm>
            <a:off x="457200" y="0"/>
            <a:ext cx="8229600" cy="1143000"/>
          </a:xfrm>
          <a:prstGeom prst="rect">
            <a:avLst/>
          </a:prstGeom>
        </p:spPr>
        <p:txBody>
          <a:bodyP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600" b="1" dirty="0" smtClean="0">
                <a:solidFill>
                  <a:schemeClr val="tx2"/>
                </a:solidFill>
              </a:rPr>
              <a:t>Ανατομία δοντιού</a:t>
            </a:r>
            <a:br>
              <a:rPr lang="el-GR" sz="3600" b="1" dirty="0" smtClean="0">
                <a:solidFill>
                  <a:schemeClr val="tx2"/>
                </a:solidFill>
              </a:rPr>
            </a:br>
            <a:r>
              <a:rPr lang="el-GR" sz="4000" dirty="0" smtClean="0">
                <a:solidFill>
                  <a:schemeClr val="tx2"/>
                </a:solidFill>
              </a:rPr>
              <a:t>αδαμαντίνη</a:t>
            </a:r>
            <a:endParaRPr lang="el-GR" sz="4000" dirty="0">
              <a:solidFill>
                <a:schemeClr val="tx2"/>
              </a:solidFill>
            </a:endParaRPr>
          </a:p>
        </p:txBody>
      </p:sp>
      <p:sp>
        <p:nvSpPr>
          <p:cNvPr id="15" name="Text Placeholder 14"/>
          <p:cNvSpPr>
            <a:spLocks noGrp="1"/>
          </p:cNvSpPr>
          <p:nvPr>
            <p:ph type="body" sz="half" idx="2"/>
          </p:nvPr>
        </p:nvSpPr>
        <p:spPr>
          <a:xfrm>
            <a:off x="457200" y="1435100"/>
            <a:ext cx="3394720" cy="4872073"/>
          </a:xfrm>
        </p:spPr>
        <p:txBody>
          <a:bodyPr>
            <a:noAutofit/>
          </a:bodyPr>
          <a:lstStyle/>
          <a:p>
            <a:r>
              <a:rPr lang="el-GR" sz="2200" b="1" i="1" dirty="0"/>
              <a:t>- είναι ο πλέον </a:t>
            </a:r>
            <a:r>
              <a:rPr lang="el-GR" sz="2200" b="1" i="1" dirty="0" err="1"/>
              <a:t>ενασβεστιωμένος</a:t>
            </a:r>
            <a:r>
              <a:rPr lang="el-GR" sz="2200" b="1" i="1" dirty="0"/>
              <a:t> και σκληρότερος ιστός του </a:t>
            </a:r>
            <a:r>
              <a:rPr lang="el-GR" sz="2200" b="1" i="1" dirty="0" smtClean="0"/>
              <a:t>σώματος.</a:t>
            </a:r>
            <a:endParaRPr lang="el-GR" sz="2200" b="1" i="1" dirty="0"/>
          </a:p>
          <a:p>
            <a:r>
              <a:rPr lang="el-GR" sz="2200" b="1" i="1" dirty="0"/>
              <a:t>- αποτελεί τον μόνο </a:t>
            </a:r>
            <a:r>
              <a:rPr lang="el-GR" sz="2200" b="1" i="1" dirty="0" err="1"/>
              <a:t>ενασβεστιωμένο</a:t>
            </a:r>
            <a:r>
              <a:rPr lang="el-GR" sz="2200" b="1" i="1" dirty="0"/>
              <a:t> ιστό επιθηλιακής </a:t>
            </a:r>
            <a:r>
              <a:rPr lang="el-GR" sz="2200" b="1" i="1" dirty="0" smtClean="0"/>
              <a:t>προέλευσης.</a:t>
            </a:r>
            <a:endParaRPr lang="el-GR" sz="2200" b="1" i="1" dirty="0"/>
          </a:p>
          <a:p>
            <a:r>
              <a:rPr lang="el-GR" sz="2200" b="1" i="1" dirty="0"/>
              <a:t>- είναι ο μόνος ιστός που δεν περιέχει κύτταρα ή κυτταρικά </a:t>
            </a:r>
            <a:r>
              <a:rPr lang="el-GR" sz="2200" b="1" i="1" dirty="0" smtClean="0"/>
              <a:t>στοιχεία.</a:t>
            </a:r>
            <a:endParaRPr lang="el-GR" sz="2200" b="1" i="1" dirty="0"/>
          </a:p>
          <a:p>
            <a:r>
              <a:rPr lang="el-GR" sz="2200" b="1" i="1" dirty="0"/>
              <a:t>- δεν απορροφάται, δεν ανασχηματίζεται και δεν </a:t>
            </a:r>
            <a:r>
              <a:rPr lang="el-GR" sz="2200" b="1" i="1" dirty="0" err="1" smtClean="0"/>
              <a:t>αναγεννάται</a:t>
            </a:r>
            <a:endParaRPr lang="el-GR" sz="2200" b="1" i="1" dirty="0"/>
          </a:p>
        </p:txBody>
      </p:sp>
    </p:spTree>
    <p:extLst>
      <p:ext uri="{BB962C8B-B14F-4D97-AF65-F5344CB8AC3E}">
        <p14:creationId xmlns:p14="http://schemas.microsoft.com/office/powerpoint/2010/main" val="349839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107504" y="1456184"/>
            <a:ext cx="4824536" cy="5069160"/>
          </a:xfrm>
        </p:spPr>
        <p:txBody>
          <a:bodyPr>
            <a:noAutofit/>
          </a:bodyPr>
          <a:lstStyle/>
          <a:p>
            <a:pPr marL="180000" indent="-180000">
              <a:spcBef>
                <a:spcPts val="0"/>
              </a:spcBef>
            </a:pPr>
            <a:r>
              <a:rPr lang="el-GR" sz="2000" b="1" dirty="0"/>
              <a:t>Τα </a:t>
            </a:r>
            <a:r>
              <a:rPr lang="el-GR" sz="2000" b="1" dirty="0" err="1"/>
              <a:t>μεσοσφαίρια</a:t>
            </a:r>
            <a:r>
              <a:rPr lang="el-GR" sz="2000" b="1" dirty="0"/>
              <a:t> αραιώματα </a:t>
            </a:r>
            <a:r>
              <a:rPr lang="el-GR" sz="2000" dirty="0"/>
              <a:t>αποτελούν περιοχές που απαντώνται </a:t>
            </a:r>
            <a:r>
              <a:rPr lang="el-GR" sz="2000" dirty="0" smtClean="0"/>
              <a:t>στο περιφερικό </a:t>
            </a:r>
            <a:r>
              <a:rPr lang="el-GR" sz="2000" dirty="0"/>
              <a:t>τμήμα της </a:t>
            </a:r>
            <a:r>
              <a:rPr lang="el-GR" sz="2000" dirty="0" err="1"/>
              <a:t>περιπολφικής</a:t>
            </a:r>
            <a:r>
              <a:rPr lang="el-GR" sz="2000" dirty="0"/>
              <a:t> οδοντίνης, </a:t>
            </a:r>
            <a:r>
              <a:rPr lang="el-GR" sz="2000" u="sng" dirty="0"/>
              <a:t>κυρίως στη μύλη</a:t>
            </a:r>
            <a:r>
              <a:rPr lang="el-GR" sz="2000" dirty="0"/>
              <a:t>, όπου η </a:t>
            </a:r>
            <a:r>
              <a:rPr lang="el-GR" sz="2000" dirty="0" smtClean="0"/>
              <a:t>σύντηξη των </a:t>
            </a:r>
            <a:r>
              <a:rPr lang="el-GR" sz="2000" dirty="0"/>
              <a:t>αρχικών κρυστάλλων </a:t>
            </a:r>
            <a:r>
              <a:rPr lang="el-GR" sz="2000" dirty="0" err="1"/>
              <a:t>ενασβεστίωσης</a:t>
            </a:r>
            <a:r>
              <a:rPr lang="el-GR" sz="2000" dirty="0"/>
              <a:t> δεν είναι </a:t>
            </a:r>
            <a:r>
              <a:rPr lang="el-GR" sz="2000" dirty="0" smtClean="0"/>
              <a:t>πλήρης.</a:t>
            </a:r>
          </a:p>
          <a:p>
            <a:pPr marL="180000" indent="-180000">
              <a:spcBef>
                <a:spcPts val="0"/>
              </a:spcBef>
            </a:pPr>
            <a:r>
              <a:rPr lang="el-GR" sz="2000" dirty="0" smtClean="0"/>
              <a:t> Τα οδοντινοσωληνάρια </a:t>
            </a:r>
            <a:r>
              <a:rPr lang="el-GR" sz="2000" dirty="0"/>
              <a:t>στις περιοχές αυτές έχουν ευρύτερο αυλό, λόγω του </a:t>
            </a:r>
            <a:r>
              <a:rPr lang="el-GR" sz="2000" dirty="0" smtClean="0"/>
              <a:t>χαμηλού ρυθμού </a:t>
            </a:r>
            <a:r>
              <a:rPr lang="el-GR" sz="2000" dirty="0"/>
              <a:t>παραγωγής της </a:t>
            </a:r>
            <a:r>
              <a:rPr lang="el-GR" sz="2000" dirty="0" err="1"/>
              <a:t>περισωληναριακής</a:t>
            </a:r>
            <a:r>
              <a:rPr lang="el-GR" sz="2000" dirty="0"/>
              <a:t> οδοντίνης. </a:t>
            </a:r>
            <a:endParaRPr lang="el-GR" sz="2000" dirty="0" smtClean="0"/>
          </a:p>
          <a:p>
            <a:pPr marL="180000" indent="-180000">
              <a:spcBef>
                <a:spcPts val="0"/>
              </a:spcBef>
            </a:pPr>
            <a:r>
              <a:rPr lang="el-GR" sz="2000" dirty="0" smtClean="0"/>
              <a:t>Αντίστοιχες</a:t>
            </a:r>
            <a:r>
              <a:rPr lang="el-GR" sz="2000" dirty="0"/>
              <a:t>, περιοχές </a:t>
            </a:r>
            <a:r>
              <a:rPr lang="el-GR" sz="2000" dirty="0" smtClean="0"/>
              <a:t>με ατέλειες </a:t>
            </a:r>
            <a:r>
              <a:rPr lang="el-GR" sz="2000" dirty="0"/>
              <a:t>στη σύντηξη των πυρήνων </a:t>
            </a:r>
            <a:r>
              <a:rPr lang="el-GR" sz="2000" dirty="0" err="1"/>
              <a:t>ενασβεστίωσης</a:t>
            </a:r>
            <a:r>
              <a:rPr lang="el-GR" sz="2000" dirty="0"/>
              <a:t> απαντώνται και </a:t>
            </a:r>
            <a:r>
              <a:rPr lang="el-GR" sz="2000" u="sng" dirty="0"/>
              <a:t>στην </a:t>
            </a:r>
            <a:r>
              <a:rPr lang="el-GR" sz="2000" u="sng" dirty="0" smtClean="0"/>
              <a:t>οδοντίνη της </a:t>
            </a:r>
            <a:r>
              <a:rPr lang="el-GR" sz="2000" u="sng" dirty="0"/>
              <a:t>ρίζας </a:t>
            </a:r>
            <a:r>
              <a:rPr lang="el-GR" sz="2000" dirty="0"/>
              <a:t>του δοντιού κοντά στην </a:t>
            </a:r>
            <a:r>
              <a:rPr lang="el-GR" sz="2000" dirty="0" err="1"/>
              <a:t>οστεΐνη</a:t>
            </a:r>
            <a:r>
              <a:rPr lang="el-GR" sz="2000" dirty="0"/>
              <a:t>, οι οποίες αποκαλούνται </a:t>
            </a:r>
            <a:r>
              <a:rPr lang="el-GR" sz="2000" b="1" i="1" dirty="0" smtClean="0"/>
              <a:t>κοκκώδης στιβάδα </a:t>
            </a:r>
            <a:r>
              <a:rPr lang="el-GR" sz="2000" b="1" i="1" dirty="0"/>
              <a:t>ή κοκκώδης στιβάδα του </a:t>
            </a:r>
            <a:r>
              <a:rPr lang="el-GR" sz="2000" b="1" i="1" dirty="0" err="1"/>
              <a:t>Tomes</a:t>
            </a:r>
            <a:r>
              <a:rPr lang="el-GR" sz="2000" dirty="0"/>
              <a:t>.</a:t>
            </a:r>
          </a:p>
        </p:txBody>
      </p:sp>
      <p:pic>
        <p:nvPicPr>
          <p:cNvPr id="307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116667" y="1485112"/>
            <a:ext cx="3775813" cy="295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22266"/>
          <a:stretch/>
        </p:blipFill>
        <p:spPr bwMode="auto">
          <a:xfrm>
            <a:off x="5160469" y="4509120"/>
            <a:ext cx="3660003" cy="2182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5"/>
          <p:cNvSpPr txBox="1">
            <a:spLocks noGrp="1"/>
          </p:cNvSpPr>
          <p:nvPr>
            <p:ph type="title"/>
          </p:nvPr>
        </p:nvSpPr>
        <p:spPr>
          <a:xfrm>
            <a:off x="457200" y="0"/>
            <a:ext cx="8229600" cy="11430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200" b="1" dirty="0" smtClean="0">
                <a:solidFill>
                  <a:schemeClr val="tx2"/>
                </a:solidFill>
              </a:rPr>
              <a:t>Οδοντίνη</a:t>
            </a:r>
            <a:br>
              <a:rPr lang="el-GR" sz="3200" b="1" dirty="0" smtClean="0">
                <a:solidFill>
                  <a:schemeClr val="tx2"/>
                </a:solidFill>
              </a:rPr>
            </a:br>
            <a:r>
              <a:rPr lang="el-GR" sz="3200" b="1" dirty="0"/>
              <a:t>Μορφολογικά γνωρίσματα</a:t>
            </a:r>
          </a:p>
        </p:txBody>
      </p:sp>
    </p:spTree>
    <p:extLst>
      <p:ext uri="{BB962C8B-B14F-4D97-AF65-F5344CB8AC3E}">
        <p14:creationId xmlns:p14="http://schemas.microsoft.com/office/powerpoint/2010/main" val="300058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noGrp="1"/>
          </p:cNvSpPr>
          <p:nvPr>
            <p:ph type="title"/>
          </p:nvPr>
        </p:nvSpPr>
        <p:spPr>
          <a:xfrm>
            <a:off x="457200" y="188640"/>
            <a:ext cx="8229600" cy="1143000"/>
          </a:xfrm>
          <a:prstGeom prst="rect">
            <a:avLst/>
          </a:prstGeom>
        </p:spPr>
        <p:txBody>
          <a:bodyPr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200" b="1" dirty="0">
                <a:solidFill>
                  <a:schemeClr val="tx2"/>
                </a:solidFill>
              </a:rPr>
              <a:t>Φυσιολογικές μεταβολές της οδοντίνης</a:t>
            </a:r>
          </a:p>
        </p:txBody>
      </p:sp>
      <p:sp>
        <p:nvSpPr>
          <p:cNvPr id="6" name="Content Placeholder 5"/>
          <p:cNvSpPr>
            <a:spLocks noGrp="1"/>
          </p:cNvSpPr>
          <p:nvPr>
            <p:ph idx="1"/>
          </p:nvPr>
        </p:nvSpPr>
        <p:spPr>
          <a:xfrm>
            <a:off x="457200" y="1052736"/>
            <a:ext cx="8229600" cy="5472608"/>
          </a:xfrm>
        </p:spPr>
        <p:txBody>
          <a:bodyPr>
            <a:noAutofit/>
          </a:bodyPr>
          <a:lstStyle/>
          <a:p>
            <a:pPr>
              <a:spcBef>
                <a:spcPts val="0"/>
              </a:spcBef>
              <a:spcAft>
                <a:spcPts val="600"/>
              </a:spcAft>
            </a:pPr>
            <a:r>
              <a:rPr lang="el-GR" sz="2000" dirty="0"/>
              <a:t>Η οδοντίνη που σχηματίζεται κατά την ανάπτυξη των δοντιών μέχρι </a:t>
            </a:r>
            <a:r>
              <a:rPr lang="el-GR" sz="2000" dirty="0" smtClean="0"/>
              <a:t>την ανατολή </a:t>
            </a:r>
            <a:r>
              <a:rPr lang="el-GR" sz="2000" dirty="0"/>
              <a:t>τους, ονομάζεται </a:t>
            </a:r>
            <a:r>
              <a:rPr lang="el-GR" sz="2000" dirty="0" smtClean="0"/>
              <a:t> </a:t>
            </a:r>
            <a:r>
              <a:rPr lang="el-GR" sz="2000" b="1" dirty="0" smtClean="0"/>
              <a:t>πρωτογενής οδοντίνη.</a:t>
            </a:r>
          </a:p>
          <a:p>
            <a:pPr>
              <a:spcBef>
                <a:spcPts val="0"/>
              </a:spcBef>
              <a:spcAft>
                <a:spcPts val="600"/>
              </a:spcAft>
            </a:pPr>
            <a:r>
              <a:rPr lang="el-GR" sz="2000" dirty="0" smtClean="0"/>
              <a:t>Η </a:t>
            </a:r>
            <a:r>
              <a:rPr lang="el-GR" sz="2000" dirty="0"/>
              <a:t>οδοντίνη που </a:t>
            </a:r>
            <a:r>
              <a:rPr lang="el-GR" sz="2000" dirty="0" smtClean="0"/>
              <a:t>σχηματίζεται μετά </a:t>
            </a:r>
            <a:r>
              <a:rPr lang="el-GR" sz="2000" dirty="0"/>
              <a:t>την ανατολή των δοντιών, κατά τη φυσιολογική λειτουργική </a:t>
            </a:r>
            <a:r>
              <a:rPr lang="el-GR" sz="2000" dirty="0" smtClean="0"/>
              <a:t>τους, ονομάζεται </a:t>
            </a:r>
            <a:r>
              <a:rPr lang="el-GR" sz="2000" b="1" i="1" dirty="0">
                <a:solidFill>
                  <a:schemeClr val="tx2"/>
                </a:solidFill>
              </a:rPr>
              <a:t>δευτερογενής </a:t>
            </a:r>
            <a:r>
              <a:rPr lang="el-GR" sz="2000" b="1" i="1" dirty="0" smtClean="0">
                <a:solidFill>
                  <a:schemeClr val="tx2"/>
                </a:solidFill>
              </a:rPr>
              <a:t>οδοντίνη </a:t>
            </a:r>
            <a:r>
              <a:rPr lang="el-GR" sz="2000" dirty="0"/>
              <a:t>(secondary dentin). </a:t>
            </a:r>
            <a:r>
              <a:rPr lang="el-GR" sz="2000" dirty="0" smtClean="0"/>
              <a:t>Αυτή σχηματίζεται σε βάρος του χώρου της πολφικής κοιλότητας και με την υποχώρηση των οδοντοβλαστών μέσα στον πολφό. Το γεγονός αυτό περιορίζει τις οδοντοβλάστες σε μικρότερο χώρο και συνωστισμένες μέσα σε αυτόν , τελικά δεν αποκλείει μερικές από αυτές από την </a:t>
            </a:r>
            <a:r>
              <a:rPr lang="el-GR" sz="2000" dirty="0" err="1" smtClean="0"/>
              <a:t>οδοντινογένεση..Από</a:t>
            </a:r>
            <a:r>
              <a:rPr lang="el-GR" sz="2000" dirty="0" smtClean="0"/>
              <a:t> την αιτία αυτή δημιουργείται  δευτερογενής οδοντίνη με λιγότερες οδοντινικές ίνες από όσες έχει η πρωτογενής.</a:t>
            </a:r>
          </a:p>
          <a:p>
            <a:pPr>
              <a:spcBef>
                <a:spcPts val="0"/>
              </a:spcBef>
              <a:spcAft>
                <a:spcPts val="600"/>
              </a:spcAft>
            </a:pPr>
            <a:r>
              <a:rPr lang="el-GR" sz="2000" dirty="0" smtClean="0"/>
              <a:t> </a:t>
            </a:r>
            <a:r>
              <a:rPr lang="el-GR" sz="2000" dirty="0"/>
              <a:t>Η οδοντίνη που σχηματίζεται ως </a:t>
            </a:r>
            <a:r>
              <a:rPr lang="el-GR" sz="2000" dirty="0" smtClean="0"/>
              <a:t>αντίδραση στην </a:t>
            </a:r>
            <a:r>
              <a:rPr lang="el-GR" sz="2000" dirty="0"/>
              <a:t>επίδραση των εξωτερικών ερεθισμάτων, ονομάζεται </a:t>
            </a:r>
            <a:r>
              <a:rPr lang="el-GR" sz="2000" b="1" i="1" dirty="0" smtClean="0">
                <a:solidFill>
                  <a:schemeClr val="tx2"/>
                </a:solidFill>
              </a:rPr>
              <a:t>τριτογενής</a:t>
            </a:r>
            <a:r>
              <a:rPr lang="en-GB" sz="2000" dirty="0"/>
              <a:t>(tertiary dentin), </a:t>
            </a:r>
            <a:r>
              <a:rPr lang="el-GR" sz="2000" dirty="0"/>
              <a:t>η </a:t>
            </a:r>
            <a:r>
              <a:rPr lang="el-GR" sz="2000" dirty="0" smtClean="0"/>
              <a:t>οποία μπορεί </a:t>
            </a:r>
            <a:r>
              <a:rPr lang="el-GR" sz="2000" dirty="0"/>
              <a:t>να είναι </a:t>
            </a:r>
            <a:r>
              <a:rPr lang="el-GR" sz="2000" b="1" i="1" dirty="0"/>
              <a:t>επανορθωτική ή αντιδραστική </a:t>
            </a:r>
            <a:r>
              <a:rPr lang="el-GR" sz="2000" dirty="0"/>
              <a:t>(</a:t>
            </a:r>
            <a:r>
              <a:rPr lang="el-GR" sz="2000" dirty="0" err="1"/>
              <a:t>reparative</a:t>
            </a:r>
            <a:r>
              <a:rPr lang="el-GR" sz="2000" dirty="0"/>
              <a:t> </a:t>
            </a:r>
            <a:r>
              <a:rPr lang="el-GR" sz="2000" dirty="0" err="1"/>
              <a:t>or</a:t>
            </a:r>
            <a:r>
              <a:rPr lang="el-GR" sz="2000" dirty="0"/>
              <a:t> </a:t>
            </a:r>
            <a:r>
              <a:rPr lang="el-GR" sz="2000" dirty="0" err="1"/>
              <a:t>reactionary</a:t>
            </a:r>
            <a:r>
              <a:rPr lang="el-GR" sz="2000" dirty="0"/>
              <a:t>).</a:t>
            </a:r>
            <a:r>
              <a:rPr lang="el-GR" sz="2000" i="1" dirty="0" smtClean="0"/>
              <a:t>  </a:t>
            </a:r>
            <a:endParaRPr lang="el-GR" sz="2000" dirty="0"/>
          </a:p>
        </p:txBody>
      </p:sp>
    </p:spTree>
    <p:extLst>
      <p:ext uri="{BB962C8B-B14F-4D97-AF65-F5344CB8AC3E}">
        <p14:creationId xmlns:p14="http://schemas.microsoft.com/office/powerpoint/2010/main" val="392429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143000"/>
          </a:xfrm>
        </p:spPr>
        <p:txBody>
          <a:bodyPr>
            <a:normAutofit/>
          </a:bodyPr>
          <a:lstStyle/>
          <a:p>
            <a:r>
              <a:rPr lang="el-GR" sz="3200" b="1" dirty="0"/>
              <a:t>Φυσιολογικές μεταβολές της οδοντίνης </a:t>
            </a:r>
            <a:r>
              <a:rPr lang="el-GR" sz="2800" b="1" dirty="0" smtClean="0">
                <a:solidFill>
                  <a:schemeClr val="tx2"/>
                </a:solidFill>
              </a:rPr>
              <a:t/>
            </a:r>
            <a:br>
              <a:rPr lang="el-GR" sz="2800" b="1" dirty="0" smtClean="0">
                <a:solidFill>
                  <a:schemeClr val="tx2"/>
                </a:solidFill>
              </a:rPr>
            </a:br>
            <a:r>
              <a:rPr lang="el-GR" sz="2800" b="1" dirty="0" smtClean="0">
                <a:solidFill>
                  <a:schemeClr val="tx2"/>
                </a:solidFill>
              </a:rPr>
              <a:t>δευτερογενής </a:t>
            </a:r>
            <a:r>
              <a:rPr lang="el-GR" sz="2800" b="1" dirty="0">
                <a:solidFill>
                  <a:schemeClr val="tx2"/>
                </a:solidFill>
              </a:rPr>
              <a:t>οδοντίνη </a:t>
            </a:r>
            <a:endParaRPr lang="en-US" sz="28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99363" y="1124744"/>
            <a:ext cx="4345275" cy="558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5364088" y="6309320"/>
            <a:ext cx="232756" cy="205184"/>
          </a:xfrm>
          <a:prstGeom prst="rect">
            <a:avLst/>
          </a:prstGeom>
          <a:noFill/>
        </p:spPr>
        <p:txBody>
          <a:bodyPr wrap="none" rtlCol="0">
            <a:spAutoFit/>
          </a:bodyPr>
          <a:lstStyle/>
          <a:p>
            <a:r>
              <a:rPr lang="el-GR" sz="1100" baseline="30000" dirty="0" smtClean="0"/>
              <a:t>2</a:t>
            </a:r>
            <a:endParaRPr lang="en-US" sz="1100" baseline="30000" dirty="0"/>
          </a:p>
        </p:txBody>
      </p:sp>
    </p:spTree>
    <p:extLst>
      <p:ext uri="{BB962C8B-B14F-4D97-AF65-F5344CB8AC3E}">
        <p14:creationId xmlns:p14="http://schemas.microsoft.com/office/powerpoint/2010/main" val="64482178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l-GR" sz="3600" b="1" dirty="0" smtClean="0">
                <a:solidFill>
                  <a:schemeClr val="tx2"/>
                </a:solidFill>
              </a:rPr>
              <a:t>Φυσιολογικές μεταβολές της οδοντίνης</a:t>
            </a:r>
            <a:r>
              <a:rPr lang="el-GR" sz="3600" dirty="0" smtClean="0"/>
              <a:t/>
            </a:r>
            <a:br>
              <a:rPr lang="el-GR" sz="3600" dirty="0" smtClean="0"/>
            </a:br>
            <a:r>
              <a:rPr lang="el-GR" sz="3600" dirty="0" smtClean="0"/>
              <a:t>(ηλικία-λειτουργικές)</a:t>
            </a:r>
            <a:endParaRPr lang="el-GR" sz="3600" dirty="0"/>
          </a:p>
        </p:txBody>
      </p:sp>
      <p:sp>
        <p:nvSpPr>
          <p:cNvPr id="6" name="Content Placeholder 5"/>
          <p:cNvSpPr>
            <a:spLocks noGrp="1"/>
          </p:cNvSpPr>
          <p:nvPr>
            <p:ph idx="1"/>
          </p:nvPr>
        </p:nvSpPr>
        <p:spPr/>
        <p:txBody>
          <a:bodyPr>
            <a:normAutofit fontScale="92500" lnSpcReduction="10000"/>
          </a:bodyPr>
          <a:lstStyle/>
          <a:p>
            <a:pPr marL="0" indent="0">
              <a:buNone/>
            </a:pPr>
            <a:r>
              <a:rPr lang="el-GR" sz="2400" dirty="0" smtClean="0"/>
              <a:t> Βλαπτικά ερεθίσματα - χρόνια </a:t>
            </a:r>
            <a:r>
              <a:rPr lang="el-GR" sz="2400" dirty="0"/>
              <a:t>τερηδόνα, αποτριβή, </a:t>
            </a:r>
            <a:r>
              <a:rPr lang="el-GR" sz="2400" dirty="0" smtClean="0"/>
              <a:t>διάβρωση, επεμβατικές διαδικασίες- επιφέρουν στην οδοντίνη διάφορες μεταβολές</a:t>
            </a:r>
            <a:endParaRPr lang="el-GR" sz="2400" b="1" i="1" dirty="0" smtClean="0"/>
          </a:p>
          <a:p>
            <a:r>
              <a:rPr lang="el-GR" sz="2400" b="1" i="1" dirty="0" smtClean="0"/>
              <a:t>Επανορθωτική </a:t>
            </a:r>
            <a:r>
              <a:rPr lang="el-GR" sz="2400" b="1" i="1" dirty="0"/>
              <a:t>ή </a:t>
            </a:r>
            <a:r>
              <a:rPr lang="el-GR" sz="2400" b="1" i="1" dirty="0" smtClean="0"/>
              <a:t>αντιδραστική </a:t>
            </a:r>
            <a:r>
              <a:rPr lang="el-GR" sz="2400" dirty="0" smtClean="0"/>
              <a:t> τα οδοντινοσωληνάρια είναι λιγότερα και </a:t>
            </a:r>
            <a:r>
              <a:rPr lang="el-GR" sz="2400" dirty="0"/>
              <a:t>έ</a:t>
            </a:r>
            <a:r>
              <a:rPr lang="el-GR" sz="2400" dirty="0" smtClean="0"/>
              <a:t>χουν ανώμαλη διάταξη. </a:t>
            </a:r>
            <a:endParaRPr lang="el-GR" sz="2400" b="1" i="1" dirty="0" smtClean="0"/>
          </a:p>
          <a:p>
            <a:r>
              <a:rPr lang="el-GR" sz="2400" b="1" i="1" dirty="0" smtClean="0"/>
              <a:t>Νεκρές ή διαφανείς ζώνες </a:t>
            </a:r>
            <a:r>
              <a:rPr lang="el-GR" sz="2400" dirty="0" smtClean="0"/>
              <a:t>εκφύλιση των πρωτοπλασματικών ινών και των οδοντοβλαστών χαρακτηρίζονται από μειωμένη ευαισθησία.</a:t>
            </a:r>
          </a:p>
          <a:p>
            <a:r>
              <a:rPr lang="el-GR" sz="2400" b="1" i="1" dirty="0" smtClean="0"/>
              <a:t>Σκληρωτική οδοντίνη </a:t>
            </a:r>
            <a:r>
              <a:rPr lang="el-GR" sz="2400" dirty="0" smtClean="0"/>
              <a:t>προέρχεται από μεταβολή στη δομική σύνθεση της πρωτογενούς οδοντίνης, χαρακτηρίζεται από αυξημένο βαθμό ενασβεστιώσεως και οφείλεται στην ηλικία ή σε εξωτερικά ερεθίσματα. </a:t>
            </a:r>
          </a:p>
          <a:p>
            <a:pPr marL="0" indent="0">
              <a:buNone/>
            </a:pPr>
            <a:r>
              <a:rPr lang="el-GR" sz="2400" i="1" dirty="0" smtClean="0"/>
              <a:t>	Στο προσπίπτον φως  φαίνεται λευκή ή διαφανής.</a:t>
            </a:r>
          </a:p>
          <a:p>
            <a:endParaRPr lang="el-GR" sz="2400" b="1" i="1" dirty="0" smtClean="0"/>
          </a:p>
          <a:p>
            <a:endParaRPr lang="el-GR" sz="2400" dirty="0"/>
          </a:p>
        </p:txBody>
      </p:sp>
    </p:spTree>
    <p:extLst>
      <p:ext uri="{BB962C8B-B14F-4D97-AF65-F5344CB8AC3E}">
        <p14:creationId xmlns:p14="http://schemas.microsoft.com/office/powerpoint/2010/main" val="32797925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908720"/>
            <a:ext cx="8229600" cy="5256584"/>
          </a:xfrm>
        </p:spPr>
        <p:txBody>
          <a:bodyPr>
            <a:noAutofit/>
          </a:bodyPr>
          <a:lstStyle/>
          <a:p>
            <a:pPr>
              <a:spcBef>
                <a:spcPts val="0"/>
              </a:spcBef>
              <a:spcAft>
                <a:spcPts val="600"/>
              </a:spcAft>
              <a:buClr>
                <a:schemeClr val="tx2"/>
              </a:buClr>
            </a:pPr>
            <a:r>
              <a:rPr lang="el-GR" sz="2200" dirty="0"/>
              <a:t>Η οδοντίνη κατά τη διάρκεια ζωής του δοντιού υφίσταται συνεχείς, </a:t>
            </a:r>
            <a:r>
              <a:rPr lang="el-GR" sz="2200" dirty="0" smtClean="0"/>
              <a:t>δυναμικές αλλαγές</a:t>
            </a:r>
            <a:r>
              <a:rPr lang="el-GR" sz="2200" dirty="0"/>
              <a:t>, αντιδρώντας σε φυσιολογικά ή και παθολογικά ερεθίσματα που δέχεται </a:t>
            </a:r>
            <a:r>
              <a:rPr lang="el-GR" sz="2200" dirty="0" smtClean="0"/>
              <a:t>το δόντι</a:t>
            </a:r>
            <a:r>
              <a:rPr lang="el-GR" sz="2200" dirty="0"/>
              <a:t>. </a:t>
            </a:r>
          </a:p>
          <a:p>
            <a:pPr>
              <a:spcBef>
                <a:spcPts val="0"/>
              </a:spcBef>
              <a:spcAft>
                <a:spcPts val="600"/>
              </a:spcAft>
              <a:buClr>
                <a:schemeClr val="tx2"/>
              </a:buClr>
            </a:pPr>
            <a:r>
              <a:rPr lang="el-GR" sz="2200" dirty="0" smtClean="0"/>
              <a:t>Κατά </a:t>
            </a:r>
            <a:r>
              <a:rPr lang="el-GR" sz="2200" dirty="0"/>
              <a:t>το λειτουργικό στάδιο της ζωής του δοντιού προκαλείται </a:t>
            </a:r>
            <a:r>
              <a:rPr lang="el-GR" sz="2200" dirty="0" smtClean="0"/>
              <a:t>συνεχής εναπόθεση </a:t>
            </a:r>
            <a:r>
              <a:rPr lang="el-GR" sz="2200" dirty="0"/>
              <a:t>οδοντίνης, με αποτέλεσμα να μειώνεται σταδιακά το εύρος του </a:t>
            </a:r>
            <a:r>
              <a:rPr lang="el-GR" sz="2200" dirty="0" smtClean="0"/>
              <a:t>αυλού των </a:t>
            </a:r>
            <a:r>
              <a:rPr lang="el-GR" sz="2200" dirty="0" err="1"/>
              <a:t>οδοντινοσωληναρίων</a:t>
            </a:r>
            <a:r>
              <a:rPr lang="el-GR" sz="2200" dirty="0"/>
              <a:t>.  </a:t>
            </a:r>
            <a:r>
              <a:rPr lang="el-GR" sz="2200" dirty="0" smtClean="0"/>
              <a:t>Αυτό </a:t>
            </a:r>
            <a:r>
              <a:rPr lang="el-GR" sz="2200" dirty="0"/>
              <a:t>έχει ως αποτέλεσμα τη μείωση της </a:t>
            </a:r>
            <a:r>
              <a:rPr lang="el-GR" sz="2200" dirty="0" smtClean="0"/>
              <a:t>διαπερατότητας της </a:t>
            </a:r>
            <a:r>
              <a:rPr lang="el-GR" sz="2200" dirty="0"/>
              <a:t>οδοντίνης με την πάροδο της ηλικίας, με όλες τις συνέπειες που αυτό δημιουργεί.</a:t>
            </a:r>
          </a:p>
          <a:p>
            <a:pPr>
              <a:spcBef>
                <a:spcPts val="0"/>
              </a:spcBef>
              <a:spcAft>
                <a:spcPts val="600"/>
              </a:spcAft>
              <a:buClr>
                <a:schemeClr val="tx2"/>
              </a:buClr>
            </a:pPr>
            <a:r>
              <a:rPr lang="el-GR" sz="2200" dirty="0"/>
              <a:t>Επίσης, πολλές φορές, κατά την επίδραση ήπιων βλαπτικών ερεθισμάτων (π.χ. </a:t>
            </a:r>
            <a:r>
              <a:rPr lang="el-GR" sz="2200" dirty="0" smtClean="0"/>
              <a:t>χρόνια τερηδόνα</a:t>
            </a:r>
            <a:r>
              <a:rPr lang="el-GR" sz="2200" dirty="0"/>
              <a:t>, αποτριβή, διάβρωση) παρατηρείται μια συνεχής εναπόθεση </a:t>
            </a:r>
            <a:r>
              <a:rPr lang="el-GR" sz="2200" dirty="0" smtClean="0"/>
              <a:t>μεταλλικών ιόντων </a:t>
            </a:r>
            <a:r>
              <a:rPr lang="el-GR" sz="2200" dirty="0"/>
              <a:t>στην οδοντίνη, προκαλώντας διαφοροποίηση της δομής της και </a:t>
            </a:r>
            <a:r>
              <a:rPr lang="el-GR" sz="2200" dirty="0" smtClean="0"/>
              <a:t>σχηματισμό της </a:t>
            </a:r>
            <a:r>
              <a:rPr lang="el-GR" sz="2200" dirty="0"/>
              <a:t>ονομαζόμενης </a:t>
            </a:r>
            <a:r>
              <a:rPr lang="el-GR" sz="2200" b="1" dirty="0"/>
              <a:t>σκληρωτικής οδοντίνης (</a:t>
            </a:r>
            <a:r>
              <a:rPr lang="el-GR" sz="2200" b="1" dirty="0" err="1"/>
              <a:t>sclerotic</a:t>
            </a:r>
            <a:r>
              <a:rPr lang="el-GR" sz="2200" b="1" dirty="0"/>
              <a:t> </a:t>
            </a:r>
            <a:r>
              <a:rPr lang="el-GR" sz="2200" b="1" dirty="0" err="1"/>
              <a:t>dentin</a:t>
            </a:r>
            <a:r>
              <a:rPr lang="el-GR" sz="2200" b="1" dirty="0"/>
              <a:t>)</a:t>
            </a:r>
            <a:endParaRPr lang="el-GR" sz="2200" dirty="0"/>
          </a:p>
        </p:txBody>
      </p:sp>
      <p:sp>
        <p:nvSpPr>
          <p:cNvPr id="7" name="Title 5"/>
          <p:cNvSpPr txBox="1">
            <a:spLocks noGrp="1"/>
          </p:cNvSpPr>
          <p:nvPr>
            <p:ph type="title"/>
          </p:nvPr>
        </p:nvSpPr>
        <p:spPr>
          <a:xfrm>
            <a:off x="457200" y="116632"/>
            <a:ext cx="8229600" cy="11430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200" b="1" dirty="0">
                <a:solidFill>
                  <a:schemeClr val="tx2"/>
                </a:solidFill>
              </a:rPr>
              <a:t>Φυσιολογικές μεταβολές της οδοντίνης</a:t>
            </a:r>
            <a:endParaRPr lang="el-GR" sz="3200" b="1" dirty="0"/>
          </a:p>
        </p:txBody>
      </p:sp>
    </p:spTree>
    <p:extLst>
      <p:ext uri="{BB962C8B-B14F-4D97-AF65-F5344CB8AC3E}">
        <p14:creationId xmlns:p14="http://schemas.microsoft.com/office/powerpoint/2010/main" val="299715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395536" y="1340768"/>
            <a:ext cx="4474840" cy="5257800"/>
          </a:xfrm>
        </p:spPr>
        <p:txBody>
          <a:bodyPr>
            <a:noAutofit/>
          </a:bodyPr>
          <a:lstStyle/>
          <a:p>
            <a:pPr marL="0" indent="0">
              <a:buNone/>
            </a:pPr>
            <a:r>
              <a:rPr lang="el-GR" sz="2200" dirty="0" smtClean="0"/>
              <a:t>Τα χαρακτηριστικά </a:t>
            </a:r>
            <a:r>
              <a:rPr lang="el-GR" sz="2200" dirty="0"/>
              <a:t>της </a:t>
            </a:r>
            <a:r>
              <a:rPr lang="el-GR" sz="2200" b="1" dirty="0"/>
              <a:t>σκληρωτικής οδοντίνης</a:t>
            </a:r>
            <a:r>
              <a:rPr lang="el-GR" sz="2200" dirty="0"/>
              <a:t>, είναι:</a:t>
            </a:r>
          </a:p>
          <a:p>
            <a:pPr>
              <a:buFont typeface="Wingdings" panose="05000000000000000000" pitchFamily="2" charset="2"/>
              <a:buChar char="ü"/>
            </a:pPr>
            <a:r>
              <a:rPr lang="el-GR" sz="2200" dirty="0" smtClean="0"/>
              <a:t> </a:t>
            </a:r>
            <a:r>
              <a:rPr lang="el-GR" sz="2200" dirty="0"/>
              <a:t>Πλήρης ή μερικός αποκλεισμός των στομίων των </a:t>
            </a:r>
            <a:r>
              <a:rPr lang="el-GR" sz="2200" dirty="0" err="1"/>
              <a:t>οδοντινοσωληναρίων</a:t>
            </a:r>
            <a:r>
              <a:rPr lang="el-GR" sz="2200" dirty="0"/>
              <a:t> </a:t>
            </a:r>
            <a:r>
              <a:rPr lang="el-GR" sz="2200" dirty="0" smtClean="0"/>
              <a:t>με κρυσταλλικές </a:t>
            </a:r>
            <a:r>
              <a:rPr lang="el-GR" sz="2200" dirty="0"/>
              <a:t>εναποθέσεις</a:t>
            </a:r>
            <a:r>
              <a:rPr lang="el-GR" sz="2200" dirty="0" smtClean="0"/>
              <a:t>.</a:t>
            </a:r>
          </a:p>
          <a:p>
            <a:pPr>
              <a:buFont typeface="Wingdings" panose="05000000000000000000" pitchFamily="2" charset="2"/>
              <a:buChar char="ü"/>
            </a:pPr>
            <a:r>
              <a:rPr lang="el-GR" sz="2200" dirty="0" smtClean="0"/>
              <a:t> </a:t>
            </a:r>
            <a:r>
              <a:rPr lang="el-GR" sz="2200" dirty="0"/>
              <a:t>Ύπαρξη ενός επιφανειακού </a:t>
            </a:r>
            <a:r>
              <a:rPr lang="el-GR" sz="2200" dirty="0" err="1"/>
              <a:t>υπερενασβεστιωμένου</a:t>
            </a:r>
            <a:r>
              <a:rPr lang="el-GR" sz="2200" dirty="0"/>
              <a:t> </a:t>
            </a:r>
            <a:r>
              <a:rPr lang="el-GR" sz="2200" dirty="0" smtClean="0"/>
              <a:t>στρώματος.</a:t>
            </a:r>
          </a:p>
          <a:p>
            <a:pPr>
              <a:buFont typeface="Wingdings" panose="05000000000000000000" pitchFamily="2" charset="2"/>
              <a:buChar char="ü"/>
            </a:pPr>
            <a:r>
              <a:rPr lang="el-GR" sz="2200" dirty="0" smtClean="0"/>
              <a:t>Σε </a:t>
            </a:r>
            <a:r>
              <a:rPr lang="el-GR" sz="2200" dirty="0"/>
              <a:t>κάποιες περιπτώσεις, παρουσία </a:t>
            </a:r>
            <a:r>
              <a:rPr lang="el-GR" sz="2200" dirty="0" err="1"/>
              <a:t>ενασβεστιωμένων</a:t>
            </a:r>
            <a:r>
              <a:rPr lang="el-GR" sz="2200" dirty="0"/>
              <a:t> μικροβίων μέσα </a:t>
            </a:r>
            <a:r>
              <a:rPr lang="el-GR" sz="2200" dirty="0" smtClean="0"/>
              <a:t>στα οδοντινοσωληνάρια.</a:t>
            </a:r>
          </a:p>
          <a:p>
            <a:pPr>
              <a:buFont typeface="Wingdings" panose="05000000000000000000" pitchFamily="2" charset="2"/>
              <a:buChar char="ü"/>
            </a:pPr>
            <a:r>
              <a:rPr lang="el-GR" sz="2200" dirty="0" smtClean="0"/>
              <a:t> </a:t>
            </a:r>
            <a:r>
              <a:rPr lang="el-GR" sz="2200" dirty="0"/>
              <a:t>Μετουσίωση του κολλαγόνου</a:t>
            </a:r>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932040" y="1556792"/>
            <a:ext cx="3824338" cy="45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5"/>
          <p:cNvSpPr txBox="1">
            <a:spLocks noGrp="1"/>
          </p:cNvSpPr>
          <p:nvPr>
            <p:ph type="title"/>
          </p:nvPr>
        </p:nvSpPr>
        <p:spPr>
          <a:xfrm>
            <a:off x="457200" y="116632"/>
            <a:ext cx="8229600" cy="11430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200" b="1" dirty="0">
                <a:solidFill>
                  <a:schemeClr val="tx2"/>
                </a:solidFill>
              </a:rPr>
              <a:t>Φυσιολογικές μεταβολές της οδοντίνης</a:t>
            </a:r>
            <a:r>
              <a:rPr lang="el-GR" sz="3200" b="1" dirty="0" smtClean="0">
                <a:solidFill>
                  <a:schemeClr val="tx2"/>
                </a:solidFill>
              </a:rPr>
              <a:t/>
            </a:r>
            <a:br>
              <a:rPr lang="el-GR" sz="3200" b="1" dirty="0" smtClean="0">
                <a:solidFill>
                  <a:schemeClr val="tx2"/>
                </a:solidFill>
              </a:rPr>
            </a:br>
            <a:endParaRPr lang="el-GR" sz="3200" b="1" dirty="0"/>
          </a:p>
        </p:txBody>
      </p:sp>
      <p:sp>
        <p:nvSpPr>
          <p:cNvPr id="2" name="Rectangle 1"/>
          <p:cNvSpPr/>
          <p:nvPr/>
        </p:nvSpPr>
        <p:spPr>
          <a:xfrm>
            <a:off x="5013852" y="6001543"/>
            <a:ext cx="3715504" cy="307777"/>
          </a:xfrm>
          <a:prstGeom prst="rect">
            <a:avLst/>
          </a:prstGeom>
        </p:spPr>
        <p:txBody>
          <a:bodyPr wrap="none">
            <a:spAutoFit/>
          </a:bodyPr>
          <a:lstStyle/>
          <a:p>
            <a:pPr algn="ctr"/>
            <a:r>
              <a:rPr lang="el-GR" sz="1400" i="1" dirty="0"/>
              <a:t>Εικόνα 19. Δομή σκληρωτικής οδοντίνης (</a:t>
            </a:r>
            <a:r>
              <a:rPr lang="el-GR" sz="1400" i="1" dirty="0" err="1"/>
              <a:t>βέλη</a:t>
            </a:r>
            <a:r>
              <a:rPr lang="el-GR" sz="1400" i="1" dirty="0" err="1" smtClean="0"/>
              <a:t>).</a:t>
            </a:r>
            <a:r>
              <a:rPr lang="el-GR" sz="1400" i="1" baseline="30000" dirty="0" err="1" smtClean="0"/>
              <a:t>3</a:t>
            </a:r>
            <a:endParaRPr lang="en-US" sz="1400" dirty="0"/>
          </a:p>
        </p:txBody>
      </p:sp>
    </p:spTree>
    <p:extLst>
      <p:ext uri="{BB962C8B-B14F-4D97-AF65-F5344CB8AC3E}">
        <p14:creationId xmlns:p14="http://schemas.microsoft.com/office/powerpoint/2010/main" val="287612757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err="1">
                <a:solidFill>
                  <a:schemeClr val="tx2"/>
                </a:solidFill>
              </a:rPr>
              <a:t>οστεΐνη</a:t>
            </a:r>
            <a:endParaRPr lang="el-GR" b="1" dirty="0">
              <a:solidFill>
                <a:schemeClr val="tx2"/>
              </a:solidFill>
            </a:endParaRPr>
          </a:p>
        </p:txBody>
      </p:sp>
      <p:sp>
        <p:nvSpPr>
          <p:cNvPr id="3" name="Content Placeholder 2"/>
          <p:cNvSpPr>
            <a:spLocks noGrp="1"/>
          </p:cNvSpPr>
          <p:nvPr>
            <p:ph sz="half" idx="1"/>
          </p:nvPr>
        </p:nvSpPr>
        <p:spPr>
          <a:xfrm>
            <a:off x="251520" y="1600200"/>
            <a:ext cx="4402832" cy="4925144"/>
          </a:xfrm>
        </p:spPr>
        <p:txBody>
          <a:bodyPr>
            <a:normAutofit fontScale="77500" lnSpcReduction="20000"/>
          </a:bodyPr>
          <a:lstStyle/>
          <a:p>
            <a:pPr>
              <a:lnSpc>
                <a:spcPct val="120000"/>
              </a:lnSpc>
            </a:pPr>
            <a:r>
              <a:rPr lang="el-GR" b="1" dirty="0" smtClean="0"/>
              <a:t>Καλύπτει</a:t>
            </a:r>
            <a:r>
              <a:rPr lang="el-GR" dirty="0" smtClean="0"/>
              <a:t> την ανατομική ρίζα του δοντιού, ενασβεστιωμένη ουσία, προέρχεται από το μεσέγχυμα και παράγεται από το οδοντοθυλάκιο.</a:t>
            </a:r>
          </a:p>
          <a:p>
            <a:pPr>
              <a:lnSpc>
                <a:spcPct val="120000"/>
              </a:lnSpc>
            </a:pPr>
            <a:r>
              <a:rPr lang="el-GR" b="1" dirty="0" smtClean="0"/>
              <a:t>Συγκρατεί </a:t>
            </a:r>
            <a:r>
              <a:rPr lang="el-GR" dirty="0" smtClean="0"/>
              <a:t>το δόντι μέσα στο φατνίο, συνάπτεται με το οστού με τις ίνες του </a:t>
            </a:r>
            <a:r>
              <a:rPr lang="el-GR" dirty="0" err="1" smtClean="0"/>
              <a:t>περιρριζίου</a:t>
            </a:r>
            <a:r>
              <a:rPr lang="el-GR" dirty="0" smtClean="0"/>
              <a:t>. </a:t>
            </a:r>
          </a:p>
          <a:p>
            <a:pPr>
              <a:lnSpc>
                <a:spcPct val="120000"/>
              </a:lnSpc>
            </a:pPr>
            <a:r>
              <a:rPr lang="el-GR" dirty="0" smtClean="0"/>
              <a:t>Η οστείνη συνέχεται με την αδαμαντίνη με τρεις τρόπους ενώ με την οδοντίνη η </a:t>
            </a:r>
            <a:r>
              <a:rPr lang="el-GR" dirty="0"/>
              <a:t>έ</a:t>
            </a:r>
            <a:r>
              <a:rPr lang="el-GR" dirty="0" smtClean="0"/>
              <a:t>νωση της γίνεται συνήθως με λεία γραμμή</a:t>
            </a:r>
            <a:r>
              <a:rPr lang="en-GB" dirty="0" smtClean="0"/>
              <a:t>.</a:t>
            </a:r>
            <a:endParaRPr lang="el-GR" dirty="0"/>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196" y="1844824"/>
            <a:ext cx="4405329" cy="363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525589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b="1" dirty="0" err="1">
                <a:solidFill>
                  <a:schemeClr val="tx2"/>
                </a:solidFill>
              </a:rPr>
              <a:t>Αδαμαντινο</a:t>
            </a:r>
            <a:r>
              <a:rPr lang="el-GR" sz="3600" b="1" dirty="0">
                <a:solidFill>
                  <a:schemeClr val="tx2"/>
                </a:solidFill>
              </a:rPr>
              <a:t>-</a:t>
            </a:r>
            <a:r>
              <a:rPr lang="el-GR" sz="3600" b="1" dirty="0" err="1">
                <a:solidFill>
                  <a:schemeClr val="tx2"/>
                </a:solidFill>
              </a:rPr>
              <a:t>οστεϊνική</a:t>
            </a:r>
            <a:r>
              <a:rPr lang="el-GR" sz="3600" b="1" dirty="0">
                <a:solidFill>
                  <a:schemeClr val="tx2"/>
                </a:solidFill>
              </a:rPr>
              <a:t> σύναψη</a:t>
            </a:r>
            <a:endParaRPr lang="el-GR" sz="3600" dirty="0">
              <a:solidFill>
                <a:schemeClr val="tx2"/>
              </a:solidFill>
            </a:endParaRPr>
          </a:p>
        </p:txBody>
      </p:sp>
      <p:sp>
        <p:nvSpPr>
          <p:cNvPr id="3" name="Content Placeholder 2"/>
          <p:cNvSpPr>
            <a:spLocks noGrp="1"/>
          </p:cNvSpPr>
          <p:nvPr>
            <p:ph sz="half" idx="1"/>
          </p:nvPr>
        </p:nvSpPr>
        <p:spPr/>
        <p:txBody>
          <a:bodyPr>
            <a:normAutofit fontScale="92500" lnSpcReduction="10000"/>
          </a:bodyPr>
          <a:lstStyle/>
          <a:p>
            <a:r>
              <a:rPr lang="el-GR" dirty="0"/>
              <a:t>Το σημείο συνένωσης αδαμαντίνης και </a:t>
            </a:r>
            <a:r>
              <a:rPr lang="el-GR" dirty="0" err="1"/>
              <a:t>οστεΐνης</a:t>
            </a:r>
            <a:r>
              <a:rPr lang="el-GR" dirty="0"/>
              <a:t> ορίζεται ως </a:t>
            </a:r>
            <a:r>
              <a:rPr lang="el-GR" b="1" dirty="0"/>
              <a:t>ο </a:t>
            </a:r>
            <a:r>
              <a:rPr lang="el-GR" b="1" dirty="0" smtClean="0"/>
              <a:t>ανατομικός αυχένας</a:t>
            </a:r>
            <a:r>
              <a:rPr lang="el-GR" dirty="0" smtClean="0"/>
              <a:t> </a:t>
            </a:r>
            <a:r>
              <a:rPr lang="el-GR" dirty="0"/>
              <a:t>του </a:t>
            </a:r>
            <a:r>
              <a:rPr lang="el-GR" dirty="0" smtClean="0"/>
              <a:t>δοντιού. </a:t>
            </a:r>
          </a:p>
          <a:p>
            <a:r>
              <a:rPr lang="el-GR" dirty="0" err="1" smtClean="0"/>
              <a:t>Σ’αυτό</a:t>
            </a:r>
            <a:r>
              <a:rPr lang="el-GR" dirty="0" smtClean="0"/>
              <a:t> το σημείο η αδαμαντίνη τελειώνει σε οξύ χείλος και </a:t>
            </a:r>
            <a:r>
              <a:rPr lang="el-GR" dirty="0"/>
              <a:t>έ</a:t>
            </a:r>
            <a:r>
              <a:rPr lang="el-GR" dirty="0" smtClean="0"/>
              <a:t>χει το μικρότερο πάχος.</a:t>
            </a:r>
          </a:p>
          <a:p>
            <a:r>
              <a:rPr lang="el-GR" dirty="0" smtClean="0"/>
              <a:t> </a:t>
            </a:r>
            <a:r>
              <a:rPr lang="el-GR" dirty="0"/>
              <a:t>Οι δύο αυτοί ιστοί, δεν συναντώνται πάντα με </a:t>
            </a:r>
            <a:r>
              <a:rPr lang="el-GR" dirty="0" smtClean="0"/>
              <a:t>ομοιόμορφο τρόπο</a:t>
            </a:r>
            <a:r>
              <a:rPr lang="el-GR" dirty="0"/>
              <a:t>.</a:t>
            </a:r>
          </a:p>
        </p:txBody>
      </p:sp>
      <p:pic>
        <p:nvPicPr>
          <p:cNvPr id="1027" name="Picture 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076056" y="1844824"/>
            <a:ext cx="3796889" cy="3708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7295878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7504" y="1052736"/>
            <a:ext cx="4464496" cy="5733256"/>
          </a:xfrm>
          <a:ln>
            <a:solidFill>
              <a:schemeClr val="tx2"/>
            </a:solidFill>
          </a:ln>
        </p:spPr>
        <p:txBody>
          <a:bodyPr>
            <a:noAutofit/>
          </a:bodyPr>
          <a:lstStyle/>
          <a:p>
            <a:pPr>
              <a:spcBef>
                <a:spcPts val="0"/>
              </a:spcBef>
              <a:spcAft>
                <a:spcPts val="600"/>
              </a:spcAft>
            </a:pPr>
            <a:r>
              <a:rPr lang="el-GR" sz="2000" dirty="0" smtClean="0"/>
              <a:t>Η ένωση της αδαμαντίνης με την </a:t>
            </a:r>
            <a:r>
              <a:rPr lang="el-GR" sz="2000" dirty="0" err="1"/>
              <a:t>οστεΐνη</a:t>
            </a:r>
            <a:r>
              <a:rPr lang="el-GR" sz="2000" dirty="0" smtClean="0"/>
              <a:t> γίνεται με τρεις διαφορετικούς τρόπους:</a:t>
            </a:r>
          </a:p>
          <a:p>
            <a:pPr>
              <a:spcBef>
                <a:spcPts val="0"/>
              </a:spcBef>
              <a:spcAft>
                <a:spcPts val="600"/>
              </a:spcAft>
            </a:pPr>
            <a:r>
              <a:rPr lang="el-GR" sz="2000" dirty="0" smtClean="0"/>
              <a:t>σε </a:t>
            </a:r>
            <a:r>
              <a:rPr lang="el-GR" sz="2000" dirty="0"/>
              <a:t>ποσοστό 60-65%, μικρού </a:t>
            </a:r>
            <a:r>
              <a:rPr lang="el-GR" sz="2000" dirty="0" smtClean="0"/>
              <a:t>πάχους δακτυλιοειδής </a:t>
            </a:r>
            <a:r>
              <a:rPr lang="el-GR" sz="2000" dirty="0"/>
              <a:t>ζώνη οστεΐνης εναποτίθεται στην αυχενική μοίρα της </a:t>
            </a:r>
            <a:r>
              <a:rPr lang="el-GR" sz="2000" dirty="0" smtClean="0"/>
              <a:t>αδαμαντίνης, σε απόσταση περίπου 600μ, χωρίς </a:t>
            </a:r>
            <a:r>
              <a:rPr lang="el-GR" sz="2000" dirty="0"/>
              <a:t>να παρατηρείται ιδιαίτερη σύνδεση μεταξύ των δύο ιστών. </a:t>
            </a:r>
            <a:endParaRPr lang="el-GR" sz="2000" dirty="0" smtClean="0"/>
          </a:p>
          <a:p>
            <a:pPr>
              <a:spcBef>
                <a:spcPts val="0"/>
              </a:spcBef>
              <a:spcAft>
                <a:spcPts val="600"/>
              </a:spcAft>
            </a:pPr>
            <a:r>
              <a:rPr lang="el-GR" sz="2000" dirty="0"/>
              <a:t>σ</a:t>
            </a:r>
            <a:r>
              <a:rPr lang="el-GR" sz="2000" dirty="0" smtClean="0"/>
              <a:t>ε </a:t>
            </a:r>
            <a:r>
              <a:rPr lang="el-GR" sz="2000" dirty="0"/>
              <a:t>ποσοστό </a:t>
            </a:r>
            <a:r>
              <a:rPr lang="el-GR" sz="2000" dirty="0" smtClean="0"/>
              <a:t>περίπου 30</a:t>
            </a:r>
            <a:r>
              <a:rPr lang="el-GR" sz="2000" dirty="0"/>
              <a:t>% παρατηρείται ομαλή σύνδεση των άκρων των δύο </a:t>
            </a:r>
            <a:r>
              <a:rPr lang="el-GR" sz="2000" dirty="0" smtClean="0"/>
              <a:t>ιστών, </a:t>
            </a:r>
          </a:p>
          <a:p>
            <a:pPr>
              <a:spcBef>
                <a:spcPts val="0"/>
              </a:spcBef>
              <a:spcAft>
                <a:spcPts val="600"/>
              </a:spcAft>
            </a:pPr>
            <a:r>
              <a:rPr lang="el-GR" sz="2000" dirty="0" smtClean="0"/>
              <a:t>σε ένα μικρό </a:t>
            </a:r>
            <a:r>
              <a:rPr lang="el-GR" sz="2000" dirty="0"/>
              <a:t>ποσοστό 5-10% οι δυο ιστοί δεν συνάπτονται και εμφανίζεται </a:t>
            </a:r>
            <a:r>
              <a:rPr lang="el-GR" sz="2000" dirty="0" smtClean="0"/>
              <a:t>περιοχή ακάλυπτης </a:t>
            </a:r>
            <a:r>
              <a:rPr lang="el-GR" sz="2000" dirty="0"/>
              <a:t>οδοντίνης.</a:t>
            </a:r>
          </a:p>
        </p:txBody>
      </p:sp>
      <p:sp>
        <p:nvSpPr>
          <p:cNvPr id="8" name="Title 1"/>
          <p:cNvSpPr>
            <a:spLocks noGrp="1"/>
          </p:cNvSpPr>
          <p:nvPr>
            <p:ph type="title"/>
          </p:nvPr>
        </p:nvSpPr>
        <p:spPr>
          <a:xfrm>
            <a:off x="457200" y="44624"/>
            <a:ext cx="8229600" cy="792088"/>
          </a:xfrm>
        </p:spPr>
        <p:txBody>
          <a:bodyPr anchor="t">
            <a:normAutofit/>
          </a:bodyPr>
          <a:lstStyle/>
          <a:p>
            <a:r>
              <a:rPr lang="el-GR" sz="3600" b="1" dirty="0">
                <a:solidFill>
                  <a:schemeClr val="tx2"/>
                </a:solidFill>
              </a:rPr>
              <a:t>Αδαμαντινο-οστεϊνική σύναψη</a:t>
            </a:r>
            <a:endParaRPr lang="el-GR" sz="3600" dirty="0">
              <a:solidFill>
                <a:schemeClr val="tx2"/>
              </a:solidFill>
            </a:endParaRPr>
          </a:p>
        </p:txBody>
      </p:sp>
      <p:pic>
        <p:nvPicPr>
          <p:cNvPr id="1026" name="Picture 2" descr="JaypeeDigital | eBook Reade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4008" y="1700808"/>
            <a:ext cx="4388432" cy="28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41890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b="1" dirty="0" err="1" smtClean="0">
                <a:solidFill>
                  <a:schemeClr val="tx2"/>
                </a:solidFill>
              </a:rPr>
              <a:t>Οστεΐνη</a:t>
            </a:r>
            <a:r>
              <a:rPr lang="el-GR" b="1" dirty="0" smtClean="0">
                <a:solidFill>
                  <a:schemeClr val="tx2"/>
                </a:solidFill>
              </a:rPr>
              <a:t/>
            </a:r>
            <a:br>
              <a:rPr lang="el-GR" b="1" dirty="0" smtClean="0">
                <a:solidFill>
                  <a:schemeClr val="tx2"/>
                </a:solidFill>
              </a:rPr>
            </a:br>
            <a:r>
              <a:rPr lang="en-GB" sz="4000" dirty="0" smtClean="0">
                <a:solidFill>
                  <a:schemeClr val="tx2"/>
                </a:solidFill>
              </a:rPr>
              <a:t>(cementum)</a:t>
            </a:r>
            <a:endParaRPr lang="el-GR" sz="4000" dirty="0">
              <a:solidFill>
                <a:schemeClr val="tx2"/>
              </a:solidFill>
            </a:endParaRPr>
          </a:p>
        </p:txBody>
      </p:sp>
      <p:sp>
        <p:nvSpPr>
          <p:cNvPr id="3" name="Content Placeholder 2"/>
          <p:cNvSpPr>
            <a:spLocks noGrp="1"/>
          </p:cNvSpPr>
          <p:nvPr>
            <p:ph sz="half" idx="1"/>
          </p:nvPr>
        </p:nvSpPr>
        <p:spPr>
          <a:xfrm>
            <a:off x="179512" y="1600200"/>
            <a:ext cx="4752528" cy="4781128"/>
          </a:xfrm>
        </p:spPr>
        <p:txBody>
          <a:bodyPr>
            <a:normAutofit fontScale="92500"/>
          </a:bodyPr>
          <a:lstStyle/>
          <a:p>
            <a:r>
              <a:rPr lang="el-GR" sz="2400" dirty="0"/>
              <a:t>Η </a:t>
            </a:r>
            <a:r>
              <a:rPr lang="el-GR" sz="2400" dirty="0" err="1"/>
              <a:t>οστεΐνη</a:t>
            </a:r>
            <a:r>
              <a:rPr lang="el-GR" sz="2400" dirty="0"/>
              <a:t> είναι ένας </a:t>
            </a:r>
            <a:r>
              <a:rPr lang="el-GR" sz="2400" dirty="0" err="1"/>
              <a:t>ενασβεστιωμένος</a:t>
            </a:r>
            <a:r>
              <a:rPr lang="el-GR" sz="2400" dirty="0"/>
              <a:t> συνδετικός ιστός</a:t>
            </a:r>
            <a:r>
              <a:rPr lang="el-GR" sz="2400" dirty="0" smtClean="0"/>
              <a:t> </a:t>
            </a:r>
            <a:r>
              <a:rPr lang="el-GR" sz="2400" dirty="0"/>
              <a:t>ο οποίος περιβάλλει την ρίζα </a:t>
            </a:r>
            <a:r>
              <a:rPr lang="el-GR" sz="2400" dirty="0" smtClean="0"/>
              <a:t>του</a:t>
            </a:r>
            <a:r>
              <a:rPr lang="en-GB" sz="2400" dirty="0" smtClean="0"/>
              <a:t> </a:t>
            </a:r>
            <a:r>
              <a:rPr lang="el-GR" sz="2400" dirty="0" smtClean="0"/>
              <a:t>δοντιού </a:t>
            </a:r>
            <a:r>
              <a:rPr lang="el-GR" sz="2400" dirty="0"/>
              <a:t>από τον ανατομικό αυχένα έως το ακρορρίζιο. </a:t>
            </a:r>
            <a:endParaRPr lang="en-GB" sz="2400" dirty="0" smtClean="0"/>
          </a:p>
          <a:p>
            <a:r>
              <a:rPr lang="el-GR" sz="2400" dirty="0" smtClean="0"/>
              <a:t>Η </a:t>
            </a:r>
            <a:r>
              <a:rPr lang="el-GR" sz="2400" dirty="0"/>
              <a:t>εσωτερική της επιφάνεια </a:t>
            </a:r>
            <a:r>
              <a:rPr lang="el-GR" sz="2400" dirty="0" smtClean="0"/>
              <a:t>καλύπτει</a:t>
            </a:r>
            <a:r>
              <a:rPr lang="en-GB" sz="2400" dirty="0" smtClean="0"/>
              <a:t> </a:t>
            </a:r>
            <a:r>
              <a:rPr lang="el-GR" sz="2400" dirty="0" smtClean="0"/>
              <a:t>την </a:t>
            </a:r>
            <a:r>
              <a:rPr lang="el-GR" sz="2400" dirty="0"/>
              <a:t>οδοντίνη της ρίζας ενώ μεταξύ τους παρεμβάλλεται μία διαφανής άμορφη </a:t>
            </a:r>
            <a:r>
              <a:rPr lang="el-GR" sz="2400" dirty="0" smtClean="0"/>
              <a:t>και</a:t>
            </a:r>
            <a:r>
              <a:rPr lang="en-GB" sz="2400" dirty="0" smtClean="0"/>
              <a:t> </a:t>
            </a:r>
            <a:r>
              <a:rPr lang="el-GR" sz="2400" dirty="0" err="1" smtClean="0"/>
              <a:t>υπερενασβεστιωμένη</a:t>
            </a:r>
            <a:r>
              <a:rPr lang="el-GR" sz="2400" dirty="0" smtClean="0"/>
              <a:t> </a:t>
            </a:r>
            <a:r>
              <a:rPr lang="el-GR" sz="2400" dirty="0"/>
              <a:t>ουσία που ονομάζεται </a:t>
            </a:r>
            <a:r>
              <a:rPr lang="el-GR" sz="2400" i="1" dirty="0"/>
              <a:t>υάλινη ζώνη των </a:t>
            </a:r>
            <a:r>
              <a:rPr lang="el-GR" sz="2400" i="1" dirty="0" err="1"/>
              <a:t>Hopewell</a:t>
            </a:r>
            <a:r>
              <a:rPr lang="el-GR" sz="2400" i="1" dirty="0"/>
              <a:t>-</a:t>
            </a:r>
            <a:r>
              <a:rPr lang="el-GR" sz="2400" i="1" dirty="0" err="1"/>
              <a:t>Smith</a:t>
            </a:r>
            <a:r>
              <a:rPr lang="el-GR" sz="2400" dirty="0"/>
              <a:t> και </a:t>
            </a:r>
            <a:r>
              <a:rPr lang="el-GR" sz="2400" dirty="0" smtClean="0"/>
              <a:t>βρίσκεται</a:t>
            </a:r>
            <a:r>
              <a:rPr lang="en-GB" sz="2400" dirty="0" smtClean="0"/>
              <a:t> </a:t>
            </a:r>
            <a:r>
              <a:rPr lang="el-GR" sz="2400" dirty="0" smtClean="0"/>
              <a:t>σε </a:t>
            </a:r>
            <a:r>
              <a:rPr lang="el-GR" sz="2400" dirty="0"/>
              <a:t>άμεση επαφή με την κοκκώδη στιβάδα του </a:t>
            </a:r>
            <a:r>
              <a:rPr lang="el-GR" sz="2400" dirty="0" err="1"/>
              <a:t>Tomes</a:t>
            </a:r>
            <a:r>
              <a:rPr lang="el-GR" sz="2400" dirty="0"/>
              <a:t>.</a:t>
            </a:r>
            <a:endParaRPr lang="el-GR" sz="2400" dirty="0" smtClean="0"/>
          </a:p>
        </p:txBody>
      </p:sp>
      <p:pic>
        <p:nvPicPr>
          <p:cNvPr id="2050" name="Picture 2"/>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r="67784"/>
          <a:stretch/>
        </p:blipFill>
        <p:spPr bwMode="auto">
          <a:xfrm>
            <a:off x="5502202" y="1773304"/>
            <a:ext cx="2382166" cy="43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022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5496" y="1268760"/>
            <a:ext cx="4680520" cy="4925144"/>
          </a:xfrm>
        </p:spPr>
        <p:txBody>
          <a:bodyPr>
            <a:noAutofit/>
          </a:bodyPr>
          <a:lstStyle/>
          <a:p>
            <a:pPr marL="180000" indent="-180000">
              <a:spcBef>
                <a:spcPts val="600"/>
              </a:spcBef>
              <a:spcAft>
                <a:spcPts val="600"/>
              </a:spcAft>
              <a:buClr>
                <a:schemeClr val="tx2"/>
              </a:buClr>
              <a:buFont typeface="Wingdings" panose="05000000000000000000" pitchFamily="2" charset="2"/>
              <a:buChar char="§"/>
            </a:pPr>
            <a:r>
              <a:rPr lang="el-GR" sz="2200" dirty="0"/>
              <a:t>Η αδαμαντίνη περιβάλλει το </a:t>
            </a:r>
            <a:r>
              <a:rPr lang="el-GR" sz="2200" dirty="0" err="1"/>
              <a:t>μυλικό</a:t>
            </a:r>
            <a:r>
              <a:rPr lang="el-GR" sz="2200" dirty="0"/>
              <a:t> τμήμα των δοντιών και έχει ως ρόλο </a:t>
            </a:r>
            <a:r>
              <a:rPr lang="el-GR" sz="2200" dirty="0" smtClean="0"/>
              <a:t>την προστασία </a:t>
            </a:r>
            <a:r>
              <a:rPr lang="el-GR" sz="2200" dirty="0"/>
              <a:t>των υποκείμενων ιστών, </a:t>
            </a:r>
            <a:r>
              <a:rPr lang="el-GR" sz="2200" dirty="0" smtClean="0"/>
              <a:t>της </a:t>
            </a:r>
            <a:r>
              <a:rPr lang="el-GR" sz="2200" dirty="0"/>
              <a:t>οδοντίνης και του </a:t>
            </a:r>
            <a:r>
              <a:rPr lang="el-GR" sz="2200" dirty="0" smtClean="0"/>
              <a:t>πολφού.</a:t>
            </a:r>
          </a:p>
          <a:p>
            <a:pPr marL="180000" indent="-180000">
              <a:spcBef>
                <a:spcPts val="600"/>
              </a:spcBef>
              <a:spcAft>
                <a:spcPts val="600"/>
              </a:spcAft>
              <a:buClr>
                <a:schemeClr val="tx2"/>
              </a:buClr>
              <a:buFont typeface="Wingdings" panose="05000000000000000000" pitchFamily="2" charset="2"/>
              <a:buChar char="§"/>
            </a:pPr>
            <a:r>
              <a:rPr lang="el-GR" sz="2200" dirty="0" smtClean="0"/>
              <a:t>Η </a:t>
            </a:r>
            <a:r>
              <a:rPr lang="el-GR" sz="2200" dirty="0"/>
              <a:t>αδαμαντίνη έχει </a:t>
            </a:r>
            <a:r>
              <a:rPr lang="el-GR" sz="2200" dirty="0" smtClean="0"/>
              <a:t>δύο χαρακτηριστικά </a:t>
            </a:r>
            <a:r>
              <a:rPr lang="el-GR" sz="2200" dirty="0"/>
              <a:t>γνωρίσματα μοναδικά </a:t>
            </a:r>
            <a:r>
              <a:rPr lang="el-GR" sz="2200" dirty="0" smtClean="0"/>
              <a:t>σε ολόκληρο </a:t>
            </a:r>
            <a:r>
              <a:rPr lang="el-GR" sz="2200" dirty="0"/>
              <a:t>τον οργανισμό:</a:t>
            </a:r>
          </a:p>
          <a:p>
            <a:pPr marL="180000" indent="-180000">
              <a:spcBef>
                <a:spcPts val="600"/>
              </a:spcBef>
              <a:spcAft>
                <a:spcPts val="600"/>
              </a:spcAft>
              <a:buNone/>
            </a:pPr>
            <a:r>
              <a:rPr lang="el-GR" sz="2200" i="1" dirty="0"/>
              <a:t>- </a:t>
            </a:r>
            <a:r>
              <a:rPr lang="el-GR" sz="2200" b="1" i="1" dirty="0"/>
              <a:t>αποτελεί το μοναδικό </a:t>
            </a:r>
            <a:r>
              <a:rPr lang="el-GR" sz="2200" b="1" i="1" dirty="0" err="1"/>
              <a:t>ενασβεστιωμένο</a:t>
            </a:r>
            <a:r>
              <a:rPr lang="el-GR" sz="2200" b="1" i="1" dirty="0"/>
              <a:t> ιστό επιθηλιακής προέλευσης </a:t>
            </a:r>
            <a:endParaRPr lang="el-GR" sz="2200" i="1" dirty="0"/>
          </a:p>
          <a:p>
            <a:pPr marL="180000" indent="-180000">
              <a:spcBef>
                <a:spcPts val="600"/>
              </a:spcBef>
              <a:spcAft>
                <a:spcPts val="600"/>
              </a:spcAft>
              <a:buNone/>
            </a:pPr>
            <a:r>
              <a:rPr lang="el-GR" sz="2200" dirty="0"/>
              <a:t>- </a:t>
            </a:r>
            <a:r>
              <a:rPr lang="el-GR" sz="2200" b="1" i="1" dirty="0"/>
              <a:t>είναι ο μόνος ιστός που δεν περιέχει κύτταρα, ή κυτταρικά </a:t>
            </a:r>
            <a:r>
              <a:rPr lang="el-GR" sz="2200" b="1" i="1" dirty="0" smtClean="0"/>
              <a:t>στοιχεία</a:t>
            </a:r>
            <a:endParaRPr lang="el-GR" sz="2200" dirty="0"/>
          </a:p>
        </p:txBody>
      </p:sp>
      <p:pic>
        <p:nvPicPr>
          <p:cNvPr id="6147" name="Picture 3"/>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6684" r="11775"/>
          <a:stretch/>
        </p:blipFill>
        <p:spPr bwMode="auto">
          <a:xfrm>
            <a:off x="5228897" y="1233056"/>
            <a:ext cx="3591575" cy="27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4747" t="4451" r="6689"/>
          <a:stretch/>
        </p:blipFill>
        <p:spPr bwMode="auto">
          <a:xfrm>
            <a:off x="5702005" y="4002243"/>
            <a:ext cx="2614411" cy="273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3"/>
          <p:cNvSpPr txBox="1">
            <a:spLocks noGrp="1"/>
          </p:cNvSpPr>
          <p:nvPr>
            <p:ph type="title"/>
          </p:nvPr>
        </p:nvSpPr>
        <p:spPr>
          <a:xfrm>
            <a:off x="457200" y="44450"/>
            <a:ext cx="8229600" cy="114300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600" b="1" dirty="0" smtClean="0">
                <a:solidFill>
                  <a:schemeClr val="tx2"/>
                </a:solidFill>
              </a:rPr>
              <a:t>αδαμαντίνη</a:t>
            </a:r>
            <a:endParaRPr lang="el-GR" sz="3600" b="1" dirty="0">
              <a:solidFill>
                <a:schemeClr val="tx2"/>
              </a:solidFill>
            </a:endParaRPr>
          </a:p>
        </p:txBody>
      </p:sp>
      <p:cxnSp>
        <p:nvCxnSpPr>
          <p:cNvPr id="4" name="Straight Arrow Connector 3"/>
          <p:cNvCxnSpPr/>
          <p:nvPr/>
        </p:nvCxnSpPr>
        <p:spPr>
          <a:xfrm>
            <a:off x="6732240" y="2204864"/>
            <a:ext cx="0" cy="648072"/>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2987359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143000"/>
          </a:xfrm>
        </p:spPr>
        <p:txBody>
          <a:bodyPr>
            <a:noAutofit/>
          </a:bodyPr>
          <a:lstStyle/>
          <a:p>
            <a:r>
              <a:rPr lang="el-GR" sz="3600" b="1" dirty="0" err="1" smtClean="0">
                <a:solidFill>
                  <a:schemeClr val="tx2"/>
                </a:solidFill>
              </a:rPr>
              <a:t>Οστεΐνη</a:t>
            </a:r>
            <a:r>
              <a:rPr lang="el-GR" sz="3600" b="1" dirty="0" smtClean="0">
                <a:solidFill>
                  <a:schemeClr val="tx2"/>
                </a:solidFill>
              </a:rPr>
              <a:t/>
            </a:r>
            <a:br>
              <a:rPr lang="el-GR" sz="3600" b="1" dirty="0" smtClean="0">
                <a:solidFill>
                  <a:schemeClr val="tx2"/>
                </a:solidFill>
              </a:rPr>
            </a:br>
            <a:r>
              <a:rPr lang="en-GB" sz="3200" dirty="0" smtClean="0">
                <a:solidFill>
                  <a:schemeClr val="tx2"/>
                </a:solidFill>
              </a:rPr>
              <a:t>(cementum)</a:t>
            </a:r>
            <a:endParaRPr lang="el-GR" sz="3200" dirty="0">
              <a:solidFill>
                <a:schemeClr val="tx2"/>
              </a:solidFill>
            </a:endParaRPr>
          </a:p>
        </p:txBody>
      </p:sp>
      <p:sp>
        <p:nvSpPr>
          <p:cNvPr id="3" name="Content Placeholder 2"/>
          <p:cNvSpPr>
            <a:spLocks noGrp="1"/>
          </p:cNvSpPr>
          <p:nvPr>
            <p:ph sz="half" idx="1"/>
          </p:nvPr>
        </p:nvSpPr>
        <p:spPr>
          <a:xfrm>
            <a:off x="0" y="1052736"/>
            <a:ext cx="5004048" cy="5733256"/>
          </a:xfrm>
        </p:spPr>
        <p:txBody>
          <a:bodyPr>
            <a:noAutofit/>
          </a:bodyPr>
          <a:lstStyle/>
          <a:p>
            <a:r>
              <a:rPr lang="el-GR" sz="2200" dirty="0" smtClean="0"/>
              <a:t>Θεωρείται μια μορφή τροποποιημένου οστού.</a:t>
            </a:r>
            <a:r>
              <a:rPr lang="el-GR" sz="2200" dirty="0"/>
              <a:t> </a:t>
            </a:r>
            <a:endParaRPr lang="en-GB" sz="2200" dirty="0" smtClean="0"/>
          </a:p>
          <a:p>
            <a:r>
              <a:rPr lang="el-GR" sz="2200" dirty="0" smtClean="0"/>
              <a:t>Παράγεται </a:t>
            </a:r>
            <a:r>
              <a:rPr lang="el-GR" sz="2200" dirty="0"/>
              <a:t>από τις </a:t>
            </a:r>
            <a:r>
              <a:rPr lang="el-GR" sz="2200" dirty="0" err="1"/>
              <a:t>οστεϊνοβλάστες</a:t>
            </a:r>
            <a:r>
              <a:rPr lang="el-GR" sz="2200" dirty="0"/>
              <a:t>, δεν έχει αγγεία </a:t>
            </a:r>
            <a:r>
              <a:rPr lang="el-GR" sz="2200" dirty="0" smtClean="0"/>
              <a:t>ούτε</a:t>
            </a:r>
            <a:r>
              <a:rPr lang="en-GB" sz="2200" dirty="0" smtClean="0"/>
              <a:t> </a:t>
            </a:r>
            <a:r>
              <a:rPr lang="el-GR" sz="2200" dirty="0" smtClean="0"/>
              <a:t>νεύρα </a:t>
            </a:r>
            <a:r>
              <a:rPr lang="el-GR" sz="2200" dirty="0"/>
              <a:t>και δεν υπόκειται σε διαδικασίες φυσιολογικής απορρόφησης και </a:t>
            </a:r>
            <a:r>
              <a:rPr lang="el-GR" sz="2200" dirty="0" smtClean="0"/>
              <a:t>ανασχηματισμού</a:t>
            </a:r>
            <a:r>
              <a:rPr lang="en-GB" sz="2200" dirty="0" smtClean="0"/>
              <a:t>. </a:t>
            </a:r>
          </a:p>
          <a:p>
            <a:r>
              <a:rPr lang="el-GR" sz="2200" i="1" dirty="0" smtClean="0"/>
              <a:t>Πλάσσεται  συνεχώς αλλά περιοδικά </a:t>
            </a:r>
            <a:r>
              <a:rPr lang="el-GR" sz="2200" dirty="0" smtClean="0"/>
              <a:t>σε όλο το λειτουργικό βίο του δοντιού</a:t>
            </a:r>
            <a:r>
              <a:rPr lang="en-GB" sz="2200" dirty="0" smtClean="0"/>
              <a:t> </a:t>
            </a:r>
            <a:r>
              <a:rPr lang="el-GR" sz="2200" dirty="0" smtClean="0"/>
              <a:t>από </a:t>
            </a:r>
            <a:r>
              <a:rPr lang="el-GR" sz="2200" dirty="0"/>
              <a:t>τον σχηματισμό της ρίζας έως την ανατολή του δοντιού και την</a:t>
            </a:r>
            <a:r>
              <a:rPr lang="en-GB" sz="2200" dirty="0"/>
              <a:t> </a:t>
            </a:r>
            <a:r>
              <a:rPr lang="el-GR" sz="2200" dirty="0"/>
              <a:t>απόπτωσή του</a:t>
            </a:r>
            <a:r>
              <a:rPr lang="el-GR" sz="2200" dirty="0" smtClean="0"/>
              <a:t>.</a:t>
            </a:r>
          </a:p>
          <a:p>
            <a:r>
              <a:rPr lang="el-GR" sz="2200" dirty="0" smtClean="0"/>
              <a:t>Το ακρορρίζιο του δοντιού αποτελείται μόνο από </a:t>
            </a:r>
            <a:r>
              <a:rPr lang="el-GR" sz="2200" dirty="0" err="1" smtClean="0"/>
              <a:t>οστε</a:t>
            </a:r>
            <a:r>
              <a:rPr lang="el-GR" sz="2400" dirty="0" err="1"/>
              <a:t>ΐ</a:t>
            </a:r>
            <a:r>
              <a:rPr lang="el-GR" sz="2200" dirty="0" err="1" smtClean="0"/>
              <a:t>νη</a:t>
            </a:r>
            <a:r>
              <a:rPr lang="el-GR" sz="2200" dirty="0" smtClean="0"/>
              <a:t> που εκτείνεται και επαλείφει τα εσωτερικά τμήματα του τρήματος σε έκταση 1-2 χιλ.</a:t>
            </a:r>
            <a:endParaRPr lang="el-GR" sz="2200" dirty="0"/>
          </a:p>
        </p:txBody>
      </p:sp>
      <p:pic>
        <p:nvPicPr>
          <p:cNvPr id="2050" name="Picture 2"/>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32310"/>
          <a:stretch/>
        </p:blipFill>
        <p:spPr bwMode="auto">
          <a:xfrm>
            <a:off x="5148064" y="1916832"/>
            <a:ext cx="3996000" cy="3680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45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48200" y="1628801"/>
            <a:ext cx="4388296" cy="5184575"/>
          </a:xfrm>
        </p:spPr>
        <p:txBody>
          <a:bodyPr>
            <a:normAutofit fontScale="85000" lnSpcReduction="20000"/>
          </a:bodyPr>
          <a:lstStyle/>
          <a:p>
            <a:r>
              <a:rPr lang="el-GR" dirty="0" smtClean="0"/>
              <a:t>Χροιά : ανοικτό κίτρινο</a:t>
            </a:r>
          </a:p>
          <a:p>
            <a:r>
              <a:rPr lang="el-GR" dirty="0" smtClean="0"/>
              <a:t>Πάχος: </a:t>
            </a:r>
            <a:endParaRPr lang="en-GB" dirty="0" smtClean="0"/>
          </a:p>
          <a:p>
            <a:pPr>
              <a:buFontTx/>
              <a:buChar char="-"/>
            </a:pPr>
            <a:r>
              <a:rPr lang="el-GR" dirty="0"/>
              <a:t>πιο λεπτή στην </a:t>
            </a:r>
            <a:r>
              <a:rPr lang="el-GR" dirty="0" smtClean="0"/>
              <a:t>αυχενική περιοχή (</a:t>
            </a:r>
            <a:r>
              <a:rPr lang="el-GR" i="1" dirty="0" err="1"/>
              <a:t>α</a:t>
            </a:r>
            <a:r>
              <a:rPr lang="el-GR" i="1" dirty="0" err="1" smtClean="0"/>
              <a:t>κύτταρη</a:t>
            </a:r>
            <a:r>
              <a:rPr lang="el-GR" i="1" dirty="0" smtClean="0"/>
              <a:t> </a:t>
            </a:r>
            <a:r>
              <a:rPr lang="el-GR" dirty="0" smtClean="0"/>
              <a:t>20-50μ). </a:t>
            </a:r>
            <a:endParaRPr lang="en-GB" dirty="0" smtClean="0"/>
          </a:p>
          <a:p>
            <a:pPr marL="0" indent="0">
              <a:buNone/>
            </a:pPr>
            <a:r>
              <a:rPr lang="en-GB" dirty="0" smtClean="0"/>
              <a:t>-  </a:t>
            </a:r>
            <a:r>
              <a:rPr lang="el-GR" dirty="0" smtClean="0"/>
              <a:t>  παχύτερη </a:t>
            </a:r>
            <a:r>
              <a:rPr lang="el-GR" dirty="0"/>
              <a:t>στην </a:t>
            </a:r>
            <a:r>
              <a:rPr lang="el-GR" dirty="0" err="1"/>
              <a:t>ακρορριζική</a:t>
            </a:r>
            <a:r>
              <a:rPr lang="el-GR" dirty="0"/>
              <a:t> </a:t>
            </a:r>
            <a:r>
              <a:rPr lang="el-GR" dirty="0" smtClean="0"/>
              <a:t>και μέση </a:t>
            </a:r>
            <a:r>
              <a:rPr lang="el-GR" dirty="0"/>
              <a:t>περιοχή </a:t>
            </a:r>
            <a:r>
              <a:rPr lang="el-GR" dirty="0" smtClean="0"/>
              <a:t> (</a:t>
            </a:r>
            <a:r>
              <a:rPr lang="el-GR" i="1" dirty="0"/>
              <a:t>κ</a:t>
            </a:r>
            <a:r>
              <a:rPr lang="el-GR" i="1" dirty="0" smtClean="0"/>
              <a:t>υτταρική ή </a:t>
            </a:r>
            <a:r>
              <a:rPr lang="el-GR" i="1" dirty="0" err="1" smtClean="0"/>
              <a:t>κυτταροφόρα</a:t>
            </a:r>
            <a:r>
              <a:rPr lang="el-GR" i="1" dirty="0" smtClean="0"/>
              <a:t> </a:t>
            </a:r>
            <a:r>
              <a:rPr lang="el-GR" dirty="0" smtClean="0"/>
              <a:t>10-200μ).</a:t>
            </a:r>
          </a:p>
          <a:p>
            <a:r>
              <a:rPr lang="el-GR" dirty="0" smtClean="0"/>
              <a:t>Διαπερατή ουσία, μεγαλύτερη διαπερατότητα από την οδοντίνη, το όριο όμως αδαμαντίνης</a:t>
            </a:r>
            <a:r>
              <a:rPr lang="en-GB" dirty="0" smtClean="0"/>
              <a:t>-</a:t>
            </a:r>
            <a:r>
              <a:rPr lang="el-GR" dirty="0" err="1" smtClean="0"/>
              <a:t>οστείνης</a:t>
            </a:r>
            <a:r>
              <a:rPr lang="el-GR" dirty="0" smtClean="0"/>
              <a:t> σχηματίζει αδιαπέραστο φραγμό.</a:t>
            </a:r>
          </a:p>
          <a:p>
            <a:r>
              <a:rPr lang="el-GR" dirty="0"/>
              <a:t>Δεν έχει </a:t>
            </a:r>
            <a:r>
              <a:rPr lang="el-GR" dirty="0" err="1"/>
              <a:t>αγγείωση</a:t>
            </a:r>
            <a:r>
              <a:rPr lang="el-GR" dirty="0"/>
              <a:t> ούτε </a:t>
            </a:r>
            <a:r>
              <a:rPr lang="el-GR" dirty="0" smtClean="0"/>
              <a:t>νεύρωση.</a:t>
            </a:r>
          </a:p>
        </p:txBody>
      </p:sp>
      <p:pic>
        <p:nvPicPr>
          <p:cNvPr id="307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747928" y="1556792"/>
            <a:ext cx="1457143" cy="4447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a:spLocks noGrp="1"/>
          </p:cNvSpPr>
          <p:nvPr>
            <p:ph type="title"/>
          </p:nvPr>
        </p:nvSpPr>
        <p:spPr>
          <a:xfrm>
            <a:off x="457200" y="44624"/>
            <a:ext cx="8229600" cy="1143000"/>
          </a:xfrm>
        </p:spPr>
        <p:txBody>
          <a:bodyPr>
            <a:normAutofit fontScale="90000"/>
          </a:bodyPr>
          <a:lstStyle/>
          <a:p>
            <a:r>
              <a:rPr lang="el-GR" b="1" dirty="0" err="1" smtClean="0">
                <a:solidFill>
                  <a:schemeClr val="tx2"/>
                </a:solidFill>
              </a:rPr>
              <a:t>Οστεΐνη</a:t>
            </a:r>
            <a:r>
              <a:rPr lang="el-GR" b="1" dirty="0" smtClean="0">
                <a:solidFill>
                  <a:schemeClr val="tx2"/>
                </a:solidFill>
              </a:rPr>
              <a:t/>
            </a:r>
            <a:br>
              <a:rPr lang="el-GR" b="1" dirty="0" smtClean="0">
                <a:solidFill>
                  <a:schemeClr val="tx2"/>
                </a:solidFill>
              </a:rPr>
            </a:br>
            <a:r>
              <a:rPr lang="el-GR" sz="4000" b="1" dirty="0"/>
              <a:t>Φυσικές ιδιότητες</a:t>
            </a:r>
            <a:endParaRPr lang="el-GR" sz="4000" b="1" dirty="0">
              <a:solidFill>
                <a:schemeClr val="tx2"/>
              </a:solidFill>
            </a:endParaRPr>
          </a:p>
        </p:txBody>
      </p:sp>
      <p:cxnSp>
        <p:nvCxnSpPr>
          <p:cNvPr id="13" name="Elbow Connector 12"/>
          <p:cNvCxnSpPr/>
          <p:nvPr/>
        </p:nvCxnSpPr>
        <p:spPr>
          <a:xfrm flipV="1">
            <a:off x="3203849" y="2564904"/>
            <a:ext cx="1440164" cy="1368151"/>
          </a:xfrm>
          <a:prstGeom prst="bentConnector3">
            <a:avLst>
              <a:gd name="adj1" fmla="val -2762"/>
            </a:avLst>
          </a:prstGeom>
          <a:ln w="28575">
            <a:solidFill>
              <a:srgbClr val="FF0000"/>
            </a:solidFill>
            <a:headEnd type="stealth"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3" name="Elbow Connector 22"/>
          <p:cNvCxnSpPr/>
          <p:nvPr/>
        </p:nvCxnSpPr>
        <p:spPr>
          <a:xfrm flipV="1">
            <a:off x="3203849" y="3212976"/>
            <a:ext cx="1440164" cy="1440159"/>
          </a:xfrm>
          <a:prstGeom prst="bentConnector3">
            <a:avLst/>
          </a:prstGeom>
          <a:ln w="28575">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88778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1512939275"/>
              </p:ext>
            </p:extLst>
          </p:nvPr>
        </p:nvGraphicFramePr>
        <p:xfrm>
          <a:off x="180000" y="548680"/>
          <a:ext cx="8784000" cy="576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7583395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chor="t">
            <a:noAutofit/>
          </a:bodyPr>
          <a:lstStyle/>
          <a:p>
            <a:r>
              <a:rPr lang="el-GR" sz="3600" b="1" dirty="0" err="1" smtClean="0">
                <a:solidFill>
                  <a:schemeClr val="tx2"/>
                </a:solidFill>
              </a:rPr>
              <a:t>Οστεΐνη</a:t>
            </a:r>
            <a:r>
              <a:rPr lang="el-GR" sz="3200" b="1" dirty="0" smtClean="0"/>
              <a:t/>
            </a:r>
            <a:br>
              <a:rPr lang="el-GR" sz="3200" b="1" dirty="0" smtClean="0"/>
            </a:br>
            <a:r>
              <a:rPr lang="el-GR" sz="3200" b="1" dirty="0" smtClean="0"/>
              <a:t>Ιστολογικά </a:t>
            </a:r>
            <a:r>
              <a:rPr lang="el-GR" sz="3200" b="1" dirty="0"/>
              <a:t>δομικά χαρακτηριστικά</a:t>
            </a:r>
            <a:br>
              <a:rPr lang="el-GR" sz="3200" b="1" dirty="0"/>
            </a:br>
            <a:endParaRPr lang="el-GR" sz="3200" dirty="0"/>
          </a:p>
        </p:txBody>
      </p:sp>
      <p:sp>
        <p:nvSpPr>
          <p:cNvPr id="3" name="Content Placeholder 2"/>
          <p:cNvSpPr>
            <a:spLocks noGrp="1"/>
          </p:cNvSpPr>
          <p:nvPr>
            <p:ph idx="1"/>
          </p:nvPr>
        </p:nvSpPr>
        <p:spPr>
          <a:xfrm>
            <a:off x="270000" y="1268760"/>
            <a:ext cx="8604000" cy="5328592"/>
          </a:xfrm>
        </p:spPr>
        <p:txBody>
          <a:bodyPr>
            <a:normAutofit fontScale="92500" lnSpcReduction="10000"/>
          </a:bodyPr>
          <a:lstStyle/>
          <a:p>
            <a:pPr marL="0" indent="0">
              <a:lnSpc>
                <a:spcPct val="110000"/>
              </a:lnSpc>
              <a:spcBef>
                <a:spcPts val="0"/>
              </a:spcBef>
              <a:spcAft>
                <a:spcPts val="600"/>
              </a:spcAft>
              <a:buNone/>
            </a:pPr>
            <a:r>
              <a:rPr lang="el-GR" sz="2400" b="1" dirty="0" smtClean="0"/>
              <a:t>1</a:t>
            </a:r>
            <a:r>
              <a:rPr lang="el-GR" sz="2400" b="1" dirty="0"/>
              <a:t>. Τα κύτταρα της </a:t>
            </a:r>
            <a:r>
              <a:rPr lang="el-GR" sz="2400" b="1" dirty="0" err="1"/>
              <a:t>οστεΐνης</a:t>
            </a:r>
            <a:endParaRPr lang="el-GR" sz="2400" b="1" dirty="0"/>
          </a:p>
          <a:p>
            <a:pPr>
              <a:lnSpc>
                <a:spcPct val="110000"/>
              </a:lnSpc>
              <a:spcBef>
                <a:spcPts val="0"/>
              </a:spcBef>
              <a:spcAft>
                <a:spcPts val="600"/>
              </a:spcAft>
            </a:pPr>
            <a:r>
              <a:rPr lang="el-GR" sz="2200" b="1" dirty="0" err="1" smtClean="0">
                <a:solidFill>
                  <a:schemeClr val="tx2"/>
                </a:solidFill>
              </a:rPr>
              <a:t>Οστεϊνοβλάστες</a:t>
            </a:r>
            <a:r>
              <a:rPr lang="en-GB" sz="2200" dirty="0" smtClean="0"/>
              <a:t>: </a:t>
            </a:r>
            <a:r>
              <a:rPr lang="el-GR" sz="2200" dirty="0" smtClean="0"/>
              <a:t>Είναι </a:t>
            </a:r>
            <a:r>
              <a:rPr lang="el-GR" sz="2200" dirty="0"/>
              <a:t>διαφοροποιημένα </a:t>
            </a:r>
            <a:r>
              <a:rPr lang="el-GR" sz="2200" dirty="0" err="1"/>
              <a:t>μεσεγχυματικά</a:t>
            </a:r>
            <a:r>
              <a:rPr lang="el-GR" sz="2200" dirty="0"/>
              <a:t> κύτταρα εξειδικευμένα στην σύνθεση </a:t>
            </a:r>
            <a:r>
              <a:rPr lang="el-GR" sz="2200" dirty="0" smtClean="0"/>
              <a:t>και</a:t>
            </a:r>
            <a:r>
              <a:rPr lang="en-GB" sz="2200" dirty="0" smtClean="0"/>
              <a:t> </a:t>
            </a:r>
            <a:r>
              <a:rPr lang="el-GR" sz="2200" dirty="0" smtClean="0"/>
              <a:t>έκκριση </a:t>
            </a:r>
            <a:r>
              <a:rPr lang="el-GR" sz="2200" dirty="0" err="1"/>
              <a:t>κολλαγονούχων</a:t>
            </a:r>
            <a:r>
              <a:rPr lang="el-GR" sz="2200" dirty="0"/>
              <a:t> πρωτεϊνών, </a:t>
            </a:r>
            <a:r>
              <a:rPr lang="el-GR" sz="2200" dirty="0" err="1"/>
              <a:t>πρωτεογλυκανών</a:t>
            </a:r>
            <a:r>
              <a:rPr lang="el-GR" sz="2200" dirty="0"/>
              <a:t> και </a:t>
            </a:r>
            <a:r>
              <a:rPr lang="el-GR" sz="2200" dirty="0" err="1"/>
              <a:t>γλυκοζαμινογλυκανών</a:t>
            </a:r>
            <a:r>
              <a:rPr lang="el-GR" sz="2200" dirty="0"/>
              <a:t> </a:t>
            </a:r>
            <a:r>
              <a:rPr lang="el-GR" sz="2200" dirty="0" smtClean="0"/>
              <a:t>που</a:t>
            </a:r>
            <a:r>
              <a:rPr lang="en-GB" sz="2200" dirty="0" smtClean="0"/>
              <a:t> </a:t>
            </a:r>
            <a:r>
              <a:rPr lang="el-GR" sz="2200" dirty="0" smtClean="0"/>
              <a:t>συνθέτουν </a:t>
            </a:r>
            <a:r>
              <a:rPr lang="el-GR" sz="2200" dirty="0"/>
              <a:t>το οργανικό υπόστρωμα της </a:t>
            </a:r>
            <a:r>
              <a:rPr lang="el-GR" sz="2200" dirty="0" err="1"/>
              <a:t>οστεΐνης</a:t>
            </a:r>
            <a:r>
              <a:rPr lang="el-GR" sz="2200" dirty="0" smtClean="0"/>
              <a:t>.</a:t>
            </a:r>
            <a:r>
              <a:rPr lang="en-GB" sz="2200" dirty="0" smtClean="0"/>
              <a:t> </a:t>
            </a:r>
            <a:r>
              <a:rPr lang="el-GR" sz="2200" dirty="0"/>
              <a:t>Είναι επιμήκη κύτταρα με </a:t>
            </a:r>
            <a:r>
              <a:rPr lang="el-GR" sz="2200" dirty="0" smtClean="0"/>
              <a:t>μεγάλο</a:t>
            </a:r>
            <a:r>
              <a:rPr lang="en-GB" sz="2200" dirty="0" smtClean="0"/>
              <a:t> </a:t>
            </a:r>
            <a:r>
              <a:rPr lang="el-GR" sz="2200" dirty="0" err="1" smtClean="0"/>
              <a:t>βαθυχρωματικό</a:t>
            </a:r>
            <a:r>
              <a:rPr lang="el-GR" sz="2200" dirty="0" smtClean="0"/>
              <a:t> </a:t>
            </a:r>
            <a:r>
              <a:rPr lang="el-GR" sz="2200" dirty="0"/>
              <a:t>πυρήνα ενώ το κυτταρόπλασμα τους παρουσιάζει </a:t>
            </a:r>
            <a:r>
              <a:rPr lang="el-GR" sz="2200" dirty="0" err="1"/>
              <a:t>προσεκβολές</a:t>
            </a:r>
            <a:r>
              <a:rPr lang="el-GR" sz="2200" dirty="0"/>
              <a:t> </a:t>
            </a:r>
            <a:r>
              <a:rPr lang="el-GR" sz="2200" dirty="0" smtClean="0"/>
              <a:t>που</a:t>
            </a:r>
            <a:r>
              <a:rPr lang="en-GB" sz="2200" dirty="0" smtClean="0"/>
              <a:t> </a:t>
            </a:r>
            <a:r>
              <a:rPr lang="el-GR" sz="2200" dirty="0" smtClean="0"/>
              <a:t>αποτελούν </a:t>
            </a:r>
            <a:r>
              <a:rPr lang="el-GR" sz="2200" dirty="0"/>
              <a:t>τις αποφυάδες.</a:t>
            </a:r>
            <a:endParaRPr lang="el-GR" sz="2200" dirty="0" smtClean="0"/>
          </a:p>
          <a:p>
            <a:pPr>
              <a:lnSpc>
                <a:spcPct val="110000"/>
              </a:lnSpc>
              <a:spcBef>
                <a:spcPts val="0"/>
              </a:spcBef>
              <a:spcAft>
                <a:spcPts val="600"/>
              </a:spcAft>
            </a:pPr>
            <a:r>
              <a:rPr lang="el-GR" sz="2200" b="1" dirty="0" err="1" smtClean="0">
                <a:solidFill>
                  <a:schemeClr val="tx2"/>
                </a:solidFill>
              </a:rPr>
              <a:t>Οστεϊνοκύτταρα</a:t>
            </a:r>
            <a:r>
              <a:rPr lang="el-GR" sz="2200" b="1" dirty="0" smtClean="0">
                <a:solidFill>
                  <a:schemeClr val="tx2"/>
                </a:solidFill>
              </a:rPr>
              <a:t>:</a:t>
            </a:r>
            <a:r>
              <a:rPr lang="en-GB" sz="2200" b="1" dirty="0" smtClean="0">
                <a:solidFill>
                  <a:schemeClr val="tx2"/>
                </a:solidFill>
              </a:rPr>
              <a:t> </a:t>
            </a:r>
            <a:r>
              <a:rPr lang="el-GR" sz="2200" dirty="0" smtClean="0"/>
              <a:t>Τα </a:t>
            </a:r>
            <a:r>
              <a:rPr lang="el-GR" sz="2200" dirty="0" err="1"/>
              <a:t>οστεϊνοκύτταρα</a:t>
            </a:r>
            <a:r>
              <a:rPr lang="el-GR" sz="2200" dirty="0"/>
              <a:t> παρουσιάζουν μικρή ποσότητα κυτταροπλάσματος και </a:t>
            </a:r>
            <a:r>
              <a:rPr lang="el-GR" sz="2200" dirty="0" smtClean="0"/>
              <a:t>εμφανίζουν μικρότερη </a:t>
            </a:r>
            <a:r>
              <a:rPr lang="el-GR" sz="2200" dirty="0"/>
              <a:t>μεταβολική δραστηριότητα. Ο χώρος μέσα στον οποίο εγκλωβίζεται το σώμα </a:t>
            </a:r>
            <a:r>
              <a:rPr lang="el-GR" sz="2200" dirty="0" smtClean="0"/>
              <a:t>του κυττάρου </a:t>
            </a:r>
            <a:r>
              <a:rPr lang="el-GR" sz="2200" dirty="0"/>
              <a:t>ονομάζεται </a:t>
            </a:r>
            <a:r>
              <a:rPr lang="el-GR" sz="2200" dirty="0" err="1"/>
              <a:t>οστεϊνική</a:t>
            </a:r>
            <a:r>
              <a:rPr lang="el-GR" sz="2200" dirty="0"/>
              <a:t> κοιλότητα και ο χώρος </a:t>
            </a:r>
            <a:r>
              <a:rPr lang="el-GR" sz="2200" dirty="0" smtClean="0"/>
              <a:t>που καταλαμβάνει </a:t>
            </a:r>
            <a:r>
              <a:rPr lang="el-GR" sz="2200" dirty="0"/>
              <a:t>η αποφυάδα </a:t>
            </a:r>
            <a:r>
              <a:rPr lang="el-GR" sz="2200" dirty="0" smtClean="0"/>
              <a:t>του </a:t>
            </a:r>
            <a:r>
              <a:rPr lang="el-GR" sz="2200" dirty="0" err="1" smtClean="0"/>
              <a:t>οστεϊνοσωληνάριο</a:t>
            </a:r>
            <a:r>
              <a:rPr lang="el-GR" sz="2200" dirty="0"/>
              <a:t>.</a:t>
            </a:r>
            <a:endParaRPr lang="el-GR" sz="2200" b="1" dirty="0" smtClean="0">
              <a:solidFill>
                <a:schemeClr val="tx2"/>
              </a:solidFill>
            </a:endParaRPr>
          </a:p>
          <a:p>
            <a:pPr>
              <a:lnSpc>
                <a:spcPct val="110000"/>
              </a:lnSpc>
              <a:spcBef>
                <a:spcPts val="0"/>
              </a:spcBef>
              <a:spcAft>
                <a:spcPts val="600"/>
              </a:spcAft>
            </a:pPr>
            <a:r>
              <a:rPr lang="el-GR" sz="2200" b="1" dirty="0" err="1" smtClean="0">
                <a:solidFill>
                  <a:schemeClr val="tx2"/>
                </a:solidFill>
              </a:rPr>
              <a:t>Οστεϊνοκλάστες</a:t>
            </a:r>
            <a:r>
              <a:rPr lang="el-GR" sz="2200" b="1" dirty="0" smtClean="0">
                <a:solidFill>
                  <a:schemeClr val="tx2"/>
                </a:solidFill>
              </a:rPr>
              <a:t>: </a:t>
            </a:r>
            <a:r>
              <a:rPr lang="el-GR" sz="2200" dirty="0"/>
              <a:t>Οι </a:t>
            </a:r>
            <a:r>
              <a:rPr lang="el-GR" sz="2200" dirty="0" err="1"/>
              <a:t>οστεϊνοκλάστες</a:t>
            </a:r>
            <a:r>
              <a:rPr lang="el-GR" sz="2200" dirty="0"/>
              <a:t> συμμετέχουν ενεργά </a:t>
            </a:r>
            <a:r>
              <a:rPr lang="el-GR" sz="2200" dirty="0" smtClean="0"/>
              <a:t>στην διαδικασία </a:t>
            </a:r>
            <a:r>
              <a:rPr lang="el-GR" sz="2200" dirty="0"/>
              <a:t>απορρόφησης της </a:t>
            </a:r>
            <a:r>
              <a:rPr lang="el-GR" sz="2200" dirty="0" err="1" smtClean="0"/>
              <a:t>οστεΐνης</a:t>
            </a:r>
            <a:r>
              <a:rPr lang="el-GR" sz="2200" dirty="0"/>
              <a:t> </a:t>
            </a:r>
            <a:r>
              <a:rPr lang="el-GR" sz="2200" dirty="0" smtClean="0"/>
              <a:t>και </a:t>
            </a:r>
            <a:r>
              <a:rPr lang="el-GR" sz="2200" dirty="0"/>
              <a:t>εντοπίζονται σε περιοχές απορρόφησης της επιφανείας της.</a:t>
            </a:r>
            <a:endParaRPr lang="el-GR" sz="2200" b="1" dirty="0" smtClean="0">
              <a:solidFill>
                <a:schemeClr val="tx2"/>
              </a:solidFill>
            </a:endParaRPr>
          </a:p>
        </p:txBody>
      </p:sp>
    </p:spTree>
    <p:extLst>
      <p:ext uri="{BB962C8B-B14F-4D97-AF65-F5344CB8AC3E}">
        <p14:creationId xmlns:p14="http://schemas.microsoft.com/office/powerpoint/2010/main" val="231262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68760"/>
            <a:ext cx="8229600" cy="5328592"/>
          </a:xfrm>
        </p:spPr>
        <p:txBody>
          <a:bodyPr>
            <a:normAutofit fontScale="92500"/>
          </a:bodyPr>
          <a:lstStyle/>
          <a:p>
            <a:pPr marL="0" indent="0">
              <a:buNone/>
            </a:pPr>
            <a:r>
              <a:rPr lang="el-GR" sz="2400" b="1" dirty="0"/>
              <a:t>2. </a:t>
            </a:r>
            <a:r>
              <a:rPr lang="el-GR" sz="2400" b="1" dirty="0" err="1"/>
              <a:t>Εξωκυττάρια</a:t>
            </a:r>
            <a:r>
              <a:rPr lang="el-GR" sz="2400" b="1" dirty="0"/>
              <a:t> θεμέλια </a:t>
            </a:r>
            <a:r>
              <a:rPr lang="el-GR" sz="2400" b="1" dirty="0" smtClean="0"/>
              <a:t>ουσία</a:t>
            </a:r>
          </a:p>
          <a:p>
            <a:r>
              <a:rPr lang="el-GR" sz="2400" dirty="0"/>
              <a:t>Στην </a:t>
            </a:r>
            <a:r>
              <a:rPr lang="el-GR" sz="2400" dirty="0" err="1"/>
              <a:t>οστεΐνη</a:t>
            </a:r>
            <a:r>
              <a:rPr lang="el-GR" sz="2400" dirty="0"/>
              <a:t> τα ανόργανα συστατικά </a:t>
            </a:r>
            <a:r>
              <a:rPr lang="el-GR" sz="2400" dirty="0" smtClean="0"/>
              <a:t>απαντώνται </a:t>
            </a:r>
            <a:r>
              <a:rPr lang="el-GR" sz="2400" dirty="0"/>
              <a:t>κυρίως με </a:t>
            </a:r>
            <a:r>
              <a:rPr lang="el-GR" sz="2400" dirty="0" smtClean="0"/>
              <a:t>την μορφή </a:t>
            </a:r>
            <a:r>
              <a:rPr lang="el-GR" sz="2400" dirty="0"/>
              <a:t>του </a:t>
            </a:r>
            <a:r>
              <a:rPr lang="el-GR" sz="2400" dirty="0" err="1"/>
              <a:t>υδροξυαπατίτη</a:t>
            </a:r>
            <a:r>
              <a:rPr lang="el-GR" sz="2400" dirty="0"/>
              <a:t> ενώ το οργανικό υπόστρωμα </a:t>
            </a:r>
            <a:r>
              <a:rPr lang="el-GR" sz="2400" dirty="0" smtClean="0"/>
              <a:t>αποτελείται</a:t>
            </a:r>
            <a:r>
              <a:rPr lang="el-GR" sz="2400" dirty="0"/>
              <a:t> </a:t>
            </a:r>
            <a:r>
              <a:rPr lang="el-GR" sz="2400" dirty="0" smtClean="0"/>
              <a:t>κυρίως </a:t>
            </a:r>
            <a:r>
              <a:rPr lang="el-GR" sz="2400" dirty="0"/>
              <a:t>από κολλαγόνες ίνες που διατρέχουν την μάζα της και ονομάζονται ενδογενείς ίνες.</a:t>
            </a:r>
          </a:p>
          <a:p>
            <a:r>
              <a:rPr lang="el-GR" sz="2400" dirty="0"/>
              <a:t>Οι ίνες αυτές αποτελούνται από κολλαγόνο τύπου Ι σε ποσοστό περίπου 80%, τύπου ΙΙΙ </a:t>
            </a:r>
            <a:r>
              <a:rPr lang="el-GR" sz="2400" dirty="0" smtClean="0"/>
              <a:t>σε ποσοστό </a:t>
            </a:r>
            <a:r>
              <a:rPr lang="el-GR" sz="2400" dirty="0"/>
              <a:t>20% περίπου και ελάχιστο κολλαγόνο τύπου V.</a:t>
            </a:r>
          </a:p>
          <a:p>
            <a:r>
              <a:rPr lang="el-GR" sz="2400" dirty="0"/>
              <a:t>Επίσης, στην οργανική θεμέλια ουσία περιλαμβάνονται το </a:t>
            </a:r>
            <a:r>
              <a:rPr lang="el-GR" sz="2400" dirty="0" smtClean="0"/>
              <a:t>νερό και </a:t>
            </a:r>
            <a:r>
              <a:rPr lang="el-GR" sz="2400" dirty="0"/>
              <a:t>μη-</a:t>
            </a:r>
            <a:r>
              <a:rPr lang="el-GR" sz="2400" dirty="0" err="1"/>
              <a:t>κολλαγονούχα</a:t>
            </a:r>
            <a:r>
              <a:rPr lang="el-GR" sz="2400" dirty="0"/>
              <a:t> συστατικά όπως:</a:t>
            </a:r>
          </a:p>
          <a:p>
            <a:pPr marL="0" indent="0">
              <a:buNone/>
            </a:pPr>
            <a:r>
              <a:rPr lang="el-GR" sz="2200" i="1" dirty="0"/>
              <a:t>α</a:t>
            </a:r>
            <a:r>
              <a:rPr lang="el-GR" sz="2200" i="1" dirty="0" smtClean="0"/>
              <a:t>) οι </a:t>
            </a:r>
            <a:r>
              <a:rPr lang="el-GR" sz="2200" i="1" dirty="0" err="1" smtClean="0"/>
              <a:t>γλυκοπρωτεΐνες</a:t>
            </a:r>
            <a:r>
              <a:rPr lang="el-GR" sz="2200" i="1" dirty="0" smtClean="0"/>
              <a:t>, </a:t>
            </a:r>
          </a:p>
          <a:p>
            <a:pPr marL="0" indent="0">
              <a:buNone/>
            </a:pPr>
            <a:r>
              <a:rPr lang="el-GR" sz="2200" i="1" dirty="0"/>
              <a:t>β</a:t>
            </a:r>
            <a:r>
              <a:rPr lang="el-GR" sz="2200" i="1" dirty="0" smtClean="0"/>
              <a:t>) οι </a:t>
            </a:r>
            <a:r>
              <a:rPr lang="el-GR" sz="2200" i="1" dirty="0" err="1" smtClean="0"/>
              <a:t>γλυκοζαμινογλυκάνες</a:t>
            </a:r>
            <a:r>
              <a:rPr lang="el-GR" sz="2200" dirty="0" smtClean="0"/>
              <a:t>,</a:t>
            </a:r>
            <a:r>
              <a:rPr lang="el-GR" sz="2200" dirty="0"/>
              <a:t> </a:t>
            </a:r>
            <a:endParaRPr lang="el-GR" sz="2200" dirty="0" smtClean="0"/>
          </a:p>
          <a:p>
            <a:pPr marL="0" indent="0">
              <a:buNone/>
            </a:pPr>
            <a:r>
              <a:rPr lang="el-GR" sz="2200" i="1" dirty="0"/>
              <a:t>γ</a:t>
            </a:r>
            <a:r>
              <a:rPr lang="el-GR" sz="2200" i="1" dirty="0" smtClean="0"/>
              <a:t>) το </a:t>
            </a:r>
            <a:r>
              <a:rPr lang="el-GR" sz="2200" i="1" dirty="0"/>
              <a:t>ένζυμο αλκαλική </a:t>
            </a:r>
            <a:r>
              <a:rPr lang="el-GR" sz="2200" i="1" dirty="0" err="1"/>
              <a:t>φωσφατάση</a:t>
            </a:r>
            <a:r>
              <a:rPr lang="el-GR" sz="2200" i="1" dirty="0"/>
              <a:t> που συμμετέχει στην </a:t>
            </a:r>
            <a:r>
              <a:rPr lang="el-GR" sz="2200" i="1" dirty="0" err="1"/>
              <a:t>ενασβεστίωση</a:t>
            </a:r>
            <a:r>
              <a:rPr lang="el-GR" sz="2200" i="1" dirty="0"/>
              <a:t>, και</a:t>
            </a:r>
          </a:p>
          <a:p>
            <a:pPr marL="0" indent="0">
              <a:buNone/>
            </a:pPr>
            <a:r>
              <a:rPr lang="el-GR" sz="2200" i="1" dirty="0" smtClean="0"/>
              <a:t>δ)</a:t>
            </a:r>
            <a:r>
              <a:rPr lang="en-GB" sz="2200" i="1" dirty="0" smtClean="0"/>
              <a:t> </a:t>
            </a:r>
            <a:r>
              <a:rPr lang="el-GR" sz="2200" i="1" dirty="0"/>
              <a:t>αρκετοί αυξητικοί παράγοντες</a:t>
            </a:r>
            <a:endParaRPr lang="el-GR" sz="2200" i="1" dirty="0" smtClean="0"/>
          </a:p>
          <a:p>
            <a:pPr marL="0" indent="0">
              <a:buNone/>
            </a:pPr>
            <a:endParaRPr lang="el-GR" sz="2400" dirty="0"/>
          </a:p>
        </p:txBody>
      </p:sp>
      <p:sp>
        <p:nvSpPr>
          <p:cNvPr id="4" name="Title 1"/>
          <p:cNvSpPr>
            <a:spLocks noGrp="1"/>
          </p:cNvSpPr>
          <p:nvPr>
            <p:ph type="title"/>
          </p:nvPr>
        </p:nvSpPr>
        <p:spPr>
          <a:xfrm>
            <a:off x="457200" y="0"/>
            <a:ext cx="8229600" cy="1143000"/>
          </a:xfrm>
        </p:spPr>
        <p:txBody>
          <a:bodyPr anchor="t">
            <a:noAutofit/>
          </a:bodyPr>
          <a:lstStyle/>
          <a:p>
            <a:r>
              <a:rPr lang="el-GR" sz="3600" b="1" dirty="0" err="1" smtClean="0">
                <a:solidFill>
                  <a:schemeClr val="tx2"/>
                </a:solidFill>
              </a:rPr>
              <a:t>Οστεΐνη</a:t>
            </a:r>
            <a:r>
              <a:rPr lang="el-GR" sz="3200" b="1" dirty="0" smtClean="0"/>
              <a:t/>
            </a:r>
            <a:br>
              <a:rPr lang="el-GR" sz="3200" b="1" dirty="0" smtClean="0"/>
            </a:br>
            <a:r>
              <a:rPr lang="el-GR" sz="3200" b="1" dirty="0" smtClean="0"/>
              <a:t>Ιστολογικά </a:t>
            </a:r>
            <a:r>
              <a:rPr lang="el-GR" sz="3200" b="1" dirty="0"/>
              <a:t>δομικά χαρακτηριστικά</a:t>
            </a:r>
            <a:br>
              <a:rPr lang="el-GR" sz="3200" b="1" dirty="0"/>
            </a:br>
            <a:endParaRPr lang="el-GR" sz="3200" dirty="0"/>
          </a:p>
        </p:txBody>
      </p:sp>
    </p:spTree>
    <p:extLst>
      <p:ext uri="{BB962C8B-B14F-4D97-AF65-F5344CB8AC3E}">
        <p14:creationId xmlns:p14="http://schemas.microsoft.com/office/powerpoint/2010/main" val="22882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016"/>
            <a:ext cx="8229600" cy="908720"/>
          </a:xfrm>
        </p:spPr>
        <p:txBody>
          <a:bodyPr anchor="t">
            <a:noAutofit/>
          </a:bodyPr>
          <a:lstStyle/>
          <a:p>
            <a:r>
              <a:rPr lang="el-GR" sz="3200" b="1" dirty="0"/>
              <a:t>Τύποι – Ταξινόμηση της </a:t>
            </a:r>
            <a:r>
              <a:rPr lang="el-GR" sz="3200" b="1" dirty="0" err="1"/>
              <a:t>οστεΐνης</a:t>
            </a:r>
            <a:r>
              <a:rPr lang="el-GR" sz="3200" b="1" dirty="0"/>
              <a:t/>
            </a:r>
            <a:br>
              <a:rPr lang="el-GR" sz="3200" b="1" dirty="0"/>
            </a:br>
            <a:endParaRPr lang="el-GR" sz="3200" dirty="0"/>
          </a:p>
        </p:txBody>
      </p:sp>
      <p:sp>
        <p:nvSpPr>
          <p:cNvPr id="3" name="Content Placeholder 2"/>
          <p:cNvSpPr>
            <a:spLocks noGrp="1"/>
          </p:cNvSpPr>
          <p:nvPr>
            <p:ph idx="1"/>
          </p:nvPr>
        </p:nvSpPr>
        <p:spPr>
          <a:xfrm>
            <a:off x="457200" y="1052736"/>
            <a:ext cx="8229600" cy="5472608"/>
          </a:xfrm>
        </p:spPr>
        <p:txBody>
          <a:bodyPr>
            <a:normAutofit fontScale="92500" lnSpcReduction="20000"/>
          </a:bodyPr>
          <a:lstStyle/>
          <a:p>
            <a:pPr marL="0" indent="0">
              <a:lnSpc>
                <a:spcPct val="110000"/>
              </a:lnSpc>
              <a:spcBef>
                <a:spcPts val="600"/>
              </a:spcBef>
              <a:spcAft>
                <a:spcPts val="600"/>
              </a:spcAft>
              <a:buNone/>
            </a:pPr>
            <a:r>
              <a:rPr lang="el-GR" sz="2000" dirty="0" smtClean="0"/>
              <a:t>Η </a:t>
            </a:r>
            <a:r>
              <a:rPr lang="el-GR" sz="2000" dirty="0" err="1"/>
              <a:t>οστεΐνη</a:t>
            </a:r>
            <a:r>
              <a:rPr lang="el-GR" sz="2000" dirty="0"/>
              <a:t> ταξινομείται σε δύο μεγάλες ομάδες ανάλογα με την παρουσία </a:t>
            </a:r>
            <a:r>
              <a:rPr lang="el-GR" sz="2000" dirty="0" smtClean="0"/>
              <a:t>κυττάρων στην </a:t>
            </a:r>
            <a:r>
              <a:rPr lang="el-GR" sz="2000" dirty="0"/>
              <a:t>μάζα της και με την σύσταση του οργανικού της υποστρώματος.</a:t>
            </a:r>
          </a:p>
          <a:p>
            <a:pPr marL="0" indent="0">
              <a:lnSpc>
                <a:spcPct val="110000"/>
              </a:lnSpc>
              <a:spcBef>
                <a:spcPts val="600"/>
              </a:spcBef>
              <a:spcAft>
                <a:spcPts val="600"/>
              </a:spcAft>
              <a:buNone/>
            </a:pPr>
            <a:r>
              <a:rPr lang="el-GR" sz="2400" b="1" dirty="0">
                <a:solidFill>
                  <a:schemeClr val="tx2"/>
                </a:solidFill>
              </a:rPr>
              <a:t>1. Ανάλογα με την παρουσία </a:t>
            </a:r>
            <a:r>
              <a:rPr lang="el-GR" sz="2400" b="1" dirty="0" err="1">
                <a:solidFill>
                  <a:schemeClr val="tx2"/>
                </a:solidFill>
              </a:rPr>
              <a:t>οστεϊνοκυττάρων</a:t>
            </a:r>
            <a:r>
              <a:rPr lang="el-GR" sz="2400" b="1" dirty="0">
                <a:solidFill>
                  <a:schemeClr val="tx2"/>
                </a:solidFill>
              </a:rPr>
              <a:t>:</a:t>
            </a:r>
          </a:p>
          <a:p>
            <a:pPr>
              <a:lnSpc>
                <a:spcPct val="110000"/>
              </a:lnSpc>
              <a:spcBef>
                <a:spcPts val="600"/>
              </a:spcBef>
              <a:spcAft>
                <a:spcPts val="600"/>
              </a:spcAft>
            </a:pPr>
            <a:r>
              <a:rPr lang="el-GR" sz="2400" i="1" dirty="0" err="1" smtClean="0">
                <a:solidFill>
                  <a:srgbClr val="C00000"/>
                </a:solidFill>
              </a:rPr>
              <a:t>Ακύτταρη</a:t>
            </a:r>
            <a:r>
              <a:rPr lang="el-GR" sz="2400" dirty="0"/>
              <a:t>, η οποία εντοπίζεται στο </a:t>
            </a:r>
            <a:r>
              <a:rPr lang="el-GR" sz="2400" u="sng" dirty="0"/>
              <a:t>αυχενικό και μέσο τριτημόριο </a:t>
            </a:r>
            <a:r>
              <a:rPr lang="el-GR" sz="2400" dirty="0"/>
              <a:t>της ρίζας </a:t>
            </a:r>
            <a:r>
              <a:rPr lang="el-GR" sz="2400" dirty="0" smtClean="0"/>
              <a:t>και προηγείται </a:t>
            </a:r>
            <a:r>
              <a:rPr lang="el-GR" sz="2400" dirty="0"/>
              <a:t>στον σχηματισμό</a:t>
            </a:r>
            <a:r>
              <a:rPr lang="el-GR" sz="2400" dirty="0" smtClean="0"/>
              <a:t>. Αποτελείται από </a:t>
            </a:r>
            <a:r>
              <a:rPr lang="el-GR" sz="2400" dirty="0" err="1" smtClean="0"/>
              <a:t>ενασβεστιωμένη</a:t>
            </a:r>
            <a:r>
              <a:rPr lang="el-GR" sz="2400" dirty="0" smtClean="0"/>
              <a:t> μεσοκυττάρια ουσία που παράγεται από τις </a:t>
            </a:r>
            <a:r>
              <a:rPr lang="el-GR" sz="2400" dirty="0" err="1" smtClean="0"/>
              <a:t>οστεινοβλάστες</a:t>
            </a:r>
            <a:r>
              <a:rPr lang="el-GR" sz="2400" dirty="0" smtClean="0"/>
              <a:t> και κολλαγόνες ίνες που συνθέτουν τη θεμέλια συγκολλητική ουσία.</a:t>
            </a:r>
            <a:endParaRPr lang="el-GR" sz="2400" dirty="0"/>
          </a:p>
          <a:p>
            <a:pPr>
              <a:lnSpc>
                <a:spcPct val="110000"/>
              </a:lnSpc>
              <a:spcBef>
                <a:spcPts val="600"/>
              </a:spcBef>
              <a:spcAft>
                <a:spcPts val="600"/>
              </a:spcAft>
            </a:pPr>
            <a:r>
              <a:rPr lang="el-GR" sz="2400" i="1" dirty="0" err="1" smtClean="0">
                <a:solidFill>
                  <a:srgbClr val="C00000"/>
                </a:solidFill>
              </a:rPr>
              <a:t>Κυτταροφόρος</a:t>
            </a:r>
            <a:r>
              <a:rPr lang="el-GR" sz="2400" dirty="0" smtClean="0"/>
              <a:t>, </a:t>
            </a:r>
            <a:r>
              <a:rPr lang="el-GR" sz="2400" dirty="0"/>
              <a:t>η οποία εντοπίζεται </a:t>
            </a:r>
            <a:r>
              <a:rPr lang="el-GR" sz="2400" u="sng" dirty="0"/>
              <a:t>στην </a:t>
            </a:r>
            <a:r>
              <a:rPr lang="el-GR" sz="2400" u="sng" dirty="0" err="1"/>
              <a:t>ακρορριζική</a:t>
            </a:r>
            <a:r>
              <a:rPr lang="el-GR" sz="2400" u="sng" dirty="0"/>
              <a:t> και </a:t>
            </a:r>
            <a:r>
              <a:rPr lang="el-GR" sz="2400" u="sng" dirty="0" err="1"/>
              <a:t>μεσορριζική</a:t>
            </a:r>
            <a:r>
              <a:rPr lang="el-GR" sz="2400" u="sng" dirty="0"/>
              <a:t> περιοχή</a:t>
            </a:r>
            <a:r>
              <a:rPr lang="el-GR" sz="2400" dirty="0"/>
              <a:t> </a:t>
            </a:r>
            <a:r>
              <a:rPr lang="el-GR" sz="2400" dirty="0" smtClean="0"/>
              <a:t>και χαρακτηρίζεται </a:t>
            </a:r>
            <a:r>
              <a:rPr lang="el-GR" sz="2400" dirty="0"/>
              <a:t>από πιο γρήγορο ρυθμό σχηματισμού με αποτέλεσμα τον </a:t>
            </a:r>
            <a:r>
              <a:rPr lang="el-GR" sz="2400" dirty="0" smtClean="0"/>
              <a:t>εγκλωβισμό των κυττάρων. Αποτελείται από κύτταρα (</a:t>
            </a:r>
            <a:r>
              <a:rPr lang="el-GR" sz="2400" dirty="0" err="1" smtClean="0"/>
              <a:t>οστεινοκύτταρα</a:t>
            </a:r>
            <a:r>
              <a:rPr lang="el-GR" sz="2400" dirty="0" smtClean="0"/>
              <a:t>) και μεσοκυττάριο ουσία. </a:t>
            </a:r>
            <a:r>
              <a:rPr lang="el-GR" sz="2400" dirty="0"/>
              <a:t>Τα </a:t>
            </a:r>
            <a:r>
              <a:rPr lang="el-GR" sz="2400" dirty="0" smtClean="0"/>
              <a:t>οστεινοκύτταρα κατασκηνώνουν σε οστεϊνικές κοιλότητες που φέρουν τα οστεϊνικά σωληνάρια μέσα στα οποία εισχωρούν οι αποφυάδες των οστεϊνοκυττάρων.</a:t>
            </a:r>
            <a:endParaRPr lang="el-GR" sz="2400" dirty="0"/>
          </a:p>
        </p:txBody>
      </p:sp>
    </p:spTree>
    <p:extLst>
      <p:ext uri="{BB962C8B-B14F-4D97-AF65-F5344CB8AC3E}">
        <p14:creationId xmlns:p14="http://schemas.microsoft.com/office/powerpoint/2010/main" val="370680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20688"/>
            <a:ext cx="8229600" cy="6137920"/>
          </a:xfrm>
        </p:spPr>
        <p:txBody>
          <a:bodyPr>
            <a:noAutofit/>
          </a:bodyPr>
          <a:lstStyle/>
          <a:p>
            <a:pPr marL="0" indent="0">
              <a:spcBef>
                <a:spcPts val="0"/>
              </a:spcBef>
              <a:spcAft>
                <a:spcPts val="600"/>
              </a:spcAft>
              <a:buNone/>
            </a:pPr>
            <a:r>
              <a:rPr lang="el-GR" sz="2000" b="1" dirty="0">
                <a:solidFill>
                  <a:schemeClr val="tx2"/>
                </a:solidFill>
              </a:rPr>
              <a:t>2. Ανάλογα με τα συστατικά του οργανικού υποστρώματος:</a:t>
            </a:r>
          </a:p>
          <a:p>
            <a:pPr marL="0" indent="0">
              <a:spcBef>
                <a:spcPts val="0"/>
              </a:spcBef>
              <a:spcAft>
                <a:spcPts val="600"/>
              </a:spcAft>
              <a:buNone/>
            </a:pPr>
            <a:r>
              <a:rPr lang="el-GR" sz="1800" b="1" dirty="0" err="1" smtClean="0"/>
              <a:t>Ακύτταρη</a:t>
            </a:r>
            <a:r>
              <a:rPr lang="el-GR" sz="1800" b="1" dirty="0" smtClean="0"/>
              <a:t> </a:t>
            </a:r>
            <a:r>
              <a:rPr lang="el-GR" sz="1800" b="1" dirty="0"/>
              <a:t>χωρίς ίνες </a:t>
            </a:r>
            <a:r>
              <a:rPr lang="el-GR" sz="1800" b="1" dirty="0" err="1"/>
              <a:t>οστεΐνη</a:t>
            </a:r>
            <a:r>
              <a:rPr lang="el-GR" sz="1600" dirty="0" smtClean="0"/>
              <a:t>, </a:t>
            </a:r>
            <a:r>
              <a:rPr lang="el-GR" sz="1600" dirty="0"/>
              <a:t>δεν περιέχει στην μάζα της κύτταρα </a:t>
            </a:r>
            <a:r>
              <a:rPr lang="el-GR" sz="1600" dirty="0" smtClean="0"/>
              <a:t>και κολλαγόνες </a:t>
            </a:r>
            <a:r>
              <a:rPr lang="el-GR" sz="1600" dirty="0"/>
              <a:t>ίνες. Α</a:t>
            </a:r>
            <a:r>
              <a:rPr lang="el-GR" sz="1600" dirty="0" smtClean="0"/>
              <a:t>ποτελεί </a:t>
            </a:r>
            <a:r>
              <a:rPr lang="el-GR" sz="1600" dirty="0"/>
              <a:t>αμιγές προϊόν των </a:t>
            </a:r>
            <a:r>
              <a:rPr lang="el-GR" sz="1600" dirty="0" err="1"/>
              <a:t>οστεϊνοβλαστών</a:t>
            </a:r>
            <a:r>
              <a:rPr lang="el-GR" sz="1600" dirty="0"/>
              <a:t> </a:t>
            </a:r>
            <a:r>
              <a:rPr lang="el-GR" sz="1600" dirty="0" smtClean="0"/>
              <a:t>και εντοπίζεται </a:t>
            </a:r>
            <a:r>
              <a:rPr lang="el-GR" sz="1600" dirty="0"/>
              <a:t>στο αυχενικό τμήμα της ρίζας ενώ η λειτουργική της σημασία δεν </a:t>
            </a:r>
            <a:r>
              <a:rPr lang="el-GR" sz="1600" dirty="0" smtClean="0"/>
              <a:t>είναι ακριβώς </a:t>
            </a:r>
            <a:r>
              <a:rPr lang="el-GR" sz="1600" dirty="0"/>
              <a:t>γνωστή.</a:t>
            </a:r>
          </a:p>
          <a:p>
            <a:pPr marL="0" indent="0">
              <a:spcBef>
                <a:spcPts val="0"/>
              </a:spcBef>
              <a:spcAft>
                <a:spcPts val="600"/>
              </a:spcAft>
              <a:buNone/>
            </a:pPr>
            <a:r>
              <a:rPr lang="el-GR" sz="1800" b="1" dirty="0" err="1" smtClean="0"/>
              <a:t>Ακύτταρη</a:t>
            </a:r>
            <a:r>
              <a:rPr lang="el-GR" sz="1800" b="1" dirty="0" smtClean="0"/>
              <a:t> </a:t>
            </a:r>
            <a:r>
              <a:rPr lang="el-GR" sz="1800" b="1" dirty="0"/>
              <a:t>με εξωγενείς ίνες </a:t>
            </a:r>
            <a:r>
              <a:rPr lang="el-GR" sz="1800" b="1" dirty="0" err="1"/>
              <a:t>οστεΐνη</a:t>
            </a:r>
            <a:r>
              <a:rPr lang="el-GR" sz="1600" dirty="0"/>
              <a:t>, η οποία καταλαμβάνει κυρίως το </a:t>
            </a:r>
            <a:r>
              <a:rPr lang="el-GR" sz="1600" dirty="0" smtClean="0"/>
              <a:t>αυχενικό τριτημόριο </a:t>
            </a:r>
            <a:r>
              <a:rPr lang="el-GR" sz="1600" dirty="0"/>
              <a:t>της ρίζας. Είναι προϊόν των </a:t>
            </a:r>
            <a:r>
              <a:rPr lang="el-GR" sz="1600" dirty="0" err="1"/>
              <a:t>οστεϊνοβλαστών</a:t>
            </a:r>
            <a:r>
              <a:rPr lang="el-GR" sz="1600" dirty="0"/>
              <a:t> και των </a:t>
            </a:r>
            <a:r>
              <a:rPr lang="el-GR" sz="1600" dirty="0" err="1" smtClean="0"/>
              <a:t>ινοβλαστών</a:t>
            </a:r>
            <a:r>
              <a:rPr lang="el-GR" sz="1600" dirty="0" smtClean="0"/>
              <a:t>. </a:t>
            </a:r>
            <a:r>
              <a:rPr lang="el-GR" sz="1600" dirty="0"/>
              <a:t>Παρουσιάζει μία σχεδόν λεία επιφάνεια στην οποία προσφύονται </a:t>
            </a:r>
            <a:r>
              <a:rPr lang="el-GR" sz="1600" b="1" i="1" dirty="0">
                <a:solidFill>
                  <a:srgbClr val="C00000"/>
                </a:solidFill>
              </a:rPr>
              <a:t>οι ίνες </a:t>
            </a:r>
            <a:r>
              <a:rPr lang="el-GR" sz="1600" b="1" i="1" dirty="0" smtClean="0">
                <a:solidFill>
                  <a:srgbClr val="C00000"/>
                </a:solidFill>
              </a:rPr>
              <a:t>του </a:t>
            </a:r>
            <a:r>
              <a:rPr lang="el-GR" sz="1600" b="1" i="1" dirty="0" err="1" smtClean="0">
                <a:solidFill>
                  <a:srgbClr val="C00000"/>
                </a:solidFill>
              </a:rPr>
              <a:t>Sharpey</a:t>
            </a:r>
            <a:r>
              <a:rPr lang="el-GR" sz="1600" b="1" i="1" dirty="0" smtClean="0">
                <a:solidFill>
                  <a:srgbClr val="C00000"/>
                </a:solidFill>
              </a:rPr>
              <a:t> </a:t>
            </a:r>
            <a:r>
              <a:rPr lang="el-GR" sz="1600" dirty="0"/>
              <a:t>συμμετέχοντας αποτελεσματικά στην στήριξη του δοντιού.</a:t>
            </a:r>
          </a:p>
          <a:p>
            <a:pPr marL="0" indent="0">
              <a:spcBef>
                <a:spcPts val="0"/>
              </a:spcBef>
              <a:spcAft>
                <a:spcPts val="600"/>
              </a:spcAft>
              <a:buNone/>
            </a:pPr>
            <a:r>
              <a:rPr lang="el-GR" sz="1800" b="1" dirty="0" err="1" smtClean="0"/>
              <a:t>Κυτταροφόρος</a:t>
            </a:r>
            <a:r>
              <a:rPr lang="el-GR" sz="1800" b="1" dirty="0" smtClean="0"/>
              <a:t> </a:t>
            </a:r>
            <a:r>
              <a:rPr lang="el-GR" sz="1800" b="1" dirty="0"/>
              <a:t>μικτή </a:t>
            </a:r>
            <a:r>
              <a:rPr lang="el-GR" sz="1800" b="1" dirty="0" err="1"/>
              <a:t>στιβαδωτή</a:t>
            </a:r>
            <a:r>
              <a:rPr lang="el-GR" sz="1800" b="1" dirty="0"/>
              <a:t> </a:t>
            </a:r>
            <a:r>
              <a:rPr lang="el-GR" sz="1800" b="1" dirty="0" err="1"/>
              <a:t>οστεΐνη</a:t>
            </a:r>
            <a:r>
              <a:rPr lang="el-GR" sz="1600" dirty="0"/>
              <a:t>, η οποία αποτελεί την συνέχεια </a:t>
            </a:r>
            <a:r>
              <a:rPr lang="el-GR" sz="1600" dirty="0" smtClean="0"/>
              <a:t>της </a:t>
            </a:r>
            <a:r>
              <a:rPr lang="el-GR" sz="1600" dirty="0" err="1" smtClean="0"/>
              <a:t>ακύτταρης</a:t>
            </a:r>
            <a:r>
              <a:rPr lang="el-GR" sz="1600" dirty="0" smtClean="0"/>
              <a:t> </a:t>
            </a:r>
            <a:r>
              <a:rPr lang="el-GR" sz="1600" dirty="0"/>
              <a:t>με εξωγενείς ίνες και καλύπτει το </a:t>
            </a:r>
            <a:r>
              <a:rPr lang="el-GR" sz="1600" dirty="0" err="1"/>
              <a:t>ακρορριζικό</a:t>
            </a:r>
            <a:r>
              <a:rPr lang="el-GR" sz="1600" dirty="0"/>
              <a:t> τριτημόριο της ρίζας </a:t>
            </a:r>
            <a:r>
              <a:rPr lang="el-GR" sz="1600" dirty="0" smtClean="0"/>
              <a:t>καθώς και </a:t>
            </a:r>
            <a:r>
              <a:rPr lang="el-GR" sz="1600" dirty="0"/>
              <a:t>την περιοχή στο σημείο συμβολής των ριζών στα </a:t>
            </a:r>
            <a:r>
              <a:rPr lang="el-GR" sz="1600" dirty="0" err="1"/>
              <a:t>πολύρριζα</a:t>
            </a:r>
            <a:r>
              <a:rPr lang="el-GR" sz="1600" dirty="0"/>
              <a:t> δόντια. </a:t>
            </a:r>
            <a:r>
              <a:rPr lang="el-GR" sz="1600" dirty="0" smtClean="0"/>
              <a:t>Είναι </a:t>
            </a:r>
            <a:r>
              <a:rPr lang="el-GR" sz="1600" dirty="0"/>
              <a:t>προϊόν </a:t>
            </a:r>
            <a:r>
              <a:rPr lang="el-GR" sz="1600" dirty="0" smtClean="0"/>
              <a:t>των </a:t>
            </a:r>
            <a:r>
              <a:rPr lang="el-GR" sz="1600" dirty="0" err="1" smtClean="0"/>
              <a:t>οστεϊνοβλαστών</a:t>
            </a:r>
            <a:r>
              <a:rPr lang="el-GR" sz="1600" dirty="0" smtClean="0"/>
              <a:t> </a:t>
            </a:r>
            <a:r>
              <a:rPr lang="el-GR" sz="1600" dirty="0"/>
              <a:t>και των </a:t>
            </a:r>
            <a:r>
              <a:rPr lang="el-GR" sz="1600" dirty="0" err="1"/>
              <a:t>ινοβλαστών</a:t>
            </a:r>
            <a:r>
              <a:rPr lang="el-GR" sz="1600" dirty="0"/>
              <a:t>. Εναποτίθεται περιοδικά και κατά </a:t>
            </a:r>
            <a:r>
              <a:rPr lang="el-GR" sz="1600" dirty="0" smtClean="0"/>
              <a:t>στρώματα μετά </a:t>
            </a:r>
            <a:r>
              <a:rPr lang="el-GR" sz="1600" dirty="0"/>
              <a:t>την διάπλαση των 2/3 της ρίζας. Παρουσιάζει μικρότερη περιεκτικότητα </a:t>
            </a:r>
            <a:r>
              <a:rPr lang="el-GR" sz="1600" dirty="0" smtClean="0"/>
              <a:t>σε ανόργανα </a:t>
            </a:r>
            <a:r>
              <a:rPr lang="el-GR" sz="1600" dirty="0"/>
              <a:t>συστατικά και η επιφάνειά της καλύπτεται από ένα λεπτό </a:t>
            </a:r>
            <a:r>
              <a:rPr lang="el-GR" sz="1600" dirty="0" smtClean="0"/>
              <a:t>στρώμα </a:t>
            </a:r>
            <a:r>
              <a:rPr lang="el-GR" sz="1600" dirty="0" err="1" smtClean="0"/>
              <a:t>ακύτταρης</a:t>
            </a:r>
            <a:r>
              <a:rPr lang="el-GR" sz="1600" dirty="0" smtClean="0"/>
              <a:t> </a:t>
            </a:r>
            <a:r>
              <a:rPr lang="el-GR" sz="1600" dirty="0"/>
              <a:t>με εξωγενείς ίνες </a:t>
            </a:r>
            <a:r>
              <a:rPr lang="el-GR" sz="1600" dirty="0" err="1"/>
              <a:t>οστεΐνης</a:t>
            </a:r>
            <a:r>
              <a:rPr lang="el-GR" sz="1600" dirty="0"/>
              <a:t>.</a:t>
            </a:r>
          </a:p>
          <a:p>
            <a:pPr marL="0" indent="0">
              <a:spcBef>
                <a:spcPts val="0"/>
              </a:spcBef>
              <a:spcAft>
                <a:spcPts val="600"/>
              </a:spcAft>
              <a:buNone/>
            </a:pPr>
            <a:r>
              <a:rPr lang="el-GR" sz="1800" b="1" dirty="0" err="1" smtClean="0"/>
              <a:t>Κυτταροφόρος</a:t>
            </a:r>
            <a:r>
              <a:rPr lang="el-GR" sz="1800" b="1" dirty="0" smtClean="0"/>
              <a:t> </a:t>
            </a:r>
            <a:r>
              <a:rPr lang="el-GR" sz="1800" b="1" dirty="0"/>
              <a:t>με ενδογενείς ίνες </a:t>
            </a:r>
            <a:r>
              <a:rPr lang="el-GR" sz="1800" b="1" dirty="0" err="1"/>
              <a:t>οστεΐνη</a:t>
            </a:r>
            <a:r>
              <a:rPr lang="el-GR" sz="1600" dirty="0"/>
              <a:t>, η οποία βρίσκεται κυρίως σε </a:t>
            </a:r>
            <a:r>
              <a:rPr lang="el-GR" sz="1600" dirty="0" smtClean="0"/>
              <a:t>περιοχές όπου </a:t>
            </a:r>
            <a:r>
              <a:rPr lang="el-GR" sz="1600" dirty="0"/>
              <a:t>παρατηρείται αναγέννηση ή απορρόφηση της ρίζας. Δεν φέρει εξωγενείς </a:t>
            </a:r>
            <a:r>
              <a:rPr lang="el-GR" sz="1600" dirty="0" smtClean="0"/>
              <a:t>ίνες από </a:t>
            </a:r>
            <a:r>
              <a:rPr lang="el-GR" sz="1600" dirty="0"/>
              <a:t>το περιρρίζιο και επομένως δεν έχει συγκρατητική αποστολή αλλά </a:t>
            </a:r>
            <a:r>
              <a:rPr lang="el-GR" sz="1600" dirty="0" smtClean="0"/>
              <a:t>μόνο επανορθωτική</a:t>
            </a:r>
            <a:r>
              <a:rPr lang="el-GR" sz="1600" dirty="0"/>
              <a:t>. Θεωρείται προϊόν αποκλειστικά των </a:t>
            </a:r>
            <a:r>
              <a:rPr lang="el-GR" sz="1600" dirty="0" err="1"/>
              <a:t>οστεϊνοβλαστών</a:t>
            </a:r>
            <a:r>
              <a:rPr lang="el-GR" sz="1600" dirty="0" smtClean="0"/>
              <a:t>.</a:t>
            </a:r>
          </a:p>
          <a:p>
            <a:pPr marL="0" indent="0">
              <a:spcBef>
                <a:spcPts val="0"/>
              </a:spcBef>
              <a:spcAft>
                <a:spcPts val="600"/>
              </a:spcAft>
              <a:buNone/>
            </a:pPr>
            <a:r>
              <a:rPr lang="el-GR" sz="1800" b="1" dirty="0" err="1" smtClean="0"/>
              <a:t>Ακύτταρη</a:t>
            </a:r>
            <a:r>
              <a:rPr lang="el-GR" sz="1800" b="1" dirty="0" smtClean="0"/>
              <a:t> </a:t>
            </a:r>
            <a:r>
              <a:rPr lang="el-GR" sz="1800" b="1" dirty="0"/>
              <a:t>με ενδογενείς ίνες </a:t>
            </a:r>
            <a:r>
              <a:rPr lang="el-GR" sz="1800" b="1" dirty="0" err="1"/>
              <a:t>οστεΐνη</a:t>
            </a:r>
            <a:r>
              <a:rPr lang="el-GR" sz="1800" dirty="0"/>
              <a:t>, </a:t>
            </a:r>
            <a:r>
              <a:rPr lang="el-GR" sz="1600" dirty="0"/>
              <a:t>η οποία εκκρίνεται από τις </a:t>
            </a:r>
            <a:r>
              <a:rPr lang="el-GR" sz="1600" dirty="0" smtClean="0"/>
              <a:t>μονοπολικές </a:t>
            </a:r>
            <a:r>
              <a:rPr lang="el-GR" sz="1600" dirty="0" err="1" smtClean="0"/>
              <a:t>οστεϊνοβλάστες</a:t>
            </a:r>
            <a:r>
              <a:rPr lang="el-GR" sz="1600" dirty="0"/>
              <a:t>. Παρατηρείται αργή παραγωγή και εναπόθεση της θεμέλιας </a:t>
            </a:r>
            <a:r>
              <a:rPr lang="el-GR" sz="1600" dirty="0" smtClean="0"/>
              <a:t>ουσίας με </a:t>
            </a:r>
            <a:r>
              <a:rPr lang="el-GR" sz="1600" dirty="0"/>
              <a:t>αποτέλεσμα να αποφεύγεται η παγίδευση των κυττάρων και επομένως </a:t>
            </a:r>
            <a:r>
              <a:rPr lang="el-GR" sz="1600" dirty="0" smtClean="0"/>
              <a:t>ο σχηματισμό </a:t>
            </a:r>
            <a:r>
              <a:rPr lang="el-GR" sz="1600" dirty="0"/>
              <a:t>των </a:t>
            </a:r>
            <a:r>
              <a:rPr lang="el-GR" sz="1600" dirty="0" err="1"/>
              <a:t>οστεϊνοκυττάρων</a:t>
            </a:r>
            <a:r>
              <a:rPr lang="el-GR" sz="1600" dirty="0"/>
              <a:t>.</a:t>
            </a:r>
          </a:p>
        </p:txBody>
      </p:sp>
      <p:sp>
        <p:nvSpPr>
          <p:cNvPr id="4" name="Title 1"/>
          <p:cNvSpPr>
            <a:spLocks noGrp="1"/>
          </p:cNvSpPr>
          <p:nvPr>
            <p:ph type="title"/>
          </p:nvPr>
        </p:nvSpPr>
        <p:spPr>
          <a:xfrm>
            <a:off x="457200" y="116632"/>
            <a:ext cx="8229600" cy="634082"/>
          </a:xfrm>
        </p:spPr>
        <p:txBody>
          <a:bodyPr anchor="t">
            <a:noAutofit/>
          </a:bodyPr>
          <a:lstStyle/>
          <a:p>
            <a:r>
              <a:rPr lang="el-GR" sz="2800" b="1" dirty="0"/>
              <a:t>Τύποι – Ταξινόμηση της </a:t>
            </a:r>
            <a:r>
              <a:rPr lang="el-GR" sz="2800" b="1" dirty="0" err="1"/>
              <a:t>οστεΐνης</a:t>
            </a:r>
            <a:r>
              <a:rPr lang="el-GR" sz="2800" b="1" dirty="0"/>
              <a:t/>
            </a:r>
            <a:br>
              <a:rPr lang="el-GR" sz="2800" b="1" dirty="0"/>
            </a:br>
            <a:endParaRPr lang="el-GR" sz="2800" dirty="0"/>
          </a:p>
        </p:txBody>
      </p:sp>
    </p:spTree>
    <p:extLst>
      <p:ext uri="{BB962C8B-B14F-4D97-AF65-F5344CB8AC3E}">
        <p14:creationId xmlns:p14="http://schemas.microsoft.com/office/powerpoint/2010/main" val="1554897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864" y="125760"/>
            <a:ext cx="8229600" cy="1143000"/>
          </a:xfrm>
        </p:spPr>
        <p:txBody>
          <a:bodyPr anchor="ctr">
            <a:noAutofit/>
          </a:bodyPr>
          <a:lstStyle/>
          <a:p>
            <a:r>
              <a:rPr lang="el-GR" sz="3600" b="1" dirty="0" err="1" smtClean="0">
                <a:solidFill>
                  <a:schemeClr val="tx2"/>
                </a:solidFill>
              </a:rPr>
              <a:t>οστεϊνογένεση</a:t>
            </a:r>
            <a:endParaRPr lang="el-GR" sz="3600" b="1" dirty="0">
              <a:solidFill>
                <a:schemeClr val="tx2"/>
              </a:solidFill>
            </a:endParaRPr>
          </a:p>
        </p:txBody>
      </p:sp>
      <p:sp>
        <p:nvSpPr>
          <p:cNvPr id="3" name="Content Placeholder 2"/>
          <p:cNvSpPr>
            <a:spLocks noGrp="1"/>
          </p:cNvSpPr>
          <p:nvPr>
            <p:ph sz="half" idx="1"/>
          </p:nvPr>
        </p:nvSpPr>
        <p:spPr>
          <a:xfrm>
            <a:off x="25152" y="1052736"/>
            <a:ext cx="5194920" cy="5861248"/>
          </a:xfrm>
        </p:spPr>
        <p:txBody>
          <a:bodyPr>
            <a:noAutofit/>
          </a:bodyPr>
          <a:lstStyle/>
          <a:p>
            <a:pPr marL="0" indent="-360000">
              <a:spcBef>
                <a:spcPts val="0"/>
              </a:spcBef>
              <a:buNone/>
            </a:pPr>
            <a:endParaRPr lang="el-GR" sz="2000" dirty="0"/>
          </a:p>
          <a:p>
            <a:pPr marL="0" indent="-360000">
              <a:spcBef>
                <a:spcPts val="0"/>
              </a:spcBef>
            </a:pPr>
            <a:r>
              <a:rPr lang="el-GR" sz="2000" dirty="0" smtClean="0"/>
              <a:t>Σημείο εκκίνησης σχηματισμού της ρίζας είναι ο  αυχενικός βρόγχος που σχηματίζεται από τη συνένωση του</a:t>
            </a:r>
            <a:r>
              <a:rPr lang="el-GR" sz="2000" b="1" i="1" dirty="0" smtClean="0"/>
              <a:t> </a:t>
            </a:r>
            <a:r>
              <a:rPr lang="el-GR" sz="2000" b="1" i="1" dirty="0"/>
              <a:t>έσω </a:t>
            </a:r>
            <a:r>
              <a:rPr lang="el-GR" sz="2000" b="1" i="1" dirty="0" smtClean="0"/>
              <a:t>και έξω αδαμαντινικού επιθηλίου </a:t>
            </a:r>
            <a:r>
              <a:rPr lang="el-GR" sz="2000" dirty="0" smtClean="0"/>
              <a:t>και που συμβάλλει στην παραγωγή του </a:t>
            </a:r>
            <a:r>
              <a:rPr lang="el-GR" sz="2000" b="1" dirty="0" smtClean="0">
                <a:solidFill>
                  <a:schemeClr val="tx2"/>
                </a:solidFill>
              </a:rPr>
              <a:t>επιθηλιακού διαφράγματος και του ελύτρου της ρίζας (έλυτρο </a:t>
            </a:r>
            <a:r>
              <a:rPr lang="en-GB" sz="2000" b="1" dirty="0" err="1" smtClean="0">
                <a:solidFill>
                  <a:schemeClr val="tx2"/>
                </a:solidFill>
              </a:rPr>
              <a:t>Hertwig</a:t>
            </a:r>
            <a:r>
              <a:rPr lang="en-GB" sz="2000" b="1" dirty="0" smtClean="0">
                <a:solidFill>
                  <a:schemeClr val="tx2"/>
                </a:solidFill>
              </a:rPr>
              <a:t>)</a:t>
            </a:r>
            <a:r>
              <a:rPr lang="el-GR" sz="2000" b="1" dirty="0" smtClean="0">
                <a:solidFill>
                  <a:schemeClr val="tx2"/>
                </a:solidFill>
              </a:rPr>
              <a:t>. </a:t>
            </a:r>
          </a:p>
          <a:p>
            <a:pPr marL="0" indent="-360000">
              <a:spcBef>
                <a:spcPts val="0"/>
              </a:spcBef>
            </a:pPr>
            <a:r>
              <a:rPr lang="el-GR" sz="2000" dirty="0"/>
              <a:t>Η διάπλαση της </a:t>
            </a:r>
            <a:r>
              <a:rPr lang="el-GR" sz="2000" dirty="0" err="1"/>
              <a:t>οστεΐνης</a:t>
            </a:r>
            <a:r>
              <a:rPr lang="el-GR" sz="2000" dirty="0"/>
              <a:t> αρχίζει όταν η επιπολής και η εν τω βάθει στιβάδα του οργάνου της αδαμαντίνης συνενώνονται και σχηματίζουν τον αυχενικό </a:t>
            </a:r>
            <a:r>
              <a:rPr lang="el-GR" sz="2000" dirty="0" smtClean="0"/>
              <a:t>βρόγχο.</a:t>
            </a:r>
          </a:p>
          <a:p>
            <a:pPr marL="0" indent="-360000">
              <a:spcBef>
                <a:spcPts val="0"/>
              </a:spcBef>
            </a:pPr>
            <a:r>
              <a:rPr lang="el-GR" sz="2000" dirty="0"/>
              <a:t>Ταυτόχρονα παρατηρείται πολλαπλασιασμός και διαφοροποίηση των κυττάρων της οδοντικής θηλής τα οποία με την επίδραση του ελύτρου διαφοροποιούνται σε </a:t>
            </a:r>
            <a:r>
              <a:rPr lang="el-GR" sz="2000" dirty="0" err="1"/>
              <a:t>οδοντινοβλάστες</a:t>
            </a:r>
            <a:r>
              <a:rPr lang="el-GR" sz="2000" dirty="0"/>
              <a:t> και παράγουν την προ-οδοντίνη. </a:t>
            </a:r>
          </a:p>
          <a:p>
            <a:pPr marL="0" indent="-360000">
              <a:spcBef>
                <a:spcPts val="0"/>
              </a:spcBef>
            </a:pPr>
            <a:endParaRPr lang="el-GR" sz="2000" dirty="0"/>
          </a:p>
          <a:p>
            <a:pPr marL="0" indent="-360000">
              <a:spcBef>
                <a:spcPts val="0"/>
              </a:spcBef>
            </a:pPr>
            <a:endParaRPr lang="el-GR" sz="2000" b="1" dirty="0" smtClean="0">
              <a:solidFill>
                <a:schemeClr val="tx2"/>
              </a:solidFill>
            </a:endParaRPr>
          </a:p>
          <a:p>
            <a:pPr marL="0" indent="-360000">
              <a:spcBef>
                <a:spcPts val="0"/>
              </a:spcBef>
            </a:pPr>
            <a:endParaRPr lang="el-GR" sz="2000" dirty="0"/>
          </a:p>
        </p:txBody>
      </p:sp>
      <p:pic>
        <p:nvPicPr>
          <p:cNvPr id="3074" name="Picture 2"/>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r="5369"/>
          <a:stretch/>
        </p:blipFill>
        <p:spPr bwMode="auto">
          <a:xfrm>
            <a:off x="5286720" y="1916832"/>
            <a:ext cx="3821784" cy="2877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697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16632"/>
            <a:ext cx="8229600" cy="1143000"/>
          </a:xfrm>
        </p:spPr>
        <p:txBody>
          <a:bodyPr anchor="t">
            <a:normAutofit/>
          </a:bodyPr>
          <a:lstStyle/>
          <a:p>
            <a:r>
              <a:rPr lang="el-GR" sz="3600" b="1" dirty="0" err="1">
                <a:solidFill>
                  <a:schemeClr val="tx2"/>
                </a:solidFill>
              </a:rPr>
              <a:t>οστεϊνογένεση</a:t>
            </a:r>
            <a:endParaRPr lang="el-GR" sz="3600" b="1" dirty="0"/>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42529" y="1305280"/>
            <a:ext cx="2821959" cy="464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6"/>
          <p:cNvSpPr>
            <a:spLocks noGrp="1"/>
          </p:cNvSpPr>
          <p:nvPr>
            <p:ph sz="half" idx="1"/>
          </p:nvPr>
        </p:nvSpPr>
        <p:spPr>
          <a:xfrm>
            <a:off x="457200" y="1412776"/>
            <a:ext cx="4690864" cy="4525963"/>
          </a:xfrm>
        </p:spPr>
        <p:txBody>
          <a:bodyPr>
            <a:normAutofit/>
          </a:bodyPr>
          <a:lstStyle/>
          <a:p>
            <a:r>
              <a:rPr lang="el-GR" sz="2000" dirty="0"/>
              <a:t>Μόλις εναποτεθεί το πρώτο στρώμα προ-οδοντίνης και πριν την </a:t>
            </a:r>
            <a:r>
              <a:rPr lang="el-GR" sz="2000" dirty="0" err="1" smtClean="0"/>
              <a:t>ενασβεστίωση</a:t>
            </a:r>
            <a:r>
              <a:rPr lang="el-GR" sz="2000" dirty="0" smtClean="0"/>
              <a:t> του </a:t>
            </a:r>
            <a:r>
              <a:rPr lang="el-GR" sz="2000" dirty="0"/>
              <a:t>τα επιθηλιακά κύτταρα του ελύτρου του </a:t>
            </a:r>
            <a:r>
              <a:rPr lang="el-GR" sz="2000" dirty="0" err="1"/>
              <a:t>Hertwig</a:t>
            </a:r>
            <a:r>
              <a:rPr lang="el-GR" sz="2000" dirty="0"/>
              <a:t> </a:t>
            </a:r>
            <a:r>
              <a:rPr lang="el-GR" sz="2000" dirty="0" smtClean="0"/>
              <a:t>αποχωρίζονται και μεταναστεύουν προς το μελλοντικό </a:t>
            </a:r>
            <a:r>
              <a:rPr lang="el-GR" sz="2000" dirty="0" err="1" smtClean="0"/>
              <a:t>περριζικό</a:t>
            </a:r>
            <a:r>
              <a:rPr lang="el-GR" sz="2000" dirty="0" smtClean="0"/>
              <a:t> χώρο.</a:t>
            </a:r>
          </a:p>
          <a:p>
            <a:r>
              <a:rPr lang="el-GR" sz="2000" dirty="0" smtClean="0"/>
              <a:t>Τα προς την οδοντίνη περιφερικά κύτταρα του </a:t>
            </a:r>
            <a:r>
              <a:rPr lang="el-GR" sz="2000" dirty="0" err="1" smtClean="0"/>
              <a:t>οδοντοθυλακίου</a:t>
            </a:r>
            <a:r>
              <a:rPr lang="el-GR" sz="2000" dirty="0" smtClean="0"/>
              <a:t> , διαφοροποιούνται σε </a:t>
            </a:r>
            <a:r>
              <a:rPr lang="el-GR" sz="2000" b="1" i="1" dirty="0" err="1" smtClean="0">
                <a:solidFill>
                  <a:schemeClr val="tx2"/>
                </a:solidFill>
              </a:rPr>
              <a:t>οστεινοβλάστες</a:t>
            </a:r>
            <a:r>
              <a:rPr lang="el-GR" sz="2000" b="1" i="1" dirty="0" smtClean="0">
                <a:solidFill>
                  <a:schemeClr val="tx2"/>
                </a:solidFill>
              </a:rPr>
              <a:t> </a:t>
            </a:r>
            <a:r>
              <a:rPr lang="el-GR" sz="2000" i="1" dirty="0" smtClean="0">
                <a:solidFill>
                  <a:schemeClr val="tx2"/>
                </a:solidFill>
              </a:rPr>
              <a:t>(</a:t>
            </a:r>
            <a:r>
              <a:rPr lang="en-GB" sz="2000" i="1" dirty="0" err="1" smtClean="0">
                <a:solidFill>
                  <a:schemeClr val="tx2"/>
                </a:solidFill>
              </a:rPr>
              <a:t>cementoblasts</a:t>
            </a:r>
            <a:r>
              <a:rPr lang="en-GB" sz="2000" i="1" dirty="0" smtClean="0">
                <a:solidFill>
                  <a:schemeClr val="tx2"/>
                </a:solidFill>
              </a:rPr>
              <a:t>) </a:t>
            </a:r>
            <a:r>
              <a:rPr lang="el-GR" sz="2000" dirty="0" smtClean="0"/>
              <a:t>και μεταναστεύουν προς τη </a:t>
            </a:r>
            <a:r>
              <a:rPr lang="el-GR" sz="2000" dirty="0" err="1" smtClean="0"/>
              <a:t>νεοπαραχθείσα</a:t>
            </a:r>
            <a:r>
              <a:rPr lang="el-GR" sz="2000" dirty="0" smtClean="0"/>
              <a:t>  οδοντίνη.</a:t>
            </a:r>
          </a:p>
          <a:p>
            <a:r>
              <a:rPr lang="el-GR" sz="2000" dirty="0" smtClean="0"/>
              <a:t>Σε αυτή τη θέση έχει αρχίσει η διάλυση της βασικής μεμβράνης του ελύτρου της ρίζας .</a:t>
            </a:r>
          </a:p>
          <a:p>
            <a:endParaRPr lang="el-GR" sz="2000" dirty="0"/>
          </a:p>
        </p:txBody>
      </p:sp>
      <p:sp>
        <p:nvSpPr>
          <p:cNvPr id="8" name="Rectangle 7"/>
          <p:cNvSpPr/>
          <p:nvPr/>
        </p:nvSpPr>
        <p:spPr>
          <a:xfrm>
            <a:off x="5292080" y="4653136"/>
            <a:ext cx="1449371" cy="338554"/>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algn="ctr"/>
            <a:r>
              <a:rPr lang="en-GB" sz="1600" dirty="0" err="1" smtClean="0">
                <a:solidFill>
                  <a:schemeClr val="tx2"/>
                </a:solidFill>
              </a:rPr>
              <a:t>cementoblasts</a:t>
            </a:r>
            <a:endParaRPr lang="el-GR" sz="1600" dirty="0"/>
          </a:p>
        </p:txBody>
      </p:sp>
    </p:spTree>
    <p:extLst>
      <p:ext uri="{BB962C8B-B14F-4D97-AF65-F5344CB8AC3E}">
        <p14:creationId xmlns:p14="http://schemas.microsoft.com/office/powerpoint/2010/main" val="375922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88640"/>
            <a:ext cx="8229600" cy="994122"/>
          </a:xfrm>
        </p:spPr>
        <p:txBody>
          <a:bodyPr anchor="ctr">
            <a:noAutofit/>
          </a:bodyPr>
          <a:lstStyle/>
          <a:p>
            <a:r>
              <a:rPr lang="el-GR" sz="3200" b="1" dirty="0" smtClean="0"/>
              <a:t> </a:t>
            </a:r>
            <a:r>
              <a:rPr lang="el-GR" sz="3200" b="1" dirty="0"/>
              <a:t/>
            </a:r>
            <a:br>
              <a:rPr lang="el-GR" sz="3200" b="1" dirty="0"/>
            </a:br>
            <a:r>
              <a:rPr lang="el-GR" sz="3200" b="1" dirty="0"/>
              <a:t/>
            </a:r>
            <a:br>
              <a:rPr lang="el-GR" sz="3200" b="1" dirty="0"/>
            </a:br>
            <a:endParaRPr lang="el-GR" sz="3200" dirty="0"/>
          </a:p>
        </p:txBody>
      </p:sp>
      <p:sp>
        <p:nvSpPr>
          <p:cNvPr id="6" name="Content Placeholder 5"/>
          <p:cNvSpPr>
            <a:spLocks noGrp="1"/>
          </p:cNvSpPr>
          <p:nvPr>
            <p:ph idx="1"/>
          </p:nvPr>
        </p:nvSpPr>
        <p:spPr>
          <a:xfrm>
            <a:off x="457200" y="980728"/>
            <a:ext cx="8229600" cy="5145435"/>
          </a:xfrm>
        </p:spPr>
        <p:txBody>
          <a:bodyPr>
            <a:noAutofit/>
          </a:bodyPr>
          <a:lstStyle/>
          <a:p>
            <a:pPr>
              <a:spcBef>
                <a:spcPts val="600"/>
              </a:spcBef>
              <a:spcAft>
                <a:spcPts val="600"/>
              </a:spcAft>
            </a:pPr>
            <a:endParaRPr lang="el-GR" sz="2400" dirty="0" smtClean="0"/>
          </a:p>
          <a:p>
            <a:pPr>
              <a:spcBef>
                <a:spcPts val="600"/>
              </a:spcBef>
              <a:spcAft>
                <a:spcPts val="600"/>
              </a:spcAft>
            </a:pPr>
            <a:r>
              <a:rPr lang="el-GR" sz="2400" dirty="0" smtClean="0"/>
              <a:t>Μόλις </a:t>
            </a:r>
            <a:r>
              <a:rPr lang="el-GR" sz="2400" dirty="0"/>
              <a:t>εναποτεθεί το πρώτο στρώμα </a:t>
            </a:r>
            <a:r>
              <a:rPr lang="el-GR" sz="2400" dirty="0" smtClean="0"/>
              <a:t>προ-οδοντίνης </a:t>
            </a:r>
            <a:r>
              <a:rPr lang="el-GR" sz="2400" dirty="0"/>
              <a:t>και πριν την </a:t>
            </a:r>
            <a:r>
              <a:rPr lang="el-GR" sz="2400" dirty="0" err="1"/>
              <a:t>ενασβεστίωσή</a:t>
            </a:r>
            <a:r>
              <a:rPr lang="el-GR" sz="2400" dirty="0"/>
              <a:t> του τα επιθηλιακά κύτταρα του ελύτρου του </a:t>
            </a:r>
            <a:r>
              <a:rPr lang="el-GR" sz="2400" dirty="0" err="1" smtClean="0"/>
              <a:t>Hertwig</a:t>
            </a:r>
            <a:r>
              <a:rPr lang="el-GR" sz="2400" dirty="0"/>
              <a:t> </a:t>
            </a:r>
            <a:r>
              <a:rPr lang="el-GR" sz="2400" dirty="0" smtClean="0"/>
              <a:t>αποχωρίζονται </a:t>
            </a:r>
            <a:r>
              <a:rPr lang="el-GR" sz="2400" dirty="0"/>
              <a:t>και ένα υαλώδες προϊόν των κυττάρων αυτών καλύπτει την </a:t>
            </a:r>
            <a:r>
              <a:rPr lang="el-GR" sz="2400" dirty="0" smtClean="0"/>
              <a:t>νέο-παραχθείσα οδοντίνη </a:t>
            </a:r>
            <a:r>
              <a:rPr lang="el-GR" sz="2400" dirty="0"/>
              <a:t>το οποίο θα αποτελέσει την υάλινη ζώνη των </a:t>
            </a:r>
            <a:r>
              <a:rPr lang="el-GR" sz="2400" dirty="0" err="1"/>
              <a:t>Hopwell</a:t>
            </a:r>
            <a:r>
              <a:rPr lang="el-GR" sz="2400" dirty="0"/>
              <a:t>-</a:t>
            </a:r>
            <a:r>
              <a:rPr lang="el-GR" sz="2400" dirty="0" err="1"/>
              <a:t>Smith</a:t>
            </a:r>
            <a:r>
              <a:rPr lang="el-GR" sz="2400" dirty="0"/>
              <a:t>. </a:t>
            </a:r>
            <a:endParaRPr lang="el-GR" sz="2400" dirty="0" smtClean="0"/>
          </a:p>
          <a:p>
            <a:pPr>
              <a:spcBef>
                <a:spcPts val="600"/>
              </a:spcBef>
              <a:spcAft>
                <a:spcPts val="600"/>
              </a:spcAft>
            </a:pPr>
            <a:r>
              <a:rPr lang="el-GR" sz="2400" dirty="0" smtClean="0"/>
              <a:t>Επιθηλιακά υπολείμματα </a:t>
            </a:r>
            <a:r>
              <a:rPr lang="el-GR" sz="2400" dirty="0"/>
              <a:t>του ελύτρου είναι δυνατόν να παραμείνουν στον </a:t>
            </a:r>
            <a:r>
              <a:rPr lang="el-GR" sz="2400" dirty="0" err="1"/>
              <a:t>περιρριζικό</a:t>
            </a:r>
            <a:r>
              <a:rPr lang="el-GR" sz="2400" dirty="0"/>
              <a:t> χώρο οπότε και </a:t>
            </a:r>
            <a:r>
              <a:rPr lang="el-GR" sz="2400" dirty="0" smtClean="0"/>
              <a:t>θα αποτελέσουν </a:t>
            </a:r>
            <a:r>
              <a:rPr lang="el-GR" sz="2400" dirty="0"/>
              <a:t>τα επιθηλιακά υπολείμματα του </a:t>
            </a:r>
            <a:r>
              <a:rPr lang="el-GR" sz="2400" dirty="0" err="1"/>
              <a:t>Malassez</a:t>
            </a:r>
            <a:r>
              <a:rPr lang="el-GR" sz="2400" dirty="0"/>
              <a:t>. </a:t>
            </a:r>
            <a:endParaRPr lang="el-GR" sz="2400" dirty="0" smtClean="0"/>
          </a:p>
        </p:txBody>
      </p:sp>
      <p:sp>
        <p:nvSpPr>
          <p:cNvPr id="4" name="Title 3"/>
          <p:cNvSpPr txBox="1">
            <a:spLocks/>
          </p:cNvSpPr>
          <p:nvPr/>
        </p:nvSpPr>
        <p:spPr>
          <a:xfrm>
            <a:off x="457200"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600" b="1" smtClean="0">
                <a:solidFill>
                  <a:schemeClr val="tx2"/>
                </a:solidFill>
              </a:rPr>
              <a:t>οστεϊνογένεση</a:t>
            </a:r>
            <a:endParaRPr lang="el-GR" sz="3600" b="1" dirty="0"/>
          </a:p>
        </p:txBody>
      </p:sp>
    </p:spTree>
    <p:extLst>
      <p:ext uri="{BB962C8B-B14F-4D97-AF65-F5344CB8AC3E}">
        <p14:creationId xmlns:p14="http://schemas.microsoft.com/office/powerpoint/2010/main" val="19622791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79512" y="1125056"/>
            <a:ext cx="4608512" cy="5544304"/>
          </a:xfrm>
          <a:ln>
            <a:solidFill>
              <a:schemeClr val="tx2"/>
            </a:solidFill>
          </a:ln>
        </p:spPr>
        <p:txBody>
          <a:bodyPr>
            <a:noAutofit/>
          </a:bodyPr>
          <a:lstStyle/>
          <a:p>
            <a:pPr>
              <a:spcBef>
                <a:spcPts val="0"/>
              </a:spcBef>
              <a:spcAft>
                <a:spcPts val="600"/>
              </a:spcAft>
            </a:pPr>
            <a:r>
              <a:rPr lang="el-GR" sz="2200" dirty="0"/>
              <a:t>Η αδαμαντίνη είναι </a:t>
            </a:r>
            <a:r>
              <a:rPr lang="el-GR" sz="2200" dirty="0" smtClean="0"/>
              <a:t>δομημένη αποκλειστικά </a:t>
            </a:r>
            <a:r>
              <a:rPr lang="el-GR" sz="2200" dirty="0"/>
              <a:t>από </a:t>
            </a:r>
            <a:r>
              <a:rPr lang="el-GR" sz="2200" dirty="0" err="1"/>
              <a:t>ενασβεστιωμένες</a:t>
            </a:r>
            <a:r>
              <a:rPr lang="el-GR" sz="2200" dirty="0"/>
              <a:t> </a:t>
            </a:r>
            <a:r>
              <a:rPr lang="el-GR" sz="2200" dirty="0" smtClean="0"/>
              <a:t>μονάδες, τα </a:t>
            </a:r>
            <a:r>
              <a:rPr lang="el-GR" sz="2200" b="1" dirty="0" err="1">
                <a:solidFill>
                  <a:schemeClr val="tx2"/>
                </a:solidFill>
              </a:rPr>
              <a:t>αδαμαντινικά</a:t>
            </a:r>
            <a:r>
              <a:rPr lang="el-GR" sz="2200" b="1" dirty="0">
                <a:solidFill>
                  <a:schemeClr val="tx2"/>
                </a:solidFill>
              </a:rPr>
              <a:t> πρίσματα</a:t>
            </a:r>
            <a:r>
              <a:rPr lang="el-GR" sz="2200" dirty="0"/>
              <a:t>, που </a:t>
            </a:r>
            <a:r>
              <a:rPr lang="el-GR" sz="2200" dirty="0" smtClean="0"/>
              <a:t>συνήθως συνάπτονται </a:t>
            </a:r>
            <a:r>
              <a:rPr lang="el-GR" sz="2200" dirty="0"/>
              <a:t>μεταξύ τους με την </a:t>
            </a:r>
            <a:r>
              <a:rPr lang="el-GR" sz="2200" dirty="0" smtClean="0"/>
              <a:t>παρεμβολή </a:t>
            </a:r>
            <a:r>
              <a:rPr lang="el-GR" sz="2200" b="1" dirty="0" smtClean="0">
                <a:solidFill>
                  <a:schemeClr val="tx2"/>
                </a:solidFill>
              </a:rPr>
              <a:t>μεσοπρισμάτιας </a:t>
            </a:r>
            <a:r>
              <a:rPr lang="el-GR" sz="2200" b="1" dirty="0">
                <a:solidFill>
                  <a:schemeClr val="tx2"/>
                </a:solidFill>
              </a:rPr>
              <a:t>ουσίας</a:t>
            </a:r>
            <a:r>
              <a:rPr lang="el-GR" sz="2200" dirty="0">
                <a:solidFill>
                  <a:schemeClr val="tx2"/>
                </a:solidFill>
              </a:rPr>
              <a:t>.</a:t>
            </a:r>
          </a:p>
          <a:p>
            <a:pPr>
              <a:spcBef>
                <a:spcPts val="0"/>
              </a:spcBef>
              <a:spcAft>
                <a:spcPts val="600"/>
              </a:spcAft>
            </a:pPr>
            <a:r>
              <a:rPr lang="el-GR" sz="2200" dirty="0"/>
              <a:t>Η </a:t>
            </a:r>
            <a:r>
              <a:rPr lang="el-GR" sz="2200" b="1" i="1" dirty="0"/>
              <a:t>κατεύθυνση των </a:t>
            </a:r>
            <a:r>
              <a:rPr lang="el-GR" sz="2200" b="1" i="1" dirty="0" err="1" smtClean="0"/>
              <a:t>αδαμαντινικών</a:t>
            </a:r>
            <a:r>
              <a:rPr lang="el-GR" sz="2200" b="1" i="1" dirty="0" smtClean="0"/>
              <a:t> πρισμάτων </a:t>
            </a:r>
            <a:r>
              <a:rPr lang="el-GR" sz="2200" dirty="0"/>
              <a:t>δεν είναι όμοια σε όλη τη </a:t>
            </a:r>
            <a:r>
              <a:rPr lang="el-GR" sz="2200" dirty="0" smtClean="0"/>
              <a:t>μάζα της </a:t>
            </a:r>
            <a:r>
              <a:rPr lang="el-GR" sz="2200" dirty="0"/>
              <a:t>αδαμαντίνης. Η ιδιόμορφη αυτή </a:t>
            </a:r>
            <a:r>
              <a:rPr lang="el-GR" sz="2200" dirty="0" smtClean="0"/>
              <a:t>διάταξη των </a:t>
            </a:r>
            <a:r>
              <a:rPr lang="el-GR" sz="2200" dirty="0" err="1"/>
              <a:t>αδαμαντινικών</a:t>
            </a:r>
            <a:r>
              <a:rPr lang="el-GR" sz="2200" dirty="0"/>
              <a:t> πρισμάτων </a:t>
            </a:r>
            <a:r>
              <a:rPr lang="el-GR" sz="2200" dirty="0" smtClean="0"/>
              <a:t>δημιουργεί τις </a:t>
            </a:r>
            <a:r>
              <a:rPr lang="el-GR" sz="2200" dirty="0"/>
              <a:t>προϋποθέσεις για να ανταποκριθεί </a:t>
            </a:r>
            <a:r>
              <a:rPr lang="el-GR" sz="2200" dirty="0" smtClean="0"/>
              <a:t>η αδαμαντίνη </a:t>
            </a:r>
            <a:r>
              <a:rPr lang="el-GR" sz="2200" dirty="0"/>
              <a:t>στα μεγάλα φορτία </a:t>
            </a:r>
            <a:r>
              <a:rPr lang="el-GR" sz="2200" dirty="0" smtClean="0"/>
              <a:t>της μασητικής </a:t>
            </a:r>
            <a:r>
              <a:rPr lang="el-GR" sz="2200" dirty="0"/>
              <a:t>λειτουργίας των </a:t>
            </a:r>
            <a:r>
              <a:rPr lang="el-GR" sz="2200" dirty="0" smtClean="0"/>
              <a:t>δοντιών.</a:t>
            </a:r>
            <a:endParaRPr lang="el-GR" sz="2200" dirty="0"/>
          </a:p>
        </p:txBody>
      </p:sp>
      <p:pic>
        <p:nvPicPr>
          <p:cNvPr id="7170" name="Picture 2"/>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1" r="33458" b="7582"/>
          <a:stretch/>
        </p:blipFill>
        <p:spPr bwMode="auto">
          <a:xfrm>
            <a:off x="5290457" y="1124744"/>
            <a:ext cx="3602023" cy="266164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8880" y="3827939"/>
            <a:ext cx="3603600" cy="283140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Title 3"/>
          <p:cNvSpPr txBox="1">
            <a:spLocks noGrp="1"/>
          </p:cNvSpPr>
          <p:nvPr>
            <p:ph type="title"/>
          </p:nvPr>
        </p:nvSpPr>
        <p:spPr>
          <a:xfrm>
            <a:off x="467544" y="44450"/>
            <a:ext cx="8229600" cy="1008286"/>
          </a:xfrm>
          <a:prstGeom prst="rect">
            <a:avLst/>
          </a:prstGeom>
        </p:spPr>
        <p:txBody>
          <a:bodyPr anchor="t">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200" b="1" dirty="0" smtClean="0">
                <a:solidFill>
                  <a:schemeClr val="tx2"/>
                </a:solidFill>
              </a:rPr>
              <a:t>Αδαμαντίνη</a:t>
            </a:r>
            <a:br>
              <a:rPr lang="el-GR" sz="3200" b="1" dirty="0" smtClean="0">
                <a:solidFill>
                  <a:schemeClr val="tx2"/>
                </a:solidFill>
              </a:rPr>
            </a:br>
            <a:r>
              <a:rPr lang="el-GR" sz="3600" dirty="0" smtClean="0">
                <a:solidFill>
                  <a:schemeClr val="tx2"/>
                </a:solidFill>
              </a:rPr>
              <a:t>γενικά χαρακτηριστικά</a:t>
            </a:r>
            <a:endParaRPr lang="el-GR" sz="3600" b="1" dirty="0">
              <a:solidFill>
                <a:schemeClr val="tx2"/>
              </a:solidFill>
            </a:endParaRPr>
          </a:p>
        </p:txBody>
      </p:sp>
      <p:cxnSp>
        <p:nvCxnSpPr>
          <p:cNvPr id="6" name="Straight Connector 5"/>
          <p:cNvCxnSpPr/>
          <p:nvPr/>
        </p:nvCxnSpPr>
        <p:spPr>
          <a:xfrm flipV="1">
            <a:off x="6470791" y="1484784"/>
            <a:ext cx="576056" cy="72008"/>
          </a:xfrm>
          <a:prstGeom prst="line">
            <a:avLst/>
          </a:prstGeom>
          <a:ln>
            <a:headEnd type="oval" w="med" len="med"/>
            <a:tailEnd type="triangle" w="med" len="med"/>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6614847" y="2060848"/>
            <a:ext cx="432000" cy="144016"/>
          </a:xfrm>
          <a:prstGeom prst="line">
            <a:avLst/>
          </a:prstGeom>
          <a:ln>
            <a:headEnd type="oval" w="med" len="med"/>
            <a:tailEnd type="triangle" w="med" len="med"/>
          </a:ln>
        </p:spPr>
        <p:style>
          <a:lnRef idx="1">
            <a:schemeClr val="dk1"/>
          </a:lnRef>
          <a:fillRef idx="0">
            <a:schemeClr val="dk1"/>
          </a:fillRef>
          <a:effectRef idx="0">
            <a:schemeClr val="dk1"/>
          </a:effectRef>
          <a:fontRef idx="minor">
            <a:schemeClr val="tx1"/>
          </a:fontRef>
        </p:style>
      </p:cxnSp>
      <p:cxnSp>
        <p:nvCxnSpPr>
          <p:cNvPr id="21" name="Straight Arrow Connector 20"/>
          <p:cNvCxnSpPr/>
          <p:nvPr/>
        </p:nvCxnSpPr>
        <p:spPr>
          <a:xfrm flipV="1">
            <a:off x="6470791" y="2420888"/>
            <a:ext cx="432000" cy="144016"/>
          </a:xfrm>
          <a:prstGeom prst="straightConnector1">
            <a:avLst/>
          </a:prstGeom>
          <a:ln>
            <a:headEnd type="oval" w="med" len="med"/>
            <a:tailEnd type="triangle" w="med" len="med"/>
          </a:ln>
        </p:spPr>
        <p:style>
          <a:lnRef idx="1">
            <a:schemeClr val="dk1"/>
          </a:lnRef>
          <a:fillRef idx="0">
            <a:schemeClr val="dk1"/>
          </a:fillRef>
          <a:effectRef idx="0">
            <a:schemeClr val="dk1"/>
          </a:effectRef>
          <a:fontRef idx="minor">
            <a:schemeClr val="tx1"/>
          </a:fontRef>
        </p:style>
      </p:cxnSp>
      <p:cxnSp>
        <p:nvCxnSpPr>
          <p:cNvPr id="27" name="Straight Arrow Connector 26"/>
          <p:cNvCxnSpPr/>
          <p:nvPr/>
        </p:nvCxnSpPr>
        <p:spPr>
          <a:xfrm>
            <a:off x="6470791" y="3140968"/>
            <a:ext cx="2160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0572567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70186"/>
          </a:xfrm>
        </p:spPr>
        <p:txBody>
          <a:bodyPr>
            <a:normAutofit fontScale="90000"/>
          </a:bodyPr>
          <a:lstStyle/>
          <a:p>
            <a:pPr algn="l"/>
            <a:r>
              <a:rPr lang="el-GR" sz="2400" dirty="0"/>
              <a:t>Τα αδιαφοροποίητα </a:t>
            </a:r>
            <a:r>
              <a:rPr lang="el-GR" sz="2400" dirty="0" err="1"/>
              <a:t>μεσεγχυματικά</a:t>
            </a:r>
            <a:r>
              <a:rPr lang="el-GR" sz="2400" dirty="0"/>
              <a:t> κύτταρα του </a:t>
            </a:r>
            <a:r>
              <a:rPr lang="el-GR" sz="2400" b="1" dirty="0" err="1"/>
              <a:t>οδοντοθυλακίου</a:t>
            </a:r>
            <a:r>
              <a:rPr lang="el-GR" sz="2400" b="1" dirty="0"/>
              <a:t> </a:t>
            </a:r>
            <a:r>
              <a:rPr lang="el-GR" sz="2400" dirty="0"/>
              <a:t>διαφοροποιούνται σε προ-</a:t>
            </a:r>
            <a:r>
              <a:rPr lang="el-GR" sz="2400" dirty="0" err="1"/>
              <a:t>οστεϊνοβλάστες</a:t>
            </a:r>
            <a:r>
              <a:rPr lang="el-GR" sz="2400" dirty="0"/>
              <a:t> και κατόπιν σε </a:t>
            </a:r>
            <a:r>
              <a:rPr lang="el-GR" sz="2400" dirty="0" err="1"/>
              <a:t>οστεϊνοβλάστες</a:t>
            </a:r>
            <a:r>
              <a:rPr lang="el-GR" sz="2400" dirty="0"/>
              <a:t>. Τα κύτταρα αυτά παράγουν τροποκολλαγόνο, </a:t>
            </a:r>
            <a:r>
              <a:rPr lang="el-GR" sz="2400" dirty="0" err="1"/>
              <a:t>γλυκοπρωτεΐνες</a:t>
            </a:r>
            <a:r>
              <a:rPr lang="el-GR" sz="2400" dirty="0"/>
              <a:t> κ.ά. </a:t>
            </a:r>
            <a:r>
              <a:rPr lang="el-GR" sz="2400" dirty="0" smtClean="0"/>
              <a:t>που </a:t>
            </a:r>
            <a:r>
              <a:rPr lang="el-GR" sz="2400" dirty="0"/>
              <a:t>αποτελούν το οργανικό υπόστρωμα της </a:t>
            </a:r>
            <a:r>
              <a:rPr lang="el-GR" sz="2400" dirty="0" err="1"/>
              <a:t>οστεΐνης</a:t>
            </a:r>
            <a:r>
              <a:rPr lang="el-GR" sz="2400" dirty="0"/>
              <a:t> </a:t>
            </a:r>
            <a:r>
              <a:rPr lang="el-GR" sz="2400" dirty="0" smtClean="0"/>
              <a:t>που ονομάζεται  </a:t>
            </a:r>
            <a:r>
              <a:rPr lang="el-GR" sz="2400" i="1" dirty="0" smtClean="0"/>
              <a:t>προ-</a:t>
            </a:r>
            <a:r>
              <a:rPr lang="el-GR" sz="2400" i="1" dirty="0" err="1" smtClean="0"/>
              <a:t>οστεΐνη</a:t>
            </a:r>
            <a:r>
              <a:rPr lang="el-GR" sz="2400" i="1" dirty="0" smtClean="0"/>
              <a:t> </a:t>
            </a:r>
            <a:r>
              <a:rPr lang="el-GR" sz="2400" i="1" dirty="0"/>
              <a:t>ή </a:t>
            </a:r>
            <a:r>
              <a:rPr lang="el-GR" sz="2400" i="1" dirty="0" err="1" smtClean="0"/>
              <a:t>οστεϊνοειδές</a:t>
            </a:r>
            <a:r>
              <a:rPr lang="el-GR" sz="2400" dirty="0"/>
              <a:t>.</a:t>
            </a:r>
          </a:p>
        </p:txBody>
      </p:sp>
      <p:pic>
        <p:nvPicPr>
          <p:cNvPr id="205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375876" y="2200375"/>
            <a:ext cx="3228572" cy="418095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57200" y="2457288"/>
            <a:ext cx="4749462" cy="3564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1905034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340768"/>
            <a:ext cx="8229600" cy="4785395"/>
          </a:xfrm>
        </p:spPr>
        <p:txBody>
          <a:bodyPr>
            <a:normAutofit lnSpcReduction="10000"/>
          </a:bodyPr>
          <a:lstStyle/>
          <a:p>
            <a:pPr>
              <a:lnSpc>
                <a:spcPct val="110000"/>
              </a:lnSpc>
              <a:spcBef>
                <a:spcPts val="0"/>
              </a:spcBef>
              <a:spcAft>
                <a:spcPts val="600"/>
              </a:spcAft>
            </a:pPr>
            <a:r>
              <a:rPr lang="el-GR" sz="2400" dirty="0"/>
              <a:t>Το </a:t>
            </a:r>
            <a:r>
              <a:rPr lang="el-GR" sz="2400" dirty="0" err="1"/>
              <a:t>τροποκολαγόνο</a:t>
            </a:r>
            <a:r>
              <a:rPr lang="el-GR" sz="2400" dirty="0"/>
              <a:t> σχηματίζει </a:t>
            </a:r>
            <a:r>
              <a:rPr lang="el-GR" sz="2400" dirty="0" err="1"/>
              <a:t>μικροϊνίδια</a:t>
            </a:r>
            <a:r>
              <a:rPr lang="el-GR" sz="2400" dirty="0"/>
              <a:t> και ίνες μέσα στη μάζα της </a:t>
            </a:r>
            <a:r>
              <a:rPr lang="el-GR" sz="2400" dirty="0" err="1"/>
              <a:t>οστεΐνης</a:t>
            </a:r>
            <a:r>
              <a:rPr lang="el-GR" sz="2400" dirty="0"/>
              <a:t>. </a:t>
            </a:r>
            <a:endParaRPr lang="el-GR" sz="2400" dirty="0" smtClean="0"/>
          </a:p>
          <a:p>
            <a:pPr>
              <a:lnSpc>
                <a:spcPct val="110000"/>
              </a:lnSpc>
              <a:spcBef>
                <a:spcPts val="0"/>
              </a:spcBef>
              <a:spcAft>
                <a:spcPts val="600"/>
              </a:spcAft>
            </a:pPr>
            <a:r>
              <a:rPr lang="el-GR" sz="2400" dirty="0" smtClean="0"/>
              <a:t>Επιπλέον</a:t>
            </a:r>
            <a:r>
              <a:rPr lang="el-GR" sz="2400" dirty="0"/>
              <a:t>, κολλαγόνα ινίδια από το περιρρίζιο τα οποία αρχικά είναι παράλληλα με την επιφάνεια της ρίζας, αλλάζουν τον προσανατολισμό τους όταν αρχίζει η ανατολή του δοντιού και ενσωματώνονται στην μάζα της </a:t>
            </a:r>
            <a:r>
              <a:rPr lang="el-GR" sz="2400" dirty="0" err="1"/>
              <a:t>οστεΐνης</a:t>
            </a:r>
            <a:r>
              <a:rPr lang="el-GR" sz="2400" dirty="0"/>
              <a:t> οπότε και αποτελούν </a:t>
            </a:r>
            <a:r>
              <a:rPr lang="el-GR" sz="2400" b="1" i="1" dirty="0">
                <a:solidFill>
                  <a:schemeClr val="tx2"/>
                </a:solidFill>
              </a:rPr>
              <a:t>τις ίνες του </a:t>
            </a:r>
            <a:r>
              <a:rPr lang="el-GR" sz="2400" b="1" i="1" dirty="0" err="1">
                <a:solidFill>
                  <a:schemeClr val="tx2"/>
                </a:solidFill>
              </a:rPr>
              <a:t>Sharpey</a:t>
            </a:r>
            <a:r>
              <a:rPr lang="el-GR" sz="2400" dirty="0" smtClean="0"/>
              <a:t>.</a:t>
            </a:r>
          </a:p>
          <a:p>
            <a:pPr>
              <a:lnSpc>
                <a:spcPct val="110000"/>
              </a:lnSpc>
              <a:spcBef>
                <a:spcPts val="0"/>
              </a:spcBef>
              <a:spcAft>
                <a:spcPts val="600"/>
              </a:spcAft>
            </a:pPr>
            <a:r>
              <a:rPr lang="el-GR" sz="2400" dirty="0" smtClean="0"/>
              <a:t>Αφού γίνει η εναπόθεση του οργανικού υποστρώματος γίνεται και η </a:t>
            </a:r>
            <a:r>
              <a:rPr lang="el-GR" sz="2400" dirty="0" err="1" smtClean="0"/>
              <a:t>ενασβεστίωση</a:t>
            </a:r>
            <a:r>
              <a:rPr lang="el-GR" sz="2400" dirty="0" smtClean="0"/>
              <a:t> του με τη μορφή του </a:t>
            </a:r>
            <a:r>
              <a:rPr lang="el-GR" sz="2400" dirty="0" err="1" smtClean="0"/>
              <a:t>απατίτη</a:t>
            </a:r>
            <a:r>
              <a:rPr lang="el-GR" sz="2400" dirty="0" smtClean="0"/>
              <a:t> και η υποχώρηση των </a:t>
            </a:r>
            <a:r>
              <a:rPr lang="el-GR" sz="2400" dirty="0" err="1" smtClean="0"/>
              <a:t>οστεινοβλαστών</a:t>
            </a:r>
            <a:r>
              <a:rPr lang="el-GR" sz="2400" dirty="0" smtClean="0"/>
              <a:t> στο </a:t>
            </a:r>
            <a:r>
              <a:rPr lang="el-GR" sz="2400" dirty="0" err="1" smtClean="0"/>
              <a:t>περιρριζικό</a:t>
            </a:r>
            <a:r>
              <a:rPr lang="el-GR" sz="2400" dirty="0" smtClean="0"/>
              <a:t> χώρο. Έτσι παράγεται η πρωτογενής οστέινη, η </a:t>
            </a:r>
            <a:r>
              <a:rPr lang="el-GR" sz="2400" i="1" dirty="0" err="1" smtClean="0"/>
              <a:t>ακύτταρη</a:t>
            </a:r>
            <a:r>
              <a:rPr lang="el-GR" sz="2400" dirty="0" smtClean="0"/>
              <a:t>. Επίσης γίνεται και </a:t>
            </a:r>
            <a:r>
              <a:rPr lang="el-GR" sz="2400" dirty="0" err="1" smtClean="0"/>
              <a:t>ενασβεστίωση</a:t>
            </a:r>
            <a:r>
              <a:rPr lang="el-GR" sz="2400" dirty="0" smtClean="0"/>
              <a:t> των ινιδίων.</a:t>
            </a:r>
          </a:p>
          <a:p>
            <a:pPr>
              <a:lnSpc>
                <a:spcPct val="110000"/>
              </a:lnSpc>
              <a:spcBef>
                <a:spcPts val="0"/>
              </a:spcBef>
              <a:spcAft>
                <a:spcPts val="600"/>
              </a:spcAft>
            </a:pPr>
            <a:endParaRPr lang="el-GR" sz="2400" dirty="0"/>
          </a:p>
          <a:p>
            <a:pPr>
              <a:lnSpc>
                <a:spcPct val="110000"/>
              </a:lnSpc>
              <a:spcBef>
                <a:spcPts val="0"/>
              </a:spcBef>
              <a:spcAft>
                <a:spcPts val="600"/>
              </a:spcAft>
            </a:pPr>
            <a:endParaRPr lang="el-GR" sz="2400" dirty="0"/>
          </a:p>
        </p:txBody>
      </p:sp>
      <p:sp>
        <p:nvSpPr>
          <p:cNvPr id="7" name="Title 4"/>
          <p:cNvSpPr>
            <a:spLocks noGrp="1"/>
          </p:cNvSpPr>
          <p:nvPr>
            <p:ph type="title"/>
          </p:nvPr>
        </p:nvSpPr>
        <p:spPr/>
        <p:txBody>
          <a:bodyPr anchor="ctr">
            <a:noAutofit/>
          </a:bodyPr>
          <a:lstStyle/>
          <a:p>
            <a:r>
              <a:rPr lang="el-GR" sz="3200" b="1" dirty="0" smtClean="0">
                <a:solidFill>
                  <a:schemeClr val="tx2"/>
                </a:solidFill>
              </a:rPr>
              <a:t> </a:t>
            </a:r>
            <a:r>
              <a:rPr lang="el-GR" sz="3200" b="1" dirty="0">
                <a:solidFill>
                  <a:schemeClr val="tx2"/>
                </a:solidFill>
              </a:rPr>
              <a:t/>
            </a:r>
            <a:br>
              <a:rPr lang="el-GR" sz="3200" b="1" dirty="0">
                <a:solidFill>
                  <a:schemeClr val="tx2"/>
                </a:solidFill>
              </a:rPr>
            </a:br>
            <a:r>
              <a:rPr lang="el-GR" sz="3200" b="1" dirty="0" smtClean="0">
                <a:solidFill>
                  <a:schemeClr val="tx2"/>
                </a:solidFill>
              </a:rPr>
              <a:t>Διάπλαση </a:t>
            </a:r>
            <a:r>
              <a:rPr lang="el-GR" sz="3200" b="1" dirty="0">
                <a:solidFill>
                  <a:schemeClr val="tx2"/>
                </a:solidFill>
              </a:rPr>
              <a:t>της οστεΐνης</a:t>
            </a:r>
            <a:br>
              <a:rPr lang="el-GR" sz="3200" b="1" dirty="0">
                <a:solidFill>
                  <a:schemeClr val="tx2"/>
                </a:solidFill>
              </a:rPr>
            </a:br>
            <a:endParaRPr lang="el-GR" sz="3200" dirty="0">
              <a:solidFill>
                <a:schemeClr val="tx2"/>
              </a:solidFill>
            </a:endParaRPr>
          </a:p>
        </p:txBody>
      </p:sp>
    </p:spTree>
    <p:extLst>
      <p:ext uri="{BB962C8B-B14F-4D97-AF65-F5344CB8AC3E}">
        <p14:creationId xmlns:p14="http://schemas.microsoft.com/office/powerpoint/2010/main" val="98133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2736"/>
            <a:ext cx="8229600" cy="5659456"/>
          </a:xfrm>
        </p:spPr>
        <p:txBody>
          <a:bodyPr>
            <a:normAutofit lnSpcReduction="10000"/>
          </a:bodyPr>
          <a:lstStyle/>
          <a:p>
            <a:pPr>
              <a:lnSpc>
                <a:spcPct val="120000"/>
              </a:lnSpc>
              <a:spcBef>
                <a:spcPts val="0"/>
              </a:spcBef>
              <a:spcAft>
                <a:spcPts val="600"/>
              </a:spcAft>
            </a:pPr>
            <a:r>
              <a:rPr lang="el-GR" sz="2200" dirty="0"/>
              <a:t>Η διαδικασία της </a:t>
            </a:r>
            <a:r>
              <a:rPr lang="el-GR" sz="2200" dirty="0" err="1"/>
              <a:t>ενασβεστίωσης</a:t>
            </a:r>
            <a:r>
              <a:rPr lang="el-GR" sz="2200" dirty="0"/>
              <a:t> αρχίζει μετά την εναπόθεση του πρώτου </a:t>
            </a:r>
            <a:r>
              <a:rPr lang="el-GR" sz="2200" dirty="0" smtClean="0"/>
              <a:t>στρώματος </a:t>
            </a:r>
            <a:r>
              <a:rPr lang="el-GR" sz="2200" dirty="0" err="1" smtClean="0"/>
              <a:t>οστεϊνοειδούς</a:t>
            </a:r>
            <a:r>
              <a:rPr lang="el-GR" sz="2200" dirty="0"/>
              <a:t>. Ανόργανα άλατα από τους ιστούς (κυρίως ιόντα ασβεστίου και φωσφόρου) </a:t>
            </a:r>
            <a:r>
              <a:rPr lang="el-GR" sz="2200" dirty="0" smtClean="0"/>
              <a:t>με την </a:t>
            </a:r>
            <a:r>
              <a:rPr lang="el-GR" sz="2200" dirty="0"/>
              <a:t>μορφή κρυστάλλων </a:t>
            </a:r>
            <a:r>
              <a:rPr lang="el-GR" sz="2200" dirty="0" err="1"/>
              <a:t>υδροξυαπατίτη</a:t>
            </a:r>
            <a:r>
              <a:rPr lang="el-GR" sz="2200" dirty="0"/>
              <a:t> εναποτίθενται μεταξύ των ινιδίων </a:t>
            </a:r>
            <a:r>
              <a:rPr lang="el-GR" sz="2200" dirty="0" smtClean="0"/>
              <a:t>του τροποκολλαγόνου </a:t>
            </a:r>
            <a:r>
              <a:rPr lang="el-GR" sz="2200" dirty="0"/>
              <a:t>και των ινών κολλαγόνου. </a:t>
            </a:r>
            <a:endParaRPr lang="el-GR" sz="2200" dirty="0" smtClean="0"/>
          </a:p>
          <a:p>
            <a:pPr>
              <a:lnSpc>
                <a:spcPct val="120000"/>
              </a:lnSpc>
              <a:spcBef>
                <a:spcPts val="0"/>
              </a:spcBef>
              <a:spcAft>
                <a:spcPts val="600"/>
              </a:spcAft>
            </a:pPr>
            <a:r>
              <a:rPr lang="el-GR" sz="2200" dirty="0" smtClean="0"/>
              <a:t>Η </a:t>
            </a:r>
            <a:r>
              <a:rPr lang="el-GR" sz="2200" dirty="0" err="1"/>
              <a:t>ενασβεστίωση</a:t>
            </a:r>
            <a:r>
              <a:rPr lang="el-GR" sz="2200" dirty="0"/>
              <a:t> γίνεται περιοδικά </a:t>
            </a:r>
            <a:r>
              <a:rPr lang="el-GR" sz="2200" dirty="0" smtClean="0"/>
              <a:t>με περιόδους </a:t>
            </a:r>
            <a:r>
              <a:rPr lang="el-GR" sz="2200" dirty="0"/>
              <a:t>έξαρσης και ύφεσης που αντιστοιχούν στις αυξητικές γραμμές. </a:t>
            </a:r>
            <a:endParaRPr lang="el-GR" sz="2200" dirty="0" smtClean="0"/>
          </a:p>
          <a:p>
            <a:pPr>
              <a:lnSpc>
                <a:spcPct val="120000"/>
              </a:lnSpc>
              <a:spcBef>
                <a:spcPts val="0"/>
              </a:spcBef>
              <a:spcAft>
                <a:spcPts val="600"/>
              </a:spcAft>
            </a:pPr>
            <a:r>
              <a:rPr lang="el-GR" sz="2200" dirty="0" smtClean="0"/>
              <a:t>Όταν ολοκληρωθεί η </a:t>
            </a:r>
            <a:r>
              <a:rPr lang="el-GR" sz="2200" dirty="0"/>
              <a:t>διάπλαση κατά τα 2/3 περίπου διακόπτεται ο σχηματισμός της </a:t>
            </a:r>
            <a:r>
              <a:rPr lang="el-GR" sz="2200" i="1" dirty="0" err="1"/>
              <a:t>ακύτταρης</a:t>
            </a:r>
            <a:r>
              <a:rPr lang="el-GR" sz="2200" i="1" dirty="0"/>
              <a:t> </a:t>
            </a:r>
            <a:r>
              <a:rPr lang="el-GR" sz="2200" i="1" dirty="0" err="1"/>
              <a:t>οστεΐνης</a:t>
            </a:r>
            <a:r>
              <a:rPr lang="el-GR" sz="2200" i="1" dirty="0"/>
              <a:t> </a:t>
            </a:r>
            <a:r>
              <a:rPr lang="el-GR" sz="2200" dirty="0" smtClean="0"/>
              <a:t>και αρχίζει </a:t>
            </a:r>
            <a:r>
              <a:rPr lang="el-GR" sz="2200" dirty="0"/>
              <a:t>αυτός της </a:t>
            </a:r>
            <a:r>
              <a:rPr lang="el-GR" sz="2200" i="1" dirty="0" err="1"/>
              <a:t>κυτταροφόρου</a:t>
            </a:r>
            <a:r>
              <a:rPr lang="el-GR" sz="2200" i="1" dirty="0"/>
              <a:t> μικτής </a:t>
            </a:r>
            <a:r>
              <a:rPr lang="el-GR" sz="2200" i="1" dirty="0" err="1"/>
              <a:t>στιβαδωτής</a:t>
            </a:r>
            <a:r>
              <a:rPr lang="el-GR" sz="2200" i="1" dirty="0"/>
              <a:t> </a:t>
            </a:r>
            <a:r>
              <a:rPr lang="el-GR" sz="2200" i="1" dirty="0" err="1"/>
              <a:t>οστεΐνης</a:t>
            </a:r>
            <a:r>
              <a:rPr lang="el-GR" sz="2200" i="1" dirty="0"/>
              <a:t>. </a:t>
            </a:r>
            <a:endParaRPr lang="el-GR" sz="2200" i="1" dirty="0" smtClean="0"/>
          </a:p>
          <a:p>
            <a:pPr>
              <a:lnSpc>
                <a:spcPct val="120000"/>
              </a:lnSpc>
              <a:spcBef>
                <a:spcPts val="0"/>
              </a:spcBef>
              <a:spcAft>
                <a:spcPts val="600"/>
              </a:spcAft>
            </a:pPr>
            <a:r>
              <a:rPr lang="el-GR" sz="2200" dirty="0" smtClean="0"/>
              <a:t>Η ενασβεστίωση στη περίπτωση αυτή δεν γίνεται από τα έξω αλλά με τη μορφή </a:t>
            </a:r>
            <a:r>
              <a:rPr lang="el-GR" sz="2200" dirty="0" err="1" smtClean="0"/>
              <a:t>σφαιρίων</a:t>
            </a:r>
            <a:r>
              <a:rPr lang="el-GR" sz="2200" dirty="0" smtClean="0"/>
              <a:t> με ποικίλο μέγεθος που διασκορπίζονται μέσα στο </a:t>
            </a:r>
            <a:r>
              <a:rPr lang="el-GR" sz="2200" dirty="0" err="1" smtClean="0"/>
              <a:t>οστεινοειδές</a:t>
            </a:r>
            <a:r>
              <a:rPr lang="el-GR" sz="2200" dirty="0" smtClean="0"/>
              <a:t>. Τα κύτταρα κλείνονται μέσα στην </a:t>
            </a:r>
            <a:r>
              <a:rPr lang="el-GR" sz="2200" dirty="0" err="1" smtClean="0"/>
              <a:t>ενασβεστιωμενη</a:t>
            </a:r>
            <a:r>
              <a:rPr lang="el-GR" sz="2200" dirty="0" smtClean="0"/>
              <a:t> </a:t>
            </a:r>
            <a:r>
              <a:rPr lang="el-GR" sz="2200" dirty="0" err="1" smtClean="0"/>
              <a:t>οστείνη</a:t>
            </a:r>
            <a:r>
              <a:rPr lang="el-GR" sz="2200" dirty="0" smtClean="0"/>
              <a:t> </a:t>
            </a:r>
            <a:r>
              <a:rPr lang="el-GR" sz="2200" i="1" dirty="0" smtClean="0"/>
              <a:t>που λέγεται </a:t>
            </a:r>
            <a:r>
              <a:rPr lang="el-GR" sz="2200" i="1" dirty="0" err="1" smtClean="0"/>
              <a:t>κυτταροφόρα</a:t>
            </a:r>
            <a:r>
              <a:rPr lang="el-GR" sz="2200" i="1" dirty="0" smtClean="0"/>
              <a:t>.</a:t>
            </a:r>
          </a:p>
        </p:txBody>
      </p:sp>
      <p:sp>
        <p:nvSpPr>
          <p:cNvPr id="4" name="Title 4"/>
          <p:cNvSpPr>
            <a:spLocks noGrp="1"/>
          </p:cNvSpPr>
          <p:nvPr>
            <p:ph type="title"/>
          </p:nvPr>
        </p:nvSpPr>
        <p:spPr>
          <a:xfrm>
            <a:off x="457200" y="115888"/>
            <a:ext cx="8229600" cy="1008856"/>
          </a:xfrm>
        </p:spPr>
        <p:txBody>
          <a:bodyPr anchor="ctr">
            <a:noAutofit/>
          </a:bodyPr>
          <a:lstStyle/>
          <a:p>
            <a:r>
              <a:rPr lang="el-GR" sz="3200" b="1" dirty="0" smtClean="0">
                <a:solidFill>
                  <a:schemeClr val="tx2"/>
                </a:solidFill>
              </a:rPr>
              <a:t> </a:t>
            </a:r>
            <a:r>
              <a:rPr lang="el-GR" sz="3200" b="1" dirty="0">
                <a:solidFill>
                  <a:schemeClr val="tx2"/>
                </a:solidFill>
              </a:rPr>
              <a:t/>
            </a:r>
            <a:br>
              <a:rPr lang="el-GR" sz="3200" b="1" dirty="0">
                <a:solidFill>
                  <a:schemeClr val="tx2"/>
                </a:solidFill>
              </a:rPr>
            </a:br>
            <a:r>
              <a:rPr lang="el-GR" sz="3200" b="1" dirty="0" smtClean="0">
                <a:solidFill>
                  <a:schemeClr val="tx2"/>
                </a:solidFill>
              </a:rPr>
              <a:t>Διάπλαση </a:t>
            </a:r>
            <a:r>
              <a:rPr lang="el-GR" sz="3200" b="1" dirty="0">
                <a:solidFill>
                  <a:schemeClr val="tx2"/>
                </a:solidFill>
              </a:rPr>
              <a:t>της </a:t>
            </a:r>
            <a:r>
              <a:rPr lang="el-GR" sz="3200" b="1" dirty="0" err="1">
                <a:solidFill>
                  <a:schemeClr val="tx2"/>
                </a:solidFill>
              </a:rPr>
              <a:t>οστεΐνης</a:t>
            </a:r>
            <a:r>
              <a:rPr lang="el-GR" sz="3200" b="1" dirty="0">
                <a:solidFill>
                  <a:schemeClr val="tx2"/>
                </a:solidFill>
              </a:rPr>
              <a:t/>
            </a:r>
            <a:br>
              <a:rPr lang="el-GR" sz="3200" b="1" dirty="0">
                <a:solidFill>
                  <a:schemeClr val="tx2"/>
                </a:solidFill>
              </a:rPr>
            </a:br>
            <a:endParaRPr lang="el-GR" sz="3200" dirty="0">
              <a:solidFill>
                <a:schemeClr val="tx2"/>
              </a:solidFill>
            </a:endParaRPr>
          </a:p>
        </p:txBody>
      </p:sp>
    </p:spTree>
    <p:extLst>
      <p:ext uri="{BB962C8B-B14F-4D97-AF65-F5344CB8AC3E}">
        <p14:creationId xmlns:p14="http://schemas.microsoft.com/office/powerpoint/2010/main" val="411258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b="1" dirty="0"/>
              <a:t>Λειτουργίες της </a:t>
            </a:r>
            <a:r>
              <a:rPr lang="el-GR" sz="3600" b="1" dirty="0" err="1"/>
              <a:t>οστεΐνης</a:t>
            </a:r>
            <a:endParaRPr lang="el-GR" sz="3600" dirty="0"/>
          </a:p>
        </p:txBody>
      </p:sp>
      <p:sp>
        <p:nvSpPr>
          <p:cNvPr id="3" name="Content Placeholder 2"/>
          <p:cNvSpPr>
            <a:spLocks noGrp="1"/>
          </p:cNvSpPr>
          <p:nvPr>
            <p:ph idx="1"/>
          </p:nvPr>
        </p:nvSpPr>
        <p:spPr>
          <a:xfrm>
            <a:off x="457200" y="1600200"/>
            <a:ext cx="8229600" cy="4925144"/>
          </a:xfrm>
        </p:spPr>
        <p:txBody>
          <a:bodyPr>
            <a:normAutofit lnSpcReduction="10000"/>
          </a:bodyPr>
          <a:lstStyle/>
          <a:p>
            <a:pPr>
              <a:lnSpc>
                <a:spcPct val="110000"/>
              </a:lnSpc>
              <a:spcBef>
                <a:spcPts val="0"/>
              </a:spcBef>
              <a:spcAft>
                <a:spcPts val="600"/>
              </a:spcAft>
            </a:pPr>
            <a:r>
              <a:rPr lang="el-GR" sz="2200" u="sng" dirty="0" smtClean="0"/>
              <a:t>Η </a:t>
            </a:r>
            <a:r>
              <a:rPr lang="el-GR" sz="2200" u="sng" dirty="0"/>
              <a:t>κύρια λειτουργία </a:t>
            </a:r>
            <a:r>
              <a:rPr lang="el-GR" sz="2200" dirty="0"/>
              <a:t>της </a:t>
            </a:r>
            <a:r>
              <a:rPr lang="el-GR" sz="2200" dirty="0" err="1"/>
              <a:t>οστεΐνης</a:t>
            </a:r>
            <a:r>
              <a:rPr lang="el-GR" sz="2200" dirty="0"/>
              <a:t> </a:t>
            </a:r>
            <a:r>
              <a:rPr lang="el-GR" sz="2200" b="1" dirty="0"/>
              <a:t>είναι η πρόσφυση των </a:t>
            </a:r>
            <a:r>
              <a:rPr lang="el-GR" sz="2200" b="1" dirty="0" err="1"/>
              <a:t>νεοπαραγόμενων</a:t>
            </a:r>
            <a:r>
              <a:rPr lang="el-GR" sz="2200" b="1" dirty="0"/>
              <a:t> </a:t>
            </a:r>
            <a:r>
              <a:rPr lang="el-GR" sz="2200" b="1" dirty="0" smtClean="0"/>
              <a:t>κολλαγόνων</a:t>
            </a:r>
            <a:r>
              <a:rPr lang="en-GB" sz="2200" b="1" dirty="0" smtClean="0"/>
              <a:t> </a:t>
            </a:r>
            <a:r>
              <a:rPr lang="el-GR" sz="2200" b="1" dirty="0" smtClean="0"/>
              <a:t>ινών </a:t>
            </a:r>
            <a:r>
              <a:rPr lang="el-GR" sz="2200" b="1" dirty="0"/>
              <a:t>του </a:t>
            </a:r>
            <a:r>
              <a:rPr lang="el-GR" sz="2200" b="1" dirty="0" err="1"/>
              <a:t>περιρριζίου</a:t>
            </a:r>
            <a:r>
              <a:rPr lang="el-GR" sz="2200" b="1" dirty="0"/>
              <a:t> στην επιφάνειά της</a:t>
            </a:r>
            <a:r>
              <a:rPr lang="el-GR" sz="2200" dirty="0"/>
              <a:t>. Η πρόσφυση αυτή επιτυγχάνεται με την συνεχή </a:t>
            </a:r>
            <a:r>
              <a:rPr lang="el-GR" sz="2200" dirty="0" smtClean="0"/>
              <a:t>και</a:t>
            </a:r>
            <a:r>
              <a:rPr lang="en-GB" sz="2200" dirty="0" smtClean="0"/>
              <a:t> </a:t>
            </a:r>
            <a:r>
              <a:rPr lang="el-GR" sz="2200" dirty="0" smtClean="0"/>
              <a:t>δια </a:t>
            </a:r>
            <a:r>
              <a:rPr lang="el-GR" sz="2200" dirty="0"/>
              <a:t>βίου εναπόθεση της </a:t>
            </a:r>
            <a:r>
              <a:rPr lang="el-GR" sz="2200" dirty="0" err="1"/>
              <a:t>οστεΐνης</a:t>
            </a:r>
            <a:r>
              <a:rPr lang="el-GR" sz="2200" dirty="0"/>
              <a:t>. </a:t>
            </a:r>
            <a:endParaRPr lang="en-GB" sz="2200" dirty="0" smtClean="0"/>
          </a:p>
          <a:p>
            <a:pPr>
              <a:lnSpc>
                <a:spcPct val="110000"/>
              </a:lnSpc>
              <a:spcBef>
                <a:spcPts val="0"/>
              </a:spcBef>
              <a:spcAft>
                <a:spcPts val="600"/>
              </a:spcAft>
            </a:pPr>
            <a:r>
              <a:rPr lang="el-GR" sz="2200" dirty="0" smtClean="0"/>
              <a:t>Η </a:t>
            </a:r>
            <a:r>
              <a:rPr lang="el-GR" sz="2200" dirty="0" err="1"/>
              <a:t>ακύτταρη</a:t>
            </a:r>
            <a:r>
              <a:rPr lang="el-GR" sz="2200" dirty="0"/>
              <a:t> με εξωγενείς ίνες, η οποία επεκτείνεται </a:t>
            </a:r>
            <a:r>
              <a:rPr lang="el-GR" sz="2200" dirty="0" smtClean="0"/>
              <a:t>και</a:t>
            </a:r>
            <a:r>
              <a:rPr lang="en-GB" sz="2200" dirty="0" smtClean="0"/>
              <a:t> </a:t>
            </a:r>
            <a:r>
              <a:rPr lang="el-GR" sz="2200" dirty="0" smtClean="0"/>
              <a:t>προς </a:t>
            </a:r>
            <a:r>
              <a:rPr lang="el-GR" sz="2200" dirty="0"/>
              <a:t>την </a:t>
            </a:r>
            <a:r>
              <a:rPr lang="el-GR" sz="2200" dirty="0" err="1"/>
              <a:t>ακρορριζική</a:t>
            </a:r>
            <a:r>
              <a:rPr lang="el-GR" sz="2200" dirty="0"/>
              <a:t> περιοχή καλύπτοντας την </a:t>
            </a:r>
            <a:r>
              <a:rPr lang="el-GR" sz="2200" dirty="0" err="1"/>
              <a:t>κυτταροφόρο</a:t>
            </a:r>
            <a:r>
              <a:rPr lang="el-GR" sz="2200" dirty="0"/>
              <a:t> μικτή </a:t>
            </a:r>
            <a:r>
              <a:rPr lang="el-GR" sz="2200" dirty="0" err="1"/>
              <a:t>στιβαδωτή</a:t>
            </a:r>
            <a:r>
              <a:rPr lang="el-GR" sz="2200" dirty="0"/>
              <a:t>, είναι </a:t>
            </a:r>
            <a:r>
              <a:rPr lang="el-GR" sz="2200" dirty="0" smtClean="0"/>
              <a:t>αυτή</a:t>
            </a:r>
            <a:r>
              <a:rPr lang="en-GB" sz="2200" dirty="0" smtClean="0"/>
              <a:t> </a:t>
            </a:r>
            <a:r>
              <a:rPr lang="el-GR" sz="2200" dirty="0" smtClean="0"/>
              <a:t>που </a:t>
            </a:r>
            <a:r>
              <a:rPr lang="el-GR" sz="2200" dirty="0"/>
              <a:t>περισσότερο διεκπεραιώνει αυτή την λειτουργία. Παράγεται συνεχώς </a:t>
            </a:r>
            <a:r>
              <a:rPr lang="el-GR" sz="2200" dirty="0" err="1"/>
              <a:t>προοστεΐνη</a:t>
            </a:r>
            <a:r>
              <a:rPr lang="el-GR" sz="2200" dirty="0"/>
              <a:t> </a:t>
            </a:r>
            <a:r>
              <a:rPr lang="el-GR" sz="2200" dirty="0" smtClean="0"/>
              <a:t>η</a:t>
            </a:r>
            <a:r>
              <a:rPr lang="en-GB" sz="2200" dirty="0" smtClean="0"/>
              <a:t> </a:t>
            </a:r>
            <a:r>
              <a:rPr lang="el-GR" sz="2200" dirty="0" smtClean="0"/>
              <a:t>οποία </a:t>
            </a:r>
            <a:r>
              <a:rPr lang="el-GR" sz="2200" dirty="0"/>
              <a:t>καθώς </a:t>
            </a:r>
            <a:r>
              <a:rPr lang="el-GR" sz="2200" dirty="0" err="1"/>
              <a:t>ενασβεστιώνεται</a:t>
            </a:r>
            <a:r>
              <a:rPr lang="el-GR" sz="2200" dirty="0"/>
              <a:t> εγκλωβίζει παράλληλα και κολλαγόνες ίνες του </a:t>
            </a:r>
            <a:r>
              <a:rPr lang="el-GR" sz="2200" dirty="0" err="1" smtClean="0"/>
              <a:t>περιρριζίου</a:t>
            </a:r>
            <a:r>
              <a:rPr lang="en-GB" sz="2200" dirty="0"/>
              <a:t> </a:t>
            </a:r>
            <a:r>
              <a:rPr lang="el-GR" sz="2200" dirty="0" smtClean="0"/>
              <a:t>που </a:t>
            </a:r>
            <a:r>
              <a:rPr lang="el-GR" sz="2200" dirty="0"/>
              <a:t>διαπλέκονται με τις ενδογενείς ίνες δημιουργώντας με τον τρόπο αυτό μία σταθερή </a:t>
            </a:r>
            <a:r>
              <a:rPr lang="el-GR" sz="2200" dirty="0" smtClean="0"/>
              <a:t>και</a:t>
            </a:r>
            <a:r>
              <a:rPr lang="en-GB" sz="2200" dirty="0" smtClean="0"/>
              <a:t> </a:t>
            </a:r>
            <a:r>
              <a:rPr lang="el-GR" sz="2200" dirty="0" smtClean="0"/>
              <a:t>μεγάλης </a:t>
            </a:r>
            <a:r>
              <a:rPr lang="el-GR" sz="2200" dirty="0"/>
              <a:t>αντοχής πρόσφυση. Επομένως, </a:t>
            </a:r>
            <a:r>
              <a:rPr lang="el-GR" sz="2200" b="1" dirty="0"/>
              <a:t>εξασφαλίζει την στήριξη και συγκράτηση </a:t>
            </a:r>
            <a:r>
              <a:rPr lang="el-GR" sz="2200" b="1" dirty="0" smtClean="0"/>
              <a:t>του</a:t>
            </a:r>
            <a:r>
              <a:rPr lang="en-GB" sz="2200" b="1" dirty="0" smtClean="0"/>
              <a:t> </a:t>
            </a:r>
            <a:r>
              <a:rPr lang="el-GR" sz="2200" b="1" dirty="0" smtClean="0"/>
              <a:t>δοντιού</a:t>
            </a:r>
            <a:r>
              <a:rPr lang="el-GR" sz="2200" b="1" dirty="0"/>
              <a:t>.</a:t>
            </a:r>
          </a:p>
        </p:txBody>
      </p:sp>
    </p:spTree>
    <p:extLst>
      <p:ext uri="{BB962C8B-B14F-4D97-AF65-F5344CB8AC3E}">
        <p14:creationId xmlns:p14="http://schemas.microsoft.com/office/powerpoint/2010/main" val="127148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spcBef>
                <a:spcPts val="600"/>
              </a:spcBef>
              <a:spcAft>
                <a:spcPts val="600"/>
              </a:spcAft>
            </a:pPr>
            <a:r>
              <a:rPr lang="el-GR" sz="2400" u="sng" dirty="0"/>
              <a:t>Η</a:t>
            </a:r>
            <a:r>
              <a:rPr lang="el-GR" sz="2400" u="sng" dirty="0" smtClean="0"/>
              <a:t> </a:t>
            </a:r>
            <a:r>
              <a:rPr lang="el-GR" sz="2400" u="sng" dirty="0" err="1"/>
              <a:t>οστεΐνη</a:t>
            </a:r>
            <a:r>
              <a:rPr lang="el-GR" sz="2400" u="sng" dirty="0"/>
              <a:t> προστατεύει </a:t>
            </a:r>
            <a:r>
              <a:rPr lang="el-GR" sz="2400" dirty="0"/>
              <a:t>την οδοντίνη της ρίζας και συμβάλλει ενεργά </a:t>
            </a:r>
            <a:r>
              <a:rPr lang="el-GR" sz="2400" dirty="0" smtClean="0"/>
              <a:t>στις διαδικασίες </a:t>
            </a:r>
            <a:r>
              <a:rPr lang="el-GR" sz="2400" dirty="0"/>
              <a:t>επούλωσης με την σύνθεση </a:t>
            </a:r>
            <a:r>
              <a:rPr lang="el-GR" sz="2400" dirty="0" err="1"/>
              <a:t>προοστεΐνης</a:t>
            </a:r>
            <a:r>
              <a:rPr lang="el-GR" sz="2400" dirty="0"/>
              <a:t> από τις </a:t>
            </a:r>
            <a:r>
              <a:rPr lang="el-GR" sz="2400" dirty="0" err="1"/>
              <a:t>οστεϊνοβλάστες</a:t>
            </a:r>
            <a:r>
              <a:rPr lang="el-GR" sz="2400" dirty="0"/>
              <a:t> όπως π.χ. </a:t>
            </a:r>
            <a:r>
              <a:rPr lang="el-GR" sz="2400" dirty="0" smtClean="0"/>
              <a:t>στην επούλωση </a:t>
            </a:r>
            <a:r>
              <a:rPr lang="el-GR" sz="2400" dirty="0"/>
              <a:t>καταγμάτων ή ρωγμών της ρίζας.</a:t>
            </a:r>
          </a:p>
          <a:p>
            <a:pPr>
              <a:spcBef>
                <a:spcPts val="600"/>
              </a:spcBef>
              <a:spcAft>
                <a:spcPts val="600"/>
              </a:spcAft>
            </a:pPr>
            <a:r>
              <a:rPr lang="el-GR" sz="2400" dirty="0"/>
              <a:t>Στις λειτουργίες της </a:t>
            </a:r>
            <a:r>
              <a:rPr lang="el-GR" sz="2400" dirty="0" err="1"/>
              <a:t>οστεΐνης</a:t>
            </a:r>
            <a:r>
              <a:rPr lang="el-GR" sz="2400" dirty="0"/>
              <a:t> περιλαμβάνεται και η </a:t>
            </a:r>
            <a:r>
              <a:rPr lang="el-GR" sz="2400" u="sng" dirty="0"/>
              <a:t>διατήρηση των </a:t>
            </a:r>
            <a:r>
              <a:rPr lang="el-GR" sz="2400" u="sng" dirty="0" smtClean="0"/>
              <a:t>συγκλεισιακών σχέσεων </a:t>
            </a:r>
            <a:r>
              <a:rPr lang="el-GR" sz="2400" dirty="0"/>
              <a:t>των δοντιών. Οι συνεχείς αποτριβές των μασητικών επιφανειών που </a:t>
            </a:r>
            <a:r>
              <a:rPr lang="el-GR" sz="2400" dirty="0" smtClean="0"/>
              <a:t>συμβαίνουν ως </a:t>
            </a:r>
            <a:r>
              <a:rPr lang="el-GR" sz="2400" dirty="0"/>
              <a:t>συνέπεια της λειτουργίας του δοντιού, αντισταθμίζονται από την συνεχή ανατολή </a:t>
            </a:r>
            <a:r>
              <a:rPr lang="el-GR" sz="2400" dirty="0" smtClean="0"/>
              <a:t>των δοντιών </a:t>
            </a:r>
            <a:r>
              <a:rPr lang="el-GR" sz="2400" dirty="0"/>
              <a:t>με την εναπόθεση νέας </a:t>
            </a:r>
            <a:r>
              <a:rPr lang="el-GR" sz="2400" dirty="0" err="1"/>
              <a:t>οστεΐνης</a:t>
            </a:r>
            <a:r>
              <a:rPr lang="el-GR" sz="2400" dirty="0"/>
              <a:t> στη </a:t>
            </a:r>
            <a:r>
              <a:rPr lang="el-GR" sz="2400" dirty="0" err="1"/>
              <a:t>ακρορριζική</a:t>
            </a:r>
            <a:r>
              <a:rPr lang="el-GR" sz="2400" dirty="0"/>
              <a:t> περιοχή.</a:t>
            </a:r>
          </a:p>
        </p:txBody>
      </p:sp>
      <p:sp>
        <p:nvSpPr>
          <p:cNvPr id="4" name="Title 1"/>
          <p:cNvSpPr>
            <a:spLocks noGrp="1"/>
          </p:cNvSpPr>
          <p:nvPr>
            <p:ph type="title"/>
          </p:nvPr>
        </p:nvSpPr>
        <p:spPr/>
        <p:txBody>
          <a:bodyPr>
            <a:normAutofit/>
          </a:bodyPr>
          <a:lstStyle/>
          <a:p>
            <a:r>
              <a:rPr lang="el-GR" sz="3600" b="1" dirty="0"/>
              <a:t>Λειτουργίες της </a:t>
            </a:r>
            <a:r>
              <a:rPr lang="el-GR" sz="3600" b="1" dirty="0" err="1"/>
              <a:t>οστεΐνης</a:t>
            </a:r>
            <a:endParaRPr lang="el-GR" sz="3600" dirty="0"/>
          </a:p>
        </p:txBody>
      </p:sp>
    </p:spTree>
    <p:extLst>
      <p:ext uri="{BB962C8B-B14F-4D97-AF65-F5344CB8AC3E}">
        <p14:creationId xmlns:p14="http://schemas.microsoft.com/office/powerpoint/2010/main" val="391984604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80728"/>
            <a:ext cx="8229600" cy="5616624"/>
          </a:xfrm>
        </p:spPr>
        <p:txBody>
          <a:bodyPr>
            <a:noAutofit/>
          </a:bodyPr>
          <a:lstStyle/>
          <a:p>
            <a:pPr marL="0" indent="0">
              <a:buNone/>
            </a:pPr>
            <a:r>
              <a:rPr lang="el-GR" sz="2400" b="1" i="1" dirty="0" smtClean="0">
                <a:solidFill>
                  <a:schemeClr val="tx2"/>
                </a:solidFill>
              </a:rPr>
              <a:t>Απορρόφηση </a:t>
            </a:r>
            <a:r>
              <a:rPr lang="el-GR" sz="2400" b="1" i="1" dirty="0">
                <a:solidFill>
                  <a:schemeClr val="tx2"/>
                </a:solidFill>
              </a:rPr>
              <a:t>της </a:t>
            </a:r>
            <a:r>
              <a:rPr lang="el-GR" sz="2400" b="1" i="1" dirty="0" smtClean="0">
                <a:solidFill>
                  <a:schemeClr val="tx2"/>
                </a:solidFill>
              </a:rPr>
              <a:t>ρίζας</a:t>
            </a:r>
          </a:p>
          <a:p>
            <a:pPr marL="0" indent="0">
              <a:buNone/>
            </a:pPr>
            <a:r>
              <a:rPr lang="el-GR" sz="2000" dirty="0" smtClean="0"/>
              <a:t>Σε </a:t>
            </a:r>
            <a:r>
              <a:rPr lang="el-GR" sz="2000" dirty="0"/>
              <a:t>αρκετές περιπτώσεις περιορισμένης έκτασης βλάβη στο περιρρίζιο ή την </a:t>
            </a:r>
            <a:r>
              <a:rPr lang="el-GR" sz="2000" dirty="0" smtClean="0"/>
              <a:t>επιφάνεια της </a:t>
            </a:r>
            <a:r>
              <a:rPr lang="el-GR" sz="2000" dirty="0"/>
              <a:t>ρίζας (οξύς οδοντικός τραυματισμός, εφαρμογή υπερβολικών δυνάμεων κατά </a:t>
            </a:r>
            <a:r>
              <a:rPr lang="el-GR" sz="2000" dirty="0" smtClean="0"/>
              <a:t>την ορθοδοντική </a:t>
            </a:r>
            <a:r>
              <a:rPr lang="el-GR" sz="2000" dirty="0"/>
              <a:t>μετακίνηση) οδηγεί σε απορρόφηση της </a:t>
            </a:r>
            <a:r>
              <a:rPr lang="el-GR" sz="2000" dirty="0" err="1"/>
              <a:t>οστεΐνης</a:t>
            </a:r>
            <a:r>
              <a:rPr lang="el-GR" sz="2000" dirty="0"/>
              <a:t> η οποία είναι δυνατόν </a:t>
            </a:r>
            <a:r>
              <a:rPr lang="el-GR" sz="2000" dirty="0" smtClean="0"/>
              <a:t>να επεκταθεί </a:t>
            </a:r>
            <a:r>
              <a:rPr lang="el-GR" sz="2000" dirty="0"/>
              <a:t>έως την οδοντίνη. </a:t>
            </a:r>
          </a:p>
          <a:p>
            <a:pPr>
              <a:buFont typeface="Wingdings" panose="05000000000000000000" pitchFamily="2" charset="2"/>
              <a:buChar char="ü"/>
            </a:pPr>
            <a:r>
              <a:rPr lang="el-GR" sz="2000" dirty="0" smtClean="0"/>
              <a:t>Ιστολογικά</a:t>
            </a:r>
            <a:r>
              <a:rPr lang="el-GR" sz="2000" dirty="0"/>
              <a:t>, παρατηρείται αποδόμηση των κολλαγόνων </a:t>
            </a:r>
            <a:r>
              <a:rPr lang="el-GR" sz="2000" dirty="0" smtClean="0"/>
              <a:t>ινών από </a:t>
            </a:r>
            <a:r>
              <a:rPr lang="el-GR" sz="2000" dirty="0"/>
              <a:t>τις </a:t>
            </a:r>
            <a:r>
              <a:rPr lang="el-GR" sz="2000" dirty="0" err="1"/>
              <a:t>ινοβλάστες</a:t>
            </a:r>
            <a:r>
              <a:rPr lang="el-GR" sz="2000" dirty="0"/>
              <a:t> αλλά και τις </a:t>
            </a:r>
            <a:r>
              <a:rPr lang="el-GR" sz="2000" dirty="0" err="1"/>
              <a:t>μεταλλοπρωτεϊνάσες</a:t>
            </a:r>
            <a:r>
              <a:rPr lang="el-GR" sz="2000" dirty="0"/>
              <a:t> που είναι ένζυμα τα οποία </a:t>
            </a:r>
            <a:r>
              <a:rPr lang="el-GR" sz="2000" dirty="0" smtClean="0"/>
              <a:t>παράγονται σε </a:t>
            </a:r>
            <a:r>
              <a:rPr lang="el-GR" sz="2000" dirty="0"/>
              <a:t>φλεγμονώδεις εξεργασίες </a:t>
            </a:r>
            <a:r>
              <a:rPr lang="el-GR" sz="2000" dirty="0" smtClean="0"/>
              <a:t>. Οι διαδικασίες </a:t>
            </a:r>
            <a:r>
              <a:rPr lang="el-GR" sz="2000" dirty="0"/>
              <a:t>αυτές έχουν ως αποτέλεσμα την απελευθέρωση παραγόντων οι </a:t>
            </a:r>
            <a:r>
              <a:rPr lang="el-GR" sz="2000" dirty="0" smtClean="0"/>
              <a:t>οποίοι ενεργοποιούν </a:t>
            </a:r>
            <a:r>
              <a:rPr lang="el-GR" sz="2000" dirty="0"/>
              <a:t>την διαφοροποίηση και πρόσφυση των </a:t>
            </a:r>
            <a:r>
              <a:rPr lang="el-GR" sz="2000" dirty="0" err="1"/>
              <a:t>οστεϊνοκλαστών</a:t>
            </a:r>
            <a:r>
              <a:rPr lang="el-GR" sz="2000" dirty="0"/>
              <a:t>. Το στάδιο </a:t>
            </a:r>
            <a:r>
              <a:rPr lang="el-GR" sz="2000" dirty="0" smtClean="0"/>
              <a:t>αυτό ακολουθείται </a:t>
            </a:r>
            <a:r>
              <a:rPr lang="el-GR" sz="2000" dirty="0"/>
              <a:t>από μία φάση επανόρθωσης όπου νέα </a:t>
            </a:r>
            <a:r>
              <a:rPr lang="el-GR" sz="2000" dirty="0" err="1"/>
              <a:t>οστεΐνη</a:t>
            </a:r>
            <a:r>
              <a:rPr lang="el-GR" sz="2000" dirty="0"/>
              <a:t> (</a:t>
            </a:r>
            <a:r>
              <a:rPr lang="el-GR" sz="2000" dirty="0" err="1"/>
              <a:t>κυτταροφόρος</a:t>
            </a:r>
            <a:r>
              <a:rPr lang="el-GR" sz="2000" dirty="0"/>
              <a:t> με </a:t>
            </a:r>
            <a:r>
              <a:rPr lang="el-GR" sz="2000" dirty="0" smtClean="0"/>
              <a:t>ενδογενείς ίνες </a:t>
            </a:r>
            <a:r>
              <a:rPr lang="el-GR" sz="2000" dirty="0"/>
              <a:t>και </a:t>
            </a:r>
            <a:r>
              <a:rPr lang="el-GR" sz="2000" dirty="0" err="1"/>
              <a:t>κυτταροφόρος</a:t>
            </a:r>
            <a:r>
              <a:rPr lang="el-GR" sz="2000" dirty="0"/>
              <a:t> μικτή </a:t>
            </a:r>
            <a:r>
              <a:rPr lang="el-GR" sz="2000" dirty="0" err="1"/>
              <a:t>στιβαδωτή</a:t>
            </a:r>
            <a:r>
              <a:rPr lang="el-GR" sz="2000" dirty="0"/>
              <a:t>) εναποτίθεται στην περιοχή της βλάβης. Οι </a:t>
            </a:r>
            <a:r>
              <a:rPr lang="el-GR" sz="2000" dirty="0" smtClean="0"/>
              <a:t>νέες κολλαγόνες </a:t>
            </a:r>
            <a:r>
              <a:rPr lang="el-GR" sz="2000" dirty="0"/>
              <a:t>ίνες που παράγονται είτε συνενώνονται είτε συντήκονται με τις παλιές ίνες.</a:t>
            </a:r>
          </a:p>
          <a:p>
            <a:pPr>
              <a:buFont typeface="Wingdings" panose="05000000000000000000" pitchFamily="2" charset="2"/>
              <a:buChar char="ü"/>
            </a:pPr>
            <a:r>
              <a:rPr lang="el-GR" sz="2000" dirty="0"/>
              <a:t>Σύμφωνα με ερευνητικές παρατηρήσεις απαιτούνται 6-8 εβδομάδες προκειμένου </a:t>
            </a:r>
            <a:r>
              <a:rPr lang="el-GR" sz="2000" dirty="0" smtClean="0"/>
              <a:t>να</a:t>
            </a:r>
            <a:r>
              <a:rPr lang="en-GB" sz="2000" dirty="0" smtClean="0"/>
              <a:t> </a:t>
            </a:r>
            <a:r>
              <a:rPr lang="el-GR" sz="2000" dirty="0" smtClean="0"/>
              <a:t>καλυφθεί </a:t>
            </a:r>
            <a:r>
              <a:rPr lang="el-GR" sz="2000" dirty="0"/>
              <a:t>η βλάβη της επιφάνειας της </a:t>
            </a:r>
            <a:r>
              <a:rPr lang="el-GR" sz="2000" dirty="0" err="1"/>
              <a:t>οστεΐνης</a:t>
            </a:r>
            <a:r>
              <a:rPr lang="el-GR" sz="2000" dirty="0"/>
              <a:t> οπότε αποκαθίσταται πλήρως και </a:t>
            </a:r>
            <a:r>
              <a:rPr lang="el-GR" sz="2000" dirty="0" smtClean="0"/>
              <a:t>η πρόσφυση </a:t>
            </a:r>
            <a:r>
              <a:rPr lang="el-GR" sz="2000" dirty="0"/>
              <a:t>των ινών του </a:t>
            </a:r>
            <a:r>
              <a:rPr lang="el-GR" sz="2000" dirty="0" err="1"/>
              <a:t>περιρριζίου</a:t>
            </a:r>
            <a:r>
              <a:rPr lang="el-GR" sz="2000" dirty="0"/>
              <a:t>.</a:t>
            </a:r>
            <a:endParaRPr lang="el-GR" sz="2000" i="1" dirty="0">
              <a:solidFill>
                <a:schemeClr val="tx2"/>
              </a:solidFill>
            </a:endParaRPr>
          </a:p>
        </p:txBody>
      </p:sp>
      <p:sp>
        <p:nvSpPr>
          <p:cNvPr id="4" name="Title 1"/>
          <p:cNvSpPr>
            <a:spLocks noGrp="1"/>
          </p:cNvSpPr>
          <p:nvPr>
            <p:ph type="title"/>
          </p:nvPr>
        </p:nvSpPr>
        <p:spPr>
          <a:xfrm>
            <a:off x="457200" y="0"/>
            <a:ext cx="8229600" cy="1143000"/>
          </a:xfrm>
        </p:spPr>
        <p:txBody>
          <a:bodyPr>
            <a:normAutofit/>
          </a:bodyPr>
          <a:lstStyle/>
          <a:p>
            <a:r>
              <a:rPr lang="el-GR" sz="3600" b="1" dirty="0" smtClean="0"/>
              <a:t>Λειτουργικές μεταβολές </a:t>
            </a:r>
            <a:r>
              <a:rPr lang="el-GR" sz="3600" b="1" dirty="0"/>
              <a:t>της </a:t>
            </a:r>
            <a:r>
              <a:rPr lang="el-GR" sz="3600" b="1" dirty="0" err="1"/>
              <a:t>οστεΐνης</a:t>
            </a:r>
            <a:endParaRPr lang="el-GR" sz="3600" dirty="0"/>
          </a:p>
        </p:txBody>
      </p:sp>
    </p:spTree>
    <p:extLst>
      <p:ext uri="{BB962C8B-B14F-4D97-AF65-F5344CB8AC3E}">
        <p14:creationId xmlns:p14="http://schemas.microsoft.com/office/powerpoint/2010/main" val="352572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706090"/>
          </a:xfrm>
        </p:spPr>
        <p:txBody>
          <a:bodyPr anchor="t">
            <a:normAutofit/>
          </a:bodyPr>
          <a:lstStyle/>
          <a:p>
            <a:r>
              <a:rPr lang="el-GR" sz="2800" b="1" dirty="0" smtClean="0"/>
              <a:t>Λειτουργικές μεταβολές </a:t>
            </a:r>
            <a:r>
              <a:rPr lang="el-GR" sz="2800" b="1" dirty="0"/>
              <a:t>της </a:t>
            </a:r>
            <a:r>
              <a:rPr lang="el-GR" sz="2800" b="1" dirty="0" err="1"/>
              <a:t>οστεΐνης</a:t>
            </a:r>
            <a:endParaRPr lang="el-GR" sz="2800" dirty="0"/>
          </a:p>
        </p:txBody>
      </p:sp>
      <p:sp>
        <p:nvSpPr>
          <p:cNvPr id="5" name="Content Placeholder 4"/>
          <p:cNvSpPr>
            <a:spLocks noGrp="1"/>
          </p:cNvSpPr>
          <p:nvPr>
            <p:ph sz="half" idx="1"/>
          </p:nvPr>
        </p:nvSpPr>
        <p:spPr>
          <a:xfrm>
            <a:off x="457200" y="908720"/>
            <a:ext cx="4038600" cy="5217443"/>
          </a:xfrm>
        </p:spPr>
        <p:txBody>
          <a:bodyPr>
            <a:normAutofit lnSpcReduction="10000"/>
          </a:bodyPr>
          <a:lstStyle/>
          <a:p>
            <a:r>
              <a:rPr lang="el-GR" sz="2200" b="1" i="1" dirty="0" smtClean="0">
                <a:solidFill>
                  <a:schemeClr val="tx2"/>
                </a:solidFill>
              </a:rPr>
              <a:t>Υπεροστεϊνωση: </a:t>
            </a:r>
            <a:r>
              <a:rPr lang="el-GR" sz="2200" dirty="0" smtClean="0"/>
              <a:t>εναπόθεση οστείνης παραπάνω από το κανονικό επάνω στη ρίζα του δοντιού. Μπορεί να είναι εντοπισμένη ή διάχυτη.</a:t>
            </a:r>
          </a:p>
          <a:p>
            <a:r>
              <a:rPr lang="el-GR" sz="2200" dirty="0" smtClean="0"/>
              <a:t>Αυξημένη εναπόθεση οστείνης  στο πλάγιο τοίχωμα της ρίζας παρατηρείται από αδαμαντινικό μαργαριτάρι που έχει προσκολληθεί στη ρίζα του δοντιού.</a:t>
            </a:r>
          </a:p>
          <a:p>
            <a:r>
              <a:rPr lang="el-GR" sz="2200" dirty="0" smtClean="0"/>
              <a:t> Διάχυτη υπεροστείνωση παρατηρείται σε ανενεργά δόντια ή από τραυματική σύγκλειση.</a:t>
            </a:r>
            <a:endParaRPr lang="el-GR" sz="2200" b="1" i="1" dirty="0"/>
          </a:p>
          <a:p>
            <a:endParaRPr lang="el-GR" sz="2200"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7887" y="3321376"/>
            <a:ext cx="2438449" cy="34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4648200" y="908720"/>
            <a:ext cx="4038600" cy="2572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367367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51920" y="6392361"/>
            <a:ext cx="5256584" cy="276999"/>
          </a:xfrm>
          <a:prstGeom prst="rect">
            <a:avLst/>
          </a:prstGeom>
        </p:spPr>
        <p:txBody>
          <a:bodyPr wrap="square">
            <a:spAutoFit/>
          </a:bodyPr>
          <a:lstStyle/>
          <a:p>
            <a:r>
              <a:rPr lang="en-GB" sz="1200" dirty="0" smtClean="0"/>
              <a:t>https://upload.wikimedia.org/wikipedia/commons/7/73/Amalgam_filling.JPG</a:t>
            </a:r>
            <a:endParaRPr lang="el-GR" sz="12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1268760"/>
            <a:ext cx="3267883" cy="493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305312"/>
            <a:ext cx="5133773" cy="4932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itle 3"/>
          <p:cNvSpPr>
            <a:spLocks noGrp="1"/>
          </p:cNvSpPr>
          <p:nvPr>
            <p:ph type="title"/>
          </p:nvPr>
        </p:nvSpPr>
        <p:spPr>
          <a:xfrm>
            <a:off x="457200" y="0"/>
            <a:ext cx="8229600" cy="1143000"/>
          </a:xfrm>
        </p:spPr>
        <p:txBody>
          <a:bodyPr>
            <a:normAutofit/>
          </a:bodyPr>
          <a:lstStyle/>
          <a:p>
            <a:r>
              <a:rPr lang="el-GR" sz="3600" b="1" dirty="0" smtClean="0">
                <a:solidFill>
                  <a:schemeClr val="tx2"/>
                </a:solidFill>
              </a:rPr>
              <a:t>Πολφός δοντιού</a:t>
            </a:r>
            <a:endParaRPr lang="el-GR" sz="4000" dirty="0">
              <a:solidFill>
                <a:schemeClr val="tx2"/>
              </a:solidFill>
            </a:endParaRPr>
          </a:p>
        </p:txBody>
      </p:sp>
    </p:spTree>
    <p:extLst>
      <p:ext uri="{BB962C8B-B14F-4D97-AF65-F5344CB8AC3E}">
        <p14:creationId xmlns:p14="http://schemas.microsoft.com/office/powerpoint/2010/main" val="353049393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Autofit/>
          </a:bodyPr>
          <a:lstStyle/>
          <a:p>
            <a:r>
              <a:rPr lang="el-GR" sz="2400" dirty="0"/>
              <a:t>Πρόκειται για </a:t>
            </a:r>
            <a:r>
              <a:rPr lang="el-GR" sz="2400" dirty="0" err="1"/>
              <a:t>αγγειοβριθή</a:t>
            </a:r>
            <a:r>
              <a:rPr lang="el-GR" sz="2400" dirty="0"/>
              <a:t>, χαλαρό </a:t>
            </a:r>
            <a:r>
              <a:rPr lang="el-GR" sz="2400" b="1" dirty="0"/>
              <a:t>συνδετικό ιστό</a:t>
            </a:r>
            <a:r>
              <a:rPr lang="el-GR" sz="2400" dirty="0"/>
              <a:t>, που βρίσκεται στο εσωτερικό του πολφικού θαλάμου, μετά το τέλος της οδοντογένεσης και περιβάλλεται πλήρως από οδοντίνη.</a:t>
            </a:r>
          </a:p>
          <a:p>
            <a:r>
              <a:rPr lang="el-GR" sz="2400" dirty="0"/>
              <a:t>Εμβρυολογικά προέρχεται από την </a:t>
            </a:r>
            <a:r>
              <a:rPr lang="el-GR" sz="2400" b="1" dirty="0"/>
              <a:t>οδοντική θηλή</a:t>
            </a:r>
            <a:r>
              <a:rPr lang="el-GR" sz="2400" dirty="0"/>
              <a:t>. </a:t>
            </a:r>
            <a:endParaRPr lang="el-GR" sz="2400" dirty="0" smtClean="0"/>
          </a:p>
          <a:p>
            <a:pPr marL="0" indent="0">
              <a:buNone/>
            </a:pPr>
            <a:r>
              <a:rPr lang="el-GR" sz="2400" b="1" dirty="0"/>
              <a:t>ΛΕΙΤΟΥΡΓΙΕΣ ΤΟΥ ΠΟΛΦΟΥ</a:t>
            </a:r>
            <a:endParaRPr lang="el-GR" sz="2400" dirty="0"/>
          </a:p>
          <a:p>
            <a:pPr lvl="0"/>
            <a:r>
              <a:rPr lang="el-GR" sz="2400" dirty="0"/>
              <a:t>Πλάση (Οδοντίνη)</a:t>
            </a:r>
          </a:p>
          <a:p>
            <a:pPr lvl="0"/>
            <a:r>
              <a:rPr lang="el-GR" sz="2400" dirty="0"/>
              <a:t>Αίσθηση (Πόνος, δεν υπάρχουν ιδιοδεκτικά όργανα του πόνου στον πολφό)</a:t>
            </a:r>
          </a:p>
          <a:p>
            <a:pPr lvl="0"/>
            <a:r>
              <a:rPr lang="el-GR" sz="2400" dirty="0"/>
              <a:t>Θρέψη (Αγγειακό δίκτυο)</a:t>
            </a:r>
          </a:p>
          <a:p>
            <a:pPr lvl="0"/>
            <a:r>
              <a:rPr lang="el-GR" sz="2400" dirty="0"/>
              <a:t>Άμυνα (Αμυντικά κύτταρα)</a:t>
            </a:r>
          </a:p>
          <a:p>
            <a:endParaRPr lang="el-GR" sz="2400" dirty="0"/>
          </a:p>
        </p:txBody>
      </p:sp>
      <p:sp>
        <p:nvSpPr>
          <p:cNvPr id="5" name="Title 3"/>
          <p:cNvSpPr>
            <a:spLocks noGrp="1"/>
          </p:cNvSpPr>
          <p:nvPr>
            <p:ph type="title"/>
          </p:nvPr>
        </p:nvSpPr>
        <p:spPr/>
        <p:txBody>
          <a:bodyPr>
            <a:normAutofit/>
          </a:bodyPr>
          <a:lstStyle/>
          <a:p>
            <a:r>
              <a:rPr lang="el-GR" sz="3600" b="1" dirty="0" smtClean="0">
                <a:solidFill>
                  <a:schemeClr val="tx2"/>
                </a:solidFill>
              </a:rPr>
              <a:t>Πολφός δοντιού</a:t>
            </a:r>
            <a:endParaRPr lang="el-GR" sz="4000" dirty="0">
              <a:solidFill>
                <a:schemeClr val="tx2"/>
              </a:solidFill>
            </a:endParaRPr>
          </a:p>
        </p:txBody>
      </p:sp>
    </p:spTree>
    <p:extLst>
      <p:ext uri="{BB962C8B-B14F-4D97-AF65-F5344CB8AC3E}">
        <p14:creationId xmlns:p14="http://schemas.microsoft.com/office/powerpoint/2010/main" val="57061111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936104"/>
          </a:xfrm>
        </p:spPr>
        <p:txBody>
          <a:bodyPr anchor="t">
            <a:normAutofit/>
          </a:bodyPr>
          <a:lstStyle/>
          <a:p>
            <a:r>
              <a:rPr lang="el-GR" sz="3200" b="1" dirty="0" smtClean="0">
                <a:solidFill>
                  <a:schemeClr val="tx2"/>
                </a:solidFill>
              </a:rPr>
              <a:t>ΙΣΤΟΛΟΓΙΚΑ ΓΝΩΡΙΣΜΑΤΑ ΤΟΥ ΠΟΛΦΟΥ</a:t>
            </a:r>
            <a:endParaRPr lang="el-GR" sz="3200" b="1" dirty="0">
              <a:solidFill>
                <a:schemeClr val="tx2"/>
              </a:solidFill>
            </a:endParaRPr>
          </a:p>
        </p:txBody>
      </p:sp>
      <p:sp>
        <p:nvSpPr>
          <p:cNvPr id="3" name="Content Placeholder 2"/>
          <p:cNvSpPr>
            <a:spLocks noGrp="1"/>
          </p:cNvSpPr>
          <p:nvPr>
            <p:ph idx="1"/>
          </p:nvPr>
        </p:nvSpPr>
        <p:spPr>
          <a:xfrm>
            <a:off x="457200" y="980728"/>
            <a:ext cx="8229600" cy="2332855"/>
          </a:xfrm>
        </p:spPr>
        <p:txBody>
          <a:bodyPr>
            <a:normAutofit fontScale="70000" lnSpcReduction="20000"/>
          </a:bodyPr>
          <a:lstStyle/>
          <a:p>
            <a:pPr>
              <a:spcBef>
                <a:spcPts val="0"/>
              </a:spcBef>
              <a:spcAft>
                <a:spcPts val="600"/>
              </a:spcAft>
            </a:pPr>
            <a:r>
              <a:rPr lang="el-GR" b="1" dirty="0"/>
              <a:t>Ιστολογικά</a:t>
            </a:r>
            <a:r>
              <a:rPr lang="el-GR" dirty="0"/>
              <a:t>, στον πολφό των ώριμων δοντιών διακρίνονται 4 ανατομικές περιοχές, από την περιφέρεια προς το κέντρο</a:t>
            </a:r>
            <a:r>
              <a:rPr lang="el-GR" dirty="0" smtClean="0"/>
              <a:t>.</a:t>
            </a:r>
            <a:endParaRPr lang="el-GR" dirty="0"/>
          </a:p>
          <a:p>
            <a:pPr marL="514350" lvl="0" indent="-514350">
              <a:spcBef>
                <a:spcPts val="0"/>
              </a:spcBef>
              <a:spcAft>
                <a:spcPts val="600"/>
              </a:spcAft>
              <a:buFont typeface="+mj-lt"/>
              <a:buAutoNum type="alphaUcPeriod"/>
            </a:pPr>
            <a:r>
              <a:rPr lang="el-GR" b="1" dirty="0" err="1"/>
              <a:t>Οδοντινοβλαστική</a:t>
            </a:r>
            <a:r>
              <a:rPr lang="el-GR" b="1" dirty="0"/>
              <a:t> </a:t>
            </a:r>
            <a:r>
              <a:rPr lang="el-GR" b="1" dirty="0" smtClean="0"/>
              <a:t>στιβάδα</a:t>
            </a:r>
            <a:endParaRPr lang="en-GB" dirty="0"/>
          </a:p>
          <a:p>
            <a:pPr marL="514350" lvl="0" indent="-514350">
              <a:spcBef>
                <a:spcPts val="0"/>
              </a:spcBef>
              <a:spcAft>
                <a:spcPts val="600"/>
              </a:spcAft>
              <a:buFont typeface="+mj-lt"/>
              <a:buAutoNum type="alphaUcPeriod"/>
            </a:pPr>
            <a:r>
              <a:rPr lang="el-GR" b="1" dirty="0" err="1" smtClean="0"/>
              <a:t>Ακύτταρη</a:t>
            </a:r>
            <a:r>
              <a:rPr lang="el-GR" b="1" dirty="0" smtClean="0"/>
              <a:t> </a:t>
            </a:r>
            <a:r>
              <a:rPr lang="el-GR" b="1" dirty="0"/>
              <a:t>ζώνη του </a:t>
            </a:r>
            <a:r>
              <a:rPr lang="en-US" b="1" dirty="0"/>
              <a:t>Weil </a:t>
            </a:r>
            <a:endParaRPr lang="en-GB" dirty="0"/>
          </a:p>
          <a:p>
            <a:pPr marL="514350" lvl="0" indent="-514350">
              <a:spcBef>
                <a:spcPts val="0"/>
              </a:spcBef>
              <a:spcAft>
                <a:spcPts val="600"/>
              </a:spcAft>
              <a:buFont typeface="+mj-lt"/>
              <a:buAutoNum type="alphaUcPeriod"/>
            </a:pPr>
            <a:r>
              <a:rPr lang="el-GR" b="1" dirty="0" err="1" smtClean="0"/>
              <a:t>Πολυκυτταρική</a:t>
            </a:r>
            <a:r>
              <a:rPr lang="el-GR" b="1" dirty="0" smtClean="0"/>
              <a:t> </a:t>
            </a:r>
            <a:r>
              <a:rPr lang="el-GR" b="1" dirty="0"/>
              <a:t>ή </a:t>
            </a:r>
            <a:r>
              <a:rPr lang="el-GR" b="1" dirty="0" err="1"/>
              <a:t>κυτταροβριθής</a:t>
            </a:r>
            <a:r>
              <a:rPr lang="el-GR" b="1" dirty="0"/>
              <a:t> </a:t>
            </a:r>
            <a:r>
              <a:rPr lang="el-GR" b="1" dirty="0" smtClean="0"/>
              <a:t>ζώνη</a:t>
            </a:r>
            <a:endParaRPr lang="en-GB" dirty="0"/>
          </a:p>
          <a:p>
            <a:pPr marL="514350" lvl="0" indent="-514350">
              <a:spcBef>
                <a:spcPts val="0"/>
              </a:spcBef>
              <a:spcAft>
                <a:spcPts val="600"/>
              </a:spcAft>
              <a:buFont typeface="+mj-lt"/>
              <a:buAutoNum type="alphaUcPeriod"/>
            </a:pPr>
            <a:r>
              <a:rPr lang="el-GR" b="1" dirty="0" smtClean="0"/>
              <a:t>Κεντρική </a:t>
            </a:r>
            <a:r>
              <a:rPr lang="el-GR" b="1" dirty="0"/>
              <a:t>μοίρα του πολφού ή πολφικό παρέγχυμα.</a:t>
            </a:r>
            <a:endParaRPr lang="el-GR" dirty="0"/>
          </a:p>
          <a:p>
            <a:pPr>
              <a:spcBef>
                <a:spcPts val="0"/>
              </a:spcBef>
              <a:spcAft>
                <a:spcPts val="600"/>
              </a:spcAft>
            </a:pPr>
            <a:endParaRPr lang="el-GR" dirty="0"/>
          </a:p>
        </p:txBody>
      </p:sp>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pic>
        <p:nvPicPr>
          <p:cNvPr id="1027"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9552" y="3068960"/>
            <a:ext cx="8167109" cy="360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6369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fontScale="77500" lnSpcReduction="20000"/>
          </a:bodyPr>
          <a:lstStyle/>
          <a:p>
            <a:r>
              <a:rPr lang="el-GR" dirty="0" smtClean="0"/>
              <a:t>Το</a:t>
            </a:r>
            <a:r>
              <a:rPr lang="el-GR" b="1" dirty="0" smtClean="0"/>
              <a:t> </a:t>
            </a:r>
            <a:r>
              <a:rPr lang="el-GR" b="1" dirty="0"/>
              <a:t>πάχος της αδαμαντίνης </a:t>
            </a:r>
            <a:r>
              <a:rPr lang="el-GR" dirty="0" smtClean="0"/>
              <a:t>δεν είναι </a:t>
            </a:r>
            <a:r>
              <a:rPr lang="el-GR" dirty="0"/>
              <a:t>ομοιόμορφο σε όλη τη </a:t>
            </a:r>
            <a:r>
              <a:rPr lang="el-GR" dirty="0" err="1" smtClean="0"/>
              <a:t>μυλική</a:t>
            </a:r>
            <a:r>
              <a:rPr lang="el-GR" dirty="0" smtClean="0"/>
              <a:t> επιφάνεια </a:t>
            </a:r>
            <a:r>
              <a:rPr lang="el-GR" dirty="0"/>
              <a:t>των </a:t>
            </a:r>
            <a:r>
              <a:rPr lang="el-GR" dirty="0" smtClean="0"/>
              <a:t>δοντιών.</a:t>
            </a:r>
          </a:p>
          <a:p>
            <a:r>
              <a:rPr lang="el-GR" dirty="0" smtClean="0"/>
              <a:t>Ανάλογα </a:t>
            </a:r>
            <a:r>
              <a:rPr lang="el-GR" dirty="0"/>
              <a:t>με τον </a:t>
            </a:r>
            <a:r>
              <a:rPr lang="el-GR" dirty="0" smtClean="0"/>
              <a:t>τύπο του </a:t>
            </a:r>
            <a:r>
              <a:rPr lang="el-GR" dirty="0"/>
              <a:t>δοντιού, το πάχος στα φύματα μπορεί </a:t>
            </a:r>
            <a:r>
              <a:rPr lang="el-GR" dirty="0" smtClean="0"/>
              <a:t>να φθάσει </a:t>
            </a:r>
            <a:r>
              <a:rPr lang="el-GR" dirty="0"/>
              <a:t>τα 2,5 χιλιοστά ενώ στην </a:t>
            </a:r>
            <a:r>
              <a:rPr lang="el-GR" dirty="0" smtClean="0"/>
              <a:t>υπόλοιπη μασητική </a:t>
            </a:r>
            <a:r>
              <a:rPr lang="el-GR" dirty="0"/>
              <a:t>επιφάνεια τα 1,8-2 χιλιοστά. </a:t>
            </a:r>
            <a:endParaRPr lang="el-GR" dirty="0" smtClean="0"/>
          </a:p>
          <a:p>
            <a:r>
              <a:rPr lang="el-GR" dirty="0" smtClean="0"/>
              <a:t>Το πάχος </a:t>
            </a:r>
            <a:r>
              <a:rPr lang="el-GR" dirty="0"/>
              <a:t>της μειώνεται προοδευτικά </a:t>
            </a:r>
            <a:r>
              <a:rPr lang="el-GR" dirty="0" smtClean="0"/>
              <a:t>στις αξονικές </a:t>
            </a:r>
            <a:r>
              <a:rPr lang="el-GR" dirty="0"/>
              <a:t>επιφάνειες των δοντιών μέχρι </a:t>
            </a:r>
            <a:r>
              <a:rPr lang="el-GR" dirty="0" smtClean="0"/>
              <a:t>που μηδενίζεται </a:t>
            </a:r>
            <a:r>
              <a:rPr lang="el-GR" dirty="0"/>
              <a:t>στον αυχένα των δοντιών.</a:t>
            </a:r>
          </a:p>
        </p:txBody>
      </p:sp>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6684" r="11775"/>
          <a:stretch/>
        </p:blipFill>
        <p:spPr bwMode="auto">
          <a:xfrm>
            <a:off x="5228897" y="1233056"/>
            <a:ext cx="3591575" cy="27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4747" t="4451" r="6689"/>
          <a:stretch/>
        </p:blipFill>
        <p:spPr bwMode="auto">
          <a:xfrm>
            <a:off x="5702005" y="4002243"/>
            <a:ext cx="2614411" cy="273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3"/>
          <p:cNvSpPr txBox="1">
            <a:spLocks noGrp="1"/>
          </p:cNvSpPr>
          <p:nvPr>
            <p:ph type="title"/>
          </p:nvPr>
        </p:nvSpPr>
        <p:spPr>
          <a:xfrm>
            <a:off x="395536" y="44624"/>
            <a:ext cx="8229600" cy="1143000"/>
          </a:xfrm>
          <a:prstGeom prst="rect">
            <a:avLst/>
          </a:prstGeom>
        </p:spPr>
        <p:txBody>
          <a:bodyPr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200" b="1" dirty="0" smtClean="0">
                <a:solidFill>
                  <a:schemeClr val="tx2"/>
                </a:solidFill>
              </a:rPr>
              <a:t>Αδαμαντίνη</a:t>
            </a:r>
            <a:br>
              <a:rPr lang="el-GR" sz="3200" b="1" dirty="0" smtClean="0">
                <a:solidFill>
                  <a:schemeClr val="tx2"/>
                </a:solidFill>
              </a:rPr>
            </a:br>
            <a:r>
              <a:rPr lang="el-GR" sz="3200" dirty="0" smtClean="0">
                <a:solidFill>
                  <a:schemeClr val="tx2"/>
                </a:solidFill>
              </a:rPr>
              <a:t>γενικά χαρακτηριστικά</a:t>
            </a:r>
            <a:endParaRPr lang="el-GR" sz="3200" b="1" dirty="0">
              <a:solidFill>
                <a:schemeClr val="tx2"/>
              </a:solidFill>
            </a:endParaRPr>
          </a:p>
        </p:txBody>
      </p:sp>
    </p:spTree>
    <p:extLst>
      <p:ext uri="{BB962C8B-B14F-4D97-AF65-F5344CB8AC3E}">
        <p14:creationId xmlns:p14="http://schemas.microsoft.com/office/powerpoint/2010/main" val="208147796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6712"/>
            <a:ext cx="8229600" cy="3373835"/>
          </a:xfrm>
        </p:spPr>
        <p:txBody>
          <a:bodyPr>
            <a:normAutofit/>
          </a:bodyPr>
          <a:lstStyle/>
          <a:p>
            <a:pPr marL="514350" indent="-514350">
              <a:buFont typeface="+mj-lt"/>
              <a:buAutoNum type="alphaUcPeriod"/>
            </a:pPr>
            <a:r>
              <a:rPr lang="el-GR" sz="2800" b="1" u="sng" dirty="0" err="1"/>
              <a:t>Οδοντινοβλαστική</a:t>
            </a:r>
            <a:r>
              <a:rPr lang="el-GR" sz="2800" b="1" u="sng" dirty="0"/>
              <a:t> στιβάδα</a:t>
            </a:r>
            <a:endParaRPr lang="el-GR" sz="2800" u="sng" dirty="0"/>
          </a:p>
          <a:p>
            <a:r>
              <a:rPr lang="el-GR" sz="2400" dirty="0"/>
              <a:t>Περιλαμβάνει το </a:t>
            </a:r>
            <a:r>
              <a:rPr lang="el-GR" sz="2400" b="1" dirty="0"/>
              <a:t>κυτταρικό σώμα των </a:t>
            </a:r>
            <a:r>
              <a:rPr lang="el-GR" sz="2400" b="1" dirty="0" err="1"/>
              <a:t>οδοντινοβλαστών</a:t>
            </a:r>
            <a:r>
              <a:rPr lang="el-GR" sz="2400" dirty="0"/>
              <a:t> και βρίσκεται σε επαφή με την </a:t>
            </a:r>
            <a:r>
              <a:rPr lang="el-GR" sz="2400" dirty="0" err="1"/>
              <a:t>προοδοντίνη</a:t>
            </a:r>
            <a:r>
              <a:rPr lang="el-GR" sz="2400" dirty="0"/>
              <a:t>, ενώ μέσα στα οδοντινοσωληνάρια της προ</a:t>
            </a:r>
            <a:r>
              <a:rPr lang="en-US" sz="2400" dirty="0"/>
              <a:t>o</a:t>
            </a:r>
            <a:r>
              <a:rPr lang="el-GR" sz="2400" dirty="0" err="1"/>
              <a:t>δοντίνης</a:t>
            </a:r>
            <a:r>
              <a:rPr lang="el-GR" sz="2400" dirty="0"/>
              <a:t>  βρίσκεται η </a:t>
            </a:r>
            <a:r>
              <a:rPr lang="el-GR" sz="2400" dirty="0" err="1"/>
              <a:t>οδοντινοβλαστική</a:t>
            </a:r>
            <a:r>
              <a:rPr lang="el-GR" sz="2400" dirty="0"/>
              <a:t> αποφυάδα. </a:t>
            </a:r>
            <a:endParaRPr lang="en-GB" sz="2400" dirty="0" smtClean="0"/>
          </a:p>
          <a:p>
            <a:r>
              <a:rPr lang="el-GR" sz="2400" dirty="0" smtClean="0"/>
              <a:t>Ιστολογικά </a:t>
            </a:r>
            <a:r>
              <a:rPr lang="el-GR" sz="2400" dirty="0"/>
              <a:t>εμφανίζονται 3-8 στιβάδες κυττάρων σε </a:t>
            </a:r>
            <a:r>
              <a:rPr lang="el-GR" sz="2400" dirty="0" err="1"/>
              <a:t>πασσαλοειδή</a:t>
            </a:r>
            <a:r>
              <a:rPr lang="el-GR" sz="2400" dirty="0"/>
              <a:t> διάταξη. Στη μύλη τα κύτταρα έχουν σχήμα ψηλό κυλινδρικό, ενώ στη ρίζα κυβοειδές</a:t>
            </a:r>
            <a:r>
              <a:rPr lang="el-GR" sz="2400" dirty="0" smtClean="0"/>
              <a:t>.</a:t>
            </a:r>
            <a:endParaRPr lang="el-GR" sz="2400" dirty="0"/>
          </a:p>
        </p:txBody>
      </p:sp>
      <p:sp>
        <p:nvSpPr>
          <p:cNvPr id="4" name="Title 1"/>
          <p:cNvSpPr>
            <a:spLocks noGrp="1"/>
          </p:cNvSpPr>
          <p:nvPr>
            <p:ph type="title"/>
          </p:nvPr>
        </p:nvSpPr>
        <p:spPr>
          <a:xfrm>
            <a:off x="457200" y="44624"/>
            <a:ext cx="8229600" cy="900000"/>
          </a:xfrm>
        </p:spPr>
        <p:txBody>
          <a:bodyPr>
            <a:normAutofit/>
          </a:bodyPr>
          <a:lstStyle/>
          <a:p>
            <a:r>
              <a:rPr lang="el-GR" sz="3200" b="1" dirty="0" smtClean="0">
                <a:solidFill>
                  <a:schemeClr val="tx2"/>
                </a:solidFill>
              </a:rPr>
              <a:t>ΙΣΤΟΛΟΓΙΚΑ ΓΝΩΡΙΣΜΑΤΑ ΤΟΥ ΠΟΛΦΟΥ</a:t>
            </a:r>
            <a:endParaRPr lang="el-GR" sz="3200" b="1" dirty="0">
              <a:solidFill>
                <a:schemeClr val="tx2"/>
              </a:solidFill>
            </a:endParaRPr>
          </a:p>
        </p:txBody>
      </p:sp>
      <p:pic>
        <p:nvPicPr>
          <p:cNvPr id="5"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24924" y="4293096"/>
            <a:ext cx="5635308" cy="24840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7336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44624"/>
            <a:ext cx="8229600" cy="1143000"/>
          </a:xfrm>
        </p:spPr>
        <p:txBody>
          <a:bodyPr anchor="t">
            <a:noAutofit/>
          </a:bodyPr>
          <a:lstStyle/>
          <a:p>
            <a:r>
              <a:rPr lang="el-GR" sz="3200" b="1" dirty="0" smtClean="0">
                <a:solidFill>
                  <a:schemeClr val="tx2"/>
                </a:solidFill>
              </a:rPr>
              <a:t>ΙΣΤΟΛΟΓΙΚΑ ΓΝΩΡΙΣΜΑΤΑ ΤΟΥ ΠΟΛΦΟΥ</a:t>
            </a:r>
            <a:br>
              <a:rPr lang="el-GR" sz="3200" b="1" dirty="0" smtClean="0">
                <a:solidFill>
                  <a:schemeClr val="tx2"/>
                </a:solidFill>
              </a:rPr>
            </a:br>
            <a:r>
              <a:rPr lang="el-GR" sz="3200" b="1" dirty="0" err="1"/>
              <a:t>Οδοντινοβλαστική</a:t>
            </a:r>
            <a:r>
              <a:rPr lang="el-GR" sz="3200" b="1" dirty="0"/>
              <a:t> στιβάδα</a:t>
            </a:r>
            <a:r>
              <a:rPr lang="el-GR" sz="3200" dirty="0"/>
              <a:t/>
            </a:r>
            <a:br>
              <a:rPr lang="el-GR" sz="3200" dirty="0"/>
            </a:br>
            <a:endParaRPr lang="el-GR" sz="3200" b="1" dirty="0">
              <a:solidFill>
                <a:schemeClr val="tx2"/>
              </a:solidFill>
            </a:endParaRPr>
          </a:p>
        </p:txBody>
      </p:sp>
      <p:pic>
        <p:nvPicPr>
          <p:cNvPr id="2053" name="Picture 5"/>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88217" y="2924944"/>
            <a:ext cx="2655591" cy="34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18000" y="1268760"/>
            <a:ext cx="9108000" cy="1292662"/>
          </a:xfrm>
          <a:prstGeom prst="rect">
            <a:avLst/>
          </a:prstGeom>
        </p:spPr>
        <p:txBody>
          <a:bodyPr wrap="square">
            <a:spAutoFit/>
          </a:bodyPr>
          <a:lstStyle/>
          <a:p>
            <a:r>
              <a:rPr lang="el-GR" sz="2400" b="1" u="sng" dirty="0">
                <a:solidFill>
                  <a:schemeClr val="tx2"/>
                </a:solidFill>
              </a:rPr>
              <a:t>Οδοντινοβλάστες</a:t>
            </a:r>
            <a:endParaRPr lang="en-US" sz="2400" u="sng" dirty="0">
              <a:solidFill>
                <a:schemeClr val="tx2"/>
              </a:solidFill>
            </a:endParaRPr>
          </a:p>
          <a:p>
            <a:r>
              <a:rPr lang="el-GR" dirty="0" smtClean="0"/>
              <a:t>Κατά </a:t>
            </a:r>
            <a:r>
              <a:rPr lang="el-GR" dirty="0"/>
              <a:t>την εμβρυϊκή περίοδο προέρχονται από τα </a:t>
            </a:r>
            <a:r>
              <a:rPr lang="el-GR" b="1" dirty="0" err="1"/>
              <a:t>εξωμεσεγχυματικά</a:t>
            </a:r>
            <a:r>
              <a:rPr lang="el-GR" b="1" dirty="0"/>
              <a:t> κύτταρα της οδοντικής θηλής,</a:t>
            </a:r>
            <a:r>
              <a:rPr lang="el-GR" dirty="0"/>
              <a:t> ενώ κατά τη διάρκεια της λειτουργίας του δοντιού από τα </a:t>
            </a:r>
            <a:r>
              <a:rPr lang="el-GR" b="1" dirty="0"/>
              <a:t>αδιαφοροποίητα μεσεγχυματικά κύτταρα του πολφού</a:t>
            </a:r>
            <a:r>
              <a:rPr lang="el-GR" dirty="0"/>
              <a:t>. Μετά τη διαφοροποίησή  τους </a:t>
            </a:r>
            <a:r>
              <a:rPr lang="el-GR" u="sng" dirty="0" smtClean="0"/>
              <a:t>δεν πολλαπλασιάζονται.</a:t>
            </a:r>
            <a:endParaRPr lang="en-US" dirty="0"/>
          </a:p>
        </p:txBody>
      </p:sp>
      <p:sp>
        <p:nvSpPr>
          <p:cNvPr id="14" name="Content Placeholder 13"/>
          <p:cNvSpPr>
            <a:spLocks noGrp="1"/>
          </p:cNvSpPr>
          <p:nvPr>
            <p:ph sz="half" idx="1"/>
          </p:nvPr>
        </p:nvSpPr>
        <p:spPr>
          <a:xfrm>
            <a:off x="2987824" y="3249336"/>
            <a:ext cx="5940152" cy="3312000"/>
          </a:xfrm>
          <a:ln>
            <a:solidFill>
              <a:schemeClr val="accent1"/>
            </a:solidFill>
          </a:ln>
        </p:spPr>
        <p:txBody>
          <a:bodyPr anchor="ctr">
            <a:noAutofit/>
          </a:bodyPr>
          <a:lstStyle/>
          <a:p>
            <a:r>
              <a:rPr lang="el-GR" sz="2000" dirty="0"/>
              <a:t>Το </a:t>
            </a:r>
            <a:r>
              <a:rPr lang="el-GR" sz="2000" b="1" dirty="0"/>
              <a:t>σχήμα </a:t>
            </a:r>
            <a:r>
              <a:rPr lang="el-GR" sz="2000" dirty="0"/>
              <a:t>τους είναι ψηλό κυλινδρικό (30-40μ κατά την οδοντινογένεση) στο </a:t>
            </a:r>
            <a:r>
              <a:rPr lang="el-GR" sz="2000" dirty="0" err="1"/>
              <a:t>μυλικό</a:t>
            </a:r>
            <a:r>
              <a:rPr lang="el-GR" sz="2000" dirty="0"/>
              <a:t> πολφό, γίνεται κυβοειδές στη ρίζα και </a:t>
            </a:r>
            <a:r>
              <a:rPr lang="el-GR" sz="2000" dirty="0" err="1"/>
              <a:t>αποπλατυσμένο</a:t>
            </a:r>
            <a:r>
              <a:rPr lang="el-GR" sz="2000" dirty="0"/>
              <a:t> στο </a:t>
            </a:r>
            <a:r>
              <a:rPr lang="el-GR" sz="2000" dirty="0" err="1"/>
              <a:t>ακρορρίζιο</a:t>
            </a:r>
            <a:r>
              <a:rPr lang="el-GR" sz="2000" dirty="0"/>
              <a:t> (</a:t>
            </a:r>
            <a:r>
              <a:rPr lang="el-GR" sz="2000" dirty="0" smtClean="0"/>
              <a:t>σαν </a:t>
            </a:r>
            <a:r>
              <a:rPr lang="el-GR" sz="2000" dirty="0" err="1"/>
              <a:t>ινοβλάστες</a:t>
            </a:r>
            <a:r>
              <a:rPr lang="el-GR" sz="2000" dirty="0"/>
              <a:t>).       </a:t>
            </a:r>
            <a:endParaRPr lang="en-US" sz="2000" dirty="0"/>
          </a:p>
          <a:p>
            <a:r>
              <a:rPr lang="el-GR" sz="2000" dirty="0"/>
              <a:t>Ο </a:t>
            </a:r>
            <a:r>
              <a:rPr lang="el-GR" sz="2000" b="1" dirty="0"/>
              <a:t>πυρήνας</a:t>
            </a:r>
            <a:r>
              <a:rPr lang="el-GR" sz="2000" dirty="0"/>
              <a:t> τους βρίσκεται στη βάση των κυττάρων, ενώ αν βρεθεί στο εσωτερικό της οδοντίνης μπορεί να είναι αντίδραση του κυττάρου σε κάποιο βλαπτικό ερέθισμα ή εγκλεισμός του πυρήνα κατά την ταχύτατη παραγωγή αντιδραστικής οδοντίνης.</a:t>
            </a:r>
            <a:endParaRPr lang="en-US" sz="2000" dirty="0"/>
          </a:p>
        </p:txBody>
      </p:sp>
    </p:spTree>
    <p:extLst>
      <p:ext uri="{BB962C8B-B14F-4D97-AF65-F5344CB8AC3E}">
        <p14:creationId xmlns:p14="http://schemas.microsoft.com/office/powerpoint/2010/main" val="305672845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913584" y="1600200"/>
            <a:ext cx="4906888" cy="4525963"/>
          </a:xfrm>
        </p:spPr>
        <p:txBody>
          <a:bodyPr anchor="ctr">
            <a:normAutofit fontScale="70000" lnSpcReduction="20000"/>
          </a:bodyPr>
          <a:lstStyle/>
          <a:p>
            <a:r>
              <a:rPr lang="el-GR" dirty="0"/>
              <a:t>Το σημείο της οδοντίνης μέχρι το οποίο εκτείνεται η </a:t>
            </a:r>
            <a:r>
              <a:rPr lang="el-GR" b="1" dirty="0" err="1"/>
              <a:t>οδοντινοβλαστική</a:t>
            </a:r>
            <a:r>
              <a:rPr lang="el-GR" b="1" dirty="0"/>
              <a:t> αποφυάδα </a:t>
            </a:r>
            <a:r>
              <a:rPr lang="el-GR" dirty="0"/>
              <a:t>είναι σημείο τριβής μεταξύ των ερευνητών. Παλιότερες έρευνες έχουν δείξει ότι βρίσκεται μόνο στο εσωτερικό τριτημόριο της οδοντίνης.</a:t>
            </a:r>
            <a:r>
              <a:rPr lang="el-GR" b="1" dirty="0"/>
              <a:t> </a:t>
            </a:r>
            <a:r>
              <a:rPr lang="el-GR" dirty="0"/>
              <a:t>Νεότερες μελέτες όμως έδειξαν ότι καλύπτει όλο το πάχος </a:t>
            </a:r>
            <a:r>
              <a:rPr lang="el-GR" dirty="0" smtClean="0"/>
              <a:t>της </a:t>
            </a:r>
            <a:r>
              <a:rPr lang="el-GR" dirty="0"/>
              <a:t>οδοντίνης, ενώ τελευταία πιστεύεται ότι δεν φθάνει μέχρι την </a:t>
            </a:r>
            <a:r>
              <a:rPr lang="el-GR" dirty="0" err="1"/>
              <a:t>αδαμαντινο</a:t>
            </a:r>
            <a:r>
              <a:rPr lang="el-GR" dirty="0"/>
              <a:t>-</a:t>
            </a:r>
            <a:r>
              <a:rPr lang="el-GR" dirty="0" err="1"/>
              <a:t>οδοντινική</a:t>
            </a:r>
            <a:r>
              <a:rPr lang="el-GR" dirty="0"/>
              <a:t> ένωση, εκτός από τα πρώτα στάδια της ανάπτυξης του δοντιού. </a:t>
            </a:r>
            <a:endParaRPr lang="el-GR" dirty="0" smtClean="0"/>
          </a:p>
          <a:p>
            <a:r>
              <a:rPr lang="el-GR" dirty="0" smtClean="0"/>
              <a:t>Κύριο χαρακτηριστικό </a:t>
            </a:r>
            <a:r>
              <a:rPr lang="el-GR" dirty="0"/>
              <a:t>της η ύπαρξη ενός καλά αναπτυγμένου συστήματος </a:t>
            </a:r>
            <a:r>
              <a:rPr lang="el-GR" dirty="0" err="1"/>
              <a:t>μικροσωληναρίων</a:t>
            </a:r>
            <a:r>
              <a:rPr lang="el-GR" dirty="0"/>
              <a:t> και </a:t>
            </a:r>
            <a:r>
              <a:rPr lang="el-GR" dirty="0" err="1"/>
              <a:t>μικροϊνιδίων</a:t>
            </a:r>
            <a:r>
              <a:rPr lang="el-GR" dirty="0"/>
              <a:t>. Παλιότερα ήταν γνωστές ως </a:t>
            </a:r>
            <a:r>
              <a:rPr lang="el-GR" b="1" dirty="0"/>
              <a:t>ίνες του </a:t>
            </a:r>
            <a:r>
              <a:rPr lang="en-US" b="1" dirty="0"/>
              <a:t>Tomes</a:t>
            </a:r>
            <a:r>
              <a:rPr lang="el-GR" b="1" dirty="0"/>
              <a:t>. (</a:t>
            </a:r>
            <a:r>
              <a:rPr lang="el-GR" b="1" u="sng" dirty="0"/>
              <a:t> </a:t>
            </a:r>
            <a:r>
              <a:rPr lang="el-GR" b="1" u="sng" dirty="0" err="1"/>
              <a:t>Εικ</a:t>
            </a:r>
            <a:r>
              <a:rPr lang="el-GR" b="1" u="sng" dirty="0"/>
              <a:t>. 5</a:t>
            </a:r>
            <a:r>
              <a:rPr lang="el-GR" b="1" u="sng" dirty="0" smtClean="0"/>
              <a:t>)</a:t>
            </a:r>
            <a:r>
              <a:rPr lang="el-GR" dirty="0" smtClean="0"/>
              <a:t>.</a:t>
            </a:r>
            <a:endParaRPr lang="en-US" dirty="0"/>
          </a:p>
        </p:txBody>
      </p:sp>
      <p:pic>
        <p:nvPicPr>
          <p:cNvPr id="5" name="Content Placeholder 4" descr="Οδοντινοβλαστική αποφυάδα προοδοντίνη"/>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07504" y="2420888"/>
            <a:ext cx="3420000" cy="256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07504" y="5013176"/>
            <a:ext cx="3420000" cy="738664"/>
          </a:xfrm>
          <a:prstGeom prst="rect">
            <a:avLst/>
          </a:prstGeom>
          <a:ln>
            <a:solidFill>
              <a:schemeClr val="accent1"/>
            </a:solidFill>
          </a:ln>
        </p:spPr>
        <p:txBody>
          <a:bodyPr wrap="square">
            <a:spAutoFit/>
          </a:bodyPr>
          <a:lstStyle/>
          <a:p>
            <a:pPr algn="ctr"/>
            <a:r>
              <a:rPr lang="el-GR" sz="1400" b="1" u="sng" dirty="0" err="1"/>
              <a:t>Εικ</a:t>
            </a:r>
            <a:r>
              <a:rPr lang="el-GR" sz="1400" b="1" u="sng" dirty="0"/>
              <a:t>. 5. </a:t>
            </a:r>
            <a:r>
              <a:rPr lang="el-GR" sz="1400" dirty="0" err="1"/>
              <a:t>Οδοντινοβλαστικές</a:t>
            </a:r>
            <a:r>
              <a:rPr lang="el-GR" sz="1400" dirty="0"/>
              <a:t> αποφυάδες </a:t>
            </a:r>
            <a:endParaRPr lang="el-GR" sz="1400" dirty="0" smtClean="0"/>
          </a:p>
          <a:p>
            <a:pPr algn="ctr"/>
            <a:r>
              <a:rPr lang="el-GR" sz="1400" dirty="0" smtClean="0"/>
              <a:t>στο εσωτερικό</a:t>
            </a:r>
            <a:r>
              <a:rPr lang="el-GR" sz="1400" dirty="0"/>
              <a:t> </a:t>
            </a:r>
            <a:r>
              <a:rPr lang="el-GR" sz="1400" dirty="0" smtClean="0"/>
              <a:t>των </a:t>
            </a:r>
            <a:r>
              <a:rPr lang="el-GR" sz="1400" dirty="0" err="1" smtClean="0"/>
              <a:t>οδοντινοσωληναρίων</a:t>
            </a:r>
            <a:endParaRPr lang="el-GR" sz="1400" dirty="0" smtClean="0"/>
          </a:p>
          <a:p>
            <a:pPr algn="ctr"/>
            <a:r>
              <a:rPr lang="el-GR" sz="1400" dirty="0" smtClean="0"/>
              <a:t> </a:t>
            </a:r>
            <a:r>
              <a:rPr lang="el-GR" sz="1400" dirty="0"/>
              <a:t>της </a:t>
            </a:r>
            <a:r>
              <a:rPr lang="el-GR" sz="1400" dirty="0" err="1"/>
              <a:t>προοδοντίνης</a:t>
            </a:r>
            <a:endParaRPr lang="en-US" sz="1400" dirty="0"/>
          </a:p>
        </p:txBody>
      </p:sp>
      <p:sp>
        <p:nvSpPr>
          <p:cNvPr id="7" name="Title 1"/>
          <p:cNvSpPr>
            <a:spLocks noGrp="1"/>
          </p:cNvSpPr>
          <p:nvPr>
            <p:ph type="title"/>
          </p:nvPr>
        </p:nvSpPr>
        <p:spPr/>
        <p:txBody>
          <a:bodyPr anchor="t">
            <a:noAutofit/>
          </a:bodyPr>
          <a:lstStyle/>
          <a:p>
            <a:r>
              <a:rPr lang="el-GR" sz="3200" b="1" dirty="0" smtClean="0">
                <a:solidFill>
                  <a:schemeClr val="tx2"/>
                </a:solidFill>
              </a:rPr>
              <a:t>ΙΣΤΟΛΟΓΙΚΑ ΓΝΩΡΙΣΜΑΤΑ ΤΟΥ ΠΟΛΦΟΥ</a:t>
            </a:r>
            <a:br>
              <a:rPr lang="el-GR" sz="3200" b="1" dirty="0" smtClean="0">
                <a:solidFill>
                  <a:schemeClr val="tx2"/>
                </a:solidFill>
              </a:rPr>
            </a:br>
            <a:r>
              <a:rPr lang="el-GR" sz="3200" b="1" dirty="0" err="1"/>
              <a:t>Οδοντινοβλαστική</a:t>
            </a:r>
            <a:r>
              <a:rPr lang="el-GR" sz="3200" b="1" dirty="0"/>
              <a:t> στιβάδα</a:t>
            </a:r>
            <a:r>
              <a:rPr lang="el-GR" sz="3200" dirty="0"/>
              <a:t/>
            </a:r>
            <a:br>
              <a:rPr lang="el-GR" sz="3200" dirty="0"/>
            </a:br>
            <a:endParaRPr lang="el-GR" sz="3200" b="1" dirty="0">
              <a:solidFill>
                <a:schemeClr val="tx2"/>
              </a:solidFill>
            </a:endParaRPr>
          </a:p>
        </p:txBody>
      </p:sp>
    </p:spTree>
    <p:extLst>
      <p:ext uri="{BB962C8B-B14F-4D97-AF65-F5344CB8AC3E}">
        <p14:creationId xmlns:p14="http://schemas.microsoft.com/office/powerpoint/2010/main" val="8031294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80728"/>
            <a:ext cx="8229600" cy="3060000"/>
          </a:xfrm>
        </p:spPr>
        <p:txBody>
          <a:bodyPr>
            <a:normAutofit/>
          </a:bodyPr>
          <a:lstStyle/>
          <a:p>
            <a:pPr marL="514350" indent="-514350">
              <a:buFont typeface="+mj-lt"/>
              <a:buAutoNum type="alphaUcPeriod" startAt="2"/>
            </a:pPr>
            <a:r>
              <a:rPr lang="el-GR" sz="2800" b="1" u="sng" dirty="0" err="1"/>
              <a:t>Ακύτταρη</a:t>
            </a:r>
            <a:r>
              <a:rPr lang="el-GR" sz="2800" b="1" u="sng" dirty="0"/>
              <a:t> ζώνη του </a:t>
            </a:r>
            <a:r>
              <a:rPr lang="en-US" sz="2800" b="1" u="sng" dirty="0"/>
              <a:t>Weil</a:t>
            </a:r>
            <a:r>
              <a:rPr lang="el-GR" sz="2800" b="1" u="sng" dirty="0"/>
              <a:t> </a:t>
            </a:r>
            <a:endParaRPr lang="el-GR" sz="2800" u="sng" dirty="0"/>
          </a:p>
          <a:p>
            <a:pPr>
              <a:spcBef>
                <a:spcPts val="600"/>
              </a:spcBef>
              <a:spcAft>
                <a:spcPts val="600"/>
              </a:spcAft>
            </a:pPr>
            <a:r>
              <a:rPr lang="el-GR" sz="2400" dirty="0" smtClean="0"/>
              <a:t>Περιλαμβάνει </a:t>
            </a:r>
            <a:r>
              <a:rPr lang="el-GR" sz="2400" b="1" dirty="0"/>
              <a:t>τριχοειδή αγγεία και νευρικές ίνες </a:t>
            </a:r>
            <a:r>
              <a:rPr lang="el-GR" sz="2400" dirty="0"/>
              <a:t>από το</a:t>
            </a:r>
            <a:r>
              <a:rPr lang="el-GR" sz="2400" b="1" dirty="0"/>
              <a:t> </a:t>
            </a:r>
            <a:r>
              <a:rPr lang="el-GR" sz="2400" b="1" dirty="0" err="1"/>
              <a:t>υποοδοντινοβλαστικό</a:t>
            </a:r>
            <a:r>
              <a:rPr lang="el-GR" sz="2400" b="1" dirty="0"/>
              <a:t> πλέγμα </a:t>
            </a:r>
            <a:r>
              <a:rPr lang="el-GR" sz="2400" dirty="0"/>
              <a:t>(αγγειακό και νευρικό αντίστοιχα</a:t>
            </a:r>
            <a:r>
              <a:rPr lang="el-GR" sz="2400" dirty="0" smtClean="0"/>
              <a:t>).</a:t>
            </a:r>
            <a:r>
              <a:rPr lang="en-GB" sz="2400" dirty="0" smtClean="0"/>
              <a:t> </a:t>
            </a:r>
            <a:r>
              <a:rPr lang="el-GR" sz="2400" dirty="0" smtClean="0"/>
              <a:t>Υπάρχει </a:t>
            </a:r>
            <a:r>
              <a:rPr lang="el-GR" sz="2400" dirty="0"/>
              <a:t>επίσης </a:t>
            </a:r>
            <a:r>
              <a:rPr lang="el-GR" sz="2400" dirty="0" err="1"/>
              <a:t>μεσεγχυματικό</a:t>
            </a:r>
            <a:r>
              <a:rPr lang="el-GR" sz="2400" dirty="0"/>
              <a:t> υγρό για </a:t>
            </a:r>
            <a:r>
              <a:rPr lang="el-GR" sz="2400" dirty="0" smtClean="0"/>
              <a:t>τη</a:t>
            </a:r>
            <a:r>
              <a:rPr lang="en-GB" sz="2400" dirty="0" smtClean="0"/>
              <a:t> </a:t>
            </a:r>
            <a:r>
              <a:rPr lang="el-GR" sz="2400" dirty="0" smtClean="0"/>
              <a:t>μεταβίβαση </a:t>
            </a:r>
            <a:r>
              <a:rPr lang="el-GR" sz="2400" dirty="0"/>
              <a:t>των θρεπτικών ουσιών. </a:t>
            </a:r>
            <a:endParaRPr lang="en-GB" sz="2400" dirty="0" smtClean="0"/>
          </a:p>
          <a:p>
            <a:pPr>
              <a:spcBef>
                <a:spcPts val="600"/>
              </a:spcBef>
              <a:spcAft>
                <a:spcPts val="600"/>
              </a:spcAft>
            </a:pPr>
            <a:r>
              <a:rPr lang="el-GR" sz="2400" dirty="0" smtClean="0"/>
              <a:t>Σε </a:t>
            </a:r>
            <a:r>
              <a:rPr lang="el-GR" sz="2400" dirty="0"/>
              <a:t>ώριμα δόντια, μετά την επίδραση βλαπτικών ερεθισμάτων, ανευρίσκονται κύτταρα άμυνας του πολφού.</a:t>
            </a:r>
          </a:p>
          <a:p>
            <a:endParaRPr lang="el-GR" dirty="0"/>
          </a:p>
        </p:txBody>
      </p:sp>
      <p:sp>
        <p:nvSpPr>
          <p:cNvPr id="4" name="Title 1"/>
          <p:cNvSpPr>
            <a:spLocks noGrp="1"/>
          </p:cNvSpPr>
          <p:nvPr>
            <p:ph type="title"/>
          </p:nvPr>
        </p:nvSpPr>
        <p:spPr>
          <a:xfrm>
            <a:off x="457200" y="44624"/>
            <a:ext cx="8229600" cy="828000"/>
          </a:xfrm>
        </p:spPr>
        <p:txBody>
          <a:bodyPr>
            <a:normAutofit/>
          </a:bodyPr>
          <a:lstStyle/>
          <a:p>
            <a:r>
              <a:rPr lang="el-GR" sz="3200" b="1" dirty="0" smtClean="0">
                <a:solidFill>
                  <a:schemeClr val="tx2"/>
                </a:solidFill>
              </a:rPr>
              <a:t>ΙΣΤΟΛΟΓΙΚΑ ΓΝΩΡΙΣΜΑΤΑ ΤΟΥ ΠΟΛΦΟΥ</a:t>
            </a:r>
            <a:endParaRPr lang="el-GR" sz="3200" b="1" dirty="0">
              <a:solidFill>
                <a:schemeClr val="tx2"/>
              </a:solidFill>
            </a:endParaRPr>
          </a:p>
        </p:txBody>
      </p:sp>
      <p:pic>
        <p:nvPicPr>
          <p:cNvPr id="5"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24924" y="4077072"/>
            <a:ext cx="5635308" cy="24840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80832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08720"/>
            <a:ext cx="8229600" cy="3096000"/>
          </a:xfrm>
        </p:spPr>
        <p:txBody>
          <a:bodyPr>
            <a:normAutofit/>
          </a:bodyPr>
          <a:lstStyle/>
          <a:p>
            <a:pPr marL="0" indent="0">
              <a:buNone/>
            </a:pPr>
            <a:r>
              <a:rPr lang="el-GR" sz="2800" b="1" dirty="0" smtClean="0"/>
              <a:t>Γ. </a:t>
            </a:r>
            <a:r>
              <a:rPr lang="el-GR" sz="2800" b="1" u="sng" dirty="0" err="1" smtClean="0"/>
              <a:t>Πολυκυτταρική</a:t>
            </a:r>
            <a:r>
              <a:rPr lang="el-GR" sz="2800" b="1" u="sng" dirty="0" smtClean="0"/>
              <a:t> </a:t>
            </a:r>
            <a:r>
              <a:rPr lang="el-GR" sz="2800" b="1" u="sng" dirty="0"/>
              <a:t>ή κυτταροβριθής ζώνη</a:t>
            </a:r>
            <a:endParaRPr lang="el-GR" sz="2800" u="sng" dirty="0"/>
          </a:p>
          <a:p>
            <a:r>
              <a:rPr lang="el-GR" sz="2400" dirty="0" smtClean="0"/>
              <a:t>Περιλαμβάνει </a:t>
            </a:r>
            <a:r>
              <a:rPr lang="el-GR" sz="2400" dirty="0" err="1"/>
              <a:t>ινοβλάστες</a:t>
            </a:r>
            <a:r>
              <a:rPr lang="el-GR" sz="2400" dirty="0"/>
              <a:t>, </a:t>
            </a:r>
            <a:r>
              <a:rPr lang="el-GR" sz="2400" dirty="0" err="1"/>
              <a:t>ινοκύτταρα</a:t>
            </a:r>
            <a:r>
              <a:rPr lang="el-GR" sz="2400" dirty="0"/>
              <a:t>, αδιαφοροποίητα </a:t>
            </a:r>
            <a:r>
              <a:rPr lang="el-GR" sz="2400" dirty="0" err="1"/>
              <a:t>μεσεγχυματικά</a:t>
            </a:r>
            <a:r>
              <a:rPr lang="el-GR" sz="2400" dirty="0"/>
              <a:t> κύτταρα, λεμφοκύτταρα, πλασματοκύτταρα, καθώς και τριχοειδή και </a:t>
            </a:r>
            <a:r>
              <a:rPr lang="el-GR" sz="2400" dirty="0" err="1"/>
              <a:t>αμύελες</a:t>
            </a:r>
            <a:r>
              <a:rPr lang="el-GR" sz="2400" dirty="0"/>
              <a:t> νευρικές ίνες.</a:t>
            </a:r>
          </a:p>
          <a:p>
            <a:r>
              <a:rPr lang="el-GR" sz="2400" dirty="0"/>
              <a:t>Σε περίπτωση καταστροφής των </a:t>
            </a:r>
            <a:r>
              <a:rPr lang="el-GR" sz="2400" dirty="0" err="1"/>
              <a:t>οδοντινοβλαστών</a:t>
            </a:r>
            <a:r>
              <a:rPr lang="el-GR" sz="2400" dirty="0"/>
              <a:t> κύτταρα της </a:t>
            </a:r>
            <a:r>
              <a:rPr lang="el-GR" sz="2400" dirty="0" err="1"/>
              <a:t>κυτταροβριθούς</a:t>
            </a:r>
            <a:r>
              <a:rPr lang="el-GR" sz="2400" dirty="0"/>
              <a:t> ζώνης, πολλαπλασιάζονται και μετακινούνται προς την </a:t>
            </a:r>
            <a:r>
              <a:rPr lang="el-GR" sz="2400" dirty="0" err="1"/>
              <a:t>οδοντινοβλαστική</a:t>
            </a:r>
            <a:r>
              <a:rPr lang="el-GR" sz="2400" dirty="0"/>
              <a:t> στιβάδα.</a:t>
            </a:r>
          </a:p>
          <a:p>
            <a:endParaRPr lang="el-GR" sz="2800" dirty="0"/>
          </a:p>
          <a:p>
            <a:endParaRPr lang="el-GR" sz="2800" dirty="0"/>
          </a:p>
        </p:txBody>
      </p:sp>
      <p:sp>
        <p:nvSpPr>
          <p:cNvPr id="4" name="Title 1"/>
          <p:cNvSpPr>
            <a:spLocks noGrp="1"/>
          </p:cNvSpPr>
          <p:nvPr>
            <p:ph type="title"/>
          </p:nvPr>
        </p:nvSpPr>
        <p:spPr>
          <a:xfrm>
            <a:off x="457200" y="44624"/>
            <a:ext cx="8229600" cy="828000"/>
          </a:xfrm>
        </p:spPr>
        <p:txBody>
          <a:bodyPr>
            <a:normAutofit/>
          </a:bodyPr>
          <a:lstStyle/>
          <a:p>
            <a:r>
              <a:rPr lang="el-GR" sz="3200" b="1" dirty="0" smtClean="0">
                <a:solidFill>
                  <a:schemeClr val="tx2"/>
                </a:solidFill>
              </a:rPr>
              <a:t>ΙΣΤΟΛΟΓΙΚΑ ΓΝΩΡΙΣΜΑΤΑ ΤΟΥ ΠΟΛΦΟΥ</a:t>
            </a:r>
            <a:endParaRPr lang="el-GR" sz="3200" b="1" dirty="0">
              <a:solidFill>
                <a:schemeClr val="tx2"/>
              </a:solidFill>
            </a:endParaRPr>
          </a:p>
        </p:txBody>
      </p:sp>
      <p:pic>
        <p:nvPicPr>
          <p:cNvPr id="5"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24924" y="4185360"/>
            <a:ext cx="5635308" cy="24840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98235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332" y="980728"/>
            <a:ext cx="8939336" cy="4525963"/>
          </a:xfrm>
        </p:spPr>
        <p:txBody>
          <a:bodyPr>
            <a:normAutofit fontScale="92500" lnSpcReduction="10000"/>
          </a:bodyPr>
          <a:lstStyle/>
          <a:p>
            <a:pPr marL="0" indent="0">
              <a:buNone/>
            </a:pPr>
            <a:r>
              <a:rPr lang="el-GR" sz="3300" b="1" dirty="0" smtClean="0"/>
              <a:t>Δ.</a:t>
            </a:r>
            <a:r>
              <a:rPr lang="el-GR" sz="2600" b="1" u="sng" dirty="0" smtClean="0"/>
              <a:t> Κεντρική </a:t>
            </a:r>
            <a:r>
              <a:rPr lang="el-GR" sz="2600" b="1" u="sng" dirty="0"/>
              <a:t>μοίρα του πολφού ή πολφός ή </a:t>
            </a:r>
            <a:r>
              <a:rPr lang="el-GR" sz="2600" b="1" u="sng" dirty="0" smtClean="0"/>
              <a:t>πολφικό παρέγχυμα</a:t>
            </a:r>
            <a:endParaRPr lang="el-GR" sz="2600" u="sng" dirty="0"/>
          </a:p>
          <a:p>
            <a:pPr marL="0" indent="0">
              <a:buNone/>
            </a:pPr>
            <a:r>
              <a:rPr lang="el-GR" sz="2600" dirty="0"/>
              <a:t>Πρόκειται για χαλαρό συνδετικό ιστό και περιέχει:</a:t>
            </a:r>
          </a:p>
          <a:p>
            <a:pPr lvl="1"/>
            <a:r>
              <a:rPr lang="el-GR" b="1" dirty="0" smtClean="0">
                <a:solidFill>
                  <a:schemeClr val="tx2"/>
                </a:solidFill>
              </a:rPr>
              <a:t>Ίνες: </a:t>
            </a:r>
            <a:r>
              <a:rPr lang="el-GR" sz="2600" i="1" dirty="0"/>
              <a:t>Κ</a:t>
            </a:r>
            <a:r>
              <a:rPr lang="el-GR" sz="2600" i="1" dirty="0" smtClean="0"/>
              <a:t>ολλαγόνες,</a:t>
            </a:r>
            <a:r>
              <a:rPr lang="el-GR" sz="2600" i="1" dirty="0"/>
              <a:t> </a:t>
            </a:r>
            <a:r>
              <a:rPr lang="el-GR" sz="2600" i="1" dirty="0" smtClean="0"/>
              <a:t>Δικτυωτές, </a:t>
            </a:r>
            <a:r>
              <a:rPr lang="el-GR" sz="2600" i="1" dirty="0"/>
              <a:t>Ελαστικές </a:t>
            </a:r>
            <a:endParaRPr lang="el-GR" sz="2600" i="1" dirty="0" smtClean="0"/>
          </a:p>
          <a:p>
            <a:pPr lvl="1"/>
            <a:r>
              <a:rPr lang="el-GR" b="1" dirty="0" smtClean="0">
                <a:solidFill>
                  <a:schemeClr val="tx2"/>
                </a:solidFill>
              </a:rPr>
              <a:t>Θεμέλια ουσία: </a:t>
            </a:r>
            <a:r>
              <a:rPr lang="el-GR" sz="2600" dirty="0" smtClean="0"/>
              <a:t>Είναι </a:t>
            </a:r>
            <a:r>
              <a:rPr lang="el-GR" sz="2600" dirty="0"/>
              <a:t>ένα πλέγμα κολλαγόνων ινών μέσα </a:t>
            </a:r>
            <a:r>
              <a:rPr lang="el-GR" sz="2600" dirty="0" smtClean="0"/>
              <a:t>σε</a:t>
            </a:r>
          </a:p>
          <a:p>
            <a:pPr marL="0" lvl="1" indent="0">
              <a:spcBef>
                <a:spcPts val="0"/>
              </a:spcBef>
              <a:buNone/>
            </a:pPr>
            <a:r>
              <a:rPr lang="el-GR" sz="2600" dirty="0" smtClean="0"/>
              <a:t>ένα </a:t>
            </a:r>
            <a:r>
              <a:rPr lang="el-GR" sz="2600" dirty="0"/>
              <a:t>ζελατινώδες υγρό. Πρόκειται για ένα </a:t>
            </a:r>
            <a:r>
              <a:rPr lang="el-GR" sz="2600" b="1" dirty="0"/>
              <a:t>άμορφο κολλοειδές διάλυμα, </a:t>
            </a:r>
            <a:r>
              <a:rPr lang="el-GR" sz="2600" dirty="0"/>
              <a:t>που </a:t>
            </a:r>
            <a:r>
              <a:rPr lang="el-GR" sz="2600" dirty="0" smtClean="0"/>
              <a:t>περιέχει:</a:t>
            </a:r>
            <a:endParaRPr lang="el-GR" sz="2600" dirty="0"/>
          </a:p>
          <a:p>
            <a:pPr marL="0" lvl="0">
              <a:spcBef>
                <a:spcPts val="0"/>
              </a:spcBef>
            </a:pPr>
            <a:r>
              <a:rPr lang="el-GR" sz="2200" i="1" dirty="0" err="1"/>
              <a:t>Γλυκοζαμινογλυκάνες</a:t>
            </a:r>
            <a:r>
              <a:rPr lang="el-GR" sz="2200" i="1" dirty="0"/>
              <a:t> </a:t>
            </a:r>
          </a:p>
          <a:p>
            <a:pPr marL="0" lvl="0">
              <a:spcBef>
                <a:spcPts val="0"/>
              </a:spcBef>
            </a:pPr>
            <a:r>
              <a:rPr lang="el-GR" sz="2200" i="1" dirty="0" err="1"/>
              <a:t>Πρωτεογλυκάνες</a:t>
            </a:r>
            <a:endParaRPr lang="el-GR" sz="2200" i="1" dirty="0"/>
          </a:p>
          <a:p>
            <a:pPr marL="0" lvl="0">
              <a:spcBef>
                <a:spcPts val="0"/>
              </a:spcBef>
            </a:pPr>
            <a:r>
              <a:rPr lang="el-GR" sz="2200" i="1" dirty="0" err="1"/>
              <a:t>Γλυκοπρωτεΐνες</a:t>
            </a:r>
            <a:endParaRPr lang="el-GR" sz="2200" i="1" dirty="0"/>
          </a:p>
          <a:p>
            <a:pPr marL="0" lvl="0">
              <a:spcBef>
                <a:spcPts val="0"/>
              </a:spcBef>
            </a:pPr>
            <a:r>
              <a:rPr lang="el-GR" sz="2200" i="1" dirty="0"/>
              <a:t>Πρωτεΐνες ορού πλάσματος (</a:t>
            </a:r>
            <a:r>
              <a:rPr lang="el-GR" sz="2200" i="1" dirty="0" err="1"/>
              <a:t>Σφαιρίνες</a:t>
            </a:r>
            <a:r>
              <a:rPr lang="el-GR" sz="2200" i="1" dirty="0"/>
              <a:t> και </a:t>
            </a:r>
            <a:r>
              <a:rPr lang="el-GR" sz="2200" i="1" dirty="0" err="1"/>
              <a:t>λευκωματίνες</a:t>
            </a:r>
            <a:r>
              <a:rPr lang="el-GR" sz="2200" i="1" dirty="0" smtClean="0"/>
              <a:t>).</a:t>
            </a:r>
            <a:endParaRPr lang="el-GR" sz="2200" dirty="0"/>
          </a:p>
          <a:p>
            <a:pPr lvl="1"/>
            <a:r>
              <a:rPr lang="el-GR" b="1" dirty="0" smtClean="0">
                <a:solidFill>
                  <a:schemeClr val="tx2"/>
                </a:solidFill>
              </a:rPr>
              <a:t>Κύτταρα: </a:t>
            </a:r>
            <a:r>
              <a:rPr lang="el-GR" sz="2400" i="1" dirty="0" err="1" smtClean="0"/>
              <a:t>Ινοβλάστες</a:t>
            </a:r>
            <a:r>
              <a:rPr lang="el-GR" sz="2400" i="1" dirty="0" smtClean="0"/>
              <a:t>, Αμυντικά, </a:t>
            </a:r>
            <a:r>
              <a:rPr lang="el-GR" sz="2400" i="1" dirty="0"/>
              <a:t>Αδιαφοροποίητα </a:t>
            </a:r>
            <a:r>
              <a:rPr lang="el-GR" sz="2400" i="1" dirty="0" err="1" smtClean="0"/>
              <a:t>μεσεγχυματικά</a:t>
            </a:r>
            <a:r>
              <a:rPr lang="el-GR" sz="2400" i="1" dirty="0"/>
              <a:t>.</a:t>
            </a:r>
            <a:endParaRPr lang="el-GR" sz="2400" i="1" dirty="0">
              <a:solidFill>
                <a:schemeClr val="tx2"/>
              </a:solidFill>
            </a:endParaRPr>
          </a:p>
          <a:p>
            <a:pPr lvl="1"/>
            <a:r>
              <a:rPr lang="el-GR" b="1" dirty="0">
                <a:solidFill>
                  <a:schemeClr val="tx2"/>
                </a:solidFill>
              </a:rPr>
              <a:t>Αγγεία και νεύρα</a:t>
            </a:r>
            <a:endParaRPr lang="el-GR" dirty="0">
              <a:solidFill>
                <a:schemeClr val="tx2"/>
              </a:solidFill>
            </a:endParaRPr>
          </a:p>
          <a:p>
            <a:endParaRPr lang="el-GR" sz="2800" dirty="0"/>
          </a:p>
        </p:txBody>
      </p:sp>
      <p:sp>
        <p:nvSpPr>
          <p:cNvPr id="4" name="Title 1"/>
          <p:cNvSpPr>
            <a:spLocks noGrp="1"/>
          </p:cNvSpPr>
          <p:nvPr>
            <p:ph type="title"/>
          </p:nvPr>
        </p:nvSpPr>
        <p:spPr>
          <a:xfrm>
            <a:off x="457200" y="44624"/>
            <a:ext cx="8229600" cy="828000"/>
          </a:xfrm>
        </p:spPr>
        <p:txBody>
          <a:bodyPr>
            <a:normAutofit/>
          </a:bodyPr>
          <a:lstStyle/>
          <a:p>
            <a:r>
              <a:rPr lang="el-GR" sz="3200" b="1" dirty="0" smtClean="0">
                <a:solidFill>
                  <a:schemeClr val="tx2"/>
                </a:solidFill>
              </a:rPr>
              <a:t>ΙΣΤΟΛΟΓΙΚΑ ΓΝΩΡΙΣΜΑΤΑ ΤΟΥ ΠΟΛΦΟΥ</a:t>
            </a:r>
            <a:endParaRPr lang="el-GR" sz="3200" b="1" dirty="0">
              <a:solidFill>
                <a:schemeClr val="tx2"/>
              </a:solidFill>
            </a:endParaRPr>
          </a:p>
        </p:txBody>
      </p:sp>
    </p:spTree>
    <p:extLst>
      <p:ext uri="{BB962C8B-B14F-4D97-AF65-F5344CB8AC3E}">
        <p14:creationId xmlns:p14="http://schemas.microsoft.com/office/powerpoint/2010/main" val="87141542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188000"/>
          </a:xfrm>
        </p:spPr>
        <p:txBody>
          <a:bodyPr>
            <a:noAutofit/>
          </a:bodyPr>
          <a:lstStyle/>
          <a:p>
            <a:r>
              <a:rPr lang="el-GR" sz="2800" b="1" dirty="0">
                <a:solidFill>
                  <a:schemeClr val="tx2"/>
                </a:solidFill>
              </a:rPr>
              <a:t>ΙΣΤΟΛΟΓΙΚΑ ΓΝΩΡΙΣΜΑΤΑ ΤΟΥ </a:t>
            </a:r>
            <a:r>
              <a:rPr lang="el-GR" sz="2800" b="1" dirty="0" smtClean="0">
                <a:solidFill>
                  <a:schemeClr val="tx2"/>
                </a:solidFill>
              </a:rPr>
              <a:t>ΠΟΛΦΟΥ</a:t>
            </a:r>
            <a:br>
              <a:rPr lang="el-GR" sz="2800" b="1" dirty="0" smtClean="0">
                <a:solidFill>
                  <a:schemeClr val="tx2"/>
                </a:solidFill>
              </a:rPr>
            </a:br>
            <a:r>
              <a:rPr lang="el-GR" sz="2800" b="1" u="sng" dirty="0"/>
              <a:t>Κεντρική μοίρα του </a:t>
            </a:r>
            <a:r>
              <a:rPr lang="el-GR" sz="2800" b="1" u="sng" dirty="0" smtClean="0"/>
              <a:t>πολφού </a:t>
            </a:r>
            <a:r>
              <a:rPr lang="el-GR" sz="2800" b="1" u="sng" dirty="0"/>
              <a:t>ή πολφικό παρέγχυμα</a:t>
            </a:r>
            <a:endParaRPr lang="en-US" sz="2800" dirty="0"/>
          </a:p>
        </p:txBody>
      </p:sp>
      <p:sp>
        <p:nvSpPr>
          <p:cNvPr id="3" name="Content Placeholder 2"/>
          <p:cNvSpPr>
            <a:spLocks noGrp="1"/>
          </p:cNvSpPr>
          <p:nvPr>
            <p:ph idx="1"/>
          </p:nvPr>
        </p:nvSpPr>
        <p:spPr>
          <a:xfrm>
            <a:off x="457200" y="1413320"/>
            <a:ext cx="8229600" cy="4896000"/>
          </a:xfrm>
        </p:spPr>
        <p:txBody>
          <a:bodyPr>
            <a:normAutofit fontScale="62500" lnSpcReduction="20000"/>
          </a:bodyPr>
          <a:lstStyle/>
          <a:p>
            <a:pPr marL="0" indent="0">
              <a:buNone/>
            </a:pPr>
            <a:r>
              <a:rPr lang="el-GR" sz="4500" b="1" dirty="0">
                <a:solidFill>
                  <a:schemeClr val="tx2"/>
                </a:solidFill>
              </a:rPr>
              <a:t>Α) Ίνες </a:t>
            </a:r>
            <a:endParaRPr lang="en-US" sz="4500" dirty="0">
              <a:solidFill>
                <a:schemeClr val="tx2"/>
              </a:solidFill>
            </a:endParaRPr>
          </a:p>
          <a:p>
            <a:r>
              <a:rPr lang="el-GR" b="1" dirty="0"/>
              <a:t>1. Κολλαγόνες ίνες</a:t>
            </a:r>
            <a:r>
              <a:rPr lang="el-GR" dirty="0"/>
              <a:t>, που παράγονται από τις </a:t>
            </a:r>
            <a:r>
              <a:rPr lang="el-GR" dirty="0" err="1"/>
              <a:t>ινοβλάστες</a:t>
            </a:r>
            <a:r>
              <a:rPr lang="el-GR" b="1" dirty="0"/>
              <a:t> </a:t>
            </a:r>
            <a:r>
              <a:rPr lang="el-GR" dirty="0"/>
              <a:t>και αποτελούνται από</a:t>
            </a:r>
            <a:r>
              <a:rPr lang="el-GR" b="1" dirty="0"/>
              <a:t> ινίδια, </a:t>
            </a:r>
            <a:r>
              <a:rPr lang="el-GR" dirty="0"/>
              <a:t>τα οποία αποτελούνται από</a:t>
            </a:r>
            <a:r>
              <a:rPr lang="el-GR" b="1" dirty="0"/>
              <a:t> μόρια τροποκολλαγόνου. </a:t>
            </a:r>
            <a:r>
              <a:rPr lang="el-GR" dirty="0"/>
              <a:t>Κάθε μόριο αποτελείται από 3 πολυπεπτιδικές αλυσίδες, 1000 αμινοξέων, με κυριότερα την </a:t>
            </a:r>
            <a:r>
              <a:rPr lang="el-GR" b="1" dirty="0" err="1"/>
              <a:t>προλίνη</a:t>
            </a:r>
            <a:r>
              <a:rPr lang="el-GR" dirty="0"/>
              <a:t>, τη </a:t>
            </a:r>
            <a:r>
              <a:rPr lang="el-GR" b="1" dirty="0" err="1"/>
              <a:t>γλυκίνη</a:t>
            </a:r>
            <a:r>
              <a:rPr lang="el-GR" dirty="0"/>
              <a:t> και την </a:t>
            </a:r>
            <a:r>
              <a:rPr lang="el-GR" b="1" dirty="0" err="1"/>
              <a:t>υδροξυπρολίνη</a:t>
            </a:r>
            <a:r>
              <a:rPr lang="el-GR" dirty="0"/>
              <a:t>. Ο κυριότερος τύπος κολλαγόνου στον πολφό είναι το </a:t>
            </a:r>
            <a:r>
              <a:rPr lang="el-GR" b="1" dirty="0"/>
              <a:t>κολλαγόνο ΙΙΙ. </a:t>
            </a:r>
            <a:r>
              <a:rPr lang="el-GR" dirty="0"/>
              <a:t>Ίνες βρίσκονται διάχυτες γύρω από μεγάλα αγγεία και σε δεσμίδες γύρω από νευρικές ίνες.</a:t>
            </a:r>
            <a:endParaRPr lang="en-US" dirty="0"/>
          </a:p>
          <a:p>
            <a:r>
              <a:rPr lang="el-GR" b="1" dirty="0"/>
              <a:t>2. Δικτυωτές ίνες, </a:t>
            </a:r>
            <a:r>
              <a:rPr lang="el-GR" dirty="0"/>
              <a:t>που αποτελούνται από</a:t>
            </a:r>
            <a:r>
              <a:rPr lang="el-GR" b="1" dirty="0"/>
              <a:t> ινίδια </a:t>
            </a:r>
            <a:r>
              <a:rPr lang="el-GR" b="1" dirty="0" err="1"/>
              <a:t>φιμπρονεκτίνης</a:t>
            </a:r>
            <a:r>
              <a:rPr lang="el-GR" b="1" dirty="0"/>
              <a:t>. </a:t>
            </a:r>
            <a:r>
              <a:rPr lang="el-GR" dirty="0"/>
              <a:t>Ουσιαστικά </a:t>
            </a:r>
            <a:r>
              <a:rPr lang="el-GR" dirty="0" err="1"/>
              <a:t>πρόκεινται</a:t>
            </a:r>
            <a:r>
              <a:rPr lang="el-GR" dirty="0"/>
              <a:t> για</a:t>
            </a:r>
            <a:r>
              <a:rPr lang="el-GR" b="1" dirty="0"/>
              <a:t> ανώριμες κολλαγόνες ίνες, </a:t>
            </a:r>
            <a:r>
              <a:rPr lang="el-GR" dirty="0"/>
              <a:t>που έχουν την ιδιότητα να απορροφούν άργυρο, για το λόγο αυτό είναι γνωστές και ως </a:t>
            </a:r>
            <a:r>
              <a:rPr lang="el-GR" b="1" dirty="0" err="1"/>
              <a:t>αργυρόφιλες</a:t>
            </a:r>
            <a:r>
              <a:rPr lang="el-GR" b="1" dirty="0"/>
              <a:t> ίνες</a:t>
            </a:r>
            <a:r>
              <a:rPr lang="el-GR" dirty="0"/>
              <a:t>, και διακρίνονται έτσι ιστολογικά από τις ώριμες κολλαγόνες ίνες.</a:t>
            </a:r>
            <a:endParaRPr lang="en-US" dirty="0"/>
          </a:p>
          <a:p>
            <a:r>
              <a:rPr lang="el-GR" b="1" dirty="0"/>
              <a:t>Ίνες του </a:t>
            </a:r>
            <a:r>
              <a:rPr lang="en-US" b="1" dirty="0"/>
              <a:t>Van </a:t>
            </a:r>
            <a:r>
              <a:rPr lang="en-US" b="1" dirty="0" err="1"/>
              <a:t>Korff</a:t>
            </a:r>
            <a:r>
              <a:rPr lang="el-GR" b="1" dirty="0"/>
              <a:t>: </a:t>
            </a:r>
            <a:r>
              <a:rPr lang="el-GR" dirty="0"/>
              <a:t>Πυκνές </a:t>
            </a:r>
            <a:r>
              <a:rPr lang="el-GR" dirty="0" err="1"/>
              <a:t>αργυρόφιλες</a:t>
            </a:r>
            <a:r>
              <a:rPr lang="el-GR" dirty="0"/>
              <a:t> ίνες που εμφανίζονται κατά την έναρξη της </a:t>
            </a:r>
            <a:r>
              <a:rPr lang="el-GR" dirty="0" err="1"/>
              <a:t>οδοντινογένεσης</a:t>
            </a:r>
            <a:r>
              <a:rPr lang="el-GR" dirty="0"/>
              <a:t> και εκτείνονται από την </a:t>
            </a:r>
            <a:r>
              <a:rPr lang="el-GR" dirty="0" err="1"/>
              <a:t>υποοδοντινική</a:t>
            </a:r>
            <a:r>
              <a:rPr lang="el-GR" dirty="0"/>
              <a:t> στιβάδα μέχρι την </a:t>
            </a:r>
            <a:r>
              <a:rPr lang="el-GR" dirty="0" err="1"/>
              <a:t>προοδοντίνη</a:t>
            </a:r>
            <a:r>
              <a:rPr lang="el-GR" dirty="0"/>
              <a:t>.</a:t>
            </a:r>
            <a:endParaRPr lang="en-US" dirty="0"/>
          </a:p>
          <a:p>
            <a:r>
              <a:rPr lang="el-GR" b="1" dirty="0"/>
              <a:t>3.</a:t>
            </a:r>
            <a:r>
              <a:rPr lang="el-GR" dirty="0"/>
              <a:t> </a:t>
            </a:r>
            <a:r>
              <a:rPr lang="el-GR" b="1" dirty="0"/>
              <a:t>Ελαστικές ίνες</a:t>
            </a:r>
            <a:r>
              <a:rPr lang="el-GR" dirty="0"/>
              <a:t>, αποτελούνται από ινίδια </a:t>
            </a:r>
            <a:r>
              <a:rPr lang="el-GR" b="1" dirty="0" err="1"/>
              <a:t>οξυταλάνης</a:t>
            </a:r>
            <a:r>
              <a:rPr lang="el-GR" dirty="0"/>
              <a:t> και ανευρίσκονται στα τοιχώματα μεγάλων αγγείων.</a:t>
            </a:r>
            <a:endParaRPr lang="en-US" dirty="0"/>
          </a:p>
        </p:txBody>
      </p:sp>
    </p:spTree>
    <p:extLst>
      <p:ext uri="{BB962C8B-B14F-4D97-AF65-F5344CB8AC3E}">
        <p14:creationId xmlns:p14="http://schemas.microsoft.com/office/powerpoint/2010/main" val="264099553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12776"/>
            <a:ext cx="8229600" cy="5040000"/>
          </a:xfrm>
        </p:spPr>
        <p:txBody>
          <a:bodyPr>
            <a:normAutofit fontScale="92500" lnSpcReduction="20000"/>
          </a:bodyPr>
          <a:lstStyle/>
          <a:p>
            <a:pPr marL="0" indent="0">
              <a:buNone/>
            </a:pPr>
            <a:r>
              <a:rPr lang="el-GR" sz="3000" b="1" dirty="0" smtClean="0">
                <a:solidFill>
                  <a:schemeClr val="tx2"/>
                </a:solidFill>
              </a:rPr>
              <a:t>Β) Θεμέλια ουσία</a:t>
            </a:r>
            <a:endParaRPr lang="el-GR" sz="2400" b="1" dirty="0" smtClean="0">
              <a:solidFill>
                <a:schemeClr val="tx2"/>
              </a:solidFill>
            </a:endParaRPr>
          </a:p>
          <a:p>
            <a:pPr marL="0" indent="0">
              <a:buNone/>
            </a:pPr>
            <a:r>
              <a:rPr lang="el-GR" sz="2400" dirty="0" smtClean="0"/>
              <a:t>Πρόκειται </a:t>
            </a:r>
            <a:r>
              <a:rPr lang="el-GR" sz="2400" dirty="0"/>
              <a:t>για ένα </a:t>
            </a:r>
            <a:r>
              <a:rPr lang="el-GR" sz="2400" b="1" dirty="0"/>
              <a:t>άμορφο κολλοειδές διάλυμα, </a:t>
            </a:r>
            <a:r>
              <a:rPr lang="el-GR" sz="2400" dirty="0"/>
              <a:t>που </a:t>
            </a:r>
            <a:r>
              <a:rPr lang="el-GR" sz="2400" dirty="0" smtClean="0"/>
              <a:t>περιέχει:</a:t>
            </a:r>
            <a:endParaRPr lang="en-US" sz="2400" dirty="0"/>
          </a:p>
          <a:p>
            <a:pPr lvl="0">
              <a:buFont typeface="Wingdings" panose="05000000000000000000" pitchFamily="2" charset="2"/>
              <a:buChar char="ü"/>
            </a:pPr>
            <a:r>
              <a:rPr lang="el-GR" sz="2400" i="1" dirty="0"/>
              <a:t>Γλυκοζαμινογλυκάνες </a:t>
            </a:r>
          </a:p>
          <a:p>
            <a:pPr lvl="0">
              <a:buFont typeface="Wingdings" panose="05000000000000000000" pitchFamily="2" charset="2"/>
              <a:buChar char="ü"/>
            </a:pPr>
            <a:r>
              <a:rPr lang="el-GR" sz="2400" i="1" dirty="0" err="1" smtClean="0"/>
              <a:t>Πρωτεογλυκάνες</a:t>
            </a:r>
            <a:endParaRPr lang="el-GR" sz="2400" i="1" dirty="0"/>
          </a:p>
          <a:p>
            <a:pPr lvl="0">
              <a:buFont typeface="Wingdings" panose="05000000000000000000" pitchFamily="2" charset="2"/>
              <a:buChar char="ü"/>
            </a:pPr>
            <a:r>
              <a:rPr lang="el-GR" sz="2400" i="1" dirty="0" err="1" smtClean="0"/>
              <a:t>Γλυκοπρωτεΐνες</a:t>
            </a:r>
            <a:endParaRPr lang="el-GR" sz="2400" i="1" dirty="0"/>
          </a:p>
          <a:p>
            <a:pPr lvl="0">
              <a:buFont typeface="Wingdings" panose="05000000000000000000" pitchFamily="2" charset="2"/>
              <a:buChar char="ü"/>
            </a:pPr>
            <a:r>
              <a:rPr lang="el-GR" sz="2400" i="1" dirty="0" smtClean="0"/>
              <a:t>Πρωτεΐνες </a:t>
            </a:r>
            <a:r>
              <a:rPr lang="el-GR" sz="2400" i="1" dirty="0"/>
              <a:t>ορού πλάσματος (</a:t>
            </a:r>
            <a:r>
              <a:rPr lang="el-GR" sz="2400" i="1" dirty="0" err="1"/>
              <a:t>Σφαιρίνες</a:t>
            </a:r>
            <a:r>
              <a:rPr lang="el-GR" sz="2400" i="1" dirty="0"/>
              <a:t> και </a:t>
            </a:r>
            <a:r>
              <a:rPr lang="el-GR" sz="2400" i="1" dirty="0" err="1"/>
              <a:t>λευκωματίνες</a:t>
            </a:r>
            <a:r>
              <a:rPr lang="el-GR" sz="2400" i="1" dirty="0"/>
              <a:t>).</a:t>
            </a:r>
            <a:endParaRPr lang="en-US" sz="2400" i="1" dirty="0"/>
          </a:p>
          <a:p>
            <a:r>
              <a:rPr lang="el-GR" sz="2400" b="1" dirty="0"/>
              <a:t>     Λειτουργία θεμέλιας ουσίας.</a:t>
            </a:r>
            <a:endParaRPr lang="en-US" sz="2400" dirty="0"/>
          </a:p>
          <a:p>
            <a:pPr>
              <a:buFont typeface="Wingdings" panose="05000000000000000000" pitchFamily="2" charset="2"/>
              <a:buChar char="ü"/>
            </a:pPr>
            <a:r>
              <a:rPr lang="el-GR" sz="2400" i="1" dirty="0"/>
              <a:t>Περιβάλλει και συγκρατεί τα </a:t>
            </a:r>
            <a:r>
              <a:rPr lang="el-GR" sz="2400" i="1" dirty="0" smtClean="0"/>
              <a:t>κύτταρα</a:t>
            </a:r>
            <a:endParaRPr lang="el-GR" sz="2400" i="1" dirty="0"/>
          </a:p>
          <a:p>
            <a:pPr>
              <a:buFont typeface="Wingdings" panose="05000000000000000000" pitchFamily="2" charset="2"/>
              <a:buChar char="ü"/>
            </a:pPr>
            <a:r>
              <a:rPr lang="el-GR" sz="2400" i="1" dirty="0" smtClean="0"/>
              <a:t>Βοηθά </a:t>
            </a:r>
            <a:r>
              <a:rPr lang="el-GR" sz="2400" i="1" dirty="0"/>
              <a:t>τη λειτουργία των </a:t>
            </a:r>
            <a:r>
              <a:rPr lang="el-GR" sz="2400" i="1" dirty="0" smtClean="0"/>
              <a:t>κυττάρων</a:t>
            </a:r>
            <a:endParaRPr lang="el-GR" sz="2400" i="1" dirty="0"/>
          </a:p>
          <a:p>
            <a:pPr>
              <a:buFont typeface="Wingdings" panose="05000000000000000000" pitchFamily="2" charset="2"/>
              <a:buChar char="ü"/>
            </a:pPr>
            <a:r>
              <a:rPr lang="el-GR" sz="2400" i="1" dirty="0" smtClean="0"/>
              <a:t>Διατηρεί </a:t>
            </a:r>
            <a:r>
              <a:rPr lang="el-GR" sz="2400" i="1" dirty="0"/>
              <a:t>τη ζωτικότητα των κυττάρων</a:t>
            </a:r>
            <a:endParaRPr lang="en-US" sz="2400" i="1" dirty="0"/>
          </a:p>
          <a:p>
            <a:pPr marL="0" indent="0">
              <a:buNone/>
            </a:pPr>
            <a:r>
              <a:rPr lang="el-GR" sz="2400" dirty="0" smtClean="0"/>
              <a:t> </a:t>
            </a:r>
            <a:r>
              <a:rPr lang="el-GR" sz="2400" dirty="0"/>
              <a:t>Τα </a:t>
            </a:r>
            <a:r>
              <a:rPr lang="el-GR" sz="2400" dirty="0" err="1"/>
              <a:t>μακρομόρια</a:t>
            </a:r>
            <a:r>
              <a:rPr lang="el-GR" sz="2400" dirty="0"/>
              <a:t> π.χ. </a:t>
            </a:r>
            <a:r>
              <a:rPr lang="el-GR" sz="2400" dirty="0" err="1"/>
              <a:t>υαλουρονικό</a:t>
            </a:r>
            <a:r>
              <a:rPr lang="el-GR" sz="2400" dirty="0"/>
              <a:t> οξύ, που περιέχει μπορούν να προσροφούν νερό και να αυξάνουν σε όγκο, προστατεύοντας έτσι στο στάδιο της φλεγμονής, την αιματική κυκλοφορία. Αύξηση επομένως της </a:t>
            </a:r>
            <a:r>
              <a:rPr lang="el-GR" sz="2400" dirty="0" err="1"/>
              <a:t>ενδοπολφικής</a:t>
            </a:r>
            <a:r>
              <a:rPr lang="el-GR" sz="2400" dirty="0"/>
              <a:t> πίεσης σε ένα σημείο δε σημαίνει αναγκαστικά και αύξηση της πίεσης σε γειτονικές περιοχές.</a:t>
            </a:r>
            <a:endParaRPr lang="en-US" sz="2400" dirty="0"/>
          </a:p>
        </p:txBody>
      </p:sp>
      <p:sp>
        <p:nvSpPr>
          <p:cNvPr id="4" name="Title 1"/>
          <p:cNvSpPr>
            <a:spLocks noGrp="1"/>
          </p:cNvSpPr>
          <p:nvPr>
            <p:ph type="title"/>
          </p:nvPr>
        </p:nvSpPr>
        <p:spPr>
          <a:xfrm>
            <a:off x="457200" y="44624"/>
            <a:ext cx="8229600" cy="1143000"/>
          </a:xfrm>
        </p:spPr>
        <p:txBody>
          <a:bodyPr>
            <a:noAutofit/>
          </a:bodyPr>
          <a:lstStyle/>
          <a:p>
            <a:r>
              <a:rPr lang="el-GR" sz="2800" b="1" dirty="0">
                <a:solidFill>
                  <a:schemeClr val="tx2"/>
                </a:solidFill>
              </a:rPr>
              <a:t>ΙΣΤΟΛΟΓΙΚΑ ΓΝΩΡΙΣΜΑΤΑ ΤΟΥ </a:t>
            </a:r>
            <a:r>
              <a:rPr lang="el-GR" sz="2800" b="1" dirty="0" smtClean="0">
                <a:solidFill>
                  <a:schemeClr val="tx2"/>
                </a:solidFill>
              </a:rPr>
              <a:t>ΠΟΛΦΟΥ</a:t>
            </a:r>
            <a:br>
              <a:rPr lang="el-GR" sz="2800" b="1" dirty="0" smtClean="0">
                <a:solidFill>
                  <a:schemeClr val="tx2"/>
                </a:solidFill>
              </a:rPr>
            </a:br>
            <a:r>
              <a:rPr lang="el-GR" sz="2800" b="1" u="sng" dirty="0"/>
              <a:t>Κεντρική μοίρα του </a:t>
            </a:r>
            <a:r>
              <a:rPr lang="el-GR" sz="2800" b="1" u="sng" dirty="0" smtClean="0"/>
              <a:t>πολφού </a:t>
            </a:r>
            <a:r>
              <a:rPr lang="el-GR" sz="2800" b="1" u="sng" dirty="0"/>
              <a:t>ή πολφικό παρέγχυμα</a:t>
            </a:r>
            <a:endParaRPr lang="en-US" sz="2800" dirty="0"/>
          </a:p>
        </p:txBody>
      </p:sp>
    </p:spTree>
    <p:extLst>
      <p:ext uri="{BB962C8B-B14F-4D97-AF65-F5344CB8AC3E}">
        <p14:creationId xmlns:p14="http://schemas.microsoft.com/office/powerpoint/2010/main" val="22061296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40768"/>
            <a:ext cx="8229600" cy="5112568"/>
          </a:xfrm>
        </p:spPr>
        <p:txBody>
          <a:bodyPr>
            <a:normAutofit lnSpcReduction="10000"/>
          </a:bodyPr>
          <a:lstStyle/>
          <a:p>
            <a:pPr marL="0" indent="0">
              <a:buNone/>
            </a:pPr>
            <a:r>
              <a:rPr lang="el-GR" sz="2800" b="1" dirty="0">
                <a:solidFill>
                  <a:schemeClr val="tx2"/>
                </a:solidFill>
              </a:rPr>
              <a:t>Γ) Κύτταρα</a:t>
            </a:r>
            <a:endParaRPr lang="en-US" sz="2800" dirty="0">
              <a:solidFill>
                <a:schemeClr val="tx2"/>
              </a:solidFill>
            </a:endParaRPr>
          </a:p>
          <a:p>
            <a:pPr marL="0" indent="0">
              <a:buNone/>
            </a:pPr>
            <a:r>
              <a:rPr lang="el-GR" sz="2000" b="1" dirty="0" smtClean="0"/>
              <a:t>1</a:t>
            </a:r>
            <a:r>
              <a:rPr lang="el-GR" sz="2000" b="1" dirty="0"/>
              <a:t>. </a:t>
            </a:r>
            <a:r>
              <a:rPr lang="el-GR" sz="2000" b="1" dirty="0" err="1"/>
              <a:t>Ινοβλάστες</a:t>
            </a:r>
            <a:endParaRPr lang="en-US" sz="2000" dirty="0"/>
          </a:p>
          <a:p>
            <a:pPr marL="0" indent="0">
              <a:buNone/>
            </a:pPr>
            <a:r>
              <a:rPr lang="el-GR" sz="2000" dirty="0"/>
              <a:t>Πρόκειται για τα πολυπληθέστερα κύτταρα του πολφού. Βρίσκονται στην </a:t>
            </a:r>
            <a:r>
              <a:rPr lang="el-GR" sz="2000" dirty="0" err="1"/>
              <a:t>κυτταροβριθή</a:t>
            </a:r>
            <a:r>
              <a:rPr lang="el-GR" sz="2000" dirty="0"/>
              <a:t> ζώνη και τη κεντρική μοίρα του πολφού. Υπάρχουν σε αδιαφοροποίητη μορφή το μεγαλύτερο διάστημα. Παράγουν κολλαγόνο τύπου ΙΙΙ και ρόλος τους είναι η σύνδεση και διατήρηση της μεσοκυττάριας ουσίας του πολφού. Με την πάροδο της ηλικίας του ατόμου μειώνονται σε αριθμό</a:t>
            </a:r>
            <a:r>
              <a:rPr lang="el-GR" sz="2000" dirty="0" smtClean="0"/>
              <a:t>.</a:t>
            </a:r>
          </a:p>
          <a:p>
            <a:pPr marL="0" indent="0">
              <a:buNone/>
            </a:pPr>
            <a:r>
              <a:rPr lang="el-GR" sz="2000" b="1" dirty="0"/>
              <a:t>2. Αμυντικά κύτταρα (</a:t>
            </a:r>
            <a:r>
              <a:rPr lang="el-GR" sz="2000" b="1" dirty="0" err="1"/>
              <a:t>Ιστιοκύτταρα</a:t>
            </a:r>
            <a:r>
              <a:rPr lang="el-GR" sz="2000" b="1" dirty="0"/>
              <a:t> ή </a:t>
            </a:r>
            <a:r>
              <a:rPr lang="el-GR" sz="2000" b="1" dirty="0" err="1"/>
              <a:t>μακροφάγα</a:t>
            </a:r>
            <a:r>
              <a:rPr lang="el-GR" sz="2000" b="1" dirty="0"/>
              <a:t>, λεμφοκύτταρα, πλασματοκύτταρα, </a:t>
            </a:r>
            <a:r>
              <a:rPr lang="el-GR" sz="2000" b="1" dirty="0" err="1"/>
              <a:t>ηωσινόφιλα</a:t>
            </a:r>
            <a:r>
              <a:rPr lang="el-GR" sz="2000" b="1" dirty="0"/>
              <a:t>, </a:t>
            </a:r>
            <a:r>
              <a:rPr lang="el-GR" sz="2000" b="1" dirty="0" err="1"/>
              <a:t>μαστοκύτταρα</a:t>
            </a:r>
            <a:r>
              <a:rPr lang="el-GR" sz="2000" b="1" dirty="0"/>
              <a:t>)</a:t>
            </a:r>
            <a:endParaRPr lang="en-US" sz="2000" dirty="0"/>
          </a:p>
          <a:p>
            <a:pPr marL="0" indent="0">
              <a:buNone/>
            </a:pPr>
            <a:r>
              <a:rPr lang="el-GR" sz="2000" dirty="0"/>
              <a:t>Προέρχονται από το αίμα ή από διαφοροποίηση των πολφικών κυττάρων και ανευρίσκονται στον πολφό μόνο όταν υπάρχει φλεγμονή</a:t>
            </a:r>
            <a:r>
              <a:rPr lang="el-GR" sz="2000" dirty="0" smtClean="0"/>
              <a:t>.</a:t>
            </a:r>
          </a:p>
          <a:p>
            <a:pPr marL="0" indent="0">
              <a:buNone/>
            </a:pPr>
            <a:r>
              <a:rPr lang="el-GR" sz="2000" b="1" dirty="0"/>
              <a:t>3. Αδιαφοροποίητα μεσεγχυματικά κύτταρα</a:t>
            </a:r>
            <a:endParaRPr lang="en-US" sz="2000" dirty="0"/>
          </a:p>
          <a:p>
            <a:pPr marL="0" indent="0">
              <a:buNone/>
            </a:pPr>
            <a:r>
              <a:rPr lang="el-GR" sz="2000" dirty="0" smtClean="0"/>
              <a:t>Είναι </a:t>
            </a:r>
            <a:r>
              <a:rPr lang="el-GR" sz="2000" dirty="0"/>
              <a:t>η πηγή προέλευσης όλων των κυττάρων του πολφού. Διαφοροποιούνται κυρίως σε οδοντινοβλάστες και </a:t>
            </a:r>
            <a:r>
              <a:rPr lang="el-GR" sz="2000" dirty="0" err="1"/>
              <a:t>ινοβλάστες</a:t>
            </a:r>
            <a:r>
              <a:rPr lang="el-GR" sz="2000" dirty="0"/>
              <a:t> σε αναλογία </a:t>
            </a:r>
            <a:r>
              <a:rPr lang="el-GR" sz="2000" dirty="0" smtClean="0"/>
              <a:t>3/7.</a:t>
            </a:r>
            <a:endParaRPr lang="en-US" sz="2000" dirty="0"/>
          </a:p>
          <a:p>
            <a:endParaRPr lang="en-US" sz="2000" dirty="0"/>
          </a:p>
          <a:p>
            <a:endParaRPr lang="en-US" sz="2000" dirty="0"/>
          </a:p>
        </p:txBody>
      </p:sp>
      <p:sp>
        <p:nvSpPr>
          <p:cNvPr id="9" name="Title 1"/>
          <p:cNvSpPr>
            <a:spLocks noGrp="1"/>
          </p:cNvSpPr>
          <p:nvPr>
            <p:ph type="title"/>
          </p:nvPr>
        </p:nvSpPr>
        <p:spPr>
          <a:xfrm>
            <a:off x="457200" y="53752"/>
            <a:ext cx="8229600" cy="1143000"/>
          </a:xfrm>
        </p:spPr>
        <p:txBody>
          <a:bodyPr>
            <a:noAutofit/>
          </a:bodyPr>
          <a:lstStyle/>
          <a:p>
            <a:r>
              <a:rPr lang="el-GR" sz="2800" b="1" dirty="0">
                <a:solidFill>
                  <a:schemeClr val="tx2"/>
                </a:solidFill>
              </a:rPr>
              <a:t>ΙΣΤΟΛΟΓΙΚΑ ΓΝΩΡΙΣΜΑΤΑ ΤΟΥ </a:t>
            </a:r>
            <a:r>
              <a:rPr lang="el-GR" sz="2800" b="1" dirty="0" smtClean="0">
                <a:solidFill>
                  <a:schemeClr val="tx2"/>
                </a:solidFill>
              </a:rPr>
              <a:t>ΠΟΛΦΟΥ</a:t>
            </a:r>
            <a:br>
              <a:rPr lang="el-GR" sz="2800" b="1" dirty="0" smtClean="0">
                <a:solidFill>
                  <a:schemeClr val="tx2"/>
                </a:solidFill>
              </a:rPr>
            </a:br>
            <a:r>
              <a:rPr lang="el-GR" sz="2800" b="1" u="sng" dirty="0"/>
              <a:t>Κεντρική μοίρα του </a:t>
            </a:r>
            <a:r>
              <a:rPr lang="el-GR" sz="2800" b="1" u="sng" dirty="0" smtClean="0"/>
              <a:t>πολφού </a:t>
            </a:r>
            <a:r>
              <a:rPr lang="el-GR" sz="2800" b="1" u="sng" dirty="0"/>
              <a:t>ή πολφικό παρέγχυμα</a:t>
            </a:r>
            <a:endParaRPr lang="en-US" sz="2800" dirty="0"/>
          </a:p>
        </p:txBody>
      </p:sp>
    </p:spTree>
    <p:extLst>
      <p:ext uri="{BB962C8B-B14F-4D97-AF65-F5344CB8AC3E}">
        <p14:creationId xmlns:p14="http://schemas.microsoft.com/office/powerpoint/2010/main" val="208935038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35893"/>
            <a:ext cx="8229600" cy="5001419"/>
          </a:xfrm>
        </p:spPr>
        <p:txBody>
          <a:bodyPr>
            <a:normAutofit fontScale="92500" lnSpcReduction="20000"/>
          </a:bodyPr>
          <a:lstStyle/>
          <a:p>
            <a:pPr marL="0" indent="0">
              <a:spcAft>
                <a:spcPts val="600"/>
              </a:spcAft>
              <a:buNone/>
            </a:pPr>
            <a:r>
              <a:rPr lang="el-GR" sz="2800" b="1" dirty="0">
                <a:solidFill>
                  <a:schemeClr val="tx2"/>
                </a:solidFill>
              </a:rPr>
              <a:t>Δ) </a:t>
            </a:r>
            <a:r>
              <a:rPr lang="el-GR" sz="2800" b="1" dirty="0" err="1">
                <a:solidFill>
                  <a:schemeClr val="tx2"/>
                </a:solidFill>
              </a:rPr>
              <a:t>Αγγείωση</a:t>
            </a:r>
            <a:r>
              <a:rPr lang="el-GR" sz="2800" b="1" dirty="0">
                <a:solidFill>
                  <a:schemeClr val="tx2"/>
                </a:solidFill>
              </a:rPr>
              <a:t> του </a:t>
            </a:r>
            <a:r>
              <a:rPr lang="el-GR" sz="2800" b="1" dirty="0" smtClean="0">
                <a:solidFill>
                  <a:schemeClr val="tx2"/>
                </a:solidFill>
              </a:rPr>
              <a:t>πολφού</a:t>
            </a:r>
          </a:p>
          <a:p>
            <a:r>
              <a:rPr lang="el-GR" sz="2000" u="sng" dirty="0"/>
              <a:t>Τα </a:t>
            </a:r>
            <a:r>
              <a:rPr lang="el-GR" sz="2000" b="1" u="sng" dirty="0"/>
              <a:t>Α</a:t>
            </a:r>
            <a:r>
              <a:rPr lang="el-GR" sz="2000" b="1" u="sng" dirty="0" smtClean="0"/>
              <a:t>γγεία </a:t>
            </a:r>
            <a:r>
              <a:rPr lang="el-GR" sz="2000" dirty="0"/>
              <a:t>του πολφού είναι </a:t>
            </a:r>
            <a:r>
              <a:rPr lang="el-GR" sz="2000" b="1" dirty="0"/>
              <a:t>προσαγωγά (αρτηρίες) και </a:t>
            </a:r>
            <a:r>
              <a:rPr lang="el-GR" sz="2000" b="1" dirty="0" err="1"/>
              <a:t>απαγωγά</a:t>
            </a:r>
            <a:r>
              <a:rPr lang="el-GR" sz="2000" b="1" dirty="0"/>
              <a:t> (φλέβες)</a:t>
            </a:r>
            <a:r>
              <a:rPr lang="el-GR" sz="2000" dirty="0"/>
              <a:t> και προέρχονται από την </a:t>
            </a:r>
            <a:r>
              <a:rPr lang="el-GR" sz="2000" b="1" dirty="0"/>
              <a:t>άνω και κάτω φατνιακή αρτηρία. </a:t>
            </a:r>
            <a:endParaRPr lang="el-GR" sz="2000" b="1" dirty="0" smtClean="0"/>
          </a:p>
          <a:p>
            <a:r>
              <a:rPr lang="el-GR" sz="2000" dirty="0" smtClean="0"/>
              <a:t>Από </a:t>
            </a:r>
            <a:r>
              <a:rPr lang="el-GR" sz="2000" dirty="0"/>
              <a:t>το </a:t>
            </a:r>
            <a:r>
              <a:rPr lang="el-GR" sz="2000" dirty="0" err="1"/>
              <a:t>ακρορριζικό</a:t>
            </a:r>
            <a:r>
              <a:rPr lang="el-GR" sz="2000" dirty="0"/>
              <a:t> τρήμα εισέρχονται στον πολφικό θάλαμο </a:t>
            </a:r>
            <a:r>
              <a:rPr lang="el-GR" sz="2000" b="1" dirty="0" err="1" smtClean="0"/>
              <a:t>αρτηριόλια</a:t>
            </a:r>
            <a:r>
              <a:rPr lang="el-GR" sz="2000" b="1" dirty="0" smtClean="0"/>
              <a:t>,</a:t>
            </a:r>
            <a:r>
              <a:rPr lang="el-GR" sz="2000" dirty="0" smtClean="0"/>
              <a:t> </a:t>
            </a:r>
            <a:r>
              <a:rPr lang="el-GR" sz="2000" dirty="0"/>
              <a:t>τα οποία πορεύονται στο ριζικό σωλήνα και δίνουν περιορισμένους κλάδους για την αιμάτωση του ριζικού πολφού, εισέρχονται στο </a:t>
            </a:r>
            <a:r>
              <a:rPr lang="el-GR" sz="2000" dirty="0" err="1"/>
              <a:t>μυλικό</a:t>
            </a:r>
            <a:r>
              <a:rPr lang="el-GR" sz="2000" dirty="0"/>
              <a:t> πολφό και διακλαδίζονται, σχηματίζοντας έτσι ένα εκτεταμένο τριχοειδικό πλέγμα στην </a:t>
            </a:r>
            <a:r>
              <a:rPr lang="el-GR" sz="2000" dirty="0" err="1"/>
              <a:t>κυτταροβριθή</a:t>
            </a:r>
            <a:r>
              <a:rPr lang="el-GR" sz="2000" dirty="0"/>
              <a:t> και στην ακύτταρη ζώνη, που</a:t>
            </a:r>
            <a:r>
              <a:rPr lang="el-GR" sz="2000" b="1" dirty="0"/>
              <a:t> </a:t>
            </a:r>
            <a:r>
              <a:rPr lang="el-GR" sz="2000" dirty="0" smtClean="0"/>
              <a:t>ονομάζεται</a:t>
            </a:r>
            <a:r>
              <a:rPr lang="el-GR" sz="2000" b="1" dirty="0" smtClean="0"/>
              <a:t>                                          </a:t>
            </a:r>
            <a:r>
              <a:rPr lang="el-GR" sz="2000" b="1" dirty="0" err="1" smtClean="0"/>
              <a:t>υποοδοντινοβλαστικό</a:t>
            </a:r>
            <a:r>
              <a:rPr lang="el-GR" sz="2000" b="1" dirty="0" smtClean="0"/>
              <a:t> αγγειακό πλέγμα.</a:t>
            </a:r>
            <a:r>
              <a:rPr lang="el-GR" sz="2000" dirty="0" smtClean="0"/>
              <a:t> </a:t>
            </a:r>
          </a:p>
          <a:p>
            <a:r>
              <a:rPr lang="el-GR" sz="2000" dirty="0" smtClean="0"/>
              <a:t>Μικρότερα αγγεία </a:t>
            </a:r>
            <a:r>
              <a:rPr lang="el-GR" sz="2000" dirty="0"/>
              <a:t>μπορούν να εισέλθουν </a:t>
            </a:r>
            <a:r>
              <a:rPr lang="el-GR" sz="2000" dirty="0" smtClean="0"/>
              <a:t>στον </a:t>
            </a:r>
            <a:r>
              <a:rPr lang="el-GR" sz="2000" dirty="0"/>
              <a:t>πολφό από παράπλευρους ριζικούς σωλήνες. Σε υπεραιμικό πολφό διακρίνονται και </a:t>
            </a:r>
            <a:r>
              <a:rPr lang="el-GR" sz="2000" b="1" dirty="0" err="1"/>
              <a:t>μεσοοδοντινοβλαστικοί</a:t>
            </a:r>
            <a:r>
              <a:rPr lang="el-GR" sz="2000" b="1" dirty="0"/>
              <a:t> κλάδοι.</a:t>
            </a:r>
            <a:endParaRPr lang="en-US" sz="2000" dirty="0"/>
          </a:p>
          <a:p>
            <a:pPr>
              <a:spcAft>
                <a:spcPts val="600"/>
              </a:spcAft>
            </a:pPr>
            <a:r>
              <a:rPr lang="el-GR" sz="2000" dirty="0"/>
              <a:t>Στη συνέχεια γίνεται αναστόμωση με τα </a:t>
            </a:r>
            <a:r>
              <a:rPr lang="el-GR" sz="2000" dirty="0" err="1"/>
              <a:t>φλεβίδια</a:t>
            </a:r>
            <a:r>
              <a:rPr lang="el-GR" sz="2000" dirty="0"/>
              <a:t>, που μεταπίπτουν στις φλέβες και απάγεται έτσι το αίμα από το </a:t>
            </a:r>
            <a:r>
              <a:rPr lang="el-GR" sz="2000" dirty="0" err="1"/>
              <a:t>ακρορριζικό</a:t>
            </a:r>
            <a:r>
              <a:rPr lang="el-GR" sz="2000" dirty="0"/>
              <a:t> τρήμα.</a:t>
            </a:r>
            <a:endParaRPr lang="en-US" sz="2000" dirty="0"/>
          </a:p>
          <a:p>
            <a:r>
              <a:rPr lang="el-GR" sz="2000" b="1" u="sng" dirty="0"/>
              <a:t>Λεμφαγγεία</a:t>
            </a:r>
            <a:endParaRPr lang="en-US" sz="2000" dirty="0"/>
          </a:p>
          <a:p>
            <a:pPr marL="0" indent="0">
              <a:buNone/>
            </a:pPr>
            <a:r>
              <a:rPr lang="el-GR" sz="2000" dirty="0"/>
              <a:t>Πρόκειται για τριχοειδή αγγεία που βρίσκονται στην ακύτταρη ζώνη του </a:t>
            </a:r>
            <a:r>
              <a:rPr lang="en-US" sz="2000" dirty="0"/>
              <a:t>Weil</a:t>
            </a:r>
            <a:r>
              <a:rPr lang="el-GR" sz="2000" dirty="0"/>
              <a:t>. Εξέρχονται όπως και τα </a:t>
            </a:r>
            <a:r>
              <a:rPr lang="el-GR" sz="2000" dirty="0" err="1"/>
              <a:t>απαγωγά</a:t>
            </a:r>
            <a:r>
              <a:rPr lang="el-GR" sz="2000" dirty="0"/>
              <a:t> αγγεία του πολφού από το κύριο </a:t>
            </a:r>
            <a:r>
              <a:rPr lang="el-GR" sz="2000" dirty="0" err="1"/>
              <a:t>ακρορριζικό</a:t>
            </a:r>
            <a:r>
              <a:rPr lang="el-GR" sz="2000" dirty="0"/>
              <a:t> τρήμα και τους παράπλευρους ριζικούς σωλήνες</a:t>
            </a:r>
            <a:endParaRPr lang="en-US" sz="2000" dirty="0"/>
          </a:p>
          <a:p>
            <a:pPr marL="0" indent="0">
              <a:buNone/>
            </a:pPr>
            <a:endParaRPr lang="en-US" sz="2000" dirty="0">
              <a:solidFill>
                <a:schemeClr val="tx2"/>
              </a:solidFill>
            </a:endParaRPr>
          </a:p>
        </p:txBody>
      </p:sp>
      <p:sp>
        <p:nvSpPr>
          <p:cNvPr id="4" name="Title 1"/>
          <p:cNvSpPr>
            <a:spLocks noGrp="1"/>
          </p:cNvSpPr>
          <p:nvPr>
            <p:ph type="title"/>
          </p:nvPr>
        </p:nvSpPr>
        <p:spPr>
          <a:xfrm>
            <a:off x="457200" y="53752"/>
            <a:ext cx="8229600" cy="1143000"/>
          </a:xfrm>
        </p:spPr>
        <p:txBody>
          <a:bodyPr>
            <a:noAutofit/>
          </a:bodyPr>
          <a:lstStyle/>
          <a:p>
            <a:r>
              <a:rPr lang="el-GR" sz="2800" b="1" dirty="0">
                <a:solidFill>
                  <a:schemeClr val="tx2"/>
                </a:solidFill>
              </a:rPr>
              <a:t>ΙΣΤΟΛΟΓΙΚΑ ΓΝΩΡΙΣΜΑΤΑ ΤΟΥ </a:t>
            </a:r>
            <a:r>
              <a:rPr lang="el-GR" sz="2800" b="1" dirty="0" smtClean="0">
                <a:solidFill>
                  <a:schemeClr val="tx2"/>
                </a:solidFill>
              </a:rPr>
              <a:t>ΠΟΛΦΟΥ</a:t>
            </a:r>
            <a:br>
              <a:rPr lang="el-GR" sz="2800" b="1" dirty="0" smtClean="0">
                <a:solidFill>
                  <a:schemeClr val="tx2"/>
                </a:solidFill>
              </a:rPr>
            </a:br>
            <a:r>
              <a:rPr lang="el-GR" sz="2800" b="1" u="sng" dirty="0"/>
              <a:t>Κεντρική μοίρα του </a:t>
            </a:r>
            <a:r>
              <a:rPr lang="el-GR" sz="2800" b="1" u="sng" dirty="0" smtClean="0"/>
              <a:t>πολφού </a:t>
            </a:r>
            <a:r>
              <a:rPr lang="el-GR" sz="2800" b="1" u="sng" dirty="0"/>
              <a:t>ή πολφικό παρέγχυμα</a:t>
            </a:r>
            <a:endParaRPr lang="en-US" sz="2800" dirty="0"/>
          </a:p>
        </p:txBody>
      </p:sp>
    </p:spTree>
    <p:extLst>
      <p:ext uri="{BB962C8B-B14F-4D97-AF65-F5344CB8AC3E}">
        <p14:creationId xmlns:p14="http://schemas.microsoft.com/office/powerpoint/2010/main" val="38886117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6752"/>
            <a:ext cx="8229600" cy="5472608"/>
          </a:xfrm>
        </p:spPr>
        <p:txBody>
          <a:bodyPr>
            <a:noAutofit/>
          </a:bodyPr>
          <a:lstStyle/>
          <a:p>
            <a:pPr>
              <a:spcBef>
                <a:spcPts val="0"/>
              </a:spcBef>
            </a:pPr>
            <a:r>
              <a:rPr lang="el-GR" sz="2000" b="1" dirty="0" smtClean="0"/>
              <a:t>Σκληρότητα:</a:t>
            </a:r>
            <a:r>
              <a:rPr lang="el-GR" sz="2000" dirty="0" smtClean="0"/>
              <a:t> η σκληρότερη ουσία του ανθρωπίνου σώματος. </a:t>
            </a:r>
          </a:p>
          <a:p>
            <a:pPr marL="0" indent="0">
              <a:spcBef>
                <a:spcPts val="0"/>
              </a:spcBef>
              <a:buNone/>
            </a:pPr>
            <a:r>
              <a:rPr lang="el-GR" sz="2000" i="1" dirty="0" smtClean="0"/>
              <a:t>Σύστημα </a:t>
            </a:r>
            <a:r>
              <a:rPr lang="en-GB" sz="2000" i="1" dirty="0" smtClean="0"/>
              <a:t>Moh’s </a:t>
            </a:r>
            <a:r>
              <a:rPr lang="el-GR" sz="2000" i="1" dirty="0" smtClean="0"/>
              <a:t>(1-10): </a:t>
            </a:r>
            <a:r>
              <a:rPr lang="el-GR" sz="2000" dirty="0" smtClean="0"/>
              <a:t>αδαμαντίνη 5-8, διαμάντι 10.</a:t>
            </a:r>
            <a:endParaRPr lang="en-GB" sz="2000" dirty="0" smtClean="0"/>
          </a:p>
          <a:p>
            <a:pPr marL="0" indent="0">
              <a:spcBef>
                <a:spcPts val="0"/>
              </a:spcBef>
              <a:buNone/>
            </a:pPr>
            <a:r>
              <a:rPr lang="el-GR" sz="2000" i="1" dirty="0" smtClean="0"/>
              <a:t>Σύστημα </a:t>
            </a:r>
            <a:r>
              <a:rPr lang="en-GB" sz="2000" i="1" dirty="0" smtClean="0"/>
              <a:t>Knoop</a:t>
            </a:r>
            <a:r>
              <a:rPr lang="el-GR" sz="2000" dirty="0" smtClean="0"/>
              <a:t>: αδαμαντίνη 200-500, η </a:t>
            </a:r>
            <a:r>
              <a:rPr lang="el-GR" sz="2000" dirty="0" err="1" smtClean="0"/>
              <a:t>επιπολής</a:t>
            </a:r>
            <a:r>
              <a:rPr lang="el-GR" sz="2000" dirty="0" smtClean="0"/>
              <a:t> αδαμαντίνη είναι η σκληρότερη.</a:t>
            </a:r>
          </a:p>
          <a:p>
            <a:pPr>
              <a:spcBef>
                <a:spcPts val="0"/>
              </a:spcBef>
            </a:pPr>
            <a:r>
              <a:rPr lang="el-GR" sz="2000" b="1" dirty="0" smtClean="0"/>
              <a:t>Πυκνότητα</a:t>
            </a:r>
            <a:r>
              <a:rPr lang="el-GR" sz="2000" dirty="0" smtClean="0"/>
              <a:t>: αυξάνει κατά τη πορεία της διάπλασης, φυσιολογική τιμή μετά από την ανατολή, μειώνεται από την περιφέρεια προς το κέντρο.</a:t>
            </a:r>
          </a:p>
          <a:p>
            <a:pPr>
              <a:spcBef>
                <a:spcPts val="0"/>
              </a:spcBef>
            </a:pPr>
            <a:r>
              <a:rPr lang="el-GR" sz="2000" b="1" dirty="0" smtClean="0"/>
              <a:t>Ελαστικότητα:</a:t>
            </a:r>
            <a:r>
              <a:rPr lang="el-GR" sz="2000" dirty="0" smtClean="0"/>
              <a:t> η αδαμαντίνη δεν έχει ελαστικότητα.</a:t>
            </a:r>
          </a:p>
          <a:p>
            <a:pPr>
              <a:spcBef>
                <a:spcPts val="0"/>
              </a:spcBef>
            </a:pPr>
            <a:r>
              <a:rPr lang="el-GR" sz="2000" b="1" dirty="0" smtClean="0"/>
              <a:t>Χροιά:</a:t>
            </a:r>
            <a:r>
              <a:rPr lang="el-GR" sz="2000" dirty="0" smtClean="0"/>
              <a:t> μισοδιαφανής, κίτρινη, λευκάζουσα, κυανόλευκη, φαιόχρωμη.</a:t>
            </a:r>
          </a:p>
          <a:p>
            <a:pPr>
              <a:spcBef>
                <a:spcPts val="0"/>
              </a:spcBef>
            </a:pPr>
            <a:r>
              <a:rPr lang="el-GR" sz="2000" b="1" dirty="0" smtClean="0"/>
              <a:t>Διαλυτότητα: </a:t>
            </a:r>
            <a:r>
              <a:rPr lang="el-GR" sz="2000" dirty="0" smtClean="0"/>
              <a:t>αυξάνει από την επιφάνεια προς την ένωση αδαμαντίνης –οστεϊνης. Ο βαθμός διαλυτότητας επηρεάζεται από τη χημική σύσταση της.</a:t>
            </a:r>
          </a:p>
          <a:p>
            <a:pPr>
              <a:spcBef>
                <a:spcPts val="0"/>
              </a:spcBef>
            </a:pPr>
            <a:r>
              <a:rPr lang="el-GR" sz="2000" b="1" dirty="0" smtClean="0"/>
              <a:t>Διαπερατότητα:</a:t>
            </a:r>
            <a:r>
              <a:rPr lang="el-GR" sz="2000" dirty="0" smtClean="0"/>
              <a:t> υπερμικροσκοπική οδός για τη διείσδυση μοριακών στοιχείων, το νερό συμβάλλει σα μέσο μεταφοράς ιόντων και μορίων μέσα στην αδαμαντίνη. Θεωρείται ως πορώδης ουσία διαπερατή από μόρια μικρού μεγέθους, </a:t>
            </a:r>
            <a:r>
              <a:rPr lang="el-GR" sz="2000" dirty="0" err="1" smtClean="0"/>
              <a:t>μισοδιαπερατή</a:t>
            </a:r>
            <a:r>
              <a:rPr lang="el-GR" sz="2000" dirty="0" smtClean="0"/>
              <a:t> από μόρια μεγαλυτέρου μεγέθους. Εξαρτάται από το οργανικό υπόστρωμα, από τη μορφή του υλικού (μέγεθος μορίων και το χαρακτήρα του ιόντος).</a:t>
            </a:r>
          </a:p>
        </p:txBody>
      </p:sp>
      <p:sp>
        <p:nvSpPr>
          <p:cNvPr id="4" name="Title 3"/>
          <p:cNvSpPr txBox="1">
            <a:spLocks noGrp="1"/>
          </p:cNvSpPr>
          <p:nvPr>
            <p:ph type="title"/>
          </p:nvPr>
        </p:nvSpPr>
        <p:spPr>
          <a:xfrm>
            <a:off x="457200" y="53752"/>
            <a:ext cx="8229600" cy="1143000"/>
          </a:xfrm>
          <a:prstGeom prst="rect">
            <a:avLst/>
          </a:prstGeom>
        </p:spPr>
        <p:txBody>
          <a:bodyPr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200" b="1" dirty="0" smtClean="0">
                <a:solidFill>
                  <a:schemeClr val="tx2"/>
                </a:solidFill>
              </a:rPr>
              <a:t>Αδαμαντίνη</a:t>
            </a:r>
            <a:br>
              <a:rPr lang="el-GR" sz="3200" b="1" dirty="0" smtClean="0">
                <a:solidFill>
                  <a:schemeClr val="tx2"/>
                </a:solidFill>
              </a:rPr>
            </a:br>
            <a:r>
              <a:rPr lang="el-GR" sz="3200" dirty="0" smtClean="0">
                <a:solidFill>
                  <a:schemeClr val="tx2"/>
                </a:solidFill>
              </a:rPr>
              <a:t>φυσικές ιδιότητες</a:t>
            </a:r>
            <a:endParaRPr lang="el-GR" sz="3200" dirty="0">
              <a:solidFill>
                <a:schemeClr val="tx2"/>
              </a:solidFill>
            </a:endParaRPr>
          </a:p>
        </p:txBody>
      </p:sp>
    </p:spTree>
    <p:extLst>
      <p:ext uri="{BB962C8B-B14F-4D97-AF65-F5344CB8AC3E}">
        <p14:creationId xmlns:p14="http://schemas.microsoft.com/office/powerpoint/2010/main" val="407898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40768"/>
            <a:ext cx="8229600" cy="5256584"/>
          </a:xfrm>
        </p:spPr>
        <p:txBody>
          <a:bodyPr>
            <a:normAutofit fontScale="92500" lnSpcReduction="10000"/>
          </a:bodyPr>
          <a:lstStyle/>
          <a:p>
            <a:pPr marL="0" indent="0">
              <a:buNone/>
            </a:pPr>
            <a:r>
              <a:rPr lang="el-GR" sz="2800" b="1" dirty="0">
                <a:solidFill>
                  <a:schemeClr val="tx2"/>
                </a:solidFill>
              </a:rPr>
              <a:t>Ε) Νεύρα του </a:t>
            </a:r>
            <a:r>
              <a:rPr lang="el-GR" sz="2800" b="1" dirty="0" smtClean="0">
                <a:solidFill>
                  <a:schemeClr val="tx2"/>
                </a:solidFill>
              </a:rPr>
              <a:t>πολφού</a:t>
            </a:r>
          </a:p>
          <a:p>
            <a:pPr marL="0" indent="0">
              <a:buNone/>
            </a:pPr>
            <a:r>
              <a:rPr lang="el-GR" sz="2000" dirty="0"/>
              <a:t>Το τελευταίο στοιχείο που εμφανίζεται κατά τη διάπλαση του πολφού είναι τα νεύρα. Το πλέγμα των νευρικών ινών εμφανίζεται μετά την ανατολή των δοντιών και ολοκληρώνεται μετά την επαφή με τους ανταγωνιστές. </a:t>
            </a:r>
            <a:endParaRPr lang="en-US" sz="2000" dirty="0"/>
          </a:p>
          <a:p>
            <a:r>
              <a:rPr lang="el-GR" sz="2000" dirty="0"/>
              <a:t>Προέρχονται είτε από κλάδους του </a:t>
            </a:r>
            <a:r>
              <a:rPr lang="el-GR" sz="2000" b="1" dirty="0"/>
              <a:t>τριδύμου</a:t>
            </a:r>
            <a:r>
              <a:rPr lang="el-GR" sz="2000" dirty="0"/>
              <a:t> νεύρου και είναι υπεύθυνα για την αίσθηση (αισθητικές ίνες) στον πολφό και από το </a:t>
            </a:r>
            <a:r>
              <a:rPr lang="el-GR" sz="2000" b="1" dirty="0"/>
              <a:t>πρόσθιο αυχενικό γάγγλιο που παρέχει </a:t>
            </a:r>
            <a:r>
              <a:rPr lang="el-GR" sz="2000" dirty="0"/>
              <a:t>συμπαθητικές νευρικές ίνες που παίζουν ρόλο στην αιματική κυκλοφορία.</a:t>
            </a:r>
            <a:endParaRPr lang="en-US" sz="2000" dirty="0"/>
          </a:p>
          <a:p>
            <a:r>
              <a:rPr lang="el-GR" sz="2000" dirty="0"/>
              <a:t>Οι αισθητικές ίνες διακρίνονται σε </a:t>
            </a:r>
            <a:r>
              <a:rPr lang="el-GR" sz="2000" b="1" dirty="0" err="1"/>
              <a:t>εμμύελες</a:t>
            </a:r>
            <a:r>
              <a:rPr lang="el-GR" sz="2000" dirty="0"/>
              <a:t> και </a:t>
            </a:r>
            <a:r>
              <a:rPr lang="el-GR" sz="2000" b="1" dirty="0" err="1"/>
              <a:t>αμύελες</a:t>
            </a:r>
            <a:r>
              <a:rPr lang="el-GR" sz="2000" dirty="0"/>
              <a:t> νευρικές </a:t>
            </a:r>
            <a:r>
              <a:rPr lang="el-GR" sz="2000" dirty="0" smtClean="0"/>
              <a:t>ίνες. </a:t>
            </a:r>
            <a:r>
              <a:rPr lang="en-US" sz="2000" dirty="0" smtClean="0"/>
              <a:t> </a:t>
            </a:r>
            <a:r>
              <a:rPr lang="el-GR" sz="2000" dirty="0" smtClean="0"/>
              <a:t>Οι </a:t>
            </a:r>
            <a:r>
              <a:rPr lang="el-GR" sz="2000" dirty="0" err="1"/>
              <a:t>εμμύελες</a:t>
            </a:r>
            <a:r>
              <a:rPr lang="el-GR" sz="2000" dirty="0"/>
              <a:t> νευρικές </a:t>
            </a:r>
            <a:r>
              <a:rPr lang="el-GR" sz="2000" dirty="0" smtClean="0"/>
              <a:t>ίνες </a:t>
            </a:r>
            <a:r>
              <a:rPr lang="el-GR" sz="2000" dirty="0"/>
              <a:t>είναι υπεύθυνες για την αίσθηση του οξέος και διαπεραστικού πόνου ενώ οι </a:t>
            </a:r>
            <a:r>
              <a:rPr lang="el-GR" sz="2000" dirty="0" err="1"/>
              <a:t>αμύελες</a:t>
            </a:r>
            <a:r>
              <a:rPr lang="el-GR" sz="2000" dirty="0"/>
              <a:t> νευρικές </a:t>
            </a:r>
            <a:r>
              <a:rPr lang="el-GR" sz="2000" dirty="0" smtClean="0"/>
              <a:t>ίνες </a:t>
            </a:r>
            <a:r>
              <a:rPr lang="el-GR" sz="2000" dirty="0"/>
              <a:t>είναι υπεύθυνες για τον αμβλύ και ήπιο </a:t>
            </a:r>
            <a:r>
              <a:rPr lang="el-GR" sz="2000" dirty="0" smtClean="0"/>
              <a:t>πόνο.</a:t>
            </a:r>
          </a:p>
          <a:p>
            <a:r>
              <a:rPr lang="el-GR" sz="2000" dirty="0"/>
              <a:t>Από το </a:t>
            </a:r>
            <a:r>
              <a:rPr lang="el-GR" sz="2000" dirty="0" err="1"/>
              <a:t>ακρορριζικό</a:t>
            </a:r>
            <a:r>
              <a:rPr lang="el-GR" sz="2000" dirty="0"/>
              <a:t> τρήμα εισέρχονται νευρικές ίνες, οι οποίες συνεχίζουν στο ριζικό πολφό και διακλαδίζονται στο ύψος του αυχένα του δοντιού και προς τη μύλη, σχηματίζοντας το </a:t>
            </a:r>
            <a:r>
              <a:rPr lang="el-GR" sz="2000" b="1" dirty="0" err="1"/>
              <a:t>υποοδοντινοβλαστικό</a:t>
            </a:r>
            <a:r>
              <a:rPr lang="el-GR" sz="2000" b="1" dirty="0"/>
              <a:t> νευρικό πλέγμα (</a:t>
            </a:r>
            <a:r>
              <a:rPr lang="en-US" sz="2000" b="1" dirty="0" err="1"/>
              <a:t>Raschow</a:t>
            </a:r>
            <a:r>
              <a:rPr lang="el-GR" sz="2000" b="1" dirty="0"/>
              <a:t>), </a:t>
            </a:r>
            <a:r>
              <a:rPr lang="el-GR" sz="2000" dirty="0"/>
              <a:t>δίνουν κάποιες ελεύθερες νευρικές ίνες μεταξύ των </a:t>
            </a:r>
            <a:r>
              <a:rPr lang="el-GR" sz="2000" dirty="0" err="1"/>
              <a:t>οδοντινοβλαστών</a:t>
            </a:r>
            <a:r>
              <a:rPr lang="el-GR" sz="2000" dirty="0" smtClean="0"/>
              <a:t>.</a:t>
            </a:r>
            <a:endParaRPr lang="en-US" sz="2000" dirty="0"/>
          </a:p>
        </p:txBody>
      </p:sp>
      <p:sp>
        <p:nvSpPr>
          <p:cNvPr id="4" name="Title 1"/>
          <p:cNvSpPr>
            <a:spLocks noGrp="1"/>
          </p:cNvSpPr>
          <p:nvPr>
            <p:ph type="title"/>
          </p:nvPr>
        </p:nvSpPr>
        <p:spPr>
          <a:xfrm>
            <a:off x="457200" y="44624"/>
            <a:ext cx="8229600" cy="1143000"/>
          </a:xfrm>
        </p:spPr>
        <p:txBody>
          <a:bodyPr>
            <a:noAutofit/>
          </a:bodyPr>
          <a:lstStyle/>
          <a:p>
            <a:r>
              <a:rPr lang="el-GR" sz="2800" b="1" dirty="0">
                <a:solidFill>
                  <a:schemeClr val="tx2"/>
                </a:solidFill>
              </a:rPr>
              <a:t>ΙΣΤΟΛΟΓΙΚΑ ΓΝΩΡΙΣΜΑΤΑ ΤΟΥ </a:t>
            </a:r>
            <a:r>
              <a:rPr lang="el-GR" sz="2800" b="1" dirty="0" smtClean="0">
                <a:solidFill>
                  <a:schemeClr val="tx2"/>
                </a:solidFill>
              </a:rPr>
              <a:t>ΠΟΛΦΟΥ</a:t>
            </a:r>
            <a:br>
              <a:rPr lang="el-GR" sz="2800" b="1" dirty="0" smtClean="0">
                <a:solidFill>
                  <a:schemeClr val="tx2"/>
                </a:solidFill>
              </a:rPr>
            </a:br>
            <a:r>
              <a:rPr lang="el-GR" sz="2800" b="1" u="sng" dirty="0"/>
              <a:t>Κεντρική μοίρα του </a:t>
            </a:r>
            <a:r>
              <a:rPr lang="el-GR" sz="2800" b="1" u="sng" dirty="0" smtClean="0"/>
              <a:t>πολφού </a:t>
            </a:r>
            <a:r>
              <a:rPr lang="el-GR" sz="2800" b="1" u="sng" dirty="0"/>
              <a:t>ή πολφικό παρέγχυμα</a:t>
            </a:r>
            <a:endParaRPr lang="en-US" sz="2800" dirty="0"/>
          </a:p>
        </p:txBody>
      </p:sp>
    </p:spTree>
    <p:extLst>
      <p:ext uri="{BB962C8B-B14F-4D97-AF65-F5344CB8AC3E}">
        <p14:creationId xmlns:p14="http://schemas.microsoft.com/office/powerpoint/2010/main" val="371417916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200" b="1" dirty="0">
                <a:solidFill>
                  <a:schemeClr val="tx2"/>
                </a:solidFill>
              </a:rPr>
              <a:t>Ιστολογική εικόνα πολφού μεγάλης ηλικίας</a:t>
            </a:r>
            <a:endParaRPr lang="el-GR" sz="3200" dirty="0">
              <a:solidFill>
                <a:schemeClr val="tx2"/>
              </a:solidFill>
            </a:endParaRPr>
          </a:p>
        </p:txBody>
      </p:sp>
      <p:sp>
        <p:nvSpPr>
          <p:cNvPr id="3" name="Content Placeholder 2"/>
          <p:cNvSpPr>
            <a:spLocks noGrp="1"/>
          </p:cNvSpPr>
          <p:nvPr>
            <p:ph idx="1"/>
          </p:nvPr>
        </p:nvSpPr>
        <p:spPr>
          <a:xfrm>
            <a:off x="457200" y="1600200"/>
            <a:ext cx="8229600" cy="4853136"/>
          </a:xfrm>
        </p:spPr>
        <p:txBody>
          <a:bodyPr>
            <a:noAutofit/>
          </a:bodyPr>
          <a:lstStyle/>
          <a:p>
            <a:pPr lvl="0"/>
            <a:r>
              <a:rPr lang="el-GR" sz="2400" dirty="0"/>
              <a:t>Μείωση του κυτταρικού πληθυσμού με ταυτόχρονη αύξηση των κολλαγόνων ινών. Διακρίνονται </a:t>
            </a:r>
            <a:r>
              <a:rPr lang="el-GR" sz="2400" dirty="0" err="1"/>
              <a:t>οδοντινοβλάστες</a:t>
            </a:r>
            <a:r>
              <a:rPr lang="el-GR" sz="2400" dirty="0"/>
              <a:t> με </a:t>
            </a:r>
            <a:r>
              <a:rPr lang="el-GR" sz="2400" dirty="0" err="1"/>
              <a:t>κενοτόπια</a:t>
            </a:r>
            <a:r>
              <a:rPr lang="el-GR" sz="2400" dirty="0"/>
              <a:t>, </a:t>
            </a:r>
            <a:r>
              <a:rPr lang="el-GR" sz="2400" dirty="0" err="1"/>
              <a:t>ινοβλάστες</a:t>
            </a:r>
            <a:r>
              <a:rPr lang="el-GR" sz="2400" dirty="0"/>
              <a:t> μειωμένες σε όγκο και αριθμό, μείωση των αμετάπλαστων </a:t>
            </a:r>
            <a:r>
              <a:rPr lang="el-GR" sz="2400" dirty="0" err="1"/>
              <a:t>μεσεγχυματικών</a:t>
            </a:r>
            <a:r>
              <a:rPr lang="el-GR" sz="2400" dirty="0"/>
              <a:t> </a:t>
            </a:r>
            <a:r>
              <a:rPr lang="el-GR" sz="2400" dirty="0" smtClean="0"/>
              <a:t>κυττάρων.</a:t>
            </a:r>
            <a:endParaRPr lang="el-GR" sz="2400" dirty="0"/>
          </a:p>
          <a:p>
            <a:pPr lvl="0"/>
            <a:r>
              <a:rPr lang="el-GR" sz="2400" dirty="0"/>
              <a:t>Ελάττωση του αριθμού και της ποιότητας των αγγείων και των νεύρων, λόγω αρτηριοσκλήρυνσης, εξαιτίας της πάχυνσης του έσω χιτώνα των αγγείων λόγω εναπόθεσης αλάτων.</a:t>
            </a:r>
          </a:p>
          <a:p>
            <a:pPr lvl="0"/>
            <a:r>
              <a:rPr lang="el-GR" sz="2400" dirty="0" err="1"/>
              <a:t>Ενασβεστίωση</a:t>
            </a:r>
            <a:r>
              <a:rPr lang="el-GR" sz="2400" dirty="0"/>
              <a:t> της πολφικής κοιλότητας και ύπαρξη </a:t>
            </a:r>
            <a:r>
              <a:rPr lang="el-GR" sz="2400" dirty="0" err="1"/>
              <a:t>πολφολίθων</a:t>
            </a:r>
            <a:r>
              <a:rPr lang="el-GR" sz="2400" dirty="0"/>
              <a:t> μέσα στη μάζα του. </a:t>
            </a:r>
          </a:p>
        </p:txBody>
      </p:sp>
    </p:spTree>
    <p:extLst>
      <p:ext uri="{BB962C8B-B14F-4D97-AF65-F5344CB8AC3E}">
        <p14:creationId xmlns:p14="http://schemas.microsoft.com/office/powerpoint/2010/main" val="206010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277888"/>
            <a:ext cx="8229600" cy="1143000"/>
          </a:xfrm>
        </p:spPr>
        <p:txBody>
          <a:bodyPr>
            <a:noAutofit/>
          </a:bodyPr>
          <a:lstStyle/>
          <a:p>
            <a:r>
              <a:rPr lang="el-GR" sz="2400" b="1" dirty="0" err="1"/>
              <a:t>Πολφόλιθος</a:t>
            </a:r>
            <a:r>
              <a:rPr lang="el-GR" sz="2400" dirty="0"/>
              <a:t> είναι μια εστία από εκφυλισμένα και νεκρωμένα κύτταρα με εναπόθεση αλάτων. </a:t>
            </a:r>
            <a:br>
              <a:rPr lang="el-GR" sz="2400" dirty="0"/>
            </a:br>
            <a:endParaRPr lang="el-GR" sz="24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l="4477" t="4967" r="1492" b="5032"/>
          <a:stretch>
            <a:fillRect/>
          </a:stretch>
        </p:blipFill>
        <p:spPr bwMode="auto">
          <a:xfrm>
            <a:off x="107504" y="2492896"/>
            <a:ext cx="3529961" cy="25200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l="5815" t="4529" r="6946" b="4906"/>
          <a:stretch>
            <a:fillRect/>
          </a:stretch>
        </p:blipFill>
        <p:spPr bwMode="auto">
          <a:xfrm>
            <a:off x="3721668" y="2492896"/>
            <a:ext cx="2362500"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0297" y="2492896"/>
            <a:ext cx="2988207" cy="2520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1520" y="5013176"/>
            <a:ext cx="8640960" cy="369332"/>
          </a:xfrm>
          <a:prstGeom prst="rect">
            <a:avLst/>
          </a:prstGeom>
        </p:spPr>
        <p:txBody>
          <a:bodyPr wrap="square">
            <a:spAutoFit/>
          </a:bodyPr>
          <a:lstStyle/>
          <a:p>
            <a:r>
              <a:rPr lang="el-GR" b="1" u="sng" dirty="0" err="1"/>
              <a:t>Εικ</a:t>
            </a:r>
            <a:r>
              <a:rPr lang="el-GR" b="1" u="sng" dirty="0"/>
              <a:t>. 11,12,13</a:t>
            </a:r>
            <a:r>
              <a:rPr lang="el-GR" dirty="0"/>
              <a:t> Ακτινογραφική, κλινική και ιστολογική εικόνα </a:t>
            </a:r>
            <a:r>
              <a:rPr lang="el-GR" dirty="0" err="1" smtClean="0"/>
              <a:t>πολφόλιθου</a:t>
            </a:r>
            <a:r>
              <a:rPr lang="el-GR" dirty="0" smtClean="0"/>
              <a:t>.</a:t>
            </a:r>
            <a:endParaRPr lang="en-US" dirty="0"/>
          </a:p>
        </p:txBody>
      </p:sp>
    </p:spTree>
    <p:extLst>
      <p:ext uri="{BB962C8B-B14F-4D97-AF65-F5344CB8AC3E}">
        <p14:creationId xmlns:p14="http://schemas.microsoft.com/office/powerpoint/2010/main" val="267264815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4624"/>
            <a:ext cx="8229600" cy="1044000"/>
          </a:xfrm>
        </p:spPr>
        <p:txBody>
          <a:bodyPr>
            <a:normAutofit/>
          </a:bodyPr>
          <a:lstStyle/>
          <a:p>
            <a:r>
              <a:rPr lang="el-GR" sz="2800" b="1" dirty="0">
                <a:solidFill>
                  <a:schemeClr val="tx2"/>
                </a:solidFill>
              </a:rPr>
              <a:t>Ιστολογική εικόνα πολφού </a:t>
            </a:r>
            <a:r>
              <a:rPr lang="el-GR" sz="2800" b="1" dirty="0" smtClean="0">
                <a:solidFill>
                  <a:schemeClr val="tx2"/>
                </a:solidFill>
              </a:rPr>
              <a:t/>
            </a:r>
            <a:br>
              <a:rPr lang="el-GR" sz="2800" b="1" dirty="0" smtClean="0">
                <a:solidFill>
                  <a:schemeClr val="tx2"/>
                </a:solidFill>
              </a:rPr>
            </a:br>
            <a:r>
              <a:rPr lang="el-GR" sz="2800" b="1" dirty="0" smtClean="0">
                <a:solidFill>
                  <a:schemeClr val="tx2"/>
                </a:solidFill>
              </a:rPr>
              <a:t>μετά </a:t>
            </a:r>
            <a:r>
              <a:rPr lang="el-GR" sz="2800" b="1" dirty="0">
                <a:solidFill>
                  <a:schemeClr val="tx2"/>
                </a:solidFill>
              </a:rPr>
              <a:t>από επίδραση κάποιου ερεθίσματος </a:t>
            </a:r>
            <a:endParaRPr lang="en-US" sz="2800" dirty="0">
              <a:solidFill>
                <a:schemeClr val="tx2"/>
              </a:solidFill>
            </a:endParaRPr>
          </a:p>
        </p:txBody>
      </p:sp>
      <p:sp>
        <p:nvSpPr>
          <p:cNvPr id="4" name="Content Placeholder 3"/>
          <p:cNvSpPr>
            <a:spLocks noGrp="1"/>
          </p:cNvSpPr>
          <p:nvPr>
            <p:ph idx="1"/>
          </p:nvPr>
        </p:nvSpPr>
        <p:spPr>
          <a:xfrm>
            <a:off x="457200" y="1124744"/>
            <a:ext cx="8229600" cy="3456000"/>
          </a:xfrm>
        </p:spPr>
        <p:txBody>
          <a:bodyPr anchor="ctr">
            <a:normAutofit/>
          </a:bodyPr>
          <a:lstStyle/>
          <a:p>
            <a:pPr lvl="0"/>
            <a:r>
              <a:rPr lang="el-GR" sz="2000" dirty="0"/>
              <a:t>Παραγωγή δευτερογενούς οδοντίνης (Ισχυρό ερέθισμα προκαλεί βλάβη των </a:t>
            </a:r>
            <a:r>
              <a:rPr lang="el-GR" sz="2000" dirty="0" err="1"/>
              <a:t>οδοντινοβλαστών</a:t>
            </a:r>
            <a:r>
              <a:rPr lang="el-GR" sz="2000" dirty="0"/>
              <a:t>, με αποτέλεσμα αδιαφοροποίητα μεσεγχυματικά κύτταρα να διαφοροποιούνται σε οδοντινοβλάστες που παράγουν ανώμαλη οδοντίνη)</a:t>
            </a:r>
            <a:endParaRPr lang="en-US" sz="2000" dirty="0"/>
          </a:p>
          <a:p>
            <a:pPr lvl="0"/>
            <a:r>
              <a:rPr lang="el-GR" sz="2000" dirty="0"/>
              <a:t>Ισχυρό ερέθισμα προκαλεί αύξηση της </a:t>
            </a:r>
            <a:r>
              <a:rPr lang="el-GR" sz="2000" dirty="0" err="1"/>
              <a:t>προοδοντίνης</a:t>
            </a:r>
            <a:r>
              <a:rPr lang="el-GR" sz="2000" dirty="0"/>
              <a:t> με ανώμαλα διαταγμένα οδοντινοσωληνάρια.</a:t>
            </a:r>
            <a:endParaRPr lang="en-US" sz="2000" dirty="0"/>
          </a:p>
          <a:p>
            <a:pPr lvl="0"/>
            <a:r>
              <a:rPr lang="el-GR" sz="2000" dirty="0"/>
              <a:t>Διαταραχές στη </a:t>
            </a:r>
            <a:r>
              <a:rPr lang="el-GR" sz="2000" dirty="0" err="1"/>
              <a:t>οδοντινοβλαστική</a:t>
            </a:r>
            <a:r>
              <a:rPr lang="el-GR" sz="2000" dirty="0"/>
              <a:t> στιβάδα (Μείωση του πάχους της στιβάδας,  μετατόπιση των πυρήνων, κυρίως λόγω θερμότητας και πίεσης) </a:t>
            </a:r>
            <a:endParaRPr lang="en-US" sz="2000" dirty="0"/>
          </a:p>
          <a:p>
            <a:r>
              <a:rPr lang="el-GR" sz="2000" dirty="0"/>
              <a:t>Αγγειακές διαταραχές (Οίδημα και υπεραιμία)</a:t>
            </a:r>
            <a:endParaRPr lang="en-US" sz="2000" dirty="0"/>
          </a:p>
        </p:txBody>
      </p:sp>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14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9598" y="4673302"/>
            <a:ext cx="2715148" cy="1980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896544" y="4725144"/>
            <a:ext cx="3059832" cy="1107996"/>
          </a:xfrm>
          <a:prstGeom prst="rect">
            <a:avLst/>
          </a:prstGeom>
        </p:spPr>
        <p:txBody>
          <a:bodyPr wrap="square">
            <a:spAutoFit/>
          </a:bodyPr>
          <a:lstStyle/>
          <a:p>
            <a:r>
              <a:rPr lang="el-GR" sz="1600" b="1" u="sng" dirty="0" err="1"/>
              <a:t>Εικ</a:t>
            </a:r>
            <a:r>
              <a:rPr lang="el-GR" sz="1600" b="1" u="sng" dirty="0"/>
              <a:t>. 16.</a:t>
            </a:r>
            <a:r>
              <a:rPr lang="el-GR" sz="1600" b="1" dirty="0"/>
              <a:t> </a:t>
            </a:r>
            <a:r>
              <a:rPr lang="el-GR" sz="1600" dirty="0"/>
              <a:t>Ιστολογική εικόνα πολφού μετά από </a:t>
            </a:r>
            <a:r>
              <a:rPr lang="el-GR" sz="1600" dirty="0" smtClean="0"/>
              <a:t>επίδραση </a:t>
            </a:r>
            <a:r>
              <a:rPr lang="el-GR" sz="1600" dirty="0"/>
              <a:t>τερηδόνας. Παρατηρείται εναπόθεση </a:t>
            </a:r>
            <a:r>
              <a:rPr lang="el-GR" sz="1600" dirty="0" smtClean="0"/>
              <a:t>δευτερο</a:t>
            </a:r>
            <a:r>
              <a:rPr lang="el-GR" sz="1600" dirty="0"/>
              <a:t>γενούς </a:t>
            </a:r>
            <a:r>
              <a:rPr lang="el-GR" sz="1600" dirty="0" smtClean="0"/>
              <a:t>οδοντίνης.</a:t>
            </a:r>
            <a:r>
              <a:rPr lang="el-GR" sz="1600" baseline="30000" dirty="0" smtClean="0"/>
              <a:t> </a:t>
            </a:r>
            <a:endParaRPr lang="en-US" sz="1600" dirty="0"/>
          </a:p>
        </p:txBody>
      </p:sp>
    </p:spTree>
    <p:extLst>
      <p:ext uri="{BB962C8B-B14F-4D97-AF65-F5344CB8AC3E}">
        <p14:creationId xmlns:p14="http://schemas.microsoft.com/office/powerpoint/2010/main" val="394987157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a:spLocks noChangeArrowheads="1"/>
          </p:cNvSpPr>
          <p:nvPr/>
        </p:nvSpPr>
        <p:spPr bwMode="auto">
          <a:xfrm>
            <a:off x="458366" y="44624"/>
            <a:ext cx="822726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114300" algn="l"/>
                <a:tab pos="571500" algn="l"/>
              </a:tabLst>
              <a:defRPr>
                <a:solidFill>
                  <a:schemeClr val="tx1"/>
                </a:solidFill>
                <a:latin typeface="Arial" pitchFamily="34" charset="0"/>
                <a:cs typeface="Arial" pitchFamily="34" charset="0"/>
              </a:defRPr>
            </a:lvl1pPr>
            <a:lvl2pPr fontAlgn="base">
              <a:spcBef>
                <a:spcPct val="0"/>
              </a:spcBef>
              <a:spcAft>
                <a:spcPct val="0"/>
              </a:spcAft>
              <a:tabLst>
                <a:tab pos="-114300" algn="l"/>
                <a:tab pos="571500" algn="l"/>
              </a:tabLst>
              <a:defRPr>
                <a:solidFill>
                  <a:schemeClr val="tx1"/>
                </a:solidFill>
                <a:latin typeface="Arial" pitchFamily="34" charset="0"/>
                <a:cs typeface="Arial" pitchFamily="34" charset="0"/>
              </a:defRPr>
            </a:lvl2pPr>
            <a:lvl3pPr fontAlgn="base">
              <a:spcBef>
                <a:spcPct val="0"/>
              </a:spcBef>
              <a:spcAft>
                <a:spcPct val="0"/>
              </a:spcAft>
              <a:tabLst>
                <a:tab pos="-114300" algn="l"/>
                <a:tab pos="571500" algn="l"/>
              </a:tabLst>
              <a:defRPr>
                <a:solidFill>
                  <a:schemeClr val="tx1"/>
                </a:solidFill>
                <a:latin typeface="Arial" pitchFamily="34" charset="0"/>
                <a:cs typeface="Arial" pitchFamily="34" charset="0"/>
              </a:defRPr>
            </a:lvl3pPr>
            <a:lvl4pPr fontAlgn="base">
              <a:spcBef>
                <a:spcPct val="0"/>
              </a:spcBef>
              <a:spcAft>
                <a:spcPct val="0"/>
              </a:spcAft>
              <a:tabLst>
                <a:tab pos="-114300" algn="l"/>
                <a:tab pos="571500" algn="l"/>
              </a:tabLst>
              <a:defRPr>
                <a:solidFill>
                  <a:schemeClr val="tx1"/>
                </a:solidFill>
                <a:latin typeface="Arial" pitchFamily="34" charset="0"/>
                <a:cs typeface="Arial" pitchFamily="34" charset="0"/>
              </a:defRPr>
            </a:lvl4pPr>
            <a:lvl5pPr fontAlgn="base">
              <a:spcBef>
                <a:spcPct val="0"/>
              </a:spcBef>
              <a:spcAft>
                <a:spcPct val="0"/>
              </a:spcAft>
              <a:tabLst>
                <a:tab pos="-114300" algn="l"/>
                <a:tab pos="571500" algn="l"/>
              </a:tabLst>
              <a:defRPr>
                <a:solidFill>
                  <a:schemeClr val="tx1"/>
                </a:solidFill>
                <a:latin typeface="Arial" pitchFamily="34" charset="0"/>
                <a:cs typeface="Arial" pitchFamily="34" charset="0"/>
              </a:defRPr>
            </a:lvl5pPr>
            <a:lvl6pPr fontAlgn="base">
              <a:spcBef>
                <a:spcPct val="0"/>
              </a:spcBef>
              <a:spcAft>
                <a:spcPct val="0"/>
              </a:spcAft>
              <a:tabLst>
                <a:tab pos="-114300" algn="l"/>
                <a:tab pos="571500" algn="l"/>
              </a:tabLst>
              <a:defRPr>
                <a:solidFill>
                  <a:schemeClr val="tx1"/>
                </a:solidFill>
                <a:latin typeface="Arial" pitchFamily="34" charset="0"/>
                <a:cs typeface="Arial" pitchFamily="34" charset="0"/>
              </a:defRPr>
            </a:lvl6pPr>
            <a:lvl7pPr fontAlgn="base">
              <a:spcBef>
                <a:spcPct val="0"/>
              </a:spcBef>
              <a:spcAft>
                <a:spcPct val="0"/>
              </a:spcAft>
              <a:tabLst>
                <a:tab pos="-114300" algn="l"/>
                <a:tab pos="571500" algn="l"/>
              </a:tabLst>
              <a:defRPr>
                <a:solidFill>
                  <a:schemeClr val="tx1"/>
                </a:solidFill>
                <a:latin typeface="Arial" pitchFamily="34" charset="0"/>
                <a:cs typeface="Arial" pitchFamily="34" charset="0"/>
              </a:defRPr>
            </a:lvl7pPr>
            <a:lvl8pPr fontAlgn="base">
              <a:spcBef>
                <a:spcPct val="0"/>
              </a:spcBef>
              <a:spcAft>
                <a:spcPct val="0"/>
              </a:spcAft>
              <a:tabLst>
                <a:tab pos="-114300" algn="l"/>
                <a:tab pos="571500" algn="l"/>
              </a:tabLst>
              <a:defRPr>
                <a:solidFill>
                  <a:schemeClr val="tx1"/>
                </a:solidFill>
                <a:latin typeface="Arial" pitchFamily="34" charset="0"/>
                <a:cs typeface="Arial" pitchFamily="34" charset="0"/>
              </a:defRPr>
            </a:lvl8pPr>
            <a:lvl9pPr fontAlgn="base">
              <a:spcBef>
                <a:spcPct val="0"/>
              </a:spcBef>
              <a:spcAft>
                <a:spcPct val="0"/>
              </a:spcAft>
              <a:tabLst>
                <a:tab pos="-114300" algn="l"/>
                <a:tab pos="571500" algn="l"/>
              </a:tabLst>
              <a:defRPr>
                <a:solidFill>
                  <a:schemeClr val="tx1"/>
                </a:solidFill>
                <a:latin typeface="Arial" pitchFamily="34" charset="0"/>
                <a:cs typeface="Arial" pitchFamily="34" charset="0"/>
              </a:defRPr>
            </a:lvl9pPr>
          </a:lstStyle>
          <a:p>
            <a:pPr marL="0" marR="0" lvl="0" indent="228600" algn="ctr" defTabSz="914400" rtl="0" eaLnBrk="1" fontAlgn="base" latinLnBrk="0" hangingPunct="1">
              <a:lnSpc>
                <a:spcPct val="100000"/>
              </a:lnSpc>
              <a:spcBef>
                <a:spcPct val="0"/>
              </a:spcBef>
              <a:spcAft>
                <a:spcPct val="0"/>
              </a:spcAft>
              <a:buClrTx/>
              <a:buSzTx/>
              <a:buFontTx/>
              <a:buNone/>
              <a:tabLst>
                <a:tab pos="-114300" algn="l"/>
                <a:tab pos="571500" algn="l"/>
              </a:tabLst>
            </a:pPr>
            <a:r>
              <a:rPr kumimoji="0" lang="el-GR" altLang="en-US" sz="2400" b="1"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ΑΙΜΟΡΡΑΓΙΑ ΠΟΛΦΟΥ</a:t>
            </a:r>
            <a:endParaRPr kumimoji="0" lang="en-US" altLang="en-US" sz="2400" b="0" i="0" u="none" strike="noStrike" cap="none" normalizeH="0" baseline="0" dirty="0" smtClean="0">
              <a:ln>
                <a:noFill/>
              </a:ln>
              <a:solidFill>
                <a:schemeClr val="tx1"/>
              </a:solidFill>
              <a:effectLst/>
            </a:endParaRPr>
          </a:p>
          <a:p>
            <a:pPr marL="0" marR="0" lvl="0" indent="228600" algn="ctr" defTabSz="914400" rtl="0" eaLnBrk="0" fontAlgn="base" latinLnBrk="0" hangingPunct="0">
              <a:lnSpc>
                <a:spcPct val="100000"/>
              </a:lnSpc>
              <a:spcBef>
                <a:spcPct val="0"/>
              </a:spcBef>
              <a:spcAft>
                <a:spcPct val="0"/>
              </a:spcAft>
              <a:buClrTx/>
              <a:buSzTx/>
              <a:buFontTx/>
              <a:buNone/>
              <a:tabLst>
                <a:tab pos="-114300" algn="l"/>
                <a:tab pos="571500" algn="l"/>
              </a:tabLst>
            </a:pPr>
            <a:endParaRPr kumimoji="0" lang="en-US" altLang="en-US" sz="2400" b="0" i="0" u="none" strike="noStrike" cap="none" normalizeH="0" baseline="0" dirty="0" smtClean="0">
              <a:ln>
                <a:noFill/>
              </a:ln>
              <a:solidFill>
                <a:schemeClr val="tx1"/>
              </a:solidFill>
              <a:effectLst/>
            </a:endParaRPr>
          </a:p>
        </p:txBody>
      </p:sp>
      <p:sp>
        <p:nvSpPr>
          <p:cNvPr id="6" name="Rectangle 5"/>
          <p:cNvSpPr>
            <a:spLocks noChangeArrowheads="1"/>
          </p:cNvSpPr>
          <p:nvPr/>
        </p:nvSpPr>
        <p:spPr bwMode="auto">
          <a:xfrm>
            <a:off x="4788464" y="5570656"/>
            <a:ext cx="3960000" cy="73866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fontAlgn="base">
              <a:spcBef>
                <a:spcPct val="0"/>
              </a:spcBef>
              <a:spcAft>
                <a:spcPct val="0"/>
              </a:spcAft>
              <a:tabLst>
                <a:tab pos="-114300" algn="l"/>
                <a:tab pos="571500" algn="l"/>
              </a:tabLst>
              <a:defRPr>
                <a:solidFill>
                  <a:schemeClr val="tx1"/>
                </a:solidFill>
                <a:latin typeface="Arial" pitchFamily="34" charset="0"/>
                <a:cs typeface="Arial" pitchFamily="34" charset="0"/>
              </a:defRPr>
            </a:lvl1pPr>
            <a:lvl2pPr fontAlgn="base">
              <a:spcBef>
                <a:spcPct val="0"/>
              </a:spcBef>
              <a:spcAft>
                <a:spcPct val="0"/>
              </a:spcAft>
              <a:tabLst>
                <a:tab pos="-114300" algn="l"/>
                <a:tab pos="571500" algn="l"/>
              </a:tabLst>
              <a:defRPr>
                <a:solidFill>
                  <a:schemeClr val="tx1"/>
                </a:solidFill>
                <a:latin typeface="Arial" pitchFamily="34" charset="0"/>
                <a:cs typeface="Arial" pitchFamily="34" charset="0"/>
              </a:defRPr>
            </a:lvl2pPr>
            <a:lvl3pPr fontAlgn="base">
              <a:spcBef>
                <a:spcPct val="0"/>
              </a:spcBef>
              <a:spcAft>
                <a:spcPct val="0"/>
              </a:spcAft>
              <a:tabLst>
                <a:tab pos="-114300" algn="l"/>
                <a:tab pos="571500" algn="l"/>
              </a:tabLst>
              <a:defRPr>
                <a:solidFill>
                  <a:schemeClr val="tx1"/>
                </a:solidFill>
                <a:latin typeface="Arial" pitchFamily="34" charset="0"/>
                <a:cs typeface="Arial" pitchFamily="34" charset="0"/>
              </a:defRPr>
            </a:lvl3pPr>
            <a:lvl4pPr fontAlgn="base">
              <a:spcBef>
                <a:spcPct val="0"/>
              </a:spcBef>
              <a:spcAft>
                <a:spcPct val="0"/>
              </a:spcAft>
              <a:tabLst>
                <a:tab pos="-114300" algn="l"/>
                <a:tab pos="571500" algn="l"/>
              </a:tabLst>
              <a:defRPr>
                <a:solidFill>
                  <a:schemeClr val="tx1"/>
                </a:solidFill>
                <a:latin typeface="Arial" pitchFamily="34" charset="0"/>
                <a:cs typeface="Arial" pitchFamily="34" charset="0"/>
              </a:defRPr>
            </a:lvl4pPr>
            <a:lvl5pPr fontAlgn="base">
              <a:spcBef>
                <a:spcPct val="0"/>
              </a:spcBef>
              <a:spcAft>
                <a:spcPct val="0"/>
              </a:spcAft>
              <a:tabLst>
                <a:tab pos="-114300" algn="l"/>
                <a:tab pos="571500" algn="l"/>
              </a:tabLst>
              <a:defRPr>
                <a:solidFill>
                  <a:schemeClr val="tx1"/>
                </a:solidFill>
                <a:latin typeface="Arial" pitchFamily="34" charset="0"/>
                <a:cs typeface="Arial" pitchFamily="34" charset="0"/>
              </a:defRPr>
            </a:lvl5pPr>
            <a:lvl6pPr fontAlgn="base">
              <a:spcBef>
                <a:spcPct val="0"/>
              </a:spcBef>
              <a:spcAft>
                <a:spcPct val="0"/>
              </a:spcAft>
              <a:tabLst>
                <a:tab pos="-114300" algn="l"/>
                <a:tab pos="571500" algn="l"/>
              </a:tabLst>
              <a:defRPr>
                <a:solidFill>
                  <a:schemeClr val="tx1"/>
                </a:solidFill>
                <a:latin typeface="Arial" pitchFamily="34" charset="0"/>
                <a:cs typeface="Arial" pitchFamily="34" charset="0"/>
              </a:defRPr>
            </a:lvl6pPr>
            <a:lvl7pPr fontAlgn="base">
              <a:spcBef>
                <a:spcPct val="0"/>
              </a:spcBef>
              <a:spcAft>
                <a:spcPct val="0"/>
              </a:spcAft>
              <a:tabLst>
                <a:tab pos="-114300" algn="l"/>
                <a:tab pos="571500" algn="l"/>
              </a:tabLst>
              <a:defRPr>
                <a:solidFill>
                  <a:schemeClr val="tx1"/>
                </a:solidFill>
                <a:latin typeface="Arial" pitchFamily="34" charset="0"/>
                <a:cs typeface="Arial" pitchFamily="34" charset="0"/>
              </a:defRPr>
            </a:lvl7pPr>
            <a:lvl8pPr fontAlgn="base">
              <a:spcBef>
                <a:spcPct val="0"/>
              </a:spcBef>
              <a:spcAft>
                <a:spcPct val="0"/>
              </a:spcAft>
              <a:tabLst>
                <a:tab pos="-114300" algn="l"/>
                <a:tab pos="571500" algn="l"/>
              </a:tabLst>
              <a:defRPr>
                <a:solidFill>
                  <a:schemeClr val="tx1"/>
                </a:solidFill>
                <a:latin typeface="Arial" pitchFamily="34" charset="0"/>
                <a:cs typeface="Arial" pitchFamily="34" charset="0"/>
              </a:defRPr>
            </a:lvl8pPr>
            <a:lvl9pPr fontAlgn="base">
              <a:spcBef>
                <a:spcPct val="0"/>
              </a:spcBef>
              <a:spcAft>
                <a:spcPct val="0"/>
              </a:spcAft>
              <a:tabLst>
                <a:tab pos="-114300" algn="l"/>
                <a:tab pos="571500" algn="l"/>
              </a:tabLst>
              <a:defRPr>
                <a:solidFill>
                  <a:schemeClr val="tx1"/>
                </a:solidFill>
                <a:latin typeface="Arial" pitchFamily="34" charset="0"/>
                <a:cs typeface="Arial"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tab pos="-114300" algn="l"/>
                <a:tab pos="571500" algn="l"/>
              </a:tabLst>
            </a:pPr>
            <a:r>
              <a:rPr kumimoji="0" lang="el-GR" altLang="en-US" sz="1400" b="1" i="0" u="sng" strike="noStrike" cap="none" normalizeH="0" baseline="0" dirty="0" err="1" smtClean="0">
                <a:ln>
                  <a:noFill/>
                </a:ln>
                <a:solidFill>
                  <a:schemeClr val="tx1"/>
                </a:solidFill>
                <a:effectLst/>
                <a:latin typeface="+mn-lt"/>
                <a:ea typeface="Times New Roman" pitchFamily="18" charset="0"/>
                <a:cs typeface="Tahoma" pitchFamily="34" charset="0"/>
              </a:rPr>
              <a:t>Εικ</a:t>
            </a:r>
            <a:r>
              <a:rPr kumimoji="0" lang="el-GR" altLang="en-US" sz="1400" b="1" i="0" u="sng" strike="noStrike" cap="none" normalizeH="0" baseline="0" dirty="0" smtClean="0">
                <a:ln>
                  <a:noFill/>
                </a:ln>
                <a:solidFill>
                  <a:schemeClr val="tx1"/>
                </a:solidFill>
                <a:effectLst/>
                <a:latin typeface="+mn-lt"/>
                <a:ea typeface="Times New Roman" pitchFamily="18" charset="0"/>
                <a:cs typeface="Tahoma" pitchFamily="34" charset="0"/>
              </a:rPr>
              <a:t>. 19.</a:t>
            </a:r>
            <a:r>
              <a:rPr kumimoji="0" lang="el-GR" altLang="en-US" sz="1400" b="0" i="0" u="none" strike="noStrike" cap="none" normalizeH="0" baseline="0" dirty="0" smtClean="0">
                <a:ln>
                  <a:noFill/>
                </a:ln>
                <a:solidFill>
                  <a:schemeClr val="tx1"/>
                </a:solidFill>
                <a:effectLst/>
                <a:latin typeface="+mn-lt"/>
                <a:ea typeface="Times New Roman" pitchFamily="18" charset="0"/>
                <a:cs typeface="Tahoma" pitchFamily="34" charset="0"/>
              </a:rPr>
              <a:t> Ιστολογική εικόνα αιμορραγίας πολφού.</a:t>
            </a:r>
            <a:endParaRPr lang="el-GR" altLang="en-US" sz="1400" dirty="0">
              <a:latin typeface="+mn-lt"/>
            </a:endParaRPr>
          </a:p>
          <a:p>
            <a:pPr marL="0" marR="0" lvl="0" indent="0" algn="just" defTabSz="914400" rtl="0" eaLnBrk="1" fontAlgn="base" latinLnBrk="0" hangingPunct="1">
              <a:lnSpc>
                <a:spcPct val="100000"/>
              </a:lnSpc>
              <a:spcBef>
                <a:spcPct val="0"/>
              </a:spcBef>
              <a:spcAft>
                <a:spcPct val="0"/>
              </a:spcAft>
              <a:buClrTx/>
              <a:buSzTx/>
              <a:buFontTx/>
              <a:buNone/>
              <a:tabLst>
                <a:tab pos="-114300" algn="l"/>
                <a:tab pos="571500" algn="l"/>
              </a:tabLst>
            </a:pPr>
            <a:r>
              <a:rPr kumimoji="0" lang="el-GR" altLang="en-US" sz="1400" b="0" i="0" u="none" strike="noStrike" cap="none" normalizeH="0" baseline="0" dirty="0" smtClean="0">
                <a:ln>
                  <a:noFill/>
                </a:ln>
                <a:solidFill>
                  <a:schemeClr val="tx1"/>
                </a:solidFill>
                <a:effectLst/>
                <a:latin typeface="+mn-lt"/>
                <a:ea typeface="Times New Roman" pitchFamily="18" charset="0"/>
                <a:cs typeface="Tahoma" pitchFamily="34" charset="0"/>
              </a:rPr>
              <a:t>Παρατηρείται είσοδος των ερυθρών αιμοσφαιρίων</a:t>
            </a:r>
          </a:p>
          <a:p>
            <a:pPr marL="0" marR="0" lvl="0" indent="0" algn="just" defTabSz="914400" rtl="0" eaLnBrk="1" fontAlgn="base" latinLnBrk="0" hangingPunct="1">
              <a:lnSpc>
                <a:spcPct val="100000"/>
              </a:lnSpc>
              <a:spcBef>
                <a:spcPct val="0"/>
              </a:spcBef>
              <a:spcAft>
                <a:spcPct val="0"/>
              </a:spcAft>
              <a:buClrTx/>
              <a:buSzTx/>
              <a:buFontTx/>
              <a:buNone/>
              <a:tabLst>
                <a:tab pos="-114300" algn="l"/>
                <a:tab pos="571500" algn="l"/>
              </a:tabLst>
            </a:pPr>
            <a:r>
              <a:rPr kumimoji="0" lang="el-GR" altLang="en-US" sz="1400" b="0" i="0" u="none" strike="noStrike" cap="none" normalizeH="0" dirty="0" smtClean="0">
                <a:ln>
                  <a:noFill/>
                </a:ln>
                <a:solidFill>
                  <a:schemeClr val="tx1"/>
                </a:solidFill>
                <a:effectLst/>
                <a:latin typeface="+mn-lt"/>
                <a:ea typeface="Times New Roman" pitchFamily="18" charset="0"/>
                <a:cs typeface="Tahoma" pitchFamily="34" charset="0"/>
              </a:rPr>
              <a:t> </a:t>
            </a:r>
            <a:r>
              <a:rPr kumimoji="0" lang="el-GR" altLang="en-US" sz="1400" b="0" i="0" u="none" strike="noStrike" cap="none" normalizeH="0" baseline="0" dirty="0" smtClean="0">
                <a:ln>
                  <a:noFill/>
                </a:ln>
                <a:solidFill>
                  <a:schemeClr val="tx1"/>
                </a:solidFill>
                <a:effectLst/>
                <a:latin typeface="+mn-lt"/>
                <a:ea typeface="Times New Roman" pitchFamily="18" charset="0"/>
                <a:cs typeface="Tahoma" pitchFamily="34" charset="0"/>
              </a:rPr>
              <a:t>στα οδοντινοσωληνάρια. </a:t>
            </a:r>
            <a:endParaRPr kumimoji="0" lang="el-GR" altLang="en-US" sz="1400" b="0" i="0" u="none" strike="noStrike" cap="none" normalizeH="0" baseline="0" dirty="0" smtClean="0">
              <a:ln>
                <a:noFill/>
              </a:ln>
              <a:solidFill>
                <a:schemeClr val="tx1"/>
              </a:solidFill>
              <a:effectLst/>
              <a:latin typeface="+mn-lt"/>
            </a:endParaRPr>
          </a:p>
        </p:txBody>
      </p:sp>
      <p:pic>
        <p:nvPicPr>
          <p:cNvPr id="12" name="Picture 1" descr="ΑΙΜΟΡΡΑΓΙΑ3Α"/>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23528" y="1268760"/>
            <a:ext cx="3960000" cy="2404280"/>
          </a:xfrm>
          <a:prstGeom prst="rect">
            <a:avLst/>
          </a:prstGeom>
          <a:noFill/>
          <a:ln w="3175">
            <a:solidFill>
              <a:srgbClr val="33CCCC"/>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2" descr="ΑΙΜΟΡΡΑΓΙΑ1"/>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788464" y="991516"/>
            <a:ext cx="3960000" cy="4525716"/>
          </a:xfrm>
          <a:prstGeom prst="rect">
            <a:avLst/>
          </a:prstGeom>
          <a:noFill/>
          <a:ln w="3175">
            <a:solidFill>
              <a:srgbClr val="33CCCC"/>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9"/>
          <p:cNvSpPr/>
          <p:nvPr/>
        </p:nvSpPr>
        <p:spPr>
          <a:xfrm>
            <a:off x="323968" y="3698453"/>
            <a:ext cx="3960000" cy="738664"/>
          </a:xfrm>
          <a:prstGeom prst="rect">
            <a:avLst/>
          </a:prstGeom>
          <a:ln>
            <a:solidFill>
              <a:schemeClr val="accent1"/>
            </a:solidFill>
          </a:ln>
        </p:spPr>
        <p:txBody>
          <a:bodyPr>
            <a:spAutoFit/>
          </a:bodyPr>
          <a:lstStyle/>
          <a:p>
            <a:pPr lvl="0" algn="just" eaLnBrk="0" fontAlgn="base" hangingPunct="0">
              <a:spcBef>
                <a:spcPct val="0"/>
              </a:spcBef>
              <a:spcAft>
                <a:spcPct val="0"/>
              </a:spcAft>
              <a:tabLst>
                <a:tab pos="-114300" algn="l"/>
                <a:tab pos="571500" algn="l"/>
              </a:tabLst>
            </a:pPr>
            <a:r>
              <a:rPr lang="el-GR" altLang="en-US" sz="1400" b="1" u="sng" dirty="0" err="1">
                <a:ea typeface="Times New Roman" pitchFamily="18" charset="0"/>
                <a:cs typeface="Tahoma" pitchFamily="34" charset="0"/>
              </a:rPr>
              <a:t>Εικ</a:t>
            </a:r>
            <a:r>
              <a:rPr lang="el-GR" altLang="en-US" sz="1400" b="1" u="sng" dirty="0">
                <a:ea typeface="Times New Roman" pitchFamily="18" charset="0"/>
                <a:cs typeface="Tahoma" pitchFamily="34" charset="0"/>
              </a:rPr>
              <a:t>. 18.</a:t>
            </a:r>
            <a:r>
              <a:rPr lang="el-GR" altLang="en-US" sz="1400" dirty="0">
                <a:ea typeface="Times New Roman" pitchFamily="18" charset="0"/>
                <a:cs typeface="Tahoma" pitchFamily="34" charset="0"/>
              </a:rPr>
              <a:t>  Κλινική εικόνα αιμορραγίας πολφού μετά </a:t>
            </a:r>
            <a:r>
              <a:rPr lang="el-GR" altLang="en-US" sz="1400" dirty="0" smtClean="0">
                <a:ea typeface="Times New Roman" pitchFamily="18" charset="0"/>
                <a:cs typeface="Tahoma" pitchFamily="34" charset="0"/>
              </a:rPr>
              <a:t>από</a:t>
            </a:r>
            <a:r>
              <a:rPr lang="el-GR" altLang="en-US" sz="1400" dirty="0">
                <a:cs typeface="Arial" pitchFamily="34" charset="0"/>
              </a:rPr>
              <a:t> </a:t>
            </a:r>
            <a:r>
              <a:rPr lang="el-GR" altLang="en-US" sz="1400" dirty="0" smtClean="0">
                <a:ea typeface="Times New Roman" pitchFamily="18" charset="0"/>
                <a:cs typeface="Tahoma" pitchFamily="34" charset="0"/>
              </a:rPr>
              <a:t>παρασκευή του δοντιού για τοποθέτηση στεφάνης.</a:t>
            </a:r>
            <a:endParaRPr lang="en-US" sz="1400" dirty="0"/>
          </a:p>
        </p:txBody>
      </p:sp>
    </p:spTree>
    <p:extLst>
      <p:ext uri="{BB962C8B-B14F-4D97-AF65-F5344CB8AC3E}">
        <p14:creationId xmlns:p14="http://schemas.microsoft.com/office/powerpoint/2010/main" val="326694425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b="1" dirty="0"/>
              <a:t>ΙΣΤΟΛΟΓΙΑ ΤΩΝ ΠΕΡΙΟΔΟΝΤΙΚΩΝ ΙΣΤΩΝ</a:t>
            </a:r>
            <a:endParaRPr lang="en-US" sz="3600" dirty="0"/>
          </a:p>
        </p:txBody>
      </p:sp>
      <p:sp>
        <p:nvSpPr>
          <p:cNvPr id="3" name="Content Placeholder 2"/>
          <p:cNvSpPr>
            <a:spLocks noGrp="1"/>
          </p:cNvSpPr>
          <p:nvPr>
            <p:ph idx="1"/>
          </p:nvPr>
        </p:nvSpPr>
        <p:spPr>
          <a:xfrm>
            <a:off x="457200" y="1268760"/>
            <a:ext cx="8229600" cy="4853136"/>
          </a:xfrm>
        </p:spPr>
        <p:txBody>
          <a:bodyPr>
            <a:normAutofit fontScale="70000" lnSpcReduction="20000"/>
          </a:bodyPr>
          <a:lstStyle/>
          <a:p>
            <a:endParaRPr lang="el-GR" b="1" dirty="0"/>
          </a:p>
          <a:p>
            <a:r>
              <a:rPr lang="el-GR" dirty="0"/>
              <a:t>Το περιοδόντιο, το οποίο αποτελείται από τα ούλα, το </a:t>
            </a:r>
            <a:r>
              <a:rPr lang="el-GR" dirty="0" err="1"/>
              <a:t>περιρρίζιο</a:t>
            </a:r>
            <a:r>
              <a:rPr lang="el-GR" dirty="0"/>
              <a:t>, την </a:t>
            </a:r>
            <a:r>
              <a:rPr lang="el-GR" dirty="0" smtClean="0"/>
              <a:t>φατνιακή απόφυση </a:t>
            </a:r>
            <a:r>
              <a:rPr lang="el-GR" dirty="0"/>
              <a:t>και την </a:t>
            </a:r>
            <a:r>
              <a:rPr lang="el-GR" dirty="0" err="1"/>
              <a:t>οστεΐνη</a:t>
            </a:r>
            <a:r>
              <a:rPr lang="el-GR" dirty="0"/>
              <a:t>, παρέχει την απαιτούμενη στήριξη ώστε το δόντι να διατηρεί </a:t>
            </a:r>
            <a:r>
              <a:rPr lang="el-GR" dirty="0" smtClean="0"/>
              <a:t>την θέση </a:t>
            </a:r>
            <a:r>
              <a:rPr lang="el-GR" dirty="0"/>
              <a:t>και την λειτουργικότητά του. </a:t>
            </a:r>
            <a:endParaRPr lang="el-GR" dirty="0" smtClean="0"/>
          </a:p>
          <a:p>
            <a:r>
              <a:rPr lang="el-GR" dirty="0" smtClean="0"/>
              <a:t>Κάθε </a:t>
            </a:r>
            <a:r>
              <a:rPr lang="el-GR" dirty="0"/>
              <a:t>ένα από αυτά τα στοιχεία έχει μία διακριτή </a:t>
            </a:r>
            <a:r>
              <a:rPr lang="el-GR" dirty="0" smtClean="0"/>
              <a:t>θέση, δομή</a:t>
            </a:r>
            <a:r>
              <a:rPr lang="el-GR" dirty="0"/>
              <a:t>, βιοχημική και κυτταρική σύσταση αν και λειτουργούν μαζί ως </a:t>
            </a:r>
            <a:r>
              <a:rPr lang="el-GR" dirty="0" smtClean="0"/>
              <a:t>ένα ενιαίο </a:t>
            </a:r>
            <a:r>
              <a:rPr lang="el-GR" dirty="0"/>
              <a:t>σύνολο. </a:t>
            </a:r>
            <a:endParaRPr lang="el-GR" dirty="0" smtClean="0"/>
          </a:p>
          <a:p>
            <a:r>
              <a:rPr lang="el-GR" dirty="0" smtClean="0"/>
              <a:t>Οι </a:t>
            </a:r>
            <a:r>
              <a:rPr lang="el-GR" dirty="0"/>
              <a:t>ερευνητικές μελέτες έχουν δείξει ότι η </a:t>
            </a:r>
            <a:r>
              <a:rPr lang="el-GR" dirty="0" err="1"/>
              <a:t>εξωκυττάρια</a:t>
            </a:r>
            <a:r>
              <a:rPr lang="el-GR" dirty="0"/>
              <a:t> ουσία του </a:t>
            </a:r>
            <a:r>
              <a:rPr lang="el-GR" dirty="0" smtClean="0"/>
              <a:t>ενός στοιχείου </a:t>
            </a:r>
            <a:r>
              <a:rPr lang="el-GR" dirty="0"/>
              <a:t>είναι δυνατόν να επηρεάσει τις κυτταρικές λειτουργίες της παρακείμενης δομής.</a:t>
            </a:r>
          </a:p>
          <a:p>
            <a:r>
              <a:rPr lang="el-GR" dirty="0"/>
              <a:t>Έτσι, οι παθολογικές μεταβολές που επισυμβαίνουν σε ένα από τα στοιχεία του </a:t>
            </a:r>
            <a:r>
              <a:rPr lang="el-GR" dirty="0" smtClean="0"/>
              <a:t>περιοδοντίου έχουν </a:t>
            </a:r>
            <a:r>
              <a:rPr lang="el-GR" dirty="0"/>
              <a:t>σημαντικές επιπτώσεις στην διατήρηση, αναγέννηση και επανόρθωση </a:t>
            </a:r>
            <a:r>
              <a:rPr lang="el-GR" dirty="0" smtClean="0"/>
              <a:t>των παρακείμενων </a:t>
            </a:r>
            <a:r>
              <a:rPr lang="el-GR" dirty="0"/>
              <a:t>δομών.</a:t>
            </a:r>
            <a:endParaRPr lang="en-US" dirty="0"/>
          </a:p>
        </p:txBody>
      </p:sp>
    </p:spTree>
    <p:extLst>
      <p:ext uri="{BB962C8B-B14F-4D97-AF65-F5344CB8AC3E}">
        <p14:creationId xmlns:p14="http://schemas.microsoft.com/office/powerpoint/2010/main" val="295651493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467544" y="116632"/>
            <a:ext cx="8229600" cy="1008112"/>
          </a:xfrm>
        </p:spPr>
        <p:txBody>
          <a:bodyPr rtlCol="0">
            <a:normAutofit fontScale="90000"/>
          </a:bodyPr>
          <a:lstStyle/>
          <a:p>
            <a:pPr eaLnBrk="1" fontAlgn="auto" hangingPunct="1">
              <a:spcAft>
                <a:spcPts val="0"/>
              </a:spcAft>
              <a:defRPr/>
            </a:pPr>
            <a:r>
              <a:rPr lang="el-GR" sz="4000" b="1" dirty="0" smtClean="0">
                <a:solidFill>
                  <a:schemeClr val="tx2"/>
                </a:solidFill>
              </a:rPr>
              <a:t>Περιβάλλοντες ιστοί των δοντιών</a:t>
            </a:r>
            <a:br>
              <a:rPr lang="el-GR" sz="4000" b="1" dirty="0" smtClean="0">
                <a:solidFill>
                  <a:schemeClr val="tx2"/>
                </a:solidFill>
              </a:rPr>
            </a:br>
            <a:r>
              <a:rPr lang="el-GR" sz="3300" b="0" dirty="0" smtClean="0">
                <a:solidFill>
                  <a:schemeClr val="tx2"/>
                </a:solidFill>
              </a:rPr>
              <a:t> (περιοδόντιο) </a:t>
            </a:r>
            <a:endParaRPr lang="en-US" sz="3300" b="0" dirty="0" smtClean="0">
              <a:solidFill>
                <a:schemeClr val="tx2"/>
              </a:solidFill>
            </a:endParaRPr>
          </a:p>
        </p:txBody>
      </p:sp>
      <p:sp>
        <p:nvSpPr>
          <p:cNvPr id="2" name="Θέση περιεχομένου 1"/>
          <p:cNvSpPr>
            <a:spLocks noGrp="1"/>
          </p:cNvSpPr>
          <p:nvPr>
            <p:ph idx="1"/>
          </p:nvPr>
        </p:nvSpPr>
        <p:spPr>
          <a:xfrm>
            <a:off x="457200" y="1412776"/>
            <a:ext cx="8229600" cy="4824536"/>
          </a:xfrm>
        </p:spPr>
        <p:txBody>
          <a:bodyPr>
            <a:normAutofit/>
          </a:bodyPr>
          <a:lstStyle/>
          <a:p>
            <a:r>
              <a:rPr lang="el-GR" dirty="0"/>
              <a:t>Η συγκράτηση και η στήριξη των δοντιών μέσα στα φατνία τους γίνεται με τους μαλακούς  και σκληρούς ιστούς που στο σύνολο συνθέτουν το </a:t>
            </a:r>
            <a:r>
              <a:rPr lang="el-GR" dirty="0" smtClean="0"/>
              <a:t>περιοδόντιο.</a:t>
            </a:r>
            <a:endParaRPr lang="el-GR" dirty="0"/>
          </a:p>
          <a:p>
            <a:pPr lvl="1">
              <a:buFont typeface="Courier New" panose="02070309020205020404" pitchFamily="49" charset="0"/>
              <a:buChar char="o"/>
            </a:pPr>
            <a:r>
              <a:rPr lang="el-GR" b="1" dirty="0" smtClean="0">
                <a:solidFill>
                  <a:schemeClr val="tx2"/>
                </a:solidFill>
              </a:rPr>
              <a:t>Ούλα.</a:t>
            </a:r>
            <a:endParaRPr lang="el-GR" dirty="0">
              <a:solidFill>
                <a:schemeClr val="tx2"/>
              </a:solidFill>
            </a:endParaRPr>
          </a:p>
          <a:p>
            <a:pPr lvl="1">
              <a:buFont typeface="Courier New" panose="02070309020205020404" pitchFamily="49" charset="0"/>
              <a:buChar char="o"/>
            </a:pPr>
            <a:r>
              <a:rPr lang="el-GR" b="1" dirty="0" err="1" smtClean="0">
                <a:solidFill>
                  <a:schemeClr val="tx2"/>
                </a:solidFill>
              </a:rPr>
              <a:t>Περιρρίζιο</a:t>
            </a:r>
            <a:r>
              <a:rPr lang="el-GR" b="1" dirty="0" smtClean="0">
                <a:solidFill>
                  <a:schemeClr val="tx2"/>
                </a:solidFill>
              </a:rPr>
              <a:t>.</a:t>
            </a:r>
            <a:endParaRPr lang="el-GR" dirty="0">
              <a:solidFill>
                <a:schemeClr val="tx2"/>
              </a:solidFill>
            </a:endParaRPr>
          </a:p>
          <a:p>
            <a:pPr lvl="1">
              <a:buFont typeface="Courier New" panose="02070309020205020404" pitchFamily="49" charset="0"/>
              <a:buChar char="o"/>
            </a:pPr>
            <a:r>
              <a:rPr lang="el-GR" dirty="0"/>
              <a:t> </a:t>
            </a:r>
            <a:r>
              <a:rPr lang="el-GR" b="1" dirty="0" err="1" smtClean="0">
                <a:solidFill>
                  <a:schemeClr val="tx2"/>
                </a:solidFill>
              </a:rPr>
              <a:t>Οστεΐνη</a:t>
            </a:r>
            <a:r>
              <a:rPr lang="el-GR" b="1" dirty="0" smtClean="0">
                <a:solidFill>
                  <a:schemeClr val="tx2"/>
                </a:solidFill>
              </a:rPr>
              <a:t> </a:t>
            </a:r>
            <a:r>
              <a:rPr lang="el-GR" b="1" dirty="0">
                <a:solidFill>
                  <a:schemeClr val="tx2"/>
                </a:solidFill>
              </a:rPr>
              <a:t>της </a:t>
            </a:r>
            <a:r>
              <a:rPr lang="el-GR" b="1" dirty="0" smtClean="0">
                <a:solidFill>
                  <a:schemeClr val="tx2"/>
                </a:solidFill>
              </a:rPr>
              <a:t>ρίζας.</a:t>
            </a:r>
            <a:endParaRPr lang="el-GR" dirty="0">
              <a:solidFill>
                <a:schemeClr val="tx2"/>
              </a:solidFill>
            </a:endParaRPr>
          </a:p>
          <a:p>
            <a:pPr lvl="1">
              <a:buFont typeface="Courier New" panose="02070309020205020404" pitchFamily="49" charset="0"/>
              <a:buChar char="o"/>
            </a:pPr>
            <a:r>
              <a:rPr lang="el-GR" b="1" dirty="0">
                <a:solidFill>
                  <a:schemeClr val="tx2"/>
                </a:solidFill>
              </a:rPr>
              <a:t>Οστό των </a:t>
            </a:r>
            <a:r>
              <a:rPr lang="el-GR" b="1" dirty="0" smtClean="0">
                <a:solidFill>
                  <a:schemeClr val="tx2"/>
                </a:solidFill>
              </a:rPr>
              <a:t>φατνίων.</a:t>
            </a:r>
            <a:endParaRPr lang="el-GR" dirty="0">
              <a:solidFill>
                <a:schemeClr val="tx2"/>
              </a:solidFill>
            </a:endParaRPr>
          </a:p>
          <a:p>
            <a:pPr lvl="1">
              <a:buFont typeface="Courier New" panose="02070309020205020404" pitchFamily="49" charset="0"/>
              <a:buChar char="o"/>
            </a:pP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96</a:t>
            </a:fld>
            <a:endParaRPr lang="el-GR"/>
          </a:p>
        </p:txBody>
      </p:sp>
    </p:spTree>
    <p:extLst>
      <p:ext uri="{BB962C8B-B14F-4D97-AF65-F5344CB8AC3E}">
        <p14:creationId xmlns:p14="http://schemas.microsoft.com/office/powerpoint/2010/main" val="87486551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Autofit/>
          </a:bodyPr>
          <a:lstStyle/>
          <a:p>
            <a:r>
              <a:rPr lang="el-GR" sz="3600" b="1" dirty="0" smtClean="0">
                <a:solidFill>
                  <a:schemeClr val="tx2"/>
                </a:solidFill>
              </a:rPr>
              <a:t>Περιοδόντιο</a:t>
            </a:r>
            <a:r>
              <a:rPr lang="en-GB" sz="3600" b="1" dirty="0" smtClean="0">
                <a:solidFill>
                  <a:schemeClr val="tx2"/>
                </a:solidFill>
              </a:rPr>
              <a:t> </a:t>
            </a:r>
            <a:r>
              <a:rPr lang="el-GR" sz="3600" dirty="0" smtClean="0">
                <a:solidFill>
                  <a:schemeClr val="tx2"/>
                </a:solidFill>
              </a:rPr>
              <a:t>(ούλα)</a:t>
            </a:r>
            <a:endParaRPr lang="el-GR" sz="3600" dirty="0"/>
          </a:p>
        </p:txBody>
      </p:sp>
      <p:sp>
        <p:nvSpPr>
          <p:cNvPr id="3" name="Content Placeholder 2"/>
          <p:cNvSpPr>
            <a:spLocks noGrp="1"/>
          </p:cNvSpPr>
          <p:nvPr>
            <p:ph idx="1"/>
          </p:nvPr>
        </p:nvSpPr>
        <p:spPr>
          <a:xfrm>
            <a:off x="395536" y="1124744"/>
            <a:ext cx="8435280" cy="2520280"/>
          </a:xfrm>
        </p:spPr>
        <p:txBody>
          <a:bodyPr>
            <a:normAutofit/>
          </a:bodyPr>
          <a:lstStyle/>
          <a:p>
            <a:pPr marL="0" indent="0" defTabSz="266700">
              <a:lnSpc>
                <a:spcPct val="105000"/>
              </a:lnSpc>
              <a:spcBef>
                <a:spcPts val="600"/>
              </a:spcBef>
              <a:spcAft>
                <a:spcPts val="600"/>
              </a:spcAft>
              <a:buNone/>
            </a:pPr>
            <a:r>
              <a:rPr lang="el-GR" sz="2400" b="1" dirty="0" smtClean="0">
                <a:solidFill>
                  <a:srgbClr val="004A82"/>
                </a:solidFill>
              </a:rPr>
              <a:t>Τα ουλα είναι η προέκταση του βλεννογόνου του στόματος προς τις φατνιακές αποφύσεις και μέχρι τον αυχένα του δοντιού.</a:t>
            </a:r>
          </a:p>
          <a:p>
            <a:pPr defTabSz="266700">
              <a:lnSpc>
                <a:spcPct val="105000"/>
              </a:lnSpc>
              <a:spcBef>
                <a:spcPts val="600"/>
              </a:spcBef>
              <a:spcAft>
                <a:spcPts val="600"/>
              </a:spcAft>
            </a:pPr>
            <a:r>
              <a:rPr lang="el-GR" sz="2400" dirty="0" smtClean="0"/>
              <a:t>Διακρίνονται στα ελεύθερα και </a:t>
            </a:r>
            <a:r>
              <a:rPr lang="el-GR" sz="2400" dirty="0" err="1" smtClean="0"/>
              <a:t>προσφεφυκότα</a:t>
            </a:r>
            <a:r>
              <a:rPr lang="el-GR" sz="2400" dirty="0" smtClean="0"/>
              <a:t>.</a:t>
            </a:r>
          </a:p>
          <a:p>
            <a:pPr defTabSz="266700">
              <a:lnSpc>
                <a:spcPct val="105000"/>
              </a:lnSpc>
              <a:spcBef>
                <a:spcPts val="600"/>
              </a:spcBef>
              <a:spcAft>
                <a:spcPts val="600"/>
              </a:spcAft>
            </a:pPr>
            <a:r>
              <a:rPr lang="el-GR" sz="2400" dirty="0" smtClean="0"/>
              <a:t>Τοπογραφικά διακρίνονται στα έξω ούλα (</a:t>
            </a:r>
            <a:r>
              <a:rPr lang="el-GR" sz="2400" dirty="0" err="1" smtClean="0"/>
              <a:t>προστομιακά</a:t>
            </a:r>
            <a:r>
              <a:rPr lang="el-GR" sz="2400" dirty="0" smtClean="0"/>
              <a:t>), στα μέσα ούλα (γλωσσικά-υπερώια) και στα μεσοδόντια</a:t>
            </a:r>
            <a:r>
              <a:rPr lang="el-GR" sz="2400" dirty="0"/>
              <a:t>.</a:t>
            </a:r>
            <a:endParaRPr lang="el-GR" sz="2400" dirty="0" smtClean="0"/>
          </a:p>
          <a:p>
            <a:pPr algn="ctr" defTabSz="266700">
              <a:lnSpc>
                <a:spcPct val="105000"/>
              </a:lnSpc>
              <a:spcBef>
                <a:spcPts val="600"/>
              </a:spcBef>
              <a:spcAft>
                <a:spcPts val="600"/>
              </a:spcAft>
            </a:pPr>
            <a:endParaRPr lang="el-GR" sz="2400" dirty="0"/>
          </a:p>
        </p:txBody>
      </p:sp>
      <p:grpSp>
        <p:nvGrpSpPr>
          <p:cNvPr id="5" name="Ομάδα 4"/>
          <p:cNvGrpSpPr/>
          <p:nvPr/>
        </p:nvGrpSpPr>
        <p:grpSpPr>
          <a:xfrm>
            <a:off x="2621498" y="3356992"/>
            <a:ext cx="5838934" cy="3286148"/>
            <a:chOff x="357158" y="3286124"/>
            <a:chExt cx="5838934" cy="3286148"/>
          </a:xfrm>
        </p:grpSpPr>
        <p:pic>
          <p:nvPicPr>
            <p:cNvPr id="221186" name="Picture 2" descr="File:Healthy gingiv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158" y="3286124"/>
              <a:ext cx="5832648" cy="29600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105408" y="6202940"/>
              <a:ext cx="1681038" cy="369332"/>
            </a:xfrm>
            <a:prstGeom prst="rect">
              <a:avLst/>
            </a:prstGeom>
            <a:noFill/>
          </p:spPr>
          <p:txBody>
            <a:bodyPr wrap="none" rtlCol="0">
              <a:spAutoFit/>
            </a:bodyPr>
            <a:lstStyle/>
            <a:p>
              <a:r>
                <a:rPr lang="el-GR" b="1" dirty="0" smtClean="0">
                  <a:latin typeface="+mn-lt"/>
                </a:rPr>
                <a:t>Προσπεφυκότα</a:t>
              </a:r>
              <a:endParaRPr lang="el-GR" dirty="0">
                <a:latin typeface="+mn-lt"/>
              </a:endParaRPr>
            </a:p>
          </p:txBody>
        </p:sp>
        <p:cxnSp>
          <p:nvCxnSpPr>
            <p:cNvPr id="8" name="Straight Arrow Connector 9"/>
            <p:cNvCxnSpPr>
              <a:stCxn id="7" idx="0"/>
            </p:cNvCxnSpPr>
            <p:nvPr/>
          </p:nvCxnSpPr>
          <p:spPr>
            <a:xfrm rot="16200000" flipV="1">
              <a:off x="3836341" y="5093353"/>
              <a:ext cx="1202304" cy="1016869"/>
            </a:xfrm>
            <a:prstGeom prst="straightConnector1">
              <a:avLst/>
            </a:prstGeom>
            <a:ln w="19050">
              <a:headEnd type="oval" w="med" len="med"/>
              <a:tailEnd type="triangle" w="med" len="med"/>
            </a:ln>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5072066" y="5345684"/>
              <a:ext cx="1124026" cy="369332"/>
            </a:xfrm>
            <a:prstGeom prst="rect">
              <a:avLst/>
            </a:prstGeom>
            <a:noFill/>
          </p:spPr>
          <p:txBody>
            <a:bodyPr wrap="none" rtlCol="0">
              <a:spAutoFit/>
            </a:bodyPr>
            <a:lstStyle/>
            <a:p>
              <a:r>
                <a:rPr lang="el-GR" b="1" dirty="0" smtClean="0">
                  <a:latin typeface="+mn-lt"/>
                </a:rPr>
                <a:t>ελεύθερα</a:t>
              </a:r>
              <a:endParaRPr lang="el-GR" dirty="0">
                <a:latin typeface="+mn-lt"/>
              </a:endParaRPr>
            </a:p>
          </p:txBody>
        </p:sp>
        <p:cxnSp>
          <p:nvCxnSpPr>
            <p:cNvPr id="11" name="Straight Arrow Connector 12"/>
            <p:cNvCxnSpPr>
              <a:stCxn id="10" idx="0"/>
            </p:cNvCxnSpPr>
            <p:nvPr/>
          </p:nvCxnSpPr>
          <p:spPr>
            <a:xfrm rot="16200000" flipV="1">
              <a:off x="4966235" y="4677839"/>
              <a:ext cx="345048" cy="990641"/>
            </a:xfrm>
            <a:prstGeom prst="straightConnector1">
              <a:avLst/>
            </a:prstGeom>
            <a:ln w="19050">
              <a:headEnd type="oval" w="med" len="med"/>
              <a:tailEnd type="triangle" w="med" len="med"/>
            </a:ln>
          </p:spPr>
          <p:style>
            <a:lnRef idx="1">
              <a:schemeClr val="dk1"/>
            </a:lnRef>
            <a:fillRef idx="0">
              <a:schemeClr val="dk1"/>
            </a:fillRef>
            <a:effectRef idx="0">
              <a:schemeClr val="dk1"/>
            </a:effectRef>
            <a:fontRef idx="minor">
              <a:schemeClr val="tx1"/>
            </a:fontRef>
          </p:style>
        </p:cxnSp>
        <p:sp>
          <p:nvSpPr>
            <p:cNvPr id="12" name="TextBox 11"/>
            <p:cNvSpPr txBox="1"/>
            <p:nvPr/>
          </p:nvSpPr>
          <p:spPr>
            <a:xfrm>
              <a:off x="1289136" y="6202940"/>
              <a:ext cx="2572243" cy="369332"/>
            </a:xfrm>
            <a:prstGeom prst="rect">
              <a:avLst/>
            </a:prstGeom>
            <a:noFill/>
          </p:spPr>
          <p:txBody>
            <a:bodyPr wrap="none" rtlCol="0">
              <a:spAutoFit/>
            </a:bodyPr>
            <a:lstStyle/>
            <a:p>
              <a:r>
                <a:rPr lang="el-GR" b="1" dirty="0" err="1" smtClean="0">
                  <a:latin typeface="+mn-lt"/>
                </a:rPr>
                <a:t>ουλοβλεννογόνια</a:t>
              </a:r>
              <a:r>
                <a:rPr lang="el-GR" b="1" dirty="0" smtClean="0">
                  <a:latin typeface="+mn-lt"/>
                </a:rPr>
                <a:t> ένωση</a:t>
              </a:r>
              <a:endParaRPr lang="el-GR" b="1" dirty="0">
                <a:latin typeface="+mn-lt"/>
              </a:endParaRPr>
            </a:p>
          </p:txBody>
        </p:sp>
        <p:cxnSp>
          <p:nvCxnSpPr>
            <p:cNvPr id="13" name="Straight Arrow Connector 17"/>
            <p:cNvCxnSpPr>
              <a:stCxn id="12" idx="0"/>
            </p:cNvCxnSpPr>
            <p:nvPr/>
          </p:nvCxnSpPr>
          <p:spPr>
            <a:xfrm flipV="1">
              <a:off x="2575258" y="5643578"/>
              <a:ext cx="1068048" cy="559362"/>
            </a:xfrm>
            <a:prstGeom prst="straightConnector1">
              <a:avLst/>
            </a:prstGeom>
            <a:ln w="19050">
              <a:headEnd type="oval" w="med" len="med"/>
              <a:tailEnd type="triangle" w="med" len="med"/>
            </a:ln>
          </p:spPr>
          <p:style>
            <a:lnRef idx="1">
              <a:schemeClr val="dk1"/>
            </a:lnRef>
            <a:fillRef idx="0">
              <a:schemeClr val="dk1"/>
            </a:fillRef>
            <a:effectRef idx="0">
              <a:schemeClr val="dk1"/>
            </a:effectRef>
            <a:fontRef idx="minor">
              <a:schemeClr val="tx1"/>
            </a:fontRef>
          </p:style>
        </p:cxnSp>
        <p:cxnSp>
          <p:nvCxnSpPr>
            <p:cNvPr id="14" name="Straight Arrow Connector 19"/>
            <p:cNvCxnSpPr>
              <a:stCxn id="12" idx="0"/>
            </p:cNvCxnSpPr>
            <p:nvPr/>
          </p:nvCxnSpPr>
          <p:spPr>
            <a:xfrm flipV="1">
              <a:off x="2575258" y="5500702"/>
              <a:ext cx="67916" cy="702238"/>
            </a:xfrm>
            <a:prstGeom prst="straightConnector1">
              <a:avLst/>
            </a:prstGeom>
            <a:ln w="19050">
              <a:tailEnd type="triangle" w="med" len="med"/>
            </a:ln>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683397" y="5131370"/>
              <a:ext cx="1316835" cy="369332"/>
            </a:xfrm>
            <a:prstGeom prst="rect">
              <a:avLst/>
            </a:prstGeom>
            <a:noFill/>
          </p:spPr>
          <p:txBody>
            <a:bodyPr wrap="none" rtlCol="0">
              <a:spAutoFit/>
            </a:bodyPr>
            <a:lstStyle/>
            <a:p>
              <a:r>
                <a:rPr lang="el-GR" b="1" dirty="0" err="1" smtClean="0">
                  <a:latin typeface="+mn-lt"/>
                </a:rPr>
                <a:t>μεσοδόντια</a:t>
              </a:r>
              <a:endParaRPr lang="el-GR" dirty="0">
                <a:latin typeface="+mn-lt"/>
              </a:endParaRPr>
            </a:p>
          </p:txBody>
        </p:sp>
        <p:cxnSp>
          <p:nvCxnSpPr>
            <p:cNvPr id="18" name="Straight Arrow Connector 17"/>
            <p:cNvCxnSpPr>
              <a:stCxn id="15" idx="0"/>
            </p:cNvCxnSpPr>
            <p:nvPr/>
          </p:nvCxnSpPr>
          <p:spPr>
            <a:xfrm rot="5400000" flipH="1" flipV="1">
              <a:off x="1212747" y="4772514"/>
              <a:ext cx="487924" cy="229789"/>
            </a:xfrm>
            <a:prstGeom prst="straightConnector1">
              <a:avLst/>
            </a:prstGeom>
            <a:ln w="19050">
              <a:headEnd type="oval" w="med" len="med"/>
              <a:tailEnd type="triangle" w="med" len="med"/>
            </a:ln>
          </p:spPr>
          <p:style>
            <a:lnRef idx="1">
              <a:schemeClr val="dk1"/>
            </a:lnRef>
            <a:fillRef idx="0">
              <a:schemeClr val="dk1"/>
            </a:fillRef>
            <a:effectRef idx="0">
              <a:schemeClr val="dk1"/>
            </a:effectRef>
            <a:fontRef idx="minor">
              <a:schemeClr val="tx1"/>
            </a:fontRef>
          </p:style>
        </p:cxnSp>
      </p:grpSp>
      <p:sp>
        <p:nvSpPr>
          <p:cNvPr id="17" name="Rectangle 11"/>
          <p:cNvSpPr/>
          <p:nvPr/>
        </p:nvSpPr>
        <p:spPr>
          <a:xfrm>
            <a:off x="106910" y="6025061"/>
            <a:ext cx="2736898" cy="461665"/>
          </a:xfrm>
          <a:prstGeom prst="rect">
            <a:avLst/>
          </a:prstGeom>
        </p:spPr>
        <p:txBody>
          <a:bodyPr wrap="square">
            <a:spAutoFit/>
          </a:bodyPr>
          <a:lstStyle/>
          <a:p>
            <a:pPr algn="ctr">
              <a:defRPr/>
            </a:pPr>
            <a:r>
              <a:rPr lang="en-US" sz="1200" dirty="0" smtClean="0">
                <a:solidFill>
                  <a:schemeClr val="tx1">
                    <a:lumMod val="75000"/>
                    <a:lumOff val="25000"/>
                  </a:schemeClr>
                </a:solidFill>
                <a:latin typeface="+mn-lt"/>
              </a:rPr>
              <a:t>“</a:t>
            </a:r>
            <a:r>
              <a:rPr lang="en-US" sz="1200" dirty="0">
                <a:latin typeface="+mn-lt"/>
                <a:hlinkClick r:id="rId4"/>
              </a:rPr>
              <a:t>Healthy </a:t>
            </a:r>
            <a:r>
              <a:rPr lang="en-US" sz="1200" dirty="0" smtClean="0">
                <a:latin typeface="+mn-lt"/>
                <a:hlinkClick r:id="rId4"/>
              </a:rPr>
              <a:t>gingiva</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 </a:t>
            </a:r>
            <a:r>
              <a:rPr lang="en-US" sz="1200" dirty="0" err="1" smtClean="0">
                <a:latin typeface="+mn-lt"/>
                <a:hlinkClick r:id="rId5" tooltip="User:Modteque (page does not exist)"/>
              </a:rPr>
              <a:t>Modteque</a:t>
            </a:r>
            <a:r>
              <a:rPr lang="el-GR" sz="1200" dirty="0" smtClean="0">
                <a:latin typeface="+mn-lt"/>
              </a:rPr>
              <a:t> </a:t>
            </a:r>
            <a:r>
              <a:rPr lang="el-GR" sz="1200" dirty="0" smtClean="0">
                <a:solidFill>
                  <a:schemeClr val="tx1">
                    <a:lumMod val="75000"/>
                    <a:lumOff val="25000"/>
                  </a:schemeClr>
                </a:solidFill>
                <a:latin typeface="+mn-lt"/>
              </a:rPr>
              <a:t>διαθέσιμο </a:t>
            </a:r>
            <a:r>
              <a:rPr lang="el-GR" sz="1200" dirty="0">
                <a:solidFill>
                  <a:schemeClr val="tx1">
                    <a:lumMod val="75000"/>
                    <a:lumOff val="25000"/>
                  </a:schemeClr>
                </a:solidFill>
                <a:latin typeface="+mn-lt"/>
              </a:rPr>
              <a:t>ως κοινό κτήμα</a:t>
            </a:r>
            <a:endParaRPr lang="en-US" sz="1200" dirty="0">
              <a:latin typeface="+mn-lt"/>
            </a:endParaRPr>
          </a:p>
        </p:txBody>
      </p:sp>
    </p:spTree>
    <p:extLst>
      <p:ext uri="{BB962C8B-B14F-4D97-AF65-F5344CB8AC3E}">
        <p14:creationId xmlns:p14="http://schemas.microsoft.com/office/powerpoint/2010/main" val="125557074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pPr eaLnBrk="1" hangingPunct="1"/>
            <a:r>
              <a:rPr lang="el-GR" b="1" dirty="0" smtClean="0">
                <a:solidFill>
                  <a:schemeClr val="tx2"/>
                </a:solidFill>
              </a:rPr>
              <a:t>Ούλα </a:t>
            </a:r>
            <a:endParaRPr lang="en-US" sz="3000" b="0" dirty="0" smtClean="0">
              <a:solidFill>
                <a:schemeClr val="tx2"/>
              </a:solidFill>
            </a:endParaRPr>
          </a:p>
        </p:txBody>
      </p:sp>
      <p:sp>
        <p:nvSpPr>
          <p:cNvPr id="142339" name="Rectangle 3"/>
          <p:cNvSpPr>
            <a:spLocks noGrp="1" noChangeArrowheads="1"/>
          </p:cNvSpPr>
          <p:nvPr>
            <p:ph idx="1"/>
          </p:nvPr>
        </p:nvSpPr>
        <p:spPr/>
        <p:txBody>
          <a:bodyPr>
            <a:normAutofit fontScale="70000" lnSpcReduction="20000"/>
          </a:bodyPr>
          <a:lstStyle/>
          <a:p>
            <a:pPr eaLnBrk="1" hangingPunct="1">
              <a:lnSpc>
                <a:spcPct val="120000"/>
              </a:lnSpc>
              <a:spcBef>
                <a:spcPts val="0"/>
              </a:spcBef>
              <a:spcAft>
                <a:spcPts val="600"/>
              </a:spcAft>
            </a:pPr>
            <a:r>
              <a:rPr lang="el-GR" b="1" dirty="0" err="1" smtClean="0">
                <a:solidFill>
                  <a:schemeClr val="tx2"/>
                </a:solidFill>
              </a:rPr>
              <a:t>Προσπεφυκότα</a:t>
            </a:r>
            <a:r>
              <a:rPr lang="el-GR" dirty="0" smtClean="0"/>
              <a:t>, σταθερά προσκολλημένα στο υποκείμενο οστό. Αφορίζονται από το βλεννογόνο της φατνιακής απόφυσης με μια κυματοειδή γραμμή, την </a:t>
            </a:r>
            <a:r>
              <a:rPr lang="el-GR" dirty="0" err="1" smtClean="0"/>
              <a:t>ουλοβλεννογόνια</a:t>
            </a:r>
            <a:r>
              <a:rPr lang="el-GR" dirty="0" smtClean="0"/>
              <a:t> ένωση. </a:t>
            </a:r>
          </a:p>
          <a:p>
            <a:pPr marL="355600" indent="0" eaLnBrk="1" hangingPunct="1">
              <a:lnSpc>
                <a:spcPct val="120000"/>
              </a:lnSpc>
              <a:spcBef>
                <a:spcPts val="0"/>
              </a:spcBef>
              <a:spcAft>
                <a:spcPts val="600"/>
              </a:spcAft>
              <a:buNone/>
            </a:pPr>
            <a:r>
              <a:rPr lang="el-GR" dirty="0" smtClean="0"/>
              <a:t>Το χρώμα τους είναι ρόδινο και έχουν στικτή όψη</a:t>
            </a:r>
            <a:endParaRPr lang="en-US" dirty="0" smtClean="0"/>
          </a:p>
          <a:p>
            <a:pPr marL="355600" indent="0" eaLnBrk="1" hangingPunct="1">
              <a:lnSpc>
                <a:spcPct val="120000"/>
              </a:lnSpc>
              <a:spcBef>
                <a:spcPts val="0"/>
              </a:spcBef>
              <a:spcAft>
                <a:spcPts val="600"/>
              </a:spcAft>
              <a:buNone/>
            </a:pPr>
            <a:r>
              <a:rPr lang="el-GR" dirty="0" smtClean="0"/>
              <a:t>(φλούδα πορτοκαλιού).</a:t>
            </a:r>
          </a:p>
          <a:p>
            <a:pPr eaLnBrk="1" hangingPunct="1">
              <a:lnSpc>
                <a:spcPct val="120000"/>
              </a:lnSpc>
              <a:spcBef>
                <a:spcPts val="0"/>
              </a:spcBef>
              <a:spcAft>
                <a:spcPts val="600"/>
              </a:spcAft>
            </a:pPr>
            <a:r>
              <a:rPr lang="el-GR" dirty="0" smtClean="0"/>
              <a:t>Τα </a:t>
            </a:r>
            <a:r>
              <a:rPr lang="el-GR" b="1" dirty="0" smtClean="0">
                <a:solidFill>
                  <a:schemeClr val="tx2"/>
                </a:solidFill>
              </a:rPr>
              <a:t>ελεύθερα</a:t>
            </a:r>
            <a:r>
              <a:rPr lang="el-GR" dirty="0" smtClean="0"/>
              <a:t> αγκαλιάζουν τον αυχένα του δοντιού χωρίς να είναι κολλημένα.</a:t>
            </a:r>
            <a:r>
              <a:rPr lang="en-GB" dirty="0" smtClean="0"/>
              <a:t> </a:t>
            </a:r>
            <a:r>
              <a:rPr lang="el-GR" dirty="0" smtClean="0"/>
              <a:t>Το χρώμα τους είναι ανοικτό ρόδινο και η υφή τους είναι λεία. Το ύψος των ελευθέρων ούλων συμπίπτει με το βάθος της </a:t>
            </a:r>
            <a:r>
              <a:rPr lang="el-GR" dirty="0" err="1" smtClean="0"/>
              <a:t>ουλοδοντικής</a:t>
            </a:r>
            <a:r>
              <a:rPr lang="el-GR" dirty="0" smtClean="0"/>
              <a:t> σχισμής.</a:t>
            </a:r>
          </a:p>
          <a:p>
            <a:pPr eaLnBrk="1" hangingPunct="1">
              <a:lnSpc>
                <a:spcPct val="120000"/>
              </a:lnSpc>
              <a:spcBef>
                <a:spcPts val="0"/>
              </a:spcBef>
              <a:spcAft>
                <a:spcPts val="600"/>
              </a:spcAft>
            </a:pPr>
            <a:r>
              <a:rPr lang="el-GR" b="1" dirty="0" smtClean="0">
                <a:solidFill>
                  <a:schemeClr val="tx2"/>
                </a:solidFill>
              </a:rPr>
              <a:t>Ουλοδοντική σχισμή  </a:t>
            </a:r>
            <a:r>
              <a:rPr lang="el-GR" dirty="0" smtClean="0"/>
              <a:t>είναι η αύλακα μεταξύ ελευθέρων ούλων και του αυχένα του δοντιού. Βάθους 0.5-</a:t>
            </a:r>
            <a:r>
              <a:rPr lang="en-GB" dirty="0" smtClean="0"/>
              <a:t>2</a:t>
            </a:r>
            <a:r>
              <a:rPr lang="el-GR" dirty="0" smtClean="0"/>
              <a:t> χιλ.</a:t>
            </a:r>
            <a:endParaRPr lang="en-US" dirty="0" smtClean="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98</a:t>
            </a:fld>
            <a:endParaRPr lang="el-GR"/>
          </a:p>
        </p:txBody>
      </p:sp>
    </p:spTree>
    <p:extLst>
      <p:ext uri="{BB962C8B-B14F-4D97-AF65-F5344CB8AC3E}">
        <p14:creationId xmlns:p14="http://schemas.microsoft.com/office/powerpoint/2010/main" val="50481042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p:txBody>
          <a:bodyPr anchor="ctr"/>
          <a:lstStyle/>
          <a:p>
            <a:r>
              <a:rPr lang="el-GR" dirty="0">
                <a:solidFill>
                  <a:srgbClr val="1F497D"/>
                </a:solidFill>
              </a:rPr>
              <a:t>Ούλα </a:t>
            </a:r>
            <a:endParaRPr lang="en-US" b="1" dirty="0" smtClean="0">
              <a:solidFill>
                <a:schemeClr val="tx2"/>
              </a:solidFill>
            </a:endParaRPr>
          </a:p>
        </p:txBody>
      </p:sp>
      <p:sp>
        <p:nvSpPr>
          <p:cNvPr id="6" name="Content Placeholder 2"/>
          <p:cNvSpPr>
            <a:spLocks noGrp="1"/>
          </p:cNvSpPr>
          <p:nvPr>
            <p:ph idx="1"/>
          </p:nvPr>
        </p:nvSpPr>
        <p:spPr>
          <a:xfrm>
            <a:off x="228600" y="3645024"/>
            <a:ext cx="8686800" cy="3024336"/>
          </a:xfrm>
        </p:spPr>
        <p:txBody>
          <a:bodyPr>
            <a:noAutofit/>
          </a:bodyPr>
          <a:lstStyle/>
          <a:p>
            <a:pPr>
              <a:spcBef>
                <a:spcPts val="600"/>
              </a:spcBef>
              <a:spcAft>
                <a:spcPts val="600"/>
              </a:spcAft>
            </a:pPr>
            <a:r>
              <a:rPr lang="el-GR" sz="2400" dirty="0" smtClean="0"/>
              <a:t>Τα </a:t>
            </a:r>
            <a:r>
              <a:rPr lang="el-GR" sz="2400" dirty="0" err="1" smtClean="0"/>
              <a:t>μεσοδόντια</a:t>
            </a:r>
            <a:r>
              <a:rPr lang="el-GR" sz="2400" dirty="0" smtClean="0"/>
              <a:t> ούλα, ενώνουν τα μέσα με τα έξω ούλα και αποτελούν τα ελεύθερα ούλα στα </a:t>
            </a:r>
            <a:r>
              <a:rPr lang="el-GR" sz="2400" dirty="0" err="1" smtClean="0"/>
              <a:t>μεσοδόντια</a:t>
            </a:r>
            <a:r>
              <a:rPr lang="el-GR" sz="2400" dirty="0" smtClean="0"/>
              <a:t> διαστήματα.</a:t>
            </a:r>
          </a:p>
          <a:p>
            <a:pPr>
              <a:spcBef>
                <a:spcPts val="600"/>
              </a:spcBef>
              <a:spcAft>
                <a:spcPts val="600"/>
              </a:spcAft>
            </a:pPr>
            <a:r>
              <a:rPr lang="el-GR" sz="2400" dirty="0" smtClean="0"/>
              <a:t> Κατά παρειογλωσσική φορά εμφανίζουν σχήμα πυραμίδας ενώ κατά την εγγύς- άπω κατεύθυνση εμφανίζουν σχήμα κοίλο. </a:t>
            </a:r>
          </a:p>
          <a:p>
            <a:pPr>
              <a:spcBef>
                <a:spcPts val="600"/>
              </a:spcBef>
              <a:spcAft>
                <a:spcPts val="600"/>
              </a:spcAft>
            </a:pPr>
            <a:r>
              <a:rPr lang="el-GR" sz="2400" dirty="0" smtClean="0"/>
              <a:t>Η </a:t>
            </a:r>
            <a:r>
              <a:rPr lang="el-GR" sz="2400" dirty="0" err="1" smtClean="0"/>
              <a:t>κοίλανση</a:t>
            </a:r>
            <a:r>
              <a:rPr lang="el-GR" sz="2400" dirty="0" smtClean="0"/>
              <a:t> αυτή καλείται </a:t>
            </a:r>
            <a:r>
              <a:rPr lang="el-GR" sz="2400" b="1" dirty="0" err="1" smtClean="0"/>
              <a:t>μεσοδόντια</a:t>
            </a:r>
            <a:r>
              <a:rPr lang="el-GR" sz="2400" b="1" dirty="0" smtClean="0"/>
              <a:t> </a:t>
            </a:r>
            <a:r>
              <a:rPr lang="el-GR" sz="2400" b="1" dirty="0" err="1" smtClean="0"/>
              <a:t>ουλική</a:t>
            </a:r>
            <a:r>
              <a:rPr lang="el-GR" sz="2400" b="1" dirty="0" smtClean="0"/>
              <a:t> καμάρα (</a:t>
            </a:r>
            <a:r>
              <a:rPr lang="en-GB" sz="2400" b="1" dirty="0" smtClean="0"/>
              <a:t>Col)</a:t>
            </a:r>
            <a:r>
              <a:rPr lang="el-GR" sz="2400" b="1" dirty="0" smtClean="0"/>
              <a:t> </a:t>
            </a:r>
            <a:r>
              <a:rPr lang="el-GR" sz="2400" dirty="0" smtClean="0"/>
              <a:t>και εξαρτάται από το μέγεθος της επαφής και το σχήμα των παρακείμενων δοντιών.</a:t>
            </a:r>
          </a:p>
          <a:p>
            <a:pPr>
              <a:spcBef>
                <a:spcPts val="600"/>
              </a:spcBef>
              <a:spcAft>
                <a:spcPts val="600"/>
              </a:spcAft>
            </a:pPr>
            <a:endParaRPr lang="el-GR" sz="2400" dirty="0"/>
          </a:p>
        </p:txBody>
      </p:sp>
      <p:grpSp>
        <p:nvGrpSpPr>
          <p:cNvPr id="3" name="Ομάδα 2"/>
          <p:cNvGrpSpPr/>
          <p:nvPr/>
        </p:nvGrpSpPr>
        <p:grpSpPr>
          <a:xfrm>
            <a:off x="457200" y="1052736"/>
            <a:ext cx="8004012" cy="2503503"/>
            <a:chOff x="457200" y="1052736"/>
            <a:chExt cx="8004012" cy="2503503"/>
          </a:xfrm>
        </p:grpSpPr>
        <p:sp>
          <p:nvSpPr>
            <p:cNvPr id="40" name="Freeform 39"/>
            <p:cNvSpPr/>
            <p:nvPr/>
          </p:nvSpPr>
          <p:spPr>
            <a:xfrm>
              <a:off x="6531049" y="1628380"/>
              <a:ext cx="384978" cy="215394"/>
            </a:xfrm>
            <a:custGeom>
              <a:avLst/>
              <a:gdLst>
                <a:gd name="connsiteX0" fmla="*/ 126609 w 225083"/>
                <a:gd name="connsiteY0" fmla="*/ 0 h 143022"/>
                <a:gd name="connsiteX1" fmla="*/ 28136 w 225083"/>
                <a:gd name="connsiteY1" fmla="*/ 14068 h 143022"/>
                <a:gd name="connsiteX2" fmla="*/ 14068 w 225083"/>
                <a:gd name="connsiteY2" fmla="*/ 84406 h 143022"/>
                <a:gd name="connsiteX3" fmla="*/ 112542 w 225083"/>
                <a:gd name="connsiteY3" fmla="*/ 140677 h 143022"/>
                <a:gd name="connsiteX4" fmla="*/ 196948 w 225083"/>
                <a:gd name="connsiteY4" fmla="*/ 98474 h 143022"/>
                <a:gd name="connsiteX5" fmla="*/ 225083 w 225083"/>
                <a:gd name="connsiteY5" fmla="*/ 56271 h 143022"/>
                <a:gd name="connsiteX6" fmla="*/ 225083 w 225083"/>
                <a:gd name="connsiteY6" fmla="*/ 56271 h 143022"/>
                <a:gd name="connsiteX7" fmla="*/ 126609 w 225083"/>
                <a:gd name="connsiteY7" fmla="*/ 0 h 14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083" h="143022">
                  <a:moveTo>
                    <a:pt x="126609" y="0"/>
                  </a:moveTo>
                  <a:cubicBezTo>
                    <a:pt x="86751" y="0"/>
                    <a:pt x="46893" y="0"/>
                    <a:pt x="28136" y="14068"/>
                  </a:cubicBezTo>
                  <a:cubicBezTo>
                    <a:pt x="9379" y="28136"/>
                    <a:pt x="0" y="63305"/>
                    <a:pt x="14068" y="84406"/>
                  </a:cubicBezTo>
                  <a:cubicBezTo>
                    <a:pt x="28136" y="105508"/>
                    <a:pt x="82062" y="138332"/>
                    <a:pt x="112542" y="140677"/>
                  </a:cubicBezTo>
                  <a:cubicBezTo>
                    <a:pt x="143022" y="143022"/>
                    <a:pt x="178191" y="112542"/>
                    <a:pt x="196948" y="98474"/>
                  </a:cubicBezTo>
                  <a:cubicBezTo>
                    <a:pt x="215705" y="84406"/>
                    <a:pt x="225083" y="56271"/>
                    <a:pt x="225083" y="56271"/>
                  </a:cubicBezTo>
                  <a:lnTo>
                    <a:pt x="225083" y="56271"/>
                  </a:lnTo>
                  <a:lnTo>
                    <a:pt x="12660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1" name="Freeform 40"/>
            <p:cNvSpPr/>
            <p:nvPr/>
          </p:nvSpPr>
          <p:spPr>
            <a:xfrm>
              <a:off x="5889419" y="1875466"/>
              <a:ext cx="1904841" cy="1680773"/>
            </a:xfrm>
            <a:custGeom>
              <a:avLst/>
              <a:gdLst>
                <a:gd name="connsiteX0" fmla="*/ 23446 w 1113692"/>
                <a:gd name="connsiteY0" fmla="*/ 902677 h 1116037"/>
                <a:gd name="connsiteX1" fmla="*/ 206326 w 1113692"/>
                <a:gd name="connsiteY1" fmla="*/ 1057422 h 1116037"/>
                <a:gd name="connsiteX2" fmla="*/ 361070 w 1113692"/>
                <a:gd name="connsiteY2" fmla="*/ 1071490 h 1116037"/>
                <a:gd name="connsiteX3" fmla="*/ 783101 w 1113692"/>
                <a:gd name="connsiteY3" fmla="*/ 1085557 h 1116037"/>
                <a:gd name="connsiteX4" fmla="*/ 937846 w 1113692"/>
                <a:gd name="connsiteY4" fmla="*/ 1085557 h 1116037"/>
                <a:gd name="connsiteX5" fmla="*/ 1106658 w 1113692"/>
                <a:gd name="connsiteY5" fmla="*/ 902677 h 1116037"/>
                <a:gd name="connsiteX6" fmla="*/ 980049 w 1113692"/>
                <a:gd name="connsiteY6" fmla="*/ 579120 h 1116037"/>
                <a:gd name="connsiteX7" fmla="*/ 881575 w 1113692"/>
                <a:gd name="connsiteY7" fmla="*/ 438443 h 1116037"/>
                <a:gd name="connsiteX8" fmla="*/ 811237 w 1113692"/>
                <a:gd name="connsiteY8" fmla="*/ 297766 h 1116037"/>
                <a:gd name="connsiteX9" fmla="*/ 656492 w 1113692"/>
                <a:gd name="connsiteY9" fmla="*/ 44548 h 1116037"/>
                <a:gd name="connsiteX10" fmla="*/ 515815 w 1113692"/>
                <a:gd name="connsiteY10" fmla="*/ 58616 h 1116037"/>
                <a:gd name="connsiteX11" fmla="*/ 389206 w 1113692"/>
                <a:gd name="connsiteY11" fmla="*/ 30480 h 1116037"/>
                <a:gd name="connsiteX12" fmla="*/ 332935 w 1113692"/>
                <a:gd name="connsiteY12" fmla="*/ 44548 h 1116037"/>
                <a:gd name="connsiteX13" fmla="*/ 192258 w 1113692"/>
                <a:gd name="connsiteY13" fmla="*/ 297766 h 1116037"/>
                <a:gd name="connsiteX14" fmla="*/ 65649 w 1113692"/>
                <a:gd name="connsiteY14" fmla="*/ 593188 h 1116037"/>
                <a:gd name="connsiteX15" fmla="*/ 23446 w 1113692"/>
                <a:gd name="connsiteY15" fmla="*/ 902677 h 111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13692" h="1116037">
                  <a:moveTo>
                    <a:pt x="23446" y="902677"/>
                  </a:moveTo>
                  <a:cubicBezTo>
                    <a:pt x="46892" y="980049"/>
                    <a:pt x="150055" y="1029287"/>
                    <a:pt x="206326" y="1057422"/>
                  </a:cubicBezTo>
                  <a:cubicBezTo>
                    <a:pt x="262597" y="1085557"/>
                    <a:pt x="264941" y="1066801"/>
                    <a:pt x="361070" y="1071490"/>
                  </a:cubicBezTo>
                  <a:cubicBezTo>
                    <a:pt x="457199" y="1076179"/>
                    <a:pt x="686972" y="1083213"/>
                    <a:pt x="783101" y="1085557"/>
                  </a:cubicBezTo>
                  <a:cubicBezTo>
                    <a:pt x="879230" y="1087901"/>
                    <a:pt x="883920" y="1116037"/>
                    <a:pt x="937846" y="1085557"/>
                  </a:cubicBezTo>
                  <a:cubicBezTo>
                    <a:pt x="991772" y="1055077"/>
                    <a:pt x="1099624" y="987083"/>
                    <a:pt x="1106658" y="902677"/>
                  </a:cubicBezTo>
                  <a:cubicBezTo>
                    <a:pt x="1113692" y="818271"/>
                    <a:pt x="1017563" y="656492"/>
                    <a:pt x="980049" y="579120"/>
                  </a:cubicBezTo>
                  <a:cubicBezTo>
                    <a:pt x="942535" y="501748"/>
                    <a:pt x="909710" y="485335"/>
                    <a:pt x="881575" y="438443"/>
                  </a:cubicBezTo>
                  <a:cubicBezTo>
                    <a:pt x="853440" y="391551"/>
                    <a:pt x="848751" y="363415"/>
                    <a:pt x="811237" y="297766"/>
                  </a:cubicBezTo>
                  <a:cubicBezTo>
                    <a:pt x="773723" y="232117"/>
                    <a:pt x="705729" y="84406"/>
                    <a:pt x="656492" y="44548"/>
                  </a:cubicBezTo>
                  <a:cubicBezTo>
                    <a:pt x="607255" y="4690"/>
                    <a:pt x="560363" y="60961"/>
                    <a:pt x="515815" y="58616"/>
                  </a:cubicBezTo>
                  <a:cubicBezTo>
                    <a:pt x="471267" y="56271"/>
                    <a:pt x="419686" y="32825"/>
                    <a:pt x="389206" y="30480"/>
                  </a:cubicBezTo>
                  <a:cubicBezTo>
                    <a:pt x="358726" y="28135"/>
                    <a:pt x="365760" y="0"/>
                    <a:pt x="332935" y="44548"/>
                  </a:cubicBezTo>
                  <a:cubicBezTo>
                    <a:pt x="300110" y="89096"/>
                    <a:pt x="236806" y="206326"/>
                    <a:pt x="192258" y="297766"/>
                  </a:cubicBezTo>
                  <a:cubicBezTo>
                    <a:pt x="147710" y="389206"/>
                    <a:pt x="91440" y="494714"/>
                    <a:pt x="65649" y="593188"/>
                  </a:cubicBezTo>
                  <a:cubicBezTo>
                    <a:pt x="39858" y="691662"/>
                    <a:pt x="0" y="825305"/>
                    <a:pt x="23446" y="902677"/>
                  </a:cubicBezTo>
                  <a:close/>
                </a:path>
              </a:pathLst>
            </a:custGeom>
            <a:solidFill>
              <a:schemeClr val="accent2">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3" name="Freeform 42"/>
            <p:cNvSpPr/>
            <p:nvPr/>
          </p:nvSpPr>
          <p:spPr>
            <a:xfrm>
              <a:off x="6097949" y="1063329"/>
              <a:ext cx="1527883" cy="2404634"/>
            </a:xfrm>
            <a:custGeom>
              <a:avLst/>
              <a:gdLst>
                <a:gd name="connsiteX0" fmla="*/ 112541 w 893298"/>
                <a:gd name="connsiteY0" fmla="*/ 1596683 h 1596683"/>
                <a:gd name="connsiteX1" fmla="*/ 42203 w 893298"/>
                <a:gd name="connsiteY1" fmla="*/ 1427871 h 1596683"/>
                <a:gd name="connsiteX2" fmla="*/ 0 w 893298"/>
                <a:gd name="connsiteY2" fmla="*/ 1048043 h 1596683"/>
                <a:gd name="connsiteX3" fmla="*/ 42203 w 893298"/>
                <a:gd name="connsiteY3" fmla="*/ 738554 h 1596683"/>
                <a:gd name="connsiteX4" fmla="*/ 154744 w 893298"/>
                <a:gd name="connsiteY4" fmla="*/ 386861 h 1596683"/>
                <a:gd name="connsiteX5" fmla="*/ 407963 w 893298"/>
                <a:gd name="connsiteY5" fmla="*/ 49237 h 1596683"/>
                <a:gd name="connsiteX6" fmla="*/ 520504 w 893298"/>
                <a:gd name="connsiteY6" fmla="*/ 91440 h 1596683"/>
                <a:gd name="connsiteX7" fmla="*/ 520504 w 893298"/>
                <a:gd name="connsiteY7" fmla="*/ 372794 h 1596683"/>
                <a:gd name="connsiteX8" fmla="*/ 604910 w 893298"/>
                <a:gd name="connsiteY8" fmla="*/ 583809 h 1596683"/>
                <a:gd name="connsiteX9" fmla="*/ 703384 w 893298"/>
                <a:gd name="connsiteY9" fmla="*/ 808892 h 1596683"/>
                <a:gd name="connsiteX10" fmla="*/ 787790 w 893298"/>
                <a:gd name="connsiteY10" fmla="*/ 921434 h 1596683"/>
                <a:gd name="connsiteX11" fmla="*/ 872197 w 893298"/>
                <a:gd name="connsiteY11" fmla="*/ 1062111 h 1596683"/>
                <a:gd name="connsiteX12" fmla="*/ 886264 w 893298"/>
                <a:gd name="connsiteY12" fmla="*/ 1202787 h 1596683"/>
                <a:gd name="connsiteX13" fmla="*/ 829994 w 893298"/>
                <a:gd name="connsiteY13" fmla="*/ 1385667 h 1596683"/>
                <a:gd name="connsiteX14" fmla="*/ 759655 w 893298"/>
                <a:gd name="connsiteY14" fmla="*/ 1470074 h 1596683"/>
                <a:gd name="connsiteX15" fmla="*/ 759655 w 893298"/>
                <a:gd name="connsiteY15" fmla="*/ 1596683 h 1596683"/>
                <a:gd name="connsiteX16" fmla="*/ 759655 w 893298"/>
                <a:gd name="connsiteY16" fmla="*/ 1596683 h 1596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3298" h="1596683">
                  <a:moveTo>
                    <a:pt x="112541" y="1596683"/>
                  </a:moveTo>
                  <a:cubicBezTo>
                    <a:pt x="86750" y="1557997"/>
                    <a:pt x="60960" y="1519311"/>
                    <a:pt x="42203" y="1427871"/>
                  </a:cubicBezTo>
                  <a:cubicBezTo>
                    <a:pt x="23446" y="1336431"/>
                    <a:pt x="0" y="1162929"/>
                    <a:pt x="0" y="1048043"/>
                  </a:cubicBezTo>
                  <a:cubicBezTo>
                    <a:pt x="0" y="933157"/>
                    <a:pt x="16412" y="848751"/>
                    <a:pt x="42203" y="738554"/>
                  </a:cubicBezTo>
                  <a:cubicBezTo>
                    <a:pt x="67994" y="628357"/>
                    <a:pt x="93784" y="501747"/>
                    <a:pt x="154744" y="386861"/>
                  </a:cubicBezTo>
                  <a:cubicBezTo>
                    <a:pt x="215704" y="271975"/>
                    <a:pt x="347003" y="98474"/>
                    <a:pt x="407963" y="49237"/>
                  </a:cubicBezTo>
                  <a:cubicBezTo>
                    <a:pt x="468923" y="0"/>
                    <a:pt x="501747" y="37514"/>
                    <a:pt x="520504" y="91440"/>
                  </a:cubicBezTo>
                  <a:cubicBezTo>
                    <a:pt x="539261" y="145366"/>
                    <a:pt x="506436" y="290733"/>
                    <a:pt x="520504" y="372794"/>
                  </a:cubicBezTo>
                  <a:cubicBezTo>
                    <a:pt x="534572" y="454856"/>
                    <a:pt x="574430" y="511126"/>
                    <a:pt x="604910" y="583809"/>
                  </a:cubicBezTo>
                  <a:cubicBezTo>
                    <a:pt x="635390" y="656492"/>
                    <a:pt x="672904" y="752621"/>
                    <a:pt x="703384" y="808892"/>
                  </a:cubicBezTo>
                  <a:cubicBezTo>
                    <a:pt x="733864" y="865163"/>
                    <a:pt x="759655" y="879231"/>
                    <a:pt x="787790" y="921434"/>
                  </a:cubicBezTo>
                  <a:cubicBezTo>
                    <a:pt x="815925" y="963637"/>
                    <a:pt x="855785" y="1015219"/>
                    <a:pt x="872197" y="1062111"/>
                  </a:cubicBezTo>
                  <a:cubicBezTo>
                    <a:pt x="888609" y="1109003"/>
                    <a:pt x="893298" y="1148861"/>
                    <a:pt x="886264" y="1202787"/>
                  </a:cubicBezTo>
                  <a:cubicBezTo>
                    <a:pt x="879230" y="1256713"/>
                    <a:pt x="851095" y="1341119"/>
                    <a:pt x="829994" y="1385667"/>
                  </a:cubicBezTo>
                  <a:cubicBezTo>
                    <a:pt x="808893" y="1430215"/>
                    <a:pt x="771378" y="1434905"/>
                    <a:pt x="759655" y="1470074"/>
                  </a:cubicBezTo>
                  <a:cubicBezTo>
                    <a:pt x="747932" y="1505243"/>
                    <a:pt x="759655" y="1596683"/>
                    <a:pt x="759655" y="1596683"/>
                  </a:cubicBezTo>
                  <a:lnTo>
                    <a:pt x="759655" y="1596683"/>
                  </a:ln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45" name="Freeform 44"/>
            <p:cNvSpPr/>
            <p:nvPr/>
          </p:nvSpPr>
          <p:spPr>
            <a:xfrm>
              <a:off x="6122009" y="2433371"/>
              <a:ext cx="1443670" cy="504938"/>
            </a:xfrm>
            <a:custGeom>
              <a:avLst/>
              <a:gdLst>
                <a:gd name="connsiteX0" fmla="*/ 0 w 844062"/>
                <a:gd name="connsiteY0" fmla="*/ 307144 h 335280"/>
                <a:gd name="connsiteX1" fmla="*/ 84407 w 844062"/>
                <a:gd name="connsiteY1" fmla="*/ 222738 h 335280"/>
                <a:gd name="connsiteX2" fmla="*/ 168813 w 844062"/>
                <a:gd name="connsiteY2" fmla="*/ 152400 h 335280"/>
                <a:gd name="connsiteX3" fmla="*/ 267287 w 844062"/>
                <a:gd name="connsiteY3" fmla="*/ 53926 h 335280"/>
                <a:gd name="connsiteX4" fmla="*/ 379828 w 844062"/>
                <a:gd name="connsiteY4" fmla="*/ 11723 h 335280"/>
                <a:gd name="connsiteX5" fmla="*/ 506437 w 844062"/>
                <a:gd name="connsiteY5" fmla="*/ 39858 h 335280"/>
                <a:gd name="connsiteX6" fmla="*/ 689317 w 844062"/>
                <a:gd name="connsiteY6" fmla="*/ 250873 h 335280"/>
                <a:gd name="connsiteX7" fmla="*/ 844062 w 844062"/>
                <a:gd name="connsiteY7" fmla="*/ 335280 h 335280"/>
                <a:gd name="connsiteX8" fmla="*/ 844062 w 844062"/>
                <a:gd name="connsiteY8" fmla="*/ 335280 h 33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062" h="335280">
                  <a:moveTo>
                    <a:pt x="0" y="307144"/>
                  </a:moveTo>
                  <a:cubicBezTo>
                    <a:pt x="28135" y="277836"/>
                    <a:pt x="56271" y="248529"/>
                    <a:pt x="84407" y="222738"/>
                  </a:cubicBezTo>
                  <a:cubicBezTo>
                    <a:pt x="112543" y="196947"/>
                    <a:pt x="138333" y="180535"/>
                    <a:pt x="168813" y="152400"/>
                  </a:cubicBezTo>
                  <a:cubicBezTo>
                    <a:pt x="199293" y="124265"/>
                    <a:pt x="232118" y="77372"/>
                    <a:pt x="267287" y="53926"/>
                  </a:cubicBezTo>
                  <a:cubicBezTo>
                    <a:pt x="302456" y="30480"/>
                    <a:pt x="339970" y="14068"/>
                    <a:pt x="379828" y="11723"/>
                  </a:cubicBezTo>
                  <a:cubicBezTo>
                    <a:pt x="419686" y="9378"/>
                    <a:pt x="454856" y="0"/>
                    <a:pt x="506437" y="39858"/>
                  </a:cubicBezTo>
                  <a:cubicBezTo>
                    <a:pt x="558018" y="79716"/>
                    <a:pt x="633046" y="201636"/>
                    <a:pt x="689317" y="250873"/>
                  </a:cubicBezTo>
                  <a:cubicBezTo>
                    <a:pt x="745588" y="300110"/>
                    <a:pt x="844062" y="335280"/>
                    <a:pt x="844062" y="335280"/>
                  </a:cubicBezTo>
                  <a:lnTo>
                    <a:pt x="844062" y="335280"/>
                  </a:lnTo>
                </a:path>
              </a:pathLst>
            </a:custGeom>
            <a:ln>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46" name="Freeform 45"/>
            <p:cNvSpPr/>
            <p:nvPr/>
          </p:nvSpPr>
          <p:spPr>
            <a:xfrm>
              <a:off x="6555111" y="1977757"/>
              <a:ext cx="409040" cy="67090"/>
            </a:xfrm>
            <a:custGeom>
              <a:avLst/>
              <a:gdLst>
                <a:gd name="connsiteX0" fmla="*/ 0 w 239151"/>
                <a:gd name="connsiteY0" fmla="*/ 0 h 44548"/>
                <a:gd name="connsiteX1" fmla="*/ 112541 w 239151"/>
                <a:gd name="connsiteY1" fmla="*/ 42203 h 44548"/>
                <a:gd name="connsiteX2" fmla="*/ 239151 w 239151"/>
                <a:gd name="connsiteY2" fmla="*/ 14068 h 44548"/>
                <a:gd name="connsiteX3" fmla="*/ 239151 w 239151"/>
                <a:gd name="connsiteY3" fmla="*/ 14068 h 44548"/>
                <a:gd name="connsiteX4" fmla="*/ 239151 w 239151"/>
                <a:gd name="connsiteY4" fmla="*/ 14068 h 44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151" h="44548">
                  <a:moveTo>
                    <a:pt x="0" y="0"/>
                  </a:moveTo>
                  <a:cubicBezTo>
                    <a:pt x="36341" y="19929"/>
                    <a:pt x="72683" y="39858"/>
                    <a:pt x="112541" y="42203"/>
                  </a:cubicBezTo>
                  <a:cubicBezTo>
                    <a:pt x="152400" y="44548"/>
                    <a:pt x="239151" y="14068"/>
                    <a:pt x="239151" y="14068"/>
                  </a:cubicBezTo>
                  <a:lnTo>
                    <a:pt x="239151" y="14068"/>
                  </a:lnTo>
                  <a:lnTo>
                    <a:pt x="239151" y="14068"/>
                  </a:lnTo>
                </a:path>
              </a:pathLst>
            </a:cu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l-GR"/>
            </a:p>
          </p:txBody>
        </p:sp>
        <p:sp>
          <p:nvSpPr>
            <p:cNvPr id="47" name="Freeform 46"/>
            <p:cNvSpPr/>
            <p:nvPr/>
          </p:nvSpPr>
          <p:spPr>
            <a:xfrm>
              <a:off x="6084168" y="1052736"/>
              <a:ext cx="1539915" cy="1776110"/>
            </a:xfrm>
            <a:custGeom>
              <a:avLst/>
              <a:gdLst>
                <a:gd name="connsiteX0" fmla="*/ 9379 w 900333"/>
                <a:gd name="connsiteY0" fmla="*/ 928468 h 1179341"/>
                <a:gd name="connsiteX1" fmla="*/ 65650 w 900333"/>
                <a:gd name="connsiteY1" fmla="*/ 590843 h 1179341"/>
                <a:gd name="connsiteX2" fmla="*/ 234462 w 900333"/>
                <a:gd name="connsiteY2" fmla="*/ 253218 h 1179341"/>
                <a:gd name="connsiteX3" fmla="*/ 445478 w 900333"/>
                <a:gd name="connsiteY3" fmla="*/ 28135 h 1179341"/>
                <a:gd name="connsiteX4" fmla="*/ 529884 w 900333"/>
                <a:gd name="connsiteY4" fmla="*/ 84406 h 1179341"/>
                <a:gd name="connsiteX5" fmla="*/ 529884 w 900333"/>
                <a:gd name="connsiteY5" fmla="*/ 323557 h 1179341"/>
                <a:gd name="connsiteX6" fmla="*/ 543952 w 900333"/>
                <a:gd name="connsiteY6" fmla="*/ 506437 h 1179341"/>
                <a:gd name="connsiteX7" fmla="*/ 628358 w 900333"/>
                <a:gd name="connsiteY7" fmla="*/ 633046 h 1179341"/>
                <a:gd name="connsiteX8" fmla="*/ 600222 w 900333"/>
                <a:gd name="connsiteY8" fmla="*/ 590843 h 1179341"/>
                <a:gd name="connsiteX9" fmla="*/ 698696 w 900333"/>
                <a:gd name="connsiteY9" fmla="*/ 731520 h 1179341"/>
                <a:gd name="connsiteX10" fmla="*/ 754967 w 900333"/>
                <a:gd name="connsiteY10" fmla="*/ 844061 h 1179341"/>
                <a:gd name="connsiteX11" fmla="*/ 867509 w 900333"/>
                <a:gd name="connsiteY11" fmla="*/ 1083212 h 1179341"/>
                <a:gd name="connsiteX12" fmla="*/ 895644 w 900333"/>
                <a:gd name="connsiteY12" fmla="*/ 1167618 h 1179341"/>
                <a:gd name="connsiteX13" fmla="*/ 881576 w 900333"/>
                <a:gd name="connsiteY13" fmla="*/ 1153551 h 1179341"/>
                <a:gd name="connsiteX14" fmla="*/ 783102 w 900333"/>
                <a:gd name="connsiteY14" fmla="*/ 1069145 h 1179341"/>
                <a:gd name="connsiteX15" fmla="*/ 656493 w 900333"/>
                <a:gd name="connsiteY15" fmla="*/ 801858 h 1179341"/>
                <a:gd name="connsiteX16" fmla="*/ 586155 w 900333"/>
                <a:gd name="connsiteY16" fmla="*/ 675249 h 1179341"/>
                <a:gd name="connsiteX17" fmla="*/ 543952 w 900333"/>
                <a:gd name="connsiteY17" fmla="*/ 576775 h 1179341"/>
                <a:gd name="connsiteX18" fmla="*/ 403275 w 900333"/>
                <a:gd name="connsiteY18" fmla="*/ 633046 h 1179341"/>
                <a:gd name="connsiteX19" fmla="*/ 276666 w 900333"/>
                <a:gd name="connsiteY19" fmla="*/ 562708 h 1179341"/>
                <a:gd name="connsiteX20" fmla="*/ 121921 w 900333"/>
                <a:gd name="connsiteY20" fmla="*/ 717452 h 1179341"/>
                <a:gd name="connsiteX21" fmla="*/ 9379 w 900333"/>
                <a:gd name="connsiteY21" fmla="*/ 928468 h 117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00333" h="1179341">
                  <a:moveTo>
                    <a:pt x="9379" y="928468"/>
                  </a:moveTo>
                  <a:cubicBezTo>
                    <a:pt x="0" y="907366"/>
                    <a:pt x="28136" y="703385"/>
                    <a:pt x="65650" y="590843"/>
                  </a:cubicBezTo>
                  <a:cubicBezTo>
                    <a:pt x="103164" y="478301"/>
                    <a:pt x="171157" y="347003"/>
                    <a:pt x="234462" y="253218"/>
                  </a:cubicBezTo>
                  <a:cubicBezTo>
                    <a:pt x="297767" y="159433"/>
                    <a:pt x="396241" y="56270"/>
                    <a:pt x="445478" y="28135"/>
                  </a:cubicBezTo>
                  <a:cubicBezTo>
                    <a:pt x="494715" y="0"/>
                    <a:pt x="515816" y="35169"/>
                    <a:pt x="529884" y="84406"/>
                  </a:cubicBezTo>
                  <a:cubicBezTo>
                    <a:pt x="543952" y="133643"/>
                    <a:pt x="527539" y="253219"/>
                    <a:pt x="529884" y="323557"/>
                  </a:cubicBezTo>
                  <a:cubicBezTo>
                    <a:pt x="532229" y="393895"/>
                    <a:pt x="527540" y="454856"/>
                    <a:pt x="543952" y="506437"/>
                  </a:cubicBezTo>
                  <a:cubicBezTo>
                    <a:pt x="560364" y="558018"/>
                    <a:pt x="628358" y="633046"/>
                    <a:pt x="628358" y="633046"/>
                  </a:cubicBezTo>
                  <a:cubicBezTo>
                    <a:pt x="637736" y="647114"/>
                    <a:pt x="588499" y="574431"/>
                    <a:pt x="600222" y="590843"/>
                  </a:cubicBezTo>
                  <a:cubicBezTo>
                    <a:pt x="611945" y="607255"/>
                    <a:pt x="672905" y="689317"/>
                    <a:pt x="698696" y="731520"/>
                  </a:cubicBezTo>
                  <a:cubicBezTo>
                    <a:pt x="724487" y="773723"/>
                    <a:pt x="726832" y="785446"/>
                    <a:pt x="754967" y="844061"/>
                  </a:cubicBezTo>
                  <a:cubicBezTo>
                    <a:pt x="783102" y="902676"/>
                    <a:pt x="844063" y="1029286"/>
                    <a:pt x="867509" y="1083212"/>
                  </a:cubicBezTo>
                  <a:cubicBezTo>
                    <a:pt x="890955" y="1137138"/>
                    <a:pt x="893299" y="1155895"/>
                    <a:pt x="895644" y="1167618"/>
                  </a:cubicBezTo>
                  <a:cubicBezTo>
                    <a:pt x="897989" y="1179341"/>
                    <a:pt x="900333" y="1169963"/>
                    <a:pt x="881576" y="1153551"/>
                  </a:cubicBezTo>
                  <a:cubicBezTo>
                    <a:pt x="862819" y="1137139"/>
                    <a:pt x="820616" y="1127760"/>
                    <a:pt x="783102" y="1069145"/>
                  </a:cubicBezTo>
                  <a:cubicBezTo>
                    <a:pt x="745588" y="1010530"/>
                    <a:pt x="689318" y="867507"/>
                    <a:pt x="656493" y="801858"/>
                  </a:cubicBezTo>
                  <a:cubicBezTo>
                    <a:pt x="623668" y="736209"/>
                    <a:pt x="604912" y="712763"/>
                    <a:pt x="586155" y="675249"/>
                  </a:cubicBezTo>
                  <a:cubicBezTo>
                    <a:pt x="567398" y="637735"/>
                    <a:pt x="574432" y="583809"/>
                    <a:pt x="543952" y="576775"/>
                  </a:cubicBezTo>
                  <a:cubicBezTo>
                    <a:pt x="513472" y="569741"/>
                    <a:pt x="447823" y="635390"/>
                    <a:pt x="403275" y="633046"/>
                  </a:cubicBezTo>
                  <a:cubicBezTo>
                    <a:pt x="358727" y="630702"/>
                    <a:pt x="323558" y="548640"/>
                    <a:pt x="276666" y="562708"/>
                  </a:cubicBezTo>
                  <a:cubicBezTo>
                    <a:pt x="229774" y="576776"/>
                    <a:pt x="164124" y="654148"/>
                    <a:pt x="121921" y="717452"/>
                  </a:cubicBezTo>
                  <a:cubicBezTo>
                    <a:pt x="79718" y="780757"/>
                    <a:pt x="18758" y="949570"/>
                    <a:pt x="9379" y="928468"/>
                  </a:cubicBezTo>
                  <a:close/>
                </a:path>
              </a:pathLst>
            </a:cu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48" name="Group 29"/>
            <p:cNvGrpSpPr/>
            <p:nvPr/>
          </p:nvGrpSpPr>
          <p:grpSpPr>
            <a:xfrm>
              <a:off x="1728024" y="1672353"/>
              <a:ext cx="2427911" cy="1771004"/>
              <a:chOff x="5004048" y="2768857"/>
              <a:chExt cx="1419512" cy="1175951"/>
            </a:xfrm>
          </p:grpSpPr>
          <p:sp>
            <p:nvSpPr>
              <p:cNvPr id="63" name="Ελεύθερη σχεδίαση 1"/>
              <p:cNvSpPr/>
              <p:nvPr/>
            </p:nvSpPr>
            <p:spPr>
              <a:xfrm>
                <a:off x="5188578" y="2768857"/>
                <a:ext cx="1032858" cy="641667"/>
              </a:xfrm>
              <a:custGeom>
                <a:avLst/>
                <a:gdLst>
                  <a:gd name="connsiteX0" fmla="*/ 16437 w 1032858"/>
                  <a:gd name="connsiteY0" fmla="*/ 637560 h 641667"/>
                  <a:gd name="connsiteX1" fmla="*/ 6388 w 1032858"/>
                  <a:gd name="connsiteY1" fmla="*/ 426545 h 641667"/>
                  <a:gd name="connsiteX2" fmla="*/ 86775 w 1032858"/>
                  <a:gd name="connsiteY2" fmla="*/ 235626 h 641667"/>
                  <a:gd name="connsiteX3" fmla="*/ 267645 w 1032858"/>
                  <a:gd name="connsiteY3" fmla="*/ 4514 h 641667"/>
                  <a:gd name="connsiteX4" fmla="*/ 478661 w 1032858"/>
                  <a:gd name="connsiteY4" fmla="*/ 84901 h 641667"/>
                  <a:gd name="connsiteX5" fmla="*/ 599241 w 1032858"/>
                  <a:gd name="connsiteY5" fmla="*/ 115046 h 641667"/>
                  <a:gd name="connsiteX6" fmla="*/ 709773 w 1032858"/>
                  <a:gd name="connsiteY6" fmla="*/ 104998 h 641667"/>
                  <a:gd name="connsiteX7" fmla="*/ 860498 w 1032858"/>
                  <a:gd name="connsiteY7" fmla="*/ 74853 h 641667"/>
                  <a:gd name="connsiteX8" fmla="*/ 971030 w 1032858"/>
                  <a:gd name="connsiteY8" fmla="*/ 125094 h 641667"/>
                  <a:gd name="connsiteX9" fmla="*/ 1031320 w 1032858"/>
                  <a:gd name="connsiteY9" fmla="*/ 336110 h 641667"/>
                  <a:gd name="connsiteX10" fmla="*/ 1011223 w 1032858"/>
                  <a:gd name="connsiteY10" fmla="*/ 527028 h 641667"/>
                  <a:gd name="connsiteX11" fmla="*/ 971030 w 1032858"/>
                  <a:gd name="connsiteY11" fmla="*/ 637560 h 641667"/>
                  <a:gd name="connsiteX12" fmla="*/ 910740 w 1032858"/>
                  <a:gd name="connsiteY12" fmla="*/ 516980 h 641667"/>
                  <a:gd name="connsiteX13" fmla="*/ 840401 w 1032858"/>
                  <a:gd name="connsiteY13" fmla="*/ 376303 h 641667"/>
                  <a:gd name="connsiteX14" fmla="*/ 659531 w 1032858"/>
                  <a:gd name="connsiteY14" fmla="*/ 426545 h 641667"/>
                  <a:gd name="connsiteX15" fmla="*/ 528903 w 1032858"/>
                  <a:gd name="connsiteY15" fmla="*/ 476787 h 641667"/>
                  <a:gd name="connsiteX16" fmla="*/ 388226 w 1032858"/>
                  <a:gd name="connsiteY16" fmla="*/ 416497 h 641667"/>
                  <a:gd name="connsiteX17" fmla="*/ 317887 w 1032858"/>
                  <a:gd name="connsiteY17" fmla="*/ 386351 h 641667"/>
                  <a:gd name="connsiteX18" fmla="*/ 227452 w 1032858"/>
                  <a:gd name="connsiteY18" fmla="*/ 426545 h 641667"/>
                  <a:gd name="connsiteX19" fmla="*/ 106872 w 1032858"/>
                  <a:gd name="connsiteY19" fmla="*/ 557173 h 641667"/>
                  <a:gd name="connsiteX20" fmla="*/ 16437 w 1032858"/>
                  <a:gd name="connsiteY20" fmla="*/ 637560 h 641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32858" h="641667">
                    <a:moveTo>
                      <a:pt x="16437" y="637560"/>
                    </a:moveTo>
                    <a:cubicBezTo>
                      <a:pt x="-310" y="615789"/>
                      <a:pt x="-5335" y="493534"/>
                      <a:pt x="6388" y="426545"/>
                    </a:cubicBezTo>
                    <a:cubicBezTo>
                      <a:pt x="18111" y="359556"/>
                      <a:pt x="43232" y="305964"/>
                      <a:pt x="86775" y="235626"/>
                    </a:cubicBezTo>
                    <a:cubicBezTo>
                      <a:pt x="130318" y="165288"/>
                      <a:pt x="202331" y="29635"/>
                      <a:pt x="267645" y="4514"/>
                    </a:cubicBezTo>
                    <a:cubicBezTo>
                      <a:pt x="332959" y="-20607"/>
                      <a:pt x="423395" y="66479"/>
                      <a:pt x="478661" y="84901"/>
                    </a:cubicBezTo>
                    <a:cubicBezTo>
                      <a:pt x="533927" y="103323"/>
                      <a:pt x="560722" y="111697"/>
                      <a:pt x="599241" y="115046"/>
                    </a:cubicBezTo>
                    <a:cubicBezTo>
                      <a:pt x="637760" y="118395"/>
                      <a:pt x="666230" y="111697"/>
                      <a:pt x="709773" y="104998"/>
                    </a:cubicBezTo>
                    <a:cubicBezTo>
                      <a:pt x="753316" y="98299"/>
                      <a:pt x="816955" y="71504"/>
                      <a:pt x="860498" y="74853"/>
                    </a:cubicBezTo>
                    <a:cubicBezTo>
                      <a:pt x="904041" y="78202"/>
                      <a:pt x="942560" y="81551"/>
                      <a:pt x="971030" y="125094"/>
                    </a:cubicBezTo>
                    <a:cubicBezTo>
                      <a:pt x="999500" y="168637"/>
                      <a:pt x="1024621" y="269121"/>
                      <a:pt x="1031320" y="336110"/>
                    </a:cubicBezTo>
                    <a:cubicBezTo>
                      <a:pt x="1038019" y="403099"/>
                      <a:pt x="1021271" y="476786"/>
                      <a:pt x="1011223" y="527028"/>
                    </a:cubicBezTo>
                    <a:cubicBezTo>
                      <a:pt x="1001175" y="577270"/>
                      <a:pt x="987777" y="639235"/>
                      <a:pt x="971030" y="637560"/>
                    </a:cubicBezTo>
                    <a:cubicBezTo>
                      <a:pt x="954283" y="635885"/>
                      <a:pt x="910740" y="516980"/>
                      <a:pt x="910740" y="516980"/>
                    </a:cubicBezTo>
                    <a:cubicBezTo>
                      <a:pt x="888969" y="473437"/>
                      <a:pt x="882269" y="391375"/>
                      <a:pt x="840401" y="376303"/>
                    </a:cubicBezTo>
                    <a:cubicBezTo>
                      <a:pt x="798533" y="361231"/>
                      <a:pt x="711447" y="409798"/>
                      <a:pt x="659531" y="426545"/>
                    </a:cubicBezTo>
                    <a:cubicBezTo>
                      <a:pt x="607615" y="443292"/>
                      <a:pt x="574120" y="478462"/>
                      <a:pt x="528903" y="476787"/>
                    </a:cubicBezTo>
                    <a:cubicBezTo>
                      <a:pt x="483686" y="475112"/>
                      <a:pt x="388226" y="416497"/>
                      <a:pt x="388226" y="416497"/>
                    </a:cubicBezTo>
                    <a:cubicBezTo>
                      <a:pt x="353057" y="401424"/>
                      <a:pt x="344683" y="384676"/>
                      <a:pt x="317887" y="386351"/>
                    </a:cubicBezTo>
                    <a:cubicBezTo>
                      <a:pt x="291091" y="388026"/>
                      <a:pt x="262621" y="398075"/>
                      <a:pt x="227452" y="426545"/>
                    </a:cubicBezTo>
                    <a:cubicBezTo>
                      <a:pt x="192283" y="455015"/>
                      <a:pt x="138692" y="525353"/>
                      <a:pt x="106872" y="557173"/>
                    </a:cubicBezTo>
                    <a:cubicBezTo>
                      <a:pt x="75052" y="588993"/>
                      <a:pt x="33184" y="659331"/>
                      <a:pt x="16437" y="637560"/>
                    </a:cubicBezTo>
                    <a:close/>
                  </a:path>
                </a:pathLst>
              </a:custGeom>
              <a:solidFill>
                <a:schemeClr val="bg1">
                  <a:lumMod val="9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4" name="Ελεύθερη σχεδίαση 2"/>
              <p:cNvSpPr/>
              <p:nvPr/>
            </p:nvSpPr>
            <p:spPr>
              <a:xfrm>
                <a:off x="5004048" y="3143248"/>
                <a:ext cx="1419512" cy="801560"/>
              </a:xfrm>
              <a:custGeom>
                <a:avLst/>
                <a:gdLst>
                  <a:gd name="connsiteX0" fmla="*/ 0 w 1419512"/>
                  <a:gd name="connsiteY0" fmla="*/ 647287 h 801560"/>
                  <a:gd name="connsiteX1" fmla="*/ 130628 w 1419512"/>
                  <a:gd name="connsiteY1" fmla="*/ 365933 h 801560"/>
                  <a:gd name="connsiteX2" fmla="*/ 261257 w 1419512"/>
                  <a:gd name="connsiteY2" fmla="*/ 235304 h 801560"/>
                  <a:gd name="connsiteX3" fmla="*/ 351692 w 1419512"/>
                  <a:gd name="connsiteY3" fmla="*/ 84579 h 801560"/>
                  <a:gd name="connsiteX4" fmla="*/ 492369 w 1419512"/>
                  <a:gd name="connsiteY4" fmla="*/ 4192 h 801560"/>
                  <a:gd name="connsiteX5" fmla="*/ 673239 w 1419512"/>
                  <a:gd name="connsiteY5" fmla="*/ 84579 h 801560"/>
                  <a:gd name="connsiteX6" fmla="*/ 813916 w 1419512"/>
                  <a:gd name="connsiteY6" fmla="*/ 94627 h 801560"/>
                  <a:gd name="connsiteX7" fmla="*/ 954593 w 1419512"/>
                  <a:gd name="connsiteY7" fmla="*/ 4192 h 801560"/>
                  <a:gd name="connsiteX8" fmla="*/ 1075173 w 1419512"/>
                  <a:gd name="connsiteY8" fmla="*/ 44386 h 801560"/>
                  <a:gd name="connsiteX9" fmla="*/ 1165608 w 1419512"/>
                  <a:gd name="connsiteY9" fmla="*/ 295594 h 801560"/>
                  <a:gd name="connsiteX10" fmla="*/ 1326382 w 1419512"/>
                  <a:gd name="connsiteY10" fmla="*/ 496561 h 801560"/>
                  <a:gd name="connsiteX11" fmla="*/ 1396720 w 1419512"/>
                  <a:gd name="connsiteY11" fmla="*/ 617142 h 801560"/>
                  <a:gd name="connsiteX12" fmla="*/ 1376624 w 1419512"/>
                  <a:gd name="connsiteY12" fmla="*/ 727673 h 801560"/>
                  <a:gd name="connsiteX13" fmla="*/ 934496 w 1419512"/>
                  <a:gd name="connsiteY13" fmla="*/ 777915 h 801560"/>
                  <a:gd name="connsiteX14" fmla="*/ 462224 w 1419512"/>
                  <a:gd name="connsiteY14" fmla="*/ 798012 h 801560"/>
                  <a:gd name="connsiteX15" fmla="*/ 130628 w 1419512"/>
                  <a:gd name="connsiteY15" fmla="*/ 707577 h 801560"/>
                  <a:gd name="connsiteX16" fmla="*/ 0 w 1419512"/>
                  <a:gd name="connsiteY16" fmla="*/ 647287 h 80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19512" h="801560">
                    <a:moveTo>
                      <a:pt x="0" y="647287"/>
                    </a:moveTo>
                    <a:cubicBezTo>
                      <a:pt x="0" y="590346"/>
                      <a:pt x="87085" y="434597"/>
                      <a:pt x="130628" y="365933"/>
                    </a:cubicBezTo>
                    <a:cubicBezTo>
                      <a:pt x="174171" y="297269"/>
                      <a:pt x="224413" y="282196"/>
                      <a:pt x="261257" y="235304"/>
                    </a:cubicBezTo>
                    <a:cubicBezTo>
                      <a:pt x="298101" y="188412"/>
                      <a:pt x="313173" y="123098"/>
                      <a:pt x="351692" y="84579"/>
                    </a:cubicBezTo>
                    <a:cubicBezTo>
                      <a:pt x="390211" y="46060"/>
                      <a:pt x="438778" y="4192"/>
                      <a:pt x="492369" y="4192"/>
                    </a:cubicBezTo>
                    <a:cubicBezTo>
                      <a:pt x="545960" y="4192"/>
                      <a:pt x="619648" y="69507"/>
                      <a:pt x="673239" y="84579"/>
                    </a:cubicBezTo>
                    <a:cubicBezTo>
                      <a:pt x="726830" y="99651"/>
                      <a:pt x="767024" y="108025"/>
                      <a:pt x="813916" y="94627"/>
                    </a:cubicBezTo>
                    <a:cubicBezTo>
                      <a:pt x="860808" y="81229"/>
                      <a:pt x="911050" y="12565"/>
                      <a:pt x="954593" y="4192"/>
                    </a:cubicBezTo>
                    <a:cubicBezTo>
                      <a:pt x="998136" y="-4181"/>
                      <a:pt x="1040004" y="-4181"/>
                      <a:pt x="1075173" y="44386"/>
                    </a:cubicBezTo>
                    <a:cubicBezTo>
                      <a:pt x="1110342" y="92953"/>
                      <a:pt x="1123740" y="220232"/>
                      <a:pt x="1165608" y="295594"/>
                    </a:cubicBezTo>
                    <a:cubicBezTo>
                      <a:pt x="1207476" y="370956"/>
                      <a:pt x="1287863" y="442970"/>
                      <a:pt x="1326382" y="496561"/>
                    </a:cubicBezTo>
                    <a:cubicBezTo>
                      <a:pt x="1364901" y="550152"/>
                      <a:pt x="1388346" y="578623"/>
                      <a:pt x="1396720" y="617142"/>
                    </a:cubicBezTo>
                    <a:cubicBezTo>
                      <a:pt x="1405094" y="655661"/>
                      <a:pt x="1453661" y="700878"/>
                      <a:pt x="1376624" y="727673"/>
                    </a:cubicBezTo>
                    <a:cubicBezTo>
                      <a:pt x="1299587" y="754468"/>
                      <a:pt x="1086896" y="766192"/>
                      <a:pt x="934496" y="777915"/>
                    </a:cubicBezTo>
                    <a:cubicBezTo>
                      <a:pt x="782096" y="789638"/>
                      <a:pt x="596202" y="809735"/>
                      <a:pt x="462224" y="798012"/>
                    </a:cubicBezTo>
                    <a:cubicBezTo>
                      <a:pt x="328246" y="786289"/>
                      <a:pt x="212690" y="736047"/>
                      <a:pt x="130628" y="707577"/>
                    </a:cubicBezTo>
                    <a:cubicBezTo>
                      <a:pt x="48566" y="679107"/>
                      <a:pt x="0" y="704228"/>
                      <a:pt x="0" y="647287"/>
                    </a:cubicBezTo>
                    <a:close/>
                  </a:path>
                </a:pathLst>
              </a:custGeom>
              <a:solidFill>
                <a:schemeClr val="accent2">
                  <a:lumMod val="20000"/>
                  <a:lumOff val="80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65" name="Ελεύθερη σχεδίαση 6"/>
              <p:cNvSpPr/>
              <p:nvPr/>
            </p:nvSpPr>
            <p:spPr>
              <a:xfrm>
                <a:off x="5226346" y="3408485"/>
                <a:ext cx="50241" cy="442127"/>
              </a:xfrm>
              <a:custGeom>
                <a:avLst/>
                <a:gdLst>
                  <a:gd name="connsiteX0" fmla="*/ 0 w 50241"/>
                  <a:gd name="connsiteY0" fmla="*/ 0 h 442127"/>
                  <a:gd name="connsiteX1" fmla="*/ 50241 w 50241"/>
                  <a:gd name="connsiteY1" fmla="*/ 442127 h 442127"/>
                </a:gdLst>
                <a:ahLst/>
                <a:cxnLst>
                  <a:cxn ang="0">
                    <a:pos x="connsiteX0" y="connsiteY0"/>
                  </a:cxn>
                  <a:cxn ang="0">
                    <a:pos x="connsiteX1" y="connsiteY1"/>
                  </a:cxn>
                </a:cxnLst>
                <a:rect l="l" t="t" r="r" b="b"/>
                <a:pathLst>
                  <a:path w="50241" h="442127">
                    <a:moveTo>
                      <a:pt x="0" y="0"/>
                    </a:moveTo>
                    <a:lnTo>
                      <a:pt x="50241" y="442127"/>
                    </a:lnTo>
                  </a:path>
                </a:pathLst>
              </a:cu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6" name="Ελεύθερη σχεδίαση 9"/>
              <p:cNvSpPr/>
              <p:nvPr/>
            </p:nvSpPr>
            <p:spPr>
              <a:xfrm>
                <a:off x="6040262" y="3418533"/>
                <a:ext cx="120580" cy="492369"/>
              </a:xfrm>
              <a:custGeom>
                <a:avLst/>
                <a:gdLst>
                  <a:gd name="connsiteX0" fmla="*/ 120580 w 120580"/>
                  <a:gd name="connsiteY0" fmla="*/ 0 h 492369"/>
                  <a:gd name="connsiteX1" fmla="*/ 50242 w 120580"/>
                  <a:gd name="connsiteY1" fmla="*/ 221064 h 492369"/>
                  <a:gd name="connsiteX2" fmla="*/ 0 w 120580"/>
                  <a:gd name="connsiteY2" fmla="*/ 452176 h 492369"/>
                  <a:gd name="connsiteX3" fmla="*/ 0 w 120580"/>
                  <a:gd name="connsiteY3" fmla="*/ 452176 h 492369"/>
                  <a:gd name="connsiteX4" fmla="*/ 0 w 120580"/>
                  <a:gd name="connsiteY4" fmla="*/ 492369 h 492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580" h="492369">
                    <a:moveTo>
                      <a:pt x="120580" y="0"/>
                    </a:moveTo>
                    <a:cubicBezTo>
                      <a:pt x="95459" y="72850"/>
                      <a:pt x="70339" y="145701"/>
                      <a:pt x="50242" y="221064"/>
                    </a:cubicBezTo>
                    <a:cubicBezTo>
                      <a:pt x="30145" y="296427"/>
                      <a:pt x="0" y="452176"/>
                      <a:pt x="0" y="452176"/>
                    </a:cubicBezTo>
                    <a:lnTo>
                      <a:pt x="0" y="452176"/>
                    </a:lnTo>
                    <a:lnTo>
                      <a:pt x="0" y="492369"/>
                    </a:lnTo>
                  </a:path>
                </a:pathLst>
              </a:cu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7" name="Freeform 8"/>
              <p:cNvSpPr/>
              <p:nvPr/>
            </p:nvSpPr>
            <p:spPr>
              <a:xfrm>
                <a:off x="5584874" y="3198056"/>
                <a:ext cx="356381" cy="86750"/>
              </a:xfrm>
              <a:custGeom>
                <a:avLst/>
                <a:gdLst>
                  <a:gd name="connsiteX0" fmla="*/ 0 w 356381"/>
                  <a:gd name="connsiteY0" fmla="*/ 23446 h 86750"/>
                  <a:gd name="connsiteX1" fmla="*/ 70338 w 356381"/>
                  <a:gd name="connsiteY1" fmla="*/ 51581 h 86750"/>
                  <a:gd name="connsiteX2" fmla="*/ 211015 w 356381"/>
                  <a:gd name="connsiteY2" fmla="*/ 79716 h 86750"/>
                  <a:gd name="connsiteX3" fmla="*/ 337624 w 356381"/>
                  <a:gd name="connsiteY3" fmla="*/ 9378 h 86750"/>
                  <a:gd name="connsiteX4" fmla="*/ 323557 w 356381"/>
                  <a:gd name="connsiteY4" fmla="*/ 23446 h 8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381" h="86750">
                    <a:moveTo>
                      <a:pt x="0" y="23446"/>
                    </a:moveTo>
                    <a:cubicBezTo>
                      <a:pt x="17584" y="32824"/>
                      <a:pt x="35169" y="42203"/>
                      <a:pt x="70338" y="51581"/>
                    </a:cubicBezTo>
                    <a:cubicBezTo>
                      <a:pt x="105507" y="60959"/>
                      <a:pt x="166467" y="86750"/>
                      <a:pt x="211015" y="79716"/>
                    </a:cubicBezTo>
                    <a:cubicBezTo>
                      <a:pt x="255563" y="72682"/>
                      <a:pt x="318867" y="18756"/>
                      <a:pt x="337624" y="9378"/>
                    </a:cubicBezTo>
                    <a:cubicBezTo>
                      <a:pt x="356381" y="0"/>
                      <a:pt x="339969" y="11723"/>
                      <a:pt x="323557" y="23446"/>
                    </a:cubicBezTo>
                  </a:path>
                </a:pathLst>
              </a:cu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l-GR"/>
              </a:p>
            </p:txBody>
          </p:sp>
          <p:sp>
            <p:nvSpPr>
              <p:cNvPr id="68" name="Freeform 67"/>
              <p:cNvSpPr/>
              <p:nvPr/>
            </p:nvSpPr>
            <p:spPr>
              <a:xfrm>
                <a:off x="5289452" y="3465342"/>
                <a:ext cx="787791" cy="107852"/>
              </a:xfrm>
              <a:custGeom>
                <a:avLst/>
                <a:gdLst>
                  <a:gd name="connsiteX0" fmla="*/ 0 w 787791"/>
                  <a:gd name="connsiteY0" fmla="*/ 79716 h 107852"/>
                  <a:gd name="connsiteX1" fmla="*/ 140677 w 787791"/>
                  <a:gd name="connsiteY1" fmla="*/ 65649 h 107852"/>
                  <a:gd name="connsiteX2" fmla="*/ 140677 w 787791"/>
                  <a:gd name="connsiteY2" fmla="*/ 79716 h 107852"/>
                  <a:gd name="connsiteX3" fmla="*/ 309490 w 787791"/>
                  <a:gd name="connsiteY3" fmla="*/ 9378 h 107852"/>
                  <a:gd name="connsiteX4" fmla="*/ 464234 w 787791"/>
                  <a:gd name="connsiteY4" fmla="*/ 23446 h 107852"/>
                  <a:gd name="connsiteX5" fmla="*/ 787791 w 787791"/>
                  <a:gd name="connsiteY5" fmla="*/ 107852 h 107852"/>
                  <a:gd name="connsiteX6" fmla="*/ 787791 w 787791"/>
                  <a:gd name="connsiteY6" fmla="*/ 107852 h 10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7791" h="107852">
                    <a:moveTo>
                      <a:pt x="0" y="79716"/>
                    </a:moveTo>
                    <a:cubicBezTo>
                      <a:pt x="46892" y="75027"/>
                      <a:pt x="117231" y="65649"/>
                      <a:pt x="140677" y="65649"/>
                    </a:cubicBezTo>
                    <a:cubicBezTo>
                      <a:pt x="164123" y="65649"/>
                      <a:pt x="112542" y="89094"/>
                      <a:pt x="140677" y="79716"/>
                    </a:cubicBezTo>
                    <a:cubicBezTo>
                      <a:pt x="168812" y="70338"/>
                      <a:pt x="255564" y="18756"/>
                      <a:pt x="309490" y="9378"/>
                    </a:cubicBezTo>
                    <a:cubicBezTo>
                      <a:pt x="363416" y="0"/>
                      <a:pt x="384517" y="7034"/>
                      <a:pt x="464234" y="23446"/>
                    </a:cubicBezTo>
                    <a:cubicBezTo>
                      <a:pt x="543951" y="39858"/>
                      <a:pt x="787791" y="107852"/>
                      <a:pt x="787791" y="107852"/>
                    </a:cubicBezTo>
                    <a:lnTo>
                      <a:pt x="787791" y="107852"/>
                    </a:lnTo>
                  </a:path>
                </a:pathLst>
              </a:custGeom>
              <a:ln>
                <a:prstDash val="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69" name="Freeform 68"/>
              <p:cNvSpPr/>
              <p:nvPr/>
            </p:nvSpPr>
            <p:spPr>
              <a:xfrm>
                <a:off x="5608320" y="2996418"/>
                <a:ext cx="253218" cy="103163"/>
              </a:xfrm>
              <a:custGeom>
                <a:avLst/>
                <a:gdLst>
                  <a:gd name="connsiteX0" fmla="*/ 103163 w 253218"/>
                  <a:gd name="connsiteY0" fmla="*/ 0 h 103163"/>
                  <a:gd name="connsiteX1" fmla="*/ 18757 w 253218"/>
                  <a:gd name="connsiteY1" fmla="*/ 14068 h 103163"/>
                  <a:gd name="connsiteX2" fmla="*/ 4689 w 253218"/>
                  <a:gd name="connsiteY2" fmla="*/ 70339 h 103163"/>
                  <a:gd name="connsiteX3" fmla="*/ 46892 w 253218"/>
                  <a:gd name="connsiteY3" fmla="*/ 98474 h 103163"/>
                  <a:gd name="connsiteX4" fmla="*/ 131298 w 253218"/>
                  <a:gd name="connsiteY4" fmla="*/ 98474 h 103163"/>
                  <a:gd name="connsiteX5" fmla="*/ 243840 w 253218"/>
                  <a:gd name="connsiteY5" fmla="*/ 70339 h 103163"/>
                  <a:gd name="connsiteX6" fmla="*/ 187569 w 253218"/>
                  <a:gd name="connsiteY6" fmla="*/ 14068 h 103163"/>
                  <a:gd name="connsiteX7" fmla="*/ 103163 w 253218"/>
                  <a:gd name="connsiteY7" fmla="*/ 0 h 103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218" h="103163">
                    <a:moveTo>
                      <a:pt x="103163" y="0"/>
                    </a:moveTo>
                    <a:cubicBezTo>
                      <a:pt x="75028" y="0"/>
                      <a:pt x="35169" y="2345"/>
                      <a:pt x="18757" y="14068"/>
                    </a:cubicBezTo>
                    <a:cubicBezTo>
                      <a:pt x="2345" y="25791"/>
                      <a:pt x="0" y="56271"/>
                      <a:pt x="4689" y="70339"/>
                    </a:cubicBezTo>
                    <a:cubicBezTo>
                      <a:pt x="9378" y="84407"/>
                      <a:pt x="25791" y="93785"/>
                      <a:pt x="46892" y="98474"/>
                    </a:cubicBezTo>
                    <a:cubicBezTo>
                      <a:pt x="67994" y="103163"/>
                      <a:pt x="98473" y="103163"/>
                      <a:pt x="131298" y="98474"/>
                    </a:cubicBezTo>
                    <a:cubicBezTo>
                      <a:pt x="164123" y="93785"/>
                      <a:pt x="234462" y="84406"/>
                      <a:pt x="243840" y="70339"/>
                    </a:cubicBezTo>
                    <a:cubicBezTo>
                      <a:pt x="253218" y="56272"/>
                      <a:pt x="213360" y="23446"/>
                      <a:pt x="187569" y="14068"/>
                    </a:cubicBezTo>
                    <a:cubicBezTo>
                      <a:pt x="161778" y="4690"/>
                      <a:pt x="131298" y="0"/>
                      <a:pt x="103163" y="0"/>
                    </a:cubicBezTo>
                    <a:close/>
                  </a:path>
                </a:pathLst>
              </a:cu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49" name="Freeform 48"/>
            <p:cNvSpPr/>
            <p:nvPr/>
          </p:nvSpPr>
          <p:spPr>
            <a:xfrm>
              <a:off x="6535060" y="1633713"/>
              <a:ext cx="384978" cy="176552"/>
            </a:xfrm>
            <a:custGeom>
              <a:avLst/>
              <a:gdLst>
                <a:gd name="connsiteX0" fmla="*/ 25791 w 225083"/>
                <a:gd name="connsiteY0" fmla="*/ 70338 h 117231"/>
                <a:gd name="connsiteX1" fmla="*/ 110197 w 225083"/>
                <a:gd name="connsiteY1" fmla="*/ 112542 h 117231"/>
                <a:gd name="connsiteX2" fmla="*/ 194603 w 225083"/>
                <a:gd name="connsiteY2" fmla="*/ 98474 h 117231"/>
                <a:gd name="connsiteX3" fmla="*/ 208671 w 225083"/>
                <a:gd name="connsiteY3" fmla="*/ 42203 h 117231"/>
                <a:gd name="connsiteX4" fmla="*/ 96129 w 225083"/>
                <a:gd name="connsiteY4" fmla="*/ 14068 h 117231"/>
                <a:gd name="connsiteX5" fmla="*/ 11723 w 225083"/>
                <a:gd name="connsiteY5" fmla="*/ 14068 h 117231"/>
                <a:gd name="connsiteX6" fmla="*/ 25791 w 225083"/>
                <a:gd name="connsiteY6" fmla="*/ 70338 h 117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083" h="117231">
                  <a:moveTo>
                    <a:pt x="25791" y="70338"/>
                  </a:moveTo>
                  <a:cubicBezTo>
                    <a:pt x="42203" y="86750"/>
                    <a:pt x="82062" y="107853"/>
                    <a:pt x="110197" y="112542"/>
                  </a:cubicBezTo>
                  <a:cubicBezTo>
                    <a:pt x="138332" y="117231"/>
                    <a:pt x="178191" y="110197"/>
                    <a:pt x="194603" y="98474"/>
                  </a:cubicBezTo>
                  <a:cubicBezTo>
                    <a:pt x="211015" y="86751"/>
                    <a:pt x="225083" y="56271"/>
                    <a:pt x="208671" y="42203"/>
                  </a:cubicBezTo>
                  <a:cubicBezTo>
                    <a:pt x="192259" y="28135"/>
                    <a:pt x="128954" y="18757"/>
                    <a:pt x="96129" y="14068"/>
                  </a:cubicBezTo>
                  <a:cubicBezTo>
                    <a:pt x="63304" y="9379"/>
                    <a:pt x="23446" y="0"/>
                    <a:pt x="11723" y="14068"/>
                  </a:cubicBezTo>
                  <a:cubicBezTo>
                    <a:pt x="0" y="28136"/>
                    <a:pt x="9379" y="53926"/>
                    <a:pt x="25791" y="70338"/>
                  </a:cubicBezTo>
                  <a:close/>
                </a:path>
              </a:pathLst>
            </a:custGeom>
            <a:solidFill>
              <a:schemeClr val="accent1">
                <a:lumMod val="20000"/>
                <a:lumOff val="8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52" name="Straight Connector 51"/>
            <p:cNvCxnSpPr>
              <a:stCxn id="49" idx="2"/>
            </p:cNvCxnSpPr>
            <p:nvPr/>
          </p:nvCxnSpPr>
          <p:spPr>
            <a:xfrm>
              <a:off x="6867906" y="1782016"/>
              <a:ext cx="813985" cy="23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7616749" y="1590671"/>
              <a:ext cx="844463" cy="369331"/>
            </a:xfrm>
            <a:prstGeom prst="rect">
              <a:avLst/>
            </a:prstGeom>
            <a:noFill/>
          </p:spPr>
          <p:txBody>
            <a:bodyPr wrap="none" rtlCol="0">
              <a:spAutoFit/>
            </a:bodyPr>
            <a:lstStyle/>
            <a:p>
              <a:r>
                <a:rPr lang="el-GR" b="1" dirty="0" smtClean="0">
                  <a:latin typeface="+mn-lt"/>
                </a:rPr>
                <a:t>επαφή</a:t>
              </a:r>
              <a:endParaRPr lang="el-GR" b="1" dirty="0">
                <a:latin typeface="+mn-lt"/>
              </a:endParaRPr>
            </a:p>
          </p:txBody>
        </p:sp>
        <p:sp>
          <p:nvSpPr>
            <p:cNvPr id="54" name="TextBox 53"/>
            <p:cNvSpPr txBox="1"/>
            <p:nvPr/>
          </p:nvSpPr>
          <p:spPr>
            <a:xfrm>
              <a:off x="896497" y="1819027"/>
              <a:ext cx="844463" cy="369331"/>
            </a:xfrm>
            <a:prstGeom prst="rect">
              <a:avLst/>
            </a:prstGeom>
            <a:noFill/>
          </p:spPr>
          <p:txBody>
            <a:bodyPr wrap="none" rtlCol="0">
              <a:spAutoFit/>
            </a:bodyPr>
            <a:lstStyle/>
            <a:p>
              <a:r>
                <a:rPr lang="el-GR" b="1" dirty="0" smtClean="0">
                  <a:latin typeface="+mn-lt"/>
                </a:rPr>
                <a:t>επαφή</a:t>
              </a:r>
              <a:endParaRPr lang="el-GR" b="1" dirty="0">
                <a:latin typeface="+mn-lt"/>
              </a:endParaRPr>
            </a:p>
          </p:txBody>
        </p:sp>
        <p:cxnSp>
          <p:nvCxnSpPr>
            <p:cNvPr id="56" name="Straight Connector 55"/>
            <p:cNvCxnSpPr/>
            <p:nvPr/>
          </p:nvCxnSpPr>
          <p:spPr>
            <a:xfrm>
              <a:off x="1885680" y="2021019"/>
              <a:ext cx="813985" cy="23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endCxn id="64" idx="4"/>
            </p:cNvCxnSpPr>
            <p:nvPr/>
          </p:nvCxnSpPr>
          <p:spPr>
            <a:xfrm>
              <a:off x="2088734" y="2236193"/>
              <a:ext cx="481430" cy="63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2455293" y="2343780"/>
              <a:ext cx="1099678" cy="215174"/>
            </a:xfrm>
            <a:prstGeom prst="rect">
              <a:avLst/>
            </a:prstGeom>
            <a:noFill/>
          </p:spPr>
          <p:txBody>
            <a:bodyPr wrap="none" rtlCol="0">
              <a:prstTxWarp prst="textArchDown">
                <a:avLst/>
              </a:prstTxWarp>
              <a:spAutoFit/>
            </a:bodyPr>
            <a:lstStyle/>
            <a:p>
              <a:r>
                <a:rPr lang="el-GR" sz="1400" b="1" dirty="0" err="1" smtClean="0">
                  <a:latin typeface="+mn-lt"/>
                </a:rPr>
                <a:t>Ουλική</a:t>
              </a:r>
              <a:r>
                <a:rPr lang="el-GR" sz="1400" b="1" dirty="0" smtClean="0">
                  <a:latin typeface="+mn-lt"/>
                </a:rPr>
                <a:t> καμάρα</a:t>
              </a:r>
              <a:endParaRPr lang="el-GR" sz="1400" b="1" dirty="0">
                <a:latin typeface="+mn-lt"/>
              </a:endParaRPr>
            </a:p>
          </p:txBody>
        </p:sp>
        <p:sp>
          <p:nvSpPr>
            <p:cNvPr id="59" name="TextBox 58"/>
            <p:cNvSpPr txBox="1"/>
            <p:nvPr/>
          </p:nvSpPr>
          <p:spPr>
            <a:xfrm>
              <a:off x="457200" y="2048544"/>
              <a:ext cx="1671548" cy="369331"/>
            </a:xfrm>
            <a:prstGeom prst="rect">
              <a:avLst/>
            </a:prstGeom>
            <a:noFill/>
          </p:spPr>
          <p:txBody>
            <a:bodyPr wrap="none" rtlCol="0">
              <a:spAutoFit/>
            </a:bodyPr>
            <a:lstStyle/>
            <a:p>
              <a:r>
                <a:rPr lang="el-GR" b="1" dirty="0" smtClean="0">
                  <a:latin typeface="+mn-lt"/>
                </a:rPr>
                <a:t>Παρειακή θηλή</a:t>
              </a:r>
              <a:endParaRPr lang="el-GR" b="1" dirty="0">
                <a:latin typeface="+mn-lt"/>
              </a:endParaRPr>
            </a:p>
          </p:txBody>
        </p:sp>
        <p:sp>
          <p:nvSpPr>
            <p:cNvPr id="60" name="TextBox 59"/>
            <p:cNvSpPr txBox="1"/>
            <p:nvPr/>
          </p:nvSpPr>
          <p:spPr>
            <a:xfrm>
              <a:off x="3889386" y="2021019"/>
              <a:ext cx="1652824" cy="369331"/>
            </a:xfrm>
            <a:prstGeom prst="rect">
              <a:avLst/>
            </a:prstGeom>
            <a:noFill/>
          </p:spPr>
          <p:txBody>
            <a:bodyPr wrap="none" rtlCol="0">
              <a:spAutoFit/>
            </a:bodyPr>
            <a:lstStyle/>
            <a:p>
              <a:r>
                <a:rPr lang="el-GR" b="1" dirty="0" smtClean="0">
                  <a:latin typeface="+mn-lt"/>
                </a:rPr>
                <a:t>γλωσσική θηλή</a:t>
              </a:r>
              <a:endParaRPr lang="el-GR" b="1" dirty="0">
                <a:latin typeface="+mn-lt"/>
              </a:endParaRPr>
            </a:p>
          </p:txBody>
        </p:sp>
        <p:cxnSp>
          <p:nvCxnSpPr>
            <p:cNvPr id="61" name="Straight Connector 60"/>
            <p:cNvCxnSpPr/>
            <p:nvPr/>
          </p:nvCxnSpPr>
          <p:spPr>
            <a:xfrm flipV="1">
              <a:off x="3515074" y="2218013"/>
              <a:ext cx="528642" cy="244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6365258" y="1699124"/>
              <a:ext cx="738886" cy="433733"/>
            </a:xfrm>
            <a:prstGeom prst="rect">
              <a:avLst/>
            </a:prstGeom>
            <a:noFill/>
          </p:spPr>
          <p:txBody>
            <a:bodyPr wrap="none" rtlCol="0">
              <a:prstTxWarp prst="textArchDown">
                <a:avLst/>
              </a:prstTxWarp>
              <a:spAutoFit/>
            </a:bodyPr>
            <a:lstStyle/>
            <a:p>
              <a:pPr algn="ctr"/>
              <a:r>
                <a:rPr lang="el-GR" sz="1400" b="1" dirty="0" err="1" smtClean="0">
                  <a:latin typeface="+mn-lt"/>
                </a:rPr>
                <a:t>Ουλική</a:t>
              </a:r>
              <a:endParaRPr lang="el-GR" sz="1400" b="1" dirty="0" smtClean="0">
                <a:latin typeface="+mn-lt"/>
              </a:endParaRPr>
            </a:p>
            <a:p>
              <a:pPr algn="ctr"/>
              <a:r>
                <a:rPr lang="el-GR" sz="1400" b="1" dirty="0" smtClean="0">
                  <a:latin typeface="+mn-lt"/>
                </a:rPr>
                <a:t> καμάρα</a:t>
              </a:r>
              <a:endParaRPr lang="el-GR" sz="1400" b="1" dirty="0">
                <a:latin typeface="+mn-lt"/>
              </a:endParaRPr>
            </a:p>
          </p:txBody>
        </p:sp>
      </p:gr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99</a:t>
            </a:fld>
            <a:endParaRPr lang="el-GR"/>
          </a:p>
        </p:txBody>
      </p:sp>
    </p:spTree>
    <p:extLst>
      <p:ext uri="{BB962C8B-B14F-4D97-AF65-F5344CB8AC3E}">
        <p14:creationId xmlns:p14="http://schemas.microsoft.com/office/powerpoint/2010/main" val="158239143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4433</TotalTime>
  <Words>11539</Words>
  <Application>Microsoft Office PowerPoint</Application>
  <PresentationFormat>On-screen Show (4:3)</PresentationFormat>
  <Paragraphs>858</Paragraphs>
  <Slides>165</Slides>
  <Notes>11</Notes>
  <HiddenSlides>0</HiddenSlides>
  <MMClips>0</MMClips>
  <ScaleCrop>false</ScaleCrop>
  <HeadingPairs>
    <vt:vector size="4" baseType="variant">
      <vt:variant>
        <vt:lpstr>Theme</vt:lpstr>
      </vt:variant>
      <vt:variant>
        <vt:i4>1</vt:i4>
      </vt:variant>
      <vt:variant>
        <vt:lpstr>Slide Titles</vt:lpstr>
      </vt:variant>
      <vt:variant>
        <vt:i4>165</vt:i4>
      </vt:variant>
    </vt:vector>
  </HeadingPairs>
  <TitlesOfParts>
    <vt:vector size="166" baseType="lpstr">
      <vt:lpstr>Office Theme</vt:lpstr>
      <vt:lpstr>Ιστολογία Στόματος &amp; Οδοντικών Ιστών  Γ’ Εξάμηνο (3061) «αδαμαντίνης-οδοντίνης- οστεΐνης- πολφού»</vt:lpstr>
      <vt:lpstr>Ιστολογία  αδαμαντίνης-οδοντίνης- οστεΐνης- πολφού</vt:lpstr>
      <vt:lpstr>Ανατομία δοντιού</vt:lpstr>
      <vt:lpstr>PowerPoint Presentation</vt:lpstr>
      <vt:lpstr>PowerPoint Presentation</vt:lpstr>
      <vt:lpstr>αδαμαντίνη</vt:lpstr>
      <vt:lpstr>Αδαμαντίνη γενικά χαρακτηριστικά</vt:lpstr>
      <vt:lpstr>Αδαμαντίνη γενικά χαρακτηριστικά</vt:lpstr>
      <vt:lpstr>Αδαμαντίνη φυσικές ιδιότητες</vt:lpstr>
      <vt:lpstr>Αδαμαντίνη χημικές ιδιότητες</vt:lpstr>
      <vt:lpstr>Αδαμαντίνη χημικές ιδιότητες</vt:lpstr>
      <vt:lpstr>Αδαμαντίνη Μικροδομή</vt:lpstr>
      <vt:lpstr>Αδαμαντίνη Μικροδομή</vt:lpstr>
      <vt:lpstr> </vt:lpstr>
      <vt:lpstr>Αδαμαντινογένεση παραγωγική φάση</vt:lpstr>
      <vt:lpstr>Αδαμαντίνη Μορφολογικά χαρακτηριστικά </vt:lpstr>
      <vt:lpstr>Αδαμαντίνη  Επιφανειακά μορφολογικά γνωρίσματα</vt:lpstr>
      <vt:lpstr>Αδαμαντίνη  Επιφανειακά μορφολογικά γνωρίσματα</vt:lpstr>
      <vt:lpstr>PowerPoint Presentation</vt:lpstr>
      <vt:lpstr>Αδαμαντίνη  Επιφανειακά μορφολογικά γνωρίσματα</vt:lpstr>
      <vt:lpstr>Αδαμαντίνη  Επιφανειακά μορφολογικά γνωρίσματα</vt:lpstr>
      <vt:lpstr>Αδαμαντίνη  Επιφανειακά μορφολογικά γνωρίσματα</vt:lpstr>
      <vt:lpstr>Αδαμαντίνη  Εσωτερικά μορφολογικά γνωρίσματα</vt:lpstr>
      <vt:lpstr>Αδαμαντίνη  Εσωτερικά μορφολογικά γνωρίσματα</vt:lpstr>
      <vt:lpstr>Αδαμαντίνη  Εσωτερικά μορφολογικά γνωρίσματα</vt:lpstr>
      <vt:lpstr>Αδαμαντίνη  Εσωτερικά μορφολογικά γνωρίσματα</vt:lpstr>
      <vt:lpstr>Αδαμαντίνη  Εσωτερικά μορφολογικά γνωρίσματα</vt:lpstr>
      <vt:lpstr>Αδαμαντίνη  Εσωτερικά μορφολογικά γνωρίσματα</vt:lpstr>
      <vt:lpstr>Αδαμαντίνη  Εσωτερικά μορφολογικά γνωρίσματα</vt:lpstr>
      <vt:lpstr>Αδαμαντινο-οδοντινική ένωση</vt:lpstr>
      <vt:lpstr>Αδαμαντινο-οστεϊνική σύναψη</vt:lpstr>
      <vt:lpstr>Αδαμαντινο-οστεϊνική σύναψη</vt:lpstr>
      <vt:lpstr>Οδοντίνη γενικά χαρακτηριστικά</vt:lpstr>
      <vt:lpstr>Οδοντίνη γενικά χαρακτηριστικά</vt:lpstr>
      <vt:lpstr>Οδοντίνη φυσικές ιδιότητες</vt:lpstr>
      <vt:lpstr>Οδοντίνη χημικές ιδιότητες</vt:lpstr>
      <vt:lpstr>Οδοντίνη χημικές ιδιότητες</vt:lpstr>
      <vt:lpstr>Τύποι Οδοντίνης</vt:lpstr>
      <vt:lpstr>PowerPoint Presentation</vt:lpstr>
      <vt:lpstr>Οδοντίνη Μικροδομή</vt:lpstr>
      <vt:lpstr>Οδοντίνη Μικροδομή</vt:lpstr>
      <vt:lpstr>Οδοντίνη Μικροδομή</vt:lpstr>
      <vt:lpstr>Οδοντίνη Μικροδομή</vt:lpstr>
      <vt:lpstr>Οδοντίνη Μικροδομή</vt:lpstr>
      <vt:lpstr>Οδοντίνη Μικροδομή</vt:lpstr>
      <vt:lpstr>Οδοντίνη Μικροδομή</vt:lpstr>
      <vt:lpstr>Οδοντίνη Μικροδομή</vt:lpstr>
      <vt:lpstr>Οδοντίνη Μορφολογικά γνωρίσματα</vt:lpstr>
      <vt:lpstr>Οδοντίνη Μορφολογικά γνωρίσματα</vt:lpstr>
      <vt:lpstr>Οδοντίνη Μορφολογικά γνωρίσματα</vt:lpstr>
      <vt:lpstr>Φυσιολογικές μεταβολές της οδοντίνης</vt:lpstr>
      <vt:lpstr>Φυσιολογικές μεταβολές της οδοντίνης  δευτερογενής οδοντίνη </vt:lpstr>
      <vt:lpstr>Φυσιολογικές μεταβολές της οδοντίνης (ηλικία-λειτουργικές)</vt:lpstr>
      <vt:lpstr>Φυσιολογικές μεταβολές της οδοντίνης</vt:lpstr>
      <vt:lpstr>Φυσιολογικές μεταβολές της οδοντίνης </vt:lpstr>
      <vt:lpstr>οστεΐνη</vt:lpstr>
      <vt:lpstr>Αδαμαντινο-οστεϊνική σύναψη</vt:lpstr>
      <vt:lpstr>Αδαμαντινο-οστεϊνική σύναψη</vt:lpstr>
      <vt:lpstr>Οστεΐνη (cementum)</vt:lpstr>
      <vt:lpstr>Οστεΐνη (cementum)</vt:lpstr>
      <vt:lpstr>Οστεΐνη Φυσικές ιδιότητες</vt:lpstr>
      <vt:lpstr>PowerPoint Presentation</vt:lpstr>
      <vt:lpstr>Οστεΐνη Ιστολογικά δομικά χαρακτηριστικά </vt:lpstr>
      <vt:lpstr>Οστεΐνη Ιστολογικά δομικά χαρακτηριστικά </vt:lpstr>
      <vt:lpstr>Τύποι – Ταξινόμηση της οστεΐνης </vt:lpstr>
      <vt:lpstr>Τύποι – Ταξινόμηση της οστεΐνης </vt:lpstr>
      <vt:lpstr>οστεϊνογένεση</vt:lpstr>
      <vt:lpstr>οστεϊνογένεση</vt:lpstr>
      <vt:lpstr>   </vt:lpstr>
      <vt:lpstr>Τα αδιαφοροποίητα μεσεγχυματικά κύτταρα του οδοντοθυλακίου διαφοροποιούνται σε προ-οστεϊνοβλάστες και κατόπιν σε οστεϊνοβλάστες. Τα κύτταρα αυτά παράγουν τροποκολλαγόνο, γλυκοπρωτεΐνες κ.ά. που αποτελούν το οργανικό υπόστρωμα της οστεΐνης που ονομάζεται  προ-οστεΐνη ή οστεϊνοειδές.</vt:lpstr>
      <vt:lpstr>  Διάπλαση της οστεΐνης </vt:lpstr>
      <vt:lpstr>  Διάπλαση της οστεΐνης </vt:lpstr>
      <vt:lpstr>Λειτουργίες της οστεΐνης</vt:lpstr>
      <vt:lpstr>Λειτουργίες της οστεΐνης</vt:lpstr>
      <vt:lpstr>Λειτουργικές μεταβολές της οστεΐνης</vt:lpstr>
      <vt:lpstr>Λειτουργικές μεταβολές της οστεΐνης</vt:lpstr>
      <vt:lpstr>Πολφός δοντιού</vt:lpstr>
      <vt:lpstr>Πολφός δοντιού</vt:lpstr>
      <vt:lpstr>ΙΣΤΟΛΟΓΙΚΑ ΓΝΩΡΙΣΜΑΤΑ ΤΟΥ ΠΟΛΦΟΥ</vt:lpstr>
      <vt:lpstr>ΙΣΤΟΛΟΓΙΚΑ ΓΝΩΡΙΣΜΑΤΑ ΤΟΥ ΠΟΛΦΟΥ</vt:lpstr>
      <vt:lpstr>ΙΣΤΟΛΟΓΙΚΑ ΓΝΩΡΙΣΜΑΤΑ ΤΟΥ ΠΟΛΦΟΥ Οδοντινοβλαστική στιβάδα </vt:lpstr>
      <vt:lpstr>ΙΣΤΟΛΟΓΙΚΑ ΓΝΩΡΙΣΜΑΤΑ ΤΟΥ ΠΟΛΦΟΥ Οδοντινοβλαστική στιβάδα </vt:lpstr>
      <vt:lpstr>ΙΣΤΟΛΟΓΙΚΑ ΓΝΩΡΙΣΜΑΤΑ ΤΟΥ ΠΟΛΦΟΥ</vt:lpstr>
      <vt:lpstr>ΙΣΤΟΛΟΓΙΚΑ ΓΝΩΡΙΣΜΑΤΑ ΤΟΥ ΠΟΛΦΟΥ</vt:lpstr>
      <vt:lpstr>ΙΣΤΟΛΟΓΙΚΑ ΓΝΩΡΙΣΜΑΤΑ ΤΟΥ ΠΟΛΦΟΥ</vt:lpstr>
      <vt:lpstr>ΙΣΤΟΛΟΓΙΚΑ ΓΝΩΡΙΣΜΑΤΑ ΤΟΥ ΠΟΛΦΟΥ Κεντρική μοίρα του πολφού ή πολφικό παρέγχυμα</vt:lpstr>
      <vt:lpstr>ΙΣΤΟΛΟΓΙΚΑ ΓΝΩΡΙΣΜΑΤΑ ΤΟΥ ΠΟΛΦΟΥ Κεντρική μοίρα του πολφού ή πολφικό παρέγχυμα</vt:lpstr>
      <vt:lpstr>ΙΣΤΟΛΟΓΙΚΑ ΓΝΩΡΙΣΜΑΤΑ ΤΟΥ ΠΟΛΦΟΥ Κεντρική μοίρα του πολφού ή πολφικό παρέγχυμα</vt:lpstr>
      <vt:lpstr>ΙΣΤΟΛΟΓΙΚΑ ΓΝΩΡΙΣΜΑΤΑ ΤΟΥ ΠΟΛΦΟΥ Κεντρική μοίρα του πολφού ή πολφικό παρέγχυμα</vt:lpstr>
      <vt:lpstr>ΙΣΤΟΛΟΓΙΚΑ ΓΝΩΡΙΣΜΑΤΑ ΤΟΥ ΠΟΛΦΟΥ Κεντρική μοίρα του πολφού ή πολφικό παρέγχυμα</vt:lpstr>
      <vt:lpstr>Ιστολογική εικόνα πολφού μεγάλης ηλικίας</vt:lpstr>
      <vt:lpstr>Πολφόλιθος είναι μια εστία από εκφυλισμένα και νεκρωμένα κύτταρα με εναπόθεση αλάτων.  </vt:lpstr>
      <vt:lpstr>Ιστολογική εικόνα πολφού  μετά από επίδραση κάποιου ερεθίσματος </vt:lpstr>
      <vt:lpstr>PowerPoint Presentation</vt:lpstr>
      <vt:lpstr>ΙΣΤΟΛΟΓΙΑ ΤΩΝ ΠΕΡΙΟΔΟΝΤΙΚΩΝ ΙΣΤΩΝ</vt:lpstr>
      <vt:lpstr>Περιβάλλοντες ιστοί των δοντιών  (περιοδόντιο) </vt:lpstr>
      <vt:lpstr>Περιοδόντιο (ούλα)</vt:lpstr>
      <vt:lpstr>Ούλα </vt:lpstr>
      <vt:lpstr>Ούλα </vt:lpstr>
      <vt:lpstr>Ιστολογικά χαρακτηριστικά των ούλων</vt:lpstr>
      <vt:lpstr>Ιστολογικά χαρακτηριστικά των ούλων</vt:lpstr>
      <vt:lpstr>Ανάπτυξη του προσπεφυκότος επιθηλίου</vt:lpstr>
      <vt:lpstr>Δομή και σύνθεση του επιθηλίου των ούλων</vt:lpstr>
      <vt:lpstr>PowerPoint Presentation</vt:lpstr>
      <vt:lpstr>PowerPoint Presentation</vt:lpstr>
      <vt:lpstr>PowerPoint Presentation</vt:lpstr>
      <vt:lpstr>Περιοδόντιο (περιρρίζιο)</vt:lpstr>
      <vt:lpstr>Περιρρίζιο</vt:lpstr>
      <vt:lpstr>ΠΕΡΙΡΡΙΖΙΟ Εμβρυολογία – Δομικά χαρακτηριστικά  </vt:lpstr>
      <vt:lpstr>ΠΕΡΙΡΡΙΖΙΟ Εμβρυολογία – Δομικά χαρακτηριστικά  </vt:lpstr>
      <vt:lpstr>ΠΕΡΙΡΡΙΖΙΟ  Δομικά χαρακτηριστικά  </vt:lpstr>
      <vt:lpstr>ΠΕΡΙΡΡΙΖΙΟ  Δομικά χαρακτηριστικά  </vt:lpstr>
      <vt:lpstr>Τα κύτταρα του περιρριζίου</vt:lpstr>
      <vt:lpstr>Συστατικά της εξωκυττάριας ουσίας του περριριζίου</vt:lpstr>
      <vt:lpstr>Κολλαγόνες ίνες περιρριζίου </vt:lpstr>
      <vt:lpstr>Κολλαγόνες ίνες περιρριζίου</vt:lpstr>
      <vt:lpstr>Περιοδόντιο (Οστό των φατνίων)</vt:lpstr>
      <vt:lpstr>Ιστολογία των Οστών των Γνάθων</vt:lpstr>
      <vt:lpstr>Ιστολογία των οστών</vt:lpstr>
      <vt:lpstr>Οστίτης Ιστός</vt:lpstr>
      <vt:lpstr>Σύσταση Οστού</vt:lpstr>
      <vt:lpstr>Μεσοκυττάρια ή Θεμέλια Ουσία</vt:lpstr>
      <vt:lpstr>Κύτταρα Οστού</vt:lpstr>
      <vt:lpstr>Οστεοβλάστες</vt:lpstr>
      <vt:lpstr>Κύτταρα Οστού</vt:lpstr>
      <vt:lpstr>Οστεοκύτταρα</vt:lpstr>
      <vt:lpstr>Κύτταρα Οστού</vt:lpstr>
      <vt:lpstr>Οστεοκλάστες</vt:lpstr>
      <vt:lpstr>PowerPoint Presentation</vt:lpstr>
      <vt:lpstr>Περιόστεο - Ενδόστεο</vt:lpstr>
      <vt:lpstr>PowerPoint Presentation</vt:lpstr>
      <vt:lpstr>Τύποι Οστού</vt:lpstr>
      <vt:lpstr>Πρωτογενές οστούν</vt:lpstr>
      <vt:lpstr>Δευτερογενές οστούν</vt:lpstr>
      <vt:lpstr>Τύποι Οστού</vt:lpstr>
      <vt:lpstr>PowerPoint Presentation</vt:lpstr>
      <vt:lpstr>Τύποι Οστού</vt:lpstr>
      <vt:lpstr>Αρχιτεκτονική Δομή των Γνάθων</vt:lpstr>
      <vt:lpstr>PowerPoint Presentation</vt:lpstr>
      <vt:lpstr>Αρχιτεκτονική Δομή των Γνάθων</vt:lpstr>
      <vt:lpstr>PowerPoint Presentation</vt:lpstr>
      <vt:lpstr>PowerPoint Presentation</vt:lpstr>
      <vt:lpstr>Ιστολογία Κροταφογναθικής Διάρθρωσης</vt:lpstr>
      <vt:lpstr>PowerPoint Presentation</vt:lpstr>
      <vt:lpstr>PowerPoint Presentation</vt:lpstr>
      <vt:lpstr>Διάρθριος δίσκος</vt:lpstr>
      <vt:lpstr>Διάρθριος δίσκος</vt:lpstr>
      <vt:lpstr>Αρθρικές επιφάνειες</vt:lpstr>
      <vt:lpstr>Αρθρική κάψα</vt:lpstr>
      <vt:lpstr>PowerPoint Presentation</vt:lpstr>
      <vt:lpstr>Περιβάλλοντες ιστοί δοντιών   βλεννογόνος</vt:lpstr>
      <vt:lpstr>Περιβάλλοντες ιστοί δοντιών   βλεννογόνος στόματος</vt:lpstr>
      <vt:lpstr>βλεννογόνος στόματος</vt:lpstr>
      <vt:lpstr>βλεννογόνος στόματος</vt:lpstr>
      <vt:lpstr>βλεννογόνος στόματος</vt:lpstr>
      <vt:lpstr>PowerPoint Presentation</vt:lpstr>
      <vt:lpstr>PowerPoint Presentation</vt:lpstr>
      <vt:lpstr>PowerPoint Presentation</vt:lpstr>
      <vt:lpstr>PowerPoint Presentation</vt:lpstr>
      <vt:lpstr>βλεννογόνος</vt:lpstr>
      <vt:lpstr>PowerPoint Presentation</vt:lpstr>
      <vt:lpstr>PowerPoint Presentation</vt:lpstr>
      <vt:lpstr>PowerPoint Presentation</vt:lpstr>
      <vt:lpstr>PowerPoint Presentation</vt:lpstr>
      <vt:lpstr>ΒΙΒΛΙΟΓΡΑΦΙΑ</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Dimos</dc:creator>
  <cp:lastModifiedBy>Pepie Tsolka</cp:lastModifiedBy>
  <cp:revision>293</cp:revision>
  <dcterms:created xsi:type="dcterms:W3CDTF">2015-12-06T08:13:55Z</dcterms:created>
  <dcterms:modified xsi:type="dcterms:W3CDTF">2021-01-02T16:27:04Z</dcterms:modified>
</cp:coreProperties>
</file>