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354" r:id="rId2"/>
    <p:sldId id="319" r:id="rId3"/>
    <p:sldId id="374" r:id="rId4"/>
    <p:sldId id="323" r:id="rId5"/>
    <p:sldId id="376" r:id="rId6"/>
    <p:sldId id="362" r:id="rId7"/>
    <p:sldId id="337" r:id="rId8"/>
    <p:sldId id="306" r:id="rId9"/>
    <p:sldId id="316" r:id="rId10"/>
    <p:sldId id="310" r:id="rId11"/>
    <p:sldId id="312" r:id="rId12"/>
    <p:sldId id="301" r:id="rId13"/>
    <p:sldId id="314" r:id="rId14"/>
    <p:sldId id="333" r:id="rId15"/>
    <p:sldId id="334" r:id="rId16"/>
    <p:sldId id="318" r:id="rId17"/>
    <p:sldId id="320" r:id="rId18"/>
    <p:sldId id="355" r:id="rId19"/>
    <p:sldId id="258" r:id="rId20"/>
    <p:sldId id="259" r:id="rId21"/>
    <p:sldId id="321" r:id="rId22"/>
    <p:sldId id="357" r:id="rId23"/>
    <p:sldId id="356" r:id="rId24"/>
    <p:sldId id="262" r:id="rId25"/>
    <p:sldId id="324" r:id="rId26"/>
    <p:sldId id="327" r:id="rId27"/>
    <p:sldId id="326" r:id="rId28"/>
    <p:sldId id="335" r:id="rId29"/>
    <p:sldId id="336" r:id="rId30"/>
    <p:sldId id="307" r:id="rId31"/>
    <p:sldId id="311" r:id="rId32"/>
    <p:sldId id="330" r:id="rId33"/>
    <p:sldId id="308" r:id="rId34"/>
    <p:sldId id="331" r:id="rId35"/>
    <p:sldId id="315" r:id="rId36"/>
    <p:sldId id="329" r:id="rId37"/>
    <p:sldId id="328" r:id="rId38"/>
    <p:sldId id="332" r:id="rId39"/>
    <p:sldId id="364" r:id="rId40"/>
    <p:sldId id="363" r:id="rId41"/>
    <p:sldId id="257" r:id="rId42"/>
    <p:sldId id="325" r:id="rId43"/>
    <p:sldId id="365" r:id="rId44"/>
    <p:sldId id="366" r:id="rId45"/>
    <p:sldId id="367" r:id="rId46"/>
    <p:sldId id="368" r:id="rId47"/>
    <p:sldId id="369" r:id="rId48"/>
    <p:sldId id="370" r:id="rId49"/>
    <p:sldId id="373" r:id="rId50"/>
    <p:sldId id="372" r:id="rId51"/>
    <p:sldId id="377" r:id="rId52"/>
    <p:sldId id="379" r:id="rId53"/>
    <p:sldId id="378" r:id="rId54"/>
    <p:sldId id="353" r:id="rId55"/>
    <p:sldId id="322" r:id="rId56"/>
    <p:sldId id="371" r:id="rId57"/>
    <p:sldId id="375" r:id="rId5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1" d="100"/>
          <a:sy n="41" d="100"/>
        </p:scale>
        <p:origin x="38" y="120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11/29/2020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11/29/2020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dirty="0"/>
              <a:pPr/>
              <a:t>11/29/2020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dirty="0"/>
              <a:pPr/>
              <a:t>11/29/2020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dirty="0"/>
              <a:pPr/>
              <a:t>11/29/2020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11/29/2020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dirty="0"/>
              <a:pPr/>
              <a:t>11/29/2020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dirty="0"/>
              <a:pPr/>
              <a:t>11/29/2020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11/29/2020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5A05DDBD-1421-483B-90BD-7C3BFE9A8A39}"/>
              </a:ext>
            </a:extLst>
          </p:cNvPr>
          <p:cNvSpPr>
            <a:spLocks noGrp="1"/>
          </p:cNvSpPr>
          <p:nvPr>
            <p:ph type="ctrTitle"/>
          </p:nvPr>
        </p:nvSpPr>
        <p:spPr/>
        <p:txBody>
          <a:bodyPr/>
          <a:lstStyle/>
          <a:p>
            <a:r>
              <a:rPr lang="el-GR" dirty="0"/>
              <a:t>Αντιμετώπιση μετακτινικών βλαβών </a:t>
            </a:r>
          </a:p>
        </p:txBody>
      </p:sp>
      <p:sp>
        <p:nvSpPr>
          <p:cNvPr id="5" name="Υπότιτλος 4">
            <a:extLst>
              <a:ext uri="{FF2B5EF4-FFF2-40B4-BE49-F238E27FC236}">
                <a16:creationId xmlns:a16="http://schemas.microsoft.com/office/drawing/2014/main" id="{55FF8FD2-8102-4935-B32B-E32A5EB411B3}"/>
              </a:ext>
            </a:extLst>
          </p:cNvPr>
          <p:cNvSpPr>
            <a:spLocks noGrp="1"/>
          </p:cNvSpPr>
          <p:nvPr>
            <p:ph type="subTitle" idx="1"/>
          </p:nvPr>
        </p:nvSpPr>
        <p:spPr/>
        <p:txBody>
          <a:bodyPr>
            <a:normAutofit lnSpcReduction="10000"/>
          </a:bodyPr>
          <a:lstStyle/>
          <a:p>
            <a:r>
              <a:rPr lang="el-GR" dirty="0"/>
              <a:t>Μυρσίνη Μπαλαφούτα </a:t>
            </a:r>
          </a:p>
          <a:p>
            <a:r>
              <a:rPr lang="el-GR" dirty="0"/>
              <a:t>Ακτινοθεραπευτής Ογκολόγος </a:t>
            </a:r>
          </a:p>
          <a:p>
            <a:r>
              <a:rPr lang="el-GR" dirty="0" err="1"/>
              <a:t>Επικ</a:t>
            </a:r>
            <a:r>
              <a:rPr lang="el-GR" dirty="0"/>
              <a:t>. Καθηγήτρια  </a:t>
            </a:r>
            <a:r>
              <a:rPr lang="el-GR" dirty="0" err="1"/>
              <a:t>ΠαΔΑ</a:t>
            </a:r>
            <a:r>
              <a:rPr lang="el-GR" dirty="0"/>
              <a:t> Τμήματος Ακτινολογίας Ακτινοθεραπείας</a:t>
            </a:r>
          </a:p>
        </p:txBody>
      </p:sp>
    </p:spTree>
    <p:extLst>
      <p:ext uri="{BB962C8B-B14F-4D97-AF65-F5344CB8AC3E}">
        <p14:creationId xmlns:p14="http://schemas.microsoft.com/office/powerpoint/2010/main" val="3731925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6C4B032-74A4-4B9B-902F-8AF4D1A7B639}"/>
              </a:ext>
            </a:extLst>
          </p:cNvPr>
          <p:cNvSpPr>
            <a:spLocks noGrp="1"/>
          </p:cNvSpPr>
          <p:nvPr>
            <p:ph type="title"/>
          </p:nvPr>
        </p:nvSpPr>
        <p:spPr>
          <a:xfrm>
            <a:off x="2592925" y="624110"/>
            <a:ext cx="8911687" cy="795115"/>
          </a:xfrm>
        </p:spPr>
        <p:txBody>
          <a:bodyPr/>
          <a:lstStyle/>
          <a:p>
            <a:r>
              <a:rPr lang="el-GR" dirty="0"/>
              <a:t>Υγρή απολέπιση</a:t>
            </a:r>
            <a:r>
              <a:rPr lang="en-US" dirty="0"/>
              <a:t>. </a:t>
            </a:r>
            <a:r>
              <a:rPr lang="el-GR" dirty="0"/>
              <a:t>Οίδημα</a:t>
            </a:r>
          </a:p>
        </p:txBody>
      </p:sp>
      <p:pic>
        <p:nvPicPr>
          <p:cNvPr id="5" name="Θέση περιεχομένου 4">
            <a:extLst>
              <a:ext uri="{FF2B5EF4-FFF2-40B4-BE49-F238E27FC236}">
                <a16:creationId xmlns:a16="http://schemas.microsoft.com/office/drawing/2014/main" id="{D2933871-FE26-4F78-B91F-82BD46143AFC}"/>
              </a:ext>
            </a:extLst>
          </p:cNvPr>
          <p:cNvPicPr>
            <a:picLocks noGrp="1" noChangeAspect="1"/>
          </p:cNvPicPr>
          <p:nvPr>
            <p:ph idx="1"/>
          </p:nvPr>
        </p:nvPicPr>
        <p:blipFill>
          <a:blip r:embed="rId2"/>
          <a:stretch>
            <a:fillRect/>
          </a:stretch>
        </p:blipFill>
        <p:spPr>
          <a:xfrm>
            <a:off x="950913" y="1512887"/>
            <a:ext cx="3810000" cy="2524125"/>
          </a:xfrm>
        </p:spPr>
      </p:pic>
      <p:pic>
        <p:nvPicPr>
          <p:cNvPr id="7" name="Εικόνα 6">
            <a:extLst>
              <a:ext uri="{FF2B5EF4-FFF2-40B4-BE49-F238E27FC236}">
                <a16:creationId xmlns:a16="http://schemas.microsoft.com/office/drawing/2014/main" id="{C434448D-307C-4881-B598-5530006DD983}"/>
              </a:ext>
            </a:extLst>
          </p:cNvPr>
          <p:cNvPicPr>
            <a:picLocks noChangeAspect="1"/>
          </p:cNvPicPr>
          <p:nvPr/>
        </p:nvPicPr>
        <p:blipFill>
          <a:blip r:embed="rId3"/>
          <a:stretch>
            <a:fillRect/>
          </a:stretch>
        </p:blipFill>
        <p:spPr>
          <a:xfrm>
            <a:off x="4914900" y="1368044"/>
            <a:ext cx="5372100" cy="2829306"/>
          </a:xfrm>
          <a:prstGeom prst="rect">
            <a:avLst/>
          </a:prstGeom>
        </p:spPr>
      </p:pic>
      <p:pic>
        <p:nvPicPr>
          <p:cNvPr id="9" name="Εικόνα 8">
            <a:extLst>
              <a:ext uri="{FF2B5EF4-FFF2-40B4-BE49-F238E27FC236}">
                <a16:creationId xmlns:a16="http://schemas.microsoft.com/office/drawing/2014/main" id="{032B8DF2-49F8-4D27-8EFA-33F2B44D51EB}"/>
              </a:ext>
            </a:extLst>
          </p:cNvPr>
          <p:cNvPicPr>
            <a:picLocks noChangeAspect="1"/>
          </p:cNvPicPr>
          <p:nvPr/>
        </p:nvPicPr>
        <p:blipFill>
          <a:blip r:embed="rId4"/>
          <a:stretch>
            <a:fillRect/>
          </a:stretch>
        </p:blipFill>
        <p:spPr>
          <a:xfrm>
            <a:off x="953038" y="4092575"/>
            <a:ext cx="3333750" cy="2505075"/>
          </a:xfrm>
          <a:prstGeom prst="rect">
            <a:avLst/>
          </a:prstGeom>
        </p:spPr>
      </p:pic>
      <p:pic>
        <p:nvPicPr>
          <p:cNvPr id="11" name="Εικόνα 10">
            <a:extLst>
              <a:ext uri="{FF2B5EF4-FFF2-40B4-BE49-F238E27FC236}">
                <a16:creationId xmlns:a16="http://schemas.microsoft.com/office/drawing/2014/main" id="{C143BFEC-6F5D-40F2-BA9D-A674CB75150B}"/>
              </a:ext>
            </a:extLst>
          </p:cNvPr>
          <p:cNvPicPr>
            <a:picLocks noChangeAspect="1"/>
          </p:cNvPicPr>
          <p:nvPr/>
        </p:nvPicPr>
        <p:blipFill>
          <a:blip r:embed="rId5"/>
          <a:stretch>
            <a:fillRect/>
          </a:stretch>
        </p:blipFill>
        <p:spPr>
          <a:xfrm>
            <a:off x="4686300" y="4291012"/>
            <a:ext cx="3962400" cy="2333414"/>
          </a:xfrm>
          <a:prstGeom prst="rect">
            <a:avLst/>
          </a:prstGeom>
        </p:spPr>
      </p:pic>
    </p:spTree>
    <p:extLst>
      <p:ext uri="{BB962C8B-B14F-4D97-AF65-F5344CB8AC3E}">
        <p14:creationId xmlns:p14="http://schemas.microsoft.com/office/powerpoint/2010/main" val="844978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C2FD77C-8CBB-4DA5-928C-23266B2F4FE0}"/>
              </a:ext>
            </a:extLst>
          </p:cNvPr>
          <p:cNvSpPr>
            <a:spLocks noGrp="1"/>
          </p:cNvSpPr>
          <p:nvPr>
            <p:ph type="title"/>
          </p:nvPr>
        </p:nvSpPr>
        <p:spPr/>
        <p:txBody>
          <a:bodyPr/>
          <a:lstStyle/>
          <a:p>
            <a:r>
              <a:rPr lang="el-GR" dirty="0"/>
              <a:t>Οξεία ακτινική δερματίτιδα</a:t>
            </a:r>
          </a:p>
        </p:txBody>
      </p:sp>
      <p:pic>
        <p:nvPicPr>
          <p:cNvPr id="5" name="Θέση περιεχομένου 4">
            <a:extLst>
              <a:ext uri="{FF2B5EF4-FFF2-40B4-BE49-F238E27FC236}">
                <a16:creationId xmlns:a16="http://schemas.microsoft.com/office/drawing/2014/main" id="{FAFCBC96-716A-4BA6-9BFD-7241D18F1097}"/>
              </a:ext>
            </a:extLst>
          </p:cNvPr>
          <p:cNvPicPr>
            <a:picLocks noGrp="1" noChangeAspect="1"/>
          </p:cNvPicPr>
          <p:nvPr>
            <p:ph idx="1"/>
          </p:nvPr>
        </p:nvPicPr>
        <p:blipFill>
          <a:blip r:embed="rId2"/>
          <a:stretch>
            <a:fillRect/>
          </a:stretch>
        </p:blipFill>
        <p:spPr>
          <a:xfrm>
            <a:off x="4645313" y="2357437"/>
            <a:ext cx="3501160" cy="3501160"/>
          </a:xfrm>
        </p:spPr>
      </p:pic>
    </p:spTree>
    <p:extLst>
      <p:ext uri="{BB962C8B-B14F-4D97-AF65-F5344CB8AC3E}">
        <p14:creationId xmlns:p14="http://schemas.microsoft.com/office/powerpoint/2010/main" val="1214950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1191A4B-6DAE-410F-84DF-21555473071A}"/>
              </a:ext>
            </a:extLst>
          </p:cNvPr>
          <p:cNvSpPr>
            <a:spLocks noGrp="1"/>
          </p:cNvSpPr>
          <p:nvPr>
            <p:ph type="title"/>
          </p:nvPr>
        </p:nvSpPr>
        <p:spPr>
          <a:xfrm>
            <a:off x="2592926" y="624110"/>
            <a:ext cx="8877586" cy="640445"/>
          </a:xfrm>
        </p:spPr>
        <p:txBody>
          <a:bodyPr/>
          <a:lstStyle/>
          <a:p>
            <a:r>
              <a:rPr lang="el-GR" dirty="0"/>
              <a:t>Ακτινική δερματίτιδα</a:t>
            </a:r>
          </a:p>
        </p:txBody>
      </p:sp>
      <p:pic>
        <p:nvPicPr>
          <p:cNvPr id="5" name="Θέση περιεχομένου 4">
            <a:extLst>
              <a:ext uri="{FF2B5EF4-FFF2-40B4-BE49-F238E27FC236}">
                <a16:creationId xmlns:a16="http://schemas.microsoft.com/office/drawing/2014/main" id="{3B24C740-1D01-4FCD-8418-DF0EA453A02F}"/>
              </a:ext>
            </a:extLst>
          </p:cNvPr>
          <p:cNvPicPr>
            <a:picLocks noGrp="1" noChangeAspect="1"/>
          </p:cNvPicPr>
          <p:nvPr>
            <p:ph idx="1"/>
          </p:nvPr>
        </p:nvPicPr>
        <p:blipFill>
          <a:blip r:embed="rId2"/>
          <a:stretch>
            <a:fillRect/>
          </a:stretch>
        </p:blipFill>
        <p:spPr>
          <a:xfrm>
            <a:off x="763416" y="1277807"/>
            <a:ext cx="2857500" cy="1571625"/>
          </a:xfrm>
        </p:spPr>
      </p:pic>
      <p:pic>
        <p:nvPicPr>
          <p:cNvPr id="7" name="Εικόνα 6">
            <a:extLst>
              <a:ext uri="{FF2B5EF4-FFF2-40B4-BE49-F238E27FC236}">
                <a16:creationId xmlns:a16="http://schemas.microsoft.com/office/drawing/2014/main" id="{70BF0231-CF94-428A-A3FC-BBC1081A65D7}"/>
              </a:ext>
            </a:extLst>
          </p:cNvPr>
          <p:cNvPicPr>
            <a:picLocks noChangeAspect="1"/>
          </p:cNvPicPr>
          <p:nvPr/>
        </p:nvPicPr>
        <p:blipFill>
          <a:blip r:embed="rId3"/>
          <a:stretch>
            <a:fillRect/>
          </a:stretch>
        </p:blipFill>
        <p:spPr>
          <a:xfrm>
            <a:off x="3750520" y="1277807"/>
            <a:ext cx="4003339" cy="4364799"/>
          </a:xfrm>
          <a:prstGeom prst="rect">
            <a:avLst/>
          </a:prstGeom>
        </p:spPr>
      </p:pic>
      <p:pic>
        <p:nvPicPr>
          <p:cNvPr id="9" name="Εικόνα 8">
            <a:extLst>
              <a:ext uri="{FF2B5EF4-FFF2-40B4-BE49-F238E27FC236}">
                <a16:creationId xmlns:a16="http://schemas.microsoft.com/office/drawing/2014/main" id="{7D3A0005-6D9F-4A66-814D-D45A45767802}"/>
              </a:ext>
            </a:extLst>
          </p:cNvPr>
          <p:cNvPicPr>
            <a:picLocks noChangeAspect="1"/>
          </p:cNvPicPr>
          <p:nvPr/>
        </p:nvPicPr>
        <p:blipFill>
          <a:blip r:embed="rId4"/>
          <a:stretch>
            <a:fillRect/>
          </a:stretch>
        </p:blipFill>
        <p:spPr>
          <a:xfrm>
            <a:off x="8326488" y="1264555"/>
            <a:ext cx="2057400" cy="1543050"/>
          </a:xfrm>
          <a:prstGeom prst="rect">
            <a:avLst/>
          </a:prstGeom>
        </p:spPr>
      </p:pic>
      <p:pic>
        <p:nvPicPr>
          <p:cNvPr id="11" name="Εικόνα 10">
            <a:extLst>
              <a:ext uri="{FF2B5EF4-FFF2-40B4-BE49-F238E27FC236}">
                <a16:creationId xmlns:a16="http://schemas.microsoft.com/office/drawing/2014/main" id="{4BAF2D6C-E49E-4A79-BC7A-B0EF1F840E92}"/>
              </a:ext>
            </a:extLst>
          </p:cNvPr>
          <p:cNvPicPr>
            <a:picLocks noChangeAspect="1"/>
          </p:cNvPicPr>
          <p:nvPr/>
        </p:nvPicPr>
        <p:blipFill>
          <a:blip r:embed="rId5"/>
          <a:stretch>
            <a:fillRect/>
          </a:stretch>
        </p:blipFill>
        <p:spPr>
          <a:xfrm>
            <a:off x="7883463" y="2950137"/>
            <a:ext cx="3237533" cy="2143367"/>
          </a:xfrm>
          <a:prstGeom prst="rect">
            <a:avLst/>
          </a:prstGeom>
        </p:spPr>
      </p:pic>
      <p:pic>
        <p:nvPicPr>
          <p:cNvPr id="13" name="Εικόνα 12">
            <a:extLst>
              <a:ext uri="{FF2B5EF4-FFF2-40B4-BE49-F238E27FC236}">
                <a16:creationId xmlns:a16="http://schemas.microsoft.com/office/drawing/2014/main" id="{82049B6C-013B-4B59-ACC1-870D259E0AF5}"/>
              </a:ext>
            </a:extLst>
          </p:cNvPr>
          <p:cNvPicPr>
            <a:picLocks noChangeAspect="1"/>
          </p:cNvPicPr>
          <p:nvPr/>
        </p:nvPicPr>
        <p:blipFill>
          <a:blip r:embed="rId6"/>
          <a:stretch>
            <a:fillRect/>
          </a:stretch>
        </p:blipFill>
        <p:spPr>
          <a:xfrm>
            <a:off x="1042435" y="3046433"/>
            <a:ext cx="2451087" cy="2428392"/>
          </a:xfrm>
          <a:prstGeom prst="rect">
            <a:avLst/>
          </a:prstGeom>
        </p:spPr>
      </p:pic>
    </p:spTree>
    <p:extLst>
      <p:ext uri="{BB962C8B-B14F-4D97-AF65-F5344CB8AC3E}">
        <p14:creationId xmlns:p14="http://schemas.microsoft.com/office/powerpoint/2010/main" val="2205893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A996D40-ED15-4707-9D89-1D11CF248751}"/>
              </a:ext>
            </a:extLst>
          </p:cNvPr>
          <p:cNvSpPr>
            <a:spLocks noGrp="1"/>
          </p:cNvSpPr>
          <p:nvPr>
            <p:ph type="title"/>
          </p:nvPr>
        </p:nvSpPr>
        <p:spPr/>
        <p:txBody>
          <a:bodyPr/>
          <a:lstStyle/>
          <a:p>
            <a:r>
              <a:rPr lang="el-GR" dirty="0"/>
              <a:t>Οξεία Ακτινική δερματίτιδα</a:t>
            </a:r>
          </a:p>
        </p:txBody>
      </p:sp>
      <p:pic>
        <p:nvPicPr>
          <p:cNvPr id="5" name="Θέση περιεχομένου 4">
            <a:extLst>
              <a:ext uri="{FF2B5EF4-FFF2-40B4-BE49-F238E27FC236}">
                <a16:creationId xmlns:a16="http://schemas.microsoft.com/office/drawing/2014/main" id="{AB38FAD0-C62F-413C-AA2D-BE45E91B8456}"/>
              </a:ext>
            </a:extLst>
          </p:cNvPr>
          <p:cNvPicPr>
            <a:picLocks noGrp="1" noChangeAspect="1"/>
          </p:cNvPicPr>
          <p:nvPr>
            <p:ph idx="1"/>
          </p:nvPr>
        </p:nvPicPr>
        <p:blipFill>
          <a:blip r:embed="rId2"/>
          <a:stretch>
            <a:fillRect/>
          </a:stretch>
        </p:blipFill>
        <p:spPr>
          <a:xfrm>
            <a:off x="2112422" y="1639504"/>
            <a:ext cx="8911687" cy="4304096"/>
          </a:xfrm>
        </p:spPr>
      </p:pic>
    </p:spTree>
    <p:extLst>
      <p:ext uri="{BB962C8B-B14F-4D97-AF65-F5344CB8AC3E}">
        <p14:creationId xmlns:p14="http://schemas.microsoft.com/office/powerpoint/2010/main" val="2004881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71A4B91-04E8-41DB-8E00-070798097179}"/>
              </a:ext>
            </a:extLst>
          </p:cNvPr>
          <p:cNvSpPr>
            <a:spLocks noGrp="1"/>
          </p:cNvSpPr>
          <p:nvPr>
            <p:ph type="title"/>
          </p:nvPr>
        </p:nvSpPr>
        <p:spPr>
          <a:xfrm>
            <a:off x="1468583" y="624110"/>
            <a:ext cx="10036030" cy="1280890"/>
          </a:xfrm>
        </p:spPr>
        <p:txBody>
          <a:bodyPr/>
          <a:lstStyle/>
          <a:p>
            <a:r>
              <a:rPr lang="el-GR" dirty="0"/>
              <a:t>Σοβαρή </a:t>
            </a:r>
            <a:r>
              <a:rPr lang="el-GR" dirty="0" err="1"/>
              <a:t>μετακτινική</a:t>
            </a:r>
            <a:r>
              <a:rPr lang="el-GR" dirty="0"/>
              <a:t> δερματίτιδα (</a:t>
            </a:r>
            <a:r>
              <a:rPr lang="en-US" dirty="0"/>
              <a:t>grade III)</a:t>
            </a:r>
            <a:endParaRPr lang="el-GR" dirty="0"/>
          </a:p>
        </p:txBody>
      </p:sp>
      <p:pic>
        <p:nvPicPr>
          <p:cNvPr id="5" name="Θέση περιεχομένου 4">
            <a:extLst>
              <a:ext uri="{FF2B5EF4-FFF2-40B4-BE49-F238E27FC236}">
                <a16:creationId xmlns:a16="http://schemas.microsoft.com/office/drawing/2014/main" id="{C544E9BC-6A28-4AEE-A751-CAC7A87AFE98}"/>
              </a:ext>
            </a:extLst>
          </p:cNvPr>
          <p:cNvPicPr>
            <a:picLocks noGrp="1" noChangeAspect="1"/>
          </p:cNvPicPr>
          <p:nvPr>
            <p:ph idx="1"/>
          </p:nvPr>
        </p:nvPicPr>
        <p:blipFill rotWithShape="1">
          <a:blip r:embed="rId2"/>
          <a:srcRect l="1684" t="2848" r="2199" b="8900"/>
          <a:stretch/>
        </p:blipFill>
        <p:spPr>
          <a:xfrm>
            <a:off x="2556769" y="1905000"/>
            <a:ext cx="8336132" cy="4140693"/>
          </a:xfrm>
        </p:spPr>
      </p:pic>
    </p:spTree>
    <p:extLst>
      <p:ext uri="{BB962C8B-B14F-4D97-AF65-F5344CB8AC3E}">
        <p14:creationId xmlns:p14="http://schemas.microsoft.com/office/powerpoint/2010/main" val="3583031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5C45D7-D300-4483-96ED-41A20193D0EC}"/>
              </a:ext>
            </a:extLst>
          </p:cNvPr>
          <p:cNvSpPr>
            <a:spLocks noGrp="1"/>
          </p:cNvSpPr>
          <p:nvPr>
            <p:ph type="title"/>
          </p:nvPr>
        </p:nvSpPr>
        <p:spPr>
          <a:xfrm>
            <a:off x="1651247" y="624110"/>
            <a:ext cx="9853365" cy="1280890"/>
          </a:xfrm>
        </p:spPr>
        <p:txBody>
          <a:bodyPr>
            <a:normAutofit fontScale="90000"/>
          </a:bodyPr>
          <a:lstStyle/>
          <a:p>
            <a:r>
              <a:rPr lang="el-GR" dirty="0"/>
              <a:t>Απώτερα αποτελέσματα της ΑΚΘ </a:t>
            </a:r>
            <a:r>
              <a:rPr lang="en-US" dirty="0"/>
              <a:t>:</a:t>
            </a:r>
            <a:r>
              <a:rPr lang="el-GR" dirty="0"/>
              <a:t>εκτεταμένη </a:t>
            </a:r>
            <a:r>
              <a:rPr lang="en-US" dirty="0"/>
              <a:t> </a:t>
            </a:r>
            <a:r>
              <a:rPr lang="el-GR" dirty="0"/>
              <a:t>τηλεγγειεκτασία μετά την ακτινοβόληση με </a:t>
            </a:r>
            <a:r>
              <a:rPr lang="en-US" dirty="0"/>
              <a:t>Co60</a:t>
            </a:r>
            <a:endParaRPr lang="el-GR" dirty="0"/>
          </a:p>
        </p:txBody>
      </p:sp>
      <p:pic>
        <p:nvPicPr>
          <p:cNvPr id="5" name="Θέση περιεχομένου 4">
            <a:extLst>
              <a:ext uri="{FF2B5EF4-FFF2-40B4-BE49-F238E27FC236}">
                <a16:creationId xmlns:a16="http://schemas.microsoft.com/office/drawing/2014/main" id="{891A9A3B-0A57-4CAD-8614-04665D30E426}"/>
              </a:ext>
            </a:extLst>
          </p:cNvPr>
          <p:cNvPicPr>
            <a:picLocks noGrp="1" noChangeAspect="1"/>
          </p:cNvPicPr>
          <p:nvPr>
            <p:ph idx="1"/>
          </p:nvPr>
        </p:nvPicPr>
        <p:blipFill>
          <a:blip r:embed="rId2"/>
          <a:stretch>
            <a:fillRect/>
          </a:stretch>
        </p:blipFill>
        <p:spPr>
          <a:xfrm>
            <a:off x="4261282" y="2047285"/>
            <a:ext cx="3999005" cy="3562139"/>
          </a:xfrm>
        </p:spPr>
      </p:pic>
    </p:spTree>
    <p:extLst>
      <p:ext uri="{BB962C8B-B14F-4D97-AF65-F5344CB8AC3E}">
        <p14:creationId xmlns:p14="http://schemas.microsoft.com/office/powerpoint/2010/main" val="4197985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87603C7-0632-4BC2-B152-E508FAB6EACE}"/>
              </a:ext>
            </a:extLst>
          </p:cNvPr>
          <p:cNvSpPr>
            <a:spLocks noGrp="1"/>
          </p:cNvSpPr>
          <p:nvPr>
            <p:ph type="title"/>
          </p:nvPr>
        </p:nvSpPr>
        <p:spPr>
          <a:xfrm>
            <a:off x="1102659" y="376518"/>
            <a:ext cx="10401953" cy="1528482"/>
          </a:xfrm>
        </p:spPr>
        <p:txBody>
          <a:bodyPr/>
          <a:lstStyle/>
          <a:p>
            <a:r>
              <a:rPr lang="el-GR" dirty="0"/>
              <a:t>Αντιμετώπιση καθυστερημένων βλαβών του δέρματος από ΑΚΘ</a:t>
            </a:r>
          </a:p>
        </p:txBody>
      </p:sp>
      <p:sp>
        <p:nvSpPr>
          <p:cNvPr id="3" name="Θέση περιεχομένου 2">
            <a:extLst>
              <a:ext uri="{FF2B5EF4-FFF2-40B4-BE49-F238E27FC236}">
                <a16:creationId xmlns:a16="http://schemas.microsoft.com/office/drawing/2014/main" id="{EA377750-F424-4C6F-B82D-4B327AEF5C89}"/>
              </a:ext>
            </a:extLst>
          </p:cNvPr>
          <p:cNvSpPr>
            <a:spLocks noGrp="1"/>
          </p:cNvSpPr>
          <p:nvPr>
            <p:ph idx="1"/>
          </p:nvPr>
        </p:nvSpPr>
        <p:spPr>
          <a:xfrm>
            <a:off x="1235824" y="1567543"/>
            <a:ext cx="10401953" cy="4913939"/>
          </a:xfrm>
        </p:spPr>
        <p:txBody>
          <a:bodyPr>
            <a:normAutofit/>
          </a:bodyPr>
          <a:lstStyle/>
          <a:p>
            <a:r>
              <a:rPr lang="el-GR" b="1" dirty="0"/>
              <a:t>Ατροφική δερματίτιδα </a:t>
            </a:r>
            <a:r>
              <a:rPr lang="el-GR" dirty="0"/>
              <a:t>αντιμετωπίζεται με </a:t>
            </a:r>
            <a:r>
              <a:rPr lang="el-GR" dirty="0">
                <a:solidFill>
                  <a:srgbClr val="FF0000"/>
                </a:solidFill>
              </a:rPr>
              <a:t>αλοιφές γλυκοκορτικοειδών και έλαια.</a:t>
            </a:r>
          </a:p>
          <a:p>
            <a:r>
              <a:rPr lang="el-GR" b="1" dirty="0"/>
              <a:t>Υπερτροφική δερματίτιδα, ίνωση </a:t>
            </a:r>
            <a:r>
              <a:rPr lang="el-GR" dirty="0"/>
              <a:t>αντιμετωπίζεται με απορροφήσιμη θεραπεία υπό μορφή </a:t>
            </a:r>
            <a:r>
              <a:rPr lang="el-GR" dirty="0">
                <a:solidFill>
                  <a:srgbClr val="FF0000"/>
                </a:solidFill>
              </a:rPr>
              <a:t>ηλεκτροφόρησης διμεξειδίου, πρωτεϊνοπλαστικών ενζύμων και ηπαρίνης. </a:t>
            </a:r>
          </a:p>
          <a:p>
            <a:pPr marL="0" indent="0">
              <a:buNone/>
            </a:pPr>
            <a:r>
              <a:rPr lang="el-GR" dirty="0"/>
              <a:t>Το υδατικό διάλυμα του διμεξειδίου (20λεπτά /ημέρα, για 10-15 συνεδρίες) μειώνει το οίδημα και την φλεγμονή, μαλακώνει την περιοχή της ίνωσης λόγω απορρόφησης μεμονωμένων ινών κολλαγόνου. </a:t>
            </a:r>
          </a:p>
          <a:p>
            <a:pPr marL="0" indent="0">
              <a:buNone/>
            </a:pPr>
            <a:r>
              <a:rPr lang="el-GR" dirty="0"/>
              <a:t>Ακολουθεί ηλεκτροφόρηση πρωτεϊνικών ενζύμων (τρυψίνη, χυμοψίνη </a:t>
            </a:r>
            <a:r>
              <a:rPr lang="el-GR" dirty="0" err="1"/>
              <a:t>κλπ</a:t>
            </a:r>
            <a:r>
              <a:rPr lang="el-GR" dirty="0"/>
              <a:t>) (20λεπτά για 10-15 καθημερινές συνεδρίες), γεγονός που οδηγεί σε μείωση της φλεγμονής και του οιδήματος. </a:t>
            </a:r>
          </a:p>
          <a:p>
            <a:pPr marL="0" indent="0">
              <a:buNone/>
            </a:pPr>
            <a:r>
              <a:rPr lang="el-GR" dirty="0"/>
              <a:t>Ακολουθεί ηλεκτροφόρηση ηπαρίνης (5-10εφαρμογές) η οποία, σε συνδυασμό με τις προηγούμενες διαδικασίες, βελτιώνει τη μικροκυκλοφορία, μειώνει την υποξία των ιστών και διεγείρει τις διαδικασίες αποκατάστασης. </a:t>
            </a:r>
          </a:p>
          <a:p>
            <a:r>
              <a:rPr lang="el-GR" b="1" dirty="0"/>
              <a:t>Έλκη</a:t>
            </a:r>
            <a:r>
              <a:rPr lang="el-GR" dirty="0"/>
              <a:t> </a:t>
            </a:r>
            <a:r>
              <a:rPr lang="en-US" dirty="0"/>
              <a:t>: </a:t>
            </a:r>
            <a:r>
              <a:rPr lang="el-GR" dirty="0"/>
              <a:t>στο αρχικό στάδιο του σχηματισμού τους με έντονη εξίδρωση χρησιμοποιούν </a:t>
            </a:r>
            <a:r>
              <a:rPr lang="el-GR" dirty="0">
                <a:solidFill>
                  <a:srgbClr val="FF0000"/>
                </a:solidFill>
              </a:rPr>
              <a:t>αντισηπτικά διαλύματα </a:t>
            </a:r>
            <a:r>
              <a:rPr lang="el-GR" dirty="0"/>
              <a:t>- 10% </a:t>
            </a:r>
            <a:r>
              <a:rPr lang="el-GR" dirty="0" err="1"/>
              <a:t>διμεθοξείδιο</a:t>
            </a:r>
            <a:r>
              <a:rPr lang="el-GR" dirty="0"/>
              <a:t>, 0,5% </a:t>
            </a:r>
            <a:r>
              <a:rPr lang="el-GR" dirty="0" err="1"/>
              <a:t>χλωραμίνη</a:t>
            </a:r>
            <a:r>
              <a:rPr lang="el-GR" dirty="0"/>
              <a:t>, 1% υπεροξείδιο υδρογόνου, κλπ. Ωστόσο, η κύρια είναι </a:t>
            </a:r>
            <a:r>
              <a:rPr lang="el-GR" dirty="0">
                <a:solidFill>
                  <a:srgbClr val="FF0000"/>
                </a:solidFill>
              </a:rPr>
              <a:t>η ριζική εκτομή των κατεστραμμένων ιστών</a:t>
            </a:r>
            <a:r>
              <a:rPr lang="el-GR" dirty="0"/>
              <a:t> με πλαστική πλαστική αντικατάσταση του ελαττώματος.</a:t>
            </a:r>
          </a:p>
          <a:p>
            <a:endParaRPr lang="el-GR" dirty="0"/>
          </a:p>
          <a:p>
            <a:endParaRPr lang="el-GR" dirty="0"/>
          </a:p>
        </p:txBody>
      </p:sp>
    </p:spTree>
    <p:extLst>
      <p:ext uri="{BB962C8B-B14F-4D97-AF65-F5344CB8AC3E}">
        <p14:creationId xmlns:p14="http://schemas.microsoft.com/office/powerpoint/2010/main" val="2575514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3524C92-2BAE-4190-90DA-7BFFC9F3D4EC}"/>
              </a:ext>
            </a:extLst>
          </p:cNvPr>
          <p:cNvSpPr>
            <a:spLocks noGrp="1"/>
          </p:cNvSpPr>
          <p:nvPr>
            <p:ph type="title"/>
          </p:nvPr>
        </p:nvSpPr>
        <p:spPr>
          <a:xfrm>
            <a:off x="1676401" y="624110"/>
            <a:ext cx="9828212" cy="616861"/>
          </a:xfrm>
        </p:spPr>
        <p:txBody>
          <a:bodyPr>
            <a:normAutofit fontScale="90000"/>
          </a:bodyPr>
          <a:lstStyle/>
          <a:p>
            <a:r>
              <a:rPr lang="el-GR" dirty="0"/>
              <a:t>θεραπεία με Υπερβαρικό Οξυγόνο </a:t>
            </a:r>
          </a:p>
        </p:txBody>
      </p:sp>
      <p:sp>
        <p:nvSpPr>
          <p:cNvPr id="3" name="Θέση περιεχομένου 2">
            <a:extLst>
              <a:ext uri="{FF2B5EF4-FFF2-40B4-BE49-F238E27FC236}">
                <a16:creationId xmlns:a16="http://schemas.microsoft.com/office/drawing/2014/main" id="{B04FFA22-F27E-4F5E-A78F-D7305F908FEF}"/>
              </a:ext>
            </a:extLst>
          </p:cNvPr>
          <p:cNvSpPr>
            <a:spLocks noGrp="1"/>
          </p:cNvSpPr>
          <p:nvPr>
            <p:ph idx="1"/>
          </p:nvPr>
        </p:nvSpPr>
        <p:spPr>
          <a:xfrm>
            <a:off x="1045029" y="1240971"/>
            <a:ext cx="10459583" cy="4670251"/>
          </a:xfrm>
        </p:spPr>
        <p:txBody>
          <a:bodyPr>
            <a:normAutofit/>
          </a:bodyPr>
          <a:lstStyle/>
          <a:p>
            <a:endParaRPr lang="el-GR" dirty="0"/>
          </a:p>
          <a:p>
            <a:pPr marL="0" indent="0">
              <a:buNone/>
            </a:pPr>
            <a:r>
              <a:rPr lang="el-GR" dirty="0"/>
              <a:t>Οι επιδράσεις της Ακτινοβολίας στους φυσιολογικούς ιστούς που οδηγούν σε υποξία, χαμηλή αγγείωση και </a:t>
            </a:r>
            <a:r>
              <a:rPr lang="el-GR" dirty="0" err="1"/>
              <a:t>υποκυτταρικότητα</a:t>
            </a:r>
            <a:r>
              <a:rPr lang="el-GR" dirty="0"/>
              <a:t> καθιστώντας ελαττωματική την επουλωτική ικανότητα και την αντίσταση σε λοιμώξεις, αποτελούν τη βάση για τις ευεργετικές δράσεις του ΥΒΟ. Αυτές συνοψίζονται ως εξής:</a:t>
            </a:r>
          </a:p>
          <a:p>
            <a:pPr lvl="0"/>
            <a:r>
              <a:rPr lang="el-GR" dirty="0"/>
              <a:t>Αύξηση επιπέδων Οξυγόνου στους (</a:t>
            </a:r>
            <a:r>
              <a:rPr lang="el-GR" dirty="0" err="1"/>
              <a:t>υποξικούς</a:t>
            </a:r>
            <a:r>
              <a:rPr lang="el-GR" dirty="0"/>
              <a:t>) ιστούς</a:t>
            </a:r>
          </a:p>
          <a:p>
            <a:pPr lvl="0"/>
            <a:r>
              <a:rPr lang="el-GR" dirty="0"/>
              <a:t>Διέγερση </a:t>
            </a:r>
            <a:r>
              <a:rPr lang="el-GR" dirty="0" err="1"/>
              <a:t>νεοαγγειογένεσης</a:t>
            </a:r>
            <a:r>
              <a:rPr lang="el-GR" dirty="0"/>
              <a:t>, παραγωγής κολλαγόνου και πολλαπλασιασμού ινοβλαστών και οστεοβλαστών</a:t>
            </a:r>
          </a:p>
          <a:p>
            <a:pPr lvl="0"/>
            <a:r>
              <a:rPr lang="el-GR" dirty="0"/>
              <a:t>Αυξημένη αντίσταση στις λοιμώξεις και παραγωγή αυξητικών παραγόντων</a:t>
            </a:r>
          </a:p>
          <a:p>
            <a:pPr lvl="0"/>
            <a:r>
              <a:rPr lang="el-GR" dirty="0"/>
              <a:t>τροποποιεί σε ιστολογικό επίπεδο τις βλάβες της ΑΚΘ. </a:t>
            </a:r>
          </a:p>
          <a:p>
            <a:pPr lvl="0"/>
            <a:r>
              <a:rPr lang="el-GR" dirty="0"/>
              <a:t>δίνει τη δυνατότητα για μακροχρόνια έως οριστική επίλυση των μετακτινικών διαταραχών. Έχει αναφερθεί σε μελέτες ποσοστό βελτίωσης έως και 95% σε περιπτώσεις </a:t>
            </a:r>
            <a:r>
              <a:rPr lang="el-GR" dirty="0" err="1"/>
              <a:t>μετακτινικής</a:t>
            </a:r>
            <a:r>
              <a:rPr lang="el-GR" dirty="0"/>
              <a:t> αιμορραγικής κυστίτιδας ανθεκτικής σε άλλες μορφές θεραπείας.</a:t>
            </a:r>
          </a:p>
          <a:p>
            <a:endParaRPr lang="el-GR" dirty="0"/>
          </a:p>
        </p:txBody>
      </p:sp>
    </p:spTree>
    <p:extLst>
      <p:ext uri="{BB962C8B-B14F-4D97-AF65-F5344CB8AC3E}">
        <p14:creationId xmlns:p14="http://schemas.microsoft.com/office/powerpoint/2010/main" val="3458162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21F150D-98A2-40E1-830F-1DDB468CF3B1}"/>
              </a:ext>
            </a:extLst>
          </p:cNvPr>
          <p:cNvSpPr>
            <a:spLocks noGrp="1"/>
          </p:cNvSpPr>
          <p:nvPr>
            <p:ph type="title"/>
          </p:nvPr>
        </p:nvSpPr>
        <p:spPr>
          <a:xfrm>
            <a:off x="2223655" y="332510"/>
            <a:ext cx="9280957" cy="893618"/>
          </a:xfrm>
        </p:spPr>
        <p:txBody>
          <a:bodyPr/>
          <a:lstStyle/>
          <a:p>
            <a:r>
              <a:rPr lang="el-GR" dirty="0"/>
              <a:t>Υπερβαρικό Οξυγόνο</a:t>
            </a:r>
          </a:p>
        </p:txBody>
      </p:sp>
      <p:sp>
        <p:nvSpPr>
          <p:cNvPr id="3" name="Θέση περιεχομένου 2">
            <a:extLst>
              <a:ext uri="{FF2B5EF4-FFF2-40B4-BE49-F238E27FC236}">
                <a16:creationId xmlns:a16="http://schemas.microsoft.com/office/drawing/2014/main" id="{D56BBAA6-0323-4B46-A91E-479E6A5548DB}"/>
              </a:ext>
            </a:extLst>
          </p:cNvPr>
          <p:cNvSpPr>
            <a:spLocks noGrp="1"/>
          </p:cNvSpPr>
          <p:nvPr>
            <p:ph idx="1"/>
          </p:nvPr>
        </p:nvSpPr>
        <p:spPr>
          <a:xfrm>
            <a:off x="1413164" y="1413164"/>
            <a:ext cx="10091448" cy="5112326"/>
          </a:xfrm>
        </p:spPr>
        <p:txBody>
          <a:bodyPr>
            <a:normAutofit lnSpcReduction="10000"/>
          </a:bodyPr>
          <a:lstStyle/>
          <a:p>
            <a:r>
              <a:rPr lang="el-GR" dirty="0"/>
              <a:t>Είναι η ΜΟΝΗ θεραπεία που αποκαθιστά τις </a:t>
            </a:r>
            <a:r>
              <a:rPr lang="el-GR" b="1" dirty="0"/>
              <a:t>βλάβες που προκαλούνται από την ακτινοβολία σε νεοπλασματικές νόσους. </a:t>
            </a:r>
            <a:r>
              <a:rPr lang="el-GR" dirty="0"/>
              <a:t>Αυτό συμβαίνει διότι η θεραπεία με Υπερβαρικό Οξυγόνο αναστρέφει τις βλάβες που προκαλούνται από την ακτινοβολία διότι:</a:t>
            </a:r>
          </a:p>
          <a:p>
            <a:r>
              <a:rPr lang="el-GR" b="1" dirty="0"/>
              <a:t>Εξασφαλίζεται η Οξυγόνωση στον υποξικό </a:t>
            </a:r>
            <a:r>
              <a:rPr lang="el-GR" dirty="0"/>
              <a:t>μετά την ακτινοβολία ιστό.</a:t>
            </a:r>
          </a:p>
          <a:p>
            <a:r>
              <a:rPr lang="el-GR" b="1" dirty="0"/>
              <a:t>Αποκαθίστανται η αιμάτωση </a:t>
            </a:r>
            <a:r>
              <a:rPr lang="el-GR" dirty="0"/>
              <a:t>του ιστού που ακτινοβολείται ή έχει ακτινοβοληθεί μέσω της δημιουργίας νέων τριχοειδών αγγείων (Νεοαγγείωση).</a:t>
            </a:r>
          </a:p>
          <a:p>
            <a:r>
              <a:rPr lang="el-GR" b="1" dirty="0"/>
              <a:t>Προάγεται η επούλωση </a:t>
            </a:r>
            <a:r>
              <a:rPr lang="el-GR" dirty="0"/>
              <a:t>ενεργοποιώντας το </a:t>
            </a:r>
            <a:r>
              <a:rPr lang="el-GR" b="1" dirty="0"/>
              <a:t>σχηματισμό Κολλαγόνου </a:t>
            </a:r>
            <a:r>
              <a:rPr lang="el-GR" dirty="0"/>
              <a:t>(πολλαπλασιασμός ινοβλαστών) </a:t>
            </a:r>
            <a:r>
              <a:rPr lang="el-GR" b="1" dirty="0"/>
              <a:t>και οστού </a:t>
            </a:r>
            <a:r>
              <a:rPr lang="el-GR" dirty="0"/>
              <a:t>(ενεργοποίηση οστεοβλαστών).</a:t>
            </a:r>
          </a:p>
          <a:p>
            <a:r>
              <a:rPr lang="el-GR" dirty="0"/>
              <a:t>Ασκείται έντονη Αντιφλεγμονώδης και Αποιδηματική δράση.</a:t>
            </a:r>
          </a:p>
          <a:p>
            <a:r>
              <a:rPr lang="el-GR" dirty="0"/>
              <a:t>Ασκείται</a:t>
            </a:r>
            <a:r>
              <a:rPr lang="el-GR" b="1" dirty="0"/>
              <a:t> Βακτηριοκτόνο </a:t>
            </a:r>
            <a:r>
              <a:rPr lang="el-GR" dirty="0"/>
              <a:t>(αναερόβια μικρόβια) και Βακτηριοστατική δράση (αερόβια μικρόβια).</a:t>
            </a:r>
          </a:p>
          <a:p>
            <a:r>
              <a:rPr lang="el-GR" dirty="0"/>
              <a:t>Αυτή </a:t>
            </a:r>
            <a:r>
              <a:rPr lang="el-GR" b="1" dirty="0"/>
              <a:t>η βελτίωση εκδηλώνεται κλινικά </a:t>
            </a:r>
            <a:r>
              <a:rPr lang="el-GR" dirty="0"/>
              <a:t>με την επούλωση του τραυματισμένου ιστού, πιο ελαστική και λιγότερο ινωτική υφή του ιστού, την μείωση – εξάλειψη της αιμορραγίας, την αντιμετώπιση της ξηροστομίας (ξηροστομία λόγω έλλειψης παραγωγής σάλιου), την βελτίωση των νευρολογικών συμπτωμάτων</a:t>
            </a:r>
          </a:p>
          <a:p>
            <a:endParaRPr lang="el-GR" dirty="0"/>
          </a:p>
        </p:txBody>
      </p:sp>
    </p:spTree>
    <p:extLst>
      <p:ext uri="{BB962C8B-B14F-4D97-AF65-F5344CB8AC3E}">
        <p14:creationId xmlns:p14="http://schemas.microsoft.com/office/powerpoint/2010/main" val="4286418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047496A-4CF4-44FE-854B-CFCFFB8DABEB}"/>
              </a:ext>
            </a:extLst>
          </p:cNvPr>
          <p:cNvSpPr>
            <a:spLocks noGrp="1"/>
          </p:cNvSpPr>
          <p:nvPr>
            <p:ph type="title"/>
          </p:nvPr>
        </p:nvSpPr>
        <p:spPr/>
        <p:txBody>
          <a:bodyPr/>
          <a:lstStyle/>
          <a:p>
            <a:r>
              <a:rPr lang="el-GR" dirty="0"/>
              <a:t>Ενδείξεις εφαρμογής υπερβαρικού οξυγόνου 1/3</a:t>
            </a:r>
          </a:p>
        </p:txBody>
      </p:sp>
      <p:sp>
        <p:nvSpPr>
          <p:cNvPr id="3" name="Θέση περιεχομένου 2">
            <a:extLst>
              <a:ext uri="{FF2B5EF4-FFF2-40B4-BE49-F238E27FC236}">
                <a16:creationId xmlns:a16="http://schemas.microsoft.com/office/drawing/2014/main" id="{D7399D7A-35BE-4724-9385-263CF677B4F3}"/>
              </a:ext>
            </a:extLst>
          </p:cNvPr>
          <p:cNvSpPr>
            <a:spLocks noGrp="1"/>
          </p:cNvSpPr>
          <p:nvPr>
            <p:ph idx="1"/>
          </p:nvPr>
        </p:nvSpPr>
        <p:spPr/>
        <p:txBody>
          <a:bodyPr>
            <a:normAutofit/>
          </a:bodyPr>
          <a:lstStyle/>
          <a:p>
            <a:pPr marL="0" indent="0">
              <a:buNone/>
            </a:pPr>
            <a:r>
              <a:rPr lang="el-GR" b="1" dirty="0"/>
              <a:t>1. Διαταραχές – Επιπλοκές από Ακτινοβολία Νεοπλασμάτων</a:t>
            </a:r>
            <a:endParaRPr lang="el-GR" dirty="0"/>
          </a:p>
          <a:p>
            <a:r>
              <a:rPr lang="el-GR" b="1" dirty="0"/>
              <a:t>a. Οξείες – Άμεσες</a:t>
            </a:r>
            <a:endParaRPr lang="el-GR" dirty="0"/>
          </a:p>
          <a:p>
            <a:r>
              <a:rPr lang="el-GR" dirty="0"/>
              <a:t>Οξείες Ακτινικές διαταραχές Κεφαλής-Τραχήλου</a:t>
            </a:r>
          </a:p>
          <a:p>
            <a:r>
              <a:rPr lang="el-GR" dirty="0"/>
              <a:t>Οξείες Ακτινικές διαταραχές Λάρυγγος</a:t>
            </a:r>
          </a:p>
          <a:p>
            <a:r>
              <a:rPr lang="el-GR" dirty="0"/>
              <a:t>Ακτινική Αιμορραγική κυστίτιδα</a:t>
            </a:r>
          </a:p>
          <a:p>
            <a:r>
              <a:rPr lang="el-GR" dirty="0"/>
              <a:t>Ακτινική κολίτιδα και πρωκτίτιδα</a:t>
            </a:r>
          </a:p>
          <a:p>
            <a:r>
              <a:rPr lang="el-GR" dirty="0"/>
              <a:t>Οξείες Νευρολογικές Διαταραχές, όπως είναι :</a:t>
            </a:r>
          </a:p>
          <a:p>
            <a:pPr lvl="1"/>
            <a:r>
              <a:rPr lang="el-GR" dirty="0"/>
              <a:t>Διαταραχές </a:t>
            </a:r>
            <a:r>
              <a:rPr lang="el-GR" dirty="0" err="1"/>
              <a:t>Βραχιονίου</a:t>
            </a:r>
            <a:r>
              <a:rPr lang="el-GR" dirty="0"/>
              <a:t> πλέγματος σε ακτινοβολία Καρκίνου Μαστού.</a:t>
            </a:r>
          </a:p>
          <a:p>
            <a:pPr lvl="1"/>
            <a:r>
              <a:rPr lang="el-GR" dirty="0"/>
              <a:t>Διαταραχές Κεντρικού Νευρικού Συστήματος (Κ.Ν.Σ.) και Νωτιαίου Μυελού.</a:t>
            </a:r>
          </a:p>
          <a:p>
            <a:endParaRPr lang="el-GR" dirty="0"/>
          </a:p>
        </p:txBody>
      </p:sp>
    </p:spTree>
    <p:extLst>
      <p:ext uri="{BB962C8B-B14F-4D97-AF65-F5344CB8AC3E}">
        <p14:creationId xmlns:p14="http://schemas.microsoft.com/office/powerpoint/2010/main" val="3696295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C3C540EB-99C3-4749-9C0D-FE1166474267}"/>
              </a:ext>
            </a:extLst>
          </p:cNvPr>
          <p:cNvPicPr>
            <a:picLocks noChangeAspect="1"/>
          </p:cNvPicPr>
          <p:nvPr/>
        </p:nvPicPr>
        <p:blipFill rotWithShape="1">
          <a:blip r:embed="rId2"/>
          <a:srcRect l="9769" t="8128" r="9605" b="24382"/>
          <a:stretch/>
        </p:blipFill>
        <p:spPr>
          <a:xfrm>
            <a:off x="2476870" y="719090"/>
            <a:ext cx="7253056" cy="4367815"/>
          </a:xfrm>
          <a:prstGeom prst="rect">
            <a:avLst/>
          </a:prstGeom>
        </p:spPr>
      </p:pic>
    </p:spTree>
    <p:extLst>
      <p:ext uri="{BB962C8B-B14F-4D97-AF65-F5344CB8AC3E}">
        <p14:creationId xmlns:p14="http://schemas.microsoft.com/office/powerpoint/2010/main" val="3104133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B7E7BD9-85A0-4DA5-9485-37A3B0EAE1CB}"/>
              </a:ext>
            </a:extLst>
          </p:cNvPr>
          <p:cNvSpPr>
            <a:spLocks noGrp="1"/>
          </p:cNvSpPr>
          <p:nvPr>
            <p:ph type="title"/>
          </p:nvPr>
        </p:nvSpPr>
        <p:spPr>
          <a:xfrm>
            <a:off x="2592925" y="624110"/>
            <a:ext cx="8911687" cy="672030"/>
          </a:xfrm>
        </p:spPr>
        <p:txBody>
          <a:bodyPr/>
          <a:lstStyle/>
          <a:p>
            <a:r>
              <a:rPr lang="el-GR" dirty="0"/>
              <a:t>Εφαρμογές 2/3</a:t>
            </a:r>
          </a:p>
        </p:txBody>
      </p:sp>
      <p:sp>
        <p:nvSpPr>
          <p:cNvPr id="3" name="Θέση περιεχομένου 2">
            <a:extLst>
              <a:ext uri="{FF2B5EF4-FFF2-40B4-BE49-F238E27FC236}">
                <a16:creationId xmlns:a16="http://schemas.microsoft.com/office/drawing/2014/main" id="{5D253390-4E64-4C15-9B58-2DA99ADF7A9D}"/>
              </a:ext>
            </a:extLst>
          </p:cNvPr>
          <p:cNvSpPr>
            <a:spLocks noGrp="1"/>
          </p:cNvSpPr>
          <p:nvPr>
            <p:ph idx="1"/>
          </p:nvPr>
        </p:nvSpPr>
        <p:spPr>
          <a:xfrm>
            <a:off x="1745673" y="1558636"/>
            <a:ext cx="9758939" cy="4352586"/>
          </a:xfrm>
        </p:spPr>
        <p:txBody>
          <a:bodyPr>
            <a:normAutofit fontScale="92500" lnSpcReduction="10000"/>
          </a:bodyPr>
          <a:lstStyle/>
          <a:p>
            <a:pPr marL="0" indent="0">
              <a:buNone/>
            </a:pPr>
            <a:r>
              <a:rPr lang="el-GR" b="1" dirty="0"/>
              <a:t>β. Αργοπορημένες –Απώτερες – Χρόνιες</a:t>
            </a:r>
            <a:endParaRPr lang="el-GR" dirty="0"/>
          </a:p>
          <a:p>
            <a:r>
              <a:rPr lang="el-GR" dirty="0"/>
              <a:t>Αργοπορημένες Μετακτινικές διαταραχές Κεφαλής-Τραχήλου</a:t>
            </a:r>
          </a:p>
          <a:p>
            <a:r>
              <a:rPr lang="el-GR" dirty="0"/>
              <a:t>Αργοπορημένες Μετακτινικές διαταραχές Λάρυγγος</a:t>
            </a:r>
          </a:p>
          <a:p>
            <a:r>
              <a:rPr lang="el-GR" dirty="0" err="1"/>
              <a:t>Οστεοακτινονέκρωση</a:t>
            </a:r>
            <a:r>
              <a:rPr lang="el-GR" dirty="0"/>
              <a:t> (Μετακτινική Νέκρωση Οστών – Γνάθου)</a:t>
            </a:r>
          </a:p>
          <a:p>
            <a:r>
              <a:rPr lang="el-GR" dirty="0"/>
              <a:t>Μετακτινική Αιμορραγική κυστίτιδα όπου οδηγεί σε διακοπή της αιμορραγίας από την κύστη σε μεγάλο ποσοστό (από 60% – 95% των περιπτώσεων) και αποκατάσταση του τρόπου και ποιότητας ζωής</a:t>
            </a:r>
          </a:p>
          <a:p>
            <a:r>
              <a:rPr lang="el-GR" dirty="0"/>
              <a:t>Μετακτινική Κολίτιδα – Πρωκτίτιδα.</a:t>
            </a:r>
          </a:p>
          <a:p>
            <a:r>
              <a:rPr lang="el-GR" dirty="0"/>
              <a:t>Χρόνιες Νευρολογικές Διαταραχές, όπως είναι :</a:t>
            </a:r>
          </a:p>
          <a:p>
            <a:pPr lvl="1"/>
            <a:r>
              <a:rPr lang="el-GR" dirty="0"/>
              <a:t>Διαταραχές </a:t>
            </a:r>
            <a:r>
              <a:rPr lang="el-GR" dirty="0" err="1"/>
              <a:t>Βραχιονίου</a:t>
            </a:r>
            <a:r>
              <a:rPr lang="el-GR" dirty="0"/>
              <a:t> πλέγματος σε ακτινοβολία Καρκίνου Μαστού.</a:t>
            </a:r>
          </a:p>
          <a:p>
            <a:pPr lvl="1"/>
            <a:r>
              <a:rPr lang="el-GR" dirty="0"/>
              <a:t>Διαταραχές Κεντρικού Νευρικού Συστήματος (Κ.Ν.Σ.) και Νωτιαίου Μυελού.</a:t>
            </a:r>
          </a:p>
          <a:p>
            <a:pPr lvl="2"/>
            <a:r>
              <a:rPr lang="el-GR" dirty="0"/>
              <a:t>Μετακτινικές διαταραχές θωρακικού τοιχώματος, κοιλιάς, πυέλου.</a:t>
            </a:r>
          </a:p>
          <a:p>
            <a:pPr lvl="2"/>
            <a:r>
              <a:rPr lang="el-GR" dirty="0"/>
              <a:t>Επιπλοκές σε ακτινοβολημένη περιοχή, όπως είναι : η Οστεομυελίτιδα και Νέκρωση.</a:t>
            </a:r>
          </a:p>
          <a:p>
            <a:endParaRPr lang="el-GR" dirty="0"/>
          </a:p>
        </p:txBody>
      </p:sp>
    </p:spTree>
    <p:extLst>
      <p:ext uri="{BB962C8B-B14F-4D97-AF65-F5344CB8AC3E}">
        <p14:creationId xmlns:p14="http://schemas.microsoft.com/office/powerpoint/2010/main" val="1456573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8359FBD-0D81-4DA3-8415-8FE3198C2D90}"/>
              </a:ext>
            </a:extLst>
          </p:cNvPr>
          <p:cNvSpPr>
            <a:spLocks noGrp="1"/>
          </p:cNvSpPr>
          <p:nvPr>
            <p:ph type="title"/>
          </p:nvPr>
        </p:nvSpPr>
        <p:spPr>
          <a:xfrm>
            <a:off x="1458686" y="304800"/>
            <a:ext cx="10045926" cy="892629"/>
          </a:xfrm>
        </p:spPr>
        <p:txBody>
          <a:bodyPr/>
          <a:lstStyle/>
          <a:p>
            <a:r>
              <a:rPr lang="el-GR" dirty="0"/>
              <a:t>Εφαρμογές του Υπερβαρικού οξυγόνου 3/3</a:t>
            </a:r>
          </a:p>
        </p:txBody>
      </p:sp>
      <p:sp>
        <p:nvSpPr>
          <p:cNvPr id="3" name="Θέση περιεχομένου 2">
            <a:extLst>
              <a:ext uri="{FF2B5EF4-FFF2-40B4-BE49-F238E27FC236}">
                <a16:creationId xmlns:a16="http://schemas.microsoft.com/office/drawing/2014/main" id="{55BC9F2B-4756-4D9B-8F8D-7BA976441561}"/>
              </a:ext>
            </a:extLst>
          </p:cNvPr>
          <p:cNvSpPr>
            <a:spLocks noGrp="1"/>
          </p:cNvSpPr>
          <p:nvPr>
            <p:ph idx="1"/>
          </p:nvPr>
        </p:nvSpPr>
        <p:spPr>
          <a:xfrm>
            <a:off x="870857" y="1197429"/>
            <a:ext cx="10633755" cy="4713793"/>
          </a:xfrm>
        </p:spPr>
        <p:txBody>
          <a:bodyPr>
            <a:normAutofit/>
          </a:bodyPr>
          <a:lstStyle/>
          <a:p>
            <a:pPr lvl="0"/>
            <a:r>
              <a:rPr lang="el-GR" b="1" dirty="0">
                <a:solidFill>
                  <a:srgbClr val="FF0000"/>
                </a:solidFill>
              </a:rPr>
              <a:t>Δερματικές Μετακτινικές Βλάβες που δεν επουλώνονται, όπως σε ακτινοβολία στα κάτω άκρα ή σε ακτινοθεραπεία για όγκους μαστού, ειδικά σε περιπτώσεις που ακολουθεί πλαστική αποκατάσταση με πρόθεμα καθώς και σε περιπτώσεις που έχει ήδη τοποθετηθεί αυτό και απειλείται το τελικό αποτέλεσμα</a:t>
            </a:r>
          </a:p>
          <a:p>
            <a:pPr lvl="0"/>
            <a:r>
              <a:rPr lang="el-GR" b="1" dirty="0"/>
              <a:t>Λεμφοίδημα</a:t>
            </a:r>
            <a:r>
              <a:rPr lang="el-GR" dirty="0"/>
              <a:t>, συνήθως άνω άκρου σε γυναίκες με όγκο μαστού, από συνδυασμό χειρουργικής αφαίρεσης όγκου, λεμφαδενικό καθαρισμό και Ακτινοθεραπεία. Οδηγεί σε αυξημένη λειτουργικότητα του άκρου και προστασία – επούλωση δερματικών βλαβών, στο πλαίσιο μιας συνολικότερης αντιμετώπισης</a:t>
            </a:r>
          </a:p>
          <a:p>
            <a:pPr lvl="0"/>
            <a:r>
              <a:rPr lang="el-GR" b="1" dirty="0"/>
              <a:t>Επανακτινοβόληση</a:t>
            </a:r>
            <a:r>
              <a:rPr lang="el-GR" dirty="0"/>
              <a:t>(της ίδιας περιοχής) λόγω υποτροπής όγκου, όπου προετοιμάζει την περιοχή προλαμβάνοντας την εμφάνιση βλαβών από την επίδραση 2ου κύκλου Ακτινοθεραπείας</a:t>
            </a:r>
          </a:p>
          <a:p>
            <a:pPr lvl="0"/>
            <a:r>
              <a:rPr lang="el-GR" b="1" dirty="0"/>
              <a:t>Προετοιμασία ακτινοβολημένων ιστών για χειρουργική επέμβαση στην ακτινοβοληθείσα περιοχή</a:t>
            </a:r>
            <a:r>
              <a:rPr lang="el-GR" dirty="0"/>
              <a:t>, εφόσον κάτι τέτοιο απαιτηθεί.</a:t>
            </a:r>
          </a:p>
          <a:p>
            <a:pPr marL="0" indent="0">
              <a:buNone/>
            </a:pPr>
            <a:r>
              <a:rPr lang="el-GR" dirty="0"/>
              <a:t> </a:t>
            </a:r>
          </a:p>
          <a:p>
            <a:endParaRPr lang="el-GR" dirty="0"/>
          </a:p>
        </p:txBody>
      </p:sp>
    </p:spTree>
    <p:extLst>
      <p:ext uri="{BB962C8B-B14F-4D97-AF65-F5344CB8AC3E}">
        <p14:creationId xmlns:p14="http://schemas.microsoft.com/office/powerpoint/2010/main" val="5144631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278DAE-FC43-4545-92DB-B42A2B72C1C4}"/>
              </a:ext>
            </a:extLst>
          </p:cNvPr>
          <p:cNvSpPr>
            <a:spLocks noGrp="1"/>
          </p:cNvSpPr>
          <p:nvPr>
            <p:ph type="title"/>
          </p:nvPr>
        </p:nvSpPr>
        <p:spPr>
          <a:xfrm>
            <a:off x="2370339" y="301842"/>
            <a:ext cx="9134274" cy="1215232"/>
          </a:xfrm>
        </p:spPr>
        <p:txBody>
          <a:bodyPr/>
          <a:lstStyle/>
          <a:p>
            <a:r>
              <a:rPr lang="el-GR" dirty="0"/>
              <a:t>Τα οφέλη του Υπερβαρικού Οξυγόνου</a:t>
            </a:r>
          </a:p>
        </p:txBody>
      </p:sp>
      <p:sp>
        <p:nvSpPr>
          <p:cNvPr id="3" name="Θέση περιεχομένου 2">
            <a:extLst>
              <a:ext uri="{FF2B5EF4-FFF2-40B4-BE49-F238E27FC236}">
                <a16:creationId xmlns:a16="http://schemas.microsoft.com/office/drawing/2014/main" id="{7DEDB9B7-203F-4256-9D06-EF997C5B9619}"/>
              </a:ext>
            </a:extLst>
          </p:cNvPr>
          <p:cNvSpPr>
            <a:spLocks noGrp="1"/>
          </p:cNvSpPr>
          <p:nvPr>
            <p:ph idx="1"/>
          </p:nvPr>
        </p:nvSpPr>
        <p:spPr>
          <a:xfrm>
            <a:off x="1641764" y="1517073"/>
            <a:ext cx="9862848" cy="4394149"/>
          </a:xfrm>
        </p:spPr>
        <p:txBody>
          <a:bodyPr/>
          <a:lstStyle/>
          <a:p>
            <a:r>
              <a:rPr lang="el-GR" sz="2400" b="1" dirty="0"/>
              <a:t>Χρήση της Θεραπείας με Υπερβαρικό Οξυγόνο ως πολλαπλασιαστή της Ακτινοβολίας</a:t>
            </a:r>
            <a:endParaRPr lang="el-GR" sz="2400" dirty="0"/>
          </a:p>
          <a:p>
            <a:pPr marL="0" indent="0">
              <a:buNone/>
            </a:pPr>
            <a:r>
              <a:rPr lang="el-GR" sz="2400" dirty="0"/>
              <a:t>Η θεραπεία με Υπερβαρικό Οξυγόνο προηγείται της ακτινοβολίας (άμεσα ή σε 30 περίπου λεπτά) προκειμένου ο όγκος να είναι καλύτερα οξυγονωμένος για να δεχθεί στη συνέχεια την Ακτινοβολία.</a:t>
            </a:r>
          </a:p>
          <a:p>
            <a:r>
              <a:rPr lang="el-GR" sz="2400" b="1" dirty="0"/>
              <a:t>Χρήση της Θεραπείας με Υπερβαρικό Οξυγόνο σε Υποτροπές της νεοπλασματικής νόσου που </a:t>
            </a:r>
            <a:r>
              <a:rPr lang="el-GR" sz="2400" b="1" dirty="0" err="1"/>
              <a:t>Επαν</a:t>
            </a:r>
            <a:r>
              <a:rPr lang="el-GR" sz="2400" b="1" dirty="0"/>
              <a:t>-ακτινοβολούνται.</a:t>
            </a:r>
            <a:endParaRPr lang="el-GR" sz="2400" dirty="0"/>
          </a:p>
          <a:p>
            <a:pPr marL="0" indent="0">
              <a:buNone/>
            </a:pPr>
            <a:r>
              <a:rPr lang="el-GR" sz="2400" dirty="0"/>
              <a:t>Η θεραπεία με Υπερβαρικό Οξυγόνο ακολουθεί την Ακτινοβολία.</a:t>
            </a:r>
          </a:p>
          <a:p>
            <a:endParaRPr lang="el-GR" dirty="0"/>
          </a:p>
        </p:txBody>
      </p:sp>
    </p:spTree>
    <p:extLst>
      <p:ext uri="{BB962C8B-B14F-4D97-AF65-F5344CB8AC3E}">
        <p14:creationId xmlns:p14="http://schemas.microsoft.com/office/powerpoint/2010/main" val="20353848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D77CDDA-1684-4506-A056-F3CA5889EC5D}"/>
              </a:ext>
            </a:extLst>
          </p:cNvPr>
          <p:cNvSpPr>
            <a:spLocks noGrp="1"/>
          </p:cNvSpPr>
          <p:nvPr>
            <p:ph type="title"/>
          </p:nvPr>
        </p:nvSpPr>
        <p:spPr>
          <a:xfrm>
            <a:off x="2592926" y="624110"/>
            <a:ext cx="8726104" cy="654465"/>
          </a:xfrm>
        </p:spPr>
        <p:txBody>
          <a:bodyPr/>
          <a:lstStyle/>
          <a:p>
            <a:r>
              <a:rPr lang="el-GR" dirty="0"/>
              <a:t>Θεραπεία με Υπερβαρικό Οξυγόνο</a:t>
            </a:r>
          </a:p>
        </p:txBody>
      </p:sp>
      <p:sp>
        <p:nvSpPr>
          <p:cNvPr id="3" name="Θέση περιεχομένου 2">
            <a:extLst>
              <a:ext uri="{FF2B5EF4-FFF2-40B4-BE49-F238E27FC236}">
                <a16:creationId xmlns:a16="http://schemas.microsoft.com/office/drawing/2014/main" id="{2AEC298F-EBD0-4677-AAC6-C894C5F765B3}"/>
              </a:ext>
            </a:extLst>
          </p:cNvPr>
          <p:cNvSpPr>
            <a:spLocks noGrp="1"/>
          </p:cNvSpPr>
          <p:nvPr>
            <p:ph idx="1"/>
          </p:nvPr>
        </p:nvSpPr>
        <p:spPr>
          <a:xfrm>
            <a:off x="4374619" y="1745673"/>
            <a:ext cx="5815543" cy="3833752"/>
          </a:xfrm>
        </p:spPr>
        <p:txBody>
          <a:bodyPr/>
          <a:lstStyle/>
          <a:p>
            <a:r>
              <a:rPr lang="el-GR" dirty="0"/>
              <a:t> είναι η </a:t>
            </a:r>
            <a:r>
              <a:rPr lang="el-GR" b="1" dirty="0"/>
              <a:t>εισπνοή 100% καθαρού οξυγόνου σε</a:t>
            </a:r>
            <a:r>
              <a:rPr lang="el-GR" dirty="0"/>
              <a:t> αυξημένη πίεση 3 </a:t>
            </a:r>
            <a:r>
              <a:rPr lang="el-GR" dirty="0" err="1"/>
              <a:t>ατμ</a:t>
            </a:r>
            <a:r>
              <a:rPr lang="el-GR" dirty="0"/>
              <a:t>. . Με το οξυγόνο περιορίζεται η έκταση μιας βλάβης και επιταχύνεται η επούλωση και η ίαση.</a:t>
            </a:r>
          </a:p>
        </p:txBody>
      </p:sp>
      <p:pic>
        <p:nvPicPr>
          <p:cNvPr id="1026" name="Picture 2" descr="Αποτελέσματα εικόνων για θεραπεία με υπερβαρικό οξυγόνο">
            <a:extLst>
              <a:ext uri="{FF2B5EF4-FFF2-40B4-BE49-F238E27FC236}">
                <a16:creationId xmlns:a16="http://schemas.microsoft.com/office/drawing/2014/main" id="{1244844C-9B54-4F10-BC93-3147062951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231" y="1398523"/>
            <a:ext cx="3729388" cy="25267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Αποτελέσματα εικόνων για θεραπεία με υπερβαρικό οξυγόνο">
            <a:extLst>
              <a:ext uri="{FF2B5EF4-FFF2-40B4-BE49-F238E27FC236}">
                <a16:creationId xmlns:a16="http://schemas.microsoft.com/office/drawing/2014/main" id="{16973DEA-6B9B-4E00-971A-77CD8A8ED4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1504" y="4139755"/>
            <a:ext cx="4258301" cy="26394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Εμφάνιση της εικόνας προέλευσης">
            <a:extLst>
              <a:ext uri="{FF2B5EF4-FFF2-40B4-BE49-F238E27FC236}">
                <a16:creationId xmlns:a16="http://schemas.microsoft.com/office/drawing/2014/main" id="{303609E6-DE8B-42AB-BE86-A16DA367A7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2415" y="3429000"/>
            <a:ext cx="5815543" cy="266483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8016A39-569F-40B4-A539-FE2F88479478}"/>
              </a:ext>
            </a:extLst>
          </p:cNvPr>
          <p:cNvSpPr txBox="1"/>
          <p:nvPr/>
        </p:nvSpPr>
        <p:spPr>
          <a:xfrm>
            <a:off x="4374619" y="3151573"/>
            <a:ext cx="1335186" cy="923330"/>
          </a:xfrm>
          <a:prstGeom prst="rect">
            <a:avLst/>
          </a:prstGeom>
          <a:noFill/>
        </p:spPr>
        <p:txBody>
          <a:bodyPr wrap="square" rtlCol="0">
            <a:spAutoFit/>
          </a:bodyPr>
          <a:lstStyle/>
          <a:p>
            <a:r>
              <a:rPr lang="el-GR" dirty="0"/>
              <a:t>Κάψουλες ή </a:t>
            </a:r>
          </a:p>
          <a:p>
            <a:r>
              <a:rPr lang="el-GR" dirty="0"/>
              <a:t>θάλαμοι </a:t>
            </a:r>
          </a:p>
        </p:txBody>
      </p:sp>
    </p:spTree>
    <p:extLst>
      <p:ext uri="{BB962C8B-B14F-4D97-AF65-F5344CB8AC3E}">
        <p14:creationId xmlns:p14="http://schemas.microsoft.com/office/powerpoint/2010/main" val="37241475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47788E1-0EAA-4A98-AA62-E4D756F4A37D}"/>
              </a:ext>
            </a:extLst>
          </p:cNvPr>
          <p:cNvSpPr>
            <a:spLocks noGrp="1"/>
          </p:cNvSpPr>
          <p:nvPr>
            <p:ph type="title"/>
          </p:nvPr>
        </p:nvSpPr>
        <p:spPr>
          <a:xfrm>
            <a:off x="706582" y="1455383"/>
            <a:ext cx="4557876" cy="3220526"/>
          </a:xfrm>
        </p:spPr>
        <p:txBody>
          <a:bodyPr>
            <a:normAutofit/>
          </a:bodyPr>
          <a:lstStyle/>
          <a:p>
            <a:r>
              <a:rPr lang="el-GR" sz="2400" dirty="0"/>
              <a:t>Η αποκατάσταση των </a:t>
            </a:r>
            <a:r>
              <a:rPr lang="el-GR" sz="2400" b="1" dirty="0"/>
              <a:t>ακτινικών νεκρώσεων </a:t>
            </a:r>
            <a:r>
              <a:rPr lang="el-GR" sz="2400" dirty="0"/>
              <a:t>απαιτεί πολύ προσοχή γιατί βλέπουμε μόνο την κορυφή του παγόβουνου!</a:t>
            </a:r>
          </a:p>
        </p:txBody>
      </p:sp>
      <p:pic>
        <p:nvPicPr>
          <p:cNvPr id="6" name="Picture 2" descr="Picture35">
            <a:extLst>
              <a:ext uri="{FF2B5EF4-FFF2-40B4-BE49-F238E27FC236}">
                <a16:creationId xmlns:a16="http://schemas.microsoft.com/office/drawing/2014/main" id="{637C2EAD-4469-49B8-926B-9811EB35525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1" y="956289"/>
            <a:ext cx="4872762" cy="4277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62641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AC6930A-94DB-41C2-8566-3BDFA0A20440}"/>
              </a:ext>
            </a:extLst>
          </p:cNvPr>
          <p:cNvSpPr>
            <a:spLocks noGrp="1"/>
          </p:cNvSpPr>
          <p:nvPr>
            <p:ph type="title"/>
          </p:nvPr>
        </p:nvSpPr>
        <p:spPr>
          <a:xfrm>
            <a:off x="2242457" y="624109"/>
            <a:ext cx="9262155" cy="725719"/>
          </a:xfrm>
        </p:spPr>
        <p:txBody>
          <a:bodyPr>
            <a:normAutofit/>
          </a:bodyPr>
          <a:lstStyle/>
          <a:p>
            <a:r>
              <a:rPr lang="el-GR" dirty="0"/>
              <a:t>Χρόνιες βλάβες από ΑΚΘ </a:t>
            </a:r>
          </a:p>
        </p:txBody>
      </p:sp>
      <p:sp>
        <p:nvSpPr>
          <p:cNvPr id="3" name="Θέση περιεχομένου 2">
            <a:extLst>
              <a:ext uri="{FF2B5EF4-FFF2-40B4-BE49-F238E27FC236}">
                <a16:creationId xmlns:a16="http://schemas.microsoft.com/office/drawing/2014/main" id="{0F92EE84-7B62-408A-9D18-AA2A847F35DC}"/>
              </a:ext>
            </a:extLst>
          </p:cNvPr>
          <p:cNvSpPr>
            <a:spLocks noGrp="1"/>
          </p:cNvSpPr>
          <p:nvPr>
            <p:ph idx="1"/>
          </p:nvPr>
        </p:nvSpPr>
        <p:spPr>
          <a:xfrm>
            <a:off x="1197429" y="1589314"/>
            <a:ext cx="10307183" cy="4321908"/>
          </a:xfrm>
        </p:spPr>
        <p:txBody>
          <a:bodyPr/>
          <a:lstStyle/>
          <a:p>
            <a:r>
              <a:rPr lang="el-GR" sz="2000" dirty="0"/>
              <a:t>Η βλάβη από ακτινοβολία είναι </a:t>
            </a:r>
            <a:r>
              <a:rPr lang="el-GR" sz="2000" dirty="0">
                <a:solidFill>
                  <a:srgbClr val="FF0000"/>
                </a:solidFill>
              </a:rPr>
              <a:t>εξελικτική. </a:t>
            </a:r>
            <a:r>
              <a:rPr lang="el-GR" sz="2000" dirty="0"/>
              <a:t>Δεν σταματά δηλαδή με την εμφάνιση των πρώτων σημείων αλλά μπορεί να εξελίσσεται για πολύ καιρό και η εμφάνιση εξέλκωσης </a:t>
            </a:r>
            <a:r>
              <a:rPr lang="el-GR" sz="2000" dirty="0">
                <a:solidFill>
                  <a:srgbClr val="FF0000"/>
                </a:solidFill>
              </a:rPr>
              <a:t>μπορεί να συμβεί χρόνια μετά την έκθεση</a:t>
            </a:r>
            <a:r>
              <a:rPr lang="el-GR" sz="2000" dirty="0"/>
              <a:t>. Τα χρόνια έλκη που προκαλούνται από ακτινοβολία μπορεί να εμφανιστούν </a:t>
            </a:r>
            <a:r>
              <a:rPr lang="el-GR" sz="2000" dirty="0">
                <a:solidFill>
                  <a:srgbClr val="FF0000"/>
                </a:solidFill>
              </a:rPr>
              <a:t>μέχρι και δεκαετίες από την  αρχική βλάβη.</a:t>
            </a:r>
            <a:r>
              <a:rPr lang="el-GR" sz="2000" dirty="0"/>
              <a:t> </a:t>
            </a:r>
            <a:endParaRPr lang="en-US" sz="2000" dirty="0"/>
          </a:p>
          <a:p>
            <a:r>
              <a:rPr lang="el-GR" sz="2000" dirty="0"/>
              <a:t>Έχουν </a:t>
            </a:r>
            <a:r>
              <a:rPr lang="el-GR" sz="2000" dirty="0">
                <a:solidFill>
                  <a:srgbClr val="FF0000"/>
                </a:solidFill>
              </a:rPr>
              <a:t>την τάση να μην επουλώνονται</a:t>
            </a:r>
            <a:r>
              <a:rPr lang="el-GR" sz="2000" dirty="0"/>
              <a:t>, προκαλούν σημαντικά προβλήματα όπως </a:t>
            </a:r>
            <a:r>
              <a:rPr lang="el-GR" sz="2000" dirty="0">
                <a:solidFill>
                  <a:srgbClr val="FF0000"/>
                </a:solidFill>
              </a:rPr>
              <a:t>πόνο</a:t>
            </a:r>
            <a:r>
              <a:rPr lang="el-GR" sz="2000" dirty="0"/>
              <a:t>, έχουν αυξημένη </a:t>
            </a:r>
            <a:r>
              <a:rPr lang="el-GR" sz="2000" dirty="0">
                <a:solidFill>
                  <a:srgbClr val="FF0000"/>
                </a:solidFill>
              </a:rPr>
              <a:t>ευαισθησία σε λοιμώξεις </a:t>
            </a:r>
            <a:r>
              <a:rPr lang="el-GR" sz="2000" dirty="0"/>
              <a:t>λόγω των προβλημάτων της αγγείωσης που αναφέρθηκαν νωρίτερα, εμφανίζουν </a:t>
            </a:r>
            <a:r>
              <a:rPr lang="el-GR" sz="2000" dirty="0">
                <a:solidFill>
                  <a:srgbClr val="FF0000"/>
                </a:solidFill>
              </a:rPr>
              <a:t>δυσοσμία</a:t>
            </a:r>
            <a:r>
              <a:rPr lang="el-GR" sz="2000" dirty="0"/>
              <a:t>, είναι ιδιαίτερα </a:t>
            </a:r>
            <a:r>
              <a:rPr lang="el-GR" sz="2000" dirty="0">
                <a:solidFill>
                  <a:srgbClr val="FF0000"/>
                </a:solidFill>
              </a:rPr>
              <a:t>αντιαισθητικά, </a:t>
            </a:r>
            <a:r>
              <a:rPr lang="el-GR" sz="2000" dirty="0"/>
              <a:t>προκαλώντας ψυχολογική επιβάρυνση και μείωση του επιπέδου ποιότητας ζωής του ασθενούς, και μπορεί να οδηγήσουν ακόμα και σε </a:t>
            </a:r>
            <a:r>
              <a:rPr lang="el-GR" sz="2000" dirty="0">
                <a:solidFill>
                  <a:srgbClr val="FF0000"/>
                </a:solidFill>
              </a:rPr>
              <a:t>θάνατο του ασθενούς από γενικευμένη σήψη. </a:t>
            </a:r>
          </a:p>
          <a:p>
            <a:endParaRPr lang="el-GR" dirty="0"/>
          </a:p>
        </p:txBody>
      </p:sp>
    </p:spTree>
    <p:extLst>
      <p:ext uri="{BB962C8B-B14F-4D97-AF65-F5344CB8AC3E}">
        <p14:creationId xmlns:p14="http://schemas.microsoft.com/office/powerpoint/2010/main" val="9728653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F2599F1-21B1-47DB-8544-2B4CAE8C7AD7}"/>
              </a:ext>
            </a:extLst>
          </p:cNvPr>
          <p:cNvSpPr>
            <a:spLocks noGrp="1"/>
          </p:cNvSpPr>
          <p:nvPr>
            <p:ph type="title"/>
          </p:nvPr>
        </p:nvSpPr>
        <p:spPr/>
        <p:txBody>
          <a:bodyPr/>
          <a:lstStyle/>
          <a:p>
            <a:r>
              <a:rPr lang="el-GR" dirty="0"/>
              <a:t>Θεραπεία υπό έρευνα </a:t>
            </a:r>
          </a:p>
        </p:txBody>
      </p:sp>
      <p:sp>
        <p:nvSpPr>
          <p:cNvPr id="3" name="Θέση περιεχομένου 2">
            <a:extLst>
              <a:ext uri="{FF2B5EF4-FFF2-40B4-BE49-F238E27FC236}">
                <a16:creationId xmlns:a16="http://schemas.microsoft.com/office/drawing/2014/main" id="{C6F7C110-5F13-4273-B91C-B952F7A455C5}"/>
              </a:ext>
            </a:extLst>
          </p:cNvPr>
          <p:cNvSpPr>
            <a:spLocks noGrp="1"/>
          </p:cNvSpPr>
          <p:nvPr>
            <p:ph idx="1"/>
          </p:nvPr>
        </p:nvSpPr>
        <p:spPr>
          <a:xfrm>
            <a:off x="1698171" y="1741714"/>
            <a:ext cx="9806441" cy="4169508"/>
          </a:xfrm>
        </p:spPr>
        <p:txBody>
          <a:bodyPr/>
          <a:lstStyle/>
          <a:p>
            <a:r>
              <a:rPr lang="el-GR" b="1" dirty="0" err="1"/>
              <a:t>Πεντοξυφιλλίνη</a:t>
            </a:r>
            <a:r>
              <a:rPr lang="el-GR" b="1" dirty="0"/>
              <a:t>, + </a:t>
            </a:r>
            <a:r>
              <a:rPr lang="el-GR" b="1" dirty="0" err="1"/>
              <a:t>Τοκοφερόλη</a:t>
            </a:r>
            <a:r>
              <a:rPr lang="el-GR" dirty="0"/>
              <a:t>, TGF-</a:t>
            </a:r>
            <a:r>
              <a:rPr lang="el-GR" dirty="0" err="1"/>
              <a:t>beta</a:t>
            </a:r>
            <a:r>
              <a:rPr lang="el-GR" dirty="0"/>
              <a:t> 1, </a:t>
            </a:r>
          </a:p>
          <a:p>
            <a:r>
              <a:rPr lang="el-GR" b="1" dirty="0"/>
              <a:t>Αναστολείς του TGF-</a:t>
            </a:r>
            <a:r>
              <a:rPr lang="el-GR" b="1" dirty="0" err="1"/>
              <a:t>beta</a:t>
            </a:r>
            <a:r>
              <a:rPr lang="el-GR" b="1" dirty="0"/>
              <a:t> 1 </a:t>
            </a:r>
            <a:r>
              <a:rPr lang="el-GR" b="1" dirty="0" err="1"/>
              <a:t>Πεντοξυφιλλίνη</a:t>
            </a:r>
            <a:r>
              <a:rPr lang="el-GR" dirty="0"/>
              <a:t>: παράγωγο της </a:t>
            </a:r>
            <a:r>
              <a:rPr lang="el-GR" dirty="0" err="1"/>
              <a:t>μεθυλοξανθίνης</a:t>
            </a:r>
            <a:r>
              <a:rPr lang="el-GR" dirty="0"/>
              <a:t> που προκαλεί την αύξηση των επιπέδων οξυγόνου των ιστών. Η χορήγηση </a:t>
            </a:r>
            <a:r>
              <a:rPr lang="el-GR" dirty="0" err="1"/>
              <a:t>πεντοξυφυλλίνης</a:t>
            </a:r>
            <a:r>
              <a:rPr lang="el-GR" dirty="0"/>
              <a:t> από του στόματος έχει βρεθεί ότι μπορεί να </a:t>
            </a:r>
            <a:r>
              <a:rPr lang="el-GR" b="1" dirty="0"/>
              <a:t>μειώσει την ίνωση στατιστικά σημαντικά. </a:t>
            </a:r>
          </a:p>
          <a:p>
            <a:r>
              <a:rPr lang="el-GR" dirty="0"/>
              <a:t>O TGF-</a:t>
            </a:r>
            <a:r>
              <a:rPr lang="el-GR" dirty="0" err="1"/>
              <a:t>beta</a:t>
            </a:r>
            <a:r>
              <a:rPr lang="el-GR" dirty="0"/>
              <a:t> 1: η τοπική χορήγηση TGF </a:t>
            </a:r>
            <a:r>
              <a:rPr lang="el-GR" dirty="0" err="1"/>
              <a:t>beta</a:t>
            </a:r>
            <a:r>
              <a:rPr lang="el-GR" dirty="0"/>
              <a:t> 1 </a:t>
            </a:r>
            <a:r>
              <a:rPr lang="el-GR" b="1" dirty="0"/>
              <a:t>βελτιώνει την επούλωση</a:t>
            </a:r>
            <a:r>
              <a:rPr lang="el-GR" dirty="0"/>
              <a:t> των στα ακτινοβολημένων τραυμάτων. Αναστολείς του TGF </a:t>
            </a:r>
            <a:r>
              <a:rPr lang="el-GR" dirty="0" err="1"/>
              <a:t>beta</a:t>
            </a:r>
            <a:r>
              <a:rPr lang="el-GR" dirty="0"/>
              <a:t> 1: έχει βρεθεί ότι μπορεί να </a:t>
            </a:r>
            <a:r>
              <a:rPr lang="el-GR" b="1" dirty="0"/>
              <a:t>περιορίσουν την εμφάνιση ίνωσης.</a:t>
            </a:r>
          </a:p>
          <a:p>
            <a:r>
              <a:rPr lang="el-GR" dirty="0"/>
              <a:t> </a:t>
            </a:r>
            <a:r>
              <a:rPr lang="el-GR" b="1" dirty="0"/>
              <a:t>Η </a:t>
            </a:r>
            <a:r>
              <a:rPr lang="el-GR" b="1" dirty="0" err="1"/>
              <a:t>λιποσωμιακή</a:t>
            </a:r>
            <a:r>
              <a:rPr lang="el-GR" b="1" dirty="0"/>
              <a:t> </a:t>
            </a:r>
            <a:r>
              <a:rPr lang="el-GR" b="1" dirty="0" err="1"/>
              <a:t>υπεροξειδισμουτάση</a:t>
            </a:r>
            <a:r>
              <a:rPr lang="el-GR" b="1" dirty="0"/>
              <a:t> </a:t>
            </a:r>
            <a:r>
              <a:rPr lang="el-GR" b="1" dirty="0" err="1"/>
              <a:t>Cu</a:t>
            </a:r>
            <a:r>
              <a:rPr lang="el-GR" b="1" dirty="0"/>
              <a:t>/</a:t>
            </a:r>
            <a:r>
              <a:rPr lang="el-GR" b="1" dirty="0" err="1"/>
              <a:t>Zn</a:t>
            </a:r>
            <a:r>
              <a:rPr lang="el-GR" b="1" dirty="0"/>
              <a:t> </a:t>
            </a:r>
            <a:r>
              <a:rPr lang="el-GR" dirty="0"/>
              <a:t>(</a:t>
            </a:r>
            <a:r>
              <a:rPr lang="el-GR" dirty="0" err="1"/>
              <a:t>liposomal</a:t>
            </a:r>
            <a:r>
              <a:rPr lang="el-GR" dirty="0"/>
              <a:t> </a:t>
            </a:r>
            <a:r>
              <a:rPr lang="el-GR" dirty="0" err="1"/>
              <a:t>Cu</a:t>
            </a:r>
            <a:r>
              <a:rPr lang="el-GR" dirty="0"/>
              <a:t>/</a:t>
            </a:r>
            <a:r>
              <a:rPr lang="el-GR" dirty="0" err="1"/>
              <a:t>Zn</a:t>
            </a:r>
            <a:r>
              <a:rPr lang="el-GR" dirty="0"/>
              <a:t> </a:t>
            </a:r>
            <a:r>
              <a:rPr lang="el-GR" dirty="0" err="1"/>
              <a:t>superoxide</a:t>
            </a:r>
            <a:r>
              <a:rPr lang="el-GR" dirty="0"/>
              <a:t> </a:t>
            </a:r>
            <a:r>
              <a:rPr lang="el-GR" dirty="0" err="1"/>
              <a:t>dismutase</a:t>
            </a:r>
            <a:r>
              <a:rPr lang="el-GR" dirty="0"/>
              <a:t>) έχει βρεθεί ότι είναι αποτελεσματική στη </a:t>
            </a:r>
            <a:r>
              <a:rPr lang="el-GR" b="1" dirty="0"/>
              <a:t>μείωση της χρόνιας ίνωσης</a:t>
            </a:r>
            <a:r>
              <a:rPr lang="el-GR" dirty="0"/>
              <a:t> των ακτινοβολημένων τραυμάτων. </a:t>
            </a:r>
          </a:p>
          <a:p>
            <a:pPr marL="0" indent="0">
              <a:buNone/>
            </a:pPr>
            <a:endParaRPr lang="el-GR" dirty="0"/>
          </a:p>
        </p:txBody>
      </p:sp>
    </p:spTree>
    <p:extLst>
      <p:ext uri="{BB962C8B-B14F-4D97-AF65-F5344CB8AC3E}">
        <p14:creationId xmlns:p14="http://schemas.microsoft.com/office/powerpoint/2010/main" val="11694853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251C9BA-AA3C-464D-827F-D0943C27CFB1}"/>
              </a:ext>
            </a:extLst>
          </p:cNvPr>
          <p:cNvSpPr>
            <a:spLocks noGrp="1"/>
          </p:cNvSpPr>
          <p:nvPr>
            <p:ph type="title"/>
          </p:nvPr>
        </p:nvSpPr>
        <p:spPr>
          <a:xfrm>
            <a:off x="1785257" y="261257"/>
            <a:ext cx="9719355" cy="1262743"/>
          </a:xfrm>
        </p:spPr>
        <p:txBody>
          <a:bodyPr/>
          <a:lstStyle/>
          <a:p>
            <a:r>
              <a:rPr lang="el-GR" dirty="0"/>
              <a:t>Χειρουργική αντιμετώπιση βλαβών της ΑΚΘ</a:t>
            </a:r>
          </a:p>
        </p:txBody>
      </p:sp>
      <p:sp>
        <p:nvSpPr>
          <p:cNvPr id="3" name="Θέση περιεχομένου 2">
            <a:extLst>
              <a:ext uri="{FF2B5EF4-FFF2-40B4-BE49-F238E27FC236}">
                <a16:creationId xmlns:a16="http://schemas.microsoft.com/office/drawing/2014/main" id="{1BAC4AE3-D42B-4098-807A-D154C77F4692}"/>
              </a:ext>
            </a:extLst>
          </p:cNvPr>
          <p:cNvSpPr>
            <a:spLocks noGrp="1"/>
          </p:cNvSpPr>
          <p:nvPr>
            <p:ph idx="1"/>
          </p:nvPr>
        </p:nvSpPr>
        <p:spPr>
          <a:xfrm>
            <a:off x="1219201" y="1741714"/>
            <a:ext cx="10285412" cy="4593772"/>
          </a:xfrm>
        </p:spPr>
        <p:txBody>
          <a:bodyPr>
            <a:normAutofit/>
          </a:bodyPr>
          <a:lstStyle/>
          <a:p>
            <a:r>
              <a:rPr lang="el-GR" sz="2000" dirty="0"/>
              <a:t>Ο χειρουργικός καθαρισμός πρέπει να είναι </a:t>
            </a:r>
            <a:r>
              <a:rPr lang="el-GR" sz="2000" b="1" dirty="0"/>
              <a:t>ευρύς και επιθετικός </a:t>
            </a:r>
            <a:r>
              <a:rPr lang="el-GR" sz="2000" dirty="0"/>
              <a:t>διότι είναι μειωμένη η επουλωτική ικανότητα των ακτινοβολημένων ιστών.. </a:t>
            </a:r>
          </a:p>
          <a:p>
            <a:r>
              <a:rPr lang="el-GR" sz="2000" dirty="0"/>
              <a:t>Η </a:t>
            </a:r>
            <a:r>
              <a:rPr lang="el-GR" sz="2000" b="1" dirty="0"/>
              <a:t>χρήση περιοχικών ή απομακρυσμένων κρημνών </a:t>
            </a:r>
            <a:r>
              <a:rPr lang="el-GR" sz="2000" dirty="0"/>
              <a:t>αποτελεί το βασικό εργαλείο για την αποκατάσταση των χρόνιων ελκών από ακτινοβολία. </a:t>
            </a:r>
          </a:p>
          <a:p>
            <a:r>
              <a:rPr lang="el-GR" sz="2000" dirty="0"/>
              <a:t>Χρησιμοποιούνται </a:t>
            </a:r>
            <a:r>
              <a:rPr lang="el-GR" sz="2000" b="1" dirty="0"/>
              <a:t>μυϊκοί, μυοδερματικοί καθώς και κρημνοί διατιτραινουσών αρτηριών</a:t>
            </a:r>
            <a:r>
              <a:rPr lang="el-GR" sz="2000" dirty="0"/>
              <a:t>. Κοινός παρονομαστής είναι η καλή αιμάτωση του προς μεταφορά ιστού που θα εξασφαλίσει την επούλωση. </a:t>
            </a:r>
          </a:p>
        </p:txBody>
      </p:sp>
    </p:spTree>
    <p:extLst>
      <p:ext uri="{BB962C8B-B14F-4D97-AF65-F5344CB8AC3E}">
        <p14:creationId xmlns:p14="http://schemas.microsoft.com/office/powerpoint/2010/main" val="8175782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DDBB2A7-7B48-4ED0-A605-79BB3563F74A}"/>
              </a:ext>
            </a:extLst>
          </p:cNvPr>
          <p:cNvSpPr>
            <a:spLocks noGrp="1"/>
          </p:cNvSpPr>
          <p:nvPr>
            <p:ph type="title"/>
          </p:nvPr>
        </p:nvSpPr>
        <p:spPr>
          <a:xfrm>
            <a:off x="1083077" y="624110"/>
            <a:ext cx="10421536" cy="1280890"/>
          </a:xfrm>
        </p:spPr>
        <p:txBody>
          <a:bodyPr>
            <a:normAutofit fontScale="90000"/>
          </a:bodyPr>
          <a:lstStyle/>
          <a:p>
            <a:r>
              <a:rPr lang="el-GR" dirty="0"/>
              <a:t>Νέκρωση μοσχεύματος στο αριστερό θωρακικό τοίχωμα μετά από </a:t>
            </a:r>
            <a:r>
              <a:rPr lang="el-GR" dirty="0" err="1"/>
              <a:t>αρ</a:t>
            </a:r>
            <a:r>
              <a:rPr lang="el-GR" dirty="0"/>
              <a:t>. μαστεκτομή και ΑΚΘ</a:t>
            </a:r>
          </a:p>
        </p:txBody>
      </p:sp>
      <p:pic>
        <p:nvPicPr>
          <p:cNvPr id="5" name="Θέση περιεχομένου 4">
            <a:extLst>
              <a:ext uri="{FF2B5EF4-FFF2-40B4-BE49-F238E27FC236}">
                <a16:creationId xmlns:a16="http://schemas.microsoft.com/office/drawing/2014/main" id="{141FA04F-8FDA-4E9A-8987-F01EE3C7FB1A}"/>
              </a:ext>
            </a:extLst>
          </p:cNvPr>
          <p:cNvPicPr>
            <a:picLocks noGrp="1" noChangeAspect="1"/>
          </p:cNvPicPr>
          <p:nvPr>
            <p:ph idx="1"/>
          </p:nvPr>
        </p:nvPicPr>
        <p:blipFill>
          <a:blip r:embed="rId2"/>
          <a:stretch>
            <a:fillRect/>
          </a:stretch>
        </p:blipFill>
        <p:spPr>
          <a:xfrm>
            <a:off x="3088347" y="2219725"/>
            <a:ext cx="5548375" cy="4014165"/>
          </a:xfrm>
        </p:spPr>
      </p:pic>
    </p:spTree>
    <p:extLst>
      <p:ext uri="{BB962C8B-B14F-4D97-AF65-F5344CB8AC3E}">
        <p14:creationId xmlns:p14="http://schemas.microsoft.com/office/powerpoint/2010/main" val="12054469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96B64CD-C961-44B2-A103-F9230C65018D}"/>
              </a:ext>
            </a:extLst>
          </p:cNvPr>
          <p:cNvSpPr>
            <a:spLocks noGrp="1"/>
          </p:cNvSpPr>
          <p:nvPr>
            <p:ph type="title"/>
          </p:nvPr>
        </p:nvSpPr>
        <p:spPr>
          <a:xfrm>
            <a:off x="1624614" y="624110"/>
            <a:ext cx="9879999" cy="1044892"/>
          </a:xfrm>
        </p:spPr>
        <p:txBody>
          <a:bodyPr>
            <a:normAutofit fontScale="90000"/>
          </a:bodyPr>
          <a:lstStyle/>
          <a:p>
            <a:r>
              <a:rPr lang="el-GR" dirty="0"/>
              <a:t>Χειρουργική αντιμετώπιση </a:t>
            </a:r>
            <a:r>
              <a:rPr lang="el-GR" dirty="0" err="1"/>
              <a:t>μετακτινικής</a:t>
            </a:r>
            <a:r>
              <a:rPr lang="el-GR" dirty="0"/>
              <a:t> νέκρωσης</a:t>
            </a:r>
          </a:p>
        </p:txBody>
      </p:sp>
      <p:pic>
        <p:nvPicPr>
          <p:cNvPr id="5" name="Θέση περιεχομένου 4">
            <a:extLst>
              <a:ext uri="{FF2B5EF4-FFF2-40B4-BE49-F238E27FC236}">
                <a16:creationId xmlns:a16="http://schemas.microsoft.com/office/drawing/2014/main" id="{B496B8D8-B5F5-4ACB-A98D-D4FCD514FF80}"/>
              </a:ext>
            </a:extLst>
          </p:cNvPr>
          <p:cNvPicPr>
            <a:picLocks noGrp="1" noChangeAspect="1"/>
          </p:cNvPicPr>
          <p:nvPr>
            <p:ph idx="1"/>
          </p:nvPr>
        </p:nvPicPr>
        <p:blipFill>
          <a:blip r:embed="rId2"/>
          <a:stretch>
            <a:fillRect/>
          </a:stretch>
        </p:blipFill>
        <p:spPr>
          <a:xfrm>
            <a:off x="687388" y="1905000"/>
            <a:ext cx="2524125" cy="1809750"/>
          </a:xfrm>
        </p:spPr>
      </p:pic>
      <p:pic>
        <p:nvPicPr>
          <p:cNvPr id="7" name="Εικόνα 6">
            <a:extLst>
              <a:ext uri="{FF2B5EF4-FFF2-40B4-BE49-F238E27FC236}">
                <a16:creationId xmlns:a16="http://schemas.microsoft.com/office/drawing/2014/main" id="{1E43AC7E-A1D0-42F0-98D8-3AAD0F37C6D2}"/>
              </a:ext>
            </a:extLst>
          </p:cNvPr>
          <p:cNvPicPr>
            <a:picLocks noChangeAspect="1"/>
          </p:cNvPicPr>
          <p:nvPr/>
        </p:nvPicPr>
        <p:blipFill>
          <a:blip r:embed="rId3"/>
          <a:stretch>
            <a:fillRect/>
          </a:stretch>
        </p:blipFill>
        <p:spPr>
          <a:xfrm>
            <a:off x="4542703" y="1905000"/>
            <a:ext cx="6934200" cy="4717473"/>
          </a:xfrm>
          <a:prstGeom prst="rect">
            <a:avLst/>
          </a:prstGeom>
        </p:spPr>
      </p:pic>
    </p:spTree>
    <p:extLst>
      <p:ext uri="{BB962C8B-B14F-4D97-AF65-F5344CB8AC3E}">
        <p14:creationId xmlns:p14="http://schemas.microsoft.com/office/powerpoint/2010/main" val="1867220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AF5043A-834A-48AC-AB3D-D98FED3D1538}"/>
              </a:ext>
            </a:extLst>
          </p:cNvPr>
          <p:cNvSpPr>
            <a:spLocks noGrp="1"/>
          </p:cNvSpPr>
          <p:nvPr>
            <p:ph type="title"/>
          </p:nvPr>
        </p:nvSpPr>
        <p:spPr/>
        <p:txBody>
          <a:bodyPr/>
          <a:lstStyle/>
          <a:p>
            <a:r>
              <a:rPr lang="el-GR" dirty="0"/>
              <a:t>Παρενέργειες της ακτινοθεραπείας</a:t>
            </a:r>
          </a:p>
        </p:txBody>
      </p:sp>
      <p:sp>
        <p:nvSpPr>
          <p:cNvPr id="3" name="Θέση περιεχομένου 2">
            <a:extLst>
              <a:ext uri="{FF2B5EF4-FFF2-40B4-BE49-F238E27FC236}">
                <a16:creationId xmlns:a16="http://schemas.microsoft.com/office/drawing/2014/main" id="{6B27C801-E3AF-4899-AA97-58EA7B88CBCD}"/>
              </a:ext>
            </a:extLst>
          </p:cNvPr>
          <p:cNvSpPr>
            <a:spLocks noGrp="1"/>
          </p:cNvSpPr>
          <p:nvPr>
            <p:ph idx="1"/>
          </p:nvPr>
        </p:nvSpPr>
        <p:spPr>
          <a:xfrm>
            <a:off x="1651247" y="1828800"/>
            <a:ext cx="9853365" cy="4082422"/>
          </a:xfrm>
        </p:spPr>
        <p:txBody>
          <a:bodyPr/>
          <a:lstStyle/>
          <a:p>
            <a:r>
              <a:rPr lang="el-GR" dirty="0"/>
              <a:t>Η βαρύτητα των παρενεργειών της ΑΚΘ σχετίζονται με το μέγεθος της ακτινοβολητέας περιοχής, την ημερήσια και την συνολική δόση, καθώς και την ποιότητα του δέρματος (αιμάτωση, χρώμα ..)</a:t>
            </a:r>
          </a:p>
          <a:p>
            <a:endParaRPr lang="el-GR" dirty="0"/>
          </a:p>
          <a:p>
            <a:r>
              <a:rPr lang="el-GR" b="1" dirty="0"/>
              <a:t>Η αλωπεκία και η ίνωση </a:t>
            </a:r>
            <a:r>
              <a:rPr lang="el-GR" dirty="0"/>
              <a:t>όπως και η </a:t>
            </a:r>
            <a:r>
              <a:rPr lang="el-GR" b="1" dirty="0"/>
              <a:t>βλάβη στους ιδρωτοποιούς </a:t>
            </a:r>
            <a:r>
              <a:rPr lang="el-GR" dirty="0"/>
              <a:t>και </a:t>
            </a:r>
            <a:r>
              <a:rPr lang="el-GR" b="1" dirty="0"/>
              <a:t>σμηγματογόνους αδέν</a:t>
            </a:r>
            <a:r>
              <a:rPr lang="el-GR" dirty="0"/>
              <a:t>ες είναι πιο συχνά σε εν τω βάθει βλάβες.</a:t>
            </a:r>
          </a:p>
          <a:p>
            <a:r>
              <a:rPr lang="el-GR" b="1" dirty="0"/>
              <a:t>Η ακτινική νέκρωση </a:t>
            </a:r>
            <a:r>
              <a:rPr lang="el-GR" dirty="0"/>
              <a:t>είναι σπάνια σε μικρά πεδία ακτινοβόλησης και σε μικρά πεδία ακτινοβόλησης και σε μικρές ημερήσιες δόσεις. </a:t>
            </a:r>
          </a:p>
          <a:p>
            <a:r>
              <a:rPr lang="el-GR" dirty="0"/>
              <a:t>Συνήθως η νέκρωση προϋποθέτει τραυματισμό, φλεγμονή ή έκθεση στον ήλιο της ακτινοβολημένης περιοχής.  </a:t>
            </a:r>
          </a:p>
          <a:p>
            <a:endParaRPr lang="el-GR" dirty="0"/>
          </a:p>
        </p:txBody>
      </p:sp>
    </p:spTree>
    <p:extLst>
      <p:ext uri="{BB962C8B-B14F-4D97-AF65-F5344CB8AC3E}">
        <p14:creationId xmlns:p14="http://schemas.microsoft.com/office/powerpoint/2010/main" val="24000401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B4ABAA6-502F-4D51-BCEA-AECF507DB132}"/>
              </a:ext>
            </a:extLst>
          </p:cNvPr>
          <p:cNvSpPr>
            <a:spLocks noGrp="1"/>
          </p:cNvSpPr>
          <p:nvPr>
            <p:ph type="title"/>
          </p:nvPr>
        </p:nvSpPr>
        <p:spPr>
          <a:xfrm>
            <a:off x="1826806" y="173441"/>
            <a:ext cx="8911687" cy="1280890"/>
          </a:xfrm>
        </p:spPr>
        <p:txBody>
          <a:bodyPr/>
          <a:lstStyle/>
          <a:p>
            <a:r>
              <a:rPr lang="el-GR" dirty="0"/>
              <a:t>Τηλαγγειεκτασία </a:t>
            </a:r>
          </a:p>
        </p:txBody>
      </p:sp>
      <p:pic>
        <p:nvPicPr>
          <p:cNvPr id="4" name="Picture 2" descr="mastos11">
            <a:extLst>
              <a:ext uri="{FF2B5EF4-FFF2-40B4-BE49-F238E27FC236}">
                <a16:creationId xmlns:a16="http://schemas.microsoft.com/office/drawing/2014/main" id="{5ADE0D84-EF08-405C-B3F9-3AC3153B17B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872" t="653" r="51247" b="63443"/>
          <a:stretch/>
        </p:blipFill>
        <p:spPr bwMode="auto">
          <a:xfrm>
            <a:off x="1091945" y="1656835"/>
            <a:ext cx="5004055" cy="3544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Ορθογώνιο 4">
            <a:extLst>
              <a:ext uri="{FF2B5EF4-FFF2-40B4-BE49-F238E27FC236}">
                <a16:creationId xmlns:a16="http://schemas.microsoft.com/office/drawing/2014/main" id="{6EE5642C-D1E9-4F11-8D7D-D8621E6B5AFD}"/>
              </a:ext>
            </a:extLst>
          </p:cNvPr>
          <p:cNvSpPr/>
          <p:nvPr/>
        </p:nvSpPr>
        <p:spPr>
          <a:xfrm>
            <a:off x="6096000" y="2136339"/>
            <a:ext cx="5531708" cy="2400657"/>
          </a:xfrm>
          <a:prstGeom prst="rect">
            <a:avLst/>
          </a:prstGeom>
        </p:spPr>
        <p:txBody>
          <a:bodyPr wrap="square">
            <a:spAutoFit/>
          </a:bodyPr>
          <a:lstStyle/>
          <a:p>
            <a:r>
              <a:rPr lang="el-GR" b="1" dirty="0">
                <a:solidFill>
                  <a:srgbClr val="333333"/>
                </a:solidFill>
                <a:latin typeface="Verdana" panose="020B0604030504040204" pitchFamily="34" charset="0"/>
              </a:rPr>
              <a:t>Για μέτρια ίνωση και νέκρωση η τρέχουσα στρατηγική διαχείρισης περιλαμβάνει κυρίως:</a:t>
            </a:r>
            <a:r>
              <a:rPr lang="el-GR" dirty="0">
                <a:solidFill>
                  <a:srgbClr val="333333"/>
                </a:solidFill>
                <a:latin typeface="Verdana" panose="020B0604030504040204" pitchFamily="34" charset="0"/>
              </a:rPr>
              <a:t> </a:t>
            </a:r>
            <a:endParaRPr lang="el-GR" sz="1600" dirty="0">
              <a:solidFill>
                <a:srgbClr val="333333"/>
              </a:solidFill>
              <a:latin typeface="Verdana" panose="020B0604030504040204" pitchFamily="34" charset="0"/>
            </a:endParaRPr>
          </a:p>
          <a:p>
            <a:r>
              <a:rPr lang="el-GR" sz="1600" dirty="0">
                <a:solidFill>
                  <a:srgbClr val="333333"/>
                </a:solidFill>
                <a:latin typeface="Verdana" panose="020B0604030504040204" pitchFamily="34" charset="0"/>
              </a:rPr>
              <a:t>(1) </a:t>
            </a:r>
            <a:r>
              <a:rPr lang="el-GR" sz="1600" dirty="0" err="1">
                <a:solidFill>
                  <a:srgbClr val="333333"/>
                </a:solidFill>
                <a:latin typeface="Verdana" panose="020B0604030504040204" pitchFamily="34" charset="0"/>
              </a:rPr>
              <a:t>αντι</a:t>
            </a:r>
            <a:r>
              <a:rPr lang="el-GR" sz="1600" dirty="0">
                <a:solidFill>
                  <a:srgbClr val="333333"/>
                </a:solidFill>
                <a:latin typeface="Verdana" panose="020B0604030504040204" pitchFamily="34" charset="0"/>
              </a:rPr>
              <a:t>-φλεγμονώδη θεραπεία με κορτικοστεροειδή</a:t>
            </a:r>
          </a:p>
          <a:p>
            <a:r>
              <a:rPr lang="el-GR" sz="1600" dirty="0">
                <a:solidFill>
                  <a:srgbClr val="333333"/>
                </a:solidFill>
                <a:latin typeface="Verdana" panose="020B0604030504040204" pitchFamily="34" charset="0"/>
              </a:rPr>
              <a:t>(2) αγγειακή θεραπεία με πεντοξιφυλλίνη (PTX) ή </a:t>
            </a:r>
            <a:r>
              <a:rPr lang="el-GR" sz="1600" dirty="0" err="1">
                <a:solidFill>
                  <a:srgbClr val="333333"/>
                </a:solidFill>
                <a:latin typeface="Verdana" panose="020B0604030504040204" pitchFamily="34" charset="0"/>
              </a:rPr>
              <a:t>υπερβαρικό</a:t>
            </a:r>
            <a:r>
              <a:rPr lang="el-GR" sz="1600" dirty="0">
                <a:solidFill>
                  <a:srgbClr val="333333"/>
                </a:solidFill>
                <a:latin typeface="Verdana" panose="020B0604030504040204" pitchFamily="34" charset="0"/>
              </a:rPr>
              <a:t> οξυγόνο (HBO) και </a:t>
            </a:r>
          </a:p>
          <a:p>
            <a:r>
              <a:rPr lang="el-GR" sz="1600" dirty="0">
                <a:solidFill>
                  <a:srgbClr val="333333"/>
                </a:solidFill>
                <a:latin typeface="Verdana" panose="020B0604030504040204" pitchFamily="34" charset="0"/>
              </a:rPr>
              <a:t>(3) αντιοξειδωτική θεραπεία με υπεροξειδική δισμουτάση, τοκοφερόλη (βιταμίνη Ε), και, πιο επιτυχώς, με τον συνδυασμό και των δύο. </a:t>
            </a:r>
            <a:endParaRPr lang="el-GR" sz="1600" b="0" i="0" u="none" strike="noStrike" dirty="0">
              <a:solidFill>
                <a:srgbClr val="333333"/>
              </a:solidFill>
              <a:effectLst/>
              <a:latin typeface="Verdana" panose="020B0604030504040204" pitchFamily="34" charset="0"/>
            </a:endParaRPr>
          </a:p>
        </p:txBody>
      </p:sp>
    </p:spTree>
    <p:extLst>
      <p:ext uri="{BB962C8B-B14F-4D97-AF65-F5344CB8AC3E}">
        <p14:creationId xmlns:p14="http://schemas.microsoft.com/office/powerpoint/2010/main" val="25183383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33C7255-0FB6-4D81-9030-844D4A7E3F63}"/>
              </a:ext>
            </a:extLst>
          </p:cNvPr>
          <p:cNvSpPr>
            <a:spLocks noGrp="1"/>
          </p:cNvSpPr>
          <p:nvPr>
            <p:ph type="title"/>
          </p:nvPr>
        </p:nvSpPr>
        <p:spPr>
          <a:xfrm>
            <a:off x="2592925" y="624110"/>
            <a:ext cx="8911687" cy="804640"/>
          </a:xfrm>
        </p:spPr>
        <p:txBody>
          <a:bodyPr/>
          <a:lstStyle/>
          <a:p>
            <a:r>
              <a:rPr lang="en-US" dirty="0"/>
              <a:t>telangiectasia</a:t>
            </a:r>
            <a:endParaRPr lang="el-GR" dirty="0"/>
          </a:p>
        </p:txBody>
      </p:sp>
      <p:pic>
        <p:nvPicPr>
          <p:cNvPr id="5" name="Θέση περιεχομένου 4">
            <a:extLst>
              <a:ext uri="{FF2B5EF4-FFF2-40B4-BE49-F238E27FC236}">
                <a16:creationId xmlns:a16="http://schemas.microsoft.com/office/drawing/2014/main" id="{90DAD338-B2F6-48B4-B4FC-11474DB7C19E}"/>
              </a:ext>
            </a:extLst>
          </p:cNvPr>
          <p:cNvPicPr>
            <a:picLocks noGrp="1" noChangeAspect="1"/>
          </p:cNvPicPr>
          <p:nvPr>
            <p:ph idx="1"/>
          </p:nvPr>
        </p:nvPicPr>
        <p:blipFill>
          <a:blip r:embed="rId2"/>
          <a:stretch>
            <a:fillRect/>
          </a:stretch>
        </p:blipFill>
        <p:spPr>
          <a:xfrm>
            <a:off x="808037" y="1905000"/>
            <a:ext cx="2898183" cy="1885950"/>
          </a:xfrm>
        </p:spPr>
      </p:pic>
      <p:pic>
        <p:nvPicPr>
          <p:cNvPr id="7" name="Εικόνα 6">
            <a:extLst>
              <a:ext uri="{FF2B5EF4-FFF2-40B4-BE49-F238E27FC236}">
                <a16:creationId xmlns:a16="http://schemas.microsoft.com/office/drawing/2014/main" id="{0B0EFB26-E33F-4B26-B45A-3B71F859D7A5}"/>
              </a:ext>
            </a:extLst>
          </p:cNvPr>
          <p:cNvPicPr>
            <a:picLocks noChangeAspect="1"/>
          </p:cNvPicPr>
          <p:nvPr/>
        </p:nvPicPr>
        <p:blipFill rotWithShape="1">
          <a:blip r:embed="rId3"/>
          <a:srcRect b="4615"/>
          <a:stretch/>
        </p:blipFill>
        <p:spPr>
          <a:xfrm>
            <a:off x="3843091" y="1466850"/>
            <a:ext cx="3728209" cy="2362200"/>
          </a:xfrm>
          <a:prstGeom prst="rect">
            <a:avLst/>
          </a:prstGeom>
        </p:spPr>
      </p:pic>
      <p:pic>
        <p:nvPicPr>
          <p:cNvPr id="9" name="Εικόνα 8">
            <a:extLst>
              <a:ext uri="{FF2B5EF4-FFF2-40B4-BE49-F238E27FC236}">
                <a16:creationId xmlns:a16="http://schemas.microsoft.com/office/drawing/2014/main" id="{BCE67FED-2738-4087-8FC5-2E0D0104543B}"/>
              </a:ext>
            </a:extLst>
          </p:cNvPr>
          <p:cNvPicPr>
            <a:picLocks noChangeAspect="1"/>
          </p:cNvPicPr>
          <p:nvPr/>
        </p:nvPicPr>
        <p:blipFill>
          <a:blip r:embed="rId4"/>
          <a:stretch>
            <a:fillRect/>
          </a:stretch>
        </p:blipFill>
        <p:spPr>
          <a:xfrm>
            <a:off x="7571300" y="3114491"/>
            <a:ext cx="2906712" cy="3119398"/>
          </a:xfrm>
          <a:prstGeom prst="rect">
            <a:avLst/>
          </a:prstGeom>
        </p:spPr>
      </p:pic>
      <p:pic>
        <p:nvPicPr>
          <p:cNvPr id="11" name="Εικόνα 10">
            <a:extLst>
              <a:ext uri="{FF2B5EF4-FFF2-40B4-BE49-F238E27FC236}">
                <a16:creationId xmlns:a16="http://schemas.microsoft.com/office/drawing/2014/main" id="{DBBEEE2C-2821-4E4D-B32C-CCA72B8E8B5A}"/>
              </a:ext>
            </a:extLst>
          </p:cNvPr>
          <p:cNvPicPr>
            <a:picLocks noChangeAspect="1"/>
          </p:cNvPicPr>
          <p:nvPr/>
        </p:nvPicPr>
        <p:blipFill>
          <a:blip r:embed="rId5"/>
          <a:stretch>
            <a:fillRect/>
          </a:stretch>
        </p:blipFill>
        <p:spPr>
          <a:xfrm>
            <a:off x="2695219" y="3829050"/>
            <a:ext cx="3400782" cy="2404839"/>
          </a:xfrm>
          <a:prstGeom prst="rect">
            <a:avLst/>
          </a:prstGeom>
        </p:spPr>
      </p:pic>
    </p:spTree>
    <p:extLst>
      <p:ext uri="{BB962C8B-B14F-4D97-AF65-F5344CB8AC3E}">
        <p14:creationId xmlns:p14="http://schemas.microsoft.com/office/powerpoint/2010/main" val="31850634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D9C8C69-5EA9-48E9-BE04-A5C735280C56}"/>
              </a:ext>
            </a:extLst>
          </p:cNvPr>
          <p:cNvSpPr>
            <a:spLocks noGrp="1"/>
          </p:cNvSpPr>
          <p:nvPr>
            <p:ph type="title"/>
          </p:nvPr>
        </p:nvSpPr>
        <p:spPr/>
        <p:txBody>
          <a:bodyPr/>
          <a:lstStyle/>
          <a:p>
            <a:r>
              <a:rPr lang="el-GR" dirty="0"/>
              <a:t>Ακτινική δερματίτιδα </a:t>
            </a:r>
          </a:p>
        </p:txBody>
      </p:sp>
      <p:pic>
        <p:nvPicPr>
          <p:cNvPr id="5" name="Θέση περιεχομένου 4">
            <a:extLst>
              <a:ext uri="{FF2B5EF4-FFF2-40B4-BE49-F238E27FC236}">
                <a16:creationId xmlns:a16="http://schemas.microsoft.com/office/drawing/2014/main" id="{8F4A21BF-4567-4F32-AEB1-A74A992E03BE}"/>
              </a:ext>
            </a:extLst>
          </p:cNvPr>
          <p:cNvPicPr>
            <a:picLocks noGrp="1" noChangeAspect="1"/>
          </p:cNvPicPr>
          <p:nvPr>
            <p:ph idx="1"/>
          </p:nvPr>
        </p:nvPicPr>
        <p:blipFill>
          <a:blip r:embed="rId2"/>
          <a:stretch>
            <a:fillRect/>
          </a:stretch>
        </p:blipFill>
        <p:spPr>
          <a:xfrm>
            <a:off x="5818188" y="3094037"/>
            <a:ext cx="3805206" cy="2876028"/>
          </a:xfrm>
        </p:spPr>
      </p:pic>
      <p:pic>
        <p:nvPicPr>
          <p:cNvPr id="7" name="Εικόνα 6">
            <a:extLst>
              <a:ext uri="{FF2B5EF4-FFF2-40B4-BE49-F238E27FC236}">
                <a16:creationId xmlns:a16="http://schemas.microsoft.com/office/drawing/2014/main" id="{2C2D3691-5BB3-4E5F-87F1-83664B32361E}"/>
              </a:ext>
            </a:extLst>
          </p:cNvPr>
          <p:cNvPicPr>
            <a:picLocks noChangeAspect="1"/>
          </p:cNvPicPr>
          <p:nvPr/>
        </p:nvPicPr>
        <p:blipFill>
          <a:blip r:embed="rId3"/>
          <a:stretch>
            <a:fillRect/>
          </a:stretch>
        </p:blipFill>
        <p:spPr>
          <a:xfrm>
            <a:off x="1065320" y="1683832"/>
            <a:ext cx="3413557" cy="4550058"/>
          </a:xfrm>
          <a:prstGeom prst="rect">
            <a:avLst/>
          </a:prstGeom>
        </p:spPr>
      </p:pic>
      <p:sp>
        <p:nvSpPr>
          <p:cNvPr id="8" name="TextBox 7">
            <a:extLst>
              <a:ext uri="{FF2B5EF4-FFF2-40B4-BE49-F238E27FC236}">
                <a16:creationId xmlns:a16="http://schemas.microsoft.com/office/drawing/2014/main" id="{4061727D-DC54-4F50-AA61-1894AED51380}"/>
              </a:ext>
            </a:extLst>
          </p:cNvPr>
          <p:cNvSpPr txBox="1"/>
          <p:nvPr/>
        </p:nvSpPr>
        <p:spPr>
          <a:xfrm>
            <a:off x="7713126" y="5970065"/>
            <a:ext cx="2860180" cy="369332"/>
          </a:xfrm>
          <a:prstGeom prst="rect">
            <a:avLst/>
          </a:prstGeom>
          <a:noFill/>
        </p:spPr>
        <p:txBody>
          <a:bodyPr wrap="square" rtlCol="0">
            <a:spAutoFit/>
          </a:bodyPr>
          <a:lstStyle/>
          <a:p>
            <a:r>
              <a:rPr lang="el-GR" dirty="0"/>
              <a:t>Τηλεγγειεκτασία </a:t>
            </a:r>
          </a:p>
        </p:txBody>
      </p:sp>
      <p:sp>
        <p:nvSpPr>
          <p:cNvPr id="9" name="Ορθογώνιο 8">
            <a:extLst>
              <a:ext uri="{FF2B5EF4-FFF2-40B4-BE49-F238E27FC236}">
                <a16:creationId xmlns:a16="http://schemas.microsoft.com/office/drawing/2014/main" id="{CC4B369E-861F-4981-A636-C3B3F78C59D5}"/>
              </a:ext>
            </a:extLst>
          </p:cNvPr>
          <p:cNvSpPr/>
          <p:nvPr/>
        </p:nvSpPr>
        <p:spPr>
          <a:xfrm>
            <a:off x="2041863" y="2630296"/>
            <a:ext cx="870012" cy="4527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TextBox 9">
            <a:extLst>
              <a:ext uri="{FF2B5EF4-FFF2-40B4-BE49-F238E27FC236}">
                <a16:creationId xmlns:a16="http://schemas.microsoft.com/office/drawing/2014/main" id="{3AAD27E3-9E9C-4A7C-9EE3-79017D4D346F}"/>
              </a:ext>
            </a:extLst>
          </p:cNvPr>
          <p:cNvSpPr txBox="1"/>
          <p:nvPr/>
        </p:nvSpPr>
        <p:spPr>
          <a:xfrm>
            <a:off x="1065320" y="1349406"/>
            <a:ext cx="2823099" cy="369332"/>
          </a:xfrm>
          <a:prstGeom prst="rect">
            <a:avLst/>
          </a:prstGeom>
          <a:noFill/>
        </p:spPr>
        <p:txBody>
          <a:bodyPr wrap="square" rtlCol="0">
            <a:spAutoFit/>
          </a:bodyPr>
          <a:lstStyle/>
          <a:p>
            <a:r>
              <a:rPr lang="el-GR" dirty="0"/>
              <a:t>Ερύθημα </a:t>
            </a:r>
            <a:r>
              <a:rPr lang="en-US" dirty="0"/>
              <a:t>grade II-III</a:t>
            </a:r>
            <a:endParaRPr lang="el-GR" dirty="0"/>
          </a:p>
        </p:txBody>
      </p:sp>
    </p:spTree>
    <p:extLst>
      <p:ext uri="{BB962C8B-B14F-4D97-AF65-F5344CB8AC3E}">
        <p14:creationId xmlns:p14="http://schemas.microsoft.com/office/powerpoint/2010/main" val="606474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C94F033-2436-420F-80C4-38EEEC39D265}"/>
              </a:ext>
            </a:extLst>
          </p:cNvPr>
          <p:cNvSpPr>
            <a:spLocks noGrp="1"/>
          </p:cNvSpPr>
          <p:nvPr>
            <p:ph type="title"/>
          </p:nvPr>
        </p:nvSpPr>
        <p:spPr>
          <a:xfrm>
            <a:off x="2592925" y="160638"/>
            <a:ext cx="8911687" cy="1744362"/>
          </a:xfrm>
        </p:spPr>
        <p:txBody>
          <a:bodyPr>
            <a:normAutofit fontScale="90000"/>
          </a:bodyPr>
          <a:lstStyle/>
          <a:p>
            <a:r>
              <a:rPr lang="en-US" b="1" dirty="0">
                <a:solidFill>
                  <a:srgbClr val="FFC000"/>
                </a:solidFill>
              </a:rPr>
              <a:t>Late effect with postoperative RT fibrosis, telangiectasia </a:t>
            </a:r>
            <a:r>
              <a:rPr lang="el-GR" sz="2800" b="1" i="1" dirty="0">
                <a:solidFill>
                  <a:srgbClr val="FFC000"/>
                </a:solidFill>
              </a:rPr>
              <a:t>(οφειλόμενη κυρίως σε παλαιά τεχνική) , </a:t>
            </a:r>
            <a:r>
              <a:rPr lang="el-GR" b="1" dirty="0">
                <a:solidFill>
                  <a:srgbClr val="FFC000"/>
                </a:solidFill>
              </a:rPr>
              <a:t>ατροφία</a:t>
            </a:r>
            <a:r>
              <a:rPr lang="el-GR" sz="2800" b="1" i="1" dirty="0">
                <a:solidFill>
                  <a:srgbClr val="FFC000"/>
                </a:solidFill>
              </a:rPr>
              <a:t> (ακθ σε μικρή ηλικία)</a:t>
            </a:r>
            <a:br>
              <a:rPr lang="el-GR" sz="2800" b="1" i="1" dirty="0">
                <a:solidFill>
                  <a:srgbClr val="FFC000"/>
                </a:solidFill>
              </a:rPr>
            </a:br>
            <a:endParaRPr lang="el-GR" dirty="0"/>
          </a:p>
        </p:txBody>
      </p:sp>
      <p:pic>
        <p:nvPicPr>
          <p:cNvPr id="4" name="Picture 2" descr="C:\Users\Ersi\Desktop\New_Sarkoma\Clip_25.jpg">
            <a:extLst>
              <a:ext uri="{FF2B5EF4-FFF2-40B4-BE49-F238E27FC236}">
                <a16:creationId xmlns:a16="http://schemas.microsoft.com/office/drawing/2014/main" id="{782B97E7-47CE-4F33-BDAA-7729453CDE0C}"/>
              </a:ext>
            </a:extLst>
          </p:cNvPr>
          <p:cNvPicPr>
            <a:picLocks noGrp="1" noChangeAspect="1" noChangeArrowheads="1"/>
          </p:cNvPicPr>
          <p:nvPr>
            <p:ph idx="1"/>
          </p:nvPr>
        </p:nvPicPr>
        <p:blipFill>
          <a:blip r:embed="rId2" cstate="print"/>
          <a:stretch>
            <a:fillRect/>
          </a:stretch>
        </p:blipFill>
        <p:spPr bwMode="auto">
          <a:xfrm>
            <a:off x="2897154" y="1910664"/>
            <a:ext cx="6408967" cy="4786698"/>
          </a:xfrm>
          <a:prstGeom prst="rect">
            <a:avLst/>
          </a:prstGeom>
          <a:noFill/>
        </p:spPr>
      </p:pic>
    </p:spTree>
    <p:extLst>
      <p:ext uri="{BB962C8B-B14F-4D97-AF65-F5344CB8AC3E}">
        <p14:creationId xmlns:p14="http://schemas.microsoft.com/office/powerpoint/2010/main" val="18192614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a:extLst>
              <a:ext uri="{FF2B5EF4-FFF2-40B4-BE49-F238E27FC236}">
                <a16:creationId xmlns:a16="http://schemas.microsoft.com/office/drawing/2014/main" id="{0A2B2B4B-7ACE-4E8F-84A6-B8BDC293247A}"/>
              </a:ext>
            </a:extLst>
          </p:cNvPr>
          <p:cNvPicPr>
            <a:picLocks noGrp="1" noChangeAspect="1"/>
          </p:cNvPicPr>
          <p:nvPr>
            <p:ph idx="1"/>
          </p:nvPr>
        </p:nvPicPr>
        <p:blipFill rotWithShape="1">
          <a:blip r:embed="rId2"/>
          <a:srcRect b="17574"/>
          <a:stretch/>
        </p:blipFill>
        <p:spPr>
          <a:xfrm>
            <a:off x="2726790" y="490037"/>
            <a:ext cx="7367120" cy="4605746"/>
          </a:xfrm>
          <a:prstGeom prst="rect">
            <a:avLst/>
          </a:prstGeom>
        </p:spPr>
      </p:pic>
      <p:sp>
        <p:nvSpPr>
          <p:cNvPr id="5" name="TextBox 4">
            <a:extLst>
              <a:ext uri="{FF2B5EF4-FFF2-40B4-BE49-F238E27FC236}">
                <a16:creationId xmlns:a16="http://schemas.microsoft.com/office/drawing/2014/main" id="{CDC6C114-C384-4CFE-A125-B6ABF7F60FE4}"/>
              </a:ext>
            </a:extLst>
          </p:cNvPr>
          <p:cNvSpPr txBox="1"/>
          <p:nvPr/>
        </p:nvSpPr>
        <p:spPr>
          <a:xfrm>
            <a:off x="461639" y="2991775"/>
            <a:ext cx="2024109" cy="1200329"/>
          </a:xfrm>
          <a:prstGeom prst="rect">
            <a:avLst/>
          </a:prstGeom>
          <a:noFill/>
        </p:spPr>
        <p:txBody>
          <a:bodyPr wrap="square" rtlCol="0">
            <a:spAutoFit/>
          </a:bodyPr>
          <a:lstStyle/>
          <a:p>
            <a:r>
              <a:rPr lang="el-GR" dirty="0"/>
              <a:t>Τηλεγγειεκτασία </a:t>
            </a:r>
            <a:r>
              <a:rPr lang="en-US" dirty="0"/>
              <a:t>: </a:t>
            </a:r>
            <a:r>
              <a:rPr lang="el-GR" dirty="0"/>
              <a:t>νέκρωση ενδοθηλίου αγγείων  </a:t>
            </a:r>
          </a:p>
        </p:txBody>
      </p:sp>
      <p:cxnSp>
        <p:nvCxnSpPr>
          <p:cNvPr id="7" name="Ευθύγραμμο βέλος σύνδεσης 6">
            <a:extLst>
              <a:ext uri="{FF2B5EF4-FFF2-40B4-BE49-F238E27FC236}">
                <a16:creationId xmlns:a16="http://schemas.microsoft.com/office/drawing/2014/main" id="{D50F5F2B-79F6-4975-89F6-EFA3ED369171}"/>
              </a:ext>
            </a:extLst>
          </p:cNvPr>
          <p:cNvCxnSpPr>
            <a:stCxn id="5" idx="0"/>
          </p:cNvCxnSpPr>
          <p:nvPr/>
        </p:nvCxnSpPr>
        <p:spPr>
          <a:xfrm flipV="1">
            <a:off x="1473694" y="2787588"/>
            <a:ext cx="923277" cy="2041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Ευθύγραμμο βέλος σύνδεσης 10">
            <a:extLst>
              <a:ext uri="{FF2B5EF4-FFF2-40B4-BE49-F238E27FC236}">
                <a16:creationId xmlns:a16="http://schemas.microsoft.com/office/drawing/2014/main" id="{A73C69DB-DEEE-4DFE-804D-F56456C3D73C}"/>
              </a:ext>
            </a:extLst>
          </p:cNvPr>
          <p:cNvCxnSpPr/>
          <p:nvPr/>
        </p:nvCxnSpPr>
        <p:spPr>
          <a:xfrm flipH="1" flipV="1">
            <a:off x="10440140" y="2334827"/>
            <a:ext cx="665825" cy="5237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00FC5A6-A240-4696-BFB8-1EB1751BCE0A}"/>
              </a:ext>
            </a:extLst>
          </p:cNvPr>
          <p:cNvSpPr txBox="1"/>
          <p:nvPr/>
        </p:nvSpPr>
        <p:spPr>
          <a:xfrm>
            <a:off x="10227076" y="2991775"/>
            <a:ext cx="1704512" cy="923330"/>
          </a:xfrm>
          <a:prstGeom prst="rect">
            <a:avLst/>
          </a:prstGeom>
          <a:noFill/>
        </p:spPr>
        <p:txBody>
          <a:bodyPr wrap="square" rtlCol="0">
            <a:spAutoFit/>
          </a:bodyPr>
          <a:lstStyle/>
          <a:p>
            <a:r>
              <a:rPr lang="el-GR" dirty="0"/>
              <a:t>Κυτταρικές βλάβες με αιματώματα </a:t>
            </a:r>
          </a:p>
        </p:txBody>
      </p:sp>
    </p:spTree>
    <p:extLst>
      <p:ext uri="{BB962C8B-B14F-4D97-AF65-F5344CB8AC3E}">
        <p14:creationId xmlns:p14="http://schemas.microsoft.com/office/powerpoint/2010/main" val="8332346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C6F2218-6D02-4C7B-8E4B-81A8E9F22ED8}"/>
              </a:ext>
            </a:extLst>
          </p:cNvPr>
          <p:cNvSpPr>
            <a:spLocks noGrp="1"/>
          </p:cNvSpPr>
          <p:nvPr>
            <p:ph type="title"/>
          </p:nvPr>
        </p:nvSpPr>
        <p:spPr>
          <a:xfrm>
            <a:off x="2547891" y="435005"/>
            <a:ext cx="8956721" cy="932155"/>
          </a:xfrm>
        </p:spPr>
        <p:txBody>
          <a:bodyPr>
            <a:normAutofit fontScale="90000"/>
          </a:bodyPr>
          <a:lstStyle/>
          <a:p>
            <a:r>
              <a:rPr lang="el-GR" dirty="0" err="1"/>
              <a:t>Ακτινονέκρωση</a:t>
            </a:r>
            <a:r>
              <a:rPr lang="el-GR" dirty="0"/>
              <a:t>-</a:t>
            </a:r>
            <a:r>
              <a:rPr lang="en-US" dirty="0"/>
              <a:t> </a:t>
            </a:r>
            <a:r>
              <a:rPr lang="el-GR" dirty="0"/>
              <a:t>Χειρουργική αποκατάσταση  </a:t>
            </a:r>
          </a:p>
        </p:txBody>
      </p:sp>
      <p:pic>
        <p:nvPicPr>
          <p:cNvPr id="5" name="Θέση περιεχομένου 4">
            <a:extLst>
              <a:ext uri="{FF2B5EF4-FFF2-40B4-BE49-F238E27FC236}">
                <a16:creationId xmlns:a16="http://schemas.microsoft.com/office/drawing/2014/main" id="{6010DD5E-A860-4524-8CFD-5A2EDB0A72D2}"/>
              </a:ext>
            </a:extLst>
          </p:cNvPr>
          <p:cNvPicPr>
            <a:picLocks noGrp="1" noChangeAspect="1"/>
          </p:cNvPicPr>
          <p:nvPr>
            <p:ph idx="1"/>
          </p:nvPr>
        </p:nvPicPr>
        <p:blipFill>
          <a:blip r:embed="rId2"/>
          <a:stretch>
            <a:fillRect/>
          </a:stretch>
        </p:blipFill>
        <p:spPr>
          <a:xfrm>
            <a:off x="3036163" y="1660336"/>
            <a:ext cx="5752730" cy="4308996"/>
          </a:xfrm>
        </p:spPr>
      </p:pic>
    </p:spTree>
    <p:extLst>
      <p:ext uri="{BB962C8B-B14F-4D97-AF65-F5344CB8AC3E}">
        <p14:creationId xmlns:p14="http://schemas.microsoft.com/office/powerpoint/2010/main" val="24182308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634FF13-9DEC-4E20-B485-BDB0C34513F4}"/>
              </a:ext>
            </a:extLst>
          </p:cNvPr>
          <p:cNvSpPr>
            <a:spLocks noGrp="1"/>
          </p:cNvSpPr>
          <p:nvPr>
            <p:ph type="title"/>
          </p:nvPr>
        </p:nvSpPr>
        <p:spPr>
          <a:xfrm>
            <a:off x="1153887" y="624110"/>
            <a:ext cx="10350726" cy="1280890"/>
          </a:xfrm>
        </p:spPr>
        <p:txBody>
          <a:bodyPr/>
          <a:lstStyle/>
          <a:p>
            <a:r>
              <a:rPr lang="el-GR" dirty="0" err="1"/>
              <a:t>Ακτινο</a:t>
            </a:r>
            <a:r>
              <a:rPr lang="el-GR" dirty="0"/>
              <a:t>-νέκρωση κρημνού (μοσχεύματος)μετά την ακτινοθεραπεία </a:t>
            </a:r>
          </a:p>
        </p:txBody>
      </p:sp>
      <p:pic>
        <p:nvPicPr>
          <p:cNvPr id="5" name="Θέση περιεχομένου 4">
            <a:extLst>
              <a:ext uri="{FF2B5EF4-FFF2-40B4-BE49-F238E27FC236}">
                <a16:creationId xmlns:a16="http://schemas.microsoft.com/office/drawing/2014/main" id="{95AABF42-7AE3-4184-BF13-0C6A9F5C025C}"/>
              </a:ext>
            </a:extLst>
          </p:cNvPr>
          <p:cNvPicPr>
            <a:picLocks noGrp="1" noChangeAspect="1"/>
          </p:cNvPicPr>
          <p:nvPr>
            <p:ph idx="1"/>
          </p:nvPr>
        </p:nvPicPr>
        <p:blipFill rotWithShape="1">
          <a:blip r:embed="rId2"/>
          <a:srcRect l="5442" t="4270" r="5783" b="7204"/>
          <a:stretch/>
        </p:blipFill>
        <p:spPr>
          <a:xfrm>
            <a:off x="2817393" y="1905000"/>
            <a:ext cx="5385362" cy="4278031"/>
          </a:xfrm>
        </p:spPr>
      </p:pic>
    </p:spTree>
    <p:extLst>
      <p:ext uri="{BB962C8B-B14F-4D97-AF65-F5344CB8AC3E}">
        <p14:creationId xmlns:p14="http://schemas.microsoft.com/office/powerpoint/2010/main" val="27696085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870DC65-AA1C-41D9-9B33-EB0B232735B1}"/>
              </a:ext>
            </a:extLst>
          </p:cNvPr>
          <p:cNvSpPr>
            <a:spLocks noGrp="1"/>
          </p:cNvSpPr>
          <p:nvPr>
            <p:ph type="title"/>
          </p:nvPr>
        </p:nvSpPr>
        <p:spPr>
          <a:xfrm>
            <a:off x="2592925" y="66676"/>
            <a:ext cx="8911687" cy="1097038"/>
          </a:xfrm>
        </p:spPr>
        <p:txBody>
          <a:bodyPr/>
          <a:lstStyle/>
          <a:p>
            <a:r>
              <a:rPr lang="el-GR" dirty="0"/>
              <a:t>Ακτινική νέκρωση </a:t>
            </a:r>
          </a:p>
        </p:txBody>
      </p:sp>
      <p:pic>
        <p:nvPicPr>
          <p:cNvPr id="5" name="Θέση περιεχομένου 4">
            <a:extLst>
              <a:ext uri="{FF2B5EF4-FFF2-40B4-BE49-F238E27FC236}">
                <a16:creationId xmlns:a16="http://schemas.microsoft.com/office/drawing/2014/main" id="{5047B74B-9B05-40F1-BFEE-4E3FE7F7C985}"/>
              </a:ext>
            </a:extLst>
          </p:cNvPr>
          <p:cNvPicPr>
            <a:picLocks noGrp="1" noChangeAspect="1"/>
          </p:cNvPicPr>
          <p:nvPr>
            <p:ph idx="1"/>
          </p:nvPr>
        </p:nvPicPr>
        <p:blipFill>
          <a:blip r:embed="rId2"/>
          <a:stretch>
            <a:fillRect/>
          </a:stretch>
        </p:blipFill>
        <p:spPr>
          <a:xfrm>
            <a:off x="687388" y="1316110"/>
            <a:ext cx="4334335" cy="3246567"/>
          </a:xfrm>
        </p:spPr>
      </p:pic>
      <p:pic>
        <p:nvPicPr>
          <p:cNvPr id="7" name="Εικόνα 6">
            <a:extLst>
              <a:ext uri="{FF2B5EF4-FFF2-40B4-BE49-F238E27FC236}">
                <a16:creationId xmlns:a16="http://schemas.microsoft.com/office/drawing/2014/main" id="{3F5222DB-5810-45E6-9400-8761C63D5821}"/>
              </a:ext>
            </a:extLst>
          </p:cNvPr>
          <p:cNvPicPr>
            <a:picLocks noChangeAspect="1"/>
          </p:cNvPicPr>
          <p:nvPr/>
        </p:nvPicPr>
        <p:blipFill>
          <a:blip r:embed="rId3"/>
          <a:stretch>
            <a:fillRect/>
          </a:stretch>
        </p:blipFill>
        <p:spPr>
          <a:xfrm>
            <a:off x="5021723" y="2822853"/>
            <a:ext cx="6937348" cy="3740727"/>
          </a:xfrm>
          <a:prstGeom prst="rect">
            <a:avLst/>
          </a:prstGeom>
        </p:spPr>
      </p:pic>
    </p:spTree>
    <p:extLst>
      <p:ext uri="{BB962C8B-B14F-4D97-AF65-F5344CB8AC3E}">
        <p14:creationId xmlns:p14="http://schemas.microsoft.com/office/powerpoint/2010/main" val="40429738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ABF88A3-C814-4733-862B-EDF8A5322678}"/>
              </a:ext>
            </a:extLst>
          </p:cNvPr>
          <p:cNvSpPr>
            <a:spLocks noGrp="1"/>
          </p:cNvSpPr>
          <p:nvPr>
            <p:ph type="title"/>
          </p:nvPr>
        </p:nvSpPr>
        <p:spPr/>
        <p:txBody>
          <a:bodyPr/>
          <a:lstStyle/>
          <a:p>
            <a:r>
              <a:rPr lang="el-GR" dirty="0"/>
              <a:t>Νέκρωση δέρματος και πλαστική αποκατάσταση </a:t>
            </a:r>
          </a:p>
        </p:txBody>
      </p:sp>
      <p:pic>
        <p:nvPicPr>
          <p:cNvPr id="5" name="Θέση περιεχομένου 4">
            <a:extLst>
              <a:ext uri="{FF2B5EF4-FFF2-40B4-BE49-F238E27FC236}">
                <a16:creationId xmlns:a16="http://schemas.microsoft.com/office/drawing/2014/main" id="{741F7396-EE6F-403D-B43C-91A9B8DB4C6D}"/>
              </a:ext>
            </a:extLst>
          </p:cNvPr>
          <p:cNvPicPr>
            <a:picLocks noGrp="1" noChangeAspect="1"/>
          </p:cNvPicPr>
          <p:nvPr>
            <p:ph idx="1"/>
          </p:nvPr>
        </p:nvPicPr>
        <p:blipFill rotWithShape="1">
          <a:blip r:embed="rId2"/>
          <a:srcRect b="14367"/>
          <a:stretch/>
        </p:blipFill>
        <p:spPr>
          <a:xfrm>
            <a:off x="3611352" y="1756568"/>
            <a:ext cx="4969296" cy="4893430"/>
          </a:xfrm>
        </p:spPr>
      </p:pic>
    </p:spTree>
    <p:extLst>
      <p:ext uri="{BB962C8B-B14F-4D97-AF65-F5344CB8AC3E}">
        <p14:creationId xmlns:p14="http://schemas.microsoft.com/office/powerpoint/2010/main" val="37895780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0CBA0800-887D-4D70-9E22-B37DBAC43EFB}"/>
              </a:ext>
            </a:extLst>
          </p:cNvPr>
          <p:cNvSpPr>
            <a:spLocks noGrp="1"/>
          </p:cNvSpPr>
          <p:nvPr>
            <p:ph type="title"/>
          </p:nvPr>
        </p:nvSpPr>
        <p:spPr>
          <a:xfrm>
            <a:off x="548640" y="182880"/>
            <a:ext cx="10955971" cy="1722120"/>
          </a:xfrm>
        </p:spPr>
        <p:txBody>
          <a:bodyPr>
            <a:normAutofit/>
          </a:bodyPr>
          <a:lstStyle/>
          <a:p>
            <a:r>
              <a:rPr lang="el-GR" sz="2400" dirty="0" err="1"/>
              <a:t>Ακμοειδές</a:t>
            </a:r>
            <a:r>
              <a:rPr lang="el-GR" sz="2400" dirty="0"/>
              <a:t> εξάνθημα λόγω </a:t>
            </a:r>
            <a:r>
              <a:rPr lang="el-GR" sz="2400" i="1" dirty="0"/>
              <a:t>συνδυασμού ΑΚΘ και </a:t>
            </a:r>
            <a:r>
              <a:rPr lang="el-GR" sz="2400" i="1" dirty="0" err="1"/>
              <a:t>μονοκλωνικού</a:t>
            </a:r>
            <a:r>
              <a:rPr lang="el-GR" sz="2400" i="1" dirty="0"/>
              <a:t> αντισώματος(</a:t>
            </a:r>
            <a:r>
              <a:rPr lang="en-US" sz="2400" i="1" dirty="0"/>
              <a:t>cetuximab</a:t>
            </a:r>
            <a:r>
              <a:rPr lang="el-GR" sz="2400" i="1" dirty="0"/>
              <a:t>), οξεία αντίδραση του δέρματος που ανάλογα με την βαρύτητα της και την κατάλληλη φαρμακευτική αγωγή υποχωρεί λίγες εβδομάδες μετά την ΑΚΘ.</a:t>
            </a:r>
            <a:r>
              <a:rPr lang="el-GR" sz="2400" dirty="0"/>
              <a:t> </a:t>
            </a:r>
          </a:p>
        </p:txBody>
      </p:sp>
      <p:sp>
        <p:nvSpPr>
          <p:cNvPr id="8" name="Θέση περιεχομένου 7">
            <a:extLst>
              <a:ext uri="{FF2B5EF4-FFF2-40B4-BE49-F238E27FC236}">
                <a16:creationId xmlns:a16="http://schemas.microsoft.com/office/drawing/2014/main" id="{9BD5C953-86A4-4739-8A5B-B888EDA3A110}"/>
              </a:ext>
            </a:extLst>
          </p:cNvPr>
          <p:cNvSpPr>
            <a:spLocks noGrp="1"/>
          </p:cNvSpPr>
          <p:nvPr>
            <p:ph sz="quarter" idx="4"/>
          </p:nvPr>
        </p:nvSpPr>
        <p:spPr>
          <a:xfrm>
            <a:off x="6583680" y="1969475"/>
            <a:ext cx="4921951" cy="3930323"/>
          </a:xfrm>
        </p:spPr>
        <p:txBody>
          <a:bodyPr/>
          <a:lstStyle/>
          <a:p>
            <a:r>
              <a:rPr lang="el-GR" i="1" u="sng" dirty="0"/>
              <a:t>θεραπεία βλαβών </a:t>
            </a:r>
            <a:r>
              <a:rPr lang="en-US" i="1" dirty="0"/>
              <a:t>:</a:t>
            </a:r>
          </a:p>
          <a:p>
            <a:pPr marL="0" indent="0">
              <a:buNone/>
            </a:pPr>
            <a:r>
              <a:rPr lang="en-US" i="1" u="sng" dirty="0"/>
              <a:t>grade I</a:t>
            </a:r>
            <a:r>
              <a:rPr lang="el-GR" i="1" u="sng" dirty="0"/>
              <a:t>-</a:t>
            </a:r>
            <a:r>
              <a:rPr lang="en-US" i="1" u="sng" dirty="0"/>
              <a:t>II</a:t>
            </a:r>
            <a:r>
              <a:rPr lang="el-GR" i="1" dirty="0"/>
              <a:t>: με τοπική χορήγηση κρέμας </a:t>
            </a:r>
            <a:r>
              <a:rPr lang="el-GR" i="1" dirty="0" err="1"/>
              <a:t>υδροκορτιζόνης</a:t>
            </a:r>
            <a:r>
              <a:rPr lang="el-GR" i="1" dirty="0"/>
              <a:t> και χορήγηση αντιβιοτικών για τουλάχιστον 4 εβδομάδες.</a:t>
            </a:r>
            <a:endParaRPr lang="en-US" i="1" dirty="0"/>
          </a:p>
          <a:p>
            <a:pPr marL="0" indent="0">
              <a:buNone/>
            </a:pPr>
            <a:r>
              <a:rPr lang="el-GR" i="1" dirty="0"/>
              <a:t> </a:t>
            </a:r>
            <a:r>
              <a:rPr lang="en-US" i="1" u="sng" dirty="0"/>
              <a:t>Grade III</a:t>
            </a:r>
            <a:r>
              <a:rPr lang="el-GR" i="1" dirty="0"/>
              <a:t>: Διακοπή της ΑΚΘ για 2 βδομάδες μέχρι να βελτιωθεί το εξάνθημα</a:t>
            </a:r>
            <a:endParaRPr lang="el-GR" dirty="0"/>
          </a:p>
        </p:txBody>
      </p:sp>
      <p:pic>
        <p:nvPicPr>
          <p:cNvPr id="9" name="Picture 2">
            <a:extLst>
              <a:ext uri="{FF2B5EF4-FFF2-40B4-BE49-F238E27FC236}">
                <a16:creationId xmlns:a16="http://schemas.microsoft.com/office/drawing/2014/main" id="{9D0287DB-CFA0-49B6-8DDD-507E2B28A4CA}"/>
              </a:ext>
            </a:extLst>
          </p:cNvPr>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596044" y="2048996"/>
            <a:ext cx="4585681" cy="3850802"/>
          </a:xfrm>
          <a:prstGeom prst="rect">
            <a:avLst/>
          </a:prstGeom>
          <a:noFill/>
          <a:ln>
            <a:noFill/>
          </a:ln>
          <a:effectLst/>
        </p:spPr>
      </p:pic>
    </p:spTree>
    <p:extLst>
      <p:ext uri="{BB962C8B-B14F-4D97-AF65-F5344CB8AC3E}">
        <p14:creationId xmlns:p14="http://schemas.microsoft.com/office/powerpoint/2010/main" val="2780490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69B40EA-A2E3-40D0-A902-4CC7CD6EF207}"/>
              </a:ext>
            </a:extLst>
          </p:cNvPr>
          <p:cNvSpPr>
            <a:spLocks noGrp="1"/>
          </p:cNvSpPr>
          <p:nvPr>
            <p:ph type="title"/>
          </p:nvPr>
        </p:nvSpPr>
        <p:spPr>
          <a:xfrm>
            <a:off x="1698171" y="261257"/>
            <a:ext cx="9806442" cy="1197429"/>
          </a:xfrm>
        </p:spPr>
        <p:txBody>
          <a:bodyPr/>
          <a:lstStyle/>
          <a:p>
            <a:r>
              <a:rPr lang="el-GR" dirty="0"/>
              <a:t>Παθοφυσιολογία της βλάβης των ιστών</a:t>
            </a:r>
          </a:p>
        </p:txBody>
      </p:sp>
      <p:sp>
        <p:nvSpPr>
          <p:cNvPr id="3" name="Θέση περιεχομένου 2">
            <a:extLst>
              <a:ext uri="{FF2B5EF4-FFF2-40B4-BE49-F238E27FC236}">
                <a16:creationId xmlns:a16="http://schemas.microsoft.com/office/drawing/2014/main" id="{E5806AAC-F590-4C8A-B117-076AEEBCF276}"/>
              </a:ext>
            </a:extLst>
          </p:cNvPr>
          <p:cNvSpPr>
            <a:spLocks noGrp="1"/>
          </p:cNvSpPr>
          <p:nvPr>
            <p:ph idx="1"/>
          </p:nvPr>
        </p:nvSpPr>
        <p:spPr>
          <a:xfrm>
            <a:off x="1240970" y="1219199"/>
            <a:ext cx="10263641" cy="5377543"/>
          </a:xfrm>
        </p:spPr>
        <p:txBody>
          <a:bodyPr/>
          <a:lstStyle/>
          <a:p>
            <a:r>
              <a:rPr lang="el-GR" dirty="0"/>
              <a:t>Η κύρια δράση της ακτινοβολίας </a:t>
            </a:r>
            <a:r>
              <a:rPr lang="el-GR" b="1" dirty="0"/>
              <a:t>αφορά την καταστροφή των ταχέως πολλαπλασιαζόμενων καρκινικών κυττάρων. </a:t>
            </a:r>
          </a:p>
          <a:p>
            <a:r>
              <a:rPr lang="el-GR" dirty="0"/>
              <a:t>Φαίνεται ότι υπάρχει βλάβη </a:t>
            </a:r>
            <a:r>
              <a:rPr lang="el-GR" b="1" dirty="0"/>
              <a:t>και δυσλειτουργία των ινοβλαστών</a:t>
            </a:r>
            <a:r>
              <a:rPr lang="el-GR" dirty="0"/>
              <a:t>, με αποτέλεσμα την μειωμένη και άναρχη εναπόθεση κολλαγόνου στους ιστούς. </a:t>
            </a:r>
          </a:p>
          <a:p>
            <a:r>
              <a:rPr lang="el-GR" dirty="0"/>
              <a:t>Παράλληλα, υπάρχει </a:t>
            </a:r>
            <a:r>
              <a:rPr lang="el-GR" b="1" dirty="0"/>
              <a:t>διάσπαση των ελαστικών ινών και επιπέδωση της δερμο-επιδερμιδικής συμβολής. </a:t>
            </a:r>
          </a:p>
          <a:p>
            <a:r>
              <a:rPr lang="el-GR" dirty="0"/>
              <a:t>Μακροσκοπικά η πιο χαρακτηριστική βλάβη </a:t>
            </a:r>
            <a:r>
              <a:rPr lang="el-GR" b="1" dirty="0"/>
              <a:t>είναι η ίνωση</a:t>
            </a:r>
            <a:r>
              <a:rPr lang="el-GR" dirty="0"/>
              <a:t>, ενώ στο επίπεδο των αγγείων έχουμε </a:t>
            </a:r>
            <a:r>
              <a:rPr lang="el-GR" b="1" dirty="0"/>
              <a:t>βλάβη των ενδοθηλιακών κυττάρων</a:t>
            </a:r>
            <a:r>
              <a:rPr lang="el-GR" dirty="0"/>
              <a:t>. </a:t>
            </a:r>
          </a:p>
          <a:p>
            <a:r>
              <a:rPr lang="el-GR" b="1" dirty="0"/>
              <a:t>«Αρτηριόλυση»  </a:t>
            </a:r>
            <a:r>
              <a:rPr lang="el-GR" dirty="0"/>
              <a:t>που συνεπάγεται την καταστροφή των μικρών αρτηριών και μία προοδευτική εξελισσόμενη βλάβη, την </a:t>
            </a:r>
            <a:r>
              <a:rPr lang="el-GR" b="1" dirty="0"/>
              <a:t>αποφρακτική μικροαγγειοπάθεια</a:t>
            </a:r>
            <a:r>
              <a:rPr lang="el-GR" dirty="0"/>
              <a:t>, κατά την οποία με την πάροδο των ετών το τοίχωμα των αρτηριών διογκώνεται και εμποδίζει την ροή του αίματος προς τους ιστούς προκαλώντας με τον τρόπο αυτό υποξία στους ιστούς και τα όργανα. </a:t>
            </a:r>
          </a:p>
          <a:p>
            <a:pPr marL="0" indent="0">
              <a:buNone/>
            </a:pPr>
            <a:endParaRPr lang="el-GR" dirty="0"/>
          </a:p>
        </p:txBody>
      </p:sp>
    </p:spTree>
    <p:extLst>
      <p:ext uri="{BB962C8B-B14F-4D97-AF65-F5344CB8AC3E}">
        <p14:creationId xmlns:p14="http://schemas.microsoft.com/office/powerpoint/2010/main" val="14045735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458984B-227F-4AD1-A759-E955DFBC76FE}"/>
              </a:ext>
            </a:extLst>
          </p:cNvPr>
          <p:cNvSpPr>
            <a:spLocks noGrp="1"/>
          </p:cNvSpPr>
          <p:nvPr>
            <p:ph type="title"/>
          </p:nvPr>
        </p:nvSpPr>
        <p:spPr>
          <a:xfrm>
            <a:off x="1652337" y="144379"/>
            <a:ext cx="9852275" cy="802399"/>
          </a:xfrm>
        </p:spPr>
        <p:txBody>
          <a:bodyPr/>
          <a:lstStyle/>
          <a:p>
            <a:r>
              <a:rPr lang="el-GR" dirty="0"/>
              <a:t>Αντιδράσεις </a:t>
            </a:r>
            <a:r>
              <a:rPr lang="el-GR" b="1" dirty="0"/>
              <a:t>στον στοματικό βλεννογόνο</a:t>
            </a:r>
            <a:endParaRPr lang="el-GR" dirty="0"/>
          </a:p>
        </p:txBody>
      </p:sp>
      <p:sp>
        <p:nvSpPr>
          <p:cNvPr id="3" name="Θέση περιεχομένου 2">
            <a:extLst>
              <a:ext uri="{FF2B5EF4-FFF2-40B4-BE49-F238E27FC236}">
                <a16:creationId xmlns:a16="http://schemas.microsoft.com/office/drawing/2014/main" id="{A66E7428-CD92-48D0-A767-2E64DB0DCDB8}"/>
              </a:ext>
            </a:extLst>
          </p:cNvPr>
          <p:cNvSpPr>
            <a:spLocks noGrp="1"/>
          </p:cNvSpPr>
          <p:nvPr>
            <p:ph idx="1"/>
          </p:nvPr>
        </p:nvSpPr>
        <p:spPr>
          <a:xfrm>
            <a:off x="1652337" y="1203158"/>
            <a:ext cx="9852275" cy="4708064"/>
          </a:xfrm>
        </p:spPr>
        <p:txBody>
          <a:bodyPr/>
          <a:lstStyle/>
          <a:p>
            <a:r>
              <a:rPr lang="el-GR" dirty="0"/>
              <a:t>Η βαρύτητα της βλάβης αυξάνεται με τον συνδυασμό των θεραπειών (ταυτόχρονη ή </a:t>
            </a:r>
            <a:r>
              <a:rPr lang="el-GR" dirty="0" err="1"/>
              <a:t>προηγηθείσα</a:t>
            </a:r>
            <a:r>
              <a:rPr lang="el-GR" dirty="0"/>
              <a:t> ΧΜΘ, </a:t>
            </a:r>
            <a:r>
              <a:rPr lang="el-GR" dirty="0" err="1"/>
              <a:t>μονοκλωνικά</a:t>
            </a:r>
            <a:r>
              <a:rPr lang="el-GR" dirty="0"/>
              <a:t> αντισώματα κ. α.).   Οι βλάβες εμφανίζονται 10 ημέρες περίπου από την έναρξη της ΑΚΘ με μορφή ερυθήματος. Προοδευτικά εμφανίζονται </a:t>
            </a:r>
            <a:r>
              <a:rPr lang="el-GR" b="1" dirty="0"/>
              <a:t>επώδυνες εξελκώσεις, ή αιμορραγικές περιοχές, νεκρωτικές κηλίδες -που άλλοτε επιμολύνονται και άλλοτε </a:t>
            </a:r>
            <a:r>
              <a:rPr lang="el-GR" dirty="0"/>
              <a:t>όχι – και αρχίζουν να υποχωρούν 3-4 εβδομάδες μετά την ολοκλήρωση της θεραπείας. </a:t>
            </a:r>
            <a:endParaRPr lang="en-US" dirty="0"/>
          </a:p>
          <a:p>
            <a:r>
              <a:rPr lang="el-GR" dirty="0"/>
              <a:t>Οι συχνότερες λοιμώξεις που αναπτύσσονται είναι </a:t>
            </a:r>
            <a:r>
              <a:rPr lang="el-GR" b="1" dirty="0"/>
              <a:t>η καντιντίαση και  η </a:t>
            </a:r>
            <a:r>
              <a:rPr lang="el-GR" b="1" dirty="0" err="1"/>
              <a:t>ερπητική</a:t>
            </a:r>
            <a:r>
              <a:rPr lang="el-GR" b="1" dirty="0"/>
              <a:t> λοίμωξη.</a:t>
            </a:r>
            <a:r>
              <a:rPr lang="el-GR" dirty="0"/>
              <a:t> Ανάλογα με την βαρύτητα της βλεννογονίτιδας  λόγω δυσφαγίας και τοπικής λοίμωξης πρέπει να διακόπτεται η ΑΚΘ για παρεντερική σίτιση του ασθενούς. </a:t>
            </a:r>
          </a:p>
        </p:txBody>
      </p:sp>
    </p:spTree>
    <p:extLst>
      <p:ext uri="{BB962C8B-B14F-4D97-AF65-F5344CB8AC3E}">
        <p14:creationId xmlns:p14="http://schemas.microsoft.com/office/powerpoint/2010/main" val="27513428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21F150D-98A2-40E1-830F-1DDB468CF3B1}"/>
              </a:ext>
            </a:extLst>
          </p:cNvPr>
          <p:cNvSpPr>
            <a:spLocks noGrp="1"/>
          </p:cNvSpPr>
          <p:nvPr>
            <p:ph type="title"/>
          </p:nvPr>
        </p:nvSpPr>
        <p:spPr>
          <a:xfrm>
            <a:off x="1624614" y="550416"/>
            <a:ext cx="9879999" cy="1145219"/>
          </a:xfrm>
        </p:spPr>
        <p:txBody>
          <a:bodyPr>
            <a:normAutofit fontScale="90000"/>
          </a:bodyPr>
          <a:lstStyle/>
          <a:p>
            <a:r>
              <a:rPr lang="el-GR" dirty="0"/>
              <a:t>Ακτινική δερματίτιδα χειλέων με μυκητιασική στοματίτιδα </a:t>
            </a:r>
          </a:p>
        </p:txBody>
      </p:sp>
      <p:pic>
        <p:nvPicPr>
          <p:cNvPr id="4" name="Θέση περιεχομένου 4">
            <a:extLst>
              <a:ext uri="{FF2B5EF4-FFF2-40B4-BE49-F238E27FC236}">
                <a16:creationId xmlns:a16="http://schemas.microsoft.com/office/drawing/2014/main" id="{CC25AA5C-4150-4255-8B2E-CD2908F7E46B}"/>
              </a:ext>
            </a:extLst>
          </p:cNvPr>
          <p:cNvPicPr>
            <a:picLocks noGrp="1" noChangeAspect="1"/>
          </p:cNvPicPr>
          <p:nvPr>
            <p:ph idx="1"/>
          </p:nvPr>
        </p:nvPicPr>
        <p:blipFill>
          <a:blip r:embed="rId2"/>
          <a:stretch>
            <a:fillRect/>
          </a:stretch>
        </p:blipFill>
        <p:spPr>
          <a:xfrm>
            <a:off x="4156364" y="1838007"/>
            <a:ext cx="5816091" cy="4395883"/>
          </a:xfrm>
        </p:spPr>
      </p:pic>
    </p:spTree>
    <p:extLst>
      <p:ext uri="{BB962C8B-B14F-4D97-AF65-F5344CB8AC3E}">
        <p14:creationId xmlns:p14="http://schemas.microsoft.com/office/powerpoint/2010/main" val="35136908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EC5449E-3703-4D10-930A-9D7FCA7280E0}"/>
              </a:ext>
            </a:extLst>
          </p:cNvPr>
          <p:cNvSpPr>
            <a:spLocks noGrp="1"/>
          </p:cNvSpPr>
          <p:nvPr>
            <p:ph type="title"/>
          </p:nvPr>
        </p:nvSpPr>
        <p:spPr>
          <a:xfrm>
            <a:off x="1828801" y="0"/>
            <a:ext cx="9675812" cy="1262743"/>
          </a:xfrm>
        </p:spPr>
        <p:txBody>
          <a:bodyPr>
            <a:normAutofit/>
          </a:bodyPr>
          <a:lstStyle/>
          <a:p>
            <a:r>
              <a:rPr lang="el-GR" dirty="0"/>
              <a:t>Συντηρητική θεραπεία ελκών  από ΑΚΘ</a:t>
            </a:r>
          </a:p>
        </p:txBody>
      </p:sp>
      <p:sp>
        <p:nvSpPr>
          <p:cNvPr id="3" name="Θέση περιεχομένου 2">
            <a:extLst>
              <a:ext uri="{FF2B5EF4-FFF2-40B4-BE49-F238E27FC236}">
                <a16:creationId xmlns:a16="http://schemas.microsoft.com/office/drawing/2014/main" id="{AB080022-3808-489C-90E6-4CC51B717CA3}"/>
              </a:ext>
            </a:extLst>
          </p:cNvPr>
          <p:cNvSpPr>
            <a:spLocks noGrp="1"/>
          </p:cNvSpPr>
          <p:nvPr>
            <p:ph idx="1"/>
          </p:nvPr>
        </p:nvSpPr>
        <p:spPr>
          <a:xfrm>
            <a:off x="435429" y="1262743"/>
            <a:ext cx="11321142" cy="4971147"/>
          </a:xfrm>
        </p:spPr>
        <p:txBody>
          <a:bodyPr/>
          <a:lstStyle/>
          <a:p>
            <a:r>
              <a:rPr lang="el-GR" sz="2000" dirty="0"/>
              <a:t>Τοπική περιποίηση των ελκών (έχει μειωμένη αιμάτωση, μειωμένη μερική πίεση οξυγόνου στους ιστούς και ως εκ τούτου μειωμένη ικανότητα αντίστασης στις λοιμώξεις)</a:t>
            </a:r>
            <a:r>
              <a:rPr lang="en-US" sz="2000" dirty="0"/>
              <a:t>: </a:t>
            </a:r>
            <a:r>
              <a:rPr lang="el-GR" sz="2000" dirty="0">
                <a:solidFill>
                  <a:srgbClr val="FF0000"/>
                </a:solidFill>
              </a:rPr>
              <a:t>χρήση </a:t>
            </a:r>
            <a:r>
              <a:rPr lang="el-GR" sz="2000" b="1" dirty="0">
                <a:solidFill>
                  <a:srgbClr val="FF0000"/>
                </a:solidFill>
              </a:rPr>
              <a:t>τοπικών αντιμικροβιακών παραγόντων </a:t>
            </a:r>
            <a:r>
              <a:rPr lang="el-GR" sz="2000" dirty="0"/>
              <a:t>είναι πολύ σημαντική που μπορούν να διεισδύσουν στους ιστούς. Χαρακτηριστικό παράδειγμα είναι ο </a:t>
            </a:r>
            <a:r>
              <a:rPr lang="el-GR" sz="2000" dirty="0">
                <a:solidFill>
                  <a:srgbClr val="0070C0"/>
                </a:solidFill>
              </a:rPr>
              <a:t>σουλφαδιαζιδικός άργυρος</a:t>
            </a:r>
            <a:r>
              <a:rPr lang="el-GR" sz="2000" dirty="0"/>
              <a:t>. </a:t>
            </a:r>
            <a:r>
              <a:rPr lang="el-GR" sz="2000" b="1" dirty="0"/>
              <a:t>Η χρόνια χρήση διαφόρων επιθεμάτων (υδροκολλοειδή και επιθέματα υδρογέλης) αποσκοπεί περισσότερο στην προφύλαξη των ιστών από επιμολύνσεις.</a:t>
            </a:r>
            <a:r>
              <a:rPr lang="el-GR" sz="2000" dirty="0"/>
              <a:t> </a:t>
            </a:r>
            <a:endParaRPr lang="en-US" sz="2000" dirty="0"/>
          </a:p>
          <a:p>
            <a:r>
              <a:rPr lang="el-GR" sz="2000" b="1" dirty="0"/>
              <a:t>Επιθέματα που δημιουργούν ένα υγρό περιβάλλον που προάγει την </a:t>
            </a:r>
            <a:r>
              <a:rPr lang="el-GR" sz="2000" b="1" dirty="0" err="1"/>
              <a:t>επαν-επιθηλιοποίηση</a:t>
            </a:r>
            <a:r>
              <a:rPr lang="el-GR" sz="2000" b="1" dirty="0"/>
              <a:t> </a:t>
            </a:r>
            <a:r>
              <a:rPr lang="el-GR" sz="2000" dirty="0"/>
              <a:t>και επιτρέπει στα ένζυμα των κυτταρικών υγρών να διαλύσουν τους νεκρωτικούς ιστούς</a:t>
            </a:r>
            <a:r>
              <a:rPr lang="en-US" sz="2000" dirty="0"/>
              <a:t>.</a:t>
            </a:r>
          </a:p>
          <a:p>
            <a:r>
              <a:rPr lang="en-US" sz="2000" dirty="0">
                <a:solidFill>
                  <a:srgbClr val="FF0000"/>
                </a:solidFill>
              </a:rPr>
              <a:t>X</a:t>
            </a:r>
            <a:r>
              <a:rPr lang="el-GR" sz="2000" dirty="0">
                <a:solidFill>
                  <a:srgbClr val="FF0000"/>
                </a:solidFill>
              </a:rPr>
              <a:t>ρήση υπερβαρικού οξυγόνου ( οξυγόνο σε πίεση 3 </a:t>
            </a:r>
            <a:r>
              <a:rPr lang="el-GR" sz="2000" dirty="0" err="1">
                <a:solidFill>
                  <a:srgbClr val="FF0000"/>
                </a:solidFill>
              </a:rPr>
              <a:t>ατμ</a:t>
            </a:r>
            <a:r>
              <a:rPr lang="el-GR" sz="2000" dirty="0">
                <a:solidFill>
                  <a:srgbClr val="FF0000"/>
                </a:solidFill>
              </a:rPr>
              <a:t>) </a:t>
            </a:r>
            <a:r>
              <a:rPr lang="el-GR" sz="2000" dirty="0"/>
              <a:t>που αυξάνει την μερική πίεση οξυγόνου στους ακτινοβολημένους ιστούς, και έχει αποδειχθεί ότι βοηθά στην επούλωση ακτινοβολημένων ιστών ενώ μπορεί να χρησιμοποιηθεί και προληπτικά. </a:t>
            </a:r>
            <a:endParaRPr lang="en-US" sz="2000" dirty="0"/>
          </a:p>
          <a:p>
            <a:endParaRPr lang="el-GR" dirty="0"/>
          </a:p>
        </p:txBody>
      </p:sp>
    </p:spTree>
    <p:extLst>
      <p:ext uri="{BB962C8B-B14F-4D97-AF65-F5344CB8AC3E}">
        <p14:creationId xmlns:p14="http://schemas.microsoft.com/office/powerpoint/2010/main" val="41892947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2E872FD-BAEB-4262-9CFD-123086FA99AE}"/>
              </a:ext>
            </a:extLst>
          </p:cNvPr>
          <p:cNvSpPr>
            <a:spLocks noGrp="1"/>
          </p:cNvSpPr>
          <p:nvPr>
            <p:ph type="title"/>
          </p:nvPr>
        </p:nvSpPr>
        <p:spPr>
          <a:xfrm>
            <a:off x="1780673" y="144380"/>
            <a:ext cx="9723939" cy="1219200"/>
          </a:xfrm>
        </p:spPr>
        <p:txBody>
          <a:bodyPr/>
          <a:lstStyle/>
          <a:p>
            <a:r>
              <a:rPr lang="el-GR" dirty="0"/>
              <a:t>οξεία </a:t>
            </a:r>
            <a:r>
              <a:rPr lang="el-GR" dirty="0" err="1"/>
              <a:t>μετακτινική</a:t>
            </a:r>
            <a:r>
              <a:rPr lang="el-GR" dirty="0"/>
              <a:t> βλάβη είναι η </a:t>
            </a:r>
            <a:r>
              <a:rPr lang="el-GR" b="1" dirty="0"/>
              <a:t>ξηροστομία</a:t>
            </a:r>
            <a:r>
              <a:rPr lang="el-GR" dirty="0"/>
              <a:t> </a:t>
            </a:r>
          </a:p>
        </p:txBody>
      </p:sp>
      <p:sp>
        <p:nvSpPr>
          <p:cNvPr id="3" name="Θέση περιεχομένου 2">
            <a:extLst>
              <a:ext uri="{FF2B5EF4-FFF2-40B4-BE49-F238E27FC236}">
                <a16:creationId xmlns:a16="http://schemas.microsoft.com/office/drawing/2014/main" id="{F4D002FD-ABDC-43F4-8524-D83E1BC9EA43}"/>
              </a:ext>
            </a:extLst>
          </p:cNvPr>
          <p:cNvSpPr>
            <a:spLocks noGrp="1"/>
          </p:cNvSpPr>
          <p:nvPr>
            <p:ph idx="1"/>
          </p:nvPr>
        </p:nvSpPr>
        <p:spPr>
          <a:xfrm>
            <a:off x="1780673" y="1812758"/>
            <a:ext cx="9723939" cy="4098464"/>
          </a:xfrm>
        </p:spPr>
        <p:txBody>
          <a:bodyPr/>
          <a:lstStyle/>
          <a:p>
            <a:r>
              <a:rPr lang="el-GR" dirty="0"/>
              <a:t>Αντιμετωπίζεται με υποκατάστατα σιέλου, </a:t>
            </a:r>
            <a:r>
              <a:rPr lang="el-GR" dirty="0" err="1"/>
              <a:t>πιλοκαρπίνη</a:t>
            </a:r>
            <a:r>
              <a:rPr lang="el-GR" dirty="0"/>
              <a:t> και προτροπή  του ασθενούν να μασά τσίχλα αρκετές φορές την ημέρα για να διεγείρουμε την εκκριτική λειτουργία των δευτερευόντων σιελογόνων αδένων. </a:t>
            </a:r>
          </a:p>
          <a:p>
            <a:endParaRPr lang="el-GR" dirty="0"/>
          </a:p>
        </p:txBody>
      </p:sp>
      <p:pic>
        <p:nvPicPr>
          <p:cNvPr id="6" name="Picture 4">
            <a:extLst>
              <a:ext uri="{FF2B5EF4-FFF2-40B4-BE49-F238E27FC236}">
                <a16:creationId xmlns:a16="http://schemas.microsoft.com/office/drawing/2014/main" id="{32F3B29E-54C5-4920-9E5F-55E48DD6AB5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1915" y="2871538"/>
            <a:ext cx="4283243" cy="3039684"/>
          </a:xfrm>
          <a:prstGeom prst="rect">
            <a:avLst/>
          </a:prstGeom>
          <a:noFill/>
          <a:ln>
            <a:noFill/>
          </a:ln>
          <a:effectLst/>
        </p:spPr>
      </p:pic>
      <p:pic>
        <p:nvPicPr>
          <p:cNvPr id="7" name="Picture 2">
            <a:extLst>
              <a:ext uri="{FF2B5EF4-FFF2-40B4-BE49-F238E27FC236}">
                <a16:creationId xmlns:a16="http://schemas.microsoft.com/office/drawing/2014/main" id="{D251E6F6-85DD-4132-B3DD-71FCA663D76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1" y="2871539"/>
            <a:ext cx="4154904" cy="3039684"/>
          </a:xfrm>
          <a:prstGeom prst="rect">
            <a:avLst/>
          </a:prstGeom>
          <a:solidFill>
            <a:srgbClr val="FFFF99"/>
          </a:solidFill>
          <a:ln>
            <a:noFill/>
          </a:ln>
          <a:effectLst/>
        </p:spPr>
      </p:pic>
    </p:spTree>
    <p:extLst>
      <p:ext uri="{BB962C8B-B14F-4D97-AF65-F5344CB8AC3E}">
        <p14:creationId xmlns:p14="http://schemas.microsoft.com/office/powerpoint/2010/main" val="19433038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F2F055E-CA28-43F7-B1A5-61B3091D75C7}"/>
              </a:ext>
            </a:extLst>
          </p:cNvPr>
          <p:cNvSpPr>
            <a:spLocks noGrp="1"/>
          </p:cNvSpPr>
          <p:nvPr>
            <p:ph type="title"/>
          </p:nvPr>
        </p:nvSpPr>
        <p:spPr>
          <a:xfrm>
            <a:off x="1235243" y="304800"/>
            <a:ext cx="10269370" cy="1600200"/>
          </a:xfrm>
        </p:spPr>
        <p:txBody>
          <a:bodyPr>
            <a:noAutofit/>
          </a:bodyPr>
          <a:lstStyle/>
          <a:p>
            <a:r>
              <a:rPr lang="el-GR" sz="2400" b="1" i="1" dirty="0" err="1"/>
              <a:t>Βλεννογονίτιδα</a:t>
            </a:r>
            <a:r>
              <a:rPr lang="el-GR" sz="2400" b="1" i="1" dirty="0"/>
              <a:t> </a:t>
            </a:r>
            <a:r>
              <a:rPr lang="el-GR" sz="2400" i="1" dirty="0"/>
              <a:t>οφειλόμενη σε ταυτόχρονη ΑΚΘ και ΧΜΘ στην περιοχή της </a:t>
            </a:r>
            <a:r>
              <a:rPr lang="el-GR" sz="2400" i="1" dirty="0" err="1"/>
              <a:t>τραχηλο</a:t>
            </a:r>
            <a:r>
              <a:rPr lang="el-GR" sz="2400" i="1" dirty="0"/>
              <a:t>-προσωπικής χώρας. Είναι οξεία ακτινική αντίδραση που υποχωρεί με την κατάλληλη φαρμακευτική αντιμετώπιση λίγες εβδομάδες μετά την ολοκλήρωση της ΑΚΘ. </a:t>
            </a:r>
            <a:br>
              <a:rPr lang="el-GR" sz="2400" dirty="0"/>
            </a:br>
            <a:endParaRPr lang="el-GR" sz="2400" dirty="0"/>
          </a:p>
        </p:txBody>
      </p:sp>
      <p:pic>
        <p:nvPicPr>
          <p:cNvPr id="4" name="Picture 2">
            <a:extLst>
              <a:ext uri="{FF2B5EF4-FFF2-40B4-BE49-F238E27FC236}">
                <a16:creationId xmlns:a16="http://schemas.microsoft.com/office/drawing/2014/main" id="{A2EDBC05-2A55-4926-B1ED-2D7B5A92A092}"/>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8021" y="2486527"/>
            <a:ext cx="4796590" cy="3866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45351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7B6B296-9069-4279-B00B-22E0FC722EBC}"/>
              </a:ext>
            </a:extLst>
          </p:cNvPr>
          <p:cNvSpPr>
            <a:spLocks noGrp="1"/>
          </p:cNvSpPr>
          <p:nvPr>
            <p:ph type="title"/>
          </p:nvPr>
        </p:nvSpPr>
        <p:spPr/>
        <p:txBody>
          <a:bodyPr/>
          <a:lstStyle/>
          <a:p>
            <a:r>
              <a:rPr lang="el-GR" dirty="0"/>
              <a:t>Στοματική καντιντίαση </a:t>
            </a:r>
          </a:p>
        </p:txBody>
      </p:sp>
      <p:sp>
        <p:nvSpPr>
          <p:cNvPr id="3" name="Θέση περιεχομένου 2">
            <a:extLst>
              <a:ext uri="{FF2B5EF4-FFF2-40B4-BE49-F238E27FC236}">
                <a16:creationId xmlns:a16="http://schemas.microsoft.com/office/drawing/2014/main" id="{AEB98933-42BB-44F6-B61C-8BE976723F4E}"/>
              </a:ext>
            </a:extLst>
          </p:cNvPr>
          <p:cNvSpPr>
            <a:spLocks noGrp="1"/>
          </p:cNvSpPr>
          <p:nvPr>
            <p:ph idx="1"/>
          </p:nvPr>
        </p:nvSpPr>
        <p:spPr/>
        <p:txBody>
          <a:bodyPr/>
          <a:lstStyle/>
          <a:p>
            <a:r>
              <a:rPr lang="el-GR" b="1" i="1" dirty="0"/>
              <a:t>Στοματική</a:t>
            </a:r>
            <a:r>
              <a:rPr lang="el-GR" b="1" dirty="0"/>
              <a:t> </a:t>
            </a:r>
            <a:r>
              <a:rPr lang="el-GR" b="1" i="1" dirty="0"/>
              <a:t>καντιντίαση</a:t>
            </a:r>
            <a:r>
              <a:rPr lang="el-GR" i="1" dirty="0"/>
              <a:t> λόγω συνδυασμού ΑΚΘ και ΧΜΘ. Οξεία βλάβη του στοματικού βλεννογόνου που υποχωρεί με την κατάλληλη αντιβίωση και καλή στοματική υγιεινή μερικές εβδομάδες μετά την ολοκλήρωση της ΑΚΘ.</a:t>
            </a:r>
            <a:endParaRPr lang="el-GR" dirty="0"/>
          </a:p>
          <a:p>
            <a:pPr marL="0" indent="0">
              <a:buNone/>
            </a:pPr>
            <a:r>
              <a:rPr lang="el-GR" dirty="0"/>
              <a:t> </a:t>
            </a:r>
          </a:p>
          <a:p>
            <a:endParaRPr lang="el-GR" dirty="0"/>
          </a:p>
        </p:txBody>
      </p:sp>
      <p:pic>
        <p:nvPicPr>
          <p:cNvPr id="4" name="Picture 5">
            <a:extLst>
              <a:ext uri="{FF2B5EF4-FFF2-40B4-BE49-F238E27FC236}">
                <a16:creationId xmlns:a16="http://schemas.microsoft.com/office/drawing/2014/main" id="{DCC75065-3304-4DB9-9247-07AD29DE0EE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10063" y="3176337"/>
            <a:ext cx="3962399" cy="2963485"/>
          </a:xfrm>
          <a:prstGeom prst="rect">
            <a:avLst/>
          </a:prstGeom>
          <a:noFill/>
          <a:ln>
            <a:noFill/>
          </a:ln>
          <a:effectLst/>
        </p:spPr>
      </p:pic>
      <p:pic>
        <p:nvPicPr>
          <p:cNvPr id="5" name="Picture 3">
            <a:extLst>
              <a:ext uri="{FF2B5EF4-FFF2-40B4-BE49-F238E27FC236}">
                <a16:creationId xmlns:a16="http://schemas.microsoft.com/office/drawing/2014/main" id="{EC4870B8-9789-47CE-BFFD-87221444DDE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21642" y="3176338"/>
            <a:ext cx="4411579" cy="2963484"/>
          </a:xfrm>
          <a:prstGeom prst="rect">
            <a:avLst/>
          </a:prstGeom>
          <a:noFill/>
          <a:ln>
            <a:noFill/>
          </a:ln>
          <a:effectLst/>
        </p:spPr>
      </p:pic>
    </p:spTree>
    <p:extLst>
      <p:ext uri="{BB962C8B-B14F-4D97-AF65-F5344CB8AC3E}">
        <p14:creationId xmlns:p14="http://schemas.microsoft.com/office/powerpoint/2010/main" val="23184810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44C0C7E-6C5F-405A-B975-7F19212FDE9C}"/>
              </a:ext>
            </a:extLst>
          </p:cNvPr>
          <p:cNvSpPr>
            <a:spLocks noGrp="1"/>
          </p:cNvSpPr>
          <p:nvPr>
            <p:ph type="title"/>
          </p:nvPr>
        </p:nvSpPr>
        <p:spPr/>
        <p:txBody>
          <a:bodyPr/>
          <a:lstStyle/>
          <a:p>
            <a:r>
              <a:rPr lang="el-GR" dirty="0"/>
              <a:t>Γωνιακή χειλίτιδα </a:t>
            </a:r>
          </a:p>
        </p:txBody>
      </p:sp>
      <p:pic>
        <p:nvPicPr>
          <p:cNvPr id="4" name="Picture 6">
            <a:extLst>
              <a:ext uri="{FF2B5EF4-FFF2-40B4-BE49-F238E27FC236}">
                <a16:creationId xmlns:a16="http://schemas.microsoft.com/office/drawing/2014/main" id="{970DCE40-A692-4B3A-97E7-2F7E0FF547DE}"/>
              </a:ext>
            </a:extLst>
          </p:cNvPr>
          <p:cNvPicPr>
            <a:picLocks noGrp="1"/>
          </p:cNvPicPr>
          <p:nvPr>
            <p:ph idx="1"/>
          </p:nvPr>
        </p:nvPicPr>
        <p:blipFill rotWithShape="1">
          <a:blip r:embed="rId2" cstate="print">
            <a:extLst>
              <a:ext uri="{28A0092B-C50C-407E-A947-70E740481C1C}">
                <a14:useLocalDpi xmlns:a14="http://schemas.microsoft.com/office/drawing/2010/main" val="0"/>
              </a:ext>
            </a:extLst>
          </a:blip>
          <a:srcRect t="4308" b="6404"/>
          <a:stretch/>
        </p:blipFill>
        <p:spPr bwMode="auto">
          <a:xfrm>
            <a:off x="3497179" y="2085474"/>
            <a:ext cx="4957009" cy="3449052"/>
          </a:xfrm>
          <a:prstGeom prst="rect">
            <a:avLst/>
          </a:prstGeom>
          <a:noFill/>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6047377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3289F22-C23C-453B-8418-9F8FB6E31930}"/>
              </a:ext>
            </a:extLst>
          </p:cNvPr>
          <p:cNvSpPr>
            <a:spLocks noGrp="1"/>
          </p:cNvSpPr>
          <p:nvPr>
            <p:ph type="title"/>
          </p:nvPr>
        </p:nvSpPr>
        <p:spPr>
          <a:xfrm>
            <a:off x="818148" y="112296"/>
            <a:ext cx="10686466" cy="1187116"/>
          </a:xfrm>
        </p:spPr>
        <p:txBody>
          <a:bodyPr>
            <a:normAutofit/>
          </a:bodyPr>
          <a:lstStyle/>
          <a:p>
            <a:r>
              <a:rPr lang="el-GR" sz="2800" dirty="0"/>
              <a:t>Θεραπεία στοματικής βλεννογονίτιδας και οισοφαγίτιδας </a:t>
            </a:r>
          </a:p>
        </p:txBody>
      </p:sp>
      <p:sp>
        <p:nvSpPr>
          <p:cNvPr id="3" name="Θέση περιεχομένου 2">
            <a:extLst>
              <a:ext uri="{FF2B5EF4-FFF2-40B4-BE49-F238E27FC236}">
                <a16:creationId xmlns:a16="http://schemas.microsoft.com/office/drawing/2014/main" id="{F58FAED5-C310-47A9-95F0-6C882DD1F9FF}"/>
              </a:ext>
            </a:extLst>
          </p:cNvPr>
          <p:cNvSpPr>
            <a:spLocks noGrp="1"/>
          </p:cNvSpPr>
          <p:nvPr>
            <p:ph idx="1"/>
          </p:nvPr>
        </p:nvSpPr>
        <p:spPr>
          <a:xfrm>
            <a:off x="2164702" y="1090863"/>
            <a:ext cx="9339910" cy="5390148"/>
          </a:xfrm>
        </p:spPr>
        <p:txBody>
          <a:bodyPr/>
          <a:lstStyle/>
          <a:p>
            <a:r>
              <a:rPr lang="el-GR" dirty="0"/>
              <a:t>Είναι απαραίτητο πριν την έναρξη των θεραπειών να γίνει προσεκτικός έλεγχος και αποκατάσταση όλων των οδοντιατρικών προβλημάτων και φθορίωση των δοντιών.</a:t>
            </a:r>
          </a:p>
          <a:p>
            <a:r>
              <a:rPr lang="el-GR" dirty="0"/>
              <a:t>Πλύσιμο δοντιών και ούλων με μαλακή οδοντόβουρτσα και ουδέτερης γεύσης οδοντόκρεμα.</a:t>
            </a:r>
          </a:p>
          <a:p>
            <a:r>
              <a:rPr lang="en-US" dirty="0"/>
              <a:t> </a:t>
            </a:r>
            <a:r>
              <a:rPr lang="el-GR" dirty="0"/>
              <a:t>Φτιάχνουμε διάλυμα που το διατηρούμε στο ψυγείο ή δροσερό μέρος και το χρησιμοποιούμε 3-4 φορές την ημέρα με μπουκώματα , γαργάρες και κατάποση (ανάλογα με την εντόπιση της βλάβης)</a:t>
            </a:r>
            <a:r>
              <a:rPr lang="en-US" dirty="0"/>
              <a:t>: </a:t>
            </a:r>
            <a:r>
              <a:rPr lang="el-GR" dirty="0"/>
              <a:t> σε 500</a:t>
            </a:r>
            <a:r>
              <a:rPr lang="en-US" dirty="0"/>
              <a:t>ml </a:t>
            </a:r>
            <a:r>
              <a:rPr lang="en-US" dirty="0" err="1"/>
              <a:t>NaCL</a:t>
            </a:r>
            <a:r>
              <a:rPr lang="en-US" dirty="0"/>
              <a:t>  </a:t>
            </a:r>
            <a:r>
              <a:rPr lang="el-GR" dirty="0"/>
              <a:t>διαλύουμε  </a:t>
            </a:r>
            <a:r>
              <a:rPr lang="en-US" dirty="0"/>
              <a:t>: </a:t>
            </a:r>
          </a:p>
          <a:p>
            <a:pPr marL="0" indent="0">
              <a:buNone/>
            </a:pPr>
            <a:r>
              <a:rPr lang="en-US" dirty="0"/>
              <a:t>Xylocaine gel </a:t>
            </a:r>
            <a:r>
              <a:rPr lang="en-US" dirty="0" err="1"/>
              <a:t>bt</a:t>
            </a:r>
            <a:r>
              <a:rPr lang="en-US" dirty="0"/>
              <a:t> I </a:t>
            </a:r>
            <a:endParaRPr lang="el-GR" dirty="0"/>
          </a:p>
          <a:p>
            <a:pPr marL="0" indent="0">
              <a:buNone/>
            </a:pPr>
            <a:r>
              <a:rPr lang="en-US" dirty="0" err="1"/>
              <a:t>Dactarin</a:t>
            </a:r>
            <a:r>
              <a:rPr lang="en-US" dirty="0"/>
              <a:t> gel </a:t>
            </a:r>
            <a:r>
              <a:rPr lang="en-US" dirty="0" err="1"/>
              <a:t>bt</a:t>
            </a:r>
            <a:r>
              <a:rPr lang="en-US" dirty="0"/>
              <a:t> I</a:t>
            </a:r>
            <a:endParaRPr lang="el-GR" dirty="0"/>
          </a:p>
          <a:p>
            <a:pPr marL="0" indent="0">
              <a:buNone/>
            </a:pPr>
            <a:r>
              <a:rPr lang="en-US" dirty="0" err="1"/>
              <a:t>Vibramycin</a:t>
            </a:r>
            <a:r>
              <a:rPr lang="en-US" dirty="0"/>
              <a:t> sir </a:t>
            </a:r>
            <a:r>
              <a:rPr lang="en-US" dirty="0" err="1"/>
              <a:t>bt</a:t>
            </a:r>
            <a:r>
              <a:rPr lang="en-US" dirty="0"/>
              <a:t> I </a:t>
            </a:r>
            <a:endParaRPr lang="el-GR" dirty="0"/>
          </a:p>
          <a:p>
            <a:pPr marL="0" indent="0">
              <a:buNone/>
            </a:pPr>
            <a:r>
              <a:rPr lang="en-US" dirty="0" err="1"/>
              <a:t>Riopan</a:t>
            </a:r>
            <a:r>
              <a:rPr lang="en-US" dirty="0"/>
              <a:t> gel </a:t>
            </a:r>
            <a:r>
              <a:rPr lang="en-US" dirty="0" err="1"/>
              <a:t>bt</a:t>
            </a:r>
            <a:r>
              <a:rPr lang="en-US" dirty="0"/>
              <a:t> I</a:t>
            </a:r>
            <a:endParaRPr lang="el-GR" dirty="0"/>
          </a:p>
          <a:p>
            <a:pPr marL="0" indent="0">
              <a:buNone/>
            </a:pPr>
            <a:r>
              <a:rPr lang="en-US" dirty="0" err="1"/>
              <a:t>Peptonorm</a:t>
            </a:r>
            <a:r>
              <a:rPr lang="en-US" dirty="0"/>
              <a:t> 40 ml</a:t>
            </a:r>
            <a:endParaRPr lang="el-GR" dirty="0"/>
          </a:p>
          <a:p>
            <a:pPr marL="0" indent="0">
              <a:buNone/>
            </a:pPr>
            <a:endParaRPr lang="el-GR" dirty="0"/>
          </a:p>
        </p:txBody>
      </p:sp>
    </p:spTree>
    <p:extLst>
      <p:ext uri="{BB962C8B-B14F-4D97-AF65-F5344CB8AC3E}">
        <p14:creationId xmlns:p14="http://schemas.microsoft.com/office/powerpoint/2010/main" val="29124912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24604D6-E00B-48B8-8404-6B23D24F3869}"/>
              </a:ext>
            </a:extLst>
          </p:cNvPr>
          <p:cNvSpPr>
            <a:spLocks noGrp="1"/>
          </p:cNvSpPr>
          <p:nvPr>
            <p:ph type="title"/>
          </p:nvPr>
        </p:nvSpPr>
        <p:spPr>
          <a:xfrm>
            <a:off x="1909011" y="160421"/>
            <a:ext cx="9595601" cy="1074821"/>
          </a:xfrm>
        </p:spPr>
        <p:txBody>
          <a:bodyPr>
            <a:normAutofit fontScale="90000"/>
          </a:bodyPr>
          <a:lstStyle/>
          <a:p>
            <a:r>
              <a:rPr lang="el-GR" dirty="0"/>
              <a:t>Ακτινική πρωκτίτιδα </a:t>
            </a:r>
            <a:r>
              <a:rPr lang="en-US" dirty="0"/>
              <a:t>: </a:t>
            </a:r>
            <a:r>
              <a:rPr lang="el-GR" dirty="0"/>
              <a:t> μετά από ΑΚΘ σε καρκίνο πρωκτού, ορθού </a:t>
            </a:r>
          </a:p>
        </p:txBody>
      </p:sp>
      <p:sp>
        <p:nvSpPr>
          <p:cNvPr id="3" name="Θέση περιεχομένου 2">
            <a:extLst>
              <a:ext uri="{FF2B5EF4-FFF2-40B4-BE49-F238E27FC236}">
                <a16:creationId xmlns:a16="http://schemas.microsoft.com/office/drawing/2014/main" id="{AC62DD80-61B3-4772-B7CF-CBEC864E2702}"/>
              </a:ext>
            </a:extLst>
          </p:cNvPr>
          <p:cNvSpPr>
            <a:spLocks noGrp="1"/>
          </p:cNvSpPr>
          <p:nvPr>
            <p:ph idx="1"/>
          </p:nvPr>
        </p:nvSpPr>
        <p:spPr>
          <a:xfrm>
            <a:off x="1459832" y="1540042"/>
            <a:ext cx="10044780" cy="4371180"/>
          </a:xfrm>
        </p:spPr>
        <p:txBody>
          <a:bodyPr/>
          <a:lstStyle/>
          <a:p>
            <a:r>
              <a:rPr lang="el-GR" dirty="0"/>
              <a:t>Θεραπεία αιμορροΐδων –όπου υπάρχουν-.</a:t>
            </a:r>
          </a:p>
          <a:p>
            <a:r>
              <a:rPr lang="el-GR" dirty="0"/>
              <a:t>Φαρδιά εσώρουχα, καλός αερισμός της περιοχής, σύσταση για κάθισμα σε  μαξιλάρι με κεντρική οπή, χρήση κρέμας με ψευδάργυρο. </a:t>
            </a:r>
          </a:p>
          <a:p>
            <a:r>
              <a:rPr lang="el-GR" dirty="0"/>
              <a:t> Μη στεροειδή αντιφλεγμονώδη φάρμακα.</a:t>
            </a:r>
          </a:p>
          <a:p>
            <a:r>
              <a:rPr lang="el-GR" dirty="0"/>
              <a:t>Ο στόχος της θεραπείας για την πρωκτίτιδα είναι η μείωση της φλεγμονής, η ανακούφιση του πόνου και η θεραπεία των λοιμώξεων. </a:t>
            </a:r>
          </a:p>
          <a:p>
            <a:r>
              <a:rPr lang="el-GR" dirty="0"/>
              <a:t>Εάν η ακτινοθεραπεία προκαλεί σοβαρή πρωκτίτιδα, οι γιατροί θα συστήσουν αντιφλεγμονώδη υπόθετα (για τον έλεγχο της φλεγμονής). Επίσης, χρειάζονται μερικές φορές μαλακτικά επιθέματα διαδικασίες διαστολής από το ορθό και αφαίρεση. </a:t>
            </a:r>
          </a:p>
          <a:p>
            <a:r>
              <a:rPr lang="el-GR" dirty="0"/>
              <a:t> Χειρουργική επέμβαση για την απομάκρυνση των κατεστραμμένων ιστών συνιστάται μερικές φορές και σε περίπτωση που τα συμπτώματα του ασθενούς δεν υποχωρήσουν και κυρίως όταν υπάρχει αιμορραγία. </a:t>
            </a:r>
          </a:p>
        </p:txBody>
      </p:sp>
    </p:spTree>
    <p:extLst>
      <p:ext uri="{BB962C8B-B14F-4D97-AF65-F5344CB8AC3E}">
        <p14:creationId xmlns:p14="http://schemas.microsoft.com/office/powerpoint/2010/main" val="20969453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B949153-7492-467C-9D7B-4DF6C125FD2E}"/>
              </a:ext>
            </a:extLst>
          </p:cNvPr>
          <p:cNvSpPr>
            <a:spLocks noGrp="1"/>
          </p:cNvSpPr>
          <p:nvPr>
            <p:ph type="title"/>
          </p:nvPr>
        </p:nvSpPr>
        <p:spPr/>
        <p:txBody>
          <a:bodyPr/>
          <a:lstStyle/>
          <a:p>
            <a:r>
              <a:rPr lang="el-GR" dirty="0"/>
              <a:t>Θεραπεία πρωκτίτιδας</a:t>
            </a:r>
          </a:p>
        </p:txBody>
      </p:sp>
      <p:sp>
        <p:nvSpPr>
          <p:cNvPr id="3" name="Θέση περιεχομένου 2">
            <a:extLst>
              <a:ext uri="{FF2B5EF4-FFF2-40B4-BE49-F238E27FC236}">
                <a16:creationId xmlns:a16="http://schemas.microsoft.com/office/drawing/2014/main" id="{70964980-2D5D-4211-8656-ED156C06A7BD}"/>
              </a:ext>
            </a:extLst>
          </p:cNvPr>
          <p:cNvSpPr>
            <a:spLocks noGrp="1"/>
          </p:cNvSpPr>
          <p:nvPr>
            <p:ph idx="1"/>
          </p:nvPr>
        </p:nvSpPr>
        <p:spPr>
          <a:xfrm>
            <a:off x="1171074" y="1604211"/>
            <a:ext cx="10333538" cy="4307011"/>
          </a:xfrm>
        </p:spPr>
        <p:txBody>
          <a:bodyPr/>
          <a:lstStyle/>
          <a:p>
            <a:r>
              <a:rPr lang="el-GR" b="1" dirty="0"/>
              <a:t>Χρήση κλύσματος με  έγχυση χαμομηλιού ή </a:t>
            </a:r>
            <a:r>
              <a:rPr lang="el-GR" b="1" dirty="0" err="1"/>
              <a:t>καλέντουλας</a:t>
            </a:r>
            <a:r>
              <a:rPr lang="el-GR" b="1" dirty="0"/>
              <a:t> . </a:t>
            </a:r>
            <a:r>
              <a:rPr lang="el-GR" u="sng" dirty="0"/>
              <a:t>Λειτουργεί ως αντισηπτικό</a:t>
            </a:r>
            <a:r>
              <a:rPr lang="el-GR" dirty="0"/>
              <a:t>, εξαλείφοντας το μολυσματικό περιβάλλον, μειώνοντας τη φλεγμονή και την επιδείνωση. 3 κουταλιές της σούπας λουλουδιών σε ένα ποτήρι βραστό νερό και επωάστε σε ένα λουτρό νερού για 15-20 λεπτά. Μετά από αυτό το μπορεί να γίνει η χορήγηση του κλύσματος 3-4 φορές το 24ωρο. </a:t>
            </a:r>
          </a:p>
          <a:p>
            <a:r>
              <a:rPr lang="el-GR" dirty="0"/>
              <a:t>Διατροφή με </a:t>
            </a:r>
            <a:r>
              <a:rPr lang="el-GR" b="1" dirty="0"/>
              <a:t>αποφυγή</a:t>
            </a:r>
            <a:r>
              <a:rPr lang="el-GR" dirty="0"/>
              <a:t> καυτερών εδεσμάτων, ινών, πολλών φρούτων, λαχανικών, τηγανητών, λιπαρών ….</a:t>
            </a:r>
          </a:p>
          <a:p>
            <a:r>
              <a:rPr lang="el-GR" dirty="0"/>
              <a:t> Χρήση  παυσίπονων και τοπικών αναισθητικών. </a:t>
            </a:r>
          </a:p>
        </p:txBody>
      </p:sp>
      <p:pic>
        <p:nvPicPr>
          <p:cNvPr id="4" name="Picture 2" descr="Πόνος στην περιοχή του πρωκτού: 8 πιθανές αιτίες | Proctoclinic.gr">
            <a:extLst>
              <a:ext uri="{FF2B5EF4-FFF2-40B4-BE49-F238E27FC236}">
                <a16:creationId xmlns:a16="http://schemas.microsoft.com/office/drawing/2014/main" id="{472C992C-A871-4FE7-A68D-B41E559652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768" y="3757716"/>
            <a:ext cx="3705058" cy="2966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470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8F2F8F3-3999-427B-92B7-442BB1DB7A34}"/>
              </a:ext>
            </a:extLst>
          </p:cNvPr>
          <p:cNvSpPr>
            <a:spLocks noGrp="1"/>
          </p:cNvSpPr>
          <p:nvPr>
            <p:ph type="title"/>
          </p:nvPr>
        </p:nvSpPr>
        <p:spPr/>
        <p:txBody>
          <a:bodyPr/>
          <a:lstStyle/>
          <a:p>
            <a:r>
              <a:rPr lang="el-GR" dirty="0"/>
              <a:t>Επίδραση της ΑΚΘ στα υποδόρια αγγεία</a:t>
            </a:r>
          </a:p>
        </p:txBody>
      </p:sp>
      <p:sp>
        <p:nvSpPr>
          <p:cNvPr id="3" name="Θέση περιεχομένου 2">
            <a:extLst>
              <a:ext uri="{FF2B5EF4-FFF2-40B4-BE49-F238E27FC236}">
                <a16:creationId xmlns:a16="http://schemas.microsoft.com/office/drawing/2014/main" id="{728B639C-695D-4D8E-BF43-F6F128E82652}"/>
              </a:ext>
            </a:extLst>
          </p:cNvPr>
          <p:cNvSpPr>
            <a:spLocks noGrp="1"/>
          </p:cNvSpPr>
          <p:nvPr>
            <p:ph idx="1"/>
          </p:nvPr>
        </p:nvSpPr>
        <p:spPr/>
        <p:txBody>
          <a:bodyPr/>
          <a:lstStyle/>
          <a:p>
            <a:r>
              <a:rPr lang="el-GR" dirty="0"/>
              <a:t>Το τοίχωμα των αγγείων (ενδοθήλιο) γίνεται ακόμα περισσότερο </a:t>
            </a:r>
            <a:r>
              <a:rPr lang="el-GR" b="1" dirty="0"/>
              <a:t>ημιδιαπερατό </a:t>
            </a:r>
            <a:r>
              <a:rPr lang="el-GR" dirty="0"/>
              <a:t>                  οίδημα της περιοχής (λόγω ωσμωτικής πίεσης).</a:t>
            </a:r>
          </a:p>
          <a:p>
            <a:r>
              <a:rPr lang="el-GR" dirty="0"/>
              <a:t>Περεταίρω ακτινοβόληση προκαλεί </a:t>
            </a:r>
            <a:r>
              <a:rPr lang="el-GR" b="1" dirty="0"/>
              <a:t>καταστροφή του ενδοθηλίου                                               </a:t>
            </a:r>
          </a:p>
          <a:p>
            <a:pPr marL="0" indent="0">
              <a:buNone/>
            </a:pPr>
            <a:r>
              <a:rPr lang="el-GR" dirty="0"/>
              <a:t>                   </a:t>
            </a:r>
            <a:r>
              <a:rPr lang="el-GR" b="1" dirty="0"/>
              <a:t>τηλεγγειεκτασία του δέρματος </a:t>
            </a:r>
            <a:r>
              <a:rPr lang="el-GR" dirty="0"/>
              <a:t>(με παλαιότερες τεχνικές ΑΚΘ πχ           κοβάλτιο, καίσιο).</a:t>
            </a:r>
          </a:p>
          <a:p>
            <a:endParaRPr lang="el-GR" dirty="0"/>
          </a:p>
        </p:txBody>
      </p:sp>
      <p:cxnSp>
        <p:nvCxnSpPr>
          <p:cNvPr id="5" name="Ευθύγραμμο βέλος σύνδεσης 4">
            <a:extLst>
              <a:ext uri="{FF2B5EF4-FFF2-40B4-BE49-F238E27FC236}">
                <a16:creationId xmlns:a16="http://schemas.microsoft.com/office/drawing/2014/main" id="{D02E32FB-F00F-42AA-BA5A-0D2C3DDF28C8}"/>
              </a:ext>
            </a:extLst>
          </p:cNvPr>
          <p:cNvCxnSpPr>
            <a:cxnSpLocks/>
          </p:cNvCxnSpPr>
          <p:nvPr/>
        </p:nvCxnSpPr>
        <p:spPr>
          <a:xfrm flipV="1">
            <a:off x="4696287" y="2645546"/>
            <a:ext cx="90552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Ευθύγραμμο βέλος σύνδεσης 10">
            <a:extLst>
              <a:ext uri="{FF2B5EF4-FFF2-40B4-BE49-F238E27FC236}">
                <a16:creationId xmlns:a16="http://schemas.microsoft.com/office/drawing/2014/main" id="{E83839DF-590A-47FB-8E47-209F2D50BE06}"/>
              </a:ext>
            </a:extLst>
          </p:cNvPr>
          <p:cNvCxnSpPr/>
          <p:nvPr/>
        </p:nvCxnSpPr>
        <p:spPr>
          <a:xfrm>
            <a:off x="2885243" y="3429000"/>
            <a:ext cx="92327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65407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A03D103-631F-4741-9FCA-EF79E5844AB5}"/>
              </a:ext>
            </a:extLst>
          </p:cNvPr>
          <p:cNvSpPr>
            <a:spLocks noGrp="1"/>
          </p:cNvSpPr>
          <p:nvPr>
            <p:ph type="title"/>
          </p:nvPr>
        </p:nvSpPr>
        <p:spPr>
          <a:xfrm>
            <a:off x="2117559" y="320842"/>
            <a:ext cx="9387054" cy="882316"/>
          </a:xfrm>
        </p:spPr>
        <p:txBody>
          <a:bodyPr/>
          <a:lstStyle/>
          <a:p>
            <a:r>
              <a:rPr lang="el-GR" dirty="0"/>
              <a:t>Η θεραπεία της πρωκτίτιδας </a:t>
            </a:r>
          </a:p>
        </p:txBody>
      </p:sp>
      <p:sp>
        <p:nvSpPr>
          <p:cNvPr id="3" name="Θέση περιεχομένου 2">
            <a:extLst>
              <a:ext uri="{FF2B5EF4-FFF2-40B4-BE49-F238E27FC236}">
                <a16:creationId xmlns:a16="http://schemas.microsoft.com/office/drawing/2014/main" id="{573A575E-DCE8-4994-9078-F81A2899A9CB}"/>
              </a:ext>
            </a:extLst>
          </p:cNvPr>
          <p:cNvSpPr>
            <a:spLocks noGrp="1"/>
          </p:cNvSpPr>
          <p:nvPr>
            <p:ph idx="1"/>
          </p:nvPr>
        </p:nvSpPr>
        <p:spPr>
          <a:xfrm>
            <a:off x="1748590" y="2101516"/>
            <a:ext cx="9756023" cy="3809706"/>
          </a:xfrm>
        </p:spPr>
        <p:txBody>
          <a:bodyPr>
            <a:normAutofit fontScale="92500" lnSpcReduction="20000"/>
          </a:bodyPr>
          <a:lstStyle/>
          <a:p>
            <a:r>
              <a:rPr lang="el-GR" b="1" dirty="0"/>
              <a:t>Αντιβιοτικά </a:t>
            </a:r>
            <a:r>
              <a:rPr lang="el-GR" dirty="0"/>
              <a:t>και </a:t>
            </a:r>
            <a:r>
              <a:rPr lang="el-GR" b="1" dirty="0" err="1"/>
              <a:t>αντιιικά</a:t>
            </a:r>
            <a:r>
              <a:rPr lang="el-GR" dirty="0"/>
              <a:t> όπως η </a:t>
            </a:r>
            <a:r>
              <a:rPr lang="el-GR" dirty="0" err="1"/>
              <a:t>μετρονιδαζόλη</a:t>
            </a:r>
            <a:r>
              <a:rPr lang="el-GR" dirty="0"/>
              <a:t>, η πενικιλίνη, η </a:t>
            </a:r>
            <a:r>
              <a:rPr lang="el-GR" dirty="0" err="1"/>
              <a:t>λεμοσιτσετίνη</a:t>
            </a:r>
            <a:r>
              <a:rPr lang="el-GR" dirty="0"/>
              <a:t>, τα </a:t>
            </a:r>
            <a:r>
              <a:rPr lang="el-GR" dirty="0" err="1"/>
              <a:t>μακρολίδια</a:t>
            </a:r>
            <a:r>
              <a:rPr lang="el-GR" dirty="0"/>
              <a:t>.</a:t>
            </a:r>
          </a:p>
          <a:p>
            <a:r>
              <a:rPr lang="el-GR" b="1" dirty="0"/>
              <a:t>Τα αντισπασμωδικά </a:t>
            </a:r>
            <a:r>
              <a:rPr lang="el-GR" dirty="0"/>
              <a:t>είναι απαραίτητα για την ανακούφιση του πόνου, την απομάκρυνση του σπασμού, την επιτάχυνση της διαδικασίας της αφόδευσης. Η απαλλαγμένη από αλλεργίες ουσία βοηθά στην ανακούφιση της απόφραξης και στη χαλάρωση του εντερικού τοιχώματος.</a:t>
            </a:r>
          </a:p>
          <a:p>
            <a:r>
              <a:rPr lang="el-GR" b="1" dirty="0"/>
              <a:t>Παρασκευάσματα για τη βελτίωση της αναγέννησης των ιστών</a:t>
            </a:r>
            <a:r>
              <a:rPr lang="el-GR" dirty="0"/>
              <a:t>. Τα φθηνά αντιφλεγμονώδη κεριά-αλοιφές  με  </a:t>
            </a:r>
            <a:r>
              <a:rPr lang="el-GR" dirty="0" err="1"/>
              <a:t>μεθυλουρακίλη</a:t>
            </a:r>
            <a:r>
              <a:rPr lang="el-GR" dirty="0"/>
              <a:t> έχουν αποδειχθεί καλά. Αποκαθιστούν την βλεννογόνο μεμβράνη, βελτιώνουν τις μεταβολικές διαδικασίες και μειώνουν τη φλεγμονή.</a:t>
            </a:r>
          </a:p>
          <a:p>
            <a:r>
              <a:rPr lang="el-GR" b="1" dirty="0"/>
              <a:t>Αποτελεσματικοί ορμονικοί παράγοντες </a:t>
            </a:r>
          </a:p>
          <a:p>
            <a:r>
              <a:rPr lang="el-GR" b="1" dirty="0"/>
              <a:t>Η </a:t>
            </a:r>
            <a:r>
              <a:rPr lang="el-GR" b="1" dirty="0" err="1"/>
              <a:t>υδροκορτιζόνη</a:t>
            </a:r>
            <a:r>
              <a:rPr lang="el-GR" b="1" dirty="0"/>
              <a:t> και η </a:t>
            </a:r>
            <a:r>
              <a:rPr lang="el-GR" b="1" dirty="0" err="1"/>
              <a:t>δεξαμεθαζόνη</a:t>
            </a:r>
            <a:r>
              <a:rPr lang="el-GR" b="1" dirty="0"/>
              <a:t>.</a:t>
            </a:r>
          </a:p>
          <a:p>
            <a:pPr marL="0" indent="0">
              <a:buNone/>
            </a:pPr>
            <a:br>
              <a:rPr lang="el-GR" dirty="0"/>
            </a:br>
            <a:endParaRPr lang="el-GR" dirty="0"/>
          </a:p>
        </p:txBody>
      </p:sp>
    </p:spTree>
    <p:extLst>
      <p:ext uri="{BB962C8B-B14F-4D97-AF65-F5344CB8AC3E}">
        <p14:creationId xmlns:p14="http://schemas.microsoft.com/office/powerpoint/2010/main" val="5326878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95DBCC0-2D80-4B2A-BCB8-DBF510735EB7}"/>
              </a:ext>
            </a:extLst>
          </p:cNvPr>
          <p:cNvSpPr>
            <a:spLocks noGrp="1"/>
          </p:cNvSpPr>
          <p:nvPr>
            <p:ph type="title"/>
          </p:nvPr>
        </p:nvSpPr>
        <p:spPr>
          <a:xfrm>
            <a:off x="1847461" y="624110"/>
            <a:ext cx="9657151" cy="1280890"/>
          </a:xfrm>
        </p:spPr>
        <p:txBody>
          <a:bodyPr>
            <a:normAutofit fontScale="90000"/>
          </a:bodyPr>
          <a:lstStyle/>
          <a:p>
            <a:r>
              <a:rPr lang="el-GR" b="1" dirty="0"/>
              <a:t>Αλωπεκία μετά από χημειοθεραπεία ή ακτινοβολία</a:t>
            </a:r>
            <a:br>
              <a:rPr lang="el-GR" b="1" dirty="0"/>
            </a:br>
            <a:endParaRPr lang="el-GR" dirty="0"/>
          </a:p>
        </p:txBody>
      </p:sp>
      <p:sp>
        <p:nvSpPr>
          <p:cNvPr id="3" name="Θέση περιεχομένου 2">
            <a:extLst>
              <a:ext uri="{FF2B5EF4-FFF2-40B4-BE49-F238E27FC236}">
                <a16:creationId xmlns:a16="http://schemas.microsoft.com/office/drawing/2014/main" id="{DBA35350-741A-4557-B20C-386580175A31}"/>
              </a:ext>
            </a:extLst>
          </p:cNvPr>
          <p:cNvSpPr>
            <a:spLocks noGrp="1"/>
          </p:cNvSpPr>
          <p:nvPr>
            <p:ph idx="1"/>
          </p:nvPr>
        </p:nvSpPr>
        <p:spPr>
          <a:xfrm>
            <a:off x="1474237" y="2351314"/>
            <a:ext cx="10030375" cy="3559908"/>
          </a:xfrm>
        </p:spPr>
        <p:txBody>
          <a:bodyPr/>
          <a:lstStyle/>
          <a:p>
            <a:pPr marL="0" indent="0">
              <a:buNone/>
            </a:pPr>
            <a:endParaRPr lang="el-GR" dirty="0"/>
          </a:p>
          <a:p>
            <a:r>
              <a:rPr lang="el-GR" dirty="0"/>
              <a:t>Πρόκειται για μια μορφή παροδικής τριχόπτωσης μετά από την επίδραση τοξικών και χημικών παραγόντων(ακτινοθεραπεία-χημειοθεραπεία)</a:t>
            </a:r>
            <a:r>
              <a:rPr lang="en-US" dirty="0"/>
              <a:t>.</a:t>
            </a:r>
            <a:r>
              <a:rPr lang="el-GR" dirty="0"/>
              <a:t> Οι τρίχες της αναγενούς φάσης (85%) δεν περνάνε πρώτα στην τελογενή αλλά πέφτουν κατευθείαν. Η τριχόπτωση αρχίζει συνήθως μετά από 1-3 εβδ</a:t>
            </a:r>
            <a:r>
              <a:rPr lang="en-US" dirty="0"/>
              <a:t>o</a:t>
            </a:r>
            <a:r>
              <a:rPr lang="el-GR" dirty="0"/>
              <a:t>μάδες  από  την έναρξη της εν λόγω θεραπείας και μετά το πέρας των θεραπειών η τριχοφυΐα επανέρχεται στην αρχική κατάσταση, είναι δηλαδή μια </a:t>
            </a:r>
            <a:r>
              <a:rPr lang="el-GR" b="1" dirty="0"/>
              <a:t>κατάσταση αναστρέψιμη. </a:t>
            </a:r>
          </a:p>
          <a:p>
            <a:endParaRPr lang="el-GR" b="1" dirty="0"/>
          </a:p>
        </p:txBody>
      </p:sp>
    </p:spTree>
    <p:extLst>
      <p:ext uri="{BB962C8B-B14F-4D97-AF65-F5344CB8AC3E}">
        <p14:creationId xmlns:p14="http://schemas.microsoft.com/office/powerpoint/2010/main" val="244003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699985FC-CC2A-4015-A083-7A5187E43BC2}"/>
              </a:ext>
            </a:extLst>
          </p:cNvPr>
          <p:cNvSpPr>
            <a:spLocks noGrp="1"/>
          </p:cNvSpPr>
          <p:nvPr>
            <p:ph type="title"/>
          </p:nvPr>
        </p:nvSpPr>
        <p:spPr/>
        <p:txBody>
          <a:bodyPr>
            <a:normAutofit/>
          </a:bodyPr>
          <a:lstStyle/>
          <a:p>
            <a:r>
              <a:rPr lang="el-GR" sz="2800" dirty="0"/>
              <a:t>Αλωπεκία </a:t>
            </a:r>
          </a:p>
        </p:txBody>
      </p:sp>
      <p:pic>
        <p:nvPicPr>
          <p:cNvPr id="8" name="Θέση περιεχομένου 7">
            <a:extLst>
              <a:ext uri="{FF2B5EF4-FFF2-40B4-BE49-F238E27FC236}">
                <a16:creationId xmlns:a16="http://schemas.microsoft.com/office/drawing/2014/main" id="{603BC99A-4392-4291-BD1A-25EFCC76DDF6}"/>
              </a:ext>
            </a:extLst>
          </p:cNvPr>
          <p:cNvPicPr>
            <a:picLocks noGrp="1" noChangeAspect="1"/>
          </p:cNvPicPr>
          <p:nvPr>
            <p:ph idx="1"/>
          </p:nvPr>
        </p:nvPicPr>
        <p:blipFill>
          <a:blip r:embed="rId2"/>
          <a:stretch>
            <a:fillRect/>
          </a:stretch>
        </p:blipFill>
        <p:spPr>
          <a:xfrm>
            <a:off x="6832600" y="1367631"/>
            <a:ext cx="4162425" cy="3571875"/>
          </a:xfrm>
        </p:spPr>
      </p:pic>
      <p:sp>
        <p:nvSpPr>
          <p:cNvPr id="6" name="Θέση κειμένου 5">
            <a:extLst>
              <a:ext uri="{FF2B5EF4-FFF2-40B4-BE49-F238E27FC236}">
                <a16:creationId xmlns:a16="http://schemas.microsoft.com/office/drawing/2014/main" id="{C1883808-0B88-4B0E-AA98-4B4B4C8B53DE}"/>
              </a:ext>
            </a:extLst>
          </p:cNvPr>
          <p:cNvSpPr>
            <a:spLocks noGrp="1"/>
          </p:cNvSpPr>
          <p:nvPr>
            <p:ph type="body" sz="half" idx="2"/>
          </p:nvPr>
        </p:nvSpPr>
        <p:spPr>
          <a:xfrm>
            <a:off x="1196976" y="1623527"/>
            <a:ext cx="4897436" cy="4237522"/>
          </a:xfrm>
        </p:spPr>
        <p:txBody>
          <a:bodyPr>
            <a:normAutofit/>
          </a:bodyPr>
          <a:lstStyle/>
          <a:p>
            <a:r>
              <a:rPr lang="el-GR" sz="2000" dirty="0"/>
              <a:t>Η ΑΚΘ και η ΧΜΘ δυστυχώς, επηρεάζουν και τα φυσιολογικά κύτταρα του οργανισμού, συμπεριλαμβανομένων και των </a:t>
            </a:r>
            <a:r>
              <a:rPr lang="el-GR" sz="2000" dirty="0" err="1"/>
              <a:t>τριχοθυλακίων</a:t>
            </a:r>
            <a:r>
              <a:rPr lang="el-GR" sz="2000" dirty="0"/>
              <a:t> (που είναι υπεύθυνα για την παραγωγή των τριχών) με αποτέλεσμα την </a:t>
            </a:r>
            <a:r>
              <a:rPr lang="el-GR" sz="2000" b="1" dirty="0"/>
              <a:t>αλωπεκία</a:t>
            </a:r>
            <a:r>
              <a:rPr lang="el-GR" sz="2000" dirty="0"/>
              <a:t>. Αντίθετα με τα </a:t>
            </a:r>
            <a:r>
              <a:rPr lang="el-GR" sz="2000" b="1" dirty="0"/>
              <a:t>καρκινικά κύτταρα</a:t>
            </a:r>
            <a:r>
              <a:rPr lang="el-GR" sz="2000" dirty="0"/>
              <a:t>, τα φυσιολογικά κύτταρα επανακτούν τη φυσιολογική τους λειτουργία.</a:t>
            </a:r>
          </a:p>
        </p:txBody>
      </p:sp>
    </p:spTree>
    <p:extLst>
      <p:ext uri="{BB962C8B-B14F-4D97-AF65-F5344CB8AC3E}">
        <p14:creationId xmlns:p14="http://schemas.microsoft.com/office/powerpoint/2010/main" val="25906045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008ADB2-43F4-4A37-BC1F-9FAC1C4E9447}"/>
              </a:ext>
            </a:extLst>
          </p:cNvPr>
          <p:cNvSpPr>
            <a:spLocks noGrp="1"/>
          </p:cNvSpPr>
          <p:nvPr>
            <p:ph type="title"/>
          </p:nvPr>
        </p:nvSpPr>
        <p:spPr/>
        <p:txBody>
          <a:bodyPr/>
          <a:lstStyle/>
          <a:p>
            <a:r>
              <a:rPr lang="el-GR" dirty="0"/>
              <a:t>Αντιμετώπιση αλωπεκίας</a:t>
            </a:r>
          </a:p>
        </p:txBody>
      </p:sp>
      <p:sp>
        <p:nvSpPr>
          <p:cNvPr id="3" name="Θέση περιεχομένου 2">
            <a:extLst>
              <a:ext uri="{FF2B5EF4-FFF2-40B4-BE49-F238E27FC236}">
                <a16:creationId xmlns:a16="http://schemas.microsoft.com/office/drawing/2014/main" id="{FF24D0CA-132A-4626-91E0-963C9E8B4F7C}"/>
              </a:ext>
            </a:extLst>
          </p:cNvPr>
          <p:cNvSpPr>
            <a:spLocks noGrp="1"/>
          </p:cNvSpPr>
          <p:nvPr>
            <p:ph idx="1"/>
          </p:nvPr>
        </p:nvSpPr>
        <p:spPr/>
        <p:txBody>
          <a:bodyPr>
            <a:normAutofit/>
          </a:bodyPr>
          <a:lstStyle/>
          <a:p>
            <a:r>
              <a:rPr lang="el-GR" sz="2000" dirty="0"/>
              <a:t>Συνήθως δεν χρειάζεται καμία φαρμακευτική αγωγή. </a:t>
            </a:r>
          </a:p>
          <a:p>
            <a:r>
              <a:rPr lang="el-GR" sz="2000" dirty="0"/>
              <a:t>Χορήγηση ενυδατικής κρέμας ή ελαίου.</a:t>
            </a:r>
          </a:p>
          <a:p>
            <a:r>
              <a:rPr lang="el-GR" sz="2000" dirty="0"/>
              <a:t>Χορήγηση κορτικοειδών</a:t>
            </a:r>
            <a:r>
              <a:rPr lang="en-US" sz="2000" dirty="0"/>
              <a:t>: </a:t>
            </a:r>
            <a:r>
              <a:rPr lang="el-GR" sz="2000" dirty="0"/>
              <a:t> λοσιόν για το τριχωτό της κεφαλής </a:t>
            </a:r>
          </a:p>
          <a:p>
            <a:r>
              <a:rPr lang="el-GR" sz="2000" dirty="0"/>
              <a:t>Διάλυμα </a:t>
            </a:r>
            <a:r>
              <a:rPr lang="el-GR" sz="2000" dirty="0" err="1"/>
              <a:t>μινοξιδίλης</a:t>
            </a:r>
            <a:r>
              <a:rPr lang="el-GR" sz="2000" dirty="0"/>
              <a:t> </a:t>
            </a:r>
            <a:r>
              <a:rPr lang="en-US" sz="2000" dirty="0"/>
              <a:t>: </a:t>
            </a:r>
            <a:r>
              <a:rPr lang="el-GR" sz="2000" dirty="0"/>
              <a:t>τοπική εφαρμογή ειδικού φαρμακευτικού διαλύματος, δύο φορές την εβδομάδα. Η θεραπεία αυτή διεγείρει την τριχοφυΐα στην περιοχή, με αποτελέσματα σε ένα διάστημα περίπου 4 μηνών.</a:t>
            </a:r>
            <a:endParaRPr lang="en-US" sz="2000" dirty="0"/>
          </a:p>
          <a:p>
            <a:r>
              <a:rPr lang="el-GR" sz="2000" dirty="0"/>
              <a:t>Ενέσεις κορτιζόνης </a:t>
            </a:r>
          </a:p>
          <a:p>
            <a:r>
              <a:rPr lang="el-GR" sz="2000" dirty="0"/>
              <a:t>Μεταμόσχευση μαλλιών συμβαίνει σπανιότατα. </a:t>
            </a:r>
          </a:p>
        </p:txBody>
      </p:sp>
    </p:spTree>
    <p:extLst>
      <p:ext uri="{BB962C8B-B14F-4D97-AF65-F5344CB8AC3E}">
        <p14:creationId xmlns:p14="http://schemas.microsoft.com/office/powerpoint/2010/main" val="10914730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A92ED3-4A8F-4014-B315-8B6FB1B8A4BC}"/>
              </a:ext>
            </a:extLst>
          </p:cNvPr>
          <p:cNvSpPr>
            <a:spLocks noGrp="1"/>
          </p:cNvSpPr>
          <p:nvPr>
            <p:ph type="title"/>
          </p:nvPr>
        </p:nvSpPr>
        <p:spPr/>
        <p:txBody>
          <a:bodyPr/>
          <a:lstStyle/>
          <a:p>
            <a:r>
              <a:rPr lang="el-GR" dirty="0"/>
              <a:t>Βιβλιογραφία 1/3 </a:t>
            </a:r>
          </a:p>
        </p:txBody>
      </p:sp>
      <p:sp>
        <p:nvSpPr>
          <p:cNvPr id="3" name="Θέση περιεχομένου 2">
            <a:extLst>
              <a:ext uri="{FF2B5EF4-FFF2-40B4-BE49-F238E27FC236}">
                <a16:creationId xmlns:a16="http://schemas.microsoft.com/office/drawing/2014/main" id="{5B0A176E-1CD4-4519-B0F0-B5B0F4C8AF1D}"/>
              </a:ext>
            </a:extLst>
          </p:cNvPr>
          <p:cNvSpPr>
            <a:spLocks noGrp="1"/>
          </p:cNvSpPr>
          <p:nvPr>
            <p:ph idx="1"/>
          </p:nvPr>
        </p:nvSpPr>
        <p:spPr>
          <a:xfrm>
            <a:off x="1145219" y="2050742"/>
            <a:ext cx="10359393" cy="3860479"/>
          </a:xfrm>
        </p:spPr>
        <p:txBody>
          <a:bodyPr>
            <a:normAutofit/>
          </a:bodyPr>
          <a:lstStyle/>
          <a:p>
            <a:pPr marL="0" lvl="0" indent="0">
              <a:buNone/>
            </a:pPr>
            <a:r>
              <a:rPr lang="el-GR" dirty="0"/>
              <a:t>1. </a:t>
            </a:r>
            <a:r>
              <a:rPr lang="en-US" dirty="0"/>
              <a:t>Leibel and Phillips Textbook of Radiation Oncology third Edition.</a:t>
            </a:r>
            <a:endParaRPr lang="el-GR" dirty="0"/>
          </a:p>
          <a:p>
            <a:pPr marL="0" lvl="0" indent="0">
              <a:buNone/>
            </a:pPr>
            <a:r>
              <a:rPr lang="el-GR" dirty="0"/>
              <a:t>2.  </a:t>
            </a:r>
            <a:r>
              <a:rPr lang="en-US" dirty="0"/>
              <a:t>Perez &amp; Brady's Principles and Practice of Radiation Oncology,</a:t>
            </a:r>
            <a:r>
              <a:rPr lang="el-GR" dirty="0"/>
              <a:t> </a:t>
            </a:r>
            <a:r>
              <a:rPr lang="en-US" dirty="0"/>
              <a:t>seventh Edition.</a:t>
            </a:r>
            <a:endParaRPr lang="el-GR" dirty="0"/>
          </a:p>
          <a:p>
            <a:pPr marL="0" lvl="0" indent="0">
              <a:buNone/>
            </a:pPr>
            <a:r>
              <a:rPr lang="el-GR" dirty="0"/>
              <a:t>3.  </a:t>
            </a:r>
            <a:r>
              <a:rPr lang="el-GR" dirty="0" err="1"/>
              <a:t>Π.Κοσμίδης</a:t>
            </a:r>
            <a:r>
              <a:rPr lang="el-GR" dirty="0"/>
              <a:t>, </a:t>
            </a:r>
            <a:r>
              <a:rPr lang="el-GR" dirty="0" err="1"/>
              <a:t>Γ.Τσακίρης</a:t>
            </a:r>
            <a:r>
              <a:rPr lang="el-GR" dirty="0"/>
              <a:t>, Ογκολογία-Ραδιοβιολογία, Βασικές Αρχές.</a:t>
            </a:r>
          </a:p>
          <a:p>
            <a:pPr marL="0" lvl="0" indent="0">
              <a:buNone/>
            </a:pPr>
            <a:r>
              <a:rPr lang="el-GR" dirty="0"/>
              <a:t>4.  Ν.Γ. </a:t>
            </a:r>
            <a:r>
              <a:rPr lang="el-GR" dirty="0" err="1"/>
              <a:t>Σταυριανέας</a:t>
            </a:r>
            <a:r>
              <a:rPr lang="el-GR" dirty="0"/>
              <a:t>, Σύγχρονη Δερματική  Ογκολογία, Επιλεγμένα Θέματα.</a:t>
            </a:r>
          </a:p>
          <a:p>
            <a:pPr marL="0" lvl="0" indent="0">
              <a:buNone/>
            </a:pPr>
            <a:r>
              <a:rPr lang="el-GR" dirty="0"/>
              <a:t>5.  Ελληνική Εταιρεία Μελέτης Μελανώματος (ΕΛΕΜΜΕΛ) –Κατευθυντήριες οδηγίες διάγνωσης και αντιμετώπισης μελανώματος.</a:t>
            </a:r>
          </a:p>
          <a:p>
            <a:pPr marL="0" lvl="0" indent="0">
              <a:buNone/>
            </a:pPr>
            <a:r>
              <a:rPr lang="el-GR" dirty="0"/>
              <a:t>6.  </a:t>
            </a:r>
            <a:r>
              <a:rPr lang="en-US" dirty="0"/>
              <a:t>NCCN Guidelines Version 2019,Squamous Cell Skin Cancer.</a:t>
            </a:r>
            <a:endParaRPr lang="el-GR" dirty="0"/>
          </a:p>
          <a:p>
            <a:pPr marL="0" lvl="0" indent="0">
              <a:buNone/>
            </a:pPr>
            <a:r>
              <a:rPr lang="el-GR" dirty="0"/>
              <a:t>7.  </a:t>
            </a:r>
            <a:r>
              <a:rPr lang="en-US" dirty="0"/>
              <a:t>NCCN Guidelines Version 2019,Basal Cell Skin Cancer.</a:t>
            </a:r>
            <a:endParaRPr lang="el-GR" dirty="0"/>
          </a:p>
          <a:p>
            <a:pPr marL="0" lvl="0" indent="0">
              <a:buNone/>
            </a:pPr>
            <a:r>
              <a:rPr lang="el-GR" dirty="0"/>
              <a:t>8.  </a:t>
            </a:r>
            <a:r>
              <a:rPr lang="en-US" dirty="0"/>
              <a:t>NCCN Guidelines Version 2019,Cutaneous Melanoma.  </a:t>
            </a:r>
            <a:endParaRPr lang="el-GR" dirty="0"/>
          </a:p>
          <a:p>
            <a:pPr marL="0" indent="0">
              <a:buNone/>
            </a:pPr>
            <a:r>
              <a:rPr lang="en-US" dirty="0"/>
              <a:t> </a:t>
            </a:r>
            <a:endParaRPr lang="el-GR" dirty="0"/>
          </a:p>
          <a:p>
            <a:endParaRPr lang="el-GR" dirty="0"/>
          </a:p>
        </p:txBody>
      </p:sp>
    </p:spTree>
    <p:extLst>
      <p:ext uri="{BB962C8B-B14F-4D97-AF65-F5344CB8AC3E}">
        <p14:creationId xmlns:p14="http://schemas.microsoft.com/office/powerpoint/2010/main" val="25404448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042E4AF-432A-4FFA-B06D-43B617CE4E48}"/>
              </a:ext>
            </a:extLst>
          </p:cNvPr>
          <p:cNvSpPr>
            <a:spLocks noGrp="1"/>
          </p:cNvSpPr>
          <p:nvPr>
            <p:ph type="title"/>
          </p:nvPr>
        </p:nvSpPr>
        <p:spPr/>
        <p:txBody>
          <a:bodyPr/>
          <a:lstStyle/>
          <a:p>
            <a:r>
              <a:rPr lang="el-GR" dirty="0"/>
              <a:t>Βιβλιογραφία 2/3 </a:t>
            </a:r>
          </a:p>
        </p:txBody>
      </p:sp>
      <p:sp>
        <p:nvSpPr>
          <p:cNvPr id="3" name="Θέση περιεχομένου 2">
            <a:extLst>
              <a:ext uri="{FF2B5EF4-FFF2-40B4-BE49-F238E27FC236}">
                <a16:creationId xmlns:a16="http://schemas.microsoft.com/office/drawing/2014/main" id="{A596B309-CDF8-4FD4-83A9-E4CA9F8908DB}"/>
              </a:ext>
            </a:extLst>
          </p:cNvPr>
          <p:cNvSpPr>
            <a:spLocks noGrp="1"/>
          </p:cNvSpPr>
          <p:nvPr>
            <p:ph idx="1"/>
          </p:nvPr>
        </p:nvSpPr>
        <p:spPr>
          <a:xfrm>
            <a:off x="687388" y="1323000"/>
            <a:ext cx="11156269" cy="4796976"/>
          </a:xfrm>
        </p:spPr>
        <p:txBody>
          <a:bodyPr>
            <a:normAutofit fontScale="92500" lnSpcReduction="20000"/>
          </a:bodyPr>
          <a:lstStyle/>
          <a:p>
            <a:pPr marL="0" indent="0">
              <a:buNone/>
            </a:pPr>
            <a:endParaRPr lang="el-GR" dirty="0"/>
          </a:p>
          <a:p>
            <a:pPr marL="0" indent="0">
              <a:buNone/>
            </a:pPr>
            <a:r>
              <a:rPr lang="el-GR" dirty="0"/>
              <a:t>9.   ΚΛΙΝΙΚΑ ΦΡΟΝΤΙΣΤΗΡΙΑ Δ. </a:t>
            </a:r>
            <a:r>
              <a:rPr lang="el-GR" dirty="0" err="1"/>
              <a:t>Τσούτσος</a:t>
            </a:r>
            <a:r>
              <a:rPr lang="el-GR" dirty="0"/>
              <a:t> 2016  ΤΟΜΟΣ 28 ΤΕΥΧΟΣ 3 ΕΛΚΗ . </a:t>
            </a:r>
          </a:p>
          <a:p>
            <a:pPr marL="0" indent="0">
              <a:buNone/>
            </a:pPr>
            <a:r>
              <a:rPr lang="el-GR" dirty="0"/>
              <a:t>10</a:t>
            </a:r>
            <a:r>
              <a:rPr lang="en-US" dirty="0"/>
              <a:t>.</a:t>
            </a:r>
            <a:r>
              <a:rPr lang="el-GR" dirty="0"/>
              <a:t>  </a:t>
            </a:r>
            <a:r>
              <a:rPr lang="en-US" dirty="0" err="1"/>
              <a:t>Chuba</a:t>
            </a:r>
            <a:r>
              <a:rPr lang="en-US" dirty="0"/>
              <a:t> PJ: Hyperbaric oxygen therapy for radiation-induced brain injury in children. Cancer 1997; 80(10):2005-2012.</a:t>
            </a:r>
            <a:endParaRPr lang="el-GR" dirty="0"/>
          </a:p>
          <a:p>
            <a:pPr marL="0" indent="0">
              <a:buNone/>
            </a:pPr>
            <a:r>
              <a:rPr lang="el-GR" dirty="0"/>
              <a:t>11.  </a:t>
            </a:r>
            <a:r>
              <a:rPr lang="en-US" dirty="0"/>
              <a:t>Del </a:t>
            </a:r>
            <a:r>
              <a:rPr lang="en-US" dirty="0" err="1"/>
              <a:t>Pizzo</a:t>
            </a:r>
            <a:r>
              <a:rPr lang="en-US" dirty="0"/>
              <a:t> JJ: treatment of radiation induced hemorrhagic cystitis with hyperbaric oxygen: long-term </a:t>
            </a:r>
            <a:r>
              <a:rPr lang="en-US" dirty="0" err="1"/>
              <a:t>followup</a:t>
            </a:r>
            <a:r>
              <a:rPr lang="en-US" dirty="0"/>
              <a:t>. J </a:t>
            </a:r>
            <a:r>
              <a:rPr lang="en-US" dirty="0" err="1"/>
              <a:t>Urol</a:t>
            </a:r>
            <a:r>
              <a:rPr lang="en-US" dirty="0"/>
              <a:t> 1998;160(3):731-733. </a:t>
            </a:r>
            <a:endParaRPr lang="el-GR" dirty="0"/>
          </a:p>
          <a:p>
            <a:pPr marL="0" indent="0">
              <a:buNone/>
            </a:pPr>
            <a:r>
              <a:rPr lang="el-GR" dirty="0"/>
              <a:t>12.  </a:t>
            </a:r>
            <a:r>
              <a:rPr lang="en-US" dirty="0" err="1"/>
              <a:t>Leber</a:t>
            </a:r>
            <a:r>
              <a:rPr lang="en-US" dirty="0"/>
              <a:t> KA: Treatment of cerebral </a:t>
            </a:r>
            <a:r>
              <a:rPr lang="en-US" dirty="0" err="1"/>
              <a:t>radionecrosis</a:t>
            </a:r>
            <a:r>
              <a:rPr lang="en-US" dirty="0"/>
              <a:t> by hyperbaric oxygen therapy. </a:t>
            </a:r>
            <a:r>
              <a:rPr lang="en-US" dirty="0" err="1"/>
              <a:t>Stereotact</a:t>
            </a:r>
            <a:r>
              <a:rPr lang="en-US" dirty="0"/>
              <a:t> </a:t>
            </a:r>
            <a:r>
              <a:rPr lang="en-US" dirty="0" err="1"/>
              <a:t>Funct</a:t>
            </a:r>
            <a:r>
              <a:rPr lang="en-US" dirty="0"/>
              <a:t> </a:t>
            </a:r>
            <a:r>
              <a:rPr lang="en-US" dirty="0" err="1"/>
              <a:t>Neurosurg</a:t>
            </a:r>
            <a:r>
              <a:rPr lang="en-US" dirty="0"/>
              <a:t> 1998;70(Suppl 1):229-236.</a:t>
            </a:r>
            <a:endParaRPr lang="el-GR" dirty="0"/>
          </a:p>
          <a:p>
            <a:pPr marL="0" indent="0">
              <a:buNone/>
            </a:pPr>
            <a:r>
              <a:rPr lang="el-GR" dirty="0"/>
              <a:t>13.  </a:t>
            </a:r>
            <a:r>
              <a:rPr lang="en-US" dirty="0"/>
              <a:t>Marx RE, </a:t>
            </a:r>
            <a:r>
              <a:rPr lang="en-US" dirty="0" err="1"/>
              <a:t>Ehler</a:t>
            </a:r>
            <a:r>
              <a:rPr lang="en-US" dirty="0"/>
              <a:t> WG, </a:t>
            </a:r>
            <a:r>
              <a:rPr lang="en-US" dirty="0" err="1"/>
              <a:t>Tayapongsak</a:t>
            </a:r>
            <a:r>
              <a:rPr lang="en-US" dirty="0"/>
              <a:t> PT: Relationship of oxygen dose to angiogenesis induction in irradiated tissue. Am J Surg 1990;519-524. </a:t>
            </a:r>
            <a:endParaRPr lang="el-GR" dirty="0"/>
          </a:p>
          <a:p>
            <a:pPr marL="0" indent="0">
              <a:buNone/>
            </a:pPr>
            <a:r>
              <a:rPr lang="el-GR" dirty="0"/>
              <a:t>14. </a:t>
            </a:r>
            <a:r>
              <a:rPr lang="en-US" dirty="0"/>
              <a:t>Williams JA, Clark D, Dennis WA, et al.: The treatment of pelvic soft tissue radiation necrosis with hyperbaric oxygen. Am J </a:t>
            </a:r>
            <a:r>
              <a:rPr lang="en-US" dirty="0" err="1"/>
              <a:t>Obstet</a:t>
            </a:r>
            <a:r>
              <a:rPr lang="en-US" dirty="0"/>
              <a:t> </a:t>
            </a:r>
            <a:r>
              <a:rPr lang="en-US" dirty="0" err="1"/>
              <a:t>Gynecol</a:t>
            </a:r>
            <a:r>
              <a:rPr lang="en-US" dirty="0"/>
              <a:t> 1992;412-416</a:t>
            </a:r>
            <a:endParaRPr lang="el-GR" dirty="0"/>
          </a:p>
          <a:p>
            <a:pPr marL="0" indent="0">
              <a:buNone/>
            </a:pPr>
            <a:r>
              <a:rPr lang="el-GR" dirty="0"/>
              <a:t>15.  Νεοπλάσματα δέρματος. Ελένη </a:t>
            </a:r>
            <a:r>
              <a:rPr lang="el-GR" dirty="0" err="1"/>
              <a:t>Τσιπνίδου</a:t>
            </a:r>
            <a:r>
              <a:rPr lang="el-GR" dirty="0"/>
              <a:t> </a:t>
            </a:r>
            <a:r>
              <a:rPr lang="el-GR" dirty="0" err="1"/>
              <a:t>κεφ</a:t>
            </a:r>
            <a:r>
              <a:rPr lang="el-GR" dirty="0"/>
              <a:t> 34. σελ. 491-509. Ειδικές Εφαρμογές Ακτινοθεραπείας Μυρσίνη Μπαλαφούτα 2020.</a:t>
            </a:r>
          </a:p>
          <a:p>
            <a:pPr marL="0" indent="0">
              <a:buNone/>
            </a:pPr>
            <a:r>
              <a:rPr lang="el-GR" dirty="0"/>
              <a:t>16.  </a:t>
            </a:r>
            <a:r>
              <a:rPr lang="el-GR" dirty="0" err="1"/>
              <a:t>Συμβάματα</a:t>
            </a:r>
            <a:r>
              <a:rPr lang="el-GR" dirty="0"/>
              <a:t> της Ακτινοθεραπείας. Μυρσίνη Μπαλαφούτα κεφ. 10.σελ. 75-80_10. Ειδικές Εφαρμογές Ακτινοθεραπείας Μυρσίνη Μπαλαφούτα 2020.  </a:t>
            </a:r>
          </a:p>
          <a:p>
            <a:endParaRPr lang="el-GR" dirty="0"/>
          </a:p>
          <a:p>
            <a:endParaRPr lang="el-GR" dirty="0"/>
          </a:p>
          <a:p>
            <a:endParaRPr lang="el-GR" dirty="0"/>
          </a:p>
        </p:txBody>
      </p:sp>
    </p:spTree>
    <p:extLst>
      <p:ext uri="{BB962C8B-B14F-4D97-AF65-F5344CB8AC3E}">
        <p14:creationId xmlns:p14="http://schemas.microsoft.com/office/powerpoint/2010/main" val="27765872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A2C0892-1567-466E-85B3-FDDD47D9251C}"/>
              </a:ext>
            </a:extLst>
          </p:cNvPr>
          <p:cNvSpPr>
            <a:spLocks noGrp="1"/>
          </p:cNvSpPr>
          <p:nvPr>
            <p:ph type="title"/>
          </p:nvPr>
        </p:nvSpPr>
        <p:spPr/>
        <p:txBody>
          <a:bodyPr/>
          <a:lstStyle/>
          <a:p>
            <a:r>
              <a:rPr lang="el-GR" dirty="0"/>
              <a:t>Βιβλιογραφία 3/3</a:t>
            </a:r>
          </a:p>
        </p:txBody>
      </p:sp>
      <p:sp>
        <p:nvSpPr>
          <p:cNvPr id="3" name="Θέση περιεχομένου 2">
            <a:extLst>
              <a:ext uri="{FF2B5EF4-FFF2-40B4-BE49-F238E27FC236}">
                <a16:creationId xmlns:a16="http://schemas.microsoft.com/office/drawing/2014/main" id="{C064996E-1A23-4B79-AE31-13491509D7A2}"/>
              </a:ext>
            </a:extLst>
          </p:cNvPr>
          <p:cNvSpPr>
            <a:spLocks noGrp="1"/>
          </p:cNvSpPr>
          <p:nvPr>
            <p:ph idx="1"/>
          </p:nvPr>
        </p:nvSpPr>
        <p:spPr>
          <a:xfrm>
            <a:off x="1283368" y="1347537"/>
            <a:ext cx="10221244" cy="4147741"/>
          </a:xfrm>
        </p:spPr>
        <p:txBody>
          <a:bodyPr/>
          <a:lstStyle/>
          <a:p>
            <a:pPr marL="0" lvl="0" indent="0">
              <a:buNone/>
            </a:pPr>
            <a:r>
              <a:rPr lang="el-GR" dirty="0"/>
              <a:t>17. Οξείες και απώτερες αντιδράσεις στην ακτινοβολία. σελ. 63-71. Αρχές Ακτινοθεραπευτικής Ογκολογίας . Κυριακή </a:t>
            </a:r>
            <a:r>
              <a:rPr lang="el-GR" dirty="0" err="1"/>
              <a:t>Πιστεύου</a:t>
            </a:r>
            <a:r>
              <a:rPr lang="el-GR" dirty="0"/>
              <a:t> Γομπάκη 2013. </a:t>
            </a:r>
            <a:r>
              <a:rPr lang="en-US" dirty="0"/>
              <a:t>University studio press.</a:t>
            </a:r>
            <a:endParaRPr lang="el-GR" dirty="0"/>
          </a:p>
          <a:p>
            <a:pPr marL="0" lvl="0" indent="0">
              <a:buNone/>
            </a:pPr>
            <a:r>
              <a:rPr lang="el-GR" dirty="0"/>
              <a:t>18. </a:t>
            </a:r>
            <a:r>
              <a:rPr lang="en-US" dirty="0"/>
              <a:t>Cancer a color atlas. J. S Tobias, Ch. J Williams. Gower Medical Publishing. 1990.</a:t>
            </a:r>
            <a:endParaRPr lang="el-GR" dirty="0"/>
          </a:p>
          <a:p>
            <a:pPr marL="0" lvl="0" indent="0">
              <a:buNone/>
            </a:pPr>
            <a:r>
              <a:rPr lang="el-GR" dirty="0"/>
              <a:t>19. Παρενέργειες ακτινοθεραπείας και αντιμετώπιση. Γεωργία </a:t>
            </a:r>
            <a:r>
              <a:rPr lang="el-GR" dirty="0" err="1"/>
              <a:t>Κολίτση</a:t>
            </a:r>
            <a:r>
              <a:rPr lang="el-GR" dirty="0"/>
              <a:t> </a:t>
            </a:r>
            <a:r>
              <a:rPr lang="el-GR" dirty="0" err="1"/>
              <a:t>σελ</a:t>
            </a:r>
            <a:r>
              <a:rPr lang="el-GR" dirty="0"/>
              <a:t> 89-104. Ογκολογία -Ραδιοβιολογία βασικές γνώσεις. Ιατρικές εκδόσεις Λίτσας. Π. Κοσμίδης, Γ. Τσακίρης. 2009.</a:t>
            </a:r>
          </a:p>
          <a:p>
            <a:pPr marL="0" indent="0">
              <a:buNone/>
            </a:pPr>
            <a:r>
              <a:rPr lang="el-GR" dirty="0"/>
              <a:t> </a:t>
            </a:r>
          </a:p>
          <a:p>
            <a:endParaRPr lang="el-GR" dirty="0"/>
          </a:p>
        </p:txBody>
      </p:sp>
    </p:spTree>
    <p:extLst>
      <p:ext uri="{BB962C8B-B14F-4D97-AF65-F5344CB8AC3E}">
        <p14:creationId xmlns:p14="http://schemas.microsoft.com/office/powerpoint/2010/main" val="41326253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09BF673E-AF81-49B5-B5CC-C7F69FADA8D3}"/>
              </a:ext>
            </a:extLst>
          </p:cNvPr>
          <p:cNvPicPr>
            <a:picLocks noChangeAspect="1"/>
          </p:cNvPicPr>
          <p:nvPr/>
        </p:nvPicPr>
        <p:blipFill>
          <a:blip r:embed="rId2"/>
          <a:stretch>
            <a:fillRect/>
          </a:stretch>
        </p:blipFill>
        <p:spPr>
          <a:xfrm>
            <a:off x="2476870" y="0"/>
            <a:ext cx="6187736" cy="6858000"/>
          </a:xfrm>
          <a:prstGeom prst="rect">
            <a:avLst/>
          </a:prstGeom>
        </p:spPr>
      </p:pic>
    </p:spTree>
    <p:extLst>
      <p:ext uri="{BB962C8B-B14F-4D97-AF65-F5344CB8AC3E}">
        <p14:creationId xmlns:p14="http://schemas.microsoft.com/office/powerpoint/2010/main" val="2948283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9EF15EF-EFB1-43BF-B390-4221B5040B00}"/>
              </a:ext>
            </a:extLst>
          </p:cNvPr>
          <p:cNvSpPr>
            <a:spLocks noGrp="1"/>
          </p:cNvSpPr>
          <p:nvPr>
            <p:ph type="title"/>
          </p:nvPr>
        </p:nvSpPr>
        <p:spPr>
          <a:xfrm>
            <a:off x="1670539" y="439615"/>
            <a:ext cx="9834074" cy="931985"/>
          </a:xfrm>
        </p:spPr>
        <p:txBody>
          <a:bodyPr/>
          <a:lstStyle/>
          <a:p>
            <a:r>
              <a:rPr lang="el-GR" dirty="0"/>
              <a:t>Γενικές οδηγίες για τους ασθενείς της ΑΚΘ</a:t>
            </a:r>
          </a:p>
        </p:txBody>
      </p:sp>
      <p:sp>
        <p:nvSpPr>
          <p:cNvPr id="3" name="Θέση περιεχομένου 2">
            <a:extLst>
              <a:ext uri="{FF2B5EF4-FFF2-40B4-BE49-F238E27FC236}">
                <a16:creationId xmlns:a16="http://schemas.microsoft.com/office/drawing/2014/main" id="{A5014BAD-E89A-4814-9879-846A24741562}"/>
              </a:ext>
            </a:extLst>
          </p:cNvPr>
          <p:cNvSpPr>
            <a:spLocks noGrp="1"/>
          </p:cNvSpPr>
          <p:nvPr>
            <p:ph idx="1"/>
          </p:nvPr>
        </p:nvSpPr>
        <p:spPr>
          <a:xfrm>
            <a:off x="1336431" y="1371600"/>
            <a:ext cx="10168181" cy="4539622"/>
          </a:xfrm>
        </p:spPr>
        <p:txBody>
          <a:bodyPr/>
          <a:lstStyle/>
          <a:p>
            <a:pPr fontAlgn="base"/>
            <a:r>
              <a:rPr lang="el-GR" dirty="0"/>
              <a:t>Προτιμήστε τα χλιαρά ντους ή τα γρήγορα δροσερά μπάνια.</a:t>
            </a:r>
          </a:p>
          <a:p>
            <a:pPr fontAlgn="base"/>
            <a:r>
              <a:rPr lang="el-GR" dirty="0"/>
              <a:t>Πλύνετε το δέρμα σας με χλιαρό νερό και ήπιο σαπούνι χωρίς άρωμα. </a:t>
            </a:r>
          </a:p>
          <a:p>
            <a:pPr fontAlgn="base"/>
            <a:r>
              <a:rPr lang="el-GR" b="1" dirty="0"/>
              <a:t> </a:t>
            </a:r>
            <a:r>
              <a:rPr lang="el-GR" dirty="0"/>
              <a:t>Μην τρίβετε το δέρμα σας. Στεγνώστε  το απαλά με μια μαλακή πετσέτα.</a:t>
            </a:r>
          </a:p>
          <a:p>
            <a:pPr fontAlgn="base"/>
            <a:r>
              <a:rPr lang="el-GR" b="1" dirty="0"/>
              <a:t> </a:t>
            </a:r>
            <a:r>
              <a:rPr lang="el-GR" dirty="0"/>
              <a:t>Απλώστε αμέσως μετά το μπάνιο ενυδατική λοσιόν με </a:t>
            </a:r>
            <a:r>
              <a:rPr lang="el-GR" dirty="0" err="1"/>
              <a:t>urea</a:t>
            </a:r>
            <a:r>
              <a:rPr lang="el-GR" dirty="0"/>
              <a:t> ή </a:t>
            </a:r>
            <a:r>
              <a:rPr lang="el-GR" dirty="0" err="1"/>
              <a:t>babyoil</a:t>
            </a:r>
            <a:r>
              <a:rPr lang="el-GR" dirty="0"/>
              <a:t> ή αμυγδαλέλαιο για να συγκρατήσει το δέρμα την υγρασία.</a:t>
            </a:r>
          </a:p>
          <a:p>
            <a:pPr fontAlgn="base"/>
            <a:r>
              <a:rPr lang="el-GR" b="1" dirty="0"/>
              <a:t> </a:t>
            </a:r>
            <a:r>
              <a:rPr lang="el-GR" dirty="0"/>
              <a:t>Αποφύγετε τα: προϊόντα ακμής, προϊόντα με μεγάλη περιεκτικότητα σε βιταμίνη C, διότι </a:t>
            </a:r>
            <a:r>
              <a:rPr lang="el-GR" b="1" dirty="0"/>
              <a:t>είναι όξινα και προκαλούν απολέπιση, </a:t>
            </a:r>
            <a:r>
              <a:rPr lang="el-GR" dirty="0"/>
              <a:t>αρώματα, αποσμητικά, αντιιδρωτικά,  αφρόλουτρα, λοσιόν με άρωμα, και γενικά καλλυντικά ή προϊόντα που περιέχουν οινόπνευμα και μεγάλη περιεκτικότητα σε αιθέρια έλαια.</a:t>
            </a:r>
          </a:p>
          <a:p>
            <a:pPr fontAlgn="base"/>
            <a:r>
              <a:rPr lang="el-GR" b="1" dirty="0"/>
              <a:t> </a:t>
            </a:r>
            <a:r>
              <a:rPr lang="el-GR" dirty="0"/>
              <a:t>Χρησιμοποιείτε καλλυντικά προϊόντα περιποίησης προσώπου – σώματος με ετικέτα “ελεύθερο αρώματος”, “χωρίς αλλεργιογόνα”, “χωρίς </a:t>
            </a:r>
            <a:r>
              <a:rPr lang="el-GR" dirty="0" err="1"/>
              <a:t>parabens</a:t>
            </a:r>
            <a:r>
              <a:rPr lang="el-GR" dirty="0"/>
              <a:t>”, ή “για το ευαίσθητο δέρμα” ή οργανικά προϊόντα.</a:t>
            </a:r>
          </a:p>
          <a:p>
            <a:endParaRPr lang="el-GR" dirty="0"/>
          </a:p>
        </p:txBody>
      </p:sp>
    </p:spTree>
    <p:extLst>
      <p:ext uri="{BB962C8B-B14F-4D97-AF65-F5344CB8AC3E}">
        <p14:creationId xmlns:p14="http://schemas.microsoft.com/office/powerpoint/2010/main" val="2451576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E9E389F-501F-4DEC-841A-648B6012197B}"/>
              </a:ext>
            </a:extLst>
          </p:cNvPr>
          <p:cNvSpPr>
            <a:spLocks noGrp="1"/>
          </p:cNvSpPr>
          <p:nvPr>
            <p:ph type="title"/>
          </p:nvPr>
        </p:nvSpPr>
        <p:spPr>
          <a:xfrm>
            <a:off x="2041865" y="275208"/>
            <a:ext cx="9462748" cy="1313895"/>
          </a:xfrm>
        </p:spPr>
        <p:txBody>
          <a:bodyPr>
            <a:normAutofit/>
          </a:bodyPr>
          <a:lstStyle/>
          <a:p>
            <a:r>
              <a:rPr lang="el-GR" sz="2800" dirty="0"/>
              <a:t>Κατάταξη ακτινικών βλαβών σύμφωνα με</a:t>
            </a:r>
            <a:br>
              <a:rPr lang="en-US" sz="2800" dirty="0"/>
            </a:br>
            <a:r>
              <a:rPr lang="en-US" sz="2800" dirty="0"/>
              <a:t>Radiation Oncology/Toxicity grading/RTOG</a:t>
            </a:r>
            <a:r>
              <a:rPr lang="el-GR" sz="2800" dirty="0"/>
              <a:t> </a:t>
            </a:r>
          </a:p>
        </p:txBody>
      </p:sp>
      <p:pic>
        <p:nvPicPr>
          <p:cNvPr id="5" name="Θέση περιεχομένου 4">
            <a:extLst>
              <a:ext uri="{FF2B5EF4-FFF2-40B4-BE49-F238E27FC236}">
                <a16:creationId xmlns:a16="http://schemas.microsoft.com/office/drawing/2014/main" id="{3B07E2C3-76B7-4374-96FD-5B67EFB59E81}"/>
              </a:ext>
            </a:extLst>
          </p:cNvPr>
          <p:cNvPicPr>
            <a:picLocks noGrp="1" noChangeAspect="1"/>
          </p:cNvPicPr>
          <p:nvPr>
            <p:ph idx="1"/>
          </p:nvPr>
        </p:nvPicPr>
        <p:blipFill>
          <a:blip r:embed="rId2"/>
          <a:stretch>
            <a:fillRect/>
          </a:stretch>
        </p:blipFill>
        <p:spPr>
          <a:xfrm>
            <a:off x="1491448" y="1652907"/>
            <a:ext cx="9810132" cy="4082068"/>
          </a:xfrm>
        </p:spPr>
      </p:pic>
    </p:spTree>
    <p:extLst>
      <p:ext uri="{BB962C8B-B14F-4D97-AF65-F5344CB8AC3E}">
        <p14:creationId xmlns:p14="http://schemas.microsoft.com/office/powerpoint/2010/main" val="2165269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1A1C360-B009-4ADE-BCAD-3034808641D5}"/>
              </a:ext>
            </a:extLst>
          </p:cNvPr>
          <p:cNvSpPr>
            <a:spLocks noGrp="1"/>
          </p:cNvSpPr>
          <p:nvPr>
            <p:ph type="title"/>
          </p:nvPr>
        </p:nvSpPr>
        <p:spPr>
          <a:xfrm>
            <a:off x="2592925" y="624110"/>
            <a:ext cx="8911687" cy="1465947"/>
          </a:xfrm>
        </p:spPr>
        <p:txBody>
          <a:bodyPr>
            <a:normAutofit fontScale="90000"/>
          </a:bodyPr>
          <a:lstStyle/>
          <a:p>
            <a:r>
              <a:rPr lang="el-GR" dirty="0"/>
              <a:t>α</a:t>
            </a:r>
            <a:r>
              <a:rPr lang="en-US" dirty="0"/>
              <a:t>. </a:t>
            </a:r>
            <a:r>
              <a:rPr lang="el-GR" dirty="0"/>
              <a:t>Ξηρή απολέπιση αμέσως μετα την ΑΚΘ </a:t>
            </a:r>
            <a:br>
              <a:rPr lang="el-GR" dirty="0"/>
            </a:br>
            <a:r>
              <a:rPr lang="el-GR" dirty="0"/>
              <a:t>και </a:t>
            </a:r>
            <a:br>
              <a:rPr lang="en-US" dirty="0"/>
            </a:br>
            <a:r>
              <a:rPr lang="en-US" dirty="0"/>
              <a:t>b. </a:t>
            </a:r>
            <a:r>
              <a:rPr lang="el-GR" dirty="0"/>
              <a:t>ένα μήνα μετά . </a:t>
            </a:r>
          </a:p>
        </p:txBody>
      </p:sp>
      <p:pic>
        <p:nvPicPr>
          <p:cNvPr id="4" name="Picture 2" descr="mastos11">
            <a:extLst>
              <a:ext uri="{FF2B5EF4-FFF2-40B4-BE49-F238E27FC236}">
                <a16:creationId xmlns:a16="http://schemas.microsoft.com/office/drawing/2014/main" id="{3F96FB31-2A9C-48BD-92C9-C29F0B93E0AF}"/>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04" t="43463" r="-372" b="8824"/>
          <a:stretch/>
        </p:blipFill>
        <p:spPr bwMode="auto">
          <a:xfrm>
            <a:off x="2592925" y="2261302"/>
            <a:ext cx="7601077" cy="3223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1378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A49B092-188C-4F42-B9B1-5B0D7B091432}"/>
              </a:ext>
            </a:extLst>
          </p:cNvPr>
          <p:cNvSpPr>
            <a:spLocks noGrp="1"/>
          </p:cNvSpPr>
          <p:nvPr>
            <p:ph type="title"/>
          </p:nvPr>
        </p:nvSpPr>
        <p:spPr/>
        <p:txBody>
          <a:bodyPr/>
          <a:lstStyle/>
          <a:p>
            <a:r>
              <a:rPr lang="el-GR" dirty="0"/>
              <a:t>Οξεία </a:t>
            </a:r>
            <a:r>
              <a:rPr lang="el-GR" dirty="0" err="1"/>
              <a:t>Ακτινοδερματίτιδα</a:t>
            </a:r>
            <a:r>
              <a:rPr lang="el-GR" dirty="0"/>
              <a:t> </a:t>
            </a:r>
          </a:p>
        </p:txBody>
      </p:sp>
      <p:pic>
        <p:nvPicPr>
          <p:cNvPr id="5" name="Θέση περιεχομένου 4">
            <a:extLst>
              <a:ext uri="{FF2B5EF4-FFF2-40B4-BE49-F238E27FC236}">
                <a16:creationId xmlns:a16="http://schemas.microsoft.com/office/drawing/2014/main" id="{F53DE57B-AE3F-4D10-B91C-8BE4F88C31AE}"/>
              </a:ext>
            </a:extLst>
          </p:cNvPr>
          <p:cNvPicPr>
            <a:picLocks noGrp="1" noChangeAspect="1"/>
          </p:cNvPicPr>
          <p:nvPr>
            <p:ph idx="1"/>
          </p:nvPr>
        </p:nvPicPr>
        <p:blipFill>
          <a:blip r:embed="rId2"/>
          <a:stretch>
            <a:fillRect/>
          </a:stretch>
        </p:blipFill>
        <p:spPr>
          <a:xfrm>
            <a:off x="1464816" y="1529727"/>
            <a:ext cx="5000069" cy="2539718"/>
          </a:xfrm>
        </p:spPr>
      </p:pic>
      <p:pic>
        <p:nvPicPr>
          <p:cNvPr id="4" name="Εικόνα 3">
            <a:extLst>
              <a:ext uri="{FF2B5EF4-FFF2-40B4-BE49-F238E27FC236}">
                <a16:creationId xmlns:a16="http://schemas.microsoft.com/office/drawing/2014/main" id="{87A332BB-CAB6-4E09-90F0-709BCB63518B}"/>
              </a:ext>
            </a:extLst>
          </p:cNvPr>
          <p:cNvPicPr>
            <a:picLocks noChangeAspect="1"/>
          </p:cNvPicPr>
          <p:nvPr/>
        </p:nvPicPr>
        <p:blipFill>
          <a:blip r:embed="rId3"/>
          <a:stretch>
            <a:fillRect/>
          </a:stretch>
        </p:blipFill>
        <p:spPr>
          <a:xfrm>
            <a:off x="6954982" y="2695008"/>
            <a:ext cx="4294698" cy="3317865"/>
          </a:xfrm>
          <a:prstGeom prst="rect">
            <a:avLst/>
          </a:prstGeom>
        </p:spPr>
      </p:pic>
    </p:spTree>
    <p:extLst>
      <p:ext uri="{BB962C8B-B14F-4D97-AF65-F5344CB8AC3E}">
        <p14:creationId xmlns:p14="http://schemas.microsoft.com/office/powerpoint/2010/main" val="679359432"/>
      </p:ext>
    </p:extLst>
  </p:cSld>
  <p:clrMapOvr>
    <a:masterClrMapping/>
  </p:clrMapOvr>
</p:sld>
</file>

<file path=ppt/theme/theme1.xml><?xml version="1.0" encoding="utf-8"?>
<a:theme xmlns:a="http://schemas.openxmlformats.org/drawingml/2006/main" name="Θρόισμα">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284</TotalTime>
  <Words>3211</Words>
  <Application>Microsoft Office PowerPoint</Application>
  <PresentationFormat>Ευρεία οθόνη</PresentationFormat>
  <Paragraphs>211</Paragraphs>
  <Slides>57</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57</vt:i4>
      </vt:variant>
    </vt:vector>
  </HeadingPairs>
  <TitlesOfParts>
    <vt:vector size="62" baseType="lpstr">
      <vt:lpstr>Arial</vt:lpstr>
      <vt:lpstr>Century Gothic</vt:lpstr>
      <vt:lpstr>Verdana</vt:lpstr>
      <vt:lpstr>Wingdings 3</vt:lpstr>
      <vt:lpstr>Θρόισμα</vt:lpstr>
      <vt:lpstr>Αντιμετώπιση μετακτινικών βλαβών </vt:lpstr>
      <vt:lpstr>Παρουσίαση του PowerPoint</vt:lpstr>
      <vt:lpstr>Παρενέργειες της ακτινοθεραπείας</vt:lpstr>
      <vt:lpstr>Παθοφυσιολογία της βλάβης των ιστών</vt:lpstr>
      <vt:lpstr>Επίδραση της ΑΚΘ στα υποδόρια αγγεία</vt:lpstr>
      <vt:lpstr>Γενικές οδηγίες για τους ασθενείς της ΑΚΘ</vt:lpstr>
      <vt:lpstr>Κατάταξη ακτινικών βλαβών σύμφωνα με Radiation Oncology/Toxicity grading/RTOG </vt:lpstr>
      <vt:lpstr>α. Ξηρή απολέπιση αμέσως μετα την ΑΚΘ  και  b. ένα μήνα μετά . </vt:lpstr>
      <vt:lpstr>Οξεία Ακτινοδερματίτιδα </vt:lpstr>
      <vt:lpstr>Υγρή απολέπιση. Οίδημα</vt:lpstr>
      <vt:lpstr>Οξεία ακτινική δερματίτιδα</vt:lpstr>
      <vt:lpstr>Ακτινική δερματίτιδα</vt:lpstr>
      <vt:lpstr>Οξεία Ακτινική δερματίτιδα</vt:lpstr>
      <vt:lpstr>Σοβαρή μετακτινική δερματίτιδα (grade III)</vt:lpstr>
      <vt:lpstr>Απώτερα αποτελέσματα της ΑΚΘ :εκτεταμένη  τηλεγγειεκτασία μετά την ακτινοβόληση με Co60</vt:lpstr>
      <vt:lpstr>Αντιμετώπιση καθυστερημένων βλαβών του δέρματος από ΑΚΘ</vt:lpstr>
      <vt:lpstr>θεραπεία με Υπερβαρικό Οξυγόνο </vt:lpstr>
      <vt:lpstr>Υπερβαρικό Οξυγόνο</vt:lpstr>
      <vt:lpstr>Ενδείξεις εφαρμογής υπερβαρικού οξυγόνου 1/3</vt:lpstr>
      <vt:lpstr>Εφαρμογές 2/3</vt:lpstr>
      <vt:lpstr>Εφαρμογές του Υπερβαρικού οξυγόνου 3/3</vt:lpstr>
      <vt:lpstr>Τα οφέλη του Υπερβαρικού Οξυγόνου</vt:lpstr>
      <vt:lpstr>Θεραπεία με Υπερβαρικό Οξυγόνο</vt:lpstr>
      <vt:lpstr>Η αποκατάσταση των ακτινικών νεκρώσεων απαιτεί πολύ προσοχή γιατί βλέπουμε μόνο την κορυφή του παγόβουνου!</vt:lpstr>
      <vt:lpstr>Χρόνιες βλάβες από ΑΚΘ </vt:lpstr>
      <vt:lpstr>Θεραπεία υπό έρευνα </vt:lpstr>
      <vt:lpstr>Χειρουργική αντιμετώπιση βλαβών της ΑΚΘ</vt:lpstr>
      <vt:lpstr>Νέκρωση μοσχεύματος στο αριστερό θωρακικό τοίχωμα μετά από αρ. μαστεκτομή και ΑΚΘ</vt:lpstr>
      <vt:lpstr>Χειρουργική αντιμετώπιση μετακτινικής νέκρωσης</vt:lpstr>
      <vt:lpstr>Τηλαγγειεκτασία </vt:lpstr>
      <vt:lpstr>telangiectasia</vt:lpstr>
      <vt:lpstr>Ακτινική δερματίτιδα </vt:lpstr>
      <vt:lpstr>Late effect with postoperative RT fibrosis, telangiectasia (οφειλόμενη κυρίως σε παλαιά τεχνική) , ατροφία (ακθ σε μικρή ηλικία) </vt:lpstr>
      <vt:lpstr>Παρουσίαση του PowerPoint</vt:lpstr>
      <vt:lpstr>Ακτινονέκρωση- Χειρουργική αποκατάσταση  </vt:lpstr>
      <vt:lpstr>Ακτινο-νέκρωση κρημνού (μοσχεύματος)μετά την ακτινοθεραπεία </vt:lpstr>
      <vt:lpstr>Ακτινική νέκρωση </vt:lpstr>
      <vt:lpstr>Νέκρωση δέρματος και πλαστική αποκατάσταση </vt:lpstr>
      <vt:lpstr>Ακμοειδές εξάνθημα λόγω συνδυασμού ΑΚΘ και μονοκλωνικού αντισώματος(cetuximab), οξεία αντίδραση του δέρματος που ανάλογα με την βαρύτητα της και την κατάλληλη φαρμακευτική αγωγή υποχωρεί λίγες εβδομάδες μετά την ΑΚΘ. </vt:lpstr>
      <vt:lpstr>Αντιδράσεις στον στοματικό βλεννογόνο</vt:lpstr>
      <vt:lpstr>Ακτινική δερματίτιδα χειλέων με μυκητιασική στοματίτιδα </vt:lpstr>
      <vt:lpstr>Συντηρητική θεραπεία ελκών  από ΑΚΘ</vt:lpstr>
      <vt:lpstr>οξεία μετακτινική βλάβη είναι η ξηροστομία </vt:lpstr>
      <vt:lpstr>Βλεννογονίτιδα οφειλόμενη σε ταυτόχρονη ΑΚΘ και ΧΜΘ στην περιοχή της τραχηλο-προσωπικής χώρας. Είναι οξεία ακτινική αντίδραση που υποχωρεί με την κατάλληλη φαρμακευτική αντιμετώπιση λίγες εβδομάδες μετά την ολοκλήρωση της ΑΚΘ.  </vt:lpstr>
      <vt:lpstr>Στοματική καντιντίαση </vt:lpstr>
      <vt:lpstr>Γωνιακή χειλίτιδα </vt:lpstr>
      <vt:lpstr>Θεραπεία στοματικής βλεννογονίτιδας και οισοφαγίτιδας </vt:lpstr>
      <vt:lpstr>Ακτινική πρωκτίτιδα :  μετά από ΑΚΘ σε καρκίνο πρωκτού, ορθού </vt:lpstr>
      <vt:lpstr>Θεραπεία πρωκτίτιδας</vt:lpstr>
      <vt:lpstr>Η θεραπεία της πρωκτίτιδας </vt:lpstr>
      <vt:lpstr>Αλωπεκία μετά από χημειοθεραπεία ή ακτινοβολία </vt:lpstr>
      <vt:lpstr>Αλωπεκία </vt:lpstr>
      <vt:lpstr>Αντιμετώπιση αλωπεκίας</vt:lpstr>
      <vt:lpstr>Βιβλιογραφία 1/3 </vt:lpstr>
      <vt:lpstr>Βιβλιογραφία 2/3 </vt:lpstr>
      <vt:lpstr>Βιβλιογραφία 3/3</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Αντιμετώπιση μετακτινικών βλαβών</dc:title>
  <dc:creator>UNIWA</dc:creator>
  <cp:lastModifiedBy>UNIWA</cp:lastModifiedBy>
  <cp:revision>66</cp:revision>
  <dcterms:created xsi:type="dcterms:W3CDTF">2020-11-19T14:18:17Z</dcterms:created>
  <dcterms:modified xsi:type="dcterms:W3CDTF">2020-11-29T10:10:54Z</dcterms:modified>
</cp:coreProperties>
</file>