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8" r:id="rId3"/>
    <p:sldId id="257" r:id="rId4"/>
    <p:sldId id="259" r:id="rId5"/>
    <p:sldId id="269" r:id="rId6"/>
    <p:sldId id="261" r:id="rId7"/>
    <p:sldId id="270" r:id="rId8"/>
    <p:sldId id="271" r:id="rId9"/>
    <p:sldId id="260" r:id="rId10"/>
    <p:sldId id="267" r:id="rId11"/>
    <p:sldId id="268" r:id="rId12"/>
    <p:sldId id="273" r:id="rId13"/>
    <p:sldId id="274" r:id="rId14"/>
    <p:sldId id="275" r:id="rId15"/>
    <p:sldId id="276" r:id="rId16"/>
    <p:sldId id="277" r:id="rId17"/>
    <p:sldId id="279" r:id="rId18"/>
    <p:sldId id="280" r:id="rId19"/>
    <p:sldId id="281" r:id="rId20"/>
    <p:sldId id="282" r:id="rId21"/>
    <p:sldId id="283" r:id="rId22"/>
    <p:sldId id="284" r:id="rId23"/>
    <p:sldId id="285" r:id="rId24"/>
    <p:sldId id="286" r:id="rId25"/>
    <p:sldId id="287" r:id="rId26"/>
    <p:sldId id="288" r:id="rId2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1388" y="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FF77BA-5F07-4ED1-B1F6-6F5C393F8246}" type="datetimeFigureOut">
              <a:rPr lang="el-GR" smtClean="0"/>
              <a:t>1/6/2020</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808A7C-4E67-474B-8146-9AE053E11137}" type="slidenum">
              <a:rPr lang="el-GR" smtClean="0"/>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2466" name="Rectangle 7"/>
          <p:cNvSpPr>
            <a:spLocks noGrp="1" noChangeArrowheads="1"/>
          </p:cNvSpPr>
          <p:nvPr>
            <p:ph type="sldNum" sz="quarter"/>
          </p:nvPr>
        </p:nvSpPr>
        <p:spPr>
          <a:noFill/>
          <a:ln>
            <a:round/>
            <a:headEnd/>
            <a:tailEnd/>
          </a:ln>
        </p:spPr>
        <p:txBody>
          <a:bodyPr/>
          <a:lstStyle/>
          <a:p>
            <a:fld id="{DC1BB3B7-54BA-488D-A1EE-B8354B0D08A3}" type="slidenum">
              <a:rPr lang="el-GR" smtClean="0"/>
              <a:pPr/>
              <a:t>12</a:t>
            </a:fld>
            <a:endParaRPr lang="el-GR"/>
          </a:p>
        </p:txBody>
      </p:sp>
      <p:sp>
        <p:nvSpPr>
          <p:cNvPr id="62467"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62468" name="Rectangle 2"/>
          <p:cNvSpPr>
            <a:spLocks noGrp="1" noChangeArrowheads="1"/>
          </p:cNvSpPr>
          <p:nvPr>
            <p:ph type="body" idx="1"/>
          </p:nvPr>
        </p:nvSpPr>
        <p:spPr>
          <a:xfrm>
            <a:off x="685800" y="4343400"/>
            <a:ext cx="5486400" cy="4114800"/>
          </a:xfrm>
          <a:noFill/>
        </p:spPr>
        <p:txBody>
          <a:bodyPr wrap="none" anchor="ctr"/>
          <a:lstStyle/>
          <a:p>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6562" name="Rectangle 7"/>
          <p:cNvSpPr>
            <a:spLocks noGrp="1" noChangeArrowheads="1"/>
          </p:cNvSpPr>
          <p:nvPr>
            <p:ph type="sldNum" sz="quarter"/>
          </p:nvPr>
        </p:nvSpPr>
        <p:spPr>
          <a:noFill/>
          <a:ln>
            <a:round/>
            <a:headEnd/>
            <a:tailEnd/>
          </a:ln>
        </p:spPr>
        <p:txBody>
          <a:bodyPr/>
          <a:lstStyle/>
          <a:p>
            <a:fld id="{11DDCD56-1FF3-49C3-A65F-0EE919FC35EC}" type="slidenum">
              <a:rPr lang="el-GR" smtClean="0"/>
              <a:pPr/>
              <a:t>17</a:t>
            </a:fld>
            <a:endParaRPr lang="el-GR"/>
          </a:p>
        </p:txBody>
      </p:sp>
      <p:sp>
        <p:nvSpPr>
          <p:cNvPr id="66563"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66564" name="Rectangle 2"/>
          <p:cNvSpPr>
            <a:spLocks noGrp="1" noChangeArrowheads="1"/>
          </p:cNvSpPr>
          <p:nvPr>
            <p:ph type="body" idx="1"/>
          </p:nvPr>
        </p:nvSpPr>
        <p:spPr>
          <a:xfrm>
            <a:off x="685800" y="4343400"/>
            <a:ext cx="5486400" cy="4114800"/>
          </a:xfrm>
          <a:noFill/>
        </p:spPr>
        <p:txBody>
          <a:bodyPr wrap="none" anchor="ctr"/>
          <a:lstStyle/>
          <a:p>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1B7A5464-A449-4ABE-BF15-95933DDF4427}" type="datetimeFigureOut">
              <a:rPr lang="el-GR" smtClean="0"/>
              <a:t>1/6/2020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8897D67-1A72-4F8B-A98C-E43BFB6B9DFB}"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B7A5464-A449-4ABE-BF15-95933DDF4427}" type="datetimeFigureOut">
              <a:rPr lang="el-GR" smtClean="0"/>
              <a:t>1/6/2020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8897D67-1A72-4F8B-A98C-E43BFB6B9DFB}"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B7A5464-A449-4ABE-BF15-95933DDF4427}" type="datetimeFigureOut">
              <a:rPr lang="el-GR" smtClean="0"/>
              <a:t>1/6/2020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8897D67-1A72-4F8B-A98C-E43BFB6B9DFB}"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B7A5464-A449-4ABE-BF15-95933DDF4427}" type="datetimeFigureOut">
              <a:rPr lang="el-GR" smtClean="0"/>
              <a:t>1/6/2020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8897D67-1A72-4F8B-A98C-E43BFB6B9DFB}"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1B7A5464-A449-4ABE-BF15-95933DDF4427}" type="datetimeFigureOut">
              <a:rPr lang="el-GR" smtClean="0"/>
              <a:t>1/6/2020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8897D67-1A72-4F8B-A98C-E43BFB6B9DFB}"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1B7A5464-A449-4ABE-BF15-95933DDF4427}" type="datetimeFigureOut">
              <a:rPr lang="el-GR" smtClean="0"/>
              <a:t>1/6/2020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8897D67-1A72-4F8B-A98C-E43BFB6B9DFB}"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1B7A5464-A449-4ABE-BF15-95933DDF4427}" type="datetimeFigureOut">
              <a:rPr lang="el-GR" smtClean="0"/>
              <a:t>1/6/2020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28897D67-1A72-4F8B-A98C-E43BFB6B9DFB}"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1B7A5464-A449-4ABE-BF15-95933DDF4427}" type="datetimeFigureOut">
              <a:rPr lang="el-GR" smtClean="0"/>
              <a:t>1/6/2020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28897D67-1A72-4F8B-A98C-E43BFB6B9DFB}"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1B7A5464-A449-4ABE-BF15-95933DDF4427}" type="datetimeFigureOut">
              <a:rPr lang="el-GR" smtClean="0"/>
              <a:t>1/6/2020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28897D67-1A72-4F8B-A98C-E43BFB6B9DFB}"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B7A5464-A449-4ABE-BF15-95933DDF4427}" type="datetimeFigureOut">
              <a:rPr lang="el-GR" smtClean="0"/>
              <a:t>1/6/2020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8897D67-1A72-4F8B-A98C-E43BFB6B9DFB}"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B7A5464-A449-4ABE-BF15-95933DDF4427}" type="datetimeFigureOut">
              <a:rPr lang="el-GR" smtClean="0"/>
              <a:t>1/6/2020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8897D67-1A72-4F8B-A98C-E43BFB6B9DFB}"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7A5464-A449-4ABE-BF15-95933DDF4427}" type="datetimeFigureOut">
              <a:rPr lang="el-GR" smtClean="0"/>
              <a:t>1/6/2020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897D67-1A72-4F8B-A98C-E43BFB6B9DFB}"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a:t>ΑΝΟΙΑ</a:t>
            </a:r>
          </a:p>
        </p:txBody>
      </p:sp>
      <p:sp>
        <p:nvSpPr>
          <p:cNvPr id="3" name="2 - Υπότιτλος"/>
          <p:cNvSpPr>
            <a:spLocks noGrp="1"/>
          </p:cNvSpPr>
          <p:nvPr>
            <p:ph type="subTitle" idx="1"/>
          </p:nvPr>
        </p:nvSpPr>
        <p:spPr/>
        <p:txBody>
          <a:bodyPr/>
          <a:lstStyle/>
          <a:p>
            <a:endParaRPr lang="el-G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439718"/>
          </a:xfrm>
        </p:spPr>
        <p:txBody>
          <a:bodyPr>
            <a:normAutofit fontScale="90000"/>
          </a:bodyPr>
          <a:lstStyle/>
          <a:p>
            <a:r>
              <a:rPr lang="el-GR" dirty="0"/>
              <a:t>Κλινική εικόνα</a:t>
            </a:r>
          </a:p>
        </p:txBody>
      </p:sp>
      <p:sp>
        <p:nvSpPr>
          <p:cNvPr id="3" name="2 - Θέση περιεχομένου"/>
          <p:cNvSpPr>
            <a:spLocks noGrp="1"/>
          </p:cNvSpPr>
          <p:nvPr>
            <p:ph idx="1"/>
          </p:nvPr>
        </p:nvSpPr>
        <p:spPr>
          <a:xfrm>
            <a:off x="457200" y="785794"/>
            <a:ext cx="8229600" cy="5340369"/>
          </a:xfrm>
        </p:spPr>
        <p:txBody>
          <a:bodyPr>
            <a:normAutofit fontScale="62500" lnSpcReduction="20000"/>
          </a:bodyPr>
          <a:lstStyle/>
          <a:p>
            <a:pPr>
              <a:buNone/>
            </a:pPr>
            <a:endParaRPr lang="el-GR" dirty="0"/>
          </a:p>
          <a:p>
            <a:pPr>
              <a:buNone/>
            </a:pPr>
            <a:endParaRPr lang="el-GR" dirty="0"/>
          </a:p>
          <a:p>
            <a:pPr>
              <a:buNone/>
            </a:pPr>
            <a:r>
              <a:rPr lang="el-GR" dirty="0"/>
              <a:t>	‘Ύπουλη έναρξη</a:t>
            </a:r>
          </a:p>
          <a:p>
            <a:pPr>
              <a:buNone/>
            </a:pPr>
            <a:r>
              <a:rPr lang="el-GR" dirty="0"/>
              <a:t> 	Εμπύρετη νόσος, χειρουργική επέμβαση, λήψη κάποιου φαρμάκου ή ελαφρά </a:t>
            </a:r>
            <a:r>
              <a:rPr lang="el-GR" dirty="0" err="1"/>
              <a:t>κρανιοεγκεφαλική</a:t>
            </a:r>
            <a:r>
              <a:rPr lang="el-GR" dirty="0"/>
              <a:t> κάκωση</a:t>
            </a:r>
          </a:p>
          <a:p>
            <a:pPr>
              <a:buNone/>
            </a:pPr>
            <a:r>
              <a:rPr lang="el-GR" dirty="0"/>
              <a:t>	Απώλεια μνήμης (γεγονότα της καθημερινής ζωής, ονόματα και λέξεις).</a:t>
            </a:r>
          </a:p>
          <a:p>
            <a:pPr>
              <a:buNone/>
            </a:pPr>
            <a:r>
              <a:rPr lang="el-GR" dirty="0"/>
              <a:t> 	Ερωτήσεις επαναλαμβάνονται, περιορισμός λεξιλογίου, στερεότυπη έκφραση, διαταραχή κατανόησης λόγου-εκφοράς λόγου. </a:t>
            </a:r>
          </a:p>
          <a:p>
            <a:pPr>
              <a:buNone/>
            </a:pPr>
            <a:r>
              <a:rPr lang="el-GR" dirty="0"/>
              <a:t>	Αδυναμία εκτέλεσης αριθμητικών υπολογισμών. </a:t>
            </a:r>
          </a:p>
          <a:p>
            <a:pPr>
              <a:buNone/>
            </a:pPr>
            <a:r>
              <a:rPr lang="el-GR" dirty="0"/>
              <a:t>	Ελλειμματικός </a:t>
            </a:r>
            <a:r>
              <a:rPr lang="el-GR" dirty="0" err="1"/>
              <a:t>οπτικοχωρικός</a:t>
            </a:r>
            <a:r>
              <a:rPr lang="el-GR" dirty="0"/>
              <a:t> προσανατολισμός (δυσκολεύεται να βρει το δρόμο για το σπίτι του, να φορέσει τα ρούχα του, να κατανοήσει απλές οδηγίες ή να αντιγράψει απλά σχήματα, δυσκολία να χρησιμοποιήσει κοινά αντικείμενα ).</a:t>
            </a:r>
          </a:p>
          <a:p>
            <a:pPr>
              <a:buNone/>
            </a:pPr>
            <a:r>
              <a:rPr lang="el-GR" dirty="0"/>
              <a:t>	Αλλαγές στις διατροφικές συνήθειες</a:t>
            </a:r>
          </a:p>
          <a:p>
            <a:pPr>
              <a:buNone/>
            </a:pPr>
            <a:r>
              <a:rPr lang="el-GR" dirty="0"/>
              <a:t>	Κατάθλιψη</a:t>
            </a:r>
          </a:p>
          <a:p>
            <a:pPr>
              <a:buNone/>
            </a:pPr>
            <a:endParaRPr lang="el-GR" dirty="0"/>
          </a:p>
          <a:p>
            <a:pPr>
              <a:buNone/>
            </a:pPr>
            <a:r>
              <a:rPr lang="el-GR" dirty="0"/>
              <a:t> </a:t>
            </a:r>
          </a:p>
          <a:p>
            <a:pPr>
              <a:buNone/>
            </a:pPr>
            <a:r>
              <a:rPr lang="el-GR" dirty="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439718"/>
          </a:xfrm>
        </p:spPr>
        <p:txBody>
          <a:bodyPr>
            <a:normAutofit fontScale="90000"/>
          </a:bodyPr>
          <a:lstStyle/>
          <a:p>
            <a:r>
              <a:rPr lang="el-GR" dirty="0"/>
              <a:t>Κλινική εικόνα</a:t>
            </a:r>
          </a:p>
        </p:txBody>
      </p:sp>
      <p:sp>
        <p:nvSpPr>
          <p:cNvPr id="3" name="2 - Θέση περιεχομένου"/>
          <p:cNvSpPr>
            <a:spLocks noGrp="1"/>
          </p:cNvSpPr>
          <p:nvPr>
            <p:ph idx="1"/>
          </p:nvPr>
        </p:nvSpPr>
        <p:spPr>
          <a:xfrm>
            <a:off x="457200" y="928670"/>
            <a:ext cx="8229600" cy="5197493"/>
          </a:xfrm>
        </p:spPr>
        <p:txBody>
          <a:bodyPr>
            <a:normAutofit fontScale="47500" lnSpcReduction="20000"/>
          </a:bodyPr>
          <a:lstStyle/>
          <a:p>
            <a:pPr>
              <a:spcBef>
                <a:spcPts val="700"/>
              </a:spcBef>
              <a:buClr>
                <a:srgbClr val="FFFFCC"/>
              </a:buClr>
              <a:buSzPct val="60000"/>
              <a:buNone/>
              <a:defRPr/>
            </a:pPr>
            <a:r>
              <a:rPr lang="el-GR" dirty="0"/>
              <a:t>	Συμπεριφορά (έλλειψη ενδιαφέροντος, ευερεθιστότητα, επιθετικότητα, περιπλανήσεις, απόσυρση, απάθεια</a:t>
            </a:r>
          </a:p>
          <a:p>
            <a:pPr>
              <a:spcBef>
                <a:spcPts val="700"/>
              </a:spcBef>
              <a:buClr>
                <a:srgbClr val="FFFFCC"/>
              </a:buClr>
              <a:buSzPct val="60000"/>
              <a:buNone/>
              <a:defRPr/>
            </a:pPr>
            <a:r>
              <a:rPr lang="el-GR" dirty="0"/>
              <a:t> </a:t>
            </a:r>
          </a:p>
          <a:p>
            <a:pPr>
              <a:buNone/>
            </a:pPr>
            <a:r>
              <a:rPr lang="el-GR" dirty="0"/>
              <a:t>	Κοινωνική δεξιότητα </a:t>
            </a:r>
          </a:p>
          <a:p>
            <a:pPr>
              <a:buNone/>
            </a:pPr>
            <a:r>
              <a:rPr lang="el-GR" dirty="0"/>
              <a:t>	Αμελείται η προσωπική υγιεινή</a:t>
            </a:r>
          </a:p>
          <a:p>
            <a:pPr>
              <a:buNone/>
            </a:pPr>
            <a:r>
              <a:rPr lang="el-GR" dirty="0"/>
              <a:t> 	</a:t>
            </a:r>
            <a:r>
              <a:rPr lang="el-GR" dirty="0" err="1"/>
              <a:t>Ψυχοκινητικότητα</a:t>
            </a:r>
            <a:r>
              <a:rPr lang="el-GR" dirty="0"/>
              <a:t> ( ανησυχία και ευερεθιστότητα ή απάθεια και νωθρότητα). </a:t>
            </a:r>
          </a:p>
          <a:p>
            <a:pPr>
              <a:buNone/>
            </a:pPr>
            <a:r>
              <a:rPr lang="el-GR" dirty="0"/>
              <a:t>	Παραληρητική διαταραχή (λανθασμένες και επίμονες πεποιθήσεις που δεν ανασκευάζονται με λογική επιχειρηματολογία)</a:t>
            </a:r>
          </a:p>
          <a:p>
            <a:pPr>
              <a:buNone/>
            </a:pPr>
            <a:r>
              <a:rPr lang="el-GR" dirty="0"/>
              <a:t> 		διωκτικού περιεχομένου </a:t>
            </a:r>
          </a:p>
          <a:p>
            <a:pPr>
              <a:buNone/>
            </a:pPr>
            <a:r>
              <a:rPr lang="el-GR" dirty="0"/>
              <a:t>		</a:t>
            </a:r>
            <a:r>
              <a:rPr lang="el-GR" dirty="0" err="1"/>
              <a:t>ζηλοτυπικού</a:t>
            </a:r>
            <a:r>
              <a:rPr lang="el-GR" dirty="0"/>
              <a:t> περιεχομένου </a:t>
            </a:r>
          </a:p>
          <a:p>
            <a:pPr>
              <a:buNone/>
            </a:pPr>
            <a:r>
              <a:rPr lang="el-GR" dirty="0"/>
              <a:t>		αναφοράς  </a:t>
            </a:r>
          </a:p>
          <a:p>
            <a:pPr>
              <a:buNone/>
            </a:pPr>
            <a:r>
              <a:rPr lang="el-GR" dirty="0"/>
              <a:t>		μεγαλείου </a:t>
            </a:r>
          </a:p>
          <a:p>
            <a:pPr>
              <a:buNone/>
            </a:pPr>
            <a:r>
              <a:rPr lang="el-GR" dirty="0"/>
              <a:t>		παραγνωρίσεις </a:t>
            </a:r>
          </a:p>
          <a:p>
            <a:pPr>
              <a:buNone/>
            </a:pPr>
            <a:endParaRPr lang="el-GR" dirty="0"/>
          </a:p>
          <a:p>
            <a:pPr>
              <a:buNone/>
            </a:pPr>
            <a:r>
              <a:rPr lang="el-GR" dirty="0"/>
              <a:t> 	Ψευδαισθήσεις (συνήθως οπτικές, δηλαδή αντίληψη πραγμάτων ή ολόκληρων σκηνών που δεν υπάρχουν, ακουστικές, οσφρητικές, απτικές, κιναισθητικές)</a:t>
            </a:r>
          </a:p>
          <a:p>
            <a:pPr>
              <a:buNone/>
            </a:pPr>
            <a:r>
              <a:rPr lang="el-GR" dirty="0"/>
              <a:t>	Παραισθήσεις</a:t>
            </a:r>
          </a:p>
          <a:p>
            <a:pPr>
              <a:buNone/>
            </a:pPr>
            <a:r>
              <a:rPr lang="el-GR" dirty="0"/>
              <a:t>	Άρση αναστολών με συχνά απρεπή σεξουαλική συμπεριφορά</a:t>
            </a:r>
          </a:p>
          <a:p>
            <a:pPr>
              <a:buNone/>
            </a:pPr>
            <a:r>
              <a:rPr lang="el-GR" dirty="0"/>
              <a:t> 	Απώλεια ελέγχου σφιγκτήρων</a:t>
            </a:r>
          </a:p>
          <a:p>
            <a:pPr>
              <a:buNone/>
            </a:pPr>
            <a:r>
              <a:rPr lang="el-GR" dirty="0"/>
              <a:t>	Παραμέληση βασικών λειτουργιών </a:t>
            </a:r>
          </a:p>
          <a:p>
            <a:pPr>
              <a:buNone/>
            </a:pPr>
            <a:r>
              <a:rPr lang="el-GR" dirty="0"/>
              <a:t> 	Κατάσταση ακινησίας και αλαλίας.</a:t>
            </a:r>
          </a:p>
          <a:p>
            <a:pPr>
              <a:buNone/>
            </a:pPr>
            <a:r>
              <a:rPr lang="el-GR" dirty="0"/>
              <a:t>	Τελικά διατηρούνται μόνο αυτόματες κινήσεις.</a:t>
            </a:r>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ext Box 1"/>
          <p:cNvSpPr txBox="1">
            <a:spLocks noChangeArrowheads="1"/>
          </p:cNvSpPr>
          <p:nvPr/>
        </p:nvSpPr>
        <p:spPr bwMode="auto">
          <a:xfrm>
            <a:off x="457200" y="277813"/>
            <a:ext cx="82296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FFFFFF"/>
                </a:solidFill>
                <a:latin typeface="Times New Roman" pitchFamily="16" charset="0"/>
                <a:ea typeface="Microsoft YaHei"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FFFFFF"/>
                </a:solidFill>
                <a:latin typeface="Times New Roman" pitchFamily="16" charset="0"/>
                <a:ea typeface="Microsoft YaHei"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FFFFFF"/>
                </a:solidFill>
                <a:latin typeface="Times New Roman" pitchFamily="16" charset="0"/>
                <a:ea typeface="Microsoft YaHei"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FFFFFF"/>
                </a:solidFill>
                <a:latin typeface="Times New Roman" pitchFamily="16" charset="0"/>
                <a:ea typeface="Microsoft YaHei"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FFFFFF"/>
                </a:solidFill>
                <a:latin typeface="Times New Roman" pitchFamily="16" charset="0"/>
                <a:ea typeface="Microsoft YaHei" charset="-122"/>
              </a:defRPr>
            </a:lvl5pPr>
            <a:lvl6pPr marL="2514600" indent="-228600"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FFFFFF"/>
                </a:solidFill>
                <a:latin typeface="Times New Roman" pitchFamily="16" charset="0"/>
                <a:ea typeface="Microsoft YaHei" charset="-122"/>
              </a:defRPr>
            </a:lvl6pPr>
            <a:lvl7pPr marL="2971800" indent="-228600"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FFFFFF"/>
                </a:solidFill>
                <a:latin typeface="Times New Roman" pitchFamily="16" charset="0"/>
                <a:ea typeface="Microsoft YaHei" charset="-122"/>
              </a:defRPr>
            </a:lvl7pPr>
            <a:lvl8pPr marL="3429000" indent="-228600"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FFFFFF"/>
                </a:solidFill>
                <a:latin typeface="Times New Roman" pitchFamily="16" charset="0"/>
                <a:ea typeface="Microsoft YaHei" charset="-122"/>
              </a:defRPr>
            </a:lvl8pPr>
            <a:lvl9pPr marL="3886200" indent="-228600"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FFFFFF"/>
                </a:solidFill>
                <a:latin typeface="Times New Roman" pitchFamily="16" charset="0"/>
                <a:ea typeface="Microsoft YaHei" charset="-122"/>
              </a:defRPr>
            </a:lvl9pPr>
          </a:lstStyle>
          <a:p>
            <a:pPr algn="ctr">
              <a:buClrTx/>
              <a:buFontTx/>
              <a:buNone/>
              <a:defRPr/>
            </a:pPr>
            <a:endParaRPr lang="el-GR" sz="4400" b="1" dirty="0">
              <a:solidFill>
                <a:srgbClr val="FEEC94"/>
              </a:solidFill>
              <a:effectLst>
                <a:outerShdw blurRad="38100" dist="38100" dir="2700000" algn="tl">
                  <a:srgbClr val="000000"/>
                </a:outerShdw>
              </a:effectLst>
            </a:endParaRPr>
          </a:p>
        </p:txBody>
      </p:sp>
      <p:grpSp>
        <p:nvGrpSpPr>
          <p:cNvPr id="2" name="Group 2"/>
          <p:cNvGrpSpPr>
            <a:grpSpLocks/>
          </p:cNvGrpSpPr>
          <p:nvPr/>
        </p:nvGrpSpPr>
        <p:grpSpPr bwMode="auto">
          <a:xfrm>
            <a:off x="457200" y="2116138"/>
            <a:ext cx="8228013" cy="3495675"/>
            <a:chOff x="288" y="1333"/>
            <a:chExt cx="5183" cy="2202"/>
          </a:xfrm>
        </p:grpSpPr>
        <p:pic>
          <p:nvPicPr>
            <p:cNvPr id="20484" name="Picture 3"/>
            <p:cNvPicPr>
              <a:picLocks noChangeAspect="1" noChangeArrowheads="1"/>
            </p:cNvPicPr>
            <p:nvPr/>
          </p:nvPicPr>
          <p:blipFill>
            <a:blip r:embed="rId3"/>
            <a:srcRect/>
            <a:stretch>
              <a:fillRect/>
            </a:stretch>
          </p:blipFill>
          <p:spPr bwMode="auto">
            <a:xfrm>
              <a:off x="288" y="1333"/>
              <a:ext cx="5183" cy="2202"/>
            </a:xfrm>
            <a:prstGeom prst="rect">
              <a:avLst/>
            </a:prstGeom>
            <a:noFill/>
            <a:ln w="9525">
              <a:noFill/>
              <a:round/>
              <a:headEnd/>
              <a:tailEnd/>
            </a:ln>
            <a:effectLst/>
          </p:spPr>
        </p:pic>
        <p:sp>
          <p:nvSpPr>
            <p:cNvPr id="20485" name="Text Box 4"/>
            <p:cNvSpPr txBox="1">
              <a:spLocks noChangeArrowheads="1"/>
            </p:cNvSpPr>
            <p:nvPr/>
          </p:nvSpPr>
          <p:spPr bwMode="auto">
            <a:xfrm>
              <a:off x="288" y="1333"/>
              <a:ext cx="5183" cy="2202"/>
            </a:xfrm>
            <a:prstGeom prst="rect">
              <a:avLst/>
            </a:prstGeom>
            <a:noFill/>
            <a:ln w="9525">
              <a:noFill/>
              <a:round/>
              <a:headEnd/>
              <a:tailEnd/>
            </a:ln>
            <a:effectLst/>
          </p:spPr>
          <p:txBody>
            <a:bodyPr wrap="none" anchor="ctr"/>
            <a:lstStyle/>
            <a:p>
              <a:endParaRPr lang="el-GR"/>
            </a:p>
          </p:txBody>
        </p:sp>
      </p:grpSp>
      <p:sp>
        <p:nvSpPr>
          <p:cNvPr id="6" name="5 - Τίτλος"/>
          <p:cNvSpPr>
            <a:spLocks noGrp="1"/>
          </p:cNvSpPr>
          <p:nvPr>
            <p:ph type="title"/>
          </p:nvPr>
        </p:nvSpPr>
        <p:spPr/>
        <p:txBody>
          <a:bodyPr/>
          <a:lstStyle/>
          <a:p>
            <a:r>
              <a:rPr lang="el-GR" dirty="0"/>
              <a:t>Αγγειακή άνοια</a:t>
            </a:r>
          </a:p>
        </p:txBody>
      </p:sp>
      <p:sp>
        <p:nvSpPr>
          <p:cNvPr id="7" name="6 - Θέση περιεχομένου"/>
          <p:cNvSpPr>
            <a:spLocks noGrp="1"/>
          </p:cNvSpPr>
          <p:nvPr>
            <p:ph idx="1"/>
          </p:nvPr>
        </p:nvSpPr>
        <p:spPr/>
        <p:txBody>
          <a:bodyPr/>
          <a:lstStyle/>
          <a:p>
            <a:endParaRPr lang="el-GR"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Κλινική εικόνα αγγειακής άνοιας</a:t>
            </a:r>
          </a:p>
        </p:txBody>
      </p:sp>
      <p:sp>
        <p:nvSpPr>
          <p:cNvPr id="3" name="2 - Θέση περιεχομένου"/>
          <p:cNvSpPr>
            <a:spLocks noGrp="1"/>
          </p:cNvSpPr>
          <p:nvPr>
            <p:ph idx="1"/>
          </p:nvPr>
        </p:nvSpPr>
        <p:spPr/>
        <p:txBody>
          <a:bodyPr>
            <a:normAutofit fontScale="55000" lnSpcReduction="20000"/>
          </a:bodyPr>
          <a:lstStyle/>
          <a:p>
            <a:pPr>
              <a:spcBef>
                <a:spcPts val="800"/>
              </a:spcBef>
              <a:buClr>
                <a:srgbClr val="FFFFCC"/>
              </a:buClr>
              <a:buSzPct val="60000"/>
              <a:buNone/>
              <a:defRPr/>
            </a:pPr>
            <a:r>
              <a:rPr lang="el-GR" sz="4400" b="1" dirty="0"/>
              <a:t>	Η αγγειακή άνοια</a:t>
            </a:r>
            <a:r>
              <a:rPr lang="el-GR" sz="4400" dirty="0"/>
              <a:t>, που αποτελεί και τη δεύτερη πιο συχνή μορφή άνοιας μετά τη ΝΑ και οφείλεται σε διάχυτη προσβολή εγκεφαλικών αγγείων. Αφορά συνήθως σε άτομα με </a:t>
            </a:r>
            <a:r>
              <a:rPr lang="el-GR" sz="4400" dirty="0" err="1"/>
              <a:t>προδιαθεσικούς</a:t>
            </a:r>
            <a:r>
              <a:rPr lang="el-GR" sz="4400" dirty="0"/>
              <a:t> παράγοντες για ανάπτυξη αγγειακής νόσου (αρτηριακή υπέρταση, αυξημένη χοληστερίνη, σακχαρώδης διαβήτης, κάπνισμα). </a:t>
            </a:r>
          </a:p>
          <a:p>
            <a:pPr>
              <a:spcBef>
                <a:spcPts val="800"/>
              </a:spcBef>
              <a:buClr>
                <a:srgbClr val="FFFFCC"/>
              </a:buClr>
              <a:buSzPct val="60000"/>
              <a:buNone/>
              <a:defRPr/>
            </a:pPr>
            <a:endParaRPr lang="en-US" sz="4400" dirty="0">
              <a:latin typeface="+mj-lt"/>
              <a:ea typeface="+mj-ea"/>
              <a:cs typeface="+mj-cs"/>
            </a:endParaRPr>
          </a:p>
          <a:p>
            <a:pPr>
              <a:spcBef>
                <a:spcPts val="800"/>
              </a:spcBef>
              <a:buClr>
                <a:srgbClr val="FFFFCC"/>
              </a:buClr>
              <a:buSzPct val="60000"/>
              <a:buNone/>
              <a:defRPr/>
            </a:pPr>
            <a:endParaRPr lang="el-GR" sz="4400" dirty="0">
              <a:latin typeface="+mj-lt"/>
              <a:ea typeface="+mj-ea"/>
              <a:cs typeface="+mj-cs"/>
            </a:endParaRPr>
          </a:p>
          <a:p>
            <a:pPr>
              <a:spcBef>
                <a:spcPts val="800"/>
              </a:spcBef>
              <a:buClr>
                <a:srgbClr val="FFFFCC"/>
              </a:buClr>
              <a:buSzPct val="60000"/>
              <a:buNone/>
              <a:defRPr/>
            </a:pPr>
            <a:r>
              <a:rPr lang="el-GR" sz="4400" dirty="0">
                <a:latin typeface="+mj-lt"/>
                <a:ea typeface="+mj-ea"/>
                <a:cs typeface="+mj-cs"/>
              </a:rPr>
              <a:t>Εξελίσσεται κατά «ώσεις»</a:t>
            </a:r>
          </a:p>
          <a:p>
            <a:pPr>
              <a:spcBef>
                <a:spcPts val="800"/>
              </a:spcBef>
              <a:buClr>
                <a:srgbClr val="FFFFCC"/>
              </a:buClr>
              <a:buSzPct val="60000"/>
              <a:buNone/>
              <a:defRPr/>
            </a:pPr>
            <a:r>
              <a:rPr lang="el-GR" sz="4400" dirty="0">
                <a:latin typeface="+mj-lt"/>
                <a:ea typeface="+mj-ea"/>
                <a:cs typeface="+mj-cs"/>
              </a:rPr>
              <a:t>«Κατά τόπους» ελλείμματα των γνωστικών λειτουργιών</a:t>
            </a:r>
          </a:p>
          <a:p>
            <a:pPr>
              <a:buNone/>
            </a:pP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700" dirty="0"/>
              <a:t>Κλινική Εικόνα </a:t>
            </a:r>
            <a:r>
              <a:rPr lang="el-GR" sz="2700" dirty="0" err="1"/>
              <a:t>΄Ανοιας</a:t>
            </a:r>
            <a:r>
              <a:rPr lang="el-GR" sz="2700" dirty="0"/>
              <a:t> με Σωμάτια </a:t>
            </a:r>
            <a:r>
              <a:rPr lang="en-US" sz="2700" dirty="0" err="1"/>
              <a:t>Lewy</a:t>
            </a:r>
            <a:br>
              <a:rPr lang="en-US" b="1" dirty="0">
                <a:solidFill>
                  <a:srgbClr val="FEEC94"/>
                </a:solidFill>
                <a:effectLst>
                  <a:outerShdw blurRad="38100" dist="38100" dir="2700000" algn="tl">
                    <a:srgbClr val="000000"/>
                  </a:outerShdw>
                </a:effectLst>
              </a:rPr>
            </a:br>
            <a:endParaRPr lang="el-GR" dirty="0"/>
          </a:p>
        </p:txBody>
      </p:sp>
      <p:sp>
        <p:nvSpPr>
          <p:cNvPr id="3" name="2 - Θέση περιεχομένου"/>
          <p:cNvSpPr>
            <a:spLocks noGrp="1"/>
          </p:cNvSpPr>
          <p:nvPr>
            <p:ph idx="1"/>
          </p:nvPr>
        </p:nvSpPr>
        <p:spPr/>
        <p:txBody>
          <a:bodyPr>
            <a:normAutofit/>
          </a:bodyPr>
          <a:lstStyle/>
          <a:p>
            <a:pPr>
              <a:spcBef>
                <a:spcPts val="800"/>
              </a:spcBef>
              <a:buClr>
                <a:srgbClr val="FFFFCC"/>
              </a:buClr>
              <a:buSzPct val="60000"/>
              <a:buNone/>
              <a:defRPr/>
            </a:pPr>
            <a:r>
              <a:rPr lang="el-GR" sz="2600" dirty="0">
                <a:latin typeface="+mj-lt"/>
                <a:ea typeface="+mj-ea"/>
                <a:cs typeface="+mj-cs"/>
              </a:rPr>
              <a:t>Συνυπάρχει με </a:t>
            </a:r>
            <a:r>
              <a:rPr lang="el-GR" sz="2600" dirty="0" err="1">
                <a:latin typeface="+mj-lt"/>
                <a:ea typeface="+mj-ea"/>
                <a:cs typeface="+mj-cs"/>
              </a:rPr>
              <a:t>εξωπυραμιδική</a:t>
            </a:r>
            <a:r>
              <a:rPr lang="el-GR" sz="2600" dirty="0">
                <a:latin typeface="+mj-lt"/>
                <a:ea typeface="+mj-ea"/>
                <a:cs typeface="+mj-cs"/>
              </a:rPr>
              <a:t> συμπτωματολογία</a:t>
            </a:r>
          </a:p>
          <a:p>
            <a:pPr>
              <a:spcBef>
                <a:spcPts val="800"/>
              </a:spcBef>
              <a:buClr>
                <a:srgbClr val="FFFFCC"/>
              </a:buClr>
              <a:buSzPct val="60000"/>
              <a:buNone/>
              <a:defRPr/>
            </a:pPr>
            <a:r>
              <a:rPr lang="el-GR" sz="2600" dirty="0">
                <a:latin typeface="+mj-lt"/>
                <a:ea typeface="+mj-ea"/>
                <a:cs typeface="+mj-cs"/>
              </a:rPr>
              <a:t>Αυξομειώσεις του επιπέδου των γνωστικών λειτουργιών, της ενημερότητας</a:t>
            </a:r>
            <a:endParaRPr lang="en-US" sz="2600" dirty="0">
              <a:latin typeface="+mj-lt"/>
              <a:ea typeface="+mj-ea"/>
              <a:cs typeface="+mj-cs"/>
            </a:endParaRPr>
          </a:p>
          <a:p>
            <a:pPr>
              <a:spcBef>
                <a:spcPts val="800"/>
              </a:spcBef>
              <a:buClr>
                <a:srgbClr val="FFFFCC"/>
              </a:buClr>
              <a:buSzPct val="60000"/>
              <a:buNone/>
              <a:defRPr/>
            </a:pPr>
            <a:r>
              <a:rPr lang="el-GR" sz="2600" dirty="0">
                <a:latin typeface="+mj-lt"/>
                <a:ea typeface="+mj-ea"/>
                <a:cs typeface="+mj-cs"/>
              </a:rPr>
              <a:t>Ευερεθιστότητα, άγχος</a:t>
            </a:r>
          </a:p>
          <a:p>
            <a:pPr>
              <a:spcBef>
                <a:spcPts val="800"/>
              </a:spcBef>
              <a:buClr>
                <a:srgbClr val="FFFFCC"/>
              </a:buClr>
              <a:buSzPct val="60000"/>
              <a:buNone/>
              <a:defRPr/>
            </a:pPr>
            <a:r>
              <a:rPr lang="el-GR" sz="2600" dirty="0">
                <a:latin typeface="+mj-lt"/>
                <a:ea typeface="+mj-ea"/>
                <a:cs typeface="+mj-cs"/>
              </a:rPr>
              <a:t>Οπτικές ψευδαισθήσεις</a:t>
            </a:r>
          </a:p>
          <a:p>
            <a:pPr>
              <a:spcBef>
                <a:spcPts val="800"/>
              </a:spcBef>
              <a:buClr>
                <a:srgbClr val="FFFFCC"/>
              </a:buClr>
              <a:buSzPct val="60000"/>
              <a:buNone/>
              <a:defRPr/>
            </a:pPr>
            <a:r>
              <a:rPr lang="el-GR" sz="2600" dirty="0">
                <a:latin typeface="+mj-lt"/>
                <a:ea typeface="+mj-ea"/>
                <a:cs typeface="+mj-cs"/>
              </a:rPr>
              <a:t>Παραληρητικές ιδέες</a:t>
            </a:r>
          </a:p>
          <a:p>
            <a:pPr>
              <a:spcBef>
                <a:spcPts val="800"/>
              </a:spcBef>
              <a:buClr>
                <a:srgbClr val="FFFFCC"/>
              </a:buClr>
              <a:buSzPct val="60000"/>
              <a:buNone/>
              <a:defRPr/>
            </a:pPr>
            <a:r>
              <a:rPr lang="el-GR" sz="2600" dirty="0">
                <a:latin typeface="+mj-lt"/>
                <a:ea typeface="+mj-ea"/>
                <a:cs typeface="+mj-cs"/>
              </a:rPr>
              <a:t>Μεγάλη ευαισθησία στη χορήγηση νευροληπτικών</a:t>
            </a:r>
          </a:p>
          <a:p>
            <a:pPr>
              <a:buNone/>
            </a:pP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normAutofit fontScale="90000"/>
          </a:bodyPr>
          <a:lstStyle/>
          <a:p>
            <a:r>
              <a:rPr lang="el-GR" dirty="0"/>
              <a:t>ΜΕΤΩΠΟΚΡΟΤΑΦΙΚΗ ΑΝΟΙΑ</a:t>
            </a:r>
            <a:br>
              <a:rPr lang="el-GR" dirty="0"/>
            </a:br>
            <a:r>
              <a:rPr lang="en-US" sz="2700" dirty="0">
                <a:latin typeface="+mj-lt"/>
                <a:ea typeface="+mj-ea"/>
                <a:cs typeface="+mj-cs"/>
              </a:rPr>
              <a:t>MRI</a:t>
            </a:r>
            <a:r>
              <a:rPr lang="el-GR" sz="2700" dirty="0">
                <a:latin typeface="+mj-lt"/>
                <a:ea typeface="+mj-ea"/>
                <a:cs typeface="+mj-cs"/>
              </a:rPr>
              <a:t> Μετωπιαία και πρόσθια κροταφική ατροφία </a:t>
            </a:r>
            <a:br>
              <a:rPr lang="el-GR" dirty="0">
                <a:latin typeface="+mj-lt"/>
                <a:ea typeface="+mj-ea"/>
                <a:cs typeface="+mj-cs"/>
              </a:rPr>
            </a:br>
            <a:endParaRPr lang="el-GR" dirty="0"/>
          </a:p>
        </p:txBody>
      </p:sp>
      <p:pic>
        <p:nvPicPr>
          <p:cNvPr id="6" name="Picture 6"/>
          <p:cNvPicPr>
            <a:picLocks noGrp="1" noChangeAspect="1" noChangeArrowheads="1"/>
          </p:cNvPicPr>
          <p:nvPr>
            <p:ph idx="1"/>
          </p:nvPr>
        </p:nvPicPr>
        <p:blipFill>
          <a:blip r:embed="rId2"/>
          <a:srcRect/>
          <a:stretch>
            <a:fillRect/>
          </a:stretch>
        </p:blipFill>
        <p:spPr bwMode="auto">
          <a:xfrm>
            <a:off x="1714480" y="2005792"/>
            <a:ext cx="5643602" cy="3668341"/>
          </a:xfrm>
          <a:prstGeom prst="rect">
            <a:avLst/>
          </a:prstGeom>
          <a:noFill/>
          <a:ln w="9525">
            <a:noFill/>
            <a:round/>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ΜΕΤΩΠΟΚΡΟΤΑΦΙΚΗ ΑΝΟΙΑ</a:t>
            </a:r>
          </a:p>
        </p:txBody>
      </p:sp>
      <p:pic>
        <p:nvPicPr>
          <p:cNvPr id="4" name="Picture 5"/>
          <p:cNvPicPr>
            <a:picLocks noGrp="1" noChangeAspect="1" noChangeArrowheads="1"/>
          </p:cNvPicPr>
          <p:nvPr>
            <p:ph idx="1"/>
          </p:nvPr>
        </p:nvPicPr>
        <p:blipFill>
          <a:blip r:embed="rId2"/>
          <a:srcRect/>
          <a:stretch>
            <a:fillRect/>
          </a:stretch>
        </p:blipFill>
        <p:spPr bwMode="auto">
          <a:xfrm>
            <a:off x="2162798" y="2357430"/>
            <a:ext cx="4838094" cy="3023808"/>
          </a:xfrm>
          <a:prstGeom prst="rect">
            <a:avLst/>
          </a:prstGeom>
          <a:noFill/>
          <a:ln w="9525">
            <a:noFill/>
            <a:round/>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ext Box 1"/>
          <p:cNvSpPr txBox="1">
            <a:spLocks noChangeArrowheads="1"/>
          </p:cNvSpPr>
          <p:nvPr/>
        </p:nvSpPr>
        <p:spPr bwMode="auto">
          <a:xfrm>
            <a:off x="457200" y="277813"/>
            <a:ext cx="82296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FFFFFF"/>
                </a:solidFill>
                <a:latin typeface="Times New Roman" pitchFamily="16" charset="0"/>
                <a:ea typeface="Microsoft YaHei"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FFFFFF"/>
                </a:solidFill>
                <a:latin typeface="Times New Roman" pitchFamily="16" charset="0"/>
                <a:ea typeface="Microsoft YaHei"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FFFFFF"/>
                </a:solidFill>
                <a:latin typeface="Times New Roman" pitchFamily="16" charset="0"/>
                <a:ea typeface="Microsoft YaHei"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FFFFFF"/>
                </a:solidFill>
                <a:latin typeface="Times New Roman" pitchFamily="16" charset="0"/>
                <a:ea typeface="Microsoft YaHei"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FFFFFF"/>
                </a:solidFill>
                <a:latin typeface="Times New Roman" pitchFamily="16" charset="0"/>
                <a:ea typeface="Microsoft YaHei" charset="-122"/>
              </a:defRPr>
            </a:lvl5pPr>
            <a:lvl6pPr marL="2514600" indent="-228600"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FFFFFF"/>
                </a:solidFill>
                <a:latin typeface="Times New Roman" pitchFamily="16" charset="0"/>
                <a:ea typeface="Microsoft YaHei" charset="-122"/>
              </a:defRPr>
            </a:lvl6pPr>
            <a:lvl7pPr marL="2971800" indent="-228600"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FFFFFF"/>
                </a:solidFill>
                <a:latin typeface="Times New Roman" pitchFamily="16" charset="0"/>
                <a:ea typeface="Microsoft YaHei" charset="-122"/>
              </a:defRPr>
            </a:lvl7pPr>
            <a:lvl8pPr marL="3429000" indent="-228600"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FFFFFF"/>
                </a:solidFill>
                <a:latin typeface="Times New Roman" pitchFamily="16" charset="0"/>
                <a:ea typeface="Microsoft YaHei" charset="-122"/>
              </a:defRPr>
            </a:lvl8pPr>
            <a:lvl9pPr marL="3886200" indent="-228600"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FFFFFF"/>
                </a:solidFill>
                <a:latin typeface="Times New Roman" pitchFamily="16" charset="0"/>
                <a:ea typeface="Microsoft YaHei" charset="-122"/>
              </a:defRPr>
            </a:lvl9pPr>
          </a:lstStyle>
          <a:p>
            <a:pPr algn="ctr">
              <a:buClrTx/>
              <a:buFontTx/>
              <a:buNone/>
              <a:defRPr/>
            </a:pPr>
            <a:r>
              <a:rPr lang="el-GR" sz="4400" dirty="0">
                <a:solidFill>
                  <a:schemeClr val="tx1"/>
                </a:solidFill>
                <a:latin typeface="+mj-lt"/>
                <a:ea typeface="+mj-ea"/>
                <a:cs typeface="+mj-cs"/>
              </a:rPr>
              <a:t>Είδη </a:t>
            </a:r>
            <a:r>
              <a:rPr lang="el-GR" sz="4400" dirty="0" err="1">
                <a:solidFill>
                  <a:schemeClr val="tx1"/>
                </a:solidFill>
                <a:latin typeface="+mj-lt"/>
                <a:ea typeface="+mj-ea"/>
                <a:cs typeface="+mj-cs"/>
              </a:rPr>
              <a:t>Μετωποκροταφικών</a:t>
            </a:r>
            <a:r>
              <a:rPr lang="el-GR" sz="4400" dirty="0">
                <a:solidFill>
                  <a:schemeClr val="tx1"/>
                </a:solidFill>
                <a:latin typeface="+mj-lt"/>
                <a:ea typeface="+mj-ea"/>
                <a:cs typeface="+mj-cs"/>
              </a:rPr>
              <a:t> Ανοιών</a:t>
            </a:r>
          </a:p>
        </p:txBody>
      </p:sp>
      <p:sp>
        <p:nvSpPr>
          <p:cNvPr id="25602" name="Text Box 2"/>
          <p:cNvSpPr txBox="1">
            <a:spLocks noChangeArrowheads="1"/>
          </p:cNvSpPr>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1313" indent="-341313">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FFFFFF"/>
                </a:solidFill>
                <a:latin typeface="Times New Roman" pitchFamily="16" charset="0"/>
                <a:ea typeface="Microsoft YaHei" charset="-122"/>
              </a:defRPr>
            </a:lvl1pPr>
            <a:lvl2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FFFFFF"/>
                </a:solidFill>
                <a:latin typeface="Times New Roman" pitchFamily="16" charset="0"/>
                <a:ea typeface="Microsoft YaHei" charset="-122"/>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FFFFFF"/>
                </a:solidFill>
                <a:latin typeface="Times New Roman" pitchFamily="16" charset="0"/>
                <a:ea typeface="Microsoft YaHei" charset="-122"/>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FFFFFF"/>
                </a:solidFill>
                <a:latin typeface="Times New Roman" pitchFamily="16" charset="0"/>
                <a:ea typeface="Microsoft YaHei" charset="-122"/>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FFFFFF"/>
                </a:solidFill>
                <a:latin typeface="Times New Roman" pitchFamily="16" charset="0"/>
                <a:ea typeface="Microsoft YaHei" charset="-122"/>
              </a:defRPr>
            </a:lvl5pPr>
            <a:lvl6pPr marL="2514600" indent="-228600" defTabSz="449263" fontAlgn="base">
              <a:spcBef>
                <a:spcPct val="0"/>
              </a:spcBef>
              <a:spcAft>
                <a:spcPct val="0"/>
              </a:spcAft>
              <a:buClr>
                <a:srgbClr val="000000"/>
              </a:buClr>
              <a:buSzPct val="100000"/>
              <a:buFont typeface="Times New Roman" pitchFamily="16"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FFFFFF"/>
                </a:solidFill>
                <a:latin typeface="Times New Roman" pitchFamily="16" charset="0"/>
                <a:ea typeface="Microsoft YaHei" charset="-122"/>
              </a:defRPr>
            </a:lvl6pPr>
            <a:lvl7pPr marL="2971800" indent="-228600" defTabSz="449263" fontAlgn="base">
              <a:spcBef>
                <a:spcPct val="0"/>
              </a:spcBef>
              <a:spcAft>
                <a:spcPct val="0"/>
              </a:spcAft>
              <a:buClr>
                <a:srgbClr val="000000"/>
              </a:buClr>
              <a:buSzPct val="100000"/>
              <a:buFont typeface="Times New Roman" pitchFamily="16"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FFFFFF"/>
                </a:solidFill>
                <a:latin typeface="Times New Roman" pitchFamily="16" charset="0"/>
                <a:ea typeface="Microsoft YaHei" charset="-122"/>
              </a:defRPr>
            </a:lvl7pPr>
            <a:lvl8pPr marL="3429000" indent="-228600" defTabSz="449263" fontAlgn="base">
              <a:spcBef>
                <a:spcPct val="0"/>
              </a:spcBef>
              <a:spcAft>
                <a:spcPct val="0"/>
              </a:spcAft>
              <a:buClr>
                <a:srgbClr val="000000"/>
              </a:buClr>
              <a:buSzPct val="100000"/>
              <a:buFont typeface="Times New Roman" pitchFamily="16"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FFFFFF"/>
                </a:solidFill>
                <a:latin typeface="Times New Roman" pitchFamily="16" charset="0"/>
                <a:ea typeface="Microsoft YaHei" charset="-122"/>
              </a:defRPr>
            </a:lvl8pPr>
            <a:lvl9pPr marL="3886200" indent="-228600" defTabSz="449263" fontAlgn="base">
              <a:spcBef>
                <a:spcPct val="0"/>
              </a:spcBef>
              <a:spcAft>
                <a:spcPct val="0"/>
              </a:spcAft>
              <a:buClr>
                <a:srgbClr val="000000"/>
              </a:buClr>
              <a:buSzPct val="100000"/>
              <a:buFont typeface="Times New Roman" pitchFamily="16"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FFFFFF"/>
                </a:solidFill>
                <a:latin typeface="Times New Roman" pitchFamily="16" charset="0"/>
                <a:ea typeface="Microsoft YaHei" charset="-122"/>
              </a:defRPr>
            </a:lvl9pPr>
          </a:lstStyle>
          <a:p>
            <a:pPr>
              <a:spcBef>
                <a:spcPts val="800"/>
              </a:spcBef>
              <a:buClr>
                <a:srgbClr val="FFFFCC"/>
              </a:buClr>
              <a:buSzPct val="60000"/>
              <a:defRPr/>
            </a:pPr>
            <a:r>
              <a:rPr lang="el-GR" sz="4400" dirty="0">
                <a:solidFill>
                  <a:schemeClr val="tx1"/>
                </a:solidFill>
                <a:latin typeface="+mj-lt"/>
                <a:ea typeface="+mj-ea"/>
                <a:cs typeface="+mj-cs"/>
              </a:rPr>
              <a:t>Μετωπιαίος τύπος</a:t>
            </a:r>
          </a:p>
          <a:p>
            <a:pPr>
              <a:spcBef>
                <a:spcPts val="800"/>
              </a:spcBef>
              <a:buClr>
                <a:srgbClr val="FFFFCC"/>
              </a:buClr>
              <a:buSzPct val="60000"/>
              <a:defRPr/>
            </a:pPr>
            <a:r>
              <a:rPr lang="el-GR" sz="4400" dirty="0" err="1">
                <a:solidFill>
                  <a:schemeClr val="tx1"/>
                </a:solidFill>
                <a:latin typeface="+mj-lt"/>
                <a:ea typeface="+mj-ea"/>
                <a:cs typeface="+mj-cs"/>
              </a:rPr>
              <a:t>Προσωπο</a:t>
            </a:r>
            <a:r>
              <a:rPr lang="el-GR" sz="4400" dirty="0">
                <a:solidFill>
                  <a:schemeClr val="tx1"/>
                </a:solidFill>
                <a:latin typeface="+mj-lt"/>
                <a:ea typeface="+mj-ea"/>
                <a:cs typeface="+mj-cs"/>
              </a:rPr>
              <a:t>-αγνωσία</a:t>
            </a:r>
          </a:p>
          <a:p>
            <a:pPr>
              <a:spcBef>
                <a:spcPts val="800"/>
              </a:spcBef>
              <a:buClr>
                <a:srgbClr val="FFFFCC"/>
              </a:buClr>
              <a:buSzPct val="60000"/>
              <a:defRPr/>
            </a:pPr>
            <a:r>
              <a:rPr lang="el-GR" sz="4400" dirty="0">
                <a:solidFill>
                  <a:schemeClr val="tx1"/>
                </a:solidFill>
                <a:latin typeface="+mj-lt"/>
                <a:ea typeface="+mj-ea"/>
                <a:cs typeface="+mj-cs"/>
              </a:rPr>
              <a:t>Προοδευτική μη ευφράδης αφασία</a:t>
            </a:r>
          </a:p>
          <a:p>
            <a:pPr>
              <a:spcBef>
                <a:spcPts val="800"/>
              </a:spcBef>
              <a:buClr>
                <a:srgbClr val="FFFFCC"/>
              </a:buClr>
              <a:buSzPct val="60000"/>
              <a:defRPr/>
            </a:pPr>
            <a:r>
              <a:rPr lang="el-GR" sz="4400" dirty="0">
                <a:solidFill>
                  <a:schemeClr val="tx1"/>
                </a:solidFill>
                <a:latin typeface="+mj-lt"/>
                <a:ea typeface="+mj-ea"/>
                <a:cs typeface="+mj-cs"/>
              </a:rPr>
              <a:t>Εννοιολογική (σημασιολογική ) άνοια</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ΚΛΙΝΙΚΗ ΕΙΚΟΝΑ ΜΕΤΩΠΟΚΡΟΤΑΦΙΚΩΝ ΑΝΟΙΩΝ</a:t>
            </a:r>
          </a:p>
        </p:txBody>
      </p:sp>
      <p:sp>
        <p:nvSpPr>
          <p:cNvPr id="3" name="2 - Θέση περιεχομένου"/>
          <p:cNvSpPr>
            <a:spLocks noGrp="1"/>
          </p:cNvSpPr>
          <p:nvPr>
            <p:ph idx="1"/>
          </p:nvPr>
        </p:nvSpPr>
        <p:spPr/>
        <p:txBody>
          <a:bodyPr>
            <a:normAutofit fontScale="62500" lnSpcReduction="20000"/>
          </a:bodyPr>
          <a:lstStyle/>
          <a:p>
            <a:pPr>
              <a:lnSpc>
                <a:spcPct val="90000"/>
              </a:lnSpc>
              <a:spcBef>
                <a:spcPts val="600"/>
              </a:spcBef>
              <a:buClr>
                <a:srgbClr val="FFFFCC"/>
              </a:buClr>
              <a:buSzPct val="60000"/>
              <a:buNone/>
              <a:defRPr/>
            </a:pPr>
            <a:r>
              <a:rPr lang="el-GR" sz="3000" dirty="0">
                <a:latin typeface="+mj-lt"/>
                <a:ea typeface="+mj-ea"/>
                <a:cs typeface="+mj-cs"/>
              </a:rPr>
              <a:t>1-10% των ανοιών</a:t>
            </a:r>
          </a:p>
          <a:p>
            <a:pPr>
              <a:lnSpc>
                <a:spcPct val="90000"/>
              </a:lnSpc>
              <a:spcBef>
                <a:spcPts val="600"/>
              </a:spcBef>
              <a:buClr>
                <a:srgbClr val="FFFFCC"/>
              </a:buClr>
              <a:buSzPct val="60000"/>
              <a:buNone/>
              <a:defRPr/>
            </a:pPr>
            <a:r>
              <a:rPr lang="el-GR" sz="3000" dirty="0">
                <a:latin typeface="+mj-lt"/>
                <a:ea typeface="+mj-ea"/>
                <a:cs typeface="+mj-cs"/>
              </a:rPr>
              <a:t>Ύπουλη έναρξη</a:t>
            </a:r>
          </a:p>
          <a:p>
            <a:pPr>
              <a:lnSpc>
                <a:spcPct val="90000"/>
              </a:lnSpc>
              <a:spcBef>
                <a:spcPts val="600"/>
              </a:spcBef>
              <a:buClr>
                <a:srgbClr val="FFFFCC"/>
              </a:buClr>
              <a:buSzPct val="60000"/>
              <a:buNone/>
              <a:defRPr/>
            </a:pPr>
            <a:r>
              <a:rPr lang="el-GR" sz="3000" dirty="0">
                <a:latin typeface="+mj-lt"/>
                <a:ea typeface="+mj-ea"/>
                <a:cs typeface="+mj-cs"/>
              </a:rPr>
              <a:t>Συναισθηματική άμβλυνση</a:t>
            </a:r>
          </a:p>
          <a:p>
            <a:pPr>
              <a:lnSpc>
                <a:spcPct val="90000"/>
              </a:lnSpc>
              <a:spcBef>
                <a:spcPts val="600"/>
              </a:spcBef>
              <a:buClr>
                <a:srgbClr val="FFFFCC"/>
              </a:buClr>
              <a:buSzPct val="60000"/>
              <a:buNone/>
              <a:defRPr/>
            </a:pPr>
            <a:r>
              <a:rPr lang="el-GR" sz="3000" dirty="0">
                <a:latin typeface="+mj-lt"/>
                <a:ea typeface="+mj-ea"/>
                <a:cs typeface="+mj-cs"/>
              </a:rPr>
              <a:t>Παραμέληση ατομικής υγιεινής</a:t>
            </a:r>
          </a:p>
          <a:p>
            <a:pPr>
              <a:lnSpc>
                <a:spcPct val="90000"/>
              </a:lnSpc>
              <a:spcBef>
                <a:spcPts val="600"/>
              </a:spcBef>
              <a:buClr>
                <a:srgbClr val="FFFFCC"/>
              </a:buClr>
              <a:buSzPct val="60000"/>
              <a:buNone/>
              <a:defRPr/>
            </a:pPr>
            <a:r>
              <a:rPr lang="el-GR" sz="3000" dirty="0" err="1">
                <a:latin typeface="+mj-lt"/>
                <a:ea typeface="+mj-ea"/>
                <a:cs typeface="+mj-cs"/>
              </a:rPr>
              <a:t>Λογοπενία</a:t>
            </a:r>
            <a:r>
              <a:rPr lang="el-GR" sz="3000" dirty="0">
                <a:latin typeface="+mj-lt"/>
                <a:ea typeface="+mj-ea"/>
                <a:cs typeface="+mj-cs"/>
              </a:rPr>
              <a:t> Στερεοτυπίες λόγου </a:t>
            </a:r>
            <a:r>
              <a:rPr lang="el-GR" sz="3000" dirty="0" err="1">
                <a:latin typeface="+mj-lt"/>
                <a:ea typeface="+mj-ea"/>
                <a:cs typeface="+mj-cs"/>
              </a:rPr>
              <a:t>Βωβότητα</a:t>
            </a:r>
            <a:endParaRPr lang="el-GR" sz="3000" dirty="0">
              <a:latin typeface="+mj-lt"/>
              <a:ea typeface="+mj-ea"/>
              <a:cs typeface="+mj-cs"/>
            </a:endParaRPr>
          </a:p>
          <a:p>
            <a:pPr>
              <a:lnSpc>
                <a:spcPct val="90000"/>
              </a:lnSpc>
              <a:spcBef>
                <a:spcPts val="600"/>
              </a:spcBef>
              <a:buClr>
                <a:srgbClr val="FFFFCC"/>
              </a:buClr>
              <a:buSzPct val="60000"/>
              <a:buNone/>
              <a:defRPr/>
            </a:pPr>
            <a:endParaRPr lang="el-GR" sz="3000" dirty="0">
              <a:latin typeface="+mj-lt"/>
              <a:ea typeface="+mj-ea"/>
              <a:cs typeface="+mj-cs"/>
            </a:endParaRPr>
          </a:p>
          <a:p>
            <a:pPr>
              <a:lnSpc>
                <a:spcPct val="90000"/>
              </a:lnSpc>
              <a:spcBef>
                <a:spcPts val="600"/>
              </a:spcBef>
              <a:buClr>
                <a:srgbClr val="FFFFCC"/>
              </a:buClr>
              <a:buSzPct val="60000"/>
              <a:buNone/>
              <a:defRPr/>
            </a:pPr>
            <a:r>
              <a:rPr lang="el-GR" sz="3000" dirty="0">
                <a:latin typeface="+mj-lt"/>
                <a:ea typeface="+mj-ea"/>
                <a:cs typeface="+mj-cs"/>
              </a:rPr>
              <a:t>Έλλειψη ελέγχου παρορμήσεων (90%) (ατυχήματα λόγω βίαιης συμπεριφοράς στην οδήγηση, απρόσφορη σεξουαλική συμπεριφορά)</a:t>
            </a:r>
          </a:p>
          <a:p>
            <a:pPr>
              <a:lnSpc>
                <a:spcPct val="90000"/>
              </a:lnSpc>
              <a:spcBef>
                <a:spcPts val="600"/>
              </a:spcBef>
              <a:buClr>
                <a:srgbClr val="FFFFCC"/>
              </a:buClr>
              <a:buSzPct val="60000"/>
              <a:buNone/>
              <a:defRPr/>
            </a:pPr>
            <a:endParaRPr lang="el-GR" sz="3000" dirty="0">
              <a:latin typeface="+mj-lt"/>
              <a:ea typeface="+mj-ea"/>
              <a:cs typeface="+mj-cs"/>
            </a:endParaRPr>
          </a:p>
          <a:p>
            <a:pPr>
              <a:lnSpc>
                <a:spcPct val="90000"/>
              </a:lnSpc>
              <a:spcBef>
                <a:spcPts val="600"/>
              </a:spcBef>
              <a:buClr>
                <a:srgbClr val="FFFFCC"/>
              </a:buClr>
              <a:buSzPct val="60000"/>
              <a:buNone/>
              <a:defRPr/>
            </a:pPr>
            <a:r>
              <a:rPr lang="el-GR" sz="3000" dirty="0">
                <a:latin typeface="+mj-lt"/>
                <a:ea typeface="+mj-ea"/>
                <a:cs typeface="+mj-cs"/>
              </a:rPr>
              <a:t>παραβιάσεις των κοινωνικών κανόνων - αντικοινωνικές συμπεριφορές (50%)  (κλοπές, λεκτικές και σωματικές επιθέσεις) </a:t>
            </a:r>
          </a:p>
          <a:p>
            <a:pPr>
              <a:lnSpc>
                <a:spcPct val="90000"/>
              </a:lnSpc>
              <a:spcBef>
                <a:spcPts val="600"/>
              </a:spcBef>
              <a:buClr>
                <a:srgbClr val="FFFFCC"/>
              </a:buClr>
              <a:buSzPct val="60000"/>
              <a:buNone/>
              <a:defRPr/>
            </a:pPr>
            <a:r>
              <a:rPr lang="el-GR" sz="3000" dirty="0">
                <a:latin typeface="+mj-lt"/>
                <a:ea typeface="+mj-ea"/>
                <a:cs typeface="+mj-cs"/>
              </a:rPr>
              <a:t>αλλαγές στην διατροφική συμπεριφορά (80%) με τους ασθενείς να καταναλώνουν πολλά γλυκά, να τρώνε συνέχεια το ίδιο φαγητό, να τρώνε συνεχώς και τα πάντα, να κάνουν κατάχρηση αλκοόλ, να τοποθετούν στο στόμα τους ουσίες που δεν είναι τροφές κ.ά. </a:t>
            </a:r>
          </a:p>
          <a:p>
            <a:pPr>
              <a:lnSpc>
                <a:spcPct val="90000"/>
              </a:lnSpc>
              <a:spcBef>
                <a:spcPts val="600"/>
              </a:spcBef>
              <a:buClr>
                <a:srgbClr val="FFFFCC"/>
              </a:buClr>
              <a:buSzPct val="60000"/>
              <a:buNone/>
              <a:defRPr/>
            </a:pPr>
            <a:r>
              <a:rPr lang="el-GR" sz="3000" dirty="0">
                <a:latin typeface="+mj-lt"/>
                <a:ea typeface="+mj-ea"/>
                <a:cs typeface="+mj-cs"/>
              </a:rPr>
              <a:t>στερεοτυπικά επαναλαμβανόμενες συμπεριφορές (38%)  (συλλογή αντικειμένων) </a:t>
            </a:r>
          </a:p>
          <a:p>
            <a:pPr>
              <a:buNone/>
            </a:pP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ΝΕΥΡΟΒΙΟΛΟΓΙΚΟ ΥΠΟΣΤΡΩΜΑ</a:t>
            </a:r>
          </a:p>
        </p:txBody>
      </p:sp>
      <p:sp>
        <p:nvSpPr>
          <p:cNvPr id="3" name="2 - Θέση περιεχομένου"/>
          <p:cNvSpPr>
            <a:spLocks noGrp="1"/>
          </p:cNvSpPr>
          <p:nvPr>
            <p:ph idx="1"/>
          </p:nvPr>
        </p:nvSpPr>
        <p:spPr/>
        <p:txBody>
          <a:bodyPr>
            <a:normAutofit fontScale="70000" lnSpcReduction="20000"/>
          </a:bodyPr>
          <a:lstStyle/>
          <a:p>
            <a:pPr>
              <a:buNone/>
            </a:pPr>
            <a:r>
              <a:rPr lang="el-GR" dirty="0"/>
              <a:t>	Η ΝΑ παρουσιάζει ειδικές μακροσκοπικές και μικροσκοπικές ανατομικές βλάβες. </a:t>
            </a:r>
          </a:p>
          <a:p>
            <a:pPr>
              <a:buNone/>
            </a:pPr>
            <a:r>
              <a:rPr lang="el-GR" b="1" dirty="0"/>
              <a:t>	Μακροσκοπικώς</a:t>
            </a:r>
            <a:r>
              <a:rPr lang="el-GR" dirty="0"/>
              <a:t> παρατηρείται ατροφία κροταφικού και βρεγματικού λοβού. Σε προχωρημένα στάδια παρατηρείται διάχυτη ατροφία όλου του εγκεφάλου. </a:t>
            </a:r>
          </a:p>
          <a:p>
            <a:pPr>
              <a:buNone/>
            </a:pPr>
            <a:r>
              <a:rPr lang="el-GR" b="1" dirty="0"/>
              <a:t>	</a:t>
            </a:r>
            <a:r>
              <a:rPr lang="el-GR" sz="3100" b="1" dirty="0"/>
              <a:t>Μικροσκοπικώς </a:t>
            </a:r>
            <a:r>
              <a:rPr lang="el-GR" sz="3100" dirty="0"/>
              <a:t>παρουσιάζονται δύο ειδών βλάβες. </a:t>
            </a:r>
            <a:endParaRPr lang="en-US" sz="3100" dirty="0"/>
          </a:p>
          <a:p>
            <a:pPr>
              <a:buNone/>
            </a:pPr>
            <a:r>
              <a:rPr lang="en-US" sz="3100" b="1" dirty="0"/>
              <a:t>	</a:t>
            </a:r>
            <a:r>
              <a:rPr lang="el-GR" sz="3100" dirty="0"/>
              <a:t>Οι </a:t>
            </a:r>
            <a:r>
              <a:rPr lang="el-GR" sz="3100" b="1" dirty="0" err="1"/>
              <a:t>αμυλοειδικές</a:t>
            </a:r>
            <a:r>
              <a:rPr lang="el-GR" sz="3100" b="1" dirty="0"/>
              <a:t> πλάκες </a:t>
            </a:r>
            <a:r>
              <a:rPr lang="el-GR" sz="3100" dirty="0"/>
              <a:t>που προέρχονται από την παθολογική τμήση της </a:t>
            </a:r>
            <a:r>
              <a:rPr lang="en-US" sz="3100" dirty="0"/>
              <a:t>APP (</a:t>
            </a:r>
            <a:r>
              <a:rPr lang="el-GR" sz="3100" dirty="0"/>
              <a:t>πρόδρομης </a:t>
            </a:r>
            <a:r>
              <a:rPr lang="el-GR" sz="3100" dirty="0" err="1"/>
              <a:t>πρωτείνης</a:t>
            </a:r>
            <a:r>
              <a:rPr lang="el-GR" sz="3100" dirty="0"/>
              <a:t> του </a:t>
            </a:r>
            <a:r>
              <a:rPr lang="el-GR" sz="3100" dirty="0" err="1"/>
              <a:t>αμυλοειδούς</a:t>
            </a:r>
            <a:r>
              <a:rPr lang="en-US" sz="3100" dirty="0"/>
              <a:t>)</a:t>
            </a:r>
            <a:r>
              <a:rPr lang="el-GR" sz="3100" dirty="0"/>
              <a:t> </a:t>
            </a:r>
            <a:r>
              <a:rPr lang="en-US" sz="3100" dirty="0"/>
              <a:t> </a:t>
            </a:r>
            <a:r>
              <a:rPr lang="el-GR" sz="3100" dirty="0"/>
              <a:t>από τις α, β, γ </a:t>
            </a:r>
            <a:r>
              <a:rPr lang="el-GR" sz="3100" dirty="0" err="1"/>
              <a:t>σεκρετάσες</a:t>
            </a:r>
            <a:r>
              <a:rPr lang="el-GR" sz="3100" dirty="0"/>
              <a:t> και δημιουργία αδιάλυτου Αβ42 </a:t>
            </a:r>
            <a:endParaRPr lang="en-US" sz="3100" dirty="0"/>
          </a:p>
          <a:p>
            <a:pPr>
              <a:buNone/>
            </a:pPr>
            <a:r>
              <a:rPr lang="el-GR" sz="3100" dirty="0"/>
              <a:t>	και οι </a:t>
            </a:r>
            <a:r>
              <a:rPr lang="el-GR" sz="3100" b="1" dirty="0" err="1"/>
              <a:t>νευροϊνιδιακοί</a:t>
            </a:r>
            <a:r>
              <a:rPr lang="el-GR" sz="3100" b="1" dirty="0"/>
              <a:t> κόμβοι  </a:t>
            </a:r>
            <a:r>
              <a:rPr lang="el-GR" sz="3100" dirty="0"/>
              <a:t>που είναι ενδοκυττάριοι και σχηματίζονται από την περιέλιξη μιας </a:t>
            </a:r>
            <a:r>
              <a:rPr lang="el-GR" sz="3100" dirty="0" err="1"/>
              <a:t>υπερφωσφορυλιωμένης</a:t>
            </a:r>
            <a:r>
              <a:rPr lang="el-GR" sz="3100" dirty="0"/>
              <a:t> </a:t>
            </a:r>
            <a:r>
              <a:rPr lang="el-GR" sz="3100" dirty="0" err="1"/>
              <a:t>πρωτείνης</a:t>
            </a:r>
            <a:r>
              <a:rPr lang="el-GR" sz="3100" dirty="0"/>
              <a:t>, της ταυ που αποσταθεροποιεί το σύστημα των </a:t>
            </a:r>
            <a:r>
              <a:rPr lang="el-GR" sz="3100" dirty="0" err="1"/>
              <a:t>μικροσωλινίσκων</a:t>
            </a:r>
            <a:endParaRPr lang="el-GR" sz="3100" dirty="0"/>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YANNIS.MARIANNA\MARIANNA\A_ΜΑΘΗΜΑΤΑ PPS\fig 1.jpg"/>
          <p:cNvPicPr>
            <a:picLocks noChangeAspect="1" noChangeArrowheads="1"/>
          </p:cNvPicPr>
          <p:nvPr/>
        </p:nvPicPr>
        <p:blipFill>
          <a:blip r:embed="rId2"/>
          <a:srcRect/>
          <a:stretch>
            <a:fillRect/>
          </a:stretch>
        </p:blipFill>
        <p:spPr bwMode="auto">
          <a:xfrm>
            <a:off x="2147849" y="0"/>
            <a:ext cx="4848301"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ΝΕΥΡΟΒΙΟΛΟΓΙΚΟ ΥΠΟΣΤΡΩΜΑ</a:t>
            </a:r>
          </a:p>
        </p:txBody>
      </p:sp>
      <p:sp>
        <p:nvSpPr>
          <p:cNvPr id="3" name="2 - Θέση περιεχομένου"/>
          <p:cNvSpPr>
            <a:spLocks noGrp="1"/>
          </p:cNvSpPr>
          <p:nvPr>
            <p:ph idx="1"/>
          </p:nvPr>
        </p:nvSpPr>
        <p:spPr/>
        <p:txBody>
          <a:bodyPr>
            <a:normAutofit fontScale="77500" lnSpcReduction="20000"/>
          </a:bodyPr>
          <a:lstStyle/>
          <a:p>
            <a:pPr>
              <a:buNone/>
            </a:pPr>
            <a:r>
              <a:rPr lang="el-GR" sz="4400" dirty="0">
                <a:latin typeface="+mj-lt"/>
                <a:ea typeface="+mj-ea"/>
                <a:cs typeface="+mj-cs"/>
              </a:rPr>
              <a:t>	Η εκφύλιση </a:t>
            </a:r>
            <a:r>
              <a:rPr lang="el-GR" sz="4400" b="1" dirty="0" err="1">
                <a:latin typeface="+mj-lt"/>
                <a:ea typeface="+mj-ea"/>
                <a:cs typeface="+mj-cs"/>
              </a:rPr>
              <a:t>χολινεργικών</a:t>
            </a:r>
            <a:r>
              <a:rPr lang="el-GR" sz="4400" dirty="0">
                <a:latin typeface="+mj-lt"/>
                <a:ea typeface="+mj-ea"/>
                <a:cs typeface="+mj-cs"/>
              </a:rPr>
              <a:t> και </a:t>
            </a:r>
            <a:r>
              <a:rPr lang="el-GR" sz="4400" b="1" dirty="0" err="1">
                <a:latin typeface="+mj-lt"/>
                <a:ea typeface="+mj-ea"/>
                <a:cs typeface="+mj-cs"/>
              </a:rPr>
              <a:t>γλουταμινεργικών</a:t>
            </a:r>
            <a:r>
              <a:rPr lang="el-GR" sz="4400" dirty="0">
                <a:latin typeface="+mj-lt"/>
                <a:ea typeface="+mj-ea"/>
                <a:cs typeface="+mj-cs"/>
              </a:rPr>
              <a:t> νευρώνων δεν διαταράσσει μόνο κυκλώματα-κλειδιά για την μνήμη, μάθηση, προσοχή, συγκέντρωση αλλά η μείωση της </a:t>
            </a:r>
            <a:r>
              <a:rPr lang="en-US" sz="4400" b="1" dirty="0">
                <a:latin typeface="+mj-lt"/>
                <a:ea typeface="+mj-ea"/>
                <a:cs typeface="+mj-cs"/>
              </a:rPr>
              <a:t>Ach</a:t>
            </a:r>
            <a:r>
              <a:rPr lang="en-US" sz="4400" dirty="0">
                <a:latin typeface="+mj-lt"/>
                <a:ea typeface="+mj-ea"/>
                <a:cs typeface="+mj-cs"/>
              </a:rPr>
              <a:t> </a:t>
            </a:r>
            <a:r>
              <a:rPr lang="el-GR" sz="4400" dirty="0">
                <a:latin typeface="+mj-lt"/>
                <a:ea typeface="+mj-ea"/>
                <a:cs typeface="+mj-cs"/>
              </a:rPr>
              <a:t>και του </a:t>
            </a:r>
            <a:r>
              <a:rPr lang="en-US" sz="4400" b="1" dirty="0" err="1">
                <a:latin typeface="+mj-lt"/>
                <a:ea typeface="+mj-ea"/>
                <a:cs typeface="+mj-cs"/>
              </a:rPr>
              <a:t>Glu</a:t>
            </a:r>
            <a:r>
              <a:rPr lang="el-GR" sz="4400" dirty="0">
                <a:latin typeface="+mj-lt"/>
                <a:ea typeface="+mj-ea"/>
                <a:cs typeface="+mj-cs"/>
              </a:rPr>
              <a:t> οδηγεί σε </a:t>
            </a:r>
            <a:r>
              <a:rPr lang="el-GR" sz="4400" dirty="0" err="1">
                <a:latin typeface="+mj-lt"/>
                <a:ea typeface="+mj-ea"/>
                <a:cs typeface="+mj-cs"/>
              </a:rPr>
              <a:t>υπερφωσφορυλίωση</a:t>
            </a:r>
            <a:r>
              <a:rPr lang="el-GR" sz="4400" dirty="0">
                <a:latin typeface="+mj-lt"/>
                <a:ea typeface="+mj-ea"/>
                <a:cs typeface="+mj-cs"/>
              </a:rPr>
              <a:t> της τ και υπερπαραγωγή Αβ42 κυρίως στα </a:t>
            </a:r>
            <a:r>
              <a:rPr lang="el-GR" sz="4400" dirty="0" err="1">
                <a:latin typeface="+mj-lt"/>
                <a:ea typeface="+mj-ea"/>
                <a:cs typeface="+mj-cs"/>
              </a:rPr>
              <a:t>γλουταμινεργικά</a:t>
            </a:r>
            <a:r>
              <a:rPr lang="el-GR" sz="4400" dirty="0">
                <a:latin typeface="+mj-lt"/>
                <a:ea typeface="+mj-ea"/>
                <a:cs typeface="+mj-cs"/>
              </a:rPr>
              <a:t> κέντρα του φλοιού με αποτέλεσμα φαύλο κύκλο καταστροφής</a:t>
            </a:r>
          </a:p>
          <a:p>
            <a:pPr>
              <a:buNone/>
            </a:pP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ΓΕΝΕΤΙΚΗ</a:t>
            </a:r>
          </a:p>
        </p:txBody>
      </p:sp>
      <p:sp>
        <p:nvSpPr>
          <p:cNvPr id="3" name="2 - Θέση περιεχομένου"/>
          <p:cNvSpPr>
            <a:spLocks noGrp="1"/>
          </p:cNvSpPr>
          <p:nvPr>
            <p:ph idx="1"/>
          </p:nvPr>
        </p:nvSpPr>
        <p:spPr/>
        <p:txBody>
          <a:bodyPr>
            <a:normAutofit fontScale="77500" lnSpcReduction="20000"/>
          </a:bodyPr>
          <a:lstStyle/>
          <a:p>
            <a:pPr>
              <a:buNone/>
            </a:pPr>
            <a:r>
              <a:rPr lang="el-GR" dirty="0"/>
              <a:t>	Η ΝΑ διακρίνεται στη σποραδική μορφή και την </a:t>
            </a:r>
            <a:r>
              <a:rPr lang="el-GR" dirty="0" err="1"/>
              <a:t>οικογενή</a:t>
            </a:r>
            <a:r>
              <a:rPr lang="el-GR" dirty="0"/>
              <a:t>. Και οι δύο μορφές έχουν παρόμοια κλινική και </a:t>
            </a:r>
            <a:r>
              <a:rPr lang="el-GR" dirty="0" err="1"/>
              <a:t>ιστοπαθολογική</a:t>
            </a:r>
            <a:r>
              <a:rPr lang="el-GR" dirty="0"/>
              <a:t> εικόνα. </a:t>
            </a:r>
          </a:p>
          <a:p>
            <a:pPr>
              <a:buNone/>
            </a:pPr>
            <a:r>
              <a:rPr lang="el-GR" dirty="0"/>
              <a:t>	Η </a:t>
            </a:r>
            <a:r>
              <a:rPr lang="el-GR" b="1" dirty="0"/>
              <a:t>σποραδική</a:t>
            </a:r>
            <a:r>
              <a:rPr lang="el-GR" dirty="0"/>
              <a:t> μορφή είναι η πιο συχνή, προσβάλλει κυρίως άτομα άνω των 65 ετών και δεν είναι κληρονομική. </a:t>
            </a:r>
          </a:p>
          <a:p>
            <a:pPr>
              <a:buNone/>
            </a:pPr>
            <a:r>
              <a:rPr lang="el-GR" dirty="0"/>
              <a:t>	Η </a:t>
            </a:r>
            <a:r>
              <a:rPr lang="el-GR" b="1" dirty="0"/>
              <a:t>οικογενής </a:t>
            </a:r>
            <a:r>
              <a:rPr lang="el-GR" dirty="0"/>
              <a:t>(δηλαδή αυτή όπου υπάρχει τουλάχιστον ένα ακόμη προσβεβλημένο μέλος στην οικογένεια) αφορά σε ένα μικρό ποσοστό των περιπτώσεων (7%) και οφείλεται σε γενετικούς παράγοντες. </a:t>
            </a:r>
            <a:r>
              <a:rPr lang="el-GR" b="1" dirty="0"/>
              <a:t>Μεταλλάξεις σε 3 γνωστά γονίδια</a:t>
            </a:r>
            <a:r>
              <a:rPr lang="el-GR" dirty="0"/>
              <a:t> (που κωδικοποιούν την πρόδρομο της πρωτεΐνης του </a:t>
            </a:r>
            <a:r>
              <a:rPr lang="el-GR" dirty="0" err="1"/>
              <a:t>αμυλοειδούς</a:t>
            </a:r>
            <a:r>
              <a:rPr lang="el-GR" dirty="0"/>
              <a:t>, την πρωτεΐνη </a:t>
            </a:r>
            <a:r>
              <a:rPr lang="el-GR" dirty="0" err="1"/>
              <a:t>πρεσενιλίνη</a:t>
            </a:r>
            <a:r>
              <a:rPr lang="el-GR" dirty="0"/>
              <a:t> 1 και την πρωτεΐνη </a:t>
            </a:r>
            <a:r>
              <a:rPr lang="el-GR" dirty="0" err="1"/>
              <a:t>πρεσενιλίνη</a:t>
            </a:r>
            <a:r>
              <a:rPr lang="el-GR" dirty="0"/>
              <a:t> 2) αναμφίβολα προκαλούν τη νόσο. Η ΝΑ με </a:t>
            </a:r>
            <a:r>
              <a:rPr lang="el-GR" i="1" dirty="0"/>
              <a:t>όψιμη έναρξη</a:t>
            </a:r>
            <a:r>
              <a:rPr lang="el-GR" dirty="0"/>
              <a:t> έχει συνδεθεί με το γονίδιο της </a:t>
            </a:r>
            <a:r>
              <a:rPr lang="el-GR" dirty="0" err="1"/>
              <a:t>απολιποπρωτείνης</a:t>
            </a:r>
            <a:r>
              <a:rPr lang="el-GR" dirty="0"/>
              <a:t> Ε (</a:t>
            </a:r>
            <a:r>
              <a:rPr lang="en-US" b="1" dirty="0" err="1"/>
              <a:t>ApoE</a:t>
            </a:r>
            <a:r>
              <a:rPr lang="el-GR" dirty="0"/>
              <a:t>) στο χρωμόσωμα 19. </a:t>
            </a:r>
          </a:p>
          <a:p>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ΔΙΑΓΝΩΣΗ</a:t>
            </a:r>
          </a:p>
        </p:txBody>
      </p:sp>
      <p:sp>
        <p:nvSpPr>
          <p:cNvPr id="3" name="2 - Θέση περιεχομένου"/>
          <p:cNvSpPr>
            <a:spLocks noGrp="1"/>
          </p:cNvSpPr>
          <p:nvPr>
            <p:ph idx="1"/>
          </p:nvPr>
        </p:nvSpPr>
        <p:spPr/>
        <p:txBody>
          <a:bodyPr>
            <a:normAutofit fontScale="70000" lnSpcReduction="20000"/>
          </a:bodyPr>
          <a:lstStyle/>
          <a:p>
            <a:pPr>
              <a:buNone/>
            </a:pPr>
            <a:r>
              <a:rPr lang="el-GR" dirty="0"/>
              <a:t>	Η διάγνωση της νόσου στηρίζεται σε </a:t>
            </a:r>
            <a:r>
              <a:rPr lang="el-GR" b="1" dirty="0"/>
              <a:t>κλινικά</a:t>
            </a:r>
            <a:r>
              <a:rPr lang="el-GR" dirty="0"/>
              <a:t> κριτήρια και τίθεται μόνο ως </a:t>
            </a:r>
            <a:r>
              <a:rPr lang="el-GR" b="1" dirty="0"/>
              <a:t>πιθανή</a:t>
            </a:r>
            <a:r>
              <a:rPr lang="el-GR" dirty="0"/>
              <a:t>. Είναι σημαντική η διάκριση της νόσου από άλλες μορφές άνοιας και ιδιαίτερα από αυτές που είναι </a:t>
            </a:r>
            <a:r>
              <a:rPr lang="el-GR" b="1" dirty="0"/>
              <a:t>αναστρέψιμες</a:t>
            </a:r>
            <a:r>
              <a:rPr lang="el-GR" dirty="0"/>
              <a:t>. </a:t>
            </a:r>
          </a:p>
          <a:p>
            <a:pPr>
              <a:buNone/>
            </a:pPr>
            <a:r>
              <a:rPr lang="el-GR" dirty="0"/>
              <a:t>	έλλειψη βιταμίνης Β12, </a:t>
            </a:r>
          </a:p>
          <a:p>
            <a:pPr>
              <a:buNone/>
            </a:pPr>
            <a:r>
              <a:rPr lang="el-GR" dirty="0"/>
              <a:t>	</a:t>
            </a:r>
            <a:r>
              <a:rPr lang="el-GR" dirty="0" err="1"/>
              <a:t>νευροσύφιλη</a:t>
            </a:r>
            <a:endParaRPr lang="el-GR" dirty="0"/>
          </a:p>
          <a:p>
            <a:pPr>
              <a:buNone/>
            </a:pPr>
            <a:r>
              <a:rPr lang="el-GR" dirty="0"/>
              <a:t>	λοίμωξη από τον ιό </a:t>
            </a:r>
            <a:r>
              <a:rPr lang="en-US" dirty="0"/>
              <a:t>HIV</a:t>
            </a:r>
            <a:endParaRPr lang="el-GR" dirty="0"/>
          </a:p>
          <a:p>
            <a:pPr>
              <a:buNone/>
            </a:pPr>
            <a:r>
              <a:rPr lang="el-GR" dirty="0"/>
              <a:t>	υδροκέφαλος φυσιολογικής πίεσης</a:t>
            </a:r>
          </a:p>
          <a:p>
            <a:pPr>
              <a:buNone/>
            </a:pPr>
            <a:r>
              <a:rPr lang="el-GR" dirty="0"/>
              <a:t>	Χρόνια </a:t>
            </a:r>
            <a:r>
              <a:rPr lang="el-GR" dirty="0" err="1"/>
              <a:t>υποσκληρίδια</a:t>
            </a:r>
            <a:r>
              <a:rPr lang="el-GR" dirty="0"/>
              <a:t> αιματώματα</a:t>
            </a:r>
          </a:p>
          <a:p>
            <a:pPr>
              <a:buNone/>
            </a:pPr>
            <a:r>
              <a:rPr lang="el-GR" dirty="0"/>
              <a:t>	τοξικά αίτια (αλκοολισμός)</a:t>
            </a:r>
          </a:p>
          <a:p>
            <a:pPr>
              <a:buNone/>
            </a:pPr>
            <a:r>
              <a:rPr lang="el-GR" dirty="0"/>
              <a:t>	 ενδοκρινικές-μεταβολικές διαταραχές (εγκεφαλοπάθεια θυρεοειδίτιδας </a:t>
            </a:r>
            <a:r>
              <a:rPr lang="en-US" dirty="0"/>
              <a:t>Hashimoto</a:t>
            </a:r>
            <a:r>
              <a:rPr lang="el-GR" dirty="0"/>
              <a:t>, </a:t>
            </a:r>
            <a:r>
              <a:rPr lang="en-US" dirty="0"/>
              <a:t>Cushing</a:t>
            </a:r>
            <a:r>
              <a:rPr lang="el-GR" dirty="0"/>
              <a:t>)</a:t>
            </a:r>
          </a:p>
          <a:p>
            <a:pPr>
              <a:buNone/>
            </a:pPr>
            <a:r>
              <a:rPr lang="el-GR" dirty="0"/>
              <a:t>	 όγκοι μετωπιαίου και κροταφικού λοβού</a:t>
            </a:r>
          </a:p>
          <a:p>
            <a:pPr>
              <a:buNone/>
            </a:pPr>
            <a:r>
              <a:rPr lang="el-GR" dirty="0"/>
              <a:t>	 αγγειίτιδα Κεντρικού Νευρικού Συστήματος </a:t>
            </a:r>
          </a:p>
          <a:p>
            <a:pPr>
              <a:buNone/>
            </a:pPr>
            <a:r>
              <a:rPr lang="el-GR" dirty="0"/>
              <a:t>	κατάθλιψη</a:t>
            </a:r>
          </a:p>
          <a:p>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ΕΡΓΑΣΤΗΡΙΑΚΟΣ ΕΛΕΓΧΟΣ</a:t>
            </a:r>
          </a:p>
        </p:txBody>
      </p:sp>
      <p:sp>
        <p:nvSpPr>
          <p:cNvPr id="3" name="2 - Θέση περιεχομένου"/>
          <p:cNvSpPr>
            <a:spLocks noGrp="1"/>
          </p:cNvSpPr>
          <p:nvPr>
            <p:ph idx="1"/>
          </p:nvPr>
        </p:nvSpPr>
        <p:spPr/>
        <p:txBody>
          <a:bodyPr>
            <a:normAutofit fontScale="55000" lnSpcReduction="20000"/>
          </a:bodyPr>
          <a:lstStyle/>
          <a:p>
            <a:pPr>
              <a:buNone/>
            </a:pPr>
            <a:r>
              <a:rPr lang="el-GR" b="1" dirty="0"/>
              <a:t>	Δεν υπάρχει εξέταση διαγνωστική της ΝΑ</a:t>
            </a:r>
            <a:r>
              <a:rPr lang="el-GR" dirty="0"/>
              <a:t> παρά μόνο η </a:t>
            </a:r>
            <a:r>
              <a:rPr lang="el-GR" dirty="0" err="1"/>
              <a:t>ιστοπαθολογική</a:t>
            </a:r>
            <a:r>
              <a:rPr lang="el-GR" dirty="0"/>
              <a:t> εξέταση του εγκεφαλικού φλοιού.</a:t>
            </a:r>
          </a:p>
          <a:p>
            <a:pPr>
              <a:buNone/>
            </a:pPr>
            <a:r>
              <a:rPr lang="el-GR" dirty="0"/>
              <a:t>	 Οι εργαστηριακές εξετάσεις είναι σημαντικές προς αποκλεισμό αναστρέψιμων αιτιών άνοιας που αναφέρθηκαν παραπάνω.  </a:t>
            </a:r>
          </a:p>
          <a:p>
            <a:pPr>
              <a:buNone/>
            </a:pPr>
            <a:r>
              <a:rPr lang="el-GR" dirty="0"/>
              <a:t>	Η </a:t>
            </a:r>
            <a:r>
              <a:rPr lang="el-GR" b="1" dirty="0"/>
              <a:t>αξονική και μαγνητική τομογραφία</a:t>
            </a:r>
            <a:r>
              <a:rPr lang="el-GR" dirty="0"/>
              <a:t> χρησιμοποιούνται ευρέως για τον αποκλεισμό άλλων αιτιών άνοιας, όπως οι όγκοι εγκεφάλου. Σε προχωρημένα στάδια παρατηρείται διάχυτη ατροφία φλοιού αλλά το εύρημα αυτό δεν είναι </a:t>
            </a:r>
            <a:r>
              <a:rPr lang="el-GR" dirty="0" err="1"/>
              <a:t>παθογνωμονικό</a:t>
            </a:r>
            <a:r>
              <a:rPr lang="el-GR" dirty="0"/>
              <a:t> της ΝΑ. </a:t>
            </a:r>
          </a:p>
          <a:p>
            <a:pPr>
              <a:buNone/>
            </a:pPr>
            <a:r>
              <a:rPr lang="el-GR" dirty="0"/>
              <a:t>	Το </a:t>
            </a:r>
            <a:r>
              <a:rPr lang="en-US" b="1" dirty="0"/>
              <a:t>DAT scan</a:t>
            </a:r>
            <a:r>
              <a:rPr lang="el-GR" b="1" dirty="0"/>
              <a:t>,</a:t>
            </a:r>
            <a:r>
              <a:rPr lang="el-GR" dirty="0"/>
              <a:t> το </a:t>
            </a:r>
            <a:r>
              <a:rPr lang="en-US" b="1" dirty="0"/>
              <a:t>SPECT </a:t>
            </a:r>
            <a:r>
              <a:rPr lang="el-GR" dirty="0"/>
              <a:t>και το  </a:t>
            </a:r>
            <a:r>
              <a:rPr lang="en-US" b="1" dirty="0"/>
              <a:t>FDG</a:t>
            </a:r>
            <a:r>
              <a:rPr lang="el-GR" b="1" dirty="0"/>
              <a:t>-</a:t>
            </a:r>
            <a:r>
              <a:rPr lang="en-US" b="1" dirty="0"/>
              <a:t>PET</a:t>
            </a:r>
            <a:r>
              <a:rPr lang="el-GR" dirty="0"/>
              <a:t> χρησιμοποιούνται για τη διάκριση της ΝΑ από άλλα εκφυλιστικά και βοηθούν στην πρώιμη διάκριση της νόσου. </a:t>
            </a:r>
          </a:p>
          <a:p>
            <a:pPr>
              <a:buNone/>
            </a:pPr>
            <a:r>
              <a:rPr lang="el-GR" dirty="0"/>
              <a:t>	Στο </a:t>
            </a:r>
            <a:r>
              <a:rPr lang="el-GR" b="1" dirty="0"/>
              <a:t>εγκεφαλονωτιαίο</a:t>
            </a:r>
            <a:r>
              <a:rPr lang="el-GR" dirty="0"/>
              <a:t> </a:t>
            </a:r>
            <a:r>
              <a:rPr lang="el-GR" b="1" dirty="0"/>
              <a:t>υγρό</a:t>
            </a:r>
            <a:r>
              <a:rPr lang="el-GR" dirty="0"/>
              <a:t> η μέτρηση της ταυ πρωτεΐνης και του </a:t>
            </a:r>
            <a:r>
              <a:rPr lang="el-GR" dirty="0" err="1"/>
              <a:t>αμυλοειδούς</a:t>
            </a:r>
            <a:r>
              <a:rPr lang="el-GR" dirty="0"/>
              <a:t> έχουν υψηλή ευαισθησία και ειδικότητα αλλά δεν χρησιμοποιούνται ως εξετάσεις ρουτίνας παρά μόνο για ερευνητικούς σκοπούς. </a:t>
            </a:r>
          </a:p>
          <a:p>
            <a:pPr>
              <a:buNone/>
            </a:pPr>
            <a:r>
              <a:rPr lang="el-GR" dirty="0"/>
              <a:t>	Ο </a:t>
            </a:r>
            <a:r>
              <a:rPr lang="el-GR" b="1" dirty="0"/>
              <a:t>γενετικός έλεγχος </a:t>
            </a:r>
            <a:r>
              <a:rPr lang="el-GR" dirty="0"/>
              <a:t>έχει νόημα σε οικογένειες με ιστορικό πρώιμης έναρξης ΝΑ. </a:t>
            </a:r>
          </a:p>
          <a:p>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ΘΕΡΑΠΕΙΑ</a:t>
            </a:r>
          </a:p>
        </p:txBody>
      </p:sp>
      <p:sp>
        <p:nvSpPr>
          <p:cNvPr id="3" name="2 - Θέση περιεχομένου"/>
          <p:cNvSpPr>
            <a:spLocks noGrp="1"/>
          </p:cNvSpPr>
          <p:nvPr>
            <p:ph idx="1"/>
          </p:nvPr>
        </p:nvSpPr>
        <p:spPr/>
        <p:txBody>
          <a:bodyPr>
            <a:normAutofit fontScale="85000" lnSpcReduction="20000"/>
          </a:bodyPr>
          <a:lstStyle/>
          <a:p>
            <a:pPr>
              <a:buNone/>
            </a:pPr>
            <a:r>
              <a:rPr lang="el-GR" dirty="0"/>
              <a:t>	Η κύρια θεραπευτική γραμμή για την ήπια και μέτριας βαρύτητας ΝΑ περιλαμβάνει τους </a:t>
            </a:r>
            <a:r>
              <a:rPr lang="el-GR" b="1" dirty="0"/>
              <a:t>αναστολείς </a:t>
            </a:r>
            <a:r>
              <a:rPr lang="el-GR" b="1" dirty="0" err="1"/>
              <a:t>χολινεστεράσης</a:t>
            </a:r>
            <a:r>
              <a:rPr lang="el-GR" b="1" dirty="0"/>
              <a:t>. </a:t>
            </a:r>
            <a:r>
              <a:rPr lang="el-GR" dirty="0"/>
              <a:t>Τα φάρμακα που κυκλοφορούν και δρουν με αυτόν τον τρόπο είναι η </a:t>
            </a:r>
            <a:r>
              <a:rPr lang="el-GR" dirty="0" err="1"/>
              <a:t>donepezil</a:t>
            </a:r>
            <a:r>
              <a:rPr lang="el-GR" dirty="0"/>
              <a:t> (</a:t>
            </a:r>
            <a:r>
              <a:rPr lang="el-GR" dirty="0" err="1"/>
              <a:t>Aricept</a:t>
            </a:r>
            <a:r>
              <a:rPr lang="el-GR" dirty="0"/>
              <a:t>), η </a:t>
            </a:r>
            <a:r>
              <a:rPr lang="el-GR" dirty="0" err="1"/>
              <a:t>rivastigmine</a:t>
            </a:r>
            <a:r>
              <a:rPr lang="el-GR" dirty="0"/>
              <a:t> (</a:t>
            </a:r>
            <a:r>
              <a:rPr lang="el-GR" dirty="0" err="1"/>
              <a:t>Exelon</a:t>
            </a:r>
            <a:r>
              <a:rPr lang="el-GR" dirty="0"/>
              <a:t>) και η  </a:t>
            </a:r>
            <a:r>
              <a:rPr lang="el-GR" dirty="0" err="1"/>
              <a:t>galantamine</a:t>
            </a:r>
            <a:r>
              <a:rPr lang="el-GR" dirty="0"/>
              <a:t> (</a:t>
            </a:r>
            <a:r>
              <a:rPr lang="el-GR" dirty="0" err="1"/>
              <a:t>Reminyl</a:t>
            </a:r>
            <a:r>
              <a:rPr lang="el-GR" dirty="0"/>
              <a:t>). Οι ασθενείς που λαμβάνουν αυτήν την αγωγή παρουσιάζουν βραδύτερο ρυθμό προόδου της νόσου. Τα οφέλη όμως είναι παροδικά καθώς η αγωγή αυτή δεν επηρεάζει την υποκείμενη αιτία της νόσου.</a:t>
            </a:r>
          </a:p>
          <a:p>
            <a:pPr>
              <a:buNone/>
            </a:pPr>
            <a:r>
              <a:rPr lang="el-GR" dirty="0"/>
              <a:t>	 Στη σοβαρή μορφή ΝΑ χορηγείται ο μερικώς </a:t>
            </a:r>
            <a:r>
              <a:rPr lang="el-GR" b="1" dirty="0"/>
              <a:t>ανταγωνιστής </a:t>
            </a:r>
            <a:r>
              <a:rPr lang="en-US" b="1" dirty="0"/>
              <a:t>NMDA </a:t>
            </a:r>
            <a:r>
              <a:rPr lang="el-GR" dirty="0"/>
              <a:t>(</a:t>
            </a:r>
            <a:r>
              <a:rPr lang="el-GR" i="1" dirty="0"/>
              <a:t>N</a:t>
            </a:r>
            <a:r>
              <a:rPr lang="el-GR" dirty="0"/>
              <a:t> -</a:t>
            </a:r>
            <a:r>
              <a:rPr lang="el-GR" dirty="0" err="1"/>
              <a:t>methyl</a:t>
            </a:r>
            <a:r>
              <a:rPr lang="el-GR" dirty="0"/>
              <a:t>-D-</a:t>
            </a:r>
            <a:r>
              <a:rPr lang="el-GR" dirty="0" err="1"/>
              <a:t>aspartate</a:t>
            </a:r>
            <a:r>
              <a:rPr lang="el-GR" dirty="0"/>
              <a:t>), η </a:t>
            </a:r>
            <a:r>
              <a:rPr lang="en-US" dirty="0" err="1"/>
              <a:t>memantine</a:t>
            </a:r>
            <a:r>
              <a:rPr lang="el-GR" dirty="0"/>
              <a:t> (</a:t>
            </a:r>
            <a:r>
              <a:rPr lang="en-US" dirty="0" err="1"/>
              <a:t>Ebixa</a:t>
            </a:r>
            <a:r>
              <a:rPr lang="el-GR" dirty="0"/>
              <a:t>) παράλληλα και με τους ανταγωνιστές </a:t>
            </a:r>
            <a:r>
              <a:rPr lang="el-GR" dirty="0" err="1"/>
              <a:t>χολινεστεράσης</a:t>
            </a:r>
            <a:r>
              <a:rPr lang="el-GR" dirty="0"/>
              <a:t>.</a:t>
            </a:r>
          </a:p>
          <a:p>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a:bodyPr>
          <a:lstStyle/>
          <a:p>
            <a:pPr>
              <a:buNone/>
            </a:pPr>
            <a:r>
              <a:rPr lang="el-GR" dirty="0"/>
              <a:t>	Συμπληρωματικά χορηγούνται φάρμακα για τον έλεγχο των διαταραχών της συμπεριφοράς και του συναισθήματος, όπως αντικαταθλιπτικά, αγχολυτικά, νευροληπτικά και υπναγωγά. </a:t>
            </a:r>
          </a:p>
          <a:p>
            <a:pPr>
              <a:buNone/>
            </a:pPr>
            <a:r>
              <a:rPr lang="el-GR" dirty="0"/>
              <a:t>	Λοιπές θεραπείες που προτείνονται (αντιφλεγμονώδη, αντιοξειδωτικά όπως Βιταμίνη Ε, τα οιστρογόνα και το </a:t>
            </a:r>
            <a:r>
              <a:rPr lang="el-GR" i="1" dirty="0" err="1"/>
              <a:t>Ginkgo</a:t>
            </a:r>
            <a:r>
              <a:rPr lang="el-GR" i="1" dirty="0"/>
              <a:t> </a:t>
            </a:r>
            <a:r>
              <a:rPr lang="el-GR" i="1" dirty="0" err="1"/>
              <a:t>biloba</a:t>
            </a:r>
            <a:r>
              <a:rPr lang="el-GR" dirty="0"/>
              <a:t>) είναι πειραματικές και περαιτέρω μελέτες απαιτούνται.</a:t>
            </a:r>
          </a:p>
          <a:p>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ΕΠΙΜΕΤΡΟ</a:t>
            </a:r>
          </a:p>
        </p:txBody>
      </p:sp>
      <p:sp>
        <p:nvSpPr>
          <p:cNvPr id="3" name="2 - Θέση περιεχομένου"/>
          <p:cNvSpPr>
            <a:spLocks noGrp="1"/>
          </p:cNvSpPr>
          <p:nvPr>
            <p:ph idx="1"/>
          </p:nvPr>
        </p:nvSpPr>
        <p:spPr/>
        <p:txBody>
          <a:bodyPr>
            <a:normAutofit fontScale="85000" lnSpcReduction="10000"/>
          </a:bodyPr>
          <a:lstStyle/>
          <a:p>
            <a:pPr>
              <a:buNone/>
            </a:pPr>
            <a:r>
              <a:rPr lang="el-GR" dirty="0"/>
              <a:t>	Οι ασθενείς τελικά καταλήγουν σε διάστημα </a:t>
            </a:r>
            <a:r>
              <a:rPr lang="el-GR" b="1" dirty="0"/>
              <a:t>3-10 έτη </a:t>
            </a:r>
            <a:r>
              <a:rPr lang="el-GR" dirty="0"/>
              <a:t>από τη διάγνωση. Είναι σημαντικό στην πορεία της νόσου να ενημερωθεί και να υποστηριχθεί το </a:t>
            </a:r>
            <a:r>
              <a:rPr lang="el-GR" b="1" dirty="0"/>
              <a:t>περιβάλλον </a:t>
            </a:r>
            <a:r>
              <a:rPr lang="el-GR" dirty="0"/>
              <a:t>που θα φροντίσει τον ασθενή. Όσο η νόσος προχωράει είναι ανάγκη να ληφθεί μέριμνα σχετικά με τις επιθυμίες τους ασθενούς αναφορικά με τη φροντίδα του και την τακτοποίηση των υποθέσεων του όσο είναι ακόμα σε θέση να λαμβάνει αποφάσεις. Στα τελικά στάδια της νόσου είναι προτιμότερο την καθημερινή φροντίδα να αναλαμβάνει εξειδικευμένο προσωπικό, πάντα υπό την εποπτεία των οικείων.</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pPr>
              <a:buNone/>
            </a:pPr>
            <a:r>
              <a:rPr lang="el-GR" dirty="0"/>
              <a:t>	 Το </a:t>
            </a:r>
            <a:r>
              <a:rPr lang="el-GR" b="1" dirty="0"/>
              <a:t>1901</a:t>
            </a:r>
            <a:r>
              <a:rPr lang="el-GR" dirty="0"/>
              <a:t> ένας Γερμανός Ψυχίατρος, ο </a:t>
            </a:r>
            <a:r>
              <a:rPr lang="en-US" dirty="0" err="1"/>
              <a:t>Alois</a:t>
            </a:r>
            <a:r>
              <a:rPr lang="en-US" dirty="0"/>
              <a:t> Alzheimer</a:t>
            </a:r>
            <a:r>
              <a:rPr lang="el-GR" dirty="0"/>
              <a:t>  παρατήρησε μία ασθενή 51 ετών που νοσηλευόταν στο Άσυλο της Φρανκφούρτης και παρουσίαζε απώλεια πρόσφατης μνήμης και διαταραχές συμπεριφοράς. Όταν η ασθενής πέθανε μετά από 5 έτη, ο Δρ. </a:t>
            </a:r>
            <a:r>
              <a:rPr lang="en-US" dirty="0"/>
              <a:t>Alzheimer</a:t>
            </a:r>
            <a:r>
              <a:rPr lang="el-GR" dirty="0"/>
              <a:t> απέστειλε τον εγκέφαλό της για βιοψία οπότε και αναγνωρίσθηκαν </a:t>
            </a:r>
            <a:r>
              <a:rPr lang="el-GR" dirty="0" err="1"/>
              <a:t>αμυλοειδικές</a:t>
            </a:r>
            <a:r>
              <a:rPr lang="el-GR" dirty="0"/>
              <a:t> πλάκες και </a:t>
            </a:r>
            <a:r>
              <a:rPr lang="el-GR" dirty="0" err="1"/>
              <a:t>νευροϊνιδιακοί</a:t>
            </a:r>
            <a:r>
              <a:rPr lang="el-GR" dirty="0"/>
              <a:t> κόμβοι (</a:t>
            </a:r>
            <a:r>
              <a:rPr lang="en-US" dirty="0"/>
              <a:t>tangles</a:t>
            </a:r>
            <a:r>
              <a:rPr lang="el-GR" dirty="0"/>
              <a:t>). Τα ευρήματα αυτά που συνδυάζουν για πρώτη φορά τη συγκεκριμένη κλινική εικόνα με τις χαρακτηριστικές </a:t>
            </a:r>
            <a:r>
              <a:rPr lang="el-GR" dirty="0" err="1"/>
              <a:t>παθολογοανατομικές</a:t>
            </a:r>
            <a:r>
              <a:rPr lang="el-GR" dirty="0"/>
              <a:t> βλάβες δημοσίευσε το </a:t>
            </a:r>
            <a:r>
              <a:rPr lang="el-GR" b="1" dirty="0"/>
              <a:t>1907</a:t>
            </a:r>
            <a:r>
              <a:rPr lang="el-GR" dirty="0"/>
              <a:t> και περιέγραφαν αυτό που σήμερα ονομάζουμε </a:t>
            </a:r>
            <a:r>
              <a:rPr lang="el-GR" b="1" dirty="0"/>
              <a:t>νόσο </a:t>
            </a:r>
            <a:r>
              <a:rPr lang="el-GR" b="1" dirty="0" err="1"/>
              <a:t>Αλτσχάιμερ</a:t>
            </a:r>
            <a:r>
              <a:rPr lang="el-GR" b="1"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ΟΡΙΣΜΟΣ</a:t>
            </a:r>
          </a:p>
        </p:txBody>
      </p:sp>
      <p:sp>
        <p:nvSpPr>
          <p:cNvPr id="3" name="2 - Θέση περιεχομένου"/>
          <p:cNvSpPr>
            <a:spLocks noGrp="1"/>
          </p:cNvSpPr>
          <p:nvPr>
            <p:ph idx="1"/>
          </p:nvPr>
        </p:nvSpPr>
        <p:spPr/>
        <p:txBody>
          <a:bodyPr>
            <a:normAutofit lnSpcReduction="10000"/>
          </a:bodyPr>
          <a:lstStyle/>
          <a:p>
            <a:pPr>
              <a:buNone/>
            </a:pPr>
            <a:r>
              <a:rPr lang="el-GR" dirty="0"/>
              <a:t>	«Προοδευτική έκπτωση προηγουμένως φυσιολογικών γνωστικών λειτουργιών χωρίς την παρουσία διαταραχών επιπέδου συνείδησης»</a:t>
            </a:r>
          </a:p>
          <a:p>
            <a:pPr>
              <a:buNone/>
            </a:pPr>
            <a:endParaRPr lang="el-GR" dirty="0"/>
          </a:p>
          <a:p>
            <a:pPr>
              <a:buNone/>
            </a:pPr>
            <a:r>
              <a:rPr lang="el-GR" dirty="0"/>
              <a:t>«Προκειμένου να τεθεί η διάγνωση της άνοιας θα πρέπει τα συμπτώματα να επηρεάζουν την κοινωνική και επαγγελματική δραστηριότητα του ατόμου»</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ΕΙΔΗ ΑΝΟΙΩΝ</a:t>
            </a:r>
          </a:p>
        </p:txBody>
      </p:sp>
      <p:sp>
        <p:nvSpPr>
          <p:cNvPr id="3" name="2 - Θέση περιεχομένου"/>
          <p:cNvSpPr>
            <a:spLocks noGrp="1"/>
          </p:cNvSpPr>
          <p:nvPr>
            <p:ph idx="1"/>
          </p:nvPr>
        </p:nvSpPr>
        <p:spPr/>
        <p:txBody>
          <a:bodyPr>
            <a:normAutofit fontScale="92500" lnSpcReduction="20000"/>
          </a:bodyPr>
          <a:lstStyle/>
          <a:p>
            <a:pPr>
              <a:spcBef>
                <a:spcPts val="800"/>
              </a:spcBef>
              <a:buClr>
                <a:srgbClr val="FFFFCC"/>
              </a:buClr>
              <a:buSzPct val="60000"/>
              <a:buNone/>
              <a:defRPr/>
            </a:pPr>
            <a:r>
              <a:rPr lang="el-GR" sz="4400" dirty="0">
                <a:latin typeface="+mj-lt"/>
                <a:ea typeface="+mj-ea"/>
                <a:cs typeface="+mj-cs"/>
              </a:rPr>
              <a:t>Ν. </a:t>
            </a:r>
            <a:r>
              <a:rPr lang="en-US" sz="4400" dirty="0">
                <a:latin typeface="+mj-lt"/>
                <a:ea typeface="+mj-ea"/>
                <a:cs typeface="+mj-cs"/>
              </a:rPr>
              <a:t>Alzheimer  </a:t>
            </a:r>
          </a:p>
          <a:p>
            <a:pPr>
              <a:spcBef>
                <a:spcPts val="800"/>
              </a:spcBef>
              <a:buClr>
                <a:srgbClr val="FFFFCC"/>
              </a:buClr>
              <a:buSzPct val="60000"/>
              <a:buNone/>
              <a:defRPr/>
            </a:pPr>
            <a:r>
              <a:rPr lang="el-GR" sz="4400" dirty="0">
                <a:latin typeface="+mj-lt"/>
                <a:ea typeface="+mj-ea"/>
                <a:cs typeface="+mj-cs"/>
              </a:rPr>
              <a:t>Αγγειακή άνοια</a:t>
            </a:r>
          </a:p>
          <a:p>
            <a:pPr>
              <a:spcBef>
                <a:spcPts val="800"/>
              </a:spcBef>
              <a:buClr>
                <a:srgbClr val="FFFFCC"/>
              </a:buClr>
              <a:buSzPct val="60000"/>
              <a:buNone/>
              <a:defRPr/>
            </a:pPr>
            <a:r>
              <a:rPr lang="el-GR" sz="4400" dirty="0">
                <a:latin typeface="+mj-lt"/>
                <a:ea typeface="+mj-ea"/>
                <a:cs typeface="+mj-cs"/>
              </a:rPr>
              <a:t>Άνοια με σωμάτια </a:t>
            </a:r>
            <a:r>
              <a:rPr lang="en-US" sz="4400" dirty="0">
                <a:latin typeface="+mj-lt"/>
                <a:ea typeface="+mj-ea"/>
                <a:cs typeface="+mj-cs"/>
              </a:rPr>
              <a:t>Le</a:t>
            </a:r>
            <a:r>
              <a:rPr lang="en-ID" sz="4400" dirty="0">
                <a:latin typeface="+mj-lt"/>
                <a:ea typeface="+mj-ea"/>
                <a:cs typeface="+mj-cs"/>
              </a:rPr>
              <a:t>w</a:t>
            </a:r>
            <a:r>
              <a:rPr lang="en-US" sz="4400" dirty="0">
                <a:latin typeface="+mj-lt"/>
                <a:ea typeface="+mj-ea"/>
                <a:cs typeface="+mj-cs"/>
              </a:rPr>
              <a:t>y</a:t>
            </a:r>
          </a:p>
          <a:p>
            <a:pPr>
              <a:spcBef>
                <a:spcPts val="800"/>
              </a:spcBef>
              <a:buClr>
                <a:srgbClr val="FFFFCC"/>
              </a:buClr>
              <a:buSzPct val="60000"/>
              <a:buNone/>
              <a:defRPr/>
            </a:pPr>
            <a:r>
              <a:rPr lang="el-GR" sz="4400" dirty="0" err="1">
                <a:latin typeface="+mj-lt"/>
                <a:ea typeface="+mj-ea"/>
                <a:cs typeface="+mj-cs"/>
              </a:rPr>
              <a:t>Μετωποκροταφικές</a:t>
            </a:r>
            <a:r>
              <a:rPr lang="el-GR" sz="4400" dirty="0">
                <a:latin typeface="+mj-lt"/>
                <a:ea typeface="+mj-ea"/>
                <a:cs typeface="+mj-cs"/>
              </a:rPr>
              <a:t> άνοιες</a:t>
            </a:r>
            <a:endParaRPr lang="en-US" sz="4400" dirty="0">
              <a:latin typeface="+mj-lt"/>
              <a:ea typeface="+mj-ea"/>
              <a:cs typeface="+mj-cs"/>
            </a:endParaRPr>
          </a:p>
          <a:p>
            <a:pPr>
              <a:spcBef>
                <a:spcPts val="800"/>
              </a:spcBef>
              <a:buClr>
                <a:srgbClr val="FFFFCC"/>
              </a:buClr>
              <a:buSzPct val="60000"/>
              <a:buNone/>
              <a:defRPr/>
            </a:pPr>
            <a:r>
              <a:rPr lang="el-GR" sz="4400" dirty="0">
                <a:latin typeface="+mj-lt"/>
                <a:ea typeface="+mj-ea"/>
                <a:cs typeface="+mj-cs"/>
              </a:rPr>
              <a:t>Άνοιες οφειλόμενες σε σωματική νοσηρή κατάσταση (τραυματισμός, λήψη ψυχοτρόπων ουσιών, </a:t>
            </a:r>
            <a:r>
              <a:rPr lang="en-US" sz="4400" dirty="0">
                <a:latin typeface="+mj-lt"/>
                <a:ea typeface="+mj-ea"/>
                <a:cs typeface="+mj-cs"/>
              </a:rPr>
              <a:t>HIV, </a:t>
            </a:r>
            <a:r>
              <a:rPr lang="en-US" sz="4400" dirty="0" err="1">
                <a:latin typeface="+mj-lt"/>
                <a:ea typeface="+mj-ea"/>
                <a:cs typeface="+mj-cs"/>
              </a:rPr>
              <a:t>prion</a:t>
            </a:r>
            <a:r>
              <a:rPr lang="en-US" sz="4400" dirty="0">
                <a:latin typeface="+mj-lt"/>
                <a:ea typeface="+mj-ea"/>
                <a:cs typeface="+mj-cs"/>
              </a:rPr>
              <a:t>, </a:t>
            </a:r>
            <a:r>
              <a:rPr lang="el-GR" sz="4400" dirty="0">
                <a:latin typeface="+mj-lt"/>
                <a:ea typeface="+mj-ea"/>
                <a:cs typeface="+mj-cs"/>
              </a:rPr>
              <a:t>ν.</a:t>
            </a:r>
            <a:r>
              <a:rPr lang="en-US" sz="4400" dirty="0">
                <a:latin typeface="+mj-lt"/>
                <a:ea typeface="+mj-ea"/>
                <a:cs typeface="+mj-cs"/>
              </a:rPr>
              <a:t>Huntington</a:t>
            </a:r>
            <a:r>
              <a:rPr lang="el-GR" sz="4400" dirty="0">
                <a:latin typeface="+mj-lt"/>
                <a:ea typeface="+mj-ea"/>
                <a:cs typeface="+mj-cs"/>
              </a:rPr>
              <a:t>)</a:t>
            </a:r>
            <a:r>
              <a:rPr lang="en-US" sz="4400" dirty="0">
                <a:latin typeface="+mj-lt"/>
                <a:ea typeface="+mj-ea"/>
                <a:cs typeface="+mj-cs"/>
              </a:rPr>
              <a:t>  </a:t>
            </a:r>
            <a:endParaRPr lang="el-GR" sz="4400" dirty="0">
              <a:latin typeface="+mj-lt"/>
              <a:ea typeface="+mj-ea"/>
              <a:cs typeface="+mj-cs"/>
            </a:endParaRPr>
          </a:p>
          <a:p>
            <a:pPr>
              <a:buNone/>
            </a:pP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επιδημιολογία</a:t>
            </a:r>
          </a:p>
        </p:txBody>
      </p:sp>
      <p:sp>
        <p:nvSpPr>
          <p:cNvPr id="3" name="2 - Θέση περιεχομένου"/>
          <p:cNvSpPr>
            <a:spLocks noGrp="1"/>
          </p:cNvSpPr>
          <p:nvPr>
            <p:ph idx="1"/>
          </p:nvPr>
        </p:nvSpPr>
        <p:spPr/>
        <p:txBody>
          <a:bodyPr>
            <a:normAutofit fontScale="92500" lnSpcReduction="20000"/>
          </a:bodyPr>
          <a:lstStyle/>
          <a:p>
            <a:pPr>
              <a:spcBef>
                <a:spcPts val="600"/>
              </a:spcBef>
              <a:buClr>
                <a:srgbClr val="FFFFCC"/>
              </a:buClr>
              <a:buSzPct val="60000"/>
              <a:buNone/>
              <a:defRPr/>
            </a:pPr>
            <a:r>
              <a:rPr lang="el-GR" dirty="0"/>
              <a:t>	</a:t>
            </a:r>
            <a:r>
              <a:rPr lang="el-GR" dirty="0">
                <a:latin typeface="+mj-lt"/>
              </a:rPr>
              <a:t>Η </a:t>
            </a:r>
            <a:r>
              <a:rPr lang="el-GR" b="1" dirty="0">
                <a:latin typeface="+mj-lt"/>
              </a:rPr>
              <a:t>νόσος </a:t>
            </a:r>
            <a:r>
              <a:rPr lang="el-GR" b="1" dirty="0" err="1">
                <a:latin typeface="+mj-lt"/>
              </a:rPr>
              <a:t>Αλτσχάιμερ</a:t>
            </a:r>
            <a:r>
              <a:rPr lang="el-GR" dirty="0">
                <a:latin typeface="+mj-lt"/>
              </a:rPr>
              <a:t> (</a:t>
            </a:r>
            <a:r>
              <a:rPr lang="el-GR" b="1" dirty="0">
                <a:latin typeface="+mj-lt"/>
              </a:rPr>
              <a:t>ΝΑ</a:t>
            </a:r>
            <a:r>
              <a:rPr lang="el-GR" dirty="0">
                <a:latin typeface="+mj-lt"/>
              </a:rPr>
              <a:t>) αποτελεί τη συχνότερη μορφή άνοιας. Είναι μία προοδευτική εκφυλιστική νόσος του εγκεφάλου που διαταράσσει τις γνωστικές λειτουργίες και τη συμπεριφορά. </a:t>
            </a:r>
          </a:p>
          <a:p>
            <a:pPr>
              <a:spcBef>
                <a:spcPts val="600"/>
              </a:spcBef>
              <a:buClr>
                <a:srgbClr val="FFFFCC"/>
              </a:buClr>
              <a:buSzPct val="60000"/>
              <a:buNone/>
              <a:defRPr/>
            </a:pPr>
            <a:r>
              <a:rPr lang="el-GR" dirty="0">
                <a:latin typeface="+mj-lt"/>
              </a:rPr>
              <a:t>	Στις ΗΠΑ, στα άτομα </a:t>
            </a:r>
            <a:r>
              <a:rPr lang="en-US" dirty="0">
                <a:latin typeface="+mj-lt"/>
              </a:rPr>
              <a:t>&gt; 65 </a:t>
            </a:r>
            <a:r>
              <a:rPr lang="el-GR" dirty="0">
                <a:latin typeface="+mj-lt"/>
              </a:rPr>
              <a:t>ετών ο </a:t>
            </a:r>
            <a:r>
              <a:rPr lang="el-GR" dirty="0" err="1">
                <a:latin typeface="+mj-lt"/>
              </a:rPr>
              <a:t>επιπολασμός</a:t>
            </a:r>
            <a:r>
              <a:rPr lang="el-GR" dirty="0">
                <a:latin typeface="+mj-lt"/>
              </a:rPr>
              <a:t> 8% (5,1% </a:t>
            </a:r>
            <a:r>
              <a:rPr lang="en-US" dirty="0">
                <a:latin typeface="+mj-lt"/>
              </a:rPr>
              <a:t>Alzheimer, 1,5</a:t>
            </a:r>
            <a:r>
              <a:rPr lang="el-GR" dirty="0">
                <a:latin typeface="+mj-lt"/>
              </a:rPr>
              <a:t> %</a:t>
            </a:r>
            <a:r>
              <a:rPr lang="en-US" dirty="0">
                <a:latin typeface="+mj-lt"/>
              </a:rPr>
              <a:t> </a:t>
            </a:r>
            <a:r>
              <a:rPr lang="el-GR" dirty="0">
                <a:latin typeface="+mj-lt"/>
              </a:rPr>
              <a:t>αγγειακή άνοια). Η άνοια κάθε 5 χρόνια διπλασιάζει τα ποσοστά της</a:t>
            </a:r>
          </a:p>
          <a:p>
            <a:pPr>
              <a:spcBef>
                <a:spcPts val="600"/>
              </a:spcBef>
              <a:buClr>
                <a:srgbClr val="FFFFCC"/>
              </a:buClr>
              <a:buSzPct val="60000"/>
              <a:buNone/>
              <a:defRPr/>
            </a:pPr>
            <a:r>
              <a:rPr lang="el-GR" dirty="0">
                <a:latin typeface="+mj-lt"/>
              </a:rPr>
              <a:t>	10,5% 		80-84, </a:t>
            </a:r>
          </a:p>
          <a:p>
            <a:pPr>
              <a:spcBef>
                <a:spcPts val="600"/>
              </a:spcBef>
              <a:buClr>
                <a:srgbClr val="FFFFCC"/>
              </a:buClr>
              <a:buSzPct val="60000"/>
              <a:buNone/>
              <a:defRPr/>
            </a:pPr>
            <a:r>
              <a:rPr lang="el-GR" dirty="0">
                <a:latin typeface="+mj-lt"/>
              </a:rPr>
              <a:t>	21% 		85-89,</a:t>
            </a:r>
          </a:p>
          <a:p>
            <a:pPr>
              <a:spcBef>
                <a:spcPts val="600"/>
              </a:spcBef>
              <a:buClr>
                <a:srgbClr val="FFFFCC"/>
              </a:buClr>
              <a:buSzPct val="60000"/>
              <a:buNone/>
              <a:defRPr/>
            </a:pPr>
            <a:r>
              <a:rPr lang="el-GR" dirty="0">
                <a:latin typeface="+mj-lt"/>
              </a:rPr>
              <a:t> 	38% 		90-95</a:t>
            </a:r>
          </a:p>
          <a:p>
            <a:pPr>
              <a:spcBef>
                <a:spcPts val="600"/>
              </a:spcBef>
              <a:buClr>
                <a:srgbClr val="FFFFCC"/>
              </a:buClr>
              <a:buSzPct val="60000"/>
              <a:buNone/>
              <a:defRPr/>
            </a:pPr>
            <a:endParaRPr lang="el-GR" dirty="0">
              <a:effectLst>
                <a:outerShdw blurRad="38100" dist="38100" dir="2700000" algn="tl">
                  <a:srgbClr val="000000"/>
                </a:outerShdw>
              </a:effectLst>
              <a:latin typeface="+mj-lt"/>
            </a:endParaRPr>
          </a:p>
          <a:p>
            <a:pPr>
              <a:buNone/>
            </a:pPr>
            <a:endParaRPr lang="el-GR" dirty="0"/>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E:\YANNIS.MARIANNA\MARIANNA\A_ΜΑΘΗΜΑΤΑ PPS\fig 2.jpg"/>
          <p:cNvPicPr>
            <a:picLocks noChangeAspect="1" noChangeArrowheads="1"/>
          </p:cNvPicPr>
          <p:nvPr/>
        </p:nvPicPr>
        <p:blipFill>
          <a:blip r:embed="rId2"/>
          <a:srcRect/>
          <a:stretch>
            <a:fillRect/>
          </a:stretch>
        </p:blipFill>
        <p:spPr bwMode="auto">
          <a:xfrm>
            <a:off x="2000232" y="1711360"/>
            <a:ext cx="5138851" cy="3432152"/>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YANNIS.MARIANNA\MARIANNA\A_ΜΑΘΗΜΑΤΑ PPS\fig 3.jpg"/>
          <p:cNvPicPr>
            <a:picLocks noChangeAspect="1" noChangeArrowheads="1"/>
          </p:cNvPicPr>
          <p:nvPr/>
        </p:nvPicPr>
        <p:blipFill>
          <a:blip r:embed="rId2"/>
          <a:srcRect/>
          <a:stretch>
            <a:fillRect/>
          </a:stretch>
        </p:blipFill>
        <p:spPr bwMode="auto">
          <a:xfrm>
            <a:off x="1928794" y="1142984"/>
            <a:ext cx="5756357" cy="391517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Γνωστικές λειτουργίες</a:t>
            </a:r>
          </a:p>
        </p:txBody>
      </p:sp>
      <p:sp>
        <p:nvSpPr>
          <p:cNvPr id="3" name="2 - Θέση περιεχομένου"/>
          <p:cNvSpPr>
            <a:spLocks noGrp="1"/>
          </p:cNvSpPr>
          <p:nvPr>
            <p:ph idx="1"/>
          </p:nvPr>
        </p:nvSpPr>
        <p:spPr/>
        <p:txBody>
          <a:bodyPr>
            <a:normAutofit fontScale="70000" lnSpcReduction="20000"/>
          </a:bodyPr>
          <a:lstStyle/>
          <a:p>
            <a:pPr indent="19050">
              <a:buNone/>
            </a:pPr>
            <a:r>
              <a:rPr lang="el-GR" dirty="0"/>
              <a:t>μνήμη</a:t>
            </a:r>
          </a:p>
          <a:p>
            <a:pPr>
              <a:buNone/>
            </a:pPr>
            <a:r>
              <a:rPr lang="el-GR" dirty="0"/>
              <a:t>   	λειτουργίες του λόγου</a:t>
            </a:r>
          </a:p>
          <a:p>
            <a:pPr>
              <a:buNone/>
            </a:pPr>
            <a:r>
              <a:rPr lang="el-GR" dirty="0"/>
              <a:t>    ικανότητα σχεδιασμού </a:t>
            </a:r>
          </a:p>
          <a:p>
            <a:pPr>
              <a:buNone/>
            </a:pPr>
            <a:r>
              <a:rPr lang="el-GR" dirty="0"/>
              <a:t>    εκτέλεση κινητικών δραστηριοτήτων</a:t>
            </a:r>
          </a:p>
          <a:p>
            <a:pPr>
              <a:buNone/>
            </a:pPr>
            <a:r>
              <a:rPr lang="el-GR" dirty="0"/>
              <a:t>    αναγνώριση και ταυτοποίηση προσώπων, αντικειμένων και εννοιών, </a:t>
            </a:r>
          </a:p>
          <a:p>
            <a:pPr marL="0" indent="0">
              <a:buNone/>
            </a:pPr>
            <a:r>
              <a:rPr lang="el-GR" dirty="0"/>
              <a:t>    προσανατολισμός σε χώρο και χρόνο, </a:t>
            </a:r>
          </a:p>
          <a:p>
            <a:pPr>
              <a:buNone/>
            </a:pPr>
            <a:r>
              <a:rPr lang="el-GR" dirty="0"/>
              <a:t>    αντίληψη</a:t>
            </a:r>
          </a:p>
          <a:p>
            <a:pPr>
              <a:buNone/>
            </a:pPr>
            <a:r>
              <a:rPr lang="el-GR" dirty="0"/>
              <a:t>    προσοχή, </a:t>
            </a:r>
          </a:p>
          <a:p>
            <a:pPr>
              <a:buNone/>
            </a:pPr>
            <a:r>
              <a:rPr lang="el-GR" dirty="0"/>
              <a:t>    συγκέντρωση, </a:t>
            </a:r>
          </a:p>
          <a:p>
            <a:pPr>
              <a:buNone/>
            </a:pPr>
            <a:r>
              <a:rPr lang="el-GR" dirty="0"/>
              <a:t>    κρίση</a:t>
            </a:r>
          </a:p>
          <a:p>
            <a:pPr>
              <a:buNone/>
            </a:pPr>
            <a:r>
              <a:rPr lang="el-GR" dirty="0"/>
              <a:t>    εκτέλεση σύνθετων λειτουργιών (σύνθεση, αφαίρεση) </a:t>
            </a:r>
          </a:p>
          <a:p>
            <a:pPr indent="-76200">
              <a:buNone/>
            </a:pPr>
            <a:r>
              <a:rPr lang="el-GR" dirty="0"/>
              <a:t>κοινωνικές δεξιότητες. </a:t>
            </a: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297</TotalTime>
  <Words>1519</Words>
  <Application>Microsoft Office PowerPoint</Application>
  <PresentationFormat>Προβολή στην οθόνη (4:3)</PresentationFormat>
  <Paragraphs>139</Paragraphs>
  <Slides>26</Slides>
  <Notes>2</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26</vt:i4>
      </vt:variant>
    </vt:vector>
  </HeadingPairs>
  <TitlesOfParts>
    <vt:vector size="30" baseType="lpstr">
      <vt:lpstr>Arial</vt:lpstr>
      <vt:lpstr>Calibri</vt:lpstr>
      <vt:lpstr>Times New Roman</vt:lpstr>
      <vt:lpstr>Θέμα του Office</vt:lpstr>
      <vt:lpstr>ΑΝΟΙΑ</vt:lpstr>
      <vt:lpstr>Παρουσίαση του PowerPoint</vt:lpstr>
      <vt:lpstr>Παρουσίαση του PowerPoint</vt:lpstr>
      <vt:lpstr>ΟΡΙΣΜΟΣ</vt:lpstr>
      <vt:lpstr>ΕΙΔΗ ΑΝΟΙΩΝ</vt:lpstr>
      <vt:lpstr>επιδημιολογία</vt:lpstr>
      <vt:lpstr>Παρουσίαση του PowerPoint</vt:lpstr>
      <vt:lpstr>Παρουσίαση του PowerPoint</vt:lpstr>
      <vt:lpstr>Γνωστικές λειτουργίες</vt:lpstr>
      <vt:lpstr>Κλινική εικόνα</vt:lpstr>
      <vt:lpstr>Κλινική εικόνα</vt:lpstr>
      <vt:lpstr>Αγγειακή άνοια</vt:lpstr>
      <vt:lpstr>Κλινική εικόνα αγγειακής άνοιας</vt:lpstr>
      <vt:lpstr>Κλινική Εικόνα ΄Ανοιας με Σωμάτια Lewy </vt:lpstr>
      <vt:lpstr>ΜΕΤΩΠΟΚΡΟΤΑΦΙΚΗ ΑΝΟΙΑ MRI Μετωπιαία και πρόσθια κροταφική ατροφία  </vt:lpstr>
      <vt:lpstr>ΜΕΤΩΠΟΚΡΟΤΑΦΙΚΗ ΑΝΟΙΑ</vt:lpstr>
      <vt:lpstr>Παρουσίαση του PowerPoint</vt:lpstr>
      <vt:lpstr>ΚΛΙΝΙΚΗ ΕΙΚΟΝΑ ΜΕΤΩΠΟΚΡΟΤΑΦΙΚΩΝ ΑΝΟΙΩΝ</vt:lpstr>
      <vt:lpstr>ΝΕΥΡΟΒΙΟΛΟΓΙΚΟ ΥΠΟΣΤΡΩΜΑ</vt:lpstr>
      <vt:lpstr>ΝΕΥΡΟΒΙΟΛΟΓΙΚΟ ΥΠΟΣΤΡΩΜΑ</vt:lpstr>
      <vt:lpstr>ΓΕΝΕΤΙΚΗ</vt:lpstr>
      <vt:lpstr>ΔΙΑΓΝΩΣΗ</vt:lpstr>
      <vt:lpstr>ΕΡΓΑΣΤΗΡΙΑΚΟΣ ΕΛΕΓΧΟΣ</vt:lpstr>
      <vt:lpstr>ΘΕΡΑΠΕΙΑ</vt:lpstr>
      <vt:lpstr>Παρουσίαση του PowerPoint</vt:lpstr>
      <vt:lpstr>ΕΠΙΜΕΤΡΟ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ΑΝΟΙΑ</dc:title>
  <dc:creator>mariannis</dc:creator>
  <cp:lastModifiedBy>marianna papadopoulou</cp:lastModifiedBy>
  <cp:revision>21</cp:revision>
  <dcterms:created xsi:type="dcterms:W3CDTF">2015-01-11T16:08:23Z</dcterms:created>
  <dcterms:modified xsi:type="dcterms:W3CDTF">2020-06-01T16:36:36Z</dcterms:modified>
</cp:coreProperties>
</file>