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365" r:id="rId3"/>
    <p:sldId id="363" r:id="rId4"/>
    <p:sldId id="362" r:id="rId5"/>
    <p:sldId id="397" r:id="rId6"/>
    <p:sldId id="403" r:id="rId7"/>
    <p:sldId id="364" r:id="rId8"/>
    <p:sldId id="375" r:id="rId9"/>
    <p:sldId id="367" r:id="rId10"/>
    <p:sldId id="368" r:id="rId11"/>
    <p:sldId id="366" r:id="rId12"/>
    <p:sldId id="384" r:id="rId13"/>
    <p:sldId id="376" r:id="rId14"/>
    <p:sldId id="383" r:id="rId15"/>
    <p:sldId id="370" r:id="rId16"/>
    <p:sldId id="377" r:id="rId17"/>
    <p:sldId id="378" r:id="rId18"/>
    <p:sldId id="372" r:id="rId19"/>
    <p:sldId id="371" r:id="rId20"/>
    <p:sldId id="381" r:id="rId21"/>
    <p:sldId id="380" r:id="rId22"/>
    <p:sldId id="411" r:id="rId23"/>
    <p:sldId id="388" r:id="rId24"/>
    <p:sldId id="369" r:id="rId25"/>
    <p:sldId id="382" r:id="rId26"/>
    <p:sldId id="400" r:id="rId27"/>
    <p:sldId id="418" r:id="rId28"/>
    <p:sldId id="401" r:id="rId29"/>
    <p:sldId id="402" r:id="rId30"/>
    <p:sldId id="373" r:id="rId31"/>
    <p:sldId id="374" r:id="rId32"/>
    <p:sldId id="379" r:id="rId33"/>
    <p:sldId id="404" r:id="rId34"/>
    <p:sldId id="391" r:id="rId35"/>
    <p:sldId id="390" r:id="rId36"/>
    <p:sldId id="406" r:id="rId37"/>
    <p:sldId id="407" r:id="rId38"/>
    <p:sldId id="387" r:id="rId39"/>
    <p:sldId id="385" r:id="rId40"/>
    <p:sldId id="386" r:id="rId41"/>
    <p:sldId id="392" r:id="rId42"/>
    <p:sldId id="398" r:id="rId43"/>
    <p:sldId id="399" r:id="rId44"/>
    <p:sldId id="395" r:id="rId45"/>
    <p:sldId id="396" r:id="rId46"/>
    <p:sldId id="409" r:id="rId47"/>
    <p:sldId id="408" r:id="rId48"/>
    <p:sldId id="412" r:id="rId49"/>
    <p:sldId id="413" r:id="rId50"/>
    <p:sldId id="410" r:id="rId51"/>
    <p:sldId id="414" r:id="rId52"/>
    <p:sldId id="415" r:id="rId53"/>
    <p:sldId id="416" r:id="rId54"/>
    <p:sldId id="417" r:id="rId55"/>
    <p:sldId id="303" r:id="rId5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29028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9029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129030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9031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9032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29034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9035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9036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9037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9038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9039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12904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12904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129042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129043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129044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μια εικόνα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2800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800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2800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800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800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800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801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801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801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801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801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12801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12801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2801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B1B6773-25E9-4AE9-9FAA-CE1D4400CA1D}" type="datetimeFigureOut">
              <a:rPr lang="el-GR" smtClean="0"/>
              <a:pPr/>
              <a:t>1/5/2020</a:t>
            </a:fld>
            <a:endParaRPr lang="el-GR"/>
          </a:p>
        </p:txBody>
      </p:sp>
      <p:sp>
        <p:nvSpPr>
          <p:cNvPr id="12801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l-GR"/>
          </a:p>
        </p:txBody>
      </p:sp>
      <p:sp>
        <p:nvSpPr>
          <p:cNvPr id="12801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2DDB784-EA0E-4EEB-844B-25D64D420CC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 sz="quarter"/>
          </p:nvPr>
        </p:nvSpPr>
        <p:spPr>
          <a:xfrm>
            <a:off x="1066800" y="1997074"/>
            <a:ext cx="7086600" cy="2152006"/>
          </a:xfrm>
        </p:spPr>
        <p:txBody>
          <a:bodyPr/>
          <a:lstStyle/>
          <a:p>
            <a:br>
              <a:rPr lang="el-GR" dirty="0"/>
            </a:br>
            <a:br>
              <a:rPr lang="el-GR" dirty="0"/>
            </a:br>
            <a:br>
              <a:rPr lang="el-GR" dirty="0"/>
            </a:br>
            <a:r>
              <a:rPr lang="el-GR" dirty="0"/>
              <a:t>    ΠΟΛΩΣΗ </a:t>
            </a:r>
            <a:br>
              <a:rPr lang="el-GR" dirty="0"/>
            </a:br>
            <a:r>
              <a:rPr lang="el-GR" dirty="0"/>
              <a:t>                     ΦΩΤΟΣ</a:t>
            </a:r>
            <a:br>
              <a:rPr lang="el-GR" dirty="0"/>
            </a:br>
            <a:r>
              <a:rPr lang="el-GR" dirty="0"/>
              <a:t> 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sz="quarter" idx="1"/>
          </p:nvPr>
        </p:nvSpPr>
        <p:spPr>
          <a:xfrm>
            <a:off x="1066800" y="4149080"/>
            <a:ext cx="7537648" cy="1800200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         </a:t>
            </a:r>
          </a:p>
          <a:p>
            <a:r>
              <a:rPr lang="el-GR" dirty="0"/>
              <a:t>                      </a:t>
            </a:r>
            <a:r>
              <a:rPr lang="el-GR" dirty="0" err="1"/>
              <a:t>Καθ</a:t>
            </a:r>
            <a:r>
              <a:rPr lang="el-GR" dirty="0"/>
              <a:t>. Α. ΑΡΑΒΑΝΤΙΝΟΣ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140C35-2568-4CF6-8A8B-92740A41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Φυσικό φως σε πολωτή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DDFF25-8621-4057-BFD4-8173D8744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753672" cy="4114800"/>
          </a:xfrm>
        </p:spPr>
        <p:txBody>
          <a:bodyPr/>
          <a:lstStyle/>
          <a:p>
            <a:r>
              <a:rPr lang="el-GR" dirty="0"/>
              <a:t>Το διερχόμενο φως έχει σταθερή ένταση ανεξάρτητα της θέσης του χαρακτηριστικού επιπέδου του πολωτή.</a:t>
            </a:r>
          </a:p>
          <a:p>
            <a:r>
              <a:rPr lang="el-GR" dirty="0"/>
              <a:t>Η ένταση αυτή είναι ακριβώς η μισή της αρχικής προσπίπτουσας.</a:t>
            </a:r>
          </a:p>
          <a:p>
            <a:r>
              <a:rPr lang="el-GR" dirty="0"/>
              <a:t>Το εξερχόμενο φως είναι τώρα γραμμικά πολωμένο στη διεύθυνση του πολωτή.   </a:t>
            </a:r>
          </a:p>
        </p:txBody>
      </p:sp>
    </p:spTree>
    <p:extLst>
      <p:ext uri="{BB962C8B-B14F-4D97-AF65-F5344CB8AC3E}">
        <p14:creationId xmlns:p14="http://schemas.microsoft.com/office/powerpoint/2010/main" val="1839153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C29701B-E381-4A46-B30E-EEB46D7D8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Γραμμικά φίλτρα κάθετα</a:t>
            </a:r>
          </a:p>
        </p:txBody>
      </p:sp>
      <p:pic>
        <p:nvPicPr>
          <p:cNvPr id="1026" name="Picture 2" descr="Light Website : Πόλωση του φωτός">
            <a:extLst>
              <a:ext uri="{FF2B5EF4-FFF2-40B4-BE49-F238E27FC236}">
                <a16:creationId xmlns:a16="http://schemas.microsoft.com/office/drawing/2014/main" id="{A3E464CF-B3DD-47E7-A3B4-4CC50D4B3A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48880"/>
            <a:ext cx="5292813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908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6D4CEE-189D-43C8-9E35-484CC02C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Γραμμικά φίλτρα κάθετα</a:t>
            </a:r>
          </a:p>
        </p:txBody>
      </p:sp>
      <p:pic>
        <p:nvPicPr>
          <p:cNvPr id="2050" name="Picture 2" descr="Νόμος Malus: Διατύπωση - Κολέγια και πανεπιστήμια - 2020">
            <a:extLst>
              <a:ext uri="{FF2B5EF4-FFF2-40B4-BE49-F238E27FC236}">
                <a16:creationId xmlns:a16="http://schemas.microsoft.com/office/drawing/2014/main" id="{D242602E-8813-48B9-BDA3-5155002765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20888"/>
            <a:ext cx="4752528" cy="392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868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5B0421-953B-4085-8BB1-93ED219B5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Πολωτής - </a:t>
            </a:r>
            <a:r>
              <a:rPr lang="el-GR" dirty="0" err="1"/>
              <a:t>Αναλύτης</a:t>
            </a:r>
            <a:endParaRPr lang="el-GR" dirty="0"/>
          </a:p>
        </p:txBody>
      </p:sp>
      <p:pic>
        <p:nvPicPr>
          <p:cNvPr id="3074" name="Picture 2" descr="ΕΙΔΗ ΚΥΜΑΤΩΝ">
            <a:extLst>
              <a:ext uri="{FF2B5EF4-FFF2-40B4-BE49-F238E27FC236}">
                <a16:creationId xmlns:a16="http://schemas.microsoft.com/office/drawing/2014/main" id="{AF62E05D-F557-434B-A563-992B901A2E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26982"/>
            <a:ext cx="3960440" cy="452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423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4E2484-C8C1-4629-926A-094CE02FF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Νόμος του </a:t>
            </a:r>
            <a:r>
              <a:rPr lang="en-US" dirty="0"/>
              <a:t>Malus</a:t>
            </a:r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F0DF7D4-F969-472F-9DC7-8FADEF3E8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981200"/>
            <a:ext cx="8041551" cy="4582160"/>
          </a:xfrm>
        </p:spPr>
        <p:txBody>
          <a:bodyPr/>
          <a:lstStyle/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endParaRPr lang="el-GR" dirty="0"/>
          </a:p>
          <a:p>
            <a:pPr marL="0" indent="0" algn="ctr">
              <a:buNone/>
            </a:pPr>
            <a:r>
              <a:rPr lang="en-US" sz="4400" dirty="0"/>
              <a:t>I = I</a:t>
            </a:r>
            <a:r>
              <a:rPr lang="el-GR" sz="4400" baseline="-25000" dirty="0"/>
              <a:t>ο</a:t>
            </a:r>
            <a:r>
              <a:rPr lang="el-GR" sz="4400" dirty="0"/>
              <a:t> </a:t>
            </a:r>
            <a:r>
              <a:rPr lang="en-US" sz="4400" dirty="0"/>
              <a:t>cos</a:t>
            </a:r>
            <a:r>
              <a:rPr lang="en-US" sz="4400" baseline="30000" dirty="0"/>
              <a:t>2</a:t>
            </a:r>
            <a:r>
              <a:rPr lang="en-US" sz="4400" dirty="0"/>
              <a:t> </a:t>
            </a:r>
            <a:r>
              <a:rPr lang="el-GR" sz="4400" dirty="0"/>
              <a:t>(φ)</a:t>
            </a:r>
          </a:p>
        </p:txBody>
      </p:sp>
      <p:pic>
        <p:nvPicPr>
          <p:cNvPr id="1030" name="Picture 6" descr="Untitled">
            <a:extLst>
              <a:ext uri="{FF2B5EF4-FFF2-40B4-BE49-F238E27FC236}">
                <a16:creationId xmlns:a16="http://schemas.microsoft.com/office/drawing/2014/main" id="{E65CDCA5-C1F9-4120-82BD-1D3BC65E2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82" y="2098135"/>
            <a:ext cx="7373975" cy="266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060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3B8B87-7AF5-4395-9DF8-A9EED7F04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 wrap="square" anchor="ctr">
            <a:normAutofit/>
          </a:bodyPr>
          <a:lstStyle/>
          <a:p>
            <a:pPr algn="ctr"/>
            <a:r>
              <a:rPr lang="el-GR" dirty="0"/>
              <a:t>Πόλωση από ανάκλαση</a:t>
            </a:r>
          </a:p>
        </p:txBody>
      </p:sp>
      <p:pic>
        <p:nvPicPr>
          <p:cNvPr id="4098" name="Picture 2" descr="ΠΟΛΩΣΗ (Χαρακτηριστικό γνώρισμα μόνο των εγκάρσιων κυμάτων ...">
            <a:extLst>
              <a:ext uri="{FF2B5EF4-FFF2-40B4-BE49-F238E27FC236}">
                <a16:creationId xmlns:a16="http://schemas.microsoft.com/office/drawing/2014/main" id="{1A827406-F9C3-4B00-9EF7-F14EDE7A8D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9369" y="1981200"/>
            <a:ext cx="6118661" cy="41148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61936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62A916-BC5F-4A80-8668-BC16F66D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από ανάκλαση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8BBCF5-C266-4FC3-B239-C4210F8BE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543800" cy="4328120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Για συγκεκριμένη γωνία προσπτώσεως πραγματοποιείται ΟΛΙΚΗ ΠΟΛΩΣΗ της ανακλώμενης στη γυάλινη επιφάνεια φωτεινής ακτίνας.</a:t>
            </a:r>
          </a:p>
          <a:p>
            <a:r>
              <a:rPr lang="el-GR" dirty="0"/>
              <a:t>Η ΟΛΙΚΗ ΠΟΛΩΣΗ συμβαίνει όταν η ανακλώμενη και η διαθλώμενη ακτίνα είναι μεταξύ τους κάθετες.   </a:t>
            </a:r>
          </a:p>
        </p:txBody>
      </p:sp>
    </p:spTree>
    <p:extLst>
      <p:ext uri="{BB962C8B-B14F-4D97-AF65-F5344CB8AC3E}">
        <p14:creationId xmlns:p14="http://schemas.microsoft.com/office/powerpoint/2010/main" val="343792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92DE98-FB55-4D16-BCD2-ED9101C5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από ανάκλαση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9F8806F-983B-42DF-BEC9-DC6416DF9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Στην ΟΛΙΚΗ ΠΟΛΩΣΗ αποδεικνύεται ότι ισχύει </a:t>
            </a:r>
            <a:r>
              <a:rPr lang="en-US" dirty="0"/>
              <a:t> </a:t>
            </a:r>
            <a:r>
              <a:rPr lang="el-GR" dirty="0"/>
              <a:t>:</a:t>
            </a:r>
            <a:r>
              <a:rPr lang="en-US" dirty="0"/>
              <a:t> </a:t>
            </a:r>
            <a:r>
              <a:rPr lang="el-GR" dirty="0" err="1"/>
              <a:t>εφθ</a:t>
            </a:r>
            <a:r>
              <a:rPr lang="el-GR" dirty="0"/>
              <a:t> = </a:t>
            </a:r>
            <a:r>
              <a:rPr lang="en-US" dirty="0"/>
              <a:t>n</a:t>
            </a:r>
            <a:r>
              <a:rPr lang="el-GR" dirty="0"/>
              <a:t> και διότι </a:t>
            </a:r>
            <a:r>
              <a:rPr lang="en-US" dirty="0"/>
              <a:t>n = 1.5 </a:t>
            </a:r>
            <a:r>
              <a:rPr lang="el-GR" dirty="0"/>
              <a:t>(ο μέσος </a:t>
            </a:r>
            <a:r>
              <a:rPr lang="el-GR" dirty="0" err="1"/>
              <a:t>δ.δ</a:t>
            </a:r>
            <a:r>
              <a:rPr lang="el-GR" dirty="0"/>
              <a:t>. για το γυαλί) η γωνία προσπτώσεως θ είναι ίση με 57 </a:t>
            </a:r>
            <a:r>
              <a:rPr lang="el-GR" baseline="30000" dirty="0"/>
              <a:t>ο</a:t>
            </a:r>
            <a:r>
              <a:rPr lang="en-US" dirty="0"/>
              <a:t> </a:t>
            </a:r>
            <a:r>
              <a:rPr lang="el-GR" dirty="0"/>
              <a:t>. Η γωνία θ ονομάζεται γωνία </a:t>
            </a:r>
            <a:r>
              <a:rPr lang="en-US" dirty="0"/>
              <a:t>Brewster.</a:t>
            </a:r>
          </a:p>
          <a:p>
            <a:endParaRPr lang="en-US" baseline="30000" dirty="0"/>
          </a:p>
          <a:p>
            <a:r>
              <a:rPr lang="el-GR" dirty="0"/>
              <a:t>Πόλωση δεν προκύπτει από ανακλάσεις σε μεταλλικές επιφάνειες.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237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DE3E26-B178-4177-8BA7-6471B6508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από ανάκλαση</a:t>
            </a:r>
          </a:p>
        </p:txBody>
      </p:sp>
      <p:pic>
        <p:nvPicPr>
          <p:cNvPr id="6146" name="Picture 2" descr="PHYSIC LESSONS: ΠΟΛΩΣΗ ΤΟΥ ΦΩΤΟΣ">
            <a:extLst>
              <a:ext uri="{FF2B5EF4-FFF2-40B4-BE49-F238E27FC236}">
                <a16:creationId xmlns:a16="http://schemas.microsoft.com/office/drawing/2014/main" id="{743C7A51-CEB8-429B-9F3E-39039E2EA7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616248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62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217B18-8A9D-49F1-8312-60D1B98F8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από σκέδαση</a:t>
            </a:r>
          </a:p>
        </p:txBody>
      </p:sp>
      <p:pic>
        <p:nvPicPr>
          <p:cNvPr id="5122" name="Picture 2" descr="PHYSIC LESSONS: ΠΟΛΩΣΗ ΤΟΥ ΦΩΤΟΣ">
            <a:extLst>
              <a:ext uri="{FF2B5EF4-FFF2-40B4-BE49-F238E27FC236}">
                <a16:creationId xmlns:a16="http://schemas.microsoft.com/office/drawing/2014/main" id="{7EEFFBE5-5E00-456E-BE80-2CFEE5E76C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4904"/>
            <a:ext cx="3610322" cy="30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313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8FC939-2F20-4495-9DB2-EB5B016D9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 Φυσικό Φως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83ED15C-C891-4D58-91AE-32223E818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Τα πεδία με εντάσεις Ε (Ηλεκτρικό) και Β (μαγνητικό) ταλαντώνονται σε τυχαίου προσανατολισμού επίπεδα ενώ διατηρούνται  πάντοτε κάθετα στην διεύθυνση διάδοσης. </a:t>
            </a:r>
          </a:p>
          <a:p>
            <a:r>
              <a:rPr lang="el-GR" dirty="0"/>
              <a:t>Φυσικό φως ~ τυχαία πολωμένο φως.</a:t>
            </a:r>
          </a:p>
        </p:txBody>
      </p:sp>
    </p:spTree>
    <p:extLst>
      <p:ext uri="{BB962C8B-B14F-4D97-AF65-F5344CB8AC3E}">
        <p14:creationId xmlns:p14="http://schemas.microsoft.com/office/powerpoint/2010/main" val="2287056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A77C0C-3DD3-4589-8CA3-776C71A3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από σκέδαση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863AC90-1E07-4F47-AB0B-07EA774E4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681664" cy="4114800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Η σκέδαση </a:t>
            </a:r>
            <a:r>
              <a:rPr lang="en-US" dirty="0"/>
              <a:t>Rayleigh </a:t>
            </a:r>
            <a:r>
              <a:rPr lang="el-GR" dirty="0"/>
              <a:t>του φωτός πραγματοποιείται στα μόρια οξυγόνου (Ο</a:t>
            </a:r>
            <a:r>
              <a:rPr lang="el-GR" baseline="-25000" dirty="0"/>
              <a:t>2</a:t>
            </a:r>
            <a:r>
              <a:rPr lang="el-GR" dirty="0"/>
              <a:t>) και αζώτου (Ν</a:t>
            </a:r>
            <a:r>
              <a:rPr lang="el-GR" baseline="-25000" dirty="0"/>
              <a:t>2</a:t>
            </a:r>
            <a:r>
              <a:rPr lang="el-GR" dirty="0"/>
              <a:t>) της ατμόσφαιρας.</a:t>
            </a:r>
            <a:endParaRPr lang="en-US" dirty="0"/>
          </a:p>
          <a:p>
            <a:endParaRPr lang="en-US" dirty="0"/>
          </a:p>
          <a:p>
            <a:r>
              <a:rPr lang="el-GR" dirty="0"/>
              <a:t>Τα μόρια αυτά έχουν πολύ μικρές διαστάσεις της τάξεως των 0.2</a:t>
            </a:r>
            <a:r>
              <a:rPr lang="en-US" dirty="0"/>
              <a:t>nm.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8277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1575FD-6B96-4293-8ECF-5E337701F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από σκέδαση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8B8150-AE4C-433A-8487-AD34B0C5A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32856"/>
            <a:ext cx="7543800" cy="3963144"/>
          </a:xfrm>
        </p:spPr>
        <p:txBody>
          <a:bodyPr/>
          <a:lstStyle/>
          <a:p>
            <a:r>
              <a:rPr lang="el-GR" dirty="0"/>
              <a:t>Απ’ ευθείας παρατήρηση ήλιου : Το φως δεν είναι πολωμένο (πρόκειται για φυσικό φως).</a:t>
            </a:r>
          </a:p>
          <a:p>
            <a:r>
              <a:rPr lang="el-GR" dirty="0"/>
              <a:t>Κατακόρυφη παρατήρηση : Το φως</a:t>
            </a:r>
            <a:r>
              <a:rPr lang="en-US" dirty="0"/>
              <a:t> </a:t>
            </a:r>
            <a:r>
              <a:rPr lang="el-GR" dirty="0"/>
              <a:t>είναι γραμμικά πολωμένο.</a:t>
            </a:r>
          </a:p>
          <a:p>
            <a:r>
              <a:rPr lang="el-GR" dirty="0"/>
              <a:t>Οριζόντια παρατήρηση : Το φως είναι γραμμικά πολωμένο.  </a:t>
            </a:r>
          </a:p>
        </p:txBody>
      </p:sp>
    </p:spTree>
    <p:extLst>
      <p:ext uri="{BB962C8B-B14F-4D97-AF65-F5344CB8AC3E}">
        <p14:creationId xmlns:p14="http://schemas.microsoft.com/office/powerpoint/2010/main" val="1618287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90D5A7-829D-4A92-AD1C-2FE87603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Τρόποι πόλωσης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1E5CE63-7609-4BE6-AED8-D58C51363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32856"/>
            <a:ext cx="7543800" cy="4176464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Πρόκειται για 4 διαφορετικούς τρόπους :</a:t>
            </a:r>
          </a:p>
          <a:p>
            <a:r>
              <a:rPr lang="el-GR" dirty="0"/>
              <a:t>Εκλεκτική απορρόφηση (</a:t>
            </a:r>
            <a:r>
              <a:rPr lang="el-GR" dirty="0" err="1"/>
              <a:t>διχρωϊκά</a:t>
            </a:r>
            <a:r>
              <a:rPr lang="el-GR" dirty="0"/>
              <a:t> υλικά).</a:t>
            </a:r>
          </a:p>
          <a:p>
            <a:r>
              <a:rPr lang="el-GR" dirty="0"/>
              <a:t>Ανάκλαση σε μη μεταλλικές επιφάνειες (π.χ. νερό, χιόνι, γυαλί κ.α.).</a:t>
            </a:r>
          </a:p>
          <a:p>
            <a:r>
              <a:rPr lang="el-GR" dirty="0"/>
              <a:t>Σκέδαση σε μικροσκοπικά σωμάτια. </a:t>
            </a:r>
          </a:p>
          <a:p>
            <a:r>
              <a:rPr lang="el-GR" dirty="0"/>
              <a:t>Διπλές διαθλάσεις (χαλαζίας).</a:t>
            </a:r>
          </a:p>
        </p:txBody>
      </p:sp>
    </p:spTree>
    <p:extLst>
      <p:ext uri="{BB962C8B-B14F-4D97-AF65-F5344CB8AC3E}">
        <p14:creationId xmlns:p14="http://schemas.microsoft.com/office/powerpoint/2010/main" val="2928848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07AB88-140A-4089-98DE-8D885BA1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Φωτογράφιση θάλασσας</a:t>
            </a:r>
          </a:p>
        </p:txBody>
      </p:sp>
      <p:pic>
        <p:nvPicPr>
          <p:cNvPr id="1026" name="Picture 2" descr="Πολωτικό φίλτρο (φωτογραφία) - Wikiwand">
            <a:extLst>
              <a:ext uri="{FF2B5EF4-FFF2-40B4-BE49-F238E27FC236}">
                <a16:creationId xmlns:a16="http://schemas.microsoft.com/office/drawing/2014/main" id="{28ACAD81-F83E-4DA6-838F-CB05D58D4C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99" y="2780928"/>
            <a:ext cx="7543800" cy="25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390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8B3CA6-08E1-4F1D-8A2C-B3B7E92BF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Φωτογράφιση ουρανού</a:t>
            </a:r>
          </a:p>
        </p:txBody>
      </p:sp>
      <p:pic>
        <p:nvPicPr>
          <p:cNvPr id="3074" name="Picture 2" descr="Πολωτικό φίλτρο (φωτογραφία) - Wikiwand">
            <a:extLst>
              <a:ext uri="{FF2B5EF4-FFF2-40B4-BE49-F238E27FC236}">
                <a16:creationId xmlns:a16="http://schemas.microsoft.com/office/drawing/2014/main" id="{582F1D4B-9617-49C2-BBDB-D4691AA968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80928"/>
            <a:ext cx="7543800" cy="287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888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18BB75-214C-42B6-967E-73C518FAE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Φωτογράφιση ουρανού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074B805-ACA4-4CEB-B4BB-BFCD2B38B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969696" cy="4328120"/>
          </a:xfrm>
        </p:spPr>
        <p:txBody>
          <a:bodyPr/>
          <a:lstStyle/>
          <a:p>
            <a:r>
              <a:rPr lang="el-GR" dirty="0"/>
              <a:t>Το φως που προέρχεται από τα σύννεφα (τυχαίες ανακλάσεις) δεν είναι πολωμένο. </a:t>
            </a:r>
          </a:p>
          <a:p>
            <a:r>
              <a:rPr lang="el-GR" dirty="0"/>
              <a:t>Αντίθετα, το φως από περιοχές</a:t>
            </a:r>
            <a:r>
              <a:rPr lang="en-US" dirty="0"/>
              <a:t> </a:t>
            </a:r>
            <a:r>
              <a:rPr lang="el-GR" dirty="0"/>
              <a:t>του  ανοικτού ουρανού είναι πολωμένο (σκεδάσεις) και έτσι μπορεί να μειωθεί με την κατάλληλη βοήθεια ενός πολωτή.</a:t>
            </a:r>
          </a:p>
          <a:p>
            <a:r>
              <a:rPr lang="el-GR" dirty="0"/>
              <a:t>Έτσι, βελτιώνεται η αντίθεση στην εμφάνιση του σύννεφου.    </a:t>
            </a:r>
          </a:p>
        </p:txBody>
      </p:sp>
    </p:spTree>
    <p:extLst>
      <p:ext uri="{BB962C8B-B14F-4D97-AF65-F5344CB8AC3E}">
        <p14:creationId xmlns:p14="http://schemas.microsoft.com/office/powerpoint/2010/main" val="141940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EABD2C-760E-4C9F-BAAD-811A7F754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Ουράνιο τόξο - πόλωση</a:t>
            </a:r>
          </a:p>
        </p:txBody>
      </p:sp>
      <p:pic>
        <p:nvPicPr>
          <p:cNvPr id="4" name="Picture 2" descr="C:\Users\ARAVANTINOS\Desktop\2-lg[1].jpg">
            <a:extLst>
              <a:ext uri="{FF2B5EF4-FFF2-40B4-BE49-F238E27FC236}">
                <a16:creationId xmlns:a16="http://schemas.microsoft.com/office/drawing/2014/main" id="{AC6D44BD-996E-4FD0-B9BC-9E589DDE81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67954" y="2204864"/>
            <a:ext cx="6141492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9820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851DF5-6F13-420D-8284-FDBA68DDB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Ουράνιο τόξο - πόλωση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80CC0C-3605-4AD2-87FB-D46F53FC0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Η διεύθυνση της πόλωσης του φωτός που προέρχεται από το ουράνιο τόξο είναι </a:t>
            </a:r>
            <a:r>
              <a:rPr lang="el-GR" dirty="0" err="1"/>
              <a:t>εφαπτομενική</a:t>
            </a:r>
            <a:r>
              <a:rPr lang="el-GR" dirty="0"/>
              <a:t> του κυκλικού του ίχνους. </a:t>
            </a:r>
          </a:p>
        </p:txBody>
      </p:sp>
    </p:spTree>
    <p:extLst>
      <p:ext uri="{BB962C8B-B14F-4D97-AF65-F5344CB8AC3E}">
        <p14:creationId xmlns:p14="http://schemas.microsoft.com/office/powerpoint/2010/main" val="2002005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223326-326C-4A00-9CD3-5442D363D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Ουράνιο τόξο - πόλωση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77C3FFF-DDC2-4577-ACDE-6F177C9DB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011" y="2204864"/>
            <a:ext cx="632537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DE6396-95B3-4B84-9C0C-2E1B115EA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Ουράνιο τόξο - πόλωση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B35F3B2-EEE1-4C9E-94A2-29ED939CD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036" y="2410558"/>
            <a:ext cx="605332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9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8ED7B08-91B8-4E9A-9822-736AA37F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Κατηγορίες ταλάντωσης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10D1FD-3B24-47F6-A12B-043E6936A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897688" cy="4114800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Εγκάρσια κύματα</a:t>
            </a:r>
          </a:p>
          <a:p>
            <a:pPr marL="0" indent="0">
              <a:buNone/>
            </a:pPr>
            <a:r>
              <a:rPr lang="el-GR" dirty="0"/>
              <a:t>         (φως)</a:t>
            </a:r>
          </a:p>
          <a:p>
            <a:endParaRPr lang="el-GR" dirty="0"/>
          </a:p>
          <a:p>
            <a:r>
              <a:rPr lang="el-GR" dirty="0"/>
              <a:t>Διαμήκη κύματα</a:t>
            </a:r>
          </a:p>
          <a:p>
            <a:pPr marL="0" indent="0">
              <a:buNone/>
            </a:pPr>
            <a:r>
              <a:rPr lang="el-GR" dirty="0"/>
              <a:t>         (ήχος)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1026" name="Picture 2" descr="5. Κύματα | Περί ΦυσιQuiz">
            <a:extLst>
              <a:ext uri="{FF2B5EF4-FFF2-40B4-BE49-F238E27FC236}">
                <a16:creationId xmlns:a16="http://schemas.microsoft.com/office/drawing/2014/main" id="{011B99EE-EC70-48B7-AE1C-A6817E84F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14" y="2567127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920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CBBE56D-139F-48D3-84A4-7FCA7454E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Πολωτικά γυαλιά</a:t>
            </a:r>
          </a:p>
        </p:txBody>
      </p:sp>
      <p:pic>
        <p:nvPicPr>
          <p:cNvPr id="7170" name="Picture 2" descr="Γυαλιά προστασίας Cofra Lightning Polar μαύρο. BARCOM.GR">
            <a:extLst>
              <a:ext uri="{FF2B5EF4-FFF2-40B4-BE49-F238E27FC236}">
                <a16:creationId xmlns:a16="http://schemas.microsoft.com/office/drawing/2014/main" id="{497A2E98-BE64-43FC-A89A-6D44E3B4B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76872"/>
            <a:ext cx="64770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714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5E3B51-B2FF-49D9-B9D6-B1570F52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Πολωτικά γυαλιά</a:t>
            </a:r>
          </a:p>
        </p:txBody>
      </p:sp>
      <p:pic>
        <p:nvPicPr>
          <p:cNvPr id="8194" name="Picture 2" descr="Ιδιότητες γυαλιών ηλίου | Ζερβόπουλος Οπτικά">
            <a:extLst>
              <a:ext uri="{FF2B5EF4-FFF2-40B4-BE49-F238E27FC236}">
                <a16:creationId xmlns:a16="http://schemas.microsoft.com/office/drawing/2014/main" id="{3A9CBADF-CA20-4536-9401-B74B8D3CA6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36912"/>
            <a:ext cx="54991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736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2D73F8-5FCA-402D-BEA7-C1878FA8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05D5F55-359A-4D67-A396-9E7FE7C53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981200"/>
            <a:ext cx="7992888" cy="4328120"/>
          </a:xfrm>
        </p:spPr>
        <p:txBody>
          <a:bodyPr/>
          <a:lstStyle/>
          <a:p>
            <a:r>
              <a:rPr lang="el-GR" dirty="0"/>
              <a:t>Ο ανθρώπινος αμφιβληστροειδής (όπως άλλωστε και ένας φωτογραφικός αισθητήρας) δεν μπορεί να διαπιστώσει εάν το φως που τον ευαισθητοποιεί είναι πολωμένο ή όχι.</a:t>
            </a:r>
          </a:p>
          <a:p>
            <a:r>
              <a:rPr lang="el-GR" dirty="0"/>
              <a:t> Όμως, έντομα (π.χ. μέλισσες), γαρίδες αλλά και τα χταπόδια «αναγνωρίζουν» το πολωμένο φως και το αξιοποιούν.</a:t>
            </a:r>
          </a:p>
        </p:txBody>
      </p:sp>
    </p:spTree>
    <p:extLst>
      <p:ext uri="{BB962C8B-B14F-4D97-AF65-F5344CB8AC3E}">
        <p14:creationId xmlns:p14="http://schemas.microsoft.com/office/powerpoint/2010/main" val="1288064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:a16="http://schemas.microsoft.com/office/drawing/2014/main" id="{DB8B5CE1-D0D6-46C3-A9D7-91776CEE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pPr algn="ctr"/>
            <a:r>
              <a:rPr lang="en-US" dirty="0" err="1"/>
              <a:t>Octapus</a:t>
            </a:r>
            <a:r>
              <a:rPr lang="en-US" dirty="0"/>
              <a:t>  </a:t>
            </a:r>
            <a:r>
              <a:rPr lang="en-US" dirty="0" err="1"/>
              <a:t>joubini</a:t>
            </a:r>
            <a:endParaRPr lang="en-US" dirty="0"/>
          </a:p>
        </p:txBody>
      </p:sp>
      <p:pic>
        <p:nvPicPr>
          <p:cNvPr id="2050" name="Picture 2" descr="Octopus joubini - Immune To Haters">
            <a:extLst>
              <a:ext uri="{FF2B5EF4-FFF2-40B4-BE49-F238E27FC236}">
                <a16:creationId xmlns:a16="http://schemas.microsoft.com/office/drawing/2014/main" id="{BC1718ED-3AA6-45EC-80EB-E0DE0A1E7F4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4" r="24793" b="1"/>
          <a:stretch/>
        </p:blipFill>
        <p:spPr bwMode="auto">
          <a:xfrm>
            <a:off x="1143000" y="2132856"/>
            <a:ext cx="3695700" cy="4114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2BF5A350-6D37-4069-AFA2-038086AB0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76056" y="1981200"/>
            <a:ext cx="3534544" cy="4114800"/>
          </a:xfrm>
        </p:spPr>
        <p:txBody>
          <a:bodyPr/>
          <a:lstStyle/>
          <a:p>
            <a:r>
              <a:rPr lang="el-GR" dirty="0"/>
              <a:t>Ανιχνεύει μικρές διακυμάνσεις στη πόλωση και έτσι μπορεί να επικοινωνεί με ένα άλλο χταπόδι.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77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817D2E-BF9F-45A4-9785-B1D739E55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Κυκλικά πολωμένο φως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17A9084-9E56-4C9A-91B3-0CB9D7A4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897688" cy="4114800"/>
          </a:xfrm>
        </p:spPr>
        <p:txBody>
          <a:bodyPr/>
          <a:lstStyle/>
          <a:p>
            <a:r>
              <a:rPr lang="el-GR" dirty="0"/>
              <a:t>Η κορυφή της έντασης Ε του ηλεκτρικού πεδίου βρίσκεται σε ελικοειδή γραμμή στο χώρο και έτσι η προβολή του σε κάθετο προς την διεύθυνση διάδοσης επίπεδο είναι κύκλος.</a:t>
            </a:r>
          </a:p>
          <a:p>
            <a:r>
              <a:rPr lang="el-GR" dirty="0"/>
              <a:t>Στη φύση δύσκολα βρίσκεται κυκλικά πολωμένο φως (σκαραβαίος).</a:t>
            </a:r>
          </a:p>
        </p:txBody>
      </p:sp>
    </p:spTree>
    <p:extLst>
      <p:ext uri="{BB962C8B-B14F-4D97-AF65-F5344CB8AC3E}">
        <p14:creationId xmlns:p14="http://schemas.microsoft.com/office/powerpoint/2010/main" val="2256609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30C863-151A-4BED-A550-84EAE56A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Κυκλική πόλωση</a:t>
            </a:r>
          </a:p>
        </p:txBody>
      </p:sp>
      <p:pic>
        <p:nvPicPr>
          <p:cNvPr id="3074" name="Picture 2" descr="Linear, Circular And Elliptical Polarization Animation In A Single ...">
            <a:extLst>
              <a:ext uri="{FF2B5EF4-FFF2-40B4-BE49-F238E27FC236}">
                <a16:creationId xmlns:a16="http://schemas.microsoft.com/office/drawing/2014/main" id="{4A6738A8-EEE6-4794-BCD9-0B52D7977942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58588"/>
            <a:ext cx="7540253" cy="42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803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69175E-5632-4CC1-9F45-1413EB61E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Σκαραβαίος - πόλωση</a:t>
            </a:r>
          </a:p>
        </p:txBody>
      </p:sp>
      <p:pic>
        <p:nvPicPr>
          <p:cNvPr id="4098" name="Picture 2" descr="Τα μυστικά του σκαραβαίου - Ειδήσεις - νέα - Το Βήμα Online">
            <a:extLst>
              <a:ext uri="{FF2B5EF4-FFF2-40B4-BE49-F238E27FC236}">
                <a16:creationId xmlns:a16="http://schemas.microsoft.com/office/drawing/2014/main" id="{9F8C67AE-5E97-42F5-AA3F-F5696E5DBA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52" y="2132856"/>
            <a:ext cx="534389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009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2239A51-1117-43AC-99F9-A28A88A7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Σκαραβαίος - πόλωση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609B13F-F8BD-499A-A2B0-D4E2BC09A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8068" y="2132856"/>
            <a:ext cx="554126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41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972419-90D5-4553-9ED4-867E8359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Φωτογραφικά πολωτικά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217B157-B4F6-4DB0-B046-6B9C76145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r>
              <a:rPr lang="el-GR" dirty="0"/>
              <a:t>Δεν φαίνεται να υπάρχει αξιόπιστο λογισμικό που να προσομοιώνει επακριβώς τη δράση ενός φίλτρου πόλωσης.  </a:t>
            </a:r>
          </a:p>
        </p:txBody>
      </p:sp>
    </p:spTree>
    <p:extLst>
      <p:ext uri="{BB962C8B-B14F-4D97-AF65-F5344CB8AC3E}">
        <p14:creationId xmlns:p14="http://schemas.microsoft.com/office/powerpoint/2010/main" val="2043151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F080BC-0BAF-4077-A58E-4CB7D80D0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Φωτογραφικά πολωτικά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30A837-DF9B-4F9A-B1C7-510C6954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543800" cy="4400128"/>
          </a:xfrm>
        </p:spPr>
        <p:txBody>
          <a:bodyPr/>
          <a:lstStyle/>
          <a:p>
            <a:r>
              <a:rPr lang="el-GR" dirty="0"/>
              <a:t>Γραμμικά φίλτρα (</a:t>
            </a:r>
            <a:r>
              <a:rPr lang="en-US" dirty="0"/>
              <a:t>PL</a:t>
            </a:r>
            <a:r>
              <a:rPr lang="el-GR" dirty="0"/>
              <a:t>, </a:t>
            </a:r>
            <a:r>
              <a:rPr lang="en-US" dirty="0"/>
              <a:t>linear polarizers)</a:t>
            </a:r>
          </a:p>
          <a:p>
            <a:pPr marL="0" indent="0">
              <a:buNone/>
            </a:pPr>
            <a:r>
              <a:rPr lang="el-GR" dirty="0"/>
              <a:t>Χρησιμοποιούνται σε </a:t>
            </a:r>
            <a:r>
              <a:rPr lang="en-US" dirty="0"/>
              <a:t>SLR</a:t>
            </a:r>
            <a:r>
              <a:rPr lang="el-GR" dirty="0"/>
              <a:t>,</a:t>
            </a:r>
            <a:r>
              <a:rPr lang="en-US" dirty="0"/>
              <a:t> </a:t>
            </a:r>
            <a:r>
              <a:rPr lang="el-GR" dirty="0"/>
              <a:t>χειροκίνητης εστίασης φωτογραφικές μηχανές ή και στις τηλεμετρικές μηχανές. </a:t>
            </a:r>
          </a:p>
          <a:p>
            <a:r>
              <a:rPr lang="el-GR" dirty="0"/>
              <a:t>Φίλτρα κυκλικής πόλωσης (</a:t>
            </a:r>
            <a:r>
              <a:rPr lang="en-US" dirty="0"/>
              <a:t>PL</a:t>
            </a:r>
            <a:r>
              <a:rPr lang="el-GR" dirty="0"/>
              <a:t> </a:t>
            </a:r>
            <a:r>
              <a:rPr lang="en-US" dirty="0"/>
              <a:t>-</a:t>
            </a:r>
            <a:r>
              <a:rPr lang="el-GR" dirty="0"/>
              <a:t> </a:t>
            </a:r>
            <a:r>
              <a:rPr lang="en-US" dirty="0"/>
              <a:t>CIR)</a:t>
            </a:r>
          </a:p>
          <a:p>
            <a:pPr marL="0" indent="0">
              <a:buNone/>
            </a:pPr>
            <a:r>
              <a:rPr lang="el-GR" dirty="0"/>
              <a:t>Χρησιμοποιούνται σε σύγχρονες μηχανές με συστήματα αυτόματης εστίασης αλλά και </a:t>
            </a:r>
            <a:r>
              <a:rPr lang="el-GR" dirty="0" err="1"/>
              <a:t>φωτομέτρησης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9712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95E596-1BCA-496A-9F87-FA9F7D8E9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φωτός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8FFC30E-C725-460B-A5AD-7F3AE5891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897688" cy="4114800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Πρόκειται για το φαινόμενο της μετατροπής δέσμης φυσικού φωτός σε δέσμη που οι ταλαντώσεις των πεδίων (Ε, Β) πραγματοποιούνται παράλληλα προς ένα συγκεκριμένο, χαρακτηριστικό επίπεδο.</a:t>
            </a:r>
          </a:p>
        </p:txBody>
      </p:sp>
    </p:spTree>
    <p:extLst>
      <p:ext uri="{BB962C8B-B14F-4D97-AF65-F5344CB8AC3E}">
        <p14:creationId xmlns:p14="http://schemas.microsoft.com/office/powerpoint/2010/main" val="163284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E4DE88-0180-4449-82BA-C0DDE45CF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Φίλτρα κυκλικής πόλωσης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496FFE-BD06-46C9-86E2-F7F7F943B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753672" cy="4400128"/>
          </a:xfrm>
        </p:spPr>
        <p:txBody>
          <a:bodyPr/>
          <a:lstStyle/>
          <a:p>
            <a:r>
              <a:rPr lang="el-GR" dirty="0"/>
              <a:t>Πρόκειται για σύστημα από δυο κρυσταλλικά, πολωτικά φίλτρα. Το ένα είναι γραμμικός πολωτής ενώ το άλλο κυκλικός. Δημιουργεί γραμμικά πολωμένο φως χωρίς όμως μεταβολή στην έντασή του.</a:t>
            </a:r>
          </a:p>
          <a:p>
            <a:r>
              <a:rPr lang="el-GR" dirty="0"/>
              <a:t>Αυτή η σταθερότητα στην ένταση εξασφαλίζει την σωστή </a:t>
            </a:r>
            <a:r>
              <a:rPr lang="el-GR" dirty="0" err="1"/>
              <a:t>φωτομέτρηση</a:t>
            </a:r>
            <a:r>
              <a:rPr lang="el-GR" dirty="0"/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685799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48457D-8E77-4765-BFA3-8E49CB91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Φίλτρο </a:t>
            </a:r>
            <a:r>
              <a:rPr lang="en-US" dirty="0"/>
              <a:t>PL - CIR</a:t>
            </a:r>
            <a:endParaRPr lang="el-GR" dirty="0"/>
          </a:p>
        </p:txBody>
      </p:sp>
      <p:pic>
        <p:nvPicPr>
          <p:cNvPr id="4098" name="Picture 2" descr="Πολωτικό φίλτρο (φωτογραφία) - Wikiwand">
            <a:extLst>
              <a:ext uri="{FF2B5EF4-FFF2-40B4-BE49-F238E27FC236}">
                <a16:creationId xmlns:a16="http://schemas.microsoft.com/office/drawing/2014/main" id="{E4E95420-F22E-411D-B428-5FF4510114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27" y="2204864"/>
            <a:ext cx="674886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703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DA7B4C-5D02-494C-BEEA-9F6D9343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04800"/>
            <a:ext cx="7753672" cy="1431925"/>
          </a:xfrm>
        </p:spPr>
        <p:txBody>
          <a:bodyPr/>
          <a:lstStyle/>
          <a:p>
            <a:pPr algn="ctr"/>
            <a:r>
              <a:rPr lang="el-GR" dirty="0"/>
              <a:t>Μειονεκτήματα πολωτικών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6F03E42-C403-4F67-83EC-7007C3A12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780928"/>
            <a:ext cx="7753672" cy="3772272"/>
          </a:xfrm>
        </p:spPr>
        <p:txBody>
          <a:bodyPr/>
          <a:lstStyle/>
          <a:p>
            <a:r>
              <a:rPr lang="el-GR" dirty="0"/>
              <a:t>Συνήθως μεγαλύτερες εκθέσεις.</a:t>
            </a:r>
          </a:p>
          <a:p>
            <a:r>
              <a:rPr lang="el-GR" dirty="0"/>
              <a:t>Η επιλογή της σωστής θέσης του πολωτικού καθυστερεί την λήψη. </a:t>
            </a:r>
          </a:p>
          <a:p>
            <a:r>
              <a:rPr lang="el-GR" dirty="0"/>
              <a:t>Δυσκολία χρήσης σε πανοραμικές φωτογραφίες.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44741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12FD4F-3F28-413E-B600-D3A90EC6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04800"/>
            <a:ext cx="7897688" cy="1431925"/>
          </a:xfrm>
        </p:spPr>
        <p:txBody>
          <a:bodyPr/>
          <a:lstStyle/>
          <a:p>
            <a:r>
              <a:rPr lang="el-GR" dirty="0"/>
              <a:t>Μειονεκτήματα πολωτικών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7B71392-EB79-443F-A958-6A4F23440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348880"/>
            <a:ext cx="7543800" cy="3747120"/>
          </a:xfrm>
        </p:spPr>
        <p:txBody>
          <a:bodyPr/>
          <a:lstStyle/>
          <a:p>
            <a:r>
              <a:rPr lang="el-GR" dirty="0"/>
              <a:t>Αύξηση του κορεσμού στα χρώματα.</a:t>
            </a:r>
          </a:p>
          <a:p>
            <a:r>
              <a:rPr lang="el-GR" dirty="0"/>
              <a:t>Σε συγκεκριμένες περιπτώσεις (π.χ. ουράνιο τόξο) αλλοιώνεται σημαντικά η θεματολογία.</a:t>
            </a:r>
          </a:p>
          <a:p>
            <a:r>
              <a:rPr lang="el-GR" dirty="0"/>
              <a:t>Όχι καθαρό πολωτικό φίλτρο σημαίνει μείωση ποιότητας στη φωτογραφία.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1043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D056A12-07E6-469C-84FA-BA0AAAB97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pPr algn="ctr"/>
            <a:r>
              <a:rPr lang="el-GR" dirty="0"/>
              <a:t>Πόλωση και στερεοσκοπία</a:t>
            </a:r>
            <a:endParaRPr lang="en-US" dirty="0"/>
          </a:p>
        </p:txBody>
      </p:sp>
      <p:pic>
        <p:nvPicPr>
          <p:cNvPr id="5" name="Picture 2" descr="C:\Users\ARAVANTINOS\Desktop\imagesCAWTF0AL.jpg">
            <a:extLst>
              <a:ext uri="{FF2B5EF4-FFF2-40B4-BE49-F238E27FC236}">
                <a16:creationId xmlns:a16="http://schemas.microsoft.com/office/drawing/2014/main" id="{D4BECEA4-7700-431F-B83A-0716E7E3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85138" y="2512429"/>
            <a:ext cx="2125462" cy="1445627"/>
          </a:xfrm>
          <a:prstGeom prst="rect">
            <a:avLst/>
          </a:prstGeom>
          <a:noFill/>
        </p:spPr>
      </p:pic>
      <p:pic>
        <p:nvPicPr>
          <p:cNvPr id="4" name="Picture 4" descr="C:\Users\ARAVANTINOS\Desktop\images[1].jpg">
            <a:extLst>
              <a:ext uri="{FF2B5EF4-FFF2-40B4-BE49-F238E27FC236}">
                <a16:creationId xmlns:a16="http://schemas.microsoft.com/office/drawing/2014/main" id="{A82DB3AE-EE3B-401A-AEFE-EE412CC590F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66800" y="2780928"/>
            <a:ext cx="5174223" cy="2924559"/>
          </a:xfrm>
          <a:prstGeom prst="rect">
            <a:avLst/>
          </a:prstGeom>
          <a:noFill/>
        </p:spPr>
      </p:pic>
      <p:pic>
        <p:nvPicPr>
          <p:cNvPr id="7" name="Picture 3" descr="C:\Users\ARAVANTINOS\Desktop\imagesCAR92967.jpg">
            <a:extLst>
              <a:ext uri="{FF2B5EF4-FFF2-40B4-BE49-F238E27FC236}">
                <a16:creationId xmlns:a16="http://schemas.microsoft.com/office/drawing/2014/main" id="{53819982-0EDC-46B6-8197-00063842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7146" y="4509120"/>
            <a:ext cx="1981446" cy="1478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0364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07D105-9D05-4995-9B52-B1A69FE03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Δια δραστικές οθόνες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63A5AE9-9618-452A-9B6E-43A836FD3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950" y="1981200"/>
            <a:ext cx="5143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04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2409AB-AFEF-4D78-BED6-498889DDB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04800"/>
            <a:ext cx="7825680" cy="1431925"/>
          </a:xfrm>
        </p:spPr>
        <p:txBody>
          <a:bodyPr/>
          <a:lstStyle/>
          <a:p>
            <a:pPr algn="ctr"/>
            <a:r>
              <a:rPr lang="el-GR" dirty="0"/>
              <a:t>Οθόνες υγρού κρυστάλλου</a:t>
            </a:r>
          </a:p>
        </p:txBody>
      </p:sp>
      <p:pic>
        <p:nvPicPr>
          <p:cNvPr id="1026" name="Picture 2" descr="schoolphysics ::Welcome::">
            <a:extLst>
              <a:ext uri="{FF2B5EF4-FFF2-40B4-BE49-F238E27FC236}">
                <a16:creationId xmlns:a16="http://schemas.microsoft.com/office/drawing/2014/main" id="{472553B1-8B2F-40AF-A45F-4A51AEDDE7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36912"/>
            <a:ext cx="6813987" cy="30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797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DD86A5D-AF91-4886-A35B-CCF4108F7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04800"/>
            <a:ext cx="7825680" cy="1431925"/>
          </a:xfrm>
        </p:spPr>
        <p:txBody>
          <a:bodyPr/>
          <a:lstStyle/>
          <a:p>
            <a:pPr algn="ctr"/>
            <a:r>
              <a:rPr lang="el-GR" dirty="0"/>
              <a:t>Οθόνες υγρού κρυστάλλου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03B4543-6408-4C79-AC51-1F1F5E4B1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2276872"/>
            <a:ext cx="4847287" cy="41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535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8D3018-5C98-402C-92DB-25DBA0A9E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Liquid Crystal Displays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CE62532-3EA1-40F1-83D3-D51F2C801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897688" cy="4328120"/>
          </a:xfrm>
        </p:spPr>
        <p:txBody>
          <a:bodyPr/>
          <a:lstStyle/>
          <a:p>
            <a:r>
              <a:rPr lang="el-GR" dirty="0"/>
              <a:t>ΧΩΡΙΣ ΠΕΔΙΟ : Το φως πολώνεται και ενώ περιστρέφεται διέρχεται από τον πολωτή, ανακλάται και φωτίζει το πεδίο.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ΜΕ ΠΕΔΙΟ : Τα μόρια διατάσσονται παράλληλα και έτσι δεν περιστρέφουν το επίπεδο πόλωσης. Δεν υπάρχει ανάκλαση με τελικό αποτέλεσμα σκοτάδι.   </a:t>
            </a:r>
          </a:p>
        </p:txBody>
      </p:sp>
    </p:spTree>
    <p:extLst>
      <p:ext uri="{BB962C8B-B14F-4D97-AF65-F5344CB8AC3E}">
        <p14:creationId xmlns:p14="http://schemas.microsoft.com/office/powerpoint/2010/main" val="2742671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225BF9-2998-4EA5-92EE-1CE0E5F34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 wrap="square" anchor="ctr">
            <a:normAutofit/>
          </a:bodyPr>
          <a:lstStyle/>
          <a:p>
            <a:r>
              <a:rPr lang="el-GR" dirty="0"/>
              <a:t>Συνδυασμοί 7 στοιχείων</a:t>
            </a:r>
            <a:endParaRPr lang="el-GR"/>
          </a:p>
        </p:txBody>
      </p:sp>
      <p:pic>
        <p:nvPicPr>
          <p:cNvPr id="3074" name="Picture 2" descr="Seven-segment display dictionary definition | seven-segment ...">
            <a:extLst>
              <a:ext uri="{FF2B5EF4-FFF2-40B4-BE49-F238E27FC236}">
                <a16:creationId xmlns:a16="http://schemas.microsoft.com/office/drawing/2014/main" id="{0C22D010-2616-43FC-9680-373E3081713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2118613"/>
            <a:ext cx="2317698" cy="2986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076" name="Picture 4" descr="Introducing a new serial (SPI) 8-digit seven segment LED display ...">
            <a:extLst>
              <a:ext uri="{FF2B5EF4-FFF2-40B4-BE49-F238E27FC236}">
                <a16:creationId xmlns:a16="http://schemas.microsoft.com/office/drawing/2014/main" id="{F53D1298-72BA-482C-80E6-C392A757C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3068960"/>
            <a:ext cx="4493422" cy="312292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27138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FD4A57-9AE5-4B94-A8AA-6E1F31A9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φωτός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2C6328A-AF4B-4E45-BD91-91C6BDA78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44824"/>
            <a:ext cx="7543800" cy="4251176"/>
          </a:xfrm>
        </p:spPr>
        <p:txBody>
          <a:bodyPr/>
          <a:lstStyle/>
          <a:p>
            <a:endParaRPr lang="el-GR" dirty="0"/>
          </a:p>
          <a:p>
            <a:r>
              <a:rPr lang="el-GR" dirty="0"/>
              <a:t>Προσοχή, 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Άλλο πράγμα η διεύθυνση ταλάντωσης του ηλεκτρικού πεδίου Ε και άλλο η διεύθυνση διάδοσης του φωτός (πορεία φωτεινής ακτίνας). </a:t>
            </a:r>
          </a:p>
        </p:txBody>
      </p:sp>
    </p:spTree>
    <p:extLst>
      <p:ext uri="{BB962C8B-B14F-4D97-AF65-F5344CB8AC3E}">
        <p14:creationId xmlns:p14="http://schemas.microsoft.com/office/powerpoint/2010/main" val="33107056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036683-171B-4709-ADA7-085D2C2D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04800"/>
            <a:ext cx="7825680" cy="1431925"/>
          </a:xfrm>
        </p:spPr>
        <p:txBody>
          <a:bodyPr/>
          <a:lstStyle/>
          <a:p>
            <a:pPr algn="ctr"/>
            <a:r>
              <a:rPr lang="el-GR" dirty="0"/>
              <a:t>Οθόνες υγρού κρυστάλλου</a:t>
            </a:r>
          </a:p>
        </p:txBody>
      </p:sp>
      <p:pic>
        <p:nvPicPr>
          <p:cNvPr id="2050" name="Picture 2" descr="LCD Layers | Best Root Apps">
            <a:extLst>
              <a:ext uri="{FF2B5EF4-FFF2-40B4-BE49-F238E27FC236}">
                <a16:creationId xmlns:a16="http://schemas.microsoft.com/office/drawing/2014/main" id="{6BE97D17-4E16-4D81-9A44-792028551E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132856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7369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97BC44-1FEA-43FE-A9FA-25A2DC72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Χρώματα από πόλωση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5A3F18E-E13D-4925-949B-C013EAD03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8" y="2348880"/>
            <a:ext cx="5896455" cy="393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82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909024-5C41-405F-872C-4F5BDEA0D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- Ερωτήσεις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0F6F9B2-600B-44E8-8A54-7CD6CAA26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543800" cy="4328120"/>
          </a:xfrm>
        </p:spPr>
        <p:txBody>
          <a:bodyPr/>
          <a:lstStyle/>
          <a:p>
            <a:r>
              <a:rPr lang="el-GR" dirty="0"/>
              <a:t>Τι μπορεί να φανερώνει η πόλωση για τη φύση του φωτός ;</a:t>
            </a:r>
          </a:p>
          <a:p>
            <a:r>
              <a:rPr lang="el-GR" dirty="0"/>
              <a:t>Σε τι διαφέρει ένα πολωτικό από ένα έγχρωμο φωτογραφικό φίλτρο ;</a:t>
            </a:r>
          </a:p>
          <a:p>
            <a:r>
              <a:rPr lang="el-GR" dirty="0"/>
              <a:t>Γιατί το φως από το ουράνιο τόξο παρουσιάζει πόλωση ; Που οφείλεται ;</a:t>
            </a:r>
          </a:p>
          <a:p>
            <a:r>
              <a:rPr lang="el-GR" dirty="0"/>
              <a:t>Πως προσδιορίζεται πρόχειρα ο άξονας πόλωσης ενός φύλλου </a:t>
            </a:r>
            <a:r>
              <a:rPr lang="en-US" dirty="0"/>
              <a:t>polaroid </a:t>
            </a:r>
            <a:r>
              <a:rPr lang="el-GR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870072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134E63-F5BC-4604-B72F-D541DCE9F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- Ερωτήσεις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6F74A1-044B-404D-8605-07082F1E2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825680" cy="4114800"/>
          </a:xfrm>
        </p:spPr>
        <p:txBody>
          <a:bodyPr/>
          <a:lstStyle/>
          <a:p>
            <a:r>
              <a:rPr lang="el-GR" dirty="0"/>
              <a:t>Η πόλωση είναι μια χαρακτηριστική ιδιότητα όλων των κυμάτων ή όχι ;</a:t>
            </a:r>
          </a:p>
          <a:p>
            <a:r>
              <a:rPr lang="el-GR" dirty="0"/>
              <a:t>Τι ποσοστό της συνήθους ορατής ακτινοβολίας διέρχεται από ένα φίλτρο </a:t>
            </a:r>
            <a:r>
              <a:rPr lang="en-US" dirty="0"/>
              <a:t>polaroid </a:t>
            </a:r>
            <a:r>
              <a:rPr lang="el-GR" dirty="0"/>
              <a:t>;</a:t>
            </a:r>
          </a:p>
          <a:p>
            <a:r>
              <a:rPr lang="el-GR" dirty="0"/>
              <a:t>Αναφέρατε μερικά μειονεκτήματα από την χρήση πολωτικών, προστατευτικών γυαλιών.</a:t>
            </a:r>
          </a:p>
        </p:txBody>
      </p:sp>
    </p:spTree>
    <p:extLst>
      <p:ext uri="{BB962C8B-B14F-4D97-AF65-F5344CB8AC3E}">
        <p14:creationId xmlns:p14="http://schemas.microsoft.com/office/powerpoint/2010/main" val="11321098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0A6052-7A70-4D59-BE09-329FDA8CD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- Ερωτήσεις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D3BA26-4234-4076-A3E0-3350814C4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825680" cy="4114800"/>
          </a:xfrm>
        </p:spPr>
        <p:txBody>
          <a:bodyPr/>
          <a:lstStyle/>
          <a:p>
            <a:r>
              <a:rPr lang="el-GR" dirty="0"/>
              <a:t>Γιατί το φως διέρχεται από ζευγάρι πολωτικών με τους άξονες παράλληλους αλλά δεν διέρχεται όταν αυτοί είναι κάθετοι μεταξύ τους ;</a:t>
            </a:r>
          </a:p>
          <a:p>
            <a:r>
              <a:rPr lang="el-GR" dirty="0"/>
              <a:t>Οδηγός αυτοκινήτου θέλει να φορέσει πολωτικά γυαλιά. Ποιος προτείνετε να είναι ο άξονας της πόλωσης ; Οριζόντιος ή κατακόρυφος ;  </a:t>
            </a:r>
          </a:p>
        </p:txBody>
      </p:sp>
    </p:spTree>
    <p:extLst>
      <p:ext uri="{BB962C8B-B14F-4D97-AF65-F5344CB8AC3E}">
        <p14:creationId xmlns:p14="http://schemas.microsoft.com/office/powerpoint/2010/main" val="2141810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6600" dirty="0"/>
              <a:t>Ευχαριστώ πολύ</a:t>
            </a:r>
          </a:p>
          <a:p>
            <a:pPr algn="ctr">
              <a:buNone/>
            </a:pPr>
            <a:r>
              <a:rPr lang="el-GR" sz="6600" dirty="0"/>
              <a:t> για</a:t>
            </a:r>
          </a:p>
          <a:p>
            <a:pPr algn="ctr">
              <a:buNone/>
            </a:pPr>
            <a:r>
              <a:rPr lang="el-GR" sz="6600" dirty="0"/>
              <a:t> την προσοχή σας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F456F4-1654-48F7-9C07-81684FB33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φωτός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3CAA914C-A849-4EDC-AD50-8C398B2E5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455" y="2132856"/>
            <a:ext cx="494248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7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C62B05-627A-471D-9BE0-B4CF981C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Πόλωση φωτός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5F055EB-2EC1-4B81-8268-6220583C4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ΓΡΑΜΜΙΚΑ ΠΟΛΩΜΕΝΟ ΦΩΣ :</a:t>
            </a:r>
          </a:p>
          <a:p>
            <a:pPr marL="0" indent="0">
              <a:buNone/>
            </a:pPr>
            <a:r>
              <a:rPr lang="el-GR" dirty="0"/>
              <a:t>Το επίπεδο ταλάντωσης (του ηλεκτρικού πεδίου) είναι ΜΟΝΟ ένα.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ΜΕΡΙΚΑ ΠΟΛΩΜΕΝΟ ΦΩΣ :</a:t>
            </a:r>
          </a:p>
          <a:p>
            <a:pPr marL="0" indent="0">
              <a:buNone/>
            </a:pPr>
            <a:r>
              <a:rPr lang="el-GR" dirty="0"/>
              <a:t>Τα επίπεδα ταλάντωσης είναι ακριβώς ΔΥΟ και μάλιστα κάθετα μεταξύ τους.  </a:t>
            </a:r>
          </a:p>
        </p:txBody>
      </p:sp>
    </p:spTree>
    <p:extLst>
      <p:ext uri="{BB962C8B-B14F-4D97-AF65-F5344CB8AC3E}">
        <p14:creationId xmlns:p14="http://schemas.microsoft.com/office/powerpoint/2010/main" val="539266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851D4A-6DB1-4649-9310-8945BD4DE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Μηχανικό ανάλογο</a:t>
            </a:r>
          </a:p>
        </p:txBody>
      </p:sp>
      <p:pic>
        <p:nvPicPr>
          <p:cNvPr id="2050" name="Picture 2" descr="ΕΙΔΗ ΚΥΜΑΤΩΝ">
            <a:extLst>
              <a:ext uri="{FF2B5EF4-FFF2-40B4-BE49-F238E27FC236}">
                <a16:creationId xmlns:a16="http://schemas.microsoft.com/office/drawing/2014/main" id="{6320DCE1-05CD-41DC-8BA5-92BB120FE9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20888"/>
            <a:ext cx="508182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803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D156EF-53C7-4C3A-AA38-7B2FCFD7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Φυσικό φως σε πολωτή</a:t>
            </a:r>
          </a:p>
        </p:txBody>
      </p:sp>
      <p:pic>
        <p:nvPicPr>
          <p:cNvPr id="2050" name="Picture 2" descr="Φυσική (Γ Γενικού Λυκείου - Γενικής Παιδείας) - ΑΝΕΝΕΡΓΟ ...">
            <a:extLst>
              <a:ext uri="{FF2B5EF4-FFF2-40B4-BE49-F238E27FC236}">
                <a16:creationId xmlns:a16="http://schemas.microsoft.com/office/drawing/2014/main" id="{6283AEC8-127C-446B-BEBA-834D63EA93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8674"/>
            <a:ext cx="3794256" cy="258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ΕΙΔΗ ΚΥΜΑΤΩΝ">
            <a:extLst>
              <a:ext uri="{FF2B5EF4-FFF2-40B4-BE49-F238E27FC236}">
                <a16:creationId xmlns:a16="http://schemas.microsoft.com/office/drawing/2014/main" id="{2D5AD719-9401-4029-A815-929ACE4AC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02" y="3586470"/>
            <a:ext cx="3528392" cy="296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9939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1">
  <a:themeElements>
    <a:clrScheme name="Αναλαμπή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Αναλαμπή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Αναλαμπή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αλαμπή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αλαμπή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1033</Words>
  <Application>Microsoft Office PowerPoint</Application>
  <PresentationFormat>Προβολή στην οθόνη (4:3)</PresentationFormat>
  <Paragraphs>142</Paragraphs>
  <Slides>55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55</vt:i4>
      </vt:variant>
    </vt:vector>
  </HeadingPairs>
  <TitlesOfParts>
    <vt:vector size="58" baseType="lpstr">
      <vt:lpstr>Tahoma</vt:lpstr>
      <vt:lpstr>Wingdings</vt:lpstr>
      <vt:lpstr>Θέμα1</vt:lpstr>
      <vt:lpstr>       ΠΟΛΩΣΗ                       ΦΩΤΟΣ  </vt:lpstr>
      <vt:lpstr> Φυσικό Φως</vt:lpstr>
      <vt:lpstr>Κατηγορίες ταλάντωσης</vt:lpstr>
      <vt:lpstr>Πόλωση φωτός</vt:lpstr>
      <vt:lpstr>Πόλωση φωτός</vt:lpstr>
      <vt:lpstr>Πόλωση φωτός</vt:lpstr>
      <vt:lpstr>Πόλωση φωτός</vt:lpstr>
      <vt:lpstr>Μηχανικό ανάλογο</vt:lpstr>
      <vt:lpstr>Φυσικό φως σε πολωτή</vt:lpstr>
      <vt:lpstr>Φυσικό φως σε πολωτή</vt:lpstr>
      <vt:lpstr>Γραμμικά φίλτρα κάθετα</vt:lpstr>
      <vt:lpstr>Γραμμικά φίλτρα κάθετα</vt:lpstr>
      <vt:lpstr>Πολωτής - Αναλύτης</vt:lpstr>
      <vt:lpstr>Νόμος του Malus</vt:lpstr>
      <vt:lpstr>Πόλωση από ανάκλαση</vt:lpstr>
      <vt:lpstr>Πόλωση από ανάκλαση</vt:lpstr>
      <vt:lpstr>Πόλωση από ανάκλαση</vt:lpstr>
      <vt:lpstr>Πόλωση από ανάκλαση</vt:lpstr>
      <vt:lpstr>Πόλωση από σκέδαση</vt:lpstr>
      <vt:lpstr>Πόλωση από σκέδαση</vt:lpstr>
      <vt:lpstr>Πόλωση από σκέδαση</vt:lpstr>
      <vt:lpstr>Τρόποι πόλωσης</vt:lpstr>
      <vt:lpstr>Φωτογράφιση θάλασσας</vt:lpstr>
      <vt:lpstr>Φωτογράφιση ουρανού</vt:lpstr>
      <vt:lpstr>Φωτογράφιση ουρανού</vt:lpstr>
      <vt:lpstr>Ουράνιο τόξο - πόλωση</vt:lpstr>
      <vt:lpstr>Ουράνιο τόξο - πόλωση</vt:lpstr>
      <vt:lpstr>Ουράνιο τόξο - πόλωση</vt:lpstr>
      <vt:lpstr>Ουράνιο τόξο - πόλωση</vt:lpstr>
      <vt:lpstr>Πολωτικά γυαλιά</vt:lpstr>
      <vt:lpstr>Πολωτικά γυαλιά</vt:lpstr>
      <vt:lpstr>Πόλωση</vt:lpstr>
      <vt:lpstr>Octapus  joubini</vt:lpstr>
      <vt:lpstr>Κυκλικά πολωμένο φως</vt:lpstr>
      <vt:lpstr>Κυκλική πόλωση</vt:lpstr>
      <vt:lpstr>Σκαραβαίος - πόλωση</vt:lpstr>
      <vt:lpstr>Σκαραβαίος - πόλωση</vt:lpstr>
      <vt:lpstr>Φωτογραφικά πολωτικά</vt:lpstr>
      <vt:lpstr>Φωτογραφικά πολωτικά</vt:lpstr>
      <vt:lpstr>Φίλτρα κυκλικής πόλωσης</vt:lpstr>
      <vt:lpstr>Φίλτρο PL - CIR</vt:lpstr>
      <vt:lpstr>Μειονεκτήματα πολωτικών</vt:lpstr>
      <vt:lpstr>Μειονεκτήματα πολωτικών</vt:lpstr>
      <vt:lpstr>Πόλωση και στερεοσκοπία</vt:lpstr>
      <vt:lpstr>Δια δραστικές οθόνες</vt:lpstr>
      <vt:lpstr>Οθόνες υγρού κρυστάλλου</vt:lpstr>
      <vt:lpstr>Οθόνες υγρού κρυστάλλου</vt:lpstr>
      <vt:lpstr>Liquid Crystal Displays</vt:lpstr>
      <vt:lpstr>Συνδυασμοί 7 στοιχείων</vt:lpstr>
      <vt:lpstr>Οθόνες υγρού κρυστάλλου</vt:lpstr>
      <vt:lpstr>Χρώματα από πόλωση</vt:lpstr>
      <vt:lpstr>Πόλωση - Ερωτήσεις</vt:lpstr>
      <vt:lpstr>Πόλωση - Ερωτήσεις</vt:lpstr>
      <vt:lpstr>Πόλωση - Ερωτήσεις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ΠΟΛΩΣΗ                       ΦΩΤΟΣ  </dc:title>
  <dc:creator>Konstantinos Vassos</dc:creator>
  <cp:lastModifiedBy>Konstantinos Vassos</cp:lastModifiedBy>
  <cp:revision>13</cp:revision>
  <dcterms:created xsi:type="dcterms:W3CDTF">2020-05-01T08:12:50Z</dcterms:created>
  <dcterms:modified xsi:type="dcterms:W3CDTF">2020-05-01T19:16:16Z</dcterms:modified>
</cp:coreProperties>
</file>