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72" r:id="rId5"/>
    <p:sldId id="259" r:id="rId6"/>
    <p:sldId id="262" r:id="rId7"/>
    <p:sldId id="261" r:id="rId8"/>
    <p:sldId id="268" r:id="rId9"/>
    <p:sldId id="269" r:id="rId10"/>
    <p:sldId id="270" r:id="rId11"/>
    <p:sldId id="260" r:id="rId12"/>
    <p:sldId id="265" r:id="rId13"/>
    <p:sldId id="263" r:id="rId14"/>
    <p:sldId id="27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38C-610A-4200-A3DD-E1992F2A30BB}" type="datetimeFigureOut">
              <a:rPr lang="el-GR" smtClean="0"/>
              <a:pPr/>
              <a:t>9/3/2021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97-C45A-42C8-BC07-EE2022FA37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38C-610A-4200-A3DD-E1992F2A30BB}" type="datetimeFigureOut">
              <a:rPr lang="el-GR" smtClean="0"/>
              <a:pPr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97-C45A-42C8-BC07-EE2022FA37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38C-610A-4200-A3DD-E1992F2A30BB}" type="datetimeFigureOut">
              <a:rPr lang="el-GR" smtClean="0"/>
              <a:pPr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97-C45A-42C8-BC07-EE2022FA37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38C-610A-4200-A3DD-E1992F2A30BB}" type="datetimeFigureOut">
              <a:rPr lang="el-GR" smtClean="0"/>
              <a:pPr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97-C45A-42C8-BC07-EE2022FA37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38C-610A-4200-A3DD-E1992F2A30BB}" type="datetimeFigureOut">
              <a:rPr lang="el-GR" smtClean="0"/>
              <a:pPr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97-C45A-42C8-BC07-EE2022FA37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38C-610A-4200-A3DD-E1992F2A30BB}" type="datetimeFigureOut">
              <a:rPr lang="el-GR" smtClean="0"/>
              <a:pPr/>
              <a:t>9/3/2021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97-C45A-42C8-BC07-EE2022FA37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38C-610A-4200-A3DD-E1992F2A30BB}" type="datetimeFigureOut">
              <a:rPr lang="el-GR" smtClean="0"/>
              <a:pPr/>
              <a:t>9/3/2021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97-C45A-42C8-BC07-EE2022FA37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38C-610A-4200-A3DD-E1992F2A30BB}" type="datetimeFigureOut">
              <a:rPr lang="el-GR" smtClean="0"/>
              <a:pPr/>
              <a:t>9/3/2021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97-C45A-42C8-BC07-EE2022FA37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38C-610A-4200-A3DD-E1992F2A30BB}" type="datetimeFigureOut">
              <a:rPr lang="el-GR" smtClean="0"/>
              <a:pPr/>
              <a:t>9/3/2021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97-C45A-42C8-BC07-EE2022FA37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38C-610A-4200-A3DD-E1992F2A30BB}" type="datetimeFigureOut">
              <a:rPr lang="el-GR" smtClean="0"/>
              <a:pPr/>
              <a:t>9/3/2021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0F97-C45A-42C8-BC07-EE2022FA37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38C-610A-4200-A3DD-E1992F2A30BB}" type="datetimeFigureOut">
              <a:rPr lang="el-GR" smtClean="0"/>
              <a:pPr/>
              <a:t>9/3/2021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120F97-C45A-42C8-BC07-EE2022FA376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F9638C-610A-4200-A3DD-E1992F2A30BB}" type="datetimeFigureOut">
              <a:rPr lang="el-GR" smtClean="0"/>
              <a:pPr/>
              <a:t>9/3/2021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120F97-C45A-42C8-BC07-EE2022FA376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Ολική αρίθμηση Ψυχρότροφων μικροοργανισμών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ΨΥΧΡΟΤΡΟΦΑ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ψυχρότροφοι μικροοργανισμοί σχετίζονται άμεσα με τα τρόφιμα και περιλαμβάνουν:</a:t>
            </a:r>
            <a:endParaRPr lang="en-US" dirty="0"/>
          </a:p>
          <a:p>
            <a:pPr lvl="1"/>
            <a:r>
              <a:rPr lang="el-GR" dirty="0"/>
              <a:t>αλλοιογόνα βακτήρια </a:t>
            </a:r>
            <a:endParaRPr lang="en-US" dirty="0"/>
          </a:p>
          <a:p>
            <a:pPr lvl="1"/>
            <a:r>
              <a:rPr lang="el-GR" dirty="0"/>
              <a:t>ζύμες </a:t>
            </a:r>
            <a:endParaRPr lang="en-US" dirty="0"/>
          </a:p>
          <a:p>
            <a:pPr lvl="1"/>
            <a:r>
              <a:rPr lang="el-GR" dirty="0"/>
              <a:t>μύκητες  </a:t>
            </a:r>
            <a:endParaRPr lang="en-US" dirty="0"/>
          </a:p>
          <a:p>
            <a:pPr lvl="1"/>
            <a:r>
              <a:rPr lang="el-GR" dirty="0"/>
              <a:t>συγκεκριμένα τροφογενή παθογόνα βακτήρια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ΨΥΧΡΟΤΡΟΦΑ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ψυχρότροφα είναι θερμοευαίσθητα και κατά κανόνα θανατώνονται με την παστερίωση</a:t>
            </a:r>
          </a:p>
          <a:p>
            <a:r>
              <a:rPr lang="el-GR" dirty="0"/>
              <a:t>Η παρουσία τους σε θερμικά επεξεργασμένα τρόφιμα υποδηλώνει μόλυνση μετά την επεξεργασία.</a:t>
            </a:r>
          </a:p>
          <a:p>
            <a:r>
              <a:rPr lang="el-GR" dirty="0"/>
              <a:t>Υπάρχουν όμως και </a:t>
            </a:r>
            <a:r>
              <a:rPr lang="el-GR" u="sng" dirty="0"/>
              <a:t>θερμοάντοχα ψυχρότροφα </a:t>
            </a:r>
            <a:r>
              <a:rPr lang="el-GR" dirty="0"/>
              <a:t>(κυρίως ο </a:t>
            </a:r>
            <a:r>
              <a:rPr lang="en-US" i="1" dirty="0"/>
              <a:t>Bacillus</a:t>
            </a:r>
            <a:r>
              <a:rPr lang="el-GR" i="1" dirty="0"/>
              <a:t> και το</a:t>
            </a:r>
            <a:r>
              <a:rPr lang="en-US" i="1" dirty="0"/>
              <a:t> Clostridium</a:t>
            </a:r>
            <a:r>
              <a:rPr lang="en-US" dirty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Γένη ψυχρότροφων βακτηρίων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i="1" dirty="0"/>
              <a:t>pseudomonas</a:t>
            </a:r>
          </a:p>
          <a:p>
            <a:pPr algn="ctr"/>
            <a:r>
              <a:rPr lang="en-US" i="1" dirty="0" err="1"/>
              <a:t>Achromobacter</a:t>
            </a:r>
            <a:endParaRPr lang="en-US" i="1" dirty="0"/>
          </a:p>
          <a:p>
            <a:pPr algn="ctr"/>
            <a:r>
              <a:rPr lang="en-US" i="1" dirty="0" err="1"/>
              <a:t>Aeromonas</a:t>
            </a:r>
            <a:endParaRPr lang="en-US" i="1" dirty="0"/>
          </a:p>
          <a:p>
            <a:pPr algn="ctr"/>
            <a:r>
              <a:rPr lang="en-US" i="1" dirty="0" err="1"/>
              <a:t>Alcaligenes</a:t>
            </a:r>
            <a:endParaRPr lang="en-US" i="1" dirty="0"/>
          </a:p>
          <a:p>
            <a:pPr algn="ctr"/>
            <a:r>
              <a:rPr lang="en-US" i="1" dirty="0" err="1"/>
              <a:t>Chromobacterium</a:t>
            </a:r>
            <a:endParaRPr lang="en-US" i="1" dirty="0"/>
          </a:p>
          <a:p>
            <a:pPr algn="ctr"/>
            <a:r>
              <a:rPr lang="en-US" i="1" dirty="0" err="1"/>
              <a:t>Flavobacterium</a:t>
            </a:r>
            <a:endParaRPr lang="el-GR" i="1" dirty="0"/>
          </a:p>
          <a:p>
            <a:r>
              <a:rPr lang="el-GR" u="sng" dirty="0"/>
              <a:t>Γνωστά Παθογόνα:</a:t>
            </a:r>
          </a:p>
          <a:p>
            <a:pPr lvl="1"/>
            <a:r>
              <a:rPr lang="en-US" i="1" dirty="0" err="1"/>
              <a:t>Listeria</a:t>
            </a:r>
            <a:r>
              <a:rPr lang="en-US" i="1" dirty="0"/>
              <a:t> </a:t>
            </a:r>
            <a:r>
              <a:rPr lang="en-US" i="1" dirty="0" err="1"/>
              <a:t>monocytogenes</a:t>
            </a:r>
            <a:endParaRPr lang="en-US" i="1" dirty="0"/>
          </a:p>
          <a:p>
            <a:pPr lvl="1"/>
            <a:r>
              <a:rPr lang="en-US" i="1" dirty="0" err="1"/>
              <a:t>Yersinia</a:t>
            </a:r>
            <a:r>
              <a:rPr lang="en-US" i="1" dirty="0"/>
              <a:t> </a:t>
            </a:r>
            <a:r>
              <a:rPr lang="en-US" i="1" dirty="0" err="1"/>
              <a:t>enterocolitica</a:t>
            </a:r>
            <a:endParaRPr lang="en-US" i="1" dirty="0"/>
          </a:p>
          <a:p>
            <a:pPr lvl="1"/>
            <a:r>
              <a:rPr lang="en-US" i="1" dirty="0"/>
              <a:t>Bacillus cereus</a:t>
            </a:r>
            <a:endParaRPr lang="el-GR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Ολική αρίθμηση ψυχρότροφων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Διαδοχικές δεκαδικές αραιώσεις.</a:t>
            </a:r>
          </a:p>
          <a:p>
            <a:r>
              <a:rPr lang="el-GR" dirty="0"/>
              <a:t>Υπόστρωμα </a:t>
            </a:r>
            <a:r>
              <a:rPr lang="en-US" dirty="0"/>
              <a:t>PCA</a:t>
            </a:r>
            <a:r>
              <a:rPr lang="el-GR" dirty="0"/>
              <a:t>.</a:t>
            </a:r>
            <a:r>
              <a:rPr lang="en-US" dirty="0"/>
              <a:t> </a:t>
            </a:r>
          </a:p>
          <a:p>
            <a:r>
              <a:rPr lang="el-GR" dirty="0"/>
              <a:t>Μέθοδος </a:t>
            </a:r>
            <a:r>
              <a:rPr lang="el-GR" u="sng" dirty="0"/>
              <a:t>επιφανειακής εξάπλωσης </a:t>
            </a:r>
            <a:r>
              <a:rPr lang="el-GR" dirty="0"/>
              <a:t>σε στερεοποιημένο υπόστρωμα με την βοήθεια κεκαμμένης ράβδου.</a:t>
            </a:r>
          </a:p>
          <a:p>
            <a:r>
              <a:rPr lang="el-GR" dirty="0"/>
              <a:t>Ενοφθαλμισμός 0,1 </a:t>
            </a:r>
            <a:r>
              <a:rPr lang="en-US" dirty="0"/>
              <a:t>ml </a:t>
            </a:r>
            <a:r>
              <a:rPr lang="el-GR" dirty="0"/>
              <a:t>σε κάθε τρυβλίο.</a:t>
            </a:r>
          </a:p>
          <a:p>
            <a:r>
              <a:rPr lang="el-GR" dirty="0"/>
              <a:t>Επώαση στους</a:t>
            </a:r>
            <a:r>
              <a:rPr lang="en-US" dirty="0"/>
              <a:t> </a:t>
            </a:r>
            <a:r>
              <a:rPr lang="el-GR" dirty="0"/>
              <a:t>7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C </a:t>
            </a:r>
            <a:r>
              <a:rPr lang="el-GR" dirty="0"/>
              <a:t>για </a:t>
            </a:r>
            <a:r>
              <a:rPr lang="en-US" dirty="0"/>
              <a:t>10</a:t>
            </a:r>
            <a:r>
              <a:rPr lang="el-GR" dirty="0"/>
              <a:t> ημέρες.</a:t>
            </a:r>
          </a:p>
          <a:p>
            <a:r>
              <a:rPr lang="el-GR" dirty="0"/>
              <a:t>Αρίθμηση κατά την οποία λαμβάνεται υπόψιν εκτός από τον συντελεστή αραίωσης και η π0σότητα του ενοφθαλμίσματος (0,1</a:t>
            </a:r>
            <a:r>
              <a:rPr lang="en-US" dirty="0"/>
              <a:t>ml).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818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BIOΛOΓIA TΩN MIKPOOPΓANIΣMΩN – ΠANEΠIΣTHMIAKEΣ EKΔOΣEIΣ KPHTHΣ</a:t>
            </a:r>
          </a:p>
        </p:txBody>
      </p:sp>
      <p:pic>
        <p:nvPicPr>
          <p:cNvPr id="12291" name="Picture 3" descr="p168.tif                                                       00055C7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3338"/>
            <a:ext cx="91440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l-GR" dirty="0"/>
              <a:t>Ανάπτυξη μικροοργανισμών σε διαφορετικές θερμοκρασίες</a:t>
            </a:r>
          </a:p>
        </p:txBody>
      </p:sp>
      <p:pic>
        <p:nvPicPr>
          <p:cNvPr id="1026" name="Picture 2" descr="http://classes.midlandstech.edu/carterp/courses/bio225/chap06/06-02_FoodSpoila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43000"/>
            <a:ext cx="66008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le.tafevc.com.au/toolbox/file/24bdaba0-9c59-5aa9-6b19-1445dd49df96/1/food_spoilage_contamination.zip/images/pic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086350" cy="637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4818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BIOΛOΓIA TΩN MIKPOOPΓANIΣMΩN – ΠANEΠIΣTHMIAKEΣ EKΔOΣEIΣ KPHTHΣ</a:t>
            </a:r>
          </a:p>
        </p:txBody>
      </p:sp>
      <p:pic>
        <p:nvPicPr>
          <p:cNvPr id="19459" name="Picture 3" descr="p175.tif                                                       00055C7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5450"/>
            <a:ext cx="9144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79512" y="188640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Σχέση θερμοκρασίας και ρυθμού αύξησης διαφόρων μικροοργανισμών. </a:t>
            </a:r>
          </a:p>
          <a:p>
            <a:r>
              <a:rPr lang="el-GR" dirty="0"/>
              <a:t>Κάθε μικροοργανισμός παρουσιάζει το μέγιστο ρυθμό ανάπτυξης σε μία συγκεκριμένη θερμοκρασία που ονομάζεται </a:t>
            </a:r>
            <a:r>
              <a:rPr lang="el-GR" b="1" dirty="0"/>
              <a:t>άριστη ή βέλτιστη </a:t>
            </a:r>
            <a:r>
              <a:rPr lang="el-GR" dirty="0"/>
              <a:t>θερμοκρασία.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ANd9GcS8QK3gFXuTzkozm2CvcGRw6BxDxeQtZ-kz84agtxC3cKCUVyWT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5976664" cy="4419526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1547664" y="3573016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Down Arrow 5"/>
          <p:cNvSpPr/>
          <p:nvPr/>
        </p:nvSpPr>
        <p:spPr>
          <a:xfrm>
            <a:off x="2411760" y="1988840"/>
            <a:ext cx="288032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691680" y="119675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Ψυχρότροφα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85293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Ψυχρόφιλα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            Όρια ανάπτυξης μ/ο     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2276872"/>
          <a:ext cx="842493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Ελαχιστη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Βέλτιστη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Μέγιστη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/>
                        <a:t>Θερμόφιλα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40-45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55-75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60-90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/>
                        <a:t>Μεσόφιλα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5-15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30-40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40-47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/>
                        <a:t>Ψυχρόφιλα </a:t>
                      </a:r>
                      <a:r>
                        <a:rPr lang="el-GR" sz="2400" dirty="0"/>
                        <a:t>(υποχρεωτικά ψυχρόφιλα)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-5</a:t>
                      </a:r>
                      <a:r>
                        <a:rPr lang="el-GR" sz="2400" baseline="0" dirty="0"/>
                        <a:t>    ως   +5     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12-15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15-20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b="1" dirty="0"/>
                        <a:t>Ψυχρότροφα</a:t>
                      </a:r>
                      <a:r>
                        <a:rPr lang="el-GR" sz="2400" baseline="0" dirty="0"/>
                        <a:t> (προαιρετικά ψυχρόφιλα)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/>
                        <a:t>-5</a:t>
                      </a:r>
                      <a:r>
                        <a:rPr lang="el-GR" sz="2400" baseline="0" dirty="0"/>
                        <a:t>    ως   +5      </a:t>
                      </a:r>
                      <a:endParaRPr lang="el-GR" sz="2400" dirty="0"/>
                    </a:p>
                    <a:p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25-30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30-35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016" y="170080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Θερμ</a:t>
            </a:r>
            <a:r>
              <a:rPr lang="en-US" b="1" dirty="0"/>
              <a:t>o</a:t>
            </a:r>
            <a:r>
              <a:rPr lang="el-GR" b="1" dirty="0"/>
              <a:t>κρασία  (</a:t>
            </a:r>
            <a:r>
              <a:rPr lang="el-GR" b="1" baseline="30000" dirty="0"/>
              <a:t>ο</a:t>
            </a:r>
            <a:r>
              <a:rPr lang="el-GR" b="1" baseline="0" dirty="0"/>
              <a:t> </a:t>
            </a:r>
            <a:r>
              <a:rPr lang="en-US" b="1" baseline="0" dirty="0"/>
              <a:t>C)</a:t>
            </a:r>
            <a:endParaRPr lang="el-GR" b="1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Υποχρεωτικά ψυχρόφιλα και ψυχρότροφα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</a:t>
            </a:r>
            <a:r>
              <a:rPr lang="el-GR" u="sng" dirty="0"/>
              <a:t>υποχρεωτικά ψυχρόφιλα </a:t>
            </a:r>
            <a:r>
              <a:rPr lang="el-GR" dirty="0"/>
              <a:t>δεν αναπτύσσονται σε θερμοκρασίες &gt;20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C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Τα </a:t>
            </a:r>
            <a:r>
              <a:rPr lang="el-GR" u="sng" dirty="0"/>
              <a:t>ψυχρότροφα</a:t>
            </a:r>
            <a:r>
              <a:rPr lang="el-GR" dirty="0"/>
              <a:t> ή προαιρετικά ψυχρόφιλα μπορούν να αναπτυχθούν σε χαμηλές θερμοκρασίες όπως τα υποχρεωτικά ψυχρόφιλα αλλά έχουν υψηλότερες βέλτιστες και μέγιστες θερμοκρασίες ανάπτυξης. </a:t>
            </a:r>
          </a:p>
          <a:p>
            <a:r>
              <a:rPr lang="el-GR" dirty="0"/>
              <a:t>Η αντοχή των ψυχρότροφων σε μεγαλύτερο εύρος θερμοκρασιών τα καθιστά πιο επικίνδυνα στα τρόφιμα.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Ψυχρότροφα: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η ομάδα των μικροοργανισμών που αναπτύσσεται με σχετική άνεση σε θερμοκρασίες ψυγείου. </a:t>
            </a:r>
          </a:p>
          <a:p>
            <a:r>
              <a:rPr lang="el-GR" dirty="0"/>
              <a:t>Προκαλούν πρωτεολυτικές και λιπολυτικές αλλοιώσεις που αφορούν τη γεύση και την οσμή π.χ. το ξίνισμα σε κάποια προϊόντα κρέατος (φέτες από πάριζα, ζαμπόν), γάλα παστεριωμένο και γαλακτοκομικά προϊόντα.</a:t>
            </a:r>
          </a:p>
          <a:p>
            <a:r>
              <a:rPr lang="el-GR" dirty="0"/>
              <a:t>Γενικά, τρόφιμα που συντηρούνται εντός ψυγείου. </a:t>
            </a:r>
            <a:r>
              <a:rPr lang="el-GR" u="sng" dirty="0"/>
              <a:t>αλλοιώνονται</a:t>
            </a:r>
            <a:r>
              <a:rPr lang="el-GR" dirty="0"/>
              <a:t> από την ομάδα αυτή των βακτηρίων.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ΨΥΧΡΟΤΡΟΦΑ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Συνεπώς η διάρκεια ζωής ενός προϊόντος που συντηρείται στο ψυγείο εξαρτάται από  το αρχικό μικροβιακό φορτίο των ψυχρότρ0φων μ/ο.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807</TotalTime>
  <Words>376</Words>
  <Application>Microsoft Office PowerPoint</Application>
  <PresentationFormat>Προβολή στην οθόνη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Times NR Greek MT</vt:lpstr>
      <vt:lpstr>Wingdings 2</vt:lpstr>
      <vt:lpstr>Flow</vt:lpstr>
      <vt:lpstr>Ολική αρίθμηση Ψυχρότροφων μικροοργανισμών</vt:lpstr>
      <vt:lpstr>Ανάπτυξη μικροοργανισμών σε διαφορετικές θερμοκρασίες</vt:lpstr>
      <vt:lpstr>Παρουσίαση του PowerPoint</vt:lpstr>
      <vt:lpstr>Παρουσίαση του PowerPoint</vt:lpstr>
      <vt:lpstr>Παρουσίαση του PowerPoint</vt:lpstr>
      <vt:lpstr>            Όρια ανάπτυξης μ/ο        </vt:lpstr>
      <vt:lpstr>Υποχρεωτικά ψυχρόφιλα και ψυχρότροφα</vt:lpstr>
      <vt:lpstr>Ψυχρότροφα:</vt:lpstr>
      <vt:lpstr>ΨΥΧΡΟΤΡΟΦΑ</vt:lpstr>
      <vt:lpstr>ΨΥΧΡΟΤΡΟΦΑ</vt:lpstr>
      <vt:lpstr>ΨΥΧΡΟΤΡΟΦΑ</vt:lpstr>
      <vt:lpstr>Γένη ψυχρότροφων βακτηρίων</vt:lpstr>
      <vt:lpstr>Ολική αρίθμηση ψυχρότροφων</vt:lpstr>
      <vt:lpstr>Παρουσίαση του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Ψυχρότροφοι μικροοργανισμοί</dc:title>
  <dc:creator>ΜΠΑΤΡΙΝΟΥ ΑΝΘΙΜΙΑ</dc:creator>
  <cp:lastModifiedBy>ΜΠΑΤΡΙΝΟΥ ΑΝΘΙΜΙΑ</cp:lastModifiedBy>
  <cp:revision>19</cp:revision>
  <dcterms:created xsi:type="dcterms:W3CDTF">2012-10-28T15:35:03Z</dcterms:created>
  <dcterms:modified xsi:type="dcterms:W3CDTF">2021-03-09T10:18:58Z</dcterms:modified>
</cp:coreProperties>
</file>