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8.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0.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1.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2.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3.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heme/themeOverride3.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697" r:id="rId2"/>
    <p:sldMasterId id="2147483721" r:id="rId3"/>
    <p:sldMasterId id="2147483733" r:id="rId4"/>
    <p:sldMasterId id="2147483745" r:id="rId5"/>
    <p:sldMasterId id="2147483757" r:id="rId6"/>
    <p:sldMasterId id="2147483769" r:id="rId7"/>
    <p:sldMasterId id="2147483782" r:id="rId8"/>
    <p:sldMasterId id="2147483796" r:id="rId9"/>
    <p:sldMasterId id="2147483814" r:id="rId10"/>
    <p:sldMasterId id="2147483828" r:id="rId11"/>
    <p:sldMasterId id="2147483840" r:id="rId12"/>
    <p:sldMasterId id="2147483852" r:id="rId13"/>
    <p:sldMasterId id="2147483870" r:id="rId14"/>
    <p:sldMasterId id="2147483882" r:id="rId15"/>
    <p:sldMasterId id="2147483894" r:id="rId16"/>
    <p:sldMasterId id="2147483912" r:id="rId17"/>
    <p:sldMasterId id="2147483930" r:id="rId18"/>
    <p:sldMasterId id="2147483944" r:id="rId19"/>
    <p:sldMasterId id="2147483956" r:id="rId20"/>
    <p:sldMasterId id="2147483968" r:id="rId21"/>
    <p:sldMasterId id="2147483980" r:id="rId22"/>
    <p:sldMasterId id="2147483992" r:id="rId23"/>
    <p:sldMasterId id="2147484004" r:id="rId24"/>
    <p:sldMasterId id="2147484016" r:id="rId25"/>
  </p:sldMasterIdLst>
  <p:notesMasterIdLst>
    <p:notesMasterId r:id="rId166"/>
  </p:notesMasterIdLst>
  <p:handoutMasterIdLst>
    <p:handoutMasterId r:id="rId167"/>
  </p:handoutMasterIdLst>
  <p:sldIdLst>
    <p:sldId id="555" r:id="rId26"/>
    <p:sldId id="556" r:id="rId27"/>
    <p:sldId id="508" r:id="rId28"/>
    <p:sldId id="498" r:id="rId29"/>
    <p:sldId id="407" r:id="rId30"/>
    <p:sldId id="452" r:id="rId31"/>
    <p:sldId id="534" r:id="rId32"/>
    <p:sldId id="450" r:id="rId33"/>
    <p:sldId id="466" r:id="rId34"/>
    <p:sldId id="463" r:id="rId35"/>
    <p:sldId id="472" r:id="rId36"/>
    <p:sldId id="469" r:id="rId37"/>
    <p:sldId id="470" r:id="rId38"/>
    <p:sldId id="471" r:id="rId39"/>
    <p:sldId id="546" r:id="rId40"/>
    <p:sldId id="547" r:id="rId41"/>
    <p:sldId id="548" r:id="rId42"/>
    <p:sldId id="549" r:id="rId43"/>
    <p:sldId id="512" r:id="rId44"/>
    <p:sldId id="550" r:id="rId45"/>
    <p:sldId id="551" r:id="rId46"/>
    <p:sldId id="513" r:id="rId47"/>
    <p:sldId id="514" r:id="rId48"/>
    <p:sldId id="506" r:id="rId49"/>
    <p:sldId id="507" r:id="rId50"/>
    <p:sldId id="510" r:id="rId51"/>
    <p:sldId id="562" r:id="rId52"/>
    <p:sldId id="526" r:id="rId53"/>
    <p:sldId id="525" r:id="rId54"/>
    <p:sldId id="528" r:id="rId55"/>
    <p:sldId id="552" r:id="rId56"/>
    <p:sldId id="563" r:id="rId57"/>
    <p:sldId id="565" r:id="rId58"/>
    <p:sldId id="566" r:id="rId59"/>
    <p:sldId id="567" r:id="rId60"/>
    <p:sldId id="568" r:id="rId61"/>
    <p:sldId id="569" r:id="rId62"/>
    <p:sldId id="570" r:id="rId63"/>
    <p:sldId id="571" r:id="rId64"/>
    <p:sldId id="572" r:id="rId65"/>
    <p:sldId id="573" r:id="rId66"/>
    <p:sldId id="574" r:id="rId67"/>
    <p:sldId id="575" r:id="rId68"/>
    <p:sldId id="576" r:id="rId69"/>
    <p:sldId id="577" r:id="rId70"/>
    <p:sldId id="578" r:id="rId71"/>
    <p:sldId id="579" r:id="rId72"/>
    <p:sldId id="580" r:id="rId73"/>
    <p:sldId id="581" r:id="rId74"/>
    <p:sldId id="582" r:id="rId75"/>
    <p:sldId id="583" r:id="rId76"/>
    <p:sldId id="584" r:id="rId77"/>
    <p:sldId id="585" r:id="rId78"/>
    <p:sldId id="586" r:id="rId79"/>
    <p:sldId id="587" r:id="rId80"/>
    <p:sldId id="588" r:id="rId81"/>
    <p:sldId id="589" r:id="rId82"/>
    <p:sldId id="590" r:id="rId83"/>
    <p:sldId id="591" r:id="rId84"/>
    <p:sldId id="592" r:id="rId85"/>
    <p:sldId id="593" r:id="rId86"/>
    <p:sldId id="594" r:id="rId87"/>
    <p:sldId id="595" r:id="rId88"/>
    <p:sldId id="599" r:id="rId89"/>
    <p:sldId id="600" r:id="rId90"/>
    <p:sldId id="601" r:id="rId91"/>
    <p:sldId id="602" r:id="rId92"/>
    <p:sldId id="603" r:id="rId93"/>
    <p:sldId id="604" r:id="rId94"/>
    <p:sldId id="605" r:id="rId95"/>
    <p:sldId id="606" r:id="rId96"/>
    <p:sldId id="607" r:id="rId97"/>
    <p:sldId id="608" r:id="rId98"/>
    <p:sldId id="609" r:id="rId99"/>
    <p:sldId id="610" r:id="rId100"/>
    <p:sldId id="611" r:id="rId101"/>
    <p:sldId id="612" r:id="rId102"/>
    <p:sldId id="613" r:id="rId103"/>
    <p:sldId id="614" r:id="rId104"/>
    <p:sldId id="615" r:id="rId105"/>
    <p:sldId id="616" r:id="rId106"/>
    <p:sldId id="617" r:id="rId107"/>
    <p:sldId id="618" r:id="rId108"/>
    <p:sldId id="619" r:id="rId109"/>
    <p:sldId id="620" r:id="rId110"/>
    <p:sldId id="621" r:id="rId111"/>
    <p:sldId id="622" r:id="rId112"/>
    <p:sldId id="623" r:id="rId113"/>
    <p:sldId id="624" r:id="rId114"/>
    <p:sldId id="625" r:id="rId115"/>
    <p:sldId id="626" r:id="rId116"/>
    <p:sldId id="627" r:id="rId117"/>
    <p:sldId id="628" r:id="rId118"/>
    <p:sldId id="629" r:id="rId119"/>
    <p:sldId id="630" r:id="rId120"/>
    <p:sldId id="631" r:id="rId121"/>
    <p:sldId id="632" r:id="rId122"/>
    <p:sldId id="633" r:id="rId123"/>
    <p:sldId id="634" r:id="rId124"/>
    <p:sldId id="635" r:id="rId125"/>
    <p:sldId id="636" r:id="rId126"/>
    <p:sldId id="637" r:id="rId127"/>
    <p:sldId id="638" r:id="rId128"/>
    <p:sldId id="639" r:id="rId129"/>
    <p:sldId id="640" r:id="rId130"/>
    <p:sldId id="641" r:id="rId131"/>
    <p:sldId id="642" r:id="rId132"/>
    <p:sldId id="643" r:id="rId133"/>
    <p:sldId id="644" r:id="rId134"/>
    <p:sldId id="645" r:id="rId135"/>
    <p:sldId id="646" r:id="rId136"/>
    <p:sldId id="647" r:id="rId137"/>
    <p:sldId id="648" r:id="rId138"/>
    <p:sldId id="649" r:id="rId139"/>
    <p:sldId id="650" r:id="rId140"/>
    <p:sldId id="651" r:id="rId141"/>
    <p:sldId id="652" r:id="rId142"/>
    <p:sldId id="653" r:id="rId143"/>
    <p:sldId id="655" r:id="rId144"/>
    <p:sldId id="656" r:id="rId145"/>
    <p:sldId id="657" r:id="rId146"/>
    <p:sldId id="658" r:id="rId147"/>
    <p:sldId id="659" r:id="rId148"/>
    <p:sldId id="660" r:id="rId149"/>
    <p:sldId id="661" r:id="rId150"/>
    <p:sldId id="662" r:id="rId151"/>
    <p:sldId id="663" r:id="rId152"/>
    <p:sldId id="664" r:id="rId153"/>
    <p:sldId id="665" r:id="rId154"/>
    <p:sldId id="666" r:id="rId155"/>
    <p:sldId id="667" r:id="rId156"/>
    <p:sldId id="668" r:id="rId157"/>
    <p:sldId id="669" r:id="rId158"/>
    <p:sldId id="670" r:id="rId159"/>
    <p:sldId id="671" r:id="rId160"/>
    <p:sldId id="531" r:id="rId161"/>
    <p:sldId id="596" r:id="rId162"/>
    <p:sldId id="597" r:id="rId163"/>
    <p:sldId id="654" r:id="rId164"/>
    <p:sldId id="564" r:id="rId165"/>
  </p:sldIdLst>
  <p:sldSz cx="9144000" cy="6858000" type="screen4x3"/>
  <p:notesSz cx="6797675" cy="9926638"/>
  <p:defaultTextStyle>
    <a:defPPr>
      <a:defRPr lang="el-G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Ιωάννα" initials="Ι" lastIdx="0" clrIdx="0">
    <p:extLst>
      <p:ext uri="{19B8F6BF-5375-455C-9EA6-DF929625EA0E}">
        <p15:presenceInfo xmlns="" xmlns:p15="http://schemas.microsoft.com/office/powerpoint/2012/main" userId="Ιωάνν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898"/>
    <a:srgbClr val="FFD961"/>
    <a:srgbClr val="FFFFCC"/>
    <a:srgbClr val="FFFF99"/>
    <a:srgbClr val="B40000"/>
    <a:srgbClr val="00467A"/>
    <a:srgbClr val="A7CC54"/>
    <a:srgbClr val="D1B3B3"/>
    <a:srgbClr val="DAAE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27F97BB-C833-4FB7-BDE5-3F7075034690}" styleName="Στυλ με θέμα 2 - Έμφαση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Μεσαίο στυλ 1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3" autoAdjust="0"/>
    <p:restoredTop sz="85697" autoAdjust="0"/>
  </p:normalViewPr>
  <p:slideViewPr>
    <p:cSldViewPr>
      <p:cViewPr varScale="1">
        <p:scale>
          <a:sx n="63" d="100"/>
          <a:sy n="63" d="100"/>
        </p:scale>
        <p:origin x="-1602" y="-96"/>
      </p:cViewPr>
      <p:guideLst>
        <p:guide orient="horz" pos="2160"/>
        <p:guide pos="2880"/>
      </p:guideLst>
    </p:cSldViewPr>
  </p:slideViewPr>
  <p:outlineViewPr>
    <p:cViewPr>
      <p:scale>
        <a:sx n="33" d="100"/>
        <a:sy n="33" d="100"/>
      </p:scale>
      <p:origin x="0" y="-2094"/>
    </p:cViewPr>
  </p:outlineViewPr>
  <p:notesTextViewPr>
    <p:cViewPr>
      <p:scale>
        <a:sx n="66" d="100"/>
        <a:sy n="66"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0"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164" Type="http://schemas.openxmlformats.org/officeDocument/2006/relationships/slide" Target="slides/slide139.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s>
</file>

<file path=ppt/diagrams/_rels/data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5" Type="http://schemas.openxmlformats.org/officeDocument/2006/relationships/image" Target="../media/image62.jpeg"/><Relationship Id="rId4" Type="http://schemas.openxmlformats.org/officeDocument/2006/relationships/image" Target="../media/image61.jpeg"/></Relationships>
</file>

<file path=ppt/diagrams/_rels/data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png"/><Relationship Id="rId4" Type="http://schemas.openxmlformats.org/officeDocument/2006/relationships/image" Target="../media/image68.jpeg"/></Relationships>
</file>

<file path=ppt/diagrams/_rels/data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ata20.xml.rels><?xml version="1.0" encoding="UTF-8" standalone="yes"?>
<Relationships xmlns="http://schemas.openxmlformats.org/package/2006/relationships"><Relationship Id="rId1" Type="http://schemas.openxmlformats.org/officeDocument/2006/relationships/image" Target="../media/image89.png"/></Relationships>
</file>

<file path=ppt/diagrams/_rels/data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ata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 Id="rId4" Type="http://schemas.openxmlformats.org/officeDocument/2006/relationships/image" Target="../media/image38.jpeg"/></Relationships>
</file>

<file path=ppt/diagrams/_rels/data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_rels/data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jpeg"/></Relationships>
</file>

<file path=ppt/diagrams/_rels/data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5" Type="http://schemas.openxmlformats.org/officeDocument/2006/relationships/image" Target="../media/image62.jpeg"/><Relationship Id="rId4" Type="http://schemas.openxmlformats.org/officeDocument/2006/relationships/image" Target="../media/image61.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png"/><Relationship Id="rId4" Type="http://schemas.openxmlformats.org/officeDocument/2006/relationships/image" Target="../media/image68.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8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png"/><Relationship Id="rId4" Type="http://schemas.openxmlformats.org/officeDocument/2006/relationships/image" Target="../media/image3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97D664-CF88-47F9-91FA-652BB5A01EB4}"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77FFF7E0-BA24-4F0D-8007-46C974FE1BED}">
      <dgm:prSet phldrT="[Text]" custT="1"/>
      <dgm:spPr>
        <a:solidFill>
          <a:schemeClr val="accent1">
            <a:lumMod val="75000"/>
          </a:schemeClr>
        </a:solidFill>
      </dgm:spPr>
      <dgm:t>
        <a:bodyPr/>
        <a:lstStyle/>
        <a:p>
          <a:pPr algn="l"/>
          <a:r>
            <a:rPr lang="el-GR" sz="1400" b="1" dirty="0" smtClean="0">
              <a:solidFill>
                <a:schemeClr val="bg1"/>
              </a:solidFill>
              <a:latin typeface="+mn-lt"/>
              <a:cs typeface="Arial" pitchFamily="34" charset="0"/>
            </a:rPr>
            <a:t>1.</a:t>
          </a:r>
          <a:r>
            <a:rPr lang="en-US" sz="1400" b="1" dirty="0" smtClean="0">
              <a:solidFill>
                <a:schemeClr val="bg1"/>
              </a:solidFill>
              <a:latin typeface="+mn-lt"/>
              <a:cs typeface="Arial" pitchFamily="34" charset="0"/>
            </a:rPr>
            <a:t> </a:t>
          </a:r>
          <a:r>
            <a:rPr lang="el-GR" sz="1400" b="1" dirty="0" smtClean="0">
              <a:solidFill>
                <a:schemeClr val="bg1"/>
              </a:solidFill>
              <a:latin typeface="+mn-lt"/>
              <a:cs typeface="Arial" pitchFamily="34" charset="0"/>
            </a:rPr>
            <a:t>Δημιουργικότητα και Καινοτομία</a:t>
          </a:r>
        </a:p>
        <a:p>
          <a:pPr algn="l"/>
          <a:r>
            <a:rPr lang="el-GR" sz="1400" b="1" dirty="0" smtClean="0">
              <a:solidFill>
                <a:schemeClr val="bg1"/>
              </a:solidFill>
              <a:latin typeface="+mn-lt"/>
              <a:cs typeface="Arial" pitchFamily="34" charset="0"/>
            </a:rPr>
            <a:t>2.</a:t>
          </a:r>
          <a:r>
            <a:rPr lang="en-US" sz="1400" b="1" dirty="0" smtClean="0">
              <a:solidFill>
                <a:schemeClr val="bg1"/>
              </a:solidFill>
              <a:latin typeface="+mn-lt"/>
              <a:cs typeface="Arial" pitchFamily="34" charset="0"/>
            </a:rPr>
            <a:t> </a:t>
          </a:r>
          <a:r>
            <a:rPr lang="el-GR" sz="1400" b="1" dirty="0" smtClean="0">
              <a:solidFill>
                <a:schemeClr val="bg1"/>
              </a:solidFill>
              <a:latin typeface="+mn-lt"/>
              <a:cs typeface="Arial" pitchFamily="34" charset="0"/>
            </a:rPr>
            <a:t>Κριτική σκέψη,</a:t>
          </a:r>
          <a:r>
            <a:rPr lang="en-US" sz="1400" b="1" dirty="0" smtClean="0">
              <a:solidFill>
                <a:schemeClr val="bg1"/>
              </a:solidFill>
              <a:latin typeface="+mn-lt"/>
              <a:cs typeface="Arial" pitchFamily="34" charset="0"/>
            </a:rPr>
            <a:t> </a:t>
          </a:r>
          <a:r>
            <a:rPr lang="el-GR" sz="1400" b="1" dirty="0" smtClean="0">
              <a:solidFill>
                <a:schemeClr val="bg1"/>
              </a:solidFill>
              <a:latin typeface="+mn-lt"/>
              <a:cs typeface="Arial" pitchFamily="34" charset="0"/>
            </a:rPr>
            <a:t>επίλυση</a:t>
          </a:r>
          <a:r>
            <a:rPr lang="en-US" sz="1400" b="1" dirty="0" smtClean="0">
              <a:solidFill>
                <a:schemeClr val="bg1"/>
              </a:solidFill>
              <a:latin typeface="+mn-lt"/>
              <a:cs typeface="Arial" pitchFamily="34" charset="0"/>
            </a:rPr>
            <a:t> </a:t>
          </a:r>
          <a:r>
            <a:rPr lang="el-GR" sz="1400" b="1" dirty="0" smtClean="0">
              <a:solidFill>
                <a:schemeClr val="bg1"/>
              </a:solidFill>
              <a:latin typeface="+mn-lt"/>
              <a:cs typeface="Arial" pitchFamily="34" charset="0"/>
            </a:rPr>
            <a:t>προβλήματος</a:t>
          </a:r>
          <a:r>
            <a:rPr lang="en-US" sz="1400" b="1" dirty="0" smtClean="0">
              <a:solidFill>
                <a:schemeClr val="bg1"/>
              </a:solidFill>
              <a:latin typeface="+mn-lt"/>
              <a:cs typeface="Arial" pitchFamily="34" charset="0"/>
            </a:rPr>
            <a:t>,</a:t>
          </a:r>
          <a:r>
            <a:rPr lang="el-GR" sz="1400" b="1" dirty="0" smtClean="0">
              <a:solidFill>
                <a:schemeClr val="bg1"/>
              </a:solidFill>
              <a:latin typeface="+mn-lt"/>
              <a:cs typeface="Arial" pitchFamily="34" charset="0"/>
            </a:rPr>
            <a:t> διαχείριση και λήψη απόφασης</a:t>
          </a:r>
        </a:p>
        <a:p>
          <a:pPr algn="l"/>
          <a:r>
            <a:rPr lang="el-GR" sz="1400" b="1" dirty="0" smtClean="0">
              <a:solidFill>
                <a:schemeClr val="bg1"/>
              </a:solidFill>
              <a:latin typeface="+mn-lt"/>
              <a:cs typeface="Arial" pitchFamily="34" charset="0"/>
            </a:rPr>
            <a:t>3.</a:t>
          </a:r>
          <a:r>
            <a:rPr lang="en-US" sz="1400" b="1" dirty="0" smtClean="0">
              <a:solidFill>
                <a:schemeClr val="bg1"/>
              </a:solidFill>
              <a:latin typeface="+mn-lt"/>
              <a:cs typeface="Arial" pitchFamily="34" charset="0"/>
            </a:rPr>
            <a:t> </a:t>
          </a:r>
          <a:r>
            <a:rPr lang="el-GR" sz="1400" b="1" dirty="0" smtClean="0">
              <a:solidFill>
                <a:schemeClr val="bg1"/>
              </a:solidFill>
              <a:latin typeface="+mn-lt"/>
              <a:cs typeface="Arial" pitchFamily="34" charset="0"/>
            </a:rPr>
            <a:t>Μαθαίνοντας να Μαθαίνεις</a:t>
          </a:r>
          <a:r>
            <a:rPr lang="en-US" sz="1400" b="1" dirty="0" smtClean="0">
              <a:solidFill>
                <a:schemeClr val="bg1"/>
              </a:solidFill>
              <a:latin typeface="+mn-lt"/>
              <a:cs typeface="Arial" pitchFamily="34" charset="0"/>
            </a:rPr>
            <a:t>: </a:t>
          </a:r>
          <a:r>
            <a:rPr lang="el-GR" sz="1400" b="1" dirty="0" smtClean="0">
              <a:solidFill>
                <a:schemeClr val="bg1"/>
              </a:solidFill>
              <a:latin typeface="+mn-lt"/>
              <a:cs typeface="Arial" pitchFamily="34" charset="0"/>
            </a:rPr>
            <a:t>   </a:t>
          </a:r>
        </a:p>
        <a:p>
          <a:pPr algn="l"/>
          <a:r>
            <a:rPr lang="el-GR" sz="1400" b="1" dirty="0" smtClean="0">
              <a:solidFill>
                <a:schemeClr val="bg1"/>
              </a:solidFill>
              <a:latin typeface="+mn-lt"/>
              <a:cs typeface="Arial" pitchFamily="34" charset="0"/>
            </a:rPr>
            <a:t>     </a:t>
          </a:r>
          <a:r>
            <a:rPr lang="el-GR" sz="1400" b="1" dirty="0" err="1" smtClean="0">
              <a:solidFill>
                <a:schemeClr val="bg1"/>
              </a:solidFill>
              <a:latin typeface="+mn-lt"/>
              <a:cs typeface="Arial" pitchFamily="34" charset="0"/>
            </a:rPr>
            <a:t>Μεταγνώση</a:t>
          </a:r>
          <a:r>
            <a:rPr lang="el-GR" sz="1400" b="1" dirty="0" smtClean="0">
              <a:solidFill>
                <a:schemeClr val="bg1"/>
              </a:solidFill>
              <a:latin typeface="+mn-lt"/>
              <a:cs typeface="Arial" pitchFamily="34" charset="0"/>
            </a:rPr>
            <a:t> </a:t>
          </a:r>
          <a:endParaRPr lang="en-US" sz="1400" dirty="0"/>
        </a:p>
      </dgm:t>
    </dgm:pt>
    <dgm:pt modelId="{7AD25D5E-9C5C-4E5B-86FC-7C68DB869607}" type="parTrans" cxnId="{7FCC21D8-F934-41FD-BF0C-F6BC2A86AD5F}">
      <dgm:prSet/>
      <dgm:spPr/>
      <dgm:t>
        <a:bodyPr/>
        <a:lstStyle/>
        <a:p>
          <a:endParaRPr lang="en-US"/>
        </a:p>
      </dgm:t>
    </dgm:pt>
    <dgm:pt modelId="{E1EC7953-61BA-405E-B92B-101A992B7A74}" type="sibTrans" cxnId="{7FCC21D8-F934-41FD-BF0C-F6BC2A86AD5F}">
      <dgm:prSet/>
      <dgm:spPr/>
      <dgm:t>
        <a:bodyPr/>
        <a:lstStyle/>
        <a:p>
          <a:endParaRPr lang="en-US"/>
        </a:p>
      </dgm:t>
    </dgm:pt>
    <dgm:pt modelId="{CF1893EE-6799-48B5-9456-78046ED2C599}">
      <dgm:prSet phldrT="[Text]" custT="1"/>
      <dgm:spPr>
        <a:solidFill>
          <a:schemeClr val="accent2"/>
        </a:solidFill>
      </dgm:spPr>
      <dgm:t>
        <a:bodyPr/>
        <a:lstStyle/>
        <a:p>
          <a:pPr algn="l"/>
          <a:r>
            <a:rPr lang="el-GR" sz="1400" b="1" dirty="0" smtClean="0">
              <a:solidFill>
                <a:schemeClr val="bg1"/>
              </a:solidFill>
              <a:latin typeface="+mn-lt"/>
              <a:cs typeface="Arial" pitchFamily="34" charset="0"/>
            </a:rPr>
            <a:t>         4. Επικοινωνία</a:t>
          </a:r>
        </a:p>
        <a:p>
          <a:pPr algn="l"/>
          <a:r>
            <a:rPr lang="el-GR" sz="1400" b="1" dirty="0" smtClean="0">
              <a:solidFill>
                <a:schemeClr val="bg1"/>
              </a:solidFill>
              <a:latin typeface="+mn-lt"/>
              <a:cs typeface="Arial" pitchFamily="34" charset="0"/>
            </a:rPr>
            <a:t>         5. Συνεργασία (ομαδική εργασία)</a:t>
          </a:r>
          <a:endParaRPr lang="en-US" sz="1400" b="1" dirty="0">
            <a:solidFill>
              <a:schemeClr val="bg1"/>
            </a:solidFill>
            <a:latin typeface="+mn-lt"/>
            <a:cs typeface="Arial" pitchFamily="34" charset="0"/>
          </a:endParaRPr>
        </a:p>
      </dgm:t>
    </dgm:pt>
    <dgm:pt modelId="{3843D2D8-2D7A-472B-890B-A4AA50E2A5D4}" type="parTrans" cxnId="{38C7F568-4A52-4636-B6A6-92857B02D216}">
      <dgm:prSet/>
      <dgm:spPr/>
      <dgm:t>
        <a:bodyPr/>
        <a:lstStyle/>
        <a:p>
          <a:endParaRPr lang="en-US"/>
        </a:p>
      </dgm:t>
    </dgm:pt>
    <dgm:pt modelId="{91AC2D26-A97C-467C-B745-029D1A6866AB}" type="sibTrans" cxnId="{38C7F568-4A52-4636-B6A6-92857B02D216}">
      <dgm:prSet/>
      <dgm:spPr/>
      <dgm:t>
        <a:bodyPr/>
        <a:lstStyle/>
        <a:p>
          <a:endParaRPr lang="en-US"/>
        </a:p>
      </dgm:t>
    </dgm:pt>
    <dgm:pt modelId="{4AEC5271-1C9C-4BF2-AFB2-E6F70E74FC0C}">
      <dgm:prSet phldrT="[Text]" custT="1"/>
      <dgm:spPr>
        <a:solidFill>
          <a:schemeClr val="bg2">
            <a:lumMod val="75000"/>
          </a:schemeClr>
        </a:solidFill>
      </dgm:spPr>
      <dgm:t>
        <a:bodyPr/>
        <a:lstStyle/>
        <a:p>
          <a:pPr algn="l"/>
          <a:r>
            <a:rPr lang="el-GR" sz="1400" b="1" dirty="0" smtClean="0">
              <a:solidFill>
                <a:schemeClr val="bg1"/>
              </a:solidFill>
              <a:latin typeface="+mn-lt"/>
              <a:cs typeface="Arial" pitchFamily="34" charset="0"/>
            </a:rPr>
            <a:t>6. Πληροφοριακή Παιδεία</a:t>
          </a:r>
        </a:p>
        <a:p>
          <a:pPr algn="l"/>
          <a:r>
            <a:rPr lang="el-GR" sz="1400" b="1" dirty="0" smtClean="0">
              <a:solidFill>
                <a:schemeClr val="bg1"/>
              </a:solidFill>
              <a:latin typeface="+mn-lt"/>
              <a:cs typeface="Arial" pitchFamily="34" charset="0"/>
            </a:rPr>
            <a:t>7. Παιδεία της Τεχνολογίας της</a:t>
          </a:r>
        </a:p>
        <a:p>
          <a:pPr algn="l"/>
          <a:r>
            <a:rPr lang="el-GR" sz="1400" b="1" dirty="0" smtClean="0">
              <a:solidFill>
                <a:schemeClr val="bg1"/>
              </a:solidFill>
              <a:latin typeface="+mn-lt"/>
              <a:cs typeface="Arial" pitchFamily="34" charset="0"/>
            </a:rPr>
            <a:t>    Πληροφορίας και της Επικοινωνίας </a:t>
          </a:r>
        </a:p>
        <a:p>
          <a:pPr algn="l"/>
          <a:r>
            <a:rPr lang="el-GR" sz="1400" b="1" dirty="0" smtClean="0">
              <a:solidFill>
                <a:schemeClr val="bg1"/>
              </a:solidFill>
              <a:latin typeface="+mn-lt"/>
              <a:cs typeface="Arial" pitchFamily="34" charset="0"/>
            </a:rPr>
            <a:t>     (Τ.Π.Ε.)</a:t>
          </a:r>
          <a:endParaRPr lang="en-US" sz="1400" b="1" dirty="0">
            <a:solidFill>
              <a:schemeClr val="bg1"/>
            </a:solidFill>
            <a:latin typeface="+mn-lt"/>
            <a:cs typeface="Arial" pitchFamily="34" charset="0"/>
          </a:endParaRPr>
        </a:p>
      </dgm:t>
    </dgm:pt>
    <dgm:pt modelId="{12F26DE7-23E3-44FF-B3E1-88FC2CEFC658}" type="parTrans" cxnId="{2DA56889-A2BF-4EDD-9C6A-D67C252BDB4A}">
      <dgm:prSet/>
      <dgm:spPr/>
      <dgm:t>
        <a:bodyPr/>
        <a:lstStyle/>
        <a:p>
          <a:endParaRPr lang="en-US"/>
        </a:p>
      </dgm:t>
    </dgm:pt>
    <dgm:pt modelId="{10B2FA0D-9F79-4E52-8B49-DF694E68CBD4}" type="sibTrans" cxnId="{2DA56889-A2BF-4EDD-9C6A-D67C252BDB4A}">
      <dgm:prSet/>
      <dgm:spPr/>
      <dgm:t>
        <a:bodyPr/>
        <a:lstStyle/>
        <a:p>
          <a:endParaRPr lang="en-US"/>
        </a:p>
      </dgm:t>
    </dgm:pt>
    <dgm:pt modelId="{63497644-FE4E-454F-B861-F364E18CA21E}">
      <dgm:prSet phldrT="[Text]" custT="1"/>
      <dgm:spPr>
        <a:solidFill>
          <a:srgbClr val="00B050"/>
        </a:solidFill>
      </dgm:spPr>
      <dgm:t>
        <a:bodyPr/>
        <a:lstStyle/>
        <a:p>
          <a:pPr algn="l"/>
          <a:r>
            <a:rPr lang="el-GR" sz="1400" b="1" dirty="0" smtClean="0">
              <a:solidFill>
                <a:schemeClr val="bg1"/>
              </a:solidFill>
              <a:latin typeface="+mn-lt"/>
              <a:cs typeface="Arial" pitchFamily="34" charset="0"/>
            </a:rPr>
            <a:t>8.Η Ικανότητα του Υπεύθυνου Πολίτη </a:t>
          </a:r>
        </a:p>
        <a:p>
          <a:pPr algn="l"/>
          <a:r>
            <a:rPr lang="el-GR" sz="1400" b="1" dirty="0" smtClean="0">
              <a:solidFill>
                <a:schemeClr val="bg1"/>
              </a:solidFill>
              <a:latin typeface="+mn-lt"/>
              <a:cs typeface="Arial" pitchFamily="34" charset="0"/>
            </a:rPr>
            <a:t>     σε εθνικό και παγκόσμιο επίπεδο.</a:t>
          </a:r>
        </a:p>
        <a:p>
          <a:pPr algn="l"/>
          <a:r>
            <a:rPr lang="el-GR" sz="1400" b="1" dirty="0" smtClean="0">
              <a:solidFill>
                <a:schemeClr val="bg1"/>
              </a:solidFill>
              <a:latin typeface="+mn-lt"/>
              <a:cs typeface="Arial" pitchFamily="34" charset="0"/>
            </a:rPr>
            <a:t>9.Ζωή και Καριέρα</a:t>
          </a:r>
        </a:p>
        <a:p>
          <a:pPr algn="l"/>
          <a:r>
            <a:rPr lang="el-GR" sz="1400" b="1" dirty="0" smtClean="0">
              <a:solidFill>
                <a:schemeClr val="bg1"/>
              </a:solidFill>
              <a:latin typeface="+mn-lt"/>
              <a:cs typeface="Arial" pitchFamily="34" charset="0"/>
            </a:rPr>
            <a:t>10.Προσωπική και Κοινωνική Υπευθυνότητα –συμπεριλαμβανομένης της Πολιτισμικής Αφύπνισης και Δεξιότητας.</a:t>
          </a:r>
          <a:endParaRPr lang="en-US" sz="1400" b="1" dirty="0">
            <a:solidFill>
              <a:schemeClr val="bg1"/>
            </a:solidFill>
            <a:latin typeface="+mn-lt"/>
            <a:cs typeface="Arial" pitchFamily="34" charset="0"/>
          </a:endParaRPr>
        </a:p>
      </dgm:t>
    </dgm:pt>
    <dgm:pt modelId="{4B65E61C-E39B-4D8A-8179-F600A71B3715}" type="parTrans" cxnId="{C32E3F4C-F1EF-46F3-A0E6-3827BF3C6867}">
      <dgm:prSet/>
      <dgm:spPr/>
      <dgm:t>
        <a:bodyPr/>
        <a:lstStyle/>
        <a:p>
          <a:endParaRPr lang="en-US"/>
        </a:p>
      </dgm:t>
    </dgm:pt>
    <dgm:pt modelId="{6B4599DB-6A2C-41AD-A791-8ED82A87D620}" type="sibTrans" cxnId="{C32E3F4C-F1EF-46F3-A0E6-3827BF3C6867}">
      <dgm:prSet/>
      <dgm:spPr/>
      <dgm:t>
        <a:bodyPr/>
        <a:lstStyle/>
        <a:p>
          <a:endParaRPr lang="en-US"/>
        </a:p>
      </dgm:t>
    </dgm:pt>
    <dgm:pt modelId="{66E7998F-8FE9-4E2D-B5F9-B92B6057F8CF}" type="pres">
      <dgm:prSet presAssocID="{C897D664-CF88-47F9-91FA-652BB5A01EB4}" presName="diagram" presStyleCnt="0">
        <dgm:presLayoutVars>
          <dgm:dir/>
          <dgm:resizeHandles val="exact"/>
        </dgm:presLayoutVars>
      </dgm:prSet>
      <dgm:spPr/>
      <dgm:t>
        <a:bodyPr/>
        <a:lstStyle/>
        <a:p>
          <a:endParaRPr lang="en-US"/>
        </a:p>
      </dgm:t>
    </dgm:pt>
    <dgm:pt modelId="{C20C4BD9-F8F5-41FA-83E8-6CE822CC6145}" type="pres">
      <dgm:prSet presAssocID="{77FFF7E0-BA24-4F0D-8007-46C974FE1BED}" presName="node" presStyleLbl="node1" presStyleIdx="0" presStyleCnt="4" custLinFactNeighborX="34" custLinFactNeighborY="-124">
        <dgm:presLayoutVars>
          <dgm:bulletEnabled val="1"/>
        </dgm:presLayoutVars>
      </dgm:prSet>
      <dgm:spPr/>
      <dgm:t>
        <a:bodyPr/>
        <a:lstStyle/>
        <a:p>
          <a:endParaRPr lang="en-US"/>
        </a:p>
      </dgm:t>
    </dgm:pt>
    <dgm:pt modelId="{9B1D4A44-B353-48D1-ABCB-2926B1C06A2A}" type="pres">
      <dgm:prSet presAssocID="{E1EC7953-61BA-405E-B92B-101A992B7A74}" presName="sibTrans" presStyleCnt="0"/>
      <dgm:spPr/>
    </dgm:pt>
    <dgm:pt modelId="{C43C7176-0C1A-47F0-A58C-E5395D54D36A}" type="pres">
      <dgm:prSet presAssocID="{CF1893EE-6799-48B5-9456-78046ED2C599}" presName="node" presStyleLbl="node1" presStyleIdx="1" presStyleCnt="4" custLinFactNeighborX="-1090" custLinFactNeighborY="-6037">
        <dgm:presLayoutVars>
          <dgm:bulletEnabled val="1"/>
        </dgm:presLayoutVars>
      </dgm:prSet>
      <dgm:spPr/>
      <dgm:t>
        <a:bodyPr/>
        <a:lstStyle/>
        <a:p>
          <a:endParaRPr lang="en-US"/>
        </a:p>
      </dgm:t>
    </dgm:pt>
    <dgm:pt modelId="{A5031A57-F925-447B-BD56-623A37768A14}" type="pres">
      <dgm:prSet presAssocID="{91AC2D26-A97C-467C-B745-029D1A6866AB}" presName="sibTrans" presStyleCnt="0"/>
      <dgm:spPr/>
    </dgm:pt>
    <dgm:pt modelId="{260EFB9C-2E7E-4F99-80F2-7E4F34E0A9A2}" type="pres">
      <dgm:prSet presAssocID="{4AEC5271-1C9C-4BF2-AFB2-E6F70E74FC0C}" presName="node" presStyleLbl="node1" presStyleIdx="2" presStyleCnt="4" custLinFactNeighborX="-1954" custLinFactNeighborY="2683">
        <dgm:presLayoutVars>
          <dgm:bulletEnabled val="1"/>
        </dgm:presLayoutVars>
      </dgm:prSet>
      <dgm:spPr/>
      <dgm:t>
        <a:bodyPr/>
        <a:lstStyle/>
        <a:p>
          <a:endParaRPr lang="en-US"/>
        </a:p>
      </dgm:t>
    </dgm:pt>
    <dgm:pt modelId="{E0C3DDDA-4622-4626-81B8-DB3037B63BB8}" type="pres">
      <dgm:prSet presAssocID="{10B2FA0D-9F79-4E52-8B49-DF694E68CBD4}" presName="sibTrans" presStyleCnt="0"/>
      <dgm:spPr/>
    </dgm:pt>
    <dgm:pt modelId="{A9709BB0-1DD5-419A-9839-502C29C5864E}" type="pres">
      <dgm:prSet presAssocID="{63497644-FE4E-454F-B861-F364E18CA21E}" presName="node" presStyleLbl="node1" presStyleIdx="3" presStyleCnt="4">
        <dgm:presLayoutVars>
          <dgm:bulletEnabled val="1"/>
        </dgm:presLayoutVars>
      </dgm:prSet>
      <dgm:spPr/>
      <dgm:t>
        <a:bodyPr/>
        <a:lstStyle/>
        <a:p>
          <a:endParaRPr lang="en-US"/>
        </a:p>
      </dgm:t>
    </dgm:pt>
  </dgm:ptLst>
  <dgm:cxnLst>
    <dgm:cxn modelId="{99BC127A-7605-4FA4-B06A-5B550E26D12D}" type="presOf" srcId="{63497644-FE4E-454F-B861-F364E18CA21E}" destId="{A9709BB0-1DD5-419A-9839-502C29C5864E}" srcOrd="0" destOrd="0" presId="urn:microsoft.com/office/officeart/2005/8/layout/default#1"/>
    <dgm:cxn modelId="{393FBA96-5209-411A-965F-4A78267CFA11}" type="presOf" srcId="{C897D664-CF88-47F9-91FA-652BB5A01EB4}" destId="{66E7998F-8FE9-4E2D-B5F9-B92B6057F8CF}" srcOrd="0" destOrd="0" presId="urn:microsoft.com/office/officeart/2005/8/layout/default#1"/>
    <dgm:cxn modelId="{38C7F568-4A52-4636-B6A6-92857B02D216}" srcId="{C897D664-CF88-47F9-91FA-652BB5A01EB4}" destId="{CF1893EE-6799-48B5-9456-78046ED2C599}" srcOrd="1" destOrd="0" parTransId="{3843D2D8-2D7A-472B-890B-A4AA50E2A5D4}" sibTransId="{91AC2D26-A97C-467C-B745-029D1A6866AB}"/>
    <dgm:cxn modelId="{EEE8D349-08D0-4CEA-9026-5483D5AD9304}" type="presOf" srcId="{4AEC5271-1C9C-4BF2-AFB2-E6F70E74FC0C}" destId="{260EFB9C-2E7E-4F99-80F2-7E4F34E0A9A2}" srcOrd="0" destOrd="0" presId="urn:microsoft.com/office/officeart/2005/8/layout/default#1"/>
    <dgm:cxn modelId="{2DA56889-A2BF-4EDD-9C6A-D67C252BDB4A}" srcId="{C897D664-CF88-47F9-91FA-652BB5A01EB4}" destId="{4AEC5271-1C9C-4BF2-AFB2-E6F70E74FC0C}" srcOrd="2" destOrd="0" parTransId="{12F26DE7-23E3-44FF-B3E1-88FC2CEFC658}" sibTransId="{10B2FA0D-9F79-4E52-8B49-DF694E68CBD4}"/>
    <dgm:cxn modelId="{6029EE9A-4827-49FB-8F11-7E407711A703}" type="presOf" srcId="{CF1893EE-6799-48B5-9456-78046ED2C599}" destId="{C43C7176-0C1A-47F0-A58C-E5395D54D36A}" srcOrd="0" destOrd="0" presId="urn:microsoft.com/office/officeart/2005/8/layout/default#1"/>
    <dgm:cxn modelId="{7FCC21D8-F934-41FD-BF0C-F6BC2A86AD5F}" srcId="{C897D664-CF88-47F9-91FA-652BB5A01EB4}" destId="{77FFF7E0-BA24-4F0D-8007-46C974FE1BED}" srcOrd="0" destOrd="0" parTransId="{7AD25D5E-9C5C-4E5B-86FC-7C68DB869607}" sibTransId="{E1EC7953-61BA-405E-B92B-101A992B7A74}"/>
    <dgm:cxn modelId="{C32E3F4C-F1EF-46F3-A0E6-3827BF3C6867}" srcId="{C897D664-CF88-47F9-91FA-652BB5A01EB4}" destId="{63497644-FE4E-454F-B861-F364E18CA21E}" srcOrd="3" destOrd="0" parTransId="{4B65E61C-E39B-4D8A-8179-F600A71B3715}" sibTransId="{6B4599DB-6A2C-41AD-A791-8ED82A87D620}"/>
    <dgm:cxn modelId="{38F4B27A-8439-4F70-94E1-D8FDAB8D2202}" type="presOf" srcId="{77FFF7E0-BA24-4F0D-8007-46C974FE1BED}" destId="{C20C4BD9-F8F5-41FA-83E8-6CE822CC6145}" srcOrd="0" destOrd="0" presId="urn:microsoft.com/office/officeart/2005/8/layout/default#1"/>
    <dgm:cxn modelId="{72033519-1183-4933-A761-91BF958F705A}" type="presParOf" srcId="{66E7998F-8FE9-4E2D-B5F9-B92B6057F8CF}" destId="{C20C4BD9-F8F5-41FA-83E8-6CE822CC6145}" srcOrd="0" destOrd="0" presId="urn:microsoft.com/office/officeart/2005/8/layout/default#1"/>
    <dgm:cxn modelId="{287E4294-3C50-4AE7-8DB5-5F0B9FB02ED9}" type="presParOf" srcId="{66E7998F-8FE9-4E2D-B5F9-B92B6057F8CF}" destId="{9B1D4A44-B353-48D1-ABCB-2926B1C06A2A}" srcOrd="1" destOrd="0" presId="urn:microsoft.com/office/officeart/2005/8/layout/default#1"/>
    <dgm:cxn modelId="{CF0A00D8-DA8C-48E9-BD44-FE9ECC448AAA}" type="presParOf" srcId="{66E7998F-8FE9-4E2D-B5F9-B92B6057F8CF}" destId="{C43C7176-0C1A-47F0-A58C-E5395D54D36A}" srcOrd="2" destOrd="0" presId="urn:microsoft.com/office/officeart/2005/8/layout/default#1"/>
    <dgm:cxn modelId="{4DE4C91D-9B4E-43A2-8E9D-0243C55DDBD2}" type="presParOf" srcId="{66E7998F-8FE9-4E2D-B5F9-B92B6057F8CF}" destId="{A5031A57-F925-447B-BD56-623A37768A14}" srcOrd="3" destOrd="0" presId="urn:microsoft.com/office/officeart/2005/8/layout/default#1"/>
    <dgm:cxn modelId="{7E4A36F9-A362-4D80-9CDD-F7FE3D3A2F86}" type="presParOf" srcId="{66E7998F-8FE9-4E2D-B5F9-B92B6057F8CF}" destId="{260EFB9C-2E7E-4F99-80F2-7E4F34E0A9A2}" srcOrd="4" destOrd="0" presId="urn:microsoft.com/office/officeart/2005/8/layout/default#1"/>
    <dgm:cxn modelId="{DE3A2CDF-2EA2-44A9-AF66-1E6F75853611}" type="presParOf" srcId="{66E7998F-8FE9-4E2D-B5F9-B92B6057F8CF}" destId="{E0C3DDDA-4622-4626-81B8-DB3037B63BB8}" srcOrd="5" destOrd="0" presId="urn:microsoft.com/office/officeart/2005/8/layout/default#1"/>
    <dgm:cxn modelId="{17A6D61B-8E6D-4060-A456-3315356B9398}" type="presParOf" srcId="{66E7998F-8FE9-4E2D-B5F9-B92B6057F8CF}" destId="{A9709BB0-1DD5-419A-9839-502C29C5864E}" srcOrd="6"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A92B32-95D2-45BD-AF37-A61DB24E5DBE}" type="doc">
      <dgm:prSet loTypeId="urn:microsoft.com/office/officeart/2005/8/layout/list1" loCatId="list" qsTypeId="urn:microsoft.com/office/officeart/2005/8/quickstyle/simple1" qsCatId="simple" csTypeId="urn:microsoft.com/office/officeart/2005/8/colors/colorful1#3" csCatId="colorful" phldr="1"/>
      <dgm:spPr/>
      <dgm:t>
        <a:bodyPr/>
        <a:lstStyle/>
        <a:p>
          <a:endParaRPr lang="el-GR"/>
        </a:p>
      </dgm:t>
    </dgm:pt>
    <dgm:pt modelId="{A30C7A9C-AD87-45C6-836E-4A460F830431}">
      <dgm:prSet phldrT="[Κείμενο]" custT="1"/>
      <dgm:spPr/>
      <dgm:t>
        <a:bodyPr/>
        <a:lstStyle/>
        <a:p>
          <a:pPr algn="ctr"/>
          <a:r>
            <a:rPr lang="el-GR" sz="1900" dirty="0" smtClean="0"/>
            <a:t>Προσωπική και κοινωνική ανάπτυξη</a:t>
          </a:r>
          <a:endParaRPr lang="el-GR" sz="1900" dirty="0"/>
        </a:p>
      </dgm:t>
    </dgm:pt>
    <dgm:pt modelId="{DA2BEE2E-38C4-4ECB-BDAF-C7C6B568FC9E}" type="parTrans" cxnId="{D93E9607-AC51-4714-80B3-6875664C4760}">
      <dgm:prSet/>
      <dgm:spPr/>
      <dgm:t>
        <a:bodyPr/>
        <a:lstStyle/>
        <a:p>
          <a:endParaRPr lang="el-GR"/>
        </a:p>
      </dgm:t>
    </dgm:pt>
    <dgm:pt modelId="{78AE8DB2-F81E-40FA-B7EF-83B96D4A3A9E}" type="sibTrans" cxnId="{D93E9607-AC51-4714-80B3-6875664C4760}">
      <dgm:prSet/>
      <dgm:spPr/>
      <dgm:t>
        <a:bodyPr/>
        <a:lstStyle/>
        <a:p>
          <a:endParaRPr lang="el-GR"/>
        </a:p>
      </dgm:t>
    </dgm:pt>
    <dgm:pt modelId="{3B8764D7-32BE-4959-88D3-305C7D09DF85}">
      <dgm:prSet phldrT="[Κείμενο]" custT="1"/>
      <dgm:spPr/>
      <dgm:t>
        <a:bodyPr/>
        <a:lstStyle/>
        <a:p>
          <a:pPr algn="ctr"/>
          <a:r>
            <a:rPr lang="el-GR" sz="1900" dirty="0" smtClean="0"/>
            <a:t>Προσανατολισμός γνώσης</a:t>
          </a:r>
          <a:endParaRPr lang="el-GR" sz="1900" dirty="0"/>
        </a:p>
      </dgm:t>
    </dgm:pt>
    <dgm:pt modelId="{F3F50773-2F65-4480-A46D-D9AF29914948}" type="parTrans" cxnId="{3B9FC522-156F-468C-92F1-1AE0A053CE99}">
      <dgm:prSet/>
      <dgm:spPr/>
      <dgm:t>
        <a:bodyPr/>
        <a:lstStyle/>
        <a:p>
          <a:endParaRPr lang="el-GR"/>
        </a:p>
      </dgm:t>
    </dgm:pt>
    <dgm:pt modelId="{563F9426-9676-4190-8072-58DEA938656B}" type="sibTrans" cxnId="{3B9FC522-156F-468C-92F1-1AE0A053CE99}">
      <dgm:prSet/>
      <dgm:spPr/>
      <dgm:t>
        <a:bodyPr/>
        <a:lstStyle/>
        <a:p>
          <a:endParaRPr lang="el-GR"/>
        </a:p>
      </dgm:t>
    </dgm:pt>
    <dgm:pt modelId="{80F9145C-99D6-4315-BC46-316ABDA30F48}">
      <dgm:prSet phldrT="[Κείμενο]" custT="1"/>
      <dgm:spPr/>
      <dgm:t>
        <a:bodyPr/>
        <a:lstStyle/>
        <a:p>
          <a:pPr algn="ctr"/>
          <a:r>
            <a:rPr lang="el-GR" sz="1900" dirty="0" smtClean="0"/>
            <a:t>Κοινωνική και ηθική ευθύνη</a:t>
          </a:r>
          <a:endParaRPr lang="el-GR" sz="1900" dirty="0"/>
        </a:p>
      </dgm:t>
    </dgm:pt>
    <dgm:pt modelId="{C8CF2BE7-E957-44D4-9C76-D30B28259847}" type="parTrans" cxnId="{02C2C980-E588-4EA4-A945-8F6FA75F033B}">
      <dgm:prSet/>
      <dgm:spPr/>
      <dgm:t>
        <a:bodyPr/>
        <a:lstStyle/>
        <a:p>
          <a:endParaRPr lang="el-GR"/>
        </a:p>
      </dgm:t>
    </dgm:pt>
    <dgm:pt modelId="{4AAC256C-3A5D-441C-AFBE-B7D362452746}" type="sibTrans" cxnId="{02C2C980-E588-4EA4-A945-8F6FA75F033B}">
      <dgm:prSet/>
      <dgm:spPr/>
      <dgm:t>
        <a:bodyPr/>
        <a:lstStyle/>
        <a:p>
          <a:endParaRPr lang="el-GR"/>
        </a:p>
      </dgm:t>
    </dgm:pt>
    <dgm:pt modelId="{35548DEB-7A79-4867-9CE3-842AE8C22508}" type="pres">
      <dgm:prSet presAssocID="{8DA92B32-95D2-45BD-AF37-A61DB24E5DBE}" presName="linear" presStyleCnt="0">
        <dgm:presLayoutVars>
          <dgm:dir/>
          <dgm:animLvl val="lvl"/>
          <dgm:resizeHandles val="exact"/>
        </dgm:presLayoutVars>
      </dgm:prSet>
      <dgm:spPr/>
      <dgm:t>
        <a:bodyPr/>
        <a:lstStyle/>
        <a:p>
          <a:endParaRPr lang="el-GR"/>
        </a:p>
      </dgm:t>
    </dgm:pt>
    <dgm:pt modelId="{610D9499-6D15-4D3A-A460-BCC25E5B5458}" type="pres">
      <dgm:prSet presAssocID="{A30C7A9C-AD87-45C6-836E-4A460F830431}" presName="parentLin" presStyleCnt="0"/>
      <dgm:spPr/>
    </dgm:pt>
    <dgm:pt modelId="{B6C8142D-A59B-4978-9F72-063E71F618E5}" type="pres">
      <dgm:prSet presAssocID="{A30C7A9C-AD87-45C6-836E-4A460F830431}" presName="parentLeftMargin" presStyleLbl="node1" presStyleIdx="0" presStyleCnt="3"/>
      <dgm:spPr/>
      <dgm:t>
        <a:bodyPr/>
        <a:lstStyle/>
        <a:p>
          <a:endParaRPr lang="el-GR"/>
        </a:p>
      </dgm:t>
    </dgm:pt>
    <dgm:pt modelId="{CF1B669E-B694-409A-AE20-74519841136E}" type="pres">
      <dgm:prSet presAssocID="{A30C7A9C-AD87-45C6-836E-4A460F830431}" presName="parentText" presStyleLbl="node1" presStyleIdx="0" presStyleCnt="3">
        <dgm:presLayoutVars>
          <dgm:chMax val="0"/>
          <dgm:bulletEnabled val="1"/>
        </dgm:presLayoutVars>
      </dgm:prSet>
      <dgm:spPr/>
      <dgm:t>
        <a:bodyPr/>
        <a:lstStyle/>
        <a:p>
          <a:endParaRPr lang="el-GR"/>
        </a:p>
      </dgm:t>
    </dgm:pt>
    <dgm:pt modelId="{4BC0047E-83AB-4E0C-8DCE-D32D8C548BE0}" type="pres">
      <dgm:prSet presAssocID="{A30C7A9C-AD87-45C6-836E-4A460F830431}" presName="negativeSpace" presStyleCnt="0"/>
      <dgm:spPr/>
    </dgm:pt>
    <dgm:pt modelId="{B73CA2D3-6ADC-4B8E-925F-5646BDBC9DD8}" type="pres">
      <dgm:prSet presAssocID="{A30C7A9C-AD87-45C6-836E-4A460F830431}" presName="childText" presStyleLbl="conFgAcc1" presStyleIdx="0" presStyleCnt="3">
        <dgm:presLayoutVars>
          <dgm:bulletEnabled val="1"/>
        </dgm:presLayoutVars>
      </dgm:prSet>
      <dgm:spPr/>
    </dgm:pt>
    <dgm:pt modelId="{B82B17D5-0416-4D6D-A7E5-A1FB1D64D8A9}" type="pres">
      <dgm:prSet presAssocID="{78AE8DB2-F81E-40FA-B7EF-83B96D4A3A9E}" presName="spaceBetweenRectangles" presStyleCnt="0"/>
      <dgm:spPr/>
    </dgm:pt>
    <dgm:pt modelId="{242F41AE-19F2-45E5-98D2-5BC277485A9C}" type="pres">
      <dgm:prSet presAssocID="{3B8764D7-32BE-4959-88D3-305C7D09DF85}" presName="parentLin" presStyleCnt="0"/>
      <dgm:spPr/>
    </dgm:pt>
    <dgm:pt modelId="{C045BD78-0D5D-4435-A5F8-D2A92FA1C802}" type="pres">
      <dgm:prSet presAssocID="{3B8764D7-32BE-4959-88D3-305C7D09DF85}" presName="parentLeftMargin" presStyleLbl="node1" presStyleIdx="0" presStyleCnt="3"/>
      <dgm:spPr/>
      <dgm:t>
        <a:bodyPr/>
        <a:lstStyle/>
        <a:p>
          <a:endParaRPr lang="el-GR"/>
        </a:p>
      </dgm:t>
    </dgm:pt>
    <dgm:pt modelId="{C3E56AAA-0333-4529-BFD5-1B53FEDDB535}" type="pres">
      <dgm:prSet presAssocID="{3B8764D7-32BE-4959-88D3-305C7D09DF85}" presName="parentText" presStyleLbl="node1" presStyleIdx="1" presStyleCnt="3">
        <dgm:presLayoutVars>
          <dgm:chMax val="0"/>
          <dgm:bulletEnabled val="1"/>
        </dgm:presLayoutVars>
      </dgm:prSet>
      <dgm:spPr/>
      <dgm:t>
        <a:bodyPr/>
        <a:lstStyle/>
        <a:p>
          <a:endParaRPr lang="el-GR"/>
        </a:p>
      </dgm:t>
    </dgm:pt>
    <dgm:pt modelId="{E267299A-164C-40B8-80BA-34048E1C404C}" type="pres">
      <dgm:prSet presAssocID="{3B8764D7-32BE-4959-88D3-305C7D09DF85}" presName="negativeSpace" presStyleCnt="0"/>
      <dgm:spPr/>
    </dgm:pt>
    <dgm:pt modelId="{D9D2C763-C394-4A6D-B4D6-312ACC0106E7}" type="pres">
      <dgm:prSet presAssocID="{3B8764D7-32BE-4959-88D3-305C7D09DF85}" presName="childText" presStyleLbl="conFgAcc1" presStyleIdx="1" presStyleCnt="3">
        <dgm:presLayoutVars>
          <dgm:bulletEnabled val="1"/>
        </dgm:presLayoutVars>
      </dgm:prSet>
      <dgm:spPr/>
    </dgm:pt>
    <dgm:pt modelId="{3510FF45-B151-48B4-AF1B-F251ECF3DA7D}" type="pres">
      <dgm:prSet presAssocID="{563F9426-9676-4190-8072-58DEA938656B}" presName="spaceBetweenRectangles" presStyleCnt="0"/>
      <dgm:spPr/>
    </dgm:pt>
    <dgm:pt modelId="{8A29C2B4-C418-4E18-935E-D06314FE9365}" type="pres">
      <dgm:prSet presAssocID="{80F9145C-99D6-4315-BC46-316ABDA30F48}" presName="parentLin" presStyleCnt="0"/>
      <dgm:spPr/>
    </dgm:pt>
    <dgm:pt modelId="{48161A41-A309-4875-9E36-643318544C8A}" type="pres">
      <dgm:prSet presAssocID="{80F9145C-99D6-4315-BC46-316ABDA30F48}" presName="parentLeftMargin" presStyleLbl="node1" presStyleIdx="1" presStyleCnt="3"/>
      <dgm:spPr/>
      <dgm:t>
        <a:bodyPr/>
        <a:lstStyle/>
        <a:p>
          <a:endParaRPr lang="el-GR"/>
        </a:p>
      </dgm:t>
    </dgm:pt>
    <dgm:pt modelId="{1AAFABB6-8484-479D-A083-FDEF9C64EFFB}" type="pres">
      <dgm:prSet presAssocID="{80F9145C-99D6-4315-BC46-316ABDA30F48}" presName="parentText" presStyleLbl="node1" presStyleIdx="2" presStyleCnt="3">
        <dgm:presLayoutVars>
          <dgm:chMax val="0"/>
          <dgm:bulletEnabled val="1"/>
        </dgm:presLayoutVars>
      </dgm:prSet>
      <dgm:spPr/>
      <dgm:t>
        <a:bodyPr/>
        <a:lstStyle/>
        <a:p>
          <a:endParaRPr lang="el-GR"/>
        </a:p>
      </dgm:t>
    </dgm:pt>
    <dgm:pt modelId="{2A6D8D0F-E6E7-489F-9D58-E482D65322BB}" type="pres">
      <dgm:prSet presAssocID="{80F9145C-99D6-4315-BC46-316ABDA30F48}" presName="negativeSpace" presStyleCnt="0"/>
      <dgm:spPr/>
    </dgm:pt>
    <dgm:pt modelId="{F158BD1E-794B-4C4A-ADC0-0DAFEE7C8B2D}" type="pres">
      <dgm:prSet presAssocID="{80F9145C-99D6-4315-BC46-316ABDA30F48}" presName="childText" presStyleLbl="conFgAcc1" presStyleIdx="2" presStyleCnt="3">
        <dgm:presLayoutVars>
          <dgm:bulletEnabled val="1"/>
        </dgm:presLayoutVars>
      </dgm:prSet>
      <dgm:spPr/>
    </dgm:pt>
  </dgm:ptLst>
  <dgm:cxnLst>
    <dgm:cxn modelId="{D6D943A1-5896-4CE9-B37B-7ECD39AA95A1}" type="presOf" srcId="{A30C7A9C-AD87-45C6-836E-4A460F830431}" destId="{B6C8142D-A59B-4978-9F72-063E71F618E5}" srcOrd="0" destOrd="0" presId="urn:microsoft.com/office/officeart/2005/8/layout/list1"/>
    <dgm:cxn modelId="{D494503F-E6A2-4CEC-AC32-5E808F5B5256}" type="presOf" srcId="{80F9145C-99D6-4315-BC46-316ABDA30F48}" destId="{48161A41-A309-4875-9E36-643318544C8A}" srcOrd="0" destOrd="0" presId="urn:microsoft.com/office/officeart/2005/8/layout/list1"/>
    <dgm:cxn modelId="{59C75DEE-A3EF-4BAE-8A7B-2C70DDBF885B}" type="presOf" srcId="{8DA92B32-95D2-45BD-AF37-A61DB24E5DBE}" destId="{35548DEB-7A79-4867-9CE3-842AE8C22508}" srcOrd="0" destOrd="0" presId="urn:microsoft.com/office/officeart/2005/8/layout/list1"/>
    <dgm:cxn modelId="{15E8FC8C-780B-44A8-B125-69C5B3F17DB4}" type="presOf" srcId="{3B8764D7-32BE-4959-88D3-305C7D09DF85}" destId="{C3E56AAA-0333-4529-BFD5-1B53FEDDB535}" srcOrd="1" destOrd="0" presId="urn:microsoft.com/office/officeart/2005/8/layout/list1"/>
    <dgm:cxn modelId="{02C2C980-E588-4EA4-A945-8F6FA75F033B}" srcId="{8DA92B32-95D2-45BD-AF37-A61DB24E5DBE}" destId="{80F9145C-99D6-4315-BC46-316ABDA30F48}" srcOrd="2" destOrd="0" parTransId="{C8CF2BE7-E957-44D4-9C76-D30B28259847}" sibTransId="{4AAC256C-3A5D-441C-AFBE-B7D362452746}"/>
    <dgm:cxn modelId="{3B9FC522-156F-468C-92F1-1AE0A053CE99}" srcId="{8DA92B32-95D2-45BD-AF37-A61DB24E5DBE}" destId="{3B8764D7-32BE-4959-88D3-305C7D09DF85}" srcOrd="1" destOrd="0" parTransId="{F3F50773-2F65-4480-A46D-D9AF29914948}" sibTransId="{563F9426-9676-4190-8072-58DEA938656B}"/>
    <dgm:cxn modelId="{D93E9607-AC51-4714-80B3-6875664C4760}" srcId="{8DA92B32-95D2-45BD-AF37-A61DB24E5DBE}" destId="{A30C7A9C-AD87-45C6-836E-4A460F830431}" srcOrd="0" destOrd="0" parTransId="{DA2BEE2E-38C4-4ECB-BDAF-C7C6B568FC9E}" sibTransId="{78AE8DB2-F81E-40FA-B7EF-83B96D4A3A9E}"/>
    <dgm:cxn modelId="{C07F9717-CC2B-4AFA-B47C-1286B75E1B0B}" type="presOf" srcId="{80F9145C-99D6-4315-BC46-316ABDA30F48}" destId="{1AAFABB6-8484-479D-A083-FDEF9C64EFFB}" srcOrd="1" destOrd="0" presId="urn:microsoft.com/office/officeart/2005/8/layout/list1"/>
    <dgm:cxn modelId="{8DA86CB8-CD34-4EF1-9714-4F12955C7EBE}" type="presOf" srcId="{3B8764D7-32BE-4959-88D3-305C7D09DF85}" destId="{C045BD78-0D5D-4435-A5F8-D2A92FA1C802}" srcOrd="0" destOrd="0" presId="urn:microsoft.com/office/officeart/2005/8/layout/list1"/>
    <dgm:cxn modelId="{6FAB6662-8B7F-47F1-BD74-75D72CB98890}" type="presOf" srcId="{A30C7A9C-AD87-45C6-836E-4A460F830431}" destId="{CF1B669E-B694-409A-AE20-74519841136E}" srcOrd="1" destOrd="0" presId="urn:microsoft.com/office/officeart/2005/8/layout/list1"/>
    <dgm:cxn modelId="{7E18295A-38AB-4FB2-BF21-1E7CD59A5C8D}" type="presParOf" srcId="{35548DEB-7A79-4867-9CE3-842AE8C22508}" destId="{610D9499-6D15-4D3A-A460-BCC25E5B5458}" srcOrd="0" destOrd="0" presId="urn:microsoft.com/office/officeart/2005/8/layout/list1"/>
    <dgm:cxn modelId="{15A328F6-B518-4CEA-BEC2-9E36CF70A0C5}" type="presParOf" srcId="{610D9499-6D15-4D3A-A460-BCC25E5B5458}" destId="{B6C8142D-A59B-4978-9F72-063E71F618E5}" srcOrd="0" destOrd="0" presId="urn:microsoft.com/office/officeart/2005/8/layout/list1"/>
    <dgm:cxn modelId="{D7DD4929-2966-42DE-BE15-3272BB9217BD}" type="presParOf" srcId="{610D9499-6D15-4D3A-A460-BCC25E5B5458}" destId="{CF1B669E-B694-409A-AE20-74519841136E}" srcOrd="1" destOrd="0" presId="urn:microsoft.com/office/officeart/2005/8/layout/list1"/>
    <dgm:cxn modelId="{4DE04B9D-3F5A-448D-BC94-44C8D41C0D94}" type="presParOf" srcId="{35548DEB-7A79-4867-9CE3-842AE8C22508}" destId="{4BC0047E-83AB-4E0C-8DCE-D32D8C548BE0}" srcOrd="1" destOrd="0" presId="urn:microsoft.com/office/officeart/2005/8/layout/list1"/>
    <dgm:cxn modelId="{C04CF639-C88E-4CDB-B716-600E5905A0B7}" type="presParOf" srcId="{35548DEB-7A79-4867-9CE3-842AE8C22508}" destId="{B73CA2D3-6ADC-4B8E-925F-5646BDBC9DD8}" srcOrd="2" destOrd="0" presId="urn:microsoft.com/office/officeart/2005/8/layout/list1"/>
    <dgm:cxn modelId="{780F81FA-665E-49B3-91A9-EFBDAF33B75B}" type="presParOf" srcId="{35548DEB-7A79-4867-9CE3-842AE8C22508}" destId="{B82B17D5-0416-4D6D-A7E5-A1FB1D64D8A9}" srcOrd="3" destOrd="0" presId="urn:microsoft.com/office/officeart/2005/8/layout/list1"/>
    <dgm:cxn modelId="{3C922C09-FBEF-4F72-B395-C2120C404F09}" type="presParOf" srcId="{35548DEB-7A79-4867-9CE3-842AE8C22508}" destId="{242F41AE-19F2-45E5-98D2-5BC277485A9C}" srcOrd="4" destOrd="0" presId="urn:microsoft.com/office/officeart/2005/8/layout/list1"/>
    <dgm:cxn modelId="{7536FF41-F346-4C92-9F78-5DFA9A99C70C}" type="presParOf" srcId="{242F41AE-19F2-45E5-98D2-5BC277485A9C}" destId="{C045BD78-0D5D-4435-A5F8-D2A92FA1C802}" srcOrd="0" destOrd="0" presId="urn:microsoft.com/office/officeart/2005/8/layout/list1"/>
    <dgm:cxn modelId="{9D8138B4-8847-4AD2-9A2D-8D0A091595DD}" type="presParOf" srcId="{242F41AE-19F2-45E5-98D2-5BC277485A9C}" destId="{C3E56AAA-0333-4529-BFD5-1B53FEDDB535}" srcOrd="1" destOrd="0" presId="urn:microsoft.com/office/officeart/2005/8/layout/list1"/>
    <dgm:cxn modelId="{D59A7E01-F465-4B8F-ABD4-B66B866915C1}" type="presParOf" srcId="{35548DEB-7A79-4867-9CE3-842AE8C22508}" destId="{E267299A-164C-40B8-80BA-34048E1C404C}" srcOrd="5" destOrd="0" presId="urn:microsoft.com/office/officeart/2005/8/layout/list1"/>
    <dgm:cxn modelId="{4EDA40B1-E7AA-4388-9CCC-846DD156B46A}" type="presParOf" srcId="{35548DEB-7A79-4867-9CE3-842AE8C22508}" destId="{D9D2C763-C394-4A6D-B4D6-312ACC0106E7}" srcOrd="6" destOrd="0" presId="urn:microsoft.com/office/officeart/2005/8/layout/list1"/>
    <dgm:cxn modelId="{075F5604-E8E5-4F23-8DAD-545C963B843B}" type="presParOf" srcId="{35548DEB-7A79-4867-9CE3-842AE8C22508}" destId="{3510FF45-B151-48B4-AF1B-F251ECF3DA7D}" srcOrd="7" destOrd="0" presId="urn:microsoft.com/office/officeart/2005/8/layout/list1"/>
    <dgm:cxn modelId="{738B10DE-1FB6-4B5E-A0CA-30C134E1AC9F}" type="presParOf" srcId="{35548DEB-7A79-4867-9CE3-842AE8C22508}" destId="{8A29C2B4-C418-4E18-935E-D06314FE9365}" srcOrd="8" destOrd="0" presId="urn:microsoft.com/office/officeart/2005/8/layout/list1"/>
    <dgm:cxn modelId="{1325FB4F-AC77-4A73-B160-2B7B950420B6}" type="presParOf" srcId="{8A29C2B4-C418-4E18-935E-D06314FE9365}" destId="{48161A41-A309-4875-9E36-643318544C8A}" srcOrd="0" destOrd="0" presId="urn:microsoft.com/office/officeart/2005/8/layout/list1"/>
    <dgm:cxn modelId="{14B0ED3A-5D7B-4898-AFC8-74592DE255EB}" type="presParOf" srcId="{8A29C2B4-C418-4E18-935E-D06314FE9365}" destId="{1AAFABB6-8484-479D-A083-FDEF9C64EFFB}" srcOrd="1" destOrd="0" presId="urn:microsoft.com/office/officeart/2005/8/layout/list1"/>
    <dgm:cxn modelId="{8B90E816-35C5-48AA-BD0B-66C9E1359869}" type="presParOf" srcId="{35548DEB-7A79-4867-9CE3-842AE8C22508}" destId="{2A6D8D0F-E6E7-489F-9D58-E482D65322BB}" srcOrd="9" destOrd="0" presId="urn:microsoft.com/office/officeart/2005/8/layout/list1"/>
    <dgm:cxn modelId="{DA61E463-694D-4508-A3B0-0DDEBD1171F3}" type="presParOf" srcId="{35548DEB-7A79-4867-9CE3-842AE8C22508}" destId="{F158BD1E-794B-4C4A-ADC0-0DAFEE7C8B2D}"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27AE52-B93C-49E0-92CD-4F04EE09F79F}" type="doc">
      <dgm:prSet loTypeId="urn:microsoft.com/office/officeart/2008/layout/AlternatingPictureBlocks" loCatId="list" qsTypeId="urn:microsoft.com/office/officeart/2005/8/quickstyle/simple1" qsCatId="simple" csTypeId="urn:microsoft.com/office/officeart/2005/8/colors/colorful5" csCatId="colorful" phldr="1"/>
      <dgm:spPr/>
    </dgm:pt>
    <dgm:pt modelId="{8822D613-BDFE-425C-967A-0AB144CFACB5}">
      <dgm:prSet phldrT="[Κείμενο]"/>
      <dgm:spPr>
        <a:solidFill>
          <a:schemeClr val="bg1"/>
        </a:solidFill>
        <a:ln>
          <a:solidFill>
            <a:schemeClr val="accent2"/>
          </a:solidFill>
        </a:ln>
      </dgm:spPr>
      <dgm:t>
        <a:bodyPr/>
        <a:lstStyle/>
        <a:p>
          <a:r>
            <a:rPr lang="el-GR" b="1" dirty="0" smtClean="0">
              <a:solidFill>
                <a:schemeClr val="accent5">
                  <a:lumMod val="75000"/>
                </a:schemeClr>
              </a:solidFill>
            </a:rPr>
            <a:t>ΕΥΗΜΕΡΙΑ δεν ορίζεται μόνο η οικονομική άνεση αλλά και …</a:t>
          </a:r>
        </a:p>
      </dgm:t>
    </dgm:pt>
    <dgm:pt modelId="{ABDFBCCA-C1DB-452E-B53E-3EE1691BEC40}" type="parTrans" cxnId="{C27333CA-410D-40C8-9A90-9F68321D265F}">
      <dgm:prSet/>
      <dgm:spPr/>
      <dgm:t>
        <a:bodyPr/>
        <a:lstStyle/>
        <a:p>
          <a:endParaRPr lang="el-GR"/>
        </a:p>
      </dgm:t>
    </dgm:pt>
    <dgm:pt modelId="{E633246B-3033-4E8B-BED6-6A2A0CC752D0}" type="sibTrans" cxnId="{C27333CA-410D-40C8-9A90-9F68321D265F}">
      <dgm:prSet/>
      <dgm:spPr/>
      <dgm:t>
        <a:bodyPr/>
        <a:lstStyle/>
        <a:p>
          <a:endParaRPr lang="el-GR"/>
        </a:p>
      </dgm:t>
    </dgm:pt>
    <dgm:pt modelId="{35AFB764-1AEF-43CD-8675-CFAA9F9D8AA9}">
      <dgm:prSet phldrT="[Κείμενο]"/>
      <dgm:spPr/>
      <dgm:t>
        <a:bodyPr/>
        <a:lstStyle/>
        <a:p>
          <a:r>
            <a:rPr lang="el-GR" dirty="0" smtClean="0"/>
            <a:t>Η ασφάλεια</a:t>
          </a:r>
          <a:endParaRPr lang="el-GR" dirty="0"/>
        </a:p>
      </dgm:t>
    </dgm:pt>
    <dgm:pt modelId="{C4A4A20F-C831-4106-90E6-87F2A2F88BC3}" type="parTrans" cxnId="{C53E2D8C-025E-48EC-B6A1-C14332BB4443}">
      <dgm:prSet/>
      <dgm:spPr/>
      <dgm:t>
        <a:bodyPr/>
        <a:lstStyle/>
        <a:p>
          <a:endParaRPr lang="el-GR"/>
        </a:p>
      </dgm:t>
    </dgm:pt>
    <dgm:pt modelId="{CA504E52-D9DC-48A8-A5FF-B4C3D249CDF5}" type="sibTrans" cxnId="{C53E2D8C-025E-48EC-B6A1-C14332BB4443}">
      <dgm:prSet/>
      <dgm:spPr/>
      <dgm:t>
        <a:bodyPr/>
        <a:lstStyle/>
        <a:p>
          <a:endParaRPr lang="el-GR"/>
        </a:p>
      </dgm:t>
    </dgm:pt>
    <dgm:pt modelId="{BA2D593F-D202-4718-A139-DB75D57E43BA}">
      <dgm:prSet phldrT="[Κείμενο]"/>
      <dgm:spPr/>
      <dgm:t>
        <a:bodyPr/>
        <a:lstStyle/>
        <a:p>
          <a:r>
            <a:rPr lang="el-GR" dirty="0" smtClean="0"/>
            <a:t>Η συμμετοχή στα κοινά</a:t>
          </a:r>
          <a:endParaRPr lang="el-GR" dirty="0"/>
        </a:p>
      </dgm:t>
    </dgm:pt>
    <dgm:pt modelId="{8B7F051E-6F1A-41AB-B655-A606104B18AA}" type="parTrans" cxnId="{335CE810-4D80-4C52-B984-2A808710352C}">
      <dgm:prSet/>
      <dgm:spPr/>
      <dgm:t>
        <a:bodyPr/>
        <a:lstStyle/>
        <a:p>
          <a:endParaRPr lang="el-GR"/>
        </a:p>
      </dgm:t>
    </dgm:pt>
    <dgm:pt modelId="{52A61882-0340-41AA-96C8-C7D4547229E3}" type="sibTrans" cxnId="{335CE810-4D80-4C52-B984-2A808710352C}">
      <dgm:prSet/>
      <dgm:spPr/>
      <dgm:t>
        <a:bodyPr/>
        <a:lstStyle/>
        <a:p>
          <a:endParaRPr lang="el-GR"/>
        </a:p>
      </dgm:t>
    </dgm:pt>
    <dgm:pt modelId="{38744A70-3D66-4662-B3FA-B93FCCD30BE5}">
      <dgm:prSet/>
      <dgm:spPr/>
      <dgm:t>
        <a:bodyPr/>
        <a:lstStyle/>
        <a:p>
          <a:r>
            <a:rPr lang="el-GR" dirty="0" smtClean="0"/>
            <a:t>Η πνευματική και </a:t>
          </a:r>
          <a:endParaRPr lang="en-US" dirty="0" smtClean="0"/>
        </a:p>
        <a:p>
          <a:r>
            <a:rPr lang="el-GR" dirty="0" smtClean="0"/>
            <a:t>σωματική υγεία</a:t>
          </a:r>
          <a:endParaRPr lang="el-GR" dirty="0"/>
        </a:p>
      </dgm:t>
    </dgm:pt>
    <dgm:pt modelId="{8E24DE31-0BFA-4B35-8B1E-E858F1E0B80E}" type="parTrans" cxnId="{3BAD778D-4756-4829-952B-AC4AD0EAFE46}">
      <dgm:prSet/>
      <dgm:spPr/>
      <dgm:t>
        <a:bodyPr/>
        <a:lstStyle/>
        <a:p>
          <a:endParaRPr lang="el-GR"/>
        </a:p>
      </dgm:t>
    </dgm:pt>
    <dgm:pt modelId="{26DA4E0A-9DE2-41B6-9A8A-2B7DF38E5545}" type="sibTrans" cxnId="{3BAD778D-4756-4829-952B-AC4AD0EAFE46}">
      <dgm:prSet/>
      <dgm:spPr/>
      <dgm:t>
        <a:bodyPr/>
        <a:lstStyle/>
        <a:p>
          <a:endParaRPr lang="el-GR"/>
        </a:p>
      </dgm:t>
    </dgm:pt>
    <dgm:pt modelId="{0972507B-F740-4769-89FB-AC043E18FAC4}">
      <dgm:prSet phldrT="[Κείμενο]"/>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dirty="0" smtClean="0"/>
            <a:t>Η εκπαίδευση και διαβίωση σε υγιές και </a:t>
          </a:r>
          <a:r>
            <a:rPr lang="el-GR" dirty="0" err="1" smtClean="0"/>
            <a:t>προσβάσιμο</a:t>
          </a:r>
          <a:r>
            <a:rPr lang="el-GR" dirty="0" smtClean="0"/>
            <a:t> φυσικό περιβάλλον</a:t>
          </a:r>
        </a:p>
        <a:p>
          <a:pPr lvl="0" defTabSz="666750">
            <a:lnSpc>
              <a:spcPct val="90000"/>
            </a:lnSpc>
            <a:spcBef>
              <a:spcPct val="0"/>
            </a:spcBef>
            <a:spcAft>
              <a:spcPct val="35000"/>
            </a:spcAft>
          </a:pPr>
          <a:endParaRPr lang="el-GR" dirty="0"/>
        </a:p>
      </dgm:t>
    </dgm:pt>
    <dgm:pt modelId="{E1323EDB-D3C5-4E77-8D94-5C6DC1A25810}" type="parTrans" cxnId="{413EB43C-53CA-4237-BBCA-0C3D095187B5}">
      <dgm:prSet/>
      <dgm:spPr/>
      <dgm:t>
        <a:bodyPr/>
        <a:lstStyle/>
        <a:p>
          <a:endParaRPr lang="el-GR"/>
        </a:p>
      </dgm:t>
    </dgm:pt>
    <dgm:pt modelId="{65154849-CD58-43FE-AD60-312352D60484}" type="sibTrans" cxnId="{413EB43C-53CA-4237-BBCA-0C3D095187B5}">
      <dgm:prSet/>
      <dgm:spPr/>
      <dgm:t>
        <a:bodyPr/>
        <a:lstStyle/>
        <a:p>
          <a:endParaRPr lang="el-GR"/>
        </a:p>
      </dgm:t>
    </dgm:pt>
    <dgm:pt modelId="{6AB9D847-6A6D-4BE1-B7E5-FAEC73E58E42}" type="pres">
      <dgm:prSet presAssocID="{3F27AE52-B93C-49E0-92CD-4F04EE09F79F}" presName="linearFlow" presStyleCnt="0">
        <dgm:presLayoutVars>
          <dgm:dir/>
          <dgm:resizeHandles val="exact"/>
        </dgm:presLayoutVars>
      </dgm:prSet>
      <dgm:spPr/>
    </dgm:pt>
    <dgm:pt modelId="{41986ED7-479A-48C1-89C0-C183ED85F787}" type="pres">
      <dgm:prSet presAssocID="{8822D613-BDFE-425C-967A-0AB144CFACB5}" presName="comp" presStyleCnt="0"/>
      <dgm:spPr/>
    </dgm:pt>
    <dgm:pt modelId="{1817E1C5-F85B-4DA5-89E2-529D45B2CABC}" type="pres">
      <dgm:prSet presAssocID="{8822D613-BDFE-425C-967A-0AB144CFACB5}" presName="rect2" presStyleLbl="node1" presStyleIdx="0" presStyleCnt="5">
        <dgm:presLayoutVars>
          <dgm:bulletEnabled val="1"/>
        </dgm:presLayoutVars>
      </dgm:prSet>
      <dgm:spPr/>
      <dgm:t>
        <a:bodyPr/>
        <a:lstStyle/>
        <a:p>
          <a:endParaRPr lang="el-GR"/>
        </a:p>
      </dgm:t>
    </dgm:pt>
    <dgm:pt modelId="{C9B611CE-6254-4363-849E-E0F96183E535}" type="pres">
      <dgm:prSet presAssocID="{8822D613-BDFE-425C-967A-0AB144CFACB5}" presName="rect1" presStyleLbl="l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dgm:spPr>
    </dgm:pt>
    <dgm:pt modelId="{0AD8108D-B735-46E3-8721-B5595FBD3EA0}" type="pres">
      <dgm:prSet presAssocID="{E633246B-3033-4E8B-BED6-6A2A0CC752D0}" presName="sibTrans" presStyleCnt="0"/>
      <dgm:spPr/>
    </dgm:pt>
    <dgm:pt modelId="{C3157358-82AA-4234-B3D1-9585235AECB5}" type="pres">
      <dgm:prSet presAssocID="{0972507B-F740-4769-89FB-AC043E18FAC4}" presName="comp" presStyleCnt="0"/>
      <dgm:spPr/>
    </dgm:pt>
    <dgm:pt modelId="{A9244F43-CCA6-4B7E-8860-B9ABB64979DA}" type="pres">
      <dgm:prSet presAssocID="{0972507B-F740-4769-89FB-AC043E18FAC4}" presName="rect2" presStyleLbl="node1" presStyleIdx="1" presStyleCnt="5">
        <dgm:presLayoutVars>
          <dgm:bulletEnabled val="1"/>
        </dgm:presLayoutVars>
      </dgm:prSet>
      <dgm:spPr/>
      <dgm:t>
        <a:bodyPr/>
        <a:lstStyle/>
        <a:p>
          <a:endParaRPr lang="el-GR"/>
        </a:p>
      </dgm:t>
    </dgm:pt>
    <dgm:pt modelId="{E9227806-EFA8-467E-9703-87154D7843AB}" type="pres">
      <dgm:prSet presAssocID="{0972507B-F740-4769-89FB-AC043E18FAC4}" presName="rect1" presStyleLbl="l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dgm:spPr>
    </dgm:pt>
    <dgm:pt modelId="{4D5658D4-2742-4437-958E-D999DC8777F1}" type="pres">
      <dgm:prSet presAssocID="{65154849-CD58-43FE-AD60-312352D60484}" presName="sibTrans" presStyleCnt="0"/>
      <dgm:spPr/>
    </dgm:pt>
    <dgm:pt modelId="{914CB61C-4A2C-4B32-B6B9-0453C80EA8C1}" type="pres">
      <dgm:prSet presAssocID="{35AFB764-1AEF-43CD-8675-CFAA9F9D8AA9}" presName="comp" presStyleCnt="0"/>
      <dgm:spPr/>
    </dgm:pt>
    <dgm:pt modelId="{CA6B3638-A848-4DC0-BC2A-335095AFA40B}" type="pres">
      <dgm:prSet presAssocID="{35AFB764-1AEF-43CD-8675-CFAA9F9D8AA9}" presName="rect2" presStyleLbl="node1" presStyleIdx="2" presStyleCnt="5">
        <dgm:presLayoutVars>
          <dgm:bulletEnabled val="1"/>
        </dgm:presLayoutVars>
      </dgm:prSet>
      <dgm:spPr/>
      <dgm:t>
        <a:bodyPr/>
        <a:lstStyle/>
        <a:p>
          <a:endParaRPr lang="el-GR"/>
        </a:p>
      </dgm:t>
    </dgm:pt>
    <dgm:pt modelId="{CEA4CDA7-4AF0-4793-AE9C-83903D110EEC}" type="pres">
      <dgm:prSet presAssocID="{35AFB764-1AEF-43CD-8675-CFAA9F9D8AA9}" presName="rect1" presStyleLbl="l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pt>
    <dgm:pt modelId="{10882F35-3CF8-4D3F-85B8-0B46E6C40B5D}" type="pres">
      <dgm:prSet presAssocID="{CA504E52-D9DC-48A8-A5FF-B4C3D249CDF5}" presName="sibTrans" presStyleCnt="0"/>
      <dgm:spPr/>
    </dgm:pt>
    <dgm:pt modelId="{E562FDD4-0BF0-4722-BCF9-0A2CDA13A096}" type="pres">
      <dgm:prSet presAssocID="{38744A70-3D66-4662-B3FA-B93FCCD30BE5}" presName="comp" presStyleCnt="0"/>
      <dgm:spPr/>
    </dgm:pt>
    <dgm:pt modelId="{48D2D1EE-6D66-49DC-B7F7-4589C09D213A}" type="pres">
      <dgm:prSet presAssocID="{38744A70-3D66-4662-B3FA-B93FCCD30BE5}" presName="rect2" presStyleLbl="node1" presStyleIdx="3" presStyleCnt="5">
        <dgm:presLayoutVars>
          <dgm:bulletEnabled val="1"/>
        </dgm:presLayoutVars>
      </dgm:prSet>
      <dgm:spPr/>
      <dgm:t>
        <a:bodyPr/>
        <a:lstStyle/>
        <a:p>
          <a:endParaRPr lang="el-GR"/>
        </a:p>
      </dgm:t>
    </dgm:pt>
    <dgm:pt modelId="{C3931C52-CBBC-4AC2-A852-96A13109CED3}" type="pres">
      <dgm:prSet presAssocID="{38744A70-3D66-4662-B3FA-B93FCCD30BE5}" presName="rect1" presStyleLbl="l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pt>
    <dgm:pt modelId="{591E6311-510D-46F8-BECF-76932D64125C}" type="pres">
      <dgm:prSet presAssocID="{26DA4E0A-9DE2-41B6-9A8A-2B7DF38E5545}" presName="sibTrans" presStyleCnt="0"/>
      <dgm:spPr/>
    </dgm:pt>
    <dgm:pt modelId="{A993C457-95D0-41E1-914F-D50DF0281C4F}" type="pres">
      <dgm:prSet presAssocID="{BA2D593F-D202-4718-A139-DB75D57E43BA}" presName="comp" presStyleCnt="0"/>
      <dgm:spPr/>
    </dgm:pt>
    <dgm:pt modelId="{1939269A-7609-42B9-BD5F-E22269B66CD0}" type="pres">
      <dgm:prSet presAssocID="{BA2D593F-D202-4718-A139-DB75D57E43BA}" presName="rect2" presStyleLbl="node1" presStyleIdx="4" presStyleCnt="5">
        <dgm:presLayoutVars>
          <dgm:bulletEnabled val="1"/>
        </dgm:presLayoutVars>
      </dgm:prSet>
      <dgm:spPr/>
      <dgm:t>
        <a:bodyPr/>
        <a:lstStyle/>
        <a:p>
          <a:endParaRPr lang="el-GR"/>
        </a:p>
      </dgm:t>
    </dgm:pt>
    <dgm:pt modelId="{F5804FAC-B0D7-4EFD-AF16-6E3618949E9B}" type="pres">
      <dgm:prSet presAssocID="{BA2D593F-D202-4718-A139-DB75D57E43BA}" presName="rect1" presStyleLbl="ln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dgm:spPr>
    </dgm:pt>
  </dgm:ptLst>
  <dgm:cxnLst>
    <dgm:cxn modelId="{B17A317E-017D-42C6-ADAD-CB57486B5015}" type="presOf" srcId="{0972507B-F740-4769-89FB-AC043E18FAC4}" destId="{A9244F43-CCA6-4B7E-8860-B9ABB64979DA}" srcOrd="0" destOrd="0" presId="urn:microsoft.com/office/officeart/2008/layout/AlternatingPictureBlocks"/>
    <dgm:cxn modelId="{596ADE32-3E16-4351-B6B1-495E472650E0}" type="presOf" srcId="{35AFB764-1AEF-43CD-8675-CFAA9F9D8AA9}" destId="{CA6B3638-A848-4DC0-BC2A-335095AFA40B}" srcOrd="0" destOrd="0" presId="urn:microsoft.com/office/officeart/2008/layout/AlternatingPictureBlocks"/>
    <dgm:cxn modelId="{6597AC56-69DC-48EF-8842-1809369B99D2}" type="presOf" srcId="{38744A70-3D66-4662-B3FA-B93FCCD30BE5}" destId="{48D2D1EE-6D66-49DC-B7F7-4589C09D213A}" srcOrd="0" destOrd="0" presId="urn:microsoft.com/office/officeart/2008/layout/AlternatingPictureBlocks"/>
    <dgm:cxn modelId="{C53E2D8C-025E-48EC-B6A1-C14332BB4443}" srcId="{3F27AE52-B93C-49E0-92CD-4F04EE09F79F}" destId="{35AFB764-1AEF-43CD-8675-CFAA9F9D8AA9}" srcOrd="2" destOrd="0" parTransId="{C4A4A20F-C831-4106-90E6-87F2A2F88BC3}" sibTransId="{CA504E52-D9DC-48A8-A5FF-B4C3D249CDF5}"/>
    <dgm:cxn modelId="{FFE9F91C-EB3C-44BA-8617-F8267BEED6CB}" type="presOf" srcId="{BA2D593F-D202-4718-A139-DB75D57E43BA}" destId="{1939269A-7609-42B9-BD5F-E22269B66CD0}" srcOrd="0" destOrd="0" presId="urn:microsoft.com/office/officeart/2008/layout/AlternatingPictureBlocks"/>
    <dgm:cxn modelId="{9339EFEF-34F0-4D74-B99E-1B2F0A38A27C}" type="presOf" srcId="{8822D613-BDFE-425C-967A-0AB144CFACB5}" destId="{1817E1C5-F85B-4DA5-89E2-529D45B2CABC}" srcOrd="0" destOrd="0" presId="urn:microsoft.com/office/officeart/2008/layout/AlternatingPictureBlocks"/>
    <dgm:cxn modelId="{335CE810-4D80-4C52-B984-2A808710352C}" srcId="{3F27AE52-B93C-49E0-92CD-4F04EE09F79F}" destId="{BA2D593F-D202-4718-A139-DB75D57E43BA}" srcOrd="4" destOrd="0" parTransId="{8B7F051E-6F1A-41AB-B655-A606104B18AA}" sibTransId="{52A61882-0340-41AA-96C8-C7D4547229E3}"/>
    <dgm:cxn modelId="{413EB43C-53CA-4237-BBCA-0C3D095187B5}" srcId="{3F27AE52-B93C-49E0-92CD-4F04EE09F79F}" destId="{0972507B-F740-4769-89FB-AC043E18FAC4}" srcOrd="1" destOrd="0" parTransId="{E1323EDB-D3C5-4E77-8D94-5C6DC1A25810}" sibTransId="{65154849-CD58-43FE-AD60-312352D60484}"/>
    <dgm:cxn modelId="{0659571C-3DC2-44FC-B510-101EF5FF6D6C}" type="presOf" srcId="{3F27AE52-B93C-49E0-92CD-4F04EE09F79F}" destId="{6AB9D847-6A6D-4BE1-B7E5-FAEC73E58E42}" srcOrd="0" destOrd="0" presId="urn:microsoft.com/office/officeart/2008/layout/AlternatingPictureBlocks"/>
    <dgm:cxn modelId="{3BAD778D-4756-4829-952B-AC4AD0EAFE46}" srcId="{3F27AE52-B93C-49E0-92CD-4F04EE09F79F}" destId="{38744A70-3D66-4662-B3FA-B93FCCD30BE5}" srcOrd="3" destOrd="0" parTransId="{8E24DE31-0BFA-4B35-8B1E-E858F1E0B80E}" sibTransId="{26DA4E0A-9DE2-41B6-9A8A-2B7DF38E5545}"/>
    <dgm:cxn modelId="{C27333CA-410D-40C8-9A90-9F68321D265F}" srcId="{3F27AE52-B93C-49E0-92CD-4F04EE09F79F}" destId="{8822D613-BDFE-425C-967A-0AB144CFACB5}" srcOrd="0" destOrd="0" parTransId="{ABDFBCCA-C1DB-452E-B53E-3EE1691BEC40}" sibTransId="{E633246B-3033-4E8B-BED6-6A2A0CC752D0}"/>
    <dgm:cxn modelId="{234EE7F0-1E7E-44A8-B29F-7D1588B9F49B}" type="presParOf" srcId="{6AB9D847-6A6D-4BE1-B7E5-FAEC73E58E42}" destId="{41986ED7-479A-48C1-89C0-C183ED85F787}" srcOrd="0" destOrd="0" presId="urn:microsoft.com/office/officeart/2008/layout/AlternatingPictureBlocks"/>
    <dgm:cxn modelId="{B052129C-24B6-49A8-AD93-76C554D1254A}" type="presParOf" srcId="{41986ED7-479A-48C1-89C0-C183ED85F787}" destId="{1817E1C5-F85B-4DA5-89E2-529D45B2CABC}" srcOrd="0" destOrd="0" presId="urn:microsoft.com/office/officeart/2008/layout/AlternatingPictureBlocks"/>
    <dgm:cxn modelId="{6BBE7375-181C-4DF6-98D4-07EA5103FC6C}" type="presParOf" srcId="{41986ED7-479A-48C1-89C0-C183ED85F787}" destId="{C9B611CE-6254-4363-849E-E0F96183E535}" srcOrd="1" destOrd="0" presId="urn:microsoft.com/office/officeart/2008/layout/AlternatingPictureBlocks"/>
    <dgm:cxn modelId="{989A41F3-F39B-4551-B30A-1E7A67DC7DC5}" type="presParOf" srcId="{6AB9D847-6A6D-4BE1-B7E5-FAEC73E58E42}" destId="{0AD8108D-B735-46E3-8721-B5595FBD3EA0}" srcOrd="1" destOrd="0" presId="urn:microsoft.com/office/officeart/2008/layout/AlternatingPictureBlocks"/>
    <dgm:cxn modelId="{340D4E85-F27E-40A8-814D-86450E5F5AF5}" type="presParOf" srcId="{6AB9D847-6A6D-4BE1-B7E5-FAEC73E58E42}" destId="{C3157358-82AA-4234-B3D1-9585235AECB5}" srcOrd="2" destOrd="0" presId="urn:microsoft.com/office/officeart/2008/layout/AlternatingPictureBlocks"/>
    <dgm:cxn modelId="{7EA9C7D1-D9FE-4B50-B9E9-DA4A3D921672}" type="presParOf" srcId="{C3157358-82AA-4234-B3D1-9585235AECB5}" destId="{A9244F43-CCA6-4B7E-8860-B9ABB64979DA}" srcOrd="0" destOrd="0" presId="urn:microsoft.com/office/officeart/2008/layout/AlternatingPictureBlocks"/>
    <dgm:cxn modelId="{A010CE21-C457-46E1-BA28-A861B7816672}" type="presParOf" srcId="{C3157358-82AA-4234-B3D1-9585235AECB5}" destId="{E9227806-EFA8-467E-9703-87154D7843AB}" srcOrd="1" destOrd="0" presId="urn:microsoft.com/office/officeart/2008/layout/AlternatingPictureBlocks"/>
    <dgm:cxn modelId="{BF207E07-58DC-4F05-86B8-9AE221ABE30D}" type="presParOf" srcId="{6AB9D847-6A6D-4BE1-B7E5-FAEC73E58E42}" destId="{4D5658D4-2742-4437-958E-D999DC8777F1}" srcOrd="3" destOrd="0" presId="urn:microsoft.com/office/officeart/2008/layout/AlternatingPictureBlocks"/>
    <dgm:cxn modelId="{F94A2F82-1986-49B5-BCA0-8356A55F25FE}" type="presParOf" srcId="{6AB9D847-6A6D-4BE1-B7E5-FAEC73E58E42}" destId="{914CB61C-4A2C-4B32-B6B9-0453C80EA8C1}" srcOrd="4" destOrd="0" presId="urn:microsoft.com/office/officeart/2008/layout/AlternatingPictureBlocks"/>
    <dgm:cxn modelId="{28177D4C-2948-4568-9188-CDC32613859D}" type="presParOf" srcId="{914CB61C-4A2C-4B32-B6B9-0453C80EA8C1}" destId="{CA6B3638-A848-4DC0-BC2A-335095AFA40B}" srcOrd="0" destOrd="0" presId="urn:microsoft.com/office/officeart/2008/layout/AlternatingPictureBlocks"/>
    <dgm:cxn modelId="{AFF6ABE5-5C3A-4331-9714-081F47047C42}" type="presParOf" srcId="{914CB61C-4A2C-4B32-B6B9-0453C80EA8C1}" destId="{CEA4CDA7-4AF0-4793-AE9C-83903D110EEC}" srcOrd="1" destOrd="0" presId="urn:microsoft.com/office/officeart/2008/layout/AlternatingPictureBlocks"/>
    <dgm:cxn modelId="{70200809-CCD3-4481-97F1-EA23CC2930DC}" type="presParOf" srcId="{6AB9D847-6A6D-4BE1-B7E5-FAEC73E58E42}" destId="{10882F35-3CF8-4D3F-85B8-0B46E6C40B5D}" srcOrd="5" destOrd="0" presId="urn:microsoft.com/office/officeart/2008/layout/AlternatingPictureBlocks"/>
    <dgm:cxn modelId="{25B2A88D-E8CD-453A-969A-5B5AF72AF78F}" type="presParOf" srcId="{6AB9D847-6A6D-4BE1-B7E5-FAEC73E58E42}" destId="{E562FDD4-0BF0-4722-BCF9-0A2CDA13A096}" srcOrd="6" destOrd="0" presId="urn:microsoft.com/office/officeart/2008/layout/AlternatingPictureBlocks"/>
    <dgm:cxn modelId="{8C1152F4-AF9C-43D4-B6E9-C062B33510D1}" type="presParOf" srcId="{E562FDD4-0BF0-4722-BCF9-0A2CDA13A096}" destId="{48D2D1EE-6D66-49DC-B7F7-4589C09D213A}" srcOrd="0" destOrd="0" presId="urn:microsoft.com/office/officeart/2008/layout/AlternatingPictureBlocks"/>
    <dgm:cxn modelId="{9CD9E309-7306-49F3-BC4F-2684FE6FAE47}" type="presParOf" srcId="{E562FDD4-0BF0-4722-BCF9-0A2CDA13A096}" destId="{C3931C52-CBBC-4AC2-A852-96A13109CED3}" srcOrd="1" destOrd="0" presId="urn:microsoft.com/office/officeart/2008/layout/AlternatingPictureBlocks"/>
    <dgm:cxn modelId="{06DBD7F4-6454-43E6-99B4-00FD49E9B597}" type="presParOf" srcId="{6AB9D847-6A6D-4BE1-B7E5-FAEC73E58E42}" destId="{591E6311-510D-46F8-BECF-76932D64125C}" srcOrd="7" destOrd="0" presId="urn:microsoft.com/office/officeart/2008/layout/AlternatingPictureBlocks"/>
    <dgm:cxn modelId="{7C76DEEB-BCAB-490D-835B-8553A7495FD8}" type="presParOf" srcId="{6AB9D847-6A6D-4BE1-B7E5-FAEC73E58E42}" destId="{A993C457-95D0-41E1-914F-D50DF0281C4F}" srcOrd="8" destOrd="0" presId="urn:microsoft.com/office/officeart/2008/layout/AlternatingPictureBlocks"/>
    <dgm:cxn modelId="{F491296F-CF6A-4FC4-BE23-D6E62BC2E75E}" type="presParOf" srcId="{A993C457-95D0-41E1-914F-D50DF0281C4F}" destId="{1939269A-7609-42B9-BD5F-E22269B66CD0}" srcOrd="0" destOrd="0" presId="urn:microsoft.com/office/officeart/2008/layout/AlternatingPictureBlocks"/>
    <dgm:cxn modelId="{20DA1229-443B-4D43-ADC7-E37E1E7E8501}" type="presParOf" srcId="{A993C457-95D0-41E1-914F-D50DF0281C4F}" destId="{F5804FAC-B0D7-4EFD-AF16-6E3618949E9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8365F4-B987-4C79-8AE6-7DB3CB1ECA44}"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l-GR"/>
        </a:p>
      </dgm:t>
    </dgm:pt>
    <dgm:pt modelId="{9484F8E6-C85B-404E-9B3F-B7D84C2603DA}">
      <dgm:prSet phldrT="[Κείμενο]" custT="1"/>
      <dgm:spPr>
        <a:solidFill>
          <a:schemeClr val="accent5">
            <a:lumMod val="40000"/>
            <a:lumOff val="60000"/>
          </a:schemeClr>
        </a:solidFill>
      </dgm:spPr>
      <dgm:t>
        <a:bodyPr/>
        <a:lstStyle/>
        <a:p>
          <a:r>
            <a:rPr lang="el-GR" sz="1600" dirty="0" smtClean="0">
              <a:solidFill>
                <a:schemeClr val="accent5">
                  <a:lumMod val="50000"/>
                </a:schemeClr>
              </a:solidFill>
            </a:rPr>
            <a:t>Η ικανότητα να θέτουμε μέσα από </a:t>
          </a:r>
          <a:r>
            <a:rPr lang="el-GR" sz="1600" b="1" dirty="0" smtClean="0">
              <a:solidFill>
                <a:schemeClr val="accent5">
                  <a:lumMod val="50000"/>
                </a:schemeClr>
              </a:solidFill>
            </a:rPr>
            <a:t>προβληματισμό</a:t>
          </a:r>
          <a:r>
            <a:rPr lang="el-GR" sz="1600" dirty="0" smtClean="0">
              <a:solidFill>
                <a:schemeClr val="accent5">
                  <a:lumMod val="50000"/>
                </a:schemeClr>
              </a:solidFill>
            </a:rPr>
            <a:t> στόχους και να τους πετυχαίνουν μέσα από </a:t>
          </a:r>
          <a:r>
            <a:rPr lang="el-GR" sz="1600" b="1" dirty="0" smtClean="0">
              <a:solidFill>
                <a:schemeClr val="accent5">
                  <a:lumMod val="50000"/>
                </a:schemeClr>
              </a:solidFill>
            </a:rPr>
            <a:t>οργάνωση</a:t>
          </a:r>
          <a:r>
            <a:rPr lang="el-GR" sz="1600" dirty="0" smtClean="0">
              <a:solidFill>
                <a:schemeClr val="accent5">
                  <a:lumMod val="50000"/>
                </a:schemeClr>
              </a:solidFill>
            </a:rPr>
            <a:t> και </a:t>
          </a:r>
          <a:r>
            <a:rPr lang="el-GR" sz="1600" b="1" dirty="0" smtClean="0">
              <a:solidFill>
                <a:schemeClr val="accent5">
                  <a:lumMod val="50000"/>
                </a:schemeClr>
              </a:solidFill>
            </a:rPr>
            <a:t>προγραμματισμό.</a:t>
          </a:r>
          <a:endParaRPr lang="el-GR" sz="1600" b="1" dirty="0">
            <a:solidFill>
              <a:schemeClr val="accent5">
                <a:lumMod val="50000"/>
              </a:schemeClr>
            </a:solidFill>
          </a:endParaRPr>
        </a:p>
      </dgm:t>
    </dgm:pt>
    <dgm:pt modelId="{78793123-A542-4B95-9C0D-34A17C0AB9C1}" type="parTrans" cxnId="{C3188444-4919-470B-9776-2FD23B053D54}">
      <dgm:prSet/>
      <dgm:spPr/>
      <dgm:t>
        <a:bodyPr/>
        <a:lstStyle/>
        <a:p>
          <a:endParaRPr lang="el-GR"/>
        </a:p>
      </dgm:t>
    </dgm:pt>
    <dgm:pt modelId="{0B33C80D-FD2C-474D-A746-0640A0281565}" type="sibTrans" cxnId="{C3188444-4919-470B-9776-2FD23B053D54}">
      <dgm:prSet/>
      <dgm:spPr/>
      <dgm:t>
        <a:bodyPr/>
        <a:lstStyle/>
        <a:p>
          <a:endParaRPr lang="el-GR"/>
        </a:p>
      </dgm:t>
    </dgm:pt>
    <dgm:pt modelId="{DC6B4972-E201-40A2-ADEA-CDD9FC1F4F99}">
      <dgm:prSet phldrT="[Κείμενο]" custT="1"/>
      <dgm:spPr>
        <a:solidFill>
          <a:schemeClr val="accent5">
            <a:lumMod val="40000"/>
            <a:lumOff val="60000"/>
          </a:schemeClr>
        </a:solidFill>
      </dgm:spPr>
      <dgm:t>
        <a:bodyPr/>
        <a:lstStyle/>
        <a:p>
          <a:r>
            <a:rPr lang="el-GR" sz="1600" dirty="0" smtClean="0">
              <a:solidFill>
                <a:schemeClr val="accent5">
                  <a:lumMod val="50000"/>
                </a:schemeClr>
              </a:solidFill>
            </a:rPr>
            <a:t>Η καλλιέργεια της πεποίθησης ότι, ορίζοντας οι ίδιοι τα κίνητρά μας θα </a:t>
          </a:r>
          <a:r>
            <a:rPr lang="el-GR" sz="1600" b="1" dirty="0" smtClean="0">
              <a:solidFill>
                <a:schemeClr val="accent5">
                  <a:lumMod val="50000"/>
                </a:schemeClr>
              </a:solidFill>
            </a:rPr>
            <a:t>παίρνουμε αποφάσεις για δράσεις που επηρεάζουν </a:t>
          </a:r>
          <a:r>
            <a:rPr lang="el-GR" sz="1600" dirty="0" smtClean="0">
              <a:solidFill>
                <a:schemeClr val="accent5">
                  <a:lumMod val="50000"/>
                </a:schemeClr>
              </a:solidFill>
            </a:rPr>
            <a:t>όχι μόνο το δικό μας και το συλλογικό μέλλον, αλλά το μέλλον του ίδιου του πλανήτη. </a:t>
          </a:r>
          <a:endParaRPr lang="el-GR" sz="1600" dirty="0">
            <a:solidFill>
              <a:schemeClr val="accent5">
                <a:lumMod val="50000"/>
              </a:schemeClr>
            </a:solidFill>
          </a:endParaRPr>
        </a:p>
      </dgm:t>
    </dgm:pt>
    <dgm:pt modelId="{838DD46B-6F9C-4A03-B13A-DD2D8CC7B67F}" type="parTrans" cxnId="{933631DB-6338-4989-987F-8F26464C5FF5}">
      <dgm:prSet/>
      <dgm:spPr/>
      <dgm:t>
        <a:bodyPr/>
        <a:lstStyle/>
        <a:p>
          <a:endParaRPr lang="el-GR"/>
        </a:p>
      </dgm:t>
    </dgm:pt>
    <dgm:pt modelId="{0D799246-AC55-476B-B2F3-EF25D9000EF9}" type="sibTrans" cxnId="{933631DB-6338-4989-987F-8F26464C5FF5}">
      <dgm:prSet/>
      <dgm:spPr/>
      <dgm:t>
        <a:bodyPr/>
        <a:lstStyle/>
        <a:p>
          <a:endParaRPr lang="el-GR"/>
        </a:p>
      </dgm:t>
    </dgm:pt>
    <dgm:pt modelId="{0CA8F0E4-97B2-45BE-B3F5-54FCFE9E515B}">
      <dgm:prSet phldrT="[Κείμενο]" custT="1"/>
      <dgm:spPr>
        <a:solidFill>
          <a:schemeClr val="accent5">
            <a:lumMod val="40000"/>
            <a:lumOff val="60000"/>
          </a:schemeClr>
        </a:solidFill>
      </dgm:spPr>
      <dgm:t>
        <a:bodyPr/>
        <a:lstStyle/>
        <a:p>
          <a:r>
            <a:rPr lang="el-GR" sz="1600" b="1" dirty="0" smtClean="0">
              <a:solidFill>
                <a:schemeClr val="accent5">
                  <a:lumMod val="50000"/>
                </a:schemeClr>
              </a:solidFill>
            </a:rPr>
            <a:t>Επίγνωση</a:t>
          </a:r>
          <a:r>
            <a:rPr lang="el-GR" sz="1600" dirty="0" smtClean="0">
              <a:solidFill>
                <a:schemeClr val="accent5">
                  <a:lumMod val="50000"/>
                </a:schemeClr>
              </a:solidFill>
            </a:rPr>
            <a:t> των κινήτρων που οδηγούν τις πράξεις μας και της </a:t>
          </a:r>
          <a:r>
            <a:rPr lang="el-GR" sz="1600" b="1" dirty="0" smtClean="0">
              <a:solidFill>
                <a:schemeClr val="accent5">
                  <a:lumMod val="50000"/>
                </a:schemeClr>
              </a:solidFill>
            </a:rPr>
            <a:t>επιρροής</a:t>
          </a:r>
          <a:r>
            <a:rPr lang="el-GR" sz="1600" dirty="0" smtClean="0">
              <a:solidFill>
                <a:schemeClr val="accent5">
                  <a:lumMod val="50000"/>
                </a:schemeClr>
              </a:solidFill>
            </a:rPr>
            <a:t> που έχουν αυτές στο ευρύτερο καλό.  </a:t>
          </a:r>
          <a:endParaRPr lang="el-GR" sz="1600" dirty="0">
            <a:solidFill>
              <a:schemeClr val="accent5">
                <a:lumMod val="50000"/>
              </a:schemeClr>
            </a:solidFill>
          </a:endParaRPr>
        </a:p>
      </dgm:t>
    </dgm:pt>
    <dgm:pt modelId="{B4E245B3-5411-4453-8CEC-D701115D4B74}" type="parTrans" cxnId="{40E05ACA-E0C2-4585-8475-48B00FE2229E}">
      <dgm:prSet/>
      <dgm:spPr/>
      <dgm:t>
        <a:bodyPr/>
        <a:lstStyle/>
        <a:p>
          <a:endParaRPr lang="el-GR"/>
        </a:p>
      </dgm:t>
    </dgm:pt>
    <dgm:pt modelId="{9ACEE521-65E3-42C3-BA25-FE8C1B04509F}" type="sibTrans" cxnId="{40E05ACA-E0C2-4585-8475-48B00FE2229E}">
      <dgm:prSet/>
      <dgm:spPr/>
      <dgm:t>
        <a:bodyPr/>
        <a:lstStyle/>
        <a:p>
          <a:endParaRPr lang="el-GR"/>
        </a:p>
      </dgm:t>
    </dgm:pt>
    <dgm:pt modelId="{1D926F0F-AB0C-4B1E-8076-DB1D73FFE6D8}">
      <dgm:prSet phldrT="[Κείμενο]" custT="1"/>
      <dgm:spPr>
        <a:solidFill>
          <a:schemeClr val="accent5">
            <a:lumMod val="40000"/>
            <a:lumOff val="60000"/>
          </a:schemeClr>
        </a:solidFill>
      </dgm:spPr>
      <dgm:t>
        <a:bodyPr/>
        <a:lstStyle/>
        <a:p>
          <a:r>
            <a:rPr lang="el-GR" sz="1600" dirty="0" smtClean="0">
              <a:solidFill>
                <a:schemeClr val="accent5">
                  <a:lumMod val="50000"/>
                </a:schemeClr>
              </a:solidFill>
            </a:rPr>
            <a:t>Ανάπτυξη </a:t>
          </a:r>
          <a:r>
            <a:rPr lang="el-GR" sz="1600" b="1" dirty="0" smtClean="0">
              <a:solidFill>
                <a:schemeClr val="accent5">
                  <a:lumMod val="50000"/>
                </a:schemeClr>
              </a:solidFill>
            </a:rPr>
            <a:t>προσωπικής ταυτότητας</a:t>
          </a:r>
          <a:r>
            <a:rPr lang="el-GR" sz="1600" dirty="0" smtClean="0">
              <a:solidFill>
                <a:schemeClr val="accent5">
                  <a:lumMod val="50000"/>
                </a:schemeClr>
              </a:solidFill>
            </a:rPr>
            <a:t>, στηριζόμενοι στην αίσθηση του ανήκειν στο ευρύτερο κοινωνικό σύνολο με το οποίο αλληλεπιδρούμε</a:t>
          </a:r>
          <a:endParaRPr lang="el-GR" sz="1600" dirty="0">
            <a:solidFill>
              <a:schemeClr val="accent5">
                <a:lumMod val="50000"/>
              </a:schemeClr>
            </a:solidFill>
          </a:endParaRPr>
        </a:p>
      </dgm:t>
    </dgm:pt>
    <dgm:pt modelId="{3D1EC758-DC26-4EBD-9D60-125828A5955A}" type="parTrans" cxnId="{F203B70E-E4FE-4651-8BCF-D51B63640834}">
      <dgm:prSet/>
      <dgm:spPr/>
      <dgm:t>
        <a:bodyPr/>
        <a:lstStyle/>
        <a:p>
          <a:endParaRPr lang="el-GR"/>
        </a:p>
      </dgm:t>
    </dgm:pt>
    <dgm:pt modelId="{738B9D49-9D5C-4A5E-9593-04EF36EBAE93}" type="sibTrans" cxnId="{F203B70E-E4FE-4651-8BCF-D51B63640834}">
      <dgm:prSet/>
      <dgm:spPr/>
      <dgm:t>
        <a:bodyPr/>
        <a:lstStyle/>
        <a:p>
          <a:endParaRPr lang="el-GR"/>
        </a:p>
      </dgm:t>
    </dgm:pt>
    <dgm:pt modelId="{07D7289B-3592-4E54-BFEF-31017D154755}">
      <dgm:prSet phldrT="[Κείμενο]" custT="1">
        <dgm:style>
          <a:lnRef idx="0">
            <a:scrgbClr r="0" g="0" b="0"/>
          </a:lnRef>
          <a:fillRef idx="0">
            <a:scrgbClr r="0" g="0" b="0"/>
          </a:fillRef>
          <a:effectRef idx="0">
            <a:scrgbClr r="0" g="0" b="0"/>
          </a:effectRef>
          <a:fontRef idx="minor">
            <a:schemeClr val="accent5"/>
          </a:fontRef>
        </dgm:style>
      </dgm:prSet>
      <dgm:spPr>
        <a:noFill/>
        <a:ln w="19050" cap="flat" cmpd="sng" algn="ctr">
          <a:noFill/>
          <a:prstDash val="solid"/>
          <a:round/>
          <a:headEnd type="none" w="med" len="med"/>
          <a:tailEnd type="none" w="med" len="med"/>
        </a:ln>
      </dgm:spPr>
      <dgm:t>
        <a:bodyPr/>
        <a:lstStyle/>
        <a:p>
          <a:endParaRPr lang="el-GR" sz="2000" b="1" dirty="0">
            <a:solidFill>
              <a:schemeClr val="accent2"/>
            </a:solidFill>
          </a:endParaRPr>
        </a:p>
      </dgm:t>
    </dgm:pt>
    <dgm:pt modelId="{9C77A193-BEF9-4779-89F0-4E7897725809}" type="sibTrans" cxnId="{3B20654E-8492-4344-899F-EC97407C6B59}">
      <dgm:prSet/>
      <dgm:spPr/>
      <dgm:t>
        <a:bodyPr/>
        <a:lstStyle/>
        <a:p>
          <a:endParaRPr lang="el-GR"/>
        </a:p>
      </dgm:t>
    </dgm:pt>
    <dgm:pt modelId="{4204A093-7A63-4064-8B35-F71376D382C6}" type="parTrans" cxnId="{3B20654E-8492-4344-899F-EC97407C6B59}">
      <dgm:prSet/>
      <dgm:spPr/>
      <dgm:t>
        <a:bodyPr/>
        <a:lstStyle/>
        <a:p>
          <a:endParaRPr lang="el-GR"/>
        </a:p>
      </dgm:t>
    </dgm:pt>
    <dgm:pt modelId="{0E3B2F7E-CA3B-4966-8534-108D9BC502F5}" type="pres">
      <dgm:prSet presAssocID="{838365F4-B987-4C79-8AE6-7DB3CB1ECA44}" presName="layout" presStyleCnt="0">
        <dgm:presLayoutVars>
          <dgm:chMax/>
          <dgm:chPref/>
          <dgm:dir/>
          <dgm:animOne val="branch"/>
          <dgm:animLvl val="lvl"/>
          <dgm:resizeHandles/>
        </dgm:presLayoutVars>
      </dgm:prSet>
      <dgm:spPr/>
      <dgm:t>
        <a:bodyPr/>
        <a:lstStyle/>
        <a:p>
          <a:endParaRPr lang="el-GR"/>
        </a:p>
      </dgm:t>
    </dgm:pt>
    <dgm:pt modelId="{0172026E-85C8-457F-96C1-2A4B7E7A2323}" type="pres">
      <dgm:prSet presAssocID="{07D7289B-3592-4E54-BFEF-31017D154755}" presName="root" presStyleCnt="0">
        <dgm:presLayoutVars>
          <dgm:chMax/>
          <dgm:chPref val="4"/>
        </dgm:presLayoutVars>
      </dgm:prSet>
      <dgm:spPr/>
    </dgm:pt>
    <dgm:pt modelId="{8F41BE44-035B-43F2-9E8A-07B2F2EB624E}" type="pres">
      <dgm:prSet presAssocID="{07D7289B-3592-4E54-BFEF-31017D154755}" presName="rootComposite" presStyleCnt="0">
        <dgm:presLayoutVars/>
      </dgm:prSet>
      <dgm:spPr/>
    </dgm:pt>
    <dgm:pt modelId="{F344F609-DF3C-4126-A6EF-E497DC566CE6}" type="pres">
      <dgm:prSet presAssocID="{07D7289B-3592-4E54-BFEF-31017D154755}" presName="rootText" presStyleLbl="node0" presStyleIdx="0" presStyleCnt="1" custScaleX="32881" custScaleY="29170" custLinFactNeighborX="10594" custLinFactNeighborY="1333">
        <dgm:presLayoutVars>
          <dgm:chMax/>
          <dgm:chPref val="4"/>
        </dgm:presLayoutVars>
      </dgm:prSet>
      <dgm:spPr/>
      <dgm:t>
        <a:bodyPr/>
        <a:lstStyle/>
        <a:p>
          <a:endParaRPr lang="el-GR"/>
        </a:p>
      </dgm:t>
    </dgm:pt>
    <dgm:pt modelId="{69DC37AD-BB50-4AEB-B548-3EDCE554687D}" type="pres">
      <dgm:prSet presAssocID="{07D7289B-3592-4E54-BFEF-31017D154755}" presName="childShape" presStyleCnt="0">
        <dgm:presLayoutVars>
          <dgm:chMax val="0"/>
          <dgm:chPref val="0"/>
        </dgm:presLayoutVars>
      </dgm:prSet>
      <dgm:spPr/>
    </dgm:pt>
    <dgm:pt modelId="{2C8AE7A8-D2D5-46DB-8B9B-41259F30267A}" type="pres">
      <dgm:prSet presAssocID="{9484F8E6-C85B-404E-9B3F-B7D84C2603DA}" presName="childComposite" presStyleCnt="0">
        <dgm:presLayoutVars>
          <dgm:chMax val="0"/>
          <dgm:chPref val="0"/>
        </dgm:presLayoutVars>
      </dgm:prSet>
      <dgm:spPr/>
    </dgm:pt>
    <dgm:pt modelId="{EACA7D82-FC96-4C03-AA4C-79B8DCF5C920}" type="pres">
      <dgm:prSet presAssocID="{9484F8E6-C85B-404E-9B3F-B7D84C2603DA}" presName="Imag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171781E-01B6-4FE2-BC7B-F2249578BC95}" type="pres">
      <dgm:prSet presAssocID="{9484F8E6-C85B-404E-9B3F-B7D84C2603DA}" presName="childText" presStyleLbl="lnNode1" presStyleIdx="0" presStyleCnt="4">
        <dgm:presLayoutVars>
          <dgm:chMax val="0"/>
          <dgm:chPref val="0"/>
          <dgm:bulletEnabled val="1"/>
        </dgm:presLayoutVars>
      </dgm:prSet>
      <dgm:spPr/>
      <dgm:t>
        <a:bodyPr/>
        <a:lstStyle/>
        <a:p>
          <a:endParaRPr lang="el-GR"/>
        </a:p>
      </dgm:t>
    </dgm:pt>
    <dgm:pt modelId="{53AA8C29-C7F7-4CD1-B33A-167143C92070}" type="pres">
      <dgm:prSet presAssocID="{DC6B4972-E201-40A2-ADEA-CDD9FC1F4F99}" presName="childComposite" presStyleCnt="0">
        <dgm:presLayoutVars>
          <dgm:chMax val="0"/>
          <dgm:chPref val="0"/>
        </dgm:presLayoutVars>
      </dgm:prSet>
      <dgm:spPr/>
    </dgm:pt>
    <dgm:pt modelId="{B695DE57-9FCD-4921-A74E-980773FCFD4B}" type="pres">
      <dgm:prSet presAssocID="{DC6B4972-E201-40A2-ADEA-CDD9FC1F4F99}" presName="Image"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dgm:spPr>
    </dgm:pt>
    <dgm:pt modelId="{656338C9-E2F2-42DB-A75F-969E72FD7DCC}" type="pres">
      <dgm:prSet presAssocID="{DC6B4972-E201-40A2-ADEA-CDD9FC1F4F99}" presName="childText" presStyleLbl="lnNode1" presStyleIdx="1" presStyleCnt="4">
        <dgm:presLayoutVars>
          <dgm:chMax val="0"/>
          <dgm:chPref val="0"/>
          <dgm:bulletEnabled val="1"/>
        </dgm:presLayoutVars>
      </dgm:prSet>
      <dgm:spPr/>
      <dgm:t>
        <a:bodyPr/>
        <a:lstStyle/>
        <a:p>
          <a:endParaRPr lang="el-GR"/>
        </a:p>
      </dgm:t>
    </dgm:pt>
    <dgm:pt modelId="{81B663B0-172C-4D4F-9158-56D5280E4442}" type="pres">
      <dgm:prSet presAssocID="{0CA8F0E4-97B2-45BE-B3F5-54FCFE9E515B}" presName="childComposite" presStyleCnt="0">
        <dgm:presLayoutVars>
          <dgm:chMax val="0"/>
          <dgm:chPref val="0"/>
        </dgm:presLayoutVars>
      </dgm:prSet>
      <dgm:spPr/>
    </dgm:pt>
    <dgm:pt modelId="{EABC726D-2636-41F7-9379-F03DD98B1DB4}" type="pres">
      <dgm:prSet presAssocID="{0CA8F0E4-97B2-45BE-B3F5-54FCFE9E515B}" presName="Image"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52F62FD5-0C6D-4B62-89D9-035E0CE73558}" type="pres">
      <dgm:prSet presAssocID="{0CA8F0E4-97B2-45BE-B3F5-54FCFE9E515B}" presName="childText" presStyleLbl="lnNode1" presStyleIdx="2" presStyleCnt="4">
        <dgm:presLayoutVars>
          <dgm:chMax val="0"/>
          <dgm:chPref val="0"/>
          <dgm:bulletEnabled val="1"/>
        </dgm:presLayoutVars>
      </dgm:prSet>
      <dgm:spPr/>
      <dgm:t>
        <a:bodyPr/>
        <a:lstStyle/>
        <a:p>
          <a:endParaRPr lang="el-GR"/>
        </a:p>
      </dgm:t>
    </dgm:pt>
    <dgm:pt modelId="{B44AAC68-2A53-4E6A-8576-445C2F08A645}" type="pres">
      <dgm:prSet presAssocID="{1D926F0F-AB0C-4B1E-8076-DB1D73FFE6D8}" presName="childComposite" presStyleCnt="0">
        <dgm:presLayoutVars>
          <dgm:chMax val="0"/>
          <dgm:chPref val="0"/>
        </dgm:presLayoutVars>
      </dgm:prSet>
      <dgm:spPr/>
    </dgm:pt>
    <dgm:pt modelId="{6AFE737F-91F8-4388-9EBF-DB9590E45921}" type="pres">
      <dgm:prSet presAssocID="{1D926F0F-AB0C-4B1E-8076-DB1D73FFE6D8}" presName="Image"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FDECBD8E-C327-49EC-9FEF-199DA016FD20}" type="pres">
      <dgm:prSet presAssocID="{1D926F0F-AB0C-4B1E-8076-DB1D73FFE6D8}" presName="childText" presStyleLbl="lnNode1" presStyleIdx="3" presStyleCnt="4">
        <dgm:presLayoutVars>
          <dgm:chMax val="0"/>
          <dgm:chPref val="0"/>
          <dgm:bulletEnabled val="1"/>
        </dgm:presLayoutVars>
      </dgm:prSet>
      <dgm:spPr/>
      <dgm:t>
        <a:bodyPr/>
        <a:lstStyle/>
        <a:p>
          <a:endParaRPr lang="el-GR"/>
        </a:p>
      </dgm:t>
    </dgm:pt>
  </dgm:ptLst>
  <dgm:cxnLst>
    <dgm:cxn modelId="{83BF7D13-2010-444E-B48B-042F0888820D}" type="presOf" srcId="{9484F8E6-C85B-404E-9B3F-B7D84C2603DA}" destId="{E171781E-01B6-4FE2-BC7B-F2249578BC95}" srcOrd="0" destOrd="0" presId="urn:microsoft.com/office/officeart/2008/layout/PictureAccentList"/>
    <dgm:cxn modelId="{F203B70E-E4FE-4651-8BCF-D51B63640834}" srcId="{07D7289B-3592-4E54-BFEF-31017D154755}" destId="{1D926F0F-AB0C-4B1E-8076-DB1D73FFE6D8}" srcOrd="3" destOrd="0" parTransId="{3D1EC758-DC26-4EBD-9D60-125828A5955A}" sibTransId="{738B9D49-9D5C-4A5E-9593-04EF36EBAE93}"/>
    <dgm:cxn modelId="{3B20654E-8492-4344-899F-EC97407C6B59}" srcId="{838365F4-B987-4C79-8AE6-7DB3CB1ECA44}" destId="{07D7289B-3592-4E54-BFEF-31017D154755}" srcOrd="0" destOrd="0" parTransId="{4204A093-7A63-4064-8B35-F71376D382C6}" sibTransId="{9C77A193-BEF9-4779-89F0-4E7897725809}"/>
    <dgm:cxn modelId="{ACC7D8FB-93B8-45CE-9928-20D1C842BC48}" type="presOf" srcId="{DC6B4972-E201-40A2-ADEA-CDD9FC1F4F99}" destId="{656338C9-E2F2-42DB-A75F-969E72FD7DCC}" srcOrd="0" destOrd="0" presId="urn:microsoft.com/office/officeart/2008/layout/PictureAccentList"/>
    <dgm:cxn modelId="{EFEE4AB0-D6E9-4E2B-8D21-13C55162226F}" type="presOf" srcId="{0CA8F0E4-97B2-45BE-B3F5-54FCFE9E515B}" destId="{52F62FD5-0C6D-4B62-89D9-035E0CE73558}" srcOrd="0" destOrd="0" presId="urn:microsoft.com/office/officeart/2008/layout/PictureAccentList"/>
    <dgm:cxn modelId="{DB5DC240-272A-4FC9-B261-9765EE30A6F9}" type="presOf" srcId="{838365F4-B987-4C79-8AE6-7DB3CB1ECA44}" destId="{0E3B2F7E-CA3B-4966-8534-108D9BC502F5}" srcOrd="0" destOrd="0" presId="urn:microsoft.com/office/officeart/2008/layout/PictureAccentList"/>
    <dgm:cxn modelId="{C3188444-4919-470B-9776-2FD23B053D54}" srcId="{07D7289B-3592-4E54-BFEF-31017D154755}" destId="{9484F8E6-C85B-404E-9B3F-B7D84C2603DA}" srcOrd="0" destOrd="0" parTransId="{78793123-A542-4B95-9C0D-34A17C0AB9C1}" sibTransId="{0B33C80D-FD2C-474D-A746-0640A0281565}"/>
    <dgm:cxn modelId="{40E05ACA-E0C2-4585-8475-48B00FE2229E}" srcId="{07D7289B-3592-4E54-BFEF-31017D154755}" destId="{0CA8F0E4-97B2-45BE-B3F5-54FCFE9E515B}" srcOrd="2" destOrd="0" parTransId="{B4E245B3-5411-4453-8CEC-D701115D4B74}" sibTransId="{9ACEE521-65E3-42C3-BA25-FE8C1B04509F}"/>
    <dgm:cxn modelId="{DA9987B0-06F7-4BF6-9D20-E2486358D49B}" type="presOf" srcId="{1D926F0F-AB0C-4B1E-8076-DB1D73FFE6D8}" destId="{FDECBD8E-C327-49EC-9FEF-199DA016FD20}" srcOrd="0" destOrd="0" presId="urn:microsoft.com/office/officeart/2008/layout/PictureAccentList"/>
    <dgm:cxn modelId="{933631DB-6338-4989-987F-8F26464C5FF5}" srcId="{07D7289B-3592-4E54-BFEF-31017D154755}" destId="{DC6B4972-E201-40A2-ADEA-CDD9FC1F4F99}" srcOrd="1" destOrd="0" parTransId="{838DD46B-6F9C-4A03-B13A-DD2D8CC7B67F}" sibTransId="{0D799246-AC55-476B-B2F3-EF25D9000EF9}"/>
    <dgm:cxn modelId="{9576378A-5F82-4230-8F3D-20DB8974DD2C}" type="presOf" srcId="{07D7289B-3592-4E54-BFEF-31017D154755}" destId="{F344F609-DF3C-4126-A6EF-E497DC566CE6}" srcOrd="0" destOrd="0" presId="urn:microsoft.com/office/officeart/2008/layout/PictureAccentList"/>
    <dgm:cxn modelId="{271D395C-4E70-415E-9A37-CF13A865473C}" type="presParOf" srcId="{0E3B2F7E-CA3B-4966-8534-108D9BC502F5}" destId="{0172026E-85C8-457F-96C1-2A4B7E7A2323}" srcOrd="0" destOrd="0" presId="urn:microsoft.com/office/officeart/2008/layout/PictureAccentList"/>
    <dgm:cxn modelId="{500CCA35-4473-4BF8-AE0D-2000B6B98D0B}" type="presParOf" srcId="{0172026E-85C8-457F-96C1-2A4B7E7A2323}" destId="{8F41BE44-035B-43F2-9E8A-07B2F2EB624E}" srcOrd="0" destOrd="0" presId="urn:microsoft.com/office/officeart/2008/layout/PictureAccentList"/>
    <dgm:cxn modelId="{37935AEB-38B5-4CC5-93DC-FBE66BD22B3F}" type="presParOf" srcId="{8F41BE44-035B-43F2-9E8A-07B2F2EB624E}" destId="{F344F609-DF3C-4126-A6EF-E497DC566CE6}" srcOrd="0" destOrd="0" presId="urn:microsoft.com/office/officeart/2008/layout/PictureAccentList"/>
    <dgm:cxn modelId="{C1009725-6D8B-4EB3-9745-B4B71EE93C7D}" type="presParOf" srcId="{0172026E-85C8-457F-96C1-2A4B7E7A2323}" destId="{69DC37AD-BB50-4AEB-B548-3EDCE554687D}" srcOrd="1" destOrd="0" presId="urn:microsoft.com/office/officeart/2008/layout/PictureAccentList"/>
    <dgm:cxn modelId="{DEC61E6A-234F-4495-A0A6-E8339285D0FF}" type="presParOf" srcId="{69DC37AD-BB50-4AEB-B548-3EDCE554687D}" destId="{2C8AE7A8-D2D5-46DB-8B9B-41259F30267A}" srcOrd="0" destOrd="0" presId="urn:microsoft.com/office/officeart/2008/layout/PictureAccentList"/>
    <dgm:cxn modelId="{D2D6BCF2-563C-4706-BAE0-DD37BBFEA669}" type="presParOf" srcId="{2C8AE7A8-D2D5-46DB-8B9B-41259F30267A}" destId="{EACA7D82-FC96-4C03-AA4C-79B8DCF5C920}" srcOrd="0" destOrd="0" presId="urn:microsoft.com/office/officeart/2008/layout/PictureAccentList"/>
    <dgm:cxn modelId="{C3F4A4B4-218C-4BF8-AC04-DBDFD21E0BBB}" type="presParOf" srcId="{2C8AE7A8-D2D5-46DB-8B9B-41259F30267A}" destId="{E171781E-01B6-4FE2-BC7B-F2249578BC95}" srcOrd="1" destOrd="0" presId="urn:microsoft.com/office/officeart/2008/layout/PictureAccentList"/>
    <dgm:cxn modelId="{405051BD-CCEB-4E5C-9C25-F071F249204F}" type="presParOf" srcId="{69DC37AD-BB50-4AEB-B548-3EDCE554687D}" destId="{53AA8C29-C7F7-4CD1-B33A-167143C92070}" srcOrd="1" destOrd="0" presId="urn:microsoft.com/office/officeart/2008/layout/PictureAccentList"/>
    <dgm:cxn modelId="{42293CD2-AD52-491D-B38B-9DC49EB28A6B}" type="presParOf" srcId="{53AA8C29-C7F7-4CD1-B33A-167143C92070}" destId="{B695DE57-9FCD-4921-A74E-980773FCFD4B}" srcOrd="0" destOrd="0" presId="urn:microsoft.com/office/officeart/2008/layout/PictureAccentList"/>
    <dgm:cxn modelId="{A6F1B907-AF78-4310-95F9-155D9FAAF435}" type="presParOf" srcId="{53AA8C29-C7F7-4CD1-B33A-167143C92070}" destId="{656338C9-E2F2-42DB-A75F-969E72FD7DCC}" srcOrd="1" destOrd="0" presId="urn:microsoft.com/office/officeart/2008/layout/PictureAccentList"/>
    <dgm:cxn modelId="{284AE5D6-BAFE-4590-AE5F-F1DAE0586696}" type="presParOf" srcId="{69DC37AD-BB50-4AEB-B548-3EDCE554687D}" destId="{81B663B0-172C-4D4F-9158-56D5280E4442}" srcOrd="2" destOrd="0" presId="urn:microsoft.com/office/officeart/2008/layout/PictureAccentList"/>
    <dgm:cxn modelId="{8F58C9F7-1508-4B67-BB26-034D9FF09447}" type="presParOf" srcId="{81B663B0-172C-4D4F-9158-56D5280E4442}" destId="{EABC726D-2636-41F7-9379-F03DD98B1DB4}" srcOrd="0" destOrd="0" presId="urn:microsoft.com/office/officeart/2008/layout/PictureAccentList"/>
    <dgm:cxn modelId="{A542D6E8-0CFE-459E-BD0A-499FAC8F757F}" type="presParOf" srcId="{81B663B0-172C-4D4F-9158-56D5280E4442}" destId="{52F62FD5-0C6D-4B62-89D9-035E0CE73558}" srcOrd="1" destOrd="0" presId="urn:microsoft.com/office/officeart/2008/layout/PictureAccentList"/>
    <dgm:cxn modelId="{7ADDAC44-0A82-499E-AE9E-BC2B169B8E92}" type="presParOf" srcId="{69DC37AD-BB50-4AEB-B548-3EDCE554687D}" destId="{B44AAC68-2A53-4E6A-8576-445C2F08A645}" srcOrd="3" destOrd="0" presId="urn:microsoft.com/office/officeart/2008/layout/PictureAccentList"/>
    <dgm:cxn modelId="{AE03F7E0-7BB3-4AF3-8881-506ABB4B8137}" type="presParOf" srcId="{B44AAC68-2A53-4E6A-8576-445C2F08A645}" destId="{6AFE737F-91F8-4388-9EBF-DB9590E45921}" srcOrd="0" destOrd="0" presId="urn:microsoft.com/office/officeart/2008/layout/PictureAccentList"/>
    <dgm:cxn modelId="{F0675A64-9EA1-48BB-9B86-A24E4205BEC2}" type="presParOf" srcId="{B44AAC68-2A53-4E6A-8576-445C2F08A645}" destId="{FDECBD8E-C327-49EC-9FEF-199DA016FD2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89A54E-FA17-479E-9B5E-27F4920431FC}" type="doc">
      <dgm:prSet loTypeId="urn:microsoft.com/office/officeart/2005/8/layout/hProcess9" loCatId="process" qsTypeId="urn:microsoft.com/office/officeart/2005/8/quickstyle/simple1" qsCatId="simple" csTypeId="urn:microsoft.com/office/officeart/2005/8/colors/accent1_2" csCatId="accent1" phldr="1"/>
      <dgm:spPr/>
    </dgm:pt>
    <dgm:pt modelId="{3E28A154-8D75-4C24-92D7-96638C5022FC}">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000" b="1" dirty="0"/>
            <a:t>Είναι μια σχεδόν συνώνυμη έννοια αλλά και κατά τι ευρύτερη. </a:t>
          </a:r>
        </a:p>
        <a:p>
          <a:pPr defTabSz="622300">
            <a:lnSpc>
              <a:spcPct val="90000"/>
            </a:lnSpc>
            <a:spcBef>
              <a:spcPct val="0"/>
            </a:spcBef>
            <a:spcAft>
              <a:spcPct val="35000"/>
            </a:spcAft>
          </a:pPr>
          <a:endParaRPr lang="en-US" sz="1400" b="0" i="0" dirty="0">
            <a:solidFill>
              <a:schemeClr val="accent5">
                <a:lumMod val="50000"/>
              </a:schemeClr>
            </a:solidFill>
            <a:effectLst/>
            <a:latin typeface="+mn-lt"/>
          </a:endParaRPr>
        </a:p>
      </dgm:t>
    </dgm:pt>
    <dgm:pt modelId="{3A8CCCC5-5903-4262-B5B3-45D40483665D}" type="parTrans" cxnId="{3EF646EF-ADDA-4969-ACE3-FA3D3A799E20}">
      <dgm:prSet/>
      <dgm:spPr/>
      <dgm:t>
        <a:bodyPr/>
        <a:lstStyle/>
        <a:p>
          <a:endParaRPr lang="en-US"/>
        </a:p>
      </dgm:t>
    </dgm:pt>
    <dgm:pt modelId="{4653273D-B0B6-4E6F-BE93-298EC5436704}" type="sibTrans" cxnId="{3EF646EF-ADDA-4969-ACE3-FA3D3A799E20}">
      <dgm:prSet/>
      <dgm:spPr/>
      <dgm:t>
        <a:bodyPr/>
        <a:lstStyle/>
        <a:p>
          <a:endParaRPr lang="en-US"/>
        </a:p>
      </dgm:t>
    </dgm:pt>
    <dgm:pt modelId="{55F36E19-EADD-4022-8B6F-C8BCEE27FCB2}">
      <dgm:prSet custT="1"/>
      <dgm:spPr/>
      <dgm:t>
        <a:bodyPr/>
        <a:lstStyle/>
        <a:p>
          <a:r>
            <a:rPr lang="el-GR" sz="2000" b="1" dirty="0"/>
            <a:t>Αυτή η μορφή σκέψης, ανευρίσκει σχέσεις, επιλύει προβληματικές καταστάσεις και έχει και το πλεονέκτημα της θεώρησης εναλλακτικών τρόπων επίλυσης προβλημάτων που εκκινούν από διαφορετικές παραδοχές. </a:t>
          </a:r>
        </a:p>
      </dgm:t>
    </dgm:pt>
    <dgm:pt modelId="{EEE78F91-E07D-4E6B-A55C-B42973318176}" type="parTrans" cxnId="{C28CCF0A-A489-4BC4-A888-1560FCCBDEF9}">
      <dgm:prSet/>
      <dgm:spPr/>
      <dgm:t>
        <a:bodyPr/>
        <a:lstStyle/>
        <a:p>
          <a:endParaRPr lang="el-GR"/>
        </a:p>
      </dgm:t>
    </dgm:pt>
    <dgm:pt modelId="{51FC688B-AF95-4A41-B264-24BEAECF5F50}" type="sibTrans" cxnId="{C28CCF0A-A489-4BC4-A888-1560FCCBDEF9}">
      <dgm:prSet/>
      <dgm:spPr/>
      <dgm:t>
        <a:bodyPr/>
        <a:lstStyle/>
        <a:p>
          <a:endParaRPr lang="el-GR"/>
        </a:p>
      </dgm:t>
    </dgm:pt>
    <dgm:pt modelId="{B9294D75-0AFA-46AC-80A6-B51644C56DD7}">
      <dgm:prSet custT="1"/>
      <dgm:spPr/>
      <dgm:t>
        <a:bodyPr/>
        <a:lstStyle/>
        <a:p>
          <a:endParaRPr lang="el-GR" sz="2000" b="1" dirty="0"/>
        </a:p>
        <a:p>
          <a:r>
            <a:rPr lang="el-GR" sz="2000" b="1" dirty="0"/>
            <a:t>Βασικό της στοιχείο είναι η μεταγνωστική ικανότητα, που συνίσταται στην ανάλυση των κινήτρων και του αξιολογικού συστήματος, όπως και στην αποστασιοποιημένη κρίση του αποτελέσματος των ενεργειών (</a:t>
          </a:r>
          <a:r>
            <a:rPr lang="el-GR" sz="2000" b="1" dirty="0" err="1"/>
            <a:t>Ματσαγγούρας</a:t>
          </a:r>
          <a:r>
            <a:rPr lang="el-GR" sz="2000" b="1" dirty="0"/>
            <a:t>, 2005: 77-78).</a:t>
          </a:r>
        </a:p>
      </dgm:t>
    </dgm:pt>
    <dgm:pt modelId="{50D056BD-FE4A-4723-A3FB-4E726DB58445}" type="sibTrans" cxnId="{8C72976F-DA72-4D13-8ED0-39A51F4F462A}">
      <dgm:prSet/>
      <dgm:spPr/>
      <dgm:t>
        <a:bodyPr/>
        <a:lstStyle/>
        <a:p>
          <a:endParaRPr lang="el-GR"/>
        </a:p>
      </dgm:t>
    </dgm:pt>
    <dgm:pt modelId="{C42E1B9F-853D-497F-90AC-102822A56371}" type="parTrans" cxnId="{8C72976F-DA72-4D13-8ED0-39A51F4F462A}">
      <dgm:prSet/>
      <dgm:spPr/>
      <dgm:t>
        <a:bodyPr/>
        <a:lstStyle/>
        <a:p>
          <a:endParaRPr lang="el-GR"/>
        </a:p>
      </dgm:t>
    </dgm:pt>
    <dgm:pt modelId="{6A4D2BB0-445E-4202-8E00-CF24ED45E57B}" type="pres">
      <dgm:prSet presAssocID="{3489A54E-FA17-479E-9B5E-27F4920431FC}" presName="CompostProcess" presStyleCnt="0">
        <dgm:presLayoutVars>
          <dgm:dir/>
          <dgm:resizeHandles val="exact"/>
        </dgm:presLayoutVars>
      </dgm:prSet>
      <dgm:spPr/>
    </dgm:pt>
    <dgm:pt modelId="{FDE006E6-228E-4C46-ABBC-38C0C495F1BC}" type="pres">
      <dgm:prSet presAssocID="{3489A54E-FA17-479E-9B5E-27F4920431FC}" presName="arrow" presStyleLbl="bgShp" presStyleIdx="0" presStyleCnt="1" custLinFactNeighborY="1351"/>
      <dgm:spPr>
        <a:solidFill>
          <a:schemeClr val="accent6">
            <a:lumMod val="60000"/>
            <a:lumOff val="40000"/>
          </a:schemeClr>
        </a:solidFill>
      </dgm:spPr>
    </dgm:pt>
    <dgm:pt modelId="{396C42CC-D75D-482D-8AFE-CE9735CF2486}" type="pres">
      <dgm:prSet presAssocID="{3489A54E-FA17-479E-9B5E-27F4920431FC}" presName="linearProcess" presStyleCnt="0"/>
      <dgm:spPr/>
    </dgm:pt>
    <dgm:pt modelId="{6E8CF9C2-1E5E-4E73-80F1-ADD3F83F31F9}" type="pres">
      <dgm:prSet presAssocID="{3E28A154-8D75-4C24-92D7-96638C5022FC}" presName="textNode" presStyleLbl="node1" presStyleIdx="0" presStyleCnt="3" custScaleY="88491" custLinFactNeighborY="-2907">
        <dgm:presLayoutVars>
          <dgm:bulletEnabled val="1"/>
        </dgm:presLayoutVars>
      </dgm:prSet>
      <dgm:spPr/>
      <dgm:t>
        <a:bodyPr/>
        <a:lstStyle/>
        <a:p>
          <a:endParaRPr lang="el-GR"/>
        </a:p>
      </dgm:t>
    </dgm:pt>
    <dgm:pt modelId="{38DF9F87-7F46-442E-BA27-7C2426D70C42}" type="pres">
      <dgm:prSet presAssocID="{4653273D-B0B6-4E6F-BE93-298EC5436704}" presName="sibTrans" presStyleCnt="0"/>
      <dgm:spPr/>
    </dgm:pt>
    <dgm:pt modelId="{1F49527E-8813-419B-B463-1B09A4ABA9FC}" type="pres">
      <dgm:prSet presAssocID="{55F36E19-EADD-4022-8B6F-C8BCEE27FCB2}" presName="textNode" presStyleLbl="node1" presStyleIdx="1" presStyleCnt="3" custScaleY="221619">
        <dgm:presLayoutVars>
          <dgm:bulletEnabled val="1"/>
        </dgm:presLayoutVars>
      </dgm:prSet>
      <dgm:spPr/>
      <dgm:t>
        <a:bodyPr/>
        <a:lstStyle/>
        <a:p>
          <a:endParaRPr lang="el-GR"/>
        </a:p>
      </dgm:t>
    </dgm:pt>
    <dgm:pt modelId="{B60224ED-9AA0-4A45-8BC1-EB3C1C8EA245}" type="pres">
      <dgm:prSet presAssocID="{51FC688B-AF95-4A41-B264-24BEAECF5F50}" presName="sibTrans" presStyleCnt="0"/>
      <dgm:spPr/>
    </dgm:pt>
    <dgm:pt modelId="{B52C5FCD-F57D-4B0E-911C-2EDA3903BE73}" type="pres">
      <dgm:prSet presAssocID="{B9294D75-0AFA-46AC-80A6-B51644C56DD7}" presName="textNode" presStyleLbl="node1" presStyleIdx="2" presStyleCnt="3" custScaleX="112297" custScaleY="227332">
        <dgm:presLayoutVars>
          <dgm:bulletEnabled val="1"/>
        </dgm:presLayoutVars>
      </dgm:prSet>
      <dgm:spPr/>
      <dgm:t>
        <a:bodyPr/>
        <a:lstStyle/>
        <a:p>
          <a:endParaRPr lang="el-GR"/>
        </a:p>
      </dgm:t>
    </dgm:pt>
  </dgm:ptLst>
  <dgm:cxnLst>
    <dgm:cxn modelId="{3EF646EF-ADDA-4969-ACE3-FA3D3A799E20}" srcId="{3489A54E-FA17-479E-9B5E-27F4920431FC}" destId="{3E28A154-8D75-4C24-92D7-96638C5022FC}" srcOrd="0" destOrd="0" parTransId="{3A8CCCC5-5903-4262-B5B3-45D40483665D}" sibTransId="{4653273D-B0B6-4E6F-BE93-298EC5436704}"/>
    <dgm:cxn modelId="{C28CCF0A-A489-4BC4-A888-1560FCCBDEF9}" srcId="{3489A54E-FA17-479E-9B5E-27F4920431FC}" destId="{55F36E19-EADD-4022-8B6F-C8BCEE27FCB2}" srcOrd="1" destOrd="0" parTransId="{EEE78F91-E07D-4E6B-A55C-B42973318176}" sibTransId="{51FC688B-AF95-4A41-B264-24BEAECF5F50}"/>
    <dgm:cxn modelId="{9C6013B6-9C58-4FE2-BFA5-6C4736AFCED7}" type="presOf" srcId="{3489A54E-FA17-479E-9B5E-27F4920431FC}" destId="{6A4D2BB0-445E-4202-8E00-CF24ED45E57B}" srcOrd="0" destOrd="0" presId="urn:microsoft.com/office/officeart/2005/8/layout/hProcess9"/>
    <dgm:cxn modelId="{56EEC849-397C-4E5D-ACF3-1D295022EBE6}" type="presOf" srcId="{3E28A154-8D75-4C24-92D7-96638C5022FC}" destId="{6E8CF9C2-1E5E-4E73-80F1-ADD3F83F31F9}" srcOrd="0" destOrd="0" presId="urn:microsoft.com/office/officeart/2005/8/layout/hProcess9"/>
    <dgm:cxn modelId="{8C72976F-DA72-4D13-8ED0-39A51F4F462A}" srcId="{3489A54E-FA17-479E-9B5E-27F4920431FC}" destId="{B9294D75-0AFA-46AC-80A6-B51644C56DD7}" srcOrd="2" destOrd="0" parTransId="{C42E1B9F-853D-497F-90AC-102822A56371}" sibTransId="{50D056BD-FE4A-4723-A3FB-4E726DB58445}"/>
    <dgm:cxn modelId="{41BF69D8-A36E-4726-A9DC-F46274C7D2BF}" type="presOf" srcId="{B9294D75-0AFA-46AC-80A6-B51644C56DD7}" destId="{B52C5FCD-F57D-4B0E-911C-2EDA3903BE73}" srcOrd="0" destOrd="0" presId="urn:microsoft.com/office/officeart/2005/8/layout/hProcess9"/>
    <dgm:cxn modelId="{D5CB9896-9113-47EA-9C11-CFB5FC594096}" type="presOf" srcId="{55F36E19-EADD-4022-8B6F-C8BCEE27FCB2}" destId="{1F49527E-8813-419B-B463-1B09A4ABA9FC}" srcOrd="0" destOrd="0" presId="urn:microsoft.com/office/officeart/2005/8/layout/hProcess9"/>
    <dgm:cxn modelId="{3C8E319D-40E3-4843-A26D-463EB7410051}" type="presParOf" srcId="{6A4D2BB0-445E-4202-8E00-CF24ED45E57B}" destId="{FDE006E6-228E-4C46-ABBC-38C0C495F1BC}" srcOrd="0" destOrd="0" presId="urn:microsoft.com/office/officeart/2005/8/layout/hProcess9"/>
    <dgm:cxn modelId="{BE65D2CF-4164-4771-98F5-3DDE2961BBAC}" type="presParOf" srcId="{6A4D2BB0-445E-4202-8E00-CF24ED45E57B}" destId="{396C42CC-D75D-482D-8AFE-CE9735CF2486}" srcOrd="1" destOrd="0" presId="urn:microsoft.com/office/officeart/2005/8/layout/hProcess9"/>
    <dgm:cxn modelId="{F6E11700-7901-44F4-B0DC-147C19888F6A}" type="presParOf" srcId="{396C42CC-D75D-482D-8AFE-CE9735CF2486}" destId="{6E8CF9C2-1E5E-4E73-80F1-ADD3F83F31F9}" srcOrd="0" destOrd="0" presId="urn:microsoft.com/office/officeart/2005/8/layout/hProcess9"/>
    <dgm:cxn modelId="{53E16BEC-781D-44CD-9CC2-F0DC607CD03D}" type="presParOf" srcId="{396C42CC-D75D-482D-8AFE-CE9735CF2486}" destId="{38DF9F87-7F46-442E-BA27-7C2426D70C42}" srcOrd="1" destOrd="0" presId="urn:microsoft.com/office/officeart/2005/8/layout/hProcess9"/>
    <dgm:cxn modelId="{09A522CA-7F03-4EA2-BF42-7A71532E9E48}" type="presParOf" srcId="{396C42CC-D75D-482D-8AFE-CE9735CF2486}" destId="{1F49527E-8813-419B-B463-1B09A4ABA9FC}" srcOrd="2" destOrd="0" presId="urn:microsoft.com/office/officeart/2005/8/layout/hProcess9"/>
    <dgm:cxn modelId="{4A4D193F-B7D2-4074-94E6-2BF0904F2697}" type="presParOf" srcId="{396C42CC-D75D-482D-8AFE-CE9735CF2486}" destId="{B60224ED-9AA0-4A45-8BC1-EB3C1C8EA245}" srcOrd="3" destOrd="0" presId="urn:microsoft.com/office/officeart/2005/8/layout/hProcess9"/>
    <dgm:cxn modelId="{E5B11AC3-87C1-41AE-A326-6FCACC28B75D}" type="presParOf" srcId="{396C42CC-D75D-482D-8AFE-CE9735CF2486}" destId="{B52C5FCD-F57D-4B0E-911C-2EDA3903BE73}"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24BF5E-CF88-4EA5-B7C1-89E88353958B}"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436EDEE8-4F5B-4E79-90AE-F59D05C12030}">
      <dgm:prSet custT="1"/>
      <dgm:spPr/>
      <dgm:t>
        <a:bodyPr/>
        <a:lstStyle/>
        <a:p>
          <a:r>
            <a:rPr lang="el-GR" sz="2400" dirty="0"/>
            <a:t>Α. Τρεις λογικοί συλλογισμοί:</a:t>
          </a:r>
          <a:endParaRPr lang="en-US" sz="2400" dirty="0"/>
        </a:p>
      </dgm:t>
    </dgm:pt>
    <dgm:pt modelId="{0478B270-CF37-4FFA-8492-C8DFA4E18438}" type="parTrans" cxnId="{EFFCD273-5651-4103-9E22-F0CDCE38356A}">
      <dgm:prSet/>
      <dgm:spPr/>
      <dgm:t>
        <a:bodyPr/>
        <a:lstStyle/>
        <a:p>
          <a:endParaRPr lang="en-US"/>
        </a:p>
      </dgm:t>
    </dgm:pt>
    <dgm:pt modelId="{12926B49-82B2-4162-964D-CF757308A953}" type="sibTrans" cxnId="{EFFCD273-5651-4103-9E22-F0CDCE38356A}">
      <dgm:prSet/>
      <dgm:spPr/>
      <dgm:t>
        <a:bodyPr/>
        <a:lstStyle/>
        <a:p>
          <a:endParaRPr lang="en-US"/>
        </a:p>
      </dgm:t>
    </dgm:pt>
    <dgm:pt modelId="{8F226C33-BFAC-48CB-A03F-96A4BC418970}">
      <dgm:prSet custT="1"/>
      <dgm:spPr/>
      <dgm:t>
        <a:bodyPr/>
        <a:lstStyle/>
        <a:p>
          <a:r>
            <a:rPr lang="el-GR" sz="2000" dirty="0"/>
            <a:t>Επαγωγικός </a:t>
          </a:r>
          <a:endParaRPr lang="en-US" sz="2000" dirty="0"/>
        </a:p>
      </dgm:t>
    </dgm:pt>
    <dgm:pt modelId="{71D35B1B-9D2F-42BB-80DF-CA406C9AF63C}" type="parTrans" cxnId="{433AAAC9-6356-445C-920A-81F114083B4A}">
      <dgm:prSet/>
      <dgm:spPr/>
      <dgm:t>
        <a:bodyPr/>
        <a:lstStyle/>
        <a:p>
          <a:endParaRPr lang="en-US"/>
        </a:p>
      </dgm:t>
    </dgm:pt>
    <dgm:pt modelId="{30272100-99E4-4A51-916B-6E6E2555659A}" type="sibTrans" cxnId="{433AAAC9-6356-445C-920A-81F114083B4A}">
      <dgm:prSet/>
      <dgm:spPr/>
      <dgm:t>
        <a:bodyPr/>
        <a:lstStyle/>
        <a:p>
          <a:endParaRPr lang="en-US"/>
        </a:p>
      </dgm:t>
    </dgm:pt>
    <dgm:pt modelId="{8917FAD9-694B-45A0-A7D2-13CA17632A43}">
      <dgm:prSet custT="1"/>
      <dgm:spPr/>
      <dgm:t>
        <a:bodyPr/>
        <a:lstStyle/>
        <a:p>
          <a:r>
            <a:rPr lang="el-GR" sz="2000" dirty="0"/>
            <a:t>Απαγωγικός </a:t>
          </a:r>
          <a:endParaRPr lang="en-US" sz="2000" dirty="0"/>
        </a:p>
      </dgm:t>
    </dgm:pt>
    <dgm:pt modelId="{2AA7218F-52F6-4CD2-A628-F0E9E03447A1}" type="parTrans" cxnId="{BD46131D-AFAA-444C-A3D6-AEE8A66E5C35}">
      <dgm:prSet/>
      <dgm:spPr/>
      <dgm:t>
        <a:bodyPr/>
        <a:lstStyle/>
        <a:p>
          <a:endParaRPr lang="en-US"/>
        </a:p>
      </dgm:t>
    </dgm:pt>
    <dgm:pt modelId="{278A8C68-E1E2-4C94-B7AA-59E097206206}" type="sibTrans" cxnId="{BD46131D-AFAA-444C-A3D6-AEE8A66E5C35}">
      <dgm:prSet/>
      <dgm:spPr/>
      <dgm:t>
        <a:bodyPr/>
        <a:lstStyle/>
        <a:p>
          <a:endParaRPr lang="en-US"/>
        </a:p>
      </dgm:t>
    </dgm:pt>
    <dgm:pt modelId="{01BDCB1C-D2DC-43CD-8B1B-BF8973FA3B49}">
      <dgm:prSet custT="1"/>
      <dgm:spPr/>
      <dgm:t>
        <a:bodyPr/>
        <a:lstStyle/>
        <a:p>
          <a:r>
            <a:rPr lang="el-GR" sz="2000" dirty="0"/>
            <a:t>Αναλογικός </a:t>
          </a:r>
          <a:endParaRPr lang="en-US" sz="2000" dirty="0"/>
        </a:p>
      </dgm:t>
    </dgm:pt>
    <dgm:pt modelId="{F70D4E25-8156-4D65-81E3-CA427E1E6701}" type="parTrans" cxnId="{98000797-0E6C-4B3C-B0A1-63EAAE8CC12A}">
      <dgm:prSet/>
      <dgm:spPr/>
      <dgm:t>
        <a:bodyPr/>
        <a:lstStyle/>
        <a:p>
          <a:endParaRPr lang="en-US"/>
        </a:p>
      </dgm:t>
    </dgm:pt>
    <dgm:pt modelId="{2359F3AB-694C-4440-847D-8998E1E912C5}" type="sibTrans" cxnId="{98000797-0E6C-4B3C-B0A1-63EAAE8CC12A}">
      <dgm:prSet/>
      <dgm:spPr/>
      <dgm:t>
        <a:bodyPr/>
        <a:lstStyle/>
        <a:p>
          <a:endParaRPr lang="en-US"/>
        </a:p>
      </dgm:t>
    </dgm:pt>
    <dgm:pt modelId="{7D22A5E1-B899-44C2-89FA-090AC01C5452}">
      <dgm:prSet custT="1"/>
      <dgm:spPr/>
      <dgm:t>
        <a:bodyPr/>
        <a:lstStyle/>
        <a:p>
          <a:r>
            <a:rPr lang="el-GR" sz="2400" dirty="0"/>
            <a:t>Β. Γνωστικές δεξιότητες </a:t>
          </a:r>
          <a:endParaRPr lang="en-US" sz="2400" dirty="0"/>
        </a:p>
      </dgm:t>
    </dgm:pt>
    <dgm:pt modelId="{ABC7CAEC-221D-47E7-8E77-98A6153540DC}" type="parTrans" cxnId="{EEEB4FE5-59CC-4952-AD70-7BAD119D59F4}">
      <dgm:prSet/>
      <dgm:spPr/>
      <dgm:t>
        <a:bodyPr/>
        <a:lstStyle/>
        <a:p>
          <a:endParaRPr lang="en-US"/>
        </a:p>
      </dgm:t>
    </dgm:pt>
    <dgm:pt modelId="{22E0310D-0107-4B0B-AFF8-832C3C415CF5}" type="sibTrans" cxnId="{EEEB4FE5-59CC-4952-AD70-7BAD119D59F4}">
      <dgm:prSet/>
      <dgm:spPr/>
      <dgm:t>
        <a:bodyPr/>
        <a:lstStyle/>
        <a:p>
          <a:endParaRPr lang="en-US"/>
        </a:p>
      </dgm:t>
    </dgm:pt>
    <dgm:pt modelId="{545AD14F-E073-4103-9C4A-EEB6AA5E00F0}">
      <dgm:prSet custT="1"/>
      <dgm:spPr/>
      <dgm:t>
        <a:bodyPr/>
        <a:lstStyle/>
        <a:p>
          <a:r>
            <a:rPr lang="el-GR" sz="2000" dirty="0"/>
            <a:t>Συλλογής δεδομένων </a:t>
          </a:r>
          <a:endParaRPr lang="en-US" sz="2000" dirty="0"/>
        </a:p>
      </dgm:t>
    </dgm:pt>
    <dgm:pt modelId="{33C1E065-B815-42D9-9935-E49FF970EE6E}" type="parTrans" cxnId="{6FB7CC9B-A0DF-476D-8E34-803EB7E68967}">
      <dgm:prSet/>
      <dgm:spPr/>
      <dgm:t>
        <a:bodyPr/>
        <a:lstStyle/>
        <a:p>
          <a:endParaRPr lang="en-US"/>
        </a:p>
      </dgm:t>
    </dgm:pt>
    <dgm:pt modelId="{DF72CCA6-4159-4BBE-A5F3-3E58E443FBEF}" type="sibTrans" cxnId="{6FB7CC9B-A0DF-476D-8E34-803EB7E68967}">
      <dgm:prSet/>
      <dgm:spPr/>
      <dgm:t>
        <a:bodyPr/>
        <a:lstStyle/>
        <a:p>
          <a:endParaRPr lang="en-US"/>
        </a:p>
      </dgm:t>
    </dgm:pt>
    <dgm:pt modelId="{6E809CC7-88B2-4F39-B806-42DB56CE35C6}">
      <dgm:prSet custT="1"/>
      <dgm:spPr/>
      <dgm:t>
        <a:bodyPr/>
        <a:lstStyle/>
        <a:p>
          <a:r>
            <a:rPr lang="el-GR" sz="2000" dirty="0"/>
            <a:t>Οργάνωσης </a:t>
          </a:r>
          <a:endParaRPr lang="en-US" sz="2000" dirty="0"/>
        </a:p>
      </dgm:t>
    </dgm:pt>
    <dgm:pt modelId="{AD415F98-FAF6-4E1D-B315-B1D5CFCCAFE5}" type="parTrans" cxnId="{1E63B1C8-CCFF-429A-9035-F1D0A7017650}">
      <dgm:prSet/>
      <dgm:spPr/>
      <dgm:t>
        <a:bodyPr/>
        <a:lstStyle/>
        <a:p>
          <a:endParaRPr lang="en-US"/>
        </a:p>
      </dgm:t>
    </dgm:pt>
    <dgm:pt modelId="{A812AC8D-E891-435B-A1AF-1D9A6CC0879B}" type="sibTrans" cxnId="{1E63B1C8-CCFF-429A-9035-F1D0A7017650}">
      <dgm:prSet/>
      <dgm:spPr/>
      <dgm:t>
        <a:bodyPr/>
        <a:lstStyle/>
        <a:p>
          <a:endParaRPr lang="en-US"/>
        </a:p>
      </dgm:t>
    </dgm:pt>
    <dgm:pt modelId="{68436FF6-1621-4372-B4F4-71F4967E8515}">
      <dgm:prSet custT="1"/>
      <dgm:spPr/>
      <dgm:t>
        <a:bodyPr/>
        <a:lstStyle/>
        <a:p>
          <a:r>
            <a:rPr lang="el-GR" sz="2000" dirty="0"/>
            <a:t>Ανάλυσης </a:t>
          </a:r>
          <a:endParaRPr lang="en-US" sz="2000" dirty="0"/>
        </a:p>
      </dgm:t>
    </dgm:pt>
    <dgm:pt modelId="{A6E44B12-83BD-4D8F-B292-0D6ABD209150}" type="parTrans" cxnId="{1DFC2A5E-A42D-462A-BD98-0F4F4741C41C}">
      <dgm:prSet/>
      <dgm:spPr/>
      <dgm:t>
        <a:bodyPr/>
        <a:lstStyle/>
        <a:p>
          <a:endParaRPr lang="en-US"/>
        </a:p>
      </dgm:t>
    </dgm:pt>
    <dgm:pt modelId="{6BF13781-8C4B-4BE3-85C0-0EF3EB963017}" type="sibTrans" cxnId="{1DFC2A5E-A42D-462A-BD98-0F4F4741C41C}">
      <dgm:prSet/>
      <dgm:spPr/>
      <dgm:t>
        <a:bodyPr/>
        <a:lstStyle/>
        <a:p>
          <a:endParaRPr lang="en-US"/>
        </a:p>
      </dgm:t>
    </dgm:pt>
    <dgm:pt modelId="{822C4B7E-35B9-4249-89F4-7FC4CFCD97B5}">
      <dgm:prSet custT="1"/>
      <dgm:spPr/>
      <dgm:t>
        <a:bodyPr/>
        <a:lstStyle/>
        <a:p>
          <a:r>
            <a:rPr lang="el-GR" sz="2000" dirty="0"/>
            <a:t>Υπέρβασης δεδομένων</a:t>
          </a:r>
          <a:endParaRPr lang="en-US" sz="2000" dirty="0"/>
        </a:p>
      </dgm:t>
    </dgm:pt>
    <dgm:pt modelId="{DD562CA9-718E-4F39-B857-60BA2D490B04}" type="parTrans" cxnId="{ADFBB72A-DB52-43AC-B13E-1A7E6131A09C}">
      <dgm:prSet/>
      <dgm:spPr/>
      <dgm:t>
        <a:bodyPr/>
        <a:lstStyle/>
        <a:p>
          <a:endParaRPr lang="en-US"/>
        </a:p>
      </dgm:t>
    </dgm:pt>
    <dgm:pt modelId="{E647D2CE-3FD5-446B-87BE-32116E5C97CF}" type="sibTrans" cxnId="{ADFBB72A-DB52-43AC-B13E-1A7E6131A09C}">
      <dgm:prSet/>
      <dgm:spPr/>
      <dgm:t>
        <a:bodyPr/>
        <a:lstStyle/>
        <a:p>
          <a:endParaRPr lang="en-US"/>
        </a:p>
      </dgm:t>
    </dgm:pt>
    <dgm:pt modelId="{EA94056F-A5EE-4EFA-92E1-8AE84D8EB8EE}">
      <dgm:prSet custT="1"/>
      <dgm:spPr/>
      <dgm:t>
        <a:bodyPr/>
        <a:lstStyle/>
        <a:p>
          <a:r>
            <a:rPr lang="el-GR" sz="2400" dirty="0"/>
            <a:t>Γ. Μεταγνωστική θεώρηση </a:t>
          </a:r>
          <a:endParaRPr lang="en-US" sz="2400" dirty="0"/>
        </a:p>
      </dgm:t>
    </dgm:pt>
    <dgm:pt modelId="{823039FF-1810-4BEC-98AA-764445BCAD36}" type="parTrans" cxnId="{ED013CEA-3FE8-4938-85E4-0CEC5503C64B}">
      <dgm:prSet/>
      <dgm:spPr/>
      <dgm:t>
        <a:bodyPr/>
        <a:lstStyle/>
        <a:p>
          <a:endParaRPr lang="en-US"/>
        </a:p>
      </dgm:t>
    </dgm:pt>
    <dgm:pt modelId="{AA9065EE-CA5A-4934-A639-282078D7BBAC}" type="sibTrans" cxnId="{ED013CEA-3FE8-4938-85E4-0CEC5503C64B}">
      <dgm:prSet/>
      <dgm:spPr/>
      <dgm:t>
        <a:bodyPr/>
        <a:lstStyle/>
        <a:p>
          <a:endParaRPr lang="en-US"/>
        </a:p>
      </dgm:t>
    </dgm:pt>
    <dgm:pt modelId="{84425B52-9D81-4D9B-A800-10D5A61B6E72}" type="pres">
      <dgm:prSet presAssocID="{FC24BF5E-CF88-4EA5-B7C1-89E88353958B}" presName="linear" presStyleCnt="0">
        <dgm:presLayoutVars>
          <dgm:dir/>
          <dgm:animLvl val="lvl"/>
          <dgm:resizeHandles val="exact"/>
        </dgm:presLayoutVars>
      </dgm:prSet>
      <dgm:spPr/>
      <dgm:t>
        <a:bodyPr/>
        <a:lstStyle/>
        <a:p>
          <a:endParaRPr lang="el-GR"/>
        </a:p>
      </dgm:t>
    </dgm:pt>
    <dgm:pt modelId="{7AABE96D-0038-410B-8537-F7382192B86E}" type="pres">
      <dgm:prSet presAssocID="{436EDEE8-4F5B-4E79-90AE-F59D05C12030}" presName="parentLin" presStyleCnt="0"/>
      <dgm:spPr/>
    </dgm:pt>
    <dgm:pt modelId="{E6C616BF-8194-4B46-86CD-75552BBC06C2}" type="pres">
      <dgm:prSet presAssocID="{436EDEE8-4F5B-4E79-90AE-F59D05C12030}" presName="parentLeftMargin" presStyleLbl="node1" presStyleIdx="0" presStyleCnt="3"/>
      <dgm:spPr/>
      <dgm:t>
        <a:bodyPr/>
        <a:lstStyle/>
        <a:p>
          <a:endParaRPr lang="el-GR"/>
        </a:p>
      </dgm:t>
    </dgm:pt>
    <dgm:pt modelId="{668F7294-1D89-41AE-AF71-C27972B0CA11}" type="pres">
      <dgm:prSet presAssocID="{436EDEE8-4F5B-4E79-90AE-F59D05C12030}" presName="parentText" presStyleLbl="node1" presStyleIdx="0" presStyleCnt="3">
        <dgm:presLayoutVars>
          <dgm:chMax val="0"/>
          <dgm:bulletEnabled val="1"/>
        </dgm:presLayoutVars>
      </dgm:prSet>
      <dgm:spPr/>
      <dgm:t>
        <a:bodyPr/>
        <a:lstStyle/>
        <a:p>
          <a:endParaRPr lang="el-GR"/>
        </a:p>
      </dgm:t>
    </dgm:pt>
    <dgm:pt modelId="{D427D37B-F8C4-4CFE-A791-5A7F83D437DC}" type="pres">
      <dgm:prSet presAssocID="{436EDEE8-4F5B-4E79-90AE-F59D05C12030}" presName="negativeSpace" presStyleCnt="0"/>
      <dgm:spPr/>
    </dgm:pt>
    <dgm:pt modelId="{754A73E8-6A9E-4A70-9CC4-26E9590E612F}" type="pres">
      <dgm:prSet presAssocID="{436EDEE8-4F5B-4E79-90AE-F59D05C12030}" presName="childText" presStyleLbl="conFgAcc1" presStyleIdx="0" presStyleCnt="3">
        <dgm:presLayoutVars>
          <dgm:bulletEnabled val="1"/>
        </dgm:presLayoutVars>
      </dgm:prSet>
      <dgm:spPr/>
      <dgm:t>
        <a:bodyPr/>
        <a:lstStyle/>
        <a:p>
          <a:endParaRPr lang="el-GR"/>
        </a:p>
      </dgm:t>
    </dgm:pt>
    <dgm:pt modelId="{35902213-96C5-4879-AED0-062CA154A15D}" type="pres">
      <dgm:prSet presAssocID="{12926B49-82B2-4162-964D-CF757308A953}" presName="spaceBetweenRectangles" presStyleCnt="0"/>
      <dgm:spPr/>
    </dgm:pt>
    <dgm:pt modelId="{F194C9B8-0742-454A-AF84-1BC70189868D}" type="pres">
      <dgm:prSet presAssocID="{7D22A5E1-B899-44C2-89FA-090AC01C5452}" presName="parentLin" presStyleCnt="0"/>
      <dgm:spPr/>
    </dgm:pt>
    <dgm:pt modelId="{493A4D87-E74D-4218-8B8B-8842C881AF63}" type="pres">
      <dgm:prSet presAssocID="{7D22A5E1-B899-44C2-89FA-090AC01C5452}" presName="parentLeftMargin" presStyleLbl="node1" presStyleIdx="0" presStyleCnt="3"/>
      <dgm:spPr/>
      <dgm:t>
        <a:bodyPr/>
        <a:lstStyle/>
        <a:p>
          <a:endParaRPr lang="el-GR"/>
        </a:p>
      </dgm:t>
    </dgm:pt>
    <dgm:pt modelId="{0985B343-DD82-4716-B40B-CC33DCBF4975}" type="pres">
      <dgm:prSet presAssocID="{7D22A5E1-B899-44C2-89FA-090AC01C5452}" presName="parentText" presStyleLbl="node1" presStyleIdx="1" presStyleCnt="3">
        <dgm:presLayoutVars>
          <dgm:chMax val="0"/>
          <dgm:bulletEnabled val="1"/>
        </dgm:presLayoutVars>
      </dgm:prSet>
      <dgm:spPr/>
      <dgm:t>
        <a:bodyPr/>
        <a:lstStyle/>
        <a:p>
          <a:endParaRPr lang="el-GR"/>
        </a:p>
      </dgm:t>
    </dgm:pt>
    <dgm:pt modelId="{17761F06-719E-486F-8CB0-65CEF1000BF4}" type="pres">
      <dgm:prSet presAssocID="{7D22A5E1-B899-44C2-89FA-090AC01C5452}" presName="negativeSpace" presStyleCnt="0"/>
      <dgm:spPr/>
    </dgm:pt>
    <dgm:pt modelId="{CB4CE671-796E-45BE-A883-B03FBA14859F}" type="pres">
      <dgm:prSet presAssocID="{7D22A5E1-B899-44C2-89FA-090AC01C5452}" presName="childText" presStyleLbl="conFgAcc1" presStyleIdx="1" presStyleCnt="3">
        <dgm:presLayoutVars>
          <dgm:bulletEnabled val="1"/>
        </dgm:presLayoutVars>
      </dgm:prSet>
      <dgm:spPr/>
      <dgm:t>
        <a:bodyPr/>
        <a:lstStyle/>
        <a:p>
          <a:endParaRPr lang="el-GR"/>
        </a:p>
      </dgm:t>
    </dgm:pt>
    <dgm:pt modelId="{F0CEB6CD-05C0-4986-A1CE-C93225F4092B}" type="pres">
      <dgm:prSet presAssocID="{22E0310D-0107-4B0B-AFF8-832C3C415CF5}" presName="spaceBetweenRectangles" presStyleCnt="0"/>
      <dgm:spPr/>
    </dgm:pt>
    <dgm:pt modelId="{D5E92BA1-DF85-49BE-ABF1-861872ACF5DA}" type="pres">
      <dgm:prSet presAssocID="{EA94056F-A5EE-4EFA-92E1-8AE84D8EB8EE}" presName="parentLin" presStyleCnt="0"/>
      <dgm:spPr/>
    </dgm:pt>
    <dgm:pt modelId="{BE447947-C7EC-4136-935F-FB1B2005C48D}" type="pres">
      <dgm:prSet presAssocID="{EA94056F-A5EE-4EFA-92E1-8AE84D8EB8EE}" presName="parentLeftMargin" presStyleLbl="node1" presStyleIdx="1" presStyleCnt="3"/>
      <dgm:spPr/>
      <dgm:t>
        <a:bodyPr/>
        <a:lstStyle/>
        <a:p>
          <a:endParaRPr lang="el-GR"/>
        </a:p>
      </dgm:t>
    </dgm:pt>
    <dgm:pt modelId="{8A681A87-CE3D-4A9E-BD19-49ED5D0D2CE0}" type="pres">
      <dgm:prSet presAssocID="{EA94056F-A5EE-4EFA-92E1-8AE84D8EB8EE}" presName="parentText" presStyleLbl="node1" presStyleIdx="2" presStyleCnt="3">
        <dgm:presLayoutVars>
          <dgm:chMax val="0"/>
          <dgm:bulletEnabled val="1"/>
        </dgm:presLayoutVars>
      </dgm:prSet>
      <dgm:spPr/>
      <dgm:t>
        <a:bodyPr/>
        <a:lstStyle/>
        <a:p>
          <a:endParaRPr lang="el-GR"/>
        </a:p>
      </dgm:t>
    </dgm:pt>
    <dgm:pt modelId="{CB8F4CD4-3353-4B56-96E7-9F07F13D40CE}" type="pres">
      <dgm:prSet presAssocID="{EA94056F-A5EE-4EFA-92E1-8AE84D8EB8EE}" presName="negativeSpace" presStyleCnt="0"/>
      <dgm:spPr/>
    </dgm:pt>
    <dgm:pt modelId="{CB5FBF79-6C05-4CD9-BACA-F4E7EF275F2D}" type="pres">
      <dgm:prSet presAssocID="{EA94056F-A5EE-4EFA-92E1-8AE84D8EB8EE}" presName="childText" presStyleLbl="conFgAcc1" presStyleIdx="2" presStyleCnt="3">
        <dgm:presLayoutVars>
          <dgm:bulletEnabled val="1"/>
        </dgm:presLayoutVars>
      </dgm:prSet>
      <dgm:spPr/>
    </dgm:pt>
  </dgm:ptLst>
  <dgm:cxnLst>
    <dgm:cxn modelId="{1E63B1C8-CCFF-429A-9035-F1D0A7017650}" srcId="{7D22A5E1-B899-44C2-89FA-090AC01C5452}" destId="{6E809CC7-88B2-4F39-B806-42DB56CE35C6}" srcOrd="1" destOrd="0" parTransId="{AD415F98-FAF6-4E1D-B315-B1D5CFCCAFE5}" sibTransId="{A812AC8D-E891-435B-A1AF-1D9A6CC0879B}"/>
    <dgm:cxn modelId="{D94C95BA-B767-43F8-BB69-A615F16AD189}" type="presOf" srcId="{EA94056F-A5EE-4EFA-92E1-8AE84D8EB8EE}" destId="{8A681A87-CE3D-4A9E-BD19-49ED5D0D2CE0}" srcOrd="1" destOrd="0" presId="urn:microsoft.com/office/officeart/2005/8/layout/list1"/>
    <dgm:cxn modelId="{C6924E2A-1728-47D1-9E85-68767EFBB1AD}" type="presOf" srcId="{EA94056F-A5EE-4EFA-92E1-8AE84D8EB8EE}" destId="{BE447947-C7EC-4136-935F-FB1B2005C48D}" srcOrd="0" destOrd="0" presId="urn:microsoft.com/office/officeart/2005/8/layout/list1"/>
    <dgm:cxn modelId="{BD46131D-AFAA-444C-A3D6-AEE8A66E5C35}" srcId="{436EDEE8-4F5B-4E79-90AE-F59D05C12030}" destId="{8917FAD9-694B-45A0-A7D2-13CA17632A43}" srcOrd="1" destOrd="0" parTransId="{2AA7218F-52F6-4CD2-A628-F0E9E03447A1}" sibTransId="{278A8C68-E1E2-4C94-B7AA-59E097206206}"/>
    <dgm:cxn modelId="{EEEB4FE5-59CC-4952-AD70-7BAD119D59F4}" srcId="{FC24BF5E-CF88-4EA5-B7C1-89E88353958B}" destId="{7D22A5E1-B899-44C2-89FA-090AC01C5452}" srcOrd="1" destOrd="0" parTransId="{ABC7CAEC-221D-47E7-8E77-98A6153540DC}" sibTransId="{22E0310D-0107-4B0B-AFF8-832C3C415CF5}"/>
    <dgm:cxn modelId="{1DFC2A5E-A42D-462A-BD98-0F4F4741C41C}" srcId="{7D22A5E1-B899-44C2-89FA-090AC01C5452}" destId="{68436FF6-1621-4372-B4F4-71F4967E8515}" srcOrd="2" destOrd="0" parTransId="{A6E44B12-83BD-4D8F-B292-0D6ABD209150}" sibTransId="{6BF13781-8C4B-4BE3-85C0-0EF3EB963017}"/>
    <dgm:cxn modelId="{DC0F3B9B-94FB-46E3-B4B0-11254C72D64F}" type="presOf" srcId="{FC24BF5E-CF88-4EA5-B7C1-89E88353958B}" destId="{84425B52-9D81-4D9B-A800-10D5A61B6E72}" srcOrd="0" destOrd="0" presId="urn:microsoft.com/office/officeart/2005/8/layout/list1"/>
    <dgm:cxn modelId="{4A1D2DC3-3660-4B26-891F-06B5A9FD2B7E}" type="presOf" srcId="{436EDEE8-4F5B-4E79-90AE-F59D05C12030}" destId="{668F7294-1D89-41AE-AF71-C27972B0CA11}" srcOrd="1" destOrd="0" presId="urn:microsoft.com/office/officeart/2005/8/layout/list1"/>
    <dgm:cxn modelId="{A96002D7-866B-438B-98F8-298B2A3F7B53}" type="presOf" srcId="{545AD14F-E073-4103-9C4A-EEB6AA5E00F0}" destId="{CB4CE671-796E-45BE-A883-B03FBA14859F}" srcOrd="0" destOrd="0" presId="urn:microsoft.com/office/officeart/2005/8/layout/list1"/>
    <dgm:cxn modelId="{4D5A9F77-1420-4FD4-96C2-89C329E17003}" type="presOf" srcId="{7D22A5E1-B899-44C2-89FA-090AC01C5452}" destId="{0985B343-DD82-4716-B40B-CC33DCBF4975}" srcOrd="1" destOrd="0" presId="urn:microsoft.com/office/officeart/2005/8/layout/list1"/>
    <dgm:cxn modelId="{50108A8B-0910-43D0-B0F3-D1B6E2BC8CEA}" type="presOf" srcId="{68436FF6-1621-4372-B4F4-71F4967E8515}" destId="{CB4CE671-796E-45BE-A883-B03FBA14859F}" srcOrd="0" destOrd="2" presId="urn:microsoft.com/office/officeart/2005/8/layout/list1"/>
    <dgm:cxn modelId="{017CBCFC-15A7-420D-B651-61E644B307D4}" type="presOf" srcId="{6E809CC7-88B2-4F39-B806-42DB56CE35C6}" destId="{CB4CE671-796E-45BE-A883-B03FBA14859F}" srcOrd="0" destOrd="1" presId="urn:microsoft.com/office/officeart/2005/8/layout/list1"/>
    <dgm:cxn modelId="{6FB7CC9B-A0DF-476D-8E34-803EB7E68967}" srcId="{7D22A5E1-B899-44C2-89FA-090AC01C5452}" destId="{545AD14F-E073-4103-9C4A-EEB6AA5E00F0}" srcOrd="0" destOrd="0" parTransId="{33C1E065-B815-42D9-9935-E49FF970EE6E}" sibTransId="{DF72CCA6-4159-4BBE-A5F3-3E58E443FBEF}"/>
    <dgm:cxn modelId="{99BC04F8-B4C8-4458-92B2-9D67BE3434CC}" type="presOf" srcId="{8917FAD9-694B-45A0-A7D2-13CA17632A43}" destId="{754A73E8-6A9E-4A70-9CC4-26E9590E612F}" srcOrd="0" destOrd="1" presId="urn:microsoft.com/office/officeart/2005/8/layout/list1"/>
    <dgm:cxn modelId="{ADFBB72A-DB52-43AC-B13E-1A7E6131A09C}" srcId="{7D22A5E1-B899-44C2-89FA-090AC01C5452}" destId="{822C4B7E-35B9-4249-89F4-7FC4CFCD97B5}" srcOrd="3" destOrd="0" parTransId="{DD562CA9-718E-4F39-B857-60BA2D490B04}" sibTransId="{E647D2CE-3FD5-446B-87BE-32116E5C97CF}"/>
    <dgm:cxn modelId="{ED013CEA-3FE8-4938-85E4-0CEC5503C64B}" srcId="{FC24BF5E-CF88-4EA5-B7C1-89E88353958B}" destId="{EA94056F-A5EE-4EFA-92E1-8AE84D8EB8EE}" srcOrd="2" destOrd="0" parTransId="{823039FF-1810-4BEC-98AA-764445BCAD36}" sibTransId="{AA9065EE-CA5A-4934-A639-282078D7BBAC}"/>
    <dgm:cxn modelId="{433AAAC9-6356-445C-920A-81F114083B4A}" srcId="{436EDEE8-4F5B-4E79-90AE-F59D05C12030}" destId="{8F226C33-BFAC-48CB-A03F-96A4BC418970}" srcOrd="0" destOrd="0" parTransId="{71D35B1B-9D2F-42BB-80DF-CA406C9AF63C}" sibTransId="{30272100-99E4-4A51-916B-6E6E2555659A}"/>
    <dgm:cxn modelId="{4286E180-D4A7-42C2-85AE-2DFC9F29DBDA}" type="presOf" srcId="{822C4B7E-35B9-4249-89F4-7FC4CFCD97B5}" destId="{CB4CE671-796E-45BE-A883-B03FBA14859F}" srcOrd="0" destOrd="3" presId="urn:microsoft.com/office/officeart/2005/8/layout/list1"/>
    <dgm:cxn modelId="{F474698C-588F-43C5-A3BE-CB91CFB07A16}" type="presOf" srcId="{436EDEE8-4F5B-4E79-90AE-F59D05C12030}" destId="{E6C616BF-8194-4B46-86CD-75552BBC06C2}" srcOrd="0" destOrd="0" presId="urn:microsoft.com/office/officeart/2005/8/layout/list1"/>
    <dgm:cxn modelId="{4813E4D8-EFAF-4D3A-89CC-888ABD71250C}" type="presOf" srcId="{8F226C33-BFAC-48CB-A03F-96A4BC418970}" destId="{754A73E8-6A9E-4A70-9CC4-26E9590E612F}" srcOrd="0" destOrd="0" presId="urn:microsoft.com/office/officeart/2005/8/layout/list1"/>
    <dgm:cxn modelId="{E6C8947E-8123-44ED-8F99-7C0FA9F0CFB4}" type="presOf" srcId="{01BDCB1C-D2DC-43CD-8B1B-BF8973FA3B49}" destId="{754A73E8-6A9E-4A70-9CC4-26E9590E612F}" srcOrd="0" destOrd="2" presId="urn:microsoft.com/office/officeart/2005/8/layout/list1"/>
    <dgm:cxn modelId="{5C72F7D1-6196-488F-9037-BBA45FF09191}" type="presOf" srcId="{7D22A5E1-B899-44C2-89FA-090AC01C5452}" destId="{493A4D87-E74D-4218-8B8B-8842C881AF63}" srcOrd="0" destOrd="0" presId="urn:microsoft.com/office/officeart/2005/8/layout/list1"/>
    <dgm:cxn modelId="{EFFCD273-5651-4103-9E22-F0CDCE38356A}" srcId="{FC24BF5E-CF88-4EA5-B7C1-89E88353958B}" destId="{436EDEE8-4F5B-4E79-90AE-F59D05C12030}" srcOrd="0" destOrd="0" parTransId="{0478B270-CF37-4FFA-8492-C8DFA4E18438}" sibTransId="{12926B49-82B2-4162-964D-CF757308A953}"/>
    <dgm:cxn modelId="{98000797-0E6C-4B3C-B0A1-63EAAE8CC12A}" srcId="{436EDEE8-4F5B-4E79-90AE-F59D05C12030}" destId="{01BDCB1C-D2DC-43CD-8B1B-BF8973FA3B49}" srcOrd="2" destOrd="0" parTransId="{F70D4E25-8156-4D65-81E3-CA427E1E6701}" sibTransId="{2359F3AB-694C-4440-847D-8998E1E912C5}"/>
    <dgm:cxn modelId="{95A3FE67-DCE7-4977-9FAF-C42BA6B473E1}" type="presParOf" srcId="{84425B52-9D81-4D9B-A800-10D5A61B6E72}" destId="{7AABE96D-0038-410B-8537-F7382192B86E}" srcOrd="0" destOrd="0" presId="urn:microsoft.com/office/officeart/2005/8/layout/list1"/>
    <dgm:cxn modelId="{BDF2BDA2-9558-48AA-B36C-E9CFF40C65E1}" type="presParOf" srcId="{7AABE96D-0038-410B-8537-F7382192B86E}" destId="{E6C616BF-8194-4B46-86CD-75552BBC06C2}" srcOrd="0" destOrd="0" presId="urn:microsoft.com/office/officeart/2005/8/layout/list1"/>
    <dgm:cxn modelId="{A367AB46-75EB-4262-BE62-E96DFEBE7F92}" type="presParOf" srcId="{7AABE96D-0038-410B-8537-F7382192B86E}" destId="{668F7294-1D89-41AE-AF71-C27972B0CA11}" srcOrd="1" destOrd="0" presId="urn:microsoft.com/office/officeart/2005/8/layout/list1"/>
    <dgm:cxn modelId="{B148DD5C-8EDD-42AF-9F3A-173B8D41B6D1}" type="presParOf" srcId="{84425B52-9D81-4D9B-A800-10D5A61B6E72}" destId="{D427D37B-F8C4-4CFE-A791-5A7F83D437DC}" srcOrd="1" destOrd="0" presId="urn:microsoft.com/office/officeart/2005/8/layout/list1"/>
    <dgm:cxn modelId="{C71ED06D-1189-41BA-8B3B-87A78112B246}" type="presParOf" srcId="{84425B52-9D81-4D9B-A800-10D5A61B6E72}" destId="{754A73E8-6A9E-4A70-9CC4-26E9590E612F}" srcOrd="2" destOrd="0" presId="urn:microsoft.com/office/officeart/2005/8/layout/list1"/>
    <dgm:cxn modelId="{397546B7-1E78-4663-AE15-E8F073DEBB10}" type="presParOf" srcId="{84425B52-9D81-4D9B-A800-10D5A61B6E72}" destId="{35902213-96C5-4879-AED0-062CA154A15D}" srcOrd="3" destOrd="0" presId="urn:microsoft.com/office/officeart/2005/8/layout/list1"/>
    <dgm:cxn modelId="{4D4C04D5-8A72-4714-8378-20804BA86B23}" type="presParOf" srcId="{84425B52-9D81-4D9B-A800-10D5A61B6E72}" destId="{F194C9B8-0742-454A-AF84-1BC70189868D}" srcOrd="4" destOrd="0" presId="urn:microsoft.com/office/officeart/2005/8/layout/list1"/>
    <dgm:cxn modelId="{A274EBCD-EE3B-4602-B6BB-23A423E82B56}" type="presParOf" srcId="{F194C9B8-0742-454A-AF84-1BC70189868D}" destId="{493A4D87-E74D-4218-8B8B-8842C881AF63}" srcOrd="0" destOrd="0" presId="urn:microsoft.com/office/officeart/2005/8/layout/list1"/>
    <dgm:cxn modelId="{FFC57191-59B6-4859-80A1-A6BB3D521B36}" type="presParOf" srcId="{F194C9B8-0742-454A-AF84-1BC70189868D}" destId="{0985B343-DD82-4716-B40B-CC33DCBF4975}" srcOrd="1" destOrd="0" presId="urn:microsoft.com/office/officeart/2005/8/layout/list1"/>
    <dgm:cxn modelId="{5028C8E2-05DB-4A6F-A58B-36398B3445D4}" type="presParOf" srcId="{84425B52-9D81-4D9B-A800-10D5A61B6E72}" destId="{17761F06-719E-486F-8CB0-65CEF1000BF4}" srcOrd="5" destOrd="0" presId="urn:microsoft.com/office/officeart/2005/8/layout/list1"/>
    <dgm:cxn modelId="{C1919EE7-9A12-457E-83B5-0DC69CB20F83}" type="presParOf" srcId="{84425B52-9D81-4D9B-A800-10D5A61B6E72}" destId="{CB4CE671-796E-45BE-A883-B03FBA14859F}" srcOrd="6" destOrd="0" presId="urn:microsoft.com/office/officeart/2005/8/layout/list1"/>
    <dgm:cxn modelId="{C77BEF72-94EE-455F-AE52-C3CB8E44F1D1}" type="presParOf" srcId="{84425B52-9D81-4D9B-A800-10D5A61B6E72}" destId="{F0CEB6CD-05C0-4986-A1CE-C93225F4092B}" srcOrd="7" destOrd="0" presId="urn:microsoft.com/office/officeart/2005/8/layout/list1"/>
    <dgm:cxn modelId="{E26CCAD5-8421-46EC-B221-EC5F7447CEF9}" type="presParOf" srcId="{84425B52-9D81-4D9B-A800-10D5A61B6E72}" destId="{D5E92BA1-DF85-49BE-ABF1-861872ACF5DA}" srcOrd="8" destOrd="0" presId="urn:microsoft.com/office/officeart/2005/8/layout/list1"/>
    <dgm:cxn modelId="{4F94BD4E-ED37-4C40-B048-FDBA5E7CD4E2}" type="presParOf" srcId="{D5E92BA1-DF85-49BE-ABF1-861872ACF5DA}" destId="{BE447947-C7EC-4136-935F-FB1B2005C48D}" srcOrd="0" destOrd="0" presId="urn:microsoft.com/office/officeart/2005/8/layout/list1"/>
    <dgm:cxn modelId="{AB25F928-7191-46BC-A8F5-6813A0751357}" type="presParOf" srcId="{D5E92BA1-DF85-49BE-ABF1-861872ACF5DA}" destId="{8A681A87-CE3D-4A9E-BD19-49ED5D0D2CE0}" srcOrd="1" destOrd="0" presId="urn:microsoft.com/office/officeart/2005/8/layout/list1"/>
    <dgm:cxn modelId="{A0E582B9-3D0D-4509-9B97-AFA6243F623B}" type="presParOf" srcId="{84425B52-9D81-4D9B-A800-10D5A61B6E72}" destId="{CB8F4CD4-3353-4B56-96E7-9F07F13D40CE}" srcOrd="9" destOrd="0" presId="urn:microsoft.com/office/officeart/2005/8/layout/list1"/>
    <dgm:cxn modelId="{83F2C2DC-73D3-4D6A-9C63-18C43762999A}" type="presParOf" srcId="{84425B52-9D81-4D9B-A800-10D5A61B6E72}" destId="{CB5FBF79-6C05-4CD9-BACA-F4E7EF275F2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15A4E8-F3D7-4CD4-87E8-696CA1A0BA56}"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l-GR"/>
        </a:p>
      </dgm:t>
    </dgm:pt>
    <dgm:pt modelId="{30657D56-070A-4945-B688-CD55F9113413}">
      <dgm:prSet phldrT="[Κείμενο]"/>
      <dgm:spPr/>
      <dgm:t>
        <a:bodyPr/>
        <a:lstStyle/>
        <a:p>
          <a:r>
            <a:rPr lang="el-GR" dirty="0"/>
            <a:t>Η διαδικασία οικοδόμησης της επιχειρηματολογίας ονομάζεται συλλογισμός και υπάρχουν τρία είδη συλλογισμών.</a:t>
          </a:r>
        </a:p>
      </dgm:t>
    </dgm:pt>
    <dgm:pt modelId="{3222030E-8F12-4180-8693-CFE2BA8983C8}" type="parTrans" cxnId="{847AA07D-AE04-469A-854E-014C1507D043}">
      <dgm:prSet/>
      <dgm:spPr/>
      <dgm:t>
        <a:bodyPr/>
        <a:lstStyle/>
        <a:p>
          <a:endParaRPr lang="el-GR"/>
        </a:p>
      </dgm:t>
    </dgm:pt>
    <dgm:pt modelId="{E52560A7-40F7-4DE5-B89E-E6B2CA15D521}" type="sibTrans" cxnId="{847AA07D-AE04-469A-854E-014C1507D043}">
      <dgm:prSet/>
      <dgm:spPr/>
      <dgm:t>
        <a:bodyPr/>
        <a:lstStyle/>
        <a:p>
          <a:endParaRPr lang="el-GR"/>
        </a:p>
      </dgm:t>
    </dgm:pt>
    <dgm:pt modelId="{8B8F2FB9-F514-454A-9FF2-BB9F85C94F68}">
      <dgm:prSet phldrT="[Κείμενο]"/>
      <dgm:spPr/>
      <dgm:t>
        <a:bodyPr/>
        <a:lstStyle/>
        <a:p>
          <a:r>
            <a:rPr lang="el-GR" dirty="0"/>
            <a:t>Ο παραγωγικός, όταν η συλλογιστική πορεία έχει αφετηριακή θέση κάτι γενικό που θεωρείται ότι έχει αποδεδειγμένη ισχύ και έχει ως απόληξη κάτι ειδικό, όπως ο καθορισμός και η διευκρίνιση μιας συγκεκριμένης πρότασης.</a:t>
          </a:r>
        </a:p>
      </dgm:t>
    </dgm:pt>
    <dgm:pt modelId="{0324299A-331C-4F7B-AA02-5B4ED8BFB389}" type="parTrans" cxnId="{689FDD8F-008F-46AE-9445-182D046776A0}">
      <dgm:prSet/>
      <dgm:spPr/>
      <dgm:t>
        <a:bodyPr/>
        <a:lstStyle/>
        <a:p>
          <a:endParaRPr lang="el-GR"/>
        </a:p>
      </dgm:t>
    </dgm:pt>
    <dgm:pt modelId="{ED334479-ADA0-4F45-98E6-021BC43E364B}" type="sibTrans" cxnId="{689FDD8F-008F-46AE-9445-182D046776A0}">
      <dgm:prSet/>
      <dgm:spPr/>
      <dgm:t>
        <a:bodyPr/>
        <a:lstStyle/>
        <a:p>
          <a:endParaRPr lang="el-GR"/>
        </a:p>
      </dgm:t>
    </dgm:pt>
    <dgm:pt modelId="{B5709CB8-63A8-45B5-B0C1-FF85795D6582}">
      <dgm:prSet/>
      <dgm:spPr/>
      <dgm:t>
        <a:bodyPr/>
        <a:lstStyle/>
        <a:p>
          <a:r>
            <a:rPr lang="el-GR" dirty="0"/>
            <a:t>Ο επαγωγικός, όταν η συλλογιστική πορεία έχει σημείο εκκίνησης κάτι ειδικό και συγκεκριμένο και απόληξη τη διατύπωση ενός γενικού συμπεράσματος. </a:t>
          </a:r>
        </a:p>
      </dgm:t>
    </dgm:pt>
    <dgm:pt modelId="{D212B5C4-ECF2-44B7-8610-ED864340CE11}" type="parTrans" cxnId="{16148ACB-9405-4F40-8E9E-37A548227260}">
      <dgm:prSet/>
      <dgm:spPr/>
      <dgm:t>
        <a:bodyPr/>
        <a:lstStyle/>
        <a:p>
          <a:endParaRPr lang="el-GR"/>
        </a:p>
      </dgm:t>
    </dgm:pt>
    <dgm:pt modelId="{F05C9881-5F24-4C72-9AD7-3E92EFD83BEC}" type="sibTrans" cxnId="{16148ACB-9405-4F40-8E9E-37A548227260}">
      <dgm:prSet/>
      <dgm:spPr/>
      <dgm:t>
        <a:bodyPr/>
        <a:lstStyle/>
        <a:p>
          <a:endParaRPr lang="el-GR"/>
        </a:p>
      </dgm:t>
    </dgm:pt>
    <dgm:pt modelId="{AD7D6E01-C368-43ED-9ADF-D05A134BD470}">
      <dgm:prSet/>
      <dgm:spPr/>
      <dgm:t>
        <a:bodyPr/>
        <a:lstStyle/>
        <a:p>
          <a:r>
            <a:rPr lang="el-GR" dirty="0"/>
            <a:t>Ο αναλογικός συλλογισμός, όταν  με αφετηρία τα επιμέρους η κατάληξη είναι πάλι τα επιμέρους, με αποτέλεσμα πολλές φορές τη μείωση της αποδεικτικής ισχύος και την ασθενή τεκμηρίωση.</a:t>
          </a:r>
        </a:p>
      </dgm:t>
    </dgm:pt>
    <dgm:pt modelId="{8F251335-1C5F-4354-8245-3A7FBD0ED240}" type="parTrans" cxnId="{31CE6CDD-35FF-47E9-9602-0A6121ECA38E}">
      <dgm:prSet/>
      <dgm:spPr/>
      <dgm:t>
        <a:bodyPr/>
        <a:lstStyle/>
        <a:p>
          <a:endParaRPr lang="el-GR"/>
        </a:p>
      </dgm:t>
    </dgm:pt>
    <dgm:pt modelId="{D9994BDB-2B14-4318-A902-E4B55EAEA98E}" type="sibTrans" cxnId="{31CE6CDD-35FF-47E9-9602-0A6121ECA38E}">
      <dgm:prSet/>
      <dgm:spPr/>
      <dgm:t>
        <a:bodyPr/>
        <a:lstStyle/>
        <a:p>
          <a:endParaRPr lang="el-GR"/>
        </a:p>
      </dgm:t>
    </dgm:pt>
    <dgm:pt modelId="{4A1339A7-6369-4397-B017-9CCC72FF6A39}" type="pres">
      <dgm:prSet presAssocID="{4315A4E8-F3D7-4CD4-87E8-696CA1A0BA56}" presName="composite" presStyleCnt="0">
        <dgm:presLayoutVars>
          <dgm:chMax val="1"/>
          <dgm:dir/>
          <dgm:resizeHandles val="exact"/>
        </dgm:presLayoutVars>
      </dgm:prSet>
      <dgm:spPr/>
      <dgm:t>
        <a:bodyPr/>
        <a:lstStyle/>
        <a:p>
          <a:endParaRPr lang="el-GR"/>
        </a:p>
      </dgm:t>
    </dgm:pt>
    <dgm:pt modelId="{7363F4E8-79DF-4951-83DA-D3DC385B0FAE}" type="pres">
      <dgm:prSet presAssocID="{30657D56-070A-4945-B688-CD55F9113413}" presName="roof" presStyleLbl="dkBgShp" presStyleIdx="0" presStyleCnt="2"/>
      <dgm:spPr/>
      <dgm:t>
        <a:bodyPr/>
        <a:lstStyle/>
        <a:p>
          <a:endParaRPr lang="el-GR"/>
        </a:p>
      </dgm:t>
    </dgm:pt>
    <dgm:pt modelId="{B2FB70F5-5C8C-47E7-B45C-20BBD20237FA}" type="pres">
      <dgm:prSet presAssocID="{30657D56-070A-4945-B688-CD55F9113413}" presName="pillars" presStyleCnt="0"/>
      <dgm:spPr/>
    </dgm:pt>
    <dgm:pt modelId="{6937FABF-8D42-4D68-A2D9-7FBD31F504E6}" type="pres">
      <dgm:prSet presAssocID="{30657D56-070A-4945-B688-CD55F9113413}" presName="pillar1" presStyleLbl="node1" presStyleIdx="0" presStyleCnt="3">
        <dgm:presLayoutVars>
          <dgm:bulletEnabled val="1"/>
        </dgm:presLayoutVars>
      </dgm:prSet>
      <dgm:spPr/>
      <dgm:t>
        <a:bodyPr/>
        <a:lstStyle/>
        <a:p>
          <a:endParaRPr lang="el-GR"/>
        </a:p>
      </dgm:t>
    </dgm:pt>
    <dgm:pt modelId="{75CAFF72-5B20-4206-B34B-A70CA690AB1D}" type="pres">
      <dgm:prSet presAssocID="{B5709CB8-63A8-45B5-B0C1-FF85795D6582}" presName="pillarX" presStyleLbl="node1" presStyleIdx="1" presStyleCnt="3">
        <dgm:presLayoutVars>
          <dgm:bulletEnabled val="1"/>
        </dgm:presLayoutVars>
      </dgm:prSet>
      <dgm:spPr/>
      <dgm:t>
        <a:bodyPr/>
        <a:lstStyle/>
        <a:p>
          <a:endParaRPr lang="el-GR"/>
        </a:p>
      </dgm:t>
    </dgm:pt>
    <dgm:pt modelId="{20310CA1-AC3B-4CAF-87B3-880FDF0F4362}" type="pres">
      <dgm:prSet presAssocID="{AD7D6E01-C368-43ED-9ADF-D05A134BD470}" presName="pillarX" presStyleLbl="node1" presStyleIdx="2" presStyleCnt="3">
        <dgm:presLayoutVars>
          <dgm:bulletEnabled val="1"/>
        </dgm:presLayoutVars>
      </dgm:prSet>
      <dgm:spPr/>
      <dgm:t>
        <a:bodyPr/>
        <a:lstStyle/>
        <a:p>
          <a:endParaRPr lang="el-GR"/>
        </a:p>
      </dgm:t>
    </dgm:pt>
    <dgm:pt modelId="{0F590310-72C5-4ABE-B57D-345C220F62A4}" type="pres">
      <dgm:prSet presAssocID="{30657D56-070A-4945-B688-CD55F9113413}" presName="base" presStyleLbl="dkBgShp" presStyleIdx="1" presStyleCnt="2"/>
      <dgm:spPr/>
    </dgm:pt>
  </dgm:ptLst>
  <dgm:cxnLst>
    <dgm:cxn modelId="{D54A3CC2-E25B-4B9B-B69E-43637A3ED9F8}" type="presOf" srcId="{4315A4E8-F3D7-4CD4-87E8-696CA1A0BA56}" destId="{4A1339A7-6369-4397-B017-9CCC72FF6A39}" srcOrd="0" destOrd="0" presId="urn:microsoft.com/office/officeart/2005/8/layout/hList3"/>
    <dgm:cxn modelId="{7A019F68-6B3A-4709-B89A-515B181C9058}" type="presOf" srcId="{8B8F2FB9-F514-454A-9FF2-BB9F85C94F68}" destId="{6937FABF-8D42-4D68-A2D9-7FBD31F504E6}" srcOrd="0" destOrd="0" presId="urn:microsoft.com/office/officeart/2005/8/layout/hList3"/>
    <dgm:cxn modelId="{A81B5FF5-C7FD-4186-82DF-66B91511D93B}" type="presOf" srcId="{30657D56-070A-4945-B688-CD55F9113413}" destId="{7363F4E8-79DF-4951-83DA-D3DC385B0FAE}" srcOrd="0" destOrd="0" presId="urn:microsoft.com/office/officeart/2005/8/layout/hList3"/>
    <dgm:cxn modelId="{31CE6CDD-35FF-47E9-9602-0A6121ECA38E}" srcId="{30657D56-070A-4945-B688-CD55F9113413}" destId="{AD7D6E01-C368-43ED-9ADF-D05A134BD470}" srcOrd="2" destOrd="0" parTransId="{8F251335-1C5F-4354-8245-3A7FBD0ED240}" sibTransId="{D9994BDB-2B14-4318-A902-E4B55EAEA98E}"/>
    <dgm:cxn modelId="{689FDD8F-008F-46AE-9445-182D046776A0}" srcId="{30657D56-070A-4945-B688-CD55F9113413}" destId="{8B8F2FB9-F514-454A-9FF2-BB9F85C94F68}" srcOrd="0" destOrd="0" parTransId="{0324299A-331C-4F7B-AA02-5B4ED8BFB389}" sibTransId="{ED334479-ADA0-4F45-98E6-021BC43E364B}"/>
    <dgm:cxn modelId="{16148ACB-9405-4F40-8E9E-37A548227260}" srcId="{30657D56-070A-4945-B688-CD55F9113413}" destId="{B5709CB8-63A8-45B5-B0C1-FF85795D6582}" srcOrd="1" destOrd="0" parTransId="{D212B5C4-ECF2-44B7-8610-ED864340CE11}" sibTransId="{F05C9881-5F24-4C72-9AD7-3E92EFD83BEC}"/>
    <dgm:cxn modelId="{02D40B48-818A-45C8-B583-E054BC53A81B}" type="presOf" srcId="{AD7D6E01-C368-43ED-9ADF-D05A134BD470}" destId="{20310CA1-AC3B-4CAF-87B3-880FDF0F4362}" srcOrd="0" destOrd="0" presId="urn:microsoft.com/office/officeart/2005/8/layout/hList3"/>
    <dgm:cxn modelId="{4618B884-F727-495A-8936-59FF6969E818}" type="presOf" srcId="{B5709CB8-63A8-45B5-B0C1-FF85795D6582}" destId="{75CAFF72-5B20-4206-B34B-A70CA690AB1D}" srcOrd="0" destOrd="0" presId="urn:microsoft.com/office/officeart/2005/8/layout/hList3"/>
    <dgm:cxn modelId="{847AA07D-AE04-469A-854E-014C1507D043}" srcId="{4315A4E8-F3D7-4CD4-87E8-696CA1A0BA56}" destId="{30657D56-070A-4945-B688-CD55F9113413}" srcOrd="0" destOrd="0" parTransId="{3222030E-8F12-4180-8693-CFE2BA8983C8}" sibTransId="{E52560A7-40F7-4DE5-B89E-E6B2CA15D521}"/>
    <dgm:cxn modelId="{1B295EC3-9EAA-4BE2-A620-F424C09148F4}" type="presParOf" srcId="{4A1339A7-6369-4397-B017-9CCC72FF6A39}" destId="{7363F4E8-79DF-4951-83DA-D3DC385B0FAE}" srcOrd="0" destOrd="0" presId="urn:microsoft.com/office/officeart/2005/8/layout/hList3"/>
    <dgm:cxn modelId="{7577F98A-B89F-4911-8938-C538070187C3}" type="presParOf" srcId="{4A1339A7-6369-4397-B017-9CCC72FF6A39}" destId="{B2FB70F5-5C8C-47E7-B45C-20BBD20237FA}" srcOrd="1" destOrd="0" presId="urn:microsoft.com/office/officeart/2005/8/layout/hList3"/>
    <dgm:cxn modelId="{A9130DB6-9128-47DF-A137-F0D43ED4DAEF}" type="presParOf" srcId="{B2FB70F5-5C8C-47E7-B45C-20BBD20237FA}" destId="{6937FABF-8D42-4D68-A2D9-7FBD31F504E6}" srcOrd="0" destOrd="0" presId="urn:microsoft.com/office/officeart/2005/8/layout/hList3"/>
    <dgm:cxn modelId="{5B2ABAC6-F160-4881-AC2F-81FDF7952AA7}" type="presParOf" srcId="{B2FB70F5-5C8C-47E7-B45C-20BBD20237FA}" destId="{75CAFF72-5B20-4206-B34B-A70CA690AB1D}" srcOrd="1" destOrd="0" presId="urn:microsoft.com/office/officeart/2005/8/layout/hList3"/>
    <dgm:cxn modelId="{B2CE7D87-4463-4543-B80D-249EA04C87D8}" type="presParOf" srcId="{B2FB70F5-5C8C-47E7-B45C-20BBD20237FA}" destId="{20310CA1-AC3B-4CAF-87B3-880FDF0F4362}" srcOrd="2" destOrd="0" presId="urn:microsoft.com/office/officeart/2005/8/layout/hList3"/>
    <dgm:cxn modelId="{A25478F1-5CE3-4979-B3DD-6DA0B644904E}" type="presParOf" srcId="{4A1339A7-6369-4397-B017-9CCC72FF6A39}" destId="{0F590310-72C5-4ABE-B57D-345C220F62A4}"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38365F4-B987-4C79-8AE6-7DB3CB1ECA44}"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l-GR"/>
        </a:p>
      </dgm:t>
    </dgm:pt>
    <dgm:pt modelId="{07D7289B-3592-4E54-BFEF-31017D154755}">
      <dgm:prSet phldrT="[Κείμενο]" custT="1">
        <dgm:style>
          <a:lnRef idx="0">
            <a:scrgbClr r="0" g="0" b="0"/>
          </a:lnRef>
          <a:fillRef idx="0">
            <a:scrgbClr r="0" g="0" b="0"/>
          </a:fillRef>
          <a:effectRef idx="0">
            <a:scrgbClr r="0" g="0" b="0"/>
          </a:effectRef>
          <a:fontRef idx="minor">
            <a:schemeClr val="accent5"/>
          </a:fontRef>
        </dgm:style>
      </dgm:prSet>
      <dgm:spPr>
        <a:noFill/>
        <a:ln w="19050" cap="flat" cmpd="sng" algn="ctr">
          <a:noFill/>
          <a:prstDash val="solid"/>
          <a:round/>
          <a:headEnd type="none" w="med" len="med"/>
          <a:tailEnd type="none" w="med" len="med"/>
        </a:ln>
      </dgm:spPr>
      <dgm:t>
        <a:bodyPr/>
        <a:lstStyle/>
        <a:p>
          <a:endParaRPr lang="el-GR" sz="2000" b="1" dirty="0">
            <a:solidFill>
              <a:schemeClr val="accent2"/>
            </a:solidFill>
          </a:endParaRPr>
        </a:p>
      </dgm:t>
    </dgm:pt>
    <dgm:pt modelId="{9C77A193-BEF9-4779-89F0-4E7897725809}" type="sibTrans" cxnId="{3B20654E-8492-4344-899F-EC97407C6B59}">
      <dgm:prSet/>
      <dgm:spPr/>
      <dgm:t>
        <a:bodyPr/>
        <a:lstStyle/>
        <a:p>
          <a:endParaRPr lang="el-GR"/>
        </a:p>
      </dgm:t>
    </dgm:pt>
    <dgm:pt modelId="{4204A093-7A63-4064-8B35-F71376D382C6}" type="parTrans" cxnId="{3B20654E-8492-4344-899F-EC97407C6B59}">
      <dgm:prSet/>
      <dgm:spPr/>
      <dgm:t>
        <a:bodyPr/>
        <a:lstStyle/>
        <a:p>
          <a:endParaRPr lang="el-GR"/>
        </a:p>
      </dgm:t>
    </dgm:pt>
    <dgm:pt modelId="{076DFB21-1C03-4362-9B03-794D58CCEE28}">
      <dgm:prSet custT="1"/>
      <dgm:spPr/>
      <dgm:t>
        <a:bodyPr/>
        <a:lstStyle/>
        <a:p>
          <a:r>
            <a:rPr lang="el-GR" sz="2400" b="1" dirty="0">
              <a:solidFill>
                <a:schemeClr val="tx1"/>
              </a:solidFill>
            </a:rPr>
            <a:t>Ο παραγωγικός συλλογισμός στηρίζεται σε επιχειρήματα στα οποία οι προκείμενες (εάν είναι αληθείς) εγγυώνται την εγκυρότητα του συμπεράσματος. </a:t>
          </a:r>
        </a:p>
      </dgm:t>
    </dgm:pt>
    <dgm:pt modelId="{00775B79-2923-4B55-9BA7-D142523E7020}" type="parTrans" cxnId="{0B7AB466-70D0-49B2-8766-71B2E432D57A}">
      <dgm:prSet/>
      <dgm:spPr/>
      <dgm:t>
        <a:bodyPr/>
        <a:lstStyle/>
        <a:p>
          <a:endParaRPr lang="el-GR"/>
        </a:p>
      </dgm:t>
    </dgm:pt>
    <dgm:pt modelId="{F943515F-0DB5-4C22-9420-03E6DDCCC7CD}" type="sibTrans" cxnId="{0B7AB466-70D0-49B2-8766-71B2E432D57A}">
      <dgm:prSet/>
      <dgm:spPr/>
      <dgm:t>
        <a:bodyPr/>
        <a:lstStyle/>
        <a:p>
          <a:endParaRPr lang="el-GR"/>
        </a:p>
      </dgm:t>
    </dgm:pt>
    <dgm:pt modelId="{2752AA68-50A5-4D22-9A6B-37F7309BE9D9}">
      <dgm:prSet custT="1"/>
      <dgm:spPr/>
      <dgm:t>
        <a:bodyPr/>
        <a:lstStyle/>
        <a:p>
          <a:r>
            <a:rPr lang="el-GR" sz="2400" b="1" dirty="0">
              <a:solidFill>
                <a:schemeClr val="tx1"/>
              </a:solidFill>
            </a:rPr>
            <a:t>Το συμπέρασμα ενός επιτυχημένου παραγωγικού συλλογισμού δεν μπορεί να είναι λανθασμένο υπό την προϋπόθεση ότι οι προϋποθέσεις είναι αληθείς. </a:t>
          </a:r>
        </a:p>
      </dgm:t>
    </dgm:pt>
    <dgm:pt modelId="{E660DEAB-E3C0-4D29-8B9D-F3D63C33340D}" type="parTrans" cxnId="{A52227A8-B7DC-4F3A-8E8A-8438C508A664}">
      <dgm:prSet/>
      <dgm:spPr/>
      <dgm:t>
        <a:bodyPr/>
        <a:lstStyle/>
        <a:p>
          <a:endParaRPr lang="el-GR"/>
        </a:p>
      </dgm:t>
    </dgm:pt>
    <dgm:pt modelId="{33420919-E265-40D7-B976-3986908F7122}" type="sibTrans" cxnId="{A52227A8-B7DC-4F3A-8E8A-8438C508A664}">
      <dgm:prSet/>
      <dgm:spPr/>
      <dgm:t>
        <a:bodyPr/>
        <a:lstStyle/>
        <a:p>
          <a:endParaRPr lang="el-GR"/>
        </a:p>
      </dgm:t>
    </dgm:pt>
    <dgm:pt modelId="{9A779A33-9BDF-4547-AFE9-8657AB05C431}">
      <dgm:prSet custT="1"/>
      <dgm:spPr/>
      <dgm:t>
        <a:bodyPr/>
        <a:lstStyle/>
        <a:p>
          <a:r>
            <a:rPr lang="el-GR" sz="2400" b="1" dirty="0">
              <a:solidFill>
                <a:schemeClr val="tx1"/>
              </a:solidFill>
            </a:rPr>
            <a:t>Αυτό σημαίνει ότι ένα επιχείρημα είναι λογικά «έγκυρο». </a:t>
          </a:r>
        </a:p>
      </dgm:t>
    </dgm:pt>
    <dgm:pt modelId="{8F36D883-2335-4743-B127-41A94E0E46B8}" type="parTrans" cxnId="{0819BE3E-A064-4D9E-BA4F-E1F71A5EE80A}">
      <dgm:prSet/>
      <dgm:spPr/>
      <dgm:t>
        <a:bodyPr/>
        <a:lstStyle/>
        <a:p>
          <a:endParaRPr lang="el-GR"/>
        </a:p>
      </dgm:t>
    </dgm:pt>
    <dgm:pt modelId="{34B545F7-3CFD-4A4F-8BB2-9E2575FD0984}" type="sibTrans" cxnId="{0819BE3E-A064-4D9E-BA4F-E1F71A5EE80A}">
      <dgm:prSet/>
      <dgm:spPr/>
      <dgm:t>
        <a:bodyPr/>
        <a:lstStyle/>
        <a:p>
          <a:endParaRPr lang="el-GR"/>
        </a:p>
      </dgm:t>
    </dgm:pt>
    <dgm:pt modelId="{0E3B2F7E-CA3B-4966-8534-108D9BC502F5}" type="pres">
      <dgm:prSet presAssocID="{838365F4-B987-4C79-8AE6-7DB3CB1ECA44}" presName="layout" presStyleCnt="0">
        <dgm:presLayoutVars>
          <dgm:chMax/>
          <dgm:chPref/>
          <dgm:dir/>
          <dgm:animOne val="branch"/>
          <dgm:animLvl val="lvl"/>
          <dgm:resizeHandles/>
        </dgm:presLayoutVars>
      </dgm:prSet>
      <dgm:spPr/>
      <dgm:t>
        <a:bodyPr/>
        <a:lstStyle/>
        <a:p>
          <a:endParaRPr lang="el-GR"/>
        </a:p>
      </dgm:t>
    </dgm:pt>
    <dgm:pt modelId="{0172026E-85C8-457F-96C1-2A4B7E7A2323}" type="pres">
      <dgm:prSet presAssocID="{07D7289B-3592-4E54-BFEF-31017D154755}" presName="root" presStyleCnt="0">
        <dgm:presLayoutVars>
          <dgm:chMax/>
          <dgm:chPref val="4"/>
        </dgm:presLayoutVars>
      </dgm:prSet>
      <dgm:spPr/>
    </dgm:pt>
    <dgm:pt modelId="{8F41BE44-035B-43F2-9E8A-07B2F2EB624E}" type="pres">
      <dgm:prSet presAssocID="{07D7289B-3592-4E54-BFEF-31017D154755}" presName="rootComposite" presStyleCnt="0">
        <dgm:presLayoutVars/>
      </dgm:prSet>
      <dgm:spPr/>
    </dgm:pt>
    <dgm:pt modelId="{F344F609-DF3C-4126-A6EF-E497DC566CE6}" type="pres">
      <dgm:prSet presAssocID="{07D7289B-3592-4E54-BFEF-31017D154755}" presName="rootText" presStyleLbl="node0" presStyleIdx="0" presStyleCnt="1" custScaleX="32881" custScaleY="29170" custLinFactNeighborX="10594" custLinFactNeighborY="1333">
        <dgm:presLayoutVars>
          <dgm:chMax/>
          <dgm:chPref val="4"/>
        </dgm:presLayoutVars>
      </dgm:prSet>
      <dgm:spPr/>
      <dgm:t>
        <a:bodyPr/>
        <a:lstStyle/>
        <a:p>
          <a:endParaRPr lang="el-GR"/>
        </a:p>
      </dgm:t>
    </dgm:pt>
    <dgm:pt modelId="{69DC37AD-BB50-4AEB-B548-3EDCE554687D}" type="pres">
      <dgm:prSet presAssocID="{07D7289B-3592-4E54-BFEF-31017D154755}" presName="childShape" presStyleCnt="0">
        <dgm:presLayoutVars>
          <dgm:chMax val="0"/>
          <dgm:chPref val="0"/>
        </dgm:presLayoutVars>
      </dgm:prSet>
      <dgm:spPr/>
    </dgm:pt>
    <dgm:pt modelId="{21C9B10D-68FA-496B-8E13-9A155B9528F5}" type="pres">
      <dgm:prSet presAssocID="{076DFB21-1C03-4362-9B03-794D58CCEE28}" presName="childComposite" presStyleCnt="0">
        <dgm:presLayoutVars>
          <dgm:chMax val="0"/>
          <dgm:chPref val="0"/>
        </dgm:presLayoutVars>
      </dgm:prSet>
      <dgm:spPr/>
    </dgm:pt>
    <dgm:pt modelId="{597B2C89-F1A5-42B1-9AAF-20A360FF6A1E}" type="pres">
      <dgm:prSet presAssocID="{076DFB21-1C03-4362-9B03-794D58CCEE28}" presName="Image" presStyleLbl="node1" presStyleIdx="0" presStyleCnt="3"/>
      <dgm:spPr/>
    </dgm:pt>
    <dgm:pt modelId="{87DB7AE8-7C57-4884-A691-CC4C36BA075E}" type="pres">
      <dgm:prSet presAssocID="{076DFB21-1C03-4362-9B03-794D58CCEE28}" presName="childText" presStyleLbl="lnNode1" presStyleIdx="0" presStyleCnt="3" custScaleX="138348" custScaleY="251748">
        <dgm:presLayoutVars>
          <dgm:chMax val="0"/>
          <dgm:chPref val="0"/>
          <dgm:bulletEnabled val="1"/>
        </dgm:presLayoutVars>
      </dgm:prSet>
      <dgm:spPr/>
      <dgm:t>
        <a:bodyPr/>
        <a:lstStyle/>
        <a:p>
          <a:endParaRPr lang="el-GR"/>
        </a:p>
      </dgm:t>
    </dgm:pt>
    <dgm:pt modelId="{6B22F68F-2272-40BD-ABE8-9A1AB7D04C2F}" type="pres">
      <dgm:prSet presAssocID="{2752AA68-50A5-4D22-9A6B-37F7309BE9D9}" presName="childComposite" presStyleCnt="0">
        <dgm:presLayoutVars>
          <dgm:chMax val="0"/>
          <dgm:chPref val="0"/>
        </dgm:presLayoutVars>
      </dgm:prSet>
      <dgm:spPr/>
    </dgm:pt>
    <dgm:pt modelId="{4A8832E7-04FF-4211-B394-D3049DF70261}" type="pres">
      <dgm:prSet presAssocID="{2752AA68-50A5-4D22-9A6B-37F7309BE9D9}" presName="Image" presStyleLbl="node1" presStyleIdx="1" presStyleCnt="3"/>
      <dgm:spPr/>
    </dgm:pt>
    <dgm:pt modelId="{4E34AA73-62CA-46C7-8E05-6817B0C4CDBD}" type="pres">
      <dgm:prSet presAssocID="{2752AA68-50A5-4D22-9A6B-37F7309BE9D9}" presName="childText" presStyleLbl="lnNode1" presStyleIdx="1" presStyleCnt="3" custScaleX="161112">
        <dgm:presLayoutVars>
          <dgm:chMax val="0"/>
          <dgm:chPref val="0"/>
          <dgm:bulletEnabled val="1"/>
        </dgm:presLayoutVars>
      </dgm:prSet>
      <dgm:spPr/>
      <dgm:t>
        <a:bodyPr/>
        <a:lstStyle/>
        <a:p>
          <a:endParaRPr lang="el-GR"/>
        </a:p>
      </dgm:t>
    </dgm:pt>
    <dgm:pt modelId="{685AEE4F-9A6F-41DA-A9EC-52E4578C3FE5}" type="pres">
      <dgm:prSet presAssocID="{9A779A33-9BDF-4547-AFE9-8657AB05C431}" presName="childComposite" presStyleCnt="0">
        <dgm:presLayoutVars>
          <dgm:chMax val="0"/>
          <dgm:chPref val="0"/>
        </dgm:presLayoutVars>
      </dgm:prSet>
      <dgm:spPr/>
    </dgm:pt>
    <dgm:pt modelId="{725BB099-0AAD-45B6-ABAE-96E93C135B3F}" type="pres">
      <dgm:prSet presAssocID="{9A779A33-9BDF-4547-AFE9-8657AB05C431}" presName="Image" presStyleLbl="node1" presStyleIdx="2" presStyleCnt="3" custFlipHor="0" custScaleX="96043"/>
      <dgm:spPr/>
    </dgm:pt>
    <dgm:pt modelId="{1C198821-4379-488F-A7D5-66B9642BCB70}" type="pres">
      <dgm:prSet presAssocID="{9A779A33-9BDF-4547-AFE9-8657AB05C431}" presName="childText" presStyleLbl="lnNode1" presStyleIdx="2" presStyleCnt="3" custScaleX="161112" custLinFactNeighborX="2630" custLinFactNeighborY="925">
        <dgm:presLayoutVars>
          <dgm:chMax val="0"/>
          <dgm:chPref val="0"/>
          <dgm:bulletEnabled val="1"/>
        </dgm:presLayoutVars>
      </dgm:prSet>
      <dgm:spPr/>
      <dgm:t>
        <a:bodyPr/>
        <a:lstStyle/>
        <a:p>
          <a:endParaRPr lang="el-GR"/>
        </a:p>
      </dgm:t>
    </dgm:pt>
  </dgm:ptLst>
  <dgm:cxnLst>
    <dgm:cxn modelId="{3B20654E-8492-4344-899F-EC97407C6B59}" srcId="{838365F4-B987-4C79-8AE6-7DB3CB1ECA44}" destId="{07D7289B-3592-4E54-BFEF-31017D154755}" srcOrd="0" destOrd="0" parTransId="{4204A093-7A63-4064-8B35-F71376D382C6}" sibTransId="{9C77A193-BEF9-4779-89F0-4E7897725809}"/>
    <dgm:cxn modelId="{B883F1C4-5E79-4097-AB59-331FACC6490D}" type="presOf" srcId="{076DFB21-1C03-4362-9B03-794D58CCEE28}" destId="{87DB7AE8-7C57-4884-A691-CC4C36BA075E}" srcOrd="0" destOrd="0" presId="urn:microsoft.com/office/officeart/2008/layout/PictureAccentList"/>
    <dgm:cxn modelId="{0B7AB466-70D0-49B2-8766-71B2E432D57A}" srcId="{07D7289B-3592-4E54-BFEF-31017D154755}" destId="{076DFB21-1C03-4362-9B03-794D58CCEE28}" srcOrd="0" destOrd="0" parTransId="{00775B79-2923-4B55-9BA7-D142523E7020}" sibTransId="{F943515F-0DB5-4C22-9420-03E6DDCCC7CD}"/>
    <dgm:cxn modelId="{FB671D79-13AC-4AD9-9176-C98F3456F8E4}" type="presOf" srcId="{838365F4-B987-4C79-8AE6-7DB3CB1ECA44}" destId="{0E3B2F7E-CA3B-4966-8534-108D9BC502F5}" srcOrd="0" destOrd="0" presId="urn:microsoft.com/office/officeart/2008/layout/PictureAccentList"/>
    <dgm:cxn modelId="{0819BE3E-A064-4D9E-BA4F-E1F71A5EE80A}" srcId="{07D7289B-3592-4E54-BFEF-31017D154755}" destId="{9A779A33-9BDF-4547-AFE9-8657AB05C431}" srcOrd="2" destOrd="0" parTransId="{8F36D883-2335-4743-B127-41A94E0E46B8}" sibTransId="{34B545F7-3CFD-4A4F-8BB2-9E2575FD0984}"/>
    <dgm:cxn modelId="{6B398461-82CC-46A7-9301-B4B1AE238528}" type="presOf" srcId="{07D7289B-3592-4E54-BFEF-31017D154755}" destId="{F344F609-DF3C-4126-A6EF-E497DC566CE6}" srcOrd="0" destOrd="0" presId="urn:microsoft.com/office/officeart/2008/layout/PictureAccentList"/>
    <dgm:cxn modelId="{8B3C99AA-9C30-42CA-B04D-13DB8E3D15D2}" type="presOf" srcId="{2752AA68-50A5-4D22-9A6B-37F7309BE9D9}" destId="{4E34AA73-62CA-46C7-8E05-6817B0C4CDBD}" srcOrd="0" destOrd="0" presId="urn:microsoft.com/office/officeart/2008/layout/PictureAccentList"/>
    <dgm:cxn modelId="{A52227A8-B7DC-4F3A-8E8A-8438C508A664}" srcId="{07D7289B-3592-4E54-BFEF-31017D154755}" destId="{2752AA68-50A5-4D22-9A6B-37F7309BE9D9}" srcOrd="1" destOrd="0" parTransId="{E660DEAB-E3C0-4D29-8B9D-F3D63C33340D}" sibTransId="{33420919-E265-40D7-B976-3986908F7122}"/>
    <dgm:cxn modelId="{46E137E4-9F57-4B25-9670-EEEF2BADE0C1}" type="presOf" srcId="{9A779A33-9BDF-4547-AFE9-8657AB05C431}" destId="{1C198821-4379-488F-A7D5-66B9642BCB70}" srcOrd="0" destOrd="0" presId="urn:microsoft.com/office/officeart/2008/layout/PictureAccentList"/>
    <dgm:cxn modelId="{E3B8C948-11CF-4F9E-88B9-7EA8DA6BA08E}" type="presParOf" srcId="{0E3B2F7E-CA3B-4966-8534-108D9BC502F5}" destId="{0172026E-85C8-457F-96C1-2A4B7E7A2323}" srcOrd="0" destOrd="0" presId="urn:microsoft.com/office/officeart/2008/layout/PictureAccentList"/>
    <dgm:cxn modelId="{F6EB756D-C875-4833-A220-B4B9AF096CF0}" type="presParOf" srcId="{0172026E-85C8-457F-96C1-2A4B7E7A2323}" destId="{8F41BE44-035B-43F2-9E8A-07B2F2EB624E}" srcOrd="0" destOrd="0" presId="urn:microsoft.com/office/officeart/2008/layout/PictureAccentList"/>
    <dgm:cxn modelId="{6707832E-55E8-42AF-AB45-0FE9EE81094E}" type="presParOf" srcId="{8F41BE44-035B-43F2-9E8A-07B2F2EB624E}" destId="{F344F609-DF3C-4126-A6EF-E497DC566CE6}" srcOrd="0" destOrd="0" presId="urn:microsoft.com/office/officeart/2008/layout/PictureAccentList"/>
    <dgm:cxn modelId="{2EDEF041-85A1-4F37-999B-C6610400B9A4}" type="presParOf" srcId="{0172026E-85C8-457F-96C1-2A4B7E7A2323}" destId="{69DC37AD-BB50-4AEB-B548-3EDCE554687D}" srcOrd="1" destOrd="0" presId="urn:microsoft.com/office/officeart/2008/layout/PictureAccentList"/>
    <dgm:cxn modelId="{604D301F-A638-4409-A6A3-F0771D4A7159}" type="presParOf" srcId="{69DC37AD-BB50-4AEB-B548-3EDCE554687D}" destId="{21C9B10D-68FA-496B-8E13-9A155B9528F5}" srcOrd="0" destOrd="0" presId="urn:microsoft.com/office/officeart/2008/layout/PictureAccentList"/>
    <dgm:cxn modelId="{EF49AD0A-FEE8-4F26-A581-55BD1CFA1B4F}" type="presParOf" srcId="{21C9B10D-68FA-496B-8E13-9A155B9528F5}" destId="{597B2C89-F1A5-42B1-9AAF-20A360FF6A1E}" srcOrd="0" destOrd="0" presId="urn:microsoft.com/office/officeart/2008/layout/PictureAccentList"/>
    <dgm:cxn modelId="{924E3B5E-4E8A-4FAE-B235-0766B39E2D79}" type="presParOf" srcId="{21C9B10D-68FA-496B-8E13-9A155B9528F5}" destId="{87DB7AE8-7C57-4884-A691-CC4C36BA075E}" srcOrd="1" destOrd="0" presId="urn:microsoft.com/office/officeart/2008/layout/PictureAccentList"/>
    <dgm:cxn modelId="{5D8737F9-4863-43C7-B732-2088B09A3130}" type="presParOf" srcId="{69DC37AD-BB50-4AEB-B548-3EDCE554687D}" destId="{6B22F68F-2272-40BD-ABE8-9A1AB7D04C2F}" srcOrd="1" destOrd="0" presId="urn:microsoft.com/office/officeart/2008/layout/PictureAccentList"/>
    <dgm:cxn modelId="{CA9E19E3-879B-4056-A712-FED6D7BB3E65}" type="presParOf" srcId="{6B22F68F-2272-40BD-ABE8-9A1AB7D04C2F}" destId="{4A8832E7-04FF-4211-B394-D3049DF70261}" srcOrd="0" destOrd="0" presId="urn:microsoft.com/office/officeart/2008/layout/PictureAccentList"/>
    <dgm:cxn modelId="{236ECB86-DAF1-406D-89F1-49423F14A812}" type="presParOf" srcId="{6B22F68F-2272-40BD-ABE8-9A1AB7D04C2F}" destId="{4E34AA73-62CA-46C7-8E05-6817B0C4CDBD}" srcOrd="1" destOrd="0" presId="urn:microsoft.com/office/officeart/2008/layout/PictureAccentList"/>
    <dgm:cxn modelId="{CFC607BB-825B-4C0D-AF7E-DEB484A87066}" type="presParOf" srcId="{69DC37AD-BB50-4AEB-B548-3EDCE554687D}" destId="{685AEE4F-9A6F-41DA-A9EC-52E4578C3FE5}" srcOrd="2" destOrd="0" presId="urn:microsoft.com/office/officeart/2008/layout/PictureAccentList"/>
    <dgm:cxn modelId="{9A6CB7AA-AF69-474F-989B-2CE45D156036}" type="presParOf" srcId="{685AEE4F-9A6F-41DA-A9EC-52E4578C3FE5}" destId="{725BB099-0AAD-45B6-ABAE-96E93C135B3F}" srcOrd="0" destOrd="0" presId="urn:microsoft.com/office/officeart/2008/layout/PictureAccentList"/>
    <dgm:cxn modelId="{ADFB54D1-07CC-4385-ADC3-405B2B988C79}" type="presParOf" srcId="{685AEE4F-9A6F-41DA-A9EC-52E4578C3FE5}" destId="{1C198821-4379-488F-A7D5-66B9642BCB70}"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38365F4-B987-4C79-8AE6-7DB3CB1ECA44}"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l-GR"/>
        </a:p>
      </dgm:t>
    </dgm:pt>
    <dgm:pt modelId="{07D7289B-3592-4E54-BFEF-31017D154755}">
      <dgm:prSet phldrT="[Κείμενο]" custT="1">
        <dgm:style>
          <a:lnRef idx="0">
            <a:scrgbClr r="0" g="0" b="0"/>
          </a:lnRef>
          <a:fillRef idx="0">
            <a:scrgbClr r="0" g="0" b="0"/>
          </a:fillRef>
          <a:effectRef idx="0">
            <a:scrgbClr r="0" g="0" b="0"/>
          </a:effectRef>
          <a:fontRef idx="minor">
            <a:schemeClr val="accent5"/>
          </a:fontRef>
        </dgm:style>
      </dgm:prSet>
      <dgm:spPr>
        <a:noFill/>
        <a:ln w="19050" cap="flat" cmpd="sng" algn="ctr">
          <a:noFill/>
          <a:prstDash val="solid"/>
          <a:round/>
          <a:headEnd type="none" w="med" len="med"/>
          <a:tailEnd type="none" w="med" len="med"/>
        </a:ln>
      </dgm:spPr>
      <dgm:t>
        <a:bodyPr/>
        <a:lstStyle/>
        <a:p>
          <a:endParaRPr lang="el-GR" sz="2000" b="1" dirty="0">
            <a:solidFill>
              <a:schemeClr val="accent2"/>
            </a:solidFill>
          </a:endParaRPr>
        </a:p>
      </dgm:t>
    </dgm:pt>
    <dgm:pt modelId="{9C77A193-BEF9-4779-89F0-4E7897725809}" type="sibTrans" cxnId="{3B20654E-8492-4344-899F-EC97407C6B59}">
      <dgm:prSet/>
      <dgm:spPr/>
      <dgm:t>
        <a:bodyPr/>
        <a:lstStyle/>
        <a:p>
          <a:endParaRPr lang="el-GR"/>
        </a:p>
      </dgm:t>
    </dgm:pt>
    <dgm:pt modelId="{4204A093-7A63-4064-8B35-F71376D382C6}" type="parTrans" cxnId="{3B20654E-8492-4344-899F-EC97407C6B59}">
      <dgm:prSet/>
      <dgm:spPr/>
      <dgm:t>
        <a:bodyPr/>
        <a:lstStyle/>
        <a:p>
          <a:endParaRPr lang="el-GR"/>
        </a:p>
      </dgm:t>
    </dgm:pt>
    <dgm:pt modelId="{AB6F1EE2-12E8-43BE-83BF-090256FE3816}">
      <dgm:prSet custT="1"/>
      <dgm:spPr/>
      <dgm:t>
        <a:bodyPr/>
        <a:lstStyle/>
        <a:p>
          <a:r>
            <a:rPr lang="el-GR" sz="2000" b="1" dirty="0">
              <a:solidFill>
                <a:schemeClr val="tx1"/>
              </a:solidFill>
            </a:rPr>
            <a:t>Ο επαγωγικός συλλογισμός βασίζεται σε επιχειρήματα με προκείμενες, οι οποίες καθιστούν πιθανό ότι το συμπέρασμα είναι αληθές, αλλά δεν το εγγυώνται απόλυτα. </a:t>
          </a:r>
        </a:p>
      </dgm:t>
    </dgm:pt>
    <dgm:pt modelId="{82C062FF-871F-4703-9AD6-001ECF66B5B9}" type="parTrans" cxnId="{54D95D31-15B4-41CA-9238-46873D766AC7}">
      <dgm:prSet/>
      <dgm:spPr/>
      <dgm:t>
        <a:bodyPr/>
        <a:lstStyle/>
        <a:p>
          <a:endParaRPr lang="el-GR"/>
        </a:p>
      </dgm:t>
    </dgm:pt>
    <dgm:pt modelId="{B147CC4A-22A6-4578-9341-42D8C47F4676}" type="sibTrans" cxnId="{54D95D31-15B4-41CA-9238-46873D766AC7}">
      <dgm:prSet/>
      <dgm:spPr/>
      <dgm:t>
        <a:bodyPr/>
        <a:lstStyle/>
        <a:p>
          <a:endParaRPr lang="el-GR"/>
        </a:p>
      </dgm:t>
    </dgm:pt>
    <dgm:pt modelId="{92DE20AF-4F76-42DE-9A04-89D237792C9C}">
      <dgm:prSet custT="1"/>
      <dgm:spPr/>
      <dgm:t>
        <a:bodyPr/>
        <a:lstStyle/>
        <a:p>
          <a:r>
            <a:rPr lang="el-GR" sz="2000" b="1" dirty="0">
              <a:solidFill>
                <a:schemeClr val="tx1"/>
              </a:solidFill>
            </a:rPr>
            <a:t>Τα επαγωγικά επιχειρήματα είναι οι πιο συχνές μορφές επιχειρημάτων που συναντώνται στην καθημερινή ζωή. </a:t>
          </a:r>
        </a:p>
      </dgm:t>
    </dgm:pt>
    <dgm:pt modelId="{DEABABF4-357D-4E41-9935-1C571E440AA1}" type="parTrans" cxnId="{CCF49F8E-DC72-4CBE-BDF6-CBE88373FD2D}">
      <dgm:prSet/>
      <dgm:spPr/>
      <dgm:t>
        <a:bodyPr/>
        <a:lstStyle/>
        <a:p>
          <a:endParaRPr lang="el-GR"/>
        </a:p>
      </dgm:t>
    </dgm:pt>
    <dgm:pt modelId="{C65C5BB6-EB51-4D5C-AB43-4F01D3A85FB2}" type="sibTrans" cxnId="{CCF49F8E-DC72-4CBE-BDF6-CBE88373FD2D}">
      <dgm:prSet/>
      <dgm:spPr/>
      <dgm:t>
        <a:bodyPr/>
        <a:lstStyle/>
        <a:p>
          <a:endParaRPr lang="el-GR"/>
        </a:p>
      </dgm:t>
    </dgm:pt>
    <dgm:pt modelId="{4A8BDFCE-2ECF-4060-92BF-3C7C991861C5}">
      <dgm:prSet custT="1"/>
      <dgm:spPr/>
      <dgm:t>
        <a:bodyPr/>
        <a:lstStyle/>
        <a:p>
          <a:r>
            <a:rPr lang="el-GR" sz="2000" b="1" dirty="0">
              <a:solidFill>
                <a:schemeClr val="tx1"/>
              </a:solidFill>
            </a:rPr>
            <a:t>Μπορούμε να αξιολογήσουμε τα επαγωγικά επιχειρήματα σε ένα φάσμα επιτυχημένων (ισχυρότερων) και ανεπιτυχών (πιο ανίσχυρων) επιχειρημάτων. Σε αυτό το σημείο, αξίζει να σημειωθεί ότι τα επαγωγικά επιχειρήματα δεν μπορούν να εγγυηθούν πλήρως την αλήθεια του συμπεράσματος.</a:t>
          </a:r>
        </a:p>
      </dgm:t>
    </dgm:pt>
    <dgm:pt modelId="{F571047B-61D2-412C-9026-3E43915677A9}" type="parTrans" cxnId="{B33C116A-51FC-4FF7-B1CC-94D0304F4F5B}">
      <dgm:prSet/>
      <dgm:spPr/>
      <dgm:t>
        <a:bodyPr/>
        <a:lstStyle/>
        <a:p>
          <a:endParaRPr lang="el-GR"/>
        </a:p>
      </dgm:t>
    </dgm:pt>
    <dgm:pt modelId="{EC3B4713-F6FD-482C-B489-29A7784A9829}" type="sibTrans" cxnId="{B33C116A-51FC-4FF7-B1CC-94D0304F4F5B}">
      <dgm:prSet/>
      <dgm:spPr/>
      <dgm:t>
        <a:bodyPr/>
        <a:lstStyle/>
        <a:p>
          <a:endParaRPr lang="el-GR"/>
        </a:p>
      </dgm:t>
    </dgm:pt>
    <dgm:pt modelId="{0E3B2F7E-CA3B-4966-8534-108D9BC502F5}" type="pres">
      <dgm:prSet presAssocID="{838365F4-B987-4C79-8AE6-7DB3CB1ECA44}" presName="layout" presStyleCnt="0">
        <dgm:presLayoutVars>
          <dgm:chMax/>
          <dgm:chPref/>
          <dgm:dir/>
          <dgm:animOne val="branch"/>
          <dgm:animLvl val="lvl"/>
          <dgm:resizeHandles/>
        </dgm:presLayoutVars>
      </dgm:prSet>
      <dgm:spPr/>
      <dgm:t>
        <a:bodyPr/>
        <a:lstStyle/>
        <a:p>
          <a:endParaRPr lang="el-GR"/>
        </a:p>
      </dgm:t>
    </dgm:pt>
    <dgm:pt modelId="{0172026E-85C8-457F-96C1-2A4B7E7A2323}" type="pres">
      <dgm:prSet presAssocID="{07D7289B-3592-4E54-BFEF-31017D154755}" presName="root" presStyleCnt="0">
        <dgm:presLayoutVars>
          <dgm:chMax/>
          <dgm:chPref val="4"/>
        </dgm:presLayoutVars>
      </dgm:prSet>
      <dgm:spPr/>
    </dgm:pt>
    <dgm:pt modelId="{8F41BE44-035B-43F2-9E8A-07B2F2EB624E}" type="pres">
      <dgm:prSet presAssocID="{07D7289B-3592-4E54-BFEF-31017D154755}" presName="rootComposite" presStyleCnt="0">
        <dgm:presLayoutVars/>
      </dgm:prSet>
      <dgm:spPr/>
    </dgm:pt>
    <dgm:pt modelId="{F344F609-DF3C-4126-A6EF-E497DC566CE6}" type="pres">
      <dgm:prSet presAssocID="{07D7289B-3592-4E54-BFEF-31017D154755}" presName="rootText" presStyleLbl="node0" presStyleIdx="0" presStyleCnt="1" custScaleX="32881" custScaleY="29170" custLinFactNeighborX="10594" custLinFactNeighborY="1333">
        <dgm:presLayoutVars>
          <dgm:chMax/>
          <dgm:chPref val="4"/>
        </dgm:presLayoutVars>
      </dgm:prSet>
      <dgm:spPr/>
      <dgm:t>
        <a:bodyPr/>
        <a:lstStyle/>
        <a:p>
          <a:endParaRPr lang="el-GR"/>
        </a:p>
      </dgm:t>
    </dgm:pt>
    <dgm:pt modelId="{69DC37AD-BB50-4AEB-B548-3EDCE554687D}" type="pres">
      <dgm:prSet presAssocID="{07D7289B-3592-4E54-BFEF-31017D154755}" presName="childShape" presStyleCnt="0">
        <dgm:presLayoutVars>
          <dgm:chMax val="0"/>
          <dgm:chPref val="0"/>
        </dgm:presLayoutVars>
      </dgm:prSet>
      <dgm:spPr/>
    </dgm:pt>
    <dgm:pt modelId="{41AC9CA2-3A73-4FE6-970B-A3680635DB33}" type="pres">
      <dgm:prSet presAssocID="{AB6F1EE2-12E8-43BE-83BF-090256FE3816}" presName="childComposite" presStyleCnt="0">
        <dgm:presLayoutVars>
          <dgm:chMax val="0"/>
          <dgm:chPref val="0"/>
        </dgm:presLayoutVars>
      </dgm:prSet>
      <dgm:spPr/>
    </dgm:pt>
    <dgm:pt modelId="{DAD919E6-C75F-435D-BC3F-A81BB36851B6}" type="pres">
      <dgm:prSet presAssocID="{AB6F1EE2-12E8-43BE-83BF-090256FE3816}" presName="Image" presStyleLbl="node1" presStyleIdx="0" presStyleCnt="3"/>
      <dgm:spPr/>
    </dgm:pt>
    <dgm:pt modelId="{CE894AE8-59DC-4F86-91BC-60764719EABB}" type="pres">
      <dgm:prSet presAssocID="{AB6F1EE2-12E8-43BE-83BF-090256FE3816}" presName="childText" presStyleLbl="lnNode1" presStyleIdx="0" presStyleCnt="3" custScaleX="138351" custScaleY="102498">
        <dgm:presLayoutVars>
          <dgm:chMax val="0"/>
          <dgm:chPref val="0"/>
          <dgm:bulletEnabled val="1"/>
        </dgm:presLayoutVars>
      </dgm:prSet>
      <dgm:spPr/>
      <dgm:t>
        <a:bodyPr/>
        <a:lstStyle/>
        <a:p>
          <a:endParaRPr lang="el-GR"/>
        </a:p>
      </dgm:t>
    </dgm:pt>
    <dgm:pt modelId="{5DC3856B-2E1C-46B9-BC3E-E53CA9DEA90C}" type="pres">
      <dgm:prSet presAssocID="{92DE20AF-4F76-42DE-9A04-89D237792C9C}" presName="childComposite" presStyleCnt="0">
        <dgm:presLayoutVars>
          <dgm:chMax val="0"/>
          <dgm:chPref val="0"/>
        </dgm:presLayoutVars>
      </dgm:prSet>
      <dgm:spPr/>
    </dgm:pt>
    <dgm:pt modelId="{D2D57920-2F69-462A-9B6C-141CA53058E8}" type="pres">
      <dgm:prSet presAssocID="{92DE20AF-4F76-42DE-9A04-89D237792C9C}" presName="Image" presStyleLbl="node1" presStyleIdx="1" presStyleCnt="3"/>
      <dgm:spPr/>
    </dgm:pt>
    <dgm:pt modelId="{E8AFF225-99B2-4187-8AFB-A3262310C2C9}" type="pres">
      <dgm:prSet presAssocID="{92DE20AF-4F76-42DE-9A04-89D237792C9C}" presName="childText" presStyleLbl="lnNode1" presStyleIdx="1" presStyleCnt="3" custScaleX="133781">
        <dgm:presLayoutVars>
          <dgm:chMax val="0"/>
          <dgm:chPref val="0"/>
          <dgm:bulletEnabled val="1"/>
        </dgm:presLayoutVars>
      </dgm:prSet>
      <dgm:spPr/>
      <dgm:t>
        <a:bodyPr/>
        <a:lstStyle/>
        <a:p>
          <a:endParaRPr lang="el-GR"/>
        </a:p>
      </dgm:t>
    </dgm:pt>
    <dgm:pt modelId="{32C2FA0A-83ED-4835-B7AD-B899F2E9821D}" type="pres">
      <dgm:prSet presAssocID="{4A8BDFCE-2ECF-4060-92BF-3C7C991861C5}" presName="childComposite" presStyleCnt="0">
        <dgm:presLayoutVars>
          <dgm:chMax val="0"/>
          <dgm:chPref val="0"/>
        </dgm:presLayoutVars>
      </dgm:prSet>
      <dgm:spPr/>
    </dgm:pt>
    <dgm:pt modelId="{86558EEB-AAA6-48C1-BC28-3E7787086F54}" type="pres">
      <dgm:prSet presAssocID="{4A8BDFCE-2ECF-4060-92BF-3C7C991861C5}" presName="Image" presStyleLbl="node1" presStyleIdx="2" presStyleCnt="3"/>
      <dgm:spPr/>
    </dgm:pt>
    <dgm:pt modelId="{C2CBF579-6B51-4911-ADC8-52239686233A}" type="pres">
      <dgm:prSet presAssocID="{4A8BDFCE-2ECF-4060-92BF-3C7C991861C5}" presName="childText" presStyleLbl="lnNode1" presStyleIdx="2" presStyleCnt="3" custScaleX="138032">
        <dgm:presLayoutVars>
          <dgm:chMax val="0"/>
          <dgm:chPref val="0"/>
          <dgm:bulletEnabled val="1"/>
        </dgm:presLayoutVars>
      </dgm:prSet>
      <dgm:spPr/>
      <dgm:t>
        <a:bodyPr/>
        <a:lstStyle/>
        <a:p>
          <a:endParaRPr lang="el-GR"/>
        </a:p>
      </dgm:t>
    </dgm:pt>
  </dgm:ptLst>
  <dgm:cxnLst>
    <dgm:cxn modelId="{3B20654E-8492-4344-899F-EC97407C6B59}" srcId="{838365F4-B987-4C79-8AE6-7DB3CB1ECA44}" destId="{07D7289B-3592-4E54-BFEF-31017D154755}" srcOrd="0" destOrd="0" parTransId="{4204A093-7A63-4064-8B35-F71376D382C6}" sibTransId="{9C77A193-BEF9-4779-89F0-4E7897725809}"/>
    <dgm:cxn modelId="{4DAF466B-8EF5-493A-9E53-6FC339E9A34C}" type="presOf" srcId="{838365F4-B987-4C79-8AE6-7DB3CB1ECA44}" destId="{0E3B2F7E-CA3B-4966-8534-108D9BC502F5}" srcOrd="0" destOrd="0" presId="urn:microsoft.com/office/officeart/2008/layout/PictureAccentList"/>
    <dgm:cxn modelId="{D34372F4-C087-4DE5-B458-6F7B9614A530}" type="presOf" srcId="{92DE20AF-4F76-42DE-9A04-89D237792C9C}" destId="{E8AFF225-99B2-4187-8AFB-A3262310C2C9}" srcOrd="0" destOrd="0" presId="urn:microsoft.com/office/officeart/2008/layout/PictureAccentList"/>
    <dgm:cxn modelId="{FE1284AF-F2CA-432C-BB4F-C1A00617EC30}" type="presOf" srcId="{07D7289B-3592-4E54-BFEF-31017D154755}" destId="{F344F609-DF3C-4126-A6EF-E497DC566CE6}" srcOrd="0" destOrd="0" presId="urn:microsoft.com/office/officeart/2008/layout/PictureAccentList"/>
    <dgm:cxn modelId="{54D95D31-15B4-41CA-9238-46873D766AC7}" srcId="{07D7289B-3592-4E54-BFEF-31017D154755}" destId="{AB6F1EE2-12E8-43BE-83BF-090256FE3816}" srcOrd="0" destOrd="0" parTransId="{82C062FF-871F-4703-9AD6-001ECF66B5B9}" sibTransId="{B147CC4A-22A6-4578-9341-42D8C47F4676}"/>
    <dgm:cxn modelId="{F64337F3-0A43-4255-8400-033305A9B20A}" type="presOf" srcId="{AB6F1EE2-12E8-43BE-83BF-090256FE3816}" destId="{CE894AE8-59DC-4F86-91BC-60764719EABB}" srcOrd="0" destOrd="0" presId="urn:microsoft.com/office/officeart/2008/layout/PictureAccentList"/>
    <dgm:cxn modelId="{CCF49F8E-DC72-4CBE-BDF6-CBE88373FD2D}" srcId="{07D7289B-3592-4E54-BFEF-31017D154755}" destId="{92DE20AF-4F76-42DE-9A04-89D237792C9C}" srcOrd="1" destOrd="0" parTransId="{DEABABF4-357D-4E41-9935-1C571E440AA1}" sibTransId="{C65C5BB6-EB51-4D5C-AB43-4F01D3A85FB2}"/>
    <dgm:cxn modelId="{FF4A207F-6570-4FF5-B71F-9396966E73EA}" type="presOf" srcId="{4A8BDFCE-2ECF-4060-92BF-3C7C991861C5}" destId="{C2CBF579-6B51-4911-ADC8-52239686233A}" srcOrd="0" destOrd="0" presId="urn:microsoft.com/office/officeart/2008/layout/PictureAccentList"/>
    <dgm:cxn modelId="{B33C116A-51FC-4FF7-B1CC-94D0304F4F5B}" srcId="{07D7289B-3592-4E54-BFEF-31017D154755}" destId="{4A8BDFCE-2ECF-4060-92BF-3C7C991861C5}" srcOrd="2" destOrd="0" parTransId="{F571047B-61D2-412C-9026-3E43915677A9}" sibTransId="{EC3B4713-F6FD-482C-B489-29A7784A9829}"/>
    <dgm:cxn modelId="{18926D98-9920-4887-8953-4973F29EBCDB}" type="presParOf" srcId="{0E3B2F7E-CA3B-4966-8534-108D9BC502F5}" destId="{0172026E-85C8-457F-96C1-2A4B7E7A2323}" srcOrd="0" destOrd="0" presId="urn:microsoft.com/office/officeart/2008/layout/PictureAccentList"/>
    <dgm:cxn modelId="{FDA75DF7-7CF9-4CC3-96BC-9C1F0C8A7901}" type="presParOf" srcId="{0172026E-85C8-457F-96C1-2A4B7E7A2323}" destId="{8F41BE44-035B-43F2-9E8A-07B2F2EB624E}" srcOrd="0" destOrd="0" presId="urn:microsoft.com/office/officeart/2008/layout/PictureAccentList"/>
    <dgm:cxn modelId="{5478BCFF-FDF4-418C-B991-40D88DBAC6A4}" type="presParOf" srcId="{8F41BE44-035B-43F2-9E8A-07B2F2EB624E}" destId="{F344F609-DF3C-4126-A6EF-E497DC566CE6}" srcOrd="0" destOrd="0" presId="urn:microsoft.com/office/officeart/2008/layout/PictureAccentList"/>
    <dgm:cxn modelId="{2744461A-94DA-4C8D-8A36-D32C8A2F0E8D}" type="presParOf" srcId="{0172026E-85C8-457F-96C1-2A4B7E7A2323}" destId="{69DC37AD-BB50-4AEB-B548-3EDCE554687D}" srcOrd="1" destOrd="0" presId="urn:microsoft.com/office/officeart/2008/layout/PictureAccentList"/>
    <dgm:cxn modelId="{1F322161-F7EC-4E1F-8C2F-58071E29DB9E}" type="presParOf" srcId="{69DC37AD-BB50-4AEB-B548-3EDCE554687D}" destId="{41AC9CA2-3A73-4FE6-970B-A3680635DB33}" srcOrd="0" destOrd="0" presId="urn:microsoft.com/office/officeart/2008/layout/PictureAccentList"/>
    <dgm:cxn modelId="{477FAD2D-BE78-435D-B5F6-BB3A50A2CBD1}" type="presParOf" srcId="{41AC9CA2-3A73-4FE6-970B-A3680635DB33}" destId="{DAD919E6-C75F-435D-BC3F-A81BB36851B6}" srcOrd="0" destOrd="0" presId="urn:microsoft.com/office/officeart/2008/layout/PictureAccentList"/>
    <dgm:cxn modelId="{0C408692-9D40-4826-8030-ACD67B43FA47}" type="presParOf" srcId="{41AC9CA2-3A73-4FE6-970B-A3680635DB33}" destId="{CE894AE8-59DC-4F86-91BC-60764719EABB}" srcOrd="1" destOrd="0" presId="urn:microsoft.com/office/officeart/2008/layout/PictureAccentList"/>
    <dgm:cxn modelId="{AD2CBD02-F5ED-4F63-82AA-4614D9A72663}" type="presParOf" srcId="{69DC37AD-BB50-4AEB-B548-3EDCE554687D}" destId="{5DC3856B-2E1C-46B9-BC3E-E53CA9DEA90C}" srcOrd="1" destOrd="0" presId="urn:microsoft.com/office/officeart/2008/layout/PictureAccentList"/>
    <dgm:cxn modelId="{F1EB3A33-7385-4EBE-B34C-F9808A7FBA09}" type="presParOf" srcId="{5DC3856B-2E1C-46B9-BC3E-E53CA9DEA90C}" destId="{D2D57920-2F69-462A-9B6C-141CA53058E8}" srcOrd="0" destOrd="0" presId="urn:microsoft.com/office/officeart/2008/layout/PictureAccentList"/>
    <dgm:cxn modelId="{EF6AF73C-6970-402C-82C4-A7FCFBFA7783}" type="presParOf" srcId="{5DC3856B-2E1C-46B9-BC3E-E53CA9DEA90C}" destId="{E8AFF225-99B2-4187-8AFB-A3262310C2C9}" srcOrd="1" destOrd="0" presId="urn:microsoft.com/office/officeart/2008/layout/PictureAccentList"/>
    <dgm:cxn modelId="{5ADE0877-FAB4-40E7-8FD7-166068F064DF}" type="presParOf" srcId="{69DC37AD-BB50-4AEB-B548-3EDCE554687D}" destId="{32C2FA0A-83ED-4835-B7AD-B899F2E9821D}" srcOrd="2" destOrd="0" presId="urn:microsoft.com/office/officeart/2008/layout/PictureAccentList"/>
    <dgm:cxn modelId="{D9DFA2AB-7825-4D4A-A06B-49223D7F7729}" type="presParOf" srcId="{32C2FA0A-83ED-4835-B7AD-B899F2E9821D}" destId="{86558EEB-AAA6-48C1-BC28-3E7787086F54}" srcOrd="0" destOrd="0" presId="urn:microsoft.com/office/officeart/2008/layout/PictureAccentList"/>
    <dgm:cxn modelId="{BF439935-9AE2-4149-9389-B20258549B06}" type="presParOf" srcId="{32C2FA0A-83ED-4835-B7AD-B899F2E9821D}" destId="{C2CBF579-6B51-4911-ADC8-52239686233A}"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84CB745-E01B-4878-A7A5-AC7BBAF780E3}"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l-GR"/>
        </a:p>
      </dgm:t>
    </dgm:pt>
    <dgm:pt modelId="{8217034F-412F-4956-BB9E-451F180776D4}">
      <dgm:prSet phldrT="[Κείμενο]"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2000" b="1" dirty="0">
              <a:solidFill>
                <a:schemeClr val="tx1"/>
              </a:solidFill>
            </a:rPr>
            <a:t>Οργανωτική </a:t>
          </a:r>
          <a:endParaRPr lang="en-US" sz="2000" b="1" dirty="0">
            <a:solidFill>
              <a:schemeClr val="tx1"/>
            </a:solidFill>
          </a:endParaRPr>
        </a:p>
        <a:p>
          <a:pPr defTabSz="844550">
            <a:lnSpc>
              <a:spcPct val="90000"/>
            </a:lnSpc>
            <a:spcBef>
              <a:spcPct val="0"/>
            </a:spcBef>
            <a:spcAft>
              <a:spcPct val="35000"/>
            </a:spcAft>
          </a:pPr>
          <a:endParaRPr lang="el-GR" sz="1000" dirty="0"/>
        </a:p>
      </dgm:t>
    </dgm:pt>
    <dgm:pt modelId="{B4276163-567B-4E18-8834-DE64B44340B6}" type="parTrans" cxnId="{5276166D-D525-49A8-AB5C-3649B598ECEC}">
      <dgm:prSet/>
      <dgm:spPr/>
      <dgm:t>
        <a:bodyPr/>
        <a:lstStyle/>
        <a:p>
          <a:endParaRPr lang="el-GR"/>
        </a:p>
      </dgm:t>
    </dgm:pt>
    <dgm:pt modelId="{FD32A1D3-6320-449D-94F3-664AC9035805}" type="sibTrans" cxnId="{5276166D-D525-49A8-AB5C-3649B598ECEC}">
      <dgm:prSet/>
      <dgm:spPr/>
      <dgm:t>
        <a:bodyPr/>
        <a:lstStyle/>
        <a:p>
          <a:endParaRPr lang="el-GR"/>
        </a:p>
      </dgm:t>
    </dgm:pt>
    <dgm:pt modelId="{DA420278-D462-485A-BB3A-80943FFBFD7D}">
      <dgm:prSet phldrT="[Κείμενο]"/>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b="1" dirty="0">
              <a:solidFill>
                <a:schemeClr val="tx1"/>
              </a:solidFill>
            </a:rPr>
            <a:t>Αναλυτική </a:t>
          </a:r>
          <a:endParaRPr lang="en-US" b="1" dirty="0">
            <a:solidFill>
              <a:schemeClr val="tx1"/>
            </a:solidFill>
          </a:endParaRPr>
        </a:p>
        <a:p>
          <a:pPr defTabSz="711200">
            <a:lnSpc>
              <a:spcPct val="90000"/>
            </a:lnSpc>
            <a:spcBef>
              <a:spcPct val="0"/>
            </a:spcBef>
            <a:spcAft>
              <a:spcPct val="35000"/>
            </a:spcAft>
          </a:pPr>
          <a:endParaRPr lang="el-GR" dirty="0"/>
        </a:p>
      </dgm:t>
    </dgm:pt>
    <dgm:pt modelId="{D2EB0143-1AE8-458F-BEA5-055E6E639576}" type="parTrans" cxnId="{FA8F5562-701E-4410-8292-441E66C1182F}">
      <dgm:prSet/>
      <dgm:spPr/>
      <dgm:t>
        <a:bodyPr/>
        <a:lstStyle/>
        <a:p>
          <a:endParaRPr lang="el-GR"/>
        </a:p>
      </dgm:t>
    </dgm:pt>
    <dgm:pt modelId="{61F4D256-7913-460D-940A-ACF1BE9C71E7}" type="sibTrans" cxnId="{FA8F5562-701E-4410-8292-441E66C1182F}">
      <dgm:prSet/>
      <dgm:spPr/>
      <dgm:t>
        <a:bodyPr/>
        <a:lstStyle/>
        <a:p>
          <a:endParaRPr lang="el-GR"/>
        </a:p>
      </dgm:t>
    </dgm:pt>
    <dgm:pt modelId="{A38A0FBB-89F8-4A66-9E51-A754164ADA3B}">
      <dgm:prSet phldrT="[Κείμενο]"/>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b="1" dirty="0">
              <a:solidFill>
                <a:schemeClr val="tx1"/>
              </a:solidFill>
            </a:rPr>
            <a:t> Παραγωγική </a:t>
          </a:r>
          <a:endParaRPr lang="en-US" b="1" dirty="0">
            <a:solidFill>
              <a:schemeClr val="tx1"/>
            </a:solidFill>
          </a:endParaRPr>
        </a:p>
        <a:p>
          <a:pPr defTabSz="444500">
            <a:lnSpc>
              <a:spcPct val="90000"/>
            </a:lnSpc>
            <a:spcBef>
              <a:spcPct val="0"/>
            </a:spcBef>
            <a:spcAft>
              <a:spcPct val="35000"/>
            </a:spcAft>
          </a:pPr>
          <a:endParaRPr lang="el-GR" dirty="0"/>
        </a:p>
      </dgm:t>
    </dgm:pt>
    <dgm:pt modelId="{5A483059-5EEE-4496-8848-3B4EFD4DEDCB}" type="parTrans" cxnId="{65E58B47-BFE5-4496-BD24-A197075B3168}">
      <dgm:prSet/>
      <dgm:spPr/>
      <dgm:t>
        <a:bodyPr/>
        <a:lstStyle/>
        <a:p>
          <a:endParaRPr lang="el-GR"/>
        </a:p>
      </dgm:t>
    </dgm:pt>
    <dgm:pt modelId="{C012C7D4-99FB-4768-8B99-5277CB14E2CC}" type="sibTrans" cxnId="{65E58B47-BFE5-4496-BD24-A197075B3168}">
      <dgm:prSet/>
      <dgm:spPr/>
      <dgm:t>
        <a:bodyPr/>
        <a:lstStyle/>
        <a:p>
          <a:endParaRPr lang="el-GR"/>
        </a:p>
      </dgm:t>
    </dgm:pt>
    <dgm:pt modelId="{A950F345-18A9-4C38-9AB3-2A64E1DF9A83}">
      <dgm:prSet phldrT="[Κείμενο]"/>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b="1" dirty="0">
              <a:solidFill>
                <a:schemeClr val="tx1"/>
              </a:solidFill>
            </a:rPr>
            <a:t>Μεταγνωστική </a:t>
          </a:r>
          <a:endParaRPr lang="en-US" b="1" dirty="0">
            <a:solidFill>
              <a:schemeClr val="tx1"/>
            </a:solidFill>
          </a:endParaRPr>
        </a:p>
        <a:p>
          <a:pPr defTabSz="444500">
            <a:lnSpc>
              <a:spcPct val="90000"/>
            </a:lnSpc>
            <a:spcBef>
              <a:spcPct val="0"/>
            </a:spcBef>
            <a:spcAft>
              <a:spcPct val="35000"/>
            </a:spcAft>
          </a:pPr>
          <a:endParaRPr lang="el-GR" dirty="0"/>
        </a:p>
      </dgm:t>
    </dgm:pt>
    <dgm:pt modelId="{DA60C821-219D-4504-B235-B186F698A3F8}" type="parTrans" cxnId="{D1A4E81F-02CF-4B22-A135-BDF1055F58D6}">
      <dgm:prSet/>
      <dgm:spPr/>
      <dgm:t>
        <a:bodyPr/>
        <a:lstStyle/>
        <a:p>
          <a:endParaRPr lang="el-GR"/>
        </a:p>
      </dgm:t>
    </dgm:pt>
    <dgm:pt modelId="{EABA21FC-8596-4DD6-8C38-2EEEE0F796DF}" type="sibTrans" cxnId="{D1A4E81F-02CF-4B22-A135-BDF1055F58D6}">
      <dgm:prSet/>
      <dgm:spPr/>
      <dgm:t>
        <a:bodyPr/>
        <a:lstStyle/>
        <a:p>
          <a:endParaRPr lang="el-GR"/>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pt>
    <dgm:pt modelId="{471CB6ED-E347-4F5B-909F-50056222F5A0}" type="pres">
      <dgm:prSet presAssocID="{384CB745-E01B-4878-A7A5-AC7BBAF780E3}" presName="linComp" presStyleCnt="0"/>
      <dgm:spPr/>
    </dgm:pt>
    <dgm:pt modelId="{71D056E3-D5E0-4ECD-ADE8-629181E7CD96}" type="pres">
      <dgm:prSet presAssocID="{8217034F-412F-4956-BB9E-451F180776D4}" presName="compNode" presStyleCnt="0"/>
      <dgm:spPr/>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dgm:spPr>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pt>
    <dgm:pt modelId="{A07C77F9-9CCF-42E2-AE84-FFCB75743D32}" type="pres">
      <dgm:prSet presAssocID="{DA420278-D462-485A-BB3A-80943FFBFD7D}" presName="bkgdShape" presStyleLbl="node1" presStyleIdx="1" presStyleCnt="4"/>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4000" r="-54000"/>
          </a:stretch>
        </a:blipFill>
      </dgm:spPr>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pt>
    <dgm:pt modelId="{3D9B33F7-177F-4858-960F-E493E39BF2F1}" type="pres">
      <dgm:prSet presAssocID="{A38A0FBB-89F8-4A66-9E51-A754164ADA3B}" presName="bkgdShape" presStyleLbl="node1" presStyleIdx="2" presStyleCnt="4" custLinFactNeighborY="917"/>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dgm:spPr>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pt>
    <dgm:pt modelId="{6D110D41-4E11-4401-B76C-66E5ED821106}" type="pres">
      <dgm:prSet presAssocID="{A950F345-18A9-4C38-9AB3-2A64E1DF9A83}" presName="bkgdShape" presStyleLbl="node1" presStyleIdx="3" presStyleCnt="4"/>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dgm:spPr>
    </dgm:pt>
  </dgm:ptLst>
  <dgm:cxnLst>
    <dgm:cxn modelId="{E28B6A21-1762-4D7A-AB93-24069160DE06}" type="presOf" srcId="{8217034F-412F-4956-BB9E-451F180776D4}" destId="{89564A8D-FD29-4671-94A7-61A0FE1A4BEE}" srcOrd="0" destOrd="0" presId="urn:microsoft.com/office/officeart/2005/8/layout/hList7#1"/>
    <dgm:cxn modelId="{CD923B03-4FE0-49FD-AEC3-E173F1299758}" type="presOf" srcId="{C012C7D4-99FB-4768-8B99-5277CB14E2CC}" destId="{52C93598-B858-43B9-9C48-85A8C5FF11DA}" srcOrd="0" destOrd="0" presId="urn:microsoft.com/office/officeart/2005/8/layout/hList7#1"/>
    <dgm:cxn modelId="{325DA73F-DF89-4596-8E7C-7F87BF2353E3}" type="presOf" srcId="{8217034F-412F-4956-BB9E-451F180776D4}" destId="{DA27C0F9-9128-4BB9-911C-BCD9A5AC5FA3}" srcOrd="1" destOrd="0" presId="urn:microsoft.com/office/officeart/2005/8/layout/hList7#1"/>
    <dgm:cxn modelId="{91A5C664-DBFB-4CDC-8C94-89B8393B9A84}" type="presOf" srcId="{A38A0FBB-89F8-4A66-9E51-A754164ADA3B}" destId="{3D9B33F7-177F-4858-960F-E493E39BF2F1}" srcOrd="0" destOrd="0" presId="urn:microsoft.com/office/officeart/2005/8/layout/hList7#1"/>
    <dgm:cxn modelId="{93B3164F-B6DE-4111-85F7-443B580F6B11}" type="presOf" srcId="{61F4D256-7913-460D-940A-ACF1BE9C71E7}" destId="{899ED6D5-1819-455A-9ADE-C9DFB8069692}" srcOrd="0" destOrd="0" presId="urn:microsoft.com/office/officeart/2005/8/layout/hList7#1"/>
    <dgm:cxn modelId="{5276166D-D525-49A8-AB5C-3649B598ECEC}" srcId="{384CB745-E01B-4878-A7A5-AC7BBAF780E3}" destId="{8217034F-412F-4956-BB9E-451F180776D4}" srcOrd="0" destOrd="0" parTransId="{B4276163-567B-4E18-8834-DE64B44340B6}" sibTransId="{FD32A1D3-6320-449D-94F3-664AC9035805}"/>
    <dgm:cxn modelId="{E805B8BD-FAAB-4535-B972-D2ECDE89F260}" type="presOf" srcId="{DA420278-D462-485A-BB3A-80943FFBFD7D}" destId="{305A60AC-E950-4407-ACC6-36AB08C18041}" srcOrd="1" destOrd="0" presId="urn:microsoft.com/office/officeart/2005/8/layout/hList7#1"/>
    <dgm:cxn modelId="{6118DCA1-4818-46F8-8AC8-BAF07FF08731}" type="presOf" srcId="{A950F345-18A9-4C38-9AB3-2A64E1DF9A83}" destId="{2215E924-F011-4387-852D-098ABD0A3578}" srcOrd="1" destOrd="0" presId="urn:microsoft.com/office/officeart/2005/8/layout/hList7#1"/>
    <dgm:cxn modelId="{D1A4E81F-02CF-4B22-A135-BDF1055F58D6}" srcId="{384CB745-E01B-4878-A7A5-AC7BBAF780E3}" destId="{A950F345-18A9-4C38-9AB3-2A64E1DF9A83}" srcOrd="3" destOrd="0" parTransId="{DA60C821-219D-4504-B235-B186F698A3F8}" sibTransId="{EABA21FC-8596-4DD6-8C38-2EEEE0F796DF}"/>
    <dgm:cxn modelId="{3028EE5C-CBB5-4FBB-A972-5F6667E3F9CA}" type="presOf" srcId="{384CB745-E01B-4878-A7A5-AC7BBAF780E3}" destId="{26FCC25B-D4A1-44A8-B78C-422D2F02C9E6}" srcOrd="0" destOrd="0" presId="urn:microsoft.com/office/officeart/2005/8/layout/hList7#1"/>
    <dgm:cxn modelId="{CAAAE267-750F-4E19-BB52-0202A715950B}" type="presOf" srcId="{A950F345-18A9-4C38-9AB3-2A64E1DF9A83}" destId="{6D110D41-4E11-4401-B76C-66E5ED821106}" srcOrd="0" destOrd="0" presId="urn:microsoft.com/office/officeart/2005/8/layout/hList7#1"/>
    <dgm:cxn modelId="{426A5D8A-25FE-4A49-A018-6166265CAA10}" type="presOf" srcId="{A38A0FBB-89F8-4A66-9E51-A754164ADA3B}" destId="{D1E402D2-841D-4932-A4C0-8F9668AD7FA6}" srcOrd="1" destOrd="0" presId="urn:microsoft.com/office/officeart/2005/8/layout/hList7#1"/>
    <dgm:cxn modelId="{025FAE10-B035-458E-8FED-12246A9A4927}" type="presOf" srcId="{DA420278-D462-485A-BB3A-80943FFBFD7D}" destId="{A07C77F9-9CCF-42E2-AE84-FFCB75743D32}" srcOrd="0" destOrd="0" presId="urn:microsoft.com/office/officeart/2005/8/layout/hList7#1"/>
    <dgm:cxn modelId="{FA8F5562-701E-4410-8292-441E66C1182F}" srcId="{384CB745-E01B-4878-A7A5-AC7BBAF780E3}" destId="{DA420278-D462-485A-BB3A-80943FFBFD7D}" srcOrd="1" destOrd="0" parTransId="{D2EB0143-1AE8-458F-BEA5-055E6E639576}" sibTransId="{61F4D256-7913-460D-940A-ACF1BE9C71E7}"/>
    <dgm:cxn modelId="{65E58B47-BFE5-4496-BD24-A197075B3168}" srcId="{384CB745-E01B-4878-A7A5-AC7BBAF780E3}" destId="{A38A0FBB-89F8-4A66-9E51-A754164ADA3B}" srcOrd="2" destOrd="0" parTransId="{5A483059-5EEE-4496-8848-3B4EFD4DEDCB}" sibTransId="{C012C7D4-99FB-4768-8B99-5277CB14E2CC}"/>
    <dgm:cxn modelId="{4186C58A-003A-4933-9166-C6AB76E7975E}" type="presOf" srcId="{FD32A1D3-6320-449D-94F3-664AC9035805}" destId="{D636EE1A-6777-4707-BD9B-AF1D673FA1A3}" srcOrd="0" destOrd="0" presId="urn:microsoft.com/office/officeart/2005/8/layout/hList7#1"/>
    <dgm:cxn modelId="{1C4B37CA-0CA6-4FDB-88A1-2F6DD753155C}" type="presParOf" srcId="{26FCC25B-D4A1-44A8-B78C-422D2F02C9E6}" destId="{7C845997-5C26-4628-AE76-7A7E15D71746}" srcOrd="0" destOrd="0" presId="urn:microsoft.com/office/officeart/2005/8/layout/hList7#1"/>
    <dgm:cxn modelId="{502811E5-D512-4AB7-8263-DC9DE33F7905}" type="presParOf" srcId="{26FCC25B-D4A1-44A8-B78C-422D2F02C9E6}" destId="{471CB6ED-E347-4F5B-909F-50056222F5A0}" srcOrd="1" destOrd="0" presId="urn:microsoft.com/office/officeart/2005/8/layout/hList7#1"/>
    <dgm:cxn modelId="{01CF1E76-2058-40F2-B5A2-324E9CEEB9A3}" type="presParOf" srcId="{471CB6ED-E347-4F5B-909F-50056222F5A0}" destId="{71D056E3-D5E0-4ECD-ADE8-629181E7CD96}" srcOrd="0" destOrd="0" presId="urn:microsoft.com/office/officeart/2005/8/layout/hList7#1"/>
    <dgm:cxn modelId="{7E27CD3E-3906-4357-A0EB-05C28B71B54E}" type="presParOf" srcId="{71D056E3-D5E0-4ECD-ADE8-629181E7CD96}" destId="{89564A8D-FD29-4671-94A7-61A0FE1A4BEE}" srcOrd="0" destOrd="0" presId="urn:microsoft.com/office/officeart/2005/8/layout/hList7#1"/>
    <dgm:cxn modelId="{A52F7C62-CA4B-4864-976E-D73C4FB574F9}" type="presParOf" srcId="{71D056E3-D5E0-4ECD-ADE8-629181E7CD96}" destId="{DA27C0F9-9128-4BB9-911C-BCD9A5AC5FA3}" srcOrd="1" destOrd="0" presId="urn:microsoft.com/office/officeart/2005/8/layout/hList7#1"/>
    <dgm:cxn modelId="{6A6145FB-F949-436A-8A37-BE80C7EF87F6}" type="presParOf" srcId="{71D056E3-D5E0-4ECD-ADE8-629181E7CD96}" destId="{9D1995D0-EAF6-496F-A61D-B1154A8FE429}" srcOrd="2" destOrd="0" presId="urn:microsoft.com/office/officeart/2005/8/layout/hList7#1"/>
    <dgm:cxn modelId="{EF7F250D-DC96-439D-80FA-6C4A51521FEE}" type="presParOf" srcId="{71D056E3-D5E0-4ECD-ADE8-629181E7CD96}" destId="{3EA17AA0-41A9-4F9B-9DC2-21AC61F09A41}" srcOrd="3" destOrd="0" presId="urn:microsoft.com/office/officeart/2005/8/layout/hList7#1"/>
    <dgm:cxn modelId="{6AA7FB08-D62D-474B-A01A-8BA2FAE56448}" type="presParOf" srcId="{471CB6ED-E347-4F5B-909F-50056222F5A0}" destId="{D636EE1A-6777-4707-BD9B-AF1D673FA1A3}" srcOrd="1" destOrd="0" presId="urn:microsoft.com/office/officeart/2005/8/layout/hList7#1"/>
    <dgm:cxn modelId="{C3E52198-94D7-42A5-A115-AB8BACE6A1B2}" type="presParOf" srcId="{471CB6ED-E347-4F5B-909F-50056222F5A0}" destId="{6CB87E5F-63FD-4075-AF1B-6B2F69ABB1C6}" srcOrd="2" destOrd="0" presId="urn:microsoft.com/office/officeart/2005/8/layout/hList7#1"/>
    <dgm:cxn modelId="{4E3FADB6-DC5E-4201-9224-E186C531F5C3}" type="presParOf" srcId="{6CB87E5F-63FD-4075-AF1B-6B2F69ABB1C6}" destId="{A07C77F9-9CCF-42E2-AE84-FFCB75743D32}" srcOrd="0" destOrd="0" presId="urn:microsoft.com/office/officeart/2005/8/layout/hList7#1"/>
    <dgm:cxn modelId="{3DBB9D9D-4E82-421F-9A65-A3F2CFB272DF}" type="presParOf" srcId="{6CB87E5F-63FD-4075-AF1B-6B2F69ABB1C6}" destId="{305A60AC-E950-4407-ACC6-36AB08C18041}" srcOrd="1" destOrd="0" presId="urn:microsoft.com/office/officeart/2005/8/layout/hList7#1"/>
    <dgm:cxn modelId="{56BA9B4D-C7F0-48CE-B328-B6A2E4448963}" type="presParOf" srcId="{6CB87E5F-63FD-4075-AF1B-6B2F69ABB1C6}" destId="{CBE9C347-BBA8-42BF-AE5D-1B17C6898647}" srcOrd="2" destOrd="0" presId="urn:microsoft.com/office/officeart/2005/8/layout/hList7#1"/>
    <dgm:cxn modelId="{924BC463-6333-4BC6-97AD-F6A25E9023CD}" type="presParOf" srcId="{6CB87E5F-63FD-4075-AF1B-6B2F69ABB1C6}" destId="{74FBF482-E058-47CB-9BF9-03948DE858A5}" srcOrd="3" destOrd="0" presId="urn:microsoft.com/office/officeart/2005/8/layout/hList7#1"/>
    <dgm:cxn modelId="{254840E6-44CF-4561-9FBC-407D89AF45B4}" type="presParOf" srcId="{471CB6ED-E347-4F5B-909F-50056222F5A0}" destId="{899ED6D5-1819-455A-9ADE-C9DFB8069692}" srcOrd="3" destOrd="0" presId="urn:microsoft.com/office/officeart/2005/8/layout/hList7#1"/>
    <dgm:cxn modelId="{E5EC1AE3-3B0F-4FCA-813C-9684C9AFF0B5}" type="presParOf" srcId="{471CB6ED-E347-4F5B-909F-50056222F5A0}" destId="{F4833642-F38B-4FF8-ABBB-388EE34DB961}" srcOrd="4" destOrd="0" presId="urn:microsoft.com/office/officeart/2005/8/layout/hList7#1"/>
    <dgm:cxn modelId="{14D3B007-66D5-412A-B8BF-9107B8BF0C2B}" type="presParOf" srcId="{F4833642-F38B-4FF8-ABBB-388EE34DB961}" destId="{3D9B33F7-177F-4858-960F-E493E39BF2F1}" srcOrd="0" destOrd="0" presId="urn:microsoft.com/office/officeart/2005/8/layout/hList7#1"/>
    <dgm:cxn modelId="{B5B7F756-85A6-4D61-B8AE-0938153263F2}" type="presParOf" srcId="{F4833642-F38B-4FF8-ABBB-388EE34DB961}" destId="{D1E402D2-841D-4932-A4C0-8F9668AD7FA6}" srcOrd="1" destOrd="0" presId="urn:microsoft.com/office/officeart/2005/8/layout/hList7#1"/>
    <dgm:cxn modelId="{85BFF0FF-67FD-4746-AB17-9E150F5BCC07}" type="presParOf" srcId="{F4833642-F38B-4FF8-ABBB-388EE34DB961}" destId="{4E87F3AB-BCEC-4463-A3E4-ABA13069E319}" srcOrd="2" destOrd="0" presId="urn:microsoft.com/office/officeart/2005/8/layout/hList7#1"/>
    <dgm:cxn modelId="{97CCD1A3-98F5-4F25-A333-41353EBDB209}" type="presParOf" srcId="{F4833642-F38B-4FF8-ABBB-388EE34DB961}" destId="{9BAA9961-5C2E-46BD-8E84-726DBE293124}" srcOrd="3" destOrd="0" presId="urn:microsoft.com/office/officeart/2005/8/layout/hList7#1"/>
    <dgm:cxn modelId="{5F81C80F-AE00-4259-B044-B4397F5D376E}" type="presParOf" srcId="{471CB6ED-E347-4F5B-909F-50056222F5A0}" destId="{52C93598-B858-43B9-9C48-85A8C5FF11DA}" srcOrd="5" destOrd="0" presId="urn:microsoft.com/office/officeart/2005/8/layout/hList7#1"/>
    <dgm:cxn modelId="{004B179C-2878-49DF-987D-063BF2475654}" type="presParOf" srcId="{471CB6ED-E347-4F5B-909F-50056222F5A0}" destId="{CA3FA63F-9325-4FDB-97DA-BE1253339313}" srcOrd="6" destOrd="0" presId="urn:microsoft.com/office/officeart/2005/8/layout/hList7#1"/>
    <dgm:cxn modelId="{04E492CA-5CC1-4379-96FA-066540C668F6}" type="presParOf" srcId="{CA3FA63F-9325-4FDB-97DA-BE1253339313}" destId="{6D110D41-4E11-4401-B76C-66E5ED821106}" srcOrd="0" destOrd="0" presId="urn:microsoft.com/office/officeart/2005/8/layout/hList7#1"/>
    <dgm:cxn modelId="{75501627-A29B-4DD5-9CEC-3F4F2C96F1DD}" type="presParOf" srcId="{CA3FA63F-9325-4FDB-97DA-BE1253339313}" destId="{2215E924-F011-4387-852D-098ABD0A3578}" srcOrd="1" destOrd="0" presId="urn:microsoft.com/office/officeart/2005/8/layout/hList7#1"/>
    <dgm:cxn modelId="{E0B380D1-7A76-434C-B52C-3CD156D6549E}" type="presParOf" srcId="{CA3FA63F-9325-4FDB-97DA-BE1253339313}" destId="{C8FB8179-5D6A-4A7C-8669-379A2BA25530}" srcOrd="2" destOrd="0" presId="urn:microsoft.com/office/officeart/2005/8/layout/hList7#1"/>
    <dgm:cxn modelId="{CD9295E9-E4FA-4509-A20F-631243C7E52E}" type="presParOf" srcId="{CA3FA63F-9325-4FDB-97DA-BE1253339313}" destId="{3311900B-E919-4411-BF49-349CFA40594B}"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38365F4-B987-4C79-8AE6-7DB3CB1ECA44}"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l-GR"/>
        </a:p>
      </dgm:t>
    </dgm:pt>
    <dgm:pt modelId="{07D7289B-3592-4E54-BFEF-31017D154755}">
      <dgm:prSet phldrT="[Κείμενο]" custT="1">
        <dgm:style>
          <a:lnRef idx="0">
            <a:scrgbClr r="0" g="0" b="0"/>
          </a:lnRef>
          <a:fillRef idx="0">
            <a:scrgbClr r="0" g="0" b="0"/>
          </a:fillRef>
          <a:effectRef idx="0">
            <a:scrgbClr r="0" g="0" b="0"/>
          </a:effectRef>
          <a:fontRef idx="minor">
            <a:schemeClr val="accent5"/>
          </a:fontRef>
        </dgm:style>
      </dgm:prSet>
      <dgm:spPr>
        <a:noFill/>
        <a:ln w="19050" cap="flat" cmpd="sng" algn="ctr">
          <a:noFill/>
          <a:prstDash val="solid"/>
          <a:round/>
          <a:headEnd type="none" w="med" len="med"/>
          <a:tailEnd type="none" w="med" len="med"/>
        </a:ln>
      </dgm:spPr>
      <dgm:t>
        <a:bodyPr/>
        <a:lstStyle/>
        <a:p>
          <a:endParaRPr lang="el-GR" sz="2000" b="1" dirty="0">
            <a:solidFill>
              <a:schemeClr val="accent2"/>
            </a:solidFill>
          </a:endParaRPr>
        </a:p>
      </dgm:t>
    </dgm:pt>
    <dgm:pt modelId="{9C77A193-BEF9-4779-89F0-4E7897725809}" type="sibTrans" cxnId="{3B20654E-8492-4344-899F-EC97407C6B59}">
      <dgm:prSet/>
      <dgm:spPr/>
      <dgm:t>
        <a:bodyPr/>
        <a:lstStyle/>
        <a:p>
          <a:endParaRPr lang="el-GR"/>
        </a:p>
      </dgm:t>
    </dgm:pt>
    <dgm:pt modelId="{4204A093-7A63-4064-8B35-F71376D382C6}" type="parTrans" cxnId="{3B20654E-8492-4344-899F-EC97407C6B59}">
      <dgm:prSet/>
      <dgm:spPr/>
      <dgm:t>
        <a:bodyPr/>
        <a:lstStyle/>
        <a:p>
          <a:endParaRPr lang="el-GR"/>
        </a:p>
      </dgm:t>
    </dgm:pt>
    <dgm:pt modelId="{AC93BB0B-4AA8-41BC-A1D1-257011CD5A2B}">
      <dgm:prSet custT="1"/>
      <dgm:spPr/>
      <dgm:t>
        <a:bodyPr/>
        <a:lstStyle/>
        <a:p>
          <a:r>
            <a:rPr lang="el-GR" sz="2000" b="1" dirty="0">
              <a:solidFill>
                <a:schemeClr val="tx1"/>
              </a:solidFill>
            </a:rPr>
            <a:t>Η</a:t>
          </a:r>
          <a:r>
            <a:rPr lang="el-GR" sz="2400" dirty="0"/>
            <a:t> </a:t>
          </a:r>
          <a:r>
            <a:rPr lang="el-GR" sz="2000" b="1" dirty="0">
              <a:solidFill>
                <a:schemeClr val="tx1"/>
              </a:solidFill>
            </a:rPr>
            <a:t>αναλυτική επεξεργασία αποσκοπεί στην ανάλυση των δεδομένων</a:t>
          </a:r>
        </a:p>
      </dgm:t>
    </dgm:pt>
    <dgm:pt modelId="{390F5756-6977-4C84-8AE3-146DFB7D668C}" type="parTrans" cxnId="{EBCCD7AE-855C-4495-AD94-EFBC8EC32390}">
      <dgm:prSet/>
      <dgm:spPr/>
      <dgm:t>
        <a:bodyPr/>
        <a:lstStyle/>
        <a:p>
          <a:endParaRPr lang="el-GR"/>
        </a:p>
      </dgm:t>
    </dgm:pt>
    <dgm:pt modelId="{F54B785B-E61A-424D-B652-9B8498BD8180}" type="sibTrans" cxnId="{EBCCD7AE-855C-4495-AD94-EFBC8EC32390}">
      <dgm:prSet/>
      <dgm:spPr/>
      <dgm:t>
        <a:bodyPr/>
        <a:lstStyle/>
        <a:p>
          <a:endParaRPr lang="el-GR"/>
        </a:p>
      </dgm:t>
    </dgm:pt>
    <dgm:pt modelId="{58365564-FCBF-4649-8E32-C7689CBADF7C}">
      <dgm:prSet custT="1"/>
      <dgm:spPr/>
      <dgm:t>
        <a:bodyPr/>
        <a:lstStyle/>
        <a:p>
          <a:r>
            <a:rPr lang="el-GR" sz="2000" b="1" dirty="0">
              <a:solidFill>
                <a:schemeClr val="tx1"/>
              </a:solidFill>
            </a:rPr>
            <a:t>Απώτερος σκοπός της είναι να εντοπιστούν τα δομικά μέρη κάθε στοιχείου και να εντοπιστούν οι σχέσεις που τα συνδέουν </a:t>
          </a:r>
        </a:p>
      </dgm:t>
    </dgm:pt>
    <dgm:pt modelId="{81964E79-CCE0-4B0F-BBF2-93EBB62730D8}" type="parTrans" cxnId="{92BE6A14-EBD0-467D-BF6B-92102CBDB428}">
      <dgm:prSet/>
      <dgm:spPr/>
      <dgm:t>
        <a:bodyPr/>
        <a:lstStyle/>
        <a:p>
          <a:endParaRPr lang="el-GR"/>
        </a:p>
      </dgm:t>
    </dgm:pt>
    <dgm:pt modelId="{E58F4A0D-5AF0-4A3C-9153-4BEFD1BB3335}" type="sibTrans" cxnId="{92BE6A14-EBD0-467D-BF6B-92102CBDB428}">
      <dgm:prSet/>
      <dgm:spPr/>
      <dgm:t>
        <a:bodyPr/>
        <a:lstStyle/>
        <a:p>
          <a:endParaRPr lang="el-GR"/>
        </a:p>
      </dgm:t>
    </dgm:pt>
    <dgm:pt modelId="{02B051DF-8393-464A-8D56-51934F3F294B}">
      <dgm:prSet custT="1"/>
      <dgm:spPr/>
      <dgm:t>
        <a:bodyPr/>
        <a:lstStyle/>
        <a:p>
          <a:r>
            <a:rPr lang="el-GR" sz="2000" b="1" dirty="0">
              <a:solidFill>
                <a:schemeClr val="tx1"/>
              </a:solidFill>
            </a:rPr>
            <a:t>Η ανάλυση βασίζεται σε κύριες έννοιες, όπως είναι η έννοια της αιτιότητας και σε διαδικασίες που βρίσκουν εφαρμογή σε όλους τους τομείς της γνώσης </a:t>
          </a:r>
        </a:p>
      </dgm:t>
    </dgm:pt>
    <dgm:pt modelId="{DFBCAF48-AC48-4ACB-8B8A-A55DA5119892}" type="parTrans" cxnId="{9F8DE07C-4044-4CF4-8F1E-E3779BD87AE3}">
      <dgm:prSet/>
      <dgm:spPr/>
      <dgm:t>
        <a:bodyPr/>
        <a:lstStyle/>
        <a:p>
          <a:endParaRPr lang="el-GR"/>
        </a:p>
      </dgm:t>
    </dgm:pt>
    <dgm:pt modelId="{D47ABC01-357E-4837-9577-48B2D6A6A0F3}" type="sibTrans" cxnId="{9F8DE07C-4044-4CF4-8F1E-E3779BD87AE3}">
      <dgm:prSet/>
      <dgm:spPr/>
      <dgm:t>
        <a:bodyPr/>
        <a:lstStyle/>
        <a:p>
          <a:endParaRPr lang="el-GR"/>
        </a:p>
      </dgm:t>
    </dgm:pt>
    <dgm:pt modelId="{EA1B2CF5-D088-4A81-AE9A-8BEF9AE4415B}">
      <dgm:prSet custT="1"/>
      <dgm:spPr/>
      <dgm:t>
        <a:bodyPr/>
        <a:lstStyle/>
        <a:p>
          <a:r>
            <a:rPr lang="el-GR" sz="2000" b="1" dirty="0">
              <a:solidFill>
                <a:schemeClr val="tx1"/>
              </a:solidFill>
            </a:rPr>
            <a:t>Οι αναλυτικές δεξιότητες είναι: η ανάλυση των δομικών στοιχείων, η διάκριση σχέσεων, η διάκριση μοτίβων. Η διάκριση γεγονότων από απόψεις-εκτιμήσεις και η διευκρίνιση </a:t>
          </a:r>
        </a:p>
      </dgm:t>
    </dgm:pt>
    <dgm:pt modelId="{E9057237-2648-40F4-9C39-487F181C0918}" type="parTrans" cxnId="{5F4F4AB3-4F5D-4397-B65F-48B60BD3528F}">
      <dgm:prSet/>
      <dgm:spPr/>
      <dgm:t>
        <a:bodyPr/>
        <a:lstStyle/>
        <a:p>
          <a:endParaRPr lang="el-GR"/>
        </a:p>
      </dgm:t>
    </dgm:pt>
    <dgm:pt modelId="{08AE953A-4C73-4B10-A8D8-060913D9137F}" type="sibTrans" cxnId="{5F4F4AB3-4F5D-4397-B65F-48B60BD3528F}">
      <dgm:prSet/>
      <dgm:spPr/>
      <dgm:t>
        <a:bodyPr/>
        <a:lstStyle/>
        <a:p>
          <a:endParaRPr lang="el-GR"/>
        </a:p>
      </dgm:t>
    </dgm:pt>
    <dgm:pt modelId="{0E3B2F7E-CA3B-4966-8534-108D9BC502F5}" type="pres">
      <dgm:prSet presAssocID="{838365F4-B987-4C79-8AE6-7DB3CB1ECA44}" presName="layout" presStyleCnt="0">
        <dgm:presLayoutVars>
          <dgm:chMax/>
          <dgm:chPref/>
          <dgm:dir/>
          <dgm:animOne val="branch"/>
          <dgm:animLvl val="lvl"/>
          <dgm:resizeHandles/>
        </dgm:presLayoutVars>
      </dgm:prSet>
      <dgm:spPr/>
      <dgm:t>
        <a:bodyPr/>
        <a:lstStyle/>
        <a:p>
          <a:endParaRPr lang="el-GR"/>
        </a:p>
      </dgm:t>
    </dgm:pt>
    <dgm:pt modelId="{0172026E-85C8-457F-96C1-2A4B7E7A2323}" type="pres">
      <dgm:prSet presAssocID="{07D7289B-3592-4E54-BFEF-31017D154755}" presName="root" presStyleCnt="0">
        <dgm:presLayoutVars>
          <dgm:chMax/>
          <dgm:chPref val="4"/>
        </dgm:presLayoutVars>
      </dgm:prSet>
      <dgm:spPr/>
    </dgm:pt>
    <dgm:pt modelId="{8F41BE44-035B-43F2-9E8A-07B2F2EB624E}" type="pres">
      <dgm:prSet presAssocID="{07D7289B-3592-4E54-BFEF-31017D154755}" presName="rootComposite" presStyleCnt="0">
        <dgm:presLayoutVars/>
      </dgm:prSet>
      <dgm:spPr/>
    </dgm:pt>
    <dgm:pt modelId="{F344F609-DF3C-4126-A6EF-E497DC566CE6}" type="pres">
      <dgm:prSet presAssocID="{07D7289B-3592-4E54-BFEF-31017D154755}" presName="rootText" presStyleLbl="node0" presStyleIdx="0" presStyleCnt="1" custScaleX="32881" custScaleY="29170" custLinFactNeighborX="10594" custLinFactNeighborY="1333">
        <dgm:presLayoutVars>
          <dgm:chMax/>
          <dgm:chPref val="4"/>
        </dgm:presLayoutVars>
      </dgm:prSet>
      <dgm:spPr/>
      <dgm:t>
        <a:bodyPr/>
        <a:lstStyle/>
        <a:p>
          <a:endParaRPr lang="el-GR"/>
        </a:p>
      </dgm:t>
    </dgm:pt>
    <dgm:pt modelId="{69DC37AD-BB50-4AEB-B548-3EDCE554687D}" type="pres">
      <dgm:prSet presAssocID="{07D7289B-3592-4E54-BFEF-31017D154755}" presName="childShape" presStyleCnt="0">
        <dgm:presLayoutVars>
          <dgm:chMax val="0"/>
          <dgm:chPref val="0"/>
        </dgm:presLayoutVars>
      </dgm:prSet>
      <dgm:spPr/>
    </dgm:pt>
    <dgm:pt modelId="{07EA8DD3-2139-4A20-B89F-5D65383DA358}" type="pres">
      <dgm:prSet presAssocID="{AC93BB0B-4AA8-41BC-A1D1-257011CD5A2B}" presName="childComposite" presStyleCnt="0">
        <dgm:presLayoutVars>
          <dgm:chMax val="0"/>
          <dgm:chPref val="0"/>
        </dgm:presLayoutVars>
      </dgm:prSet>
      <dgm:spPr/>
    </dgm:pt>
    <dgm:pt modelId="{C133717D-946F-49AA-ACD5-111F99C4DCFA}" type="pres">
      <dgm:prSet presAssocID="{AC93BB0B-4AA8-41BC-A1D1-257011CD5A2B}" presName="Image" presStyleLbl="node1" presStyleIdx="0" presStyleCnt="4"/>
      <dgm:spPr/>
    </dgm:pt>
    <dgm:pt modelId="{8039B762-F281-48AF-9608-8BF4CC8BDBCB}" type="pres">
      <dgm:prSet presAssocID="{AC93BB0B-4AA8-41BC-A1D1-257011CD5A2B}" presName="childText" presStyleLbl="lnNode1" presStyleIdx="0" presStyleCnt="4" custScaleX="149457">
        <dgm:presLayoutVars>
          <dgm:chMax val="0"/>
          <dgm:chPref val="0"/>
          <dgm:bulletEnabled val="1"/>
        </dgm:presLayoutVars>
      </dgm:prSet>
      <dgm:spPr/>
      <dgm:t>
        <a:bodyPr/>
        <a:lstStyle/>
        <a:p>
          <a:endParaRPr lang="el-GR"/>
        </a:p>
      </dgm:t>
    </dgm:pt>
    <dgm:pt modelId="{65558747-E5F6-4FCA-99A8-AB716B7A2C52}" type="pres">
      <dgm:prSet presAssocID="{58365564-FCBF-4649-8E32-C7689CBADF7C}" presName="childComposite" presStyleCnt="0">
        <dgm:presLayoutVars>
          <dgm:chMax val="0"/>
          <dgm:chPref val="0"/>
        </dgm:presLayoutVars>
      </dgm:prSet>
      <dgm:spPr/>
    </dgm:pt>
    <dgm:pt modelId="{223D731E-06E2-4958-9812-4575C8DB6129}" type="pres">
      <dgm:prSet presAssocID="{58365564-FCBF-4649-8E32-C7689CBADF7C}" presName="Image" presStyleLbl="node1" presStyleIdx="1" presStyleCnt="4"/>
      <dgm:spPr/>
    </dgm:pt>
    <dgm:pt modelId="{23F81A5C-4880-4129-B024-7785300A6973}" type="pres">
      <dgm:prSet presAssocID="{58365564-FCBF-4649-8E32-C7689CBADF7C}" presName="childText" presStyleLbl="lnNode1" presStyleIdx="1" presStyleCnt="4" custScaleX="148939">
        <dgm:presLayoutVars>
          <dgm:chMax val="0"/>
          <dgm:chPref val="0"/>
          <dgm:bulletEnabled val="1"/>
        </dgm:presLayoutVars>
      </dgm:prSet>
      <dgm:spPr/>
      <dgm:t>
        <a:bodyPr/>
        <a:lstStyle/>
        <a:p>
          <a:endParaRPr lang="el-GR"/>
        </a:p>
      </dgm:t>
    </dgm:pt>
    <dgm:pt modelId="{EF097E8C-0729-4418-B114-CF0327D6DAC5}" type="pres">
      <dgm:prSet presAssocID="{02B051DF-8393-464A-8D56-51934F3F294B}" presName="childComposite" presStyleCnt="0">
        <dgm:presLayoutVars>
          <dgm:chMax val="0"/>
          <dgm:chPref val="0"/>
        </dgm:presLayoutVars>
      </dgm:prSet>
      <dgm:spPr/>
    </dgm:pt>
    <dgm:pt modelId="{7F811E85-52CE-4B38-B55D-86F8B227B7A5}" type="pres">
      <dgm:prSet presAssocID="{02B051DF-8393-464A-8D56-51934F3F294B}" presName="Image" presStyleLbl="node1" presStyleIdx="2" presStyleCnt="4"/>
      <dgm:spPr/>
    </dgm:pt>
    <dgm:pt modelId="{21EFA837-3133-4D96-B086-1385F4DDBFA1}" type="pres">
      <dgm:prSet presAssocID="{02B051DF-8393-464A-8D56-51934F3F294B}" presName="childText" presStyleLbl="lnNode1" presStyleIdx="2" presStyleCnt="4" custScaleX="149115">
        <dgm:presLayoutVars>
          <dgm:chMax val="0"/>
          <dgm:chPref val="0"/>
          <dgm:bulletEnabled val="1"/>
        </dgm:presLayoutVars>
      </dgm:prSet>
      <dgm:spPr/>
      <dgm:t>
        <a:bodyPr/>
        <a:lstStyle/>
        <a:p>
          <a:endParaRPr lang="el-GR"/>
        </a:p>
      </dgm:t>
    </dgm:pt>
    <dgm:pt modelId="{CECA9246-03BC-4CA9-ABC2-7D2808B050D0}" type="pres">
      <dgm:prSet presAssocID="{EA1B2CF5-D088-4A81-AE9A-8BEF9AE4415B}" presName="childComposite" presStyleCnt="0">
        <dgm:presLayoutVars>
          <dgm:chMax val="0"/>
          <dgm:chPref val="0"/>
        </dgm:presLayoutVars>
      </dgm:prSet>
      <dgm:spPr/>
    </dgm:pt>
    <dgm:pt modelId="{FF4E7DCA-492F-48CF-8518-464A9C9C803F}" type="pres">
      <dgm:prSet presAssocID="{EA1B2CF5-D088-4A81-AE9A-8BEF9AE4415B}" presName="Image" presStyleLbl="node1" presStyleIdx="3" presStyleCnt="4" custLinFactNeighborX="-25083" custLinFactNeighborY="-7629"/>
      <dgm:spPr/>
    </dgm:pt>
    <dgm:pt modelId="{E8892B01-B603-4F4D-9D28-CFE5BFA02031}" type="pres">
      <dgm:prSet presAssocID="{EA1B2CF5-D088-4A81-AE9A-8BEF9AE4415B}" presName="childText" presStyleLbl="lnNode1" presStyleIdx="3" presStyleCnt="4" custScaleX="149291">
        <dgm:presLayoutVars>
          <dgm:chMax val="0"/>
          <dgm:chPref val="0"/>
          <dgm:bulletEnabled val="1"/>
        </dgm:presLayoutVars>
      </dgm:prSet>
      <dgm:spPr/>
      <dgm:t>
        <a:bodyPr/>
        <a:lstStyle/>
        <a:p>
          <a:endParaRPr lang="el-GR"/>
        </a:p>
      </dgm:t>
    </dgm:pt>
  </dgm:ptLst>
  <dgm:cxnLst>
    <dgm:cxn modelId="{9F8DE07C-4044-4CF4-8F1E-E3779BD87AE3}" srcId="{07D7289B-3592-4E54-BFEF-31017D154755}" destId="{02B051DF-8393-464A-8D56-51934F3F294B}" srcOrd="2" destOrd="0" parTransId="{DFBCAF48-AC48-4ACB-8B8A-A55DA5119892}" sibTransId="{D47ABC01-357E-4837-9577-48B2D6A6A0F3}"/>
    <dgm:cxn modelId="{92BE6A14-EBD0-467D-BF6B-92102CBDB428}" srcId="{07D7289B-3592-4E54-BFEF-31017D154755}" destId="{58365564-FCBF-4649-8E32-C7689CBADF7C}" srcOrd="1" destOrd="0" parTransId="{81964E79-CCE0-4B0F-BBF2-93EBB62730D8}" sibTransId="{E58F4A0D-5AF0-4A3C-9153-4BEFD1BB3335}"/>
    <dgm:cxn modelId="{3B20654E-8492-4344-899F-EC97407C6B59}" srcId="{838365F4-B987-4C79-8AE6-7DB3CB1ECA44}" destId="{07D7289B-3592-4E54-BFEF-31017D154755}" srcOrd="0" destOrd="0" parTransId="{4204A093-7A63-4064-8B35-F71376D382C6}" sibTransId="{9C77A193-BEF9-4779-89F0-4E7897725809}"/>
    <dgm:cxn modelId="{636DF8AC-60C0-4937-98CF-C1359423245E}" type="presOf" srcId="{EA1B2CF5-D088-4A81-AE9A-8BEF9AE4415B}" destId="{E8892B01-B603-4F4D-9D28-CFE5BFA02031}" srcOrd="0" destOrd="0" presId="urn:microsoft.com/office/officeart/2008/layout/PictureAccentList"/>
    <dgm:cxn modelId="{EBCCD7AE-855C-4495-AD94-EFBC8EC32390}" srcId="{07D7289B-3592-4E54-BFEF-31017D154755}" destId="{AC93BB0B-4AA8-41BC-A1D1-257011CD5A2B}" srcOrd="0" destOrd="0" parTransId="{390F5756-6977-4C84-8AE3-146DFB7D668C}" sibTransId="{F54B785B-E61A-424D-B652-9B8498BD8180}"/>
    <dgm:cxn modelId="{5F4F4AB3-4F5D-4397-B65F-48B60BD3528F}" srcId="{07D7289B-3592-4E54-BFEF-31017D154755}" destId="{EA1B2CF5-D088-4A81-AE9A-8BEF9AE4415B}" srcOrd="3" destOrd="0" parTransId="{E9057237-2648-40F4-9C39-487F181C0918}" sibTransId="{08AE953A-4C73-4B10-A8D8-060913D9137F}"/>
    <dgm:cxn modelId="{38A5C71F-ACA2-4295-8ED2-1F75D6958AC8}" type="presOf" srcId="{838365F4-B987-4C79-8AE6-7DB3CB1ECA44}" destId="{0E3B2F7E-CA3B-4966-8534-108D9BC502F5}" srcOrd="0" destOrd="0" presId="urn:microsoft.com/office/officeart/2008/layout/PictureAccentList"/>
    <dgm:cxn modelId="{2D9E5CBE-0CD1-4C40-8311-5D36477ED147}" type="presOf" srcId="{58365564-FCBF-4649-8E32-C7689CBADF7C}" destId="{23F81A5C-4880-4129-B024-7785300A6973}" srcOrd="0" destOrd="0" presId="urn:microsoft.com/office/officeart/2008/layout/PictureAccentList"/>
    <dgm:cxn modelId="{DD179599-5D18-48D3-931E-FD6124EE2DCA}" type="presOf" srcId="{02B051DF-8393-464A-8D56-51934F3F294B}" destId="{21EFA837-3133-4D96-B086-1385F4DDBFA1}" srcOrd="0" destOrd="0" presId="urn:microsoft.com/office/officeart/2008/layout/PictureAccentList"/>
    <dgm:cxn modelId="{D15B5EC0-A68B-4790-82BE-AD4C86D4388A}" type="presOf" srcId="{AC93BB0B-4AA8-41BC-A1D1-257011CD5A2B}" destId="{8039B762-F281-48AF-9608-8BF4CC8BDBCB}" srcOrd="0" destOrd="0" presId="urn:microsoft.com/office/officeart/2008/layout/PictureAccentList"/>
    <dgm:cxn modelId="{6DE01BBE-E1E5-405E-8BF0-BCBFA184CC47}" type="presOf" srcId="{07D7289B-3592-4E54-BFEF-31017D154755}" destId="{F344F609-DF3C-4126-A6EF-E497DC566CE6}" srcOrd="0" destOrd="0" presId="urn:microsoft.com/office/officeart/2008/layout/PictureAccentList"/>
    <dgm:cxn modelId="{634D208D-D78C-465D-A777-0FBDFD7D13E7}" type="presParOf" srcId="{0E3B2F7E-CA3B-4966-8534-108D9BC502F5}" destId="{0172026E-85C8-457F-96C1-2A4B7E7A2323}" srcOrd="0" destOrd="0" presId="urn:microsoft.com/office/officeart/2008/layout/PictureAccentList"/>
    <dgm:cxn modelId="{019978B0-E114-4719-A299-B7F24E13109C}" type="presParOf" srcId="{0172026E-85C8-457F-96C1-2A4B7E7A2323}" destId="{8F41BE44-035B-43F2-9E8A-07B2F2EB624E}" srcOrd="0" destOrd="0" presId="urn:microsoft.com/office/officeart/2008/layout/PictureAccentList"/>
    <dgm:cxn modelId="{A960627E-B0EC-444D-BD1B-C293A75A90CA}" type="presParOf" srcId="{8F41BE44-035B-43F2-9E8A-07B2F2EB624E}" destId="{F344F609-DF3C-4126-A6EF-E497DC566CE6}" srcOrd="0" destOrd="0" presId="urn:microsoft.com/office/officeart/2008/layout/PictureAccentList"/>
    <dgm:cxn modelId="{43F267BD-8E1A-47A0-950D-BB11E92E70E7}" type="presParOf" srcId="{0172026E-85C8-457F-96C1-2A4B7E7A2323}" destId="{69DC37AD-BB50-4AEB-B548-3EDCE554687D}" srcOrd="1" destOrd="0" presId="urn:microsoft.com/office/officeart/2008/layout/PictureAccentList"/>
    <dgm:cxn modelId="{60A2FD79-B083-412E-B78F-446FBF8EF6A8}" type="presParOf" srcId="{69DC37AD-BB50-4AEB-B548-3EDCE554687D}" destId="{07EA8DD3-2139-4A20-B89F-5D65383DA358}" srcOrd="0" destOrd="0" presId="urn:microsoft.com/office/officeart/2008/layout/PictureAccentList"/>
    <dgm:cxn modelId="{DC791593-4F72-418A-803E-D4940EC5CEC5}" type="presParOf" srcId="{07EA8DD3-2139-4A20-B89F-5D65383DA358}" destId="{C133717D-946F-49AA-ACD5-111F99C4DCFA}" srcOrd="0" destOrd="0" presId="urn:microsoft.com/office/officeart/2008/layout/PictureAccentList"/>
    <dgm:cxn modelId="{C14B131E-BC55-421C-AA23-E0CD4C8FFD02}" type="presParOf" srcId="{07EA8DD3-2139-4A20-B89F-5D65383DA358}" destId="{8039B762-F281-48AF-9608-8BF4CC8BDBCB}" srcOrd="1" destOrd="0" presId="urn:microsoft.com/office/officeart/2008/layout/PictureAccentList"/>
    <dgm:cxn modelId="{A6B909D2-EA93-4F68-B8B7-0A2FB143DF73}" type="presParOf" srcId="{69DC37AD-BB50-4AEB-B548-3EDCE554687D}" destId="{65558747-E5F6-4FCA-99A8-AB716B7A2C52}" srcOrd="1" destOrd="0" presId="urn:microsoft.com/office/officeart/2008/layout/PictureAccentList"/>
    <dgm:cxn modelId="{8322C190-6675-4E70-8CCC-B820A93153D4}" type="presParOf" srcId="{65558747-E5F6-4FCA-99A8-AB716B7A2C52}" destId="{223D731E-06E2-4958-9812-4575C8DB6129}" srcOrd="0" destOrd="0" presId="urn:microsoft.com/office/officeart/2008/layout/PictureAccentList"/>
    <dgm:cxn modelId="{0B7D0E81-C056-4F81-A77D-974F0332214D}" type="presParOf" srcId="{65558747-E5F6-4FCA-99A8-AB716B7A2C52}" destId="{23F81A5C-4880-4129-B024-7785300A6973}" srcOrd="1" destOrd="0" presId="urn:microsoft.com/office/officeart/2008/layout/PictureAccentList"/>
    <dgm:cxn modelId="{84D1AEAE-DBEF-4DE8-9BAD-5601C8948F5B}" type="presParOf" srcId="{69DC37AD-BB50-4AEB-B548-3EDCE554687D}" destId="{EF097E8C-0729-4418-B114-CF0327D6DAC5}" srcOrd="2" destOrd="0" presId="urn:microsoft.com/office/officeart/2008/layout/PictureAccentList"/>
    <dgm:cxn modelId="{64FED8D2-5898-48F0-ABBE-D969FEA20673}" type="presParOf" srcId="{EF097E8C-0729-4418-B114-CF0327D6DAC5}" destId="{7F811E85-52CE-4B38-B55D-86F8B227B7A5}" srcOrd="0" destOrd="0" presId="urn:microsoft.com/office/officeart/2008/layout/PictureAccentList"/>
    <dgm:cxn modelId="{94C11C5F-2E36-485A-9964-FB838CB55B0B}" type="presParOf" srcId="{EF097E8C-0729-4418-B114-CF0327D6DAC5}" destId="{21EFA837-3133-4D96-B086-1385F4DDBFA1}" srcOrd="1" destOrd="0" presId="urn:microsoft.com/office/officeart/2008/layout/PictureAccentList"/>
    <dgm:cxn modelId="{DAF08969-8014-4BDD-8AE8-622C4FF6AF83}" type="presParOf" srcId="{69DC37AD-BB50-4AEB-B548-3EDCE554687D}" destId="{CECA9246-03BC-4CA9-ABC2-7D2808B050D0}" srcOrd="3" destOrd="0" presId="urn:microsoft.com/office/officeart/2008/layout/PictureAccentList"/>
    <dgm:cxn modelId="{78D71FBA-B014-43EA-A2FF-115DE77E0DB2}" type="presParOf" srcId="{CECA9246-03BC-4CA9-ABC2-7D2808B050D0}" destId="{FF4E7DCA-492F-48CF-8518-464A9C9C803F}" srcOrd="0" destOrd="0" presId="urn:microsoft.com/office/officeart/2008/layout/PictureAccentList"/>
    <dgm:cxn modelId="{7415374C-4B6E-4359-B4FB-95EDA18A5ED9}" type="presParOf" srcId="{CECA9246-03BC-4CA9-ABC2-7D2808B050D0}" destId="{E8892B01-B603-4F4D-9D28-CFE5BFA02031}"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89A54E-FA17-479E-9B5E-27F4920431FC}" type="doc">
      <dgm:prSet loTypeId="urn:microsoft.com/office/officeart/2005/8/layout/hProcess9" loCatId="process" qsTypeId="urn:microsoft.com/office/officeart/2005/8/quickstyle/simple1" qsCatId="simple" csTypeId="urn:microsoft.com/office/officeart/2005/8/colors/accent1_2" csCatId="accent1" phldr="1"/>
      <dgm:spPr/>
    </dgm:pt>
    <dgm:pt modelId="{3E28A154-8D75-4C24-92D7-96638C5022FC}">
      <dgm:prSet phldrT="[Text]" custT="1"/>
      <dgm:spPr/>
      <dgm:t>
        <a:bodyPr/>
        <a:lstStyle/>
        <a:p>
          <a:r>
            <a:rPr lang="el-GR" sz="2800" b="1" i="0" dirty="0" smtClean="0">
              <a:solidFill>
                <a:schemeClr val="bg1"/>
              </a:solidFill>
              <a:effectLst/>
              <a:latin typeface="+mn-lt"/>
              <a:ea typeface="+mn-ea"/>
              <a:cs typeface="+mn-cs"/>
            </a:rPr>
            <a:t>Γνώση</a:t>
          </a:r>
          <a:endParaRPr lang="el-GR" sz="1400" b="1" i="0" dirty="0" smtClean="0">
            <a:solidFill>
              <a:schemeClr val="bg1"/>
            </a:solidFill>
            <a:effectLst/>
            <a:latin typeface="+mn-lt"/>
            <a:ea typeface="+mn-ea"/>
            <a:cs typeface="+mn-cs"/>
          </a:endParaRPr>
        </a:p>
        <a:p>
          <a:r>
            <a:rPr lang="el-GR" sz="1400" b="0" i="0" dirty="0" smtClean="0">
              <a:solidFill>
                <a:schemeClr val="accent5">
                  <a:lumMod val="50000"/>
                </a:schemeClr>
              </a:solidFill>
              <a:effectLst/>
              <a:latin typeface="+mn-lt"/>
              <a:cs typeface="+mn-cs"/>
            </a:rPr>
            <a:t>Περιλαμβάνει όλες τις απαιτούμενες γνώσεις για κάθε μία από τις δεξιότητες</a:t>
          </a:r>
        </a:p>
        <a:p>
          <a:endParaRPr lang="en-US" sz="1400" b="0" i="0" dirty="0">
            <a:solidFill>
              <a:schemeClr val="accent5">
                <a:lumMod val="50000"/>
              </a:schemeClr>
            </a:solidFill>
            <a:effectLst/>
            <a:latin typeface="+mn-lt"/>
          </a:endParaRPr>
        </a:p>
      </dgm:t>
    </dgm:pt>
    <dgm:pt modelId="{3A8CCCC5-5903-4262-B5B3-45D40483665D}" type="parTrans" cxnId="{3EF646EF-ADDA-4969-ACE3-FA3D3A799E20}">
      <dgm:prSet/>
      <dgm:spPr/>
      <dgm:t>
        <a:bodyPr/>
        <a:lstStyle/>
        <a:p>
          <a:endParaRPr lang="en-US"/>
        </a:p>
      </dgm:t>
    </dgm:pt>
    <dgm:pt modelId="{4653273D-B0B6-4E6F-BE93-298EC5436704}" type="sibTrans" cxnId="{3EF646EF-ADDA-4969-ACE3-FA3D3A799E20}">
      <dgm:prSet/>
      <dgm:spPr/>
      <dgm:t>
        <a:bodyPr/>
        <a:lstStyle/>
        <a:p>
          <a:endParaRPr lang="en-US"/>
        </a:p>
      </dgm:t>
    </dgm:pt>
    <dgm:pt modelId="{350C8BBF-F500-46D7-84ED-68C2F336E4E6}">
      <dgm:prSet phldrT="[Text]" custT="1"/>
      <dgm:spPr/>
      <dgm:t>
        <a:bodyPr/>
        <a:lstStyle/>
        <a:p>
          <a:r>
            <a:rPr lang="el-GR" sz="2800" b="1" i="0" dirty="0" smtClean="0">
              <a:solidFill>
                <a:schemeClr val="bg1"/>
              </a:solidFill>
              <a:effectLst/>
              <a:latin typeface="+mn-lt"/>
              <a:ea typeface="+mn-ea"/>
              <a:cs typeface="+mn-cs"/>
            </a:rPr>
            <a:t>Δεξιότητες</a:t>
          </a:r>
          <a:r>
            <a:rPr lang="en-US" sz="2800" b="1" i="0" dirty="0" smtClean="0">
              <a:solidFill>
                <a:schemeClr val="bg1"/>
              </a:solidFill>
              <a:effectLst/>
              <a:latin typeface="+mn-lt"/>
              <a:ea typeface="+mn-ea"/>
              <a:cs typeface="+mn-cs"/>
            </a:rPr>
            <a:t> </a:t>
          </a:r>
          <a:endParaRPr lang="el-GR" sz="2800" b="1" i="0" dirty="0" smtClean="0">
            <a:solidFill>
              <a:schemeClr val="bg1"/>
            </a:solidFill>
            <a:effectLst/>
            <a:latin typeface="+mn-lt"/>
            <a:ea typeface="+mn-ea"/>
            <a:cs typeface="+mn-cs"/>
          </a:endParaRPr>
        </a:p>
        <a:p>
          <a:r>
            <a:rPr lang="el-GR" sz="1400" b="0" i="0" dirty="0" smtClean="0">
              <a:solidFill>
                <a:schemeClr val="accent5">
                  <a:lumMod val="50000"/>
                </a:schemeClr>
              </a:solidFill>
              <a:effectLst/>
              <a:latin typeface="+mn-lt"/>
              <a:cs typeface="+mn-cs"/>
            </a:rPr>
            <a:t>Περιλαμβάνει όλες τις ικανότητες, δεξιότητες και διαδικασίες βάσει των οποίων διαμορφώνεται το πλαίσιο των αναλυτικών προγραμμάτων </a:t>
          </a:r>
          <a:endParaRPr lang="en-US" sz="1400" b="0" i="0" dirty="0">
            <a:solidFill>
              <a:schemeClr val="accent5">
                <a:lumMod val="50000"/>
              </a:schemeClr>
            </a:solidFill>
            <a:effectLst/>
            <a:latin typeface="+mn-lt"/>
            <a:cs typeface="+mn-cs"/>
          </a:endParaRPr>
        </a:p>
      </dgm:t>
    </dgm:pt>
    <dgm:pt modelId="{5A76B834-A8EB-494B-B8DD-14FD68C86EB1}" type="parTrans" cxnId="{4DBF5EF8-C45A-496A-90B9-97DAC45BF037}">
      <dgm:prSet/>
      <dgm:spPr/>
      <dgm:t>
        <a:bodyPr/>
        <a:lstStyle/>
        <a:p>
          <a:endParaRPr lang="en-US"/>
        </a:p>
      </dgm:t>
    </dgm:pt>
    <dgm:pt modelId="{47CD63B3-1C1D-418C-B6F3-5DF6F2ECFA84}" type="sibTrans" cxnId="{4DBF5EF8-C45A-496A-90B9-97DAC45BF037}">
      <dgm:prSet/>
      <dgm:spPr/>
      <dgm:t>
        <a:bodyPr/>
        <a:lstStyle/>
        <a:p>
          <a:endParaRPr lang="en-US"/>
        </a:p>
      </dgm:t>
    </dgm:pt>
    <dgm:pt modelId="{136F5007-9E53-4FA5-B8A0-F5FD7AEB319C}">
      <dgm:prSet phldrT="[Text]" custT="1"/>
      <dgm:spPr/>
      <dgm:t>
        <a:bodyPr/>
        <a:lstStyle/>
        <a:p>
          <a:pPr rtl="0"/>
          <a:r>
            <a:rPr lang="el-GR" sz="2000" b="1" i="0" dirty="0" smtClean="0">
              <a:solidFill>
                <a:schemeClr val="bg1"/>
              </a:solidFill>
              <a:effectLst/>
              <a:latin typeface="+mn-lt"/>
              <a:ea typeface="+mn-ea"/>
              <a:cs typeface="+mn-cs"/>
            </a:rPr>
            <a:t>Συμπεριφορές αξίες  και ηθικές αρχές</a:t>
          </a:r>
          <a:r>
            <a:rPr lang="en-US" sz="2000" b="1" i="0" dirty="0" smtClean="0">
              <a:solidFill>
                <a:schemeClr val="bg1"/>
              </a:solidFill>
              <a:effectLst/>
              <a:latin typeface="+mn-lt"/>
              <a:ea typeface="+mn-ea"/>
              <a:cs typeface="+mn-cs"/>
            </a:rPr>
            <a:t> </a:t>
          </a:r>
          <a:endParaRPr lang="el-GR" sz="2000" b="1" i="0" dirty="0" smtClean="0">
            <a:solidFill>
              <a:schemeClr val="bg1"/>
            </a:solidFill>
            <a:effectLst/>
            <a:latin typeface="+mn-lt"/>
            <a:ea typeface="+mn-ea"/>
            <a:cs typeface="+mn-cs"/>
          </a:endParaRPr>
        </a:p>
        <a:p>
          <a:pPr rtl="0"/>
          <a:r>
            <a:rPr lang="el-GR" sz="1400" b="0" i="0" dirty="0" smtClean="0">
              <a:solidFill>
                <a:schemeClr val="accent5">
                  <a:lumMod val="50000"/>
                </a:schemeClr>
              </a:solidFill>
              <a:effectLst/>
              <a:latin typeface="+mn-lt"/>
              <a:cs typeface="+mn-cs"/>
            </a:rPr>
            <a:t>Αναφέρεται σε συμπεριφορές και στάσεις που πρέπει να επιδεικνύουν οι μαθητές σε σχέση με την κάθε μια από τις δεξιότητες</a:t>
          </a:r>
          <a:endParaRPr lang="en-US" sz="1400" b="0" i="0" dirty="0">
            <a:solidFill>
              <a:schemeClr val="accent5">
                <a:lumMod val="50000"/>
              </a:schemeClr>
            </a:solidFill>
            <a:effectLst/>
            <a:latin typeface="+mn-lt"/>
            <a:cs typeface="+mn-cs"/>
          </a:endParaRPr>
        </a:p>
      </dgm:t>
    </dgm:pt>
    <dgm:pt modelId="{EBBFE18C-A08F-40C5-95CD-FA277045C7CC}" type="parTrans" cxnId="{448420C4-678A-4EE7-B067-BA00EF887ECE}">
      <dgm:prSet/>
      <dgm:spPr/>
      <dgm:t>
        <a:bodyPr/>
        <a:lstStyle/>
        <a:p>
          <a:endParaRPr lang="en-US"/>
        </a:p>
      </dgm:t>
    </dgm:pt>
    <dgm:pt modelId="{B99CCC91-0114-4AA7-920D-17DFF1449D93}" type="sibTrans" cxnId="{448420C4-678A-4EE7-B067-BA00EF887ECE}">
      <dgm:prSet/>
      <dgm:spPr/>
      <dgm:t>
        <a:bodyPr/>
        <a:lstStyle/>
        <a:p>
          <a:endParaRPr lang="en-US"/>
        </a:p>
      </dgm:t>
    </dgm:pt>
    <dgm:pt modelId="{6A4D2BB0-445E-4202-8E00-CF24ED45E57B}" type="pres">
      <dgm:prSet presAssocID="{3489A54E-FA17-479E-9B5E-27F4920431FC}" presName="CompostProcess" presStyleCnt="0">
        <dgm:presLayoutVars>
          <dgm:dir/>
          <dgm:resizeHandles val="exact"/>
        </dgm:presLayoutVars>
      </dgm:prSet>
      <dgm:spPr/>
    </dgm:pt>
    <dgm:pt modelId="{FDE006E6-228E-4C46-ABBC-38C0C495F1BC}" type="pres">
      <dgm:prSet presAssocID="{3489A54E-FA17-479E-9B5E-27F4920431FC}" presName="arrow" presStyleLbl="bgShp" presStyleIdx="0" presStyleCnt="1" custLinFactNeighborY="1351"/>
      <dgm:spPr>
        <a:solidFill>
          <a:schemeClr val="accent6">
            <a:lumMod val="60000"/>
            <a:lumOff val="40000"/>
          </a:schemeClr>
        </a:solidFill>
      </dgm:spPr>
    </dgm:pt>
    <dgm:pt modelId="{396C42CC-D75D-482D-8AFE-CE9735CF2486}" type="pres">
      <dgm:prSet presAssocID="{3489A54E-FA17-479E-9B5E-27F4920431FC}" presName="linearProcess" presStyleCnt="0"/>
      <dgm:spPr/>
    </dgm:pt>
    <dgm:pt modelId="{6E8CF9C2-1E5E-4E73-80F1-ADD3F83F31F9}" type="pres">
      <dgm:prSet presAssocID="{3E28A154-8D75-4C24-92D7-96638C5022FC}" presName="textNode" presStyleLbl="node1" presStyleIdx="0" presStyleCnt="3" custLinFactNeighborY="-2907">
        <dgm:presLayoutVars>
          <dgm:bulletEnabled val="1"/>
        </dgm:presLayoutVars>
      </dgm:prSet>
      <dgm:spPr/>
      <dgm:t>
        <a:bodyPr/>
        <a:lstStyle/>
        <a:p>
          <a:endParaRPr lang="en-US"/>
        </a:p>
      </dgm:t>
    </dgm:pt>
    <dgm:pt modelId="{38DF9F87-7F46-442E-BA27-7C2426D70C42}" type="pres">
      <dgm:prSet presAssocID="{4653273D-B0B6-4E6F-BE93-298EC5436704}" presName="sibTrans" presStyleCnt="0"/>
      <dgm:spPr/>
    </dgm:pt>
    <dgm:pt modelId="{85404640-E183-4B8A-827B-AC867F94ECED}" type="pres">
      <dgm:prSet presAssocID="{350C8BBF-F500-46D7-84ED-68C2F336E4E6}" presName="textNode" presStyleLbl="node1" presStyleIdx="1" presStyleCnt="3">
        <dgm:presLayoutVars>
          <dgm:bulletEnabled val="1"/>
        </dgm:presLayoutVars>
      </dgm:prSet>
      <dgm:spPr/>
      <dgm:t>
        <a:bodyPr/>
        <a:lstStyle/>
        <a:p>
          <a:endParaRPr lang="en-US"/>
        </a:p>
      </dgm:t>
    </dgm:pt>
    <dgm:pt modelId="{1A23432E-3ED2-4E67-9B52-2EA831CEB463}" type="pres">
      <dgm:prSet presAssocID="{47CD63B3-1C1D-418C-B6F3-5DF6F2ECFA84}" presName="sibTrans" presStyleCnt="0"/>
      <dgm:spPr/>
    </dgm:pt>
    <dgm:pt modelId="{D6F4BF7E-8AB0-4198-B287-F8E772AC86BC}" type="pres">
      <dgm:prSet presAssocID="{136F5007-9E53-4FA5-B8A0-F5FD7AEB319C}" presName="textNode" presStyleLbl="node1" presStyleIdx="2" presStyleCnt="3">
        <dgm:presLayoutVars>
          <dgm:bulletEnabled val="1"/>
        </dgm:presLayoutVars>
      </dgm:prSet>
      <dgm:spPr/>
      <dgm:t>
        <a:bodyPr/>
        <a:lstStyle/>
        <a:p>
          <a:endParaRPr lang="en-US"/>
        </a:p>
      </dgm:t>
    </dgm:pt>
  </dgm:ptLst>
  <dgm:cxnLst>
    <dgm:cxn modelId="{6D14E912-3ECD-4390-9A97-F3CA92481B56}" type="presOf" srcId="{3489A54E-FA17-479E-9B5E-27F4920431FC}" destId="{6A4D2BB0-445E-4202-8E00-CF24ED45E57B}" srcOrd="0" destOrd="0" presId="urn:microsoft.com/office/officeart/2005/8/layout/hProcess9"/>
    <dgm:cxn modelId="{4FD70872-5C2F-4071-BA71-6A90F9AA9EFB}" type="presOf" srcId="{3E28A154-8D75-4C24-92D7-96638C5022FC}" destId="{6E8CF9C2-1E5E-4E73-80F1-ADD3F83F31F9}" srcOrd="0" destOrd="0" presId="urn:microsoft.com/office/officeart/2005/8/layout/hProcess9"/>
    <dgm:cxn modelId="{3EF646EF-ADDA-4969-ACE3-FA3D3A799E20}" srcId="{3489A54E-FA17-479E-9B5E-27F4920431FC}" destId="{3E28A154-8D75-4C24-92D7-96638C5022FC}" srcOrd="0" destOrd="0" parTransId="{3A8CCCC5-5903-4262-B5B3-45D40483665D}" sibTransId="{4653273D-B0B6-4E6F-BE93-298EC5436704}"/>
    <dgm:cxn modelId="{2DAF2B4C-37E3-46ED-8956-814B8BEF555F}" type="presOf" srcId="{136F5007-9E53-4FA5-B8A0-F5FD7AEB319C}" destId="{D6F4BF7E-8AB0-4198-B287-F8E772AC86BC}" srcOrd="0" destOrd="0" presId="urn:microsoft.com/office/officeart/2005/8/layout/hProcess9"/>
    <dgm:cxn modelId="{448420C4-678A-4EE7-B067-BA00EF887ECE}" srcId="{3489A54E-FA17-479E-9B5E-27F4920431FC}" destId="{136F5007-9E53-4FA5-B8A0-F5FD7AEB319C}" srcOrd="2" destOrd="0" parTransId="{EBBFE18C-A08F-40C5-95CD-FA277045C7CC}" sibTransId="{B99CCC91-0114-4AA7-920D-17DFF1449D93}"/>
    <dgm:cxn modelId="{BD44D110-62CA-4FC4-B4C4-05EA2E6F3838}" type="presOf" srcId="{350C8BBF-F500-46D7-84ED-68C2F336E4E6}" destId="{85404640-E183-4B8A-827B-AC867F94ECED}" srcOrd="0" destOrd="0" presId="urn:microsoft.com/office/officeart/2005/8/layout/hProcess9"/>
    <dgm:cxn modelId="{4DBF5EF8-C45A-496A-90B9-97DAC45BF037}" srcId="{3489A54E-FA17-479E-9B5E-27F4920431FC}" destId="{350C8BBF-F500-46D7-84ED-68C2F336E4E6}" srcOrd="1" destOrd="0" parTransId="{5A76B834-A8EB-494B-B8DD-14FD68C86EB1}" sibTransId="{47CD63B3-1C1D-418C-B6F3-5DF6F2ECFA84}"/>
    <dgm:cxn modelId="{9C5572B3-198A-4DA2-9DA8-1281980778EC}" type="presParOf" srcId="{6A4D2BB0-445E-4202-8E00-CF24ED45E57B}" destId="{FDE006E6-228E-4C46-ABBC-38C0C495F1BC}" srcOrd="0" destOrd="0" presId="urn:microsoft.com/office/officeart/2005/8/layout/hProcess9"/>
    <dgm:cxn modelId="{D9BFF9A5-EB44-4D08-B188-ABC1B2427359}" type="presParOf" srcId="{6A4D2BB0-445E-4202-8E00-CF24ED45E57B}" destId="{396C42CC-D75D-482D-8AFE-CE9735CF2486}" srcOrd="1" destOrd="0" presId="urn:microsoft.com/office/officeart/2005/8/layout/hProcess9"/>
    <dgm:cxn modelId="{00B63578-683D-4739-89D2-42B577770FE0}" type="presParOf" srcId="{396C42CC-D75D-482D-8AFE-CE9735CF2486}" destId="{6E8CF9C2-1E5E-4E73-80F1-ADD3F83F31F9}" srcOrd="0" destOrd="0" presId="urn:microsoft.com/office/officeart/2005/8/layout/hProcess9"/>
    <dgm:cxn modelId="{6157BCB5-E6A0-42F9-B72A-0A9ECEEB3B1B}" type="presParOf" srcId="{396C42CC-D75D-482D-8AFE-CE9735CF2486}" destId="{38DF9F87-7F46-442E-BA27-7C2426D70C42}" srcOrd="1" destOrd="0" presId="urn:microsoft.com/office/officeart/2005/8/layout/hProcess9"/>
    <dgm:cxn modelId="{6E2A3B0C-8F78-43AA-9AFA-542B9039E181}" type="presParOf" srcId="{396C42CC-D75D-482D-8AFE-CE9735CF2486}" destId="{85404640-E183-4B8A-827B-AC867F94ECED}" srcOrd="2" destOrd="0" presId="urn:microsoft.com/office/officeart/2005/8/layout/hProcess9"/>
    <dgm:cxn modelId="{34009251-B056-42E5-9302-AF2218A97D81}" type="presParOf" srcId="{396C42CC-D75D-482D-8AFE-CE9735CF2486}" destId="{1A23432E-3ED2-4E67-9B52-2EA831CEB463}" srcOrd="3" destOrd="0" presId="urn:microsoft.com/office/officeart/2005/8/layout/hProcess9"/>
    <dgm:cxn modelId="{26054669-12F2-458F-88AD-6176942EC4A9}" type="presParOf" srcId="{396C42CC-D75D-482D-8AFE-CE9735CF2486}" destId="{D6F4BF7E-8AB0-4198-B287-F8E772AC86B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0A37911-F367-4C58-A19B-773C4AD1A57E}" type="doc">
      <dgm:prSet loTypeId="urn:microsoft.com/office/officeart/2005/8/layout/pList2#1" loCatId="list" qsTypeId="urn:microsoft.com/office/officeart/2005/8/quickstyle/simple1" qsCatId="simple" csTypeId="urn:microsoft.com/office/officeart/2005/8/colors/colorful1#1" csCatId="colorful" phldr="1"/>
      <dgm:spPr/>
      <dgm:t>
        <a:bodyPr/>
        <a:lstStyle/>
        <a:p>
          <a:endParaRPr lang="en-US"/>
        </a:p>
      </dgm:t>
    </dgm:pt>
    <dgm:pt modelId="{64E96FEA-40D9-4000-A7C2-F74B131A838C}">
      <dgm:prSet phldrT="[Text]" custT="1"/>
      <dgm:spPr>
        <a:solidFill>
          <a:srgbClr val="913533"/>
        </a:solidFill>
      </dgm:spPr>
      <dgm:t>
        <a:bodyPr/>
        <a:lstStyle/>
        <a:p>
          <a:r>
            <a:rPr lang="el-GR" sz="1800" b="1" dirty="0" smtClean="0">
              <a:solidFill>
                <a:schemeClr val="bg1"/>
              </a:solidFill>
              <a:latin typeface="+mn-lt"/>
              <a:cs typeface="Arial" pitchFamily="34" charset="0"/>
            </a:rPr>
            <a:t>1.</a:t>
          </a:r>
          <a:r>
            <a:rPr lang="en-US" sz="1800" b="1" dirty="0" smtClean="0">
              <a:solidFill>
                <a:schemeClr val="bg1"/>
              </a:solidFill>
              <a:latin typeface="+mn-lt"/>
              <a:cs typeface="Arial" pitchFamily="34" charset="0"/>
            </a:rPr>
            <a:t> </a:t>
          </a:r>
          <a:r>
            <a:rPr lang="el-GR" sz="1800" b="1" dirty="0" smtClean="0">
              <a:solidFill>
                <a:schemeClr val="bg1"/>
              </a:solidFill>
              <a:latin typeface="+mn-lt"/>
              <a:cs typeface="Arial" pitchFamily="34" charset="0"/>
            </a:rPr>
            <a:t>Δημιουργικότητα και Καινοτομία .</a:t>
          </a:r>
        </a:p>
        <a:p>
          <a:pPr algn="l"/>
          <a:r>
            <a:rPr lang="el-GR" sz="1800" b="1" dirty="0" smtClean="0">
              <a:solidFill>
                <a:schemeClr val="bg1"/>
              </a:solidFill>
              <a:latin typeface="+mn-lt"/>
              <a:cs typeface="Arial" pitchFamily="34" charset="0"/>
            </a:rPr>
            <a:t>2.</a:t>
          </a:r>
          <a:r>
            <a:rPr lang="en-US" sz="1800" b="1" dirty="0" smtClean="0">
              <a:solidFill>
                <a:schemeClr val="bg1"/>
              </a:solidFill>
              <a:latin typeface="+mn-lt"/>
              <a:cs typeface="Arial" pitchFamily="34" charset="0"/>
            </a:rPr>
            <a:t> </a:t>
          </a:r>
          <a:r>
            <a:rPr lang="el-GR" sz="1800" b="1" dirty="0" smtClean="0">
              <a:solidFill>
                <a:schemeClr val="bg1"/>
              </a:solidFill>
              <a:latin typeface="+mn-lt"/>
              <a:cs typeface="Arial" pitchFamily="34" charset="0"/>
            </a:rPr>
            <a:t>Κριτική σκέψη,</a:t>
          </a:r>
          <a:r>
            <a:rPr lang="en-US" sz="1800" b="1" dirty="0" smtClean="0">
              <a:solidFill>
                <a:schemeClr val="bg1"/>
              </a:solidFill>
              <a:latin typeface="+mn-lt"/>
              <a:cs typeface="Arial" pitchFamily="34" charset="0"/>
            </a:rPr>
            <a:t> </a:t>
          </a:r>
          <a:r>
            <a:rPr lang="el-GR" sz="1800" b="1" dirty="0" smtClean="0">
              <a:solidFill>
                <a:schemeClr val="bg1"/>
              </a:solidFill>
              <a:latin typeface="+mn-lt"/>
              <a:cs typeface="Arial" pitchFamily="34" charset="0"/>
            </a:rPr>
            <a:t>Επίλυση</a:t>
          </a:r>
          <a:r>
            <a:rPr lang="en-US" sz="1800" b="1" dirty="0" smtClean="0">
              <a:solidFill>
                <a:schemeClr val="bg1"/>
              </a:solidFill>
              <a:latin typeface="+mn-lt"/>
              <a:cs typeface="Arial" pitchFamily="34" charset="0"/>
            </a:rPr>
            <a:t> </a:t>
          </a:r>
          <a:r>
            <a:rPr lang="el-GR" sz="1800" b="1" dirty="0" smtClean="0">
              <a:solidFill>
                <a:schemeClr val="bg1"/>
              </a:solidFill>
              <a:latin typeface="+mn-lt"/>
              <a:cs typeface="Arial" pitchFamily="34" charset="0"/>
            </a:rPr>
            <a:t>προβλήματος Διαχείριση και Λήψη Απόφασης</a:t>
          </a:r>
        </a:p>
        <a:p>
          <a:pPr algn="l"/>
          <a:r>
            <a:rPr lang="el-GR" sz="1800" b="1" dirty="0" smtClean="0">
              <a:solidFill>
                <a:schemeClr val="bg1"/>
              </a:solidFill>
              <a:latin typeface="+mn-lt"/>
              <a:cs typeface="Arial" pitchFamily="34" charset="0"/>
            </a:rPr>
            <a:t>3.</a:t>
          </a:r>
          <a:r>
            <a:rPr lang="en-US" sz="1800" b="1" dirty="0" smtClean="0">
              <a:solidFill>
                <a:schemeClr val="bg1"/>
              </a:solidFill>
              <a:latin typeface="+mn-lt"/>
              <a:cs typeface="Arial" pitchFamily="34" charset="0"/>
            </a:rPr>
            <a:t> </a:t>
          </a:r>
          <a:r>
            <a:rPr lang="el-GR" sz="1800" b="1" dirty="0" smtClean="0">
              <a:solidFill>
                <a:schemeClr val="bg1"/>
              </a:solidFill>
              <a:latin typeface="+mn-lt"/>
              <a:cs typeface="Arial" pitchFamily="34" charset="0"/>
            </a:rPr>
            <a:t>Μαθαίνοντας να Μαθαίνεις</a:t>
          </a:r>
          <a:r>
            <a:rPr lang="en-US" sz="1800" b="1" dirty="0" smtClean="0">
              <a:solidFill>
                <a:schemeClr val="bg1"/>
              </a:solidFill>
              <a:latin typeface="+mn-lt"/>
              <a:cs typeface="Arial" pitchFamily="34" charset="0"/>
            </a:rPr>
            <a:t>: </a:t>
          </a:r>
          <a:r>
            <a:rPr lang="el-GR" sz="1800" b="1" dirty="0" smtClean="0">
              <a:solidFill>
                <a:schemeClr val="bg1"/>
              </a:solidFill>
              <a:latin typeface="+mn-lt"/>
              <a:cs typeface="Arial" pitchFamily="34" charset="0"/>
            </a:rPr>
            <a:t> </a:t>
          </a:r>
          <a:r>
            <a:rPr lang="el-GR" sz="1800" b="1" dirty="0" err="1" smtClean="0">
              <a:solidFill>
                <a:schemeClr val="bg1"/>
              </a:solidFill>
              <a:latin typeface="+mn-lt"/>
              <a:cs typeface="Arial" pitchFamily="34" charset="0"/>
            </a:rPr>
            <a:t>Μεταγνώση</a:t>
          </a:r>
          <a:r>
            <a:rPr lang="el-GR" sz="1800" b="1" dirty="0" smtClean="0">
              <a:solidFill>
                <a:schemeClr val="bg1"/>
              </a:solidFill>
              <a:latin typeface="+mn-lt"/>
              <a:cs typeface="Arial" pitchFamily="34" charset="0"/>
            </a:rPr>
            <a:t> </a:t>
          </a:r>
        </a:p>
        <a:p>
          <a:pPr algn="r"/>
          <a:endParaRPr lang="en-US" sz="1800" b="0" i="1" u="none" dirty="0">
            <a:latin typeface="+mj-lt"/>
          </a:endParaRPr>
        </a:p>
      </dgm:t>
    </dgm:pt>
    <dgm:pt modelId="{5F248EB5-ACBA-4337-9BF9-44E27CF06160}" type="parTrans" cxnId="{59C354CE-03A5-44CC-8BCF-6D0895769A29}">
      <dgm:prSet/>
      <dgm:spPr/>
      <dgm:t>
        <a:bodyPr/>
        <a:lstStyle/>
        <a:p>
          <a:endParaRPr lang="en-US"/>
        </a:p>
      </dgm:t>
    </dgm:pt>
    <dgm:pt modelId="{7857BCD6-EA53-48F8-A671-EF561685C708}" type="sibTrans" cxnId="{59C354CE-03A5-44CC-8BCF-6D0895769A29}">
      <dgm:prSet/>
      <dgm:spPr/>
      <dgm:t>
        <a:bodyPr/>
        <a:lstStyle/>
        <a:p>
          <a:endParaRPr lang="en-US"/>
        </a:p>
      </dgm:t>
    </dgm:pt>
    <dgm:pt modelId="{1A571E9E-EF96-4687-A6A0-B6E6604C3379}">
      <dgm:prSet phldrT="[Text]" custT="1"/>
      <dgm:spPr>
        <a:solidFill>
          <a:srgbClr val="6D8838"/>
        </a:solidFill>
      </dgm:spPr>
      <dgm:t>
        <a:bodyPr/>
        <a:lstStyle/>
        <a:p>
          <a:r>
            <a:rPr lang="el-GR" sz="1800" b="1" dirty="0" smtClean="0">
              <a:solidFill>
                <a:schemeClr val="bg1"/>
              </a:solidFill>
              <a:latin typeface="+mn-lt"/>
              <a:cs typeface="Arial" pitchFamily="34" charset="0"/>
            </a:rPr>
            <a:t>4. Επικοινωνία</a:t>
          </a:r>
        </a:p>
        <a:p>
          <a:r>
            <a:rPr lang="el-GR" sz="1800" b="1" dirty="0" smtClean="0">
              <a:solidFill>
                <a:schemeClr val="bg1"/>
              </a:solidFill>
              <a:latin typeface="+mn-lt"/>
              <a:cs typeface="Arial" pitchFamily="34" charset="0"/>
            </a:rPr>
            <a:t>5. Συνεργασία </a:t>
          </a:r>
        </a:p>
        <a:p>
          <a:r>
            <a:rPr lang="el-GR" sz="1800" b="1" dirty="0" smtClean="0">
              <a:solidFill>
                <a:schemeClr val="bg1"/>
              </a:solidFill>
              <a:latin typeface="+mn-lt"/>
              <a:cs typeface="Arial" pitchFamily="34" charset="0"/>
            </a:rPr>
            <a:t>(ομαδική εργασία)</a:t>
          </a:r>
        </a:p>
        <a:p>
          <a:pPr algn="r">
            <a:lnSpc>
              <a:spcPct val="90000"/>
            </a:lnSpc>
          </a:pPr>
          <a:r>
            <a:rPr lang="el-GR" sz="1800" dirty="0" smtClean="0">
              <a:solidFill>
                <a:schemeClr val="bg1"/>
              </a:solidFill>
              <a:latin typeface="Arial" pitchFamily="34" charset="0"/>
              <a:cs typeface="Arial" pitchFamily="34" charset="0"/>
            </a:rPr>
            <a:t> </a:t>
          </a:r>
          <a:endParaRPr lang="en-US" sz="1800" dirty="0">
            <a:solidFill>
              <a:schemeClr val="bg1"/>
            </a:solidFill>
            <a:latin typeface="Arial" pitchFamily="34" charset="0"/>
            <a:cs typeface="Arial" pitchFamily="34" charset="0"/>
          </a:endParaRPr>
        </a:p>
      </dgm:t>
    </dgm:pt>
    <dgm:pt modelId="{18055486-1E86-4942-BB40-41F62E0D13D6}" type="parTrans" cxnId="{AD7DF2C1-2959-4E4B-81AF-89AAECE4A338}">
      <dgm:prSet/>
      <dgm:spPr/>
      <dgm:t>
        <a:bodyPr/>
        <a:lstStyle/>
        <a:p>
          <a:endParaRPr lang="en-US"/>
        </a:p>
      </dgm:t>
    </dgm:pt>
    <dgm:pt modelId="{78FA569A-A1DC-48D2-A87D-663875ED1716}" type="sibTrans" cxnId="{AD7DF2C1-2959-4E4B-81AF-89AAECE4A338}">
      <dgm:prSet/>
      <dgm:spPr/>
      <dgm:t>
        <a:bodyPr/>
        <a:lstStyle/>
        <a:p>
          <a:endParaRPr lang="en-US"/>
        </a:p>
      </dgm:t>
    </dgm:pt>
    <dgm:pt modelId="{03FD507C-6B5C-4A31-A02B-591658031B2C}">
      <dgm:prSet phldrT="[Text]" custT="1"/>
      <dgm:spPr>
        <a:solidFill>
          <a:srgbClr val="54406C"/>
        </a:solidFill>
      </dgm:spPr>
      <dgm:t>
        <a:bodyPr/>
        <a:lstStyle/>
        <a:p>
          <a:r>
            <a:rPr lang="el-GR" sz="1800" b="1" dirty="0" smtClean="0">
              <a:solidFill>
                <a:schemeClr val="bg1"/>
              </a:solidFill>
              <a:latin typeface="+mn-lt"/>
              <a:cs typeface="Arial" pitchFamily="34" charset="0"/>
            </a:rPr>
            <a:t>6. Πληροφοριακή Παιδεία</a:t>
          </a:r>
        </a:p>
        <a:p>
          <a:pPr algn="l">
            <a:lnSpc>
              <a:spcPct val="90000"/>
            </a:lnSpc>
          </a:pPr>
          <a:r>
            <a:rPr lang="el-GR" sz="1800" b="1" dirty="0" smtClean="0">
              <a:solidFill>
                <a:schemeClr val="bg1"/>
              </a:solidFill>
              <a:latin typeface="+mn-lt"/>
              <a:cs typeface="Arial" pitchFamily="34" charset="0"/>
            </a:rPr>
            <a:t>7. Παιδεία της Τεχνολογίας της Πληροφορίας και της Επικοινωνίας (Τ.Π.Ε.)</a:t>
          </a:r>
        </a:p>
        <a:p>
          <a:pPr algn="l">
            <a:lnSpc>
              <a:spcPct val="90000"/>
            </a:lnSpc>
          </a:pPr>
          <a:endParaRPr lang="en-US" sz="1800" b="1" dirty="0">
            <a:solidFill>
              <a:schemeClr val="bg1"/>
            </a:solidFill>
            <a:latin typeface="+mn-lt"/>
            <a:cs typeface="Arial" pitchFamily="34" charset="0"/>
          </a:endParaRPr>
        </a:p>
      </dgm:t>
    </dgm:pt>
    <dgm:pt modelId="{2558ABAB-A319-400F-BCE6-F298DEE2A5CC}" type="parTrans" cxnId="{3AB1E2FB-7DB0-4191-B484-A5CFB2A25BE7}">
      <dgm:prSet/>
      <dgm:spPr/>
      <dgm:t>
        <a:bodyPr/>
        <a:lstStyle/>
        <a:p>
          <a:endParaRPr lang="en-US"/>
        </a:p>
      </dgm:t>
    </dgm:pt>
    <dgm:pt modelId="{F326CAA3-B201-4CC6-9A99-933FAC1B7E0F}" type="sibTrans" cxnId="{3AB1E2FB-7DB0-4191-B484-A5CFB2A25BE7}">
      <dgm:prSet/>
      <dgm:spPr/>
      <dgm:t>
        <a:bodyPr/>
        <a:lstStyle/>
        <a:p>
          <a:endParaRPr lang="en-US"/>
        </a:p>
      </dgm:t>
    </dgm:pt>
    <dgm:pt modelId="{4C591ED9-7A72-4CED-961A-6CD5ECEE0E98}">
      <dgm:prSet custT="1"/>
      <dgm:spPr>
        <a:solidFill>
          <a:srgbClr val="2C778C"/>
        </a:solidFill>
      </dgm:spPr>
      <dgm:t>
        <a:bodyPr/>
        <a:lstStyle/>
        <a:p>
          <a:pPr algn="l"/>
          <a:r>
            <a:rPr lang="el-GR" sz="1800" b="1" dirty="0" smtClean="0">
              <a:solidFill>
                <a:schemeClr val="bg1"/>
              </a:solidFill>
              <a:latin typeface="+mn-lt"/>
              <a:cs typeface="Arial" pitchFamily="34" charset="0"/>
            </a:rPr>
            <a:t>8.Η Ικανότητα του Υπεύθυνου Πολίτη σε εθνικό και παγκόσμιο επίπεδο.</a:t>
          </a:r>
        </a:p>
        <a:p>
          <a:pPr algn="l"/>
          <a:r>
            <a:rPr lang="el-GR" sz="1800" b="1" dirty="0" smtClean="0">
              <a:solidFill>
                <a:schemeClr val="bg1"/>
              </a:solidFill>
              <a:latin typeface="+mn-lt"/>
              <a:cs typeface="Arial" pitchFamily="34" charset="0"/>
            </a:rPr>
            <a:t>9.Ζωή και Καριέρα</a:t>
          </a:r>
        </a:p>
        <a:p>
          <a:pPr algn="l"/>
          <a:r>
            <a:rPr lang="el-GR" sz="1800" b="1" dirty="0" smtClean="0">
              <a:solidFill>
                <a:schemeClr val="bg1"/>
              </a:solidFill>
              <a:latin typeface="+mn-lt"/>
              <a:cs typeface="Arial" pitchFamily="34" charset="0"/>
            </a:rPr>
            <a:t>10.Προσωπική και Κοινωνική Υπευθυνότητα με Πολιτισμική Αφύπνιση</a:t>
          </a:r>
        </a:p>
        <a:p>
          <a:pPr algn="l"/>
          <a:endParaRPr lang="en-US" sz="1400" b="0" i="1" u="none" dirty="0" smtClean="0">
            <a:solidFill>
              <a:schemeClr val="bg1"/>
            </a:solidFill>
            <a:effectLst>
              <a:glow rad="139700">
                <a:schemeClr val="accent3">
                  <a:satMod val="175000"/>
                  <a:alpha val="40000"/>
                </a:schemeClr>
              </a:glow>
            </a:effectLst>
            <a:latin typeface="+mj-lt"/>
            <a:cs typeface="Vrinda" pitchFamily="34" charset="0"/>
          </a:endParaRPr>
        </a:p>
        <a:p>
          <a:pPr algn="l"/>
          <a:endParaRPr lang="el-GR" sz="2500" dirty="0">
            <a:solidFill>
              <a:schemeClr val="bg1"/>
            </a:solidFill>
          </a:endParaRPr>
        </a:p>
      </dgm:t>
    </dgm:pt>
    <dgm:pt modelId="{15BBFC0D-C39E-4EBD-A529-C9FDE25EE101}" type="parTrans" cxnId="{440F3600-996D-4D69-A2E8-8918188D1945}">
      <dgm:prSet/>
      <dgm:spPr/>
      <dgm:t>
        <a:bodyPr/>
        <a:lstStyle/>
        <a:p>
          <a:endParaRPr lang="en-US"/>
        </a:p>
      </dgm:t>
    </dgm:pt>
    <dgm:pt modelId="{CCBC1822-3051-44A8-8361-AFE244021F10}" type="sibTrans" cxnId="{440F3600-996D-4D69-A2E8-8918188D1945}">
      <dgm:prSet/>
      <dgm:spPr/>
      <dgm:t>
        <a:bodyPr/>
        <a:lstStyle/>
        <a:p>
          <a:endParaRPr lang="en-US"/>
        </a:p>
      </dgm:t>
    </dgm:pt>
    <dgm:pt modelId="{A7D7D512-CD47-42C3-B81A-53108086EEC0}" type="pres">
      <dgm:prSet presAssocID="{00A37911-F367-4C58-A19B-773C4AD1A57E}" presName="Name0" presStyleCnt="0">
        <dgm:presLayoutVars>
          <dgm:dir/>
          <dgm:resizeHandles val="exact"/>
        </dgm:presLayoutVars>
      </dgm:prSet>
      <dgm:spPr/>
      <dgm:t>
        <a:bodyPr/>
        <a:lstStyle/>
        <a:p>
          <a:endParaRPr lang="en-US"/>
        </a:p>
      </dgm:t>
    </dgm:pt>
    <dgm:pt modelId="{AE50CA9F-A56E-448C-BE4A-B381F5501C46}" type="pres">
      <dgm:prSet presAssocID="{00A37911-F367-4C58-A19B-773C4AD1A57E}" presName="bkgdShp" presStyleLbl="alignAccFollowNode1" presStyleIdx="0" presStyleCnt="1"/>
      <dgm:spPr>
        <a:blipFill dpi="0" rotWithShape="0">
          <a:blip xmlns:r="http://schemas.openxmlformats.org/officeDocument/2006/relationships" r:embed="rId1">
            <a:alphaModFix amt="0"/>
          </a:blip>
          <a:srcRect/>
          <a:stretch>
            <a:fillRect/>
          </a:stretch>
        </a:blipFill>
        <a:ln>
          <a:noFill/>
        </a:ln>
      </dgm:spPr>
      <dgm:t>
        <a:bodyPr/>
        <a:lstStyle/>
        <a:p>
          <a:endParaRPr lang="el-GR"/>
        </a:p>
      </dgm:t>
    </dgm:pt>
    <dgm:pt modelId="{A1F752F6-C83A-46AA-82A6-B10078CA86D3}" type="pres">
      <dgm:prSet presAssocID="{00A37911-F367-4C58-A19B-773C4AD1A57E}" presName="linComp" presStyleCnt="0"/>
      <dgm:spPr/>
    </dgm:pt>
    <dgm:pt modelId="{73443602-D5DB-4B0D-96BD-5C0246EC1796}" type="pres">
      <dgm:prSet presAssocID="{64E96FEA-40D9-4000-A7C2-F74B131A838C}" presName="compNode" presStyleCnt="0"/>
      <dgm:spPr/>
    </dgm:pt>
    <dgm:pt modelId="{7F128047-ED06-48A5-82E2-F2167DA0A703}" type="pres">
      <dgm:prSet presAssocID="{64E96FEA-40D9-4000-A7C2-F74B131A838C}" presName="node" presStyleLbl="node1" presStyleIdx="0" presStyleCnt="4" custScaleX="220882" custLinFactNeighborX="-13884" custLinFactNeighborY="583">
        <dgm:presLayoutVars>
          <dgm:bulletEnabled val="1"/>
        </dgm:presLayoutVars>
      </dgm:prSet>
      <dgm:spPr/>
      <dgm:t>
        <a:bodyPr/>
        <a:lstStyle/>
        <a:p>
          <a:endParaRPr lang="en-US"/>
        </a:p>
      </dgm:t>
    </dgm:pt>
    <dgm:pt modelId="{2D32E2EA-5B68-4714-B868-C9A698287BE3}" type="pres">
      <dgm:prSet presAssocID="{64E96FEA-40D9-4000-A7C2-F74B131A838C}" presName="invisiNode" presStyleLbl="node1" presStyleIdx="0" presStyleCnt="4"/>
      <dgm:spPr/>
    </dgm:pt>
    <dgm:pt modelId="{72B8EA25-A7F4-4D84-BE45-2A26DAF042BF}" type="pres">
      <dgm:prSet presAssocID="{64E96FEA-40D9-4000-A7C2-F74B131A838C}" presName="imagNode" presStyleLbl="fgImgPlace1" presStyleIdx="0" presStyleCnt="4" custScaleY="90131"/>
      <dgm:spPr/>
      <dgm:t>
        <a:bodyPr/>
        <a:lstStyle/>
        <a:p>
          <a:endParaRPr lang="en-US"/>
        </a:p>
      </dgm:t>
    </dgm:pt>
    <dgm:pt modelId="{DDCD6101-8A87-421B-BCB7-17F0D77B9604}" type="pres">
      <dgm:prSet presAssocID="{7857BCD6-EA53-48F8-A671-EF561685C708}" presName="sibTrans" presStyleLbl="sibTrans2D1" presStyleIdx="0" presStyleCnt="0"/>
      <dgm:spPr/>
      <dgm:t>
        <a:bodyPr/>
        <a:lstStyle/>
        <a:p>
          <a:endParaRPr lang="en-US"/>
        </a:p>
      </dgm:t>
    </dgm:pt>
    <dgm:pt modelId="{0272C705-F68E-4E58-B82D-2BCC05EF70AF}" type="pres">
      <dgm:prSet presAssocID="{1A571E9E-EF96-4687-A6A0-B6E6604C3379}" presName="compNode" presStyleCnt="0"/>
      <dgm:spPr/>
    </dgm:pt>
    <dgm:pt modelId="{DADFF533-2CAA-4392-8108-EC05126876E5}" type="pres">
      <dgm:prSet presAssocID="{1A571E9E-EF96-4687-A6A0-B6E6604C3379}" presName="node" presStyleLbl="node1" presStyleIdx="1" presStyleCnt="4" custScaleX="159585" custLinFactNeighborX="-8897" custLinFactNeighborY="-2117">
        <dgm:presLayoutVars>
          <dgm:bulletEnabled val="1"/>
        </dgm:presLayoutVars>
      </dgm:prSet>
      <dgm:spPr/>
      <dgm:t>
        <a:bodyPr/>
        <a:lstStyle/>
        <a:p>
          <a:endParaRPr lang="en-US"/>
        </a:p>
      </dgm:t>
    </dgm:pt>
    <dgm:pt modelId="{41BD224A-9D3A-4E33-BCDD-9D5266D9385B}" type="pres">
      <dgm:prSet presAssocID="{1A571E9E-EF96-4687-A6A0-B6E6604C3379}" presName="invisiNode" presStyleLbl="node1" presStyleIdx="1" presStyleCnt="4"/>
      <dgm:spPr/>
    </dgm:pt>
    <dgm:pt modelId="{7610E844-517A-4E43-8D16-8025E1F2AD42}" type="pres">
      <dgm:prSet presAssocID="{1A571E9E-EF96-4687-A6A0-B6E6604C3379}" presName="imagNode" presStyleLbl="fgImgPlace1" presStyleIdx="1" presStyleCnt="4" custScaleY="90131"/>
      <dgm:spPr/>
      <dgm:t>
        <a:bodyPr/>
        <a:lstStyle/>
        <a:p>
          <a:endParaRPr lang="en-US"/>
        </a:p>
      </dgm:t>
    </dgm:pt>
    <dgm:pt modelId="{8BCEE577-84D7-4D9B-BBF7-1FE05B18DA28}" type="pres">
      <dgm:prSet presAssocID="{78FA569A-A1DC-48D2-A87D-663875ED1716}" presName="sibTrans" presStyleLbl="sibTrans2D1" presStyleIdx="0" presStyleCnt="0"/>
      <dgm:spPr/>
      <dgm:t>
        <a:bodyPr/>
        <a:lstStyle/>
        <a:p>
          <a:endParaRPr lang="en-US"/>
        </a:p>
      </dgm:t>
    </dgm:pt>
    <dgm:pt modelId="{CA03C225-283C-4EAE-B8B1-A4B47B7A2578}" type="pres">
      <dgm:prSet presAssocID="{03FD507C-6B5C-4A31-A02B-591658031B2C}" presName="compNode" presStyleCnt="0"/>
      <dgm:spPr/>
    </dgm:pt>
    <dgm:pt modelId="{4A52F041-05AD-4FED-99D0-1A7D3825E567}" type="pres">
      <dgm:prSet presAssocID="{03FD507C-6B5C-4A31-A02B-591658031B2C}" presName="node" presStyleLbl="node1" presStyleIdx="2" presStyleCnt="4" custScaleX="200035" custLinFactNeighborX="13810" custLinFactNeighborY="-1332">
        <dgm:presLayoutVars>
          <dgm:bulletEnabled val="1"/>
        </dgm:presLayoutVars>
      </dgm:prSet>
      <dgm:spPr/>
      <dgm:t>
        <a:bodyPr/>
        <a:lstStyle/>
        <a:p>
          <a:endParaRPr lang="en-US"/>
        </a:p>
      </dgm:t>
    </dgm:pt>
    <dgm:pt modelId="{018E028C-A3F7-4099-9F72-FC788379422C}" type="pres">
      <dgm:prSet presAssocID="{03FD507C-6B5C-4A31-A02B-591658031B2C}" presName="invisiNode" presStyleLbl="node1" presStyleIdx="2" presStyleCnt="4"/>
      <dgm:spPr/>
    </dgm:pt>
    <dgm:pt modelId="{A27F4960-49BC-4750-B0D9-4DF179EB718F}" type="pres">
      <dgm:prSet presAssocID="{03FD507C-6B5C-4A31-A02B-591658031B2C}" presName="imagNode" presStyleLbl="fgImgPlace1" presStyleIdx="2" presStyleCnt="4" custScaleX="19600" custScaleY="18329" custLinFactNeighborX="-18863" custLinFactNeighborY="720"/>
      <dgm:spPr/>
      <dgm:t>
        <a:bodyPr/>
        <a:lstStyle/>
        <a:p>
          <a:endParaRPr lang="en-US"/>
        </a:p>
      </dgm:t>
    </dgm:pt>
    <dgm:pt modelId="{E5B4B682-C752-4C36-96E2-7343F7449EE7}" type="pres">
      <dgm:prSet presAssocID="{F326CAA3-B201-4CC6-9A99-933FAC1B7E0F}" presName="sibTrans" presStyleLbl="sibTrans2D1" presStyleIdx="0" presStyleCnt="0"/>
      <dgm:spPr/>
      <dgm:t>
        <a:bodyPr/>
        <a:lstStyle/>
        <a:p>
          <a:endParaRPr lang="en-US"/>
        </a:p>
      </dgm:t>
    </dgm:pt>
    <dgm:pt modelId="{B3AD20F3-7F11-44D5-AC15-098C36086395}" type="pres">
      <dgm:prSet presAssocID="{4C591ED9-7A72-4CED-961A-6CD5ECEE0E98}" presName="compNode" presStyleCnt="0"/>
      <dgm:spPr/>
    </dgm:pt>
    <dgm:pt modelId="{91FBEE5C-143B-4CAE-9B42-8E48DE0B5821}" type="pres">
      <dgm:prSet presAssocID="{4C591ED9-7A72-4CED-961A-6CD5ECEE0E98}" presName="node" presStyleLbl="node1" presStyleIdx="3" presStyleCnt="4" custScaleX="225904" custLinFactNeighborX="15258" custLinFactNeighborY="0">
        <dgm:presLayoutVars>
          <dgm:bulletEnabled val="1"/>
        </dgm:presLayoutVars>
      </dgm:prSet>
      <dgm:spPr/>
      <dgm:t>
        <a:bodyPr/>
        <a:lstStyle/>
        <a:p>
          <a:endParaRPr lang="en-US"/>
        </a:p>
      </dgm:t>
    </dgm:pt>
    <dgm:pt modelId="{0245363D-CF3A-45D2-9389-3C170F9BEF89}" type="pres">
      <dgm:prSet presAssocID="{4C591ED9-7A72-4CED-961A-6CD5ECEE0E98}" presName="invisiNode" presStyleLbl="node1" presStyleIdx="3" presStyleCnt="4"/>
      <dgm:spPr/>
    </dgm:pt>
    <dgm:pt modelId="{36DEE12E-19B7-4E0B-8616-702821A595F7}" type="pres">
      <dgm:prSet presAssocID="{4C591ED9-7A72-4CED-961A-6CD5ECEE0E98}" presName="imagNode" presStyleLbl="fgImgPlace1" presStyleIdx="3" presStyleCnt="4" custScaleY="68091"/>
      <dgm:spPr/>
      <dgm:t>
        <a:bodyPr/>
        <a:lstStyle/>
        <a:p>
          <a:endParaRPr lang="en-US"/>
        </a:p>
      </dgm:t>
    </dgm:pt>
  </dgm:ptLst>
  <dgm:cxnLst>
    <dgm:cxn modelId="{3AB1E2FB-7DB0-4191-B484-A5CFB2A25BE7}" srcId="{00A37911-F367-4C58-A19B-773C4AD1A57E}" destId="{03FD507C-6B5C-4A31-A02B-591658031B2C}" srcOrd="2" destOrd="0" parTransId="{2558ABAB-A319-400F-BCE6-F298DEE2A5CC}" sibTransId="{F326CAA3-B201-4CC6-9A99-933FAC1B7E0F}"/>
    <dgm:cxn modelId="{AEF50C5C-BBC0-44D1-8614-66E4B54F7B6F}" type="presOf" srcId="{F326CAA3-B201-4CC6-9A99-933FAC1B7E0F}" destId="{E5B4B682-C752-4C36-96E2-7343F7449EE7}" srcOrd="0" destOrd="0" presId="urn:microsoft.com/office/officeart/2005/8/layout/pList2#1"/>
    <dgm:cxn modelId="{D84139CE-C289-4E6C-BF27-389A61B8F01F}" type="presOf" srcId="{03FD507C-6B5C-4A31-A02B-591658031B2C}" destId="{4A52F041-05AD-4FED-99D0-1A7D3825E567}" srcOrd="0" destOrd="0" presId="urn:microsoft.com/office/officeart/2005/8/layout/pList2#1"/>
    <dgm:cxn modelId="{DB1B26AC-A6EB-432C-84E9-F4BC114EA743}" type="presOf" srcId="{64E96FEA-40D9-4000-A7C2-F74B131A838C}" destId="{7F128047-ED06-48A5-82E2-F2167DA0A703}" srcOrd="0" destOrd="0" presId="urn:microsoft.com/office/officeart/2005/8/layout/pList2#1"/>
    <dgm:cxn modelId="{440F3600-996D-4D69-A2E8-8918188D1945}" srcId="{00A37911-F367-4C58-A19B-773C4AD1A57E}" destId="{4C591ED9-7A72-4CED-961A-6CD5ECEE0E98}" srcOrd="3" destOrd="0" parTransId="{15BBFC0D-C39E-4EBD-A529-C9FDE25EE101}" sibTransId="{CCBC1822-3051-44A8-8361-AFE244021F10}"/>
    <dgm:cxn modelId="{B1CBA6B2-B177-44AA-8ADF-57E4969C8DBE}" type="presOf" srcId="{7857BCD6-EA53-48F8-A671-EF561685C708}" destId="{DDCD6101-8A87-421B-BCB7-17F0D77B9604}" srcOrd="0" destOrd="0" presId="urn:microsoft.com/office/officeart/2005/8/layout/pList2#1"/>
    <dgm:cxn modelId="{C898FE0B-9711-44B6-9C05-3DCBF533BF27}" type="presOf" srcId="{78FA569A-A1DC-48D2-A87D-663875ED1716}" destId="{8BCEE577-84D7-4D9B-BBF7-1FE05B18DA28}" srcOrd="0" destOrd="0" presId="urn:microsoft.com/office/officeart/2005/8/layout/pList2#1"/>
    <dgm:cxn modelId="{81756D1A-0FBC-454E-BE9F-2964091E8AB2}" type="presOf" srcId="{1A571E9E-EF96-4687-A6A0-B6E6604C3379}" destId="{DADFF533-2CAA-4392-8108-EC05126876E5}" srcOrd="0" destOrd="0" presId="urn:microsoft.com/office/officeart/2005/8/layout/pList2#1"/>
    <dgm:cxn modelId="{FAAF73D7-399E-4F1B-9C46-29EB43E9DD82}" type="presOf" srcId="{4C591ED9-7A72-4CED-961A-6CD5ECEE0E98}" destId="{91FBEE5C-143B-4CAE-9B42-8E48DE0B5821}" srcOrd="0" destOrd="0" presId="urn:microsoft.com/office/officeart/2005/8/layout/pList2#1"/>
    <dgm:cxn modelId="{59C354CE-03A5-44CC-8BCF-6D0895769A29}" srcId="{00A37911-F367-4C58-A19B-773C4AD1A57E}" destId="{64E96FEA-40D9-4000-A7C2-F74B131A838C}" srcOrd="0" destOrd="0" parTransId="{5F248EB5-ACBA-4337-9BF9-44E27CF06160}" sibTransId="{7857BCD6-EA53-48F8-A671-EF561685C708}"/>
    <dgm:cxn modelId="{9CD389BE-32B7-4182-9E5D-FC98AA682E95}" type="presOf" srcId="{00A37911-F367-4C58-A19B-773C4AD1A57E}" destId="{A7D7D512-CD47-42C3-B81A-53108086EEC0}" srcOrd="0" destOrd="0" presId="urn:microsoft.com/office/officeart/2005/8/layout/pList2#1"/>
    <dgm:cxn modelId="{AD7DF2C1-2959-4E4B-81AF-89AAECE4A338}" srcId="{00A37911-F367-4C58-A19B-773C4AD1A57E}" destId="{1A571E9E-EF96-4687-A6A0-B6E6604C3379}" srcOrd="1" destOrd="0" parTransId="{18055486-1E86-4942-BB40-41F62E0D13D6}" sibTransId="{78FA569A-A1DC-48D2-A87D-663875ED1716}"/>
    <dgm:cxn modelId="{936879AA-3460-4FDD-9DFB-B6653E738F70}" type="presParOf" srcId="{A7D7D512-CD47-42C3-B81A-53108086EEC0}" destId="{AE50CA9F-A56E-448C-BE4A-B381F5501C46}" srcOrd="0" destOrd="0" presId="urn:microsoft.com/office/officeart/2005/8/layout/pList2#1"/>
    <dgm:cxn modelId="{F4336425-C222-467F-8137-F5A035282DE8}" type="presParOf" srcId="{A7D7D512-CD47-42C3-B81A-53108086EEC0}" destId="{A1F752F6-C83A-46AA-82A6-B10078CA86D3}" srcOrd="1" destOrd="0" presId="urn:microsoft.com/office/officeart/2005/8/layout/pList2#1"/>
    <dgm:cxn modelId="{DF0A03C2-21E1-4662-9475-535F6888AAD1}" type="presParOf" srcId="{A1F752F6-C83A-46AA-82A6-B10078CA86D3}" destId="{73443602-D5DB-4B0D-96BD-5C0246EC1796}" srcOrd="0" destOrd="0" presId="urn:microsoft.com/office/officeart/2005/8/layout/pList2#1"/>
    <dgm:cxn modelId="{23DD5F9E-EAFE-40B7-8AA9-8C1E0E45F818}" type="presParOf" srcId="{73443602-D5DB-4B0D-96BD-5C0246EC1796}" destId="{7F128047-ED06-48A5-82E2-F2167DA0A703}" srcOrd="0" destOrd="0" presId="urn:microsoft.com/office/officeart/2005/8/layout/pList2#1"/>
    <dgm:cxn modelId="{CD66CB7F-3F2A-4334-A9D9-A98617888D9A}" type="presParOf" srcId="{73443602-D5DB-4B0D-96BD-5C0246EC1796}" destId="{2D32E2EA-5B68-4714-B868-C9A698287BE3}" srcOrd="1" destOrd="0" presId="urn:microsoft.com/office/officeart/2005/8/layout/pList2#1"/>
    <dgm:cxn modelId="{487DCF3B-9AF1-4420-B074-D909DA5D3621}" type="presParOf" srcId="{73443602-D5DB-4B0D-96BD-5C0246EC1796}" destId="{72B8EA25-A7F4-4D84-BE45-2A26DAF042BF}" srcOrd="2" destOrd="0" presId="urn:microsoft.com/office/officeart/2005/8/layout/pList2#1"/>
    <dgm:cxn modelId="{74559CC5-2444-4DCE-A610-CDC1A82E0F0C}" type="presParOf" srcId="{A1F752F6-C83A-46AA-82A6-B10078CA86D3}" destId="{DDCD6101-8A87-421B-BCB7-17F0D77B9604}" srcOrd="1" destOrd="0" presId="urn:microsoft.com/office/officeart/2005/8/layout/pList2#1"/>
    <dgm:cxn modelId="{5BDC26AB-9D1B-4924-AD27-DAB8FF12E466}" type="presParOf" srcId="{A1F752F6-C83A-46AA-82A6-B10078CA86D3}" destId="{0272C705-F68E-4E58-B82D-2BCC05EF70AF}" srcOrd="2" destOrd="0" presId="urn:microsoft.com/office/officeart/2005/8/layout/pList2#1"/>
    <dgm:cxn modelId="{34ECD90F-1BCE-4FD6-95CA-AD983F3CB44C}" type="presParOf" srcId="{0272C705-F68E-4E58-B82D-2BCC05EF70AF}" destId="{DADFF533-2CAA-4392-8108-EC05126876E5}" srcOrd="0" destOrd="0" presId="urn:microsoft.com/office/officeart/2005/8/layout/pList2#1"/>
    <dgm:cxn modelId="{C3169A57-7490-4D21-9A05-C40871609F82}" type="presParOf" srcId="{0272C705-F68E-4E58-B82D-2BCC05EF70AF}" destId="{41BD224A-9D3A-4E33-BCDD-9D5266D9385B}" srcOrd="1" destOrd="0" presId="urn:microsoft.com/office/officeart/2005/8/layout/pList2#1"/>
    <dgm:cxn modelId="{D62F3ABA-8A63-4836-B6B9-4CD6E5A358B1}" type="presParOf" srcId="{0272C705-F68E-4E58-B82D-2BCC05EF70AF}" destId="{7610E844-517A-4E43-8D16-8025E1F2AD42}" srcOrd="2" destOrd="0" presId="urn:microsoft.com/office/officeart/2005/8/layout/pList2#1"/>
    <dgm:cxn modelId="{955B805E-19A3-424F-9534-3617FC62E283}" type="presParOf" srcId="{A1F752F6-C83A-46AA-82A6-B10078CA86D3}" destId="{8BCEE577-84D7-4D9B-BBF7-1FE05B18DA28}" srcOrd="3" destOrd="0" presId="urn:microsoft.com/office/officeart/2005/8/layout/pList2#1"/>
    <dgm:cxn modelId="{982C7513-FE90-428A-BF54-A056B540BFBD}" type="presParOf" srcId="{A1F752F6-C83A-46AA-82A6-B10078CA86D3}" destId="{CA03C225-283C-4EAE-B8B1-A4B47B7A2578}" srcOrd="4" destOrd="0" presId="urn:microsoft.com/office/officeart/2005/8/layout/pList2#1"/>
    <dgm:cxn modelId="{A9BD021D-0037-4663-AE3B-69F507B84A81}" type="presParOf" srcId="{CA03C225-283C-4EAE-B8B1-A4B47B7A2578}" destId="{4A52F041-05AD-4FED-99D0-1A7D3825E567}" srcOrd="0" destOrd="0" presId="urn:microsoft.com/office/officeart/2005/8/layout/pList2#1"/>
    <dgm:cxn modelId="{0959F3C4-00FE-4A42-BB7F-1D0E256E2915}" type="presParOf" srcId="{CA03C225-283C-4EAE-B8B1-A4B47B7A2578}" destId="{018E028C-A3F7-4099-9F72-FC788379422C}" srcOrd="1" destOrd="0" presId="urn:microsoft.com/office/officeart/2005/8/layout/pList2#1"/>
    <dgm:cxn modelId="{55142DED-8C8C-4BEF-A090-A35C13D48273}" type="presParOf" srcId="{CA03C225-283C-4EAE-B8B1-A4B47B7A2578}" destId="{A27F4960-49BC-4750-B0D9-4DF179EB718F}" srcOrd="2" destOrd="0" presId="urn:microsoft.com/office/officeart/2005/8/layout/pList2#1"/>
    <dgm:cxn modelId="{BCC73EF4-A576-4375-917E-DDD9972D81E6}" type="presParOf" srcId="{A1F752F6-C83A-46AA-82A6-B10078CA86D3}" destId="{E5B4B682-C752-4C36-96E2-7343F7449EE7}" srcOrd="5" destOrd="0" presId="urn:microsoft.com/office/officeart/2005/8/layout/pList2#1"/>
    <dgm:cxn modelId="{D4E9EBE3-CE1A-4EB1-B98F-D690DCFD65B6}" type="presParOf" srcId="{A1F752F6-C83A-46AA-82A6-B10078CA86D3}" destId="{B3AD20F3-7F11-44D5-AC15-098C36086395}" srcOrd="6" destOrd="0" presId="urn:microsoft.com/office/officeart/2005/8/layout/pList2#1"/>
    <dgm:cxn modelId="{66CB5642-85F8-434D-A789-FC891317B41C}" type="presParOf" srcId="{B3AD20F3-7F11-44D5-AC15-098C36086395}" destId="{91FBEE5C-143B-4CAE-9B42-8E48DE0B5821}" srcOrd="0" destOrd="0" presId="urn:microsoft.com/office/officeart/2005/8/layout/pList2#1"/>
    <dgm:cxn modelId="{4CB9F8B6-E48F-4C33-BE44-3AC6317D32AA}" type="presParOf" srcId="{B3AD20F3-7F11-44D5-AC15-098C36086395}" destId="{0245363D-CF3A-45D2-9389-3C170F9BEF89}" srcOrd="1" destOrd="0" presId="urn:microsoft.com/office/officeart/2005/8/layout/pList2#1"/>
    <dgm:cxn modelId="{7E4A4048-6963-4DCD-9265-C5558BB23E11}" type="presParOf" srcId="{B3AD20F3-7F11-44D5-AC15-098C36086395}" destId="{36DEE12E-19B7-4E0B-8616-702821A595F7}" srcOrd="2" destOrd="0" presId="urn:microsoft.com/office/officeart/2005/8/layout/pList2#1"/>
  </dgm:cxnLst>
  <dgm:bg>
    <a:blipFill dpi="0" rotWithShape="1">
      <a:blip xmlns:r="http://schemas.openxmlformats.org/officeDocument/2006/relationships" r:embed="rId1">
        <a:alphaModFix amt="0"/>
      </a:blip>
      <a:srcRect/>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3B2A685-3C8F-43E0-9650-88BB4EC80E20}" type="doc">
      <dgm:prSet loTypeId="urn:microsoft.com/office/officeart/2005/8/layout/pyramid1" loCatId="pyramid" qsTypeId="urn:microsoft.com/office/officeart/2005/8/quickstyle/simple1" qsCatId="simple" csTypeId="urn:microsoft.com/office/officeart/2005/8/colors/colorful3" csCatId="colorful" phldr="1"/>
      <dgm:spPr/>
    </dgm:pt>
    <dgm:pt modelId="{EA13F682-759A-43C7-A2A5-B239C5E76662}">
      <dgm:prSet phldrT="[Κείμενο]" custT="1"/>
      <dgm:spPr/>
      <dgm:t>
        <a:bodyPr/>
        <a:lstStyle/>
        <a:p>
          <a:pPr>
            <a:lnSpc>
              <a:spcPct val="100000"/>
            </a:lnSpc>
          </a:pPr>
          <a:endParaRPr lang="el-GR" sz="1800" dirty="0"/>
        </a:p>
      </dgm:t>
    </dgm:pt>
    <dgm:pt modelId="{4AFFCAE7-6363-4C42-9B05-F4FCD90F6F36}" type="parTrans" cxnId="{27BD4AFD-A8CF-45F6-AFE8-1E3BD1C7B10C}">
      <dgm:prSet/>
      <dgm:spPr/>
      <dgm:t>
        <a:bodyPr/>
        <a:lstStyle/>
        <a:p>
          <a:endParaRPr lang="el-GR"/>
        </a:p>
      </dgm:t>
    </dgm:pt>
    <dgm:pt modelId="{1AF2AFF4-8312-4144-A418-C35051B144AE}" type="sibTrans" cxnId="{27BD4AFD-A8CF-45F6-AFE8-1E3BD1C7B10C}">
      <dgm:prSet/>
      <dgm:spPr/>
      <dgm:t>
        <a:bodyPr/>
        <a:lstStyle/>
        <a:p>
          <a:endParaRPr lang="el-GR"/>
        </a:p>
      </dgm:t>
    </dgm:pt>
    <dgm:pt modelId="{E2392ACE-51A0-439B-99EF-6745E4C4125C}">
      <dgm:prSet phldrT="[Κείμενο]" custT="1"/>
      <dgm:spPr/>
      <dgm:t>
        <a:bodyPr/>
        <a:lstStyle/>
        <a:p>
          <a:r>
            <a:rPr lang="el-GR" sz="2400" dirty="0">
              <a:latin typeface="Arial" pitchFamily="34" charset="0"/>
              <a:cs typeface="Arial" pitchFamily="34" charset="0"/>
            </a:rPr>
            <a:t>Πρωτότυπες ιδέες σε γνωστές ή άγνωστες καταστάσεις</a:t>
          </a:r>
        </a:p>
      </dgm:t>
    </dgm:pt>
    <dgm:pt modelId="{CFBC71AD-AD04-499E-A83C-6F5E182EEC02}" type="parTrans" cxnId="{815E7A52-14B6-4919-A279-378BDA6BB090}">
      <dgm:prSet/>
      <dgm:spPr/>
      <dgm:t>
        <a:bodyPr/>
        <a:lstStyle/>
        <a:p>
          <a:endParaRPr lang="el-GR"/>
        </a:p>
      </dgm:t>
    </dgm:pt>
    <dgm:pt modelId="{681DFC1F-248D-4B27-B17F-6A94AF92E884}" type="sibTrans" cxnId="{815E7A52-14B6-4919-A279-378BDA6BB090}">
      <dgm:prSet/>
      <dgm:spPr/>
      <dgm:t>
        <a:bodyPr/>
        <a:lstStyle/>
        <a:p>
          <a:endParaRPr lang="el-GR"/>
        </a:p>
      </dgm:t>
    </dgm:pt>
    <dgm:pt modelId="{AD38F84A-E313-411E-B5F9-84FDA084FB8E}">
      <dgm:prSet phldrT="[Κείμενο]" custT="1"/>
      <dgm:spPr/>
      <dgm:t>
        <a:bodyPr/>
        <a:lstStyle/>
        <a:p>
          <a:r>
            <a:rPr lang="el-GR" sz="2200" dirty="0">
              <a:latin typeface="Arial" pitchFamily="34" charset="0"/>
              <a:cs typeface="Arial" pitchFamily="34" charset="0"/>
            </a:rPr>
            <a:t>Νέες ιδέες ή καινοτόμες λύσεις σε γνωστά προβλήματα ή καταστάσεις</a:t>
          </a:r>
        </a:p>
      </dgm:t>
    </dgm:pt>
    <dgm:pt modelId="{6D82A6C0-CBF8-4060-B129-FD74346FD059}" type="parTrans" cxnId="{0B6FFE13-2FA1-4F39-8B98-5DC8BFC57A9E}">
      <dgm:prSet/>
      <dgm:spPr/>
      <dgm:t>
        <a:bodyPr/>
        <a:lstStyle/>
        <a:p>
          <a:endParaRPr lang="el-GR"/>
        </a:p>
      </dgm:t>
    </dgm:pt>
    <dgm:pt modelId="{EDF64B77-1EA9-4541-B26E-4C2AB48B73F0}" type="sibTrans" cxnId="{0B6FFE13-2FA1-4F39-8B98-5DC8BFC57A9E}">
      <dgm:prSet/>
      <dgm:spPr/>
      <dgm:t>
        <a:bodyPr/>
        <a:lstStyle/>
        <a:p>
          <a:endParaRPr lang="el-GR"/>
        </a:p>
      </dgm:t>
    </dgm:pt>
    <dgm:pt modelId="{3D5EA897-273E-4A33-83B3-F8D5E877D43F}" type="pres">
      <dgm:prSet presAssocID="{13B2A685-3C8F-43E0-9650-88BB4EC80E20}" presName="Name0" presStyleCnt="0">
        <dgm:presLayoutVars>
          <dgm:dir/>
          <dgm:animLvl val="lvl"/>
          <dgm:resizeHandles val="exact"/>
        </dgm:presLayoutVars>
      </dgm:prSet>
      <dgm:spPr/>
    </dgm:pt>
    <dgm:pt modelId="{D4A7A3BE-80A6-462F-9C29-1D0A096C510E}" type="pres">
      <dgm:prSet presAssocID="{EA13F682-759A-43C7-A2A5-B239C5E76662}" presName="Name8" presStyleCnt="0"/>
      <dgm:spPr/>
    </dgm:pt>
    <dgm:pt modelId="{1C3B19A8-C60B-44E3-B846-612F74219D85}" type="pres">
      <dgm:prSet presAssocID="{EA13F682-759A-43C7-A2A5-B239C5E76662}" presName="level" presStyleLbl="node1" presStyleIdx="0" presStyleCnt="3">
        <dgm:presLayoutVars>
          <dgm:chMax val="1"/>
          <dgm:bulletEnabled val="1"/>
        </dgm:presLayoutVars>
      </dgm:prSet>
      <dgm:spPr/>
      <dgm:t>
        <a:bodyPr/>
        <a:lstStyle/>
        <a:p>
          <a:endParaRPr lang="el-GR"/>
        </a:p>
      </dgm:t>
    </dgm:pt>
    <dgm:pt modelId="{B0622B9C-470C-4528-90BE-620E57CBE416}" type="pres">
      <dgm:prSet presAssocID="{EA13F682-759A-43C7-A2A5-B239C5E76662}" presName="levelTx" presStyleLbl="revTx" presStyleIdx="0" presStyleCnt="0">
        <dgm:presLayoutVars>
          <dgm:chMax val="1"/>
          <dgm:bulletEnabled val="1"/>
        </dgm:presLayoutVars>
      </dgm:prSet>
      <dgm:spPr/>
      <dgm:t>
        <a:bodyPr/>
        <a:lstStyle/>
        <a:p>
          <a:endParaRPr lang="el-GR"/>
        </a:p>
      </dgm:t>
    </dgm:pt>
    <dgm:pt modelId="{B7E8860B-02E8-4B8B-917D-6DA5A5514D13}" type="pres">
      <dgm:prSet presAssocID="{E2392ACE-51A0-439B-99EF-6745E4C4125C}" presName="Name8" presStyleCnt="0"/>
      <dgm:spPr/>
    </dgm:pt>
    <dgm:pt modelId="{5B25EE1C-2050-492D-A146-AE961FCFC140}" type="pres">
      <dgm:prSet presAssocID="{E2392ACE-51A0-439B-99EF-6745E4C4125C}" presName="level" presStyleLbl="node1" presStyleIdx="1" presStyleCnt="3">
        <dgm:presLayoutVars>
          <dgm:chMax val="1"/>
          <dgm:bulletEnabled val="1"/>
        </dgm:presLayoutVars>
      </dgm:prSet>
      <dgm:spPr/>
      <dgm:t>
        <a:bodyPr/>
        <a:lstStyle/>
        <a:p>
          <a:endParaRPr lang="el-GR"/>
        </a:p>
      </dgm:t>
    </dgm:pt>
    <dgm:pt modelId="{1D8DC7C0-3F56-4ED4-B654-A12E1183F15E}" type="pres">
      <dgm:prSet presAssocID="{E2392ACE-51A0-439B-99EF-6745E4C4125C}" presName="levelTx" presStyleLbl="revTx" presStyleIdx="0" presStyleCnt="0">
        <dgm:presLayoutVars>
          <dgm:chMax val="1"/>
          <dgm:bulletEnabled val="1"/>
        </dgm:presLayoutVars>
      </dgm:prSet>
      <dgm:spPr/>
      <dgm:t>
        <a:bodyPr/>
        <a:lstStyle/>
        <a:p>
          <a:endParaRPr lang="el-GR"/>
        </a:p>
      </dgm:t>
    </dgm:pt>
    <dgm:pt modelId="{7B8A327A-1CED-4BFE-A2D6-E80C0D04A026}" type="pres">
      <dgm:prSet presAssocID="{AD38F84A-E313-411E-B5F9-84FDA084FB8E}" presName="Name8" presStyleCnt="0"/>
      <dgm:spPr/>
    </dgm:pt>
    <dgm:pt modelId="{5E35310F-F9BB-4B56-A319-F11DECE8D445}" type="pres">
      <dgm:prSet presAssocID="{AD38F84A-E313-411E-B5F9-84FDA084FB8E}" presName="level" presStyleLbl="node1" presStyleIdx="2" presStyleCnt="3">
        <dgm:presLayoutVars>
          <dgm:chMax val="1"/>
          <dgm:bulletEnabled val="1"/>
        </dgm:presLayoutVars>
      </dgm:prSet>
      <dgm:spPr/>
      <dgm:t>
        <a:bodyPr/>
        <a:lstStyle/>
        <a:p>
          <a:endParaRPr lang="el-GR"/>
        </a:p>
      </dgm:t>
    </dgm:pt>
    <dgm:pt modelId="{470138B4-773B-4E58-88A6-4F8A4ECD456A}" type="pres">
      <dgm:prSet presAssocID="{AD38F84A-E313-411E-B5F9-84FDA084FB8E}" presName="levelTx" presStyleLbl="revTx" presStyleIdx="0" presStyleCnt="0">
        <dgm:presLayoutVars>
          <dgm:chMax val="1"/>
          <dgm:bulletEnabled val="1"/>
        </dgm:presLayoutVars>
      </dgm:prSet>
      <dgm:spPr/>
      <dgm:t>
        <a:bodyPr/>
        <a:lstStyle/>
        <a:p>
          <a:endParaRPr lang="el-GR"/>
        </a:p>
      </dgm:t>
    </dgm:pt>
  </dgm:ptLst>
  <dgm:cxnLst>
    <dgm:cxn modelId="{0E795337-B435-482A-B261-D56D96848F47}" type="presOf" srcId="{AD38F84A-E313-411E-B5F9-84FDA084FB8E}" destId="{5E35310F-F9BB-4B56-A319-F11DECE8D445}" srcOrd="0" destOrd="0" presId="urn:microsoft.com/office/officeart/2005/8/layout/pyramid1"/>
    <dgm:cxn modelId="{CAE56718-452D-4D56-B07D-D8373A89100C}" type="presOf" srcId="{E2392ACE-51A0-439B-99EF-6745E4C4125C}" destId="{5B25EE1C-2050-492D-A146-AE961FCFC140}" srcOrd="0" destOrd="0" presId="urn:microsoft.com/office/officeart/2005/8/layout/pyramid1"/>
    <dgm:cxn modelId="{C2AD2D49-3005-4C48-B18B-5874EE115370}" type="presOf" srcId="{EA13F682-759A-43C7-A2A5-B239C5E76662}" destId="{1C3B19A8-C60B-44E3-B846-612F74219D85}" srcOrd="0" destOrd="0" presId="urn:microsoft.com/office/officeart/2005/8/layout/pyramid1"/>
    <dgm:cxn modelId="{5692AADA-929F-4DA0-B82B-5FF49DB7A3CF}" type="presOf" srcId="{EA13F682-759A-43C7-A2A5-B239C5E76662}" destId="{B0622B9C-470C-4528-90BE-620E57CBE416}" srcOrd="1" destOrd="0" presId="urn:microsoft.com/office/officeart/2005/8/layout/pyramid1"/>
    <dgm:cxn modelId="{C887BEB6-B0AA-4A9E-B7E3-49200D9DF7EE}" type="presOf" srcId="{AD38F84A-E313-411E-B5F9-84FDA084FB8E}" destId="{470138B4-773B-4E58-88A6-4F8A4ECD456A}" srcOrd="1" destOrd="0" presId="urn:microsoft.com/office/officeart/2005/8/layout/pyramid1"/>
    <dgm:cxn modelId="{CCEE41C5-02A3-4403-8242-A40057CA7D56}" type="presOf" srcId="{E2392ACE-51A0-439B-99EF-6745E4C4125C}" destId="{1D8DC7C0-3F56-4ED4-B654-A12E1183F15E}" srcOrd="1" destOrd="0" presId="urn:microsoft.com/office/officeart/2005/8/layout/pyramid1"/>
    <dgm:cxn modelId="{27BD4AFD-A8CF-45F6-AFE8-1E3BD1C7B10C}" srcId="{13B2A685-3C8F-43E0-9650-88BB4EC80E20}" destId="{EA13F682-759A-43C7-A2A5-B239C5E76662}" srcOrd="0" destOrd="0" parTransId="{4AFFCAE7-6363-4C42-9B05-F4FCD90F6F36}" sibTransId="{1AF2AFF4-8312-4144-A418-C35051B144AE}"/>
    <dgm:cxn modelId="{0B6FFE13-2FA1-4F39-8B98-5DC8BFC57A9E}" srcId="{13B2A685-3C8F-43E0-9650-88BB4EC80E20}" destId="{AD38F84A-E313-411E-B5F9-84FDA084FB8E}" srcOrd="2" destOrd="0" parTransId="{6D82A6C0-CBF8-4060-B129-FD74346FD059}" sibTransId="{EDF64B77-1EA9-4541-B26E-4C2AB48B73F0}"/>
    <dgm:cxn modelId="{815E7A52-14B6-4919-A279-378BDA6BB090}" srcId="{13B2A685-3C8F-43E0-9650-88BB4EC80E20}" destId="{E2392ACE-51A0-439B-99EF-6745E4C4125C}" srcOrd="1" destOrd="0" parTransId="{CFBC71AD-AD04-499E-A83C-6F5E182EEC02}" sibTransId="{681DFC1F-248D-4B27-B17F-6A94AF92E884}"/>
    <dgm:cxn modelId="{8B077F85-BD74-4C55-8245-DBCCD798F6C9}" type="presOf" srcId="{13B2A685-3C8F-43E0-9650-88BB4EC80E20}" destId="{3D5EA897-273E-4A33-83B3-F8D5E877D43F}" srcOrd="0" destOrd="0" presId="urn:microsoft.com/office/officeart/2005/8/layout/pyramid1"/>
    <dgm:cxn modelId="{B196E49B-E94D-4AF0-B417-E994C8AACBFC}" type="presParOf" srcId="{3D5EA897-273E-4A33-83B3-F8D5E877D43F}" destId="{D4A7A3BE-80A6-462F-9C29-1D0A096C510E}" srcOrd="0" destOrd="0" presId="urn:microsoft.com/office/officeart/2005/8/layout/pyramid1"/>
    <dgm:cxn modelId="{7489CE31-E354-411B-9C31-26CD688869EF}" type="presParOf" srcId="{D4A7A3BE-80A6-462F-9C29-1D0A096C510E}" destId="{1C3B19A8-C60B-44E3-B846-612F74219D85}" srcOrd="0" destOrd="0" presId="urn:microsoft.com/office/officeart/2005/8/layout/pyramid1"/>
    <dgm:cxn modelId="{620D9C08-3292-4579-9922-C06FB849C7C7}" type="presParOf" srcId="{D4A7A3BE-80A6-462F-9C29-1D0A096C510E}" destId="{B0622B9C-470C-4528-90BE-620E57CBE416}" srcOrd="1" destOrd="0" presId="urn:microsoft.com/office/officeart/2005/8/layout/pyramid1"/>
    <dgm:cxn modelId="{EAB4F3E2-FDF8-41F5-A74C-328AFF57C2FA}" type="presParOf" srcId="{3D5EA897-273E-4A33-83B3-F8D5E877D43F}" destId="{B7E8860B-02E8-4B8B-917D-6DA5A5514D13}" srcOrd="1" destOrd="0" presId="urn:microsoft.com/office/officeart/2005/8/layout/pyramid1"/>
    <dgm:cxn modelId="{1F22CC9C-2AC4-474B-8DD5-944816DB644E}" type="presParOf" srcId="{B7E8860B-02E8-4B8B-917D-6DA5A5514D13}" destId="{5B25EE1C-2050-492D-A146-AE961FCFC140}" srcOrd="0" destOrd="0" presId="urn:microsoft.com/office/officeart/2005/8/layout/pyramid1"/>
    <dgm:cxn modelId="{79D73F69-7860-4486-B72B-B9F66D2B1EF1}" type="presParOf" srcId="{B7E8860B-02E8-4B8B-917D-6DA5A5514D13}" destId="{1D8DC7C0-3F56-4ED4-B654-A12E1183F15E}" srcOrd="1" destOrd="0" presId="urn:microsoft.com/office/officeart/2005/8/layout/pyramid1"/>
    <dgm:cxn modelId="{02663573-0ED4-419C-AA3E-B1F7E51AC6EC}" type="presParOf" srcId="{3D5EA897-273E-4A33-83B3-F8D5E877D43F}" destId="{7B8A327A-1CED-4BFE-A2D6-E80C0D04A026}" srcOrd="2" destOrd="0" presId="urn:microsoft.com/office/officeart/2005/8/layout/pyramid1"/>
    <dgm:cxn modelId="{94B465D9-5D02-4D9B-BAC5-E04B656DB29C}" type="presParOf" srcId="{7B8A327A-1CED-4BFE-A2D6-E80C0D04A026}" destId="{5E35310F-F9BB-4B56-A319-F11DECE8D445}" srcOrd="0" destOrd="0" presId="urn:microsoft.com/office/officeart/2005/8/layout/pyramid1"/>
    <dgm:cxn modelId="{685436F0-4D77-42AF-9011-750FFF791B78}" type="presParOf" srcId="{7B8A327A-1CED-4BFE-A2D6-E80C0D04A026}" destId="{470138B4-773B-4E58-88A6-4F8A4ECD456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4361CC0-08FA-42E2-918B-AF713CA60B6C}" type="doc">
      <dgm:prSet loTypeId="urn:microsoft.com/office/officeart/2005/8/layout/pyramid2" loCatId="pyramid" qsTypeId="urn:microsoft.com/office/officeart/2005/8/quickstyle/simple1" qsCatId="simple" csTypeId="urn:microsoft.com/office/officeart/2005/8/colors/accent1_2" csCatId="accent1" phldr="1"/>
      <dgm:spPr/>
    </dgm:pt>
    <dgm:pt modelId="{73C73B8A-B6AD-4C7B-B7C0-CA55E18CA45B}">
      <dgm:prSet phldrT="[Text]" custT="1"/>
      <dgm:spPr>
        <a:ln>
          <a:solidFill>
            <a:srgbClr val="002060"/>
          </a:solidFill>
        </a:ln>
      </dgm:spPr>
      <dgm:t>
        <a:bodyPr/>
        <a:lstStyle/>
        <a:p>
          <a:pPr algn="l"/>
          <a:r>
            <a:rPr lang="el-GR" sz="1800" b="1" dirty="0">
              <a:solidFill>
                <a:srgbClr val="002060"/>
              </a:solidFill>
            </a:rPr>
            <a:t>Διατύπωση του προβλήματος: </a:t>
          </a:r>
          <a:r>
            <a:rPr lang="el-GR" sz="1800" dirty="0"/>
            <a:t>Η διατύπωση όσο το δυνατόν πιο προσεγμένη , έτσι ώστε να κατανοήσουν οι μαθητές το ζητούμενο, τα στάδια επίλυσής του καθώς και τα υλικά και τις πηγές που θα χρησιμοποιήσουν.</a:t>
          </a:r>
          <a:endParaRPr lang="el-GR" sz="1800" dirty="0">
            <a:solidFill>
              <a:srgbClr val="002060"/>
            </a:solidFill>
          </a:endParaRPr>
        </a:p>
      </dgm:t>
    </dgm:pt>
    <dgm:pt modelId="{D23AAB26-73A3-4098-A4A9-160F4E3F9959}" type="parTrans" cxnId="{DDE95E38-DBD7-444F-9FF7-5D87C526A60C}">
      <dgm:prSet/>
      <dgm:spPr/>
      <dgm:t>
        <a:bodyPr/>
        <a:lstStyle/>
        <a:p>
          <a:endParaRPr lang="el-GR"/>
        </a:p>
      </dgm:t>
    </dgm:pt>
    <dgm:pt modelId="{943807DB-A2A1-4CF4-A58F-CD50272D8201}" type="sibTrans" cxnId="{DDE95E38-DBD7-444F-9FF7-5D87C526A60C}">
      <dgm:prSet/>
      <dgm:spPr/>
      <dgm:t>
        <a:bodyPr/>
        <a:lstStyle/>
        <a:p>
          <a:endParaRPr lang="el-GR"/>
        </a:p>
      </dgm:t>
    </dgm:pt>
    <dgm:pt modelId="{41477504-9000-4092-B080-2ECF6BF1FCD8}">
      <dgm:prSet phldrT="[Text]" custT="1"/>
      <dgm:spPr>
        <a:ln>
          <a:solidFill>
            <a:srgbClr val="002060"/>
          </a:solidFill>
        </a:ln>
      </dgm:spPr>
      <dgm:t>
        <a:bodyPr/>
        <a:lstStyle/>
        <a:p>
          <a:pPr algn="just"/>
          <a:r>
            <a:rPr lang="el-GR" sz="1800" b="1" dirty="0" smtClean="0">
              <a:solidFill>
                <a:srgbClr val="002060"/>
              </a:solidFill>
            </a:rPr>
            <a:t>Εννοιολογική </a:t>
          </a:r>
          <a:r>
            <a:rPr lang="el-GR" sz="1800" b="1" dirty="0">
              <a:solidFill>
                <a:srgbClr val="002060"/>
              </a:solidFill>
            </a:rPr>
            <a:t>ανάλυση-διαστάσεις του προβλήματος: </a:t>
          </a:r>
          <a:r>
            <a:rPr lang="el-GR" sz="1800" dirty="0"/>
            <a:t>Αναλύουμε για εμάς –και όχι για τους μαθητές μας – τις έννοιες που θα μάθουν για να αποφασίσουμε ποιες δραστηριότητες θα επιλέξουμε. Αν οι έννοιες του προβλήματος έχουν διάφορες διαστάσεις, αναλύουμε ή και διαιρούμε την έννοια στις διαστάσεις της.</a:t>
          </a:r>
          <a:endParaRPr lang="el-GR" sz="1800" dirty="0">
            <a:solidFill>
              <a:srgbClr val="002060"/>
            </a:solidFill>
          </a:endParaRPr>
        </a:p>
      </dgm:t>
    </dgm:pt>
    <dgm:pt modelId="{E16C486B-1E7B-4ABF-A6ED-814E867AA9FF}" type="parTrans" cxnId="{D84AE153-63B2-459F-889B-51AC1EEE1340}">
      <dgm:prSet/>
      <dgm:spPr/>
      <dgm:t>
        <a:bodyPr/>
        <a:lstStyle/>
        <a:p>
          <a:endParaRPr lang="el-GR"/>
        </a:p>
      </dgm:t>
    </dgm:pt>
    <dgm:pt modelId="{1AC33085-74B5-426F-8E65-DF0462C49171}" type="sibTrans" cxnId="{D84AE153-63B2-459F-889B-51AC1EEE1340}">
      <dgm:prSet/>
      <dgm:spPr/>
      <dgm:t>
        <a:bodyPr/>
        <a:lstStyle/>
        <a:p>
          <a:endParaRPr lang="el-GR"/>
        </a:p>
      </dgm:t>
    </dgm:pt>
    <dgm:pt modelId="{A8874A39-68E4-400D-A064-1A19B23697C0}">
      <dgm:prSet phldrT="[Text]" custT="1"/>
      <dgm:spPr>
        <a:ln>
          <a:solidFill>
            <a:srgbClr val="7030A0"/>
          </a:solidFill>
        </a:ln>
      </dgm:spPr>
      <dgm:t>
        <a:bodyPr/>
        <a:lstStyle/>
        <a:p>
          <a:pPr algn="l"/>
          <a:r>
            <a:rPr lang="el-GR" sz="2000" dirty="0"/>
            <a:t> </a:t>
          </a:r>
          <a:r>
            <a:rPr lang="el-GR" sz="1800" b="1" dirty="0" smtClean="0">
              <a:solidFill>
                <a:srgbClr val="002060"/>
              </a:solidFill>
            </a:rPr>
            <a:t>Ακολουθία </a:t>
          </a:r>
          <a:r>
            <a:rPr lang="el-GR" sz="1800" b="1" dirty="0">
              <a:solidFill>
                <a:srgbClr val="002060"/>
              </a:solidFill>
            </a:rPr>
            <a:t>δραστηριοτήτων: </a:t>
          </a:r>
          <a:r>
            <a:rPr lang="el-GR" sz="1800" dirty="0"/>
            <a:t>Παίρνουμε αποφάσεις για το αν το πρόβλημα χρειάζεται προκαταρκτική συζήτηση ή εξατομικευμένη εργασία, αν οι μαθητές θα εργαστούν σε ομάδες ή αν κάποια στιγμή θα πρέπει να συνέρχεται η τάξη ως μεγάλη ομάδα </a:t>
          </a:r>
          <a:r>
            <a:rPr lang="el-GR" sz="1800" dirty="0" err="1"/>
            <a:t>κ.λ.π</a:t>
          </a:r>
          <a:r>
            <a:rPr lang="el-GR" sz="1800" dirty="0"/>
            <a:t>.</a:t>
          </a:r>
          <a:endParaRPr lang="el-GR" sz="1800" dirty="0">
            <a:solidFill>
              <a:srgbClr val="002060"/>
            </a:solidFill>
          </a:endParaRPr>
        </a:p>
      </dgm:t>
    </dgm:pt>
    <dgm:pt modelId="{4496AB0D-524D-4067-949C-19ED9CFC4EF0}" type="parTrans" cxnId="{5FEEC31E-B9F9-426B-B79E-D71B7B14283D}">
      <dgm:prSet/>
      <dgm:spPr/>
      <dgm:t>
        <a:bodyPr/>
        <a:lstStyle/>
        <a:p>
          <a:endParaRPr lang="el-GR"/>
        </a:p>
      </dgm:t>
    </dgm:pt>
    <dgm:pt modelId="{1C99B635-461E-4C85-B0E9-FCC109E307DF}" type="sibTrans" cxnId="{5FEEC31E-B9F9-426B-B79E-D71B7B14283D}">
      <dgm:prSet/>
      <dgm:spPr/>
      <dgm:t>
        <a:bodyPr/>
        <a:lstStyle/>
        <a:p>
          <a:endParaRPr lang="el-GR"/>
        </a:p>
      </dgm:t>
    </dgm:pt>
    <dgm:pt modelId="{DD12331C-04D9-4471-8E40-EF991903BC74}">
      <dgm:prSet custT="1"/>
      <dgm:spPr>
        <a:ln>
          <a:solidFill>
            <a:srgbClr val="7030A0"/>
          </a:solidFill>
        </a:ln>
      </dgm:spPr>
      <dgm:t>
        <a:bodyPr/>
        <a:lstStyle/>
        <a:p>
          <a:pPr algn="l"/>
          <a:r>
            <a:rPr lang="el-GR" sz="1800" b="1" dirty="0">
              <a:solidFill>
                <a:srgbClr val="002060"/>
              </a:solidFill>
            </a:rPr>
            <a:t>Πηγές:</a:t>
          </a:r>
          <a:r>
            <a:rPr lang="el-GR" sz="1800" dirty="0"/>
            <a:t> Αποφασίζουμε ποια υλικά και ποιες πηγές θα προμηθεύσουμε στους μαθητές.</a:t>
          </a:r>
          <a:endParaRPr lang="el-GR" sz="1800" dirty="0">
            <a:solidFill>
              <a:srgbClr val="002060"/>
            </a:solidFill>
          </a:endParaRPr>
        </a:p>
      </dgm:t>
    </dgm:pt>
    <dgm:pt modelId="{3052CB3E-2B32-4988-80CA-ED68BE3A9D49}" type="parTrans" cxnId="{E61ED72E-8F7A-4238-BB85-6F1351F310B5}">
      <dgm:prSet/>
      <dgm:spPr/>
      <dgm:t>
        <a:bodyPr/>
        <a:lstStyle/>
        <a:p>
          <a:endParaRPr lang="el-GR"/>
        </a:p>
      </dgm:t>
    </dgm:pt>
    <dgm:pt modelId="{4907304F-24C0-4FF7-871D-AF076481282E}" type="sibTrans" cxnId="{E61ED72E-8F7A-4238-BB85-6F1351F310B5}">
      <dgm:prSet/>
      <dgm:spPr/>
      <dgm:t>
        <a:bodyPr/>
        <a:lstStyle/>
        <a:p>
          <a:endParaRPr lang="el-GR"/>
        </a:p>
      </dgm:t>
    </dgm:pt>
    <dgm:pt modelId="{9BC7E87B-69A6-4250-BF6C-8414085FDC18}" type="pres">
      <dgm:prSet presAssocID="{74361CC0-08FA-42E2-918B-AF713CA60B6C}" presName="compositeShape" presStyleCnt="0">
        <dgm:presLayoutVars>
          <dgm:dir/>
          <dgm:resizeHandles/>
        </dgm:presLayoutVars>
      </dgm:prSet>
      <dgm:spPr/>
    </dgm:pt>
    <dgm:pt modelId="{CD8FAB1D-68D3-44FD-8BD0-93DAEB13DE4D}" type="pres">
      <dgm:prSet presAssocID="{74361CC0-08FA-42E2-918B-AF713CA60B6C}" presName="pyramid" presStyleLbl="node1" presStyleIdx="0" presStyleCnt="1"/>
      <dgm:spPr>
        <a:solidFill>
          <a:srgbClr val="7030A0">
            <a:alpha val="25000"/>
          </a:srgbClr>
        </a:solidFill>
      </dgm:spPr>
    </dgm:pt>
    <dgm:pt modelId="{FD8EAC93-99AD-4E4C-AB90-156C907470C9}" type="pres">
      <dgm:prSet presAssocID="{74361CC0-08FA-42E2-918B-AF713CA60B6C}" presName="theList" presStyleCnt="0"/>
      <dgm:spPr/>
    </dgm:pt>
    <dgm:pt modelId="{C862DB54-122A-4DF9-BC0B-75B6A1F6F9FF}" type="pres">
      <dgm:prSet presAssocID="{73C73B8A-B6AD-4C7B-B7C0-CA55E18CA45B}" presName="aNode" presStyleLbl="fgAcc1" presStyleIdx="0" presStyleCnt="4" custScaleX="224846" custScaleY="243845" custLinFactY="-50308" custLinFactNeighborX="-2130" custLinFactNeighborY="-100000">
        <dgm:presLayoutVars>
          <dgm:bulletEnabled val="1"/>
        </dgm:presLayoutVars>
      </dgm:prSet>
      <dgm:spPr/>
      <dgm:t>
        <a:bodyPr/>
        <a:lstStyle/>
        <a:p>
          <a:endParaRPr lang="el-GR"/>
        </a:p>
      </dgm:t>
    </dgm:pt>
    <dgm:pt modelId="{D024A0C2-C24D-4630-919A-54F8FF9470DE}" type="pres">
      <dgm:prSet presAssocID="{73C73B8A-B6AD-4C7B-B7C0-CA55E18CA45B}" presName="aSpace" presStyleCnt="0"/>
      <dgm:spPr/>
    </dgm:pt>
    <dgm:pt modelId="{7668BA38-9172-479E-B0A3-379914392CF6}" type="pres">
      <dgm:prSet presAssocID="{41477504-9000-4092-B080-2ECF6BF1FCD8}" presName="aNode" presStyleLbl="fgAcc1" presStyleIdx="1" presStyleCnt="4" custScaleX="224661" custScaleY="293069" custLinFactY="-10496" custLinFactNeighborX="4259" custLinFactNeighborY="-100000">
        <dgm:presLayoutVars>
          <dgm:bulletEnabled val="1"/>
        </dgm:presLayoutVars>
      </dgm:prSet>
      <dgm:spPr/>
      <dgm:t>
        <a:bodyPr/>
        <a:lstStyle/>
        <a:p>
          <a:endParaRPr lang="el-GR"/>
        </a:p>
      </dgm:t>
    </dgm:pt>
    <dgm:pt modelId="{9F258318-95E7-4470-AC56-CCED0405FB33}" type="pres">
      <dgm:prSet presAssocID="{41477504-9000-4092-B080-2ECF6BF1FCD8}" presName="aSpace" presStyleCnt="0"/>
      <dgm:spPr/>
    </dgm:pt>
    <dgm:pt modelId="{1DF474C0-D125-4E0E-BFDD-7BB66E216492}" type="pres">
      <dgm:prSet presAssocID="{A8874A39-68E4-400D-A064-1A19B23697C0}" presName="aNode" presStyleLbl="fgAcc1" presStyleIdx="2" presStyleCnt="4" custScaleX="224846" custScaleY="224138" custLinFactY="3473" custLinFactNeighborX="-2130" custLinFactNeighborY="100000">
        <dgm:presLayoutVars>
          <dgm:bulletEnabled val="1"/>
        </dgm:presLayoutVars>
      </dgm:prSet>
      <dgm:spPr/>
      <dgm:t>
        <a:bodyPr/>
        <a:lstStyle/>
        <a:p>
          <a:endParaRPr lang="el-GR"/>
        </a:p>
      </dgm:t>
    </dgm:pt>
    <dgm:pt modelId="{1C8A6F69-BE58-4D25-AB29-3F097E62CAD7}" type="pres">
      <dgm:prSet presAssocID="{A8874A39-68E4-400D-A064-1A19B23697C0}" presName="aSpace" presStyleCnt="0"/>
      <dgm:spPr/>
    </dgm:pt>
    <dgm:pt modelId="{8789A5A7-53BF-4E29-8F70-BD8470140029}" type="pres">
      <dgm:prSet presAssocID="{DD12331C-04D9-4471-8E40-EF991903BC74}" presName="aNode" presStyleLbl="fgAcc1" presStyleIdx="3" presStyleCnt="4" custScaleX="231673" custScaleY="139658" custLinFactY="40777" custLinFactNeighborX="-2130" custLinFactNeighborY="100000">
        <dgm:presLayoutVars>
          <dgm:bulletEnabled val="1"/>
        </dgm:presLayoutVars>
      </dgm:prSet>
      <dgm:spPr/>
      <dgm:t>
        <a:bodyPr/>
        <a:lstStyle/>
        <a:p>
          <a:endParaRPr lang="el-GR"/>
        </a:p>
      </dgm:t>
    </dgm:pt>
    <dgm:pt modelId="{9F47F511-BA64-4BE0-A95D-877884D302AE}" type="pres">
      <dgm:prSet presAssocID="{DD12331C-04D9-4471-8E40-EF991903BC74}" presName="aSpace" presStyleCnt="0"/>
      <dgm:spPr/>
    </dgm:pt>
  </dgm:ptLst>
  <dgm:cxnLst>
    <dgm:cxn modelId="{DDE95E38-DBD7-444F-9FF7-5D87C526A60C}" srcId="{74361CC0-08FA-42E2-918B-AF713CA60B6C}" destId="{73C73B8A-B6AD-4C7B-B7C0-CA55E18CA45B}" srcOrd="0" destOrd="0" parTransId="{D23AAB26-73A3-4098-A4A9-160F4E3F9959}" sibTransId="{943807DB-A2A1-4CF4-A58F-CD50272D8201}"/>
    <dgm:cxn modelId="{E61ED72E-8F7A-4238-BB85-6F1351F310B5}" srcId="{74361CC0-08FA-42E2-918B-AF713CA60B6C}" destId="{DD12331C-04D9-4471-8E40-EF991903BC74}" srcOrd="3" destOrd="0" parTransId="{3052CB3E-2B32-4988-80CA-ED68BE3A9D49}" sibTransId="{4907304F-24C0-4FF7-871D-AF076481282E}"/>
    <dgm:cxn modelId="{5FEEC31E-B9F9-426B-B79E-D71B7B14283D}" srcId="{74361CC0-08FA-42E2-918B-AF713CA60B6C}" destId="{A8874A39-68E4-400D-A064-1A19B23697C0}" srcOrd="2" destOrd="0" parTransId="{4496AB0D-524D-4067-949C-19ED9CFC4EF0}" sibTransId="{1C99B635-461E-4C85-B0E9-FCC109E307DF}"/>
    <dgm:cxn modelId="{F096A2F9-3470-44F5-80F5-584FA24D5CF7}" type="presOf" srcId="{74361CC0-08FA-42E2-918B-AF713CA60B6C}" destId="{9BC7E87B-69A6-4250-BF6C-8414085FDC18}" srcOrd="0" destOrd="0" presId="urn:microsoft.com/office/officeart/2005/8/layout/pyramid2"/>
    <dgm:cxn modelId="{A912F5E1-AFB9-438F-8A6A-6C48A3A86531}" type="presOf" srcId="{DD12331C-04D9-4471-8E40-EF991903BC74}" destId="{8789A5A7-53BF-4E29-8F70-BD8470140029}" srcOrd="0" destOrd="0" presId="urn:microsoft.com/office/officeart/2005/8/layout/pyramid2"/>
    <dgm:cxn modelId="{D84AE153-63B2-459F-889B-51AC1EEE1340}" srcId="{74361CC0-08FA-42E2-918B-AF713CA60B6C}" destId="{41477504-9000-4092-B080-2ECF6BF1FCD8}" srcOrd="1" destOrd="0" parTransId="{E16C486B-1E7B-4ABF-A6ED-814E867AA9FF}" sibTransId="{1AC33085-74B5-426F-8E65-DF0462C49171}"/>
    <dgm:cxn modelId="{C10926BD-BCD7-46EE-96F8-A0A860C13E1E}" type="presOf" srcId="{73C73B8A-B6AD-4C7B-B7C0-CA55E18CA45B}" destId="{C862DB54-122A-4DF9-BC0B-75B6A1F6F9FF}" srcOrd="0" destOrd="0" presId="urn:microsoft.com/office/officeart/2005/8/layout/pyramid2"/>
    <dgm:cxn modelId="{388E5239-8390-4E4D-92D4-6A0C716C1F31}" type="presOf" srcId="{41477504-9000-4092-B080-2ECF6BF1FCD8}" destId="{7668BA38-9172-479E-B0A3-379914392CF6}" srcOrd="0" destOrd="0" presId="urn:microsoft.com/office/officeart/2005/8/layout/pyramid2"/>
    <dgm:cxn modelId="{0CD57EFC-68C0-48D4-B5F5-97AAA4DB8E3B}" type="presOf" srcId="{A8874A39-68E4-400D-A064-1A19B23697C0}" destId="{1DF474C0-D125-4E0E-BFDD-7BB66E216492}" srcOrd="0" destOrd="0" presId="urn:microsoft.com/office/officeart/2005/8/layout/pyramid2"/>
    <dgm:cxn modelId="{78682218-E015-4001-8D18-9D43BBD3040D}" type="presParOf" srcId="{9BC7E87B-69A6-4250-BF6C-8414085FDC18}" destId="{CD8FAB1D-68D3-44FD-8BD0-93DAEB13DE4D}" srcOrd="0" destOrd="0" presId="urn:microsoft.com/office/officeart/2005/8/layout/pyramid2"/>
    <dgm:cxn modelId="{88FC5A94-8115-4F43-A95F-C72EDE273132}" type="presParOf" srcId="{9BC7E87B-69A6-4250-BF6C-8414085FDC18}" destId="{FD8EAC93-99AD-4E4C-AB90-156C907470C9}" srcOrd="1" destOrd="0" presId="urn:microsoft.com/office/officeart/2005/8/layout/pyramid2"/>
    <dgm:cxn modelId="{CA5A9FA0-485A-4DEA-AFC0-35CB63F729DC}" type="presParOf" srcId="{FD8EAC93-99AD-4E4C-AB90-156C907470C9}" destId="{C862DB54-122A-4DF9-BC0B-75B6A1F6F9FF}" srcOrd="0" destOrd="0" presId="urn:microsoft.com/office/officeart/2005/8/layout/pyramid2"/>
    <dgm:cxn modelId="{44A44C58-792B-4678-AB2B-DFDE72325995}" type="presParOf" srcId="{FD8EAC93-99AD-4E4C-AB90-156C907470C9}" destId="{D024A0C2-C24D-4630-919A-54F8FF9470DE}" srcOrd="1" destOrd="0" presId="urn:microsoft.com/office/officeart/2005/8/layout/pyramid2"/>
    <dgm:cxn modelId="{6E740550-9A77-4E8E-885B-27F3CE7F4D0A}" type="presParOf" srcId="{FD8EAC93-99AD-4E4C-AB90-156C907470C9}" destId="{7668BA38-9172-479E-B0A3-379914392CF6}" srcOrd="2" destOrd="0" presId="urn:microsoft.com/office/officeart/2005/8/layout/pyramid2"/>
    <dgm:cxn modelId="{7D68D8AC-2981-40E5-AAC6-7D4A4A0B5DCC}" type="presParOf" srcId="{FD8EAC93-99AD-4E4C-AB90-156C907470C9}" destId="{9F258318-95E7-4470-AC56-CCED0405FB33}" srcOrd="3" destOrd="0" presId="urn:microsoft.com/office/officeart/2005/8/layout/pyramid2"/>
    <dgm:cxn modelId="{F3377771-0011-4954-9C90-D0ABD82FC676}" type="presParOf" srcId="{FD8EAC93-99AD-4E4C-AB90-156C907470C9}" destId="{1DF474C0-D125-4E0E-BFDD-7BB66E216492}" srcOrd="4" destOrd="0" presId="urn:microsoft.com/office/officeart/2005/8/layout/pyramid2"/>
    <dgm:cxn modelId="{5E0969CA-9746-45A6-B854-2E609E7506B1}" type="presParOf" srcId="{FD8EAC93-99AD-4E4C-AB90-156C907470C9}" destId="{1C8A6F69-BE58-4D25-AB29-3F097E62CAD7}" srcOrd="5" destOrd="0" presId="urn:microsoft.com/office/officeart/2005/8/layout/pyramid2"/>
    <dgm:cxn modelId="{C2E132CC-1775-4209-B541-AED507172798}" type="presParOf" srcId="{FD8EAC93-99AD-4E4C-AB90-156C907470C9}" destId="{8789A5A7-53BF-4E29-8F70-BD8470140029}" srcOrd="6" destOrd="0" presId="urn:microsoft.com/office/officeart/2005/8/layout/pyramid2"/>
    <dgm:cxn modelId="{160DC965-BC00-4A65-9008-3BD5E7508F04}" type="presParOf" srcId="{FD8EAC93-99AD-4E4C-AB90-156C907470C9}" destId="{9F47F511-BA64-4BE0-A95D-877884D302AE}"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CB745-E01B-4878-A7A5-AC7BBAF780E3}"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el-GR"/>
        </a:p>
      </dgm:t>
    </dgm:pt>
    <dgm:pt modelId="{8217034F-412F-4956-BB9E-451F180776D4}">
      <dgm:prSet phldrT="[Κείμενο]"/>
      <dgm:spPr/>
      <dgm:t>
        <a:bodyPr/>
        <a:lstStyle/>
        <a:p>
          <a:r>
            <a:rPr lang="el-GR" b="1" dirty="0" smtClean="0">
              <a:solidFill>
                <a:schemeClr val="tx1"/>
              </a:solidFill>
            </a:rPr>
            <a:t>Επίκεντρο ο φοιτητής</a:t>
          </a:r>
        </a:p>
        <a:p>
          <a:r>
            <a:rPr lang="el-GR" dirty="0" smtClean="0">
              <a:solidFill>
                <a:schemeClr val="tx1"/>
              </a:solidFill>
            </a:rPr>
            <a:t>ολόπλευρη και καθολική  πρόοδος &amp; ανάπτυξη διανοητικά, επαγγελματικά, ψυχολογικά, ηθικά &amp; πνευματικά</a:t>
          </a:r>
          <a:endParaRPr lang="el-GR" dirty="0"/>
        </a:p>
      </dgm:t>
    </dgm:pt>
    <dgm:pt modelId="{B4276163-567B-4E18-8834-DE64B44340B6}" type="parTrans" cxnId="{5276166D-D525-49A8-AB5C-3649B598ECEC}">
      <dgm:prSet/>
      <dgm:spPr/>
      <dgm:t>
        <a:bodyPr/>
        <a:lstStyle/>
        <a:p>
          <a:endParaRPr lang="el-GR"/>
        </a:p>
      </dgm:t>
    </dgm:pt>
    <dgm:pt modelId="{FD32A1D3-6320-449D-94F3-664AC9035805}" type="sibTrans" cxnId="{5276166D-D525-49A8-AB5C-3649B598ECEC}">
      <dgm:prSet/>
      <dgm:spPr/>
      <dgm:t>
        <a:bodyPr/>
        <a:lstStyle/>
        <a:p>
          <a:endParaRPr lang="el-GR"/>
        </a:p>
      </dgm:t>
    </dgm:pt>
    <dgm:pt modelId="{DA420278-D462-485A-BB3A-80943FFBFD7D}">
      <dgm:prSet phldrT="[Κείμενο]"/>
      <dgm:spPr/>
      <dgm:t>
        <a:bodyPr/>
        <a:lstStyle/>
        <a:p>
          <a:r>
            <a:rPr lang="el-GR" b="1" dirty="0" smtClean="0">
              <a:solidFill>
                <a:schemeClr val="tx1"/>
              </a:solidFill>
            </a:rPr>
            <a:t>Αξίες στη μάθηση</a:t>
          </a:r>
        </a:p>
        <a:p>
          <a:r>
            <a:rPr lang="el-GR" dirty="0" smtClean="0">
              <a:solidFill>
                <a:schemeClr val="tx1"/>
              </a:solidFill>
            </a:rPr>
            <a:t>προσωπική &amp; κοινωνική ανάπτυξη, προσανατολισμός γνώσης, ηθική &amp; κοινωνική δέσμευση</a:t>
          </a:r>
          <a:endParaRPr lang="el-GR" dirty="0"/>
        </a:p>
      </dgm:t>
    </dgm:pt>
    <dgm:pt modelId="{D2EB0143-1AE8-458F-BEA5-055E6E639576}" type="parTrans" cxnId="{FA8F5562-701E-4410-8292-441E66C1182F}">
      <dgm:prSet/>
      <dgm:spPr/>
      <dgm:t>
        <a:bodyPr/>
        <a:lstStyle/>
        <a:p>
          <a:endParaRPr lang="el-GR"/>
        </a:p>
      </dgm:t>
    </dgm:pt>
    <dgm:pt modelId="{61F4D256-7913-460D-940A-ACF1BE9C71E7}" type="sibTrans" cxnId="{FA8F5562-701E-4410-8292-441E66C1182F}">
      <dgm:prSet/>
      <dgm:spPr/>
      <dgm:t>
        <a:bodyPr/>
        <a:lstStyle/>
        <a:p>
          <a:endParaRPr lang="el-GR"/>
        </a:p>
      </dgm:t>
    </dgm:pt>
    <dgm:pt modelId="{A38A0FBB-89F8-4A66-9E51-A754164ADA3B}">
      <dgm:prSet phldrT="[Κείμενο]"/>
      <dgm:spPr/>
      <dgm:t>
        <a:bodyPr/>
        <a:lstStyle/>
        <a:p>
          <a:r>
            <a:rPr lang="el-GR" b="1" dirty="0" smtClean="0">
              <a:solidFill>
                <a:schemeClr val="tx1"/>
              </a:solidFill>
            </a:rPr>
            <a:t>Υγιείς συμπεριφορές</a:t>
          </a:r>
        </a:p>
        <a:p>
          <a:r>
            <a:rPr lang="el-GR" dirty="0" smtClean="0">
              <a:solidFill>
                <a:schemeClr val="tx1"/>
              </a:solidFill>
            </a:rPr>
            <a:t>ολοκληρωμένη, υγιής πρόοδος σε προσωπικό &amp; κοινωνικό επίπεδο</a:t>
          </a:r>
          <a:endParaRPr lang="el-GR" dirty="0"/>
        </a:p>
      </dgm:t>
    </dgm:pt>
    <dgm:pt modelId="{5A483059-5EEE-4496-8848-3B4EFD4DEDCB}" type="parTrans" cxnId="{65E58B47-BFE5-4496-BD24-A197075B3168}">
      <dgm:prSet/>
      <dgm:spPr/>
      <dgm:t>
        <a:bodyPr/>
        <a:lstStyle/>
        <a:p>
          <a:endParaRPr lang="el-GR"/>
        </a:p>
      </dgm:t>
    </dgm:pt>
    <dgm:pt modelId="{C012C7D4-99FB-4768-8B99-5277CB14E2CC}" type="sibTrans" cxnId="{65E58B47-BFE5-4496-BD24-A197075B3168}">
      <dgm:prSet/>
      <dgm:spPr/>
      <dgm:t>
        <a:bodyPr/>
        <a:lstStyle/>
        <a:p>
          <a:endParaRPr lang="el-GR"/>
        </a:p>
      </dgm:t>
    </dgm:pt>
    <dgm:pt modelId="{A950F345-18A9-4C38-9AB3-2A64E1DF9A83}">
      <dgm:prSet phldrT="[Κείμενο]"/>
      <dgm:spPr/>
      <dgm:t>
        <a:bodyPr/>
        <a:lstStyle/>
        <a:p>
          <a:r>
            <a:rPr lang="el-GR" b="1" dirty="0" smtClean="0">
              <a:solidFill>
                <a:schemeClr val="tx1"/>
              </a:solidFill>
            </a:rPr>
            <a:t>Ανεξάρτητη μάθηση</a:t>
          </a:r>
        </a:p>
        <a:p>
          <a:r>
            <a:rPr lang="el-GR" dirty="0" smtClean="0">
              <a:solidFill>
                <a:schemeClr val="tx1"/>
              </a:solidFill>
            </a:rPr>
            <a:t>έμφαση στην αυτόνομη προσωπική ανάπτυξη</a:t>
          </a:r>
          <a:endParaRPr lang="el-GR" dirty="0"/>
        </a:p>
      </dgm:t>
    </dgm:pt>
    <dgm:pt modelId="{DA60C821-219D-4504-B235-B186F698A3F8}" type="parTrans" cxnId="{D1A4E81F-02CF-4B22-A135-BDF1055F58D6}">
      <dgm:prSet/>
      <dgm:spPr/>
      <dgm:t>
        <a:bodyPr/>
        <a:lstStyle/>
        <a:p>
          <a:endParaRPr lang="el-GR"/>
        </a:p>
      </dgm:t>
    </dgm:pt>
    <dgm:pt modelId="{EABA21FC-8596-4DD6-8C38-2EEEE0F796DF}" type="sibTrans" cxnId="{D1A4E81F-02CF-4B22-A135-BDF1055F58D6}">
      <dgm:prSet/>
      <dgm:spPr/>
      <dgm:t>
        <a:bodyPr/>
        <a:lstStyle/>
        <a:p>
          <a:endParaRPr lang="el-GR"/>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pt>
    <dgm:pt modelId="{471CB6ED-E347-4F5B-909F-50056222F5A0}" type="pres">
      <dgm:prSet presAssocID="{384CB745-E01B-4878-A7A5-AC7BBAF780E3}" presName="linComp" presStyleCnt="0"/>
      <dgm:spPr/>
    </dgm:pt>
    <dgm:pt modelId="{71D056E3-D5E0-4ECD-ADE8-629181E7CD96}" type="pres">
      <dgm:prSet presAssocID="{8217034F-412F-4956-BB9E-451F180776D4}" presName="compNode" presStyleCnt="0"/>
      <dgm:spPr/>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dgm:spPr>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pt>
    <dgm:pt modelId="{A07C77F9-9CCF-42E2-AE84-FFCB75743D32}" type="pres">
      <dgm:prSet presAssocID="{DA420278-D462-485A-BB3A-80943FFBFD7D}" presName="bkgdShape" presStyleLbl="node1" presStyleIdx="1" presStyleCnt="4"/>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4000" r="-54000"/>
          </a:stretch>
        </a:blipFill>
      </dgm:spPr>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pt>
    <dgm:pt modelId="{3D9B33F7-177F-4858-960F-E493E39BF2F1}" type="pres">
      <dgm:prSet presAssocID="{A38A0FBB-89F8-4A66-9E51-A754164ADA3B}" presName="bkgdShape" presStyleLbl="node1" presStyleIdx="2" presStyleCnt="4" custLinFactNeighborY="917"/>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dgm:spPr>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pt>
    <dgm:pt modelId="{6D110D41-4E11-4401-B76C-66E5ED821106}" type="pres">
      <dgm:prSet presAssocID="{A950F345-18A9-4C38-9AB3-2A64E1DF9A83}" presName="bkgdShape" presStyleLbl="node1" presStyleIdx="3" presStyleCnt="4"/>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dgm:spPr>
    </dgm:pt>
  </dgm:ptLst>
  <dgm:cxnLst>
    <dgm:cxn modelId="{EFB67EC0-C35B-4B50-BD77-1ADF8080303B}" type="presOf" srcId="{A950F345-18A9-4C38-9AB3-2A64E1DF9A83}" destId="{2215E924-F011-4387-852D-098ABD0A3578}" srcOrd="1" destOrd="0" presId="urn:microsoft.com/office/officeart/2005/8/layout/hList7#1"/>
    <dgm:cxn modelId="{AEAE9B6A-9FE3-4FD5-9A8E-D798C14361A4}" type="presOf" srcId="{A38A0FBB-89F8-4A66-9E51-A754164ADA3B}" destId="{3D9B33F7-177F-4858-960F-E493E39BF2F1}" srcOrd="0" destOrd="0" presId="urn:microsoft.com/office/officeart/2005/8/layout/hList7#1"/>
    <dgm:cxn modelId="{AAC2C900-6A9A-434F-ADCA-74DBC56E4AC3}" type="presOf" srcId="{8217034F-412F-4956-BB9E-451F180776D4}" destId="{DA27C0F9-9128-4BB9-911C-BCD9A5AC5FA3}" srcOrd="1" destOrd="0" presId="urn:microsoft.com/office/officeart/2005/8/layout/hList7#1"/>
    <dgm:cxn modelId="{FA8F5562-701E-4410-8292-441E66C1182F}" srcId="{384CB745-E01B-4878-A7A5-AC7BBAF780E3}" destId="{DA420278-D462-485A-BB3A-80943FFBFD7D}" srcOrd="1" destOrd="0" parTransId="{D2EB0143-1AE8-458F-BEA5-055E6E639576}" sibTransId="{61F4D256-7913-460D-940A-ACF1BE9C71E7}"/>
    <dgm:cxn modelId="{94A97EFC-6EE0-4B17-9F7F-BF68FD6CD576}" type="presOf" srcId="{DA420278-D462-485A-BB3A-80943FFBFD7D}" destId="{305A60AC-E950-4407-ACC6-36AB08C18041}" srcOrd="1" destOrd="0" presId="urn:microsoft.com/office/officeart/2005/8/layout/hList7#1"/>
    <dgm:cxn modelId="{5276166D-D525-49A8-AB5C-3649B598ECEC}" srcId="{384CB745-E01B-4878-A7A5-AC7BBAF780E3}" destId="{8217034F-412F-4956-BB9E-451F180776D4}" srcOrd="0" destOrd="0" parTransId="{B4276163-567B-4E18-8834-DE64B44340B6}" sibTransId="{FD32A1D3-6320-449D-94F3-664AC9035805}"/>
    <dgm:cxn modelId="{77163C5B-7A3F-4E98-892E-17F1B7586331}" type="presOf" srcId="{C012C7D4-99FB-4768-8B99-5277CB14E2CC}" destId="{52C93598-B858-43B9-9C48-85A8C5FF11DA}" srcOrd="0" destOrd="0" presId="urn:microsoft.com/office/officeart/2005/8/layout/hList7#1"/>
    <dgm:cxn modelId="{D1A4E81F-02CF-4B22-A135-BDF1055F58D6}" srcId="{384CB745-E01B-4878-A7A5-AC7BBAF780E3}" destId="{A950F345-18A9-4C38-9AB3-2A64E1DF9A83}" srcOrd="3" destOrd="0" parTransId="{DA60C821-219D-4504-B235-B186F698A3F8}" sibTransId="{EABA21FC-8596-4DD6-8C38-2EEEE0F796DF}"/>
    <dgm:cxn modelId="{B6154798-7BDA-4FF3-A625-5ADE6B003F59}" type="presOf" srcId="{A38A0FBB-89F8-4A66-9E51-A754164ADA3B}" destId="{D1E402D2-841D-4932-A4C0-8F9668AD7FA6}" srcOrd="1" destOrd="0" presId="urn:microsoft.com/office/officeart/2005/8/layout/hList7#1"/>
    <dgm:cxn modelId="{3426BE8E-45A4-4B9B-B91A-BEE71437CAA4}" type="presOf" srcId="{384CB745-E01B-4878-A7A5-AC7BBAF780E3}" destId="{26FCC25B-D4A1-44A8-B78C-422D2F02C9E6}" srcOrd="0" destOrd="0" presId="urn:microsoft.com/office/officeart/2005/8/layout/hList7#1"/>
    <dgm:cxn modelId="{16202FA2-08AB-4E2C-B02F-809743380997}" type="presOf" srcId="{DA420278-D462-485A-BB3A-80943FFBFD7D}" destId="{A07C77F9-9CCF-42E2-AE84-FFCB75743D32}" srcOrd="0" destOrd="0" presId="urn:microsoft.com/office/officeart/2005/8/layout/hList7#1"/>
    <dgm:cxn modelId="{A5B4B702-E975-4F55-8C69-8AF916ED57FB}" type="presOf" srcId="{8217034F-412F-4956-BB9E-451F180776D4}" destId="{89564A8D-FD29-4671-94A7-61A0FE1A4BEE}" srcOrd="0" destOrd="0" presId="urn:microsoft.com/office/officeart/2005/8/layout/hList7#1"/>
    <dgm:cxn modelId="{65E58B47-BFE5-4496-BD24-A197075B3168}" srcId="{384CB745-E01B-4878-A7A5-AC7BBAF780E3}" destId="{A38A0FBB-89F8-4A66-9E51-A754164ADA3B}" srcOrd="2" destOrd="0" parTransId="{5A483059-5EEE-4496-8848-3B4EFD4DEDCB}" sibTransId="{C012C7D4-99FB-4768-8B99-5277CB14E2CC}"/>
    <dgm:cxn modelId="{3AA2136B-CA95-48E8-A5FA-A401032F9788}" type="presOf" srcId="{A950F345-18A9-4C38-9AB3-2A64E1DF9A83}" destId="{6D110D41-4E11-4401-B76C-66E5ED821106}" srcOrd="0" destOrd="0" presId="urn:microsoft.com/office/officeart/2005/8/layout/hList7#1"/>
    <dgm:cxn modelId="{2AAB6D7B-E040-4073-98E1-9222C64C4F45}" type="presOf" srcId="{FD32A1D3-6320-449D-94F3-664AC9035805}" destId="{D636EE1A-6777-4707-BD9B-AF1D673FA1A3}" srcOrd="0" destOrd="0" presId="urn:microsoft.com/office/officeart/2005/8/layout/hList7#1"/>
    <dgm:cxn modelId="{7EDC50C9-2B4A-431D-B74D-577007CD2A16}" type="presOf" srcId="{61F4D256-7913-460D-940A-ACF1BE9C71E7}" destId="{899ED6D5-1819-455A-9ADE-C9DFB8069692}" srcOrd="0" destOrd="0" presId="urn:microsoft.com/office/officeart/2005/8/layout/hList7#1"/>
    <dgm:cxn modelId="{92F096AF-E086-463C-8CAC-2D19B0CAA0A4}" type="presParOf" srcId="{26FCC25B-D4A1-44A8-B78C-422D2F02C9E6}" destId="{7C845997-5C26-4628-AE76-7A7E15D71746}" srcOrd="0" destOrd="0" presId="urn:microsoft.com/office/officeart/2005/8/layout/hList7#1"/>
    <dgm:cxn modelId="{E79B2353-3C31-418F-AC8E-4961D76FBA02}" type="presParOf" srcId="{26FCC25B-D4A1-44A8-B78C-422D2F02C9E6}" destId="{471CB6ED-E347-4F5B-909F-50056222F5A0}" srcOrd="1" destOrd="0" presId="urn:microsoft.com/office/officeart/2005/8/layout/hList7#1"/>
    <dgm:cxn modelId="{0F130C5C-EE0F-44AC-8EBD-61A0F06E6865}" type="presParOf" srcId="{471CB6ED-E347-4F5B-909F-50056222F5A0}" destId="{71D056E3-D5E0-4ECD-ADE8-629181E7CD96}" srcOrd="0" destOrd="0" presId="urn:microsoft.com/office/officeart/2005/8/layout/hList7#1"/>
    <dgm:cxn modelId="{3EDF9492-8D53-484F-A58B-F9D2B0D59419}" type="presParOf" srcId="{71D056E3-D5E0-4ECD-ADE8-629181E7CD96}" destId="{89564A8D-FD29-4671-94A7-61A0FE1A4BEE}" srcOrd="0" destOrd="0" presId="urn:microsoft.com/office/officeart/2005/8/layout/hList7#1"/>
    <dgm:cxn modelId="{ECE99FEC-7F6D-4EED-87F3-D0DEE13A6D40}" type="presParOf" srcId="{71D056E3-D5E0-4ECD-ADE8-629181E7CD96}" destId="{DA27C0F9-9128-4BB9-911C-BCD9A5AC5FA3}" srcOrd="1" destOrd="0" presId="urn:microsoft.com/office/officeart/2005/8/layout/hList7#1"/>
    <dgm:cxn modelId="{40849A06-D037-42CD-8040-F2788A519FC9}" type="presParOf" srcId="{71D056E3-D5E0-4ECD-ADE8-629181E7CD96}" destId="{9D1995D0-EAF6-496F-A61D-B1154A8FE429}" srcOrd="2" destOrd="0" presId="urn:microsoft.com/office/officeart/2005/8/layout/hList7#1"/>
    <dgm:cxn modelId="{1BC14A7C-ADC2-419C-8BDA-47A82D794D8F}" type="presParOf" srcId="{71D056E3-D5E0-4ECD-ADE8-629181E7CD96}" destId="{3EA17AA0-41A9-4F9B-9DC2-21AC61F09A41}" srcOrd="3" destOrd="0" presId="urn:microsoft.com/office/officeart/2005/8/layout/hList7#1"/>
    <dgm:cxn modelId="{2DD1B2D8-ECAA-4305-963F-CB134FCD724C}" type="presParOf" srcId="{471CB6ED-E347-4F5B-909F-50056222F5A0}" destId="{D636EE1A-6777-4707-BD9B-AF1D673FA1A3}" srcOrd="1" destOrd="0" presId="urn:microsoft.com/office/officeart/2005/8/layout/hList7#1"/>
    <dgm:cxn modelId="{5B1D418A-6EA6-4AFB-9E9D-440B96493E0C}" type="presParOf" srcId="{471CB6ED-E347-4F5B-909F-50056222F5A0}" destId="{6CB87E5F-63FD-4075-AF1B-6B2F69ABB1C6}" srcOrd="2" destOrd="0" presId="urn:microsoft.com/office/officeart/2005/8/layout/hList7#1"/>
    <dgm:cxn modelId="{5FC27C67-6B10-4419-9465-167E683A347F}" type="presParOf" srcId="{6CB87E5F-63FD-4075-AF1B-6B2F69ABB1C6}" destId="{A07C77F9-9CCF-42E2-AE84-FFCB75743D32}" srcOrd="0" destOrd="0" presId="urn:microsoft.com/office/officeart/2005/8/layout/hList7#1"/>
    <dgm:cxn modelId="{75E659EF-2A51-4DDA-A146-69F75CA8D273}" type="presParOf" srcId="{6CB87E5F-63FD-4075-AF1B-6B2F69ABB1C6}" destId="{305A60AC-E950-4407-ACC6-36AB08C18041}" srcOrd="1" destOrd="0" presId="urn:microsoft.com/office/officeart/2005/8/layout/hList7#1"/>
    <dgm:cxn modelId="{48FEC4F3-4B3D-4A2D-B471-A9E3767C5601}" type="presParOf" srcId="{6CB87E5F-63FD-4075-AF1B-6B2F69ABB1C6}" destId="{CBE9C347-BBA8-42BF-AE5D-1B17C6898647}" srcOrd="2" destOrd="0" presId="urn:microsoft.com/office/officeart/2005/8/layout/hList7#1"/>
    <dgm:cxn modelId="{BB895AA7-633D-422E-8C1C-B8C4C212C042}" type="presParOf" srcId="{6CB87E5F-63FD-4075-AF1B-6B2F69ABB1C6}" destId="{74FBF482-E058-47CB-9BF9-03948DE858A5}" srcOrd="3" destOrd="0" presId="urn:microsoft.com/office/officeart/2005/8/layout/hList7#1"/>
    <dgm:cxn modelId="{7D2A6646-AAEC-4C7F-BC8F-83A12E380E8F}" type="presParOf" srcId="{471CB6ED-E347-4F5B-909F-50056222F5A0}" destId="{899ED6D5-1819-455A-9ADE-C9DFB8069692}" srcOrd="3" destOrd="0" presId="urn:microsoft.com/office/officeart/2005/8/layout/hList7#1"/>
    <dgm:cxn modelId="{F8D28054-DFB1-48FF-859C-FBA4D0E7C313}" type="presParOf" srcId="{471CB6ED-E347-4F5B-909F-50056222F5A0}" destId="{F4833642-F38B-4FF8-ABBB-388EE34DB961}" srcOrd="4" destOrd="0" presId="urn:microsoft.com/office/officeart/2005/8/layout/hList7#1"/>
    <dgm:cxn modelId="{1DA2351B-D85F-4134-B7CB-879781AE4178}" type="presParOf" srcId="{F4833642-F38B-4FF8-ABBB-388EE34DB961}" destId="{3D9B33F7-177F-4858-960F-E493E39BF2F1}" srcOrd="0" destOrd="0" presId="urn:microsoft.com/office/officeart/2005/8/layout/hList7#1"/>
    <dgm:cxn modelId="{F13D9AF0-37BA-4FEF-987C-FE74966DD7DC}" type="presParOf" srcId="{F4833642-F38B-4FF8-ABBB-388EE34DB961}" destId="{D1E402D2-841D-4932-A4C0-8F9668AD7FA6}" srcOrd="1" destOrd="0" presId="urn:microsoft.com/office/officeart/2005/8/layout/hList7#1"/>
    <dgm:cxn modelId="{ADD3739A-FDAC-4793-9C2A-6A37B557EF98}" type="presParOf" srcId="{F4833642-F38B-4FF8-ABBB-388EE34DB961}" destId="{4E87F3AB-BCEC-4463-A3E4-ABA13069E319}" srcOrd="2" destOrd="0" presId="urn:microsoft.com/office/officeart/2005/8/layout/hList7#1"/>
    <dgm:cxn modelId="{30DFC84B-4B6B-4120-828E-8E0E871734A4}" type="presParOf" srcId="{F4833642-F38B-4FF8-ABBB-388EE34DB961}" destId="{9BAA9961-5C2E-46BD-8E84-726DBE293124}" srcOrd="3" destOrd="0" presId="urn:microsoft.com/office/officeart/2005/8/layout/hList7#1"/>
    <dgm:cxn modelId="{6C6CF3DA-5EA1-4CB5-BD09-2EFD018FC474}" type="presParOf" srcId="{471CB6ED-E347-4F5B-909F-50056222F5A0}" destId="{52C93598-B858-43B9-9C48-85A8C5FF11DA}" srcOrd="5" destOrd="0" presId="urn:microsoft.com/office/officeart/2005/8/layout/hList7#1"/>
    <dgm:cxn modelId="{CE2ED1F2-9C23-413C-9137-768E4BFCAACB}" type="presParOf" srcId="{471CB6ED-E347-4F5B-909F-50056222F5A0}" destId="{CA3FA63F-9325-4FDB-97DA-BE1253339313}" srcOrd="6" destOrd="0" presId="urn:microsoft.com/office/officeart/2005/8/layout/hList7#1"/>
    <dgm:cxn modelId="{B259C339-7869-4BB2-BB67-CA618412C4A5}" type="presParOf" srcId="{CA3FA63F-9325-4FDB-97DA-BE1253339313}" destId="{6D110D41-4E11-4401-B76C-66E5ED821106}" srcOrd="0" destOrd="0" presId="urn:microsoft.com/office/officeart/2005/8/layout/hList7#1"/>
    <dgm:cxn modelId="{DDE94138-6779-436A-914A-371A3910F6A3}" type="presParOf" srcId="{CA3FA63F-9325-4FDB-97DA-BE1253339313}" destId="{2215E924-F011-4387-852D-098ABD0A3578}" srcOrd="1" destOrd="0" presId="urn:microsoft.com/office/officeart/2005/8/layout/hList7#1"/>
    <dgm:cxn modelId="{BC08E959-ACC5-4DB9-9E82-8C2F11BB0DA6}" type="presParOf" srcId="{CA3FA63F-9325-4FDB-97DA-BE1253339313}" destId="{C8FB8179-5D6A-4A7C-8669-379A2BA25530}" srcOrd="2" destOrd="0" presId="urn:microsoft.com/office/officeart/2005/8/layout/hList7#1"/>
    <dgm:cxn modelId="{18E77158-5B4B-45BB-B263-7C4E460A290F}" type="presParOf" srcId="{CA3FA63F-9325-4FDB-97DA-BE1253339313}" destId="{3311900B-E919-4411-BF49-349CFA40594B}"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CB745-E01B-4878-A7A5-AC7BBAF780E3}" type="doc">
      <dgm:prSet loTypeId="urn:microsoft.com/office/officeart/2005/8/layout/hList7#2" loCatId="list" qsTypeId="urn:microsoft.com/office/officeart/2005/8/quickstyle/simple1" qsCatId="simple" csTypeId="urn:microsoft.com/office/officeart/2005/8/colors/accent1_2" csCatId="accent1" phldr="1"/>
      <dgm:spPr/>
      <dgm:t>
        <a:bodyPr/>
        <a:lstStyle/>
        <a:p>
          <a:endParaRPr lang="el-GR"/>
        </a:p>
      </dgm:t>
    </dgm:pt>
    <dgm:pt modelId="{8217034F-412F-4956-BB9E-451F180776D4}">
      <dgm:prSet phldrT="[Κείμενο]" custT="1"/>
      <dgm:spPr>
        <a:solidFill>
          <a:schemeClr val="accent5">
            <a:lumMod val="60000"/>
            <a:lumOff val="40000"/>
          </a:schemeClr>
        </a:solidFill>
      </dgm:spPr>
      <dgm:t>
        <a:bodyPr/>
        <a:lstStyle/>
        <a:p>
          <a:r>
            <a:rPr lang="el-GR" sz="1400" b="1" dirty="0" smtClean="0">
              <a:solidFill>
                <a:schemeClr val="tx1"/>
              </a:solidFill>
            </a:rPr>
            <a:t>Διέγερση σκέψης</a:t>
          </a:r>
        </a:p>
        <a:p>
          <a:r>
            <a:rPr lang="el-GR" sz="1400" dirty="0" smtClean="0">
              <a:solidFill>
                <a:schemeClr val="tx1"/>
              </a:solidFill>
            </a:rPr>
            <a:t>καλλιέργεια και προώθηση συγκεκριμένης  &amp; διαυγούς σκέψης</a:t>
          </a:r>
          <a:endParaRPr lang="el-GR" sz="1400" dirty="0"/>
        </a:p>
      </dgm:t>
    </dgm:pt>
    <dgm:pt modelId="{B4276163-567B-4E18-8834-DE64B44340B6}" type="parTrans" cxnId="{5276166D-D525-49A8-AB5C-3649B598ECEC}">
      <dgm:prSet/>
      <dgm:spPr/>
      <dgm:t>
        <a:bodyPr/>
        <a:lstStyle/>
        <a:p>
          <a:endParaRPr lang="el-GR"/>
        </a:p>
      </dgm:t>
    </dgm:pt>
    <dgm:pt modelId="{FD32A1D3-6320-449D-94F3-664AC9035805}" type="sibTrans" cxnId="{5276166D-D525-49A8-AB5C-3649B598ECEC}">
      <dgm:prSet/>
      <dgm:spPr/>
      <dgm:t>
        <a:bodyPr/>
        <a:lstStyle/>
        <a:p>
          <a:endParaRPr lang="el-GR"/>
        </a:p>
      </dgm:t>
    </dgm:pt>
    <dgm:pt modelId="{DA420278-D462-485A-BB3A-80943FFBFD7D}">
      <dgm:prSet phldrT="[Κείμενο]" custT="1"/>
      <dgm:spPr>
        <a:solidFill>
          <a:schemeClr val="accent5">
            <a:lumMod val="60000"/>
            <a:lumOff val="40000"/>
          </a:schemeClr>
        </a:solidFill>
      </dgm:spPr>
      <dgm:t>
        <a:bodyPr/>
        <a:lstStyle/>
        <a:p>
          <a:r>
            <a:rPr lang="el-GR" sz="1400" b="1" dirty="0" smtClean="0">
              <a:solidFill>
                <a:schemeClr val="tx1"/>
              </a:solidFill>
            </a:rPr>
            <a:t>Προώθηση ακαδημαϊκών</a:t>
          </a:r>
          <a:r>
            <a:rPr lang="en-GB" sz="1400" b="1" dirty="0" smtClean="0">
              <a:solidFill>
                <a:schemeClr val="tx1"/>
              </a:solidFill>
            </a:rPr>
            <a:t>, </a:t>
          </a:r>
          <a:r>
            <a:rPr lang="el-GR" sz="1400" b="1" dirty="0" smtClean="0">
              <a:solidFill>
                <a:schemeClr val="tx1"/>
              </a:solidFill>
            </a:rPr>
            <a:t>επαγγελματικών ικανοτήτων</a:t>
          </a:r>
        </a:p>
        <a:p>
          <a:r>
            <a:rPr lang="el-GR" sz="1400" dirty="0" smtClean="0">
              <a:solidFill>
                <a:schemeClr val="tx1"/>
              </a:solidFill>
            </a:rPr>
            <a:t>απόκτηση οργανικών, διαπροσωπικών συστημικών δεξιοτήτων &amp; ικανοτήτων</a:t>
          </a:r>
          <a:endParaRPr lang="el-GR" sz="1300" dirty="0"/>
        </a:p>
      </dgm:t>
    </dgm:pt>
    <dgm:pt modelId="{D2EB0143-1AE8-458F-BEA5-055E6E639576}" type="parTrans" cxnId="{FA8F5562-701E-4410-8292-441E66C1182F}">
      <dgm:prSet/>
      <dgm:spPr/>
      <dgm:t>
        <a:bodyPr/>
        <a:lstStyle/>
        <a:p>
          <a:endParaRPr lang="el-GR"/>
        </a:p>
      </dgm:t>
    </dgm:pt>
    <dgm:pt modelId="{61F4D256-7913-460D-940A-ACF1BE9C71E7}" type="sibTrans" cxnId="{FA8F5562-701E-4410-8292-441E66C1182F}">
      <dgm:prSet/>
      <dgm:spPr/>
      <dgm:t>
        <a:bodyPr/>
        <a:lstStyle/>
        <a:p>
          <a:endParaRPr lang="el-GR"/>
        </a:p>
      </dgm:t>
    </dgm:pt>
    <dgm:pt modelId="{A38A0FBB-89F8-4A66-9E51-A754164ADA3B}">
      <dgm:prSet phldrT="[Κείμενο]"/>
      <dgm:spPr>
        <a:solidFill>
          <a:schemeClr val="accent5">
            <a:lumMod val="60000"/>
            <a:lumOff val="40000"/>
          </a:schemeClr>
        </a:solidFill>
      </dgm:spPr>
      <dgm:t>
        <a:bodyPr/>
        <a:lstStyle/>
        <a:p>
          <a:r>
            <a:rPr lang="el-GR" b="1" dirty="0" smtClean="0">
              <a:solidFill>
                <a:schemeClr val="tx1"/>
              </a:solidFill>
            </a:rPr>
            <a:t>Τεχνολογίες πληροφοριών &amp; επικοινωνίας</a:t>
          </a:r>
        </a:p>
        <a:p>
          <a:r>
            <a:rPr lang="el-GR" dirty="0" smtClean="0">
              <a:solidFill>
                <a:schemeClr val="tx1"/>
              </a:solidFill>
            </a:rPr>
            <a:t>καθολική ένταξη νέων τεχνολογιών πληροφοριών και επικοινωνίας στο πανεπιστημιακό πλαίσιο</a:t>
          </a:r>
          <a:endParaRPr lang="el-GR" dirty="0"/>
        </a:p>
      </dgm:t>
    </dgm:pt>
    <dgm:pt modelId="{5A483059-5EEE-4496-8848-3B4EFD4DEDCB}" type="parTrans" cxnId="{65E58B47-BFE5-4496-BD24-A197075B3168}">
      <dgm:prSet/>
      <dgm:spPr/>
      <dgm:t>
        <a:bodyPr/>
        <a:lstStyle/>
        <a:p>
          <a:endParaRPr lang="el-GR"/>
        </a:p>
      </dgm:t>
    </dgm:pt>
    <dgm:pt modelId="{C012C7D4-99FB-4768-8B99-5277CB14E2CC}" type="sibTrans" cxnId="{65E58B47-BFE5-4496-BD24-A197075B3168}">
      <dgm:prSet/>
      <dgm:spPr/>
      <dgm:t>
        <a:bodyPr/>
        <a:lstStyle/>
        <a:p>
          <a:endParaRPr lang="el-GR"/>
        </a:p>
      </dgm:t>
    </dgm:pt>
    <dgm:pt modelId="{A950F345-18A9-4C38-9AB3-2A64E1DF9A83}">
      <dgm:prSet phldrT="[Κείμενο]"/>
      <dgm:spPr>
        <a:solidFill>
          <a:schemeClr val="accent5">
            <a:lumMod val="60000"/>
            <a:lumOff val="40000"/>
          </a:schemeClr>
        </a:solidFill>
      </dgm:spPr>
      <dgm:t>
        <a:bodyPr/>
        <a:lstStyle/>
        <a:p>
          <a:r>
            <a:rPr lang="el-GR" b="1" dirty="0" smtClean="0">
              <a:solidFill>
                <a:schemeClr val="tx1"/>
              </a:solidFill>
            </a:rPr>
            <a:t>Πανεπιστήμιο - οργανισμός μάθησης</a:t>
          </a:r>
        </a:p>
        <a:p>
          <a:r>
            <a:rPr lang="el-GR" dirty="0" smtClean="0">
              <a:solidFill>
                <a:schemeClr val="tx1"/>
              </a:solidFill>
            </a:rPr>
            <a:t>προώθηση συνεχούς καινοτομίας μέσω </a:t>
          </a:r>
          <a:r>
            <a:rPr lang="el-GR" dirty="0" err="1" smtClean="0">
              <a:solidFill>
                <a:schemeClr val="tx1"/>
              </a:solidFill>
            </a:rPr>
            <a:t>αυτοανανέωσης</a:t>
          </a:r>
          <a:r>
            <a:rPr lang="el-GR" dirty="0" smtClean="0">
              <a:solidFill>
                <a:schemeClr val="tx1"/>
              </a:solidFill>
            </a:rPr>
            <a:t>, με στόχο μια </a:t>
          </a:r>
          <a:r>
            <a:rPr lang="el-GR" smtClean="0">
              <a:solidFill>
                <a:schemeClr val="tx1"/>
              </a:solidFill>
            </a:rPr>
            <a:t>συλλογική δέσμευση </a:t>
          </a:r>
          <a:r>
            <a:rPr lang="el-GR" dirty="0" smtClean="0">
              <a:solidFill>
                <a:schemeClr val="tx1"/>
              </a:solidFill>
            </a:rPr>
            <a:t>για προώθηση αξιών</a:t>
          </a:r>
        </a:p>
        <a:p>
          <a:endParaRPr lang="el-GR" dirty="0"/>
        </a:p>
      </dgm:t>
    </dgm:pt>
    <dgm:pt modelId="{DA60C821-219D-4504-B235-B186F698A3F8}" type="parTrans" cxnId="{D1A4E81F-02CF-4B22-A135-BDF1055F58D6}">
      <dgm:prSet/>
      <dgm:spPr/>
      <dgm:t>
        <a:bodyPr/>
        <a:lstStyle/>
        <a:p>
          <a:endParaRPr lang="el-GR"/>
        </a:p>
      </dgm:t>
    </dgm:pt>
    <dgm:pt modelId="{EABA21FC-8596-4DD6-8C38-2EEEE0F796DF}" type="sibTrans" cxnId="{D1A4E81F-02CF-4B22-A135-BDF1055F58D6}">
      <dgm:prSet/>
      <dgm:spPr/>
      <dgm:t>
        <a:bodyPr/>
        <a:lstStyle/>
        <a:p>
          <a:endParaRPr lang="el-GR"/>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pt>
    <dgm:pt modelId="{471CB6ED-E347-4F5B-909F-50056222F5A0}" type="pres">
      <dgm:prSet presAssocID="{384CB745-E01B-4878-A7A5-AC7BBAF780E3}" presName="linComp" presStyleCnt="0"/>
      <dgm:spPr/>
    </dgm:pt>
    <dgm:pt modelId="{71D056E3-D5E0-4ECD-ADE8-629181E7CD96}" type="pres">
      <dgm:prSet presAssocID="{8217034F-412F-4956-BB9E-451F180776D4}" presName="compNode" presStyleCnt="0"/>
      <dgm:spPr/>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pt>
    <dgm:pt modelId="{A07C77F9-9CCF-42E2-AE84-FFCB75743D32}" type="pres">
      <dgm:prSet presAssocID="{DA420278-D462-485A-BB3A-80943FFBFD7D}" presName="bkgdShape" presStyleLbl="node1" presStyleIdx="1" presStyleCnt="4"/>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pt>
    <dgm:pt modelId="{3D9B33F7-177F-4858-960F-E493E39BF2F1}" type="pres">
      <dgm:prSet presAssocID="{A38A0FBB-89F8-4A66-9E51-A754164ADA3B}" presName="bkgdShape" presStyleLbl="node1" presStyleIdx="2" presStyleCnt="4"/>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pt>
    <dgm:pt modelId="{6D110D41-4E11-4401-B76C-66E5ED821106}" type="pres">
      <dgm:prSet presAssocID="{A950F345-18A9-4C38-9AB3-2A64E1DF9A83}" presName="bkgdShape" presStyleLbl="node1" presStyleIdx="3" presStyleCnt="4"/>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Lst>
  <dgm:cxnLst>
    <dgm:cxn modelId="{EFB67EC0-C35B-4B50-BD77-1ADF8080303B}" type="presOf" srcId="{A950F345-18A9-4C38-9AB3-2A64E1DF9A83}" destId="{2215E924-F011-4387-852D-098ABD0A3578}" srcOrd="1" destOrd="0" presId="urn:microsoft.com/office/officeart/2005/8/layout/hList7#2"/>
    <dgm:cxn modelId="{AEAE9B6A-9FE3-4FD5-9A8E-D798C14361A4}" type="presOf" srcId="{A38A0FBB-89F8-4A66-9E51-A754164ADA3B}" destId="{3D9B33F7-177F-4858-960F-E493E39BF2F1}" srcOrd="0" destOrd="0" presId="urn:microsoft.com/office/officeart/2005/8/layout/hList7#2"/>
    <dgm:cxn modelId="{AAC2C900-6A9A-434F-ADCA-74DBC56E4AC3}" type="presOf" srcId="{8217034F-412F-4956-BB9E-451F180776D4}" destId="{DA27C0F9-9128-4BB9-911C-BCD9A5AC5FA3}" srcOrd="1" destOrd="0" presId="urn:microsoft.com/office/officeart/2005/8/layout/hList7#2"/>
    <dgm:cxn modelId="{FA8F5562-701E-4410-8292-441E66C1182F}" srcId="{384CB745-E01B-4878-A7A5-AC7BBAF780E3}" destId="{DA420278-D462-485A-BB3A-80943FFBFD7D}" srcOrd="1" destOrd="0" parTransId="{D2EB0143-1AE8-458F-BEA5-055E6E639576}" sibTransId="{61F4D256-7913-460D-940A-ACF1BE9C71E7}"/>
    <dgm:cxn modelId="{94A97EFC-6EE0-4B17-9F7F-BF68FD6CD576}" type="presOf" srcId="{DA420278-D462-485A-BB3A-80943FFBFD7D}" destId="{305A60AC-E950-4407-ACC6-36AB08C18041}" srcOrd="1" destOrd="0" presId="urn:microsoft.com/office/officeart/2005/8/layout/hList7#2"/>
    <dgm:cxn modelId="{5276166D-D525-49A8-AB5C-3649B598ECEC}" srcId="{384CB745-E01B-4878-A7A5-AC7BBAF780E3}" destId="{8217034F-412F-4956-BB9E-451F180776D4}" srcOrd="0" destOrd="0" parTransId="{B4276163-567B-4E18-8834-DE64B44340B6}" sibTransId="{FD32A1D3-6320-449D-94F3-664AC9035805}"/>
    <dgm:cxn modelId="{77163C5B-7A3F-4E98-892E-17F1B7586331}" type="presOf" srcId="{C012C7D4-99FB-4768-8B99-5277CB14E2CC}" destId="{52C93598-B858-43B9-9C48-85A8C5FF11DA}" srcOrd="0" destOrd="0" presId="urn:microsoft.com/office/officeart/2005/8/layout/hList7#2"/>
    <dgm:cxn modelId="{D1A4E81F-02CF-4B22-A135-BDF1055F58D6}" srcId="{384CB745-E01B-4878-A7A5-AC7BBAF780E3}" destId="{A950F345-18A9-4C38-9AB3-2A64E1DF9A83}" srcOrd="3" destOrd="0" parTransId="{DA60C821-219D-4504-B235-B186F698A3F8}" sibTransId="{EABA21FC-8596-4DD6-8C38-2EEEE0F796DF}"/>
    <dgm:cxn modelId="{B6154798-7BDA-4FF3-A625-5ADE6B003F59}" type="presOf" srcId="{A38A0FBB-89F8-4A66-9E51-A754164ADA3B}" destId="{D1E402D2-841D-4932-A4C0-8F9668AD7FA6}" srcOrd="1" destOrd="0" presId="urn:microsoft.com/office/officeart/2005/8/layout/hList7#2"/>
    <dgm:cxn modelId="{3426BE8E-45A4-4B9B-B91A-BEE71437CAA4}" type="presOf" srcId="{384CB745-E01B-4878-A7A5-AC7BBAF780E3}" destId="{26FCC25B-D4A1-44A8-B78C-422D2F02C9E6}" srcOrd="0" destOrd="0" presId="urn:microsoft.com/office/officeart/2005/8/layout/hList7#2"/>
    <dgm:cxn modelId="{16202FA2-08AB-4E2C-B02F-809743380997}" type="presOf" srcId="{DA420278-D462-485A-BB3A-80943FFBFD7D}" destId="{A07C77F9-9CCF-42E2-AE84-FFCB75743D32}" srcOrd="0" destOrd="0" presId="urn:microsoft.com/office/officeart/2005/8/layout/hList7#2"/>
    <dgm:cxn modelId="{A5B4B702-E975-4F55-8C69-8AF916ED57FB}" type="presOf" srcId="{8217034F-412F-4956-BB9E-451F180776D4}" destId="{89564A8D-FD29-4671-94A7-61A0FE1A4BEE}" srcOrd="0" destOrd="0" presId="urn:microsoft.com/office/officeart/2005/8/layout/hList7#2"/>
    <dgm:cxn modelId="{65E58B47-BFE5-4496-BD24-A197075B3168}" srcId="{384CB745-E01B-4878-A7A5-AC7BBAF780E3}" destId="{A38A0FBB-89F8-4A66-9E51-A754164ADA3B}" srcOrd="2" destOrd="0" parTransId="{5A483059-5EEE-4496-8848-3B4EFD4DEDCB}" sibTransId="{C012C7D4-99FB-4768-8B99-5277CB14E2CC}"/>
    <dgm:cxn modelId="{3AA2136B-CA95-48E8-A5FA-A401032F9788}" type="presOf" srcId="{A950F345-18A9-4C38-9AB3-2A64E1DF9A83}" destId="{6D110D41-4E11-4401-B76C-66E5ED821106}" srcOrd="0" destOrd="0" presId="urn:microsoft.com/office/officeart/2005/8/layout/hList7#2"/>
    <dgm:cxn modelId="{2AAB6D7B-E040-4073-98E1-9222C64C4F45}" type="presOf" srcId="{FD32A1D3-6320-449D-94F3-664AC9035805}" destId="{D636EE1A-6777-4707-BD9B-AF1D673FA1A3}" srcOrd="0" destOrd="0" presId="urn:microsoft.com/office/officeart/2005/8/layout/hList7#2"/>
    <dgm:cxn modelId="{7EDC50C9-2B4A-431D-B74D-577007CD2A16}" type="presOf" srcId="{61F4D256-7913-460D-940A-ACF1BE9C71E7}" destId="{899ED6D5-1819-455A-9ADE-C9DFB8069692}" srcOrd="0" destOrd="0" presId="urn:microsoft.com/office/officeart/2005/8/layout/hList7#2"/>
    <dgm:cxn modelId="{92F096AF-E086-463C-8CAC-2D19B0CAA0A4}" type="presParOf" srcId="{26FCC25B-D4A1-44A8-B78C-422D2F02C9E6}" destId="{7C845997-5C26-4628-AE76-7A7E15D71746}" srcOrd="0" destOrd="0" presId="urn:microsoft.com/office/officeart/2005/8/layout/hList7#2"/>
    <dgm:cxn modelId="{E79B2353-3C31-418F-AC8E-4961D76FBA02}" type="presParOf" srcId="{26FCC25B-D4A1-44A8-B78C-422D2F02C9E6}" destId="{471CB6ED-E347-4F5B-909F-50056222F5A0}" srcOrd="1" destOrd="0" presId="urn:microsoft.com/office/officeart/2005/8/layout/hList7#2"/>
    <dgm:cxn modelId="{0F130C5C-EE0F-44AC-8EBD-61A0F06E6865}" type="presParOf" srcId="{471CB6ED-E347-4F5B-909F-50056222F5A0}" destId="{71D056E3-D5E0-4ECD-ADE8-629181E7CD96}" srcOrd="0" destOrd="0" presId="urn:microsoft.com/office/officeart/2005/8/layout/hList7#2"/>
    <dgm:cxn modelId="{3EDF9492-8D53-484F-A58B-F9D2B0D59419}" type="presParOf" srcId="{71D056E3-D5E0-4ECD-ADE8-629181E7CD96}" destId="{89564A8D-FD29-4671-94A7-61A0FE1A4BEE}" srcOrd="0" destOrd="0" presId="urn:microsoft.com/office/officeart/2005/8/layout/hList7#2"/>
    <dgm:cxn modelId="{ECE99FEC-7F6D-4EED-87F3-D0DEE13A6D40}" type="presParOf" srcId="{71D056E3-D5E0-4ECD-ADE8-629181E7CD96}" destId="{DA27C0F9-9128-4BB9-911C-BCD9A5AC5FA3}" srcOrd="1" destOrd="0" presId="urn:microsoft.com/office/officeart/2005/8/layout/hList7#2"/>
    <dgm:cxn modelId="{40849A06-D037-42CD-8040-F2788A519FC9}" type="presParOf" srcId="{71D056E3-D5E0-4ECD-ADE8-629181E7CD96}" destId="{9D1995D0-EAF6-496F-A61D-B1154A8FE429}" srcOrd="2" destOrd="0" presId="urn:microsoft.com/office/officeart/2005/8/layout/hList7#2"/>
    <dgm:cxn modelId="{1BC14A7C-ADC2-419C-8BDA-47A82D794D8F}" type="presParOf" srcId="{71D056E3-D5E0-4ECD-ADE8-629181E7CD96}" destId="{3EA17AA0-41A9-4F9B-9DC2-21AC61F09A41}" srcOrd="3" destOrd="0" presId="urn:microsoft.com/office/officeart/2005/8/layout/hList7#2"/>
    <dgm:cxn modelId="{2DD1B2D8-ECAA-4305-963F-CB134FCD724C}" type="presParOf" srcId="{471CB6ED-E347-4F5B-909F-50056222F5A0}" destId="{D636EE1A-6777-4707-BD9B-AF1D673FA1A3}" srcOrd="1" destOrd="0" presId="urn:microsoft.com/office/officeart/2005/8/layout/hList7#2"/>
    <dgm:cxn modelId="{5B1D418A-6EA6-4AFB-9E9D-440B96493E0C}" type="presParOf" srcId="{471CB6ED-E347-4F5B-909F-50056222F5A0}" destId="{6CB87E5F-63FD-4075-AF1B-6B2F69ABB1C6}" srcOrd="2" destOrd="0" presId="urn:microsoft.com/office/officeart/2005/8/layout/hList7#2"/>
    <dgm:cxn modelId="{5FC27C67-6B10-4419-9465-167E683A347F}" type="presParOf" srcId="{6CB87E5F-63FD-4075-AF1B-6B2F69ABB1C6}" destId="{A07C77F9-9CCF-42E2-AE84-FFCB75743D32}" srcOrd="0" destOrd="0" presId="urn:microsoft.com/office/officeart/2005/8/layout/hList7#2"/>
    <dgm:cxn modelId="{75E659EF-2A51-4DDA-A146-69F75CA8D273}" type="presParOf" srcId="{6CB87E5F-63FD-4075-AF1B-6B2F69ABB1C6}" destId="{305A60AC-E950-4407-ACC6-36AB08C18041}" srcOrd="1" destOrd="0" presId="urn:microsoft.com/office/officeart/2005/8/layout/hList7#2"/>
    <dgm:cxn modelId="{48FEC4F3-4B3D-4A2D-B471-A9E3767C5601}" type="presParOf" srcId="{6CB87E5F-63FD-4075-AF1B-6B2F69ABB1C6}" destId="{CBE9C347-BBA8-42BF-AE5D-1B17C6898647}" srcOrd="2" destOrd="0" presId="urn:microsoft.com/office/officeart/2005/8/layout/hList7#2"/>
    <dgm:cxn modelId="{BB895AA7-633D-422E-8C1C-B8C4C212C042}" type="presParOf" srcId="{6CB87E5F-63FD-4075-AF1B-6B2F69ABB1C6}" destId="{74FBF482-E058-47CB-9BF9-03948DE858A5}" srcOrd="3" destOrd="0" presId="urn:microsoft.com/office/officeart/2005/8/layout/hList7#2"/>
    <dgm:cxn modelId="{7D2A6646-AAEC-4C7F-BC8F-83A12E380E8F}" type="presParOf" srcId="{471CB6ED-E347-4F5B-909F-50056222F5A0}" destId="{899ED6D5-1819-455A-9ADE-C9DFB8069692}" srcOrd="3" destOrd="0" presId="urn:microsoft.com/office/officeart/2005/8/layout/hList7#2"/>
    <dgm:cxn modelId="{F8D28054-DFB1-48FF-859C-FBA4D0E7C313}" type="presParOf" srcId="{471CB6ED-E347-4F5B-909F-50056222F5A0}" destId="{F4833642-F38B-4FF8-ABBB-388EE34DB961}" srcOrd="4" destOrd="0" presId="urn:microsoft.com/office/officeart/2005/8/layout/hList7#2"/>
    <dgm:cxn modelId="{1DA2351B-D85F-4134-B7CB-879781AE4178}" type="presParOf" srcId="{F4833642-F38B-4FF8-ABBB-388EE34DB961}" destId="{3D9B33F7-177F-4858-960F-E493E39BF2F1}" srcOrd="0" destOrd="0" presId="urn:microsoft.com/office/officeart/2005/8/layout/hList7#2"/>
    <dgm:cxn modelId="{F13D9AF0-37BA-4FEF-987C-FE74966DD7DC}" type="presParOf" srcId="{F4833642-F38B-4FF8-ABBB-388EE34DB961}" destId="{D1E402D2-841D-4932-A4C0-8F9668AD7FA6}" srcOrd="1" destOrd="0" presId="urn:microsoft.com/office/officeart/2005/8/layout/hList7#2"/>
    <dgm:cxn modelId="{ADD3739A-FDAC-4793-9C2A-6A37B557EF98}" type="presParOf" srcId="{F4833642-F38B-4FF8-ABBB-388EE34DB961}" destId="{4E87F3AB-BCEC-4463-A3E4-ABA13069E319}" srcOrd="2" destOrd="0" presId="urn:microsoft.com/office/officeart/2005/8/layout/hList7#2"/>
    <dgm:cxn modelId="{30DFC84B-4B6B-4120-828E-8E0E871734A4}" type="presParOf" srcId="{F4833642-F38B-4FF8-ABBB-388EE34DB961}" destId="{9BAA9961-5C2E-46BD-8E84-726DBE293124}" srcOrd="3" destOrd="0" presId="urn:microsoft.com/office/officeart/2005/8/layout/hList7#2"/>
    <dgm:cxn modelId="{6C6CF3DA-5EA1-4CB5-BD09-2EFD018FC474}" type="presParOf" srcId="{471CB6ED-E347-4F5B-909F-50056222F5A0}" destId="{52C93598-B858-43B9-9C48-85A8C5FF11DA}" srcOrd="5" destOrd="0" presId="urn:microsoft.com/office/officeart/2005/8/layout/hList7#2"/>
    <dgm:cxn modelId="{CE2ED1F2-9C23-413C-9137-768E4BFCAACB}" type="presParOf" srcId="{471CB6ED-E347-4F5B-909F-50056222F5A0}" destId="{CA3FA63F-9325-4FDB-97DA-BE1253339313}" srcOrd="6" destOrd="0" presId="urn:microsoft.com/office/officeart/2005/8/layout/hList7#2"/>
    <dgm:cxn modelId="{B259C339-7869-4BB2-BB67-CA618412C4A5}" type="presParOf" srcId="{CA3FA63F-9325-4FDB-97DA-BE1253339313}" destId="{6D110D41-4E11-4401-B76C-66E5ED821106}" srcOrd="0" destOrd="0" presId="urn:microsoft.com/office/officeart/2005/8/layout/hList7#2"/>
    <dgm:cxn modelId="{DDE94138-6779-436A-914A-371A3910F6A3}" type="presParOf" srcId="{CA3FA63F-9325-4FDB-97DA-BE1253339313}" destId="{2215E924-F011-4387-852D-098ABD0A3578}" srcOrd="1" destOrd="0" presId="urn:microsoft.com/office/officeart/2005/8/layout/hList7#2"/>
    <dgm:cxn modelId="{BC08E959-ACC5-4DB9-9E82-8C2F11BB0DA6}" type="presParOf" srcId="{CA3FA63F-9325-4FDB-97DA-BE1253339313}" destId="{C8FB8179-5D6A-4A7C-8669-379A2BA25530}" srcOrd="2" destOrd="0" presId="urn:microsoft.com/office/officeart/2005/8/layout/hList7#2"/>
    <dgm:cxn modelId="{18E77158-5B4B-45BB-B263-7C4E460A290F}" type="presParOf" srcId="{CA3FA63F-9325-4FDB-97DA-BE1253339313}" destId="{3311900B-E919-4411-BF49-349CFA40594B}"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4CB745-E01B-4878-A7A5-AC7BBAF780E3}" type="doc">
      <dgm:prSet loTypeId="urn:microsoft.com/office/officeart/2005/8/layout/hList7#3" loCatId="list" qsTypeId="urn:microsoft.com/office/officeart/2005/8/quickstyle/simple1" qsCatId="simple" csTypeId="urn:microsoft.com/office/officeart/2005/8/colors/accent1_2" csCatId="accent1" phldr="1"/>
      <dgm:spPr/>
      <dgm:t>
        <a:bodyPr/>
        <a:lstStyle/>
        <a:p>
          <a:endParaRPr lang="el-GR"/>
        </a:p>
      </dgm:t>
    </dgm:pt>
    <dgm:pt modelId="{DA420278-D462-485A-BB3A-80943FFBFD7D}">
      <dgm:prSet phldrT="[Κείμενο]" custT="1"/>
      <dgm:spPr>
        <a:solidFill>
          <a:schemeClr val="accent2"/>
        </a:solidFill>
      </dgm:spPr>
      <dgm:t>
        <a:bodyPr/>
        <a:lstStyle/>
        <a:p>
          <a:r>
            <a:rPr lang="el-GR" sz="1400" b="1" dirty="0" smtClean="0">
              <a:solidFill>
                <a:schemeClr val="tx1"/>
              </a:solidFill>
            </a:rPr>
            <a:t>Καλλιέργεια ηγεσίας</a:t>
          </a:r>
        </a:p>
        <a:p>
          <a:r>
            <a:rPr lang="el-GR" sz="1400" dirty="0" smtClean="0">
              <a:solidFill>
                <a:schemeClr val="accent6">
                  <a:lumMod val="50000"/>
                </a:schemeClr>
              </a:solidFill>
            </a:rPr>
            <a:t>αύξηση και καλλιέργεια ηγετικού  προφίλ στο διδακτικό προσωπικό &amp; στους σπουδαστές</a:t>
          </a:r>
          <a:endParaRPr lang="el-GR" sz="1300" dirty="0"/>
        </a:p>
      </dgm:t>
    </dgm:pt>
    <dgm:pt modelId="{D2EB0143-1AE8-458F-BEA5-055E6E639576}" type="parTrans" cxnId="{FA8F5562-701E-4410-8292-441E66C1182F}">
      <dgm:prSet/>
      <dgm:spPr/>
      <dgm:t>
        <a:bodyPr/>
        <a:lstStyle/>
        <a:p>
          <a:endParaRPr lang="el-GR"/>
        </a:p>
      </dgm:t>
    </dgm:pt>
    <dgm:pt modelId="{61F4D256-7913-460D-940A-ACF1BE9C71E7}" type="sibTrans" cxnId="{FA8F5562-701E-4410-8292-441E66C1182F}">
      <dgm:prSet/>
      <dgm:spPr/>
      <dgm:t>
        <a:bodyPr/>
        <a:lstStyle/>
        <a:p>
          <a:endParaRPr lang="el-GR"/>
        </a:p>
      </dgm:t>
    </dgm:pt>
    <dgm:pt modelId="{A38A0FBB-89F8-4A66-9E51-A754164ADA3B}">
      <dgm:prSet phldrT="[Κείμενο]" custT="1"/>
      <dgm:spPr>
        <a:solidFill>
          <a:schemeClr val="accent2"/>
        </a:solidFill>
      </dgm:spPr>
      <dgm:t>
        <a:bodyPr/>
        <a:lstStyle/>
        <a:p>
          <a:r>
            <a:rPr lang="el-GR" sz="1400" b="1" dirty="0" smtClean="0">
              <a:solidFill>
                <a:schemeClr val="tx1"/>
              </a:solidFill>
            </a:rPr>
            <a:t>Προώθηση συνεργασίας &amp; ομαδικής δουλειάς</a:t>
          </a:r>
        </a:p>
        <a:p>
          <a:r>
            <a:rPr lang="el-GR" sz="1400" dirty="0" smtClean="0">
              <a:solidFill>
                <a:schemeClr val="accent6">
                  <a:lumMod val="50000"/>
                </a:schemeClr>
              </a:solidFill>
            </a:rPr>
            <a:t>προώθηση &amp; εφαρμογή συνεργασίας ως βασική αξία</a:t>
          </a:r>
          <a:endParaRPr lang="el-GR" sz="1400" dirty="0"/>
        </a:p>
      </dgm:t>
    </dgm:pt>
    <dgm:pt modelId="{5A483059-5EEE-4496-8848-3B4EFD4DEDCB}" type="parTrans" cxnId="{65E58B47-BFE5-4496-BD24-A197075B3168}">
      <dgm:prSet/>
      <dgm:spPr/>
      <dgm:t>
        <a:bodyPr/>
        <a:lstStyle/>
        <a:p>
          <a:endParaRPr lang="el-GR"/>
        </a:p>
      </dgm:t>
    </dgm:pt>
    <dgm:pt modelId="{C012C7D4-99FB-4768-8B99-5277CB14E2CC}" type="sibTrans" cxnId="{65E58B47-BFE5-4496-BD24-A197075B3168}">
      <dgm:prSet/>
      <dgm:spPr/>
      <dgm:t>
        <a:bodyPr/>
        <a:lstStyle/>
        <a:p>
          <a:endParaRPr lang="el-GR"/>
        </a:p>
      </dgm:t>
    </dgm:pt>
    <dgm:pt modelId="{A950F345-18A9-4C38-9AB3-2A64E1DF9A83}">
      <dgm:prSet phldrT="[Κείμενο]" custT="1"/>
      <dgm:spPr>
        <a:solidFill>
          <a:schemeClr val="accent2"/>
        </a:solidFill>
      </dgm:spPr>
      <dgm:t>
        <a:bodyPr/>
        <a:lstStyle/>
        <a:p>
          <a:r>
            <a:rPr lang="el-GR" sz="1400" b="1" dirty="0" smtClean="0">
              <a:solidFill>
                <a:schemeClr val="tx1"/>
              </a:solidFill>
            </a:rPr>
            <a:t>Κοινωνική δέσμευση</a:t>
          </a:r>
        </a:p>
        <a:p>
          <a:r>
            <a:rPr lang="el-GR" sz="1400" dirty="0" smtClean="0">
              <a:solidFill>
                <a:schemeClr val="accent6">
                  <a:lumMod val="50000"/>
                </a:schemeClr>
              </a:solidFill>
            </a:rPr>
            <a:t>επιδίωξη διαμόρφωσης  </a:t>
          </a:r>
          <a:r>
            <a:rPr lang="el-GR" sz="1400" dirty="0" err="1" smtClean="0">
              <a:solidFill>
                <a:schemeClr val="accent6">
                  <a:lumMod val="50000"/>
                </a:schemeClr>
              </a:solidFill>
            </a:rPr>
            <a:t>ανθρώ</a:t>
          </a:r>
          <a:r>
            <a:rPr lang="en-GB" sz="1400" dirty="0" smtClean="0">
              <a:solidFill>
                <a:schemeClr val="accent6">
                  <a:lumMod val="50000"/>
                </a:schemeClr>
              </a:solidFill>
            </a:rPr>
            <a:t>-</a:t>
          </a:r>
          <a:r>
            <a:rPr lang="el-GR" sz="1400" dirty="0" err="1" smtClean="0">
              <a:solidFill>
                <a:schemeClr val="accent6">
                  <a:lumMod val="50000"/>
                </a:schemeClr>
              </a:solidFill>
            </a:rPr>
            <a:t>πινης</a:t>
          </a:r>
          <a:r>
            <a:rPr lang="el-GR" sz="1400" dirty="0" smtClean="0">
              <a:solidFill>
                <a:schemeClr val="accent6">
                  <a:lumMod val="50000"/>
                </a:schemeClr>
              </a:solidFill>
            </a:rPr>
            <a:t> κουλτούρας μέσα από τις εμπειρίες των φοιτητών</a:t>
          </a:r>
          <a:endParaRPr lang="el-GR" sz="1400" dirty="0"/>
        </a:p>
      </dgm:t>
    </dgm:pt>
    <dgm:pt modelId="{DA60C821-219D-4504-B235-B186F698A3F8}" type="parTrans" cxnId="{D1A4E81F-02CF-4B22-A135-BDF1055F58D6}">
      <dgm:prSet/>
      <dgm:spPr/>
      <dgm:t>
        <a:bodyPr/>
        <a:lstStyle/>
        <a:p>
          <a:endParaRPr lang="el-GR"/>
        </a:p>
      </dgm:t>
    </dgm:pt>
    <dgm:pt modelId="{EABA21FC-8596-4DD6-8C38-2EEEE0F796DF}" type="sibTrans" cxnId="{D1A4E81F-02CF-4B22-A135-BDF1055F58D6}">
      <dgm:prSet/>
      <dgm:spPr/>
      <dgm:t>
        <a:bodyPr/>
        <a:lstStyle/>
        <a:p>
          <a:endParaRPr lang="el-GR"/>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pt>
    <dgm:pt modelId="{471CB6ED-E347-4F5B-909F-50056222F5A0}" type="pres">
      <dgm:prSet presAssocID="{384CB745-E01B-4878-A7A5-AC7BBAF780E3}" presName="linComp" presStyleCnt="0"/>
      <dgm:spPr/>
    </dgm:pt>
    <dgm:pt modelId="{6CB87E5F-63FD-4075-AF1B-6B2F69ABB1C6}" type="pres">
      <dgm:prSet presAssocID="{DA420278-D462-485A-BB3A-80943FFBFD7D}" presName="compNode" presStyleCnt="0"/>
      <dgm:spPr/>
    </dgm:pt>
    <dgm:pt modelId="{A07C77F9-9CCF-42E2-AE84-FFCB75743D32}" type="pres">
      <dgm:prSet presAssocID="{DA420278-D462-485A-BB3A-80943FFBFD7D}" presName="bkgdShape" presStyleLbl="node1" presStyleIdx="0" presStyleCnt="3"/>
      <dgm:spPr/>
      <dgm:t>
        <a:bodyPr/>
        <a:lstStyle/>
        <a:p>
          <a:endParaRPr lang="el-GR"/>
        </a:p>
      </dgm:t>
    </dgm:pt>
    <dgm:pt modelId="{305A60AC-E950-4407-ACC6-36AB08C18041}" type="pres">
      <dgm:prSet presAssocID="{DA420278-D462-485A-BB3A-80943FFBFD7D}" presName="nodeTx" presStyleLbl="node1" presStyleIdx="0" presStyleCnt="3">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0" presStyleCnt="3"/>
      <dgm:spPr/>
    </dgm:pt>
    <dgm:pt modelId="{74FBF482-E058-47CB-9BF9-03948DE858A5}" type="pres">
      <dgm:prSet presAssocID="{DA420278-D462-485A-BB3A-80943FFBFD7D}"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l-GR"/>
        </a:p>
      </dgm:t>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pt>
    <dgm:pt modelId="{3D9B33F7-177F-4858-960F-E493E39BF2F1}" type="pres">
      <dgm:prSet presAssocID="{A38A0FBB-89F8-4A66-9E51-A754164ADA3B}" presName="bkgdShape" presStyleLbl="node1" presStyleIdx="1" presStyleCnt="3"/>
      <dgm:spPr/>
      <dgm:t>
        <a:bodyPr/>
        <a:lstStyle/>
        <a:p>
          <a:endParaRPr lang="el-GR"/>
        </a:p>
      </dgm:t>
    </dgm:pt>
    <dgm:pt modelId="{D1E402D2-841D-4932-A4C0-8F9668AD7FA6}" type="pres">
      <dgm:prSet presAssocID="{A38A0FBB-89F8-4A66-9E51-A754164ADA3B}" presName="nodeTx" presStyleLbl="node1" presStyleIdx="1" presStyleCnt="3">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1" presStyleCnt="3"/>
      <dgm:spPr/>
    </dgm:pt>
    <dgm:pt modelId="{9BAA9961-5C2E-46BD-8E84-726DBE293124}" type="pres">
      <dgm:prSet presAssocID="{A38A0FBB-89F8-4A66-9E51-A754164ADA3B}"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l-GR"/>
        </a:p>
      </dgm:t>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pt>
    <dgm:pt modelId="{6D110D41-4E11-4401-B76C-66E5ED821106}" type="pres">
      <dgm:prSet presAssocID="{A950F345-18A9-4C38-9AB3-2A64E1DF9A83}" presName="bkgdShape" presStyleLbl="node1" presStyleIdx="2" presStyleCnt="3"/>
      <dgm:spPr/>
      <dgm:t>
        <a:bodyPr/>
        <a:lstStyle/>
        <a:p>
          <a:endParaRPr lang="el-GR"/>
        </a:p>
      </dgm:t>
    </dgm:pt>
    <dgm:pt modelId="{2215E924-F011-4387-852D-098ABD0A3578}" type="pres">
      <dgm:prSet presAssocID="{A950F345-18A9-4C38-9AB3-2A64E1DF9A83}" presName="nodeTx" presStyleLbl="node1" presStyleIdx="2" presStyleCnt="3">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2" presStyleCnt="3"/>
      <dgm:spPr/>
    </dgm:pt>
    <dgm:pt modelId="{3311900B-E919-4411-BF49-349CFA40594B}" type="pres">
      <dgm:prSet presAssocID="{A950F345-18A9-4C38-9AB3-2A64E1DF9A83}"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l-GR"/>
        </a:p>
      </dgm:t>
    </dgm:pt>
  </dgm:ptLst>
  <dgm:cxnLst>
    <dgm:cxn modelId="{EFB67EC0-C35B-4B50-BD77-1ADF8080303B}" type="presOf" srcId="{A950F345-18A9-4C38-9AB3-2A64E1DF9A83}" destId="{2215E924-F011-4387-852D-098ABD0A3578}" srcOrd="1" destOrd="0" presId="urn:microsoft.com/office/officeart/2005/8/layout/hList7#3"/>
    <dgm:cxn modelId="{AEAE9B6A-9FE3-4FD5-9A8E-D798C14361A4}" type="presOf" srcId="{A38A0FBB-89F8-4A66-9E51-A754164ADA3B}" destId="{3D9B33F7-177F-4858-960F-E493E39BF2F1}" srcOrd="0" destOrd="0" presId="urn:microsoft.com/office/officeart/2005/8/layout/hList7#3"/>
    <dgm:cxn modelId="{FA8F5562-701E-4410-8292-441E66C1182F}" srcId="{384CB745-E01B-4878-A7A5-AC7BBAF780E3}" destId="{DA420278-D462-485A-BB3A-80943FFBFD7D}" srcOrd="0" destOrd="0" parTransId="{D2EB0143-1AE8-458F-BEA5-055E6E639576}" sibTransId="{61F4D256-7913-460D-940A-ACF1BE9C71E7}"/>
    <dgm:cxn modelId="{94A97EFC-6EE0-4B17-9F7F-BF68FD6CD576}" type="presOf" srcId="{DA420278-D462-485A-BB3A-80943FFBFD7D}" destId="{305A60AC-E950-4407-ACC6-36AB08C18041}" srcOrd="1" destOrd="0" presId="urn:microsoft.com/office/officeart/2005/8/layout/hList7#3"/>
    <dgm:cxn modelId="{77163C5B-7A3F-4E98-892E-17F1B7586331}" type="presOf" srcId="{C012C7D4-99FB-4768-8B99-5277CB14E2CC}" destId="{52C93598-B858-43B9-9C48-85A8C5FF11DA}" srcOrd="0" destOrd="0" presId="urn:microsoft.com/office/officeart/2005/8/layout/hList7#3"/>
    <dgm:cxn modelId="{D1A4E81F-02CF-4B22-A135-BDF1055F58D6}" srcId="{384CB745-E01B-4878-A7A5-AC7BBAF780E3}" destId="{A950F345-18A9-4C38-9AB3-2A64E1DF9A83}" srcOrd="2" destOrd="0" parTransId="{DA60C821-219D-4504-B235-B186F698A3F8}" sibTransId="{EABA21FC-8596-4DD6-8C38-2EEEE0F796DF}"/>
    <dgm:cxn modelId="{B6154798-7BDA-4FF3-A625-5ADE6B003F59}" type="presOf" srcId="{A38A0FBB-89F8-4A66-9E51-A754164ADA3B}" destId="{D1E402D2-841D-4932-A4C0-8F9668AD7FA6}" srcOrd="1" destOrd="0" presId="urn:microsoft.com/office/officeart/2005/8/layout/hList7#3"/>
    <dgm:cxn modelId="{3426BE8E-45A4-4B9B-B91A-BEE71437CAA4}" type="presOf" srcId="{384CB745-E01B-4878-A7A5-AC7BBAF780E3}" destId="{26FCC25B-D4A1-44A8-B78C-422D2F02C9E6}" srcOrd="0" destOrd="0" presId="urn:microsoft.com/office/officeart/2005/8/layout/hList7#3"/>
    <dgm:cxn modelId="{16202FA2-08AB-4E2C-B02F-809743380997}" type="presOf" srcId="{DA420278-D462-485A-BB3A-80943FFBFD7D}" destId="{A07C77F9-9CCF-42E2-AE84-FFCB75743D32}" srcOrd="0" destOrd="0" presId="urn:microsoft.com/office/officeart/2005/8/layout/hList7#3"/>
    <dgm:cxn modelId="{65E58B47-BFE5-4496-BD24-A197075B3168}" srcId="{384CB745-E01B-4878-A7A5-AC7BBAF780E3}" destId="{A38A0FBB-89F8-4A66-9E51-A754164ADA3B}" srcOrd="1" destOrd="0" parTransId="{5A483059-5EEE-4496-8848-3B4EFD4DEDCB}" sibTransId="{C012C7D4-99FB-4768-8B99-5277CB14E2CC}"/>
    <dgm:cxn modelId="{3AA2136B-CA95-48E8-A5FA-A401032F9788}" type="presOf" srcId="{A950F345-18A9-4C38-9AB3-2A64E1DF9A83}" destId="{6D110D41-4E11-4401-B76C-66E5ED821106}" srcOrd="0" destOrd="0" presId="urn:microsoft.com/office/officeart/2005/8/layout/hList7#3"/>
    <dgm:cxn modelId="{7EDC50C9-2B4A-431D-B74D-577007CD2A16}" type="presOf" srcId="{61F4D256-7913-460D-940A-ACF1BE9C71E7}" destId="{899ED6D5-1819-455A-9ADE-C9DFB8069692}" srcOrd="0" destOrd="0" presId="urn:microsoft.com/office/officeart/2005/8/layout/hList7#3"/>
    <dgm:cxn modelId="{92F096AF-E086-463C-8CAC-2D19B0CAA0A4}" type="presParOf" srcId="{26FCC25B-D4A1-44A8-B78C-422D2F02C9E6}" destId="{7C845997-5C26-4628-AE76-7A7E15D71746}" srcOrd="0" destOrd="0" presId="urn:microsoft.com/office/officeart/2005/8/layout/hList7#3"/>
    <dgm:cxn modelId="{E79B2353-3C31-418F-AC8E-4961D76FBA02}" type="presParOf" srcId="{26FCC25B-D4A1-44A8-B78C-422D2F02C9E6}" destId="{471CB6ED-E347-4F5B-909F-50056222F5A0}" srcOrd="1" destOrd="0" presId="urn:microsoft.com/office/officeart/2005/8/layout/hList7#3"/>
    <dgm:cxn modelId="{5B1D418A-6EA6-4AFB-9E9D-440B96493E0C}" type="presParOf" srcId="{471CB6ED-E347-4F5B-909F-50056222F5A0}" destId="{6CB87E5F-63FD-4075-AF1B-6B2F69ABB1C6}" srcOrd="0" destOrd="0" presId="urn:microsoft.com/office/officeart/2005/8/layout/hList7#3"/>
    <dgm:cxn modelId="{5FC27C67-6B10-4419-9465-167E683A347F}" type="presParOf" srcId="{6CB87E5F-63FD-4075-AF1B-6B2F69ABB1C6}" destId="{A07C77F9-9CCF-42E2-AE84-FFCB75743D32}" srcOrd="0" destOrd="0" presId="urn:microsoft.com/office/officeart/2005/8/layout/hList7#3"/>
    <dgm:cxn modelId="{75E659EF-2A51-4DDA-A146-69F75CA8D273}" type="presParOf" srcId="{6CB87E5F-63FD-4075-AF1B-6B2F69ABB1C6}" destId="{305A60AC-E950-4407-ACC6-36AB08C18041}" srcOrd="1" destOrd="0" presId="urn:microsoft.com/office/officeart/2005/8/layout/hList7#3"/>
    <dgm:cxn modelId="{48FEC4F3-4B3D-4A2D-B471-A9E3767C5601}" type="presParOf" srcId="{6CB87E5F-63FD-4075-AF1B-6B2F69ABB1C6}" destId="{CBE9C347-BBA8-42BF-AE5D-1B17C6898647}" srcOrd="2" destOrd="0" presId="urn:microsoft.com/office/officeart/2005/8/layout/hList7#3"/>
    <dgm:cxn modelId="{BB895AA7-633D-422E-8C1C-B8C4C212C042}" type="presParOf" srcId="{6CB87E5F-63FD-4075-AF1B-6B2F69ABB1C6}" destId="{74FBF482-E058-47CB-9BF9-03948DE858A5}" srcOrd="3" destOrd="0" presId="urn:microsoft.com/office/officeart/2005/8/layout/hList7#3"/>
    <dgm:cxn modelId="{7D2A6646-AAEC-4C7F-BC8F-83A12E380E8F}" type="presParOf" srcId="{471CB6ED-E347-4F5B-909F-50056222F5A0}" destId="{899ED6D5-1819-455A-9ADE-C9DFB8069692}" srcOrd="1" destOrd="0" presId="urn:microsoft.com/office/officeart/2005/8/layout/hList7#3"/>
    <dgm:cxn modelId="{F8D28054-DFB1-48FF-859C-FBA4D0E7C313}" type="presParOf" srcId="{471CB6ED-E347-4F5B-909F-50056222F5A0}" destId="{F4833642-F38B-4FF8-ABBB-388EE34DB961}" srcOrd="2" destOrd="0" presId="urn:microsoft.com/office/officeart/2005/8/layout/hList7#3"/>
    <dgm:cxn modelId="{1DA2351B-D85F-4134-B7CB-879781AE4178}" type="presParOf" srcId="{F4833642-F38B-4FF8-ABBB-388EE34DB961}" destId="{3D9B33F7-177F-4858-960F-E493E39BF2F1}" srcOrd="0" destOrd="0" presId="urn:microsoft.com/office/officeart/2005/8/layout/hList7#3"/>
    <dgm:cxn modelId="{F13D9AF0-37BA-4FEF-987C-FE74966DD7DC}" type="presParOf" srcId="{F4833642-F38B-4FF8-ABBB-388EE34DB961}" destId="{D1E402D2-841D-4932-A4C0-8F9668AD7FA6}" srcOrd="1" destOrd="0" presId="urn:microsoft.com/office/officeart/2005/8/layout/hList7#3"/>
    <dgm:cxn modelId="{ADD3739A-FDAC-4793-9C2A-6A37B557EF98}" type="presParOf" srcId="{F4833642-F38B-4FF8-ABBB-388EE34DB961}" destId="{4E87F3AB-BCEC-4463-A3E4-ABA13069E319}" srcOrd="2" destOrd="0" presId="urn:microsoft.com/office/officeart/2005/8/layout/hList7#3"/>
    <dgm:cxn modelId="{30DFC84B-4B6B-4120-828E-8E0E871734A4}" type="presParOf" srcId="{F4833642-F38B-4FF8-ABBB-388EE34DB961}" destId="{9BAA9961-5C2E-46BD-8E84-726DBE293124}" srcOrd="3" destOrd="0" presId="urn:microsoft.com/office/officeart/2005/8/layout/hList7#3"/>
    <dgm:cxn modelId="{6C6CF3DA-5EA1-4CB5-BD09-2EFD018FC474}" type="presParOf" srcId="{471CB6ED-E347-4F5B-909F-50056222F5A0}" destId="{52C93598-B858-43B9-9C48-85A8C5FF11DA}" srcOrd="3" destOrd="0" presId="urn:microsoft.com/office/officeart/2005/8/layout/hList7#3"/>
    <dgm:cxn modelId="{CE2ED1F2-9C23-413C-9137-768E4BFCAACB}" type="presParOf" srcId="{471CB6ED-E347-4F5B-909F-50056222F5A0}" destId="{CA3FA63F-9325-4FDB-97DA-BE1253339313}" srcOrd="4" destOrd="0" presId="urn:microsoft.com/office/officeart/2005/8/layout/hList7#3"/>
    <dgm:cxn modelId="{B259C339-7869-4BB2-BB67-CA618412C4A5}" type="presParOf" srcId="{CA3FA63F-9325-4FDB-97DA-BE1253339313}" destId="{6D110D41-4E11-4401-B76C-66E5ED821106}" srcOrd="0" destOrd="0" presId="urn:microsoft.com/office/officeart/2005/8/layout/hList7#3"/>
    <dgm:cxn modelId="{DDE94138-6779-436A-914A-371A3910F6A3}" type="presParOf" srcId="{CA3FA63F-9325-4FDB-97DA-BE1253339313}" destId="{2215E924-F011-4387-852D-098ABD0A3578}" srcOrd="1" destOrd="0" presId="urn:microsoft.com/office/officeart/2005/8/layout/hList7#3"/>
    <dgm:cxn modelId="{BC08E959-ACC5-4DB9-9E82-8C2F11BB0DA6}" type="presParOf" srcId="{CA3FA63F-9325-4FDB-97DA-BE1253339313}" destId="{C8FB8179-5D6A-4A7C-8669-379A2BA25530}" srcOrd="2" destOrd="0" presId="urn:microsoft.com/office/officeart/2005/8/layout/hList7#3"/>
    <dgm:cxn modelId="{18E77158-5B4B-45BB-B263-7C4E460A290F}" type="presParOf" srcId="{CA3FA63F-9325-4FDB-97DA-BE1253339313}" destId="{3311900B-E919-4411-BF49-349CFA40594B}" srcOrd="3" destOrd="0" presId="urn:microsoft.com/office/officeart/2005/8/layout/hList7#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4CB745-E01B-4878-A7A5-AC7BBAF780E3}" type="doc">
      <dgm:prSet loTypeId="urn:microsoft.com/office/officeart/2005/8/layout/hList7#4" loCatId="list" qsTypeId="urn:microsoft.com/office/officeart/2005/8/quickstyle/simple1" qsCatId="simple" csTypeId="urn:microsoft.com/office/officeart/2005/8/colors/accent1_2" csCatId="accent1" phldr="1"/>
      <dgm:spPr/>
      <dgm:t>
        <a:bodyPr/>
        <a:lstStyle/>
        <a:p>
          <a:endParaRPr lang="el-GR"/>
        </a:p>
      </dgm:t>
    </dgm:pt>
    <dgm:pt modelId="{8217034F-412F-4956-BB9E-451F180776D4}">
      <dgm:prSet phldrT="[Κείμενο]" custT="1"/>
      <dgm:spPr>
        <a:solidFill>
          <a:schemeClr val="bg2">
            <a:lumMod val="75000"/>
          </a:schemeClr>
        </a:solidFill>
      </dgm:spPr>
      <dgm:t>
        <a:bodyPr/>
        <a:lstStyle/>
        <a:p>
          <a:r>
            <a:rPr lang="el-GR" sz="1400" b="1" dirty="0" smtClean="0">
              <a:solidFill>
                <a:schemeClr val="tx1"/>
              </a:solidFill>
            </a:rPr>
            <a:t>Ανοιχτή παγκόσμια προοπτική</a:t>
          </a:r>
        </a:p>
        <a:p>
          <a:r>
            <a:rPr lang="el-GR" sz="1400" dirty="0" smtClean="0">
              <a:solidFill>
                <a:schemeClr val="accent6">
                  <a:lumMod val="50000"/>
                </a:schemeClr>
              </a:solidFill>
            </a:rPr>
            <a:t>νέες ιδέες, νέοι τρόποι σκέψης μέσα από την παγκόσμια προοπτική &amp; για παγκόσμια ζητήματα</a:t>
          </a:r>
          <a:endParaRPr lang="el-GR" sz="1400" dirty="0"/>
        </a:p>
      </dgm:t>
    </dgm:pt>
    <dgm:pt modelId="{B4276163-567B-4E18-8834-DE64B44340B6}" type="parTrans" cxnId="{5276166D-D525-49A8-AB5C-3649B598ECEC}">
      <dgm:prSet/>
      <dgm:spPr/>
      <dgm:t>
        <a:bodyPr/>
        <a:lstStyle/>
        <a:p>
          <a:endParaRPr lang="el-GR"/>
        </a:p>
      </dgm:t>
    </dgm:pt>
    <dgm:pt modelId="{FD32A1D3-6320-449D-94F3-664AC9035805}" type="sibTrans" cxnId="{5276166D-D525-49A8-AB5C-3649B598ECEC}">
      <dgm:prSet/>
      <dgm:spPr/>
      <dgm:t>
        <a:bodyPr/>
        <a:lstStyle/>
        <a:p>
          <a:endParaRPr lang="el-GR"/>
        </a:p>
      </dgm:t>
    </dgm:pt>
    <dgm:pt modelId="{DA420278-D462-485A-BB3A-80943FFBFD7D}">
      <dgm:prSet phldrT="[Κείμενο]" custT="1"/>
      <dgm:spPr>
        <a:solidFill>
          <a:schemeClr val="bg2">
            <a:lumMod val="75000"/>
          </a:schemeClr>
        </a:solidFill>
      </dgm:spPr>
      <dgm:t>
        <a:bodyPr/>
        <a:lstStyle/>
        <a:p>
          <a:r>
            <a:rPr lang="el-GR" sz="1400" b="1" dirty="0" smtClean="0">
              <a:solidFill>
                <a:schemeClr val="tx1"/>
              </a:solidFill>
            </a:rPr>
            <a:t>Αναζήτηση ειρήνης</a:t>
          </a:r>
        </a:p>
        <a:p>
          <a:r>
            <a:rPr lang="el-GR" sz="1400" dirty="0" smtClean="0">
              <a:solidFill>
                <a:schemeClr val="accent6">
                  <a:lumMod val="50000"/>
                </a:schemeClr>
              </a:solidFill>
            </a:rPr>
            <a:t>ανάπτυξη ιδεών ανθρώπινης αξιοπρέπειας &amp; ηθικών αξιών</a:t>
          </a:r>
          <a:endParaRPr lang="el-GR" sz="1300" dirty="0"/>
        </a:p>
      </dgm:t>
    </dgm:pt>
    <dgm:pt modelId="{D2EB0143-1AE8-458F-BEA5-055E6E639576}" type="parTrans" cxnId="{FA8F5562-701E-4410-8292-441E66C1182F}">
      <dgm:prSet/>
      <dgm:spPr/>
      <dgm:t>
        <a:bodyPr/>
        <a:lstStyle/>
        <a:p>
          <a:endParaRPr lang="el-GR"/>
        </a:p>
      </dgm:t>
    </dgm:pt>
    <dgm:pt modelId="{61F4D256-7913-460D-940A-ACF1BE9C71E7}" type="sibTrans" cxnId="{FA8F5562-701E-4410-8292-441E66C1182F}">
      <dgm:prSet/>
      <dgm:spPr/>
      <dgm:t>
        <a:bodyPr/>
        <a:lstStyle/>
        <a:p>
          <a:endParaRPr lang="el-GR"/>
        </a:p>
      </dgm:t>
    </dgm:pt>
    <dgm:pt modelId="{A38A0FBB-89F8-4A66-9E51-A754164ADA3B}">
      <dgm:prSet phldrT="[Κείμενο]" custT="1"/>
      <dgm:spPr>
        <a:solidFill>
          <a:schemeClr val="bg2">
            <a:lumMod val="75000"/>
          </a:schemeClr>
        </a:solidFill>
      </dgm:spPr>
      <dgm:t>
        <a:bodyPr/>
        <a:lstStyle/>
        <a:p>
          <a:r>
            <a:rPr lang="el-GR" sz="1400" b="1" dirty="0" smtClean="0">
              <a:solidFill>
                <a:schemeClr val="tx1"/>
              </a:solidFill>
            </a:rPr>
            <a:t>Κοινωνικό ενδιαφέρον &amp; μέριμνα</a:t>
          </a:r>
        </a:p>
        <a:p>
          <a:r>
            <a:rPr lang="el-GR" sz="1400" dirty="0" smtClean="0">
              <a:solidFill>
                <a:schemeClr val="accent6">
                  <a:lumMod val="50000"/>
                </a:schemeClr>
              </a:solidFill>
            </a:rPr>
            <a:t>παροχή  βοήθειας και συνεργασίας στα κυρίαρχα κοινωνικά ζητήματα</a:t>
          </a:r>
        </a:p>
        <a:p>
          <a:endParaRPr lang="el-GR" sz="1400" dirty="0"/>
        </a:p>
      </dgm:t>
    </dgm:pt>
    <dgm:pt modelId="{5A483059-5EEE-4496-8848-3B4EFD4DEDCB}" type="parTrans" cxnId="{65E58B47-BFE5-4496-BD24-A197075B3168}">
      <dgm:prSet/>
      <dgm:spPr/>
      <dgm:t>
        <a:bodyPr/>
        <a:lstStyle/>
        <a:p>
          <a:endParaRPr lang="el-GR"/>
        </a:p>
      </dgm:t>
    </dgm:pt>
    <dgm:pt modelId="{C012C7D4-99FB-4768-8B99-5277CB14E2CC}" type="sibTrans" cxnId="{65E58B47-BFE5-4496-BD24-A197075B3168}">
      <dgm:prSet/>
      <dgm:spPr/>
      <dgm:t>
        <a:bodyPr/>
        <a:lstStyle/>
        <a:p>
          <a:endParaRPr lang="el-GR"/>
        </a:p>
      </dgm:t>
    </dgm:pt>
    <dgm:pt modelId="{A950F345-18A9-4C38-9AB3-2A64E1DF9A83}">
      <dgm:prSet phldrT="[Κείμενο]" custT="1"/>
      <dgm:spPr>
        <a:solidFill>
          <a:schemeClr val="bg2">
            <a:lumMod val="75000"/>
          </a:schemeClr>
        </a:solidFill>
      </dgm:spPr>
      <dgm:t>
        <a:bodyPr/>
        <a:lstStyle/>
        <a:p>
          <a:endParaRPr lang="el-GR" sz="1400" dirty="0"/>
        </a:p>
      </dgm:t>
    </dgm:pt>
    <dgm:pt modelId="{EABA21FC-8596-4DD6-8C38-2EEEE0F796DF}" type="sibTrans" cxnId="{D1A4E81F-02CF-4B22-A135-BDF1055F58D6}">
      <dgm:prSet/>
      <dgm:spPr/>
      <dgm:t>
        <a:bodyPr/>
        <a:lstStyle/>
        <a:p>
          <a:endParaRPr lang="el-GR"/>
        </a:p>
      </dgm:t>
    </dgm:pt>
    <dgm:pt modelId="{DA60C821-219D-4504-B235-B186F698A3F8}" type="parTrans" cxnId="{D1A4E81F-02CF-4B22-A135-BDF1055F58D6}">
      <dgm:prSet/>
      <dgm:spPr/>
      <dgm:t>
        <a:bodyPr/>
        <a:lstStyle/>
        <a:p>
          <a:endParaRPr lang="el-GR"/>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pt>
    <dgm:pt modelId="{471CB6ED-E347-4F5B-909F-50056222F5A0}" type="pres">
      <dgm:prSet presAssocID="{384CB745-E01B-4878-A7A5-AC7BBAF780E3}" presName="linComp" presStyleCnt="0"/>
      <dgm:spPr/>
    </dgm:pt>
    <dgm:pt modelId="{71D056E3-D5E0-4ECD-ADE8-629181E7CD96}" type="pres">
      <dgm:prSet presAssocID="{8217034F-412F-4956-BB9E-451F180776D4}" presName="compNode" presStyleCnt="0"/>
      <dgm:spPr/>
    </dgm:pt>
    <dgm:pt modelId="{89564A8D-FD29-4671-94A7-61A0FE1A4BEE}" type="pres">
      <dgm:prSet presAssocID="{8217034F-412F-4956-BB9E-451F180776D4}" presName="bkgdShape" presStyleLbl="node1" presStyleIdx="0" presStyleCnt="4"/>
      <dgm:spPr/>
      <dgm:t>
        <a:bodyPr/>
        <a:lstStyle/>
        <a:p>
          <a:endParaRPr lang="el-GR"/>
        </a:p>
      </dgm:t>
    </dgm:pt>
    <dgm:pt modelId="{DA27C0F9-9128-4BB9-911C-BCD9A5AC5FA3}" type="pres">
      <dgm:prSet presAssocID="{8217034F-412F-4956-BB9E-451F180776D4}" presName="nodeTx" presStyleLbl="node1" presStyleIdx="0" presStyleCnt="4">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4"/>
      <dgm:spPr/>
    </dgm:pt>
    <dgm:pt modelId="{3EA17AA0-41A9-4F9B-9DC2-21AC61F09A41}" type="pres">
      <dgm:prSet presAssocID="{8217034F-412F-4956-BB9E-451F180776D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pt>
    <dgm:pt modelId="{A07C77F9-9CCF-42E2-AE84-FFCB75743D32}" type="pres">
      <dgm:prSet presAssocID="{DA420278-D462-485A-BB3A-80943FFBFD7D}" presName="bkgdShape" presStyleLbl="node1" presStyleIdx="1" presStyleCnt="4"/>
      <dgm:spPr/>
      <dgm:t>
        <a:bodyPr/>
        <a:lstStyle/>
        <a:p>
          <a:endParaRPr lang="el-GR"/>
        </a:p>
      </dgm:t>
    </dgm:pt>
    <dgm:pt modelId="{305A60AC-E950-4407-ACC6-36AB08C18041}" type="pres">
      <dgm:prSet presAssocID="{DA420278-D462-485A-BB3A-80943FFBFD7D}" presName="nodeTx" presStyleLbl="node1" presStyleIdx="1" presStyleCnt="4">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4"/>
      <dgm:spPr/>
    </dgm:pt>
    <dgm:pt modelId="{74FBF482-E058-47CB-9BF9-03948DE858A5}" type="pres">
      <dgm:prSet presAssocID="{DA420278-D462-485A-BB3A-80943FFBFD7D}"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pt>
    <dgm:pt modelId="{3D9B33F7-177F-4858-960F-E493E39BF2F1}" type="pres">
      <dgm:prSet presAssocID="{A38A0FBB-89F8-4A66-9E51-A754164ADA3B}" presName="bkgdShape" presStyleLbl="node1" presStyleIdx="2" presStyleCnt="4"/>
      <dgm:spPr/>
      <dgm:t>
        <a:bodyPr/>
        <a:lstStyle/>
        <a:p>
          <a:endParaRPr lang="el-GR"/>
        </a:p>
      </dgm:t>
    </dgm:pt>
    <dgm:pt modelId="{D1E402D2-841D-4932-A4C0-8F9668AD7FA6}" type="pres">
      <dgm:prSet presAssocID="{A38A0FBB-89F8-4A66-9E51-A754164ADA3B}" presName="nodeTx" presStyleLbl="node1" presStyleIdx="2" presStyleCnt="4">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4"/>
      <dgm:spPr/>
    </dgm:pt>
    <dgm:pt modelId="{9BAA9961-5C2E-46BD-8E84-726DBE293124}" type="pres">
      <dgm:prSet presAssocID="{A38A0FBB-89F8-4A66-9E51-A754164ADA3B}"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52C93598-B858-43B9-9C48-85A8C5FF11DA}" type="pres">
      <dgm:prSet presAssocID="{C012C7D4-99FB-4768-8B99-5277CB14E2CC}" presName="sibTrans" presStyleLbl="sibTrans2D1" presStyleIdx="0" presStyleCnt="0"/>
      <dgm:spPr/>
      <dgm:t>
        <a:bodyPr/>
        <a:lstStyle/>
        <a:p>
          <a:endParaRPr lang="el-GR"/>
        </a:p>
      </dgm:t>
    </dgm:pt>
    <dgm:pt modelId="{CA3FA63F-9325-4FDB-97DA-BE1253339313}" type="pres">
      <dgm:prSet presAssocID="{A950F345-18A9-4C38-9AB3-2A64E1DF9A83}" presName="compNode" presStyleCnt="0"/>
      <dgm:spPr/>
    </dgm:pt>
    <dgm:pt modelId="{6D110D41-4E11-4401-B76C-66E5ED821106}" type="pres">
      <dgm:prSet presAssocID="{A950F345-18A9-4C38-9AB3-2A64E1DF9A83}" presName="bkgdShape" presStyleLbl="node1" presStyleIdx="3" presStyleCnt="4"/>
      <dgm:spPr/>
      <dgm:t>
        <a:bodyPr/>
        <a:lstStyle/>
        <a:p>
          <a:endParaRPr lang="el-GR"/>
        </a:p>
      </dgm:t>
    </dgm:pt>
    <dgm:pt modelId="{2215E924-F011-4387-852D-098ABD0A3578}" type="pres">
      <dgm:prSet presAssocID="{A950F345-18A9-4C38-9AB3-2A64E1DF9A83}" presName="nodeTx" presStyleLbl="node1" presStyleIdx="3" presStyleCnt="4">
        <dgm:presLayoutVars>
          <dgm:bulletEnabled val="1"/>
        </dgm:presLayoutVars>
      </dgm:prSet>
      <dgm:spPr/>
      <dgm:t>
        <a:bodyPr/>
        <a:lstStyle/>
        <a:p>
          <a:endParaRPr lang="el-GR"/>
        </a:p>
      </dgm:t>
    </dgm:pt>
    <dgm:pt modelId="{C8FB8179-5D6A-4A7C-8669-379A2BA25530}" type="pres">
      <dgm:prSet presAssocID="{A950F345-18A9-4C38-9AB3-2A64E1DF9A83}" presName="invisiNode" presStyleLbl="node1" presStyleIdx="3" presStyleCnt="4"/>
      <dgm:spPr/>
    </dgm:pt>
    <dgm:pt modelId="{3311900B-E919-4411-BF49-349CFA40594B}" type="pres">
      <dgm:prSet presAssocID="{A950F345-18A9-4C38-9AB3-2A64E1DF9A83}"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t>
        <a:bodyPr/>
        <a:lstStyle/>
        <a:p>
          <a:endParaRPr lang="el-GR"/>
        </a:p>
      </dgm:t>
    </dgm:pt>
  </dgm:ptLst>
  <dgm:cxnLst>
    <dgm:cxn modelId="{EFB67EC0-C35B-4B50-BD77-1ADF8080303B}" type="presOf" srcId="{A950F345-18A9-4C38-9AB3-2A64E1DF9A83}" destId="{2215E924-F011-4387-852D-098ABD0A3578}" srcOrd="1" destOrd="0" presId="urn:microsoft.com/office/officeart/2005/8/layout/hList7#4"/>
    <dgm:cxn modelId="{AEAE9B6A-9FE3-4FD5-9A8E-D798C14361A4}" type="presOf" srcId="{A38A0FBB-89F8-4A66-9E51-A754164ADA3B}" destId="{3D9B33F7-177F-4858-960F-E493E39BF2F1}" srcOrd="0" destOrd="0" presId="urn:microsoft.com/office/officeart/2005/8/layout/hList7#4"/>
    <dgm:cxn modelId="{AAC2C900-6A9A-434F-ADCA-74DBC56E4AC3}" type="presOf" srcId="{8217034F-412F-4956-BB9E-451F180776D4}" destId="{DA27C0F9-9128-4BB9-911C-BCD9A5AC5FA3}" srcOrd="1" destOrd="0" presId="urn:microsoft.com/office/officeart/2005/8/layout/hList7#4"/>
    <dgm:cxn modelId="{FA8F5562-701E-4410-8292-441E66C1182F}" srcId="{384CB745-E01B-4878-A7A5-AC7BBAF780E3}" destId="{DA420278-D462-485A-BB3A-80943FFBFD7D}" srcOrd="1" destOrd="0" parTransId="{D2EB0143-1AE8-458F-BEA5-055E6E639576}" sibTransId="{61F4D256-7913-460D-940A-ACF1BE9C71E7}"/>
    <dgm:cxn modelId="{94A97EFC-6EE0-4B17-9F7F-BF68FD6CD576}" type="presOf" srcId="{DA420278-D462-485A-BB3A-80943FFBFD7D}" destId="{305A60AC-E950-4407-ACC6-36AB08C18041}" srcOrd="1" destOrd="0" presId="urn:microsoft.com/office/officeart/2005/8/layout/hList7#4"/>
    <dgm:cxn modelId="{5276166D-D525-49A8-AB5C-3649B598ECEC}" srcId="{384CB745-E01B-4878-A7A5-AC7BBAF780E3}" destId="{8217034F-412F-4956-BB9E-451F180776D4}" srcOrd="0" destOrd="0" parTransId="{B4276163-567B-4E18-8834-DE64B44340B6}" sibTransId="{FD32A1D3-6320-449D-94F3-664AC9035805}"/>
    <dgm:cxn modelId="{77163C5B-7A3F-4E98-892E-17F1B7586331}" type="presOf" srcId="{C012C7D4-99FB-4768-8B99-5277CB14E2CC}" destId="{52C93598-B858-43B9-9C48-85A8C5FF11DA}" srcOrd="0" destOrd="0" presId="urn:microsoft.com/office/officeart/2005/8/layout/hList7#4"/>
    <dgm:cxn modelId="{D1A4E81F-02CF-4B22-A135-BDF1055F58D6}" srcId="{384CB745-E01B-4878-A7A5-AC7BBAF780E3}" destId="{A950F345-18A9-4C38-9AB3-2A64E1DF9A83}" srcOrd="3" destOrd="0" parTransId="{DA60C821-219D-4504-B235-B186F698A3F8}" sibTransId="{EABA21FC-8596-4DD6-8C38-2EEEE0F796DF}"/>
    <dgm:cxn modelId="{B6154798-7BDA-4FF3-A625-5ADE6B003F59}" type="presOf" srcId="{A38A0FBB-89F8-4A66-9E51-A754164ADA3B}" destId="{D1E402D2-841D-4932-A4C0-8F9668AD7FA6}" srcOrd="1" destOrd="0" presId="urn:microsoft.com/office/officeart/2005/8/layout/hList7#4"/>
    <dgm:cxn modelId="{3426BE8E-45A4-4B9B-B91A-BEE71437CAA4}" type="presOf" srcId="{384CB745-E01B-4878-A7A5-AC7BBAF780E3}" destId="{26FCC25B-D4A1-44A8-B78C-422D2F02C9E6}" srcOrd="0" destOrd="0" presId="urn:microsoft.com/office/officeart/2005/8/layout/hList7#4"/>
    <dgm:cxn modelId="{16202FA2-08AB-4E2C-B02F-809743380997}" type="presOf" srcId="{DA420278-D462-485A-BB3A-80943FFBFD7D}" destId="{A07C77F9-9CCF-42E2-AE84-FFCB75743D32}" srcOrd="0" destOrd="0" presId="urn:microsoft.com/office/officeart/2005/8/layout/hList7#4"/>
    <dgm:cxn modelId="{A5B4B702-E975-4F55-8C69-8AF916ED57FB}" type="presOf" srcId="{8217034F-412F-4956-BB9E-451F180776D4}" destId="{89564A8D-FD29-4671-94A7-61A0FE1A4BEE}" srcOrd="0" destOrd="0" presId="urn:microsoft.com/office/officeart/2005/8/layout/hList7#4"/>
    <dgm:cxn modelId="{65E58B47-BFE5-4496-BD24-A197075B3168}" srcId="{384CB745-E01B-4878-A7A5-AC7BBAF780E3}" destId="{A38A0FBB-89F8-4A66-9E51-A754164ADA3B}" srcOrd="2" destOrd="0" parTransId="{5A483059-5EEE-4496-8848-3B4EFD4DEDCB}" sibTransId="{C012C7D4-99FB-4768-8B99-5277CB14E2CC}"/>
    <dgm:cxn modelId="{3AA2136B-CA95-48E8-A5FA-A401032F9788}" type="presOf" srcId="{A950F345-18A9-4C38-9AB3-2A64E1DF9A83}" destId="{6D110D41-4E11-4401-B76C-66E5ED821106}" srcOrd="0" destOrd="0" presId="urn:microsoft.com/office/officeart/2005/8/layout/hList7#4"/>
    <dgm:cxn modelId="{2AAB6D7B-E040-4073-98E1-9222C64C4F45}" type="presOf" srcId="{FD32A1D3-6320-449D-94F3-664AC9035805}" destId="{D636EE1A-6777-4707-BD9B-AF1D673FA1A3}" srcOrd="0" destOrd="0" presId="urn:microsoft.com/office/officeart/2005/8/layout/hList7#4"/>
    <dgm:cxn modelId="{7EDC50C9-2B4A-431D-B74D-577007CD2A16}" type="presOf" srcId="{61F4D256-7913-460D-940A-ACF1BE9C71E7}" destId="{899ED6D5-1819-455A-9ADE-C9DFB8069692}" srcOrd="0" destOrd="0" presId="urn:microsoft.com/office/officeart/2005/8/layout/hList7#4"/>
    <dgm:cxn modelId="{92F096AF-E086-463C-8CAC-2D19B0CAA0A4}" type="presParOf" srcId="{26FCC25B-D4A1-44A8-B78C-422D2F02C9E6}" destId="{7C845997-5C26-4628-AE76-7A7E15D71746}" srcOrd="0" destOrd="0" presId="urn:microsoft.com/office/officeart/2005/8/layout/hList7#4"/>
    <dgm:cxn modelId="{E79B2353-3C31-418F-AC8E-4961D76FBA02}" type="presParOf" srcId="{26FCC25B-D4A1-44A8-B78C-422D2F02C9E6}" destId="{471CB6ED-E347-4F5B-909F-50056222F5A0}" srcOrd="1" destOrd="0" presId="urn:microsoft.com/office/officeart/2005/8/layout/hList7#4"/>
    <dgm:cxn modelId="{0F130C5C-EE0F-44AC-8EBD-61A0F06E6865}" type="presParOf" srcId="{471CB6ED-E347-4F5B-909F-50056222F5A0}" destId="{71D056E3-D5E0-4ECD-ADE8-629181E7CD96}" srcOrd="0" destOrd="0" presId="urn:microsoft.com/office/officeart/2005/8/layout/hList7#4"/>
    <dgm:cxn modelId="{3EDF9492-8D53-484F-A58B-F9D2B0D59419}" type="presParOf" srcId="{71D056E3-D5E0-4ECD-ADE8-629181E7CD96}" destId="{89564A8D-FD29-4671-94A7-61A0FE1A4BEE}" srcOrd="0" destOrd="0" presId="urn:microsoft.com/office/officeart/2005/8/layout/hList7#4"/>
    <dgm:cxn modelId="{ECE99FEC-7F6D-4EED-87F3-D0DEE13A6D40}" type="presParOf" srcId="{71D056E3-D5E0-4ECD-ADE8-629181E7CD96}" destId="{DA27C0F9-9128-4BB9-911C-BCD9A5AC5FA3}" srcOrd="1" destOrd="0" presId="urn:microsoft.com/office/officeart/2005/8/layout/hList7#4"/>
    <dgm:cxn modelId="{40849A06-D037-42CD-8040-F2788A519FC9}" type="presParOf" srcId="{71D056E3-D5E0-4ECD-ADE8-629181E7CD96}" destId="{9D1995D0-EAF6-496F-A61D-B1154A8FE429}" srcOrd="2" destOrd="0" presId="urn:microsoft.com/office/officeart/2005/8/layout/hList7#4"/>
    <dgm:cxn modelId="{1BC14A7C-ADC2-419C-8BDA-47A82D794D8F}" type="presParOf" srcId="{71D056E3-D5E0-4ECD-ADE8-629181E7CD96}" destId="{3EA17AA0-41A9-4F9B-9DC2-21AC61F09A41}" srcOrd="3" destOrd="0" presId="urn:microsoft.com/office/officeart/2005/8/layout/hList7#4"/>
    <dgm:cxn modelId="{2DD1B2D8-ECAA-4305-963F-CB134FCD724C}" type="presParOf" srcId="{471CB6ED-E347-4F5B-909F-50056222F5A0}" destId="{D636EE1A-6777-4707-BD9B-AF1D673FA1A3}" srcOrd="1" destOrd="0" presId="urn:microsoft.com/office/officeart/2005/8/layout/hList7#4"/>
    <dgm:cxn modelId="{5B1D418A-6EA6-4AFB-9E9D-440B96493E0C}" type="presParOf" srcId="{471CB6ED-E347-4F5B-909F-50056222F5A0}" destId="{6CB87E5F-63FD-4075-AF1B-6B2F69ABB1C6}" srcOrd="2" destOrd="0" presId="urn:microsoft.com/office/officeart/2005/8/layout/hList7#4"/>
    <dgm:cxn modelId="{5FC27C67-6B10-4419-9465-167E683A347F}" type="presParOf" srcId="{6CB87E5F-63FD-4075-AF1B-6B2F69ABB1C6}" destId="{A07C77F9-9CCF-42E2-AE84-FFCB75743D32}" srcOrd="0" destOrd="0" presId="urn:microsoft.com/office/officeart/2005/8/layout/hList7#4"/>
    <dgm:cxn modelId="{75E659EF-2A51-4DDA-A146-69F75CA8D273}" type="presParOf" srcId="{6CB87E5F-63FD-4075-AF1B-6B2F69ABB1C6}" destId="{305A60AC-E950-4407-ACC6-36AB08C18041}" srcOrd="1" destOrd="0" presId="urn:microsoft.com/office/officeart/2005/8/layout/hList7#4"/>
    <dgm:cxn modelId="{48FEC4F3-4B3D-4A2D-B471-A9E3767C5601}" type="presParOf" srcId="{6CB87E5F-63FD-4075-AF1B-6B2F69ABB1C6}" destId="{CBE9C347-BBA8-42BF-AE5D-1B17C6898647}" srcOrd="2" destOrd="0" presId="urn:microsoft.com/office/officeart/2005/8/layout/hList7#4"/>
    <dgm:cxn modelId="{BB895AA7-633D-422E-8C1C-B8C4C212C042}" type="presParOf" srcId="{6CB87E5F-63FD-4075-AF1B-6B2F69ABB1C6}" destId="{74FBF482-E058-47CB-9BF9-03948DE858A5}" srcOrd="3" destOrd="0" presId="urn:microsoft.com/office/officeart/2005/8/layout/hList7#4"/>
    <dgm:cxn modelId="{7D2A6646-AAEC-4C7F-BC8F-83A12E380E8F}" type="presParOf" srcId="{471CB6ED-E347-4F5B-909F-50056222F5A0}" destId="{899ED6D5-1819-455A-9ADE-C9DFB8069692}" srcOrd="3" destOrd="0" presId="urn:microsoft.com/office/officeart/2005/8/layout/hList7#4"/>
    <dgm:cxn modelId="{F8D28054-DFB1-48FF-859C-FBA4D0E7C313}" type="presParOf" srcId="{471CB6ED-E347-4F5B-909F-50056222F5A0}" destId="{F4833642-F38B-4FF8-ABBB-388EE34DB961}" srcOrd="4" destOrd="0" presId="urn:microsoft.com/office/officeart/2005/8/layout/hList7#4"/>
    <dgm:cxn modelId="{1DA2351B-D85F-4134-B7CB-879781AE4178}" type="presParOf" srcId="{F4833642-F38B-4FF8-ABBB-388EE34DB961}" destId="{3D9B33F7-177F-4858-960F-E493E39BF2F1}" srcOrd="0" destOrd="0" presId="urn:microsoft.com/office/officeart/2005/8/layout/hList7#4"/>
    <dgm:cxn modelId="{F13D9AF0-37BA-4FEF-987C-FE74966DD7DC}" type="presParOf" srcId="{F4833642-F38B-4FF8-ABBB-388EE34DB961}" destId="{D1E402D2-841D-4932-A4C0-8F9668AD7FA6}" srcOrd="1" destOrd="0" presId="urn:microsoft.com/office/officeart/2005/8/layout/hList7#4"/>
    <dgm:cxn modelId="{ADD3739A-FDAC-4793-9C2A-6A37B557EF98}" type="presParOf" srcId="{F4833642-F38B-4FF8-ABBB-388EE34DB961}" destId="{4E87F3AB-BCEC-4463-A3E4-ABA13069E319}" srcOrd="2" destOrd="0" presId="urn:microsoft.com/office/officeart/2005/8/layout/hList7#4"/>
    <dgm:cxn modelId="{30DFC84B-4B6B-4120-828E-8E0E871734A4}" type="presParOf" srcId="{F4833642-F38B-4FF8-ABBB-388EE34DB961}" destId="{9BAA9961-5C2E-46BD-8E84-726DBE293124}" srcOrd="3" destOrd="0" presId="urn:microsoft.com/office/officeart/2005/8/layout/hList7#4"/>
    <dgm:cxn modelId="{6C6CF3DA-5EA1-4CB5-BD09-2EFD018FC474}" type="presParOf" srcId="{471CB6ED-E347-4F5B-909F-50056222F5A0}" destId="{52C93598-B858-43B9-9C48-85A8C5FF11DA}" srcOrd="5" destOrd="0" presId="urn:microsoft.com/office/officeart/2005/8/layout/hList7#4"/>
    <dgm:cxn modelId="{CE2ED1F2-9C23-413C-9137-768E4BFCAACB}" type="presParOf" srcId="{471CB6ED-E347-4F5B-909F-50056222F5A0}" destId="{CA3FA63F-9325-4FDB-97DA-BE1253339313}" srcOrd="6" destOrd="0" presId="urn:microsoft.com/office/officeart/2005/8/layout/hList7#4"/>
    <dgm:cxn modelId="{B259C339-7869-4BB2-BB67-CA618412C4A5}" type="presParOf" srcId="{CA3FA63F-9325-4FDB-97DA-BE1253339313}" destId="{6D110D41-4E11-4401-B76C-66E5ED821106}" srcOrd="0" destOrd="0" presId="urn:microsoft.com/office/officeart/2005/8/layout/hList7#4"/>
    <dgm:cxn modelId="{DDE94138-6779-436A-914A-371A3910F6A3}" type="presParOf" srcId="{CA3FA63F-9325-4FDB-97DA-BE1253339313}" destId="{2215E924-F011-4387-852D-098ABD0A3578}" srcOrd="1" destOrd="0" presId="urn:microsoft.com/office/officeart/2005/8/layout/hList7#4"/>
    <dgm:cxn modelId="{BC08E959-ACC5-4DB9-9E82-8C2F11BB0DA6}" type="presParOf" srcId="{CA3FA63F-9325-4FDB-97DA-BE1253339313}" destId="{C8FB8179-5D6A-4A7C-8669-379A2BA25530}" srcOrd="2" destOrd="0" presId="urn:microsoft.com/office/officeart/2005/8/layout/hList7#4"/>
    <dgm:cxn modelId="{18E77158-5B4B-45BB-B263-7C4E460A290F}" type="presParOf" srcId="{CA3FA63F-9325-4FDB-97DA-BE1253339313}" destId="{3311900B-E919-4411-BF49-349CFA40594B}" srcOrd="3" destOrd="0" presId="urn:microsoft.com/office/officeart/2005/8/layout/hList7#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DF86DA-CCB8-48EF-A8E0-31841DE07CF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8F029B7-C91E-47CD-8FE7-70FB4F71873F}">
      <dgm:prSet phldrT="[Text]" custT="1"/>
      <dgm:spPr/>
      <dgm:t>
        <a:bodyPr/>
        <a:lstStyle/>
        <a:p>
          <a:r>
            <a:rPr lang="el-GR" sz="1200" b="1" dirty="0" smtClean="0">
              <a:solidFill>
                <a:schemeClr val="tx1"/>
              </a:solidFill>
              <a:latin typeface="+mn-lt"/>
            </a:rPr>
            <a:t>Ομαδική εργασία &amp; </a:t>
          </a:r>
          <a:r>
            <a:rPr lang="el-GR" sz="1200" b="1" dirty="0" err="1" smtClean="0">
              <a:solidFill>
                <a:schemeClr val="tx1"/>
              </a:solidFill>
              <a:latin typeface="+mn-lt"/>
            </a:rPr>
            <a:t>συνεργατι-κότητα</a:t>
          </a:r>
          <a:endParaRPr lang="en-US" sz="1200" b="1" dirty="0">
            <a:solidFill>
              <a:schemeClr val="tx1"/>
            </a:solidFill>
            <a:latin typeface="+mn-lt"/>
          </a:endParaRPr>
        </a:p>
      </dgm:t>
    </dgm:pt>
    <dgm:pt modelId="{7577B497-98D3-4CA1-ADDF-3166F64CCF79}" type="parTrans" cxnId="{ACBD8ECF-13EC-4819-85C4-2F2643429692}">
      <dgm:prSet/>
      <dgm:spPr/>
      <dgm:t>
        <a:bodyPr/>
        <a:lstStyle/>
        <a:p>
          <a:endParaRPr lang="en-US"/>
        </a:p>
      </dgm:t>
    </dgm:pt>
    <dgm:pt modelId="{3918B526-3455-414F-BCA4-C1B8ADFE5887}" type="sibTrans" cxnId="{ACBD8ECF-13EC-4819-85C4-2F2643429692}">
      <dgm:prSet/>
      <dgm:spPr>
        <a:solidFill>
          <a:schemeClr val="bg1"/>
        </a:solidFill>
      </dgm:spPr>
      <dgm:t>
        <a:bodyPr/>
        <a:lstStyle/>
        <a:p>
          <a:endParaRPr lang="en-US"/>
        </a:p>
      </dgm:t>
    </dgm:pt>
    <dgm:pt modelId="{9E1B8675-271F-4939-9FD9-89FAF3F3C99A}">
      <dgm:prSet phldrT="[Text]"/>
      <dgm:spPr/>
      <dgm:t>
        <a:bodyPr/>
        <a:lstStyle/>
        <a:p>
          <a:r>
            <a:rPr lang="el-GR" b="1" dirty="0" smtClean="0">
              <a:solidFill>
                <a:schemeClr val="tx1"/>
              </a:solidFill>
              <a:latin typeface="+mn-lt"/>
            </a:rPr>
            <a:t>Ανάθεση καθηκόντων και ενθάρρυνση ηγεσίας</a:t>
          </a:r>
          <a:endParaRPr lang="en-US" b="1" dirty="0">
            <a:solidFill>
              <a:schemeClr val="tx1"/>
            </a:solidFill>
          </a:endParaRPr>
        </a:p>
      </dgm:t>
    </dgm:pt>
    <dgm:pt modelId="{E79EE80A-ACB4-45E2-9EA0-FB4D05F87000}" type="parTrans" cxnId="{54E8DABB-4849-4A8E-97C9-AF52E4EA8015}">
      <dgm:prSet/>
      <dgm:spPr/>
      <dgm:t>
        <a:bodyPr/>
        <a:lstStyle/>
        <a:p>
          <a:endParaRPr lang="en-US"/>
        </a:p>
      </dgm:t>
    </dgm:pt>
    <dgm:pt modelId="{DDCFF862-7565-463F-8419-3A03DC883EFB}" type="sibTrans" cxnId="{54E8DABB-4849-4A8E-97C9-AF52E4EA8015}">
      <dgm:prSet/>
      <dgm:spPr>
        <a:solidFill>
          <a:schemeClr val="bg1"/>
        </a:solidFill>
      </dgm:spPr>
      <dgm:t>
        <a:bodyPr/>
        <a:lstStyle/>
        <a:p>
          <a:endParaRPr lang="en-US"/>
        </a:p>
      </dgm:t>
    </dgm:pt>
    <dgm:pt modelId="{5B4B823C-26A5-40B8-8A6D-48CBDC12110C}">
      <dgm:prSet phldrT="[Text]"/>
      <dgm:spPr/>
      <dgm:t>
        <a:bodyPr/>
        <a:lstStyle/>
        <a:p>
          <a:r>
            <a:rPr lang="el-GR" b="1" dirty="0" smtClean="0">
              <a:solidFill>
                <a:schemeClr val="tx1"/>
              </a:solidFill>
              <a:latin typeface="+mn-lt"/>
            </a:rPr>
            <a:t>Ηθική και κοινωνική δέσμευση</a:t>
          </a:r>
          <a:endParaRPr lang="en-US" b="1" dirty="0">
            <a:solidFill>
              <a:schemeClr val="tx1"/>
            </a:solidFill>
          </a:endParaRPr>
        </a:p>
      </dgm:t>
    </dgm:pt>
    <dgm:pt modelId="{6FA58062-94CC-4E02-9D55-299EBCFBA7AB}" type="parTrans" cxnId="{DFEDA705-CC19-453F-B8D4-6397C3B8D5AE}">
      <dgm:prSet/>
      <dgm:spPr/>
      <dgm:t>
        <a:bodyPr/>
        <a:lstStyle/>
        <a:p>
          <a:endParaRPr lang="en-US"/>
        </a:p>
      </dgm:t>
    </dgm:pt>
    <dgm:pt modelId="{CC1E4227-CF4B-4545-91B8-41B19D310449}" type="sibTrans" cxnId="{DFEDA705-CC19-453F-B8D4-6397C3B8D5AE}">
      <dgm:prSet/>
      <dgm:spPr>
        <a:solidFill>
          <a:schemeClr val="bg1"/>
        </a:solidFill>
      </dgm:spPr>
      <dgm:t>
        <a:bodyPr/>
        <a:lstStyle/>
        <a:p>
          <a:endParaRPr lang="en-US"/>
        </a:p>
      </dgm:t>
    </dgm:pt>
    <dgm:pt modelId="{AEA0E854-6238-480F-9D6D-C8A5C73CE1E3}">
      <dgm:prSet custT="1"/>
      <dgm:spPr/>
      <dgm:t>
        <a:bodyPr/>
        <a:lstStyle/>
        <a:p>
          <a:r>
            <a:rPr lang="el-GR" sz="1200" b="1" dirty="0" smtClean="0">
              <a:solidFill>
                <a:schemeClr val="tx1"/>
              </a:solidFill>
              <a:latin typeface="+mn-lt"/>
            </a:rPr>
            <a:t>Μάθηση </a:t>
          </a:r>
          <a:r>
            <a:rPr lang="el-GR" sz="1200" b="1" dirty="0" err="1" smtClean="0">
              <a:solidFill>
                <a:schemeClr val="tx1"/>
              </a:solidFill>
              <a:latin typeface="+mn-lt"/>
            </a:rPr>
            <a:t>επικεντρω</a:t>
          </a:r>
          <a:r>
            <a:rPr lang="el-GR" sz="1200" b="1" dirty="0" smtClean="0">
              <a:solidFill>
                <a:schemeClr val="tx1"/>
              </a:solidFill>
              <a:latin typeface="+mn-lt"/>
            </a:rPr>
            <a:t>- μένη στους φοιτητές</a:t>
          </a:r>
          <a:endParaRPr lang="el-GR" sz="1200" b="1" dirty="0">
            <a:solidFill>
              <a:schemeClr val="tx1"/>
            </a:solidFill>
            <a:latin typeface="+mn-lt"/>
          </a:endParaRPr>
        </a:p>
      </dgm:t>
    </dgm:pt>
    <dgm:pt modelId="{5F40B37E-31B1-4118-9EFF-290CE8FC98FC}" type="parTrans" cxnId="{6E4BF774-B724-4676-9B81-350B107D2D02}">
      <dgm:prSet/>
      <dgm:spPr/>
      <dgm:t>
        <a:bodyPr/>
        <a:lstStyle/>
        <a:p>
          <a:endParaRPr lang="en-US"/>
        </a:p>
      </dgm:t>
    </dgm:pt>
    <dgm:pt modelId="{BCAA60D8-1353-450A-B066-FEA9CF77A0A5}" type="sibTrans" cxnId="{6E4BF774-B724-4676-9B81-350B107D2D02}">
      <dgm:prSet/>
      <dgm:spPr>
        <a:solidFill>
          <a:schemeClr val="bg1"/>
        </a:solidFill>
      </dgm:spPr>
      <dgm:t>
        <a:bodyPr/>
        <a:lstStyle/>
        <a:p>
          <a:endParaRPr lang="en-US"/>
        </a:p>
      </dgm:t>
    </dgm:pt>
    <dgm:pt modelId="{2D48C058-706E-455B-B39B-AC8A24ACB0C4}" type="pres">
      <dgm:prSet presAssocID="{20DF86DA-CCB8-48EF-A8E0-31841DE07CFA}" presName="Name0" presStyleCnt="0">
        <dgm:presLayoutVars>
          <dgm:chMax/>
          <dgm:chPref/>
          <dgm:dir/>
          <dgm:animLvl val="lvl"/>
        </dgm:presLayoutVars>
      </dgm:prSet>
      <dgm:spPr/>
      <dgm:t>
        <a:bodyPr/>
        <a:lstStyle/>
        <a:p>
          <a:endParaRPr lang="en-US"/>
        </a:p>
      </dgm:t>
    </dgm:pt>
    <dgm:pt modelId="{48E14CF9-3FCF-4AA5-A2D0-6515BC709B1B}" type="pres">
      <dgm:prSet presAssocID="{38F029B7-C91E-47CD-8FE7-70FB4F71873F}" presName="composite" presStyleCnt="0"/>
      <dgm:spPr/>
    </dgm:pt>
    <dgm:pt modelId="{6FB74994-8B5B-4B68-A53C-99321B286D41}" type="pres">
      <dgm:prSet presAssocID="{38F029B7-C91E-47CD-8FE7-70FB4F71873F}" presName="Parent1" presStyleLbl="node1" presStyleIdx="0" presStyleCnt="8" custLinFactNeighborX="-207" custLinFactNeighborY="-2756">
        <dgm:presLayoutVars>
          <dgm:chMax val="1"/>
          <dgm:chPref val="1"/>
          <dgm:bulletEnabled val="1"/>
        </dgm:presLayoutVars>
      </dgm:prSet>
      <dgm:spPr/>
      <dgm:t>
        <a:bodyPr/>
        <a:lstStyle/>
        <a:p>
          <a:endParaRPr lang="en-US"/>
        </a:p>
      </dgm:t>
    </dgm:pt>
    <dgm:pt modelId="{B977EEC0-8E36-47BE-9858-18B210AD2AB7}" type="pres">
      <dgm:prSet presAssocID="{38F029B7-C91E-47CD-8FE7-70FB4F71873F}" presName="Childtext1" presStyleLbl="revTx" presStyleIdx="0" presStyleCnt="4">
        <dgm:presLayoutVars>
          <dgm:chMax val="0"/>
          <dgm:chPref val="0"/>
          <dgm:bulletEnabled val="1"/>
        </dgm:presLayoutVars>
      </dgm:prSet>
      <dgm:spPr/>
      <dgm:t>
        <a:bodyPr/>
        <a:lstStyle/>
        <a:p>
          <a:endParaRPr lang="en-US"/>
        </a:p>
      </dgm:t>
    </dgm:pt>
    <dgm:pt modelId="{CAE7DB10-1B28-4C7C-9105-525810DC6D46}" type="pres">
      <dgm:prSet presAssocID="{38F029B7-C91E-47CD-8FE7-70FB4F71873F}" presName="BalanceSpacing" presStyleCnt="0"/>
      <dgm:spPr/>
    </dgm:pt>
    <dgm:pt modelId="{F1C5995E-E5A5-4273-9278-332874CC7169}" type="pres">
      <dgm:prSet presAssocID="{38F029B7-C91E-47CD-8FE7-70FB4F71873F}" presName="BalanceSpacing1" presStyleCnt="0"/>
      <dgm:spPr/>
    </dgm:pt>
    <dgm:pt modelId="{DCC9F38D-D298-4047-B169-150702B891CA}" type="pres">
      <dgm:prSet presAssocID="{3918B526-3455-414F-BCA4-C1B8ADFE5887}" presName="Accent1Text" presStyleLbl="node1" presStyleIdx="1" presStyleCnt="8"/>
      <dgm:spPr/>
      <dgm:t>
        <a:bodyPr/>
        <a:lstStyle/>
        <a:p>
          <a:endParaRPr lang="en-US"/>
        </a:p>
      </dgm:t>
    </dgm:pt>
    <dgm:pt modelId="{37E6C38A-73D8-438F-90BC-77C98B84F8BE}" type="pres">
      <dgm:prSet presAssocID="{3918B526-3455-414F-BCA4-C1B8ADFE5887}" presName="spaceBetweenRectangles" presStyleCnt="0"/>
      <dgm:spPr/>
    </dgm:pt>
    <dgm:pt modelId="{A5B7103A-2826-4262-880D-E0612D0F89B8}" type="pres">
      <dgm:prSet presAssocID="{AEA0E854-6238-480F-9D6D-C8A5C73CE1E3}" presName="composite" presStyleCnt="0"/>
      <dgm:spPr/>
    </dgm:pt>
    <dgm:pt modelId="{6FD16C65-AA3A-4C33-9154-F39160A037D2}" type="pres">
      <dgm:prSet presAssocID="{AEA0E854-6238-480F-9D6D-C8A5C73CE1E3}" presName="Parent1" presStyleLbl="node1" presStyleIdx="2" presStyleCnt="8">
        <dgm:presLayoutVars>
          <dgm:chMax val="1"/>
          <dgm:chPref val="1"/>
          <dgm:bulletEnabled val="1"/>
        </dgm:presLayoutVars>
      </dgm:prSet>
      <dgm:spPr/>
      <dgm:t>
        <a:bodyPr/>
        <a:lstStyle/>
        <a:p>
          <a:endParaRPr lang="en-US"/>
        </a:p>
      </dgm:t>
    </dgm:pt>
    <dgm:pt modelId="{A0C179BE-05E5-4223-9E15-9FCBE363B5A3}" type="pres">
      <dgm:prSet presAssocID="{AEA0E854-6238-480F-9D6D-C8A5C73CE1E3}" presName="Childtext1" presStyleLbl="revTx" presStyleIdx="1" presStyleCnt="4">
        <dgm:presLayoutVars>
          <dgm:chMax val="0"/>
          <dgm:chPref val="0"/>
          <dgm:bulletEnabled val="1"/>
        </dgm:presLayoutVars>
      </dgm:prSet>
      <dgm:spPr/>
    </dgm:pt>
    <dgm:pt modelId="{28259138-15F9-43E5-B7CA-B3603FA6A60C}" type="pres">
      <dgm:prSet presAssocID="{AEA0E854-6238-480F-9D6D-C8A5C73CE1E3}" presName="BalanceSpacing" presStyleCnt="0"/>
      <dgm:spPr/>
    </dgm:pt>
    <dgm:pt modelId="{77B55632-4D44-4811-ACE6-83E3013AEDCA}" type="pres">
      <dgm:prSet presAssocID="{AEA0E854-6238-480F-9D6D-C8A5C73CE1E3}" presName="BalanceSpacing1" presStyleCnt="0"/>
      <dgm:spPr/>
    </dgm:pt>
    <dgm:pt modelId="{AE62B247-28CF-45A5-9CB7-DC646D0F093A}" type="pres">
      <dgm:prSet presAssocID="{BCAA60D8-1353-450A-B066-FEA9CF77A0A5}" presName="Accent1Text" presStyleLbl="node1" presStyleIdx="3" presStyleCnt="8" custLinFactNeighborX="-5039" custLinFactNeighborY="-2076"/>
      <dgm:spPr/>
      <dgm:t>
        <a:bodyPr/>
        <a:lstStyle/>
        <a:p>
          <a:endParaRPr lang="en-US"/>
        </a:p>
      </dgm:t>
    </dgm:pt>
    <dgm:pt modelId="{B8189706-698B-46F1-8B49-5046CF81D81F}" type="pres">
      <dgm:prSet presAssocID="{BCAA60D8-1353-450A-B066-FEA9CF77A0A5}" presName="spaceBetweenRectangles" presStyleCnt="0"/>
      <dgm:spPr/>
    </dgm:pt>
    <dgm:pt modelId="{DBD75371-12FF-4C79-A06C-51D7C9E1C2E4}" type="pres">
      <dgm:prSet presAssocID="{9E1B8675-271F-4939-9FD9-89FAF3F3C99A}" presName="composite" presStyleCnt="0"/>
      <dgm:spPr/>
    </dgm:pt>
    <dgm:pt modelId="{E5166370-47A2-44DC-8217-D20B32F59961}" type="pres">
      <dgm:prSet presAssocID="{9E1B8675-271F-4939-9FD9-89FAF3F3C99A}" presName="Parent1" presStyleLbl="node1" presStyleIdx="4" presStyleCnt="8">
        <dgm:presLayoutVars>
          <dgm:chMax val="1"/>
          <dgm:chPref val="1"/>
          <dgm:bulletEnabled val="1"/>
        </dgm:presLayoutVars>
      </dgm:prSet>
      <dgm:spPr/>
      <dgm:t>
        <a:bodyPr/>
        <a:lstStyle/>
        <a:p>
          <a:endParaRPr lang="en-US"/>
        </a:p>
      </dgm:t>
    </dgm:pt>
    <dgm:pt modelId="{7695D676-7E74-4486-BCDA-0E5D28340AE8}" type="pres">
      <dgm:prSet presAssocID="{9E1B8675-271F-4939-9FD9-89FAF3F3C99A}" presName="Childtext1" presStyleLbl="revTx" presStyleIdx="2" presStyleCnt="4">
        <dgm:presLayoutVars>
          <dgm:chMax val="0"/>
          <dgm:chPref val="0"/>
          <dgm:bulletEnabled val="1"/>
        </dgm:presLayoutVars>
      </dgm:prSet>
      <dgm:spPr/>
      <dgm:t>
        <a:bodyPr/>
        <a:lstStyle/>
        <a:p>
          <a:endParaRPr lang="en-US"/>
        </a:p>
      </dgm:t>
    </dgm:pt>
    <dgm:pt modelId="{DDECB754-4576-4682-8CC2-6C9F40F32004}" type="pres">
      <dgm:prSet presAssocID="{9E1B8675-271F-4939-9FD9-89FAF3F3C99A}" presName="BalanceSpacing" presStyleCnt="0"/>
      <dgm:spPr/>
    </dgm:pt>
    <dgm:pt modelId="{81069D93-0A3E-4419-BA2F-4F7B02F51B81}" type="pres">
      <dgm:prSet presAssocID="{9E1B8675-271F-4939-9FD9-89FAF3F3C99A}" presName="BalanceSpacing1" presStyleCnt="0"/>
      <dgm:spPr/>
    </dgm:pt>
    <dgm:pt modelId="{728E9110-C07C-4D50-BBA2-2E939D6840F7}" type="pres">
      <dgm:prSet presAssocID="{DDCFF862-7565-463F-8419-3A03DC883EFB}" presName="Accent1Text" presStyleLbl="node1" presStyleIdx="5" presStyleCnt="8" custLinFactNeighborX="-1505" custLinFactNeighborY="1205"/>
      <dgm:spPr/>
      <dgm:t>
        <a:bodyPr/>
        <a:lstStyle/>
        <a:p>
          <a:endParaRPr lang="en-US"/>
        </a:p>
      </dgm:t>
    </dgm:pt>
    <dgm:pt modelId="{3A4CD95D-782C-44D6-80CD-1F2B832A3A28}" type="pres">
      <dgm:prSet presAssocID="{DDCFF862-7565-463F-8419-3A03DC883EFB}" presName="spaceBetweenRectangles" presStyleCnt="0"/>
      <dgm:spPr/>
    </dgm:pt>
    <dgm:pt modelId="{C7E1B7D3-4B4B-41D8-9158-3E474397424D}" type="pres">
      <dgm:prSet presAssocID="{5B4B823C-26A5-40B8-8A6D-48CBDC12110C}" presName="composite" presStyleCnt="0"/>
      <dgm:spPr/>
    </dgm:pt>
    <dgm:pt modelId="{780C84D3-F13D-4FA5-A411-D8382E04114C}" type="pres">
      <dgm:prSet presAssocID="{5B4B823C-26A5-40B8-8A6D-48CBDC12110C}" presName="Parent1" presStyleLbl="node1" presStyleIdx="6" presStyleCnt="8">
        <dgm:presLayoutVars>
          <dgm:chMax val="1"/>
          <dgm:chPref val="1"/>
          <dgm:bulletEnabled val="1"/>
        </dgm:presLayoutVars>
      </dgm:prSet>
      <dgm:spPr/>
      <dgm:t>
        <a:bodyPr/>
        <a:lstStyle/>
        <a:p>
          <a:endParaRPr lang="en-US"/>
        </a:p>
      </dgm:t>
    </dgm:pt>
    <dgm:pt modelId="{67C82225-535E-45A0-8191-0F08E69EA208}" type="pres">
      <dgm:prSet presAssocID="{5B4B823C-26A5-40B8-8A6D-48CBDC12110C}" presName="Childtext1" presStyleLbl="revTx" presStyleIdx="3" presStyleCnt="4">
        <dgm:presLayoutVars>
          <dgm:chMax val="0"/>
          <dgm:chPref val="0"/>
          <dgm:bulletEnabled val="1"/>
        </dgm:presLayoutVars>
      </dgm:prSet>
      <dgm:spPr/>
      <dgm:t>
        <a:bodyPr/>
        <a:lstStyle/>
        <a:p>
          <a:endParaRPr lang="en-US"/>
        </a:p>
      </dgm:t>
    </dgm:pt>
    <dgm:pt modelId="{947BDD1B-5F9C-4E1D-86EB-157502382E1F}" type="pres">
      <dgm:prSet presAssocID="{5B4B823C-26A5-40B8-8A6D-48CBDC12110C}" presName="BalanceSpacing" presStyleCnt="0"/>
      <dgm:spPr/>
    </dgm:pt>
    <dgm:pt modelId="{96C888FD-B956-41A9-877B-CBE9E903C440}" type="pres">
      <dgm:prSet presAssocID="{5B4B823C-26A5-40B8-8A6D-48CBDC12110C}" presName="BalanceSpacing1" presStyleCnt="0"/>
      <dgm:spPr/>
    </dgm:pt>
    <dgm:pt modelId="{138D4C3D-F0DF-41CB-B890-40245C8908C4}" type="pres">
      <dgm:prSet presAssocID="{CC1E4227-CF4B-4545-91B8-41B19D310449}" presName="Accent1Text" presStyleLbl="node1" presStyleIdx="7" presStyleCnt="8"/>
      <dgm:spPr/>
      <dgm:t>
        <a:bodyPr/>
        <a:lstStyle/>
        <a:p>
          <a:endParaRPr lang="en-US"/>
        </a:p>
      </dgm:t>
    </dgm:pt>
  </dgm:ptLst>
  <dgm:cxnLst>
    <dgm:cxn modelId="{7F7A514A-E336-4D7F-A68E-CEFF18F02FC5}" type="presOf" srcId="{AEA0E854-6238-480F-9D6D-C8A5C73CE1E3}" destId="{6FD16C65-AA3A-4C33-9154-F39160A037D2}" srcOrd="0" destOrd="0" presId="urn:microsoft.com/office/officeart/2008/layout/AlternatingHexagons"/>
    <dgm:cxn modelId="{07BE5F7B-2169-429D-8463-DB769A7E623C}" type="presOf" srcId="{5B4B823C-26A5-40B8-8A6D-48CBDC12110C}" destId="{780C84D3-F13D-4FA5-A411-D8382E04114C}" srcOrd="0" destOrd="0" presId="urn:microsoft.com/office/officeart/2008/layout/AlternatingHexagons"/>
    <dgm:cxn modelId="{54E8DABB-4849-4A8E-97C9-AF52E4EA8015}" srcId="{20DF86DA-CCB8-48EF-A8E0-31841DE07CFA}" destId="{9E1B8675-271F-4939-9FD9-89FAF3F3C99A}" srcOrd="2" destOrd="0" parTransId="{E79EE80A-ACB4-45E2-9EA0-FB4D05F87000}" sibTransId="{DDCFF862-7565-463F-8419-3A03DC883EFB}"/>
    <dgm:cxn modelId="{6E4BF774-B724-4676-9B81-350B107D2D02}" srcId="{20DF86DA-CCB8-48EF-A8E0-31841DE07CFA}" destId="{AEA0E854-6238-480F-9D6D-C8A5C73CE1E3}" srcOrd="1" destOrd="0" parTransId="{5F40B37E-31B1-4118-9EFF-290CE8FC98FC}" sibTransId="{BCAA60D8-1353-450A-B066-FEA9CF77A0A5}"/>
    <dgm:cxn modelId="{0C22FEA5-13B1-473F-A468-8ADBC5129BBE}" type="presOf" srcId="{9E1B8675-271F-4939-9FD9-89FAF3F3C99A}" destId="{E5166370-47A2-44DC-8217-D20B32F59961}" srcOrd="0" destOrd="0" presId="urn:microsoft.com/office/officeart/2008/layout/AlternatingHexagons"/>
    <dgm:cxn modelId="{DFEDA705-CC19-453F-B8D4-6397C3B8D5AE}" srcId="{20DF86DA-CCB8-48EF-A8E0-31841DE07CFA}" destId="{5B4B823C-26A5-40B8-8A6D-48CBDC12110C}" srcOrd="3" destOrd="0" parTransId="{6FA58062-94CC-4E02-9D55-299EBCFBA7AB}" sibTransId="{CC1E4227-CF4B-4545-91B8-41B19D310449}"/>
    <dgm:cxn modelId="{612AD9D3-49AE-443D-AADD-328DF15ED708}" type="presOf" srcId="{38F029B7-C91E-47CD-8FE7-70FB4F71873F}" destId="{6FB74994-8B5B-4B68-A53C-99321B286D41}" srcOrd="0" destOrd="0" presId="urn:microsoft.com/office/officeart/2008/layout/AlternatingHexagons"/>
    <dgm:cxn modelId="{ACBD8ECF-13EC-4819-85C4-2F2643429692}" srcId="{20DF86DA-CCB8-48EF-A8E0-31841DE07CFA}" destId="{38F029B7-C91E-47CD-8FE7-70FB4F71873F}" srcOrd="0" destOrd="0" parTransId="{7577B497-98D3-4CA1-ADDF-3166F64CCF79}" sibTransId="{3918B526-3455-414F-BCA4-C1B8ADFE5887}"/>
    <dgm:cxn modelId="{57C6F605-2FD7-4302-918F-D5F4D63F1803}" type="presOf" srcId="{DDCFF862-7565-463F-8419-3A03DC883EFB}" destId="{728E9110-C07C-4D50-BBA2-2E939D6840F7}" srcOrd="0" destOrd="0" presId="urn:microsoft.com/office/officeart/2008/layout/AlternatingHexagons"/>
    <dgm:cxn modelId="{BAFCD350-DDEA-4527-B370-EEF21A623F80}" type="presOf" srcId="{20DF86DA-CCB8-48EF-A8E0-31841DE07CFA}" destId="{2D48C058-706E-455B-B39B-AC8A24ACB0C4}" srcOrd="0" destOrd="0" presId="urn:microsoft.com/office/officeart/2008/layout/AlternatingHexagons"/>
    <dgm:cxn modelId="{575DBDDC-4A9A-4460-AABD-048C430CD40B}" type="presOf" srcId="{CC1E4227-CF4B-4545-91B8-41B19D310449}" destId="{138D4C3D-F0DF-41CB-B890-40245C8908C4}" srcOrd="0" destOrd="0" presId="urn:microsoft.com/office/officeart/2008/layout/AlternatingHexagons"/>
    <dgm:cxn modelId="{D4E1FFB4-FECF-48A6-A4A1-3B850F8AD0D3}" type="presOf" srcId="{3918B526-3455-414F-BCA4-C1B8ADFE5887}" destId="{DCC9F38D-D298-4047-B169-150702B891CA}" srcOrd="0" destOrd="0" presId="urn:microsoft.com/office/officeart/2008/layout/AlternatingHexagons"/>
    <dgm:cxn modelId="{340B563E-95B6-4507-A629-68F527FF1467}" type="presOf" srcId="{BCAA60D8-1353-450A-B066-FEA9CF77A0A5}" destId="{AE62B247-28CF-45A5-9CB7-DC646D0F093A}" srcOrd="0" destOrd="0" presId="urn:microsoft.com/office/officeart/2008/layout/AlternatingHexagons"/>
    <dgm:cxn modelId="{6ACEAF43-5B28-41D4-A4F1-C25D8B3CEEB1}" type="presParOf" srcId="{2D48C058-706E-455B-B39B-AC8A24ACB0C4}" destId="{48E14CF9-3FCF-4AA5-A2D0-6515BC709B1B}" srcOrd="0" destOrd="0" presId="urn:microsoft.com/office/officeart/2008/layout/AlternatingHexagons"/>
    <dgm:cxn modelId="{D1C13DC2-549E-4AB4-8973-A549AC5C67A8}" type="presParOf" srcId="{48E14CF9-3FCF-4AA5-A2D0-6515BC709B1B}" destId="{6FB74994-8B5B-4B68-A53C-99321B286D41}" srcOrd="0" destOrd="0" presId="urn:microsoft.com/office/officeart/2008/layout/AlternatingHexagons"/>
    <dgm:cxn modelId="{26037FB2-ACE9-46B9-B7C8-2063A1BCFB33}" type="presParOf" srcId="{48E14CF9-3FCF-4AA5-A2D0-6515BC709B1B}" destId="{B977EEC0-8E36-47BE-9858-18B210AD2AB7}" srcOrd="1" destOrd="0" presId="urn:microsoft.com/office/officeart/2008/layout/AlternatingHexagons"/>
    <dgm:cxn modelId="{9FF4FEAD-8211-47EA-90FB-E8D1D1465214}" type="presParOf" srcId="{48E14CF9-3FCF-4AA5-A2D0-6515BC709B1B}" destId="{CAE7DB10-1B28-4C7C-9105-525810DC6D46}" srcOrd="2" destOrd="0" presId="urn:microsoft.com/office/officeart/2008/layout/AlternatingHexagons"/>
    <dgm:cxn modelId="{21423FCF-8CF5-4563-8FBF-FE0964F21AB3}" type="presParOf" srcId="{48E14CF9-3FCF-4AA5-A2D0-6515BC709B1B}" destId="{F1C5995E-E5A5-4273-9278-332874CC7169}" srcOrd="3" destOrd="0" presId="urn:microsoft.com/office/officeart/2008/layout/AlternatingHexagons"/>
    <dgm:cxn modelId="{324252DA-2C01-4768-9D29-D61432D5A8A1}" type="presParOf" srcId="{48E14CF9-3FCF-4AA5-A2D0-6515BC709B1B}" destId="{DCC9F38D-D298-4047-B169-150702B891CA}" srcOrd="4" destOrd="0" presId="urn:microsoft.com/office/officeart/2008/layout/AlternatingHexagons"/>
    <dgm:cxn modelId="{812C28E9-9631-4643-B155-B9F3CAB7DE24}" type="presParOf" srcId="{2D48C058-706E-455B-B39B-AC8A24ACB0C4}" destId="{37E6C38A-73D8-438F-90BC-77C98B84F8BE}" srcOrd="1" destOrd="0" presId="urn:microsoft.com/office/officeart/2008/layout/AlternatingHexagons"/>
    <dgm:cxn modelId="{A720B545-54D6-4BE3-AC17-945555B9D379}" type="presParOf" srcId="{2D48C058-706E-455B-B39B-AC8A24ACB0C4}" destId="{A5B7103A-2826-4262-880D-E0612D0F89B8}" srcOrd="2" destOrd="0" presId="urn:microsoft.com/office/officeart/2008/layout/AlternatingHexagons"/>
    <dgm:cxn modelId="{369ACAB0-DBBD-4971-8777-81C69C335017}" type="presParOf" srcId="{A5B7103A-2826-4262-880D-E0612D0F89B8}" destId="{6FD16C65-AA3A-4C33-9154-F39160A037D2}" srcOrd="0" destOrd="0" presId="urn:microsoft.com/office/officeart/2008/layout/AlternatingHexagons"/>
    <dgm:cxn modelId="{FDDA2C71-557F-4D0D-8BEF-EAC968A8B9DD}" type="presParOf" srcId="{A5B7103A-2826-4262-880D-E0612D0F89B8}" destId="{A0C179BE-05E5-4223-9E15-9FCBE363B5A3}" srcOrd="1" destOrd="0" presId="urn:microsoft.com/office/officeart/2008/layout/AlternatingHexagons"/>
    <dgm:cxn modelId="{2F87DB22-0637-4E0C-978F-DB2913BFFC1A}" type="presParOf" srcId="{A5B7103A-2826-4262-880D-E0612D0F89B8}" destId="{28259138-15F9-43E5-B7CA-B3603FA6A60C}" srcOrd="2" destOrd="0" presId="urn:microsoft.com/office/officeart/2008/layout/AlternatingHexagons"/>
    <dgm:cxn modelId="{C9D9FDC9-0966-4E8F-90FE-6AB6F4D6426A}" type="presParOf" srcId="{A5B7103A-2826-4262-880D-E0612D0F89B8}" destId="{77B55632-4D44-4811-ACE6-83E3013AEDCA}" srcOrd="3" destOrd="0" presId="urn:microsoft.com/office/officeart/2008/layout/AlternatingHexagons"/>
    <dgm:cxn modelId="{0492051A-6C11-4CE8-B52F-0DA2383596DD}" type="presParOf" srcId="{A5B7103A-2826-4262-880D-E0612D0F89B8}" destId="{AE62B247-28CF-45A5-9CB7-DC646D0F093A}" srcOrd="4" destOrd="0" presId="urn:microsoft.com/office/officeart/2008/layout/AlternatingHexagons"/>
    <dgm:cxn modelId="{2ADF4DD3-88A1-498D-85C3-24ECD066A4DA}" type="presParOf" srcId="{2D48C058-706E-455B-B39B-AC8A24ACB0C4}" destId="{B8189706-698B-46F1-8B49-5046CF81D81F}" srcOrd="3" destOrd="0" presId="urn:microsoft.com/office/officeart/2008/layout/AlternatingHexagons"/>
    <dgm:cxn modelId="{CEF69E50-270D-4159-9FCE-1D5D4E666A34}" type="presParOf" srcId="{2D48C058-706E-455B-B39B-AC8A24ACB0C4}" destId="{DBD75371-12FF-4C79-A06C-51D7C9E1C2E4}" srcOrd="4" destOrd="0" presId="urn:microsoft.com/office/officeart/2008/layout/AlternatingHexagons"/>
    <dgm:cxn modelId="{83AEEE87-13BB-46D5-9CA0-B3D3527E16AF}" type="presParOf" srcId="{DBD75371-12FF-4C79-A06C-51D7C9E1C2E4}" destId="{E5166370-47A2-44DC-8217-D20B32F59961}" srcOrd="0" destOrd="0" presId="urn:microsoft.com/office/officeart/2008/layout/AlternatingHexagons"/>
    <dgm:cxn modelId="{16EC73A5-AB81-4F9D-850C-EA0EC0B1FF2A}" type="presParOf" srcId="{DBD75371-12FF-4C79-A06C-51D7C9E1C2E4}" destId="{7695D676-7E74-4486-BCDA-0E5D28340AE8}" srcOrd="1" destOrd="0" presId="urn:microsoft.com/office/officeart/2008/layout/AlternatingHexagons"/>
    <dgm:cxn modelId="{E3B5DF71-FEAF-41B9-BC56-0182389CD4F5}" type="presParOf" srcId="{DBD75371-12FF-4C79-A06C-51D7C9E1C2E4}" destId="{DDECB754-4576-4682-8CC2-6C9F40F32004}" srcOrd="2" destOrd="0" presId="urn:microsoft.com/office/officeart/2008/layout/AlternatingHexagons"/>
    <dgm:cxn modelId="{D86D69DF-07FE-4468-814C-0037A6528F93}" type="presParOf" srcId="{DBD75371-12FF-4C79-A06C-51D7C9E1C2E4}" destId="{81069D93-0A3E-4419-BA2F-4F7B02F51B81}" srcOrd="3" destOrd="0" presId="urn:microsoft.com/office/officeart/2008/layout/AlternatingHexagons"/>
    <dgm:cxn modelId="{CEB852BE-B807-4484-A2D8-99B23CFEBD6F}" type="presParOf" srcId="{DBD75371-12FF-4C79-A06C-51D7C9E1C2E4}" destId="{728E9110-C07C-4D50-BBA2-2E939D6840F7}" srcOrd="4" destOrd="0" presId="urn:microsoft.com/office/officeart/2008/layout/AlternatingHexagons"/>
    <dgm:cxn modelId="{203FD0C5-2C07-4773-AAD4-C11F03BEE7D6}" type="presParOf" srcId="{2D48C058-706E-455B-B39B-AC8A24ACB0C4}" destId="{3A4CD95D-782C-44D6-80CD-1F2B832A3A28}" srcOrd="5" destOrd="0" presId="urn:microsoft.com/office/officeart/2008/layout/AlternatingHexagons"/>
    <dgm:cxn modelId="{2E3632EF-0980-4D2A-A706-FA5D923AAB62}" type="presParOf" srcId="{2D48C058-706E-455B-B39B-AC8A24ACB0C4}" destId="{C7E1B7D3-4B4B-41D8-9158-3E474397424D}" srcOrd="6" destOrd="0" presId="urn:microsoft.com/office/officeart/2008/layout/AlternatingHexagons"/>
    <dgm:cxn modelId="{B4BB4480-B7BC-4A3D-863F-215E91D663D2}" type="presParOf" srcId="{C7E1B7D3-4B4B-41D8-9158-3E474397424D}" destId="{780C84D3-F13D-4FA5-A411-D8382E04114C}" srcOrd="0" destOrd="0" presId="urn:microsoft.com/office/officeart/2008/layout/AlternatingHexagons"/>
    <dgm:cxn modelId="{EC8CA5D9-61D3-4531-8E1C-2615A5CF9E45}" type="presParOf" srcId="{C7E1B7D3-4B4B-41D8-9158-3E474397424D}" destId="{67C82225-535E-45A0-8191-0F08E69EA208}" srcOrd="1" destOrd="0" presId="urn:microsoft.com/office/officeart/2008/layout/AlternatingHexagons"/>
    <dgm:cxn modelId="{0C017A95-71E3-44DB-B98D-73F84217FA37}" type="presParOf" srcId="{C7E1B7D3-4B4B-41D8-9158-3E474397424D}" destId="{947BDD1B-5F9C-4E1D-86EB-157502382E1F}" srcOrd="2" destOrd="0" presId="urn:microsoft.com/office/officeart/2008/layout/AlternatingHexagons"/>
    <dgm:cxn modelId="{B78E7116-5BFB-4AAA-AAB2-364B3D64901F}" type="presParOf" srcId="{C7E1B7D3-4B4B-41D8-9158-3E474397424D}" destId="{96C888FD-B956-41A9-877B-CBE9E903C440}" srcOrd="3" destOrd="0" presId="urn:microsoft.com/office/officeart/2008/layout/AlternatingHexagons"/>
    <dgm:cxn modelId="{8B9D347D-3E1A-49A4-9257-14E7BFF08971}" type="presParOf" srcId="{C7E1B7D3-4B4B-41D8-9158-3E474397424D}" destId="{138D4C3D-F0DF-41CB-B890-40245C8908C4}"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4CB745-E01B-4878-A7A5-AC7BBAF780E3}" type="doc">
      <dgm:prSet loTypeId="urn:microsoft.com/office/officeart/2005/8/layout/hList7#2" loCatId="list" qsTypeId="urn:microsoft.com/office/officeart/2005/8/quickstyle/simple1" qsCatId="simple" csTypeId="urn:microsoft.com/office/officeart/2005/8/colors/accent1_2" csCatId="accent1" phldr="1"/>
      <dgm:spPr/>
      <dgm:t>
        <a:bodyPr/>
        <a:lstStyle/>
        <a:p>
          <a:endParaRPr lang="el-GR"/>
        </a:p>
      </dgm:t>
    </dgm:pt>
    <dgm:pt modelId="{8217034F-412F-4956-BB9E-451F180776D4}">
      <dgm:prSet phldrT="[Κείμενο]" custT="1"/>
      <dgm:spPr>
        <a:solidFill>
          <a:schemeClr val="accent1">
            <a:lumMod val="75000"/>
          </a:schemeClr>
        </a:solidFill>
      </dgm:spPr>
      <dgm:t>
        <a:bodyPr/>
        <a:lstStyle/>
        <a:p>
          <a:r>
            <a:rPr lang="el-GR" sz="1800" b="1" dirty="0" smtClean="0">
              <a:solidFill>
                <a:schemeClr val="bg1"/>
              </a:solidFill>
            </a:rPr>
            <a:t>ΕΡΓΑΛΕΙΑΚΕΣ</a:t>
          </a:r>
          <a:r>
            <a:rPr lang="en-US" sz="1800" b="1" dirty="0" smtClean="0">
              <a:solidFill>
                <a:schemeClr val="bg1"/>
              </a:solidFill>
            </a:rPr>
            <a:t> </a:t>
          </a:r>
          <a:r>
            <a:rPr lang="el-GR" sz="1800" b="1" dirty="0" smtClean="0">
              <a:solidFill>
                <a:schemeClr val="bg1"/>
              </a:solidFill>
            </a:rPr>
            <a:t>ΙΚΑΝΟΤΗΤΕΣ </a:t>
          </a:r>
        </a:p>
        <a:p>
          <a:r>
            <a:rPr lang="en-US" sz="1400" b="1" dirty="0" smtClean="0">
              <a:solidFill>
                <a:schemeClr val="bg1"/>
              </a:solidFill>
            </a:rPr>
            <a:t>(instrumental)</a:t>
          </a:r>
          <a:endParaRPr lang="el-GR" sz="1400" b="1" dirty="0" smtClean="0">
            <a:solidFill>
              <a:schemeClr val="bg1"/>
            </a:solidFill>
          </a:endParaRPr>
        </a:p>
        <a:p>
          <a:r>
            <a:rPr lang="en-US" sz="1400" dirty="0" smtClean="0">
              <a:solidFill>
                <a:schemeClr val="bg1"/>
              </a:solidFill>
            </a:rPr>
            <a:t>-</a:t>
          </a:r>
          <a:r>
            <a:rPr lang="el-GR" sz="1400" dirty="0" smtClean="0">
              <a:solidFill>
                <a:schemeClr val="bg1"/>
              </a:solidFill>
            </a:rPr>
            <a:t>Γνωστικές</a:t>
          </a:r>
        </a:p>
        <a:p>
          <a:r>
            <a:rPr lang="el-GR" sz="1400" dirty="0" smtClean="0">
              <a:solidFill>
                <a:schemeClr val="bg1"/>
              </a:solidFill>
            </a:rPr>
            <a:t>-Μεθοδολογικές</a:t>
          </a:r>
        </a:p>
        <a:p>
          <a:r>
            <a:rPr lang="el-GR" sz="1400" dirty="0" smtClean="0">
              <a:solidFill>
                <a:schemeClr val="bg1"/>
              </a:solidFill>
            </a:rPr>
            <a:t>-Τεχνολογικές</a:t>
          </a:r>
        </a:p>
        <a:p>
          <a:r>
            <a:rPr lang="el-GR" sz="1400" dirty="0" smtClean="0">
              <a:solidFill>
                <a:schemeClr val="bg1"/>
              </a:solidFill>
            </a:rPr>
            <a:t>- Χρήση γλώσσας στην γραπτή και προφορική επικοινωνία</a:t>
          </a:r>
          <a:endParaRPr lang="el-GR" sz="1400" dirty="0">
            <a:solidFill>
              <a:schemeClr val="bg1"/>
            </a:solidFill>
          </a:endParaRPr>
        </a:p>
      </dgm:t>
    </dgm:pt>
    <dgm:pt modelId="{B4276163-567B-4E18-8834-DE64B44340B6}" type="parTrans" cxnId="{5276166D-D525-49A8-AB5C-3649B598ECEC}">
      <dgm:prSet/>
      <dgm:spPr/>
      <dgm:t>
        <a:bodyPr/>
        <a:lstStyle/>
        <a:p>
          <a:endParaRPr lang="el-GR"/>
        </a:p>
      </dgm:t>
    </dgm:pt>
    <dgm:pt modelId="{FD32A1D3-6320-449D-94F3-664AC9035805}" type="sibTrans" cxnId="{5276166D-D525-49A8-AB5C-3649B598ECEC}">
      <dgm:prSet/>
      <dgm:spPr/>
      <dgm:t>
        <a:bodyPr/>
        <a:lstStyle/>
        <a:p>
          <a:endParaRPr lang="el-GR"/>
        </a:p>
      </dgm:t>
    </dgm:pt>
    <dgm:pt modelId="{DA420278-D462-485A-BB3A-80943FFBFD7D}">
      <dgm:prSet phldrT="[Κείμενο]" custT="1"/>
      <dgm:spPr>
        <a:solidFill>
          <a:schemeClr val="accent1">
            <a:lumMod val="75000"/>
          </a:schemeClr>
        </a:solidFill>
      </dgm:spPr>
      <dgm:t>
        <a:bodyPr/>
        <a:lstStyle/>
        <a:p>
          <a:endParaRPr lang="el-GR" sz="1600" b="1" dirty="0" smtClean="0">
            <a:solidFill>
              <a:schemeClr val="bg1"/>
            </a:solidFill>
          </a:endParaRPr>
        </a:p>
        <a:p>
          <a:r>
            <a:rPr lang="el-GR" sz="1800" b="1" dirty="0" smtClean="0">
              <a:solidFill>
                <a:schemeClr val="bg1"/>
              </a:solidFill>
            </a:rPr>
            <a:t>ΔΙΑΠΡΟΣΩΠΙΚΕΣ</a:t>
          </a:r>
        </a:p>
        <a:p>
          <a:r>
            <a:rPr lang="el-GR" sz="1800" b="1" dirty="0" smtClean="0">
              <a:solidFill>
                <a:schemeClr val="bg1"/>
              </a:solidFill>
            </a:rPr>
            <a:t>ΙΚΑΝΟΤΗΤΕΣ</a:t>
          </a:r>
        </a:p>
        <a:p>
          <a:r>
            <a:rPr lang="el-GR" sz="1400" b="1" dirty="0" smtClean="0">
              <a:solidFill>
                <a:schemeClr val="bg1"/>
              </a:solidFill>
            </a:rPr>
            <a:t>(</a:t>
          </a:r>
          <a:r>
            <a:rPr lang="en-US" sz="1400" b="1" dirty="0" smtClean="0">
              <a:solidFill>
                <a:schemeClr val="bg1"/>
              </a:solidFill>
            </a:rPr>
            <a:t>interpersonal)</a:t>
          </a:r>
          <a:endParaRPr lang="el-GR" sz="1400" b="1" dirty="0" smtClean="0">
            <a:solidFill>
              <a:schemeClr val="bg1"/>
            </a:solidFill>
          </a:endParaRPr>
        </a:p>
        <a:p>
          <a:r>
            <a:rPr lang="en-US" sz="1400" dirty="0" smtClean="0">
              <a:solidFill>
                <a:schemeClr val="bg1"/>
              </a:solidFill>
            </a:rPr>
            <a:t>-</a:t>
          </a:r>
          <a:r>
            <a:rPr lang="el-GR" sz="1600" dirty="0" smtClean="0">
              <a:solidFill>
                <a:schemeClr val="bg1"/>
              </a:solidFill>
            </a:rPr>
            <a:t>Ατομικές</a:t>
          </a:r>
        </a:p>
        <a:p>
          <a:r>
            <a:rPr lang="el-GR" sz="1600" dirty="0" smtClean="0">
              <a:solidFill>
                <a:schemeClr val="bg1"/>
              </a:solidFill>
            </a:rPr>
            <a:t>-Κοινωνικές</a:t>
          </a:r>
        </a:p>
        <a:p>
          <a:endParaRPr lang="el-GR" sz="1400" dirty="0" smtClean="0">
            <a:solidFill>
              <a:schemeClr val="bg1"/>
            </a:solidFill>
          </a:endParaRPr>
        </a:p>
        <a:p>
          <a:endParaRPr lang="el-GR" sz="1400" dirty="0" smtClean="0">
            <a:solidFill>
              <a:schemeClr val="bg1"/>
            </a:solidFill>
          </a:endParaRPr>
        </a:p>
        <a:p>
          <a:endParaRPr lang="el-GR" sz="1300" dirty="0">
            <a:solidFill>
              <a:schemeClr val="bg1"/>
            </a:solidFill>
          </a:endParaRPr>
        </a:p>
      </dgm:t>
    </dgm:pt>
    <dgm:pt modelId="{D2EB0143-1AE8-458F-BEA5-055E6E639576}" type="parTrans" cxnId="{FA8F5562-701E-4410-8292-441E66C1182F}">
      <dgm:prSet/>
      <dgm:spPr/>
      <dgm:t>
        <a:bodyPr/>
        <a:lstStyle/>
        <a:p>
          <a:endParaRPr lang="el-GR"/>
        </a:p>
      </dgm:t>
    </dgm:pt>
    <dgm:pt modelId="{61F4D256-7913-460D-940A-ACF1BE9C71E7}" type="sibTrans" cxnId="{FA8F5562-701E-4410-8292-441E66C1182F}">
      <dgm:prSet/>
      <dgm:spPr/>
      <dgm:t>
        <a:bodyPr/>
        <a:lstStyle/>
        <a:p>
          <a:endParaRPr lang="el-GR"/>
        </a:p>
      </dgm:t>
    </dgm:pt>
    <dgm:pt modelId="{A38A0FBB-89F8-4A66-9E51-A754164ADA3B}">
      <dgm:prSet phldrT="[Κείμενο]" custT="1"/>
      <dgm:spPr>
        <a:solidFill>
          <a:schemeClr val="accent1">
            <a:lumMod val="75000"/>
          </a:schemeClr>
        </a:solidFill>
      </dgm:spPr>
      <dgm:t>
        <a:bodyPr/>
        <a:lstStyle/>
        <a:p>
          <a:r>
            <a:rPr lang="el-GR" sz="1800" b="1" dirty="0" smtClean="0">
              <a:solidFill>
                <a:schemeClr val="bg1"/>
              </a:solidFill>
            </a:rPr>
            <a:t>ΣΥΣΤΗΜΙΚΕΣ</a:t>
          </a:r>
        </a:p>
        <a:p>
          <a:r>
            <a:rPr lang="el-GR" sz="1800" b="1" dirty="0" smtClean="0">
              <a:solidFill>
                <a:schemeClr val="bg1"/>
              </a:solidFill>
            </a:rPr>
            <a:t>ΙΚΑΝΟΤΗΤΕΣ</a:t>
          </a:r>
        </a:p>
        <a:p>
          <a:r>
            <a:rPr lang="el-GR" sz="1400" b="1" dirty="0" smtClean="0">
              <a:solidFill>
                <a:schemeClr val="bg1"/>
              </a:solidFill>
            </a:rPr>
            <a:t>(</a:t>
          </a:r>
          <a:r>
            <a:rPr lang="en-US" sz="1400" b="1" dirty="0" smtClean="0">
              <a:solidFill>
                <a:schemeClr val="bg1"/>
              </a:solidFill>
            </a:rPr>
            <a:t>systemic)</a:t>
          </a:r>
          <a:endParaRPr lang="el-GR" sz="1400" b="1" dirty="0" smtClean="0">
            <a:solidFill>
              <a:schemeClr val="bg1"/>
            </a:solidFill>
          </a:endParaRPr>
        </a:p>
        <a:p>
          <a:r>
            <a:rPr lang="el-GR" sz="1600" dirty="0" smtClean="0">
              <a:solidFill>
                <a:schemeClr val="bg1"/>
              </a:solidFill>
            </a:rPr>
            <a:t>- Οργάνωσης</a:t>
          </a:r>
        </a:p>
        <a:p>
          <a:r>
            <a:rPr lang="el-GR" sz="1600" dirty="0" smtClean="0">
              <a:solidFill>
                <a:schemeClr val="bg1"/>
              </a:solidFill>
            </a:rPr>
            <a:t>-Επιχειρηματικότητας</a:t>
          </a:r>
        </a:p>
        <a:p>
          <a:r>
            <a:rPr lang="el-GR" sz="1600" dirty="0" smtClean="0">
              <a:solidFill>
                <a:schemeClr val="bg1"/>
              </a:solidFill>
            </a:rPr>
            <a:t>- Ηγεσίας</a:t>
          </a:r>
        </a:p>
        <a:p>
          <a:endParaRPr lang="el-GR" sz="1600" dirty="0">
            <a:solidFill>
              <a:schemeClr val="bg1"/>
            </a:solidFill>
          </a:endParaRPr>
        </a:p>
      </dgm:t>
    </dgm:pt>
    <dgm:pt modelId="{5A483059-5EEE-4496-8848-3B4EFD4DEDCB}" type="parTrans" cxnId="{65E58B47-BFE5-4496-BD24-A197075B3168}">
      <dgm:prSet/>
      <dgm:spPr/>
      <dgm:t>
        <a:bodyPr/>
        <a:lstStyle/>
        <a:p>
          <a:endParaRPr lang="el-GR"/>
        </a:p>
      </dgm:t>
    </dgm:pt>
    <dgm:pt modelId="{C012C7D4-99FB-4768-8B99-5277CB14E2CC}" type="sibTrans" cxnId="{65E58B47-BFE5-4496-BD24-A197075B3168}">
      <dgm:prSet/>
      <dgm:spPr/>
      <dgm:t>
        <a:bodyPr/>
        <a:lstStyle/>
        <a:p>
          <a:endParaRPr lang="el-GR"/>
        </a:p>
      </dgm:t>
    </dgm:pt>
    <dgm:pt modelId="{26FCC25B-D4A1-44A8-B78C-422D2F02C9E6}" type="pres">
      <dgm:prSet presAssocID="{384CB745-E01B-4878-A7A5-AC7BBAF780E3}" presName="Name0" presStyleCnt="0">
        <dgm:presLayoutVars>
          <dgm:dir/>
          <dgm:resizeHandles val="exact"/>
        </dgm:presLayoutVars>
      </dgm:prSet>
      <dgm:spPr/>
      <dgm:t>
        <a:bodyPr/>
        <a:lstStyle/>
        <a:p>
          <a:endParaRPr lang="el-GR"/>
        </a:p>
      </dgm:t>
    </dgm:pt>
    <dgm:pt modelId="{7C845997-5C26-4628-AE76-7A7E15D71746}" type="pres">
      <dgm:prSet presAssocID="{384CB745-E01B-4878-A7A5-AC7BBAF780E3}" presName="fgShape" presStyleLbl="fgShp" presStyleIdx="0" presStyleCnt="1" custLinFactNeighborX="0" custLinFactNeighborY="810"/>
      <dgm:spPr/>
    </dgm:pt>
    <dgm:pt modelId="{471CB6ED-E347-4F5B-909F-50056222F5A0}" type="pres">
      <dgm:prSet presAssocID="{384CB745-E01B-4878-A7A5-AC7BBAF780E3}" presName="linComp" presStyleCnt="0"/>
      <dgm:spPr/>
    </dgm:pt>
    <dgm:pt modelId="{71D056E3-D5E0-4ECD-ADE8-629181E7CD96}" type="pres">
      <dgm:prSet presAssocID="{8217034F-412F-4956-BB9E-451F180776D4}" presName="compNode" presStyleCnt="0"/>
      <dgm:spPr/>
    </dgm:pt>
    <dgm:pt modelId="{89564A8D-FD29-4671-94A7-61A0FE1A4BEE}" type="pres">
      <dgm:prSet presAssocID="{8217034F-412F-4956-BB9E-451F180776D4}" presName="bkgdShape" presStyleLbl="node1" presStyleIdx="0" presStyleCnt="3"/>
      <dgm:spPr/>
      <dgm:t>
        <a:bodyPr/>
        <a:lstStyle/>
        <a:p>
          <a:endParaRPr lang="el-GR"/>
        </a:p>
      </dgm:t>
    </dgm:pt>
    <dgm:pt modelId="{DA27C0F9-9128-4BB9-911C-BCD9A5AC5FA3}" type="pres">
      <dgm:prSet presAssocID="{8217034F-412F-4956-BB9E-451F180776D4}" presName="nodeTx" presStyleLbl="node1" presStyleIdx="0" presStyleCnt="3">
        <dgm:presLayoutVars>
          <dgm:bulletEnabled val="1"/>
        </dgm:presLayoutVars>
      </dgm:prSet>
      <dgm:spPr/>
      <dgm:t>
        <a:bodyPr/>
        <a:lstStyle/>
        <a:p>
          <a:endParaRPr lang="el-GR"/>
        </a:p>
      </dgm:t>
    </dgm:pt>
    <dgm:pt modelId="{9D1995D0-EAF6-496F-A61D-B1154A8FE429}" type="pres">
      <dgm:prSet presAssocID="{8217034F-412F-4956-BB9E-451F180776D4}" presName="invisiNode" presStyleLbl="node1" presStyleIdx="0" presStyleCnt="3"/>
      <dgm:spPr/>
    </dgm:pt>
    <dgm:pt modelId="{3EA17AA0-41A9-4F9B-9DC2-21AC61F09A41}" type="pres">
      <dgm:prSet presAssocID="{8217034F-412F-4956-BB9E-451F180776D4}" presName="imagNode" presStyleLbl="fgImgPlace1" presStyleIdx="0" presStyleCnt="3" custScaleX="84161" custScaleY="8074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t>
        <a:bodyPr/>
        <a:lstStyle/>
        <a:p>
          <a:endParaRPr lang="el-GR"/>
        </a:p>
      </dgm:t>
    </dgm:pt>
    <dgm:pt modelId="{D636EE1A-6777-4707-BD9B-AF1D673FA1A3}" type="pres">
      <dgm:prSet presAssocID="{FD32A1D3-6320-449D-94F3-664AC9035805}" presName="sibTrans" presStyleLbl="sibTrans2D1" presStyleIdx="0" presStyleCnt="0"/>
      <dgm:spPr/>
      <dgm:t>
        <a:bodyPr/>
        <a:lstStyle/>
        <a:p>
          <a:endParaRPr lang="el-GR"/>
        </a:p>
      </dgm:t>
    </dgm:pt>
    <dgm:pt modelId="{6CB87E5F-63FD-4075-AF1B-6B2F69ABB1C6}" type="pres">
      <dgm:prSet presAssocID="{DA420278-D462-485A-BB3A-80943FFBFD7D}" presName="compNode" presStyleCnt="0"/>
      <dgm:spPr/>
    </dgm:pt>
    <dgm:pt modelId="{A07C77F9-9CCF-42E2-AE84-FFCB75743D32}" type="pres">
      <dgm:prSet presAssocID="{DA420278-D462-485A-BB3A-80943FFBFD7D}" presName="bkgdShape" presStyleLbl="node1" presStyleIdx="1" presStyleCnt="3" custLinFactNeighborX="934" custLinFactNeighborY="-215"/>
      <dgm:spPr/>
      <dgm:t>
        <a:bodyPr/>
        <a:lstStyle/>
        <a:p>
          <a:endParaRPr lang="el-GR"/>
        </a:p>
      </dgm:t>
    </dgm:pt>
    <dgm:pt modelId="{305A60AC-E950-4407-ACC6-36AB08C18041}" type="pres">
      <dgm:prSet presAssocID="{DA420278-D462-485A-BB3A-80943FFBFD7D}" presName="nodeTx" presStyleLbl="node1" presStyleIdx="1" presStyleCnt="3">
        <dgm:presLayoutVars>
          <dgm:bulletEnabled val="1"/>
        </dgm:presLayoutVars>
      </dgm:prSet>
      <dgm:spPr/>
      <dgm:t>
        <a:bodyPr/>
        <a:lstStyle/>
        <a:p>
          <a:endParaRPr lang="el-GR"/>
        </a:p>
      </dgm:t>
    </dgm:pt>
    <dgm:pt modelId="{CBE9C347-BBA8-42BF-AE5D-1B17C6898647}" type="pres">
      <dgm:prSet presAssocID="{DA420278-D462-485A-BB3A-80943FFBFD7D}" presName="invisiNode" presStyleLbl="node1" presStyleIdx="1" presStyleCnt="3"/>
      <dgm:spPr/>
    </dgm:pt>
    <dgm:pt modelId="{74FBF482-E058-47CB-9BF9-03948DE858A5}" type="pres">
      <dgm:prSet presAssocID="{DA420278-D462-485A-BB3A-80943FFBFD7D}" presName="imagNode" presStyleLbl="fgImgPlace1" presStyleIdx="1" presStyleCnt="3" custScaleX="92273" custScaleY="8821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0" r="-20000"/>
          </a:stretch>
        </a:blipFill>
      </dgm:spPr>
      <dgm:t>
        <a:bodyPr/>
        <a:lstStyle/>
        <a:p>
          <a:endParaRPr lang="el-GR"/>
        </a:p>
      </dgm:t>
    </dgm:pt>
    <dgm:pt modelId="{899ED6D5-1819-455A-9ADE-C9DFB8069692}" type="pres">
      <dgm:prSet presAssocID="{61F4D256-7913-460D-940A-ACF1BE9C71E7}" presName="sibTrans" presStyleLbl="sibTrans2D1" presStyleIdx="0" presStyleCnt="0"/>
      <dgm:spPr/>
      <dgm:t>
        <a:bodyPr/>
        <a:lstStyle/>
        <a:p>
          <a:endParaRPr lang="el-GR"/>
        </a:p>
      </dgm:t>
    </dgm:pt>
    <dgm:pt modelId="{F4833642-F38B-4FF8-ABBB-388EE34DB961}" type="pres">
      <dgm:prSet presAssocID="{A38A0FBB-89F8-4A66-9E51-A754164ADA3B}" presName="compNode" presStyleCnt="0"/>
      <dgm:spPr/>
    </dgm:pt>
    <dgm:pt modelId="{3D9B33F7-177F-4858-960F-E493E39BF2F1}" type="pres">
      <dgm:prSet presAssocID="{A38A0FBB-89F8-4A66-9E51-A754164ADA3B}" presName="bkgdShape" presStyleLbl="node1" presStyleIdx="2" presStyleCnt="3"/>
      <dgm:spPr/>
      <dgm:t>
        <a:bodyPr/>
        <a:lstStyle/>
        <a:p>
          <a:endParaRPr lang="el-GR"/>
        </a:p>
      </dgm:t>
    </dgm:pt>
    <dgm:pt modelId="{D1E402D2-841D-4932-A4C0-8F9668AD7FA6}" type="pres">
      <dgm:prSet presAssocID="{A38A0FBB-89F8-4A66-9E51-A754164ADA3B}" presName="nodeTx" presStyleLbl="node1" presStyleIdx="2" presStyleCnt="3">
        <dgm:presLayoutVars>
          <dgm:bulletEnabled val="1"/>
        </dgm:presLayoutVars>
      </dgm:prSet>
      <dgm:spPr/>
      <dgm:t>
        <a:bodyPr/>
        <a:lstStyle/>
        <a:p>
          <a:endParaRPr lang="el-GR"/>
        </a:p>
      </dgm:t>
    </dgm:pt>
    <dgm:pt modelId="{4E87F3AB-BCEC-4463-A3E4-ABA13069E319}" type="pres">
      <dgm:prSet presAssocID="{A38A0FBB-89F8-4A66-9E51-A754164ADA3B}" presName="invisiNode" presStyleLbl="node1" presStyleIdx="2" presStyleCnt="3"/>
      <dgm:spPr/>
    </dgm:pt>
    <dgm:pt modelId="{9BAA9961-5C2E-46BD-8E84-726DBE293124}" type="pres">
      <dgm:prSet presAssocID="{A38A0FBB-89F8-4A66-9E51-A754164ADA3B}" presName="imagNode" presStyleLbl="fgImgPlace1" presStyleIdx="2" presStyleCnt="3" custScaleX="85433" custScaleY="80744"/>
      <dgm:spPr>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dgm:spPr>
      <dgm:t>
        <a:bodyPr/>
        <a:lstStyle/>
        <a:p>
          <a:endParaRPr lang="el-GR"/>
        </a:p>
      </dgm:t>
    </dgm:pt>
  </dgm:ptLst>
  <dgm:cxnLst>
    <dgm:cxn modelId="{AAC2C900-6A9A-434F-ADCA-74DBC56E4AC3}" type="presOf" srcId="{8217034F-412F-4956-BB9E-451F180776D4}" destId="{DA27C0F9-9128-4BB9-911C-BCD9A5AC5FA3}" srcOrd="1" destOrd="0" presId="urn:microsoft.com/office/officeart/2005/8/layout/hList7#2"/>
    <dgm:cxn modelId="{AEAE9B6A-9FE3-4FD5-9A8E-D798C14361A4}" type="presOf" srcId="{A38A0FBB-89F8-4A66-9E51-A754164ADA3B}" destId="{3D9B33F7-177F-4858-960F-E493E39BF2F1}" srcOrd="0" destOrd="0" presId="urn:microsoft.com/office/officeart/2005/8/layout/hList7#2"/>
    <dgm:cxn modelId="{FA8F5562-701E-4410-8292-441E66C1182F}" srcId="{384CB745-E01B-4878-A7A5-AC7BBAF780E3}" destId="{DA420278-D462-485A-BB3A-80943FFBFD7D}" srcOrd="1" destOrd="0" parTransId="{D2EB0143-1AE8-458F-BEA5-055E6E639576}" sibTransId="{61F4D256-7913-460D-940A-ACF1BE9C71E7}"/>
    <dgm:cxn modelId="{94A97EFC-6EE0-4B17-9F7F-BF68FD6CD576}" type="presOf" srcId="{DA420278-D462-485A-BB3A-80943FFBFD7D}" destId="{305A60AC-E950-4407-ACC6-36AB08C18041}" srcOrd="1" destOrd="0" presId="urn:microsoft.com/office/officeart/2005/8/layout/hList7#2"/>
    <dgm:cxn modelId="{5276166D-D525-49A8-AB5C-3649B598ECEC}" srcId="{384CB745-E01B-4878-A7A5-AC7BBAF780E3}" destId="{8217034F-412F-4956-BB9E-451F180776D4}" srcOrd="0" destOrd="0" parTransId="{B4276163-567B-4E18-8834-DE64B44340B6}" sibTransId="{FD32A1D3-6320-449D-94F3-664AC9035805}"/>
    <dgm:cxn modelId="{B6154798-7BDA-4FF3-A625-5ADE6B003F59}" type="presOf" srcId="{A38A0FBB-89F8-4A66-9E51-A754164ADA3B}" destId="{D1E402D2-841D-4932-A4C0-8F9668AD7FA6}" srcOrd="1" destOrd="0" presId="urn:microsoft.com/office/officeart/2005/8/layout/hList7#2"/>
    <dgm:cxn modelId="{3426BE8E-45A4-4B9B-B91A-BEE71437CAA4}" type="presOf" srcId="{384CB745-E01B-4878-A7A5-AC7BBAF780E3}" destId="{26FCC25B-D4A1-44A8-B78C-422D2F02C9E6}" srcOrd="0" destOrd="0" presId="urn:microsoft.com/office/officeart/2005/8/layout/hList7#2"/>
    <dgm:cxn modelId="{16202FA2-08AB-4E2C-B02F-809743380997}" type="presOf" srcId="{DA420278-D462-485A-BB3A-80943FFBFD7D}" destId="{A07C77F9-9CCF-42E2-AE84-FFCB75743D32}" srcOrd="0" destOrd="0" presId="urn:microsoft.com/office/officeart/2005/8/layout/hList7#2"/>
    <dgm:cxn modelId="{A5B4B702-E975-4F55-8C69-8AF916ED57FB}" type="presOf" srcId="{8217034F-412F-4956-BB9E-451F180776D4}" destId="{89564A8D-FD29-4671-94A7-61A0FE1A4BEE}" srcOrd="0" destOrd="0" presId="urn:microsoft.com/office/officeart/2005/8/layout/hList7#2"/>
    <dgm:cxn modelId="{65E58B47-BFE5-4496-BD24-A197075B3168}" srcId="{384CB745-E01B-4878-A7A5-AC7BBAF780E3}" destId="{A38A0FBB-89F8-4A66-9E51-A754164ADA3B}" srcOrd="2" destOrd="0" parTransId="{5A483059-5EEE-4496-8848-3B4EFD4DEDCB}" sibTransId="{C012C7D4-99FB-4768-8B99-5277CB14E2CC}"/>
    <dgm:cxn modelId="{2AAB6D7B-E040-4073-98E1-9222C64C4F45}" type="presOf" srcId="{FD32A1D3-6320-449D-94F3-664AC9035805}" destId="{D636EE1A-6777-4707-BD9B-AF1D673FA1A3}" srcOrd="0" destOrd="0" presId="urn:microsoft.com/office/officeart/2005/8/layout/hList7#2"/>
    <dgm:cxn modelId="{7EDC50C9-2B4A-431D-B74D-577007CD2A16}" type="presOf" srcId="{61F4D256-7913-460D-940A-ACF1BE9C71E7}" destId="{899ED6D5-1819-455A-9ADE-C9DFB8069692}" srcOrd="0" destOrd="0" presId="urn:microsoft.com/office/officeart/2005/8/layout/hList7#2"/>
    <dgm:cxn modelId="{92F096AF-E086-463C-8CAC-2D19B0CAA0A4}" type="presParOf" srcId="{26FCC25B-D4A1-44A8-B78C-422D2F02C9E6}" destId="{7C845997-5C26-4628-AE76-7A7E15D71746}" srcOrd="0" destOrd="0" presId="urn:microsoft.com/office/officeart/2005/8/layout/hList7#2"/>
    <dgm:cxn modelId="{E79B2353-3C31-418F-AC8E-4961D76FBA02}" type="presParOf" srcId="{26FCC25B-D4A1-44A8-B78C-422D2F02C9E6}" destId="{471CB6ED-E347-4F5B-909F-50056222F5A0}" srcOrd="1" destOrd="0" presId="urn:microsoft.com/office/officeart/2005/8/layout/hList7#2"/>
    <dgm:cxn modelId="{0F130C5C-EE0F-44AC-8EBD-61A0F06E6865}" type="presParOf" srcId="{471CB6ED-E347-4F5B-909F-50056222F5A0}" destId="{71D056E3-D5E0-4ECD-ADE8-629181E7CD96}" srcOrd="0" destOrd="0" presId="urn:microsoft.com/office/officeart/2005/8/layout/hList7#2"/>
    <dgm:cxn modelId="{3EDF9492-8D53-484F-A58B-F9D2B0D59419}" type="presParOf" srcId="{71D056E3-D5E0-4ECD-ADE8-629181E7CD96}" destId="{89564A8D-FD29-4671-94A7-61A0FE1A4BEE}" srcOrd="0" destOrd="0" presId="urn:microsoft.com/office/officeart/2005/8/layout/hList7#2"/>
    <dgm:cxn modelId="{ECE99FEC-7F6D-4EED-87F3-D0DEE13A6D40}" type="presParOf" srcId="{71D056E3-D5E0-4ECD-ADE8-629181E7CD96}" destId="{DA27C0F9-9128-4BB9-911C-BCD9A5AC5FA3}" srcOrd="1" destOrd="0" presId="urn:microsoft.com/office/officeart/2005/8/layout/hList7#2"/>
    <dgm:cxn modelId="{40849A06-D037-42CD-8040-F2788A519FC9}" type="presParOf" srcId="{71D056E3-D5E0-4ECD-ADE8-629181E7CD96}" destId="{9D1995D0-EAF6-496F-A61D-B1154A8FE429}" srcOrd="2" destOrd="0" presId="urn:microsoft.com/office/officeart/2005/8/layout/hList7#2"/>
    <dgm:cxn modelId="{1BC14A7C-ADC2-419C-8BDA-47A82D794D8F}" type="presParOf" srcId="{71D056E3-D5E0-4ECD-ADE8-629181E7CD96}" destId="{3EA17AA0-41A9-4F9B-9DC2-21AC61F09A41}" srcOrd="3" destOrd="0" presId="urn:microsoft.com/office/officeart/2005/8/layout/hList7#2"/>
    <dgm:cxn modelId="{2DD1B2D8-ECAA-4305-963F-CB134FCD724C}" type="presParOf" srcId="{471CB6ED-E347-4F5B-909F-50056222F5A0}" destId="{D636EE1A-6777-4707-BD9B-AF1D673FA1A3}" srcOrd="1" destOrd="0" presId="urn:microsoft.com/office/officeart/2005/8/layout/hList7#2"/>
    <dgm:cxn modelId="{5B1D418A-6EA6-4AFB-9E9D-440B96493E0C}" type="presParOf" srcId="{471CB6ED-E347-4F5B-909F-50056222F5A0}" destId="{6CB87E5F-63FD-4075-AF1B-6B2F69ABB1C6}" srcOrd="2" destOrd="0" presId="urn:microsoft.com/office/officeart/2005/8/layout/hList7#2"/>
    <dgm:cxn modelId="{5FC27C67-6B10-4419-9465-167E683A347F}" type="presParOf" srcId="{6CB87E5F-63FD-4075-AF1B-6B2F69ABB1C6}" destId="{A07C77F9-9CCF-42E2-AE84-FFCB75743D32}" srcOrd="0" destOrd="0" presId="urn:microsoft.com/office/officeart/2005/8/layout/hList7#2"/>
    <dgm:cxn modelId="{75E659EF-2A51-4DDA-A146-69F75CA8D273}" type="presParOf" srcId="{6CB87E5F-63FD-4075-AF1B-6B2F69ABB1C6}" destId="{305A60AC-E950-4407-ACC6-36AB08C18041}" srcOrd="1" destOrd="0" presId="urn:microsoft.com/office/officeart/2005/8/layout/hList7#2"/>
    <dgm:cxn modelId="{48FEC4F3-4B3D-4A2D-B471-A9E3767C5601}" type="presParOf" srcId="{6CB87E5F-63FD-4075-AF1B-6B2F69ABB1C6}" destId="{CBE9C347-BBA8-42BF-AE5D-1B17C6898647}" srcOrd="2" destOrd="0" presId="urn:microsoft.com/office/officeart/2005/8/layout/hList7#2"/>
    <dgm:cxn modelId="{BB895AA7-633D-422E-8C1C-B8C4C212C042}" type="presParOf" srcId="{6CB87E5F-63FD-4075-AF1B-6B2F69ABB1C6}" destId="{74FBF482-E058-47CB-9BF9-03948DE858A5}" srcOrd="3" destOrd="0" presId="urn:microsoft.com/office/officeart/2005/8/layout/hList7#2"/>
    <dgm:cxn modelId="{7D2A6646-AAEC-4C7F-BC8F-83A12E380E8F}" type="presParOf" srcId="{471CB6ED-E347-4F5B-909F-50056222F5A0}" destId="{899ED6D5-1819-455A-9ADE-C9DFB8069692}" srcOrd="3" destOrd="0" presId="urn:microsoft.com/office/officeart/2005/8/layout/hList7#2"/>
    <dgm:cxn modelId="{F8D28054-DFB1-48FF-859C-FBA4D0E7C313}" type="presParOf" srcId="{471CB6ED-E347-4F5B-909F-50056222F5A0}" destId="{F4833642-F38B-4FF8-ABBB-388EE34DB961}" srcOrd="4" destOrd="0" presId="urn:microsoft.com/office/officeart/2005/8/layout/hList7#2"/>
    <dgm:cxn modelId="{1DA2351B-D85F-4134-B7CB-879781AE4178}" type="presParOf" srcId="{F4833642-F38B-4FF8-ABBB-388EE34DB961}" destId="{3D9B33F7-177F-4858-960F-E493E39BF2F1}" srcOrd="0" destOrd="0" presId="urn:microsoft.com/office/officeart/2005/8/layout/hList7#2"/>
    <dgm:cxn modelId="{F13D9AF0-37BA-4FEF-987C-FE74966DD7DC}" type="presParOf" srcId="{F4833642-F38B-4FF8-ABBB-388EE34DB961}" destId="{D1E402D2-841D-4932-A4C0-8F9668AD7FA6}" srcOrd="1" destOrd="0" presId="urn:microsoft.com/office/officeart/2005/8/layout/hList7#2"/>
    <dgm:cxn modelId="{ADD3739A-FDAC-4793-9C2A-6A37B557EF98}" type="presParOf" srcId="{F4833642-F38B-4FF8-ABBB-388EE34DB961}" destId="{4E87F3AB-BCEC-4463-A3E4-ABA13069E319}" srcOrd="2" destOrd="0" presId="urn:microsoft.com/office/officeart/2005/8/layout/hList7#2"/>
    <dgm:cxn modelId="{30DFC84B-4B6B-4120-828E-8E0E871734A4}" type="presParOf" srcId="{F4833642-F38B-4FF8-ABBB-388EE34DB961}" destId="{9BAA9961-5C2E-46BD-8E84-726DBE293124}"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A92B32-95D2-45BD-AF37-A61DB24E5DBE}" type="doc">
      <dgm:prSet loTypeId="urn:microsoft.com/office/officeart/2005/8/layout/list1" loCatId="list" qsTypeId="urn:microsoft.com/office/officeart/2005/8/quickstyle/simple1" qsCatId="simple" csTypeId="urn:microsoft.com/office/officeart/2005/8/colors/colorful1#3" csCatId="colorful" phldr="1"/>
      <dgm:spPr/>
      <dgm:t>
        <a:bodyPr/>
        <a:lstStyle/>
        <a:p>
          <a:endParaRPr lang="el-GR"/>
        </a:p>
      </dgm:t>
    </dgm:pt>
    <dgm:pt modelId="{A30C7A9C-AD87-45C6-836E-4A460F830431}">
      <dgm:prSet phldrT="[Κείμενο]"/>
      <dgm:spPr/>
      <dgm:t>
        <a:bodyPr/>
        <a:lstStyle/>
        <a:p>
          <a:pPr algn="ctr"/>
          <a:r>
            <a:rPr lang="el-GR" dirty="0"/>
            <a:t>Αυτονομία δράσης μαθητών</a:t>
          </a:r>
        </a:p>
      </dgm:t>
    </dgm:pt>
    <dgm:pt modelId="{DA2BEE2E-38C4-4ECB-BDAF-C7C6B568FC9E}" type="parTrans" cxnId="{D93E9607-AC51-4714-80B3-6875664C4760}">
      <dgm:prSet/>
      <dgm:spPr/>
      <dgm:t>
        <a:bodyPr/>
        <a:lstStyle/>
        <a:p>
          <a:endParaRPr lang="el-GR"/>
        </a:p>
      </dgm:t>
    </dgm:pt>
    <dgm:pt modelId="{78AE8DB2-F81E-40FA-B7EF-83B96D4A3A9E}" type="sibTrans" cxnId="{D93E9607-AC51-4714-80B3-6875664C4760}">
      <dgm:prSet/>
      <dgm:spPr/>
      <dgm:t>
        <a:bodyPr/>
        <a:lstStyle/>
        <a:p>
          <a:endParaRPr lang="el-GR"/>
        </a:p>
      </dgm:t>
    </dgm:pt>
    <dgm:pt modelId="{3B8764D7-32BE-4959-88D3-305C7D09DF85}">
      <dgm:prSet phldrT="[Κείμενο]"/>
      <dgm:spPr/>
      <dgm:t>
        <a:bodyPr/>
        <a:lstStyle/>
        <a:p>
          <a:pPr algn="ctr"/>
          <a:r>
            <a:rPr lang="el-GR" dirty="0"/>
            <a:t>Προσωπική ευθύνη μάθησης</a:t>
          </a:r>
        </a:p>
      </dgm:t>
    </dgm:pt>
    <dgm:pt modelId="{F3F50773-2F65-4480-A46D-D9AF29914948}" type="parTrans" cxnId="{3B9FC522-156F-468C-92F1-1AE0A053CE99}">
      <dgm:prSet/>
      <dgm:spPr/>
      <dgm:t>
        <a:bodyPr/>
        <a:lstStyle/>
        <a:p>
          <a:endParaRPr lang="el-GR"/>
        </a:p>
      </dgm:t>
    </dgm:pt>
    <dgm:pt modelId="{563F9426-9676-4190-8072-58DEA938656B}" type="sibTrans" cxnId="{3B9FC522-156F-468C-92F1-1AE0A053CE99}">
      <dgm:prSet/>
      <dgm:spPr/>
      <dgm:t>
        <a:bodyPr/>
        <a:lstStyle/>
        <a:p>
          <a:endParaRPr lang="el-GR"/>
        </a:p>
      </dgm:t>
    </dgm:pt>
    <dgm:pt modelId="{80F9145C-99D6-4315-BC46-316ABDA30F48}">
      <dgm:prSet phldrT="[Κείμενο]"/>
      <dgm:spPr/>
      <dgm:t>
        <a:bodyPr/>
        <a:lstStyle/>
        <a:p>
          <a:pPr algn="ctr"/>
          <a:r>
            <a:rPr lang="el-GR" dirty="0" err="1"/>
            <a:t>Συνεργατικότητα</a:t>
          </a:r>
          <a:endParaRPr lang="el-GR" dirty="0"/>
        </a:p>
      </dgm:t>
    </dgm:pt>
    <dgm:pt modelId="{C8CF2BE7-E957-44D4-9C76-D30B28259847}" type="parTrans" cxnId="{02C2C980-E588-4EA4-A945-8F6FA75F033B}">
      <dgm:prSet/>
      <dgm:spPr/>
      <dgm:t>
        <a:bodyPr/>
        <a:lstStyle/>
        <a:p>
          <a:endParaRPr lang="el-GR"/>
        </a:p>
      </dgm:t>
    </dgm:pt>
    <dgm:pt modelId="{4AAC256C-3A5D-441C-AFBE-B7D362452746}" type="sibTrans" cxnId="{02C2C980-E588-4EA4-A945-8F6FA75F033B}">
      <dgm:prSet/>
      <dgm:spPr/>
      <dgm:t>
        <a:bodyPr/>
        <a:lstStyle/>
        <a:p>
          <a:endParaRPr lang="el-GR"/>
        </a:p>
      </dgm:t>
    </dgm:pt>
    <dgm:pt modelId="{35548DEB-7A79-4867-9CE3-842AE8C22508}" type="pres">
      <dgm:prSet presAssocID="{8DA92B32-95D2-45BD-AF37-A61DB24E5DBE}" presName="linear" presStyleCnt="0">
        <dgm:presLayoutVars>
          <dgm:dir/>
          <dgm:animLvl val="lvl"/>
          <dgm:resizeHandles val="exact"/>
        </dgm:presLayoutVars>
      </dgm:prSet>
      <dgm:spPr/>
      <dgm:t>
        <a:bodyPr/>
        <a:lstStyle/>
        <a:p>
          <a:endParaRPr lang="el-GR"/>
        </a:p>
      </dgm:t>
    </dgm:pt>
    <dgm:pt modelId="{610D9499-6D15-4D3A-A460-BCC25E5B5458}" type="pres">
      <dgm:prSet presAssocID="{A30C7A9C-AD87-45C6-836E-4A460F830431}" presName="parentLin" presStyleCnt="0"/>
      <dgm:spPr/>
    </dgm:pt>
    <dgm:pt modelId="{B6C8142D-A59B-4978-9F72-063E71F618E5}" type="pres">
      <dgm:prSet presAssocID="{A30C7A9C-AD87-45C6-836E-4A460F830431}" presName="parentLeftMargin" presStyleLbl="node1" presStyleIdx="0" presStyleCnt="3"/>
      <dgm:spPr/>
      <dgm:t>
        <a:bodyPr/>
        <a:lstStyle/>
        <a:p>
          <a:endParaRPr lang="el-GR"/>
        </a:p>
      </dgm:t>
    </dgm:pt>
    <dgm:pt modelId="{CF1B669E-B694-409A-AE20-74519841136E}" type="pres">
      <dgm:prSet presAssocID="{A30C7A9C-AD87-45C6-836E-4A460F830431}" presName="parentText" presStyleLbl="node1" presStyleIdx="0" presStyleCnt="3">
        <dgm:presLayoutVars>
          <dgm:chMax val="0"/>
          <dgm:bulletEnabled val="1"/>
        </dgm:presLayoutVars>
      </dgm:prSet>
      <dgm:spPr/>
      <dgm:t>
        <a:bodyPr/>
        <a:lstStyle/>
        <a:p>
          <a:endParaRPr lang="el-GR"/>
        </a:p>
      </dgm:t>
    </dgm:pt>
    <dgm:pt modelId="{4BC0047E-83AB-4E0C-8DCE-D32D8C548BE0}" type="pres">
      <dgm:prSet presAssocID="{A30C7A9C-AD87-45C6-836E-4A460F830431}" presName="negativeSpace" presStyleCnt="0"/>
      <dgm:spPr/>
    </dgm:pt>
    <dgm:pt modelId="{B73CA2D3-6ADC-4B8E-925F-5646BDBC9DD8}" type="pres">
      <dgm:prSet presAssocID="{A30C7A9C-AD87-45C6-836E-4A460F830431}" presName="childText" presStyleLbl="conFgAcc1" presStyleIdx="0" presStyleCnt="3">
        <dgm:presLayoutVars>
          <dgm:bulletEnabled val="1"/>
        </dgm:presLayoutVars>
      </dgm:prSet>
      <dgm:spPr/>
    </dgm:pt>
    <dgm:pt modelId="{B82B17D5-0416-4D6D-A7E5-A1FB1D64D8A9}" type="pres">
      <dgm:prSet presAssocID="{78AE8DB2-F81E-40FA-B7EF-83B96D4A3A9E}" presName="spaceBetweenRectangles" presStyleCnt="0"/>
      <dgm:spPr/>
    </dgm:pt>
    <dgm:pt modelId="{242F41AE-19F2-45E5-98D2-5BC277485A9C}" type="pres">
      <dgm:prSet presAssocID="{3B8764D7-32BE-4959-88D3-305C7D09DF85}" presName="parentLin" presStyleCnt="0"/>
      <dgm:spPr/>
    </dgm:pt>
    <dgm:pt modelId="{C045BD78-0D5D-4435-A5F8-D2A92FA1C802}" type="pres">
      <dgm:prSet presAssocID="{3B8764D7-32BE-4959-88D3-305C7D09DF85}" presName="parentLeftMargin" presStyleLbl="node1" presStyleIdx="0" presStyleCnt="3"/>
      <dgm:spPr/>
      <dgm:t>
        <a:bodyPr/>
        <a:lstStyle/>
        <a:p>
          <a:endParaRPr lang="el-GR"/>
        </a:p>
      </dgm:t>
    </dgm:pt>
    <dgm:pt modelId="{C3E56AAA-0333-4529-BFD5-1B53FEDDB535}" type="pres">
      <dgm:prSet presAssocID="{3B8764D7-32BE-4959-88D3-305C7D09DF85}" presName="parentText" presStyleLbl="node1" presStyleIdx="1" presStyleCnt="3">
        <dgm:presLayoutVars>
          <dgm:chMax val="0"/>
          <dgm:bulletEnabled val="1"/>
        </dgm:presLayoutVars>
      </dgm:prSet>
      <dgm:spPr/>
      <dgm:t>
        <a:bodyPr/>
        <a:lstStyle/>
        <a:p>
          <a:endParaRPr lang="el-GR"/>
        </a:p>
      </dgm:t>
    </dgm:pt>
    <dgm:pt modelId="{E267299A-164C-40B8-80BA-34048E1C404C}" type="pres">
      <dgm:prSet presAssocID="{3B8764D7-32BE-4959-88D3-305C7D09DF85}" presName="negativeSpace" presStyleCnt="0"/>
      <dgm:spPr/>
    </dgm:pt>
    <dgm:pt modelId="{D9D2C763-C394-4A6D-B4D6-312ACC0106E7}" type="pres">
      <dgm:prSet presAssocID="{3B8764D7-32BE-4959-88D3-305C7D09DF85}" presName="childText" presStyleLbl="conFgAcc1" presStyleIdx="1" presStyleCnt="3">
        <dgm:presLayoutVars>
          <dgm:bulletEnabled val="1"/>
        </dgm:presLayoutVars>
      </dgm:prSet>
      <dgm:spPr/>
    </dgm:pt>
    <dgm:pt modelId="{3510FF45-B151-48B4-AF1B-F251ECF3DA7D}" type="pres">
      <dgm:prSet presAssocID="{563F9426-9676-4190-8072-58DEA938656B}" presName="spaceBetweenRectangles" presStyleCnt="0"/>
      <dgm:spPr/>
    </dgm:pt>
    <dgm:pt modelId="{8A29C2B4-C418-4E18-935E-D06314FE9365}" type="pres">
      <dgm:prSet presAssocID="{80F9145C-99D6-4315-BC46-316ABDA30F48}" presName="parentLin" presStyleCnt="0"/>
      <dgm:spPr/>
    </dgm:pt>
    <dgm:pt modelId="{48161A41-A309-4875-9E36-643318544C8A}" type="pres">
      <dgm:prSet presAssocID="{80F9145C-99D6-4315-BC46-316ABDA30F48}" presName="parentLeftMargin" presStyleLbl="node1" presStyleIdx="1" presStyleCnt="3"/>
      <dgm:spPr/>
      <dgm:t>
        <a:bodyPr/>
        <a:lstStyle/>
        <a:p>
          <a:endParaRPr lang="el-GR"/>
        </a:p>
      </dgm:t>
    </dgm:pt>
    <dgm:pt modelId="{1AAFABB6-8484-479D-A083-FDEF9C64EFFB}" type="pres">
      <dgm:prSet presAssocID="{80F9145C-99D6-4315-BC46-316ABDA30F48}" presName="parentText" presStyleLbl="node1" presStyleIdx="2" presStyleCnt="3">
        <dgm:presLayoutVars>
          <dgm:chMax val="0"/>
          <dgm:bulletEnabled val="1"/>
        </dgm:presLayoutVars>
      </dgm:prSet>
      <dgm:spPr/>
      <dgm:t>
        <a:bodyPr/>
        <a:lstStyle/>
        <a:p>
          <a:endParaRPr lang="el-GR"/>
        </a:p>
      </dgm:t>
    </dgm:pt>
    <dgm:pt modelId="{2A6D8D0F-E6E7-489F-9D58-E482D65322BB}" type="pres">
      <dgm:prSet presAssocID="{80F9145C-99D6-4315-BC46-316ABDA30F48}" presName="negativeSpace" presStyleCnt="0"/>
      <dgm:spPr/>
    </dgm:pt>
    <dgm:pt modelId="{F158BD1E-794B-4C4A-ADC0-0DAFEE7C8B2D}" type="pres">
      <dgm:prSet presAssocID="{80F9145C-99D6-4315-BC46-316ABDA30F48}" presName="childText" presStyleLbl="conFgAcc1" presStyleIdx="2" presStyleCnt="3">
        <dgm:presLayoutVars>
          <dgm:bulletEnabled val="1"/>
        </dgm:presLayoutVars>
      </dgm:prSet>
      <dgm:spPr/>
    </dgm:pt>
  </dgm:ptLst>
  <dgm:cxnLst>
    <dgm:cxn modelId="{D6D943A1-5896-4CE9-B37B-7ECD39AA95A1}" type="presOf" srcId="{A30C7A9C-AD87-45C6-836E-4A460F830431}" destId="{B6C8142D-A59B-4978-9F72-063E71F618E5}" srcOrd="0" destOrd="0" presId="urn:microsoft.com/office/officeart/2005/8/layout/list1"/>
    <dgm:cxn modelId="{D494503F-E6A2-4CEC-AC32-5E808F5B5256}" type="presOf" srcId="{80F9145C-99D6-4315-BC46-316ABDA30F48}" destId="{48161A41-A309-4875-9E36-643318544C8A}" srcOrd="0" destOrd="0" presId="urn:microsoft.com/office/officeart/2005/8/layout/list1"/>
    <dgm:cxn modelId="{59C75DEE-A3EF-4BAE-8A7B-2C70DDBF885B}" type="presOf" srcId="{8DA92B32-95D2-45BD-AF37-A61DB24E5DBE}" destId="{35548DEB-7A79-4867-9CE3-842AE8C22508}" srcOrd="0" destOrd="0" presId="urn:microsoft.com/office/officeart/2005/8/layout/list1"/>
    <dgm:cxn modelId="{15E8FC8C-780B-44A8-B125-69C5B3F17DB4}" type="presOf" srcId="{3B8764D7-32BE-4959-88D3-305C7D09DF85}" destId="{C3E56AAA-0333-4529-BFD5-1B53FEDDB535}" srcOrd="1" destOrd="0" presId="urn:microsoft.com/office/officeart/2005/8/layout/list1"/>
    <dgm:cxn modelId="{02C2C980-E588-4EA4-A945-8F6FA75F033B}" srcId="{8DA92B32-95D2-45BD-AF37-A61DB24E5DBE}" destId="{80F9145C-99D6-4315-BC46-316ABDA30F48}" srcOrd="2" destOrd="0" parTransId="{C8CF2BE7-E957-44D4-9C76-D30B28259847}" sibTransId="{4AAC256C-3A5D-441C-AFBE-B7D362452746}"/>
    <dgm:cxn modelId="{3B9FC522-156F-468C-92F1-1AE0A053CE99}" srcId="{8DA92B32-95D2-45BD-AF37-A61DB24E5DBE}" destId="{3B8764D7-32BE-4959-88D3-305C7D09DF85}" srcOrd="1" destOrd="0" parTransId="{F3F50773-2F65-4480-A46D-D9AF29914948}" sibTransId="{563F9426-9676-4190-8072-58DEA938656B}"/>
    <dgm:cxn modelId="{D93E9607-AC51-4714-80B3-6875664C4760}" srcId="{8DA92B32-95D2-45BD-AF37-A61DB24E5DBE}" destId="{A30C7A9C-AD87-45C6-836E-4A460F830431}" srcOrd="0" destOrd="0" parTransId="{DA2BEE2E-38C4-4ECB-BDAF-C7C6B568FC9E}" sibTransId="{78AE8DB2-F81E-40FA-B7EF-83B96D4A3A9E}"/>
    <dgm:cxn modelId="{C07F9717-CC2B-4AFA-B47C-1286B75E1B0B}" type="presOf" srcId="{80F9145C-99D6-4315-BC46-316ABDA30F48}" destId="{1AAFABB6-8484-479D-A083-FDEF9C64EFFB}" srcOrd="1" destOrd="0" presId="urn:microsoft.com/office/officeart/2005/8/layout/list1"/>
    <dgm:cxn modelId="{8DA86CB8-CD34-4EF1-9714-4F12955C7EBE}" type="presOf" srcId="{3B8764D7-32BE-4959-88D3-305C7D09DF85}" destId="{C045BD78-0D5D-4435-A5F8-D2A92FA1C802}" srcOrd="0" destOrd="0" presId="urn:microsoft.com/office/officeart/2005/8/layout/list1"/>
    <dgm:cxn modelId="{6FAB6662-8B7F-47F1-BD74-75D72CB98890}" type="presOf" srcId="{A30C7A9C-AD87-45C6-836E-4A460F830431}" destId="{CF1B669E-B694-409A-AE20-74519841136E}" srcOrd="1" destOrd="0" presId="urn:microsoft.com/office/officeart/2005/8/layout/list1"/>
    <dgm:cxn modelId="{7E18295A-38AB-4FB2-BF21-1E7CD59A5C8D}" type="presParOf" srcId="{35548DEB-7A79-4867-9CE3-842AE8C22508}" destId="{610D9499-6D15-4D3A-A460-BCC25E5B5458}" srcOrd="0" destOrd="0" presId="urn:microsoft.com/office/officeart/2005/8/layout/list1"/>
    <dgm:cxn modelId="{15A328F6-B518-4CEA-BEC2-9E36CF70A0C5}" type="presParOf" srcId="{610D9499-6D15-4D3A-A460-BCC25E5B5458}" destId="{B6C8142D-A59B-4978-9F72-063E71F618E5}" srcOrd="0" destOrd="0" presId="urn:microsoft.com/office/officeart/2005/8/layout/list1"/>
    <dgm:cxn modelId="{D7DD4929-2966-42DE-BE15-3272BB9217BD}" type="presParOf" srcId="{610D9499-6D15-4D3A-A460-BCC25E5B5458}" destId="{CF1B669E-B694-409A-AE20-74519841136E}" srcOrd="1" destOrd="0" presId="urn:microsoft.com/office/officeart/2005/8/layout/list1"/>
    <dgm:cxn modelId="{4DE04B9D-3F5A-448D-BC94-44C8D41C0D94}" type="presParOf" srcId="{35548DEB-7A79-4867-9CE3-842AE8C22508}" destId="{4BC0047E-83AB-4E0C-8DCE-D32D8C548BE0}" srcOrd="1" destOrd="0" presId="urn:microsoft.com/office/officeart/2005/8/layout/list1"/>
    <dgm:cxn modelId="{C04CF639-C88E-4CDB-B716-600E5905A0B7}" type="presParOf" srcId="{35548DEB-7A79-4867-9CE3-842AE8C22508}" destId="{B73CA2D3-6ADC-4B8E-925F-5646BDBC9DD8}" srcOrd="2" destOrd="0" presId="urn:microsoft.com/office/officeart/2005/8/layout/list1"/>
    <dgm:cxn modelId="{780F81FA-665E-49B3-91A9-EFBDAF33B75B}" type="presParOf" srcId="{35548DEB-7A79-4867-9CE3-842AE8C22508}" destId="{B82B17D5-0416-4D6D-A7E5-A1FB1D64D8A9}" srcOrd="3" destOrd="0" presId="urn:microsoft.com/office/officeart/2005/8/layout/list1"/>
    <dgm:cxn modelId="{3C922C09-FBEF-4F72-B395-C2120C404F09}" type="presParOf" srcId="{35548DEB-7A79-4867-9CE3-842AE8C22508}" destId="{242F41AE-19F2-45E5-98D2-5BC277485A9C}" srcOrd="4" destOrd="0" presId="urn:microsoft.com/office/officeart/2005/8/layout/list1"/>
    <dgm:cxn modelId="{7536FF41-F346-4C92-9F78-5DFA9A99C70C}" type="presParOf" srcId="{242F41AE-19F2-45E5-98D2-5BC277485A9C}" destId="{C045BD78-0D5D-4435-A5F8-D2A92FA1C802}" srcOrd="0" destOrd="0" presId="urn:microsoft.com/office/officeart/2005/8/layout/list1"/>
    <dgm:cxn modelId="{9D8138B4-8847-4AD2-9A2D-8D0A091595DD}" type="presParOf" srcId="{242F41AE-19F2-45E5-98D2-5BC277485A9C}" destId="{C3E56AAA-0333-4529-BFD5-1B53FEDDB535}" srcOrd="1" destOrd="0" presId="urn:microsoft.com/office/officeart/2005/8/layout/list1"/>
    <dgm:cxn modelId="{D59A7E01-F465-4B8F-ABD4-B66B866915C1}" type="presParOf" srcId="{35548DEB-7A79-4867-9CE3-842AE8C22508}" destId="{E267299A-164C-40B8-80BA-34048E1C404C}" srcOrd="5" destOrd="0" presId="urn:microsoft.com/office/officeart/2005/8/layout/list1"/>
    <dgm:cxn modelId="{4EDA40B1-E7AA-4388-9CCC-846DD156B46A}" type="presParOf" srcId="{35548DEB-7A79-4867-9CE3-842AE8C22508}" destId="{D9D2C763-C394-4A6D-B4D6-312ACC0106E7}" srcOrd="6" destOrd="0" presId="urn:microsoft.com/office/officeart/2005/8/layout/list1"/>
    <dgm:cxn modelId="{075F5604-E8E5-4F23-8DAD-545C963B843B}" type="presParOf" srcId="{35548DEB-7A79-4867-9CE3-842AE8C22508}" destId="{3510FF45-B151-48B4-AF1B-F251ECF3DA7D}" srcOrd="7" destOrd="0" presId="urn:microsoft.com/office/officeart/2005/8/layout/list1"/>
    <dgm:cxn modelId="{738B10DE-1FB6-4B5E-A0CA-30C134E1AC9F}" type="presParOf" srcId="{35548DEB-7A79-4867-9CE3-842AE8C22508}" destId="{8A29C2B4-C418-4E18-935E-D06314FE9365}" srcOrd="8" destOrd="0" presId="urn:microsoft.com/office/officeart/2005/8/layout/list1"/>
    <dgm:cxn modelId="{1325FB4F-AC77-4A73-B160-2B7B950420B6}" type="presParOf" srcId="{8A29C2B4-C418-4E18-935E-D06314FE9365}" destId="{48161A41-A309-4875-9E36-643318544C8A}" srcOrd="0" destOrd="0" presId="urn:microsoft.com/office/officeart/2005/8/layout/list1"/>
    <dgm:cxn modelId="{14B0ED3A-5D7B-4898-AFC8-74592DE255EB}" type="presParOf" srcId="{8A29C2B4-C418-4E18-935E-D06314FE9365}" destId="{1AAFABB6-8484-479D-A083-FDEF9C64EFFB}" srcOrd="1" destOrd="0" presId="urn:microsoft.com/office/officeart/2005/8/layout/list1"/>
    <dgm:cxn modelId="{8B90E816-35C5-48AA-BD0B-66C9E1359869}" type="presParOf" srcId="{35548DEB-7A79-4867-9CE3-842AE8C22508}" destId="{2A6D8D0F-E6E7-489F-9D58-E482D65322BB}" srcOrd="9" destOrd="0" presId="urn:microsoft.com/office/officeart/2005/8/layout/list1"/>
    <dgm:cxn modelId="{DA61E463-694D-4508-A3B0-0DDEBD1171F3}" type="presParOf" srcId="{35548DEB-7A79-4867-9CE3-842AE8C22508}" destId="{F158BD1E-794B-4C4A-ADC0-0DAFEE7C8B2D}"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4BD9-F8F5-41FA-83E8-6CE822CC6145}">
      <dsp:nvSpPr>
        <dsp:cNvPr id="0" name=""/>
        <dsp:cNvSpPr/>
      </dsp:nvSpPr>
      <dsp:spPr>
        <a:xfrm>
          <a:off x="372675" y="0"/>
          <a:ext cx="3124118" cy="187447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1.</a:t>
          </a:r>
          <a:r>
            <a:rPr lang="en-US" sz="1400" b="1" kern="1200" dirty="0" smtClean="0">
              <a:solidFill>
                <a:schemeClr val="bg1"/>
              </a:solidFill>
              <a:latin typeface="+mn-lt"/>
              <a:cs typeface="Arial" pitchFamily="34" charset="0"/>
            </a:rPr>
            <a:t> </a:t>
          </a:r>
          <a:r>
            <a:rPr lang="el-GR" sz="1400" b="1" kern="1200" dirty="0" smtClean="0">
              <a:solidFill>
                <a:schemeClr val="bg1"/>
              </a:solidFill>
              <a:latin typeface="+mn-lt"/>
              <a:cs typeface="Arial" pitchFamily="34" charset="0"/>
            </a:rPr>
            <a:t>Δημιουργικότητα και Καινοτομία</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2.</a:t>
          </a:r>
          <a:r>
            <a:rPr lang="en-US" sz="1400" b="1" kern="1200" dirty="0" smtClean="0">
              <a:solidFill>
                <a:schemeClr val="bg1"/>
              </a:solidFill>
              <a:latin typeface="+mn-lt"/>
              <a:cs typeface="Arial" pitchFamily="34" charset="0"/>
            </a:rPr>
            <a:t> </a:t>
          </a:r>
          <a:r>
            <a:rPr lang="el-GR" sz="1400" b="1" kern="1200" dirty="0" smtClean="0">
              <a:solidFill>
                <a:schemeClr val="bg1"/>
              </a:solidFill>
              <a:latin typeface="+mn-lt"/>
              <a:cs typeface="Arial" pitchFamily="34" charset="0"/>
            </a:rPr>
            <a:t>Κριτική σκέψη,</a:t>
          </a:r>
          <a:r>
            <a:rPr lang="en-US" sz="1400" b="1" kern="1200" dirty="0" smtClean="0">
              <a:solidFill>
                <a:schemeClr val="bg1"/>
              </a:solidFill>
              <a:latin typeface="+mn-lt"/>
              <a:cs typeface="Arial" pitchFamily="34" charset="0"/>
            </a:rPr>
            <a:t> </a:t>
          </a:r>
          <a:r>
            <a:rPr lang="el-GR" sz="1400" b="1" kern="1200" dirty="0" smtClean="0">
              <a:solidFill>
                <a:schemeClr val="bg1"/>
              </a:solidFill>
              <a:latin typeface="+mn-lt"/>
              <a:cs typeface="Arial" pitchFamily="34" charset="0"/>
            </a:rPr>
            <a:t>επίλυση</a:t>
          </a:r>
          <a:r>
            <a:rPr lang="en-US" sz="1400" b="1" kern="1200" dirty="0" smtClean="0">
              <a:solidFill>
                <a:schemeClr val="bg1"/>
              </a:solidFill>
              <a:latin typeface="+mn-lt"/>
              <a:cs typeface="Arial" pitchFamily="34" charset="0"/>
            </a:rPr>
            <a:t> </a:t>
          </a:r>
          <a:r>
            <a:rPr lang="el-GR" sz="1400" b="1" kern="1200" dirty="0" smtClean="0">
              <a:solidFill>
                <a:schemeClr val="bg1"/>
              </a:solidFill>
              <a:latin typeface="+mn-lt"/>
              <a:cs typeface="Arial" pitchFamily="34" charset="0"/>
            </a:rPr>
            <a:t>προβλήματος</a:t>
          </a:r>
          <a:r>
            <a:rPr lang="en-US" sz="1400" b="1" kern="1200" dirty="0" smtClean="0">
              <a:solidFill>
                <a:schemeClr val="bg1"/>
              </a:solidFill>
              <a:latin typeface="+mn-lt"/>
              <a:cs typeface="Arial" pitchFamily="34" charset="0"/>
            </a:rPr>
            <a:t>,</a:t>
          </a:r>
          <a:r>
            <a:rPr lang="el-GR" sz="1400" b="1" kern="1200" dirty="0" smtClean="0">
              <a:solidFill>
                <a:schemeClr val="bg1"/>
              </a:solidFill>
              <a:latin typeface="+mn-lt"/>
              <a:cs typeface="Arial" pitchFamily="34" charset="0"/>
            </a:rPr>
            <a:t> διαχείριση και λήψη απόφασης</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3.</a:t>
          </a:r>
          <a:r>
            <a:rPr lang="en-US" sz="1400" b="1" kern="1200" dirty="0" smtClean="0">
              <a:solidFill>
                <a:schemeClr val="bg1"/>
              </a:solidFill>
              <a:latin typeface="+mn-lt"/>
              <a:cs typeface="Arial" pitchFamily="34" charset="0"/>
            </a:rPr>
            <a:t> </a:t>
          </a:r>
          <a:r>
            <a:rPr lang="el-GR" sz="1400" b="1" kern="1200" dirty="0" smtClean="0">
              <a:solidFill>
                <a:schemeClr val="bg1"/>
              </a:solidFill>
              <a:latin typeface="+mn-lt"/>
              <a:cs typeface="Arial" pitchFamily="34" charset="0"/>
            </a:rPr>
            <a:t>Μαθαίνοντας να Μαθαίνεις</a:t>
          </a:r>
          <a:r>
            <a:rPr lang="en-US" sz="1400" b="1" kern="1200" dirty="0" smtClean="0">
              <a:solidFill>
                <a:schemeClr val="bg1"/>
              </a:solidFill>
              <a:latin typeface="+mn-lt"/>
              <a:cs typeface="Arial" pitchFamily="34" charset="0"/>
            </a:rPr>
            <a:t>: </a:t>
          </a:r>
          <a:r>
            <a:rPr lang="el-GR" sz="1400" b="1" kern="1200" dirty="0" smtClean="0">
              <a:solidFill>
                <a:schemeClr val="bg1"/>
              </a:solidFill>
              <a:latin typeface="+mn-lt"/>
              <a:cs typeface="Arial" pitchFamily="34" charset="0"/>
            </a:rPr>
            <a:t>   </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     </a:t>
          </a:r>
          <a:r>
            <a:rPr lang="el-GR" sz="1400" b="1" kern="1200" dirty="0" err="1" smtClean="0">
              <a:solidFill>
                <a:schemeClr val="bg1"/>
              </a:solidFill>
              <a:latin typeface="+mn-lt"/>
              <a:cs typeface="Arial" pitchFamily="34" charset="0"/>
            </a:rPr>
            <a:t>Μεταγνώση</a:t>
          </a:r>
          <a:r>
            <a:rPr lang="el-GR" sz="1400" b="1" kern="1200" dirty="0" smtClean="0">
              <a:solidFill>
                <a:schemeClr val="bg1"/>
              </a:solidFill>
              <a:latin typeface="+mn-lt"/>
              <a:cs typeface="Arial" pitchFamily="34" charset="0"/>
            </a:rPr>
            <a:t> </a:t>
          </a:r>
          <a:endParaRPr lang="en-US" sz="1400" kern="1200" dirty="0"/>
        </a:p>
      </dsp:txBody>
      <dsp:txXfrm>
        <a:off x="372675" y="0"/>
        <a:ext cx="3124118" cy="1874471"/>
      </dsp:txXfrm>
    </dsp:sp>
    <dsp:sp modelId="{C43C7176-0C1A-47F0-A58C-E5395D54D36A}">
      <dsp:nvSpPr>
        <dsp:cNvPr id="0" name=""/>
        <dsp:cNvSpPr/>
      </dsp:nvSpPr>
      <dsp:spPr>
        <a:xfrm>
          <a:off x="3774091" y="0"/>
          <a:ext cx="3124118" cy="1874471"/>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         4. Επικοινωνία</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         5. Συνεργασία (ομαδική εργασία)</a:t>
          </a:r>
          <a:endParaRPr lang="en-US" sz="1400" b="1" kern="1200" dirty="0">
            <a:solidFill>
              <a:schemeClr val="bg1"/>
            </a:solidFill>
            <a:latin typeface="+mn-lt"/>
            <a:cs typeface="Arial" pitchFamily="34" charset="0"/>
          </a:endParaRPr>
        </a:p>
      </dsp:txBody>
      <dsp:txXfrm>
        <a:off x="3774091" y="0"/>
        <a:ext cx="3124118" cy="1874471"/>
      </dsp:txXfrm>
    </dsp:sp>
    <dsp:sp modelId="{260EFB9C-2E7E-4F99-80F2-7E4F34E0A9A2}">
      <dsp:nvSpPr>
        <dsp:cNvPr id="0" name=""/>
        <dsp:cNvSpPr/>
      </dsp:nvSpPr>
      <dsp:spPr>
        <a:xfrm>
          <a:off x="310567" y="2189528"/>
          <a:ext cx="3124118" cy="1874471"/>
        </a:xfrm>
        <a:prstGeom prst="rect">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6. Πληροφοριακή Παιδεία</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7. Παιδεία της Τεχνολογίας της</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    Πληροφορίας και της Επικοινωνίας </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     (Τ.Π.Ε.)</a:t>
          </a:r>
          <a:endParaRPr lang="en-US" sz="1400" b="1" kern="1200" dirty="0">
            <a:solidFill>
              <a:schemeClr val="bg1"/>
            </a:solidFill>
            <a:latin typeface="+mn-lt"/>
            <a:cs typeface="Arial" pitchFamily="34" charset="0"/>
          </a:endParaRPr>
        </a:p>
      </dsp:txBody>
      <dsp:txXfrm>
        <a:off x="310567" y="2189528"/>
        <a:ext cx="3124118" cy="1874471"/>
      </dsp:txXfrm>
    </dsp:sp>
    <dsp:sp modelId="{A9709BB0-1DD5-419A-9839-502C29C5864E}">
      <dsp:nvSpPr>
        <dsp:cNvPr id="0" name=""/>
        <dsp:cNvSpPr/>
      </dsp:nvSpPr>
      <dsp:spPr>
        <a:xfrm>
          <a:off x="3808143" y="2188205"/>
          <a:ext cx="3124118" cy="1874471"/>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8.Η Ικανότητα του Υπεύθυνου Πολίτη </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     σε εθνικό και παγκόσμιο επίπεδο.</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9.Ζωή και Καριέρα</a:t>
          </a:r>
        </a:p>
        <a:p>
          <a:pPr lvl="0" algn="l" defTabSz="622300">
            <a:lnSpc>
              <a:spcPct val="90000"/>
            </a:lnSpc>
            <a:spcBef>
              <a:spcPct val="0"/>
            </a:spcBef>
            <a:spcAft>
              <a:spcPct val="35000"/>
            </a:spcAft>
          </a:pPr>
          <a:r>
            <a:rPr lang="el-GR" sz="1400" b="1" kern="1200" dirty="0" smtClean="0">
              <a:solidFill>
                <a:schemeClr val="bg1"/>
              </a:solidFill>
              <a:latin typeface="+mn-lt"/>
              <a:cs typeface="Arial" pitchFamily="34" charset="0"/>
            </a:rPr>
            <a:t>10.Προσωπική και Κοινωνική Υπευθυνότητα –συμπεριλαμβανομένης της Πολιτισμικής Αφύπνισης και Δεξιότητας.</a:t>
          </a:r>
          <a:endParaRPr lang="en-US" sz="1400" b="1" kern="1200" dirty="0">
            <a:solidFill>
              <a:schemeClr val="bg1"/>
            </a:solidFill>
            <a:latin typeface="+mn-lt"/>
            <a:cs typeface="Arial" pitchFamily="34" charset="0"/>
          </a:endParaRPr>
        </a:p>
      </dsp:txBody>
      <dsp:txXfrm>
        <a:off x="3808143" y="2188205"/>
        <a:ext cx="3124118" cy="18744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CA2D3-6ADC-4B8E-925F-5646BDBC9DD8}">
      <dsp:nvSpPr>
        <dsp:cNvPr id="0" name=""/>
        <dsp:cNvSpPr/>
      </dsp:nvSpPr>
      <dsp:spPr>
        <a:xfrm>
          <a:off x="0" y="357312"/>
          <a:ext cx="4640891"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1B669E-B694-409A-AE20-74519841136E}">
      <dsp:nvSpPr>
        <dsp:cNvPr id="0" name=""/>
        <dsp:cNvSpPr/>
      </dsp:nvSpPr>
      <dsp:spPr>
        <a:xfrm>
          <a:off x="232044" y="47352"/>
          <a:ext cx="3248623"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90" tIns="0" rIns="122790" bIns="0" numCol="1" spcCol="1270" anchor="ctr" anchorCtr="0">
          <a:noAutofit/>
        </a:bodyPr>
        <a:lstStyle/>
        <a:p>
          <a:pPr lvl="0" algn="ctr" defTabSz="844550">
            <a:lnSpc>
              <a:spcPct val="90000"/>
            </a:lnSpc>
            <a:spcBef>
              <a:spcPct val="0"/>
            </a:spcBef>
            <a:spcAft>
              <a:spcPct val="35000"/>
            </a:spcAft>
          </a:pPr>
          <a:r>
            <a:rPr lang="el-GR" sz="1900" kern="1200" dirty="0" smtClean="0"/>
            <a:t>Προσωπική και κοινωνική ανάπτυξη</a:t>
          </a:r>
          <a:endParaRPr lang="el-GR" sz="1900" kern="1200" dirty="0"/>
        </a:p>
      </dsp:txBody>
      <dsp:txXfrm>
        <a:off x="262306" y="77614"/>
        <a:ext cx="3188099" cy="559396"/>
      </dsp:txXfrm>
    </dsp:sp>
    <dsp:sp modelId="{D9D2C763-C394-4A6D-B4D6-312ACC0106E7}">
      <dsp:nvSpPr>
        <dsp:cNvPr id="0" name=""/>
        <dsp:cNvSpPr/>
      </dsp:nvSpPr>
      <dsp:spPr>
        <a:xfrm>
          <a:off x="0" y="1309872"/>
          <a:ext cx="4640891" cy="529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56AAA-0333-4529-BFD5-1B53FEDDB535}">
      <dsp:nvSpPr>
        <dsp:cNvPr id="0" name=""/>
        <dsp:cNvSpPr/>
      </dsp:nvSpPr>
      <dsp:spPr>
        <a:xfrm>
          <a:off x="232044" y="999912"/>
          <a:ext cx="3248623" cy="6199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90" tIns="0" rIns="122790" bIns="0" numCol="1" spcCol="1270" anchor="ctr" anchorCtr="0">
          <a:noAutofit/>
        </a:bodyPr>
        <a:lstStyle/>
        <a:p>
          <a:pPr lvl="0" algn="ctr" defTabSz="844550">
            <a:lnSpc>
              <a:spcPct val="90000"/>
            </a:lnSpc>
            <a:spcBef>
              <a:spcPct val="0"/>
            </a:spcBef>
            <a:spcAft>
              <a:spcPct val="35000"/>
            </a:spcAft>
          </a:pPr>
          <a:r>
            <a:rPr lang="el-GR" sz="1900" kern="1200" dirty="0" smtClean="0"/>
            <a:t>Προσανατολισμός γνώσης</a:t>
          </a:r>
          <a:endParaRPr lang="el-GR" sz="1900" kern="1200" dirty="0"/>
        </a:p>
      </dsp:txBody>
      <dsp:txXfrm>
        <a:off x="262306" y="1030174"/>
        <a:ext cx="3188099" cy="559396"/>
      </dsp:txXfrm>
    </dsp:sp>
    <dsp:sp modelId="{F158BD1E-794B-4C4A-ADC0-0DAFEE7C8B2D}">
      <dsp:nvSpPr>
        <dsp:cNvPr id="0" name=""/>
        <dsp:cNvSpPr/>
      </dsp:nvSpPr>
      <dsp:spPr>
        <a:xfrm>
          <a:off x="0" y="2262432"/>
          <a:ext cx="4640891" cy="529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FABB6-8484-479D-A083-FDEF9C64EFFB}">
      <dsp:nvSpPr>
        <dsp:cNvPr id="0" name=""/>
        <dsp:cNvSpPr/>
      </dsp:nvSpPr>
      <dsp:spPr>
        <a:xfrm>
          <a:off x="232044" y="1952472"/>
          <a:ext cx="3248623" cy="6199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90" tIns="0" rIns="122790" bIns="0" numCol="1" spcCol="1270" anchor="ctr" anchorCtr="0">
          <a:noAutofit/>
        </a:bodyPr>
        <a:lstStyle/>
        <a:p>
          <a:pPr lvl="0" algn="ctr" defTabSz="844550">
            <a:lnSpc>
              <a:spcPct val="90000"/>
            </a:lnSpc>
            <a:spcBef>
              <a:spcPct val="0"/>
            </a:spcBef>
            <a:spcAft>
              <a:spcPct val="35000"/>
            </a:spcAft>
          </a:pPr>
          <a:r>
            <a:rPr lang="el-GR" sz="1900" kern="1200" dirty="0" smtClean="0"/>
            <a:t>Κοινωνική και ηθική ευθύνη</a:t>
          </a:r>
          <a:endParaRPr lang="el-GR" sz="1900" kern="1200" dirty="0"/>
        </a:p>
      </dsp:txBody>
      <dsp:txXfrm>
        <a:off x="262306" y="1982734"/>
        <a:ext cx="3188099" cy="5593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7E1C5-F85B-4DA5-89E2-529D45B2CABC}">
      <dsp:nvSpPr>
        <dsp:cNvPr id="0" name=""/>
        <dsp:cNvSpPr/>
      </dsp:nvSpPr>
      <dsp:spPr>
        <a:xfrm>
          <a:off x="3146658" y="660"/>
          <a:ext cx="2226993" cy="1007233"/>
        </a:xfrm>
        <a:prstGeom prst="rect">
          <a:avLst/>
        </a:prstGeom>
        <a:solidFill>
          <a:schemeClr val="bg1"/>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5">
                  <a:lumMod val="75000"/>
                </a:schemeClr>
              </a:solidFill>
            </a:rPr>
            <a:t>ΕΥΗΜΕΡΙΑ δεν ορίζεται μόνο η οικονομική άνεση αλλά και …</a:t>
          </a:r>
        </a:p>
      </dsp:txBody>
      <dsp:txXfrm>
        <a:off x="3146658" y="660"/>
        <a:ext cx="2226993" cy="1007233"/>
      </dsp:txXfrm>
    </dsp:sp>
    <dsp:sp modelId="{C9B611CE-6254-4363-849E-E0F96183E535}">
      <dsp:nvSpPr>
        <dsp:cNvPr id="0" name=""/>
        <dsp:cNvSpPr/>
      </dsp:nvSpPr>
      <dsp:spPr>
        <a:xfrm>
          <a:off x="2049781" y="660"/>
          <a:ext cx="997161" cy="10072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244F43-CCA6-4B7E-8860-B9ABB64979DA}">
      <dsp:nvSpPr>
        <dsp:cNvPr id="0" name=""/>
        <dsp:cNvSpPr/>
      </dsp:nvSpPr>
      <dsp:spPr>
        <a:xfrm>
          <a:off x="2049781" y="1174087"/>
          <a:ext cx="2226993" cy="1007233"/>
        </a:xfrm>
        <a:prstGeom prst="rect">
          <a:avLst/>
        </a:prstGeom>
        <a:solidFill>
          <a:schemeClr val="accent5">
            <a:hueOff val="-2495436"/>
            <a:satOff val="-3864"/>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400" kern="1200" dirty="0" smtClean="0"/>
            <a:t>Η εκπαίδευση και διαβίωση σε υγιές και </a:t>
          </a:r>
          <a:r>
            <a:rPr lang="el-GR" sz="1400" kern="1200" dirty="0" err="1" smtClean="0"/>
            <a:t>προσβάσιμο</a:t>
          </a:r>
          <a:r>
            <a:rPr lang="el-GR" sz="1400" kern="1200" dirty="0" smtClean="0"/>
            <a:t> φυσικό περιβάλλον</a:t>
          </a:r>
        </a:p>
        <a:p>
          <a:pPr lvl="0" algn="ctr" defTabSz="666750">
            <a:lnSpc>
              <a:spcPct val="90000"/>
            </a:lnSpc>
            <a:spcBef>
              <a:spcPct val="0"/>
            </a:spcBef>
            <a:spcAft>
              <a:spcPct val="35000"/>
            </a:spcAft>
          </a:pPr>
          <a:endParaRPr lang="el-GR" sz="1400" kern="1200" dirty="0"/>
        </a:p>
      </dsp:txBody>
      <dsp:txXfrm>
        <a:off x="2049781" y="1174087"/>
        <a:ext cx="2226993" cy="1007233"/>
      </dsp:txXfrm>
    </dsp:sp>
    <dsp:sp modelId="{E9227806-EFA8-467E-9703-87154D7843AB}">
      <dsp:nvSpPr>
        <dsp:cNvPr id="0" name=""/>
        <dsp:cNvSpPr/>
      </dsp:nvSpPr>
      <dsp:spPr>
        <a:xfrm>
          <a:off x="4376491" y="1174087"/>
          <a:ext cx="997161" cy="100723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8000" r="-4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B3638-A848-4DC0-BC2A-335095AFA40B}">
      <dsp:nvSpPr>
        <dsp:cNvPr id="0" name=""/>
        <dsp:cNvSpPr/>
      </dsp:nvSpPr>
      <dsp:spPr>
        <a:xfrm>
          <a:off x="3146658" y="2347515"/>
          <a:ext cx="2226993" cy="1007233"/>
        </a:xfrm>
        <a:prstGeom prst="rect">
          <a:avLst/>
        </a:prstGeom>
        <a:solidFill>
          <a:schemeClr val="accent5">
            <a:hueOff val="-4990872"/>
            <a:satOff val="-7727"/>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Η ασφάλεια</a:t>
          </a:r>
          <a:endParaRPr lang="el-GR" sz="1400" kern="1200" dirty="0"/>
        </a:p>
      </dsp:txBody>
      <dsp:txXfrm>
        <a:off x="3146658" y="2347515"/>
        <a:ext cx="2226993" cy="1007233"/>
      </dsp:txXfrm>
    </dsp:sp>
    <dsp:sp modelId="{CEA4CDA7-4AF0-4793-AE9C-83903D110EEC}">
      <dsp:nvSpPr>
        <dsp:cNvPr id="0" name=""/>
        <dsp:cNvSpPr/>
      </dsp:nvSpPr>
      <dsp:spPr>
        <a:xfrm>
          <a:off x="2049781" y="2347515"/>
          <a:ext cx="997161" cy="10072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D2D1EE-6D66-49DC-B7F7-4589C09D213A}">
      <dsp:nvSpPr>
        <dsp:cNvPr id="0" name=""/>
        <dsp:cNvSpPr/>
      </dsp:nvSpPr>
      <dsp:spPr>
        <a:xfrm>
          <a:off x="2049781" y="3520942"/>
          <a:ext cx="2226993" cy="1007233"/>
        </a:xfrm>
        <a:prstGeom prst="rect">
          <a:avLst/>
        </a:prstGeom>
        <a:solidFill>
          <a:schemeClr val="accent5">
            <a:hueOff val="-7486308"/>
            <a:satOff val="-11591"/>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Η πνευματική και </a:t>
          </a:r>
          <a:endParaRPr lang="en-US" sz="1400" kern="1200" dirty="0" smtClean="0"/>
        </a:p>
        <a:p>
          <a:pPr lvl="0" algn="ctr" defTabSz="622300">
            <a:lnSpc>
              <a:spcPct val="90000"/>
            </a:lnSpc>
            <a:spcBef>
              <a:spcPct val="0"/>
            </a:spcBef>
            <a:spcAft>
              <a:spcPct val="35000"/>
            </a:spcAft>
          </a:pPr>
          <a:r>
            <a:rPr lang="el-GR" sz="1400" kern="1200" dirty="0" smtClean="0"/>
            <a:t>σωματική υγεία</a:t>
          </a:r>
          <a:endParaRPr lang="el-GR" sz="1400" kern="1200" dirty="0"/>
        </a:p>
      </dsp:txBody>
      <dsp:txXfrm>
        <a:off x="2049781" y="3520942"/>
        <a:ext cx="2226993" cy="1007233"/>
      </dsp:txXfrm>
    </dsp:sp>
    <dsp:sp modelId="{C3931C52-CBBC-4AC2-A852-96A13109CED3}">
      <dsp:nvSpPr>
        <dsp:cNvPr id="0" name=""/>
        <dsp:cNvSpPr/>
      </dsp:nvSpPr>
      <dsp:spPr>
        <a:xfrm>
          <a:off x="4376491" y="3520942"/>
          <a:ext cx="997161" cy="100723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9269A-7609-42B9-BD5F-E22269B66CD0}">
      <dsp:nvSpPr>
        <dsp:cNvPr id="0" name=""/>
        <dsp:cNvSpPr/>
      </dsp:nvSpPr>
      <dsp:spPr>
        <a:xfrm>
          <a:off x="3146658" y="4694369"/>
          <a:ext cx="2226993" cy="1007233"/>
        </a:xfrm>
        <a:prstGeom prst="rect">
          <a:avLst/>
        </a:prstGeom>
        <a:solidFill>
          <a:schemeClr val="accent5">
            <a:hueOff val="-9981745"/>
            <a:satOff val="-15454"/>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Η συμμετοχή στα κοινά</a:t>
          </a:r>
          <a:endParaRPr lang="el-GR" sz="1400" kern="1200" dirty="0"/>
        </a:p>
      </dsp:txBody>
      <dsp:txXfrm>
        <a:off x="3146658" y="4694369"/>
        <a:ext cx="2226993" cy="1007233"/>
      </dsp:txXfrm>
    </dsp:sp>
    <dsp:sp modelId="{F5804FAC-B0D7-4EFD-AF16-6E3618949E9B}">
      <dsp:nvSpPr>
        <dsp:cNvPr id="0" name=""/>
        <dsp:cNvSpPr/>
      </dsp:nvSpPr>
      <dsp:spPr>
        <a:xfrm>
          <a:off x="2049781" y="4694369"/>
          <a:ext cx="997161" cy="1007233"/>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4F609-DF3C-4126-A6EF-E497DC566CE6}">
      <dsp:nvSpPr>
        <dsp:cNvPr id="0" name=""/>
        <dsp:cNvSpPr/>
      </dsp:nvSpPr>
      <dsp:spPr>
        <a:xfrm>
          <a:off x="3528380" y="17704"/>
          <a:ext cx="2124764" cy="334801"/>
        </a:xfrm>
        <a:prstGeom prst="roundRect">
          <a:avLst>
            <a:gd name="adj" fmla="val 10000"/>
          </a:avLst>
        </a:prstGeom>
        <a:noFill/>
        <a:ln w="19050" cap="flat" cmpd="sng" algn="ctr">
          <a:no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5"/>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l-GR" sz="2000" b="1" kern="1200" dirty="0">
            <a:solidFill>
              <a:schemeClr val="accent2"/>
            </a:solidFill>
          </a:endParaRPr>
        </a:p>
      </dsp:txBody>
      <dsp:txXfrm>
        <a:off x="3538186" y="27510"/>
        <a:ext cx="2105152" cy="315189"/>
      </dsp:txXfrm>
    </dsp:sp>
    <dsp:sp modelId="{EACA7D82-FC96-4C03-AA4C-79B8DCF5C920}">
      <dsp:nvSpPr>
        <dsp:cNvPr id="0" name=""/>
        <dsp:cNvSpPr/>
      </dsp:nvSpPr>
      <dsp:spPr>
        <a:xfrm>
          <a:off x="675189" y="543802"/>
          <a:ext cx="1147758" cy="1147758"/>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1781E-01B6-4FE2-BC7B-F2249578BC95}">
      <dsp:nvSpPr>
        <dsp:cNvPr id="0" name=""/>
        <dsp:cNvSpPr/>
      </dsp:nvSpPr>
      <dsp:spPr>
        <a:xfrm>
          <a:off x="1891813" y="543802"/>
          <a:ext cx="5245357" cy="1147758"/>
        </a:xfrm>
        <a:prstGeom prst="roundRect">
          <a:avLst>
            <a:gd name="adj" fmla="val 1667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kern="1200" dirty="0" smtClean="0">
              <a:solidFill>
                <a:schemeClr val="accent5">
                  <a:lumMod val="50000"/>
                </a:schemeClr>
              </a:solidFill>
            </a:rPr>
            <a:t>Η ικανότητα να θέτουμε μέσα από </a:t>
          </a:r>
          <a:r>
            <a:rPr lang="el-GR" sz="1600" b="1" kern="1200" dirty="0" smtClean="0">
              <a:solidFill>
                <a:schemeClr val="accent5">
                  <a:lumMod val="50000"/>
                </a:schemeClr>
              </a:solidFill>
            </a:rPr>
            <a:t>προβληματισμό</a:t>
          </a:r>
          <a:r>
            <a:rPr lang="el-GR" sz="1600" kern="1200" dirty="0" smtClean="0">
              <a:solidFill>
                <a:schemeClr val="accent5">
                  <a:lumMod val="50000"/>
                </a:schemeClr>
              </a:solidFill>
            </a:rPr>
            <a:t> στόχους και να τους πετυχαίνουν μέσα από </a:t>
          </a:r>
          <a:r>
            <a:rPr lang="el-GR" sz="1600" b="1" kern="1200" dirty="0" smtClean="0">
              <a:solidFill>
                <a:schemeClr val="accent5">
                  <a:lumMod val="50000"/>
                </a:schemeClr>
              </a:solidFill>
            </a:rPr>
            <a:t>οργάνωση</a:t>
          </a:r>
          <a:r>
            <a:rPr lang="el-GR" sz="1600" kern="1200" dirty="0" smtClean="0">
              <a:solidFill>
                <a:schemeClr val="accent5">
                  <a:lumMod val="50000"/>
                </a:schemeClr>
              </a:solidFill>
            </a:rPr>
            <a:t> και </a:t>
          </a:r>
          <a:r>
            <a:rPr lang="el-GR" sz="1600" b="1" kern="1200" dirty="0" smtClean="0">
              <a:solidFill>
                <a:schemeClr val="accent5">
                  <a:lumMod val="50000"/>
                </a:schemeClr>
              </a:solidFill>
            </a:rPr>
            <a:t>προγραμματισμό.</a:t>
          </a:r>
          <a:endParaRPr lang="el-GR" sz="1600" b="1" kern="1200" dirty="0">
            <a:solidFill>
              <a:schemeClr val="accent5">
                <a:lumMod val="50000"/>
              </a:schemeClr>
            </a:solidFill>
          </a:endParaRPr>
        </a:p>
      </dsp:txBody>
      <dsp:txXfrm>
        <a:off x="1947852" y="599841"/>
        <a:ext cx="5133279" cy="1035680"/>
      </dsp:txXfrm>
    </dsp:sp>
    <dsp:sp modelId="{B695DE57-9FCD-4921-A74E-980773FCFD4B}">
      <dsp:nvSpPr>
        <dsp:cNvPr id="0" name=""/>
        <dsp:cNvSpPr/>
      </dsp:nvSpPr>
      <dsp:spPr>
        <a:xfrm>
          <a:off x="675189" y="1829292"/>
          <a:ext cx="1147758" cy="1147758"/>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6338C9-E2F2-42DB-A75F-969E72FD7DCC}">
      <dsp:nvSpPr>
        <dsp:cNvPr id="0" name=""/>
        <dsp:cNvSpPr/>
      </dsp:nvSpPr>
      <dsp:spPr>
        <a:xfrm>
          <a:off x="1891813" y="1829292"/>
          <a:ext cx="5245357" cy="1147758"/>
        </a:xfrm>
        <a:prstGeom prst="roundRect">
          <a:avLst>
            <a:gd name="adj" fmla="val 1667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kern="1200" dirty="0" smtClean="0">
              <a:solidFill>
                <a:schemeClr val="accent5">
                  <a:lumMod val="50000"/>
                </a:schemeClr>
              </a:solidFill>
            </a:rPr>
            <a:t>Η καλλιέργεια της πεποίθησης ότι, ορίζοντας οι ίδιοι τα κίνητρά μας θα </a:t>
          </a:r>
          <a:r>
            <a:rPr lang="el-GR" sz="1600" b="1" kern="1200" dirty="0" smtClean="0">
              <a:solidFill>
                <a:schemeClr val="accent5">
                  <a:lumMod val="50000"/>
                </a:schemeClr>
              </a:solidFill>
            </a:rPr>
            <a:t>παίρνουμε αποφάσεις για δράσεις που επηρεάζουν </a:t>
          </a:r>
          <a:r>
            <a:rPr lang="el-GR" sz="1600" kern="1200" dirty="0" smtClean="0">
              <a:solidFill>
                <a:schemeClr val="accent5">
                  <a:lumMod val="50000"/>
                </a:schemeClr>
              </a:solidFill>
            </a:rPr>
            <a:t>όχι μόνο το δικό μας και το συλλογικό μέλλον, αλλά το μέλλον του ίδιου του πλανήτη. </a:t>
          </a:r>
          <a:endParaRPr lang="el-GR" sz="1600" kern="1200" dirty="0">
            <a:solidFill>
              <a:schemeClr val="accent5">
                <a:lumMod val="50000"/>
              </a:schemeClr>
            </a:solidFill>
          </a:endParaRPr>
        </a:p>
      </dsp:txBody>
      <dsp:txXfrm>
        <a:off x="1947852" y="1885331"/>
        <a:ext cx="5133279" cy="1035680"/>
      </dsp:txXfrm>
    </dsp:sp>
    <dsp:sp modelId="{EABC726D-2636-41F7-9379-F03DD98B1DB4}">
      <dsp:nvSpPr>
        <dsp:cNvPr id="0" name=""/>
        <dsp:cNvSpPr/>
      </dsp:nvSpPr>
      <dsp:spPr>
        <a:xfrm>
          <a:off x="675189" y="3114781"/>
          <a:ext cx="1147758" cy="1147758"/>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F62FD5-0C6D-4B62-89D9-035E0CE73558}">
      <dsp:nvSpPr>
        <dsp:cNvPr id="0" name=""/>
        <dsp:cNvSpPr/>
      </dsp:nvSpPr>
      <dsp:spPr>
        <a:xfrm>
          <a:off x="1891813" y="3114781"/>
          <a:ext cx="5245357" cy="1147758"/>
        </a:xfrm>
        <a:prstGeom prst="roundRect">
          <a:avLst>
            <a:gd name="adj" fmla="val 1667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b="1" kern="1200" dirty="0" smtClean="0">
              <a:solidFill>
                <a:schemeClr val="accent5">
                  <a:lumMod val="50000"/>
                </a:schemeClr>
              </a:solidFill>
            </a:rPr>
            <a:t>Επίγνωση</a:t>
          </a:r>
          <a:r>
            <a:rPr lang="el-GR" sz="1600" kern="1200" dirty="0" smtClean="0">
              <a:solidFill>
                <a:schemeClr val="accent5">
                  <a:lumMod val="50000"/>
                </a:schemeClr>
              </a:solidFill>
            </a:rPr>
            <a:t> των κινήτρων που οδηγούν τις πράξεις μας και της </a:t>
          </a:r>
          <a:r>
            <a:rPr lang="el-GR" sz="1600" b="1" kern="1200" dirty="0" smtClean="0">
              <a:solidFill>
                <a:schemeClr val="accent5">
                  <a:lumMod val="50000"/>
                </a:schemeClr>
              </a:solidFill>
            </a:rPr>
            <a:t>επιρροής</a:t>
          </a:r>
          <a:r>
            <a:rPr lang="el-GR" sz="1600" kern="1200" dirty="0" smtClean="0">
              <a:solidFill>
                <a:schemeClr val="accent5">
                  <a:lumMod val="50000"/>
                </a:schemeClr>
              </a:solidFill>
            </a:rPr>
            <a:t> που έχουν αυτές στο ευρύτερο καλό.  </a:t>
          </a:r>
          <a:endParaRPr lang="el-GR" sz="1600" kern="1200" dirty="0">
            <a:solidFill>
              <a:schemeClr val="accent5">
                <a:lumMod val="50000"/>
              </a:schemeClr>
            </a:solidFill>
          </a:endParaRPr>
        </a:p>
      </dsp:txBody>
      <dsp:txXfrm>
        <a:off x="1947852" y="3170820"/>
        <a:ext cx="5133279" cy="1035680"/>
      </dsp:txXfrm>
    </dsp:sp>
    <dsp:sp modelId="{6AFE737F-91F8-4388-9EBF-DB9590E45921}">
      <dsp:nvSpPr>
        <dsp:cNvPr id="0" name=""/>
        <dsp:cNvSpPr/>
      </dsp:nvSpPr>
      <dsp:spPr>
        <a:xfrm>
          <a:off x="675189" y="4400271"/>
          <a:ext cx="1147758" cy="1147758"/>
        </a:xfrm>
        <a:prstGeom prst="roundRect">
          <a:avLst>
            <a:gd name="adj" fmla="val 166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CBD8E-C327-49EC-9FEF-199DA016FD20}">
      <dsp:nvSpPr>
        <dsp:cNvPr id="0" name=""/>
        <dsp:cNvSpPr/>
      </dsp:nvSpPr>
      <dsp:spPr>
        <a:xfrm>
          <a:off x="1891813" y="4400271"/>
          <a:ext cx="5245357" cy="1147758"/>
        </a:xfrm>
        <a:prstGeom prst="roundRect">
          <a:avLst>
            <a:gd name="adj" fmla="val 1667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l-GR" sz="1600" kern="1200" dirty="0" smtClean="0">
              <a:solidFill>
                <a:schemeClr val="accent5">
                  <a:lumMod val="50000"/>
                </a:schemeClr>
              </a:solidFill>
            </a:rPr>
            <a:t>Ανάπτυξη </a:t>
          </a:r>
          <a:r>
            <a:rPr lang="el-GR" sz="1600" b="1" kern="1200" dirty="0" smtClean="0">
              <a:solidFill>
                <a:schemeClr val="accent5">
                  <a:lumMod val="50000"/>
                </a:schemeClr>
              </a:solidFill>
            </a:rPr>
            <a:t>προσωπικής ταυτότητας</a:t>
          </a:r>
          <a:r>
            <a:rPr lang="el-GR" sz="1600" kern="1200" dirty="0" smtClean="0">
              <a:solidFill>
                <a:schemeClr val="accent5">
                  <a:lumMod val="50000"/>
                </a:schemeClr>
              </a:solidFill>
            </a:rPr>
            <a:t>, στηριζόμενοι στην αίσθηση του ανήκειν στο ευρύτερο κοινωνικό σύνολο με το οποίο αλληλεπιδρούμε</a:t>
          </a:r>
          <a:endParaRPr lang="el-GR" sz="1600" kern="1200" dirty="0">
            <a:solidFill>
              <a:schemeClr val="accent5">
                <a:lumMod val="50000"/>
              </a:schemeClr>
            </a:solidFill>
          </a:endParaRPr>
        </a:p>
      </dsp:txBody>
      <dsp:txXfrm>
        <a:off x="1947852" y="4456310"/>
        <a:ext cx="5133279" cy="10356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006E6-228E-4C46-ABBC-38C0C495F1BC}">
      <dsp:nvSpPr>
        <dsp:cNvPr id="0" name=""/>
        <dsp:cNvSpPr/>
      </dsp:nvSpPr>
      <dsp:spPr>
        <a:xfrm>
          <a:off x="637190" y="0"/>
          <a:ext cx="7221498" cy="5330593"/>
        </a:xfrm>
        <a:prstGeom prst="rightArrow">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6E8CF9C2-1E5E-4E73-80F1-ADD3F83F31F9}">
      <dsp:nvSpPr>
        <dsp:cNvPr id="0" name=""/>
        <dsp:cNvSpPr/>
      </dsp:nvSpPr>
      <dsp:spPr>
        <a:xfrm>
          <a:off x="229254" y="1659893"/>
          <a:ext cx="2353922" cy="18868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000" b="1" kern="1200" dirty="0"/>
            <a:t>Είναι μια σχεδόν συνώνυμη έννοια αλλά και κατά τι ευρύτερη. </a:t>
          </a:r>
        </a:p>
        <a:p>
          <a:pPr lvl="0" algn="ctr" defTabSz="622300">
            <a:lnSpc>
              <a:spcPct val="90000"/>
            </a:lnSpc>
            <a:spcBef>
              <a:spcPct val="0"/>
            </a:spcBef>
            <a:spcAft>
              <a:spcPct val="35000"/>
            </a:spcAft>
          </a:pPr>
          <a:endParaRPr lang="en-US" sz="1400" b="0" i="0" kern="1200" dirty="0">
            <a:solidFill>
              <a:schemeClr val="accent5">
                <a:lumMod val="50000"/>
              </a:schemeClr>
            </a:solidFill>
            <a:effectLst/>
            <a:latin typeface="+mn-lt"/>
          </a:endParaRPr>
        </a:p>
      </dsp:txBody>
      <dsp:txXfrm>
        <a:off x="321362" y="1752001"/>
        <a:ext cx="2169706" cy="1702622"/>
      </dsp:txXfrm>
    </dsp:sp>
    <dsp:sp modelId="{1F49527E-8813-419B-B463-1B09A4ABA9FC}">
      <dsp:nvSpPr>
        <dsp:cNvPr id="0" name=""/>
        <dsp:cNvSpPr/>
      </dsp:nvSpPr>
      <dsp:spPr>
        <a:xfrm>
          <a:off x="2926247" y="302575"/>
          <a:ext cx="2353922" cy="47254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b="1" kern="1200" dirty="0"/>
            <a:t>Αυτή η μορφή σκέψης, ανευρίσκει σχέσεις, επιλύει προβληματικές καταστάσεις και έχει και το πλεονέκτημα της θεώρησης εναλλακτικών τρόπων επίλυσης προβλημάτων που εκκινούν από διαφορετικές παραδοχές. </a:t>
          </a:r>
        </a:p>
      </dsp:txBody>
      <dsp:txXfrm>
        <a:off x="3041156" y="417484"/>
        <a:ext cx="2124104" cy="4495624"/>
      </dsp:txXfrm>
    </dsp:sp>
    <dsp:sp modelId="{B52C5FCD-F57D-4B0E-911C-2EDA3903BE73}">
      <dsp:nvSpPr>
        <dsp:cNvPr id="0" name=""/>
        <dsp:cNvSpPr/>
      </dsp:nvSpPr>
      <dsp:spPr>
        <a:xfrm>
          <a:off x="5623241" y="241667"/>
          <a:ext cx="2643384" cy="48472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a:p>
        <a:p>
          <a:pPr lvl="0" algn="ctr" defTabSz="889000">
            <a:lnSpc>
              <a:spcPct val="90000"/>
            </a:lnSpc>
            <a:spcBef>
              <a:spcPct val="0"/>
            </a:spcBef>
            <a:spcAft>
              <a:spcPct val="35000"/>
            </a:spcAft>
          </a:pPr>
          <a:r>
            <a:rPr lang="el-GR" sz="2000" b="1" kern="1200" dirty="0"/>
            <a:t>Βασικό της στοιχείο είναι η μεταγνωστική ικανότητα, που συνίσταται στην ανάλυση των κινήτρων και του αξιολογικού συστήματος, όπως και στην αποστασιοποιημένη κρίση του αποτελέσματος των ενεργειών (</a:t>
          </a:r>
          <a:r>
            <a:rPr lang="el-GR" sz="2000" b="1" kern="1200" dirty="0" err="1"/>
            <a:t>Ματσαγγούρας</a:t>
          </a:r>
          <a:r>
            <a:rPr lang="el-GR" sz="2000" b="1" kern="1200" dirty="0"/>
            <a:t>, 2005: 77-78).</a:t>
          </a:r>
        </a:p>
      </dsp:txBody>
      <dsp:txXfrm>
        <a:off x="5752280" y="370706"/>
        <a:ext cx="2385306" cy="45891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A73E8-6A9E-4A70-9CC4-26E9590E612F}">
      <dsp:nvSpPr>
        <dsp:cNvPr id="0" name=""/>
        <dsp:cNvSpPr/>
      </dsp:nvSpPr>
      <dsp:spPr>
        <a:xfrm>
          <a:off x="0" y="385523"/>
          <a:ext cx="4697730" cy="158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4596" tIns="499872" rIns="364596" bIns="14224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Επαγωγικός </a:t>
          </a:r>
          <a:endParaRPr lang="en-US" sz="2000" kern="1200" dirty="0"/>
        </a:p>
        <a:p>
          <a:pPr marL="228600" lvl="1" indent="-228600" algn="l" defTabSz="889000">
            <a:lnSpc>
              <a:spcPct val="90000"/>
            </a:lnSpc>
            <a:spcBef>
              <a:spcPct val="0"/>
            </a:spcBef>
            <a:spcAft>
              <a:spcPct val="15000"/>
            </a:spcAft>
            <a:buChar char="••"/>
          </a:pPr>
          <a:r>
            <a:rPr lang="el-GR" sz="2000" kern="1200" dirty="0"/>
            <a:t>Απαγωγικός </a:t>
          </a:r>
          <a:endParaRPr lang="en-US" sz="2000" kern="1200" dirty="0"/>
        </a:p>
        <a:p>
          <a:pPr marL="228600" lvl="1" indent="-228600" algn="l" defTabSz="889000">
            <a:lnSpc>
              <a:spcPct val="90000"/>
            </a:lnSpc>
            <a:spcBef>
              <a:spcPct val="0"/>
            </a:spcBef>
            <a:spcAft>
              <a:spcPct val="15000"/>
            </a:spcAft>
            <a:buChar char="••"/>
          </a:pPr>
          <a:r>
            <a:rPr lang="el-GR" sz="2000" kern="1200" dirty="0"/>
            <a:t>Αναλογικός </a:t>
          </a:r>
          <a:endParaRPr lang="en-US" sz="2000" kern="1200" dirty="0"/>
        </a:p>
      </dsp:txBody>
      <dsp:txXfrm>
        <a:off x="0" y="385523"/>
        <a:ext cx="4697730" cy="1587600"/>
      </dsp:txXfrm>
    </dsp:sp>
    <dsp:sp modelId="{668F7294-1D89-41AE-AF71-C27972B0CA11}">
      <dsp:nvSpPr>
        <dsp:cNvPr id="0" name=""/>
        <dsp:cNvSpPr/>
      </dsp:nvSpPr>
      <dsp:spPr>
        <a:xfrm>
          <a:off x="234886" y="31283"/>
          <a:ext cx="3288411"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1066800">
            <a:lnSpc>
              <a:spcPct val="90000"/>
            </a:lnSpc>
            <a:spcBef>
              <a:spcPct val="0"/>
            </a:spcBef>
            <a:spcAft>
              <a:spcPct val="35000"/>
            </a:spcAft>
          </a:pPr>
          <a:r>
            <a:rPr lang="el-GR" sz="2400" kern="1200" dirty="0"/>
            <a:t>Α. Τρεις λογικοί συλλογισμοί:</a:t>
          </a:r>
          <a:endParaRPr lang="en-US" sz="2400" kern="1200" dirty="0"/>
        </a:p>
      </dsp:txBody>
      <dsp:txXfrm>
        <a:off x="269471" y="65868"/>
        <a:ext cx="3219241" cy="639310"/>
      </dsp:txXfrm>
    </dsp:sp>
    <dsp:sp modelId="{CB4CE671-796E-45BE-A883-B03FBA14859F}">
      <dsp:nvSpPr>
        <dsp:cNvPr id="0" name=""/>
        <dsp:cNvSpPr/>
      </dsp:nvSpPr>
      <dsp:spPr>
        <a:xfrm>
          <a:off x="0" y="2456964"/>
          <a:ext cx="4697730" cy="1927800"/>
        </a:xfrm>
        <a:prstGeom prst="rect">
          <a:avLst/>
        </a:prstGeom>
        <a:solidFill>
          <a:schemeClr val="lt1">
            <a:alpha val="90000"/>
            <a:hueOff val="0"/>
            <a:satOff val="0"/>
            <a:lumOff val="0"/>
            <a:alphaOff val="0"/>
          </a:schemeClr>
        </a:solidFill>
        <a:ln w="25400" cap="flat" cmpd="sng" algn="ctr">
          <a:solidFill>
            <a:schemeClr val="accent5">
              <a:hueOff val="-4990872"/>
              <a:satOff val="-7727"/>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4596" tIns="499872" rIns="364596" bIns="142240" numCol="1" spcCol="1270" anchor="t" anchorCtr="0">
          <a:noAutofit/>
        </a:bodyPr>
        <a:lstStyle/>
        <a:p>
          <a:pPr marL="228600" lvl="1" indent="-228600" algn="l" defTabSz="889000">
            <a:lnSpc>
              <a:spcPct val="90000"/>
            </a:lnSpc>
            <a:spcBef>
              <a:spcPct val="0"/>
            </a:spcBef>
            <a:spcAft>
              <a:spcPct val="15000"/>
            </a:spcAft>
            <a:buChar char="••"/>
          </a:pPr>
          <a:r>
            <a:rPr lang="el-GR" sz="2000" kern="1200" dirty="0"/>
            <a:t>Συλλογής δεδομένων </a:t>
          </a:r>
          <a:endParaRPr lang="en-US" sz="2000" kern="1200" dirty="0"/>
        </a:p>
        <a:p>
          <a:pPr marL="228600" lvl="1" indent="-228600" algn="l" defTabSz="889000">
            <a:lnSpc>
              <a:spcPct val="90000"/>
            </a:lnSpc>
            <a:spcBef>
              <a:spcPct val="0"/>
            </a:spcBef>
            <a:spcAft>
              <a:spcPct val="15000"/>
            </a:spcAft>
            <a:buChar char="••"/>
          </a:pPr>
          <a:r>
            <a:rPr lang="el-GR" sz="2000" kern="1200" dirty="0"/>
            <a:t>Οργάνωσης </a:t>
          </a:r>
          <a:endParaRPr lang="en-US" sz="2000" kern="1200" dirty="0"/>
        </a:p>
        <a:p>
          <a:pPr marL="228600" lvl="1" indent="-228600" algn="l" defTabSz="889000">
            <a:lnSpc>
              <a:spcPct val="90000"/>
            </a:lnSpc>
            <a:spcBef>
              <a:spcPct val="0"/>
            </a:spcBef>
            <a:spcAft>
              <a:spcPct val="15000"/>
            </a:spcAft>
            <a:buChar char="••"/>
          </a:pPr>
          <a:r>
            <a:rPr lang="el-GR" sz="2000" kern="1200" dirty="0"/>
            <a:t>Ανάλυσης </a:t>
          </a:r>
          <a:endParaRPr lang="en-US" sz="2000" kern="1200" dirty="0"/>
        </a:p>
        <a:p>
          <a:pPr marL="228600" lvl="1" indent="-228600" algn="l" defTabSz="889000">
            <a:lnSpc>
              <a:spcPct val="90000"/>
            </a:lnSpc>
            <a:spcBef>
              <a:spcPct val="0"/>
            </a:spcBef>
            <a:spcAft>
              <a:spcPct val="15000"/>
            </a:spcAft>
            <a:buChar char="••"/>
          </a:pPr>
          <a:r>
            <a:rPr lang="el-GR" sz="2000" kern="1200" dirty="0"/>
            <a:t>Υπέρβασης δεδομένων</a:t>
          </a:r>
          <a:endParaRPr lang="en-US" sz="2000" kern="1200" dirty="0"/>
        </a:p>
      </dsp:txBody>
      <dsp:txXfrm>
        <a:off x="0" y="2456964"/>
        <a:ext cx="4697730" cy="1927800"/>
      </dsp:txXfrm>
    </dsp:sp>
    <dsp:sp modelId="{0985B343-DD82-4716-B40B-CC33DCBF4975}">
      <dsp:nvSpPr>
        <dsp:cNvPr id="0" name=""/>
        <dsp:cNvSpPr/>
      </dsp:nvSpPr>
      <dsp:spPr>
        <a:xfrm>
          <a:off x="234886" y="2102724"/>
          <a:ext cx="3288411" cy="708480"/>
        </a:xfrm>
        <a:prstGeom prst="roundRect">
          <a:avLst/>
        </a:prstGeom>
        <a:solidFill>
          <a:schemeClr val="accent5">
            <a:hueOff val="-4990872"/>
            <a:satOff val="-7727"/>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1066800">
            <a:lnSpc>
              <a:spcPct val="90000"/>
            </a:lnSpc>
            <a:spcBef>
              <a:spcPct val="0"/>
            </a:spcBef>
            <a:spcAft>
              <a:spcPct val="35000"/>
            </a:spcAft>
          </a:pPr>
          <a:r>
            <a:rPr lang="el-GR" sz="2400" kern="1200" dirty="0"/>
            <a:t>Β. Γνωστικές δεξιότητες </a:t>
          </a:r>
          <a:endParaRPr lang="en-US" sz="2400" kern="1200" dirty="0"/>
        </a:p>
      </dsp:txBody>
      <dsp:txXfrm>
        <a:off x="269471" y="2137309"/>
        <a:ext cx="3219241" cy="639310"/>
      </dsp:txXfrm>
    </dsp:sp>
    <dsp:sp modelId="{CB5FBF79-6C05-4CD9-BACA-F4E7EF275F2D}">
      <dsp:nvSpPr>
        <dsp:cNvPr id="0" name=""/>
        <dsp:cNvSpPr/>
      </dsp:nvSpPr>
      <dsp:spPr>
        <a:xfrm>
          <a:off x="0" y="4868603"/>
          <a:ext cx="4697730" cy="604800"/>
        </a:xfrm>
        <a:prstGeom prst="rect">
          <a:avLst/>
        </a:prstGeom>
        <a:solidFill>
          <a:schemeClr val="lt1">
            <a:alpha val="90000"/>
            <a:hueOff val="0"/>
            <a:satOff val="0"/>
            <a:lumOff val="0"/>
            <a:alphaOff val="0"/>
          </a:schemeClr>
        </a:solidFill>
        <a:ln w="25400" cap="flat" cmpd="sng" algn="ctr">
          <a:solidFill>
            <a:schemeClr val="accent5">
              <a:hueOff val="-9981745"/>
              <a:satOff val="-15454"/>
              <a:lumOff val="0"/>
              <a:alphaOff val="0"/>
            </a:schemeClr>
          </a:solidFill>
          <a:prstDash val="solid"/>
        </a:ln>
        <a:effectLst/>
      </dsp:spPr>
      <dsp:style>
        <a:lnRef idx="2">
          <a:scrgbClr r="0" g="0" b="0"/>
        </a:lnRef>
        <a:fillRef idx="1">
          <a:scrgbClr r="0" g="0" b="0"/>
        </a:fillRef>
        <a:effectRef idx="0">
          <a:scrgbClr r="0" g="0" b="0"/>
        </a:effectRef>
        <a:fontRef idx="minor"/>
      </dsp:style>
    </dsp:sp>
    <dsp:sp modelId="{8A681A87-CE3D-4A9E-BD19-49ED5D0D2CE0}">
      <dsp:nvSpPr>
        <dsp:cNvPr id="0" name=""/>
        <dsp:cNvSpPr/>
      </dsp:nvSpPr>
      <dsp:spPr>
        <a:xfrm>
          <a:off x="234886" y="4514364"/>
          <a:ext cx="3288411" cy="708480"/>
        </a:xfrm>
        <a:prstGeom prst="roundRect">
          <a:avLst/>
        </a:prstGeom>
        <a:solidFill>
          <a:schemeClr val="accent5">
            <a:hueOff val="-9981745"/>
            <a:satOff val="-15454"/>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1066800">
            <a:lnSpc>
              <a:spcPct val="90000"/>
            </a:lnSpc>
            <a:spcBef>
              <a:spcPct val="0"/>
            </a:spcBef>
            <a:spcAft>
              <a:spcPct val="35000"/>
            </a:spcAft>
          </a:pPr>
          <a:r>
            <a:rPr lang="el-GR" sz="2400" kern="1200" dirty="0"/>
            <a:t>Γ. Μεταγνωστική θεώρηση </a:t>
          </a:r>
          <a:endParaRPr lang="en-US" sz="2400" kern="1200" dirty="0"/>
        </a:p>
      </dsp:txBody>
      <dsp:txXfrm>
        <a:off x="269471" y="4548949"/>
        <a:ext cx="3219241" cy="639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3F4E8-79DF-4951-83DA-D3DC385B0FAE}">
      <dsp:nvSpPr>
        <dsp:cNvPr id="0" name=""/>
        <dsp:cNvSpPr/>
      </dsp:nvSpPr>
      <dsp:spPr>
        <a:xfrm>
          <a:off x="0" y="0"/>
          <a:ext cx="7858180" cy="1625600"/>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l-GR" sz="3200" kern="1200" dirty="0"/>
            <a:t>Η διαδικασία οικοδόμησης της επιχειρηματολογίας ονομάζεται συλλογισμός και υπάρχουν τρία είδη συλλογισμών.</a:t>
          </a:r>
        </a:p>
      </dsp:txBody>
      <dsp:txXfrm>
        <a:off x="0" y="0"/>
        <a:ext cx="7858180" cy="1625600"/>
      </dsp:txXfrm>
    </dsp:sp>
    <dsp:sp modelId="{6937FABF-8D42-4D68-A2D9-7FBD31F504E6}">
      <dsp:nvSpPr>
        <dsp:cNvPr id="0" name=""/>
        <dsp:cNvSpPr/>
      </dsp:nvSpPr>
      <dsp:spPr>
        <a:xfrm>
          <a:off x="3837" y="1625600"/>
          <a:ext cx="2616835" cy="341376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a:t>Ο παραγωγικός, όταν η συλλογιστική πορεία έχει αφετηριακή θέση κάτι γενικό που θεωρείται ότι έχει αποδεδειγμένη ισχύ και έχει ως απόληξη κάτι ειδικό, όπως ο καθορισμός και η διευκρίνιση μιας συγκεκριμένης πρότασης.</a:t>
          </a:r>
        </a:p>
      </dsp:txBody>
      <dsp:txXfrm>
        <a:off x="3837" y="1625600"/>
        <a:ext cx="2616835" cy="3413760"/>
      </dsp:txXfrm>
    </dsp:sp>
    <dsp:sp modelId="{75CAFF72-5B20-4206-B34B-A70CA690AB1D}">
      <dsp:nvSpPr>
        <dsp:cNvPr id="0" name=""/>
        <dsp:cNvSpPr/>
      </dsp:nvSpPr>
      <dsp:spPr>
        <a:xfrm>
          <a:off x="2620672" y="1625600"/>
          <a:ext cx="2616835" cy="3413760"/>
        </a:xfrm>
        <a:prstGeom prst="rect">
          <a:avLst/>
        </a:prstGeom>
        <a:solidFill>
          <a:schemeClr val="accent5">
            <a:hueOff val="-4990872"/>
            <a:satOff val="-7727"/>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a:t>Ο επαγωγικός, όταν η συλλογιστική πορεία έχει σημείο εκκίνησης κάτι ειδικό και συγκεκριμένο και απόληξη τη διατύπωση ενός γενικού συμπεράσματος. </a:t>
          </a:r>
        </a:p>
      </dsp:txBody>
      <dsp:txXfrm>
        <a:off x="2620672" y="1625600"/>
        <a:ext cx="2616835" cy="3413760"/>
      </dsp:txXfrm>
    </dsp:sp>
    <dsp:sp modelId="{20310CA1-AC3B-4CAF-87B3-880FDF0F4362}">
      <dsp:nvSpPr>
        <dsp:cNvPr id="0" name=""/>
        <dsp:cNvSpPr/>
      </dsp:nvSpPr>
      <dsp:spPr>
        <a:xfrm>
          <a:off x="5237507" y="1625600"/>
          <a:ext cx="2616835" cy="3413760"/>
        </a:xfrm>
        <a:prstGeom prst="rect">
          <a:avLst/>
        </a:prstGeom>
        <a:solidFill>
          <a:schemeClr val="accent5">
            <a:hueOff val="-9981745"/>
            <a:satOff val="-15454"/>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a:t>Ο αναλογικός συλλογισμός, όταν  με αφετηρία τα επιμέρους η κατάληξη είναι πάλι τα επιμέρους, με αποτέλεσμα πολλές φορές τη μείωση της αποδεικτικής ισχύος και την ασθενή τεκμηρίωση.</a:t>
          </a:r>
        </a:p>
      </dsp:txBody>
      <dsp:txXfrm>
        <a:off x="5237507" y="1625600"/>
        <a:ext cx="2616835" cy="3413760"/>
      </dsp:txXfrm>
    </dsp:sp>
    <dsp:sp modelId="{0F590310-72C5-4ABE-B57D-345C220F62A4}">
      <dsp:nvSpPr>
        <dsp:cNvPr id="0" name=""/>
        <dsp:cNvSpPr/>
      </dsp:nvSpPr>
      <dsp:spPr>
        <a:xfrm>
          <a:off x="0" y="5039360"/>
          <a:ext cx="7858180" cy="379306"/>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4F609-DF3C-4126-A6EF-E497DC566CE6}">
      <dsp:nvSpPr>
        <dsp:cNvPr id="0" name=""/>
        <dsp:cNvSpPr/>
      </dsp:nvSpPr>
      <dsp:spPr>
        <a:xfrm>
          <a:off x="4244169" y="113893"/>
          <a:ext cx="2252007" cy="298435"/>
        </a:xfrm>
        <a:prstGeom prst="roundRect">
          <a:avLst>
            <a:gd name="adj" fmla="val 10000"/>
          </a:avLst>
        </a:prstGeom>
        <a:noFill/>
        <a:ln w="19050" cap="flat" cmpd="sng" algn="ctr">
          <a:no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5"/>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l-GR" sz="2000" b="1" kern="1200" dirty="0">
            <a:solidFill>
              <a:schemeClr val="accent2"/>
            </a:solidFill>
          </a:endParaRPr>
        </a:p>
      </dsp:txBody>
      <dsp:txXfrm>
        <a:off x="4252910" y="122634"/>
        <a:ext cx="2234525" cy="280953"/>
      </dsp:txXfrm>
    </dsp:sp>
    <dsp:sp modelId="{597B2C89-F1A5-42B1-9AAF-20A360FF6A1E}">
      <dsp:nvSpPr>
        <dsp:cNvPr id="0" name=""/>
        <dsp:cNvSpPr/>
      </dsp:nvSpPr>
      <dsp:spPr>
        <a:xfrm>
          <a:off x="1333988" y="1359106"/>
          <a:ext cx="1023090" cy="102309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B7AE8-7C57-4884-A691-CC4C36BA075E}">
      <dsp:nvSpPr>
        <dsp:cNvPr id="0" name=""/>
        <dsp:cNvSpPr/>
      </dsp:nvSpPr>
      <dsp:spPr>
        <a:xfrm>
          <a:off x="1313182" y="582847"/>
          <a:ext cx="7975051" cy="2575609"/>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1" kern="1200" dirty="0">
              <a:solidFill>
                <a:schemeClr val="tx1"/>
              </a:solidFill>
            </a:rPr>
            <a:t>Ο παραγωγικός συλλογισμός στηρίζεται σε επιχειρήματα στα οποία οι προκείμενες (εάν είναι αληθείς) εγγυώνται την εγκυρότητα του συμπεράσματος. </a:t>
          </a:r>
        </a:p>
      </dsp:txBody>
      <dsp:txXfrm>
        <a:off x="1438935" y="708600"/>
        <a:ext cx="7723545" cy="2324103"/>
      </dsp:txXfrm>
    </dsp:sp>
    <dsp:sp modelId="{4A8832E7-04FF-4211-B394-D3049DF70261}">
      <dsp:nvSpPr>
        <dsp:cNvPr id="0" name=""/>
        <dsp:cNvSpPr/>
      </dsp:nvSpPr>
      <dsp:spPr>
        <a:xfrm>
          <a:off x="677875" y="3281227"/>
          <a:ext cx="1023090" cy="102309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4AA73-62CA-46C7-8E05-6817B0C4CDBD}">
      <dsp:nvSpPr>
        <dsp:cNvPr id="0" name=""/>
        <dsp:cNvSpPr/>
      </dsp:nvSpPr>
      <dsp:spPr>
        <a:xfrm>
          <a:off x="954" y="3281227"/>
          <a:ext cx="9287278" cy="102309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1" kern="1200" dirty="0">
              <a:solidFill>
                <a:schemeClr val="tx1"/>
              </a:solidFill>
            </a:rPr>
            <a:t>Το συμπέρασμα ενός επιτυχημένου παραγωγικού συλλογισμού δεν μπορεί να είναι λανθασμένο υπό την προϋπόθεση ότι οι προϋποθέσεις είναι αληθείς. </a:t>
          </a:r>
        </a:p>
      </dsp:txBody>
      <dsp:txXfrm>
        <a:off x="50906" y="3331179"/>
        <a:ext cx="9187374" cy="923186"/>
      </dsp:txXfrm>
    </dsp:sp>
    <dsp:sp modelId="{725BB099-0AAD-45B6-ABAE-96E93C135B3F}">
      <dsp:nvSpPr>
        <dsp:cNvPr id="0" name=""/>
        <dsp:cNvSpPr/>
      </dsp:nvSpPr>
      <dsp:spPr>
        <a:xfrm>
          <a:off x="698116" y="4427089"/>
          <a:ext cx="982606" cy="102309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98821-4379-488F-A7D5-66B9642BCB70}">
      <dsp:nvSpPr>
        <dsp:cNvPr id="0" name=""/>
        <dsp:cNvSpPr/>
      </dsp:nvSpPr>
      <dsp:spPr>
        <a:xfrm>
          <a:off x="1909" y="4436552"/>
          <a:ext cx="9287278" cy="102309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l-GR" sz="2400" b="1" kern="1200" dirty="0">
              <a:solidFill>
                <a:schemeClr val="tx1"/>
              </a:solidFill>
            </a:rPr>
            <a:t>Αυτό σημαίνει ότι ένα επιχείρημα είναι λογικά «έγκυρο». </a:t>
          </a:r>
        </a:p>
      </dsp:txBody>
      <dsp:txXfrm>
        <a:off x="51861" y="4486504"/>
        <a:ext cx="9187374" cy="9231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4F609-DF3C-4126-A6EF-E497DC566CE6}">
      <dsp:nvSpPr>
        <dsp:cNvPr id="0" name=""/>
        <dsp:cNvSpPr/>
      </dsp:nvSpPr>
      <dsp:spPr>
        <a:xfrm>
          <a:off x="4176282" y="610137"/>
          <a:ext cx="2633804" cy="383277"/>
        </a:xfrm>
        <a:prstGeom prst="roundRect">
          <a:avLst>
            <a:gd name="adj" fmla="val 10000"/>
          </a:avLst>
        </a:prstGeom>
        <a:noFill/>
        <a:ln w="19050" cap="flat" cmpd="sng" algn="ctr">
          <a:no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5"/>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l-GR" sz="2000" b="1" kern="1200" dirty="0">
            <a:solidFill>
              <a:schemeClr val="accent2"/>
            </a:solidFill>
          </a:endParaRPr>
        </a:p>
      </dsp:txBody>
      <dsp:txXfrm>
        <a:off x="4187508" y="621363"/>
        <a:ext cx="2611352" cy="360825"/>
      </dsp:txXfrm>
    </dsp:sp>
    <dsp:sp modelId="{DAD919E6-C75F-435D-BC3F-A81BB36851B6}">
      <dsp:nvSpPr>
        <dsp:cNvPr id="0" name=""/>
        <dsp:cNvSpPr/>
      </dsp:nvSpPr>
      <dsp:spPr>
        <a:xfrm>
          <a:off x="5085" y="1228820"/>
          <a:ext cx="1313943" cy="131394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94AE8-59DC-4F86-91BC-60764719EABB}">
      <dsp:nvSpPr>
        <dsp:cNvPr id="0" name=""/>
        <dsp:cNvSpPr/>
      </dsp:nvSpPr>
      <dsp:spPr>
        <a:xfrm>
          <a:off x="128959" y="1212409"/>
          <a:ext cx="9155142" cy="134676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Ο επαγωγικός συλλογισμός βασίζεται σε επιχειρήματα με προκείμενες, οι οποίες καθιστούν πιθανό ότι το συμπέρασμα είναι αληθές, αλλά δεν το εγγυώνται απόλυτα. </a:t>
          </a:r>
        </a:p>
      </dsp:txBody>
      <dsp:txXfrm>
        <a:off x="194714" y="1278164"/>
        <a:ext cx="9023632" cy="1215255"/>
      </dsp:txXfrm>
    </dsp:sp>
    <dsp:sp modelId="{D2D57920-2F69-462A-9B6C-141CA53058E8}">
      <dsp:nvSpPr>
        <dsp:cNvPr id="0" name=""/>
        <dsp:cNvSpPr/>
      </dsp:nvSpPr>
      <dsp:spPr>
        <a:xfrm>
          <a:off x="156291" y="2716848"/>
          <a:ext cx="1313943" cy="131394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FF225-99B2-4187-8AFB-A3262310C2C9}">
      <dsp:nvSpPr>
        <dsp:cNvPr id="0" name=""/>
        <dsp:cNvSpPr/>
      </dsp:nvSpPr>
      <dsp:spPr>
        <a:xfrm>
          <a:off x="431371" y="2716848"/>
          <a:ext cx="8852730" cy="131394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Τα επαγωγικά επιχειρήματα είναι οι πιο συχνές μορφές επιχειρημάτων που συναντώνται στην καθημερινή ζωή. </a:t>
          </a:r>
        </a:p>
      </dsp:txBody>
      <dsp:txXfrm>
        <a:off x="495524" y="2781001"/>
        <a:ext cx="8724424" cy="1185637"/>
      </dsp:txXfrm>
    </dsp:sp>
    <dsp:sp modelId="{86558EEB-AAA6-48C1-BC28-3E7787086F54}">
      <dsp:nvSpPr>
        <dsp:cNvPr id="0" name=""/>
        <dsp:cNvSpPr/>
      </dsp:nvSpPr>
      <dsp:spPr>
        <a:xfrm>
          <a:off x="15640" y="4188464"/>
          <a:ext cx="1313943" cy="131394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CBF579-6B51-4911-ADC8-52239686233A}">
      <dsp:nvSpPr>
        <dsp:cNvPr id="0" name=""/>
        <dsp:cNvSpPr/>
      </dsp:nvSpPr>
      <dsp:spPr>
        <a:xfrm>
          <a:off x="150068" y="4188464"/>
          <a:ext cx="9134033" cy="131394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Μπορούμε να αξιολογήσουμε τα επαγωγικά επιχειρήματα σε ένα φάσμα επιτυχημένων (ισχυρότερων) και ανεπιτυχών (πιο ανίσχυρων) επιχειρημάτων. Σε αυτό το σημείο, αξίζει να σημειωθεί ότι τα επαγωγικά επιχειρήματα δεν μπορούν να εγγυηθούν πλήρως την αλήθεια του συμπεράσματος.</a:t>
          </a:r>
        </a:p>
      </dsp:txBody>
      <dsp:txXfrm>
        <a:off x="214221" y="4252617"/>
        <a:ext cx="9005727" cy="11856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4A8D-FD29-4671-94A7-61A0FE1A4BEE}">
      <dsp:nvSpPr>
        <dsp:cNvPr id="0" name=""/>
        <dsp:cNvSpPr/>
      </dsp:nvSpPr>
      <dsp:spPr>
        <a:xfrm>
          <a:off x="1889" y="0"/>
          <a:ext cx="1980177"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000" b="1" kern="1200" dirty="0">
              <a:solidFill>
                <a:schemeClr val="tx1"/>
              </a:solidFill>
            </a:rPr>
            <a:t>Οργανωτική </a:t>
          </a:r>
          <a:endParaRPr lang="en-US" sz="2000" b="1" kern="1200" dirty="0">
            <a:solidFill>
              <a:schemeClr val="tx1"/>
            </a:solidFill>
          </a:endParaRPr>
        </a:p>
        <a:p>
          <a:pPr lvl="0" algn="ctr" defTabSz="844550">
            <a:lnSpc>
              <a:spcPct val="90000"/>
            </a:lnSpc>
            <a:spcBef>
              <a:spcPct val="0"/>
            </a:spcBef>
            <a:spcAft>
              <a:spcPct val="35000"/>
            </a:spcAft>
          </a:pPr>
          <a:endParaRPr lang="el-GR" sz="1000" kern="1200" dirty="0"/>
        </a:p>
      </dsp:txBody>
      <dsp:txXfrm>
        <a:off x="1889" y="2054994"/>
        <a:ext cx="1980177" cy="2054994"/>
      </dsp:txXfrm>
    </dsp:sp>
    <dsp:sp modelId="{3EA17AA0-41A9-4F9B-9DC2-21AC61F09A41}">
      <dsp:nvSpPr>
        <dsp:cNvPr id="0" name=""/>
        <dsp:cNvSpPr/>
      </dsp:nvSpPr>
      <dsp:spPr>
        <a:xfrm>
          <a:off x="136586" y="308249"/>
          <a:ext cx="1710782" cy="171078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C77F9-9CCF-42E2-AE84-FFCB75743D32}">
      <dsp:nvSpPr>
        <dsp:cNvPr id="0" name=""/>
        <dsp:cNvSpPr/>
      </dsp:nvSpPr>
      <dsp:spPr>
        <a:xfrm>
          <a:off x="2041471" y="0"/>
          <a:ext cx="1980177"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100" b="1" kern="1200" dirty="0">
              <a:solidFill>
                <a:schemeClr val="tx1"/>
              </a:solidFill>
            </a:rPr>
            <a:t>Αναλυτική </a:t>
          </a:r>
          <a:endParaRPr lang="en-US" sz="2100" b="1" kern="1200" dirty="0">
            <a:solidFill>
              <a:schemeClr val="tx1"/>
            </a:solidFill>
          </a:endParaRPr>
        </a:p>
        <a:p>
          <a:pPr lvl="0" algn="ctr" defTabSz="711200">
            <a:lnSpc>
              <a:spcPct val="90000"/>
            </a:lnSpc>
            <a:spcBef>
              <a:spcPct val="0"/>
            </a:spcBef>
            <a:spcAft>
              <a:spcPct val="35000"/>
            </a:spcAft>
          </a:pPr>
          <a:endParaRPr lang="el-GR" sz="2100" kern="1200" dirty="0"/>
        </a:p>
      </dsp:txBody>
      <dsp:txXfrm>
        <a:off x="2041471" y="2054994"/>
        <a:ext cx="1980177" cy="2054994"/>
      </dsp:txXfrm>
    </dsp:sp>
    <dsp:sp modelId="{74FBF482-E058-47CB-9BF9-03948DE858A5}">
      <dsp:nvSpPr>
        <dsp:cNvPr id="0" name=""/>
        <dsp:cNvSpPr/>
      </dsp:nvSpPr>
      <dsp:spPr>
        <a:xfrm>
          <a:off x="2176169" y="308249"/>
          <a:ext cx="1710782" cy="17107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4000" r="-5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4081054" y="0"/>
          <a:ext cx="1980177"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100" b="1" kern="1200" dirty="0">
              <a:solidFill>
                <a:schemeClr val="tx1"/>
              </a:solidFill>
            </a:rPr>
            <a:t> Παραγωγική </a:t>
          </a:r>
          <a:endParaRPr lang="en-US" sz="2100" b="1" kern="1200" dirty="0">
            <a:solidFill>
              <a:schemeClr val="tx1"/>
            </a:solidFill>
          </a:endParaRPr>
        </a:p>
        <a:p>
          <a:pPr lvl="0" algn="ctr" defTabSz="444500">
            <a:lnSpc>
              <a:spcPct val="90000"/>
            </a:lnSpc>
            <a:spcBef>
              <a:spcPct val="0"/>
            </a:spcBef>
            <a:spcAft>
              <a:spcPct val="35000"/>
            </a:spcAft>
          </a:pPr>
          <a:endParaRPr lang="el-GR" sz="2100" kern="1200" dirty="0"/>
        </a:p>
      </dsp:txBody>
      <dsp:txXfrm>
        <a:off x="4081054" y="2054994"/>
        <a:ext cx="1980177" cy="2054994"/>
      </dsp:txXfrm>
    </dsp:sp>
    <dsp:sp modelId="{9BAA9961-5C2E-46BD-8E84-726DBE293124}">
      <dsp:nvSpPr>
        <dsp:cNvPr id="0" name=""/>
        <dsp:cNvSpPr/>
      </dsp:nvSpPr>
      <dsp:spPr>
        <a:xfrm>
          <a:off x="4215751" y="308249"/>
          <a:ext cx="1710782" cy="171078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10D41-4E11-4401-B76C-66E5ED821106}">
      <dsp:nvSpPr>
        <dsp:cNvPr id="0" name=""/>
        <dsp:cNvSpPr/>
      </dsp:nvSpPr>
      <dsp:spPr>
        <a:xfrm>
          <a:off x="6120637" y="0"/>
          <a:ext cx="1980177"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2100" b="1" kern="1200" dirty="0">
              <a:solidFill>
                <a:schemeClr val="tx1"/>
              </a:solidFill>
            </a:rPr>
            <a:t>Μεταγνωστική </a:t>
          </a:r>
          <a:endParaRPr lang="en-US" sz="2100" b="1" kern="1200" dirty="0">
            <a:solidFill>
              <a:schemeClr val="tx1"/>
            </a:solidFill>
          </a:endParaRPr>
        </a:p>
        <a:p>
          <a:pPr lvl="0" algn="ctr" defTabSz="444500">
            <a:lnSpc>
              <a:spcPct val="90000"/>
            </a:lnSpc>
            <a:spcBef>
              <a:spcPct val="0"/>
            </a:spcBef>
            <a:spcAft>
              <a:spcPct val="35000"/>
            </a:spcAft>
          </a:pPr>
          <a:endParaRPr lang="el-GR" sz="2100" kern="1200" dirty="0"/>
        </a:p>
      </dsp:txBody>
      <dsp:txXfrm>
        <a:off x="6120637" y="2054994"/>
        <a:ext cx="1980177" cy="2054994"/>
      </dsp:txXfrm>
    </dsp:sp>
    <dsp:sp modelId="{3311900B-E919-4411-BF49-349CFA40594B}">
      <dsp:nvSpPr>
        <dsp:cNvPr id="0" name=""/>
        <dsp:cNvSpPr/>
      </dsp:nvSpPr>
      <dsp:spPr>
        <a:xfrm>
          <a:off x="6255334" y="308249"/>
          <a:ext cx="1710782" cy="171078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24108" y="4116230"/>
          <a:ext cx="7454487" cy="770622"/>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4F609-DF3C-4126-A6EF-E497DC566CE6}">
      <dsp:nvSpPr>
        <dsp:cNvPr id="0" name=""/>
        <dsp:cNvSpPr/>
      </dsp:nvSpPr>
      <dsp:spPr>
        <a:xfrm>
          <a:off x="3749284" y="63283"/>
          <a:ext cx="2216549" cy="329267"/>
        </a:xfrm>
        <a:prstGeom prst="roundRect">
          <a:avLst>
            <a:gd name="adj" fmla="val 10000"/>
          </a:avLst>
        </a:prstGeom>
        <a:noFill/>
        <a:ln w="19050" cap="flat" cmpd="sng" algn="ctr">
          <a:no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5"/>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l-GR" sz="2000" b="1" kern="1200" dirty="0">
            <a:solidFill>
              <a:schemeClr val="accent2"/>
            </a:solidFill>
          </a:endParaRPr>
        </a:p>
      </dsp:txBody>
      <dsp:txXfrm>
        <a:off x="3758928" y="72927"/>
        <a:ext cx="2197261" cy="309979"/>
      </dsp:txXfrm>
    </dsp:sp>
    <dsp:sp modelId="{C133717D-946F-49AA-ACD5-111F99C4DCFA}">
      <dsp:nvSpPr>
        <dsp:cNvPr id="0" name=""/>
        <dsp:cNvSpPr/>
      </dsp:nvSpPr>
      <dsp:spPr>
        <a:xfrm>
          <a:off x="174584" y="580685"/>
          <a:ext cx="1128787"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9B762-F281-48AF-9608-8BF4CC8BDBCB}">
      <dsp:nvSpPr>
        <dsp:cNvPr id="0" name=""/>
        <dsp:cNvSpPr/>
      </dsp:nvSpPr>
      <dsp:spPr>
        <a:xfrm>
          <a:off x="0" y="580685"/>
          <a:ext cx="8286807"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Η</a:t>
          </a:r>
          <a:r>
            <a:rPr lang="el-GR" sz="2400" kern="1200" dirty="0"/>
            <a:t> </a:t>
          </a:r>
          <a:r>
            <a:rPr lang="el-GR" sz="2000" b="1" kern="1200" dirty="0">
              <a:solidFill>
                <a:schemeClr val="tx1"/>
              </a:solidFill>
            </a:rPr>
            <a:t>αναλυτική επεξεργασία αποσκοπεί στην ανάλυση των δεδομένων</a:t>
          </a:r>
        </a:p>
      </dsp:txBody>
      <dsp:txXfrm>
        <a:off x="55113" y="635798"/>
        <a:ext cx="8176581" cy="1018561"/>
      </dsp:txXfrm>
    </dsp:sp>
    <dsp:sp modelId="{223D731E-06E2-4958-9812-4575C8DB6129}">
      <dsp:nvSpPr>
        <dsp:cNvPr id="0" name=""/>
        <dsp:cNvSpPr/>
      </dsp:nvSpPr>
      <dsp:spPr>
        <a:xfrm>
          <a:off x="188945" y="1844927"/>
          <a:ext cx="1128787"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F81A5C-4880-4129-B024-7785300A6973}">
      <dsp:nvSpPr>
        <dsp:cNvPr id="0" name=""/>
        <dsp:cNvSpPr/>
      </dsp:nvSpPr>
      <dsp:spPr>
        <a:xfrm>
          <a:off x="28721" y="1844927"/>
          <a:ext cx="8258086"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Απώτερος σκοπός της είναι να εντοπιστούν τα δομικά μέρη κάθε στοιχείου και να εντοπιστούν οι σχέσεις που τα συνδέουν </a:t>
          </a:r>
        </a:p>
      </dsp:txBody>
      <dsp:txXfrm>
        <a:off x="83834" y="1900040"/>
        <a:ext cx="8147860" cy="1018561"/>
      </dsp:txXfrm>
    </dsp:sp>
    <dsp:sp modelId="{7F811E85-52CE-4B38-B55D-86F8B227B7A5}">
      <dsp:nvSpPr>
        <dsp:cNvPr id="0" name=""/>
        <dsp:cNvSpPr/>
      </dsp:nvSpPr>
      <dsp:spPr>
        <a:xfrm>
          <a:off x="184066" y="3109169"/>
          <a:ext cx="1128787"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FA837-3133-4D96-B086-1385F4DDBFA1}">
      <dsp:nvSpPr>
        <dsp:cNvPr id="0" name=""/>
        <dsp:cNvSpPr/>
      </dsp:nvSpPr>
      <dsp:spPr>
        <a:xfrm>
          <a:off x="18962" y="3109169"/>
          <a:ext cx="8267844"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Η ανάλυση βασίζεται σε κύριες έννοιες, όπως είναι η έννοια της αιτιότητας και σε διαδικασίες που βρίσκουν εφαρμογή σε όλους τους τομείς της γνώσης </a:t>
          </a:r>
        </a:p>
      </dsp:txBody>
      <dsp:txXfrm>
        <a:off x="74075" y="3164282"/>
        <a:ext cx="8157618" cy="1018561"/>
      </dsp:txXfrm>
    </dsp:sp>
    <dsp:sp modelId="{FF4E7DCA-492F-48CF-8518-464A9C9C803F}">
      <dsp:nvSpPr>
        <dsp:cNvPr id="0" name=""/>
        <dsp:cNvSpPr/>
      </dsp:nvSpPr>
      <dsp:spPr>
        <a:xfrm>
          <a:off x="0" y="4287295"/>
          <a:ext cx="1128787"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892B01-B603-4F4D-9D28-CFE5BFA02031}">
      <dsp:nvSpPr>
        <dsp:cNvPr id="0" name=""/>
        <dsp:cNvSpPr/>
      </dsp:nvSpPr>
      <dsp:spPr>
        <a:xfrm>
          <a:off x="9204" y="4373410"/>
          <a:ext cx="8277603" cy="112878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l-GR" sz="2000" b="1" kern="1200" dirty="0">
              <a:solidFill>
                <a:schemeClr val="tx1"/>
              </a:solidFill>
            </a:rPr>
            <a:t>Οι αναλυτικές δεξιότητες είναι: η ανάλυση των δομικών στοιχείων, η διάκριση σχέσεων, η διάκριση μοτίβων. Η διάκριση γεγονότων από απόψεις-εκτιμήσεις και η διευκρίνιση </a:t>
          </a:r>
        </a:p>
      </dsp:txBody>
      <dsp:txXfrm>
        <a:off x="64317" y="4428523"/>
        <a:ext cx="8167377" cy="1018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006E6-228E-4C46-ABBC-38C0C495F1BC}">
      <dsp:nvSpPr>
        <dsp:cNvPr id="0" name=""/>
        <dsp:cNvSpPr/>
      </dsp:nvSpPr>
      <dsp:spPr>
        <a:xfrm>
          <a:off x="637190" y="0"/>
          <a:ext cx="7221498" cy="5330593"/>
        </a:xfrm>
        <a:prstGeom prst="rightArrow">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6E8CF9C2-1E5E-4E73-80F1-ADD3F83F31F9}">
      <dsp:nvSpPr>
        <dsp:cNvPr id="0" name=""/>
        <dsp:cNvSpPr/>
      </dsp:nvSpPr>
      <dsp:spPr>
        <a:xfrm>
          <a:off x="4148" y="1537193"/>
          <a:ext cx="2563698" cy="21322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b="1" i="0" kern="1200" dirty="0" smtClean="0">
              <a:solidFill>
                <a:schemeClr val="bg1"/>
              </a:solidFill>
              <a:effectLst/>
              <a:latin typeface="+mn-lt"/>
              <a:ea typeface="+mn-ea"/>
              <a:cs typeface="+mn-cs"/>
            </a:rPr>
            <a:t>Γνώση</a:t>
          </a:r>
          <a:endParaRPr lang="el-GR" sz="1400" b="1" i="0" kern="1200" dirty="0" smtClean="0">
            <a:solidFill>
              <a:schemeClr val="bg1"/>
            </a:solidFill>
            <a:effectLst/>
            <a:latin typeface="+mn-lt"/>
            <a:ea typeface="+mn-ea"/>
            <a:cs typeface="+mn-cs"/>
          </a:endParaRPr>
        </a:p>
        <a:p>
          <a:pPr lvl="0" algn="ctr" defTabSz="1244600">
            <a:lnSpc>
              <a:spcPct val="90000"/>
            </a:lnSpc>
            <a:spcBef>
              <a:spcPct val="0"/>
            </a:spcBef>
            <a:spcAft>
              <a:spcPct val="35000"/>
            </a:spcAft>
          </a:pPr>
          <a:r>
            <a:rPr lang="el-GR" sz="1400" b="0" i="0" kern="1200" dirty="0" smtClean="0">
              <a:solidFill>
                <a:schemeClr val="accent5">
                  <a:lumMod val="50000"/>
                </a:schemeClr>
              </a:solidFill>
              <a:effectLst/>
              <a:latin typeface="+mn-lt"/>
              <a:cs typeface="+mn-cs"/>
            </a:rPr>
            <a:t>Περιλαμβάνει όλες τις απαιτούμενες γνώσεις για κάθε μία από τις δεξιότητες</a:t>
          </a:r>
        </a:p>
        <a:p>
          <a:pPr lvl="0" algn="ctr" defTabSz="1244600">
            <a:lnSpc>
              <a:spcPct val="90000"/>
            </a:lnSpc>
            <a:spcBef>
              <a:spcPct val="0"/>
            </a:spcBef>
            <a:spcAft>
              <a:spcPct val="35000"/>
            </a:spcAft>
          </a:pPr>
          <a:endParaRPr lang="en-US" sz="1400" b="0" i="0" kern="1200" dirty="0">
            <a:solidFill>
              <a:schemeClr val="accent5">
                <a:lumMod val="50000"/>
              </a:schemeClr>
            </a:solidFill>
            <a:effectLst/>
            <a:latin typeface="+mn-lt"/>
          </a:endParaRPr>
        </a:p>
      </dsp:txBody>
      <dsp:txXfrm>
        <a:off x="108235" y="1641280"/>
        <a:ext cx="2355524" cy="1924063"/>
      </dsp:txXfrm>
    </dsp:sp>
    <dsp:sp modelId="{85404640-E183-4B8A-827B-AC867F94ECED}">
      <dsp:nvSpPr>
        <dsp:cNvPr id="0" name=""/>
        <dsp:cNvSpPr/>
      </dsp:nvSpPr>
      <dsp:spPr>
        <a:xfrm>
          <a:off x="2966090" y="1599177"/>
          <a:ext cx="2563698" cy="21322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b="1" i="0" kern="1200" dirty="0" smtClean="0">
              <a:solidFill>
                <a:schemeClr val="bg1"/>
              </a:solidFill>
              <a:effectLst/>
              <a:latin typeface="+mn-lt"/>
              <a:ea typeface="+mn-ea"/>
              <a:cs typeface="+mn-cs"/>
            </a:rPr>
            <a:t>Δεξιότητες</a:t>
          </a:r>
          <a:r>
            <a:rPr lang="en-US" sz="2800" b="1" i="0" kern="1200" dirty="0" smtClean="0">
              <a:solidFill>
                <a:schemeClr val="bg1"/>
              </a:solidFill>
              <a:effectLst/>
              <a:latin typeface="+mn-lt"/>
              <a:ea typeface="+mn-ea"/>
              <a:cs typeface="+mn-cs"/>
            </a:rPr>
            <a:t> </a:t>
          </a:r>
          <a:endParaRPr lang="el-GR" sz="2800" b="1" i="0" kern="1200" dirty="0" smtClean="0">
            <a:solidFill>
              <a:schemeClr val="bg1"/>
            </a:solidFill>
            <a:effectLst/>
            <a:latin typeface="+mn-lt"/>
            <a:ea typeface="+mn-ea"/>
            <a:cs typeface="+mn-cs"/>
          </a:endParaRPr>
        </a:p>
        <a:p>
          <a:pPr lvl="0" algn="ctr" defTabSz="1244600">
            <a:lnSpc>
              <a:spcPct val="90000"/>
            </a:lnSpc>
            <a:spcBef>
              <a:spcPct val="0"/>
            </a:spcBef>
            <a:spcAft>
              <a:spcPct val="35000"/>
            </a:spcAft>
          </a:pPr>
          <a:r>
            <a:rPr lang="el-GR" sz="1400" b="0" i="0" kern="1200" dirty="0" smtClean="0">
              <a:solidFill>
                <a:schemeClr val="accent5">
                  <a:lumMod val="50000"/>
                </a:schemeClr>
              </a:solidFill>
              <a:effectLst/>
              <a:latin typeface="+mn-lt"/>
              <a:cs typeface="+mn-cs"/>
            </a:rPr>
            <a:t>Περιλαμβάνει όλες τις ικανότητες, δεξιότητες και διαδικασίες βάσει των οποίων διαμορφώνεται το πλαίσιο των αναλυτικών προγραμμάτων </a:t>
          </a:r>
          <a:endParaRPr lang="en-US" sz="1400" b="0" i="0" kern="1200" dirty="0">
            <a:solidFill>
              <a:schemeClr val="accent5">
                <a:lumMod val="50000"/>
              </a:schemeClr>
            </a:solidFill>
            <a:effectLst/>
            <a:latin typeface="+mn-lt"/>
            <a:cs typeface="+mn-cs"/>
          </a:endParaRPr>
        </a:p>
      </dsp:txBody>
      <dsp:txXfrm>
        <a:off x="3070177" y="1703264"/>
        <a:ext cx="2355524" cy="1924063"/>
      </dsp:txXfrm>
    </dsp:sp>
    <dsp:sp modelId="{D6F4BF7E-8AB0-4198-B287-F8E772AC86BC}">
      <dsp:nvSpPr>
        <dsp:cNvPr id="0" name=""/>
        <dsp:cNvSpPr/>
      </dsp:nvSpPr>
      <dsp:spPr>
        <a:xfrm>
          <a:off x="5928033" y="1599177"/>
          <a:ext cx="2563698" cy="21322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l-GR" sz="2000" b="1" i="0" kern="1200" dirty="0" smtClean="0">
              <a:solidFill>
                <a:schemeClr val="bg1"/>
              </a:solidFill>
              <a:effectLst/>
              <a:latin typeface="+mn-lt"/>
              <a:ea typeface="+mn-ea"/>
              <a:cs typeface="+mn-cs"/>
            </a:rPr>
            <a:t>Συμπεριφορές αξίες  και ηθικές αρχές</a:t>
          </a:r>
          <a:r>
            <a:rPr lang="en-US" sz="2000" b="1" i="0" kern="1200" dirty="0" smtClean="0">
              <a:solidFill>
                <a:schemeClr val="bg1"/>
              </a:solidFill>
              <a:effectLst/>
              <a:latin typeface="+mn-lt"/>
              <a:ea typeface="+mn-ea"/>
              <a:cs typeface="+mn-cs"/>
            </a:rPr>
            <a:t> </a:t>
          </a:r>
          <a:endParaRPr lang="el-GR" sz="2000" b="1" i="0" kern="1200" dirty="0" smtClean="0">
            <a:solidFill>
              <a:schemeClr val="bg1"/>
            </a:solidFill>
            <a:effectLst/>
            <a:latin typeface="+mn-lt"/>
            <a:ea typeface="+mn-ea"/>
            <a:cs typeface="+mn-cs"/>
          </a:endParaRPr>
        </a:p>
        <a:p>
          <a:pPr lvl="0" algn="ctr" defTabSz="889000" rtl="0">
            <a:lnSpc>
              <a:spcPct val="90000"/>
            </a:lnSpc>
            <a:spcBef>
              <a:spcPct val="0"/>
            </a:spcBef>
            <a:spcAft>
              <a:spcPct val="35000"/>
            </a:spcAft>
          </a:pPr>
          <a:r>
            <a:rPr lang="el-GR" sz="1400" b="0" i="0" kern="1200" dirty="0" smtClean="0">
              <a:solidFill>
                <a:schemeClr val="accent5">
                  <a:lumMod val="50000"/>
                </a:schemeClr>
              </a:solidFill>
              <a:effectLst/>
              <a:latin typeface="+mn-lt"/>
              <a:cs typeface="+mn-cs"/>
            </a:rPr>
            <a:t>Αναφέρεται σε συμπεριφορές και στάσεις που πρέπει να επιδεικνύουν οι μαθητές σε σχέση με την κάθε μια από τις δεξιότητες</a:t>
          </a:r>
          <a:endParaRPr lang="en-US" sz="1400" b="0" i="0" kern="1200" dirty="0">
            <a:solidFill>
              <a:schemeClr val="accent5">
                <a:lumMod val="50000"/>
              </a:schemeClr>
            </a:solidFill>
            <a:effectLst/>
            <a:latin typeface="+mn-lt"/>
            <a:cs typeface="+mn-cs"/>
          </a:endParaRPr>
        </a:p>
      </dsp:txBody>
      <dsp:txXfrm>
        <a:off x="6032120" y="1703264"/>
        <a:ext cx="2355524" cy="19240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0CA9F-A56E-448C-BE4A-B381F5501C46}">
      <dsp:nvSpPr>
        <dsp:cNvPr id="0" name=""/>
        <dsp:cNvSpPr/>
      </dsp:nvSpPr>
      <dsp:spPr>
        <a:xfrm>
          <a:off x="0" y="0"/>
          <a:ext cx="9144000" cy="2846070"/>
        </a:xfrm>
        <a:prstGeom prst="roundRect">
          <a:avLst>
            <a:gd name="adj" fmla="val 10000"/>
          </a:avLst>
        </a:prstGeom>
        <a:blipFill dpi="0" rotWithShape="0">
          <a:blip xmlns:r="http://schemas.openxmlformats.org/officeDocument/2006/relationships" r:embed="rId1">
            <a:alphaModFix amt="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72B8EA25-A7F4-4D84-BE45-2A26DAF042BF}">
      <dsp:nvSpPr>
        <dsp:cNvPr id="0" name=""/>
        <dsp:cNvSpPr/>
      </dsp:nvSpPr>
      <dsp:spPr>
        <a:xfrm>
          <a:off x="897053" y="482464"/>
          <a:ext cx="1027204" cy="1881140"/>
        </a:xfrm>
        <a:prstGeom prst="roundRect">
          <a:avLst>
            <a:gd name="adj" fmla="val 1000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128047-ED06-48A5-82E2-F2167DA0A703}">
      <dsp:nvSpPr>
        <dsp:cNvPr id="0" name=""/>
        <dsp:cNvSpPr/>
      </dsp:nvSpPr>
      <dsp:spPr>
        <a:xfrm rot="10800000">
          <a:off x="133583" y="2846069"/>
          <a:ext cx="2268909" cy="3478530"/>
        </a:xfrm>
        <a:prstGeom prst="round2SameRect">
          <a:avLst>
            <a:gd name="adj1" fmla="val 10500"/>
            <a:gd name="adj2" fmla="val 0"/>
          </a:avLst>
        </a:prstGeom>
        <a:solidFill>
          <a:srgbClr val="9135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defTabSz="800100">
            <a:lnSpc>
              <a:spcPct val="90000"/>
            </a:lnSpc>
            <a:spcBef>
              <a:spcPct val="0"/>
            </a:spcBef>
            <a:spcAft>
              <a:spcPct val="35000"/>
            </a:spcAft>
          </a:pPr>
          <a:r>
            <a:rPr lang="el-GR" sz="1800" b="1" kern="1200" dirty="0" smtClean="0">
              <a:solidFill>
                <a:schemeClr val="bg1"/>
              </a:solidFill>
              <a:latin typeface="+mn-lt"/>
              <a:cs typeface="Arial" pitchFamily="34" charset="0"/>
            </a:rPr>
            <a:t>1.</a:t>
          </a:r>
          <a:r>
            <a:rPr lang="en-US" sz="1800" b="1" kern="1200" dirty="0" smtClean="0">
              <a:solidFill>
                <a:schemeClr val="bg1"/>
              </a:solidFill>
              <a:latin typeface="+mn-lt"/>
              <a:cs typeface="Arial" pitchFamily="34" charset="0"/>
            </a:rPr>
            <a:t> </a:t>
          </a:r>
          <a:r>
            <a:rPr lang="el-GR" sz="1800" b="1" kern="1200" dirty="0" smtClean="0">
              <a:solidFill>
                <a:schemeClr val="bg1"/>
              </a:solidFill>
              <a:latin typeface="+mn-lt"/>
              <a:cs typeface="Arial" pitchFamily="34" charset="0"/>
            </a:rPr>
            <a:t>Δημιουργικότητα και Καινοτομία .</a:t>
          </a:r>
        </a:p>
        <a:p>
          <a:pPr lvl="0" algn="l" defTabSz="800100">
            <a:lnSpc>
              <a:spcPct val="90000"/>
            </a:lnSpc>
            <a:spcBef>
              <a:spcPct val="0"/>
            </a:spcBef>
            <a:spcAft>
              <a:spcPct val="35000"/>
            </a:spcAft>
          </a:pPr>
          <a:r>
            <a:rPr lang="el-GR" sz="1800" b="1" kern="1200" dirty="0" smtClean="0">
              <a:solidFill>
                <a:schemeClr val="bg1"/>
              </a:solidFill>
              <a:latin typeface="+mn-lt"/>
              <a:cs typeface="Arial" pitchFamily="34" charset="0"/>
            </a:rPr>
            <a:t>2.</a:t>
          </a:r>
          <a:r>
            <a:rPr lang="en-US" sz="1800" b="1" kern="1200" dirty="0" smtClean="0">
              <a:solidFill>
                <a:schemeClr val="bg1"/>
              </a:solidFill>
              <a:latin typeface="+mn-lt"/>
              <a:cs typeface="Arial" pitchFamily="34" charset="0"/>
            </a:rPr>
            <a:t> </a:t>
          </a:r>
          <a:r>
            <a:rPr lang="el-GR" sz="1800" b="1" kern="1200" dirty="0" smtClean="0">
              <a:solidFill>
                <a:schemeClr val="bg1"/>
              </a:solidFill>
              <a:latin typeface="+mn-lt"/>
              <a:cs typeface="Arial" pitchFamily="34" charset="0"/>
            </a:rPr>
            <a:t>Κριτική σκέψη,</a:t>
          </a:r>
          <a:r>
            <a:rPr lang="en-US" sz="1800" b="1" kern="1200" dirty="0" smtClean="0">
              <a:solidFill>
                <a:schemeClr val="bg1"/>
              </a:solidFill>
              <a:latin typeface="+mn-lt"/>
              <a:cs typeface="Arial" pitchFamily="34" charset="0"/>
            </a:rPr>
            <a:t> </a:t>
          </a:r>
          <a:r>
            <a:rPr lang="el-GR" sz="1800" b="1" kern="1200" dirty="0" smtClean="0">
              <a:solidFill>
                <a:schemeClr val="bg1"/>
              </a:solidFill>
              <a:latin typeface="+mn-lt"/>
              <a:cs typeface="Arial" pitchFamily="34" charset="0"/>
            </a:rPr>
            <a:t>Επίλυση</a:t>
          </a:r>
          <a:r>
            <a:rPr lang="en-US" sz="1800" b="1" kern="1200" dirty="0" smtClean="0">
              <a:solidFill>
                <a:schemeClr val="bg1"/>
              </a:solidFill>
              <a:latin typeface="+mn-lt"/>
              <a:cs typeface="Arial" pitchFamily="34" charset="0"/>
            </a:rPr>
            <a:t> </a:t>
          </a:r>
          <a:r>
            <a:rPr lang="el-GR" sz="1800" b="1" kern="1200" dirty="0" smtClean="0">
              <a:solidFill>
                <a:schemeClr val="bg1"/>
              </a:solidFill>
              <a:latin typeface="+mn-lt"/>
              <a:cs typeface="Arial" pitchFamily="34" charset="0"/>
            </a:rPr>
            <a:t>προβλήματος Διαχείριση και Λήψη Απόφασης</a:t>
          </a:r>
        </a:p>
        <a:p>
          <a:pPr lvl="0" algn="l" defTabSz="800100">
            <a:lnSpc>
              <a:spcPct val="90000"/>
            </a:lnSpc>
            <a:spcBef>
              <a:spcPct val="0"/>
            </a:spcBef>
            <a:spcAft>
              <a:spcPct val="35000"/>
            </a:spcAft>
          </a:pPr>
          <a:r>
            <a:rPr lang="el-GR" sz="1800" b="1" kern="1200" dirty="0" smtClean="0">
              <a:solidFill>
                <a:schemeClr val="bg1"/>
              </a:solidFill>
              <a:latin typeface="+mn-lt"/>
              <a:cs typeface="Arial" pitchFamily="34" charset="0"/>
            </a:rPr>
            <a:t>3.</a:t>
          </a:r>
          <a:r>
            <a:rPr lang="en-US" sz="1800" b="1" kern="1200" dirty="0" smtClean="0">
              <a:solidFill>
                <a:schemeClr val="bg1"/>
              </a:solidFill>
              <a:latin typeface="+mn-lt"/>
              <a:cs typeface="Arial" pitchFamily="34" charset="0"/>
            </a:rPr>
            <a:t> </a:t>
          </a:r>
          <a:r>
            <a:rPr lang="el-GR" sz="1800" b="1" kern="1200" dirty="0" smtClean="0">
              <a:solidFill>
                <a:schemeClr val="bg1"/>
              </a:solidFill>
              <a:latin typeface="+mn-lt"/>
              <a:cs typeface="Arial" pitchFamily="34" charset="0"/>
            </a:rPr>
            <a:t>Μαθαίνοντας να Μαθαίνεις</a:t>
          </a:r>
          <a:r>
            <a:rPr lang="en-US" sz="1800" b="1" kern="1200" dirty="0" smtClean="0">
              <a:solidFill>
                <a:schemeClr val="bg1"/>
              </a:solidFill>
              <a:latin typeface="+mn-lt"/>
              <a:cs typeface="Arial" pitchFamily="34" charset="0"/>
            </a:rPr>
            <a:t>: </a:t>
          </a:r>
          <a:r>
            <a:rPr lang="el-GR" sz="1800" b="1" kern="1200" dirty="0" smtClean="0">
              <a:solidFill>
                <a:schemeClr val="bg1"/>
              </a:solidFill>
              <a:latin typeface="+mn-lt"/>
              <a:cs typeface="Arial" pitchFamily="34" charset="0"/>
            </a:rPr>
            <a:t> </a:t>
          </a:r>
          <a:r>
            <a:rPr lang="el-GR" sz="1800" b="1" kern="1200" dirty="0" err="1" smtClean="0">
              <a:solidFill>
                <a:schemeClr val="bg1"/>
              </a:solidFill>
              <a:latin typeface="+mn-lt"/>
              <a:cs typeface="Arial" pitchFamily="34" charset="0"/>
            </a:rPr>
            <a:t>Μεταγνώση</a:t>
          </a:r>
          <a:r>
            <a:rPr lang="el-GR" sz="1800" b="1" kern="1200" dirty="0" smtClean="0">
              <a:solidFill>
                <a:schemeClr val="bg1"/>
              </a:solidFill>
              <a:latin typeface="+mn-lt"/>
              <a:cs typeface="Arial" pitchFamily="34" charset="0"/>
            </a:rPr>
            <a:t> </a:t>
          </a:r>
        </a:p>
        <a:p>
          <a:pPr lvl="0" algn="r" defTabSz="800100">
            <a:lnSpc>
              <a:spcPct val="90000"/>
            </a:lnSpc>
            <a:spcBef>
              <a:spcPct val="0"/>
            </a:spcBef>
            <a:spcAft>
              <a:spcPct val="35000"/>
            </a:spcAft>
          </a:pPr>
          <a:endParaRPr lang="en-US" sz="1800" b="0" i="1" u="none" kern="1200" dirty="0">
            <a:latin typeface="+mj-lt"/>
          </a:endParaRPr>
        </a:p>
      </dsp:txBody>
      <dsp:txXfrm rot="10800000">
        <a:off x="203360" y="2846069"/>
        <a:ext cx="2129355" cy="3408753"/>
      </dsp:txXfrm>
    </dsp:sp>
    <dsp:sp modelId="{7610E844-517A-4E43-8D16-8025E1F2AD42}">
      <dsp:nvSpPr>
        <dsp:cNvPr id="0" name=""/>
        <dsp:cNvSpPr/>
      </dsp:nvSpPr>
      <dsp:spPr>
        <a:xfrm>
          <a:off x="2953860" y="482464"/>
          <a:ext cx="1027204" cy="1881140"/>
        </a:xfrm>
        <a:prstGeom prst="roundRect">
          <a:avLst>
            <a:gd name="adj" fmla="val 1000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FF533-2CAA-4392-8108-EC05126876E5}">
      <dsp:nvSpPr>
        <dsp:cNvPr id="0" name=""/>
        <dsp:cNvSpPr/>
      </dsp:nvSpPr>
      <dsp:spPr>
        <a:xfrm rot="10800000">
          <a:off x="2556440" y="2772429"/>
          <a:ext cx="1639263" cy="3478530"/>
        </a:xfrm>
        <a:prstGeom prst="round2SameRect">
          <a:avLst>
            <a:gd name="adj1" fmla="val 10500"/>
            <a:gd name="adj2" fmla="val 0"/>
          </a:avLst>
        </a:prstGeom>
        <a:solidFill>
          <a:srgbClr val="6D88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defTabSz="800100">
            <a:spcBef>
              <a:spcPct val="0"/>
            </a:spcBef>
            <a:spcAft>
              <a:spcPct val="35000"/>
            </a:spcAft>
          </a:pPr>
          <a:r>
            <a:rPr lang="el-GR" sz="1800" b="1" kern="1200" dirty="0" smtClean="0">
              <a:solidFill>
                <a:schemeClr val="bg1"/>
              </a:solidFill>
              <a:latin typeface="+mn-lt"/>
              <a:cs typeface="Arial" pitchFamily="34" charset="0"/>
            </a:rPr>
            <a:t>4. Επικοινωνία</a:t>
          </a:r>
        </a:p>
        <a:p>
          <a:pPr lvl="0" defTabSz="800100">
            <a:spcBef>
              <a:spcPct val="0"/>
            </a:spcBef>
            <a:spcAft>
              <a:spcPct val="35000"/>
            </a:spcAft>
          </a:pPr>
          <a:r>
            <a:rPr lang="el-GR" sz="1800" b="1" kern="1200" dirty="0" smtClean="0">
              <a:solidFill>
                <a:schemeClr val="bg1"/>
              </a:solidFill>
              <a:latin typeface="+mn-lt"/>
              <a:cs typeface="Arial" pitchFamily="34" charset="0"/>
            </a:rPr>
            <a:t>5. Συνεργασία </a:t>
          </a:r>
        </a:p>
        <a:p>
          <a:pPr lvl="0" defTabSz="800100">
            <a:spcBef>
              <a:spcPct val="0"/>
            </a:spcBef>
            <a:spcAft>
              <a:spcPct val="35000"/>
            </a:spcAft>
          </a:pPr>
          <a:r>
            <a:rPr lang="el-GR" sz="1800" b="1" kern="1200" dirty="0" smtClean="0">
              <a:solidFill>
                <a:schemeClr val="bg1"/>
              </a:solidFill>
              <a:latin typeface="+mn-lt"/>
              <a:cs typeface="Arial" pitchFamily="34" charset="0"/>
            </a:rPr>
            <a:t>(ομαδική εργασία)</a:t>
          </a:r>
        </a:p>
        <a:p>
          <a:pPr lvl="0" algn="r" defTabSz="800100">
            <a:lnSpc>
              <a:spcPct val="90000"/>
            </a:lnSpc>
            <a:spcBef>
              <a:spcPct val="0"/>
            </a:spcBef>
            <a:spcAft>
              <a:spcPct val="35000"/>
            </a:spcAft>
          </a:pPr>
          <a:r>
            <a:rPr lang="el-GR" sz="1800" kern="1200" dirty="0" smtClean="0">
              <a:solidFill>
                <a:schemeClr val="bg1"/>
              </a:solidFill>
              <a:latin typeface="Arial" pitchFamily="34" charset="0"/>
              <a:cs typeface="Arial" pitchFamily="34" charset="0"/>
            </a:rPr>
            <a:t> </a:t>
          </a:r>
          <a:endParaRPr lang="en-US" sz="1800" kern="1200" dirty="0">
            <a:solidFill>
              <a:schemeClr val="bg1"/>
            </a:solidFill>
            <a:latin typeface="Arial" pitchFamily="34" charset="0"/>
            <a:cs typeface="Arial" pitchFamily="34" charset="0"/>
          </a:endParaRPr>
        </a:p>
      </dsp:txBody>
      <dsp:txXfrm rot="10800000">
        <a:off x="2606853" y="2772429"/>
        <a:ext cx="1538437" cy="3428117"/>
      </dsp:txXfrm>
    </dsp:sp>
    <dsp:sp modelId="{A27F4960-49BC-4750-B0D9-4DF179EB718F}">
      <dsp:nvSpPr>
        <dsp:cNvPr id="0" name=""/>
        <dsp:cNvSpPr/>
      </dsp:nvSpPr>
      <dsp:spPr>
        <a:xfrm>
          <a:off x="5122771" y="1246788"/>
          <a:ext cx="201332" cy="382547"/>
        </a:xfrm>
        <a:prstGeom prst="roundRect">
          <a:avLst>
            <a:gd name="adj" fmla="val 1000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52F041-05AD-4FED-99D0-1A7D3825E567}">
      <dsp:nvSpPr>
        <dsp:cNvPr id="0" name=""/>
        <dsp:cNvSpPr/>
      </dsp:nvSpPr>
      <dsp:spPr>
        <a:xfrm rot="10800000">
          <a:off x="4531671" y="2799735"/>
          <a:ext cx="2054768" cy="3478530"/>
        </a:xfrm>
        <a:prstGeom prst="round2SameRect">
          <a:avLst>
            <a:gd name="adj1" fmla="val 10500"/>
            <a:gd name="adj2" fmla="val 0"/>
          </a:avLst>
        </a:prstGeom>
        <a:solidFill>
          <a:srgbClr val="54406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defTabSz="800100">
            <a:spcBef>
              <a:spcPct val="0"/>
            </a:spcBef>
            <a:spcAft>
              <a:spcPct val="35000"/>
            </a:spcAft>
          </a:pPr>
          <a:r>
            <a:rPr lang="el-GR" sz="1800" b="1" kern="1200" dirty="0" smtClean="0">
              <a:solidFill>
                <a:schemeClr val="bg1"/>
              </a:solidFill>
              <a:latin typeface="+mn-lt"/>
              <a:cs typeface="Arial" pitchFamily="34" charset="0"/>
            </a:rPr>
            <a:t>6. Πληροφοριακή Παιδεία</a:t>
          </a:r>
        </a:p>
        <a:p>
          <a:pPr lvl="0" algn="l" defTabSz="800100">
            <a:lnSpc>
              <a:spcPct val="90000"/>
            </a:lnSpc>
            <a:spcBef>
              <a:spcPct val="0"/>
            </a:spcBef>
            <a:spcAft>
              <a:spcPct val="35000"/>
            </a:spcAft>
          </a:pPr>
          <a:r>
            <a:rPr lang="el-GR" sz="1800" b="1" kern="1200" dirty="0" smtClean="0">
              <a:solidFill>
                <a:schemeClr val="bg1"/>
              </a:solidFill>
              <a:latin typeface="+mn-lt"/>
              <a:cs typeface="Arial" pitchFamily="34" charset="0"/>
            </a:rPr>
            <a:t>7. Παιδεία της Τεχνολογίας της Πληροφορίας και της Επικοινωνίας (Τ.Π.Ε.)</a:t>
          </a:r>
        </a:p>
        <a:p>
          <a:pPr lvl="0" algn="l" defTabSz="800100">
            <a:lnSpc>
              <a:spcPct val="90000"/>
            </a:lnSpc>
            <a:spcBef>
              <a:spcPct val="0"/>
            </a:spcBef>
            <a:spcAft>
              <a:spcPct val="35000"/>
            </a:spcAft>
          </a:pPr>
          <a:endParaRPr lang="en-US" sz="1800" b="1" kern="1200" dirty="0">
            <a:solidFill>
              <a:schemeClr val="bg1"/>
            </a:solidFill>
            <a:latin typeface="+mn-lt"/>
            <a:cs typeface="Arial" pitchFamily="34" charset="0"/>
          </a:endParaRPr>
        </a:p>
      </dsp:txBody>
      <dsp:txXfrm rot="10800000">
        <a:off x="4594862" y="2799735"/>
        <a:ext cx="1928386" cy="3415339"/>
      </dsp:txXfrm>
    </dsp:sp>
    <dsp:sp modelId="{36DEE12E-19B7-4E0B-8616-702821A595F7}">
      <dsp:nvSpPr>
        <dsp:cNvPr id="0" name=""/>
        <dsp:cNvSpPr/>
      </dsp:nvSpPr>
      <dsp:spPr>
        <a:xfrm>
          <a:off x="7193949" y="712465"/>
          <a:ext cx="1027204" cy="1421139"/>
        </a:xfrm>
        <a:prstGeom prst="roundRect">
          <a:avLst>
            <a:gd name="adj" fmla="val 1000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FBEE5C-143B-4CAE-9B42-8E48DE0B5821}">
      <dsp:nvSpPr>
        <dsp:cNvPr id="0" name=""/>
        <dsp:cNvSpPr/>
      </dsp:nvSpPr>
      <dsp:spPr>
        <a:xfrm rot="10800000">
          <a:off x="6704034" y="2846069"/>
          <a:ext cx="2320495" cy="3478530"/>
        </a:xfrm>
        <a:prstGeom prst="round2SameRect">
          <a:avLst>
            <a:gd name="adj1" fmla="val 10500"/>
            <a:gd name="adj2" fmla="val 0"/>
          </a:avLst>
        </a:prstGeom>
        <a:solidFill>
          <a:srgbClr val="2C77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l" defTabSz="800100">
            <a:lnSpc>
              <a:spcPct val="90000"/>
            </a:lnSpc>
            <a:spcBef>
              <a:spcPct val="0"/>
            </a:spcBef>
            <a:spcAft>
              <a:spcPct val="35000"/>
            </a:spcAft>
          </a:pPr>
          <a:r>
            <a:rPr lang="el-GR" sz="1800" b="1" kern="1200" dirty="0" smtClean="0">
              <a:solidFill>
                <a:schemeClr val="bg1"/>
              </a:solidFill>
              <a:latin typeface="+mn-lt"/>
              <a:cs typeface="Arial" pitchFamily="34" charset="0"/>
            </a:rPr>
            <a:t>8.Η Ικανότητα του Υπεύθυνου Πολίτη σε εθνικό και παγκόσμιο επίπεδο.</a:t>
          </a:r>
        </a:p>
        <a:p>
          <a:pPr lvl="0" algn="l" defTabSz="800100">
            <a:lnSpc>
              <a:spcPct val="90000"/>
            </a:lnSpc>
            <a:spcBef>
              <a:spcPct val="0"/>
            </a:spcBef>
            <a:spcAft>
              <a:spcPct val="35000"/>
            </a:spcAft>
          </a:pPr>
          <a:r>
            <a:rPr lang="el-GR" sz="1800" b="1" kern="1200" dirty="0" smtClean="0">
              <a:solidFill>
                <a:schemeClr val="bg1"/>
              </a:solidFill>
              <a:latin typeface="+mn-lt"/>
              <a:cs typeface="Arial" pitchFamily="34" charset="0"/>
            </a:rPr>
            <a:t>9.Ζωή και Καριέρα</a:t>
          </a:r>
        </a:p>
        <a:p>
          <a:pPr lvl="0" algn="l" defTabSz="800100">
            <a:lnSpc>
              <a:spcPct val="90000"/>
            </a:lnSpc>
            <a:spcBef>
              <a:spcPct val="0"/>
            </a:spcBef>
            <a:spcAft>
              <a:spcPct val="35000"/>
            </a:spcAft>
          </a:pPr>
          <a:r>
            <a:rPr lang="el-GR" sz="1800" b="1" kern="1200" dirty="0" smtClean="0">
              <a:solidFill>
                <a:schemeClr val="bg1"/>
              </a:solidFill>
              <a:latin typeface="+mn-lt"/>
              <a:cs typeface="Arial" pitchFamily="34" charset="0"/>
            </a:rPr>
            <a:t>10.Προσωπική και Κοινωνική Υπευθυνότητα με Πολιτισμική Αφύπνιση</a:t>
          </a:r>
        </a:p>
        <a:p>
          <a:pPr lvl="0" algn="l" defTabSz="800100">
            <a:lnSpc>
              <a:spcPct val="90000"/>
            </a:lnSpc>
            <a:spcBef>
              <a:spcPct val="0"/>
            </a:spcBef>
            <a:spcAft>
              <a:spcPct val="35000"/>
            </a:spcAft>
          </a:pPr>
          <a:endParaRPr lang="en-US" sz="1400" b="0" i="1" u="none" kern="1200" dirty="0" smtClean="0">
            <a:solidFill>
              <a:schemeClr val="bg1"/>
            </a:solidFill>
            <a:effectLst>
              <a:glow rad="139700">
                <a:schemeClr val="accent3">
                  <a:satMod val="175000"/>
                  <a:alpha val="40000"/>
                </a:schemeClr>
              </a:glow>
            </a:effectLst>
            <a:latin typeface="+mj-lt"/>
            <a:cs typeface="Vrinda" pitchFamily="34" charset="0"/>
          </a:endParaRPr>
        </a:p>
        <a:p>
          <a:pPr lvl="0" algn="l" defTabSz="800100">
            <a:lnSpc>
              <a:spcPct val="90000"/>
            </a:lnSpc>
            <a:spcBef>
              <a:spcPct val="0"/>
            </a:spcBef>
            <a:spcAft>
              <a:spcPct val="35000"/>
            </a:spcAft>
          </a:pPr>
          <a:endParaRPr lang="el-GR" sz="2500" kern="1200" dirty="0">
            <a:solidFill>
              <a:schemeClr val="bg1"/>
            </a:solidFill>
          </a:endParaRPr>
        </a:p>
      </dsp:txBody>
      <dsp:txXfrm rot="10800000">
        <a:off x="6775397" y="2846069"/>
        <a:ext cx="2177769" cy="340716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B19A8-C60B-44E3-B846-612F74219D85}">
      <dsp:nvSpPr>
        <dsp:cNvPr id="0" name=""/>
        <dsp:cNvSpPr/>
      </dsp:nvSpPr>
      <dsp:spPr>
        <a:xfrm>
          <a:off x="2946400" y="0"/>
          <a:ext cx="2946399" cy="1970160"/>
        </a:xfrm>
        <a:prstGeom prst="trapezoid">
          <a:avLst>
            <a:gd name="adj" fmla="val 74776"/>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100000"/>
            </a:lnSpc>
            <a:spcBef>
              <a:spcPct val="0"/>
            </a:spcBef>
            <a:spcAft>
              <a:spcPct val="35000"/>
            </a:spcAft>
          </a:pPr>
          <a:endParaRPr lang="el-GR" sz="1800" kern="1200" dirty="0"/>
        </a:p>
      </dsp:txBody>
      <dsp:txXfrm>
        <a:off x="2946400" y="0"/>
        <a:ext cx="2946399" cy="1970160"/>
      </dsp:txXfrm>
    </dsp:sp>
    <dsp:sp modelId="{5B25EE1C-2050-492D-A146-AE961FCFC140}">
      <dsp:nvSpPr>
        <dsp:cNvPr id="0" name=""/>
        <dsp:cNvSpPr/>
      </dsp:nvSpPr>
      <dsp:spPr>
        <a:xfrm>
          <a:off x="1473200" y="1970160"/>
          <a:ext cx="5892799" cy="1970160"/>
        </a:xfrm>
        <a:prstGeom prst="trapezoid">
          <a:avLst>
            <a:gd name="adj" fmla="val 74776"/>
          </a:avLst>
        </a:prstGeom>
        <a:solidFill>
          <a:schemeClr val="accent3">
            <a:hueOff val="8210934"/>
            <a:satOff val="-2130"/>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l-GR" sz="2400" kern="1200" dirty="0">
              <a:latin typeface="Arial" pitchFamily="34" charset="0"/>
              <a:cs typeface="Arial" pitchFamily="34" charset="0"/>
            </a:rPr>
            <a:t>Πρωτότυπες ιδέες σε γνωστές ή άγνωστες καταστάσεις</a:t>
          </a:r>
        </a:p>
      </dsp:txBody>
      <dsp:txXfrm>
        <a:off x="2504439" y="1970160"/>
        <a:ext cx="3830320" cy="1970160"/>
      </dsp:txXfrm>
    </dsp:sp>
    <dsp:sp modelId="{5E35310F-F9BB-4B56-A319-F11DECE8D445}">
      <dsp:nvSpPr>
        <dsp:cNvPr id="0" name=""/>
        <dsp:cNvSpPr/>
      </dsp:nvSpPr>
      <dsp:spPr>
        <a:xfrm>
          <a:off x="0" y="3940320"/>
          <a:ext cx="8839199" cy="1970160"/>
        </a:xfrm>
        <a:prstGeom prst="trapezoid">
          <a:avLst>
            <a:gd name="adj" fmla="val 74776"/>
          </a:avLst>
        </a:prstGeom>
        <a:solidFill>
          <a:schemeClr val="accent3">
            <a:hueOff val="16421869"/>
            <a:satOff val="-4260"/>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l-GR" sz="2200" kern="1200" dirty="0">
              <a:latin typeface="Arial" pitchFamily="34" charset="0"/>
              <a:cs typeface="Arial" pitchFamily="34" charset="0"/>
            </a:rPr>
            <a:t>Νέες ιδέες ή καινοτόμες λύσεις σε γνωστά προβλήματα ή καταστάσεις</a:t>
          </a:r>
        </a:p>
      </dsp:txBody>
      <dsp:txXfrm>
        <a:off x="1546859" y="3940320"/>
        <a:ext cx="5745480" cy="19701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AB1D-68D3-44FD-8BD0-93DAEB13DE4D}">
      <dsp:nvSpPr>
        <dsp:cNvPr id="0" name=""/>
        <dsp:cNvSpPr/>
      </dsp:nvSpPr>
      <dsp:spPr>
        <a:xfrm>
          <a:off x="-218798" y="0"/>
          <a:ext cx="6072230" cy="6072230"/>
        </a:xfrm>
        <a:prstGeom prst="triangle">
          <a:avLst/>
        </a:prstGeom>
        <a:solidFill>
          <a:srgbClr val="7030A0">
            <a:alpha val="25000"/>
          </a:srgb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2DB54-122A-4DF9-BC0B-75B6A1F6F9FF}">
      <dsp:nvSpPr>
        <dsp:cNvPr id="0" name=""/>
        <dsp:cNvSpPr/>
      </dsp:nvSpPr>
      <dsp:spPr>
        <a:xfrm>
          <a:off x="269442" y="291124"/>
          <a:ext cx="8874558" cy="1243772"/>
        </a:xfrm>
        <a:prstGeom prst="roundRect">
          <a:avLst/>
        </a:prstGeom>
        <a:solidFill>
          <a:schemeClr val="lt1">
            <a:alpha val="90000"/>
            <a:hueOff val="0"/>
            <a:satOff val="0"/>
            <a:lumOff val="0"/>
            <a:alphaOff val="0"/>
          </a:schemeClr>
        </a:solidFill>
        <a:ln w="55000" cap="flat" cmpd="thickThin"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b="1" kern="1200" dirty="0">
              <a:solidFill>
                <a:srgbClr val="002060"/>
              </a:solidFill>
            </a:rPr>
            <a:t>Διατύπωση του προβλήματος: </a:t>
          </a:r>
          <a:r>
            <a:rPr lang="el-GR" sz="1800" kern="1200" dirty="0"/>
            <a:t>Η διατύπωση όσο το δυνατόν πιο προσεγμένη , έτσι ώστε να κατανοήσουν οι μαθητές το ζητούμενο, τα στάδια επίλυσής του καθώς και τα υλικά και τις πηγές που θα χρησιμοποιήσουν.</a:t>
          </a:r>
          <a:endParaRPr lang="el-GR" sz="1800" kern="1200" dirty="0">
            <a:solidFill>
              <a:srgbClr val="002060"/>
            </a:solidFill>
          </a:endParaRPr>
        </a:p>
      </dsp:txBody>
      <dsp:txXfrm>
        <a:off x="330158" y="351840"/>
        <a:ext cx="8753126" cy="1122340"/>
      </dsp:txXfrm>
    </dsp:sp>
    <dsp:sp modelId="{7668BA38-9172-479E-B0A3-379914392CF6}">
      <dsp:nvSpPr>
        <dsp:cNvPr id="0" name=""/>
        <dsp:cNvSpPr/>
      </dsp:nvSpPr>
      <dsp:spPr>
        <a:xfrm>
          <a:off x="357163" y="1801722"/>
          <a:ext cx="8867256" cy="1494847"/>
        </a:xfrm>
        <a:prstGeom prst="roundRect">
          <a:avLst/>
        </a:prstGeom>
        <a:solidFill>
          <a:schemeClr val="lt1">
            <a:alpha val="90000"/>
            <a:hueOff val="0"/>
            <a:satOff val="0"/>
            <a:lumOff val="0"/>
            <a:alphaOff val="0"/>
          </a:schemeClr>
        </a:solidFill>
        <a:ln w="55000" cap="flat" cmpd="thickThin"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l-GR" sz="1800" b="1" kern="1200" dirty="0" smtClean="0">
              <a:solidFill>
                <a:srgbClr val="002060"/>
              </a:solidFill>
            </a:rPr>
            <a:t>Εννοιολογική </a:t>
          </a:r>
          <a:r>
            <a:rPr lang="el-GR" sz="1800" b="1" kern="1200" dirty="0">
              <a:solidFill>
                <a:srgbClr val="002060"/>
              </a:solidFill>
            </a:rPr>
            <a:t>ανάλυση-διαστάσεις του προβλήματος: </a:t>
          </a:r>
          <a:r>
            <a:rPr lang="el-GR" sz="1800" kern="1200" dirty="0"/>
            <a:t>Αναλύουμε για εμάς –και όχι για τους μαθητές μας – τις έννοιες που θα μάθουν για να αποφασίσουμε ποιες δραστηριότητες θα επιλέξουμε. Αν οι έννοιες του προβλήματος έχουν διάφορες διαστάσεις, αναλύουμε ή και διαιρούμε την έννοια στις διαστάσεις της.</a:t>
          </a:r>
          <a:endParaRPr lang="el-GR" sz="1800" kern="1200" dirty="0">
            <a:solidFill>
              <a:srgbClr val="002060"/>
            </a:solidFill>
          </a:endParaRPr>
        </a:p>
      </dsp:txBody>
      <dsp:txXfrm>
        <a:off x="430135" y="1874694"/>
        <a:ext cx="8721312" cy="1348903"/>
      </dsp:txXfrm>
    </dsp:sp>
    <dsp:sp modelId="{1DF474C0-D125-4E0E-BFDD-7BB66E216492}">
      <dsp:nvSpPr>
        <dsp:cNvPr id="0" name=""/>
        <dsp:cNvSpPr/>
      </dsp:nvSpPr>
      <dsp:spPr>
        <a:xfrm>
          <a:off x="269442" y="3559096"/>
          <a:ext cx="8874558" cy="1143253"/>
        </a:xfrm>
        <a:prstGeom prst="roundRect">
          <a:avLst/>
        </a:prstGeom>
        <a:solidFill>
          <a:schemeClr val="lt1">
            <a:alpha val="90000"/>
            <a:hueOff val="0"/>
            <a:satOff val="0"/>
            <a:lumOff val="0"/>
            <a:alphaOff val="0"/>
          </a:schemeClr>
        </a:solidFill>
        <a:ln w="55000" cap="flat" cmpd="thickThin"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kern="1200" dirty="0"/>
            <a:t> </a:t>
          </a:r>
          <a:r>
            <a:rPr lang="el-GR" sz="1800" b="1" kern="1200" dirty="0" smtClean="0">
              <a:solidFill>
                <a:srgbClr val="002060"/>
              </a:solidFill>
            </a:rPr>
            <a:t>Ακολουθία </a:t>
          </a:r>
          <a:r>
            <a:rPr lang="el-GR" sz="1800" b="1" kern="1200" dirty="0">
              <a:solidFill>
                <a:srgbClr val="002060"/>
              </a:solidFill>
            </a:rPr>
            <a:t>δραστηριοτήτων: </a:t>
          </a:r>
          <a:r>
            <a:rPr lang="el-GR" sz="1800" kern="1200" dirty="0"/>
            <a:t>Παίρνουμε αποφάσεις για το αν το πρόβλημα χρειάζεται προκαταρκτική συζήτηση ή εξατομικευμένη εργασία, αν οι μαθητές θα εργαστούν σε ομάδες ή αν κάποια στιγμή θα πρέπει να συνέρχεται η τάξη ως μεγάλη ομάδα </a:t>
          </a:r>
          <a:r>
            <a:rPr lang="el-GR" sz="1800" kern="1200" dirty="0" err="1"/>
            <a:t>κ.λ.π</a:t>
          </a:r>
          <a:r>
            <a:rPr lang="el-GR" sz="1800" kern="1200" dirty="0"/>
            <a:t>.</a:t>
          </a:r>
          <a:endParaRPr lang="el-GR" sz="1800" kern="1200" dirty="0">
            <a:solidFill>
              <a:srgbClr val="002060"/>
            </a:solidFill>
          </a:endParaRPr>
        </a:p>
      </dsp:txBody>
      <dsp:txXfrm>
        <a:off x="325251" y="3614905"/>
        <a:ext cx="8762940" cy="1031635"/>
      </dsp:txXfrm>
    </dsp:sp>
    <dsp:sp modelId="{8789A5A7-53BF-4E29-8F70-BD8470140029}">
      <dsp:nvSpPr>
        <dsp:cNvPr id="0" name=""/>
        <dsp:cNvSpPr/>
      </dsp:nvSpPr>
      <dsp:spPr>
        <a:xfrm>
          <a:off x="134713" y="4956384"/>
          <a:ext cx="9144016" cy="712349"/>
        </a:xfrm>
        <a:prstGeom prst="roundRect">
          <a:avLst/>
        </a:prstGeom>
        <a:solidFill>
          <a:schemeClr val="lt1">
            <a:alpha val="90000"/>
            <a:hueOff val="0"/>
            <a:satOff val="0"/>
            <a:lumOff val="0"/>
            <a:alphaOff val="0"/>
          </a:schemeClr>
        </a:solidFill>
        <a:ln w="55000" cap="flat" cmpd="thickThin"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l-GR" sz="1800" b="1" kern="1200" dirty="0">
              <a:solidFill>
                <a:srgbClr val="002060"/>
              </a:solidFill>
            </a:rPr>
            <a:t>Πηγές:</a:t>
          </a:r>
          <a:r>
            <a:rPr lang="el-GR" sz="1800" kern="1200" dirty="0"/>
            <a:t> Αποφασίζουμε ποια υλικά και ποιες πηγές θα προμηθεύσουμε στους μαθητές.</a:t>
          </a:r>
          <a:endParaRPr lang="el-GR" sz="1800" kern="1200" dirty="0">
            <a:solidFill>
              <a:srgbClr val="002060"/>
            </a:solidFill>
          </a:endParaRPr>
        </a:p>
      </dsp:txBody>
      <dsp:txXfrm>
        <a:off x="169487" y="4991158"/>
        <a:ext cx="9074468" cy="6428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4A8D-FD29-4671-94A7-61A0FE1A4BEE}">
      <dsp:nvSpPr>
        <dsp:cNvPr id="0" name=""/>
        <dsp:cNvSpPr/>
      </dsp:nvSpPr>
      <dsp:spPr>
        <a:xfrm>
          <a:off x="1796" y="0"/>
          <a:ext cx="1882949"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Επίκεντρο ο φοιτητής</a:t>
          </a:r>
        </a:p>
        <a:p>
          <a:pPr lvl="0" algn="ctr" defTabSz="622300">
            <a:lnSpc>
              <a:spcPct val="90000"/>
            </a:lnSpc>
            <a:spcBef>
              <a:spcPct val="0"/>
            </a:spcBef>
            <a:spcAft>
              <a:spcPct val="35000"/>
            </a:spcAft>
          </a:pPr>
          <a:r>
            <a:rPr lang="el-GR" sz="1400" kern="1200" dirty="0" smtClean="0">
              <a:solidFill>
                <a:schemeClr val="tx1"/>
              </a:solidFill>
            </a:rPr>
            <a:t>ολόπλευρη και καθολική  πρόοδος &amp; ανάπτυξη διανοητικά, επαγγελματικά, ψυχολογικά, ηθικά &amp; πνευματικά</a:t>
          </a:r>
          <a:endParaRPr lang="el-GR" sz="1400" kern="1200" dirty="0"/>
        </a:p>
      </dsp:txBody>
      <dsp:txXfrm>
        <a:off x="1796" y="2054994"/>
        <a:ext cx="1882949" cy="2054994"/>
      </dsp:txXfrm>
    </dsp:sp>
    <dsp:sp modelId="{3EA17AA0-41A9-4F9B-9DC2-21AC61F09A41}">
      <dsp:nvSpPr>
        <dsp:cNvPr id="0" name=""/>
        <dsp:cNvSpPr/>
      </dsp:nvSpPr>
      <dsp:spPr>
        <a:xfrm>
          <a:off x="87879" y="308249"/>
          <a:ext cx="1710782" cy="171078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C77F9-9CCF-42E2-AE84-FFCB75743D32}">
      <dsp:nvSpPr>
        <dsp:cNvPr id="0" name=""/>
        <dsp:cNvSpPr/>
      </dsp:nvSpPr>
      <dsp:spPr>
        <a:xfrm>
          <a:off x="1941234" y="0"/>
          <a:ext cx="1882949"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Αξίες στη μάθηση</a:t>
          </a:r>
        </a:p>
        <a:p>
          <a:pPr lvl="0" algn="ctr" defTabSz="622300">
            <a:lnSpc>
              <a:spcPct val="90000"/>
            </a:lnSpc>
            <a:spcBef>
              <a:spcPct val="0"/>
            </a:spcBef>
            <a:spcAft>
              <a:spcPct val="35000"/>
            </a:spcAft>
          </a:pPr>
          <a:r>
            <a:rPr lang="el-GR" sz="1400" kern="1200" dirty="0" smtClean="0">
              <a:solidFill>
                <a:schemeClr val="tx1"/>
              </a:solidFill>
            </a:rPr>
            <a:t>προσωπική &amp; κοινωνική ανάπτυξη, προσανατολισμός γνώσης, ηθική &amp; κοινωνική δέσμευση</a:t>
          </a:r>
          <a:endParaRPr lang="el-GR" sz="1400" kern="1200" dirty="0"/>
        </a:p>
      </dsp:txBody>
      <dsp:txXfrm>
        <a:off x="1941234" y="2054994"/>
        <a:ext cx="1882949" cy="2054994"/>
      </dsp:txXfrm>
    </dsp:sp>
    <dsp:sp modelId="{74FBF482-E058-47CB-9BF9-03948DE858A5}">
      <dsp:nvSpPr>
        <dsp:cNvPr id="0" name=""/>
        <dsp:cNvSpPr/>
      </dsp:nvSpPr>
      <dsp:spPr>
        <a:xfrm>
          <a:off x="2027317" y="308249"/>
          <a:ext cx="1710782" cy="17107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4000" r="-5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3880672" y="0"/>
          <a:ext cx="1882949"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Υγιείς συμπεριφορές</a:t>
          </a:r>
        </a:p>
        <a:p>
          <a:pPr lvl="0" algn="ctr" defTabSz="622300">
            <a:lnSpc>
              <a:spcPct val="90000"/>
            </a:lnSpc>
            <a:spcBef>
              <a:spcPct val="0"/>
            </a:spcBef>
            <a:spcAft>
              <a:spcPct val="35000"/>
            </a:spcAft>
          </a:pPr>
          <a:r>
            <a:rPr lang="el-GR" sz="1400" kern="1200" dirty="0" smtClean="0">
              <a:solidFill>
                <a:schemeClr val="tx1"/>
              </a:solidFill>
            </a:rPr>
            <a:t>ολοκληρωμένη, υγιής πρόοδος σε προσωπικό &amp; κοινωνικό επίπεδο</a:t>
          </a:r>
          <a:endParaRPr lang="el-GR" sz="1400" kern="1200" dirty="0"/>
        </a:p>
      </dsp:txBody>
      <dsp:txXfrm>
        <a:off x="3880672" y="2054994"/>
        <a:ext cx="1882949" cy="2054994"/>
      </dsp:txXfrm>
    </dsp:sp>
    <dsp:sp modelId="{9BAA9961-5C2E-46BD-8E84-726DBE293124}">
      <dsp:nvSpPr>
        <dsp:cNvPr id="0" name=""/>
        <dsp:cNvSpPr/>
      </dsp:nvSpPr>
      <dsp:spPr>
        <a:xfrm>
          <a:off x="3966755" y="308249"/>
          <a:ext cx="1710782" cy="171078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10D41-4E11-4401-B76C-66E5ED821106}">
      <dsp:nvSpPr>
        <dsp:cNvPr id="0" name=""/>
        <dsp:cNvSpPr/>
      </dsp:nvSpPr>
      <dsp:spPr>
        <a:xfrm>
          <a:off x="5820110" y="0"/>
          <a:ext cx="1882949" cy="51374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Ανεξάρτητη μάθηση</a:t>
          </a:r>
        </a:p>
        <a:p>
          <a:pPr lvl="0" algn="ctr" defTabSz="622300">
            <a:lnSpc>
              <a:spcPct val="90000"/>
            </a:lnSpc>
            <a:spcBef>
              <a:spcPct val="0"/>
            </a:spcBef>
            <a:spcAft>
              <a:spcPct val="35000"/>
            </a:spcAft>
          </a:pPr>
          <a:r>
            <a:rPr lang="el-GR" sz="1400" kern="1200" dirty="0" smtClean="0">
              <a:solidFill>
                <a:schemeClr val="tx1"/>
              </a:solidFill>
            </a:rPr>
            <a:t>έμφαση στην αυτόνομη προσωπική ανάπτυξη</a:t>
          </a:r>
          <a:endParaRPr lang="el-GR" sz="1400" kern="1200" dirty="0"/>
        </a:p>
      </dsp:txBody>
      <dsp:txXfrm>
        <a:off x="5820110" y="2054994"/>
        <a:ext cx="1882949" cy="2054994"/>
      </dsp:txXfrm>
    </dsp:sp>
    <dsp:sp modelId="{3311900B-E919-4411-BF49-349CFA40594B}">
      <dsp:nvSpPr>
        <dsp:cNvPr id="0" name=""/>
        <dsp:cNvSpPr/>
      </dsp:nvSpPr>
      <dsp:spPr>
        <a:xfrm>
          <a:off x="5906193" y="308249"/>
          <a:ext cx="1710782" cy="1710782"/>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08194" y="4116230"/>
          <a:ext cx="7088467" cy="770622"/>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4A8D-FD29-4671-94A7-61A0FE1A4BEE}">
      <dsp:nvSpPr>
        <dsp:cNvPr id="0" name=""/>
        <dsp:cNvSpPr/>
      </dsp:nvSpPr>
      <dsp:spPr>
        <a:xfrm>
          <a:off x="1848" y="0"/>
          <a:ext cx="1938010" cy="5137487"/>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Διέγερση σκέψης</a:t>
          </a:r>
        </a:p>
        <a:p>
          <a:pPr lvl="0" algn="ctr" defTabSz="622300">
            <a:lnSpc>
              <a:spcPct val="90000"/>
            </a:lnSpc>
            <a:spcBef>
              <a:spcPct val="0"/>
            </a:spcBef>
            <a:spcAft>
              <a:spcPct val="35000"/>
            </a:spcAft>
          </a:pPr>
          <a:r>
            <a:rPr lang="el-GR" sz="1400" kern="1200" dirty="0" smtClean="0">
              <a:solidFill>
                <a:schemeClr val="tx1"/>
              </a:solidFill>
            </a:rPr>
            <a:t>καλλιέργεια και προώθηση συγκεκριμένης  &amp; διαυγούς σκέψης</a:t>
          </a:r>
          <a:endParaRPr lang="el-GR" sz="1400" kern="1200" dirty="0"/>
        </a:p>
      </dsp:txBody>
      <dsp:txXfrm>
        <a:off x="1848" y="2054994"/>
        <a:ext cx="1938010" cy="2054994"/>
      </dsp:txXfrm>
    </dsp:sp>
    <dsp:sp modelId="{3EA17AA0-41A9-4F9B-9DC2-21AC61F09A41}">
      <dsp:nvSpPr>
        <dsp:cNvPr id="0" name=""/>
        <dsp:cNvSpPr/>
      </dsp:nvSpPr>
      <dsp:spPr>
        <a:xfrm>
          <a:off x="115462" y="308249"/>
          <a:ext cx="1710783" cy="171078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C77F9-9CCF-42E2-AE84-FFCB75743D32}">
      <dsp:nvSpPr>
        <dsp:cNvPr id="0" name=""/>
        <dsp:cNvSpPr/>
      </dsp:nvSpPr>
      <dsp:spPr>
        <a:xfrm>
          <a:off x="1997999" y="0"/>
          <a:ext cx="1938010" cy="5137487"/>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Προώθηση ακαδημαϊκών</a:t>
          </a:r>
          <a:r>
            <a:rPr lang="en-GB" sz="1400" b="1" kern="1200" dirty="0" smtClean="0">
              <a:solidFill>
                <a:schemeClr val="tx1"/>
              </a:solidFill>
            </a:rPr>
            <a:t>, </a:t>
          </a:r>
          <a:r>
            <a:rPr lang="el-GR" sz="1400" b="1" kern="1200" dirty="0" smtClean="0">
              <a:solidFill>
                <a:schemeClr val="tx1"/>
              </a:solidFill>
            </a:rPr>
            <a:t>επαγγελματικών ικανοτήτων</a:t>
          </a:r>
        </a:p>
        <a:p>
          <a:pPr lvl="0" algn="ctr" defTabSz="622300">
            <a:lnSpc>
              <a:spcPct val="90000"/>
            </a:lnSpc>
            <a:spcBef>
              <a:spcPct val="0"/>
            </a:spcBef>
            <a:spcAft>
              <a:spcPct val="35000"/>
            </a:spcAft>
          </a:pPr>
          <a:r>
            <a:rPr lang="el-GR" sz="1400" kern="1200" dirty="0" smtClean="0">
              <a:solidFill>
                <a:schemeClr val="tx1"/>
              </a:solidFill>
            </a:rPr>
            <a:t>απόκτηση οργανικών, διαπροσωπικών συστημικών δεξιοτήτων &amp; ικανοτήτων</a:t>
          </a:r>
          <a:endParaRPr lang="el-GR" sz="1300" kern="1200" dirty="0"/>
        </a:p>
      </dsp:txBody>
      <dsp:txXfrm>
        <a:off x="1997999" y="2054994"/>
        <a:ext cx="1938010" cy="2054994"/>
      </dsp:txXfrm>
    </dsp:sp>
    <dsp:sp modelId="{74FBF482-E058-47CB-9BF9-03948DE858A5}">
      <dsp:nvSpPr>
        <dsp:cNvPr id="0" name=""/>
        <dsp:cNvSpPr/>
      </dsp:nvSpPr>
      <dsp:spPr>
        <a:xfrm>
          <a:off x="2111613" y="308249"/>
          <a:ext cx="1710783" cy="17107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3994150" y="0"/>
          <a:ext cx="1938010" cy="5137487"/>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l-GR" sz="1300" b="1" kern="1200" dirty="0" smtClean="0">
              <a:solidFill>
                <a:schemeClr val="tx1"/>
              </a:solidFill>
            </a:rPr>
            <a:t>Τεχνολογίες πληροφοριών &amp; επικοινωνίας</a:t>
          </a:r>
        </a:p>
        <a:p>
          <a:pPr lvl="0" algn="ctr" defTabSz="577850">
            <a:lnSpc>
              <a:spcPct val="90000"/>
            </a:lnSpc>
            <a:spcBef>
              <a:spcPct val="0"/>
            </a:spcBef>
            <a:spcAft>
              <a:spcPct val="35000"/>
            </a:spcAft>
          </a:pPr>
          <a:r>
            <a:rPr lang="el-GR" sz="1300" kern="1200" dirty="0" smtClean="0">
              <a:solidFill>
                <a:schemeClr val="tx1"/>
              </a:solidFill>
            </a:rPr>
            <a:t>καθολική ένταξη νέων τεχνολογιών πληροφοριών και επικοινωνίας στο πανεπιστημιακό πλαίσιο</a:t>
          </a:r>
          <a:endParaRPr lang="el-GR" sz="1300" kern="1200" dirty="0"/>
        </a:p>
      </dsp:txBody>
      <dsp:txXfrm>
        <a:off x="3994150" y="2054994"/>
        <a:ext cx="1938010" cy="2054994"/>
      </dsp:txXfrm>
    </dsp:sp>
    <dsp:sp modelId="{9BAA9961-5C2E-46BD-8E84-726DBE293124}">
      <dsp:nvSpPr>
        <dsp:cNvPr id="0" name=""/>
        <dsp:cNvSpPr/>
      </dsp:nvSpPr>
      <dsp:spPr>
        <a:xfrm>
          <a:off x="4107763" y="308249"/>
          <a:ext cx="1710783" cy="171078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10D41-4E11-4401-B76C-66E5ED821106}">
      <dsp:nvSpPr>
        <dsp:cNvPr id="0" name=""/>
        <dsp:cNvSpPr/>
      </dsp:nvSpPr>
      <dsp:spPr>
        <a:xfrm>
          <a:off x="5990300" y="0"/>
          <a:ext cx="1938010" cy="5137487"/>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l-GR" sz="1300" b="1" kern="1200" dirty="0" smtClean="0">
              <a:solidFill>
                <a:schemeClr val="tx1"/>
              </a:solidFill>
            </a:rPr>
            <a:t>Πανεπιστήμιο - οργανισμός μάθησης</a:t>
          </a:r>
        </a:p>
        <a:p>
          <a:pPr lvl="0" algn="ctr" defTabSz="577850">
            <a:lnSpc>
              <a:spcPct val="90000"/>
            </a:lnSpc>
            <a:spcBef>
              <a:spcPct val="0"/>
            </a:spcBef>
            <a:spcAft>
              <a:spcPct val="35000"/>
            </a:spcAft>
          </a:pPr>
          <a:r>
            <a:rPr lang="el-GR" sz="1300" kern="1200" dirty="0" smtClean="0">
              <a:solidFill>
                <a:schemeClr val="tx1"/>
              </a:solidFill>
            </a:rPr>
            <a:t>προώθηση συνεχούς καινοτομίας μέσω </a:t>
          </a:r>
          <a:r>
            <a:rPr lang="el-GR" sz="1300" kern="1200" dirty="0" err="1" smtClean="0">
              <a:solidFill>
                <a:schemeClr val="tx1"/>
              </a:solidFill>
            </a:rPr>
            <a:t>αυτοανανέωσης</a:t>
          </a:r>
          <a:r>
            <a:rPr lang="el-GR" sz="1300" kern="1200" dirty="0" smtClean="0">
              <a:solidFill>
                <a:schemeClr val="tx1"/>
              </a:solidFill>
            </a:rPr>
            <a:t>, με στόχο μια </a:t>
          </a:r>
          <a:r>
            <a:rPr lang="el-GR" sz="1300" kern="1200" smtClean="0">
              <a:solidFill>
                <a:schemeClr val="tx1"/>
              </a:solidFill>
            </a:rPr>
            <a:t>συλλογική δέσμευση </a:t>
          </a:r>
          <a:r>
            <a:rPr lang="el-GR" sz="1300" kern="1200" dirty="0" smtClean="0">
              <a:solidFill>
                <a:schemeClr val="tx1"/>
              </a:solidFill>
            </a:rPr>
            <a:t>για προώθηση αξιών</a:t>
          </a:r>
        </a:p>
        <a:p>
          <a:pPr lvl="0" algn="ctr" defTabSz="577850">
            <a:lnSpc>
              <a:spcPct val="90000"/>
            </a:lnSpc>
            <a:spcBef>
              <a:spcPct val="0"/>
            </a:spcBef>
            <a:spcAft>
              <a:spcPct val="35000"/>
            </a:spcAft>
          </a:pPr>
          <a:endParaRPr lang="el-GR" sz="1300" kern="1200" dirty="0"/>
        </a:p>
      </dsp:txBody>
      <dsp:txXfrm>
        <a:off x="5990300" y="2054994"/>
        <a:ext cx="1938010" cy="2054994"/>
      </dsp:txXfrm>
    </dsp:sp>
    <dsp:sp modelId="{3311900B-E919-4411-BF49-349CFA40594B}">
      <dsp:nvSpPr>
        <dsp:cNvPr id="0" name=""/>
        <dsp:cNvSpPr/>
      </dsp:nvSpPr>
      <dsp:spPr>
        <a:xfrm>
          <a:off x="6103914" y="308249"/>
          <a:ext cx="1710783" cy="17107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17206" y="4116231"/>
          <a:ext cx="7295747" cy="77062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C77F9-9CCF-42E2-AE84-FFCB75743D32}">
      <dsp:nvSpPr>
        <dsp:cNvPr id="0" name=""/>
        <dsp:cNvSpPr/>
      </dsp:nvSpPr>
      <dsp:spPr>
        <a:xfrm>
          <a:off x="1665" y="0"/>
          <a:ext cx="2590467" cy="513748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Καλλιέργεια ηγεσίας</a:t>
          </a:r>
        </a:p>
        <a:p>
          <a:pPr lvl="0" algn="ctr" defTabSz="622300">
            <a:lnSpc>
              <a:spcPct val="90000"/>
            </a:lnSpc>
            <a:spcBef>
              <a:spcPct val="0"/>
            </a:spcBef>
            <a:spcAft>
              <a:spcPct val="35000"/>
            </a:spcAft>
          </a:pPr>
          <a:r>
            <a:rPr lang="el-GR" sz="1400" kern="1200" dirty="0" smtClean="0">
              <a:solidFill>
                <a:schemeClr val="accent6">
                  <a:lumMod val="50000"/>
                </a:schemeClr>
              </a:solidFill>
            </a:rPr>
            <a:t>αύξηση και καλλιέργεια ηγετικού  προφίλ στο διδακτικό προσωπικό &amp; στους σπουδαστές</a:t>
          </a:r>
          <a:endParaRPr lang="el-GR" sz="1300" kern="1200" dirty="0"/>
        </a:p>
      </dsp:txBody>
      <dsp:txXfrm>
        <a:off x="1665" y="2054994"/>
        <a:ext cx="2590467" cy="2054994"/>
      </dsp:txXfrm>
    </dsp:sp>
    <dsp:sp modelId="{74FBF482-E058-47CB-9BF9-03948DE858A5}">
      <dsp:nvSpPr>
        <dsp:cNvPr id="0" name=""/>
        <dsp:cNvSpPr/>
      </dsp:nvSpPr>
      <dsp:spPr>
        <a:xfrm>
          <a:off x="441507" y="308249"/>
          <a:ext cx="1710783" cy="171078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2669846" y="0"/>
          <a:ext cx="2590467" cy="513748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Προώθηση συνεργασίας &amp; ομαδικής δουλειάς</a:t>
          </a:r>
        </a:p>
        <a:p>
          <a:pPr lvl="0" algn="ctr" defTabSz="622300">
            <a:lnSpc>
              <a:spcPct val="90000"/>
            </a:lnSpc>
            <a:spcBef>
              <a:spcPct val="0"/>
            </a:spcBef>
            <a:spcAft>
              <a:spcPct val="35000"/>
            </a:spcAft>
          </a:pPr>
          <a:r>
            <a:rPr lang="el-GR" sz="1400" kern="1200" dirty="0" smtClean="0">
              <a:solidFill>
                <a:schemeClr val="accent6">
                  <a:lumMod val="50000"/>
                </a:schemeClr>
              </a:solidFill>
            </a:rPr>
            <a:t>προώθηση &amp; εφαρμογή συνεργασίας ως βασική αξία</a:t>
          </a:r>
          <a:endParaRPr lang="el-GR" sz="1400" kern="1200" dirty="0"/>
        </a:p>
      </dsp:txBody>
      <dsp:txXfrm>
        <a:off x="2669846" y="2054994"/>
        <a:ext cx="2590467" cy="2054994"/>
      </dsp:txXfrm>
    </dsp:sp>
    <dsp:sp modelId="{9BAA9961-5C2E-46BD-8E84-726DBE293124}">
      <dsp:nvSpPr>
        <dsp:cNvPr id="0" name=""/>
        <dsp:cNvSpPr/>
      </dsp:nvSpPr>
      <dsp:spPr>
        <a:xfrm>
          <a:off x="3109688" y="308249"/>
          <a:ext cx="1710783" cy="17107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10D41-4E11-4401-B76C-66E5ED821106}">
      <dsp:nvSpPr>
        <dsp:cNvPr id="0" name=""/>
        <dsp:cNvSpPr/>
      </dsp:nvSpPr>
      <dsp:spPr>
        <a:xfrm>
          <a:off x="5338027" y="0"/>
          <a:ext cx="2590467" cy="513748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Κοινωνική δέσμευση</a:t>
          </a:r>
        </a:p>
        <a:p>
          <a:pPr lvl="0" algn="ctr" defTabSz="622300">
            <a:lnSpc>
              <a:spcPct val="90000"/>
            </a:lnSpc>
            <a:spcBef>
              <a:spcPct val="0"/>
            </a:spcBef>
            <a:spcAft>
              <a:spcPct val="35000"/>
            </a:spcAft>
          </a:pPr>
          <a:r>
            <a:rPr lang="el-GR" sz="1400" kern="1200" dirty="0" smtClean="0">
              <a:solidFill>
                <a:schemeClr val="accent6">
                  <a:lumMod val="50000"/>
                </a:schemeClr>
              </a:solidFill>
            </a:rPr>
            <a:t>επιδίωξη διαμόρφωσης  </a:t>
          </a:r>
          <a:r>
            <a:rPr lang="el-GR" sz="1400" kern="1200" dirty="0" err="1" smtClean="0">
              <a:solidFill>
                <a:schemeClr val="accent6">
                  <a:lumMod val="50000"/>
                </a:schemeClr>
              </a:solidFill>
            </a:rPr>
            <a:t>ανθρώ</a:t>
          </a:r>
          <a:r>
            <a:rPr lang="en-GB" sz="1400" kern="1200" dirty="0" smtClean="0">
              <a:solidFill>
                <a:schemeClr val="accent6">
                  <a:lumMod val="50000"/>
                </a:schemeClr>
              </a:solidFill>
            </a:rPr>
            <a:t>-</a:t>
          </a:r>
          <a:r>
            <a:rPr lang="el-GR" sz="1400" kern="1200" dirty="0" err="1" smtClean="0">
              <a:solidFill>
                <a:schemeClr val="accent6">
                  <a:lumMod val="50000"/>
                </a:schemeClr>
              </a:solidFill>
            </a:rPr>
            <a:t>πινης</a:t>
          </a:r>
          <a:r>
            <a:rPr lang="el-GR" sz="1400" kern="1200" dirty="0" smtClean="0">
              <a:solidFill>
                <a:schemeClr val="accent6">
                  <a:lumMod val="50000"/>
                </a:schemeClr>
              </a:solidFill>
            </a:rPr>
            <a:t> κουλτούρας μέσα από τις εμπειρίες των φοιτητών</a:t>
          </a:r>
          <a:endParaRPr lang="el-GR" sz="1400" kern="1200" dirty="0"/>
        </a:p>
      </dsp:txBody>
      <dsp:txXfrm>
        <a:off x="5338027" y="2054994"/>
        <a:ext cx="2590467" cy="2054994"/>
      </dsp:txXfrm>
    </dsp:sp>
    <dsp:sp modelId="{3311900B-E919-4411-BF49-349CFA40594B}">
      <dsp:nvSpPr>
        <dsp:cNvPr id="0" name=""/>
        <dsp:cNvSpPr/>
      </dsp:nvSpPr>
      <dsp:spPr>
        <a:xfrm>
          <a:off x="5777869" y="308249"/>
          <a:ext cx="1710783" cy="171078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17206" y="4116231"/>
          <a:ext cx="7295747" cy="77062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4A8D-FD29-4671-94A7-61A0FE1A4BEE}">
      <dsp:nvSpPr>
        <dsp:cNvPr id="0" name=""/>
        <dsp:cNvSpPr/>
      </dsp:nvSpPr>
      <dsp:spPr>
        <a:xfrm>
          <a:off x="1848" y="0"/>
          <a:ext cx="1938010" cy="5137487"/>
        </a:xfrm>
        <a:prstGeom prst="roundRect">
          <a:avLst>
            <a:gd name="adj" fmla="val 10000"/>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Ανοιχτή παγκόσμια προοπτική</a:t>
          </a:r>
        </a:p>
        <a:p>
          <a:pPr lvl="0" algn="ctr" defTabSz="622300">
            <a:lnSpc>
              <a:spcPct val="90000"/>
            </a:lnSpc>
            <a:spcBef>
              <a:spcPct val="0"/>
            </a:spcBef>
            <a:spcAft>
              <a:spcPct val="35000"/>
            </a:spcAft>
          </a:pPr>
          <a:r>
            <a:rPr lang="el-GR" sz="1400" kern="1200" dirty="0" smtClean="0">
              <a:solidFill>
                <a:schemeClr val="accent6">
                  <a:lumMod val="50000"/>
                </a:schemeClr>
              </a:solidFill>
            </a:rPr>
            <a:t>νέες ιδέες, νέοι τρόποι σκέψης μέσα από την παγκόσμια προοπτική &amp; για παγκόσμια ζητήματα</a:t>
          </a:r>
          <a:endParaRPr lang="el-GR" sz="1400" kern="1200" dirty="0"/>
        </a:p>
      </dsp:txBody>
      <dsp:txXfrm>
        <a:off x="1848" y="2054994"/>
        <a:ext cx="1938010" cy="2054994"/>
      </dsp:txXfrm>
    </dsp:sp>
    <dsp:sp modelId="{3EA17AA0-41A9-4F9B-9DC2-21AC61F09A41}">
      <dsp:nvSpPr>
        <dsp:cNvPr id="0" name=""/>
        <dsp:cNvSpPr/>
      </dsp:nvSpPr>
      <dsp:spPr>
        <a:xfrm>
          <a:off x="115462" y="308249"/>
          <a:ext cx="1710783" cy="17107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C77F9-9CCF-42E2-AE84-FFCB75743D32}">
      <dsp:nvSpPr>
        <dsp:cNvPr id="0" name=""/>
        <dsp:cNvSpPr/>
      </dsp:nvSpPr>
      <dsp:spPr>
        <a:xfrm>
          <a:off x="1997999" y="0"/>
          <a:ext cx="1938010" cy="5137487"/>
        </a:xfrm>
        <a:prstGeom prst="roundRect">
          <a:avLst>
            <a:gd name="adj" fmla="val 10000"/>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Αναζήτηση ειρήνης</a:t>
          </a:r>
        </a:p>
        <a:p>
          <a:pPr lvl="0" algn="ctr" defTabSz="622300">
            <a:lnSpc>
              <a:spcPct val="90000"/>
            </a:lnSpc>
            <a:spcBef>
              <a:spcPct val="0"/>
            </a:spcBef>
            <a:spcAft>
              <a:spcPct val="35000"/>
            </a:spcAft>
          </a:pPr>
          <a:r>
            <a:rPr lang="el-GR" sz="1400" kern="1200" dirty="0" smtClean="0">
              <a:solidFill>
                <a:schemeClr val="accent6">
                  <a:lumMod val="50000"/>
                </a:schemeClr>
              </a:solidFill>
            </a:rPr>
            <a:t>ανάπτυξη ιδεών ανθρώπινης αξιοπρέπειας &amp; ηθικών αξιών</a:t>
          </a:r>
          <a:endParaRPr lang="el-GR" sz="1300" kern="1200" dirty="0"/>
        </a:p>
      </dsp:txBody>
      <dsp:txXfrm>
        <a:off x="1997999" y="2054994"/>
        <a:ext cx="1938010" cy="2054994"/>
      </dsp:txXfrm>
    </dsp:sp>
    <dsp:sp modelId="{74FBF482-E058-47CB-9BF9-03948DE858A5}">
      <dsp:nvSpPr>
        <dsp:cNvPr id="0" name=""/>
        <dsp:cNvSpPr/>
      </dsp:nvSpPr>
      <dsp:spPr>
        <a:xfrm>
          <a:off x="2111613" y="308249"/>
          <a:ext cx="1710783" cy="17107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3994150" y="0"/>
          <a:ext cx="1938010" cy="5137487"/>
        </a:xfrm>
        <a:prstGeom prst="roundRect">
          <a:avLst>
            <a:gd name="adj" fmla="val 10000"/>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tx1"/>
              </a:solidFill>
            </a:rPr>
            <a:t>Κοινωνικό ενδιαφέρον &amp; μέριμνα</a:t>
          </a:r>
        </a:p>
        <a:p>
          <a:pPr lvl="0" algn="ctr" defTabSz="622300">
            <a:lnSpc>
              <a:spcPct val="90000"/>
            </a:lnSpc>
            <a:spcBef>
              <a:spcPct val="0"/>
            </a:spcBef>
            <a:spcAft>
              <a:spcPct val="35000"/>
            </a:spcAft>
          </a:pPr>
          <a:r>
            <a:rPr lang="el-GR" sz="1400" kern="1200" dirty="0" smtClean="0">
              <a:solidFill>
                <a:schemeClr val="accent6">
                  <a:lumMod val="50000"/>
                </a:schemeClr>
              </a:solidFill>
            </a:rPr>
            <a:t>παροχή  βοήθειας και συνεργασίας στα κυρίαρχα κοινωνικά ζητήματα</a:t>
          </a:r>
        </a:p>
        <a:p>
          <a:pPr lvl="0" algn="ctr" defTabSz="622300">
            <a:lnSpc>
              <a:spcPct val="90000"/>
            </a:lnSpc>
            <a:spcBef>
              <a:spcPct val="0"/>
            </a:spcBef>
            <a:spcAft>
              <a:spcPct val="35000"/>
            </a:spcAft>
          </a:pPr>
          <a:endParaRPr lang="el-GR" sz="1400" kern="1200" dirty="0"/>
        </a:p>
      </dsp:txBody>
      <dsp:txXfrm>
        <a:off x="3994150" y="2054994"/>
        <a:ext cx="1938010" cy="2054994"/>
      </dsp:txXfrm>
    </dsp:sp>
    <dsp:sp modelId="{9BAA9961-5C2E-46BD-8E84-726DBE293124}">
      <dsp:nvSpPr>
        <dsp:cNvPr id="0" name=""/>
        <dsp:cNvSpPr/>
      </dsp:nvSpPr>
      <dsp:spPr>
        <a:xfrm>
          <a:off x="4107763" y="308249"/>
          <a:ext cx="1710783" cy="171078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10D41-4E11-4401-B76C-66E5ED821106}">
      <dsp:nvSpPr>
        <dsp:cNvPr id="0" name=""/>
        <dsp:cNvSpPr/>
      </dsp:nvSpPr>
      <dsp:spPr>
        <a:xfrm>
          <a:off x="5990300" y="0"/>
          <a:ext cx="1938010" cy="5137487"/>
        </a:xfrm>
        <a:prstGeom prst="roundRect">
          <a:avLst>
            <a:gd name="adj" fmla="val 10000"/>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l-GR" sz="1400" kern="1200" dirty="0"/>
        </a:p>
      </dsp:txBody>
      <dsp:txXfrm>
        <a:off x="5990300" y="2054994"/>
        <a:ext cx="1938010" cy="2054994"/>
      </dsp:txXfrm>
    </dsp:sp>
    <dsp:sp modelId="{3311900B-E919-4411-BF49-349CFA40594B}">
      <dsp:nvSpPr>
        <dsp:cNvPr id="0" name=""/>
        <dsp:cNvSpPr/>
      </dsp:nvSpPr>
      <dsp:spPr>
        <a:xfrm>
          <a:off x="6103914" y="308249"/>
          <a:ext cx="1710783" cy="171078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17206" y="4116231"/>
          <a:ext cx="7295747" cy="77062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74994-8B5B-4B68-A53C-99321B286D41}">
      <dsp:nvSpPr>
        <dsp:cNvPr id="0" name=""/>
        <dsp:cNvSpPr/>
      </dsp:nvSpPr>
      <dsp:spPr>
        <a:xfrm rot="5400000">
          <a:off x="2536425" y="96825"/>
          <a:ext cx="1489618" cy="129596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smtClean="0">
              <a:solidFill>
                <a:schemeClr val="tx1"/>
              </a:solidFill>
              <a:latin typeface="+mn-lt"/>
            </a:rPr>
            <a:t>Ομαδική εργασία &amp; </a:t>
          </a:r>
          <a:r>
            <a:rPr lang="el-GR" sz="1200" b="1" kern="1200" dirty="0" err="1" smtClean="0">
              <a:solidFill>
                <a:schemeClr val="tx1"/>
              </a:solidFill>
              <a:latin typeface="+mn-lt"/>
            </a:rPr>
            <a:t>συνεργατι-κότητα</a:t>
          </a:r>
          <a:endParaRPr lang="en-US" sz="1200" b="1" kern="1200" dirty="0">
            <a:solidFill>
              <a:schemeClr val="tx1"/>
            </a:solidFill>
            <a:latin typeface="+mn-lt"/>
          </a:endParaRPr>
        </a:p>
      </dsp:txBody>
      <dsp:txXfrm rot="-5400000">
        <a:off x="2835205" y="232132"/>
        <a:ext cx="892058" cy="1025354"/>
      </dsp:txXfrm>
    </dsp:sp>
    <dsp:sp modelId="{B977EEC0-8E36-47BE-9858-18B210AD2AB7}">
      <dsp:nvSpPr>
        <dsp:cNvPr id="0" name=""/>
        <dsp:cNvSpPr/>
      </dsp:nvSpPr>
      <dsp:spPr>
        <a:xfrm>
          <a:off x="3971227" y="298324"/>
          <a:ext cx="1662414" cy="893771"/>
        </a:xfrm>
        <a:prstGeom prst="rect">
          <a:avLst/>
        </a:prstGeom>
        <a:noFill/>
        <a:ln>
          <a:noFill/>
        </a:ln>
        <a:effectLst/>
      </dsp:spPr>
      <dsp:style>
        <a:lnRef idx="0">
          <a:scrgbClr r="0" g="0" b="0"/>
        </a:lnRef>
        <a:fillRef idx="0">
          <a:scrgbClr r="0" g="0" b="0"/>
        </a:fillRef>
        <a:effectRef idx="0">
          <a:scrgbClr r="0" g="0" b="0"/>
        </a:effectRef>
        <a:fontRef idx="minor"/>
      </dsp:style>
    </dsp:sp>
    <dsp:sp modelId="{DCC9F38D-D298-4047-B169-150702B891CA}">
      <dsp:nvSpPr>
        <dsp:cNvPr id="0" name=""/>
        <dsp:cNvSpPr/>
      </dsp:nvSpPr>
      <dsp:spPr>
        <a:xfrm rot="5400000">
          <a:off x="1139462" y="97226"/>
          <a:ext cx="1489618" cy="1295968"/>
        </a:xfrm>
        <a:prstGeom prst="hexagon">
          <a:avLst>
            <a:gd name="adj" fmla="val 25000"/>
            <a:gd name="vf" fmla="val 11547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438242" y="232533"/>
        <a:ext cx="892058" cy="1025354"/>
      </dsp:txXfrm>
    </dsp:sp>
    <dsp:sp modelId="{6FD16C65-AA3A-4C33-9154-F39160A037D2}">
      <dsp:nvSpPr>
        <dsp:cNvPr id="0" name=""/>
        <dsp:cNvSpPr/>
      </dsp:nvSpPr>
      <dsp:spPr>
        <a:xfrm rot="5400000">
          <a:off x="1836603" y="1361614"/>
          <a:ext cx="1489618" cy="129596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smtClean="0">
              <a:solidFill>
                <a:schemeClr val="tx1"/>
              </a:solidFill>
              <a:latin typeface="+mn-lt"/>
            </a:rPr>
            <a:t>Μάθηση </a:t>
          </a:r>
          <a:r>
            <a:rPr lang="el-GR" sz="1200" b="1" kern="1200" dirty="0" err="1" smtClean="0">
              <a:solidFill>
                <a:schemeClr val="tx1"/>
              </a:solidFill>
              <a:latin typeface="+mn-lt"/>
            </a:rPr>
            <a:t>επικεντρω</a:t>
          </a:r>
          <a:r>
            <a:rPr lang="el-GR" sz="1200" b="1" kern="1200" dirty="0" smtClean="0">
              <a:solidFill>
                <a:schemeClr val="tx1"/>
              </a:solidFill>
              <a:latin typeface="+mn-lt"/>
            </a:rPr>
            <a:t>- μένη στους φοιτητές</a:t>
          </a:r>
          <a:endParaRPr lang="el-GR" sz="1200" b="1" kern="1200" dirty="0">
            <a:solidFill>
              <a:schemeClr val="tx1"/>
            </a:solidFill>
            <a:latin typeface="+mn-lt"/>
          </a:endParaRPr>
        </a:p>
      </dsp:txBody>
      <dsp:txXfrm rot="-5400000">
        <a:off x="2135383" y="1496921"/>
        <a:ext cx="892058" cy="1025354"/>
      </dsp:txXfrm>
    </dsp:sp>
    <dsp:sp modelId="{A0C179BE-05E5-4223-9E15-9FCBE363B5A3}">
      <dsp:nvSpPr>
        <dsp:cNvPr id="0" name=""/>
        <dsp:cNvSpPr/>
      </dsp:nvSpPr>
      <dsp:spPr>
        <a:xfrm>
          <a:off x="271014" y="1562713"/>
          <a:ext cx="1608788" cy="893771"/>
        </a:xfrm>
        <a:prstGeom prst="rect">
          <a:avLst/>
        </a:prstGeom>
        <a:noFill/>
        <a:ln>
          <a:noFill/>
        </a:ln>
        <a:effectLst/>
      </dsp:spPr>
      <dsp:style>
        <a:lnRef idx="0">
          <a:scrgbClr r="0" g="0" b="0"/>
        </a:lnRef>
        <a:fillRef idx="0">
          <a:scrgbClr r="0" g="0" b="0"/>
        </a:fillRef>
        <a:effectRef idx="0">
          <a:scrgbClr r="0" g="0" b="0"/>
        </a:effectRef>
        <a:fontRef idx="minor"/>
      </dsp:style>
    </dsp:sp>
    <dsp:sp modelId="{AE62B247-28CF-45A5-9CB7-DC646D0F093A}">
      <dsp:nvSpPr>
        <dsp:cNvPr id="0" name=""/>
        <dsp:cNvSpPr/>
      </dsp:nvSpPr>
      <dsp:spPr>
        <a:xfrm rot="5400000">
          <a:off x="3170945" y="1330690"/>
          <a:ext cx="1489618" cy="1295968"/>
        </a:xfrm>
        <a:prstGeom prst="hexagon">
          <a:avLst>
            <a:gd name="adj" fmla="val 25000"/>
            <a:gd name="vf" fmla="val 11547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469725" y="1465997"/>
        <a:ext cx="892058" cy="1025354"/>
      </dsp:txXfrm>
    </dsp:sp>
    <dsp:sp modelId="{E5166370-47A2-44DC-8217-D20B32F59961}">
      <dsp:nvSpPr>
        <dsp:cNvPr id="0" name=""/>
        <dsp:cNvSpPr/>
      </dsp:nvSpPr>
      <dsp:spPr>
        <a:xfrm rot="5400000">
          <a:off x="2539107" y="2626003"/>
          <a:ext cx="1489618" cy="129596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smtClean="0">
              <a:solidFill>
                <a:schemeClr val="tx1"/>
              </a:solidFill>
              <a:latin typeface="+mn-lt"/>
            </a:rPr>
            <a:t>Ανάθεση καθηκόντων και ενθάρρυνση ηγεσίας</a:t>
          </a:r>
          <a:endParaRPr lang="en-US" sz="1200" b="1" kern="1200" dirty="0">
            <a:solidFill>
              <a:schemeClr val="tx1"/>
            </a:solidFill>
          </a:endParaRPr>
        </a:p>
      </dsp:txBody>
      <dsp:txXfrm rot="-5400000">
        <a:off x="2837887" y="2761310"/>
        <a:ext cx="892058" cy="1025354"/>
      </dsp:txXfrm>
    </dsp:sp>
    <dsp:sp modelId="{7695D676-7E74-4486-BCDA-0E5D28340AE8}">
      <dsp:nvSpPr>
        <dsp:cNvPr id="0" name=""/>
        <dsp:cNvSpPr/>
      </dsp:nvSpPr>
      <dsp:spPr>
        <a:xfrm>
          <a:off x="3971227" y="2827101"/>
          <a:ext cx="1662414" cy="893771"/>
        </a:xfrm>
        <a:prstGeom prst="rect">
          <a:avLst/>
        </a:prstGeom>
        <a:noFill/>
        <a:ln>
          <a:noFill/>
        </a:ln>
        <a:effectLst/>
      </dsp:spPr>
      <dsp:style>
        <a:lnRef idx="0">
          <a:scrgbClr r="0" g="0" b="0"/>
        </a:lnRef>
        <a:fillRef idx="0">
          <a:scrgbClr r="0" g="0" b="0"/>
        </a:fillRef>
        <a:effectRef idx="0">
          <a:scrgbClr r="0" g="0" b="0"/>
        </a:effectRef>
        <a:fontRef idx="minor"/>
      </dsp:style>
    </dsp:sp>
    <dsp:sp modelId="{728E9110-C07C-4D50-BBA2-2E939D6840F7}">
      <dsp:nvSpPr>
        <dsp:cNvPr id="0" name=""/>
        <dsp:cNvSpPr/>
      </dsp:nvSpPr>
      <dsp:spPr>
        <a:xfrm rot="5400000">
          <a:off x="1119957" y="2643952"/>
          <a:ext cx="1489618" cy="1295968"/>
        </a:xfrm>
        <a:prstGeom prst="hexagon">
          <a:avLst>
            <a:gd name="adj" fmla="val 25000"/>
            <a:gd name="vf" fmla="val 11547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1418737" y="2779259"/>
        <a:ext cx="892058" cy="1025354"/>
      </dsp:txXfrm>
    </dsp:sp>
    <dsp:sp modelId="{780C84D3-F13D-4FA5-A411-D8382E04114C}">
      <dsp:nvSpPr>
        <dsp:cNvPr id="0" name=""/>
        <dsp:cNvSpPr/>
      </dsp:nvSpPr>
      <dsp:spPr>
        <a:xfrm rot="5400000">
          <a:off x="1836603" y="3890391"/>
          <a:ext cx="1489618" cy="1295968"/>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200" b="1" kern="1200" dirty="0" smtClean="0">
              <a:solidFill>
                <a:schemeClr val="tx1"/>
              </a:solidFill>
              <a:latin typeface="+mn-lt"/>
            </a:rPr>
            <a:t>Ηθική και κοινωνική δέσμευση</a:t>
          </a:r>
          <a:endParaRPr lang="en-US" sz="1200" b="1" kern="1200" dirty="0">
            <a:solidFill>
              <a:schemeClr val="tx1"/>
            </a:solidFill>
          </a:endParaRPr>
        </a:p>
      </dsp:txBody>
      <dsp:txXfrm rot="-5400000">
        <a:off x="2135383" y="4025698"/>
        <a:ext cx="892058" cy="1025354"/>
      </dsp:txXfrm>
    </dsp:sp>
    <dsp:sp modelId="{67C82225-535E-45A0-8191-0F08E69EA208}">
      <dsp:nvSpPr>
        <dsp:cNvPr id="0" name=""/>
        <dsp:cNvSpPr/>
      </dsp:nvSpPr>
      <dsp:spPr>
        <a:xfrm>
          <a:off x="271014" y="4091489"/>
          <a:ext cx="1608788" cy="893771"/>
        </a:xfrm>
        <a:prstGeom prst="rect">
          <a:avLst/>
        </a:prstGeom>
        <a:noFill/>
        <a:ln>
          <a:noFill/>
        </a:ln>
        <a:effectLst/>
      </dsp:spPr>
      <dsp:style>
        <a:lnRef idx="0">
          <a:scrgbClr r="0" g="0" b="0"/>
        </a:lnRef>
        <a:fillRef idx="0">
          <a:scrgbClr r="0" g="0" b="0"/>
        </a:fillRef>
        <a:effectRef idx="0">
          <a:scrgbClr r="0" g="0" b="0"/>
        </a:effectRef>
        <a:fontRef idx="minor"/>
      </dsp:style>
    </dsp:sp>
    <dsp:sp modelId="{138D4C3D-F0DF-41CB-B890-40245C8908C4}">
      <dsp:nvSpPr>
        <dsp:cNvPr id="0" name=""/>
        <dsp:cNvSpPr/>
      </dsp:nvSpPr>
      <dsp:spPr>
        <a:xfrm rot="5400000">
          <a:off x="3236249" y="3890391"/>
          <a:ext cx="1489618" cy="1295968"/>
        </a:xfrm>
        <a:prstGeom prst="hexagon">
          <a:avLst>
            <a:gd name="adj" fmla="val 25000"/>
            <a:gd name="vf" fmla="val 11547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rot="-5400000">
        <a:off x="3535029" y="4025698"/>
        <a:ext cx="892058" cy="10253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64A8D-FD29-4671-94A7-61A0FE1A4BEE}">
      <dsp:nvSpPr>
        <dsp:cNvPr id="0" name=""/>
        <dsp:cNvSpPr/>
      </dsp:nvSpPr>
      <dsp:spPr>
        <a:xfrm>
          <a:off x="1703" y="0"/>
          <a:ext cx="2650656" cy="578555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bg1"/>
              </a:solidFill>
            </a:rPr>
            <a:t>ΕΡΓΑΛΕΙΑΚΕΣ</a:t>
          </a:r>
          <a:r>
            <a:rPr lang="en-US" sz="1800" b="1" kern="1200" dirty="0" smtClean="0">
              <a:solidFill>
                <a:schemeClr val="bg1"/>
              </a:solidFill>
            </a:rPr>
            <a:t> </a:t>
          </a:r>
          <a:r>
            <a:rPr lang="el-GR" sz="1800" b="1" kern="1200" dirty="0" smtClean="0">
              <a:solidFill>
                <a:schemeClr val="bg1"/>
              </a:solidFill>
            </a:rPr>
            <a:t>ΙΚΑΝΟΤΗΤΕΣ </a:t>
          </a:r>
        </a:p>
        <a:p>
          <a:pPr lvl="0" algn="ctr" defTabSz="800100">
            <a:lnSpc>
              <a:spcPct val="90000"/>
            </a:lnSpc>
            <a:spcBef>
              <a:spcPct val="0"/>
            </a:spcBef>
            <a:spcAft>
              <a:spcPct val="35000"/>
            </a:spcAft>
          </a:pPr>
          <a:r>
            <a:rPr lang="en-US" sz="1400" b="1" kern="1200" dirty="0" smtClean="0">
              <a:solidFill>
                <a:schemeClr val="bg1"/>
              </a:solidFill>
            </a:rPr>
            <a:t>(instrumental)</a:t>
          </a:r>
          <a:endParaRPr lang="el-GR" sz="1400" b="1" kern="1200" dirty="0" smtClean="0">
            <a:solidFill>
              <a:schemeClr val="bg1"/>
            </a:solidFill>
          </a:endParaRPr>
        </a:p>
        <a:p>
          <a:pPr lvl="0" algn="ctr" defTabSz="800100">
            <a:lnSpc>
              <a:spcPct val="90000"/>
            </a:lnSpc>
            <a:spcBef>
              <a:spcPct val="0"/>
            </a:spcBef>
            <a:spcAft>
              <a:spcPct val="35000"/>
            </a:spcAft>
          </a:pPr>
          <a:r>
            <a:rPr lang="en-US" sz="1400" kern="1200" dirty="0" smtClean="0">
              <a:solidFill>
                <a:schemeClr val="bg1"/>
              </a:solidFill>
            </a:rPr>
            <a:t>-</a:t>
          </a:r>
          <a:r>
            <a:rPr lang="el-GR" sz="1400" kern="1200" dirty="0" smtClean="0">
              <a:solidFill>
                <a:schemeClr val="bg1"/>
              </a:solidFill>
            </a:rPr>
            <a:t>Γνωστικές</a:t>
          </a:r>
        </a:p>
        <a:p>
          <a:pPr lvl="0" algn="ctr" defTabSz="800100">
            <a:lnSpc>
              <a:spcPct val="90000"/>
            </a:lnSpc>
            <a:spcBef>
              <a:spcPct val="0"/>
            </a:spcBef>
            <a:spcAft>
              <a:spcPct val="35000"/>
            </a:spcAft>
          </a:pPr>
          <a:r>
            <a:rPr lang="el-GR" sz="1400" kern="1200" dirty="0" smtClean="0">
              <a:solidFill>
                <a:schemeClr val="bg1"/>
              </a:solidFill>
            </a:rPr>
            <a:t>-Μεθοδολογικές</a:t>
          </a:r>
        </a:p>
        <a:p>
          <a:pPr lvl="0" algn="ctr" defTabSz="800100">
            <a:lnSpc>
              <a:spcPct val="90000"/>
            </a:lnSpc>
            <a:spcBef>
              <a:spcPct val="0"/>
            </a:spcBef>
            <a:spcAft>
              <a:spcPct val="35000"/>
            </a:spcAft>
          </a:pPr>
          <a:r>
            <a:rPr lang="el-GR" sz="1400" kern="1200" dirty="0" smtClean="0">
              <a:solidFill>
                <a:schemeClr val="bg1"/>
              </a:solidFill>
            </a:rPr>
            <a:t>-Τεχνολογικές</a:t>
          </a:r>
        </a:p>
        <a:p>
          <a:pPr lvl="0" algn="ctr" defTabSz="800100">
            <a:lnSpc>
              <a:spcPct val="90000"/>
            </a:lnSpc>
            <a:spcBef>
              <a:spcPct val="0"/>
            </a:spcBef>
            <a:spcAft>
              <a:spcPct val="35000"/>
            </a:spcAft>
          </a:pPr>
          <a:r>
            <a:rPr lang="el-GR" sz="1400" kern="1200" dirty="0" smtClean="0">
              <a:solidFill>
                <a:schemeClr val="bg1"/>
              </a:solidFill>
            </a:rPr>
            <a:t>- Χρήση γλώσσας στην γραπτή και προφορική επικοινωνία</a:t>
          </a:r>
          <a:endParaRPr lang="el-GR" sz="1400" kern="1200" dirty="0">
            <a:solidFill>
              <a:schemeClr val="bg1"/>
            </a:solidFill>
          </a:endParaRPr>
        </a:p>
      </dsp:txBody>
      <dsp:txXfrm>
        <a:off x="1703" y="2314223"/>
        <a:ext cx="2650656" cy="2314223"/>
      </dsp:txXfrm>
    </dsp:sp>
    <dsp:sp modelId="{3EA17AA0-41A9-4F9B-9DC2-21AC61F09A41}">
      <dsp:nvSpPr>
        <dsp:cNvPr id="0" name=""/>
        <dsp:cNvSpPr/>
      </dsp:nvSpPr>
      <dsp:spPr>
        <a:xfrm>
          <a:off x="516312" y="532625"/>
          <a:ext cx="1621438" cy="15556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7C77F9-9CCF-42E2-AE84-FFCB75743D32}">
      <dsp:nvSpPr>
        <dsp:cNvPr id="0" name=""/>
        <dsp:cNvSpPr/>
      </dsp:nvSpPr>
      <dsp:spPr>
        <a:xfrm>
          <a:off x="2756636" y="0"/>
          <a:ext cx="2650656" cy="578555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l-GR" sz="1600" b="1" kern="1200" dirty="0" smtClean="0">
            <a:solidFill>
              <a:schemeClr val="bg1"/>
            </a:solidFill>
          </a:endParaRPr>
        </a:p>
        <a:p>
          <a:pPr lvl="0" algn="ctr" defTabSz="711200">
            <a:lnSpc>
              <a:spcPct val="90000"/>
            </a:lnSpc>
            <a:spcBef>
              <a:spcPct val="0"/>
            </a:spcBef>
            <a:spcAft>
              <a:spcPct val="35000"/>
            </a:spcAft>
          </a:pPr>
          <a:r>
            <a:rPr lang="el-GR" sz="1800" b="1" kern="1200" dirty="0" smtClean="0">
              <a:solidFill>
                <a:schemeClr val="bg1"/>
              </a:solidFill>
            </a:rPr>
            <a:t>ΔΙΑΠΡΟΣΩΠΙΚΕΣ</a:t>
          </a:r>
        </a:p>
        <a:p>
          <a:pPr lvl="0" algn="ctr" defTabSz="711200">
            <a:lnSpc>
              <a:spcPct val="90000"/>
            </a:lnSpc>
            <a:spcBef>
              <a:spcPct val="0"/>
            </a:spcBef>
            <a:spcAft>
              <a:spcPct val="35000"/>
            </a:spcAft>
          </a:pPr>
          <a:r>
            <a:rPr lang="el-GR" sz="1800" b="1" kern="1200" dirty="0" smtClean="0">
              <a:solidFill>
                <a:schemeClr val="bg1"/>
              </a:solidFill>
            </a:rPr>
            <a:t>ΙΚΑΝΟΤΗΤΕΣ</a:t>
          </a:r>
        </a:p>
        <a:p>
          <a:pPr lvl="0" algn="ctr" defTabSz="711200">
            <a:lnSpc>
              <a:spcPct val="90000"/>
            </a:lnSpc>
            <a:spcBef>
              <a:spcPct val="0"/>
            </a:spcBef>
            <a:spcAft>
              <a:spcPct val="35000"/>
            </a:spcAft>
          </a:pPr>
          <a:r>
            <a:rPr lang="el-GR" sz="1400" b="1" kern="1200" dirty="0" smtClean="0">
              <a:solidFill>
                <a:schemeClr val="bg1"/>
              </a:solidFill>
            </a:rPr>
            <a:t>(</a:t>
          </a:r>
          <a:r>
            <a:rPr lang="en-US" sz="1400" b="1" kern="1200" dirty="0" smtClean="0">
              <a:solidFill>
                <a:schemeClr val="bg1"/>
              </a:solidFill>
            </a:rPr>
            <a:t>interpersonal)</a:t>
          </a:r>
          <a:endParaRPr lang="el-GR" sz="1400" b="1" kern="1200" dirty="0" smtClean="0">
            <a:solidFill>
              <a:schemeClr val="bg1"/>
            </a:solidFill>
          </a:endParaRPr>
        </a:p>
        <a:p>
          <a:pPr lvl="0" algn="ctr" defTabSz="711200">
            <a:lnSpc>
              <a:spcPct val="90000"/>
            </a:lnSpc>
            <a:spcBef>
              <a:spcPct val="0"/>
            </a:spcBef>
            <a:spcAft>
              <a:spcPct val="35000"/>
            </a:spcAft>
          </a:pPr>
          <a:r>
            <a:rPr lang="en-US" sz="1400" kern="1200" dirty="0" smtClean="0">
              <a:solidFill>
                <a:schemeClr val="bg1"/>
              </a:solidFill>
            </a:rPr>
            <a:t>-</a:t>
          </a:r>
          <a:r>
            <a:rPr lang="el-GR" sz="1600" kern="1200" dirty="0" smtClean="0">
              <a:solidFill>
                <a:schemeClr val="bg1"/>
              </a:solidFill>
            </a:rPr>
            <a:t>Ατομικές</a:t>
          </a:r>
        </a:p>
        <a:p>
          <a:pPr lvl="0" algn="ctr" defTabSz="711200">
            <a:lnSpc>
              <a:spcPct val="90000"/>
            </a:lnSpc>
            <a:spcBef>
              <a:spcPct val="0"/>
            </a:spcBef>
            <a:spcAft>
              <a:spcPct val="35000"/>
            </a:spcAft>
          </a:pPr>
          <a:r>
            <a:rPr lang="el-GR" sz="1600" kern="1200" dirty="0" smtClean="0">
              <a:solidFill>
                <a:schemeClr val="bg1"/>
              </a:solidFill>
            </a:rPr>
            <a:t>-Κοινωνικές</a:t>
          </a:r>
        </a:p>
        <a:p>
          <a:pPr lvl="0" algn="ctr" defTabSz="711200">
            <a:lnSpc>
              <a:spcPct val="90000"/>
            </a:lnSpc>
            <a:spcBef>
              <a:spcPct val="0"/>
            </a:spcBef>
            <a:spcAft>
              <a:spcPct val="35000"/>
            </a:spcAft>
          </a:pPr>
          <a:endParaRPr lang="el-GR" sz="1400" kern="1200" dirty="0" smtClean="0">
            <a:solidFill>
              <a:schemeClr val="bg1"/>
            </a:solidFill>
          </a:endParaRPr>
        </a:p>
        <a:p>
          <a:pPr lvl="0" algn="ctr" defTabSz="711200">
            <a:lnSpc>
              <a:spcPct val="90000"/>
            </a:lnSpc>
            <a:spcBef>
              <a:spcPct val="0"/>
            </a:spcBef>
            <a:spcAft>
              <a:spcPct val="35000"/>
            </a:spcAft>
          </a:pPr>
          <a:endParaRPr lang="el-GR" sz="1400" kern="1200" dirty="0" smtClean="0">
            <a:solidFill>
              <a:schemeClr val="bg1"/>
            </a:solidFill>
          </a:endParaRPr>
        </a:p>
        <a:p>
          <a:pPr lvl="0" algn="ctr" defTabSz="711200">
            <a:lnSpc>
              <a:spcPct val="90000"/>
            </a:lnSpc>
            <a:spcBef>
              <a:spcPct val="0"/>
            </a:spcBef>
            <a:spcAft>
              <a:spcPct val="35000"/>
            </a:spcAft>
          </a:pPr>
          <a:endParaRPr lang="el-GR" sz="1300" kern="1200" dirty="0">
            <a:solidFill>
              <a:schemeClr val="bg1"/>
            </a:solidFill>
          </a:endParaRPr>
        </a:p>
      </dsp:txBody>
      <dsp:txXfrm>
        <a:off x="2756636" y="2314223"/>
        <a:ext cx="2650656" cy="2314223"/>
      </dsp:txXfrm>
    </dsp:sp>
    <dsp:sp modelId="{74FBF482-E058-47CB-9BF9-03948DE858A5}">
      <dsp:nvSpPr>
        <dsp:cNvPr id="0" name=""/>
        <dsp:cNvSpPr/>
      </dsp:nvSpPr>
      <dsp:spPr>
        <a:xfrm>
          <a:off x="3168346" y="460619"/>
          <a:ext cx="1777723" cy="16996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B33F7-177F-4858-960F-E493E39BF2F1}">
      <dsp:nvSpPr>
        <dsp:cNvPr id="0" name=""/>
        <dsp:cNvSpPr/>
      </dsp:nvSpPr>
      <dsp:spPr>
        <a:xfrm>
          <a:off x="5462055" y="0"/>
          <a:ext cx="2650656" cy="578555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l-GR" sz="1800" b="1" kern="1200" dirty="0" smtClean="0">
              <a:solidFill>
                <a:schemeClr val="bg1"/>
              </a:solidFill>
            </a:rPr>
            <a:t>ΣΥΣΤΗΜΙΚΕΣ</a:t>
          </a:r>
        </a:p>
        <a:p>
          <a:pPr lvl="0" algn="ctr" defTabSz="800100">
            <a:lnSpc>
              <a:spcPct val="90000"/>
            </a:lnSpc>
            <a:spcBef>
              <a:spcPct val="0"/>
            </a:spcBef>
            <a:spcAft>
              <a:spcPct val="35000"/>
            </a:spcAft>
          </a:pPr>
          <a:r>
            <a:rPr lang="el-GR" sz="1800" b="1" kern="1200" dirty="0" smtClean="0">
              <a:solidFill>
                <a:schemeClr val="bg1"/>
              </a:solidFill>
            </a:rPr>
            <a:t>ΙΚΑΝΟΤΗΤΕΣ</a:t>
          </a:r>
        </a:p>
        <a:p>
          <a:pPr lvl="0" algn="ctr" defTabSz="800100">
            <a:lnSpc>
              <a:spcPct val="90000"/>
            </a:lnSpc>
            <a:spcBef>
              <a:spcPct val="0"/>
            </a:spcBef>
            <a:spcAft>
              <a:spcPct val="35000"/>
            </a:spcAft>
          </a:pPr>
          <a:r>
            <a:rPr lang="el-GR" sz="1400" b="1" kern="1200" dirty="0" smtClean="0">
              <a:solidFill>
                <a:schemeClr val="bg1"/>
              </a:solidFill>
            </a:rPr>
            <a:t>(</a:t>
          </a:r>
          <a:r>
            <a:rPr lang="en-US" sz="1400" b="1" kern="1200" dirty="0" smtClean="0">
              <a:solidFill>
                <a:schemeClr val="bg1"/>
              </a:solidFill>
            </a:rPr>
            <a:t>systemic)</a:t>
          </a:r>
          <a:endParaRPr lang="el-GR" sz="1400" b="1" kern="1200" dirty="0" smtClean="0">
            <a:solidFill>
              <a:schemeClr val="bg1"/>
            </a:solidFill>
          </a:endParaRPr>
        </a:p>
        <a:p>
          <a:pPr lvl="0" algn="ctr" defTabSz="800100">
            <a:lnSpc>
              <a:spcPct val="90000"/>
            </a:lnSpc>
            <a:spcBef>
              <a:spcPct val="0"/>
            </a:spcBef>
            <a:spcAft>
              <a:spcPct val="35000"/>
            </a:spcAft>
          </a:pPr>
          <a:r>
            <a:rPr lang="el-GR" sz="1600" kern="1200" dirty="0" smtClean="0">
              <a:solidFill>
                <a:schemeClr val="bg1"/>
              </a:solidFill>
            </a:rPr>
            <a:t>- Οργάνωσης</a:t>
          </a:r>
        </a:p>
        <a:p>
          <a:pPr lvl="0" algn="ctr" defTabSz="800100">
            <a:lnSpc>
              <a:spcPct val="90000"/>
            </a:lnSpc>
            <a:spcBef>
              <a:spcPct val="0"/>
            </a:spcBef>
            <a:spcAft>
              <a:spcPct val="35000"/>
            </a:spcAft>
          </a:pPr>
          <a:r>
            <a:rPr lang="el-GR" sz="1600" kern="1200" dirty="0" smtClean="0">
              <a:solidFill>
                <a:schemeClr val="bg1"/>
              </a:solidFill>
            </a:rPr>
            <a:t>-Επιχειρηματικότητας</a:t>
          </a:r>
        </a:p>
        <a:p>
          <a:pPr lvl="0" algn="ctr" defTabSz="800100">
            <a:lnSpc>
              <a:spcPct val="90000"/>
            </a:lnSpc>
            <a:spcBef>
              <a:spcPct val="0"/>
            </a:spcBef>
            <a:spcAft>
              <a:spcPct val="35000"/>
            </a:spcAft>
          </a:pPr>
          <a:r>
            <a:rPr lang="el-GR" sz="1600" kern="1200" dirty="0" smtClean="0">
              <a:solidFill>
                <a:schemeClr val="bg1"/>
              </a:solidFill>
            </a:rPr>
            <a:t>- Ηγεσίας</a:t>
          </a:r>
        </a:p>
        <a:p>
          <a:pPr lvl="0" algn="ctr" defTabSz="800100">
            <a:lnSpc>
              <a:spcPct val="90000"/>
            </a:lnSpc>
            <a:spcBef>
              <a:spcPct val="0"/>
            </a:spcBef>
            <a:spcAft>
              <a:spcPct val="35000"/>
            </a:spcAft>
          </a:pPr>
          <a:endParaRPr lang="el-GR" sz="1600" kern="1200" dirty="0">
            <a:solidFill>
              <a:schemeClr val="bg1"/>
            </a:solidFill>
          </a:endParaRPr>
        </a:p>
      </dsp:txBody>
      <dsp:txXfrm>
        <a:off x="5462055" y="2314223"/>
        <a:ext cx="2650656" cy="2314223"/>
      </dsp:txXfrm>
    </dsp:sp>
    <dsp:sp modelId="{9BAA9961-5C2E-46BD-8E84-726DBE293124}">
      <dsp:nvSpPr>
        <dsp:cNvPr id="0" name=""/>
        <dsp:cNvSpPr/>
      </dsp:nvSpPr>
      <dsp:spPr>
        <a:xfrm>
          <a:off x="5964411" y="532625"/>
          <a:ext cx="1645944" cy="15556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45997-5C26-4628-AE76-7A7E15D71746}">
      <dsp:nvSpPr>
        <dsp:cNvPr id="0" name=""/>
        <dsp:cNvSpPr/>
      </dsp:nvSpPr>
      <dsp:spPr>
        <a:xfrm>
          <a:off x="324576" y="4635476"/>
          <a:ext cx="7465262" cy="86783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CA2D3-6ADC-4B8E-925F-5646BDBC9DD8}">
      <dsp:nvSpPr>
        <dsp:cNvPr id="0" name=""/>
        <dsp:cNvSpPr/>
      </dsp:nvSpPr>
      <dsp:spPr>
        <a:xfrm>
          <a:off x="0" y="458472"/>
          <a:ext cx="4640891"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1B669E-B694-409A-AE20-74519841136E}">
      <dsp:nvSpPr>
        <dsp:cNvPr id="0" name=""/>
        <dsp:cNvSpPr/>
      </dsp:nvSpPr>
      <dsp:spPr>
        <a:xfrm>
          <a:off x="232044" y="178032"/>
          <a:ext cx="3248623"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90" tIns="0" rIns="122790" bIns="0" numCol="1" spcCol="1270" anchor="ctr" anchorCtr="0">
          <a:noAutofit/>
        </a:bodyPr>
        <a:lstStyle/>
        <a:p>
          <a:pPr lvl="0" algn="ctr" defTabSz="844550">
            <a:lnSpc>
              <a:spcPct val="90000"/>
            </a:lnSpc>
            <a:spcBef>
              <a:spcPct val="0"/>
            </a:spcBef>
            <a:spcAft>
              <a:spcPct val="35000"/>
            </a:spcAft>
          </a:pPr>
          <a:r>
            <a:rPr lang="el-GR" sz="1900" kern="1200" dirty="0"/>
            <a:t>Αυτονομία δράσης μαθητών</a:t>
          </a:r>
        </a:p>
      </dsp:txBody>
      <dsp:txXfrm>
        <a:off x="259424" y="205412"/>
        <a:ext cx="3193863" cy="506120"/>
      </dsp:txXfrm>
    </dsp:sp>
    <dsp:sp modelId="{D9D2C763-C394-4A6D-B4D6-312ACC0106E7}">
      <dsp:nvSpPr>
        <dsp:cNvPr id="0" name=""/>
        <dsp:cNvSpPr/>
      </dsp:nvSpPr>
      <dsp:spPr>
        <a:xfrm>
          <a:off x="0" y="1320312"/>
          <a:ext cx="4640891" cy="478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56AAA-0333-4529-BFD5-1B53FEDDB535}">
      <dsp:nvSpPr>
        <dsp:cNvPr id="0" name=""/>
        <dsp:cNvSpPr/>
      </dsp:nvSpPr>
      <dsp:spPr>
        <a:xfrm>
          <a:off x="232044" y="1039872"/>
          <a:ext cx="3248623" cy="5608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90" tIns="0" rIns="122790" bIns="0" numCol="1" spcCol="1270" anchor="ctr" anchorCtr="0">
          <a:noAutofit/>
        </a:bodyPr>
        <a:lstStyle/>
        <a:p>
          <a:pPr lvl="0" algn="ctr" defTabSz="844550">
            <a:lnSpc>
              <a:spcPct val="90000"/>
            </a:lnSpc>
            <a:spcBef>
              <a:spcPct val="0"/>
            </a:spcBef>
            <a:spcAft>
              <a:spcPct val="35000"/>
            </a:spcAft>
          </a:pPr>
          <a:r>
            <a:rPr lang="el-GR" sz="1900" kern="1200" dirty="0"/>
            <a:t>Προσωπική ευθύνη μάθησης</a:t>
          </a:r>
        </a:p>
      </dsp:txBody>
      <dsp:txXfrm>
        <a:off x="259424" y="1067252"/>
        <a:ext cx="3193863" cy="506120"/>
      </dsp:txXfrm>
    </dsp:sp>
    <dsp:sp modelId="{F158BD1E-794B-4C4A-ADC0-0DAFEE7C8B2D}">
      <dsp:nvSpPr>
        <dsp:cNvPr id="0" name=""/>
        <dsp:cNvSpPr/>
      </dsp:nvSpPr>
      <dsp:spPr>
        <a:xfrm>
          <a:off x="0" y="2182152"/>
          <a:ext cx="4640891" cy="478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FABB6-8484-479D-A083-FDEF9C64EFFB}">
      <dsp:nvSpPr>
        <dsp:cNvPr id="0" name=""/>
        <dsp:cNvSpPr/>
      </dsp:nvSpPr>
      <dsp:spPr>
        <a:xfrm>
          <a:off x="232044" y="1901712"/>
          <a:ext cx="3248623" cy="5608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90" tIns="0" rIns="122790" bIns="0" numCol="1" spcCol="1270" anchor="ctr" anchorCtr="0">
          <a:noAutofit/>
        </a:bodyPr>
        <a:lstStyle/>
        <a:p>
          <a:pPr lvl="0" algn="ctr" defTabSz="844550">
            <a:lnSpc>
              <a:spcPct val="90000"/>
            </a:lnSpc>
            <a:spcBef>
              <a:spcPct val="0"/>
            </a:spcBef>
            <a:spcAft>
              <a:spcPct val="35000"/>
            </a:spcAft>
          </a:pPr>
          <a:r>
            <a:rPr lang="el-GR" sz="1900" kern="1200" dirty="0" err="1"/>
            <a:t>Συνεργατικότητα</a:t>
          </a:r>
          <a:endParaRPr lang="el-GR" sz="1900" kern="1200" dirty="0"/>
        </a:p>
      </dsp:txBody>
      <dsp:txXfrm>
        <a:off x="259424" y="1929092"/>
        <a:ext cx="3193863"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3">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4">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28A3FF4-57B6-45FB-86CA-A01079E7F093}" type="datetimeFigureOut">
              <a:rPr lang="el-GR" smtClean="0"/>
              <a:pPr/>
              <a:t>22/9/2022</a:t>
            </a:fld>
            <a:endParaRPr lang="el-G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l-GR" smtClean="0"/>
              <a:t>Κ. Κασιμάτη, Καθ. Α.Σ.ΠΑΙ.Τ.Ε.</a:t>
            </a:r>
            <a:endParaRPr lang="el-G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9DF498B-9BE0-4C55-84DE-127050D4C39D}" type="slidenum">
              <a:rPr lang="el-GR" smtClean="0"/>
              <a:pPr/>
              <a:t>‹#›</a:t>
            </a:fld>
            <a:endParaRPr lang="el-GR"/>
          </a:p>
        </p:txBody>
      </p:sp>
    </p:spTree>
    <p:extLst>
      <p:ext uri="{BB962C8B-B14F-4D97-AF65-F5344CB8AC3E}">
        <p14:creationId xmlns:p14="http://schemas.microsoft.com/office/powerpoint/2010/main" val="37617325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D40537B-0E5A-4A35-A579-E7913BDCA277}" type="datetimeFigureOut">
              <a:rPr lang="el-GR"/>
              <a:pPr>
                <a:defRPr/>
              </a:pPr>
              <a:t>22/9/2022</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r>
              <a:rPr lang="el-GR" smtClean="0"/>
              <a:t>Κ. Κασιμάτη, Καθ. Α.Σ.ΠΑΙ.Τ.Ε.</a:t>
            </a:r>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A87945A-6EB1-4FA1-AB35-F351B8B912FB}" type="slidenum">
              <a:rPr lang="el-GR"/>
              <a:pPr>
                <a:defRPr/>
              </a:pPr>
              <a:t>‹#›</a:t>
            </a:fld>
            <a:endParaRPr lang="el-GR"/>
          </a:p>
        </p:txBody>
      </p:sp>
    </p:spTree>
    <p:extLst>
      <p:ext uri="{BB962C8B-B14F-4D97-AF65-F5344CB8AC3E}">
        <p14:creationId xmlns:p14="http://schemas.microsoft.com/office/powerpoint/2010/main" val="3097741366"/>
      </p:ext>
    </p:extLst>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944304d7f_12_13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a944304d7f_12_13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0807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967701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12</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480380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13</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ln/>
        </p:spPr>
        <p:txBody>
          <a:bodyPr/>
          <a:lstStyle/>
          <a:p>
            <a:pPr eaLnBrk="1" hangingPunct="1"/>
            <a:endParaRPr lang="el-GR" dirty="0" smtClean="0"/>
          </a:p>
        </p:txBody>
      </p:sp>
    </p:spTree>
    <p:extLst>
      <p:ext uri="{BB962C8B-B14F-4D97-AF65-F5344CB8AC3E}">
        <p14:creationId xmlns:p14="http://schemas.microsoft.com/office/powerpoint/2010/main" val="1757827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14</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250227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58147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4239004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91478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3526148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542707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35134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606543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396393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53175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3106639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4294580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569868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847141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299328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383282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466321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solidFill>
                <a:schemeClr val="accent5">
                  <a:lumMod val="50000"/>
                </a:schemeClr>
              </a:solidFill>
            </a:endParaRPr>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54042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955871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131241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4137375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181456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494683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955871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606543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606543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606543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Footer Placeholder 3"/>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606543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90106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119320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967701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501634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604109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119320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3617162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531752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108607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49</a:t>
            </a:fld>
            <a:endParaRPr lang="el-GR">
              <a:solidFill>
                <a:prstClr val="black"/>
              </a:solidFill>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ln/>
        </p:spPr>
        <p:txBody>
          <a:bodyPr/>
          <a:lstStyle/>
          <a:p>
            <a:pPr eaLnBrk="1" hangingPunct="1"/>
            <a:endParaRPr lang="el-GR" dirty="0"/>
          </a:p>
        </p:txBody>
      </p:sp>
    </p:spTree>
    <p:extLst>
      <p:ext uri="{BB962C8B-B14F-4D97-AF65-F5344CB8AC3E}">
        <p14:creationId xmlns:p14="http://schemas.microsoft.com/office/powerpoint/2010/main" val="1757827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466321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10860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901069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466321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108607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57</a:t>
            </a:fld>
            <a:endParaRPr lang="el-GR">
              <a:solidFill>
                <a:prstClr val="black"/>
              </a:solidFill>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ln/>
        </p:spPr>
        <p:txBody>
          <a:bodyPr/>
          <a:lstStyle/>
          <a:p>
            <a:pPr eaLnBrk="1" hangingPunct="1"/>
            <a:endParaRPr lang="el-GR"/>
          </a:p>
        </p:txBody>
      </p:sp>
    </p:spTree>
    <p:extLst>
      <p:ext uri="{BB962C8B-B14F-4D97-AF65-F5344CB8AC3E}">
        <p14:creationId xmlns:p14="http://schemas.microsoft.com/office/powerpoint/2010/main" val="3480380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58</a:t>
            </a:fld>
            <a:endParaRPr lang="el-GR">
              <a:solidFill>
                <a:prstClr val="black"/>
              </a:solidFill>
            </a:endParaRPr>
          </a:p>
        </p:txBody>
      </p:sp>
      <p:sp>
        <p:nvSpPr>
          <p:cNvPr id="48131" name="Rectangle 2"/>
          <p:cNvSpPr>
            <a:spLocks noGrp="1" noRot="1" noChangeAspect="1" noChangeArrowheads="1" noTextEdit="1"/>
          </p:cNvSpPr>
          <p:nvPr>
            <p:ph type="sldImg"/>
          </p:nvPr>
        </p:nvSpPr>
        <p:spPr>
          <a:xfrm>
            <a:off x="917575" y="744538"/>
            <a:ext cx="4962525" cy="3722687"/>
          </a:xfrm>
          <a:ln/>
        </p:spPr>
      </p:sp>
      <p:sp>
        <p:nvSpPr>
          <p:cNvPr id="48132" name="Rectangle 3"/>
          <p:cNvSpPr>
            <a:spLocks noGrp="1" noChangeArrowheads="1"/>
          </p:cNvSpPr>
          <p:nvPr>
            <p:ph type="body" idx="1"/>
          </p:nvPr>
        </p:nvSpPr>
        <p:spPr>
          <a:noFill/>
          <a:ln/>
        </p:spPr>
        <p:txBody>
          <a:bodyPr/>
          <a:lstStyle/>
          <a:p>
            <a:pPr eaLnBrk="1" hangingPunct="1"/>
            <a:endParaRPr lang="el-GR"/>
          </a:p>
        </p:txBody>
      </p:sp>
    </p:spTree>
    <p:extLst>
      <p:ext uri="{BB962C8B-B14F-4D97-AF65-F5344CB8AC3E}">
        <p14:creationId xmlns:p14="http://schemas.microsoft.com/office/powerpoint/2010/main" val="25022775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2581475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351345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4663211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1312417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 name="Footer Placeholder 1"/>
          <p:cNvSpPr>
            <a:spLocks noGrp="1"/>
          </p:cNvSpPr>
          <p:nvPr>
            <p:ph type="ftr" sz="quarter" idx="10"/>
          </p:nvPr>
        </p:nvSpPr>
        <p:spPr/>
        <p:txBody>
          <a:bodyPr/>
          <a:lstStyle/>
          <a:p>
            <a:pPr>
              <a:defRPr/>
            </a:pPr>
            <a:r>
              <a:rPr lang="el-GR">
                <a:solidFill>
                  <a:prstClr val="black"/>
                </a:solidFill>
              </a:rPr>
              <a:t>Κ. Κασιμάτη, Καθ. Α.Σ.ΠΑΙ.Τ.Ε.</a:t>
            </a:r>
          </a:p>
        </p:txBody>
      </p:sp>
    </p:spTree>
    <p:extLst>
      <p:ext uri="{BB962C8B-B14F-4D97-AF65-F5344CB8AC3E}">
        <p14:creationId xmlns:p14="http://schemas.microsoft.com/office/powerpoint/2010/main" val="740540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71</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1132946" y="744498"/>
            <a:ext cx="4531783" cy="3722489"/>
          </a:xfrm>
          <a:ln/>
        </p:spPr>
      </p:sp>
      <p:sp>
        <p:nvSpPr>
          <p:cNvPr id="4813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6041090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30B1A9B-39BA-4B38-9F82-0C38E60D0CC1}" type="slidenum">
              <a:rPr lang="el-GR" smtClean="0">
                <a:solidFill>
                  <a:prstClr val="black"/>
                </a:solidFill>
              </a:rPr>
              <a:pPr/>
              <a:t>72</a:t>
            </a:fld>
            <a:endParaRPr lang="el-GR" smtClean="0">
              <a:solidFill>
                <a:prstClr val="black"/>
              </a:solidFill>
            </a:endParaRPr>
          </a:p>
        </p:txBody>
      </p:sp>
      <p:sp>
        <p:nvSpPr>
          <p:cNvPr id="48131" name="Rectangle 2"/>
          <p:cNvSpPr>
            <a:spLocks noGrp="1" noRot="1" noChangeAspect="1" noChangeArrowheads="1" noTextEdit="1"/>
          </p:cNvSpPr>
          <p:nvPr>
            <p:ph type="sldImg"/>
          </p:nvPr>
        </p:nvSpPr>
        <p:spPr>
          <a:xfrm>
            <a:off x="1132946" y="744498"/>
            <a:ext cx="4531783" cy="3722489"/>
          </a:xfrm>
          <a:ln/>
        </p:spPr>
      </p:sp>
      <p:sp>
        <p:nvSpPr>
          <p:cNvPr id="4813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32946" y="744498"/>
            <a:ext cx="4531783" cy="3722489"/>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C371D97B-6AEC-4F93-92E3-9E6CAB9F95A3}" type="slidenum">
              <a:rPr lang="el-GR" smtClean="0">
                <a:solidFill>
                  <a:prstClr val="black"/>
                </a:solidFill>
              </a:rPr>
              <a:pPr>
                <a:defRPr/>
              </a:pPr>
              <a:t>79</a:t>
            </a:fld>
            <a:endParaRPr lang="el-GR">
              <a:solidFill>
                <a:prstClr val="black"/>
              </a:solidFill>
            </a:endParaRPr>
          </a:p>
        </p:txBody>
      </p:sp>
    </p:spTree>
    <p:extLst>
      <p:ext uri="{BB962C8B-B14F-4D97-AF65-F5344CB8AC3E}">
        <p14:creationId xmlns:p14="http://schemas.microsoft.com/office/powerpoint/2010/main" val="9057937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Θέση εικόνας διαφάνειας 1"/>
          <p:cNvSpPr>
            <a:spLocks noGrp="1" noRot="1" noChangeAspect="1" noTextEdit="1"/>
          </p:cNvSpPr>
          <p:nvPr>
            <p:ph type="sldImg"/>
          </p:nvPr>
        </p:nvSpPr>
        <p:spPr bwMode="auto">
          <a:xfrm>
            <a:off x="1132946" y="744498"/>
            <a:ext cx="4531783" cy="372248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Θέση αριθμού διαφάνειας 3"/>
          <p:cNvSpPr>
            <a:spLocks noGrp="1"/>
          </p:cNvSpPr>
          <p:nvPr>
            <p:ph type="sldNum" sz="quarter" idx="5"/>
          </p:nvPr>
        </p:nvSpPr>
        <p:spPr/>
        <p:txBody>
          <a:bodyPr/>
          <a:lstStyle/>
          <a:p>
            <a:pPr>
              <a:defRPr/>
            </a:pPr>
            <a:fld id="{99B40D66-CFD8-422C-B192-EC7A7E18B484}" type="slidenum">
              <a:rPr lang="el-GR">
                <a:solidFill>
                  <a:prstClr val="black"/>
                </a:solidFill>
              </a:rPr>
              <a:pPr>
                <a:defRPr/>
              </a:pPr>
              <a:t>88</a:t>
            </a:fld>
            <a:endParaRPr lang="el-GR">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bwMode="auto">
          <a:xfrm>
            <a:off x="1132946" y="744498"/>
            <a:ext cx="4531783" cy="372248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3 - Θέση αριθμού διαφάνειας"/>
          <p:cNvSpPr>
            <a:spLocks noGrp="1"/>
          </p:cNvSpPr>
          <p:nvPr>
            <p:ph type="sldNum" sz="quarter" idx="5"/>
          </p:nvPr>
        </p:nvSpPr>
        <p:spPr/>
        <p:txBody>
          <a:bodyPr/>
          <a:lstStyle/>
          <a:p>
            <a:pPr>
              <a:defRPr/>
            </a:pPr>
            <a:fld id="{88E4F166-CD6D-4AFB-AD3F-5A4D80111084}" type="slidenum">
              <a:rPr lang="el-GR">
                <a:solidFill>
                  <a:prstClr val="black"/>
                </a:solidFill>
              </a:rPr>
              <a:pPr>
                <a:defRPr/>
              </a:pPr>
              <a:t>89</a:t>
            </a:fld>
            <a:endParaRPr lang="el-GR">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Θέση εικόνας διαφάνειας 1"/>
          <p:cNvSpPr>
            <a:spLocks noGrp="1" noRot="1" noChangeAspect="1" noTextEdit="1"/>
          </p:cNvSpPr>
          <p:nvPr>
            <p:ph type="sldImg"/>
          </p:nvPr>
        </p:nvSpPr>
        <p:spPr bwMode="auto">
          <a:xfrm>
            <a:off x="1132946" y="744498"/>
            <a:ext cx="4531783" cy="372248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Θέση αριθμού διαφάνειας 3"/>
          <p:cNvSpPr>
            <a:spLocks noGrp="1"/>
          </p:cNvSpPr>
          <p:nvPr>
            <p:ph type="sldNum" sz="quarter" idx="5"/>
          </p:nvPr>
        </p:nvSpPr>
        <p:spPr/>
        <p:txBody>
          <a:bodyPr/>
          <a:lstStyle/>
          <a:p>
            <a:pPr>
              <a:defRPr/>
            </a:pPr>
            <a:fld id="{CA476593-183E-4435-B708-51845B4FB00B}" type="slidenum">
              <a:rPr lang="el-GR">
                <a:solidFill>
                  <a:prstClr val="black"/>
                </a:solidFill>
              </a:rPr>
              <a:pPr>
                <a:defRPr/>
              </a:pPr>
              <a:t>90</a:t>
            </a:fld>
            <a:endParaRPr lang="el-GR">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εικόνας διαφάνειας 1"/>
          <p:cNvSpPr>
            <a:spLocks noGrp="1" noRot="1" noChangeAspect="1" noTextEdit="1"/>
          </p:cNvSpPr>
          <p:nvPr>
            <p:ph type="sldImg"/>
          </p:nvPr>
        </p:nvSpPr>
        <p:spPr bwMode="auto">
          <a:xfrm>
            <a:off x="1132946" y="744498"/>
            <a:ext cx="4531783" cy="3722489"/>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Θέση αριθμού διαφάνειας 3"/>
          <p:cNvSpPr>
            <a:spLocks noGrp="1"/>
          </p:cNvSpPr>
          <p:nvPr>
            <p:ph type="sldNum" sz="quarter" idx="5"/>
          </p:nvPr>
        </p:nvSpPr>
        <p:spPr/>
        <p:txBody>
          <a:bodyPr/>
          <a:lstStyle/>
          <a:p>
            <a:pPr>
              <a:defRPr/>
            </a:pPr>
            <a:fld id="{5DBD9618-FEFA-4818-BEFC-0606E3E8F8D9}" type="slidenum">
              <a:rPr lang="el-GR">
                <a:solidFill>
                  <a:prstClr val="black"/>
                </a:solidFill>
              </a:rPr>
              <a:pPr>
                <a:defRPr/>
              </a:pPr>
              <a:t>91</a:t>
            </a:fld>
            <a:endParaRPr lang="el-GR">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2530"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*(1939-) – Αμερικανός θεωρητικός της εκπαίδευσης</a:t>
            </a:r>
          </a:p>
        </p:txBody>
      </p:sp>
      <p:sp>
        <p:nvSpPr>
          <p:cNvPr id="22531"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030760-3E01-4613-A3B1-44214D9A6033}" type="slidenum">
              <a:rPr lang="el-GR">
                <a:solidFill>
                  <a:prstClr val="black"/>
                </a:solidFill>
              </a:rPr>
              <a:pPr/>
              <a:t>94</a:t>
            </a:fld>
            <a:endParaRPr lang="el-GR">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0482"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*(1859-1952) – Αμερικανός φιλόσοφος, ψυχολόγος και εκπαιδευτικός μεταρρυθμιστής</a:t>
            </a:r>
          </a:p>
        </p:txBody>
      </p:sp>
      <p:sp>
        <p:nvSpPr>
          <p:cNvPr id="20483"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1F95C3-1C74-409A-B769-67CB819C025A}" type="slidenum">
              <a:rPr lang="el-GR">
                <a:solidFill>
                  <a:prstClr val="black"/>
                </a:solidFill>
              </a:rPr>
              <a:pPr/>
              <a:t>105</a:t>
            </a:fld>
            <a:endParaRPr lang="el-GR">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9698"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*(1902-1987): Αμερικανός ψυχολόγος</a:t>
            </a:r>
          </a:p>
        </p:txBody>
      </p:sp>
      <p:sp>
        <p:nvSpPr>
          <p:cNvPr id="29699"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F65C2F-A490-4CA0-8D51-B9E9C9B0234F}" type="slidenum">
              <a:rPr lang="el-GR">
                <a:solidFill>
                  <a:prstClr val="black"/>
                </a:solidFill>
              </a:rPr>
              <a:pPr/>
              <a:t>111</a:t>
            </a:fld>
            <a:endParaRPr lang="el-GR">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27650"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(1943-) – Αμερικανός ψυχολόγος</a:t>
            </a:r>
          </a:p>
        </p:txBody>
      </p:sp>
      <p:sp>
        <p:nvSpPr>
          <p:cNvPr id="27651"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2DD110-90ED-4BB6-9A72-C8989C678CAA}" type="slidenum">
              <a:rPr lang="el-GR">
                <a:solidFill>
                  <a:prstClr val="black"/>
                </a:solidFill>
              </a:rPr>
              <a:pPr/>
              <a:t>116</a:t>
            </a:fld>
            <a:endParaRPr lang="el-G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36171625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33794"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*Μαθητική διαδήλωση για τη βία στο Βέλγιο.</a:t>
            </a:r>
          </a:p>
        </p:txBody>
      </p:sp>
      <p:sp>
        <p:nvSpPr>
          <p:cNvPr id="33795"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D65A7C-518F-4DBD-BD37-F2D9FFB044FA}" type="slidenum">
              <a:rPr lang="el-GR">
                <a:solidFill>
                  <a:prstClr val="black"/>
                </a:solidFill>
              </a:rPr>
              <a:pPr/>
              <a:t>118</a:t>
            </a:fld>
            <a:endParaRPr lang="el-GR">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110814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υποσέλιδου"/>
          <p:cNvSpPr>
            <a:spLocks noGrp="1"/>
          </p:cNvSpPr>
          <p:nvPr>
            <p:ph type="ftr" sz="quarter" idx="10"/>
          </p:nvPr>
        </p:nvSpPr>
        <p:spPr/>
        <p:txBody>
          <a:bodyPr/>
          <a:lstStyle/>
          <a:p>
            <a:pPr>
              <a:defRPr/>
            </a:pPr>
            <a:r>
              <a:rPr lang="el-GR" smtClean="0">
                <a:solidFill>
                  <a:prstClr val="black"/>
                </a:solidFill>
              </a:rPr>
              <a:t>Κ. Κασιμάτη, Καθ. Α.Σ.ΠΑΙ.Τ.Ε.</a:t>
            </a:r>
            <a:endParaRPr lang="el-GR">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υποσέλιδου"/>
          <p:cNvSpPr>
            <a:spLocks noGrp="1"/>
          </p:cNvSpPr>
          <p:nvPr>
            <p:ph type="ftr" sz="quarter" idx="10"/>
          </p:nvPr>
        </p:nvSpPr>
        <p:spPr/>
        <p:txBody>
          <a:bodyPr/>
          <a:lstStyle/>
          <a:p>
            <a:pPr>
              <a:defRPr/>
            </a:pPr>
            <a:r>
              <a:rPr lang="el-GR" smtClean="0">
                <a:solidFill>
                  <a:prstClr val="black"/>
                </a:solidFill>
              </a:rPr>
              <a:t>Κ. Κασιμάτη, Καθ. Α.Σ.ΠΑΙ.Τ.Ε.</a:t>
            </a:r>
            <a:endParaRPr lang="el-G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501634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2" name="Footer Placeholder 1"/>
          <p:cNvSpPr>
            <a:spLocks noGrp="1"/>
          </p:cNvSpPr>
          <p:nvPr>
            <p:ph type="ftr" sz="quarter" idx="10"/>
          </p:nvPr>
        </p:nvSpPr>
        <p:spPr/>
        <p:txBody>
          <a:bodyPr/>
          <a:lstStyle/>
          <a:p>
            <a:pPr>
              <a:defRPr/>
            </a:pPr>
            <a:r>
              <a:rPr lang="el-GR" smtClean="0"/>
              <a:t>Κ. Κασιμάτη, Καθ. Α.Σ.ΠΑΙ.Τ.Ε.</a:t>
            </a:r>
            <a:endParaRPr lang="el-GR"/>
          </a:p>
        </p:txBody>
      </p:sp>
    </p:spTree>
    <p:extLst>
      <p:ext uri="{BB962C8B-B14F-4D97-AF65-F5344CB8AC3E}">
        <p14:creationId xmlns:p14="http://schemas.microsoft.com/office/powerpoint/2010/main" val="212479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6E14EEE6-EF0B-4E88-8C48-7CE74E0C9FD6}" type="datetime1">
              <a:rPr lang="el-GR" smtClean="0"/>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D9F7E65F-60A4-41F6-B83B-6F02876F31CE}"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DB17A783-9FDE-4883-8B08-5D2F1A326C63}" type="datetime1">
              <a:rPr lang="el-GR" smtClean="0"/>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D346ECE-384B-447D-ADF2-9D5FAB99DC52}" type="slidenum">
              <a:rPr lang="el-GR"/>
              <a:pPr>
                <a:defRPr/>
              </a:pPr>
              <a:t>‹#›</a:t>
            </a:fld>
            <a:endParaRPr lang="el-G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0031" y="609601"/>
            <a:ext cx="2892028" cy="1639884"/>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67186" y="592666"/>
            <a:ext cx="4418407" cy="5198534"/>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0031"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9431554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5541" y="609658"/>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59" y="2249486"/>
            <a:ext cx="445088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308391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4304769"/>
            <a:ext cx="7434266" cy="819355"/>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56060"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6196541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60" y="4419704"/>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56816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2"/>
            <a:ext cx="6977064" cy="2748429"/>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856060"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
        <p:nvSpPr>
          <p:cNvPr id="60" name="TextBox 59"/>
          <p:cNvSpPr txBox="1"/>
          <p:nvPr/>
        </p:nvSpPr>
        <p:spPr>
          <a:xfrm>
            <a:off x="677634" y="73239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
        <p:nvSpPr>
          <p:cNvPr id="61" name="TextBox 60"/>
          <p:cNvSpPr txBox="1"/>
          <p:nvPr/>
        </p:nvSpPr>
        <p:spPr>
          <a:xfrm>
            <a:off x="7903028"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Tree>
    <p:extLst>
      <p:ext uri="{BB962C8B-B14F-4D97-AF65-F5344CB8AC3E}">
        <p14:creationId xmlns:p14="http://schemas.microsoft.com/office/powerpoint/2010/main" val="32051457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56086" y="2134146"/>
            <a:ext cx="7429501" cy="2511835"/>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56"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9611864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856059" y="2674463"/>
            <a:ext cx="2397674"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845971" y="3360263"/>
            <a:ext cx="240655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3386087" y="2677635"/>
            <a:ext cx="238828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3378208" y="3363435"/>
            <a:ext cx="239687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758614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856060" y="4980963"/>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3366791"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5889369"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5889332" y="4980959"/>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6287610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1606541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57"/>
            <a:ext cx="1503758"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56090" y="609657"/>
            <a:ext cx="5811443"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585537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1B8CB5E2-6F19-4692-8432-DA60A52A6325}" type="datetime1">
              <a:rPr lang="el-GR" smtClean="0"/>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58C0893-DC29-4929-A2B9-09E4226DF33C}" type="slidenum">
              <a:rPr lang="el-GR"/>
              <a:pPr>
                <a:defRPr/>
              </a:pPr>
              <a:t>‹#›</a:t>
            </a:fld>
            <a:endParaRPr lang="el-G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205"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6057"/>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FD139E12-1A8B-43FE-A244-FB5E31D15783}" type="datetimeFigureOut">
              <a:rPr lang="en-US"/>
              <a:pPr>
                <a:defRPr/>
              </a:pPr>
              <a:t>9/22/2022</a:t>
            </a:fld>
            <a:endParaRPr/>
          </a:p>
        </p:txBody>
      </p:sp>
      <p:sp>
        <p:nvSpPr>
          <p:cNvPr id="6" name="Footer Placeholder 8"/>
          <p:cNvSpPr>
            <a:spLocks noGrp="1"/>
          </p:cNvSpPr>
          <p:nvPr>
            <p:ph type="ftr" sz="quarter" idx="11"/>
          </p:nvPr>
        </p:nvSpPr>
        <p:spPr/>
        <p:txBody>
          <a:bodyPr/>
          <a:lstStyle>
            <a:lvl1pPr>
              <a:defRPr/>
            </a:lvl1pPr>
          </a:lstStyle>
          <a:p>
            <a:pPr>
              <a:defRPr/>
            </a:pPr>
            <a:endParaRPr/>
          </a:p>
        </p:txBody>
      </p:sp>
      <p:sp>
        <p:nvSpPr>
          <p:cNvPr id="7" name="Slide Number Placeholder 9"/>
          <p:cNvSpPr>
            <a:spLocks noGrp="1"/>
          </p:cNvSpPr>
          <p:nvPr>
            <p:ph type="sldNum" sz="quarter" idx="12"/>
          </p:nvPr>
        </p:nvSpPr>
        <p:spPr/>
        <p:txBody>
          <a:bodyPr/>
          <a:lstStyle>
            <a:lvl1pPr>
              <a:defRPr/>
            </a:lvl1pPr>
          </a:lstStyle>
          <a:p>
            <a:pPr>
              <a:defRPr/>
            </a:pPr>
            <a:fld id="{141FDD70-165E-4571-9EB0-F63AA7141D83}" type="slidenum">
              <a:rPr/>
              <a:pPr>
                <a:defRPr/>
              </a:pPr>
              <a:t>‹#›</a:t>
            </a:fld>
            <a:endParaRPr/>
          </a:p>
        </p:txBody>
      </p:sp>
    </p:spTree>
    <p:extLst>
      <p:ext uri="{BB962C8B-B14F-4D97-AF65-F5344CB8AC3E}">
        <p14:creationId xmlns:p14="http://schemas.microsoft.com/office/powerpoint/2010/main" val="30607105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8098F7DA-88FC-40FA-9B32-369D31A7EAA1}"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88B1E158-CD96-494E-9984-818DD622E292}" type="slidenum">
              <a:rPr/>
              <a:pPr>
                <a:defRPr/>
              </a:pPr>
              <a:t>‹#›</a:t>
            </a:fld>
            <a:endParaRPr/>
          </a:p>
        </p:txBody>
      </p:sp>
    </p:spTree>
    <p:extLst>
      <p:ext uri="{BB962C8B-B14F-4D97-AF65-F5344CB8AC3E}">
        <p14:creationId xmlns:p14="http://schemas.microsoft.com/office/powerpoint/2010/main" val="16804794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256"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2DDF815B-F194-4F6B-999D-2FE351502AFD}"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25FF3210-5C14-449C-AEA0-757F6F6879A1}" type="slidenum">
              <a:rPr/>
              <a:pPr>
                <a:defRPr/>
              </a:pPr>
              <a:t>‹#›</a:t>
            </a:fld>
            <a:endParaRPr/>
          </a:p>
        </p:txBody>
      </p:sp>
    </p:spTree>
    <p:extLst>
      <p:ext uri="{BB962C8B-B14F-4D97-AF65-F5344CB8AC3E}">
        <p14:creationId xmlns:p14="http://schemas.microsoft.com/office/powerpoint/2010/main" val="17569195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741"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3"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B7936161-E494-44AC-99C7-8E2DD82BFA1D}"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A23C2C52-B6C6-4803-A209-8F838C371719}" type="slidenum">
              <a:rPr/>
              <a:pPr>
                <a:defRPr/>
              </a:pPr>
              <a:t>‹#›</a:t>
            </a:fld>
            <a:endParaRPr/>
          </a:p>
        </p:txBody>
      </p:sp>
    </p:spTree>
    <p:extLst>
      <p:ext uri="{BB962C8B-B14F-4D97-AF65-F5344CB8AC3E}">
        <p14:creationId xmlns:p14="http://schemas.microsoft.com/office/powerpoint/2010/main" val="39101965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602"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602"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140"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949"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1ECC7F5B-2A75-4F6A-835E-6FE28EB276BB}" type="datetimeFigureOut">
              <a:rPr lang="en-US"/>
              <a:pPr>
                <a:defRPr/>
              </a:pPr>
              <a:t>9/22/2022</a:t>
            </a:fld>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41A6F298-3D3F-48CB-B039-3EFFD7F27E06}" type="slidenum">
              <a:rPr/>
              <a:pPr>
                <a:defRPr/>
              </a:pPr>
              <a:t>‹#›</a:t>
            </a:fld>
            <a:endParaRPr/>
          </a:p>
        </p:txBody>
      </p:sp>
    </p:spTree>
    <p:extLst>
      <p:ext uri="{BB962C8B-B14F-4D97-AF65-F5344CB8AC3E}">
        <p14:creationId xmlns:p14="http://schemas.microsoft.com/office/powerpoint/2010/main" val="21476357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896F43CB-1A8E-478B-9C08-BCCCECB9EF55}" type="datetimeFigureOut">
              <a:rPr lang="en-US"/>
              <a:pPr>
                <a:defRPr/>
              </a:pPr>
              <a:t>9/22/2022</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3FD7EE73-B5B6-45D3-B900-3C30BB9DB943}" type="slidenum">
              <a:rPr/>
              <a:pPr>
                <a:defRPr/>
              </a:pPr>
              <a:t>‹#›</a:t>
            </a:fld>
            <a:endParaRPr/>
          </a:p>
        </p:txBody>
      </p:sp>
    </p:spTree>
    <p:extLst>
      <p:ext uri="{BB962C8B-B14F-4D97-AF65-F5344CB8AC3E}">
        <p14:creationId xmlns:p14="http://schemas.microsoft.com/office/powerpoint/2010/main" val="36012308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CD8385-81EE-4580-A271-AEF1BF378507}" type="datetimeFigureOut">
              <a:rPr lang="en-US"/>
              <a:pPr>
                <a:defRPr/>
              </a:pPr>
              <a:t>9/22/2022</a:t>
            </a:fld>
            <a:endParaRPr/>
          </a:p>
        </p:txBody>
      </p:sp>
      <p:sp>
        <p:nvSpPr>
          <p:cNvPr id="3" name="Footer Placeholder 4"/>
          <p:cNvSpPr>
            <a:spLocks noGrp="1"/>
          </p:cNvSpPr>
          <p:nvPr>
            <p:ph type="ftr" sz="quarter" idx="11"/>
          </p:nvPr>
        </p:nvSpPr>
        <p:spPr/>
        <p:txBody>
          <a:bodyPr/>
          <a:lstStyle>
            <a:lvl1pPr>
              <a:defRPr/>
            </a:lvl1pPr>
          </a:lstStyle>
          <a:p>
            <a:pPr>
              <a:defRPr/>
            </a:pPr>
            <a:endParaRPr/>
          </a:p>
        </p:txBody>
      </p:sp>
      <p:sp>
        <p:nvSpPr>
          <p:cNvPr id="4" name="Slide Number Placeholder 5"/>
          <p:cNvSpPr>
            <a:spLocks noGrp="1"/>
          </p:cNvSpPr>
          <p:nvPr>
            <p:ph type="sldNum" sz="quarter" idx="12"/>
          </p:nvPr>
        </p:nvSpPr>
        <p:spPr/>
        <p:txBody>
          <a:bodyPr/>
          <a:lstStyle>
            <a:lvl1pPr>
              <a:defRPr/>
            </a:lvl1pPr>
          </a:lstStyle>
          <a:p>
            <a:pPr>
              <a:defRPr/>
            </a:pPr>
            <a:fld id="{E8F52EF9-EC33-47D8-9D0C-8DE34D78C41D}" type="slidenum">
              <a:rPr/>
              <a:pPr>
                <a:defRPr/>
              </a:pPr>
              <a:t>‹#›</a:t>
            </a:fld>
            <a:endParaRPr/>
          </a:p>
        </p:txBody>
      </p:sp>
    </p:spTree>
    <p:extLst>
      <p:ext uri="{BB962C8B-B14F-4D97-AF65-F5344CB8AC3E}">
        <p14:creationId xmlns:p14="http://schemas.microsoft.com/office/powerpoint/2010/main" val="11856854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2C80A9AC-D10D-423E-818B-D5CFE3196BF5}"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1F63228A-8FB9-43C0-A35A-CD73D1FDBA30}" type="slidenum">
              <a:rPr/>
              <a:pPr>
                <a:defRPr/>
              </a:pPr>
              <a:t>‹#›</a:t>
            </a:fld>
            <a:endParaRPr/>
          </a:p>
        </p:txBody>
      </p:sp>
    </p:spTree>
    <p:extLst>
      <p:ext uri="{BB962C8B-B14F-4D97-AF65-F5344CB8AC3E}">
        <p14:creationId xmlns:p14="http://schemas.microsoft.com/office/powerpoint/2010/main" val="24572099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4"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A9B8716B-73AE-4B59-9161-B4411785FDF3}"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41B13639-391E-4638-9B78-E1B71CA9E26F}" type="slidenum">
              <a:rPr/>
              <a:pPr>
                <a:defRPr/>
              </a:pPr>
              <a:t>‹#›</a:t>
            </a:fld>
            <a:endParaRPr/>
          </a:p>
        </p:txBody>
      </p:sp>
    </p:spTree>
    <p:extLst>
      <p:ext uri="{BB962C8B-B14F-4D97-AF65-F5344CB8AC3E}">
        <p14:creationId xmlns:p14="http://schemas.microsoft.com/office/powerpoint/2010/main" val="9628208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CCE0DAC3-C1BA-44E4-A461-24956F4779F3}"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3B8F0397-4047-4ACF-99AB-DD1DB3B76E5A}" type="slidenum">
              <a:rPr/>
              <a:pPr>
                <a:defRPr/>
              </a:pPr>
              <a:t>‹#›</a:t>
            </a:fld>
            <a:endParaRPr/>
          </a:p>
        </p:txBody>
      </p:sp>
    </p:spTree>
    <p:extLst>
      <p:ext uri="{BB962C8B-B14F-4D97-AF65-F5344CB8AC3E}">
        <p14:creationId xmlns:p14="http://schemas.microsoft.com/office/powerpoint/2010/main" val="35394642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2"/>
        <p:cNvGrpSpPr/>
        <p:nvPr/>
      </p:nvGrpSpPr>
      <p:grpSpPr>
        <a:xfrm>
          <a:off x="0" y="0"/>
          <a:ext cx="0" cy="0"/>
          <a:chOff x="0" y="0"/>
          <a:chExt cx="0" cy="0"/>
        </a:xfrm>
      </p:grpSpPr>
      <p:sp>
        <p:nvSpPr>
          <p:cNvPr id="143" name="Google Shape;143;p24"/>
          <p:cNvSpPr/>
          <p:nvPr/>
        </p:nvSpPr>
        <p:spPr>
          <a:xfrm>
            <a:off x="3303750" y="-1860000"/>
            <a:ext cx="8543100" cy="11390800"/>
          </a:xfrm>
          <a:prstGeom prst="diamond">
            <a:avLst/>
          </a:prstGeom>
          <a:solidFill>
            <a:srgbClr val="CFE2F3">
              <a:alpha val="9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4"/>
          <p:cNvSpPr txBox="1">
            <a:spLocks noGrp="1"/>
          </p:cNvSpPr>
          <p:nvPr>
            <p:ph type="title"/>
          </p:nvPr>
        </p:nvSpPr>
        <p:spPr>
          <a:xfrm>
            <a:off x="997512" y="4868533"/>
            <a:ext cx="18237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14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45" name="Google Shape;145;p24"/>
          <p:cNvSpPr txBox="1">
            <a:spLocks noGrp="1"/>
          </p:cNvSpPr>
          <p:nvPr>
            <p:ph type="subTitle" idx="1"/>
          </p:nvPr>
        </p:nvSpPr>
        <p:spPr>
          <a:xfrm>
            <a:off x="950075" y="5447123"/>
            <a:ext cx="19185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Roboto"/>
              <a:buNone/>
              <a:defRPr sz="1100">
                <a:latin typeface="Roboto"/>
                <a:ea typeface="Roboto"/>
                <a:cs typeface="Roboto"/>
                <a:sym typeface="Roboto"/>
              </a:defRPr>
            </a:lvl1pPr>
            <a:lvl2pPr lvl="1" algn="ctr" rtl="0">
              <a:lnSpc>
                <a:spcPct val="100000"/>
              </a:lnSpc>
              <a:spcBef>
                <a:spcPts val="0"/>
              </a:spcBef>
              <a:spcAft>
                <a:spcPts val="0"/>
              </a:spcAft>
              <a:buSzPts val="1100"/>
              <a:buFont typeface="Roboto"/>
              <a:buNone/>
              <a:defRPr sz="1100">
                <a:latin typeface="Roboto"/>
                <a:ea typeface="Roboto"/>
                <a:cs typeface="Roboto"/>
                <a:sym typeface="Roboto"/>
              </a:defRPr>
            </a:lvl2pPr>
            <a:lvl3pPr lvl="2" algn="ctr" rtl="0">
              <a:lnSpc>
                <a:spcPct val="100000"/>
              </a:lnSpc>
              <a:spcBef>
                <a:spcPts val="0"/>
              </a:spcBef>
              <a:spcAft>
                <a:spcPts val="0"/>
              </a:spcAft>
              <a:buSzPts val="1100"/>
              <a:buFont typeface="Roboto"/>
              <a:buNone/>
              <a:defRPr sz="1100">
                <a:latin typeface="Roboto"/>
                <a:ea typeface="Roboto"/>
                <a:cs typeface="Roboto"/>
                <a:sym typeface="Roboto"/>
              </a:defRPr>
            </a:lvl3pPr>
            <a:lvl4pPr lvl="3" algn="ctr" rtl="0">
              <a:lnSpc>
                <a:spcPct val="100000"/>
              </a:lnSpc>
              <a:spcBef>
                <a:spcPts val="0"/>
              </a:spcBef>
              <a:spcAft>
                <a:spcPts val="0"/>
              </a:spcAft>
              <a:buSzPts val="1100"/>
              <a:buFont typeface="Roboto"/>
              <a:buNone/>
              <a:defRPr sz="1100">
                <a:latin typeface="Roboto"/>
                <a:ea typeface="Roboto"/>
                <a:cs typeface="Roboto"/>
                <a:sym typeface="Roboto"/>
              </a:defRPr>
            </a:lvl4pPr>
            <a:lvl5pPr lvl="4" algn="ctr" rtl="0">
              <a:lnSpc>
                <a:spcPct val="100000"/>
              </a:lnSpc>
              <a:spcBef>
                <a:spcPts val="0"/>
              </a:spcBef>
              <a:spcAft>
                <a:spcPts val="0"/>
              </a:spcAft>
              <a:buSzPts val="1100"/>
              <a:buFont typeface="Roboto"/>
              <a:buNone/>
              <a:defRPr sz="1100">
                <a:latin typeface="Roboto"/>
                <a:ea typeface="Roboto"/>
                <a:cs typeface="Roboto"/>
                <a:sym typeface="Roboto"/>
              </a:defRPr>
            </a:lvl5pPr>
            <a:lvl6pPr lvl="5" algn="ctr" rtl="0">
              <a:lnSpc>
                <a:spcPct val="100000"/>
              </a:lnSpc>
              <a:spcBef>
                <a:spcPts val="0"/>
              </a:spcBef>
              <a:spcAft>
                <a:spcPts val="0"/>
              </a:spcAft>
              <a:buSzPts val="1100"/>
              <a:buFont typeface="Roboto"/>
              <a:buNone/>
              <a:defRPr sz="1100">
                <a:latin typeface="Roboto"/>
                <a:ea typeface="Roboto"/>
                <a:cs typeface="Roboto"/>
                <a:sym typeface="Roboto"/>
              </a:defRPr>
            </a:lvl6pPr>
            <a:lvl7pPr lvl="6" algn="ctr" rtl="0">
              <a:lnSpc>
                <a:spcPct val="100000"/>
              </a:lnSpc>
              <a:spcBef>
                <a:spcPts val="0"/>
              </a:spcBef>
              <a:spcAft>
                <a:spcPts val="0"/>
              </a:spcAft>
              <a:buSzPts val="1100"/>
              <a:buFont typeface="Roboto"/>
              <a:buNone/>
              <a:defRPr sz="1100">
                <a:latin typeface="Roboto"/>
                <a:ea typeface="Roboto"/>
                <a:cs typeface="Roboto"/>
                <a:sym typeface="Roboto"/>
              </a:defRPr>
            </a:lvl7pPr>
            <a:lvl8pPr lvl="7" algn="ctr" rtl="0">
              <a:lnSpc>
                <a:spcPct val="100000"/>
              </a:lnSpc>
              <a:spcBef>
                <a:spcPts val="0"/>
              </a:spcBef>
              <a:spcAft>
                <a:spcPts val="0"/>
              </a:spcAft>
              <a:buSzPts val="1100"/>
              <a:buFont typeface="Roboto"/>
              <a:buNone/>
              <a:defRPr sz="1100">
                <a:latin typeface="Roboto"/>
                <a:ea typeface="Roboto"/>
                <a:cs typeface="Roboto"/>
                <a:sym typeface="Roboto"/>
              </a:defRPr>
            </a:lvl8pPr>
            <a:lvl9pPr lvl="8" algn="ctr" rtl="0">
              <a:lnSpc>
                <a:spcPct val="100000"/>
              </a:lnSpc>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46" name="Google Shape;146;p24"/>
          <p:cNvSpPr txBox="1">
            <a:spLocks noGrp="1"/>
          </p:cNvSpPr>
          <p:nvPr>
            <p:ph type="ctrTitle" idx="2"/>
          </p:nvPr>
        </p:nvSpPr>
        <p:spPr>
          <a:xfrm rot="-5400000">
            <a:off x="5652500" y="3318000"/>
            <a:ext cx="5778800" cy="22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1200"/>
              <a:buNone/>
              <a:defRPr sz="1200">
                <a:solidFill>
                  <a:schemeClr val="accent1"/>
                </a:solidFill>
              </a:defRPr>
            </a:lvl1pPr>
            <a:lvl2pPr lvl="1" algn="r" rtl="0">
              <a:spcBef>
                <a:spcPts val="0"/>
              </a:spcBef>
              <a:spcAft>
                <a:spcPts val="0"/>
              </a:spcAft>
              <a:buClr>
                <a:schemeClr val="accent1"/>
              </a:buClr>
              <a:buSzPts val="1200"/>
              <a:buNone/>
              <a:defRPr sz="1200">
                <a:solidFill>
                  <a:schemeClr val="accent1"/>
                </a:solidFill>
              </a:defRPr>
            </a:lvl2pPr>
            <a:lvl3pPr lvl="2" algn="r" rtl="0">
              <a:spcBef>
                <a:spcPts val="0"/>
              </a:spcBef>
              <a:spcAft>
                <a:spcPts val="0"/>
              </a:spcAft>
              <a:buClr>
                <a:schemeClr val="accent1"/>
              </a:buClr>
              <a:buSzPts val="1200"/>
              <a:buNone/>
              <a:defRPr sz="1200">
                <a:solidFill>
                  <a:schemeClr val="accent1"/>
                </a:solidFill>
              </a:defRPr>
            </a:lvl3pPr>
            <a:lvl4pPr lvl="3" algn="r" rtl="0">
              <a:spcBef>
                <a:spcPts val="0"/>
              </a:spcBef>
              <a:spcAft>
                <a:spcPts val="0"/>
              </a:spcAft>
              <a:buClr>
                <a:schemeClr val="accent1"/>
              </a:buClr>
              <a:buSzPts val="1200"/>
              <a:buNone/>
              <a:defRPr sz="1200">
                <a:solidFill>
                  <a:schemeClr val="accent1"/>
                </a:solidFill>
              </a:defRPr>
            </a:lvl4pPr>
            <a:lvl5pPr lvl="4" algn="r" rtl="0">
              <a:spcBef>
                <a:spcPts val="0"/>
              </a:spcBef>
              <a:spcAft>
                <a:spcPts val="0"/>
              </a:spcAft>
              <a:buClr>
                <a:schemeClr val="accent1"/>
              </a:buClr>
              <a:buSzPts val="1200"/>
              <a:buNone/>
              <a:defRPr sz="1200">
                <a:solidFill>
                  <a:schemeClr val="accent1"/>
                </a:solidFill>
              </a:defRPr>
            </a:lvl5pPr>
            <a:lvl6pPr lvl="5" algn="r" rtl="0">
              <a:spcBef>
                <a:spcPts val="0"/>
              </a:spcBef>
              <a:spcAft>
                <a:spcPts val="0"/>
              </a:spcAft>
              <a:buClr>
                <a:schemeClr val="accent1"/>
              </a:buClr>
              <a:buSzPts val="1200"/>
              <a:buNone/>
              <a:defRPr sz="1200">
                <a:solidFill>
                  <a:schemeClr val="accent1"/>
                </a:solidFill>
              </a:defRPr>
            </a:lvl6pPr>
            <a:lvl7pPr lvl="6" algn="r" rtl="0">
              <a:spcBef>
                <a:spcPts val="0"/>
              </a:spcBef>
              <a:spcAft>
                <a:spcPts val="0"/>
              </a:spcAft>
              <a:buClr>
                <a:schemeClr val="accent1"/>
              </a:buClr>
              <a:buSzPts val="1200"/>
              <a:buNone/>
              <a:defRPr sz="1200">
                <a:solidFill>
                  <a:schemeClr val="accent1"/>
                </a:solidFill>
              </a:defRPr>
            </a:lvl7pPr>
            <a:lvl8pPr lvl="7" algn="r" rtl="0">
              <a:spcBef>
                <a:spcPts val="0"/>
              </a:spcBef>
              <a:spcAft>
                <a:spcPts val="0"/>
              </a:spcAft>
              <a:buClr>
                <a:schemeClr val="accent1"/>
              </a:buClr>
              <a:buSzPts val="1200"/>
              <a:buNone/>
              <a:defRPr sz="1200">
                <a:solidFill>
                  <a:schemeClr val="accent1"/>
                </a:solidFill>
              </a:defRPr>
            </a:lvl8pPr>
            <a:lvl9pPr lvl="8" algn="r" rtl="0">
              <a:spcBef>
                <a:spcPts val="0"/>
              </a:spcBef>
              <a:spcAft>
                <a:spcPts val="0"/>
              </a:spcAft>
              <a:buClr>
                <a:schemeClr val="accent1"/>
              </a:buClr>
              <a:buSzPts val="1200"/>
              <a:buNone/>
              <a:defRPr sz="1200">
                <a:solidFill>
                  <a:schemeClr val="accent1"/>
                </a:solidFill>
              </a:defRPr>
            </a:lvl9pPr>
          </a:lstStyle>
          <a:p>
            <a:endParaRPr/>
          </a:p>
        </p:txBody>
      </p:sp>
      <p:sp>
        <p:nvSpPr>
          <p:cNvPr id="147" name="Google Shape;147;p24"/>
          <p:cNvSpPr txBox="1">
            <a:spLocks noGrp="1"/>
          </p:cNvSpPr>
          <p:nvPr>
            <p:ph type="title" idx="3"/>
          </p:nvPr>
        </p:nvSpPr>
        <p:spPr>
          <a:xfrm>
            <a:off x="3303762" y="4868533"/>
            <a:ext cx="18237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14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48" name="Google Shape;148;p24"/>
          <p:cNvSpPr txBox="1">
            <a:spLocks noGrp="1"/>
          </p:cNvSpPr>
          <p:nvPr>
            <p:ph type="subTitle" idx="4"/>
          </p:nvPr>
        </p:nvSpPr>
        <p:spPr>
          <a:xfrm>
            <a:off x="3256325" y="5447123"/>
            <a:ext cx="19185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Roboto"/>
              <a:buNone/>
              <a:defRPr sz="1100">
                <a:latin typeface="Roboto"/>
                <a:ea typeface="Roboto"/>
                <a:cs typeface="Roboto"/>
                <a:sym typeface="Roboto"/>
              </a:defRPr>
            </a:lvl1pPr>
            <a:lvl2pPr lvl="1" algn="ctr" rtl="0">
              <a:lnSpc>
                <a:spcPct val="100000"/>
              </a:lnSpc>
              <a:spcBef>
                <a:spcPts val="0"/>
              </a:spcBef>
              <a:spcAft>
                <a:spcPts val="0"/>
              </a:spcAft>
              <a:buSzPts val="1100"/>
              <a:buFont typeface="Roboto"/>
              <a:buNone/>
              <a:defRPr sz="1100">
                <a:latin typeface="Roboto"/>
                <a:ea typeface="Roboto"/>
                <a:cs typeface="Roboto"/>
                <a:sym typeface="Roboto"/>
              </a:defRPr>
            </a:lvl2pPr>
            <a:lvl3pPr lvl="2" algn="ctr" rtl="0">
              <a:lnSpc>
                <a:spcPct val="100000"/>
              </a:lnSpc>
              <a:spcBef>
                <a:spcPts val="0"/>
              </a:spcBef>
              <a:spcAft>
                <a:spcPts val="0"/>
              </a:spcAft>
              <a:buSzPts val="1100"/>
              <a:buFont typeface="Roboto"/>
              <a:buNone/>
              <a:defRPr sz="1100">
                <a:latin typeface="Roboto"/>
                <a:ea typeface="Roboto"/>
                <a:cs typeface="Roboto"/>
                <a:sym typeface="Roboto"/>
              </a:defRPr>
            </a:lvl3pPr>
            <a:lvl4pPr lvl="3" algn="ctr" rtl="0">
              <a:lnSpc>
                <a:spcPct val="100000"/>
              </a:lnSpc>
              <a:spcBef>
                <a:spcPts val="0"/>
              </a:spcBef>
              <a:spcAft>
                <a:spcPts val="0"/>
              </a:spcAft>
              <a:buSzPts val="1100"/>
              <a:buFont typeface="Roboto"/>
              <a:buNone/>
              <a:defRPr sz="1100">
                <a:latin typeface="Roboto"/>
                <a:ea typeface="Roboto"/>
                <a:cs typeface="Roboto"/>
                <a:sym typeface="Roboto"/>
              </a:defRPr>
            </a:lvl4pPr>
            <a:lvl5pPr lvl="4" algn="ctr" rtl="0">
              <a:lnSpc>
                <a:spcPct val="100000"/>
              </a:lnSpc>
              <a:spcBef>
                <a:spcPts val="0"/>
              </a:spcBef>
              <a:spcAft>
                <a:spcPts val="0"/>
              </a:spcAft>
              <a:buSzPts val="1100"/>
              <a:buFont typeface="Roboto"/>
              <a:buNone/>
              <a:defRPr sz="1100">
                <a:latin typeface="Roboto"/>
                <a:ea typeface="Roboto"/>
                <a:cs typeface="Roboto"/>
                <a:sym typeface="Roboto"/>
              </a:defRPr>
            </a:lvl5pPr>
            <a:lvl6pPr lvl="5" algn="ctr" rtl="0">
              <a:lnSpc>
                <a:spcPct val="100000"/>
              </a:lnSpc>
              <a:spcBef>
                <a:spcPts val="0"/>
              </a:spcBef>
              <a:spcAft>
                <a:spcPts val="0"/>
              </a:spcAft>
              <a:buSzPts val="1100"/>
              <a:buFont typeface="Roboto"/>
              <a:buNone/>
              <a:defRPr sz="1100">
                <a:latin typeface="Roboto"/>
                <a:ea typeface="Roboto"/>
                <a:cs typeface="Roboto"/>
                <a:sym typeface="Roboto"/>
              </a:defRPr>
            </a:lvl6pPr>
            <a:lvl7pPr lvl="6" algn="ctr" rtl="0">
              <a:lnSpc>
                <a:spcPct val="100000"/>
              </a:lnSpc>
              <a:spcBef>
                <a:spcPts val="0"/>
              </a:spcBef>
              <a:spcAft>
                <a:spcPts val="0"/>
              </a:spcAft>
              <a:buSzPts val="1100"/>
              <a:buFont typeface="Roboto"/>
              <a:buNone/>
              <a:defRPr sz="1100">
                <a:latin typeface="Roboto"/>
                <a:ea typeface="Roboto"/>
                <a:cs typeface="Roboto"/>
                <a:sym typeface="Roboto"/>
              </a:defRPr>
            </a:lvl7pPr>
            <a:lvl8pPr lvl="7" algn="ctr" rtl="0">
              <a:lnSpc>
                <a:spcPct val="100000"/>
              </a:lnSpc>
              <a:spcBef>
                <a:spcPts val="0"/>
              </a:spcBef>
              <a:spcAft>
                <a:spcPts val="0"/>
              </a:spcAft>
              <a:buSzPts val="1100"/>
              <a:buFont typeface="Roboto"/>
              <a:buNone/>
              <a:defRPr sz="1100">
                <a:latin typeface="Roboto"/>
                <a:ea typeface="Roboto"/>
                <a:cs typeface="Roboto"/>
                <a:sym typeface="Roboto"/>
              </a:defRPr>
            </a:lvl8pPr>
            <a:lvl9pPr lvl="8" algn="ctr" rtl="0">
              <a:lnSpc>
                <a:spcPct val="100000"/>
              </a:lnSpc>
              <a:spcBef>
                <a:spcPts val="0"/>
              </a:spcBef>
              <a:spcAft>
                <a:spcPts val="0"/>
              </a:spcAft>
              <a:buSzPts val="1100"/>
              <a:buFont typeface="Roboto"/>
              <a:buNone/>
              <a:defRPr sz="1100">
                <a:latin typeface="Roboto"/>
                <a:ea typeface="Roboto"/>
                <a:cs typeface="Roboto"/>
                <a:sym typeface="Roboto"/>
              </a:defRPr>
            </a:lvl9pPr>
          </a:lstStyle>
          <a:p>
            <a:endParaRPr/>
          </a:p>
        </p:txBody>
      </p:sp>
      <p:sp>
        <p:nvSpPr>
          <p:cNvPr id="149" name="Google Shape;149;p24"/>
          <p:cNvSpPr txBox="1">
            <a:spLocks noGrp="1"/>
          </p:cNvSpPr>
          <p:nvPr>
            <p:ph type="title" idx="5"/>
          </p:nvPr>
        </p:nvSpPr>
        <p:spPr>
          <a:xfrm>
            <a:off x="5610012" y="4868533"/>
            <a:ext cx="18237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14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150" name="Google Shape;150;p24"/>
          <p:cNvSpPr txBox="1">
            <a:spLocks noGrp="1"/>
          </p:cNvSpPr>
          <p:nvPr>
            <p:ph type="subTitle" idx="6"/>
          </p:nvPr>
        </p:nvSpPr>
        <p:spPr>
          <a:xfrm>
            <a:off x="5562575" y="5447123"/>
            <a:ext cx="19185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Font typeface="Roboto"/>
              <a:buNone/>
              <a:defRPr sz="1100">
                <a:latin typeface="Roboto"/>
                <a:ea typeface="Roboto"/>
                <a:cs typeface="Roboto"/>
                <a:sym typeface="Roboto"/>
              </a:defRPr>
            </a:lvl1pPr>
            <a:lvl2pPr lvl="1" algn="ctr" rtl="0">
              <a:lnSpc>
                <a:spcPct val="100000"/>
              </a:lnSpc>
              <a:spcBef>
                <a:spcPts val="0"/>
              </a:spcBef>
              <a:spcAft>
                <a:spcPts val="0"/>
              </a:spcAft>
              <a:buSzPts val="1100"/>
              <a:buFont typeface="Roboto"/>
              <a:buNone/>
              <a:defRPr sz="1100">
                <a:latin typeface="Roboto"/>
                <a:ea typeface="Roboto"/>
                <a:cs typeface="Roboto"/>
                <a:sym typeface="Roboto"/>
              </a:defRPr>
            </a:lvl2pPr>
            <a:lvl3pPr lvl="2" algn="ctr" rtl="0">
              <a:lnSpc>
                <a:spcPct val="100000"/>
              </a:lnSpc>
              <a:spcBef>
                <a:spcPts val="0"/>
              </a:spcBef>
              <a:spcAft>
                <a:spcPts val="0"/>
              </a:spcAft>
              <a:buSzPts val="1100"/>
              <a:buFont typeface="Roboto"/>
              <a:buNone/>
              <a:defRPr sz="1100">
                <a:latin typeface="Roboto"/>
                <a:ea typeface="Roboto"/>
                <a:cs typeface="Roboto"/>
                <a:sym typeface="Roboto"/>
              </a:defRPr>
            </a:lvl3pPr>
            <a:lvl4pPr lvl="3" algn="ctr" rtl="0">
              <a:lnSpc>
                <a:spcPct val="100000"/>
              </a:lnSpc>
              <a:spcBef>
                <a:spcPts val="0"/>
              </a:spcBef>
              <a:spcAft>
                <a:spcPts val="0"/>
              </a:spcAft>
              <a:buSzPts val="1100"/>
              <a:buFont typeface="Roboto"/>
              <a:buNone/>
              <a:defRPr sz="1100">
                <a:latin typeface="Roboto"/>
                <a:ea typeface="Roboto"/>
                <a:cs typeface="Roboto"/>
                <a:sym typeface="Roboto"/>
              </a:defRPr>
            </a:lvl4pPr>
            <a:lvl5pPr lvl="4" algn="ctr" rtl="0">
              <a:lnSpc>
                <a:spcPct val="100000"/>
              </a:lnSpc>
              <a:spcBef>
                <a:spcPts val="0"/>
              </a:spcBef>
              <a:spcAft>
                <a:spcPts val="0"/>
              </a:spcAft>
              <a:buSzPts val="1100"/>
              <a:buFont typeface="Roboto"/>
              <a:buNone/>
              <a:defRPr sz="1100">
                <a:latin typeface="Roboto"/>
                <a:ea typeface="Roboto"/>
                <a:cs typeface="Roboto"/>
                <a:sym typeface="Roboto"/>
              </a:defRPr>
            </a:lvl5pPr>
            <a:lvl6pPr lvl="5" algn="ctr" rtl="0">
              <a:lnSpc>
                <a:spcPct val="100000"/>
              </a:lnSpc>
              <a:spcBef>
                <a:spcPts val="0"/>
              </a:spcBef>
              <a:spcAft>
                <a:spcPts val="0"/>
              </a:spcAft>
              <a:buSzPts val="1100"/>
              <a:buFont typeface="Roboto"/>
              <a:buNone/>
              <a:defRPr sz="1100">
                <a:latin typeface="Roboto"/>
                <a:ea typeface="Roboto"/>
                <a:cs typeface="Roboto"/>
                <a:sym typeface="Roboto"/>
              </a:defRPr>
            </a:lvl6pPr>
            <a:lvl7pPr lvl="6" algn="ctr" rtl="0">
              <a:lnSpc>
                <a:spcPct val="100000"/>
              </a:lnSpc>
              <a:spcBef>
                <a:spcPts val="0"/>
              </a:spcBef>
              <a:spcAft>
                <a:spcPts val="0"/>
              </a:spcAft>
              <a:buSzPts val="1100"/>
              <a:buFont typeface="Roboto"/>
              <a:buNone/>
              <a:defRPr sz="1100">
                <a:latin typeface="Roboto"/>
                <a:ea typeface="Roboto"/>
                <a:cs typeface="Roboto"/>
                <a:sym typeface="Roboto"/>
              </a:defRPr>
            </a:lvl7pPr>
            <a:lvl8pPr lvl="7" algn="ctr" rtl="0">
              <a:lnSpc>
                <a:spcPct val="100000"/>
              </a:lnSpc>
              <a:spcBef>
                <a:spcPts val="0"/>
              </a:spcBef>
              <a:spcAft>
                <a:spcPts val="0"/>
              </a:spcAft>
              <a:buSzPts val="1100"/>
              <a:buFont typeface="Roboto"/>
              <a:buNone/>
              <a:defRPr sz="1100">
                <a:latin typeface="Roboto"/>
                <a:ea typeface="Roboto"/>
                <a:cs typeface="Roboto"/>
                <a:sym typeface="Roboto"/>
              </a:defRPr>
            </a:lvl8pPr>
            <a:lvl9pPr lvl="8" algn="ctr" rtl="0">
              <a:lnSpc>
                <a:spcPct val="100000"/>
              </a:lnSpc>
              <a:spcBef>
                <a:spcPts val="0"/>
              </a:spcBef>
              <a:spcAft>
                <a:spcPts val="0"/>
              </a:spcAft>
              <a:buSzPts val="1100"/>
              <a:buFont typeface="Roboto"/>
              <a:buNone/>
              <a:defRPr sz="1100">
                <a:latin typeface="Roboto"/>
                <a:ea typeface="Roboto"/>
                <a:cs typeface="Roboto"/>
                <a:sym typeface="Roboto"/>
              </a:defRPr>
            </a:lvl9pPr>
          </a:lstStyle>
          <a:p>
            <a:endParaRPr/>
          </a:p>
        </p:txBody>
      </p:sp>
    </p:spTree>
    <p:extLst>
      <p:ext uri="{BB962C8B-B14F-4D97-AF65-F5344CB8AC3E}">
        <p14:creationId xmlns:p14="http://schemas.microsoft.com/office/powerpoint/2010/main" val="2148938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70"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258"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4B7A3C7-188C-4A65-BA28-796D099E78C4}"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EE7607CE-E57E-4FFC-93C8-51FA90D4AD1A}" type="slidenum">
              <a:rPr/>
              <a:pPr>
                <a:defRPr/>
              </a:pPr>
              <a:t>‹#›</a:t>
            </a:fld>
            <a:endParaRPr/>
          </a:p>
        </p:txBody>
      </p:sp>
    </p:spTree>
    <p:extLst>
      <p:ext uri="{BB962C8B-B14F-4D97-AF65-F5344CB8AC3E}">
        <p14:creationId xmlns:p14="http://schemas.microsoft.com/office/powerpoint/2010/main" val="413896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47"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3"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8"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fld id="{4CDF92E4-F2E4-4D88-920D-2E4A225C385B}" type="datetimeFigureOut">
              <a:rPr lang="en-US"/>
              <a:pPr>
                <a:defRPr/>
              </a:pPr>
              <a:t>9/22/2022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C19FCE36-E9F7-4F13-BBD1-7D7A394CBB88}" type="slidenum">
              <a:rPr lang="el-GR"/>
              <a:pPr>
                <a:defRPr/>
              </a:pPr>
              <a:t>‹#›</a:t>
            </a:fld>
            <a:endParaRPr lang="el-GR"/>
          </a:p>
        </p:txBody>
      </p:sp>
    </p:spTree>
    <p:extLst>
      <p:ext uri="{BB962C8B-B14F-4D97-AF65-F5344CB8AC3E}">
        <p14:creationId xmlns:p14="http://schemas.microsoft.com/office/powerpoint/2010/main" val="9504950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447"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fld id="{356E6706-FA5D-4DDF-9F15-958B744E43D0}" type="datetimeFigureOut">
              <a:rPr lang="en-US"/>
              <a:pPr>
                <a:defRPr/>
              </a:pPr>
              <a:t>9/22/2022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1D1A76-4719-48F6-8169-15C972F48640}" type="slidenum">
              <a:rPr lang="el-GR"/>
              <a:pPr>
                <a:defRPr/>
              </a:pPr>
              <a:t>‹#›</a:t>
            </a:fld>
            <a:endParaRPr lang="el-GR"/>
          </a:p>
        </p:txBody>
      </p:sp>
    </p:spTree>
    <p:extLst>
      <p:ext uri="{BB962C8B-B14F-4D97-AF65-F5344CB8AC3E}">
        <p14:creationId xmlns:p14="http://schemas.microsoft.com/office/powerpoint/2010/main" val="18335806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933598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110701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85"/>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51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421735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693933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9"/>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2"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747492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2958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81773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8EEB246A-1C22-44A1-8DC7-E6048EC191F9}" type="datetime1">
              <a:rPr lang="el-GR" smtClean="0">
                <a:solidFill>
                  <a:prstClr val="black">
                    <a:tint val="75000"/>
                  </a:prstClr>
                </a:solidFill>
              </a:rPr>
              <a:pPr>
                <a:def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D9F7E65F-60A4-41F6-B83B-6F02876F31CE}"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8210539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391" y="98747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157963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391" y="98747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184016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11328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6"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2"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02736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92212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540053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71"/>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044972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608480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9"/>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2"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85320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4316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0963DF17-5675-416C-8F46-70C0C695C539}" type="datetime1">
              <a:rPr lang="el-GR" smtClean="0">
                <a:solidFill>
                  <a:prstClr val="black">
                    <a:tint val="75000"/>
                  </a:prstClr>
                </a:solidFill>
              </a:rPr>
              <a:pPr>
                <a:def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5A660EBD-549C-4F68-A039-AD4C149007BB}"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965195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056801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391" y="98745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614234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391" y="98745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861177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233313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6"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2"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89453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3"/>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46" y="1122363"/>
            <a:ext cx="6593681" cy="2387600"/>
          </a:xfrm>
        </p:spPr>
        <p:txBody>
          <a:bodyPr anchor="b">
            <a:normAutofit/>
          </a:bodyPr>
          <a:lstStyle>
            <a:lvl1pPr algn="l">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407346"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5308133" y="5410304"/>
            <a:ext cx="2057400" cy="365125"/>
          </a:xfrm>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a:xfrm>
            <a:off x="1407367" y="5410304"/>
            <a:ext cx="3843665" cy="365125"/>
          </a:xfrm>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a:xfrm>
            <a:off x="7422735" y="5410302"/>
            <a:ext cx="578317" cy="365125"/>
          </a:xfrm>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54588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4630295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85"/>
            <a:ext cx="7429500" cy="2852737"/>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911028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7472459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82"/>
            <a:ext cx="7429500" cy="1477961"/>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7543" y="2249486"/>
            <a:ext cx="348733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56087" y="3073455"/>
            <a:ext cx="3658793"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800607" y="2249485"/>
            <a:ext cx="348495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29151" y="3073455"/>
            <a:ext cx="3656408"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8" name="Footer Placeholder 7"/>
          <p:cNvSpPr>
            <a:spLocks noGrp="1"/>
          </p:cNvSpPr>
          <p:nvPr>
            <p:ph type="ftr" sz="quarter" idx="11"/>
          </p:nvPr>
        </p:nvSpPr>
        <p:spPr/>
        <p:txBody>
          <a:bodyPr/>
          <a:lstStyle/>
          <a:p>
            <a:endParaRPr lang="el-GR">
              <a:solidFill>
                <a:prstClr val="white">
                  <a:tint val="75000"/>
                </a:prstClr>
              </a:solidFill>
            </a:endParaRPr>
          </a:p>
        </p:txBody>
      </p:sp>
      <p:sp>
        <p:nvSpPr>
          <p:cNvPr id="9" name="Slide Number Placeholder 8"/>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349733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CEA32928-2FBB-4FC5-BBC3-401F0BE581E8}" type="datetime1">
              <a:rPr lang="el-GR" smtClean="0">
                <a:solidFill>
                  <a:prstClr val="black">
                    <a:tint val="75000"/>
                  </a:prstClr>
                </a:solidFill>
              </a:rPr>
              <a:pPr>
                <a:def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A02C13B9-ADEC-47A0-A816-80A8719C11DA}"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2671292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2866317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3" name="Footer Placeholder 2"/>
          <p:cNvSpPr>
            <a:spLocks noGrp="1"/>
          </p:cNvSpPr>
          <p:nvPr>
            <p:ph type="ftr" sz="quarter" idx="11"/>
          </p:nvPr>
        </p:nvSpPr>
        <p:spPr/>
        <p:txBody>
          <a:bodyPr/>
          <a:lstStyle/>
          <a:p>
            <a:endParaRPr lang="el-GR">
              <a:solidFill>
                <a:prstClr val="white">
                  <a:tint val="75000"/>
                </a:prstClr>
              </a:solidFill>
            </a:endParaRPr>
          </a:p>
        </p:txBody>
      </p:sp>
      <p:sp>
        <p:nvSpPr>
          <p:cNvPr id="4" name="Slide Number Placeholder 3"/>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0511757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0031" y="609601"/>
            <a:ext cx="2892028" cy="1639884"/>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67186" y="592666"/>
            <a:ext cx="4418407" cy="5198534"/>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0031"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3644631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5541" y="609658"/>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59" y="2249486"/>
            <a:ext cx="445088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5934718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4304767"/>
            <a:ext cx="7434266" cy="819355"/>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56060"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842445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60" y="4419702"/>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236710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2"/>
            <a:ext cx="6977064" cy="2748429"/>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856060"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
        <p:nvSpPr>
          <p:cNvPr id="60" name="TextBox 59"/>
          <p:cNvSpPr txBox="1"/>
          <p:nvPr/>
        </p:nvSpPr>
        <p:spPr>
          <a:xfrm>
            <a:off x="677634" y="73239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
        <p:nvSpPr>
          <p:cNvPr id="61" name="TextBox 60"/>
          <p:cNvSpPr txBox="1"/>
          <p:nvPr/>
        </p:nvSpPr>
        <p:spPr>
          <a:xfrm>
            <a:off x="7903028"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Tree>
    <p:extLst>
      <p:ext uri="{BB962C8B-B14F-4D97-AF65-F5344CB8AC3E}">
        <p14:creationId xmlns:p14="http://schemas.microsoft.com/office/powerpoint/2010/main" val="39707079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56086" y="2134144"/>
            <a:ext cx="7429501" cy="2511835"/>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56"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3196040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856059" y="2674463"/>
            <a:ext cx="2397674"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845971" y="3360263"/>
            <a:ext cx="240655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3386087" y="2677635"/>
            <a:ext cx="238828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3378208" y="3363435"/>
            <a:ext cx="239687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6993796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856060" y="4980961"/>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3366791"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5889369"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5889332" y="4980957"/>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0564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fld id="{08056071-D8AE-45BE-96FB-E401066A6AD3}" type="datetime1">
              <a:rPr lang="el-GR" smtClean="0">
                <a:solidFill>
                  <a:prstClr val="black">
                    <a:tint val="75000"/>
                  </a:prstClr>
                </a:solidFill>
              </a:rPr>
              <a:pPr>
                <a:defRPr/>
              </a:pPr>
              <a:t>22/9/2022</a:t>
            </a:fld>
            <a:endParaRPr lang="el-GR">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42C947E4-103A-4C6C-974E-E1591FD8F14E}"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6301396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377576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57"/>
            <a:ext cx="1503758"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56090" y="609657"/>
            <a:ext cx="5811443"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42347190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647210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281822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57"/>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744321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566290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9"/>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2"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188123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42567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759655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7263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fld id="{C9688A17-8625-4EE0-B3B1-08D4D3AFD02F}" type="datetime1">
              <a:rPr lang="el-GR" smtClean="0">
                <a:solidFill>
                  <a:prstClr val="black">
                    <a:tint val="75000"/>
                  </a:prstClr>
                </a:solidFill>
              </a:rPr>
              <a:pPr>
                <a:defRPr/>
              </a:pPr>
              <a:t>22/9/2022</a:t>
            </a:fld>
            <a:endParaRPr lang="el-GR">
              <a:solidFill>
                <a:prstClr val="black">
                  <a:tint val="75000"/>
                </a:prstClr>
              </a:solidFill>
            </a:endParaRPr>
          </a:p>
        </p:txBody>
      </p:sp>
      <p:sp>
        <p:nvSpPr>
          <p:cNvPr id="8"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9" name="5 - Θέση αριθμού διαφάνειας"/>
          <p:cNvSpPr>
            <a:spLocks noGrp="1"/>
          </p:cNvSpPr>
          <p:nvPr>
            <p:ph type="sldNum" sz="quarter" idx="12"/>
          </p:nvPr>
        </p:nvSpPr>
        <p:spPr/>
        <p:txBody>
          <a:bodyPr/>
          <a:lstStyle>
            <a:lvl1pPr>
              <a:defRPr/>
            </a:lvl1pPr>
          </a:lstStyle>
          <a:p>
            <a:pPr>
              <a:defRPr/>
            </a:pPr>
            <a:fld id="{F9BD66BF-39C5-4402-B4B1-1060E4F4B6DD}"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7722147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391" y="98744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02708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702450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6"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2"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593397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125849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117124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438421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514138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6"/>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977460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27632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12021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fld id="{5C34AB44-0BDB-4881-A13F-D3425FDBF2F5}" type="datetime1">
              <a:rPr lang="el-GR" smtClean="0">
                <a:solidFill>
                  <a:prstClr val="black">
                    <a:tint val="75000"/>
                  </a:prstClr>
                </a:solidFill>
              </a:rPr>
              <a:pPr>
                <a:defRPr/>
              </a:pPr>
              <a:t>22/9/2022</a:t>
            </a:fld>
            <a:endParaRPr lang="el-GR">
              <a:solidFill>
                <a:prstClr val="black">
                  <a:tint val="75000"/>
                </a:prstClr>
              </a:solidFill>
            </a:endParaRPr>
          </a:p>
        </p:txBody>
      </p:sp>
      <p:sp>
        <p:nvSpPr>
          <p:cNvPr id="4"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5" name="5 - Θέση αριθμού διαφάνειας"/>
          <p:cNvSpPr>
            <a:spLocks noGrp="1"/>
          </p:cNvSpPr>
          <p:nvPr>
            <p:ph type="sldNum" sz="quarter" idx="12"/>
          </p:nvPr>
        </p:nvSpPr>
        <p:spPr/>
        <p:txBody>
          <a:bodyPr/>
          <a:lstStyle>
            <a:lvl1pPr>
              <a:defRPr/>
            </a:lvl1pPr>
          </a:lstStyle>
          <a:p>
            <a:pPr>
              <a:defRPr/>
            </a:pPr>
            <a:fld id="{A260B76B-1012-4A71-A969-5B378AB22AA1}"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25375803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36995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590338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355301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67E41B07-7395-4B4A-BC79-42A1FE6D83D1}" type="datetimeFigureOut">
              <a:rPr lang="el-GR" smtClean="0">
                <a:solidFill>
                  <a:prstClr val="black">
                    <a:tint val="75000"/>
                  </a:prstClr>
                </a:solidFill>
              </a:rPr>
              <a:pPr/>
              <a:t>22/9/2022</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45A03B89-B836-46DE-B58F-9AB55E562F6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623025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3"/>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46" y="1122363"/>
            <a:ext cx="6593681" cy="2387600"/>
          </a:xfrm>
        </p:spPr>
        <p:txBody>
          <a:bodyPr anchor="b">
            <a:normAutofit/>
          </a:bodyPr>
          <a:lstStyle>
            <a:lvl1pPr algn="l">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407346"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5308133" y="5410284"/>
            <a:ext cx="2057400" cy="365125"/>
          </a:xfrm>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a:xfrm>
            <a:off x="1407359" y="5410284"/>
            <a:ext cx="3843665" cy="365125"/>
          </a:xfrm>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a:xfrm>
            <a:off x="7422725" y="5410282"/>
            <a:ext cx="578317" cy="365125"/>
          </a:xfrm>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7313374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634133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85"/>
            <a:ext cx="7429500" cy="2852737"/>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7030674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8428504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82"/>
            <a:ext cx="7429500" cy="1477961"/>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7543" y="2249486"/>
            <a:ext cx="348733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56087" y="3073455"/>
            <a:ext cx="3658793"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800607" y="2249485"/>
            <a:ext cx="348495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29151" y="3073455"/>
            <a:ext cx="3656408"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8" name="Footer Placeholder 7"/>
          <p:cNvSpPr>
            <a:spLocks noGrp="1"/>
          </p:cNvSpPr>
          <p:nvPr>
            <p:ph type="ftr" sz="quarter" idx="11"/>
          </p:nvPr>
        </p:nvSpPr>
        <p:spPr/>
        <p:txBody>
          <a:bodyPr/>
          <a:lstStyle/>
          <a:p>
            <a:endParaRPr lang="el-GR">
              <a:solidFill>
                <a:prstClr val="white">
                  <a:tint val="75000"/>
                </a:prstClr>
              </a:solidFill>
            </a:endParaRPr>
          </a:p>
        </p:txBody>
      </p:sp>
      <p:sp>
        <p:nvSpPr>
          <p:cNvPr id="9" name="Slide Number Placeholder 8"/>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41147827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538566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EACC0126-3A6D-4C7D-B822-ED395EC04335}" type="datetime1">
              <a:rPr lang="el-GR" smtClean="0">
                <a:solidFill>
                  <a:prstClr val="black">
                    <a:tint val="75000"/>
                  </a:prstClr>
                </a:solidFill>
              </a:rPr>
              <a:pPr>
                <a:defRPr/>
              </a:pPr>
              <a:t>22/9/2022</a:t>
            </a:fld>
            <a:endParaRPr lang="el-GR">
              <a:solidFill>
                <a:prstClr val="black">
                  <a:tint val="75000"/>
                </a:prstClr>
              </a:solidFill>
            </a:endParaRPr>
          </a:p>
        </p:txBody>
      </p:sp>
      <p:sp>
        <p:nvSpPr>
          <p:cNvPr id="3"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4" name="5 - Θέση αριθμού διαφάνειας"/>
          <p:cNvSpPr>
            <a:spLocks noGrp="1"/>
          </p:cNvSpPr>
          <p:nvPr>
            <p:ph type="sldNum" sz="quarter" idx="12"/>
          </p:nvPr>
        </p:nvSpPr>
        <p:spPr/>
        <p:txBody>
          <a:bodyPr/>
          <a:lstStyle>
            <a:lvl1pPr>
              <a:defRPr/>
            </a:lvl1pPr>
          </a:lstStyle>
          <a:p>
            <a:pPr>
              <a:defRPr/>
            </a:pPr>
            <a:fld id="{41B1D441-E748-4FC5-B079-CB9F509820CE}"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1441510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3" name="Footer Placeholder 2"/>
          <p:cNvSpPr>
            <a:spLocks noGrp="1"/>
          </p:cNvSpPr>
          <p:nvPr>
            <p:ph type="ftr" sz="quarter" idx="11"/>
          </p:nvPr>
        </p:nvSpPr>
        <p:spPr/>
        <p:txBody>
          <a:bodyPr/>
          <a:lstStyle/>
          <a:p>
            <a:endParaRPr lang="el-GR">
              <a:solidFill>
                <a:prstClr val="white">
                  <a:tint val="75000"/>
                </a:prstClr>
              </a:solidFill>
            </a:endParaRPr>
          </a:p>
        </p:txBody>
      </p:sp>
      <p:sp>
        <p:nvSpPr>
          <p:cNvPr id="4" name="Slide Number Placeholder 3"/>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8278956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0031" y="609601"/>
            <a:ext cx="2892028" cy="1639884"/>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67186" y="592666"/>
            <a:ext cx="4418407" cy="5198534"/>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0031"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3618653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5541" y="609658"/>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59" y="2249486"/>
            <a:ext cx="445088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1277530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4304747"/>
            <a:ext cx="7434266" cy="819355"/>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56060"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6862130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60" y="4419682"/>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4778484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2"/>
            <a:ext cx="6977064" cy="2748429"/>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856060"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
        <p:nvSpPr>
          <p:cNvPr id="60" name="TextBox 59"/>
          <p:cNvSpPr txBox="1"/>
          <p:nvPr/>
        </p:nvSpPr>
        <p:spPr>
          <a:xfrm>
            <a:off x="677634" y="73239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
        <p:nvSpPr>
          <p:cNvPr id="61" name="TextBox 60"/>
          <p:cNvSpPr txBox="1"/>
          <p:nvPr/>
        </p:nvSpPr>
        <p:spPr>
          <a:xfrm>
            <a:off x="7903028"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Tree>
    <p:extLst>
      <p:ext uri="{BB962C8B-B14F-4D97-AF65-F5344CB8AC3E}">
        <p14:creationId xmlns:p14="http://schemas.microsoft.com/office/powerpoint/2010/main" val="19815084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56086" y="2134124"/>
            <a:ext cx="7429501" cy="2511835"/>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56"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0720890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856059" y="2674463"/>
            <a:ext cx="2397674"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845971" y="3360263"/>
            <a:ext cx="240655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3386087" y="2677635"/>
            <a:ext cx="238828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3378200" y="3363435"/>
            <a:ext cx="239687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8888031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856060" y="4980941"/>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3366791"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5889369"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5889332" y="4980937"/>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6244634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1354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E460ECE1-C2A2-4B5E-B93D-22F804585690}" type="datetime1">
              <a:rPr lang="el-GR" smtClean="0"/>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A660EBD-549C-4F68-A039-AD4C149007BB}" type="slidenum">
              <a:rPr lang="el-GR"/>
              <a:pPr>
                <a:defRPr/>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1C4838A6-917D-4B67-9164-9164F738E209}" type="datetime1">
              <a:rPr lang="el-GR" smtClean="0">
                <a:solidFill>
                  <a:prstClr val="black">
                    <a:tint val="75000"/>
                  </a:prstClr>
                </a:solidFill>
              </a:rPr>
              <a:pPr>
                <a:defRPr/>
              </a:pPr>
              <a:t>22/9/2022</a:t>
            </a:fld>
            <a:endParaRPr lang="el-GR">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D6C68D56-280C-485B-AAFF-68FDCFFC53BC}"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4785898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57"/>
            <a:ext cx="1503758"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56090" y="609657"/>
            <a:ext cx="5811443"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4194524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3"/>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46" y="1122363"/>
            <a:ext cx="6593681" cy="2387600"/>
          </a:xfrm>
        </p:spPr>
        <p:txBody>
          <a:bodyPr anchor="b">
            <a:normAutofit/>
          </a:bodyPr>
          <a:lstStyle>
            <a:lvl1pPr algn="l">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407346"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5308133" y="5410258"/>
            <a:ext cx="2057400" cy="365125"/>
          </a:xfrm>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a:xfrm>
            <a:off x="1407346" y="5410258"/>
            <a:ext cx="3843665" cy="365125"/>
          </a:xfrm>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a:xfrm>
            <a:off x="7422712" y="5410256"/>
            <a:ext cx="578317" cy="365125"/>
          </a:xfrm>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4656008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94715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83"/>
            <a:ext cx="7429500" cy="2852737"/>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5132787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7558431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82"/>
            <a:ext cx="7429500" cy="1477961"/>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7543" y="2249486"/>
            <a:ext cx="348733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56086" y="3073454"/>
            <a:ext cx="3658793"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800607" y="2249485"/>
            <a:ext cx="348495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29151" y="3073454"/>
            <a:ext cx="3656408"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8" name="Footer Placeholder 7"/>
          <p:cNvSpPr>
            <a:spLocks noGrp="1"/>
          </p:cNvSpPr>
          <p:nvPr>
            <p:ph type="ftr" sz="quarter" idx="11"/>
          </p:nvPr>
        </p:nvSpPr>
        <p:spPr/>
        <p:txBody>
          <a:bodyPr/>
          <a:lstStyle/>
          <a:p>
            <a:endParaRPr lang="el-GR">
              <a:solidFill>
                <a:prstClr val="white">
                  <a:tint val="75000"/>
                </a:prstClr>
              </a:solidFill>
            </a:endParaRPr>
          </a:p>
        </p:txBody>
      </p:sp>
      <p:sp>
        <p:nvSpPr>
          <p:cNvPr id="9" name="Slide Number Placeholder 8"/>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584767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6861183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3" name="Footer Placeholder 2"/>
          <p:cNvSpPr>
            <a:spLocks noGrp="1"/>
          </p:cNvSpPr>
          <p:nvPr>
            <p:ph type="ftr" sz="quarter" idx="11"/>
          </p:nvPr>
        </p:nvSpPr>
        <p:spPr/>
        <p:txBody>
          <a:bodyPr/>
          <a:lstStyle/>
          <a:p>
            <a:endParaRPr lang="el-GR">
              <a:solidFill>
                <a:prstClr val="white">
                  <a:tint val="75000"/>
                </a:prstClr>
              </a:solidFill>
            </a:endParaRPr>
          </a:p>
        </p:txBody>
      </p:sp>
      <p:sp>
        <p:nvSpPr>
          <p:cNvPr id="4" name="Slide Number Placeholder 3"/>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2952621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0031" y="609601"/>
            <a:ext cx="2892028" cy="1639884"/>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67178" y="592666"/>
            <a:ext cx="4418407" cy="5198534"/>
          </a:xfrm>
        </p:spPr>
        <p:txBody>
          <a:bodyPr anchor="ct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860031"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2335803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5541" y="609658"/>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59" y="2249486"/>
            <a:ext cx="445088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4133684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7853F1CE-75B8-418F-B6C2-E9AEEE1CE968}" type="datetime1">
              <a:rPr lang="el-GR" smtClean="0">
                <a:solidFill>
                  <a:prstClr val="black">
                    <a:tint val="75000"/>
                  </a:prstClr>
                </a:solidFill>
              </a:rPr>
              <a:pPr>
                <a:defRPr/>
              </a:pPr>
              <a:t>22/9/2022</a:t>
            </a:fld>
            <a:endParaRPr lang="el-GR">
              <a:solidFill>
                <a:prstClr val="black">
                  <a:tint val="75000"/>
                </a:prstClr>
              </a:solidFill>
            </a:endParaRPr>
          </a:p>
        </p:txBody>
      </p:sp>
      <p:sp>
        <p:nvSpPr>
          <p:cNvPr id="6"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7" name="5 - Θέση αριθμού διαφάνειας"/>
          <p:cNvSpPr>
            <a:spLocks noGrp="1"/>
          </p:cNvSpPr>
          <p:nvPr>
            <p:ph type="sldNum" sz="quarter" idx="12"/>
          </p:nvPr>
        </p:nvSpPr>
        <p:spPr/>
        <p:txBody>
          <a:bodyPr/>
          <a:lstStyle>
            <a:lvl1pPr>
              <a:defRPr/>
            </a:lvl1pPr>
          </a:lstStyle>
          <a:p>
            <a:pPr>
              <a:defRPr/>
            </a:pPr>
            <a:fld id="{ED9D94C9-FB6A-4197-ABBB-3CBEB2141125}"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41688452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60" y="4304721"/>
            <a:ext cx="7434266" cy="819355"/>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856060"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2579049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60" y="4419656"/>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697615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2"/>
            <a:ext cx="6977064" cy="2748429"/>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856060"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
        <p:nvSpPr>
          <p:cNvPr id="60" name="TextBox 59"/>
          <p:cNvSpPr txBox="1"/>
          <p:nvPr/>
        </p:nvSpPr>
        <p:spPr>
          <a:xfrm>
            <a:off x="677634" y="73239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
        <p:nvSpPr>
          <p:cNvPr id="61" name="TextBox 60"/>
          <p:cNvSpPr txBox="1"/>
          <p:nvPr/>
        </p:nvSpPr>
        <p:spPr>
          <a:xfrm>
            <a:off x="7903028"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fontAlgn="auto">
              <a:spcAft>
                <a:spcPts val="0"/>
              </a:spcAft>
            </a:pPr>
            <a:r>
              <a:rPr lang="en-US" sz="8000" dirty="0">
                <a:solidFill>
                  <a:prstClr val="white"/>
                </a:solidFill>
                <a:effectLst/>
              </a:rPr>
              <a:t>”</a:t>
            </a:r>
          </a:p>
        </p:txBody>
      </p:sp>
    </p:spTree>
    <p:extLst>
      <p:ext uri="{BB962C8B-B14F-4D97-AF65-F5344CB8AC3E}">
        <p14:creationId xmlns:p14="http://schemas.microsoft.com/office/powerpoint/2010/main" val="28328724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56086" y="2134098"/>
            <a:ext cx="7429501" cy="2511835"/>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56051"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5149810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856059" y="2674463"/>
            <a:ext cx="2397674"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8" name="Text Placeholder 3"/>
          <p:cNvSpPr>
            <a:spLocks noGrp="1"/>
          </p:cNvSpPr>
          <p:nvPr>
            <p:ph type="body" sz="half" idx="15"/>
          </p:nvPr>
        </p:nvSpPr>
        <p:spPr>
          <a:xfrm>
            <a:off x="845967" y="3360263"/>
            <a:ext cx="2406551"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9" name="Text Placeholder 4"/>
          <p:cNvSpPr>
            <a:spLocks noGrp="1"/>
          </p:cNvSpPr>
          <p:nvPr>
            <p:ph type="body" sz="quarter" idx="3"/>
          </p:nvPr>
        </p:nvSpPr>
        <p:spPr>
          <a:xfrm>
            <a:off x="3386087" y="2677635"/>
            <a:ext cx="238828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0" name="Text Placeholder 3"/>
          <p:cNvSpPr>
            <a:spLocks noGrp="1"/>
          </p:cNvSpPr>
          <p:nvPr>
            <p:ph type="body" sz="half" idx="16"/>
          </p:nvPr>
        </p:nvSpPr>
        <p:spPr>
          <a:xfrm>
            <a:off x="3378187" y="3363435"/>
            <a:ext cx="2396873"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0296589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856087" y="609600"/>
            <a:ext cx="7429499" cy="1905000"/>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856060" y="4980915"/>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3" name="Picture Placeholder 2"/>
          <p:cNvSpPr>
            <a:spLocks noGrp="1" noChangeAspect="1"/>
          </p:cNvSpPr>
          <p:nvPr>
            <p:ph type="pic" idx="21"/>
          </p:nvPr>
        </p:nvSpPr>
        <p:spPr>
          <a:xfrm>
            <a:off x="3366791"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6" name="Picture Placeholder 2"/>
          <p:cNvSpPr>
            <a:spLocks noGrp="1" noChangeAspect="1"/>
          </p:cNvSpPr>
          <p:nvPr>
            <p:ph type="pic" idx="22"/>
          </p:nvPr>
        </p:nvSpPr>
        <p:spPr>
          <a:xfrm>
            <a:off x="5889360"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5889332" y="4980911"/>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019607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869128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56"/>
            <a:ext cx="1503758" cy="518160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56085" y="609656"/>
            <a:ext cx="5811443" cy="5181601"/>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5668647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200"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986"/>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FD139E12-1A8B-43FE-A244-FB5E31D15783}" type="datetimeFigureOut">
              <a:rPr lang="en-US"/>
              <a:pPr>
                <a:defRPr/>
              </a:pPr>
              <a:t>9/22/2022</a:t>
            </a:fld>
            <a:endParaRPr/>
          </a:p>
        </p:txBody>
      </p:sp>
      <p:sp>
        <p:nvSpPr>
          <p:cNvPr id="6" name="Footer Placeholder 8"/>
          <p:cNvSpPr>
            <a:spLocks noGrp="1"/>
          </p:cNvSpPr>
          <p:nvPr>
            <p:ph type="ftr" sz="quarter" idx="11"/>
          </p:nvPr>
        </p:nvSpPr>
        <p:spPr/>
        <p:txBody>
          <a:bodyPr/>
          <a:lstStyle>
            <a:lvl1pPr>
              <a:defRPr/>
            </a:lvl1pPr>
          </a:lstStyle>
          <a:p>
            <a:pPr>
              <a:defRPr/>
            </a:pPr>
            <a:endParaRPr/>
          </a:p>
        </p:txBody>
      </p:sp>
      <p:sp>
        <p:nvSpPr>
          <p:cNvPr id="7" name="Slide Number Placeholder 9"/>
          <p:cNvSpPr>
            <a:spLocks noGrp="1"/>
          </p:cNvSpPr>
          <p:nvPr>
            <p:ph type="sldNum" sz="quarter" idx="12"/>
          </p:nvPr>
        </p:nvSpPr>
        <p:spPr/>
        <p:txBody>
          <a:bodyPr/>
          <a:lstStyle>
            <a:lvl1pPr>
              <a:defRPr/>
            </a:lvl1pPr>
          </a:lstStyle>
          <a:p>
            <a:pPr>
              <a:defRPr/>
            </a:pPr>
            <a:fld id="{141FDD70-165E-4571-9EB0-F63AA7141D83}" type="slidenum">
              <a:rPr/>
              <a:pPr>
                <a:defRPr/>
              </a:pPr>
              <a:t>‹#›</a:t>
            </a:fld>
            <a:endParaRPr/>
          </a:p>
        </p:txBody>
      </p:sp>
    </p:spTree>
    <p:extLst>
      <p:ext uri="{BB962C8B-B14F-4D97-AF65-F5344CB8AC3E}">
        <p14:creationId xmlns:p14="http://schemas.microsoft.com/office/powerpoint/2010/main" val="109344276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8098F7DA-88FC-40FA-9B32-369D31A7EAA1}"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88B1E158-CD96-494E-9984-818DD622E292}" type="slidenum">
              <a:rPr/>
              <a:pPr>
                <a:defRPr/>
              </a:pPr>
              <a:t>‹#›</a:t>
            </a:fld>
            <a:endParaRPr/>
          </a:p>
        </p:txBody>
      </p:sp>
    </p:spTree>
    <p:extLst>
      <p:ext uri="{BB962C8B-B14F-4D97-AF65-F5344CB8AC3E}">
        <p14:creationId xmlns:p14="http://schemas.microsoft.com/office/powerpoint/2010/main" val="852945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C714B110-A920-4240-948D-30DB20400CD6}" type="datetime1">
              <a:rPr lang="el-GR" smtClean="0">
                <a:solidFill>
                  <a:prstClr val="black">
                    <a:tint val="75000"/>
                  </a:prstClr>
                </a:solidFill>
              </a:rPr>
              <a:pPr>
                <a:def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8D346ECE-384B-447D-ADF2-9D5FAB99DC52}"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5522325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221"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2DDF815B-F194-4F6B-999D-2FE351502AFD}"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25FF3210-5C14-449C-AEA0-757F6F6879A1}" type="slidenum">
              <a:rPr/>
              <a:pPr>
                <a:defRPr/>
              </a:pPr>
              <a:t>‹#›</a:t>
            </a:fld>
            <a:endParaRPr/>
          </a:p>
        </p:txBody>
      </p:sp>
    </p:spTree>
    <p:extLst>
      <p:ext uri="{BB962C8B-B14F-4D97-AF65-F5344CB8AC3E}">
        <p14:creationId xmlns:p14="http://schemas.microsoft.com/office/powerpoint/2010/main" val="301644620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704"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3"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B7936161-E494-44AC-99C7-8E2DD82BFA1D}"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A23C2C52-B6C6-4803-A209-8F838C371719}" type="slidenum">
              <a:rPr/>
              <a:pPr>
                <a:defRPr/>
              </a:pPr>
              <a:t>‹#›</a:t>
            </a:fld>
            <a:endParaRPr/>
          </a:p>
        </p:txBody>
      </p:sp>
    </p:spTree>
    <p:extLst>
      <p:ext uri="{BB962C8B-B14F-4D97-AF65-F5344CB8AC3E}">
        <p14:creationId xmlns:p14="http://schemas.microsoft.com/office/powerpoint/2010/main" val="27672313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92"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92"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81"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890"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1ECC7F5B-2A75-4F6A-835E-6FE28EB276BB}" type="datetimeFigureOut">
              <a:rPr lang="en-US"/>
              <a:pPr>
                <a:defRPr/>
              </a:pPr>
              <a:t>9/22/2022</a:t>
            </a:fld>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41A6F298-3D3F-48CB-B039-3EFFD7F27E06}" type="slidenum">
              <a:rPr/>
              <a:pPr>
                <a:defRPr/>
              </a:pPr>
              <a:t>‹#›</a:t>
            </a:fld>
            <a:endParaRPr/>
          </a:p>
        </p:txBody>
      </p:sp>
    </p:spTree>
    <p:extLst>
      <p:ext uri="{BB962C8B-B14F-4D97-AF65-F5344CB8AC3E}">
        <p14:creationId xmlns:p14="http://schemas.microsoft.com/office/powerpoint/2010/main" val="24177609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896F43CB-1A8E-478B-9C08-BCCCECB9EF55}" type="datetimeFigureOut">
              <a:rPr lang="en-US"/>
              <a:pPr>
                <a:defRPr/>
              </a:pPr>
              <a:t>9/22/2022</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3FD7EE73-B5B6-45D3-B900-3C30BB9DB943}" type="slidenum">
              <a:rPr/>
              <a:pPr>
                <a:defRPr/>
              </a:pPr>
              <a:t>‹#›</a:t>
            </a:fld>
            <a:endParaRPr/>
          </a:p>
        </p:txBody>
      </p:sp>
    </p:spTree>
    <p:extLst>
      <p:ext uri="{BB962C8B-B14F-4D97-AF65-F5344CB8AC3E}">
        <p14:creationId xmlns:p14="http://schemas.microsoft.com/office/powerpoint/2010/main" val="40892100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CD8385-81EE-4580-A271-AEF1BF378507}" type="datetimeFigureOut">
              <a:rPr lang="en-US"/>
              <a:pPr>
                <a:defRPr/>
              </a:pPr>
              <a:t>9/22/2022</a:t>
            </a:fld>
            <a:endParaRPr/>
          </a:p>
        </p:txBody>
      </p:sp>
      <p:sp>
        <p:nvSpPr>
          <p:cNvPr id="3" name="Footer Placeholder 4"/>
          <p:cNvSpPr>
            <a:spLocks noGrp="1"/>
          </p:cNvSpPr>
          <p:nvPr>
            <p:ph type="ftr" sz="quarter" idx="11"/>
          </p:nvPr>
        </p:nvSpPr>
        <p:spPr/>
        <p:txBody>
          <a:bodyPr/>
          <a:lstStyle>
            <a:lvl1pPr>
              <a:defRPr/>
            </a:lvl1pPr>
          </a:lstStyle>
          <a:p>
            <a:pPr>
              <a:defRPr/>
            </a:pPr>
            <a:endParaRPr/>
          </a:p>
        </p:txBody>
      </p:sp>
      <p:sp>
        <p:nvSpPr>
          <p:cNvPr id="4" name="Slide Number Placeholder 5"/>
          <p:cNvSpPr>
            <a:spLocks noGrp="1"/>
          </p:cNvSpPr>
          <p:nvPr>
            <p:ph type="sldNum" sz="quarter" idx="12"/>
          </p:nvPr>
        </p:nvSpPr>
        <p:spPr/>
        <p:txBody>
          <a:bodyPr/>
          <a:lstStyle>
            <a:lvl1pPr>
              <a:defRPr/>
            </a:lvl1pPr>
          </a:lstStyle>
          <a:p>
            <a:pPr>
              <a:defRPr/>
            </a:pPr>
            <a:fld id="{E8F52EF9-EC33-47D8-9D0C-8DE34D78C41D}" type="slidenum">
              <a:rPr/>
              <a:pPr>
                <a:defRPr/>
              </a:pPr>
              <a:t>‹#›</a:t>
            </a:fld>
            <a:endParaRPr/>
          </a:p>
        </p:txBody>
      </p:sp>
    </p:spTree>
    <p:extLst>
      <p:ext uri="{BB962C8B-B14F-4D97-AF65-F5344CB8AC3E}">
        <p14:creationId xmlns:p14="http://schemas.microsoft.com/office/powerpoint/2010/main" val="17754556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2C80A9AC-D10D-423E-818B-D5CFE3196BF5}"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1F63228A-8FB9-43C0-A35A-CD73D1FDBA30}" type="slidenum">
              <a:rPr/>
              <a:pPr>
                <a:defRPr/>
              </a:pPr>
              <a:t>‹#›</a:t>
            </a:fld>
            <a:endParaRPr/>
          </a:p>
        </p:txBody>
      </p:sp>
    </p:spTree>
    <p:extLst>
      <p:ext uri="{BB962C8B-B14F-4D97-AF65-F5344CB8AC3E}">
        <p14:creationId xmlns:p14="http://schemas.microsoft.com/office/powerpoint/2010/main" val="41102101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4"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A9B8716B-73AE-4B59-9161-B4411785FDF3}"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41B13639-391E-4638-9B78-E1B71CA9E26F}" type="slidenum">
              <a:rPr/>
              <a:pPr>
                <a:defRPr/>
              </a:pPr>
              <a:t>‹#›</a:t>
            </a:fld>
            <a:endParaRPr/>
          </a:p>
        </p:txBody>
      </p:sp>
    </p:spTree>
    <p:extLst>
      <p:ext uri="{BB962C8B-B14F-4D97-AF65-F5344CB8AC3E}">
        <p14:creationId xmlns:p14="http://schemas.microsoft.com/office/powerpoint/2010/main" val="32845530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CCE0DAC3-C1BA-44E4-A461-24956F4779F3}"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3B8F0397-4047-4ACF-99AB-DD1DB3B76E5A}" type="slidenum">
              <a:rPr/>
              <a:pPr>
                <a:defRPr/>
              </a:pPr>
              <a:t>‹#›</a:t>
            </a:fld>
            <a:endParaRPr/>
          </a:p>
        </p:txBody>
      </p:sp>
    </p:spTree>
    <p:extLst>
      <p:ext uri="{BB962C8B-B14F-4D97-AF65-F5344CB8AC3E}">
        <p14:creationId xmlns:p14="http://schemas.microsoft.com/office/powerpoint/2010/main" val="18523143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70"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220"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4B7A3C7-188C-4A65-BA28-796D099E78C4}"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EE7607CE-E57E-4FFC-93C8-51FA90D4AD1A}" type="slidenum">
              <a:rPr/>
              <a:pPr>
                <a:defRPr/>
              </a:pPr>
              <a:t>‹#›</a:t>
            </a:fld>
            <a:endParaRPr/>
          </a:p>
        </p:txBody>
      </p:sp>
    </p:spTree>
    <p:extLst>
      <p:ext uri="{BB962C8B-B14F-4D97-AF65-F5344CB8AC3E}">
        <p14:creationId xmlns:p14="http://schemas.microsoft.com/office/powerpoint/2010/main" val="27378293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92"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3"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8"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fld id="{4CDF92E4-F2E4-4D88-920D-2E4A225C385B}" type="datetimeFigureOut">
              <a:rPr lang="en-US"/>
              <a:pPr>
                <a:defRPr/>
              </a:pPr>
              <a:t>9/22/2022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C19FCE36-E9F7-4F13-BBD1-7D7A394CBB88}" type="slidenum">
              <a:rPr lang="el-GR"/>
              <a:pPr>
                <a:defRPr/>
              </a:pPr>
              <a:t>‹#›</a:t>
            </a:fld>
            <a:endParaRPr lang="el-GR"/>
          </a:p>
        </p:txBody>
      </p:sp>
    </p:spTree>
    <p:extLst>
      <p:ext uri="{BB962C8B-B14F-4D97-AF65-F5344CB8AC3E}">
        <p14:creationId xmlns:p14="http://schemas.microsoft.com/office/powerpoint/2010/main" val="30871875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97A344A5-CDAD-443E-9E52-E73BC109D513}" type="datetime1">
              <a:rPr lang="el-GR" smtClean="0">
                <a:solidFill>
                  <a:prstClr val="black">
                    <a:tint val="75000"/>
                  </a:prstClr>
                </a:solidFill>
              </a:rPr>
              <a:pPr>
                <a:def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F58C0893-DC29-4929-A2B9-09E4226DF33C}"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3014153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92"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fld id="{356E6706-FA5D-4DDF-9F15-958B744E43D0}" type="datetimeFigureOut">
              <a:rPr lang="en-US"/>
              <a:pPr>
                <a:defRPr/>
              </a:pPr>
              <a:t>9/22/2022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1D1A76-4719-48F6-8169-15C972F48640}" type="slidenum">
              <a:rPr lang="el-GR"/>
              <a:pPr>
                <a:defRPr/>
              </a:pPr>
              <a:t>‹#›</a:t>
            </a:fld>
            <a:endParaRPr lang="el-GR"/>
          </a:p>
        </p:txBody>
      </p:sp>
    </p:spTree>
    <p:extLst>
      <p:ext uri="{BB962C8B-B14F-4D97-AF65-F5344CB8AC3E}">
        <p14:creationId xmlns:p14="http://schemas.microsoft.com/office/powerpoint/2010/main" val="25527896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l-GR" smtClean="0"/>
              <a:t>Kλικ για επεξεργασία του τίτλου</a:t>
            </a:r>
            <a:endParaRPr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4" name="29 - Θέση ημερομηνίας"/>
          <p:cNvSpPr>
            <a:spLocks noGrp="1"/>
          </p:cNvSpPr>
          <p:nvPr>
            <p:ph type="dt" sz="half" idx="10"/>
          </p:nvPr>
        </p:nvSpPr>
        <p:spPr/>
        <p:txBody>
          <a:bodyPr/>
          <a:lstStyle>
            <a:lvl1pPr>
              <a:defRPr/>
            </a:lvl1pPr>
          </a:lstStyle>
          <a:p>
            <a:pPr>
              <a:defRPr/>
            </a:pPr>
            <a:fld id="{69923D78-A3F7-4F9A-9959-56AC772B418B}" type="datetimeFigureOut">
              <a:rPr lang="el-GR">
                <a:solidFill>
                  <a:srgbClr val="DBF5F9">
                    <a:shade val="90000"/>
                  </a:srgbClr>
                </a:solidFill>
              </a:rPr>
              <a:pPr>
                <a:defRPr/>
              </a:pPr>
              <a:t>22/9/2022</a:t>
            </a:fld>
            <a:endParaRPr lang="el-GR" dirty="0">
              <a:solidFill>
                <a:srgbClr val="DBF5F9">
                  <a:shade val="90000"/>
                </a:srgbClr>
              </a:solidFill>
            </a:endParaRPr>
          </a:p>
        </p:txBody>
      </p:sp>
      <p:sp>
        <p:nvSpPr>
          <p:cNvPr id="5" name="18 - Θέση υποσέλιδου"/>
          <p:cNvSpPr>
            <a:spLocks noGrp="1"/>
          </p:cNvSpPr>
          <p:nvPr>
            <p:ph type="ftr" sz="quarter" idx="11"/>
          </p:nvPr>
        </p:nvSpPr>
        <p:spPr/>
        <p:txBody>
          <a:bodyPr/>
          <a:lstStyle>
            <a:lvl1pPr>
              <a:defRPr/>
            </a:lvl1pPr>
          </a:lstStyle>
          <a:p>
            <a:pPr>
              <a:defRPr/>
            </a:pPr>
            <a:endParaRPr lang="el-GR">
              <a:solidFill>
                <a:srgbClr val="DBF5F9">
                  <a:shade val="90000"/>
                </a:srgbClr>
              </a:solidFill>
            </a:endParaRPr>
          </a:p>
        </p:txBody>
      </p:sp>
      <p:sp>
        <p:nvSpPr>
          <p:cNvPr id="6" name="26 - Θέση αριθμού διαφάνειας"/>
          <p:cNvSpPr>
            <a:spLocks noGrp="1"/>
          </p:cNvSpPr>
          <p:nvPr>
            <p:ph type="sldNum" sz="quarter" idx="12"/>
          </p:nvPr>
        </p:nvSpPr>
        <p:spPr/>
        <p:txBody>
          <a:bodyPr/>
          <a:lstStyle>
            <a:lvl1pPr>
              <a:defRPr/>
            </a:lvl1pPr>
          </a:lstStyle>
          <a:p>
            <a:pPr>
              <a:defRPr/>
            </a:pPr>
            <a:fld id="{F396E7E2-E6DE-4FB9-8FC4-377DE72CC333}" type="slidenum">
              <a:rPr lang="el-GR">
                <a:solidFill>
                  <a:srgbClr val="DBF5F9">
                    <a:shade val="90000"/>
                  </a:srgbClr>
                </a:solidFill>
              </a:rPr>
              <a:pPr>
                <a:defRPr/>
              </a:pPr>
              <a:t>‹#›</a:t>
            </a:fld>
            <a:endParaRPr lang="el-GR" dirty="0">
              <a:solidFill>
                <a:srgbClr val="DBF5F9">
                  <a:shade val="90000"/>
                </a:srgbClr>
              </a:solidFill>
            </a:endParaRPr>
          </a:p>
        </p:txBody>
      </p:sp>
    </p:spTree>
    <p:extLst>
      <p:ext uri="{BB962C8B-B14F-4D97-AF65-F5344CB8AC3E}">
        <p14:creationId xmlns:p14="http://schemas.microsoft.com/office/powerpoint/2010/main" val="568522224"/>
      </p:ext>
    </p:extLst>
  </p:cSld>
  <p:clrMapOvr>
    <a:overrideClrMapping bg1="dk1" tx1="lt1" bg2="dk2" tx2="lt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572D4A35-9021-4B14-BD7E-E4FE92A50DC4}"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5"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6" name="17 - Θέση αριθμού διαφάνειας"/>
          <p:cNvSpPr>
            <a:spLocks noGrp="1"/>
          </p:cNvSpPr>
          <p:nvPr>
            <p:ph type="sldNum" sz="quarter" idx="12"/>
          </p:nvPr>
        </p:nvSpPr>
        <p:spPr/>
        <p:txBody>
          <a:bodyPr/>
          <a:lstStyle>
            <a:lvl1pPr>
              <a:defRPr/>
            </a:lvl1pPr>
          </a:lstStyle>
          <a:p>
            <a:pPr>
              <a:defRPr/>
            </a:pPr>
            <a:fld id="{EE5F36EE-8D38-44B0-B99C-3D050217CF27}"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603996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3EF16D7B-4B34-4E6C-A59A-F9078D2A7D30}" type="datetimeFigureOut">
              <a:rPr lang="el-GR">
                <a:solidFill>
                  <a:srgbClr val="DBF5F9">
                    <a:shade val="90000"/>
                  </a:srgbClr>
                </a:solidFill>
              </a:rPr>
              <a:pPr>
                <a:defRPr/>
              </a:pPr>
              <a:t>22/9/2022</a:t>
            </a:fld>
            <a:endParaRPr lang="el-GR" dirty="0">
              <a:solidFill>
                <a:srgbClr val="DBF5F9">
                  <a:shade val="90000"/>
                </a:srgbClr>
              </a:solidFill>
            </a:endParaRPr>
          </a:p>
        </p:txBody>
      </p:sp>
      <p:sp>
        <p:nvSpPr>
          <p:cNvPr id="5" name="4 - Θέση υποσέλιδου"/>
          <p:cNvSpPr>
            <a:spLocks noGrp="1"/>
          </p:cNvSpPr>
          <p:nvPr>
            <p:ph type="ftr" sz="quarter" idx="11"/>
          </p:nvPr>
        </p:nvSpPr>
        <p:spPr/>
        <p:txBody>
          <a:bodyPr/>
          <a:lstStyle>
            <a:lvl1pPr>
              <a:defRPr/>
            </a:lvl1pPr>
          </a:lstStyle>
          <a:p>
            <a:pPr>
              <a:defRPr/>
            </a:pPr>
            <a:endParaRPr lang="el-GR">
              <a:solidFill>
                <a:srgbClr val="DBF5F9">
                  <a:shade val="90000"/>
                </a:srgbClr>
              </a:solidFill>
            </a:endParaRPr>
          </a:p>
        </p:txBody>
      </p:sp>
      <p:sp>
        <p:nvSpPr>
          <p:cNvPr id="6" name="5 - Θέση αριθμού διαφάνειας"/>
          <p:cNvSpPr>
            <a:spLocks noGrp="1"/>
          </p:cNvSpPr>
          <p:nvPr>
            <p:ph type="sldNum" sz="quarter" idx="12"/>
          </p:nvPr>
        </p:nvSpPr>
        <p:spPr/>
        <p:txBody>
          <a:bodyPr/>
          <a:lstStyle>
            <a:lvl1pPr>
              <a:defRPr/>
            </a:lvl1pPr>
          </a:lstStyle>
          <a:p>
            <a:pPr>
              <a:defRPr/>
            </a:pPr>
            <a:fld id="{6EE1A9B9-7B66-4F1F-90BE-1AFBC3DDB22D}" type="slidenum">
              <a:rPr lang="el-GR">
                <a:solidFill>
                  <a:srgbClr val="DBF5F9">
                    <a:shade val="90000"/>
                  </a:srgbClr>
                </a:solidFill>
              </a:rPr>
              <a:pPr>
                <a:defRPr/>
              </a:pPr>
              <a:t>‹#›</a:t>
            </a:fld>
            <a:endParaRPr lang="el-GR" dirty="0">
              <a:solidFill>
                <a:srgbClr val="DBF5F9">
                  <a:shade val="90000"/>
                </a:srgbClr>
              </a:solidFill>
            </a:endParaRPr>
          </a:p>
        </p:txBody>
      </p:sp>
    </p:spTree>
    <p:extLst>
      <p:ext uri="{BB962C8B-B14F-4D97-AF65-F5344CB8AC3E}">
        <p14:creationId xmlns:p14="http://schemas.microsoft.com/office/powerpoint/2010/main" val="4148884121"/>
      </p:ext>
    </p:extLst>
  </p:cSld>
  <p:clrMapOvr>
    <a:overrideClrMapping bg1="dk1" tx1="lt1" bg2="dk2" tx2="lt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9 - Θέση ημερομηνίας"/>
          <p:cNvSpPr>
            <a:spLocks noGrp="1"/>
          </p:cNvSpPr>
          <p:nvPr>
            <p:ph type="dt" sz="half" idx="10"/>
          </p:nvPr>
        </p:nvSpPr>
        <p:spPr/>
        <p:txBody>
          <a:bodyPr/>
          <a:lstStyle>
            <a:lvl1pPr>
              <a:defRPr/>
            </a:lvl1pPr>
          </a:lstStyle>
          <a:p>
            <a:pPr>
              <a:defRPr/>
            </a:pPr>
            <a:fld id="{4CC438E1-5DEF-4069-8E30-2A1000567A2F}"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6"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7" name="17 - Θέση αριθμού διαφάνειας"/>
          <p:cNvSpPr>
            <a:spLocks noGrp="1"/>
          </p:cNvSpPr>
          <p:nvPr>
            <p:ph type="sldNum" sz="quarter" idx="12"/>
          </p:nvPr>
        </p:nvSpPr>
        <p:spPr/>
        <p:txBody>
          <a:bodyPr/>
          <a:lstStyle>
            <a:lvl1pPr>
              <a:defRPr/>
            </a:lvl1pPr>
          </a:lstStyle>
          <a:p>
            <a:pPr>
              <a:defRPr/>
            </a:pPr>
            <a:fld id="{A724634A-9B5C-489B-BF66-6EC5EC3F3D60}"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3536587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77" y="185981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περιεχομένου"/>
          <p:cNvSpPr>
            <a:spLocks noGrp="1"/>
          </p:cNvSpPr>
          <p:nvPr>
            <p:ph sz="quarter" idx="4"/>
          </p:nvPr>
        </p:nvSpPr>
        <p:spPr>
          <a:xfrm>
            <a:off x="4645077"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9 - Θέση ημερομηνίας"/>
          <p:cNvSpPr>
            <a:spLocks noGrp="1"/>
          </p:cNvSpPr>
          <p:nvPr>
            <p:ph type="dt" sz="half" idx="10"/>
          </p:nvPr>
        </p:nvSpPr>
        <p:spPr/>
        <p:txBody>
          <a:bodyPr/>
          <a:lstStyle>
            <a:lvl1pPr>
              <a:defRPr/>
            </a:lvl1pPr>
          </a:lstStyle>
          <a:p>
            <a:pPr>
              <a:defRPr/>
            </a:pPr>
            <a:fld id="{8BB8DFBE-1442-41F7-B5BA-6668C643522E}"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8"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9" name="17 - Θέση αριθμού διαφάνειας"/>
          <p:cNvSpPr>
            <a:spLocks noGrp="1"/>
          </p:cNvSpPr>
          <p:nvPr>
            <p:ph type="sldNum" sz="quarter" idx="12"/>
          </p:nvPr>
        </p:nvSpPr>
        <p:spPr/>
        <p:txBody>
          <a:bodyPr/>
          <a:lstStyle>
            <a:lvl1pPr>
              <a:defRPr/>
            </a:lvl1pPr>
          </a:lstStyle>
          <a:p>
            <a:pPr>
              <a:defRPr/>
            </a:pPr>
            <a:fld id="{E2171450-D74A-4919-B8B6-BBC021AE8DDC}"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36690164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l-GR" smtClean="0"/>
              <a:t>Kλικ για επεξεργασία του τίτλου</a:t>
            </a:r>
            <a:endParaRPr lang="en-US"/>
          </a:p>
        </p:txBody>
      </p:sp>
      <p:sp>
        <p:nvSpPr>
          <p:cNvPr id="3" name="9 - Θέση ημερομηνίας"/>
          <p:cNvSpPr>
            <a:spLocks noGrp="1"/>
          </p:cNvSpPr>
          <p:nvPr>
            <p:ph type="dt" sz="half" idx="10"/>
          </p:nvPr>
        </p:nvSpPr>
        <p:spPr/>
        <p:txBody>
          <a:bodyPr/>
          <a:lstStyle>
            <a:lvl1pPr>
              <a:defRPr/>
            </a:lvl1pPr>
          </a:lstStyle>
          <a:p>
            <a:pPr>
              <a:defRPr/>
            </a:pPr>
            <a:fld id="{B7812171-F17F-49AF-91C6-8D259DC58348}"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4"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5" name="17 - Θέση αριθμού διαφάνειας"/>
          <p:cNvSpPr>
            <a:spLocks noGrp="1"/>
          </p:cNvSpPr>
          <p:nvPr>
            <p:ph type="sldNum" sz="quarter" idx="12"/>
          </p:nvPr>
        </p:nvSpPr>
        <p:spPr/>
        <p:txBody>
          <a:bodyPr/>
          <a:lstStyle>
            <a:lvl1pPr>
              <a:defRPr/>
            </a:lvl1pPr>
          </a:lstStyle>
          <a:p>
            <a:pPr>
              <a:defRPr/>
            </a:pPr>
            <a:fld id="{E83CAD26-8155-4BAC-9A3C-BC34D259E9F7}"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10148907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9 - Θέση ημερομηνίας"/>
          <p:cNvSpPr>
            <a:spLocks noGrp="1"/>
          </p:cNvSpPr>
          <p:nvPr>
            <p:ph type="dt" sz="half" idx="10"/>
          </p:nvPr>
        </p:nvSpPr>
        <p:spPr/>
        <p:txBody>
          <a:bodyPr/>
          <a:lstStyle>
            <a:lvl1pPr>
              <a:defRPr/>
            </a:lvl1pPr>
          </a:lstStyle>
          <a:p>
            <a:pPr>
              <a:defRPr/>
            </a:pPr>
            <a:fld id="{E636146D-BE50-430C-9692-61A7EDDA5AF4}"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3"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4" name="17 - Θέση αριθμού διαφάνειας"/>
          <p:cNvSpPr>
            <a:spLocks noGrp="1"/>
          </p:cNvSpPr>
          <p:nvPr>
            <p:ph type="sldNum" sz="quarter" idx="12"/>
          </p:nvPr>
        </p:nvSpPr>
        <p:spPr/>
        <p:txBody>
          <a:bodyPr/>
          <a:lstStyle>
            <a:lvl1pPr>
              <a:defRPr/>
            </a:lvl1pPr>
          </a:lstStyle>
          <a:p>
            <a:pPr>
              <a:defRPr/>
            </a:pPr>
            <a:fld id="{931DC37A-BA4E-487B-92B2-1EDBC0E721CE}"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6724550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9 - Θέση ημερομηνίας"/>
          <p:cNvSpPr>
            <a:spLocks noGrp="1"/>
          </p:cNvSpPr>
          <p:nvPr>
            <p:ph type="dt" sz="half" idx="10"/>
          </p:nvPr>
        </p:nvSpPr>
        <p:spPr/>
        <p:txBody>
          <a:bodyPr/>
          <a:lstStyle>
            <a:lvl1pPr>
              <a:defRPr/>
            </a:lvl1pPr>
          </a:lstStyle>
          <a:p>
            <a:pPr>
              <a:defRPr/>
            </a:pPr>
            <a:fld id="{70D47FF0-41F0-439D-8E22-EAFC3AEE637B}"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6"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7" name="17 - Θέση αριθμού διαφάνειας"/>
          <p:cNvSpPr>
            <a:spLocks noGrp="1"/>
          </p:cNvSpPr>
          <p:nvPr>
            <p:ph type="sldNum" sz="quarter" idx="12"/>
          </p:nvPr>
        </p:nvSpPr>
        <p:spPr/>
        <p:txBody>
          <a:bodyPr/>
          <a:lstStyle>
            <a:lvl1pPr>
              <a:defRPr/>
            </a:lvl1pPr>
          </a:lstStyle>
          <a:p>
            <a:pPr>
              <a:defRPr/>
            </a:pPr>
            <a:fld id="{8774FBEA-6166-4243-AC96-3CF9D5E54E4C}"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36104973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8 - Ψαλίδισμα και στρογγύλεμα μίας γωνίας του ορθογωνίου"/>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11 - Ορθογώνιο τρίγωνο"/>
          <p:cNvSpPr/>
          <p:nvPr/>
        </p:nvSpPr>
        <p:spPr>
          <a:xfrm rot="420000" flipV="1">
            <a:off x="8004227" y="5359504"/>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onstantia"/>
              <a:cs typeface="Arial" charset="0"/>
            </a:endParaRPr>
          </a:p>
        </p:txBody>
      </p:sp>
      <p:sp>
        <p:nvSpPr>
          <p:cNvPr id="8" name="10 - Ελεύθερη σχεδίαση"/>
          <p:cNvSpPr>
            <a:spLocks/>
          </p:cNvSpPr>
          <p:nvPr/>
        </p:nvSpPr>
        <p:spPr bwMode="auto">
          <a:xfrm flipV="1">
            <a:off x="4381500" y="621992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onstantia"/>
              <a:cs typeface="Arial" charset="0"/>
            </a:endParaRPr>
          </a:p>
        </p:txBody>
      </p:sp>
      <p:sp>
        <p:nvSpPr>
          <p:cNvPr id="2" name="1 - Τίτλος"/>
          <p:cNvSpPr>
            <a:spLocks noGrp="1"/>
          </p:cNvSpPr>
          <p:nvPr>
            <p:ph type="title"/>
          </p:nvPr>
        </p:nvSpPr>
        <p:spPr>
          <a:xfrm>
            <a:off x="609600" y="1176999"/>
            <a:ext cx="2212848" cy="1582621"/>
          </a:xfrm>
        </p:spPr>
        <p:txBody>
          <a:bodyPr lIns="45720" rIns="45720" bIns="45720"/>
          <a:lstStyle>
            <a:lvl1pPr algn="l">
              <a:buNone/>
              <a:defRPr sz="2000" b="1">
                <a:solidFill>
                  <a:schemeClr val="tx2"/>
                </a:solidFill>
              </a:defRPr>
            </a:lvl1pPr>
          </a:lstStyle>
          <a:p>
            <a:r>
              <a:rPr lang="el-GR" smtClean="0"/>
              <a:t>Kλικ για επεξεργασία του τίτλου</a:t>
            </a:r>
            <a:endParaRPr lang="en-US"/>
          </a:p>
        </p:txBody>
      </p:sp>
      <p:sp>
        <p:nvSpPr>
          <p:cNvPr id="4" name="3 - Θέση κειμένου"/>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l-GR" smtClean="0"/>
              <a:t>Kλικ για επεξεργασία των στυλ του υποδείγματος</a:t>
            </a: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l-GR" noProof="0" dirty="0" smtClean="0"/>
              <a:t>Κάντε κλικ στο εικονίδιο για να προσθέσετε μια εικόνα</a:t>
            </a:r>
            <a:endParaRPr lang="en-US" noProof="0" dirty="0"/>
          </a:p>
        </p:txBody>
      </p:sp>
      <p:sp>
        <p:nvSpPr>
          <p:cNvPr id="9" name="4 - Θέση ημερομηνίας"/>
          <p:cNvSpPr>
            <a:spLocks noGrp="1"/>
          </p:cNvSpPr>
          <p:nvPr>
            <p:ph type="dt" sz="half" idx="10"/>
          </p:nvPr>
        </p:nvSpPr>
        <p:spPr/>
        <p:txBody>
          <a:bodyPr/>
          <a:lstStyle>
            <a:lvl1pPr>
              <a:defRPr/>
            </a:lvl1pPr>
          </a:lstStyle>
          <a:p>
            <a:pPr>
              <a:defRPr/>
            </a:pPr>
            <a:fld id="{83A294DD-7ACE-42FB-A6F5-5F21361116C1}"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10" name="5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11" name="6 - Θέση αριθμού διαφάνειας"/>
          <p:cNvSpPr>
            <a:spLocks noGrp="1"/>
          </p:cNvSpPr>
          <p:nvPr>
            <p:ph type="sldNum" sz="quarter" idx="12"/>
          </p:nvPr>
        </p:nvSpPr>
        <p:spPr>
          <a:xfrm>
            <a:off x="8077200" y="6356454"/>
            <a:ext cx="609600" cy="365125"/>
          </a:xfrm>
        </p:spPr>
        <p:txBody>
          <a:bodyPr/>
          <a:lstStyle>
            <a:lvl1pPr>
              <a:defRPr/>
            </a:lvl1pPr>
          </a:lstStyle>
          <a:p>
            <a:pPr>
              <a:defRPr/>
            </a:pPr>
            <a:fld id="{EF2632D1-9E4B-4A3D-8707-B970D1960143}"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410088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81"/>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331022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88FC250E-6DD8-40C8-A0F1-20C77476219B}"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5"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6" name="17 - Θέση αριθμού διαφάνειας"/>
          <p:cNvSpPr>
            <a:spLocks noGrp="1"/>
          </p:cNvSpPr>
          <p:nvPr>
            <p:ph type="sldNum" sz="quarter" idx="12"/>
          </p:nvPr>
        </p:nvSpPr>
        <p:spPr/>
        <p:txBody>
          <a:bodyPr/>
          <a:lstStyle>
            <a:lvl1pPr>
              <a:defRPr/>
            </a:lvl1pPr>
          </a:lstStyle>
          <a:p>
            <a:pPr>
              <a:defRPr/>
            </a:pPr>
            <a:fld id="{FBBFD078-F41E-45CB-8C13-82655DF11DEE}"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33183521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2"/>
            <a:ext cx="2057400" cy="5211763"/>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914402"/>
            <a:ext cx="6019800" cy="5211763"/>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D411BCFF-8C81-4FCA-96F6-64993DDE1AA3}" type="datetimeFigureOut">
              <a:rPr lang="el-GR">
                <a:solidFill>
                  <a:srgbClr val="04617B">
                    <a:shade val="90000"/>
                  </a:srgbClr>
                </a:solidFill>
              </a:rPr>
              <a:pPr>
                <a:defRPr/>
              </a:pPr>
              <a:t>22/9/2022</a:t>
            </a:fld>
            <a:endParaRPr lang="el-GR" dirty="0">
              <a:solidFill>
                <a:srgbClr val="04617B">
                  <a:shade val="90000"/>
                </a:srgbClr>
              </a:solidFill>
            </a:endParaRPr>
          </a:p>
        </p:txBody>
      </p:sp>
      <p:sp>
        <p:nvSpPr>
          <p:cNvPr id="5" name="21 - Θέση υποσέλιδου"/>
          <p:cNvSpPr>
            <a:spLocks noGrp="1"/>
          </p:cNvSpPr>
          <p:nvPr>
            <p:ph type="ftr" sz="quarter" idx="11"/>
          </p:nvPr>
        </p:nvSpPr>
        <p:spPr/>
        <p:txBody>
          <a:bodyPr/>
          <a:lstStyle>
            <a:lvl1pPr>
              <a:defRPr/>
            </a:lvl1pPr>
          </a:lstStyle>
          <a:p>
            <a:pPr>
              <a:defRPr/>
            </a:pPr>
            <a:endParaRPr lang="el-GR">
              <a:solidFill>
                <a:srgbClr val="04617B">
                  <a:shade val="90000"/>
                </a:srgbClr>
              </a:solidFill>
            </a:endParaRPr>
          </a:p>
        </p:txBody>
      </p:sp>
      <p:sp>
        <p:nvSpPr>
          <p:cNvPr id="6" name="17 - Θέση αριθμού διαφάνειας"/>
          <p:cNvSpPr>
            <a:spLocks noGrp="1"/>
          </p:cNvSpPr>
          <p:nvPr>
            <p:ph type="sldNum" sz="quarter" idx="12"/>
          </p:nvPr>
        </p:nvSpPr>
        <p:spPr/>
        <p:txBody>
          <a:bodyPr/>
          <a:lstStyle>
            <a:lvl1pPr>
              <a:defRPr/>
            </a:lvl1pPr>
          </a:lstStyle>
          <a:p>
            <a:pPr>
              <a:defRPr/>
            </a:pPr>
            <a:fld id="{D7C973E6-5AD4-45C8-A7C3-7F86084E6FEF}" type="slidenum">
              <a:rPr lang="el-GR">
                <a:solidFill>
                  <a:srgbClr val="04617B">
                    <a:shade val="90000"/>
                  </a:srgbClr>
                </a:solidFill>
              </a:rPr>
              <a:pPr>
                <a:defRPr/>
              </a:pPr>
              <a:t>‹#›</a:t>
            </a:fld>
            <a:endParaRPr lang="el-GR" dirty="0">
              <a:solidFill>
                <a:srgbClr val="04617B">
                  <a:shade val="90000"/>
                </a:srgbClr>
              </a:solidFill>
            </a:endParaRPr>
          </a:p>
        </p:txBody>
      </p:sp>
    </p:spTree>
    <p:extLst>
      <p:ext uri="{BB962C8B-B14F-4D97-AF65-F5344CB8AC3E}">
        <p14:creationId xmlns:p14="http://schemas.microsoft.com/office/powerpoint/2010/main" val="27131470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17" name="Subtitle 16"/>
          <p:cNvSpPr>
            <a:spLocks noGrp="1"/>
          </p:cNvSpPr>
          <p:nvPr>
            <p:ph type="subTitle" idx="1"/>
          </p:nvPr>
        </p:nvSpPr>
        <p:spPr>
          <a:xfrm>
            <a:off x="533401"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30" name="Date Placeholder 29"/>
          <p:cNvSpPr>
            <a:spLocks noGrp="1"/>
          </p:cNvSpPr>
          <p:nvPr>
            <p:ph type="dt" sz="half" idx="10"/>
          </p:nvPr>
        </p:nvSpPr>
        <p:spPr/>
        <p:txBody>
          <a:bodyPr/>
          <a:lstStyle/>
          <a:p>
            <a:pPr>
              <a:defRPr/>
            </a:pPr>
            <a:endParaRPr lang="el-GR">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l-GR">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61A7C398-BB5E-487A-8F10-EB112B423924}" type="slidenum">
              <a:rPr lang="el-GR" smtClean="0">
                <a:solidFill>
                  <a:srgbClr val="DBF5F9">
                    <a:shade val="90000"/>
                  </a:srgbClr>
                </a:solidFill>
              </a:rPr>
              <a:pPr>
                <a:defRPr/>
              </a:pPr>
              <a:t>‹#›</a:t>
            </a:fld>
            <a:endParaRPr lang="el-GR">
              <a:solidFill>
                <a:srgbClr val="DBF5F9">
                  <a:shade val="90000"/>
                </a:srgbClr>
              </a:solidFill>
            </a:endParaRPr>
          </a:p>
        </p:txBody>
      </p:sp>
    </p:spTree>
    <p:extLst>
      <p:ext uri="{BB962C8B-B14F-4D97-AF65-F5344CB8AC3E}">
        <p14:creationId xmlns:p14="http://schemas.microsoft.com/office/powerpoint/2010/main" val="3542166151"/>
      </p:ext>
    </p:extLst>
  </p:cSld>
  <p:clrMapOvr>
    <a:overrideClrMapping bg1="dk1" tx1="lt1" bg2="dk2" tx2="lt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Content Placeholder 2"/>
          <p:cNvSpPr>
            <a:spLocks noGrp="1"/>
          </p:cNvSpPr>
          <p:nvPr>
            <p:ph idx="1"/>
          </p:nvPr>
        </p:nvSpPr>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pPr>
              <a:defRPr/>
            </a:pPr>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6BE157FB-49FB-4929-8205-7EE8FF47DA78}"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12416182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l-GR">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AC402B81-58AE-4232-9E1B-E92DA21D8342}" type="slidenum">
              <a:rPr lang="el-GR" smtClean="0">
                <a:solidFill>
                  <a:srgbClr val="DBF5F9">
                    <a:shade val="90000"/>
                  </a:srgbClr>
                </a:solidFill>
              </a:rPr>
              <a:pPr>
                <a:defRPr/>
              </a:pPr>
              <a:t>‹#›</a:t>
            </a:fld>
            <a:endParaRPr lang="el-GR">
              <a:solidFill>
                <a:srgbClr val="DBF5F9">
                  <a:shade val="90000"/>
                </a:srgbClr>
              </a:solidFill>
            </a:endParaRPr>
          </a:p>
        </p:txBody>
      </p:sp>
    </p:spTree>
    <p:extLst>
      <p:ext uri="{BB962C8B-B14F-4D97-AF65-F5344CB8AC3E}">
        <p14:creationId xmlns:p14="http://schemas.microsoft.com/office/powerpoint/2010/main" val="3206785330"/>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l-GR" smtClean="0"/>
              <a:t>Στυλ κύριου τίτλου</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pPr>
              <a:defRPr/>
            </a:pPr>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8D8BD33B-5614-4572-A1ED-9A78EAB56AF9}"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22847087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l-GR" smtClean="0"/>
              <a:t>Στυλ κύριου τίτλου</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Text Placeholder 3"/>
          <p:cNvSpPr>
            <a:spLocks noGrp="1"/>
          </p:cNvSpPr>
          <p:nvPr>
            <p:ph type="body" sz="half" idx="3"/>
          </p:nvPr>
        </p:nvSpPr>
        <p:spPr>
          <a:xfrm>
            <a:off x="4645055" y="186006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Content Placeholder 5"/>
          <p:cNvSpPr>
            <a:spLocks noGrp="1"/>
          </p:cNvSpPr>
          <p:nvPr>
            <p:ph sz="quarter" idx="4"/>
          </p:nvPr>
        </p:nvSpPr>
        <p:spPr>
          <a:xfrm>
            <a:off x="464505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Date Placeholder 6"/>
          <p:cNvSpPr>
            <a:spLocks noGrp="1"/>
          </p:cNvSpPr>
          <p:nvPr>
            <p:ph type="dt" sz="half" idx="10"/>
          </p:nvPr>
        </p:nvSpPr>
        <p:spPr/>
        <p:txBody>
          <a:bodyPr/>
          <a:lstStyle/>
          <a:p>
            <a:pPr>
              <a:defRPr/>
            </a:pPr>
            <a:endParaRPr lang="el-GR">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l-GR">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12D9FB17-C8A6-4C8B-987D-289C6988495D}"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33211971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Date Placeholder 2"/>
          <p:cNvSpPr>
            <a:spLocks noGrp="1"/>
          </p:cNvSpPr>
          <p:nvPr>
            <p:ph type="dt" sz="half" idx="10"/>
          </p:nvPr>
        </p:nvSpPr>
        <p:spPr/>
        <p:txBody>
          <a:bodyPr/>
          <a:lstStyle/>
          <a:p>
            <a:pPr>
              <a:defRPr/>
            </a:pPr>
            <a:endParaRPr lang="el-GR">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l-GR">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4A7E86AA-699E-49AB-8EE7-5FAF37FF723D}"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4648382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l-GR">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D595DE75-492E-4507-8AB7-2C246AF44034}"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9998155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Στυλ κύριου τίτλου</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Στυλ υποδείγματος κειμένου</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Date Placeholder 4"/>
          <p:cNvSpPr>
            <a:spLocks noGrp="1"/>
          </p:cNvSpPr>
          <p:nvPr>
            <p:ph type="dt" sz="half" idx="10"/>
          </p:nvPr>
        </p:nvSpPr>
        <p:spPr/>
        <p:txBody>
          <a:bodyPr/>
          <a:lstStyle/>
          <a:p>
            <a:pPr>
              <a:defRPr/>
            </a:pPr>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l-GR">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7C5ABECE-5C2C-46D8-A844-47A097DC697C}"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3381669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209088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l-GR" smtClean="0"/>
              <a:t>Στυλ κύριου τίτλου</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l-GR">
              <a:solidFill>
                <a:srgbClr val="04617B">
                  <a:shade val="90000"/>
                </a:srgbClr>
              </a:solidFill>
            </a:endParaRPr>
          </a:p>
        </p:txBody>
      </p:sp>
      <p:sp>
        <p:nvSpPr>
          <p:cNvPr id="7" name="Slide Number Placeholder 6"/>
          <p:cNvSpPr>
            <a:spLocks noGrp="1"/>
          </p:cNvSpPr>
          <p:nvPr>
            <p:ph type="sldNum" sz="quarter" idx="12"/>
          </p:nvPr>
        </p:nvSpPr>
        <p:spPr>
          <a:xfrm>
            <a:off x="8077200" y="6356660"/>
            <a:ext cx="609600" cy="365125"/>
          </a:xfrm>
        </p:spPr>
        <p:txBody>
          <a:bodyPr/>
          <a:lstStyle/>
          <a:p>
            <a:pPr>
              <a:defRPr/>
            </a:pPr>
            <a:fld id="{6E8EBC36-9DAE-4F71-A238-88E89A579FF4}" type="slidenum">
              <a:rPr lang="el-GR" smtClean="0">
                <a:solidFill>
                  <a:srgbClr val="04617B">
                    <a:shade val="90000"/>
                  </a:srgbClr>
                </a:solidFill>
              </a:rPr>
              <a:pPr>
                <a:defRPr/>
              </a:pPr>
              <a:t>‹#›</a:t>
            </a:fld>
            <a:endParaRPr lang="el-G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Arial" charset="0"/>
            </a:endParaRPr>
          </a:p>
        </p:txBody>
      </p:sp>
      <p:sp>
        <p:nvSpPr>
          <p:cNvPr id="11" name="Freeform 10"/>
          <p:cNvSpPr>
            <a:spLocks/>
          </p:cNvSpPr>
          <p:nvPr/>
        </p:nvSpPr>
        <p:spPr bwMode="auto">
          <a:xfrm flipV="1">
            <a:off x="4381500" y="622013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Arial" charset="0"/>
            </a:endParaRPr>
          </a:p>
        </p:txBody>
      </p:sp>
    </p:spTree>
    <p:extLst>
      <p:ext uri="{BB962C8B-B14F-4D97-AF65-F5344CB8AC3E}">
        <p14:creationId xmlns:p14="http://schemas.microsoft.com/office/powerpoint/2010/main" val="18567072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pPr>
              <a:defRPr/>
            </a:pPr>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0C507B9B-2C3E-4F52-8F8B-A0EC73E7232C}"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19072115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l-GR" smtClean="0"/>
              <a:t>Στυλ κύριου τίτλου</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Date Placeholder 3"/>
          <p:cNvSpPr>
            <a:spLocks noGrp="1"/>
          </p:cNvSpPr>
          <p:nvPr>
            <p:ph type="dt" sz="half" idx="10"/>
          </p:nvPr>
        </p:nvSpPr>
        <p:spPr/>
        <p:txBody>
          <a:bodyPr/>
          <a:lstStyle/>
          <a:p>
            <a:pPr>
              <a:defRPr/>
            </a:pPr>
            <a:endParaRPr lang="el-GR">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l-GR">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95FE2D4F-B555-4A1B-B8BE-C91AF06F617B}" type="slidenum">
              <a:rPr lang="el-GR" smtClean="0">
                <a:solidFill>
                  <a:srgbClr val="04617B">
                    <a:shade val="90000"/>
                  </a:srgbClr>
                </a:solidFill>
              </a:rPr>
              <a:pPr>
                <a:defRPr/>
              </a:pPr>
              <a:t>‹#›</a:t>
            </a:fld>
            <a:endParaRPr lang="el-GR">
              <a:solidFill>
                <a:srgbClr val="04617B">
                  <a:shade val="90000"/>
                </a:srgbClr>
              </a:solidFill>
            </a:endParaRPr>
          </a:p>
        </p:txBody>
      </p:sp>
    </p:spTree>
    <p:extLst>
      <p:ext uri="{BB962C8B-B14F-4D97-AF65-F5344CB8AC3E}">
        <p14:creationId xmlns:p14="http://schemas.microsoft.com/office/powerpoint/2010/main" val="42318500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10 - Ορθογώνιο τρίγωνο"/>
          <p:cNvSpPr/>
          <p:nvPr/>
        </p:nvSpPr>
        <p:spPr>
          <a:xfrm>
            <a:off x="1"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grpSp>
        <p:nvGrpSpPr>
          <p:cNvPr id="5" name="15 - Ομάδα"/>
          <p:cNvGrpSpPr>
            <a:grpSpLocks/>
          </p:cNvGrpSpPr>
          <p:nvPr/>
        </p:nvGrpSpPr>
        <p:grpSpPr bwMode="auto">
          <a:xfrm>
            <a:off x="-3175" y="4953000"/>
            <a:ext cx="9147175" cy="1911350"/>
            <a:chOff x="-3765" y="4832896"/>
            <a:chExt cx="9147765" cy="2032192"/>
          </a:xfrm>
        </p:grpSpPr>
        <p:sp>
          <p:nvSpPr>
            <p:cNvPr id="6" name="16 - Ελεύθερη σχεδίαση"/>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endParaRPr>
            </a:p>
          </p:txBody>
        </p:sp>
        <p:sp>
          <p:nvSpPr>
            <p:cNvPr id="7" name="18 - Ελεύθερη σχεδίαση"/>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l-GR" smtClean="0">
                <a:solidFill>
                  <a:prstClr val="black"/>
                </a:solidFill>
                <a:latin typeface="Arial" charset="0"/>
                <a:cs typeface="Arial" charset="0"/>
              </a:endParaRPr>
            </a:p>
          </p:txBody>
        </p:sp>
        <p:sp>
          <p:nvSpPr>
            <p:cNvPr id="8" name="19 - Ελεύθερη σχεδίαση"/>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10" name="20 - Ευθεία γραμμή σύνδεσης"/>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8 - Τίτλος"/>
          <p:cNvSpPr>
            <a:spLocks noGrp="1"/>
          </p:cNvSpPr>
          <p:nvPr>
            <p:ph type="ctrTitle"/>
          </p:nvPr>
        </p:nvSpPr>
        <p:spPr>
          <a:xfrm>
            <a:off x="685800" y="1752660"/>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l-GR" smtClean="0"/>
              <a:t>Kλικ για επεξεργασία του τίτλου</a:t>
            </a:r>
            <a:endParaRPr lang="en-US"/>
          </a:p>
        </p:txBody>
      </p:sp>
      <p:sp>
        <p:nvSpPr>
          <p:cNvPr id="17" name="16 - Υπότιτλος"/>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l-GR" smtClean="0"/>
              <a:t>Κάντε κλικ για να επεξεργαστείτε τον υπότιτλο του υποδείγματος</a:t>
            </a:r>
            <a:endParaRPr lang="en-US"/>
          </a:p>
        </p:txBody>
      </p:sp>
      <p:sp>
        <p:nvSpPr>
          <p:cNvPr id="11" name="29 - Θέση ημερομηνίας"/>
          <p:cNvSpPr>
            <a:spLocks noGrp="1"/>
          </p:cNvSpPr>
          <p:nvPr>
            <p:ph type="dt" sz="half" idx="10"/>
          </p:nvPr>
        </p:nvSpPr>
        <p:spPr/>
        <p:txBody>
          <a:bodyPr/>
          <a:lstStyle>
            <a:lvl1pPr>
              <a:defRPr>
                <a:solidFill>
                  <a:srgbClr val="FFFFFF"/>
                </a:solidFill>
              </a:defRPr>
            </a:lvl1pPr>
            <a:extLst/>
          </a:lstStyle>
          <a:p>
            <a:pPr>
              <a:defRPr/>
            </a:pPr>
            <a:fld id="{A9C0FBDB-32EF-4BBD-8FFB-8FCE837C4D2C}" type="datetimeFigureOut">
              <a:rPr lang="el-GR"/>
              <a:pPr>
                <a:defRPr/>
              </a:pPr>
              <a:t>22/9/2022</a:t>
            </a:fld>
            <a:endParaRPr lang="el-GR" dirty="0"/>
          </a:p>
        </p:txBody>
      </p:sp>
      <p:sp>
        <p:nvSpPr>
          <p:cNvPr id="12" name="18 - Θέση υποσέλιδου"/>
          <p:cNvSpPr>
            <a:spLocks noGrp="1"/>
          </p:cNvSpPr>
          <p:nvPr>
            <p:ph type="ftr" sz="quarter" idx="11"/>
          </p:nvPr>
        </p:nvSpPr>
        <p:spPr/>
        <p:txBody>
          <a:bodyPr/>
          <a:lstStyle>
            <a:lvl1pPr>
              <a:defRPr>
                <a:solidFill>
                  <a:schemeClr val="accent1">
                    <a:tint val="20000"/>
                  </a:schemeClr>
                </a:solidFill>
              </a:defRPr>
            </a:lvl1pPr>
            <a:extLst/>
          </a:lstStyle>
          <a:p>
            <a:pPr>
              <a:defRPr/>
            </a:pPr>
            <a:endParaRPr lang="el-GR">
              <a:solidFill>
                <a:srgbClr val="2DA2BF">
                  <a:tint val="20000"/>
                </a:srgbClr>
              </a:solidFill>
            </a:endParaRPr>
          </a:p>
        </p:txBody>
      </p:sp>
      <p:sp>
        <p:nvSpPr>
          <p:cNvPr id="13" name="26 - Θέση αριθμού διαφάνειας"/>
          <p:cNvSpPr>
            <a:spLocks noGrp="1"/>
          </p:cNvSpPr>
          <p:nvPr>
            <p:ph type="sldNum" sz="quarter" idx="12"/>
          </p:nvPr>
        </p:nvSpPr>
        <p:spPr/>
        <p:txBody>
          <a:bodyPr/>
          <a:lstStyle>
            <a:lvl1pPr>
              <a:defRPr>
                <a:solidFill>
                  <a:srgbClr val="FFFFFF"/>
                </a:solidFill>
              </a:defRPr>
            </a:lvl1pPr>
            <a:extLst/>
          </a:lstStyle>
          <a:p>
            <a:pPr>
              <a:defRPr/>
            </a:pPr>
            <a:fld id="{EDDFDAAE-02B4-4318-9606-BB54222E18D5}" type="slidenum">
              <a:rPr lang="el-GR"/>
              <a:pPr>
                <a:defRPr/>
              </a:pPr>
              <a:t>‹#›</a:t>
            </a:fld>
            <a:endParaRPr lang="el-GR" dirty="0"/>
          </a:p>
        </p:txBody>
      </p:sp>
    </p:spTree>
    <p:extLst>
      <p:ext uri="{BB962C8B-B14F-4D97-AF65-F5344CB8AC3E}">
        <p14:creationId xmlns:p14="http://schemas.microsoft.com/office/powerpoint/2010/main" val="40621396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6 - Τίτλος"/>
          <p:cNvSpPr>
            <a:spLocks noGrp="1"/>
          </p:cNvSpPr>
          <p:nvPr>
            <p:ph type="title"/>
          </p:nvPr>
        </p:nvSpPr>
        <p:spPr/>
        <p:txBody>
          <a:bodyPr rtlCol="0"/>
          <a:lstStyle>
            <a:extLst/>
          </a:lstStyle>
          <a:p>
            <a:r>
              <a:rPr lang="el-GR" smtClean="0"/>
              <a:t>Kλικ για επεξεργασία του τίτλου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555F03AE-39B4-4491-B75D-EF4603A81C0C}" type="datetimeFigureOut">
              <a:rPr lang="el-GR">
                <a:solidFill>
                  <a:prstClr val="black"/>
                </a:solidFill>
              </a:rPr>
              <a:pPr>
                <a:defRPr/>
              </a:pPr>
              <a:t>22/9/2022</a:t>
            </a:fld>
            <a:endParaRPr lang="el-GR" dirty="0">
              <a:solidFill>
                <a:prstClr val="black"/>
              </a:solidFill>
            </a:endParaRPr>
          </a:p>
        </p:txBody>
      </p:sp>
      <p:sp>
        <p:nvSpPr>
          <p:cNvPr id="5"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17 - Θέση αριθμού διαφάνειας"/>
          <p:cNvSpPr>
            <a:spLocks noGrp="1"/>
          </p:cNvSpPr>
          <p:nvPr>
            <p:ph type="sldNum" sz="quarter" idx="12"/>
          </p:nvPr>
        </p:nvSpPr>
        <p:spPr/>
        <p:txBody>
          <a:bodyPr/>
          <a:lstStyle>
            <a:lvl1pPr>
              <a:defRPr/>
            </a:lvl1pPr>
          </a:lstStyle>
          <a:p>
            <a:pPr>
              <a:defRPr/>
            </a:pPr>
            <a:fld id="{B787C1DD-0BDD-40D9-A946-8A2507E6CB21}"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555734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10 - Διάσημα"/>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5" name="15 - Διάσημα"/>
          <p:cNvSpPr/>
          <p:nvPr/>
        </p:nvSpPr>
        <p:spPr>
          <a:xfrm>
            <a:off x="3449640"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2" name="1 - Τίτλος"/>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l-GR" smtClean="0"/>
              <a:t>Kλικ για επεξεργασία των στυλ του υποδείγματος</a:t>
            </a:r>
          </a:p>
        </p:txBody>
      </p:sp>
      <p:sp>
        <p:nvSpPr>
          <p:cNvPr id="6" name="3 - Θέση ημερομηνίας"/>
          <p:cNvSpPr>
            <a:spLocks noGrp="1"/>
          </p:cNvSpPr>
          <p:nvPr>
            <p:ph type="dt" sz="half" idx="10"/>
          </p:nvPr>
        </p:nvSpPr>
        <p:spPr/>
        <p:txBody>
          <a:bodyPr/>
          <a:lstStyle>
            <a:lvl1pPr>
              <a:defRPr/>
            </a:lvl1pPr>
            <a:extLst/>
          </a:lstStyle>
          <a:p>
            <a:pPr>
              <a:defRPr/>
            </a:pPr>
            <a:fld id="{CBB1D4EC-2CCC-4ACB-ABAF-B9659BFC3DC2}" type="datetimeFigureOut">
              <a:rPr lang="el-GR">
                <a:solidFill>
                  <a:prstClr val="black"/>
                </a:solidFill>
              </a:rPr>
              <a:pPr>
                <a:defRPr/>
              </a:pPr>
              <a:t>22/9/2022</a:t>
            </a:fld>
            <a:endParaRPr lang="el-GR" dirty="0">
              <a:solidFill>
                <a:prstClr val="black"/>
              </a:solidFill>
            </a:endParaRPr>
          </a:p>
        </p:txBody>
      </p:sp>
      <p:sp>
        <p:nvSpPr>
          <p:cNvPr id="7" name="4 - Θέση υποσέλιδου"/>
          <p:cNvSpPr>
            <a:spLocks noGrp="1"/>
          </p:cNvSpPr>
          <p:nvPr>
            <p:ph type="ftr" sz="quarter" idx="11"/>
          </p:nvPr>
        </p:nvSpPr>
        <p:spPr/>
        <p:txBody>
          <a:bodyPr/>
          <a:lstStyle>
            <a:lvl1pPr>
              <a:defRPr/>
            </a:lvl1pPr>
            <a:extLst/>
          </a:lstStyle>
          <a:p>
            <a:pPr>
              <a:defRPr/>
            </a:pPr>
            <a:endParaRPr lang="el-GR">
              <a:solidFill>
                <a:prstClr val="black"/>
              </a:solidFill>
            </a:endParaRPr>
          </a:p>
        </p:txBody>
      </p:sp>
      <p:sp>
        <p:nvSpPr>
          <p:cNvPr id="8" name="5 - Θέση αριθμού διαφάνειας"/>
          <p:cNvSpPr>
            <a:spLocks noGrp="1"/>
          </p:cNvSpPr>
          <p:nvPr>
            <p:ph type="sldNum" sz="quarter" idx="12"/>
          </p:nvPr>
        </p:nvSpPr>
        <p:spPr/>
        <p:txBody>
          <a:bodyPr/>
          <a:lstStyle>
            <a:lvl1pPr>
              <a:defRPr/>
            </a:lvl1pPr>
            <a:extLst/>
          </a:lstStyle>
          <a:p>
            <a:pPr>
              <a:defRPr/>
            </a:pPr>
            <a:fld id="{83BE70C6-E980-4D94-AB44-6D6BC1D69493}"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389295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3" name="2 - Θέση περιεχομένου"/>
          <p:cNvSpPr>
            <a:spLocks noGrp="1"/>
          </p:cNvSpPr>
          <p:nvPr>
            <p:ph sz="half" idx="1"/>
          </p:nvPr>
        </p:nvSpPr>
        <p:spPr>
          <a:xfrm>
            <a:off x="457200" y="1481336"/>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481336"/>
            <a:ext cx="4038600" cy="4525963"/>
          </a:xfrm>
        </p:spPr>
        <p:txBody>
          <a:bodyPr/>
          <a:lstStyle>
            <a:lvl1pPr>
              <a:defRPr sz="2800"/>
            </a:lvl1pPr>
            <a:lvl2pPr>
              <a:defRPr sz="2400"/>
            </a:lvl2pPr>
            <a:lvl3pPr>
              <a:defRPr sz="2000"/>
            </a:lvl3pPr>
            <a:lvl4pPr>
              <a:defRPr sz="1800"/>
            </a:lvl4pPr>
            <a:lvl5pPr>
              <a:defRPr sz="18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7 - Τίτλος"/>
          <p:cNvSpPr>
            <a:spLocks noGrp="1"/>
          </p:cNvSpPr>
          <p:nvPr>
            <p:ph type="title"/>
          </p:nvPr>
        </p:nvSpPr>
        <p:spPr/>
        <p:txBody>
          <a:bodyPr rtlCol="0"/>
          <a:lstStyle>
            <a:extLst/>
          </a:lstStyle>
          <a:p>
            <a:r>
              <a:rPr lang="el-GR" smtClean="0"/>
              <a:t>Kλικ για επεξεργασία του τίτλου</a:t>
            </a:r>
            <a:endParaRPr lang="en-US"/>
          </a:p>
        </p:txBody>
      </p:sp>
      <p:sp>
        <p:nvSpPr>
          <p:cNvPr id="5" name="9 - Θέση ημερομηνίας"/>
          <p:cNvSpPr>
            <a:spLocks noGrp="1"/>
          </p:cNvSpPr>
          <p:nvPr>
            <p:ph type="dt" sz="half" idx="10"/>
          </p:nvPr>
        </p:nvSpPr>
        <p:spPr/>
        <p:txBody>
          <a:bodyPr/>
          <a:lstStyle>
            <a:lvl1pPr>
              <a:defRPr/>
            </a:lvl1pPr>
          </a:lstStyle>
          <a:p>
            <a:pPr>
              <a:defRPr/>
            </a:pPr>
            <a:fld id="{66882F5F-5E87-4630-887F-446F5466849A}" type="datetimeFigureOut">
              <a:rPr lang="el-GR">
                <a:solidFill>
                  <a:prstClr val="black"/>
                </a:solidFill>
              </a:rPr>
              <a:pPr>
                <a:defRPr/>
              </a:pPr>
              <a:t>22/9/2022</a:t>
            </a:fld>
            <a:endParaRPr lang="el-GR" dirty="0">
              <a:solidFill>
                <a:prstClr val="black"/>
              </a:solidFill>
            </a:endParaRPr>
          </a:p>
        </p:txBody>
      </p:sp>
      <p:sp>
        <p:nvSpPr>
          <p:cNvPr id="6"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17 - Θέση αριθμού διαφάνειας"/>
          <p:cNvSpPr>
            <a:spLocks noGrp="1"/>
          </p:cNvSpPr>
          <p:nvPr>
            <p:ph type="sldNum" sz="quarter" idx="12"/>
          </p:nvPr>
        </p:nvSpPr>
        <p:spPr/>
        <p:txBody>
          <a:bodyPr/>
          <a:lstStyle>
            <a:lvl1pPr>
              <a:defRPr/>
            </a:lvl1pPr>
          </a:lstStyle>
          <a:p>
            <a:pPr>
              <a:defRPr/>
            </a:pPr>
            <a:fld id="{B7E5A253-1A9C-40A2-A136-350FAD3099F5}"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932871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lstStyle>
            <a:lvl1pPr>
              <a:defRPr/>
            </a:lvl1pPr>
            <a:extLst/>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78"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1444352"/>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περιεχομένου"/>
          <p:cNvSpPr>
            <a:spLocks noGrp="1"/>
          </p:cNvSpPr>
          <p:nvPr>
            <p:ph sz="quarter" idx="4"/>
          </p:nvPr>
        </p:nvSpPr>
        <p:spPr>
          <a:xfrm>
            <a:off x="4645077" y="1444352"/>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9 - Θέση ημερομηνίας"/>
          <p:cNvSpPr>
            <a:spLocks noGrp="1"/>
          </p:cNvSpPr>
          <p:nvPr>
            <p:ph type="dt" sz="half" idx="10"/>
          </p:nvPr>
        </p:nvSpPr>
        <p:spPr/>
        <p:txBody>
          <a:bodyPr/>
          <a:lstStyle>
            <a:lvl1pPr>
              <a:defRPr/>
            </a:lvl1pPr>
          </a:lstStyle>
          <a:p>
            <a:pPr>
              <a:defRPr/>
            </a:pPr>
            <a:fld id="{372D7B4A-30CA-4330-8675-AD15C9E2B0D2}" type="datetimeFigureOut">
              <a:rPr lang="el-GR">
                <a:solidFill>
                  <a:prstClr val="black"/>
                </a:solidFill>
              </a:rPr>
              <a:pPr>
                <a:defRPr/>
              </a:pPr>
              <a:t>22/9/2022</a:t>
            </a:fld>
            <a:endParaRPr lang="el-GR" dirty="0">
              <a:solidFill>
                <a:prstClr val="black"/>
              </a:solidFill>
            </a:endParaRPr>
          </a:p>
        </p:txBody>
      </p:sp>
      <p:sp>
        <p:nvSpPr>
          <p:cNvPr id="8"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9" name="17 - Θέση αριθμού διαφάνειας"/>
          <p:cNvSpPr>
            <a:spLocks noGrp="1"/>
          </p:cNvSpPr>
          <p:nvPr>
            <p:ph type="sldNum" sz="quarter" idx="12"/>
          </p:nvPr>
        </p:nvSpPr>
        <p:spPr/>
        <p:txBody>
          <a:bodyPr/>
          <a:lstStyle>
            <a:lvl1pPr>
              <a:defRPr/>
            </a:lvl1pPr>
          </a:lstStyle>
          <a:p>
            <a:pPr>
              <a:defRPr/>
            </a:pPr>
            <a:fld id="{C0AC7A96-3355-4A71-9A35-BB1BA59CA44A}"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6746213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rtlCol="0"/>
          <a:lstStyle>
            <a:extLst/>
          </a:lstStyle>
          <a:p>
            <a:r>
              <a:rPr lang="el-GR" smtClean="0"/>
              <a:t>Kλικ για επεξεργασία του τίτλου</a:t>
            </a:r>
            <a:endParaRPr lang="en-US"/>
          </a:p>
        </p:txBody>
      </p:sp>
      <p:sp>
        <p:nvSpPr>
          <p:cNvPr id="3" name="9 - Θέση ημερομηνίας"/>
          <p:cNvSpPr>
            <a:spLocks noGrp="1"/>
          </p:cNvSpPr>
          <p:nvPr>
            <p:ph type="dt" sz="half" idx="10"/>
          </p:nvPr>
        </p:nvSpPr>
        <p:spPr/>
        <p:txBody>
          <a:bodyPr/>
          <a:lstStyle>
            <a:lvl1pPr>
              <a:defRPr/>
            </a:lvl1pPr>
          </a:lstStyle>
          <a:p>
            <a:pPr>
              <a:defRPr/>
            </a:pPr>
            <a:fld id="{5850FFEB-2830-4A01-BC42-978706969B31}" type="datetimeFigureOut">
              <a:rPr lang="el-GR">
                <a:solidFill>
                  <a:prstClr val="black"/>
                </a:solidFill>
              </a:rPr>
              <a:pPr>
                <a:defRPr/>
              </a:pPr>
              <a:t>22/9/2022</a:t>
            </a:fld>
            <a:endParaRPr lang="el-GR" dirty="0">
              <a:solidFill>
                <a:prstClr val="black"/>
              </a:solidFill>
            </a:endParaRPr>
          </a:p>
        </p:txBody>
      </p:sp>
      <p:sp>
        <p:nvSpPr>
          <p:cNvPr id="4"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5" name="17 - Θέση αριθμού διαφάνειας"/>
          <p:cNvSpPr>
            <a:spLocks noGrp="1"/>
          </p:cNvSpPr>
          <p:nvPr>
            <p:ph type="sldNum" sz="quarter" idx="12"/>
          </p:nvPr>
        </p:nvSpPr>
        <p:spPr/>
        <p:txBody>
          <a:bodyPr/>
          <a:lstStyle>
            <a:lvl1pPr>
              <a:defRPr/>
            </a:lvl1pPr>
          </a:lstStyle>
          <a:p>
            <a:pPr>
              <a:defRPr/>
            </a:pPr>
            <a:fld id="{E3744341-EF11-4CDA-B00F-2537EDE7C29A}"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912645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9 - Θέση ημερομηνίας"/>
          <p:cNvSpPr>
            <a:spLocks noGrp="1"/>
          </p:cNvSpPr>
          <p:nvPr>
            <p:ph type="dt" sz="half" idx="10"/>
          </p:nvPr>
        </p:nvSpPr>
        <p:spPr/>
        <p:txBody>
          <a:bodyPr/>
          <a:lstStyle>
            <a:lvl1pPr>
              <a:defRPr/>
            </a:lvl1pPr>
          </a:lstStyle>
          <a:p>
            <a:pPr>
              <a:defRPr/>
            </a:pPr>
            <a:fld id="{1F0D495C-17E6-4144-A7D1-5D8A163D5A7E}" type="datetimeFigureOut">
              <a:rPr lang="el-GR">
                <a:solidFill>
                  <a:prstClr val="black"/>
                </a:solidFill>
              </a:rPr>
              <a:pPr>
                <a:defRPr/>
              </a:pPr>
              <a:t>22/9/2022</a:t>
            </a:fld>
            <a:endParaRPr lang="el-GR" dirty="0">
              <a:solidFill>
                <a:prstClr val="black"/>
              </a:solidFill>
            </a:endParaRPr>
          </a:p>
        </p:txBody>
      </p:sp>
      <p:sp>
        <p:nvSpPr>
          <p:cNvPr id="3"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4" name="17 - Θέση αριθμού διαφάνειας"/>
          <p:cNvSpPr>
            <a:spLocks noGrp="1"/>
          </p:cNvSpPr>
          <p:nvPr>
            <p:ph type="sldNum" sz="quarter" idx="12"/>
          </p:nvPr>
        </p:nvSpPr>
        <p:spPr/>
        <p:txBody>
          <a:bodyPr/>
          <a:lstStyle>
            <a:lvl1pPr>
              <a:defRPr/>
            </a:lvl1pPr>
          </a:lstStyle>
          <a:p>
            <a:pPr>
              <a:defRPr/>
            </a:pPr>
            <a:fld id="{F50D933A-26CC-42FE-89B0-D23EC5D2401C}"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46862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56"/>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732845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9 - Θέση ημερομηνίας"/>
          <p:cNvSpPr>
            <a:spLocks noGrp="1"/>
          </p:cNvSpPr>
          <p:nvPr>
            <p:ph type="dt" sz="half" idx="10"/>
          </p:nvPr>
        </p:nvSpPr>
        <p:spPr/>
        <p:txBody>
          <a:bodyPr/>
          <a:lstStyle>
            <a:lvl1pPr>
              <a:defRPr/>
            </a:lvl1pPr>
          </a:lstStyle>
          <a:p>
            <a:pPr>
              <a:defRPr/>
            </a:pPr>
            <a:fld id="{1C588DB2-7505-4E8A-B00A-BF0150D1D90C}" type="datetimeFigureOut">
              <a:rPr lang="el-GR">
                <a:solidFill>
                  <a:prstClr val="black"/>
                </a:solidFill>
              </a:rPr>
              <a:pPr>
                <a:defRPr/>
              </a:pPr>
              <a:t>22/9/2022</a:t>
            </a:fld>
            <a:endParaRPr lang="el-GR" dirty="0">
              <a:solidFill>
                <a:prstClr val="black"/>
              </a:solidFill>
            </a:endParaRPr>
          </a:p>
        </p:txBody>
      </p:sp>
      <p:sp>
        <p:nvSpPr>
          <p:cNvPr id="6"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7" name="17 - Θέση αριθμού διαφάνειας"/>
          <p:cNvSpPr>
            <a:spLocks noGrp="1"/>
          </p:cNvSpPr>
          <p:nvPr>
            <p:ph type="sldNum" sz="quarter" idx="12"/>
          </p:nvPr>
        </p:nvSpPr>
        <p:spPr/>
        <p:txBody>
          <a:bodyPr/>
          <a:lstStyle>
            <a:lvl1pPr>
              <a:defRPr/>
            </a:lvl1pPr>
          </a:lstStyle>
          <a:p>
            <a:pPr>
              <a:defRPr/>
            </a:pPr>
            <a:fld id="{AD22B0E0-1D40-4B33-9147-A5530AF8CE1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177663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5" name="10 - Ελεύθερη σχεδίαση"/>
          <p:cNvSpPr>
            <a:spLocks/>
          </p:cNvSpPr>
          <p:nvPr/>
        </p:nvSpPr>
        <p:spPr bwMode="auto">
          <a:xfrm>
            <a:off x="715963" y="5002317"/>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endParaRPr>
          </a:p>
        </p:txBody>
      </p:sp>
      <p:sp>
        <p:nvSpPr>
          <p:cNvPr id="6" name="15 - Ελεύθερη σχεδίαση"/>
          <p:cNvSpPr>
            <a:spLocks/>
          </p:cNvSpPr>
          <p:nvPr/>
        </p:nvSpPr>
        <p:spPr bwMode="auto">
          <a:xfrm>
            <a:off x="-53974"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l-GR" smtClean="0">
              <a:solidFill>
                <a:prstClr val="black"/>
              </a:solidFill>
              <a:latin typeface="Arial" charset="0"/>
              <a:cs typeface="Arial" charset="0"/>
            </a:endParaRPr>
          </a:p>
        </p:txBody>
      </p:sp>
      <p:sp>
        <p:nvSpPr>
          <p:cNvPr id="7" name="16 - Ορθογώνιο τρίγωνο"/>
          <p:cNvSpPr>
            <a:spLocks/>
          </p:cNvSpPr>
          <p:nvPr/>
        </p:nvSpPr>
        <p:spPr bwMode="auto">
          <a:xfrm>
            <a:off x="-6041"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8" name="18 - Ευθεία γραμμή σύνδεσης"/>
          <p:cNvCxnSpPr/>
          <p:nvPr/>
        </p:nvCxnSpPr>
        <p:spPr>
          <a:xfrm>
            <a:off x="-9228" y="57878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19 - Διάσημα"/>
          <p:cNvSpPr/>
          <p:nvPr/>
        </p:nvSpPr>
        <p:spPr>
          <a:xfrm>
            <a:off x="8664627"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10" name="20 - Διάσημα"/>
          <p:cNvSpPr/>
          <p:nvPr/>
        </p:nvSpPr>
        <p:spPr>
          <a:xfrm>
            <a:off x="8477302"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a:solidFill>
                <a:prstClr val="white"/>
              </a:solidFill>
            </a:endParaRPr>
          </a:p>
        </p:txBody>
      </p:sp>
      <p:sp>
        <p:nvSpPr>
          <p:cNvPr id="4" name="3 - Θέση κειμένου"/>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l-GR" smtClean="0"/>
              <a:t>Kλικ για επεξεργασία των στυλ του υποδείγματος</a:t>
            </a:r>
          </a:p>
        </p:txBody>
      </p:sp>
      <p:sp>
        <p:nvSpPr>
          <p:cNvPr id="3" name="2 - Θέση εικόνας"/>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l-GR" noProof="0" smtClean="0"/>
              <a:t>Κάντε κλικ στο εικονίδιο για να προσθέσετε μια εικόνα</a:t>
            </a:r>
            <a:endParaRPr lang="en-US" noProof="0" dirty="0"/>
          </a:p>
        </p:txBody>
      </p:sp>
      <p:sp>
        <p:nvSpPr>
          <p:cNvPr id="2" name="1 - Τίτλος"/>
          <p:cNvSpPr>
            <a:spLocks noGrp="1"/>
          </p:cNvSpPr>
          <p:nvPr>
            <p:ph type="title"/>
          </p:nvPr>
        </p:nvSpPr>
        <p:spPr>
          <a:xfrm>
            <a:off x="228601"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l-GR" smtClean="0"/>
              <a:t>Kλικ για επεξεργασία του τίτλου</a:t>
            </a:r>
            <a:endParaRPr lang="en-US"/>
          </a:p>
        </p:txBody>
      </p:sp>
      <p:sp>
        <p:nvSpPr>
          <p:cNvPr id="11" name="4 - Θέση ημερομηνίας"/>
          <p:cNvSpPr>
            <a:spLocks noGrp="1"/>
          </p:cNvSpPr>
          <p:nvPr>
            <p:ph type="dt" sz="half" idx="10"/>
          </p:nvPr>
        </p:nvSpPr>
        <p:spPr/>
        <p:txBody>
          <a:bodyPr/>
          <a:lstStyle>
            <a:lvl1pPr>
              <a:defRPr>
                <a:solidFill>
                  <a:schemeClr val="tx1"/>
                </a:solidFill>
              </a:defRPr>
            </a:lvl1pPr>
            <a:extLst/>
          </a:lstStyle>
          <a:p>
            <a:pPr>
              <a:defRPr/>
            </a:pPr>
            <a:fld id="{AE37628D-03E5-46DF-855E-5D6D2E895954}" type="datetimeFigureOut">
              <a:rPr lang="el-GR">
                <a:solidFill>
                  <a:prstClr val="black"/>
                </a:solidFill>
              </a:rPr>
              <a:pPr>
                <a:defRPr/>
              </a:pPr>
              <a:t>22/9/2022</a:t>
            </a:fld>
            <a:endParaRPr lang="el-GR" dirty="0">
              <a:solidFill>
                <a:prstClr val="black"/>
              </a:solidFill>
            </a:endParaRPr>
          </a:p>
        </p:txBody>
      </p:sp>
      <p:sp>
        <p:nvSpPr>
          <p:cNvPr id="12" name="5 - Θέση υποσέλιδου"/>
          <p:cNvSpPr>
            <a:spLocks noGrp="1"/>
          </p:cNvSpPr>
          <p:nvPr>
            <p:ph type="ftr" sz="quarter" idx="11"/>
          </p:nvPr>
        </p:nvSpPr>
        <p:spPr/>
        <p:txBody>
          <a:bodyPr/>
          <a:lstStyle>
            <a:lvl1pPr>
              <a:defRPr>
                <a:solidFill>
                  <a:schemeClr val="tx1"/>
                </a:solidFill>
              </a:defRPr>
            </a:lvl1pPr>
            <a:extLst/>
          </a:lstStyle>
          <a:p>
            <a:pPr>
              <a:defRPr/>
            </a:pPr>
            <a:endParaRPr lang="el-GR">
              <a:solidFill>
                <a:prstClr val="black"/>
              </a:solidFill>
            </a:endParaRPr>
          </a:p>
        </p:txBody>
      </p:sp>
      <p:sp>
        <p:nvSpPr>
          <p:cNvPr id="13" name="6 - Θέση αριθμού διαφάνειας"/>
          <p:cNvSpPr>
            <a:spLocks noGrp="1"/>
          </p:cNvSpPr>
          <p:nvPr>
            <p:ph type="sldNum" sz="quarter" idx="12"/>
          </p:nvPr>
        </p:nvSpPr>
        <p:spPr/>
        <p:txBody>
          <a:bodyPr/>
          <a:lstStyle>
            <a:lvl1pPr>
              <a:defRPr>
                <a:solidFill>
                  <a:schemeClr val="tx1"/>
                </a:solidFill>
              </a:defRPr>
            </a:lvl1pPr>
            <a:extLst/>
          </a:lstStyle>
          <a:p>
            <a:pPr>
              <a:defRPr/>
            </a:pPr>
            <a:fld id="{9C096CCD-3BF0-4E38-BB72-917A5BF56C7D}"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253509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1481333"/>
            <a:ext cx="8229600" cy="4386071"/>
          </a:xfrm>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5417283A-6893-47A7-A43E-DA34540CF737}" type="datetimeFigureOut">
              <a:rPr lang="el-GR">
                <a:solidFill>
                  <a:prstClr val="black"/>
                </a:solidFill>
              </a:rPr>
              <a:pPr>
                <a:defRPr/>
              </a:pPr>
              <a:t>22/9/2022</a:t>
            </a:fld>
            <a:endParaRPr lang="el-GR" dirty="0">
              <a:solidFill>
                <a:prstClr val="black"/>
              </a:solidFill>
            </a:endParaRPr>
          </a:p>
        </p:txBody>
      </p:sp>
      <p:sp>
        <p:nvSpPr>
          <p:cNvPr id="5"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17 - Θέση αριθμού διαφάνειας"/>
          <p:cNvSpPr>
            <a:spLocks noGrp="1"/>
          </p:cNvSpPr>
          <p:nvPr>
            <p:ph type="sldNum" sz="quarter" idx="12"/>
          </p:nvPr>
        </p:nvSpPr>
        <p:spPr/>
        <p:txBody>
          <a:bodyPr/>
          <a:lstStyle>
            <a:lvl1pPr>
              <a:defRPr/>
            </a:lvl1pPr>
          </a:lstStyle>
          <a:p>
            <a:pPr>
              <a:defRPr/>
            </a:pPr>
            <a:fld id="{68A9FD9E-E479-4696-A1B3-A9F3E9EBFE78}"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497214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44013" y="274698"/>
            <a:ext cx="1777470" cy="5592761"/>
          </a:xfrm>
        </p:spPr>
        <p:txBody>
          <a:bodyPr vert="eaVert"/>
          <a:lstStyle>
            <a:extLs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41"/>
            <a:ext cx="6324600" cy="5592760"/>
          </a:xfrm>
        </p:spPr>
        <p:txBody>
          <a:bodyPr vert="eaVert"/>
          <a:lstStyle>
            <a:extLs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9 - Θέση ημερομηνίας"/>
          <p:cNvSpPr>
            <a:spLocks noGrp="1"/>
          </p:cNvSpPr>
          <p:nvPr>
            <p:ph type="dt" sz="half" idx="10"/>
          </p:nvPr>
        </p:nvSpPr>
        <p:spPr/>
        <p:txBody>
          <a:bodyPr/>
          <a:lstStyle>
            <a:lvl1pPr>
              <a:defRPr/>
            </a:lvl1pPr>
          </a:lstStyle>
          <a:p>
            <a:pPr>
              <a:defRPr/>
            </a:pPr>
            <a:fld id="{EB781D1A-9432-4B14-BA7B-17EA6F4386E9}" type="datetimeFigureOut">
              <a:rPr lang="el-GR">
                <a:solidFill>
                  <a:prstClr val="black"/>
                </a:solidFill>
              </a:rPr>
              <a:pPr>
                <a:defRPr/>
              </a:pPr>
              <a:t>22/9/2022</a:t>
            </a:fld>
            <a:endParaRPr lang="el-GR" dirty="0">
              <a:solidFill>
                <a:prstClr val="black"/>
              </a:solidFill>
            </a:endParaRPr>
          </a:p>
        </p:txBody>
      </p:sp>
      <p:sp>
        <p:nvSpPr>
          <p:cNvPr id="5" name="21 - Θέση υποσέλιδου"/>
          <p:cNvSpPr>
            <a:spLocks noGrp="1"/>
          </p:cNvSpPr>
          <p:nvPr>
            <p:ph type="ftr" sz="quarter" idx="11"/>
          </p:nvPr>
        </p:nvSpPr>
        <p:spPr/>
        <p:txBody>
          <a:bodyPr/>
          <a:lstStyle>
            <a:lvl1pPr>
              <a:defRPr/>
            </a:lvl1pPr>
          </a:lstStyle>
          <a:p>
            <a:pPr>
              <a:defRPr/>
            </a:pPr>
            <a:endParaRPr lang="el-GR">
              <a:solidFill>
                <a:prstClr val="black"/>
              </a:solidFill>
            </a:endParaRPr>
          </a:p>
        </p:txBody>
      </p:sp>
      <p:sp>
        <p:nvSpPr>
          <p:cNvPr id="6" name="17 - Θέση αριθμού διαφάνειας"/>
          <p:cNvSpPr>
            <a:spLocks noGrp="1"/>
          </p:cNvSpPr>
          <p:nvPr>
            <p:ph type="sldNum" sz="quarter" idx="12"/>
          </p:nvPr>
        </p:nvSpPr>
        <p:spPr/>
        <p:txBody>
          <a:bodyPr/>
          <a:lstStyle>
            <a:lvl1pPr>
              <a:defRPr/>
            </a:lvl1pPr>
          </a:lstStyle>
          <a:p>
            <a:pPr>
              <a:defRPr/>
            </a:pPr>
            <a:fld id="{4EB7D4C7-4A22-40CA-BC54-7AA8B55DD144}"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060143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22 - Ορθογώνιο"/>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23 - Ορθογώνιο"/>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24 - Ορθογώνιο"/>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25 - Ορθογώνιο"/>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26 - Ορθογώνιο"/>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1" name="29 - Στρογγυλεμένο ορθογώνιο"/>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2" name="30 - Στρογγυλεμένο ορθογώνιο"/>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6 - Ορθογώνιο"/>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9 - Ορθογώνιο"/>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10 - Ορθογώνιο"/>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18 - Ορθογώνιο"/>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7 - Τίτλος"/>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l-GR" smtClean="0"/>
              <a:t>Kλικ για επεξεργασία του τίτλου</a:t>
            </a:r>
            <a:endParaRPr lang="en-US"/>
          </a:p>
        </p:txBody>
      </p:sp>
      <p:sp>
        <p:nvSpPr>
          <p:cNvPr id="9" name="8 - Υπότιτλος"/>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17" name="27 - Θέση ημερομηνίας"/>
          <p:cNvSpPr>
            <a:spLocks noGrp="1"/>
          </p:cNvSpPr>
          <p:nvPr>
            <p:ph type="dt" sz="half" idx="10"/>
          </p:nvPr>
        </p:nvSpPr>
        <p:spPr>
          <a:xfrm>
            <a:off x="6705600" y="4206875"/>
            <a:ext cx="960438" cy="457200"/>
          </a:xfrm>
        </p:spPr>
        <p:txBody>
          <a:bodyPr/>
          <a:lstStyle>
            <a:lvl1pPr>
              <a:defRPr/>
            </a:lvl1pPr>
          </a:lstStyle>
          <a:p>
            <a:pPr>
              <a:defRPr/>
            </a:pPr>
            <a:fld id="{914D7B02-8489-4B62-835D-AAF4458C049E}" type="datetimeFigureOut">
              <a:rPr lang="el-GR">
                <a:solidFill>
                  <a:srgbClr val="F3A447"/>
                </a:solidFill>
              </a:rPr>
              <a:pPr>
                <a:defRPr/>
              </a:pPr>
              <a:t>22/9/2022</a:t>
            </a:fld>
            <a:endParaRPr lang="el-GR">
              <a:solidFill>
                <a:srgbClr val="F3A447"/>
              </a:solidFill>
            </a:endParaRPr>
          </a:p>
        </p:txBody>
      </p:sp>
      <p:sp>
        <p:nvSpPr>
          <p:cNvPr id="18" name="16 - Θέση υποσέλιδου"/>
          <p:cNvSpPr>
            <a:spLocks noGrp="1"/>
          </p:cNvSpPr>
          <p:nvPr>
            <p:ph type="ftr" sz="quarter" idx="11"/>
          </p:nvPr>
        </p:nvSpPr>
        <p:spPr>
          <a:xfrm>
            <a:off x="5410200" y="4205288"/>
            <a:ext cx="1295400" cy="457200"/>
          </a:xfrm>
        </p:spPr>
        <p:txBody>
          <a:bodyPr/>
          <a:lstStyle>
            <a:lvl1pPr>
              <a:defRPr/>
            </a:lvl1pPr>
          </a:lstStyle>
          <a:p>
            <a:pPr>
              <a:defRPr/>
            </a:pPr>
            <a:endParaRPr lang="el-GR">
              <a:solidFill>
                <a:srgbClr val="F3A447"/>
              </a:solidFill>
            </a:endParaRPr>
          </a:p>
        </p:txBody>
      </p:sp>
      <p:sp>
        <p:nvSpPr>
          <p:cNvPr id="19" name="28 - Θέση αριθμού διαφάνειας"/>
          <p:cNvSpPr>
            <a:spLocks noGrp="1"/>
          </p:cNvSpPr>
          <p:nvPr>
            <p:ph type="sldNum" sz="quarter" idx="12"/>
          </p:nvPr>
        </p:nvSpPr>
        <p:spPr>
          <a:xfrm>
            <a:off x="8320088" y="1588"/>
            <a:ext cx="747712" cy="365125"/>
          </a:xfrm>
        </p:spPr>
        <p:txBody>
          <a:bodyPr/>
          <a:lstStyle>
            <a:lvl1pPr algn="r">
              <a:defRPr sz="1800" smtClean="0">
                <a:solidFill>
                  <a:schemeClr val="bg1"/>
                </a:solidFill>
              </a:defRPr>
            </a:lvl1pPr>
          </a:lstStyle>
          <a:p>
            <a:pPr>
              <a:defRPr/>
            </a:pPr>
            <a:fld id="{E15D2B87-8282-4D53-B5A9-C42F2534CA75}" type="slidenum">
              <a:rPr lang="el-GR">
                <a:solidFill>
                  <a:prstClr val="white"/>
                </a:solidFill>
              </a:rPr>
              <a:pPr>
                <a:defRPr/>
              </a:pPr>
              <a:t>‹#›</a:t>
            </a:fld>
            <a:endParaRPr lang="el-GR">
              <a:solidFill>
                <a:prstClr val="white"/>
              </a:solidFill>
            </a:endParaRPr>
          </a:p>
        </p:txBody>
      </p:sp>
    </p:spTree>
    <p:extLst>
      <p:ext uri="{BB962C8B-B14F-4D97-AF65-F5344CB8AC3E}">
        <p14:creationId xmlns:p14="http://schemas.microsoft.com/office/powerpoint/2010/main" val="1428547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118F353D-2387-4D31-A2D6-7B6F8340560B}" type="datetimeFigureOut">
              <a:rPr lang="el-GR">
                <a:solidFill>
                  <a:srgbClr val="F3A447"/>
                </a:solidFill>
              </a:rPr>
              <a:pPr>
                <a:defRPr/>
              </a:pPr>
              <a:t>22/9/2022</a:t>
            </a:fld>
            <a:endParaRPr lang="el-GR">
              <a:solidFill>
                <a:srgbClr val="F3A447"/>
              </a:solidFill>
            </a:endParaRPr>
          </a:p>
        </p:txBody>
      </p:sp>
      <p:sp>
        <p:nvSpPr>
          <p:cNvPr id="5"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6" name="22 - Θέση αριθμού διαφάνειας"/>
          <p:cNvSpPr>
            <a:spLocks noGrp="1"/>
          </p:cNvSpPr>
          <p:nvPr>
            <p:ph type="sldNum" sz="quarter" idx="12"/>
          </p:nvPr>
        </p:nvSpPr>
        <p:spPr/>
        <p:txBody>
          <a:bodyPr/>
          <a:lstStyle>
            <a:lvl1pPr>
              <a:defRPr/>
            </a:lvl1pPr>
          </a:lstStyle>
          <a:p>
            <a:pPr>
              <a:defRPr/>
            </a:pPr>
            <a:fld id="{30EB66ED-A05F-426A-ABC9-614E979D2845}" type="slidenum">
              <a:rPr lang="el-GR"/>
              <a:pPr>
                <a:defRPr/>
              </a:pPr>
              <a:t>‹#›</a:t>
            </a:fld>
            <a:endParaRPr lang="el-GR"/>
          </a:p>
        </p:txBody>
      </p:sp>
    </p:spTree>
    <p:extLst>
      <p:ext uri="{BB962C8B-B14F-4D97-AF65-F5344CB8AC3E}">
        <p14:creationId xmlns:p14="http://schemas.microsoft.com/office/powerpoint/2010/main" val="41430462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Kλικ για επεξεργασία των στυλ του υποδείγματος</a:t>
            </a:r>
          </a:p>
        </p:txBody>
      </p:sp>
      <p:sp>
        <p:nvSpPr>
          <p:cNvPr id="4" name="13 - Θέση ημερομηνίας"/>
          <p:cNvSpPr>
            <a:spLocks noGrp="1"/>
          </p:cNvSpPr>
          <p:nvPr>
            <p:ph type="dt" sz="half" idx="10"/>
          </p:nvPr>
        </p:nvSpPr>
        <p:spPr/>
        <p:txBody>
          <a:bodyPr/>
          <a:lstStyle>
            <a:lvl1pPr>
              <a:defRPr/>
            </a:lvl1pPr>
          </a:lstStyle>
          <a:p>
            <a:pPr>
              <a:defRPr/>
            </a:pPr>
            <a:fld id="{B2DE7F33-290F-4284-B732-EC790CC37749}" type="datetimeFigureOut">
              <a:rPr lang="el-GR">
                <a:solidFill>
                  <a:srgbClr val="F3A447"/>
                </a:solidFill>
              </a:rPr>
              <a:pPr>
                <a:defRPr/>
              </a:pPr>
              <a:t>22/9/2022</a:t>
            </a:fld>
            <a:endParaRPr lang="el-GR">
              <a:solidFill>
                <a:srgbClr val="F3A447"/>
              </a:solidFill>
            </a:endParaRPr>
          </a:p>
        </p:txBody>
      </p:sp>
      <p:sp>
        <p:nvSpPr>
          <p:cNvPr id="5"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6" name="22 - Θέση αριθμού διαφάνειας"/>
          <p:cNvSpPr>
            <a:spLocks noGrp="1"/>
          </p:cNvSpPr>
          <p:nvPr>
            <p:ph type="sldNum" sz="quarter" idx="12"/>
          </p:nvPr>
        </p:nvSpPr>
        <p:spPr/>
        <p:txBody>
          <a:bodyPr/>
          <a:lstStyle>
            <a:lvl1pPr>
              <a:defRPr/>
            </a:lvl1pPr>
          </a:lstStyle>
          <a:p>
            <a:pPr>
              <a:defRPr/>
            </a:pPr>
            <a:fld id="{5C93AA76-9CCA-4865-8596-9326174BD673}" type="slidenum">
              <a:rPr lang="el-GR"/>
              <a:pPr>
                <a:defRPr/>
              </a:pPr>
              <a:t>‹#›</a:t>
            </a:fld>
            <a:endParaRPr lang="el-GR"/>
          </a:p>
        </p:txBody>
      </p:sp>
    </p:spTree>
    <p:extLst>
      <p:ext uri="{BB962C8B-B14F-4D97-AF65-F5344CB8AC3E}">
        <p14:creationId xmlns:p14="http://schemas.microsoft.com/office/powerpoint/2010/main" val="34513196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fld id="{4AD14C83-4560-4BF1-9B1C-467558161187}" type="datetimeFigureOut">
              <a:rPr lang="el-GR">
                <a:solidFill>
                  <a:srgbClr val="F3A447"/>
                </a:solidFill>
              </a:rPr>
              <a:pPr>
                <a:defRPr/>
              </a:pPr>
              <a:t>22/9/2022</a:t>
            </a:fld>
            <a:endParaRPr lang="el-GR">
              <a:solidFill>
                <a:srgbClr val="F3A447"/>
              </a:solidFill>
            </a:endParaRPr>
          </a:p>
        </p:txBody>
      </p:sp>
      <p:sp>
        <p:nvSpPr>
          <p:cNvPr id="6"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7" name="22 - Θέση αριθμού διαφάνειας"/>
          <p:cNvSpPr>
            <a:spLocks noGrp="1"/>
          </p:cNvSpPr>
          <p:nvPr>
            <p:ph type="sldNum" sz="quarter" idx="12"/>
          </p:nvPr>
        </p:nvSpPr>
        <p:spPr/>
        <p:txBody>
          <a:bodyPr/>
          <a:lstStyle>
            <a:lvl1pPr>
              <a:defRPr/>
            </a:lvl1pPr>
          </a:lstStyle>
          <a:p>
            <a:pPr>
              <a:defRPr/>
            </a:pPr>
            <a:fld id="{DAD628BB-C5A2-4101-9E75-07ECEA0BAEAA}" type="slidenum">
              <a:rPr lang="el-GR"/>
              <a:pPr>
                <a:defRPr/>
              </a:pPr>
              <a:t>‹#›</a:t>
            </a:fld>
            <a:endParaRPr lang="el-GR"/>
          </a:p>
        </p:txBody>
      </p:sp>
    </p:spTree>
    <p:extLst>
      <p:ext uri="{BB962C8B-B14F-4D97-AF65-F5344CB8AC3E}">
        <p14:creationId xmlns:p14="http://schemas.microsoft.com/office/powerpoint/2010/main" val="13077831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1143000"/>
            <a:ext cx="8382000" cy="1069848"/>
          </a:xfrm>
        </p:spPr>
        <p:txBody>
          <a:bodyPr/>
          <a:lstStyle>
            <a:lvl1pPr>
              <a:defRPr sz="4000" b="0" i="0" cap="none" baseline="0"/>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περιεχομένου"/>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25 - Θέση ημερομηνίας"/>
          <p:cNvSpPr>
            <a:spLocks noGrp="1"/>
          </p:cNvSpPr>
          <p:nvPr>
            <p:ph type="dt" sz="half" idx="10"/>
          </p:nvPr>
        </p:nvSpPr>
        <p:spPr/>
        <p:txBody>
          <a:bodyPr rtlCol="0"/>
          <a:lstStyle>
            <a:lvl1pPr>
              <a:defRPr/>
            </a:lvl1pPr>
          </a:lstStyle>
          <a:p>
            <a:pPr>
              <a:defRPr/>
            </a:pPr>
            <a:fld id="{4A18D71B-684E-4722-A6D1-C59242406A49}" type="datetimeFigureOut">
              <a:rPr lang="el-GR">
                <a:solidFill>
                  <a:srgbClr val="F3A447"/>
                </a:solidFill>
              </a:rPr>
              <a:pPr>
                <a:defRPr/>
              </a:pPr>
              <a:t>22/9/2022</a:t>
            </a:fld>
            <a:endParaRPr lang="el-GR">
              <a:solidFill>
                <a:srgbClr val="F3A447"/>
              </a:solidFill>
            </a:endParaRPr>
          </a:p>
        </p:txBody>
      </p:sp>
      <p:sp>
        <p:nvSpPr>
          <p:cNvPr id="8" name="26 - Θέση αριθμού διαφάνειας"/>
          <p:cNvSpPr>
            <a:spLocks noGrp="1"/>
          </p:cNvSpPr>
          <p:nvPr>
            <p:ph type="sldNum" sz="quarter" idx="11"/>
          </p:nvPr>
        </p:nvSpPr>
        <p:spPr/>
        <p:txBody>
          <a:bodyPr rtlCol="0"/>
          <a:lstStyle>
            <a:lvl1pPr>
              <a:defRPr/>
            </a:lvl1pPr>
          </a:lstStyle>
          <a:p>
            <a:pPr>
              <a:defRPr/>
            </a:pPr>
            <a:fld id="{AAB990D0-8647-473E-A3A3-F08ACF371E8C}" type="slidenum">
              <a:rPr lang="el-GR"/>
              <a:pPr>
                <a:defRPr/>
              </a:pPr>
              <a:t>‹#›</a:t>
            </a:fld>
            <a:endParaRPr lang="el-GR"/>
          </a:p>
        </p:txBody>
      </p:sp>
      <p:sp>
        <p:nvSpPr>
          <p:cNvPr id="9" name="27 - Θέση υποσέλιδου"/>
          <p:cNvSpPr>
            <a:spLocks noGrp="1"/>
          </p:cNvSpPr>
          <p:nvPr>
            <p:ph type="ftr" sz="quarter" idx="12"/>
          </p:nvPr>
        </p:nvSpPr>
        <p:spPr/>
        <p:txBody>
          <a:bodyPr rtlCol="0"/>
          <a:lstStyle>
            <a:lvl1pPr>
              <a:defRPr/>
            </a:lvl1pPr>
          </a:lstStyle>
          <a:p>
            <a:pPr>
              <a:defRPr/>
            </a:pPr>
            <a:endParaRPr lang="el-GR">
              <a:solidFill>
                <a:srgbClr val="F3A447"/>
              </a:solidFill>
            </a:endParaRPr>
          </a:p>
        </p:txBody>
      </p:sp>
    </p:spTree>
    <p:extLst>
      <p:ext uri="{BB962C8B-B14F-4D97-AF65-F5344CB8AC3E}">
        <p14:creationId xmlns:p14="http://schemas.microsoft.com/office/powerpoint/2010/main" val="28455024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43000"/>
            <a:ext cx="8229600" cy="1069848"/>
          </a:xfrm>
        </p:spPr>
        <p:txBody>
          <a:bodyPr/>
          <a:lstStyle>
            <a:lvl1pPr>
              <a:defRPr sz="4000">
                <a:solidFill>
                  <a:schemeClr val="tx2"/>
                </a:solidFill>
              </a:defRPr>
            </a:lvl1pPr>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a:xfrm>
            <a:off x="6583363" y="612775"/>
            <a:ext cx="957262" cy="457200"/>
          </a:xfrm>
        </p:spPr>
        <p:txBody>
          <a:bodyPr/>
          <a:lstStyle>
            <a:lvl1pPr>
              <a:defRPr/>
            </a:lvl1pPr>
          </a:lstStyle>
          <a:p>
            <a:pPr>
              <a:defRPr/>
            </a:pPr>
            <a:fld id="{E3F2A772-5FE4-420C-B7E2-6A81DD4408C8}" type="datetimeFigureOut">
              <a:rPr lang="el-GR">
                <a:solidFill>
                  <a:srgbClr val="F3A447"/>
                </a:solidFill>
              </a:rPr>
              <a:pPr>
                <a:defRPr/>
              </a:pPr>
              <a:t>22/9/2022</a:t>
            </a:fld>
            <a:endParaRPr lang="el-GR">
              <a:solidFill>
                <a:srgbClr val="F3A447"/>
              </a:solidFill>
            </a:endParaRPr>
          </a:p>
        </p:txBody>
      </p:sp>
      <p:sp>
        <p:nvSpPr>
          <p:cNvPr id="4" name="3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5" name="4 - Θέση αριθμού διαφάνειας"/>
          <p:cNvSpPr>
            <a:spLocks noGrp="1"/>
          </p:cNvSpPr>
          <p:nvPr>
            <p:ph type="sldNum" sz="quarter" idx="12"/>
          </p:nvPr>
        </p:nvSpPr>
        <p:spPr/>
        <p:txBody>
          <a:bodyPr/>
          <a:lstStyle>
            <a:lvl1pPr>
              <a:defRPr/>
            </a:lvl1pPr>
          </a:lstStyle>
          <a:p>
            <a:pPr>
              <a:defRPr/>
            </a:pPr>
            <a:fld id="{AD5A22A3-163E-42CC-8346-07F600A0E9F2}" type="slidenum">
              <a:rPr lang="el-GR"/>
              <a:pPr>
                <a:defRPr/>
              </a:pPr>
              <a:t>‹#›</a:t>
            </a:fld>
            <a:endParaRPr lang="el-GR"/>
          </a:p>
        </p:txBody>
      </p:sp>
    </p:spTree>
    <p:extLst>
      <p:ext uri="{BB962C8B-B14F-4D97-AF65-F5344CB8AC3E}">
        <p14:creationId xmlns:p14="http://schemas.microsoft.com/office/powerpoint/2010/main" val="4009581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514296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3 - Θέση ημερομηνίας"/>
          <p:cNvSpPr>
            <a:spLocks noGrp="1"/>
          </p:cNvSpPr>
          <p:nvPr>
            <p:ph type="dt" sz="half" idx="10"/>
          </p:nvPr>
        </p:nvSpPr>
        <p:spPr/>
        <p:txBody>
          <a:bodyPr/>
          <a:lstStyle>
            <a:lvl1pPr>
              <a:defRPr/>
            </a:lvl1pPr>
          </a:lstStyle>
          <a:p>
            <a:pPr>
              <a:defRPr/>
            </a:pPr>
            <a:fld id="{AA0B8BDD-C729-411F-9B8C-76CC161D8C1D}" type="datetimeFigureOut">
              <a:rPr lang="el-GR">
                <a:solidFill>
                  <a:srgbClr val="F3A447"/>
                </a:solidFill>
              </a:rPr>
              <a:pPr>
                <a:defRPr/>
              </a:pPr>
              <a:t>22/9/2022</a:t>
            </a:fld>
            <a:endParaRPr lang="el-GR">
              <a:solidFill>
                <a:srgbClr val="F3A447"/>
              </a:solidFill>
            </a:endParaRPr>
          </a:p>
        </p:txBody>
      </p:sp>
      <p:sp>
        <p:nvSpPr>
          <p:cNvPr id="3"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4" name="22 - Θέση αριθμού διαφάνειας"/>
          <p:cNvSpPr>
            <a:spLocks noGrp="1"/>
          </p:cNvSpPr>
          <p:nvPr>
            <p:ph type="sldNum" sz="quarter" idx="12"/>
          </p:nvPr>
        </p:nvSpPr>
        <p:spPr/>
        <p:txBody>
          <a:bodyPr/>
          <a:lstStyle>
            <a:lvl1pPr>
              <a:defRPr/>
            </a:lvl1pPr>
          </a:lstStyle>
          <a:p>
            <a:pPr>
              <a:defRPr/>
            </a:pPr>
            <a:fld id="{6B319D7E-70CE-405E-A719-E807BC9893E6}" type="slidenum">
              <a:rPr lang="el-GR"/>
              <a:pPr>
                <a:defRPr/>
              </a:pPr>
              <a:t>‹#›</a:t>
            </a:fld>
            <a:endParaRPr lang="el-GR"/>
          </a:p>
        </p:txBody>
      </p:sp>
    </p:spTree>
    <p:extLst>
      <p:ext uri="{BB962C8B-B14F-4D97-AF65-F5344CB8AC3E}">
        <p14:creationId xmlns:p14="http://schemas.microsoft.com/office/powerpoint/2010/main" val="11441450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353496" y="1101970"/>
            <a:ext cx="3383280" cy="877824"/>
          </a:xfrm>
        </p:spPr>
        <p:txBody>
          <a:bodyPr anchor="b"/>
          <a:lstStyle>
            <a:lvl1pPr algn="l">
              <a:buNone/>
              <a:defRPr sz="1800" b="1"/>
            </a:lvl1pPr>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fld id="{9FB80585-C94F-4755-B6F4-B7D794C0EE9F}" type="datetimeFigureOut">
              <a:rPr lang="el-GR">
                <a:solidFill>
                  <a:srgbClr val="F3A447"/>
                </a:solidFill>
              </a:rPr>
              <a:pPr>
                <a:defRPr/>
              </a:pPr>
              <a:t>22/9/2022</a:t>
            </a:fld>
            <a:endParaRPr lang="el-GR">
              <a:solidFill>
                <a:srgbClr val="F3A447"/>
              </a:solidFill>
            </a:endParaRPr>
          </a:p>
        </p:txBody>
      </p:sp>
      <p:sp>
        <p:nvSpPr>
          <p:cNvPr id="6"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7" name="22 - Θέση αριθμού διαφάνειας"/>
          <p:cNvSpPr>
            <a:spLocks noGrp="1"/>
          </p:cNvSpPr>
          <p:nvPr>
            <p:ph type="sldNum" sz="quarter" idx="12"/>
          </p:nvPr>
        </p:nvSpPr>
        <p:spPr/>
        <p:txBody>
          <a:bodyPr/>
          <a:lstStyle>
            <a:lvl1pPr>
              <a:defRPr/>
            </a:lvl1pPr>
          </a:lstStyle>
          <a:p>
            <a:pPr>
              <a:defRPr/>
            </a:pPr>
            <a:fld id="{56BCB7EB-F0DC-4C5C-9BE1-18D277C02257}" type="slidenum">
              <a:rPr lang="el-GR"/>
              <a:pPr>
                <a:defRPr/>
              </a:pPr>
              <a:t>‹#›</a:t>
            </a:fld>
            <a:endParaRPr lang="el-GR"/>
          </a:p>
        </p:txBody>
      </p:sp>
    </p:spTree>
    <p:extLst>
      <p:ext uri="{BB962C8B-B14F-4D97-AF65-F5344CB8AC3E}">
        <p14:creationId xmlns:p14="http://schemas.microsoft.com/office/powerpoint/2010/main" val="18937737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4" name="3 - Θέση κειμένου"/>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l-GR" smtClean="0"/>
              <a:t>Kλικ για επεξεργασία των στυλ του υποδείγματος</a:t>
            </a:r>
          </a:p>
        </p:txBody>
      </p:sp>
      <p:sp>
        <p:nvSpPr>
          <p:cNvPr id="5" name="13 - Θέση ημερομηνίας"/>
          <p:cNvSpPr>
            <a:spLocks noGrp="1"/>
          </p:cNvSpPr>
          <p:nvPr>
            <p:ph type="dt" sz="half" idx="10"/>
          </p:nvPr>
        </p:nvSpPr>
        <p:spPr/>
        <p:txBody>
          <a:bodyPr/>
          <a:lstStyle>
            <a:lvl1pPr>
              <a:defRPr/>
            </a:lvl1pPr>
          </a:lstStyle>
          <a:p>
            <a:pPr>
              <a:defRPr/>
            </a:pPr>
            <a:fld id="{27626A2E-9F16-4A1C-8AFE-2C7B8FA43F7D}" type="datetimeFigureOut">
              <a:rPr lang="el-GR">
                <a:solidFill>
                  <a:srgbClr val="F3A447"/>
                </a:solidFill>
              </a:rPr>
              <a:pPr>
                <a:defRPr/>
              </a:pPr>
              <a:t>22/9/2022</a:t>
            </a:fld>
            <a:endParaRPr lang="el-GR">
              <a:solidFill>
                <a:srgbClr val="F3A447"/>
              </a:solidFill>
            </a:endParaRPr>
          </a:p>
        </p:txBody>
      </p:sp>
      <p:sp>
        <p:nvSpPr>
          <p:cNvPr id="6"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7" name="22 - Θέση αριθμού διαφάνειας"/>
          <p:cNvSpPr>
            <a:spLocks noGrp="1"/>
          </p:cNvSpPr>
          <p:nvPr>
            <p:ph type="sldNum" sz="quarter" idx="12"/>
          </p:nvPr>
        </p:nvSpPr>
        <p:spPr/>
        <p:txBody>
          <a:bodyPr/>
          <a:lstStyle>
            <a:lvl1pPr>
              <a:defRPr/>
            </a:lvl1pPr>
          </a:lstStyle>
          <a:p>
            <a:pPr>
              <a:defRPr/>
            </a:pPr>
            <a:fld id="{F9A8B23E-674D-4E68-8DD5-AF9B67FBE5F1}" type="slidenum">
              <a:rPr lang="el-GR"/>
              <a:pPr>
                <a:defRPr/>
              </a:pPr>
              <a:t>‹#›</a:t>
            </a:fld>
            <a:endParaRPr lang="el-GR"/>
          </a:p>
        </p:txBody>
      </p:sp>
    </p:spTree>
    <p:extLst>
      <p:ext uri="{BB962C8B-B14F-4D97-AF65-F5344CB8AC3E}">
        <p14:creationId xmlns:p14="http://schemas.microsoft.com/office/powerpoint/2010/main" val="15263346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05FE89D2-3B92-40A8-A8FB-E5F29EFCCAC8}" type="datetimeFigureOut">
              <a:rPr lang="el-GR">
                <a:solidFill>
                  <a:srgbClr val="F3A447"/>
                </a:solidFill>
              </a:rPr>
              <a:pPr>
                <a:defRPr/>
              </a:pPr>
              <a:t>22/9/2022</a:t>
            </a:fld>
            <a:endParaRPr lang="el-GR">
              <a:solidFill>
                <a:srgbClr val="F3A447"/>
              </a:solidFill>
            </a:endParaRPr>
          </a:p>
        </p:txBody>
      </p:sp>
      <p:sp>
        <p:nvSpPr>
          <p:cNvPr id="5"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6" name="22 - Θέση αριθμού διαφάνειας"/>
          <p:cNvSpPr>
            <a:spLocks noGrp="1"/>
          </p:cNvSpPr>
          <p:nvPr>
            <p:ph type="sldNum" sz="quarter" idx="12"/>
          </p:nvPr>
        </p:nvSpPr>
        <p:spPr/>
        <p:txBody>
          <a:bodyPr/>
          <a:lstStyle>
            <a:lvl1pPr>
              <a:defRPr/>
            </a:lvl1pPr>
          </a:lstStyle>
          <a:p>
            <a:pPr>
              <a:defRPr/>
            </a:pPr>
            <a:fld id="{523DE439-7F2A-445C-B243-BE6856E9A2B1}" type="slidenum">
              <a:rPr lang="el-GR"/>
              <a:pPr>
                <a:defRPr/>
              </a:pPr>
              <a:t>‹#›</a:t>
            </a:fld>
            <a:endParaRPr lang="el-GR"/>
          </a:p>
        </p:txBody>
      </p:sp>
    </p:spTree>
    <p:extLst>
      <p:ext uri="{BB962C8B-B14F-4D97-AF65-F5344CB8AC3E}">
        <p14:creationId xmlns:p14="http://schemas.microsoft.com/office/powerpoint/2010/main" val="22829839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81800" y="1143000"/>
            <a:ext cx="1905000" cy="5486400"/>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1143000"/>
            <a:ext cx="6248400" cy="54864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83279714-AF3E-4572-929B-B2363679F58F}" type="datetimeFigureOut">
              <a:rPr lang="el-GR">
                <a:solidFill>
                  <a:srgbClr val="F3A447"/>
                </a:solidFill>
              </a:rPr>
              <a:pPr>
                <a:defRPr/>
              </a:pPr>
              <a:t>22/9/2022</a:t>
            </a:fld>
            <a:endParaRPr lang="el-GR">
              <a:solidFill>
                <a:srgbClr val="F3A447"/>
              </a:solidFill>
            </a:endParaRPr>
          </a:p>
        </p:txBody>
      </p:sp>
      <p:sp>
        <p:nvSpPr>
          <p:cNvPr id="5" name="2 - Θέση υποσέλιδου"/>
          <p:cNvSpPr>
            <a:spLocks noGrp="1"/>
          </p:cNvSpPr>
          <p:nvPr>
            <p:ph type="ftr" sz="quarter" idx="11"/>
          </p:nvPr>
        </p:nvSpPr>
        <p:spPr/>
        <p:txBody>
          <a:bodyPr/>
          <a:lstStyle>
            <a:lvl1pPr>
              <a:defRPr/>
            </a:lvl1pPr>
          </a:lstStyle>
          <a:p>
            <a:pPr>
              <a:defRPr/>
            </a:pPr>
            <a:endParaRPr lang="el-GR">
              <a:solidFill>
                <a:srgbClr val="F3A447"/>
              </a:solidFill>
            </a:endParaRPr>
          </a:p>
        </p:txBody>
      </p:sp>
      <p:sp>
        <p:nvSpPr>
          <p:cNvPr id="6" name="22 - Θέση αριθμού διαφάνειας"/>
          <p:cNvSpPr>
            <a:spLocks noGrp="1"/>
          </p:cNvSpPr>
          <p:nvPr>
            <p:ph type="sldNum" sz="quarter" idx="12"/>
          </p:nvPr>
        </p:nvSpPr>
        <p:spPr/>
        <p:txBody>
          <a:bodyPr/>
          <a:lstStyle>
            <a:lvl1pPr>
              <a:defRPr/>
            </a:lvl1pPr>
          </a:lstStyle>
          <a:p>
            <a:pPr>
              <a:defRPr/>
            </a:pPr>
            <a:fld id="{B15E8742-92EC-4D78-8667-5C25D3776078}" type="slidenum">
              <a:rPr lang="el-GR"/>
              <a:pPr>
                <a:defRPr/>
              </a:pPr>
              <a:t>‹#›</a:t>
            </a:fld>
            <a:endParaRPr lang="el-GR"/>
          </a:p>
        </p:txBody>
      </p:sp>
    </p:spTree>
    <p:extLst>
      <p:ext uri="{BB962C8B-B14F-4D97-AF65-F5344CB8AC3E}">
        <p14:creationId xmlns:p14="http://schemas.microsoft.com/office/powerpoint/2010/main" val="15407710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4" name="19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5" name="20 - Ορθογώνιο"/>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6" name="21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7" name="23 - Ορθογώνιο"/>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0" name="24 - Ορθογώνιο"/>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1" name="25 - Ευθεία γραμμή σύνδεσης"/>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2" name="26 - Ορθογώνιο"/>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3" name="27 - Έλλειψη"/>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28 - Έλλειψη"/>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8 - Υπότιτλος"/>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8" name="7 - Τίτλος"/>
          <p:cNvSpPr>
            <a:spLocks noGrp="1"/>
          </p:cNvSpPr>
          <p:nvPr>
            <p:ph type="ctrTitle"/>
          </p:nvPr>
        </p:nvSpPr>
        <p:spPr>
          <a:xfrm>
            <a:off x="685800" y="381000"/>
            <a:ext cx="7772400" cy="1752600"/>
          </a:xfrm>
        </p:spPr>
        <p:txBody>
          <a:bodyPr/>
          <a:lstStyle>
            <a:lvl1pPr>
              <a:defRPr sz="4200">
                <a:solidFill>
                  <a:schemeClr val="accent1"/>
                </a:solidFill>
              </a:defRPr>
            </a:lvl1pPr>
          </a:lstStyle>
          <a:p>
            <a:r>
              <a:rPr lang="el-GR" smtClean="0"/>
              <a:t>Kλικ για επεξεργασία του τίτλου</a:t>
            </a:r>
            <a:endParaRPr lang="en-US"/>
          </a:p>
        </p:txBody>
      </p:sp>
      <p:sp>
        <p:nvSpPr>
          <p:cNvPr id="15" name="27 - Θέση ημερομηνίας"/>
          <p:cNvSpPr>
            <a:spLocks noGrp="1"/>
          </p:cNvSpPr>
          <p:nvPr>
            <p:ph type="dt" sz="half" idx="10"/>
          </p:nvPr>
        </p:nvSpPr>
        <p:spPr/>
        <p:txBody>
          <a:bodyPr/>
          <a:lstStyle>
            <a:lvl1pPr>
              <a:defRPr/>
            </a:lvl1pPr>
          </a:lstStyle>
          <a:p>
            <a:pPr>
              <a:defRPr/>
            </a:pPr>
            <a:fld id="{EA994396-C35A-46AC-89A4-42DF8C9A89F5}" type="datetimeFigureOut">
              <a:rPr lang="el-GR"/>
              <a:pPr>
                <a:defRPr/>
              </a:pPr>
              <a:t>22/9/2022</a:t>
            </a:fld>
            <a:endParaRPr lang="el-GR"/>
          </a:p>
        </p:txBody>
      </p:sp>
      <p:sp>
        <p:nvSpPr>
          <p:cNvPr id="16" name="16 - Θέση υποσέλιδου"/>
          <p:cNvSpPr>
            <a:spLocks noGrp="1"/>
          </p:cNvSpPr>
          <p:nvPr>
            <p:ph type="ftr" sz="quarter" idx="11"/>
          </p:nvPr>
        </p:nvSpPr>
        <p:spPr/>
        <p:txBody>
          <a:bodyPr/>
          <a:lstStyle>
            <a:lvl1pPr>
              <a:defRPr/>
            </a:lvl1pPr>
          </a:lstStyle>
          <a:p>
            <a:pPr>
              <a:defRPr/>
            </a:pPr>
            <a:endParaRPr lang="el-GR"/>
          </a:p>
        </p:txBody>
      </p:sp>
      <p:sp>
        <p:nvSpPr>
          <p:cNvPr id="17" name="28 - Θέση αριθμού διαφάνειας"/>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F7B777F8-39A8-4918-9C0C-BEC2550B2392}"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3293309340"/>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bg>
      <p:bgPr>
        <a:solidFill>
          <a:schemeClr val="bg2"/>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solidFill>
                  <a:schemeClr val="accent3">
                    <a:shade val="75000"/>
                  </a:schemeClr>
                </a:solidFill>
              </a:defRPr>
            </a:lvl1pPr>
          </a:lstStyle>
          <a:p>
            <a:r>
              <a:rPr lang="el-GR" smtClean="0"/>
              <a:t>Kλικ για επεξεργασία του τίτλου</a:t>
            </a:r>
            <a:endParaRPr lang="en-US"/>
          </a:p>
        </p:txBody>
      </p:sp>
      <p:sp>
        <p:nvSpPr>
          <p:cNvPr id="8" name="7 - Θέση περιεχομένου"/>
          <p:cNvSpPr>
            <a:spLocks noGrp="1"/>
          </p:cNvSpPr>
          <p:nvPr>
            <p:ph sz="quarter" idx="1"/>
          </p:nvPr>
        </p:nvSpPr>
        <p:spPr>
          <a:xfrm>
            <a:off x="301752" y="1527048"/>
            <a:ext cx="850392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0A4C5F8F-E212-4C95-8B77-0C759DBD1A05}"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a:xfrm>
            <a:off x="4362450" y="1027113"/>
            <a:ext cx="457200" cy="441325"/>
          </a:xfrm>
        </p:spPr>
        <p:txBody>
          <a:bodyPr/>
          <a:lstStyle>
            <a:lvl1pPr>
              <a:defRPr/>
            </a:lvl1pPr>
          </a:lstStyle>
          <a:p>
            <a:pPr>
              <a:defRPr/>
            </a:pPr>
            <a:fld id="{8388AE9B-0F67-4742-BCF7-DC44FE446BCE}"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3167719654"/>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19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5" name="20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6" name="21 - Ορθογώνιο"/>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7" name="23 - Ορθογώνιο"/>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8" name="24 - Ορθογώνιο"/>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9" name="25 - Ορθογώνιο"/>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0" name="26 - Ορθογώνιο"/>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1" name="27 - Ορθογώνιο"/>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2" name="28 - Ευθεία γραμμή σύνδεσης"/>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3" name="29 - Έλλειψη"/>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30 - Έλλειψη"/>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2 - Θέση κειμένου"/>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Kλικ για επεξεργασία των στυλ του υποδείγματος</a:t>
            </a:r>
          </a:p>
        </p:txBody>
      </p:sp>
      <p:sp>
        <p:nvSpPr>
          <p:cNvPr id="2" name="1 - Τίτλος"/>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l-GR" smtClean="0"/>
              <a:t>Kλικ για επεξεργασία του τίτλου</a:t>
            </a:r>
            <a:endParaRPr lang="en-US"/>
          </a:p>
        </p:txBody>
      </p:sp>
      <p:sp>
        <p:nvSpPr>
          <p:cNvPr id="15" name="4 - Θέση υποσέλιδου"/>
          <p:cNvSpPr>
            <a:spLocks noGrp="1"/>
          </p:cNvSpPr>
          <p:nvPr>
            <p:ph type="ftr" sz="quarter" idx="10"/>
          </p:nvPr>
        </p:nvSpPr>
        <p:spPr/>
        <p:txBody>
          <a:bodyPr/>
          <a:lstStyle>
            <a:lvl1pPr>
              <a:defRPr/>
            </a:lvl1pPr>
          </a:lstStyle>
          <a:p>
            <a:pPr>
              <a:defRPr/>
            </a:pPr>
            <a:endParaRPr lang="el-GR"/>
          </a:p>
        </p:txBody>
      </p:sp>
      <p:sp>
        <p:nvSpPr>
          <p:cNvPr id="16" name="3 - Θέση ημερομηνίας"/>
          <p:cNvSpPr>
            <a:spLocks noGrp="1"/>
          </p:cNvSpPr>
          <p:nvPr>
            <p:ph type="dt" sz="half" idx="11"/>
          </p:nvPr>
        </p:nvSpPr>
        <p:spPr/>
        <p:txBody>
          <a:bodyPr/>
          <a:lstStyle>
            <a:lvl1pPr>
              <a:defRPr/>
            </a:lvl1pPr>
          </a:lstStyle>
          <a:p>
            <a:pPr>
              <a:defRPr/>
            </a:pPr>
            <a:fld id="{5C487632-3AB7-48C0-B78A-0C03A4DC28F6}" type="datetimeFigureOut">
              <a:rPr lang="el-GR"/>
              <a:pPr>
                <a:defRPr/>
              </a:pPr>
              <a:t>22/9/2022</a:t>
            </a:fld>
            <a:endParaRPr lang="el-GR"/>
          </a:p>
        </p:txBody>
      </p:sp>
      <p:sp>
        <p:nvSpPr>
          <p:cNvPr id="17" name="5 - Θέση αριθμού διαφάνειας"/>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D1B3D45F-C45B-41BE-ADE0-B7F17C7E06CC}"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1128442076"/>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Pr>
        <a:solidFill>
          <a:schemeClr val="bg2"/>
        </a:solidFill>
        <a:effectLst/>
      </p:bgPr>
    </p:bg>
    <p:spTree>
      <p:nvGrpSpPr>
        <p:cNvPr id="1" name=""/>
        <p:cNvGrpSpPr/>
        <p:nvPr/>
      </p:nvGrpSpPr>
      <p:grpSpPr>
        <a:xfrm>
          <a:off x="0" y="0"/>
          <a:ext cx="0" cy="0"/>
          <a:chOff x="0" y="0"/>
          <a:chExt cx="0" cy="0"/>
        </a:xfrm>
      </p:grpSpPr>
      <p:sp>
        <p:nvSpPr>
          <p:cNvPr id="5" name="19 - Ευθεία γραμμή σύνδεσης"/>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2" name="1 - Τίτλος"/>
          <p:cNvSpPr>
            <a:spLocks noGrp="1"/>
          </p:cNvSpPr>
          <p:nvPr>
            <p:ph type="title"/>
          </p:nvPr>
        </p:nvSpPr>
        <p:spPr>
          <a:xfrm>
            <a:off x="301752" y="228600"/>
            <a:ext cx="8534400" cy="758952"/>
          </a:xfrm>
        </p:spPr>
        <p:txBody>
          <a:bodyPr/>
          <a:lstStyle/>
          <a:p>
            <a:r>
              <a:rPr lang="el-GR" smtClean="0"/>
              <a:t>Kλικ για επεξεργασία του τίτλου</a:t>
            </a:r>
            <a:endParaRPr lang="en-US"/>
          </a:p>
        </p:txBody>
      </p:sp>
      <p:sp>
        <p:nvSpPr>
          <p:cNvPr id="10" name="9 - Θέση περιεχομένου"/>
          <p:cNvSpPr>
            <a:spLocks noGrp="1"/>
          </p:cNvSpPr>
          <p:nvPr>
            <p:ph sz="half" idx="1"/>
          </p:nvPr>
        </p:nvSpPr>
        <p:spPr>
          <a:xfrm>
            <a:off x="301752" y="1371600"/>
            <a:ext cx="4038600" cy="4681728"/>
          </a:xfrm>
        </p:spPr>
        <p:txBody>
          <a:bodyPr/>
          <a:lstStyle>
            <a:lvl1pPr>
              <a:defRPr sz="2500"/>
            </a:lvl1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2" name="11 - Θέση περιεχομένου"/>
          <p:cNvSpPr>
            <a:spLocks noGrp="1"/>
          </p:cNvSpPr>
          <p:nvPr>
            <p:ph sz="half" idx="2"/>
          </p:nvPr>
        </p:nvSpPr>
        <p:spPr>
          <a:xfrm>
            <a:off x="4800600" y="1371600"/>
            <a:ext cx="4038600" cy="4681728"/>
          </a:xfrm>
        </p:spPr>
        <p:txBody>
          <a:bodyPr/>
          <a:lstStyle>
            <a:lvl1pPr>
              <a:defRPr sz="2500"/>
            </a:lvl1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4 - Θέση ημερομηνίας"/>
          <p:cNvSpPr>
            <a:spLocks noGrp="1"/>
          </p:cNvSpPr>
          <p:nvPr>
            <p:ph type="dt" sz="half" idx="10"/>
          </p:nvPr>
        </p:nvSpPr>
        <p:spPr>
          <a:xfrm>
            <a:off x="5791200" y="6410325"/>
            <a:ext cx="3044825" cy="365125"/>
          </a:xfrm>
        </p:spPr>
        <p:txBody>
          <a:bodyPr/>
          <a:lstStyle>
            <a:lvl1pPr>
              <a:defRPr/>
            </a:lvl1pPr>
          </a:lstStyle>
          <a:p>
            <a:pPr>
              <a:defRPr/>
            </a:pPr>
            <a:fld id="{0227B2D5-9695-49A0-9B9C-86153DE98E0B}" type="datetimeFigureOut">
              <a:rPr lang="el-GR"/>
              <a:pPr>
                <a:defRPr/>
              </a:pPr>
              <a:t>22/9/2022</a:t>
            </a:fld>
            <a:endParaRPr lang="el-GR"/>
          </a:p>
        </p:txBody>
      </p:sp>
      <p:sp>
        <p:nvSpPr>
          <p:cNvPr id="7" name="5 - Θέση υποσέλιδου"/>
          <p:cNvSpPr>
            <a:spLocks noGrp="1"/>
          </p:cNvSpPr>
          <p:nvPr>
            <p:ph type="ftr" sz="quarter" idx="11"/>
          </p:nvPr>
        </p:nvSpPr>
        <p:spPr/>
        <p:txBody>
          <a:bodyPr/>
          <a:lstStyle>
            <a:lvl1pPr>
              <a:defRPr/>
            </a:lvl1pPr>
          </a:lstStyle>
          <a:p>
            <a:pPr>
              <a:defRPr/>
            </a:pPr>
            <a:endParaRPr lang="el-GR"/>
          </a:p>
        </p:txBody>
      </p:sp>
      <p:sp>
        <p:nvSpPr>
          <p:cNvPr id="8" name="6 - Θέση αριθμού διαφάνειας"/>
          <p:cNvSpPr>
            <a:spLocks noGrp="1"/>
          </p:cNvSpPr>
          <p:nvPr>
            <p:ph type="sldNum" sz="quarter" idx="12"/>
          </p:nvPr>
        </p:nvSpPr>
        <p:spPr/>
        <p:txBody>
          <a:bodyPr/>
          <a:lstStyle>
            <a:lvl1pPr>
              <a:defRPr/>
            </a:lvl1pPr>
          </a:lstStyle>
          <a:p>
            <a:pPr>
              <a:defRPr/>
            </a:pPr>
            <a:fld id="{8DA2235C-EAA4-471A-9AA7-B58FAC903D8C}"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866846794"/>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Pr>
        <a:solidFill>
          <a:schemeClr val="bg2"/>
        </a:solidFill>
        <a:effectLst/>
      </p:bgPr>
    </p:bg>
    <p:spTree>
      <p:nvGrpSpPr>
        <p:cNvPr id="1" name=""/>
        <p:cNvGrpSpPr/>
        <p:nvPr/>
      </p:nvGrpSpPr>
      <p:grpSpPr>
        <a:xfrm>
          <a:off x="0" y="0"/>
          <a:ext cx="0" cy="0"/>
          <a:chOff x="0" y="0"/>
          <a:chExt cx="0" cy="0"/>
        </a:xfrm>
      </p:grpSpPr>
      <p:sp>
        <p:nvSpPr>
          <p:cNvPr id="7" name="19 - Ευθεία γραμμή σύνδεσης"/>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8" name="20 - Ορθογώνιο"/>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9" name="21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0" name="23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1" name="24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2" name="25 - Ορθογώνιο"/>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26 - Ορθογώνιο"/>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4" name="27 - Ευθεία γραμμή σύνδεσης"/>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5" name="28 - Ορθογώνιο"/>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6" name="29 - Έλλειψη"/>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30 - Έλλειψη"/>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2 - Θέση κειμένου"/>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l-GR" smtClean="0"/>
              <a:t>Kλικ για επεξεργασία των στυλ του υποδείγματος</a:t>
            </a:r>
          </a:p>
        </p:txBody>
      </p:sp>
      <p:sp>
        <p:nvSpPr>
          <p:cNvPr id="24" name="23 - Θέση περιεχομένου"/>
          <p:cNvSpPr>
            <a:spLocks noGrp="1"/>
          </p:cNvSpPr>
          <p:nvPr>
            <p:ph sz="quarter" idx="2"/>
          </p:nvPr>
        </p:nvSpPr>
        <p:spPr>
          <a:xfrm>
            <a:off x="301752" y="2471383"/>
            <a:ext cx="4041648" cy="3818404"/>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6" name="25 - Θέση περιεχομένου"/>
          <p:cNvSpPr>
            <a:spLocks noGrp="1"/>
          </p:cNvSpPr>
          <p:nvPr>
            <p:ph sz="quarter" idx="4"/>
          </p:nvPr>
        </p:nvSpPr>
        <p:spPr>
          <a:xfrm>
            <a:off x="4800600" y="2471383"/>
            <a:ext cx="4038600" cy="382219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3" name="22 - Τίτλος"/>
          <p:cNvSpPr>
            <a:spLocks noGrp="1"/>
          </p:cNvSpPr>
          <p:nvPr>
            <p:ph type="title"/>
          </p:nvPr>
        </p:nvSpPr>
        <p:spPr/>
        <p:txBody>
          <a:bodyPr rtlCol="0"/>
          <a:lstStyle/>
          <a:p>
            <a:r>
              <a:rPr lang="el-GR" smtClean="0"/>
              <a:t>Kλικ για επεξεργασία του τίτλου</a:t>
            </a:r>
            <a:endParaRPr lang="en-US"/>
          </a:p>
        </p:txBody>
      </p:sp>
      <p:sp>
        <p:nvSpPr>
          <p:cNvPr id="18" name="6 - Θέση ημερομηνίας"/>
          <p:cNvSpPr>
            <a:spLocks noGrp="1"/>
          </p:cNvSpPr>
          <p:nvPr>
            <p:ph type="dt" sz="half" idx="10"/>
          </p:nvPr>
        </p:nvSpPr>
        <p:spPr/>
        <p:txBody>
          <a:bodyPr/>
          <a:lstStyle>
            <a:lvl1pPr>
              <a:defRPr/>
            </a:lvl1pPr>
          </a:lstStyle>
          <a:p>
            <a:pPr>
              <a:defRPr/>
            </a:pPr>
            <a:fld id="{8375B044-1BC2-4B2B-8B34-7BD668B8CC2F}" type="datetimeFigureOut">
              <a:rPr lang="el-GR"/>
              <a:pPr>
                <a:defRPr/>
              </a:pPr>
              <a:t>22/9/2022</a:t>
            </a:fld>
            <a:endParaRPr lang="el-GR"/>
          </a:p>
        </p:txBody>
      </p:sp>
      <p:sp>
        <p:nvSpPr>
          <p:cNvPr id="19" name="7 - Θέση υποσέλιδου"/>
          <p:cNvSpPr>
            <a:spLocks noGrp="1"/>
          </p:cNvSpPr>
          <p:nvPr>
            <p:ph type="ftr" sz="quarter" idx="11"/>
          </p:nvPr>
        </p:nvSpPr>
        <p:spPr>
          <a:xfrm>
            <a:off x="304800" y="6410325"/>
            <a:ext cx="3581400" cy="365125"/>
          </a:xfrm>
        </p:spPr>
        <p:txBody>
          <a:bodyPr/>
          <a:lstStyle>
            <a:lvl1pPr>
              <a:defRPr/>
            </a:lvl1pPr>
          </a:lstStyle>
          <a:p>
            <a:pPr>
              <a:defRPr/>
            </a:pPr>
            <a:endParaRPr lang="el-GR"/>
          </a:p>
        </p:txBody>
      </p:sp>
      <p:sp>
        <p:nvSpPr>
          <p:cNvPr id="20" name="8 - Θέση αριθμού διαφάνειας"/>
          <p:cNvSpPr>
            <a:spLocks noGrp="1"/>
          </p:cNvSpPr>
          <p:nvPr>
            <p:ph type="sldNum" sz="quarter" idx="12"/>
          </p:nvPr>
        </p:nvSpPr>
        <p:spPr>
          <a:xfrm>
            <a:off x="4343400" y="1042988"/>
            <a:ext cx="457200" cy="441325"/>
          </a:xfrm>
        </p:spPr>
        <p:txBody>
          <a:bodyPr/>
          <a:lstStyle>
            <a:lvl1pPr algn="ctr">
              <a:defRPr/>
            </a:lvl1pPr>
          </a:lstStyle>
          <a:p>
            <a:pPr>
              <a:defRPr/>
            </a:pPr>
            <a:fld id="{AF2CD512-A95B-4CEB-BC27-27ABA7103C33}"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192087152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870747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p:txBody>
          <a:bodyPr/>
          <a:lstStyle>
            <a:lvl1pPr>
              <a:defRPr/>
            </a:lvl1pPr>
          </a:lstStyle>
          <a:p>
            <a:pPr>
              <a:defRPr/>
            </a:pPr>
            <a:fld id="{5819D7C6-BD6A-4E69-B5F5-7CF02A7BBD87}" type="datetimeFigureOut">
              <a:rPr lang="el-GR"/>
              <a:pPr>
                <a:defRPr/>
              </a:pPr>
              <a:t>22/9/2022</a:t>
            </a:fld>
            <a:endParaRPr lang="el-GR"/>
          </a:p>
        </p:txBody>
      </p:sp>
      <p:sp>
        <p:nvSpPr>
          <p:cNvPr id="4" name="3 - Θέση υποσέλιδου"/>
          <p:cNvSpPr>
            <a:spLocks noGrp="1"/>
          </p:cNvSpPr>
          <p:nvPr>
            <p:ph type="ftr" sz="quarter" idx="11"/>
          </p:nvPr>
        </p:nvSpPr>
        <p:spPr/>
        <p:txBody>
          <a:bodyPr/>
          <a:lstStyle>
            <a:lvl1pPr>
              <a:defRPr/>
            </a:lvl1pPr>
          </a:lstStyle>
          <a:p>
            <a:pPr>
              <a:defRPr/>
            </a:pPr>
            <a:endParaRPr lang="el-GR"/>
          </a:p>
        </p:txBody>
      </p:sp>
      <p:sp>
        <p:nvSpPr>
          <p:cNvPr id="5" name="4 - Θέση αριθμού διαφάνειας"/>
          <p:cNvSpPr>
            <a:spLocks noGrp="1"/>
          </p:cNvSpPr>
          <p:nvPr>
            <p:ph type="sldNum" sz="quarter" idx="12"/>
          </p:nvPr>
        </p:nvSpPr>
        <p:spPr>
          <a:xfrm>
            <a:off x="4343400" y="1036638"/>
            <a:ext cx="457200" cy="441325"/>
          </a:xfrm>
        </p:spPr>
        <p:txBody>
          <a:bodyPr/>
          <a:lstStyle>
            <a:lvl1pPr>
              <a:defRPr/>
            </a:lvl1pPr>
          </a:lstStyle>
          <a:p>
            <a:pPr>
              <a:defRPr/>
            </a:pPr>
            <a:fld id="{E3538D83-1958-4783-B424-A6BD213A5B18}"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199655404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9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3" name="20 - Ορθογώνιο"/>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4" name="21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5" name="23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6" name="24 - Ορθογώνιο"/>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7" name="25 - Ορθογώνιο"/>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8" name="1 - Θέση ημερομηνίας"/>
          <p:cNvSpPr>
            <a:spLocks noGrp="1"/>
          </p:cNvSpPr>
          <p:nvPr>
            <p:ph type="dt" sz="half" idx="10"/>
          </p:nvPr>
        </p:nvSpPr>
        <p:spPr/>
        <p:txBody>
          <a:bodyPr/>
          <a:lstStyle>
            <a:lvl1pPr>
              <a:defRPr/>
            </a:lvl1pPr>
          </a:lstStyle>
          <a:p>
            <a:pPr>
              <a:defRPr/>
            </a:pPr>
            <a:fld id="{2E24F9D6-EEBD-41EE-AD6A-2D3C20E0446B}" type="datetimeFigureOut">
              <a:rPr lang="el-GR"/>
              <a:pPr>
                <a:defRPr/>
              </a:pPr>
              <a:t>22/9/2022</a:t>
            </a:fld>
            <a:endParaRPr lang="el-GR"/>
          </a:p>
        </p:txBody>
      </p:sp>
      <p:sp>
        <p:nvSpPr>
          <p:cNvPr id="9" name="2 - Θέση υποσέλιδου"/>
          <p:cNvSpPr>
            <a:spLocks noGrp="1"/>
          </p:cNvSpPr>
          <p:nvPr>
            <p:ph type="ftr" sz="quarter" idx="11"/>
          </p:nvPr>
        </p:nvSpPr>
        <p:spPr/>
        <p:txBody>
          <a:bodyPr/>
          <a:lstStyle>
            <a:lvl1pPr>
              <a:defRPr/>
            </a:lvl1pPr>
          </a:lstStyle>
          <a:p>
            <a:pPr>
              <a:defRPr/>
            </a:pPr>
            <a:endParaRPr lang="el-GR"/>
          </a:p>
        </p:txBody>
      </p:sp>
      <p:sp>
        <p:nvSpPr>
          <p:cNvPr id="10" name="3 - Θέση αριθμού διαφάνειας"/>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2440D28F-2C9D-4BC7-AB72-857E82750904}" type="slidenum">
              <a:rPr lang="el-GR"/>
              <a:pPr>
                <a:defRPr/>
              </a:pPr>
              <a:t>‹#›</a:t>
            </a:fld>
            <a:endParaRPr lang="el-GR"/>
          </a:p>
        </p:txBody>
      </p:sp>
    </p:spTree>
    <p:extLst>
      <p:ext uri="{BB962C8B-B14F-4D97-AF65-F5344CB8AC3E}">
        <p14:creationId xmlns:p14="http://schemas.microsoft.com/office/powerpoint/2010/main" val="11548800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19 - Ορθογώνιο"/>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6" name="20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7" name="21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8" name="23 - Ορθογώνιο"/>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9" name="24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0" name="25 - Ορθογώνιο"/>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26 - Ορθογώνιο"/>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2" name="27 - Ευθεία γραμμή σύνδεσης"/>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3" name="28 - Έλλειψη"/>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29 - Έλλειψη"/>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30 - Ορθογώνιο"/>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2" name="1 - Τίτλος"/>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l-GR" smtClean="0"/>
              <a:t>Kλικ για επεξεργασία των στυλ του υποδείγματος</a:t>
            </a:r>
          </a:p>
        </p:txBody>
      </p:sp>
      <p:sp>
        <p:nvSpPr>
          <p:cNvPr id="20" name="19 - Θέση περιεχομένου"/>
          <p:cNvSpPr>
            <a:spLocks noGrp="1"/>
          </p:cNvSpPr>
          <p:nvPr>
            <p:ph sz="quarter" idx="1"/>
          </p:nvPr>
        </p:nvSpPr>
        <p:spPr>
          <a:xfrm>
            <a:off x="3124200" y="685800"/>
            <a:ext cx="5638800" cy="5410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6" name="6 - Θέση αριθμού διαφάνειας"/>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C0F3809F-44E9-48ED-9A23-46C6160FFFC4}" type="slidenum">
              <a:rPr lang="el-GR">
                <a:solidFill>
                  <a:srgbClr val="9C007F">
                    <a:shade val="75000"/>
                  </a:srgbClr>
                </a:solidFill>
              </a:rPr>
              <a:pPr>
                <a:defRPr/>
              </a:pPr>
              <a:t>‹#›</a:t>
            </a:fld>
            <a:endParaRPr lang="el-GR">
              <a:solidFill>
                <a:srgbClr val="9C007F">
                  <a:shade val="75000"/>
                </a:srgbClr>
              </a:solidFill>
            </a:endParaRPr>
          </a:p>
        </p:txBody>
      </p:sp>
      <p:sp>
        <p:nvSpPr>
          <p:cNvPr id="17" name="4 - Θέση ημερομηνίας"/>
          <p:cNvSpPr>
            <a:spLocks noGrp="1"/>
          </p:cNvSpPr>
          <p:nvPr>
            <p:ph type="dt" sz="half" idx="11"/>
          </p:nvPr>
        </p:nvSpPr>
        <p:spPr/>
        <p:txBody>
          <a:bodyPr/>
          <a:lstStyle>
            <a:lvl1pPr>
              <a:defRPr/>
            </a:lvl1pPr>
          </a:lstStyle>
          <a:p>
            <a:pPr>
              <a:defRPr/>
            </a:pPr>
            <a:fld id="{19222F05-71E3-4910-BAFC-A08D43C38737}" type="datetimeFigureOut">
              <a:rPr lang="el-GR"/>
              <a:pPr>
                <a:defRPr/>
              </a:pPr>
              <a:t>22/9/2022</a:t>
            </a:fld>
            <a:endParaRPr lang="el-GR"/>
          </a:p>
        </p:txBody>
      </p:sp>
      <p:sp>
        <p:nvSpPr>
          <p:cNvPr id="18" name="5 - Θέση υποσέλιδου"/>
          <p:cNvSpPr>
            <a:spLocks noGrp="1"/>
          </p:cNvSpPr>
          <p:nvPr>
            <p:ph type="ftr" sz="quarter" idx="12"/>
          </p:nvPr>
        </p:nvSpPr>
        <p:spPr>
          <a:xfrm>
            <a:off x="301625" y="6410325"/>
            <a:ext cx="3382963" cy="366713"/>
          </a:xfrm>
        </p:spPr>
        <p:txBody>
          <a:bodyPr/>
          <a:lstStyle>
            <a:lvl1pPr>
              <a:defRPr/>
            </a:lvl1pPr>
          </a:lstStyle>
          <a:p>
            <a:pPr>
              <a:defRPr/>
            </a:pPr>
            <a:endParaRPr lang="el-GR"/>
          </a:p>
        </p:txBody>
      </p:sp>
    </p:spTree>
    <p:extLst>
      <p:ext uri="{BB962C8B-B14F-4D97-AF65-F5344CB8AC3E}">
        <p14:creationId xmlns:p14="http://schemas.microsoft.com/office/powerpoint/2010/main" val="2781178965"/>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19 - Ευθεία γραμμή σύνδεσης"/>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6" name="20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7" name="21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8" name="23 - Ορθογώνιο"/>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9" name="24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0" name="25 - Ορθογώνιο"/>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1" name="26 - Ορθογώνιο"/>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27 - Ορθογώνιο"/>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3" name="28 - Έλλειψη"/>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29 - Έλλειψη"/>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30 - Ορθογώνιο"/>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2" name="1 - Τίτλος"/>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4" name="3 - Θέση κειμένου"/>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l-GR" smtClean="0"/>
              <a:t>Kλικ για επεξεργασία των στυλ του υποδείγματος</a:t>
            </a:r>
          </a:p>
        </p:txBody>
      </p:sp>
      <p:sp>
        <p:nvSpPr>
          <p:cNvPr id="16" name="6 - Θέση αριθμού διαφάνειας"/>
          <p:cNvSpPr>
            <a:spLocks noGrp="1"/>
          </p:cNvSpPr>
          <p:nvPr>
            <p:ph type="sldNum" sz="quarter" idx="10"/>
          </p:nvPr>
        </p:nvSpPr>
        <p:spPr>
          <a:xfrm>
            <a:off x="1371600" y="312738"/>
            <a:ext cx="457200" cy="441325"/>
          </a:xfrm>
        </p:spPr>
        <p:txBody>
          <a:bodyPr/>
          <a:lstStyle>
            <a:lvl1pPr>
              <a:defRPr/>
            </a:lvl1pPr>
          </a:lstStyle>
          <a:p>
            <a:pPr>
              <a:defRPr/>
            </a:pPr>
            <a:fld id="{4E37A254-3AF8-40BF-BE01-D666235D9691}" type="slidenum">
              <a:rPr lang="el-GR">
                <a:solidFill>
                  <a:srgbClr val="9C007F">
                    <a:shade val="75000"/>
                  </a:srgbClr>
                </a:solidFill>
              </a:rPr>
              <a:pPr>
                <a:defRPr/>
              </a:pPr>
              <a:t>‹#›</a:t>
            </a:fld>
            <a:endParaRPr lang="el-GR">
              <a:solidFill>
                <a:srgbClr val="9C007F">
                  <a:shade val="75000"/>
                </a:srgbClr>
              </a:solidFill>
            </a:endParaRPr>
          </a:p>
        </p:txBody>
      </p:sp>
      <p:sp>
        <p:nvSpPr>
          <p:cNvPr id="17" name="4 - Θέση ημερομηνίας"/>
          <p:cNvSpPr>
            <a:spLocks noGrp="1"/>
          </p:cNvSpPr>
          <p:nvPr>
            <p:ph type="dt" sz="half" idx="11"/>
          </p:nvPr>
        </p:nvSpPr>
        <p:spPr>
          <a:xfrm>
            <a:off x="5788025" y="6405563"/>
            <a:ext cx="3044825" cy="365125"/>
          </a:xfrm>
        </p:spPr>
        <p:txBody>
          <a:bodyPr/>
          <a:lstStyle>
            <a:lvl1pPr>
              <a:defRPr/>
            </a:lvl1pPr>
          </a:lstStyle>
          <a:p>
            <a:pPr>
              <a:defRPr/>
            </a:pPr>
            <a:fld id="{19C2423F-C4CD-4AAF-8F5A-42BE90D58726}" type="datetimeFigureOut">
              <a:rPr lang="el-GR"/>
              <a:pPr>
                <a:defRPr/>
              </a:pPr>
              <a:t>22/9/2022</a:t>
            </a:fld>
            <a:endParaRPr lang="el-GR"/>
          </a:p>
        </p:txBody>
      </p:sp>
      <p:sp>
        <p:nvSpPr>
          <p:cNvPr id="18" name="5 - Θέση υποσέλιδου"/>
          <p:cNvSpPr>
            <a:spLocks noGrp="1"/>
          </p:cNvSpPr>
          <p:nvPr>
            <p:ph type="ftr" sz="quarter" idx="12"/>
          </p:nvPr>
        </p:nvSpPr>
        <p:spPr>
          <a:xfrm>
            <a:off x="301625" y="6410325"/>
            <a:ext cx="3584575" cy="366713"/>
          </a:xfrm>
        </p:spPr>
        <p:txBody>
          <a:bodyPr/>
          <a:lstStyle>
            <a:lvl1pPr>
              <a:defRPr/>
            </a:lvl1pPr>
          </a:lstStyle>
          <a:p>
            <a:pPr>
              <a:defRPr/>
            </a:pPr>
            <a:endParaRPr lang="el-GR"/>
          </a:p>
        </p:txBody>
      </p:sp>
    </p:spTree>
    <p:extLst>
      <p:ext uri="{BB962C8B-B14F-4D97-AF65-F5344CB8AC3E}">
        <p14:creationId xmlns:p14="http://schemas.microsoft.com/office/powerpoint/2010/main" val="56007786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bg>
      <p:bgPr>
        <a:solidFill>
          <a:schemeClr val="bg2"/>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lvl1pPr>
              <a:defRPr/>
            </a:lvl1pPr>
          </a:lstStyle>
          <a:p>
            <a:pPr>
              <a:defRPr/>
            </a:pPr>
            <a:fld id="{ECA88FE8-6F40-47DA-9347-CC3EB6BDC593}"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A497492-A4CB-48A8-B00A-94C3F25BABC2}" type="slidenum">
              <a:rPr lang="el-GR">
                <a:solidFill>
                  <a:srgbClr val="9C007F">
                    <a:shade val="75000"/>
                  </a:srgbClr>
                </a:solidFill>
              </a:rPr>
              <a:pPr>
                <a:defRPr/>
              </a:pPr>
              <a:t>‹#›</a:t>
            </a:fld>
            <a:endParaRPr lang="el-GR">
              <a:solidFill>
                <a:srgbClr val="9C007F">
                  <a:shade val="75000"/>
                </a:srgbClr>
              </a:solidFill>
            </a:endParaRPr>
          </a:p>
        </p:txBody>
      </p:sp>
    </p:spTree>
    <p:extLst>
      <p:ext uri="{BB962C8B-B14F-4D97-AF65-F5344CB8AC3E}">
        <p14:creationId xmlns:p14="http://schemas.microsoft.com/office/powerpoint/2010/main" val="2870072433"/>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Pr>
        <a:solidFill>
          <a:schemeClr val="bg2"/>
        </a:solidFill>
        <a:effectLst/>
      </p:bgPr>
    </p:bg>
    <p:spTree>
      <p:nvGrpSpPr>
        <p:cNvPr id="1" name=""/>
        <p:cNvGrpSpPr/>
        <p:nvPr/>
      </p:nvGrpSpPr>
      <p:grpSpPr>
        <a:xfrm>
          <a:off x="0" y="0"/>
          <a:ext cx="0" cy="0"/>
          <a:chOff x="0" y="0"/>
          <a:chExt cx="0" cy="0"/>
        </a:xfrm>
      </p:grpSpPr>
      <p:sp>
        <p:nvSpPr>
          <p:cNvPr id="4" name="19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5" name="20 - Ορθογώνιο"/>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6" name="21 - Ορθογώνιο"/>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7" name="23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8" name="24 - Ορθογώνιο"/>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9" name="25 - Ορθογώνιο"/>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0" name="26 - Ευθεία γραμμή σύνδεσης"/>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1" name="27 - Έλλειψη"/>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28 - Έλλειψη"/>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2 - Θέση κατακόρυφου κειμένου"/>
          <p:cNvSpPr>
            <a:spLocks noGrp="1"/>
          </p:cNvSpPr>
          <p:nvPr>
            <p:ph type="body" orient="vert" idx="1"/>
          </p:nvPr>
        </p:nvSpPr>
        <p:spPr>
          <a:xfrm>
            <a:off x="304800" y="304800"/>
            <a:ext cx="6553200" cy="5821366"/>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2" name="1 - Κατακόρυφος τίτλος"/>
          <p:cNvSpPr>
            <a:spLocks noGrp="1"/>
          </p:cNvSpPr>
          <p:nvPr>
            <p:ph type="title" orient="vert"/>
          </p:nvPr>
        </p:nvSpPr>
        <p:spPr>
          <a:xfrm>
            <a:off x="7391400" y="304801"/>
            <a:ext cx="1447800" cy="5851525"/>
          </a:xfrm>
        </p:spPr>
        <p:txBody>
          <a:bodyPr vert="eaVert"/>
          <a:lstStyle/>
          <a:p>
            <a:r>
              <a:rPr lang="el-GR" smtClean="0"/>
              <a:t>Kλικ για επεξεργασία του τίτλου</a:t>
            </a:r>
            <a:endParaRPr lang="en-US"/>
          </a:p>
        </p:txBody>
      </p:sp>
      <p:sp>
        <p:nvSpPr>
          <p:cNvPr id="13" name="5 - Θέση αριθμού διαφάνειας"/>
          <p:cNvSpPr>
            <a:spLocks noGrp="1"/>
          </p:cNvSpPr>
          <p:nvPr>
            <p:ph type="sldNum" sz="quarter" idx="10"/>
          </p:nvPr>
        </p:nvSpPr>
        <p:spPr>
          <a:xfrm>
            <a:off x="6915150" y="3009900"/>
            <a:ext cx="457200" cy="441325"/>
          </a:xfrm>
        </p:spPr>
        <p:txBody>
          <a:bodyPr/>
          <a:lstStyle>
            <a:lvl1pPr>
              <a:defRPr/>
            </a:lvl1pPr>
          </a:lstStyle>
          <a:p>
            <a:pPr>
              <a:defRPr/>
            </a:pPr>
            <a:fld id="{9361B527-5C81-4556-9C62-BC033AEBEEF7}" type="slidenum">
              <a:rPr lang="el-GR">
                <a:solidFill>
                  <a:srgbClr val="9C007F">
                    <a:shade val="75000"/>
                  </a:srgbClr>
                </a:solidFill>
              </a:rPr>
              <a:pPr>
                <a:defRPr/>
              </a:pPr>
              <a:t>‹#›</a:t>
            </a:fld>
            <a:endParaRPr lang="el-GR">
              <a:solidFill>
                <a:srgbClr val="9C007F">
                  <a:shade val="75000"/>
                </a:srgbClr>
              </a:solidFill>
            </a:endParaRPr>
          </a:p>
        </p:txBody>
      </p:sp>
      <p:sp>
        <p:nvSpPr>
          <p:cNvPr id="14" name="3 - Θέση ημερομηνίας"/>
          <p:cNvSpPr>
            <a:spLocks noGrp="1"/>
          </p:cNvSpPr>
          <p:nvPr>
            <p:ph type="dt" sz="half" idx="11"/>
          </p:nvPr>
        </p:nvSpPr>
        <p:spPr/>
        <p:txBody>
          <a:bodyPr/>
          <a:lstStyle>
            <a:lvl1pPr>
              <a:defRPr/>
            </a:lvl1pPr>
          </a:lstStyle>
          <a:p>
            <a:pPr>
              <a:defRPr/>
            </a:pPr>
            <a:fld id="{503A9851-6EF4-427A-8D88-8615B1277343}" type="datetimeFigureOut">
              <a:rPr lang="el-GR"/>
              <a:pPr>
                <a:defRPr/>
              </a:pPr>
              <a:t>22/9/2022</a:t>
            </a:fld>
            <a:endParaRPr lang="el-GR"/>
          </a:p>
        </p:txBody>
      </p:sp>
      <p:sp>
        <p:nvSpPr>
          <p:cNvPr id="15" name="4 - Θέση υποσέλιδου"/>
          <p:cNvSpPr>
            <a:spLocks noGrp="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258386632"/>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104989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986136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161496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36373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603440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687269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289828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700414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975163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936403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602348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0D0672D-40B4-4D06-8232-8E5647EBE7F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EC8A694-9208-46D3-9199-E72DA6191306}"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665614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1061826"/>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8535459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solidFill>
                  <a:srgbClr val="EFEDE3"/>
                </a:solidFill>
              </a:rPr>
              <a:pPr/>
              <a:t>9/22/2022</a:t>
            </a:fld>
            <a:endParaRPr lang="en-US" dirty="0">
              <a:solidFill>
                <a:srgbClr val="EFEDE3"/>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FEDE3"/>
                </a:solidFill>
              </a:rPr>
              <a:pPr/>
              <a:t>‹#›</a:t>
            </a:fld>
            <a:endParaRPr lang="en-US" dirty="0">
              <a:solidFill>
                <a:srgbClr val="EFEDE3"/>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8209680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189992D0-38C4-47FB-9ABF-13B1999BD0D9}" type="datetime1">
              <a:rPr lang="el-GR" smtClean="0"/>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02C13B9-ADEC-47A0-A816-80A8719C11DA}" type="slidenum">
              <a:rPr lang="el-GR"/>
              <a:pPr>
                <a:defRPr/>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749486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6" name="Footer Placeholder 5"/>
          <p:cNvSpPr>
            <a:spLocks noGrp="1"/>
          </p:cNvSpPr>
          <p:nvPr>
            <p:ph type="ftr" sz="quarter" idx="11"/>
          </p:nvPr>
        </p:nvSpPr>
        <p:spPr/>
        <p:txBody>
          <a:bodyPr/>
          <a:lstStyle/>
          <a:p>
            <a:endParaRPr lang="en-US" dirty="0">
              <a:solidFill>
                <a:srgbClr val="191B0E"/>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0891463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8" name="Footer Placeholder 7"/>
          <p:cNvSpPr>
            <a:spLocks noGrp="1"/>
          </p:cNvSpPr>
          <p:nvPr>
            <p:ph type="ftr" sz="quarter" idx="11"/>
          </p:nvPr>
        </p:nvSpPr>
        <p:spPr/>
        <p:txBody>
          <a:bodyPr/>
          <a:lstStyle/>
          <a:p>
            <a:endParaRPr lang="en-US" dirty="0">
              <a:solidFill>
                <a:srgbClr val="191B0E"/>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3442669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4" name="Footer Placeholder 3"/>
          <p:cNvSpPr>
            <a:spLocks noGrp="1"/>
          </p:cNvSpPr>
          <p:nvPr>
            <p:ph type="ftr" sz="quarter" idx="11"/>
          </p:nvPr>
        </p:nvSpPr>
        <p:spPr/>
        <p:txBody>
          <a:bodyPr/>
          <a:lstStyle/>
          <a:p>
            <a:endParaRPr lang="en-US" dirty="0">
              <a:solidFill>
                <a:srgbClr val="191B0E"/>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96118370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3" name="Footer Placeholder 2"/>
          <p:cNvSpPr>
            <a:spLocks noGrp="1"/>
          </p:cNvSpPr>
          <p:nvPr>
            <p:ph type="ftr" sz="quarter" idx="11"/>
          </p:nvPr>
        </p:nvSpPr>
        <p:spPr/>
        <p:txBody>
          <a:bodyPr/>
          <a:lstStyle/>
          <a:p>
            <a:endParaRPr lang="en-US" dirty="0">
              <a:solidFill>
                <a:srgbClr val="191B0E"/>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4510188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58294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48114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3801314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191B0E"/>
                </a:solidFill>
              </a:rPr>
              <a:pPr/>
              <a:t>9/22/2022</a:t>
            </a:fld>
            <a:endParaRPr lang="en-US" dirty="0">
              <a:solidFill>
                <a:srgbClr val="191B0E"/>
              </a:solidFill>
            </a:endParaRPr>
          </a:p>
        </p:txBody>
      </p:sp>
      <p:sp>
        <p:nvSpPr>
          <p:cNvPr id="5" name="Footer Placeholder 4"/>
          <p:cNvSpPr>
            <a:spLocks noGrp="1"/>
          </p:cNvSpPr>
          <p:nvPr>
            <p:ph type="ftr" sz="quarter" idx="11"/>
          </p:nvPr>
        </p:nvSpPr>
        <p:spPr/>
        <p:txBody>
          <a:bodyPr/>
          <a:lstStyle/>
          <a:p>
            <a:endParaRPr lang="en-US" dirty="0">
              <a:solidFill>
                <a:srgbClr val="191B0E"/>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771464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48807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50205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86979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94"/>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94"/>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98358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529"/>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55878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67504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7004"/>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918131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83454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7700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C857CD7E-0D25-4D20-A546-2F5FDC1BA303}" type="datetime1">
              <a:rPr lang="el-GR" smtClean="0"/>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42C947E4-103A-4C6C-974E-E1591FD8F14E}" type="slidenum">
              <a:rPr lang="el-GR"/>
              <a:pPr>
                <a:defRPr/>
              </a:pPr>
              <a:t>‹#›</a:t>
            </a:fld>
            <a:endParaRPr lang="el-G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52573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55590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78178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47769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35839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95"/>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95"/>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10606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577"/>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81591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415481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7052"/>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63754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5540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83B5E797-9AEF-4F48-A47A-1C4A2CFDBD7D}" type="datetime1">
              <a:rPr lang="el-GR" smtClean="0"/>
              <a:t>22/9/2022</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F9BD66BF-39C5-4402-B4B1-1060E4F4B6DD}" type="slidenum">
              <a:rPr lang="el-GR"/>
              <a:pPr>
                <a:defRPr/>
              </a:pPr>
              <a:t>‹#›</a:t>
            </a:fld>
            <a:endParaRPr lang="el-G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45300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83410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282010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26"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2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953407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59667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20716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744"/>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744"/>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07740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529"/>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26630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14165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7004"/>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94667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966E32D5-1BB6-49E5-B4A2-92AD44895530}" type="datetime1">
              <a:rPr lang="el-GR" smtClean="0"/>
              <a:t>22/9/2022</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A260B76B-1012-4A71-A969-5B378AB22AA1}" type="slidenum">
              <a:rPr lang="el-GR"/>
              <a:pPr>
                <a:defRPr/>
              </a:pPr>
              <a:t>‹#›</a:t>
            </a:fld>
            <a:endParaRPr lang="el-G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7969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8" name="7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46017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4" name="3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649219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39489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76841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6" name="5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78077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57222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95"/>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95"/>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solidFill>
                  <a:prstClr val="black">
                    <a:tint val="75000"/>
                  </a:prstClr>
                </a:solidFill>
              </a:rPr>
              <a:pPr/>
              <a:t>22/9/2022</a:t>
            </a:fld>
            <a:endParaRPr lang="el-GR">
              <a:solidFill>
                <a:prstClr val="black">
                  <a:tint val="75000"/>
                </a:prstClr>
              </a:solidFill>
            </a:endParaRPr>
          </a:p>
        </p:txBody>
      </p:sp>
      <p:sp>
        <p:nvSpPr>
          <p:cNvPr id="5" name="4 - Θέση υποσέλιδου"/>
          <p:cNvSpPr>
            <a:spLocks noGrp="1"/>
          </p:cNvSpPr>
          <p:nvPr>
            <p:ph type="ftr" sz="quarter" idx="11"/>
          </p:nvPr>
        </p:nvSpPr>
        <p:spPr/>
        <p:txBody>
          <a:bodyPr/>
          <a:lstStyle/>
          <a:p>
            <a:endParaRPr lang="el-GR">
              <a:solidFill>
                <a:prstClr val="black">
                  <a:tint val="75000"/>
                </a:prstClr>
              </a:solidFill>
            </a:endParaRP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3524516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827"/>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542E7D-F4EC-46FD-8451-04E2F4E44B9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319857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CBD6A3-8E87-4277-A198-53C02CE229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725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153B2445-3107-4C06-9C51-CC056651037E}" type="datetime1">
              <a:rPr lang="el-GR" smtClean="0"/>
              <a:t>22/9/2022</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41B1D441-E748-4FC5-B079-CB9F509820CE}" type="slidenum">
              <a:rPr lang="el-GR"/>
              <a:pPr>
                <a:defRPr/>
              </a:pPr>
              <a:t>‹#›</a:t>
            </a:fld>
            <a:endParaRPr lang="el-G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7302"/>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D00D0-926E-43BE-9E3B-C9AB5B8241F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9035365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3E30D2-F23A-45D0-9F0E-69D4CF3515C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5378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C2C674-6D60-441F-B739-DF7ABC7393C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7015491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389654-7D97-4898-91FB-AEE0DF54405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104052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36992F-1B2D-4DEF-864E-8D66BBE036C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78196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349"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4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349"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42E04A-57BF-4B3A-A49E-0DD4A904A92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377141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EAA57-4DAA-4599-867B-6F6D248D356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6528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A03564-201D-4ADA-B135-6E880DB0915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571347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995"/>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995"/>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F41B4-008D-4179-975D-EB96A2AE0D7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549897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457200" y="1600206"/>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AC4983-0C85-441C-BED4-2DF9F1520C2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59123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9E32670D-615D-4276-96E6-4BBEAF069508}" type="datetime1">
              <a:rPr lang="el-GR" smtClean="0"/>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D6C68D56-280C-485B-AAFF-68FDCFFC53BC}" type="slidenum">
              <a:rPr lang="el-GR"/>
              <a:pPr>
                <a:defRPr/>
              </a:pPr>
              <a:t>‹#›</a:t>
            </a:fld>
            <a:endParaRPr lang="el-G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Looking up to clouds and blue sky surrounded by glass-walled buildings"/>
          <p:cNvPicPr>
            <a:picLocks noChangeAspect="1"/>
          </p:cNvPicPr>
          <p:nvPr/>
        </p:nvPicPr>
        <p:blipFill>
          <a:blip r:embed="rId2" cstate="print"/>
          <a:srcRect/>
          <a:stretch>
            <a:fillRect/>
          </a:stretch>
        </p:blipFill>
        <p:spPr bwMode="auto">
          <a:xfrm>
            <a:off x="3656205" y="0"/>
            <a:ext cx="5487829" cy="6858000"/>
          </a:xfrm>
          <a:prstGeom prst="rect">
            <a:avLst/>
          </a:prstGeom>
          <a:noFill/>
          <a:ln w="9525">
            <a:noFill/>
            <a:miter lim="800000"/>
            <a:headEnd/>
            <a:tailEnd/>
          </a:ln>
        </p:spPr>
      </p:pic>
      <p:sp>
        <p:nvSpPr>
          <p:cNvPr id="2" name="Title 1"/>
          <p:cNvSpPr>
            <a:spLocks noGrp="1"/>
          </p:cNvSpPr>
          <p:nvPr>
            <p:ph type="ctrTitle"/>
          </p:nvPr>
        </p:nvSpPr>
        <p:spPr>
          <a:xfrm>
            <a:off x="456129" y="685988"/>
            <a:ext cx="2972574" cy="4724399"/>
          </a:xfrm>
        </p:spPr>
        <p:txBody>
          <a:bodyPr>
            <a:normAutofit/>
          </a:bodyPr>
          <a:lstStyle>
            <a:lvl1pPr>
              <a:defRPr sz="4800"/>
            </a:lvl1pPr>
          </a:lstStyle>
          <a:p>
            <a:r>
              <a:rPr/>
              <a:t>Click to edit Master title style</a:t>
            </a:r>
          </a:p>
        </p:txBody>
      </p:sp>
      <p:sp>
        <p:nvSpPr>
          <p:cNvPr id="3" name="Subtitle 2"/>
          <p:cNvSpPr>
            <a:spLocks noGrp="1"/>
          </p:cNvSpPr>
          <p:nvPr>
            <p:ph type="subTitle" idx="1"/>
          </p:nvPr>
        </p:nvSpPr>
        <p:spPr>
          <a:xfrm>
            <a:off x="456129" y="5410200"/>
            <a:ext cx="2972574"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sp>
        <p:nvSpPr>
          <p:cNvPr id="5" name="Date Placeholder 7"/>
          <p:cNvSpPr>
            <a:spLocks noGrp="1"/>
          </p:cNvSpPr>
          <p:nvPr>
            <p:ph type="dt" sz="half" idx="10"/>
          </p:nvPr>
        </p:nvSpPr>
        <p:spPr/>
        <p:txBody>
          <a:bodyPr/>
          <a:lstStyle>
            <a:lvl1pPr>
              <a:defRPr/>
            </a:lvl1pPr>
          </a:lstStyle>
          <a:p>
            <a:pPr>
              <a:defRPr/>
            </a:pPr>
            <a:fld id="{FD139E12-1A8B-43FE-A244-FB5E31D15783}" type="datetimeFigureOut">
              <a:rPr lang="en-US"/>
              <a:pPr>
                <a:defRPr/>
              </a:pPr>
              <a:t>9/22/2022</a:t>
            </a:fld>
            <a:endParaRPr/>
          </a:p>
        </p:txBody>
      </p:sp>
      <p:sp>
        <p:nvSpPr>
          <p:cNvPr id="6" name="Footer Placeholder 8"/>
          <p:cNvSpPr>
            <a:spLocks noGrp="1"/>
          </p:cNvSpPr>
          <p:nvPr>
            <p:ph type="ftr" sz="quarter" idx="11"/>
          </p:nvPr>
        </p:nvSpPr>
        <p:spPr/>
        <p:txBody>
          <a:bodyPr/>
          <a:lstStyle>
            <a:lvl1pPr>
              <a:defRPr/>
            </a:lvl1pPr>
          </a:lstStyle>
          <a:p>
            <a:pPr>
              <a:defRPr/>
            </a:pPr>
            <a:endParaRPr/>
          </a:p>
        </p:txBody>
      </p:sp>
      <p:sp>
        <p:nvSpPr>
          <p:cNvPr id="7" name="Slide Number Placeholder 9"/>
          <p:cNvSpPr>
            <a:spLocks noGrp="1"/>
          </p:cNvSpPr>
          <p:nvPr>
            <p:ph type="sldNum" sz="quarter" idx="12"/>
          </p:nvPr>
        </p:nvSpPr>
        <p:spPr/>
        <p:txBody>
          <a:bodyPr/>
          <a:lstStyle>
            <a:lvl1pPr>
              <a:defRPr/>
            </a:lvl1pPr>
          </a:lstStyle>
          <a:p>
            <a:pPr>
              <a:defRPr/>
            </a:pPr>
            <a:fld id="{141FDD70-165E-4571-9EB0-F63AA7141D83}" type="slidenum">
              <a:rPr/>
              <a:pPr>
                <a:defRPr/>
              </a:pPr>
              <a:t>‹#›</a:t>
            </a:fld>
            <a:endParaRPr/>
          </a:p>
        </p:txBody>
      </p:sp>
    </p:spTree>
    <p:extLst>
      <p:ext uri="{BB962C8B-B14F-4D97-AF65-F5344CB8AC3E}">
        <p14:creationId xmlns:p14="http://schemas.microsoft.com/office/powerpoint/2010/main" val="5371825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8098F7DA-88FC-40FA-9B32-369D31A7EAA1}"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88B1E158-CD96-494E-9984-818DD622E292}" type="slidenum">
              <a:rPr/>
              <a:pPr>
                <a:defRPr/>
              </a:pPr>
              <a:t>‹#›</a:t>
            </a:fld>
            <a:endParaRPr/>
          </a:p>
        </p:txBody>
      </p:sp>
    </p:spTree>
    <p:extLst>
      <p:ext uri="{BB962C8B-B14F-4D97-AF65-F5344CB8AC3E}">
        <p14:creationId xmlns:p14="http://schemas.microsoft.com/office/powerpoint/2010/main" val="4782614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6223" y="2590800"/>
            <a:ext cx="6173807" cy="2819400"/>
          </a:xfrm>
        </p:spPr>
        <p:txBody>
          <a:bodyPr>
            <a:normAutofit/>
          </a:bodyPr>
          <a:lstStyle>
            <a:lvl1pPr algn="l">
              <a:defRPr sz="4800" b="0" cap="none" baseline="0"/>
            </a:lvl1pPr>
          </a:lstStyle>
          <a:p>
            <a:r>
              <a:rPr/>
              <a:t>Click to edit Master title style</a:t>
            </a:r>
          </a:p>
        </p:txBody>
      </p:sp>
      <p:sp>
        <p:nvSpPr>
          <p:cNvPr id="3" name="Text Placeholder 2"/>
          <p:cNvSpPr>
            <a:spLocks noGrp="1"/>
          </p:cNvSpPr>
          <p:nvPr>
            <p:ph type="body" idx="1"/>
          </p:nvPr>
        </p:nvSpPr>
        <p:spPr>
          <a:xfrm>
            <a:off x="454939" y="5410200"/>
            <a:ext cx="6174998" cy="762000"/>
          </a:xfrm>
        </p:spPr>
        <p:txBody>
          <a:bodyPr>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lvl1pPr>
              <a:defRPr/>
            </a:lvl1pPr>
          </a:lstStyle>
          <a:p>
            <a:pPr>
              <a:defRPr/>
            </a:pPr>
            <a:fld id="{2DDF815B-F194-4F6B-999D-2FE351502AFD}"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25FF3210-5C14-449C-AEA0-757F6F6879A1}" type="slidenum">
              <a:rPr/>
              <a:pPr>
                <a:defRPr/>
              </a:pPr>
              <a:t>‹#›</a:t>
            </a:fld>
            <a:endParaRPr/>
          </a:p>
        </p:txBody>
      </p:sp>
    </p:spTree>
    <p:extLst>
      <p:ext uri="{BB962C8B-B14F-4D97-AF65-F5344CB8AC3E}">
        <p14:creationId xmlns:p14="http://schemas.microsoft.com/office/powerpoint/2010/main" val="32023252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70707" y="685800"/>
            <a:ext cx="377288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914993" y="685800"/>
            <a:ext cx="377288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3"/>
          <p:cNvSpPr>
            <a:spLocks noGrp="1"/>
          </p:cNvSpPr>
          <p:nvPr>
            <p:ph type="dt" sz="half" idx="10"/>
          </p:nvPr>
        </p:nvSpPr>
        <p:spPr/>
        <p:txBody>
          <a:bodyPr/>
          <a:lstStyle>
            <a:lvl1pPr>
              <a:defRPr/>
            </a:lvl1pPr>
          </a:lstStyle>
          <a:p>
            <a:pPr>
              <a:defRPr/>
            </a:pPr>
            <a:fld id="{B7936161-E494-44AC-99C7-8E2DD82BFA1D}"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A23C2C52-B6C6-4803-A209-8F838C371719}" type="slidenum">
              <a:rPr/>
              <a:pPr>
                <a:defRPr/>
              </a:pPr>
              <a:t>‹#›</a:t>
            </a:fld>
            <a:endParaRPr/>
          </a:p>
        </p:txBody>
      </p:sp>
    </p:spTree>
    <p:extLst>
      <p:ext uri="{BB962C8B-B14F-4D97-AF65-F5344CB8AC3E}">
        <p14:creationId xmlns:p14="http://schemas.microsoft.com/office/powerpoint/2010/main" val="36665840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a:t>Click to edit Master title style</a:t>
            </a:r>
          </a:p>
        </p:txBody>
      </p:sp>
      <p:sp>
        <p:nvSpPr>
          <p:cNvPr id="3" name="Text Placeholder 2"/>
          <p:cNvSpPr>
            <a:spLocks noGrp="1"/>
          </p:cNvSpPr>
          <p:nvPr>
            <p:ph type="body" idx="1"/>
          </p:nvPr>
        </p:nvSpPr>
        <p:spPr>
          <a:xfrm>
            <a:off x="970597"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70597"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915081" y="685800"/>
            <a:ext cx="3772883"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913914" y="1676400"/>
            <a:ext cx="3772883"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3"/>
          <p:cNvSpPr>
            <a:spLocks noGrp="1"/>
          </p:cNvSpPr>
          <p:nvPr>
            <p:ph type="dt" sz="half" idx="10"/>
          </p:nvPr>
        </p:nvSpPr>
        <p:spPr/>
        <p:txBody>
          <a:bodyPr/>
          <a:lstStyle>
            <a:lvl1pPr>
              <a:defRPr/>
            </a:lvl1pPr>
          </a:lstStyle>
          <a:p>
            <a:pPr>
              <a:defRPr/>
            </a:pPr>
            <a:fld id="{1ECC7F5B-2A75-4F6A-835E-6FE28EB276BB}" type="datetimeFigureOut">
              <a:rPr lang="en-US"/>
              <a:pPr>
                <a:defRPr/>
              </a:pPr>
              <a:t>9/22/2022</a:t>
            </a:fld>
            <a:endParaRPr/>
          </a:p>
        </p:txBody>
      </p:sp>
      <p:sp>
        <p:nvSpPr>
          <p:cNvPr id="8" name="Footer Placeholder 4"/>
          <p:cNvSpPr>
            <a:spLocks noGrp="1"/>
          </p:cNvSpPr>
          <p:nvPr>
            <p:ph type="ftr" sz="quarter" idx="11"/>
          </p:nvPr>
        </p:nvSpPr>
        <p:spPr/>
        <p:txBody>
          <a:bodyPr/>
          <a:lstStyle>
            <a:lvl1pPr>
              <a:defRPr/>
            </a:lvl1pPr>
          </a:lstStyle>
          <a:p>
            <a:pPr>
              <a:defRPr/>
            </a:pPr>
            <a:endParaRPr/>
          </a:p>
        </p:txBody>
      </p:sp>
      <p:sp>
        <p:nvSpPr>
          <p:cNvPr id="9" name="Slide Number Placeholder 5"/>
          <p:cNvSpPr>
            <a:spLocks noGrp="1"/>
          </p:cNvSpPr>
          <p:nvPr>
            <p:ph type="sldNum" sz="quarter" idx="12"/>
          </p:nvPr>
        </p:nvSpPr>
        <p:spPr/>
        <p:txBody>
          <a:bodyPr/>
          <a:lstStyle>
            <a:lvl1pPr>
              <a:defRPr/>
            </a:lvl1pPr>
          </a:lstStyle>
          <a:p>
            <a:pPr>
              <a:defRPr/>
            </a:pPr>
            <a:fld id="{41A6F298-3D3F-48CB-B039-3EFFD7F27E06}" type="slidenum">
              <a:rPr/>
              <a:pPr>
                <a:defRPr/>
              </a:pPr>
              <a:t>‹#›</a:t>
            </a:fld>
            <a:endParaRPr/>
          </a:p>
        </p:txBody>
      </p:sp>
    </p:spTree>
    <p:extLst>
      <p:ext uri="{BB962C8B-B14F-4D97-AF65-F5344CB8AC3E}">
        <p14:creationId xmlns:p14="http://schemas.microsoft.com/office/powerpoint/2010/main" val="2815389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3"/>
          <p:cNvSpPr>
            <a:spLocks noGrp="1"/>
          </p:cNvSpPr>
          <p:nvPr>
            <p:ph type="dt" sz="half" idx="10"/>
          </p:nvPr>
        </p:nvSpPr>
        <p:spPr/>
        <p:txBody>
          <a:bodyPr/>
          <a:lstStyle>
            <a:lvl1pPr>
              <a:defRPr/>
            </a:lvl1pPr>
          </a:lstStyle>
          <a:p>
            <a:pPr>
              <a:defRPr/>
            </a:pPr>
            <a:fld id="{896F43CB-1A8E-478B-9C08-BCCCECB9EF55}" type="datetimeFigureOut">
              <a:rPr lang="en-US"/>
              <a:pPr>
                <a:defRPr/>
              </a:pPr>
              <a:t>9/22/2022</a:t>
            </a:fld>
            <a:endParaRPr/>
          </a:p>
        </p:txBody>
      </p:sp>
      <p:sp>
        <p:nvSpPr>
          <p:cNvPr id="4" name="Footer Placeholder 4"/>
          <p:cNvSpPr>
            <a:spLocks noGrp="1"/>
          </p:cNvSpPr>
          <p:nvPr>
            <p:ph type="ftr" sz="quarter" idx="11"/>
          </p:nvPr>
        </p:nvSpPr>
        <p:spPr/>
        <p:txBody>
          <a:bodyPr/>
          <a:lstStyle>
            <a:lvl1pPr>
              <a:defRPr/>
            </a:lvl1pPr>
          </a:lstStyle>
          <a:p>
            <a:pPr>
              <a:defRPr/>
            </a:pPr>
            <a:endParaRPr/>
          </a:p>
        </p:txBody>
      </p:sp>
      <p:sp>
        <p:nvSpPr>
          <p:cNvPr id="5" name="Slide Number Placeholder 5"/>
          <p:cNvSpPr>
            <a:spLocks noGrp="1"/>
          </p:cNvSpPr>
          <p:nvPr>
            <p:ph type="sldNum" sz="quarter" idx="12"/>
          </p:nvPr>
        </p:nvSpPr>
        <p:spPr/>
        <p:txBody>
          <a:bodyPr/>
          <a:lstStyle>
            <a:lvl1pPr>
              <a:defRPr/>
            </a:lvl1pPr>
          </a:lstStyle>
          <a:p>
            <a:pPr>
              <a:defRPr/>
            </a:pPr>
            <a:fld id="{3FD7EE73-B5B6-45D3-B900-3C30BB9DB943}" type="slidenum">
              <a:rPr/>
              <a:pPr>
                <a:defRPr/>
              </a:pPr>
              <a:t>‹#›</a:t>
            </a:fld>
            <a:endParaRPr/>
          </a:p>
        </p:txBody>
      </p:sp>
    </p:spTree>
    <p:extLst>
      <p:ext uri="{BB962C8B-B14F-4D97-AF65-F5344CB8AC3E}">
        <p14:creationId xmlns:p14="http://schemas.microsoft.com/office/powerpoint/2010/main" val="4649689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1CD8385-81EE-4580-A271-AEF1BF378507}" type="datetimeFigureOut">
              <a:rPr lang="en-US"/>
              <a:pPr>
                <a:defRPr/>
              </a:pPr>
              <a:t>9/22/2022</a:t>
            </a:fld>
            <a:endParaRPr/>
          </a:p>
        </p:txBody>
      </p:sp>
      <p:sp>
        <p:nvSpPr>
          <p:cNvPr id="3" name="Footer Placeholder 4"/>
          <p:cNvSpPr>
            <a:spLocks noGrp="1"/>
          </p:cNvSpPr>
          <p:nvPr>
            <p:ph type="ftr" sz="quarter" idx="11"/>
          </p:nvPr>
        </p:nvSpPr>
        <p:spPr/>
        <p:txBody>
          <a:bodyPr/>
          <a:lstStyle>
            <a:lvl1pPr>
              <a:defRPr/>
            </a:lvl1pPr>
          </a:lstStyle>
          <a:p>
            <a:pPr>
              <a:defRPr/>
            </a:pPr>
            <a:endParaRPr/>
          </a:p>
        </p:txBody>
      </p:sp>
      <p:sp>
        <p:nvSpPr>
          <p:cNvPr id="4" name="Slide Number Placeholder 5"/>
          <p:cNvSpPr>
            <a:spLocks noGrp="1"/>
          </p:cNvSpPr>
          <p:nvPr>
            <p:ph type="sldNum" sz="quarter" idx="12"/>
          </p:nvPr>
        </p:nvSpPr>
        <p:spPr/>
        <p:txBody>
          <a:bodyPr/>
          <a:lstStyle>
            <a:lvl1pPr>
              <a:defRPr/>
            </a:lvl1pPr>
          </a:lstStyle>
          <a:p>
            <a:pPr>
              <a:defRPr/>
            </a:pPr>
            <a:fld id="{E8F52EF9-EC33-47D8-9D0C-8DE34D78C41D}" type="slidenum">
              <a:rPr/>
              <a:pPr>
                <a:defRPr/>
              </a:pPr>
              <a:t>‹#›</a:t>
            </a:fld>
            <a:endParaRPr/>
          </a:p>
        </p:txBody>
      </p:sp>
    </p:spTree>
    <p:extLst>
      <p:ext uri="{BB962C8B-B14F-4D97-AF65-F5344CB8AC3E}">
        <p14:creationId xmlns:p14="http://schemas.microsoft.com/office/powerpoint/2010/main" val="2303797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Autofit/>
          </a:bodyPr>
          <a:lstStyle>
            <a:lvl1pPr algn="l">
              <a:defRPr sz="3600" b="0"/>
            </a:lvl1pPr>
          </a:lstStyle>
          <a:p>
            <a:r>
              <a:rPr/>
              <a:t>Click to edit Master title style</a:t>
            </a:r>
          </a:p>
        </p:txBody>
      </p:sp>
      <p:sp>
        <p:nvSpPr>
          <p:cNvPr id="3" name="Content Placeholder 2"/>
          <p:cNvSpPr>
            <a:spLocks noGrp="1"/>
          </p:cNvSpPr>
          <p:nvPr>
            <p:ph idx="1"/>
          </p:nvPr>
        </p:nvSpPr>
        <p:spPr>
          <a:xfrm>
            <a:off x="3657363" y="685800"/>
            <a:ext cx="5029438"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2C80A9AC-D10D-423E-818B-D5CFE3196BF5}"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1F63228A-8FB9-43C0-A35A-CD73D1FDBA30}" type="slidenum">
              <a:rPr/>
              <a:pPr>
                <a:defRPr/>
              </a:pPr>
              <a:t>‹#›</a:t>
            </a:fld>
            <a:endParaRPr/>
          </a:p>
        </p:txBody>
      </p:sp>
    </p:spTree>
    <p:extLst>
      <p:ext uri="{BB962C8B-B14F-4D97-AF65-F5344CB8AC3E}">
        <p14:creationId xmlns:p14="http://schemas.microsoft.com/office/powerpoint/2010/main" val="36646530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129" y="685800"/>
            <a:ext cx="2972574" cy="4724400"/>
          </a:xfrm>
        </p:spPr>
        <p:txBody>
          <a:bodyPr>
            <a:normAutofit/>
          </a:bodyPr>
          <a:lstStyle>
            <a:lvl1pPr algn="l">
              <a:defRPr sz="3600" b="0"/>
            </a:lvl1pPr>
          </a:lstStyle>
          <a:p>
            <a:r>
              <a:rPr/>
              <a:t>Click to edit Master title style</a:t>
            </a:r>
          </a:p>
        </p:txBody>
      </p:sp>
      <p:sp>
        <p:nvSpPr>
          <p:cNvPr id="3" name="Picture Placeholder 2"/>
          <p:cNvSpPr>
            <a:spLocks noGrp="1"/>
          </p:cNvSpPr>
          <p:nvPr>
            <p:ph type="pic" idx="1"/>
          </p:nvPr>
        </p:nvSpPr>
        <p:spPr>
          <a:xfrm>
            <a:off x="3657364" y="685800"/>
            <a:ext cx="5030510" cy="5486400"/>
          </a:xfrm>
          <a:ln w="63500">
            <a:solidFill>
              <a:schemeClr val="bg1"/>
            </a:solidFill>
            <a:miter lim="800000"/>
          </a:ln>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noProof="0"/>
              <a:t>Click icon to add picture</a:t>
            </a:r>
          </a:p>
        </p:txBody>
      </p:sp>
      <p:sp>
        <p:nvSpPr>
          <p:cNvPr id="4" name="Text Placeholder 3"/>
          <p:cNvSpPr>
            <a:spLocks noGrp="1"/>
          </p:cNvSpPr>
          <p:nvPr>
            <p:ph type="body" sz="half" idx="2"/>
          </p:nvPr>
        </p:nvSpPr>
        <p:spPr>
          <a:xfrm>
            <a:off x="456129" y="5410200"/>
            <a:ext cx="2972574"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3"/>
          <p:cNvSpPr>
            <a:spLocks noGrp="1"/>
          </p:cNvSpPr>
          <p:nvPr>
            <p:ph type="dt" sz="half" idx="10"/>
          </p:nvPr>
        </p:nvSpPr>
        <p:spPr/>
        <p:txBody>
          <a:bodyPr/>
          <a:lstStyle>
            <a:lvl1pPr>
              <a:defRPr/>
            </a:lvl1pPr>
          </a:lstStyle>
          <a:p>
            <a:pPr>
              <a:defRPr/>
            </a:pPr>
            <a:fld id="{A9B8716B-73AE-4B59-9161-B4411785FDF3}" type="datetimeFigureOut">
              <a:rPr lang="en-US"/>
              <a:pPr>
                <a:defRPr/>
              </a:pPr>
              <a:t>9/22/2022</a:t>
            </a:fld>
            <a:endParaRPr/>
          </a:p>
        </p:txBody>
      </p:sp>
      <p:sp>
        <p:nvSpPr>
          <p:cNvPr id="6" name="Footer Placeholder 4"/>
          <p:cNvSpPr>
            <a:spLocks noGrp="1"/>
          </p:cNvSpPr>
          <p:nvPr>
            <p:ph type="ftr" sz="quarter" idx="11"/>
          </p:nvPr>
        </p:nvSpPr>
        <p:spPr/>
        <p:txBody>
          <a:bodyPr/>
          <a:lstStyle>
            <a:lvl1pPr>
              <a:defRPr/>
            </a:lvl1pPr>
          </a:lstStyle>
          <a:p>
            <a:pPr>
              <a:defRPr/>
            </a:pPr>
            <a:endParaRPr/>
          </a:p>
        </p:txBody>
      </p:sp>
      <p:sp>
        <p:nvSpPr>
          <p:cNvPr id="7" name="Slide Number Placeholder 5"/>
          <p:cNvSpPr>
            <a:spLocks noGrp="1"/>
          </p:cNvSpPr>
          <p:nvPr>
            <p:ph type="sldNum" sz="quarter" idx="12"/>
          </p:nvPr>
        </p:nvSpPr>
        <p:spPr/>
        <p:txBody>
          <a:bodyPr/>
          <a:lstStyle>
            <a:lvl1pPr>
              <a:defRPr/>
            </a:lvl1pPr>
          </a:lstStyle>
          <a:p>
            <a:pPr>
              <a:defRPr/>
            </a:pPr>
            <a:fld id="{41B13639-391E-4638-9B78-E1B71CA9E26F}" type="slidenum">
              <a:rPr/>
              <a:pPr>
                <a:defRPr/>
              </a:pPr>
              <a:t>‹#›</a:t>
            </a:fld>
            <a:endParaRPr/>
          </a:p>
        </p:txBody>
      </p:sp>
    </p:spTree>
    <p:extLst>
      <p:ext uri="{BB962C8B-B14F-4D97-AF65-F5344CB8AC3E}">
        <p14:creationId xmlns:p14="http://schemas.microsoft.com/office/powerpoint/2010/main" val="30974873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CCE0DAC3-C1BA-44E4-A461-24956F4779F3}"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3B8F0397-4047-4ACF-99AB-DD1DB3B76E5A}" type="slidenum">
              <a:rPr/>
              <a:pPr>
                <a:defRPr/>
              </a:pPr>
              <a:t>‹#›</a:t>
            </a:fld>
            <a:endParaRPr/>
          </a:p>
        </p:txBody>
      </p:sp>
    </p:spTree>
    <p:extLst>
      <p:ext uri="{BB962C8B-B14F-4D97-AF65-F5344CB8AC3E}">
        <p14:creationId xmlns:p14="http://schemas.microsoft.com/office/powerpoint/2010/main" val="2838523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B88835E6-E559-47B9-A821-1C97D2FDF208}" type="datetime1">
              <a:rPr lang="el-GR" smtClean="0"/>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ED9D94C9-FB6A-4197-ABBB-3CBEB2141125}" type="slidenum">
              <a:rPr lang="el-GR"/>
              <a:pPr>
                <a:defRPr/>
              </a:pPr>
              <a:t>‹#›</a:t>
            </a:fld>
            <a:endParaRPr lang="el-G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16070" y="685800"/>
            <a:ext cx="971804" cy="5486400"/>
          </a:xfrm>
        </p:spPr>
        <p:txBody>
          <a:bodyPr vert="eaVert"/>
          <a:lstStyle/>
          <a:p>
            <a:r>
              <a:rPr/>
              <a:t>Click to edit Master title style</a:t>
            </a:r>
          </a:p>
        </p:txBody>
      </p:sp>
      <p:sp>
        <p:nvSpPr>
          <p:cNvPr id="3" name="Vertical Text Placeholder 2"/>
          <p:cNvSpPr>
            <a:spLocks noGrp="1"/>
          </p:cNvSpPr>
          <p:nvPr>
            <p:ph type="body" orient="vert" idx="1"/>
          </p:nvPr>
        </p:nvSpPr>
        <p:spPr>
          <a:xfrm>
            <a:off x="456225" y="685800"/>
            <a:ext cx="7107541" cy="5486400"/>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lvl1pPr>
              <a:defRPr/>
            </a:lvl1pPr>
          </a:lstStyle>
          <a:p>
            <a:pPr>
              <a:defRPr/>
            </a:pPr>
            <a:fld id="{24B7A3C7-188C-4A65-BA28-796D099E78C4}" type="datetimeFigureOut">
              <a:rPr lang="en-US"/>
              <a:pPr>
                <a:defRPr/>
              </a:pPr>
              <a:t>9/22/2022</a:t>
            </a:fld>
            <a:endParaRPr/>
          </a:p>
        </p:txBody>
      </p:sp>
      <p:sp>
        <p:nvSpPr>
          <p:cNvPr id="5" name="Footer Placeholder 4"/>
          <p:cNvSpPr>
            <a:spLocks noGrp="1"/>
          </p:cNvSpPr>
          <p:nvPr>
            <p:ph type="ftr" sz="quarter" idx="11"/>
          </p:nvPr>
        </p:nvSpPr>
        <p:spPr/>
        <p:txBody>
          <a:bodyPr/>
          <a:lstStyle>
            <a:lvl1pPr>
              <a:defRPr/>
            </a:lvl1pPr>
          </a:lstStyle>
          <a:p>
            <a:pPr>
              <a:defRPr/>
            </a:pPr>
            <a:endParaRPr/>
          </a:p>
        </p:txBody>
      </p:sp>
      <p:sp>
        <p:nvSpPr>
          <p:cNvPr id="6" name="Slide Number Placeholder 5"/>
          <p:cNvSpPr>
            <a:spLocks noGrp="1"/>
          </p:cNvSpPr>
          <p:nvPr>
            <p:ph type="sldNum" sz="quarter" idx="12"/>
          </p:nvPr>
        </p:nvSpPr>
        <p:spPr/>
        <p:txBody>
          <a:bodyPr/>
          <a:lstStyle>
            <a:lvl1pPr>
              <a:defRPr/>
            </a:lvl1pPr>
          </a:lstStyle>
          <a:p>
            <a:pPr>
              <a:defRPr/>
            </a:pPr>
            <a:fld id="{EE7607CE-E57E-4FFC-93C8-51FA90D4AD1A}" type="slidenum">
              <a:rPr/>
              <a:pPr>
                <a:defRPr/>
              </a:pPr>
              <a:t>‹#›</a:t>
            </a:fld>
            <a:endParaRPr/>
          </a:p>
        </p:txBody>
      </p:sp>
    </p:spTree>
    <p:extLst>
      <p:ext uri="{BB962C8B-B14F-4D97-AF65-F5344CB8AC3E}">
        <p14:creationId xmlns:p14="http://schemas.microsoft.com/office/powerpoint/2010/main" val="41134983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92" y="5105400"/>
            <a:ext cx="8230553" cy="10668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970613"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886408" y="685800"/>
            <a:ext cx="380146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lvl1pPr>
              <a:defRPr/>
            </a:lvl1pPr>
          </a:lstStyle>
          <a:p>
            <a:pPr>
              <a:defRPr/>
            </a:pPr>
            <a:fld id="{4CDF92E4-F2E4-4D88-920D-2E4A225C385B}" type="datetimeFigureOut">
              <a:rPr lang="en-US"/>
              <a:pPr>
                <a:defRPr/>
              </a:pPr>
              <a:t>9/22/2022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l-GR"/>
          </a:p>
        </p:txBody>
      </p:sp>
      <p:sp>
        <p:nvSpPr>
          <p:cNvPr id="7" name="Slide Number Placeholder 6"/>
          <p:cNvSpPr>
            <a:spLocks noGrp="1"/>
          </p:cNvSpPr>
          <p:nvPr>
            <p:ph type="sldNum" sz="quarter" idx="12"/>
          </p:nvPr>
        </p:nvSpPr>
        <p:spPr/>
        <p:txBody>
          <a:bodyPr/>
          <a:lstStyle>
            <a:lvl1pPr>
              <a:defRPr/>
            </a:lvl1pPr>
          </a:lstStyle>
          <a:p>
            <a:pPr>
              <a:defRPr/>
            </a:pPr>
            <a:fld id="{C19FCE36-E9F7-4F13-BBD1-7D7A394CBB88}" type="slidenum">
              <a:rPr lang="el-GR"/>
              <a:pPr>
                <a:defRPr/>
              </a:pPr>
              <a:t>‹#›</a:t>
            </a:fld>
            <a:endParaRPr lang="el-GR"/>
          </a:p>
        </p:txBody>
      </p:sp>
    </p:spTree>
    <p:extLst>
      <p:ext uri="{BB962C8B-B14F-4D97-AF65-F5344CB8AC3E}">
        <p14:creationId xmlns:p14="http://schemas.microsoft.com/office/powerpoint/2010/main" val="24021118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392" y="5105400"/>
            <a:ext cx="8230553" cy="1066800"/>
          </a:xfrm>
        </p:spPr>
        <p:txBody>
          <a:bodyPr/>
          <a:lstStyle/>
          <a:p>
            <a:r>
              <a:rPr lang="en-US"/>
              <a:t>Click to edit Master title style</a:t>
            </a:r>
            <a:endParaRPr lang="el-GR"/>
          </a:p>
        </p:txBody>
      </p:sp>
      <p:sp>
        <p:nvSpPr>
          <p:cNvPr id="3" name="Table Placeholder 2"/>
          <p:cNvSpPr>
            <a:spLocks noGrp="1"/>
          </p:cNvSpPr>
          <p:nvPr>
            <p:ph type="tbl" idx="1"/>
          </p:nvPr>
        </p:nvSpPr>
        <p:spPr>
          <a:xfrm>
            <a:off x="970612" y="685800"/>
            <a:ext cx="7717260" cy="4191000"/>
          </a:xfrm>
        </p:spPr>
        <p:txBody>
          <a:bodyPr/>
          <a:lstStyle/>
          <a:p>
            <a:pPr lvl="0"/>
            <a:endParaRPr lang="el-GR" noProof="0"/>
          </a:p>
        </p:txBody>
      </p:sp>
      <p:sp>
        <p:nvSpPr>
          <p:cNvPr id="4" name="Date Placeholder 3"/>
          <p:cNvSpPr>
            <a:spLocks noGrp="1"/>
          </p:cNvSpPr>
          <p:nvPr>
            <p:ph type="dt" sz="half" idx="10"/>
          </p:nvPr>
        </p:nvSpPr>
        <p:spPr/>
        <p:txBody>
          <a:bodyPr/>
          <a:lstStyle>
            <a:lvl1pPr>
              <a:defRPr/>
            </a:lvl1pPr>
          </a:lstStyle>
          <a:p>
            <a:pPr>
              <a:defRPr/>
            </a:pPr>
            <a:fld id="{356E6706-FA5D-4DDF-9F15-958B744E43D0}" type="datetimeFigureOut">
              <a:rPr lang="en-US"/>
              <a:pPr>
                <a:defRPr/>
              </a:pPr>
              <a:t>9/22/2022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1D1A76-4719-48F6-8169-15C972F48640}" type="slidenum">
              <a:rPr lang="el-GR"/>
              <a:pPr>
                <a:defRPr/>
              </a:pPr>
              <a:t>‹#›</a:t>
            </a:fld>
            <a:endParaRPr lang="el-GR"/>
          </a:p>
        </p:txBody>
      </p:sp>
    </p:spTree>
    <p:extLst>
      <p:ext uri="{BB962C8B-B14F-4D97-AF65-F5344CB8AC3E}">
        <p14:creationId xmlns:p14="http://schemas.microsoft.com/office/powerpoint/2010/main" val="39092681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3"/>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46" y="1122363"/>
            <a:ext cx="6593681" cy="2387600"/>
          </a:xfrm>
        </p:spPr>
        <p:txBody>
          <a:bodyPr anchor="b">
            <a:normAutofit/>
          </a:bodyPr>
          <a:lstStyle>
            <a:lvl1pPr algn="l">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407346"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5308133" y="5410306"/>
            <a:ext cx="2057400" cy="365125"/>
          </a:xfrm>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a:xfrm>
            <a:off x="1407367" y="5410306"/>
            <a:ext cx="3843665" cy="365125"/>
          </a:xfrm>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a:xfrm>
            <a:off x="7422736" y="5410304"/>
            <a:ext cx="578317" cy="365125"/>
          </a:xfrm>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7581028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7968273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85"/>
            <a:ext cx="7429500" cy="2852737"/>
          </a:xfrm>
        </p:spPr>
        <p:txBody>
          <a:bodyPr anchor="b">
            <a:normAutofit/>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5837215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56059" y="2249486"/>
            <a:ext cx="3658792"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9412254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82"/>
            <a:ext cx="7429500" cy="1477961"/>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7543" y="2249486"/>
            <a:ext cx="3487337"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56087" y="3073455"/>
            <a:ext cx="3658793"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800607" y="2249485"/>
            <a:ext cx="348495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4629151" y="3073455"/>
            <a:ext cx="3656408" cy="271780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8" name="Footer Placeholder 7"/>
          <p:cNvSpPr>
            <a:spLocks noGrp="1"/>
          </p:cNvSpPr>
          <p:nvPr>
            <p:ph type="ftr" sz="quarter" idx="11"/>
          </p:nvPr>
        </p:nvSpPr>
        <p:spPr/>
        <p:txBody>
          <a:bodyPr/>
          <a:lstStyle/>
          <a:p>
            <a:endParaRPr lang="el-GR">
              <a:solidFill>
                <a:prstClr val="white">
                  <a:tint val="75000"/>
                </a:prstClr>
              </a:solidFill>
            </a:endParaRPr>
          </a:p>
        </p:txBody>
      </p:sp>
      <p:sp>
        <p:nvSpPr>
          <p:cNvPr id="9" name="Slide Number Placeholder 8"/>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441528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991747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5533C-7551-4A3A-A4B9-57F0DF0DBE51}" type="datetimeFigureOut">
              <a:rPr lang="el-GR" smtClean="0">
                <a:solidFill>
                  <a:prstClr val="white">
                    <a:tint val="75000"/>
                  </a:prstClr>
                </a:solidFill>
              </a:rPr>
              <a:pPr/>
              <a:t>22/9/2022</a:t>
            </a:fld>
            <a:endParaRPr lang="el-GR">
              <a:solidFill>
                <a:prstClr val="white">
                  <a:tint val="75000"/>
                </a:prstClr>
              </a:solidFill>
            </a:endParaRPr>
          </a:p>
        </p:txBody>
      </p:sp>
      <p:sp>
        <p:nvSpPr>
          <p:cNvPr id="3" name="Footer Placeholder 2"/>
          <p:cNvSpPr>
            <a:spLocks noGrp="1"/>
          </p:cNvSpPr>
          <p:nvPr>
            <p:ph type="ftr" sz="quarter" idx="11"/>
          </p:nvPr>
        </p:nvSpPr>
        <p:spPr/>
        <p:txBody>
          <a:bodyPr/>
          <a:lstStyle/>
          <a:p>
            <a:endParaRPr lang="el-GR">
              <a:solidFill>
                <a:prstClr val="white">
                  <a:tint val="75000"/>
                </a:prstClr>
              </a:solidFill>
            </a:endParaRPr>
          </a:p>
        </p:txBody>
      </p:sp>
      <p:sp>
        <p:nvSpPr>
          <p:cNvPr id="4" name="Slide Number Placeholder 3"/>
          <p:cNvSpPr>
            <a:spLocks noGrp="1"/>
          </p:cNvSpPr>
          <p:nvPr>
            <p:ph type="sldNum" sz="quarter" idx="12"/>
          </p:nvPr>
        </p:nvSpPr>
        <p:spPr/>
        <p:txBody>
          <a:bodyPr/>
          <a:lstStyle/>
          <a:p>
            <a:fld id="{353729F4-7B1D-45EF-8AE2-7A8C395E908E}"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04136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image" Target="../media/image3.png"/><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theme" Target="../theme/theme1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image" Target="../media/image3.png"/><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17.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image" Target="../media/image3.png"/><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19.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0.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6.jpe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1.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2.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3.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4.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5.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3.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2051"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841632F-AD6D-4B22-ACE2-AE6F6161DFE1}" type="datetime1">
              <a:rPr lang="el-GR" smtClean="0"/>
              <a:t>22/9/2022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8878001-AFBB-4EE9-A020-4C3DCC8380C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447"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442" y="6356653"/>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44DED75C-0576-4D19-9A33-F7A178658887}" type="datetimeFigureOut">
              <a:rPr lang="en-US"/>
              <a:pPr>
                <a:defRPr/>
              </a:pPr>
              <a:t>9/22/2022</a:t>
            </a:fld>
            <a:endParaRPr/>
          </a:p>
        </p:txBody>
      </p:sp>
      <p:sp>
        <p:nvSpPr>
          <p:cNvPr id="5" name="Footer Placeholder 4"/>
          <p:cNvSpPr>
            <a:spLocks noGrp="1"/>
          </p:cNvSpPr>
          <p:nvPr>
            <p:ph type="ftr" sz="quarter" idx="3"/>
          </p:nvPr>
        </p:nvSpPr>
        <p:spPr>
          <a:xfrm>
            <a:off x="3123825" y="6356653"/>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717" y="6356653"/>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739C5A4-124A-434C-A8CF-845FCC0E05A6}" type="slidenum">
              <a:rPr/>
              <a:pPr>
                <a:defRPr/>
              </a:pPr>
              <a:t>‹#›</a:t>
            </a:fld>
            <a:endParaRPr/>
          </a:p>
        </p:txBody>
      </p:sp>
    </p:spTree>
    <p:extLst>
      <p:ext uri="{BB962C8B-B14F-4D97-AF65-F5344CB8AC3E}">
        <p14:creationId xmlns:p14="http://schemas.microsoft.com/office/powerpoint/2010/main" val="89167429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9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7E41B07-7395-4B4A-BC79-42A1FE6D83D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Θέση υποσέλιδου 4"/>
          <p:cNvSpPr>
            <a:spLocks noGrp="1"/>
          </p:cNvSpPr>
          <p:nvPr>
            <p:ph type="ftr" sz="quarter" idx="3"/>
          </p:nvPr>
        </p:nvSpPr>
        <p:spPr>
          <a:xfrm>
            <a:off x="3028950" y="635639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Θέση αριθμού διαφάνειας 5"/>
          <p:cNvSpPr>
            <a:spLocks noGrp="1"/>
          </p:cNvSpPr>
          <p:nvPr>
            <p:ph type="sldNum" sz="quarter" idx="4"/>
          </p:nvPr>
        </p:nvSpPr>
        <p:spPr>
          <a:xfrm>
            <a:off x="6457950" y="635639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A03B89-B836-46DE-B58F-9AB55E562F6E}"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221060508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8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7E41B07-7395-4B4A-BC79-42A1FE6D83D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Θέση υποσέλιδου 4"/>
          <p:cNvSpPr>
            <a:spLocks noGrp="1"/>
          </p:cNvSpPr>
          <p:nvPr>
            <p:ph type="ftr" sz="quarter" idx="3"/>
          </p:nvPr>
        </p:nvSpPr>
        <p:spPr>
          <a:xfrm>
            <a:off x="3028950" y="635638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Θέση αριθμού διαφάνειας 5"/>
          <p:cNvSpPr>
            <a:spLocks noGrp="1"/>
          </p:cNvSpPr>
          <p:nvPr>
            <p:ph type="sldNum" sz="quarter" idx="4"/>
          </p:nvPr>
        </p:nvSpPr>
        <p:spPr>
          <a:xfrm>
            <a:off x="6457950" y="635638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A03B89-B836-46DE-B58F-9AB55E562F6E}"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98596904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716" y="3"/>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87"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87" y="2249487"/>
            <a:ext cx="7429499" cy="3541714"/>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5592691" y="5883379"/>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D565533C-7551-4A3A-A4B9-57F0DF0DBE51}" type="datetimeFigureOut">
              <a:rPr lang="el-GR" smtClean="0">
                <a:solidFill>
                  <a:prstClr val="white">
                    <a:tint val="75000"/>
                  </a:prstClr>
                </a:solidFill>
                <a:latin typeface="Arial" charset="0"/>
                <a:cs typeface="Arial" charset="0"/>
              </a:rPr>
              <a:pPr defTabSz="457200" fontAlgn="auto">
                <a:spcBef>
                  <a:spcPts val="0"/>
                </a:spcBef>
                <a:spcAft>
                  <a:spcPts val="0"/>
                </a:spcAft>
              </a:pPr>
              <a:t>22/9/2022</a:t>
            </a:fld>
            <a:endParaRPr lang="el-GR">
              <a:solidFill>
                <a:prstClr val="white">
                  <a:tint val="75000"/>
                </a:prstClr>
              </a:solidFill>
              <a:latin typeface="Arial" charset="0"/>
              <a:cs typeface="Arial" charset="0"/>
            </a:endParaRPr>
          </a:p>
        </p:txBody>
      </p:sp>
      <p:sp>
        <p:nvSpPr>
          <p:cNvPr id="5" name="Footer Placeholder 4"/>
          <p:cNvSpPr>
            <a:spLocks noGrp="1"/>
          </p:cNvSpPr>
          <p:nvPr>
            <p:ph type="ftr" sz="quarter" idx="3"/>
          </p:nvPr>
        </p:nvSpPr>
        <p:spPr>
          <a:xfrm>
            <a:off x="856059" y="5883378"/>
            <a:ext cx="4679482"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fontAlgn="auto">
              <a:spcBef>
                <a:spcPts val="0"/>
              </a:spcBef>
              <a:spcAft>
                <a:spcPts val="0"/>
              </a:spcAft>
            </a:pPr>
            <a:endParaRPr lang="el-GR">
              <a:solidFill>
                <a:prstClr val="white">
                  <a:tint val="75000"/>
                </a:prstClr>
              </a:solidFill>
              <a:latin typeface="Arial" charset="0"/>
              <a:cs typeface="Arial" charset="0"/>
            </a:endParaRPr>
          </a:p>
        </p:txBody>
      </p:sp>
      <p:sp>
        <p:nvSpPr>
          <p:cNvPr id="6" name="Slide Number Placeholder 5"/>
          <p:cNvSpPr>
            <a:spLocks noGrp="1"/>
          </p:cNvSpPr>
          <p:nvPr>
            <p:ph type="sldNum" sz="quarter" idx="4"/>
          </p:nvPr>
        </p:nvSpPr>
        <p:spPr>
          <a:xfrm>
            <a:off x="7707292" y="5883377"/>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353729F4-7B1D-45EF-8AE2-7A8C395E908E}" type="slidenum">
              <a:rPr lang="el-GR" smtClean="0">
                <a:solidFill>
                  <a:prstClr val="white">
                    <a:tint val="75000"/>
                  </a:prstClr>
                </a:solidFill>
                <a:latin typeface="Arial" charset="0"/>
                <a:cs typeface="Arial" charset="0"/>
              </a:rPr>
              <a:pPr defTabSz="457200" fontAlgn="auto">
                <a:spcBef>
                  <a:spcPts val="0"/>
                </a:spcBef>
                <a:spcAft>
                  <a:spcPts val="0"/>
                </a:spcAft>
              </a:pPr>
              <a:t>‹#›</a:t>
            </a:fld>
            <a:endParaRPr lang="el-GR">
              <a:solidFill>
                <a:prstClr val="white">
                  <a:tint val="75000"/>
                </a:prstClr>
              </a:solidFill>
              <a:latin typeface="Arial" charset="0"/>
              <a:cs typeface="Arial" charset="0"/>
            </a:endParaRPr>
          </a:p>
        </p:txBody>
      </p:sp>
    </p:spTree>
    <p:extLst>
      <p:ext uri="{BB962C8B-B14F-4D97-AF65-F5344CB8AC3E}">
        <p14:creationId xmlns:p14="http://schemas.microsoft.com/office/powerpoint/2010/main" val="3890816076"/>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7E41B07-7395-4B4A-BC79-42A1FE6D83D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Θέση υποσέλιδου 4"/>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Θέση αριθμού διαφάνειας 5"/>
          <p:cNvSpPr>
            <a:spLocks noGrp="1"/>
          </p:cNvSpPr>
          <p:nvPr>
            <p:ph type="sldNum" sz="quarter" idx="4"/>
          </p:nvPr>
        </p:nvSpPr>
        <p:spPr>
          <a:xfrm>
            <a:off x="6457950" y="63563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A03B89-B836-46DE-B58F-9AB55E562F6E}"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185583755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7E41B07-7395-4B4A-BC79-42A1FE6D83D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Θέση υποσέλιδου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Θέση αριθμού διαφάνειας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5A03B89-B836-46DE-B58F-9AB55E562F6E}"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94340444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716" y="3"/>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87"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87" y="2249487"/>
            <a:ext cx="7429499" cy="3541714"/>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5592691" y="5883359"/>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D565533C-7551-4A3A-A4B9-57F0DF0DBE51}" type="datetimeFigureOut">
              <a:rPr lang="el-GR" smtClean="0">
                <a:solidFill>
                  <a:prstClr val="white">
                    <a:tint val="75000"/>
                  </a:prstClr>
                </a:solidFill>
                <a:latin typeface="Arial" charset="0"/>
                <a:cs typeface="Arial" charset="0"/>
              </a:rPr>
              <a:pPr defTabSz="457200" fontAlgn="auto">
                <a:spcBef>
                  <a:spcPts val="0"/>
                </a:spcBef>
                <a:spcAft>
                  <a:spcPts val="0"/>
                </a:spcAft>
              </a:pPr>
              <a:t>22/9/2022</a:t>
            </a:fld>
            <a:endParaRPr lang="el-GR">
              <a:solidFill>
                <a:prstClr val="white">
                  <a:tint val="75000"/>
                </a:prstClr>
              </a:solidFill>
              <a:latin typeface="Arial" charset="0"/>
              <a:cs typeface="Arial" charset="0"/>
            </a:endParaRPr>
          </a:p>
        </p:txBody>
      </p:sp>
      <p:sp>
        <p:nvSpPr>
          <p:cNvPr id="5" name="Footer Placeholder 4"/>
          <p:cNvSpPr>
            <a:spLocks noGrp="1"/>
          </p:cNvSpPr>
          <p:nvPr>
            <p:ph type="ftr" sz="quarter" idx="3"/>
          </p:nvPr>
        </p:nvSpPr>
        <p:spPr>
          <a:xfrm>
            <a:off x="856059" y="5883358"/>
            <a:ext cx="4679482"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fontAlgn="auto">
              <a:spcBef>
                <a:spcPts val="0"/>
              </a:spcBef>
              <a:spcAft>
                <a:spcPts val="0"/>
              </a:spcAft>
            </a:pPr>
            <a:endParaRPr lang="el-GR">
              <a:solidFill>
                <a:prstClr val="white">
                  <a:tint val="75000"/>
                </a:prstClr>
              </a:solidFill>
              <a:latin typeface="Arial" charset="0"/>
              <a:cs typeface="Arial" charset="0"/>
            </a:endParaRPr>
          </a:p>
        </p:txBody>
      </p:sp>
      <p:sp>
        <p:nvSpPr>
          <p:cNvPr id="6" name="Slide Number Placeholder 5"/>
          <p:cNvSpPr>
            <a:spLocks noGrp="1"/>
          </p:cNvSpPr>
          <p:nvPr>
            <p:ph type="sldNum" sz="quarter" idx="4"/>
          </p:nvPr>
        </p:nvSpPr>
        <p:spPr>
          <a:xfrm>
            <a:off x="7707282" y="5883357"/>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353729F4-7B1D-45EF-8AE2-7A8C395E908E}" type="slidenum">
              <a:rPr lang="el-GR" smtClean="0">
                <a:solidFill>
                  <a:prstClr val="white">
                    <a:tint val="75000"/>
                  </a:prstClr>
                </a:solidFill>
                <a:latin typeface="Arial" charset="0"/>
                <a:cs typeface="Arial" charset="0"/>
              </a:rPr>
              <a:pPr defTabSz="457200" fontAlgn="auto">
                <a:spcBef>
                  <a:spcPts val="0"/>
                </a:spcBef>
                <a:spcAft>
                  <a:spcPts val="0"/>
                </a:spcAft>
              </a:pPr>
              <a:t>‹#›</a:t>
            </a:fld>
            <a:endParaRPr lang="el-GR">
              <a:solidFill>
                <a:prstClr val="white">
                  <a:tint val="75000"/>
                </a:prstClr>
              </a:solidFill>
              <a:latin typeface="Arial" charset="0"/>
              <a:cs typeface="Arial" charset="0"/>
            </a:endParaRPr>
          </a:p>
        </p:txBody>
      </p:sp>
    </p:spTree>
    <p:extLst>
      <p:ext uri="{BB962C8B-B14F-4D97-AF65-F5344CB8AC3E}">
        <p14:creationId xmlns:p14="http://schemas.microsoft.com/office/powerpoint/2010/main" val="2619078146"/>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716" y="3"/>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87"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87" y="2249487"/>
            <a:ext cx="7429499" cy="3541714"/>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5592691" y="5883333"/>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D565533C-7551-4A3A-A4B9-57F0DF0DBE51}" type="datetimeFigureOut">
              <a:rPr lang="el-GR" smtClean="0">
                <a:solidFill>
                  <a:prstClr val="white">
                    <a:tint val="75000"/>
                  </a:prstClr>
                </a:solidFill>
                <a:latin typeface="Arial" charset="0"/>
                <a:cs typeface="Arial" charset="0"/>
              </a:rPr>
              <a:pPr defTabSz="457200" fontAlgn="auto">
                <a:spcBef>
                  <a:spcPts val="0"/>
                </a:spcBef>
                <a:spcAft>
                  <a:spcPts val="0"/>
                </a:spcAft>
              </a:pPr>
              <a:t>22/9/2022</a:t>
            </a:fld>
            <a:endParaRPr lang="el-GR">
              <a:solidFill>
                <a:prstClr val="white">
                  <a:tint val="75000"/>
                </a:prstClr>
              </a:solidFill>
              <a:latin typeface="Arial" charset="0"/>
              <a:cs typeface="Arial" charset="0"/>
            </a:endParaRPr>
          </a:p>
        </p:txBody>
      </p:sp>
      <p:sp>
        <p:nvSpPr>
          <p:cNvPr id="5" name="Footer Placeholder 4"/>
          <p:cNvSpPr>
            <a:spLocks noGrp="1"/>
          </p:cNvSpPr>
          <p:nvPr>
            <p:ph type="ftr" sz="quarter" idx="3"/>
          </p:nvPr>
        </p:nvSpPr>
        <p:spPr>
          <a:xfrm>
            <a:off x="856059" y="5883332"/>
            <a:ext cx="4679482"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fontAlgn="auto">
              <a:spcBef>
                <a:spcPts val="0"/>
              </a:spcBef>
              <a:spcAft>
                <a:spcPts val="0"/>
              </a:spcAft>
            </a:pPr>
            <a:endParaRPr lang="el-GR">
              <a:solidFill>
                <a:prstClr val="white">
                  <a:tint val="75000"/>
                </a:prstClr>
              </a:solidFill>
              <a:latin typeface="Arial" charset="0"/>
              <a:cs typeface="Arial" charset="0"/>
            </a:endParaRPr>
          </a:p>
        </p:txBody>
      </p:sp>
      <p:sp>
        <p:nvSpPr>
          <p:cNvPr id="6" name="Slide Number Placeholder 5"/>
          <p:cNvSpPr>
            <a:spLocks noGrp="1"/>
          </p:cNvSpPr>
          <p:nvPr>
            <p:ph type="sldNum" sz="quarter" idx="4"/>
          </p:nvPr>
        </p:nvSpPr>
        <p:spPr>
          <a:xfrm>
            <a:off x="7707269" y="5883331"/>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353729F4-7B1D-45EF-8AE2-7A8C395E908E}" type="slidenum">
              <a:rPr lang="el-GR" smtClean="0">
                <a:solidFill>
                  <a:prstClr val="white">
                    <a:tint val="75000"/>
                  </a:prstClr>
                </a:solidFill>
                <a:latin typeface="Arial" charset="0"/>
                <a:cs typeface="Arial" charset="0"/>
              </a:rPr>
              <a:pPr defTabSz="457200" fontAlgn="auto">
                <a:spcBef>
                  <a:spcPts val="0"/>
                </a:spcBef>
                <a:spcAft>
                  <a:spcPts val="0"/>
                </a:spcAft>
              </a:pPr>
              <a:t>‹#›</a:t>
            </a:fld>
            <a:endParaRPr lang="el-GR">
              <a:solidFill>
                <a:prstClr val="white">
                  <a:tint val="75000"/>
                </a:prstClr>
              </a:solidFill>
              <a:latin typeface="Arial" charset="0"/>
              <a:cs typeface="Arial" charset="0"/>
            </a:endParaRPr>
          </a:p>
        </p:txBody>
      </p:sp>
    </p:spTree>
    <p:extLst>
      <p:ext uri="{BB962C8B-B14F-4D97-AF65-F5344CB8AC3E}">
        <p14:creationId xmlns:p14="http://schemas.microsoft.com/office/powerpoint/2010/main" val="2180401687"/>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92"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406" y="6356535"/>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44DED75C-0576-4D19-9A33-F7A178658887}" type="datetimeFigureOut">
              <a:rPr lang="en-US"/>
              <a:pPr>
                <a:defRPr/>
              </a:pPr>
              <a:t>9/22/2022</a:t>
            </a:fld>
            <a:endParaRPr/>
          </a:p>
        </p:txBody>
      </p:sp>
      <p:sp>
        <p:nvSpPr>
          <p:cNvPr id="5" name="Footer Placeholder 4"/>
          <p:cNvSpPr>
            <a:spLocks noGrp="1"/>
          </p:cNvSpPr>
          <p:nvPr>
            <p:ph type="ftr" sz="quarter" idx="3"/>
          </p:nvPr>
        </p:nvSpPr>
        <p:spPr>
          <a:xfrm>
            <a:off x="3123825" y="6356535"/>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717" y="6356535"/>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739C5A4-124A-434C-A8CF-845FCC0E05A6}" type="slidenum">
              <a:rPr/>
              <a:pPr>
                <a:defRPr/>
              </a:pPr>
              <a:t>‹#›</a:t>
            </a:fld>
            <a:endParaRPr/>
          </a:p>
        </p:txBody>
      </p:sp>
    </p:spTree>
    <p:extLst>
      <p:ext uri="{BB962C8B-B14F-4D97-AF65-F5344CB8AC3E}">
        <p14:creationId xmlns:p14="http://schemas.microsoft.com/office/powerpoint/2010/main" val="61743430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935"/>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onstantia"/>
              <a:cs typeface="Arial" charset="0"/>
            </a:endParaRPr>
          </a:p>
        </p:txBody>
      </p:sp>
      <p:sp>
        <p:nvSpPr>
          <p:cNvPr id="8" name="7 - Ελεύθερη σχεδίαση"/>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onstantia"/>
              <a:cs typeface="Arial" charset="0"/>
            </a:endParaRPr>
          </a:p>
        </p:txBody>
      </p:sp>
      <p:sp>
        <p:nvSpPr>
          <p:cNvPr id="1028" name="8 - Θέση τίτλου"/>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l-GR" smtClean="0"/>
              <a:t>Kλικ για επεξεργασία του τίτλου</a:t>
            </a:r>
            <a:endParaRPr lang="en-US" smtClean="0"/>
          </a:p>
        </p:txBody>
      </p:sp>
      <p:sp>
        <p:nvSpPr>
          <p:cNvPr id="1029" name="29 - Θέση κειμένου"/>
          <p:cNvSpPr>
            <a:spLocks noGrp="1"/>
          </p:cNvSpPr>
          <p:nvPr>
            <p:ph type="body" idx="1"/>
          </p:nvPr>
        </p:nvSpPr>
        <p:spPr bwMode="auto">
          <a:xfrm>
            <a:off x="457200" y="1935166"/>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 name="9 - Θέση ημερομηνίας"/>
          <p:cNvSpPr>
            <a:spLocks noGrp="1"/>
          </p:cNvSpPr>
          <p:nvPr>
            <p:ph type="dt" sz="half" idx="2"/>
          </p:nvPr>
        </p:nvSpPr>
        <p:spPr>
          <a:xfrm>
            <a:off x="457200" y="6356454"/>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D66C4102-28A0-4F95-A3BF-13F850E74805}" type="datetimeFigureOut">
              <a:rPr lang="el-GR">
                <a:solidFill>
                  <a:srgbClr val="04617B">
                    <a:shade val="90000"/>
                  </a:srgbClr>
                </a:solidFill>
                <a:cs typeface="Arial" charset="0"/>
              </a:rPr>
              <a:pPr>
                <a:defRPr/>
              </a:pPr>
              <a:t>22/9/2022</a:t>
            </a:fld>
            <a:endParaRPr lang="el-GR" dirty="0">
              <a:solidFill>
                <a:srgbClr val="04617B">
                  <a:shade val="90000"/>
                </a:srgbClr>
              </a:solidFill>
              <a:cs typeface="Arial" charset="0"/>
            </a:endParaRPr>
          </a:p>
        </p:txBody>
      </p:sp>
      <p:sp>
        <p:nvSpPr>
          <p:cNvPr id="22" name="21 - Θέση υποσέλιδου"/>
          <p:cNvSpPr>
            <a:spLocks noGrp="1"/>
          </p:cNvSpPr>
          <p:nvPr>
            <p:ph type="ftr" sz="quarter" idx="3"/>
          </p:nvPr>
        </p:nvSpPr>
        <p:spPr>
          <a:xfrm>
            <a:off x="2667000" y="6356454"/>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dirty="0">
                <a:solidFill>
                  <a:schemeClr val="tx2">
                    <a:shade val="90000"/>
                  </a:schemeClr>
                </a:solidFill>
                <a:latin typeface="+mn-lt"/>
              </a:defRPr>
            </a:lvl1pPr>
          </a:lstStyle>
          <a:p>
            <a:pPr>
              <a:defRPr/>
            </a:pPr>
            <a:endParaRPr lang="el-GR">
              <a:solidFill>
                <a:srgbClr val="04617B">
                  <a:shade val="90000"/>
                </a:srgbClr>
              </a:solidFill>
              <a:cs typeface="Arial" charset="0"/>
            </a:endParaRPr>
          </a:p>
        </p:txBody>
      </p:sp>
      <p:sp>
        <p:nvSpPr>
          <p:cNvPr id="18" name="17 - Θέση αριθμού διαφάνειας"/>
          <p:cNvSpPr>
            <a:spLocks noGrp="1"/>
          </p:cNvSpPr>
          <p:nvPr>
            <p:ph type="sldNum" sz="quarter" idx="4"/>
          </p:nvPr>
        </p:nvSpPr>
        <p:spPr>
          <a:xfrm>
            <a:off x="7924800" y="6356454"/>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D10DB1A0-D85D-4D6D-9B99-092C611D6C11}" type="slidenum">
              <a:rPr lang="el-GR">
                <a:solidFill>
                  <a:srgbClr val="04617B">
                    <a:shade val="90000"/>
                  </a:srgbClr>
                </a:solidFill>
                <a:cs typeface="Arial" charset="0"/>
              </a:rPr>
              <a:pPr>
                <a:defRPr/>
              </a:pPr>
              <a:t>‹#›</a:t>
            </a:fld>
            <a:endParaRPr lang="el-GR" dirty="0">
              <a:solidFill>
                <a:srgbClr val="04617B">
                  <a:shade val="90000"/>
                </a:srgbClr>
              </a:solidFill>
              <a:cs typeface="Arial" charset="0"/>
            </a:endParaRPr>
          </a:p>
        </p:txBody>
      </p:sp>
      <p:grpSp>
        <p:nvGrpSpPr>
          <p:cNvPr id="1033" name="1 - Ομάδα"/>
          <p:cNvGrpSpPr>
            <a:grpSpLocks/>
          </p:cNvGrpSpPr>
          <p:nvPr/>
        </p:nvGrpSpPr>
        <p:grpSpPr bwMode="auto">
          <a:xfrm>
            <a:off x="-19049" y="203200"/>
            <a:ext cx="9180513" cy="647700"/>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onstantia"/>
                <a:cs typeface="Arial" charset="0"/>
              </a:endParaRPr>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Constantia"/>
                <a:cs typeface="Arial" charset="0"/>
              </a:endParaRPr>
            </a:p>
          </p:txBody>
        </p:sp>
      </p:grpSp>
    </p:spTree>
    <p:extLst>
      <p:ext uri="{BB962C8B-B14F-4D97-AF65-F5344CB8AC3E}">
        <p14:creationId xmlns:p14="http://schemas.microsoft.com/office/powerpoint/2010/main" val="333029970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2051"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4FD22A-B36C-4A26-A949-1EA4AA663E87}" type="datetime1">
              <a:rPr lang="el-GR" smtClean="0">
                <a:solidFill>
                  <a:prstClr val="black">
                    <a:tint val="75000"/>
                  </a:prstClr>
                </a:solidFill>
              </a:rPr>
              <a:pPr>
                <a:defRPr/>
              </a:pPr>
              <a:t>22/9/2022</a:t>
            </a:fld>
            <a:endParaRPr lang="el-GR">
              <a:solidFill>
                <a:prstClr val="black">
                  <a:tint val="75000"/>
                </a:prstClr>
              </a:solidFill>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solidFill>
                <a:prstClr val="black">
                  <a:tint val="75000"/>
                </a:prstClr>
              </a:solidFill>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8878001-AFBB-4EE9-A020-4C3DCC8380C0}" type="slidenum">
              <a:rPr lang="el-GR">
                <a:solidFill>
                  <a:prstClr val="black">
                    <a:tint val="75000"/>
                  </a:prstClr>
                </a:solidFill>
              </a:rPr>
              <a:pPr>
                <a:defRPr/>
              </a:pPr>
              <a:t>‹#›</a:t>
            </a:fld>
            <a:endParaRPr lang="el-GR">
              <a:solidFill>
                <a:prstClr val="black">
                  <a:tint val="75000"/>
                </a:prstClr>
              </a:solidFill>
            </a:endParaRPr>
          </a:p>
        </p:txBody>
      </p:sp>
    </p:spTree>
    <p:extLst>
      <p:ext uri="{BB962C8B-B14F-4D97-AF65-F5344CB8AC3E}">
        <p14:creationId xmlns:p14="http://schemas.microsoft.com/office/powerpoint/2010/main" val="13111441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Arial" charset="0"/>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Arial" charset="0"/>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Στυλ κύριου τίτλου</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Date Placeholder 9"/>
          <p:cNvSpPr>
            <a:spLocks noGrp="1"/>
          </p:cNvSpPr>
          <p:nvPr>
            <p:ph type="dt" sz="half" idx="2"/>
          </p:nvPr>
        </p:nvSpPr>
        <p:spPr>
          <a:xfrm>
            <a:off x="457200" y="63566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l-GR">
              <a:solidFill>
                <a:srgbClr val="04617B">
                  <a:shade val="90000"/>
                </a:srgbClr>
              </a:solidFill>
              <a:latin typeface="Arial" charset="0"/>
              <a:cs typeface="Arial" charset="0"/>
            </a:endParaRPr>
          </a:p>
        </p:txBody>
      </p:sp>
      <p:sp>
        <p:nvSpPr>
          <p:cNvPr id="22" name="Footer Placeholder 21"/>
          <p:cNvSpPr>
            <a:spLocks noGrp="1"/>
          </p:cNvSpPr>
          <p:nvPr>
            <p:ph type="ftr" sz="quarter" idx="3"/>
          </p:nvPr>
        </p:nvSpPr>
        <p:spPr>
          <a:xfrm>
            <a:off x="2667000" y="63566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l-GR">
              <a:solidFill>
                <a:srgbClr val="04617B">
                  <a:shade val="90000"/>
                </a:srgbClr>
              </a:solidFill>
              <a:latin typeface="Arial" charset="0"/>
              <a:cs typeface="Arial" charset="0"/>
            </a:endParaRPr>
          </a:p>
        </p:txBody>
      </p:sp>
      <p:sp>
        <p:nvSpPr>
          <p:cNvPr id="18" name="Slide Number Placeholder 17"/>
          <p:cNvSpPr>
            <a:spLocks noGrp="1"/>
          </p:cNvSpPr>
          <p:nvPr>
            <p:ph type="sldNum" sz="quarter" idx="4"/>
          </p:nvPr>
        </p:nvSpPr>
        <p:spPr>
          <a:xfrm>
            <a:off x="7924801" y="63566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6BE157FB-49FB-4929-8205-7EE8FF47DA78}" type="slidenum">
              <a:rPr lang="el-GR" smtClean="0">
                <a:solidFill>
                  <a:srgbClr val="04617B">
                    <a:shade val="90000"/>
                  </a:srgbClr>
                </a:solidFill>
                <a:latin typeface="Arial" charset="0"/>
                <a:cs typeface="Arial" charset="0"/>
              </a:rPr>
              <a:pPr>
                <a:defRPr/>
              </a:pPr>
              <a:t>‹#›</a:t>
            </a:fld>
            <a:endParaRPr lang="el-GR">
              <a:solidFill>
                <a:srgbClr val="04617B">
                  <a:shade val="90000"/>
                </a:srgbClr>
              </a:solidFill>
              <a:latin typeface="Arial" charset="0"/>
              <a:cs typeface="Arial" charset="0"/>
            </a:endParaRPr>
          </a:p>
        </p:txBody>
      </p:sp>
      <p:grpSp>
        <p:nvGrpSpPr>
          <p:cNvPr id="2" name="Group 1"/>
          <p:cNvGrpSpPr/>
          <p:nvPr/>
        </p:nvGrpSpPr>
        <p:grpSpPr>
          <a:xfrm>
            <a:off x="-19016"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Arial" charset="0"/>
              </a:endParaRPr>
            </a:p>
          </p:txBody>
        </p:sp>
      </p:grpSp>
    </p:spTree>
    <p:extLst>
      <p:ext uri="{BB962C8B-B14F-4D97-AF65-F5344CB8AC3E}">
        <p14:creationId xmlns:p14="http://schemas.microsoft.com/office/powerpoint/2010/main" val="3216224746"/>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 name="12 - Ελεύθερη σχεδίαση"/>
          <p:cNvSpPr>
            <a:spLocks/>
          </p:cNvSpPr>
          <p:nvPr/>
        </p:nvSpPr>
        <p:spPr bwMode="auto">
          <a:xfrm>
            <a:off x="715963" y="5002317"/>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a:solidFill>
                <a:prstClr val="black"/>
              </a:solidFill>
            </a:endParaRPr>
          </a:p>
        </p:txBody>
      </p:sp>
      <p:sp>
        <p:nvSpPr>
          <p:cNvPr id="1027" name="11 - Ελεύθερη σχεδίαση"/>
          <p:cNvSpPr>
            <a:spLocks/>
          </p:cNvSpPr>
          <p:nvPr/>
        </p:nvSpPr>
        <p:spPr bwMode="auto">
          <a:xfrm>
            <a:off x="-53974"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l-GR" smtClean="0">
              <a:solidFill>
                <a:prstClr val="black"/>
              </a:solidFill>
              <a:latin typeface="Arial" charset="0"/>
              <a:cs typeface="Arial" charset="0"/>
            </a:endParaRPr>
          </a:p>
        </p:txBody>
      </p:sp>
      <p:sp>
        <p:nvSpPr>
          <p:cNvPr id="14" name="13 - Ορθογώνιο τρίγωνο"/>
          <p:cNvSpPr>
            <a:spLocks/>
          </p:cNvSpPr>
          <p:nvPr/>
        </p:nvSpPr>
        <p:spPr bwMode="auto">
          <a:xfrm>
            <a:off x="-6041"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cxnSp>
        <p:nvCxnSpPr>
          <p:cNvPr id="15" name="14 - Ευθεία γραμμή σύνδεσης"/>
          <p:cNvCxnSpPr/>
          <p:nvPr/>
        </p:nvCxnSpPr>
        <p:spPr>
          <a:xfrm>
            <a:off x="-9228" y="5787842"/>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l-GR" smtClean="0"/>
              <a:t>Kλικ για επεξεργασία του τίτλου</a:t>
            </a:r>
            <a:endParaRPr lang="en-US"/>
          </a:p>
        </p:txBody>
      </p:sp>
      <p:sp>
        <p:nvSpPr>
          <p:cNvPr id="1033" name="29 - Θέση κειμένου"/>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10" name="9 - Θέση ημερομηνίας"/>
          <p:cNvSpPr>
            <a:spLocks noGrp="1"/>
          </p:cNvSpPr>
          <p:nvPr>
            <p:ph type="dt" sz="half" idx="2"/>
          </p:nvPr>
        </p:nvSpPr>
        <p:spPr>
          <a:xfrm>
            <a:off x="6727825" y="6408842"/>
            <a:ext cx="1919288" cy="365125"/>
          </a:xfrm>
          <a:prstGeom prst="rect">
            <a:avLst/>
          </a:prstGeom>
        </p:spPr>
        <p:txBody>
          <a:bodyPr vert="horz" anchor="b"/>
          <a:lstStyle>
            <a:lvl1pPr algn="l" eaLnBrk="1" latinLnBrk="0" hangingPunct="1">
              <a:defRPr kumimoji="0" sz="1000">
                <a:solidFill>
                  <a:schemeClr val="tx1"/>
                </a:solidFill>
                <a:latin typeface="Arial" pitchFamily="34" charset="0"/>
                <a:cs typeface="Arial" pitchFamily="34" charset="0"/>
              </a:defRPr>
            </a:lvl1pPr>
            <a:extLst/>
          </a:lstStyle>
          <a:p>
            <a:pPr>
              <a:defRPr/>
            </a:pPr>
            <a:fld id="{804C9137-C0F2-4069-8C55-6C16EB2E9326}" type="datetimeFigureOut">
              <a:rPr lang="el-GR">
                <a:solidFill>
                  <a:prstClr val="black"/>
                </a:solidFill>
              </a:rPr>
              <a:pPr>
                <a:defRPr/>
              </a:pPr>
              <a:t>22/9/2022</a:t>
            </a:fld>
            <a:endParaRPr lang="el-GR" dirty="0">
              <a:solidFill>
                <a:prstClr val="black"/>
              </a:solidFill>
            </a:endParaRPr>
          </a:p>
        </p:txBody>
      </p:sp>
      <p:sp>
        <p:nvSpPr>
          <p:cNvPr id="22" name="21 - Θέση υποσέλιδου"/>
          <p:cNvSpPr>
            <a:spLocks noGrp="1"/>
          </p:cNvSpPr>
          <p:nvPr>
            <p:ph type="ftr" sz="quarter" idx="3"/>
          </p:nvPr>
        </p:nvSpPr>
        <p:spPr>
          <a:xfrm>
            <a:off x="4379913" y="6408842"/>
            <a:ext cx="2351087" cy="365125"/>
          </a:xfrm>
          <a:prstGeom prst="rect">
            <a:avLst/>
          </a:prstGeom>
        </p:spPr>
        <p:txBody>
          <a:bodyPr vert="horz" anchor="b"/>
          <a:lstStyle>
            <a:lvl1pPr algn="r" eaLnBrk="1" latinLnBrk="0" hangingPunct="1">
              <a:defRPr kumimoji="0" sz="1000">
                <a:solidFill>
                  <a:schemeClr val="tx1"/>
                </a:solidFill>
                <a:latin typeface="Arial" pitchFamily="34" charset="0"/>
                <a:cs typeface="Arial" pitchFamily="34" charset="0"/>
              </a:defRPr>
            </a:lvl1pPr>
            <a:extLst/>
          </a:lstStyle>
          <a:p>
            <a:pPr>
              <a:defRPr/>
            </a:pPr>
            <a:endParaRPr lang="el-GR">
              <a:solidFill>
                <a:prstClr val="black"/>
              </a:solidFill>
            </a:endParaRPr>
          </a:p>
        </p:txBody>
      </p:sp>
      <p:sp>
        <p:nvSpPr>
          <p:cNvPr id="18" name="17 - Θέση αριθμού διαφάνειας"/>
          <p:cNvSpPr>
            <a:spLocks noGrp="1"/>
          </p:cNvSpPr>
          <p:nvPr>
            <p:ph type="sldNum" sz="quarter" idx="4"/>
          </p:nvPr>
        </p:nvSpPr>
        <p:spPr>
          <a:xfrm>
            <a:off x="8647113" y="6408842"/>
            <a:ext cx="366712" cy="365125"/>
          </a:xfrm>
          <a:prstGeom prst="rect">
            <a:avLst/>
          </a:prstGeom>
        </p:spPr>
        <p:txBody>
          <a:bodyPr vert="horz" anchor="b"/>
          <a:lstStyle>
            <a:lvl1pPr algn="r" eaLnBrk="1" latinLnBrk="0" hangingPunct="1">
              <a:defRPr kumimoji="0" sz="1000" b="0">
                <a:solidFill>
                  <a:schemeClr val="tx1"/>
                </a:solidFill>
                <a:latin typeface="Arial" pitchFamily="34" charset="0"/>
                <a:cs typeface="Arial" pitchFamily="34" charset="0"/>
              </a:defRPr>
            </a:lvl1pPr>
            <a:extLst/>
          </a:lstStyle>
          <a:p>
            <a:pPr>
              <a:defRPr/>
            </a:pPr>
            <a:fld id="{A6495625-17C5-4BFC-A9FB-AFFFA5C2B387}" type="slidenum">
              <a:rPr lang="el-GR">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94748210"/>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spd="slow">
    <p:circle/>
  </p:transition>
  <p:timing>
    <p:tnLst>
      <p:par>
        <p:cTn id="1" dur="indefinite" restart="never" nodeType="tmRoot"/>
      </p:par>
    </p:tnLst>
  </p:timing>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 Ορθογώνιο"/>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28 - Ορθογώνιο"/>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29 - Ορθογώνιο"/>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30 - Ορθογώνιο"/>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31 - Ορθογώνιο"/>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3" name="32 - Στρογγυλεμένο ορθογώνιο"/>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4" name="33 - Στρογγυλεμένο ορθογώνιο"/>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34 - Ορθογώνιο"/>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6" name="35 - Ορθογώνιο"/>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7" name="36 - Ορθογώνιο"/>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8" name="37 - Ορθογώνιο"/>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9" name="38 - Ορθογώνιο"/>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0" name="39 - Ορθογώνιο"/>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39" name="21 - Θέση τίτλου"/>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endParaRPr lang="en-US" smtClean="0"/>
          </a:p>
        </p:txBody>
      </p:sp>
      <p:sp>
        <p:nvSpPr>
          <p:cNvPr id="1040" name="12 - Θέση κειμένου"/>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13 - Θέση ημερομηνίας"/>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defRPr>
            </a:lvl1pPr>
          </a:lstStyle>
          <a:p>
            <a:pPr>
              <a:defRPr/>
            </a:pPr>
            <a:fld id="{FEF46C7B-4C28-4B33-8579-5AC68EDF2E0A}" type="datetimeFigureOut">
              <a:rPr lang="el-GR">
                <a:solidFill>
                  <a:srgbClr val="F3A447"/>
                </a:solidFill>
                <a:cs typeface="+mn-cs"/>
              </a:rPr>
              <a:pPr>
                <a:defRPr/>
              </a:pPr>
              <a:t>22/9/2022</a:t>
            </a:fld>
            <a:endParaRPr lang="el-GR">
              <a:solidFill>
                <a:srgbClr val="F3A447"/>
              </a:solidFill>
              <a:cs typeface="+mn-cs"/>
            </a:endParaRPr>
          </a:p>
        </p:txBody>
      </p:sp>
      <p:sp>
        <p:nvSpPr>
          <p:cNvPr id="3" name="2 - Θέση υποσέλιδου"/>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l-GR">
              <a:solidFill>
                <a:srgbClr val="F3A447"/>
              </a:solidFill>
              <a:cs typeface="+mn-cs"/>
            </a:endParaRPr>
          </a:p>
        </p:txBody>
      </p:sp>
      <p:sp>
        <p:nvSpPr>
          <p:cNvPr id="23" name="22 - Θέση αριθμού διαφάνειας"/>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smtClean="0">
                <a:solidFill>
                  <a:srgbClr val="FFFFFF"/>
                </a:solidFill>
                <a:latin typeface="+mn-lt"/>
              </a:defRPr>
            </a:lvl1pPr>
          </a:lstStyle>
          <a:p>
            <a:pPr>
              <a:defRPr/>
            </a:pPr>
            <a:fld id="{9824C9DD-4915-4921-845F-96B1BF66B59C}" type="slidenum">
              <a:rPr lang="el-GR">
                <a:cs typeface="+mn-cs"/>
              </a:rPr>
              <a:pPr>
                <a:defRPr/>
              </a:pPr>
              <a:t>‹#›</a:t>
            </a:fld>
            <a:endParaRPr lang="el-GR">
              <a:cs typeface="+mn-cs"/>
            </a:endParaRPr>
          </a:p>
        </p:txBody>
      </p:sp>
    </p:spTree>
    <p:extLst>
      <p:ext uri="{BB962C8B-B14F-4D97-AF65-F5344CB8AC3E}">
        <p14:creationId xmlns:p14="http://schemas.microsoft.com/office/powerpoint/2010/main" val="1533209118"/>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rebuchet MS" pitchFamily="34" charset="0"/>
        </a:defRPr>
      </a:lvl2pPr>
      <a:lvl3pPr algn="l" rtl="0" fontAlgn="base">
        <a:spcBef>
          <a:spcPct val="0"/>
        </a:spcBef>
        <a:spcAft>
          <a:spcPct val="0"/>
        </a:spcAft>
        <a:defRPr sz="4000">
          <a:solidFill>
            <a:schemeClr val="tx2"/>
          </a:solidFill>
          <a:latin typeface="Trebuchet MS" pitchFamily="34" charset="0"/>
        </a:defRPr>
      </a:lvl3pPr>
      <a:lvl4pPr algn="l" rtl="0" fontAlgn="base">
        <a:spcBef>
          <a:spcPct val="0"/>
        </a:spcBef>
        <a:spcAft>
          <a:spcPct val="0"/>
        </a:spcAft>
        <a:defRPr sz="4000">
          <a:solidFill>
            <a:schemeClr val="tx2"/>
          </a:solidFill>
          <a:latin typeface="Trebuchet MS" pitchFamily="34" charset="0"/>
        </a:defRPr>
      </a:lvl4pPr>
      <a:lvl5pPr algn="l" rtl="0" fontAlgn="base">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fontAlgn="base">
        <a:spcBef>
          <a:spcPts val="300"/>
        </a:spcBef>
        <a:spcAft>
          <a:spcPct val="0"/>
        </a:spcAft>
        <a:buClr>
          <a:srgbClr val="E7BC29"/>
        </a:buClr>
        <a:buFont typeface="Georgia" pitchFamily="18" charset="0"/>
        <a:buChar char="•"/>
        <a:defRPr sz="2800" kern="1200">
          <a:solidFill>
            <a:schemeClr val="tx1"/>
          </a:solidFill>
          <a:latin typeface="+mn-lt"/>
          <a:ea typeface="+mn-ea"/>
          <a:cs typeface="+mn-cs"/>
        </a:defRPr>
      </a:lvl1pPr>
      <a:lvl2pPr marL="657225" indent="-246063" algn="l" rtl="0" fontAlgn="base">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fontAlgn="base">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fontAlgn="base">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fontAlgn="base">
        <a:spcBef>
          <a:spcPts val="300"/>
        </a:spcBef>
        <a:spcAft>
          <a:spcPct val="0"/>
        </a:spcAft>
        <a:buClr>
          <a:srgbClr val="E7BC29"/>
        </a:buClr>
        <a:buFont typeface="Georgia" pitchFamily="18" charset="0"/>
        <a:buChar char="▫"/>
        <a:defRPr sz="2000" kern="1200">
          <a:solidFill>
            <a:srgbClr val="E7BC2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16 - Ορθογώνιο"/>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6" name="15 - Ορθογώνιο"/>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8" name="17 - Ορθογώνιο"/>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9" name="18 - Ορθογώνιο"/>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9" name="8 - Ορθογώνιο"/>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4" name="13 - Θέση ημερομηνίας"/>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cs typeface="+mn-cs"/>
              </a:defRPr>
            </a:lvl1pPr>
          </a:lstStyle>
          <a:p>
            <a:pPr>
              <a:defRPr/>
            </a:pPr>
            <a:fld id="{9BABBF21-237D-400D-8A41-01AFCC3B38D6}" type="datetimeFigureOut">
              <a:rPr lang="el-GR"/>
              <a:pPr>
                <a:defRPr/>
              </a:pPr>
              <a:t>22/9/2022</a:t>
            </a:fld>
            <a:endParaRPr lang="el-GR"/>
          </a:p>
        </p:txBody>
      </p:sp>
      <p:sp>
        <p:nvSpPr>
          <p:cNvPr id="3" name="2 - Θέση υποσέλιδου"/>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cs typeface="+mn-cs"/>
              </a:defRPr>
            </a:lvl1pPr>
          </a:lstStyle>
          <a:p>
            <a:pPr>
              <a:defRPr/>
            </a:pPr>
            <a:endParaRPr lang="el-GR"/>
          </a:p>
        </p:txBody>
      </p:sp>
      <p:sp>
        <p:nvSpPr>
          <p:cNvPr id="8" name="7 - Ορθογώνιο"/>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cs typeface="Arial" charset="0"/>
            </a:endParaRPr>
          </a:p>
        </p:txBody>
      </p:sp>
      <p:sp>
        <p:nvSpPr>
          <p:cNvPr id="10" name="9 - Ευθεία γραμμή σύνδεσης"/>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cs typeface="Arial" charset="0"/>
            </a:endParaRPr>
          </a:p>
        </p:txBody>
      </p:sp>
      <p:sp>
        <p:nvSpPr>
          <p:cNvPr id="12" name="11 - Έλλειψη"/>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14 - Έλλειψη"/>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22 - Θέση αριθμού διαφάνειας"/>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chemeClr val="accent3">
                    <a:shade val="75000"/>
                  </a:schemeClr>
                </a:solidFill>
                <a:latin typeface="+mn-lt"/>
                <a:cs typeface="+mn-cs"/>
              </a:defRPr>
            </a:lvl1pPr>
          </a:lstStyle>
          <a:p>
            <a:pPr>
              <a:defRPr/>
            </a:pPr>
            <a:fld id="{CCFC659B-DB80-4E65-AC53-2B3C9969603A}" type="slidenum">
              <a:rPr lang="el-GR">
                <a:solidFill>
                  <a:srgbClr val="9C007F">
                    <a:shade val="75000"/>
                  </a:srgbClr>
                </a:solidFill>
              </a:rPr>
              <a:pPr>
                <a:defRPr/>
              </a:pPr>
              <a:t>‹#›</a:t>
            </a:fld>
            <a:endParaRPr lang="el-GR">
              <a:solidFill>
                <a:srgbClr val="9C007F">
                  <a:shade val="75000"/>
                </a:srgbClr>
              </a:solidFill>
            </a:endParaRPr>
          </a:p>
        </p:txBody>
      </p:sp>
      <p:sp>
        <p:nvSpPr>
          <p:cNvPr id="1038" name="21 - Θέση τίτλου"/>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l-GR" smtClean="0"/>
              <a:t>Kλικ για επεξεργασία του τίτλου</a:t>
            </a:r>
            <a:endParaRPr lang="en-US" altLang="el-GR" smtClean="0"/>
          </a:p>
        </p:txBody>
      </p:sp>
      <p:sp>
        <p:nvSpPr>
          <p:cNvPr id="1039" name="12 - Θέση κειμένου"/>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Kλικ για επεξεργασία των στυλ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Tree>
    <p:extLst>
      <p:ext uri="{BB962C8B-B14F-4D97-AF65-F5344CB8AC3E}">
        <p14:creationId xmlns:p14="http://schemas.microsoft.com/office/powerpoint/2010/main" val="3611346492"/>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3300" kern="1200">
          <a:solidFill>
            <a:srgbClr val="89006F"/>
          </a:solidFill>
          <a:latin typeface="+mj-lt"/>
          <a:ea typeface="+mj-ea"/>
          <a:cs typeface="+mj-cs"/>
        </a:defRPr>
      </a:lvl1pPr>
      <a:lvl2pPr algn="ctr" rtl="0" eaLnBrk="0" fontAlgn="base" hangingPunct="0">
        <a:spcBef>
          <a:spcPct val="0"/>
        </a:spcBef>
        <a:spcAft>
          <a:spcPct val="0"/>
        </a:spcAft>
        <a:defRPr sz="3300">
          <a:solidFill>
            <a:srgbClr val="89006F"/>
          </a:solidFill>
          <a:latin typeface="Georgia" pitchFamily="18" charset="0"/>
        </a:defRPr>
      </a:lvl2pPr>
      <a:lvl3pPr algn="ctr" rtl="0" eaLnBrk="0" fontAlgn="base" hangingPunct="0">
        <a:spcBef>
          <a:spcPct val="0"/>
        </a:spcBef>
        <a:spcAft>
          <a:spcPct val="0"/>
        </a:spcAft>
        <a:defRPr sz="3300">
          <a:solidFill>
            <a:srgbClr val="89006F"/>
          </a:solidFill>
          <a:latin typeface="Georgia" pitchFamily="18" charset="0"/>
        </a:defRPr>
      </a:lvl3pPr>
      <a:lvl4pPr algn="ctr" rtl="0" eaLnBrk="0" fontAlgn="base" hangingPunct="0">
        <a:spcBef>
          <a:spcPct val="0"/>
        </a:spcBef>
        <a:spcAft>
          <a:spcPct val="0"/>
        </a:spcAft>
        <a:defRPr sz="3300">
          <a:solidFill>
            <a:srgbClr val="89006F"/>
          </a:solidFill>
          <a:latin typeface="Georgia" pitchFamily="18" charset="0"/>
        </a:defRPr>
      </a:lvl4pPr>
      <a:lvl5pPr algn="ctr" rtl="0" eaLnBrk="0" fontAlgn="base" hangingPunct="0">
        <a:spcBef>
          <a:spcPct val="0"/>
        </a:spcBef>
        <a:spcAft>
          <a:spcPct val="0"/>
        </a:spcAft>
        <a:defRPr sz="3300">
          <a:solidFill>
            <a:srgbClr val="89006F"/>
          </a:solidFill>
          <a:latin typeface="Georgia" pitchFamily="18" charset="0"/>
        </a:defRPr>
      </a:lvl5pPr>
      <a:lvl6pPr marL="457200" algn="ctr" rtl="0" fontAlgn="base">
        <a:spcBef>
          <a:spcPct val="0"/>
        </a:spcBef>
        <a:spcAft>
          <a:spcPct val="0"/>
        </a:spcAft>
        <a:defRPr sz="3300">
          <a:solidFill>
            <a:srgbClr val="89006F"/>
          </a:solidFill>
          <a:latin typeface="Georgia" pitchFamily="18" charset="0"/>
        </a:defRPr>
      </a:lvl6pPr>
      <a:lvl7pPr marL="914400" algn="ctr" rtl="0" fontAlgn="base">
        <a:spcBef>
          <a:spcPct val="0"/>
        </a:spcBef>
        <a:spcAft>
          <a:spcPct val="0"/>
        </a:spcAft>
        <a:defRPr sz="3300">
          <a:solidFill>
            <a:srgbClr val="89006F"/>
          </a:solidFill>
          <a:latin typeface="Georgia" pitchFamily="18" charset="0"/>
        </a:defRPr>
      </a:lvl7pPr>
      <a:lvl8pPr marL="1371600" algn="ctr" rtl="0" fontAlgn="base">
        <a:spcBef>
          <a:spcPct val="0"/>
        </a:spcBef>
        <a:spcAft>
          <a:spcPct val="0"/>
        </a:spcAft>
        <a:defRPr sz="3300">
          <a:solidFill>
            <a:srgbClr val="89006F"/>
          </a:solidFill>
          <a:latin typeface="Georgia" pitchFamily="18" charset="0"/>
        </a:defRPr>
      </a:lvl8pPr>
      <a:lvl9pPr marL="1828800" algn="ctr" rtl="0" fontAlgn="base">
        <a:spcBef>
          <a:spcPct val="0"/>
        </a:spcBef>
        <a:spcAft>
          <a:spcPct val="0"/>
        </a:spcAft>
        <a:defRPr sz="3300">
          <a:solidFill>
            <a:srgbClr val="89006F"/>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C007F"/>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68007F"/>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005BD3"/>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0D0672D-40B4-4D06-8232-8E5647EBE7F3}" type="datetimeFigureOut">
              <a:rPr lang="el-GR" smtClean="0">
                <a:solidFill>
                  <a:prstClr val="black">
                    <a:tint val="75000"/>
                  </a:prstClr>
                </a:solidFill>
                <a:latin typeface="Calibri"/>
                <a:cs typeface="+mn-cs"/>
              </a:rPr>
              <a:pPr fontAlgn="auto">
                <a:spcBef>
                  <a:spcPts val="0"/>
                </a:spcBef>
                <a:spcAft>
                  <a:spcPts val="0"/>
                </a:spcAft>
              </a:pPr>
              <a:t>22/9/2022</a:t>
            </a:fld>
            <a:endParaRPr lang="el-GR">
              <a:solidFill>
                <a:prstClr val="black">
                  <a:tint val="75000"/>
                </a:prstClr>
              </a:solidFill>
              <a:latin typeface="Calibri"/>
              <a:cs typeface="+mn-cs"/>
            </a:endParaRP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mn-cs"/>
            </a:endParaRP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EC8A694-9208-46D3-9199-E72DA6191306}" type="slidenum">
              <a:rPr lang="el-GR" smtClean="0">
                <a:solidFill>
                  <a:prstClr val="black">
                    <a:tint val="75000"/>
                  </a:prstClr>
                </a:solidFill>
                <a:latin typeface="Calibri"/>
                <a:cs typeface="+mn-cs"/>
              </a:rPr>
              <a:pPr fontAlgn="auto">
                <a:spcBef>
                  <a:spcPts val="0"/>
                </a:spcBef>
                <a:spcAft>
                  <a:spcPts val="0"/>
                </a:spcAft>
              </a:pPr>
              <a:t>‹#›</a:t>
            </a:fld>
            <a:endParaRPr lang="el-GR">
              <a:solidFill>
                <a:prstClr val="black">
                  <a:tint val="75000"/>
                </a:prstClr>
              </a:solidFill>
              <a:latin typeface="Calibri"/>
              <a:cs typeface="+mn-cs"/>
            </a:endParaRPr>
          </a:p>
        </p:txBody>
      </p:sp>
    </p:spTree>
    <p:extLst>
      <p:ext uri="{BB962C8B-B14F-4D97-AF65-F5344CB8AC3E}">
        <p14:creationId xmlns:p14="http://schemas.microsoft.com/office/powerpoint/2010/main" val="1041658914"/>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fontAlgn="auto">
              <a:spcBef>
                <a:spcPts val="0"/>
              </a:spcBef>
              <a:spcAft>
                <a:spcPts val="0"/>
              </a:spcAft>
            </a:pPr>
            <a:fld id="{87DE6118-2437-4B30-8E3C-4D2BE6020583}" type="datetimeFigureOut">
              <a:rPr lang="en-US" dirty="0">
                <a:solidFill>
                  <a:srgbClr val="191B0E"/>
                </a:solidFill>
                <a:latin typeface="Franklin Gothic Book"/>
                <a:cs typeface="+mn-cs"/>
              </a:rPr>
              <a:pPr defTabSz="457200" fontAlgn="auto">
                <a:spcBef>
                  <a:spcPts val="0"/>
                </a:spcBef>
                <a:spcAft>
                  <a:spcPts val="0"/>
                </a:spcAft>
              </a:pPr>
              <a:t>9/22/2022</a:t>
            </a:fld>
            <a:endParaRPr lang="en-US" dirty="0">
              <a:solidFill>
                <a:srgbClr val="191B0E"/>
              </a:solidFill>
              <a:latin typeface="Franklin Gothic Book"/>
              <a:cs typeface="+mn-cs"/>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fontAlgn="auto">
              <a:spcBef>
                <a:spcPts val="0"/>
              </a:spcBef>
              <a:spcAft>
                <a:spcPts val="0"/>
              </a:spcAft>
            </a:pPr>
            <a:endParaRPr lang="en-US" dirty="0">
              <a:solidFill>
                <a:srgbClr val="191B0E"/>
              </a:solidFill>
              <a:latin typeface="Franklin Gothic Book"/>
              <a:cs typeface="+mn-cs"/>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200" baseline="0">
                <a:solidFill>
                  <a:schemeClr val="tx2"/>
                </a:solidFill>
              </a:defRPr>
            </a:lvl1pPr>
          </a:lstStyle>
          <a:p>
            <a:pPr defTabSz="457200" fontAlgn="auto">
              <a:spcBef>
                <a:spcPts val="0"/>
              </a:spcBef>
              <a:spcAft>
                <a:spcPts val="0"/>
              </a:spcAft>
            </a:pPr>
            <a:fld id="{69E57DC2-970A-4B3E-BB1C-7A09969E49DF}" type="slidenum">
              <a:rPr lang="en-US" dirty="0">
                <a:solidFill>
                  <a:srgbClr val="191B0E"/>
                </a:solidFill>
                <a:latin typeface="Franklin Gothic Book"/>
                <a:cs typeface="+mn-cs"/>
              </a:rPr>
              <a:pPr defTabSz="457200" fontAlgn="auto">
                <a:spcBef>
                  <a:spcPts val="0"/>
                </a:spcBef>
                <a:spcAft>
                  <a:spcPts val="0"/>
                </a:spcAft>
              </a:pPr>
              <a:t>‹#›</a:t>
            </a:fld>
            <a:endParaRPr lang="en-US" dirty="0">
              <a:solidFill>
                <a:srgbClr val="191B0E"/>
              </a:solidFill>
              <a:latin typeface="Franklin Gothic Book"/>
              <a:cs typeface="+mn-cs"/>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324993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2853615-BFDE-46DE-814C-47EC6EF6D37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4 - Θέση υποσέλιδου"/>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5 - Θέση αριθμού διαφάνειας"/>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F53439-851E-44AD-84B1-B6BFC3D0C743}"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398657227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4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2853615-BFDE-46DE-814C-47EC6EF6D37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4 - Θέση υποσέλιδου"/>
          <p:cNvSpPr>
            <a:spLocks noGrp="1"/>
          </p:cNvSpPr>
          <p:nvPr>
            <p:ph type="ftr" sz="quarter" idx="3"/>
          </p:nvPr>
        </p:nvSpPr>
        <p:spPr>
          <a:xfrm>
            <a:off x="3124200" y="63564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5 - Θέση αριθμού διαφάνειας"/>
          <p:cNvSpPr>
            <a:spLocks noGrp="1"/>
          </p:cNvSpPr>
          <p:nvPr>
            <p:ph type="sldNum" sz="quarter" idx="4"/>
          </p:nvPr>
        </p:nvSpPr>
        <p:spPr>
          <a:xfrm>
            <a:off x="6553200" y="63564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F53439-851E-44AD-84B1-B6BFC3D0C743}"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287250707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50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2853615-BFDE-46DE-814C-47EC6EF6D371}"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4 - Θέση υποσέλιδου"/>
          <p:cNvSpPr>
            <a:spLocks noGrp="1"/>
          </p:cNvSpPr>
          <p:nvPr>
            <p:ph type="ftr" sz="quarter" idx="3"/>
          </p:nvPr>
        </p:nvSpPr>
        <p:spPr>
          <a:xfrm>
            <a:off x="3124200" y="635650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5 - Θέση αριθμού διαφάνειας"/>
          <p:cNvSpPr>
            <a:spLocks noGrp="1"/>
          </p:cNvSpPr>
          <p:nvPr>
            <p:ph type="sldNum" sz="quarter" idx="4"/>
          </p:nvPr>
        </p:nvSpPr>
        <p:spPr>
          <a:xfrm>
            <a:off x="6553201" y="635650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F53439-851E-44AD-84B1-B6BFC3D0C743}"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219450418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4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342CEA3-3058-4D43-AE35-B3DA76CB4003}" type="datetimeFigureOut">
              <a:rPr lang="el-GR" smtClean="0">
                <a:solidFill>
                  <a:prstClr val="black">
                    <a:tint val="75000"/>
                  </a:prstClr>
                </a:solidFill>
                <a:latin typeface="Calibri"/>
                <a:cs typeface="Arial" charset="0"/>
              </a:rPr>
              <a:pPr fontAlgn="auto">
                <a:spcBef>
                  <a:spcPts val="0"/>
                </a:spcBef>
                <a:spcAft>
                  <a:spcPts val="0"/>
                </a:spcAft>
              </a:pPr>
              <a:t>22/9/2022</a:t>
            </a:fld>
            <a:endParaRPr lang="el-GR">
              <a:solidFill>
                <a:prstClr val="black">
                  <a:tint val="75000"/>
                </a:prstClr>
              </a:solidFill>
              <a:latin typeface="Calibri"/>
              <a:cs typeface="Arial" charset="0"/>
            </a:endParaRPr>
          </a:p>
        </p:txBody>
      </p:sp>
      <p:sp>
        <p:nvSpPr>
          <p:cNvPr id="5" name="4 - Θέση υποσέλιδου"/>
          <p:cNvSpPr>
            <a:spLocks noGrp="1"/>
          </p:cNvSpPr>
          <p:nvPr>
            <p:ph type="ftr" sz="quarter" idx="3"/>
          </p:nvPr>
        </p:nvSpPr>
        <p:spPr>
          <a:xfrm>
            <a:off x="3124200" y="63564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l-GR">
              <a:solidFill>
                <a:prstClr val="black">
                  <a:tint val="75000"/>
                </a:prstClr>
              </a:solidFill>
              <a:latin typeface="Calibri"/>
              <a:cs typeface="Arial" charset="0"/>
            </a:endParaRPr>
          </a:p>
        </p:txBody>
      </p:sp>
      <p:sp>
        <p:nvSpPr>
          <p:cNvPr id="6" name="5 - Θέση αριθμού διαφάνειας"/>
          <p:cNvSpPr>
            <a:spLocks noGrp="1"/>
          </p:cNvSpPr>
          <p:nvPr>
            <p:ph type="sldNum" sz="quarter" idx="4"/>
          </p:nvPr>
        </p:nvSpPr>
        <p:spPr>
          <a:xfrm>
            <a:off x="6553200" y="63564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3F1D1C4-C2D9-4231-9FB2-B2D9D97AA41D}" type="slidenum">
              <a:rPr lang="el-GR" smtClean="0">
                <a:solidFill>
                  <a:prstClr val="black">
                    <a:tint val="75000"/>
                  </a:prstClr>
                </a:solidFill>
                <a:latin typeface="Calibri"/>
                <a:cs typeface="Arial" charset="0"/>
              </a:rPr>
              <a:pPr fontAlgn="auto">
                <a:spcBef>
                  <a:spcPts val="0"/>
                </a:spcBef>
                <a:spcAft>
                  <a:spcPts val="0"/>
                </a:spcAft>
              </a:pPr>
              <a:t>‹#›</a:t>
            </a:fld>
            <a:endParaRPr lang="el-GR">
              <a:solidFill>
                <a:prstClr val="black">
                  <a:tint val="75000"/>
                </a:prstClr>
              </a:solidFill>
              <a:latin typeface="Calibri"/>
              <a:cs typeface="Arial" charset="0"/>
            </a:endParaRPr>
          </a:p>
        </p:txBody>
      </p:sp>
    </p:spTree>
    <p:extLst>
      <p:ext uri="{BB962C8B-B14F-4D97-AF65-F5344CB8AC3E}">
        <p14:creationId xmlns:p14="http://schemas.microsoft.com/office/powerpoint/2010/main" val="224647874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83446A2-E89E-4E37-BF2B-EFA9E183ABCE}" type="slidenum">
              <a:rPr lang="el-GR">
                <a:solidFill>
                  <a:srgbClr val="000000"/>
                </a:solidFill>
                <a:latin typeface="Arial" charset="0"/>
                <a:cs typeface="Arial" charset="0"/>
              </a:rPr>
              <a:pPr>
                <a:defRPr/>
              </a:pPr>
              <a:t>‹#›</a:t>
            </a:fld>
            <a:endParaRPr lang="el-GR">
              <a:solidFill>
                <a:srgbClr val="000000"/>
              </a:solidFill>
              <a:latin typeface="Arial" charset="0"/>
              <a:cs typeface="Arial" charset="0"/>
            </a:endParaRPr>
          </a:p>
        </p:txBody>
      </p:sp>
    </p:spTree>
    <p:extLst>
      <p:ext uri="{BB962C8B-B14F-4D97-AF65-F5344CB8AC3E}">
        <p14:creationId xmlns:p14="http://schemas.microsoft.com/office/powerpoint/2010/main" val="211527376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392" y="5105400"/>
            <a:ext cx="8230553"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1027" name="Text Placeholder 2"/>
          <p:cNvSpPr>
            <a:spLocks noGrp="1"/>
          </p:cNvSpPr>
          <p:nvPr>
            <p:ph type="body" idx="1"/>
          </p:nvPr>
        </p:nvSpPr>
        <p:spPr bwMode="auto">
          <a:xfrm>
            <a:off x="970612" y="685800"/>
            <a:ext cx="771726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4" name="Date Placeholder 3"/>
          <p:cNvSpPr>
            <a:spLocks noGrp="1"/>
          </p:cNvSpPr>
          <p:nvPr>
            <p:ph type="dt" sz="half" idx="2"/>
          </p:nvPr>
        </p:nvSpPr>
        <p:spPr>
          <a:xfrm>
            <a:off x="457406" y="6356583"/>
            <a:ext cx="2132965" cy="365125"/>
          </a:xfrm>
          <a:prstGeom prst="rect">
            <a:avLst/>
          </a:prstGeom>
        </p:spPr>
        <p:txBody>
          <a:bodyPr vert="horz" lIns="91440" tIns="45720" rIns="91440" bIns="45720" rtlCol="0" anchor="ctr"/>
          <a:lstStyle>
            <a:lvl1pPr algn="l" fontAlgn="auto">
              <a:spcBef>
                <a:spcPts val="0"/>
              </a:spcBef>
              <a:spcAft>
                <a:spcPts val="0"/>
              </a:spcAft>
              <a:defRPr sz="1200">
                <a:solidFill>
                  <a:srgbClr val="8C8C8C"/>
                </a:solidFill>
                <a:latin typeface="+mn-lt"/>
                <a:cs typeface="+mn-cs"/>
              </a:defRPr>
            </a:lvl1pPr>
          </a:lstStyle>
          <a:p>
            <a:pPr>
              <a:defRPr/>
            </a:pPr>
            <a:fld id="{44DED75C-0576-4D19-9A33-F7A178658887}" type="datetimeFigureOut">
              <a:rPr lang="en-US"/>
              <a:pPr>
                <a:defRPr/>
              </a:pPr>
              <a:t>9/22/2022</a:t>
            </a:fld>
            <a:endParaRPr/>
          </a:p>
        </p:txBody>
      </p:sp>
      <p:sp>
        <p:nvSpPr>
          <p:cNvPr id="5" name="Footer Placeholder 4"/>
          <p:cNvSpPr>
            <a:spLocks noGrp="1"/>
          </p:cNvSpPr>
          <p:nvPr>
            <p:ph type="ftr" sz="quarter" idx="3"/>
          </p:nvPr>
        </p:nvSpPr>
        <p:spPr>
          <a:xfrm>
            <a:off x="3123825" y="6356583"/>
            <a:ext cx="2896354" cy="365125"/>
          </a:xfrm>
          <a:prstGeom prst="rect">
            <a:avLst/>
          </a:prstGeom>
        </p:spPr>
        <p:txBody>
          <a:bodyPr vert="horz" lIns="91440" tIns="45720" rIns="91440" bIns="45720" rtlCol="0" anchor="ctr"/>
          <a:lstStyle>
            <a:lvl1pPr algn="ctr" fontAlgn="auto">
              <a:spcBef>
                <a:spcPts val="0"/>
              </a:spcBef>
              <a:spcAft>
                <a:spcPts val="0"/>
              </a:spcAft>
              <a:defRPr sz="1200">
                <a:solidFill>
                  <a:srgbClr val="8C8C8C"/>
                </a:solidFill>
                <a:latin typeface="+mn-lt"/>
                <a:cs typeface="+mn-cs"/>
              </a:defRPr>
            </a:lvl1pPr>
          </a:lstStyle>
          <a:p>
            <a:pPr>
              <a:defRPr/>
            </a:pPr>
            <a:endParaRPr/>
          </a:p>
        </p:txBody>
      </p:sp>
      <p:sp>
        <p:nvSpPr>
          <p:cNvPr id="6" name="Slide Number Placeholder 5"/>
          <p:cNvSpPr>
            <a:spLocks noGrp="1"/>
          </p:cNvSpPr>
          <p:nvPr>
            <p:ph type="sldNum" sz="quarter" idx="4"/>
          </p:nvPr>
        </p:nvSpPr>
        <p:spPr>
          <a:xfrm>
            <a:off x="6553717" y="6356583"/>
            <a:ext cx="2132964" cy="365125"/>
          </a:xfrm>
          <a:prstGeom prst="rect">
            <a:avLst/>
          </a:prstGeom>
        </p:spPr>
        <p:txBody>
          <a:bodyPr vert="horz" lIns="91440" tIns="45720" rIns="91440" bIns="45720" rtlCol="0" anchor="ctr"/>
          <a:lstStyle>
            <a:lvl1pPr algn="r" fontAlgn="auto">
              <a:spcBef>
                <a:spcPts val="0"/>
              </a:spcBef>
              <a:spcAft>
                <a:spcPts val="0"/>
              </a:spcAft>
              <a:defRPr sz="1200">
                <a:solidFill>
                  <a:srgbClr val="8C8C8C"/>
                </a:solidFill>
                <a:latin typeface="+mn-lt"/>
                <a:cs typeface="+mn-cs"/>
              </a:defRPr>
            </a:lvl1pPr>
          </a:lstStyle>
          <a:p>
            <a:pPr>
              <a:defRPr/>
            </a:pPr>
            <a:fld id="{0739C5A4-124A-434C-A8CF-845FCC0E05A6}" type="slidenum">
              <a:rPr/>
              <a:pPr>
                <a:defRPr/>
              </a:pPr>
              <a:t>‹#›</a:t>
            </a:fld>
            <a:endParaRPr/>
          </a:p>
        </p:txBody>
      </p:sp>
    </p:spTree>
    <p:extLst>
      <p:ext uri="{BB962C8B-B14F-4D97-AF65-F5344CB8AC3E}">
        <p14:creationId xmlns:p14="http://schemas.microsoft.com/office/powerpoint/2010/main" val="83931881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txStyles>
    <p:titleStyle>
      <a:lvl1pPr algn="l" rtl="0" eaLnBrk="0" fontAlgn="base" hangingPunct="0">
        <a:lnSpc>
          <a:spcPct val="80000"/>
        </a:lnSpc>
        <a:spcBef>
          <a:spcPct val="0"/>
        </a:spcBef>
        <a:spcAft>
          <a:spcPct val="0"/>
        </a:spcAft>
        <a:defRPr sz="3600" kern="1200">
          <a:solidFill>
            <a:schemeClr val="accent1"/>
          </a:solidFill>
          <a:latin typeface="+mj-lt"/>
          <a:ea typeface="+mj-ea"/>
          <a:cs typeface="+mj-cs"/>
        </a:defRPr>
      </a:lvl1pPr>
      <a:lvl2pPr algn="l" rtl="0" eaLnBrk="0" fontAlgn="base" hangingPunct="0">
        <a:lnSpc>
          <a:spcPct val="80000"/>
        </a:lnSpc>
        <a:spcBef>
          <a:spcPct val="0"/>
        </a:spcBef>
        <a:spcAft>
          <a:spcPct val="0"/>
        </a:spcAft>
        <a:defRPr sz="3600">
          <a:solidFill>
            <a:schemeClr val="accent1"/>
          </a:solidFill>
          <a:latin typeface="Corbel" pitchFamily="34" charset="0"/>
        </a:defRPr>
      </a:lvl2pPr>
      <a:lvl3pPr algn="l" rtl="0" eaLnBrk="0" fontAlgn="base" hangingPunct="0">
        <a:lnSpc>
          <a:spcPct val="80000"/>
        </a:lnSpc>
        <a:spcBef>
          <a:spcPct val="0"/>
        </a:spcBef>
        <a:spcAft>
          <a:spcPct val="0"/>
        </a:spcAft>
        <a:defRPr sz="3600">
          <a:solidFill>
            <a:schemeClr val="accent1"/>
          </a:solidFill>
          <a:latin typeface="Corbel" pitchFamily="34" charset="0"/>
        </a:defRPr>
      </a:lvl3pPr>
      <a:lvl4pPr algn="l" rtl="0" eaLnBrk="0" fontAlgn="base" hangingPunct="0">
        <a:lnSpc>
          <a:spcPct val="80000"/>
        </a:lnSpc>
        <a:spcBef>
          <a:spcPct val="0"/>
        </a:spcBef>
        <a:spcAft>
          <a:spcPct val="0"/>
        </a:spcAft>
        <a:defRPr sz="3600">
          <a:solidFill>
            <a:schemeClr val="accent1"/>
          </a:solidFill>
          <a:latin typeface="Corbel" pitchFamily="34" charset="0"/>
        </a:defRPr>
      </a:lvl4pPr>
      <a:lvl5pPr algn="l" rtl="0" eaLnBrk="0" fontAlgn="base" hangingPunct="0">
        <a:lnSpc>
          <a:spcPct val="80000"/>
        </a:lnSpc>
        <a:spcBef>
          <a:spcPct val="0"/>
        </a:spcBef>
        <a:spcAft>
          <a:spcPct val="0"/>
        </a:spcAft>
        <a:defRPr sz="3600">
          <a:solidFill>
            <a:schemeClr val="accent1"/>
          </a:solidFill>
          <a:latin typeface="Corbel" pitchFamily="34" charset="0"/>
        </a:defRPr>
      </a:lvl5pPr>
      <a:lvl6pPr marL="457200" algn="l" rtl="0" fontAlgn="base">
        <a:lnSpc>
          <a:spcPct val="80000"/>
        </a:lnSpc>
        <a:spcBef>
          <a:spcPct val="0"/>
        </a:spcBef>
        <a:spcAft>
          <a:spcPct val="0"/>
        </a:spcAft>
        <a:defRPr sz="3600">
          <a:solidFill>
            <a:schemeClr val="accent1"/>
          </a:solidFill>
          <a:latin typeface="Corbel" pitchFamily="34" charset="0"/>
        </a:defRPr>
      </a:lvl6pPr>
      <a:lvl7pPr marL="914400" algn="l" rtl="0" fontAlgn="base">
        <a:lnSpc>
          <a:spcPct val="80000"/>
        </a:lnSpc>
        <a:spcBef>
          <a:spcPct val="0"/>
        </a:spcBef>
        <a:spcAft>
          <a:spcPct val="0"/>
        </a:spcAft>
        <a:defRPr sz="3600">
          <a:solidFill>
            <a:schemeClr val="accent1"/>
          </a:solidFill>
          <a:latin typeface="Corbel" pitchFamily="34" charset="0"/>
        </a:defRPr>
      </a:lvl7pPr>
      <a:lvl8pPr marL="1371600" algn="l" rtl="0" fontAlgn="base">
        <a:lnSpc>
          <a:spcPct val="80000"/>
        </a:lnSpc>
        <a:spcBef>
          <a:spcPct val="0"/>
        </a:spcBef>
        <a:spcAft>
          <a:spcPct val="0"/>
        </a:spcAft>
        <a:defRPr sz="3600">
          <a:solidFill>
            <a:schemeClr val="accent1"/>
          </a:solidFill>
          <a:latin typeface="Corbel" pitchFamily="34" charset="0"/>
        </a:defRPr>
      </a:lvl8pPr>
      <a:lvl9pPr marL="1828800" algn="l" rtl="0" fontAlgn="base">
        <a:lnSpc>
          <a:spcPct val="80000"/>
        </a:lnSpc>
        <a:spcBef>
          <a:spcPct val="0"/>
        </a:spcBef>
        <a:spcAft>
          <a:spcPct val="0"/>
        </a:spcAft>
        <a:defRPr sz="3600">
          <a:solidFill>
            <a:schemeClr val="accent1"/>
          </a:solidFill>
          <a:latin typeface="Corbel" pitchFamily="34" charset="0"/>
        </a:defRPr>
      </a:lvl9pPr>
    </p:titleStyle>
    <p:bodyStyle>
      <a:lvl1pPr marL="228600" indent="-228600" algn="l" rtl="0" eaLnBrk="0" fontAlgn="base" hangingPunct="0">
        <a:lnSpc>
          <a:spcPct val="90000"/>
        </a:lnSpc>
        <a:spcBef>
          <a:spcPts val="1800"/>
        </a:spcBef>
        <a:spcAft>
          <a:spcPct val="0"/>
        </a:spcAft>
        <a:buClr>
          <a:schemeClr val="tx1"/>
        </a:buClr>
        <a:buSzPct val="80000"/>
        <a:buFont typeface="Arial" charset="0"/>
        <a:buChar char="•"/>
        <a:defRPr sz="2800" kern="1200">
          <a:solidFill>
            <a:schemeClr val="tx1"/>
          </a:solidFill>
          <a:latin typeface="+mn-lt"/>
          <a:ea typeface="+mn-ea"/>
          <a:cs typeface="+mn-cs"/>
        </a:defRPr>
      </a:lvl1pPr>
      <a:lvl2pPr marL="615950" indent="-285750" algn="l" rtl="0" eaLnBrk="0" fontAlgn="base" hangingPunct="0">
        <a:lnSpc>
          <a:spcPct val="90000"/>
        </a:lnSpc>
        <a:spcBef>
          <a:spcPts val="600"/>
        </a:spcBef>
        <a:spcAft>
          <a:spcPct val="0"/>
        </a:spcAft>
        <a:buSzPct val="80000"/>
        <a:buFont typeface="Corbel" pitchFamily="34" charset="0"/>
        <a:buChar char="–"/>
        <a:defRPr sz="2400" kern="1200">
          <a:solidFill>
            <a:schemeClr val="tx1"/>
          </a:solidFill>
          <a:latin typeface="+mn-lt"/>
          <a:ea typeface="+mn-ea"/>
          <a:cs typeface="+mn-cs"/>
        </a:defRPr>
      </a:lvl2pPr>
      <a:lvl3pPr marL="995363" indent="-228600" algn="l" rtl="0" eaLnBrk="0" fontAlgn="base" hangingPunct="0">
        <a:lnSpc>
          <a:spcPct val="90000"/>
        </a:lnSpc>
        <a:spcBef>
          <a:spcPts val="600"/>
        </a:spcBef>
        <a:spcAft>
          <a:spcPct val="0"/>
        </a:spcAft>
        <a:buClr>
          <a:schemeClr val="tx1"/>
        </a:buClr>
        <a:buSzPct val="80000"/>
        <a:buFont typeface="Arial" charset="0"/>
        <a:buChar char="•"/>
        <a:defRPr sz="2000" kern="1200">
          <a:solidFill>
            <a:schemeClr val="tx1"/>
          </a:solidFill>
          <a:latin typeface="+mn-lt"/>
          <a:ea typeface="+mn-ea"/>
          <a:cs typeface="+mn-cs"/>
        </a:defRPr>
      </a:lvl3pPr>
      <a:lvl4pPr marL="1379538" indent="-282575" algn="l" rtl="0" eaLnBrk="0" fontAlgn="base" hangingPunct="0">
        <a:lnSpc>
          <a:spcPct val="90000"/>
        </a:lnSpc>
        <a:spcBef>
          <a:spcPts val="600"/>
        </a:spcBef>
        <a:spcAft>
          <a:spcPct val="0"/>
        </a:spcAft>
        <a:buFont typeface="Corbel" pitchFamily="34" charset="0"/>
        <a:buChar char="–"/>
        <a:defRPr kern="1200">
          <a:solidFill>
            <a:schemeClr val="tx1"/>
          </a:solidFill>
          <a:latin typeface="+mn-lt"/>
          <a:ea typeface="+mn-ea"/>
          <a:cs typeface="+mn-cs"/>
        </a:defRPr>
      </a:lvl4pPr>
      <a:lvl5pPr marL="1763713" indent="-228600" algn="l" rtl="0" eaLnBrk="0" fontAlgn="base" hangingPunct="0">
        <a:lnSpc>
          <a:spcPct val="90000"/>
        </a:lnSpc>
        <a:spcBef>
          <a:spcPts val="600"/>
        </a:spcBef>
        <a:spcAft>
          <a:spcPct val="0"/>
        </a:spcAft>
        <a:buClr>
          <a:schemeClr val="tx1"/>
        </a:buClr>
        <a:buSzPct val="80000"/>
        <a:buFont typeface="Arial" charset="0"/>
        <a:buChar char="•"/>
        <a:defRPr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print">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716" y="3"/>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87"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87" y="2249487"/>
            <a:ext cx="7429499" cy="3541714"/>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5592691" y="5883381"/>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D565533C-7551-4A3A-A4B9-57F0DF0DBE51}" type="datetimeFigureOut">
              <a:rPr lang="el-GR" smtClean="0">
                <a:solidFill>
                  <a:prstClr val="white">
                    <a:tint val="75000"/>
                  </a:prstClr>
                </a:solidFill>
                <a:latin typeface="Arial" charset="0"/>
                <a:cs typeface="Arial" charset="0"/>
              </a:rPr>
              <a:pPr defTabSz="457200" fontAlgn="auto">
                <a:spcBef>
                  <a:spcPts val="0"/>
                </a:spcBef>
                <a:spcAft>
                  <a:spcPts val="0"/>
                </a:spcAft>
              </a:pPr>
              <a:t>22/9/2022</a:t>
            </a:fld>
            <a:endParaRPr lang="el-GR">
              <a:solidFill>
                <a:prstClr val="white">
                  <a:tint val="75000"/>
                </a:prstClr>
              </a:solidFill>
              <a:latin typeface="Arial" charset="0"/>
              <a:cs typeface="Arial" charset="0"/>
            </a:endParaRPr>
          </a:p>
        </p:txBody>
      </p:sp>
      <p:sp>
        <p:nvSpPr>
          <p:cNvPr id="5" name="Footer Placeholder 4"/>
          <p:cNvSpPr>
            <a:spLocks noGrp="1"/>
          </p:cNvSpPr>
          <p:nvPr>
            <p:ph type="ftr" sz="quarter" idx="3"/>
          </p:nvPr>
        </p:nvSpPr>
        <p:spPr>
          <a:xfrm>
            <a:off x="856059" y="5883380"/>
            <a:ext cx="4679482"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fontAlgn="auto">
              <a:spcBef>
                <a:spcPts val="0"/>
              </a:spcBef>
              <a:spcAft>
                <a:spcPts val="0"/>
              </a:spcAft>
            </a:pPr>
            <a:endParaRPr lang="el-GR">
              <a:solidFill>
                <a:prstClr val="white">
                  <a:tint val="75000"/>
                </a:prstClr>
              </a:solidFill>
              <a:latin typeface="Arial" charset="0"/>
              <a:cs typeface="Arial" charset="0"/>
            </a:endParaRPr>
          </a:p>
        </p:txBody>
      </p:sp>
      <p:sp>
        <p:nvSpPr>
          <p:cNvPr id="6" name="Slide Number Placeholder 5"/>
          <p:cNvSpPr>
            <a:spLocks noGrp="1"/>
          </p:cNvSpPr>
          <p:nvPr>
            <p:ph type="sldNum" sz="quarter" idx="4"/>
          </p:nvPr>
        </p:nvSpPr>
        <p:spPr>
          <a:xfrm>
            <a:off x="7707293" y="5883379"/>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fontAlgn="auto">
              <a:spcBef>
                <a:spcPts val="0"/>
              </a:spcBef>
              <a:spcAft>
                <a:spcPts val="0"/>
              </a:spcAft>
            </a:pPr>
            <a:fld id="{353729F4-7B1D-45EF-8AE2-7A8C395E908E}" type="slidenum">
              <a:rPr lang="el-GR" smtClean="0">
                <a:solidFill>
                  <a:prstClr val="white">
                    <a:tint val="75000"/>
                  </a:prstClr>
                </a:solidFill>
                <a:latin typeface="Arial" charset="0"/>
                <a:cs typeface="Arial" charset="0"/>
              </a:rPr>
              <a:pPr defTabSz="457200" fontAlgn="auto">
                <a:spcBef>
                  <a:spcPts val="0"/>
                </a:spcBef>
                <a:spcAft>
                  <a:spcPts val="0"/>
                </a:spcAft>
              </a:pPr>
              <a:t>‹#›</a:t>
            </a:fld>
            <a:endParaRPr lang="el-GR">
              <a:solidFill>
                <a:prstClr val="white">
                  <a:tint val="75000"/>
                </a:prstClr>
              </a:solidFill>
              <a:latin typeface="Arial" charset="0"/>
              <a:cs typeface="Arial" charset="0"/>
            </a:endParaRPr>
          </a:p>
        </p:txBody>
      </p:sp>
    </p:spTree>
    <p:extLst>
      <p:ext uri="{BB962C8B-B14F-4D97-AF65-F5344CB8AC3E}">
        <p14:creationId xmlns:p14="http://schemas.microsoft.com/office/powerpoint/2010/main" val="997735641"/>
      </p:ext>
    </p:extLst>
  </p:cSld>
  <p:clrMap bg1="dk1" tx1="lt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67.xml"/><Relationship Id="rId1" Type="http://schemas.openxmlformats.org/officeDocument/2006/relationships/slideLayout" Target="../slideLayouts/slideLayout26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7.xml.rels><?xml version="1.0" encoding="UTF-8" standalone="yes"?>
<Relationships xmlns="http://schemas.openxmlformats.org/package/2006/relationships"><Relationship Id="rId3" Type="http://schemas.openxmlformats.org/officeDocument/2006/relationships/image" Target="http://www.rugusavay.com/wp-content/uploads/2013/04/John-Dewey-Quotes-3.jpg" TargetMode="External"/><Relationship Id="rId2" Type="http://schemas.openxmlformats.org/officeDocument/2006/relationships/image" Target="../media/image126.jpeg"/><Relationship Id="rId1" Type="http://schemas.openxmlformats.org/officeDocument/2006/relationships/slideLayout" Target="../slideLayouts/slideLayout27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6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3.jpeg"/><Relationship Id="rId4" Type="http://schemas.openxmlformats.org/officeDocument/2006/relationships/diagramLayout" Target="../diagrams/layout2.xml"/><Relationship Id="rId9" Type="http://schemas.openxmlformats.org/officeDocument/2006/relationships/image" Target="../media/image22.jpeg"/></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6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8.xml"/><Relationship Id="rId1" Type="http://schemas.openxmlformats.org/officeDocument/2006/relationships/slideLayout" Target="../slideLayouts/slideLayout26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6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26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26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8.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oercommons.org/courses/critical-thinking-analysis-and-evaluation-of-argument"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30.jpg"/></Relationships>
</file>

<file path=ppt/slides/_rels/slide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9.gif"/><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51.jpeg"/><Relationship Id="rId7" Type="http://schemas.openxmlformats.org/officeDocument/2006/relationships/diagramQuickStyle" Target="../diagrams/quickStyle9.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9.gif"/><Relationship Id="rId9" Type="http://schemas.microsoft.com/office/2007/relationships/diagramDrawing" Target="../diagrams/drawing9.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52.jpeg"/><Relationship Id="rId7" Type="http://schemas.openxmlformats.org/officeDocument/2006/relationships/diagramQuickStyle" Target="../diagrams/quickStyle10.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9.gif"/><Relationship Id="rId9" Type="http://schemas.microsoft.com/office/2007/relationships/diagramDrawing" Target="../diagrams/drawing10.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emf"/></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75.emf"/><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75.emf"/><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75.emf"/><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75.em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5.emf"/></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5.emf"/></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4.jpeg"/><Relationship Id="rId7" Type="http://schemas.openxmlformats.org/officeDocument/2006/relationships/diagramQuickStyle" Target="../diagrams/quickStyle13.xml"/><Relationship Id="rId12"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Layout" Target="../diagrams/layout13.xml"/><Relationship Id="rId11" Type="http://schemas.openxmlformats.org/officeDocument/2006/relationships/image" Target="../media/image22.jpeg"/><Relationship Id="rId5" Type="http://schemas.openxmlformats.org/officeDocument/2006/relationships/diagramData" Target="../diagrams/data13.xml"/><Relationship Id="rId10" Type="http://schemas.openxmlformats.org/officeDocument/2006/relationships/image" Target="../media/image77.png"/><Relationship Id="rId4" Type="http://schemas.openxmlformats.org/officeDocument/2006/relationships/image" Target="../media/image75.emf"/><Relationship Id="rId9" Type="http://schemas.microsoft.com/office/2007/relationships/diagramDrawing" Target="../diagrams/drawing13.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75.emf"/><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55.pn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74.jpeg"/><Relationship Id="rId7" Type="http://schemas.openxmlformats.org/officeDocument/2006/relationships/diagramQuickStyle" Target="../diagrams/quickStyle16.xm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75.emf"/><Relationship Id="rId9" Type="http://schemas.microsoft.com/office/2007/relationships/diagramDrawing" Target="../diagrams/drawing16.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74.jpeg"/><Relationship Id="rId7" Type="http://schemas.openxmlformats.org/officeDocument/2006/relationships/diagramQuickStyle" Target="../diagrams/quickStyle17.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75.emf"/><Relationship Id="rId9" Type="http://schemas.microsoft.com/office/2007/relationships/diagramDrawing" Target="../diagrams/drawing1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74.jpeg"/><Relationship Id="rId7" Type="http://schemas.openxmlformats.org/officeDocument/2006/relationships/diagramQuickStyle" Target="../diagrams/quickStyle18.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75.emf"/><Relationship Id="rId9" Type="http://schemas.microsoft.com/office/2007/relationships/diagramDrawing" Target="../diagrams/drawing1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75.emf"/></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74.jpeg"/><Relationship Id="rId7" Type="http://schemas.openxmlformats.org/officeDocument/2006/relationships/diagramQuickStyle" Target="../diagrams/quickStyle19.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75.emf"/><Relationship Id="rId9" Type="http://schemas.microsoft.com/office/2007/relationships/diagramDrawing" Target="../diagrams/drawing19.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75.emf"/><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13.xml"/><Relationship Id="rId5" Type="http://schemas.openxmlformats.org/officeDocument/2006/relationships/image" Target="../media/image75.emf"/><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25.xml"/><Relationship Id="rId6" Type="http://schemas.openxmlformats.org/officeDocument/2006/relationships/image" Target="../media/image81.png"/><Relationship Id="rId5" Type="http://schemas.microsoft.com/office/2007/relationships/hdphoto" Target="../media/hdphoto2.wdp"/><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6.xml"/><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7.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8" Type="http://schemas.microsoft.com/office/2007/relationships/diagramDrawing" Target="../diagrams/drawing20.xml"/><Relationship Id="rId13" Type="http://schemas.openxmlformats.org/officeDocument/2006/relationships/image" Target="../media/image22.jpeg"/><Relationship Id="rId3" Type="http://schemas.microsoft.com/office/2007/relationships/hdphoto" Target="../media/hdphoto4.wdp"/><Relationship Id="rId7" Type="http://schemas.openxmlformats.org/officeDocument/2006/relationships/diagramColors" Target="../diagrams/colors20.xml"/><Relationship Id="rId12" Type="http://schemas.microsoft.com/office/2007/relationships/hdphoto" Target="../media/hdphoto5.wdp"/><Relationship Id="rId2" Type="http://schemas.openxmlformats.org/officeDocument/2006/relationships/image" Target="../media/image88.png"/><Relationship Id="rId1" Type="http://schemas.openxmlformats.org/officeDocument/2006/relationships/slideLayout" Target="../slideLayouts/slideLayout36.xml"/><Relationship Id="rId6" Type="http://schemas.openxmlformats.org/officeDocument/2006/relationships/diagramQuickStyle" Target="../diagrams/quickStyle20.xml"/><Relationship Id="rId11" Type="http://schemas.openxmlformats.org/officeDocument/2006/relationships/image" Target="../media/image91.png"/><Relationship Id="rId5" Type="http://schemas.openxmlformats.org/officeDocument/2006/relationships/diagramLayout" Target="../diagrams/layout20.xml"/><Relationship Id="rId10" Type="http://schemas.openxmlformats.org/officeDocument/2006/relationships/image" Target="../media/image21.png"/><Relationship Id="rId4" Type="http://schemas.openxmlformats.org/officeDocument/2006/relationships/diagramData" Target="../diagrams/data20.xml"/><Relationship Id="rId9"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2.png"/><Relationship Id="rId1" Type="http://schemas.openxmlformats.org/officeDocument/2006/relationships/slideLayout" Target="../slideLayouts/slideLayout58.xml"/><Relationship Id="rId4" Type="http://schemas.openxmlformats.org/officeDocument/2006/relationships/image" Target="../media/image93.jpeg"/></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1.xml"/><Relationship Id="rId6" Type="http://schemas.openxmlformats.org/officeDocument/2006/relationships/image" Target="../media/image97.jpeg"/><Relationship Id="rId5" Type="http://schemas.openxmlformats.org/officeDocument/2006/relationships/image" Target="../media/image96.jpeg"/><Relationship Id="rId4" Type="http://schemas.microsoft.com/office/2007/relationships/hdphoto" Target="../media/hdphoto7.wdp"/></Relationships>
</file>

<file path=ppt/slides/_rels/slide7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8.jpeg"/><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1.xml"/><Relationship Id="rId6" Type="http://schemas.openxmlformats.org/officeDocument/2006/relationships/image" Target="../media/image97.jpeg"/><Relationship Id="rId5" Type="http://schemas.openxmlformats.org/officeDocument/2006/relationships/image" Target="../media/image96.jpeg"/><Relationship Id="rId4" Type="http://schemas.microsoft.com/office/2007/relationships/hdphoto" Target="../media/hdphoto7.wdp"/></Relationships>
</file>

<file path=ppt/slides/_rels/slide7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9.jpeg"/><Relationship Id="rId1" Type="http://schemas.openxmlformats.org/officeDocument/2006/relationships/slideLayout" Target="../slideLayouts/slideLayout111.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9.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0.xml"/><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146.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8.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79.xml"/><Relationship Id="rId4" Type="http://schemas.openxmlformats.org/officeDocument/2006/relationships/image" Target="../media/image108.emf"/></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84.xml"/><Relationship Id="rId4" Type="http://schemas.microsoft.com/office/2007/relationships/hdphoto" Target="../media/hdphoto11.wdp"/></Relationships>
</file>

<file path=ppt/slides/_rels/slide83.xml.rels><?xml version="1.0" encoding="UTF-8" standalone="yes"?>
<Relationships xmlns="http://schemas.openxmlformats.org/package/2006/relationships"><Relationship Id="rId8" Type="http://schemas.microsoft.com/office/2007/relationships/diagramDrawing" Target="../diagrams/drawing21.xml"/><Relationship Id="rId3" Type="http://schemas.microsoft.com/office/2007/relationships/hdphoto" Target="../media/hdphoto12.wdp"/><Relationship Id="rId7" Type="http://schemas.openxmlformats.org/officeDocument/2006/relationships/diagramColors" Target="../diagrams/colors21.xml"/><Relationship Id="rId2" Type="http://schemas.openxmlformats.org/officeDocument/2006/relationships/image" Target="../media/image111.png"/><Relationship Id="rId1" Type="http://schemas.openxmlformats.org/officeDocument/2006/relationships/slideLayout" Target="../slideLayouts/slideLayout20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19.xml"/></Relationships>
</file>

<file path=ppt/slides/_rels/slide8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6.png"/><Relationship Id="rId1" Type="http://schemas.openxmlformats.org/officeDocument/2006/relationships/slideLayout" Target="../slideLayouts/slideLayout23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43.xml"/><Relationship Id="rId1" Type="http://schemas.openxmlformats.org/officeDocument/2006/relationships/themeOverride" Target="../theme/themeOverride3.xml"/><Relationship Id="rId4" Type="http://schemas.openxmlformats.org/officeDocument/2006/relationships/image" Target="../media/image117.gif"/></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2.xml"/><Relationship Id="rId1" Type="http://schemas.openxmlformats.org/officeDocument/2006/relationships/slideLayout" Target="../slideLayouts/slideLayout254.xml"/><Relationship Id="rId4" Type="http://schemas.openxmlformats.org/officeDocument/2006/relationships/image" Target="../media/image119.jpeg"/></Relationships>
</file>

<file path=ppt/slides/_rels/slide8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3.xml"/><Relationship Id="rId1" Type="http://schemas.openxmlformats.org/officeDocument/2006/relationships/slideLayout" Target="../slideLayouts/slideLayout254.xml"/><Relationship Id="rId5" Type="http://schemas.openxmlformats.org/officeDocument/2006/relationships/image" Target="../media/image122.jpeg"/><Relationship Id="rId4" Type="http://schemas.openxmlformats.org/officeDocument/2006/relationships/image" Target="../media/image121.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5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267.x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8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13"/>
          <p:cNvSpPr/>
          <p:nvPr/>
        </p:nvSpPr>
        <p:spPr>
          <a:xfrm>
            <a:off x="5694819" y="-2561232"/>
            <a:ext cx="6768752" cy="8798544"/>
          </a:xfrm>
          <a:prstGeom prst="ellips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Google Shape;438;p61"/>
          <p:cNvSpPr txBox="1">
            <a:spLocks/>
          </p:cNvSpPr>
          <p:nvPr/>
        </p:nvSpPr>
        <p:spPr>
          <a:xfrm>
            <a:off x="1958220" y="4489479"/>
            <a:ext cx="2773800" cy="29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1pPr>
            <a:lvl2pPr marR="0" lvl="1"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2pPr>
            <a:lvl3pPr marR="0" lvl="2"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3pPr>
            <a:lvl4pPr marR="0" lvl="3"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4pPr>
            <a:lvl5pPr marR="0" lvl="4"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5pPr>
            <a:lvl6pPr marR="0" lvl="5"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6pPr>
            <a:lvl7pPr marR="0" lvl="6"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7pPr>
            <a:lvl8pPr marR="0" lvl="7"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8pPr>
            <a:lvl9pPr marR="0" lvl="8"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9pPr>
          </a:lstStyle>
          <a:p>
            <a:pPr>
              <a:lnSpc>
                <a:spcPct val="150000"/>
              </a:lnSpc>
              <a:spcBef>
                <a:spcPct val="0"/>
              </a:spcBef>
            </a:pPr>
            <a:r>
              <a:rPr lang="el-GR" sz="1600" b="1" dirty="0">
                <a:solidFill>
                  <a:schemeClr val="bg1"/>
                </a:solidFill>
              </a:rPr>
              <a:t>Κασιμάτη Κατερίνα </a:t>
            </a:r>
            <a:r>
              <a:rPr lang="el-GR" b="1" dirty="0">
                <a:solidFill>
                  <a:schemeClr val="bg1"/>
                </a:solidFill>
              </a:rPr>
              <a:t/>
            </a:r>
            <a:br>
              <a:rPr lang="el-GR" b="1" dirty="0">
                <a:solidFill>
                  <a:schemeClr val="bg1"/>
                </a:solidFill>
              </a:rPr>
            </a:br>
            <a:r>
              <a:rPr lang="el-GR" b="1" dirty="0">
                <a:solidFill>
                  <a:schemeClr val="bg1"/>
                </a:solidFill>
              </a:rPr>
              <a:t>Καθηγήτρια Παιδαγωγικού Τμήματος </a:t>
            </a:r>
            <a:br>
              <a:rPr lang="el-GR" b="1" dirty="0">
                <a:solidFill>
                  <a:schemeClr val="bg1"/>
                </a:solidFill>
              </a:rPr>
            </a:br>
            <a:r>
              <a:rPr lang="el-GR" b="1" dirty="0">
                <a:solidFill>
                  <a:schemeClr val="bg1"/>
                </a:solidFill>
              </a:rPr>
              <a:t>ΑΣΠΑΙΤΕ</a:t>
            </a:r>
            <a:br>
              <a:rPr lang="el-GR" b="1" dirty="0">
                <a:solidFill>
                  <a:schemeClr val="bg1"/>
                </a:solidFill>
              </a:rPr>
            </a:br>
            <a:endParaRPr lang="el-GR" dirty="0">
              <a:solidFill>
                <a:schemeClr val="bg1"/>
              </a:solidFill>
            </a:endParaRPr>
          </a:p>
        </p:txBody>
      </p:sp>
      <p:pic>
        <p:nvPicPr>
          <p:cNvPr id="5" name="Picture 4"/>
          <p:cNvPicPr>
            <a:picLocks noChangeAspect="1"/>
          </p:cNvPicPr>
          <p:nvPr/>
        </p:nvPicPr>
        <p:blipFill rotWithShape="1">
          <a:blip r:embed="rId2"/>
          <a:srcRect t="39522" b="7071"/>
          <a:stretch/>
        </p:blipFill>
        <p:spPr>
          <a:xfrm>
            <a:off x="27480" y="0"/>
            <a:ext cx="6056688" cy="6381328"/>
          </a:xfrm>
          <a:prstGeom prst="rect">
            <a:avLst/>
          </a:prstGeom>
        </p:spPr>
      </p:pic>
      <p:sp>
        <p:nvSpPr>
          <p:cNvPr id="6" name="Google Shape;439;p61"/>
          <p:cNvSpPr txBox="1">
            <a:spLocks/>
          </p:cNvSpPr>
          <p:nvPr/>
        </p:nvSpPr>
        <p:spPr>
          <a:xfrm>
            <a:off x="585800" y="2591467"/>
            <a:ext cx="4146220" cy="1481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endParaRPr lang="el-GR" sz="2800" dirty="0">
              <a:solidFill>
                <a:srgbClr val="FFC000"/>
              </a:solidFill>
              <a:latin typeface="Amatic SC" panose="020B0604020202020204" charset="-79"/>
              <a:cs typeface="Amatic SC" panose="020B0604020202020204" charset="-79"/>
            </a:endParaRPr>
          </a:p>
        </p:txBody>
      </p:sp>
      <p:sp>
        <p:nvSpPr>
          <p:cNvPr id="7" name="11 - Ορθογώνιο"/>
          <p:cNvSpPr/>
          <p:nvPr/>
        </p:nvSpPr>
        <p:spPr>
          <a:xfrm>
            <a:off x="6084168" y="322561"/>
            <a:ext cx="2956081" cy="3221138"/>
          </a:xfrm>
          <a:prstGeom prst="rect">
            <a:avLst/>
          </a:prstGeom>
          <a:noFill/>
        </p:spPr>
        <p:txBody>
          <a:bodyPr wrap="square" lIns="91440" tIns="45720" rIns="91440" bIns="45720">
            <a:spAutoFit/>
          </a:bodyPr>
          <a:lstStyle/>
          <a:p>
            <a:pPr algn="r"/>
            <a:r>
              <a:rPr lang="el-GR" sz="2600" b="1" dirty="0" smtClean="0">
                <a:solidFill>
                  <a:schemeClr val="accent6">
                    <a:lumMod val="50000"/>
                  </a:schemeClr>
                </a:solidFill>
                <a:latin typeface="+mn-lt"/>
                <a:cs typeface="+mn-cs"/>
              </a:rPr>
              <a:t>Η</a:t>
            </a:r>
            <a:r>
              <a:rPr lang="el-GR" sz="2600" b="1" dirty="0">
                <a:solidFill>
                  <a:schemeClr val="accent6">
                    <a:lumMod val="50000"/>
                  </a:schemeClr>
                </a:solidFill>
                <a:latin typeface="+mn-lt"/>
                <a:cs typeface="+mn-cs"/>
              </a:rPr>
              <a:t>  καλλιέργεια </a:t>
            </a:r>
            <a:r>
              <a:rPr lang="en-US" sz="2600" b="1" dirty="0" smtClean="0">
                <a:solidFill>
                  <a:schemeClr val="accent6">
                    <a:lumMod val="50000"/>
                  </a:schemeClr>
                </a:solidFill>
                <a:latin typeface="+mn-lt"/>
                <a:cs typeface="+mn-cs"/>
              </a:rPr>
              <a:t> </a:t>
            </a:r>
            <a:r>
              <a:rPr lang="el-GR" sz="2600" b="1" dirty="0" smtClean="0">
                <a:solidFill>
                  <a:schemeClr val="accent6">
                    <a:lumMod val="50000"/>
                  </a:schemeClr>
                </a:solidFill>
                <a:latin typeface="+mn-lt"/>
                <a:cs typeface="+mn-cs"/>
              </a:rPr>
              <a:t>Δεξιοτήτων </a:t>
            </a:r>
            <a:r>
              <a:rPr lang="el-GR" sz="2600" b="1" dirty="0">
                <a:solidFill>
                  <a:schemeClr val="accent6">
                    <a:lumMod val="50000"/>
                  </a:schemeClr>
                </a:solidFill>
                <a:latin typeface="+mn-lt"/>
                <a:cs typeface="+mn-cs"/>
              </a:rPr>
              <a:t>ως κινητήριος δύναμη </a:t>
            </a:r>
            <a:r>
              <a:rPr lang="el-GR" sz="2600" b="1" dirty="0" smtClean="0">
                <a:solidFill>
                  <a:schemeClr val="accent6">
                    <a:lumMod val="50000"/>
                  </a:schemeClr>
                </a:solidFill>
                <a:latin typeface="+mn-lt"/>
                <a:cs typeface="+mn-cs"/>
              </a:rPr>
              <a:t>για </a:t>
            </a:r>
            <a:r>
              <a:rPr lang="el-GR" sz="2600" b="1" dirty="0">
                <a:solidFill>
                  <a:schemeClr val="accent6">
                    <a:lumMod val="50000"/>
                  </a:schemeClr>
                </a:solidFill>
                <a:latin typeface="+mn-lt"/>
                <a:cs typeface="+mn-cs"/>
              </a:rPr>
              <a:t>τον μετασχηματισμό του σχολείου </a:t>
            </a:r>
            <a:r>
              <a:rPr lang="el-GR" sz="2600" b="1" dirty="0" smtClean="0">
                <a:solidFill>
                  <a:schemeClr val="accent6">
                    <a:lumMod val="50000"/>
                  </a:schemeClr>
                </a:solidFill>
                <a:latin typeface="+mn-lt"/>
                <a:cs typeface="+mn-cs"/>
              </a:rPr>
              <a:t>στον </a:t>
            </a:r>
            <a:endParaRPr lang="en-GB" sz="2600" b="1" dirty="0" smtClean="0">
              <a:solidFill>
                <a:schemeClr val="accent6">
                  <a:lumMod val="50000"/>
                </a:schemeClr>
              </a:solidFill>
              <a:latin typeface="+mn-lt"/>
              <a:cs typeface="+mn-cs"/>
            </a:endParaRPr>
          </a:p>
          <a:p>
            <a:pPr algn="r"/>
            <a:r>
              <a:rPr lang="el-GR" sz="2600" b="1" dirty="0" smtClean="0">
                <a:solidFill>
                  <a:schemeClr val="accent6">
                    <a:lumMod val="50000"/>
                  </a:schemeClr>
                </a:solidFill>
                <a:latin typeface="+mn-lt"/>
                <a:cs typeface="+mn-cs"/>
              </a:rPr>
              <a:t>21ο αιώνα</a:t>
            </a:r>
            <a:r>
              <a:rPr lang="en-GB" sz="2600" b="1" dirty="0">
                <a:solidFill>
                  <a:schemeClr val="accent6">
                    <a:lumMod val="50000"/>
                  </a:schemeClr>
                </a:solidFill>
                <a:latin typeface="+mn-lt"/>
                <a:cs typeface="+mn-cs"/>
              </a:rPr>
              <a:t>.</a:t>
            </a:r>
            <a:endParaRPr lang="el-GR" sz="2600" b="1" dirty="0">
              <a:solidFill>
                <a:schemeClr val="accent6">
                  <a:lumMod val="50000"/>
                </a:schemeClr>
              </a:solidFill>
              <a:latin typeface="+mn-lt"/>
              <a:cs typeface="+mn-cs"/>
            </a:endParaRPr>
          </a:p>
          <a:p>
            <a:pPr algn="r">
              <a:lnSpc>
                <a:spcPct val="80000"/>
              </a:lnSpc>
            </a:pPr>
            <a:endParaRPr lang="el-GR" sz="2600" b="1" dirty="0">
              <a:solidFill>
                <a:schemeClr val="accent6">
                  <a:lumMod val="50000"/>
                </a:schemeClr>
              </a:solidFill>
              <a:latin typeface="+mn-lt"/>
              <a:cs typeface="+mn-cs"/>
            </a:endParaRPr>
          </a:p>
        </p:txBody>
      </p:sp>
      <p:sp>
        <p:nvSpPr>
          <p:cNvPr id="8" name="2 - Υπότιτλος"/>
          <p:cNvSpPr txBox="1">
            <a:spLocks/>
          </p:cNvSpPr>
          <p:nvPr/>
        </p:nvSpPr>
        <p:spPr>
          <a:xfrm>
            <a:off x="6012160" y="2492896"/>
            <a:ext cx="3131841" cy="4464496"/>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spcBef>
                <a:spcPct val="0"/>
              </a:spcBef>
              <a:buNone/>
            </a:pPr>
            <a:r>
              <a:rPr lang="el-GR" sz="2800" b="1" dirty="0" smtClean="0">
                <a:solidFill>
                  <a:schemeClr val="accent6">
                    <a:lumMod val="50000"/>
                  </a:schemeClr>
                </a:solidFill>
              </a:rPr>
              <a:t>                            </a:t>
            </a:r>
          </a:p>
          <a:p>
            <a:pPr marL="0" indent="0" eaLnBrk="1" hangingPunct="1">
              <a:lnSpc>
                <a:spcPct val="80000"/>
              </a:lnSpc>
              <a:spcBef>
                <a:spcPct val="0"/>
              </a:spcBef>
              <a:buNone/>
            </a:pPr>
            <a:r>
              <a:rPr lang="el-GR" sz="2800" b="1" dirty="0" smtClean="0">
                <a:solidFill>
                  <a:schemeClr val="accent6">
                    <a:lumMod val="50000"/>
                  </a:schemeClr>
                </a:solidFill>
              </a:rPr>
              <a:t>                                                           </a:t>
            </a:r>
            <a:r>
              <a:rPr lang="en-GB" sz="2800" b="1" dirty="0" smtClean="0">
                <a:solidFill>
                  <a:schemeClr val="accent6">
                    <a:lumMod val="50000"/>
                  </a:schemeClr>
                </a:solidFill>
              </a:rPr>
              <a:t> </a:t>
            </a:r>
            <a:r>
              <a:rPr lang="el-GR" sz="2800" b="1" dirty="0" smtClean="0">
                <a:solidFill>
                  <a:schemeClr val="accent1">
                    <a:lumMod val="50000"/>
                  </a:schemeClr>
                </a:solidFill>
              </a:rPr>
              <a:t>Κασιμάτη Κατερίνα </a:t>
            </a:r>
            <a:endParaRPr lang="el-GR" b="1" dirty="0" smtClean="0">
              <a:solidFill>
                <a:schemeClr val="accent1">
                  <a:lumMod val="50000"/>
                </a:schemeClr>
              </a:solidFill>
            </a:endParaRPr>
          </a:p>
          <a:p>
            <a:pPr marL="0" indent="0" algn="r">
              <a:spcBef>
                <a:spcPct val="0"/>
              </a:spcBef>
              <a:buNone/>
            </a:pPr>
            <a:r>
              <a:rPr lang="el-GR" sz="1600" b="1" dirty="0" smtClean="0">
                <a:solidFill>
                  <a:schemeClr val="accent1">
                    <a:lumMod val="50000"/>
                  </a:schemeClr>
                </a:solidFill>
              </a:rPr>
              <a:t>       Καθηγήτρια Παιδαγωγικού Τμήματος </a:t>
            </a:r>
            <a:endParaRPr lang="en-US" sz="1800" b="1" dirty="0" smtClean="0">
              <a:solidFill>
                <a:schemeClr val="accent1">
                  <a:lumMod val="50000"/>
                </a:schemeClr>
              </a:solidFill>
            </a:endParaRPr>
          </a:p>
          <a:p>
            <a:pPr marL="0" indent="0" algn="r">
              <a:spcBef>
                <a:spcPct val="0"/>
              </a:spcBef>
              <a:buNone/>
            </a:pPr>
            <a:r>
              <a:rPr lang="el-GR" sz="1800" b="1" dirty="0" smtClean="0">
                <a:solidFill>
                  <a:schemeClr val="accent1">
                    <a:lumMod val="50000"/>
                  </a:schemeClr>
                </a:solidFill>
              </a:rPr>
              <a:t>ΑΣΠΑΙΤΕ</a:t>
            </a:r>
            <a:endParaRPr lang="en-US" sz="1800" b="1" dirty="0" smtClean="0">
              <a:solidFill>
                <a:schemeClr val="accent1">
                  <a:lumMod val="50000"/>
                </a:schemeClr>
              </a:solidFill>
            </a:endParaRPr>
          </a:p>
          <a:p>
            <a:pPr marL="0" indent="0" eaLnBrk="1" hangingPunct="1">
              <a:buNone/>
            </a:pPr>
            <a:endParaRPr lang="el-GR" sz="1400" dirty="0" smtClean="0">
              <a:solidFill>
                <a:schemeClr val="accent6">
                  <a:lumMod val="50000"/>
                </a:schemeClr>
              </a:solidFill>
              <a:ea typeface="Segoe UI Symbol" pitchFamily="34" charset="0"/>
              <a:cs typeface="Times New Roman" pitchFamily="18" charset="0"/>
            </a:endParaRPr>
          </a:p>
          <a:p>
            <a:pPr marL="0" indent="0" eaLnBrk="1" hangingPunct="1">
              <a:buNone/>
            </a:pPr>
            <a:endParaRPr lang="el-GR" sz="1800" b="1" dirty="0" smtClean="0">
              <a:cs typeface="Times New Roman" pitchFamily="18" charset="0"/>
            </a:endParaRPr>
          </a:p>
          <a:p>
            <a:pPr marL="0" indent="0" eaLnBrk="1" hangingPunct="1">
              <a:buNone/>
            </a:pPr>
            <a:endParaRPr lang="el-GR" sz="1600" dirty="0" smtClean="0">
              <a:cs typeface="Times New Roman" pitchFamily="18" charset="0"/>
            </a:endParaRPr>
          </a:p>
        </p:txBody>
      </p:sp>
      <p:sp>
        <p:nvSpPr>
          <p:cNvPr id="10" name="Slide Number Placeholder 9"/>
          <p:cNvSpPr>
            <a:spLocks noGrp="1"/>
          </p:cNvSpPr>
          <p:nvPr>
            <p:ph type="sldNum" sz="quarter" idx="12"/>
          </p:nvPr>
        </p:nvSpPr>
        <p:spPr/>
        <p:txBody>
          <a:bodyPr/>
          <a:lstStyle/>
          <a:p>
            <a:pPr>
              <a:defRPr/>
            </a:pPr>
            <a:fld id="{A260B76B-1012-4A71-A969-5B378AB22AA1}" type="slidenum">
              <a:rPr lang="el-GR" smtClean="0"/>
              <a:pPr>
                <a:defRPr/>
              </a:pPr>
              <a:t>1</a:t>
            </a:fld>
            <a:endParaRPr lang="el-GR"/>
          </a:p>
        </p:txBody>
      </p:sp>
    </p:spTree>
    <p:extLst>
      <p:ext uri="{BB962C8B-B14F-4D97-AF65-F5344CB8AC3E}">
        <p14:creationId xmlns:p14="http://schemas.microsoft.com/office/powerpoint/2010/main" val="2415557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16632"/>
            <a:ext cx="8676456" cy="880921"/>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Bef>
                <a:spcPts val="0"/>
              </a:spcBef>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n-US" sz="2800" b="1" dirty="0" smtClean="0">
                <a:solidFill>
                  <a:schemeClr val="accent6">
                    <a:lumMod val="50000"/>
                  </a:schemeClr>
                </a:solidFill>
              </a:rPr>
              <a:t/>
            </a:r>
            <a:br>
              <a:rPr lang="en-US" sz="2800" b="1" dirty="0" smtClean="0">
                <a:solidFill>
                  <a:schemeClr val="accent6">
                    <a:lumMod val="50000"/>
                  </a:schemeClr>
                </a:solidFill>
              </a:rPr>
            </a:br>
            <a:r>
              <a:rPr lang="el-GR" sz="2800" b="1" dirty="0" smtClean="0">
                <a:solidFill>
                  <a:schemeClr val="accent6">
                    <a:lumMod val="50000"/>
                  </a:schemeClr>
                </a:solidFill>
              </a:rPr>
              <a:t/>
            </a:r>
            <a:br>
              <a:rPr lang="el-GR" sz="2800" b="1" dirty="0" smtClean="0">
                <a:solidFill>
                  <a:schemeClr val="accent6">
                    <a:lumMod val="50000"/>
                  </a:schemeClr>
                </a:solidFill>
              </a:rPr>
            </a:br>
            <a:r>
              <a:rPr lang="en-US" sz="2400" b="1" dirty="0" smtClean="0">
                <a:solidFill>
                  <a:schemeClr val="accent6">
                    <a:lumMod val="50000"/>
                  </a:schemeClr>
                </a:solidFill>
              </a:rPr>
              <a:t>1o</a:t>
            </a:r>
            <a:r>
              <a:rPr lang="en-US" sz="2800" b="1" dirty="0" smtClean="0">
                <a:solidFill>
                  <a:schemeClr val="accent6">
                    <a:lumMod val="50000"/>
                  </a:schemeClr>
                </a:solidFill>
              </a:rPr>
              <a:t>. </a:t>
            </a:r>
            <a:r>
              <a:rPr lang="en-US" sz="2800" b="1" dirty="0">
                <a:solidFill>
                  <a:schemeClr val="accent6">
                    <a:lumMod val="50000"/>
                  </a:schemeClr>
                </a:solidFill>
              </a:rPr>
              <a:t>M</a:t>
            </a:r>
            <a:r>
              <a:rPr lang="el-GR" sz="2800" b="1" dirty="0" err="1" smtClean="0">
                <a:solidFill>
                  <a:schemeClr val="accent6">
                    <a:lumMod val="50000"/>
                  </a:schemeClr>
                </a:solidFill>
              </a:rPr>
              <a:t>οντέλο</a:t>
            </a:r>
            <a:r>
              <a:rPr lang="el-GR" sz="2800" b="1" dirty="0" smtClean="0">
                <a:solidFill>
                  <a:schemeClr val="accent6">
                    <a:lumMod val="50000"/>
                  </a:schemeClr>
                </a:solidFill>
              </a:rPr>
              <a:t> </a:t>
            </a:r>
            <a:r>
              <a:rPr lang="en-US" sz="2800" b="1" dirty="0" smtClean="0">
                <a:solidFill>
                  <a:schemeClr val="accent6">
                    <a:lumMod val="50000"/>
                  </a:schemeClr>
                </a:solidFill>
              </a:rPr>
              <a:t>KSAVE </a:t>
            </a:r>
            <a:r>
              <a:rPr lang="en-US" sz="1600" dirty="0" smtClean="0">
                <a:solidFill>
                  <a:schemeClr val="accent6">
                    <a:lumMod val="50000"/>
                  </a:schemeClr>
                </a:solidFill>
              </a:rPr>
              <a:t>(</a:t>
            </a:r>
            <a:r>
              <a:rPr lang="en-US" sz="2800" b="1" kern="0" dirty="0" smtClean="0">
                <a:solidFill>
                  <a:schemeClr val="accent6">
                    <a:lumMod val="50000"/>
                  </a:schemeClr>
                </a:solidFill>
              </a:rPr>
              <a:t>K</a:t>
            </a:r>
            <a:r>
              <a:rPr lang="el-GR" sz="1600" kern="0" dirty="0" err="1" smtClean="0">
                <a:solidFill>
                  <a:schemeClr val="accent6">
                    <a:lumMod val="50000"/>
                  </a:schemeClr>
                </a:solidFill>
              </a:rPr>
              <a:t>nowledge</a:t>
            </a:r>
            <a:r>
              <a:rPr lang="el-GR" sz="1600" kern="0" dirty="0">
                <a:solidFill>
                  <a:schemeClr val="accent6">
                    <a:lumMod val="50000"/>
                  </a:schemeClr>
                </a:solidFill>
              </a:rPr>
              <a:t>, </a:t>
            </a:r>
            <a:r>
              <a:rPr lang="en-US" sz="2800" b="1" kern="0" dirty="0" err="1" smtClean="0">
                <a:solidFill>
                  <a:schemeClr val="accent6">
                    <a:lumMod val="50000"/>
                  </a:schemeClr>
                </a:solidFill>
              </a:rPr>
              <a:t>S</a:t>
            </a:r>
            <a:r>
              <a:rPr lang="el-GR" sz="1600" kern="0" dirty="0" err="1" smtClean="0">
                <a:solidFill>
                  <a:schemeClr val="accent6">
                    <a:lumMod val="50000"/>
                  </a:schemeClr>
                </a:solidFill>
              </a:rPr>
              <a:t>kills</a:t>
            </a:r>
            <a:r>
              <a:rPr lang="el-GR" sz="1600" kern="0" dirty="0">
                <a:solidFill>
                  <a:schemeClr val="accent6">
                    <a:lumMod val="50000"/>
                  </a:schemeClr>
                </a:solidFill>
              </a:rPr>
              <a:t>, </a:t>
            </a:r>
            <a:r>
              <a:rPr lang="en-US" sz="2800" b="1" kern="0" dirty="0" err="1" smtClean="0">
                <a:solidFill>
                  <a:schemeClr val="accent6">
                    <a:lumMod val="50000"/>
                  </a:schemeClr>
                </a:solidFill>
              </a:rPr>
              <a:t>A</a:t>
            </a:r>
            <a:r>
              <a:rPr lang="el-GR" sz="1600" kern="0" dirty="0" err="1" smtClean="0">
                <a:solidFill>
                  <a:schemeClr val="accent6">
                    <a:lumMod val="50000"/>
                  </a:schemeClr>
                </a:solidFill>
              </a:rPr>
              <a:t>ttitudes</a:t>
            </a:r>
            <a:r>
              <a:rPr lang="el-GR" sz="1600" kern="0" dirty="0">
                <a:solidFill>
                  <a:schemeClr val="accent6">
                    <a:lumMod val="50000"/>
                  </a:schemeClr>
                </a:solidFill>
              </a:rPr>
              <a:t>,</a:t>
            </a:r>
            <a:r>
              <a:rPr lang="el-GR" sz="2400" kern="0" dirty="0">
                <a:solidFill>
                  <a:schemeClr val="accent6">
                    <a:lumMod val="50000"/>
                  </a:schemeClr>
                </a:solidFill>
              </a:rPr>
              <a:t> </a:t>
            </a:r>
            <a:r>
              <a:rPr lang="en-US" sz="2800" b="1" kern="0" dirty="0" err="1" smtClean="0">
                <a:solidFill>
                  <a:schemeClr val="accent6">
                    <a:lumMod val="50000"/>
                  </a:schemeClr>
                </a:solidFill>
              </a:rPr>
              <a:t>V</a:t>
            </a:r>
            <a:r>
              <a:rPr lang="el-GR" sz="1600" kern="0" dirty="0" err="1" smtClean="0">
                <a:solidFill>
                  <a:schemeClr val="accent6">
                    <a:lumMod val="50000"/>
                  </a:schemeClr>
                </a:solidFill>
              </a:rPr>
              <a:t>alues</a:t>
            </a:r>
            <a:r>
              <a:rPr lang="el-GR" sz="1600" kern="0" dirty="0" smtClean="0">
                <a:solidFill>
                  <a:schemeClr val="accent6">
                    <a:lumMod val="50000"/>
                  </a:schemeClr>
                </a:solidFill>
              </a:rPr>
              <a:t> </a:t>
            </a:r>
            <a:r>
              <a:rPr lang="el-GR" sz="1600" kern="0" dirty="0" err="1">
                <a:solidFill>
                  <a:schemeClr val="accent6">
                    <a:lumMod val="50000"/>
                  </a:schemeClr>
                </a:solidFill>
              </a:rPr>
              <a:t>and</a:t>
            </a:r>
            <a:r>
              <a:rPr lang="el-GR" sz="1600" kern="0" dirty="0">
                <a:solidFill>
                  <a:schemeClr val="accent6">
                    <a:lumMod val="50000"/>
                  </a:schemeClr>
                </a:solidFill>
              </a:rPr>
              <a:t> </a:t>
            </a:r>
            <a:r>
              <a:rPr lang="en-US" sz="2800" b="1" kern="0" dirty="0" err="1" smtClean="0">
                <a:solidFill>
                  <a:schemeClr val="accent6">
                    <a:lumMod val="50000"/>
                  </a:schemeClr>
                </a:solidFill>
              </a:rPr>
              <a:t>E</a:t>
            </a:r>
            <a:r>
              <a:rPr lang="el-GR" sz="1600" kern="0" dirty="0" err="1" smtClean="0">
                <a:solidFill>
                  <a:schemeClr val="accent6">
                    <a:lumMod val="50000"/>
                  </a:schemeClr>
                </a:solidFill>
              </a:rPr>
              <a:t>thics</a:t>
            </a:r>
            <a:r>
              <a:rPr lang="en-US" sz="1600" kern="0" dirty="0" smtClean="0">
                <a:solidFill>
                  <a:schemeClr val="accent6">
                    <a:lumMod val="50000"/>
                  </a:schemeClr>
                </a:solidFill>
              </a:rPr>
              <a:t>)</a:t>
            </a:r>
            <a:r>
              <a:rPr lang="en-US" sz="2800" b="1" dirty="0" smtClean="0">
                <a:solidFill>
                  <a:schemeClr val="accent6">
                    <a:lumMod val="50000"/>
                  </a:schemeClr>
                </a:solidFill>
              </a:rPr>
              <a:t>       </a:t>
            </a:r>
            <a:r>
              <a:rPr lang="el-GR" sz="2800" b="1" dirty="0" smtClean="0">
                <a:solidFill>
                  <a:schemeClr val="accent6">
                    <a:lumMod val="50000"/>
                  </a:schemeClr>
                </a:solidFill>
              </a:rPr>
              <a:t/>
            </a:r>
            <a:br>
              <a:rPr lang="el-GR" sz="2800" b="1" dirty="0" smtClean="0">
                <a:solidFill>
                  <a:schemeClr val="accent6">
                    <a:lumMod val="50000"/>
                  </a:schemeClr>
                </a:solidFill>
              </a:rPr>
            </a:br>
            <a:r>
              <a:rPr lang="el-GR" sz="1400" kern="0" dirty="0" smtClean="0">
                <a:solidFill>
                  <a:srgbClr val="0070C0"/>
                </a:solidFill>
              </a:rPr>
              <a:t> </a:t>
            </a:r>
            <a:r>
              <a:rPr lang="en-US" sz="1400" kern="0" dirty="0" smtClean="0">
                <a:solidFill>
                  <a:srgbClr val="0070C0"/>
                </a:solidFill>
              </a:rPr>
              <a:t>(</a:t>
            </a:r>
            <a:r>
              <a:rPr lang="en-US" sz="1400" dirty="0" smtClean="0">
                <a:solidFill>
                  <a:schemeClr val="accent6">
                    <a:lumMod val="50000"/>
                  </a:schemeClr>
                </a:solidFill>
              </a:rPr>
              <a:t>Binkley</a:t>
            </a:r>
            <a:r>
              <a:rPr lang="el-GR" sz="1400" dirty="0">
                <a:solidFill>
                  <a:schemeClr val="accent6">
                    <a:lumMod val="50000"/>
                  </a:schemeClr>
                </a:solidFill>
              </a:rPr>
              <a:t>, </a:t>
            </a:r>
            <a:r>
              <a:rPr lang="en-US" sz="1400" dirty="0">
                <a:solidFill>
                  <a:schemeClr val="accent6">
                    <a:lumMod val="50000"/>
                  </a:schemeClr>
                </a:solidFill>
              </a:rPr>
              <a:t> </a:t>
            </a:r>
            <a:r>
              <a:rPr lang="en-US" sz="1400" dirty="0" smtClean="0">
                <a:solidFill>
                  <a:schemeClr val="accent6">
                    <a:lumMod val="50000"/>
                  </a:schemeClr>
                </a:solidFill>
              </a:rPr>
              <a:t>  </a:t>
            </a:r>
            <a:r>
              <a:rPr lang="en-US" sz="1400" dirty="0" err="1" smtClean="0">
                <a:solidFill>
                  <a:schemeClr val="accent6">
                    <a:lumMod val="50000"/>
                  </a:schemeClr>
                </a:solidFill>
              </a:rPr>
              <a:t>Erstad</a:t>
            </a:r>
            <a:r>
              <a:rPr lang="el-GR" sz="1400" dirty="0">
                <a:solidFill>
                  <a:schemeClr val="accent6">
                    <a:lumMod val="50000"/>
                  </a:schemeClr>
                </a:solidFill>
              </a:rPr>
              <a:t>, </a:t>
            </a:r>
            <a:r>
              <a:rPr lang="en-US" sz="1400" dirty="0">
                <a:solidFill>
                  <a:schemeClr val="accent6">
                    <a:lumMod val="50000"/>
                  </a:schemeClr>
                </a:solidFill>
              </a:rPr>
              <a:t>Herman</a:t>
            </a:r>
            <a:r>
              <a:rPr lang="el-GR" sz="1400" dirty="0">
                <a:solidFill>
                  <a:schemeClr val="accent6">
                    <a:lumMod val="50000"/>
                  </a:schemeClr>
                </a:solidFill>
              </a:rPr>
              <a:t>, </a:t>
            </a:r>
            <a:r>
              <a:rPr lang="en-US" sz="1400" dirty="0" err="1">
                <a:solidFill>
                  <a:schemeClr val="accent6">
                    <a:lumMod val="50000"/>
                  </a:schemeClr>
                </a:solidFill>
              </a:rPr>
              <a:t>Raizen</a:t>
            </a:r>
            <a:r>
              <a:rPr lang="el-GR" sz="1400" dirty="0">
                <a:solidFill>
                  <a:schemeClr val="accent6">
                    <a:lumMod val="50000"/>
                  </a:schemeClr>
                </a:solidFill>
              </a:rPr>
              <a:t>, </a:t>
            </a:r>
            <a:r>
              <a:rPr lang="en-US" sz="1400" dirty="0" err="1">
                <a:solidFill>
                  <a:schemeClr val="accent6">
                    <a:lumMod val="50000"/>
                  </a:schemeClr>
                </a:solidFill>
              </a:rPr>
              <a:t>RipleyMiller</a:t>
            </a:r>
            <a:r>
              <a:rPr lang="el-GR" sz="1400" dirty="0">
                <a:solidFill>
                  <a:schemeClr val="accent6">
                    <a:lumMod val="50000"/>
                  </a:schemeClr>
                </a:solidFill>
              </a:rPr>
              <a:t>-</a:t>
            </a:r>
            <a:r>
              <a:rPr lang="en-US" sz="1400" dirty="0">
                <a:solidFill>
                  <a:schemeClr val="accent6">
                    <a:lumMod val="50000"/>
                  </a:schemeClr>
                </a:solidFill>
              </a:rPr>
              <a:t>Ricci</a:t>
            </a:r>
            <a:r>
              <a:rPr lang="el-GR" sz="1400" dirty="0">
                <a:solidFill>
                  <a:schemeClr val="accent6">
                    <a:lumMod val="50000"/>
                  </a:schemeClr>
                </a:solidFill>
              </a:rPr>
              <a:t> &amp; </a:t>
            </a:r>
            <a:r>
              <a:rPr lang="en-US" sz="1400" dirty="0" smtClean="0">
                <a:solidFill>
                  <a:schemeClr val="accent6">
                    <a:lumMod val="50000"/>
                  </a:schemeClr>
                </a:solidFill>
              </a:rPr>
              <a:t>Rumble</a:t>
            </a:r>
            <a:r>
              <a:rPr lang="el-GR" sz="1400" dirty="0" smtClean="0">
                <a:solidFill>
                  <a:schemeClr val="accent6">
                    <a:lumMod val="50000"/>
                  </a:schemeClr>
                </a:solidFill>
              </a:rPr>
              <a:t>, 2012)</a:t>
            </a:r>
            <a:r>
              <a:rPr lang="en-US" sz="1400" kern="0" dirty="0">
                <a:solidFill>
                  <a:schemeClr val="accent6">
                    <a:lumMod val="50000"/>
                  </a:schemeClr>
                </a:solidFill>
              </a:rPr>
              <a:t/>
            </a:r>
            <a:br>
              <a:rPr lang="en-US" sz="1400" kern="0"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11" name="Picture 2" descr="C:\Users\Gewrgia\Desktop\15096341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446" y="116632"/>
            <a:ext cx="907172" cy="11928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aphicFrame>
        <p:nvGraphicFramePr>
          <p:cNvPr id="13" name="Diagram 12"/>
          <p:cNvGraphicFramePr/>
          <p:nvPr>
            <p:extLst>
              <p:ext uri="{D42A27DB-BD31-4B8C-83A1-F6EECF244321}">
                <p14:modId xmlns:p14="http://schemas.microsoft.com/office/powerpoint/2010/main" val="4064797934"/>
              </p:ext>
            </p:extLst>
          </p:nvPr>
        </p:nvGraphicFramePr>
        <p:xfrm>
          <a:off x="920062" y="1364637"/>
          <a:ext cx="730387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Ορθογώνιο 11"/>
          <p:cNvSpPr/>
          <p:nvPr/>
        </p:nvSpPr>
        <p:spPr>
          <a:xfrm>
            <a:off x="1884584" y="1052736"/>
            <a:ext cx="1970283" cy="400110"/>
          </a:xfrm>
          <a:prstGeom prst="rect">
            <a:avLst/>
          </a:prstGeom>
        </p:spPr>
        <p:txBody>
          <a:bodyPr wrap="none">
            <a:spAutoFit/>
          </a:bodyPr>
          <a:lstStyle/>
          <a:p>
            <a:pPr lvl="0"/>
            <a:r>
              <a:rPr lang="el-GR" sz="2000" b="1" i="1" dirty="0">
                <a:effectLst>
                  <a:glow rad="139700">
                    <a:schemeClr val="accent3">
                      <a:satMod val="175000"/>
                      <a:alpha val="40000"/>
                    </a:schemeClr>
                  </a:glow>
                </a:effectLst>
                <a:latin typeface="+mj-lt"/>
                <a:cs typeface="Vrinda" pitchFamily="34" charset="0"/>
              </a:rPr>
              <a:t>Α</a:t>
            </a:r>
            <a:r>
              <a:rPr lang="en-US" sz="2000" b="1" i="1" dirty="0">
                <a:effectLst>
                  <a:glow rad="139700">
                    <a:schemeClr val="accent3">
                      <a:satMod val="175000"/>
                      <a:alpha val="40000"/>
                    </a:schemeClr>
                  </a:glow>
                </a:effectLst>
                <a:latin typeface="+mj-lt"/>
                <a:cs typeface="Vrinda" pitchFamily="34" charset="0"/>
              </a:rPr>
              <a:t>.</a:t>
            </a:r>
            <a:r>
              <a:rPr lang="el-GR" sz="2000" b="1" i="1" dirty="0">
                <a:effectLst>
                  <a:glow rad="139700">
                    <a:schemeClr val="accent3">
                      <a:satMod val="175000"/>
                      <a:alpha val="40000"/>
                    </a:schemeClr>
                  </a:glow>
                </a:effectLst>
                <a:latin typeface="+mj-lt"/>
                <a:cs typeface="Vrinda" pitchFamily="34" charset="0"/>
              </a:rPr>
              <a:t>Τρόποι Σκέψη</a:t>
            </a:r>
            <a:r>
              <a:rPr lang="el-GR" b="1" dirty="0">
                <a:solidFill>
                  <a:schemeClr val="accent6">
                    <a:lumMod val="50000"/>
                  </a:schemeClr>
                </a:solidFill>
                <a:latin typeface="+mj-lt"/>
                <a:ea typeface="+mj-ea"/>
                <a:cs typeface="+mj-cs"/>
              </a:rPr>
              <a:t>ς</a:t>
            </a:r>
          </a:p>
        </p:txBody>
      </p:sp>
      <p:sp>
        <p:nvSpPr>
          <p:cNvPr id="15" name="Ορθογώνιο 2"/>
          <p:cNvSpPr/>
          <p:nvPr/>
        </p:nvSpPr>
        <p:spPr>
          <a:xfrm>
            <a:off x="5186250" y="1052736"/>
            <a:ext cx="2194062" cy="400110"/>
          </a:xfrm>
          <a:prstGeom prst="rect">
            <a:avLst/>
          </a:prstGeom>
        </p:spPr>
        <p:txBody>
          <a:bodyPr wrap="none">
            <a:spAutoFit/>
          </a:bodyPr>
          <a:lstStyle/>
          <a:p>
            <a:pPr lvl="0"/>
            <a:r>
              <a:rPr lang="el-GR" sz="2000" b="1" i="1" dirty="0">
                <a:effectLst>
                  <a:glow rad="139700">
                    <a:schemeClr val="accent3">
                      <a:satMod val="175000"/>
                      <a:alpha val="40000"/>
                    </a:schemeClr>
                  </a:glow>
                </a:effectLst>
                <a:latin typeface="+mj-lt"/>
                <a:cs typeface="Vrinda" pitchFamily="34" charset="0"/>
              </a:rPr>
              <a:t>Β</a:t>
            </a:r>
            <a:r>
              <a:rPr lang="en-US" sz="2000" b="1" i="1" dirty="0" smtClean="0">
                <a:effectLst>
                  <a:glow rad="139700">
                    <a:schemeClr val="accent3">
                      <a:satMod val="175000"/>
                      <a:alpha val="40000"/>
                    </a:schemeClr>
                  </a:glow>
                </a:effectLst>
                <a:latin typeface="+mj-lt"/>
                <a:cs typeface="Vrinda" pitchFamily="34" charset="0"/>
              </a:rPr>
              <a:t>.</a:t>
            </a:r>
            <a:r>
              <a:rPr lang="el-GR" sz="2000" b="1" i="1" dirty="0" smtClean="0">
                <a:effectLst>
                  <a:glow rad="139700">
                    <a:schemeClr val="accent3">
                      <a:satMod val="175000"/>
                      <a:alpha val="40000"/>
                    </a:schemeClr>
                  </a:glow>
                </a:effectLst>
                <a:latin typeface="+mj-lt"/>
                <a:cs typeface="Vrinda" pitchFamily="34" charset="0"/>
              </a:rPr>
              <a:t>Τρόποι </a:t>
            </a:r>
            <a:r>
              <a:rPr lang="el-GR" sz="2000" b="1" i="1" dirty="0">
                <a:effectLst>
                  <a:glow rad="139700">
                    <a:schemeClr val="accent3">
                      <a:satMod val="175000"/>
                      <a:alpha val="40000"/>
                    </a:schemeClr>
                  </a:glow>
                </a:effectLst>
                <a:latin typeface="+mj-lt"/>
                <a:cs typeface="Vrinda" pitchFamily="34" charset="0"/>
              </a:rPr>
              <a:t>Εργασίας</a:t>
            </a:r>
          </a:p>
        </p:txBody>
      </p:sp>
      <p:sp>
        <p:nvSpPr>
          <p:cNvPr id="16" name="Ορθογώνιο 12"/>
          <p:cNvSpPr/>
          <p:nvPr/>
        </p:nvSpPr>
        <p:spPr>
          <a:xfrm>
            <a:off x="4644008" y="3244914"/>
            <a:ext cx="3594839" cy="400110"/>
          </a:xfrm>
          <a:prstGeom prst="rect">
            <a:avLst/>
          </a:prstGeom>
        </p:spPr>
        <p:txBody>
          <a:bodyPr wrap="square">
            <a:spAutoFit/>
          </a:bodyPr>
          <a:lstStyle/>
          <a:p>
            <a:pPr lvl="0"/>
            <a:r>
              <a:rPr lang="el-GR" sz="2000" b="1" i="1" dirty="0">
                <a:effectLst>
                  <a:glow rad="139700">
                    <a:schemeClr val="accent3">
                      <a:satMod val="175000"/>
                      <a:alpha val="40000"/>
                    </a:schemeClr>
                  </a:glow>
                </a:effectLst>
                <a:latin typeface="+mj-lt"/>
                <a:cs typeface="Vrinda" pitchFamily="34" charset="0"/>
              </a:rPr>
              <a:t>Δ. Διαβιώνοντας </a:t>
            </a:r>
            <a:r>
              <a:rPr lang="el-GR" sz="2000" b="1" i="1" dirty="0" smtClean="0">
                <a:effectLst>
                  <a:glow rad="139700">
                    <a:schemeClr val="accent3">
                      <a:satMod val="175000"/>
                      <a:alpha val="40000"/>
                    </a:schemeClr>
                  </a:glow>
                </a:effectLst>
                <a:latin typeface="+mj-lt"/>
                <a:cs typeface="Vrinda" pitchFamily="34" charset="0"/>
              </a:rPr>
              <a:t>στον </a:t>
            </a:r>
            <a:r>
              <a:rPr lang="el-GR" sz="2000" b="1" i="1" dirty="0">
                <a:effectLst>
                  <a:glow rad="139700">
                    <a:schemeClr val="accent3">
                      <a:satMod val="175000"/>
                      <a:alpha val="40000"/>
                    </a:schemeClr>
                  </a:glow>
                </a:effectLst>
                <a:latin typeface="+mj-lt"/>
                <a:cs typeface="Vrinda" pitchFamily="34" charset="0"/>
              </a:rPr>
              <a:t>Κόσμο</a:t>
            </a:r>
          </a:p>
        </p:txBody>
      </p:sp>
      <p:sp>
        <p:nvSpPr>
          <p:cNvPr id="17" name="Ορθογώνιο 4"/>
          <p:cNvSpPr/>
          <p:nvPr/>
        </p:nvSpPr>
        <p:spPr>
          <a:xfrm>
            <a:off x="1547664" y="3244914"/>
            <a:ext cx="2470228" cy="400110"/>
          </a:xfrm>
          <a:prstGeom prst="rect">
            <a:avLst/>
          </a:prstGeom>
        </p:spPr>
        <p:txBody>
          <a:bodyPr wrap="none">
            <a:spAutoFit/>
          </a:bodyPr>
          <a:lstStyle/>
          <a:p>
            <a:pPr algn="ctr"/>
            <a:r>
              <a:rPr lang="el-GR" sz="2000" b="1" i="1" dirty="0">
                <a:effectLst>
                  <a:glow rad="139700">
                    <a:schemeClr val="accent3">
                      <a:satMod val="175000"/>
                      <a:alpha val="40000"/>
                    </a:schemeClr>
                  </a:glow>
                </a:effectLst>
                <a:latin typeface="+mj-lt"/>
                <a:cs typeface="Vrinda" pitchFamily="34" charset="0"/>
              </a:rPr>
              <a:t>Γ</a:t>
            </a:r>
            <a:r>
              <a:rPr lang="en-US" sz="2000" b="1" i="1" dirty="0" smtClean="0">
                <a:effectLst>
                  <a:glow rad="139700">
                    <a:schemeClr val="accent3">
                      <a:satMod val="175000"/>
                      <a:alpha val="40000"/>
                    </a:schemeClr>
                  </a:glow>
                </a:effectLst>
                <a:latin typeface="+mj-lt"/>
                <a:cs typeface="Vrinda" pitchFamily="34" charset="0"/>
              </a:rPr>
              <a:t>.</a:t>
            </a:r>
            <a:r>
              <a:rPr lang="el-GR" sz="2000" b="1" i="1" dirty="0" smtClean="0">
                <a:effectLst>
                  <a:glow rad="139700">
                    <a:schemeClr val="accent3">
                      <a:satMod val="175000"/>
                      <a:alpha val="40000"/>
                    </a:schemeClr>
                  </a:glow>
                </a:effectLst>
                <a:latin typeface="+mj-lt"/>
                <a:cs typeface="Vrinda" pitchFamily="34" charset="0"/>
              </a:rPr>
              <a:t> </a:t>
            </a:r>
            <a:r>
              <a:rPr lang="el-GR" sz="2000" b="1" i="1" dirty="0">
                <a:effectLst>
                  <a:glow rad="139700">
                    <a:schemeClr val="accent3">
                      <a:satMod val="175000"/>
                      <a:alpha val="40000"/>
                    </a:schemeClr>
                  </a:glow>
                </a:effectLst>
                <a:latin typeface="+mj-lt"/>
                <a:cs typeface="Vrinda" pitchFamily="34" charset="0"/>
              </a:rPr>
              <a:t>Εργαλεία </a:t>
            </a:r>
            <a:r>
              <a:rPr lang="en-US" sz="2000" b="1" i="1" dirty="0" smtClean="0">
                <a:effectLst>
                  <a:glow rad="139700">
                    <a:schemeClr val="accent3">
                      <a:satMod val="175000"/>
                      <a:alpha val="40000"/>
                    </a:schemeClr>
                  </a:glow>
                </a:effectLst>
                <a:latin typeface="+mj-lt"/>
                <a:cs typeface="Vrinda" pitchFamily="34" charset="0"/>
              </a:rPr>
              <a:t>E</a:t>
            </a:r>
            <a:r>
              <a:rPr lang="el-GR" sz="2000" b="1" i="1" dirty="0" err="1" smtClean="0">
                <a:effectLst>
                  <a:glow rad="139700">
                    <a:schemeClr val="accent3">
                      <a:satMod val="175000"/>
                      <a:alpha val="40000"/>
                    </a:schemeClr>
                  </a:glow>
                </a:effectLst>
                <a:latin typeface="+mj-lt"/>
                <a:cs typeface="Vrinda" pitchFamily="34" charset="0"/>
              </a:rPr>
              <a:t>ργασίας</a:t>
            </a:r>
            <a:endParaRPr lang="el-GR" sz="2000" b="1" i="1" dirty="0">
              <a:effectLst>
                <a:glow rad="139700">
                  <a:schemeClr val="accent3">
                    <a:satMod val="175000"/>
                    <a:alpha val="40000"/>
                  </a:schemeClr>
                </a:glow>
              </a:effectLst>
              <a:latin typeface="+mj-lt"/>
              <a:cs typeface="Vrinda" pitchFamily="34" charset="0"/>
            </a:endParaRPr>
          </a:p>
        </p:txBody>
      </p:sp>
      <p:sp>
        <p:nvSpPr>
          <p:cNvPr id="19" name="Rectangle 2"/>
          <p:cNvSpPr txBox="1">
            <a:spLocks noChangeArrowheads="1"/>
          </p:cNvSpPr>
          <p:nvPr/>
        </p:nvSpPr>
        <p:spPr bwMode="auto">
          <a:xfrm>
            <a:off x="0" y="5661248"/>
            <a:ext cx="9144000" cy="65257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pPr>
            <a:endParaRPr lang="en-US" sz="1600" b="1" dirty="0" smtClean="0">
              <a:solidFill>
                <a:schemeClr val="accent5">
                  <a:lumMod val="50000"/>
                </a:schemeClr>
              </a:solidFill>
            </a:endParaRPr>
          </a:p>
          <a:p>
            <a:pPr>
              <a:spcBef>
                <a:spcPts val="0"/>
              </a:spcBef>
            </a:pPr>
            <a:r>
              <a:rPr lang="el-GR" sz="1800" b="1" dirty="0" smtClean="0">
                <a:solidFill>
                  <a:schemeClr val="accent5">
                    <a:lumMod val="50000"/>
                  </a:schemeClr>
                </a:solidFill>
              </a:rPr>
              <a:t>10 </a:t>
            </a:r>
            <a:r>
              <a:rPr lang="el-GR" sz="1800" b="1" dirty="0">
                <a:solidFill>
                  <a:schemeClr val="accent5">
                    <a:lumMod val="50000"/>
                  </a:schemeClr>
                </a:solidFill>
              </a:rPr>
              <a:t>δεξιότητες του 21ου </a:t>
            </a:r>
            <a:r>
              <a:rPr lang="el-GR" sz="1800" b="1" dirty="0" smtClean="0">
                <a:solidFill>
                  <a:schemeClr val="accent5">
                    <a:lumMod val="50000"/>
                  </a:schemeClr>
                </a:solidFill>
              </a:rPr>
              <a:t>αιώνα, </a:t>
            </a:r>
            <a:r>
              <a:rPr lang="el-GR" sz="1800" b="1" dirty="0">
                <a:solidFill>
                  <a:schemeClr val="accent5">
                    <a:lumMod val="50000"/>
                  </a:schemeClr>
                </a:solidFill>
              </a:rPr>
              <a:t>οι οποίες κατηγοριοποιούνται σε 4 </a:t>
            </a:r>
            <a:r>
              <a:rPr lang="el-GR" sz="1800" b="1" dirty="0" smtClean="0">
                <a:solidFill>
                  <a:schemeClr val="accent5">
                    <a:lumMod val="50000"/>
                  </a:schemeClr>
                </a:solidFill>
              </a:rPr>
              <a:t>ομάδες,</a:t>
            </a:r>
            <a:endParaRPr lang="en-US" sz="1800" b="1" dirty="0" smtClean="0">
              <a:solidFill>
                <a:schemeClr val="accent5">
                  <a:lumMod val="50000"/>
                </a:schemeClr>
              </a:solidFill>
            </a:endParaRPr>
          </a:p>
          <a:p>
            <a:pPr>
              <a:spcBef>
                <a:spcPts val="0"/>
              </a:spcBef>
            </a:pPr>
            <a:r>
              <a:rPr lang="el-GR" sz="1800" b="1" dirty="0" smtClean="0">
                <a:solidFill>
                  <a:schemeClr val="accent5">
                    <a:lumMod val="50000"/>
                  </a:schemeClr>
                </a:solidFill>
              </a:rPr>
              <a:t>στις </a:t>
            </a:r>
            <a:r>
              <a:rPr lang="el-GR" sz="1800" b="1" dirty="0">
                <a:solidFill>
                  <a:schemeClr val="accent5">
                    <a:lumMod val="50000"/>
                  </a:schemeClr>
                </a:solidFill>
              </a:rPr>
              <a:t>οποίες θα βασιστούν τα </a:t>
            </a:r>
            <a:r>
              <a:rPr lang="el-GR" sz="1800" b="1" dirty="0" smtClean="0">
                <a:solidFill>
                  <a:schemeClr val="accent5">
                    <a:lumMod val="50000"/>
                  </a:schemeClr>
                </a:solidFill>
              </a:rPr>
              <a:t>κριτήρια, οι αξιολογήσεις </a:t>
            </a:r>
            <a:r>
              <a:rPr lang="el-GR" sz="1800" b="1" dirty="0">
                <a:solidFill>
                  <a:schemeClr val="accent5">
                    <a:lumMod val="50000"/>
                  </a:schemeClr>
                </a:solidFill>
              </a:rPr>
              <a:t>και το προτεινόμενο </a:t>
            </a:r>
            <a:r>
              <a:rPr lang="el-GR" sz="1800" b="1" dirty="0" smtClean="0">
                <a:solidFill>
                  <a:schemeClr val="accent5">
                    <a:lumMod val="50000"/>
                  </a:schemeClr>
                </a:solidFill>
              </a:rPr>
              <a:t>Μοντέλο.</a:t>
            </a:r>
            <a:r>
              <a:rPr lang="el-GR" sz="2400" b="1" kern="0" dirty="0" smtClean="0">
                <a:solidFill>
                  <a:schemeClr val="accent5">
                    <a:lumMod val="50000"/>
                  </a:schemeClr>
                </a:solidFill>
                <a:effectLst>
                  <a:glow rad="63500">
                    <a:schemeClr val="accent5">
                      <a:satMod val="175000"/>
                      <a:alpha val="40000"/>
                    </a:schemeClr>
                  </a:glow>
                </a:effectLst>
              </a:rPr>
              <a:t/>
            </a:r>
            <a:br>
              <a:rPr lang="el-GR" sz="2400" b="1" kern="0" dirty="0" smtClean="0">
                <a:solidFill>
                  <a:schemeClr val="accent5">
                    <a:lumMod val="50000"/>
                  </a:schemeClr>
                </a:solidFill>
                <a:effectLst>
                  <a:glow rad="63500">
                    <a:schemeClr val="accent5">
                      <a:satMod val="175000"/>
                      <a:alpha val="40000"/>
                    </a:schemeClr>
                  </a:glow>
                </a:effectLst>
              </a:rPr>
            </a:br>
            <a:endParaRPr lang="el-GR" sz="2400" b="1" kern="0" dirty="0">
              <a:solidFill>
                <a:schemeClr val="accent5">
                  <a:lumMod val="50000"/>
                </a:schemeClr>
              </a:solidFill>
              <a:effectLst>
                <a:glow rad="63500">
                  <a:schemeClr val="accent5">
                    <a:satMod val="175000"/>
                    <a:alpha val="40000"/>
                  </a:schemeClr>
                </a:glow>
              </a:effectLst>
            </a:endParaRPr>
          </a:p>
        </p:txBody>
      </p:sp>
    </p:spTree>
    <p:extLst>
      <p:ext uri="{BB962C8B-B14F-4D97-AF65-F5344CB8AC3E}">
        <p14:creationId xmlns:p14="http://schemas.microsoft.com/office/powerpoint/2010/main" val="3931308137"/>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eaLnBrk="1" fontAlgn="auto" hangingPunct="1">
              <a:spcAft>
                <a:spcPts val="0"/>
              </a:spcAft>
              <a:defRPr/>
            </a:pPr>
            <a:r>
              <a:rPr lang="el-GR" b="1" dirty="0" smtClean="0">
                <a:solidFill>
                  <a:schemeClr val="accent3"/>
                </a:solidFill>
              </a:rPr>
              <a:t>Βιωματική Προσέγγιση </a:t>
            </a:r>
            <a:endParaRPr lang="el-GR" b="1" dirty="0">
              <a:solidFill>
                <a:schemeClr val="accent3"/>
              </a:solidFill>
            </a:endParaRPr>
          </a:p>
        </p:txBody>
      </p:sp>
      <p:sp>
        <p:nvSpPr>
          <p:cNvPr id="3" name="2 - Θέση περιεχομένου"/>
          <p:cNvSpPr>
            <a:spLocks noGrp="1"/>
          </p:cNvSpPr>
          <p:nvPr>
            <p:ph sz="quarter" idx="1"/>
          </p:nvPr>
        </p:nvSpPr>
        <p:spPr>
          <a:xfrm>
            <a:off x="323850" y="1844675"/>
            <a:ext cx="8504238" cy="4062413"/>
          </a:xfrm>
        </p:spPr>
        <p:txBody>
          <a:bodyPr>
            <a:normAutofit/>
          </a:bodyPr>
          <a:lstStyle/>
          <a:p>
            <a:pPr marL="274320" indent="-274320" algn="just" eaLnBrk="1" fontAlgn="auto" hangingPunct="1">
              <a:spcAft>
                <a:spcPts val="0"/>
              </a:spcAft>
              <a:buClr>
                <a:schemeClr val="accent3"/>
              </a:buClr>
              <a:buSzPct val="100000"/>
              <a:buFont typeface="Wingdings" pitchFamily="2" charset="2"/>
              <a:buChar char=""/>
              <a:defRPr/>
            </a:pPr>
            <a:r>
              <a:rPr lang="el-GR" sz="2400" dirty="0" smtClean="0">
                <a:solidFill>
                  <a:srgbClr val="003300"/>
                </a:solidFill>
              </a:rPr>
              <a:t>η θεωρία  βγαίνει μέσα από την πράξη</a:t>
            </a:r>
          </a:p>
          <a:p>
            <a:pPr marL="274320" indent="-274320" algn="just" eaLnBrk="1" fontAlgn="auto" hangingPunct="1">
              <a:spcAft>
                <a:spcPts val="0"/>
              </a:spcAft>
              <a:buClr>
                <a:schemeClr val="accent3"/>
              </a:buClr>
              <a:buSzPct val="100000"/>
              <a:buFont typeface="Wingdings 2"/>
              <a:buNone/>
              <a:defRPr/>
            </a:pPr>
            <a:endParaRPr lang="el-GR" sz="2400" dirty="0" smtClean="0">
              <a:solidFill>
                <a:srgbClr val="003300"/>
              </a:solidFill>
            </a:endParaRPr>
          </a:p>
          <a:p>
            <a:pPr marL="274320" indent="-274320" algn="just" eaLnBrk="1" fontAlgn="auto" hangingPunct="1">
              <a:spcAft>
                <a:spcPts val="0"/>
              </a:spcAft>
              <a:buClr>
                <a:schemeClr val="accent3"/>
              </a:buClr>
              <a:buSzPct val="100000"/>
              <a:buFont typeface="Wingdings" pitchFamily="2" charset="2"/>
              <a:buChar char=""/>
              <a:defRPr/>
            </a:pPr>
            <a:r>
              <a:rPr lang="el-GR" sz="2400" dirty="0" smtClean="0">
                <a:solidFill>
                  <a:srgbClr val="003300"/>
                </a:solidFill>
              </a:rPr>
              <a:t>η γνώση αποκτάται μέσα από την διερευνητική  </a:t>
            </a:r>
          </a:p>
          <a:p>
            <a:pPr marL="274320" indent="-274320" algn="just" eaLnBrk="1" fontAlgn="auto" hangingPunct="1">
              <a:spcAft>
                <a:spcPts val="0"/>
              </a:spcAft>
              <a:buClr>
                <a:schemeClr val="accent3"/>
              </a:buClr>
              <a:buSzPct val="100000"/>
              <a:buFont typeface="Wingdings 2"/>
              <a:buNone/>
              <a:defRPr/>
            </a:pPr>
            <a:r>
              <a:rPr lang="el-GR" sz="2400" dirty="0" smtClean="0">
                <a:solidFill>
                  <a:srgbClr val="003300"/>
                </a:solidFill>
              </a:rPr>
              <a:t>    μέθοδο</a:t>
            </a:r>
          </a:p>
          <a:p>
            <a:pPr marL="274320" indent="-274320" algn="just" eaLnBrk="1" fontAlgn="auto" hangingPunct="1">
              <a:spcAft>
                <a:spcPts val="0"/>
              </a:spcAft>
              <a:buClr>
                <a:schemeClr val="accent3"/>
              </a:buClr>
              <a:buSzPct val="100000"/>
              <a:buFont typeface="Wingdings" pitchFamily="2" charset="2"/>
              <a:buChar char=""/>
              <a:defRPr/>
            </a:pPr>
            <a:endParaRPr lang="el-GR" sz="2400" dirty="0" smtClean="0">
              <a:solidFill>
                <a:srgbClr val="003300"/>
              </a:solidFill>
            </a:endParaRPr>
          </a:p>
          <a:p>
            <a:pPr marL="274320" indent="-274320" algn="just" eaLnBrk="1" fontAlgn="auto" hangingPunct="1">
              <a:spcAft>
                <a:spcPts val="0"/>
              </a:spcAft>
              <a:buClr>
                <a:schemeClr val="accent3"/>
              </a:buClr>
              <a:buSzPct val="100000"/>
              <a:buFont typeface="Wingdings" pitchFamily="2" charset="2"/>
              <a:buChar char=""/>
              <a:defRPr/>
            </a:pPr>
            <a:r>
              <a:rPr lang="el-GR" sz="2400" dirty="0" smtClean="0">
                <a:solidFill>
                  <a:srgbClr val="003300"/>
                </a:solidFill>
              </a:rPr>
              <a:t>δίνονται ευκαιρίες στο μαθητή  να αναλύσει και να   </a:t>
            </a:r>
          </a:p>
          <a:p>
            <a:pPr marL="274320" indent="-274320" algn="just" eaLnBrk="1" fontAlgn="auto" hangingPunct="1">
              <a:spcAft>
                <a:spcPts val="0"/>
              </a:spcAft>
              <a:buClr>
                <a:schemeClr val="accent3"/>
              </a:buClr>
              <a:buSzPct val="100000"/>
              <a:buFont typeface="Wingdings 2"/>
              <a:buNone/>
              <a:defRPr/>
            </a:pPr>
            <a:r>
              <a:rPr lang="el-GR" sz="2400" dirty="0" smtClean="0">
                <a:solidFill>
                  <a:srgbClr val="003300"/>
                </a:solidFill>
              </a:rPr>
              <a:t>    πειραματιστεί, να αναζητήσει λύσεις με στόχο την </a:t>
            </a:r>
          </a:p>
          <a:p>
            <a:pPr marL="274320" indent="-274320" algn="just" eaLnBrk="1" fontAlgn="auto" hangingPunct="1">
              <a:spcAft>
                <a:spcPts val="0"/>
              </a:spcAft>
              <a:buClr>
                <a:schemeClr val="accent3"/>
              </a:buClr>
              <a:buSzPct val="100000"/>
              <a:buFont typeface="Wingdings 2"/>
              <a:buNone/>
              <a:defRPr/>
            </a:pPr>
            <a:r>
              <a:rPr lang="el-GR" sz="2400" dirty="0" smtClean="0">
                <a:solidFill>
                  <a:srgbClr val="003300"/>
                </a:solidFill>
              </a:rPr>
              <a:t>    κατάκτηση της γνώσης. </a:t>
            </a:r>
          </a:p>
          <a:p>
            <a:pPr marL="274320" indent="-274320" eaLnBrk="1" fontAlgn="auto" hangingPunct="1">
              <a:spcAft>
                <a:spcPts val="0"/>
              </a:spcAft>
              <a:buFont typeface="Wingdings 2"/>
              <a:buNone/>
              <a:defRPr/>
            </a:pPr>
            <a:endParaRPr lang="el-GR" dirty="0"/>
          </a:p>
        </p:txBody>
      </p:sp>
    </p:spTree>
    <p:extLst>
      <p:ext uri="{BB962C8B-B14F-4D97-AF65-F5344CB8AC3E}">
        <p14:creationId xmlns:p14="http://schemas.microsoft.com/office/powerpoint/2010/main" val="30034682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313"/>
            <a:ext cx="8820150" cy="857250"/>
          </a:xfrm>
        </p:spPr>
        <p:txBody>
          <a:bodyPr>
            <a:noAutofit/>
          </a:bodyPr>
          <a:lstStyle/>
          <a:p>
            <a:pPr eaLnBrk="1" fontAlgn="auto" hangingPunct="1">
              <a:spcAft>
                <a:spcPts val="0"/>
              </a:spcAft>
              <a:defRPr/>
            </a:pPr>
            <a:r>
              <a:rPr lang="el-GR" sz="2800" b="1" dirty="0" smtClean="0">
                <a:solidFill>
                  <a:schemeClr val="accent3"/>
                </a:solidFill>
              </a:rPr>
              <a:t>Το να «γνωρίζεις» δεν είναι ίδιο με το να «πράττεις»</a:t>
            </a:r>
            <a:endParaRPr lang="el-GR" sz="2800" dirty="0">
              <a:solidFill>
                <a:schemeClr val="accent3"/>
              </a:solidFill>
            </a:endParaRPr>
          </a:p>
        </p:txBody>
      </p:sp>
      <p:sp>
        <p:nvSpPr>
          <p:cNvPr id="20483" name="2 - Θέση περιεχομένου"/>
          <p:cNvSpPr>
            <a:spLocks noGrp="1"/>
          </p:cNvSpPr>
          <p:nvPr>
            <p:ph sz="quarter" idx="1"/>
          </p:nvPr>
        </p:nvSpPr>
        <p:spPr>
          <a:xfrm>
            <a:off x="301625" y="1571625"/>
            <a:ext cx="8504238" cy="4572000"/>
          </a:xfrm>
        </p:spPr>
        <p:txBody>
          <a:bodyPr>
            <a:normAutofit lnSpcReduction="10000"/>
          </a:bodyPr>
          <a:lstStyle/>
          <a:p>
            <a:pPr marL="274320" indent="-274320" algn="ctr" eaLnBrk="1" fontAlgn="auto" hangingPunct="1">
              <a:spcAft>
                <a:spcPts val="0"/>
              </a:spcAft>
              <a:buFont typeface="Wingdings 2"/>
              <a:buChar char=""/>
              <a:defRPr/>
            </a:pPr>
            <a:endParaRPr lang="el-GR" b="1" dirty="0" smtClean="0">
              <a:solidFill>
                <a:schemeClr val="tx2"/>
              </a:solidFill>
              <a:latin typeface="Comic Sans MS" pitchFamily="66" charset="0"/>
            </a:endParaRPr>
          </a:p>
          <a:p>
            <a:pPr marL="274320" indent="-274320" algn="ctr" eaLnBrk="1" fontAlgn="auto" hangingPunct="1">
              <a:spcAft>
                <a:spcPts val="0"/>
              </a:spcAft>
              <a:buClr>
                <a:schemeClr val="accent3"/>
              </a:buClr>
              <a:buFont typeface="Wingdings 2"/>
              <a:buChar char=""/>
              <a:defRPr/>
            </a:pPr>
            <a:r>
              <a:rPr lang="el-GR" b="1" dirty="0" smtClean="0"/>
              <a:t>απαιτείται ενεργητική εμπλοκή στη διαδικασία της μάθησης</a:t>
            </a:r>
          </a:p>
          <a:p>
            <a:pPr marL="274320" indent="-274320" algn="ctr" eaLnBrk="1" fontAlgn="auto" hangingPunct="1">
              <a:spcAft>
                <a:spcPts val="0"/>
              </a:spcAft>
              <a:buFont typeface="Wingdings" pitchFamily="2" charset="2"/>
              <a:buNone/>
              <a:defRPr/>
            </a:pPr>
            <a:endParaRPr lang="el-GR" b="1" dirty="0" smtClean="0">
              <a:solidFill>
                <a:schemeClr val="bg2"/>
              </a:solidFill>
            </a:endParaRPr>
          </a:p>
          <a:p>
            <a:pPr marL="274320" indent="-274320" algn="ctr" eaLnBrk="1" fontAlgn="auto" hangingPunct="1">
              <a:spcAft>
                <a:spcPts val="0"/>
              </a:spcAft>
              <a:buFont typeface="Wingdings" pitchFamily="2" charset="2"/>
              <a:buNone/>
              <a:defRPr/>
            </a:pPr>
            <a:endParaRPr lang="el-GR" b="1" dirty="0" smtClean="0">
              <a:solidFill>
                <a:schemeClr val="bg2"/>
              </a:solidFill>
            </a:endParaRPr>
          </a:p>
          <a:p>
            <a:pPr marL="274320" indent="-274320" algn="ctr" eaLnBrk="1" fontAlgn="auto" hangingPunct="1">
              <a:spcAft>
                <a:spcPts val="0"/>
              </a:spcAft>
              <a:buClr>
                <a:schemeClr val="accent3"/>
              </a:buClr>
              <a:buFont typeface="Wingdings 2"/>
              <a:buChar char=""/>
              <a:defRPr/>
            </a:pPr>
            <a:r>
              <a:rPr lang="el-GR" b="1" dirty="0" smtClean="0"/>
              <a:t>εξερευνώ συναισθήματα απόψεις προβληματισμού</a:t>
            </a:r>
          </a:p>
          <a:p>
            <a:pPr marL="274320" indent="-274320" algn="ctr" eaLnBrk="1" fontAlgn="auto" hangingPunct="1">
              <a:spcAft>
                <a:spcPts val="0"/>
              </a:spcAft>
              <a:buFont typeface="Wingdings" pitchFamily="2" charset="2"/>
              <a:buNone/>
              <a:defRPr/>
            </a:pPr>
            <a:endParaRPr lang="el-GR" b="1" dirty="0" smtClean="0">
              <a:solidFill>
                <a:schemeClr val="tx2"/>
              </a:solidFill>
            </a:endParaRPr>
          </a:p>
          <a:p>
            <a:pPr marL="274320" indent="-274320" algn="ctr" eaLnBrk="1" fontAlgn="auto" hangingPunct="1">
              <a:spcAft>
                <a:spcPts val="0"/>
              </a:spcAft>
              <a:buFont typeface="Wingdings" pitchFamily="2" charset="2"/>
              <a:buNone/>
              <a:defRPr/>
            </a:pPr>
            <a:endParaRPr lang="el-GR" b="1" dirty="0" smtClean="0">
              <a:solidFill>
                <a:schemeClr val="tx2"/>
              </a:solidFill>
            </a:endParaRPr>
          </a:p>
          <a:p>
            <a:pPr marL="274320" indent="-274320" algn="ctr" eaLnBrk="1" fontAlgn="auto" hangingPunct="1">
              <a:spcAft>
                <a:spcPts val="0"/>
              </a:spcAft>
              <a:buClr>
                <a:schemeClr val="accent3"/>
              </a:buClr>
              <a:buFont typeface="Wingdings 2"/>
              <a:buChar char=""/>
              <a:defRPr/>
            </a:pPr>
            <a:r>
              <a:rPr lang="el-GR" b="1" dirty="0" smtClean="0"/>
              <a:t>ΑΥΤΟΓΝΩΣΙΑ-ΑΛΛΗΛΕΠΙΔΡΑΣΗ</a:t>
            </a:r>
          </a:p>
          <a:p>
            <a:pPr marL="274320" indent="-274320" eaLnBrk="1" fontAlgn="auto" hangingPunct="1">
              <a:spcAft>
                <a:spcPts val="0"/>
              </a:spcAft>
              <a:buFont typeface="Wingdings 2"/>
              <a:buChar char=""/>
              <a:defRPr/>
            </a:pPr>
            <a:endParaRPr lang="el-GR" dirty="0" smtClean="0"/>
          </a:p>
        </p:txBody>
      </p:sp>
      <p:sp>
        <p:nvSpPr>
          <p:cNvPr id="4" name="3 - Βέλος προς τα κάτω"/>
          <p:cNvSpPr/>
          <p:nvPr/>
        </p:nvSpPr>
        <p:spPr>
          <a:xfrm>
            <a:off x="4284663" y="2924175"/>
            <a:ext cx="484187" cy="835025"/>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solidFill>
                <a:srgbClr val="9C007F"/>
              </a:solidFill>
            </a:endParaRPr>
          </a:p>
        </p:txBody>
      </p:sp>
      <p:sp>
        <p:nvSpPr>
          <p:cNvPr id="5" name="4 - Βέλος προς τα κάτω"/>
          <p:cNvSpPr/>
          <p:nvPr/>
        </p:nvSpPr>
        <p:spPr>
          <a:xfrm>
            <a:off x="4284663" y="4724400"/>
            <a:ext cx="484187" cy="7635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Tree>
    <p:extLst>
      <p:ext uri="{BB962C8B-B14F-4D97-AF65-F5344CB8AC3E}">
        <p14:creationId xmlns:p14="http://schemas.microsoft.com/office/powerpoint/2010/main" val="12774257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Τίτλος"/>
          <p:cNvSpPr>
            <a:spLocks noGrp="1"/>
          </p:cNvSpPr>
          <p:nvPr>
            <p:ph type="title"/>
          </p:nvPr>
        </p:nvSpPr>
        <p:spPr/>
        <p:txBody>
          <a:bodyPr>
            <a:normAutofit/>
          </a:bodyPr>
          <a:lstStyle/>
          <a:p>
            <a:pPr eaLnBrk="1" fontAlgn="auto" hangingPunct="1">
              <a:spcAft>
                <a:spcPts val="0"/>
              </a:spcAft>
              <a:defRPr/>
            </a:pPr>
            <a:r>
              <a:rPr lang="el-GR" b="1" dirty="0" smtClean="0">
                <a:solidFill>
                  <a:schemeClr val="accent3"/>
                </a:solidFill>
              </a:rPr>
              <a:t>Βιωματική Μάθηση</a:t>
            </a:r>
          </a:p>
        </p:txBody>
      </p:sp>
      <p:sp>
        <p:nvSpPr>
          <p:cNvPr id="3" name="2 - Θέση περιεχομένου"/>
          <p:cNvSpPr>
            <a:spLocks noGrp="1"/>
          </p:cNvSpPr>
          <p:nvPr>
            <p:ph sz="quarter" idx="1"/>
          </p:nvPr>
        </p:nvSpPr>
        <p:spPr>
          <a:xfrm>
            <a:off x="301625" y="1527175"/>
            <a:ext cx="8504238" cy="4572000"/>
          </a:xfrm>
        </p:spPr>
        <p:txBody>
          <a:bodyPr>
            <a:normAutofit/>
          </a:bodyPr>
          <a:lstStyle/>
          <a:p>
            <a:pPr marL="274320" indent="-274320" algn="ctr" eaLnBrk="1" fontAlgn="auto" hangingPunct="1">
              <a:spcAft>
                <a:spcPts val="0"/>
              </a:spcAft>
              <a:buClr>
                <a:schemeClr val="accent3"/>
              </a:buClr>
              <a:buFont typeface="Wingdings 2"/>
              <a:buChar char=""/>
              <a:defRPr/>
            </a:pPr>
            <a:r>
              <a:rPr lang="el-GR" dirty="0" smtClean="0"/>
              <a:t>ΜΑΘΗΤΗΣ</a:t>
            </a:r>
          </a:p>
          <a:p>
            <a:pPr marL="274320" indent="-274320" algn="ctr" eaLnBrk="1" fontAlgn="auto" hangingPunct="1">
              <a:spcAft>
                <a:spcPts val="0"/>
              </a:spcAft>
              <a:buClr>
                <a:schemeClr val="accent3"/>
              </a:buClr>
              <a:buFont typeface="Wingdings 2"/>
              <a:buNone/>
              <a:defRPr/>
            </a:pPr>
            <a:r>
              <a:rPr lang="el-GR" sz="2200" dirty="0" smtClean="0">
                <a:solidFill>
                  <a:schemeClr val="bg2">
                    <a:lumMod val="50000"/>
                  </a:schemeClr>
                </a:solidFill>
                <a:cs typeface="Times New Roman" pitchFamily="18" charset="0"/>
              </a:rPr>
              <a:t>από </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παθητικός</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 δέκτης γίνεται</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ενεργός συμμέτοχος</a:t>
            </a:r>
            <a:endParaRPr lang="el-GR" sz="2200" dirty="0" smtClean="0">
              <a:solidFill>
                <a:schemeClr val="bg2">
                  <a:lumMod val="50000"/>
                </a:schemeClr>
              </a:solidFill>
            </a:endParaRPr>
          </a:p>
          <a:p>
            <a:pPr marL="274320" indent="-274320" algn="ctr" eaLnBrk="1" fontAlgn="auto" hangingPunct="1">
              <a:spcAft>
                <a:spcPts val="0"/>
              </a:spcAft>
              <a:buClr>
                <a:schemeClr val="accent3"/>
              </a:buClr>
              <a:buFont typeface="Wingdings 2"/>
              <a:buChar char=""/>
              <a:defRPr/>
            </a:pPr>
            <a:endParaRPr lang="el-GR" dirty="0" smtClean="0"/>
          </a:p>
          <a:p>
            <a:pPr marL="274320" indent="-274320" algn="ctr" eaLnBrk="1" fontAlgn="auto" hangingPunct="1">
              <a:spcAft>
                <a:spcPts val="0"/>
              </a:spcAft>
              <a:buClr>
                <a:schemeClr val="accent3"/>
              </a:buClr>
              <a:buFont typeface="Wingdings 2"/>
              <a:buChar char=""/>
              <a:defRPr/>
            </a:pPr>
            <a:endParaRPr lang="el-GR" dirty="0" smtClean="0"/>
          </a:p>
          <a:p>
            <a:pPr marL="274320" indent="-274320" algn="ctr" eaLnBrk="1" fontAlgn="auto" hangingPunct="1">
              <a:spcAft>
                <a:spcPts val="0"/>
              </a:spcAft>
              <a:buClr>
                <a:schemeClr val="accent3"/>
              </a:buClr>
              <a:buFont typeface="Wingdings 2"/>
              <a:buChar char=""/>
              <a:defRPr/>
            </a:pPr>
            <a:r>
              <a:rPr lang="el-GR" dirty="0" smtClean="0"/>
              <a:t>ΓΝΩΣΗ</a:t>
            </a:r>
          </a:p>
          <a:p>
            <a:pPr marL="274320" indent="-274320" algn="ctr" eaLnBrk="1" fontAlgn="auto" hangingPunct="1">
              <a:spcAft>
                <a:spcPts val="0"/>
              </a:spcAft>
              <a:buClr>
                <a:schemeClr val="accent3"/>
              </a:buClr>
              <a:buFont typeface="Wingdings 2"/>
              <a:buNone/>
              <a:defRPr/>
            </a:pPr>
            <a:r>
              <a:rPr lang="el-GR" dirty="0" smtClean="0">
                <a:solidFill>
                  <a:srgbClr val="FF0000"/>
                </a:solidFill>
                <a:cs typeface="Times New Roman" pitchFamily="18" charset="0"/>
              </a:rPr>
              <a:t> </a:t>
            </a:r>
            <a:r>
              <a:rPr lang="el-GR" sz="2200" dirty="0" smtClean="0">
                <a:solidFill>
                  <a:schemeClr val="bg2">
                    <a:lumMod val="50000"/>
                  </a:schemeClr>
                </a:solidFill>
                <a:cs typeface="Times New Roman" pitchFamily="18" charset="0"/>
              </a:rPr>
              <a:t>συνδέεται</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 με </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εμπειρίες-βιώματα</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ενδιαφέροντα των μαθητών</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 &amp; </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έτσι </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αποτελεί κίνητρο</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 για </a:t>
            </a:r>
            <a:r>
              <a:rPr lang="el-GR" sz="2200" dirty="0" smtClean="0">
                <a:solidFill>
                  <a:schemeClr val="bg2">
                    <a:lumMod val="50000"/>
                  </a:schemeClr>
                </a:solidFill>
              </a:rPr>
              <a:t> </a:t>
            </a:r>
            <a:r>
              <a:rPr lang="el-GR" sz="2200" dirty="0" smtClean="0">
                <a:solidFill>
                  <a:schemeClr val="bg2">
                    <a:lumMod val="50000"/>
                  </a:schemeClr>
                </a:solidFill>
                <a:cs typeface="Times New Roman" pitchFamily="18" charset="0"/>
              </a:rPr>
              <a:t>μάθηση</a:t>
            </a:r>
          </a:p>
          <a:p>
            <a:pPr marL="274320" indent="-274320" algn="just" eaLnBrk="1" fontAlgn="auto" hangingPunct="1">
              <a:spcAft>
                <a:spcPts val="0"/>
              </a:spcAft>
              <a:buClr>
                <a:schemeClr val="accent3"/>
              </a:buClr>
              <a:buFont typeface="Wingdings 2"/>
              <a:buNone/>
              <a:defRPr/>
            </a:pPr>
            <a:endParaRPr lang="el-GR" sz="2200" dirty="0" smtClean="0">
              <a:solidFill>
                <a:schemeClr val="bg2">
                  <a:lumMod val="50000"/>
                </a:schemeClr>
              </a:solidFill>
              <a:cs typeface="Times New Roman" pitchFamily="18" charset="0"/>
            </a:endParaRPr>
          </a:p>
          <a:p>
            <a:pPr marL="274320" indent="-274320" algn="just" eaLnBrk="1" fontAlgn="auto" hangingPunct="1">
              <a:spcAft>
                <a:spcPts val="0"/>
              </a:spcAft>
              <a:buClr>
                <a:schemeClr val="accent3"/>
              </a:buClr>
              <a:buFont typeface="Wingdings 2"/>
              <a:buNone/>
              <a:defRPr/>
            </a:pPr>
            <a:endParaRPr lang="el-GR" sz="2200" dirty="0" smtClean="0">
              <a:solidFill>
                <a:schemeClr val="bg2">
                  <a:lumMod val="50000"/>
                </a:schemeClr>
              </a:solidFill>
              <a:cs typeface="Times New Roman" pitchFamily="18" charset="0"/>
            </a:endParaRPr>
          </a:p>
          <a:p>
            <a:pPr marL="274320" indent="-274320" algn="ctr" eaLnBrk="1" fontAlgn="auto" hangingPunct="1">
              <a:spcAft>
                <a:spcPts val="0"/>
              </a:spcAft>
              <a:buClr>
                <a:schemeClr val="accent3"/>
              </a:buClr>
              <a:buFont typeface="Wingdings 2"/>
              <a:buChar char=""/>
              <a:defRPr/>
            </a:pPr>
            <a:r>
              <a:rPr lang="el-GR" sz="2600" b="1" dirty="0" smtClean="0">
                <a:cs typeface="Times New Roman" pitchFamily="18" charset="0"/>
              </a:rPr>
              <a:t>ΑΥΤΟΓΝΩΣΙΑ</a:t>
            </a:r>
            <a:endParaRPr lang="el-GR" sz="2600" b="1" dirty="0"/>
          </a:p>
        </p:txBody>
      </p:sp>
      <p:sp>
        <p:nvSpPr>
          <p:cNvPr id="4" name="3 - Βέλος προς τα κάτω"/>
          <p:cNvSpPr/>
          <p:nvPr/>
        </p:nvSpPr>
        <p:spPr>
          <a:xfrm>
            <a:off x="4500563" y="2643188"/>
            <a:ext cx="357187" cy="642937"/>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
        <p:nvSpPr>
          <p:cNvPr id="5" name="4 - Βέλος προς τα κάτω"/>
          <p:cNvSpPr/>
          <p:nvPr/>
        </p:nvSpPr>
        <p:spPr>
          <a:xfrm>
            <a:off x="4572000" y="4857750"/>
            <a:ext cx="357188" cy="64293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Tree>
    <p:extLst>
      <p:ext uri="{BB962C8B-B14F-4D97-AF65-F5344CB8AC3E}">
        <p14:creationId xmlns:p14="http://schemas.microsoft.com/office/powerpoint/2010/main" val="3393254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4294967295"/>
          </p:nvPr>
        </p:nvSpPr>
        <p:spPr>
          <a:xfrm>
            <a:off x="500063" y="214313"/>
            <a:ext cx="8004175" cy="4429125"/>
          </a:xfrm>
        </p:spPr>
        <p:txBody>
          <a:bodyPr>
            <a:normAutofit/>
          </a:bodyPr>
          <a:lstStyle/>
          <a:p>
            <a:pPr marL="274320" indent="-274320" algn="ctr" eaLnBrk="1" fontAlgn="auto" hangingPunct="1">
              <a:spcAft>
                <a:spcPts val="0"/>
              </a:spcAft>
              <a:buFont typeface="Wingdings" pitchFamily="2" charset="2"/>
              <a:buNone/>
              <a:defRPr/>
            </a:pPr>
            <a:r>
              <a:rPr lang="el-GR" sz="3200" b="1" dirty="0" smtClean="0">
                <a:solidFill>
                  <a:srgbClr val="CC0000"/>
                </a:solidFill>
              </a:rPr>
              <a:t> </a:t>
            </a:r>
          </a:p>
          <a:p>
            <a:pPr marL="274320" indent="-274320" algn="ctr" eaLnBrk="1" fontAlgn="auto" hangingPunct="1">
              <a:spcAft>
                <a:spcPts val="0"/>
              </a:spcAft>
              <a:buFont typeface="Wingdings" pitchFamily="2" charset="2"/>
              <a:buNone/>
              <a:defRPr/>
            </a:pPr>
            <a:r>
              <a:rPr lang="el-GR" sz="4400" b="1" dirty="0" smtClean="0">
                <a:solidFill>
                  <a:schemeClr val="accent3">
                    <a:lumMod val="75000"/>
                  </a:schemeClr>
                </a:solidFill>
              </a:rPr>
              <a:t>Εκπαιδευτικός </a:t>
            </a:r>
          </a:p>
          <a:p>
            <a:pPr marL="274320" indent="-274320" eaLnBrk="1" fontAlgn="auto" hangingPunct="1">
              <a:spcAft>
                <a:spcPts val="0"/>
              </a:spcAft>
              <a:buFont typeface="Wingdings" pitchFamily="2" charset="2"/>
              <a:buNone/>
              <a:defRPr/>
            </a:pPr>
            <a:endParaRPr lang="el-GR" sz="3200" dirty="0" smtClean="0">
              <a:solidFill>
                <a:srgbClr val="990000"/>
              </a:solidFill>
            </a:endParaRPr>
          </a:p>
          <a:p>
            <a:pPr marL="274320" indent="-274320" eaLnBrk="1" fontAlgn="auto" hangingPunct="1">
              <a:spcAft>
                <a:spcPts val="0"/>
              </a:spcAft>
              <a:buFont typeface="Wingdings" pitchFamily="2" charset="2"/>
              <a:buNone/>
              <a:defRPr/>
            </a:pPr>
            <a:endParaRPr lang="el-GR" dirty="0" smtClean="0">
              <a:solidFill>
                <a:srgbClr val="990000"/>
              </a:solidFill>
            </a:endParaRPr>
          </a:p>
          <a:p>
            <a:pPr marL="274320" indent="-274320" eaLnBrk="1" fontAlgn="auto" hangingPunct="1">
              <a:spcAft>
                <a:spcPts val="0"/>
              </a:spcAft>
              <a:buFont typeface="Wingdings" pitchFamily="2" charset="2"/>
              <a:buNone/>
              <a:defRPr/>
            </a:pPr>
            <a:endParaRPr lang="el-GR" dirty="0" smtClean="0">
              <a:solidFill>
                <a:srgbClr val="990000"/>
              </a:solidFill>
            </a:endParaRPr>
          </a:p>
          <a:p>
            <a:pPr marL="274320" indent="-274320" eaLnBrk="1" fontAlgn="auto" hangingPunct="1">
              <a:spcAft>
                <a:spcPts val="0"/>
              </a:spcAft>
              <a:buFont typeface="Wingdings" pitchFamily="2" charset="2"/>
              <a:buNone/>
              <a:defRPr/>
            </a:pPr>
            <a:endParaRPr lang="el-GR" dirty="0" smtClean="0">
              <a:solidFill>
                <a:srgbClr val="990000"/>
              </a:solidFill>
            </a:endParaRPr>
          </a:p>
          <a:p>
            <a:pPr marL="274320" indent="-274320" eaLnBrk="1" fontAlgn="auto" hangingPunct="1">
              <a:spcAft>
                <a:spcPts val="0"/>
              </a:spcAft>
              <a:buFont typeface="Wingdings" pitchFamily="2" charset="2"/>
              <a:buNone/>
              <a:defRPr/>
            </a:pPr>
            <a:r>
              <a:rPr lang="el-GR" sz="3200" b="1" dirty="0" smtClean="0">
                <a:solidFill>
                  <a:srgbClr val="990000"/>
                </a:solidFill>
              </a:rPr>
              <a:t>         </a:t>
            </a:r>
            <a:r>
              <a:rPr lang="el-GR" sz="3200" b="1" dirty="0" err="1" smtClean="0">
                <a:solidFill>
                  <a:schemeClr val="accent3">
                    <a:lumMod val="75000"/>
                  </a:schemeClr>
                </a:solidFill>
              </a:rPr>
              <a:t>Διευκολυντής</a:t>
            </a:r>
            <a:r>
              <a:rPr lang="el-GR" sz="3200" b="1" dirty="0" smtClean="0">
                <a:solidFill>
                  <a:srgbClr val="990000"/>
                </a:solidFill>
              </a:rPr>
              <a:t>       </a:t>
            </a:r>
            <a:r>
              <a:rPr lang="el-GR" sz="3200" b="1" dirty="0" smtClean="0">
                <a:solidFill>
                  <a:schemeClr val="accent3">
                    <a:lumMod val="75000"/>
                  </a:schemeClr>
                </a:solidFill>
              </a:rPr>
              <a:t>Καθοδηγητής</a:t>
            </a:r>
            <a:endParaRPr lang="el-GR" sz="3200" dirty="0">
              <a:solidFill>
                <a:schemeClr val="accent3">
                  <a:lumMod val="75000"/>
                </a:schemeClr>
              </a:solidFill>
            </a:endParaRPr>
          </a:p>
        </p:txBody>
      </p:sp>
      <p:sp>
        <p:nvSpPr>
          <p:cNvPr id="7" name="6 - Δεξιό βέλος"/>
          <p:cNvSpPr/>
          <p:nvPr/>
        </p:nvSpPr>
        <p:spPr>
          <a:xfrm rot="2647944">
            <a:off x="4997450" y="2722563"/>
            <a:ext cx="1316038" cy="409575"/>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
        <p:nvSpPr>
          <p:cNvPr id="8" name="7 - Δεξιό βέλος"/>
          <p:cNvSpPr/>
          <p:nvPr/>
        </p:nvSpPr>
        <p:spPr>
          <a:xfrm rot="8231042">
            <a:off x="2755900" y="2678113"/>
            <a:ext cx="1376363" cy="428625"/>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solidFill>
                <a:prstClr val="white"/>
              </a:solidFill>
            </a:endParaRPr>
          </a:p>
        </p:txBody>
      </p:sp>
      <p:sp>
        <p:nvSpPr>
          <p:cNvPr id="11" name="10 - TextBox"/>
          <p:cNvSpPr txBox="1"/>
          <p:nvPr/>
        </p:nvSpPr>
        <p:spPr>
          <a:xfrm>
            <a:off x="1187450" y="4581525"/>
            <a:ext cx="6786563" cy="1816100"/>
          </a:xfrm>
          <a:prstGeom prst="rect">
            <a:avLst/>
          </a:prstGeom>
          <a:noFill/>
        </p:spPr>
        <p:txBody>
          <a:bodyPr>
            <a:spAutoFit/>
          </a:bodyPr>
          <a:lstStyle/>
          <a:p>
            <a:pPr algn="ctr" fontAlgn="auto">
              <a:spcBef>
                <a:spcPts val="0"/>
              </a:spcBef>
              <a:spcAft>
                <a:spcPts val="0"/>
              </a:spcAft>
              <a:defRPr/>
            </a:pPr>
            <a:r>
              <a:rPr lang="el-GR" sz="2800" dirty="0">
                <a:solidFill>
                  <a:srgbClr val="003300"/>
                </a:solidFill>
                <a:latin typeface="Georgia"/>
                <a:cs typeface="Times New Roman" pitchFamily="18" charset="0"/>
              </a:rPr>
              <a:t>Ο εκπαιδευτικός λειτουργεί κυρίως ως</a:t>
            </a:r>
            <a:r>
              <a:rPr lang="el-GR" sz="2800" dirty="0">
                <a:solidFill>
                  <a:srgbClr val="3333FF"/>
                </a:solidFill>
                <a:latin typeface="Georgia"/>
                <a:cs typeface="Times New Roman" pitchFamily="18" charset="0"/>
              </a:rPr>
              <a:t> </a:t>
            </a:r>
            <a:r>
              <a:rPr lang="el-GR" sz="2800" i="1" dirty="0">
                <a:solidFill>
                  <a:srgbClr val="9C007F">
                    <a:lumMod val="75000"/>
                  </a:srgbClr>
                </a:solidFill>
                <a:latin typeface="Georgia"/>
                <a:cs typeface="Times New Roman" pitchFamily="18" charset="0"/>
              </a:rPr>
              <a:t>εμψυχωτής</a:t>
            </a:r>
            <a:r>
              <a:rPr lang="el-GR" sz="2800" dirty="0">
                <a:solidFill>
                  <a:srgbClr val="3333FF"/>
                </a:solidFill>
                <a:latin typeface="Georgia"/>
                <a:cs typeface="Times New Roman" pitchFamily="18" charset="0"/>
              </a:rPr>
              <a:t> </a:t>
            </a:r>
            <a:r>
              <a:rPr lang="el-GR" sz="2800" dirty="0">
                <a:solidFill>
                  <a:srgbClr val="003300"/>
                </a:solidFill>
                <a:latin typeface="Georgia"/>
                <a:cs typeface="Times New Roman" pitchFamily="18" charset="0"/>
              </a:rPr>
              <a:t>και</a:t>
            </a:r>
            <a:r>
              <a:rPr lang="el-GR" sz="2800" dirty="0">
                <a:solidFill>
                  <a:srgbClr val="3333FF"/>
                </a:solidFill>
                <a:latin typeface="Georgia"/>
                <a:cs typeface="Times New Roman" pitchFamily="18" charset="0"/>
              </a:rPr>
              <a:t> </a:t>
            </a:r>
            <a:r>
              <a:rPr lang="el-GR" sz="2800" i="1" dirty="0">
                <a:solidFill>
                  <a:srgbClr val="9C007F">
                    <a:lumMod val="75000"/>
                  </a:srgbClr>
                </a:solidFill>
                <a:latin typeface="Georgia"/>
                <a:cs typeface="Times New Roman" pitchFamily="18" charset="0"/>
              </a:rPr>
              <a:t>συντονιστής</a:t>
            </a:r>
            <a:r>
              <a:rPr lang="el-GR" sz="2800" dirty="0">
                <a:solidFill>
                  <a:srgbClr val="3333FF"/>
                </a:solidFill>
                <a:latin typeface="Georgia"/>
                <a:cs typeface="Times New Roman" pitchFamily="18" charset="0"/>
              </a:rPr>
              <a:t> </a:t>
            </a:r>
            <a:r>
              <a:rPr lang="el-GR" sz="2800" dirty="0">
                <a:solidFill>
                  <a:srgbClr val="003300"/>
                </a:solidFill>
                <a:latin typeface="Georgia"/>
                <a:cs typeface="Times New Roman" pitchFamily="18" charset="0"/>
              </a:rPr>
              <a:t>της ομάδας</a:t>
            </a:r>
          </a:p>
          <a:p>
            <a:pPr algn="just" fontAlgn="auto">
              <a:spcBef>
                <a:spcPts val="0"/>
              </a:spcBef>
              <a:spcAft>
                <a:spcPts val="0"/>
              </a:spcAft>
              <a:defRPr/>
            </a:pPr>
            <a:endParaRPr lang="el-GR" sz="2800" dirty="0">
              <a:solidFill>
                <a:srgbClr val="003300"/>
              </a:solidFill>
              <a:latin typeface="Georgia"/>
              <a:cs typeface="Times New Roman" pitchFamily="18" charset="0"/>
            </a:endParaRPr>
          </a:p>
          <a:p>
            <a:pPr algn="ctr" fontAlgn="auto">
              <a:spcBef>
                <a:spcPts val="0"/>
              </a:spcBef>
              <a:spcAft>
                <a:spcPts val="0"/>
              </a:spcAft>
              <a:defRPr/>
            </a:pPr>
            <a:r>
              <a:rPr lang="el-GR" sz="2800" b="1" i="1" dirty="0">
                <a:solidFill>
                  <a:prstClr val="black"/>
                </a:solidFill>
                <a:latin typeface="Georgia"/>
                <a:cs typeface="Arial" charset="0"/>
              </a:rPr>
              <a:t>Ακούω – Προτείνω - Συνοδεύω </a:t>
            </a:r>
            <a:endParaRPr lang="el-GR" sz="2800" b="1" dirty="0">
              <a:solidFill>
                <a:prstClr val="black"/>
              </a:solidFill>
              <a:latin typeface="Georgia"/>
              <a:cs typeface="Times New Roman" pitchFamily="18" charset="0"/>
            </a:endParaRPr>
          </a:p>
        </p:txBody>
      </p:sp>
    </p:spTree>
    <p:extLst>
      <p:ext uri="{BB962C8B-B14F-4D97-AF65-F5344CB8AC3E}">
        <p14:creationId xmlns:p14="http://schemas.microsoft.com/office/powerpoint/2010/main" val="36709166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p:txBody>
          <a:bodyPr/>
          <a:lstStyle/>
          <a:p>
            <a:pPr eaLnBrk="1" hangingPunct="1"/>
            <a:r>
              <a:rPr lang="el-GR" altLang="el-GR" sz="3600" b="1" smtClean="0">
                <a:solidFill>
                  <a:srgbClr val="89006F"/>
                </a:solidFill>
              </a:rPr>
              <a:t>Τι ενδιαφέρει τον εκπαιδευτικό</a:t>
            </a:r>
            <a:endParaRPr lang="el-GR" altLang="el-GR" b="1" smtClean="0">
              <a:solidFill>
                <a:srgbClr val="89006F"/>
              </a:solidFill>
            </a:endParaRPr>
          </a:p>
        </p:txBody>
      </p:sp>
      <p:sp>
        <p:nvSpPr>
          <p:cNvPr id="31747" name="2 - Θέση περιεχομένου"/>
          <p:cNvSpPr>
            <a:spLocks noGrp="1"/>
          </p:cNvSpPr>
          <p:nvPr>
            <p:ph sz="quarter" idx="1"/>
          </p:nvPr>
        </p:nvSpPr>
        <p:spPr>
          <a:xfrm>
            <a:off x="301625" y="2214563"/>
            <a:ext cx="8504238" cy="3884612"/>
          </a:xfrm>
        </p:spPr>
        <p:txBody>
          <a:bodyPr/>
          <a:lstStyle/>
          <a:p>
            <a:pPr eaLnBrk="1" hangingPunct="1">
              <a:buClr>
                <a:schemeClr val="accent3"/>
              </a:buClr>
              <a:defRPr/>
            </a:pPr>
            <a:r>
              <a:rPr lang="el-GR" dirty="0" smtClean="0">
                <a:solidFill>
                  <a:srgbClr val="003300"/>
                </a:solidFill>
              </a:rPr>
              <a:t>Η σημασία μιας θεματικής ενότητας για τη δική του ομάδα</a:t>
            </a:r>
            <a:endParaRPr lang="en-US" dirty="0" smtClean="0">
              <a:solidFill>
                <a:srgbClr val="003300"/>
              </a:solidFill>
            </a:endParaRPr>
          </a:p>
          <a:p>
            <a:pPr eaLnBrk="1" hangingPunct="1">
              <a:buClr>
                <a:schemeClr val="accent3"/>
              </a:buClr>
              <a:defRPr/>
            </a:pPr>
            <a:endParaRPr lang="el-GR" dirty="0" smtClean="0">
              <a:solidFill>
                <a:srgbClr val="003300"/>
              </a:solidFill>
            </a:endParaRPr>
          </a:p>
          <a:p>
            <a:pPr eaLnBrk="1" hangingPunct="1">
              <a:buClr>
                <a:schemeClr val="accent3"/>
              </a:buClr>
              <a:defRPr/>
            </a:pPr>
            <a:r>
              <a:rPr lang="el-GR" dirty="0" smtClean="0">
                <a:solidFill>
                  <a:srgbClr val="003300"/>
                </a:solidFill>
              </a:rPr>
              <a:t>Η αξία των αποτελεσμάτων της δράσης για τη βελτίωση του επιπέδου των μαθητών</a:t>
            </a:r>
            <a:endParaRPr lang="en-US" dirty="0" smtClean="0">
              <a:solidFill>
                <a:srgbClr val="003300"/>
              </a:solidFill>
            </a:endParaRPr>
          </a:p>
          <a:p>
            <a:pPr eaLnBrk="1" hangingPunct="1">
              <a:buClr>
                <a:schemeClr val="accent3"/>
              </a:buClr>
              <a:defRPr/>
            </a:pPr>
            <a:endParaRPr lang="el-GR" dirty="0" smtClean="0">
              <a:solidFill>
                <a:srgbClr val="003300"/>
              </a:solidFill>
            </a:endParaRPr>
          </a:p>
          <a:p>
            <a:pPr eaLnBrk="1" hangingPunct="1">
              <a:buClr>
                <a:schemeClr val="accent3"/>
              </a:buClr>
              <a:defRPr/>
            </a:pPr>
            <a:r>
              <a:rPr lang="el-GR" dirty="0" smtClean="0">
                <a:solidFill>
                  <a:srgbClr val="003300"/>
                </a:solidFill>
              </a:rPr>
              <a:t>Η δυνατότητα ανταπόκρισης του συνόλου των μαθητών</a:t>
            </a:r>
            <a:endParaRPr lang="en-US" sz="2000" dirty="0" smtClean="0">
              <a:solidFill>
                <a:srgbClr val="003300"/>
              </a:solidFill>
            </a:endParaRPr>
          </a:p>
        </p:txBody>
      </p:sp>
    </p:spTree>
    <p:extLst>
      <p:ext uri="{BB962C8B-B14F-4D97-AF65-F5344CB8AC3E}">
        <p14:creationId xmlns:p14="http://schemas.microsoft.com/office/powerpoint/2010/main" val="40389564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 Τίτλος"/>
          <p:cNvSpPr>
            <a:spLocks noGrp="1"/>
          </p:cNvSpPr>
          <p:nvPr>
            <p:ph type="title"/>
          </p:nvPr>
        </p:nvSpPr>
        <p:spPr/>
        <p:txBody>
          <a:bodyPr/>
          <a:lstStyle/>
          <a:p>
            <a:r>
              <a:rPr lang="el-GR" smtClean="0"/>
              <a:t>Θεωρητικές προσεγγίσεις</a:t>
            </a:r>
          </a:p>
        </p:txBody>
      </p:sp>
      <p:pic>
        <p:nvPicPr>
          <p:cNvPr id="19458" name="3 - Θέση περιεχομένου" descr="dewey.gif"/>
          <p:cNvPicPr>
            <a:picLocks noGrp="1" noChangeAspect="1"/>
          </p:cNvPicPr>
          <p:nvPr>
            <p:ph sz="half" idx="1"/>
          </p:nvPr>
        </p:nvPicPr>
        <p:blipFill>
          <a:blip r:embed="rId3"/>
          <a:srcRect/>
          <a:stretch>
            <a:fillRect/>
          </a:stretch>
        </p:blipFill>
        <p:spPr>
          <a:xfrm>
            <a:off x="900113" y="2276475"/>
            <a:ext cx="2735262" cy="3609975"/>
          </a:xfrm>
        </p:spPr>
      </p:pic>
      <p:sp>
        <p:nvSpPr>
          <p:cNvPr id="19459" name="4 - Θέση περιεχομένου"/>
          <p:cNvSpPr>
            <a:spLocks noGrp="1"/>
          </p:cNvSpPr>
          <p:nvPr>
            <p:ph sz="half" idx="2"/>
          </p:nvPr>
        </p:nvSpPr>
        <p:spPr>
          <a:xfrm>
            <a:off x="4648200" y="2249488"/>
            <a:ext cx="4038600" cy="4132262"/>
          </a:xfrm>
        </p:spPr>
        <p:txBody>
          <a:bodyPr/>
          <a:lstStyle/>
          <a:p>
            <a:r>
              <a:rPr lang="en-US" b="1" smtClean="0"/>
              <a:t>John Dewey</a:t>
            </a:r>
            <a:r>
              <a:rPr lang="el-GR" b="1" smtClean="0"/>
              <a:t>*: Η εμπειρία ως ακρογωνιαίος λίθος της εκπαίδευσης</a:t>
            </a:r>
          </a:p>
          <a:p>
            <a:endParaRPr lang="el-GR" smtClean="0"/>
          </a:p>
          <a:p>
            <a:r>
              <a:rPr lang="el-GR" sz="1800" smtClean="0"/>
              <a:t>«Θα πρέπει να μετατρέψουμε τα σχολεία μας σε μικρές πρότυπες κοινότητες με δραστηριότητες που αντανακλούν τη ζωή στην ευρύτερη κοινωνία και διαπνέονται από το πνεύμα της τέχνης, της ιστορίας και της επιστήμης».</a:t>
            </a:r>
          </a:p>
          <a:p>
            <a:endParaRPr lang="el-GR" smtClean="0"/>
          </a:p>
        </p:txBody>
      </p:sp>
      <p:sp>
        <p:nvSpPr>
          <p:cNvPr id="19460" name="5 - Θέση αριθμού διαφάνειας"/>
          <p:cNvSpPr>
            <a:spLocks noGrp="1"/>
          </p:cNvSpPr>
          <p:nvPr>
            <p:ph type="sldNum" sz="quarter" idx="12"/>
          </p:nvPr>
        </p:nvSpPr>
        <p:spPr bwMode="auto">
          <a:xfrm>
            <a:off x="8174038" y="1588"/>
            <a:ext cx="762000" cy="1195387"/>
          </a:xfrm>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55AE207-D591-4961-9D51-E6F1558620B3}" type="slidenum">
              <a:rPr lang="el-GR"/>
              <a:pPr fontAlgn="base">
                <a:spcBef>
                  <a:spcPct val="0"/>
                </a:spcBef>
                <a:spcAft>
                  <a:spcPct val="0"/>
                </a:spcAft>
              </a:pPr>
              <a:t>105</a:t>
            </a:fld>
            <a:endParaRPr lang="el-GR"/>
          </a:p>
        </p:txBody>
      </p:sp>
      <p:sp>
        <p:nvSpPr>
          <p:cNvPr id="19461" name="6 - Ορθογώνιο"/>
          <p:cNvSpPr>
            <a:spLocks noChangeArrowheads="1"/>
          </p:cNvSpPr>
          <p:nvPr/>
        </p:nvSpPr>
        <p:spPr bwMode="auto">
          <a:xfrm>
            <a:off x="755650" y="6021388"/>
            <a:ext cx="4032250" cy="461962"/>
          </a:xfrm>
          <a:prstGeom prst="rect">
            <a:avLst/>
          </a:prstGeom>
          <a:noFill/>
          <a:ln w="9525">
            <a:noFill/>
            <a:miter lim="800000"/>
            <a:headEnd/>
            <a:tailEnd/>
          </a:ln>
        </p:spPr>
        <p:txBody>
          <a:bodyPr>
            <a:spAutoFit/>
          </a:bodyPr>
          <a:lstStyle/>
          <a:p>
            <a:r>
              <a:rPr lang="el-GR" sz="1200">
                <a:solidFill>
                  <a:prstClr val="black"/>
                </a:solidFill>
                <a:latin typeface="Georgia" pitchFamily="18" charset="0"/>
                <a:cs typeface="+mn-cs"/>
              </a:rPr>
              <a:t>*(1859-1952) – Αμερικανός φιλόσοφος, ψυχολόγος και εκπαιδευτικός μεταρρυθμιστής</a:t>
            </a:r>
          </a:p>
        </p:txBody>
      </p:sp>
    </p:spTree>
    <p:extLst>
      <p:ext uri="{BB962C8B-B14F-4D97-AF65-F5344CB8AC3E}">
        <p14:creationId xmlns:p14="http://schemas.microsoft.com/office/powerpoint/2010/main" val="22284870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a:lstStyle/>
          <a:p>
            <a:pPr eaLnBrk="1" hangingPunct="1"/>
            <a:r>
              <a:rPr lang="en-US" altLang="el-GR" sz="3600" b="1" smtClean="0">
                <a:solidFill>
                  <a:srgbClr val="89006F"/>
                </a:solidFill>
              </a:rPr>
              <a:t>J</a:t>
            </a:r>
            <a:r>
              <a:rPr lang="el-GR" altLang="el-GR" sz="3600" b="1" smtClean="0">
                <a:solidFill>
                  <a:srgbClr val="89006F"/>
                </a:solidFill>
              </a:rPr>
              <a:t>. </a:t>
            </a:r>
            <a:r>
              <a:rPr lang="en-US" altLang="el-GR" sz="3600" b="1" smtClean="0">
                <a:solidFill>
                  <a:srgbClr val="89006F"/>
                </a:solidFill>
              </a:rPr>
              <a:t>DEWEY</a:t>
            </a:r>
            <a:r>
              <a:rPr lang="en-US" altLang="el-GR" sz="3600" smtClean="0">
                <a:solidFill>
                  <a:srgbClr val="89006F"/>
                </a:solidFill>
              </a:rPr>
              <a:t> </a:t>
            </a:r>
            <a:endParaRPr lang="el-GR" altLang="el-GR" sz="3600" smtClean="0">
              <a:solidFill>
                <a:srgbClr val="89006F"/>
              </a:solidFill>
            </a:endParaRPr>
          </a:p>
        </p:txBody>
      </p:sp>
      <p:sp>
        <p:nvSpPr>
          <p:cNvPr id="40963" name="2 - Θέση περιεχομένου"/>
          <p:cNvSpPr>
            <a:spLocks noGrp="1"/>
          </p:cNvSpPr>
          <p:nvPr>
            <p:ph sz="quarter" idx="1"/>
          </p:nvPr>
        </p:nvSpPr>
        <p:spPr>
          <a:xfrm>
            <a:off x="301625" y="2786063"/>
            <a:ext cx="8504238" cy="2571750"/>
          </a:xfrm>
        </p:spPr>
        <p:txBody>
          <a:bodyPr/>
          <a:lstStyle/>
          <a:p>
            <a:pPr algn="ctr" eaLnBrk="1" hangingPunct="1">
              <a:buFont typeface="Wingdings 2" pitchFamily="18" charset="2"/>
              <a:buNone/>
            </a:pPr>
            <a:r>
              <a:rPr lang="el-GR" altLang="el-GR" sz="3200" b="1" smtClean="0"/>
              <a:t>«Μόνο ότι δέχτηκες με την ψυχή σου, αυτό μόνο μαθαίνεις και αυτό ενσωματώνεις στη ζωή σου και το χαρακτήρα σου»</a:t>
            </a:r>
            <a:endParaRPr lang="en-US" altLang="el-GR" smtClean="0"/>
          </a:p>
        </p:txBody>
      </p:sp>
    </p:spTree>
    <p:extLst>
      <p:ext uri="{BB962C8B-B14F-4D97-AF65-F5344CB8AC3E}">
        <p14:creationId xmlns:p14="http://schemas.microsoft.com/office/powerpoint/2010/main" val="21713718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a:xfrm>
            <a:off x="301625" y="228600"/>
            <a:ext cx="8534400" cy="758825"/>
          </a:xfrm>
        </p:spPr>
        <p:txBody>
          <a:bodyPr/>
          <a:lstStyle/>
          <a:p>
            <a:pPr eaLnBrk="1" hangingPunct="1"/>
            <a:r>
              <a:rPr lang="en-US" altLang="el-GR" sz="3600" b="1" smtClean="0"/>
              <a:t>J</a:t>
            </a:r>
            <a:r>
              <a:rPr lang="el-GR" altLang="el-GR" sz="3600" b="1" smtClean="0"/>
              <a:t>. </a:t>
            </a:r>
            <a:r>
              <a:rPr lang="en-US" altLang="el-GR" sz="3600" b="1" smtClean="0"/>
              <a:t>DEWEY </a:t>
            </a:r>
            <a:endParaRPr lang="el-GR" altLang="el-GR" sz="3600" b="1" smtClean="0"/>
          </a:p>
        </p:txBody>
      </p:sp>
      <p:sp>
        <p:nvSpPr>
          <p:cNvPr id="40963" name="2 - Θέση περιεχομένου"/>
          <p:cNvSpPr>
            <a:spLocks noGrp="1"/>
          </p:cNvSpPr>
          <p:nvPr>
            <p:ph sz="half" idx="1"/>
          </p:nvPr>
        </p:nvSpPr>
        <p:spPr>
          <a:xfrm>
            <a:off x="301625" y="1371600"/>
            <a:ext cx="4038600" cy="4681538"/>
          </a:xfrm>
        </p:spPr>
        <p:txBody>
          <a:bodyPr/>
          <a:lstStyle/>
          <a:p>
            <a:pPr eaLnBrk="1" hangingPunct="1">
              <a:defRPr/>
            </a:pPr>
            <a:endParaRPr lang="el-GR" dirty="0" smtClean="0"/>
          </a:p>
          <a:p>
            <a:pPr eaLnBrk="1" hangingPunct="1">
              <a:defRPr/>
            </a:pPr>
            <a:endParaRPr lang="el-GR" dirty="0" smtClean="0"/>
          </a:p>
          <a:p>
            <a:pPr eaLnBrk="1" hangingPunct="1">
              <a:defRPr/>
            </a:pPr>
            <a:endParaRPr lang="el-GR" dirty="0" smtClean="0"/>
          </a:p>
          <a:p>
            <a:pPr eaLnBrk="1" hangingPunct="1">
              <a:buFont typeface="Wingdings 2" pitchFamily="18" charset="2"/>
              <a:buNone/>
              <a:defRPr/>
            </a:pPr>
            <a:r>
              <a:rPr lang="el-GR" dirty="0" smtClean="0"/>
              <a:t>ΜΑΘΑΙΝΩ:</a:t>
            </a:r>
          </a:p>
          <a:p>
            <a:pPr eaLnBrk="1" hangingPunct="1">
              <a:buClr>
                <a:schemeClr val="accent3"/>
              </a:buClr>
              <a:defRPr/>
            </a:pPr>
            <a:r>
              <a:rPr lang="el-GR" dirty="0" smtClean="0"/>
              <a:t>βιωματικά</a:t>
            </a:r>
          </a:p>
          <a:p>
            <a:pPr eaLnBrk="1" hangingPunct="1">
              <a:buClr>
                <a:schemeClr val="accent3"/>
              </a:buClr>
              <a:defRPr/>
            </a:pPr>
            <a:r>
              <a:rPr lang="el-GR" dirty="0" smtClean="0"/>
              <a:t>έμπρακτα</a:t>
            </a:r>
          </a:p>
          <a:p>
            <a:pPr eaLnBrk="1" hangingPunct="1">
              <a:buClr>
                <a:schemeClr val="accent3"/>
              </a:buClr>
              <a:defRPr/>
            </a:pPr>
            <a:r>
              <a:rPr lang="el-GR" dirty="0" smtClean="0"/>
              <a:t>μέσω αναπαράστασης</a:t>
            </a:r>
          </a:p>
          <a:p>
            <a:pPr eaLnBrk="1" hangingPunct="1">
              <a:buFont typeface="Wingdings 2" pitchFamily="18" charset="2"/>
              <a:buNone/>
              <a:defRPr/>
            </a:pPr>
            <a:endParaRPr lang="el-GR" dirty="0" smtClean="0">
              <a:solidFill>
                <a:schemeClr val="accent3">
                  <a:lumMod val="75000"/>
                </a:schemeClr>
              </a:solidFill>
            </a:endParaRPr>
          </a:p>
          <a:p>
            <a:pPr algn="ctr" eaLnBrk="1" hangingPunct="1">
              <a:buFont typeface="Wingdings 2" pitchFamily="18" charset="2"/>
              <a:buNone/>
              <a:defRPr/>
            </a:pPr>
            <a:r>
              <a:rPr lang="el-GR" b="1" dirty="0" err="1" smtClean="0">
                <a:solidFill>
                  <a:schemeClr val="accent3">
                    <a:lumMod val="75000"/>
                  </a:schemeClr>
                </a:solidFill>
              </a:rPr>
              <a:t>Learning</a:t>
            </a:r>
            <a:r>
              <a:rPr lang="el-GR" b="1" dirty="0" smtClean="0">
                <a:solidFill>
                  <a:schemeClr val="accent3">
                    <a:lumMod val="75000"/>
                  </a:schemeClr>
                </a:solidFill>
              </a:rPr>
              <a:t> </a:t>
            </a:r>
            <a:r>
              <a:rPr lang="el-GR" b="1" dirty="0" err="1" smtClean="0">
                <a:solidFill>
                  <a:schemeClr val="accent3">
                    <a:lumMod val="75000"/>
                  </a:schemeClr>
                </a:solidFill>
              </a:rPr>
              <a:t>by</a:t>
            </a:r>
            <a:r>
              <a:rPr lang="el-GR" b="1" dirty="0" smtClean="0">
                <a:solidFill>
                  <a:schemeClr val="accent3">
                    <a:lumMod val="75000"/>
                  </a:schemeClr>
                </a:solidFill>
              </a:rPr>
              <a:t> </a:t>
            </a:r>
            <a:r>
              <a:rPr lang="el-GR" b="1" dirty="0" err="1" smtClean="0">
                <a:solidFill>
                  <a:schemeClr val="accent3">
                    <a:lumMod val="75000"/>
                  </a:schemeClr>
                </a:solidFill>
              </a:rPr>
              <a:t>doing</a:t>
            </a:r>
            <a:endParaRPr lang="el-GR" b="1" dirty="0" smtClean="0">
              <a:solidFill>
                <a:schemeClr val="accent3">
                  <a:lumMod val="75000"/>
                </a:schemeClr>
              </a:solidFill>
            </a:endParaRPr>
          </a:p>
        </p:txBody>
      </p:sp>
      <p:pic>
        <p:nvPicPr>
          <p:cNvPr id="41988" name="irc_mi" descr="http://www.rugusavay.com/wp-content/uploads/2013/04/John-Dewey-Quotes-3.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714875" y="3071813"/>
            <a:ext cx="42370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8335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pPr eaLnBrk="1" hangingPunct="1"/>
            <a:r>
              <a:rPr lang="en-US" altLang="el-GR" sz="3600" b="1" smtClean="0">
                <a:solidFill>
                  <a:srgbClr val="89006F"/>
                </a:solidFill>
              </a:rPr>
              <a:t>J</a:t>
            </a:r>
            <a:r>
              <a:rPr lang="el-GR" altLang="el-GR" sz="3600" b="1" smtClean="0">
                <a:solidFill>
                  <a:srgbClr val="89006F"/>
                </a:solidFill>
              </a:rPr>
              <a:t>. </a:t>
            </a:r>
            <a:r>
              <a:rPr lang="en-US" altLang="el-GR" sz="3600" b="1" smtClean="0">
                <a:solidFill>
                  <a:srgbClr val="89006F"/>
                </a:solidFill>
              </a:rPr>
              <a:t>DEWEY </a:t>
            </a:r>
            <a:endParaRPr lang="el-GR" altLang="el-GR" sz="3600" smtClean="0">
              <a:solidFill>
                <a:srgbClr val="89006F"/>
              </a:solidFill>
            </a:endParaRPr>
          </a:p>
        </p:txBody>
      </p:sp>
      <p:sp>
        <p:nvSpPr>
          <p:cNvPr id="41987" name="2 - Θέση περιεχομένου"/>
          <p:cNvSpPr>
            <a:spLocks noGrp="1"/>
          </p:cNvSpPr>
          <p:nvPr>
            <p:ph sz="quarter" idx="1"/>
          </p:nvPr>
        </p:nvSpPr>
        <p:spPr>
          <a:xfrm>
            <a:off x="301625" y="1901825"/>
            <a:ext cx="8504238" cy="4241800"/>
          </a:xfrm>
        </p:spPr>
        <p:txBody>
          <a:bodyPr/>
          <a:lstStyle/>
          <a:p>
            <a:pPr eaLnBrk="1" hangingPunct="1">
              <a:buFont typeface="Wingdings 2" pitchFamily="18" charset="2"/>
              <a:buNone/>
              <a:defRPr/>
            </a:pPr>
            <a:r>
              <a:rPr lang="en-US" dirty="0" smtClean="0"/>
              <a:t>O J</a:t>
            </a:r>
            <a:r>
              <a:rPr lang="el-GR" dirty="0" smtClean="0"/>
              <a:t>.</a:t>
            </a:r>
            <a:r>
              <a:rPr lang="en-US" dirty="0" smtClean="0"/>
              <a:t>Dewey</a:t>
            </a:r>
            <a:r>
              <a:rPr lang="el-GR" dirty="0" smtClean="0"/>
              <a:t> οριοθέτησε πρώτος τα εξής στάδια:</a:t>
            </a:r>
            <a:endParaRPr lang="en-US" dirty="0" smtClean="0"/>
          </a:p>
          <a:p>
            <a:pPr eaLnBrk="1" hangingPunct="1">
              <a:buFont typeface="Wingdings 2" pitchFamily="18" charset="2"/>
              <a:buNone/>
              <a:defRPr/>
            </a:pPr>
            <a:endParaRPr lang="el-GR" dirty="0" smtClean="0"/>
          </a:p>
          <a:p>
            <a:pPr marL="514350" indent="-514350" eaLnBrk="1" hangingPunct="1">
              <a:spcAft>
                <a:spcPts val="600"/>
              </a:spcAft>
              <a:buClr>
                <a:schemeClr val="accent3"/>
              </a:buClr>
              <a:buFont typeface="+mj-lt"/>
              <a:buAutoNum type="arabicPeriod"/>
              <a:defRPr/>
            </a:pPr>
            <a:r>
              <a:rPr lang="el-GR" dirty="0" smtClean="0"/>
              <a:t>Γνωριμία με το πρόβλημα</a:t>
            </a:r>
          </a:p>
          <a:p>
            <a:pPr marL="514350" indent="-514350" eaLnBrk="1" hangingPunct="1">
              <a:spcAft>
                <a:spcPts val="600"/>
              </a:spcAft>
              <a:buClr>
                <a:schemeClr val="accent3"/>
              </a:buClr>
              <a:buFont typeface="+mj-lt"/>
              <a:buAutoNum type="arabicPeriod"/>
              <a:defRPr/>
            </a:pPr>
            <a:r>
              <a:rPr lang="el-GR" dirty="0" smtClean="0"/>
              <a:t>Σαφής προσδιορισμός του ειδικού προβλήματος</a:t>
            </a:r>
          </a:p>
          <a:p>
            <a:pPr marL="514350" indent="-514350" eaLnBrk="1" hangingPunct="1">
              <a:spcAft>
                <a:spcPts val="600"/>
              </a:spcAft>
              <a:buClr>
                <a:schemeClr val="accent3"/>
              </a:buClr>
              <a:buFont typeface="+mj-lt"/>
              <a:buAutoNum type="arabicPeriod"/>
              <a:defRPr/>
            </a:pPr>
            <a:r>
              <a:rPr lang="el-GR" dirty="0" smtClean="0"/>
              <a:t>Συλλογή Στοιχείων </a:t>
            </a:r>
          </a:p>
          <a:p>
            <a:pPr marL="514350" indent="-514350" eaLnBrk="1" hangingPunct="1">
              <a:spcAft>
                <a:spcPts val="600"/>
              </a:spcAft>
              <a:buClr>
                <a:schemeClr val="accent3"/>
              </a:buClr>
              <a:buFont typeface="+mj-lt"/>
              <a:buAutoNum type="arabicPeriod"/>
              <a:defRPr/>
            </a:pPr>
            <a:r>
              <a:rPr lang="el-GR" dirty="0" smtClean="0"/>
              <a:t>Διατύπωση υποθέσεων</a:t>
            </a:r>
          </a:p>
          <a:p>
            <a:pPr marL="514350" indent="-514350" eaLnBrk="1" hangingPunct="1">
              <a:spcAft>
                <a:spcPts val="600"/>
              </a:spcAft>
              <a:buClr>
                <a:schemeClr val="accent3"/>
              </a:buClr>
              <a:buFont typeface="+mj-lt"/>
              <a:buAutoNum type="arabicPeriod"/>
              <a:defRPr/>
            </a:pPr>
            <a:r>
              <a:rPr lang="el-GR" dirty="0" smtClean="0"/>
              <a:t>Έλεγχος της υπόθεσης</a:t>
            </a:r>
          </a:p>
          <a:p>
            <a:pPr eaLnBrk="1" hangingPunct="1">
              <a:defRPr/>
            </a:pPr>
            <a:endParaRPr lang="el-GR" dirty="0" smtClean="0"/>
          </a:p>
        </p:txBody>
      </p:sp>
    </p:spTree>
    <p:extLst>
      <p:ext uri="{BB962C8B-B14F-4D97-AF65-F5344CB8AC3E}">
        <p14:creationId xmlns:p14="http://schemas.microsoft.com/office/powerpoint/2010/main" val="8468638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980728"/>
            <a:ext cx="8229600" cy="106680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fontAlgn="auto">
              <a:spcAft>
                <a:spcPts val="0"/>
              </a:spcAft>
            </a:pPr>
            <a:r>
              <a:rPr lang="en-US" sz="3100" b="1" dirty="0"/>
              <a:t>Honey</a:t>
            </a:r>
            <a:r>
              <a:rPr lang="el-GR" sz="3100" b="1" dirty="0"/>
              <a:t> &amp; </a:t>
            </a:r>
            <a:r>
              <a:rPr lang="en-US" sz="3100" b="1" dirty="0"/>
              <a:t>Mumford</a:t>
            </a:r>
            <a:r>
              <a:rPr lang="el-GR" sz="3100" b="1" dirty="0"/>
              <a:t>( 1982): Οι τέσσερις τύποι ανθρώπων που αντιστοιχούν στα τέσσερα στάδια βιωματικής μάθησης του </a:t>
            </a:r>
            <a:r>
              <a:rPr lang="en-US" sz="3100" b="1" dirty="0"/>
              <a:t>Kolb</a:t>
            </a:r>
            <a:r>
              <a:rPr lang="el-GR" sz="3100" b="1" dirty="0"/>
              <a:t/>
            </a:r>
            <a:br>
              <a:rPr lang="el-GR" sz="3100" b="1" dirty="0"/>
            </a:br>
            <a:endParaRPr lang="el-GR" sz="3100" b="1" dirty="0"/>
          </a:p>
        </p:txBody>
      </p:sp>
      <p:pic>
        <p:nvPicPr>
          <p:cNvPr id="23554" name="4 - Θέση περιεχομένου" descr="honeymum.jpg"/>
          <p:cNvPicPr>
            <a:picLocks noGrp="1" noChangeAspect="1"/>
          </p:cNvPicPr>
          <p:nvPr>
            <p:ph sz="half" idx="1"/>
          </p:nvPr>
        </p:nvPicPr>
        <p:blipFill>
          <a:blip r:embed="rId2"/>
          <a:srcRect/>
          <a:stretch>
            <a:fillRect/>
          </a:stretch>
        </p:blipFill>
        <p:spPr>
          <a:xfrm>
            <a:off x="468313" y="2420938"/>
            <a:ext cx="3743325" cy="3960812"/>
          </a:xfrm>
        </p:spPr>
      </p:pic>
      <p:sp>
        <p:nvSpPr>
          <p:cNvPr id="4" name="3 - Θέση περιεχομένου"/>
          <p:cNvSpPr>
            <a:spLocks noGrp="1"/>
          </p:cNvSpPr>
          <p:nvPr>
            <p:ph sz="half" idx="2"/>
          </p:nvPr>
        </p:nvSpPr>
        <p:spPr>
          <a:xfrm>
            <a:off x="4648200" y="2249488"/>
            <a:ext cx="4038600" cy="4525962"/>
          </a:xfrm>
        </p:spPr>
        <p:txBody>
          <a:bodyPr>
            <a:normAutofit fontScale="77500" lnSpcReduction="20000"/>
          </a:bodyPr>
          <a:lstStyle/>
          <a:p>
            <a:pPr marL="365760" indent="-256032" fontAlgn="auto">
              <a:spcAft>
                <a:spcPts val="0"/>
              </a:spcAft>
              <a:buClr>
                <a:schemeClr val="accent3"/>
              </a:buClr>
              <a:buFont typeface="Georgia"/>
              <a:buChar char="•"/>
              <a:defRPr/>
            </a:pPr>
            <a:r>
              <a:rPr lang="el-GR" b="1" dirty="0" smtClean="0"/>
              <a:t>Οι ακτιβιστές </a:t>
            </a:r>
            <a:r>
              <a:rPr lang="el-GR" dirty="0" smtClean="0"/>
              <a:t>(Στάδιο συγκεκριμένης εμπειρίας): Ξεκινούν μια δραστηριότητα και κατόπιν αναλογίζονται τις συνέπειες των ενεργειών τους.</a:t>
            </a:r>
          </a:p>
          <a:p>
            <a:pPr marL="365760" indent="-256032" fontAlgn="auto">
              <a:spcAft>
                <a:spcPts val="0"/>
              </a:spcAft>
              <a:buClr>
                <a:schemeClr val="accent3"/>
              </a:buClr>
              <a:buFont typeface="Georgia"/>
              <a:buChar char="•"/>
              <a:defRPr/>
            </a:pPr>
            <a:r>
              <a:rPr lang="el-GR" b="1" dirty="0" smtClean="0"/>
              <a:t>Οι </a:t>
            </a:r>
            <a:r>
              <a:rPr lang="el-GR" b="1" dirty="0" err="1" smtClean="0"/>
              <a:t>αναστοχαστές</a:t>
            </a:r>
            <a:r>
              <a:rPr lang="el-GR" b="1" dirty="0" smtClean="0"/>
              <a:t> </a:t>
            </a:r>
            <a:r>
              <a:rPr lang="el-GR" dirty="0" smtClean="0"/>
              <a:t>(Στάδιο </a:t>
            </a:r>
            <a:r>
              <a:rPr lang="el-GR" dirty="0" err="1" smtClean="0"/>
              <a:t>αναστοχαστικής</a:t>
            </a:r>
            <a:r>
              <a:rPr lang="el-GR" dirty="0" smtClean="0"/>
              <a:t> παρατήρησης): Συλλέγουν πληροφορίες και μετά από προσεκτική επεξεργασία των πληροφοριών καταλήγουν σε ένα συμπέρασμα.</a:t>
            </a:r>
          </a:p>
          <a:p>
            <a:pPr marL="365760" indent="-256032" fontAlgn="auto">
              <a:spcAft>
                <a:spcPts val="0"/>
              </a:spcAft>
              <a:buClr>
                <a:schemeClr val="accent3"/>
              </a:buClr>
              <a:buFont typeface="Georgia"/>
              <a:buChar char="•"/>
              <a:defRPr/>
            </a:pPr>
            <a:r>
              <a:rPr lang="el-GR" b="1" dirty="0" smtClean="0"/>
              <a:t>Οι θεωρητικοί </a:t>
            </a:r>
            <a:r>
              <a:rPr lang="el-GR" dirty="0" smtClean="0"/>
              <a:t>(Στάδιο αφηρημένης </a:t>
            </a:r>
            <a:r>
              <a:rPr lang="el-GR" dirty="0" err="1" smtClean="0"/>
              <a:t>εννοιοποίησης</a:t>
            </a:r>
            <a:r>
              <a:rPr lang="el-GR" dirty="0" smtClean="0"/>
              <a:t>): Συλλέγουν πληροφορίες και προσπαθούν να δημιουργήσουν μια ενιαία θεωρία για την εμπειρία.</a:t>
            </a:r>
          </a:p>
          <a:p>
            <a:pPr marL="365760" indent="-256032" fontAlgn="auto">
              <a:spcAft>
                <a:spcPts val="0"/>
              </a:spcAft>
              <a:buClr>
                <a:schemeClr val="accent3"/>
              </a:buClr>
              <a:buFont typeface="Georgia"/>
              <a:buChar char="•"/>
              <a:defRPr/>
            </a:pPr>
            <a:r>
              <a:rPr lang="el-GR" b="1" dirty="0" smtClean="0"/>
              <a:t>Οι πραγματιστές </a:t>
            </a:r>
            <a:r>
              <a:rPr lang="el-GR" dirty="0" smtClean="0"/>
              <a:t>(Στάδιο ενεργού πειραματισμού): Πειραματίζονται με θεωρίες και τεχνικές για να διαπιστώσουν αν ισχύουν στην πράξη.</a:t>
            </a:r>
          </a:p>
          <a:p>
            <a:pPr marL="365760" indent="-256032" fontAlgn="auto">
              <a:spcAft>
                <a:spcPts val="0"/>
              </a:spcAft>
              <a:buClr>
                <a:schemeClr val="accent3"/>
              </a:buClr>
              <a:buFont typeface="Georgia"/>
              <a:buChar char="•"/>
              <a:defRPr/>
            </a:pPr>
            <a:endParaRPr lang="el-GR" dirty="0"/>
          </a:p>
        </p:txBody>
      </p:sp>
    </p:spTree>
    <p:extLst>
      <p:ext uri="{BB962C8B-B14F-4D97-AF65-F5344CB8AC3E}">
        <p14:creationId xmlns:p14="http://schemas.microsoft.com/office/powerpoint/2010/main" val="225320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827584" y="1489695"/>
            <a:ext cx="7129463" cy="3240087"/>
          </a:xfrm>
        </p:spPr>
        <p:txBody>
          <a:bodyPr/>
          <a:lstStyle/>
          <a:p>
            <a:pPr algn="l" eaLnBrk="1" hangingPunct="1"/>
            <a:endParaRPr lang="el-GR" sz="2400" dirty="0" smtClean="0">
              <a:solidFill>
                <a:schemeClr val="tx1"/>
              </a:solidFill>
              <a:ea typeface="Segoe UI Symbol" pitchFamily="34"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93766511"/>
              </p:ext>
            </p:extLst>
          </p:nvPr>
        </p:nvGraphicFramePr>
        <p:xfrm>
          <a:off x="323528" y="1628800"/>
          <a:ext cx="8495880" cy="5330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Στρογγυλεμένο ορθογώνιο 9"/>
          <p:cNvSpPr/>
          <p:nvPr/>
        </p:nvSpPr>
        <p:spPr>
          <a:xfrm>
            <a:off x="3694712" y="992626"/>
            <a:ext cx="2018977" cy="1984325"/>
          </a:xfrm>
          <a:prstGeom prst="roundRect">
            <a:avLst>
              <a:gd name="adj" fmla="val 10000"/>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8" name="Picture 2" descr="C:\Users\Gewrgia\Desktop\aplboo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348" y="942704"/>
            <a:ext cx="205422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nn man soziale Kompetenz erlernen? | Sozialekompetenzen.or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3747" y="909772"/>
            <a:ext cx="2109034" cy="2125646"/>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fontAlgn="auto">
              <a:lnSpc>
                <a:spcPct val="80000"/>
              </a:lnSpc>
              <a:spcAft>
                <a:spcPts val="0"/>
              </a:spcAft>
              <a:defRPr/>
            </a:pPr>
            <a:r>
              <a:rPr lang="el-GR" sz="2800" b="1" dirty="0">
                <a:solidFill>
                  <a:schemeClr val="accent6">
                    <a:lumMod val="50000"/>
                  </a:schemeClr>
                </a:solidFill>
              </a:rPr>
              <a:t>Διαστάσεις της κάθε </a:t>
            </a:r>
            <a:r>
              <a:rPr lang="el-GR" sz="2800" b="1" dirty="0" smtClean="0">
                <a:solidFill>
                  <a:schemeClr val="accent6">
                    <a:lumMod val="50000"/>
                  </a:schemeClr>
                </a:solidFill>
              </a:rPr>
              <a:t>δεξιότητας </a:t>
            </a:r>
            <a:endParaRPr lang="el-GR" sz="2800" b="1" dirty="0">
              <a:solidFill>
                <a:schemeClr val="accent6">
                  <a:lumMod val="50000"/>
                </a:schemeClr>
              </a:solidFill>
            </a:endParaRPr>
          </a:p>
        </p:txBody>
      </p:sp>
    </p:spTree>
    <p:extLst>
      <p:ext uri="{BB962C8B-B14F-4D97-AF65-F5344CB8AC3E}">
        <p14:creationId xmlns:p14="http://schemas.microsoft.com/office/powerpoint/2010/main" val="2792469295"/>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περιεχομένου 3"/>
          <p:cNvSpPr>
            <a:spLocks noGrp="1"/>
          </p:cNvSpPr>
          <p:nvPr>
            <p:ph sz="half" idx="2"/>
          </p:nvPr>
        </p:nvSpPr>
        <p:spPr/>
        <p:txBody>
          <a:bodyPr/>
          <a:lstStyle/>
          <a:p>
            <a:endParaRPr lang="el-GR" dirty="0"/>
          </a:p>
        </p:txBody>
      </p:sp>
      <p:pic>
        <p:nvPicPr>
          <p:cNvPr id="1026" name="Picture 2" descr="C:\Users\user\Desktop\honey_n_mumford.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003232" cy="569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4707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Τίτλος"/>
          <p:cNvSpPr>
            <a:spLocks noGrp="1"/>
          </p:cNvSpPr>
          <p:nvPr>
            <p:ph type="title"/>
          </p:nvPr>
        </p:nvSpPr>
        <p:spPr/>
        <p:txBody>
          <a:bodyPr/>
          <a:lstStyle/>
          <a:p>
            <a:r>
              <a:rPr lang="en-US" sz="3200" b="1" smtClean="0"/>
              <a:t>Carl Rogers</a:t>
            </a:r>
            <a:r>
              <a:rPr lang="el-GR" sz="3200" b="1" smtClean="0"/>
              <a:t>*: Η αποδοχή του μαθητή</a:t>
            </a:r>
            <a:endParaRPr lang="el-GR" sz="3200" smtClean="0"/>
          </a:p>
        </p:txBody>
      </p:sp>
      <p:pic>
        <p:nvPicPr>
          <p:cNvPr id="28674" name="4 - Θέση περιεχομένου" descr="rogers5.jpg"/>
          <p:cNvPicPr>
            <a:picLocks noGrp="1" noChangeAspect="1"/>
          </p:cNvPicPr>
          <p:nvPr>
            <p:ph sz="half" idx="1"/>
          </p:nvPr>
        </p:nvPicPr>
        <p:blipFill>
          <a:blip r:embed="rId3"/>
          <a:srcRect/>
          <a:stretch>
            <a:fillRect/>
          </a:stretch>
        </p:blipFill>
        <p:spPr>
          <a:xfrm>
            <a:off x="755650" y="2276475"/>
            <a:ext cx="3168650" cy="3816350"/>
          </a:xfrm>
        </p:spPr>
      </p:pic>
      <p:sp>
        <p:nvSpPr>
          <p:cNvPr id="4" name="3 - Θέση περιεχομένου"/>
          <p:cNvSpPr>
            <a:spLocks noGrp="1"/>
          </p:cNvSpPr>
          <p:nvPr>
            <p:ph sz="half" idx="2"/>
          </p:nvPr>
        </p:nvSpPr>
        <p:spPr>
          <a:xfrm>
            <a:off x="4648200" y="2249488"/>
            <a:ext cx="4038600" cy="4275137"/>
          </a:xfrm>
        </p:spPr>
        <p:txBody>
          <a:bodyPr>
            <a:normAutofit fontScale="92500" lnSpcReduction="10000"/>
          </a:bodyPr>
          <a:lstStyle/>
          <a:p>
            <a:pPr marL="365760" indent="-256032" fontAlgn="auto">
              <a:spcAft>
                <a:spcPts val="0"/>
              </a:spcAft>
              <a:buClr>
                <a:schemeClr val="accent3"/>
              </a:buClr>
              <a:buFont typeface="Georgia"/>
              <a:buNone/>
              <a:defRPr/>
            </a:pPr>
            <a:r>
              <a:rPr lang="el-GR" dirty="0" smtClean="0"/>
              <a:t>     </a:t>
            </a:r>
            <a:r>
              <a:rPr lang="el-GR" sz="1900" dirty="0" smtClean="0"/>
              <a:t>Οι συνθήκες που ευνοούν τη βιωματική μάθηση:</a:t>
            </a:r>
          </a:p>
          <a:p>
            <a:pPr marL="365760" indent="-256032" fontAlgn="auto">
              <a:spcAft>
                <a:spcPts val="0"/>
              </a:spcAft>
              <a:buClr>
                <a:schemeClr val="accent3"/>
              </a:buClr>
              <a:buFont typeface="Georgia"/>
              <a:buChar char="•"/>
              <a:defRPr/>
            </a:pPr>
            <a:r>
              <a:rPr lang="el-GR" sz="1900" dirty="0" smtClean="0"/>
              <a:t>Η </a:t>
            </a:r>
            <a:r>
              <a:rPr lang="el-GR" sz="1900" b="1" dirty="0" smtClean="0"/>
              <a:t>αποδοχή</a:t>
            </a:r>
            <a:r>
              <a:rPr lang="el-GR" sz="1900" dirty="0" smtClean="0"/>
              <a:t> και η με </a:t>
            </a:r>
            <a:r>
              <a:rPr lang="el-GR" sz="1900" b="1" dirty="0" smtClean="0"/>
              <a:t>σεβασμό </a:t>
            </a:r>
            <a:r>
              <a:rPr lang="el-GR" sz="1900" dirty="0" smtClean="0"/>
              <a:t>αντιμετώπιση των συναισθημάτων και των απόψεων των μαθητών.</a:t>
            </a:r>
          </a:p>
          <a:p>
            <a:pPr marL="365760" indent="-256032" fontAlgn="auto">
              <a:spcAft>
                <a:spcPts val="0"/>
              </a:spcAft>
              <a:buClr>
                <a:schemeClr val="accent3"/>
              </a:buClr>
              <a:buFont typeface="Georgia"/>
              <a:buChar char="•"/>
              <a:defRPr/>
            </a:pPr>
            <a:r>
              <a:rPr lang="el-GR" sz="1900" dirty="0" smtClean="0"/>
              <a:t>Η </a:t>
            </a:r>
            <a:r>
              <a:rPr lang="el-GR" sz="1900" b="1" dirty="0" smtClean="0"/>
              <a:t>αυθεντικότητα</a:t>
            </a:r>
            <a:r>
              <a:rPr lang="el-GR" sz="1900" dirty="0" smtClean="0"/>
              <a:t> του εκπαιδευτικού και η οικοδόμηση ειλικρινούς σχέσης με τους μαθητές του.</a:t>
            </a:r>
          </a:p>
          <a:p>
            <a:pPr marL="365760" indent="-256032" fontAlgn="auto">
              <a:spcAft>
                <a:spcPts val="0"/>
              </a:spcAft>
              <a:buClr>
                <a:schemeClr val="accent3"/>
              </a:buClr>
              <a:buFont typeface="Georgia"/>
              <a:buChar char="•"/>
              <a:defRPr/>
            </a:pPr>
            <a:r>
              <a:rPr lang="el-GR" sz="1900" dirty="0" smtClean="0"/>
              <a:t>Η </a:t>
            </a:r>
            <a:r>
              <a:rPr lang="el-GR" sz="1900" b="1" dirty="0" smtClean="0"/>
              <a:t>ενσυναισθητική κατανόηση </a:t>
            </a:r>
            <a:r>
              <a:rPr lang="el-GR" sz="1900" dirty="0" smtClean="0"/>
              <a:t>του εκπαιδευτικού απέναντι στις ανάγκες των μαθητών του και στον τρόπο που τους επηρεάζει η εμπλοκή τους στην εκπαιδευτική διαδικασία.</a:t>
            </a:r>
          </a:p>
          <a:p>
            <a:pPr marL="365760" indent="-256032" fontAlgn="auto">
              <a:spcAft>
                <a:spcPts val="0"/>
              </a:spcAft>
              <a:buClr>
                <a:schemeClr val="accent3"/>
              </a:buClr>
              <a:buFont typeface="Georgia"/>
              <a:buChar char="•"/>
              <a:defRPr/>
            </a:pPr>
            <a:endParaRPr lang="el-GR" dirty="0"/>
          </a:p>
        </p:txBody>
      </p:sp>
      <p:sp>
        <p:nvSpPr>
          <p:cNvPr id="28676" name="7 - TextBox"/>
          <p:cNvSpPr txBox="1">
            <a:spLocks noChangeArrowheads="1"/>
          </p:cNvSpPr>
          <p:nvPr/>
        </p:nvSpPr>
        <p:spPr bwMode="auto">
          <a:xfrm>
            <a:off x="684213" y="6308725"/>
            <a:ext cx="3382962" cy="307975"/>
          </a:xfrm>
          <a:prstGeom prst="rect">
            <a:avLst/>
          </a:prstGeom>
          <a:noFill/>
          <a:ln w="9525">
            <a:noFill/>
            <a:miter lim="800000"/>
            <a:headEnd/>
            <a:tailEnd/>
          </a:ln>
        </p:spPr>
        <p:txBody>
          <a:bodyPr>
            <a:spAutoFit/>
          </a:bodyPr>
          <a:lstStyle/>
          <a:p>
            <a:r>
              <a:rPr lang="el-GR" sz="1400">
                <a:solidFill>
                  <a:prstClr val="black"/>
                </a:solidFill>
                <a:latin typeface="Georgia" pitchFamily="18" charset="0"/>
                <a:cs typeface="+mn-cs"/>
              </a:rPr>
              <a:t>*(1902-1987): Αμερικανός ψυχολόγος</a:t>
            </a:r>
          </a:p>
        </p:txBody>
      </p:sp>
    </p:spTree>
    <p:extLst>
      <p:ext uri="{BB962C8B-B14F-4D97-AF65-F5344CB8AC3E}">
        <p14:creationId xmlns:p14="http://schemas.microsoft.com/office/powerpoint/2010/main" val="143905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a:xfrm>
            <a:off x="301625" y="228600"/>
            <a:ext cx="8534400" cy="628650"/>
          </a:xfrm>
        </p:spPr>
        <p:txBody>
          <a:bodyPr/>
          <a:lstStyle/>
          <a:p>
            <a:pPr eaLnBrk="1" hangingPunct="1"/>
            <a:r>
              <a:rPr lang="en-US" altLang="el-GR" sz="3600" b="1" dirty="0">
                <a:solidFill>
                  <a:srgbClr val="89006F"/>
                </a:solidFill>
              </a:rPr>
              <a:t>C</a:t>
            </a:r>
            <a:r>
              <a:rPr lang="el-GR" altLang="el-GR" sz="3600" b="1" dirty="0">
                <a:solidFill>
                  <a:srgbClr val="89006F"/>
                </a:solidFill>
              </a:rPr>
              <a:t>. </a:t>
            </a:r>
            <a:r>
              <a:rPr lang="en-US" altLang="el-GR" sz="3600" b="1" dirty="0" smtClean="0">
                <a:solidFill>
                  <a:srgbClr val="89006F"/>
                </a:solidFill>
              </a:rPr>
              <a:t>Rogers</a:t>
            </a:r>
            <a:r>
              <a:rPr lang="el-GR" altLang="el-GR" sz="3600" b="1" dirty="0" smtClean="0">
                <a:solidFill>
                  <a:srgbClr val="89006F"/>
                </a:solidFill>
              </a:rPr>
              <a:t> </a:t>
            </a:r>
            <a:r>
              <a:rPr lang="el-GR" sz="3600" dirty="0" smtClean="0"/>
              <a:t>(</a:t>
            </a:r>
            <a:r>
              <a:rPr lang="en-US" sz="3600" dirty="0" smtClean="0"/>
              <a:t>1902 – </a:t>
            </a:r>
            <a:r>
              <a:rPr lang="en-US" sz="3600" dirty="0"/>
              <a:t>1987) </a:t>
            </a:r>
            <a:endParaRPr lang="el-GR" altLang="el-GR" sz="3600" dirty="0" smtClean="0">
              <a:solidFill>
                <a:srgbClr val="89006F"/>
              </a:solidFill>
            </a:endParaRPr>
          </a:p>
        </p:txBody>
      </p:sp>
      <p:sp>
        <p:nvSpPr>
          <p:cNvPr id="35843" name="2 - Θέση περιεχομένου"/>
          <p:cNvSpPr>
            <a:spLocks noGrp="1"/>
          </p:cNvSpPr>
          <p:nvPr>
            <p:ph sz="quarter" idx="1"/>
          </p:nvPr>
        </p:nvSpPr>
        <p:spPr>
          <a:xfrm>
            <a:off x="285750" y="2000250"/>
            <a:ext cx="8504238" cy="4313238"/>
          </a:xfrm>
        </p:spPr>
        <p:txBody>
          <a:bodyPr/>
          <a:lstStyle/>
          <a:p>
            <a:pPr eaLnBrk="1" hangingPunct="1">
              <a:buClr>
                <a:schemeClr val="accent3"/>
              </a:buClr>
              <a:defRPr/>
            </a:pPr>
            <a:r>
              <a:rPr lang="el-GR" dirty="0" smtClean="0"/>
              <a:t>παιδοκεντρική προσέγγιση και αντιλαμβάνεται τη μάθηση ως εσωτερική διαδικασία</a:t>
            </a:r>
          </a:p>
          <a:p>
            <a:pPr eaLnBrk="1" hangingPunct="1">
              <a:buClr>
                <a:schemeClr val="accent3"/>
              </a:buClr>
              <a:defRPr/>
            </a:pPr>
            <a:endParaRPr lang="el-GR" dirty="0" smtClean="0"/>
          </a:p>
          <a:p>
            <a:pPr eaLnBrk="1" hangingPunct="1">
              <a:buClr>
                <a:schemeClr val="accent3"/>
              </a:buClr>
              <a:defRPr/>
            </a:pPr>
            <a:r>
              <a:rPr lang="el-GR" dirty="0" smtClean="0"/>
              <a:t>υποστηρίζει ότι η πιο χρήσιμη κοινωνική μάθηση είναι «</a:t>
            </a:r>
            <a:r>
              <a:rPr lang="el-GR" i="1" dirty="0" smtClean="0"/>
              <a:t>η μάθηση της διαδικασίας της μάθησης</a:t>
            </a:r>
            <a:r>
              <a:rPr lang="el-GR" dirty="0" smtClean="0"/>
              <a:t>»</a:t>
            </a:r>
          </a:p>
          <a:p>
            <a:pPr eaLnBrk="1" hangingPunct="1">
              <a:buClr>
                <a:schemeClr val="accent3"/>
              </a:buClr>
              <a:defRPr/>
            </a:pPr>
            <a:endParaRPr lang="el-GR" dirty="0" smtClean="0"/>
          </a:p>
          <a:p>
            <a:pPr eaLnBrk="1" hangingPunct="1">
              <a:buClr>
                <a:schemeClr val="accent3"/>
              </a:buClr>
              <a:defRPr/>
            </a:pPr>
            <a:r>
              <a:rPr lang="el-GR" dirty="0" smtClean="0"/>
              <a:t>περιλαμβάνει τον άνθρωπο ως ολότητα</a:t>
            </a:r>
          </a:p>
          <a:p>
            <a:pPr eaLnBrk="1" hangingPunct="1">
              <a:buClr>
                <a:schemeClr val="accent3"/>
              </a:buClr>
              <a:defRPr/>
            </a:pPr>
            <a:endParaRPr lang="el-GR" dirty="0" smtClean="0"/>
          </a:p>
          <a:p>
            <a:pPr eaLnBrk="1" hangingPunct="1">
              <a:buClr>
                <a:schemeClr val="accent3"/>
              </a:buClr>
              <a:defRPr/>
            </a:pPr>
            <a:r>
              <a:rPr lang="el-GR" dirty="0" smtClean="0"/>
              <a:t>θεωρεί απαραίτητη την ελευθερία του ατόμου</a:t>
            </a:r>
          </a:p>
          <a:p>
            <a:pPr eaLnBrk="1" hangingPunct="1">
              <a:defRPr/>
            </a:pPr>
            <a:endParaRPr lang="el-GR" dirty="0" smtClean="0"/>
          </a:p>
        </p:txBody>
      </p:sp>
    </p:spTree>
    <p:extLst>
      <p:ext uri="{BB962C8B-B14F-4D97-AF65-F5344CB8AC3E}">
        <p14:creationId xmlns:p14="http://schemas.microsoft.com/office/powerpoint/2010/main" val="9378842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pPr eaLnBrk="1" hangingPunct="1"/>
            <a:r>
              <a:rPr lang="en-US" altLang="el-GR" sz="3600" b="1" smtClean="0">
                <a:solidFill>
                  <a:srgbClr val="89006F"/>
                </a:solidFill>
              </a:rPr>
              <a:t>C</a:t>
            </a:r>
            <a:r>
              <a:rPr lang="el-GR" altLang="el-GR" sz="3600" b="1" smtClean="0">
                <a:solidFill>
                  <a:srgbClr val="89006F"/>
                </a:solidFill>
              </a:rPr>
              <a:t>. </a:t>
            </a:r>
            <a:r>
              <a:rPr lang="en-US" altLang="el-GR" sz="3600" b="1" smtClean="0">
                <a:solidFill>
                  <a:srgbClr val="89006F"/>
                </a:solidFill>
              </a:rPr>
              <a:t>Rogers</a:t>
            </a:r>
            <a:endParaRPr lang="el-GR" altLang="el-GR" sz="3600" smtClean="0">
              <a:solidFill>
                <a:srgbClr val="89006F"/>
              </a:solidFill>
            </a:endParaRPr>
          </a:p>
        </p:txBody>
      </p:sp>
      <p:sp>
        <p:nvSpPr>
          <p:cNvPr id="3" name="2 - Θέση περιεχομένου"/>
          <p:cNvSpPr>
            <a:spLocks noGrp="1"/>
          </p:cNvSpPr>
          <p:nvPr>
            <p:ph sz="quarter" idx="1"/>
          </p:nvPr>
        </p:nvSpPr>
        <p:spPr>
          <a:xfrm>
            <a:off x="301625" y="1527175"/>
            <a:ext cx="8504238" cy="45720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l-GR" dirty="0" smtClean="0"/>
              <a:t>η σχολική μάθηση πρέπει να συντελείται σε ατμόσφαιρα γνήσιων σχέσεων &amp; ελευθερίας</a:t>
            </a:r>
          </a:p>
          <a:p>
            <a:pPr marL="274320" indent="-274320" eaLnBrk="1" fontAlgn="auto" hangingPunct="1">
              <a:spcAft>
                <a:spcPts val="0"/>
              </a:spcAft>
              <a:buClr>
                <a:schemeClr val="accent3"/>
              </a:buClr>
              <a:buFont typeface="Wingdings 2"/>
              <a:buChar char=""/>
              <a:defRPr/>
            </a:pPr>
            <a:r>
              <a:rPr lang="el-GR" dirty="0" smtClean="0"/>
              <a:t>βασικά στοιχεία είναι η επικοινωνία, οι διαπροσωπικές σχέσεις, η ικανότητα να «</a:t>
            </a:r>
            <a:r>
              <a:rPr lang="el-GR" i="1" dirty="0" smtClean="0"/>
              <a:t>ακούς</a:t>
            </a:r>
            <a:r>
              <a:rPr lang="el-GR" dirty="0" smtClean="0"/>
              <a:t>» και να εκτιμάς τον άλλο, να δέχεσαι και να δίνεις αγάπη, να παρέχεις περιθώρια ελευθερίας έκφρασης</a:t>
            </a:r>
          </a:p>
          <a:p>
            <a:pPr marL="274320" indent="-274320" eaLnBrk="1" fontAlgn="auto" hangingPunct="1">
              <a:spcAft>
                <a:spcPts val="0"/>
              </a:spcAft>
              <a:buClr>
                <a:schemeClr val="accent3"/>
              </a:buClr>
              <a:buFont typeface="Wingdings 2"/>
              <a:buChar char=""/>
              <a:defRPr/>
            </a:pPr>
            <a:r>
              <a:rPr lang="el-GR" dirty="0" smtClean="0"/>
              <a:t>η αυτοπραγμάτωση περιλαμβάνει την συνεχή προσπάθεια του ατόμου να επιτύχει την ανάπτυξη των δυνατοτήτων του στο έπακρο</a:t>
            </a:r>
          </a:p>
          <a:p>
            <a:pPr marL="274320" indent="-274320" eaLnBrk="1" fontAlgn="auto" hangingPunct="1">
              <a:spcAft>
                <a:spcPts val="0"/>
              </a:spcAft>
              <a:buClr>
                <a:schemeClr val="accent3"/>
              </a:buClr>
              <a:buFont typeface="Wingdings 2"/>
              <a:buChar char=""/>
              <a:defRPr/>
            </a:pPr>
            <a:r>
              <a:rPr lang="el-GR" dirty="0" smtClean="0"/>
              <a:t>ο ρόλος του δασκάλου είναι να διευκολύνει την μάθηση</a:t>
            </a:r>
          </a:p>
          <a:p>
            <a:pPr marL="274320" indent="-274320" eaLnBrk="1" fontAlgn="auto" hangingPunct="1">
              <a:spcAft>
                <a:spcPts val="0"/>
              </a:spcAft>
              <a:buFont typeface="Wingdings 2"/>
              <a:buChar char=""/>
              <a:defRPr/>
            </a:pPr>
            <a:endParaRPr lang="el-GR" dirty="0"/>
          </a:p>
        </p:txBody>
      </p:sp>
    </p:spTree>
    <p:extLst>
      <p:ext uri="{BB962C8B-B14F-4D97-AF65-F5344CB8AC3E}">
        <p14:creationId xmlns:p14="http://schemas.microsoft.com/office/powerpoint/2010/main" val="274926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fontAlgn="auto">
              <a:spcAft>
                <a:spcPts val="0"/>
              </a:spcAft>
              <a:defRPr/>
            </a:pPr>
            <a:r>
              <a:rPr lang="el-GR" sz="3100" b="1" dirty="0" smtClean="0"/>
              <a:t/>
            </a:r>
            <a:br>
              <a:rPr lang="el-GR" sz="3100" b="1" dirty="0" smtClean="0"/>
            </a:br>
            <a:r>
              <a:rPr lang="en-US" sz="3100" b="1" dirty="0" smtClean="0"/>
              <a:t>Laura Joplin</a:t>
            </a:r>
            <a:r>
              <a:rPr lang="el-GR" sz="3100" b="1" dirty="0" smtClean="0"/>
              <a:t>: Τα πέντε διαδοχικά στάδια του κύκλου της «καταιγιστικής δράσης»</a:t>
            </a:r>
            <a:r>
              <a:rPr lang="el-GR" dirty="0" smtClean="0"/>
              <a:t/>
            </a:r>
            <a:br>
              <a:rPr lang="el-GR" dirty="0" smtClean="0"/>
            </a:br>
            <a:endParaRPr lang="el-GR" dirty="0"/>
          </a:p>
        </p:txBody>
      </p:sp>
      <p:pic>
        <p:nvPicPr>
          <p:cNvPr id="24578" name="4 - Θέση περιεχομένου" descr="joplin_model.jpg"/>
          <p:cNvPicPr>
            <a:picLocks noGrp="1" noChangeAspect="1"/>
          </p:cNvPicPr>
          <p:nvPr>
            <p:ph sz="half" idx="1"/>
          </p:nvPr>
        </p:nvPicPr>
        <p:blipFill>
          <a:blip r:embed="rId2"/>
          <a:srcRect/>
          <a:stretch>
            <a:fillRect/>
          </a:stretch>
        </p:blipFill>
        <p:spPr>
          <a:xfrm>
            <a:off x="539750" y="2420938"/>
            <a:ext cx="3744913" cy="4032250"/>
          </a:xfrm>
        </p:spPr>
      </p:pic>
      <p:sp>
        <p:nvSpPr>
          <p:cNvPr id="4" name="3 - Θέση περιεχομένου"/>
          <p:cNvSpPr>
            <a:spLocks noGrp="1"/>
          </p:cNvSpPr>
          <p:nvPr>
            <p:ph sz="half" idx="2"/>
          </p:nvPr>
        </p:nvSpPr>
        <p:spPr>
          <a:xfrm>
            <a:off x="4648200" y="2249488"/>
            <a:ext cx="4038600" cy="4525962"/>
          </a:xfrm>
        </p:spPr>
        <p:txBody>
          <a:bodyPr>
            <a:normAutofit fontScale="70000" lnSpcReduction="20000"/>
          </a:bodyPr>
          <a:lstStyle/>
          <a:p>
            <a:pPr marL="365760" indent="-256032" fontAlgn="auto">
              <a:spcAft>
                <a:spcPts val="0"/>
              </a:spcAft>
              <a:buClr>
                <a:schemeClr val="accent3"/>
              </a:buClr>
              <a:buFont typeface="Georgia"/>
              <a:buChar char="•"/>
              <a:defRPr/>
            </a:pPr>
            <a:endParaRPr lang="el-GR" dirty="0" smtClean="0"/>
          </a:p>
          <a:p>
            <a:pPr marL="365760" indent="-256032" fontAlgn="auto">
              <a:spcAft>
                <a:spcPts val="0"/>
              </a:spcAft>
              <a:buClr>
                <a:schemeClr val="accent3"/>
              </a:buClr>
              <a:buFont typeface="Georgia"/>
              <a:buChar char="•"/>
              <a:defRPr/>
            </a:pPr>
            <a:r>
              <a:rPr lang="el-GR" b="1" dirty="0" smtClean="0"/>
              <a:t>Ο </a:t>
            </a:r>
            <a:r>
              <a:rPr lang="el-GR" b="1" dirty="0" err="1" smtClean="0"/>
              <a:t>εστιασμός</a:t>
            </a:r>
            <a:r>
              <a:rPr lang="el-GR" b="1" dirty="0" smtClean="0"/>
              <a:t>: </a:t>
            </a:r>
            <a:r>
              <a:rPr lang="el-GR" dirty="0" smtClean="0"/>
              <a:t>Καθορισμός του αντικειμένου και των στόχων της δραστηριότητας και προετοιμασία των μαθητών για συμμετοχή στη δράση που θα ακολουθήσει</a:t>
            </a:r>
          </a:p>
          <a:p>
            <a:pPr marL="365760" indent="-256032" fontAlgn="auto">
              <a:spcAft>
                <a:spcPts val="0"/>
              </a:spcAft>
              <a:buClr>
                <a:schemeClr val="accent3"/>
              </a:buClr>
              <a:buFont typeface="Georgia"/>
              <a:buChar char="•"/>
              <a:defRPr/>
            </a:pPr>
            <a:r>
              <a:rPr lang="el-GR" b="1" dirty="0" smtClean="0"/>
              <a:t>Η δράση: </a:t>
            </a:r>
            <a:r>
              <a:rPr lang="el-GR" dirty="0" smtClean="0"/>
              <a:t>Άμεση επαφή με τη γνώση μέσα από την εμπειρία, η οποία μπορεί να είναι σωματική, νοητική, συναισθηματική ή διαπροσωπική.</a:t>
            </a:r>
          </a:p>
          <a:p>
            <a:pPr marL="365760" indent="-256032" fontAlgn="auto">
              <a:spcAft>
                <a:spcPts val="0"/>
              </a:spcAft>
              <a:buClr>
                <a:schemeClr val="accent3"/>
              </a:buClr>
              <a:buFont typeface="Georgia"/>
              <a:buChar char="•"/>
              <a:defRPr/>
            </a:pPr>
            <a:r>
              <a:rPr lang="el-GR" b="1" dirty="0" smtClean="0"/>
              <a:t>Η υποστήριξη: </a:t>
            </a:r>
            <a:r>
              <a:rPr lang="el-GR" dirty="0" smtClean="0"/>
              <a:t>Παροχή αίσθησης ασφάλειας και υποστήριξης στον μαθητή, προκειμένου να καταστεί σωματικά, νοητικά και ψυχικά ικανός να ασκήσει την αυτοκριτική του και να συνεχίσει να πειραματίζεται και να προσπαθεί.</a:t>
            </a:r>
          </a:p>
          <a:p>
            <a:pPr marL="365760" indent="-256032" fontAlgn="auto">
              <a:spcAft>
                <a:spcPts val="0"/>
              </a:spcAft>
              <a:buClr>
                <a:schemeClr val="accent3"/>
              </a:buClr>
              <a:buFont typeface="Georgia"/>
              <a:buChar char="•"/>
              <a:defRPr/>
            </a:pPr>
            <a:r>
              <a:rPr lang="el-GR" b="1" dirty="0" smtClean="0"/>
              <a:t>Η ανατροφοδότηση: </a:t>
            </a:r>
            <a:r>
              <a:rPr lang="el-GR" dirty="0" smtClean="0"/>
              <a:t>Παροχή πληροφοριών στον μαθητή για τον τρόπο δράσης του και την αποτελεσματικότητα της προσπάθειάς του.</a:t>
            </a:r>
          </a:p>
          <a:p>
            <a:pPr marL="365760" indent="-256032" fontAlgn="auto">
              <a:spcAft>
                <a:spcPts val="0"/>
              </a:spcAft>
              <a:buClr>
                <a:schemeClr val="accent3"/>
              </a:buClr>
              <a:buFont typeface="Georgia"/>
              <a:buChar char="•"/>
              <a:defRPr/>
            </a:pPr>
            <a:r>
              <a:rPr lang="el-GR" b="1" dirty="0" smtClean="0"/>
              <a:t>Η ανασκόπηση της διαδικασίας: </a:t>
            </a:r>
            <a:r>
              <a:rPr lang="el-GR" dirty="0" smtClean="0"/>
              <a:t>Διαχωρισμός και ταξινόμηση των πληροφοριών και εμπλουτισμός τους με προσωπικές αντιλήψεις και πεποιθήσεις.</a:t>
            </a:r>
          </a:p>
          <a:p>
            <a:pPr marL="365760" indent="-256032" fontAlgn="auto">
              <a:spcAft>
                <a:spcPts val="0"/>
              </a:spcAft>
              <a:buClr>
                <a:schemeClr val="accent3"/>
              </a:buClr>
              <a:buFont typeface="Georgia"/>
              <a:buChar char="•"/>
              <a:defRPr/>
            </a:pPr>
            <a:endParaRPr lang="el-GR" dirty="0"/>
          </a:p>
        </p:txBody>
      </p:sp>
    </p:spTree>
    <p:extLst>
      <p:ext uri="{BB962C8B-B14F-4D97-AF65-F5344CB8AC3E}">
        <p14:creationId xmlns:p14="http://schemas.microsoft.com/office/powerpoint/2010/main" val="36947462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Τίτλος"/>
          <p:cNvSpPr>
            <a:spLocks noGrp="1"/>
          </p:cNvSpPr>
          <p:nvPr>
            <p:ph type="title"/>
          </p:nvPr>
        </p:nvSpPr>
        <p:spPr/>
        <p:txBody>
          <a:bodyPr/>
          <a:lstStyle/>
          <a:p>
            <a:r>
              <a:rPr lang="en-US" sz="3200" b="1" dirty="0" smtClean="0"/>
              <a:t>Ned Herrmann</a:t>
            </a:r>
            <a:r>
              <a:rPr lang="el-GR" sz="3200" b="1" dirty="0" smtClean="0"/>
              <a:t>: Η θεωρία των μαθησιακών προτιμήσεων</a:t>
            </a:r>
            <a:endParaRPr lang="el-GR" sz="3200" dirty="0" smtClean="0"/>
          </a:p>
        </p:txBody>
      </p:sp>
      <p:pic>
        <p:nvPicPr>
          <p:cNvPr id="25602" name="4 - Θέση περιεχομένου" descr="Herrmann3.jpg"/>
          <p:cNvPicPr>
            <a:picLocks noGrp="1" noChangeAspect="1"/>
          </p:cNvPicPr>
          <p:nvPr>
            <p:ph sz="half" idx="1"/>
          </p:nvPr>
        </p:nvPicPr>
        <p:blipFill>
          <a:blip r:embed="rId2"/>
          <a:srcRect/>
          <a:stretch>
            <a:fillRect/>
          </a:stretch>
        </p:blipFill>
        <p:spPr>
          <a:xfrm>
            <a:off x="457200" y="2349500"/>
            <a:ext cx="3898900" cy="4175125"/>
          </a:xfrm>
        </p:spPr>
      </p:pic>
      <p:sp>
        <p:nvSpPr>
          <p:cNvPr id="4" name="3 - Θέση περιεχομένου"/>
          <p:cNvSpPr>
            <a:spLocks noGrp="1"/>
          </p:cNvSpPr>
          <p:nvPr>
            <p:ph sz="half" idx="2"/>
          </p:nvPr>
        </p:nvSpPr>
        <p:spPr>
          <a:xfrm>
            <a:off x="4648200" y="2249488"/>
            <a:ext cx="4038600" cy="4525962"/>
          </a:xfrm>
        </p:spPr>
        <p:txBody>
          <a:bodyPr>
            <a:normAutofit fontScale="77500" lnSpcReduction="20000"/>
          </a:bodyPr>
          <a:lstStyle/>
          <a:p>
            <a:pPr marL="365760" indent="-256032" fontAlgn="auto">
              <a:spcAft>
                <a:spcPts val="0"/>
              </a:spcAft>
              <a:buClr>
                <a:schemeClr val="accent3"/>
              </a:buClr>
              <a:buFont typeface="Georgia"/>
              <a:buChar char="•"/>
              <a:defRPr/>
            </a:pPr>
            <a:endParaRPr lang="el-GR" b="1" dirty="0" smtClean="0"/>
          </a:p>
          <a:p>
            <a:pPr marL="365760" indent="-256032" fontAlgn="auto">
              <a:spcAft>
                <a:spcPts val="0"/>
              </a:spcAft>
              <a:buClr>
                <a:schemeClr val="accent3"/>
              </a:buClr>
              <a:buFont typeface="Georgia"/>
              <a:buChar char="•"/>
              <a:defRPr/>
            </a:pPr>
            <a:r>
              <a:rPr lang="el-GR" b="1" dirty="0" smtClean="0"/>
              <a:t>*το αριστερό εγκεφαλικό ημισφαίριο αντιπροσωπεύει την αναλυτική μάθηση και τη λογική σκέψη.</a:t>
            </a:r>
          </a:p>
          <a:p>
            <a:pPr marL="365760" indent="-256032" fontAlgn="auto">
              <a:spcAft>
                <a:spcPts val="0"/>
              </a:spcAft>
              <a:buClr>
                <a:schemeClr val="accent3"/>
              </a:buClr>
              <a:buFont typeface="Georgia"/>
              <a:buChar char="•"/>
              <a:defRPr/>
            </a:pPr>
            <a:r>
              <a:rPr lang="el-GR" b="1" dirty="0" smtClean="0"/>
              <a:t>*το δεξιό εγκεφαλικό ημισφαίριο αντιπροσωπεύει τη φαντασιακή μάθηση.</a:t>
            </a:r>
          </a:p>
          <a:p>
            <a:pPr marL="365760" indent="-256032" fontAlgn="auto">
              <a:spcAft>
                <a:spcPts val="0"/>
              </a:spcAft>
              <a:buClr>
                <a:schemeClr val="accent3"/>
              </a:buClr>
              <a:buFont typeface="Georgia"/>
              <a:buChar char="•"/>
              <a:defRPr/>
            </a:pPr>
            <a:r>
              <a:rPr lang="el-GR" b="1" dirty="0" smtClean="0"/>
              <a:t>*το αριστερό </a:t>
            </a:r>
            <a:r>
              <a:rPr lang="el-GR" b="1" dirty="0" err="1" smtClean="0"/>
              <a:t>στεφανοειδές</a:t>
            </a:r>
            <a:r>
              <a:rPr lang="el-GR" b="1" dirty="0" smtClean="0"/>
              <a:t> ημισφαίριο αντιπροσωπεύει τη διαδοχική μάθηση, μέσω της καθοδήγησης με σαφείς οδηγίες, τη διαχείριση του χρόνου και τον προγραμματισμό.</a:t>
            </a:r>
          </a:p>
          <a:p>
            <a:pPr marL="365760" indent="-256032" fontAlgn="auto">
              <a:spcAft>
                <a:spcPts val="0"/>
              </a:spcAft>
              <a:buClr>
                <a:schemeClr val="accent3"/>
              </a:buClr>
              <a:buFont typeface="Georgia"/>
              <a:buChar char="•"/>
              <a:defRPr/>
            </a:pPr>
            <a:r>
              <a:rPr lang="el-GR" b="1" dirty="0" smtClean="0"/>
              <a:t>*το δεξιό </a:t>
            </a:r>
            <a:r>
              <a:rPr lang="el-GR" b="1" dirty="0" err="1" smtClean="0"/>
              <a:t>στεφανοειδές</a:t>
            </a:r>
            <a:r>
              <a:rPr lang="el-GR" b="1" dirty="0" smtClean="0"/>
              <a:t> ημισφαίριο αντιπροσωπεύει τη διαπροσωπική μάθηση, μέσω της ανταλλαγής ιδεών, των αισθητηριακών ερεθισμάτων και της ομαδικής μελέτης.</a:t>
            </a:r>
          </a:p>
          <a:p>
            <a:pPr marL="365760" indent="-256032" fontAlgn="auto">
              <a:spcAft>
                <a:spcPts val="0"/>
              </a:spcAft>
              <a:buClr>
                <a:schemeClr val="accent3"/>
              </a:buClr>
              <a:buFont typeface="Georgia"/>
              <a:buChar char="•"/>
              <a:defRPr/>
            </a:pPr>
            <a:r>
              <a:rPr lang="el-GR" b="1" dirty="0" smtClean="0"/>
              <a:t> </a:t>
            </a:r>
            <a:endParaRPr lang="el-GR" b="1" dirty="0"/>
          </a:p>
        </p:txBody>
      </p:sp>
    </p:spTree>
    <p:extLst>
      <p:ext uri="{BB962C8B-B14F-4D97-AF65-F5344CB8AC3E}">
        <p14:creationId xmlns:p14="http://schemas.microsoft.com/office/powerpoint/2010/main" val="3165074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p:cNvSpPr>
            <a:spLocks noGrp="1"/>
          </p:cNvSpPr>
          <p:nvPr>
            <p:ph type="title"/>
          </p:nvPr>
        </p:nvSpPr>
        <p:spPr/>
        <p:txBody>
          <a:bodyPr/>
          <a:lstStyle/>
          <a:p>
            <a:r>
              <a:rPr lang="en-US" sz="2800" b="1" dirty="0" smtClean="0"/>
              <a:t>Howard Gardner</a:t>
            </a:r>
            <a:r>
              <a:rPr lang="el-GR" sz="2800" b="1" dirty="0" smtClean="0"/>
              <a:t>*(</a:t>
            </a:r>
            <a:r>
              <a:rPr lang="el-GR" sz="2800" b="1" dirty="0"/>
              <a:t>1983)</a:t>
            </a:r>
            <a:r>
              <a:rPr lang="el-GR" sz="2800" dirty="0">
                <a:latin typeface="Arial"/>
              </a:rPr>
              <a:t/>
            </a:r>
            <a:br>
              <a:rPr lang="el-GR" sz="2800" dirty="0">
                <a:latin typeface="Arial"/>
              </a:rPr>
            </a:br>
            <a:r>
              <a:rPr lang="el-GR" sz="2800" b="1" dirty="0" smtClean="0"/>
              <a:t>: Η επίδραση της πολλαπλής νοημοσύνης στην εκπαίδευση</a:t>
            </a:r>
            <a:endParaRPr lang="el-GR" sz="2800" dirty="0" smtClean="0"/>
          </a:p>
        </p:txBody>
      </p:sp>
      <p:pic>
        <p:nvPicPr>
          <p:cNvPr id="26626" name="4 - Θέση περιεχομένου" descr="314.jpg"/>
          <p:cNvPicPr>
            <a:picLocks noGrp="1" noChangeAspect="1"/>
          </p:cNvPicPr>
          <p:nvPr>
            <p:ph sz="half" idx="1"/>
          </p:nvPr>
        </p:nvPicPr>
        <p:blipFill>
          <a:blip r:embed="rId3"/>
          <a:srcRect/>
          <a:stretch>
            <a:fillRect/>
          </a:stretch>
        </p:blipFill>
        <p:spPr>
          <a:xfrm>
            <a:off x="250825" y="2249488"/>
            <a:ext cx="4105275" cy="3987800"/>
          </a:xfrm>
        </p:spPr>
      </p:pic>
      <p:sp>
        <p:nvSpPr>
          <p:cNvPr id="26627" name="3 - Θέση περιεχομένου"/>
          <p:cNvSpPr>
            <a:spLocks noGrp="1"/>
          </p:cNvSpPr>
          <p:nvPr>
            <p:ph sz="half" idx="2"/>
          </p:nvPr>
        </p:nvSpPr>
        <p:spPr>
          <a:xfrm>
            <a:off x="4648200" y="2249488"/>
            <a:ext cx="4038600" cy="4059237"/>
          </a:xfrm>
        </p:spPr>
        <p:txBody>
          <a:bodyPr/>
          <a:lstStyle/>
          <a:p>
            <a:endParaRPr lang="el-GR" b="1" smtClean="0"/>
          </a:p>
          <a:p>
            <a:r>
              <a:rPr lang="el-GR" b="1" smtClean="0"/>
              <a:t>Γλωσσική Νοημοσύνη </a:t>
            </a:r>
          </a:p>
          <a:p>
            <a:r>
              <a:rPr lang="el-GR" b="1" smtClean="0"/>
              <a:t>Λογικομαθηματική Νοημοσύνη</a:t>
            </a:r>
          </a:p>
          <a:p>
            <a:r>
              <a:rPr lang="el-GR" b="1" smtClean="0"/>
              <a:t>Χωροταξική νοημοσύνη</a:t>
            </a:r>
          </a:p>
          <a:p>
            <a:r>
              <a:rPr lang="el-GR" b="1" smtClean="0"/>
              <a:t>Μουσική Νοημοσύνη</a:t>
            </a:r>
          </a:p>
          <a:p>
            <a:r>
              <a:rPr lang="el-GR" b="1" smtClean="0"/>
              <a:t>Σωματοκινητική Νοημοσύνη</a:t>
            </a:r>
          </a:p>
          <a:p>
            <a:r>
              <a:rPr lang="el-GR" b="1" smtClean="0"/>
              <a:t>Διαπροσωπική Νοημοσύνη</a:t>
            </a:r>
          </a:p>
          <a:p>
            <a:r>
              <a:rPr lang="el-GR" b="1" smtClean="0"/>
              <a:t>Ενδοπροσωπική Νοημοσύνη</a:t>
            </a:r>
          </a:p>
          <a:p>
            <a:endParaRPr lang="el-GR" smtClean="0"/>
          </a:p>
        </p:txBody>
      </p:sp>
      <p:sp>
        <p:nvSpPr>
          <p:cNvPr id="26628" name="5 - TextBox"/>
          <p:cNvSpPr txBox="1">
            <a:spLocks noChangeArrowheads="1"/>
          </p:cNvSpPr>
          <p:nvPr/>
        </p:nvSpPr>
        <p:spPr bwMode="auto">
          <a:xfrm>
            <a:off x="250825" y="6308725"/>
            <a:ext cx="3744913" cy="339725"/>
          </a:xfrm>
          <a:prstGeom prst="rect">
            <a:avLst/>
          </a:prstGeom>
          <a:noFill/>
          <a:ln w="9525">
            <a:noFill/>
            <a:miter lim="800000"/>
            <a:headEnd/>
            <a:tailEnd/>
          </a:ln>
        </p:spPr>
        <p:txBody>
          <a:bodyPr>
            <a:spAutoFit/>
          </a:bodyPr>
          <a:lstStyle/>
          <a:p>
            <a:r>
              <a:rPr lang="el-GR" sz="1600">
                <a:solidFill>
                  <a:prstClr val="black"/>
                </a:solidFill>
                <a:latin typeface="Georgia" pitchFamily="18" charset="0"/>
                <a:cs typeface="+mn-cs"/>
              </a:rPr>
              <a:t>*(1943-) – Αμερικανός ψυχολόγος</a:t>
            </a:r>
          </a:p>
        </p:txBody>
      </p:sp>
    </p:spTree>
    <p:extLst>
      <p:ext uri="{BB962C8B-B14F-4D97-AF65-F5344CB8AC3E}">
        <p14:creationId xmlns:p14="http://schemas.microsoft.com/office/powerpoint/2010/main" val="17213671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fontAlgn="auto">
              <a:spcAft>
                <a:spcPts val="0"/>
              </a:spcAft>
              <a:defRPr/>
            </a:pPr>
            <a:r>
              <a:rPr lang="en-US" sz="2700" b="1" dirty="0" smtClean="0"/>
              <a:t>Paulo Freire</a:t>
            </a:r>
            <a:r>
              <a:rPr lang="el-GR" sz="2700" b="1" dirty="0" smtClean="0"/>
              <a:t> : </a:t>
            </a:r>
            <a:r>
              <a:rPr lang="el-GR" sz="2700" b="1" dirty="0"/>
              <a:t>(1921-1997). </a:t>
            </a:r>
            <a:r>
              <a:rPr lang="el-GR" sz="2700" b="1" dirty="0" smtClean="0"/>
              <a:t>Το κοινωνικό πλαίσιο ως πρωταρχικός συντελεστής της αποτελεσματικής εκπαίδευσης</a:t>
            </a:r>
            <a:r>
              <a:rPr lang="el-GR" dirty="0" smtClean="0"/>
              <a:t/>
            </a:r>
            <a:br>
              <a:rPr lang="el-GR" dirty="0" smtClean="0"/>
            </a:br>
            <a:endParaRPr lang="el-GR" dirty="0"/>
          </a:p>
        </p:txBody>
      </p:sp>
      <p:pic>
        <p:nvPicPr>
          <p:cNvPr id="30722" name="4 - Θέση περιεχομένου" descr="wenger.gif"/>
          <p:cNvPicPr>
            <a:picLocks noGrp="1" noChangeAspect="1"/>
          </p:cNvPicPr>
          <p:nvPr>
            <p:ph sz="half" idx="1"/>
          </p:nvPr>
        </p:nvPicPr>
        <p:blipFill>
          <a:blip r:embed="rId2"/>
          <a:srcRect/>
          <a:stretch>
            <a:fillRect/>
          </a:stretch>
        </p:blipFill>
        <p:spPr>
          <a:xfrm>
            <a:off x="457200" y="2492375"/>
            <a:ext cx="3898900" cy="3816350"/>
          </a:xfrm>
        </p:spPr>
      </p:pic>
      <p:sp>
        <p:nvSpPr>
          <p:cNvPr id="4" name="3 - Θέση περιεχομένου"/>
          <p:cNvSpPr>
            <a:spLocks noGrp="1"/>
          </p:cNvSpPr>
          <p:nvPr>
            <p:ph sz="half" idx="2"/>
          </p:nvPr>
        </p:nvSpPr>
        <p:spPr>
          <a:xfrm>
            <a:off x="4648200" y="2249488"/>
            <a:ext cx="4038600" cy="4525962"/>
          </a:xfrm>
        </p:spPr>
        <p:txBody>
          <a:bodyPr>
            <a:normAutofit fontScale="85000" lnSpcReduction="10000"/>
          </a:bodyPr>
          <a:lstStyle/>
          <a:p>
            <a:pPr marL="365760" indent="-256032" fontAlgn="auto">
              <a:spcAft>
                <a:spcPts val="0"/>
              </a:spcAft>
              <a:buClr>
                <a:schemeClr val="accent3"/>
              </a:buClr>
              <a:buFont typeface="Georgia"/>
              <a:buChar char="•"/>
              <a:defRPr/>
            </a:pPr>
            <a:r>
              <a:rPr lang="el-GR" b="1" dirty="0" smtClean="0"/>
              <a:t>Όλες οι εκπαιδευτικές ενέργειες θα πρέπει να οδηγούν στην πράξη, η οποία ορίζεται ως η συνειδητή και πολιτικοποιημένη δράση με στόχο την κοινωνική αλλαγή. </a:t>
            </a:r>
          </a:p>
          <a:p>
            <a:pPr marL="365760" indent="-256032" fontAlgn="auto">
              <a:spcAft>
                <a:spcPts val="0"/>
              </a:spcAft>
              <a:buClr>
                <a:schemeClr val="accent3"/>
              </a:buClr>
              <a:buFont typeface="Georgia"/>
              <a:buChar char="•"/>
              <a:defRPr/>
            </a:pPr>
            <a:r>
              <a:rPr lang="el-GR" b="1" dirty="0" smtClean="0"/>
              <a:t>Τα άτομα μαθαίνουν καθώς συμμετέχουν και αλληλεπιδρούν με την κοινότητα (την ιστορία, τις πεποιθήσεις, τις πολιτισμικές αξίες, τους νόμους, τα στερεότυπα και τις προκαταλήψεις) μέσα από τα διαθέσιμα εργαλεία (τεχνολογία, γλώσσα, εικόνες) και τη συμμετοχή σε δραστηριότητες.</a:t>
            </a:r>
            <a:endParaRPr lang="el-GR" b="1" dirty="0"/>
          </a:p>
        </p:txBody>
      </p:sp>
    </p:spTree>
    <p:extLst>
      <p:ext uri="{BB962C8B-B14F-4D97-AF65-F5344CB8AC3E}">
        <p14:creationId xmlns:p14="http://schemas.microsoft.com/office/powerpoint/2010/main" val="34800406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 Τίτλος"/>
          <p:cNvSpPr>
            <a:spLocks noGrp="1"/>
          </p:cNvSpPr>
          <p:nvPr>
            <p:ph type="title"/>
          </p:nvPr>
        </p:nvSpPr>
        <p:spPr/>
        <p:txBody>
          <a:bodyPr/>
          <a:lstStyle/>
          <a:p>
            <a:r>
              <a:rPr lang="el-GR" sz="2800" smtClean="0"/>
              <a:t>Ποια είναι τα συγκριτικά πλεονεκτήματα της βιωματικής μάθησης; *</a:t>
            </a:r>
          </a:p>
        </p:txBody>
      </p:sp>
      <p:pic>
        <p:nvPicPr>
          <p:cNvPr id="32770" name="4 - Θέση περιεχομένου" descr="7626.jpg"/>
          <p:cNvPicPr>
            <a:picLocks noGrp="1" noChangeAspect="1"/>
          </p:cNvPicPr>
          <p:nvPr>
            <p:ph sz="half" idx="1"/>
          </p:nvPr>
        </p:nvPicPr>
        <p:blipFill>
          <a:blip r:embed="rId3"/>
          <a:srcRect/>
          <a:stretch>
            <a:fillRect/>
          </a:stretch>
        </p:blipFill>
        <p:spPr>
          <a:xfrm>
            <a:off x="539750" y="2636838"/>
            <a:ext cx="3600450" cy="3529012"/>
          </a:xfrm>
        </p:spPr>
      </p:pic>
      <p:sp>
        <p:nvSpPr>
          <p:cNvPr id="4" name="3 - Θέση περιεχομένου"/>
          <p:cNvSpPr>
            <a:spLocks noGrp="1"/>
          </p:cNvSpPr>
          <p:nvPr>
            <p:ph sz="half" idx="2"/>
          </p:nvPr>
        </p:nvSpPr>
        <p:spPr>
          <a:xfrm>
            <a:off x="4648200" y="1844675"/>
            <a:ext cx="4038600" cy="4930775"/>
          </a:xfrm>
        </p:spPr>
        <p:txBody>
          <a:bodyPr>
            <a:normAutofit fontScale="92500" lnSpcReduction="20000"/>
          </a:bodyPr>
          <a:lstStyle/>
          <a:p>
            <a:pPr marL="365760" indent="-256032" fontAlgn="auto">
              <a:spcAft>
                <a:spcPts val="0"/>
              </a:spcAft>
              <a:buClr>
                <a:schemeClr val="accent3"/>
              </a:buClr>
              <a:buFont typeface="Georgia"/>
              <a:buNone/>
              <a:defRPr/>
            </a:pPr>
            <a:endParaRPr lang="el-GR" dirty="0" smtClean="0"/>
          </a:p>
          <a:p>
            <a:pPr marL="365760" indent="-256032" fontAlgn="auto">
              <a:spcAft>
                <a:spcPts val="0"/>
              </a:spcAft>
              <a:buClr>
                <a:schemeClr val="accent3"/>
              </a:buClr>
              <a:buFont typeface="Georgia"/>
              <a:buChar char="•"/>
              <a:defRPr/>
            </a:pPr>
            <a:r>
              <a:rPr lang="el-GR" b="1" dirty="0" smtClean="0"/>
              <a:t>Βραχυπρόθεσμα,</a:t>
            </a:r>
            <a:r>
              <a:rPr lang="el-GR" dirty="0" smtClean="0"/>
              <a:t> οι μαθητές </a:t>
            </a:r>
            <a:r>
              <a:rPr lang="el-GR" b="1" dirty="0" smtClean="0"/>
              <a:t>κατανοούν</a:t>
            </a:r>
            <a:r>
              <a:rPr lang="el-GR" dirty="0" smtClean="0"/>
              <a:t> σε βάθος το διδακτέο αντικείμενο.</a:t>
            </a:r>
          </a:p>
          <a:p>
            <a:pPr marL="365760" indent="-256032" fontAlgn="auto">
              <a:spcAft>
                <a:spcPts val="0"/>
              </a:spcAft>
              <a:buClr>
                <a:schemeClr val="accent3"/>
              </a:buClr>
              <a:buFont typeface="Georgia"/>
              <a:buChar char="•"/>
              <a:defRPr/>
            </a:pPr>
            <a:r>
              <a:rPr lang="el-GR" b="1" dirty="0" smtClean="0"/>
              <a:t>Μεσοπρόθεσμα,</a:t>
            </a:r>
            <a:r>
              <a:rPr lang="el-GR" dirty="0" smtClean="0"/>
              <a:t> οι μαθητές μαθαίνουν πώς να </a:t>
            </a:r>
            <a:r>
              <a:rPr lang="el-GR" b="1" dirty="0" smtClean="0"/>
              <a:t>ανακαλύπτουν</a:t>
            </a:r>
            <a:r>
              <a:rPr lang="el-GR" dirty="0" smtClean="0"/>
              <a:t> μόνοι τους τη γνώση και να την </a:t>
            </a:r>
            <a:r>
              <a:rPr lang="el-GR" b="1" dirty="0" smtClean="0"/>
              <a:t>εφαρμόζουν</a:t>
            </a:r>
            <a:r>
              <a:rPr lang="el-GR" dirty="0" smtClean="0"/>
              <a:t> στην καθημερινή τους ζωή – </a:t>
            </a:r>
            <a:r>
              <a:rPr lang="el-GR" b="1" dirty="0" smtClean="0"/>
              <a:t>ΜΑΘΑΙΝΟΥΝ ΠΩΣ ΝΑ ΜΑΘΑΙΝΟΥΝ.</a:t>
            </a:r>
          </a:p>
          <a:p>
            <a:pPr marL="365760" indent="-256032" fontAlgn="auto">
              <a:spcAft>
                <a:spcPts val="0"/>
              </a:spcAft>
              <a:buClr>
                <a:schemeClr val="accent3"/>
              </a:buClr>
              <a:buFont typeface="Georgia"/>
              <a:buChar char="•"/>
              <a:defRPr/>
            </a:pPr>
            <a:r>
              <a:rPr lang="el-GR" b="1" dirty="0" smtClean="0"/>
              <a:t>Μακροπρόθεσμα, </a:t>
            </a:r>
            <a:r>
              <a:rPr lang="el-GR" dirty="0" smtClean="0"/>
              <a:t>οι μαθητές </a:t>
            </a:r>
            <a:r>
              <a:rPr lang="el-GR" b="1" dirty="0" smtClean="0"/>
              <a:t>ευαισθητοποιούνται</a:t>
            </a:r>
            <a:r>
              <a:rPr lang="el-GR" dirty="0" smtClean="0"/>
              <a:t> για σύγχρονα προβλήματα, απαλλάσσονται από προκαταλήψεις και </a:t>
            </a:r>
            <a:r>
              <a:rPr lang="el-GR" b="1" dirty="0" smtClean="0"/>
              <a:t>εμπλέκονται στη μαθησιακή διαδικασία.</a:t>
            </a:r>
          </a:p>
          <a:p>
            <a:pPr marL="365760" indent="-256032" fontAlgn="auto">
              <a:spcAft>
                <a:spcPts val="0"/>
              </a:spcAft>
              <a:buClr>
                <a:schemeClr val="accent3"/>
              </a:buClr>
              <a:buFont typeface="Georgia"/>
              <a:buChar char="•"/>
              <a:defRPr/>
            </a:pPr>
            <a:r>
              <a:rPr lang="el-GR" smtClean="0"/>
              <a:t>.</a:t>
            </a:r>
            <a:endParaRPr lang="el-GR" dirty="0" smtClean="0"/>
          </a:p>
        </p:txBody>
      </p:sp>
      <p:sp>
        <p:nvSpPr>
          <p:cNvPr id="32772" name="5 - TextBox"/>
          <p:cNvSpPr txBox="1">
            <a:spLocks noChangeArrowheads="1"/>
          </p:cNvSpPr>
          <p:nvPr/>
        </p:nvSpPr>
        <p:spPr bwMode="auto">
          <a:xfrm>
            <a:off x="539750" y="6237288"/>
            <a:ext cx="3240088" cy="523875"/>
          </a:xfrm>
          <a:prstGeom prst="rect">
            <a:avLst/>
          </a:prstGeom>
          <a:noFill/>
          <a:ln w="9525">
            <a:noFill/>
            <a:miter lim="800000"/>
            <a:headEnd/>
            <a:tailEnd/>
          </a:ln>
        </p:spPr>
        <p:txBody>
          <a:bodyPr>
            <a:spAutoFit/>
          </a:bodyPr>
          <a:lstStyle/>
          <a:p>
            <a:r>
              <a:rPr lang="el-GR" sz="1400">
                <a:solidFill>
                  <a:prstClr val="black"/>
                </a:solidFill>
                <a:latin typeface="Georgia" pitchFamily="18" charset="0"/>
                <a:cs typeface="+mn-cs"/>
              </a:rPr>
              <a:t>*Μαθητική διαδήλωση για τη βία στο Βέλγιο.</a:t>
            </a:r>
          </a:p>
        </p:txBody>
      </p:sp>
    </p:spTree>
    <p:extLst>
      <p:ext uri="{BB962C8B-B14F-4D97-AF65-F5344CB8AC3E}">
        <p14:creationId xmlns:p14="http://schemas.microsoft.com/office/powerpoint/2010/main" val="31788485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1902D-5C94-46E1-A648-1AAF290D9022}"/>
              </a:ext>
            </a:extLst>
          </p:cNvPr>
          <p:cNvSpPr>
            <a:spLocks noGrp="1"/>
          </p:cNvSpPr>
          <p:nvPr>
            <p:ph type="ctrTitle"/>
          </p:nvPr>
        </p:nvSpPr>
        <p:spPr/>
        <p:txBody>
          <a:bodyPr/>
          <a:lstStyle/>
          <a:p>
            <a:r>
              <a:rPr lang="el-GR" sz="6600" dirty="0"/>
              <a:t>Ομαδοσυνεργατικη μεθοδος</a:t>
            </a:r>
          </a:p>
        </p:txBody>
      </p:sp>
    </p:spTree>
    <p:extLst>
      <p:ext uri="{BB962C8B-B14F-4D97-AF65-F5344CB8AC3E}">
        <p14:creationId xmlns:p14="http://schemas.microsoft.com/office/powerpoint/2010/main" val="16223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Learning Hint School - Free image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6" y="0"/>
            <a:ext cx="9161116"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s learning becoming a &quot;content&quot; busine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053" y="0"/>
            <a:ext cx="10297054" cy="6857999"/>
          </a:xfrm>
          <a:prstGeom prst="rect">
            <a:avLst/>
          </a:prstGeom>
        </p:spPr>
      </p:pic>
      <p:graphicFrame>
        <p:nvGraphicFramePr>
          <p:cNvPr id="300034" name="Group 2"/>
          <p:cNvGraphicFramePr>
            <a:graphicFrameLocks noGrp="1"/>
          </p:cNvGraphicFramePr>
          <p:nvPr>
            <p:extLst>
              <p:ext uri="{D42A27DB-BD31-4B8C-83A1-F6EECF244321}">
                <p14:modId xmlns:p14="http://schemas.microsoft.com/office/powerpoint/2010/main" val="465060494"/>
              </p:ext>
            </p:extLst>
          </p:nvPr>
        </p:nvGraphicFramePr>
        <p:xfrm>
          <a:off x="827584" y="662815"/>
          <a:ext cx="7611121" cy="5502489"/>
        </p:xfrm>
        <a:graphic>
          <a:graphicData uri="http://schemas.openxmlformats.org/drawingml/2006/table">
            <a:tbl>
              <a:tblPr/>
              <a:tblGrid>
                <a:gridCol w="1712502">
                  <a:extLst>
                    <a:ext uri="{9D8B030D-6E8A-4147-A177-3AD203B41FA5}">
                      <a16:colId xmlns="" xmlns:a16="http://schemas.microsoft.com/office/drawing/2014/main" val="20000"/>
                    </a:ext>
                  </a:extLst>
                </a:gridCol>
                <a:gridCol w="5898619">
                  <a:extLst>
                    <a:ext uri="{9D8B030D-6E8A-4147-A177-3AD203B41FA5}">
                      <a16:colId xmlns="" xmlns:a16="http://schemas.microsoft.com/office/drawing/2014/main" val="20001"/>
                    </a:ext>
                  </a:extLst>
                </a:gridCol>
              </a:tblGrid>
              <a:tr h="371755">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2000" b="0" i="0" u="none" strike="noStrike" cap="none" normalizeH="0" baseline="0" dirty="0" smtClean="0">
                        <a:ln>
                          <a:noFill/>
                        </a:ln>
                        <a:solidFill>
                          <a:schemeClr val="accent6">
                            <a:lumMod val="50000"/>
                          </a:schemeClr>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5">
                        <a:alphaModFix amt="52000"/>
                      </a:blip>
                      <a:srcRect/>
                      <a:tile tx="0" ty="0" sx="100000" sy="100000" flip="none" algn="tl"/>
                    </a:blipFill>
                  </a:tcPr>
                </a:tc>
                <a:extLst>
                  <a:ext uri="{0D108BD9-81ED-4DB2-BD59-A6C34878D82A}">
                    <a16:rowId xmlns="" xmlns:a16="http://schemas.microsoft.com/office/drawing/2014/main" val="10000"/>
                  </a:ext>
                </a:extLst>
              </a:tr>
              <a:tr h="42324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6">
                              <a:lumMod val="50000"/>
                            </a:schemeClr>
                          </a:solidFill>
                          <a:effectLst/>
                          <a:latin typeface="+mn-lt"/>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400" b="1" i="0" u="none" strike="noStrike" cap="none" normalizeH="0" baseline="0" dirty="0" smtClean="0">
                          <a:ln>
                            <a:noFill/>
                          </a:ln>
                          <a:solidFill>
                            <a:schemeClr val="accent6">
                              <a:lumMod val="50000"/>
                            </a:schemeClr>
                          </a:solidFill>
                          <a:effectLst/>
                          <a:latin typeface="+mn-lt"/>
                          <a:cs typeface="Arial" charset="0"/>
                        </a:rPr>
                        <a:t>Γνώση και κατανόηση </a:t>
                      </a:r>
                      <a:r>
                        <a:rPr kumimoji="0" lang="el-GR" sz="1400" b="0" i="0" u="none" strike="noStrike" cap="none" normalizeH="0" baseline="0" dirty="0" smtClean="0">
                          <a:ln>
                            <a:noFill/>
                          </a:ln>
                          <a:solidFill>
                            <a:schemeClr val="accent6">
                              <a:lumMod val="50000"/>
                            </a:schemeClr>
                          </a:solidFill>
                          <a:effectLst/>
                          <a:latin typeface="+mn-lt"/>
                          <a:cs typeface="Arial" charset="0"/>
                        </a:rPr>
                        <a:t>των επιθυμητών μεθόδων μάθησης, ικανοτήτων και αδυναμιών.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423246">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400" b="1" i="0" u="none" strike="noStrike" cap="none" normalizeH="0" baseline="0" dirty="0" smtClean="0">
                          <a:ln>
                            <a:noFill/>
                          </a:ln>
                          <a:solidFill>
                            <a:schemeClr val="accent6">
                              <a:lumMod val="50000"/>
                            </a:schemeClr>
                          </a:solidFill>
                          <a:effectLst/>
                          <a:latin typeface="+mn-lt"/>
                          <a:cs typeface="Arial" charset="0"/>
                        </a:rPr>
                        <a:t>Επίγνωση</a:t>
                      </a:r>
                      <a:r>
                        <a:rPr kumimoji="0" lang="el-GR" sz="1400" b="0" i="0" u="none" strike="noStrike" cap="none" normalizeH="0" baseline="0" dirty="0" smtClean="0">
                          <a:ln>
                            <a:noFill/>
                          </a:ln>
                          <a:solidFill>
                            <a:schemeClr val="accent6">
                              <a:lumMod val="50000"/>
                            </a:schemeClr>
                          </a:solidFill>
                          <a:effectLst/>
                          <a:latin typeface="+mn-lt"/>
                          <a:cs typeface="Arial" charset="0"/>
                        </a:rPr>
                        <a:t> των </a:t>
                      </a:r>
                      <a:r>
                        <a:rPr kumimoji="0" lang="el-GR" sz="1400" b="1" i="0" u="none" strike="noStrike" cap="none" normalizeH="0" baseline="0" dirty="0" smtClean="0">
                          <a:ln>
                            <a:noFill/>
                          </a:ln>
                          <a:solidFill>
                            <a:schemeClr val="accent6">
                              <a:lumMod val="50000"/>
                            </a:schemeClr>
                          </a:solidFill>
                          <a:effectLst/>
                          <a:latin typeface="+mn-lt"/>
                          <a:cs typeface="Arial" charset="0"/>
                        </a:rPr>
                        <a:t>ευκαιριών εκπαίδευσης </a:t>
                      </a:r>
                      <a:r>
                        <a:rPr kumimoji="0" lang="el-GR" sz="1400" b="0" i="0" u="none" strike="noStrike" cap="none" normalizeH="0" baseline="0" dirty="0" smtClean="0">
                          <a:ln>
                            <a:noFill/>
                          </a:ln>
                          <a:solidFill>
                            <a:schemeClr val="accent6">
                              <a:lumMod val="50000"/>
                            </a:schemeClr>
                          </a:solidFill>
                          <a:effectLst/>
                          <a:latin typeface="+mn-lt"/>
                          <a:cs typeface="Arial" charset="0"/>
                        </a:rPr>
                        <a:t>και κατάρτισης και των συνεπαγόμενων δυνατοτήτων σταδιοδρομίας.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786029">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6">
                              <a:lumMod val="50000"/>
                            </a:schemeClr>
                          </a:solidFill>
                          <a:effectLst/>
                          <a:latin typeface="+mn-lt"/>
                          <a:cs typeface="Arial" charset="0"/>
                        </a:rPr>
                        <a:t>Δεξιότητες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Αποτελεσματική </a:t>
                      </a: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αυτοδιαχείριση</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μάθησης &amp; σταδιοδρομίας. Έμφαση σε αυτονομία, πειθαρχία, επιμονή, διαχείριση πληροφορίας στην μαθησιακή διαδικασία.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 xmlns:a16="http://schemas.microsoft.com/office/drawing/2014/main" val="10003"/>
                  </a:ext>
                </a:extLst>
              </a:tr>
              <a:tr h="423246">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Επικέντρωση &amp; </a:t>
                      </a: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κριτικός προβληματισμός</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στο αντικείμενο &amp; στο σκοπό της μάθησης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 xmlns:a16="http://schemas.microsoft.com/office/drawing/2014/main" val="10004"/>
                  </a:ext>
                </a:extLst>
              </a:tr>
              <a:tr h="967420">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Αποτελεσματική επικοινωνία </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με χρήση κατάλληλων  </a:t>
                      </a:r>
                      <a:r>
                        <a:rPr kumimoji="0" lang="el-GR" sz="1400" b="0" i="0" u="none" strike="noStrike" kern="1200" cap="none" normalizeH="0" baseline="0" dirty="0" err="1" smtClean="0">
                          <a:ln>
                            <a:noFill/>
                          </a:ln>
                          <a:solidFill>
                            <a:schemeClr val="accent6">
                              <a:lumMod val="50000"/>
                            </a:schemeClr>
                          </a:solidFill>
                          <a:effectLst/>
                          <a:latin typeface="+mn-lt"/>
                          <a:ea typeface="+mn-ea"/>
                          <a:cs typeface="Arial" charset="0"/>
                        </a:rPr>
                        <a:t>παραγλωσσικών</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στοιχείων, υποστηρικτικών της </a:t>
                      </a:r>
                      <a:r>
                        <a:rPr kumimoji="0" lang="el-GR" sz="1400" b="0" i="0" u="none" strike="noStrike" kern="1200" cap="none" normalizeH="0" baseline="0" dirty="0" err="1" smtClean="0">
                          <a:ln>
                            <a:noFill/>
                          </a:ln>
                          <a:solidFill>
                            <a:schemeClr val="accent6">
                              <a:lumMod val="50000"/>
                            </a:schemeClr>
                          </a:solidFill>
                          <a:effectLst/>
                          <a:latin typeface="+mn-lt"/>
                          <a:ea typeface="+mn-ea"/>
                          <a:cs typeface="Arial" charset="0"/>
                        </a:rPr>
                        <a:t>προφορικότητας</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 δυνατότητα κατανόησης - παραγωγής ποικίλων  </a:t>
                      </a:r>
                      <a:r>
                        <a:rPr kumimoji="0" lang="el-GR" sz="1400" b="0" i="0" u="none" strike="noStrike" kern="1200" cap="none" normalizeH="0" baseline="0" dirty="0" err="1" smtClean="0">
                          <a:ln>
                            <a:noFill/>
                          </a:ln>
                          <a:solidFill>
                            <a:schemeClr val="accent6">
                              <a:lumMod val="50000"/>
                            </a:schemeClr>
                          </a:solidFill>
                          <a:effectLst/>
                          <a:latin typeface="+mn-lt"/>
                          <a:ea typeface="+mn-ea"/>
                          <a:cs typeface="Arial" charset="0"/>
                        </a:rPr>
                        <a:t>πολυμεσικών</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μηνυμάτων (γραπτών ή προφορικών, λεκτικών ή μη)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 xmlns:a16="http://schemas.microsoft.com/office/drawing/2014/main" val="10005"/>
                  </a:ext>
                </a:extLst>
              </a:tr>
              <a:tr h="423246">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6">
                              <a:lumMod val="50000"/>
                            </a:schemeClr>
                          </a:solidFill>
                          <a:effectLst/>
                          <a:latin typeface="+mn-lt"/>
                          <a:cs typeface="Arial" charset="0"/>
                        </a:rPr>
                        <a:t>Συμπεριφορές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6">
                              <a:lumMod val="50000"/>
                            </a:schemeClr>
                          </a:solidFill>
                          <a:effectLst/>
                          <a:latin typeface="+mn-lt"/>
                          <a:cs typeface="Arial" charset="0"/>
                        </a:rPr>
                        <a:t>Αξίες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accent6">
                              <a:lumMod val="50000"/>
                            </a:schemeClr>
                          </a:solidFill>
                          <a:effectLst/>
                          <a:latin typeface="+mn-lt"/>
                          <a:cs typeface="Arial" charset="0"/>
                        </a:rPr>
                        <a:t>Ηθικές αρχές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accent6">
                            <a:lumMod val="50000"/>
                          </a:schemeClr>
                        </a:solidFill>
                        <a:effectLst/>
                        <a:latin typeface="+mn-lt"/>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Αυτοαντίληψη</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που ενέχει την επιθυμία για περαιτέρω ανάπτυξη ικανοτήτων –  Αυτοπεποίθηση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 xmlns:a16="http://schemas.microsoft.com/office/drawing/2014/main" val="10006"/>
                  </a:ext>
                </a:extLst>
              </a:tr>
              <a:tr h="423246">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Θετική στάση </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απέναντι στη μάθηση – Ανάληψη σχετικών πρωτοβουλιών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 xmlns:a16="http://schemas.microsoft.com/office/drawing/2014/main" val="10007"/>
                  </a:ext>
                </a:extLst>
              </a:tr>
              <a:tr h="241855">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Προσαρμοστικότητα</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και ευελιξία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 xmlns:a16="http://schemas.microsoft.com/office/drawing/2014/main" val="10008"/>
                  </a:ext>
                </a:extLst>
              </a:tr>
              <a:tr h="241855">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Επίγνωση</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και ανασκευή </a:t>
                      </a:r>
                      <a:r>
                        <a:rPr kumimoji="0" lang="el-GR" sz="1400" b="1" i="0" u="none" strike="noStrike" kern="1200" cap="none" normalizeH="0" baseline="0" dirty="0" smtClean="0">
                          <a:ln>
                            <a:noFill/>
                          </a:ln>
                          <a:solidFill>
                            <a:schemeClr val="accent6">
                              <a:lumMod val="50000"/>
                            </a:schemeClr>
                          </a:solidFill>
                          <a:effectLst/>
                          <a:latin typeface="+mn-lt"/>
                          <a:ea typeface="+mn-ea"/>
                          <a:cs typeface="Arial" charset="0"/>
                        </a:rPr>
                        <a:t>εσφαλμένων αντιλήψεων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 xmlns:a16="http://schemas.microsoft.com/office/drawing/2014/main" val="10009"/>
                  </a:ext>
                </a:extLst>
              </a:tr>
            </a:tbl>
          </a:graphicData>
        </a:graphic>
      </p:graphicFrame>
      <p:sp>
        <p:nvSpPr>
          <p:cNvPr id="3" name="1 - Τίτλος"/>
          <p:cNvSpPr txBox="1">
            <a:spLocks/>
          </p:cNvSpPr>
          <p:nvPr/>
        </p:nvSpPr>
        <p:spPr>
          <a:xfrm>
            <a:off x="827584" y="305173"/>
            <a:ext cx="7611121" cy="675555"/>
          </a:xfrm>
          <a:prstGeom prst="rect">
            <a:avLst/>
          </a:prstGeom>
          <a:solidFill>
            <a:schemeClr val="accent1">
              <a:lumMod val="5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lnSpc>
                <a:spcPct val="150000"/>
              </a:lnSpc>
              <a:spcBef>
                <a:spcPct val="20000"/>
              </a:spcBef>
            </a:pPr>
            <a:r>
              <a:rPr lang="el-GR" sz="2400" b="1" dirty="0">
                <a:solidFill>
                  <a:schemeClr val="bg1"/>
                </a:solidFill>
              </a:rPr>
              <a:t>Τρόποι </a:t>
            </a:r>
            <a:r>
              <a:rPr lang="el-GR" sz="2400" b="1" dirty="0" smtClean="0">
                <a:solidFill>
                  <a:schemeClr val="bg1"/>
                </a:solidFill>
              </a:rPr>
              <a:t>σκέψης: </a:t>
            </a:r>
            <a:r>
              <a:rPr lang="el-GR" sz="2400" b="1" dirty="0" err="1">
                <a:solidFill>
                  <a:schemeClr val="bg1"/>
                </a:solidFill>
              </a:rPr>
              <a:t>Μεταγνώση</a:t>
            </a:r>
            <a:r>
              <a:rPr lang="el-GR" sz="2400" b="1" dirty="0">
                <a:solidFill>
                  <a:schemeClr val="bg1"/>
                </a:solidFill>
              </a:rPr>
              <a:t> (μαθαίνω πώς να μαθαίνω</a:t>
            </a:r>
            <a:r>
              <a:rPr lang="el-GR" sz="2400" b="1" dirty="0" smtClean="0">
                <a:solidFill>
                  <a:schemeClr val="bg1"/>
                </a:solidFill>
              </a:rPr>
              <a:t>)</a:t>
            </a:r>
            <a:endParaRPr lang="en-US" sz="2400" b="1" dirty="0" smtClean="0">
              <a:solidFill>
                <a:schemeClr val="bg1"/>
              </a:solidFill>
            </a:endParaRPr>
          </a:p>
        </p:txBody>
      </p:sp>
      <p:sp>
        <p:nvSpPr>
          <p:cNvPr id="2" name="AutoShape 2" descr="4 Elements of Learning Design, from Neuroscience | The Learning Fa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Slide Number Placeholder 3"/>
          <p:cNvSpPr>
            <a:spLocks noGrp="1"/>
          </p:cNvSpPr>
          <p:nvPr>
            <p:ph type="sldNum" sz="quarter" idx="12"/>
          </p:nvPr>
        </p:nvSpPr>
        <p:spPr/>
        <p:txBody>
          <a:bodyPr/>
          <a:lstStyle/>
          <a:p>
            <a:pPr>
              <a:defRPr/>
            </a:pPr>
            <a:fld id="{41B1D441-E748-4FC5-B079-CB9F509820CE}" type="slidenum">
              <a:rPr lang="el-GR" smtClean="0"/>
              <a:pPr>
                <a:defRPr/>
              </a:pPr>
              <a:t>12</a:t>
            </a:fld>
            <a:endParaRPr lang="el-GR"/>
          </a:p>
        </p:txBody>
      </p:sp>
    </p:spTree>
    <p:extLst>
      <p:ext uri="{BB962C8B-B14F-4D97-AF65-F5344CB8AC3E}">
        <p14:creationId xmlns:p14="http://schemas.microsoft.com/office/powerpoint/2010/main" val="169402909"/>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9AD701-28C6-43E6-BBF8-EB098FA235F3}"/>
              </a:ext>
            </a:extLst>
          </p:cNvPr>
          <p:cNvSpPr>
            <a:spLocks noGrp="1"/>
          </p:cNvSpPr>
          <p:nvPr>
            <p:ph type="title"/>
          </p:nvPr>
        </p:nvSpPr>
        <p:spPr/>
        <p:txBody>
          <a:bodyPr/>
          <a:lstStyle/>
          <a:p>
            <a:r>
              <a:rPr lang="el-GR" dirty="0"/>
              <a:t>ΓΕΝΙΚΑ</a:t>
            </a:r>
          </a:p>
        </p:txBody>
      </p:sp>
      <p:sp>
        <p:nvSpPr>
          <p:cNvPr id="3" name="Content Placeholder 2">
            <a:extLst>
              <a:ext uri="{FF2B5EF4-FFF2-40B4-BE49-F238E27FC236}">
                <a16:creationId xmlns:a16="http://schemas.microsoft.com/office/drawing/2014/main" xmlns="" id="{0F8819A0-8166-4221-B629-00A882D94641}"/>
              </a:ext>
            </a:extLst>
          </p:cNvPr>
          <p:cNvSpPr>
            <a:spLocks noGrp="1"/>
          </p:cNvSpPr>
          <p:nvPr>
            <p:ph idx="1"/>
          </p:nvPr>
        </p:nvSpPr>
        <p:spPr/>
        <p:txBody>
          <a:bodyPr/>
          <a:lstStyle/>
          <a:p>
            <a:r>
              <a:rPr lang="el-GR" dirty="0"/>
              <a:t>Η συνεργατική μάθηση αναφέρεται στις εκπαιδευτικές μεθόδους στις οποίες ζευγάρια ή μικρές ομάδες μαθητών/τριών λειτουργούν μαζί για να ολοκληρώσουν έναν κοινό στόχο.  Ο στόχος αυτής της συνεργασίας είναι να μεγιστοποιήσουν τις προσωπικές γνώσεις μέσω της αλληλεπίδρασης με τα άλλα μέλη της ομάδας που προσπαθούν για το κοινό όφελος. Οι δάσκαλοι με την εφαρμογή σκόπιμων συνεργατικών τεχνικών στοχεύουν να διορθώσουν αθέλητες κοινωνικές και εκπαιδευτικές προκαταλήψεις που ευνοεί ο σχολικός ανταγωνισμός</a:t>
            </a:r>
          </a:p>
          <a:p>
            <a:endParaRPr lang="el-GR" dirty="0"/>
          </a:p>
        </p:txBody>
      </p:sp>
    </p:spTree>
    <p:extLst>
      <p:ext uri="{BB962C8B-B14F-4D97-AF65-F5344CB8AC3E}">
        <p14:creationId xmlns:p14="http://schemas.microsoft.com/office/powerpoint/2010/main" val="27304159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085EC-9529-483C-A480-47BB7999A060}"/>
              </a:ext>
            </a:extLst>
          </p:cNvPr>
          <p:cNvSpPr>
            <a:spLocks noGrp="1"/>
          </p:cNvSpPr>
          <p:nvPr>
            <p:ph type="title"/>
          </p:nvPr>
        </p:nvSpPr>
        <p:spPr/>
        <p:txBody>
          <a:bodyPr/>
          <a:lstStyle/>
          <a:p>
            <a:r>
              <a:rPr lang="el-GR" dirty="0"/>
              <a:t>ΠΛΕΟΝΕΚΤΗΜΑΤΑ</a:t>
            </a:r>
          </a:p>
        </p:txBody>
      </p:sp>
      <p:sp>
        <p:nvSpPr>
          <p:cNvPr id="3" name="Content Placeholder 2">
            <a:extLst>
              <a:ext uri="{FF2B5EF4-FFF2-40B4-BE49-F238E27FC236}">
                <a16:creationId xmlns:a16="http://schemas.microsoft.com/office/drawing/2014/main" xmlns="" id="{D7FCA4ED-842D-4F65-9343-48299F061FB7}"/>
              </a:ext>
            </a:extLst>
          </p:cNvPr>
          <p:cNvSpPr>
            <a:spLocks noGrp="1"/>
          </p:cNvSpPr>
          <p:nvPr>
            <p:ph idx="1"/>
          </p:nvPr>
        </p:nvSpPr>
        <p:spPr/>
        <p:txBody>
          <a:bodyPr>
            <a:normAutofit/>
          </a:bodyPr>
          <a:lstStyle/>
          <a:p>
            <a:r>
              <a:rPr lang="el-GR" b="1" dirty="0"/>
              <a:t>1.Θετική αλληλεξάρτηση</a:t>
            </a:r>
          </a:p>
          <a:p>
            <a:r>
              <a:rPr lang="el-GR" b="1" dirty="0"/>
              <a:t>2.Προώθηση της "πρόσωπο με πρόσωπο" αλληλεπίδρασης</a:t>
            </a:r>
          </a:p>
          <a:p>
            <a:r>
              <a:rPr lang="el-GR" b="1" dirty="0"/>
              <a:t>3.Προσωπική και ομαδική υπευθυνότητα</a:t>
            </a:r>
          </a:p>
          <a:p>
            <a:r>
              <a:rPr lang="el-GR" b="1" dirty="0"/>
              <a:t>4.Διαπροσωπικές και μικροομαδικές δεξιοτητες</a:t>
            </a:r>
            <a:endParaRPr lang="el-GR" dirty="0"/>
          </a:p>
        </p:txBody>
      </p:sp>
    </p:spTree>
    <p:extLst>
      <p:ext uri="{BB962C8B-B14F-4D97-AF65-F5344CB8AC3E}">
        <p14:creationId xmlns:p14="http://schemas.microsoft.com/office/powerpoint/2010/main" val="34721304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970AB-BE5D-4FD8-9A4C-ACA1530D0548}"/>
              </a:ext>
            </a:extLst>
          </p:cNvPr>
          <p:cNvSpPr>
            <a:spLocks noGrp="1"/>
          </p:cNvSpPr>
          <p:nvPr>
            <p:ph type="title"/>
          </p:nvPr>
        </p:nvSpPr>
        <p:spPr/>
        <p:txBody>
          <a:bodyPr/>
          <a:lstStyle/>
          <a:p>
            <a:r>
              <a:rPr lang="el-GR" dirty="0">
                <a:ea typeface="+mj-lt"/>
                <a:cs typeface="+mj-lt"/>
              </a:rPr>
              <a:t>Η ΣΥΝΕΡΓΑΤΙΚΗ ΜΑΘΗΣΗ ΔΙΑΚΡΙΝΕΤΑΙ ΣΕ:</a:t>
            </a:r>
            <a:endParaRPr lang="el-GR" dirty="0"/>
          </a:p>
        </p:txBody>
      </p:sp>
      <p:sp>
        <p:nvSpPr>
          <p:cNvPr id="3" name="Content Placeholder 2">
            <a:extLst>
              <a:ext uri="{FF2B5EF4-FFF2-40B4-BE49-F238E27FC236}">
                <a16:creationId xmlns:a16="http://schemas.microsoft.com/office/drawing/2014/main" xmlns="" id="{3775157B-647D-4985-A8FA-1109007761D1}"/>
              </a:ext>
            </a:extLst>
          </p:cNvPr>
          <p:cNvSpPr>
            <a:spLocks noGrp="1"/>
          </p:cNvSpPr>
          <p:nvPr>
            <p:ph idx="1"/>
          </p:nvPr>
        </p:nvSpPr>
        <p:spPr/>
        <p:txBody>
          <a:bodyPr/>
          <a:lstStyle/>
          <a:p>
            <a:r>
              <a:rPr lang="el-GR" dirty="0">
                <a:solidFill>
                  <a:schemeClr val="tx1"/>
                </a:solidFill>
                <a:ea typeface="+mn-lt"/>
                <a:cs typeface="+mn-lt"/>
              </a:rPr>
              <a:t>κλειστή</a:t>
            </a:r>
            <a:r>
              <a:rPr lang="el-GR" dirty="0">
                <a:ea typeface="+mn-lt"/>
                <a:cs typeface="+mn-lt"/>
              </a:rPr>
              <a:t> συνεργατική(συνεταιριστική) μάθηση σε μικροομάδες-ζευγάρια(</a:t>
            </a:r>
            <a:r>
              <a:rPr lang="en" dirty="0">
                <a:ea typeface="+mn-lt"/>
                <a:cs typeface="+mn-lt"/>
              </a:rPr>
              <a:t>Cooperative</a:t>
            </a:r>
            <a:r>
              <a:rPr lang="el-GR" dirty="0">
                <a:ea typeface="+mn-lt"/>
                <a:cs typeface="+mn-lt"/>
              </a:rPr>
              <a:t>)</a:t>
            </a:r>
            <a:endParaRPr lang="el-GR" dirty="0">
              <a:cs typeface="Calibri" panose="020F0502020204030204"/>
            </a:endParaRPr>
          </a:p>
          <a:p>
            <a:r>
              <a:rPr lang="el-GR" dirty="0">
                <a:ea typeface="+mn-lt"/>
                <a:cs typeface="+mn-lt"/>
              </a:rPr>
              <a:t> και σε </a:t>
            </a:r>
            <a:r>
              <a:rPr lang="el-GR" dirty="0">
                <a:solidFill>
                  <a:schemeClr val="tx1"/>
                </a:solidFill>
                <a:ea typeface="+mn-lt"/>
                <a:cs typeface="+mn-lt"/>
              </a:rPr>
              <a:t>ανοιχτή</a:t>
            </a:r>
            <a:r>
              <a:rPr lang="el-GR" dirty="0">
                <a:ea typeface="+mn-lt"/>
                <a:cs typeface="+mn-lt"/>
              </a:rPr>
              <a:t> συνεργατική μάθηση σε ανομοιογενείς ομάδες(</a:t>
            </a:r>
            <a:r>
              <a:rPr lang="en" dirty="0">
                <a:ea typeface="+mn-lt"/>
                <a:cs typeface="+mn-lt"/>
              </a:rPr>
              <a:t>Collaborative</a:t>
            </a:r>
            <a:r>
              <a:rPr lang="el-GR" dirty="0">
                <a:ea typeface="+mn-lt"/>
                <a:cs typeface="+mn-lt"/>
              </a:rPr>
              <a:t>)</a:t>
            </a:r>
            <a:endParaRPr lang="el-GR" dirty="0">
              <a:cs typeface="Calibri"/>
            </a:endParaRPr>
          </a:p>
          <a:p>
            <a:endParaRPr lang="el-GR" dirty="0"/>
          </a:p>
        </p:txBody>
      </p:sp>
    </p:spTree>
    <p:extLst>
      <p:ext uri="{BB962C8B-B14F-4D97-AF65-F5344CB8AC3E}">
        <p14:creationId xmlns:p14="http://schemas.microsoft.com/office/powerpoint/2010/main" val="35297469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C2C01-A438-4ACE-9146-7CCFCCFC0D22}"/>
              </a:ext>
            </a:extLst>
          </p:cNvPr>
          <p:cNvSpPr>
            <a:spLocks noGrp="1"/>
          </p:cNvSpPr>
          <p:nvPr>
            <p:ph type="title"/>
          </p:nvPr>
        </p:nvSpPr>
        <p:spPr/>
        <p:txBody>
          <a:bodyPr/>
          <a:lstStyle/>
          <a:p>
            <a:r>
              <a:rPr lang="el-GR" b="1" dirty="0"/>
              <a:t>ΒΑΣΙΚΑ ΧΑΡΑΚΤΗΡΙΣΤΙΚΑ</a:t>
            </a:r>
          </a:p>
        </p:txBody>
      </p:sp>
      <p:sp>
        <p:nvSpPr>
          <p:cNvPr id="3" name="Content Placeholder 2">
            <a:extLst>
              <a:ext uri="{FF2B5EF4-FFF2-40B4-BE49-F238E27FC236}">
                <a16:creationId xmlns:a16="http://schemas.microsoft.com/office/drawing/2014/main" xmlns="" id="{80FB8B9C-5463-4FFE-9C3E-5C40664FCEA4}"/>
              </a:ext>
            </a:extLst>
          </p:cNvPr>
          <p:cNvSpPr>
            <a:spLocks noGrp="1"/>
          </p:cNvSpPr>
          <p:nvPr>
            <p:ph idx="1"/>
          </p:nvPr>
        </p:nvSpPr>
        <p:spPr/>
        <p:txBody>
          <a:bodyPr>
            <a:normAutofit fontScale="70000" lnSpcReduction="20000"/>
          </a:bodyPr>
          <a:lstStyle/>
          <a:p>
            <a:r>
              <a:rPr lang="el-GR" dirty="0">
                <a:ea typeface="+mn-lt"/>
                <a:cs typeface="+mn-lt"/>
              </a:rPr>
              <a:t>Τονίζει την ομαδική διαδικασία</a:t>
            </a:r>
          </a:p>
          <a:p>
            <a:r>
              <a:rPr lang="el-GR" dirty="0">
                <a:ea typeface="+mn-lt"/>
                <a:cs typeface="+mn-lt"/>
              </a:rPr>
              <a:t>Μόλις τεθεί ο στόχος όλος ο έλεγχος μεταφέρεται στην ομάδα</a:t>
            </a:r>
          </a:p>
          <a:p>
            <a:r>
              <a:rPr lang="el-GR" dirty="0">
                <a:ea typeface="+mn-lt"/>
                <a:cs typeface="+mn-lt"/>
              </a:rPr>
              <a:t>Ο στόχος είναι ανοιχτός και εκτεταμένος</a:t>
            </a:r>
          </a:p>
          <a:p>
            <a:r>
              <a:rPr lang="el-GR" dirty="0">
                <a:ea typeface="+mn-lt"/>
                <a:cs typeface="+mn-lt"/>
              </a:rPr>
              <a:t>Μη συγκεκριμένη δομή</a:t>
            </a:r>
          </a:p>
          <a:p>
            <a:r>
              <a:rPr lang="el-GR" dirty="0">
                <a:ea typeface="+mn-lt"/>
                <a:cs typeface="+mn-lt"/>
              </a:rPr>
              <a:t>Αφήνει τον μαθητή να "μιλήσει"  και να διαμορφώσει φιλίες και ενδιαφέροντα στις ομάδες. Επιλύει τις συγκρούσεις με τις διαπροσωπικές μαθητικές συζητήσεις που αναπτύσσονται </a:t>
            </a:r>
          </a:p>
          <a:p>
            <a:r>
              <a:rPr lang="el-GR" dirty="0">
                <a:ea typeface="+mn-lt"/>
                <a:cs typeface="+mn-lt"/>
              </a:rPr>
              <a:t>Επικεντρώνεται στο μαθητή</a:t>
            </a:r>
          </a:p>
          <a:p>
            <a:r>
              <a:rPr lang="el-GR" dirty="0">
                <a:ea typeface="+mn-lt"/>
                <a:cs typeface="+mn-lt"/>
              </a:rPr>
              <a:t>Χρησιμοποιεί ποιοτικές αναλύσεις που αναλύουν την ποιότητα της συζήτησης σε απάντηση δοθείσης ερώτηση</a:t>
            </a:r>
          </a:p>
          <a:p>
            <a:r>
              <a:rPr lang="el-GR" dirty="0">
                <a:ea typeface="+mn-lt"/>
                <a:cs typeface="+mn-lt"/>
              </a:rPr>
              <a:t>Σχηματισμός δεσμών μέσα από κοινωνικές εποικοδομητικές ενέργειες </a:t>
            </a:r>
          </a:p>
          <a:p>
            <a:r>
              <a:rPr lang="el-GR" dirty="0">
                <a:ea typeface="+mn-lt"/>
                <a:cs typeface="+mn-lt"/>
              </a:rPr>
              <a:t>Χρησιμοποιείται σε μαθητές που έχουν θεμελιωμένη γνώση και μπορούν την ίδια στιγμή να συζητούν και να αξιολογούν</a:t>
            </a:r>
            <a:endParaRPr lang="el-GR" dirty="0">
              <a:cs typeface="Calibri"/>
            </a:endParaRPr>
          </a:p>
          <a:p>
            <a:endParaRPr lang="el-GR" dirty="0"/>
          </a:p>
        </p:txBody>
      </p:sp>
    </p:spTree>
    <p:extLst>
      <p:ext uri="{BB962C8B-B14F-4D97-AF65-F5344CB8AC3E}">
        <p14:creationId xmlns:p14="http://schemas.microsoft.com/office/powerpoint/2010/main" val="21012741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53040-34C4-4418-BCD0-32D59D210BF4}"/>
              </a:ext>
            </a:extLst>
          </p:cNvPr>
          <p:cNvSpPr>
            <a:spLocks noGrp="1"/>
          </p:cNvSpPr>
          <p:nvPr>
            <p:ph type="title"/>
          </p:nvPr>
        </p:nvSpPr>
        <p:spPr/>
        <p:txBody>
          <a:bodyPr>
            <a:normAutofit fontScale="90000"/>
          </a:bodyPr>
          <a:lstStyle/>
          <a:p>
            <a:r>
              <a:rPr lang="el-GR" b="1" dirty="0">
                <a:ea typeface="+mj-lt"/>
                <a:cs typeface="+mj-lt"/>
              </a:rPr>
              <a:t>Ο ΡΟΛΟΣ ΤΩΝ ΜΕΛΩΝ ΤΩΝ ΟΜΑΔΩΝ ΣΤΗ ΣΥΝΕΡΓΑΤΙΚΗ ΜΑΘΗΣΗ</a:t>
            </a:r>
            <a:endParaRPr lang="el-GR" dirty="0"/>
          </a:p>
        </p:txBody>
      </p:sp>
      <p:sp>
        <p:nvSpPr>
          <p:cNvPr id="3" name="Content Placeholder 2">
            <a:extLst>
              <a:ext uri="{FF2B5EF4-FFF2-40B4-BE49-F238E27FC236}">
                <a16:creationId xmlns:a16="http://schemas.microsoft.com/office/drawing/2014/main" xmlns="" id="{1BCBBB84-AC1F-4668-8A1B-972AF822720E}"/>
              </a:ext>
            </a:extLst>
          </p:cNvPr>
          <p:cNvSpPr>
            <a:spLocks noGrp="1"/>
          </p:cNvSpPr>
          <p:nvPr>
            <p:ph idx="1"/>
          </p:nvPr>
        </p:nvSpPr>
        <p:spPr/>
        <p:txBody>
          <a:bodyPr/>
          <a:lstStyle/>
          <a:p>
            <a:r>
              <a:rPr lang="el-GR" dirty="0">
                <a:ea typeface="+mn-lt"/>
                <a:cs typeface="+mn-lt"/>
              </a:rPr>
              <a:t>1) Θετική αλληλοεξάρτηση</a:t>
            </a:r>
            <a:br>
              <a:rPr lang="el-GR" dirty="0">
                <a:ea typeface="+mn-lt"/>
                <a:cs typeface="+mn-lt"/>
              </a:rPr>
            </a:br>
            <a:r>
              <a:rPr lang="el-GR" dirty="0">
                <a:ea typeface="+mn-lt"/>
                <a:cs typeface="+mn-lt"/>
              </a:rPr>
              <a:t>2) Ατομική υπευθυνότητα</a:t>
            </a:r>
            <a:br>
              <a:rPr lang="el-GR" dirty="0">
                <a:ea typeface="+mn-lt"/>
                <a:cs typeface="+mn-lt"/>
              </a:rPr>
            </a:br>
            <a:r>
              <a:rPr lang="el-GR" dirty="0">
                <a:ea typeface="+mn-lt"/>
                <a:cs typeface="+mn-lt"/>
              </a:rPr>
              <a:t>3) Ανομοιογένεια των μελών</a:t>
            </a:r>
            <a:br>
              <a:rPr lang="el-GR" dirty="0">
                <a:ea typeface="+mn-lt"/>
                <a:cs typeface="+mn-lt"/>
              </a:rPr>
            </a:br>
            <a:r>
              <a:rPr lang="el-GR" dirty="0">
                <a:ea typeface="+mn-lt"/>
                <a:cs typeface="+mn-lt"/>
              </a:rPr>
              <a:t>4) Κοινή ηγεσία</a:t>
            </a:r>
            <a:br>
              <a:rPr lang="el-GR" dirty="0">
                <a:ea typeface="+mn-lt"/>
                <a:cs typeface="+mn-lt"/>
              </a:rPr>
            </a:br>
            <a:r>
              <a:rPr lang="el-GR" dirty="0">
                <a:ea typeface="+mn-lt"/>
                <a:cs typeface="+mn-lt"/>
              </a:rPr>
              <a:t>5) Εμπιστοσύνη του ενός προς τον άλλον</a:t>
            </a:r>
            <a:br>
              <a:rPr lang="el-GR" dirty="0">
                <a:ea typeface="+mn-lt"/>
                <a:cs typeface="+mn-lt"/>
              </a:rPr>
            </a:br>
            <a:r>
              <a:rPr lang="el-GR" dirty="0">
                <a:ea typeface="+mn-lt"/>
                <a:cs typeface="+mn-lt"/>
              </a:rPr>
              <a:t>6) Ομαδικές συζητήσεις και αξιολόγηση των εργασιών και της αλληλεπίδρασης μεταξύ των μελών</a:t>
            </a:r>
            <a:br>
              <a:rPr lang="el-GR" dirty="0">
                <a:ea typeface="+mn-lt"/>
                <a:cs typeface="+mn-lt"/>
              </a:rPr>
            </a:br>
            <a:r>
              <a:rPr lang="el-GR" dirty="0">
                <a:ea typeface="+mn-lt"/>
                <a:cs typeface="+mn-lt"/>
              </a:rPr>
              <a:t>7) Το μέγεθος της ομάδας ποικίλλει από 2-6 μέλη</a:t>
            </a:r>
            <a:br>
              <a:rPr lang="el-GR" dirty="0">
                <a:ea typeface="+mn-lt"/>
                <a:cs typeface="+mn-lt"/>
              </a:rPr>
            </a:br>
            <a:endParaRPr lang="el-GR" dirty="0"/>
          </a:p>
          <a:p>
            <a:endParaRPr lang="el-GR" dirty="0"/>
          </a:p>
        </p:txBody>
      </p:sp>
    </p:spTree>
    <p:extLst>
      <p:ext uri="{BB962C8B-B14F-4D97-AF65-F5344CB8AC3E}">
        <p14:creationId xmlns:p14="http://schemas.microsoft.com/office/powerpoint/2010/main" val="6427548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5C8E-A18D-455D-A574-F1943CD9512F}"/>
              </a:ext>
            </a:extLst>
          </p:cNvPr>
          <p:cNvSpPr>
            <a:spLocks noGrp="1"/>
          </p:cNvSpPr>
          <p:nvPr>
            <p:ph type="title"/>
          </p:nvPr>
        </p:nvSpPr>
        <p:spPr/>
        <p:txBody>
          <a:bodyPr/>
          <a:lstStyle/>
          <a:p>
            <a:r>
              <a:rPr lang="el-GR" b="1" dirty="0">
                <a:ea typeface="+mj-lt"/>
                <a:cs typeface="+mj-lt"/>
              </a:rPr>
              <a:t>ΒΑΣΙΚΟΙ ΟΡΟΙ ΤΗΣ ΣΥΝΕΡΓΑΤΙΚΗΣ ΜΑΘΗΣΗΣ</a:t>
            </a:r>
            <a:endParaRPr lang="el-GR" dirty="0"/>
          </a:p>
        </p:txBody>
      </p:sp>
      <p:sp>
        <p:nvSpPr>
          <p:cNvPr id="3" name="Content Placeholder 2">
            <a:extLst>
              <a:ext uri="{FF2B5EF4-FFF2-40B4-BE49-F238E27FC236}">
                <a16:creationId xmlns:a16="http://schemas.microsoft.com/office/drawing/2014/main" xmlns="" id="{CABF0A73-8BDC-4C60-BEBA-C8F6EEC6222D}"/>
              </a:ext>
            </a:extLst>
          </p:cNvPr>
          <p:cNvSpPr>
            <a:spLocks noGrp="1"/>
          </p:cNvSpPr>
          <p:nvPr>
            <p:ph idx="1"/>
          </p:nvPr>
        </p:nvSpPr>
        <p:spPr/>
        <p:txBody>
          <a:bodyPr>
            <a:normAutofit fontScale="92500" lnSpcReduction="20000"/>
          </a:bodyPr>
          <a:lstStyle/>
          <a:p>
            <a:r>
              <a:rPr lang="el-GR" dirty="0">
                <a:cs typeface="Calibri"/>
              </a:rPr>
              <a:t> Οποιαδήποτε</a:t>
            </a:r>
            <a:r>
              <a:rPr lang="el-GR" dirty="0">
                <a:ea typeface="+mn-lt"/>
                <a:cs typeface="+mn-lt"/>
              </a:rPr>
              <a:t> εκπαιδευτική δραστηριότητα είναι κατάλληλη για την συνερατική μάθηση</a:t>
            </a:r>
          </a:p>
          <a:p>
            <a:r>
              <a:rPr lang="el-GR" dirty="0">
                <a:ea typeface="+mn-lt"/>
                <a:cs typeface="+mn-lt"/>
              </a:rPr>
              <a:t>Η αίθουσα είναι κατάλληλα διαμορφωμένη για να υποστηρίξει τη</a:t>
            </a:r>
            <a:r>
              <a:rPr lang="en" dirty="0">
                <a:ea typeface="+mn-lt"/>
                <a:cs typeface="+mn-lt"/>
              </a:rPr>
              <a:t> </a:t>
            </a:r>
            <a:r>
              <a:rPr lang="el-GR" dirty="0">
                <a:ea typeface="+mn-lt"/>
                <a:cs typeface="+mn-lt"/>
              </a:rPr>
              <a:t> συνεργασία μικρών ομάδων και την εύκολη κίνηση του δασκάλου ανάμεσα στις ομάδες</a:t>
            </a:r>
          </a:p>
          <a:p>
            <a:r>
              <a:rPr lang="el-GR" dirty="0">
                <a:ea typeface="+mn-lt"/>
                <a:cs typeface="+mn-lt"/>
              </a:rPr>
              <a:t> Το υλικό τακτοποιείται σύμφωνα με το σκοπό του μαθήματος</a:t>
            </a:r>
          </a:p>
          <a:p>
            <a:r>
              <a:rPr lang="el-GR" dirty="0">
                <a:ea typeface="+mn-lt"/>
                <a:cs typeface="+mn-lt"/>
              </a:rPr>
              <a:t>Ο ακαδημαϊκός στόχος εξηγείται λεπτομερώς</a:t>
            </a:r>
          </a:p>
          <a:p>
            <a:r>
              <a:rPr lang="el-GR" dirty="0">
                <a:ea typeface="+mn-lt"/>
                <a:cs typeface="+mn-lt"/>
              </a:rPr>
              <a:t> Δόμηση θετικής αλληλεξάρτησης ζητώντας από τις ομάδες να παράξουν ένα ενιαίο προϊόν μάθησης</a:t>
            </a:r>
          </a:p>
          <a:p>
            <a:r>
              <a:rPr lang="el-GR" dirty="0">
                <a:ea typeface="+mn-lt"/>
                <a:cs typeface="+mn-lt"/>
              </a:rPr>
              <a:t>ημιουργία του υλικού,συγκέντρωση των πληροφοριών </a:t>
            </a:r>
            <a:br>
              <a:rPr lang="el-GR" dirty="0">
                <a:ea typeface="+mn-lt"/>
                <a:cs typeface="+mn-lt"/>
              </a:rPr>
            </a:br>
            <a:endParaRPr lang="el-GR" dirty="0">
              <a:ea typeface="+mn-lt"/>
              <a:cs typeface="+mn-lt"/>
            </a:endParaRPr>
          </a:p>
          <a:p>
            <a:r>
              <a:rPr lang="el-GR" dirty="0">
                <a:ea typeface="+mn-lt"/>
                <a:cs typeface="+mn-lt"/>
              </a:rPr>
              <a:t>Καθορισμός των ρόλων για τα μέλη της ομάδας</a:t>
            </a:r>
            <a:endParaRPr lang="el-GR" dirty="0"/>
          </a:p>
        </p:txBody>
      </p:sp>
    </p:spTree>
    <p:extLst>
      <p:ext uri="{BB962C8B-B14F-4D97-AF65-F5344CB8AC3E}">
        <p14:creationId xmlns:p14="http://schemas.microsoft.com/office/powerpoint/2010/main" val="4190575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A6B87-87C6-4B08-A3DA-50C6781F85EB}"/>
              </a:ext>
            </a:extLst>
          </p:cNvPr>
          <p:cNvSpPr>
            <a:spLocks noGrp="1"/>
          </p:cNvSpPr>
          <p:nvPr>
            <p:ph type="title"/>
          </p:nvPr>
        </p:nvSpPr>
        <p:spPr>
          <a:xfrm>
            <a:off x="1028700" y="685800"/>
            <a:ext cx="7935788" cy="1485900"/>
          </a:xfrm>
        </p:spPr>
        <p:txBody>
          <a:bodyPr>
            <a:normAutofit/>
          </a:bodyPr>
          <a:lstStyle/>
          <a:p>
            <a:r>
              <a:rPr lang="el-GR" b="1" dirty="0">
                <a:ea typeface="+mj-lt"/>
                <a:cs typeface="+mj-lt"/>
              </a:rPr>
              <a:t>Ο ΡΟΛΟΣ ΤΟΥ ΕΚΠΑΙΔΕΥΤΙΚΟΥ ΣΤΗ ΣΥΝΕΡΓΑΤΙΚΗ ΜΑΘΗΣΗ</a:t>
            </a:r>
            <a:endParaRPr lang="el-GR" dirty="0"/>
          </a:p>
        </p:txBody>
      </p:sp>
      <p:sp>
        <p:nvSpPr>
          <p:cNvPr id="3" name="Content Placeholder 2">
            <a:extLst>
              <a:ext uri="{FF2B5EF4-FFF2-40B4-BE49-F238E27FC236}">
                <a16:creationId xmlns:a16="http://schemas.microsoft.com/office/drawing/2014/main" xmlns="" id="{A5947672-C25A-4191-A979-BBB13ED731EB}"/>
              </a:ext>
            </a:extLst>
          </p:cNvPr>
          <p:cNvSpPr>
            <a:spLocks noGrp="1"/>
          </p:cNvSpPr>
          <p:nvPr>
            <p:ph idx="1"/>
          </p:nvPr>
        </p:nvSpPr>
        <p:spPr/>
        <p:txBody>
          <a:bodyPr>
            <a:normAutofit fontScale="77500" lnSpcReduction="20000"/>
          </a:bodyPr>
          <a:lstStyle/>
          <a:p>
            <a:r>
              <a:rPr lang="el-GR" dirty="0">
                <a:ea typeface="+mn-lt"/>
                <a:cs typeface="+mn-lt"/>
              </a:rPr>
              <a:t>Σχεδιάζει δυναμικά μαθήματα για τη μεταβίβαση της μάθησης</a:t>
            </a:r>
            <a:endParaRPr lang="el-GR" dirty="0">
              <a:cs typeface="Calibri" panose="020F0502020204030204"/>
            </a:endParaRPr>
          </a:p>
          <a:p>
            <a:r>
              <a:rPr lang="el-GR" dirty="0">
                <a:ea typeface="+mn-lt"/>
                <a:cs typeface="+mn-lt"/>
              </a:rPr>
              <a:t>Διδάσκει τους μαθητές πώς να μαθαίνουν</a:t>
            </a:r>
            <a:endParaRPr lang="el-GR" dirty="0"/>
          </a:p>
          <a:p>
            <a:r>
              <a:rPr lang="el-GR" dirty="0">
                <a:ea typeface="+mn-lt"/>
                <a:cs typeface="+mn-lt"/>
              </a:rPr>
              <a:t> Aναπτύσσει την υπευθυνότητα των μαθητών </a:t>
            </a:r>
            <a:endParaRPr lang="el-GR" dirty="0"/>
          </a:p>
          <a:p>
            <a:r>
              <a:rPr lang="en" dirty="0">
                <a:ea typeface="+mn-lt"/>
                <a:cs typeface="+mn-lt"/>
              </a:rPr>
              <a:t> </a:t>
            </a:r>
            <a:r>
              <a:rPr lang="el-GR" dirty="0">
                <a:ea typeface="+mn-lt"/>
                <a:cs typeface="+mn-lt"/>
              </a:rPr>
              <a:t>Προωθεί την ενεργή μάθηση</a:t>
            </a:r>
            <a:endParaRPr lang="el-GR" dirty="0">
              <a:cs typeface="Calibri" panose="020F0502020204030204"/>
            </a:endParaRPr>
          </a:p>
          <a:p>
            <a:r>
              <a:rPr lang="el-GR" dirty="0">
                <a:ea typeface="+mn-lt"/>
                <a:cs typeface="+mn-lt"/>
              </a:rPr>
              <a:t> Διευκολύνει την αυτοαξιολόγηση των μαθητών </a:t>
            </a:r>
            <a:endParaRPr lang="el-GR" dirty="0"/>
          </a:p>
          <a:p>
            <a:r>
              <a:rPr lang="en" dirty="0">
                <a:ea typeface="+mn-lt"/>
                <a:cs typeface="+mn-lt"/>
              </a:rPr>
              <a:t> </a:t>
            </a:r>
            <a:r>
              <a:rPr lang="el-GR" dirty="0">
                <a:ea typeface="+mn-lt"/>
                <a:cs typeface="+mn-lt"/>
              </a:rPr>
              <a:t>Ενθαρρύνει τους μαθητές </a:t>
            </a:r>
            <a:endParaRPr lang="el-GR" dirty="0"/>
          </a:p>
          <a:p>
            <a:r>
              <a:rPr lang="en" dirty="0">
                <a:ea typeface="+mn-lt"/>
                <a:cs typeface="+mn-lt"/>
              </a:rPr>
              <a:t> </a:t>
            </a:r>
            <a:r>
              <a:rPr lang="el-GR" dirty="0">
                <a:ea typeface="+mn-lt"/>
                <a:cs typeface="+mn-lt"/>
              </a:rPr>
              <a:t>Προάγει την ενεργή συμμετοχή των μαθητών</a:t>
            </a:r>
            <a:endParaRPr lang="el-GR" dirty="0"/>
          </a:p>
          <a:p>
            <a:r>
              <a:rPr lang="el-GR" dirty="0">
                <a:ea typeface="+mn-lt"/>
                <a:cs typeface="+mn-lt"/>
              </a:rPr>
              <a:t> </a:t>
            </a:r>
            <a:r>
              <a:rPr lang="en" dirty="0">
                <a:ea typeface="+mn-lt"/>
                <a:cs typeface="+mn-lt"/>
              </a:rPr>
              <a:t> </a:t>
            </a:r>
            <a:r>
              <a:rPr lang="el-GR" dirty="0">
                <a:ea typeface="+mn-lt"/>
                <a:cs typeface="+mn-lt"/>
              </a:rPr>
              <a:t>Παρακινεί σε σκέψεις υψηλού επιπέδου </a:t>
            </a:r>
            <a:endParaRPr lang="el-GR" dirty="0"/>
          </a:p>
          <a:p>
            <a:r>
              <a:rPr lang="en" dirty="0">
                <a:ea typeface="+mn-lt"/>
                <a:cs typeface="+mn-lt"/>
              </a:rPr>
              <a:t>  </a:t>
            </a:r>
            <a:r>
              <a:rPr lang="el-GR" dirty="0">
                <a:ea typeface="+mn-lt"/>
                <a:cs typeface="+mn-lt"/>
              </a:rPr>
              <a:t>Διδάσκει άμεσες κοινωνικές δεξιότητες </a:t>
            </a:r>
            <a:r>
              <a:rPr lang="en" dirty="0">
                <a:ea typeface="+mn-lt"/>
                <a:cs typeface="+mn-lt"/>
              </a:rPr>
              <a:t> </a:t>
            </a:r>
            <a:endParaRPr lang="el-GR" dirty="0">
              <a:ea typeface="+mn-lt"/>
              <a:cs typeface="+mn-lt"/>
            </a:endParaRPr>
          </a:p>
          <a:p>
            <a:r>
              <a:rPr lang="el-GR" dirty="0">
                <a:ea typeface="+mn-lt"/>
                <a:cs typeface="+mn-lt"/>
              </a:rPr>
              <a:t>Εξισορροπεί τις αλληλεπιδράσεις:του δασκάλου προς τον μαθητή, του μαθητή προς το υλικό, του μαθητή προς τον συμμαθητή</a:t>
            </a:r>
            <a:endParaRPr lang="el-GR" dirty="0">
              <a:cs typeface="Calibri"/>
            </a:endParaRPr>
          </a:p>
          <a:p>
            <a:endParaRPr lang="el-GR" dirty="0"/>
          </a:p>
        </p:txBody>
      </p:sp>
    </p:spTree>
    <p:extLst>
      <p:ext uri="{BB962C8B-B14F-4D97-AF65-F5344CB8AC3E}">
        <p14:creationId xmlns:p14="http://schemas.microsoft.com/office/powerpoint/2010/main" val="3238156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83CF6D-964D-462F-9A41-55B3A91DC266}"/>
              </a:ext>
            </a:extLst>
          </p:cNvPr>
          <p:cNvSpPr>
            <a:spLocks noGrp="1"/>
          </p:cNvSpPr>
          <p:nvPr>
            <p:ph type="title"/>
          </p:nvPr>
        </p:nvSpPr>
        <p:spPr>
          <a:xfrm>
            <a:off x="1020276" y="404664"/>
            <a:ext cx="8115300" cy="1485900"/>
          </a:xfrm>
        </p:spPr>
        <p:txBody>
          <a:bodyPr>
            <a:normAutofit fontScale="90000"/>
          </a:bodyPr>
          <a:lstStyle/>
          <a:p>
            <a:r>
              <a:rPr lang="el-GR" b="1" dirty="0"/>
              <a:t>ΕΦΑΡΜΟΦΕΣ ΤΗΣ ΟΜΑΔΟΣΥΝΕΡΓΑΤΙΚΗΣ ΔΙΔΑΣΚΑΛΙΑΣ ΜΕ ΤΗ ΒΟΗΘΕΙΑ ΤΟΥ ΥΠΟΛΟΓΙΣΤΗ</a:t>
            </a:r>
            <a:endParaRPr lang="el-GR" dirty="0"/>
          </a:p>
        </p:txBody>
      </p:sp>
      <p:sp>
        <p:nvSpPr>
          <p:cNvPr id="3" name="Content Placeholder 2">
            <a:extLst>
              <a:ext uri="{FF2B5EF4-FFF2-40B4-BE49-F238E27FC236}">
                <a16:creationId xmlns:a16="http://schemas.microsoft.com/office/drawing/2014/main" xmlns="" id="{BB51EA84-BC3E-41DC-A1F1-1B2D5A927781}"/>
              </a:ext>
            </a:extLst>
          </p:cNvPr>
          <p:cNvSpPr>
            <a:spLocks noGrp="1"/>
          </p:cNvSpPr>
          <p:nvPr>
            <p:ph idx="1"/>
          </p:nvPr>
        </p:nvSpPr>
        <p:spPr/>
        <p:txBody>
          <a:bodyPr/>
          <a:lstStyle/>
          <a:p>
            <a:pPr algn="just"/>
            <a:r>
              <a:rPr lang="el-GR" dirty="0"/>
              <a:t>Η συνεργατική μάθηση με υπολογιστή εμφανίζεται όταν συνδυάζεται η εκπαιδευτική χρήση του υπολογιστή με τη μάθηση των συνεργατικών ομάδων. Αυτές οι ομάδες μπορούν να εργάζονται στον ίδιο τον υπολογιστή, ή μακρυά από τον υπολογιστή για να προγραμματίσουν το υλικό που εισάγεται στον υπολογιστή σε ένα προχωρημένο στάδιο. Δεδομένου ότι οι μαθητές συγκεντρώνονται στο περιεχόμενο που προσφέρει ο υπολογιστής, η δυναμική της ομάδας μπορεί να αναπτύξει έναν περισσότερο αντικειμενικό τόνο. Προκειμένου να δημιουργήσουν οι μαθητές τα συνεργατικά σχέδια εργασίας χρειάζονται πληροφορίες. </a:t>
            </a:r>
          </a:p>
        </p:txBody>
      </p:sp>
    </p:spTree>
    <p:extLst>
      <p:ext uri="{BB962C8B-B14F-4D97-AF65-F5344CB8AC3E}">
        <p14:creationId xmlns:p14="http://schemas.microsoft.com/office/powerpoint/2010/main" val="11183784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416940-EE7F-4767-A509-065BC87327A9}"/>
              </a:ext>
            </a:extLst>
          </p:cNvPr>
          <p:cNvSpPr>
            <a:spLocks noGrp="1"/>
          </p:cNvSpPr>
          <p:nvPr>
            <p:ph type="title"/>
          </p:nvPr>
        </p:nvSpPr>
        <p:spPr>
          <a:xfrm>
            <a:off x="539552" y="188640"/>
            <a:ext cx="8748464" cy="1485900"/>
          </a:xfrm>
        </p:spPr>
        <p:txBody>
          <a:bodyPr>
            <a:normAutofit fontScale="90000"/>
          </a:bodyPr>
          <a:lstStyle/>
          <a:p>
            <a:r>
              <a:rPr lang="el-GR" dirty="0"/>
              <a:t>Οι υπολογιστές μπορούν να προσφέρουν σημαντικά στην παροχή αυτών των πληροφοριών με τους ακόλουθους τρόπους:</a:t>
            </a:r>
          </a:p>
        </p:txBody>
      </p:sp>
      <p:sp>
        <p:nvSpPr>
          <p:cNvPr id="3" name="Content Placeholder 2">
            <a:extLst>
              <a:ext uri="{FF2B5EF4-FFF2-40B4-BE49-F238E27FC236}">
                <a16:creationId xmlns:a16="http://schemas.microsoft.com/office/drawing/2014/main" xmlns="" id="{B1867C19-CC78-4A70-A6FE-29AC46D1034E}"/>
              </a:ext>
            </a:extLst>
          </p:cNvPr>
          <p:cNvSpPr>
            <a:spLocks noGrp="1"/>
          </p:cNvSpPr>
          <p:nvPr>
            <p:ph idx="1"/>
          </p:nvPr>
        </p:nvSpPr>
        <p:spPr>
          <a:xfrm>
            <a:off x="683568" y="2492896"/>
            <a:ext cx="8460432" cy="3581400"/>
          </a:xfrm>
        </p:spPr>
        <p:txBody>
          <a:bodyPr>
            <a:normAutofit/>
          </a:bodyPr>
          <a:lstStyle/>
          <a:p>
            <a:r>
              <a:rPr lang="el-GR" dirty="0" err="1" smtClean="0"/>
              <a:t>Προσοµοιώσεις</a:t>
            </a:r>
            <a:r>
              <a:rPr lang="el-GR" dirty="0"/>
              <a:t>: Η συνεργασία των µαθητών µπορεί να οδηγήσει </a:t>
            </a:r>
            <a:r>
              <a:rPr lang="el-GR" dirty="0"/>
              <a:t> </a:t>
            </a:r>
            <a:r>
              <a:rPr lang="el-GR" dirty="0" smtClean="0"/>
              <a:t>σε</a:t>
            </a:r>
            <a:r>
              <a:rPr lang="el-GR" dirty="0"/>
              <a:t> µια καλύτερη εµπειρία µάθησης δεδοµένου ότι «δύο µυαλά είναι καλύτερα από ένα». Το µη δοµηµένο περιβάλλον µιας προσοµοίωσης γίνεται κατανοητό καλύτερα καθώς οι  µαθητές  συνεργάζονται να διευκρινίσουν τους περίπλοκους νόµους που διέπουν την προσοµοίωση.</a:t>
            </a:r>
          </a:p>
          <a:p>
            <a:endParaRPr lang="el-GR" dirty="0"/>
          </a:p>
          <a:p>
            <a:r>
              <a:rPr lang="el-GR" dirty="0"/>
              <a:t>Microworlds: Το περιβάλλον του Microworlds δίνει µια πιο δοµηµένη προσέγγιση στην µάθηση από µια προσοµοίωση. Η συνεργασία µέσα σε ένα µικρόκοσµο του microworld έχει τα ίδια αποτελέσµατα µε τη συνεργασία µέσα σε µια προσοµοίωση.</a:t>
            </a:r>
          </a:p>
          <a:p>
            <a:endParaRPr lang="el-GR" dirty="0"/>
          </a:p>
        </p:txBody>
      </p:sp>
    </p:spTree>
    <p:extLst>
      <p:ext uri="{BB962C8B-B14F-4D97-AF65-F5344CB8AC3E}">
        <p14:creationId xmlns:p14="http://schemas.microsoft.com/office/powerpoint/2010/main" val="41244635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A1068-08CF-4BA0-B69A-83E228113521}"/>
              </a:ext>
            </a:extLst>
          </p:cNvPr>
          <p:cNvSpPr>
            <a:spLocks noGrp="1"/>
          </p:cNvSpPr>
          <p:nvPr>
            <p:ph type="title"/>
          </p:nvPr>
        </p:nvSpPr>
        <p:spPr/>
        <p:txBody>
          <a:bodyPr/>
          <a:lstStyle/>
          <a:p>
            <a:r>
              <a:rPr lang="el-GR" dirty="0"/>
              <a:t>ΥΠΟΛΟΓΙΣΤΕΣ ΚΑΙ ΟΜΑΔΕΣ</a:t>
            </a:r>
          </a:p>
        </p:txBody>
      </p:sp>
      <p:sp>
        <p:nvSpPr>
          <p:cNvPr id="3" name="Content Placeholder 2">
            <a:extLst>
              <a:ext uri="{FF2B5EF4-FFF2-40B4-BE49-F238E27FC236}">
                <a16:creationId xmlns:a16="http://schemas.microsoft.com/office/drawing/2014/main" xmlns="" id="{7AFF6770-16C6-4302-939A-1AF1EEBA868A}"/>
              </a:ext>
            </a:extLst>
          </p:cNvPr>
          <p:cNvSpPr>
            <a:spLocks noGrp="1"/>
          </p:cNvSpPr>
          <p:nvPr>
            <p:ph idx="1"/>
          </p:nvPr>
        </p:nvSpPr>
        <p:spPr>
          <a:xfrm>
            <a:off x="755576" y="1484784"/>
            <a:ext cx="7920880" cy="3581400"/>
          </a:xfrm>
        </p:spPr>
        <p:txBody>
          <a:bodyPr>
            <a:noAutofit/>
          </a:bodyPr>
          <a:lstStyle/>
          <a:p>
            <a:pPr algn="just"/>
            <a:r>
              <a:rPr lang="el-GR" dirty="0"/>
              <a:t>- Παιχνίδια: Το παίξιµο των ψηφιακών παιχνιδιών µπορεί να ενισχύσει το πνεύµα του ανταγωνισµού µεταξύ των µαθητών κάτι το οποίο είναι καταστρεπτικό στη συνεργατική µάθηση. Απ' την άλλη πλευρά η δηµιουργία και η εκτέλεση παιχνιδιών στον υπολογιστή από τους µαθητές µπορεί πραγµατικά να προωθήσει τη συνεργασία και να ενισχύσει την κατανόηση του περιεχοµένου του παιχνδιού. </a:t>
            </a:r>
          </a:p>
          <a:p>
            <a:pPr algn="just"/>
            <a:r>
              <a:rPr lang="el-GR" dirty="0"/>
              <a:t>-Εικονικά περιβάλλοντα: Η έρευνα είναι σε εξέλιξη για το τι είδους συνεργασία συντελείται µέσα σε ένα εικονικό περιβάλλον καθώς δύο µαθητές µπαίνουν και αλληλεπιδρούν µεταξύ τους και µε το περιβάλλον. Ο τελικός σκοπός του προγράµµατος είναι να καταστεί δυνατή η συνεργασία σε εικονικά περιβάλλοντα µέσω του ∆ιαδικτύου. Η έρευνα έχει αποδείξει ότι άν οι µαθητές συνεργάζονται κατά οµάδες για να χτίσουν εικονικά περιβάλλοντα οι ίδιοι, ωφελούνται περισσότερο από αυτή την εµπειρία εκείνοι που έχουν χαµηλή επίδοση και χαµηλές δυνατότητες.</a:t>
            </a:r>
          </a:p>
          <a:p>
            <a:pPr algn="just"/>
            <a:endParaRPr lang="el-GR" dirty="0"/>
          </a:p>
        </p:txBody>
      </p:sp>
    </p:spTree>
    <p:extLst>
      <p:ext uri="{BB962C8B-B14F-4D97-AF65-F5344CB8AC3E}">
        <p14:creationId xmlns:p14="http://schemas.microsoft.com/office/powerpoint/2010/main" val="2116168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171400"/>
            <a:ext cx="10081121" cy="7749480"/>
          </a:xfrm>
          <a:prstGeom prst="rect">
            <a:avLst/>
          </a:prstGeom>
        </p:spPr>
      </p:pic>
      <p:pic>
        <p:nvPicPr>
          <p:cNvPr id="4" name="Picture 3" descr="Grunge Background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0" y="-171400"/>
            <a:ext cx="10512660" cy="7212280"/>
          </a:xfrm>
          <a:prstGeom prst="rect">
            <a:avLst/>
          </a:prstGeom>
        </p:spPr>
      </p:pic>
      <p:graphicFrame>
        <p:nvGraphicFramePr>
          <p:cNvPr id="300034" name="Group 2"/>
          <p:cNvGraphicFramePr>
            <a:graphicFrameLocks noGrp="1"/>
          </p:cNvGraphicFramePr>
          <p:nvPr>
            <p:extLst>
              <p:ext uri="{D42A27DB-BD31-4B8C-83A1-F6EECF244321}">
                <p14:modId xmlns:p14="http://schemas.microsoft.com/office/powerpoint/2010/main" val="4058945846"/>
              </p:ext>
            </p:extLst>
          </p:nvPr>
        </p:nvGraphicFramePr>
        <p:xfrm>
          <a:off x="611560" y="642950"/>
          <a:ext cx="7920880" cy="5522354"/>
        </p:xfrm>
        <a:graphic>
          <a:graphicData uri="http://schemas.openxmlformats.org/drawingml/2006/table">
            <a:tbl>
              <a:tblPr/>
              <a:tblGrid>
                <a:gridCol w="1782199">
                  <a:extLst>
                    <a:ext uri="{9D8B030D-6E8A-4147-A177-3AD203B41FA5}">
                      <a16:colId xmlns="" xmlns:a16="http://schemas.microsoft.com/office/drawing/2014/main" val="20000"/>
                    </a:ext>
                  </a:extLst>
                </a:gridCol>
                <a:gridCol w="6138681">
                  <a:extLst>
                    <a:ext uri="{9D8B030D-6E8A-4147-A177-3AD203B41FA5}">
                      <a16:colId xmlns="" xmlns:a16="http://schemas.microsoft.com/office/drawing/2014/main" val="20001"/>
                    </a:ext>
                  </a:extLst>
                </a:gridCol>
              </a:tblGrid>
              <a:tr h="510829">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1800" b="1" i="0" u="none" strike="noStrike" cap="none" normalizeH="0" baseline="0" dirty="0" smtClean="0">
                          <a:ln>
                            <a:noFill/>
                          </a:ln>
                          <a:solidFill>
                            <a:schemeClr val="accent6">
                              <a:lumMod val="50000"/>
                            </a:schemeClr>
                          </a:solidFill>
                          <a:effectLst/>
                          <a:latin typeface="+mn-lt"/>
                          <a:cs typeface="Arial" charset="0"/>
                        </a:rPr>
                        <a:t>ΤΡΟΠΟΙ ΕΡΓΑΣΙΑΣ –ΕΠΙΚΟΙΝΩΝΙΑ</a:t>
                      </a:r>
                      <a:endParaRPr kumimoji="0" lang="el-GR" sz="2000" b="1" i="0" u="none" strike="noStrike" cap="none" normalizeH="0" baseline="0" dirty="0" smtClean="0">
                        <a:ln>
                          <a:noFill/>
                        </a:ln>
                        <a:solidFill>
                          <a:schemeClr val="accent6">
                            <a:lumMod val="50000"/>
                          </a:schemeClr>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5">
                        <a:alphaModFix amt="52000"/>
                      </a:blip>
                      <a:srcRect/>
                      <a:tile tx="0" ty="0" sx="100000" sy="100000" flip="none" algn="tl"/>
                    </a:blipFill>
                  </a:tcPr>
                </a:tc>
                <a:extLst>
                  <a:ext uri="{0D108BD9-81ED-4DB2-BD59-A6C34878D82A}">
                    <a16:rowId xmlns="" xmlns:a16="http://schemas.microsoft.com/office/drawing/2014/main" val="10000"/>
                  </a:ext>
                </a:extLst>
              </a:tr>
              <a:tr h="72568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342900" lvl="0" indent="-342900">
                        <a:buFont typeface="Wingdings" panose="05000000000000000000" pitchFamily="2" charset="2"/>
                        <a:buChar char="v"/>
                      </a:pPr>
                      <a:r>
                        <a:rPr lang="el-GR" sz="1400" b="1" i="0" dirty="0" smtClean="0">
                          <a:solidFill>
                            <a:schemeClr val="accent6">
                              <a:lumMod val="50000"/>
                            </a:schemeClr>
                          </a:solidFill>
                          <a:latin typeface="+mn-lt"/>
                        </a:rPr>
                        <a:t>Ικανότητα στην μητρική γλώσσα </a:t>
                      </a:r>
                      <a:r>
                        <a:rPr lang="el-GR" sz="1400" i="0" dirty="0" smtClean="0">
                          <a:solidFill>
                            <a:schemeClr val="accent6">
                              <a:lumMod val="50000"/>
                            </a:schemeClr>
                          </a:solidFill>
                          <a:latin typeface="+mn-lt"/>
                        </a:rPr>
                        <a:t>: </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γνώση λεξιλογίου, γραμματικής , τύπων λεκτικής αλληλεπίδρασης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 xmlns:a16="http://schemas.microsoft.com/office/drawing/2014/main" val="10001"/>
                  </a:ext>
                </a:extLst>
              </a:tr>
              <a:tr h="725686">
                <a:tc vMerge="1">
                  <a:txBody>
                    <a:bodyPr/>
                    <a:lstStyle/>
                    <a:p>
                      <a:endParaRPr lang="el-GR"/>
                    </a:p>
                  </a:txBody>
                  <a:tcPr/>
                </a:tc>
                <a:tc>
                  <a:txBody>
                    <a:bodyPr/>
                    <a:lstStyle/>
                    <a:p>
                      <a:pPr marL="342900" lvl="0" indent="-342900">
                        <a:buFont typeface="Wingdings" panose="05000000000000000000" pitchFamily="2" charset="2"/>
                        <a:buChar char="v"/>
                      </a:pPr>
                      <a:r>
                        <a:rPr lang="el-GR" sz="1400" b="1" i="0" dirty="0" smtClean="0">
                          <a:solidFill>
                            <a:schemeClr val="accent6">
                              <a:lumMod val="50000"/>
                            </a:schemeClr>
                          </a:solidFill>
                          <a:latin typeface="+mn-lt"/>
                        </a:rPr>
                        <a:t>Ικανότητα σε επιπρόσθετη γλώσσα/γλώσσες:</a:t>
                      </a:r>
                      <a:r>
                        <a:rPr lang="el-GR" sz="1400" b="0" i="0" dirty="0" smtClean="0">
                          <a:solidFill>
                            <a:schemeClr val="accent6">
                              <a:lumMod val="50000"/>
                            </a:schemeClr>
                          </a:solidFill>
                          <a:latin typeface="+mn-lt"/>
                        </a:rPr>
                        <a:t> </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γνώση λεξιλογίου, γραμματικής, πολιτιστικών διαφορών</a:t>
                      </a:r>
                      <a:endParaRPr kumimoji="0" lang="el-GR" sz="1400" b="0" i="0" u="none" strike="noStrike" kern="1200" cap="none" normalizeH="0" baseline="0" dirty="0">
                        <a:ln>
                          <a:noFill/>
                        </a:ln>
                        <a:solidFill>
                          <a:schemeClr val="accent6">
                            <a:lumMod val="50000"/>
                          </a:schemeClr>
                        </a:solidFill>
                        <a:effectLst/>
                        <a:latin typeface="+mn-lt"/>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 xmlns:a16="http://schemas.microsoft.com/office/drawing/2014/main" val="10002"/>
                  </a:ext>
                </a:extLst>
              </a:tr>
              <a:tr h="16932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Δεξιότητες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342900" lvl="0" indent="-342900">
                        <a:buFont typeface="Wingdings" panose="05000000000000000000" pitchFamily="2" charset="2"/>
                        <a:buChar char="v"/>
                      </a:pPr>
                      <a:endParaRPr lang="el-GR" sz="1400" b="1" i="0" dirty="0" smtClean="0">
                        <a:solidFill>
                          <a:schemeClr val="accent6">
                            <a:lumMod val="50000"/>
                          </a:schemeClr>
                        </a:solidFill>
                        <a:latin typeface="+mn-lt"/>
                      </a:endParaRPr>
                    </a:p>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r>
                        <a:rPr lang="el-GR" sz="1400" b="1" i="0" dirty="0" smtClean="0">
                          <a:solidFill>
                            <a:schemeClr val="accent6">
                              <a:lumMod val="50000"/>
                            </a:schemeClr>
                          </a:solidFill>
                          <a:latin typeface="+mn-lt"/>
                        </a:rPr>
                        <a:t>Ικανότητα στη μητρική γλώσσα και στις πρόσθετες γλώσσες/γλώσσα </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 ικανότητα  επικοινωνίας, γραπτού /προφορικού  λόγου, σωστή ακρόαση, κατανόηση κειμένων, γραφής κειμένων, διαμόρφωσης επιχειρημάτων</a:t>
                      </a:r>
                    </a:p>
                    <a:p>
                      <a:pPr marL="285750" lvl="0" indent="-285750">
                        <a:buFont typeface="Wingdings" panose="05000000000000000000" pitchFamily="2" charset="2"/>
                        <a:buChar char="v"/>
                      </a:pPr>
                      <a:endParaRPr lang="el-GR" sz="1400" i="0" dirty="0">
                        <a:solidFill>
                          <a:schemeClr val="accent6">
                            <a:lumMod val="50000"/>
                          </a:schemeClr>
                        </a:solidFill>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3"/>
                  </a:ext>
                </a:extLst>
              </a:tr>
              <a:tr h="72568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Συμπεριφορές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Αξίες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Ηθικές αρχές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r>
                        <a:rPr lang="el-GR" sz="1400" b="1" i="0" dirty="0" smtClean="0">
                          <a:solidFill>
                            <a:schemeClr val="accent6">
                              <a:lumMod val="50000"/>
                            </a:schemeClr>
                          </a:solidFill>
                          <a:latin typeface="+mn-lt"/>
                        </a:rPr>
                        <a:t>Ικανότητα στην μητρική γλώσσα </a:t>
                      </a:r>
                      <a:r>
                        <a:rPr lang="el-GR" sz="1400" b="0" i="0" dirty="0" smtClean="0">
                          <a:solidFill>
                            <a:schemeClr val="accent6">
                              <a:lumMod val="50000"/>
                            </a:schemeClr>
                          </a:solidFill>
                          <a:latin typeface="+mn-lt"/>
                        </a:rPr>
                        <a:t>:</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θετική στάση στη μητρική  γλώσσα , αυτοπεποίθηση λόγου, αγάπη για τη λογοτεχνία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1141200">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r>
                        <a:rPr lang="el-GR" sz="1400" b="1" i="0" dirty="0" smtClean="0">
                          <a:solidFill>
                            <a:schemeClr val="accent6">
                              <a:lumMod val="50000"/>
                            </a:schemeClr>
                          </a:solidFill>
                          <a:latin typeface="+mn-lt"/>
                        </a:rPr>
                        <a:t>Ικανότητα σε πρόσθετη γλώσσα/γλώσσες : </a:t>
                      </a:r>
                      <a:r>
                        <a:rPr kumimoji="0" lang="el-GR" sz="1400" b="0" i="0" u="none" strike="noStrike" kern="1200" cap="none" normalizeH="0" baseline="0" dirty="0" smtClean="0">
                          <a:ln>
                            <a:noFill/>
                          </a:ln>
                          <a:solidFill>
                            <a:schemeClr val="accent6">
                              <a:lumMod val="50000"/>
                            </a:schemeClr>
                          </a:solidFill>
                          <a:effectLst/>
                          <a:latin typeface="+mn-lt"/>
                          <a:ea typeface="+mn-ea"/>
                          <a:cs typeface="Arial" charset="0"/>
                        </a:rPr>
                        <a:t>ευαισθησία στις πολιτιστικές διαφορές.</a:t>
                      </a:r>
                      <a:endParaRPr kumimoji="0" lang="el-GR" sz="1400" b="0" i="0" u="none" strike="noStrike" kern="1200" cap="none" normalizeH="0" baseline="0" dirty="0">
                        <a:ln>
                          <a:noFill/>
                        </a:ln>
                        <a:solidFill>
                          <a:schemeClr val="accent6">
                            <a:lumMod val="50000"/>
                          </a:schemeClr>
                        </a:solidFill>
                        <a:effectLst/>
                        <a:latin typeface="+mn-lt"/>
                        <a:ea typeface="+mn-ea"/>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bl>
          </a:graphicData>
        </a:graphic>
      </p:graphicFrame>
      <p:sp>
        <p:nvSpPr>
          <p:cNvPr id="5" name="1 - Τίτλος"/>
          <p:cNvSpPr txBox="1">
            <a:spLocks/>
          </p:cNvSpPr>
          <p:nvPr/>
        </p:nvSpPr>
        <p:spPr>
          <a:xfrm>
            <a:off x="611560" y="377181"/>
            <a:ext cx="7920880" cy="675555"/>
          </a:xfrm>
          <a:prstGeom prst="rect">
            <a:avLst/>
          </a:prstGeom>
          <a:solidFill>
            <a:schemeClr val="accent5">
              <a:lumMod val="75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lnSpc>
                <a:spcPct val="150000"/>
              </a:lnSpc>
              <a:spcBef>
                <a:spcPct val="20000"/>
              </a:spcBef>
            </a:pPr>
            <a:r>
              <a:rPr lang="el-GR" sz="2400" b="1" dirty="0">
                <a:solidFill>
                  <a:schemeClr val="bg1"/>
                </a:solidFill>
              </a:rPr>
              <a:t>Τρόποι </a:t>
            </a:r>
            <a:r>
              <a:rPr lang="el-GR" sz="2400" b="1" dirty="0" smtClean="0">
                <a:solidFill>
                  <a:schemeClr val="bg1"/>
                </a:solidFill>
              </a:rPr>
              <a:t>εργασίας: Επικοινωνία</a:t>
            </a:r>
            <a:endParaRPr lang="en-US" sz="2400" b="1" dirty="0" smtClean="0">
              <a:solidFill>
                <a:schemeClr val="bg1"/>
              </a:solidFill>
            </a:endParaRPr>
          </a:p>
        </p:txBody>
      </p:sp>
      <p:sp>
        <p:nvSpPr>
          <p:cNvPr id="3" name="Slide Number Placeholder 2"/>
          <p:cNvSpPr>
            <a:spLocks noGrp="1"/>
          </p:cNvSpPr>
          <p:nvPr>
            <p:ph type="sldNum" sz="quarter" idx="12"/>
          </p:nvPr>
        </p:nvSpPr>
        <p:spPr/>
        <p:txBody>
          <a:bodyPr/>
          <a:lstStyle/>
          <a:p>
            <a:pPr>
              <a:defRPr/>
            </a:pPr>
            <a:fld id="{41B1D441-E748-4FC5-B079-CB9F509820CE}" type="slidenum">
              <a:rPr lang="el-GR" smtClean="0"/>
              <a:pPr>
                <a:defRPr/>
              </a:pPr>
              <a:t>13</a:t>
            </a:fld>
            <a:endParaRPr lang="el-GR"/>
          </a:p>
        </p:txBody>
      </p:sp>
    </p:spTree>
    <p:extLst>
      <p:ext uri="{BB962C8B-B14F-4D97-AF65-F5344CB8AC3E}">
        <p14:creationId xmlns:p14="http://schemas.microsoft.com/office/powerpoint/2010/main" val="4178842864"/>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7A4A9-92FF-4EAA-A602-AAACBF9003BC}"/>
              </a:ext>
            </a:extLst>
          </p:cNvPr>
          <p:cNvSpPr>
            <a:spLocks noGrp="1"/>
          </p:cNvSpPr>
          <p:nvPr>
            <p:ph type="title"/>
          </p:nvPr>
        </p:nvSpPr>
        <p:spPr/>
        <p:txBody>
          <a:bodyPr>
            <a:normAutofit fontScale="90000"/>
          </a:bodyPr>
          <a:lstStyle/>
          <a:p>
            <a:pPr algn="ctr"/>
            <a:r>
              <a:rPr lang="el-GR" dirty="0"/>
              <a:t>ΦΑΣΕΙΣ ΤΗΣ ΟΜΑΔΟΣΥΝΕΡΓΑΤΙΚΗΣ</a:t>
            </a:r>
            <a:br>
              <a:rPr lang="el-GR" dirty="0"/>
            </a:br>
            <a:r>
              <a:rPr lang="el-GR" dirty="0"/>
              <a:t>ΠΡΩΤΗ ΦΑΣΗ </a:t>
            </a:r>
          </a:p>
        </p:txBody>
      </p:sp>
      <p:sp>
        <p:nvSpPr>
          <p:cNvPr id="3" name="Content Placeholder 2">
            <a:extLst>
              <a:ext uri="{FF2B5EF4-FFF2-40B4-BE49-F238E27FC236}">
                <a16:creationId xmlns:a16="http://schemas.microsoft.com/office/drawing/2014/main" xmlns="" id="{81089922-037E-4745-A6B4-FBF7CBE564BF}"/>
              </a:ext>
            </a:extLst>
          </p:cNvPr>
          <p:cNvSpPr>
            <a:spLocks noGrp="1"/>
          </p:cNvSpPr>
          <p:nvPr>
            <p:ph idx="1"/>
          </p:nvPr>
        </p:nvSpPr>
        <p:spPr/>
        <p:txBody>
          <a:bodyPr/>
          <a:lstStyle/>
          <a:p>
            <a:endParaRPr lang="el-GR" dirty="0"/>
          </a:p>
          <a:p>
            <a:r>
              <a:rPr lang="el-GR" dirty="0"/>
              <a:t>Καθορίζεται το θέμα και οι στόχοι από τον εκπαιδευτικό</a:t>
            </a:r>
            <a:r>
              <a:rPr lang="el-GR" b="1" dirty="0"/>
              <a:t> </a:t>
            </a:r>
            <a:r>
              <a:rPr lang="el-GR" dirty="0"/>
              <a:t>και χωρίζεται η τάξη σε ομαδες</a:t>
            </a:r>
          </a:p>
          <a:p>
            <a:r>
              <a:rPr lang="el-GR" dirty="0"/>
              <a:t>Π.χ. Στο πλαίσιο του μαθήματος της τοπογραφίας, ο εκπαιδευτικός ζητά από τους μαθητές να χωριστούν σε δύο ομάδες και κατευθυνόμενη στο εξωτερικό μέρος του σχολειού να μετρήσουν το καθορισμένο εμβαδόν γηπέδου σε ένα τέταρτο</a:t>
            </a:r>
          </a:p>
          <a:p>
            <a:endParaRPr lang="el-GR" dirty="0"/>
          </a:p>
          <a:p>
            <a:endParaRPr lang="el-GR" dirty="0"/>
          </a:p>
        </p:txBody>
      </p:sp>
    </p:spTree>
    <p:extLst>
      <p:ext uri="{BB962C8B-B14F-4D97-AF65-F5344CB8AC3E}">
        <p14:creationId xmlns:p14="http://schemas.microsoft.com/office/powerpoint/2010/main" val="29470424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05AD1-8C59-4260-A3BC-95E9E694BB4C}"/>
              </a:ext>
            </a:extLst>
          </p:cNvPr>
          <p:cNvSpPr>
            <a:spLocks noGrp="1"/>
          </p:cNvSpPr>
          <p:nvPr>
            <p:ph type="title"/>
          </p:nvPr>
        </p:nvSpPr>
        <p:spPr/>
        <p:txBody>
          <a:bodyPr/>
          <a:lstStyle/>
          <a:p>
            <a:pPr algn="ctr"/>
            <a:r>
              <a:rPr lang="el-GR" dirty="0"/>
              <a:t>ΔΕΥΤΕΡΗ ΦΑΣΗ</a:t>
            </a:r>
          </a:p>
        </p:txBody>
      </p:sp>
      <p:sp>
        <p:nvSpPr>
          <p:cNvPr id="3" name="Content Placeholder 2">
            <a:extLst>
              <a:ext uri="{FF2B5EF4-FFF2-40B4-BE49-F238E27FC236}">
                <a16:creationId xmlns:a16="http://schemas.microsoft.com/office/drawing/2014/main" xmlns="" id="{03D60EE4-7E43-4957-AF88-103406AAD028}"/>
              </a:ext>
            </a:extLst>
          </p:cNvPr>
          <p:cNvSpPr>
            <a:spLocks noGrp="1"/>
          </p:cNvSpPr>
          <p:nvPr>
            <p:ph idx="1"/>
          </p:nvPr>
        </p:nvSpPr>
        <p:spPr/>
        <p:txBody>
          <a:bodyPr/>
          <a:lstStyle/>
          <a:p>
            <a:r>
              <a:rPr lang="el-GR" dirty="0"/>
              <a:t>Καθορίζεται σε συνεργασία με τους μαθητές ποια θα είναι η επεξεργασία του θέματος, ποιοι θα είναι οι ρόλοι του κάθε μέλους της ομάδας και γίνεται η συμπλήρωση των φύλλων εργασίας</a:t>
            </a:r>
          </a:p>
          <a:p>
            <a:r>
              <a:rPr lang="el-GR" dirty="0"/>
              <a:t>Π.χ. Ο καθηγητής έχει φέρει τον γεωδαιτικό σταθμό, την μετροταινία, τα τρίποδα και το κατάφωτο. Δείχνει στις ομάδες πως να κάνουν μετρήσεις με τον θεοδόλιχο και τους ζητά να κάνουν το ίδιο με το γεωδαιτικο σταθμό στο γήπεδο. Έχοντας ως καθοδήγηση ένα σχέδιο που παρέχεται από τον καθηγητή, οι μαθητές καλούνται να δημιουργήσουν το σχέδιο του γηπέδου.</a:t>
            </a:r>
          </a:p>
          <a:p>
            <a:endParaRPr lang="el-GR" dirty="0"/>
          </a:p>
        </p:txBody>
      </p:sp>
    </p:spTree>
    <p:extLst>
      <p:ext uri="{BB962C8B-B14F-4D97-AF65-F5344CB8AC3E}">
        <p14:creationId xmlns:p14="http://schemas.microsoft.com/office/powerpoint/2010/main" val="40595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C4B4E-CBB3-44F5-8D05-2AD9EB070005}"/>
              </a:ext>
            </a:extLst>
          </p:cNvPr>
          <p:cNvSpPr>
            <a:spLocks noGrp="1"/>
          </p:cNvSpPr>
          <p:nvPr>
            <p:ph type="title"/>
          </p:nvPr>
        </p:nvSpPr>
        <p:spPr/>
        <p:txBody>
          <a:bodyPr/>
          <a:lstStyle/>
          <a:p>
            <a:pPr algn="ctr"/>
            <a:r>
              <a:rPr lang="el-GR" dirty="0"/>
              <a:t>ΤΡΙΤΗ ΦΑΣΗ</a:t>
            </a:r>
          </a:p>
        </p:txBody>
      </p:sp>
      <p:sp>
        <p:nvSpPr>
          <p:cNvPr id="3" name="Content Placeholder 2">
            <a:extLst>
              <a:ext uri="{FF2B5EF4-FFF2-40B4-BE49-F238E27FC236}">
                <a16:creationId xmlns:a16="http://schemas.microsoft.com/office/drawing/2014/main" xmlns="" id="{A2DCC32B-AF6D-4142-984D-B8D66BBA88D6}"/>
              </a:ext>
            </a:extLst>
          </p:cNvPr>
          <p:cNvSpPr>
            <a:spLocks noGrp="1"/>
          </p:cNvSpPr>
          <p:nvPr>
            <p:ph idx="1"/>
          </p:nvPr>
        </p:nvSpPr>
        <p:spPr/>
        <p:txBody>
          <a:bodyPr/>
          <a:lstStyle/>
          <a:p>
            <a:r>
              <a:rPr lang="el-GR" dirty="0"/>
              <a:t>Ένας εκπρόσωπος από κάθε ομάδα παρουσιάζει την εργασία που ολοκλήρωσε η ομάδα του και θέτονται οι απορίες</a:t>
            </a:r>
          </a:p>
          <a:p>
            <a:r>
              <a:rPr lang="el-GR" dirty="0"/>
              <a:t>Π.χ. Οι μαθητές καλούνται να παρουσιάσουν το τελικό τους σχέδιο.</a:t>
            </a:r>
          </a:p>
          <a:p>
            <a:endParaRPr lang="el-GR" dirty="0"/>
          </a:p>
        </p:txBody>
      </p:sp>
    </p:spTree>
    <p:extLst>
      <p:ext uri="{BB962C8B-B14F-4D97-AF65-F5344CB8AC3E}">
        <p14:creationId xmlns:p14="http://schemas.microsoft.com/office/powerpoint/2010/main" val="36326111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3DA088-C56E-468A-9C2D-01DFB9A35FDA}"/>
              </a:ext>
            </a:extLst>
          </p:cNvPr>
          <p:cNvSpPr>
            <a:spLocks noGrp="1"/>
          </p:cNvSpPr>
          <p:nvPr>
            <p:ph type="title"/>
          </p:nvPr>
        </p:nvSpPr>
        <p:spPr/>
        <p:txBody>
          <a:bodyPr/>
          <a:lstStyle/>
          <a:p>
            <a:pPr algn="ctr"/>
            <a:r>
              <a:rPr lang="el-GR" dirty="0"/>
              <a:t>ΤΕΤΑΡΤΗ ΦΑΣΗ </a:t>
            </a:r>
          </a:p>
        </p:txBody>
      </p:sp>
      <p:sp>
        <p:nvSpPr>
          <p:cNvPr id="3" name="Content Placeholder 2">
            <a:extLst>
              <a:ext uri="{FF2B5EF4-FFF2-40B4-BE49-F238E27FC236}">
                <a16:creationId xmlns:a16="http://schemas.microsoft.com/office/drawing/2014/main" xmlns="" id="{E8F17F7D-C841-4539-BE5F-9E209F94B4DC}"/>
              </a:ext>
            </a:extLst>
          </p:cNvPr>
          <p:cNvSpPr>
            <a:spLocks noGrp="1"/>
          </p:cNvSpPr>
          <p:nvPr>
            <p:ph idx="1"/>
          </p:nvPr>
        </p:nvSpPr>
        <p:spPr/>
        <p:txBody>
          <a:bodyPr/>
          <a:lstStyle/>
          <a:p>
            <a:r>
              <a:rPr lang="el-GR" dirty="0"/>
              <a:t>Οι μαθητές αυτοαξιολογούνται ή ετεροαξιολογούνται με άξονα αν πέτυχαν τους αρχικούς στόχους</a:t>
            </a:r>
          </a:p>
          <a:p>
            <a:r>
              <a:rPr lang="el-GR" dirty="0"/>
              <a:t>Π.χ. Η κάθε ομάδα αυτοαξιολογείται συγκρίνοντας το σχέδιο της με το σχέδιο της άλλης ομάδας και διακρίνοντας τις τυχών διαφορές.</a:t>
            </a:r>
          </a:p>
          <a:p>
            <a:endParaRPr lang="el-GR" dirty="0"/>
          </a:p>
          <a:p>
            <a:endParaRPr lang="el-GR" dirty="0"/>
          </a:p>
        </p:txBody>
      </p:sp>
    </p:spTree>
    <p:extLst>
      <p:ext uri="{BB962C8B-B14F-4D97-AF65-F5344CB8AC3E}">
        <p14:creationId xmlns:p14="http://schemas.microsoft.com/office/powerpoint/2010/main" val="10217956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D0F9AE-0B3D-42BF-A562-CEF3EE4EDBE2}"/>
              </a:ext>
            </a:extLst>
          </p:cNvPr>
          <p:cNvSpPr>
            <a:spLocks noGrp="1"/>
          </p:cNvSpPr>
          <p:nvPr>
            <p:ph type="title"/>
          </p:nvPr>
        </p:nvSpPr>
        <p:spPr/>
        <p:txBody>
          <a:bodyPr/>
          <a:lstStyle/>
          <a:p>
            <a:pPr algn="ctr"/>
            <a:r>
              <a:rPr lang="el-GR" dirty="0"/>
              <a:t>ΠΕΜΠΤΗ ΦΑΣΗ</a:t>
            </a:r>
          </a:p>
        </p:txBody>
      </p:sp>
      <p:sp>
        <p:nvSpPr>
          <p:cNvPr id="3" name="Content Placeholder 2">
            <a:extLst>
              <a:ext uri="{FF2B5EF4-FFF2-40B4-BE49-F238E27FC236}">
                <a16:creationId xmlns:a16="http://schemas.microsoft.com/office/drawing/2014/main" xmlns="" id="{A140BF93-6146-4E84-A0A8-C071120BE186}"/>
              </a:ext>
            </a:extLst>
          </p:cNvPr>
          <p:cNvSpPr>
            <a:spLocks noGrp="1"/>
          </p:cNvSpPr>
          <p:nvPr>
            <p:ph idx="1"/>
          </p:nvPr>
        </p:nvSpPr>
        <p:spPr/>
        <p:txBody>
          <a:bodyPr/>
          <a:lstStyle/>
          <a:p>
            <a:r>
              <a:rPr lang="el-GR" dirty="0"/>
              <a:t>Ανακεφαλαίωση λεκτικά ή ακόμα και με εννοιολογικό χαρτη</a:t>
            </a:r>
          </a:p>
          <a:p>
            <a:r>
              <a:rPr lang="el-GR" dirty="0"/>
              <a:t>Π.χ. Ο καθηγητής ανακεφαλαιωνει τι μάθαν και επεξηγεί τα πιθανα αιτία σφαλμάτων που προκαλλούν τις μικροδιαφορες στα δύο σχέδια όπως ακρίβεια της μέτρησης και σφάλμα του παρατηρητη.</a:t>
            </a:r>
          </a:p>
        </p:txBody>
      </p:sp>
    </p:spTree>
    <p:extLst>
      <p:ext uri="{BB962C8B-B14F-4D97-AF65-F5344CB8AC3E}">
        <p14:creationId xmlns:p14="http://schemas.microsoft.com/office/powerpoint/2010/main" val="29647654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6289B-D0EB-4F1C-9EE8-A32E3D74BF0C}"/>
              </a:ext>
            </a:extLst>
          </p:cNvPr>
          <p:cNvSpPr>
            <a:spLocks noGrp="1"/>
          </p:cNvSpPr>
          <p:nvPr>
            <p:ph type="title"/>
          </p:nvPr>
        </p:nvSpPr>
        <p:spPr/>
        <p:txBody>
          <a:bodyPr/>
          <a:lstStyle/>
          <a:p>
            <a:r>
              <a:rPr lang="el-GR" dirty="0"/>
              <a:t>ΕΝ ΚΑΤΑΚΛΕΙΔΙ</a:t>
            </a:r>
          </a:p>
        </p:txBody>
      </p:sp>
      <p:sp>
        <p:nvSpPr>
          <p:cNvPr id="3" name="Content Placeholder 2">
            <a:extLst>
              <a:ext uri="{FF2B5EF4-FFF2-40B4-BE49-F238E27FC236}">
                <a16:creationId xmlns:a16="http://schemas.microsoft.com/office/drawing/2014/main" xmlns="" id="{F694C132-143F-48B6-A183-7B36A2B81459}"/>
              </a:ext>
            </a:extLst>
          </p:cNvPr>
          <p:cNvSpPr>
            <a:spLocks noGrp="1"/>
          </p:cNvSpPr>
          <p:nvPr>
            <p:ph idx="1"/>
          </p:nvPr>
        </p:nvSpPr>
        <p:spPr/>
        <p:txBody>
          <a:bodyPr/>
          <a:lstStyle/>
          <a:p>
            <a:r>
              <a:rPr lang="el-GR" b="1" dirty="0"/>
              <a:t>Ομαδική εργασία:</a:t>
            </a:r>
            <a:r>
              <a:rPr lang="el-GR" dirty="0"/>
              <a:t>Υφίσταται όταν τα μέλη ομάδας συζητούν τους τρόπους με τους οποίους θα επιτύχουν το στόχο τους και ενεργούν προς τον σκοπό αυτό. Περιλαμβάνει επίσης συζήτηση της αποτελεσματικότητας των εργασιακών σχέσεων κατά τη διάρκεια της κίνησης προς την επίτευξη του στόχου καθώς και αξιολογική συζήτηση όσον αφορά την επίτευξη του στόχου αφενός και την προσωπική συμβολή του καθενός αφετέρου.</a:t>
            </a:r>
          </a:p>
          <a:p>
            <a:endParaRPr lang="el-GR" dirty="0"/>
          </a:p>
        </p:txBody>
      </p:sp>
    </p:spTree>
    <p:extLst>
      <p:ext uri="{BB962C8B-B14F-4D97-AF65-F5344CB8AC3E}">
        <p14:creationId xmlns:p14="http://schemas.microsoft.com/office/powerpoint/2010/main" val="35983510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56792" y="-315416"/>
            <a:ext cx="7704856" cy="10256526"/>
          </a:xfrm>
          <a:prstGeom prst="ellips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Τίτλος"/>
          <p:cNvSpPr>
            <a:spLocks noGrp="1"/>
          </p:cNvSpPr>
          <p:nvPr>
            <p:ph type="ctrTitle"/>
          </p:nvPr>
        </p:nvSpPr>
        <p:spPr>
          <a:xfrm>
            <a:off x="-26288" y="15280"/>
            <a:ext cx="4860032" cy="503237"/>
          </a:xfrm>
          <a:solidFill>
            <a:srgbClr val="E49898"/>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pPr>
            <a:r>
              <a:rPr lang="el-GR" sz="2400" b="1" dirty="0" smtClean="0">
                <a:solidFill>
                  <a:schemeClr val="accent6">
                    <a:lumMod val="50000"/>
                  </a:schemeClr>
                </a:solidFill>
                <a:cs typeface="Times New Roman" pitchFamily="18" charset="0"/>
              </a:rPr>
              <a:t>Βιβλιογραφικές αναφορές</a:t>
            </a:r>
            <a:endParaRPr lang="el-GR" sz="2000" b="1" dirty="0">
              <a:solidFill>
                <a:schemeClr val="accent6">
                  <a:lumMod val="50000"/>
                </a:schemeClr>
              </a:solidFill>
              <a:cs typeface="Times New Roman" pitchFamily="18" charset="0"/>
            </a:endParaRPr>
          </a:p>
        </p:txBody>
      </p:sp>
      <p:sp>
        <p:nvSpPr>
          <p:cNvPr id="11" name="Θέση περιεχομένου 2"/>
          <p:cNvSpPr txBox="1">
            <a:spLocks/>
          </p:cNvSpPr>
          <p:nvPr/>
        </p:nvSpPr>
        <p:spPr bwMode="auto">
          <a:xfrm>
            <a:off x="-4192" y="692696"/>
            <a:ext cx="773729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Wingdings" pitchFamily="2" charset="2"/>
              <a:buChar char="§"/>
            </a:pPr>
            <a:r>
              <a:rPr lang="en-US" sz="2000" dirty="0">
                <a:solidFill>
                  <a:schemeClr val="tx1"/>
                </a:solidFill>
              </a:rPr>
              <a:t>Sánchez, A. V., &amp; Ruiz, M. P. (2008). Competence-based learning. A proposal for the assessment of generic competences, University of </a:t>
            </a:r>
            <a:r>
              <a:rPr lang="en-US" sz="2000" dirty="0" err="1">
                <a:solidFill>
                  <a:schemeClr val="tx1"/>
                </a:solidFill>
              </a:rPr>
              <a:t>Deusto</a:t>
            </a:r>
            <a:r>
              <a:rPr lang="en-US" sz="2000" dirty="0">
                <a:solidFill>
                  <a:schemeClr val="tx1"/>
                </a:solidFill>
              </a:rPr>
              <a:t>: </a:t>
            </a:r>
            <a:r>
              <a:rPr lang="en-US" sz="2000" dirty="0">
                <a:solidFill>
                  <a:schemeClr val="tx1"/>
                </a:solidFill>
              </a:rPr>
              <a:t>Bilbao.</a:t>
            </a:r>
          </a:p>
          <a:p>
            <a:pPr marL="342900" indent="-342900" algn="l">
              <a:buFont typeface="Wingdings" pitchFamily="2" charset="2"/>
              <a:buChar char="§"/>
            </a:pPr>
            <a:r>
              <a:rPr lang="en-US" sz="2000" dirty="0" err="1">
                <a:solidFill>
                  <a:schemeClr val="tx1"/>
                </a:solidFill>
              </a:rPr>
              <a:t>Descy</a:t>
            </a:r>
            <a:r>
              <a:rPr lang="en-US" sz="2000" dirty="0">
                <a:solidFill>
                  <a:schemeClr val="tx1"/>
                </a:solidFill>
              </a:rPr>
              <a:t>, P., &amp; </a:t>
            </a:r>
            <a:r>
              <a:rPr lang="en-US" sz="2000" dirty="0" err="1">
                <a:solidFill>
                  <a:schemeClr val="tx1"/>
                </a:solidFill>
              </a:rPr>
              <a:t>Tessaring</a:t>
            </a:r>
            <a:r>
              <a:rPr lang="en-US" sz="2000" dirty="0">
                <a:solidFill>
                  <a:schemeClr val="tx1"/>
                </a:solidFill>
              </a:rPr>
              <a:t>, M. (2001). Training and Learning for Competence: Second Report on Vocational Training Research in Europe. Executive Summary. CEDEFOP Reference Series. CEDEFOP, PO Box 22427, Thessaloniki, GR-55102 Greece. </a:t>
            </a:r>
          </a:p>
          <a:p>
            <a:pPr marL="342900" indent="-342900" algn="l">
              <a:buFont typeface="Wingdings" pitchFamily="2" charset="2"/>
              <a:buChar char="§"/>
            </a:pPr>
            <a:r>
              <a:rPr lang="en-US" sz="2000" dirty="0" smtClean="0">
                <a:solidFill>
                  <a:schemeClr val="tx1"/>
                </a:solidFill>
              </a:rPr>
              <a:t>Lorenz</a:t>
            </a:r>
            <a:r>
              <a:rPr lang="en-US" sz="2000" dirty="0">
                <a:solidFill>
                  <a:schemeClr val="tx1"/>
                </a:solidFill>
              </a:rPr>
              <a:t>, E., &amp; </a:t>
            </a:r>
            <a:r>
              <a:rPr lang="en-US" sz="2000" dirty="0" err="1">
                <a:solidFill>
                  <a:schemeClr val="tx1"/>
                </a:solidFill>
              </a:rPr>
              <a:t>Lundvall</a:t>
            </a:r>
            <a:r>
              <a:rPr lang="en-US" sz="2000" dirty="0">
                <a:solidFill>
                  <a:schemeClr val="tx1"/>
                </a:solidFill>
              </a:rPr>
              <a:t>, B. Å. (2006). Understanding European systems of competence building. How Europe’s Economies Learn: Coordinating Competing Models, Oxford University Press, Oxford, </a:t>
            </a:r>
            <a:r>
              <a:rPr lang="en-US" sz="2000" dirty="0">
                <a:solidFill>
                  <a:schemeClr val="tx1"/>
                </a:solidFill>
              </a:rPr>
              <a:t>1-25.</a:t>
            </a:r>
            <a:r>
              <a:rPr lang="en-US" sz="2000" dirty="0">
                <a:solidFill>
                  <a:schemeClr val="tx1"/>
                </a:solidFill>
              </a:rPr>
              <a:t> </a:t>
            </a:r>
          </a:p>
          <a:p>
            <a:pPr marL="342900" indent="-342900" algn="l">
              <a:buFont typeface="Wingdings" pitchFamily="2" charset="2"/>
              <a:buChar char="§"/>
            </a:pPr>
            <a:r>
              <a:rPr lang="en-GB" sz="2000" dirty="0">
                <a:solidFill>
                  <a:schemeClr val="tx1"/>
                </a:solidFill>
              </a:rPr>
              <a:t>Binkley</a:t>
            </a:r>
            <a:r>
              <a:rPr lang="en-GB" sz="2000" dirty="0">
                <a:solidFill>
                  <a:schemeClr val="tx1"/>
                </a:solidFill>
              </a:rPr>
              <a:t>, M., </a:t>
            </a:r>
            <a:r>
              <a:rPr lang="en-GB" sz="2000" dirty="0" err="1">
                <a:solidFill>
                  <a:schemeClr val="tx1"/>
                </a:solidFill>
              </a:rPr>
              <a:t>Erstad</a:t>
            </a:r>
            <a:r>
              <a:rPr lang="en-GB" sz="2000" dirty="0">
                <a:solidFill>
                  <a:schemeClr val="tx1"/>
                </a:solidFill>
              </a:rPr>
              <a:t>, O., Herman, J., </a:t>
            </a:r>
            <a:r>
              <a:rPr lang="en-GB" sz="2000" dirty="0" err="1">
                <a:solidFill>
                  <a:schemeClr val="tx1"/>
                </a:solidFill>
              </a:rPr>
              <a:t>Raizen</a:t>
            </a:r>
            <a:r>
              <a:rPr lang="en-GB" sz="2000" dirty="0">
                <a:solidFill>
                  <a:schemeClr val="tx1"/>
                </a:solidFill>
              </a:rPr>
              <a:t>, S., Ripley, M., Miller-Ricci, M., &amp; Rumble, M. (2012). Defining twenty-first century skills. In Assessment and teaching of 21st century skills (pp. 17-66). </a:t>
            </a:r>
            <a:r>
              <a:rPr lang="en-GB" sz="2000" dirty="0">
                <a:solidFill>
                  <a:schemeClr val="tx1"/>
                </a:solidFill>
              </a:rPr>
              <a:t>Springer</a:t>
            </a:r>
            <a:r>
              <a:rPr lang="el-GR" sz="2000" dirty="0">
                <a:solidFill>
                  <a:schemeClr val="tx1"/>
                </a:solidFill>
              </a:rPr>
              <a:t>:</a:t>
            </a:r>
            <a:r>
              <a:rPr lang="en-GB" sz="2000" dirty="0">
                <a:solidFill>
                  <a:schemeClr val="tx1"/>
                </a:solidFill>
              </a:rPr>
              <a:t>Dordrecht</a:t>
            </a:r>
            <a:endParaRPr lang="en-US" sz="2000" dirty="0">
              <a:solidFill>
                <a:schemeClr val="tx1"/>
              </a:solidFill>
            </a:endParaRPr>
          </a:p>
          <a:p>
            <a:pPr marL="342900" indent="-342900" algn="l">
              <a:buFont typeface="Wingdings" pitchFamily="2" charset="2"/>
              <a:buChar char="§"/>
            </a:pPr>
            <a:r>
              <a:rPr lang="en-US" sz="2000" dirty="0">
                <a:solidFill>
                  <a:schemeClr val="tx1"/>
                </a:solidFill>
              </a:rPr>
              <a:t>CEDEFOP </a:t>
            </a:r>
            <a:r>
              <a:rPr lang="en-US" sz="2000" dirty="0">
                <a:solidFill>
                  <a:schemeClr val="tx1"/>
                </a:solidFill>
              </a:rPr>
              <a:t>(2014).Terminology of European education and training policy, Second edition, a selection of 130 key terms, Luxemburg </a:t>
            </a:r>
            <a:r>
              <a:rPr lang="el-GR" sz="2000" dirty="0">
                <a:solidFill>
                  <a:schemeClr val="tx1"/>
                </a:solidFill>
              </a:rPr>
              <a:t>Ανακτήθηκε από </a:t>
            </a:r>
            <a:r>
              <a:rPr lang="en-US" sz="2000" dirty="0">
                <a:solidFill>
                  <a:schemeClr val="tx1"/>
                </a:solidFill>
              </a:rPr>
              <a:t>https://www.cedefop.europa.eu/en/publications-and-resources/publications/4117</a:t>
            </a:r>
          </a:p>
          <a:p>
            <a:pPr marL="342900" indent="-342900" algn="l">
              <a:buFont typeface="Wingdings" pitchFamily="2" charset="2"/>
              <a:buChar char="§"/>
            </a:pPr>
            <a:endParaRPr lang="en-US" sz="1400" dirty="0">
              <a:solidFill>
                <a:srgbClr val="FF0000"/>
              </a:solidFill>
            </a:endParaRPr>
          </a:p>
          <a:p>
            <a:pPr marL="285750" indent="-285750" algn="l">
              <a:buFont typeface="Wingdings" pitchFamily="2" charset="2"/>
              <a:buChar char="§"/>
            </a:pPr>
            <a:endParaRPr lang="el-GR" sz="1400" dirty="0">
              <a:solidFill>
                <a:srgbClr val="FF0000"/>
              </a:solidFill>
            </a:endParaRPr>
          </a:p>
          <a:p>
            <a:pPr marL="285750" indent="-285750">
              <a:buFont typeface="Wingdings" pitchFamily="2" charset="2"/>
              <a:buChar char="§"/>
            </a:pPr>
            <a:endParaRPr lang="el-GR" sz="1400" dirty="0"/>
          </a:p>
        </p:txBody>
      </p:sp>
      <p:pic>
        <p:nvPicPr>
          <p:cNvPr id="3" name="Picture 2" descr="Top 7 Lessons From 134 Book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5650272"/>
            <a:ext cx="1403647" cy="1207728"/>
          </a:xfrm>
          <a:prstGeom prst="rect">
            <a:avLst/>
          </a:prstGeom>
        </p:spPr>
      </p:pic>
    </p:spTree>
    <p:extLst>
      <p:ext uri="{BB962C8B-B14F-4D97-AF65-F5344CB8AC3E}">
        <p14:creationId xmlns:p14="http://schemas.microsoft.com/office/powerpoint/2010/main" val="2360157141"/>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787683"/>
            <a:ext cx="8229600" cy="4768865"/>
          </a:xfrm>
        </p:spPr>
        <p:txBody>
          <a:bodyPr/>
          <a:lstStyle/>
          <a:p>
            <a:pPr algn="just"/>
            <a:r>
              <a:rPr lang="en-US" sz="2000" dirty="0" smtClean="0"/>
              <a:t>Siegel,  H., (1988), “Critical Thinking as an Educational</a:t>
            </a:r>
            <a:r>
              <a:rPr lang="el-GR" sz="2000" dirty="0" smtClean="0"/>
              <a:t> </a:t>
            </a:r>
            <a:r>
              <a:rPr lang="en-US" sz="2000" dirty="0" smtClean="0"/>
              <a:t>Ideal”. </a:t>
            </a:r>
            <a:r>
              <a:rPr lang="el-GR" sz="2000" dirty="0" smtClean="0"/>
              <a:t>Στο  </a:t>
            </a:r>
            <a:r>
              <a:rPr lang="en-US" sz="2000" dirty="0" smtClean="0"/>
              <a:t>Hare  W &amp; </a:t>
            </a:r>
            <a:r>
              <a:rPr lang="en-US" sz="2000" dirty="0" err="1" smtClean="0"/>
              <a:t>Portelli</a:t>
            </a:r>
            <a:r>
              <a:rPr lang="en-US" sz="2000" dirty="0" smtClean="0"/>
              <a:t> J. (</a:t>
            </a:r>
            <a:r>
              <a:rPr lang="el-GR" sz="2000" dirty="0" err="1" smtClean="0"/>
              <a:t>επιμ</a:t>
            </a:r>
            <a:r>
              <a:rPr lang="el-GR" sz="2000" dirty="0" smtClean="0"/>
              <a:t>.),</a:t>
            </a:r>
            <a:r>
              <a:rPr lang="en-US" sz="2000" dirty="0" smtClean="0"/>
              <a:t> Philosophy  of Education, </a:t>
            </a:r>
            <a:r>
              <a:rPr lang="en-US" sz="2000" dirty="0" err="1" smtClean="0"/>
              <a:t>Detselig</a:t>
            </a:r>
            <a:r>
              <a:rPr lang="en-US" sz="2000" dirty="0" smtClean="0"/>
              <a:t> Enterprises Ltd, Calgary, Canada, p.p. 7-9.  </a:t>
            </a:r>
            <a:endParaRPr lang="el-GR" sz="2000" dirty="0" smtClean="0"/>
          </a:p>
          <a:p>
            <a:r>
              <a:rPr lang="el-GR" sz="2000" dirty="0" err="1" smtClean="0"/>
              <a:t>Κωσταρίδου</a:t>
            </a:r>
            <a:r>
              <a:rPr lang="el-GR" sz="2000" dirty="0" smtClean="0"/>
              <a:t>-Ευκλείδη Α (2011). Μεταγνωστικές Λειτουργίες και </a:t>
            </a:r>
            <a:r>
              <a:rPr lang="el-GR" sz="2000" dirty="0" err="1" smtClean="0"/>
              <a:t>Αυτ</a:t>
            </a:r>
            <a:r>
              <a:rPr lang="en-US" sz="2000" dirty="0" smtClean="0"/>
              <a:t>o-</a:t>
            </a:r>
            <a:r>
              <a:rPr lang="el-GR" sz="2000" dirty="0" smtClean="0"/>
              <a:t>ρύθμιση. Αθήνα. Πεδίο.</a:t>
            </a:r>
          </a:p>
          <a:p>
            <a:r>
              <a:rPr lang="el-GR" sz="2000" dirty="0" err="1" smtClean="0"/>
              <a:t>Κωσταρίδου</a:t>
            </a:r>
            <a:r>
              <a:rPr lang="el-GR" sz="2000" dirty="0" smtClean="0"/>
              <a:t>-Ευκλείδη Α (2011). Ψυχολογία της Σκέψης. Αθήνα. Πεδίο.</a:t>
            </a:r>
          </a:p>
          <a:p>
            <a:r>
              <a:rPr lang="el-GR" sz="2000" dirty="0" err="1" smtClean="0"/>
              <a:t>Ματσαγγούρας</a:t>
            </a:r>
            <a:r>
              <a:rPr lang="el-GR" sz="2000" dirty="0" smtClean="0"/>
              <a:t> Η. (1998), Θεωρία και Πράξη της </a:t>
            </a:r>
            <a:r>
              <a:rPr lang="el-GR" sz="2000" dirty="0" err="1" smtClean="0"/>
              <a:t>∆ιδασκαλίας</a:t>
            </a:r>
            <a:r>
              <a:rPr lang="el-GR" sz="2000" dirty="0" smtClean="0"/>
              <a:t>, Στρατηγικές </a:t>
            </a:r>
            <a:r>
              <a:rPr lang="el-GR" sz="2000" dirty="0" err="1" smtClean="0"/>
              <a:t>∆ιδασκαλίας</a:t>
            </a:r>
            <a:r>
              <a:rPr lang="el-GR" sz="2000" dirty="0" smtClean="0"/>
              <a:t>. Η κριτική σκέψη στη διδακτική πράξη, </a:t>
            </a:r>
            <a:r>
              <a:rPr lang="el-GR" sz="2000" dirty="0" err="1" smtClean="0"/>
              <a:t>τόµος</a:t>
            </a:r>
            <a:r>
              <a:rPr lang="el-GR" sz="2000" dirty="0" smtClean="0"/>
              <a:t> Β΄, Αθήνα: </a:t>
            </a:r>
            <a:r>
              <a:rPr lang="en-US" sz="2000" dirty="0" smtClean="0"/>
              <a:t>Gutenberg.</a:t>
            </a:r>
          </a:p>
          <a:p>
            <a:r>
              <a:rPr lang="el-GR" sz="2000" dirty="0" smtClean="0"/>
              <a:t>Τσακίρη, Δ., </a:t>
            </a:r>
            <a:r>
              <a:rPr lang="el-GR" sz="2000" dirty="0" err="1" smtClean="0"/>
              <a:t>Καπετανίδου</a:t>
            </a:r>
            <a:r>
              <a:rPr lang="el-GR" sz="2000" dirty="0" smtClean="0"/>
              <a:t>, Μ. (2007). Τεχνικές για την ανάπτυξη της δημιουργικής και κριτικής σκέψης. Στο Β. </a:t>
            </a:r>
            <a:r>
              <a:rPr lang="el-GR" sz="2000" dirty="0" err="1" smtClean="0"/>
              <a:t>Κουλαϊδής</a:t>
            </a:r>
            <a:r>
              <a:rPr lang="el-GR" sz="2000" dirty="0" smtClean="0"/>
              <a:t> (</a:t>
            </a:r>
            <a:r>
              <a:rPr lang="el-GR" sz="2000" dirty="0" err="1" smtClean="0"/>
              <a:t>Επιμ</a:t>
            </a:r>
            <a:r>
              <a:rPr lang="el-GR" sz="2000" dirty="0" smtClean="0"/>
              <a:t>.), Σύγχρονες Διδακτικές Προσεγγίσεις για την Ανάπτυξη της Κριτικής-Δημιουργικής Σκέψης (σελ. 95-120). Αθήνα: Ο.ΕΠ.ΕΚ.</a:t>
            </a:r>
          </a:p>
          <a:p>
            <a:endParaRPr lang="el-GR" sz="2000" dirty="0" smtClean="0"/>
          </a:p>
          <a:p>
            <a:endParaRPr lang="el-GR" sz="2000" dirty="0"/>
          </a:p>
        </p:txBody>
      </p:sp>
      <p:sp>
        <p:nvSpPr>
          <p:cNvPr id="4" name="3 - Θέση αριθμού διαφάνειας"/>
          <p:cNvSpPr>
            <a:spLocks noGrp="1"/>
          </p:cNvSpPr>
          <p:nvPr>
            <p:ph type="sldNum" sz="quarter" idx="12"/>
          </p:nvPr>
        </p:nvSpPr>
        <p:spPr/>
        <p:txBody>
          <a:bodyPr/>
          <a:lstStyle/>
          <a:p>
            <a:pPr>
              <a:defRPr/>
            </a:pPr>
            <a:fld id="{5A660EBD-549C-4F68-A039-AD4C149007BB}" type="slidenum">
              <a:rPr lang="el-GR" smtClean="0">
                <a:solidFill>
                  <a:prstClr val="black">
                    <a:tint val="75000"/>
                  </a:prstClr>
                </a:solidFill>
              </a:rPr>
              <a:pPr>
                <a:defRPr/>
              </a:pPr>
              <a:t>137</a:t>
            </a:fld>
            <a:endParaRPr lang="el-GR">
              <a:solidFill>
                <a:prstClr val="black">
                  <a:tint val="75000"/>
                </a:prstClr>
              </a:solidFill>
            </a:endParaRPr>
          </a:p>
        </p:txBody>
      </p:sp>
      <p:pic>
        <p:nvPicPr>
          <p:cNvPr id="5" name="Picture 2" descr="Entry #3 by Renovate for Create red &quot;wave&quot; animation files using an AI  file. Match to Example Video. | Freelancer"/>
          <p:cNvPicPr>
            <a:picLocks noChangeAspect="1" noChangeArrowheads="1"/>
          </p:cNvPicPr>
          <p:nvPr/>
        </p:nvPicPr>
        <p:blipFill rotWithShape="1">
          <a:blip r:embed="rId2">
            <a:extLst>
              <a:ext uri="{28A0092B-C50C-407E-A947-70E740481C1C}">
                <a14:useLocalDpi xmlns:a14="http://schemas.microsoft.com/office/drawing/2010/main" val="0"/>
              </a:ext>
            </a:extLst>
          </a:blip>
          <a:srcRect l="7048"/>
          <a:stretch/>
        </p:blipFill>
        <p:spPr bwMode="auto">
          <a:xfrm>
            <a:off x="2816" y="5572140"/>
            <a:ext cx="8064896" cy="1143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6292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676EEF62-EF81-4EDB-AC7A-B87E4B2CF4C1}"/>
              </a:ext>
            </a:extLst>
          </p:cNvPr>
          <p:cNvSpPr>
            <a:spLocks noGrp="1"/>
          </p:cNvSpPr>
          <p:nvPr>
            <p:ph idx="1"/>
          </p:nvPr>
        </p:nvSpPr>
        <p:spPr>
          <a:xfrm>
            <a:off x="251409" y="620688"/>
            <a:ext cx="8643998" cy="3643339"/>
          </a:xfrm>
        </p:spPr>
        <p:txBody>
          <a:bodyPr/>
          <a:lstStyle/>
          <a:p>
            <a:pPr algn="just"/>
            <a:r>
              <a:rPr lang="en-US" sz="2000" dirty="0" smtClean="0"/>
              <a:t>Beyer, B., (1985), “Critical Thinking: What is it;”, </a:t>
            </a:r>
            <a:r>
              <a:rPr lang="en-US" sz="2000" i="1" dirty="0" smtClean="0"/>
              <a:t>Social Education, 49, </a:t>
            </a:r>
            <a:r>
              <a:rPr lang="el-GR" sz="2000" dirty="0" smtClean="0"/>
              <a:t>(</a:t>
            </a:r>
            <a:r>
              <a:rPr lang="en-US" sz="2000" dirty="0" smtClean="0"/>
              <a:t>4</a:t>
            </a:r>
            <a:r>
              <a:rPr lang="el-GR" sz="2000" dirty="0" smtClean="0"/>
              <a:t>)</a:t>
            </a:r>
            <a:r>
              <a:rPr lang="en-US" sz="2000" dirty="0" smtClean="0"/>
              <a:t>, 271-276.</a:t>
            </a:r>
            <a:endParaRPr lang="el-GR" sz="2000" dirty="0" smtClean="0"/>
          </a:p>
          <a:p>
            <a:pPr algn="just"/>
            <a:r>
              <a:rPr lang="en-US" sz="2000" dirty="0" smtClean="0"/>
              <a:t>Ennis, R. H. (1997). Incorporating critical thinking in the curriculum: An introduction to some basic issues. </a:t>
            </a:r>
            <a:r>
              <a:rPr lang="en-US" sz="2000" i="1" dirty="0" smtClean="0"/>
              <a:t>Inquiry, 16</a:t>
            </a:r>
            <a:r>
              <a:rPr lang="en-US" sz="2000" dirty="0" smtClean="0"/>
              <a:t>(3), 1-9.</a:t>
            </a:r>
          </a:p>
          <a:p>
            <a:pPr algn="just"/>
            <a:r>
              <a:rPr lang="en-US" sz="2000" dirty="0" err="1" smtClean="0"/>
              <a:t>Lipman</a:t>
            </a:r>
            <a:r>
              <a:rPr lang="en-US" sz="2000" dirty="0"/>
              <a:t>, M. (1995). Thinking in Education. Cambridge: Cambridge. University Press. </a:t>
            </a:r>
          </a:p>
          <a:p>
            <a:pPr algn="just"/>
            <a:r>
              <a:rPr lang="en-US" sz="2000" dirty="0"/>
              <a:t>Love, H., Bailey, M., Wittenberg, M., &amp; Geiger, S. (2020). Critical Thinking: Analysis and Evaluation of Argument. Retrieved from </a:t>
            </a:r>
            <a:r>
              <a:rPr lang="en-US" sz="2000" dirty="0">
                <a:hlinkClick r:id="rId3"/>
              </a:rPr>
              <a:t>https://</a:t>
            </a:r>
            <a:r>
              <a:rPr lang="en-US" sz="2000" dirty="0" smtClean="0">
                <a:hlinkClick r:id="rId3"/>
              </a:rPr>
              <a:t>www.oercommons.org/courses/critical-thinking-analysis-and-evaluation-of-argument</a:t>
            </a:r>
            <a:endParaRPr lang="el-GR" sz="2000" dirty="0" smtClean="0"/>
          </a:p>
          <a:p>
            <a:pPr algn="just"/>
            <a:r>
              <a:rPr lang="en-US" sz="2000" dirty="0" smtClean="0"/>
              <a:t>Paul, R. (1990). Critical Thinking: What Every Person Needs to Survive in a Rapidly Changing Word. Rohnert Park, CA. Center for Critical Thinking and Moral Critique.</a:t>
            </a:r>
          </a:p>
          <a:p>
            <a:r>
              <a:rPr lang="el-GR" sz="2000" dirty="0" err="1"/>
              <a:t>Διδαδκτικη</a:t>
            </a:r>
            <a:r>
              <a:rPr lang="el-GR" sz="2000" dirty="0"/>
              <a:t> μεθοδολογία-</a:t>
            </a:r>
            <a:r>
              <a:rPr lang="en-US" sz="2000" dirty="0"/>
              <a:t>Joyce Well </a:t>
            </a:r>
            <a:r>
              <a:rPr lang="en-US" sz="2000" dirty="0" err="1"/>
              <a:t>Calhouin</a:t>
            </a:r>
            <a:endParaRPr lang="en-US" sz="2000" dirty="0"/>
          </a:p>
          <a:p>
            <a:endParaRPr lang="en-US" sz="2000" dirty="0" smtClean="0"/>
          </a:p>
        </p:txBody>
      </p:sp>
      <p:sp>
        <p:nvSpPr>
          <p:cNvPr id="4" name="Θέση αριθμού διαφάνειας 3">
            <a:extLst>
              <a:ext uri="{FF2B5EF4-FFF2-40B4-BE49-F238E27FC236}">
                <a16:creationId xmlns:a16="http://schemas.microsoft.com/office/drawing/2014/main" xmlns="" id="{8E3B4264-4478-426C-AC0C-CB91E502692D}"/>
              </a:ext>
            </a:extLst>
          </p:cNvPr>
          <p:cNvSpPr>
            <a:spLocks noGrp="1"/>
          </p:cNvSpPr>
          <p:nvPr>
            <p:ph type="sldNum" sz="quarter" idx="12"/>
          </p:nvPr>
        </p:nvSpPr>
        <p:spPr/>
        <p:txBody>
          <a:bodyPr/>
          <a:lstStyle/>
          <a:p>
            <a:pPr>
              <a:defRPr/>
            </a:pPr>
            <a:fld id="{5A660EBD-549C-4F68-A039-AD4C149007BB}" type="slidenum">
              <a:rPr lang="el-GR" smtClean="0">
                <a:solidFill>
                  <a:prstClr val="black">
                    <a:tint val="75000"/>
                  </a:prstClr>
                </a:solidFill>
              </a:rPr>
              <a:pPr>
                <a:defRPr/>
              </a:pPr>
              <a:t>138</a:t>
            </a:fld>
            <a:endParaRPr lang="el-GR">
              <a:solidFill>
                <a:prstClr val="black">
                  <a:tint val="75000"/>
                </a:prstClr>
              </a:solidFill>
            </a:endParaRPr>
          </a:p>
        </p:txBody>
      </p:sp>
      <p:pic>
        <p:nvPicPr>
          <p:cNvPr id="6" name="Picture 2" descr="Entry #3 by Renovate for Create red &quot;wave&quot; animation files using an AI  file. Match to Example Video. | Freelancer"/>
          <p:cNvPicPr>
            <a:picLocks noChangeAspect="1" noChangeArrowheads="1"/>
          </p:cNvPicPr>
          <p:nvPr/>
        </p:nvPicPr>
        <p:blipFill rotWithShape="1">
          <a:blip r:embed="rId4">
            <a:extLst>
              <a:ext uri="{28A0092B-C50C-407E-A947-70E740481C1C}">
                <a14:useLocalDpi xmlns:a14="http://schemas.microsoft.com/office/drawing/2010/main" val="0"/>
              </a:ext>
            </a:extLst>
          </a:blip>
          <a:srcRect l="7048"/>
          <a:stretch/>
        </p:blipFill>
        <p:spPr bwMode="auto">
          <a:xfrm>
            <a:off x="2816" y="5715016"/>
            <a:ext cx="9141184" cy="114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8116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xmlns="" id="{8E3B4264-4478-426C-AC0C-CB91E502692D}"/>
              </a:ext>
            </a:extLst>
          </p:cNvPr>
          <p:cNvSpPr>
            <a:spLocks noGrp="1"/>
          </p:cNvSpPr>
          <p:nvPr>
            <p:ph type="sldNum" sz="quarter" idx="12"/>
          </p:nvPr>
        </p:nvSpPr>
        <p:spPr/>
        <p:txBody>
          <a:bodyPr/>
          <a:lstStyle/>
          <a:p>
            <a:pPr>
              <a:defRPr/>
            </a:pPr>
            <a:fld id="{5A660EBD-549C-4F68-A039-AD4C149007BB}" type="slidenum">
              <a:rPr lang="el-GR" smtClean="0">
                <a:solidFill>
                  <a:prstClr val="black">
                    <a:tint val="75000"/>
                  </a:prstClr>
                </a:solidFill>
              </a:rPr>
              <a:pPr>
                <a:defRPr/>
              </a:pPr>
              <a:t>139</a:t>
            </a:fld>
            <a:endParaRPr lang="el-GR">
              <a:solidFill>
                <a:prstClr val="black">
                  <a:tint val="75000"/>
                </a:prstClr>
              </a:solidFill>
            </a:endParaRPr>
          </a:p>
        </p:txBody>
      </p:sp>
      <p:pic>
        <p:nvPicPr>
          <p:cNvPr id="6" name="Picture 2" descr="Entry #3 by Renovate for Create red &quot;wave&quot; animation files using an AI  file. Match to Example Video. | Freelancer"/>
          <p:cNvPicPr>
            <a:picLocks noChangeAspect="1" noChangeArrowheads="1"/>
          </p:cNvPicPr>
          <p:nvPr/>
        </p:nvPicPr>
        <p:blipFill rotWithShape="1">
          <a:blip r:embed="rId3">
            <a:extLst>
              <a:ext uri="{28A0092B-C50C-407E-A947-70E740481C1C}">
                <a14:useLocalDpi xmlns:a14="http://schemas.microsoft.com/office/drawing/2010/main" val="0"/>
              </a:ext>
            </a:extLst>
          </a:blip>
          <a:srcRect l="7048"/>
          <a:stretch/>
        </p:blipFill>
        <p:spPr bwMode="auto">
          <a:xfrm>
            <a:off x="2816" y="5715016"/>
            <a:ext cx="9141184" cy="114298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xmlns="" id="{A429CC87-7084-45B6-BEED-F436D91066E5}"/>
              </a:ext>
            </a:extLst>
          </p:cNvPr>
          <p:cNvSpPr>
            <a:spLocks noGrp="1"/>
          </p:cNvSpPr>
          <p:nvPr>
            <p:ph idx="1"/>
          </p:nvPr>
        </p:nvSpPr>
        <p:spPr bwMode="auto">
          <a:xfrm>
            <a:off x="0" y="620688"/>
            <a:ext cx="8712968" cy="3581400"/>
          </a:xfrm>
          <a:prstGeom prst="rect">
            <a:avLst/>
          </a:prstGeom>
          <a:noFill/>
          <a:ln w="9525">
            <a:noFill/>
            <a:miter lim="800000"/>
            <a:headEnd/>
            <a:tailEnd/>
          </a:ln>
        </p:spPr>
        <p:txBody>
          <a:bodyPr>
            <a:normAutofit/>
          </a:bodyPr>
          <a:lstStyle/>
          <a:p>
            <a:pPr marR="0" lvl="0" algn="just" defTabSz="914400" latinLnBrk="0">
              <a:lnSpc>
                <a:spcPct val="150000"/>
              </a:lnSpc>
              <a:buClrTx/>
              <a:buSzTx/>
              <a:tabLst/>
              <a:defRPr/>
            </a:pPr>
            <a:endParaRPr lang="el-GR" sz="2000" dirty="0" smtClean="0"/>
          </a:p>
          <a:p>
            <a:pPr marR="0" lvl="0" algn="just" defTabSz="914400" latinLnBrk="0">
              <a:lnSpc>
                <a:spcPct val="150000"/>
              </a:lnSpc>
              <a:buClrTx/>
              <a:buSzTx/>
              <a:tabLst/>
              <a:defRPr/>
            </a:pPr>
            <a:r>
              <a:rPr lang="el-GR" sz="2000" dirty="0" smtClean="0"/>
              <a:t>https</a:t>
            </a:r>
            <a:r>
              <a:rPr lang="el-GR" sz="2000" dirty="0"/>
              <a:t>://eclass.gunet.gr/.../ΨΥΧΟΛΟΓΙΑ%20ΜΑΘΗΣΗΣ/Συνεργατική%20μάθηση%20... </a:t>
            </a:r>
          </a:p>
          <a:p>
            <a:pPr marR="0" lvl="0" algn="just" defTabSz="914400" latinLnBrk="0">
              <a:lnSpc>
                <a:spcPct val="150000"/>
              </a:lnSpc>
              <a:buClrTx/>
              <a:buSzTx/>
              <a:tabLst/>
              <a:defRPr/>
            </a:pPr>
            <a:r>
              <a:rPr lang="en-US" sz="2000" dirty="0"/>
              <a:t>3pek.att.sch.gr/docs/</a:t>
            </a:r>
            <a:r>
              <a:rPr lang="en-US" sz="2000" dirty="0" err="1"/>
              <a:t>eisagogiki</a:t>
            </a:r>
            <a:r>
              <a:rPr lang="en-US" sz="2000" dirty="0"/>
              <a:t>/kazATT00086.doc </a:t>
            </a:r>
            <a:endParaRPr lang="el-GR" sz="2000" dirty="0"/>
          </a:p>
          <a:p>
            <a:pPr marR="0" lvl="0" algn="just" defTabSz="914400" latinLnBrk="0">
              <a:lnSpc>
                <a:spcPct val="150000"/>
              </a:lnSpc>
              <a:buClrTx/>
              <a:buSzTx/>
              <a:tabLst/>
              <a:defRPr/>
            </a:pPr>
            <a:r>
              <a:rPr lang="en-US" sz="2000" dirty="0"/>
              <a:t>https://el.wikipedia.org/wiki/%CE%9F%CE%BC%CE%B1%CE%B4%CE%BF%CF%83%CF%85%CE%BD%CE%B5%CF%81%CE%B3%CE%B1%CF%84%CE%B9%CE%BA%CE%AE_%CE%BC%CE%AC%CE%B8%CE%B7%CF%83%CE%B7</a:t>
            </a:r>
            <a:endParaRPr lang="el-GR" sz="2000" dirty="0"/>
          </a:p>
          <a:p>
            <a:pPr marR="0" lvl="0" algn="just" defTabSz="914400" latinLnBrk="0">
              <a:lnSpc>
                <a:spcPct val="150000"/>
              </a:lnSpc>
              <a:buClrTx/>
              <a:buSzTx/>
              <a:tabLst/>
              <a:defRPr/>
            </a:pPr>
            <a:endParaRPr lang="el-GR" sz="2000" dirty="0"/>
          </a:p>
        </p:txBody>
      </p:sp>
    </p:spTree>
    <p:extLst>
      <p:ext uri="{BB962C8B-B14F-4D97-AF65-F5344CB8AC3E}">
        <p14:creationId xmlns:p14="http://schemas.microsoft.com/office/powerpoint/2010/main" val="227758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292" name="Picture 4" descr="Six Principles of Effective Collaboration – All Together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0"/>
            <a:ext cx="100865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ured Background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2" y="0"/>
            <a:ext cx="10086564" cy="6858000"/>
          </a:xfrm>
          <a:prstGeom prst="rect">
            <a:avLst/>
          </a:prstGeom>
        </p:spPr>
      </p:pic>
      <p:graphicFrame>
        <p:nvGraphicFramePr>
          <p:cNvPr id="300034" name="Group 2"/>
          <p:cNvGraphicFramePr>
            <a:graphicFrameLocks noGrp="1"/>
          </p:cNvGraphicFramePr>
          <p:nvPr>
            <p:extLst>
              <p:ext uri="{D42A27DB-BD31-4B8C-83A1-F6EECF244321}">
                <p14:modId xmlns:p14="http://schemas.microsoft.com/office/powerpoint/2010/main" val="256368321"/>
              </p:ext>
            </p:extLst>
          </p:nvPr>
        </p:nvGraphicFramePr>
        <p:xfrm>
          <a:off x="827584" y="620688"/>
          <a:ext cx="7581551" cy="5300859"/>
        </p:xfrm>
        <a:graphic>
          <a:graphicData uri="http://schemas.openxmlformats.org/drawingml/2006/table">
            <a:tbl>
              <a:tblPr/>
              <a:tblGrid>
                <a:gridCol w="1705849">
                  <a:extLst>
                    <a:ext uri="{9D8B030D-6E8A-4147-A177-3AD203B41FA5}">
                      <a16:colId xmlns="" xmlns:a16="http://schemas.microsoft.com/office/drawing/2014/main" val="20000"/>
                    </a:ext>
                  </a:extLst>
                </a:gridCol>
                <a:gridCol w="5875702">
                  <a:extLst>
                    <a:ext uri="{9D8B030D-6E8A-4147-A177-3AD203B41FA5}">
                      <a16:colId xmlns="" xmlns:a16="http://schemas.microsoft.com/office/drawing/2014/main" val="20001"/>
                    </a:ext>
                  </a:extLst>
                </a:gridCol>
              </a:tblGrid>
              <a:tr h="370747">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Τρόποι Εργασίας – Συνεργασία, Ομαδική Εργασία</a:t>
                      </a:r>
                      <a:endParaRPr kumimoji="0" lang="el-GR" sz="2000" b="1" i="0" u="none" strike="noStrike" cap="none" normalizeH="0" baseline="0" dirty="0" smtClean="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5">
                        <a:alphaModFix amt="52000"/>
                      </a:blip>
                      <a:srcRect/>
                      <a:tile tx="0" ty="0" sx="100000" sy="100000" flip="none" algn="tl"/>
                    </a:blipFill>
                  </a:tcPr>
                </a:tc>
                <a:extLst>
                  <a:ext uri="{0D108BD9-81ED-4DB2-BD59-A6C34878D82A}">
                    <a16:rowId xmlns="" xmlns:a16="http://schemas.microsoft.com/office/drawing/2014/main" val="10000"/>
                  </a:ext>
                </a:extLst>
              </a:tr>
              <a:tr h="468882">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lvl="0" indent="-342900">
                        <a:buFont typeface="Wingdings" panose="05000000000000000000" pitchFamily="2" charset="2"/>
                        <a:buChar char="§"/>
                      </a:pPr>
                      <a:r>
                        <a:rPr lang="el-GR" sz="1400" b="1" i="0" dirty="0" smtClean="0">
                          <a:solidFill>
                            <a:schemeClr val="accent6">
                              <a:lumMod val="50000"/>
                            </a:schemeClr>
                          </a:solidFill>
                        </a:rPr>
                        <a:t>Αποτελεσματική αλληλεπίδραση με τους άλλους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566927">
                <a:tc vMerge="1">
                  <a:txBody>
                    <a:bodyPr/>
                    <a:lstStyle/>
                    <a:p>
                      <a:endParaRPr lang="el-GR"/>
                    </a:p>
                  </a:txBody>
                  <a:tcPr/>
                </a:tc>
                <a:tc>
                  <a:txBody>
                    <a:bodyPr/>
                    <a:lstStyle/>
                    <a:p>
                      <a:pPr marL="342900" lvl="0" indent="-342900">
                        <a:buFont typeface="Wingdings" panose="05000000000000000000" pitchFamily="2" charset="2"/>
                        <a:buChar char="§"/>
                      </a:pPr>
                      <a:r>
                        <a:rPr lang="el-GR" sz="1400" b="1" i="0" dirty="0" smtClean="0">
                          <a:solidFill>
                            <a:schemeClr val="accent6">
                              <a:lumMod val="50000"/>
                            </a:schemeClr>
                          </a:solidFill>
                        </a:rPr>
                        <a:t>Αποτελεσματική εργασία σε ποικίλες ομάδες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643516">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bg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342900" lvl="0" indent="-342900">
                        <a:buFont typeface="Wingdings" panose="05000000000000000000" pitchFamily="2" charset="2"/>
                        <a:buChar char="§"/>
                      </a:pPr>
                      <a:r>
                        <a:rPr lang="el-GR" sz="1400" b="1" i="0" dirty="0" smtClean="0">
                          <a:solidFill>
                            <a:schemeClr val="accent6">
                              <a:lumMod val="50000"/>
                            </a:schemeClr>
                          </a:solidFill>
                        </a:rPr>
                        <a:t>Διαχείριση πρότζεκτ: </a:t>
                      </a:r>
                      <a:r>
                        <a:rPr lang="el-GR" sz="1400" b="0" i="0" dirty="0" smtClean="0">
                          <a:solidFill>
                            <a:schemeClr val="accent6">
                              <a:lumMod val="50000"/>
                            </a:schemeClr>
                          </a:solidFill>
                        </a:rPr>
                        <a:t>γνώση σχεδιασμού, διαδικασίας και επίτευξης στόχων</a:t>
                      </a:r>
                      <a:endParaRPr lang="el-GR" sz="1400" b="0" i="0" dirty="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333694">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Δεξιότητες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lvl="0" indent="-342900">
                        <a:buFont typeface="Wingdings" panose="05000000000000000000" pitchFamily="2" charset="2"/>
                        <a:buChar char="§"/>
                      </a:pPr>
                      <a:r>
                        <a:rPr lang="el-GR" sz="1400" b="1" i="0" dirty="0" smtClean="0">
                          <a:solidFill>
                            <a:schemeClr val="accent6">
                              <a:lumMod val="50000"/>
                            </a:schemeClr>
                          </a:solidFill>
                        </a:rPr>
                        <a:t>Αποτελεσματική αλληλεπίδραση με τους άλλους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4"/>
                  </a:ext>
                </a:extLst>
              </a:tr>
              <a:tr h="383452">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1200" cap="none" spc="0" normalizeH="0" baseline="0" noProof="0" dirty="0" smtClean="0">
                          <a:ln>
                            <a:noFill/>
                          </a:ln>
                          <a:solidFill>
                            <a:schemeClr val="accent6">
                              <a:lumMod val="50000"/>
                            </a:schemeClr>
                          </a:solidFill>
                          <a:effectLst/>
                          <a:uLnTx/>
                          <a:uFillTx/>
                          <a:latin typeface="+mn-lt"/>
                          <a:ea typeface="+mn-ea"/>
                          <a:cs typeface="+mn-cs"/>
                        </a:rPr>
                        <a:t>Αποτελεσματική εργασία με ποικίλες ομάδες</a:t>
                      </a:r>
                      <a:endParaRPr lang="el-GR" sz="1400" i="0" dirty="0">
                        <a:solidFill>
                          <a:schemeClr val="accent6">
                            <a:lumMod val="50000"/>
                          </a:schemeClr>
                        </a:solidFill>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5"/>
                  </a:ext>
                </a:extLst>
              </a:tr>
              <a:tr h="335520">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1200" cap="none" spc="0" normalizeH="0" baseline="0" noProof="0" dirty="0" smtClean="0">
                          <a:ln>
                            <a:noFill/>
                          </a:ln>
                          <a:solidFill>
                            <a:schemeClr val="accent6">
                              <a:lumMod val="50000"/>
                            </a:schemeClr>
                          </a:solidFill>
                          <a:effectLst/>
                          <a:uLnTx/>
                          <a:uFillTx/>
                          <a:latin typeface="+mn-lt"/>
                          <a:ea typeface="+mn-ea"/>
                          <a:cs typeface="+mn-cs"/>
                        </a:rPr>
                        <a:t>Διαχείριση πρότζεκτ: </a:t>
                      </a:r>
                      <a:r>
                        <a:rPr kumimoji="0" lang="el-GR" sz="1400" b="0" i="0" u="none" strike="noStrike" kern="1200" cap="none" spc="0" normalizeH="0" baseline="0" noProof="0" dirty="0" smtClean="0">
                          <a:ln>
                            <a:noFill/>
                          </a:ln>
                          <a:solidFill>
                            <a:schemeClr val="accent6">
                              <a:lumMod val="50000"/>
                            </a:schemeClr>
                          </a:solidFill>
                          <a:effectLst/>
                          <a:uLnTx/>
                          <a:uFillTx/>
                          <a:latin typeface="+mn-lt"/>
                          <a:ea typeface="+mn-ea"/>
                          <a:cs typeface="+mn-cs"/>
                        </a:rPr>
                        <a:t>προγραμματισμός</a:t>
                      </a:r>
                      <a:endParaRPr lang="el-GR" sz="1400" b="0" i="0" dirty="0">
                        <a:solidFill>
                          <a:schemeClr val="accent6">
                            <a:lumMod val="50000"/>
                          </a:schemeClr>
                        </a:solidFill>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6"/>
                  </a:ext>
                </a:extLst>
              </a:tr>
              <a:tr h="383452">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1200" cap="none" spc="0" normalizeH="0" baseline="0" noProof="0" dirty="0" smtClean="0">
                          <a:ln>
                            <a:noFill/>
                          </a:ln>
                          <a:solidFill>
                            <a:schemeClr val="accent6">
                              <a:lumMod val="50000"/>
                            </a:schemeClr>
                          </a:solidFill>
                          <a:effectLst/>
                          <a:uLnTx/>
                          <a:uFillTx/>
                          <a:latin typeface="+mn-lt"/>
                          <a:ea typeface="+mn-ea"/>
                          <a:cs typeface="+mn-cs"/>
                        </a:rPr>
                        <a:t>Καθοδήγηση και οδήγηση των άλλων</a:t>
                      </a:r>
                      <a:endParaRPr lang="el-GR" sz="1400" i="0" dirty="0">
                        <a:solidFill>
                          <a:schemeClr val="accent6">
                            <a:lumMod val="50000"/>
                          </a:schemeClr>
                        </a:solidFill>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7"/>
                  </a:ext>
                </a:extLst>
              </a:tr>
              <a:tr h="512852">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Συμπεριφορές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Αξίες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kern="1200" cap="none" normalizeH="0" baseline="0" dirty="0" smtClean="0">
                          <a:ln>
                            <a:noFill/>
                          </a:ln>
                          <a:solidFill>
                            <a:schemeClr val="accent6">
                              <a:lumMod val="50000"/>
                            </a:schemeClr>
                          </a:solidFill>
                          <a:effectLst/>
                          <a:latin typeface="+mn-lt"/>
                          <a:ea typeface="+mn-ea"/>
                          <a:cs typeface="Arial" charset="0"/>
                        </a:rPr>
                        <a:t>Ηθικές αρχές</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800" b="1" i="0" u="none" strike="noStrike" kern="1200" cap="none" normalizeH="0" baseline="0" dirty="0" smtClean="0">
                        <a:ln>
                          <a:noFill/>
                        </a:ln>
                        <a:solidFill>
                          <a:schemeClr val="accent6">
                            <a:lumMod val="50000"/>
                          </a:schemeClr>
                        </a:solidFill>
                        <a:effectLst/>
                        <a:latin typeface="+mn-lt"/>
                        <a:ea typeface="+mn-ea"/>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342900" lvl="0" indent="-342900">
                        <a:buFont typeface="Wingdings" panose="05000000000000000000" pitchFamily="2" charset="2"/>
                        <a:buChar char="§"/>
                      </a:pPr>
                      <a:r>
                        <a:rPr lang="el-GR" sz="1400" b="1" i="0" dirty="0" smtClean="0">
                          <a:solidFill>
                            <a:schemeClr val="accent6">
                              <a:lumMod val="50000"/>
                            </a:schemeClr>
                          </a:solidFill>
                        </a:rPr>
                        <a:t>Αποτελεσματική αλληλεπίδραση με τους άλλους: </a:t>
                      </a:r>
                      <a:r>
                        <a:rPr lang="el-GR" sz="1400" b="0" i="0" dirty="0" smtClean="0">
                          <a:solidFill>
                            <a:schemeClr val="accent6">
                              <a:lumMod val="50000"/>
                            </a:schemeClr>
                          </a:solidFill>
                        </a:rPr>
                        <a:t>επαγγελματισμός</a:t>
                      </a:r>
                      <a:endParaRPr lang="el-GR" sz="1400" b="1" i="0" dirty="0" smtClean="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08"/>
                  </a:ext>
                </a:extLst>
              </a:tr>
              <a:tr h="536164">
                <a:tc vMerge="1">
                  <a:txBody>
                    <a:bodyPr/>
                    <a:lstStyle/>
                    <a:p>
                      <a:endParaRPr lang="el-GR"/>
                    </a:p>
                  </a:txBody>
                  <a:tcPr/>
                </a:tc>
                <a:tc>
                  <a:txBody>
                    <a:bodyPr/>
                    <a:lstStyle/>
                    <a:p>
                      <a:pPr marL="342900" lvl="0" indent="-342900">
                        <a:buFont typeface="Wingdings" panose="05000000000000000000" pitchFamily="2" charset="2"/>
                        <a:buChar char="§"/>
                      </a:pPr>
                      <a:r>
                        <a:rPr lang="el-GR" sz="1400" b="1" i="0" dirty="0" smtClean="0">
                          <a:solidFill>
                            <a:schemeClr val="accent6">
                              <a:lumMod val="50000"/>
                            </a:schemeClr>
                          </a:solidFill>
                        </a:rPr>
                        <a:t>Αποτελεσματική εργασία σε διάφορες ομάδες: </a:t>
                      </a:r>
                      <a:r>
                        <a:rPr lang="el-GR" sz="1400" b="0" i="0" dirty="0" smtClean="0">
                          <a:solidFill>
                            <a:schemeClr val="accent6">
                              <a:lumMod val="50000"/>
                            </a:schemeClr>
                          </a:solidFill>
                        </a:rPr>
                        <a:t>σεβασμός και αποδοχή πολιτιστικών διαφορών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09"/>
                  </a:ext>
                </a:extLst>
              </a:tr>
              <a:tr h="303050">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1200" cap="none" spc="0" normalizeH="0" baseline="0" noProof="0" dirty="0" smtClean="0">
                          <a:ln>
                            <a:noFill/>
                          </a:ln>
                          <a:solidFill>
                            <a:schemeClr val="accent6">
                              <a:lumMod val="50000"/>
                            </a:schemeClr>
                          </a:solidFill>
                          <a:effectLst/>
                          <a:uLnTx/>
                          <a:uFillTx/>
                          <a:latin typeface="+mn-lt"/>
                          <a:ea typeface="+mn-ea"/>
                          <a:cs typeface="+mn-cs"/>
                        </a:rPr>
                        <a:t>Διαχείριση πρότζεκτ:</a:t>
                      </a:r>
                      <a:r>
                        <a:rPr kumimoji="0" lang="el-GR" sz="1400" b="0" i="0" u="none" strike="noStrike" kern="1200" cap="none" spc="0" normalizeH="0" baseline="0" noProof="0" dirty="0" smtClean="0">
                          <a:ln>
                            <a:noFill/>
                          </a:ln>
                          <a:solidFill>
                            <a:schemeClr val="accent6">
                              <a:lumMod val="50000"/>
                            </a:schemeClr>
                          </a:solidFill>
                          <a:effectLst/>
                          <a:uLnTx/>
                          <a:uFillTx/>
                          <a:latin typeface="+mn-lt"/>
                          <a:ea typeface="+mn-ea"/>
                          <a:cs typeface="+mn-cs"/>
                        </a:rPr>
                        <a:t> επιμονή στους στόχους</a:t>
                      </a:r>
                      <a:endParaRPr kumimoji="0" lang="el-GR" sz="1400" b="1" i="0" u="none" strike="noStrike" kern="1200" cap="none" spc="0" normalizeH="0" baseline="0" noProof="0" dirty="0" smtClean="0">
                        <a:ln>
                          <a:noFill/>
                        </a:ln>
                        <a:solidFill>
                          <a:schemeClr val="accent6">
                            <a:lumMod val="50000"/>
                          </a:schemeClr>
                        </a:solidFill>
                        <a:effectLst/>
                        <a:uLnTx/>
                        <a:uFillTx/>
                        <a:latin typeface="+mn-lt"/>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10"/>
                  </a:ext>
                </a:extLst>
              </a:tr>
              <a:tr h="318939">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l-GR" sz="1400" b="1" i="0" u="none" strike="noStrike" kern="1200" cap="none" spc="0" normalizeH="0" baseline="0" noProof="0" dirty="0" smtClean="0">
                          <a:ln>
                            <a:noFill/>
                          </a:ln>
                          <a:solidFill>
                            <a:schemeClr val="accent6">
                              <a:lumMod val="50000"/>
                            </a:schemeClr>
                          </a:solidFill>
                          <a:effectLst/>
                          <a:uLnTx/>
                          <a:uFillTx/>
                          <a:latin typeface="+mn-lt"/>
                          <a:ea typeface="+mn-ea"/>
                          <a:cs typeface="+mn-cs"/>
                        </a:rPr>
                        <a:t>Να είσαι υπεύθυνος απέναντι στους άλλους </a:t>
                      </a:r>
                      <a:endParaRPr lang="el-GR" sz="1400" i="0" dirty="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 xmlns:a16="http://schemas.microsoft.com/office/drawing/2014/main" val="10011"/>
                  </a:ext>
                </a:extLst>
              </a:tr>
            </a:tbl>
          </a:graphicData>
        </a:graphic>
      </p:graphicFrame>
      <p:sp>
        <p:nvSpPr>
          <p:cNvPr id="6" name="1 - Τίτλος"/>
          <p:cNvSpPr txBox="1">
            <a:spLocks/>
          </p:cNvSpPr>
          <p:nvPr/>
        </p:nvSpPr>
        <p:spPr>
          <a:xfrm>
            <a:off x="827584" y="548680"/>
            <a:ext cx="7581551" cy="476086"/>
          </a:xfrm>
          <a:prstGeom prst="rect">
            <a:avLst/>
          </a:prstGeom>
          <a:solidFill>
            <a:schemeClr val="accent1">
              <a:lumMod val="60000"/>
              <a:lumOff val="4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lnSpc>
                <a:spcPct val="150000"/>
              </a:lnSpc>
              <a:spcBef>
                <a:spcPct val="20000"/>
              </a:spcBef>
            </a:pPr>
            <a:r>
              <a:rPr lang="el-GR" sz="2400" b="1" dirty="0">
                <a:solidFill>
                  <a:schemeClr val="accent6">
                    <a:lumMod val="50000"/>
                  </a:schemeClr>
                </a:solidFill>
              </a:rPr>
              <a:t>Τρόποι εργασίας: Συνεργασία, Ομαδική Εργασία</a:t>
            </a:r>
          </a:p>
        </p:txBody>
      </p:sp>
      <p:sp>
        <p:nvSpPr>
          <p:cNvPr id="2" name="Slide Number Placeholder 1"/>
          <p:cNvSpPr>
            <a:spLocks noGrp="1"/>
          </p:cNvSpPr>
          <p:nvPr>
            <p:ph type="sldNum" sz="quarter" idx="12"/>
          </p:nvPr>
        </p:nvSpPr>
        <p:spPr/>
        <p:txBody>
          <a:bodyPr/>
          <a:lstStyle/>
          <a:p>
            <a:pPr>
              <a:defRPr/>
            </a:pPr>
            <a:fld id="{41B1D441-E748-4FC5-B079-CB9F509820CE}" type="slidenum">
              <a:rPr lang="el-GR" smtClean="0"/>
              <a:pPr>
                <a:defRPr/>
              </a:pPr>
              <a:t>14</a:t>
            </a:fld>
            <a:endParaRPr lang="el-GR"/>
          </a:p>
        </p:txBody>
      </p:sp>
    </p:spTree>
    <p:extLst>
      <p:ext uri="{BB962C8B-B14F-4D97-AF65-F5344CB8AC3E}">
        <p14:creationId xmlns:p14="http://schemas.microsoft.com/office/powerpoint/2010/main" val="2297582104"/>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694819" y="-2561232"/>
            <a:ext cx="6768752" cy="8798544"/>
          </a:xfrm>
          <a:prstGeom prst="ellips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ctrTitle"/>
          </p:nvPr>
        </p:nvSpPr>
        <p:spPr>
          <a:xfrm>
            <a:off x="1187624" y="6957392"/>
            <a:ext cx="8229600" cy="1143000"/>
          </a:xfrm>
        </p:spPr>
        <p:txBody>
          <a:bodyPr/>
          <a:lstStyle/>
          <a:p>
            <a:pPr algn="l"/>
            <a:r>
              <a:rPr lang="el-GR" sz="2400" dirty="0">
                <a:solidFill>
                  <a:srgbClr val="FFC000"/>
                </a:solidFill>
                <a:latin typeface="Amatic SC" panose="020B0604020202020204" charset="-79"/>
                <a:cs typeface="Amatic SC" panose="020B0604020202020204" charset="-79"/>
              </a:rPr>
              <a:t>“</a:t>
            </a:r>
            <a:r>
              <a:rPr lang="el-GR" sz="2400" dirty="0">
                <a:solidFill>
                  <a:srgbClr val="FFC000"/>
                </a:solidFill>
                <a:cs typeface="Amatic SC" panose="020B0604020202020204" charset="-79"/>
              </a:rPr>
              <a:t>Οι δεξιότητες </a:t>
            </a:r>
            <a:r>
              <a:rPr lang="el-GR" sz="2400" dirty="0" smtClean="0">
                <a:solidFill>
                  <a:srgbClr val="FFC000"/>
                </a:solidFill>
                <a:cs typeface="Amatic SC" panose="020B0604020202020204" charset="-79"/>
              </a:rPr>
              <a:t>του </a:t>
            </a:r>
            <a:r>
              <a:rPr lang="el-GR" sz="2400" dirty="0">
                <a:solidFill>
                  <a:srgbClr val="FFC000"/>
                </a:solidFill>
                <a:cs typeface="Amatic SC" panose="020B0604020202020204" charset="-79"/>
              </a:rPr>
              <a:t>21ου αιώνα </a:t>
            </a:r>
            <a:r>
              <a:rPr lang="el-GR" sz="2400" dirty="0" smtClean="0">
                <a:solidFill>
                  <a:srgbClr val="FFC000"/>
                </a:solidFill>
                <a:cs typeface="Amatic SC" panose="020B0604020202020204" charset="-79"/>
              </a:rPr>
              <a:t>&amp; </a:t>
            </a:r>
            <a:r>
              <a:rPr lang="el-GR" sz="2400" dirty="0">
                <a:solidFill>
                  <a:srgbClr val="FFC000"/>
                </a:solidFill>
                <a:cs typeface="Amatic SC" panose="020B0604020202020204" charset="-79"/>
              </a:rPr>
              <a:t>η περιγραφή </a:t>
            </a:r>
            <a:r>
              <a:rPr lang="el-GR" sz="2400" dirty="0" smtClean="0">
                <a:solidFill>
                  <a:srgbClr val="FFC000"/>
                </a:solidFill>
                <a:cs typeface="Amatic SC" panose="020B0604020202020204" charset="-79"/>
              </a:rPr>
              <a:t>τους</a:t>
            </a:r>
            <a:br>
              <a:rPr lang="el-GR" sz="2400" dirty="0" smtClean="0">
                <a:solidFill>
                  <a:srgbClr val="FFC000"/>
                </a:solidFill>
                <a:cs typeface="Amatic SC" panose="020B0604020202020204" charset="-79"/>
              </a:rPr>
            </a:br>
            <a:r>
              <a:rPr lang="el-GR" sz="2400" dirty="0" smtClean="0">
                <a:solidFill>
                  <a:srgbClr val="FFC000"/>
                </a:solidFill>
                <a:cs typeface="Amatic SC" panose="020B0604020202020204" charset="-79"/>
              </a:rPr>
              <a:t> </a:t>
            </a:r>
            <a:r>
              <a:rPr lang="el-GR" sz="2400" dirty="0">
                <a:solidFill>
                  <a:srgbClr val="FFC000"/>
                </a:solidFill>
                <a:cs typeface="Amatic SC" panose="020B0604020202020204" charset="-79"/>
              </a:rPr>
              <a:t>στην ατζέντα του 2030</a:t>
            </a:r>
            <a:r>
              <a:rPr lang="el-GR" sz="2800" dirty="0">
                <a:solidFill>
                  <a:srgbClr val="FFC000"/>
                </a:solidFill>
                <a:latin typeface="Amatic SC" panose="020B0604020202020204" charset="-79"/>
                <a:cs typeface="Amatic SC" panose="020B0604020202020204" charset="-79"/>
              </a:rPr>
              <a:t>”</a:t>
            </a:r>
            <a:br>
              <a:rPr lang="el-GR" sz="2800" dirty="0">
                <a:solidFill>
                  <a:srgbClr val="FFC000"/>
                </a:solidFill>
                <a:latin typeface="Amatic SC" panose="020B0604020202020204" charset="-79"/>
                <a:cs typeface="Amatic SC" panose="020B0604020202020204" charset="-79"/>
              </a:rPr>
            </a:br>
            <a:endParaRPr lang="el-GR" sz="2400" dirty="0"/>
          </a:p>
        </p:txBody>
      </p:sp>
      <p:sp>
        <p:nvSpPr>
          <p:cNvPr id="3" name="Google Shape;438;p61"/>
          <p:cNvSpPr txBox="1">
            <a:spLocks/>
          </p:cNvSpPr>
          <p:nvPr/>
        </p:nvSpPr>
        <p:spPr>
          <a:xfrm>
            <a:off x="1958220" y="4489479"/>
            <a:ext cx="2773800" cy="29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1pPr>
            <a:lvl2pPr marR="0" lvl="1"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2pPr>
            <a:lvl3pPr marR="0" lvl="2"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3pPr>
            <a:lvl4pPr marR="0" lvl="3"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4pPr>
            <a:lvl5pPr marR="0" lvl="4"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5pPr>
            <a:lvl6pPr marR="0" lvl="5"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6pPr>
            <a:lvl7pPr marR="0" lvl="6"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7pPr>
            <a:lvl8pPr marR="0" lvl="7"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8pPr>
            <a:lvl9pPr marR="0" lvl="8" algn="r" rtl="0">
              <a:lnSpc>
                <a:spcPct val="100000"/>
              </a:lnSpc>
              <a:spcBef>
                <a:spcPts val="0"/>
              </a:spcBef>
              <a:spcAft>
                <a:spcPts val="0"/>
              </a:spcAft>
              <a:buClr>
                <a:schemeClr val="accent1"/>
              </a:buClr>
              <a:buSzPts val="1200"/>
              <a:buFont typeface="Bree Serif"/>
              <a:buNone/>
              <a:defRPr sz="1200" b="0" i="0" u="none" strike="noStrike" cap="none">
                <a:solidFill>
                  <a:schemeClr val="accent1"/>
                </a:solidFill>
                <a:latin typeface="Bree Serif"/>
                <a:ea typeface="Bree Serif"/>
                <a:cs typeface="Bree Serif"/>
                <a:sym typeface="Bree Serif"/>
              </a:defRPr>
            </a:lvl9pPr>
          </a:lstStyle>
          <a:p>
            <a:pPr>
              <a:lnSpc>
                <a:spcPct val="150000"/>
              </a:lnSpc>
              <a:spcBef>
                <a:spcPct val="0"/>
              </a:spcBef>
            </a:pPr>
            <a:r>
              <a:rPr lang="el-GR" sz="1600" b="1" dirty="0">
                <a:solidFill>
                  <a:schemeClr val="bg1"/>
                </a:solidFill>
              </a:rPr>
              <a:t>Κασιμάτη Κατερίνα </a:t>
            </a:r>
            <a:r>
              <a:rPr lang="el-GR" b="1" dirty="0">
                <a:solidFill>
                  <a:schemeClr val="bg1"/>
                </a:solidFill>
              </a:rPr>
              <a:t/>
            </a:r>
            <a:br>
              <a:rPr lang="el-GR" b="1" dirty="0">
                <a:solidFill>
                  <a:schemeClr val="bg1"/>
                </a:solidFill>
              </a:rPr>
            </a:br>
            <a:r>
              <a:rPr lang="el-GR" b="1" dirty="0">
                <a:solidFill>
                  <a:schemeClr val="bg1"/>
                </a:solidFill>
              </a:rPr>
              <a:t>Καθηγήτρια Παιδαγωγικού Τμήματος </a:t>
            </a:r>
            <a:br>
              <a:rPr lang="el-GR" b="1" dirty="0">
                <a:solidFill>
                  <a:schemeClr val="bg1"/>
                </a:solidFill>
              </a:rPr>
            </a:br>
            <a:r>
              <a:rPr lang="el-GR" b="1" dirty="0">
                <a:solidFill>
                  <a:schemeClr val="bg1"/>
                </a:solidFill>
              </a:rPr>
              <a:t>ΑΣΠΑΙΤΕ</a:t>
            </a:r>
            <a:br>
              <a:rPr lang="el-GR" b="1" dirty="0">
                <a:solidFill>
                  <a:schemeClr val="bg1"/>
                </a:solidFill>
              </a:rPr>
            </a:br>
            <a:endParaRPr lang="el-GR" dirty="0">
              <a:solidFill>
                <a:schemeClr val="bg1"/>
              </a:solidFill>
            </a:endParaRPr>
          </a:p>
        </p:txBody>
      </p:sp>
      <p:pic>
        <p:nvPicPr>
          <p:cNvPr id="5" name="Picture 4"/>
          <p:cNvPicPr>
            <a:picLocks noChangeAspect="1"/>
          </p:cNvPicPr>
          <p:nvPr/>
        </p:nvPicPr>
        <p:blipFill rotWithShape="1">
          <a:blip r:embed="rId2"/>
          <a:srcRect t="39982" b="6611"/>
          <a:stretch/>
        </p:blipFill>
        <p:spPr>
          <a:xfrm>
            <a:off x="12607" y="260648"/>
            <a:ext cx="5615563" cy="6048672"/>
          </a:xfrm>
          <a:prstGeom prst="rect">
            <a:avLst/>
          </a:prstGeom>
        </p:spPr>
      </p:pic>
      <p:sp>
        <p:nvSpPr>
          <p:cNvPr id="6" name="Google Shape;439;p61"/>
          <p:cNvSpPr txBox="1">
            <a:spLocks/>
          </p:cNvSpPr>
          <p:nvPr/>
        </p:nvSpPr>
        <p:spPr>
          <a:xfrm>
            <a:off x="585800" y="2591467"/>
            <a:ext cx="4146220" cy="1481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endParaRPr lang="el-GR" sz="2800" dirty="0">
              <a:solidFill>
                <a:srgbClr val="FFC000"/>
              </a:solidFill>
              <a:latin typeface="Amatic SC" panose="020B0604020202020204" charset="-79"/>
              <a:cs typeface="Amatic SC" panose="020B0604020202020204" charset="-79"/>
            </a:endParaRPr>
          </a:p>
        </p:txBody>
      </p:sp>
      <p:sp>
        <p:nvSpPr>
          <p:cNvPr id="11" name="7 - Στρογγυλεμένο ορθογώνιο"/>
          <p:cNvSpPr/>
          <p:nvPr/>
        </p:nvSpPr>
        <p:spPr>
          <a:xfrm>
            <a:off x="5652120" y="5050512"/>
            <a:ext cx="3427075" cy="46672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12" name="2 - Υπότιτλος"/>
          <p:cNvSpPr txBox="1">
            <a:spLocks/>
          </p:cNvSpPr>
          <p:nvPr/>
        </p:nvSpPr>
        <p:spPr>
          <a:xfrm>
            <a:off x="1115616" y="3068960"/>
            <a:ext cx="7896930" cy="4464496"/>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eaLnBrk="1" hangingPunct="1">
              <a:lnSpc>
                <a:spcPct val="80000"/>
              </a:lnSpc>
              <a:spcBef>
                <a:spcPct val="0"/>
              </a:spcBef>
            </a:pPr>
            <a:endParaRPr lang="en-US" sz="2800" b="1" dirty="0" smtClean="0">
              <a:solidFill>
                <a:schemeClr val="accent6">
                  <a:lumMod val="50000"/>
                </a:schemeClr>
              </a:solidFill>
            </a:endParaRPr>
          </a:p>
          <a:p>
            <a:pPr algn="r" eaLnBrk="1" hangingPunct="1">
              <a:lnSpc>
                <a:spcPct val="80000"/>
              </a:lnSpc>
              <a:spcBef>
                <a:spcPct val="0"/>
              </a:spcBef>
            </a:pPr>
            <a:endParaRPr lang="en-US" sz="2800" b="1" dirty="0" smtClean="0">
              <a:solidFill>
                <a:schemeClr val="accent6">
                  <a:lumMod val="50000"/>
                </a:schemeClr>
              </a:solidFill>
            </a:endParaRPr>
          </a:p>
          <a:p>
            <a:pPr algn="r" eaLnBrk="1" hangingPunct="1">
              <a:lnSpc>
                <a:spcPct val="80000"/>
              </a:lnSpc>
              <a:spcBef>
                <a:spcPct val="0"/>
              </a:spcBef>
            </a:pPr>
            <a:endParaRPr lang="en-US" sz="2800" b="1" dirty="0" smtClean="0">
              <a:solidFill>
                <a:schemeClr val="accent6">
                  <a:lumMod val="50000"/>
                </a:schemeClr>
              </a:solidFill>
            </a:endParaRPr>
          </a:p>
          <a:p>
            <a:pPr eaLnBrk="1" hangingPunct="1">
              <a:lnSpc>
                <a:spcPct val="80000"/>
              </a:lnSpc>
              <a:spcBef>
                <a:spcPct val="0"/>
              </a:spcBef>
            </a:pPr>
            <a:endParaRPr lang="el-GR" sz="2800" b="1" dirty="0" smtClean="0">
              <a:solidFill>
                <a:schemeClr val="accent6">
                  <a:lumMod val="50000"/>
                </a:schemeClr>
              </a:solidFill>
            </a:endParaRPr>
          </a:p>
          <a:p>
            <a:pPr eaLnBrk="1" hangingPunct="1">
              <a:lnSpc>
                <a:spcPct val="80000"/>
              </a:lnSpc>
              <a:spcBef>
                <a:spcPct val="0"/>
              </a:spcBef>
            </a:pPr>
            <a:endParaRPr lang="el-GR" sz="2800" b="1" dirty="0" smtClean="0">
              <a:solidFill>
                <a:schemeClr val="accent6">
                  <a:lumMod val="50000"/>
                </a:schemeClr>
              </a:solidFill>
            </a:endParaRPr>
          </a:p>
          <a:p>
            <a:pPr marL="0" indent="0" eaLnBrk="1" hangingPunct="1">
              <a:lnSpc>
                <a:spcPct val="80000"/>
              </a:lnSpc>
              <a:spcBef>
                <a:spcPct val="0"/>
              </a:spcBef>
              <a:buNone/>
            </a:pPr>
            <a:r>
              <a:rPr lang="el-GR" sz="2400" b="1" dirty="0" smtClean="0">
                <a:solidFill>
                  <a:schemeClr val="accent6">
                    <a:lumMod val="50000"/>
                  </a:schemeClr>
                </a:solidFill>
              </a:rPr>
              <a:t>                                                         </a:t>
            </a:r>
          </a:p>
          <a:p>
            <a:pPr marL="0" indent="0" eaLnBrk="1" hangingPunct="1">
              <a:lnSpc>
                <a:spcPct val="80000"/>
              </a:lnSpc>
              <a:spcBef>
                <a:spcPct val="0"/>
              </a:spcBef>
              <a:buNone/>
            </a:pPr>
            <a:r>
              <a:rPr lang="el-GR" sz="2800" b="1" dirty="0" smtClean="0">
                <a:solidFill>
                  <a:schemeClr val="bg1"/>
                </a:solidFill>
              </a:rPr>
              <a:t>                                                      </a:t>
            </a:r>
            <a:r>
              <a:rPr lang="en-US" sz="2800" b="1" dirty="0" smtClean="0">
                <a:solidFill>
                  <a:schemeClr val="bg1"/>
                </a:solidFill>
              </a:rPr>
              <a:t>   </a:t>
            </a:r>
            <a:r>
              <a:rPr lang="el-GR" sz="2800" b="1" dirty="0" smtClean="0">
                <a:solidFill>
                  <a:schemeClr val="bg1"/>
                </a:solidFill>
              </a:rPr>
              <a:t> Κασιμάτη </a:t>
            </a:r>
            <a:r>
              <a:rPr lang="en-US" sz="2800" b="1" dirty="0" smtClean="0">
                <a:solidFill>
                  <a:schemeClr val="bg1"/>
                </a:solidFill>
              </a:rPr>
              <a:t>K</a:t>
            </a:r>
            <a:r>
              <a:rPr lang="el-GR" sz="2800" b="1" dirty="0" err="1" smtClean="0">
                <a:solidFill>
                  <a:schemeClr val="bg1"/>
                </a:solidFill>
              </a:rPr>
              <a:t>ατερίνα</a:t>
            </a:r>
            <a:r>
              <a:rPr lang="el-GR" sz="2800" b="1" dirty="0" smtClean="0">
                <a:solidFill>
                  <a:schemeClr val="bg1"/>
                </a:solidFill>
              </a:rPr>
              <a:t> </a:t>
            </a:r>
            <a:endParaRPr lang="el-GR" b="1" dirty="0" smtClean="0">
              <a:solidFill>
                <a:schemeClr val="bg1"/>
              </a:solidFill>
            </a:endParaRPr>
          </a:p>
          <a:p>
            <a:pPr marL="0" indent="0" algn="r">
              <a:spcBef>
                <a:spcPct val="0"/>
              </a:spcBef>
              <a:buNone/>
            </a:pPr>
            <a:r>
              <a:rPr lang="el-GR" sz="1600" b="1" dirty="0" smtClean="0"/>
              <a:t>               </a:t>
            </a:r>
          </a:p>
          <a:p>
            <a:pPr marL="0" indent="0" algn="r">
              <a:spcBef>
                <a:spcPct val="0"/>
              </a:spcBef>
              <a:buNone/>
            </a:pPr>
            <a:r>
              <a:rPr lang="el-GR" sz="1600" b="1" dirty="0" smtClean="0">
                <a:solidFill>
                  <a:schemeClr val="accent6">
                    <a:lumMod val="50000"/>
                  </a:schemeClr>
                </a:solidFill>
              </a:rPr>
              <a:t>Καθηγήτρια Παιδαγωγικού Τμήματος </a:t>
            </a:r>
            <a:endParaRPr lang="en-US" sz="1800" b="1" dirty="0" smtClean="0">
              <a:solidFill>
                <a:schemeClr val="accent6">
                  <a:lumMod val="50000"/>
                </a:schemeClr>
              </a:solidFill>
            </a:endParaRPr>
          </a:p>
          <a:p>
            <a:pPr marL="0" indent="0" algn="r">
              <a:spcBef>
                <a:spcPct val="0"/>
              </a:spcBef>
              <a:buNone/>
            </a:pPr>
            <a:r>
              <a:rPr lang="el-GR" sz="1800" b="1" dirty="0" smtClean="0">
                <a:solidFill>
                  <a:schemeClr val="accent6">
                    <a:lumMod val="50000"/>
                  </a:schemeClr>
                </a:solidFill>
              </a:rPr>
              <a:t>ΑΣΠΑΙΤΕ</a:t>
            </a:r>
            <a:endParaRPr lang="en-US" sz="1800" b="1" dirty="0" smtClean="0">
              <a:solidFill>
                <a:schemeClr val="accent6">
                  <a:lumMod val="50000"/>
                </a:schemeClr>
              </a:solidFill>
            </a:endParaRPr>
          </a:p>
          <a:p>
            <a:pPr marL="0" indent="0" eaLnBrk="1" hangingPunct="1">
              <a:buNone/>
            </a:pPr>
            <a:endParaRPr lang="el-GR" sz="1400" dirty="0" smtClean="0">
              <a:solidFill>
                <a:schemeClr val="accent6">
                  <a:lumMod val="50000"/>
                </a:schemeClr>
              </a:solidFill>
              <a:ea typeface="Segoe UI Symbol" pitchFamily="34" charset="0"/>
              <a:cs typeface="Times New Roman" pitchFamily="18" charset="0"/>
            </a:endParaRPr>
          </a:p>
          <a:p>
            <a:pPr eaLnBrk="1" hangingPunct="1"/>
            <a:endParaRPr lang="el-GR" sz="1800" b="1" dirty="0" smtClean="0">
              <a:cs typeface="Times New Roman" pitchFamily="18" charset="0"/>
            </a:endParaRPr>
          </a:p>
          <a:p>
            <a:pPr eaLnBrk="1" hangingPunct="1"/>
            <a:endParaRPr lang="el-GR" sz="1800" b="1" dirty="0" smtClean="0">
              <a:cs typeface="Times New Roman" pitchFamily="18" charset="0"/>
            </a:endParaRPr>
          </a:p>
          <a:p>
            <a:pPr eaLnBrk="1" hangingPunct="1"/>
            <a:endParaRPr lang="en-US" sz="1400" dirty="0" smtClean="0">
              <a:ea typeface="Segoe UI Symbol" pitchFamily="34" charset="0"/>
              <a:cs typeface="Times New Roman" pitchFamily="18" charset="0"/>
            </a:endParaRPr>
          </a:p>
          <a:p>
            <a:pPr eaLnBrk="1" hangingPunct="1"/>
            <a:endParaRPr lang="el-GR" sz="1600" dirty="0" smtClean="0">
              <a:cs typeface="Times New Roman" pitchFamily="18" charset="0"/>
            </a:endParaRPr>
          </a:p>
        </p:txBody>
      </p:sp>
      <p:sp>
        <p:nvSpPr>
          <p:cNvPr id="13" name="11 - Ορθογώνιο"/>
          <p:cNvSpPr/>
          <p:nvPr/>
        </p:nvSpPr>
        <p:spPr>
          <a:xfrm>
            <a:off x="5051715" y="3650964"/>
            <a:ext cx="3960831" cy="954107"/>
          </a:xfrm>
          <a:prstGeom prst="rect">
            <a:avLst/>
          </a:prstGeom>
          <a:noFill/>
        </p:spPr>
        <p:txBody>
          <a:bodyPr wrap="square" lIns="91440" tIns="45720" rIns="91440" bIns="45720">
            <a:spAutoFit/>
          </a:bodyPr>
          <a:lstStyle/>
          <a:p>
            <a:pPr algn="r"/>
            <a:r>
              <a:rPr lang="el-GR" sz="2800" b="1" dirty="0" smtClean="0">
                <a:solidFill>
                  <a:schemeClr val="accent6">
                    <a:lumMod val="50000"/>
                  </a:schemeClr>
                </a:solidFill>
                <a:latin typeface="+mn-lt"/>
                <a:cs typeface="+mn-cs"/>
              </a:rPr>
              <a:t>Σας ευχαριστώ πολύ</a:t>
            </a:r>
          </a:p>
          <a:p>
            <a:pPr algn="r"/>
            <a:r>
              <a:rPr lang="el-GR" sz="2800" b="1" dirty="0" smtClean="0">
                <a:solidFill>
                  <a:schemeClr val="accent6">
                    <a:lumMod val="50000"/>
                  </a:schemeClr>
                </a:solidFill>
                <a:latin typeface="+mn-lt"/>
                <a:cs typeface="+mn-cs"/>
              </a:rPr>
              <a:t>για την προσοχή σας!</a:t>
            </a:r>
            <a:endParaRPr lang="el-GR" sz="2800" b="1" dirty="0">
              <a:solidFill>
                <a:schemeClr val="accent6">
                  <a:lumMod val="50000"/>
                </a:schemeClr>
              </a:solidFill>
              <a:latin typeface="+mn-lt"/>
              <a:cs typeface="+mn-cs"/>
            </a:endParaRPr>
          </a:p>
        </p:txBody>
      </p:sp>
      <p:sp>
        <p:nvSpPr>
          <p:cNvPr id="4" name="Slide Number Placeholder 3"/>
          <p:cNvSpPr>
            <a:spLocks noGrp="1"/>
          </p:cNvSpPr>
          <p:nvPr>
            <p:ph type="sldNum" sz="quarter" idx="12"/>
          </p:nvPr>
        </p:nvSpPr>
        <p:spPr/>
        <p:txBody>
          <a:bodyPr/>
          <a:lstStyle/>
          <a:p>
            <a:pPr>
              <a:defRPr/>
            </a:pPr>
            <a:fld id="{A260B76B-1012-4A71-A969-5B378AB22AA1}" type="slidenum">
              <a:rPr lang="el-GR" smtClean="0"/>
              <a:pPr>
                <a:defRPr/>
              </a:pPr>
              <a:t>140</a:t>
            </a:fld>
            <a:endParaRPr lang="el-GR"/>
          </a:p>
        </p:txBody>
      </p:sp>
    </p:spTree>
    <p:extLst>
      <p:ext uri="{BB962C8B-B14F-4D97-AF65-F5344CB8AC3E}">
        <p14:creationId xmlns:p14="http://schemas.microsoft.com/office/powerpoint/2010/main" val="1396349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graphicFrame>
        <p:nvGraphicFramePr>
          <p:cNvPr id="4" name="Διάγραμμα 3"/>
          <p:cNvGraphicFramePr/>
          <p:nvPr>
            <p:extLst/>
          </p:nvPr>
        </p:nvGraphicFramePr>
        <p:xfrm>
          <a:off x="683568" y="1124744"/>
          <a:ext cx="7704856" cy="5137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2"/>
          <p:cNvSpPr txBox="1">
            <a:spLocks noChangeArrowheads="1"/>
          </p:cNvSpPr>
          <p:nvPr/>
        </p:nvSpPr>
        <p:spPr bwMode="auto">
          <a:xfrm>
            <a:off x="1" y="5240714"/>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chemeClr val="accent5">
                    <a:lumMod val="50000"/>
                  </a:schemeClr>
                </a:solidFill>
              </a:rPr>
              <a:t>ανάπτυξης καινοτομίας </a:t>
            </a:r>
            <a:r>
              <a:rPr lang="el-GR" sz="1800" b="1" dirty="0">
                <a:solidFill>
                  <a:schemeClr val="accent5">
                    <a:lumMod val="50000"/>
                  </a:schemeClr>
                </a:solidFill>
              </a:rPr>
              <a:t>&amp; </a:t>
            </a:r>
            <a:r>
              <a:rPr lang="el-GR" sz="1800" b="1" dirty="0" smtClean="0">
                <a:solidFill>
                  <a:schemeClr val="accent5">
                    <a:lumMod val="50000"/>
                  </a:schemeClr>
                </a:solidFill>
              </a:rPr>
              <a:t>ποιότητας Πανεπιστημίου </a:t>
            </a:r>
            <a:r>
              <a:rPr lang="en-GB" sz="1800" b="1" dirty="0" err="1" smtClean="0">
                <a:solidFill>
                  <a:schemeClr val="accent5">
                    <a:lumMod val="50000"/>
                  </a:schemeClr>
                </a:solidFill>
              </a:rPr>
              <a:t>Deusto</a:t>
            </a:r>
            <a:r>
              <a:rPr lang="en-GB" sz="1800" b="1" dirty="0" smtClean="0">
                <a:solidFill>
                  <a:schemeClr val="accent5">
                    <a:lumMod val="50000"/>
                  </a:schemeClr>
                </a:solidFill>
              </a:rPr>
              <a:t> (UD</a:t>
            </a:r>
            <a:r>
              <a:rPr lang="el-GR" sz="1800" b="1" dirty="0" smtClean="0">
                <a:solidFill>
                  <a:schemeClr val="accent5">
                    <a:lumMod val="50000"/>
                  </a:schemeClr>
                </a:solidFill>
              </a:rPr>
              <a:t>)</a:t>
            </a:r>
            <a:endParaRPr lang="el-GR" sz="2400" b="1" kern="0" dirty="0">
              <a:solidFill>
                <a:schemeClr val="accent5">
                  <a:lumMod val="50000"/>
                </a:schemeClr>
              </a:solidFill>
              <a:effectLst>
                <a:glow rad="63500">
                  <a:schemeClr val="accent5">
                    <a:satMod val="175000"/>
                    <a:alpha val="40000"/>
                  </a:schemeClr>
                </a:glow>
              </a:effectLst>
            </a:endParaRPr>
          </a:p>
        </p:txBody>
      </p:sp>
      <p:pic>
        <p:nvPicPr>
          <p:cNvPr id="12" name="Picture 2" descr="Seal - Escudo Universidad de Deust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8782" y="620688"/>
            <a:ext cx="1199094" cy="146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93677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graphicFrame>
        <p:nvGraphicFramePr>
          <p:cNvPr id="4" name="Διάγραμμα 3"/>
          <p:cNvGraphicFramePr/>
          <p:nvPr>
            <p:extLst/>
          </p:nvPr>
        </p:nvGraphicFramePr>
        <p:xfrm>
          <a:off x="539552" y="1052736"/>
          <a:ext cx="7930160" cy="5137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Seal - Escudo Universidad de Deust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8782" y="620688"/>
            <a:ext cx="1199094" cy="1462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 y="5157192"/>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chemeClr val="accent5">
                    <a:lumMod val="50000"/>
                  </a:schemeClr>
                </a:solidFill>
              </a:rPr>
              <a:t>ανάπτυξης καινοτομίας </a:t>
            </a:r>
            <a:r>
              <a:rPr lang="el-GR" sz="1800" b="1" dirty="0">
                <a:solidFill>
                  <a:schemeClr val="accent5">
                    <a:lumMod val="50000"/>
                  </a:schemeClr>
                </a:solidFill>
              </a:rPr>
              <a:t>&amp; </a:t>
            </a:r>
            <a:r>
              <a:rPr lang="el-GR" sz="1800" b="1" dirty="0" smtClean="0">
                <a:solidFill>
                  <a:schemeClr val="accent5">
                    <a:lumMod val="50000"/>
                  </a:schemeClr>
                </a:solidFill>
              </a:rPr>
              <a:t>ποιότητας Πανεπιστημίου </a:t>
            </a:r>
            <a:r>
              <a:rPr lang="en-GB" sz="1800" b="1" dirty="0" err="1" smtClean="0">
                <a:solidFill>
                  <a:schemeClr val="accent5">
                    <a:lumMod val="50000"/>
                  </a:schemeClr>
                </a:solidFill>
              </a:rPr>
              <a:t>Deusto</a:t>
            </a:r>
            <a:r>
              <a:rPr lang="en-GB" sz="1800" b="1" dirty="0" smtClean="0">
                <a:solidFill>
                  <a:schemeClr val="accent5">
                    <a:lumMod val="50000"/>
                  </a:schemeClr>
                </a:solidFill>
              </a:rPr>
              <a:t> (UD</a:t>
            </a:r>
            <a:r>
              <a:rPr lang="el-GR" sz="1800" b="1" dirty="0" smtClean="0">
                <a:solidFill>
                  <a:schemeClr val="accent5">
                    <a:lumMod val="50000"/>
                  </a:schemeClr>
                </a:solidFill>
              </a:rPr>
              <a:t>)</a:t>
            </a:r>
            <a:endParaRPr lang="el-GR" sz="2400" b="1" kern="0" dirty="0">
              <a:solidFill>
                <a:schemeClr val="accent5">
                  <a:lumMod val="50000"/>
                </a:schemeClr>
              </a:solidFill>
              <a:effectLst>
                <a:glow rad="63500">
                  <a:schemeClr val="accent5">
                    <a:satMod val="175000"/>
                    <a:alpha val="40000"/>
                  </a:schemeClr>
                </a:glow>
              </a:effectLst>
            </a:endParaRPr>
          </a:p>
        </p:txBody>
      </p:sp>
    </p:spTree>
    <p:extLst>
      <p:ext uri="{BB962C8B-B14F-4D97-AF65-F5344CB8AC3E}">
        <p14:creationId xmlns:p14="http://schemas.microsoft.com/office/powerpoint/2010/main" val="149491837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 </a:t>
            </a:r>
            <a:r>
              <a:rPr lang="en-US" sz="1800" b="1" dirty="0" smtClean="0">
                <a:solidFill>
                  <a:schemeClr val="accent6">
                    <a:lumMod val="50000"/>
                  </a:schemeClr>
                </a:solidFill>
              </a:rPr>
              <a:t>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graphicFrame>
        <p:nvGraphicFramePr>
          <p:cNvPr id="4" name="Διάγραμμα 3"/>
          <p:cNvGraphicFramePr/>
          <p:nvPr>
            <p:extLst>
              <p:ext uri="{D42A27DB-BD31-4B8C-83A1-F6EECF244321}">
                <p14:modId xmlns:p14="http://schemas.microsoft.com/office/powerpoint/2010/main" val="4110150308"/>
              </p:ext>
            </p:extLst>
          </p:nvPr>
        </p:nvGraphicFramePr>
        <p:xfrm>
          <a:off x="539552" y="1052736"/>
          <a:ext cx="7930160" cy="5137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Seal - Escudo Universidad de Deust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8782" y="620688"/>
            <a:ext cx="1199094" cy="1462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 y="5157192"/>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chemeClr val="accent5">
                    <a:lumMod val="50000"/>
                  </a:schemeClr>
                </a:solidFill>
              </a:rPr>
              <a:t>ανάπτυξης καινοτομίας </a:t>
            </a:r>
            <a:r>
              <a:rPr lang="el-GR" sz="1800" b="1" dirty="0">
                <a:solidFill>
                  <a:schemeClr val="accent5">
                    <a:lumMod val="50000"/>
                  </a:schemeClr>
                </a:solidFill>
              </a:rPr>
              <a:t>&amp; </a:t>
            </a:r>
            <a:r>
              <a:rPr lang="el-GR" sz="1800" b="1" dirty="0" smtClean="0">
                <a:solidFill>
                  <a:schemeClr val="accent5">
                    <a:lumMod val="50000"/>
                  </a:schemeClr>
                </a:solidFill>
              </a:rPr>
              <a:t>ποιότητας Πανεπιστημίου </a:t>
            </a:r>
            <a:r>
              <a:rPr lang="en-GB" sz="1800" b="1" dirty="0" err="1" smtClean="0">
                <a:solidFill>
                  <a:schemeClr val="accent5">
                    <a:lumMod val="50000"/>
                  </a:schemeClr>
                </a:solidFill>
              </a:rPr>
              <a:t>Deusto</a:t>
            </a:r>
            <a:r>
              <a:rPr lang="en-GB" sz="1800" b="1" dirty="0" smtClean="0">
                <a:solidFill>
                  <a:schemeClr val="accent5">
                    <a:lumMod val="50000"/>
                  </a:schemeClr>
                </a:solidFill>
              </a:rPr>
              <a:t> (UD</a:t>
            </a:r>
            <a:r>
              <a:rPr lang="el-GR" sz="1800" b="1" dirty="0" smtClean="0">
                <a:solidFill>
                  <a:schemeClr val="accent5">
                    <a:lumMod val="50000"/>
                  </a:schemeClr>
                </a:solidFill>
              </a:rPr>
              <a:t>)</a:t>
            </a:r>
            <a:endParaRPr lang="el-GR" sz="2400" b="1" kern="0" dirty="0">
              <a:solidFill>
                <a:schemeClr val="accent5">
                  <a:lumMod val="50000"/>
                </a:schemeClr>
              </a:solidFill>
              <a:effectLst>
                <a:glow rad="63500">
                  <a:schemeClr val="accent5">
                    <a:satMod val="175000"/>
                    <a:alpha val="40000"/>
                  </a:schemeClr>
                </a:glow>
              </a:effectLst>
            </a:endParaRPr>
          </a:p>
        </p:txBody>
      </p:sp>
    </p:spTree>
    <p:extLst>
      <p:ext uri="{BB962C8B-B14F-4D97-AF65-F5344CB8AC3E}">
        <p14:creationId xmlns:p14="http://schemas.microsoft.com/office/powerpoint/2010/main" val="275137459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 </a:t>
            </a:r>
            <a:r>
              <a:rPr lang="en-US" sz="1800" b="1" dirty="0" smtClean="0">
                <a:solidFill>
                  <a:schemeClr val="accent6">
                    <a:lumMod val="50000"/>
                  </a:schemeClr>
                </a:solidFill>
              </a:rPr>
              <a:t>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graphicFrame>
        <p:nvGraphicFramePr>
          <p:cNvPr id="4" name="Διάγραμμα 3"/>
          <p:cNvGraphicFramePr/>
          <p:nvPr>
            <p:extLst/>
          </p:nvPr>
        </p:nvGraphicFramePr>
        <p:xfrm>
          <a:off x="539552" y="1052736"/>
          <a:ext cx="7930160" cy="5137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descr="Seal - Escudo Universidad de Deust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4" y="2890909"/>
            <a:ext cx="1770687" cy="21602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 y="5157192"/>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pPr>
            <a:r>
              <a:rPr lang="el-GR" sz="2400" b="1" dirty="0" smtClean="0">
                <a:solidFill>
                  <a:srgbClr val="B40000"/>
                </a:solidFill>
              </a:rPr>
              <a:t>Βήματα</a:t>
            </a:r>
            <a:r>
              <a:rPr lang="en-US" sz="2400" b="1" dirty="0" smtClean="0">
                <a:solidFill>
                  <a:srgbClr val="B40000"/>
                </a:solidFill>
              </a:rPr>
              <a:t> </a:t>
            </a:r>
            <a:r>
              <a:rPr lang="el-GR" sz="2400" b="1" dirty="0">
                <a:solidFill>
                  <a:srgbClr val="B40000"/>
                </a:solidFill>
              </a:rPr>
              <a:t>- </a:t>
            </a:r>
            <a:r>
              <a:rPr lang="el-GR" sz="2400" b="1" dirty="0" smtClean="0">
                <a:solidFill>
                  <a:srgbClr val="B40000"/>
                </a:solidFill>
              </a:rPr>
              <a:t>ορόσημα </a:t>
            </a:r>
            <a:r>
              <a:rPr lang="el-GR" sz="1800" b="1" dirty="0" smtClean="0">
                <a:solidFill>
                  <a:schemeClr val="accent5">
                    <a:lumMod val="50000"/>
                  </a:schemeClr>
                </a:solidFill>
              </a:rPr>
              <a:t>ανάπτυξης καινοτομίας </a:t>
            </a:r>
            <a:r>
              <a:rPr lang="el-GR" sz="1800" b="1" dirty="0">
                <a:solidFill>
                  <a:schemeClr val="accent5">
                    <a:lumMod val="50000"/>
                  </a:schemeClr>
                </a:solidFill>
              </a:rPr>
              <a:t>&amp; </a:t>
            </a:r>
            <a:r>
              <a:rPr lang="el-GR" sz="1800" b="1" dirty="0" smtClean="0">
                <a:solidFill>
                  <a:schemeClr val="accent5">
                    <a:lumMod val="50000"/>
                  </a:schemeClr>
                </a:solidFill>
              </a:rPr>
              <a:t>ποιότητας Πανεπιστημίου </a:t>
            </a:r>
            <a:r>
              <a:rPr lang="en-GB" sz="1800" b="1" dirty="0" err="1" smtClean="0">
                <a:solidFill>
                  <a:schemeClr val="accent5">
                    <a:lumMod val="50000"/>
                  </a:schemeClr>
                </a:solidFill>
              </a:rPr>
              <a:t>Deusto</a:t>
            </a:r>
            <a:r>
              <a:rPr lang="en-GB" sz="1800" b="1" dirty="0" smtClean="0">
                <a:solidFill>
                  <a:schemeClr val="accent5">
                    <a:lumMod val="50000"/>
                  </a:schemeClr>
                </a:solidFill>
              </a:rPr>
              <a:t> (UD</a:t>
            </a:r>
            <a:r>
              <a:rPr lang="el-GR" sz="1800" b="1" dirty="0" smtClean="0">
                <a:solidFill>
                  <a:schemeClr val="accent5">
                    <a:lumMod val="50000"/>
                  </a:schemeClr>
                </a:solidFill>
              </a:rPr>
              <a:t>)</a:t>
            </a:r>
            <a:endParaRPr lang="el-GR" sz="2400" b="1" kern="0" dirty="0">
              <a:solidFill>
                <a:schemeClr val="accent5">
                  <a:lumMod val="50000"/>
                </a:schemeClr>
              </a:solidFill>
              <a:effectLst>
                <a:glow rad="63500">
                  <a:schemeClr val="accent5">
                    <a:satMod val="175000"/>
                    <a:alpha val="40000"/>
                  </a:schemeClr>
                </a:glow>
              </a:effectLst>
            </a:endParaRPr>
          </a:p>
        </p:txBody>
      </p:sp>
    </p:spTree>
    <p:extLst>
      <p:ext uri="{BB962C8B-B14F-4D97-AF65-F5344CB8AC3E}">
        <p14:creationId xmlns:p14="http://schemas.microsoft.com/office/powerpoint/2010/main" val="176532715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04664"/>
            <a:ext cx="8676456"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1800" b="1" dirty="0" smtClean="0">
                <a:solidFill>
                  <a:schemeClr val="accent6">
                    <a:lumMod val="50000"/>
                  </a:schemeClr>
                </a:solidFill>
              </a:rPr>
              <a:t/>
            </a:r>
            <a:br>
              <a:rPr lang="en-US" sz="1800" b="1" dirty="0" smtClean="0">
                <a:solidFill>
                  <a:schemeClr val="accent6">
                    <a:lumMod val="50000"/>
                  </a:schemeClr>
                </a:solidFill>
              </a:rPr>
            </a:br>
            <a:r>
              <a:rPr lang="el-GR" sz="2800" b="1" kern="0" dirty="0" smtClean="0">
                <a:solidFill>
                  <a:schemeClr val="accent6">
                    <a:lumMod val="50000"/>
                  </a:schemeClr>
                </a:solidFill>
              </a:rPr>
              <a:t> </a:t>
            </a:r>
            <a:endParaRPr lang="el-GR" sz="2000" b="1" i="1" dirty="0">
              <a:effectLst>
                <a:glow rad="139700">
                  <a:schemeClr val="accent3">
                    <a:satMod val="175000"/>
                    <a:alpha val="40000"/>
                  </a:schemeClr>
                </a:glow>
              </a:effectLst>
              <a:ea typeface="+mn-ea"/>
              <a:cs typeface="Vrinda" pitchFamily="34" charset="0"/>
            </a:endParaRPr>
          </a:p>
        </p:txBody>
      </p:sp>
      <p:pic>
        <p:nvPicPr>
          <p:cNvPr id="12" name="Picture 2" descr="Seal - Escudo Universidad de Deus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832" y="0"/>
            <a:ext cx="1199094" cy="14628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5139189"/>
            <a:ext cx="4824536" cy="738664"/>
          </a:xfrm>
          <a:prstGeom prst="rect">
            <a:avLst/>
          </a:prstGeom>
          <a:solidFill>
            <a:srgbClr val="FFFF99"/>
          </a:solidFill>
        </p:spPr>
        <p:txBody>
          <a:bodyPr wrap="square">
            <a:spAutoFit/>
          </a:bodyPr>
          <a:lstStyle/>
          <a:p>
            <a:pPr algn="ctr"/>
            <a:r>
              <a:rPr lang="en-US" sz="1400" b="1" dirty="0" smtClean="0">
                <a:latin typeface="Calibri" panose="020F0502020204030204" pitchFamily="34" charset="0"/>
                <a:ea typeface="Calibri" panose="020F0502020204030204" pitchFamily="34" charset="0"/>
                <a:cs typeface="Times New Roman" panose="02020603050405020304" pitchFamily="18" charset="0"/>
              </a:rPr>
              <a:t>4</a:t>
            </a:r>
            <a:r>
              <a:rPr lang="el-GR" sz="1400" b="1" dirty="0" smtClean="0">
                <a:latin typeface="Calibri" panose="020F0502020204030204" pitchFamily="34" charset="0"/>
                <a:ea typeface="Calibri" panose="020F0502020204030204" pitchFamily="34" charset="0"/>
                <a:cs typeface="Times New Roman" panose="02020603050405020304" pitchFamily="18" charset="0"/>
              </a:rPr>
              <a:t> </a:t>
            </a:r>
            <a:r>
              <a:rPr lang="el-GR" sz="1400" b="1" dirty="0">
                <a:latin typeface="Calibri" panose="020F0502020204030204" pitchFamily="34" charset="0"/>
                <a:ea typeface="Calibri" panose="020F0502020204030204" pitchFamily="34" charset="0"/>
                <a:cs typeface="Times New Roman" panose="02020603050405020304" pitchFamily="18" charset="0"/>
              </a:rPr>
              <a:t>πλευρές της πυραμίδας </a:t>
            </a:r>
            <a:r>
              <a:rPr lang="en-US" sz="1400" b="1" dirty="0" smtClean="0">
                <a:latin typeface="Calibri" panose="020F0502020204030204" pitchFamily="34" charset="0"/>
                <a:ea typeface="Calibri" panose="020F0502020204030204" pitchFamily="34" charset="0"/>
                <a:cs typeface="Times New Roman" panose="02020603050405020304" pitchFamily="18" charset="0"/>
              </a:rPr>
              <a:t>- 4</a:t>
            </a:r>
            <a:r>
              <a:rPr lang="el-GR" sz="1400" b="1" dirty="0" smtClean="0">
                <a:latin typeface="Calibri" panose="020F0502020204030204" pitchFamily="34" charset="0"/>
                <a:ea typeface="Calibri" panose="020F0502020204030204" pitchFamily="34" charset="0"/>
                <a:cs typeface="Times New Roman" panose="02020603050405020304" pitchFamily="18" charset="0"/>
              </a:rPr>
              <a:t> </a:t>
            </a:r>
            <a:r>
              <a:rPr lang="el-GR" sz="1400" b="1" dirty="0">
                <a:latin typeface="Calibri" panose="020F0502020204030204" pitchFamily="34" charset="0"/>
                <a:ea typeface="Calibri" panose="020F0502020204030204" pitchFamily="34" charset="0"/>
                <a:cs typeface="Times New Roman" panose="02020603050405020304" pitchFamily="18" charset="0"/>
              </a:rPr>
              <a:t>βασικά χαρακτηριστικά του μοντέλου</a:t>
            </a:r>
            <a:r>
              <a:rPr lang="el-GR" sz="1400" dirty="0" smtClean="0">
                <a:latin typeface="Calibri" panose="020F0502020204030204" pitchFamily="34" charset="0"/>
                <a:ea typeface="Calibri" panose="020F0502020204030204" pitchFamily="34" charset="0"/>
                <a:cs typeface="Times New Roman" panose="02020603050405020304" pitchFamily="18" charset="0"/>
              </a:rPr>
              <a:t>:</a:t>
            </a:r>
          </a:p>
          <a:p>
            <a:pPr algn="ctr"/>
            <a:r>
              <a:rPr lang="el-GR" sz="1400" i="1" dirty="0" smtClean="0">
                <a:latin typeface="Calibri" panose="020F0502020204030204" pitchFamily="34" charset="0"/>
                <a:ea typeface="Calibri" panose="020F0502020204030204" pitchFamily="34" charset="0"/>
                <a:cs typeface="Times New Roman" panose="02020603050405020304" pitchFamily="18" charset="0"/>
              </a:rPr>
              <a:t> </a:t>
            </a:r>
            <a:r>
              <a:rPr lang="el-GR" sz="14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Αξίες</a:t>
            </a:r>
            <a:r>
              <a:rPr lang="el-GR" sz="1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l-GR" sz="14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Στάσεις, Ικανότητες</a:t>
            </a:r>
            <a:r>
              <a:rPr lang="en-US" sz="14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t>
            </a:r>
            <a:r>
              <a:rPr lang="el-GR" sz="14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l-GR" sz="1400"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Μοντέλο </a:t>
            </a:r>
            <a:r>
              <a:rPr lang="el-GR" sz="1400"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Εκμάθησης</a:t>
            </a:r>
            <a:endParaRPr lang="el-GR" sz="1400" b="1" dirty="0">
              <a:solidFill>
                <a:schemeClr val="accent5">
                  <a:lumMod val="75000"/>
                </a:schemeClr>
              </a:solidFill>
            </a:endParaRPr>
          </a:p>
        </p:txBody>
      </p:sp>
      <p:graphicFrame>
        <p:nvGraphicFramePr>
          <p:cNvPr id="9" name="Diagram 8"/>
          <p:cNvGraphicFramePr/>
          <p:nvPr>
            <p:extLst>
              <p:ext uri="{D42A27DB-BD31-4B8C-83A1-F6EECF244321}">
                <p14:modId xmlns:p14="http://schemas.microsoft.com/office/powerpoint/2010/main" val="4072178184"/>
              </p:ext>
            </p:extLst>
          </p:nvPr>
        </p:nvGraphicFramePr>
        <p:xfrm>
          <a:off x="4139952" y="1124744"/>
          <a:ext cx="5904656" cy="5283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Θέση περιεχομένου 5">
            <a:extLst>
              <a:ext uri="{FF2B5EF4-FFF2-40B4-BE49-F238E27FC236}">
                <a16:creationId xmlns="" xmlns:a16="http://schemas.microsoft.com/office/drawing/2014/main" id="{7EE4FA0B-89DB-45DE-8033-0ED4CF1206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07504" y="1519325"/>
            <a:ext cx="5860737" cy="3475848"/>
          </a:xfrm>
          <a:prstGeom prst="rect">
            <a:avLst/>
          </a:prstGeom>
          <a:noFill/>
          <a:ln w="9525">
            <a:noFill/>
            <a:miter lim="800000"/>
            <a:headEnd/>
            <a:tailEnd/>
          </a:ln>
        </p:spPr>
      </p:pic>
    </p:spTree>
    <p:extLst>
      <p:ext uri="{BB962C8B-B14F-4D97-AF65-F5344CB8AC3E}">
        <p14:creationId xmlns:p14="http://schemas.microsoft.com/office/powerpoint/2010/main" val="232098934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a:spLocks noGrp="1"/>
          </p:cNvSpPr>
          <p:nvPr>
            <p:ph type="title"/>
          </p:nvPr>
        </p:nvSpPr>
        <p:spPr>
          <a:xfrm>
            <a:off x="997512" y="4508650"/>
            <a:ext cx="1823700" cy="841800"/>
          </a:xfrm>
          <a:prstGeom prst="rect">
            <a:avLst/>
          </a:prstGeom>
        </p:spPr>
        <p:txBody>
          <a:bodyPr spcFirstLastPara="1" vert="horz" wrap="square" lIns="91425" tIns="91425" rIns="91425" bIns="91425" numCol="1" anchor="t" anchorCtr="0" compatLnSpc="1">
            <a:prstTxWarp prst="textNoShape">
              <a:avLst/>
            </a:prstTxWarp>
            <a:noAutofit/>
          </a:bodyPr>
          <a:lstStyle/>
          <a:p>
            <a:pPr>
              <a:buClr>
                <a:schemeClr val="dk1"/>
              </a:buClr>
              <a:buSzPts val="1100"/>
            </a:pPr>
            <a:r>
              <a:rPr lang="el-GR" sz="1600" b="1" dirty="0">
                <a:solidFill>
                  <a:schemeClr val="accent1">
                    <a:lumMod val="50000"/>
                  </a:schemeClr>
                </a:solidFill>
              </a:rPr>
              <a:t>Μ</a:t>
            </a:r>
            <a:r>
              <a:rPr lang="el-GR" sz="1600" b="1" dirty="0" smtClean="0">
                <a:solidFill>
                  <a:schemeClr val="accent1">
                    <a:lumMod val="50000"/>
                  </a:schemeClr>
                </a:solidFill>
              </a:rPr>
              <a:t>εταβολές</a:t>
            </a:r>
            <a:endParaRPr sz="1600" b="1" dirty="0">
              <a:solidFill>
                <a:schemeClr val="accent1">
                  <a:lumMod val="50000"/>
                </a:schemeClr>
              </a:solidFill>
            </a:endParaRPr>
          </a:p>
        </p:txBody>
      </p:sp>
      <p:sp>
        <p:nvSpPr>
          <p:cNvPr id="459" name="Google Shape;459;p63"/>
          <p:cNvSpPr txBox="1">
            <a:spLocks noGrp="1"/>
          </p:cNvSpPr>
          <p:nvPr>
            <p:ph type="subTitle" idx="1"/>
          </p:nvPr>
        </p:nvSpPr>
        <p:spPr>
          <a:xfrm>
            <a:off x="950075" y="4942592"/>
            <a:ext cx="1918500" cy="7926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Clr>
                <a:schemeClr val="dk1"/>
              </a:buClr>
            </a:pPr>
            <a:r>
              <a:rPr lang="el-GR" sz="1400" dirty="0" smtClean="0">
                <a:solidFill>
                  <a:schemeClr val="accent1">
                    <a:lumMod val="50000"/>
                  </a:schemeClr>
                </a:solidFill>
                <a:latin typeface="+mn-lt"/>
              </a:rPr>
              <a:t>Κοινωνικές </a:t>
            </a:r>
          </a:p>
          <a:p>
            <a:pPr marL="0" indent="0">
              <a:buClr>
                <a:schemeClr val="dk1"/>
              </a:buClr>
            </a:pPr>
            <a:r>
              <a:rPr lang="el-GR" sz="1400" dirty="0" smtClean="0">
                <a:solidFill>
                  <a:schemeClr val="accent1">
                    <a:lumMod val="50000"/>
                  </a:schemeClr>
                </a:solidFill>
                <a:latin typeface="+mn-lt"/>
              </a:rPr>
              <a:t>Τεχνολογικές</a:t>
            </a:r>
          </a:p>
          <a:p>
            <a:pPr marL="0" indent="0">
              <a:buClr>
                <a:schemeClr val="dk1"/>
              </a:buClr>
            </a:pPr>
            <a:r>
              <a:rPr lang="el-GR" sz="1400" dirty="0" smtClean="0">
                <a:solidFill>
                  <a:schemeClr val="accent1">
                    <a:lumMod val="50000"/>
                  </a:schemeClr>
                </a:solidFill>
                <a:latin typeface="+mn-lt"/>
              </a:rPr>
              <a:t> Οικονομικές</a:t>
            </a:r>
            <a:endParaRPr lang="el-GR" sz="1400" dirty="0">
              <a:solidFill>
                <a:schemeClr val="accent1">
                  <a:lumMod val="50000"/>
                </a:schemeClr>
              </a:solidFill>
              <a:latin typeface="+mn-lt"/>
            </a:endParaRPr>
          </a:p>
          <a:p>
            <a:pPr marL="0" indent="0">
              <a:buClr>
                <a:schemeClr val="dk1"/>
              </a:buClr>
            </a:pPr>
            <a:r>
              <a:rPr lang="el-GR" sz="1400" dirty="0" smtClean="0">
                <a:solidFill>
                  <a:schemeClr val="accent1">
                    <a:lumMod val="50000"/>
                  </a:schemeClr>
                </a:solidFill>
                <a:latin typeface="+mn-lt"/>
              </a:rPr>
              <a:t>Οικολογικές </a:t>
            </a:r>
            <a:endParaRPr sz="1400" dirty="0">
              <a:solidFill>
                <a:schemeClr val="accent1">
                  <a:lumMod val="50000"/>
                </a:schemeClr>
              </a:solidFill>
              <a:latin typeface="+mn-lt"/>
            </a:endParaRPr>
          </a:p>
        </p:txBody>
      </p:sp>
      <p:sp>
        <p:nvSpPr>
          <p:cNvPr id="461" name="Google Shape;461;p63"/>
          <p:cNvSpPr txBox="1">
            <a:spLocks noGrp="1"/>
          </p:cNvSpPr>
          <p:nvPr>
            <p:ph type="title" idx="3"/>
          </p:nvPr>
        </p:nvSpPr>
        <p:spPr>
          <a:xfrm>
            <a:off x="3303762" y="4508650"/>
            <a:ext cx="1823700" cy="841800"/>
          </a:xfrm>
          <a:prstGeom prst="rect">
            <a:avLst/>
          </a:prstGeom>
        </p:spPr>
        <p:txBody>
          <a:bodyPr spcFirstLastPara="1" vert="horz" wrap="square" lIns="91425" tIns="91425" rIns="91425" bIns="91425" numCol="1" anchor="t" anchorCtr="0" compatLnSpc="1">
            <a:prstTxWarp prst="textNoShape">
              <a:avLst/>
            </a:prstTxWarp>
            <a:noAutofit/>
          </a:bodyPr>
          <a:lstStyle/>
          <a:p>
            <a:pPr>
              <a:buClr>
                <a:schemeClr val="dk1"/>
              </a:buClr>
              <a:buSzPts val="1100"/>
            </a:pPr>
            <a:r>
              <a:rPr lang="el-GR" sz="1600" b="1" dirty="0" smtClean="0">
                <a:solidFill>
                  <a:schemeClr val="accent1">
                    <a:lumMod val="50000"/>
                  </a:schemeClr>
                </a:solidFill>
              </a:rPr>
              <a:t>Ενεργή</a:t>
            </a:r>
            <a:r>
              <a:rPr lang="el-GR" sz="1600" dirty="0" smtClean="0">
                <a:solidFill>
                  <a:schemeClr val="accent1">
                    <a:lumMod val="50000"/>
                  </a:schemeClr>
                </a:solidFill>
              </a:rPr>
              <a:t> </a:t>
            </a:r>
            <a:r>
              <a:rPr lang="el-GR" sz="1600" b="1" dirty="0" smtClean="0">
                <a:solidFill>
                  <a:schemeClr val="accent1">
                    <a:lumMod val="50000"/>
                  </a:schemeClr>
                </a:solidFill>
              </a:rPr>
              <a:t>συμμετοχή</a:t>
            </a:r>
            <a:endParaRPr sz="1600" b="1" dirty="0">
              <a:solidFill>
                <a:schemeClr val="accent1">
                  <a:lumMod val="50000"/>
                </a:schemeClr>
              </a:solidFill>
            </a:endParaRPr>
          </a:p>
        </p:txBody>
      </p:sp>
      <p:sp>
        <p:nvSpPr>
          <p:cNvPr id="462" name="Google Shape;462;p63"/>
          <p:cNvSpPr txBox="1">
            <a:spLocks noGrp="1"/>
          </p:cNvSpPr>
          <p:nvPr>
            <p:ph type="subTitle" idx="4"/>
          </p:nvPr>
        </p:nvSpPr>
        <p:spPr>
          <a:xfrm>
            <a:off x="3256325" y="4942592"/>
            <a:ext cx="1918500" cy="7926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Clr>
                <a:schemeClr val="dk1"/>
              </a:buClr>
            </a:pPr>
            <a:r>
              <a:rPr lang="el-GR" sz="1400" dirty="0" smtClean="0">
                <a:solidFill>
                  <a:schemeClr val="accent1">
                    <a:lumMod val="50000"/>
                  </a:schemeClr>
                </a:solidFill>
                <a:latin typeface="+mn-lt"/>
              </a:rPr>
              <a:t>Σύνδεση Προσαρμοστικότητα</a:t>
            </a:r>
          </a:p>
          <a:p>
            <a:pPr marL="0" indent="0">
              <a:buClr>
                <a:schemeClr val="dk1"/>
              </a:buClr>
            </a:pPr>
            <a:r>
              <a:rPr lang="el-GR" sz="1400" dirty="0" smtClean="0">
                <a:solidFill>
                  <a:schemeClr val="accent1">
                    <a:lumMod val="50000"/>
                  </a:schemeClr>
                </a:solidFill>
                <a:latin typeface="+mn-lt"/>
              </a:rPr>
              <a:t>Ευελιξία </a:t>
            </a:r>
          </a:p>
          <a:p>
            <a:pPr marL="0" indent="0">
              <a:buClr>
                <a:schemeClr val="dk1"/>
              </a:buClr>
            </a:pPr>
            <a:r>
              <a:rPr lang="el-GR" sz="1400" dirty="0" smtClean="0">
                <a:solidFill>
                  <a:schemeClr val="accent1">
                    <a:lumMod val="50000"/>
                  </a:schemeClr>
                </a:solidFill>
                <a:latin typeface="+mn-lt"/>
              </a:rPr>
              <a:t>Κριτική Σκέψη</a:t>
            </a:r>
          </a:p>
          <a:p>
            <a:pPr marL="0" indent="0">
              <a:buClr>
                <a:schemeClr val="dk1"/>
              </a:buClr>
            </a:pPr>
            <a:r>
              <a:rPr lang="el-GR" sz="1400" dirty="0" smtClean="0">
                <a:solidFill>
                  <a:schemeClr val="accent1">
                    <a:lumMod val="50000"/>
                  </a:schemeClr>
                </a:solidFill>
                <a:latin typeface="+mn-lt"/>
              </a:rPr>
              <a:t>Διεπιστημονικότητα</a:t>
            </a:r>
            <a:endParaRPr sz="1400" dirty="0">
              <a:solidFill>
                <a:schemeClr val="accent1">
                  <a:lumMod val="50000"/>
                </a:schemeClr>
              </a:solidFill>
              <a:latin typeface="+mn-lt"/>
            </a:endParaRPr>
          </a:p>
        </p:txBody>
      </p:sp>
      <p:sp>
        <p:nvSpPr>
          <p:cNvPr id="463" name="Google Shape;463;p63"/>
          <p:cNvSpPr txBox="1">
            <a:spLocks noGrp="1"/>
          </p:cNvSpPr>
          <p:nvPr>
            <p:ph type="title" idx="5"/>
          </p:nvPr>
        </p:nvSpPr>
        <p:spPr>
          <a:xfrm>
            <a:off x="5610012" y="4508650"/>
            <a:ext cx="2058332" cy="841800"/>
          </a:xfrm>
          <a:prstGeom prst="rect">
            <a:avLst/>
          </a:prstGeom>
        </p:spPr>
        <p:txBody>
          <a:bodyPr spcFirstLastPara="1" vert="horz" wrap="square" lIns="91425" tIns="91425" rIns="91425" bIns="91425" numCol="1" anchor="t" anchorCtr="0" compatLnSpc="1">
            <a:prstTxWarp prst="textNoShape">
              <a:avLst/>
            </a:prstTxWarp>
            <a:noAutofit/>
          </a:bodyPr>
          <a:lstStyle/>
          <a:p>
            <a:pPr>
              <a:buClr>
                <a:schemeClr val="dk1"/>
              </a:buClr>
              <a:buSzPts val="1100"/>
            </a:pPr>
            <a:r>
              <a:rPr lang="el-GR" sz="1600" b="1" dirty="0" smtClean="0">
                <a:solidFill>
                  <a:schemeClr val="accent1">
                    <a:lumMod val="50000"/>
                  </a:schemeClr>
                </a:solidFill>
              </a:rPr>
              <a:t>Πρόοδο</a:t>
            </a:r>
            <a:r>
              <a:rPr lang="el-GR" sz="1600" dirty="0" smtClean="0">
                <a:solidFill>
                  <a:schemeClr val="accent1">
                    <a:lumMod val="50000"/>
                  </a:schemeClr>
                </a:solidFill>
              </a:rPr>
              <a:t> </a:t>
            </a:r>
            <a:r>
              <a:rPr lang="el-GR" sz="1600" b="1" dirty="0" smtClean="0">
                <a:solidFill>
                  <a:schemeClr val="accent1">
                    <a:lumMod val="50000"/>
                  </a:schemeClr>
                </a:solidFill>
              </a:rPr>
              <a:t>και</a:t>
            </a:r>
            <a:r>
              <a:rPr lang="el-GR" sz="1600" dirty="0" smtClean="0">
                <a:solidFill>
                  <a:schemeClr val="accent1">
                    <a:lumMod val="50000"/>
                  </a:schemeClr>
                </a:solidFill>
              </a:rPr>
              <a:t> </a:t>
            </a:r>
            <a:r>
              <a:rPr lang="el-GR" sz="1600" b="1" dirty="0" smtClean="0">
                <a:solidFill>
                  <a:schemeClr val="accent1">
                    <a:lumMod val="50000"/>
                  </a:schemeClr>
                </a:solidFill>
              </a:rPr>
              <a:t>εξέλιξη</a:t>
            </a:r>
            <a:endParaRPr sz="1600" b="1" dirty="0">
              <a:solidFill>
                <a:schemeClr val="accent1">
                  <a:lumMod val="50000"/>
                </a:schemeClr>
              </a:solidFill>
            </a:endParaRPr>
          </a:p>
        </p:txBody>
      </p:sp>
      <p:sp>
        <p:nvSpPr>
          <p:cNvPr id="464" name="Google Shape;464;p63"/>
          <p:cNvSpPr txBox="1">
            <a:spLocks noGrp="1"/>
          </p:cNvSpPr>
          <p:nvPr>
            <p:ph type="subTitle" idx="6"/>
          </p:nvPr>
        </p:nvSpPr>
        <p:spPr>
          <a:xfrm>
            <a:off x="5562575" y="4942592"/>
            <a:ext cx="1918500" cy="7926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Clr>
                <a:schemeClr val="dk1"/>
              </a:buClr>
            </a:pPr>
            <a:r>
              <a:rPr lang="el-GR" sz="1400" dirty="0" smtClean="0">
                <a:solidFill>
                  <a:schemeClr val="accent1">
                    <a:lumMod val="50000"/>
                  </a:schemeClr>
                </a:solidFill>
                <a:latin typeface="+mn-lt"/>
              </a:rPr>
              <a:t>Νέες Ευκαιρίες</a:t>
            </a:r>
          </a:p>
          <a:p>
            <a:pPr marL="0" indent="0">
              <a:buClr>
                <a:schemeClr val="dk1"/>
              </a:buClr>
            </a:pPr>
            <a:r>
              <a:rPr lang="el-GR" sz="1400" dirty="0" smtClean="0">
                <a:solidFill>
                  <a:schemeClr val="accent1">
                    <a:lumMod val="50000"/>
                  </a:schemeClr>
                </a:solidFill>
                <a:latin typeface="+mn-lt"/>
              </a:rPr>
              <a:t>Υπεύθυνη Δράση</a:t>
            </a:r>
          </a:p>
          <a:p>
            <a:pPr marL="0" indent="0">
              <a:buClr>
                <a:schemeClr val="dk1"/>
              </a:buClr>
            </a:pPr>
            <a:r>
              <a:rPr lang="el-GR" sz="1400" dirty="0" err="1" smtClean="0">
                <a:solidFill>
                  <a:schemeClr val="accent1">
                    <a:lumMod val="50000"/>
                  </a:schemeClr>
                </a:solidFill>
                <a:latin typeface="+mn-lt"/>
              </a:rPr>
              <a:t>Αειφορία</a:t>
            </a:r>
            <a:r>
              <a:rPr lang="el-GR" sz="1400" dirty="0" smtClean="0">
                <a:solidFill>
                  <a:schemeClr val="accent1">
                    <a:lumMod val="50000"/>
                  </a:schemeClr>
                </a:solidFill>
                <a:latin typeface="+mn-lt"/>
              </a:rPr>
              <a:t> </a:t>
            </a:r>
          </a:p>
          <a:p>
            <a:pPr marL="0" indent="0">
              <a:buClr>
                <a:schemeClr val="dk1"/>
              </a:buClr>
            </a:pPr>
            <a:r>
              <a:rPr lang="el-GR" sz="1400" dirty="0" smtClean="0">
                <a:solidFill>
                  <a:schemeClr val="accent1">
                    <a:lumMod val="50000"/>
                  </a:schemeClr>
                </a:solidFill>
                <a:latin typeface="+mn-lt"/>
              </a:rPr>
              <a:t>Συλλογική </a:t>
            </a:r>
            <a:r>
              <a:rPr lang="el-GR" sz="1400" dirty="0">
                <a:solidFill>
                  <a:schemeClr val="accent1">
                    <a:lumMod val="50000"/>
                  </a:schemeClr>
                </a:solidFill>
                <a:latin typeface="+mn-lt"/>
              </a:rPr>
              <a:t>Ε</a:t>
            </a:r>
            <a:r>
              <a:rPr lang="el-GR" sz="1400" dirty="0" smtClean="0">
                <a:solidFill>
                  <a:schemeClr val="accent1">
                    <a:lumMod val="50000"/>
                  </a:schemeClr>
                </a:solidFill>
                <a:latin typeface="+mn-lt"/>
              </a:rPr>
              <a:t>υημερία</a:t>
            </a:r>
            <a:endParaRPr sz="1400" dirty="0">
              <a:solidFill>
                <a:schemeClr val="accent1">
                  <a:lumMod val="50000"/>
                </a:schemeClr>
              </a:solidFill>
              <a:latin typeface="+mn-lt"/>
            </a:endParaRPr>
          </a:p>
        </p:txBody>
      </p:sp>
      <p:grpSp>
        <p:nvGrpSpPr>
          <p:cNvPr id="465" name="Google Shape;465;p63"/>
          <p:cNvGrpSpPr/>
          <p:nvPr/>
        </p:nvGrpSpPr>
        <p:grpSpPr>
          <a:xfrm>
            <a:off x="0" y="857250"/>
            <a:ext cx="7338600" cy="2505054"/>
            <a:chOff x="0" y="0"/>
            <a:chExt cx="7338600" cy="2505054"/>
          </a:xfrm>
        </p:grpSpPr>
        <p:pic>
          <p:nvPicPr>
            <p:cNvPr id="466" name="Google Shape;466;p63"/>
            <p:cNvPicPr preferRelativeResize="0"/>
            <p:nvPr/>
          </p:nvPicPr>
          <p:blipFill rotWithShape="1">
            <a:blip r:embed="rId3">
              <a:alphaModFix/>
            </a:blip>
            <a:srcRect t="34971" b="13824"/>
            <a:stretch/>
          </p:blipFill>
          <p:spPr>
            <a:xfrm>
              <a:off x="0" y="0"/>
              <a:ext cx="7338595" cy="2505054"/>
            </a:xfrm>
            <a:prstGeom prst="rect">
              <a:avLst/>
            </a:prstGeom>
            <a:noFill/>
            <a:ln>
              <a:noFill/>
            </a:ln>
          </p:spPr>
        </p:pic>
        <p:sp>
          <p:nvSpPr>
            <p:cNvPr id="467" name="Google Shape;467;p63"/>
            <p:cNvSpPr/>
            <p:nvPr/>
          </p:nvSpPr>
          <p:spPr>
            <a:xfrm>
              <a:off x="0" y="25"/>
              <a:ext cx="7338600" cy="2505000"/>
            </a:xfrm>
            <a:prstGeom prst="rect">
              <a:avLst/>
            </a:prstGeom>
            <a:solidFill>
              <a:schemeClr val="accent4">
                <a:alpha val="13490"/>
              </a:schemeClr>
            </a:solidFill>
            <a:ln>
              <a:noFill/>
            </a:ln>
          </p:spPr>
          <p:txBody>
            <a:bodyPr spcFirstLastPara="1" wrap="square" lIns="91425" tIns="91425" rIns="91425" bIns="91425" anchor="ctr" anchorCtr="0">
              <a:noAutofit/>
            </a:bodyPr>
            <a:lstStyle/>
            <a:p>
              <a:pPr>
                <a:spcBef>
                  <a:spcPts val="0"/>
                </a:spcBef>
                <a:spcAft>
                  <a:spcPts val="0"/>
                </a:spcAft>
              </a:pPr>
              <a:endParaRPr sz="2400">
                <a:solidFill>
                  <a:schemeClr val="accent1">
                    <a:lumMod val="50000"/>
                  </a:schemeClr>
                </a:solidFill>
              </a:endParaRPr>
            </a:p>
          </p:txBody>
        </p:sp>
      </p:grpSp>
      <p:cxnSp>
        <p:nvCxnSpPr>
          <p:cNvPr id="468" name="Google Shape;468;p63"/>
          <p:cNvCxnSpPr/>
          <p:nvPr/>
        </p:nvCxnSpPr>
        <p:spPr>
          <a:xfrm rot="5400000">
            <a:off x="4125645" y="2451113"/>
            <a:ext cx="0" cy="1557300"/>
          </a:xfrm>
          <a:prstGeom prst="straightConnector1">
            <a:avLst/>
          </a:prstGeom>
          <a:noFill/>
          <a:ln w="19050" cap="flat" cmpd="sng">
            <a:solidFill>
              <a:schemeClr val="accent1"/>
            </a:solidFill>
            <a:prstDash val="solid"/>
            <a:round/>
            <a:headEnd type="none" w="med" len="med"/>
            <a:tailEnd type="none" w="med" len="med"/>
          </a:ln>
        </p:spPr>
      </p:cxnSp>
      <p:cxnSp>
        <p:nvCxnSpPr>
          <p:cNvPr id="469" name="Google Shape;469;p63"/>
          <p:cNvCxnSpPr/>
          <p:nvPr/>
        </p:nvCxnSpPr>
        <p:spPr>
          <a:xfrm>
            <a:off x="1913075" y="4210850"/>
            <a:ext cx="4605000" cy="0"/>
          </a:xfrm>
          <a:prstGeom prst="straightConnector1">
            <a:avLst/>
          </a:prstGeom>
          <a:noFill/>
          <a:ln w="19050" cap="flat" cmpd="sng">
            <a:solidFill>
              <a:schemeClr val="accent1"/>
            </a:solidFill>
            <a:prstDash val="solid"/>
            <a:round/>
            <a:headEnd type="none" w="med" len="med"/>
            <a:tailEnd type="none" w="med" len="med"/>
          </a:ln>
        </p:spPr>
      </p:cxnSp>
      <p:sp>
        <p:nvSpPr>
          <p:cNvPr id="470" name="Google Shape;470;p63"/>
          <p:cNvSpPr/>
          <p:nvPr/>
        </p:nvSpPr>
        <p:spPr>
          <a:xfrm>
            <a:off x="1798350" y="4099850"/>
            <a:ext cx="222000" cy="222000"/>
          </a:xfrm>
          <a:prstGeom prst="rect">
            <a:avLst/>
          </a:prstGeom>
          <a:solidFill>
            <a:schemeClr val="accent1"/>
          </a:solidFill>
          <a:ln>
            <a:noFill/>
          </a:ln>
        </p:spPr>
        <p:txBody>
          <a:bodyPr spcFirstLastPara="1" wrap="square" lIns="91425" tIns="91425" rIns="91425" bIns="91425" anchor="ctr" anchorCtr="0">
            <a:noAutofit/>
          </a:bodyPr>
          <a:lstStyle/>
          <a:p>
            <a:pPr>
              <a:spcBef>
                <a:spcPts val="0"/>
              </a:spcBef>
              <a:spcAft>
                <a:spcPts val="0"/>
              </a:spcAft>
            </a:pPr>
            <a:endParaRPr sz="2400">
              <a:solidFill>
                <a:schemeClr val="accent1">
                  <a:lumMod val="50000"/>
                </a:schemeClr>
              </a:solidFill>
            </a:endParaRPr>
          </a:p>
        </p:txBody>
      </p:sp>
      <p:sp>
        <p:nvSpPr>
          <p:cNvPr id="471" name="Google Shape;471;p63"/>
          <p:cNvSpPr/>
          <p:nvPr/>
        </p:nvSpPr>
        <p:spPr>
          <a:xfrm>
            <a:off x="4104575" y="4099850"/>
            <a:ext cx="222000" cy="222000"/>
          </a:xfrm>
          <a:prstGeom prst="rect">
            <a:avLst/>
          </a:prstGeom>
          <a:solidFill>
            <a:schemeClr val="accent1"/>
          </a:solidFill>
          <a:ln>
            <a:noFill/>
          </a:ln>
        </p:spPr>
        <p:txBody>
          <a:bodyPr spcFirstLastPara="1" wrap="square" lIns="91425" tIns="91425" rIns="91425" bIns="91425" anchor="ctr" anchorCtr="0">
            <a:noAutofit/>
          </a:bodyPr>
          <a:lstStyle/>
          <a:p>
            <a:pPr>
              <a:spcBef>
                <a:spcPts val="0"/>
              </a:spcBef>
              <a:spcAft>
                <a:spcPts val="0"/>
              </a:spcAft>
            </a:pPr>
            <a:endParaRPr sz="2400">
              <a:solidFill>
                <a:schemeClr val="accent1">
                  <a:lumMod val="50000"/>
                </a:schemeClr>
              </a:solidFill>
            </a:endParaRPr>
          </a:p>
        </p:txBody>
      </p:sp>
      <p:sp>
        <p:nvSpPr>
          <p:cNvPr id="472" name="Google Shape;472;p63"/>
          <p:cNvSpPr/>
          <p:nvPr/>
        </p:nvSpPr>
        <p:spPr>
          <a:xfrm>
            <a:off x="6410800" y="4099850"/>
            <a:ext cx="222000" cy="222000"/>
          </a:xfrm>
          <a:prstGeom prst="rect">
            <a:avLst/>
          </a:prstGeom>
          <a:solidFill>
            <a:schemeClr val="accent1"/>
          </a:solidFill>
          <a:ln>
            <a:noFill/>
          </a:ln>
        </p:spPr>
        <p:txBody>
          <a:bodyPr spcFirstLastPara="1" wrap="square" lIns="91425" tIns="91425" rIns="91425" bIns="91425" anchor="ctr" anchorCtr="0">
            <a:noAutofit/>
          </a:bodyPr>
          <a:lstStyle/>
          <a:p>
            <a:pPr>
              <a:spcBef>
                <a:spcPts val="0"/>
              </a:spcBef>
              <a:spcAft>
                <a:spcPts val="0"/>
              </a:spcAft>
            </a:pPr>
            <a:endParaRPr sz="2400">
              <a:solidFill>
                <a:schemeClr val="accent1">
                  <a:lumMod val="50000"/>
                </a:schemeClr>
              </a:solidFill>
            </a:endParaRPr>
          </a:p>
        </p:txBody>
      </p:sp>
      <p:pic>
        <p:nvPicPr>
          <p:cNvPr id="17" name="Picture 2" descr="Buckle up marketers, the pace of change is only going to get f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57251"/>
            <a:ext cx="7338595" cy="2621859"/>
          </a:xfrm>
          <a:prstGeom prst="rect">
            <a:avLst/>
          </a:prstGeom>
          <a:noFill/>
          <a:extLst>
            <a:ext uri="{909E8E84-426E-40DD-AFC4-6F175D3DCCD1}">
              <a14:hiddenFill xmlns:a14="http://schemas.microsoft.com/office/drawing/2010/main">
                <a:solidFill>
                  <a:srgbClr val="FFFFFF"/>
                </a:solidFill>
              </a14:hiddenFill>
            </a:ext>
          </a:extLst>
        </p:spPr>
      </p:pic>
      <p:sp>
        <p:nvSpPr>
          <p:cNvPr id="19" name="1 - Τίτλος"/>
          <p:cNvSpPr txBox="1">
            <a:spLocks/>
          </p:cNvSpPr>
          <p:nvPr/>
        </p:nvSpPr>
        <p:spPr bwMode="auto">
          <a:xfrm>
            <a:off x="-22342" y="221502"/>
            <a:ext cx="7360936" cy="503237"/>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Clr>
                <a:schemeClr val="dk1"/>
              </a:buClr>
              <a:buSzPts val="1100"/>
            </a:pPr>
            <a:r>
              <a:rPr lang="en-US" sz="2800" b="1" dirty="0" smtClean="0">
                <a:solidFill>
                  <a:schemeClr val="accent6">
                    <a:lumMod val="50000"/>
                  </a:schemeClr>
                </a:solidFill>
              </a:rPr>
              <a:t>21</a:t>
            </a:r>
            <a:r>
              <a:rPr lang="el-GR" sz="2800" b="1" baseline="30000" dirty="0" err="1" smtClean="0">
                <a:solidFill>
                  <a:schemeClr val="accent6">
                    <a:lumMod val="50000"/>
                  </a:schemeClr>
                </a:solidFill>
              </a:rPr>
              <a:t>ος</a:t>
            </a:r>
            <a:r>
              <a:rPr lang="el-GR" sz="2800" b="1" dirty="0" smtClean="0">
                <a:solidFill>
                  <a:schemeClr val="accent6">
                    <a:lumMod val="50000"/>
                  </a:schemeClr>
                </a:solidFill>
              </a:rPr>
              <a:t> αιώνας,</a:t>
            </a:r>
            <a:r>
              <a:rPr lang="el-GR" sz="2400" b="1" dirty="0" smtClean="0">
                <a:solidFill>
                  <a:schemeClr val="accent1">
                    <a:lumMod val="75000"/>
                  </a:schemeClr>
                </a:solidFill>
              </a:rPr>
              <a:t> ο αιώνας  </a:t>
            </a:r>
            <a:r>
              <a:rPr lang="el-GR" sz="2400" b="1" dirty="0">
                <a:solidFill>
                  <a:schemeClr val="accent1">
                    <a:lumMod val="75000"/>
                  </a:schemeClr>
                </a:solidFill>
              </a:rPr>
              <a:t>της ταχύτητας.</a:t>
            </a:r>
          </a:p>
        </p:txBody>
      </p:sp>
    </p:spTree>
    <p:extLst>
      <p:ext uri="{BB962C8B-B14F-4D97-AF65-F5344CB8AC3E}">
        <p14:creationId xmlns:p14="http://schemas.microsoft.com/office/powerpoint/2010/main" val="1823993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04664"/>
            <a:ext cx="8676456"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smtClean="0">
                <a:solidFill>
                  <a:schemeClr val="accent6">
                    <a:lumMod val="50000"/>
                  </a:schemeClr>
                </a:solidFill>
              </a:rPr>
              <a:t/>
            </a:r>
            <a:br>
              <a:rPr lang="en-US" sz="2800" b="1" dirty="0" smtClean="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 </a:t>
            </a:r>
            <a:r>
              <a:rPr lang="en-US" sz="1800" b="1" dirty="0" smtClean="0">
                <a:solidFill>
                  <a:schemeClr val="accent6">
                    <a:lumMod val="50000"/>
                  </a:schemeClr>
                </a:solidFill>
              </a:rPr>
              <a:t>Competence based learning</a:t>
            </a:r>
            <a:r>
              <a:rPr lang="el-GR" sz="1800" b="1" dirty="0" smtClean="0">
                <a:solidFill>
                  <a:schemeClr val="accent6">
                    <a:lumMod val="50000"/>
                  </a:schemeClr>
                </a:solidFill>
              </a:rPr>
              <a:t>, </a:t>
            </a:r>
            <a:r>
              <a:rPr lang="en-US" sz="1800" b="1" dirty="0" smtClean="0">
                <a:solidFill>
                  <a:schemeClr val="accent6">
                    <a:lumMod val="50000"/>
                  </a:schemeClr>
                </a:solidFill>
              </a:rPr>
              <a:t>2008)</a:t>
            </a:r>
            <a:br>
              <a:rPr lang="en-US" sz="1800" b="1" dirty="0" smtClean="0">
                <a:solidFill>
                  <a:schemeClr val="accent6">
                    <a:lumMod val="50000"/>
                  </a:schemeClr>
                </a:solidFill>
              </a:rPr>
            </a:br>
            <a:r>
              <a:rPr lang="el-GR" sz="1800" b="1" dirty="0" smtClean="0">
                <a:solidFill>
                  <a:schemeClr val="accent6">
                    <a:lumMod val="50000"/>
                  </a:schemeClr>
                </a:solidFill>
              </a:rPr>
              <a:t/>
            </a:r>
            <a:br>
              <a:rPr lang="el-GR" sz="1800" b="1" dirty="0" smtClean="0">
                <a:solidFill>
                  <a:schemeClr val="accent6">
                    <a:lumMod val="50000"/>
                  </a:schemeClr>
                </a:solidFill>
              </a:rPr>
            </a:br>
            <a:r>
              <a:rPr lang="en-US" sz="2400" b="1" dirty="0" smtClean="0">
                <a:solidFill>
                  <a:srgbClr val="FF0000"/>
                </a:solidFill>
              </a:rPr>
              <a:t>                         </a:t>
            </a:r>
            <a:r>
              <a:rPr lang="en-US" sz="2400" b="1" dirty="0" smtClean="0">
                <a:solidFill>
                  <a:schemeClr val="accent6">
                    <a:lumMod val="50000"/>
                  </a:schemeClr>
                </a:solidFill>
              </a:rPr>
              <a:t>                  </a:t>
            </a:r>
            <a:endParaRPr lang="el-GR" sz="2800" b="1" i="1" dirty="0">
              <a:effectLst>
                <a:glow rad="139700">
                  <a:schemeClr val="accent3">
                    <a:satMod val="175000"/>
                    <a:alpha val="40000"/>
                  </a:schemeClr>
                </a:glow>
              </a:effectLst>
              <a:ea typeface="+mn-ea"/>
              <a:cs typeface="Vrinda" pitchFamily="34" charset="0"/>
            </a:endParaRPr>
          </a:p>
        </p:txBody>
      </p:sp>
      <p:sp>
        <p:nvSpPr>
          <p:cNvPr id="3" name="TextBox 2"/>
          <p:cNvSpPr txBox="1"/>
          <p:nvPr/>
        </p:nvSpPr>
        <p:spPr>
          <a:xfrm>
            <a:off x="449796" y="1467122"/>
            <a:ext cx="7776864" cy="1477328"/>
          </a:xfrm>
          <a:prstGeom prst="rect">
            <a:avLst/>
          </a:prstGeom>
          <a:solidFill>
            <a:schemeClr val="accent5">
              <a:lumMod val="40000"/>
              <a:lumOff val="60000"/>
            </a:schemeClr>
          </a:solidFill>
        </p:spPr>
        <p:txBody>
          <a:bodyPr wrap="square" rtlCol="0">
            <a:spAutoFit/>
          </a:bodyPr>
          <a:lstStyle/>
          <a:p>
            <a:r>
              <a:rPr lang="el-GR"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l-GR" b="1" dirty="0">
                <a:solidFill>
                  <a:schemeClr val="accent1">
                    <a:lumMod val="50000"/>
                  </a:schemeClr>
                </a:solidFill>
              </a:rPr>
              <a:t>Ορισμός </a:t>
            </a:r>
            <a:r>
              <a:rPr lang="el-GR" b="1" dirty="0" smtClean="0">
                <a:solidFill>
                  <a:schemeClr val="accent1">
                    <a:lumMod val="50000"/>
                  </a:schemeClr>
                </a:solidFill>
              </a:rPr>
              <a:t>ικανότητας: </a:t>
            </a:r>
            <a:r>
              <a:rPr lang="el-GR" i="1" dirty="0" smtClean="0">
                <a:latin typeface="Calibri" panose="020F0502020204030204" pitchFamily="34" charset="0"/>
                <a:ea typeface="Calibri" panose="020F0502020204030204" pitchFamily="34" charset="0"/>
                <a:cs typeface="Times New Roman" panose="02020603050405020304" pitchFamily="18" charset="0"/>
              </a:rPr>
              <a:t>η </a:t>
            </a:r>
            <a:r>
              <a:rPr lang="el-GR" i="1" dirty="0">
                <a:latin typeface="Calibri" panose="020F0502020204030204" pitchFamily="34" charset="0"/>
                <a:ea typeface="Calibri" panose="020F0502020204030204" pitchFamily="34" charset="0"/>
                <a:cs typeface="Times New Roman" panose="02020603050405020304" pitchFamily="18" charset="0"/>
              </a:rPr>
              <a:t>καλή απόδοση σε ποικίλα, αυθεντικά πλαίσια βάσει της ενσωμάτωσης και ενεργοποίησης της γνώσης, των κανόνων και προτύπων, των τεχνικών, των διαδικασιών, των ικανοτήτων και δεξιοτήτων, των αντιλήψεων - συμπεριφορών και των αξιών.</a:t>
            </a:r>
            <a:endParaRPr lang="el-GR" i="1" dirty="0"/>
          </a:p>
          <a:p>
            <a:endParaRPr lang="el-GR" dirty="0"/>
          </a:p>
        </p:txBody>
      </p:sp>
      <p:pic>
        <p:nvPicPr>
          <p:cNvPr id="14" name="Εικόνα 13"/>
          <p:cNvPicPr>
            <a:picLocks noChangeAspect="1"/>
          </p:cNvPicPr>
          <p:nvPr/>
        </p:nvPicPr>
        <p:blipFill>
          <a:blip r:embed="rId3" cstate="print"/>
          <a:stretch>
            <a:fillRect/>
          </a:stretch>
        </p:blipFill>
        <p:spPr>
          <a:xfrm>
            <a:off x="-3020" y="3303824"/>
            <a:ext cx="4575020" cy="2573448"/>
          </a:xfrm>
          <a:prstGeom prst="rect">
            <a:avLst/>
          </a:prstGeom>
        </p:spPr>
      </p:pic>
      <p:sp>
        <p:nvSpPr>
          <p:cNvPr id="16" name="Στρογγυλεμένο ορθογώνιο 15"/>
          <p:cNvSpPr/>
          <p:nvPr/>
        </p:nvSpPr>
        <p:spPr>
          <a:xfrm>
            <a:off x="2915816" y="3445638"/>
            <a:ext cx="6099344" cy="2289819"/>
          </a:xfrm>
          <a:prstGeom prst="roundRect">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schemeClr val="accent6">
                    <a:lumMod val="50000"/>
                  </a:schemeClr>
                </a:solidFill>
              </a:rPr>
              <a:t>Οι </a:t>
            </a:r>
            <a:r>
              <a:rPr lang="el-GR" sz="2800" b="1" dirty="0" smtClean="0">
                <a:solidFill>
                  <a:schemeClr val="bg1"/>
                </a:solidFill>
              </a:rPr>
              <a:t>Γενικές ικανότητες</a:t>
            </a:r>
            <a:r>
              <a:rPr lang="el-GR" sz="2400" dirty="0" smtClean="0">
                <a:solidFill>
                  <a:schemeClr val="accent6">
                    <a:lumMod val="50000"/>
                  </a:schemeClr>
                </a:solidFill>
              </a:rPr>
              <a:t> </a:t>
            </a:r>
            <a:r>
              <a:rPr lang="el-GR" sz="1600" dirty="0">
                <a:solidFill>
                  <a:schemeClr val="accent6">
                    <a:lumMod val="50000"/>
                  </a:schemeClr>
                </a:solidFill>
              </a:rPr>
              <a:t>(</a:t>
            </a:r>
            <a:r>
              <a:rPr lang="en-US" sz="1600" dirty="0" smtClean="0">
                <a:solidFill>
                  <a:schemeClr val="accent6">
                    <a:lumMod val="50000"/>
                  </a:schemeClr>
                </a:solidFill>
              </a:rPr>
              <a:t>generic</a:t>
            </a:r>
            <a:r>
              <a:rPr lang="el-GR" sz="1600" dirty="0" smtClean="0">
                <a:solidFill>
                  <a:schemeClr val="accent6">
                    <a:lumMod val="50000"/>
                  </a:schemeClr>
                </a:solidFill>
              </a:rPr>
              <a:t> </a:t>
            </a:r>
            <a:r>
              <a:rPr lang="en-US" sz="1600" dirty="0" smtClean="0">
                <a:solidFill>
                  <a:schemeClr val="accent6">
                    <a:lumMod val="50000"/>
                  </a:schemeClr>
                </a:solidFill>
              </a:rPr>
              <a:t>competences</a:t>
            </a:r>
            <a:r>
              <a:rPr lang="el-GR" sz="1600" dirty="0" smtClean="0">
                <a:solidFill>
                  <a:schemeClr val="accent6">
                    <a:lumMod val="50000"/>
                  </a:schemeClr>
                </a:solidFill>
              </a:rPr>
              <a:t>)</a:t>
            </a:r>
            <a:r>
              <a:rPr lang="en-US" sz="1600" dirty="0" smtClean="0">
                <a:solidFill>
                  <a:schemeClr val="accent6">
                    <a:lumMod val="50000"/>
                  </a:schemeClr>
                </a:solidFill>
              </a:rPr>
              <a:t>:</a:t>
            </a:r>
            <a:endParaRPr lang="el-GR" sz="1600" dirty="0">
              <a:solidFill>
                <a:schemeClr val="accent6">
                  <a:lumMod val="50000"/>
                </a:schemeClr>
              </a:solidFill>
            </a:endParaRPr>
          </a:p>
          <a:p>
            <a:pPr marL="342900" indent="-342900">
              <a:buFont typeface="Arial" panose="020B0604020202020204" pitchFamily="34" charset="0"/>
              <a:buChar char="•"/>
            </a:pPr>
            <a:r>
              <a:rPr lang="el-GR" sz="1600" dirty="0" smtClean="0">
                <a:solidFill>
                  <a:schemeClr val="accent6">
                    <a:lumMod val="50000"/>
                  </a:schemeClr>
                </a:solidFill>
              </a:rPr>
              <a:t>είναι </a:t>
            </a:r>
            <a:r>
              <a:rPr lang="el-GR" sz="1600" b="1" dirty="0" err="1" smtClean="0">
                <a:solidFill>
                  <a:schemeClr val="accent1">
                    <a:lumMod val="50000"/>
                  </a:schemeClr>
                </a:solidFill>
              </a:rPr>
              <a:t>πολυλειτουργικές</a:t>
            </a:r>
            <a:endParaRPr lang="el-GR" sz="1600" b="1" dirty="0">
              <a:solidFill>
                <a:schemeClr val="accent1">
                  <a:lumMod val="50000"/>
                </a:schemeClr>
              </a:solidFill>
            </a:endParaRPr>
          </a:p>
          <a:p>
            <a:pPr marL="342900" indent="-342900">
              <a:buFont typeface="Arial" panose="020B0604020202020204" pitchFamily="34" charset="0"/>
              <a:buChar char="•"/>
            </a:pPr>
            <a:r>
              <a:rPr lang="el-GR" sz="1600" dirty="0">
                <a:solidFill>
                  <a:schemeClr val="accent6">
                    <a:lumMod val="50000"/>
                  </a:schemeClr>
                </a:solidFill>
              </a:rPr>
              <a:t>χρησιμοποιούντα </a:t>
            </a:r>
            <a:r>
              <a:rPr lang="el-GR" sz="1600" b="1" dirty="0">
                <a:solidFill>
                  <a:schemeClr val="accent1">
                    <a:lumMod val="50000"/>
                  </a:schemeClr>
                </a:solidFill>
              </a:rPr>
              <a:t>εγκάρσια</a:t>
            </a:r>
            <a:r>
              <a:rPr lang="el-GR" sz="1600" dirty="0">
                <a:solidFill>
                  <a:schemeClr val="accent6">
                    <a:lumMod val="50000"/>
                  </a:schemeClr>
                </a:solidFill>
              </a:rPr>
              <a:t> σε διάφορα κοινωνικά πεδία</a:t>
            </a:r>
          </a:p>
          <a:p>
            <a:pPr marL="342900" indent="-342900">
              <a:buFont typeface="Arial" panose="020B0604020202020204" pitchFamily="34" charset="0"/>
              <a:buChar char="•"/>
            </a:pPr>
            <a:r>
              <a:rPr lang="el-GR" sz="1600" dirty="0">
                <a:solidFill>
                  <a:schemeClr val="accent6">
                    <a:lumMod val="50000"/>
                  </a:schemeClr>
                </a:solidFill>
              </a:rPr>
              <a:t>αναφέρονται σε μια υψηλότερη τάξη ψυχικής </a:t>
            </a:r>
            <a:r>
              <a:rPr lang="el-GR" sz="1600" b="1" dirty="0" smtClean="0">
                <a:solidFill>
                  <a:schemeClr val="accent1">
                    <a:lumMod val="50000"/>
                  </a:schemeClr>
                </a:solidFill>
              </a:rPr>
              <a:t>πολυπλοκότητας</a:t>
            </a:r>
          </a:p>
          <a:p>
            <a:pPr marL="342900" indent="-342900">
              <a:buFont typeface="Arial" panose="020B0604020202020204" pitchFamily="34" charset="0"/>
              <a:buChar char="•"/>
            </a:pPr>
            <a:r>
              <a:rPr lang="el-GR" sz="1600" dirty="0" smtClean="0">
                <a:solidFill>
                  <a:schemeClr val="accent6">
                    <a:lumMod val="50000"/>
                  </a:schemeClr>
                </a:solidFill>
              </a:rPr>
              <a:t>είναι </a:t>
            </a:r>
            <a:r>
              <a:rPr lang="el-GR" sz="1600" b="1" dirty="0">
                <a:solidFill>
                  <a:schemeClr val="accent1">
                    <a:lumMod val="50000"/>
                  </a:schemeClr>
                </a:solidFill>
              </a:rPr>
              <a:t>πολυδιάστατες</a:t>
            </a:r>
          </a:p>
        </p:txBody>
      </p:sp>
      <p:pic>
        <p:nvPicPr>
          <p:cNvPr id="12" name="Picture 2" descr="Seal - Escudo Universidad de Deus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832" y="0"/>
            <a:ext cx="1199094" cy="146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23487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p:cNvGraphicFramePr/>
          <p:nvPr>
            <p:extLst/>
          </p:nvPr>
        </p:nvGraphicFramePr>
        <p:xfrm>
          <a:off x="490032" y="332656"/>
          <a:ext cx="8114416" cy="5785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ectangle 2"/>
          <p:cNvSpPr txBox="1">
            <a:spLocks noChangeArrowheads="1"/>
          </p:cNvSpPr>
          <p:nvPr/>
        </p:nvSpPr>
        <p:spPr bwMode="auto">
          <a:xfrm>
            <a:off x="164366" y="4940311"/>
            <a:ext cx="8631013" cy="961879"/>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pPr>
            <a:endParaRPr lang="el-GR" sz="2000" b="1" dirty="0" smtClean="0">
              <a:solidFill>
                <a:schemeClr val="accent6">
                  <a:lumMod val="50000"/>
                </a:schemeClr>
              </a:solidFill>
            </a:endParaRPr>
          </a:p>
          <a:p>
            <a:pPr>
              <a:spcBef>
                <a:spcPts val="0"/>
              </a:spcBef>
            </a:pPr>
            <a:endParaRPr lang="el-GR" sz="2000" b="1" dirty="0" smtClean="0">
              <a:solidFill>
                <a:schemeClr val="accent6">
                  <a:lumMod val="50000"/>
                </a:schemeClr>
              </a:solidFill>
            </a:endParaRPr>
          </a:p>
          <a:p>
            <a:pPr>
              <a:spcBef>
                <a:spcPts val="0"/>
              </a:spcBef>
            </a:pPr>
            <a:r>
              <a:rPr lang="el-GR" sz="3200" b="1" dirty="0">
                <a:solidFill>
                  <a:srgbClr val="00467A"/>
                </a:solidFill>
              </a:rPr>
              <a:t>Τύποι Γενικών </a:t>
            </a:r>
            <a:r>
              <a:rPr lang="el-GR" sz="3200" b="1" dirty="0" smtClean="0">
                <a:solidFill>
                  <a:srgbClr val="00467A"/>
                </a:solidFill>
              </a:rPr>
              <a:t>Ικανοτήτων </a:t>
            </a:r>
            <a:endParaRPr lang="en-US" sz="3200" b="1" dirty="0" smtClean="0">
              <a:solidFill>
                <a:srgbClr val="00467A"/>
              </a:solidFill>
            </a:endParaRPr>
          </a:p>
          <a:p>
            <a:pPr>
              <a:spcBef>
                <a:spcPts val="0"/>
              </a:spcBef>
            </a:pPr>
            <a:r>
              <a:rPr lang="el-GR" sz="1600" b="1" dirty="0" smtClean="0">
                <a:solidFill>
                  <a:srgbClr val="00467A"/>
                </a:solidFill>
              </a:rPr>
              <a:t>(</a:t>
            </a:r>
            <a:r>
              <a:rPr lang="en-US" sz="1600" b="1" dirty="0" smtClean="0">
                <a:solidFill>
                  <a:srgbClr val="00467A"/>
                </a:solidFill>
              </a:rPr>
              <a:t>generic competences)</a:t>
            </a:r>
            <a:r>
              <a:rPr lang="el-GR" sz="1600" b="1" dirty="0" smtClean="0">
                <a:solidFill>
                  <a:srgbClr val="00467A"/>
                </a:solidFill>
              </a:rPr>
              <a:t> </a:t>
            </a:r>
            <a:r>
              <a:rPr lang="en-US" sz="1600" b="1" dirty="0" smtClean="0">
                <a:solidFill>
                  <a:srgbClr val="00467A"/>
                </a:solidFill>
              </a:rPr>
              <a:t> </a:t>
            </a:r>
            <a:r>
              <a:rPr lang="el-GR" sz="2000" b="1" dirty="0" smtClean="0">
                <a:solidFill>
                  <a:schemeClr val="accent6">
                    <a:lumMod val="50000"/>
                  </a:schemeClr>
                </a:solidFill>
              </a:rPr>
              <a:t>στο </a:t>
            </a:r>
            <a:r>
              <a:rPr lang="el-GR" sz="2000" b="1" dirty="0">
                <a:solidFill>
                  <a:schemeClr val="accent6">
                    <a:lumMod val="50000"/>
                  </a:schemeClr>
                </a:solidFill>
              </a:rPr>
              <a:t>μοντέλο του Πανεπιστημίου του </a:t>
            </a:r>
            <a:r>
              <a:rPr lang="en-US" sz="2000" b="1" dirty="0">
                <a:solidFill>
                  <a:schemeClr val="accent6">
                    <a:lumMod val="50000"/>
                  </a:schemeClr>
                </a:solidFill>
              </a:rPr>
              <a:t>DEUSTO</a:t>
            </a:r>
            <a:br>
              <a:rPr lang="en-US" sz="2000" b="1" dirty="0">
                <a:solidFill>
                  <a:schemeClr val="accent6">
                    <a:lumMod val="50000"/>
                  </a:schemeClr>
                </a:solidFill>
              </a:rPr>
            </a:br>
            <a:r>
              <a:rPr lang="el-GR" sz="2000" b="1" dirty="0">
                <a:solidFill>
                  <a:schemeClr val="accent6">
                    <a:lumMod val="50000"/>
                  </a:schemeClr>
                </a:solidFill>
              </a:rPr>
              <a:t/>
            </a:r>
            <a:br>
              <a:rPr lang="el-GR" sz="2000" b="1" dirty="0">
                <a:solidFill>
                  <a:schemeClr val="accent6">
                    <a:lumMod val="50000"/>
                  </a:schemeClr>
                </a:solidFill>
              </a:rPr>
            </a:br>
            <a:endParaRPr lang="el-GR" sz="2800" b="1" kern="0" dirty="0">
              <a:solidFill>
                <a:schemeClr val="accent5">
                  <a:lumMod val="50000"/>
                </a:schemeClr>
              </a:solidFill>
              <a:effectLst>
                <a:glow rad="63500">
                  <a:schemeClr val="accent5">
                    <a:satMod val="175000"/>
                    <a:alpha val="40000"/>
                  </a:schemeClr>
                </a:glow>
              </a:effectLst>
            </a:endParaRPr>
          </a:p>
        </p:txBody>
      </p:sp>
      <p:pic>
        <p:nvPicPr>
          <p:cNvPr id="12" name="Picture 2" descr="Seal - Escudo Universidad de Deust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0165" y="8337"/>
            <a:ext cx="1199094" cy="146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8222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UR ATTITUDE TOWARDS LIFE. Each of us reacts to life with various… | by  Mabel Katz | Thrive Global | Me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778" y="2360646"/>
            <a:ext cx="4018098" cy="3012570"/>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ctrTitle"/>
          </p:nvPr>
        </p:nvSpPr>
        <p:spPr>
          <a:xfrm>
            <a:off x="0" y="404664"/>
            <a:ext cx="8676456"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800" b="1" dirty="0" smtClean="0">
                <a:solidFill>
                  <a:schemeClr val="accent6">
                    <a:lumMod val="50000"/>
                  </a:schemeClr>
                </a:solidFill>
              </a:rPr>
              <a:t/>
            </a:r>
            <a:br>
              <a:rPr lang="en-US" sz="2800" b="1" dirty="0" smtClean="0">
                <a:solidFill>
                  <a:schemeClr val="accent6">
                    <a:lumMod val="50000"/>
                  </a:schemeClr>
                </a:solidFill>
              </a:rPr>
            </a:br>
            <a:r>
              <a:rPr lang="el-GR" sz="2800" b="1" dirty="0" smtClean="0">
                <a:solidFill>
                  <a:schemeClr val="accent6">
                    <a:lumMod val="50000"/>
                  </a:schemeClr>
                </a:solidFill>
              </a:rPr>
              <a:t/>
            </a:r>
            <a:br>
              <a:rPr lang="el-GR" sz="2800" b="1" dirty="0" smtClean="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2400" b="1" dirty="0" smtClean="0">
                <a:solidFill>
                  <a:schemeClr val="accent6">
                    <a:lumMod val="50000"/>
                  </a:schemeClr>
                </a:solidFill>
              </a:rPr>
              <a:t>                         </a:t>
            </a:r>
            <a:br>
              <a:rPr lang="en-US" sz="2400" b="1" dirty="0" smtClean="0">
                <a:solidFill>
                  <a:schemeClr val="accent6">
                    <a:lumMod val="50000"/>
                  </a:schemeClr>
                </a:solidFill>
              </a:rPr>
            </a:br>
            <a:r>
              <a:rPr lang="en-US" sz="2400" b="1" dirty="0" smtClean="0">
                <a:solidFill>
                  <a:schemeClr val="accent6">
                    <a:lumMod val="50000"/>
                  </a:schemeClr>
                </a:solidFill>
              </a:rPr>
              <a:t>              </a:t>
            </a:r>
            <a:br>
              <a:rPr lang="en-US" sz="2400" b="1" dirty="0" smtClean="0">
                <a:solidFill>
                  <a:schemeClr val="accent6">
                    <a:lumMod val="50000"/>
                  </a:schemeClr>
                </a:solidFill>
              </a:rPr>
            </a:br>
            <a:r>
              <a:rPr lang="en-US" sz="2400" b="1" dirty="0">
                <a:solidFill>
                  <a:schemeClr val="accent6">
                    <a:lumMod val="50000"/>
                  </a:schemeClr>
                </a:solidFill>
              </a:rPr>
              <a:t> </a:t>
            </a:r>
            <a:r>
              <a:rPr lang="en-US" sz="2400" b="1" dirty="0" smtClean="0">
                <a:solidFill>
                  <a:schemeClr val="accent6">
                    <a:lumMod val="50000"/>
                  </a:schemeClr>
                </a:solidFill>
              </a:rPr>
              <a:t>               </a:t>
            </a:r>
            <a:r>
              <a:rPr lang="el-GR" sz="2400" b="1" dirty="0" smtClean="0">
                <a:solidFill>
                  <a:srgbClr val="C00000"/>
                </a:solidFill>
              </a:rPr>
              <a:t>Στάσεις (</a:t>
            </a:r>
            <a:r>
              <a:rPr lang="en-US" sz="2400" b="1" dirty="0" smtClean="0">
                <a:solidFill>
                  <a:srgbClr val="C00000"/>
                </a:solidFill>
              </a:rPr>
              <a:t>attitudes)</a:t>
            </a:r>
            <a:r>
              <a:rPr lang="el-GR" sz="2400" b="1" dirty="0" smtClean="0">
                <a:solidFill>
                  <a:srgbClr val="C00000"/>
                </a:solidFill>
              </a:rPr>
              <a:t> </a:t>
            </a:r>
            <a:r>
              <a:rPr lang="el-GR" sz="2400" b="1" dirty="0" smtClean="0">
                <a:solidFill>
                  <a:schemeClr val="accent6">
                    <a:lumMod val="50000"/>
                  </a:schemeClr>
                </a:solidFill>
              </a:rPr>
              <a:t>μάθησης</a:t>
            </a:r>
            <a:r>
              <a:rPr lang="el-GR" sz="3600" b="1" kern="0" dirty="0" smtClean="0">
                <a:solidFill>
                  <a:schemeClr val="accent6">
                    <a:lumMod val="50000"/>
                  </a:schemeClr>
                </a:solidFill>
              </a:rPr>
              <a:t> </a:t>
            </a:r>
            <a:endParaRPr lang="el-GR" sz="2800" b="1" i="1" dirty="0">
              <a:effectLst>
                <a:glow rad="139700">
                  <a:schemeClr val="accent3">
                    <a:satMod val="175000"/>
                    <a:alpha val="40000"/>
                  </a:schemeClr>
                </a:glow>
              </a:effectLst>
              <a:ea typeface="+mn-ea"/>
              <a:cs typeface="Vrinda" pitchFamily="34" charset="0"/>
            </a:endParaRPr>
          </a:p>
        </p:txBody>
      </p:sp>
      <p:pic>
        <p:nvPicPr>
          <p:cNvPr id="12" name="Picture 2" descr="Seal - Escudo Universidad de Deus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832" y="0"/>
            <a:ext cx="1199094" cy="1462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Διάγραμμα 4">
            <a:extLst>
              <a:ext uri="{FF2B5EF4-FFF2-40B4-BE49-F238E27FC236}">
                <a16:creationId xmlns="" xmlns:a16="http://schemas.microsoft.com/office/drawing/2014/main" id="{1D1AEB28-E43D-48E1-B2D1-A5495353C572}"/>
              </a:ext>
            </a:extLst>
          </p:cNvPr>
          <p:cNvGraphicFramePr/>
          <p:nvPr>
            <p:extLst>
              <p:ext uri="{D42A27DB-BD31-4B8C-83A1-F6EECF244321}">
                <p14:modId xmlns:p14="http://schemas.microsoft.com/office/powerpoint/2010/main" val="92014883"/>
              </p:ext>
            </p:extLst>
          </p:nvPr>
        </p:nvGraphicFramePr>
        <p:xfrm>
          <a:off x="856060" y="2347301"/>
          <a:ext cx="4640891" cy="2838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7780421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ow value drives behavior – Nirmaljeet's Blo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44" r="3087" b="2020"/>
          <a:stretch/>
        </p:blipFill>
        <p:spPr bwMode="auto">
          <a:xfrm>
            <a:off x="4932040" y="2132856"/>
            <a:ext cx="4104457"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ctrTitle"/>
          </p:nvPr>
        </p:nvSpPr>
        <p:spPr>
          <a:xfrm>
            <a:off x="0" y="404664"/>
            <a:ext cx="8676456"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n-US" sz="2800" b="1" dirty="0" smtClean="0">
                <a:solidFill>
                  <a:schemeClr val="accent6">
                    <a:lumMod val="50000"/>
                  </a:schemeClr>
                </a:solidFill>
              </a:rPr>
              <a:t/>
            </a:r>
            <a:br>
              <a:rPr lang="en-US" sz="2800" b="1" dirty="0" smtClean="0">
                <a:solidFill>
                  <a:schemeClr val="accent6">
                    <a:lumMod val="50000"/>
                  </a:schemeClr>
                </a:solidFill>
              </a:rPr>
            </a:br>
            <a:r>
              <a:rPr lang="en-US" sz="2400" b="1" dirty="0" smtClean="0">
                <a:solidFill>
                  <a:schemeClr val="accent6">
                    <a:lumMod val="50000"/>
                  </a:schemeClr>
                </a:solidFill>
              </a:rPr>
              <a:t>2</a:t>
            </a:r>
            <a:r>
              <a:rPr lang="en-US" sz="1800" b="1" dirty="0" smtClean="0">
                <a:solidFill>
                  <a:schemeClr val="accent6">
                    <a:lumMod val="50000"/>
                  </a:schemeClr>
                </a:solidFill>
              </a:rPr>
              <a:t>o</a:t>
            </a:r>
            <a:r>
              <a:rPr lang="en-US" sz="2800" b="1" dirty="0" smtClean="0">
                <a:solidFill>
                  <a:schemeClr val="accent6">
                    <a:lumMod val="50000"/>
                  </a:schemeClr>
                </a:solidFill>
              </a:rPr>
              <a:t>. </a:t>
            </a:r>
            <a:r>
              <a:rPr lang="el-GR" sz="1800" b="1" dirty="0" smtClean="0">
                <a:solidFill>
                  <a:schemeClr val="accent6">
                    <a:lumMod val="50000"/>
                  </a:schemeClr>
                </a:solidFill>
              </a:rPr>
              <a:t>Μοντέλο </a:t>
            </a:r>
            <a:r>
              <a:rPr lang="el-GR" sz="1800" b="1" dirty="0">
                <a:solidFill>
                  <a:schemeClr val="accent6">
                    <a:lumMod val="50000"/>
                  </a:schemeClr>
                </a:solidFill>
              </a:rPr>
              <a:t>του Πανεπιστημίου του </a:t>
            </a:r>
            <a:r>
              <a:rPr lang="en-US" sz="1800" b="1" dirty="0" smtClean="0">
                <a:solidFill>
                  <a:schemeClr val="accent6">
                    <a:lumMod val="50000"/>
                  </a:schemeClr>
                </a:solidFill>
              </a:rPr>
              <a:t>DEUSTO</a:t>
            </a:r>
            <a:r>
              <a:rPr lang="el-GR" sz="1800" b="1" dirty="0" smtClean="0">
                <a:solidFill>
                  <a:schemeClr val="accent6">
                    <a:lumMod val="50000"/>
                  </a:schemeClr>
                </a:solidFill>
              </a:rPr>
              <a:t>:</a:t>
            </a:r>
            <a:r>
              <a:rPr lang="en-US" sz="1800" b="1" dirty="0" smtClean="0">
                <a:solidFill>
                  <a:schemeClr val="accent6">
                    <a:lumMod val="50000"/>
                  </a:schemeClr>
                </a:solidFill>
              </a:rPr>
              <a:t> Competence </a:t>
            </a:r>
            <a:r>
              <a:rPr lang="en-US" sz="1800" b="1" dirty="0">
                <a:solidFill>
                  <a:schemeClr val="accent6">
                    <a:lumMod val="50000"/>
                  </a:schemeClr>
                </a:solidFill>
              </a:rPr>
              <a:t>based learning (2008)</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2400" b="1" dirty="0" smtClean="0">
                <a:solidFill>
                  <a:schemeClr val="accent6">
                    <a:lumMod val="50000"/>
                  </a:schemeClr>
                </a:solidFill>
              </a:rPr>
              <a:t>                         </a:t>
            </a:r>
            <a:br>
              <a:rPr lang="en-US" sz="2400" b="1" dirty="0" smtClean="0">
                <a:solidFill>
                  <a:schemeClr val="accent6">
                    <a:lumMod val="50000"/>
                  </a:schemeClr>
                </a:solidFill>
              </a:rPr>
            </a:br>
            <a:r>
              <a:rPr lang="en-US" sz="2400" b="1" dirty="0" smtClean="0">
                <a:solidFill>
                  <a:srgbClr val="C00000"/>
                </a:solidFill>
              </a:rPr>
              <a:t>                  </a:t>
            </a:r>
            <a:r>
              <a:rPr lang="el-GR" sz="2400" b="1" dirty="0" smtClean="0">
                <a:solidFill>
                  <a:srgbClr val="C00000"/>
                </a:solidFill>
              </a:rPr>
              <a:t>Αξίες (</a:t>
            </a:r>
            <a:r>
              <a:rPr lang="en-US" sz="2400" b="1" dirty="0" smtClean="0">
                <a:solidFill>
                  <a:srgbClr val="C00000"/>
                </a:solidFill>
              </a:rPr>
              <a:t>values)</a:t>
            </a:r>
            <a:r>
              <a:rPr lang="el-GR" sz="2400" b="1" dirty="0" smtClean="0">
                <a:solidFill>
                  <a:srgbClr val="C00000"/>
                </a:solidFill>
              </a:rPr>
              <a:t> </a:t>
            </a:r>
            <a:r>
              <a:rPr lang="el-GR" sz="2400" b="1" dirty="0" smtClean="0">
                <a:solidFill>
                  <a:schemeClr val="accent6">
                    <a:lumMod val="50000"/>
                  </a:schemeClr>
                </a:solidFill>
              </a:rPr>
              <a:t>μάθησης</a:t>
            </a:r>
            <a:r>
              <a:rPr lang="el-GR" sz="3600" b="1" kern="0" dirty="0" smtClean="0">
                <a:solidFill>
                  <a:schemeClr val="accent6">
                    <a:lumMod val="50000"/>
                  </a:schemeClr>
                </a:solidFill>
              </a:rPr>
              <a:t> </a:t>
            </a:r>
            <a:endParaRPr lang="el-GR" sz="2800" b="1" i="1" dirty="0">
              <a:effectLst>
                <a:glow rad="139700">
                  <a:schemeClr val="accent3">
                    <a:satMod val="175000"/>
                    <a:alpha val="40000"/>
                  </a:schemeClr>
                </a:glow>
              </a:effectLst>
              <a:ea typeface="+mn-ea"/>
              <a:cs typeface="Vrinda" pitchFamily="34" charset="0"/>
            </a:endParaRPr>
          </a:p>
        </p:txBody>
      </p:sp>
      <p:pic>
        <p:nvPicPr>
          <p:cNvPr id="12" name="Picture 2" descr="Seal - Escudo Universidad de Deus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3832" y="0"/>
            <a:ext cx="1199094" cy="1462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Διάγραμμα 4">
            <a:extLst>
              <a:ext uri="{FF2B5EF4-FFF2-40B4-BE49-F238E27FC236}">
                <a16:creationId xmlns="" xmlns:a16="http://schemas.microsoft.com/office/drawing/2014/main" id="{1D1AEB28-E43D-48E1-B2D1-A5495353C572}"/>
              </a:ext>
            </a:extLst>
          </p:cNvPr>
          <p:cNvGraphicFramePr/>
          <p:nvPr>
            <p:extLst/>
          </p:nvPr>
        </p:nvGraphicFramePr>
        <p:xfrm>
          <a:off x="856060" y="2132856"/>
          <a:ext cx="4640891" cy="28389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1694695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29 - Ομάδα"/>
          <p:cNvGrpSpPr/>
          <p:nvPr/>
        </p:nvGrpSpPr>
        <p:grpSpPr>
          <a:xfrm>
            <a:off x="-115295" y="216024"/>
            <a:ext cx="9259295" cy="6669360"/>
            <a:chOff x="-6775" y="216024"/>
            <a:chExt cx="9259295" cy="6669360"/>
          </a:xfrm>
        </p:grpSpPr>
        <p:pic>
          <p:nvPicPr>
            <p:cNvPr id="7" name="Picture 2" descr="https://www.tomorrowtodayglobal.com/wp-content/uploads/Screen-Shot-2016-04-25-at-7.20.01-AM.png"/>
            <p:cNvPicPr>
              <a:picLocks noChangeAspect="1" noChangeArrowheads="1"/>
            </p:cNvPicPr>
            <p:nvPr/>
          </p:nvPicPr>
          <p:blipFill>
            <a:blip r:embed="rId3" cstate="print"/>
            <a:srcRect/>
            <a:stretch>
              <a:fillRect/>
            </a:stretch>
          </p:blipFill>
          <p:spPr bwMode="auto">
            <a:xfrm>
              <a:off x="-6775" y="216024"/>
              <a:ext cx="9259295" cy="6669360"/>
            </a:xfrm>
            <a:prstGeom prst="rect">
              <a:avLst/>
            </a:prstGeom>
            <a:noFill/>
          </p:spPr>
        </p:pic>
        <p:sp>
          <p:nvSpPr>
            <p:cNvPr id="10" name="28 - TextBox"/>
            <p:cNvSpPr txBox="1"/>
            <p:nvPr/>
          </p:nvSpPr>
          <p:spPr>
            <a:xfrm>
              <a:off x="3203848" y="240903"/>
              <a:ext cx="2664296" cy="400110"/>
            </a:xfrm>
            <a:prstGeom prst="rect">
              <a:avLst/>
            </a:prstGeom>
            <a:noFill/>
          </p:spPr>
          <p:txBody>
            <a:bodyPr wrap="square" rtlCol="0">
              <a:spAutoFit/>
            </a:bodyPr>
            <a:lstStyle/>
            <a:p>
              <a:endParaRPr lang="el-GR" sz="2000" b="1" i="1" dirty="0">
                <a:solidFill>
                  <a:srgbClr val="C00000"/>
                </a:solidFill>
              </a:endParaRPr>
            </a:p>
          </p:txBody>
        </p:sp>
      </p:grpSp>
      <p:sp>
        <p:nvSpPr>
          <p:cNvPr id="11" name="1 - Τίτλος"/>
          <p:cNvSpPr txBox="1">
            <a:spLocks/>
          </p:cNvSpPr>
          <p:nvPr/>
        </p:nvSpPr>
        <p:spPr bwMode="auto">
          <a:xfrm>
            <a:off x="897009" y="149059"/>
            <a:ext cx="7451725" cy="503237"/>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solidFill>
                  <a:schemeClr val="accent6">
                    <a:lumMod val="50000"/>
                  </a:schemeClr>
                </a:solidFill>
              </a:rPr>
              <a:t>World economic forum 2015</a:t>
            </a:r>
            <a:endParaRPr lang="el-GR" sz="2800" b="1" dirty="0">
              <a:solidFill>
                <a:schemeClr val="accent6">
                  <a:lumMod val="50000"/>
                </a:schemeClr>
              </a:solidFill>
            </a:endParaRPr>
          </a:p>
        </p:txBody>
      </p:sp>
      <p:grpSp>
        <p:nvGrpSpPr>
          <p:cNvPr id="16" name="Group 15"/>
          <p:cNvGrpSpPr/>
          <p:nvPr/>
        </p:nvGrpSpPr>
        <p:grpSpPr>
          <a:xfrm>
            <a:off x="-115295" y="100084"/>
            <a:ext cx="9259296" cy="6736325"/>
            <a:chOff x="-115295" y="100084"/>
            <a:chExt cx="9259296" cy="6736325"/>
          </a:xfrm>
          <a:solidFill>
            <a:schemeClr val="bg1"/>
          </a:solidFill>
        </p:grpSpPr>
        <p:grpSp>
          <p:nvGrpSpPr>
            <p:cNvPr id="12" name="29 - Ομάδα"/>
            <p:cNvGrpSpPr/>
            <p:nvPr/>
          </p:nvGrpSpPr>
          <p:grpSpPr>
            <a:xfrm>
              <a:off x="-115295" y="167049"/>
              <a:ext cx="9259295" cy="6669360"/>
              <a:chOff x="-6775" y="216024"/>
              <a:chExt cx="9259295" cy="6669360"/>
            </a:xfrm>
            <a:grpFill/>
          </p:grpSpPr>
          <p:pic>
            <p:nvPicPr>
              <p:cNvPr id="13" name="Picture 2" descr="https://www.tomorrowtodayglobal.com/wp-content/uploads/Screen-Shot-2016-04-25-at-7.20.01-AM.png"/>
              <p:cNvPicPr>
                <a:picLocks noChangeAspect="1" noChangeArrowheads="1"/>
              </p:cNvPicPr>
              <p:nvPr/>
            </p:nvPicPr>
            <p:blipFill>
              <a:blip r:embed="rId3" cstate="print"/>
              <a:srcRect/>
              <a:stretch>
                <a:fillRect/>
              </a:stretch>
            </p:blipFill>
            <p:spPr bwMode="auto">
              <a:xfrm>
                <a:off x="-6775" y="216024"/>
                <a:ext cx="9259295" cy="6669360"/>
              </a:xfrm>
              <a:prstGeom prst="rect">
                <a:avLst/>
              </a:prstGeom>
              <a:grpFill/>
            </p:spPr>
          </p:pic>
          <p:sp>
            <p:nvSpPr>
              <p:cNvPr id="14" name="28 - TextBox"/>
              <p:cNvSpPr txBox="1"/>
              <p:nvPr/>
            </p:nvSpPr>
            <p:spPr>
              <a:xfrm>
                <a:off x="3203848" y="240903"/>
                <a:ext cx="2664296" cy="400110"/>
              </a:xfrm>
              <a:prstGeom prst="rect">
                <a:avLst/>
              </a:prstGeom>
              <a:grpFill/>
            </p:spPr>
            <p:txBody>
              <a:bodyPr wrap="square" rtlCol="0">
                <a:spAutoFit/>
              </a:bodyPr>
              <a:lstStyle/>
              <a:p>
                <a:endParaRPr lang="el-GR" sz="2000" b="1" i="1" dirty="0">
                  <a:solidFill>
                    <a:srgbClr val="C00000"/>
                  </a:solidFill>
                </a:endParaRPr>
              </a:p>
            </p:txBody>
          </p:sp>
        </p:grpSp>
        <p:sp>
          <p:nvSpPr>
            <p:cNvPr id="15" name="1 - Τίτλος"/>
            <p:cNvSpPr txBox="1">
              <a:spLocks/>
            </p:cNvSpPr>
            <p:nvPr/>
          </p:nvSpPr>
          <p:spPr bwMode="auto">
            <a:xfrm>
              <a:off x="1" y="100084"/>
              <a:ext cx="9144000" cy="503237"/>
            </a:xfrm>
            <a:prstGeom prst="rect">
              <a:avLst/>
            </a:prstGeom>
            <a:grp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solidFill>
                    <a:srgbClr val="00467A"/>
                  </a:solidFill>
                </a:rPr>
                <a:t>World economic forum 2015</a:t>
              </a:r>
              <a:endParaRPr lang="el-GR" sz="2800" b="1" dirty="0">
                <a:solidFill>
                  <a:srgbClr val="00467A"/>
                </a:solidFill>
              </a:endParaRPr>
            </a:p>
          </p:txBody>
        </p:sp>
      </p:grpSp>
    </p:spTree>
    <p:extLst>
      <p:ext uri="{BB962C8B-B14F-4D97-AF65-F5344CB8AC3E}">
        <p14:creationId xmlns:p14="http://schemas.microsoft.com/office/powerpoint/2010/main" val="2415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800" b="1" dirty="0">
                <a:solidFill>
                  <a:schemeClr val="accent6">
                    <a:lumMod val="50000"/>
                  </a:schemeClr>
                </a:solidFill>
              </a:rPr>
              <a:t>Πλαίσιο για την Εκπαίδευση 2030</a:t>
            </a:r>
          </a:p>
        </p:txBody>
      </p:sp>
      <p:sp>
        <p:nvSpPr>
          <p:cNvPr id="3" name="2 - Υπότιτλος"/>
          <p:cNvSpPr>
            <a:spLocks noGrp="1"/>
          </p:cNvSpPr>
          <p:nvPr>
            <p:ph type="subTitle" idx="1"/>
          </p:nvPr>
        </p:nvSpPr>
        <p:spPr>
          <a:xfrm>
            <a:off x="3712358" y="5445224"/>
            <a:ext cx="5506809" cy="1412776"/>
          </a:xfrm>
          <a:solidFill>
            <a:schemeClr val="accent5">
              <a:lumMod val="60000"/>
              <a:lumOff val="4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spcBef>
                <a:spcPct val="0"/>
              </a:spcBef>
            </a:pPr>
            <a:endParaRPr lang="el-GR" sz="1800" dirty="0" smtClean="0">
              <a:solidFill>
                <a:schemeClr val="bg1"/>
              </a:solidFill>
              <a:latin typeface="+mj-lt"/>
              <a:ea typeface="+mj-ea"/>
              <a:cs typeface="+mj-cs"/>
            </a:endParaRPr>
          </a:p>
          <a:p>
            <a:pPr>
              <a:spcBef>
                <a:spcPct val="0"/>
              </a:spcBef>
            </a:pPr>
            <a:r>
              <a:rPr lang="el-GR" sz="1800" dirty="0" smtClean="0">
                <a:solidFill>
                  <a:schemeClr val="bg1"/>
                </a:solidFill>
                <a:latin typeface="+mj-lt"/>
                <a:ea typeface="+mj-ea"/>
                <a:cs typeface="+mj-cs"/>
              </a:rPr>
              <a:t>Πηγή: Οργανισμός </a:t>
            </a:r>
            <a:r>
              <a:rPr lang="el-GR" sz="1800" dirty="0">
                <a:solidFill>
                  <a:schemeClr val="bg1"/>
                </a:solidFill>
                <a:latin typeface="+mj-lt"/>
                <a:ea typeface="+mj-ea"/>
                <a:cs typeface="+mj-cs"/>
              </a:rPr>
              <a:t>Οικονομικής Συνεργασίας και Ανάπτυξης (ΟΟΣΑ</a:t>
            </a:r>
            <a:r>
              <a:rPr lang="el-GR" sz="1800" dirty="0" smtClean="0">
                <a:solidFill>
                  <a:schemeClr val="bg1"/>
                </a:solidFill>
                <a:latin typeface="+mj-lt"/>
                <a:ea typeface="+mj-ea"/>
                <a:cs typeface="+mj-cs"/>
              </a:rPr>
              <a:t>):</a:t>
            </a:r>
          </a:p>
          <a:p>
            <a:pPr>
              <a:spcBef>
                <a:spcPct val="0"/>
              </a:spcBef>
            </a:pPr>
            <a:r>
              <a:rPr lang="el-GR" sz="1800" dirty="0" smtClean="0">
                <a:solidFill>
                  <a:schemeClr val="bg1"/>
                </a:solidFill>
                <a:latin typeface="+mj-lt"/>
                <a:ea typeface="+mj-ea"/>
                <a:cs typeface="+mj-cs"/>
              </a:rPr>
              <a:t> </a:t>
            </a:r>
            <a:r>
              <a:rPr lang="el-GR" sz="1800" dirty="0">
                <a:solidFill>
                  <a:schemeClr val="bg1"/>
                </a:solidFill>
                <a:latin typeface="+mj-lt"/>
                <a:ea typeface="+mj-ea"/>
                <a:cs typeface="+mj-cs"/>
              </a:rPr>
              <a:t>Το μέλλον της Εκπαίδευσης και των </a:t>
            </a:r>
            <a:r>
              <a:rPr lang="el-GR" sz="1800" dirty="0" smtClean="0">
                <a:solidFill>
                  <a:schemeClr val="bg1"/>
                </a:solidFill>
                <a:latin typeface="+mj-lt"/>
                <a:ea typeface="+mj-ea"/>
                <a:cs typeface="+mj-cs"/>
              </a:rPr>
              <a:t>Δεξιοτήτων</a:t>
            </a:r>
            <a:endParaRPr lang="el-GR" sz="1800" dirty="0">
              <a:solidFill>
                <a:schemeClr val="bg1"/>
              </a:solidFill>
              <a:latin typeface="+mj-lt"/>
              <a:ea typeface="+mj-ea"/>
              <a:cs typeface="+mj-cs"/>
            </a:endParaRPr>
          </a:p>
          <a:p>
            <a:pPr>
              <a:spcBef>
                <a:spcPct val="0"/>
              </a:spcBef>
            </a:pPr>
            <a:endParaRPr lang="el-GR" sz="1800" dirty="0">
              <a:solidFill>
                <a:schemeClr val="bg1"/>
              </a:solidFill>
              <a:latin typeface="+mj-lt"/>
              <a:ea typeface="+mj-ea"/>
              <a:cs typeface="+mj-cs"/>
            </a:endParaRPr>
          </a:p>
        </p:txBody>
      </p:sp>
      <p:grpSp>
        <p:nvGrpSpPr>
          <p:cNvPr id="6" name="25 - Ομάδα"/>
          <p:cNvGrpSpPr/>
          <p:nvPr/>
        </p:nvGrpSpPr>
        <p:grpSpPr>
          <a:xfrm>
            <a:off x="282543" y="1628800"/>
            <a:ext cx="8578912" cy="2399900"/>
            <a:chOff x="565088" y="908720"/>
            <a:chExt cx="8578912" cy="2399900"/>
          </a:xfrm>
        </p:grpSpPr>
        <p:grpSp>
          <p:nvGrpSpPr>
            <p:cNvPr id="7" name="18 - Ομάδα"/>
            <p:cNvGrpSpPr/>
            <p:nvPr/>
          </p:nvGrpSpPr>
          <p:grpSpPr>
            <a:xfrm>
              <a:off x="565088" y="908720"/>
              <a:ext cx="8578912" cy="2399900"/>
              <a:chOff x="565088" y="908720"/>
              <a:chExt cx="8578912" cy="2399900"/>
            </a:xfrm>
          </p:grpSpPr>
          <p:pic>
            <p:nvPicPr>
              <p:cNvPr id="15" name="Picture 2" descr="https://www.researchgate.net/profile/Bill_Lucas2/publication/326032010/figure/fig7/AS:642400837980163@1530171703349/The-Future-of-Education-and-Skills-OECD-Education-2030-Framework-Knowledge-skills_W640.jpg"/>
              <p:cNvPicPr>
                <a:picLocks noChangeAspect="1" noChangeArrowheads="1"/>
              </p:cNvPicPr>
              <p:nvPr/>
            </p:nvPicPr>
            <p:blipFill>
              <a:blip r:embed="rId3" cstate="print"/>
              <a:srcRect/>
              <a:stretch>
                <a:fillRect/>
              </a:stretch>
            </p:blipFill>
            <p:spPr bwMode="auto">
              <a:xfrm>
                <a:off x="565088" y="908720"/>
                <a:ext cx="8578912" cy="2399900"/>
              </a:xfrm>
              <a:prstGeom prst="rect">
                <a:avLst/>
              </a:prstGeom>
              <a:noFill/>
              <a:ln w="9525">
                <a:noFill/>
                <a:miter lim="800000"/>
                <a:headEnd/>
                <a:tailEnd/>
              </a:ln>
            </p:spPr>
          </p:pic>
          <p:sp>
            <p:nvSpPr>
              <p:cNvPr id="16" name="16 - Ορθογώνιο"/>
              <p:cNvSpPr/>
              <p:nvPr/>
            </p:nvSpPr>
            <p:spPr>
              <a:xfrm>
                <a:off x="796354" y="1170464"/>
                <a:ext cx="1906114" cy="50405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bg1"/>
                    </a:solidFill>
                  </a:rPr>
                  <a:t>Επιστημονική</a:t>
                </a:r>
              </a:p>
              <a:p>
                <a:pPr algn="ctr"/>
                <a:r>
                  <a:rPr lang="el-GR" sz="1000" b="1" dirty="0" err="1" smtClean="0">
                    <a:solidFill>
                      <a:schemeClr val="bg1"/>
                    </a:solidFill>
                  </a:rPr>
                  <a:t>Δι</a:t>
                </a:r>
                <a:r>
                  <a:rPr lang="el-GR" sz="1000" b="1" dirty="0" smtClean="0">
                    <a:solidFill>
                      <a:schemeClr val="bg1"/>
                    </a:solidFill>
                  </a:rPr>
                  <a:t>-επιστημονική</a:t>
                </a:r>
              </a:p>
              <a:p>
                <a:pPr algn="ctr"/>
                <a:r>
                  <a:rPr lang="el-GR" sz="1000" b="1" dirty="0" smtClean="0">
                    <a:solidFill>
                      <a:schemeClr val="bg1"/>
                    </a:solidFill>
                  </a:rPr>
                  <a:t>Πρακτική</a:t>
                </a:r>
              </a:p>
              <a:p>
                <a:pPr algn="ctr"/>
                <a:endParaRPr lang="el-GR" sz="900" dirty="0"/>
              </a:p>
            </p:txBody>
          </p:sp>
          <p:sp>
            <p:nvSpPr>
              <p:cNvPr id="17" name="17 - Ορθογώνιο"/>
              <p:cNvSpPr/>
              <p:nvPr/>
            </p:nvSpPr>
            <p:spPr>
              <a:xfrm>
                <a:off x="750089" y="1795676"/>
                <a:ext cx="2088232" cy="54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t>Γνωστικές και </a:t>
                </a:r>
                <a:r>
                  <a:rPr lang="el-GR" sz="1000" b="1" dirty="0" err="1" smtClean="0"/>
                  <a:t>Μεταγνωστικές</a:t>
                </a:r>
                <a:endParaRPr lang="el-GR" sz="1000" b="1" dirty="0" smtClean="0"/>
              </a:p>
              <a:p>
                <a:pPr algn="ctr"/>
                <a:r>
                  <a:rPr lang="el-GR" sz="1000" b="1" dirty="0" smtClean="0">
                    <a:solidFill>
                      <a:schemeClr val="bg1"/>
                    </a:solidFill>
                  </a:rPr>
                  <a:t>Κοινωνικές</a:t>
                </a:r>
              </a:p>
              <a:p>
                <a:pPr algn="ctr"/>
                <a:r>
                  <a:rPr lang="el-GR" sz="1000" b="1" dirty="0" smtClean="0">
                    <a:solidFill>
                      <a:schemeClr val="bg1"/>
                    </a:solidFill>
                  </a:rPr>
                  <a:t>Πρακτικές</a:t>
                </a:r>
                <a:endParaRPr lang="el-GR" sz="900" dirty="0"/>
              </a:p>
            </p:txBody>
          </p:sp>
        </p:grpSp>
        <p:sp>
          <p:nvSpPr>
            <p:cNvPr id="10" name="20 - Ορθογώνιο"/>
            <p:cNvSpPr/>
            <p:nvPr/>
          </p:nvSpPr>
          <p:spPr>
            <a:xfrm>
              <a:off x="2767608" y="1189132"/>
              <a:ext cx="1152128" cy="50405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smtClean="0">
                  <a:solidFill>
                    <a:schemeClr val="bg1"/>
                  </a:solidFill>
                </a:rPr>
                <a:t>ΓΝΩΣΗ</a:t>
              </a:r>
              <a:endParaRPr lang="el-GR" sz="1000" b="1" dirty="0" smtClean="0">
                <a:solidFill>
                  <a:schemeClr val="bg1"/>
                </a:solidFill>
              </a:endParaRPr>
            </a:p>
            <a:p>
              <a:pPr algn="ctr"/>
              <a:endParaRPr lang="el-GR" sz="900" dirty="0"/>
            </a:p>
          </p:txBody>
        </p:sp>
        <p:sp>
          <p:nvSpPr>
            <p:cNvPr id="11" name="21 - Ορθογώνιο"/>
            <p:cNvSpPr/>
            <p:nvPr/>
          </p:nvSpPr>
          <p:spPr>
            <a:xfrm>
              <a:off x="2771800" y="1844824"/>
              <a:ext cx="1152128" cy="5040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b="1" dirty="0" smtClean="0">
                  <a:solidFill>
                    <a:schemeClr val="bg1"/>
                  </a:solidFill>
                </a:rPr>
                <a:t>ΔΕΞΙΟΤΗΤΕΣ</a:t>
              </a:r>
            </a:p>
            <a:p>
              <a:pPr algn="ctr"/>
              <a:endParaRPr lang="el-GR" sz="700" dirty="0"/>
            </a:p>
          </p:txBody>
        </p:sp>
        <p:sp>
          <p:nvSpPr>
            <p:cNvPr id="12" name="22 - Ορθογώνιο"/>
            <p:cNvSpPr/>
            <p:nvPr/>
          </p:nvSpPr>
          <p:spPr>
            <a:xfrm>
              <a:off x="781112" y="2528328"/>
              <a:ext cx="2880320" cy="432048"/>
            </a:xfrm>
            <a:prstGeom prst="rect">
              <a:avLst/>
            </a:prstGeom>
            <a:solidFill>
              <a:srgbClr val="A7C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1400" b="1" dirty="0" smtClean="0">
                  <a:solidFill>
                    <a:schemeClr val="bg1"/>
                  </a:solidFill>
                </a:rPr>
                <a:t>ΣΤΑΣΕΙΣ </a:t>
              </a:r>
            </a:p>
            <a:p>
              <a:pPr algn="r"/>
              <a:r>
                <a:rPr lang="el-GR" sz="1400" b="1" dirty="0" smtClean="0">
                  <a:solidFill>
                    <a:schemeClr val="bg1"/>
                  </a:solidFill>
                </a:rPr>
                <a:t>&amp; ΑΞΙΕΣ</a:t>
              </a:r>
              <a:endParaRPr lang="el-GR" sz="700" b="1" dirty="0" smtClean="0">
                <a:solidFill>
                  <a:schemeClr val="bg1"/>
                </a:solidFill>
              </a:endParaRPr>
            </a:p>
            <a:p>
              <a:pPr algn="r"/>
              <a:endParaRPr lang="el-GR" sz="600" dirty="0"/>
            </a:p>
          </p:txBody>
        </p:sp>
        <p:sp>
          <p:nvSpPr>
            <p:cNvPr id="13" name="23 - Στρογγυλεμένο ορθογώνιο"/>
            <p:cNvSpPr/>
            <p:nvPr/>
          </p:nvSpPr>
          <p:spPr>
            <a:xfrm>
              <a:off x="5148064" y="1844824"/>
              <a:ext cx="1656184" cy="43204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ΙΚΑΝΟΤΗΤΕΣ</a:t>
              </a:r>
              <a:endParaRPr lang="el-GR" dirty="0"/>
            </a:p>
          </p:txBody>
        </p:sp>
        <p:sp>
          <p:nvSpPr>
            <p:cNvPr id="14" name="24 - Στρογγυλεμένο ορθογώνιο"/>
            <p:cNvSpPr/>
            <p:nvPr/>
          </p:nvSpPr>
          <p:spPr>
            <a:xfrm>
              <a:off x="7990296" y="1844824"/>
              <a:ext cx="927720" cy="43204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ΔΡΑΣΗ</a:t>
              </a:r>
              <a:endParaRPr lang="el-GR" dirty="0"/>
            </a:p>
          </p:txBody>
        </p:sp>
      </p:grpSp>
      <p:sp>
        <p:nvSpPr>
          <p:cNvPr id="18" name="Oval 17"/>
          <p:cNvSpPr/>
          <p:nvPr/>
        </p:nvSpPr>
        <p:spPr>
          <a:xfrm>
            <a:off x="1920250" y="3922352"/>
            <a:ext cx="2281367" cy="2211645"/>
          </a:xfrm>
          <a:prstGeom prst="ellipse">
            <a:avLst/>
          </a:prstGeom>
          <a:blipFill>
            <a:blip r:embed="rId4"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84465389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503237"/>
          </a:xfrm>
          <a:solidFill>
            <a:schemeClr val="accent1">
              <a:lumMod val="60000"/>
              <a:lumOff val="4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r>
              <a:rPr lang="el-GR" sz="2400" b="1" dirty="0" smtClean="0">
                <a:solidFill>
                  <a:schemeClr val="accent6">
                    <a:lumMod val="50000"/>
                  </a:schemeClr>
                </a:solidFill>
              </a:rPr>
              <a:t/>
            </a:r>
            <a:br>
              <a:rPr lang="el-GR" sz="2400" b="1" dirty="0" smtClean="0">
                <a:solidFill>
                  <a:schemeClr val="accent6">
                    <a:lumMod val="50000"/>
                  </a:schemeClr>
                </a:solidFill>
              </a:rPr>
            </a:br>
            <a:r>
              <a:rPr lang="el-GR" sz="2400" b="1" dirty="0" smtClean="0">
                <a:solidFill>
                  <a:schemeClr val="accent6">
                    <a:lumMod val="50000"/>
                  </a:schemeClr>
                </a:solidFill>
              </a:rPr>
              <a:t>Δεξιότητες 21</a:t>
            </a:r>
            <a:r>
              <a:rPr lang="el-GR" sz="2400" b="1" baseline="30000" dirty="0" smtClean="0">
                <a:solidFill>
                  <a:schemeClr val="accent6">
                    <a:lumMod val="50000"/>
                  </a:schemeClr>
                </a:solidFill>
              </a:rPr>
              <a:t>ου</a:t>
            </a:r>
            <a:r>
              <a:rPr lang="el-GR" sz="2400" b="1" dirty="0" smtClean="0">
                <a:solidFill>
                  <a:schemeClr val="accent6">
                    <a:lumMod val="50000"/>
                  </a:schemeClr>
                </a:solidFill>
              </a:rPr>
              <a:t> αιώνα</a:t>
            </a:r>
            <a:r>
              <a:rPr lang="en-US" sz="2400" b="1" dirty="0" smtClean="0">
                <a:solidFill>
                  <a:schemeClr val="accent6">
                    <a:lumMod val="50000"/>
                  </a:schemeClr>
                </a:solidFill>
              </a:rPr>
              <a:t> </a:t>
            </a:r>
            <a:r>
              <a:rPr lang="el-GR" sz="2400" b="1" dirty="0" smtClean="0">
                <a:solidFill>
                  <a:schemeClr val="accent6">
                    <a:lumMod val="50000"/>
                  </a:schemeClr>
                </a:solidFill>
              </a:rPr>
              <a:t>για </a:t>
            </a:r>
            <a:r>
              <a:rPr lang="el-GR" sz="2400" b="1" dirty="0" err="1" smtClean="0">
                <a:solidFill>
                  <a:schemeClr val="accent5">
                    <a:lumMod val="75000"/>
                  </a:schemeClr>
                </a:solidFill>
              </a:rPr>
              <a:t>αειφορία</a:t>
            </a:r>
            <a:r>
              <a:rPr lang="el-GR" sz="2400" b="1" dirty="0" smtClean="0">
                <a:solidFill>
                  <a:schemeClr val="accent6">
                    <a:lumMod val="50000"/>
                  </a:schemeClr>
                </a:solidFill>
              </a:rPr>
              <a:t> </a:t>
            </a:r>
            <a:r>
              <a:rPr lang="el-GR" sz="2400" b="1" dirty="0">
                <a:solidFill>
                  <a:schemeClr val="accent6">
                    <a:lumMod val="50000"/>
                  </a:schemeClr>
                </a:solidFill>
              </a:rPr>
              <a:t>και </a:t>
            </a:r>
            <a:r>
              <a:rPr lang="el-GR" sz="2400" b="1" dirty="0" smtClean="0">
                <a:solidFill>
                  <a:schemeClr val="accent5">
                    <a:lumMod val="75000"/>
                  </a:schemeClr>
                </a:solidFill>
              </a:rPr>
              <a:t>συλλογική </a:t>
            </a:r>
            <a:r>
              <a:rPr lang="el-GR" sz="2400" b="1" dirty="0">
                <a:solidFill>
                  <a:schemeClr val="accent5">
                    <a:lumMod val="75000"/>
                  </a:schemeClr>
                </a:solidFill>
              </a:rPr>
              <a:t>ευημερία !</a:t>
            </a:r>
            <a:br>
              <a:rPr lang="el-GR" sz="2400" b="1" dirty="0">
                <a:solidFill>
                  <a:schemeClr val="accent5">
                    <a:lumMod val="75000"/>
                  </a:schemeClr>
                </a:solidFill>
              </a:rPr>
            </a:br>
            <a:endParaRPr lang="el-GR" sz="2400" b="1" dirty="0">
              <a:solidFill>
                <a:schemeClr val="accent5">
                  <a:lumMod val="75000"/>
                </a:schemeClr>
              </a:solidFill>
            </a:endParaRPr>
          </a:p>
        </p:txBody>
      </p:sp>
      <p:sp>
        <p:nvSpPr>
          <p:cNvPr id="9" name="Ορθογώνιο 2"/>
          <p:cNvSpPr/>
          <p:nvPr/>
        </p:nvSpPr>
        <p:spPr>
          <a:xfrm>
            <a:off x="395536" y="692696"/>
            <a:ext cx="8108141" cy="1138773"/>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lang="el-GR" sz="2000" b="1" kern="0" dirty="0" err="1" smtClean="0">
                <a:solidFill>
                  <a:schemeClr val="accent6">
                    <a:lumMod val="50000"/>
                  </a:schemeClr>
                </a:solidFill>
                <a:latin typeface="+mn-lt"/>
              </a:rPr>
              <a:t>Agenda</a:t>
            </a:r>
            <a:r>
              <a:rPr lang="el-GR" sz="2000" b="1" kern="0" dirty="0" smtClean="0">
                <a:solidFill>
                  <a:schemeClr val="accent6">
                    <a:lumMod val="50000"/>
                  </a:schemeClr>
                </a:solidFill>
                <a:latin typeface="+mn-lt"/>
              </a:rPr>
              <a:t> 2030 του ΟΗΕ: </a:t>
            </a:r>
            <a:r>
              <a:rPr lang="el-GR" sz="1600" kern="0" dirty="0" smtClean="0">
                <a:solidFill>
                  <a:schemeClr val="accent6">
                    <a:lumMod val="50000"/>
                  </a:schemeClr>
                </a:solidFill>
                <a:latin typeface="+mn-lt"/>
              </a:rPr>
              <a:t>σαφής σύνδεση της αειφόρου ανάπτυξης µε την εκπαίδευση.</a:t>
            </a:r>
            <a:endParaRPr lang="en-US" sz="1600" kern="0" dirty="0" smtClean="0">
              <a:solidFill>
                <a:schemeClr val="accent6">
                  <a:lumMod val="50000"/>
                </a:schemeClr>
              </a:solidFill>
              <a:latin typeface="+mn-lt"/>
            </a:endParaRPr>
          </a:p>
          <a:p>
            <a:pPr marL="0" marR="0" lvl="0" indent="0" defTabSz="914400" eaLnBrk="1" fontAlgn="auto" latinLnBrk="0" hangingPunct="1">
              <a:spcBef>
                <a:spcPts val="0"/>
              </a:spcBef>
              <a:spcAft>
                <a:spcPts val="0"/>
              </a:spcAft>
              <a:buClrTx/>
              <a:buSzTx/>
              <a:buFontTx/>
              <a:buNone/>
              <a:tabLst/>
              <a:defRPr/>
            </a:pPr>
            <a:endParaRPr lang="el-GR" sz="1600" kern="0" dirty="0" smtClean="0">
              <a:solidFill>
                <a:schemeClr val="accent6">
                  <a:lumMod val="50000"/>
                </a:schemeClr>
              </a:solidFill>
              <a:latin typeface="+mn-lt"/>
            </a:endParaRPr>
          </a:p>
          <a:p>
            <a:pPr marL="0" marR="0" lvl="0" indent="0" algn="ctr" defTabSz="914400" eaLnBrk="1" fontAlgn="auto" latinLnBrk="0" hangingPunct="1">
              <a:spcBef>
                <a:spcPts val="0"/>
              </a:spcBef>
              <a:spcAft>
                <a:spcPts val="0"/>
              </a:spcAft>
              <a:buClrTx/>
              <a:buSzTx/>
              <a:buFontTx/>
              <a:buNone/>
              <a:tabLst/>
              <a:defRPr/>
            </a:pPr>
            <a:r>
              <a:rPr kumimoji="0" lang="el-GR" sz="1600" i="0" u="none" strike="noStrike" kern="0" cap="none" spc="0" normalizeH="0" baseline="0" noProof="0" dirty="0" smtClean="0">
                <a:ln>
                  <a:noFill/>
                </a:ln>
                <a:solidFill>
                  <a:schemeClr val="accent6">
                    <a:lumMod val="50000"/>
                  </a:schemeClr>
                </a:solidFill>
                <a:uLnTx/>
                <a:uFillTx/>
                <a:latin typeface="+mn-lt"/>
              </a:rPr>
              <a:t>«… </a:t>
            </a:r>
            <a:r>
              <a:rPr kumimoji="0" lang="el-GR" sz="1600" i="1" u="none" strike="noStrike" kern="0" cap="none" spc="0" normalizeH="0" baseline="0" noProof="0" dirty="0" smtClean="0">
                <a:ln>
                  <a:noFill/>
                </a:ln>
                <a:solidFill>
                  <a:schemeClr val="accent6">
                    <a:lumMod val="50000"/>
                  </a:schemeClr>
                </a:solidFill>
                <a:uLnTx/>
                <a:uFillTx/>
                <a:latin typeface="+mn-lt"/>
              </a:rPr>
              <a:t>η </a:t>
            </a:r>
            <a:r>
              <a:rPr kumimoji="0" lang="el-GR" sz="1600" i="1" u="sng" strike="noStrike" kern="0" cap="none" spc="0" normalizeH="0" baseline="0" noProof="0" dirty="0" smtClean="0">
                <a:ln>
                  <a:noFill/>
                </a:ln>
                <a:solidFill>
                  <a:schemeClr val="accent6">
                    <a:lumMod val="50000"/>
                  </a:schemeClr>
                </a:solidFill>
                <a:uLnTx/>
                <a:uFillTx/>
                <a:latin typeface="+mn-lt"/>
              </a:rPr>
              <a:t>κατάλληλη</a:t>
            </a:r>
            <a:r>
              <a:rPr kumimoji="0" lang="el-GR" sz="1600" i="1" u="none" strike="noStrike" kern="0" cap="none" spc="0" normalizeH="0" baseline="0" noProof="0" dirty="0" smtClean="0">
                <a:ln>
                  <a:noFill/>
                </a:ln>
                <a:solidFill>
                  <a:schemeClr val="accent6">
                    <a:lumMod val="50000"/>
                  </a:schemeClr>
                </a:solidFill>
                <a:uLnTx/>
                <a:uFillTx/>
                <a:latin typeface="+mn-lt"/>
              </a:rPr>
              <a:t> εκπαίδευση αποτελεί βασική </a:t>
            </a:r>
            <a:r>
              <a:rPr kumimoji="0" lang="el-GR" sz="1600" i="1" u="sng" strike="noStrike" kern="0" cap="none" spc="0" normalizeH="0" baseline="0" noProof="0" dirty="0" smtClean="0">
                <a:ln>
                  <a:noFill/>
                </a:ln>
                <a:solidFill>
                  <a:schemeClr val="accent6">
                    <a:lumMod val="50000"/>
                  </a:schemeClr>
                </a:solidFill>
                <a:uLnTx/>
                <a:uFillTx/>
                <a:latin typeface="+mn-lt"/>
              </a:rPr>
              <a:t>προϋπόθεση</a:t>
            </a:r>
            <a:r>
              <a:rPr kumimoji="0" lang="el-GR" sz="1600" i="1" u="none" strike="noStrike" kern="0" cap="none" spc="0" normalizeH="0" baseline="0" noProof="0" dirty="0" smtClean="0">
                <a:ln>
                  <a:noFill/>
                </a:ln>
                <a:solidFill>
                  <a:schemeClr val="accent6">
                    <a:lumMod val="50000"/>
                  </a:schemeClr>
                </a:solidFill>
                <a:uLnTx/>
                <a:uFillTx/>
                <a:latin typeface="+mn-lt"/>
              </a:rPr>
              <a:t> για την </a:t>
            </a:r>
            <a:r>
              <a:rPr kumimoji="0" lang="el-GR" sz="1600" i="1" u="sng" strike="noStrike" kern="0" cap="none" spc="0" normalizeH="0" baseline="0" noProof="0" dirty="0" smtClean="0">
                <a:ln>
                  <a:noFill/>
                </a:ln>
                <a:solidFill>
                  <a:schemeClr val="accent6">
                    <a:lumMod val="50000"/>
                  </a:schemeClr>
                </a:solidFill>
                <a:uLnTx/>
                <a:uFillTx/>
                <a:latin typeface="+mn-lt"/>
              </a:rPr>
              <a:t>επίτευξη</a:t>
            </a:r>
            <a:r>
              <a:rPr kumimoji="0" lang="el-GR" sz="1600" i="1" u="none" strike="noStrike" kern="0" cap="none" spc="0" normalizeH="0" baseline="0" noProof="0" dirty="0" smtClean="0">
                <a:ln>
                  <a:noFill/>
                </a:ln>
                <a:solidFill>
                  <a:schemeClr val="accent6">
                    <a:lumMod val="50000"/>
                  </a:schemeClr>
                </a:solidFill>
                <a:uLnTx/>
                <a:uFillTx/>
                <a:latin typeface="+mn-lt"/>
              </a:rPr>
              <a:t> των στόχων της </a:t>
            </a:r>
            <a:r>
              <a:rPr kumimoji="0" lang="el-GR" sz="1600" i="1" u="none" strike="noStrike" kern="0" cap="none" spc="0" normalizeH="0" baseline="0" noProof="0" dirty="0" err="1" smtClean="0">
                <a:ln>
                  <a:noFill/>
                </a:ln>
                <a:solidFill>
                  <a:schemeClr val="accent6">
                    <a:lumMod val="50000"/>
                  </a:schemeClr>
                </a:solidFill>
                <a:uLnTx/>
                <a:uFillTx/>
                <a:latin typeface="+mn-lt"/>
              </a:rPr>
              <a:t>αειφορίας</a:t>
            </a:r>
            <a:r>
              <a:rPr kumimoji="0" lang="el-GR" sz="1600" i="1" u="none" strike="noStrike" kern="0" cap="none" spc="0" normalizeH="0" baseline="0" noProof="0" dirty="0" smtClean="0">
                <a:ln>
                  <a:noFill/>
                </a:ln>
                <a:solidFill>
                  <a:schemeClr val="accent6">
                    <a:lumMod val="50000"/>
                  </a:schemeClr>
                </a:solidFill>
                <a:uLnTx/>
                <a:uFillTx/>
                <a:latin typeface="+mn-lt"/>
              </a:rPr>
              <a:t> τόσο σε τοπικό όσο και </a:t>
            </a:r>
            <a:r>
              <a:rPr kumimoji="0" lang="el-GR" sz="1600" i="1" u="sng" strike="noStrike" kern="0" cap="none" spc="0" normalizeH="0" baseline="0" noProof="0" dirty="0" smtClean="0">
                <a:ln>
                  <a:noFill/>
                </a:ln>
                <a:solidFill>
                  <a:schemeClr val="accent6">
                    <a:lumMod val="50000"/>
                  </a:schemeClr>
                </a:solidFill>
                <a:uLnTx/>
                <a:uFillTx/>
                <a:latin typeface="+mn-lt"/>
              </a:rPr>
              <a:t>παγκόσμιο</a:t>
            </a:r>
            <a:r>
              <a:rPr kumimoji="0" lang="el-GR" sz="1600" i="1" u="none" strike="noStrike" kern="0" cap="none" spc="0" normalizeH="0" baseline="0" noProof="0" dirty="0" smtClean="0">
                <a:ln>
                  <a:noFill/>
                </a:ln>
                <a:solidFill>
                  <a:schemeClr val="accent6">
                    <a:lumMod val="50000"/>
                  </a:schemeClr>
                </a:solidFill>
                <a:uLnTx/>
                <a:uFillTx/>
                <a:latin typeface="+mn-lt"/>
              </a:rPr>
              <a:t> επίπεδο</a:t>
            </a:r>
            <a:r>
              <a:rPr kumimoji="0" lang="el-GR" sz="1600" i="0" u="none" strike="noStrike" kern="0" cap="none" spc="0" normalizeH="0" baseline="0" noProof="0" dirty="0" smtClean="0">
                <a:ln>
                  <a:noFill/>
                </a:ln>
                <a:solidFill>
                  <a:schemeClr val="accent6">
                    <a:lumMod val="50000"/>
                  </a:schemeClr>
                </a:solidFill>
                <a:uLnTx/>
                <a:uFillTx/>
                <a:latin typeface="+mn-lt"/>
              </a:rPr>
              <a:t>…»</a:t>
            </a:r>
            <a:endParaRPr kumimoji="0" lang="el-GR" sz="1200" i="0" u="none" strike="noStrike" kern="0" cap="none" spc="0" normalizeH="0" baseline="0" noProof="0" dirty="0" smtClean="0">
              <a:ln>
                <a:noFill/>
              </a:ln>
              <a:solidFill>
                <a:schemeClr val="accent6">
                  <a:lumMod val="50000"/>
                </a:schemeClr>
              </a:solidFill>
              <a:uLnTx/>
              <a:uFillTx/>
              <a:latin typeface="+mn-lt"/>
            </a:endParaRPr>
          </a:p>
        </p:txBody>
      </p:sp>
      <p:pic>
        <p:nvPicPr>
          <p:cNvPr id="9218" name="Picture 2" descr="Προγράμματα Σχολικών Δραστηριοτήτων και Αειφόρος Ανάπτυξη » Σχολικές  Δραστηριότητες Δευτεροβάθμιας Εκπαίδευσης Αργολίδα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 y="2012936"/>
            <a:ext cx="9036496" cy="455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11757"/>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7384"/>
            <a:ext cx="9144000"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r>
              <a:rPr lang="el-GR" sz="3600" b="1" dirty="0" smtClean="0">
                <a:solidFill>
                  <a:schemeClr val="accent5">
                    <a:lumMod val="50000"/>
                  </a:schemeClr>
                </a:solidFill>
              </a:rPr>
              <a:t/>
            </a:r>
            <a:br>
              <a:rPr lang="el-GR" sz="3600" b="1" dirty="0" smtClean="0">
                <a:solidFill>
                  <a:schemeClr val="accent5">
                    <a:lumMod val="50000"/>
                  </a:schemeClr>
                </a:solidFill>
              </a:rPr>
            </a:br>
            <a:r>
              <a:rPr lang="el-GR" sz="3600" b="1" dirty="0" smtClean="0">
                <a:solidFill>
                  <a:schemeClr val="accent5">
                    <a:lumMod val="50000"/>
                  </a:schemeClr>
                </a:solidFill>
              </a:rPr>
              <a:t>Η </a:t>
            </a:r>
            <a:r>
              <a:rPr lang="el-GR" sz="3600" b="1" dirty="0">
                <a:solidFill>
                  <a:schemeClr val="accent5">
                    <a:lumMod val="50000"/>
                  </a:schemeClr>
                </a:solidFill>
              </a:rPr>
              <a:t>καλλιέργεια των δεξιοτήτων του 21ου </a:t>
            </a:r>
            <a:r>
              <a:rPr lang="el-GR" sz="3600" b="1" dirty="0" smtClean="0">
                <a:solidFill>
                  <a:schemeClr val="accent5">
                    <a:lumMod val="50000"/>
                  </a:schemeClr>
                </a:solidFill>
              </a:rPr>
              <a:t>αιώνα</a:t>
            </a:r>
            <a:r>
              <a:rPr lang="el-GR" sz="3600" b="1" dirty="0">
                <a:solidFill>
                  <a:schemeClr val="accent5">
                    <a:lumMod val="50000"/>
                  </a:schemeClr>
                </a:solidFill>
              </a:rPr>
              <a:t/>
            </a:r>
            <a:br>
              <a:rPr lang="el-GR" sz="3600" b="1" dirty="0">
                <a:solidFill>
                  <a:schemeClr val="accent5">
                    <a:lumMod val="50000"/>
                  </a:schemeClr>
                </a:solidFill>
              </a:rPr>
            </a:br>
            <a:endParaRPr lang="el-GR" sz="3600" b="1" dirty="0">
              <a:solidFill>
                <a:schemeClr val="accent5">
                  <a:lumMod val="50000"/>
                </a:schemeClr>
              </a:solidFill>
            </a:endParaRPr>
          </a:p>
        </p:txBody>
      </p:sp>
      <p:sp>
        <p:nvSpPr>
          <p:cNvPr id="10" name="Ορθογώνιο 5"/>
          <p:cNvSpPr/>
          <p:nvPr/>
        </p:nvSpPr>
        <p:spPr>
          <a:xfrm>
            <a:off x="0" y="476672"/>
            <a:ext cx="9144000" cy="2308324"/>
          </a:xfrm>
          <a:prstGeom prst="rect">
            <a:avLst/>
          </a:prstGeom>
          <a:solidFill>
            <a:schemeClr val="accent5"/>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smtClean="0">
                <a:solidFill>
                  <a:schemeClr val="bg1"/>
                </a:solidFill>
                <a:latin typeface="+mn-lt"/>
              </a:rPr>
              <a:t>…</a:t>
            </a:r>
            <a:r>
              <a:rPr lang="el-GR" kern="0" dirty="0" smtClean="0">
                <a:solidFill>
                  <a:schemeClr val="bg1"/>
                </a:solidFill>
                <a:latin typeface="+mn-lt"/>
              </a:rPr>
              <a:t>μέσο </a:t>
            </a:r>
            <a:r>
              <a:rPr lang="el-GR" kern="0" dirty="0">
                <a:solidFill>
                  <a:schemeClr val="bg1"/>
                </a:solidFill>
                <a:latin typeface="+mn-lt"/>
              </a:rPr>
              <a:t>προετοιμασίας, </a:t>
            </a:r>
            <a:endParaRPr lang="en-US" kern="0" dirty="0" smtClean="0">
              <a:solidFill>
                <a:schemeClr val="bg1"/>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kern="0" dirty="0" smtClean="0">
                <a:solidFill>
                  <a:schemeClr val="bg1"/>
                </a:solidFill>
                <a:latin typeface="+mn-lt"/>
              </a:rPr>
              <a:t>διερεύνησης </a:t>
            </a:r>
            <a:r>
              <a:rPr lang="el-GR" kern="0" dirty="0">
                <a:solidFill>
                  <a:schemeClr val="bg1"/>
                </a:solidFill>
                <a:latin typeface="+mn-lt"/>
              </a:rPr>
              <a:t>και </a:t>
            </a:r>
            <a:endParaRPr lang="en-US" kern="0" dirty="0" smtClean="0">
              <a:solidFill>
                <a:schemeClr val="bg1"/>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kern="0" dirty="0" smtClean="0">
                <a:solidFill>
                  <a:schemeClr val="bg1"/>
                </a:solidFill>
                <a:latin typeface="+mn-lt"/>
              </a:rPr>
              <a:t>επαναπροσδιορισμού</a:t>
            </a:r>
          </a:p>
          <a:p>
            <a:pPr marL="0" marR="0" lvl="0" indent="0" algn="ctr" defTabSz="914400" eaLnBrk="1" fontAlgn="auto" latinLnBrk="0" hangingPunct="1">
              <a:lnSpc>
                <a:spcPct val="100000"/>
              </a:lnSpc>
              <a:spcBef>
                <a:spcPts val="0"/>
              </a:spcBef>
              <a:spcAft>
                <a:spcPts val="0"/>
              </a:spcAft>
              <a:buClrTx/>
              <a:buSzTx/>
              <a:buFontTx/>
              <a:buNone/>
              <a:tabLst/>
              <a:defRPr/>
            </a:pPr>
            <a:r>
              <a:rPr lang="el-GR" b="1" kern="0" dirty="0" smtClean="0">
                <a:solidFill>
                  <a:schemeClr val="bg1"/>
                </a:solidFill>
                <a:latin typeface="+mn-lt"/>
              </a:rPr>
              <a:t> </a:t>
            </a:r>
            <a:r>
              <a:rPr lang="el-GR" b="1" kern="0" dirty="0" smtClean="0">
                <a:solidFill>
                  <a:srgbClr val="FFC000"/>
                </a:solidFill>
                <a:latin typeface="+mn-lt"/>
              </a:rPr>
              <a:t>αξιών - αντιλήψεων - </a:t>
            </a:r>
            <a:r>
              <a:rPr lang="el-GR" b="1" kern="0" dirty="0">
                <a:solidFill>
                  <a:srgbClr val="FFC000"/>
                </a:solidFill>
                <a:latin typeface="+mn-lt"/>
              </a:rPr>
              <a:t>στάσεων για το </a:t>
            </a:r>
            <a:r>
              <a:rPr lang="el-GR" b="1" kern="0" dirty="0" smtClean="0">
                <a:solidFill>
                  <a:srgbClr val="FFC000"/>
                </a:solidFill>
                <a:latin typeface="+mn-lt"/>
              </a:rPr>
              <a:t>περιβάλλον</a:t>
            </a:r>
            <a:endParaRPr lang="en-US" b="1" kern="0" dirty="0" smtClean="0">
              <a:solidFill>
                <a:srgbClr val="FFC000"/>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l-GR" kern="0" dirty="0" smtClean="0">
              <a:solidFill>
                <a:srgbClr val="FFC000"/>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kern="0" dirty="0" smtClean="0">
                <a:solidFill>
                  <a:schemeClr val="bg1"/>
                </a:solidFill>
                <a:latin typeface="+mn-lt"/>
              </a:rPr>
              <a:t> ..σημαντική για </a:t>
            </a:r>
            <a:r>
              <a:rPr lang="el-GR" kern="0" dirty="0">
                <a:solidFill>
                  <a:schemeClr val="bg1"/>
                </a:solidFill>
                <a:latin typeface="+mn-lt"/>
              </a:rPr>
              <a:t>τη δημιουργία </a:t>
            </a:r>
            <a:r>
              <a:rPr lang="el-GR" kern="0" dirty="0" smtClean="0">
                <a:solidFill>
                  <a:schemeClr val="bg1"/>
                </a:solidFill>
                <a:latin typeface="+mn-lt"/>
              </a:rPr>
              <a:t>κοινωνίας </a:t>
            </a:r>
            <a:r>
              <a:rPr lang="el-GR" kern="0" dirty="0">
                <a:solidFill>
                  <a:schemeClr val="bg1"/>
                </a:solidFill>
                <a:latin typeface="+mn-lt"/>
              </a:rPr>
              <a:t>που αυτοσυντηρείται και ευημερεί </a:t>
            </a:r>
            <a:endParaRPr lang="el-GR" kern="0" dirty="0" smtClean="0">
              <a:solidFill>
                <a:schemeClr val="bg1"/>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kern="0" dirty="0" smtClean="0">
                <a:solidFill>
                  <a:schemeClr val="bg1"/>
                </a:solidFill>
                <a:latin typeface="+mn-lt"/>
              </a:rPr>
              <a:t>οικολογικά </a:t>
            </a:r>
            <a:r>
              <a:rPr lang="el-GR" kern="0" dirty="0">
                <a:solidFill>
                  <a:schemeClr val="bg1"/>
                </a:solidFill>
                <a:latin typeface="+mn-lt"/>
              </a:rPr>
              <a:t>και κοινωνικά, </a:t>
            </a:r>
            <a:r>
              <a:rPr lang="el-GR" kern="0" dirty="0" smtClean="0">
                <a:solidFill>
                  <a:schemeClr val="bg1"/>
                </a:solidFill>
                <a:latin typeface="+mn-lt"/>
              </a:rPr>
              <a:t>δηλαδή </a:t>
            </a:r>
            <a:r>
              <a:rPr lang="el-GR" kern="0" dirty="0">
                <a:solidFill>
                  <a:schemeClr val="bg1"/>
                </a:solidFill>
                <a:latin typeface="+mn-lt"/>
              </a:rPr>
              <a:t>μιας </a:t>
            </a:r>
            <a:endParaRPr lang="el-GR" kern="0" dirty="0" smtClean="0">
              <a:solidFill>
                <a:schemeClr val="bg1"/>
              </a:solidFill>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el-GR" b="1" kern="0" dirty="0" err="1" smtClean="0">
                <a:solidFill>
                  <a:srgbClr val="FFC000"/>
                </a:solidFill>
                <a:latin typeface="+mn-lt"/>
              </a:rPr>
              <a:t>αειφορικά</a:t>
            </a:r>
            <a:r>
              <a:rPr lang="el-GR" b="1" kern="0" dirty="0" smtClean="0">
                <a:solidFill>
                  <a:srgbClr val="FFC000"/>
                </a:solidFill>
                <a:latin typeface="+mn-lt"/>
              </a:rPr>
              <a:t> </a:t>
            </a:r>
            <a:r>
              <a:rPr lang="el-GR" b="1" kern="0" dirty="0">
                <a:solidFill>
                  <a:srgbClr val="FFC000"/>
                </a:solidFill>
                <a:latin typeface="+mn-lt"/>
              </a:rPr>
              <a:t>βιώσιμης κοινωνίας</a:t>
            </a:r>
            <a:r>
              <a:rPr lang="el-GR" b="1" kern="0" dirty="0">
                <a:solidFill>
                  <a:schemeClr val="bg1"/>
                </a:solidFill>
                <a:latin typeface="+mn-lt"/>
              </a:rPr>
              <a:t>.</a:t>
            </a:r>
          </a:p>
        </p:txBody>
      </p:sp>
      <p:pic>
        <p:nvPicPr>
          <p:cNvPr id="6" name="Picture 5" descr="Sustainability science is a new academic discipline. Bu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0928"/>
            <a:ext cx="9144000" cy="4504566"/>
          </a:xfrm>
          <a:prstGeom prst="rect">
            <a:avLst/>
          </a:prstGeom>
        </p:spPr>
      </p:pic>
    </p:spTree>
    <p:extLst>
      <p:ext uri="{BB962C8B-B14F-4D97-AF65-F5344CB8AC3E}">
        <p14:creationId xmlns:p14="http://schemas.microsoft.com/office/powerpoint/2010/main" val="105697427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4290042" y="573095"/>
            <a:ext cx="6993101" cy="7304198"/>
          </a:xfrm>
          <a:prstGeom prst="ellips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8" name="Διάγραμμα 7"/>
          <p:cNvGraphicFramePr/>
          <p:nvPr>
            <p:extLst>
              <p:ext uri="{D42A27DB-BD31-4B8C-83A1-F6EECF244321}">
                <p14:modId xmlns:p14="http://schemas.microsoft.com/office/powerpoint/2010/main" val="2961878399"/>
              </p:ext>
            </p:extLst>
          </p:nvPr>
        </p:nvGraphicFramePr>
        <p:xfrm>
          <a:off x="-1332656" y="1057960"/>
          <a:ext cx="7423434" cy="5702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p:cNvSpPr/>
          <p:nvPr/>
        </p:nvSpPr>
        <p:spPr>
          <a:xfrm>
            <a:off x="7493598" y="2924944"/>
            <a:ext cx="3919162" cy="4176464"/>
          </a:xfrm>
          <a:prstGeom prst="ellips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Εικόνα 12"/>
          <p:cNvPicPr>
            <a:picLocks noChangeAspect="1"/>
          </p:cNvPicPr>
          <p:nvPr/>
        </p:nvPicPr>
        <p:blipFill>
          <a:blip r:embed="rId8" cstate="print"/>
          <a:stretch>
            <a:fillRect/>
          </a:stretch>
        </p:blipFill>
        <p:spPr>
          <a:xfrm>
            <a:off x="5714013" y="624595"/>
            <a:ext cx="1423970" cy="945605"/>
          </a:xfrm>
          <a:prstGeom prst="rect">
            <a:avLst/>
          </a:prstGeom>
        </p:spPr>
      </p:pic>
      <p:sp>
        <p:nvSpPr>
          <p:cNvPr id="3" name="Rounded Rectangle 2"/>
          <p:cNvSpPr/>
          <p:nvPr/>
        </p:nvSpPr>
        <p:spPr>
          <a:xfrm>
            <a:off x="4644008" y="1480490"/>
            <a:ext cx="3744415" cy="403244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l-GR" sz="1400" b="1" kern="0" dirty="0" smtClean="0">
                <a:solidFill>
                  <a:schemeClr val="accent6">
                    <a:lumMod val="50000"/>
                  </a:schemeClr>
                </a:solidFill>
              </a:rPr>
              <a:t>Κινητήριος δύναμη </a:t>
            </a:r>
          </a:p>
          <a:p>
            <a:pPr algn="ctr" fontAlgn="auto">
              <a:spcBef>
                <a:spcPts val="0"/>
              </a:spcBef>
              <a:spcAft>
                <a:spcPts val="0"/>
              </a:spcAft>
              <a:defRPr/>
            </a:pPr>
            <a:r>
              <a:rPr lang="el-GR" sz="1400" kern="0" dirty="0" smtClean="0">
                <a:solidFill>
                  <a:schemeClr val="accent6">
                    <a:lumMod val="50000"/>
                  </a:schemeClr>
                </a:solidFill>
              </a:rPr>
              <a:t>η</a:t>
            </a:r>
            <a:r>
              <a:rPr lang="el-GR" sz="1400" b="1" kern="0" dirty="0" smtClean="0">
                <a:solidFill>
                  <a:schemeClr val="accent6">
                    <a:lumMod val="50000"/>
                  </a:schemeClr>
                </a:solidFill>
              </a:rPr>
              <a:t> </a:t>
            </a:r>
            <a:r>
              <a:rPr lang="el-GR" b="1" kern="0" dirty="0" smtClean="0">
                <a:solidFill>
                  <a:schemeClr val="accent6">
                    <a:lumMod val="50000"/>
                  </a:schemeClr>
                </a:solidFill>
              </a:rPr>
              <a:t>αίσθηση του αυτοσκοπού !</a:t>
            </a:r>
          </a:p>
          <a:p>
            <a:pPr algn="ctr"/>
            <a:endParaRPr lang="el-GR" dirty="0"/>
          </a:p>
        </p:txBody>
      </p:sp>
      <p:sp>
        <p:nvSpPr>
          <p:cNvPr id="2" name="1 - Τίτλος"/>
          <p:cNvSpPr>
            <a:spLocks noGrp="1"/>
          </p:cNvSpPr>
          <p:nvPr>
            <p:ph type="ctrTitle"/>
          </p:nvPr>
        </p:nvSpPr>
        <p:spPr>
          <a:xfrm>
            <a:off x="6870" y="1"/>
            <a:ext cx="9137130" cy="733314"/>
          </a:xfrm>
          <a:solidFill>
            <a:schemeClr val="accent4">
              <a:lumMod val="20000"/>
              <a:lumOff val="8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n-US" sz="2400" b="1" dirty="0" smtClean="0">
                <a:solidFill>
                  <a:schemeClr val="accent6">
                    <a:lumMod val="50000"/>
                  </a:schemeClr>
                </a:solidFill>
              </a:rPr>
              <a:t>Student agency</a:t>
            </a:r>
            <a:r>
              <a:rPr lang="el-GR" sz="2400" b="1" dirty="0" smtClean="0">
                <a:solidFill>
                  <a:schemeClr val="accent6">
                    <a:lumMod val="50000"/>
                  </a:schemeClr>
                </a:solidFill>
              </a:rPr>
              <a:t>,</a:t>
            </a:r>
            <a:r>
              <a:rPr lang="en-US" sz="2400" b="1" dirty="0" smtClean="0">
                <a:solidFill>
                  <a:schemeClr val="accent6">
                    <a:lumMod val="50000"/>
                  </a:schemeClr>
                </a:solidFill>
              </a:rPr>
              <a:t> </a:t>
            </a:r>
            <a:r>
              <a:rPr lang="el-GR" sz="1800" b="1" dirty="0" smtClean="0">
                <a:solidFill>
                  <a:schemeClr val="accent6">
                    <a:lumMod val="50000"/>
                  </a:schemeClr>
                </a:solidFill>
              </a:rPr>
              <a:t>ένας καινοτόμος όρος σημαντικός του 21ου αιώνα</a:t>
            </a:r>
            <a:r>
              <a:rPr lang="en-US" sz="1800" b="1" dirty="0" smtClean="0">
                <a:solidFill>
                  <a:schemeClr val="accent6">
                    <a:lumMod val="50000"/>
                  </a:schemeClr>
                </a:solidFill>
              </a:rPr>
              <a:t>!</a:t>
            </a:r>
            <a:endParaRPr lang="el-GR" sz="1800" b="1" dirty="0">
              <a:solidFill>
                <a:schemeClr val="accent6">
                  <a:lumMod val="50000"/>
                </a:schemeClr>
              </a:solidFill>
            </a:endParaRPr>
          </a:p>
        </p:txBody>
      </p:sp>
      <p:sp>
        <p:nvSpPr>
          <p:cNvPr id="9" name="Ορθογώνιο 2"/>
          <p:cNvSpPr/>
          <p:nvPr/>
        </p:nvSpPr>
        <p:spPr>
          <a:xfrm>
            <a:off x="4714344" y="1664028"/>
            <a:ext cx="3674079" cy="2862322"/>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el-GR" sz="2000" b="1" kern="0" dirty="0" smtClean="0">
                <a:solidFill>
                  <a:schemeClr val="bg1"/>
                </a:solidFill>
                <a:latin typeface="+mn-lt"/>
              </a:rPr>
              <a:t>εκπαιδευόμενοι 21</a:t>
            </a:r>
            <a:r>
              <a:rPr lang="el-GR" sz="2000" b="1" kern="0" baseline="30000" dirty="0" smtClean="0">
                <a:solidFill>
                  <a:schemeClr val="bg1"/>
                </a:solidFill>
                <a:latin typeface="+mn-lt"/>
              </a:rPr>
              <a:t>ου</a:t>
            </a:r>
            <a:r>
              <a:rPr lang="el-GR" sz="2000" b="1" kern="0" dirty="0" smtClean="0">
                <a:solidFill>
                  <a:schemeClr val="bg1"/>
                </a:solidFill>
                <a:latin typeface="+mn-lt"/>
              </a:rPr>
              <a:t> αιώνα:</a:t>
            </a:r>
            <a:endParaRPr lang="en-US" sz="1600" kern="0" dirty="0" smtClean="0">
              <a:solidFill>
                <a:schemeClr val="bg1"/>
              </a:solidFill>
              <a:latin typeface="+mn-lt"/>
            </a:endParaRP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el-GR" sz="1600" kern="0" dirty="0" smtClean="0">
                <a:solidFill>
                  <a:schemeClr val="accent6">
                    <a:lumMod val="50000"/>
                  </a:schemeClr>
                </a:solidFill>
                <a:latin typeface="+mn-lt"/>
              </a:rPr>
              <a:t>επαγγελματική αποκατάσταση </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el-GR" sz="1600" kern="0" dirty="0" smtClean="0">
                <a:solidFill>
                  <a:schemeClr val="accent6">
                    <a:lumMod val="50000"/>
                  </a:schemeClr>
                </a:solidFill>
                <a:latin typeface="+mn-lt"/>
              </a:rPr>
              <a:t>προσωπική και κοινωνική</a:t>
            </a:r>
            <a:r>
              <a:rPr lang="el-GR" sz="1600" kern="0" dirty="0">
                <a:solidFill>
                  <a:schemeClr val="accent6">
                    <a:lumMod val="50000"/>
                  </a:schemeClr>
                </a:solidFill>
                <a:latin typeface="+mn-lt"/>
              </a:rPr>
              <a:t> </a:t>
            </a:r>
            <a:r>
              <a:rPr lang="el-GR" sz="1600" kern="0" dirty="0" smtClean="0">
                <a:solidFill>
                  <a:schemeClr val="accent6">
                    <a:lumMod val="50000"/>
                  </a:schemeClr>
                </a:solidFill>
                <a:latin typeface="+mn-lt"/>
              </a:rPr>
              <a:t>ευημερία </a:t>
            </a:r>
          </a:p>
          <a:p>
            <a:pPr marL="285750" marR="0" lvl="0" indent="-285750" defTabSz="914400" eaLnBrk="1" fontAlgn="auto" latinLnBrk="0" hangingPunct="1">
              <a:spcBef>
                <a:spcPts val="0"/>
              </a:spcBef>
              <a:spcAft>
                <a:spcPts val="0"/>
              </a:spcAft>
              <a:buClrTx/>
              <a:buSzTx/>
              <a:buFont typeface="Arial" panose="020B0604020202020204" pitchFamily="34" charset="0"/>
              <a:buChar char="•"/>
              <a:tabLst/>
              <a:defRPr/>
            </a:pPr>
            <a:r>
              <a:rPr lang="el-GR" sz="1600" b="1" kern="0" dirty="0" smtClean="0">
                <a:solidFill>
                  <a:schemeClr val="accent6">
                    <a:lumMod val="50000"/>
                  </a:schemeClr>
                </a:solidFill>
                <a:latin typeface="+mn-lt"/>
              </a:rPr>
              <a:t>ευημερία ολόκληρου του πλανήτη </a:t>
            </a:r>
            <a:endParaRPr lang="en-US" sz="1600" b="1" kern="0" dirty="0" smtClean="0">
              <a:solidFill>
                <a:schemeClr val="accent6">
                  <a:lumMod val="50000"/>
                </a:schemeClr>
              </a:solidFill>
              <a:latin typeface="+mn-lt"/>
            </a:endParaRPr>
          </a:p>
          <a:p>
            <a:pPr marL="0" marR="0" lvl="0" indent="0" algn="ctr" defTabSz="914400" eaLnBrk="1" fontAlgn="auto" latinLnBrk="0" hangingPunct="1">
              <a:spcBef>
                <a:spcPts val="0"/>
              </a:spcBef>
              <a:spcAft>
                <a:spcPts val="0"/>
              </a:spcAft>
              <a:buClrTx/>
              <a:buSzTx/>
              <a:buFontTx/>
              <a:buNone/>
              <a:tabLst/>
              <a:defRPr/>
            </a:pPr>
            <a:endParaRPr lang="en-US" sz="1600" kern="0" dirty="0">
              <a:solidFill>
                <a:schemeClr val="accent6">
                  <a:lumMod val="50000"/>
                </a:schemeClr>
              </a:solidFill>
              <a:latin typeface="+mn-lt"/>
            </a:endParaRPr>
          </a:p>
          <a:p>
            <a:pPr marL="0" marR="0" lvl="0" indent="0" algn="ctr" defTabSz="914400" eaLnBrk="1" fontAlgn="auto" latinLnBrk="0" hangingPunct="1">
              <a:spcBef>
                <a:spcPts val="0"/>
              </a:spcBef>
              <a:spcAft>
                <a:spcPts val="0"/>
              </a:spcAft>
              <a:buClrTx/>
              <a:buSzTx/>
              <a:buFontTx/>
              <a:buNone/>
              <a:tabLst/>
              <a:defRPr/>
            </a:pPr>
            <a:endParaRPr lang="en-US" sz="1600" kern="0" dirty="0" smtClean="0">
              <a:solidFill>
                <a:schemeClr val="accent6">
                  <a:lumMod val="50000"/>
                </a:schemeClr>
              </a:solidFill>
              <a:latin typeface="+mn-lt"/>
            </a:endParaRPr>
          </a:p>
          <a:p>
            <a:pPr marL="0" marR="0" lvl="0" indent="0" algn="ctr" defTabSz="914400" eaLnBrk="1" fontAlgn="auto" latinLnBrk="0" hangingPunct="1">
              <a:spcBef>
                <a:spcPts val="0"/>
              </a:spcBef>
              <a:spcAft>
                <a:spcPts val="0"/>
              </a:spcAft>
              <a:buClrTx/>
              <a:buSzTx/>
              <a:buFontTx/>
              <a:buNone/>
              <a:tabLst/>
              <a:defRPr/>
            </a:pPr>
            <a:endParaRPr lang="en-US" sz="1600" kern="0" dirty="0">
              <a:solidFill>
                <a:schemeClr val="accent6">
                  <a:lumMod val="50000"/>
                </a:schemeClr>
              </a:solidFill>
              <a:latin typeface="+mn-lt"/>
            </a:endParaRPr>
          </a:p>
          <a:p>
            <a:pPr marL="0" marR="0" lvl="0" indent="0" algn="ctr" defTabSz="914400" eaLnBrk="1" fontAlgn="auto" latinLnBrk="0" hangingPunct="1">
              <a:spcBef>
                <a:spcPts val="0"/>
              </a:spcBef>
              <a:spcAft>
                <a:spcPts val="0"/>
              </a:spcAft>
              <a:buClrTx/>
              <a:buSzTx/>
              <a:buFontTx/>
              <a:buNone/>
              <a:tabLst/>
              <a:defRPr/>
            </a:pPr>
            <a:endParaRPr lang="en-US" sz="1600" kern="0" dirty="0" smtClean="0">
              <a:solidFill>
                <a:schemeClr val="accent6">
                  <a:lumMod val="50000"/>
                </a:schemeClr>
              </a:solidFill>
              <a:latin typeface="+mn-lt"/>
            </a:endParaRPr>
          </a:p>
          <a:p>
            <a:pPr marL="0" marR="0" lvl="0" indent="0" algn="ctr" defTabSz="914400" eaLnBrk="1" fontAlgn="auto" latinLnBrk="0" hangingPunct="1">
              <a:spcBef>
                <a:spcPts val="0"/>
              </a:spcBef>
              <a:spcAft>
                <a:spcPts val="0"/>
              </a:spcAft>
              <a:buClrTx/>
              <a:buSzTx/>
              <a:buFontTx/>
              <a:buNone/>
              <a:tabLst/>
              <a:defRPr/>
            </a:pPr>
            <a:endParaRPr lang="el-GR" sz="1600" kern="0" dirty="0" smtClean="0">
              <a:solidFill>
                <a:schemeClr val="accent6">
                  <a:lumMod val="50000"/>
                </a:schemeClr>
              </a:solidFill>
              <a:latin typeface="+mn-lt"/>
            </a:endParaRPr>
          </a:p>
          <a:p>
            <a:pPr marL="0" marR="0" lvl="0" indent="0" defTabSz="914400" eaLnBrk="1" fontAlgn="auto" latinLnBrk="0" hangingPunct="1">
              <a:spcBef>
                <a:spcPts val="0"/>
              </a:spcBef>
              <a:spcAft>
                <a:spcPts val="0"/>
              </a:spcAft>
              <a:buClrTx/>
              <a:buSzTx/>
              <a:buFontTx/>
              <a:buNone/>
              <a:tabLst/>
              <a:defRPr/>
            </a:pPr>
            <a:r>
              <a:rPr lang="el-GR" sz="1600" kern="0" dirty="0" smtClean="0">
                <a:solidFill>
                  <a:schemeClr val="accent6">
                    <a:lumMod val="50000"/>
                  </a:schemeClr>
                </a:solidFill>
                <a:latin typeface="+mn-lt"/>
              </a:rPr>
              <a:t>                </a:t>
            </a:r>
          </a:p>
          <a:p>
            <a:pPr marL="0" marR="0" lvl="0" indent="0" defTabSz="914400" eaLnBrk="1" fontAlgn="auto" latinLnBrk="0" hangingPunct="1">
              <a:spcBef>
                <a:spcPts val="0"/>
              </a:spcBef>
              <a:spcAft>
                <a:spcPts val="0"/>
              </a:spcAft>
              <a:buClrTx/>
              <a:buSzTx/>
              <a:buFontTx/>
              <a:buNone/>
              <a:tabLst/>
              <a:defRPr/>
            </a:pPr>
            <a:r>
              <a:rPr lang="el-GR" sz="1600" kern="0" dirty="0">
                <a:solidFill>
                  <a:schemeClr val="accent6">
                    <a:lumMod val="50000"/>
                  </a:schemeClr>
                </a:solidFill>
                <a:latin typeface="+mn-lt"/>
              </a:rPr>
              <a:t> </a:t>
            </a:r>
            <a:r>
              <a:rPr lang="el-GR" sz="1600" kern="0" dirty="0" smtClean="0">
                <a:solidFill>
                  <a:schemeClr val="accent6">
                    <a:lumMod val="50000"/>
                  </a:schemeClr>
                </a:solidFill>
                <a:latin typeface="+mn-lt"/>
              </a:rPr>
              <a:t>                    </a:t>
            </a:r>
          </a:p>
        </p:txBody>
      </p:sp>
      <p:pic>
        <p:nvPicPr>
          <p:cNvPr id="5" name="Εικόνα 4"/>
          <p:cNvPicPr>
            <a:picLocks noChangeAspect="1"/>
          </p:cNvPicPr>
          <p:nvPr/>
        </p:nvPicPr>
        <p:blipFill>
          <a:blip r:embed="rId9" cstate="print"/>
          <a:stretch>
            <a:fillRect/>
          </a:stretch>
        </p:blipFill>
        <p:spPr>
          <a:xfrm>
            <a:off x="5359992" y="3987535"/>
            <a:ext cx="2382782" cy="2448272"/>
          </a:xfrm>
          <a:prstGeom prst="rect">
            <a:avLst/>
          </a:prstGeom>
        </p:spPr>
      </p:pic>
    </p:spTree>
    <p:extLst>
      <p:ext uri="{BB962C8B-B14F-4D97-AF65-F5344CB8AC3E}">
        <p14:creationId xmlns:p14="http://schemas.microsoft.com/office/powerpoint/2010/main" val="192128459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p:cNvSpPr/>
          <p:nvPr/>
        </p:nvSpPr>
        <p:spPr>
          <a:xfrm>
            <a:off x="-3348880" y="733314"/>
            <a:ext cx="6480720" cy="7304198"/>
          </a:xfrm>
          <a:prstGeom prst="ellips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Τίτλος"/>
          <p:cNvSpPr>
            <a:spLocks noGrp="1"/>
          </p:cNvSpPr>
          <p:nvPr>
            <p:ph type="ctrTitle"/>
          </p:nvPr>
        </p:nvSpPr>
        <p:spPr>
          <a:xfrm>
            <a:off x="6870" y="1"/>
            <a:ext cx="9137130" cy="733314"/>
          </a:xfrm>
          <a:solidFill>
            <a:schemeClr val="accent4">
              <a:lumMod val="20000"/>
              <a:lumOff val="8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000" dirty="0" smtClean="0">
                <a:solidFill>
                  <a:schemeClr val="accent5">
                    <a:lumMod val="75000"/>
                  </a:schemeClr>
                </a:solidFill>
              </a:rPr>
              <a:t/>
            </a:r>
            <a:br>
              <a:rPr lang="el-GR" sz="2000" dirty="0" smtClean="0">
                <a:solidFill>
                  <a:schemeClr val="accent5">
                    <a:lumMod val="75000"/>
                  </a:schemeClr>
                </a:solidFill>
              </a:rPr>
            </a:br>
            <a:r>
              <a:rPr lang="el-GR" sz="2000" b="1" dirty="0" smtClean="0">
                <a:solidFill>
                  <a:schemeClr val="accent5">
                    <a:lumMod val="75000"/>
                  </a:schemeClr>
                </a:solidFill>
              </a:rPr>
              <a:t>Κινητήριος </a:t>
            </a:r>
            <a:r>
              <a:rPr lang="el-GR" sz="2000" b="1" dirty="0">
                <a:solidFill>
                  <a:schemeClr val="accent5">
                    <a:lumMod val="75000"/>
                  </a:schemeClr>
                </a:solidFill>
              </a:rPr>
              <a:t>δύναμη </a:t>
            </a:r>
            <a:r>
              <a:rPr lang="el-GR" sz="2000" b="1" dirty="0" smtClean="0">
                <a:solidFill>
                  <a:schemeClr val="accent5">
                    <a:lumMod val="75000"/>
                  </a:schemeClr>
                </a:solidFill>
              </a:rPr>
              <a:t>για τη συλλογική  ευημερία η αίσθηση </a:t>
            </a:r>
            <a:r>
              <a:rPr lang="el-GR" sz="2000" b="1" dirty="0">
                <a:solidFill>
                  <a:schemeClr val="accent5">
                    <a:lumMod val="75000"/>
                  </a:schemeClr>
                </a:solidFill>
              </a:rPr>
              <a:t>του </a:t>
            </a:r>
            <a:r>
              <a:rPr lang="el-GR" sz="2400" b="1" dirty="0" smtClean="0">
                <a:solidFill>
                  <a:schemeClr val="accent2"/>
                </a:solidFill>
              </a:rPr>
              <a:t>αυτοσκοπού</a:t>
            </a:r>
            <a:r>
              <a:rPr lang="el-GR" sz="2000" b="1" dirty="0" smtClean="0">
                <a:solidFill>
                  <a:schemeClr val="accent5">
                    <a:lumMod val="75000"/>
                  </a:schemeClr>
                </a:solidFill>
              </a:rPr>
              <a:t> !</a:t>
            </a:r>
            <a:r>
              <a:rPr lang="el-GR" sz="2000" dirty="0">
                <a:solidFill>
                  <a:schemeClr val="accent5">
                    <a:lumMod val="75000"/>
                  </a:schemeClr>
                </a:solidFill>
              </a:rPr>
              <a:t/>
            </a:r>
            <a:br>
              <a:rPr lang="el-GR" sz="2000" dirty="0">
                <a:solidFill>
                  <a:schemeClr val="accent5">
                    <a:lumMod val="75000"/>
                  </a:schemeClr>
                </a:solidFill>
              </a:rPr>
            </a:br>
            <a:endParaRPr lang="el-GR" sz="1600" b="1" dirty="0">
              <a:solidFill>
                <a:schemeClr val="accent5">
                  <a:lumMod val="75000"/>
                </a:schemeClr>
              </a:solidFill>
            </a:endParaRPr>
          </a:p>
        </p:txBody>
      </p:sp>
      <p:graphicFrame>
        <p:nvGraphicFramePr>
          <p:cNvPr id="5" name="Διάγραμμα 4"/>
          <p:cNvGraphicFramePr/>
          <p:nvPr>
            <p:extLst>
              <p:ext uri="{D42A27DB-BD31-4B8C-83A1-F6EECF244321}">
                <p14:modId xmlns:p14="http://schemas.microsoft.com/office/powerpoint/2010/main" val="4208835516"/>
              </p:ext>
            </p:extLst>
          </p:nvPr>
        </p:nvGraphicFramePr>
        <p:xfrm>
          <a:off x="1835696" y="658906"/>
          <a:ext cx="7812360" cy="5550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ounded Rectangle 2"/>
          <p:cNvSpPr/>
          <p:nvPr/>
        </p:nvSpPr>
        <p:spPr>
          <a:xfrm rot="20042262">
            <a:off x="331718" y="2348880"/>
            <a:ext cx="1944216" cy="165618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000">
              <a:solidFill>
                <a:schemeClr val="bg1"/>
              </a:solidFill>
            </a:endParaRPr>
          </a:p>
        </p:txBody>
      </p:sp>
      <p:sp>
        <p:nvSpPr>
          <p:cNvPr id="13" name="Ορθογώνιο 2"/>
          <p:cNvSpPr/>
          <p:nvPr/>
        </p:nvSpPr>
        <p:spPr>
          <a:xfrm rot="20042262">
            <a:off x="251520" y="2571592"/>
            <a:ext cx="1944216" cy="1200329"/>
          </a:xfrm>
          <a:prstGeom prst="rect">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en-US" sz="2800" b="1" dirty="0">
                <a:solidFill>
                  <a:schemeClr val="bg1"/>
                </a:solidFill>
              </a:rPr>
              <a:t>Student </a:t>
            </a:r>
            <a:endParaRPr lang="el-GR" sz="2800" b="1" dirty="0" smtClean="0">
              <a:solidFill>
                <a:schemeClr val="bg1"/>
              </a:solidFill>
            </a:endParaRPr>
          </a:p>
          <a:p>
            <a:pPr marL="0" marR="0" lvl="0" indent="0" algn="ctr" defTabSz="914400" eaLnBrk="1" fontAlgn="auto" latinLnBrk="0" hangingPunct="1">
              <a:spcBef>
                <a:spcPts val="0"/>
              </a:spcBef>
              <a:spcAft>
                <a:spcPts val="0"/>
              </a:spcAft>
              <a:buClrTx/>
              <a:buSzTx/>
              <a:buFontTx/>
              <a:buNone/>
              <a:tabLst/>
              <a:defRPr/>
            </a:pPr>
            <a:r>
              <a:rPr lang="en-US" sz="2800" b="1" dirty="0" smtClean="0">
                <a:solidFill>
                  <a:schemeClr val="bg1"/>
                </a:solidFill>
              </a:rPr>
              <a:t>agency</a:t>
            </a:r>
            <a:endParaRPr lang="el-GR" sz="2800" b="1" dirty="0" smtClean="0">
              <a:solidFill>
                <a:schemeClr val="bg1"/>
              </a:solidFill>
            </a:endParaRPr>
          </a:p>
          <a:p>
            <a:pPr marL="0" marR="0" lvl="0" indent="0" algn="ctr" defTabSz="914400" eaLnBrk="1" fontAlgn="auto" latinLnBrk="0" hangingPunct="1">
              <a:spcBef>
                <a:spcPts val="0"/>
              </a:spcBef>
              <a:spcAft>
                <a:spcPts val="0"/>
              </a:spcAft>
              <a:buClrTx/>
              <a:buSzTx/>
              <a:buFontTx/>
              <a:buNone/>
              <a:tabLst/>
              <a:defRPr/>
            </a:pPr>
            <a:r>
              <a:rPr lang="el-GR" sz="1600" b="1" kern="0" dirty="0" smtClean="0">
                <a:solidFill>
                  <a:schemeClr val="bg1"/>
                </a:solidFill>
                <a:latin typeface="+mn-lt"/>
              </a:rPr>
              <a:t>(ικανότητα/στάση)</a:t>
            </a:r>
            <a:r>
              <a:rPr lang="el-GR" sz="1400" kern="0" dirty="0" smtClean="0">
                <a:solidFill>
                  <a:schemeClr val="bg1"/>
                </a:solidFill>
                <a:latin typeface="+mn-lt"/>
              </a:rPr>
              <a:t>                     </a:t>
            </a:r>
          </a:p>
        </p:txBody>
      </p:sp>
    </p:spTree>
    <p:extLst>
      <p:ext uri="{BB962C8B-B14F-4D97-AF65-F5344CB8AC3E}">
        <p14:creationId xmlns:p14="http://schemas.microsoft.com/office/powerpoint/2010/main" val="211288005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33264" y="978780"/>
            <a:ext cx="7499176" cy="4525963"/>
          </a:xfrm>
        </p:spPr>
        <p:txBody>
          <a:bodyPr/>
          <a:lstStyle/>
          <a:p>
            <a:pPr marL="0" indent="0">
              <a:buNone/>
            </a:pPr>
            <a:endParaRPr lang="el-GR" sz="1800" b="1" dirty="0" smtClean="0">
              <a:solidFill>
                <a:schemeClr val="bg2">
                  <a:lumMod val="75000"/>
                </a:schemeClr>
              </a:solidFill>
            </a:endParaRPr>
          </a:p>
          <a:p>
            <a:r>
              <a:rPr lang="el-GR" sz="1800" dirty="0" smtClean="0"/>
              <a:t>Ενεργητική συμμετοχή</a:t>
            </a:r>
          </a:p>
          <a:p>
            <a:r>
              <a:rPr lang="el-GR" sz="1800" dirty="0" smtClean="0"/>
              <a:t>Τεχνολογική κατάρτιση και χρήση εργαλείων</a:t>
            </a:r>
          </a:p>
          <a:p>
            <a:r>
              <a:rPr lang="el-GR" sz="1800" dirty="0" smtClean="0"/>
              <a:t>Προσαρμοστικότητα και ευελιξία</a:t>
            </a:r>
          </a:p>
          <a:p>
            <a:r>
              <a:rPr lang="el-GR" sz="1800" dirty="0" smtClean="0"/>
              <a:t>Διεπιστημονικότητα</a:t>
            </a:r>
          </a:p>
          <a:p>
            <a:r>
              <a:rPr lang="el-GR" sz="1800" dirty="0" smtClean="0"/>
              <a:t>Κριτική σκέψη </a:t>
            </a:r>
          </a:p>
          <a:p>
            <a:r>
              <a:rPr lang="el-GR" sz="1800" dirty="0" smtClean="0"/>
              <a:t>Ενσυναίσθηση</a:t>
            </a:r>
          </a:p>
          <a:p>
            <a:r>
              <a:rPr lang="el-GR" sz="1800" dirty="0" smtClean="0"/>
              <a:t>Υπεύθυνη δράση </a:t>
            </a:r>
          </a:p>
          <a:p>
            <a:r>
              <a:rPr lang="el-GR" sz="1800" dirty="0" smtClean="0"/>
              <a:t>Προσανατολισμό στην </a:t>
            </a:r>
            <a:r>
              <a:rPr lang="el-GR" sz="1800" b="1" dirty="0" smtClean="0">
                <a:solidFill>
                  <a:schemeClr val="bg2">
                    <a:lumMod val="75000"/>
                  </a:schemeClr>
                </a:solidFill>
              </a:rPr>
              <a:t>αειφορία</a:t>
            </a:r>
            <a:r>
              <a:rPr lang="el-GR" sz="1800" b="1" dirty="0" smtClean="0"/>
              <a:t> </a:t>
            </a:r>
            <a:r>
              <a:rPr lang="el-GR" sz="1800" dirty="0"/>
              <a:t>και στη </a:t>
            </a:r>
            <a:r>
              <a:rPr lang="el-GR" sz="1800" b="1" dirty="0">
                <a:solidFill>
                  <a:schemeClr val="bg2">
                    <a:lumMod val="75000"/>
                  </a:schemeClr>
                </a:solidFill>
              </a:rPr>
              <a:t>συλλογική </a:t>
            </a:r>
            <a:r>
              <a:rPr lang="el-GR" sz="1800" b="1" dirty="0" smtClean="0">
                <a:solidFill>
                  <a:schemeClr val="bg2">
                    <a:lumMod val="75000"/>
                  </a:schemeClr>
                </a:solidFill>
              </a:rPr>
              <a:t>ευημερία</a:t>
            </a:r>
            <a:r>
              <a:rPr lang="el-GR" sz="1800" dirty="0" smtClean="0">
                <a:solidFill>
                  <a:schemeClr val="bg2">
                    <a:lumMod val="75000"/>
                  </a:schemeClr>
                </a:solidFill>
              </a:rPr>
              <a:t>!</a:t>
            </a:r>
          </a:p>
          <a:p>
            <a:pPr marL="0" indent="0">
              <a:buNone/>
            </a:pPr>
            <a:endParaRPr lang="el-GR" sz="1800" dirty="0" smtClean="0">
              <a:solidFill>
                <a:schemeClr val="bg2">
                  <a:lumMod val="75000"/>
                </a:schemeClr>
              </a:solidFill>
            </a:endParaRPr>
          </a:p>
        </p:txBody>
      </p:sp>
      <p:sp>
        <p:nvSpPr>
          <p:cNvPr id="5" name="Slide Number Placeholder 4"/>
          <p:cNvSpPr>
            <a:spLocks noGrp="1"/>
          </p:cNvSpPr>
          <p:nvPr>
            <p:ph type="sldNum" sz="quarter" idx="12"/>
          </p:nvPr>
        </p:nvSpPr>
        <p:spPr/>
        <p:txBody>
          <a:bodyPr/>
          <a:lstStyle/>
          <a:p>
            <a:pPr>
              <a:defRPr/>
            </a:pPr>
            <a:fld id="{42C947E4-103A-4C6C-974E-E1591FD8F14E}" type="slidenum">
              <a:rPr lang="el-GR" smtClean="0"/>
              <a:pPr>
                <a:defRPr/>
              </a:pPr>
              <a:t>3</a:t>
            </a:fld>
            <a:endParaRPr lang="el-GR" dirty="0"/>
          </a:p>
        </p:txBody>
      </p:sp>
      <p:sp>
        <p:nvSpPr>
          <p:cNvPr id="6" name="1 - Τίτλος"/>
          <p:cNvSpPr txBox="1">
            <a:spLocks/>
          </p:cNvSpPr>
          <p:nvPr/>
        </p:nvSpPr>
        <p:spPr bwMode="auto">
          <a:xfrm>
            <a:off x="0" y="404665"/>
            <a:ext cx="7308304" cy="504055"/>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2800" b="1" dirty="0" smtClean="0">
                <a:solidFill>
                  <a:schemeClr val="accent6">
                    <a:lumMod val="50000"/>
                  </a:schemeClr>
                </a:solidFill>
              </a:rPr>
              <a:t>21</a:t>
            </a:r>
            <a:r>
              <a:rPr lang="el-GR" sz="2800" b="1" baseline="30000" dirty="0" smtClean="0">
                <a:solidFill>
                  <a:schemeClr val="accent6">
                    <a:lumMod val="50000"/>
                  </a:schemeClr>
                </a:solidFill>
              </a:rPr>
              <a:t>ος</a:t>
            </a:r>
            <a:r>
              <a:rPr lang="el-GR" sz="2800" b="1" dirty="0" smtClean="0">
                <a:solidFill>
                  <a:schemeClr val="accent6">
                    <a:lumMod val="50000"/>
                  </a:schemeClr>
                </a:solidFill>
              </a:rPr>
              <a:t> αιώνας</a:t>
            </a:r>
            <a:r>
              <a:rPr lang="en-US" sz="2800" b="1" dirty="0" smtClean="0">
                <a:solidFill>
                  <a:schemeClr val="accent6">
                    <a:lumMod val="50000"/>
                  </a:schemeClr>
                </a:solidFill>
              </a:rPr>
              <a:t>, </a:t>
            </a:r>
            <a:r>
              <a:rPr lang="el-GR" sz="2400" b="1" dirty="0">
                <a:solidFill>
                  <a:schemeClr val="accent1">
                    <a:lumMod val="75000"/>
                  </a:schemeClr>
                </a:solidFill>
              </a:rPr>
              <a:t>απαιτεί και προκαλεί μεταξύ άλλων:</a:t>
            </a:r>
          </a:p>
        </p:txBody>
      </p:sp>
      <p:pic>
        <p:nvPicPr>
          <p:cNvPr id="2050" name="Picture 2" descr="GLOBAL FUTURE EDUCATION FOUNDATION – From Education to EMPOWER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58" y="4272768"/>
            <a:ext cx="3819121" cy="2463949"/>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79303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Εικόνα 15"/>
          <p:cNvPicPr>
            <a:picLocks noChangeAspect="1"/>
          </p:cNvPicPr>
          <p:nvPr/>
        </p:nvPicPr>
        <p:blipFill>
          <a:blip r:embed="rId3"/>
          <a:stretch>
            <a:fillRect/>
          </a:stretch>
        </p:blipFill>
        <p:spPr>
          <a:xfrm>
            <a:off x="2177319" y="5573720"/>
            <a:ext cx="1665107" cy="1213707"/>
          </a:xfrm>
          <a:prstGeom prst="rect">
            <a:avLst/>
          </a:prstGeom>
        </p:spPr>
      </p:pic>
      <p:pic>
        <p:nvPicPr>
          <p:cNvPr id="10" name="Θέση περιεχομένου 4"/>
          <p:cNvPicPr>
            <a:picLocks/>
          </p:cNvPicPr>
          <p:nvPr/>
        </p:nvPicPr>
        <p:blipFill>
          <a:blip r:embed="rId4" cstate="print"/>
          <a:srcRect/>
          <a:stretch>
            <a:fillRect/>
          </a:stretch>
        </p:blipFill>
        <p:spPr bwMode="auto">
          <a:xfrm>
            <a:off x="26574" y="733313"/>
            <a:ext cx="3950825" cy="4609881"/>
          </a:xfrm>
          <a:prstGeom prst="rect">
            <a:avLst/>
          </a:prstGeom>
          <a:noFill/>
          <a:ln w="9525">
            <a:noFill/>
            <a:miter lim="800000"/>
            <a:headEnd/>
            <a:tailEnd/>
          </a:ln>
        </p:spPr>
      </p:pic>
      <p:sp>
        <p:nvSpPr>
          <p:cNvPr id="2" name="1 - Τίτλος"/>
          <p:cNvSpPr>
            <a:spLocks noGrp="1"/>
          </p:cNvSpPr>
          <p:nvPr>
            <p:ph type="ctrTitle"/>
          </p:nvPr>
        </p:nvSpPr>
        <p:spPr>
          <a:xfrm>
            <a:off x="6870" y="1"/>
            <a:ext cx="9137130" cy="733314"/>
          </a:xfrm>
          <a:solidFill>
            <a:schemeClr val="accent4">
              <a:lumMod val="20000"/>
              <a:lumOff val="8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000" b="1" dirty="0" smtClean="0">
                <a:solidFill>
                  <a:schemeClr val="accent5">
                    <a:lumMod val="50000"/>
                  </a:schemeClr>
                </a:solidFill>
                <a:latin typeface="+mn-lt"/>
              </a:rPr>
              <a:t>Το </a:t>
            </a:r>
            <a:r>
              <a:rPr lang="el-GR" sz="2000" b="1" dirty="0">
                <a:solidFill>
                  <a:schemeClr val="accent5">
                    <a:lumMod val="50000"/>
                  </a:schemeClr>
                </a:solidFill>
                <a:latin typeface="+mn-lt"/>
              </a:rPr>
              <a:t>μέλλον της Εκπαίδευσης και των Δεξιοτήτων </a:t>
            </a:r>
            <a:r>
              <a:rPr lang="el-GR" sz="2000" b="1" dirty="0" smtClean="0">
                <a:solidFill>
                  <a:schemeClr val="accent5">
                    <a:lumMod val="50000"/>
                  </a:schemeClr>
                </a:solidFill>
                <a:latin typeface="+mn-lt"/>
              </a:rPr>
              <a:t>(</a:t>
            </a:r>
            <a:r>
              <a:rPr lang="en-US" sz="2000" b="1" dirty="0" err="1" smtClean="0">
                <a:solidFill>
                  <a:schemeClr val="accent5">
                    <a:lumMod val="50000"/>
                  </a:schemeClr>
                </a:solidFill>
                <a:latin typeface="+mn-lt"/>
              </a:rPr>
              <a:t>S</a:t>
            </a:r>
            <a:r>
              <a:rPr lang="el-GR" sz="2000" b="1" dirty="0" err="1" smtClean="0">
                <a:solidFill>
                  <a:schemeClr val="accent5">
                    <a:lumMod val="50000"/>
                  </a:schemeClr>
                </a:solidFill>
                <a:latin typeface="+mn-lt"/>
              </a:rPr>
              <a:t>kills</a:t>
            </a:r>
            <a:r>
              <a:rPr lang="el-GR" sz="2000" b="1" dirty="0">
                <a:solidFill>
                  <a:schemeClr val="accent5">
                    <a:lumMod val="50000"/>
                  </a:schemeClr>
                </a:solidFill>
                <a:latin typeface="+mn-lt"/>
              </a:rPr>
              <a:t>) του </a:t>
            </a:r>
            <a:r>
              <a:rPr lang="el-GR" sz="2000" b="1" dirty="0" smtClean="0">
                <a:solidFill>
                  <a:schemeClr val="accent5">
                    <a:lumMod val="50000"/>
                  </a:schemeClr>
                </a:solidFill>
                <a:latin typeface="+mn-lt"/>
              </a:rPr>
              <a:t>2030</a:t>
            </a:r>
            <a:endParaRPr lang="el-GR" sz="1400" b="1" dirty="0">
              <a:solidFill>
                <a:schemeClr val="accent5">
                  <a:lumMod val="50000"/>
                </a:schemeClr>
              </a:solidFill>
              <a:latin typeface="+mn-lt"/>
            </a:endParaRPr>
          </a:p>
        </p:txBody>
      </p:sp>
      <p:sp>
        <p:nvSpPr>
          <p:cNvPr id="4" name="Ορθογώνιο 3"/>
          <p:cNvSpPr/>
          <p:nvPr/>
        </p:nvSpPr>
        <p:spPr>
          <a:xfrm>
            <a:off x="26573" y="5404443"/>
            <a:ext cx="4270933" cy="338554"/>
          </a:xfrm>
          <a:prstGeom prst="rect">
            <a:avLst/>
          </a:prstGeom>
          <a:solidFill>
            <a:srgbClr val="00B0F0"/>
          </a:solidFill>
        </p:spPr>
        <p:txBody>
          <a:bodyPr wrap="square">
            <a:spAutoFit/>
          </a:bodyPr>
          <a:lstStyle/>
          <a:p>
            <a:r>
              <a:rPr lang="el-GR" sz="1600" b="1" dirty="0" smtClean="0">
                <a:solidFill>
                  <a:schemeClr val="bg1"/>
                </a:solidFill>
              </a:rPr>
              <a:t>Πυξίδα </a:t>
            </a:r>
            <a:r>
              <a:rPr lang="el-GR" sz="1600" b="1" dirty="0">
                <a:solidFill>
                  <a:schemeClr val="bg1"/>
                </a:solidFill>
              </a:rPr>
              <a:t>της </a:t>
            </a:r>
            <a:r>
              <a:rPr lang="el-GR" sz="1600" b="1" dirty="0" smtClean="0">
                <a:solidFill>
                  <a:schemeClr val="bg1"/>
                </a:solidFill>
              </a:rPr>
              <a:t>μάθησης  </a:t>
            </a:r>
            <a:r>
              <a:rPr lang="el-GR" sz="1400" b="1" dirty="0" smtClean="0">
                <a:solidFill>
                  <a:schemeClr val="bg1"/>
                </a:solidFill>
              </a:rPr>
              <a:t>(</a:t>
            </a:r>
            <a:r>
              <a:rPr lang="el-GR" sz="1400" b="1" dirty="0" err="1" smtClean="0">
                <a:solidFill>
                  <a:schemeClr val="bg1"/>
                </a:solidFill>
              </a:rPr>
              <a:t>learning</a:t>
            </a:r>
            <a:r>
              <a:rPr lang="el-GR" sz="1400" b="1" dirty="0" smtClean="0">
                <a:solidFill>
                  <a:schemeClr val="bg1"/>
                </a:solidFill>
              </a:rPr>
              <a:t> </a:t>
            </a:r>
            <a:r>
              <a:rPr lang="el-GR" sz="1400" b="1" dirty="0" err="1" smtClean="0">
                <a:solidFill>
                  <a:schemeClr val="bg1"/>
                </a:solidFill>
              </a:rPr>
              <a:t>compass</a:t>
            </a:r>
            <a:r>
              <a:rPr lang="el-GR" sz="1400" b="1" dirty="0" smtClean="0">
                <a:solidFill>
                  <a:schemeClr val="bg1"/>
                </a:solidFill>
              </a:rPr>
              <a:t>) </a:t>
            </a:r>
          </a:p>
        </p:txBody>
      </p:sp>
      <p:graphicFrame>
        <p:nvGraphicFramePr>
          <p:cNvPr id="13" name="Πίνακας 12"/>
          <p:cNvGraphicFramePr>
            <a:graphicFrameLocks noGrp="1"/>
          </p:cNvGraphicFramePr>
          <p:nvPr>
            <p:extLst>
              <p:ext uri="{D42A27DB-BD31-4B8C-83A1-F6EECF244321}">
                <p14:modId xmlns:p14="http://schemas.microsoft.com/office/powerpoint/2010/main" val="2814874146"/>
              </p:ext>
            </p:extLst>
          </p:nvPr>
        </p:nvGraphicFramePr>
        <p:xfrm>
          <a:off x="3997103" y="1052736"/>
          <a:ext cx="5166600" cy="5409487"/>
        </p:xfrm>
        <a:graphic>
          <a:graphicData uri="http://schemas.openxmlformats.org/drawingml/2006/table">
            <a:tbl>
              <a:tblPr firstRow="1" bandRow="1">
                <a:tableStyleId>{FABFCF23-3B69-468F-B69F-88F6DE6A72F2}</a:tableStyleId>
              </a:tblPr>
              <a:tblGrid>
                <a:gridCol w="5166600">
                  <a:extLst>
                    <a:ext uri="{9D8B030D-6E8A-4147-A177-3AD203B41FA5}">
                      <a16:colId xmlns="" xmlns:a16="http://schemas.microsoft.com/office/drawing/2014/main" val="3422974955"/>
                    </a:ext>
                  </a:extLst>
                </a:gridCol>
              </a:tblGrid>
              <a:tr h="4614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400" b="1" dirty="0" smtClean="0">
                          <a:solidFill>
                            <a:schemeClr val="bg1"/>
                          </a:solidFill>
                        </a:rPr>
                        <a:t>7 κατηγορίες εφοδίων πλοήγησης</a:t>
                      </a:r>
                      <a:endParaRPr lang="el-GR" sz="1600" b="0" dirty="0">
                        <a:solidFill>
                          <a:schemeClr val="bg1"/>
                        </a:solidFill>
                      </a:endParaRPr>
                    </a:p>
                  </a:txBody>
                  <a:tcPr/>
                </a:tc>
                <a:extLst>
                  <a:ext uri="{0D108BD9-81ED-4DB2-BD59-A6C34878D82A}">
                    <a16:rowId xmlns="" xmlns:a16="http://schemas.microsoft.com/office/drawing/2014/main" val="236619907"/>
                  </a:ext>
                </a:extLst>
              </a:tr>
              <a:tr h="5229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1. </a:t>
                      </a:r>
                      <a:r>
                        <a:rPr lang="el-GR" sz="1400" b="1" dirty="0" smtClean="0">
                          <a:solidFill>
                            <a:schemeClr val="tx1"/>
                          </a:solidFill>
                        </a:rPr>
                        <a:t>Θεωρητικές γνώσεις </a:t>
                      </a:r>
                      <a:r>
                        <a:rPr lang="el-GR" sz="1400" b="0" dirty="0" smtClean="0">
                          <a:solidFill>
                            <a:schemeClr val="tx1"/>
                          </a:solidFill>
                        </a:rPr>
                        <a:t>με έμφαση στη διεπιστημονικότητα</a:t>
                      </a:r>
                    </a:p>
                    <a:p>
                      <a:endParaRPr lang="el-GR" sz="1400" b="0" dirty="0">
                        <a:solidFill>
                          <a:schemeClr val="tx1"/>
                        </a:solidFill>
                      </a:endParaRPr>
                    </a:p>
                  </a:txBody>
                  <a:tcPr/>
                </a:tc>
                <a:extLst>
                  <a:ext uri="{0D108BD9-81ED-4DB2-BD59-A6C34878D82A}">
                    <a16:rowId xmlns="" xmlns:a16="http://schemas.microsoft.com/office/drawing/2014/main" val="2095013514"/>
                  </a:ext>
                </a:extLst>
              </a:tr>
              <a:tr h="953645">
                <a:tc>
                  <a:txBody>
                    <a:bodyPr/>
                    <a:lstStyle/>
                    <a:p>
                      <a:r>
                        <a:rPr lang="el-GR" sz="1400" b="0" dirty="0" smtClean="0">
                          <a:solidFill>
                            <a:schemeClr val="tx1"/>
                          </a:solidFill>
                        </a:rPr>
                        <a:t>2. </a:t>
                      </a:r>
                      <a:r>
                        <a:rPr lang="el-GR" sz="1400" b="1" dirty="0" smtClean="0">
                          <a:solidFill>
                            <a:schemeClr val="tx1"/>
                          </a:solidFill>
                        </a:rPr>
                        <a:t>Δεξιότητες</a:t>
                      </a:r>
                    </a:p>
                    <a:p>
                      <a:r>
                        <a:rPr lang="el-GR" sz="1400" b="0" baseline="0" dirty="0" smtClean="0">
                          <a:solidFill>
                            <a:schemeClr val="tx1"/>
                          </a:solidFill>
                        </a:rPr>
                        <a:t>(</a:t>
                      </a:r>
                      <a:r>
                        <a:rPr lang="el-GR" sz="1400" b="0" dirty="0" smtClean="0">
                          <a:solidFill>
                            <a:schemeClr val="tx1"/>
                          </a:solidFill>
                        </a:rPr>
                        <a:t>γνωστικές και </a:t>
                      </a:r>
                      <a:r>
                        <a:rPr lang="el-GR" sz="1400" b="0" dirty="0" err="1" smtClean="0">
                          <a:solidFill>
                            <a:schemeClr val="tx1"/>
                          </a:solidFill>
                        </a:rPr>
                        <a:t>μεταγνωστικές</a:t>
                      </a:r>
                      <a:r>
                        <a:rPr lang="el-GR" sz="1400" b="0" dirty="0" smtClean="0">
                          <a:solidFill>
                            <a:schemeClr val="tx1"/>
                          </a:solidFill>
                        </a:rPr>
                        <a:t>, κοινωνικές και συναισθηματικές, </a:t>
                      </a:r>
                    </a:p>
                    <a:p>
                      <a:r>
                        <a:rPr lang="el-GR" sz="1400" b="0" dirty="0" smtClean="0">
                          <a:solidFill>
                            <a:schemeClr val="tx1"/>
                          </a:solidFill>
                        </a:rPr>
                        <a:t> πρακτικές και σωματικές)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400" b="0" dirty="0">
                        <a:solidFill>
                          <a:schemeClr val="tx1"/>
                        </a:solidFill>
                      </a:endParaRPr>
                    </a:p>
                  </a:txBody>
                  <a:tcPr/>
                </a:tc>
                <a:extLst>
                  <a:ext uri="{0D108BD9-81ED-4DB2-BD59-A6C34878D82A}">
                    <a16:rowId xmlns="" xmlns:a16="http://schemas.microsoft.com/office/drawing/2014/main" val="3735870486"/>
                  </a:ext>
                </a:extLst>
              </a:tr>
              <a:tr h="346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3. </a:t>
                      </a:r>
                      <a:r>
                        <a:rPr lang="el-GR" sz="1400" b="1" dirty="0" smtClean="0">
                          <a:solidFill>
                            <a:schemeClr val="tx1"/>
                          </a:solidFill>
                        </a:rPr>
                        <a:t>Στάσεις και αξίες</a:t>
                      </a:r>
                      <a:endParaRPr lang="el-GR" sz="1400" b="0" dirty="0">
                        <a:solidFill>
                          <a:schemeClr val="tx1"/>
                        </a:solidFill>
                      </a:endParaRPr>
                    </a:p>
                  </a:txBody>
                  <a:tcPr/>
                </a:tc>
                <a:extLst>
                  <a:ext uri="{0D108BD9-81ED-4DB2-BD59-A6C34878D82A}">
                    <a16:rowId xmlns="" xmlns:a16="http://schemas.microsoft.com/office/drawing/2014/main" val="3360032204"/>
                  </a:ext>
                </a:extLst>
              </a:tr>
              <a:tr h="7994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4</a:t>
                      </a:r>
                      <a:r>
                        <a:rPr lang="el-GR" sz="1400" b="1" dirty="0" smtClean="0">
                          <a:solidFill>
                            <a:schemeClr val="tx1"/>
                          </a:solidFill>
                        </a:rPr>
                        <a:t>. Βασικές ικανότητες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(γνώσεις ανάγνωσης και μαθηματικών, σωματική και ψυχική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 υγεία και ευεξία, ήθος και ηθικοί κανόνες)</a:t>
                      </a:r>
                      <a:endParaRPr lang="el-GR" sz="1400" b="0" dirty="0">
                        <a:solidFill>
                          <a:schemeClr val="tx1"/>
                        </a:solidFill>
                      </a:endParaRPr>
                    </a:p>
                  </a:txBody>
                  <a:tcPr/>
                </a:tc>
                <a:extLst>
                  <a:ext uri="{0D108BD9-81ED-4DB2-BD59-A6C34878D82A}">
                    <a16:rowId xmlns="" xmlns:a16="http://schemas.microsoft.com/office/drawing/2014/main" val="3553021022"/>
                  </a:ext>
                </a:extLst>
              </a:tr>
              <a:tr h="815185">
                <a:tc>
                  <a:txBody>
                    <a:bodyPr/>
                    <a:lstStyle/>
                    <a:p>
                      <a:r>
                        <a:rPr lang="el-GR" sz="1400" b="0" dirty="0" smtClean="0">
                          <a:solidFill>
                            <a:schemeClr val="tx1"/>
                          </a:solidFill>
                        </a:rPr>
                        <a:t> 5. </a:t>
                      </a:r>
                      <a:r>
                        <a:rPr lang="el-GR" sz="1400" b="1" dirty="0" smtClean="0">
                          <a:solidFill>
                            <a:schemeClr val="tx1"/>
                          </a:solidFill>
                        </a:rPr>
                        <a:t>Μετασχηματιστικές ικανότητες </a:t>
                      </a:r>
                    </a:p>
                    <a:p>
                      <a:r>
                        <a:rPr lang="el-GR" sz="1400" b="0" dirty="0" smtClean="0">
                          <a:solidFill>
                            <a:schemeClr val="tx1"/>
                          </a:solidFill>
                        </a:rPr>
                        <a:t>(</a:t>
                      </a:r>
                      <a:r>
                        <a:rPr lang="el-GR" sz="1400" b="0" kern="1200" dirty="0" smtClean="0">
                          <a:solidFill>
                            <a:schemeClr val="tx1"/>
                          </a:solidFill>
                        </a:rPr>
                        <a:t>δημιουργία νέων αξιών, διαχείριση εντάσεων και διλλημάτων ανάληψη ευθύνης)</a:t>
                      </a:r>
                    </a:p>
                  </a:txBody>
                  <a:tcPr/>
                </a:tc>
                <a:extLst>
                  <a:ext uri="{0D108BD9-81ED-4DB2-BD59-A6C34878D82A}">
                    <a16:rowId xmlns="" xmlns:a16="http://schemas.microsoft.com/office/drawing/2014/main" val="1521228804"/>
                  </a:ext>
                </a:extLst>
              </a:tr>
              <a:tr h="357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6. </a:t>
                      </a:r>
                      <a:r>
                        <a:rPr lang="en-US" sz="1400" b="1" dirty="0" smtClean="0">
                          <a:solidFill>
                            <a:schemeClr val="tx1"/>
                          </a:solidFill>
                        </a:rPr>
                        <a:t>Student</a:t>
                      </a:r>
                      <a:r>
                        <a:rPr lang="el-GR" sz="1400" b="1" dirty="0" smtClean="0">
                          <a:solidFill>
                            <a:schemeClr val="tx1"/>
                          </a:solidFill>
                        </a:rPr>
                        <a:t> </a:t>
                      </a:r>
                      <a:r>
                        <a:rPr lang="el-GR" sz="1400" b="1" dirty="0" err="1" smtClean="0">
                          <a:solidFill>
                            <a:schemeClr val="tx1"/>
                          </a:solidFill>
                        </a:rPr>
                        <a:t>agenc</a:t>
                      </a:r>
                      <a:r>
                        <a:rPr lang="en-US" sz="1400" b="1" dirty="0" smtClean="0">
                          <a:solidFill>
                            <a:schemeClr val="tx1"/>
                          </a:solidFill>
                        </a:rPr>
                        <a:t>y</a:t>
                      </a:r>
                      <a:endParaRPr lang="el-GR" sz="1400" b="1" dirty="0">
                        <a:solidFill>
                          <a:schemeClr val="tx1"/>
                        </a:solidFill>
                      </a:endParaRPr>
                    </a:p>
                  </a:txBody>
                  <a:tcPr/>
                </a:tc>
                <a:extLst>
                  <a:ext uri="{0D108BD9-81ED-4DB2-BD59-A6C34878D82A}">
                    <a16:rowId xmlns="" xmlns:a16="http://schemas.microsoft.com/office/drawing/2014/main" val="329403495"/>
                  </a:ext>
                </a:extLst>
              </a:tr>
              <a:tr h="1152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dirty="0" smtClean="0">
                          <a:solidFill>
                            <a:schemeClr val="tx1"/>
                          </a:solidFill>
                        </a:rPr>
                        <a:t>7. </a:t>
                      </a:r>
                      <a:r>
                        <a:rPr lang="el-GR" sz="1400" b="1" dirty="0" smtClean="0">
                          <a:solidFill>
                            <a:schemeClr val="tx1"/>
                          </a:solidFill>
                        </a:rPr>
                        <a:t>Κύκλος πρόβλεψης-δράσης-αντανάκλασης </a:t>
                      </a:r>
                      <a:r>
                        <a:rPr lang="el-GR" sz="1400" b="0" dirty="0" smtClean="0">
                          <a:solidFill>
                            <a:schemeClr val="tx1"/>
                          </a:solidFill>
                        </a:rPr>
                        <a:t> με </a:t>
                      </a:r>
                      <a:r>
                        <a:rPr lang="el-GR" sz="1400" b="0" baseline="0" dirty="0" smtClean="0">
                          <a:solidFill>
                            <a:schemeClr val="tx1"/>
                          </a:solidFill>
                        </a:rPr>
                        <a:t>3 στάδια: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baseline="0" dirty="0" smtClean="0">
                          <a:solidFill>
                            <a:schemeClr val="tx1"/>
                          </a:solidFill>
                        </a:rPr>
                        <a:t> α</a:t>
                      </a:r>
                      <a:r>
                        <a:rPr lang="el-GR" sz="1400" b="0" dirty="0" smtClean="0">
                          <a:solidFill>
                            <a:schemeClr val="tx1"/>
                          </a:solidFill>
                        </a:rPr>
                        <a:t>) το στάδιο της αναμονής,  β)</a:t>
                      </a:r>
                      <a:r>
                        <a:rPr lang="el-GR" sz="1400" b="0" baseline="0" dirty="0" smtClean="0">
                          <a:solidFill>
                            <a:schemeClr val="tx1"/>
                          </a:solidFill>
                        </a:rPr>
                        <a:t> </a:t>
                      </a:r>
                      <a:r>
                        <a:rPr lang="el-GR" sz="1400" b="0" dirty="0" smtClean="0">
                          <a:solidFill>
                            <a:schemeClr val="tx1"/>
                          </a:solidFill>
                        </a:rPr>
                        <a:t>το στάδιο της δράσης και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400" b="0" baseline="0" dirty="0" smtClean="0">
                          <a:solidFill>
                            <a:schemeClr val="tx1"/>
                          </a:solidFill>
                        </a:rPr>
                        <a:t> </a:t>
                      </a:r>
                      <a:r>
                        <a:rPr lang="el-GR" sz="1400" b="0" dirty="0" smtClean="0">
                          <a:solidFill>
                            <a:schemeClr val="tx1"/>
                          </a:solidFill>
                        </a:rPr>
                        <a:t>γ) το στάδιο του προβληματισμού</a:t>
                      </a:r>
                      <a:endParaRPr lang="el-GR" sz="1400" b="0" dirty="0">
                        <a:solidFill>
                          <a:schemeClr val="tx1"/>
                        </a:solidFill>
                      </a:endParaRPr>
                    </a:p>
                  </a:txBody>
                  <a:tcPr/>
                </a:tc>
                <a:extLst>
                  <a:ext uri="{0D108BD9-81ED-4DB2-BD59-A6C34878D82A}">
                    <a16:rowId xmlns="" xmlns:a16="http://schemas.microsoft.com/office/drawing/2014/main" val="379504543"/>
                  </a:ext>
                </a:extLst>
              </a:tr>
            </a:tbl>
          </a:graphicData>
        </a:graphic>
      </p:graphicFrame>
      <p:sp>
        <p:nvSpPr>
          <p:cNvPr id="3" name="Rectangle 2"/>
          <p:cNvSpPr/>
          <p:nvPr/>
        </p:nvSpPr>
        <p:spPr>
          <a:xfrm>
            <a:off x="9135" y="5852747"/>
            <a:ext cx="2177319" cy="600164"/>
          </a:xfrm>
          <a:prstGeom prst="rect">
            <a:avLst/>
          </a:prstGeom>
        </p:spPr>
        <p:txBody>
          <a:bodyPr wrap="square">
            <a:spAutoFit/>
          </a:bodyPr>
          <a:lstStyle/>
          <a:p>
            <a:r>
              <a:rPr lang="el-GR" sz="1100" b="1" dirty="0" smtClean="0">
                <a:solidFill>
                  <a:schemeClr val="accent5">
                    <a:lumMod val="50000"/>
                  </a:schemeClr>
                </a:solidFill>
              </a:rPr>
              <a:t>Οργανισμός </a:t>
            </a:r>
            <a:r>
              <a:rPr lang="el-GR" sz="1100" b="1" dirty="0">
                <a:solidFill>
                  <a:schemeClr val="accent5">
                    <a:lumMod val="50000"/>
                  </a:schemeClr>
                </a:solidFill>
              </a:rPr>
              <a:t>Οικονομικής Συνεργασίας </a:t>
            </a:r>
            <a:r>
              <a:rPr lang="el-GR" sz="1100" b="1" dirty="0" smtClean="0">
                <a:solidFill>
                  <a:schemeClr val="accent5">
                    <a:lumMod val="50000"/>
                  </a:schemeClr>
                </a:solidFill>
              </a:rPr>
              <a:t>&amp; </a:t>
            </a:r>
            <a:r>
              <a:rPr lang="el-GR" sz="1100" b="1" dirty="0">
                <a:solidFill>
                  <a:schemeClr val="accent5">
                    <a:lumMod val="50000"/>
                  </a:schemeClr>
                </a:solidFill>
              </a:rPr>
              <a:t>Ανάπτυξης (ΟΟΣΑ)</a:t>
            </a:r>
            <a:endParaRPr lang="el-GR" sz="1100" dirty="0"/>
          </a:p>
        </p:txBody>
      </p:sp>
    </p:spTree>
    <p:extLst>
      <p:ext uri="{BB962C8B-B14F-4D97-AF65-F5344CB8AC3E}">
        <p14:creationId xmlns:p14="http://schemas.microsoft.com/office/powerpoint/2010/main" val="1865207723"/>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475656" y="4213881"/>
            <a:ext cx="3853195" cy="2562525"/>
          </a:xfrm>
          <a:prstGeom prst="rect">
            <a:avLst/>
          </a:prstGeom>
          <a:effectLst>
            <a:outerShdw blurRad="1066800" dist="50800" dir="5400000" algn="ctr" rotWithShape="0">
              <a:srgbClr val="000000"/>
            </a:outerShdw>
          </a:effectLst>
        </p:spPr>
      </p:pic>
      <p:sp>
        <p:nvSpPr>
          <p:cNvPr id="8" name="Rounded Rectangle 7"/>
          <p:cNvSpPr/>
          <p:nvPr/>
        </p:nvSpPr>
        <p:spPr>
          <a:xfrm rot="926674">
            <a:off x="5328712" y="4412947"/>
            <a:ext cx="2723472" cy="1482257"/>
          </a:xfrm>
          <a:prstGeom prst="roundRect">
            <a:avLst/>
          </a:prstGeom>
          <a:solidFill>
            <a:srgbClr val="FFD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 </a:t>
            </a:r>
            <a:endParaRPr lang="el-GR" dirty="0">
              <a:solidFill>
                <a:schemeClr val="tx1"/>
              </a:solidFill>
            </a:endParaRPr>
          </a:p>
        </p:txBody>
      </p:sp>
      <p:sp>
        <p:nvSpPr>
          <p:cNvPr id="2" name="1 - Τίτλος"/>
          <p:cNvSpPr>
            <a:spLocks noGrp="1"/>
          </p:cNvSpPr>
          <p:nvPr>
            <p:ph type="ctrTitle"/>
          </p:nvPr>
        </p:nvSpPr>
        <p:spPr>
          <a:xfrm>
            <a:off x="0" y="0"/>
            <a:ext cx="9144000" cy="692696"/>
          </a:xfrm>
          <a:solidFill>
            <a:srgbClr val="FFD961"/>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eaLnBrk="1" fontAlgn="auto" hangingPunct="1">
              <a:spcAft>
                <a:spcPts val="0"/>
              </a:spcAft>
            </a:pPr>
            <a:r>
              <a:rPr lang="el-GR" sz="2800" b="1" dirty="0"/>
              <a:t>Είναι απαραίτητες οι αλλαγές στο εκπαιδευτικό πλαίσιο</a:t>
            </a:r>
            <a:r>
              <a:rPr lang="en-US" sz="2800" b="1" dirty="0"/>
              <a:t>;</a:t>
            </a:r>
            <a:r>
              <a:rPr lang="el-GR" sz="2800" b="1" dirty="0"/>
              <a:t> </a:t>
            </a:r>
          </a:p>
        </p:txBody>
      </p:sp>
      <p:sp>
        <p:nvSpPr>
          <p:cNvPr id="3" name="2 - Υπότιτλος"/>
          <p:cNvSpPr>
            <a:spLocks noGrp="1"/>
          </p:cNvSpPr>
          <p:nvPr>
            <p:ph type="subTitle" idx="1"/>
          </p:nvPr>
        </p:nvSpPr>
        <p:spPr>
          <a:xfrm>
            <a:off x="494308" y="800831"/>
            <a:ext cx="8215370" cy="3865633"/>
          </a:xfrm>
        </p:spPr>
        <p:txBody>
          <a:bodyPr/>
          <a:lstStyle/>
          <a:p>
            <a:pPr marL="342900" indent="-342900" algn="l">
              <a:lnSpc>
                <a:spcPct val="150000"/>
              </a:lnSpc>
              <a:buClr>
                <a:srgbClr val="FFD961"/>
              </a:buClr>
              <a:buFont typeface="Wingdings" panose="05000000000000000000" pitchFamily="2" charset="2"/>
              <a:buChar char="Ø"/>
            </a:pPr>
            <a:r>
              <a:rPr lang="el-GR" sz="2000" b="1" kern="0" dirty="0" smtClean="0">
                <a:solidFill>
                  <a:schemeClr val="bg1"/>
                </a:solidFill>
                <a:cs typeface="Arial"/>
              </a:rPr>
              <a:t>Πώς εκπαιδεύουμε τους σύγχρονους εκπαιδευτικούς;</a:t>
            </a:r>
          </a:p>
          <a:p>
            <a:pPr marL="342900" indent="-342900" algn="l">
              <a:lnSpc>
                <a:spcPct val="150000"/>
              </a:lnSpc>
              <a:buClr>
                <a:srgbClr val="FFD961"/>
              </a:buClr>
              <a:buFont typeface="Wingdings" panose="05000000000000000000" pitchFamily="2" charset="2"/>
              <a:buChar char="Ø"/>
            </a:pPr>
            <a:r>
              <a:rPr lang="el-GR" sz="2000" b="1" kern="0" dirty="0" smtClean="0">
                <a:solidFill>
                  <a:schemeClr val="bg1"/>
                </a:solidFill>
                <a:cs typeface="Arial"/>
              </a:rPr>
              <a:t>Με τι δεξιότητες τους εφοδιάζουμε;</a:t>
            </a:r>
          </a:p>
          <a:p>
            <a:pPr algn="l">
              <a:lnSpc>
                <a:spcPct val="150000"/>
              </a:lnSpc>
              <a:buClr>
                <a:srgbClr val="FFD961"/>
              </a:buClr>
            </a:pPr>
            <a:endParaRPr lang="el-GR" sz="400" b="1" kern="0" dirty="0" smtClean="0">
              <a:solidFill>
                <a:schemeClr val="bg1"/>
              </a:solidFill>
              <a:cs typeface="Arial"/>
            </a:endParaRPr>
          </a:p>
          <a:p>
            <a:pPr marL="342900" indent="-342900" algn="l">
              <a:buClr>
                <a:srgbClr val="FFD961"/>
              </a:buClr>
              <a:buFont typeface="Wingdings" panose="05000000000000000000" pitchFamily="2" charset="2"/>
              <a:buChar char="Ø"/>
            </a:pPr>
            <a:r>
              <a:rPr lang="el-GR" sz="2000" b="1" kern="0" dirty="0" smtClean="0">
                <a:solidFill>
                  <a:schemeClr val="bg1"/>
                </a:solidFill>
                <a:cs typeface="Arial"/>
              </a:rPr>
              <a:t>Πώς μπορούν οι εκπαιδευτικοί να ακολουθήσουν τις εξελίξεις και να συμμετέχουν ουσιαστικά στις αλλαγές που συντελούνται;</a:t>
            </a:r>
          </a:p>
          <a:p>
            <a:pPr algn="l">
              <a:buClr>
                <a:srgbClr val="FFD961"/>
              </a:buClr>
            </a:pPr>
            <a:endParaRPr lang="el-GR" sz="700" b="1" kern="0" dirty="0" smtClean="0">
              <a:solidFill>
                <a:schemeClr val="bg1"/>
              </a:solidFill>
              <a:cs typeface="Arial"/>
            </a:endParaRPr>
          </a:p>
          <a:p>
            <a:pPr marL="342900" indent="-342900" algn="l">
              <a:buClr>
                <a:srgbClr val="FFD961"/>
              </a:buClr>
              <a:buFont typeface="Wingdings" panose="05000000000000000000" pitchFamily="2" charset="2"/>
              <a:buChar char="Ø"/>
            </a:pPr>
            <a:r>
              <a:rPr lang="el-GR" sz="2000" b="1" kern="0" dirty="0" smtClean="0">
                <a:solidFill>
                  <a:schemeClr val="bg1"/>
                </a:solidFill>
                <a:cs typeface="Arial"/>
              </a:rPr>
              <a:t>Ποιες δεξιότητες χρειάζεται να αναπτύξουν οι εκπαιδευόμενοι</a:t>
            </a:r>
            <a:r>
              <a:rPr lang="en-US" sz="2000" b="1" kern="0" dirty="0" smtClean="0">
                <a:solidFill>
                  <a:schemeClr val="bg1"/>
                </a:solidFill>
                <a:cs typeface="Arial"/>
              </a:rPr>
              <a:t>;</a:t>
            </a:r>
            <a:endParaRPr lang="el-GR" sz="2000" b="1" kern="0" dirty="0" smtClean="0">
              <a:solidFill>
                <a:schemeClr val="bg1"/>
              </a:solidFill>
              <a:cs typeface="Arial"/>
            </a:endParaRPr>
          </a:p>
          <a:p>
            <a:pPr algn="l">
              <a:buClr>
                <a:srgbClr val="FFD961"/>
              </a:buClr>
            </a:pPr>
            <a:endParaRPr lang="el-GR" sz="800" b="1" kern="0" dirty="0" smtClean="0">
              <a:solidFill>
                <a:schemeClr val="bg1"/>
              </a:solidFill>
              <a:cs typeface="Arial"/>
            </a:endParaRPr>
          </a:p>
          <a:p>
            <a:pPr marL="342900" indent="-342900" algn="l" eaLnBrk="1" hangingPunct="1">
              <a:buClr>
                <a:srgbClr val="FFD961"/>
              </a:buClr>
              <a:buFont typeface="Wingdings" panose="05000000000000000000" pitchFamily="2" charset="2"/>
              <a:buChar char="Ø"/>
            </a:pPr>
            <a:r>
              <a:rPr lang="el-GR" sz="2000" b="1" kern="0" dirty="0" smtClean="0">
                <a:solidFill>
                  <a:schemeClr val="bg1"/>
                </a:solidFill>
                <a:cs typeface="Arial"/>
              </a:rPr>
              <a:t>Πώς μπορεί να μετασχηματιστεί το σχολείο, ώστε να ανταποκριθεί αποτελεσματικά στις σύγχρονες προκλήσεις;</a:t>
            </a:r>
          </a:p>
        </p:txBody>
      </p:sp>
      <p:sp>
        <p:nvSpPr>
          <p:cNvPr id="5" name="Rectangle 4"/>
          <p:cNvSpPr/>
          <p:nvPr/>
        </p:nvSpPr>
        <p:spPr>
          <a:xfrm rot="926674">
            <a:off x="5014025" y="4586248"/>
            <a:ext cx="3345205" cy="1015663"/>
          </a:xfrm>
          <a:prstGeom prst="rect">
            <a:avLst/>
          </a:prstGeom>
        </p:spPr>
        <p:txBody>
          <a:bodyPr wrap="square">
            <a:spAutoFit/>
          </a:bodyPr>
          <a:lstStyle/>
          <a:p>
            <a:pPr algn="ctr"/>
            <a:r>
              <a:rPr lang="el-GR" sz="2000" b="1" dirty="0">
                <a:latin typeface="+mn-lt"/>
                <a:cs typeface="Times New Roman" pitchFamily="18" charset="0"/>
              </a:rPr>
              <a:t>Προκλήσεις </a:t>
            </a:r>
            <a:endParaRPr lang="el-GR" sz="2000" b="1" dirty="0" smtClean="0">
              <a:latin typeface="+mn-lt"/>
              <a:cs typeface="Times New Roman" pitchFamily="18" charset="0"/>
            </a:endParaRPr>
          </a:p>
          <a:p>
            <a:pPr algn="ctr"/>
            <a:r>
              <a:rPr lang="el-GR" sz="2000" b="1" dirty="0" smtClean="0">
                <a:latin typeface="+mn-lt"/>
                <a:cs typeface="Times New Roman" pitchFamily="18" charset="0"/>
              </a:rPr>
              <a:t>για τον</a:t>
            </a:r>
            <a:endParaRPr lang="en-US" sz="2000" b="1" dirty="0" smtClean="0">
              <a:latin typeface="+mn-lt"/>
              <a:cs typeface="Times New Roman" pitchFamily="18" charset="0"/>
            </a:endParaRPr>
          </a:p>
          <a:p>
            <a:pPr algn="ctr"/>
            <a:r>
              <a:rPr lang="el-GR" sz="2000" b="1" dirty="0" smtClean="0">
                <a:latin typeface="+mn-lt"/>
                <a:cs typeface="Times New Roman" pitchFamily="18" charset="0"/>
              </a:rPr>
              <a:t>σύγχρονο </a:t>
            </a:r>
            <a:r>
              <a:rPr lang="el-GR" sz="2000" b="1" dirty="0">
                <a:latin typeface="+mn-lt"/>
                <a:cs typeface="Times New Roman" pitchFamily="18" charset="0"/>
              </a:rPr>
              <a:t>εκπαιδευτικό</a:t>
            </a:r>
            <a:endParaRPr lang="el-GR" sz="2000" dirty="0">
              <a:latin typeface="+mn-lt"/>
            </a:endParaRPr>
          </a:p>
        </p:txBody>
      </p:sp>
    </p:spTree>
    <p:extLst>
      <p:ext uri="{BB962C8B-B14F-4D97-AF65-F5344CB8AC3E}">
        <p14:creationId xmlns:p14="http://schemas.microsoft.com/office/powerpoint/2010/main" val="288094787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7384"/>
            <a:ext cx="4788024" cy="1152128"/>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r>
              <a:rPr lang="el-GR" altLang="ja-JP" sz="2400" b="1" dirty="0" smtClean="0">
                <a:cs typeface="Times New Roman" pitchFamily="18" charset="0"/>
              </a:rPr>
              <a:t>Ερωτήματα </a:t>
            </a:r>
            <a:br>
              <a:rPr lang="el-GR" altLang="ja-JP" sz="2400" b="1" dirty="0" smtClean="0">
                <a:cs typeface="Times New Roman" pitchFamily="18" charset="0"/>
              </a:rPr>
            </a:br>
            <a:r>
              <a:rPr lang="el-GR" altLang="ja-JP" sz="2400" b="1" dirty="0" smtClean="0">
                <a:cs typeface="Times New Roman" pitchFamily="18" charset="0"/>
              </a:rPr>
              <a:t>για </a:t>
            </a:r>
            <a:r>
              <a:rPr lang="el-GR" altLang="ja-JP" sz="2400" b="1" dirty="0" err="1" smtClean="0">
                <a:cs typeface="Times New Roman" pitchFamily="18" charset="0"/>
              </a:rPr>
              <a:t>αναστοχασμό</a:t>
            </a:r>
            <a:r>
              <a:rPr lang="el-GR" altLang="ja-JP" sz="2400" b="1" dirty="0" smtClean="0">
                <a:cs typeface="Times New Roman" pitchFamily="18" charset="0"/>
              </a:rPr>
              <a:t> </a:t>
            </a:r>
            <a:r>
              <a:rPr lang="el-GR" sz="2400" b="1" dirty="0">
                <a:cs typeface="Times New Roman" pitchFamily="18" charset="0"/>
              </a:rPr>
              <a:t>και </a:t>
            </a:r>
            <a:r>
              <a:rPr lang="el-GR" sz="2400" b="1" dirty="0" smtClean="0">
                <a:cs typeface="Times New Roman" pitchFamily="18" charset="0"/>
              </a:rPr>
              <a:t>επίκεντρο </a:t>
            </a:r>
            <a:br>
              <a:rPr lang="el-GR" sz="2400" b="1" dirty="0" smtClean="0">
                <a:cs typeface="Times New Roman" pitchFamily="18" charset="0"/>
              </a:rPr>
            </a:br>
            <a:r>
              <a:rPr lang="el-GR" sz="2400" b="1" dirty="0" smtClean="0">
                <a:cs typeface="Times New Roman" pitchFamily="18" charset="0"/>
              </a:rPr>
              <a:t>την </a:t>
            </a:r>
            <a:r>
              <a:rPr lang="el-GR" sz="2400" b="1" dirty="0">
                <a:cs typeface="Times New Roman" pitchFamily="18" charset="0"/>
              </a:rPr>
              <a:t>εκπαιδευτική </a:t>
            </a:r>
            <a:r>
              <a:rPr lang="el-GR" sz="2400" b="1" dirty="0" smtClean="0">
                <a:cs typeface="Times New Roman" pitchFamily="18" charset="0"/>
              </a:rPr>
              <a:t>κοινότητα:</a:t>
            </a:r>
            <a:endParaRPr lang="el-GR" sz="4000" b="1" dirty="0">
              <a:solidFill>
                <a:schemeClr val="accent5">
                  <a:lumMod val="50000"/>
                </a:schemeClr>
              </a:solidFill>
            </a:endParaRPr>
          </a:p>
        </p:txBody>
      </p:sp>
      <p:sp>
        <p:nvSpPr>
          <p:cNvPr id="10" name="Ορθογώνιο 5"/>
          <p:cNvSpPr/>
          <p:nvPr/>
        </p:nvSpPr>
        <p:spPr>
          <a:xfrm>
            <a:off x="0" y="1124744"/>
            <a:ext cx="4788024" cy="5740033"/>
          </a:xfrm>
          <a:prstGeom prst="rect">
            <a:avLst/>
          </a:prstGeom>
          <a:solidFill>
            <a:schemeClr val="accent5"/>
          </a:solidFill>
        </p:spPr>
        <p:txBody>
          <a:bodyPr wrap="square">
            <a:spAutoFit/>
          </a:bodyPr>
          <a:lstStyle/>
          <a:p>
            <a:pPr eaLnBrk="0" hangingPunct="0">
              <a:spcBef>
                <a:spcPts val="1800"/>
              </a:spcBef>
              <a:buClr>
                <a:srgbClr val="404040"/>
              </a:buClr>
              <a:buSzPct val="80000"/>
            </a:pPr>
            <a:endParaRPr lang="en-US" dirty="0" smtClean="0">
              <a:latin typeface="+mn-lt"/>
            </a:endParaRPr>
          </a:p>
          <a:p>
            <a:pPr marL="285750" indent="-285750" eaLnBrk="0" hangingPunct="0">
              <a:spcBef>
                <a:spcPts val="1800"/>
              </a:spcBef>
              <a:buClr>
                <a:srgbClr val="404040"/>
              </a:buClr>
              <a:buSzPct val="80000"/>
              <a:buFont typeface="Wingdings" panose="05000000000000000000" pitchFamily="2" charset="2"/>
              <a:buChar char="v"/>
            </a:pPr>
            <a:r>
              <a:rPr lang="el-GR" dirty="0" smtClean="0">
                <a:solidFill>
                  <a:schemeClr val="bg1"/>
                </a:solidFill>
                <a:latin typeface="+mn-lt"/>
              </a:rPr>
              <a:t>Πώς </a:t>
            </a:r>
            <a:r>
              <a:rPr lang="el-GR" dirty="0">
                <a:solidFill>
                  <a:schemeClr val="bg1"/>
                </a:solidFill>
                <a:latin typeface="+mn-lt"/>
              </a:rPr>
              <a:t>μπορούν να  δημιουργηθούν και  να υποστηριχθούν κοινότητες μάθησης  για την κατασκευή της Πυξίδας </a:t>
            </a:r>
            <a:r>
              <a:rPr lang="en-US" dirty="0" smtClean="0">
                <a:solidFill>
                  <a:schemeClr val="bg1"/>
                </a:solidFill>
                <a:latin typeface="+mn-lt"/>
              </a:rPr>
              <a:t>M</a:t>
            </a:r>
            <a:r>
              <a:rPr lang="el-GR" dirty="0" err="1" smtClean="0">
                <a:solidFill>
                  <a:schemeClr val="bg1"/>
                </a:solidFill>
                <a:latin typeface="+mn-lt"/>
              </a:rPr>
              <a:t>άθησης</a:t>
            </a:r>
            <a:r>
              <a:rPr lang="el-GR" dirty="0">
                <a:solidFill>
                  <a:schemeClr val="bg1"/>
                </a:solidFill>
                <a:latin typeface="+mn-lt"/>
              </a:rPr>
              <a:t>?</a:t>
            </a:r>
          </a:p>
          <a:p>
            <a:pPr marL="285750" indent="-285750" eaLnBrk="0" hangingPunct="0">
              <a:spcBef>
                <a:spcPts val="1800"/>
              </a:spcBef>
              <a:buClr>
                <a:srgbClr val="404040"/>
              </a:buClr>
              <a:buSzPct val="80000"/>
              <a:buFont typeface="Wingdings" panose="05000000000000000000" pitchFamily="2" charset="2"/>
              <a:buChar char="v"/>
            </a:pPr>
            <a:r>
              <a:rPr lang="el-GR" dirty="0" smtClean="0">
                <a:solidFill>
                  <a:schemeClr val="bg1"/>
                </a:solidFill>
                <a:latin typeface="+mn-lt"/>
              </a:rPr>
              <a:t>Πώς </a:t>
            </a:r>
            <a:r>
              <a:rPr lang="el-GR" dirty="0">
                <a:solidFill>
                  <a:schemeClr val="bg1"/>
                </a:solidFill>
                <a:latin typeface="+mn-lt"/>
              </a:rPr>
              <a:t>μπορούν να διευρυνθούν οι ευκαιρίες μάθησης, ώστε να συνδέονται με την προσωπική ανάπτυξη και επαγγελματική εξέλιξη των εκπαιδευόμενων;</a:t>
            </a:r>
          </a:p>
          <a:p>
            <a:pPr marL="285750" indent="-285750" eaLnBrk="0" hangingPunct="0">
              <a:spcBef>
                <a:spcPts val="1800"/>
              </a:spcBef>
              <a:buClr>
                <a:srgbClr val="404040"/>
              </a:buClr>
              <a:buSzPct val="80000"/>
              <a:buFont typeface="Wingdings" panose="05000000000000000000" pitchFamily="2" charset="2"/>
              <a:buChar char="v"/>
            </a:pPr>
            <a:r>
              <a:rPr lang="el-GR" dirty="0" smtClean="0">
                <a:solidFill>
                  <a:schemeClr val="bg1"/>
                </a:solidFill>
                <a:latin typeface="+mn-lt"/>
              </a:rPr>
              <a:t>Πώς </a:t>
            </a:r>
            <a:r>
              <a:rPr lang="el-GR" dirty="0">
                <a:solidFill>
                  <a:schemeClr val="bg1"/>
                </a:solidFill>
                <a:latin typeface="+mn-lt"/>
              </a:rPr>
              <a:t>μπορεί η εκπαίδευση να επιτελέσει τους  στόχους της </a:t>
            </a:r>
            <a:r>
              <a:rPr lang="el-GR" dirty="0" err="1">
                <a:solidFill>
                  <a:schemeClr val="bg1"/>
                </a:solidFill>
                <a:latin typeface="+mn-lt"/>
              </a:rPr>
              <a:t>αειφορίας</a:t>
            </a:r>
            <a:r>
              <a:rPr lang="el-GR" dirty="0">
                <a:solidFill>
                  <a:schemeClr val="bg1"/>
                </a:solidFill>
                <a:latin typeface="+mn-lt"/>
              </a:rPr>
              <a:t> και της συλλογικής ευημερίας</a:t>
            </a:r>
            <a:r>
              <a:rPr lang="en-GB" dirty="0">
                <a:solidFill>
                  <a:schemeClr val="bg1"/>
                </a:solidFill>
                <a:latin typeface="+mn-lt"/>
              </a:rPr>
              <a:t>;</a:t>
            </a:r>
            <a:endParaRPr lang="el-GR" dirty="0">
              <a:solidFill>
                <a:schemeClr val="bg1"/>
              </a:solidFill>
              <a:latin typeface="+mn-lt"/>
            </a:endParaRPr>
          </a:p>
          <a:p>
            <a:pPr marL="285750" indent="-285750" eaLnBrk="0" hangingPunct="0">
              <a:spcBef>
                <a:spcPts val="1800"/>
              </a:spcBef>
              <a:buClr>
                <a:srgbClr val="404040"/>
              </a:buClr>
              <a:buSzPct val="80000"/>
              <a:buFont typeface="Wingdings" panose="05000000000000000000" pitchFamily="2" charset="2"/>
              <a:buChar char="v"/>
            </a:pPr>
            <a:r>
              <a:rPr lang="el-GR" dirty="0" smtClean="0">
                <a:solidFill>
                  <a:schemeClr val="bg1"/>
                </a:solidFill>
                <a:latin typeface="+mn-lt"/>
              </a:rPr>
              <a:t>Πώς </a:t>
            </a:r>
            <a:r>
              <a:rPr lang="el-GR" dirty="0">
                <a:solidFill>
                  <a:schemeClr val="bg1"/>
                </a:solidFill>
                <a:latin typeface="+mn-lt"/>
              </a:rPr>
              <a:t>μπορεί το σχολείο να  καλλιεργεί και  να αξιολογεί  την ανάπτυξη δεξιοτήτων στους μαθητές</a:t>
            </a:r>
            <a:r>
              <a:rPr lang="el-GR" dirty="0" smtClean="0">
                <a:solidFill>
                  <a:schemeClr val="bg1"/>
                </a:solidFill>
                <a:latin typeface="+mn-lt"/>
              </a:rPr>
              <a:t>;</a:t>
            </a:r>
            <a:endParaRPr lang="en-US" dirty="0" smtClean="0">
              <a:solidFill>
                <a:schemeClr val="bg1"/>
              </a:solidFill>
              <a:latin typeface="+mn-lt"/>
            </a:endParaRPr>
          </a:p>
          <a:p>
            <a:pPr eaLnBrk="0" hangingPunct="0">
              <a:spcBef>
                <a:spcPts val="1800"/>
              </a:spcBef>
              <a:buClr>
                <a:srgbClr val="404040"/>
              </a:buClr>
              <a:buSzPct val="80000"/>
            </a:pPr>
            <a:endParaRPr lang="el-GR" sz="4000" dirty="0">
              <a:latin typeface="+mn-lt"/>
            </a:endParaRPr>
          </a:p>
        </p:txBody>
      </p:sp>
      <p:pic>
        <p:nvPicPr>
          <p:cNvPr id="3" name="Picture 2" descr="Purpose Reflection · Free photo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5" y="1"/>
            <a:ext cx="4355976" cy="6848192"/>
          </a:xfrm>
          <a:prstGeom prst="rect">
            <a:avLst/>
          </a:prstGeom>
        </p:spPr>
      </p:pic>
    </p:spTree>
    <p:extLst>
      <p:ext uri="{BB962C8B-B14F-4D97-AF65-F5344CB8AC3E}">
        <p14:creationId xmlns:p14="http://schemas.microsoft.com/office/powerpoint/2010/main" val="134516615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xmlns="" id="{0C0CCF94-9536-4A63-8FF2-E37827C927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Freeform: Shape 10">
            <a:extLst>
              <a:ext uri="{FF2B5EF4-FFF2-40B4-BE49-F238E27FC236}">
                <a16:creationId xmlns:a16="http://schemas.microsoft.com/office/drawing/2014/main" xmlns="" id="{C970655A-F4C2-4D7E-BAB6-D3BFC5CAE1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918175"/>
            <a:ext cx="9144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2" name="Τίτλος 1">
            <a:extLst>
              <a:ext uri="{FF2B5EF4-FFF2-40B4-BE49-F238E27FC236}">
                <a16:creationId xmlns:a16="http://schemas.microsoft.com/office/drawing/2014/main" xmlns="" id="{F613ABBA-D7AD-43AC-A3BB-5ACDB3CA5769}"/>
              </a:ext>
            </a:extLst>
          </p:cNvPr>
          <p:cNvSpPr>
            <a:spLocks noGrp="1"/>
          </p:cNvSpPr>
          <p:nvPr>
            <p:ph type="ctrTitle"/>
          </p:nvPr>
        </p:nvSpPr>
        <p:spPr>
          <a:xfrm>
            <a:off x="888558" y="5198169"/>
            <a:ext cx="7394714" cy="642797"/>
          </a:xfrm>
        </p:spPr>
        <p:txBody>
          <a:bodyPr>
            <a:normAutofit/>
          </a:bodyPr>
          <a:lstStyle/>
          <a:p>
            <a:r>
              <a:rPr lang="el-GR" sz="3600" dirty="0"/>
              <a:t>Ενίσχυση της κριτικής σκέψης </a:t>
            </a:r>
          </a:p>
        </p:txBody>
      </p:sp>
      <p:sp>
        <p:nvSpPr>
          <p:cNvPr id="3" name="Υπότιτλος 2">
            <a:extLst>
              <a:ext uri="{FF2B5EF4-FFF2-40B4-BE49-F238E27FC236}">
                <a16:creationId xmlns:a16="http://schemas.microsoft.com/office/drawing/2014/main" xmlns="" id="{16DFB13D-D068-48B4-BC88-5C58AAEA5E13}"/>
              </a:ext>
            </a:extLst>
          </p:cNvPr>
          <p:cNvSpPr>
            <a:spLocks noGrp="1"/>
          </p:cNvSpPr>
          <p:nvPr>
            <p:ph type="subTitle" idx="1"/>
          </p:nvPr>
        </p:nvSpPr>
        <p:spPr>
          <a:xfrm>
            <a:off x="1649081" y="5928656"/>
            <a:ext cx="5873669" cy="410689"/>
          </a:xfrm>
        </p:spPr>
        <p:txBody>
          <a:bodyPr>
            <a:normAutofit/>
          </a:bodyPr>
          <a:lstStyle/>
          <a:p>
            <a:r>
              <a:rPr lang="el-GR" sz="1600" dirty="0"/>
              <a:t>Κατερίνα Κασιμάτη </a:t>
            </a:r>
          </a:p>
        </p:txBody>
      </p:sp>
      <p:sp>
        <p:nvSpPr>
          <p:cNvPr id="39" name="Freeform: Shape 12">
            <a:extLst>
              <a:ext uri="{FF2B5EF4-FFF2-40B4-BE49-F238E27FC236}">
                <a16:creationId xmlns:a16="http://schemas.microsoft.com/office/drawing/2014/main" xmlns="" id="{3389D0BC-BA1D-4360-88F9-D9ECCBDAB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38463" y="647758"/>
            <a:ext cx="6266329"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4" name="Εικόνα 3">
            <a:extLst>
              <a:ext uri="{FF2B5EF4-FFF2-40B4-BE49-F238E27FC236}">
                <a16:creationId xmlns:a16="http://schemas.microsoft.com/office/drawing/2014/main" xmlns="" id="{3C89EC7B-A658-471D-9842-C073ADDDAEB1}"/>
              </a:ext>
            </a:extLst>
          </p:cNvPr>
          <p:cNvPicPr>
            <a:picLocks noChangeAspect="1"/>
          </p:cNvPicPr>
          <p:nvPr/>
        </p:nvPicPr>
        <p:blipFill>
          <a:blip r:embed="rId2"/>
          <a:stretch>
            <a:fillRect/>
          </a:stretch>
        </p:blipFill>
        <p:spPr>
          <a:xfrm>
            <a:off x="1969480" y="805516"/>
            <a:ext cx="5205041" cy="4074026"/>
          </a:xfrm>
          <a:prstGeom prst="rect">
            <a:avLst/>
          </a:prstGeom>
        </p:spPr>
      </p:pic>
    </p:spTree>
    <p:extLst>
      <p:ext uri="{BB962C8B-B14F-4D97-AF65-F5344CB8AC3E}">
        <p14:creationId xmlns:p14="http://schemas.microsoft.com/office/powerpoint/2010/main" val="3463400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758" y="260648"/>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Aft>
                <a:spcPts val="0"/>
              </a:spcAft>
              <a:defRPr/>
            </a:pPr>
            <a:endParaRPr lang="el-GR" sz="2400" b="1" dirty="0">
              <a:solidFill>
                <a:schemeClr val="accent6">
                  <a:lumMod val="50000"/>
                </a:schemeClr>
              </a:solidFill>
            </a:endParaRPr>
          </a:p>
        </p:txBody>
      </p:sp>
      <p:sp>
        <p:nvSpPr>
          <p:cNvPr id="10" name="2 - Υπότιτλος"/>
          <p:cNvSpPr txBox="1">
            <a:spLocks/>
          </p:cNvSpPr>
          <p:nvPr/>
        </p:nvSpPr>
        <p:spPr bwMode="auto">
          <a:xfrm>
            <a:off x="142844" y="857232"/>
            <a:ext cx="9001156" cy="3435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l-GR" sz="2200" b="1" dirty="0">
                <a:solidFill>
                  <a:prstClr val="black"/>
                </a:solidFill>
              </a:rPr>
              <a:t>Όλοι οι άνθρωποι σκεφτόμαστε και το κάνουμε συνέχεια. Από τις σκέψεις μας και τον τρόπο σκέψης μας εξαρτάται η ποιότητα της ζωής μας, οι επιλογές που κάνουμε, καθώς και ο τρόπος που αντιλαμβανόμαστε και ερμηνεύουμε τη ζωή.</a:t>
            </a:r>
          </a:p>
          <a:p>
            <a:r>
              <a:rPr lang="el-GR" sz="2200" b="1" dirty="0">
                <a:solidFill>
                  <a:prstClr val="black"/>
                </a:solidFill>
              </a:rPr>
              <a:t>Συνήθως, όμως, ο τρόπος σκέψης μας είναι μεροληπτικός, διαστρεβλωμένος, περιλαμβάνει προκαταλήψεις και μπορεί να βασίζεται σε μερική πληροφόρηση. </a:t>
            </a:r>
          </a:p>
          <a:p>
            <a:r>
              <a:rPr lang="el-GR" sz="2200" b="1" dirty="0">
                <a:solidFill>
                  <a:prstClr val="black"/>
                </a:solidFill>
              </a:rPr>
              <a:t>Όταν δεν έχουμε ολοκληρωμένη εικόνα μίας κατάστασης, ενός θέματος, μίας είδησης, μπορεί να οδηγηθούμε σε λανθασμένα συμπεράσματα που επηρεάζουν πολλές πτυχές των πράξεων μας. </a:t>
            </a:r>
          </a:p>
          <a:p>
            <a:pPr algn="l" eaLnBrk="1" hangingPunct="1">
              <a:lnSpc>
                <a:spcPct val="150000"/>
              </a:lnSpc>
              <a:buFont typeface="Arial" pitchFamily="34" charset="0"/>
              <a:buChar char="•"/>
            </a:pPr>
            <a:endParaRPr lang="en-US" sz="2000" dirty="0">
              <a:solidFill>
                <a:prstClr val="black">
                  <a:lumMod val="50000"/>
                  <a:lumOff val="50000"/>
                </a:prstClr>
              </a:solidFill>
              <a:ea typeface="Segoe UI Symbol" pitchFamily="34" charset="0"/>
              <a:cs typeface="Times New Roman" pitchFamily="18" charset="0"/>
            </a:endParaRPr>
          </a:p>
          <a:p>
            <a:pPr algn="l" eaLnBrk="1" hangingPunct="1"/>
            <a:endParaRPr lang="el-GR" sz="1600" dirty="0">
              <a:solidFill>
                <a:prstClr val="black">
                  <a:lumMod val="50000"/>
                  <a:lumOff val="50000"/>
                </a:prstClr>
              </a:solidFill>
              <a:latin typeface="Arial Narrow" pitchFamily="34" charset="0"/>
              <a:ea typeface="Segoe UI Symbol" pitchFamily="34" charset="0"/>
              <a:cs typeface="Times New Roman" pitchFamily="18"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pic>
        <p:nvPicPr>
          <p:cNvPr id="8" name="Θέση περιεχομένου 4">
            <a:extLst>
              <a:ext uri="{FF2B5EF4-FFF2-40B4-BE49-F238E27FC236}">
                <a16:creationId xmlns:a16="http://schemas.microsoft.com/office/drawing/2014/main" xmlns="" id="{60EC42B7-9679-4815-89F4-551B054846F8}"/>
              </a:ext>
            </a:extLst>
          </p:cNvPr>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4884"/>
            <a:ext cx="9144000" cy="2303518"/>
          </a:xfrm>
          <a:prstGeom prst="rect">
            <a:avLst/>
          </a:prstGeom>
        </p:spPr>
      </p:pic>
    </p:spTree>
    <p:extLst>
      <p:ext uri="{BB962C8B-B14F-4D97-AF65-F5344CB8AC3E}">
        <p14:creationId xmlns:p14="http://schemas.microsoft.com/office/powerpoint/2010/main" val="317556295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ckle up marketers, the pace of change is only going to get f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6439324" cy="25900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61036"/>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1928794" y="3714752"/>
            <a:ext cx="7215206" cy="2857520"/>
          </a:xfrm>
          <a:solidFill>
            <a:schemeClr val="accent4">
              <a:lumMod val="40000"/>
              <a:lumOff val="60000"/>
            </a:schemeClr>
          </a:solidFill>
        </p:spPr>
        <p:txBody>
          <a:bodyPr/>
          <a:lstStyle/>
          <a:p>
            <a:r>
              <a:rPr lang="el-GR" sz="2400" dirty="0">
                <a:solidFill>
                  <a:schemeClr val="tx1"/>
                </a:solidFill>
              </a:rPr>
              <a:t>Ο ορθολογισμός, η κριτική σκέψη αποτέλεσε βασικό μοχλό ανάπτυξης των επιστημών και του πολιτισμού από την Αρχαία Ελλάδα έως και σήμερα. </a:t>
            </a:r>
          </a:p>
          <a:p>
            <a:r>
              <a:rPr lang="el-GR" sz="2400" dirty="0">
                <a:solidFill>
                  <a:schemeClr val="tx1"/>
                </a:solidFill>
              </a:rPr>
              <a:t>Η κριτική σκέψη δεν αποτελεί μόνο ένα σημαντικό επιστημονικό εργαλείο αλλά και κύριο γνώρισμα του ενεργού πολίτη, που επιδιώκει τη δημιουργική και ποιοτική συμμετοχή στις πολιτικές διαδικασίες.</a:t>
            </a:r>
          </a:p>
          <a:p>
            <a:pPr algn="l"/>
            <a:endParaRPr lang="el-GR" sz="1800" dirty="0">
              <a:solidFill>
                <a:schemeClr val="accent6">
                  <a:lumMod val="50000"/>
                </a:schemeClr>
              </a:solidFill>
            </a:endParaRPr>
          </a:p>
        </p:txBody>
      </p:sp>
      <p:sp>
        <p:nvSpPr>
          <p:cNvPr id="16" name="1 - Τίτλος"/>
          <p:cNvSpPr txBox="1">
            <a:spLocks/>
          </p:cNvSpPr>
          <p:nvPr/>
        </p:nvSpPr>
        <p:spPr bwMode="auto">
          <a:xfrm>
            <a:off x="0" y="428604"/>
            <a:ext cx="6715140" cy="503237"/>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3200" b="1" dirty="0">
                <a:solidFill>
                  <a:srgbClr val="968C8C">
                    <a:lumMod val="50000"/>
                  </a:srgbClr>
                </a:solidFill>
              </a:rPr>
              <a:t>Η σημασία της κριτικής σκέψης  </a:t>
            </a:r>
          </a:p>
        </p:txBody>
      </p:sp>
      <p:pic>
        <p:nvPicPr>
          <p:cNvPr id="17"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p:cNvPicPr>
            <a:picLocks noChangeAspect="1"/>
          </p:cNvPicPr>
          <p:nvPr/>
        </p:nvPicPr>
        <p:blipFill>
          <a:blip r:embed="rId5"/>
          <a:stretch>
            <a:fillRect/>
          </a:stretch>
        </p:blipFill>
        <p:spPr>
          <a:xfrm>
            <a:off x="428596" y="5929330"/>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118923026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rot="2587437">
            <a:off x="1327884" y="1016018"/>
            <a:ext cx="648072" cy="2051161"/>
          </a:xfrm>
          <a:prstGeom prst="down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61036"/>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2539092" y="1285860"/>
            <a:ext cx="6425396" cy="1207036"/>
          </a:xfrm>
          <a:solidFill>
            <a:schemeClr val="accent4">
              <a:lumMod val="40000"/>
              <a:lumOff val="60000"/>
            </a:schemeClr>
          </a:solidFill>
        </p:spPr>
        <p:txBody>
          <a:bodyPr/>
          <a:lstStyle/>
          <a:p>
            <a:pPr algn="l"/>
            <a:r>
              <a:rPr lang="el-GR" sz="2000" b="1" dirty="0">
                <a:solidFill>
                  <a:schemeClr val="tx1"/>
                </a:solidFill>
                <a:latin typeface="Arial" pitchFamily="34" charset="0"/>
                <a:cs typeface="Arial" pitchFamily="34" charset="0"/>
              </a:rPr>
              <a:t>Πολλοί είναι οι μελετητές που ασχολήθηκαν με την εννοιολόγηση της κριτικής σκέψης, προσεγγίζοντας την ο καθένας μέσα από διαφορετική οπτική γωνία. </a:t>
            </a:r>
          </a:p>
          <a:p>
            <a:pPr algn="l"/>
            <a:endParaRPr lang="el-GR" sz="1800" dirty="0">
              <a:solidFill>
                <a:schemeClr val="accent6">
                  <a:lumMod val="50000"/>
                </a:schemeClr>
              </a:solidFill>
            </a:endParaRPr>
          </a:p>
        </p:txBody>
      </p:sp>
      <p:sp>
        <p:nvSpPr>
          <p:cNvPr id="16" name="1 - Τίτλος"/>
          <p:cNvSpPr txBox="1">
            <a:spLocks/>
          </p:cNvSpPr>
          <p:nvPr/>
        </p:nvSpPr>
        <p:spPr bwMode="auto">
          <a:xfrm>
            <a:off x="0" y="285728"/>
            <a:ext cx="7358082" cy="622173"/>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3200" b="1" dirty="0">
                <a:solidFill>
                  <a:prstClr val="black"/>
                </a:solidFill>
              </a:rPr>
              <a:t>Ποικιλία ορισμών της κριτικής σκέψης </a:t>
            </a:r>
            <a:endParaRPr lang="el-GR" sz="3200" b="1" dirty="0">
              <a:solidFill>
                <a:prstClr val="black"/>
              </a:solidFill>
              <a:cs typeface="Times New Roman" pitchFamily="18" charset="0"/>
            </a:endParaRPr>
          </a:p>
        </p:txBody>
      </p:sp>
      <p:pic>
        <p:nvPicPr>
          <p:cNvPr id="1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3" name="TextBox 2"/>
          <p:cNvSpPr txBox="1"/>
          <p:nvPr/>
        </p:nvSpPr>
        <p:spPr>
          <a:xfrm>
            <a:off x="179512" y="3214686"/>
            <a:ext cx="8464454" cy="707886"/>
          </a:xfrm>
          <a:prstGeom prst="rect">
            <a:avLst/>
          </a:prstGeom>
          <a:solidFill>
            <a:schemeClr val="accent1">
              <a:lumMod val="40000"/>
              <a:lumOff val="60000"/>
            </a:schemeClr>
          </a:solidFill>
        </p:spPr>
        <p:txBody>
          <a:bodyPr wrap="square" rtlCol="0">
            <a:spAutoFit/>
          </a:bodyPr>
          <a:lstStyle/>
          <a:p>
            <a:r>
              <a:rPr lang="el-GR" sz="2000" b="1" dirty="0">
                <a:solidFill>
                  <a:prstClr val="black"/>
                </a:solidFill>
              </a:rPr>
              <a:t>Η ποικιλία των ορισμών επιτρέπει την ανάδειξη ποικίλων διαστάσεων της έννοιας αυτής. </a:t>
            </a:r>
          </a:p>
        </p:txBody>
      </p:sp>
    </p:spTree>
    <p:extLst>
      <p:ext uri="{BB962C8B-B14F-4D97-AF65-F5344CB8AC3E}">
        <p14:creationId xmlns:p14="http://schemas.microsoft.com/office/powerpoint/2010/main" val="126474422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5786" y="5500702"/>
            <a:ext cx="3888432" cy="360040"/>
          </a:xfrm>
          <a:prstGeom prst="roundRect">
            <a:avLst/>
          </a:prstGeom>
          <a:solidFill>
            <a:schemeClr val="bg1"/>
          </a:solidFill>
          <a:ln>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 name="Content Placeholder 2"/>
          <p:cNvSpPr>
            <a:spLocks noGrp="1"/>
          </p:cNvSpPr>
          <p:nvPr>
            <p:ph sz="half" idx="1"/>
          </p:nvPr>
        </p:nvSpPr>
        <p:spPr>
          <a:xfrm>
            <a:off x="457200" y="1600200"/>
            <a:ext cx="8043890" cy="4525963"/>
          </a:xfrm>
        </p:spPr>
        <p:txBody>
          <a:bodyPr/>
          <a:lstStyle/>
          <a:p>
            <a:pPr algn="just"/>
            <a:r>
              <a:rPr lang="el-GR" sz="2400" dirty="0"/>
              <a:t>Σύμφωνα με το </a:t>
            </a:r>
            <a:r>
              <a:rPr lang="el-GR" sz="2400" b="1" dirty="0" err="1" smtClean="0"/>
              <a:t>Siegel</a:t>
            </a:r>
            <a:r>
              <a:rPr lang="el-GR" sz="2400" b="1" dirty="0" smtClean="0"/>
              <a:t> </a:t>
            </a:r>
            <a:r>
              <a:rPr lang="el-GR" sz="2400" dirty="0" smtClean="0"/>
              <a:t>(19</a:t>
            </a:r>
            <a:r>
              <a:rPr lang="en-US" sz="2400" dirty="0" smtClean="0"/>
              <a:t>88</a:t>
            </a:r>
            <a:r>
              <a:rPr lang="el-GR" sz="2400" dirty="0" smtClean="0"/>
              <a:t>), </a:t>
            </a:r>
            <a:r>
              <a:rPr lang="el-GR" sz="2400" dirty="0"/>
              <a:t>η κριτική σκέψη προσδιορίζεται ως νοητική διαδικασία που υποκινείται από τη λογική. </a:t>
            </a:r>
          </a:p>
          <a:p>
            <a:pPr algn="just"/>
            <a:endParaRPr lang="el-GR" sz="2400" dirty="0"/>
          </a:p>
          <a:p>
            <a:pPr algn="just"/>
            <a:r>
              <a:rPr lang="el-GR" sz="2400" dirty="0"/>
              <a:t>Στην ίδια εννοιολογική βάση εγγράφεται και ο ορισμός του </a:t>
            </a:r>
            <a:r>
              <a:rPr lang="el-GR" sz="2400" b="1" dirty="0" err="1" smtClean="0"/>
              <a:t>Ennis</a:t>
            </a:r>
            <a:r>
              <a:rPr lang="en-US" sz="2400" b="1" dirty="0" smtClean="0"/>
              <a:t> </a:t>
            </a:r>
            <a:r>
              <a:rPr lang="en-US" sz="2400" dirty="0" smtClean="0"/>
              <a:t>(1997)</a:t>
            </a:r>
            <a:r>
              <a:rPr lang="el-GR" sz="2400" dirty="0" smtClean="0"/>
              <a:t>, </a:t>
            </a:r>
            <a:r>
              <a:rPr lang="el-GR" sz="2400" dirty="0"/>
              <a:t>ο οποίος θεωρεί την κριτική σκέψη ως ορθολογική, στοχαστική και τη συνδέει με τη λήψη απόφασης. </a:t>
            </a:r>
          </a:p>
          <a:p>
            <a:pPr marL="0" indent="0">
              <a:buNone/>
            </a:pPr>
            <a:endParaRPr lang="el-GR" sz="1800" dirty="0"/>
          </a:p>
        </p:txBody>
      </p:sp>
      <p:sp>
        <p:nvSpPr>
          <p:cNvPr id="5" name="Slide Number Placeholder 4"/>
          <p:cNvSpPr>
            <a:spLocks noGrp="1"/>
          </p:cNvSpPr>
          <p:nvPr>
            <p:ph type="sldNum" sz="quarter" idx="12"/>
          </p:nvPr>
        </p:nvSpPr>
        <p:spPr/>
        <p:txBody>
          <a:bodyPr/>
          <a:lstStyle/>
          <a:p>
            <a:pPr>
              <a:defRPr/>
            </a:pPr>
            <a:fld id="{42C947E4-103A-4C6C-974E-E1591FD8F14E}" type="slidenum">
              <a:rPr lang="el-GR" smtClean="0">
                <a:solidFill>
                  <a:prstClr val="black">
                    <a:tint val="75000"/>
                  </a:prstClr>
                </a:solidFill>
              </a:rPr>
              <a:pPr>
                <a:defRPr/>
              </a:pPr>
              <a:t>37</a:t>
            </a:fld>
            <a:endParaRPr lang="el-GR" dirty="0">
              <a:solidFill>
                <a:prstClr val="black">
                  <a:tint val="75000"/>
                </a:prstClr>
              </a:solidFill>
            </a:endParaRPr>
          </a:p>
        </p:txBody>
      </p:sp>
      <p:sp>
        <p:nvSpPr>
          <p:cNvPr id="6" name="1 - Τίτλος"/>
          <p:cNvSpPr txBox="1">
            <a:spLocks/>
          </p:cNvSpPr>
          <p:nvPr/>
        </p:nvSpPr>
        <p:spPr bwMode="auto">
          <a:xfrm>
            <a:off x="0" y="428604"/>
            <a:ext cx="8532440" cy="965349"/>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3200" b="1" dirty="0">
                <a:solidFill>
                  <a:prstClr val="black"/>
                </a:solidFill>
              </a:rPr>
              <a:t>Ορισμοί της κριτικής σκέψης </a:t>
            </a:r>
          </a:p>
        </p:txBody>
      </p:sp>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LOBAL FUTURE EDUCATION FOUNDATION – From Education to EMPOWER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8" y="4071942"/>
            <a:ext cx="2952750" cy="2143116"/>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pic>
        <p:nvPicPr>
          <p:cNvPr id="12"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214282" y="6143644"/>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3753317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85861"/>
            <a:ext cx="8472518" cy="4071965"/>
          </a:xfrm>
        </p:spPr>
        <p:txBody>
          <a:bodyPr/>
          <a:lstStyle/>
          <a:p>
            <a:pPr algn="just">
              <a:buNone/>
            </a:pPr>
            <a:endParaRPr lang="el-GR" sz="2400" dirty="0"/>
          </a:p>
          <a:p>
            <a:pPr algn="just"/>
            <a:r>
              <a:rPr lang="el-GR" sz="2400" dirty="0"/>
              <a:t>Κατά τον </a:t>
            </a:r>
            <a:r>
              <a:rPr lang="en-US" sz="2400" b="1" dirty="0" err="1" smtClean="0"/>
              <a:t>Lipamn</a:t>
            </a:r>
            <a:r>
              <a:rPr lang="el-GR" sz="2400" b="1" dirty="0" smtClean="0"/>
              <a:t> </a:t>
            </a:r>
            <a:r>
              <a:rPr lang="el-GR" sz="2400" dirty="0" smtClean="0"/>
              <a:t>(1995)</a:t>
            </a:r>
            <a:r>
              <a:rPr lang="en-US" sz="2400" dirty="0" smtClean="0"/>
              <a:t> </a:t>
            </a:r>
            <a:r>
              <a:rPr lang="el-GR" sz="2400" dirty="0"/>
              <a:t>η κριτική σκέψη είναι ο τύπος σκέψης που στηρίζεται σε αντικειμενικά κριτήρια και οδηγεί σε ορθές κρίσεις μέσα σε ποικίλα περιβάλλοντα και περιστάσεις. </a:t>
            </a:r>
          </a:p>
          <a:p>
            <a:pPr algn="just">
              <a:buNone/>
            </a:pPr>
            <a:endParaRPr lang="el-GR" sz="2400" dirty="0"/>
          </a:p>
          <a:p>
            <a:pPr algn="just"/>
            <a:r>
              <a:rPr lang="el-GR" sz="2400" dirty="0"/>
              <a:t>Η κριτική σκέψη είναι η σκέψη που νοηματοδοτεί τα στοιχεία που διαμορφώνουν και οργανώνουν τις κρίσεις. </a:t>
            </a:r>
          </a:p>
          <a:p>
            <a:pPr marL="0" indent="0">
              <a:buNone/>
            </a:pPr>
            <a:endParaRPr lang="el-GR" sz="1800" dirty="0"/>
          </a:p>
        </p:txBody>
      </p:sp>
      <p:sp>
        <p:nvSpPr>
          <p:cNvPr id="5" name="Slide Number Placeholder 4"/>
          <p:cNvSpPr>
            <a:spLocks noGrp="1"/>
          </p:cNvSpPr>
          <p:nvPr>
            <p:ph type="sldNum" sz="quarter" idx="12"/>
          </p:nvPr>
        </p:nvSpPr>
        <p:spPr/>
        <p:txBody>
          <a:bodyPr/>
          <a:lstStyle/>
          <a:p>
            <a:pPr>
              <a:defRPr/>
            </a:pPr>
            <a:fld id="{42C947E4-103A-4C6C-974E-E1591FD8F14E}" type="slidenum">
              <a:rPr lang="el-GR" smtClean="0">
                <a:solidFill>
                  <a:prstClr val="black">
                    <a:tint val="75000"/>
                  </a:prstClr>
                </a:solidFill>
              </a:rPr>
              <a:pPr>
                <a:defRPr/>
              </a:pPr>
              <a:t>38</a:t>
            </a:fld>
            <a:endParaRPr lang="el-GR" dirty="0">
              <a:solidFill>
                <a:prstClr val="black">
                  <a:tint val="75000"/>
                </a:prstClr>
              </a:solidFill>
            </a:endParaRPr>
          </a:p>
        </p:txBody>
      </p:sp>
      <p:sp>
        <p:nvSpPr>
          <p:cNvPr id="6" name="1 - Τίτλος"/>
          <p:cNvSpPr txBox="1">
            <a:spLocks/>
          </p:cNvSpPr>
          <p:nvPr/>
        </p:nvSpPr>
        <p:spPr bwMode="auto">
          <a:xfrm>
            <a:off x="0" y="428604"/>
            <a:ext cx="8532440" cy="965349"/>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3200" b="1" dirty="0">
                <a:solidFill>
                  <a:prstClr val="black"/>
                </a:solidFill>
              </a:rPr>
              <a:t>Ορισμοί της κριτικής σκέψης </a:t>
            </a:r>
          </a:p>
        </p:txBody>
      </p:sp>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LOBAL FUTURE EDUCATION FOUNDATION – From Education to EMPOWER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8" y="5143512"/>
            <a:ext cx="2952750" cy="142876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pic>
        <p:nvPicPr>
          <p:cNvPr id="12"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214282" y="6143644"/>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45735230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74"/>
            <a:ext cx="8472518" cy="3857652"/>
          </a:xfrm>
        </p:spPr>
        <p:txBody>
          <a:bodyPr/>
          <a:lstStyle/>
          <a:p>
            <a:pPr algn="just"/>
            <a:r>
              <a:rPr lang="el-GR" sz="2400" dirty="0"/>
              <a:t>Ένας άλλος ορισμός εισάγεται από το </a:t>
            </a:r>
            <a:r>
              <a:rPr lang="el-GR" sz="2400" b="1" dirty="0" err="1" smtClean="0"/>
              <a:t>Beyer</a:t>
            </a:r>
            <a:r>
              <a:rPr lang="el-GR" sz="2400" b="1" dirty="0" smtClean="0"/>
              <a:t> </a:t>
            </a:r>
            <a:r>
              <a:rPr lang="el-GR" sz="2400" dirty="0" smtClean="0"/>
              <a:t>(1985), </a:t>
            </a:r>
            <a:r>
              <a:rPr lang="el-GR" sz="2400" dirty="0"/>
              <a:t>ο οποίος θεωρεί ότι η κριτική σκέψη είναι η διαδικασία της αξιολόγησης της αυθεντικότητας, της ακρίβειας και της αξίας των γνώσεων και των επιχειρημάτων. </a:t>
            </a:r>
          </a:p>
          <a:p>
            <a:endParaRPr lang="el-GR" sz="2400" dirty="0"/>
          </a:p>
          <a:p>
            <a:pPr algn="just"/>
            <a:r>
              <a:rPr lang="el-GR" sz="2400" dirty="0"/>
              <a:t>Ο </a:t>
            </a:r>
            <a:r>
              <a:rPr lang="el-GR" sz="2400" b="1" dirty="0" err="1" smtClean="0"/>
              <a:t>Paul</a:t>
            </a:r>
            <a:r>
              <a:rPr lang="el-GR" sz="2400" b="1" dirty="0" smtClean="0"/>
              <a:t> </a:t>
            </a:r>
            <a:r>
              <a:rPr lang="el-GR" sz="2400" dirty="0" smtClean="0"/>
              <a:t>(1990) </a:t>
            </a:r>
            <a:r>
              <a:rPr lang="el-GR" sz="2400" dirty="0"/>
              <a:t>δίνει μια άλλη διάσταση στην κριτική σκέψη, ορίζοντάς την ως πειθαρχημένη και αυτοκατευθυνόμενη σκέψη που λειτουργεί με βάση ορισμένους νοητικούς κανόνες και προσανατολίζεται σύμφωνα με τη φύση του προβλήματος και τη γνωστική περιοχή. </a:t>
            </a:r>
          </a:p>
          <a:p>
            <a:pPr marL="0" indent="0">
              <a:buNone/>
            </a:pPr>
            <a:endParaRPr lang="el-GR" sz="1800" dirty="0"/>
          </a:p>
        </p:txBody>
      </p:sp>
      <p:sp>
        <p:nvSpPr>
          <p:cNvPr id="5" name="Slide Number Placeholder 4"/>
          <p:cNvSpPr>
            <a:spLocks noGrp="1"/>
          </p:cNvSpPr>
          <p:nvPr>
            <p:ph type="sldNum" sz="quarter" idx="12"/>
          </p:nvPr>
        </p:nvSpPr>
        <p:spPr/>
        <p:txBody>
          <a:bodyPr/>
          <a:lstStyle/>
          <a:p>
            <a:pPr>
              <a:defRPr/>
            </a:pPr>
            <a:fld id="{42C947E4-103A-4C6C-974E-E1591FD8F14E}" type="slidenum">
              <a:rPr lang="el-GR" smtClean="0">
                <a:solidFill>
                  <a:prstClr val="black">
                    <a:tint val="75000"/>
                  </a:prstClr>
                </a:solidFill>
              </a:rPr>
              <a:pPr>
                <a:defRPr/>
              </a:pPr>
              <a:t>39</a:t>
            </a:fld>
            <a:endParaRPr lang="el-GR" dirty="0">
              <a:solidFill>
                <a:prstClr val="black">
                  <a:tint val="75000"/>
                </a:prstClr>
              </a:solidFill>
            </a:endParaRPr>
          </a:p>
        </p:txBody>
      </p:sp>
      <p:sp>
        <p:nvSpPr>
          <p:cNvPr id="6" name="1 - Τίτλος"/>
          <p:cNvSpPr txBox="1">
            <a:spLocks/>
          </p:cNvSpPr>
          <p:nvPr/>
        </p:nvSpPr>
        <p:spPr bwMode="auto">
          <a:xfrm>
            <a:off x="0" y="428604"/>
            <a:ext cx="8532440" cy="965349"/>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3200" b="1" dirty="0">
                <a:solidFill>
                  <a:prstClr val="black"/>
                </a:solidFill>
              </a:rPr>
              <a:t>Ορισμοί της κριτικής σκέψης </a:t>
            </a:r>
          </a:p>
        </p:txBody>
      </p:sp>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LOBAL FUTURE EDUCATION FOUNDATION – From Education to EMPOWER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8" y="5143512"/>
            <a:ext cx="2952750" cy="142876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pic>
        <p:nvPicPr>
          <p:cNvPr id="12"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214282" y="6143644"/>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12049102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ientation | A word cloud featuring &quot;Orientation&quot;. Thi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4725144"/>
            <a:ext cx="4810867" cy="2419528"/>
          </a:xfrm>
          <a:prstGeom prst="rect">
            <a:avLst/>
          </a:prstGeom>
        </p:spPr>
      </p:pic>
      <p:sp>
        <p:nvSpPr>
          <p:cNvPr id="16" name="1 - Τίτλος"/>
          <p:cNvSpPr txBox="1">
            <a:spLocks/>
          </p:cNvSpPr>
          <p:nvPr/>
        </p:nvSpPr>
        <p:spPr bwMode="auto">
          <a:xfrm>
            <a:off x="0" y="404664"/>
            <a:ext cx="7524328" cy="503237"/>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2800" b="1" dirty="0" smtClean="0">
                <a:solidFill>
                  <a:schemeClr val="accent6">
                    <a:lumMod val="50000"/>
                  </a:schemeClr>
                </a:solidFill>
              </a:rPr>
              <a:t>21</a:t>
            </a:r>
            <a:r>
              <a:rPr lang="el-GR" sz="2800" b="1" baseline="30000" dirty="0" err="1" smtClean="0">
                <a:solidFill>
                  <a:schemeClr val="accent6">
                    <a:lumMod val="50000"/>
                  </a:schemeClr>
                </a:solidFill>
              </a:rPr>
              <a:t>ος</a:t>
            </a:r>
            <a:r>
              <a:rPr lang="el-GR" sz="2800" b="1" dirty="0" smtClean="0">
                <a:solidFill>
                  <a:schemeClr val="accent6">
                    <a:lumMod val="50000"/>
                  </a:schemeClr>
                </a:solidFill>
              </a:rPr>
              <a:t> αιώνας </a:t>
            </a:r>
            <a:r>
              <a:rPr lang="el-GR" sz="2400" b="1" dirty="0" smtClean="0">
                <a:solidFill>
                  <a:schemeClr val="accent1">
                    <a:lumMod val="75000"/>
                  </a:schemeClr>
                </a:solidFill>
              </a:rPr>
              <a:t>και προκλήσεις για τους εκπαιδευόμενους:</a:t>
            </a:r>
            <a:endParaRPr lang="el-GR" sz="1800" b="1" dirty="0">
              <a:solidFill>
                <a:schemeClr val="accent1">
                  <a:lumMod val="75000"/>
                </a:schemeClr>
              </a:solidFill>
              <a:cs typeface="Times New Roman" pitchFamily="18" charset="0"/>
            </a:endParaRPr>
          </a:p>
        </p:txBody>
      </p:sp>
      <p:sp>
        <p:nvSpPr>
          <p:cNvPr id="3" name="TextBox 2"/>
          <p:cNvSpPr txBox="1"/>
          <p:nvPr/>
        </p:nvSpPr>
        <p:spPr>
          <a:xfrm>
            <a:off x="0" y="2276872"/>
            <a:ext cx="7476554" cy="2585323"/>
          </a:xfrm>
          <a:prstGeom prst="rect">
            <a:avLst/>
          </a:prstGeom>
          <a:solidFill>
            <a:schemeClr val="accent1">
              <a:lumMod val="40000"/>
              <a:lumOff val="60000"/>
            </a:schemeClr>
          </a:solidFill>
        </p:spPr>
        <p:txBody>
          <a:bodyPr wrap="square" rtlCol="0">
            <a:spAutoFit/>
          </a:bodyPr>
          <a:lstStyle/>
          <a:p>
            <a:r>
              <a:rPr lang="el-GR" dirty="0" smtClean="0">
                <a:solidFill>
                  <a:schemeClr val="accent6">
                    <a:lumMod val="50000"/>
                  </a:schemeClr>
                </a:solidFill>
                <a:latin typeface="+mn-lt"/>
                <a:cs typeface="+mn-cs"/>
              </a:rPr>
              <a:t>      Απαραίτητα </a:t>
            </a:r>
            <a:r>
              <a:rPr lang="el-GR" b="1" dirty="0" smtClean="0">
                <a:solidFill>
                  <a:schemeClr val="accent6">
                    <a:lumMod val="50000"/>
                  </a:schemeClr>
                </a:solidFill>
                <a:latin typeface="+mn-lt"/>
                <a:cs typeface="+mn-cs"/>
              </a:rPr>
              <a:t>εφόδια</a:t>
            </a:r>
            <a:r>
              <a:rPr lang="el-GR" dirty="0" smtClean="0">
                <a:solidFill>
                  <a:schemeClr val="accent6">
                    <a:lumMod val="50000"/>
                  </a:schemeClr>
                </a:solidFill>
                <a:latin typeface="+mn-lt"/>
                <a:cs typeface="+mn-cs"/>
              </a:rPr>
              <a:t>:</a:t>
            </a:r>
            <a:endParaRPr lang="el-GR" dirty="0">
              <a:solidFill>
                <a:schemeClr val="accent6">
                  <a:lumMod val="50000"/>
                </a:schemeClr>
              </a:solidFill>
              <a:latin typeface="+mn-lt"/>
              <a:cs typeface="+mn-cs"/>
            </a:endParaRPr>
          </a:p>
          <a:p>
            <a:pPr marL="285750" indent="-285750">
              <a:lnSpc>
                <a:spcPct val="150000"/>
              </a:lnSpc>
              <a:buFont typeface="Arial" panose="020B0604020202020204" pitchFamily="34" charset="0"/>
              <a:buChar char="•"/>
            </a:pPr>
            <a:r>
              <a:rPr lang="el-GR" sz="1600" dirty="0">
                <a:solidFill>
                  <a:schemeClr val="accent6">
                    <a:lumMod val="50000"/>
                  </a:schemeClr>
                </a:solidFill>
                <a:latin typeface="+mn-lt"/>
                <a:cs typeface="+mn-cs"/>
              </a:rPr>
              <a:t>Δράση με </a:t>
            </a:r>
            <a:r>
              <a:rPr lang="el-GR" sz="1600" b="1" dirty="0">
                <a:solidFill>
                  <a:schemeClr val="accent6">
                    <a:lumMod val="50000"/>
                  </a:schemeClr>
                </a:solidFill>
                <a:latin typeface="+mn-lt"/>
                <a:cs typeface="+mn-cs"/>
              </a:rPr>
              <a:t>φαντασία</a:t>
            </a:r>
            <a:r>
              <a:rPr lang="el-GR" sz="1600" dirty="0">
                <a:solidFill>
                  <a:schemeClr val="accent6">
                    <a:lumMod val="50000"/>
                  </a:schemeClr>
                </a:solidFill>
                <a:latin typeface="+mn-lt"/>
                <a:cs typeface="+mn-cs"/>
              </a:rPr>
              <a:t> και </a:t>
            </a:r>
            <a:r>
              <a:rPr lang="el-GR" sz="1600" b="1" dirty="0">
                <a:solidFill>
                  <a:schemeClr val="accent6">
                    <a:lumMod val="50000"/>
                  </a:schemeClr>
                </a:solidFill>
                <a:latin typeface="+mn-lt"/>
                <a:cs typeface="+mn-cs"/>
              </a:rPr>
              <a:t>περιέργεια</a:t>
            </a:r>
            <a:r>
              <a:rPr lang="el-GR" sz="1600" dirty="0">
                <a:solidFill>
                  <a:schemeClr val="accent6">
                    <a:lumMod val="50000"/>
                  </a:schemeClr>
                </a:solidFill>
                <a:latin typeface="+mn-lt"/>
                <a:cs typeface="+mn-cs"/>
              </a:rPr>
              <a:t> </a:t>
            </a:r>
          </a:p>
          <a:p>
            <a:pPr marL="285750" indent="-285750">
              <a:lnSpc>
                <a:spcPct val="150000"/>
              </a:lnSpc>
              <a:buFont typeface="Arial" panose="020B0604020202020204" pitchFamily="34" charset="0"/>
              <a:buChar char="•"/>
            </a:pPr>
            <a:r>
              <a:rPr lang="el-GR" sz="1600" b="1" dirty="0">
                <a:solidFill>
                  <a:schemeClr val="accent6">
                    <a:lumMod val="50000"/>
                  </a:schemeClr>
                </a:solidFill>
                <a:latin typeface="+mn-lt"/>
                <a:cs typeface="+mn-cs"/>
              </a:rPr>
              <a:t>Ευελιξία</a:t>
            </a:r>
            <a:r>
              <a:rPr lang="el-GR" sz="1600" dirty="0">
                <a:solidFill>
                  <a:schemeClr val="accent6">
                    <a:lumMod val="50000"/>
                  </a:schemeClr>
                </a:solidFill>
                <a:latin typeface="+mn-lt"/>
                <a:cs typeface="+mn-cs"/>
              </a:rPr>
              <a:t> και </a:t>
            </a:r>
            <a:r>
              <a:rPr lang="el-GR" sz="1600" b="1" dirty="0">
                <a:solidFill>
                  <a:schemeClr val="accent6">
                    <a:lumMod val="50000"/>
                  </a:schemeClr>
                </a:solidFill>
                <a:latin typeface="+mn-lt"/>
                <a:cs typeface="+mn-cs"/>
              </a:rPr>
              <a:t>προσαρμοστικότητα</a:t>
            </a:r>
          </a:p>
          <a:p>
            <a:pPr marL="285750" indent="-285750">
              <a:lnSpc>
                <a:spcPct val="150000"/>
              </a:lnSpc>
              <a:buFont typeface="Arial" panose="020B0604020202020204" pitchFamily="34" charset="0"/>
              <a:buChar char="•"/>
            </a:pPr>
            <a:r>
              <a:rPr lang="el-GR" sz="1600" b="1" dirty="0">
                <a:solidFill>
                  <a:schemeClr val="accent6">
                    <a:lumMod val="50000"/>
                  </a:schemeClr>
                </a:solidFill>
                <a:latin typeface="+mn-lt"/>
                <a:cs typeface="+mn-cs"/>
              </a:rPr>
              <a:t>Σεβασμός</a:t>
            </a:r>
            <a:r>
              <a:rPr lang="el-GR" sz="1600" dirty="0">
                <a:solidFill>
                  <a:schemeClr val="accent6">
                    <a:lumMod val="50000"/>
                  </a:schemeClr>
                </a:solidFill>
                <a:latin typeface="+mn-lt"/>
                <a:cs typeface="+mn-cs"/>
              </a:rPr>
              <a:t> και εκτίμηση στις </a:t>
            </a:r>
            <a:r>
              <a:rPr lang="el-GR" sz="1600" b="1" dirty="0">
                <a:solidFill>
                  <a:schemeClr val="accent6">
                    <a:lumMod val="50000"/>
                  </a:schemeClr>
                </a:solidFill>
                <a:latin typeface="+mn-lt"/>
                <a:cs typeface="+mn-cs"/>
              </a:rPr>
              <a:t>ιδέες</a:t>
            </a:r>
            <a:r>
              <a:rPr lang="el-GR" sz="1600" dirty="0">
                <a:solidFill>
                  <a:schemeClr val="accent6">
                    <a:lumMod val="50000"/>
                  </a:schemeClr>
                </a:solidFill>
                <a:latin typeface="+mn-lt"/>
                <a:cs typeface="+mn-cs"/>
              </a:rPr>
              <a:t> και στις αξίες των </a:t>
            </a:r>
            <a:r>
              <a:rPr lang="el-GR" sz="1600" dirty="0" smtClean="0">
                <a:solidFill>
                  <a:schemeClr val="accent6">
                    <a:lumMod val="50000"/>
                  </a:schemeClr>
                </a:solidFill>
                <a:latin typeface="+mn-lt"/>
                <a:cs typeface="+mn-cs"/>
              </a:rPr>
              <a:t>άλλων</a:t>
            </a:r>
          </a:p>
          <a:p>
            <a:pPr marL="285750" indent="-285750">
              <a:lnSpc>
                <a:spcPct val="150000"/>
              </a:lnSpc>
              <a:buFont typeface="Arial" panose="020B0604020202020204" pitchFamily="34" charset="0"/>
              <a:buChar char="•"/>
            </a:pPr>
            <a:r>
              <a:rPr lang="el-GR" sz="1600" b="1" dirty="0" smtClean="0">
                <a:solidFill>
                  <a:schemeClr val="accent6">
                    <a:lumMod val="50000"/>
                  </a:schemeClr>
                </a:solidFill>
                <a:latin typeface="+mn-lt"/>
                <a:cs typeface="+mn-cs"/>
              </a:rPr>
              <a:t>Ανθεκτικότητα</a:t>
            </a:r>
            <a:r>
              <a:rPr lang="el-GR" sz="1600" dirty="0" smtClean="0">
                <a:solidFill>
                  <a:schemeClr val="accent6">
                    <a:lumMod val="50000"/>
                  </a:schemeClr>
                </a:solidFill>
                <a:latin typeface="+mn-lt"/>
                <a:cs typeface="+mn-cs"/>
              </a:rPr>
              <a:t> </a:t>
            </a:r>
            <a:r>
              <a:rPr lang="el-GR" sz="1600" dirty="0">
                <a:solidFill>
                  <a:schemeClr val="accent6">
                    <a:lumMod val="50000"/>
                  </a:schemeClr>
                </a:solidFill>
                <a:latin typeface="+mn-lt"/>
                <a:cs typeface="+mn-cs"/>
              </a:rPr>
              <a:t>στην αποτυχία και στις </a:t>
            </a:r>
            <a:r>
              <a:rPr lang="el-GR" sz="1600" dirty="0" smtClean="0">
                <a:solidFill>
                  <a:schemeClr val="accent6">
                    <a:lumMod val="50000"/>
                  </a:schemeClr>
                </a:solidFill>
                <a:latin typeface="+mn-lt"/>
                <a:cs typeface="+mn-cs"/>
              </a:rPr>
              <a:t>αντιξοότητες</a:t>
            </a:r>
          </a:p>
          <a:p>
            <a:pPr marL="285750" indent="-285750">
              <a:lnSpc>
                <a:spcPct val="150000"/>
              </a:lnSpc>
              <a:buFont typeface="Arial" panose="020B0604020202020204" pitchFamily="34" charset="0"/>
              <a:buChar char="•"/>
            </a:pPr>
            <a:r>
              <a:rPr lang="el-GR" sz="1600" dirty="0" smtClean="0">
                <a:solidFill>
                  <a:schemeClr val="accent6">
                    <a:lumMod val="50000"/>
                  </a:schemeClr>
                </a:solidFill>
                <a:latin typeface="+mn-lt"/>
                <a:cs typeface="+mn-cs"/>
              </a:rPr>
              <a:t>Αποδοχή </a:t>
            </a:r>
            <a:r>
              <a:rPr lang="el-GR" sz="1600" dirty="0">
                <a:solidFill>
                  <a:schemeClr val="accent6">
                    <a:lumMod val="50000"/>
                  </a:schemeClr>
                </a:solidFill>
                <a:latin typeface="+mn-lt"/>
                <a:cs typeface="+mn-cs"/>
              </a:rPr>
              <a:t>και </a:t>
            </a:r>
            <a:r>
              <a:rPr lang="el-GR" sz="1600" b="1" dirty="0">
                <a:solidFill>
                  <a:schemeClr val="accent6">
                    <a:lumMod val="50000"/>
                  </a:schemeClr>
                </a:solidFill>
                <a:latin typeface="+mn-lt"/>
                <a:cs typeface="+mn-cs"/>
              </a:rPr>
              <a:t>σωστός χειρισμός</a:t>
            </a:r>
            <a:r>
              <a:rPr lang="el-GR" sz="1600" dirty="0">
                <a:solidFill>
                  <a:schemeClr val="accent6">
                    <a:lumMod val="50000"/>
                  </a:schemeClr>
                </a:solidFill>
                <a:latin typeface="+mn-lt"/>
                <a:cs typeface="+mn-cs"/>
              </a:rPr>
              <a:t> των συνεχόμενων αλλαγών</a:t>
            </a:r>
          </a:p>
          <a:p>
            <a:pPr marL="285750" indent="-285750">
              <a:lnSpc>
                <a:spcPct val="150000"/>
              </a:lnSpc>
              <a:buFont typeface="Arial" panose="020B0604020202020204" pitchFamily="34" charset="0"/>
              <a:buChar char="•"/>
            </a:pPr>
            <a:r>
              <a:rPr lang="el-GR" sz="1600" b="1" dirty="0">
                <a:solidFill>
                  <a:schemeClr val="accent6">
                    <a:lumMod val="50000"/>
                  </a:schemeClr>
                </a:solidFill>
                <a:latin typeface="+mn-lt"/>
                <a:cs typeface="+mn-cs"/>
              </a:rPr>
              <a:t>Θετική</a:t>
            </a:r>
            <a:r>
              <a:rPr lang="el-GR" sz="1600" dirty="0">
                <a:solidFill>
                  <a:schemeClr val="accent6">
                    <a:lumMod val="50000"/>
                  </a:schemeClr>
                </a:solidFill>
                <a:latin typeface="+mn-lt"/>
                <a:cs typeface="+mn-cs"/>
              </a:rPr>
              <a:t> </a:t>
            </a:r>
            <a:r>
              <a:rPr lang="el-GR" sz="1600" dirty="0" smtClean="0">
                <a:solidFill>
                  <a:schemeClr val="accent6">
                    <a:lumMod val="50000"/>
                  </a:schemeClr>
                </a:solidFill>
                <a:latin typeface="+mn-lt"/>
                <a:cs typeface="+mn-cs"/>
              </a:rPr>
              <a:t>στάση</a:t>
            </a:r>
            <a:endParaRPr lang="el-GR" sz="1600" dirty="0">
              <a:solidFill>
                <a:schemeClr val="accent6">
                  <a:lumMod val="50000"/>
                </a:schemeClr>
              </a:solidFill>
              <a:latin typeface="+mn-lt"/>
              <a:cs typeface="+mn-cs"/>
            </a:endParaRPr>
          </a:p>
        </p:txBody>
      </p:sp>
      <p:sp>
        <p:nvSpPr>
          <p:cNvPr id="5" name="TextBox 4"/>
          <p:cNvSpPr txBox="1"/>
          <p:nvPr/>
        </p:nvSpPr>
        <p:spPr>
          <a:xfrm>
            <a:off x="107504" y="1232456"/>
            <a:ext cx="7937564" cy="584775"/>
          </a:xfrm>
          <a:prstGeom prst="rect">
            <a:avLst/>
          </a:prstGeom>
          <a:noFill/>
        </p:spPr>
        <p:txBody>
          <a:bodyPr wrap="square" rtlCol="0">
            <a:spAutoFit/>
          </a:bodyPr>
          <a:lstStyle/>
          <a:p>
            <a:pPr algn="ctr"/>
            <a:r>
              <a:rPr lang="el-GR" sz="1600" b="1" dirty="0" smtClean="0">
                <a:solidFill>
                  <a:schemeClr val="accent1">
                    <a:lumMod val="50000"/>
                  </a:schemeClr>
                </a:solidFill>
                <a:latin typeface="+mn-lt"/>
              </a:rPr>
              <a:t>Αλλαγή προσανατολισμού, </a:t>
            </a:r>
            <a:r>
              <a:rPr lang="el-GR" sz="1600" b="1" dirty="0">
                <a:solidFill>
                  <a:schemeClr val="accent1">
                    <a:lumMod val="50000"/>
                  </a:schemeClr>
                </a:solidFill>
                <a:latin typeface="+mn-lt"/>
              </a:rPr>
              <a:t>προσαρμόζοντας κατάλληλα </a:t>
            </a:r>
            <a:r>
              <a:rPr lang="el-GR" sz="1600" b="1" dirty="0" smtClean="0">
                <a:solidFill>
                  <a:schemeClr val="accent1">
                    <a:lumMod val="50000"/>
                  </a:schemeClr>
                </a:solidFill>
                <a:latin typeface="+mn-lt"/>
              </a:rPr>
              <a:t>γνώσεις</a:t>
            </a:r>
            <a:r>
              <a:rPr lang="el-GR" sz="1600" b="1" dirty="0">
                <a:solidFill>
                  <a:schemeClr val="accent1">
                    <a:lumMod val="50000"/>
                  </a:schemeClr>
                </a:solidFill>
                <a:latin typeface="+mn-lt"/>
              </a:rPr>
              <a:t>, </a:t>
            </a:r>
            <a:r>
              <a:rPr lang="el-GR" sz="1600" b="1" dirty="0" smtClean="0">
                <a:solidFill>
                  <a:schemeClr val="accent1">
                    <a:lumMod val="50000"/>
                  </a:schemeClr>
                </a:solidFill>
                <a:latin typeface="+mn-lt"/>
              </a:rPr>
              <a:t>δεξιότητες </a:t>
            </a:r>
            <a:r>
              <a:rPr lang="el-GR" sz="1600" b="1" dirty="0">
                <a:solidFill>
                  <a:schemeClr val="accent1">
                    <a:lumMod val="50000"/>
                  </a:schemeClr>
                </a:solidFill>
                <a:latin typeface="+mn-lt"/>
              </a:rPr>
              <a:t>και </a:t>
            </a:r>
            <a:r>
              <a:rPr lang="el-GR" sz="1600" b="1" dirty="0" smtClean="0">
                <a:solidFill>
                  <a:schemeClr val="accent1">
                    <a:lumMod val="50000"/>
                  </a:schemeClr>
                </a:solidFill>
                <a:latin typeface="+mn-lt"/>
              </a:rPr>
              <a:t>ικανότητες, μέχρι </a:t>
            </a:r>
            <a:r>
              <a:rPr lang="el-GR" sz="1600" b="1" dirty="0">
                <a:solidFill>
                  <a:schemeClr val="accent1">
                    <a:lumMod val="50000"/>
                  </a:schemeClr>
                </a:solidFill>
                <a:latin typeface="+mn-lt"/>
              </a:rPr>
              <a:t>και 8 φορές κατά τη διάρκεια της </a:t>
            </a:r>
            <a:r>
              <a:rPr lang="el-GR" sz="1600" b="1" dirty="0" smtClean="0">
                <a:solidFill>
                  <a:schemeClr val="accent1">
                    <a:lumMod val="50000"/>
                  </a:schemeClr>
                </a:solidFill>
                <a:latin typeface="+mn-lt"/>
              </a:rPr>
              <a:t>καριέρας! </a:t>
            </a:r>
            <a:endParaRPr lang="el-GR" sz="1600" b="1" dirty="0">
              <a:solidFill>
                <a:schemeClr val="accent1">
                  <a:lumMod val="50000"/>
                </a:schemeClr>
              </a:solidFill>
              <a:latin typeface="+mn-lt"/>
            </a:endParaRPr>
          </a:p>
        </p:txBody>
      </p:sp>
    </p:spTree>
    <p:extLst>
      <p:ext uri="{BB962C8B-B14F-4D97-AF65-F5344CB8AC3E}">
        <p14:creationId xmlns:p14="http://schemas.microsoft.com/office/powerpoint/2010/main" val="2823899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43050"/>
            <a:ext cx="8472518" cy="3714776"/>
          </a:xfrm>
        </p:spPr>
        <p:txBody>
          <a:bodyPr/>
          <a:lstStyle/>
          <a:p>
            <a:pPr algn="just"/>
            <a:r>
              <a:rPr lang="el-GR" sz="2400" dirty="0"/>
              <a:t>Η κριτική σκέψη μπορεί να οριστεί ως η ικανότητα να σκεφτόμαστε ορθολογικά, διερευνώντας ζητήματα και ιδέες και κατανοώντας τη λογική σύνδεση μεταξύ τους, πριν αποδεχθούμε ή σχηματίσουμε μία άποψη ή ένα συμπέρασμα. </a:t>
            </a:r>
          </a:p>
          <a:p>
            <a:pPr algn="just"/>
            <a:endParaRPr lang="el-GR" sz="2400" dirty="0"/>
          </a:p>
          <a:p>
            <a:pPr algn="just"/>
            <a:r>
              <a:rPr lang="el-GR" sz="2400" dirty="0"/>
              <a:t>Μπορεί επίσης να οριστεί ως η ικανότητα να εμπλακούμε στον προβληματισμό/αναστοχασμό και την ανεξάρτητη σκέψη.</a:t>
            </a:r>
          </a:p>
          <a:p>
            <a:pPr marL="0" indent="0">
              <a:buNone/>
            </a:pPr>
            <a:endParaRPr lang="el-GR" sz="1800" dirty="0"/>
          </a:p>
        </p:txBody>
      </p:sp>
      <p:sp>
        <p:nvSpPr>
          <p:cNvPr id="5" name="Slide Number Placeholder 4"/>
          <p:cNvSpPr>
            <a:spLocks noGrp="1"/>
          </p:cNvSpPr>
          <p:nvPr>
            <p:ph type="sldNum" sz="quarter" idx="12"/>
          </p:nvPr>
        </p:nvSpPr>
        <p:spPr/>
        <p:txBody>
          <a:bodyPr/>
          <a:lstStyle/>
          <a:p>
            <a:pPr>
              <a:defRPr/>
            </a:pPr>
            <a:fld id="{42C947E4-103A-4C6C-974E-E1591FD8F14E}" type="slidenum">
              <a:rPr lang="el-GR" smtClean="0">
                <a:solidFill>
                  <a:prstClr val="black">
                    <a:tint val="75000"/>
                  </a:prstClr>
                </a:solidFill>
              </a:rPr>
              <a:pPr>
                <a:defRPr/>
              </a:pPr>
              <a:t>40</a:t>
            </a:fld>
            <a:endParaRPr lang="el-GR" dirty="0">
              <a:solidFill>
                <a:prstClr val="black">
                  <a:tint val="75000"/>
                </a:prstClr>
              </a:solidFill>
            </a:endParaRPr>
          </a:p>
        </p:txBody>
      </p:sp>
      <p:sp>
        <p:nvSpPr>
          <p:cNvPr id="6" name="1 - Τίτλος"/>
          <p:cNvSpPr txBox="1">
            <a:spLocks/>
          </p:cNvSpPr>
          <p:nvPr/>
        </p:nvSpPr>
        <p:spPr bwMode="auto">
          <a:xfrm>
            <a:off x="0" y="428604"/>
            <a:ext cx="8532440" cy="965349"/>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3200" b="1" dirty="0">
                <a:solidFill>
                  <a:prstClr val="black"/>
                </a:solidFill>
              </a:rPr>
              <a:t>Ορισμοί της κριτικής σκέψης </a:t>
            </a:r>
          </a:p>
        </p:txBody>
      </p:sp>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214282" y="6143644"/>
            <a:ext cx="440516" cy="531059"/>
          </a:xfrm>
          <a:prstGeom prst="rect">
            <a:avLst/>
          </a:prstGeom>
          <a:effectLst>
            <a:outerShdw blurRad="76200" sx="105000" sy="105000" algn="tr" rotWithShape="0">
              <a:srgbClr val="B40000">
                <a:alpha val="40000"/>
              </a:srgbClr>
            </a:outerShdw>
            <a:softEdge rad="12700"/>
          </a:effectLst>
        </p:spPr>
      </p:pic>
      <p:pic>
        <p:nvPicPr>
          <p:cNvPr id="11" name="Εικόνα 3">
            <a:extLst>
              <a:ext uri="{FF2B5EF4-FFF2-40B4-BE49-F238E27FC236}">
                <a16:creationId xmlns:a16="http://schemas.microsoft.com/office/drawing/2014/main" xmlns="" id="{3C89EC7B-A658-471D-9842-C073ADDDAEB1}"/>
              </a:ext>
            </a:extLst>
          </p:cNvPr>
          <p:cNvPicPr>
            <a:picLocks noChangeAspect="1"/>
          </p:cNvPicPr>
          <p:nvPr/>
        </p:nvPicPr>
        <p:blipFill>
          <a:blip r:embed="rId5"/>
          <a:stretch>
            <a:fillRect/>
          </a:stretch>
        </p:blipFill>
        <p:spPr>
          <a:xfrm>
            <a:off x="1928794" y="4643446"/>
            <a:ext cx="5643602" cy="2214554"/>
          </a:xfrm>
          <a:prstGeom prst="rect">
            <a:avLst/>
          </a:prstGeom>
        </p:spPr>
      </p:pic>
    </p:spTree>
    <p:extLst>
      <p:ext uri="{BB962C8B-B14F-4D97-AF65-F5344CB8AC3E}">
        <p14:creationId xmlns:p14="http://schemas.microsoft.com/office/powerpoint/2010/main" val="283330044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2860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Aft>
                <a:spcPts val="0"/>
              </a:spcAft>
              <a:defRPr/>
            </a:pPr>
            <a:r>
              <a:rPr lang="el-GR" sz="3200" b="1" dirty="0"/>
              <a:t>Συνοψίζοντας</a:t>
            </a:r>
          </a:p>
        </p:txBody>
      </p:sp>
      <p:sp>
        <p:nvSpPr>
          <p:cNvPr id="3" name="2 - Υπότιτλος"/>
          <p:cNvSpPr>
            <a:spLocks noGrp="1"/>
          </p:cNvSpPr>
          <p:nvPr>
            <p:ph type="subTitle" idx="1"/>
          </p:nvPr>
        </p:nvSpPr>
        <p:spPr>
          <a:xfrm>
            <a:off x="285720" y="1000108"/>
            <a:ext cx="8643998" cy="3580747"/>
          </a:xfrm>
        </p:spPr>
        <p:txBody>
          <a:bodyPr/>
          <a:lstStyle/>
          <a:p>
            <a:pPr algn="just"/>
            <a:r>
              <a:rPr lang="el-GR" sz="2400" dirty="0">
                <a:solidFill>
                  <a:schemeClr val="tx1"/>
                </a:solidFill>
              </a:rPr>
              <a:t>Η κριτική σκέψη εκλαμβάνεται ως ένα είδος σκέψης που χρησιμοποιεί σαφή αξιολογικά κριτήρια κατά την ανάλυση και επίλυση προβλημάτων και καταλήγει στη διατύπωση συμπερασμάτων μέσα από τη χρήση κριτηρίων. </a:t>
            </a:r>
          </a:p>
          <a:p>
            <a:pPr algn="just"/>
            <a:r>
              <a:rPr lang="el-GR" sz="2400" dirty="0">
                <a:solidFill>
                  <a:schemeClr val="tx1"/>
                </a:solidFill>
              </a:rPr>
              <a:t>Ο </a:t>
            </a:r>
            <a:r>
              <a:rPr lang="el-GR" sz="2400" b="1" dirty="0" err="1" smtClean="0">
                <a:solidFill>
                  <a:schemeClr val="tx1"/>
                </a:solidFill>
              </a:rPr>
              <a:t>Lipman</a:t>
            </a:r>
            <a:r>
              <a:rPr lang="el-GR" sz="2400" b="1" dirty="0" smtClean="0">
                <a:solidFill>
                  <a:schemeClr val="tx1"/>
                </a:solidFill>
              </a:rPr>
              <a:t> </a:t>
            </a:r>
            <a:r>
              <a:rPr lang="el-GR" sz="2400" dirty="0" smtClean="0">
                <a:solidFill>
                  <a:schemeClr val="tx1"/>
                </a:solidFill>
              </a:rPr>
              <a:t>(1995) </a:t>
            </a:r>
            <a:r>
              <a:rPr lang="el-GR" sz="2400" dirty="0">
                <a:solidFill>
                  <a:schemeClr val="tx1"/>
                </a:solidFill>
              </a:rPr>
              <a:t>προσθέτει στα παραπάνω, δυο ακόμη χαρακτηριστικά της κριτικής σκέψης: </a:t>
            </a:r>
          </a:p>
          <a:p>
            <a:pPr lvl="1" algn="just"/>
            <a:r>
              <a:rPr lang="el-GR" sz="2400" dirty="0">
                <a:solidFill>
                  <a:schemeClr val="tx1"/>
                </a:solidFill>
              </a:rPr>
              <a:t>την ικανότητα για αυτοβελτίωση και την ευαισθησία στα δεδομένα του περιβάλλοντος πλαισίου, όπως επίσης και την πιστή εφαρμογή των νόμων της λογικής. Γι' αυτό εξ' άλλου, αποκαλεί την </a:t>
            </a:r>
            <a:r>
              <a:rPr lang="el-GR" sz="2400" b="1" dirty="0">
                <a:solidFill>
                  <a:schemeClr val="tx1"/>
                </a:solidFill>
              </a:rPr>
              <a:t>κριτική σκέψη </a:t>
            </a:r>
            <a:r>
              <a:rPr lang="el-GR" sz="2400" dirty="0">
                <a:solidFill>
                  <a:schemeClr val="tx1"/>
                </a:solidFill>
              </a:rPr>
              <a:t>και </a:t>
            </a:r>
            <a:r>
              <a:rPr lang="el-GR" sz="2400" b="1" dirty="0">
                <a:solidFill>
                  <a:schemeClr val="tx1"/>
                </a:solidFill>
              </a:rPr>
              <a:t>ορθολογική σκέψη</a:t>
            </a:r>
            <a:r>
              <a:rPr lang="el-GR" sz="2400" dirty="0">
                <a:solidFill>
                  <a:schemeClr val="tx1"/>
                </a:solidFill>
              </a:rPr>
              <a:t>.</a:t>
            </a:r>
            <a:r>
              <a:rPr lang="el-GR" sz="2400" b="1" dirty="0">
                <a:solidFill>
                  <a:schemeClr val="tx1"/>
                </a:solidFill>
              </a:rPr>
              <a:t> </a:t>
            </a:r>
          </a:p>
          <a:p>
            <a:endParaRPr lang="el-GR" sz="2000" dirty="0">
              <a:solidFill>
                <a:schemeClr val="tx1">
                  <a:lumMod val="75000"/>
                  <a:lumOff val="25000"/>
                </a:schemeClr>
              </a:solidFill>
            </a:endParaRP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pic>
        <p:nvPicPr>
          <p:cNvPr id="8" name="Εικόνα 3">
            <a:extLst>
              <a:ext uri="{FF2B5EF4-FFF2-40B4-BE49-F238E27FC236}">
                <a16:creationId xmlns:a16="http://schemas.microsoft.com/office/drawing/2014/main" xmlns="" id="{3C89EC7B-A658-471D-9842-C073ADDDAEB1}"/>
              </a:ext>
            </a:extLst>
          </p:cNvPr>
          <p:cNvPicPr>
            <a:picLocks noChangeAspect="1"/>
          </p:cNvPicPr>
          <p:nvPr/>
        </p:nvPicPr>
        <p:blipFill>
          <a:blip r:embed="rId5"/>
          <a:stretch>
            <a:fillRect/>
          </a:stretch>
        </p:blipFill>
        <p:spPr>
          <a:xfrm>
            <a:off x="1928794" y="5000636"/>
            <a:ext cx="5205041" cy="1857364"/>
          </a:xfrm>
          <a:prstGeom prst="rect">
            <a:avLst/>
          </a:prstGeom>
        </p:spPr>
      </p:pic>
    </p:spTree>
    <p:extLst>
      <p:ext uri="{BB962C8B-B14F-4D97-AF65-F5344CB8AC3E}">
        <p14:creationId xmlns:p14="http://schemas.microsoft.com/office/powerpoint/2010/main" val="344292275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08331"/>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3" name="2 - Υπότιτλος"/>
          <p:cNvSpPr>
            <a:spLocks noGrp="1"/>
          </p:cNvSpPr>
          <p:nvPr>
            <p:ph type="subTitle" idx="1"/>
          </p:nvPr>
        </p:nvSpPr>
        <p:spPr>
          <a:xfrm>
            <a:off x="827584" y="1489695"/>
            <a:ext cx="7129463" cy="3240087"/>
          </a:xfrm>
        </p:spPr>
        <p:txBody>
          <a:bodyPr/>
          <a:lstStyle/>
          <a:p>
            <a:pPr algn="l" eaLnBrk="1" hangingPunct="1"/>
            <a:endParaRPr lang="el-GR" sz="2400" dirty="0">
              <a:solidFill>
                <a:schemeClr val="tx1"/>
              </a:solidFill>
              <a:ea typeface="Segoe UI Symbol" pitchFamily="34" charset="0"/>
              <a:cs typeface="Times New Roman" pitchFamily="18" charset="0"/>
            </a:endParaRPr>
          </a:p>
        </p:txBody>
      </p:sp>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graphicFrame>
        <p:nvGraphicFramePr>
          <p:cNvPr id="5" name="Diagram 4"/>
          <p:cNvGraphicFramePr/>
          <p:nvPr>
            <p:extLst>
              <p:ext uri="{D42A27DB-BD31-4B8C-83A1-F6EECF244321}">
                <p14:modId xmlns:p14="http://schemas.microsoft.com/office/powerpoint/2010/main" val="3893125876"/>
              </p:ext>
            </p:extLst>
          </p:nvPr>
        </p:nvGraphicFramePr>
        <p:xfrm>
          <a:off x="468608" y="1554791"/>
          <a:ext cx="8495880" cy="5330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Στρογγυλεμένο ορθογώνιο 9"/>
          <p:cNvSpPr/>
          <p:nvPr/>
        </p:nvSpPr>
        <p:spPr>
          <a:xfrm>
            <a:off x="3694712" y="992627"/>
            <a:ext cx="2018977" cy="721861"/>
          </a:xfrm>
          <a:prstGeom prst="roundRect">
            <a:avLst>
              <a:gd name="adj" fmla="val 10000"/>
            </a:avLst>
          </a:prstGeom>
          <a:blipFill rotWithShape="1">
            <a:blip r:embed="rId10"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8" name="Picture 2" descr="C:\Users\Gewrgia\Desktop\aplboo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348" y="942704"/>
            <a:ext cx="2054225" cy="2047875"/>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ctrTitle"/>
          </p:nvPr>
        </p:nvSpPr>
        <p:spPr>
          <a:xfrm>
            <a:off x="0" y="214290"/>
            <a:ext cx="7451725" cy="693611"/>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fontAlgn="auto">
              <a:lnSpc>
                <a:spcPct val="80000"/>
              </a:lnSpc>
              <a:spcAft>
                <a:spcPts val="0"/>
              </a:spcAft>
              <a:defRPr/>
            </a:pPr>
            <a:r>
              <a:rPr lang="el-GR" sz="2800" b="1" dirty="0"/>
              <a:t>Η </a:t>
            </a:r>
            <a:r>
              <a:rPr lang="el-GR" sz="2800" b="1" dirty="0" err="1"/>
              <a:t>Στοχαστικο</a:t>
            </a:r>
            <a:r>
              <a:rPr lang="el-GR" sz="2800" b="1" dirty="0"/>
              <a:t>-κριτική Σκέψη (</a:t>
            </a:r>
            <a:r>
              <a:rPr lang="el-GR" sz="2800" b="1" dirty="0" err="1"/>
              <a:t>reflective</a:t>
            </a:r>
            <a:r>
              <a:rPr lang="el-GR" sz="2800" b="1" dirty="0"/>
              <a:t> </a:t>
            </a:r>
            <a:r>
              <a:rPr lang="el-GR" sz="2800" b="1" dirty="0" err="1"/>
              <a:t>thinking</a:t>
            </a:r>
            <a:r>
              <a:rPr lang="el-GR" sz="2800" b="1" dirty="0"/>
              <a:t>)</a:t>
            </a:r>
            <a:endParaRPr lang="el-GR" sz="2800" b="1" dirty="0">
              <a:solidFill>
                <a:schemeClr val="accent6">
                  <a:lumMod val="50000"/>
                </a:schemeClr>
              </a:solidFill>
            </a:endParaRPr>
          </a:p>
        </p:txBody>
      </p:sp>
      <p:pic>
        <p:nvPicPr>
          <p:cNvPr id="11" name="Εικόνα 3">
            <a:extLst>
              <a:ext uri="{FF2B5EF4-FFF2-40B4-BE49-F238E27FC236}">
                <a16:creationId xmlns:a16="http://schemas.microsoft.com/office/drawing/2014/main" xmlns="" id="{3C89EC7B-A658-471D-9842-C073ADDDAEB1}"/>
              </a:ext>
            </a:extLst>
          </p:cNvPr>
          <p:cNvPicPr>
            <a:picLocks noChangeAspect="1"/>
          </p:cNvPicPr>
          <p:nvPr/>
        </p:nvPicPr>
        <p:blipFill>
          <a:blip r:embed="rId12"/>
          <a:stretch>
            <a:fillRect/>
          </a:stretch>
        </p:blipFill>
        <p:spPr>
          <a:xfrm>
            <a:off x="6715140" y="928670"/>
            <a:ext cx="2071702" cy="1000132"/>
          </a:xfrm>
          <a:prstGeom prst="rect">
            <a:avLst/>
          </a:prstGeom>
        </p:spPr>
      </p:pic>
    </p:spTree>
    <p:extLst>
      <p:ext uri="{BB962C8B-B14F-4D97-AF65-F5344CB8AC3E}">
        <p14:creationId xmlns:p14="http://schemas.microsoft.com/office/powerpoint/2010/main" val="156291226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 Τίτλος"/>
          <p:cNvSpPr txBox="1">
            <a:spLocks/>
          </p:cNvSpPr>
          <p:nvPr/>
        </p:nvSpPr>
        <p:spPr bwMode="auto">
          <a:xfrm>
            <a:off x="5572132" y="857232"/>
            <a:ext cx="3286148" cy="5214974"/>
          </a:xfrm>
          <a:prstGeom prst="rect">
            <a:avLst/>
          </a:prstGeom>
          <a:solidFill>
            <a:schemeClr val="accent6">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fontAlgn="auto" hangingPunct="1">
              <a:spcBef>
                <a:spcPct val="20000"/>
              </a:spcBef>
              <a:defRPr/>
            </a:pPr>
            <a:r>
              <a:rPr lang="el-GR" sz="2800" b="1" u="sng" dirty="0">
                <a:solidFill>
                  <a:prstClr val="black"/>
                </a:solidFill>
              </a:rPr>
              <a:t>Ικανότητες</a:t>
            </a:r>
          </a:p>
          <a:p>
            <a:pPr algn="just">
              <a:buFont typeface="Arial" pitchFamily="34" charset="0"/>
              <a:buChar char="•"/>
            </a:pPr>
            <a:r>
              <a:rPr lang="el-GR" sz="2000" b="1" dirty="0">
                <a:solidFill>
                  <a:prstClr val="black"/>
                </a:solidFill>
              </a:rPr>
              <a:t>Εστίαση στην ερώτηση</a:t>
            </a:r>
          </a:p>
          <a:p>
            <a:pPr algn="just">
              <a:buFont typeface="Arial" pitchFamily="34" charset="0"/>
              <a:buChar char="•"/>
            </a:pPr>
            <a:r>
              <a:rPr lang="el-GR" sz="2000" b="1" dirty="0">
                <a:solidFill>
                  <a:prstClr val="black"/>
                </a:solidFill>
              </a:rPr>
              <a:t>Ανάλυση των επιχειρημάτων</a:t>
            </a:r>
          </a:p>
          <a:p>
            <a:pPr algn="just">
              <a:buFont typeface="Arial" pitchFamily="34" charset="0"/>
              <a:buChar char="•"/>
            </a:pPr>
            <a:r>
              <a:rPr lang="el-GR" sz="2000" b="1" dirty="0">
                <a:solidFill>
                  <a:prstClr val="black"/>
                </a:solidFill>
              </a:rPr>
              <a:t>Εξαγωγή και κρίση συμπερασμάτων</a:t>
            </a:r>
          </a:p>
          <a:p>
            <a:pPr algn="just">
              <a:buFont typeface="Arial" pitchFamily="34" charset="0"/>
              <a:buChar char="•"/>
            </a:pPr>
            <a:r>
              <a:rPr lang="el-GR" sz="2000" b="1" dirty="0">
                <a:solidFill>
                  <a:prstClr val="black"/>
                </a:solidFill>
              </a:rPr>
              <a:t>Επαλήθευση υποθέσεων</a:t>
            </a:r>
          </a:p>
          <a:p>
            <a:pPr algn="just">
              <a:buFont typeface="Arial" pitchFamily="34" charset="0"/>
              <a:buChar char="•"/>
            </a:pPr>
            <a:r>
              <a:rPr lang="el-GR" sz="2000" b="1" dirty="0">
                <a:solidFill>
                  <a:prstClr val="black"/>
                </a:solidFill>
              </a:rPr>
              <a:t>Απόφαση για δράση</a:t>
            </a:r>
          </a:p>
          <a:p>
            <a:pPr algn="just">
              <a:buFont typeface="Arial" pitchFamily="34" charset="0"/>
              <a:buChar char="•"/>
            </a:pPr>
            <a:r>
              <a:rPr lang="el-GR" sz="2000" b="1" dirty="0">
                <a:solidFill>
                  <a:prstClr val="black"/>
                </a:solidFill>
              </a:rPr>
              <a:t>Αλληλεπίδραση με τους άλλους.</a:t>
            </a:r>
          </a:p>
        </p:txBody>
      </p:sp>
      <p:sp>
        <p:nvSpPr>
          <p:cNvPr id="8" name="1 - Τίτλος"/>
          <p:cNvSpPr txBox="1">
            <a:spLocks/>
          </p:cNvSpPr>
          <p:nvPr/>
        </p:nvSpPr>
        <p:spPr bwMode="auto">
          <a:xfrm>
            <a:off x="0" y="1627485"/>
            <a:ext cx="4786315" cy="1369041"/>
          </a:xfrm>
          <a:prstGeom prst="rect">
            <a:avLst/>
          </a:prstGeom>
          <a:solidFill>
            <a:schemeClr val="accent5">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l-GR" sz="2800" b="1" dirty="0">
              <a:solidFill>
                <a:srgbClr val="968C8C">
                  <a:lumMod val="50000"/>
                </a:srgbClr>
              </a:solidFill>
              <a:cs typeface="Times New Roman" pitchFamily="18" charset="0"/>
            </a:endParaRPr>
          </a:p>
        </p:txBody>
      </p:sp>
      <p:sp>
        <p:nvSpPr>
          <p:cNvPr id="2" name="1 - Τίτλος"/>
          <p:cNvSpPr>
            <a:spLocks noGrp="1"/>
          </p:cNvSpPr>
          <p:nvPr>
            <p:ph type="ctrTitle"/>
          </p:nvPr>
        </p:nvSpPr>
        <p:spPr>
          <a:xfrm>
            <a:off x="0" y="0"/>
            <a:ext cx="8715404" cy="907901"/>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l-GR" sz="2800" b="1" dirty="0"/>
              <a:t>Η κριτική σκέψη εκδηλώνεται, μέσα από διαθέσεις και ικανότητες</a:t>
            </a:r>
            <a:r>
              <a:rPr lang="en-US" sz="2800" b="1" dirty="0">
                <a:solidFill>
                  <a:schemeClr val="accent6">
                    <a:lumMod val="50000"/>
                  </a:schemeClr>
                </a:solidFill>
              </a:rPr>
              <a:t/>
            </a:r>
            <a:br>
              <a:rPr lang="en-US" sz="2800" b="1" dirty="0">
                <a:solidFill>
                  <a:schemeClr val="accent6">
                    <a:lumMod val="50000"/>
                  </a:schemeClr>
                </a:solidFill>
              </a:rPr>
            </a:br>
            <a:endParaRPr lang="el-GR" sz="2800" b="1" dirty="0">
              <a:solidFill>
                <a:schemeClr val="accent6">
                  <a:lumMod val="50000"/>
                </a:schemeClr>
              </a:solidFill>
            </a:endParaRPr>
          </a:p>
        </p:txBody>
      </p:sp>
      <p:sp>
        <p:nvSpPr>
          <p:cNvPr id="3" name="2 - Υπότιτλος"/>
          <p:cNvSpPr>
            <a:spLocks noGrp="1"/>
          </p:cNvSpPr>
          <p:nvPr>
            <p:ph type="subTitle" idx="1"/>
          </p:nvPr>
        </p:nvSpPr>
        <p:spPr>
          <a:xfrm>
            <a:off x="4571" y="1142984"/>
            <a:ext cx="5067495" cy="5072098"/>
          </a:xfrm>
        </p:spPr>
        <p:txBody>
          <a:bodyPr/>
          <a:lstStyle/>
          <a:p>
            <a:pPr lvl="0" eaLnBrk="1" fontAlgn="auto" hangingPunct="1">
              <a:spcBef>
                <a:spcPts val="0"/>
              </a:spcBef>
              <a:spcAft>
                <a:spcPts val="0"/>
              </a:spcAft>
              <a:defRPr/>
            </a:pPr>
            <a:r>
              <a:rPr lang="el-GR" sz="2000" kern="0" dirty="0">
                <a:solidFill>
                  <a:schemeClr val="accent6">
                    <a:lumMod val="50000"/>
                  </a:schemeClr>
                </a:solidFill>
              </a:rPr>
              <a:t>  </a:t>
            </a:r>
            <a:endParaRPr lang="en-US" sz="2000" kern="0" dirty="0">
              <a:solidFill>
                <a:schemeClr val="accent6">
                  <a:lumMod val="50000"/>
                </a:schemeClr>
              </a:solidFill>
            </a:endParaRPr>
          </a:p>
          <a:p>
            <a:pPr lvl="0" algn="just" eaLnBrk="1" fontAlgn="auto" hangingPunct="1">
              <a:defRPr/>
            </a:pPr>
            <a:r>
              <a:rPr lang="el-GR" sz="2800" b="1" u="sng" dirty="0">
                <a:solidFill>
                  <a:schemeClr val="tx1"/>
                </a:solidFill>
              </a:rPr>
              <a:t>Διαθέσεις</a:t>
            </a:r>
            <a:endParaRPr lang="el-GR" sz="2000" u="sng" dirty="0"/>
          </a:p>
          <a:p>
            <a:pPr lvl="0" algn="just" eaLnBrk="1" fontAlgn="auto" hangingPunct="1">
              <a:buFont typeface="Arial" pitchFamily="34" charset="0"/>
              <a:buChar char="•"/>
              <a:defRPr/>
            </a:pPr>
            <a:r>
              <a:rPr lang="el-GR" sz="2000" b="1" dirty="0">
                <a:solidFill>
                  <a:schemeClr val="tx1"/>
                </a:solidFill>
              </a:rPr>
              <a:t>Σαφής διατύπωση του ζητήματος ή της ερώτησης</a:t>
            </a:r>
          </a:p>
          <a:p>
            <a:pPr lvl="0" algn="just" eaLnBrk="1" fontAlgn="auto" hangingPunct="1">
              <a:buFont typeface="Arial" pitchFamily="34" charset="0"/>
              <a:buChar char="•"/>
              <a:defRPr/>
            </a:pPr>
            <a:r>
              <a:rPr lang="el-GR" sz="2000" b="1" dirty="0">
                <a:solidFill>
                  <a:schemeClr val="tx1"/>
                </a:solidFill>
              </a:rPr>
              <a:t>Αναζήτηση του αιτιατού</a:t>
            </a:r>
          </a:p>
          <a:p>
            <a:pPr lvl="0" algn="just" eaLnBrk="1" fontAlgn="auto" hangingPunct="1">
              <a:buFont typeface="Arial" pitchFamily="34" charset="0"/>
              <a:buChar char="•"/>
              <a:defRPr/>
            </a:pPr>
            <a:r>
              <a:rPr lang="el-GR" sz="2000" b="1" dirty="0">
                <a:solidFill>
                  <a:schemeClr val="tx1"/>
                </a:solidFill>
              </a:rPr>
              <a:t>Αναζήτηση και χρήση αξιόπιστων πηγών</a:t>
            </a:r>
          </a:p>
          <a:p>
            <a:pPr lvl="0" algn="just" eaLnBrk="1" fontAlgn="auto" hangingPunct="1">
              <a:buFont typeface="Arial" pitchFamily="34" charset="0"/>
              <a:buChar char="•"/>
              <a:defRPr/>
            </a:pPr>
            <a:r>
              <a:rPr lang="el-GR" sz="2000" b="1" dirty="0">
                <a:solidFill>
                  <a:schemeClr val="tx1"/>
                </a:solidFill>
              </a:rPr>
              <a:t>Ολική θεώρηση του ζητήματος και εστίαση του ενδιαφέροντος στο κύριο σημείο</a:t>
            </a:r>
          </a:p>
          <a:p>
            <a:pPr lvl="0" algn="just" eaLnBrk="1" fontAlgn="auto" hangingPunct="1">
              <a:buFont typeface="Arial" pitchFamily="34" charset="0"/>
              <a:buChar char="•"/>
              <a:defRPr/>
            </a:pPr>
            <a:r>
              <a:rPr lang="el-GR" sz="2000" b="1" dirty="0">
                <a:solidFill>
                  <a:schemeClr val="tx1"/>
                </a:solidFill>
              </a:rPr>
              <a:t>Χρήση των ικανοτήτων της κριτικής σκέψης του άλλου.</a:t>
            </a:r>
          </a:p>
          <a:p>
            <a:pPr lvl="0" eaLnBrk="1" fontAlgn="auto" hangingPunct="1">
              <a:spcBef>
                <a:spcPts val="0"/>
              </a:spcBef>
              <a:spcAft>
                <a:spcPts val="0"/>
              </a:spcAft>
              <a:defRPr/>
            </a:pPr>
            <a:endParaRPr lang="en-US" sz="2000" kern="0" dirty="0">
              <a:solidFill>
                <a:schemeClr val="accent6">
                  <a:lumMod val="50000"/>
                </a:schemeClr>
              </a:solidFill>
            </a:endParaRPr>
          </a:p>
          <a:p>
            <a:pPr lvl="0" eaLnBrk="1" fontAlgn="auto" hangingPunct="1">
              <a:spcBef>
                <a:spcPts val="0"/>
              </a:spcBef>
              <a:spcAft>
                <a:spcPts val="0"/>
              </a:spcAft>
              <a:defRPr/>
            </a:pPr>
            <a:endParaRPr lang="en-US" sz="2000" b="1" kern="0" dirty="0">
              <a:solidFill>
                <a:schemeClr val="accent6">
                  <a:lumMod val="50000"/>
                </a:schemeClr>
              </a:solidFill>
            </a:endParaRPr>
          </a:p>
          <a:p>
            <a:pPr lvl="0" eaLnBrk="1" fontAlgn="auto" hangingPunct="1">
              <a:spcBef>
                <a:spcPts val="0"/>
              </a:spcBef>
              <a:spcAft>
                <a:spcPts val="0"/>
              </a:spcAft>
              <a:defRPr/>
            </a:pPr>
            <a:r>
              <a:rPr lang="en-US" sz="2000" b="1" kern="0" dirty="0">
                <a:solidFill>
                  <a:schemeClr val="accent6">
                    <a:lumMod val="50000"/>
                  </a:schemeClr>
                </a:solidFill>
              </a:rPr>
              <a:t>                                          </a:t>
            </a:r>
            <a:endParaRPr lang="el-GR" sz="2000" b="1" kern="0" dirty="0">
              <a:solidFill>
                <a:schemeClr val="accent6">
                  <a:lumMod val="50000"/>
                </a:schemeClr>
              </a:solidFill>
            </a:endParaRPr>
          </a:p>
          <a:p>
            <a:pPr lvl="0" eaLnBrk="1" fontAlgn="auto" hangingPunct="1">
              <a:spcBef>
                <a:spcPts val="0"/>
              </a:spcBef>
              <a:spcAft>
                <a:spcPts val="0"/>
              </a:spcAft>
              <a:defRPr/>
            </a:pPr>
            <a:r>
              <a:rPr lang="el-GR" sz="2000" b="1" kern="0" dirty="0">
                <a:solidFill>
                  <a:schemeClr val="accent6">
                    <a:lumMod val="50000"/>
                  </a:schemeClr>
                </a:solidFill>
              </a:rPr>
              <a:t>                                 </a:t>
            </a:r>
          </a:p>
          <a:p>
            <a:pPr lvl="0" eaLnBrk="1" fontAlgn="auto" hangingPunct="1">
              <a:spcBef>
                <a:spcPts val="0"/>
              </a:spcBef>
              <a:spcAft>
                <a:spcPts val="0"/>
              </a:spcAft>
              <a:defRPr/>
            </a:pPr>
            <a:r>
              <a:rPr lang="el-GR" sz="2000" b="1" kern="0" dirty="0">
                <a:solidFill>
                  <a:schemeClr val="accent6">
                    <a:lumMod val="50000"/>
                  </a:schemeClr>
                </a:solidFill>
              </a:rPr>
              <a:t>                               </a:t>
            </a:r>
            <a:endParaRPr lang="el-GR" sz="2000" kern="0" dirty="0">
              <a:solidFill>
                <a:schemeClr val="accent6">
                  <a:lumMod val="50000"/>
                </a:schemeClr>
              </a:solidFill>
            </a:endParaRPr>
          </a:p>
          <a:p>
            <a:pPr lvl="0" eaLnBrk="1" fontAlgn="auto" hangingPunct="1">
              <a:spcBef>
                <a:spcPts val="0"/>
              </a:spcBef>
              <a:spcAft>
                <a:spcPts val="0"/>
              </a:spcAft>
              <a:defRPr/>
            </a:pPr>
            <a:endParaRPr lang="en-US" sz="2000" kern="0" dirty="0">
              <a:solidFill>
                <a:schemeClr val="accent6">
                  <a:lumMod val="50000"/>
                </a:schemeClr>
              </a:solidFill>
            </a:endParaRPr>
          </a:p>
          <a:p>
            <a:endParaRPr lang="el-GR" sz="1800" b="1" i="1" dirty="0">
              <a:solidFill>
                <a:schemeClr val="accent6">
                  <a:lumMod val="50000"/>
                </a:schemeClr>
              </a:solidFill>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05415274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357158" y="3500438"/>
            <a:ext cx="8208912" cy="12961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 name="1 - Τίτλος"/>
          <p:cNvSpPr>
            <a:spLocks noGrp="1"/>
          </p:cNvSpPr>
          <p:nvPr>
            <p:ph type="ctrTitle"/>
          </p:nvPr>
        </p:nvSpPr>
        <p:spPr>
          <a:xfrm>
            <a:off x="0" y="404664"/>
            <a:ext cx="8358214"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Aft>
                <a:spcPts val="0"/>
              </a:spcAft>
              <a:defRPr/>
            </a:pPr>
            <a:r>
              <a:rPr lang="el-GR" sz="2800" b="1" dirty="0"/>
              <a:t>Χαρακτηριστικά των κριτικά σκεπτόμενων ατόμων</a:t>
            </a:r>
          </a:p>
        </p:txBody>
      </p:sp>
      <p:sp>
        <p:nvSpPr>
          <p:cNvPr id="3" name="2 - Υπότιτλος"/>
          <p:cNvSpPr>
            <a:spLocks noGrp="1"/>
          </p:cNvSpPr>
          <p:nvPr>
            <p:ph type="subTitle" idx="1"/>
          </p:nvPr>
        </p:nvSpPr>
        <p:spPr>
          <a:xfrm>
            <a:off x="285720" y="1258940"/>
            <a:ext cx="8429684" cy="3240087"/>
          </a:xfrm>
        </p:spPr>
        <p:txBody>
          <a:bodyPr/>
          <a:lstStyle/>
          <a:p>
            <a:r>
              <a:rPr lang="el-GR" sz="2400" b="1" dirty="0">
                <a:solidFill>
                  <a:schemeClr val="tx1"/>
                </a:solidFill>
              </a:rPr>
              <a:t>Το κριτικά σκεπτόμενο άτομο χαρακτηρίζεται από </a:t>
            </a:r>
          </a:p>
          <a:p>
            <a:pPr lvl="1"/>
            <a:r>
              <a:rPr lang="el-GR" sz="2400" b="1" dirty="0">
                <a:solidFill>
                  <a:schemeClr val="tx1"/>
                </a:solidFill>
              </a:rPr>
              <a:t>τη διεξοδική διερεύνηση των υποθέσεων προκειμένου να καταλήξει σε εναλλακτικούς τρόπους σκέψης και διαδικασίες μέσα από την ικανότητα να διατυπώνει αξιολογικές κρίσεις και να τις στοιχειοθετεί.</a:t>
            </a:r>
          </a:p>
          <a:p>
            <a:pPr fontAlgn="auto">
              <a:lnSpc>
                <a:spcPct val="150000"/>
              </a:lnSpc>
              <a:spcAft>
                <a:spcPts val="0"/>
              </a:spcAft>
              <a:defRPr/>
            </a:pPr>
            <a:endParaRPr lang="en-GB" sz="2000" b="1" dirty="0">
              <a:solidFill>
                <a:schemeClr val="accent6">
                  <a:lumMod val="50000"/>
                </a:schemeClr>
              </a:solidFill>
            </a:endParaRP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63350126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ίνακας σε καμβά Υδρόγειος σφαίρα - i-gallery.gr"/>
          <p:cNvPicPr>
            <a:picLocks noChangeAspect="1" noChangeArrowheads="1"/>
          </p:cNvPicPr>
          <p:nvPr/>
        </p:nvPicPr>
        <p:blipFill rotWithShape="1">
          <a:blip r:embed="rId3">
            <a:extLst>
              <a:ext uri="{28A0092B-C50C-407E-A947-70E740481C1C}">
                <a14:useLocalDpi xmlns:a14="http://schemas.microsoft.com/office/drawing/2010/main" val="0"/>
              </a:ext>
            </a:extLst>
          </a:blip>
          <a:srcRect l="14141" b="5841"/>
          <a:stretch/>
        </p:blipFill>
        <p:spPr bwMode="auto">
          <a:xfrm>
            <a:off x="-900608" y="-603448"/>
            <a:ext cx="9368444" cy="74888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61036"/>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28660" y="1516752"/>
            <a:ext cx="4643470" cy="4055388"/>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r>
              <a:rPr lang="el-GR" sz="2400" b="1" dirty="0">
                <a:solidFill>
                  <a:prstClr val="black"/>
                </a:solidFill>
              </a:rPr>
              <a:t>Στο πλαίσιο της «λογικής» και της κριτικής σκέψης, η λέξη «επιχείρημα» δεν αναφέρεται σε μία έντονη συζήτηση ή σε έναν «πόλεμο» μεταξύ των ατόμων.</a:t>
            </a:r>
          </a:p>
        </p:txBody>
      </p:sp>
      <p:sp>
        <p:nvSpPr>
          <p:cNvPr id="19" name="TextBox 18"/>
          <p:cNvSpPr txBox="1"/>
          <p:nvPr/>
        </p:nvSpPr>
        <p:spPr>
          <a:xfrm>
            <a:off x="4357686" y="1571612"/>
            <a:ext cx="4786314" cy="4000528"/>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r>
              <a:rPr lang="el-GR" sz="2400" b="1" dirty="0">
                <a:solidFill>
                  <a:prstClr val="black"/>
                </a:solidFill>
              </a:rPr>
              <a:t>Το επιχείρημα είναι μία γλωσσολογική αναπαράσταση «βημάτων» ή πράξεων σκέψης (που ονομάζεται εξαγωγή συμπεράσματος), μέσω της οποίας ένα άτομο δέχεται μία δήλωση ως αληθινή (το συμπέρασμα) με βάση την αποδοχή άλλων δηλώσεων ως αληθινών (των προκείμενων).</a:t>
            </a:r>
          </a:p>
        </p:txBody>
      </p:sp>
      <p:sp>
        <p:nvSpPr>
          <p:cNvPr id="3" name="Rectangle 2"/>
          <p:cNvSpPr/>
          <p:nvPr/>
        </p:nvSpPr>
        <p:spPr>
          <a:xfrm>
            <a:off x="467544" y="1104999"/>
            <a:ext cx="8136904" cy="307777"/>
          </a:xfrm>
          <a:prstGeom prst="rect">
            <a:avLst/>
          </a:prstGeom>
        </p:spPr>
        <p:txBody>
          <a:bodyPr wrap="square">
            <a:spAutoFit/>
          </a:bodyPr>
          <a:lstStyle/>
          <a:p>
            <a:pPr fontAlgn="auto">
              <a:spcAft>
                <a:spcPts val="0"/>
              </a:spcAft>
              <a:defRPr/>
            </a:pPr>
            <a:endParaRPr lang="el-GR" sz="1400" b="1" dirty="0">
              <a:solidFill>
                <a:srgbClr val="968C8C">
                  <a:lumMod val="50000"/>
                </a:srgbClr>
              </a:solidFill>
              <a:latin typeface="Calibri"/>
              <a:cs typeface="Times New Roman" pitchFamily="18" charset="0"/>
            </a:endParaRPr>
          </a:p>
        </p:txBody>
      </p:sp>
      <p:pic>
        <p:nvPicPr>
          <p:cNvPr id="17"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26" name="25 - TextBox"/>
          <p:cNvSpPr txBox="1"/>
          <p:nvPr/>
        </p:nvSpPr>
        <p:spPr>
          <a:xfrm>
            <a:off x="0" y="142852"/>
            <a:ext cx="4598788" cy="523220"/>
          </a:xfrm>
          <a:prstGeom prst="rect">
            <a:avLst/>
          </a:prstGeom>
          <a:noFill/>
        </p:spPr>
        <p:txBody>
          <a:bodyPr wrap="square" rtlCol="0">
            <a:spAutoFit/>
          </a:bodyPr>
          <a:lstStyle/>
          <a:p>
            <a:r>
              <a:rPr lang="el-GR" sz="2800" b="1" dirty="0">
                <a:solidFill>
                  <a:prstClr val="black"/>
                </a:solidFill>
                <a:latin typeface="Calibri"/>
              </a:rPr>
              <a:t>Το επιχείρημα </a:t>
            </a:r>
          </a:p>
        </p:txBody>
      </p:sp>
    </p:spTree>
    <p:extLst>
      <p:ext uri="{BB962C8B-B14F-4D97-AF65-F5344CB8AC3E}">
        <p14:creationId xmlns:p14="http://schemas.microsoft.com/office/powerpoint/2010/main" val="246983081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2" name="1 - Τίτλος"/>
          <p:cNvSpPr>
            <a:spLocks noGrp="1"/>
          </p:cNvSpPr>
          <p:nvPr>
            <p:ph type="ctrTitle"/>
          </p:nvPr>
        </p:nvSpPr>
        <p:spPr>
          <a:xfrm>
            <a:off x="0" y="42860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l-GR" sz="2800" b="1" dirty="0"/>
              <a:t>Η σημασία του επιχειρήματος </a:t>
            </a:r>
            <a:r>
              <a:rPr lang="en-US" sz="2800" b="1" dirty="0"/>
              <a:t/>
            </a:r>
            <a:br>
              <a:rPr lang="en-US" sz="2800" b="1" dirty="0"/>
            </a:br>
            <a:endParaRPr lang="el-GR" sz="2800" b="1" dirty="0"/>
          </a:p>
        </p:txBody>
      </p:sp>
      <p:sp>
        <p:nvSpPr>
          <p:cNvPr id="3" name="2 - Υπότιτλος"/>
          <p:cNvSpPr>
            <a:spLocks noGrp="1"/>
          </p:cNvSpPr>
          <p:nvPr>
            <p:ph type="subTitle" idx="1"/>
          </p:nvPr>
        </p:nvSpPr>
        <p:spPr>
          <a:xfrm>
            <a:off x="500034" y="1124743"/>
            <a:ext cx="8215370" cy="3557629"/>
          </a:xfrm>
        </p:spPr>
        <p:txBody>
          <a:bodyPr/>
          <a:lstStyle/>
          <a:p>
            <a:r>
              <a:rPr lang="el-GR" sz="2400" dirty="0">
                <a:solidFill>
                  <a:schemeClr val="tx1"/>
                </a:solidFill>
              </a:rPr>
              <a:t>Αναφορικά με ένα συγκεκριμένο θέμα, ο κριτικός στοχαστής είναι ικανός να κατανοήσει και να αναλύσει επιχειρήματα, καθώς και να αποφασίσει αν είναι λογικά, αξιόπιστα, και κατ’ επέκταση αν ένα λογικό άτομο πείθεται, όταν τα ακούει. </a:t>
            </a:r>
          </a:p>
          <a:p>
            <a:endParaRPr lang="el-GR" sz="2400" dirty="0">
              <a:solidFill>
                <a:schemeClr val="tx1"/>
              </a:solidFill>
            </a:endParaRPr>
          </a:p>
          <a:p>
            <a:r>
              <a:rPr lang="el-GR" sz="2400" dirty="0">
                <a:solidFill>
                  <a:schemeClr val="tx1"/>
                </a:solidFill>
              </a:rPr>
              <a:t>Η ικανότητα αξιολόγησης ενός επιχειρήματος μας επιτρέπει να μην αποδεχόμαστε παθητικά τις απόψεις και τις ιδέες των άλλων, αλλά να αναπτύσσουμε ανεξάρτητα και συνειδητά τις δικές μας απόψεις.</a:t>
            </a:r>
          </a:p>
          <a:p>
            <a:pPr marL="285750" indent="-285750" algn="l">
              <a:buFont typeface="Arial" panose="020B0604020202020204" pitchFamily="34" charset="0"/>
              <a:buChar char="•"/>
            </a:pPr>
            <a:endParaRPr lang="el-GR" sz="1600" dirty="0">
              <a:solidFill>
                <a:schemeClr val="tx1">
                  <a:lumMod val="75000"/>
                  <a:lumOff val="25000"/>
                </a:schemeClr>
              </a:solidFill>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9" name="Oval 17"/>
          <p:cNvSpPr/>
          <p:nvPr/>
        </p:nvSpPr>
        <p:spPr>
          <a:xfrm>
            <a:off x="357158" y="4500570"/>
            <a:ext cx="2281367" cy="2211645"/>
          </a:xfrm>
          <a:prstGeom prst="ellipse">
            <a:avLst/>
          </a:prstGeom>
          <a:blipFill>
            <a:blip r:embed="rId5"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9 - Έλλειψη"/>
          <p:cNvSpPr/>
          <p:nvPr/>
        </p:nvSpPr>
        <p:spPr>
          <a:xfrm>
            <a:off x="5214942" y="4786322"/>
            <a:ext cx="2143140" cy="1710782"/>
          </a:xfrm>
          <a:prstGeom prst="ellipse">
            <a:avLst/>
          </a:prstGeom>
          <a:blipFill>
            <a:blip r:embed="rId6">
              <a:extLst>
                <a:ext uri="{28A0092B-C50C-407E-A947-70E740481C1C}">
                  <a14:useLocalDpi xmlns:a14="http://schemas.microsoft.com/office/drawing/2010/main" val="0"/>
                </a:ext>
              </a:extLst>
            </a:blip>
            <a:srcRect/>
            <a:stretch>
              <a:fillRect l="-54000" r="-5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8487862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04664"/>
            <a:ext cx="8676456"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n-US" sz="2800" b="1" dirty="0">
                <a:solidFill>
                  <a:schemeClr val="accent6">
                    <a:lumMod val="50000"/>
                  </a:schemeClr>
                </a:solidFill>
              </a:rPr>
              <a:t/>
            </a:r>
            <a:br>
              <a:rPr lang="en-US" sz="2800" b="1" dirty="0">
                <a:solidFill>
                  <a:schemeClr val="accent6">
                    <a:lumMod val="50000"/>
                  </a:schemeClr>
                </a:solidFill>
              </a:rPr>
            </a:br>
            <a:r>
              <a:rPr lang="el-GR" sz="2800" b="1" dirty="0">
                <a:solidFill>
                  <a:schemeClr val="tx1">
                    <a:lumMod val="85000"/>
                    <a:lumOff val="15000"/>
                  </a:schemeClr>
                </a:solidFill>
              </a:rPr>
              <a:t>Τι είναι το επιχείρημα;</a:t>
            </a:r>
            <a:r>
              <a:rPr lang="en-US" sz="2800" b="1" dirty="0">
                <a:solidFill>
                  <a:schemeClr val="accent6">
                    <a:lumMod val="50000"/>
                  </a:schemeClr>
                </a:solidFill>
              </a:rPr>
              <a:t/>
            </a:r>
            <a:br>
              <a:rPr lang="en-US" sz="2800" b="1" dirty="0">
                <a:solidFill>
                  <a:schemeClr val="accent6">
                    <a:lumMod val="50000"/>
                  </a:schemeClr>
                </a:solidFill>
              </a:rPr>
            </a:br>
            <a:r>
              <a:rPr lang="en-US" sz="2400" b="1" dirty="0">
                <a:solidFill>
                  <a:schemeClr val="accent6">
                    <a:lumMod val="50000"/>
                  </a:schemeClr>
                </a:solidFill>
              </a:rPr>
              <a:t>                         </a:t>
            </a:r>
            <a:br>
              <a:rPr lang="en-US" sz="2400" b="1" dirty="0">
                <a:solidFill>
                  <a:schemeClr val="accent6">
                    <a:lumMod val="50000"/>
                  </a:schemeClr>
                </a:solidFill>
              </a:rPr>
            </a:br>
            <a:endParaRPr lang="el-GR" sz="28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72206"/>
            <a:ext cx="9144000" cy="638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8" name="7 - Ορθογώνιο"/>
          <p:cNvSpPr/>
          <p:nvPr/>
        </p:nvSpPr>
        <p:spPr>
          <a:xfrm>
            <a:off x="285720" y="1000109"/>
            <a:ext cx="8643998" cy="5632311"/>
          </a:xfrm>
          <a:prstGeom prst="rect">
            <a:avLst/>
          </a:prstGeom>
        </p:spPr>
        <p:txBody>
          <a:bodyPr wrap="square">
            <a:spAutoFit/>
          </a:bodyPr>
          <a:lstStyle/>
          <a:p>
            <a:pPr algn="just"/>
            <a:r>
              <a:rPr lang="el-GR" sz="2400" dirty="0">
                <a:solidFill>
                  <a:prstClr val="black"/>
                </a:solidFill>
                <a:latin typeface="Calibri"/>
              </a:rPr>
              <a:t>Το επιχείρημα είναι μία προσπάθεια πειθούς με τη χρήση αιτιολόγησης (</a:t>
            </a:r>
            <a:r>
              <a:rPr lang="el-GR" sz="2400" dirty="0" err="1">
                <a:solidFill>
                  <a:prstClr val="black"/>
                </a:solidFill>
                <a:latin typeface="Calibri"/>
              </a:rPr>
              <a:t>Epstein</a:t>
            </a:r>
            <a:r>
              <a:rPr lang="el-GR" sz="2400" dirty="0">
                <a:solidFill>
                  <a:prstClr val="black"/>
                </a:solidFill>
                <a:latin typeface="Calibri"/>
              </a:rPr>
              <a:t>, 1998). Ένα επιχείρημα αποτελείται από δύο μέρη:</a:t>
            </a:r>
          </a:p>
          <a:p>
            <a:pPr lvl="1" algn="just"/>
            <a:r>
              <a:rPr lang="el-GR" sz="2400" dirty="0">
                <a:solidFill>
                  <a:prstClr val="black"/>
                </a:solidFill>
                <a:latin typeface="Calibri"/>
              </a:rPr>
              <a:t>α. Το </a:t>
            </a:r>
            <a:r>
              <a:rPr lang="el-GR" sz="2400" b="1" dirty="0">
                <a:solidFill>
                  <a:prstClr val="black"/>
                </a:solidFill>
                <a:latin typeface="Calibri"/>
              </a:rPr>
              <a:t>συμπέρασμα</a:t>
            </a:r>
            <a:r>
              <a:rPr lang="el-GR" sz="2400" dirty="0">
                <a:solidFill>
                  <a:prstClr val="black"/>
                </a:solidFill>
                <a:latin typeface="Calibri"/>
              </a:rPr>
              <a:t> που είναι η πρόταση που υποστηρίζει το επιχείρημα ή μέρος του επιχειρήματος για το οποίο το ένα άτομο προσπαθεί να πείσει το άλλο. Το συμπέρασμα είναι πάντα ένας ισχυρισμός.</a:t>
            </a:r>
          </a:p>
          <a:p>
            <a:pPr lvl="1" algn="just"/>
            <a:r>
              <a:rPr lang="el-GR" sz="2400" dirty="0">
                <a:solidFill>
                  <a:prstClr val="black"/>
                </a:solidFill>
                <a:latin typeface="Calibri"/>
              </a:rPr>
              <a:t>β. Οι </a:t>
            </a:r>
            <a:r>
              <a:rPr lang="el-GR" sz="2400" b="1" dirty="0">
                <a:solidFill>
                  <a:prstClr val="black"/>
                </a:solidFill>
                <a:latin typeface="Calibri"/>
              </a:rPr>
              <a:t>προκείμενες</a:t>
            </a:r>
            <a:r>
              <a:rPr lang="el-GR" sz="2400" dirty="0">
                <a:solidFill>
                  <a:prstClr val="black"/>
                </a:solidFill>
                <a:latin typeface="Calibri"/>
              </a:rPr>
              <a:t> είναι προτάσεις που υποστηρίζουν, οδηγούν στο, παρέχουν ενδείξεις για το, αποδεικνύουν ή πείθουν για το επιχείρημα που υποστηρίζεται.</a:t>
            </a:r>
          </a:p>
          <a:p>
            <a:pPr algn="just"/>
            <a:r>
              <a:rPr lang="el-GR" sz="2400" dirty="0">
                <a:solidFill>
                  <a:prstClr val="black"/>
                </a:solidFill>
                <a:latin typeface="Calibri"/>
              </a:rPr>
              <a:t>Επομένως, ένα επιχείρημα είναι η προσπάθεια να πειστεί ένα άτομο ότι ένας ισχυρισμός είναι </a:t>
            </a:r>
            <a:r>
              <a:rPr lang="el-GR" sz="2400" b="1" dirty="0">
                <a:solidFill>
                  <a:prstClr val="black"/>
                </a:solidFill>
                <a:latin typeface="Calibri"/>
              </a:rPr>
              <a:t>αληθής</a:t>
            </a:r>
            <a:r>
              <a:rPr lang="el-GR" sz="2400" dirty="0">
                <a:solidFill>
                  <a:prstClr val="black"/>
                </a:solidFill>
                <a:latin typeface="Calibri"/>
              </a:rPr>
              <a:t> μέσω μίας ακολουθίας δηλώσεων, η μία εκ των οποίων θεωρείται αληθής (συμπέρασμα) και οι υπόλοιπες (προκείμενες) αιτιολογούν και υποστηρίζουν το συμπέρασμα. </a:t>
            </a:r>
          </a:p>
        </p:txBody>
      </p:sp>
    </p:spTree>
    <p:extLst>
      <p:ext uri="{BB962C8B-B14F-4D97-AF65-F5344CB8AC3E}">
        <p14:creationId xmlns:p14="http://schemas.microsoft.com/office/powerpoint/2010/main" val="2699671868"/>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9552" y="2714620"/>
            <a:ext cx="7847808" cy="171451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dirty="0">
                <a:solidFill>
                  <a:prstClr val="black"/>
                </a:solidFill>
                <a:latin typeface="Arial" pitchFamily="34" charset="0"/>
                <a:cs typeface="Arial" pitchFamily="34" charset="0"/>
              </a:rPr>
              <a:t>Το </a:t>
            </a:r>
            <a:r>
              <a:rPr lang="el-GR" sz="2000" b="1" dirty="0">
                <a:solidFill>
                  <a:prstClr val="black"/>
                </a:solidFill>
                <a:latin typeface="Arial" pitchFamily="34" charset="0"/>
                <a:cs typeface="Arial" pitchFamily="34" charset="0"/>
              </a:rPr>
              <a:t>συμπέρασμα </a:t>
            </a:r>
            <a:r>
              <a:rPr lang="el-GR" sz="2000" dirty="0">
                <a:solidFill>
                  <a:prstClr val="black"/>
                </a:solidFill>
                <a:latin typeface="Arial" pitchFamily="34" charset="0"/>
                <a:cs typeface="Arial" pitchFamily="34" charset="0"/>
              </a:rPr>
              <a:t>ενός επιχειρήματος είναι μία δήλωση που απαντά στο εκάστοτε πρόβλημα.</a:t>
            </a:r>
          </a:p>
        </p:txBody>
      </p:sp>
      <p:sp>
        <p:nvSpPr>
          <p:cNvPr id="2" name="1 - Τίτλος"/>
          <p:cNvSpPr>
            <a:spLocks noGrp="1"/>
          </p:cNvSpPr>
          <p:nvPr>
            <p:ph type="ctrTitle"/>
          </p:nvPr>
        </p:nvSpPr>
        <p:spPr>
          <a:xfrm>
            <a:off x="0" y="404664"/>
            <a:ext cx="8387360"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400" b="1" dirty="0">
                <a:solidFill>
                  <a:schemeClr val="accent6">
                    <a:lumMod val="50000"/>
                  </a:schemeClr>
                </a:solidFill>
              </a:rPr>
              <a:t/>
            </a:r>
            <a:br>
              <a:rPr lang="el-GR" sz="2400" b="1" dirty="0">
                <a:solidFill>
                  <a:schemeClr val="accent6">
                    <a:lumMod val="50000"/>
                  </a:schemeClr>
                </a:solidFill>
              </a:rPr>
            </a:br>
            <a:r>
              <a:rPr lang="el-GR" sz="2800" b="1" dirty="0">
                <a:solidFill>
                  <a:schemeClr val="tx1">
                    <a:lumMod val="85000"/>
                    <a:lumOff val="15000"/>
                  </a:schemeClr>
                </a:solidFill>
              </a:rPr>
              <a:t>Προκείμενη-Συμπέρασμα</a:t>
            </a:r>
            <a:br>
              <a:rPr lang="el-GR" sz="2800" b="1" dirty="0">
                <a:solidFill>
                  <a:schemeClr val="tx1">
                    <a:lumMod val="85000"/>
                    <a:lumOff val="15000"/>
                  </a:schemeClr>
                </a:solidFill>
              </a:rPr>
            </a:br>
            <a:endParaRPr lang="el-GR" sz="2800" b="1" dirty="0">
              <a:solidFill>
                <a:schemeClr val="tx1">
                  <a:lumMod val="85000"/>
                  <a:lumOff val="15000"/>
                </a:schemeClr>
              </a:solidFill>
            </a:endParaRP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4950"/>
            <a:ext cx="9144000" cy="1638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9" name="Ορθογώνιο 2"/>
          <p:cNvSpPr/>
          <p:nvPr/>
        </p:nvSpPr>
        <p:spPr>
          <a:xfrm>
            <a:off x="3468321" y="1196752"/>
            <a:ext cx="4854454" cy="338554"/>
          </a:xfrm>
          <a:prstGeom prst="rect">
            <a:avLst/>
          </a:prstGeom>
        </p:spPr>
        <p:txBody>
          <a:bodyPr wrap="square">
            <a:spAutoFit/>
          </a:bodyPr>
          <a:lstStyle/>
          <a:p>
            <a:pPr algn="just"/>
            <a:r>
              <a:rPr lang="el-GR" sz="1600" dirty="0">
                <a:solidFill>
                  <a:srgbClr val="968C8C">
                    <a:lumMod val="50000"/>
                  </a:srgbClr>
                </a:solidFill>
                <a:latin typeface="Calibri"/>
              </a:rPr>
              <a:t>     </a:t>
            </a:r>
            <a:endParaRPr lang="en-US" sz="1600" dirty="0">
              <a:solidFill>
                <a:srgbClr val="968C8C">
                  <a:lumMod val="50000"/>
                </a:srgbClr>
              </a:solidFill>
              <a:latin typeface="Calibri"/>
            </a:endParaRPr>
          </a:p>
        </p:txBody>
      </p:sp>
      <p:sp>
        <p:nvSpPr>
          <p:cNvPr id="11" name="10 - Ορθογώνιο"/>
          <p:cNvSpPr/>
          <p:nvPr/>
        </p:nvSpPr>
        <p:spPr>
          <a:xfrm>
            <a:off x="928662" y="1214422"/>
            <a:ext cx="6929486" cy="1015663"/>
          </a:xfrm>
          <a:prstGeom prst="rect">
            <a:avLst/>
          </a:prstGeom>
        </p:spPr>
        <p:txBody>
          <a:bodyPr wrap="square">
            <a:spAutoFit/>
          </a:bodyPr>
          <a:lstStyle/>
          <a:p>
            <a:r>
              <a:rPr lang="el-GR" sz="2000" dirty="0">
                <a:solidFill>
                  <a:prstClr val="black"/>
                </a:solidFill>
              </a:rPr>
              <a:t>Η </a:t>
            </a:r>
            <a:r>
              <a:rPr lang="el-GR" sz="2000" b="1" dirty="0">
                <a:solidFill>
                  <a:prstClr val="black"/>
                </a:solidFill>
              </a:rPr>
              <a:t>προκείμενη</a:t>
            </a:r>
            <a:r>
              <a:rPr lang="el-GR" sz="2000" dirty="0">
                <a:solidFill>
                  <a:prstClr val="black"/>
                </a:solidFill>
              </a:rPr>
              <a:t> ενός επιχειρήματος είναι μία δήλωση που χρησιμοποιείται ή προσφέρεται ως λόγος για την αποδοχή μίας δήλωσης ως αληθούς. </a:t>
            </a:r>
          </a:p>
        </p:txBody>
      </p:sp>
    </p:spTree>
    <p:extLst>
      <p:ext uri="{BB962C8B-B14F-4D97-AF65-F5344CB8AC3E}">
        <p14:creationId xmlns:p14="http://schemas.microsoft.com/office/powerpoint/2010/main" val="387655522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8560" y="-171400"/>
            <a:ext cx="10081121" cy="7749480"/>
          </a:xfrm>
          <a:prstGeom prst="rect">
            <a:avLst/>
          </a:prstGeom>
        </p:spPr>
      </p:pic>
      <p:graphicFrame>
        <p:nvGraphicFramePr>
          <p:cNvPr id="300034" name="Group 2"/>
          <p:cNvGraphicFramePr>
            <a:graphicFrameLocks noGrp="1"/>
          </p:cNvGraphicFramePr>
          <p:nvPr>
            <p:extLst>
              <p:ext uri="{D42A27DB-BD31-4B8C-83A1-F6EECF244321}">
                <p14:modId xmlns:p14="http://schemas.microsoft.com/office/powerpoint/2010/main" val="853557940"/>
              </p:ext>
            </p:extLst>
          </p:nvPr>
        </p:nvGraphicFramePr>
        <p:xfrm>
          <a:off x="611560" y="642950"/>
          <a:ext cx="7920880" cy="7528835"/>
        </p:xfrm>
        <a:graphic>
          <a:graphicData uri="http://schemas.openxmlformats.org/drawingml/2006/table">
            <a:tbl>
              <a:tblPr/>
              <a:tblGrid>
                <a:gridCol w="1782199">
                  <a:extLst>
                    <a:ext uri="{9D8B030D-6E8A-4147-A177-3AD203B41FA5}">
                      <a16:colId xmlns:a16="http://schemas.microsoft.com/office/drawing/2014/main" xmlns="" val="20000"/>
                    </a:ext>
                  </a:extLst>
                </a:gridCol>
                <a:gridCol w="6138681">
                  <a:extLst>
                    <a:ext uri="{9D8B030D-6E8A-4147-A177-3AD203B41FA5}">
                      <a16:colId xmlns:a16="http://schemas.microsoft.com/office/drawing/2014/main" xmlns="" val="20001"/>
                    </a:ext>
                  </a:extLst>
                </a:gridCol>
              </a:tblGrid>
              <a:tr h="510829">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1800" b="1" i="0" u="none" strike="noStrike" cap="none" normalizeH="0" baseline="0" dirty="0">
                          <a:ln>
                            <a:noFill/>
                          </a:ln>
                          <a:solidFill>
                            <a:schemeClr val="accent6">
                              <a:lumMod val="50000"/>
                            </a:schemeClr>
                          </a:solidFill>
                          <a:effectLst/>
                          <a:latin typeface="+mn-lt"/>
                          <a:cs typeface="Arial" charset="0"/>
                        </a:rPr>
                        <a:t>ΤΡΟΠΟΙ ΕΡΓΑΣΙΑΣ –ΕΠΙΚΟΙΝΩΝΙΑ</a:t>
                      </a:r>
                      <a:endParaRPr kumimoji="0" lang="el-GR" sz="2000" b="1" i="0" u="none" strike="noStrike" cap="none" normalizeH="0" baseline="0" dirty="0">
                        <a:ln>
                          <a:noFill/>
                        </a:ln>
                        <a:solidFill>
                          <a:schemeClr val="accent6">
                            <a:lumMod val="50000"/>
                          </a:schemeClr>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4">
                        <a:alphaModFix amt="52000"/>
                      </a:blip>
                      <a:srcRect/>
                      <a:tile tx="0" ty="0" sx="100000" sy="100000" flip="none" algn="tl"/>
                    </a:blipFill>
                  </a:tcPr>
                </a:tc>
                <a:extLst>
                  <a:ext uri="{0D108BD9-81ED-4DB2-BD59-A6C34878D82A}">
                    <a16:rowId xmlns:a16="http://schemas.microsoft.com/office/drawing/2014/main" xmlns="" val="10000"/>
                  </a:ext>
                </a:extLst>
              </a:tr>
              <a:tr h="725686">
                <a:tc rowSpan="2">
                  <a:txBody>
                    <a:bodyPr/>
                    <a:lstStyle/>
                    <a:p>
                      <a:endParaRPr lang="el-G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l-GR" sz="2000" dirty="0"/>
                        <a:t>Είναι σημαντικό να διακρίνουμε τα </a:t>
                      </a:r>
                      <a:r>
                        <a:rPr lang="el-GR" sz="2000" b="1" dirty="0"/>
                        <a:t>επιχειρήματα </a:t>
                      </a:r>
                      <a:r>
                        <a:rPr lang="el-GR" sz="2000" dirty="0"/>
                        <a:t>από τους </a:t>
                      </a:r>
                      <a:r>
                        <a:rPr lang="el-GR" sz="2000" b="1" dirty="0"/>
                        <a:t>ισχυρισμούς</a:t>
                      </a:r>
                      <a:r>
                        <a:rPr lang="el-GR" sz="2000" dirty="0"/>
                        <a:t>. Ένα επιχείρημα είναι μία σειρά δηλώσεων, μία εκ των οποίων είναι ισχυρισμός. Ο ισχυρισμός είναι μία πρόταση που είναι είτε σωστή είτε λάθος.</a:t>
                      </a:r>
                    </a:p>
                    <a:p>
                      <a:pPr marL="342900" lvl="0" indent="-342900">
                        <a:buFont typeface="Wingdings" panose="05000000000000000000" pitchFamily="2" charset="2"/>
                        <a:buChar char="v"/>
                      </a:pPr>
                      <a:endParaRPr kumimoji="0" lang="el-GR" sz="2000" b="0" i="0" u="none" strike="noStrike" kern="1200" cap="none" normalizeH="0" baseline="0" dirty="0">
                        <a:ln>
                          <a:noFill/>
                        </a:ln>
                        <a:solidFill>
                          <a:schemeClr val="accent6">
                            <a:lumMod val="50000"/>
                          </a:schemeClr>
                        </a:solidFill>
                        <a:effectLst/>
                        <a:latin typeface="+mn-lt"/>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1"/>
                  </a:ext>
                </a:extLst>
              </a:tr>
              <a:tr h="725686">
                <a:tc vMerge="1">
                  <a:txBody>
                    <a:bodyPr/>
                    <a:lstStyle/>
                    <a:p>
                      <a:endParaRPr lang="el-G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l-GR" sz="2000" dirty="0"/>
                        <a:t>Οι ισχυρισμοί είναι είτε σωστοί είτε λάθος, αλλά δεν ισχύει το ίδιο για τα επιχειρήματα, τα οποία είναι είτε ορθά</a:t>
                      </a:r>
                      <a:r>
                        <a:rPr lang="el-GR" sz="2000" baseline="0" dirty="0"/>
                        <a:t> </a:t>
                      </a:r>
                      <a:r>
                        <a:rPr lang="el-GR" sz="2000" dirty="0"/>
                        <a:t>είτε</a:t>
                      </a:r>
                      <a:r>
                        <a:rPr lang="el-GR" sz="2000" baseline="0" dirty="0"/>
                        <a:t> μη ορθά</a:t>
                      </a:r>
                      <a:r>
                        <a:rPr lang="el-GR" sz="2000" dirty="0"/>
                        <a:t>.</a:t>
                      </a:r>
                    </a:p>
                    <a:p>
                      <a:pPr marL="342900" lvl="0" indent="-342900">
                        <a:buFont typeface="Wingdings" panose="05000000000000000000" pitchFamily="2" charset="2"/>
                        <a:buChar char="v"/>
                      </a:pPr>
                      <a:endParaRPr kumimoji="0" lang="el-GR" sz="2000" b="0" i="0" u="none" strike="noStrike" kern="1200" cap="none" normalizeH="0" baseline="0" dirty="0">
                        <a:ln>
                          <a:noFill/>
                        </a:ln>
                        <a:solidFill>
                          <a:schemeClr val="accent6">
                            <a:lumMod val="50000"/>
                          </a:schemeClr>
                        </a:solidFill>
                        <a:effectLst/>
                        <a:latin typeface="+mn-lt"/>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xmlns="" val="10002"/>
                  </a:ext>
                </a:extLst>
              </a:tr>
              <a:tr h="1693267">
                <a:tc>
                  <a:txBody>
                    <a:bodyPr/>
                    <a:lstStyle/>
                    <a:p>
                      <a:endParaRPr lang="el-GR" dirty="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r>
                        <a:rPr lang="el-GR" sz="2000" dirty="0"/>
                        <a:t>Ένα </a:t>
                      </a:r>
                      <a:r>
                        <a:rPr lang="el-GR" sz="2000" b="1" dirty="0"/>
                        <a:t>ορθό</a:t>
                      </a:r>
                      <a:r>
                        <a:rPr lang="el-GR" sz="2000" b="1" baseline="0" dirty="0"/>
                        <a:t> </a:t>
                      </a:r>
                      <a:r>
                        <a:rPr lang="el-GR" sz="2000" dirty="0"/>
                        <a:t>επιχείρημα έχει τα εξής χαρακτηριστικά:</a:t>
                      </a:r>
                    </a:p>
                    <a:p>
                      <a:r>
                        <a:rPr lang="el-GR" sz="2000" dirty="0"/>
                        <a:t>(α) το συμπέρασμα απορρέει με λογική αναγκαιότητα από τις προκείμενες, και</a:t>
                      </a:r>
                    </a:p>
                    <a:p>
                      <a:r>
                        <a:rPr lang="el-GR" sz="2000" dirty="0"/>
                        <a:t>(β) οι προκείμενες είναι αληθείς.</a:t>
                      </a:r>
                    </a:p>
                    <a:p>
                      <a:pPr marL="342900" lvl="0" indent="-342900">
                        <a:buFont typeface="Wingdings" panose="05000000000000000000" pitchFamily="2" charset="2"/>
                        <a:buChar char="v"/>
                      </a:pPr>
                      <a:endParaRPr lang="el-GR" sz="2000" b="1" i="0" dirty="0">
                        <a:solidFill>
                          <a:schemeClr val="accent6">
                            <a:lumMod val="50000"/>
                          </a:schemeClr>
                        </a:solidFill>
                        <a:latin typeface="+mn-lt"/>
                      </a:endParaRPr>
                    </a:p>
                    <a:p>
                      <a:pPr marL="285750" lvl="0" indent="-285750">
                        <a:buFont typeface="Wingdings" panose="05000000000000000000" pitchFamily="2" charset="2"/>
                        <a:buChar char="v"/>
                      </a:pPr>
                      <a:endParaRPr lang="el-GR" sz="2000" i="0" dirty="0">
                        <a:solidFill>
                          <a:schemeClr val="accent6">
                            <a:lumMod val="50000"/>
                          </a:schemeClr>
                        </a:solidFill>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3"/>
                  </a:ext>
                </a:extLst>
              </a:tr>
              <a:tr h="725686">
                <a:tc rowSpan="2">
                  <a:txBody>
                    <a:bodyPr/>
                    <a:lstStyle/>
                    <a:p>
                      <a:endParaRPr lang="el-GR" dirty="0"/>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endParaRPr kumimoji="0" lang="el-GR" sz="1400" b="0" i="0" u="none" strike="noStrike" kern="1200" cap="none" normalizeH="0" baseline="0" dirty="0">
                        <a:ln>
                          <a:noFill/>
                        </a:ln>
                        <a:solidFill>
                          <a:schemeClr val="accent6">
                            <a:lumMod val="50000"/>
                          </a:schemeClr>
                        </a:solidFill>
                        <a:effectLst/>
                        <a:latin typeface="+mn-lt"/>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1141200">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anose="05000000000000000000" pitchFamily="2" charset="2"/>
                        <a:buChar char="v"/>
                        <a:tabLst/>
                      </a:pPr>
                      <a:endParaRPr kumimoji="0" lang="el-GR" sz="1400" b="0" i="0" u="none" strike="noStrike" kern="1200" cap="none" normalizeH="0" baseline="0" dirty="0">
                        <a:ln>
                          <a:noFill/>
                        </a:ln>
                        <a:solidFill>
                          <a:schemeClr val="accent6">
                            <a:lumMod val="50000"/>
                          </a:schemeClr>
                        </a:solidFill>
                        <a:effectLst/>
                        <a:latin typeface="+mn-lt"/>
                        <a:ea typeface="+mn-ea"/>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bl>
          </a:graphicData>
        </a:graphic>
      </p:graphicFrame>
      <p:sp>
        <p:nvSpPr>
          <p:cNvPr id="5" name="1 - Τίτλος"/>
          <p:cNvSpPr txBox="1">
            <a:spLocks/>
          </p:cNvSpPr>
          <p:nvPr/>
        </p:nvSpPr>
        <p:spPr>
          <a:xfrm>
            <a:off x="270917" y="1"/>
            <a:ext cx="8621563" cy="1052736"/>
          </a:xfrm>
          <a:prstGeom prst="rect">
            <a:avLst/>
          </a:prstGeom>
          <a:solidFill>
            <a:schemeClr val="accent5">
              <a:lumMod val="75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150000"/>
              </a:lnSpc>
              <a:spcBef>
                <a:spcPct val="20000"/>
              </a:spcBef>
            </a:pPr>
            <a:endParaRPr lang="el-GR" sz="2800" b="1" dirty="0">
              <a:solidFill>
                <a:prstClr val="black"/>
              </a:solidFill>
            </a:endParaRPr>
          </a:p>
          <a:p>
            <a:pPr eaLnBrk="1" hangingPunct="1">
              <a:lnSpc>
                <a:spcPct val="150000"/>
              </a:lnSpc>
              <a:spcBef>
                <a:spcPct val="20000"/>
              </a:spcBef>
            </a:pPr>
            <a:r>
              <a:rPr lang="el-GR" sz="2800" b="1" dirty="0">
                <a:solidFill>
                  <a:prstClr val="black"/>
                </a:solidFill>
              </a:rPr>
              <a:t>ΠΩΣ ΜΠΟΡΩ ΝΑ ΑΞΙΟΛΟΓΗΣΩ ΕΝΑ ΕΠΙΧΕΙΡΗΜΑ;</a:t>
            </a:r>
            <a:br>
              <a:rPr lang="el-GR" sz="2800" b="1" dirty="0">
                <a:solidFill>
                  <a:prstClr val="black"/>
                </a:solidFill>
              </a:rPr>
            </a:br>
            <a:endParaRPr lang="en-US" sz="2800" b="1" dirty="0">
              <a:solidFill>
                <a:prstClr val="white"/>
              </a:solidFill>
            </a:endParaRPr>
          </a:p>
        </p:txBody>
      </p:sp>
    </p:spTree>
    <p:extLst>
      <p:ext uri="{BB962C8B-B14F-4D97-AF65-F5344CB8AC3E}">
        <p14:creationId xmlns:p14="http://schemas.microsoft.com/office/powerpoint/2010/main" val="272997539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ίνακας σε καμβά Υδρόγειος σφαίρα - i-gallery.gr"/>
          <p:cNvPicPr>
            <a:picLocks noChangeAspect="1" noChangeArrowheads="1"/>
          </p:cNvPicPr>
          <p:nvPr/>
        </p:nvPicPr>
        <p:blipFill rotWithShape="1">
          <a:blip r:embed="rId3">
            <a:extLst>
              <a:ext uri="{28A0092B-C50C-407E-A947-70E740481C1C}">
                <a14:useLocalDpi xmlns:a14="http://schemas.microsoft.com/office/drawing/2010/main" val="0"/>
              </a:ext>
            </a:extLst>
          </a:blip>
          <a:srcRect l="14141" b="5841"/>
          <a:stretch/>
        </p:blipFill>
        <p:spPr bwMode="auto">
          <a:xfrm>
            <a:off x="-900608" y="-603448"/>
            <a:ext cx="9368444" cy="748883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1371600" y="4988768"/>
            <a:ext cx="6400800" cy="1752600"/>
          </a:xfrm>
        </p:spPr>
        <p:txBody>
          <a:bodyPr/>
          <a:lstStyle/>
          <a:p>
            <a:r>
              <a:rPr lang="el-GR" sz="2800" b="1" dirty="0">
                <a:solidFill>
                  <a:schemeClr val="tx1">
                    <a:lumMod val="65000"/>
                    <a:lumOff val="35000"/>
                  </a:schemeClr>
                </a:solidFill>
              </a:rPr>
              <a:t>προσωπική</a:t>
            </a:r>
            <a:r>
              <a:rPr lang="el-GR" sz="2800" dirty="0">
                <a:solidFill>
                  <a:schemeClr val="tx1">
                    <a:lumMod val="65000"/>
                    <a:lumOff val="35000"/>
                  </a:schemeClr>
                </a:solidFill>
              </a:rPr>
              <a:t> </a:t>
            </a:r>
            <a:r>
              <a:rPr lang="el-GR" sz="2800" b="1" dirty="0">
                <a:solidFill>
                  <a:schemeClr val="tx1">
                    <a:lumMod val="65000"/>
                    <a:lumOff val="35000"/>
                  </a:schemeClr>
                </a:solidFill>
              </a:rPr>
              <a:t>ανάπτυξη</a:t>
            </a:r>
            <a:r>
              <a:rPr lang="el-GR" sz="2800" dirty="0">
                <a:solidFill>
                  <a:schemeClr val="tx1">
                    <a:lumMod val="65000"/>
                    <a:lumOff val="35000"/>
                  </a:schemeClr>
                </a:solidFill>
              </a:rPr>
              <a:t>,  καλλιέργεια και διάχυση </a:t>
            </a:r>
            <a:r>
              <a:rPr lang="el-GR" sz="2800" dirty="0" smtClean="0">
                <a:solidFill>
                  <a:schemeClr val="tx1">
                    <a:lumMod val="65000"/>
                    <a:lumOff val="35000"/>
                  </a:schemeClr>
                </a:solidFill>
              </a:rPr>
              <a:t>κοινών </a:t>
            </a:r>
            <a:r>
              <a:rPr lang="el-GR" sz="2800" b="1" dirty="0">
                <a:solidFill>
                  <a:schemeClr val="tx1">
                    <a:lumMod val="65000"/>
                    <a:lumOff val="35000"/>
                  </a:schemeClr>
                </a:solidFill>
              </a:rPr>
              <a:t>αξιών</a:t>
            </a:r>
          </a:p>
          <a:p>
            <a:r>
              <a:rPr lang="el-GR" sz="1400" i="1" dirty="0">
                <a:solidFill>
                  <a:schemeClr val="tx1">
                    <a:lumMod val="65000"/>
                    <a:lumOff val="35000"/>
                  </a:schemeClr>
                </a:solidFill>
              </a:rPr>
              <a:t>(Λευκή Βίβλος  για την Εκπαίδευση και την κατάρτιση, </a:t>
            </a:r>
            <a:r>
              <a:rPr lang="el-GR" sz="1400" i="1" dirty="0" smtClean="0">
                <a:solidFill>
                  <a:schemeClr val="tx1">
                    <a:lumMod val="65000"/>
                    <a:lumOff val="35000"/>
                  </a:schemeClr>
                </a:solidFill>
              </a:rPr>
              <a:t>1995)</a:t>
            </a:r>
            <a:endParaRPr lang="el-GR" sz="2400" dirty="0">
              <a:solidFill>
                <a:schemeClr val="tx1"/>
              </a:solidFill>
            </a:endParaRPr>
          </a:p>
        </p:txBody>
      </p:sp>
      <p:sp>
        <p:nvSpPr>
          <p:cNvPr id="25" name="TextBox 24"/>
          <p:cNvSpPr txBox="1"/>
          <p:nvPr/>
        </p:nvSpPr>
        <p:spPr>
          <a:xfrm>
            <a:off x="683568" y="1516752"/>
            <a:ext cx="1523999" cy="2560320"/>
          </a:xfrm>
          <a:prstGeom prst="rect">
            <a:avLst/>
          </a:prstGeom>
          <a:solidFill>
            <a:schemeClr val="accent6">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500" dirty="0" smtClean="0">
                <a:solidFill>
                  <a:schemeClr val="tx1">
                    <a:lumMod val="65000"/>
                    <a:lumOff val="35000"/>
                  </a:schemeClr>
                </a:solidFill>
              </a:rPr>
              <a:t>Ενδυνάμωση</a:t>
            </a:r>
          </a:p>
          <a:p>
            <a:pPr marL="0" marR="0" lvl="0" indent="0" algn="ctr" defTabSz="914400" eaLnBrk="1" fontAlgn="auto" latinLnBrk="0" hangingPunct="1">
              <a:lnSpc>
                <a:spcPct val="100000"/>
              </a:lnSpc>
              <a:spcBef>
                <a:spcPct val="0"/>
              </a:spcBef>
              <a:spcAft>
                <a:spcPts val="0"/>
              </a:spcAft>
              <a:buClrTx/>
              <a:buSzTx/>
              <a:buFontTx/>
              <a:buNone/>
              <a:tabLst/>
              <a:defRPr/>
            </a:pPr>
            <a:r>
              <a:rPr lang="el-GR" sz="1500" b="1" dirty="0" smtClean="0">
                <a:solidFill>
                  <a:schemeClr val="tx1">
                    <a:lumMod val="65000"/>
                    <a:lumOff val="35000"/>
                  </a:schemeClr>
                </a:solidFill>
              </a:rPr>
              <a:t>θεωρητικής </a:t>
            </a:r>
            <a:r>
              <a:rPr lang="el-GR" sz="1500" dirty="0" smtClean="0">
                <a:solidFill>
                  <a:schemeClr val="tx1">
                    <a:lumMod val="65000"/>
                    <a:lumOff val="35000"/>
                  </a:schemeClr>
                </a:solidFill>
              </a:rPr>
              <a:t>γνώσης με νέα πεδία</a:t>
            </a:r>
            <a:endParaRPr lang="el-GR" sz="1500" kern="1200" dirty="0">
              <a:solidFill>
                <a:schemeClr val="tx1">
                  <a:lumMod val="65000"/>
                  <a:lumOff val="35000"/>
                </a:schemeClr>
              </a:solidFill>
            </a:endParaRPr>
          </a:p>
        </p:txBody>
      </p:sp>
      <p:grpSp>
        <p:nvGrpSpPr>
          <p:cNvPr id="14" name="Group 13"/>
          <p:cNvGrpSpPr/>
          <p:nvPr/>
        </p:nvGrpSpPr>
        <p:grpSpPr>
          <a:xfrm>
            <a:off x="2745136" y="1508487"/>
            <a:ext cx="1523999" cy="2560320"/>
            <a:chOff x="1523999" y="1219200"/>
            <a:chExt cx="1523999" cy="2560320"/>
          </a:xfrm>
          <a:solidFill>
            <a:schemeClr val="accent5">
              <a:lumMod val="20000"/>
              <a:lumOff val="80000"/>
            </a:schemeClr>
          </a:solidFill>
        </p:grpSpPr>
        <p:sp>
          <p:nvSpPr>
            <p:cNvPr id="22" name="Rectangle 21"/>
            <p:cNvSpPr/>
            <p:nvPr/>
          </p:nvSpPr>
          <p:spPr>
            <a:xfrm>
              <a:off x="1523999" y="1219200"/>
              <a:ext cx="1523999" cy="256032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TextBox 22"/>
            <p:cNvSpPr txBox="1"/>
            <p:nvPr/>
          </p:nvSpPr>
          <p:spPr>
            <a:xfrm>
              <a:off x="1523999" y="1219200"/>
              <a:ext cx="1523999" cy="25603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Aft>
                  <a:spcPct val="35000"/>
                </a:spcAft>
              </a:pPr>
              <a:r>
                <a:rPr lang="el-GR" sz="1500" kern="1200" dirty="0" smtClean="0">
                  <a:solidFill>
                    <a:schemeClr val="tx1">
                      <a:lumMod val="65000"/>
                      <a:lumOff val="35000"/>
                    </a:schemeClr>
                  </a:solidFill>
                </a:rPr>
                <a:t>Υποστήριξη - εισαγωγή </a:t>
              </a:r>
              <a:r>
                <a:rPr lang="el-GR" sz="1500" b="1" kern="1200" dirty="0" smtClean="0">
                  <a:solidFill>
                    <a:schemeClr val="tx1">
                      <a:lumMod val="65000"/>
                      <a:lumOff val="35000"/>
                    </a:schemeClr>
                  </a:solidFill>
                </a:rPr>
                <a:t>πρακτική</a:t>
              </a:r>
              <a:r>
                <a:rPr lang="el-GR" sz="1500" b="1" dirty="0" smtClean="0">
                  <a:solidFill>
                    <a:schemeClr val="tx1">
                      <a:lumMod val="65000"/>
                      <a:lumOff val="35000"/>
                    </a:schemeClr>
                  </a:solidFill>
                </a:rPr>
                <a:t>ς</a:t>
              </a:r>
              <a:r>
                <a:rPr lang="el-GR" sz="1500" dirty="0" smtClean="0">
                  <a:solidFill>
                    <a:schemeClr val="tx1">
                      <a:lumMod val="65000"/>
                      <a:lumOff val="35000"/>
                    </a:schemeClr>
                  </a:solidFill>
                </a:rPr>
                <a:t> εφαρμογής</a:t>
              </a:r>
              <a:endParaRPr lang="el-GR" sz="1500" kern="1200" dirty="0">
                <a:solidFill>
                  <a:schemeClr val="tx1">
                    <a:lumMod val="65000"/>
                    <a:lumOff val="35000"/>
                  </a:schemeClr>
                </a:solidFill>
              </a:endParaRPr>
            </a:p>
          </p:txBody>
        </p:sp>
      </p:grpSp>
      <p:grpSp>
        <p:nvGrpSpPr>
          <p:cNvPr id="15" name="Group 14"/>
          <p:cNvGrpSpPr/>
          <p:nvPr/>
        </p:nvGrpSpPr>
        <p:grpSpPr>
          <a:xfrm>
            <a:off x="4806704" y="1516752"/>
            <a:ext cx="1523999" cy="2560320"/>
            <a:chOff x="3047999" y="1219200"/>
            <a:chExt cx="1523999" cy="2560320"/>
          </a:xfrm>
          <a:solidFill>
            <a:schemeClr val="accent2">
              <a:lumMod val="20000"/>
              <a:lumOff val="80000"/>
            </a:schemeClr>
          </a:solidFill>
        </p:grpSpPr>
        <p:sp>
          <p:nvSpPr>
            <p:cNvPr id="20" name="Rectangle 19"/>
            <p:cNvSpPr/>
            <p:nvPr/>
          </p:nvSpPr>
          <p:spPr>
            <a:xfrm>
              <a:off x="3047999" y="1219200"/>
              <a:ext cx="1523999" cy="256032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TextBox 20"/>
            <p:cNvSpPr txBox="1"/>
            <p:nvPr/>
          </p:nvSpPr>
          <p:spPr>
            <a:xfrm>
              <a:off x="3047999" y="1219200"/>
              <a:ext cx="1523999" cy="25603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solidFill>
                    <a:schemeClr val="tx1">
                      <a:lumMod val="65000"/>
                      <a:lumOff val="35000"/>
                    </a:schemeClr>
                  </a:solidFill>
                </a:rPr>
                <a:t>Χρήση σύγχρονων</a:t>
              </a:r>
              <a:r>
                <a:rPr lang="el-GR" sz="1500" b="1" kern="1200" dirty="0" smtClean="0">
                  <a:solidFill>
                    <a:schemeClr val="tx1">
                      <a:lumMod val="65000"/>
                      <a:lumOff val="35000"/>
                    </a:schemeClr>
                  </a:solidFill>
                </a:rPr>
                <a:t> μεθόδων </a:t>
              </a:r>
              <a:r>
                <a:rPr lang="el-GR" sz="1500" kern="1200" dirty="0" smtClean="0">
                  <a:solidFill>
                    <a:schemeClr val="tx1">
                      <a:lumMod val="65000"/>
                      <a:lumOff val="35000"/>
                    </a:schemeClr>
                  </a:solidFill>
                </a:rPr>
                <a:t>διδασκαλίας</a:t>
              </a:r>
              <a:endParaRPr lang="el-GR" sz="1500" kern="1200" dirty="0">
                <a:solidFill>
                  <a:schemeClr val="tx1">
                    <a:lumMod val="65000"/>
                    <a:lumOff val="35000"/>
                  </a:schemeClr>
                </a:solidFill>
              </a:endParaRPr>
            </a:p>
          </p:txBody>
        </p:sp>
      </p:grpSp>
      <p:sp>
        <p:nvSpPr>
          <p:cNvPr id="19" name="TextBox 18"/>
          <p:cNvSpPr txBox="1"/>
          <p:nvPr/>
        </p:nvSpPr>
        <p:spPr>
          <a:xfrm>
            <a:off x="6843170" y="1508487"/>
            <a:ext cx="1523999" cy="2560320"/>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l-GR" sz="1500" kern="1200" dirty="0" smtClean="0">
                <a:solidFill>
                  <a:schemeClr val="tx1">
                    <a:lumMod val="65000"/>
                    <a:lumOff val="35000"/>
                  </a:schemeClr>
                </a:solidFill>
              </a:rPr>
              <a:t>Ανάπτυξη </a:t>
            </a:r>
            <a:r>
              <a:rPr lang="el-GR" sz="1500" b="1" kern="1200" dirty="0" smtClean="0">
                <a:solidFill>
                  <a:schemeClr val="tx1">
                    <a:lumMod val="65000"/>
                    <a:lumOff val="35000"/>
                  </a:schemeClr>
                </a:solidFill>
              </a:rPr>
              <a:t>δεξιοτήτων</a:t>
            </a:r>
            <a:r>
              <a:rPr lang="el-GR" sz="1500" kern="1200" dirty="0" smtClean="0">
                <a:solidFill>
                  <a:schemeClr val="tx1">
                    <a:lumMod val="65000"/>
                    <a:lumOff val="35000"/>
                  </a:schemeClr>
                </a:solidFill>
              </a:rPr>
              <a:t> και </a:t>
            </a:r>
            <a:r>
              <a:rPr lang="el-GR" sz="1500" b="1" kern="1200" dirty="0" smtClean="0">
                <a:solidFill>
                  <a:schemeClr val="tx1">
                    <a:lumMod val="65000"/>
                    <a:lumOff val="35000"/>
                  </a:schemeClr>
                </a:solidFill>
              </a:rPr>
              <a:t>ικανοτήτων</a:t>
            </a:r>
          </a:p>
          <a:p>
            <a:pPr lvl="0" algn="ctr" defTabSz="666750">
              <a:lnSpc>
                <a:spcPct val="90000"/>
              </a:lnSpc>
              <a:spcBef>
                <a:spcPct val="0"/>
              </a:spcBef>
              <a:spcAft>
                <a:spcPct val="35000"/>
              </a:spcAft>
            </a:pPr>
            <a:r>
              <a:rPr lang="el-GR" sz="1050" kern="1200" dirty="0" smtClean="0">
                <a:solidFill>
                  <a:schemeClr val="tx1">
                    <a:lumMod val="65000"/>
                    <a:lumOff val="35000"/>
                  </a:schemeClr>
                </a:solidFill>
              </a:rPr>
              <a:t>(γνωστικών-</a:t>
            </a:r>
            <a:r>
              <a:rPr lang="el-GR" sz="1050" kern="1200" dirty="0" err="1" smtClean="0">
                <a:solidFill>
                  <a:schemeClr val="tx1">
                    <a:lumMod val="65000"/>
                    <a:lumOff val="35000"/>
                  </a:schemeClr>
                </a:solidFill>
              </a:rPr>
              <a:t>μεταγνωστικων</a:t>
            </a:r>
            <a:r>
              <a:rPr lang="el-GR" sz="1050" kern="1200" dirty="0" smtClean="0">
                <a:solidFill>
                  <a:schemeClr val="tx1">
                    <a:lumMod val="65000"/>
                    <a:lumOff val="35000"/>
                  </a:schemeClr>
                </a:solidFill>
              </a:rPr>
              <a:t>)</a:t>
            </a:r>
            <a:endParaRPr lang="el-GR" sz="1050" kern="1200" dirty="0">
              <a:solidFill>
                <a:schemeClr val="tx1">
                  <a:lumMod val="65000"/>
                  <a:lumOff val="35000"/>
                </a:schemeClr>
              </a:solidFill>
            </a:endParaRPr>
          </a:p>
        </p:txBody>
      </p:sp>
      <p:sp>
        <p:nvSpPr>
          <p:cNvPr id="16" name="1 - Τίτλος"/>
          <p:cNvSpPr txBox="1">
            <a:spLocks/>
          </p:cNvSpPr>
          <p:nvPr/>
        </p:nvSpPr>
        <p:spPr bwMode="auto">
          <a:xfrm>
            <a:off x="0" y="404664"/>
            <a:ext cx="7451725" cy="503237"/>
          </a:xfrm>
          <a:prstGeom prst="rect">
            <a:avLst/>
          </a:prstGeo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l-GR" sz="2800" b="1" dirty="0" smtClean="0">
                <a:solidFill>
                  <a:schemeClr val="accent6">
                    <a:lumMod val="50000"/>
                  </a:schemeClr>
                </a:solidFill>
              </a:rPr>
              <a:t>Παγκόσμια τάση</a:t>
            </a:r>
            <a:endParaRPr lang="el-GR" sz="2000" b="1" dirty="0">
              <a:solidFill>
                <a:schemeClr val="accent6">
                  <a:lumMod val="50000"/>
                </a:schemeClr>
              </a:solidFill>
              <a:cs typeface="Times New Roman" pitchFamily="18" charset="0"/>
            </a:endParaRPr>
          </a:p>
        </p:txBody>
      </p:sp>
      <p:sp>
        <p:nvSpPr>
          <p:cNvPr id="3" name="Rectangle 2"/>
          <p:cNvSpPr/>
          <p:nvPr/>
        </p:nvSpPr>
        <p:spPr>
          <a:xfrm>
            <a:off x="467544" y="1104999"/>
            <a:ext cx="8136904" cy="307777"/>
          </a:xfrm>
          <a:prstGeom prst="rect">
            <a:avLst/>
          </a:prstGeom>
        </p:spPr>
        <p:txBody>
          <a:bodyPr wrap="square">
            <a:spAutoFit/>
          </a:bodyPr>
          <a:lstStyle/>
          <a:p>
            <a:pPr eaLnBrk="1" fontAlgn="auto" hangingPunct="1">
              <a:spcAft>
                <a:spcPts val="0"/>
              </a:spcAft>
              <a:defRPr/>
            </a:pPr>
            <a:r>
              <a:rPr lang="el-GR" sz="1400" b="1" dirty="0" smtClean="0">
                <a:solidFill>
                  <a:schemeClr val="accent6">
                    <a:lumMod val="50000"/>
                  </a:schemeClr>
                </a:solidFill>
                <a:latin typeface="+mn-lt"/>
              </a:rPr>
              <a:t>Η </a:t>
            </a:r>
            <a:r>
              <a:rPr lang="el-GR" sz="1400" b="1" dirty="0">
                <a:solidFill>
                  <a:schemeClr val="accent6">
                    <a:lumMod val="50000"/>
                  </a:schemeClr>
                </a:solidFill>
                <a:latin typeface="+mn-lt"/>
              </a:rPr>
              <a:t>ενδυνάμωση του προφίλ των εκπαιδευόμενων </a:t>
            </a:r>
            <a:r>
              <a:rPr lang="el-GR" sz="1400" b="1" dirty="0" smtClean="0">
                <a:solidFill>
                  <a:schemeClr val="accent6">
                    <a:lumMod val="50000"/>
                  </a:schemeClr>
                </a:solidFill>
                <a:latin typeface="+mn-lt"/>
              </a:rPr>
              <a:t>μέσα </a:t>
            </a:r>
            <a:r>
              <a:rPr lang="el-GR" sz="1400" b="1" dirty="0">
                <a:solidFill>
                  <a:schemeClr val="accent6">
                    <a:lumMod val="50000"/>
                  </a:schemeClr>
                </a:solidFill>
                <a:latin typeface="+mn-lt"/>
              </a:rPr>
              <a:t>από την αναβάθμιση των </a:t>
            </a:r>
            <a:r>
              <a:rPr lang="el-GR" sz="1400" b="1" dirty="0" smtClean="0">
                <a:solidFill>
                  <a:schemeClr val="accent6">
                    <a:lumMod val="50000"/>
                  </a:schemeClr>
                </a:solidFill>
                <a:latin typeface="+mn-lt"/>
              </a:rPr>
              <a:t>προγραμμάτων σπουδών</a:t>
            </a:r>
            <a:endParaRPr lang="el-GR" sz="1400" b="1" dirty="0">
              <a:solidFill>
                <a:schemeClr val="accent6">
                  <a:lumMod val="50000"/>
                </a:schemeClr>
              </a:solidFill>
              <a:latin typeface="+mn-lt"/>
              <a:cs typeface="Times New Roman" pitchFamily="18" charset="0"/>
            </a:endParaRPr>
          </a:p>
        </p:txBody>
      </p:sp>
    </p:spTree>
    <p:extLst>
      <p:ext uri="{BB962C8B-B14F-4D97-AF65-F5344CB8AC3E}">
        <p14:creationId xmlns:p14="http://schemas.microsoft.com/office/powerpoint/2010/main" val="355504239"/>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CDC41EC-C644-446C-9A82-911687538ECA}"/>
              </a:ext>
            </a:extLst>
          </p:cNvPr>
          <p:cNvSpPr txBox="1"/>
          <p:nvPr/>
        </p:nvSpPr>
        <p:spPr>
          <a:xfrm>
            <a:off x="0" y="209414"/>
            <a:ext cx="1643042" cy="1569660"/>
          </a:xfrm>
          <a:prstGeom prst="rect">
            <a:avLst/>
          </a:prstGeom>
          <a:noFill/>
        </p:spPr>
        <p:txBody>
          <a:bodyPr wrap="square" rtlCol="0">
            <a:spAutoFit/>
          </a:bodyPr>
          <a:lstStyle/>
          <a:p>
            <a:pPr algn="ctr"/>
            <a:r>
              <a:rPr lang="el-GR" sz="2400" b="1" dirty="0">
                <a:solidFill>
                  <a:prstClr val="black"/>
                </a:solidFill>
              </a:rPr>
              <a:t>Πλαίσιο ανάλυσης κριτικής σκέψης </a:t>
            </a:r>
          </a:p>
        </p:txBody>
      </p:sp>
      <p:sp>
        <p:nvSpPr>
          <p:cNvPr id="6" name="Ορθογώνιο 5">
            <a:extLst>
              <a:ext uri="{FF2B5EF4-FFF2-40B4-BE49-F238E27FC236}">
                <a16:creationId xmlns:a16="http://schemas.microsoft.com/office/drawing/2014/main" xmlns="" id="{14722E78-933C-4E37-B356-C9A6DD8AEB15}"/>
              </a:ext>
            </a:extLst>
          </p:cNvPr>
          <p:cNvSpPr/>
          <p:nvPr/>
        </p:nvSpPr>
        <p:spPr>
          <a:xfrm>
            <a:off x="1564135" y="0"/>
            <a:ext cx="6095375"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Ορθογώνιο 6">
            <a:extLst>
              <a:ext uri="{FF2B5EF4-FFF2-40B4-BE49-F238E27FC236}">
                <a16:creationId xmlns:a16="http://schemas.microsoft.com/office/drawing/2014/main" xmlns="" id="{8313B260-6862-4D8C-AE67-4BFD04EFF4D5}"/>
              </a:ext>
            </a:extLst>
          </p:cNvPr>
          <p:cNvSpPr/>
          <p:nvPr/>
        </p:nvSpPr>
        <p:spPr>
          <a:xfrm>
            <a:off x="2025546" y="369332"/>
            <a:ext cx="5238590" cy="58665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8" name="TextBox 7">
            <a:extLst>
              <a:ext uri="{FF2B5EF4-FFF2-40B4-BE49-F238E27FC236}">
                <a16:creationId xmlns:a16="http://schemas.microsoft.com/office/drawing/2014/main" xmlns="" id="{406BA2E3-604F-4DF9-95B0-05DCD9BE30F5}"/>
              </a:ext>
            </a:extLst>
          </p:cNvPr>
          <p:cNvSpPr txBox="1"/>
          <p:nvPr/>
        </p:nvSpPr>
        <p:spPr>
          <a:xfrm>
            <a:off x="2989369" y="-8721"/>
            <a:ext cx="2630774" cy="461665"/>
          </a:xfrm>
          <a:prstGeom prst="rect">
            <a:avLst/>
          </a:prstGeom>
          <a:noFill/>
        </p:spPr>
        <p:txBody>
          <a:bodyPr wrap="square" rtlCol="0">
            <a:spAutoFit/>
          </a:bodyPr>
          <a:lstStyle/>
          <a:p>
            <a:pPr algn="ctr"/>
            <a:r>
              <a:rPr lang="el-GR" sz="2400" b="1" dirty="0">
                <a:solidFill>
                  <a:prstClr val="black"/>
                </a:solidFill>
              </a:rPr>
              <a:t>ΜΕΤΑΓΝΩΣΤΙΚΟ</a:t>
            </a:r>
          </a:p>
        </p:txBody>
      </p:sp>
      <p:sp>
        <p:nvSpPr>
          <p:cNvPr id="9" name="TextBox 8">
            <a:extLst>
              <a:ext uri="{FF2B5EF4-FFF2-40B4-BE49-F238E27FC236}">
                <a16:creationId xmlns:a16="http://schemas.microsoft.com/office/drawing/2014/main" xmlns="" id="{FCD3F55F-F1B5-4DC1-8C72-78BBF7AE2047}"/>
              </a:ext>
            </a:extLst>
          </p:cNvPr>
          <p:cNvSpPr txBox="1"/>
          <p:nvPr/>
        </p:nvSpPr>
        <p:spPr>
          <a:xfrm>
            <a:off x="7355493" y="35659"/>
            <a:ext cx="281065" cy="7509748"/>
          </a:xfrm>
          <a:prstGeom prst="rect">
            <a:avLst/>
          </a:prstGeom>
          <a:noFill/>
        </p:spPr>
        <p:txBody>
          <a:bodyPr wrap="square" rtlCol="0">
            <a:spAutoFit/>
          </a:bodyPr>
          <a:lstStyle/>
          <a:p>
            <a:r>
              <a:rPr lang="el-GR" sz="2000" b="1" dirty="0">
                <a:solidFill>
                  <a:prstClr val="black"/>
                </a:solidFill>
              </a:rPr>
              <a:t>ΑΠΑΓΩΓ</a:t>
            </a:r>
          </a:p>
          <a:p>
            <a:r>
              <a:rPr lang="el-GR" sz="2000" b="1" dirty="0">
                <a:solidFill>
                  <a:prstClr val="black"/>
                </a:solidFill>
              </a:rPr>
              <a:t>Ι</a:t>
            </a:r>
          </a:p>
          <a:p>
            <a:r>
              <a:rPr lang="el-GR" sz="2000" b="1" dirty="0">
                <a:solidFill>
                  <a:prstClr val="black"/>
                </a:solidFill>
              </a:rPr>
              <a:t>ΚΟΣ </a:t>
            </a:r>
          </a:p>
          <a:p>
            <a:endParaRPr lang="el-GR" sz="2000" b="1" dirty="0">
              <a:solidFill>
                <a:prstClr val="black"/>
              </a:solidFill>
            </a:endParaRPr>
          </a:p>
          <a:p>
            <a:r>
              <a:rPr lang="el-GR" sz="2000" b="1" dirty="0">
                <a:solidFill>
                  <a:prstClr val="black"/>
                </a:solidFill>
              </a:rPr>
              <a:t>Σ</a:t>
            </a:r>
          </a:p>
          <a:p>
            <a:r>
              <a:rPr lang="el-GR" sz="2000" b="1" dirty="0">
                <a:solidFill>
                  <a:prstClr val="black"/>
                </a:solidFill>
              </a:rPr>
              <a:t>ΥΛΛΟΓ</a:t>
            </a:r>
          </a:p>
          <a:p>
            <a:r>
              <a:rPr lang="el-GR" sz="2000" b="1" dirty="0">
                <a:solidFill>
                  <a:prstClr val="black"/>
                </a:solidFill>
              </a:rPr>
              <a:t>Ι</a:t>
            </a:r>
          </a:p>
          <a:p>
            <a:r>
              <a:rPr lang="el-GR" sz="2000" b="1" dirty="0">
                <a:solidFill>
                  <a:prstClr val="black"/>
                </a:solidFill>
              </a:rPr>
              <a:t>ΣΜΟ</a:t>
            </a:r>
            <a:r>
              <a:rPr lang="el-GR" sz="2400" dirty="0">
                <a:solidFill>
                  <a:prstClr val="black"/>
                </a:solidFill>
              </a:rPr>
              <a:t>Σ</a:t>
            </a:r>
            <a:r>
              <a:rPr lang="el-GR" dirty="0">
                <a:solidFill>
                  <a:prstClr val="black"/>
                </a:solidFill>
              </a:rPr>
              <a:t> </a:t>
            </a:r>
          </a:p>
        </p:txBody>
      </p:sp>
      <p:sp>
        <p:nvSpPr>
          <p:cNvPr id="10" name="TextBox 9">
            <a:extLst>
              <a:ext uri="{FF2B5EF4-FFF2-40B4-BE49-F238E27FC236}">
                <a16:creationId xmlns:a16="http://schemas.microsoft.com/office/drawing/2014/main" xmlns="" id="{81B2C4C0-983B-4DF1-85F1-CDF0111F6DF6}"/>
              </a:ext>
            </a:extLst>
          </p:cNvPr>
          <p:cNvSpPr txBox="1"/>
          <p:nvPr/>
        </p:nvSpPr>
        <p:spPr>
          <a:xfrm>
            <a:off x="1500166" y="-8721"/>
            <a:ext cx="457689" cy="6924973"/>
          </a:xfrm>
          <a:prstGeom prst="rect">
            <a:avLst/>
          </a:prstGeom>
          <a:noFill/>
        </p:spPr>
        <p:txBody>
          <a:bodyPr wrap="square" rtlCol="0">
            <a:spAutoFit/>
          </a:bodyPr>
          <a:lstStyle/>
          <a:p>
            <a:r>
              <a:rPr lang="el-GR" sz="2000" b="1" dirty="0">
                <a:solidFill>
                  <a:prstClr val="black"/>
                </a:solidFill>
              </a:rPr>
              <a:t>ΕΠΑΓΩΓ</a:t>
            </a:r>
          </a:p>
          <a:p>
            <a:r>
              <a:rPr lang="el-GR" sz="2000" b="1" dirty="0">
                <a:solidFill>
                  <a:prstClr val="black"/>
                </a:solidFill>
              </a:rPr>
              <a:t>Ι</a:t>
            </a:r>
          </a:p>
          <a:p>
            <a:r>
              <a:rPr lang="el-GR" sz="2000" b="1" dirty="0">
                <a:solidFill>
                  <a:prstClr val="black"/>
                </a:solidFill>
              </a:rPr>
              <a:t>ΚΟΣ </a:t>
            </a:r>
          </a:p>
          <a:p>
            <a:endParaRPr lang="el-GR" sz="2000" b="1" dirty="0">
              <a:solidFill>
                <a:prstClr val="black"/>
              </a:solidFill>
            </a:endParaRPr>
          </a:p>
          <a:p>
            <a:r>
              <a:rPr lang="el-GR" sz="2000" b="1" dirty="0">
                <a:solidFill>
                  <a:prstClr val="black"/>
                </a:solidFill>
              </a:rPr>
              <a:t>Σ</a:t>
            </a:r>
          </a:p>
          <a:p>
            <a:r>
              <a:rPr lang="el-GR" sz="2000" b="1" dirty="0">
                <a:solidFill>
                  <a:prstClr val="black"/>
                </a:solidFill>
              </a:rPr>
              <a:t>ΥΛΛΟΓ</a:t>
            </a:r>
          </a:p>
          <a:p>
            <a:r>
              <a:rPr lang="el-GR" sz="2000" b="1" dirty="0">
                <a:solidFill>
                  <a:prstClr val="black"/>
                </a:solidFill>
              </a:rPr>
              <a:t>Ι</a:t>
            </a:r>
          </a:p>
          <a:p>
            <a:r>
              <a:rPr lang="el-GR" sz="2000" b="1" dirty="0">
                <a:solidFill>
                  <a:prstClr val="black"/>
                </a:solidFill>
              </a:rPr>
              <a:t>ΣΜΟ</a:t>
            </a:r>
            <a:r>
              <a:rPr lang="el-GR" sz="2400" dirty="0">
                <a:solidFill>
                  <a:prstClr val="black"/>
                </a:solidFill>
              </a:rPr>
              <a:t>Σ</a:t>
            </a:r>
            <a:r>
              <a:rPr lang="el-GR" dirty="0">
                <a:solidFill>
                  <a:prstClr val="black"/>
                </a:solidFill>
              </a:rPr>
              <a:t> </a:t>
            </a:r>
          </a:p>
        </p:txBody>
      </p:sp>
      <p:cxnSp>
        <p:nvCxnSpPr>
          <p:cNvPr id="13" name="Ευθεία γραμμή σύνδεσης 12">
            <a:extLst>
              <a:ext uri="{FF2B5EF4-FFF2-40B4-BE49-F238E27FC236}">
                <a16:creationId xmlns:a16="http://schemas.microsoft.com/office/drawing/2014/main" xmlns="" id="{3C511BF2-EF58-49E9-8D39-C979DCCC59C2}"/>
              </a:ext>
            </a:extLst>
          </p:cNvPr>
          <p:cNvCxnSpPr>
            <a:cxnSpLocks/>
            <a:stCxn id="7" idx="0"/>
            <a:endCxn id="7" idx="2"/>
          </p:cNvCxnSpPr>
          <p:nvPr/>
        </p:nvCxnSpPr>
        <p:spPr>
          <a:xfrm>
            <a:off x="4644841" y="369332"/>
            <a:ext cx="0" cy="586657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5" name="Ευθεία γραμμή σύνδεσης 14">
            <a:extLst>
              <a:ext uri="{FF2B5EF4-FFF2-40B4-BE49-F238E27FC236}">
                <a16:creationId xmlns:a16="http://schemas.microsoft.com/office/drawing/2014/main" xmlns="" id="{14B0A390-071E-4571-A91A-088131F6973F}"/>
              </a:ext>
            </a:extLst>
          </p:cNvPr>
          <p:cNvCxnSpPr>
            <a:cxnSpLocks/>
            <a:stCxn id="7" idx="1"/>
            <a:endCxn id="7" idx="3"/>
          </p:cNvCxnSpPr>
          <p:nvPr/>
        </p:nvCxnSpPr>
        <p:spPr>
          <a:xfrm>
            <a:off x="2025546" y="3302620"/>
            <a:ext cx="523859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CD376466-B9A9-4B01-969B-75AA7CE602C5}"/>
              </a:ext>
            </a:extLst>
          </p:cNvPr>
          <p:cNvSpPr txBox="1"/>
          <p:nvPr/>
        </p:nvSpPr>
        <p:spPr>
          <a:xfrm>
            <a:off x="2571736" y="397205"/>
            <a:ext cx="4214842" cy="369332"/>
          </a:xfrm>
          <a:prstGeom prst="rect">
            <a:avLst/>
          </a:prstGeom>
          <a:noFill/>
        </p:spPr>
        <p:txBody>
          <a:bodyPr wrap="square" rtlCol="0">
            <a:spAutoFit/>
          </a:bodyPr>
          <a:lstStyle/>
          <a:p>
            <a:pPr algn="ctr"/>
            <a:r>
              <a:rPr lang="el-GR" b="1" dirty="0">
                <a:solidFill>
                  <a:prstClr val="black"/>
                </a:solidFill>
              </a:rPr>
              <a:t>ΒΑΣΙΚΕΣ ΓΝΩΣΤΙΚΕΣ ΔΕΞΙΟΤΗΤΕΣ</a:t>
            </a:r>
          </a:p>
        </p:txBody>
      </p:sp>
      <p:sp>
        <p:nvSpPr>
          <p:cNvPr id="22" name="TextBox 21">
            <a:extLst>
              <a:ext uri="{FF2B5EF4-FFF2-40B4-BE49-F238E27FC236}">
                <a16:creationId xmlns:a16="http://schemas.microsoft.com/office/drawing/2014/main" xmlns="" id="{22602FFF-DA12-4656-85EB-8E32E0E79DC3}"/>
              </a:ext>
            </a:extLst>
          </p:cNvPr>
          <p:cNvSpPr txBox="1"/>
          <p:nvPr/>
        </p:nvSpPr>
        <p:spPr>
          <a:xfrm>
            <a:off x="2205892" y="856258"/>
            <a:ext cx="2147342" cy="1323439"/>
          </a:xfrm>
          <a:prstGeom prst="rect">
            <a:avLst/>
          </a:prstGeom>
          <a:noFill/>
        </p:spPr>
        <p:txBody>
          <a:bodyPr wrap="square" rtlCol="0">
            <a:spAutoFit/>
          </a:bodyPr>
          <a:lstStyle/>
          <a:p>
            <a:pPr marL="342900" indent="-342900">
              <a:buFontTx/>
              <a:buAutoNum type="arabicParenR"/>
            </a:pPr>
            <a:r>
              <a:rPr lang="el-GR" sz="1600" b="1" dirty="0">
                <a:solidFill>
                  <a:prstClr val="black"/>
                </a:solidFill>
              </a:rPr>
              <a:t>ΣΥΛΛΟΓΗΣ ΔΕΔΟΜΕΝΩΝ</a:t>
            </a:r>
          </a:p>
          <a:p>
            <a:pPr marL="285750" indent="-285750">
              <a:buFont typeface="Arial" panose="020B0604020202020204" pitchFamily="34" charset="0"/>
              <a:buChar char="•"/>
            </a:pPr>
            <a:r>
              <a:rPr lang="el-GR" sz="1600" dirty="0">
                <a:solidFill>
                  <a:prstClr val="black"/>
                </a:solidFill>
              </a:rPr>
              <a:t>Παρατήρηση</a:t>
            </a:r>
          </a:p>
          <a:p>
            <a:pPr marL="285750" indent="-285750">
              <a:buFont typeface="Arial" panose="020B0604020202020204" pitchFamily="34" charset="0"/>
              <a:buChar char="•"/>
            </a:pPr>
            <a:r>
              <a:rPr lang="el-GR" sz="1600" dirty="0">
                <a:solidFill>
                  <a:prstClr val="black"/>
                </a:solidFill>
              </a:rPr>
              <a:t>Αναγνώριση </a:t>
            </a:r>
          </a:p>
          <a:p>
            <a:pPr marL="285750" indent="-285750">
              <a:buFont typeface="Arial" panose="020B0604020202020204" pitchFamily="34" charset="0"/>
              <a:buChar char="•"/>
            </a:pPr>
            <a:r>
              <a:rPr lang="el-GR" sz="1600" dirty="0">
                <a:solidFill>
                  <a:prstClr val="black"/>
                </a:solidFill>
              </a:rPr>
              <a:t>Ανάκληση </a:t>
            </a:r>
          </a:p>
        </p:txBody>
      </p:sp>
      <p:sp>
        <p:nvSpPr>
          <p:cNvPr id="23" name="TextBox 22">
            <a:extLst>
              <a:ext uri="{FF2B5EF4-FFF2-40B4-BE49-F238E27FC236}">
                <a16:creationId xmlns:a16="http://schemas.microsoft.com/office/drawing/2014/main" xmlns="" id="{6EE9571F-4458-4C97-AD9F-2FAC427667A0}"/>
              </a:ext>
            </a:extLst>
          </p:cNvPr>
          <p:cNvSpPr txBox="1"/>
          <p:nvPr/>
        </p:nvSpPr>
        <p:spPr>
          <a:xfrm>
            <a:off x="2143109" y="2703273"/>
            <a:ext cx="2324436" cy="2893100"/>
          </a:xfrm>
          <a:prstGeom prst="rect">
            <a:avLst/>
          </a:prstGeom>
          <a:noFill/>
        </p:spPr>
        <p:txBody>
          <a:bodyPr wrap="square" rtlCol="0">
            <a:spAutoFit/>
          </a:bodyPr>
          <a:lstStyle/>
          <a:p>
            <a:pPr marL="342900" indent="-342900">
              <a:buFont typeface="+mj-lt"/>
              <a:buAutoNum type="arabicParenR" startAt="2"/>
            </a:pPr>
            <a:r>
              <a:rPr lang="el-GR" b="1" dirty="0">
                <a:solidFill>
                  <a:prstClr val="black"/>
                </a:solidFill>
              </a:rPr>
              <a:t>ΕΝΔΟΣΥΣΧΕΤΙΣΕΩΝ ΑΝΑΛΥΣΗΣ ΔΕΔΟΜΕΝΩΝ</a:t>
            </a:r>
          </a:p>
          <a:p>
            <a:pPr marL="285750" indent="-285750">
              <a:buFont typeface="Arial" panose="020B0604020202020204" pitchFamily="34" charset="0"/>
              <a:buChar char="•"/>
            </a:pPr>
            <a:r>
              <a:rPr lang="el-GR" sz="1600" dirty="0">
                <a:solidFill>
                  <a:prstClr val="black"/>
                </a:solidFill>
              </a:rPr>
              <a:t>Ανάλυση δομικών στοιχείων</a:t>
            </a:r>
          </a:p>
          <a:p>
            <a:pPr marL="285750" indent="-285750">
              <a:buFont typeface="Arial" panose="020B0604020202020204" pitchFamily="34" charset="0"/>
              <a:buChar char="•"/>
            </a:pPr>
            <a:r>
              <a:rPr lang="el-GR" sz="1600" dirty="0">
                <a:solidFill>
                  <a:prstClr val="black"/>
                </a:solidFill>
              </a:rPr>
              <a:t>Διάκριση σχέσεων </a:t>
            </a:r>
          </a:p>
          <a:p>
            <a:pPr marL="285750" indent="-285750">
              <a:buFont typeface="Arial" panose="020B0604020202020204" pitchFamily="34" charset="0"/>
              <a:buChar char="•"/>
            </a:pPr>
            <a:r>
              <a:rPr lang="el-GR" sz="1600" dirty="0">
                <a:solidFill>
                  <a:prstClr val="black"/>
                </a:solidFill>
              </a:rPr>
              <a:t>Διάκριση μοτίβων</a:t>
            </a:r>
          </a:p>
          <a:p>
            <a:pPr marL="285750" indent="-285750">
              <a:buFont typeface="Arial" panose="020B0604020202020204" pitchFamily="34" charset="0"/>
              <a:buChar char="•"/>
            </a:pPr>
            <a:r>
              <a:rPr lang="el-GR" sz="1600" dirty="0">
                <a:solidFill>
                  <a:prstClr val="black"/>
                </a:solidFill>
              </a:rPr>
              <a:t>Διάκριση γεγονότων από εκτιμήσεις και κριτική αξιολόγηση</a:t>
            </a:r>
          </a:p>
          <a:p>
            <a:pPr marL="285750" indent="-285750">
              <a:buFont typeface="Arial" panose="020B0604020202020204" pitchFamily="34" charset="0"/>
              <a:buChar char="•"/>
            </a:pPr>
            <a:r>
              <a:rPr lang="el-GR" sz="1600" dirty="0">
                <a:solidFill>
                  <a:prstClr val="black"/>
                </a:solidFill>
              </a:rPr>
              <a:t>Διευκρίνιση </a:t>
            </a:r>
          </a:p>
        </p:txBody>
      </p:sp>
      <p:sp>
        <p:nvSpPr>
          <p:cNvPr id="26" name="TextBox 25">
            <a:extLst>
              <a:ext uri="{FF2B5EF4-FFF2-40B4-BE49-F238E27FC236}">
                <a16:creationId xmlns:a16="http://schemas.microsoft.com/office/drawing/2014/main" xmlns="" id="{2979EE80-7DC5-4580-9D5F-60ADE1A80ACB}"/>
              </a:ext>
            </a:extLst>
          </p:cNvPr>
          <p:cNvSpPr txBox="1"/>
          <p:nvPr/>
        </p:nvSpPr>
        <p:spPr>
          <a:xfrm>
            <a:off x="4488618" y="810047"/>
            <a:ext cx="2680902" cy="1908215"/>
          </a:xfrm>
          <a:prstGeom prst="rect">
            <a:avLst/>
          </a:prstGeom>
          <a:noFill/>
        </p:spPr>
        <p:txBody>
          <a:bodyPr wrap="square" rtlCol="0">
            <a:spAutoFit/>
          </a:bodyPr>
          <a:lstStyle/>
          <a:p>
            <a:pPr marL="342900" indent="-342900">
              <a:buFont typeface="+mj-lt"/>
              <a:buAutoNum type="arabicParenR" startAt="3"/>
            </a:pPr>
            <a:r>
              <a:rPr lang="el-GR" b="1" dirty="0">
                <a:solidFill>
                  <a:prstClr val="black"/>
                </a:solidFill>
              </a:rPr>
              <a:t>ΑΛΛΗΛΟΣΥΣΧΕΤΙΣΕΩΝ ΟΡΓΑΝΩΣΗΣ ΔΕΔΟΜΕΝΩΝ</a:t>
            </a:r>
          </a:p>
          <a:p>
            <a:pPr marL="285750" indent="-285750">
              <a:buFont typeface="Arial" panose="020B0604020202020204" pitchFamily="34" charset="0"/>
              <a:buChar char="•"/>
            </a:pPr>
            <a:r>
              <a:rPr lang="el-GR" sz="1600" dirty="0">
                <a:solidFill>
                  <a:prstClr val="black"/>
                </a:solidFill>
              </a:rPr>
              <a:t>Σύγκριση</a:t>
            </a:r>
          </a:p>
          <a:p>
            <a:pPr marL="285750" indent="-285750">
              <a:buFont typeface="Arial" panose="020B0604020202020204" pitchFamily="34" charset="0"/>
              <a:buChar char="•"/>
            </a:pPr>
            <a:r>
              <a:rPr lang="el-GR" sz="1600" dirty="0">
                <a:solidFill>
                  <a:prstClr val="black"/>
                </a:solidFill>
              </a:rPr>
              <a:t>Κατηγοριοποίηση</a:t>
            </a:r>
          </a:p>
          <a:p>
            <a:pPr marL="285750" indent="-285750">
              <a:buFont typeface="Arial" panose="020B0604020202020204" pitchFamily="34" charset="0"/>
              <a:buChar char="•"/>
            </a:pPr>
            <a:r>
              <a:rPr lang="el-GR" sz="1600" dirty="0">
                <a:solidFill>
                  <a:prstClr val="black"/>
                </a:solidFill>
              </a:rPr>
              <a:t>Διάταξη</a:t>
            </a:r>
          </a:p>
          <a:p>
            <a:pPr marL="285750" indent="-285750">
              <a:buFont typeface="Arial" panose="020B0604020202020204" pitchFamily="34" charset="0"/>
              <a:buChar char="•"/>
            </a:pPr>
            <a:r>
              <a:rPr lang="el-GR" sz="1600" dirty="0">
                <a:solidFill>
                  <a:prstClr val="black"/>
                </a:solidFill>
              </a:rPr>
              <a:t>Ιεράρχηση</a:t>
            </a:r>
          </a:p>
        </p:txBody>
      </p:sp>
      <p:sp>
        <p:nvSpPr>
          <p:cNvPr id="33" name="TextBox 32">
            <a:extLst>
              <a:ext uri="{FF2B5EF4-FFF2-40B4-BE49-F238E27FC236}">
                <a16:creationId xmlns:a16="http://schemas.microsoft.com/office/drawing/2014/main" xmlns="" id="{9C613425-7D2F-4BF7-BBA9-C3E2ABD9813F}"/>
              </a:ext>
            </a:extLst>
          </p:cNvPr>
          <p:cNvSpPr txBox="1"/>
          <p:nvPr/>
        </p:nvSpPr>
        <p:spPr>
          <a:xfrm>
            <a:off x="4488618" y="2674674"/>
            <a:ext cx="2680902" cy="3354765"/>
          </a:xfrm>
          <a:prstGeom prst="rect">
            <a:avLst/>
          </a:prstGeom>
          <a:noFill/>
        </p:spPr>
        <p:txBody>
          <a:bodyPr wrap="square" rtlCol="0">
            <a:spAutoFit/>
          </a:bodyPr>
          <a:lstStyle/>
          <a:p>
            <a:pPr marL="342900" indent="-342900">
              <a:buFont typeface="+mj-lt"/>
              <a:buAutoNum type="arabicParenR" startAt="4"/>
            </a:pPr>
            <a:r>
              <a:rPr lang="el-GR" b="1" dirty="0">
                <a:solidFill>
                  <a:prstClr val="black"/>
                </a:solidFill>
              </a:rPr>
              <a:t>ΥΠΕΡΒΑΣΗΣ ΔΕΔΟΜΕΝΩΝ</a:t>
            </a:r>
          </a:p>
          <a:p>
            <a:pPr marL="285750" indent="-285750">
              <a:buFont typeface="Arial" panose="020B0604020202020204" pitchFamily="34" charset="0"/>
              <a:buChar char="•"/>
            </a:pPr>
            <a:r>
              <a:rPr lang="el-GR" sz="1600" dirty="0">
                <a:solidFill>
                  <a:prstClr val="black"/>
                </a:solidFill>
              </a:rPr>
              <a:t>Επεξήγηση</a:t>
            </a:r>
          </a:p>
          <a:p>
            <a:pPr marL="285750" indent="-285750">
              <a:buFont typeface="Arial" panose="020B0604020202020204" pitchFamily="34" charset="0"/>
              <a:buChar char="•"/>
            </a:pPr>
            <a:r>
              <a:rPr lang="el-GR" sz="1600" dirty="0">
                <a:solidFill>
                  <a:prstClr val="black"/>
                </a:solidFill>
              </a:rPr>
              <a:t>Πρόβλεψη</a:t>
            </a:r>
          </a:p>
          <a:p>
            <a:pPr marL="285750" indent="-285750">
              <a:buFont typeface="Arial" panose="020B0604020202020204" pitchFamily="34" charset="0"/>
              <a:buChar char="•"/>
            </a:pPr>
            <a:r>
              <a:rPr lang="el-GR" sz="1600" dirty="0">
                <a:solidFill>
                  <a:prstClr val="black"/>
                </a:solidFill>
              </a:rPr>
              <a:t>Υπόθεση</a:t>
            </a:r>
          </a:p>
          <a:p>
            <a:pPr marL="285750" indent="-285750">
              <a:buFont typeface="Arial" panose="020B0604020202020204" pitchFamily="34" charset="0"/>
              <a:buChar char="•"/>
            </a:pPr>
            <a:r>
              <a:rPr lang="el-GR" sz="1600" dirty="0">
                <a:solidFill>
                  <a:prstClr val="black"/>
                </a:solidFill>
              </a:rPr>
              <a:t>Συμπερασμός </a:t>
            </a:r>
          </a:p>
          <a:p>
            <a:pPr marL="285750" indent="-285750">
              <a:buFont typeface="Arial" panose="020B0604020202020204" pitchFamily="34" charset="0"/>
              <a:buChar char="•"/>
            </a:pPr>
            <a:r>
              <a:rPr lang="el-GR" sz="1600" dirty="0">
                <a:solidFill>
                  <a:prstClr val="black"/>
                </a:solidFill>
              </a:rPr>
              <a:t>Επαλήθευση</a:t>
            </a:r>
          </a:p>
          <a:p>
            <a:pPr marL="285750" indent="-285750">
              <a:buFont typeface="Arial" panose="020B0604020202020204" pitchFamily="34" charset="0"/>
              <a:buChar char="•"/>
            </a:pPr>
            <a:r>
              <a:rPr lang="el-GR" sz="1600" dirty="0">
                <a:solidFill>
                  <a:prstClr val="black"/>
                </a:solidFill>
              </a:rPr>
              <a:t>Εντοπισμός αντιφάσεων/αντιθέσεων</a:t>
            </a:r>
          </a:p>
          <a:p>
            <a:pPr marL="285750" indent="-285750">
              <a:buFont typeface="Arial" panose="020B0604020202020204" pitchFamily="34" charset="0"/>
              <a:buChar char="•"/>
            </a:pPr>
            <a:r>
              <a:rPr lang="el-GR" sz="1600" dirty="0">
                <a:solidFill>
                  <a:prstClr val="black"/>
                </a:solidFill>
              </a:rPr>
              <a:t>Διοργάνωση γνώσης</a:t>
            </a:r>
          </a:p>
          <a:p>
            <a:pPr marL="285750" indent="-285750">
              <a:buFont typeface="Arial" panose="020B0604020202020204" pitchFamily="34" charset="0"/>
              <a:buChar char="•"/>
            </a:pPr>
            <a:r>
              <a:rPr lang="el-GR" sz="1600" dirty="0">
                <a:solidFill>
                  <a:prstClr val="black"/>
                </a:solidFill>
              </a:rPr>
              <a:t>Περίληψη</a:t>
            </a:r>
          </a:p>
          <a:p>
            <a:pPr marL="285750" indent="-285750">
              <a:buFont typeface="Arial" panose="020B0604020202020204" pitchFamily="34" charset="0"/>
              <a:buChar char="•"/>
            </a:pPr>
            <a:r>
              <a:rPr lang="el-GR" sz="1600" dirty="0">
                <a:solidFill>
                  <a:prstClr val="black"/>
                </a:solidFill>
              </a:rPr>
              <a:t>Αντιμεταχώρηση </a:t>
            </a:r>
          </a:p>
          <a:p>
            <a:pPr marL="285750" indent="-285750">
              <a:buFont typeface="Arial" panose="020B0604020202020204" pitchFamily="34" charset="0"/>
              <a:buChar char="•"/>
            </a:pPr>
            <a:r>
              <a:rPr lang="el-GR" sz="1600" dirty="0">
                <a:solidFill>
                  <a:prstClr val="black"/>
                </a:solidFill>
              </a:rPr>
              <a:t>Αξιολόγηση </a:t>
            </a:r>
          </a:p>
        </p:txBody>
      </p:sp>
      <p:sp>
        <p:nvSpPr>
          <p:cNvPr id="46" name="TextBox 45">
            <a:extLst>
              <a:ext uri="{FF2B5EF4-FFF2-40B4-BE49-F238E27FC236}">
                <a16:creationId xmlns:a16="http://schemas.microsoft.com/office/drawing/2014/main" xmlns="" id="{BBD8FA4C-5980-42E0-8CC7-4605C87DEFF4}"/>
              </a:ext>
            </a:extLst>
          </p:cNvPr>
          <p:cNvSpPr txBox="1"/>
          <p:nvPr/>
        </p:nvSpPr>
        <p:spPr>
          <a:xfrm>
            <a:off x="2500298" y="6304927"/>
            <a:ext cx="4429156" cy="400110"/>
          </a:xfrm>
          <a:prstGeom prst="rect">
            <a:avLst/>
          </a:prstGeom>
          <a:noFill/>
        </p:spPr>
        <p:txBody>
          <a:bodyPr wrap="square" rtlCol="0">
            <a:spAutoFit/>
          </a:bodyPr>
          <a:lstStyle/>
          <a:p>
            <a:pPr algn="ctr"/>
            <a:r>
              <a:rPr lang="el-GR" sz="2000" b="1" dirty="0">
                <a:solidFill>
                  <a:prstClr val="black"/>
                </a:solidFill>
              </a:rPr>
              <a:t>ΑΝΑΛΟΓΙΚΟΣ ΣΥΛΛΟΓΙΣΜΟΣ</a:t>
            </a:r>
          </a:p>
        </p:txBody>
      </p:sp>
    </p:spTree>
    <p:extLst>
      <p:ext uri="{BB962C8B-B14F-4D97-AF65-F5344CB8AC3E}">
        <p14:creationId xmlns:p14="http://schemas.microsoft.com/office/powerpoint/2010/main" val="525800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38199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Τίτλος 1">
            <a:extLst>
              <a:ext uri="{FF2B5EF4-FFF2-40B4-BE49-F238E27FC236}">
                <a16:creationId xmlns:a16="http://schemas.microsoft.com/office/drawing/2014/main" xmlns="" id="{155E78B5-65DC-44B2-B4AF-00999FA79D5F}"/>
              </a:ext>
            </a:extLst>
          </p:cNvPr>
          <p:cNvSpPr>
            <a:spLocks noGrp="1"/>
          </p:cNvSpPr>
          <p:nvPr>
            <p:ph type="title"/>
          </p:nvPr>
        </p:nvSpPr>
        <p:spPr>
          <a:xfrm>
            <a:off x="393556" y="620392"/>
            <a:ext cx="3249750" cy="5504688"/>
          </a:xfrm>
        </p:spPr>
        <p:txBody>
          <a:bodyPr>
            <a:normAutofit/>
          </a:bodyPr>
          <a:lstStyle/>
          <a:p>
            <a:r>
              <a:rPr lang="el-GR" sz="6000" dirty="0">
                <a:solidFill>
                  <a:schemeClr val="bg1"/>
                </a:solidFill>
              </a:rPr>
              <a:t>Κυρίαρχα στοιχεία κριτικής σκέψης </a:t>
            </a:r>
          </a:p>
        </p:txBody>
      </p:sp>
      <p:graphicFrame>
        <p:nvGraphicFramePr>
          <p:cNvPr id="5" name="Θέση περιεχομένου 2">
            <a:extLst>
              <a:ext uri="{FF2B5EF4-FFF2-40B4-BE49-F238E27FC236}">
                <a16:creationId xmlns:a16="http://schemas.microsoft.com/office/drawing/2014/main" xmlns="" id="{EE22944A-DE98-45E1-B281-6EFE29CEF612}"/>
              </a:ext>
            </a:extLst>
          </p:cNvPr>
          <p:cNvGraphicFramePr>
            <a:graphicFrameLocks noGrp="1"/>
          </p:cNvGraphicFramePr>
          <p:nvPr>
            <p:ph idx="1"/>
            <p:extLst>
              <p:ext uri="{D42A27DB-BD31-4B8C-83A1-F6EECF244321}">
                <p14:modId xmlns:p14="http://schemas.microsoft.com/office/powerpoint/2010/main" val="1979433885"/>
              </p:ext>
            </p:extLst>
          </p:nvPr>
        </p:nvGraphicFramePr>
        <p:xfrm>
          <a:off x="4101292"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273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a:extLst>
              <a:ext uri="{FF2B5EF4-FFF2-40B4-BE49-F238E27FC236}">
                <a16:creationId xmlns:a16="http://schemas.microsoft.com/office/drawing/2014/main" xmlns="" id="{BC16A6CE-2040-4BE3-9A74-0DCD210B4226}"/>
              </a:ext>
            </a:extLst>
          </p:cNvPr>
          <p:cNvGraphicFramePr/>
          <p:nvPr>
            <p:extLst>
              <p:ext uri="{D42A27DB-BD31-4B8C-83A1-F6EECF244321}">
                <p14:modId xmlns:p14="http://schemas.microsoft.com/office/powerpoint/2010/main" val="578691745"/>
              </p:ext>
            </p:extLst>
          </p:nvPr>
        </p:nvGraphicFramePr>
        <p:xfrm>
          <a:off x="642910" y="719667"/>
          <a:ext cx="785818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526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14290"/>
            <a:ext cx="892110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800" b="1" dirty="0"/>
              <a:t>Ο παραγωγικός συλλογισμός </a:t>
            </a:r>
            <a:endParaRPr lang="el-GR" sz="2800" b="1" dirty="0">
              <a:solidFill>
                <a:schemeClr val="accent5">
                  <a:lumMod val="75000"/>
                </a:schemeClr>
              </a:solidFill>
            </a:endParaRP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graphicFrame>
        <p:nvGraphicFramePr>
          <p:cNvPr id="5" name="Διάγραμμα 4"/>
          <p:cNvGraphicFramePr/>
          <p:nvPr>
            <p:extLst>
              <p:ext uri="{D42A27DB-BD31-4B8C-83A1-F6EECF244321}">
                <p14:modId xmlns:p14="http://schemas.microsoft.com/office/powerpoint/2010/main" val="1015761780"/>
              </p:ext>
            </p:extLst>
          </p:nvPr>
        </p:nvGraphicFramePr>
        <p:xfrm>
          <a:off x="-288032" y="548680"/>
          <a:ext cx="9289188" cy="55504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05759434"/>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9552" y="1928802"/>
            <a:ext cx="7847808" cy="328614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solidFill>
                  <a:prstClr val="black"/>
                </a:solidFill>
              </a:rPr>
              <a:t>Το πιο γνωστό παραγωγικό επιχείρημα είναι ο συλλογισμός του Αριστοτέλη:</a:t>
            </a:r>
          </a:p>
          <a:p>
            <a:endParaRPr lang="el-GR" sz="2400" b="1" dirty="0">
              <a:solidFill>
                <a:prstClr val="black"/>
              </a:solidFill>
            </a:endParaRPr>
          </a:p>
          <a:p>
            <a:r>
              <a:rPr lang="el-GR" sz="2400" b="1" dirty="0">
                <a:solidFill>
                  <a:prstClr val="black"/>
                </a:solidFill>
              </a:rPr>
              <a:t>Όλοι οι άνθρωποι είναι θνητοί, ο Σωκράτης είναι άνθρωπος,</a:t>
            </a:r>
          </a:p>
          <a:p>
            <a:r>
              <a:rPr lang="el-GR" sz="2400" b="1" dirty="0">
                <a:solidFill>
                  <a:prstClr val="black"/>
                </a:solidFill>
              </a:rPr>
              <a:t> Άρα: ο Σωκράτης είναι θνητός.</a:t>
            </a:r>
          </a:p>
          <a:p>
            <a:endParaRPr lang="el-GR" sz="2000" dirty="0">
              <a:solidFill>
                <a:prstClr val="white"/>
              </a:solidFill>
            </a:endParaRPr>
          </a:p>
          <a:p>
            <a:endParaRPr lang="el-GR" sz="2000" dirty="0">
              <a:solidFill>
                <a:prstClr val="white"/>
              </a:solidFill>
            </a:endParaRPr>
          </a:p>
        </p:txBody>
      </p:sp>
      <p:sp>
        <p:nvSpPr>
          <p:cNvPr id="2" name="1 - Τίτλος"/>
          <p:cNvSpPr>
            <a:spLocks noGrp="1"/>
          </p:cNvSpPr>
          <p:nvPr>
            <p:ph type="ctrTitle"/>
          </p:nvPr>
        </p:nvSpPr>
        <p:spPr>
          <a:xfrm>
            <a:off x="0" y="404664"/>
            <a:ext cx="8387360"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400" b="1" dirty="0">
                <a:solidFill>
                  <a:schemeClr val="accent6">
                    <a:lumMod val="50000"/>
                  </a:schemeClr>
                </a:solidFill>
              </a:rPr>
              <a:t/>
            </a:r>
            <a:br>
              <a:rPr lang="el-GR" sz="2400" b="1" dirty="0">
                <a:solidFill>
                  <a:schemeClr val="accent6">
                    <a:lumMod val="50000"/>
                  </a:schemeClr>
                </a:solidFill>
              </a:rPr>
            </a:br>
            <a:r>
              <a:rPr lang="el-GR" sz="2800" b="1" dirty="0"/>
              <a:t>Παραδείγματα παραγωγικού επιχειρήματος </a:t>
            </a:r>
            <a:r>
              <a:rPr lang="el-GR" sz="2800" b="1" dirty="0">
                <a:solidFill>
                  <a:schemeClr val="tx1">
                    <a:lumMod val="85000"/>
                    <a:lumOff val="15000"/>
                  </a:schemeClr>
                </a:solidFill>
              </a:rPr>
              <a:t/>
            </a:r>
            <a:br>
              <a:rPr lang="el-GR" sz="2800" b="1" dirty="0">
                <a:solidFill>
                  <a:schemeClr val="tx1">
                    <a:lumMod val="85000"/>
                    <a:lumOff val="15000"/>
                  </a:schemeClr>
                </a:solidFill>
              </a:rPr>
            </a:br>
            <a:endParaRPr lang="el-GR" sz="2800" b="1" dirty="0">
              <a:solidFill>
                <a:schemeClr val="tx1">
                  <a:lumMod val="85000"/>
                  <a:lumOff val="15000"/>
                </a:schemeClr>
              </a:solidFill>
            </a:endParaRP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4950"/>
            <a:ext cx="9144000" cy="1638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9" name="Ορθογώνιο 2"/>
          <p:cNvSpPr/>
          <p:nvPr/>
        </p:nvSpPr>
        <p:spPr>
          <a:xfrm>
            <a:off x="3468321" y="1196752"/>
            <a:ext cx="4854454" cy="338554"/>
          </a:xfrm>
          <a:prstGeom prst="rect">
            <a:avLst/>
          </a:prstGeom>
        </p:spPr>
        <p:txBody>
          <a:bodyPr wrap="square">
            <a:spAutoFit/>
          </a:bodyPr>
          <a:lstStyle/>
          <a:p>
            <a:pPr algn="just"/>
            <a:r>
              <a:rPr lang="el-GR" sz="1600" dirty="0">
                <a:solidFill>
                  <a:srgbClr val="968C8C">
                    <a:lumMod val="50000"/>
                  </a:srgbClr>
                </a:solidFill>
                <a:latin typeface="Calibri"/>
              </a:rPr>
              <a:t>     </a:t>
            </a:r>
            <a:endParaRPr lang="en-US" sz="1600" dirty="0">
              <a:solidFill>
                <a:srgbClr val="968C8C">
                  <a:lumMod val="50000"/>
                </a:srgbClr>
              </a:solidFill>
              <a:latin typeface="Calibri"/>
            </a:endParaRPr>
          </a:p>
        </p:txBody>
      </p:sp>
      <p:sp>
        <p:nvSpPr>
          <p:cNvPr id="11" name="10 - Ορθογώνιο"/>
          <p:cNvSpPr/>
          <p:nvPr/>
        </p:nvSpPr>
        <p:spPr>
          <a:xfrm>
            <a:off x="928662" y="1214422"/>
            <a:ext cx="6929486" cy="400110"/>
          </a:xfrm>
          <a:prstGeom prst="rect">
            <a:avLst/>
          </a:prstGeom>
        </p:spPr>
        <p:txBody>
          <a:bodyPr wrap="square">
            <a:spAutoFit/>
          </a:bodyPr>
          <a:lstStyle/>
          <a:p>
            <a:endParaRPr lang="el-GR" sz="2000" dirty="0">
              <a:solidFill>
                <a:prstClr val="black"/>
              </a:solidFill>
            </a:endParaRPr>
          </a:p>
        </p:txBody>
      </p:sp>
    </p:spTree>
    <p:extLst>
      <p:ext uri="{BB962C8B-B14F-4D97-AF65-F5344CB8AC3E}">
        <p14:creationId xmlns:p14="http://schemas.microsoft.com/office/powerpoint/2010/main" val="224917575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214290"/>
            <a:ext cx="892110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800" b="1" dirty="0"/>
              <a:t>Ο επαγωγικός συλλογισμός </a:t>
            </a: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graphicFrame>
        <p:nvGraphicFramePr>
          <p:cNvPr id="5" name="Διάγραμμα 4"/>
          <p:cNvGraphicFramePr/>
          <p:nvPr>
            <p:extLst>
              <p:ext uri="{D42A27DB-BD31-4B8C-83A1-F6EECF244321}">
                <p14:modId xmlns:p14="http://schemas.microsoft.com/office/powerpoint/2010/main" val="2476299859"/>
              </p:ext>
            </p:extLst>
          </p:nvPr>
        </p:nvGraphicFramePr>
        <p:xfrm>
          <a:off x="-288032" y="548680"/>
          <a:ext cx="9289188" cy="6095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3738205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9552" y="1571612"/>
            <a:ext cx="7847808" cy="364333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solidFill>
                  <a:prstClr val="black"/>
                </a:solidFill>
              </a:rPr>
              <a:t>Προκείμενη 1: Η γέφυρα X ελέγχεται συχνά από εξειδικευμένους μηχανικούς.</a:t>
            </a:r>
          </a:p>
          <a:p>
            <a:r>
              <a:rPr lang="el-GR" sz="2400" b="1" dirty="0">
                <a:solidFill>
                  <a:prstClr val="black"/>
                </a:solidFill>
              </a:rPr>
              <a:t>Προκείμενη 2: Πολλά οχήματα την έχουν διασχίσει τα τελευταία χρόνια.</a:t>
            </a:r>
          </a:p>
          <a:p>
            <a:r>
              <a:rPr lang="el-GR" sz="2400" b="1" dirty="0">
                <a:solidFill>
                  <a:prstClr val="black"/>
                </a:solidFill>
              </a:rPr>
              <a:t>Συμπέρασμα: Η γέφυρα θα είναι ασφαλής για να τη διασχίσετε αύριο.</a:t>
            </a:r>
          </a:p>
        </p:txBody>
      </p:sp>
      <p:sp>
        <p:nvSpPr>
          <p:cNvPr id="2" name="1 - Τίτλος"/>
          <p:cNvSpPr>
            <a:spLocks noGrp="1"/>
          </p:cNvSpPr>
          <p:nvPr>
            <p:ph type="ctrTitle"/>
          </p:nvPr>
        </p:nvSpPr>
        <p:spPr>
          <a:xfrm>
            <a:off x="0" y="404664"/>
            <a:ext cx="8387360"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400" b="1" dirty="0">
                <a:solidFill>
                  <a:schemeClr val="accent6">
                    <a:lumMod val="50000"/>
                  </a:schemeClr>
                </a:solidFill>
              </a:rPr>
              <a:t/>
            </a:r>
            <a:br>
              <a:rPr lang="el-GR" sz="2400" b="1" dirty="0">
                <a:solidFill>
                  <a:schemeClr val="accent6">
                    <a:lumMod val="50000"/>
                  </a:schemeClr>
                </a:solidFill>
              </a:rPr>
            </a:br>
            <a:r>
              <a:rPr lang="el-GR" sz="2800" b="1" dirty="0"/>
              <a:t>Παραδείγματα επαγωγικού συλλογισμού</a:t>
            </a:r>
            <a:r>
              <a:rPr lang="el-GR" sz="2800" b="1" dirty="0">
                <a:solidFill>
                  <a:schemeClr val="tx1">
                    <a:lumMod val="85000"/>
                    <a:lumOff val="15000"/>
                  </a:schemeClr>
                </a:solidFill>
              </a:rPr>
              <a:t/>
            </a:r>
            <a:br>
              <a:rPr lang="el-GR" sz="2800" b="1" dirty="0">
                <a:solidFill>
                  <a:schemeClr val="tx1">
                    <a:lumMod val="85000"/>
                    <a:lumOff val="15000"/>
                  </a:schemeClr>
                </a:solidFill>
              </a:rPr>
            </a:br>
            <a:endParaRPr lang="el-GR" sz="2800" b="1" dirty="0">
              <a:solidFill>
                <a:schemeClr val="tx1">
                  <a:lumMod val="85000"/>
                  <a:lumOff val="15000"/>
                </a:schemeClr>
              </a:solidFill>
            </a:endParaRPr>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4950"/>
            <a:ext cx="9144000" cy="1638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9" name="Ορθογώνιο 2"/>
          <p:cNvSpPr/>
          <p:nvPr/>
        </p:nvSpPr>
        <p:spPr>
          <a:xfrm>
            <a:off x="3468321" y="1196752"/>
            <a:ext cx="4854454" cy="338554"/>
          </a:xfrm>
          <a:prstGeom prst="rect">
            <a:avLst/>
          </a:prstGeom>
        </p:spPr>
        <p:txBody>
          <a:bodyPr wrap="square">
            <a:spAutoFit/>
          </a:bodyPr>
          <a:lstStyle/>
          <a:p>
            <a:pPr algn="just"/>
            <a:r>
              <a:rPr lang="el-GR" sz="1600" dirty="0">
                <a:solidFill>
                  <a:srgbClr val="968C8C">
                    <a:lumMod val="50000"/>
                  </a:srgbClr>
                </a:solidFill>
                <a:latin typeface="Calibri"/>
              </a:rPr>
              <a:t>     </a:t>
            </a:r>
            <a:endParaRPr lang="en-US" sz="1600" dirty="0">
              <a:solidFill>
                <a:srgbClr val="968C8C">
                  <a:lumMod val="50000"/>
                </a:srgbClr>
              </a:solidFill>
              <a:latin typeface="Calibri"/>
            </a:endParaRPr>
          </a:p>
        </p:txBody>
      </p:sp>
      <p:sp>
        <p:nvSpPr>
          <p:cNvPr id="11" name="10 - Ορθογώνιο"/>
          <p:cNvSpPr/>
          <p:nvPr/>
        </p:nvSpPr>
        <p:spPr>
          <a:xfrm>
            <a:off x="928662" y="1214422"/>
            <a:ext cx="6929486" cy="400110"/>
          </a:xfrm>
          <a:prstGeom prst="rect">
            <a:avLst/>
          </a:prstGeom>
        </p:spPr>
        <p:txBody>
          <a:bodyPr wrap="square">
            <a:spAutoFit/>
          </a:bodyPr>
          <a:lstStyle/>
          <a:p>
            <a:endParaRPr lang="el-GR" sz="2000" dirty="0">
              <a:solidFill>
                <a:prstClr val="black"/>
              </a:solidFill>
            </a:endParaRPr>
          </a:p>
        </p:txBody>
      </p:sp>
    </p:spTree>
    <p:extLst>
      <p:ext uri="{BB962C8B-B14F-4D97-AF65-F5344CB8AC3E}">
        <p14:creationId xmlns:p14="http://schemas.microsoft.com/office/powerpoint/2010/main" val="127130587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Learning Hint School - Free image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6" y="0"/>
            <a:ext cx="9161116" cy="6857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0034" name="Group 2"/>
          <p:cNvGraphicFramePr>
            <a:graphicFrameLocks noGrp="1"/>
          </p:cNvGraphicFramePr>
          <p:nvPr>
            <p:extLst>
              <p:ext uri="{D42A27DB-BD31-4B8C-83A1-F6EECF244321}">
                <p14:modId xmlns:p14="http://schemas.microsoft.com/office/powerpoint/2010/main" val="1954274279"/>
              </p:ext>
            </p:extLst>
          </p:nvPr>
        </p:nvGraphicFramePr>
        <p:xfrm>
          <a:off x="827584" y="1000107"/>
          <a:ext cx="7611121" cy="5149987"/>
        </p:xfrm>
        <a:graphic>
          <a:graphicData uri="http://schemas.openxmlformats.org/drawingml/2006/table">
            <a:tbl>
              <a:tblPr/>
              <a:tblGrid>
                <a:gridCol w="243954">
                  <a:extLst>
                    <a:ext uri="{9D8B030D-6E8A-4147-A177-3AD203B41FA5}">
                      <a16:colId xmlns:a16="http://schemas.microsoft.com/office/drawing/2014/main" xmlns="" val="20000"/>
                    </a:ext>
                  </a:extLst>
                </a:gridCol>
                <a:gridCol w="7367167">
                  <a:extLst>
                    <a:ext uri="{9D8B030D-6E8A-4147-A177-3AD203B41FA5}">
                      <a16:colId xmlns:a16="http://schemas.microsoft.com/office/drawing/2014/main" xmlns="" val="20001"/>
                    </a:ext>
                  </a:extLst>
                </a:gridCol>
              </a:tblGrid>
              <a:tr h="766963">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2000" b="0" i="0" u="none" strike="noStrike" cap="none" normalizeH="0" baseline="0" dirty="0">
                        <a:ln>
                          <a:noFill/>
                        </a:ln>
                        <a:solidFill>
                          <a:schemeClr val="accent6">
                            <a:lumMod val="50000"/>
                          </a:schemeClr>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4">
                        <a:alphaModFix amt="52000"/>
                      </a:blip>
                      <a:srcRect/>
                      <a:tile tx="0" ty="0" sx="100000" sy="100000" flip="none" algn="tl"/>
                    </a:blipFill>
                  </a:tcPr>
                </a:tc>
                <a:extLst>
                  <a:ext uri="{0D108BD9-81ED-4DB2-BD59-A6C34878D82A}">
                    <a16:rowId xmlns:a16="http://schemas.microsoft.com/office/drawing/2014/main" xmlns="" val="10000"/>
                  </a:ext>
                </a:extLst>
              </a:tr>
              <a:tr h="1282686">
                <a:tc rowSpan="2">
                  <a:txBody>
                    <a:bodyPr/>
                    <a:lstStyle/>
                    <a:p>
                      <a:endParaRPr lang="el-G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533400" marR="0" lvl="0" indent="-533400" algn="just" defTabSz="914400" rtl="0" eaLnBrk="1" fontAlgn="base" latinLnBrk="0" hangingPunct="1">
                        <a:lnSpc>
                          <a:spcPct val="100000"/>
                        </a:lnSpc>
                        <a:spcBef>
                          <a:spcPct val="20000"/>
                        </a:spcBef>
                        <a:spcAft>
                          <a:spcPct val="0"/>
                        </a:spcAft>
                        <a:buClrTx/>
                        <a:buSzTx/>
                        <a:buFont typeface="Wingdings" pitchFamily="2" charset="2"/>
                        <a:buChar char="§"/>
                        <a:tabLst/>
                        <a:defRPr/>
                      </a:pPr>
                      <a:r>
                        <a:rPr lang="el-GR" sz="2000" kern="1200" dirty="0">
                          <a:solidFill>
                            <a:schemeClr val="tx1"/>
                          </a:solidFill>
                          <a:latin typeface="+mn-lt"/>
                          <a:ea typeface="+mn-ea"/>
                          <a:cs typeface="+mn-cs"/>
                        </a:rPr>
                        <a:t>Τα επαγωγικά επιχειρήματα είναι ένα απαραίτητο εργαλείο για τη ζωή σε έναν κόσμο όπου οι επιλογές γίνονται με βάση τις προβλέψεις και χωρίς απόλυτη βεβαιότητα. </a:t>
                      </a:r>
                    </a:p>
                    <a:p>
                      <a:pPr marL="533400" marR="0" lvl="0" indent="-533400" algn="just" defTabSz="914400" rtl="0" eaLnBrk="1" fontAlgn="base" latinLnBrk="0" hangingPunct="1">
                        <a:lnSpc>
                          <a:spcPct val="100000"/>
                        </a:lnSpc>
                        <a:spcBef>
                          <a:spcPct val="20000"/>
                        </a:spcBef>
                        <a:spcAft>
                          <a:spcPct val="0"/>
                        </a:spcAft>
                        <a:buClrTx/>
                        <a:buSzTx/>
                        <a:buFont typeface="Wingdings" pitchFamily="2" charset="2"/>
                        <a:buChar char="§"/>
                        <a:tabLst/>
                      </a:pPr>
                      <a:endParaRPr lang="el-GR" sz="2000"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1"/>
                  </a:ext>
                </a:extLst>
              </a:tr>
              <a:tr h="1567728">
                <a:tc vMerge="1">
                  <a:txBody>
                    <a:bodyPr/>
                    <a:lstStyle/>
                    <a:p>
                      <a:endParaRPr lang="el-GR"/>
                    </a:p>
                  </a:txBody>
                  <a:tcPr/>
                </a:tc>
                <a:tc>
                  <a:txBody>
                    <a:bodyPr/>
                    <a:lstStyle/>
                    <a:p>
                      <a:pPr marL="533400" marR="0" lvl="0" indent="-533400" algn="just" defTabSz="914400" rtl="0" eaLnBrk="1" fontAlgn="base" latinLnBrk="0" hangingPunct="1">
                        <a:lnSpc>
                          <a:spcPct val="100000"/>
                        </a:lnSpc>
                        <a:spcBef>
                          <a:spcPct val="20000"/>
                        </a:spcBef>
                        <a:spcAft>
                          <a:spcPct val="0"/>
                        </a:spcAft>
                        <a:buClrTx/>
                        <a:buSzTx/>
                        <a:buFont typeface="Wingdings" pitchFamily="2" charset="2"/>
                        <a:buChar char="§"/>
                        <a:tabLst/>
                        <a:defRPr/>
                      </a:pPr>
                      <a:r>
                        <a:rPr lang="el-GR" sz="2000" kern="1200" dirty="0">
                          <a:solidFill>
                            <a:schemeClr val="tx1"/>
                          </a:solidFill>
                          <a:latin typeface="+mn-lt"/>
                          <a:ea typeface="+mn-ea"/>
                          <a:cs typeface="+mn-cs"/>
                        </a:rPr>
                        <a:t>Ωστόσο, δεν μπορούν να εγγυηθούν την αλήθεια ενός συμπεράσματος. Αν δεν μπορούμε να εγγυηθούμε την αλήθεια, το καλύτερο που μπορούμε να κάνουμε είναι να χρησιμοποιήσουμε λέξεις όπως «πιθανό» ή «πολύ πιθανό». </a:t>
                      </a:r>
                    </a:p>
                    <a:p>
                      <a:pPr marL="533400" marR="0" lvl="0" indent="-533400" algn="just" defTabSz="914400" rtl="0" eaLnBrk="1" fontAlgn="base" latinLnBrk="0" hangingPunct="1">
                        <a:lnSpc>
                          <a:spcPct val="100000"/>
                        </a:lnSpc>
                        <a:spcBef>
                          <a:spcPct val="20000"/>
                        </a:spcBef>
                        <a:spcAft>
                          <a:spcPct val="0"/>
                        </a:spcAft>
                        <a:buClrTx/>
                        <a:buSzTx/>
                        <a:buFont typeface="Wingdings" pitchFamily="2" charset="2"/>
                        <a:buNone/>
                        <a:tabLst/>
                        <a:defRPr/>
                      </a:pPr>
                      <a:endParaRPr lang="el-GR" sz="2000" kern="1200" dirty="0">
                        <a:solidFill>
                          <a:schemeClr val="tx1"/>
                        </a:solidFill>
                        <a:latin typeface="+mn-lt"/>
                        <a:ea typeface="+mn-ea"/>
                        <a:cs typeface="+mn-cs"/>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xmlns="" val="10002"/>
                  </a:ext>
                </a:extLst>
              </a:tr>
              <a:tr h="1248481">
                <a:tc>
                  <a:txBody>
                    <a:bodyPr/>
                    <a:lstStyle/>
                    <a:p>
                      <a:endParaRPr lang="el-G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533400" marR="0" lvl="0" indent="-533400" algn="just" defTabSz="914400" rtl="0" eaLnBrk="1" fontAlgn="base" latinLnBrk="0" hangingPunct="1">
                        <a:lnSpc>
                          <a:spcPct val="100000"/>
                        </a:lnSpc>
                        <a:spcBef>
                          <a:spcPct val="20000"/>
                        </a:spcBef>
                        <a:spcAft>
                          <a:spcPct val="0"/>
                        </a:spcAft>
                        <a:buClrTx/>
                        <a:buSzTx/>
                        <a:buFont typeface="Wingdings" pitchFamily="2" charset="2"/>
                        <a:buChar char="§"/>
                        <a:tabLst/>
                        <a:defRPr/>
                      </a:pPr>
                      <a:r>
                        <a:rPr lang="el-GR" sz="2000" dirty="0"/>
                        <a:t>Συνήθως, τις αγνοούμε στον καθημερινό μας προφορικό και γραπτό λόγο, αν και θα έπρεπε να τις χρησιμοποιούμε πιο συχνά.</a:t>
                      </a:r>
                    </a:p>
                    <a:p>
                      <a:pPr marL="533400" marR="0" lvl="0" indent="-533400" algn="just"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l-GR" sz="1800" b="0" i="0" u="none" strike="noStrike" kern="1200" cap="none" normalizeH="0" baseline="0" dirty="0">
                        <a:ln>
                          <a:noFill/>
                        </a:ln>
                        <a:solidFill>
                          <a:schemeClr val="accent6">
                            <a:lumMod val="50000"/>
                          </a:schemeClr>
                        </a:solidFill>
                        <a:effectLst/>
                        <a:latin typeface="+mn-lt"/>
                        <a:ea typeface="+mn-ea"/>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xmlns="" val="10003"/>
                  </a:ext>
                </a:extLst>
              </a:tr>
            </a:tbl>
          </a:graphicData>
        </a:graphic>
      </p:graphicFrame>
      <p:sp>
        <p:nvSpPr>
          <p:cNvPr id="3" name="1 - Τίτλος"/>
          <p:cNvSpPr txBox="1">
            <a:spLocks/>
          </p:cNvSpPr>
          <p:nvPr/>
        </p:nvSpPr>
        <p:spPr>
          <a:xfrm>
            <a:off x="270917" y="305173"/>
            <a:ext cx="8621563" cy="675555"/>
          </a:xfrm>
          <a:prstGeom prst="rect">
            <a:avLst/>
          </a:prstGeom>
          <a:solidFill>
            <a:srgbClr val="00B0F0"/>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150000"/>
              </a:lnSpc>
              <a:spcBef>
                <a:spcPct val="20000"/>
              </a:spcBef>
            </a:pPr>
            <a:r>
              <a:rPr lang="el-GR" sz="2800" b="1" dirty="0">
                <a:solidFill>
                  <a:prstClr val="black"/>
                </a:solidFill>
              </a:rPr>
              <a:t>Τα επαγωγικά επιχειρήματα </a:t>
            </a:r>
            <a:endParaRPr lang="en-US" sz="2800" b="1" dirty="0">
              <a:solidFill>
                <a:prstClr val="white"/>
              </a:solidFill>
            </a:endParaRPr>
          </a:p>
        </p:txBody>
      </p:sp>
      <p:sp>
        <p:nvSpPr>
          <p:cNvPr id="2" name="AutoShape 2" descr="4 Elements of Learning Design, from Neuroscience | The Learning Fa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solidFill>
                <a:prstClr val="black"/>
              </a:solidFill>
            </a:endParaRPr>
          </a:p>
        </p:txBody>
      </p:sp>
    </p:spTree>
    <p:extLst>
      <p:ext uri="{BB962C8B-B14F-4D97-AF65-F5344CB8AC3E}">
        <p14:creationId xmlns:p14="http://schemas.microsoft.com/office/powerpoint/2010/main" val="1373657549"/>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292" name="Picture 4" descr="Six Principles of Effective Collaboration – All Together 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0"/>
            <a:ext cx="10086564"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0034" name="Group 2"/>
          <p:cNvGraphicFramePr>
            <a:graphicFrameLocks noGrp="1"/>
          </p:cNvGraphicFramePr>
          <p:nvPr>
            <p:extLst>
              <p:ext uri="{D42A27DB-BD31-4B8C-83A1-F6EECF244321}">
                <p14:modId xmlns:p14="http://schemas.microsoft.com/office/powerpoint/2010/main" val="4162452659"/>
              </p:ext>
            </p:extLst>
          </p:nvPr>
        </p:nvGraphicFramePr>
        <p:xfrm>
          <a:off x="285720" y="500042"/>
          <a:ext cx="9072626" cy="6317533"/>
        </p:xfrm>
        <a:graphic>
          <a:graphicData uri="http://schemas.openxmlformats.org/drawingml/2006/table">
            <a:tbl>
              <a:tblPr/>
              <a:tblGrid>
                <a:gridCol w="285752">
                  <a:extLst>
                    <a:ext uri="{9D8B030D-6E8A-4147-A177-3AD203B41FA5}">
                      <a16:colId xmlns:a16="http://schemas.microsoft.com/office/drawing/2014/main" xmlns="" val="20000"/>
                    </a:ext>
                  </a:extLst>
                </a:gridCol>
                <a:gridCol w="8786874">
                  <a:extLst>
                    <a:ext uri="{9D8B030D-6E8A-4147-A177-3AD203B41FA5}">
                      <a16:colId xmlns:a16="http://schemas.microsoft.com/office/drawing/2014/main" xmlns="" val="20001"/>
                    </a:ext>
                  </a:extLst>
                </a:gridCol>
              </a:tblGrid>
              <a:tr h="415711">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charset="0"/>
                          <a:cs typeface="Arial" charset="0"/>
                        </a:rPr>
                        <a:t>Τρόποι Εργασίας – Συνεργασία, Ομαδική Εργασία</a:t>
                      </a:r>
                      <a:endParaRPr kumimoji="0" lang="el-GR" sz="2000" b="1" i="0" u="none" strike="noStrike" cap="none" normalizeH="0" baseline="0" dirty="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4">
                        <a:alphaModFix amt="52000"/>
                      </a:blip>
                      <a:srcRect/>
                      <a:tile tx="0" ty="0" sx="100000" sy="100000" flip="none" algn="tl"/>
                    </a:blipFill>
                  </a:tcPr>
                </a:tc>
                <a:extLst>
                  <a:ext uri="{0D108BD9-81ED-4DB2-BD59-A6C34878D82A}">
                    <a16:rowId xmlns:a16="http://schemas.microsoft.com/office/drawing/2014/main" xmlns="" val="10000"/>
                  </a:ext>
                </a:extLst>
              </a:tr>
              <a:tr h="1177068">
                <a:tc rowSpan="3">
                  <a:txBody>
                    <a:bodyPr/>
                    <a:lstStyle/>
                    <a:p>
                      <a:endParaRPr lang="el-GR" sz="1800"/>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t>Ως </a:t>
                      </a:r>
                      <a:r>
                        <a:rPr lang="el-GR" sz="2000" b="1" dirty="0"/>
                        <a:t>έννοιες </a:t>
                      </a:r>
                      <a:r>
                        <a:rPr lang="el-GR" sz="2000" dirty="0"/>
                        <a:t>ορίζουμε την οργανωμένη γνώση που κατέχει το άτομο για τα ουσιώδη γνωρίσματα προσώπων, αντικειμένων, γεγονότων, ιδεών, καταστάσεων και διαδικασιών.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1339554">
                <a:tc vMerge="1">
                  <a:txBody>
                    <a:bodyPr/>
                    <a:lstStyle/>
                    <a:p>
                      <a:endParaRPr lang="el-G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t>Οι </a:t>
                      </a:r>
                      <a:r>
                        <a:rPr lang="el-GR" sz="2000" b="1" dirty="0"/>
                        <a:t>κρίσεις</a:t>
                      </a:r>
                      <a:r>
                        <a:rPr lang="el-GR" sz="2000" dirty="0"/>
                        <a:t> εκφράζουν σχέσεις όπως είναι η ταυτότητα, η ομοιότητα, η διαφορά και η αντίθεση που συνδέουν δύο έννοιες. Οι κρίσεις επιτρέπουν στο άτομο να διατυπώσει προσωπικές γνώμες, εκτιμήσεις και συμπεράσματα για τα αντικείμενα που το απασχολούν.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1040478">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a:ln>
                          <a:noFill/>
                        </a:ln>
                        <a:solidFill>
                          <a:schemeClr val="bg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kern="1200" dirty="0">
                          <a:solidFill>
                            <a:schemeClr val="tx1"/>
                          </a:solidFill>
                          <a:latin typeface="+mn-lt"/>
                          <a:ea typeface="+mn-ea"/>
                          <a:cs typeface="+mn-cs"/>
                        </a:rPr>
                        <a:t>Οι </a:t>
                      </a:r>
                      <a:r>
                        <a:rPr lang="el-GR" sz="2000" b="1" kern="1200" dirty="0">
                          <a:solidFill>
                            <a:schemeClr val="tx1"/>
                          </a:solidFill>
                          <a:latin typeface="+mn-lt"/>
                          <a:ea typeface="+mn-ea"/>
                          <a:cs typeface="+mn-cs"/>
                        </a:rPr>
                        <a:t>γενικεύσεις</a:t>
                      </a:r>
                      <a:r>
                        <a:rPr lang="el-GR" sz="2000" kern="1200" dirty="0">
                          <a:solidFill>
                            <a:schemeClr val="tx1"/>
                          </a:solidFill>
                          <a:latin typeface="+mn-lt"/>
                          <a:ea typeface="+mn-ea"/>
                          <a:cs typeface="+mn-cs"/>
                        </a:rPr>
                        <a:t> εκφράζουν τις αιτιώδεις ή κανονιστικές σχέσεις που συνδέουν τις έννοιες. Οι γενικεύσεις χρησιμοποιούνται για να περιγράψουν, να επεξηγήσουν και να προβλέψουν φαινόμενα και καταστάσεις. </a:t>
                      </a:r>
                    </a:p>
                    <a:p>
                      <a:pPr marL="342900" lvl="0" indent="-342900">
                        <a:buFont typeface="Wingdings" panose="05000000000000000000" pitchFamily="2" charset="2"/>
                        <a:buChar char="§"/>
                      </a:pPr>
                      <a:endParaRPr lang="el-GR" sz="1800" b="0" i="0" dirty="0">
                        <a:solidFill>
                          <a:schemeClr val="accent6">
                            <a:lumMod val="50000"/>
                          </a:schemeClr>
                        </a:solidFil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2017831">
                <a:tc>
                  <a:txBody>
                    <a:bodyPr/>
                    <a:lstStyle/>
                    <a:p>
                      <a:endParaRPr lang="el-GR" sz="1800"/>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l-GR" sz="2000" dirty="0"/>
                        <a:t>Τα </a:t>
                      </a:r>
                      <a:r>
                        <a:rPr lang="el-GR" sz="2000" b="1" dirty="0"/>
                        <a:t>σχήματα οργάνωσης </a:t>
                      </a:r>
                      <a:r>
                        <a:rPr lang="el-GR" sz="2000" dirty="0"/>
                        <a:t>της γνώσης αποτελούν σχήματα ερμηνείας του κόσμου. Εμπεριέχουν ανώτατου επιπέδου νοητικές κατασκευές που αναδεικνύουν τη δομή των εννοιών και πώς αυτές εντάσσονται σε ένα ευρύτερο πλαίσιο σχέσεων με συναφείς έννοιες. Το άτομο μαζί με τα σχήματα, τις αξίες και τις πεποιθήσεις του διαμορφώνει την προσωπική του κοσμοαντίληψη.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4"/>
                  </a:ext>
                </a:extLst>
              </a:tr>
            </a:tbl>
          </a:graphicData>
        </a:graphic>
      </p:graphicFrame>
      <p:sp>
        <p:nvSpPr>
          <p:cNvPr id="6" name="1 - Τίτλος"/>
          <p:cNvSpPr txBox="1">
            <a:spLocks/>
          </p:cNvSpPr>
          <p:nvPr/>
        </p:nvSpPr>
        <p:spPr>
          <a:xfrm>
            <a:off x="357158" y="571480"/>
            <a:ext cx="8621563" cy="476086"/>
          </a:xfrm>
          <a:prstGeom prst="rect">
            <a:avLst/>
          </a:prstGeom>
          <a:solidFill>
            <a:srgbClr val="A7CC54"/>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50000"/>
              </a:lnSpc>
              <a:spcBef>
                <a:spcPct val="20000"/>
              </a:spcBef>
            </a:pPr>
            <a:r>
              <a:rPr lang="el-GR" sz="2800" b="1" dirty="0">
                <a:solidFill>
                  <a:prstClr val="black"/>
                </a:solidFill>
              </a:rPr>
              <a:t>Γνωστικά προϊόντα </a:t>
            </a:r>
            <a:endParaRPr lang="el-GR" sz="2800" b="1" dirty="0">
              <a:solidFill>
                <a:srgbClr val="968C8C">
                  <a:lumMod val="50000"/>
                </a:srgbClr>
              </a:solidFill>
            </a:endParaRPr>
          </a:p>
        </p:txBody>
      </p:sp>
    </p:spTree>
    <p:extLst>
      <p:ext uri="{BB962C8B-B14F-4D97-AF65-F5344CB8AC3E}">
        <p14:creationId xmlns:p14="http://schemas.microsoft.com/office/powerpoint/2010/main" val="278496324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30732"/>
            <a:ext cx="8910227"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l-GR" sz="2800" b="1" dirty="0"/>
              <a:t>Μορφές επεξεργασίας </a:t>
            </a:r>
            <a:endParaRPr lang="el-GR" sz="20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932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469712" y="6138301"/>
            <a:ext cx="440516" cy="531059"/>
          </a:xfrm>
          <a:prstGeom prst="rect">
            <a:avLst/>
          </a:prstGeom>
          <a:effectLst>
            <a:outerShdw blurRad="76200" sx="105000" sy="105000" algn="tr" rotWithShape="0">
              <a:srgbClr val="B40000">
                <a:alpha val="40000"/>
              </a:srgbClr>
            </a:outerShdw>
            <a:softEdge rad="12700"/>
          </a:effectLst>
        </p:spPr>
      </p:pic>
      <p:graphicFrame>
        <p:nvGraphicFramePr>
          <p:cNvPr id="4" name="Διάγραμμα 3"/>
          <p:cNvGraphicFramePr/>
          <p:nvPr/>
        </p:nvGraphicFramePr>
        <p:xfrm>
          <a:off x="285720" y="1124744"/>
          <a:ext cx="8102704" cy="5137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Rectangle 2"/>
          <p:cNvSpPr txBox="1">
            <a:spLocks noChangeArrowheads="1"/>
          </p:cNvSpPr>
          <p:nvPr/>
        </p:nvSpPr>
        <p:spPr bwMode="auto">
          <a:xfrm>
            <a:off x="1" y="5240714"/>
            <a:ext cx="9144000" cy="852582"/>
          </a:xfrm>
          <a:prstGeom prst="rect">
            <a:avLst/>
          </a:prstGeom>
          <a:solidFill>
            <a:schemeClr val="accent4">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l-GR" sz="2400" dirty="0">
                <a:solidFill>
                  <a:prstClr val="black"/>
                </a:solidFill>
              </a:rPr>
              <a:t>Από τη συνδυαστική ενεργοποίηση συλλογισμών </a:t>
            </a:r>
            <a:r>
              <a:rPr lang="el-GR" sz="2400" dirty="0" err="1">
                <a:solidFill>
                  <a:prstClr val="black"/>
                </a:solidFill>
              </a:rPr>
              <a:t>μεταγνωστικού</a:t>
            </a:r>
            <a:r>
              <a:rPr lang="el-GR" sz="2400" dirty="0">
                <a:solidFill>
                  <a:prstClr val="black"/>
                </a:solidFill>
              </a:rPr>
              <a:t> και γνωστικών δεξιοτήτων προκύπτουν τέσσερις μορφές επεξεργασίας: </a:t>
            </a:r>
            <a:endParaRPr lang="en-US" sz="2400" dirty="0">
              <a:solidFill>
                <a:prstClr val="black"/>
              </a:solidFill>
            </a:endParaRPr>
          </a:p>
        </p:txBody>
      </p:sp>
    </p:spTree>
    <p:extLst>
      <p:ext uri="{BB962C8B-B14F-4D97-AF65-F5344CB8AC3E}">
        <p14:creationId xmlns:p14="http://schemas.microsoft.com/office/powerpoint/2010/main" val="218826318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Aft>
                <a:spcPts val="0"/>
              </a:spcAft>
              <a:defRPr/>
            </a:pPr>
            <a:r>
              <a:rPr lang="el-GR" sz="2800" b="1" dirty="0" smtClean="0">
                <a:solidFill>
                  <a:schemeClr val="accent6">
                    <a:lumMod val="50000"/>
                  </a:schemeClr>
                </a:solidFill>
              </a:rPr>
              <a:t>Ορισμός ικανότητας (</a:t>
            </a:r>
            <a:r>
              <a:rPr lang="en-US" sz="2800" b="1" dirty="0" smtClean="0">
                <a:solidFill>
                  <a:schemeClr val="accent6">
                    <a:lumMod val="50000"/>
                  </a:schemeClr>
                </a:solidFill>
              </a:rPr>
              <a:t>competence)</a:t>
            </a:r>
            <a:endParaRPr lang="el-GR" sz="2800" b="1" dirty="0">
              <a:solidFill>
                <a:schemeClr val="accent6">
                  <a:lumMod val="50000"/>
                </a:schemeClr>
              </a:solidFill>
            </a:endParaRPr>
          </a:p>
        </p:txBody>
      </p:sp>
      <p:sp>
        <p:nvSpPr>
          <p:cNvPr id="3" name="2 - Υπότιτλος"/>
          <p:cNvSpPr>
            <a:spLocks noGrp="1"/>
          </p:cNvSpPr>
          <p:nvPr>
            <p:ph type="subTitle" idx="1"/>
          </p:nvPr>
        </p:nvSpPr>
        <p:spPr>
          <a:xfrm>
            <a:off x="827584" y="1340768"/>
            <a:ext cx="7129463" cy="3240087"/>
          </a:xfrm>
        </p:spPr>
        <p:txBody>
          <a:bodyPr/>
          <a:lstStyle/>
          <a:p>
            <a:r>
              <a:rPr lang="el-GR" sz="2000" dirty="0">
                <a:solidFill>
                  <a:schemeClr val="tx1">
                    <a:lumMod val="75000"/>
                    <a:lumOff val="25000"/>
                  </a:schemeClr>
                </a:solidFill>
              </a:rPr>
              <a:t>«</a:t>
            </a:r>
            <a:r>
              <a:rPr lang="el-GR" sz="2000" b="1" dirty="0">
                <a:solidFill>
                  <a:srgbClr val="00B0F0"/>
                </a:solidFill>
              </a:rPr>
              <a:t>Ικανότητα</a:t>
            </a:r>
            <a:r>
              <a:rPr lang="el-GR" sz="2000" dirty="0">
                <a:solidFill>
                  <a:schemeClr val="tx1">
                    <a:lumMod val="75000"/>
                    <a:lumOff val="25000"/>
                  </a:schemeClr>
                </a:solidFill>
              </a:rPr>
              <a:t> είναι η αποδεδειγμένη δυνατότητα του ατόμου να αξιοποιεί την </a:t>
            </a:r>
            <a:r>
              <a:rPr lang="el-GR" sz="2000" u="sng" dirty="0">
                <a:solidFill>
                  <a:schemeClr val="tx1">
                    <a:lumMod val="75000"/>
                    <a:lumOff val="25000"/>
                  </a:schemeClr>
                </a:solidFill>
              </a:rPr>
              <a:t>τεχνογνωσία</a:t>
            </a:r>
            <a:r>
              <a:rPr lang="el-GR" sz="2000" dirty="0">
                <a:solidFill>
                  <a:schemeClr val="tx1">
                    <a:lumMod val="75000"/>
                    <a:lumOff val="25000"/>
                  </a:schemeClr>
                </a:solidFill>
              </a:rPr>
              <a:t>, τις </a:t>
            </a:r>
            <a:r>
              <a:rPr lang="el-GR" sz="2000" u="sng" dirty="0">
                <a:solidFill>
                  <a:schemeClr val="tx1">
                    <a:lumMod val="75000"/>
                    <a:lumOff val="25000"/>
                  </a:schemeClr>
                </a:solidFill>
              </a:rPr>
              <a:t>δεξιότητες</a:t>
            </a:r>
            <a:r>
              <a:rPr lang="el-GR" sz="2000" dirty="0">
                <a:solidFill>
                  <a:schemeClr val="tx1">
                    <a:lumMod val="75000"/>
                    <a:lumOff val="25000"/>
                  </a:schemeClr>
                </a:solidFill>
              </a:rPr>
              <a:t>, τα </a:t>
            </a:r>
            <a:r>
              <a:rPr lang="el-GR" sz="2000" u="sng" dirty="0">
                <a:solidFill>
                  <a:schemeClr val="tx1">
                    <a:lumMod val="75000"/>
                    <a:lumOff val="25000"/>
                  </a:schemeClr>
                </a:solidFill>
              </a:rPr>
              <a:t>προσόντα </a:t>
            </a:r>
            <a:r>
              <a:rPr lang="el-GR" sz="2000" dirty="0">
                <a:solidFill>
                  <a:schemeClr val="tx1">
                    <a:lumMod val="75000"/>
                    <a:lumOff val="25000"/>
                  </a:schemeClr>
                </a:solidFill>
              </a:rPr>
              <a:t>και τις </a:t>
            </a:r>
            <a:r>
              <a:rPr lang="el-GR" sz="2000" u="sng" dirty="0">
                <a:solidFill>
                  <a:schemeClr val="tx1">
                    <a:lumMod val="75000"/>
                    <a:lumOff val="25000"/>
                  </a:schemeClr>
                </a:solidFill>
              </a:rPr>
              <a:t>γνώσεις </a:t>
            </a:r>
            <a:r>
              <a:rPr lang="el-GR" sz="2000" dirty="0">
                <a:solidFill>
                  <a:schemeClr val="tx1">
                    <a:lumMod val="75000"/>
                    <a:lumOff val="25000"/>
                  </a:schemeClr>
                </a:solidFill>
              </a:rPr>
              <a:t>του, ώστε να</a:t>
            </a:r>
            <a:r>
              <a:rPr lang="el-GR" sz="2000" b="1" dirty="0">
                <a:solidFill>
                  <a:schemeClr val="tx1">
                    <a:lumMod val="75000"/>
                    <a:lumOff val="25000"/>
                  </a:schemeClr>
                </a:solidFill>
              </a:rPr>
              <a:t> διαχειρίζεται με επιτυχία τόσο </a:t>
            </a:r>
            <a:r>
              <a:rPr lang="el-GR" sz="2000" b="1" dirty="0" smtClean="0">
                <a:solidFill>
                  <a:schemeClr val="tx1">
                    <a:lumMod val="75000"/>
                    <a:lumOff val="25000"/>
                  </a:schemeClr>
                </a:solidFill>
              </a:rPr>
              <a:t>οικείες </a:t>
            </a:r>
            <a:r>
              <a:rPr lang="el-GR" sz="2000" b="1" dirty="0">
                <a:solidFill>
                  <a:schemeClr val="tx1">
                    <a:lumMod val="75000"/>
                    <a:lumOff val="25000"/>
                  </a:schemeClr>
                </a:solidFill>
              </a:rPr>
              <a:t>όσο και νέες επαγγελματικές καταστάσεις και απαιτήσεις</a:t>
            </a:r>
            <a:r>
              <a:rPr lang="el-GR" sz="2000" dirty="0" smtClean="0">
                <a:solidFill>
                  <a:schemeClr val="tx1">
                    <a:lumMod val="75000"/>
                    <a:lumOff val="25000"/>
                  </a:schemeClr>
                </a:solidFill>
              </a:rPr>
              <a:t>». </a:t>
            </a:r>
          </a:p>
          <a:p>
            <a:r>
              <a:rPr lang="el-GR" sz="2000" dirty="0" smtClean="0">
                <a:solidFill>
                  <a:schemeClr val="tx1">
                    <a:lumMod val="75000"/>
                    <a:lumOff val="25000"/>
                  </a:schemeClr>
                </a:solidFill>
              </a:rPr>
              <a:t>(</a:t>
            </a:r>
            <a:r>
              <a:rPr lang="el-GR" sz="2000" dirty="0" err="1">
                <a:solidFill>
                  <a:schemeClr val="tx1">
                    <a:lumMod val="75000"/>
                    <a:lumOff val="25000"/>
                  </a:schemeClr>
                </a:solidFill>
              </a:rPr>
              <a:t>Cedefop</a:t>
            </a:r>
            <a:r>
              <a:rPr lang="el-GR" sz="2000" dirty="0">
                <a:solidFill>
                  <a:schemeClr val="tx1">
                    <a:lumMod val="75000"/>
                    <a:lumOff val="25000"/>
                  </a:schemeClr>
                </a:solidFill>
              </a:rPr>
              <a:t>, 2002)</a:t>
            </a:r>
            <a:endParaRPr lang="en-US" sz="2000" dirty="0">
              <a:solidFill>
                <a:schemeClr val="tx1">
                  <a:lumMod val="75000"/>
                  <a:lumOff val="25000"/>
                </a:schemeClr>
              </a:solidFill>
            </a:endParaRPr>
          </a:p>
          <a:p>
            <a:endParaRPr lang="el-GR" sz="2000" dirty="0">
              <a:solidFill>
                <a:schemeClr val="tx1">
                  <a:lumMod val="75000"/>
                  <a:lumOff val="25000"/>
                </a:schemeClr>
              </a:solidFill>
            </a:endParaRPr>
          </a:p>
          <a:p>
            <a:r>
              <a:rPr lang="el-GR" sz="2000" dirty="0">
                <a:solidFill>
                  <a:schemeClr val="tx1">
                    <a:lumMod val="75000"/>
                    <a:lumOff val="25000"/>
                  </a:schemeClr>
                </a:solidFill>
              </a:rPr>
              <a:t>...στην υποστήριξη της </a:t>
            </a:r>
            <a:r>
              <a:rPr lang="el-GR" sz="2000" b="1" dirty="0">
                <a:solidFill>
                  <a:schemeClr val="tx1">
                    <a:lumMod val="75000"/>
                    <a:lumOff val="25000"/>
                  </a:schemeClr>
                </a:solidFill>
              </a:rPr>
              <a:t>προσωπικής ανάπτυξης </a:t>
            </a:r>
            <a:r>
              <a:rPr lang="el-GR" sz="2000" dirty="0">
                <a:solidFill>
                  <a:schemeClr val="tx1">
                    <a:lumMod val="75000"/>
                    <a:lumOff val="25000"/>
                  </a:schemeClr>
                </a:solidFill>
              </a:rPr>
              <a:t>του ατόμου και στην ανάπτυξη των </a:t>
            </a:r>
            <a:r>
              <a:rPr lang="el-GR" sz="2000" b="1" dirty="0">
                <a:solidFill>
                  <a:schemeClr val="tx1">
                    <a:lumMod val="75000"/>
                    <a:lumOff val="25000"/>
                  </a:schemeClr>
                </a:solidFill>
              </a:rPr>
              <a:t>ηθικών</a:t>
            </a:r>
            <a:r>
              <a:rPr lang="el-GR" sz="2000" dirty="0">
                <a:solidFill>
                  <a:schemeClr val="tx1">
                    <a:lumMod val="75000"/>
                    <a:lumOff val="25000"/>
                  </a:schemeClr>
                </a:solidFill>
              </a:rPr>
              <a:t> </a:t>
            </a:r>
            <a:r>
              <a:rPr lang="el-GR" sz="2000" b="1" dirty="0">
                <a:solidFill>
                  <a:schemeClr val="tx1">
                    <a:lumMod val="75000"/>
                    <a:lumOff val="25000"/>
                  </a:schemeClr>
                </a:solidFill>
              </a:rPr>
              <a:t>αξιών</a:t>
            </a:r>
            <a:r>
              <a:rPr lang="el-GR" sz="2000" dirty="0">
                <a:solidFill>
                  <a:schemeClr val="tx1">
                    <a:lumMod val="75000"/>
                    <a:lumOff val="25000"/>
                  </a:schemeClr>
                </a:solidFill>
              </a:rPr>
              <a:t> </a:t>
            </a:r>
            <a:r>
              <a:rPr lang="el-GR" sz="2000" dirty="0" smtClean="0">
                <a:solidFill>
                  <a:schemeClr val="tx1">
                    <a:lumMod val="75000"/>
                    <a:lumOff val="25000"/>
                  </a:schemeClr>
                </a:solidFill>
              </a:rPr>
              <a:t>του. </a:t>
            </a:r>
          </a:p>
          <a:p>
            <a:r>
              <a:rPr lang="el-GR" sz="2000" dirty="0" smtClean="0">
                <a:solidFill>
                  <a:schemeClr val="tx1">
                    <a:lumMod val="75000"/>
                    <a:lumOff val="25000"/>
                  </a:schemeClr>
                </a:solidFill>
              </a:rPr>
              <a:t>(</a:t>
            </a:r>
            <a:r>
              <a:rPr lang="el-GR" sz="2000" dirty="0" err="1">
                <a:solidFill>
                  <a:schemeClr val="tx1">
                    <a:lumMod val="75000"/>
                    <a:lumOff val="25000"/>
                  </a:schemeClr>
                </a:solidFill>
              </a:rPr>
              <a:t>Cedefop</a:t>
            </a:r>
            <a:r>
              <a:rPr lang="el-GR" sz="2000" dirty="0">
                <a:solidFill>
                  <a:schemeClr val="tx1">
                    <a:lumMod val="75000"/>
                    <a:lumOff val="25000"/>
                  </a:schemeClr>
                </a:solidFill>
              </a:rPr>
              <a:t>, 2014)</a:t>
            </a:r>
          </a:p>
        </p:txBody>
      </p:sp>
      <p:pic>
        <p:nvPicPr>
          <p:cNvPr id="5" name="Picture 4" descr="competence text, competence, experience, hand, magnify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349354"/>
            <a:ext cx="5794081" cy="2508646"/>
          </a:xfrm>
          <a:prstGeom prst="rect">
            <a:avLst/>
          </a:prstGeom>
        </p:spPr>
      </p:pic>
    </p:spTree>
    <p:extLst>
      <p:ext uri="{BB962C8B-B14F-4D97-AF65-F5344CB8AC3E}">
        <p14:creationId xmlns:p14="http://schemas.microsoft.com/office/powerpoint/2010/main" val="4192451819"/>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04664"/>
            <a:ext cx="8676456"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Bef>
                <a:spcPts val="0"/>
              </a:spcBef>
              <a:spcAft>
                <a:spcPts val="0"/>
              </a:spcAft>
              <a:defRPr/>
            </a:pPr>
            <a:r>
              <a:rPr lang="en-US" sz="2800" b="1" dirty="0">
                <a:solidFill>
                  <a:schemeClr val="accent6">
                    <a:lumMod val="50000"/>
                  </a:schemeClr>
                </a:solidFill>
              </a:rPr>
              <a:t/>
            </a:r>
            <a:br>
              <a:rPr lang="en-US" sz="2800" b="1" dirty="0">
                <a:solidFill>
                  <a:schemeClr val="accent6">
                    <a:lumMod val="50000"/>
                  </a:schemeClr>
                </a:solidFill>
              </a:rPr>
            </a:br>
            <a:r>
              <a:rPr lang="el-GR" sz="2800" b="1" dirty="0"/>
              <a:t>Οργανωτική επεξεργασία </a:t>
            </a:r>
            <a:r>
              <a:rPr lang="en-US" sz="1800" b="1" dirty="0">
                <a:solidFill>
                  <a:schemeClr val="accent6">
                    <a:lumMod val="50000"/>
                  </a:schemeClr>
                </a:solidFill>
              </a:rPr>
              <a:t/>
            </a:r>
            <a:br>
              <a:rPr lang="en-US" sz="1800" b="1" dirty="0">
                <a:solidFill>
                  <a:schemeClr val="accent6">
                    <a:lumMod val="50000"/>
                  </a:schemeClr>
                </a:solidFill>
              </a:rPr>
            </a:br>
            <a:r>
              <a:rPr lang="el-GR" sz="1800" b="1" dirty="0">
                <a:solidFill>
                  <a:schemeClr val="accent6">
                    <a:lumMod val="50000"/>
                  </a:schemeClr>
                </a:solidFill>
              </a:rPr>
              <a:t/>
            </a:r>
            <a:br>
              <a:rPr lang="el-GR" sz="1800" b="1" dirty="0">
                <a:solidFill>
                  <a:schemeClr val="accent6">
                    <a:lumMod val="50000"/>
                  </a:schemeClr>
                </a:solidFill>
              </a:rPr>
            </a:br>
            <a:r>
              <a:rPr lang="en-US" sz="2400" b="1" dirty="0">
                <a:solidFill>
                  <a:srgbClr val="FF0000"/>
                </a:solidFill>
              </a:rPr>
              <a:t>                         </a:t>
            </a:r>
            <a:r>
              <a:rPr lang="en-US" sz="2400" b="1" dirty="0">
                <a:solidFill>
                  <a:schemeClr val="accent6">
                    <a:lumMod val="50000"/>
                  </a:schemeClr>
                </a:solidFill>
              </a:rPr>
              <a:t>                  </a:t>
            </a:r>
            <a:endParaRPr lang="el-GR" sz="2800" b="1" i="1" dirty="0">
              <a:effectLst>
                <a:glow rad="139700">
                  <a:schemeClr val="accent3">
                    <a:satMod val="175000"/>
                    <a:alpha val="40000"/>
                  </a:schemeClr>
                </a:glow>
              </a:effectLst>
              <a:ea typeface="+mn-ea"/>
              <a:cs typeface="Vrinda" pitchFamily="34" charset="0"/>
            </a:endParaRPr>
          </a:p>
        </p:txBody>
      </p:sp>
      <p:pic>
        <p:nvPicPr>
          <p:cNvPr id="6"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sp>
        <p:nvSpPr>
          <p:cNvPr id="3" name="TextBox 2"/>
          <p:cNvSpPr txBox="1"/>
          <p:nvPr/>
        </p:nvSpPr>
        <p:spPr>
          <a:xfrm>
            <a:off x="449796" y="1467122"/>
            <a:ext cx="7979856" cy="1200329"/>
          </a:xfrm>
          <a:prstGeom prst="rect">
            <a:avLst/>
          </a:prstGeom>
          <a:solidFill>
            <a:schemeClr val="accent5">
              <a:lumMod val="40000"/>
              <a:lumOff val="60000"/>
            </a:schemeClr>
          </a:solidFill>
        </p:spPr>
        <p:txBody>
          <a:bodyPr wrap="square" rtlCol="0">
            <a:spAutoFit/>
          </a:bodyPr>
          <a:lstStyle/>
          <a:p>
            <a:r>
              <a:rPr lang="el-GR" dirty="0">
                <a:solidFill>
                  <a:prstClr val="black"/>
                </a:solidFill>
              </a:rPr>
              <a:t>Αφορά τις διεργασίες οι οποίες βασίζονται σε δεξιότητες που συνεξετάζουν τα προς μελέτη στοιχεία και με βάση τα εξωτερικά χαρακτηριστικά και τις σχέσεις που εντοπίζουν, τα οργανώνουν με τέτοιο τρόπο ώστε να είναι ευκολότερη η κατανόησή τους </a:t>
            </a:r>
          </a:p>
        </p:txBody>
      </p:sp>
      <p:pic>
        <p:nvPicPr>
          <p:cNvPr id="14" name="Εικόνα 13"/>
          <p:cNvPicPr>
            <a:picLocks noChangeAspect="1"/>
          </p:cNvPicPr>
          <p:nvPr/>
        </p:nvPicPr>
        <p:blipFill>
          <a:blip r:embed="rId5" cstate="print"/>
          <a:stretch>
            <a:fillRect/>
          </a:stretch>
        </p:blipFill>
        <p:spPr>
          <a:xfrm>
            <a:off x="-3020" y="3303824"/>
            <a:ext cx="4575020" cy="2573448"/>
          </a:xfrm>
          <a:prstGeom prst="rect">
            <a:avLst/>
          </a:prstGeom>
        </p:spPr>
      </p:pic>
      <p:sp>
        <p:nvSpPr>
          <p:cNvPr id="16" name="Στρογγυλεμένο ορθογώνιο 15"/>
          <p:cNvSpPr/>
          <p:nvPr/>
        </p:nvSpPr>
        <p:spPr>
          <a:xfrm>
            <a:off x="2915816" y="3000372"/>
            <a:ext cx="6099344" cy="2735085"/>
          </a:xfrm>
          <a:prstGeom prst="roundRect">
            <a:avLst/>
          </a:prstGeom>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prstClr val="black"/>
                </a:solidFill>
                <a:latin typeface="Arial" pitchFamily="34" charset="0"/>
                <a:cs typeface="Arial" pitchFamily="34" charset="0"/>
              </a:rPr>
              <a:t>Στην ομάδα αυτή των δεξιοτήτων κατατάσσουμε: </a:t>
            </a:r>
          </a:p>
          <a:p>
            <a:r>
              <a:rPr lang="el-GR" b="1" dirty="0">
                <a:solidFill>
                  <a:prstClr val="black"/>
                </a:solidFill>
                <a:latin typeface="Arial" pitchFamily="34" charset="0"/>
                <a:cs typeface="Arial" pitchFamily="34" charset="0"/>
              </a:rPr>
              <a:t>Α) τη σύγκριση</a:t>
            </a:r>
          </a:p>
          <a:p>
            <a:r>
              <a:rPr lang="el-GR" b="1" dirty="0">
                <a:solidFill>
                  <a:prstClr val="black"/>
                </a:solidFill>
                <a:latin typeface="Arial" pitchFamily="34" charset="0"/>
                <a:cs typeface="Arial" pitchFamily="34" charset="0"/>
              </a:rPr>
              <a:t>Β) την κατηγοριοποίηση </a:t>
            </a:r>
          </a:p>
          <a:p>
            <a:r>
              <a:rPr lang="el-GR" b="1" dirty="0">
                <a:solidFill>
                  <a:prstClr val="black"/>
                </a:solidFill>
                <a:latin typeface="Arial" pitchFamily="34" charset="0"/>
                <a:cs typeface="Arial" pitchFamily="34" charset="0"/>
              </a:rPr>
              <a:t>Γ) τη διάταξη </a:t>
            </a:r>
          </a:p>
          <a:p>
            <a:r>
              <a:rPr lang="el-GR" b="1" dirty="0">
                <a:solidFill>
                  <a:prstClr val="black"/>
                </a:solidFill>
                <a:latin typeface="Arial" pitchFamily="34" charset="0"/>
                <a:cs typeface="Arial" pitchFamily="34" charset="0"/>
              </a:rPr>
              <a:t>Δ) την ιεράρχηση </a:t>
            </a:r>
          </a:p>
        </p:txBody>
      </p:sp>
    </p:spTree>
    <p:extLst>
      <p:ext uri="{BB962C8B-B14F-4D97-AF65-F5344CB8AC3E}">
        <p14:creationId xmlns:p14="http://schemas.microsoft.com/office/powerpoint/2010/main" val="368584634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70" y="230077"/>
            <a:ext cx="892110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a:r>
              <a:rPr lang="el-GR" sz="2000" dirty="0">
                <a:solidFill>
                  <a:schemeClr val="accent5">
                    <a:lumMod val="75000"/>
                  </a:schemeClr>
                </a:solidFill>
              </a:rPr>
              <a:t/>
            </a:r>
            <a:br>
              <a:rPr lang="el-GR" sz="2000" dirty="0">
                <a:solidFill>
                  <a:schemeClr val="accent5">
                    <a:lumMod val="75000"/>
                  </a:schemeClr>
                </a:solidFill>
              </a:rPr>
            </a:br>
            <a:r>
              <a:rPr lang="el-GR" sz="2800" b="1" dirty="0"/>
              <a:t>Αναλυτική επεξεργασία </a:t>
            </a:r>
            <a:br>
              <a:rPr lang="el-GR" sz="2800" b="1" dirty="0"/>
            </a:br>
            <a:endParaRPr lang="el-GR" sz="2800" b="1" dirty="0"/>
          </a:p>
        </p:txBody>
      </p:sp>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387360" y="6142801"/>
            <a:ext cx="440516" cy="531059"/>
          </a:xfrm>
          <a:prstGeom prst="rect">
            <a:avLst/>
          </a:prstGeom>
          <a:effectLst>
            <a:outerShdw blurRad="76200" sx="105000" sy="105000" algn="tr" rotWithShape="0">
              <a:srgbClr val="B40000">
                <a:alpha val="40000"/>
              </a:srgbClr>
            </a:outerShdw>
            <a:softEdge rad="12700"/>
          </a:effectLst>
        </p:spPr>
      </p:pic>
      <p:graphicFrame>
        <p:nvGraphicFramePr>
          <p:cNvPr id="5" name="Διάγραμμα 4"/>
          <p:cNvGraphicFramePr/>
          <p:nvPr>
            <p:extLst>
              <p:ext uri="{D42A27DB-BD31-4B8C-83A1-F6EECF244321}">
                <p14:modId xmlns:p14="http://schemas.microsoft.com/office/powerpoint/2010/main" val="3661385562"/>
              </p:ext>
            </p:extLst>
          </p:nvPr>
        </p:nvGraphicFramePr>
        <p:xfrm>
          <a:off x="357158" y="548680"/>
          <a:ext cx="8286808" cy="55504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Ορθογώνιο 2"/>
          <p:cNvSpPr/>
          <p:nvPr/>
        </p:nvSpPr>
        <p:spPr>
          <a:xfrm rot="20042262">
            <a:off x="6675655" y="3452605"/>
            <a:ext cx="1944216" cy="338554"/>
          </a:xfrm>
          <a:prstGeom prst="rect">
            <a:avLst/>
          </a:prstGeom>
          <a:noFill/>
        </p:spPr>
        <p:txBody>
          <a:bodyPr wrap="square">
            <a:spAutoFit/>
          </a:bodyPr>
          <a:lstStyle/>
          <a:p>
            <a:pPr algn="ctr" fontAlgn="auto">
              <a:spcBef>
                <a:spcPts val="0"/>
              </a:spcBef>
              <a:spcAft>
                <a:spcPts val="0"/>
              </a:spcAft>
              <a:defRPr/>
            </a:pPr>
            <a:r>
              <a:rPr lang="el-GR" sz="1600" b="1" kern="0" dirty="0">
                <a:solidFill>
                  <a:prstClr val="white"/>
                </a:solidFill>
                <a:latin typeface="Calibri"/>
              </a:rPr>
              <a:t>)</a:t>
            </a:r>
            <a:r>
              <a:rPr lang="el-GR" sz="1400" kern="0" dirty="0">
                <a:solidFill>
                  <a:prstClr val="white"/>
                </a:solidFill>
                <a:latin typeface="Calibri"/>
              </a:rPr>
              <a:t>                     </a:t>
            </a:r>
          </a:p>
        </p:txBody>
      </p:sp>
    </p:spTree>
    <p:extLst>
      <p:ext uri="{BB962C8B-B14F-4D97-AF65-F5344CB8AC3E}">
        <p14:creationId xmlns:p14="http://schemas.microsoft.com/office/powerpoint/2010/main" val="21550594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ntry #3 by Renovate for Create red &quot;wave&quot; animation files using an AI  file. Match to Example Video. | Freelan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2" name="1 - Τίτλος"/>
          <p:cNvSpPr>
            <a:spLocks noGrp="1"/>
          </p:cNvSpPr>
          <p:nvPr>
            <p:ph type="ctrTitle"/>
          </p:nvPr>
        </p:nvSpPr>
        <p:spPr>
          <a:xfrm>
            <a:off x="0" y="214290"/>
            <a:ext cx="7451725" cy="357190"/>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pPr>
            <a:r>
              <a:rPr lang="el-GR" sz="2800" b="1" dirty="0"/>
              <a:t>Παραγωγική επεξεργασία </a:t>
            </a:r>
            <a:endParaRPr lang="el-GR" sz="2800" b="1" dirty="0">
              <a:solidFill>
                <a:schemeClr val="accent6">
                  <a:lumMod val="50000"/>
                </a:schemeClr>
              </a:solidFill>
              <a:cs typeface="Times New Roman" pitchFamily="18" charset="0"/>
            </a:endParaRPr>
          </a:p>
        </p:txBody>
      </p:sp>
      <p:sp>
        <p:nvSpPr>
          <p:cNvPr id="3" name="2 - Υπότιτλος"/>
          <p:cNvSpPr>
            <a:spLocks noGrp="1"/>
          </p:cNvSpPr>
          <p:nvPr>
            <p:ph type="subTitle" idx="1"/>
          </p:nvPr>
        </p:nvSpPr>
        <p:spPr>
          <a:xfrm>
            <a:off x="500034" y="857232"/>
            <a:ext cx="8215370" cy="3579881"/>
          </a:xfrm>
        </p:spPr>
        <p:txBody>
          <a:bodyPr/>
          <a:lstStyle/>
          <a:p>
            <a:pPr algn="l">
              <a:buFont typeface="Arial" pitchFamily="34" charset="0"/>
              <a:buChar char="•"/>
            </a:pPr>
            <a:r>
              <a:rPr lang="el-GR" sz="2400" b="1" dirty="0">
                <a:solidFill>
                  <a:schemeClr val="tx1"/>
                </a:solidFill>
              </a:rPr>
              <a:t>Βασίζεται σε μια μεγάλη ποικιλία δεξιοτήτων οι οποίες οδηγούν στην παραγωγή νέας γνώσης </a:t>
            </a:r>
          </a:p>
          <a:p>
            <a:pPr algn="l">
              <a:buFont typeface="Arial" pitchFamily="34" charset="0"/>
              <a:buChar char="•"/>
            </a:pPr>
            <a:endParaRPr lang="el-GR" sz="2400" b="1" dirty="0">
              <a:solidFill>
                <a:schemeClr val="tx1"/>
              </a:solidFill>
            </a:endParaRPr>
          </a:p>
          <a:p>
            <a:pPr algn="just">
              <a:buFont typeface="Arial" pitchFamily="34" charset="0"/>
              <a:buChar char="•"/>
            </a:pPr>
            <a:r>
              <a:rPr lang="el-GR" sz="2400" dirty="0">
                <a:solidFill>
                  <a:schemeClr val="tx1"/>
                </a:solidFill>
              </a:rPr>
              <a:t>Οι δεξιότητες αυτές είναι: </a:t>
            </a:r>
            <a:r>
              <a:rPr lang="el-GR" sz="2400" b="1" dirty="0">
                <a:solidFill>
                  <a:schemeClr val="tx1"/>
                </a:solidFill>
              </a:rPr>
              <a:t>η Επεξήγηση, η Πρόβλεψη, η Υπόθεση, ο  Συμπερασμός, η Επαλήθευση, ο Εντοπισμός αντιφάσεων/αντιθέσεων, η Διοργάνωση γνώσης, η Περίληψη, η Αντιμεταχώρηση ή Ενσυναίσθηση, η Αξιολόγηση </a:t>
            </a:r>
          </a:p>
          <a:p>
            <a:pPr marL="342900" indent="-342900" algn="l">
              <a:lnSpc>
                <a:spcPct val="150000"/>
              </a:lnSpc>
              <a:buClr>
                <a:schemeClr val="accent6">
                  <a:lumMod val="50000"/>
                </a:schemeClr>
              </a:buClr>
              <a:buFont typeface="Arial" pitchFamily="34" charset="0"/>
              <a:buChar char="•"/>
            </a:pPr>
            <a:endParaRPr lang="el-GR" sz="2000" b="1" kern="0" dirty="0">
              <a:solidFill>
                <a:schemeClr val="accent6">
                  <a:lumMod val="50000"/>
                </a:schemeClr>
              </a:solidFill>
              <a:cs typeface="Arial"/>
            </a:endParaRPr>
          </a:p>
        </p:txBody>
      </p:sp>
      <p:pic>
        <p:nvPicPr>
          <p:cNvPr id="4" name="Picture 3"/>
          <p:cNvPicPr>
            <a:picLocks noChangeAspect="1"/>
          </p:cNvPicPr>
          <p:nvPr/>
        </p:nvPicPr>
        <p:blipFill>
          <a:blip r:embed="rId4" cstate="print"/>
          <a:stretch>
            <a:fillRect/>
          </a:stretch>
        </p:blipFill>
        <p:spPr>
          <a:xfrm>
            <a:off x="3000364" y="4926098"/>
            <a:ext cx="2904945" cy="1931902"/>
          </a:xfrm>
          <a:prstGeom prst="rect">
            <a:avLst/>
          </a:prstGeom>
          <a:effectLst>
            <a:outerShdw blurRad="1066800" dist="50800" dir="5400000" algn="ctr" rotWithShape="0">
              <a:srgbClr val="000000"/>
            </a:outerShdw>
          </a:effectLst>
        </p:spPr>
      </p:pic>
      <p:pic>
        <p:nvPicPr>
          <p:cNvPr id="10" name="Picture 9"/>
          <p:cNvPicPr>
            <a:picLocks noChangeAspect="1"/>
          </p:cNvPicPr>
          <p:nvPr/>
        </p:nvPicPr>
        <p:blipFill>
          <a:blip r:embed="rId5"/>
          <a:stretch>
            <a:fillRect/>
          </a:stretch>
        </p:blipFill>
        <p:spPr>
          <a:xfrm>
            <a:off x="8109404" y="5474213"/>
            <a:ext cx="959430" cy="115662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3244486869"/>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 Ideological Taxonomy of Our Postsecondary Digital Learning Community –  Academis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70319" cy="6142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ntry #3 by Renovate for Create red &quot;wave&quot; animation files using an AI  file. Match to Example Video. | Freelan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93840"/>
            <a:ext cx="9144000" cy="3600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820794">
            <a:off x="456555" y="884122"/>
            <a:ext cx="6183166" cy="437043"/>
          </a:xfrm>
          <a:prstGeom prst="rect">
            <a:avLst/>
          </a:prstGeom>
          <a:solidFill>
            <a:schemeClr val="accent2">
              <a:alpha val="27000"/>
            </a:schemeClr>
          </a:solidFill>
        </p:spPr>
        <p:txBody>
          <a:bodyPr wrap="square">
            <a:spAutoFit/>
          </a:bodyPr>
          <a:lstStyle/>
          <a:p>
            <a:pPr eaLnBrk="0" hangingPunct="0">
              <a:lnSpc>
                <a:spcPct val="80000"/>
              </a:lnSpc>
              <a:spcBef>
                <a:spcPts val="1800"/>
              </a:spcBef>
              <a:buClr>
                <a:srgbClr val="404040"/>
              </a:buClr>
              <a:buSzPct val="80000"/>
            </a:pPr>
            <a:r>
              <a:rPr lang="el-GR" sz="2800" b="1" dirty="0">
                <a:solidFill>
                  <a:prstClr val="black"/>
                </a:solidFill>
              </a:rPr>
              <a:t>Μεταγνωστική επεξεργασία </a:t>
            </a:r>
            <a:endParaRPr lang="el-GR" sz="2800" b="1" dirty="0">
              <a:solidFill>
                <a:prstClr val="black"/>
              </a:solidFill>
              <a:latin typeface="Calibri"/>
              <a:cs typeface="Times New Roman" pitchFamily="18" charset="0"/>
            </a:endParaRPr>
          </a:p>
        </p:txBody>
      </p:sp>
      <p:sp>
        <p:nvSpPr>
          <p:cNvPr id="9" name="Ορθογώνιο 4"/>
          <p:cNvSpPr/>
          <p:nvPr/>
        </p:nvSpPr>
        <p:spPr>
          <a:xfrm rot="21340030">
            <a:off x="685811" y="1891515"/>
            <a:ext cx="8183919" cy="4401205"/>
          </a:xfrm>
          <a:prstGeom prst="rect">
            <a:avLst/>
          </a:prstGeom>
          <a:solidFill>
            <a:schemeClr val="accent5">
              <a:lumMod val="60000"/>
              <a:lumOff val="40000"/>
            </a:schemeClr>
          </a:solidFill>
        </p:spPr>
        <p:txBody>
          <a:bodyPr wrap="square">
            <a:spAutoFit/>
          </a:bodyPr>
          <a:lstStyle/>
          <a:p>
            <a:r>
              <a:rPr lang="el-GR" sz="2000" dirty="0">
                <a:solidFill>
                  <a:prstClr val="black"/>
                </a:solidFill>
              </a:rPr>
              <a:t>Το μεταγνωστικό είναι η γνωστική λειτουργία που επιτρέπει στο άτομο να έχει επίγνωση του τρόπου λειτουργίας της σκέψης του και των τρόπων με τους οποίους την επεξεργάζεται.  </a:t>
            </a:r>
          </a:p>
          <a:p>
            <a:r>
              <a:rPr lang="el-GR" sz="2000" dirty="0">
                <a:solidFill>
                  <a:prstClr val="black"/>
                </a:solidFill>
              </a:rPr>
              <a:t>Το μεταγνωστικό καθιστά το άτομο αυτόνομο στη σκέψη και στη δράση και το εφοδιάζει με </a:t>
            </a:r>
            <a:r>
              <a:rPr lang="el-GR" sz="2000" b="1" dirty="0">
                <a:solidFill>
                  <a:prstClr val="black"/>
                </a:solidFill>
              </a:rPr>
              <a:t>δεξιότητες</a:t>
            </a:r>
            <a:r>
              <a:rPr lang="el-GR" sz="2000" dirty="0">
                <a:solidFill>
                  <a:prstClr val="black"/>
                </a:solidFill>
              </a:rPr>
              <a:t> όπως: </a:t>
            </a:r>
          </a:p>
          <a:p>
            <a:pPr lvl="1">
              <a:buFont typeface="Arial" pitchFamily="34" charset="0"/>
              <a:buChar char="•"/>
            </a:pPr>
            <a:r>
              <a:rPr lang="el-GR" sz="2000" dirty="0">
                <a:solidFill>
                  <a:prstClr val="black"/>
                </a:solidFill>
              </a:rPr>
              <a:t>Να στοχάζεται για το τι γνωρίζει, να αξιολογεί τις γνώσεις και τις δράσεις του και να έχει επίγνωση του εαυτού του </a:t>
            </a:r>
          </a:p>
          <a:p>
            <a:pPr lvl="1">
              <a:buFont typeface="Arial" pitchFamily="34" charset="0"/>
              <a:buChar char="•"/>
            </a:pPr>
            <a:endParaRPr lang="el-GR" sz="2000" dirty="0">
              <a:solidFill>
                <a:prstClr val="black"/>
              </a:solidFill>
            </a:endParaRPr>
          </a:p>
          <a:p>
            <a:pPr lvl="1">
              <a:buFont typeface="Arial" pitchFamily="34" charset="0"/>
              <a:buChar char="•"/>
            </a:pPr>
            <a:r>
              <a:rPr lang="el-GR" sz="2000" dirty="0">
                <a:solidFill>
                  <a:prstClr val="black"/>
                </a:solidFill>
              </a:rPr>
              <a:t>Να προσδιορίζει τη φύση ενός προβλήματος που αντιμετωπίζει και να το αναλύει στα δομικά του στοιχεία. </a:t>
            </a:r>
          </a:p>
          <a:p>
            <a:pPr lvl="1">
              <a:buFont typeface="Arial" pitchFamily="34" charset="0"/>
              <a:buChar char="•"/>
            </a:pPr>
            <a:endParaRPr lang="el-GR" sz="2000" dirty="0">
              <a:solidFill>
                <a:prstClr val="black"/>
              </a:solidFill>
            </a:endParaRPr>
          </a:p>
          <a:p>
            <a:pPr lvl="1">
              <a:buFont typeface="Arial" pitchFamily="34" charset="0"/>
              <a:buChar char="•"/>
            </a:pPr>
            <a:r>
              <a:rPr lang="el-GR" sz="2000" dirty="0">
                <a:solidFill>
                  <a:prstClr val="black"/>
                </a:solidFill>
              </a:rPr>
              <a:t>Να καταστρώνει σχέδιο δράσης για τη επίλυση μιας κατάστασης προβληματισμού, να υλοποιεί, να κατευθύνει και να παρεμβαίνει διορθωτικά στο συγκεκριμένο σχέδιο </a:t>
            </a:r>
          </a:p>
        </p:txBody>
      </p:sp>
      <p:pic>
        <p:nvPicPr>
          <p:cNvPr id="7" name="Picture 6"/>
          <p:cNvPicPr>
            <a:picLocks noChangeAspect="1"/>
          </p:cNvPicPr>
          <p:nvPr/>
        </p:nvPicPr>
        <p:blipFill>
          <a:blip r:embed="rId5"/>
          <a:stretch>
            <a:fillRect/>
          </a:stretch>
        </p:blipFill>
        <p:spPr>
          <a:xfrm>
            <a:off x="8388424" y="6074998"/>
            <a:ext cx="440516" cy="531059"/>
          </a:xfrm>
          <a:prstGeom prst="rect">
            <a:avLst/>
          </a:prstGeom>
          <a:effectLst>
            <a:outerShdw blurRad="76200" sx="105000" sy="105000" algn="tr" rotWithShape="0">
              <a:srgbClr val="B40000">
                <a:alpha val="40000"/>
              </a:srgbClr>
            </a:outerShdw>
            <a:softEdge rad="12700"/>
          </a:effectLst>
        </p:spPr>
      </p:pic>
    </p:spTree>
    <p:extLst>
      <p:ext uri="{BB962C8B-B14F-4D97-AF65-F5344CB8AC3E}">
        <p14:creationId xmlns:p14="http://schemas.microsoft.com/office/powerpoint/2010/main" val="2063154633"/>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8F4F3"/>
        </a:solidFill>
        <a:effectLst/>
      </p:bgPr>
    </p:bg>
    <p:spTree>
      <p:nvGrpSpPr>
        <p:cNvPr id="1" name=""/>
        <p:cNvGrpSpPr/>
        <p:nvPr/>
      </p:nvGrpSpPr>
      <p:grpSpPr>
        <a:xfrm>
          <a:off x="0" y="0"/>
          <a:ext cx="0" cy="0"/>
          <a:chOff x="0" y="0"/>
          <a:chExt cx="0" cy="0"/>
        </a:xfrm>
      </p:grpSpPr>
      <p:sp>
        <p:nvSpPr>
          <p:cNvPr id="4" name="Rectangle 3"/>
          <p:cNvSpPr/>
          <p:nvPr/>
        </p:nvSpPr>
        <p:spPr>
          <a:xfrm>
            <a:off x="58392" y="628238"/>
            <a:ext cx="5233690" cy="3880882"/>
          </a:xfrm>
          <a:prstGeom prst="rect">
            <a:avLst/>
          </a:prstGeom>
          <a:blipFill dpi="0" rotWithShape="1">
            <a:blip r:embed="rId2" cstate="print">
              <a:extLst>
                <a:ext uri="{BEBA8EAE-BF5A-486C-A8C5-ECC9F3942E4B}">
                  <a14:imgProps xmlns:a14="http://schemas.microsoft.com/office/drawing/2010/main">
                    <a14:imgLayer r:embed="rId3">
                      <a14:imgEffect>
                        <a14:sharpenSoften amount="12000"/>
                      </a14:imgEffect>
                      <a14:imgEffect>
                        <a14:colorTemperature colorTemp="4700"/>
                      </a14:imgEffect>
                      <a14:imgEffect>
                        <a14:brightnessContrast contrast="-40000"/>
                      </a14:imgEffect>
                    </a14:imgLayer>
                  </a14:imgProps>
                </a:ext>
              </a:extLst>
            </a:blip>
            <a:srcRect/>
            <a:stretch>
              <a:fillRect l="-13000" r="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spcBef>
                <a:spcPts val="0"/>
              </a:spcBef>
              <a:spcAft>
                <a:spcPts val="0"/>
              </a:spcAft>
            </a:pPr>
            <a:r>
              <a:rPr lang="en-US" dirty="0" smtClean="0">
                <a:solidFill>
                  <a:prstClr val="black"/>
                </a:solidFill>
              </a:rPr>
              <a:t>                                                                                </a:t>
            </a:r>
            <a:endParaRPr lang="en-US" dirty="0">
              <a:solidFill>
                <a:prstClr val="black"/>
              </a:solidFill>
            </a:endParaRPr>
          </a:p>
        </p:txBody>
      </p:sp>
      <p:pic>
        <p:nvPicPr>
          <p:cNvPr id="5" name="Picture 4" descr="Αποτέλεσμα εικόνας για mathisi"/>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539065" y="5334057"/>
            <a:ext cx="1604963" cy="1523999"/>
          </a:xfrm>
          <a:prstGeom prst="rect">
            <a:avLst/>
          </a:prstGeom>
          <a:blipFill dpi="0" rotWithShape="1">
            <a:blip r:embed="rId6" cstate="print">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Lst>
            </a:blip>
            <a:srcRect/>
            <a:stretch>
              <a:fillRect l="-13000" r="32000"/>
            </a:stretch>
          </a:blipFill>
          <a:ln>
            <a:noFill/>
          </a:ln>
          <a:extLst/>
        </p:spPr>
      </p:pic>
      <p:sp>
        <p:nvSpPr>
          <p:cNvPr id="3" name="Ορθογώνιο 2"/>
          <p:cNvSpPr/>
          <p:nvPr/>
        </p:nvSpPr>
        <p:spPr>
          <a:xfrm>
            <a:off x="-6153" y="0"/>
            <a:ext cx="3236527" cy="553998"/>
          </a:xfrm>
          <a:prstGeom prst="rect">
            <a:avLst/>
          </a:prstGeom>
        </p:spPr>
        <p:txBody>
          <a:bodyPr wrap="none">
            <a:spAutoFit/>
          </a:bodyPr>
          <a:lstStyle/>
          <a:p>
            <a:pPr marL="342900" indent="-342900" fontAlgn="auto">
              <a:spcBef>
                <a:spcPct val="20000"/>
              </a:spcBef>
              <a:spcAft>
                <a:spcPts val="0"/>
              </a:spcAft>
            </a:pPr>
            <a:r>
              <a:rPr lang="el-GR" sz="3000" b="1" i="1" dirty="0">
                <a:solidFill>
                  <a:prstClr val="black"/>
                </a:solidFill>
                <a:latin typeface="Calibri"/>
                <a:cs typeface="Arial" charset="0"/>
              </a:rPr>
              <a:t>Βασικές </a:t>
            </a:r>
            <a:r>
              <a:rPr lang="el-GR" sz="3000" b="1" i="1" dirty="0" smtClean="0">
                <a:solidFill>
                  <a:prstClr val="black"/>
                </a:solidFill>
                <a:latin typeface="Calibri"/>
                <a:cs typeface="Arial" charset="0"/>
              </a:rPr>
              <a:t>Δεξιότητες</a:t>
            </a:r>
            <a:endParaRPr lang="el-GR" sz="3000" b="1" i="1" dirty="0">
              <a:solidFill>
                <a:prstClr val="black"/>
              </a:solidFill>
              <a:latin typeface="Calibri"/>
              <a:cs typeface="Arial" charset="0"/>
            </a:endParaRPr>
          </a:p>
        </p:txBody>
      </p:sp>
      <p:sp>
        <p:nvSpPr>
          <p:cNvPr id="6" name="Ορθογώνιο 5"/>
          <p:cNvSpPr/>
          <p:nvPr/>
        </p:nvSpPr>
        <p:spPr>
          <a:xfrm>
            <a:off x="3364614" y="106494"/>
            <a:ext cx="5779386" cy="2462213"/>
          </a:xfrm>
          <a:prstGeom prst="rect">
            <a:avLst/>
          </a:prstGeom>
        </p:spPr>
        <p:txBody>
          <a:bodyPr wrap="square">
            <a:spAutoFit/>
          </a:bodyPr>
          <a:lstStyle/>
          <a:p>
            <a:pPr algn="just" fontAlgn="auto">
              <a:spcBef>
                <a:spcPct val="20000"/>
              </a:spcBef>
              <a:spcAft>
                <a:spcPts val="0"/>
              </a:spcAft>
            </a:pPr>
            <a:r>
              <a:rPr lang="el-GR" sz="2200" b="1" dirty="0" smtClean="0">
                <a:solidFill>
                  <a:srgbClr val="1F497D">
                    <a:lumMod val="75000"/>
                  </a:srgbClr>
                </a:solidFill>
                <a:latin typeface="Calibri"/>
                <a:cs typeface="Arial" charset="0"/>
              </a:rPr>
              <a:t>Στο </a:t>
            </a:r>
            <a:r>
              <a:rPr lang="el-GR" sz="2200" b="1" dirty="0">
                <a:solidFill>
                  <a:srgbClr val="1F497D">
                    <a:lumMod val="75000"/>
                  </a:srgbClr>
                </a:solidFill>
                <a:latin typeface="Calibri"/>
                <a:cs typeface="Arial" charset="0"/>
              </a:rPr>
              <a:t>πλαίσιο των εκπαιδευτικών μεταρρυθμίσεων των κρατών η μάθηση είναι αποτέλεσμα δραστηριοτήτων εντός του σχολείου, πραγματοποίησης ερευνών, χρήσης τεχνολογίας, επίλυσης πραγματικών προβλημάτων και παρουσιάσεων των </a:t>
            </a:r>
            <a:r>
              <a:rPr lang="el-GR" sz="2200" b="1" dirty="0" smtClean="0">
                <a:solidFill>
                  <a:srgbClr val="1F497D">
                    <a:lumMod val="75000"/>
                  </a:srgbClr>
                </a:solidFill>
                <a:latin typeface="Calibri"/>
                <a:cs typeface="Arial" charset="0"/>
              </a:rPr>
              <a:t>αποτελεσμάτων.</a:t>
            </a:r>
            <a:r>
              <a:rPr lang="el-GR" sz="2200" dirty="0">
                <a:solidFill>
                  <a:srgbClr val="1F497D">
                    <a:lumMod val="75000"/>
                  </a:srgbClr>
                </a:solidFill>
                <a:latin typeface="Calibri"/>
                <a:cs typeface="Arial" charset="0"/>
              </a:rPr>
              <a:t> </a:t>
            </a:r>
            <a:endParaRPr lang="el-GR" sz="2200" b="1" i="1" dirty="0">
              <a:solidFill>
                <a:srgbClr val="1F497D">
                  <a:lumMod val="75000"/>
                </a:srgbClr>
              </a:solidFill>
              <a:latin typeface="Calibri"/>
              <a:cs typeface="Arial" charset="0"/>
            </a:endParaRPr>
          </a:p>
        </p:txBody>
      </p:sp>
      <p:sp>
        <p:nvSpPr>
          <p:cNvPr id="7" name="Ορθογώνιο 6"/>
          <p:cNvSpPr/>
          <p:nvPr/>
        </p:nvSpPr>
        <p:spPr>
          <a:xfrm>
            <a:off x="-187410" y="3861542"/>
            <a:ext cx="9442619" cy="2234458"/>
          </a:xfrm>
          <a:prstGeom prst="rect">
            <a:avLst/>
          </a:prstGeom>
        </p:spPr>
        <p:txBody>
          <a:bodyPr wrap="square">
            <a:spAutoFit/>
          </a:bodyPr>
          <a:lstStyle/>
          <a:p>
            <a:pPr fontAlgn="auto">
              <a:spcBef>
                <a:spcPct val="20000"/>
              </a:spcBef>
              <a:spcAft>
                <a:spcPts val="0"/>
              </a:spcAft>
            </a:pPr>
            <a:r>
              <a:rPr lang="en-US" sz="2400" i="1" dirty="0" smtClean="0">
                <a:solidFill>
                  <a:prstClr val="black"/>
                </a:solidFill>
                <a:latin typeface="Calibri"/>
                <a:cs typeface="Arial" charset="0"/>
              </a:rPr>
              <a:t>			    </a:t>
            </a:r>
            <a:r>
              <a:rPr lang="el-GR" sz="2400" i="1" dirty="0" smtClean="0">
                <a:solidFill>
                  <a:prstClr val="black"/>
                </a:solidFill>
                <a:latin typeface="Calibri"/>
                <a:cs typeface="Arial" charset="0"/>
              </a:rPr>
              <a:t>       Ι</a:t>
            </a:r>
            <a:r>
              <a:rPr lang="el-GR" sz="2400" i="1" dirty="0" smtClean="0">
                <a:solidFill>
                  <a:srgbClr val="1F497D">
                    <a:lumMod val="50000"/>
                  </a:srgbClr>
                </a:solidFill>
                <a:latin typeface="Calibri"/>
                <a:cs typeface="Arial" charset="0"/>
              </a:rPr>
              <a:t>κανότητα του ατόμου</a:t>
            </a:r>
            <a:r>
              <a:rPr lang="en-US" sz="2400" i="1" dirty="0" smtClean="0">
                <a:solidFill>
                  <a:srgbClr val="1F497D">
                    <a:lumMod val="50000"/>
                  </a:srgbClr>
                </a:solidFill>
                <a:latin typeface="Calibri"/>
                <a:cs typeface="Arial" charset="0"/>
              </a:rPr>
              <a:t>:</a:t>
            </a:r>
          </a:p>
          <a:p>
            <a:pPr fontAlgn="auto">
              <a:spcBef>
                <a:spcPct val="20000"/>
              </a:spcBef>
              <a:spcAft>
                <a:spcPts val="0"/>
              </a:spcAft>
            </a:pPr>
            <a:r>
              <a:rPr lang="en-US" sz="2400" i="1" dirty="0" smtClean="0">
                <a:solidFill>
                  <a:srgbClr val="1F497D">
                    <a:lumMod val="50000"/>
                  </a:srgbClr>
                </a:solidFill>
                <a:latin typeface="Calibri"/>
                <a:cs typeface="Arial" charset="0"/>
              </a:rPr>
              <a:t>    -N</a:t>
            </a:r>
            <a:r>
              <a:rPr lang="el-GR" sz="2400" i="1" dirty="0" smtClean="0">
                <a:solidFill>
                  <a:srgbClr val="1F497D">
                    <a:lumMod val="50000"/>
                  </a:srgbClr>
                </a:solidFill>
                <a:latin typeface="Calibri"/>
                <a:cs typeface="Arial" charset="0"/>
              </a:rPr>
              <a:t>α ανακαλύπτει</a:t>
            </a:r>
            <a:r>
              <a:rPr lang="en-US" sz="2400" i="1" dirty="0" smtClean="0">
                <a:solidFill>
                  <a:srgbClr val="1F497D">
                    <a:lumMod val="50000"/>
                  </a:srgbClr>
                </a:solidFill>
                <a:latin typeface="Calibri"/>
                <a:cs typeface="Arial" charset="0"/>
              </a:rPr>
              <a:t>,</a:t>
            </a:r>
            <a:r>
              <a:rPr lang="el-GR" sz="2400" i="1" dirty="0" smtClean="0">
                <a:solidFill>
                  <a:srgbClr val="1F497D">
                    <a:lumMod val="50000"/>
                  </a:srgbClr>
                </a:solidFill>
                <a:latin typeface="Calibri"/>
                <a:cs typeface="Arial" charset="0"/>
              </a:rPr>
              <a:t> αναλύει </a:t>
            </a:r>
            <a:r>
              <a:rPr lang="en-US" sz="2400" i="1" dirty="0" smtClean="0">
                <a:solidFill>
                  <a:srgbClr val="1F497D">
                    <a:lumMod val="50000"/>
                  </a:srgbClr>
                </a:solidFill>
                <a:latin typeface="Calibri"/>
                <a:cs typeface="Arial" charset="0"/>
              </a:rPr>
              <a:t>&amp; </a:t>
            </a:r>
            <a:r>
              <a:rPr lang="el-GR" sz="2400" i="1" dirty="0" smtClean="0">
                <a:solidFill>
                  <a:srgbClr val="1F497D">
                    <a:lumMod val="50000"/>
                  </a:srgbClr>
                </a:solidFill>
                <a:latin typeface="Calibri"/>
                <a:cs typeface="Arial" charset="0"/>
              </a:rPr>
              <a:t>να ταξινομεί πληροφορίες</a:t>
            </a:r>
          </a:p>
          <a:p>
            <a:pPr marL="342900" indent="-342900" fontAlgn="auto">
              <a:spcBef>
                <a:spcPct val="20000"/>
              </a:spcBef>
              <a:spcAft>
                <a:spcPts val="0"/>
              </a:spcAft>
            </a:pPr>
            <a:r>
              <a:rPr lang="el-GR" sz="2400" i="1" dirty="0" smtClean="0">
                <a:solidFill>
                  <a:srgbClr val="1F497D">
                    <a:lumMod val="50000"/>
                  </a:srgbClr>
                </a:solidFill>
                <a:latin typeface="Calibri"/>
                <a:cs typeface="Arial" charset="0"/>
              </a:rPr>
              <a:t>    </a:t>
            </a:r>
            <a:r>
              <a:rPr lang="en-US" sz="2400" i="1" dirty="0" smtClean="0">
                <a:solidFill>
                  <a:srgbClr val="1F497D">
                    <a:lumMod val="50000"/>
                  </a:srgbClr>
                </a:solidFill>
                <a:latin typeface="Calibri"/>
                <a:cs typeface="Arial" charset="0"/>
              </a:rPr>
              <a:t>-</a:t>
            </a:r>
            <a:r>
              <a:rPr lang="el-GR" sz="2400" i="1" dirty="0" smtClean="0">
                <a:solidFill>
                  <a:srgbClr val="1F497D">
                    <a:lumMod val="50000"/>
                  </a:srgbClr>
                </a:solidFill>
                <a:latin typeface="Calibri"/>
                <a:cs typeface="Arial" charset="0"/>
              </a:rPr>
              <a:t>Να </a:t>
            </a:r>
            <a:r>
              <a:rPr lang="el-GR" sz="2400" i="1" dirty="0">
                <a:solidFill>
                  <a:srgbClr val="1F497D">
                    <a:lumMod val="50000"/>
                  </a:srgbClr>
                </a:solidFill>
                <a:latin typeface="Calibri"/>
                <a:cs typeface="Arial" charset="0"/>
              </a:rPr>
              <a:t>επιλύει </a:t>
            </a:r>
            <a:r>
              <a:rPr lang="el-GR" sz="2400" i="1" dirty="0" smtClean="0">
                <a:solidFill>
                  <a:srgbClr val="1F497D">
                    <a:lumMod val="50000"/>
                  </a:srgbClr>
                </a:solidFill>
                <a:latin typeface="Calibri"/>
                <a:cs typeface="Arial" charset="0"/>
              </a:rPr>
              <a:t>προβλήματα</a:t>
            </a:r>
            <a:r>
              <a:rPr lang="en-US" sz="2400" i="1" dirty="0" smtClean="0">
                <a:solidFill>
                  <a:srgbClr val="1F497D">
                    <a:lumMod val="50000"/>
                  </a:srgbClr>
                </a:solidFill>
                <a:latin typeface="Calibri"/>
                <a:cs typeface="Arial" charset="0"/>
              </a:rPr>
              <a:t> </a:t>
            </a:r>
            <a:r>
              <a:rPr lang="el-GR" sz="2400" i="1" dirty="0" smtClean="0">
                <a:solidFill>
                  <a:srgbClr val="1F497D">
                    <a:lumMod val="50000"/>
                  </a:srgbClr>
                </a:solidFill>
                <a:latin typeface="Calibri"/>
                <a:cs typeface="Arial" charset="0"/>
              </a:rPr>
              <a:t>    </a:t>
            </a:r>
            <a:r>
              <a:rPr lang="en-US" sz="2400" i="1" dirty="0" smtClean="0">
                <a:solidFill>
                  <a:srgbClr val="1F497D">
                    <a:lumMod val="50000"/>
                  </a:srgbClr>
                </a:solidFill>
                <a:latin typeface="Calibri"/>
                <a:cs typeface="Arial" charset="0"/>
              </a:rPr>
              <a:t>   -</a:t>
            </a:r>
            <a:r>
              <a:rPr lang="el-GR" sz="2400" i="1" dirty="0" smtClean="0">
                <a:solidFill>
                  <a:srgbClr val="1F497D">
                    <a:lumMod val="50000"/>
                  </a:srgbClr>
                </a:solidFill>
                <a:latin typeface="Calibri"/>
                <a:cs typeface="Arial" charset="0"/>
              </a:rPr>
              <a:t>Να </a:t>
            </a:r>
            <a:r>
              <a:rPr lang="el-GR" sz="2400" i="1" dirty="0">
                <a:solidFill>
                  <a:srgbClr val="1F497D">
                    <a:lumMod val="50000"/>
                  </a:srgbClr>
                </a:solidFill>
                <a:latin typeface="Calibri"/>
                <a:cs typeface="Arial" charset="0"/>
              </a:rPr>
              <a:t>πραγματοποιεί έρευνες</a:t>
            </a:r>
          </a:p>
          <a:p>
            <a:pPr marL="342900" indent="-342900" fontAlgn="auto">
              <a:spcBef>
                <a:spcPct val="20000"/>
              </a:spcBef>
              <a:spcAft>
                <a:spcPts val="0"/>
              </a:spcAft>
            </a:pPr>
            <a:r>
              <a:rPr lang="el-GR" sz="2400" i="1" dirty="0">
                <a:solidFill>
                  <a:srgbClr val="1F497D">
                    <a:lumMod val="50000"/>
                  </a:srgbClr>
                </a:solidFill>
                <a:latin typeface="Calibri"/>
                <a:cs typeface="Arial" charset="0"/>
              </a:rPr>
              <a:t>    </a:t>
            </a:r>
            <a:r>
              <a:rPr lang="en-US" sz="2400" i="1" dirty="0" smtClean="0">
                <a:solidFill>
                  <a:srgbClr val="1F497D">
                    <a:lumMod val="50000"/>
                  </a:srgbClr>
                </a:solidFill>
                <a:latin typeface="Calibri"/>
                <a:cs typeface="Arial" charset="0"/>
              </a:rPr>
              <a:t>-</a:t>
            </a:r>
            <a:r>
              <a:rPr lang="el-GR" sz="2400" i="1" dirty="0" smtClean="0">
                <a:solidFill>
                  <a:srgbClr val="1F497D">
                    <a:lumMod val="50000"/>
                  </a:srgbClr>
                </a:solidFill>
                <a:latin typeface="Calibri"/>
                <a:cs typeface="Arial" charset="0"/>
              </a:rPr>
              <a:t>Να </a:t>
            </a:r>
            <a:r>
              <a:rPr lang="el-GR" sz="2400" i="1" dirty="0">
                <a:solidFill>
                  <a:srgbClr val="1F497D">
                    <a:lumMod val="50000"/>
                  </a:srgbClr>
                </a:solidFill>
                <a:latin typeface="Calibri"/>
                <a:cs typeface="Arial" charset="0"/>
              </a:rPr>
              <a:t>κάνει </a:t>
            </a:r>
            <a:r>
              <a:rPr lang="el-GR" sz="2400" i="1" dirty="0" smtClean="0">
                <a:solidFill>
                  <a:srgbClr val="1F497D">
                    <a:lumMod val="50000"/>
                  </a:srgbClr>
                </a:solidFill>
                <a:latin typeface="Calibri"/>
                <a:cs typeface="Arial" charset="0"/>
              </a:rPr>
              <a:t>Αυτοαξιολόγηση</a:t>
            </a:r>
            <a:r>
              <a:rPr lang="en-US" sz="2400" i="1" dirty="0" smtClean="0">
                <a:solidFill>
                  <a:srgbClr val="1F497D">
                    <a:lumMod val="50000"/>
                  </a:srgbClr>
                </a:solidFill>
                <a:latin typeface="Calibri"/>
                <a:cs typeface="Arial" charset="0"/>
              </a:rPr>
              <a:t> </a:t>
            </a:r>
            <a:r>
              <a:rPr lang="el-GR" sz="2400" i="1" dirty="0" smtClean="0">
                <a:solidFill>
                  <a:srgbClr val="1F497D">
                    <a:lumMod val="50000"/>
                  </a:srgbClr>
                </a:solidFill>
                <a:latin typeface="Calibri"/>
                <a:cs typeface="Arial" charset="0"/>
              </a:rPr>
              <a:t>   </a:t>
            </a:r>
            <a:r>
              <a:rPr lang="en-US" sz="2400" i="1" dirty="0" smtClean="0">
                <a:solidFill>
                  <a:srgbClr val="1F497D">
                    <a:lumMod val="50000"/>
                  </a:srgbClr>
                </a:solidFill>
                <a:latin typeface="Calibri"/>
                <a:cs typeface="Arial" charset="0"/>
              </a:rPr>
              <a:t> -</a:t>
            </a:r>
            <a:r>
              <a:rPr lang="el-GR" sz="2400" i="1" dirty="0" smtClean="0">
                <a:solidFill>
                  <a:srgbClr val="1F497D">
                    <a:lumMod val="50000"/>
                  </a:srgbClr>
                </a:solidFill>
                <a:latin typeface="Calibri"/>
                <a:cs typeface="Arial" charset="0"/>
              </a:rPr>
              <a:t>Να </a:t>
            </a:r>
            <a:r>
              <a:rPr lang="el-GR" sz="2400" i="1" dirty="0">
                <a:solidFill>
                  <a:srgbClr val="1F497D">
                    <a:lumMod val="50000"/>
                  </a:srgbClr>
                </a:solidFill>
                <a:latin typeface="Calibri"/>
                <a:cs typeface="Arial" charset="0"/>
              </a:rPr>
              <a:t>επικοινωνεί και να εργάζεται ομαδικά</a:t>
            </a:r>
          </a:p>
          <a:p>
            <a:pPr marL="342900" indent="-342900" fontAlgn="auto">
              <a:spcBef>
                <a:spcPct val="20000"/>
              </a:spcBef>
              <a:spcAft>
                <a:spcPts val="0"/>
              </a:spcAft>
            </a:pPr>
            <a:r>
              <a:rPr lang="el-GR" sz="2400" i="1" dirty="0">
                <a:solidFill>
                  <a:srgbClr val="1F497D">
                    <a:lumMod val="50000"/>
                  </a:srgbClr>
                </a:solidFill>
                <a:latin typeface="Calibri"/>
                <a:cs typeface="Arial" charset="0"/>
              </a:rPr>
              <a:t>    </a:t>
            </a:r>
            <a:r>
              <a:rPr lang="en-US" sz="2400" i="1" dirty="0" smtClean="0">
                <a:solidFill>
                  <a:srgbClr val="1F497D">
                    <a:lumMod val="50000"/>
                  </a:srgbClr>
                </a:solidFill>
                <a:latin typeface="Calibri"/>
                <a:cs typeface="Arial" charset="0"/>
              </a:rPr>
              <a:t>-</a:t>
            </a:r>
            <a:r>
              <a:rPr lang="el-GR" sz="2400" i="1" dirty="0" smtClean="0">
                <a:solidFill>
                  <a:srgbClr val="1F497D">
                    <a:lumMod val="50000"/>
                  </a:srgbClr>
                </a:solidFill>
                <a:latin typeface="Calibri"/>
                <a:cs typeface="Arial" charset="0"/>
              </a:rPr>
              <a:t>Να </a:t>
            </a:r>
            <a:r>
              <a:rPr lang="el-GR" sz="2400" i="1" dirty="0">
                <a:solidFill>
                  <a:srgbClr val="1F497D">
                    <a:lumMod val="50000"/>
                  </a:srgbClr>
                </a:solidFill>
                <a:latin typeface="Calibri"/>
                <a:cs typeface="Arial" charset="0"/>
              </a:rPr>
              <a:t>εφαρμόζει την </a:t>
            </a:r>
            <a:r>
              <a:rPr lang="el-GR" sz="2400" i="1" dirty="0" smtClean="0">
                <a:solidFill>
                  <a:srgbClr val="1F497D">
                    <a:lumMod val="50000"/>
                  </a:srgbClr>
                </a:solidFill>
                <a:latin typeface="Calibri"/>
                <a:cs typeface="Arial" charset="0"/>
              </a:rPr>
              <a:t>γνώση    </a:t>
            </a:r>
            <a:r>
              <a:rPr lang="en-US" sz="2400" i="1" dirty="0" smtClean="0">
                <a:solidFill>
                  <a:srgbClr val="1F497D">
                    <a:lumMod val="50000"/>
                  </a:srgbClr>
                </a:solidFill>
                <a:latin typeface="Calibri"/>
                <a:cs typeface="Arial" charset="0"/>
              </a:rPr>
              <a:t>   -</a:t>
            </a:r>
            <a:r>
              <a:rPr lang="el-GR" sz="2400" i="1" dirty="0" smtClean="0">
                <a:solidFill>
                  <a:srgbClr val="1F497D">
                    <a:lumMod val="50000"/>
                  </a:srgbClr>
                </a:solidFill>
                <a:latin typeface="Calibri"/>
                <a:cs typeface="Arial" charset="0"/>
              </a:rPr>
              <a:t>Να </a:t>
            </a:r>
            <a:r>
              <a:rPr lang="el-GR" sz="2400" i="1" dirty="0">
                <a:solidFill>
                  <a:srgbClr val="1F497D">
                    <a:lumMod val="50000"/>
                  </a:srgbClr>
                </a:solidFill>
                <a:latin typeface="Calibri"/>
                <a:cs typeface="Arial" charset="0"/>
              </a:rPr>
              <a:t>μαθαίνει αυτόνομα</a:t>
            </a:r>
          </a:p>
        </p:txBody>
      </p:sp>
      <p:sp>
        <p:nvSpPr>
          <p:cNvPr id="9" name="Ορθογώνιο 8"/>
          <p:cNvSpPr/>
          <p:nvPr/>
        </p:nvSpPr>
        <p:spPr>
          <a:xfrm>
            <a:off x="3364615" y="2568707"/>
            <a:ext cx="5610248" cy="1107996"/>
          </a:xfrm>
          <a:prstGeom prst="rect">
            <a:avLst/>
          </a:prstGeom>
        </p:spPr>
        <p:txBody>
          <a:bodyPr wrap="square">
            <a:spAutoFit/>
          </a:bodyPr>
          <a:lstStyle/>
          <a:p>
            <a:pPr algn="just" fontAlgn="auto">
              <a:spcBef>
                <a:spcPct val="20000"/>
              </a:spcBef>
              <a:spcAft>
                <a:spcPts val="0"/>
              </a:spcAft>
            </a:pPr>
            <a:r>
              <a:rPr lang="el-GR" sz="2200" b="1" i="1" dirty="0" smtClean="0">
                <a:solidFill>
                  <a:prstClr val="black"/>
                </a:solidFill>
                <a:latin typeface="Calibri"/>
                <a:cs typeface="Arial" charset="0"/>
              </a:rPr>
              <a:t>Τα προγράμματα σπουδών και τα συστήματα αξιολόγησης πρέπει να βασίζονται στις εξής δεξιότητες:</a:t>
            </a:r>
            <a:endParaRPr lang="el-GR" sz="2200" b="1" i="1" dirty="0">
              <a:solidFill>
                <a:prstClr val="black"/>
              </a:solidFill>
              <a:latin typeface="Calibri"/>
              <a:cs typeface="Arial" charset="0"/>
            </a:endParaRPr>
          </a:p>
        </p:txBody>
      </p:sp>
    </p:spTree>
    <p:extLst>
      <p:ext uri="{BB962C8B-B14F-4D97-AF65-F5344CB8AC3E}">
        <p14:creationId xmlns:p14="http://schemas.microsoft.com/office/powerpoint/2010/main" val="24669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dirty="0">
              <a:solidFill>
                <a:prstClr val="black"/>
              </a:solidFill>
            </a:endParaRPr>
          </a:p>
        </p:txBody>
      </p:sp>
      <p:sp>
        <p:nvSpPr>
          <p:cNvPr id="2" name="Rectangle 1"/>
          <p:cNvSpPr/>
          <p:nvPr/>
        </p:nvSpPr>
        <p:spPr>
          <a:xfrm>
            <a:off x="152400" y="457200"/>
            <a:ext cx="8305800" cy="4832092"/>
          </a:xfrm>
          <a:prstGeom prst="rect">
            <a:avLst/>
          </a:prstGeom>
        </p:spPr>
        <p:txBody>
          <a:bodyPr wrap="square">
            <a:spAutoFit/>
          </a:bodyPr>
          <a:lstStyle/>
          <a:p>
            <a:pPr algn="just"/>
            <a:r>
              <a:rPr lang="en-US" sz="2200" b="1" dirty="0" smtClean="0">
                <a:solidFill>
                  <a:srgbClr val="9BBB59">
                    <a:lumMod val="50000"/>
                  </a:srgbClr>
                </a:solidFill>
                <a:latin typeface="Times New Roman" pitchFamily="18" charset="0"/>
                <a:cs typeface="Arial" charset="0"/>
              </a:rPr>
              <a:t>    </a:t>
            </a:r>
            <a:r>
              <a:rPr lang="el-GR" sz="2200" b="1" dirty="0" smtClean="0">
                <a:solidFill>
                  <a:srgbClr val="9BBB59">
                    <a:lumMod val="50000"/>
                  </a:srgbClr>
                </a:solidFill>
                <a:latin typeface="Times New Roman" pitchFamily="18" charset="0"/>
                <a:cs typeface="Arial" charset="0"/>
              </a:rPr>
              <a:t>Η </a:t>
            </a:r>
            <a:r>
              <a:rPr lang="el-GR" sz="2200" b="1" dirty="0">
                <a:solidFill>
                  <a:srgbClr val="9BBB59">
                    <a:lumMod val="50000"/>
                  </a:srgbClr>
                </a:solidFill>
                <a:latin typeface="Times New Roman" pitchFamily="18" charset="0"/>
                <a:cs typeface="Arial" charset="0"/>
              </a:rPr>
              <a:t>αναγνώριση του ρόλου των δεξιοτήτων του </a:t>
            </a:r>
            <a:r>
              <a:rPr lang="el-GR" sz="2200" b="1" dirty="0" smtClean="0">
                <a:solidFill>
                  <a:srgbClr val="9BBB59">
                    <a:lumMod val="50000"/>
                  </a:srgbClr>
                </a:solidFill>
                <a:latin typeface="Times New Roman" pitchFamily="18" charset="0"/>
                <a:cs typeface="Arial" charset="0"/>
              </a:rPr>
              <a:t>21</a:t>
            </a:r>
            <a:r>
              <a:rPr lang="el-GR" sz="2200" b="1" baseline="30000" dirty="0" smtClean="0">
                <a:solidFill>
                  <a:srgbClr val="9BBB59">
                    <a:lumMod val="50000"/>
                  </a:srgbClr>
                </a:solidFill>
                <a:latin typeface="Times New Roman" pitchFamily="18" charset="0"/>
                <a:cs typeface="Arial" charset="0"/>
              </a:rPr>
              <a:t>ου</a:t>
            </a:r>
            <a:r>
              <a:rPr lang="en-US" sz="2200" b="1" dirty="0" smtClean="0">
                <a:solidFill>
                  <a:srgbClr val="9BBB59">
                    <a:lumMod val="50000"/>
                  </a:srgbClr>
                </a:solidFill>
                <a:latin typeface="Times New Roman" pitchFamily="18" charset="0"/>
                <a:cs typeface="Arial" charset="0"/>
              </a:rPr>
              <a:t> </a:t>
            </a:r>
            <a:r>
              <a:rPr lang="el-GR" sz="2200" b="1" dirty="0" smtClean="0">
                <a:solidFill>
                  <a:srgbClr val="9BBB59">
                    <a:lumMod val="50000"/>
                  </a:srgbClr>
                </a:solidFill>
                <a:latin typeface="Times New Roman" pitchFamily="18" charset="0"/>
                <a:cs typeface="Arial" charset="0"/>
              </a:rPr>
              <a:t> </a:t>
            </a:r>
            <a:r>
              <a:rPr lang="el-GR" sz="2200" b="1" dirty="0">
                <a:solidFill>
                  <a:srgbClr val="9BBB59">
                    <a:lumMod val="50000"/>
                  </a:srgbClr>
                </a:solidFill>
                <a:latin typeface="Times New Roman" pitchFamily="18" charset="0"/>
                <a:cs typeface="Arial" charset="0"/>
              </a:rPr>
              <a:t>αιώνα εντός </a:t>
            </a:r>
            <a:endParaRPr lang="en-US" sz="2200" b="1" dirty="0" smtClean="0">
              <a:solidFill>
                <a:srgbClr val="9BBB59">
                  <a:lumMod val="50000"/>
                </a:srgbClr>
              </a:solidFill>
              <a:latin typeface="Times New Roman" pitchFamily="18" charset="0"/>
              <a:cs typeface="Arial" charset="0"/>
            </a:endParaRPr>
          </a:p>
          <a:p>
            <a:pPr algn="just"/>
            <a:r>
              <a:rPr lang="en-US" sz="2200" b="1" dirty="0" smtClean="0">
                <a:solidFill>
                  <a:srgbClr val="9BBB59">
                    <a:lumMod val="50000"/>
                  </a:srgbClr>
                </a:solidFill>
                <a:latin typeface="Times New Roman" pitchFamily="18" charset="0"/>
                <a:cs typeface="Arial" charset="0"/>
              </a:rPr>
              <a:t>    </a:t>
            </a:r>
            <a:r>
              <a:rPr lang="el-GR" sz="2200" b="1" dirty="0" smtClean="0">
                <a:solidFill>
                  <a:srgbClr val="9BBB59">
                    <a:lumMod val="50000"/>
                  </a:srgbClr>
                </a:solidFill>
                <a:latin typeface="Times New Roman" pitchFamily="18" charset="0"/>
                <a:cs typeface="Arial" charset="0"/>
              </a:rPr>
              <a:t>των συστημάτων αξιολόγησης εξυπηρετεί τους εξής στόχους:</a:t>
            </a:r>
          </a:p>
          <a:p>
            <a:pPr marL="342900" indent="-342900" algn="just">
              <a:buFont typeface="Wingdings" pitchFamily="2" charset="2"/>
              <a:buChar char="§"/>
            </a:pPr>
            <a:endParaRPr lang="en-US" sz="2200" dirty="0" smtClean="0">
              <a:solidFill>
                <a:srgbClr val="8064A2">
                  <a:lumMod val="50000"/>
                </a:srgbClr>
              </a:solidFill>
              <a:latin typeface="Times New Roman" pitchFamily="18" charset="0"/>
              <a:cs typeface="Arial" charset="0"/>
            </a:endParaRPr>
          </a:p>
          <a:p>
            <a:pPr marL="342900" indent="-342900" algn="just">
              <a:buFont typeface="Wingdings" pitchFamily="2" charset="2"/>
              <a:buChar char="§"/>
            </a:pPr>
            <a:r>
              <a:rPr lang="el-GR" sz="2200" dirty="0" smtClean="0">
                <a:solidFill>
                  <a:srgbClr val="8064A2">
                    <a:lumMod val="50000"/>
                  </a:srgbClr>
                </a:solidFill>
                <a:latin typeface="Times New Roman" pitchFamily="18" charset="0"/>
                <a:cs typeface="Arial" charset="0"/>
              </a:rPr>
              <a:t>Αναβαθμίζει </a:t>
            </a:r>
            <a:r>
              <a:rPr lang="el-GR" sz="2200" dirty="0">
                <a:solidFill>
                  <a:srgbClr val="8064A2">
                    <a:lumMod val="50000"/>
                  </a:srgbClr>
                </a:solidFill>
                <a:latin typeface="Times New Roman" pitchFamily="18" charset="0"/>
                <a:cs typeface="Arial" charset="0"/>
              </a:rPr>
              <a:t>την γνώση για </a:t>
            </a:r>
            <a:r>
              <a:rPr lang="el-GR" sz="2200" dirty="0" smtClean="0">
                <a:solidFill>
                  <a:srgbClr val="8064A2">
                    <a:lumMod val="50000"/>
                  </a:srgbClr>
                </a:solidFill>
                <a:latin typeface="Times New Roman" pitchFamily="18" charset="0"/>
                <a:cs typeface="Arial" charset="0"/>
              </a:rPr>
              <a:t>πλήρεις προσεγγίσεις </a:t>
            </a:r>
            <a:r>
              <a:rPr lang="el-GR" sz="2200" dirty="0">
                <a:solidFill>
                  <a:srgbClr val="8064A2">
                    <a:lumMod val="50000"/>
                  </a:srgbClr>
                </a:solidFill>
                <a:latin typeface="Times New Roman" pitchFamily="18" charset="0"/>
                <a:cs typeface="Arial" charset="0"/>
              </a:rPr>
              <a:t>στην καλλιέργεια των δεξιοτήτων του 21ου αιώνα σε χώρες με διαφορετικό σύστημα-πλαίσιο άσκησης εκπαιδευτικής </a:t>
            </a:r>
            <a:r>
              <a:rPr lang="el-GR" sz="2200" dirty="0" smtClean="0">
                <a:solidFill>
                  <a:srgbClr val="8064A2">
                    <a:lumMod val="50000"/>
                  </a:srgbClr>
                </a:solidFill>
                <a:latin typeface="Times New Roman" pitchFamily="18" charset="0"/>
                <a:cs typeface="Arial" charset="0"/>
              </a:rPr>
              <a:t>πολιτικής</a:t>
            </a:r>
            <a:endParaRPr lang="en-US" sz="2200" dirty="0" smtClean="0">
              <a:solidFill>
                <a:srgbClr val="8064A2">
                  <a:lumMod val="50000"/>
                </a:srgbClr>
              </a:solidFill>
              <a:latin typeface="Times New Roman" pitchFamily="18" charset="0"/>
              <a:cs typeface="Arial" charset="0"/>
            </a:endParaRPr>
          </a:p>
          <a:p>
            <a:pPr marL="342900" indent="-342900" algn="just">
              <a:buFont typeface="Wingdings" pitchFamily="2" charset="2"/>
              <a:buChar char="§"/>
            </a:pPr>
            <a:r>
              <a:rPr lang="el-GR" sz="2200" dirty="0">
                <a:solidFill>
                  <a:srgbClr val="C00000"/>
                </a:solidFill>
                <a:latin typeface="Times New Roman" pitchFamily="18" charset="0"/>
                <a:cs typeface="Arial" charset="0"/>
              </a:rPr>
              <a:t>Παρέχει πληροφορίες σχετικά με </a:t>
            </a:r>
            <a:r>
              <a:rPr lang="el-GR" sz="2200" dirty="0" smtClean="0">
                <a:solidFill>
                  <a:srgbClr val="C00000"/>
                </a:solidFill>
                <a:latin typeface="Times New Roman" pitchFamily="18" charset="0"/>
                <a:cs typeface="Arial" charset="0"/>
              </a:rPr>
              <a:t>τις διαδικασίες </a:t>
            </a:r>
            <a:r>
              <a:rPr lang="el-GR" sz="2200" dirty="0">
                <a:solidFill>
                  <a:srgbClr val="C00000"/>
                </a:solidFill>
                <a:latin typeface="Times New Roman" pitchFamily="18" charset="0"/>
                <a:cs typeface="Arial" charset="0"/>
              </a:rPr>
              <a:t>που τα συστήματα αξιολόγησης καθορίζουν τις ευκαιρίες μάθησης των μαθητών.</a:t>
            </a:r>
          </a:p>
          <a:p>
            <a:pPr algn="just"/>
            <a:endParaRPr lang="en-US" sz="2200" dirty="0" smtClean="0">
              <a:solidFill>
                <a:srgbClr val="002060"/>
              </a:solidFill>
              <a:latin typeface="Times New Roman" pitchFamily="18" charset="0"/>
              <a:cs typeface="Arial" charset="0"/>
            </a:endParaRPr>
          </a:p>
          <a:p>
            <a:pPr algn="just"/>
            <a:r>
              <a:rPr lang="en-US" sz="2200" b="1" dirty="0" smtClean="0">
                <a:solidFill>
                  <a:srgbClr val="002060"/>
                </a:solidFill>
                <a:latin typeface="Times New Roman" pitchFamily="18" charset="0"/>
                <a:cs typeface="Arial" charset="0"/>
              </a:rPr>
              <a:t>      </a:t>
            </a:r>
            <a:r>
              <a:rPr lang="el-GR" sz="2200" b="1" dirty="0" smtClean="0">
                <a:solidFill>
                  <a:srgbClr val="002060"/>
                </a:solidFill>
                <a:latin typeface="Times New Roman" pitchFamily="18" charset="0"/>
                <a:cs typeface="Arial" charset="0"/>
              </a:rPr>
              <a:t>Γενικότερος </a:t>
            </a:r>
            <a:r>
              <a:rPr lang="el-GR" sz="2200" b="1" dirty="0">
                <a:solidFill>
                  <a:srgbClr val="002060"/>
                </a:solidFill>
                <a:latin typeface="Times New Roman" pitchFamily="18" charset="0"/>
                <a:cs typeface="Arial" charset="0"/>
              </a:rPr>
              <a:t>σκοπός είναι οι μαθητές να αποκτήσουν τις </a:t>
            </a:r>
            <a:r>
              <a:rPr lang="en-US" sz="2200" b="1" dirty="0" smtClean="0">
                <a:solidFill>
                  <a:srgbClr val="002060"/>
                </a:solidFill>
                <a:latin typeface="Times New Roman" pitchFamily="18" charset="0"/>
                <a:cs typeface="Arial" charset="0"/>
              </a:rPr>
              <a:t>  </a:t>
            </a:r>
          </a:p>
          <a:p>
            <a:pPr algn="just"/>
            <a:r>
              <a:rPr lang="en-US" sz="2200" b="1" dirty="0">
                <a:solidFill>
                  <a:srgbClr val="002060"/>
                </a:solidFill>
                <a:latin typeface="Times New Roman" pitchFamily="18" charset="0"/>
                <a:cs typeface="Arial" charset="0"/>
              </a:rPr>
              <a:t> </a:t>
            </a:r>
            <a:r>
              <a:rPr lang="en-US" sz="2200" b="1" dirty="0" smtClean="0">
                <a:solidFill>
                  <a:srgbClr val="002060"/>
                </a:solidFill>
                <a:latin typeface="Times New Roman" pitchFamily="18" charset="0"/>
                <a:cs typeface="Arial" charset="0"/>
              </a:rPr>
              <a:t>   </a:t>
            </a:r>
            <a:r>
              <a:rPr lang="el-GR" sz="2200" b="1" dirty="0" smtClean="0">
                <a:solidFill>
                  <a:srgbClr val="002060"/>
                </a:solidFill>
                <a:latin typeface="Times New Roman" pitchFamily="18" charset="0"/>
                <a:cs typeface="Arial" charset="0"/>
              </a:rPr>
              <a:t>απαραίτητες </a:t>
            </a:r>
            <a:r>
              <a:rPr lang="el-GR" sz="2200" b="1" dirty="0">
                <a:solidFill>
                  <a:srgbClr val="002060"/>
                </a:solidFill>
                <a:latin typeface="Times New Roman" pitchFamily="18" charset="0"/>
                <a:cs typeface="Arial" charset="0"/>
              </a:rPr>
              <a:t>δεξιότητες για να συμμετέχουν παραγωγικά </a:t>
            </a:r>
            <a:endParaRPr lang="en-US" sz="2200" b="1" dirty="0" smtClean="0">
              <a:solidFill>
                <a:srgbClr val="002060"/>
              </a:solidFill>
              <a:latin typeface="Times New Roman" pitchFamily="18" charset="0"/>
              <a:cs typeface="Arial" charset="0"/>
            </a:endParaRPr>
          </a:p>
          <a:p>
            <a:pPr algn="just"/>
            <a:r>
              <a:rPr lang="en-US" sz="2200" b="1" dirty="0">
                <a:solidFill>
                  <a:srgbClr val="002060"/>
                </a:solidFill>
                <a:latin typeface="Times New Roman" pitchFamily="18" charset="0"/>
                <a:cs typeface="Arial" charset="0"/>
              </a:rPr>
              <a:t> </a:t>
            </a:r>
            <a:r>
              <a:rPr lang="en-US" sz="2200" b="1" dirty="0" smtClean="0">
                <a:solidFill>
                  <a:srgbClr val="002060"/>
                </a:solidFill>
                <a:latin typeface="Times New Roman" pitchFamily="18" charset="0"/>
                <a:cs typeface="Arial" charset="0"/>
              </a:rPr>
              <a:t>   </a:t>
            </a:r>
            <a:r>
              <a:rPr lang="el-GR" sz="2200" b="1" dirty="0" smtClean="0">
                <a:solidFill>
                  <a:srgbClr val="002060"/>
                </a:solidFill>
                <a:latin typeface="Times New Roman" pitchFamily="18" charset="0"/>
                <a:cs typeface="Arial" charset="0"/>
              </a:rPr>
              <a:t>στις σύγχρονες </a:t>
            </a:r>
            <a:r>
              <a:rPr lang="el-GR" sz="2200" b="1" dirty="0">
                <a:solidFill>
                  <a:srgbClr val="002060"/>
                </a:solidFill>
                <a:latin typeface="Times New Roman" pitchFamily="18" charset="0"/>
                <a:cs typeface="Arial" charset="0"/>
              </a:rPr>
              <a:t>κοινωνίες.</a:t>
            </a:r>
          </a:p>
          <a:p>
            <a:pPr algn="just"/>
            <a:endParaRPr lang="en-US" sz="2200" dirty="0">
              <a:solidFill>
                <a:prstClr val="black"/>
              </a:solidFill>
              <a:latin typeface="Times New Roman" pitchFamily="18" charset="0"/>
              <a:cs typeface="Arial" charset="0"/>
            </a:endParaRPr>
          </a:p>
          <a:p>
            <a:pPr marL="342900" indent="-342900" algn="just">
              <a:buFont typeface="Wingdings" pitchFamily="2" charset="2"/>
              <a:buChar char="§"/>
            </a:pPr>
            <a:endParaRPr lang="en-US" sz="2200" dirty="0">
              <a:solidFill>
                <a:prstClr val="black"/>
              </a:solidFill>
              <a:latin typeface="Times New Roman" pitchFamily="18" charset="0"/>
              <a:cs typeface="Arial" charset="0"/>
            </a:endParaRPr>
          </a:p>
        </p:txBody>
      </p:sp>
    </p:spTree>
    <p:extLst>
      <p:ext uri="{BB962C8B-B14F-4D97-AF65-F5344CB8AC3E}">
        <p14:creationId xmlns:p14="http://schemas.microsoft.com/office/powerpoint/2010/main" val="8330776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extLst>
                <a:ext uri="{BEBA8EAE-BF5A-486C-A8C5-ECC9F3942E4B}">
                  <a14:imgProps xmlns:a14="http://schemas.microsoft.com/office/drawing/2010/main">
                    <a14:imgLayer r:embed="rId3">
                      <a14:imgEffect>
                        <a14:sharpenSoften amount="33000"/>
                      </a14:imgEffect>
                      <a14:imgEffect>
                        <a14:colorTemperature colorTemp="11200"/>
                      </a14:imgEffect>
                      <a14:imgEffect>
                        <a14:brightnessContrast contrast="40000"/>
                      </a14:imgEffect>
                    </a14:imgLayer>
                  </a14:imgProps>
                </a:ext>
              </a:extLst>
            </a:blip>
            <a:srcRect/>
            <a:stretch>
              <a:fillRect t="-2000" r="-16000" b="-1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dirty="0">
              <a:solidFill>
                <a:prstClr val="black"/>
              </a:solidFill>
            </a:endParaRPr>
          </a:p>
        </p:txBody>
      </p:sp>
      <p:sp>
        <p:nvSpPr>
          <p:cNvPr id="6" name="Ορθογώνιο 2"/>
          <p:cNvSpPr/>
          <p:nvPr/>
        </p:nvSpPr>
        <p:spPr>
          <a:xfrm>
            <a:off x="38517" y="839974"/>
            <a:ext cx="9131299" cy="5105400"/>
          </a:xfrm>
          <a:prstGeom prst="rect">
            <a:avLst/>
          </a:prstGeom>
          <a:noFill/>
          <a:ln w="9525">
            <a:noFill/>
            <a:miter lim="800000"/>
            <a:headEnd/>
            <a:tailEnd/>
          </a:ln>
          <a:effectLst/>
          <a:scene3d>
            <a:camera prst="orthographicFront"/>
            <a:lightRig rig="threePt" dir="t">
              <a:rot lat="0" lon="0" rev="7500000"/>
            </a:lightRig>
          </a:scene3d>
          <a:sp3d/>
        </p:spPr>
        <p:txBody>
          <a:bodyPr spcFirstLastPara="0" vert="horz" wrap="square" lIns="106680" tIns="53340" rIns="106680" bIns="53340" numCol="1" spcCol="1270" anchor="ctr" anchorCtr="0" compatLnSpc="1">
            <a:prstTxWarp prst="textNoShape">
              <a:avLst/>
            </a:prstTxWarp>
            <a:noAutofit/>
          </a:bodyPr>
          <a:lstStyle/>
          <a:p>
            <a:pPr marL="457200" indent="-457200" defTabSz="1244600" eaLnBrk="0" fontAlgn="auto" hangingPunct="0">
              <a:lnSpc>
                <a:spcPct val="150000"/>
              </a:lnSpc>
              <a:spcBef>
                <a:spcPts val="0"/>
              </a:spcBef>
              <a:spcAft>
                <a:spcPct val="35000"/>
              </a:spcAft>
              <a:buFont typeface="Wingdings" pitchFamily="2" charset="2"/>
              <a:buChar char="Ø"/>
              <a:defRPr/>
            </a:pPr>
            <a:r>
              <a:rPr lang="el-GR" sz="2800" b="1" kern="0" dirty="0" smtClean="0">
                <a:solidFill>
                  <a:srgbClr val="7EA939">
                    <a:lumMod val="40000"/>
                    <a:lumOff val="60000"/>
                  </a:srgbClr>
                </a:solidFill>
                <a:effectLst>
                  <a:glow rad="127000">
                    <a:srgbClr val="000000">
                      <a:lumMod val="95000"/>
                      <a:lumOff val="5000"/>
                    </a:srgbClr>
                  </a:glow>
                </a:effectLst>
                <a:latin typeface="Calibri"/>
                <a:cs typeface="Arial" charset="0"/>
              </a:rPr>
              <a:t>Η ανταπόκριση  με  ευελιξία  σε  σύνθετα  προβλήματα </a:t>
            </a:r>
            <a:endParaRPr lang="el-GR" sz="2800" b="1" kern="0" dirty="0">
              <a:solidFill>
                <a:srgbClr val="7EA939">
                  <a:lumMod val="40000"/>
                  <a:lumOff val="60000"/>
                </a:srgbClr>
              </a:solidFill>
              <a:effectLst>
                <a:glow rad="127000">
                  <a:srgbClr val="000000">
                    <a:lumMod val="95000"/>
                    <a:lumOff val="5000"/>
                  </a:srgbClr>
                </a:glow>
              </a:effectLst>
              <a:latin typeface="Calibri"/>
              <a:cs typeface="Arial" charset="0"/>
            </a:endParaRPr>
          </a:p>
          <a:p>
            <a:pPr marL="457200" indent="-457200" defTabSz="1244600" eaLnBrk="0" fontAlgn="auto" hangingPunct="0">
              <a:lnSpc>
                <a:spcPct val="150000"/>
              </a:lnSpc>
              <a:spcBef>
                <a:spcPts val="0"/>
              </a:spcBef>
              <a:spcAft>
                <a:spcPct val="35000"/>
              </a:spcAft>
              <a:buFont typeface="Wingdings" pitchFamily="2" charset="2"/>
              <a:buChar char="Ø"/>
              <a:defRPr/>
            </a:pPr>
            <a:r>
              <a:rPr lang="el-GR" sz="2800" b="1" kern="0" dirty="0" smtClean="0">
                <a:solidFill>
                  <a:srgbClr val="78648E">
                    <a:lumMod val="20000"/>
                    <a:lumOff val="80000"/>
                  </a:srgbClr>
                </a:solidFill>
                <a:effectLst>
                  <a:glow rad="127000">
                    <a:srgbClr val="000000">
                      <a:lumMod val="95000"/>
                      <a:lumOff val="5000"/>
                    </a:srgbClr>
                  </a:glow>
                </a:effectLst>
                <a:latin typeface="Calibri"/>
                <a:cs typeface="Arial" charset="0"/>
              </a:rPr>
              <a:t>Η αποτελεσματική  επικοινωνία</a:t>
            </a:r>
          </a:p>
          <a:p>
            <a:pPr marL="457200" indent="-457200" defTabSz="1244600" eaLnBrk="0" fontAlgn="auto" hangingPunct="0">
              <a:lnSpc>
                <a:spcPct val="150000"/>
              </a:lnSpc>
              <a:spcBef>
                <a:spcPts val="0"/>
              </a:spcBef>
              <a:spcAft>
                <a:spcPct val="35000"/>
              </a:spcAft>
              <a:buFont typeface="Wingdings" pitchFamily="2" charset="2"/>
              <a:buChar char="Ø"/>
              <a:defRPr/>
            </a:pPr>
            <a:r>
              <a:rPr lang="el-GR" sz="2800" b="1" kern="0" dirty="0" smtClean="0">
                <a:solidFill>
                  <a:srgbClr val="FFFF99"/>
                </a:solidFill>
                <a:effectLst>
                  <a:glow rad="127000">
                    <a:srgbClr val="000000">
                      <a:lumMod val="95000"/>
                      <a:lumOff val="5000"/>
                    </a:srgbClr>
                  </a:glow>
                </a:effectLst>
                <a:latin typeface="Calibri"/>
                <a:cs typeface="Arial" charset="0"/>
              </a:rPr>
              <a:t>Η διαχείριση της  πληροφορίας</a:t>
            </a:r>
            <a:endParaRPr lang="el-GR" sz="2800" b="1" kern="0" dirty="0">
              <a:solidFill>
                <a:srgbClr val="FFFF99"/>
              </a:solidFill>
              <a:effectLst>
                <a:glow rad="127000">
                  <a:srgbClr val="000000">
                    <a:lumMod val="95000"/>
                    <a:lumOff val="5000"/>
                  </a:srgbClr>
                </a:glow>
              </a:effectLst>
              <a:latin typeface="Calibri"/>
              <a:cs typeface="Arial" charset="0"/>
            </a:endParaRPr>
          </a:p>
          <a:p>
            <a:pPr marL="457200" indent="-457200" defTabSz="1244600" eaLnBrk="0" fontAlgn="auto" hangingPunct="0">
              <a:lnSpc>
                <a:spcPct val="150000"/>
              </a:lnSpc>
              <a:spcBef>
                <a:spcPts val="0"/>
              </a:spcBef>
              <a:spcAft>
                <a:spcPct val="35000"/>
              </a:spcAft>
              <a:buFont typeface="Wingdings" pitchFamily="2" charset="2"/>
              <a:buChar char="Ø"/>
              <a:defRPr/>
            </a:pPr>
            <a:r>
              <a:rPr lang="el-GR" sz="2800" b="1" kern="0" dirty="0" smtClean="0">
                <a:solidFill>
                  <a:srgbClr val="98FAF5"/>
                </a:solidFill>
                <a:effectLst>
                  <a:glow rad="127000">
                    <a:srgbClr val="000000">
                      <a:lumMod val="95000"/>
                      <a:lumOff val="5000"/>
                    </a:srgbClr>
                  </a:glow>
                </a:effectLst>
                <a:latin typeface="Calibri"/>
                <a:cs typeface="Arial" charset="0"/>
              </a:rPr>
              <a:t>Η εποικοδομητική  συνεργασία  επίλυσης  προβλήματος</a:t>
            </a:r>
            <a:endParaRPr lang="el-GR" sz="2800" b="1" kern="0" dirty="0">
              <a:solidFill>
                <a:srgbClr val="98FAF5"/>
              </a:solidFill>
              <a:effectLst>
                <a:glow rad="127000">
                  <a:srgbClr val="000000">
                    <a:lumMod val="95000"/>
                    <a:lumOff val="5000"/>
                  </a:srgbClr>
                </a:glow>
              </a:effectLst>
              <a:latin typeface="Calibri"/>
              <a:cs typeface="Arial" charset="0"/>
            </a:endParaRPr>
          </a:p>
          <a:p>
            <a:pPr marL="457200" indent="-457200" defTabSz="1244600" eaLnBrk="0" fontAlgn="auto" hangingPunct="0">
              <a:lnSpc>
                <a:spcPct val="150000"/>
              </a:lnSpc>
              <a:spcBef>
                <a:spcPts val="0"/>
              </a:spcBef>
              <a:spcAft>
                <a:spcPct val="35000"/>
              </a:spcAft>
              <a:buFont typeface="Wingdings" pitchFamily="2" charset="2"/>
              <a:buChar char="Ø"/>
              <a:defRPr/>
            </a:pPr>
            <a:r>
              <a:rPr lang="el-GR" sz="2800" b="1" kern="0" dirty="0" smtClean="0">
                <a:solidFill>
                  <a:srgbClr val="F79646">
                    <a:lumMod val="60000"/>
                    <a:lumOff val="40000"/>
                  </a:srgbClr>
                </a:solidFill>
                <a:effectLst>
                  <a:glow rad="127000">
                    <a:srgbClr val="000000">
                      <a:lumMod val="95000"/>
                      <a:lumOff val="5000"/>
                    </a:srgbClr>
                  </a:glow>
                </a:effectLst>
                <a:latin typeface="Calibri"/>
                <a:cs typeface="Arial" charset="0"/>
              </a:rPr>
              <a:t>Η </a:t>
            </a:r>
            <a:r>
              <a:rPr lang="el-GR" sz="2800" b="1" kern="0" dirty="0">
                <a:solidFill>
                  <a:srgbClr val="F79646">
                    <a:lumMod val="60000"/>
                    <a:lumOff val="40000"/>
                  </a:srgbClr>
                </a:solidFill>
                <a:effectLst>
                  <a:glow rad="127000">
                    <a:srgbClr val="000000">
                      <a:lumMod val="95000"/>
                      <a:lumOff val="5000"/>
                    </a:srgbClr>
                  </a:glow>
                </a:effectLst>
                <a:latin typeface="Calibri"/>
                <a:cs typeface="Arial" charset="0"/>
              </a:rPr>
              <a:t>α</a:t>
            </a:r>
            <a:r>
              <a:rPr lang="el-GR" sz="2800" b="1" kern="0" dirty="0" smtClean="0">
                <a:solidFill>
                  <a:srgbClr val="F79646">
                    <a:lumMod val="60000"/>
                    <a:lumOff val="40000"/>
                  </a:srgbClr>
                </a:solidFill>
                <a:effectLst>
                  <a:glow rad="127000">
                    <a:srgbClr val="000000">
                      <a:lumMod val="95000"/>
                      <a:lumOff val="5000"/>
                    </a:srgbClr>
                  </a:glow>
                </a:effectLst>
                <a:latin typeface="Calibri"/>
                <a:cs typeface="Arial" charset="0"/>
              </a:rPr>
              <a:t>ποτελεσματική  χρήση  της  τεχνολογίας  και  η παραγωγή  νέας  γνώσης</a:t>
            </a:r>
            <a:endParaRPr lang="el-GR" sz="2800" b="1" kern="0" dirty="0">
              <a:solidFill>
                <a:srgbClr val="F79646">
                  <a:lumMod val="60000"/>
                  <a:lumOff val="40000"/>
                </a:srgbClr>
              </a:solidFill>
              <a:effectLst>
                <a:glow rad="127000">
                  <a:srgbClr val="000000">
                    <a:lumMod val="95000"/>
                    <a:lumOff val="5000"/>
                  </a:srgbClr>
                </a:glow>
              </a:effectLst>
              <a:latin typeface="Calibri"/>
              <a:cs typeface="Arial" charset="0"/>
            </a:endParaRPr>
          </a:p>
        </p:txBody>
      </p:sp>
      <p:sp>
        <p:nvSpPr>
          <p:cNvPr id="7" name="Rectangle 6"/>
          <p:cNvSpPr/>
          <p:nvPr/>
        </p:nvSpPr>
        <p:spPr>
          <a:xfrm>
            <a:off x="838200" y="578364"/>
            <a:ext cx="8305800" cy="523220"/>
          </a:xfrm>
          <a:prstGeom prst="rect">
            <a:avLst/>
          </a:prstGeom>
        </p:spPr>
        <p:txBody>
          <a:bodyPr wrap="square">
            <a:spAutoFit/>
          </a:bodyPr>
          <a:lstStyle/>
          <a:p>
            <a:pPr fontAlgn="auto">
              <a:spcBef>
                <a:spcPts val="0"/>
              </a:spcBef>
              <a:spcAft>
                <a:spcPts val="0"/>
              </a:spcAft>
              <a:defRPr/>
            </a:pPr>
            <a:r>
              <a:rPr lang="el-GR" sz="2800" b="1" i="1" kern="0" dirty="0" smtClean="0">
                <a:solidFill>
                  <a:prstClr val="black"/>
                </a:solidFill>
                <a:latin typeface="Corbel"/>
                <a:cs typeface="Arial" charset="0"/>
              </a:rPr>
              <a:t>Δεξιότητες που απαιτεί η κοινωνία του 21</a:t>
            </a:r>
            <a:r>
              <a:rPr lang="el-GR" sz="2800" b="1" i="1" kern="0" baseline="30000" dirty="0" smtClean="0">
                <a:solidFill>
                  <a:prstClr val="black"/>
                </a:solidFill>
                <a:latin typeface="Corbel"/>
                <a:cs typeface="Arial" charset="0"/>
              </a:rPr>
              <a:t>ου</a:t>
            </a:r>
            <a:r>
              <a:rPr lang="el-GR" sz="2800" b="1" i="1" kern="0" dirty="0" smtClean="0">
                <a:solidFill>
                  <a:prstClr val="black"/>
                </a:solidFill>
                <a:latin typeface="Corbel"/>
                <a:cs typeface="Arial" charset="0"/>
              </a:rPr>
              <a:t>  αιώνα</a:t>
            </a:r>
            <a:endParaRPr lang="en-US" kern="0" dirty="0" smtClean="0">
              <a:solidFill>
                <a:prstClr val="black"/>
              </a:solidFill>
              <a:latin typeface="Arial" charset="0"/>
              <a:cs typeface="Arial" charset="0"/>
            </a:endParaRPr>
          </a:p>
        </p:txBody>
      </p:sp>
    </p:spTree>
    <p:extLst>
      <p:ext uri="{BB962C8B-B14F-4D97-AF65-F5344CB8AC3E}">
        <p14:creationId xmlns:p14="http://schemas.microsoft.com/office/powerpoint/2010/main" val="44318913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hdwide.com/wp-content/gallery/school-background-pictures/pt_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628" y="2"/>
            <a:ext cx="11449272" cy="72435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936100522"/>
              </p:ext>
            </p:extLst>
          </p:nvPr>
        </p:nvGraphicFramePr>
        <p:xfrm>
          <a:off x="1419726" y="533456"/>
          <a:ext cx="6733705" cy="3567671"/>
        </p:xfrm>
        <a:graphic>
          <a:graphicData uri="http://schemas.openxmlformats.org/drawingml/2006/table">
            <a:tbl>
              <a:tblPr firstRow="1" firstCol="1" bandRow="1"/>
              <a:tblGrid>
                <a:gridCol w="6733705">
                  <a:extLst>
                    <a:ext uri="{9D8B030D-6E8A-4147-A177-3AD203B41FA5}">
                      <a16:colId xmlns:a16="http://schemas.microsoft.com/office/drawing/2014/main" xmlns="" val="20000"/>
                    </a:ext>
                  </a:extLst>
                </a:gridCol>
              </a:tblGrid>
              <a:tr h="817340">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180340" marR="0" indent="-180340" algn="l">
                        <a:spcBef>
                          <a:spcPts val="0"/>
                        </a:spcBef>
                        <a:spcAft>
                          <a:spcPts val="0"/>
                        </a:spcAft>
                        <a:tabLst>
                          <a:tab pos="180340" algn="l"/>
                        </a:tabLst>
                      </a:pPr>
                      <a:endParaRPr lang="en-US" sz="1100" dirty="0">
                        <a:effectLst/>
                        <a:latin typeface="Times New Roman"/>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0"/>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1"/>
                  </a:ext>
                </a:extLst>
              </a:tr>
              <a:tr h="503108">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2"/>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3"/>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4"/>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5"/>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a:spcBef>
                          <a:spcPts val="0"/>
                        </a:spcBef>
                        <a:spcAft>
                          <a:spcPts val="0"/>
                        </a:spcAft>
                        <a:buFont typeface="Wingdings" pitchFamily="2" charset="2"/>
                        <a:buChar char="§"/>
                        <a:tabLst>
                          <a:tab pos="0" algn="l"/>
                        </a:tabLst>
                      </a:pPr>
                      <a:endParaRPr lang="el-GR" sz="1500" dirty="0">
                        <a:solidFill>
                          <a:srgbClr val="385623"/>
                        </a:solidFill>
                        <a:effectLst/>
                        <a:latin typeface="Palatino Linotype"/>
                        <a:ea typeface="Times New Roman"/>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rgbClr val="E2EFD9"/>
                    </a:solidFill>
                  </a:tcPr>
                </a:tc>
                <a:extLst>
                  <a:ext uri="{0D108BD9-81ED-4DB2-BD59-A6C34878D82A}">
                    <a16:rowId xmlns:a16="http://schemas.microsoft.com/office/drawing/2014/main" xmlns="" val="10006"/>
                  </a:ext>
                </a:extLst>
              </a:tr>
              <a:tr h="348823">
                <a:tc>
                  <a:txBody>
                    <a:bodyPr/>
                    <a:lstStyle>
                      <a:lvl1pPr marL="0" algn="l" defTabSz="914400" rtl="0" eaLnBrk="1" latinLnBrk="0" hangingPunct="1">
                        <a:defRPr sz="1800" kern="1200">
                          <a:solidFill>
                            <a:schemeClr val="tx1"/>
                          </a:solidFill>
                          <a:latin typeface="Constantia"/>
                        </a:defRPr>
                      </a:lvl1pPr>
                      <a:lvl2pPr marL="457200" algn="l" defTabSz="914400" rtl="0" eaLnBrk="1" latinLnBrk="0" hangingPunct="1">
                        <a:defRPr sz="1800" kern="1200">
                          <a:solidFill>
                            <a:schemeClr val="tx1"/>
                          </a:solidFill>
                          <a:latin typeface="Constantia"/>
                        </a:defRPr>
                      </a:lvl2pPr>
                      <a:lvl3pPr marL="914400" algn="l" defTabSz="914400" rtl="0" eaLnBrk="1" latinLnBrk="0" hangingPunct="1">
                        <a:defRPr sz="1800" kern="1200">
                          <a:solidFill>
                            <a:schemeClr val="tx1"/>
                          </a:solidFill>
                          <a:latin typeface="Constantia"/>
                        </a:defRPr>
                      </a:lvl3pPr>
                      <a:lvl4pPr marL="1371600" algn="l" defTabSz="914400" rtl="0" eaLnBrk="1" latinLnBrk="0" hangingPunct="1">
                        <a:defRPr sz="1800" kern="1200">
                          <a:solidFill>
                            <a:schemeClr val="tx1"/>
                          </a:solidFill>
                          <a:latin typeface="Constantia"/>
                        </a:defRPr>
                      </a:lvl4pPr>
                      <a:lvl5pPr marL="1828800" algn="l" defTabSz="914400" rtl="0" eaLnBrk="1" latinLnBrk="0" hangingPunct="1">
                        <a:defRPr sz="1800" kern="1200">
                          <a:solidFill>
                            <a:schemeClr val="tx1"/>
                          </a:solidFill>
                          <a:latin typeface="Constantia"/>
                        </a:defRPr>
                      </a:lvl5pPr>
                      <a:lvl6pPr marL="2286000" algn="l" defTabSz="914400" rtl="0" eaLnBrk="1" latinLnBrk="0" hangingPunct="1">
                        <a:defRPr sz="1800" kern="1200">
                          <a:solidFill>
                            <a:schemeClr val="tx1"/>
                          </a:solidFill>
                          <a:latin typeface="Constantia"/>
                        </a:defRPr>
                      </a:lvl6pPr>
                      <a:lvl7pPr marL="2743200" algn="l" defTabSz="914400" rtl="0" eaLnBrk="1" latinLnBrk="0" hangingPunct="1">
                        <a:defRPr sz="1800" kern="1200">
                          <a:solidFill>
                            <a:schemeClr val="tx1"/>
                          </a:solidFill>
                          <a:latin typeface="Constantia"/>
                        </a:defRPr>
                      </a:lvl7pPr>
                      <a:lvl8pPr marL="3200400" algn="l" defTabSz="914400" rtl="0" eaLnBrk="1" latinLnBrk="0" hangingPunct="1">
                        <a:defRPr sz="1800" kern="1200">
                          <a:solidFill>
                            <a:schemeClr val="tx1"/>
                          </a:solidFill>
                          <a:latin typeface="Constantia"/>
                        </a:defRPr>
                      </a:lvl8pPr>
                      <a:lvl9pPr marL="3657600" algn="l" defTabSz="914400" rtl="0" eaLnBrk="1" latinLnBrk="0" hangingPunct="1">
                        <a:defRPr sz="1800" kern="1200">
                          <a:solidFill>
                            <a:schemeClr val="tx1"/>
                          </a:solidFill>
                          <a:latin typeface="Constantia"/>
                        </a:defRPr>
                      </a:lvl9pPr>
                    </a:lstStyle>
                    <a:p>
                      <a:pPr marL="285750" marR="0" indent="-285750" algn="l" defTabSz="914400" rtl="0" eaLnBrk="1" latinLnBrk="0" hangingPunct="1">
                        <a:spcBef>
                          <a:spcPts val="0"/>
                        </a:spcBef>
                        <a:spcAft>
                          <a:spcPts val="0"/>
                        </a:spcAft>
                        <a:buFont typeface="Wingdings" pitchFamily="2" charset="2"/>
                        <a:buChar char="§"/>
                        <a:tabLst>
                          <a:tab pos="180340" algn="l"/>
                        </a:tabLst>
                      </a:pPr>
                      <a:endParaRPr lang="el-GR" sz="1500" b="1" kern="1200" dirty="0">
                        <a:solidFill>
                          <a:srgbClr val="385623"/>
                        </a:solidFill>
                        <a:effectLst/>
                        <a:latin typeface="Palatino Linotype"/>
                        <a:ea typeface="Times New Roman"/>
                        <a:cs typeface="+mn-cs"/>
                      </a:endParaRPr>
                    </a:p>
                  </a:txBody>
                  <a:tcPr marL="63752" marR="36008" marT="25973"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pic>
        <p:nvPicPr>
          <p:cNvPr id="10" name="4 - Εικόνα" descr="blogSpa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988840"/>
            <a:ext cx="72008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95536" y="2005829"/>
            <a:ext cx="720080" cy="775100"/>
          </a:xfrm>
          <a:prstGeom prst="rect">
            <a:avLst/>
          </a:prstGeom>
          <a:blipFill rotWithShape="1">
            <a:blip r:embed="rId4"/>
            <a:stretch>
              <a:fillRect/>
            </a:stretch>
          </a:blipFill>
          <a:ln>
            <a:noFill/>
          </a:ln>
          <a:effectLst>
            <a:outerShdw blurRad="50800" dist="12700" dir="528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p>
      <p:sp>
        <p:nvSpPr>
          <p:cNvPr id="6" name="Ορθογώνιο 5"/>
          <p:cNvSpPr/>
          <p:nvPr/>
        </p:nvSpPr>
        <p:spPr>
          <a:xfrm>
            <a:off x="1364469" y="1856869"/>
            <a:ext cx="6781800" cy="2677656"/>
          </a:xfrm>
          <a:prstGeom prst="rect">
            <a:avLst/>
          </a:prstGeom>
        </p:spPr>
        <p:txBody>
          <a:bodyPr wrap="square">
            <a:spAutoFit/>
          </a:bodyPr>
          <a:lstStyle/>
          <a:p>
            <a:pPr algn="just" eaLnBrk="0" fontAlgn="auto" hangingPunct="0">
              <a:lnSpc>
                <a:spcPct val="150000"/>
              </a:lnSpc>
              <a:spcAft>
                <a:spcPts val="0"/>
              </a:spcAft>
              <a:defRPr/>
            </a:pPr>
            <a:r>
              <a:rPr lang="el-GR" sz="2800" b="1" i="1" dirty="0">
                <a:solidFill>
                  <a:srgbClr val="C00000"/>
                </a:solidFill>
                <a:latin typeface="Calibri"/>
                <a:cs typeface="Arial" charset="0"/>
              </a:rPr>
              <a:t>Ο όρος «δεξιότητες» χρησιμοποιείται γενικότερα για να περιγράψει τι γνωρίζει, τι κατανοεί και τι μπορεί να κάνει ένα πρόσωπο.</a:t>
            </a:r>
          </a:p>
        </p:txBody>
      </p:sp>
      <p:sp>
        <p:nvSpPr>
          <p:cNvPr id="8" name="Ορθογώνιο 7"/>
          <p:cNvSpPr/>
          <p:nvPr/>
        </p:nvSpPr>
        <p:spPr>
          <a:xfrm>
            <a:off x="1492619" y="533487"/>
            <a:ext cx="6554337" cy="1323439"/>
          </a:xfrm>
          <a:prstGeom prst="rect">
            <a:avLst/>
          </a:prstGeom>
        </p:spPr>
        <p:txBody>
          <a:bodyPr wrap="square">
            <a:spAutoFit/>
          </a:bodyPr>
          <a:lstStyle/>
          <a:p>
            <a:pPr algn="just"/>
            <a:r>
              <a:rPr lang="el-GR" sz="2000" b="1" dirty="0" smtClean="0">
                <a:solidFill>
                  <a:prstClr val="black"/>
                </a:solidFill>
                <a:latin typeface="Calibri"/>
                <a:cs typeface="Arial" charset="0"/>
              </a:rPr>
              <a:t>Σύμφωνα με το Νέο </a:t>
            </a:r>
            <a:r>
              <a:rPr lang="el-GR" sz="2000" b="1" dirty="0">
                <a:solidFill>
                  <a:prstClr val="black"/>
                </a:solidFill>
                <a:latin typeface="Calibri"/>
                <a:cs typeface="Arial" charset="0"/>
              </a:rPr>
              <a:t>Θεματολόγιο</a:t>
            </a:r>
            <a:r>
              <a:rPr lang="en-US" sz="2000" b="1" dirty="0">
                <a:solidFill>
                  <a:prstClr val="black"/>
                </a:solidFill>
                <a:latin typeface="Calibri"/>
                <a:cs typeface="Arial" charset="0"/>
              </a:rPr>
              <a:t> </a:t>
            </a:r>
            <a:r>
              <a:rPr lang="el-GR" sz="2000" b="1" dirty="0" smtClean="0">
                <a:solidFill>
                  <a:prstClr val="black"/>
                </a:solidFill>
                <a:latin typeface="Calibri"/>
                <a:cs typeface="Arial" charset="0"/>
              </a:rPr>
              <a:t>Δεξιοτήτων </a:t>
            </a:r>
            <a:r>
              <a:rPr lang="el-GR" sz="2000" b="1" dirty="0">
                <a:solidFill>
                  <a:prstClr val="black"/>
                </a:solidFill>
                <a:latin typeface="Calibri"/>
                <a:cs typeface="Arial" charset="0"/>
              </a:rPr>
              <a:t>για την Ευρώπη στα πλαίσια της «Συνεργασία για την ενίσχυση του ανθρώπινου δυναμικού, της </a:t>
            </a:r>
            <a:r>
              <a:rPr lang="el-GR" sz="2000" b="1" dirty="0" err="1">
                <a:solidFill>
                  <a:prstClr val="black"/>
                </a:solidFill>
                <a:latin typeface="Calibri"/>
                <a:cs typeface="Arial" charset="0"/>
              </a:rPr>
              <a:t>απασχολησιμότητας</a:t>
            </a:r>
            <a:r>
              <a:rPr lang="el-GR" sz="2000" b="1" dirty="0">
                <a:solidFill>
                  <a:prstClr val="black"/>
                </a:solidFill>
                <a:latin typeface="Calibri"/>
                <a:cs typeface="Arial" charset="0"/>
              </a:rPr>
              <a:t> και της ανταγωνιστικότητας</a:t>
            </a:r>
            <a:r>
              <a:rPr lang="el-GR" sz="2000" b="1" dirty="0" smtClean="0">
                <a:solidFill>
                  <a:prstClr val="black"/>
                </a:solidFill>
                <a:latin typeface="Calibri"/>
                <a:cs typeface="Arial" charset="0"/>
              </a:rPr>
              <a:t>» (2016)</a:t>
            </a:r>
            <a:r>
              <a:rPr lang="en-US" sz="2000" b="1" dirty="0" smtClean="0">
                <a:solidFill>
                  <a:prstClr val="black"/>
                </a:solidFill>
                <a:latin typeface="Calibri"/>
                <a:cs typeface="Arial" charset="0"/>
              </a:rPr>
              <a:t>:</a:t>
            </a:r>
            <a:endParaRPr lang="el-GR" sz="2000" b="1" dirty="0">
              <a:solidFill>
                <a:prstClr val="black"/>
              </a:solidFill>
              <a:latin typeface="Calibri"/>
              <a:cs typeface="Arial" charset="0"/>
            </a:endParaRPr>
          </a:p>
        </p:txBody>
      </p:sp>
    </p:spTree>
    <p:extLst>
      <p:ext uri="{BB962C8B-B14F-4D97-AF65-F5344CB8AC3E}">
        <p14:creationId xmlns:p14="http://schemas.microsoft.com/office/powerpoint/2010/main" val="1191995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8" y="31968"/>
            <a:ext cx="9144000" cy="6858000"/>
          </a:xfrm>
          <a:prstGeom prst="rect">
            <a:avLst/>
          </a:prstGeom>
          <a:blipFill dpi="0" rotWithShape="1">
            <a:blip r:embed="rId2">
              <a:extLst>
                <a:ext uri="{BEBA8EAE-BF5A-486C-A8C5-ECC9F3942E4B}">
                  <a14:imgProps xmlns:a14="http://schemas.microsoft.com/office/drawing/2010/main">
                    <a14:imgLayer r:embed="rId3">
                      <a14:imgEffect>
                        <a14:artisticCutout/>
                      </a14:imgEffect>
                      <a14:imgEffect>
                        <a14:sharpenSoften amount="33000"/>
                      </a14:imgEffect>
                      <a14:imgEffect>
                        <a14:colorTemperature colorTemp="4700"/>
                      </a14:imgEffect>
                      <a14:imgEffect>
                        <a14:brightnessContrast contrast="40000"/>
                      </a14:imgEffect>
                    </a14:imgLayer>
                  </a14:imgProps>
                </a:ext>
              </a:extLst>
            </a:blip>
            <a:srcRect/>
            <a:stretch>
              <a:fillRect t="-2000" r="-16000" b="-1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dirty="0">
              <a:solidFill>
                <a:prstClr val="black"/>
              </a:solidFill>
            </a:endParaRPr>
          </a:p>
        </p:txBody>
      </p:sp>
      <p:sp>
        <p:nvSpPr>
          <p:cNvPr id="7" name="Ορθογώνιο 1"/>
          <p:cNvSpPr/>
          <p:nvPr/>
        </p:nvSpPr>
        <p:spPr>
          <a:xfrm>
            <a:off x="280096" y="604593"/>
            <a:ext cx="8025737" cy="1940957"/>
          </a:xfrm>
          <a:prstGeom prst="flowChartAlternateProcess">
            <a:avLst/>
          </a:prstGeom>
        </p:spPr>
        <p:style>
          <a:lnRef idx="2">
            <a:schemeClr val="dk1"/>
          </a:lnRef>
          <a:fillRef idx="1">
            <a:schemeClr val="lt1"/>
          </a:fillRef>
          <a:effectRef idx="0">
            <a:schemeClr val="dk1"/>
          </a:effectRef>
          <a:fontRef idx="minor">
            <a:schemeClr val="dk1"/>
          </a:fontRef>
        </p:style>
        <p:txBody>
          <a:bodyPr wrap="square">
            <a:spAutoFit/>
          </a:bodyPr>
          <a:lstStyle/>
          <a:p>
            <a:pPr algn="just" fontAlgn="auto">
              <a:spcBef>
                <a:spcPts val="0"/>
              </a:spcBef>
              <a:spcAft>
                <a:spcPts val="0"/>
              </a:spcAft>
              <a:defRPr/>
            </a:pPr>
            <a:r>
              <a:rPr lang="el-GR" sz="2800" b="1" kern="0" dirty="0" smtClean="0">
                <a:solidFill>
                  <a:srgbClr val="8064A2">
                    <a:lumMod val="75000"/>
                  </a:srgbClr>
                </a:solidFill>
              </a:rPr>
              <a:t>Στην παρούσα εισήγηση χρησιμοποιείται ως πλαίσιο αναφοράς το μοντέλο δεξιοτήτων του 21</a:t>
            </a:r>
            <a:r>
              <a:rPr lang="el-GR" sz="2800" b="1" kern="0" baseline="30000" dirty="0" smtClean="0">
                <a:solidFill>
                  <a:srgbClr val="8064A2">
                    <a:lumMod val="75000"/>
                  </a:srgbClr>
                </a:solidFill>
              </a:rPr>
              <a:t>ου</a:t>
            </a:r>
            <a:r>
              <a:rPr lang="en-US" sz="2800" b="1" kern="0" dirty="0" smtClean="0">
                <a:solidFill>
                  <a:srgbClr val="8064A2">
                    <a:lumMod val="75000"/>
                  </a:srgbClr>
                </a:solidFill>
              </a:rPr>
              <a:t> </a:t>
            </a:r>
            <a:r>
              <a:rPr lang="el-GR" sz="2800" b="1" kern="0" dirty="0" smtClean="0">
                <a:solidFill>
                  <a:srgbClr val="8064A2">
                    <a:lumMod val="75000"/>
                  </a:srgbClr>
                </a:solidFill>
              </a:rPr>
              <a:t> αιώνα που παρουσίασαν οι </a:t>
            </a:r>
            <a:r>
              <a:rPr lang="en-US" sz="2400" b="1" kern="0" dirty="0" smtClean="0">
                <a:solidFill>
                  <a:srgbClr val="8064A2">
                    <a:lumMod val="75000"/>
                  </a:srgbClr>
                </a:solidFill>
              </a:rPr>
              <a:t>Binkley</a:t>
            </a:r>
            <a:r>
              <a:rPr lang="el-GR" sz="2400" b="1" kern="0" dirty="0" smtClean="0">
                <a:solidFill>
                  <a:srgbClr val="8064A2">
                    <a:lumMod val="75000"/>
                  </a:srgbClr>
                </a:solidFill>
              </a:rPr>
              <a:t>, </a:t>
            </a:r>
            <a:r>
              <a:rPr lang="en-US" sz="2400" b="1" kern="0" dirty="0" err="1" smtClean="0">
                <a:solidFill>
                  <a:srgbClr val="8064A2">
                    <a:lumMod val="75000"/>
                  </a:srgbClr>
                </a:solidFill>
              </a:rPr>
              <a:t>Erstad</a:t>
            </a:r>
            <a:r>
              <a:rPr lang="el-GR" sz="2400" b="1" kern="0" dirty="0" smtClean="0">
                <a:solidFill>
                  <a:srgbClr val="8064A2">
                    <a:lumMod val="75000"/>
                  </a:srgbClr>
                </a:solidFill>
              </a:rPr>
              <a:t>, </a:t>
            </a:r>
            <a:r>
              <a:rPr lang="en-US" sz="2400" b="1" kern="0" dirty="0" smtClean="0">
                <a:solidFill>
                  <a:srgbClr val="8064A2">
                    <a:lumMod val="75000"/>
                  </a:srgbClr>
                </a:solidFill>
              </a:rPr>
              <a:t>Herman</a:t>
            </a:r>
            <a:r>
              <a:rPr lang="el-GR" sz="2400" b="1" kern="0" dirty="0" smtClean="0">
                <a:solidFill>
                  <a:srgbClr val="8064A2">
                    <a:lumMod val="75000"/>
                  </a:srgbClr>
                </a:solidFill>
              </a:rPr>
              <a:t>, </a:t>
            </a:r>
            <a:r>
              <a:rPr lang="en-US" sz="2400" b="1" kern="0" dirty="0" err="1" smtClean="0">
                <a:solidFill>
                  <a:srgbClr val="8064A2">
                    <a:lumMod val="75000"/>
                  </a:srgbClr>
                </a:solidFill>
              </a:rPr>
              <a:t>Raizen</a:t>
            </a:r>
            <a:r>
              <a:rPr lang="el-GR" sz="2400" b="1" kern="0" dirty="0" smtClean="0">
                <a:solidFill>
                  <a:srgbClr val="8064A2">
                    <a:lumMod val="75000"/>
                  </a:srgbClr>
                </a:solidFill>
              </a:rPr>
              <a:t>, </a:t>
            </a:r>
            <a:r>
              <a:rPr lang="en-US" sz="2400" b="1" kern="0" dirty="0" smtClean="0">
                <a:solidFill>
                  <a:srgbClr val="8064A2">
                    <a:lumMod val="75000"/>
                  </a:srgbClr>
                </a:solidFill>
              </a:rPr>
              <a:t>Ripley</a:t>
            </a:r>
            <a:r>
              <a:rPr lang="el-GR" sz="2400" b="1" kern="0" dirty="0" smtClean="0">
                <a:solidFill>
                  <a:srgbClr val="8064A2">
                    <a:lumMod val="75000"/>
                  </a:srgbClr>
                </a:solidFill>
              </a:rPr>
              <a:t>, </a:t>
            </a:r>
            <a:r>
              <a:rPr lang="en-US" sz="2400" b="1" kern="0" dirty="0" smtClean="0">
                <a:solidFill>
                  <a:srgbClr val="8064A2">
                    <a:lumMod val="75000"/>
                  </a:srgbClr>
                </a:solidFill>
              </a:rPr>
              <a:t>Miller</a:t>
            </a:r>
            <a:r>
              <a:rPr lang="el-GR" sz="2400" b="1" kern="0" dirty="0" smtClean="0">
                <a:solidFill>
                  <a:srgbClr val="8064A2">
                    <a:lumMod val="75000"/>
                  </a:srgbClr>
                </a:solidFill>
              </a:rPr>
              <a:t>-</a:t>
            </a:r>
            <a:r>
              <a:rPr lang="en-US" sz="2400" b="1" kern="0" dirty="0" smtClean="0">
                <a:solidFill>
                  <a:srgbClr val="8064A2">
                    <a:lumMod val="75000"/>
                  </a:srgbClr>
                </a:solidFill>
              </a:rPr>
              <a:t>Ricci</a:t>
            </a:r>
            <a:r>
              <a:rPr lang="el-GR" sz="2400" b="1" kern="0" dirty="0" smtClean="0">
                <a:solidFill>
                  <a:srgbClr val="8064A2">
                    <a:lumMod val="75000"/>
                  </a:srgbClr>
                </a:solidFill>
              </a:rPr>
              <a:t> &amp; </a:t>
            </a:r>
            <a:r>
              <a:rPr lang="en-US" sz="2400" b="1" kern="0" dirty="0" smtClean="0">
                <a:solidFill>
                  <a:srgbClr val="8064A2">
                    <a:lumMod val="75000"/>
                  </a:srgbClr>
                </a:solidFill>
              </a:rPr>
              <a:t>Rumble</a:t>
            </a:r>
            <a:r>
              <a:rPr lang="el-GR" sz="2400" b="1" kern="0" dirty="0" smtClean="0">
                <a:solidFill>
                  <a:srgbClr val="8064A2">
                    <a:lumMod val="75000"/>
                  </a:srgbClr>
                </a:solidFill>
              </a:rPr>
              <a:t> (2012) </a:t>
            </a:r>
            <a:endParaRPr lang="el-GR" sz="1400" kern="0" dirty="0" smtClean="0">
              <a:solidFill>
                <a:srgbClr val="8064A2">
                  <a:lumMod val="75000"/>
                </a:srgbClr>
              </a:solidFill>
            </a:endParaRPr>
          </a:p>
        </p:txBody>
      </p:sp>
      <p:sp>
        <p:nvSpPr>
          <p:cNvPr id="9" name="Ορθογώνιο 2"/>
          <p:cNvSpPr/>
          <p:nvPr/>
        </p:nvSpPr>
        <p:spPr>
          <a:xfrm>
            <a:off x="330533" y="2819504"/>
            <a:ext cx="7975269" cy="919401"/>
          </a:xfrm>
          <a:prstGeom prst="wedgeRoundRectCallout">
            <a:avLst>
              <a:gd name="adj1" fmla="val 24470"/>
              <a:gd name="adj2" fmla="val 65188"/>
              <a:gd name="adj3" fmla="val 16667"/>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fontAlgn="auto">
              <a:spcBef>
                <a:spcPts val="0"/>
              </a:spcBef>
              <a:spcAft>
                <a:spcPts val="0"/>
              </a:spcAft>
              <a:defRPr/>
            </a:pPr>
            <a:r>
              <a:rPr lang="el-GR" sz="2400" b="1" kern="0" dirty="0" smtClean="0">
                <a:solidFill>
                  <a:srgbClr val="C00000"/>
                </a:solidFill>
              </a:rPr>
              <a:t>Οι ερευνητές μελέτησαν σχετικά αναλυτικά προγράμματα και αξιολογικά προγράμματα  από διαφορετικές χώρες.</a:t>
            </a:r>
            <a:endParaRPr lang="el-GR" sz="2400" kern="0" dirty="0" smtClean="0">
              <a:solidFill>
                <a:srgbClr val="C00000"/>
              </a:solidFill>
            </a:endParaRPr>
          </a:p>
        </p:txBody>
      </p:sp>
      <p:sp>
        <p:nvSpPr>
          <p:cNvPr id="10" name="Ορθογώνιο 4"/>
          <p:cNvSpPr/>
          <p:nvPr/>
        </p:nvSpPr>
        <p:spPr>
          <a:xfrm>
            <a:off x="330530" y="4267252"/>
            <a:ext cx="7975269" cy="1736646"/>
          </a:xfrm>
          <a:prstGeom prst="wedgeRoundRectCallout">
            <a:avLst>
              <a:gd name="adj1" fmla="val 24982"/>
              <a:gd name="adj2" fmla="val -59173"/>
              <a:gd name="adj3" fmla="val 16667"/>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fontAlgn="auto">
              <a:spcBef>
                <a:spcPts val="0"/>
              </a:spcBef>
              <a:spcAft>
                <a:spcPts val="0"/>
              </a:spcAft>
              <a:defRPr/>
            </a:pPr>
            <a:r>
              <a:rPr lang="el-GR" sz="2400" b="1" dirty="0">
                <a:solidFill>
                  <a:srgbClr val="1F497D">
                    <a:lumMod val="75000"/>
                  </a:srgbClr>
                </a:solidFill>
                <a:cs typeface="Calibri" pitchFamily="34" charset="0"/>
              </a:rPr>
              <a:t>Από την παραπάνω έρευνα προέκυψε μια ευρεία και εκτενής λίστα δέκα σημαντικών δεξιοτήτων απαραίτητων για τον </a:t>
            </a:r>
            <a:r>
              <a:rPr lang="el-GR" sz="2400" b="1" dirty="0" smtClean="0">
                <a:solidFill>
                  <a:srgbClr val="1F497D">
                    <a:lumMod val="75000"/>
                  </a:srgbClr>
                </a:solidFill>
                <a:cs typeface="Calibri" pitchFamily="34" charset="0"/>
              </a:rPr>
              <a:t>21</a:t>
            </a:r>
            <a:r>
              <a:rPr lang="el-GR" sz="2400" b="1" baseline="30000" dirty="0" smtClean="0">
                <a:solidFill>
                  <a:srgbClr val="1F497D">
                    <a:lumMod val="75000"/>
                  </a:srgbClr>
                </a:solidFill>
                <a:cs typeface="Calibri" pitchFamily="34" charset="0"/>
              </a:rPr>
              <a:t>ο</a:t>
            </a:r>
            <a:r>
              <a:rPr lang="en-US" sz="2400" b="1" dirty="0" smtClean="0">
                <a:solidFill>
                  <a:srgbClr val="1F497D">
                    <a:lumMod val="75000"/>
                  </a:srgbClr>
                </a:solidFill>
                <a:cs typeface="Calibri" pitchFamily="34" charset="0"/>
              </a:rPr>
              <a:t> </a:t>
            </a:r>
            <a:r>
              <a:rPr lang="el-GR" sz="2400" b="1" dirty="0" smtClean="0">
                <a:solidFill>
                  <a:srgbClr val="1F497D">
                    <a:lumMod val="75000"/>
                  </a:srgbClr>
                </a:solidFill>
                <a:cs typeface="Calibri" pitchFamily="34" charset="0"/>
              </a:rPr>
              <a:t> </a:t>
            </a:r>
            <a:r>
              <a:rPr lang="el-GR" sz="2400" b="1" dirty="0">
                <a:solidFill>
                  <a:srgbClr val="1F497D">
                    <a:lumMod val="75000"/>
                  </a:srgbClr>
                </a:solidFill>
                <a:cs typeface="Calibri" pitchFamily="34" charset="0"/>
              </a:rPr>
              <a:t>αιώνα που </a:t>
            </a:r>
            <a:r>
              <a:rPr lang="el-GR" sz="2400" b="1" dirty="0" smtClean="0">
                <a:solidFill>
                  <a:srgbClr val="1F497D">
                    <a:lumMod val="75000"/>
                  </a:srgbClr>
                </a:solidFill>
                <a:cs typeface="Calibri" pitchFamily="34" charset="0"/>
              </a:rPr>
              <a:t>περιλαμβάνει όλες </a:t>
            </a:r>
            <a:r>
              <a:rPr lang="el-GR" sz="2400" b="1" dirty="0">
                <a:solidFill>
                  <a:srgbClr val="1F497D">
                    <a:lumMod val="75000"/>
                  </a:srgbClr>
                </a:solidFill>
                <a:cs typeface="Calibri" pitchFamily="34" charset="0"/>
              </a:rPr>
              <a:t>τις διαφορετικές προσεγγίσεις.</a:t>
            </a:r>
          </a:p>
        </p:txBody>
      </p:sp>
    </p:spTree>
    <p:extLst>
      <p:ext uri="{BB962C8B-B14F-4D97-AF65-F5344CB8AC3E}">
        <p14:creationId xmlns:p14="http://schemas.microsoft.com/office/powerpoint/2010/main" val="221262864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blipFill>
            <a:blip r:embed="rId2">
              <a:extLst>
                <a:ext uri="{BEBA8EAE-BF5A-486C-A8C5-ECC9F3942E4B}">
                  <a14:imgProps xmlns:a14="http://schemas.microsoft.com/office/drawing/2010/main">
                    <a14:imgLayer r:embed="rId3">
                      <a14:imgEffect>
                        <a14:artisticCutout/>
                      </a14:imgEffect>
                      <a14:imgEffect>
                        <a14:colorTemperature colorTemp="11200"/>
                      </a14:imgEffect>
                      <a14:imgEffect>
                        <a14:brightnessContrast bright="40000" contrast="400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4" name="Diagram 3"/>
          <p:cNvGraphicFramePr/>
          <p:nvPr>
            <p:extLst>
              <p:ext uri="{D42A27DB-BD31-4B8C-83A1-F6EECF244321}">
                <p14:modId xmlns:p14="http://schemas.microsoft.com/office/powerpoint/2010/main" val="2925093434"/>
              </p:ext>
            </p:extLst>
          </p:nvPr>
        </p:nvGraphicFramePr>
        <p:xfrm>
          <a:off x="0" y="533400"/>
          <a:ext cx="9144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2"/>
          <p:cNvSpPr>
            <a:spLocks noGrp="1" noChangeArrowheads="1"/>
          </p:cNvSpPr>
          <p:nvPr>
            <p:ph type="title"/>
          </p:nvPr>
        </p:nvSpPr>
        <p:spPr>
          <a:xfrm>
            <a:off x="147851" y="165111"/>
            <a:ext cx="9144000" cy="606425"/>
          </a:xfrm>
          <a:prstGeom prst="rect">
            <a:avLst/>
          </a:prstGeom>
        </p:spPr>
        <p:txBody>
          <a:bodyPr>
            <a:noAutofit/>
          </a:bodyPr>
          <a:lstStyle/>
          <a:p>
            <a:pPr lvl="0">
              <a:spcBef>
                <a:spcPts val="0"/>
              </a:spcBef>
            </a:pPr>
            <a:r>
              <a:rPr lang="el-GR" sz="2000" b="1" kern="0" dirty="0">
                <a:solidFill>
                  <a:schemeClr val="tx1">
                    <a:lumMod val="95000"/>
                    <a:lumOff val="5000"/>
                  </a:schemeClr>
                </a:solidFill>
                <a:effectLst>
                  <a:glow rad="63500">
                    <a:schemeClr val="bg2">
                      <a:alpha val="40000"/>
                    </a:schemeClr>
                  </a:glow>
                </a:effectLst>
              </a:rPr>
              <a:t>10 δεξιότητες του </a:t>
            </a:r>
            <a:r>
              <a:rPr lang="el-GR" sz="2000" b="1" kern="0" dirty="0" smtClean="0">
                <a:solidFill>
                  <a:schemeClr val="tx1">
                    <a:lumMod val="95000"/>
                    <a:lumOff val="5000"/>
                  </a:schemeClr>
                </a:solidFill>
                <a:effectLst>
                  <a:glow rad="63500">
                    <a:schemeClr val="bg2">
                      <a:alpha val="40000"/>
                    </a:schemeClr>
                  </a:glow>
                </a:effectLst>
              </a:rPr>
              <a:t>21</a:t>
            </a:r>
            <a:r>
              <a:rPr lang="el-GR" sz="2000" b="1" kern="0" baseline="30000" dirty="0" smtClean="0">
                <a:solidFill>
                  <a:schemeClr val="tx1">
                    <a:lumMod val="95000"/>
                    <a:lumOff val="5000"/>
                  </a:schemeClr>
                </a:solidFill>
                <a:effectLst>
                  <a:glow rad="63500">
                    <a:schemeClr val="bg2">
                      <a:alpha val="40000"/>
                    </a:schemeClr>
                  </a:glow>
                </a:effectLst>
              </a:rPr>
              <a:t>ου</a:t>
            </a:r>
            <a:r>
              <a:rPr lang="el-GR" sz="2000" b="1" kern="0" dirty="0" smtClean="0">
                <a:solidFill>
                  <a:schemeClr val="tx1">
                    <a:lumMod val="95000"/>
                    <a:lumOff val="5000"/>
                  </a:schemeClr>
                </a:solidFill>
                <a:effectLst>
                  <a:glow rad="63500">
                    <a:schemeClr val="bg2">
                      <a:alpha val="40000"/>
                    </a:schemeClr>
                  </a:glow>
                </a:effectLst>
              </a:rPr>
              <a:t>   Αιώνα σε </a:t>
            </a:r>
            <a:r>
              <a:rPr lang="el-GR" sz="2000" b="1" kern="0" dirty="0">
                <a:solidFill>
                  <a:schemeClr val="tx1">
                    <a:lumMod val="95000"/>
                    <a:lumOff val="5000"/>
                  </a:schemeClr>
                </a:solidFill>
                <a:effectLst>
                  <a:glow rad="63500">
                    <a:schemeClr val="bg2">
                      <a:alpha val="40000"/>
                    </a:schemeClr>
                  </a:glow>
                </a:effectLst>
              </a:rPr>
              <a:t>4 ομάδες </a:t>
            </a:r>
            <a:r>
              <a:rPr lang="el-GR" sz="2000" b="1" kern="0" dirty="0" smtClean="0">
                <a:solidFill>
                  <a:schemeClr val="tx1">
                    <a:lumMod val="95000"/>
                    <a:lumOff val="5000"/>
                  </a:schemeClr>
                </a:solidFill>
                <a:effectLst>
                  <a:glow rad="63500">
                    <a:schemeClr val="bg2">
                      <a:alpha val="40000"/>
                    </a:schemeClr>
                  </a:glow>
                </a:effectLst>
              </a:rPr>
              <a:t> </a:t>
            </a:r>
            <a:br>
              <a:rPr lang="el-GR" sz="2000" b="1" kern="0" dirty="0" smtClean="0">
                <a:solidFill>
                  <a:schemeClr val="tx1">
                    <a:lumMod val="95000"/>
                    <a:lumOff val="5000"/>
                  </a:schemeClr>
                </a:solidFill>
                <a:effectLst>
                  <a:glow rad="63500">
                    <a:schemeClr val="bg2">
                      <a:alpha val="40000"/>
                    </a:schemeClr>
                  </a:glow>
                </a:effectLst>
              </a:rPr>
            </a:br>
            <a:r>
              <a:rPr lang="el-GR" sz="2000" b="1" kern="0" dirty="0" smtClean="0">
                <a:solidFill>
                  <a:schemeClr val="tx1">
                    <a:lumMod val="95000"/>
                    <a:lumOff val="5000"/>
                  </a:schemeClr>
                </a:solidFill>
                <a:effectLst>
                  <a:glow rad="63500">
                    <a:schemeClr val="bg2">
                      <a:alpha val="40000"/>
                    </a:schemeClr>
                  </a:glow>
                </a:effectLst>
              </a:rPr>
              <a:t>σε αυτές βασιζονται </a:t>
            </a:r>
            <a:r>
              <a:rPr lang="el-GR" sz="2000" b="1" kern="0" dirty="0">
                <a:solidFill>
                  <a:schemeClr val="tx1">
                    <a:lumMod val="95000"/>
                    <a:lumOff val="5000"/>
                  </a:schemeClr>
                </a:solidFill>
                <a:effectLst>
                  <a:glow rad="63500">
                    <a:schemeClr val="bg2">
                      <a:alpha val="40000"/>
                    </a:schemeClr>
                  </a:glow>
                </a:effectLst>
              </a:rPr>
              <a:t>τα </a:t>
            </a:r>
            <a:r>
              <a:rPr lang="el-GR" sz="2000" b="1" kern="0" dirty="0" smtClean="0">
                <a:solidFill>
                  <a:schemeClr val="tx1">
                    <a:lumMod val="95000"/>
                    <a:lumOff val="5000"/>
                  </a:schemeClr>
                </a:solidFill>
                <a:effectLst>
                  <a:glow rad="63500">
                    <a:schemeClr val="bg2">
                      <a:alpha val="40000"/>
                    </a:schemeClr>
                  </a:glow>
                </a:effectLst>
              </a:rPr>
              <a:t>κριτήρια,  </a:t>
            </a:r>
            <a:r>
              <a:rPr lang="el-GR" sz="2000" b="1" kern="0" dirty="0">
                <a:solidFill>
                  <a:schemeClr val="tx1">
                    <a:lumMod val="95000"/>
                    <a:lumOff val="5000"/>
                  </a:schemeClr>
                </a:solidFill>
                <a:effectLst>
                  <a:glow rad="63500">
                    <a:schemeClr val="bg2">
                      <a:alpha val="40000"/>
                    </a:schemeClr>
                  </a:glow>
                </a:effectLst>
              </a:rPr>
              <a:t>οι </a:t>
            </a:r>
            <a:r>
              <a:rPr lang="el-GR" sz="2000" b="1" kern="0" dirty="0" smtClean="0">
                <a:solidFill>
                  <a:schemeClr val="tx1">
                    <a:lumMod val="95000"/>
                    <a:lumOff val="5000"/>
                  </a:schemeClr>
                </a:solidFill>
                <a:effectLst>
                  <a:glow rad="63500">
                    <a:schemeClr val="bg2">
                      <a:alpha val="40000"/>
                    </a:schemeClr>
                  </a:glow>
                </a:effectLst>
              </a:rPr>
              <a:t>αξιολογήσεις και </a:t>
            </a:r>
            <a:r>
              <a:rPr lang="el-GR" sz="2000" b="1" kern="0" dirty="0">
                <a:solidFill>
                  <a:schemeClr val="tx1">
                    <a:lumMod val="95000"/>
                    <a:lumOff val="5000"/>
                  </a:schemeClr>
                </a:solidFill>
                <a:effectLst>
                  <a:glow rad="63500">
                    <a:schemeClr val="bg2">
                      <a:alpha val="40000"/>
                    </a:schemeClr>
                  </a:glow>
                </a:effectLst>
              </a:rPr>
              <a:t>το προτεινόμενο Μοντέλο!</a:t>
            </a:r>
            <a:br>
              <a:rPr lang="el-GR" sz="2000" b="1" kern="0" dirty="0">
                <a:solidFill>
                  <a:schemeClr val="tx1">
                    <a:lumMod val="95000"/>
                    <a:lumOff val="5000"/>
                  </a:schemeClr>
                </a:solidFill>
                <a:effectLst>
                  <a:glow rad="63500">
                    <a:schemeClr val="bg2">
                      <a:alpha val="40000"/>
                    </a:schemeClr>
                  </a:glow>
                </a:effectLst>
              </a:rPr>
            </a:br>
            <a:endParaRPr lang="el-GR" sz="2000" b="1" kern="0" dirty="0">
              <a:solidFill>
                <a:schemeClr val="tx1">
                  <a:lumMod val="95000"/>
                  <a:lumOff val="5000"/>
                </a:schemeClr>
              </a:solidFill>
              <a:effectLst>
                <a:glow rad="63500">
                  <a:schemeClr val="bg2">
                    <a:alpha val="40000"/>
                  </a:schemeClr>
                </a:glow>
              </a:effectLst>
            </a:endParaRPr>
          </a:p>
        </p:txBody>
      </p:sp>
      <p:sp>
        <p:nvSpPr>
          <p:cNvPr id="8" name="Στρογγυλεμένο ορθογώνιο 7"/>
          <p:cNvSpPr/>
          <p:nvPr/>
        </p:nvSpPr>
        <p:spPr>
          <a:xfrm>
            <a:off x="170597" y="771536"/>
            <a:ext cx="2044429" cy="2125471"/>
          </a:xfrm>
          <a:prstGeom prst="roundRect">
            <a:avLst>
              <a:gd name="adj" fmla="val 10000"/>
            </a:avLst>
          </a:prstGeom>
          <a:blipFill rotWithShape="1">
            <a:blip r:embed="rId9"/>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 name="Στρογγυλεμένο ορθογώνιο 9"/>
          <p:cNvSpPr/>
          <p:nvPr/>
        </p:nvSpPr>
        <p:spPr>
          <a:xfrm>
            <a:off x="2279874" y="893309"/>
            <a:ext cx="2018977" cy="1984325"/>
          </a:xfrm>
          <a:prstGeom prst="roundRect">
            <a:avLst>
              <a:gd name="adj" fmla="val 10000"/>
            </a:avLst>
          </a:prstGeom>
          <a:blipFill rotWithShape="1">
            <a:blip r:embed="rId10"/>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1" name="Στρογγυλεμένο ορθογώνιο 10"/>
          <p:cNvSpPr/>
          <p:nvPr/>
        </p:nvSpPr>
        <p:spPr>
          <a:xfrm>
            <a:off x="6812246" y="825608"/>
            <a:ext cx="2025198" cy="2017320"/>
          </a:xfrm>
          <a:prstGeom prst="roundRect">
            <a:avLst>
              <a:gd name="adj" fmla="val 10000"/>
            </a:avLst>
          </a:prstGeom>
          <a:blipFill rotWithShape="1">
            <a:blip r:embed="rId11">
              <a:extLst>
                <a:ext uri="{BEBA8EAE-BF5A-486C-A8C5-ECC9F3942E4B}">
                  <a14:imgProps xmlns:a14="http://schemas.microsoft.com/office/drawing/2010/main">
                    <a14:imgLayer r:embed="rId12">
                      <a14:imgEffect>
                        <a14:colorTemperature colorTemp="4700"/>
                      </a14:imgEffect>
                      <a14:imgEffect>
                        <a14:saturation sat="200000"/>
                      </a14:imgEffect>
                    </a14:imgLayer>
                  </a14:imgProps>
                </a:ext>
              </a:extLst>
            </a:blip>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2" name="Ορθογώνιο 11"/>
          <p:cNvSpPr/>
          <p:nvPr/>
        </p:nvSpPr>
        <p:spPr>
          <a:xfrm>
            <a:off x="201557" y="2940466"/>
            <a:ext cx="1997791"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l-GR" sz="2000" b="1" i="1" dirty="0" smtClean="0">
                <a:solidFill>
                  <a:prstClr val="white"/>
                </a:solidFill>
                <a:effectLst>
                  <a:glow rad="139700">
                    <a:srgbClr val="9BBB59">
                      <a:satMod val="175000"/>
                      <a:alpha val="40000"/>
                    </a:srgbClr>
                  </a:glow>
                </a:effectLst>
                <a:cs typeface="Vrinda" pitchFamily="34" charset="0"/>
              </a:rPr>
              <a:t>Α</a:t>
            </a:r>
            <a:r>
              <a:rPr lang="en-US" sz="2000" b="1" i="1" dirty="0" smtClean="0">
                <a:solidFill>
                  <a:prstClr val="white"/>
                </a:solidFill>
                <a:effectLst>
                  <a:glow rad="139700">
                    <a:srgbClr val="9BBB59">
                      <a:satMod val="175000"/>
                      <a:alpha val="40000"/>
                    </a:srgbClr>
                  </a:glow>
                </a:effectLst>
                <a:cs typeface="Vrinda" pitchFamily="34" charset="0"/>
              </a:rPr>
              <a:t>.</a:t>
            </a:r>
            <a:r>
              <a:rPr lang="el-GR" sz="2000" b="1" i="1" dirty="0" smtClean="0">
                <a:solidFill>
                  <a:prstClr val="white"/>
                </a:solidFill>
                <a:effectLst>
                  <a:glow rad="139700">
                    <a:srgbClr val="9BBB59">
                      <a:satMod val="175000"/>
                      <a:alpha val="40000"/>
                    </a:srgbClr>
                  </a:glow>
                </a:effectLst>
                <a:cs typeface="Vrinda" pitchFamily="34" charset="0"/>
              </a:rPr>
              <a:t>Τρόποι </a:t>
            </a:r>
            <a:r>
              <a:rPr lang="el-GR" sz="2000" b="1" i="1" dirty="0">
                <a:solidFill>
                  <a:prstClr val="white"/>
                </a:solidFill>
                <a:effectLst>
                  <a:glow rad="139700">
                    <a:srgbClr val="9BBB59">
                      <a:satMod val="175000"/>
                      <a:alpha val="40000"/>
                    </a:srgbClr>
                  </a:glow>
                </a:effectLst>
                <a:cs typeface="Vrinda" pitchFamily="34" charset="0"/>
              </a:rPr>
              <a:t>Σκέψης</a:t>
            </a:r>
          </a:p>
        </p:txBody>
      </p:sp>
      <p:sp>
        <p:nvSpPr>
          <p:cNvPr id="3" name="Ορθογώνιο 2"/>
          <p:cNvSpPr/>
          <p:nvPr/>
        </p:nvSpPr>
        <p:spPr>
          <a:xfrm>
            <a:off x="2192279" y="2940466"/>
            <a:ext cx="2194062"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l-GR" sz="2000" b="1" i="1" dirty="0">
                <a:solidFill>
                  <a:prstClr val="white"/>
                </a:solidFill>
                <a:effectLst>
                  <a:glow rad="139700">
                    <a:srgbClr val="9BBB59">
                      <a:satMod val="175000"/>
                      <a:alpha val="40000"/>
                    </a:srgbClr>
                  </a:glow>
                </a:effectLst>
                <a:cs typeface="Vrinda" pitchFamily="34" charset="0"/>
              </a:rPr>
              <a:t>Β</a:t>
            </a:r>
            <a:r>
              <a:rPr lang="en-US" sz="2000" b="1" i="1" dirty="0" smtClean="0">
                <a:solidFill>
                  <a:prstClr val="white"/>
                </a:solidFill>
                <a:effectLst>
                  <a:glow rad="139700">
                    <a:srgbClr val="9BBB59">
                      <a:satMod val="175000"/>
                      <a:alpha val="40000"/>
                    </a:srgbClr>
                  </a:glow>
                </a:effectLst>
                <a:cs typeface="Vrinda" pitchFamily="34" charset="0"/>
              </a:rPr>
              <a:t>.</a:t>
            </a:r>
            <a:r>
              <a:rPr lang="el-GR" sz="2000" b="1" i="1" dirty="0" smtClean="0">
                <a:solidFill>
                  <a:prstClr val="white"/>
                </a:solidFill>
                <a:effectLst>
                  <a:glow rad="139700">
                    <a:srgbClr val="9BBB59">
                      <a:satMod val="175000"/>
                      <a:alpha val="40000"/>
                    </a:srgbClr>
                  </a:glow>
                </a:effectLst>
                <a:cs typeface="Vrinda" pitchFamily="34" charset="0"/>
              </a:rPr>
              <a:t>Τρόποι </a:t>
            </a:r>
            <a:r>
              <a:rPr lang="el-GR" sz="2000" b="1" i="1" dirty="0">
                <a:solidFill>
                  <a:prstClr val="white"/>
                </a:solidFill>
                <a:effectLst>
                  <a:glow rad="139700">
                    <a:srgbClr val="9BBB59">
                      <a:satMod val="175000"/>
                      <a:alpha val="40000"/>
                    </a:srgbClr>
                  </a:glow>
                </a:effectLst>
                <a:cs typeface="Vrinda" pitchFamily="34" charset="0"/>
              </a:rPr>
              <a:t>Εργασίας</a:t>
            </a:r>
          </a:p>
        </p:txBody>
      </p:sp>
      <p:sp>
        <p:nvSpPr>
          <p:cNvPr id="5" name="Ορθογώνιο 4"/>
          <p:cNvSpPr/>
          <p:nvPr/>
        </p:nvSpPr>
        <p:spPr>
          <a:xfrm>
            <a:off x="4291977" y="2933016"/>
            <a:ext cx="2470228"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lgn="ctr"/>
            <a:r>
              <a:rPr lang="el-GR" sz="2000" b="1" i="1" dirty="0">
                <a:solidFill>
                  <a:prstClr val="white"/>
                </a:solidFill>
                <a:effectLst>
                  <a:glow rad="139700">
                    <a:srgbClr val="9BBB59">
                      <a:satMod val="175000"/>
                      <a:alpha val="40000"/>
                    </a:srgbClr>
                  </a:glow>
                </a:effectLst>
                <a:cs typeface="Vrinda" pitchFamily="34" charset="0"/>
              </a:rPr>
              <a:t>Γ</a:t>
            </a:r>
            <a:r>
              <a:rPr lang="en-US" sz="2000" b="1" i="1" dirty="0" smtClean="0">
                <a:solidFill>
                  <a:prstClr val="white"/>
                </a:solidFill>
                <a:effectLst>
                  <a:glow rad="139700">
                    <a:srgbClr val="9BBB59">
                      <a:satMod val="175000"/>
                      <a:alpha val="40000"/>
                    </a:srgbClr>
                  </a:glow>
                </a:effectLst>
                <a:cs typeface="Vrinda" pitchFamily="34" charset="0"/>
              </a:rPr>
              <a:t>.</a:t>
            </a:r>
            <a:r>
              <a:rPr lang="el-GR" sz="2000" b="1" i="1" dirty="0" smtClean="0">
                <a:solidFill>
                  <a:prstClr val="white"/>
                </a:solidFill>
                <a:effectLst>
                  <a:glow rad="139700">
                    <a:srgbClr val="9BBB59">
                      <a:satMod val="175000"/>
                      <a:alpha val="40000"/>
                    </a:srgbClr>
                  </a:glow>
                </a:effectLst>
                <a:cs typeface="Vrinda" pitchFamily="34" charset="0"/>
              </a:rPr>
              <a:t> </a:t>
            </a:r>
            <a:r>
              <a:rPr lang="el-GR" sz="2000" b="1" i="1" dirty="0">
                <a:solidFill>
                  <a:prstClr val="white"/>
                </a:solidFill>
                <a:effectLst>
                  <a:glow rad="139700">
                    <a:srgbClr val="9BBB59">
                      <a:satMod val="175000"/>
                      <a:alpha val="40000"/>
                    </a:srgbClr>
                  </a:glow>
                </a:effectLst>
                <a:cs typeface="Vrinda" pitchFamily="34" charset="0"/>
              </a:rPr>
              <a:t>Εργαλεία </a:t>
            </a:r>
            <a:r>
              <a:rPr lang="en-US" sz="2000" b="1" i="1" dirty="0" smtClean="0">
                <a:solidFill>
                  <a:prstClr val="white"/>
                </a:solidFill>
                <a:effectLst>
                  <a:glow rad="139700">
                    <a:srgbClr val="9BBB59">
                      <a:satMod val="175000"/>
                      <a:alpha val="40000"/>
                    </a:srgbClr>
                  </a:glow>
                </a:effectLst>
                <a:cs typeface="Vrinda" pitchFamily="34" charset="0"/>
              </a:rPr>
              <a:t>E</a:t>
            </a:r>
            <a:r>
              <a:rPr lang="el-GR" sz="2000" b="1" i="1" dirty="0" smtClean="0">
                <a:solidFill>
                  <a:prstClr val="white"/>
                </a:solidFill>
                <a:effectLst>
                  <a:glow rad="139700">
                    <a:srgbClr val="9BBB59">
                      <a:satMod val="175000"/>
                      <a:alpha val="40000"/>
                    </a:srgbClr>
                  </a:glow>
                </a:effectLst>
                <a:cs typeface="Vrinda" pitchFamily="34" charset="0"/>
              </a:rPr>
              <a:t>ργασίας</a:t>
            </a:r>
            <a:endParaRPr lang="el-GR" sz="2000" b="1" i="1" dirty="0">
              <a:solidFill>
                <a:prstClr val="white"/>
              </a:solidFill>
              <a:effectLst>
                <a:glow rad="139700">
                  <a:srgbClr val="9BBB59">
                    <a:satMod val="175000"/>
                    <a:alpha val="40000"/>
                  </a:srgbClr>
                </a:glow>
              </a:effectLst>
              <a:cs typeface="Vrinda" pitchFamily="34" charset="0"/>
            </a:endParaRPr>
          </a:p>
        </p:txBody>
      </p:sp>
      <p:sp>
        <p:nvSpPr>
          <p:cNvPr id="13" name="Ορθογώνιο 12"/>
          <p:cNvSpPr/>
          <p:nvPr/>
        </p:nvSpPr>
        <p:spPr>
          <a:xfrm>
            <a:off x="6769472" y="2750844"/>
            <a:ext cx="2276585"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lgn="ctr"/>
            <a:r>
              <a:rPr lang="el-GR" sz="2000" b="1" i="1" dirty="0" smtClean="0">
                <a:solidFill>
                  <a:prstClr val="white"/>
                </a:solidFill>
                <a:effectLst>
                  <a:glow rad="139700">
                    <a:srgbClr val="FFFF00">
                      <a:alpha val="40000"/>
                    </a:srgbClr>
                  </a:glow>
                </a:effectLst>
              </a:rPr>
              <a:t>Δ. Διαβιώνοντας </a:t>
            </a:r>
            <a:r>
              <a:rPr lang="el-GR" sz="2000" b="1" i="1" dirty="0">
                <a:solidFill>
                  <a:prstClr val="white"/>
                </a:solidFill>
                <a:effectLst>
                  <a:glow rad="139700">
                    <a:srgbClr val="FFFF00">
                      <a:alpha val="40000"/>
                    </a:srgbClr>
                  </a:glow>
                </a:effectLst>
              </a:rPr>
              <a:t>σε</a:t>
            </a:r>
          </a:p>
          <a:p>
            <a:pPr algn="ctr"/>
            <a:r>
              <a:rPr lang="el-GR" sz="2000" b="1" i="1" dirty="0">
                <a:solidFill>
                  <a:prstClr val="white"/>
                </a:solidFill>
                <a:effectLst>
                  <a:glow rad="139700">
                    <a:srgbClr val="FFFF00">
                      <a:alpha val="40000"/>
                    </a:srgbClr>
                  </a:glow>
                </a:effectLst>
              </a:rPr>
              <a:t> Έναν </a:t>
            </a:r>
            <a:r>
              <a:rPr lang="el-GR" sz="2000" b="1" i="1" dirty="0" smtClean="0">
                <a:solidFill>
                  <a:prstClr val="white"/>
                </a:solidFill>
                <a:effectLst>
                  <a:glow rad="139700">
                    <a:srgbClr val="FFFF00">
                      <a:alpha val="40000"/>
                    </a:srgbClr>
                  </a:glow>
                </a:effectLst>
              </a:rPr>
              <a:t>Κόσμο</a:t>
            </a:r>
            <a:endParaRPr lang="el-GR" sz="2000" b="1" i="1" dirty="0">
              <a:solidFill>
                <a:prstClr val="white"/>
              </a:solidFill>
              <a:effectLst>
                <a:glow rad="139700">
                  <a:srgbClr val="FFFF00">
                    <a:alpha val="40000"/>
                  </a:srgbClr>
                </a:glow>
              </a:effectLst>
            </a:endParaRPr>
          </a:p>
        </p:txBody>
      </p:sp>
      <p:pic>
        <p:nvPicPr>
          <p:cNvPr id="3074" name="Picture 2" descr="C:\Users\Gewrgia\Desktop\aplbook.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0006" y="885148"/>
            <a:ext cx="2054225"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751474"/>
      </p:ext>
    </p:extLst>
  </p:cSld>
  <p:clrMapOvr>
    <a:masterClrMapping/>
  </p:clrMapOvr>
  <mc:AlternateContent xmlns:mc="http://schemas.openxmlformats.org/markup-compatibility/2006" xmlns:p14="http://schemas.microsoft.com/office/powerpoint/2010/main">
    <mc:Choice Requires="p14">
      <p:transition spd="slow" p14:dur="225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Στρογγυλεμένο ορθογώνιο 3"/>
          <p:cNvSpPr/>
          <p:nvPr/>
        </p:nvSpPr>
        <p:spPr>
          <a:xfrm>
            <a:off x="1115616" y="2878983"/>
            <a:ext cx="1512168" cy="7660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algn="l" eaLnBrk="1" fontAlgn="auto" hangingPunct="1">
              <a:spcAft>
                <a:spcPts val="0"/>
              </a:spcAft>
              <a:defRPr/>
            </a:pPr>
            <a:r>
              <a:rPr lang="el-GR" sz="2800" b="1" dirty="0" smtClean="0">
                <a:solidFill>
                  <a:schemeClr val="accent6">
                    <a:lumMod val="50000"/>
                  </a:schemeClr>
                </a:solidFill>
              </a:rPr>
              <a:t>Ορισμός δεξιότητας (</a:t>
            </a:r>
            <a:r>
              <a:rPr lang="en-GB" sz="2800" b="1" dirty="0" smtClean="0">
                <a:solidFill>
                  <a:schemeClr val="accent6">
                    <a:lumMod val="50000"/>
                  </a:schemeClr>
                </a:solidFill>
              </a:rPr>
              <a:t>skill</a:t>
            </a:r>
            <a:r>
              <a:rPr lang="en-US" sz="2800" b="1" dirty="0" smtClean="0">
                <a:solidFill>
                  <a:schemeClr val="accent6">
                    <a:lumMod val="50000"/>
                  </a:schemeClr>
                </a:solidFill>
              </a:rPr>
              <a:t>)</a:t>
            </a:r>
            <a:endParaRPr lang="el-GR" sz="2800" b="1" dirty="0">
              <a:solidFill>
                <a:schemeClr val="accent6">
                  <a:lumMod val="50000"/>
                </a:schemeClr>
              </a:solidFill>
            </a:endParaRPr>
          </a:p>
        </p:txBody>
      </p:sp>
      <p:sp>
        <p:nvSpPr>
          <p:cNvPr id="3" name="2 - Υπότιτλος"/>
          <p:cNvSpPr>
            <a:spLocks noGrp="1"/>
          </p:cNvSpPr>
          <p:nvPr>
            <p:ph type="subTitle" idx="1"/>
          </p:nvPr>
        </p:nvSpPr>
        <p:spPr>
          <a:xfrm>
            <a:off x="467544" y="1258940"/>
            <a:ext cx="7919816" cy="3240087"/>
          </a:xfrm>
        </p:spPr>
        <p:txBody>
          <a:bodyPr/>
          <a:lstStyle/>
          <a:p>
            <a:pPr fontAlgn="auto">
              <a:lnSpc>
                <a:spcPct val="150000"/>
              </a:lnSpc>
              <a:spcAft>
                <a:spcPts val="0"/>
              </a:spcAft>
              <a:defRPr/>
            </a:pPr>
            <a:r>
              <a:rPr lang="el-GR" sz="2000" dirty="0" smtClean="0">
                <a:solidFill>
                  <a:schemeClr val="accent6">
                    <a:lumMod val="50000"/>
                  </a:schemeClr>
                </a:solidFill>
              </a:rPr>
              <a:t>Σύμφωνα </a:t>
            </a:r>
            <a:r>
              <a:rPr lang="el-GR" sz="2000" dirty="0">
                <a:solidFill>
                  <a:schemeClr val="accent6">
                    <a:lumMod val="50000"/>
                  </a:schemeClr>
                </a:solidFill>
              </a:rPr>
              <a:t>με το Νέο Θεματολόγιο</a:t>
            </a:r>
            <a:r>
              <a:rPr lang="en-US" sz="2000" dirty="0">
                <a:solidFill>
                  <a:schemeClr val="accent6">
                    <a:lumMod val="50000"/>
                  </a:schemeClr>
                </a:solidFill>
              </a:rPr>
              <a:t> </a:t>
            </a:r>
            <a:r>
              <a:rPr lang="el-GR" sz="2000" dirty="0">
                <a:solidFill>
                  <a:schemeClr val="accent6">
                    <a:lumMod val="50000"/>
                  </a:schemeClr>
                </a:solidFill>
              </a:rPr>
              <a:t>Δεξιοτήτων για την </a:t>
            </a:r>
            <a:r>
              <a:rPr lang="el-GR" sz="2000" dirty="0" smtClean="0">
                <a:solidFill>
                  <a:schemeClr val="accent6">
                    <a:lumMod val="50000"/>
                  </a:schemeClr>
                </a:solidFill>
              </a:rPr>
              <a:t>Ευρώπη (2016) στο πλαίσιο </a:t>
            </a:r>
            <a:r>
              <a:rPr lang="el-GR" sz="2000" dirty="0">
                <a:solidFill>
                  <a:schemeClr val="accent6">
                    <a:lumMod val="50000"/>
                  </a:schemeClr>
                </a:solidFill>
              </a:rPr>
              <a:t>της</a:t>
            </a:r>
            <a:r>
              <a:rPr lang="en-GB" sz="2000" dirty="0">
                <a:solidFill>
                  <a:schemeClr val="accent6">
                    <a:lumMod val="50000"/>
                  </a:schemeClr>
                </a:solidFill>
              </a:rPr>
              <a:t>:</a:t>
            </a:r>
            <a:r>
              <a:rPr lang="el-GR" sz="2000" dirty="0">
                <a:solidFill>
                  <a:schemeClr val="accent6">
                    <a:lumMod val="50000"/>
                  </a:schemeClr>
                </a:solidFill>
              </a:rPr>
              <a:t> «Συνεργασία για την ενίσχυση του ανθρώπινου δυναμικού, της απασχολησιμότητας και της ανταγωνιστικότητας» </a:t>
            </a:r>
            <a:r>
              <a:rPr lang="en-GB" sz="2000" dirty="0" smtClean="0">
                <a:solidFill>
                  <a:schemeClr val="accent6">
                    <a:lumMod val="50000"/>
                  </a:schemeClr>
                </a:solidFill>
              </a:rPr>
              <a:t>o</a:t>
            </a:r>
            <a:r>
              <a:rPr lang="el-GR" sz="2000" dirty="0" smtClean="0">
                <a:solidFill>
                  <a:schemeClr val="accent6">
                    <a:lumMod val="50000"/>
                  </a:schemeClr>
                </a:solidFill>
              </a:rPr>
              <a:t> </a:t>
            </a:r>
            <a:r>
              <a:rPr lang="el-GR" sz="2000" dirty="0">
                <a:solidFill>
                  <a:schemeClr val="accent6">
                    <a:lumMod val="50000"/>
                  </a:schemeClr>
                </a:solidFill>
              </a:rPr>
              <a:t>όρος </a:t>
            </a:r>
            <a:endParaRPr lang="en-US" sz="2000" dirty="0">
              <a:solidFill>
                <a:schemeClr val="accent6">
                  <a:lumMod val="50000"/>
                </a:schemeClr>
              </a:solidFill>
            </a:endParaRPr>
          </a:p>
          <a:p>
            <a:pPr fontAlgn="auto">
              <a:lnSpc>
                <a:spcPct val="150000"/>
              </a:lnSpc>
              <a:spcAft>
                <a:spcPts val="0"/>
              </a:spcAft>
              <a:defRPr/>
            </a:pPr>
            <a:endParaRPr lang="en-GB" sz="1200" b="1" dirty="0" smtClean="0">
              <a:solidFill>
                <a:schemeClr val="accent6">
                  <a:lumMod val="50000"/>
                </a:schemeClr>
              </a:solidFill>
            </a:endParaRPr>
          </a:p>
          <a:p>
            <a:pPr fontAlgn="auto">
              <a:lnSpc>
                <a:spcPct val="150000"/>
              </a:lnSpc>
              <a:spcAft>
                <a:spcPts val="0"/>
              </a:spcAft>
              <a:defRPr/>
            </a:pPr>
            <a:r>
              <a:rPr lang="el-GR" sz="2000" b="1" dirty="0" smtClean="0">
                <a:solidFill>
                  <a:schemeClr val="accent6">
                    <a:lumMod val="50000"/>
                  </a:schemeClr>
                </a:solidFill>
              </a:rPr>
              <a:t>«</a:t>
            </a:r>
            <a:r>
              <a:rPr lang="el-GR" sz="2000" b="1" dirty="0">
                <a:solidFill>
                  <a:schemeClr val="accent6">
                    <a:lumMod val="50000"/>
                  </a:schemeClr>
                </a:solidFill>
              </a:rPr>
              <a:t>δεξιότητες» χρησιμοποιείται γενικότερα για να περιγράψει </a:t>
            </a:r>
            <a:endParaRPr lang="en-GB" sz="2000" b="1" dirty="0" smtClean="0">
              <a:solidFill>
                <a:schemeClr val="accent6">
                  <a:lumMod val="50000"/>
                </a:schemeClr>
              </a:solidFill>
            </a:endParaRPr>
          </a:p>
          <a:p>
            <a:pPr fontAlgn="auto">
              <a:lnSpc>
                <a:spcPct val="150000"/>
              </a:lnSpc>
              <a:spcAft>
                <a:spcPts val="0"/>
              </a:spcAft>
              <a:defRPr/>
            </a:pPr>
            <a:r>
              <a:rPr lang="el-GR" sz="2000" b="1" dirty="0" smtClean="0">
                <a:solidFill>
                  <a:schemeClr val="accent6">
                    <a:lumMod val="50000"/>
                  </a:schemeClr>
                </a:solidFill>
              </a:rPr>
              <a:t>τι </a:t>
            </a:r>
            <a:r>
              <a:rPr lang="el-GR" sz="2000" b="1" dirty="0">
                <a:solidFill>
                  <a:schemeClr val="accent6">
                    <a:lumMod val="50000"/>
                  </a:schemeClr>
                </a:solidFill>
              </a:rPr>
              <a:t>γνωρίζει, τι κατανοεί και τι μπορεί να κάνει ένα πρόσωπο</a:t>
            </a:r>
            <a:r>
              <a:rPr lang="el-GR" sz="2000" b="1" dirty="0" smtClean="0">
                <a:solidFill>
                  <a:schemeClr val="accent6">
                    <a:lumMod val="50000"/>
                  </a:schemeClr>
                </a:solidFill>
              </a:rPr>
              <a:t>.</a:t>
            </a:r>
            <a:r>
              <a:rPr lang="el-GR" sz="2000" b="1" dirty="0">
                <a:solidFill>
                  <a:schemeClr val="accent6">
                    <a:lumMod val="50000"/>
                  </a:schemeClr>
                </a:solidFill>
              </a:rPr>
              <a:t> </a:t>
            </a:r>
            <a:endParaRPr lang="en-GB" sz="2000" b="1" dirty="0">
              <a:solidFill>
                <a:schemeClr val="accent6">
                  <a:lumMod val="50000"/>
                </a:schemeClr>
              </a:solidFill>
            </a:endParaRPr>
          </a:p>
        </p:txBody>
      </p:sp>
      <p:pic>
        <p:nvPicPr>
          <p:cNvPr id="8" name="Picture 5"/>
          <p:cNvPicPr>
            <a:picLocks noChangeAspect="1"/>
          </p:cNvPicPr>
          <p:nvPr/>
        </p:nvPicPr>
        <p:blipFill>
          <a:blip r:embed="rId3"/>
          <a:stretch>
            <a:fillRect/>
          </a:stretch>
        </p:blipFill>
        <p:spPr>
          <a:xfrm>
            <a:off x="5508104" y="4293096"/>
            <a:ext cx="3096344" cy="2220021"/>
          </a:xfrm>
          <a:prstGeom prst="rect">
            <a:avLst/>
          </a:prstGeom>
        </p:spPr>
      </p:pic>
    </p:spTree>
    <p:extLst>
      <p:ext uri="{BB962C8B-B14F-4D97-AF65-F5344CB8AC3E}">
        <p14:creationId xmlns:p14="http://schemas.microsoft.com/office/powerpoint/2010/main" val="1962773156"/>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0"/>
            <a:ext cx="9144000" cy="6858000"/>
          </a:xfrm>
          <a:prstGeom prst="rect">
            <a:avLst/>
          </a:prstGeom>
          <a:blipFill dpi="0" rotWithShape="1">
            <a:blip r:embed="rId2">
              <a:extLst>
                <a:ext uri="{BEBA8EAE-BF5A-486C-A8C5-ECC9F3942E4B}">
                  <a14:imgProps xmlns:a14="http://schemas.microsoft.com/office/drawing/2010/main">
                    <a14:imgLayer r:embed="rId3">
                      <a14:imgEffect>
                        <a14:artisticPaintStrokes/>
                      </a14:imgEffect>
                      <a14:imgEffect>
                        <a14:saturation sat="400000"/>
                      </a14:imgEffect>
                      <a14:imgEffect>
                        <a14:brightnessContrast bright="40000" contrast="-20000"/>
                      </a14:imgEffect>
                    </a14:imgLayer>
                  </a14:imgProps>
                </a:ext>
              </a:extLst>
            </a:blip>
            <a:srcRect/>
            <a:stretch>
              <a:fillRect l="-9000" r="-16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a:solidFill>
                <a:prstClr val="white"/>
              </a:solidFill>
            </a:endParaRPr>
          </a:p>
        </p:txBody>
      </p:sp>
      <p:sp>
        <p:nvSpPr>
          <p:cNvPr id="6" name="Text Box 2"/>
          <p:cNvSpPr txBox="1">
            <a:spLocks noChangeArrowheads="1"/>
          </p:cNvSpPr>
          <p:nvPr/>
        </p:nvSpPr>
        <p:spPr bwMode="auto">
          <a:xfrm>
            <a:off x="428222" y="764704"/>
            <a:ext cx="8239323" cy="4896544"/>
          </a:xfrm>
          <a:prstGeom prst="rect">
            <a:avLst/>
          </a:prstGeom>
          <a:blipFill dpi="0" rotWithShape="1">
            <a:blip r:embed="rId4">
              <a:alphaModFix amt="95000"/>
            </a:blip>
            <a:srcRect/>
            <a:tile tx="0" ty="0" sx="100000" sy="100000" flip="none" algn="tl"/>
          </a:blipFill>
          <a:ln>
            <a:noFill/>
          </a:ln>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5pPr>
            <a:lvl6pPr marL="25146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6pPr>
            <a:lvl7pPr marL="29718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7pPr>
            <a:lvl8pPr marL="34290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8pPr>
            <a:lvl9pPr marL="3886200" indent="-228600" defTabSz="457200"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itchFamily="16" charset="0"/>
              </a:defRPr>
            </a:lvl9pPr>
          </a:lstStyle>
          <a:p>
            <a:pPr algn="ctr" defTabSz="457200" eaLnBrk="1" hangingPunct="1">
              <a:lnSpc>
                <a:spcPct val="93000"/>
              </a:lnSpc>
              <a:buSzPct val="45000"/>
            </a:pPr>
            <a:r>
              <a:rPr lang="el-GR" sz="2800" b="1" dirty="0" smtClean="0">
                <a:solidFill>
                  <a:srgbClr val="0070C0"/>
                </a:solidFill>
                <a:latin typeface="Arial" charset="0"/>
                <a:cs typeface="Times New Roman" pitchFamily="16" charset="0"/>
              </a:rPr>
              <a:t>Κάθε Δεξιότητα μέσα στην κατηγορία της αναλύεται σε 3 επιμέρους διαστασεις </a:t>
            </a:r>
            <a:endParaRPr lang="el-GR" sz="2800" b="1" dirty="0">
              <a:solidFill>
                <a:srgbClr val="0070C0"/>
              </a:solidFill>
              <a:latin typeface="Arial" charset="0"/>
              <a:cs typeface="Times New Roman" pitchFamily="16" charset="0"/>
            </a:endParaRPr>
          </a:p>
        </p:txBody>
      </p:sp>
      <p:sp>
        <p:nvSpPr>
          <p:cNvPr id="2" name="Rectangle 1"/>
          <p:cNvSpPr/>
          <p:nvPr/>
        </p:nvSpPr>
        <p:spPr>
          <a:xfrm>
            <a:off x="2945027" y="1780995"/>
            <a:ext cx="5486400" cy="707886"/>
          </a:xfrm>
          <a:prstGeom prst="rect">
            <a:avLst/>
          </a:prstGeom>
        </p:spPr>
        <p:txBody>
          <a:bodyPr wrap="square">
            <a:spAutoFit/>
          </a:bodyPr>
          <a:lstStyle/>
          <a:p>
            <a:pPr algn="just"/>
            <a:r>
              <a:rPr lang="el-GR" sz="2000" dirty="0">
                <a:solidFill>
                  <a:prstClr val="black"/>
                </a:solidFill>
                <a:latin typeface="Arial" charset="0"/>
                <a:cs typeface="Arial" charset="0"/>
              </a:rPr>
              <a:t>Περιλαμβάνει όλες τις </a:t>
            </a:r>
            <a:r>
              <a:rPr lang="el-GR" sz="2000" dirty="0" smtClean="0">
                <a:solidFill>
                  <a:prstClr val="black"/>
                </a:solidFill>
                <a:latin typeface="Arial" charset="0"/>
                <a:cs typeface="Arial" charset="0"/>
              </a:rPr>
              <a:t>απαιτούμενες </a:t>
            </a:r>
            <a:r>
              <a:rPr lang="el-GR" sz="2000" dirty="0">
                <a:solidFill>
                  <a:prstClr val="black"/>
                </a:solidFill>
                <a:latin typeface="Arial" charset="0"/>
                <a:cs typeface="Arial" charset="0"/>
              </a:rPr>
              <a:t>γνώσεις για κάθε </a:t>
            </a:r>
            <a:r>
              <a:rPr lang="el-GR" sz="2000" dirty="0" smtClean="0">
                <a:solidFill>
                  <a:prstClr val="black"/>
                </a:solidFill>
                <a:latin typeface="Arial" charset="0"/>
                <a:cs typeface="Arial" charset="0"/>
              </a:rPr>
              <a:t> μία </a:t>
            </a:r>
            <a:r>
              <a:rPr lang="el-GR" sz="2000" dirty="0">
                <a:solidFill>
                  <a:prstClr val="black"/>
                </a:solidFill>
                <a:latin typeface="Arial" charset="0"/>
                <a:cs typeface="Arial" charset="0"/>
              </a:rPr>
              <a:t>από τις δεξιότητες</a:t>
            </a:r>
          </a:p>
        </p:txBody>
      </p:sp>
      <p:sp>
        <p:nvSpPr>
          <p:cNvPr id="5" name="Rectangle 4"/>
          <p:cNvSpPr/>
          <p:nvPr/>
        </p:nvSpPr>
        <p:spPr>
          <a:xfrm>
            <a:off x="3048001" y="2654849"/>
            <a:ext cx="5379308" cy="1323439"/>
          </a:xfrm>
          <a:prstGeom prst="rect">
            <a:avLst/>
          </a:prstGeom>
        </p:spPr>
        <p:txBody>
          <a:bodyPr wrap="square">
            <a:spAutoFit/>
          </a:bodyPr>
          <a:lstStyle/>
          <a:p>
            <a:pPr algn="just"/>
            <a:r>
              <a:rPr lang="el-GR" sz="2000" dirty="0">
                <a:solidFill>
                  <a:prstClr val="black"/>
                </a:solidFill>
                <a:latin typeface="Arial" charset="0"/>
                <a:cs typeface="Arial" charset="0"/>
              </a:rPr>
              <a:t>Περιλαμβάνει όλες τις ικανότητες, δεξιότητες και διαδικασίες βάσει των οποίων διαμορφώνεται  </a:t>
            </a:r>
            <a:r>
              <a:rPr lang="el-GR" sz="2000" dirty="0" smtClean="0">
                <a:solidFill>
                  <a:prstClr val="black"/>
                </a:solidFill>
                <a:latin typeface="Arial" charset="0"/>
                <a:cs typeface="Arial" charset="0"/>
              </a:rPr>
              <a:t>το </a:t>
            </a:r>
            <a:r>
              <a:rPr lang="el-GR" sz="2000" dirty="0">
                <a:solidFill>
                  <a:prstClr val="black"/>
                </a:solidFill>
                <a:latin typeface="Arial" charset="0"/>
                <a:cs typeface="Arial" charset="0"/>
              </a:rPr>
              <a:t>πλαίσιο των αναλυτικών </a:t>
            </a:r>
            <a:r>
              <a:rPr lang="el-GR" sz="2000" dirty="0" smtClean="0">
                <a:solidFill>
                  <a:prstClr val="black"/>
                </a:solidFill>
                <a:latin typeface="Arial" charset="0"/>
                <a:cs typeface="Arial" charset="0"/>
              </a:rPr>
              <a:t>προγραμμάτων. </a:t>
            </a:r>
            <a:endParaRPr lang="el-GR" sz="2000" dirty="0">
              <a:solidFill>
                <a:prstClr val="black"/>
              </a:solidFill>
              <a:latin typeface="Arial" charset="0"/>
              <a:cs typeface="Arial" charset="0"/>
            </a:endParaRPr>
          </a:p>
        </p:txBody>
      </p:sp>
      <p:sp>
        <p:nvSpPr>
          <p:cNvPr id="7" name="Rectangle 6"/>
          <p:cNvSpPr/>
          <p:nvPr/>
        </p:nvSpPr>
        <p:spPr>
          <a:xfrm>
            <a:off x="3074773" y="4105934"/>
            <a:ext cx="5226908" cy="1015663"/>
          </a:xfrm>
          <a:prstGeom prst="rect">
            <a:avLst/>
          </a:prstGeom>
        </p:spPr>
        <p:txBody>
          <a:bodyPr wrap="square">
            <a:spAutoFit/>
          </a:bodyPr>
          <a:lstStyle/>
          <a:p>
            <a:pPr algn="just"/>
            <a:r>
              <a:rPr lang="el-GR" sz="2000" dirty="0">
                <a:solidFill>
                  <a:prstClr val="black"/>
                </a:solidFill>
                <a:latin typeface="Arial" charset="0"/>
                <a:cs typeface="Arial" charset="0"/>
              </a:rPr>
              <a:t>Αναφέρεται σε συμπεριφορές και στάσεις που πρέπει να επιδεικνύουν οι μαθητές σε σχέση με την κάθε μια από τις δεξιότητες</a:t>
            </a:r>
          </a:p>
        </p:txBody>
      </p:sp>
      <p:sp>
        <p:nvSpPr>
          <p:cNvPr id="8" name="Right Arrow 7"/>
          <p:cNvSpPr/>
          <p:nvPr/>
        </p:nvSpPr>
        <p:spPr>
          <a:xfrm>
            <a:off x="659055" y="1630805"/>
            <a:ext cx="2234767" cy="917079"/>
          </a:xfrm>
          <a:prstGeom prst="rightArrow">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l-GR" sz="2400" dirty="0">
                <a:solidFill>
                  <a:prstClr val="white"/>
                </a:solidFill>
              </a:rPr>
              <a:t>Γνώση</a:t>
            </a:r>
          </a:p>
        </p:txBody>
      </p:sp>
      <p:sp>
        <p:nvSpPr>
          <p:cNvPr id="9" name="Right Arrow 8"/>
          <p:cNvSpPr/>
          <p:nvPr/>
        </p:nvSpPr>
        <p:spPr>
          <a:xfrm>
            <a:off x="666417" y="2858027"/>
            <a:ext cx="2220043" cy="917079"/>
          </a:xfrm>
          <a:prstGeom prst="rightArrow">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l-GR" sz="2400" dirty="0" smtClean="0">
                <a:solidFill>
                  <a:prstClr val="white"/>
                </a:solidFill>
              </a:rPr>
              <a:t>Ικανότητες</a:t>
            </a:r>
            <a:endParaRPr lang="el-GR" sz="2400" dirty="0">
              <a:solidFill>
                <a:prstClr val="white"/>
              </a:solidFill>
            </a:endParaRPr>
          </a:p>
        </p:txBody>
      </p:sp>
      <p:sp>
        <p:nvSpPr>
          <p:cNvPr id="10" name="Right Arrow 9"/>
          <p:cNvSpPr/>
          <p:nvPr/>
        </p:nvSpPr>
        <p:spPr>
          <a:xfrm>
            <a:off x="666417" y="3978244"/>
            <a:ext cx="2220043" cy="917079"/>
          </a:xfrm>
          <a:prstGeom prst="rightArrow">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l-GR" sz="2400" dirty="0" smtClean="0">
                <a:solidFill>
                  <a:prstClr val="white"/>
                </a:solidFill>
              </a:rPr>
              <a:t>Στάσεις </a:t>
            </a:r>
          </a:p>
        </p:txBody>
      </p:sp>
      <p:sp>
        <p:nvSpPr>
          <p:cNvPr id="11" name="Cloud Callout 10"/>
          <p:cNvSpPr/>
          <p:nvPr/>
        </p:nvSpPr>
        <p:spPr>
          <a:xfrm>
            <a:off x="659027" y="5029304"/>
            <a:ext cx="2743200" cy="890171"/>
          </a:xfrm>
          <a:prstGeom prst="cloudCallout">
            <a:avLst>
              <a:gd name="adj1" fmla="val 10983"/>
              <a:gd name="adj2" fmla="val -122921"/>
            </a:avLst>
          </a:prstGeom>
          <a:solidFill>
            <a:schemeClr val="lt1"/>
          </a:solidFill>
        </p:spPr>
        <p:style>
          <a:lnRef idx="2">
            <a:schemeClr val="accent6"/>
          </a:lnRef>
          <a:fillRef idx="1">
            <a:schemeClr val="lt1"/>
          </a:fillRef>
          <a:effectRef idx="0">
            <a:schemeClr val="accent6"/>
          </a:effectRef>
          <a:fontRef idx="minor">
            <a:schemeClr val="dk1"/>
          </a:fontRef>
        </p:style>
        <p:txBody>
          <a:bodyPr wrap="square">
            <a:spAutoFit/>
          </a:bodyPr>
          <a:lstStyle/>
          <a:p>
            <a:r>
              <a:rPr lang="el-GR" sz="1600" dirty="0" smtClean="0">
                <a:solidFill>
                  <a:prstClr val="black"/>
                </a:solidFill>
              </a:rPr>
              <a:t>(συμπεριφορές, αξίες  </a:t>
            </a:r>
            <a:r>
              <a:rPr lang="el-GR" sz="1600" dirty="0">
                <a:solidFill>
                  <a:prstClr val="black"/>
                </a:solidFill>
              </a:rPr>
              <a:t>και </a:t>
            </a:r>
            <a:r>
              <a:rPr lang="el-GR" sz="1600" dirty="0" smtClean="0">
                <a:solidFill>
                  <a:prstClr val="black"/>
                </a:solidFill>
              </a:rPr>
              <a:t>αρχές</a:t>
            </a:r>
            <a:r>
              <a:rPr lang="el-GR" sz="1600" dirty="0">
                <a:solidFill>
                  <a:prstClr val="black"/>
                </a:solidFill>
              </a:rPr>
              <a:t>)</a:t>
            </a:r>
          </a:p>
        </p:txBody>
      </p:sp>
    </p:spTree>
    <p:extLst>
      <p:ext uri="{BB962C8B-B14F-4D97-AF65-F5344CB8AC3E}">
        <p14:creationId xmlns:p14="http://schemas.microsoft.com/office/powerpoint/2010/main" val="416994859"/>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034" name="Group 2"/>
          <p:cNvGraphicFramePr>
            <a:graphicFrameLocks noGrp="1"/>
          </p:cNvGraphicFramePr>
          <p:nvPr>
            <p:extLst>
              <p:ext uri="{D42A27DB-BD31-4B8C-83A1-F6EECF244321}">
                <p14:modId xmlns:p14="http://schemas.microsoft.com/office/powerpoint/2010/main" val="1047699035"/>
              </p:ext>
            </p:extLst>
          </p:nvPr>
        </p:nvGraphicFramePr>
        <p:xfrm>
          <a:off x="14785" y="-3"/>
          <a:ext cx="9144000" cy="6995160"/>
        </p:xfrm>
        <a:graphic>
          <a:graphicData uri="http://schemas.openxmlformats.org/drawingml/2006/table">
            <a:tbl>
              <a:tblPr/>
              <a:tblGrid>
                <a:gridCol w="975815">
                  <a:extLst>
                    <a:ext uri="{9D8B030D-6E8A-4147-A177-3AD203B41FA5}">
                      <a16:colId xmlns:a16="http://schemas.microsoft.com/office/drawing/2014/main" xmlns="" val="20000"/>
                    </a:ext>
                  </a:extLst>
                </a:gridCol>
                <a:gridCol w="8168185">
                  <a:extLst>
                    <a:ext uri="{9D8B030D-6E8A-4147-A177-3AD203B41FA5}">
                      <a16:colId xmlns:a16="http://schemas.microsoft.com/office/drawing/2014/main" xmlns="" val="20001"/>
                    </a:ext>
                  </a:extLst>
                </a:gridCol>
              </a:tblGrid>
              <a:tr h="304803">
                <a:tc gridSpan="2">
                  <a:txBody>
                    <a:bodyPr/>
                    <a:lstStyle/>
                    <a:p>
                      <a:pPr marL="0" marR="0" lvl="0" indent="0" algn="just" defTabSz="914400" rtl="0" eaLnBrk="1" fontAlgn="base" latinLnBrk="0" hangingPunct="1">
                        <a:lnSpc>
                          <a:spcPct val="150000"/>
                        </a:lnSpc>
                        <a:spcBef>
                          <a:spcPct val="20000"/>
                        </a:spcBef>
                        <a:spcAft>
                          <a:spcPct val="0"/>
                        </a:spcAft>
                        <a:buClrTx/>
                        <a:buSzTx/>
                        <a:buFontTx/>
                        <a:buNone/>
                        <a:tabLst/>
                      </a:pPr>
                      <a:r>
                        <a:rPr kumimoji="0" lang="el-GR" sz="1400" b="1" i="0" u="none" strike="noStrike" cap="none" normalizeH="0" baseline="0" dirty="0" smtClean="0">
                          <a:ln>
                            <a:noFill/>
                          </a:ln>
                          <a:solidFill>
                            <a:schemeClr val="tx1"/>
                          </a:solidFill>
                          <a:effectLst/>
                          <a:latin typeface="Arial" charset="0"/>
                          <a:cs typeface="Arial" charset="0"/>
                        </a:rPr>
                        <a:t>Τρόποι σκέψης</a:t>
                      </a:r>
                      <a:r>
                        <a:rPr kumimoji="0" lang="en-US" sz="1400" b="1" i="0" u="none" strike="noStrike" cap="none" normalizeH="0" baseline="0" dirty="0" smtClean="0">
                          <a:ln>
                            <a:noFill/>
                          </a:ln>
                          <a:solidFill>
                            <a:schemeClr val="tx1"/>
                          </a:solidFill>
                          <a:effectLst/>
                          <a:latin typeface="Arial" charset="0"/>
                          <a:cs typeface="Arial" charset="0"/>
                        </a:rPr>
                        <a:t>: </a:t>
                      </a:r>
                      <a:r>
                        <a:rPr kumimoji="0" lang="el-GR" sz="1400" b="1" i="0" u="none" strike="noStrike" cap="none" normalizeH="0" baseline="0" dirty="0" smtClean="0">
                          <a:ln>
                            <a:noFill/>
                          </a:ln>
                          <a:solidFill>
                            <a:schemeClr val="tx1"/>
                          </a:solidFill>
                          <a:effectLst/>
                          <a:latin typeface="Arial" charset="0"/>
                          <a:cs typeface="Arial" charset="0"/>
                        </a:rPr>
                        <a:t>Κριτική Σκέψη, Επίλυση Προβλήματος &amp; Λήψη Απόφασης</a:t>
                      </a:r>
                      <a:endParaRPr kumimoji="0" lang="el-GR" sz="1600" b="1" i="0" u="none" strike="noStrike" cap="none" normalizeH="0" baseline="0" dirty="0" smtClean="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2DC"/>
                    </a:solid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alphaModFix amt="52000"/>
                      </a:blip>
                      <a:srcRect/>
                      <a:tile tx="0" ty="0" sx="100000" sy="100000" flip="none" algn="tl"/>
                    </a:blipFill>
                  </a:tcPr>
                </a:tc>
                <a:extLst>
                  <a:ext uri="{0D108BD9-81ED-4DB2-BD59-A6C34878D82A}">
                    <a16:rowId xmlns:a16="http://schemas.microsoft.com/office/drawing/2014/main" xmlns="" val="10000"/>
                  </a:ext>
                </a:extLst>
              </a:tr>
              <a:tr h="636040">
                <a:tc rowSpan="3">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Α.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342900" lvl="0" indent="-342900" algn="just">
                        <a:buFont typeface="Wingdings" pitchFamily="2" charset="2"/>
                        <a:buChar char="q"/>
                      </a:pPr>
                      <a:r>
                        <a:rPr lang="el-GR" sz="1200" b="1" i="1" dirty="0" smtClean="0"/>
                        <a:t>Αποτελεσματική κρίση, χρήση συστηματικής σκέψης και εκτίμηση στοιχείων</a:t>
                      </a:r>
                      <a:r>
                        <a:rPr lang="en-US" sz="1200" b="1" i="1" dirty="0" smtClean="0"/>
                        <a:t>:  </a:t>
                      </a:r>
                      <a:r>
                        <a:rPr lang="el-GR" sz="1200" b="0" i="1" u="sng" kern="1200" dirty="0" smtClean="0">
                          <a:solidFill>
                            <a:schemeClr val="tx1"/>
                          </a:solidFill>
                          <a:latin typeface="+mn-lt"/>
                          <a:ea typeface="+mn-ea"/>
                          <a:cs typeface="+mn-cs"/>
                        </a:rPr>
                        <a:t>Κατανόηση συστημάτων </a:t>
                      </a:r>
                      <a:r>
                        <a:rPr lang="el-GR" sz="1200" b="0" kern="1200" dirty="0" smtClean="0">
                          <a:solidFill>
                            <a:schemeClr val="tx1"/>
                          </a:solidFill>
                          <a:latin typeface="+mn-lt"/>
                          <a:ea typeface="+mn-ea"/>
                          <a:cs typeface="+mn-cs"/>
                        </a:rPr>
                        <a:t>και στρατηγικών για την αντιμετώπιση άγνωστων  προβλημάτων.</a:t>
                      </a:r>
                      <a:r>
                        <a:rPr lang="en-US" sz="1200" b="0" kern="1200" dirty="0" smtClean="0">
                          <a:solidFill>
                            <a:schemeClr val="tx1"/>
                          </a:solidFill>
                          <a:latin typeface="+mn-lt"/>
                          <a:ea typeface="+mn-ea"/>
                          <a:cs typeface="+mn-cs"/>
                        </a:rPr>
                        <a:t> </a:t>
                      </a:r>
                      <a:r>
                        <a:rPr lang="el-GR" sz="1200" b="0" i="1" u="sng" kern="1200" dirty="0" smtClean="0">
                          <a:solidFill>
                            <a:schemeClr val="tx1"/>
                          </a:solidFill>
                          <a:latin typeface="+mn-lt"/>
                          <a:ea typeface="+mn-ea"/>
                          <a:cs typeface="+mn-cs"/>
                        </a:rPr>
                        <a:t>Κατανόηση της σημασίας των στοιχείων</a:t>
                      </a:r>
                      <a:r>
                        <a:rPr lang="el-GR" sz="1200" b="0" kern="1200" dirty="0" smtClean="0">
                          <a:solidFill>
                            <a:schemeClr val="tx1"/>
                          </a:solidFill>
                          <a:latin typeface="+mn-lt"/>
                          <a:ea typeface="+mn-ea"/>
                          <a:cs typeface="+mn-cs"/>
                        </a:rPr>
                        <a:t> για την διαμόρφωση πεποιθήσεων. </a:t>
                      </a:r>
                      <a:r>
                        <a:rPr lang="el-GR" sz="1200" b="0" i="1" u="sng" kern="1200" dirty="0" smtClean="0">
                          <a:solidFill>
                            <a:schemeClr val="tx1"/>
                          </a:solidFill>
                          <a:latin typeface="+mn-lt"/>
                          <a:ea typeface="+mn-ea"/>
                          <a:cs typeface="+mn-cs"/>
                        </a:rPr>
                        <a:t>Επανεκτίμηση πεποιθήσεων</a:t>
                      </a:r>
                      <a:r>
                        <a:rPr lang="el-GR" sz="1200" b="0" kern="1200" dirty="0" smtClean="0">
                          <a:solidFill>
                            <a:schemeClr val="tx1"/>
                          </a:solidFill>
                          <a:latin typeface="+mn-lt"/>
                          <a:ea typeface="+mn-ea"/>
                          <a:cs typeface="+mn-cs"/>
                        </a:rPr>
                        <a:t> όταν παρουσιάζονται με αντικρουόμενα στοιχεία.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1"/>
                  </a:ext>
                </a:extLst>
              </a:tr>
              <a:tr h="384382">
                <a:tc vMerge="1">
                  <a:txBody>
                    <a:bodyPr/>
                    <a:lstStyle/>
                    <a:p>
                      <a:endParaRPr lang="el-GR"/>
                    </a:p>
                  </a:txBody>
                  <a:tcPr/>
                </a:tc>
                <a:tc>
                  <a:txBody>
                    <a:bodyPr/>
                    <a:lstStyle/>
                    <a:p>
                      <a:pPr marL="342900" lvl="0" indent="-342900" algn="just">
                        <a:buFont typeface="Wingdings" pitchFamily="2" charset="2"/>
                        <a:buChar char="q"/>
                      </a:pPr>
                      <a:r>
                        <a:rPr lang="el-GR" sz="1200" b="1" i="1" dirty="0" smtClean="0"/>
                        <a:t>Επίλυση προβλημάτων</a:t>
                      </a:r>
                      <a:r>
                        <a:rPr lang="en-US" sz="1200" b="1" i="1" dirty="0" smtClean="0"/>
                        <a:t>:</a:t>
                      </a:r>
                      <a:r>
                        <a:rPr lang="el-GR" sz="1200" b="1" i="1" baseline="0" dirty="0" smtClean="0"/>
                        <a:t> </a:t>
                      </a:r>
                      <a:r>
                        <a:rPr lang="el-GR" sz="1200" b="0" i="1" u="sng" kern="1200" dirty="0" smtClean="0">
                          <a:solidFill>
                            <a:schemeClr val="tx1"/>
                          </a:solidFill>
                          <a:latin typeface="+mn-lt"/>
                          <a:ea typeface="+mn-ea"/>
                          <a:cs typeface="+mn-cs"/>
                        </a:rPr>
                        <a:t>Αναγνώριση κενών</a:t>
                      </a:r>
                      <a:r>
                        <a:rPr lang="el-GR" sz="1200" b="0" i="1" u="none" kern="1200" baseline="0" dirty="0" smtClean="0">
                          <a:solidFill>
                            <a:schemeClr val="tx1"/>
                          </a:solidFill>
                          <a:latin typeface="+mn-lt"/>
                          <a:ea typeface="+mn-ea"/>
                          <a:cs typeface="+mn-cs"/>
                        </a:rPr>
                        <a:t> </a:t>
                      </a:r>
                      <a:r>
                        <a:rPr lang="el-GR" sz="1200" b="0" u="none" kern="1200" dirty="0" smtClean="0">
                          <a:solidFill>
                            <a:schemeClr val="tx1"/>
                          </a:solidFill>
                          <a:latin typeface="+mn-lt"/>
                          <a:ea typeface="+mn-ea"/>
                          <a:cs typeface="+mn-cs"/>
                        </a:rPr>
                        <a:t>στην</a:t>
                      </a:r>
                      <a:r>
                        <a:rPr lang="el-GR" sz="1200" b="0" kern="1200" dirty="0" smtClean="0">
                          <a:solidFill>
                            <a:schemeClr val="tx1"/>
                          </a:solidFill>
                          <a:latin typeface="+mn-lt"/>
                          <a:ea typeface="+mn-ea"/>
                          <a:cs typeface="+mn-cs"/>
                        </a:rPr>
                        <a:t> γνώση.</a:t>
                      </a:r>
                      <a:r>
                        <a:rPr lang="el-GR" sz="1200" b="0" kern="1200" baseline="0" dirty="0" smtClean="0">
                          <a:solidFill>
                            <a:schemeClr val="tx1"/>
                          </a:solidFill>
                          <a:latin typeface="+mn-lt"/>
                          <a:ea typeface="+mn-ea"/>
                          <a:cs typeface="+mn-cs"/>
                        </a:rPr>
                        <a:t> </a:t>
                      </a:r>
                      <a:r>
                        <a:rPr lang="el-GR" sz="1200" b="0" i="1" u="sng" kern="1200" dirty="0" smtClean="0">
                          <a:solidFill>
                            <a:schemeClr val="tx1"/>
                          </a:solidFill>
                          <a:latin typeface="+mn-lt"/>
                          <a:ea typeface="+mn-ea"/>
                          <a:cs typeface="+mn-cs"/>
                        </a:rPr>
                        <a:t>Ερώτηση</a:t>
                      </a:r>
                      <a:r>
                        <a:rPr lang="el-GR" sz="1200" b="0" kern="1200" dirty="0" smtClean="0">
                          <a:solidFill>
                            <a:schemeClr val="tx1"/>
                          </a:solidFill>
                          <a:latin typeface="+mn-lt"/>
                          <a:ea typeface="+mn-ea"/>
                          <a:cs typeface="+mn-cs"/>
                        </a:rPr>
                        <a:t> συγκεκριμένων ερωτήσεων οι οποίες αποσαφηνίζουν διάφορες απόψεις και οδηγούν σε καλύτερες λύσεις.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2"/>
                  </a:ext>
                </a:extLst>
              </a:tr>
              <a:tr h="228600">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bg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342900" lvl="0" indent="-342900" algn="just">
                        <a:buFont typeface="Wingdings" pitchFamily="2" charset="2"/>
                        <a:buChar char="q"/>
                      </a:pPr>
                      <a:r>
                        <a:rPr lang="el-GR" sz="1200" b="1" dirty="0" smtClean="0"/>
                        <a:t>Άρθρωση</a:t>
                      </a:r>
                      <a:r>
                        <a:rPr lang="en-US" sz="1200" b="1" baseline="0" dirty="0" smtClean="0"/>
                        <a:t>: </a:t>
                      </a:r>
                      <a:r>
                        <a:rPr lang="el-GR" sz="1200" b="0" kern="1200" dirty="0" smtClean="0">
                          <a:solidFill>
                            <a:schemeClr val="tx1"/>
                          </a:solidFill>
                          <a:latin typeface="+mn-lt"/>
                          <a:ea typeface="+mn-ea"/>
                          <a:cs typeface="+mn-cs"/>
                        </a:rPr>
                        <a:t>Ξεκάθαρη άρθρωση των αποτελεσμάτων μιας έρευνας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3"/>
                  </a:ext>
                </a:extLst>
              </a:tr>
              <a:tr h="452657">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Β.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Δεξιότητες</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342900" lvl="0" indent="-342900" algn="just">
                        <a:buFont typeface="Wingdings" pitchFamily="2" charset="2"/>
                        <a:buChar char="q"/>
                      </a:pPr>
                      <a:r>
                        <a:rPr lang="el-GR" sz="1200" b="1" i="1" dirty="0" smtClean="0"/>
                        <a:t>Αποτελεσματικός συλλογισμός</a:t>
                      </a:r>
                      <a:r>
                        <a:rPr lang="en-US" sz="1200" b="1" i="1" baseline="0" dirty="0" smtClean="0"/>
                        <a:t>: </a:t>
                      </a:r>
                      <a:r>
                        <a:rPr lang="el-GR" sz="1200" b="0" kern="1200" dirty="0" smtClean="0">
                          <a:solidFill>
                            <a:schemeClr val="tx1"/>
                          </a:solidFill>
                          <a:latin typeface="+mn-lt"/>
                          <a:ea typeface="+mn-ea"/>
                          <a:cs typeface="+mn-cs"/>
                        </a:rPr>
                        <a:t>Χρήση διάφορων τύπων συλλογισμού (επαγωγικός, αφαιρετικός κλπ.) ανάλογα με την περίσταση.</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E49C"/>
                    </a:solidFill>
                  </a:tcPr>
                </a:tc>
                <a:extLst>
                  <a:ext uri="{0D108BD9-81ED-4DB2-BD59-A6C34878D82A}">
                    <a16:rowId xmlns:a16="http://schemas.microsoft.com/office/drawing/2014/main" xmlns="" val="10004"/>
                  </a:ext>
                </a:extLst>
              </a:tr>
              <a:tr h="520154">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l-GR" sz="1200" b="1" i="1" u="none" strike="noStrike" kern="1200" cap="none" spc="0" normalizeH="0" baseline="0" noProof="0" dirty="0" smtClean="0">
                          <a:ln>
                            <a:noFill/>
                          </a:ln>
                          <a:solidFill>
                            <a:srgbClr val="000000"/>
                          </a:solidFill>
                          <a:effectLst/>
                          <a:uLnTx/>
                          <a:uFillTx/>
                          <a:latin typeface="+mn-lt"/>
                          <a:ea typeface="+mn-ea"/>
                          <a:cs typeface="+mn-cs"/>
                        </a:rPr>
                        <a:t>Χρήση συστημάτων σκέψης</a:t>
                      </a:r>
                      <a:r>
                        <a:rPr kumimoji="0" lang="en-US" sz="1200" b="1" i="1" u="none" strike="noStrike" kern="1200" cap="none" spc="0" normalizeH="0" baseline="0" noProof="0" dirty="0" smtClean="0">
                          <a:ln>
                            <a:noFill/>
                          </a:ln>
                          <a:solidFill>
                            <a:srgbClr val="000000"/>
                          </a:solidFill>
                          <a:effectLst/>
                          <a:uLnTx/>
                          <a:uFillTx/>
                          <a:latin typeface="+mn-lt"/>
                          <a:ea typeface="+mn-ea"/>
                          <a:cs typeface="+mn-cs"/>
                        </a:rPr>
                        <a:t>:</a:t>
                      </a:r>
                      <a:endParaRPr kumimoji="0" lang="el-GR" sz="1200" b="1" i="1" u="none" strike="noStrike" kern="1200" cap="none" spc="0" normalizeH="0" baseline="0" noProof="0" dirty="0" smtClean="0">
                        <a:ln>
                          <a:noFill/>
                        </a:ln>
                        <a:solidFill>
                          <a:srgbClr val="000000"/>
                        </a:solidFill>
                        <a:effectLst/>
                        <a:uLnTx/>
                        <a:uFillTx/>
                        <a:latin typeface="+mn-lt"/>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Ανάλυση του τρόπου με τον οποίο τα μέρη ενός συνόλου που αλληλεπιδρούν ο ένας με τον άλλον παράγουν συγκεντρωτικά αποτελέσματα σε πολύπλοκα συστήματα. Εξέταση ιδεών ,καθορισμός και  ανάλυση επιχειρημάτων.</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Σύνθεση και δημιουργία συνδέσεων ανάμεσα στην πληροφορία και τα επιχειρήματα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Ερμηνεία πληροφορίας και εξαγωγή συμπερασμάτων βασιζόμενα στην καλύτερη ανάλυση. Κατηγοριοποίηση, αποκωδικοποίηση, και αποσαφήνιση πληροφορίας.</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Αποτελεσματική ανάλυση και εκτίμηση στοιχείων, επιχειρημάτων, ισχυρισμών , και πεποιθήσεων.</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Ανάλυση και εκτίμηση αρκετών </a:t>
                      </a:r>
                      <a:r>
                        <a:rPr lang="el-GR" sz="1200" b="0" i="1" kern="1200" baseline="0" noProof="0" dirty="0" smtClean="0">
                          <a:solidFill>
                            <a:schemeClr val="tx1"/>
                          </a:solidFill>
                          <a:latin typeface="+mn-lt"/>
                          <a:ea typeface="+mn-ea"/>
                          <a:cs typeface="+mn-cs"/>
                        </a:rPr>
                        <a:t> </a:t>
                      </a:r>
                      <a:r>
                        <a:rPr lang="el-GR" sz="1200" b="0" i="1" kern="1200" noProof="0" dirty="0" smtClean="0">
                          <a:solidFill>
                            <a:schemeClr val="tx1"/>
                          </a:solidFill>
                          <a:latin typeface="+mn-lt"/>
                          <a:ea typeface="+mn-ea"/>
                          <a:cs typeface="+mn-cs"/>
                        </a:rPr>
                        <a:t>εναλλακτικών απόψεων.</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Αξιολόγηση  ισχυρισμών και επιχειρημάτων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Διερεύνηση στοιχείων, υπόθεση εναλλακτικών λύσεων και διεξαγωγή συμπερασμάτων.</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Επεξήγηση</a:t>
                      </a:r>
                      <a:r>
                        <a:rPr lang="en-US" sz="1200" b="0" i="1" kern="1200" noProof="0" dirty="0" smtClean="0">
                          <a:solidFill>
                            <a:schemeClr val="tx1"/>
                          </a:solidFill>
                          <a:latin typeface="+mn-lt"/>
                          <a:ea typeface="+mn-ea"/>
                          <a:cs typeface="+mn-cs"/>
                        </a:rPr>
                        <a:t>:</a:t>
                      </a:r>
                      <a:r>
                        <a:rPr lang="el-GR" sz="1200" b="0" i="1" kern="1200" noProof="0" dirty="0" smtClean="0">
                          <a:solidFill>
                            <a:schemeClr val="tx1"/>
                          </a:solidFill>
                          <a:latin typeface="+mn-lt"/>
                          <a:ea typeface="+mn-ea"/>
                          <a:cs typeface="+mn-cs"/>
                        </a:rPr>
                        <a:t> Δηλώνω αποτελέσματα,</a:t>
                      </a:r>
                      <a:r>
                        <a:rPr lang="el-GR" sz="1200" b="0" i="1" kern="1200" baseline="0" noProof="0" dirty="0" smtClean="0">
                          <a:solidFill>
                            <a:schemeClr val="tx1"/>
                          </a:solidFill>
                          <a:latin typeface="+mn-lt"/>
                          <a:ea typeface="+mn-ea"/>
                          <a:cs typeface="+mn-cs"/>
                        </a:rPr>
                        <a:t> </a:t>
                      </a:r>
                      <a:r>
                        <a:rPr lang="el-GR" sz="1200" b="0" i="1" kern="1200" noProof="0" dirty="0" smtClean="0">
                          <a:solidFill>
                            <a:schemeClr val="tx1"/>
                          </a:solidFill>
                          <a:latin typeface="+mn-lt"/>
                          <a:ea typeface="+mn-ea"/>
                          <a:cs typeface="+mn-cs"/>
                        </a:rPr>
                        <a:t>δικαιολογώ διαδικασίες , και παρουσιάζω  επιχειρήματα.</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l-GR" sz="1200" b="0" i="1" kern="1200" noProof="0" dirty="0" smtClean="0">
                          <a:solidFill>
                            <a:schemeClr val="tx1"/>
                          </a:solidFill>
                          <a:latin typeface="+mn-lt"/>
                          <a:ea typeface="+mn-ea"/>
                          <a:cs typeface="+mn-cs"/>
                        </a:rPr>
                        <a:t>Αυτορρύθμιση ,αυτοεξέταση , αυτοδιόρθωση.</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E49C"/>
                    </a:solidFill>
                  </a:tcPr>
                </a:tc>
                <a:extLst>
                  <a:ext uri="{0D108BD9-81ED-4DB2-BD59-A6C34878D82A}">
                    <a16:rowId xmlns:a16="http://schemas.microsoft.com/office/drawing/2014/main" xmlns="" val="10005"/>
                  </a:ext>
                </a:extLst>
              </a:tr>
              <a:tr h="617794">
                <a:tc rowSpan="3">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Γ.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smtClean="0">
                          <a:ln>
                            <a:noFill/>
                          </a:ln>
                          <a:solidFill>
                            <a:schemeClr val="bg1"/>
                          </a:solidFill>
                          <a:effectLst/>
                          <a:latin typeface="Arial" charset="0"/>
                          <a:cs typeface="Arial" charset="0"/>
                        </a:rPr>
                        <a:t>Στάσεις</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342900" lvl="0" indent="-342900" algn="just">
                        <a:buFont typeface="Wingdings" pitchFamily="2" charset="2"/>
                        <a:buChar char="q"/>
                      </a:pPr>
                      <a:r>
                        <a:rPr lang="el-GR" sz="1200" b="1" i="1" dirty="0" smtClean="0"/>
                        <a:t>Λήψη λογικών κρίσεων και αποφάσεων</a:t>
                      </a:r>
                      <a:r>
                        <a:rPr lang="en-US" sz="1200" b="1" i="1" dirty="0" smtClean="0"/>
                        <a:t>:</a:t>
                      </a:r>
                      <a:r>
                        <a:rPr lang="el-GR" sz="1200" b="1" i="1" baseline="0" dirty="0" smtClean="0"/>
                        <a:t> </a:t>
                      </a:r>
                      <a:r>
                        <a:rPr lang="el-GR" sz="1200" b="0" i="1" kern="1200" dirty="0" smtClean="0">
                          <a:solidFill>
                            <a:schemeClr val="tx1"/>
                          </a:solidFill>
                          <a:latin typeface="+mn-lt"/>
                          <a:ea typeface="+mn-ea"/>
                          <a:cs typeface="+mn-cs"/>
                        </a:rPr>
                        <a:t>Να λαμβάνεις υπόψη και να εκτιμάς πολλές εναλλακτικές απόψεις. Κριτικός αναστοχασμός των μαθησιακών εμπειριών και των διαδικασιών. Ενσωμάτωση των συγκεκριμένων αντανακλάσεων στην διαδικασία λήψης απόφασης</a:t>
                      </a:r>
                      <a:r>
                        <a:rPr lang="el-GR" sz="1200" b="1" i="1" dirty="0" smtClean="0"/>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08"/>
                  </a:ext>
                </a:extLst>
              </a:tr>
              <a:tr h="511114">
                <a:tc vMerge="1">
                  <a:txBody>
                    <a:bodyPr/>
                    <a:lstStyle/>
                    <a:p>
                      <a:endParaRPr lang="el-GR"/>
                    </a:p>
                  </a:txBody>
                  <a:tcPr/>
                </a:tc>
                <a:tc>
                  <a:txBody>
                    <a:bodyPr/>
                    <a:lstStyle/>
                    <a:p>
                      <a:pPr marL="342900" lvl="0" indent="-342900" algn="just">
                        <a:buFont typeface="Wingdings" pitchFamily="2" charset="2"/>
                        <a:buChar char="q"/>
                      </a:pPr>
                      <a:r>
                        <a:rPr lang="el-GR" sz="1200" b="1" i="1" dirty="0" smtClean="0"/>
                        <a:t>Επίλυση προβλημάτων</a:t>
                      </a:r>
                      <a:r>
                        <a:rPr lang="en-US" sz="1200" b="1" i="1" dirty="0" smtClean="0"/>
                        <a:t>: </a:t>
                      </a:r>
                      <a:r>
                        <a:rPr lang="el-GR" sz="1200" b="0" i="1" kern="1200" dirty="0" smtClean="0">
                          <a:solidFill>
                            <a:schemeClr val="tx1"/>
                          </a:solidFill>
                          <a:latin typeface="+mn-lt"/>
                          <a:ea typeface="+mn-ea"/>
                          <a:cs typeface="+mn-cs"/>
                        </a:rPr>
                        <a:t>Να είσαι ανοιχτός σε ασυνήθιστες , μη συμβατικές και καινοτόμες λύσεις των προβλημάτων αλλά και  των τρόπων επίλυσης των προβλημάτων.</a:t>
                      </a:r>
                      <a:r>
                        <a:rPr lang="en-US" sz="1200" b="0" i="1" kern="1200" dirty="0" smtClean="0">
                          <a:solidFill>
                            <a:schemeClr val="tx1"/>
                          </a:solidFill>
                          <a:latin typeface="+mn-lt"/>
                          <a:ea typeface="+mn-ea"/>
                          <a:cs typeface="+mn-cs"/>
                        </a:rPr>
                        <a:t> </a:t>
                      </a:r>
                      <a:r>
                        <a:rPr lang="el-GR" sz="1200" b="0" i="1" kern="1200" dirty="0" smtClean="0">
                          <a:solidFill>
                            <a:schemeClr val="tx1"/>
                          </a:solidFill>
                          <a:latin typeface="+mn-lt"/>
                          <a:ea typeface="+mn-ea"/>
                          <a:cs typeface="+mn-cs"/>
                        </a:rPr>
                        <a:t>Διεξαγωγή μεστών ερωτημάτων που αποσαφηνίζουν ποικίλες απόψεις και οδηγούν σε καλύτερες λύσεις.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09"/>
                  </a:ext>
                </a:extLst>
              </a:tr>
              <a:tr h="252034">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l-GR" sz="1200" b="1" i="1" u="none" strike="noStrike" kern="1200" cap="none" spc="0" normalizeH="0" baseline="0" noProof="0" dirty="0" smtClean="0">
                          <a:ln>
                            <a:noFill/>
                          </a:ln>
                          <a:solidFill>
                            <a:srgbClr val="000000"/>
                          </a:solidFill>
                          <a:effectLst/>
                          <a:uLnTx/>
                          <a:uFillTx/>
                          <a:latin typeface="+mn-lt"/>
                          <a:ea typeface="+mn-ea"/>
                          <a:cs typeface="+mn-cs"/>
                        </a:rPr>
                        <a:t>Συμπεριφοριστική Διάθεση /Διάθεση Νοοτροπίας</a:t>
                      </a:r>
                      <a:r>
                        <a:rPr kumimoji="0" lang="en-US" sz="1200" b="1" i="1" u="none" strike="noStrike" kern="1200" cap="none" spc="0" normalizeH="0" baseline="0" noProof="0" dirty="0" smtClean="0">
                          <a:ln>
                            <a:noFill/>
                          </a:ln>
                          <a:solidFill>
                            <a:srgbClr val="000000"/>
                          </a:solidFill>
                          <a:effectLst/>
                          <a:uLnTx/>
                          <a:uFillTx/>
                          <a:latin typeface="+mn-lt"/>
                          <a:ea typeface="+mn-ea"/>
                          <a:cs typeface="+mn-cs"/>
                        </a:rPr>
                        <a:t>:</a:t>
                      </a:r>
                      <a:r>
                        <a:rPr kumimoji="0" lang="el-GR" sz="1200" b="1" i="1" u="none" strike="noStrike" kern="1200" cap="none" spc="0" normalizeH="0" baseline="0" noProof="0" dirty="0" smtClean="0">
                          <a:ln>
                            <a:noFill/>
                          </a:ln>
                          <a:solidFill>
                            <a:srgbClr val="000000"/>
                          </a:solidFill>
                          <a:effectLst/>
                          <a:uLnTx/>
                          <a:uFillTx/>
                          <a:latin typeface="+mn-lt"/>
                          <a:ea typeface="+mn-ea"/>
                          <a:cs typeface="+mn-cs"/>
                        </a:rPr>
                        <a:t> </a:t>
                      </a:r>
                      <a:r>
                        <a:rPr lang="el-GR" sz="1200" b="0" i="1" kern="1200" noProof="0" dirty="0" smtClean="0">
                          <a:solidFill>
                            <a:schemeClr val="tx1"/>
                          </a:solidFill>
                          <a:latin typeface="+mn-lt"/>
                          <a:ea typeface="+mn-ea"/>
                          <a:cs typeface="+mn-cs"/>
                        </a:rPr>
                        <a:t>Εμπιστοσύνη της σκέψης. Περιέργεια και διάθεση να είσαι καλά πληροφορημένος. Να έχεις ανοιχτό και δίκαιο μυαλό. Ευελιξία και εντιμότητα.</a:t>
                      </a:r>
                      <a:r>
                        <a:rPr lang="el-GR" sz="1200" b="0" i="1" kern="1200" baseline="0" noProof="0" dirty="0" smtClean="0">
                          <a:solidFill>
                            <a:schemeClr val="tx1"/>
                          </a:solidFill>
                          <a:latin typeface="+mn-lt"/>
                          <a:ea typeface="+mn-ea"/>
                          <a:cs typeface="+mn-cs"/>
                        </a:rPr>
                        <a:t> </a:t>
                      </a:r>
                      <a:r>
                        <a:rPr lang="el-GR" sz="1200" b="0" i="1" kern="1200" noProof="0" dirty="0" smtClean="0">
                          <a:solidFill>
                            <a:schemeClr val="tx1"/>
                          </a:solidFill>
                          <a:latin typeface="+mn-lt"/>
                          <a:ea typeface="+mn-ea"/>
                          <a:cs typeface="+mn-cs"/>
                        </a:rPr>
                        <a:t>Περιέργεια και ανησυχία να ενημερωθείς καλά. Να είσαι σε εγρήγορση  σε ευκαιρίες για την χρήση ΤΠΕ. Να έχεις εμπιστοσύνη και να είσαι συνεπής στην κρίση. Να έχεις ανοιχτό και δίκαιο μυαλό ,ευελιξία στην κρίση εναλλακτικών απόψεων. Αδιάβλητη αξιολόγηση των προκαταλήψεων κάποιου.</a:t>
                      </a:r>
                      <a:r>
                        <a:rPr lang="el-GR" sz="1200" b="0" i="1" kern="1200" baseline="0" noProof="0" dirty="0" smtClean="0">
                          <a:solidFill>
                            <a:schemeClr val="tx1"/>
                          </a:solidFill>
                          <a:latin typeface="+mn-lt"/>
                          <a:ea typeface="+mn-ea"/>
                          <a:cs typeface="+mn-cs"/>
                        </a:rPr>
                        <a:t> </a:t>
                      </a:r>
                      <a:r>
                        <a:rPr lang="el-GR" sz="1200" b="0" i="1" kern="1200" noProof="0" dirty="0" smtClean="0">
                          <a:solidFill>
                            <a:schemeClr val="tx1"/>
                          </a:solidFill>
                          <a:latin typeface="+mn-lt"/>
                          <a:ea typeface="+mn-ea"/>
                          <a:cs typeface="+mn-cs"/>
                        </a:rPr>
                        <a:t>Θέληση επανεκτίμησης ή επανάληψης των απόψεων του άλλου όταν αιτιολογείται.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200533498"/>
      </p:ext>
    </p:extLst>
  </p:cSld>
  <p:clrMapOvr>
    <a:masterClrMapping/>
  </p:clrMapOvr>
  <mc:AlternateContent xmlns:mc="http://schemas.openxmlformats.org/markup-compatibility/2006" xmlns:p14="http://schemas.microsoft.com/office/powerpoint/2010/main">
    <mc:Choice Requires="p14">
      <p:transition spd="slow" p14:dur="1500">
        <p:wheel spokes="1"/>
      </p:transition>
    </mc:Choice>
    <mc:Fallback xmlns="">
      <p:transition spd="slow">
        <p:wheel spokes="1"/>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034" name="Group 2"/>
          <p:cNvGraphicFramePr>
            <a:graphicFrameLocks noGrp="1"/>
          </p:cNvGraphicFramePr>
          <p:nvPr>
            <p:extLst>
              <p:ext uri="{D42A27DB-BD31-4B8C-83A1-F6EECF244321}">
                <p14:modId xmlns:p14="http://schemas.microsoft.com/office/powerpoint/2010/main" val="290083490"/>
              </p:ext>
            </p:extLst>
          </p:nvPr>
        </p:nvGraphicFramePr>
        <p:xfrm>
          <a:off x="14785" y="0"/>
          <a:ext cx="9144000" cy="6857998"/>
        </p:xfrm>
        <a:graphic>
          <a:graphicData uri="http://schemas.openxmlformats.org/drawingml/2006/table">
            <a:tbl>
              <a:tblPr/>
              <a:tblGrid>
                <a:gridCol w="2057400">
                  <a:extLst>
                    <a:ext uri="{9D8B030D-6E8A-4147-A177-3AD203B41FA5}">
                      <a16:colId xmlns:a16="http://schemas.microsoft.com/office/drawing/2014/main" xmlns="" val="20000"/>
                    </a:ext>
                  </a:extLst>
                </a:gridCol>
                <a:gridCol w="7086600">
                  <a:extLst>
                    <a:ext uri="{9D8B030D-6E8A-4147-A177-3AD203B41FA5}">
                      <a16:colId xmlns:a16="http://schemas.microsoft.com/office/drawing/2014/main" xmlns="" val="20001"/>
                    </a:ext>
                  </a:extLst>
                </a:gridCol>
              </a:tblGrid>
              <a:tr h="539560">
                <a:tc gridSpan="2">
                  <a:txBody>
                    <a:bodyPr/>
                    <a:lstStyle/>
                    <a:p>
                      <a:pPr marL="0" marR="0" lvl="0" indent="0" algn="ctr" defTabSz="914400" rtl="0" eaLnBrk="1" fontAlgn="base" latinLnBrk="0" hangingPunct="1">
                        <a:lnSpc>
                          <a:spcPct val="15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cs typeface="Arial" charset="0"/>
                        </a:rPr>
                        <a:t>Τρόποι σκέψης : </a:t>
                      </a:r>
                      <a:r>
                        <a:rPr kumimoji="0" lang="el-GR" sz="1800" b="1" i="0" u="none" strike="noStrike" cap="none" normalizeH="0" baseline="0" dirty="0" err="1" smtClean="0">
                          <a:ln>
                            <a:noFill/>
                          </a:ln>
                          <a:solidFill>
                            <a:schemeClr val="tx1"/>
                          </a:solidFill>
                          <a:effectLst/>
                          <a:latin typeface="Arial" charset="0"/>
                          <a:cs typeface="Arial" charset="0"/>
                        </a:rPr>
                        <a:t>Μεταγνώση</a:t>
                      </a:r>
                      <a:r>
                        <a:rPr kumimoji="0" lang="el-GR" sz="1800" b="1" i="0" u="none" strike="noStrike" cap="none" normalizeH="0" baseline="0" dirty="0" smtClean="0">
                          <a:ln>
                            <a:noFill/>
                          </a:ln>
                          <a:solidFill>
                            <a:schemeClr val="tx1"/>
                          </a:solidFill>
                          <a:effectLst/>
                          <a:latin typeface="Arial" charset="0"/>
                          <a:cs typeface="Arial" charset="0"/>
                        </a:rPr>
                        <a:t> (μαθαίνω πώς να μαθαίνω)</a:t>
                      </a:r>
                      <a:endParaRPr kumimoji="0" lang="el-GR" sz="2000" b="1" i="0" u="none" strike="noStrike" cap="none" normalizeH="0" baseline="0" dirty="0" smtClean="0">
                        <a:ln>
                          <a:noFill/>
                        </a:ln>
                        <a:solidFill>
                          <a:srgbClr val="FF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pPr marL="0" marR="0" lvl="0" indent="0" algn="ctr" defTabSz="914400" rtl="0" eaLnBrk="1" fontAlgn="base" latinLnBrk="0" hangingPunct="1">
                        <a:lnSpc>
                          <a:spcPct val="150000"/>
                        </a:lnSpc>
                        <a:spcBef>
                          <a:spcPct val="20000"/>
                        </a:spcBef>
                        <a:spcAft>
                          <a:spcPct val="0"/>
                        </a:spcAft>
                        <a:buClrTx/>
                        <a:buSzTx/>
                        <a:buFontTx/>
                        <a:buNone/>
                        <a:tabLst/>
                      </a:pPr>
                      <a:endParaRPr kumimoji="0" lang="el-GR" sz="1800" b="1" i="0" u="none" strike="noStrike" cap="none" normalizeH="0" baseline="0" dirty="0" smtClean="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1">
                      <a:blip r:embed="rId3">
                        <a:alphaModFix amt="52000"/>
                      </a:blip>
                      <a:srcRect/>
                      <a:tile tx="0" ty="0" sx="100000" sy="100000" flip="none" algn="tl"/>
                    </a:blipFill>
                  </a:tcPr>
                </a:tc>
                <a:extLst>
                  <a:ext uri="{0D108BD9-81ED-4DB2-BD59-A6C34878D82A}">
                    <a16:rowId xmlns:a16="http://schemas.microsoft.com/office/drawing/2014/main" xmlns="" val="10000"/>
                  </a:ext>
                </a:extLst>
              </a:tr>
              <a:tr h="614292">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Α.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Γνώση</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600" b="1" i="0" u="none" strike="noStrike" cap="none" normalizeH="0" baseline="0" dirty="0" smtClean="0">
                          <a:ln>
                            <a:noFill/>
                          </a:ln>
                          <a:solidFill>
                            <a:srgbClr val="C00000"/>
                          </a:solidFill>
                          <a:effectLst/>
                          <a:latin typeface="Arial" charset="0"/>
                          <a:cs typeface="Arial" charset="0"/>
                        </a:rPr>
                        <a:t>Γνώση και κατανόηση των επιθυμητών μεθόδων μάθησης, ικανοτήτων και αδυναμιών.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1"/>
                  </a:ext>
                </a:extLst>
              </a:tr>
              <a:tr h="614292">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rgbClr val="C00000"/>
                          </a:solidFill>
                          <a:effectLst/>
                          <a:latin typeface="Arial" charset="0"/>
                          <a:cs typeface="Arial" charset="0"/>
                        </a:rPr>
                        <a:t>Επίγνωση των ευκαιριών εκπαίδευσης και κατάρτισης και των συνεπαγόμενων δυνατοτήτων σταδιοδρομίας.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02"/>
                  </a:ext>
                </a:extLst>
              </a:tr>
              <a:tr h="1140830">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Β.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Ικανότητες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bg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CC"/>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600" b="1" i="0" u="none" strike="noStrike" cap="none" normalizeH="0" baseline="0" dirty="0" smtClean="0">
                          <a:ln>
                            <a:noFill/>
                          </a:ln>
                          <a:solidFill>
                            <a:schemeClr val="tx1"/>
                          </a:solidFill>
                          <a:effectLst/>
                          <a:latin typeface="Arial" charset="0"/>
                          <a:cs typeface="Arial" charset="0"/>
                        </a:rPr>
                        <a:t>Αποτελεσματική αυτοδιαχείριση μάθησης &amp; σταδιοδρομίας. Έμφαση σε αυτονομία, πειθαρχία, επιμονή, διαχείριση πληροφορίας στην μαθησιακή διαδικασία.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E49C"/>
                    </a:solidFill>
                  </a:tcPr>
                </a:tc>
                <a:extLst>
                  <a:ext uri="{0D108BD9-81ED-4DB2-BD59-A6C34878D82A}">
                    <a16:rowId xmlns:a16="http://schemas.microsoft.com/office/drawing/2014/main" xmlns="" val="10003"/>
                  </a:ext>
                </a:extLst>
              </a:tr>
              <a:tr h="614292">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chemeClr val="tx1"/>
                          </a:solidFill>
                          <a:effectLst/>
                          <a:latin typeface="Arial" charset="0"/>
                          <a:cs typeface="Arial" charset="0"/>
                        </a:rPr>
                        <a:t>Επικέντρωση &amp; κριτικός προβληματισμός στο αντικείμενο &amp; στο σκοπό της μάθησης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E49C"/>
                    </a:solidFill>
                  </a:tcPr>
                </a:tc>
                <a:extLst>
                  <a:ext uri="{0D108BD9-81ED-4DB2-BD59-A6C34878D82A}">
                    <a16:rowId xmlns:a16="http://schemas.microsoft.com/office/drawing/2014/main" xmlns="" val="10004"/>
                  </a:ext>
                </a:extLst>
              </a:tr>
              <a:tr h="1404098">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chemeClr val="tx1"/>
                          </a:solidFill>
                          <a:effectLst/>
                          <a:latin typeface="Arial" charset="0"/>
                          <a:cs typeface="Arial" charset="0"/>
                        </a:rPr>
                        <a:t>Αποτελεσματική επικοινωνία με χρήση κατάλληλων  </a:t>
                      </a:r>
                      <a:r>
                        <a:rPr kumimoji="0" lang="el-GR" sz="1600" b="1" i="0" u="none" strike="noStrike" cap="none" normalizeH="0" baseline="0" dirty="0" err="1" smtClean="0">
                          <a:ln>
                            <a:noFill/>
                          </a:ln>
                          <a:solidFill>
                            <a:schemeClr val="tx1"/>
                          </a:solidFill>
                          <a:effectLst/>
                          <a:latin typeface="Arial" charset="0"/>
                          <a:cs typeface="Arial" charset="0"/>
                        </a:rPr>
                        <a:t>παραγλωσσικών</a:t>
                      </a:r>
                      <a:r>
                        <a:rPr kumimoji="0" lang="el-GR" sz="1600" b="1" i="0" u="none" strike="noStrike" cap="none" normalizeH="0" baseline="0" dirty="0" smtClean="0">
                          <a:ln>
                            <a:noFill/>
                          </a:ln>
                          <a:solidFill>
                            <a:schemeClr val="tx1"/>
                          </a:solidFill>
                          <a:effectLst/>
                          <a:latin typeface="Arial" charset="0"/>
                          <a:cs typeface="Arial" charset="0"/>
                        </a:rPr>
                        <a:t> στοιχείων, υποστηρικτικών της </a:t>
                      </a:r>
                      <a:r>
                        <a:rPr kumimoji="0" lang="el-GR" sz="1600" b="1" i="0" u="none" strike="noStrike" cap="none" normalizeH="0" baseline="0" dirty="0" err="1" smtClean="0">
                          <a:ln>
                            <a:noFill/>
                          </a:ln>
                          <a:solidFill>
                            <a:schemeClr val="tx1"/>
                          </a:solidFill>
                          <a:effectLst/>
                          <a:latin typeface="Arial" charset="0"/>
                          <a:cs typeface="Arial" charset="0"/>
                        </a:rPr>
                        <a:t>προφορικότητας</a:t>
                      </a:r>
                      <a:r>
                        <a:rPr kumimoji="0" lang="el-GR" sz="1600" b="1" i="0" u="none" strike="noStrike" cap="none" normalizeH="0" baseline="0" dirty="0" smtClean="0">
                          <a:ln>
                            <a:noFill/>
                          </a:ln>
                          <a:solidFill>
                            <a:schemeClr val="tx1"/>
                          </a:solidFill>
                          <a:effectLst/>
                          <a:latin typeface="Arial" charset="0"/>
                          <a:cs typeface="Arial" charset="0"/>
                        </a:rPr>
                        <a:t> / δυνατότητα κατανόησης - παραγωγής ποικίλων  </a:t>
                      </a:r>
                      <a:r>
                        <a:rPr kumimoji="0" lang="el-GR" sz="1600" b="1" i="0" u="none" strike="noStrike" cap="none" normalizeH="0" baseline="0" dirty="0" err="1" smtClean="0">
                          <a:ln>
                            <a:noFill/>
                          </a:ln>
                          <a:solidFill>
                            <a:schemeClr val="tx1"/>
                          </a:solidFill>
                          <a:effectLst/>
                          <a:latin typeface="Arial" charset="0"/>
                          <a:cs typeface="Arial" charset="0"/>
                        </a:rPr>
                        <a:t>πολυμεσικών</a:t>
                      </a:r>
                      <a:r>
                        <a:rPr kumimoji="0" lang="el-GR" sz="1600" b="1" i="0" u="none" strike="noStrike" cap="none" normalizeH="0" baseline="0" dirty="0" smtClean="0">
                          <a:ln>
                            <a:noFill/>
                          </a:ln>
                          <a:solidFill>
                            <a:schemeClr val="tx1"/>
                          </a:solidFill>
                          <a:effectLst/>
                          <a:latin typeface="Arial" charset="0"/>
                          <a:cs typeface="Arial" charset="0"/>
                        </a:rPr>
                        <a:t> μηνυμάτων (γραπτών ή προφορικών, λεκτικών ή μη)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2E49C"/>
                    </a:solidFill>
                  </a:tcPr>
                </a:tc>
                <a:extLst>
                  <a:ext uri="{0D108BD9-81ED-4DB2-BD59-A6C34878D82A}">
                    <a16:rowId xmlns:a16="http://schemas.microsoft.com/office/drawing/2014/main" xmlns="" val="10005"/>
                  </a:ext>
                </a:extLst>
              </a:tr>
              <a:tr h="614292">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Γ.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bg1"/>
                          </a:solidFill>
                          <a:effectLst/>
                          <a:latin typeface="Arial" charset="0"/>
                          <a:cs typeface="Arial" charset="0"/>
                        </a:rPr>
                        <a:t>Στάσεις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1" i="0" u="none" strike="noStrike" cap="none" normalizeH="0" baseline="0" dirty="0" smtClean="0">
                        <a:ln>
                          <a:noFill/>
                        </a:ln>
                        <a:solidFill>
                          <a:schemeClr val="tx1"/>
                        </a:solidFill>
                        <a:effectLst/>
                        <a:latin typeface="Arial"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pPr>
                      <a:r>
                        <a:rPr kumimoji="0" lang="el-GR" sz="1600" b="1" i="0" u="none" strike="noStrike" cap="none" normalizeH="0" baseline="0" dirty="0" smtClean="0">
                          <a:ln>
                            <a:noFill/>
                          </a:ln>
                          <a:solidFill>
                            <a:srgbClr val="002060"/>
                          </a:solidFill>
                          <a:effectLst/>
                          <a:latin typeface="Arial" charset="0"/>
                          <a:cs typeface="Arial" charset="0"/>
                        </a:rPr>
                        <a:t>Αυτοαντίληψη που ενέχει την επιθυμία για περαιτέρω ανάπτυξη ικανοτήτων –  </a:t>
                      </a:r>
                      <a:r>
                        <a:rPr kumimoji="0" lang="el-GR" sz="1600" b="1" i="0" u="none" strike="noStrike" cap="none" normalizeH="0" baseline="0" dirty="0" err="1" smtClean="0">
                          <a:ln>
                            <a:noFill/>
                          </a:ln>
                          <a:solidFill>
                            <a:srgbClr val="002060"/>
                          </a:solidFill>
                          <a:effectLst/>
                          <a:latin typeface="Arial" charset="0"/>
                          <a:cs typeface="Arial" charset="0"/>
                        </a:rPr>
                        <a:t>Aυτοπεποίθηση</a:t>
                      </a:r>
                      <a:endParaRPr kumimoji="0" lang="el-GR" sz="1600" b="1" i="0" u="none" strike="noStrike" cap="none" normalizeH="0" baseline="0" dirty="0" smtClean="0">
                        <a:ln>
                          <a:noFill/>
                        </a:ln>
                        <a:solidFill>
                          <a:srgbClr val="00206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06"/>
                  </a:ext>
                </a:extLst>
              </a:tr>
              <a:tr h="614292">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rgbClr val="002060"/>
                          </a:solidFill>
                          <a:effectLst/>
                          <a:latin typeface="Arial" charset="0"/>
                          <a:cs typeface="Arial" charset="0"/>
                        </a:rPr>
                        <a:t>Θετική στάση απέναντι στη μάθηση – Ανάληψη σχετικών πρωτοβουλιών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07"/>
                  </a:ext>
                </a:extLst>
              </a:tr>
              <a:tr h="351025">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rgbClr val="002060"/>
                          </a:solidFill>
                          <a:effectLst/>
                          <a:latin typeface="Arial" charset="0"/>
                          <a:cs typeface="Arial" charset="0"/>
                        </a:rPr>
                        <a:t>Προσαρμοστικότητα και ευελιξία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08"/>
                  </a:ext>
                </a:extLst>
              </a:tr>
              <a:tr h="351025">
                <a:tc vMerge="1">
                  <a:txBody>
                    <a:bodyPr/>
                    <a:lstStyle/>
                    <a:p>
                      <a:endParaRPr lang="el-GR"/>
                    </a:p>
                  </a:txBody>
                  <a:tcPr/>
                </a:tc>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l-GR" sz="1600" b="1" i="0" u="none" strike="noStrike" cap="none" normalizeH="0" baseline="0" dirty="0" smtClean="0">
                          <a:ln>
                            <a:noFill/>
                          </a:ln>
                          <a:solidFill>
                            <a:srgbClr val="002060"/>
                          </a:solidFill>
                          <a:effectLst/>
                          <a:latin typeface="Arial" charset="0"/>
                          <a:cs typeface="Arial" charset="0"/>
                        </a:rPr>
                        <a:t>Επίγνωση και ανασκευή εσφαλμένων αντιλήψεων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2C3"/>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2982172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4"/>
            <a:ext cx="9144000" cy="6857999"/>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404040"/>
              </a:solidFill>
            </a:endParaRPr>
          </a:p>
        </p:txBody>
      </p:sp>
      <p:sp>
        <p:nvSpPr>
          <p:cNvPr id="4" name="Ορθογώνιο 3"/>
          <p:cNvSpPr/>
          <p:nvPr/>
        </p:nvSpPr>
        <p:spPr>
          <a:xfrm>
            <a:off x="2514600" y="1367583"/>
            <a:ext cx="6781800" cy="3052118"/>
          </a:xfrm>
          <a:prstGeom prst="rect">
            <a:avLst/>
          </a:prstGeom>
        </p:spPr>
        <p:txBody>
          <a:bodyPr wrap="square">
            <a:spAutoFit/>
          </a:bodyPr>
          <a:lstStyle/>
          <a:p>
            <a:pPr marL="342900" indent="-342900">
              <a:lnSpc>
                <a:spcPct val="115000"/>
              </a:lnSpc>
              <a:spcAft>
                <a:spcPts val="1000"/>
              </a:spcAft>
              <a:buFont typeface="Wingdings" pitchFamily="2" charset="2"/>
              <a:buChar char="q"/>
            </a:pPr>
            <a:r>
              <a:rPr lang="el-GR" sz="2000" b="1" dirty="0">
                <a:solidFill>
                  <a:srgbClr val="FFFFCC"/>
                </a:solidFill>
                <a:latin typeface="Calibri"/>
                <a:ea typeface="Calibri"/>
                <a:cs typeface="Times New Roman"/>
              </a:rPr>
              <a:t>Η έκδοση καλύπτει τριάντα πέντε </a:t>
            </a:r>
            <a:r>
              <a:rPr lang="el-GR" sz="2000" b="1" dirty="0" err="1">
                <a:solidFill>
                  <a:srgbClr val="FFFFCC"/>
                </a:solidFill>
                <a:latin typeface="Calibri"/>
                <a:ea typeface="Calibri"/>
                <a:cs typeface="Times New Roman"/>
              </a:rPr>
              <a:t>διατομεακές</a:t>
            </a:r>
            <a:r>
              <a:rPr lang="el-GR" sz="2000" b="1" dirty="0">
                <a:solidFill>
                  <a:srgbClr val="FFFFCC"/>
                </a:solidFill>
                <a:latin typeface="Calibri"/>
                <a:ea typeface="Calibri"/>
                <a:cs typeface="Times New Roman"/>
              </a:rPr>
              <a:t> ικανότητες όπως ορίστηκαν  στο «</a:t>
            </a:r>
            <a:r>
              <a:rPr lang="el-GR" sz="2000" b="1" dirty="0" err="1">
                <a:solidFill>
                  <a:srgbClr val="FFFFCC"/>
                </a:solidFill>
                <a:latin typeface="Calibri"/>
                <a:ea typeface="Calibri"/>
                <a:cs typeface="Times New Roman"/>
              </a:rPr>
              <a:t>Marco</a:t>
            </a:r>
            <a:r>
              <a:rPr lang="el-GR" sz="2000" b="1" dirty="0">
                <a:solidFill>
                  <a:srgbClr val="FFFFCC"/>
                </a:solidFill>
                <a:latin typeface="Calibri"/>
                <a:ea typeface="Calibri"/>
                <a:cs typeface="Times New Roman"/>
              </a:rPr>
              <a:t> </a:t>
            </a:r>
            <a:r>
              <a:rPr lang="el-GR" sz="2000" b="1" dirty="0" err="1">
                <a:solidFill>
                  <a:srgbClr val="FFFFCC"/>
                </a:solidFill>
                <a:latin typeface="Calibri"/>
                <a:ea typeface="Calibri"/>
                <a:cs typeface="Times New Roman"/>
              </a:rPr>
              <a:t>Pedagógico</a:t>
            </a:r>
            <a:r>
              <a:rPr lang="el-GR" sz="2000" b="1" dirty="0">
                <a:solidFill>
                  <a:srgbClr val="FFFFCC"/>
                </a:solidFill>
                <a:latin typeface="Calibri"/>
                <a:ea typeface="Calibri"/>
                <a:cs typeface="Times New Roman"/>
              </a:rPr>
              <a:t>» (Παιδαγωγικό Πλαίσιο) (2001) που εκδόθηκε από το Πανεπιστήμιο του </a:t>
            </a:r>
            <a:r>
              <a:rPr lang="el-GR" sz="2000" b="1" dirty="0" err="1">
                <a:solidFill>
                  <a:srgbClr val="FFFFCC"/>
                </a:solidFill>
                <a:latin typeface="Calibri"/>
                <a:ea typeface="Calibri"/>
                <a:cs typeface="Times New Roman"/>
              </a:rPr>
              <a:t>Deusto</a:t>
            </a:r>
            <a:r>
              <a:rPr lang="el-GR" sz="2000" b="1" dirty="0">
                <a:solidFill>
                  <a:srgbClr val="FFFFCC"/>
                </a:solidFill>
                <a:latin typeface="Calibri"/>
                <a:ea typeface="Calibri"/>
                <a:cs typeface="Times New Roman"/>
              </a:rPr>
              <a:t>. </a:t>
            </a:r>
          </a:p>
          <a:p>
            <a:pPr marL="342900" indent="-342900">
              <a:lnSpc>
                <a:spcPct val="115000"/>
              </a:lnSpc>
              <a:spcAft>
                <a:spcPts val="1000"/>
              </a:spcAft>
              <a:buFont typeface="Wingdings" pitchFamily="2" charset="2"/>
              <a:buChar char="q"/>
            </a:pPr>
            <a:r>
              <a:rPr lang="el-GR" sz="2000" b="1" dirty="0">
                <a:solidFill>
                  <a:srgbClr val="FFFFCC"/>
                </a:solidFill>
                <a:latin typeface="Calibri"/>
                <a:ea typeface="Calibri"/>
                <a:cs typeface="Times New Roman"/>
              </a:rPr>
              <a:t>Το αντικείμενο της δημοσίευσης, είναι να παρουσιάσει ένα ευρύ φάσμα γενικών ή εγκάρσιων δεξιοτήτων ως  σημείο έναρξης προς επιλογή για κάθε σταδιοδρομία ή πτυχίο.</a:t>
            </a:r>
          </a:p>
        </p:txBody>
      </p:sp>
      <p:sp>
        <p:nvSpPr>
          <p:cNvPr id="2" name="Ορθογώνιο 1"/>
          <p:cNvSpPr/>
          <p:nvPr/>
        </p:nvSpPr>
        <p:spPr>
          <a:xfrm>
            <a:off x="36270" y="-21772"/>
            <a:ext cx="9107759" cy="941796"/>
          </a:xfrm>
          <a:prstGeom prst="rect">
            <a:avLst/>
          </a:prstGeom>
        </p:spPr>
        <p:txBody>
          <a:bodyPr wrap="square">
            <a:spAutoFit/>
          </a:bodyPr>
          <a:lstStyle/>
          <a:p>
            <a:pPr>
              <a:lnSpc>
                <a:spcPct val="115000"/>
              </a:lnSpc>
              <a:spcAft>
                <a:spcPts val="1000"/>
              </a:spcAft>
            </a:pPr>
            <a:r>
              <a:rPr lang="en-US" sz="2400" b="1" dirty="0" err="1">
                <a:solidFill>
                  <a:prstClr val="white"/>
                </a:solidFill>
                <a:latin typeface="Calibri"/>
                <a:ea typeface="Calibri"/>
                <a:cs typeface="Times New Roman"/>
              </a:rPr>
              <a:t>Στο</a:t>
            </a:r>
            <a:r>
              <a:rPr lang="en-US" sz="2400" b="1" dirty="0">
                <a:solidFill>
                  <a:prstClr val="white"/>
                </a:solidFill>
                <a:latin typeface="Calibri"/>
                <a:ea typeface="Calibri"/>
                <a:cs typeface="Times New Roman"/>
              </a:rPr>
              <a:t> </a:t>
            </a:r>
            <a:r>
              <a:rPr lang="en-US" sz="2400" b="1" dirty="0" err="1">
                <a:solidFill>
                  <a:prstClr val="white"/>
                </a:solidFill>
                <a:latin typeface="Calibri"/>
                <a:ea typeface="Calibri"/>
                <a:cs typeface="Times New Roman"/>
              </a:rPr>
              <a:t>Βι</a:t>
            </a:r>
            <a:r>
              <a:rPr lang="en-US" sz="2400" b="1" dirty="0">
                <a:solidFill>
                  <a:prstClr val="white"/>
                </a:solidFill>
                <a:latin typeface="Calibri"/>
                <a:ea typeface="Calibri"/>
                <a:cs typeface="Times New Roman"/>
              </a:rPr>
              <a:t>βλίο : Competence-based Learning -A proposal for the assessment  of generic competences,  University of Deusto, Spain 2008</a:t>
            </a:r>
          </a:p>
        </p:txBody>
      </p:sp>
      <p:pic>
        <p:nvPicPr>
          <p:cNvPr id="14" name="Picture 2" descr="http://primarymusic.gr/conference/images/logo-conf-layered.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artisticLineDrawing/>
                    </a14:imgEffect>
                    <a14:imgEffect>
                      <a14:colorTemperature colorTemp="4700"/>
                    </a14:imgEffect>
                  </a14:imgLayer>
                </a14:imgProps>
              </a:ext>
            </a:extLst>
          </a:blip>
          <a:srcRect/>
          <a:stretch>
            <a:fillRect/>
          </a:stretch>
        </p:blipFill>
        <p:spPr bwMode="auto">
          <a:xfrm>
            <a:off x="4419602" y="5605703"/>
            <a:ext cx="1085079" cy="1232962"/>
          </a:xfrm>
          <a:prstGeom prst="rect">
            <a:avLst/>
          </a:prstGeom>
          <a:blipFill dpi="0" rotWithShape="1">
            <a:blip r:embed="rId5" cstate="print">
              <a:alphaModFix amt="0"/>
              <a:duotone>
                <a:prstClr val="black"/>
                <a:srgbClr val="D9C3A5">
                  <a:tint val="50000"/>
                  <a:satMod val="180000"/>
                </a:srgbClr>
              </a:duotone>
            </a:blip>
            <a:srcRect/>
            <a:stretch>
              <a:fillRect/>
            </a:stretch>
          </a:blipFill>
          <a:extLst/>
        </p:spPr>
      </p:pic>
      <p:pic>
        <p:nvPicPr>
          <p:cNvPr id="6" name="Picture 2" descr="C:\Users\Gewrgia\Desktop\15096341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129" y="1219200"/>
            <a:ext cx="2222764" cy="29226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2082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47991F1-7C9D-4EE6-8A93-AA503CD6F9EA}"/>
              </a:ext>
            </a:extLst>
          </p:cNvPr>
          <p:cNvSpPr>
            <a:spLocks noGrp="1"/>
          </p:cNvSpPr>
          <p:nvPr>
            <p:ph type="title"/>
          </p:nvPr>
        </p:nvSpPr>
        <p:spPr>
          <a:xfrm>
            <a:off x="987471" y="228600"/>
            <a:ext cx="7429499" cy="1478570"/>
          </a:xfrm>
        </p:spPr>
        <p:txBody>
          <a:bodyPr/>
          <a:lstStyle/>
          <a:p>
            <a:r>
              <a:rPr lang="el-GR" b="1" dirty="0" err="1" smtClean="0">
                <a:solidFill>
                  <a:srgbClr val="FFFF00"/>
                </a:solidFill>
                <a:latin typeface="Arial" pitchFamily="34" charset="0"/>
                <a:cs typeface="Arial" pitchFamily="34" charset="0"/>
              </a:rPr>
              <a:t>Μοντελο</a:t>
            </a:r>
            <a:r>
              <a:rPr lang="el-GR" b="1" dirty="0" smtClean="0">
                <a:solidFill>
                  <a:srgbClr val="FFFF00"/>
                </a:solidFill>
                <a:latin typeface="Arial" pitchFamily="34" charset="0"/>
                <a:cs typeface="Arial" pitchFamily="34" charset="0"/>
              </a:rPr>
              <a:t> </a:t>
            </a:r>
            <a:r>
              <a:rPr lang="el-GR" b="1" dirty="0" err="1" smtClean="0">
                <a:solidFill>
                  <a:srgbClr val="FFFF00"/>
                </a:solidFill>
                <a:latin typeface="Arial" pitchFamily="34" charset="0"/>
                <a:cs typeface="Arial" pitchFamily="34" charset="0"/>
              </a:rPr>
              <a:t>εκπαιδευσησ</a:t>
            </a:r>
            <a:r>
              <a:rPr lang="el-GR" b="1" dirty="0" smtClean="0">
                <a:solidFill>
                  <a:srgbClr val="FFFF00"/>
                </a:solidFill>
                <a:latin typeface="Arial" pitchFamily="34" charset="0"/>
                <a:cs typeface="Arial" pitchFamily="34" charset="0"/>
              </a:rPr>
              <a:t> </a:t>
            </a:r>
            <a:r>
              <a:rPr lang="el-GR" b="1" dirty="0" err="1" smtClean="0">
                <a:solidFill>
                  <a:srgbClr val="FFFF00"/>
                </a:solidFill>
                <a:latin typeface="Arial" pitchFamily="34" charset="0"/>
                <a:cs typeface="Arial" pitchFamily="34" charset="0"/>
              </a:rPr>
              <a:t>πανεπιστημιου</a:t>
            </a:r>
            <a:r>
              <a:rPr lang="el-GR" b="1" dirty="0" smtClean="0">
                <a:solidFill>
                  <a:srgbClr val="FFFF00"/>
                </a:solidFill>
                <a:latin typeface="Arial" pitchFamily="34" charset="0"/>
                <a:cs typeface="Arial" pitchFamily="34" charset="0"/>
              </a:rPr>
              <a:t> </a:t>
            </a:r>
            <a:r>
              <a:rPr lang="en-GB" b="1" dirty="0" err="1" smtClean="0">
                <a:solidFill>
                  <a:srgbClr val="FFFF00"/>
                </a:solidFill>
                <a:latin typeface="Arial" pitchFamily="34" charset="0"/>
                <a:cs typeface="Arial" pitchFamily="34" charset="0"/>
              </a:rPr>
              <a:t>deusto</a:t>
            </a:r>
            <a:endParaRPr lang="el-GR" b="1" dirty="0">
              <a:solidFill>
                <a:srgbClr val="FFFF00"/>
              </a:solidFill>
              <a:latin typeface="Arial" pitchFamily="34" charset="0"/>
              <a:cs typeface="Arial" pitchFamily="34" charset="0"/>
            </a:endParaRPr>
          </a:p>
        </p:txBody>
      </p:sp>
      <p:pic>
        <p:nvPicPr>
          <p:cNvPr id="6" name="Θέση περιεχομένου 5">
            <a:extLst>
              <a:ext uri="{FF2B5EF4-FFF2-40B4-BE49-F238E27FC236}">
                <a16:creationId xmlns="" xmlns:a16="http://schemas.microsoft.com/office/drawing/2014/main" id="{7EE4FA0B-89DB-45DE-8033-0ED4CF12066E}"/>
              </a:ext>
            </a:extLst>
          </p:cNvPr>
          <p:cNvPicPr>
            <a:picLocks noGrp="1" noChangeAspect="1"/>
          </p:cNvPicPr>
          <p:nvPr>
            <p:ph idx="1"/>
          </p:nvPr>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sharpenSoften amount="2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1009" y="1774566"/>
            <a:ext cx="4604147" cy="3580541"/>
          </a:xfrm>
        </p:spPr>
      </p:pic>
      <p:sp>
        <p:nvSpPr>
          <p:cNvPr id="7" name="Θέση περιεχομένου 2">
            <a:extLst>
              <a:ext uri="{FF2B5EF4-FFF2-40B4-BE49-F238E27FC236}">
                <a16:creationId xmlns="" xmlns:a16="http://schemas.microsoft.com/office/drawing/2014/main" id="{2C96FDAB-DF12-4259-8EC2-F72B1B103898}"/>
              </a:ext>
            </a:extLst>
          </p:cNvPr>
          <p:cNvSpPr txBox="1">
            <a:spLocks/>
          </p:cNvSpPr>
          <p:nvPr/>
        </p:nvSpPr>
        <p:spPr>
          <a:xfrm>
            <a:off x="5232844" y="1813389"/>
            <a:ext cx="3184127" cy="35417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fontAlgn="auto">
              <a:spcAft>
                <a:spcPts val="0"/>
              </a:spcAft>
            </a:pPr>
            <a:r>
              <a:rPr lang="el-GR" sz="2200" b="1" dirty="0">
                <a:solidFill>
                  <a:prstClr val="white"/>
                </a:solidFill>
              </a:rPr>
              <a:t>Μάθηση επικεντρωμένη στους μαθητές</a:t>
            </a:r>
          </a:p>
          <a:p>
            <a:pPr fontAlgn="auto">
              <a:spcAft>
                <a:spcPts val="0"/>
              </a:spcAft>
            </a:pPr>
            <a:r>
              <a:rPr lang="el-GR" sz="2200" b="1" dirty="0">
                <a:solidFill>
                  <a:prstClr val="white"/>
                </a:solidFill>
              </a:rPr>
              <a:t>Ομαδική εργασία &amp; </a:t>
            </a:r>
            <a:r>
              <a:rPr lang="el-GR" sz="2200" b="1" dirty="0" err="1">
                <a:solidFill>
                  <a:prstClr val="white"/>
                </a:solidFill>
              </a:rPr>
              <a:t>συνεργατικότητα</a:t>
            </a:r>
            <a:endParaRPr lang="el-GR" sz="2200" b="1" dirty="0">
              <a:solidFill>
                <a:prstClr val="white"/>
              </a:solidFill>
            </a:endParaRPr>
          </a:p>
          <a:p>
            <a:pPr fontAlgn="auto">
              <a:spcAft>
                <a:spcPts val="0"/>
              </a:spcAft>
            </a:pPr>
            <a:r>
              <a:rPr lang="el-GR" sz="2200" b="1" dirty="0">
                <a:solidFill>
                  <a:prstClr val="white"/>
                </a:solidFill>
              </a:rPr>
              <a:t>Ανάθεση καθηκόντων και ενθάρρυνση ηγεσίας</a:t>
            </a:r>
          </a:p>
          <a:p>
            <a:pPr fontAlgn="auto">
              <a:spcAft>
                <a:spcPts val="0"/>
              </a:spcAft>
            </a:pPr>
            <a:r>
              <a:rPr lang="el-GR" sz="2200" b="1" dirty="0">
                <a:solidFill>
                  <a:prstClr val="white"/>
                </a:solidFill>
              </a:rPr>
              <a:t>Ηθική και κοινωνική δέσμευση</a:t>
            </a:r>
          </a:p>
        </p:txBody>
      </p:sp>
      <p:sp>
        <p:nvSpPr>
          <p:cNvPr id="3" name="Ορθογώνιο 2">
            <a:extLst>
              <a:ext uri="{FF2B5EF4-FFF2-40B4-BE49-F238E27FC236}">
                <a16:creationId xmlns="" xmlns:a16="http://schemas.microsoft.com/office/drawing/2014/main" id="{82F5E20E-E05A-40C4-8A27-DADC1B9266BD}"/>
              </a:ext>
            </a:extLst>
          </p:cNvPr>
          <p:cNvSpPr/>
          <p:nvPr/>
        </p:nvSpPr>
        <p:spPr>
          <a:xfrm>
            <a:off x="990601" y="5355103"/>
            <a:ext cx="7543800" cy="1107996"/>
          </a:xfrm>
          <a:prstGeom prst="rect">
            <a:avLst/>
          </a:prstGeom>
        </p:spPr>
        <p:txBody>
          <a:bodyPr wrap="square">
            <a:spAutoFit/>
          </a:bodyPr>
          <a:lstStyle/>
          <a:p>
            <a:pPr defTabSz="457200" fontAlgn="auto">
              <a:spcBef>
                <a:spcPts val="0"/>
              </a:spcBef>
              <a:spcAft>
                <a:spcPts val="0"/>
              </a:spcAft>
            </a:pP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Οι </a:t>
            </a:r>
            <a:r>
              <a:rPr lang="el-GR" sz="22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τέσσερις πλευρές της πυραμίδας </a:t>
            </a: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αντιπροσωπεύουν τα </a:t>
            </a:r>
            <a:r>
              <a:rPr lang="el-GR" sz="22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τέσσερα βασικά χαρακτηριστικά του μοντέλου</a:t>
            </a: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 τις </a:t>
            </a:r>
            <a:r>
              <a:rPr lang="el-GR" sz="2200" i="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Αξίες</a:t>
            </a: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 τις </a:t>
            </a:r>
            <a:r>
              <a:rPr lang="el-GR" sz="2200" i="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Συμπεριφορές</a:t>
            </a: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 τις </a:t>
            </a:r>
            <a:r>
              <a:rPr lang="el-GR" sz="2200" i="1" u="sng"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Δεξιότητες</a:t>
            </a:r>
            <a:r>
              <a:rPr lang="el-GR" sz="2200" i="1" dirty="0" smtClean="0">
                <a:solidFill>
                  <a:prstClr val="white"/>
                </a:solidFill>
                <a:latin typeface="Calibri" panose="020F0502020204030204" pitchFamily="34" charset="0"/>
                <a:ea typeface="Calibri" panose="020F0502020204030204" pitchFamily="34" charset="0"/>
                <a:cs typeface="Times New Roman" panose="02020603050405020304" pitchFamily="18" charset="0"/>
              </a:rPr>
              <a:t> </a:t>
            </a: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και το </a:t>
            </a:r>
            <a:r>
              <a:rPr lang="el-GR" sz="2200" i="1" u="sng" dirty="0">
                <a:solidFill>
                  <a:prstClr val="white"/>
                </a:solidFill>
                <a:latin typeface="Calibri" panose="020F0502020204030204" pitchFamily="34" charset="0"/>
                <a:ea typeface="Calibri" panose="020F0502020204030204" pitchFamily="34" charset="0"/>
                <a:cs typeface="Times New Roman" panose="02020603050405020304" pitchFamily="18" charset="0"/>
              </a:rPr>
              <a:t>Μοντέλο Εκμάθησης</a:t>
            </a:r>
            <a:r>
              <a:rPr lang="el-GR" sz="2200" i="1" dirty="0">
                <a:solidFill>
                  <a:prstClr val="white"/>
                </a:solidFill>
                <a:latin typeface="Calibri" panose="020F0502020204030204" pitchFamily="34" charset="0"/>
                <a:ea typeface="Calibri" panose="020F0502020204030204" pitchFamily="34" charset="0"/>
                <a:cs typeface="Times New Roman" panose="02020603050405020304" pitchFamily="18" charset="0"/>
              </a:rPr>
              <a:t>.</a:t>
            </a:r>
            <a:endParaRPr lang="el-GR" sz="2200" i="1" dirty="0">
              <a:solidFill>
                <a:prstClr val="white"/>
              </a:solidFill>
              <a:latin typeface="Arial" charset="0"/>
              <a:cs typeface="Arial" charset="0"/>
            </a:endParaRPr>
          </a:p>
        </p:txBody>
      </p:sp>
    </p:spTree>
    <p:extLst>
      <p:ext uri="{BB962C8B-B14F-4D97-AF65-F5344CB8AC3E}">
        <p14:creationId xmlns:p14="http://schemas.microsoft.com/office/powerpoint/2010/main" val="927970131"/>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0" y="4"/>
            <a:ext cx="9144000" cy="6857999"/>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404040"/>
              </a:solidFill>
            </a:endParaRPr>
          </a:p>
        </p:txBody>
      </p:sp>
      <p:sp>
        <p:nvSpPr>
          <p:cNvPr id="4" name="Ορθογώνιο 3"/>
          <p:cNvSpPr/>
          <p:nvPr/>
        </p:nvSpPr>
        <p:spPr>
          <a:xfrm>
            <a:off x="2362200" y="1066892"/>
            <a:ext cx="6781800" cy="3534301"/>
          </a:xfrm>
          <a:prstGeom prst="rect">
            <a:avLst/>
          </a:prstGeom>
        </p:spPr>
        <p:txBody>
          <a:bodyPr wrap="square">
            <a:spAutoFit/>
          </a:bodyPr>
          <a:lstStyle/>
          <a:p>
            <a:pPr marL="342900" indent="-342900">
              <a:lnSpc>
                <a:spcPct val="115000"/>
              </a:lnSpc>
              <a:spcAft>
                <a:spcPts val="1000"/>
              </a:spcAft>
              <a:buFont typeface="Wingdings" pitchFamily="2" charset="2"/>
              <a:buChar char="q"/>
            </a:pPr>
            <a:r>
              <a:rPr lang="el-GR" sz="2000" b="1" i="1" dirty="0" err="1">
                <a:solidFill>
                  <a:srgbClr val="FFFFCC"/>
                </a:solidFill>
                <a:latin typeface="Calibri"/>
                <a:ea typeface="Calibri"/>
                <a:cs typeface="Times New Roman"/>
              </a:rPr>
              <a:t>Εργαλειακές</a:t>
            </a:r>
            <a:r>
              <a:rPr lang="el-GR" sz="2000" b="1" i="1" dirty="0">
                <a:solidFill>
                  <a:srgbClr val="FFFFCC"/>
                </a:solidFill>
                <a:latin typeface="Calibri"/>
                <a:ea typeface="Calibri"/>
                <a:cs typeface="Times New Roman"/>
              </a:rPr>
              <a:t>   δεξιότητες</a:t>
            </a:r>
            <a:r>
              <a:rPr lang="el-GR" sz="2000" b="1" dirty="0">
                <a:solidFill>
                  <a:srgbClr val="FFFFCC"/>
                </a:solidFill>
                <a:latin typeface="Calibri"/>
                <a:ea typeface="Calibri"/>
                <a:cs typeface="Times New Roman"/>
              </a:rPr>
              <a:t>: θεωρούνται ως μέσα ή εργαλεία για την απόκτηση ενός δεδομένου </a:t>
            </a:r>
            <a:r>
              <a:rPr lang="el-GR" sz="2000" b="1" dirty="0" smtClean="0">
                <a:solidFill>
                  <a:srgbClr val="FFFFCC"/>
                </a:solidFill>
                <a:latin typeface="Calibri"/>
                <a:ea typeface="Calibri"/>
                <a:cs typeface="Times New Roman"/>
              </a:rPr>
              <a:t>τέλους</a:t>
            </a:r>
            <a:endParaRPr lang="el-GR" sz="2000" b="1" dirty="0">
              <a:solidFill>
                <a:srgbClr val="FFFFCC"/>
              </a:solidFill>
              <a:latin typeface="Calibri"/>
              <a:ea typeface="Calibri"/>
              <a:cs typeface="Times New Roman"/>
            </a:endParaRPr>
          </a:p>
          <a:p>
            <a:pPr marL="342900" indent="-342900">
              <a:lnSpc>
                <a:spcPct val="115000"/>
              </a:lnSpc>
              <a:spcAft>
                <a:spcPts val="1000"/>
              </a:spcAft>
              <a:buFont typeface="Wingdings" pitchFamily="2" charset="2"/>
              <a:buChar char="q"/>
            </a:pPr>
            <a:r>
              <a:rPr lang="el-GR" sz="2000" b="1" i="1" dirty="0">
                <a:solidFill>
                  <a:srgbClr val="FFFFCC"/>
                </a:solidFill>
                <a:latin typeface="Calibri"/>
                <a:ea typeface="Calibri"/>
                <a:cs typeface="Times New Roman"/>
              </a:rPr>
              <a:t>Διαπροσωπικές δεξιότητες</a:t>
            </a:r>
            <a:r>
              <a:rPr lang="el-GR" sz="2000" b="1" dirty="0">
                <a:solidFill>
                  <a:srgbClr val="FFFFCC"/>
                </a:solidFill>
                <a:latin typeface="Calibri"/>
                <a:ea typeface="Calibri"/>
                <a:cs typeface="Times New Roman"/>
              </a:rPr>
              <a:t>: διαφορετικές  δεξιότητες που επιτρέπουν στους ανθρώπους να αλληλεπιδράσουν καλά με τους άλλους</a:t>
            </a:r>
            <a:r>
              <a:rPr lang="el-GR" sz="2000" b="1" dirty="0" smtClean="0">
                <a:solidFill>
                  <a:srgbClr val="FFFFCC"/>
                </a:solidFill>
                <a:latin typeface="Calibri"/>
                <a:ea typeface="Calibri"/>
                <a:cs typeface="Times New Roman"/>
              </a:rPr>
              <a:t>.</a:t>
            </a:r>
          </a:p>
          <a:p>
            <a:pPr marL="342900" indent="-342900">
              <a:lnSpc>
                <a:spcPct val="115000"/>
              </a:lnSpc>
              <a:spcAft>
                <a:spcPts val="1000"/>
              </a:spcAft>
              <a:buFont typeface="Wingdings" pitchFamily="2" charset="2"/>
              <a:buChar char="q"/>
            </a:pPr>
            <a:r>
              <a:rPr lang="el-GR" sz="2000" b="1" dirty="0" smtClean="0">
                <a:solidFill>
                  <a:srgbClr val="FFFFCC"/>
                </a:solidFill>
                <a:latin typeface="Calibri"/>
                <a:ea typeface="Calibri"/>
                <a:cs typeface="Times New Roman"/>
              </a:rPr>
              <a:t> </a:t>
            </a:r>
            <a:r>
              <a:rPr lang="el-GR" sz="2000" b="1" i="1" dirty="0" err="1">
                <a:solidFill>
                  <a:srgbClr val="FFFFCC"/>
                </a:solidFill>
                <a:latin typeface="Calibri"/>
                <a:ea typeface="Calibri"/>
                <a:cs typeface="Times New Roman"/>
              </a:rPr>
              <a:t>Συστημικές</a:t>
            </a:r>
            <a:r>
              <a:rPr lang="el-GR" sz="2000" b="1" i="1" dirty="0">
                <a:solidFill>
                  <a:srgbClr val="FFFFCC"/>
                </a:solidFill>
                <a:latin typeface="Calibri"/>
                <a:ea typeface="Calibri"/>
                <a:cs typeface="Times New Roman"/>
              </a:rPr>
              <a:t> δεξιότητες</a:t>
            </a:r>
            <a:r>
              <a:rPr lang="el-GR" sz="2000" b="1" dirty="0">
                <a:solidFill>
                  <a:srgbClr val="FFFFCC"/>
                </a:solidFill>
                <a:latin typeface="Calibri"/>
                <a:ea typeface="Calibri"/>
                <a:cs typeface="Times New Roman"/>
              </a:rPr>
              <a:t>: αφορούν στην κατανόηση ενός </a:t>
            </a:r>
            <a:r>
              <a:rPr lang="el-GR" sz="2000" b="1" dirty="0" smtClean="0">
                <a:solidFill>
                  <a:srgbClr val="FFFFCC"/>
                </a:solidFill>
                <a:latin typeface="Calibri"/>
                <a:ea typeface="Calibri"/>
                <a:cs typeface="Times New Roman"/>
              </a:rPr>
              <a:t>ολόκληρου συνόλου </a:t>
            </a:r>
            <a:r>
              <a:rPr lang="el-GR" sz="2000" b="1" dirty="0">
                <a:solidFill>
                  <a:srgbClr val="FFFFCC"/>
                </a:solidFill>
                <a:latin typeface="Calibri"/>
                <a:ea typeface="Calibri"/>
                <a:cs typeface="Times New Roman"/>
              </a:rPr>
              <a:t>ή συστήματος. Απαιτούν συνδυασμό φαντασίας, </a:t>
            </a:r>
            <a:r>
              <a:rPr lang="el-GR" sz="2000" b="1" dirty="0" smtClean="0">
                <a:solidFill>
                  <a:srgbClr val="FFFFCC"/>
                </a:solidFill>
                <a:latin typeface="Calibri"/>
                <a:ea typeface="Calibri"/>
                <a:cs typeface="Times New Roman"/>
              </a:rPr>
              <a:t>ευαισθησίας και </a:t>
            </a:r>
            <a:r>
              <a:rPr lang="el-GR" sz="2000" b="1" dirty="0">
                <a:solidFill>
                  <a:srgbClr val="FFFFCC"/>
                </a:solidFill>
                <a:latin typeface="Calibri"/>
                <a:ea typeface="Calibri"/>
                <a:cs typeface="Times New Roman"/>
              </a:rPr>
              <a:t>την ικανότητα να δούμε πώς τα μέρη ενός συνόλου είναι αλληλένδετα.</a:t>
            </a:r>
          </a:p>
        </p:txBody>
      </p:sp>
      <p:sp>
        <p:nvSpPr>
          <p:cNvPr id="2" name="Ορθογώνιο 1"/>
          <p:cNvSpPr/>
          <p:nvPr/>
        </p:nvSpPr>
        <p:spPr>
          <a:xfrm>
            <a:off x="36270" y="-21772"/>
            <a:ext cx="9107759" cy="941796"/>
          </a:xfrm>
          <a:prstGeom prst="rect">
            <a:avLst/>
          </a:prstGeom>
        </p:spPr>
        <p:txBody>
          <a:bodyPr wrap="square">
            <a:spAutoFit/>
          </a:bodyPr>
          <a:lstStyle/>
          <a:p>
            <a:pPr>
              <a:lnSpc>
                <a:spcPct val="115000"/>
              </a:lnSpc>
              <a:spcAft>
                <a:spcPts val="1000"/>
              </a:spcAft>
            </a:pPr>
            <a:r>
              <a:rPr lang="el-GR" sz="2400" b="1" dirty="0">
                <a:solidFill>
                  <a:prstClr val="white"/>
                </a:solidFill>
                <a:latin typeface="Calibri"/>
                <a:ea typeface="Calibri"/>
                <a:cs typeface="Times New Roman"/>
              </a:rPr>
              <a:t>Το Παιδαγωγικό Πλαίσιο του Πανεπιστημίου του </a:t>
            </a:r>
            <a:r>
              <a:rPr lang="el-GR" sz="2400" b="1" dirty="0" err="1">
                <a:solidFill>
                  <a:prstClr val="white"/>
                </a:solidFill>
                <a:latin typeface="Calibri"/>
                <a:ea typeface="Calibri"/>
                <a:cs typeface="Times New Roman"/>
              </a:rPr>
              <a:t>Deusto</a:t>
            </a:r>
            <a:r>
              <a:rPr lang="el-GR" sz="2400" b="1" dirty="0">
                <a:solidFill>
                  <a:prstClr val="white"/>
                </a:solidFill>
                <a:latin typeface="Calibri"/>
                <a:ea typeface="Calibri"/>
                <a:cs typeface="Times New Roman"/>
              </a:rPr>
              <a:t> διακρίνει τρεις τύπους γενικών ή εγκάρσιων δεξιοτήτων:</a:t>
            </a:r>
          </a:p>
        </p:txBody>
      </p:sp>
      <p:pic>
        <p:nvPicPr>
          <p:cNvPr id="14" name="Picture 2" descr="http://primarymusic.gr/conference/images/logo-conf-layered.png"/>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artisticLineDrawing/>
                    </a14:imgEffect>
                    <a14:imgEffect>
                      <a14:colorTemperature colorTemp="4700"/>
                    </a14:imgEffect>
                  </a14:imgLayer>
                </a14:imgProps>
              </a:ext>
            </a:extLst>
          </a:blip>
          <a:srcRect/>
          <a:stretch>
            <a:fillRect/>
          </a:stretch>
        </p:blipFill>
        <p:spPr bwMode="auto">
          <a:xfrm>
            <a:off x="4419602" y="5605703"/>
            <a:ext cx="1085079" cy="1232962"/>
          </a:xfrm>
          <a:prstGeom prst="rect">
            <a:avLst/>
          </a:prstGeom>
          <a:blipFill dpi="0" rotWithShape="1">
            <a:blip r:embed="rId5" cstate="print">
              <a:alphaModFix amt="0"/>
              <a:duotone>
                <a:prstClr val="black"/>
                <a:srgbClr val="D9C3A5">
                  <a:tint val="50000"/>
                  <a:satMod val="180000"/>
                </a:srgbClr>
              </a:duotone>
            </a:blip>
            <a:srcRect/>
            <a:stretch>
              <a:fillRect/>
            </a:stretch>
          </a:blipFill>
          <a:extLst/>
        </p:spPr>
      </p:pic>
      <p:pic>
        <p:nvPicPr>
          <p:cNvPr id="6" name="Picture 2" descr="C:\Users\Gewrgia\Desktop\15096341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129" y="1219200"/>
            <a:ext cx="2222764" cy="29226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93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1902103796"/>
              </p:ext>
            </p:extLst>
          </p:nvPr>
        </p:nvGraphicFramePr>
        <p:xfrm>
          <a:off x="-73926" y="1"/>
          <a:ext cx="9217926" cy="6858000"/>
        </p:xfrm>
        <a:graphic>
          <a:graphicData uri="http://schemas.openxmlformats.org/drawingml/2006/table">
            <a:tbl>
              <a:tblPr firstRow="1" bandRow="1">
                <a:tableStyleId>{5C22544A-7EE6-4342-B048-85BDC9FD1C3A}</a:tableStyleId>
              </a:tblPr>
              <a:tblGrid>
                <a:gridCol w="2202514">
                  <a:extLst>
                    <a:ext uri="{9D8B030D-6E8A-4147-A177-3AD203B41FA5}">
                      <a16:colId xmlns:a16="http://schemas.microsoft.com/office/drawing/2014/main" xmlns="" val="20000"/>
                    </a:ext>
                  </a:extLst>
                </a:gridCol>
                <a:gridCol w="2120939">
                  <a:extLst>
                    <a:ext uri="{9D8B030D-6E8A-4147-A177-3AD203B41FA5}">
                      <a16:colId xmlns:a16="http://schemas.microsoft.com/office/drawing/2014/main" xmlns="" val="20001"/>
                    </a:ext>
                  </a:extLst>
                </a:gridCol>
                <a:gridCol w="4894473">
                  <a:extLst>
                    <a:ext uri="{9D8B030D-6E8A-4147-A177-3AD203B41FA5}">
                      <a16:colId xmlns:a16="http://schemas.microsoft.com/office/drawing/2014/main" xmlns="" val="20002"/>
                    </a:ext>
                  </a:extLst>
                </a:gridCol>
              </a:tblGrid>
              <a:tr h="522148">
                <a:tc gridSpan="3">
                  <a:txBody>
                    <a:bodyPr/>
                    <a:lstStyle/>
                    <a:p>
                      <a:pPr algn="ctr"/>
                      <a:r>
                        <a:rPr lang="el-GR" sz="2400" dirty="0" smtClean="0"/>
                        <a:t>Πίνακας</a:t>
                      </a:r>
                      <a:r>
                        <a:rPr lang="el-GR" sz="2400" baseline="0" dirty="0" smtClean="0"/>
                        <a:t> γενικών ή εγκάρσιων δεξιοτήτων ( </a:t>
                      </a:r>
                      <a:r>
                        <a:rPr lang="en-US" sz="2400" baseline="0" dirty="0" smtClean="0"/>
                        <a:t>Univ. </a:t>
                      </a:r>
                      <a:r>
                        <a:rPr lang="en-US" sz="2400" baseline="0" dirty="0" err="1" smtClean="0"/>
                        <a:t>Deusto</a:t>
                      </a:r>
                      <a:r>
                        <a:rPr lang="en-US" sz="2400" baseline="0" dirty="0" smtClean="0"/>
                        <a:t>)</a:t>
                      </a:r>
                      <a:endParaRPr lang="el-GR" sz="2400"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xmlns="" val="10000"/>
                  </a:ext>
                </a:extLst>
              </a:tr>
              <a:tr h="522148">
                <a:tc rowSpan="5">
                  <a:txBody>
                    <a:bodyPr/>
                    <a:lstStyle/>
                    <a:p>
                      <a:r>
                        <a:rPr lang="el-GR" sz="1600" b="1" dirty="0" smtClean="0"/>
                        <a:t>ΕΡΓΑΛΕΙΑΚΕΣ</a:t>
                      </a:r>
                      <a:endParaRPr lang="el-GR" sz="1600" b="1" dirty="0"/>
                    </a:p>
                  </a:txBody>
                  <a:tcPr/>
                </a:tc>
                <a:tc>
                  <a:txBody>
                    <a:bodyPr/>
                    <a:lstStyle/>
                    <a:p>
                      <a:r>
                        <a:rPr lang="el-GR" sz="1600" i="1" dirty="0" smtClean="0"/>
                        <a:t>Γνωστικές</a:t>
                      </a:r>
                      <a:endParaRPr lang="el-GR" sz="1600" i="1" dirty="0"/>
                    </a:p>
                  </a:txBody>
                  <a:tcPr/>
                </a:tc>
                <a:tc>
                  <a:txBody>
                    <a:bodyPr/>
                    <a:lstStyle/>
                    <a:p>
                      <a:r>
                        <a:rPr lang="el-GR" sz="1200" dirty="0" smtClean="0"/>
                        <a:t>Αναλυτική,</a:t>
                      </a:r>
                      <a:r>
                        <a:rPr lang="el-GR" sz="1200" baseline="0" dirty="0" smtClean="0"/>
                        <a:t> συστημική, κριτική, λογική, αναλογική, πρακτική, ομαδική, δημιουργική σκέψη </a:t>
                      </a:r>
                      <a:endParaRPr lang="el-GR" sz="1200" dirty="0"/>
                    </a:p>
                  </a:txBody>
                  <a:tcPr/>
                </a:tc>
                <a:extLst>
                  <a:ext uri="{0D108BD9-81ED-4DB2-BD59-A6C34878D82A}">
                    <a16:rowId xmlns:a16="http://schemas.microsoft.com/office/drawing/2014/main" xmlns="" val="10001"/>
                  </a:ext>
                </a:extLst>
              </a:tr>
              <a:tr h="646322">
                <a:tc vMerge="1">
                  <a:txBody>
                    <a:bodyPr/>
                    <a:lstStyle/>
                    <a:p>
                      <a:endParaRPr lang="el-GR" dirty="0"/>
                    </a:p>
                  </a:txBody>
                  <a:tcPr/>
                </a:tc>
                <a:tc rowSpan="2">
                  <a:txBody>
                    <a:bodyPr/>
                    <a:lstStyle/>
                    <a:p>
                      <a:r>
                        <a:rPr lang="el-GR" sz="1600" i="1" dirty="0" smtClean="0"/>
                        <a:t>Μεθοδολογικές</a:t>
                      </a:r>
                      <a:endParaRPr lang="el-GR" sz="1600" i="1" dirty="0"/>
                    </a:p>
                  </a:txBody>
                  <a:tcPr/>
                </a:tc>
                <a:tc>
                  <a:txBody>
                    <a:bodyPr/>
                    <a:lstStyle/>
                    <a:p>
                      <a:r>
                        <a:rPr lang="el-GR" sz="1200" dirty="0" smtClean="0"/>
                        <a:t>Διαχείριση χρόνου</a:t>
                      </a:r>
                    </a:p>
                    <a:p>
                      <a:r>
                        <a:rPr lang="el-GR" sz="1200" dirty="0" smtClean="0"/>
                        <a:t>Επίλυση</a:t>
                      </a:r>
                      <a:r>
                        <a:rPr lang="el-GR" sz="1200" baseline="0" dirty="0" smtClean="0"/>
                        <a:t> προβλημάτων</a:t>
                      </a:r>
                    </a:p>
                    <a:p>
                      <a:r>
                        <a:rPr lang="el-GR" sz="1200" baseline="0" dirty="0" smtClean="0"/>
                        <a:t>Λήψη απόφασης</a:t>
                      </a:r>
                      <a:endParaRPr lang="el-GR" sz="1200" dirty="0"/>
                    </a:p>
                  </a:txBody>
                  <a:tcPr/>
                </a:tc>
                <a:extLst>
                  <a:ext uri="{0D108BD9-81ED-4DB2-BD59-A6C34878D82A}">
                    <a16:rowId xmlns:a16="http://schemas.microsoft.com/office/drawing/2014/main" xmlns="" val="10002"/>
                  </a:ext>
                </a:extLst>
              </a:tr>
              <a:tr h="522148">
                <a:tc vMerge="1">
                  <a:txBody>
                    <a:bodyPr/>
                    <a:lstStyle/>
                    <a:p>
                      <a:endParaRPr lang="el-GR"/>
                    </a:p>
                  </a:txBody>
                  <a:tcPr/>
                </a:tc>
                <a:tc vMerge="1">
                  <a:txBody>
                    <a:bodyPr/>
                    <a:lstStyle/>
                    <a:p>
                      <a:endParaRPr lang="el-GR" dirty="0"/>
                    </a:p>
                  </a:txBody>
                  <a:tcPr/>
                </a:tc>
                <a:tc>
                  <a:txBody>
                    <a:bodyPr/>
                    <a:lstStyle/>
                    <a:p>
                      <a:r>
                        <a:rPr lang="el-GR" sz="1200" dirty="0" smtClean="0"/>
                        <a:t>Προσανατολισμός</a:t>
                      </a:r>
                      <a:r>
                        <a:rPr lang="el-GR" sz="1200" baseline="0" dirty="0" smtClean="0"/>
                        <a:t> μάθησης-στρατηγική μάθησης ?????</a:t>
                      </a:r>
                    </a:p>
                    <a:p>
                      <a:r>
                        <a:rPr lang="el-GR" sz="1200" baseline="0" dirty="0" smtClean="0"/>
                        <a:t>Σχεδιασμός </a:t>
                      </a:r>
                      <a:endParaRPr lang="el-GR" sz="1200" dirty="0"/>
                    </a:p>
                  </a:txBody>
                  <a:tcPr/>
                </a:tc>
                <a:extLst>
                  <a:ext uri="{0D108BD9-81ED-4DB2-BD59-A6C34878D82A}">
                    <a16:rowId xmlns:a16="http://schemas.microsoft.com/office/drawing/2014/main" xmlns="" val="10003"/>
                  </a:ext>
                </a:extLst>
              </a:tr>
              <a:tr h="522148">
                <a:tc vMerge="1">
                  <a:txBody>
                    <a:bodyPr/>
                    <a:lstStyle/>
                    <a:p>
                      <a:endParaRPr lang="el-GR" dirty="0"/>
                    </a:p>
                  </a:txBody>
                  <a:tcPr/>
                </a:tc>
                <a:tc>
                  <a:txBody>
                    <a:bodyPr/>
                    <a:lstStyle/>
                    <a:p>
                      <a:r>
                        <a:rPr lang="el-GR" sz="1600" i="1" dirty="0" smtClean="0"/>
                        <a:t>Τεχνολογικές </a:t>
                      </a:r>
                      <a:endParaRPr lang="el-GR" sz="1600" i="1" dirty="0"/>
                    </a:p>
                  </a:txBody>
                  <a:tcPr/>
                </a:tc>
                <a:tc>
                  <a:txBody>
                    <a:bodyPr/>
                    <a:lstStyle/>
                    <a:p>
                      <a:r>
                        <a:rPr lang="el-GR" sz="1200" dirty="0" smtClean="0"/>
                        <a:t>Χρήση υπολογιστών</a:t>
                      </a:r>
                    </a:p>
                    <a:p>
                      <a:r>
                        <a:rPr lang="el-GR" sz="1200" dirty="0" smtClean="0"/>
                        <a:t>Χρήση</a:t>
                      </a:r>
                      <a:r>
                        <a:rPr lang="el-GR" sz="1200" baseline="0" dirty="0" smtClean="0"/>
                        <a:t> Βάσεων Δεδομένων </a:t>
                      </a:r>
                      <a:endParaRPr lang="el-GR" sz="1200" dirty="0"/>
                    </a:p>
                  </a:txBody>
                  <a:tcPr/>
                </a:tc>
                <a:extLst>
                  <a:ext uri="{0D108BD9-81ED-4DB2-BD59-A6C34878D82A}">
                    <a16:rowId xmlns:a16="http://schemas.microsoft.com/office/drawing/2014/main" xmlns="" val="10004"/>
                  </a:ext>
                </a:extLst>
              </a:tr>
              <a:tr h="646322">
                <a:tc vMerge="1">
                  <a:txBody>
                    <a:bodyPr/>
                    <a:lstStyle/>
                    <a:p>
                      <a:endParaRPr lang="el-GR" dirty="0"/>
                    </a:p>
                  </a:txBody>
                  <a:tcPr/>
                </a:tc>
                <a:tc>
                  <a:txBody>
                    <a:bodyPr/>
                    <a:lstStyle/>
                    <a:p>
                      <a:r>
                        <a:rPr lang="el-GR" sz="1600" i="1" dirty="0" smtClean="0"/>
                        <a:t>Γλωσσικές</a:t>
                      </a:r>
                      <a:endParaRPr lang="el-GR" sz="1600" i="1" dirty="0"/>
                    </a:p>
                  </a:txBody>
                  <a:tcPr/>
                </a:tc>
                <a:tc>
                  <a:txBody>
                    <a:bodyPr/>
                    <a:lstStyle/>
                    <a:p>
                      <a:r>
                        <a:rPr lang="el-GR" sz="1200" dirty="0" smtClean="0"/>
                        <a:t>Προφορική</a:t>
                      </a:r>
                      <a:r>
                        <a:rPr lang="el-GR" sz="1200" baseline="0" dirty="0" smtClean="0"/>
                        <a:t> επικοινωνία</a:t>
                      </a:r>
                    </a:p>
                    <a:p>
                      <a:r>
                        <a:rPr lang="el-GR" sz="1200" baseline="0" dirty="0" smtClean="0"/>
                        <a:t>Γραπτή επικοινωνία</a:t>
                      </a:r>
                    </a:p>
                    <a:p>
                      <a:r>
                        <a:rPr lang="el-GR" sz="1200" baseline="0" dirty="0" smtClean="0"/>
                        <a:t>Γνώση ξένων γλωσσών</a:t>
                      </a:r>
                      <a:endParaRPr lang="el-GR" sz="1200" dirty="0"/>
                    </a:p>
                  </a:txBody>
                  <a:tcPr/>
                </a:tc>
                <a:extLst>
                  <a:ext uri="{0D108BD9-81ED-4DB2-BD59-A6C34878D82A}">
                    <a16:rowId xmlns:a16="http://schemas.microsoft.com/office/drawing/2014/main" xmlns="" val="10005"/>
                  </a:ext>
                </a:extLst>
              </a:tr>
              <a:tr h="830986">
                <a:tc rowSpan="2">
                  <a:txBody>
                    <a:bodyPr/>
                    <a:lstStyle/>
                    <a:p>
                      <a:r>
                        <a:rPr lang="el-GR" sz="1600" b="1" dirty="0" smtClean="0"/>
                        <a:t>ΔΙΑΠΡΟΣΩΠΙΚΕΣ</a:t>
                      </a:r>
                      <a:endParaRPr lang="el-GR" sz="1600" b="1" dirty="0"/>
                    </a:p>
                  </a:txBody>
                  <a:tcPr/>
                </a:tc>
                <a:tc>
                  <a:txBody>
                    <a:bodyPr/>
                    <a:lstStyle/>
                    <a:p>
                      <a:r>
                        <a:rPr lang="el-GR" sz="1600" i="1" dirty="0" smtClean="0"/>
                        <a:t>Ατομικές</a:t>
                      </a:r>
                      <a:endParaRPr lang="el-GR" sz="1600" i="1" dirty="0"/>
                    </a:p>
                  </a:txBody>
                  <a:tcPr/>
                </a:tc>
                <a:tc>
                  <a:txBody>
                    <a:bodyPr/>
                    <a:lstStyle/>
                    <a:p>
                      <a:r>
                        <a:rPr lang="el-GR" sz="1200" dirty="0" smtClean="0"/>
                        <a:t>Αυτό-κινητοποίηση</a:t>
                      </a:r>
                    </a:p>
                    <a:p>
                      <a:r>
                        <a:rPr lang="el-GR" sz="1200" dirty="0" smtClean="0"/>
                        <a:t> Διαφορετικότητα</a:t>
                      </a:r>
                      <a:r>
                        <a:rPr lang="el-GR" sz="1200" baseline="0" dirty="0" smtClean="0"/>
                        <a:t> </a:t>
                      </a:r>
                      <a:r>
                        <a:rPr lang="el-GR" sz="1200" dirty="0" smtClean="0"/>
                        <a:t>και</a:t>
                      </a:r>
                      <a:r>
                        <a:rPr lang="el-GR" sz="1200" baseline="0" dirty="0" smtClean="0"/>
                        <a:t> </a:t>
                      </a:r>
                      <a:r>
                        <a:rPr lang="el-GR" sz="1200" dirty="0" smtClean="0"/>
                        <a:t>Διαπολιτισμικότητα</a:t>
                      </a:r>
                      <a:r>
                        <a:rPr lang="el-GR" sz="1200" baseline="0" dirty="0" smtClean="0"/>
                        <a:t> </a:t>
                      </a:r>
                    </a:p>
                    <a:p>
                      <a:r>
                        <a:rPr lang="el-GR" sz="1200" baseline="0" dirty="0" smtClean="0"/>
                        <a:t>Προσαρμοστικότητα και αντοχή στο περιβάλλον</a:t>
                      </a:r>
                    </a:p>
                    <a:p>
                      <a:r>
                        <a:rPr lang="el-GR" sz="1200" dirty="0" smtClean="0"/>
                        <a:t>Ηθική </a:t>
                      </a:r>
                      <a:endParaRPr lang="el-GR" sz="1200" dirty="0"/>
                    </a:p>
                  </a:txBody>
                  <a:tcPr/>
                </a:tc>
                <a:extLst>
                  <a:ext uri="{0D108BD9-81ED-4DB2-BD59-A6C34878D82A}">
                    <a16:rowId xmlns:a16="http://schemas.microsoft.com/office/drawing/2014/main" xmlns="" val="10006"/>
                  </a:ext>
                </a:extLst>
              </a:tr>
              <a:tr h="830986">
                <a:tc vMerge="1">
                  <a:txBody>
                    <a:bodyPr/>
                    <a:lstStyle/>
                    <a:p>
                      <a:endParaRPr lang="el-GR" dirty="0"/>
                    </a:p>
                  </a:txBody>
                  <a:tcPr/>
                </a:tc>
                <a:tc>
                  <a:txBody>
                    <a:bodyPr/>
                    <a:lstStyle/>
                    <a:p>
                      <a:r>
                        <a:rPr lang="el-GR" sz="1600" i="1" dirty="0" smtClean="0"/>
                        <a:t>Κοινωνικές</a:t>
                      </a:r>
                      <a:endParaRPr lang="el-GR" sz="1600" i="1" dirty="0"/>
                    </a:p>
                  </a:txBody>
                  <a:tcPr/>
                </a:tc>
                <a:tc>
                  <a:txBody>
                    <a:bodyPr/>
                    <a:lstStyle/>
                    <a:p>
                      <a:r>
                        <a:rPr lang="el-GR" sz="1200" dirty="0" smtClean="0"/>
                        <a:t>Διαπροσωπική επικοινωνία</a:t>
                      </a:r>
                    </a:p>
                    <a:p>
                      <a:r>
                        <a:rPr lang="el-GR" sz="1200" dirty="0" smtClean="0"/>
                        <a:t>Ομαδικότητα</a:t>
                      </a:r>
                    </a:p>
                    <a:p>
                      <a:r>
                        <a:rPr lang="el-GR" sz="1200" dirty="0" smtClean="0"/>
                        <a:t>Διαχείριση συγκρούσεων </a:t>
                      </a:r>
                      <a:r>
                        <a:rPr lang="el-GR" sz="1200" baseline="0" dirty="0" smtClean="0"/>
                        <a:t>και διαπραγμάτευση </a:t>
                      </a:r>
                      <a:endParaRPr lang="el-GR" sz="1200" dirty="0" smtClean="0"/>
                    </a:p>
                    <a:p>
                      <a:endParaRPr lang="el-GR" sz="1200" dirty="0"/>
                    </a:p>
                  </a:txBody>
                  <a:tcPr/>
                </a:tc>
                <a:extLst>
                  <a:ext uri="{0D108BD9-81ED-4DB2-BD59-A6C34878D82A}">
                    <a16:rowId xmlns:a16="http://schemas.microsoft.com/office/drawing/2014/main" xmlns="" val="10007"/>
                  </a:ext>
                </a:extLst>
              </a:tr>
              <a:tr h="646322">
                <a:tc rowSpan="3">
                  <a:txBody>
                    <a:bodyPr/>
                    <a:lstStyle/>
                    <a:p>
                      <a:pPr marL="0" algn="l" defTabSz="914400" rtl="0" eaLnBrk="1" latinLnBrk="0" hangingPunct="1"/>
                      <a:r>
                        <a:rPr lang="el-GR" sz="1600" b="1" kern="1200" dirty="0" smtClean="0">
                          <a:solidFill>
                            <a:schemeClr val="dk1"/>
                          </a:solidFill>
                          <a:latin typeface="+mn-lt"/>
                          <a:ea typeface="+mn-ea"/>
                          <a:cs typeface="+mn-cs"/>
                        </a:rPr>
                        <a:t>ΣΥΣΤΗΜΙΚΕΣ</a:t>
                      </a:r>
                    </a:p>
                  </a:txBody>
                  <a:tcPr/>
                </a:tc>
                <a:tc>
                  <a:txBody>
                    <a:bodyPr/>
                    <a:lstStyle/>
                    <a:p>
                      <a:r>
                        <a:rPr lang="el-GR" sz="1600" i="1" dirty="0" smtClean="0"/>
                        <a:t>Οργανωτικότητα</a:t>
                      </a:r>
                      <a:endParaRPr lang="el-GR" sz="1600" i="1" dirty="0"/>
                    </a:p>
                  </a:txBody>
                  <a:tcPr/>
                </a:tc>
                <a:tc>
                  <a:txBody>
                    <a:bodyPr/>
                    <a:lstStyle/>
                    <a:p>
                      <a:r>
                        <a:rPr lang="el-GR" sz="1200" dirty="0" smtClean="0"/>
                        <a:t>Διαχείριση</a:t>
                      </a:r>
                      <a:r>
                        <a:rPr lang="el-GR" sz="1200" baseline="0" dirty="0" smtClean="0"/>
                        <a:t> βάση στόχων</a:t>
                      </a:r>
                    </a:p>
                    <a:p>
                      <a:r>
                        <a:rPr lang="en-US" sz="1200" baseline="0" dirty="0" smtClean="0"/>
                        <a:t>Project management </a:t>
                      </a:r>
                    </a:p>
                    <a:p>
                      <a:r>
                        <a:rPr lang="el-GR" sz="1200" baseline="0" dirty="0" smtClean="0"/>
                        <a:t>Προσανατολισμός ποιότητας</a:t>
                      </a:r>
                      <a:endParaRPr lang="el-GR" sz="1200" dirty="0"/>
                    </a:p>
                  </a:txBody>
                  <a:tcPr/>
                </a:tc>
                <a:extLst>
                  <a:ext uri="{0D108BD9-81ED-4DB2-BD59-A6C34878D82A}">
                    <a16:rowId xmlns:a16="http://schemas.microsoft.com/office/drawing/2014/main" xmlns="" val="10008"/>
                  </a:ext>
                </a:extLst>
              </a:tr>
              <a:tr h="646322">
                <a:tc vMerge="1">
                  <a:txBody>
                    <a:bodyPr/>
                    <a:lstStyle/>
                    <a:p>
                      <a:endParaRPr lang="el-GR" dirty="0"/>
                    </a:p>
                  </a:txBody>
                  <a:tcPr/>
                </a:tc>
                <a:tc>
                  <a:txBody>
                    <a:bodyPr/>
                    <a:lstStyle/>
                    <a:p>
                      <a:r>
                        <a:rPr lang="el-GR" sz="1600" i="1" dirty="0" smtClean="0"/>
                        <a:t>Επιχειρηματικό</a:t>
                      </a:r>
                      <a:r>
                        <a:rPr lang="el-GR" sz="1600" i="1" baseline="0" dirty="0" smtClean="0"/>
                        <a:t> πνεύμα</a:t>
                      </a:r>
                      <a:endParaRPr lang="el-GR" sz="1600" i="1" dirty="0"/>
                    </a:p>
                  </a:txBody>
                  <a:tcPr/>
                </a:tc>
                <a:tc>
                  <a:txBody>
                    <a:bodyPr/>
                    <a:lstStyle/>
                    <a:p>
                      <a:r>
                        <a:rPr lang="el-GR" sz="1200" dirty="0" smtClean="0"/>
                        <a:t>Δημιουργικότητα</a:t>
                      </a:r>
                    </a:p>
                    <a:p>
                      <a:r>
                        <a:rPr lang="el-GR" sz="1200" dirty="0" smtClean="0"/>
                        <a:t>Επιχειρηματικό</a:t>
                      </a:r>
                      <a:r>
                        <a:rPr lang="el-GR" sz="1200" baseline="0" dirty="0" smtClean="0"/>
                        <a:t>τητα</a:t>
                      </a:r>
                    </a:p>
                    <a:p>
                      <a:r>
                        <a:rPr lang="el-GR" sz="1200" baseline="0" dirty="0" smtClean="0"/>
                        <a:t>Καινοτομία </a:t>
                      </a:r>
                      <a:endParaRPr lang="el-GR" sz="1200" dirty="0"/>
                    </a:p>
                  </a:txBody>
                  <a:tcPr/>
                </a:tc>
                <a:extLst>
                  <a:ext uri="{0D108BD9-81ED-4DB2-BD59-A6C34878D82A}">
                    <a16:rowId xmlns:a16="http://schemas.microsoft.com/office/drawing/2014/main" xmlns="" val="10009"/>
                  </a:ext>
                </a:extLst>
              </a:tr>
              <a:tr h="522148">
                <a:tc vMerge="1">
                  <a:txBody>
                    <a:bodyPr/>
                    <a:lstStyle/>
                    <a:p>
                      <a:endParaRPr lang="el-GR" dirty="0"/>
                    </a:p>
                  </a:txBody>
                  <a:tcPr/>
                </a:tc>
                <a:tc>
                  <a:txBody>
                    <a:bodyPr/>
                    <a:lstStyle/>
                    <a:p>
                      <a:pPr marL="0" algn="l" defTabSz="914400" rtl="0" eaLnBrk="1" latinLnBrk="0" hangingPunct="1"/>
                      <a:r>
                        <a:rPr lang="el-GR" sz="1600" i="1" kern="1200" dirty="0" smtClean="0">
                          <a:solidFill>
                            <a:schemeClr val="dk1"/>
                          </a:solidFill>
                          <a:latin typeface="+mn-lt"/>
                          <a:ea typeface="+mn-ea"/>
                          <a:cs typeface="+mn-cs"/>
                        </a:rPr>
                        <a:t>Ηγεσία </a:t>
                      </a:r>
                    </a:p>
                  </a:txBody>
                  <a:tcPr/>
                </a:tc>
                <a:tc>
                  <a:txBody>
                    <a:bodyPr/>
                    <a:lstStyle/>
                    <a:p>
                      <a:pPr marL="0" algn="l" defTabSz="914400" rtl="0" eaLnBrk="1" latinLnBrk="0" hangingPunct="1"/>
                      <a:r>
                        <a:rPr lang="el-GR" sz="1200" kern="1200" dirty="0" smtClean="0">
                          <a:solidFill>
                            <a:schemeClr val="dk1"/>
                          </a:solidFill>
                          <a:latin typeface="+mn-lt"/>
                          <a:ea typeface="+mn-ea"/>
                          <a:cs typeface="+mn-cs"/>
                        </a:rPr>
                        <a:t>Προσανατολισμός στην επίτευξη στόχων</a:t>
                      </a:r>
                    </a:p>
                    <a:p>
                      <a:pPr marL="0" algn="l" defTabSz="914400" rtl="0" eaLnBrk="1" latinLnBrk="0" hangingPunct="1"/>
                      <a:r>
                        <a:rPr lang="el-GR" sz="1200" kern="1200" dirty="0" smtClean="0">
                          <a:solidFill>
                            <a:schemeClr val="dk1"/>
                          </a:solidFill>
                          <a:latin typeface="+mn-lt"/>
                          <a:ea typeface="+mn-ea"/>
                          <a:cs typeface="+mn-cs"/>
                        </a:rPr>
                        <a:t>Ηγεσία </a:t>
                      </a:r>
                    </a:p>
                  </a:txBody>
                  <a:tcPr/>
                </a:tc>
                <a:extLst>
                  <a:ext uri="{0D108BD9-81ED-4DB2-BD59-A6C34878D82A}">
                    <a16:rowId xmlns:a16="http://schemas.microsoft.com/office/drawing/2014/main" xmlns="" val="10010"/>
                  </a:ext>
                </a:extLst>
              </a:tr>
            </a:tbl>
          </a:graphicData>
        </a:graphic>
      </p:graphicFrame>
      <p:pic>
        <p:nvPicPr>
          <p:cNvPr id="5" name="Picture 2" descr="C:\Users\Gewrgia\Desktop\159_atom-940x626.jpg"/>
          <p:cNvPicPr>
            <a:picLocks noChangeAspect="1" noChangeArrowheads="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harpenSoften amount="22000"/>
                    </a14:imgEffect>
                    <a14:imgEffect>
                      <a14:colorTemperature colorTemp="112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926" y="1828800"/>
            <a:ext cx="2055125"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699978"/>
      </p:ext>
    </p:extLst>
  </p:cSld>
  <p:clrMapOvr>
    <a:masterClrMapping/>
  </p:clrMapOvr>
  <p:transition spd="slow">
    <p:wheel spokes="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cstate="print"/>
          <a:stretch>
            <a:fillRect/>
          </a:stretch>
        </p:blipFill>
        <p:spPr>
          <a:xfrm>
            <a:off x="89602" y="199168"/>
            <a:ext cx="4043990" cy="6658839"/>
          </a:xfrm>
          <a:prstGeom prst="rect">
            <a:avLst/>
          </a:prstGeom>
        </p:spPr>
      </p:pic>
      <p:sp>
        <p:nvSpPr>
          <p:cNvPr id="5" name="Rectangle 1"/>
          <p:cNvSpPr>
            <a:spLocks noChangeArrowheads="1"/>
          </p:cNvSpPr>
          <p:nvPr/>
        </p:nvSpPr>
        <p:spPr bwMode="auto">
          <a:xfrm>
            <a:off x="4423096" y="-20260"/>
            <a:ext cx="390021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hangingPunct="0">
              <a:lnSpc>
                <a:spcPct val="150000"/>
              </a:lnSpc>
            </a:pPr>
            <a:r>
              <a:rPr lang="el-GR" altLang="el-GR" sz="3200" b="1" i="1" dirty="0">
                <a:solidFill>
                  <a:srgbClr val="C00000"/>
                </a:solidFill>
                <a:latin typeface="Calibri Light" panose="020F0302020204030204" pitchFamily="34" charset="0"/>
                <a:cs typeface="Times New Roman" panose="02020603050405020304" pitchFamily="18" charset="0"/>
              </a:rPr>
              <a:t>Διερεύνηση</a:t>
            </a:r>
          </a:p>
          <a:p>
            <a:pPr algn="ctr" eaLnBrk="0" hangingPunct="0">
              <a:lnSpc>
                <a:spcPct val="150000"/>
              </a:lnSpc>
            </a:pPr>
            <a:r>
              <a:rPr lang="el-GR" altLang="el-GR" sz="3200" b="1" i="1" dirty="0">
                <a:solidFill>
                  <a:srgbClr val="C00000"/>
                </a:solidFill>
                <a:latin typeface="Calibri Light" panose="020F0302020204030204" pitchFamily="34" charset="0"/>
                <a:cs typeface="Times New Roman" panose="02020603050405020304" pitchFamily="18" charset="0"/>
              </a:rPr>
              <a:t>της </a:t>
            </a:r>
            <a:r>
              <a:rPr lang="el-GR" altLang="el-GR" sz="3200" b="1" i="1" dirty="0" err="1">
                <a:solidFill>
                  <a:srgbClr val="C00000"/>
                </a:solidFill>
                <a:latin typeface="Calibri Light" panose="020F0302020204030204" pitchFamily="34" charset="0"/>
                <a:cs typeface="Times New Roman" panose="02020603050405020304" pitchFamily="18" charset="0"/>
              </a:rPr>
              <a:t>μεταγνωστικής</a:t>
            </a:r>
            <a:r>
              <a:rPr lang="el-GR" altLang="el-GR" sz="3200" b="1" i="1" dirty="0">
                <a:solidFill>
                  <a:srgbClr val="C00000"/>
                </a:solidFill>
                <a:latin typeface="Calibri Light" panose="020F0302020204030204" pitchFamily="34" charset="0"/>
                <a:cs typeface="Times New Roman" panose="02020603050405020304" pitchFamily="18" charset="0"/>
              </a:rPr>
              <a:t> επίγνωσης</a:t>
            </a:r>
          </a:p>
          <a:p>
            <a:pPr algn="ctr" eaLnBrk="0" hangingPunct="0">
              <a:lnSpc>
                <a:spcPct val="150000"/>
              </a:lnSpc>
            </a:pPr>
            <a:r>
              <a:rPr lang="el-GR" altLang="el-GR" sz="3200" b="1" i="1" dirty="0">
                <a:solidFill>
                  <a:srgbClr val="C00000"/>
                </a:solidFill>
                <a:latin typeface="Calibri Light" panose="020F0302020204030204" pitchFamily="34" charset="0"/>
                <a:cs typeface="Times New Roman" panose="02020603050405020304" pitchFamily="18" charset="0"/>
              </a:rPr>
              <a:t>στην ανάγνωση</a:t>
            </a:r>
          </a:p>
          <a:p>
            <a:pPr algn="ctr" eaLnBrk="0" hangingPunct="0">
              <a:lnSpc>
                <a:spcPct val="150000"/>
              </a:lnSpc>
            </a:pPr>
            <a:r>
              <a:rPr lang="el-GR" altLang="el-GR" sz="3200" b="1" i="1" dirty="0">
                <a:solidFill>
                  <a:srgbClr val="C00000"/>
                </a:solidFill>
                <a:latin typeface="Calibri Light" panose="020F0302020204030204" pitchFamily="34" charset="0"/>
                <a:cs typeface="Times New Roman" panose="02020603050405020304" pitchFamily="18" charset="0"/>
              </a:rPr>
              <a:t>σε σπουδαστές/</a:t>
            </a:r>
            <a:r>
              <a:rPr lang="el-GR" altLang="el-GR" sz="3200" b="1" i="1" dirty="0" err="1">
                <a:solidFill>
                  <a:srgbClr val="C00000"/>
                </a:solidFill>
                <a:latin typeface="Calibri Light" panose="020F0302020204030204" pitchFamily="34" charset="0"/>
                <a:cs typeface="Times New Roman" panose="02020603050405020304" pitchFamily="18" charset="0"/>
              </a:rPr>
              <a:t>τριες</a:t>
            </a:r>
            <a:r>
              <a:rPr lang="el-GR" altLang="el-GR" sz="3200" b="1" i="1" dirty="0">
                <a:solidFill>
                  <a:srgbClr val="C00000"/>
                </a:solidFill>
                <a:latin typeface="Calibri Light" panose="020F0302020204030204" pitchFamily="34" charset="0"/>
                <a:cs typeface="Times New Roman" panose="02020603050405020304" pitchFamily="18" charset="0"/>
              </a:rPr>
              <a:t> του ΕΠΠΑΙΚ της ΑΣΠΑΙΤΕ</a:t>
            </a:r>
            <a:endParaRPr lang="en-US" altLang="el-GR" sz="3200" dirty="0">
              <a:solidFill>
                <a:srgbClr val="C00000"/>
              </a:solidFill>
              <a:cs typeface="Arial" charset="0"/>
            </a:endParaRPr>
          </a:p>
        </p:txBody>
      </p:sp>
    </p:spTree>
    <p:extLst>
      <p:ext uri="{BB962C8B-B14F-4D97-AF65-F5344CB8AC3E}">
        <p14:creationId xmlns:p14="http://schemas.microsoft.com/office/powerpoint/2010/main" val="213499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3422649659"/>
              </p:ext>
            </p:extLst>
          </p:nvPr>
        </p:nvGraphicFramePr>
        <p:xfrm>
          <a:off x="3295776" y="678731"/>
          <a:ext cx="5600591" cy="8219694"/>
        </p:xfrm>
        <a:graphic>
          <a:graphicData uri="http://schemas.openxmlformats.org/drawingml/2006/table">
            <a:tbl>
              <a:tblPr firstRow="1" firstCol="1" bandRow="1"/>
              <a:tblGrid>
                <a:gridCol w="5600591">
                  <a:extLst>
                    <a:ext uri="{9D8B030D-6E8A-4147-A177-3AD203B41FA5}">
                      <a16:colId xmlns:a16="http://schemas.microsoft.com/office/drawing/2014/main" xmlns="" val="20000"/>
                    </a:ext>
                  </a:extLst>
                </a:gridCol>
              </a:tblGrid>
              <a:tr h="5697801">
                <a:tc>
                  <a:txBody>
                    <a:bodyPr/>
                    <a:lstStyle/>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Έχω έναν στόχο στο μυαλό μου όταν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Κρατώ σημειώσεις, καθώς διαβάζω για να με βοηθήσουν να καταλάβω τι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Σκέφτομαι τι γνωρίζω για να καταλάβω αυτό που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Προεπισκοπώ</a:t>
                      </a: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το κείμενο για να δω για τι μιλάει προτού το διαβάσω.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Όταν το κείμενο γίνεται δύσκολο, κάνω ανάγνωση δυνατά για να με βοηθήσει να καταλάβω τι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Κάνω μία σύνοψη αυτού που διαβάζω (=</a:t>
                      </a:r>
                      <a:r>
                        <a:rPr lang="el-GR" sz="1200" i="1"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summarize</a:t>
                      </a: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για να σκεφτώ σημαντικές πληροφορίες του κειμένου.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Σκέφτομαι αν το περιεχόμενο του κειμένου που διαβάζω ταιριάζει στον στόχο μου.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Διαβάζω αργά αλλά προσεκτικά για να βεβαιωθώ ότι καταλαβαίνω αυτό που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Συζητώ με άλλους αυτό που διαβάζω για να ελέγξω τι καταλαβαίνω.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Αρχικά, ρίχνω μια ματιά στο κείμενο προσέχοντας κάποια χαρακτηριστικά του, όπως η έκταση και η δομή του.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Προσπαθώ να ξανασυγκεντρωθώ όταν αφαιρούμαι.</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Υπογραμμίζω ή κυκλώνω πληροφορίες στο κείμενο για να με βοηθήσω να τις θυμάμαι.</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Προσαρμόζω την ταχύτητα ανάγνωσής μου ανάλογα με το τι διαβάζω.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Αποφασίζω τι να διαβάζω προσεκτικά και τι να αγνοήσω.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Χρησιμοποιώ εργαλεία αναφοράς, όπως λεξικά, για να με βοηθήσουν να καταλάβω  τι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Όταν το κείμενο γίνεται δύσκολο, δίνω μεγαλύτερη προσοχή σε αυτό που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Χρησιμοποιώ πίνακες, αριθμούς και φωτογραφίες στο κείμενο για να αυξήσω την κατανόησή μου.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Σταματάω κάπου-κάπου και σκέφτομαι αυτό που διαβάζω.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Χρησιμοποιώ </a:t>
                      </a:r>
                      <a:r>
                        <a:rPr lang="el-GR" sz="1200" i="1"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συμφραζόμενα</a:t>
                      </a: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στοιχεία για να με βοηθήσουν να καταλάβω καλύτερα αυτό που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Παραφράζω (=δηλώνω ξανά τις ιδέες με δικά μου λόγια) για να καταλάβω καλύτερα τι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Προσπαθώ να κάνω εικόνα ή να οραματιστώ τις πληροφορίες για να βοηθηθώ στο να θυμάμαι τι διαβάζω.</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Χρησιμοποιώ τυπογραφικά στοιχεία, όπως έντονα γράμματα (</a:t>
                      </a:r>
                      <a:r>
                        <a:rPr lang="el-GR" sz="1200" i="1"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bold</a:t>
                      </a: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ή πλάγια (</a:t>
                      </a:r>
                      <a:r>
                        <a:rPr lang="el-GR" sz="1200" i="1" dirty="0" err="1">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italics</a:t>
                      </a: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για να αναγνωρίσω τις βασικές πληροφορίες.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Αναλύω κριτικά και αξιολογώ τις πληροφορίες που παρουσιάζονται στο κείμενο.</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Πηγαίνω μπρος-πίσω στο κείμενο για να βρω συνδέσμους μεταξύ των ιδεών.</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Ελέγχω το τι κατάλαβα όταν συναντώ αντιφατικές πληροφορίες.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Προσπαθώ να μαντέψω τι αφορά το υλικό μου όταν διαβάζω.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Όταν το κείμενο γίνεται δύσκολο, το ξαναδιαβάζω για να βελτιώσω την κατανόησή μου.</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Κάνω στον εαυτό μου ερωτήσεις που θα ήθελα να απαντώνται μέσα στο κείμενο.</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Ελέγχω αν οι υποθέσεις που έκανα για το κείμενο είναι σωστές ή λανθασμένες.</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l-GR" sz="1200" i="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Προσπαθώ να μαντέψω τη σημασία άγνωστων λέξεων ή φράσεων. </a:t>
                      </a: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3372" marR="23372"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7" name="Rectangle 1"/>
          <p:cNvSpPr>
            <a:spLocks noChangeArrowheads="1"/>
          </p:cNvSpPr>
          <p:nvPr/>
        </p:nvSpPr>
        <p:spPr bwMode="auto">
          <a:xfrm rot="16200000">
            <a:off x="188649" y="3300747"/>
            <a:ext cx="55752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l-GR" sz="2800" b="1" i="1" dirty="0">
                <a:solidFill>
                  <a:srgbClr val="4472C4">
                    <a:lumMod val="75000"/>
                  </a:srgbClr>
                </a:solidFill>
                <a:latin typeface="Calibri Light" panose="020F0302020204030204" pitchFamily="34" charset="0"/>
                <a:ea typeface="Calibri" panose="020F0502020204030204" pitchFamily="34" charset="0"/>
                <a:cs typeface="Times New Roman" panose="02020603050405020304" pitchFamily="18" charset="0"/>
              </a:rPr>
              <a:t>30 </a:t>
            </a:r>
            <a:r>
              <a:rPr lang="el-GR" altLang="el-GR" sz="2800" b="1" i="1" dirty="0">
                <a:solidFill>
                  <a:srgbClr val="4472C4">
                    <a:lumMod val="75000"/>
                  </a:srgbClr>
                </a:solidFill>
                <a:latin typeface="Calibri Light" panose="020F0302020204030204" pitchFamily="34" charset="0"/>
                <a:ea typeface="Calibri" panose="020F0502020204030204" pitchFamily="34" charset="0"/>
                <a:cs typeface="Times New Roman" panose="02020603050405020304" pitchFamily="18" charset="0"/>
              </a:rPr>
              <a:t>προτάσεις - μεταβλητές</a:t>
            </a:r>
            <a:endParaRPr lang="en-US" altLang="el-GR" sz="2800" dirty="0">
              <a:solidFill>
                <a:srgbClr val="4472C4">
                  <a:lumMod val="75000"/>
                </a:srgbClr>
              </a:solidFill>
              <a:cs typeface="Arial" charset="0"/>
            </a:endParaRPr>
          </a:p>
        </p:txBody>
      </p:sp>
      <p:pic>
        <p:nvPicPr>
          <p:cNvPr id="2" name="Εικόνα 1"/>
          <p:cNvPicPr>
            <a:picLocks noChangeAspect="1"/>
          </p:cNvPicPr>
          <p:nvPr/>
        </p:nvPicPr>
        <p:blipFill>
          <a:blip r:embed="rId2" cstate="print"/>
          <a:stretch>
            <a:fillRect/>
          </a:stretch>
        </p:blipFill>
        <p:spPr>
          <a:xfrm>
            <a:off x="174130" y="788566"/>
            <a:ext cx="2431562" cy="1602296"/>
          </a:xfrm>
          <a:prstGeom prst="rect">
            <a:avLst/>
          </a:prstGeom>
        </p:spPr>
      </p:pic>
      <p:sp>
        <p:nvSpPr>
          <p:cNvPr id="6" name="Rectangle 1"/>
          <p:cNvSpPr>
            <a:spLocks noChangeArrowheads="1"/>
          </p:cNvSpPr>
          <p:nvPr/>
        </p:nvSpPr>
        <p:spPr bwMode="auto">
          <a:xfrm>
            <a:off x="3295773" y="19054"/>
            <a:ext cx="32574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l-GR" altLang="el-GR" sz="3200" b="1" i="1" dirty="0">
                <a:solidFill>
                  <a:srgbClr val="C00000"/>
                </a:solidFill>
                <a:latin typeface="Calibri Light" panose="020F0302020204030204" pitchFamily="34" charset="0"/>
                <a:ea typeface="Calibri" panose="020F0502020204030204" pitchFamily="34" charset="0"/>
                <a:cs typeface="Times New Roman" panose="02020603050405020304" pitchFamily="18" charset="0"/>
              </a:rPr>
              <a:t>Εργαλείο</a:t>
            </a:r>
            <a:endParaRPr lang="en-US" altLang="el-GR" sz="3200" dirty="0">
              <a:solidFill>
                <a:srgbClr val="C00000"/>
              </a:solidFill>
              <a:cs typeface="Arial" charset="0"/>
            </a:endParaRPr>
          </a:p>
        </p:txBody>
      </p:sp>
      <p:pic>
        <p:nvPicPr>
          <p:cNvPr id="3" name="Εικόνα 2"/>
          <p:cNvPicPr>
            <a:picLocks noChangeAspect="1"/>
          </p:cNvPicPr>
          <p:nvPr/>
        </p:nvPicPr>
        <p:blipFill>
          <a:blip r:embed="rId3" cstate="print"/>
          <a:stretch>
            <a:fillRect/>
          </a:stretch>
        </p:blipFill>
        <p:spPr>
          <a:xfrm>
            <a:off x="174129" y="4316003"/>
            <a:ext cx="2418070" cy="2170364"/>
          </a:xfrm>
          <a:prstGeom prst="rect">
            <a:avLst/>
          </a:prstGeom>
        </p:spPr>
      </p:pic>
      <p:pic>
        <p:nvPicPr>
          <p:cNvPr id="5" name="Εικόνα 4"/>
          <p:cNvPicPr>
            <a:picLocks noChangeAspect="1"/>
          </p:cNvPicPr>
          <p:nvPr/>
        </p:nvPicPr>
        <p:blipFill>
          <a:blip r:embed="rId4" cstate="print"/>
          <a:stretch>
            <a:fillRect/>
          </a:stretch>
        </p:blipFill>
        <p:spPr>
          <a:xfrm>
            <a:off x="111388" y="3707875"/>
            <a:ext cx="2480810" cy="499915"/>
          </a:xfrm>
          <a:prstGeom prst="rect">
            <a:avLst/>
          </a:prstGeom>
        </p:spPr>
      </p:pic>
      <p:sp>
        <p:nvSpPr>
          <p:cNvPr id="8" name="7 - Ορθογώνιο"/>
          <p:cNvSpPr/>
          <p:nvPr/>
        </p:nvSpPr>
        <p:spPr>
          <a:xfrm>
            <a:off x="184150" y="2387635"/>
            <a:ext cx="2381250" cy="646331"/>
          </a:xfrm>
          <a:prstGeom prst="rect">
            <a:avLst/>
          </a:prstGeom>
        </p:spPr>
        <p:txBody>
          <a:bodyPr wrap="square">
            <a:spAutoFit/>
          </a:bodyPr>
          <a:lstStyle/>
          <a:p>
            <a:pPr fontAlgn="auto">
              <a:spcBef>
                <a:spcPts val="0"/>
              </a:spcBef>
              <a:spcAft>
                <a:spcPts val="0"/>
              </a:spcAft>
            </a:pPr>
            <a:r>
              <a:rPr lang="el-GR" dirty="0">
                <a:solidFill>
                  <a:prstClr val="black"/>
                </a:solidFill>
                <a:latin typeface="Calibri"/>
                <a:cs typeface="Arial" charset="0"/>
              </a:rPr>
              <a:t>(</a:t>
            </a:r>
            <a:r>
              <a:rPr lang="en-US" dirty="0" err="1">
                <a:solidFill>
                  <a:prstClr val="black"/>
                </a:solidFill>
                <a:latin typeface="Calibri"/>
                <a:cs typeface="Arial" charset="0"/>
              </a:rPr>
              <a:t>Kouider</a:t>
            </a:r>
            <a:r>
              <a:rPr lang="en-US" dirty="0">
                <a:solidFill>
                  <a:prstClr val="black"/>
                </a:solidFill>
                <a:latin typeface="Calibri"/>
                <a:cs typeface="Arial" charset="0"/>
              </a:rPr>
              <a:t> </a:t>
            </a:r>
            <a:r>
              <a:rPr lang="en-US" dirty="0" err="1">
                <a:solidFill>
                  <a:prstClr val="black"/>
                </a:solidFill>
                <a:latin typeface="Calibri"/>
                <a:cs typeface="Arial" charset="0"/>
              </a:rPr>
              <a:t>Mokhtari</a:t>
            </a:r>
            <a:r>
              <a:rPr lang="en-US" dirty="0">
                <a:solidFill>
                  <a:prstClr val="black"/>
                </a:solidFill>
                <a:latin typeface="Calibri"/>
                <a:cs typeface="Arial" charset="0"/>
              </a:rPr>
              <a:t> and Carla </a:t>
            </a:r>
            <a:r>
              <a:rPr lang="en-US" dirty="0" err="1">
                <a:solidFill>
                  <a:prstClr val="black"/>
                </a:solidFill>
                <a:latin typeface="Calibri"/>
                <a:cs typeface="Arial" charset="0"/>
              </a:rPr>
              <a:t>Reichard</a:t>
            </a:r>
            <a:r>
              <a:rPr lang="el-GR" dirty="0">
                <a:solidFill>
                  <a:prstClr val="black"/>
                </a:solidFill>
                <a:latin typeface="Calibri"/>
                <a:cs typeface="Arial" charset="0"/>
              </a:rPr>
              <a:t>,</a:t>
            </a:r>
            <a:r>
              <a:rPr lang="en-US" dirty="0">
                <a:solidFill>
                  <a:prstClr val="black"/>
                </a:solidFill>
                <a:latin typeface="Calibri"/>
                <a:cs typeface="Arial" charset="0"/>
              </a:rPr>
              <a:t>2002</a:t>
            </a:r>
            <a:r>
              <a:rPr lang="el-GR" dirty="0">
                <a:solidFill>
                  <a:prstClr val="black"/>
                </a:solidFill>
                <a:latin typeface="Calibri"/>
                <a:cs typeface="Arial" charset="0"/>
              </a:rPr>
              <a:t>)</a:t>
            </a:r>
            <a:r>
              <a:rPr lang="en-US" dirty="0">
                <a:solidFill>
                  <a:prstClr val="black"/>
                </a:solidFill>
                <a:latin typeface="Calibri"/>
                <a:cs typeface="Arial" charset="0"/>
              </a:rPr>
              <a:t> </a:t>
            </a:r>
            <a:endParaRPr lang="el-GR" dirty="0">
              <a:solidFill>
                <a:prstClr val="black"/>
              </a:solidFill>
              <a:latin typeface="Calibri"/>
              <a:cs typeface="Arial" charset="0"/>
            </a:endParaRPr>
          </a:p>
        </p:txBody>
      </p:sp>
      <p:sp>
        <p:nvSpPr>
          <p:cNvPr id="9" name="8 - TextBox"/>
          <p:cNvSpPr txBox="1"/>
          <p:nvPr/>
        </p:nvSpPr>
        <p:spPr>
          <a:xfrm>
            <a:off x="247650" y="292100"/>
            <a:ext cx="2114550" cy="369332"/>
          </a:xfrm>
          <a:prstGeom prst="rect">
            <a:avLst/>
          </a:prstGeom>
          <a:solidFill>
            <a:schemeClr val="accent4">
              <a:lumMod val="60000"/>
              <a:lumOff val="40000"/>
            </a:schemeClr>
          </a:solidFill>
        </p:spPr>
        <p:txBody>
          <a:bodyPr wrap="square" rtlCol="0">
            <a:spAutoFit/>
          </a:bodyPr>
          <a:lstStyle/>
          <a:p>
            <a:pPr algn="ctr" fontAlgn="auto">
              <a:spcBef>
                <a:spcPts val="0"/>
              </a:spcBef>
              <a:spcAft>
                <a:spcPts val="0"/>
              </a:spcAft>
            </a:pPr>
            <a:r>
              <a:rPr lang="en-US" dirty="0">
                <a:solidFill>
                  <a:prstClr val="black"/>
                </a:solidFill>
                <a:latin typeface="Calibri"/>
                <a:cs typeface="Arial" charset="0"/>
              </a:rPr>
              <a:t>M</a:t>
            </a:r>
            <a:r>
              <a:rPr lang="el-GR" dirty="0" err="1">
                <a:solidFill>
                  <a:prstClr val="black"/>
                </a:solidFill>
                <a:latin typeface="Calibri"/>
                <a:cs typeface="Arial" charset="0"/>
              </a:rPr>
              <a:t>έθοδος</a:t>
            </a:r>
            <a:endParaRPr lang="en-US" dirty="0">
              <a:solidFill>
                <a:prstClr val="black"/>
              </a:solidFill>
              <a:latin typeface="Calibri"/>
              <a:cs typeface="Arial" charset="0"/>
            </a:endParaRPr>
          </a:p>
        </p:txBody>
      </p:sp>
    </p:spTree>
    <p:extLst>
      <p:ext uri="{BB962C8B-B14F-4D97-AF65-F5344CB8AC3E}">
        <p14:creationId xmlns:p14="http://schemas.microsoft.com/office/powerpoint/2010/main" val="4902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8"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solidFill>
                <a:prstClr val="white"/>
              </a:solidFill>
              <a:latin typeface="Arial" charset="0"/>
              <a:cs typeface="Arial" charset="0"/>
            </a:endParaRPr>
          </a:p>
        </p:txBody>
      </p:sp>
      <p:pic>
        <p:nvPicPr>
          <p:cNvPr id="3073" name="Picture 1"/>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81001" y="361968"/>
            <a:ext cx="8382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27658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987824" y="4523088"/>
            <a:ext cx="3096345" cy="2334912"/>
          </a:xfrm>
          <a:prstGeom prst="rect">
            <a:avLst/>
          </a:prstGeom>
        </p:spPr>
      </p:pic>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l-GR" sz="2800" b="1" dirty="0">
                <a:solidFill>
                  <a:schemeClr val="accent6">
                    <a:lumMod val="50000"/>
                  </a:schemeClr>
                </a:solidFill>
              </a:rPr>
              <a:t>Δ</a:t>
            </a:r>
            <a:r>
              <a:rPr lang="el-GR" sz="2800" b="1" dirty="0" smtClean="0">
                <a:solidFill>
                  <a:schemeClr val="accent6">
                    <a:lumMod val="50000"/>
                  </a:schemeClr>
                </a:solidFill>
              </a:rPr>
              <a:t>εξιότητες του 21ου αιώνα</a:t>
            </a:r>
            <a:r>
              <a:rPr lang="en-US" sz="2800" b="1" dirty="0">
                <a:solidFill>
                  <a:schemeClr val="accent6">
                    <a:lumMod val="50000"/>
                  </a:schemeClr>
                </a:solidFill>
              </a:rPr>
              <a:t/>
            </a:r>
            <a:br>
              <a:rPr lang="en-US" sz="2800" b="1" dirty="0">
                <a:solidFill>
                  <a:schemeClr val="accent6">
                    <a:lumMod val="50000"/>
                  </a:schemeClr>
                </a:solidFill>
              </a:rPr>
            </a:br>
            <a:endParaRPr lang="el-GR" sz="2800" b="1" dirty="0">
              <a:solidFill>
                <a:schemeClr val="accent6">
                  <a:lumMod val="50000"/>
                </a:schemeClr>
              </a:solidFill>
            </a:endParaRPr>
          </a:p>
        </p:txBody>
      </p:sp>
      <p:sp>
        <p:nvSpPr>
          <p:cNvPr id="3" name="2 - Υπότιτλος"/>
          <p:cNvSpPr>
            <a:spLocks noGrp="1"/>
          </p:cNvSpPr>
          <p:nvPr>
            <p:ph type="subTitle" idx="1"/>
          </p:nvPr>
        </p:nvSpPr>
        <p:spPr>
          <a:xfrm>
            <a:off x="827584" y="1124743"/>
            <a:ext cx="7129463" cy="3557629"/>
          </a:xfrm>
        </p:spPr>
        <p:txBody>
          <a:bodyPr/>
          <a:lstStyle/>
          <a:p>
            <a:r>
              <a:rPr lang="el-GR" sz="2000" dirty="0">
                <a:solidFill>
                  <a:schemeClr val="accent1">
                    <a:lumMod val="50000"/>
                  </a:schemeClr>
                </a:solidFill>
              </a:rPr>
              <a:t>απαραίτητες για την πλοήγηση στον </a:t>
            </a:r>
          </a:p>
          <a:p>
            <a:r>
              <a:rPr lang="el-GR" sz="2000" dirty="0">
                <a:solidFill>
                  <a:schemeClr val="accent1">
                    <a:lumMod val="50000"/>
                  </a:schemeClr>
                </a:solidFill>
              </a:rPr>
              <a:t>αιώνα της γνώσης και της τεχνολογίας, της ταχύτητας, </a:t>
            </a:r>
            <a:endParaRPr lang="en-US" sz="2000" dirty="0" smtClean="0">
              <a:solidFill>
                <a:schemeClr val="accent1">
                  <a:lumMod val="50000"/>
                </a:schemeClr>
              </a:solidFill>
            </a:endParaRPr>
          </a:p>
          <a:p>
            <a:r>
              <a:rPr lang="el-GR" sz="2000" dirty="0" smtClean="0">
                <a:solidFill>
                  <a:schemeClr val="accent1">
                    <a:lumMod val="50000"/>
                  </a:schemeClr>
                </a:solidFill>
              </a:rPr>
              <a:t>της </a:t>
            </a:r>
            <a:r>
              <a:rPr lang="el-GR" sz="2000" dirty="0" err="1" smtClean="0">
                <a:solidFill>
                  <a:schemeClr val="accent1">
                    <a:lumMod val="50000"/>
                  </a:schemeClr>
                </a:solidFill>
              </a:rPr>
              <a:t>πολυ</a:t>
            </a:r>
            <a:r>
              <a:rPr lang="en-US" sz="2000" dirty="0" smtClean="0">
                <a:solidFill>
                  <a:schemeClr val="accent1">
                    <a:lumMod val="50000"/>
                  </a:schemeClr>
                </a:solidFill>
              </a:rPr>
              <a:t>-</a:t>
            </a:r>
            <a:r>
              <a:rPr lang="el-GR" sz="2000" dirty="0" err="1" smtClean="0">
                <a:solidFill>
                  <a:schemeClr val="accent1">
                    <a:lumMod val="50000"/>
                  </a:schemeClr>
                </a:solidFill>
              </a:rPr>
              <a:t>πολιτισμικότητας</a:t>
            </a:r>
            <a:r>
              <a:rPr lang="el-GR" sz="2000" dirty="0" smtClean="0">
                <a:solidFill>
                  <a:schemeClr val="accent1">
                    <a:lumMod val="50000"/>
                  </a:schemeClr>
                </a:solidFill>
              </a:rPr>
              <a:t> </a:t>
            </a:r>
            <a:r>
              <a:rPr lang="el-GR" sz="2000" dirty="0">
                <a:solidFill>
                  <a:schemeClr val="accent1">
                    <a:lumMod val="50000"/>
                  </a:schemeClr>
                </a:solidFill>
              </a:rPr>
              <a:t>και των συνεχόμενων αλλαγών. </a:t>
            </a:r>
            <a:endParaRPr lang="en-US" sz="2000" dirty="0" smtClean="0">
              <a:solidFill>
                <a:schemeClr val="accent1">
                  <a:lumMod val="50000"/>
                </a:schemeClr>
              </a:solidFill>
            </a:endParaRPr>
          </a:p>
          <a:p>
            <a:r>
              <a:rPr lang="el-GR" sz="2000" dirty="0" smtClean="0">
                <a:solidFill>
                  <a:schemeClr val="accent1">
                    <a:lumMod val="50000"/>
                  </a:schemeClr>
                </a:solidFill>
              </a:rPr>
              <a:t>Διαφοροποιούνται </a:t>
            </a:r>
            <a:r>
              <a:rPr lang="el-GR" sz="2000" dirty="0">
                <a:solidFill>
                  <a:schemeClr val="accent1">
                    <a:lumMod val="50000"/>
                  </a:schemeClr>
                </a:solidFill>
              </a:rPr>
              <a:t>από εκείνες του 19ου αιώνα της βιομηχανικής ανάπτυξης και παραγωγής.</a:t>
            </a:r>
          </a:p>
          <a:p>
            <a:pPr algn="l"/>
            <a:endParaRPr lang="el-GR" sz="1800" b="1" i="1" dirty="0" smtClean="0">
              <a:solidFill>
                <a:schemeClr val="accent6">
                  <a:lumMod val="50000"/>
                </a:schemeClr>
              </a:solidFill>
            </a:endParaRPr>
          </a:p>
          <a:p>
            <a:pPr algn="l"/>
            <a:r>
              <a:rPr lang="el-GR" sz="1800" b="1" i="1" dirty="0" smtClean="0">
                <a:solidFill>
                  <a:schemeClr val="accent6">
                    <a:lumMod val="50000"/>
                  </a:schemeClr>
                </a:solidFill>
              </a:rPr>
              <a:t>Προκλήσεις</a:t>
            </a:r>
            <a:r>
              <a:rPr lang="el-GR" sz="1600" i="1" dirty="0" smtClean="0">
                <a:solidFill>
                  <a:schemeClr val="tx1">
                    <a:lumMod val="75000"/>
                    <a:lumOff val="25000"/>
                  </a:schemeClr>
                </a:solidFill>
              </a:rPr>
              <a:t>:</a:t>
            </a:r>
          </a:p>
          <a:p>
            <a:pPr marL="285750" indent="-285750" algn="l">
              <a:buFont typeface="Arial" panose="020B0604020202020204" pitchFamily="34" charset="0"/>
              <a:buChar char="•"/>
            </a:pPr>
            <a:r>
              <a:rPr lang="el-GR" sz="1600" dirty="0" smtClean="0">
                <a:solidFill>
                  <a:schemeClr val="tx1">
                    <a:lumMod val="75000"/>
                    <a:lumOff val="25000"/>
                  </a:schemeClr>
                </a:solidFill>
              </a:rPr>
              <a:t>Η έλλειψη σαφήνειας στον ορισμό τους οδηγεί </a:t>
            </a:r>
            <a:r>
              <a:rPr lang="el-GR" sz="1600" dirty="0">
                <a:solidFill>
                  <a:schemeClr val="tx1">
                    <a:lumMod val="75000"/>
                    <a:lumOff val="25000"/>
                  </a:schemeClr>
                </a:solidFill>
              </a:rPr>
              <a:t>συχνά σε σύγχυση </a:t>
            </a:r>
            <a:endParaRPr lang="el-GR" sz="1600" dirty="0" smtClean="0">
              <a:solidFill>
                <a:schemeClr val="tx1">
                  <a:lumMod val="75000"/>
                  <a:lumOff val="25000"/>
                </a:schemeClr>
              </a:solidFill>
            </a:endParaRPr>
          </a:p>
          <a:p>
            <a:pPr marL="285750" indent="-285750" algn="l">
              <a:buFont typeface="Arial" panose="020B0604020202020204" pitchFamily="34" charset="0"/>
              <a:buChar char="•"/>
            </a:pPr>
            <a:r>
              <a:rPr lang="el-GR" sz="1600" dirty="0" smtClean="0">
                <a:solidFill>
                  <a:schemeClr val="tx1">
                    <a:lumMod val="75000"/>
                    <a:lumOff val="25000"/>
                  </a:schemeClr>
                </a:solidFill>
              </a:rPr>
              <a:t>Η </a:t>
            </a:r>
            <a:r>
              <a:rPr lang="el-GR" sz="1600" dirty="0">
                <a:solidFill>
                  <a:schemeClr val="tx1">
                    <a:lumMod val="75000"/>
                    <a:lumOff val="25000"/>
                  </a:schemeClr>
                </a:solidFill>
              </a:rPr>
              <a:t>χρήση ίδιας ομπρέλας με σχετικούς όρους μη συνώνυμους</a:t>
            </a:r>
            <a:r>
              <a:rPr lang="en-US" sz="1600" dirty="0">
                <a:solidFill>
                  <a:schemeClr val="tx1">
                    <a:lumMod val="75000"/>
                    <a:lumOff val="25000"/>
                  </a:schemeClr>
                </a:solidFill>
              </a:rPr>
              <a:t>: </a:t>
            </a:r>
            <a:r>
              <a:rPr lang="el-GR" sz="1600" dirty="0">
                <a:solidFill>
                  <a:schemeClr val="tx1">
                    <a:lumMod val="75000"/>
                    <a:lumOff val="25000"/>
                  </a:schemeClr>
                </a:solidFill>
              </a:rPr>
              <a:t>πχ διαθεματικές, διεπιστημονικές δεξιότητες, εγκάρσιες</a:t>
            </a:r>
          </a:p>
          <a:p>
            <a:pPr marL="285750" indent="-285750" algn="l">
              <a:buFont typeface="Arial" panose="020B0604020202020204" pitchFamily="34" charset="0"/>
              <a:buChar char="•"/>
            </a:pPr>
            <a:r>
              <a:rPr lang="el-GR" sz="1600" dirty="0">
                <a:solidFill>
                  <a:schemeClr val="tx1">
                    <a:lumMod val="75000"/>
                    <a:lumOff val="25000"/>
                  </a:schemeClr>
                </a:solidFill>
              </a:rPr>
              <a:t>Ανάλογα με τα </a:t>
            </a:r>
            <a:r>
              <a:rPr lang="el-GR" sz="1600" b="1" dirty="0">
                <a:solidFill>
                  <a:schemeClr val="tx1">
                    <a:lumMod val="75000"/>
                    <a:lumOff val="25000"/>
                  </a:schemeClr>
                </a:solidFill>
              </a:rPr>
              <a:t>μοντέλα</a:t>
            </a:r>
            <a:r>
              <a:rPr lang="el-GR" sz="1600" dirty="0">
                <a:solidFill>
                  <a:schemeClr val="tx1">
                    <a:lumMod val="75000"/>
                    <a:lumOff val="25000"/>
                  </a:schemeClr>
                </a:solidFill>
              </a:rPr>
              <a:t> διαφοροποιείται και η ομαδοποίησή τους</a:t>
            </a:r>
          </a:p>
          <a:p>
            <a:pPr marL="285750" indent="-285750" algn="l">
              <a:buFont typeface="Arial" panose="020B0604020202020204" pitchFamily="34" charset="0"/>
              <a:buChar char="•"/>
            </a:pPr>
            <a:endParaRPr lang="el-GR" sz="1600" dirty="0">
              <a:solidFill>
                <a:schemeClr val="tx1">
                  <a:lumMod val="75000"/>
                  <a:lumOff val="25000"/>
                </a:schemeClr>
              </a:solidFill>
            </a:endParaRPr>
          </a:p>
        </p:txBody>
      </p:sp>
    </p:spTree>
    <p:extLst>
      <p:ext uri="{BB962C8B-B14F-4D97-AF65-F5344CB8AC3E}">
        <p14:creationId xmlns:p14="http://schemas.microsoft.com/office/powerpoint/2010/main" val="509259664"/>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stretch>
            <a:fillRect/>
          </a:stretch>
        </p:blipFill>
        <p:spPr>
          <a:xfrm>
            <a:off x="1203960" y="242155"/>
            <a:ext cx="6941820" cy="6190265"/>
          </a:xfrm>
          <a:prstGeom prst="rect">
            <a:avLst/>
          </a:prstGeom>
        </p:spPr>
      </p:pic>
      <p:sp>
        <p:nvSpPr>
          <p:cNvPr id="3" name="2 - TextBox"/>
          <p:cNvSpPr txBox="1"/>
          <p:nvPr/>
        </p:nvSpPr>
        <p:spPr>
          <a:xfrm>
            <a:off x="19050" y="1625611"/>
            <a:ext cx="1143000" cy="2862322"/>
          </a:xfrm>
          <a:prstGeom prst="rect">
            <a:avLst/>
          </a:prstGeom>
          <a:noFill/>
        </p:spPr>
        <p:txBody>
          <a:bodyPr wrap="square" rtlCol="0">
            <a:spAutoFit/>
          </a:bodyPr>
          <a:lstStyle/>
          <a:p>
            <a:pPr fontAlgn="auto">
              <a:spcBef>
                <a:spcPts val="0"/>
              </a:spcBef>
              <a:spcAft>
                <a:spcPts val="0"/>
              </a:spcAft>
            </a:pPr>
            <a:r>
              <a:rPr lang="el-GR" dirty="0">
                <a:solidFill>
                  <a:prstClr val="black"/>
                </a:solidFill>
                <a:latin typeface="Calibri"/>
                <a:cs typeface="Arial" charset="0"/>
              </a:rPr>
              <a:t>Οι στρατηγικές επίλυσης προβλημάτων χρησιμοποιούνται περισσότερο.</a:t>
            </a:r>
            <a:endParaRPr lang="en-US" dirty="0">
              <a:solidFill>
                <a:prstClr val="black"/>
              </a:solidFill>
              <a:latin typeface="Calibri"/>
              <a:cs typeface="Arial" charset="0"/>
            </a:endParaRPr>
          </a:p>
        </p:txBody>
      </p:sp>
    </p:spTree>
    <p:extLst>
      <p:ext uri="{BB962C8B-B14F-4D97-AF65-F5344CB8AC3E}">
        <p14:creationId xmlns:p14="http://schemas.microsoft.com/office/powerpoint/2010/main" val="8204047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rotWithShape="1">
          <a:blip r:embed="rId2" cstate="print"/>
          <a:srcRect b="33883"/>
          <a:stretch/>
        </p:blipFill>
        <p:spPr>
          <a:xfrm>
            <a:off x="4209142" y="3098290"/>
            <a:ext cx="4934859" cy="3759710"/>
          </a:xfrm>
          <a:prstGeom prst="rect">
            <a:avLst/>
          </a:prstGeom>
        </p:spPr>
      </p:pic>
      <p:pic>
        <p:nvPicPr>
          <p:cNvPr id="4" name="Εικόνα 3"/>
          <p:cNvPicPr>
            <a:picLocks noChangeAspect="1"/>
          </p:cNvPicPr>
          <p:nvPr/>
        </p:nvPicPr>
        <p:blipFill rotWithShape="1">
          <a:blip r:embed="rId3" cstate="print"/>
          <a:srcRect l="56398" t="34103" r="-115" b="33444"/>
          <a:stretch/>
        </p:blipFill>
        <p:spPr>
          <a:xfrm>
            <a:off x="5301017" y="1791713"/>
            <a:ext cx="2378724" cy="1677798"/>
          </a:xfrm>
          <a:prstGeom prst="rect">
            <a:avLst/>
          </a:prstGeom>
        </p:spPr>
      </p:pic>
      <p:pic>
        <p:nvPicPr>
          <p:cNvPr id="5" name="Εικόνα 4"/>
          <p:cNvPicPr>
            <a:picLocks noChangeAspect="1"/>
          </p:cNvPicPr>
          <p:nvPr/>
        </p:nvPicPr>
        <p:blipFill>
          <a:blip r:embed="rId4" cstate="print"/>
          <a:stretch>
            <a:fillRect/>
          </a:stretch>
        </p:blipFill>
        <p:spPr>
          <a:xfrm>
            <a:off x="500942" y="995424"/>
            <a:ext cx="3570118" cy="4948175"/>
          </a:xfrm>
          <a:prstGeom prst="rect">
            <a:avLst/>
          </a:prstGeom>
        </p:spPr>
      </p:pic>
    </p:spTree>
    <p:extLst>
      <p:ext uri="{BB962C8B-B14F-4D97-AF65-F5344CB8AC3E}">
        <p14:creationId xmlns:p14="http://schemas.microsoft.com/office/powerpoint/2010/main" val="298525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7000"/>
          </a:stretch>
        </a:blipFill>
        <a:effectLst/>
      </p:bgPr>
    </p:bg>
    <p:spTree>
      <p:nvGrpSpPr>
        <p:cNvPr id="1" name=""/>
        <p:cNvGrpSpPr/>
        <p:nvPr/>
      </p:nvGrpSpPr>
      <p:grpSpPr>
        <a:xfrm>
          <a:off x="0" y="0"/>
          <a:ext cx="0" cy="0"/>
          <a:chOff x="0" y="0"/>
          <a:chExt cx="0" cy="0"/>
        </a:xfrm>
      </p:grpSpPr>
      <p:sp>
        <p:nvSpPr>
          <p:cNvPr id="3" name="Ορθογώνιο 2"/>
          <p:cNvSpPr/>
          <p:nvPr/>
        </p:nvSpPr>
        <p:spPr>
          <a:xfrm rot="20748219">
            <a:off x="1651725" y="2516104"/>
            <a:ext cx="2843671" cy="2016922"/>
          </a:xfrm>
          <a:prstGeom prst="rect">
            <a:avLst/>
          </a:prstGeom>
          <a:blipFill dpi="0" rotWithShape="1">
            <a:blip r:embed="rId3">
              <a:extLst>
                <a:ext uri="{BEBA8EAE-BF5A-486C-A8C5-ECC9F3942E4B}">
                  <a14:imgProps xmlns:a14="http://schemas.microsoft.com/office/drawing/2010/main">
                    <a14:imgLayer r:embed="rId4">
                      <a14:imgEffect>
                        <a14:artisticPlasticWrap smoothness="10"/>
                      </a14:imgEffect>
                      <a14:imgEffect>
                        <a14:sharpenSoften amount="7000"/>
                      </a14:imgEffect>
                      <a14:imgEffect>
                        <a14:colorTemperature colorTemp="5900"/>
                      </a14:imgEffect>
                      <a14:imgEffect>
                        <a14:saturation sat="66000"/>
                      </a14:imgEffect>
                      <a14:imgEffect>
                        <a14:brightnessContrast contrast="20000"/>
                      </a14:imgEffect>
                    </a14:imgLayer>
                  </a14:imgProps>
                </a:ext>
              </a:extLst>
            </a:blip>
            <a:srcRect/>
            <a:stretch>
              <a:fillRect l="-7000" t="-10000" r="-11000" b="-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latin typeface="Mistral" pitchFamily="66" charset="0"/>
            </a:endParaRPr>
          </a:p>
        </p:txBody>
      </p:sp>
      <p:sp>
        <p:nvSpPr>
          <p:cNvPr id="5" name="Ορθογώνιο 4"/>
          <p:cNvSpPr/>
          <p:nvPr/>
        </p:nvSpPr>
        <p:spPr>
          <a:xfrm rot="20735051">
            <a:off x="1507521" y="1444321"/>
            <a:ext cx="6646720" cy="1320372"/>
          </a:xfrm>
          <a:prstGeom prst="rect">
            <a:avLst/>
          </a:prstGeom>
        </p:spPr>
        <p:txBody>
          <a:bodyPr wrap="square">
            <a:spAutoFit/>
          </a:bodyPr>
          <a:lstStyle/>
          <a:p>
            <a:r>
              <a:rPr lang="el-GR" sz="8000" dirty="0" smtClean="0">
                <a:solidFill>
                  <a:prstClr val="black">
                    <a:lumMod val="65000"/>
                    <a:lumOff val="35000"/>
                  </a:prstClr>
                </a:solidFill>
                <a:latin typeface="Mistral" pitchFamily="66" charset="0"/>
                <a:cs typeface="Arial" charset="0"/>
              </a:rPr>
              <a:t>Δημιουργικότητα</a:t>
            </a:r>
            <a:endParaRPr lang="el-GR" sz="8000" dirty="0">
              <a:solidFill>
                <a:prstClr val="black">
                  <a:lumMod val="65000"/>
                  <a:lumOff val="35000"/>
                </a:prstClr>
              </a:solidFill>
              <a:latin typeface="Mistral" pitchFamily="66" charset="0"/>
              <a:cs typeface="Arial" charset="0"/>
            </a:endParaRPr>
          </a:p>
        </p:txBody>
      </p:sp>
    </p:spTree>
    <p:extLst>
      <p:ext uri="{BB962C8B-B14F-4D97-AF65-F5344CB8AC3E}">
        <p14:creationId xmlns:p14="http://schemas.microsoft.com/office/powerpoint/2010/main" val="314846532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6187D4F-59A5-4D2F-A7FF-D9BD9EE3D71B}"/>
              </a:ext>
            </a:extLst>
          </p:cNvPr>
          <p:cNvSpPr>
            <a:spLocks noGrp="1"/>
          </p:cNvSpPr>
          <p:nvPr>
            <p:ph type="title"/>
          </p:nvPr>
        </p:nvSpPr>
        <p:spPr>
          <a:xfrm>
            <a:off x="228600" y="0"/>
            <a:ext cx="8915400" cy="685800"/>
          </a:xfrm>
        </p:spPr>
        <p:txBody>
          <a:bodyPr>
            <a:noAutofit/>
          </a:bodyPr>
          <a:lstStyle/>
          <a:p>
            <a:r>
              <a:rPr lang="el-GR" sz="2800" b="1" u="sng" cap="none" dirty="0">
                <a:solidFill>
                  <a:srgbClr val="FFFF00"/>
                </a:solidFill>
                <a:effectLst>
                  <a:outerShdw blurRad="38100" dist="38100" dir="2700000" algn="tl">
                    <a:srgbClr val="000000">
                      <a:alpha val="43137"/>
                    </a:srgbClr>
                  </a:outerShdw>
                </a:effectLst>
                <a:latin typeface="Segoe Print" panose="02000600000000000000" pitchFamily="2" charset="0"/>
              </a:rPr>
              <a:t>3 </a:t>
            </a:r>
            <a:r>
              <a:rPr lang="el-GR" sz="2800" b="1" u="sng" cap="none" dirty="0" smtClean="0">
                <a:solidFill>
                  <a:srgbClr val="FFFF00"/>
                </a:solidFill>
                <a:effectLst>
                  <a:outerShdw blurRad="38100" dist="38100" dir="2700000" algn="tl">
                    <a:srgbClr val="000000">
                      <a:alpha val="43137"/>
                    </a:srgbClr>
                  </a:outerShdw>
                </a:effectLst>
                <a:latin typeface="Segoe Print" panose="02000600000000000000" pitchFamily="2" charset="0"/>
              </a:rPr>
              <a:t>Επίπεδα κατάκτησης δημιουργικότητας</a:t>
            </a:r>
            <a:endParaRPr lang="el-GR" sz="2800" b="1" u="sng" cap="none" dirty="0">
              <a:solidFill>
                <a:srgbClr val="FFFF00"/>
              </a:solidFill>
              <a:effectLst>
                <a:outerShdw blurRad="38100" dist="38100" dir="2700000" algn="tl">
                  <a:srgbClr val="000000">
                    <a:alpha val="43137"/>
                  </a:srgbClr>
                </a:outerShdw>
              </a:effectLst>
              <a:latin typeface="Segoe Print" panose="02000600000000000000" pitchFamily="2" charset="0"/>
            </a:endParaRPr>
          </a:p>
        </p:txBody>
      </p:sp>
      <p:pic>
        <p:nvPicPr>
          <p:cNvPr id="11" name="Εικόνα 10">
            <a:extLst>
              <a:ext uri="{FF2B5EF4-FFF2-40B4-BE49-F238E27FC236}">
                <a16:creationId xmlns="" xmlns:a16="http://schemas.microsoft.com/office/drawing/2014/main" id="{7277A440-730E-4F96-A574-3A00B8F1799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14996" t="-281" r="15528" b="639"/>
          <a:stretch/>
        </p:blipFill>
        <p:spPr>
          <a:xfrm>
            <a:off x="6934200" y="781228"/>
            <a:ext cx="1765156" cy="2893985"/>
          </a:xfrm>
          <a:prstGeom prst="rect">
            <a:avLst/>
          </a:prstGeom>
        </p:spPr>
      </p:pic>
      <p:graphicFrame>
        <p:nvGraphicFramePr>
          <p:cNvPr id="12" name="Διάγραμμα 11">
            <a:extLst>
              <a:ext uri="{FF2B5EF4-FFF2-40B4-BE49-F238E27FC236}">
                <a16:creationId xmlns="" xmlns:a16="http://schemas.microsoft.com/office/drawing/2014/main" id="{25AEBF3D-C6C3-4E76-918E-CE9979798233}"/>
              </a:ext>
            </a:extLst>
          </p:cNvPr>
          <p:cNvGraphicFramePr/>
          <p:nvPr>
            <p:extLst>
              <p:ext uri="{D42A27DB-BD31-4B8C-83A1-F6EECF244321}">
                <p14:modId xmlns:p14="http://schemas.microsoft.com/office/powerpoint/2010/main" val="3764127187"/>
              </p:ext>
            </p:extLst>
          </p:nvPr>
        </p:nvGraphicFramePr>
        <p:xfrm>
          <a:off x="271849" y="533400"/>
          <a:ext cx="8839200" cy="591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 xmlns:a16="http://schemas.microsoft.com/office/drawing/2014/main" id="{AA6AD559-2337-4583-B0D8-03D3DC0D5753}"/>
              </a:ext>
            </a:extLst>
          </p:cNvPr>
          <p:cNvSpPr txBox="1"/>
          <p:nvPr/>
        </p:nvSpPr>
        <p:spPr>
          <a:xfrm>
            <a:off x="3429000" y="1894759"/>
            <a:ext cx="3048000" cy="646331"/>
          </a:xfrm>
          <a:prstGeom prst="rect">
            <a:avLst/>
          </a:prstGeom>
          <a:noFill/>
        </p:spPr>
        <p:txBody>
          <a:bodyPr wrap="square" rtlCol="0">
            <a:spAutoFit/>
          </a:bodyPr>
          <a:lstStyle/>
          <a:p>
            <a:pPr defTabSz="457200" fontAlgn="auto">
              <a:spcBef>
                <a:spcPts val="0"/>
              </a:spcBef>
              <a:spcAft>
                <a:spcPts val="0"/>
              </a:spcAft>
            </a:pPr>
            <a:r>
              <a:rPr lang="el-GR" dirty="0">
                <a:solidFill>
                  <a:prstClr val="white"/>
                </a:solidFill>
                <a:latin typeface="Arial" charset="0"/>
                <a:cs typeface="Arial" charset="0"/>
              </a:rPr>
              <a:t>Ιδέες που </a:t>
            </a:r>
            <a:r>
              <a:rPr lang="el-GR" dirty="0" smtClean="0">
                <a:solidFill>
                  <a:prstClr val="white"/>
                </a:solidFill>
                <a:latin typeface="Arial" charset="0"/>
                <a:cs typeface="Arial" charset="0"/>
              </a:rPr>
              <a:t>επηρεάζουν εμένα</a:t>
            </a:r>
            <a:r>
              <a:rPr lang="en-US" dirty="0" smtClean="0">
                <a:solidFill>
                  <a:prstClr val="white"/>
                </a:solidFill>
                <a:latin typeface="Arial" charset="0"/>
                <a:cs typeface="Arial" charset="0"/>
              </a:rPr>
              <a:t> </a:t>
            </a:r>
            <a:r>
              <a:rPr lang="el-GR" dirty="0" smtClean="0">
                <a:solidFill>
                  <a:prstClr val="white"/>
                </a:solidFill>
                <a:latin typeface="Arial" charset="0"/>
                <a:cs typeface="Arial" charset="0"/>
              </a:rPr>
              <a:t>&amp; </a:t>
            </a:r>
            <a:r>
              <a:rPr lang="el-GR" dirty="0">
                <a:solidFill>
                  <a:prstClr val="white"/>
                </a:solidFill>
                <a:latin typeface="Arial" charset="0"/>
                <a:cs typeface="Arial" charset="0"/>
              </a:rPr>
              <a:t>τους άλλους</a:t>
            </a:r>
          </a:p>
        </p:txBody>
      </p:sp>
    </p:spTree>
    <p:extLst>
      <p:ext uri="{BB962C8B-B14F-4D97-AF65-F5344CB8AC3E}">
        <p14:creationId xmlns:p14="http://schemas.microsoft.com/office/powerpoint/2010/main" val="994320967"/>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0" r="-4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371" y="0"/>
            <a:ext cx="9066430" cy="1754326"/>
          </a:xfrm>
          <a:prstGeom prst="rect">
            <a:avLst/>
          </a:prstGeom>
          <a:noFill/>
        </p:spPr>
        <p:txBody>
          <a:bodyPr wrap="square" rtlCol="0">
            <a:spAutoFit/>
          </a:bodyPr>
          <a:lstStyle/>
          <a:p>
            <a:pPr algn="just">
              <a:lnSpc>
                <a:spcPct val="150000"/>
              </a:lnSpc>
            </a:pPr>
            <a:r>
              <a:rPr lang="el-GR" b="1" dirty="0" smtClean="0">
                <a:solidFill>
                  <a:prstClr val="white"/>
                </a:solidFill>
                <a:latin typeface="Arial" charset="0"/>
                <a:cs typeface="Arial" charset="0"/>
              </a:rPr>
              <a:t>Η κατηγοριοποίηση των δεξιοτήτων του παν. </a:t>
            </a:r>
            <a:r>
              <a:rPr lang="en-US" b="1" dirty="0" err="1" smtClean="0">
                <a:solidFill>
                  <a:prstClr val="white"/>
                </a:solidFill>
                <a:latin typeface="Arial" charset="0"/>
                <a:cs typeface="Arial" charset="0"/>
              </a:rPr>
              <a:t>Deusto</a:t>
            </a:r>
            <a:r>
              <a:rPr lang="el-GR" b="1" dirty="0" smtClean="0">
                <a:solidFill>
                  <a:prstClr val="white"/>
                </a:solidFill>
                <a:latin typeface="Arial" charset="0"/>
                <a:cs typeface="Arial" charset="0"/>
              </a:rPr>
              <a:t> φαίνεται να συμφωνεί και να εφάπτεται τόσο με τα χαρακτηριστικά των 10 δεξιοτήτων του 21</a:t>
            </a:r>
            <a:r>
              <a:rPr lang="el-GR" b="1" baseline="30000" dirty="0" smtClean="0">
                <a:solidFill>
                  <a:prstClr val="white"/>
                </a:solidFill>
                <a:latin typeface="Arial" charset="0"/>
                <a:cs typeface="Arial" charset="0"/>
              </a:rPr>
              <a:t>ου</a:t>
            </a:r>
            <a:r>
              <a:rPr lang="el-GR" b="1" dirty="0" smtClean="0">
                <a:solidFill>
                  <a:prstClr val="white"/>
                </a:solidFill>
                <a:latin typeface="Arial" charset="0"/>
                <a:cs typeface="Arial" charset="0"/>
              </a:rPr>
              <a:t> αιώνα του μοντέλου, </a:t>
            </a:r>
          </a:p>
          <a:p>
            <a:pPr algn="just">
              <a:lnSpc>
                <a:spcPct val="150000"/>
              </a:lnSpc>
            </a:pPr>
            <a:r>
              <a:rPr lang="el-GR" b="1" dirty="0" smtClean="0">
                <a:solidFill>
                  <a:prstClr val="white"/>
                </a:solidFill>
                <a:latin typeface="Arial" charset="0"/>
                <a:cs typeface="Arial" charset="0"/>
              </a:rPr>
              <a:t>όσο και με τις προσεγγίσεις</a:t>
            </a:r>
            <a:r>
              <a:rPr lang="en-US" b="1" dirty="0" smtClean="0">
                <a:solidFill>
                  <a:prstClr val="white"/>
                </a:solidFill>
                <a:latin typeface="Arial" charset="0"/>
                <a:cs typeface="Arial" charset="0"/>
              </a:rPr>
              <a:t>:</a:t>
            </a:r>
            <a:endParaRPr lang="el-GR" b="1" dirty="0">
              <a:solidFill>
                <a:prstClr val="white"/>
              </a:solidFill>
              <a:latin typeface="Arial" charset="0"/>
              <a:cs typeface="Arial" charset="0"/>
            </a:endParaRPr>
          </a:p>
        </p:txBody>
      </p:sp>
      <p:sp>
        <p:nvSpPr>
          <p:cNvPr id="4" name="Αριστερό βέλος 3"/>
          <p:cNvSpPr/>
          <p:nvPr/>
        </p:nvSpPr>
        <p:spPr>
          <a:xfrm>
            <a:off x="3941988" y="4499583"/>
            <a:ext cx="4592412" cy="1941314"/>
          </a:xfrm>
          <a:prstGeom prst="leftArrow">
            <a:avLst>
              <a:gd name="adj1" fmla="val 47305"/>
              <a:gd name="adj2" fmla="val 50000"/>
            </a:avLst>
          </a:prstGeom>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p:spPr>
        <p:txBody>
          <a:bodyPr wrap="square">
            <a:spAutoFit/>
          </a:bodyPr>
          <a:lstStyle/>
          <a:p>
            <a:pPr marL="285750" indent="-285750">
              <a:lnSpc>
                <a:spcPct val="150000"/>
              </a:lnSpc>
              <a:buFont typeface="Wingdings" pitchFamily="2" charset="2"/>
              <a:buChar char="Ø"/>
            </a:pPr>
            <a:r>
              <a:rPr lang="el-GR" b="1" dirty="0" smtClean="0">
                <a:solidFill>
                  <a:prstClr val="white"/>
                </a:solidFill>
                <a:latin typeface="GiorgioSans-Bold"/>
                <a:cs typeface="Arial" charset="0"/>
              </a:rPr>
              <a:t>στην </a:t>
            </a:r>
            <a:r>
              <a:rPr lang="en-US" b="1" dirty="0" smtClean="0">
                <a:solidFill>
                  <a:prstClr val="white"/>
                </a:solidFill>
                <a:latin typeface="GiorgioSans-Bold"/>
                <a:cs typeface="Arial" charset="0"/>
              </a:rPr>
              <a:t>Agenda 2030</a:t>
            </a:r>
            <a:r>
              <a:rPr lang="el-GR" b="1" dirty="0" smtClean="0">
                <a:solidFill>
                  <a:prstClr val="white"/>
                </a:solidFill>
                <a:latin typeface="GiorgioSans-Bold"/>
                <a:cs typeface="Arial" charset="0"/>
              </a:rPr>
              <a:t> του ΟΗΕ</a:t>
            </a:r>
            <a:r>
              <a:rPr lang="en-US" b="1" dirty="0" smtClean="0">
                <a:solidFill>
                  <a:prstClr val="white"/>
                </a:solidFill>
                <a:latin typeface="GiorgioSans-Bold"/>
                <a:cs typeface="Arial" charset="0"/>
              </a:rPr>
              <a:t> </a:t>
            </a:r>
            <a:r>
              <a:rPr lang="el-GR" b="1" dirty="0" smtClean="0">
                <a:solidFill>
                  <a:prstClr val="white"/>
                </a:solidFill>
                <a:latin typeface="GiorgioSans-Bold"/>
                <a:cs typeface="Arial" charset="0"/>
              </a:rPr>
              <a:t>για την Αειφόρο ανάπτυξη</a:t>
            </a:r>
            <a:endParaRPr lang="el-GR" dirty="0">
              <a:solidFill>
                <a:prstClr val="white"/>
              </a:solidFill>
              <a:latin typeface="Arial" charset="0"/>
              <a:cs typeface="Arial" charset="0"/>
            </a:endParaRPr>
          </a:p>
        </p:txBody>
      </p:sp>
      <p:pic>
        <p:nvPicPr>
          <p:cNvPr id="6147" name="Picture 3" descr="C:\Users\Gewrgia\Desktop\1309163-beyond-design-10-skills-designers-need-to-succeed-now-rota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1652" y="1062682"/>
            <a:ext cx="5382348" cy="3128318"/>
          </a:xfrm>
          <a:prstGeom prst="rect">
            <a:avLst/>
          </a:prstGeom>
          <a:gradFill>
            <a:gsLst>
              <a:gs pos="100000">
                <a:schemeClr val="tx1">
                  <a:lumMod val="75000"/>
                </a:schemeClr>
              </a:gs>
              <a:gs pos="7001">
                <a:schemeClr val="tx1">
                  <a:lumMod val="65000"/>
                </a:schemeClr>
              </a:gs>
              <a:gs pos="31000">
                <a:srgbClr val="7D8496">
                  <a:alpha val="15000"/>
                </a:srgbClr>
              </a:gs>
              <a:gs pos="47000">
                <a:srgbClr val="E6E6E6"/>
              </a:gs>
              <a:gs pos="85001">
                <a:srgbClr val="7D8496"/>
              </a:gs>
              <a:gs pos="100000">
                <a:schemeClr val="tx1">
                  <a:lumMod val="65000"/>
                </a:schemeClr>
              </a:gs>
            </a:gsLst>
            <a:lin ang="5400000" scaled="0"/>
          </a:gradFill>
          <a:extLst/>
        </p:spPr>
      </p:pic>
      <p:sp>
        <p:nvSpPr>
          <p:cNvPr id="5" name="Ορθογώνιο 4"/>
          <p:cNvSpPr/>
          <p:nvPr/>
        </p:nvSpPr>
        <p:spPr>
          <a:xfrm>
            <a:off x="1408" y="1905008"/>
            <a:ext cx="3909725" cy="4247317"/>
          </a:xfrm>
          <a:prstGeom prst="rect">
            <a:avLst/>
          </a:prstGeom>
        </p:spPr>
        <p:txBody>
          <a:bodyPr wrap="square">
            <a:spAutoFit/>
          </a:bodyPr>
          <a:lstStyle/>
          <a:p>
            <a:pPr marL="285750" indent="-285750">
              <a:lnSpc>
                <a:spcPct val="150000"/>
              </a:lnSpc>
              <a:buFont typeface="Wingdings" pitchFamily="2" charset="2"/>
              <a:buChar char="Ø"/>
            </a:pPr>
            <a:r>
              <a:rPr lang="el-GR" sz="2000" b="1" dirty="0">
                <a:solidFill>
                  <a:prstClr val="white"/>
                </a:solidFill>
                <a:latin typeface="Arial" charset="0"/>
                <a:cs typeface="Arial" charset="0"/>
              </a:rPr>
              <a:t>στο Νέο </a:t>
            </a:r>
            <a:r>
              <a:rPr lang="el-GR" sz="2000" b="1" dirty="0" smtClean="0">
                <a:solidFill>
                  <a:prstClr val="white"/>
                </a:solidFill>
                <a:latin typeface="Arial" charset="0"/>
                <a:cs typeface="Arial" charset="0"/>
              </a:rPr>
              <a:t>Θεματολόγιο</a:t>
            </a:r>
            <a:r>
              <a:rPr lang="en-US" sz="2000" b="1" dirty="0" smtClean="0">
                <a:solidFill>
                  <a:prstClr val="white"/>
                </a:solidFill>
                <a:latin typeface="Arial" charset="0"/>
                <a:cs typeface="Arial" charset="0"/>
              </a:rPr>
              <a:t> 2016</a:t>
            </a:r>
            <a:r>
              <a:rPr lang="el-GR" sz="2000" b="1" dirty="0" smtClean="0">
                <a:solidFill>
                  <a:prstClr val="white"/>
                </a:solidFill>
                <a:latin typeface="Arial" charset="0"/>
                <a:cs typeface="Arial" charset="0"/>
              </a:rPr>
              <a:t> </a:t>
            </a:r>
            <a:r>
              <a:rPr lang="el-GR" sz="2000" b="1" dirty="0">
                <a:solidFill>
                  <a:prstClr val="white"/>
                </a:solidFill>
                <a:latin typeface="Arial" charset="0"/>
                <a:cs typeface="Arial" charset="0"/>
              </a:rPr>
              <a:t>Δεξιοτήτων για την Ευρώπη στα πλαίσια της «Συνεργασία για την ενίσχυση του ανθρώπινου δυναμικού, της </a:t>
            </a:r>
            <a:r>
              <a:rPr lang="el-GR" sz="2000" b="1" dirty="0" err="1">
                <a:solidFill>
                  <a:prstClr val="white"/>
                </a:solidFill>
                <a:latin typeface="Arial" charset="0"/>
                <a:cs typeface="Arial" charset="0"/>
              </a:rPr>
              <a:t>απασχολησιμότητας</a:t>
            </a:r>
            <a:r>
              <a:rPr lang="el-GR" sz="2000" b="1" dirty="0">
                <a:solidFill>
                  <a:prstClr val="white"/>
                </a:solidFill>
                <a:latin typeface="Arial" charset="0"/>
                <a:cs typeface="Arial" charset="0"/>
              </a:rPr>
              <a:t> και της ανταγωνιστικότητας» στην Ε.Ε.</a:t>
            </a:r>
          </a:p>
        </p:txBody>
      </p:sp>
    </p:spTree>
    <p:extLst>
      <p:ext uri="{BB962C8B-B14F-4D97-AF65-F5344CB8AC3E}">
        <p14:creationId xmlns:p14="http://schemas.microsoft.com/office/powerpoint/2010/main" val="3160026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ewrgia\Desktop\television-fram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8100"/>
            <a:ext cx="9865096" cy="6896100"/>
          </a:xfrm>
          <a:prstGeom prst="rect">
            <a:avLst/>
          </a:prstGeom>
          <a:noFill/>
          <a:extLst>
            <a:ext uri="{909E8E84-426E-40DD-AFC4-6F175D3DCCD1}">
              <a14:hiddenFill xmlns:a14="http://schemas.microsoft.com/office/drawing/2010/main">
                <a:solidFill>
                  <a:srgbClr val="FFFFFF"/>
                </a:solidFill>
              </a14:hiddenFill>
            </a:ext>
          </a:extLst>
        </p:spPr>
      </p:pic>
      <p:sp>
        <p:nvSpPr>
          <p:cNvPr id="2" name="Στρογγυλεμένο ορθογώνιο 1"/>
          <p:cNvSpPr/>
          <p:nvPr/>
        </p:nvSpPr>
        <p:spPr>
          <a:xfrm>
            <a:off x="483973" y="609600"/>
            <a:ext cx="7145486" cy="5356144"/>
          </a:xfrm>
          <a:custGeom>
            <a:avLst/>
            <a:gdLst>
              <a:gd name="connsiteX0" fmla="*/ 0 w 7010400"/>
              <a:gd name="connsiteY0" fmla="*/ 825517 h 4953000"/>
              <a:gd name="connsiteX1" fmla="*/ 825517 w 7010400"/>
              <a:gd name="connsiteY1" fmla="*/ 0 h 4953000"/>
              <a:gd name="connsiteX2" fmla="*/ 6184883 w 7010400"/>
              <a:gd name="connsiteY2" fmla="*/ 0 h 4953000"/>
              <a:gd name="connsiteX3" fmla="*/ 7010400 w 7010400"/>
              <a:gd name="connsiteY3" fmla="*/ 825517 h 4953000"/>
              <a:gd name="connsiteX4" fmla="*/ 7010400 w 7010400"/>
              <a:gd name="connsiteY4" fmla="*/ 4127483 h 4953000"/>
              <a:gd name="connsiteX5" fmla="*/ 6184883 w 7010400"/>
              <a:gd name="connsiteY5" fmla="*/ 4953000 h 4953000"/>
              <a:gd name="connsiteX6" fmla="*/ 825517 w 7010400"/>
              <a:gd name="connsiteY6" fmla="*/ 4953000 h 4953000"/>
              <a:gd name="connsiteX7" fmla="*/ 0 w 7010400"/>
              <a:gd name="connsiteY7" fmla="*/ 4127483 h 4953000"/>
              <a:gd name="connsiteX8" fmla="*/ 0 w 7010400"/>
              <a:gd name="connsiteY8" fmla="*/ 825517 h 4953000"/>
              <a:gd name="connsiteX0" fmla="*/ 0 w 7022757"/>
              <a:gd name="connsiteY0" fmla="*/ 293582 h 5001832"/>
              <a:gd name="connsiteX1" fmla="*/ 837874 w 7022757"/>
              <a:gd name="connsiteY1" fmla="*/ 48832 h 5001832"/>
              <a:gd name="connsiteX2" fmla="*/ 6197240 w 7022757"/>
              <a:gd name="connsiteY2" fmla="*/ 48832 h 5001832"/>
              <a:gd name="connsiteX3" fmla="*/ 7022757 w 7022757"/>
              <a:gd name="connsiteY3" fmla="*/ 874349 h 5001832"/>
              <a:gd name="connsiteX4" fmla="*/ 7022757 w 7022757"/>
              <a:gd name="connsiteY4" fmla="*/ 4176315 h 5001832"/>
              <a:gd name="connsiteX5" fmla="*/ 6197240 w 7022757"/>
              <a:gd name="connsiteY5" fmla="*/ 5001832 h 5001832"/>
              <a:gd name="connsiteX6" fmla="*/ 837874 w 7022757"/>
              <a:gd name="connsiteY6" fmla="*/ 5001832 h 5001832"/>
              <a:gd name="connsiteX7" fmla="*/ 12357 w 7022757"/>
              <a:gd name="connsiteY7" fmla="*/ 4176315 h 5001832"/>
              <a:gd name="connsiteX8" fmla="*/ 0 w 7022757"/>
              <a:gd name="connsiteY8" fmla="*/ 293582 h 5001832"/>
              <a:gd name="connsiteX0" fmla="*/ 0 w 7022757"/>
              <a:gd name="connsiteY0" fmla="*/ 375068 h 5083318"/>
              <a:gd name="connsiteX1" fmla="*/ 1010869 w 7022757"/>
              <a:gd name="connsiteY1" fmla="*/ 6751 h 5083318"/>
              <a:gd name="connsiteX2" fmla="*/ 6197240 w 7022757"/>
              <a:gd name="connsiteY2" fmla="*/ 130318 h 5083318"/>
              <a:gd name="connsiteX3" fmla="*/ 7022757 w 7022757"/>
              <a:gd name="connsiteY3" fmla="*/ 955835 h 5083318"/>
              <a:gd name="connsiteX4" fmla="*/ 7022757 w 7022757"/>
              <a:gd name="connsiteY4" fmla="*/ 4257801 h 5083318"/>
              <a:gd name="connsiteX5" fmla="*/ 6197240 w 7022757"/>
              <a:gd name="connsiteY5" fmla="*/ 5083318 h 5083318"/>
              <a:gd name="connsiteX6" fmla="*/ 837874 w 7022757"/>
              <a:gd name="connsiteY6" fmla="*/ 5083318 h 5083318"/>
              <a:gd name="connsiteX7" fmla="*/ 12357 w 7022757"/>
              <a:gd name="connsiteY7" fmla="*/ 4257801 h 5083318"/>
              <a:gd name="connsiteX8" fmla="*/ 0 w 7022757"/>
              <a:gd name="connsiteY8" fmla="*/ 375068 h 5083318"/>
              <a:gd name="connsiteX0" fmla="*/ 0 w 7022757"/>
              <a:gd name="connsiteY0" fmla="*/ 400686 h 5108936"/>
              <a:gd name="connsiteX1" fmla="*/ 1010869 w 7022757"/>
              <a:gd name="connsiteY1" fmla="*/ 32369 h 5108936"/>
              <a:gd name="connsiteX2" fmla="*/ 6197240 w 7022757"/>
              <a:gd name="connsiteY2" fmla="*/ 155936 h 5108936"/>
              <a:gd name="connsiteX3" fmla="*/ 7022757 w 7022757"/>
              <a:gd name="connsiteY3" fmla="*/ 981453 h 5108936"/>
              <a:gd name="connsiteX4" fmla="*/ 7022757 w 7022757"/>
              <a:gd name="connsiteY4" fmla="*/ 4283419 h 5108936"/>
              <a:gd name="connsiteX5" fmla="*/ 6197240 w 7022757"/>
              <a:gd name="connsiteY5" fmla="*/ 5108936 h 5108936"/>
              <a:gd name="connsiteX6" fmla="*/ 837874 w 7022757"/>
              <a:gd name="connsiteY6" fmla="*/ 5108936 h 5108936"/>
              <a:gd name="connsiteX7" fmla="*/ 12357 w 7022757"/>
              <a:gd name="connsiteY7" fmla="*/ 4283419 h 5108936"/>
              <a:gd name="connsiteX8" fmla="*/ 0 w 7022757"/>
              <a:gd name="connsiteY8" fmla="*/ 400686 h 5108936"/>
              <a:gd name="connsiteX0" fmla="*/ 0 w 7022757"/>
              <a:gd name="connsiteY0" fmla="*/ 436447 h 5144697"/>
              <a:gd name="connsiteX1" fmla="*/ 1010869 w 7022757"/>
              <a:gd name="connsiteY1" fmla="*/ 68130 h 5144697"/>
              <a:gd name="connsiteX2" fmla="*/ 6320808 w 7022757"/>
              <a:gd name="connsiteY2" fmla="*/ 43416 h 5144697"/>
              <a:gd name="connsiteX3" fmla="*/ 7022757 w 7022757"/>
              <a:gd name="connsiteY3" fmla="*/ 1017214 h 5144697"/>
              <a:gd name="connsiteX4" fmla="*/ 7022757 w 7022757"/>
              <a:gd name="connsiteY4" fmla="*/ 4319180 h 5144697"/>
              <a:gd name="connsiteX5" fmla="*/ 6197240 w 7022757"/>
              <a:gd name="connsiteY5" fmla="*/ 5144697 h 5144697"/>
              <a:gd name="connsiteX6" fmla="*/ 837874 w 7022757"/>
              <a:gd name="connsiteY6" fmla="*/ 5144697 h 5144697"/>
              <a:gd name="connsiteX7" fmla="*/ 12357 w 7022757"/>
              <a:gd name="connsiteY7" fmla="*/ 4319180 h 5144697"/>
              <a:gd name="connsiteX8" fmla="*/ 0 w 7022757"/>
              <a:gd name="connsiteY8" fmla="*/ 436447 h 5144697"/>
              <a:gd name="connsiteX0" fmla="*/ 0 w 7022757"/>
              <a:gd name="connsiteY0" fmla="*/ 436447 h 5144697"/>
              <a:gd name="connsiteX1" fmla="*/ 1010869 w 7022757"/>
              <a:gd name="connsiteY1" fmla="*/ 68130 h 5144697"/>
              <a:gd name="connsiteX2" fmla="*/ 6320808 w 7022757"/>
              <a:gd name="connsiteY2" fmla="*/ 43416 h 5144697"/>
              <a:gd name="connsiteX3" fmla="*/ 7022757 w 7022757"/>
              <a:gd name="connsiteY3" fmla="*/ 1017214 h 5144697"/>
              <a:gd name="connsiteX4" fmla="*/ 7022757 w 7022757"/>
              <a:gd name="connsiteY4" fmla="*/ 4319180 h 5144697"/>
              <a:gd name="connsiteX5" fmla="*/ 6197240 w 7022757"/>
              <a:gd name="connsiteY5" fmla="*/ 5144697 h 5144697"/>
              <a:gd name="connsiteX6" fmla="*/ 837874 w 7022757"/>
              <a:gd name="connsiteY6" fmla="*/ 5144697 h 5144697"/>
              <a:gd name="connsiteX7" fmla="*/ 12357 w 7022757"/>
              <a:gd name="connsiteY7" fmla="*/ 4319180 h 5144697"/>
              <a:gd name="connsiteX8" fmla="*/ 0 w 7022757"/>
              <a:gd name="connsiteY8" fmla="*/ 436447 h 5144697"/>
              <a:gd name="connsiteX0" fmla="*/ 0 w 7022757"/>
              <a:gd name="connsiteY0" fmla="*/ 436447 h 5144697"/>
              <a:gd name="connsiteX1" fmla="*/ 1010869 w 7022757"/>
              <a:gd name="connsiteY1" fmla="*/ 68130 h 5144697"/>
              <a:gd name="connsiteX2" fmla="*/ 6320808 w 7022757"/>
              <a:gd name="connsiteY2" fmla="*/ 43416 h 5144697"/>
              <a:gd name="connsiteX3" fmla="*/ 6905369 w 7022757"/>
              <a:gd name="connsiteY3" fmla="*/ 329682 h 5144697"/>
              <a:gd name="connsiteX4" fmla="*/ 7022757 w 7022757"/>
              <a:gd name="connsiteY4" fmla="*/ 1017214 h 5144697"/>
              <a:gd name="connsiteX5" fmla="*/ 7022757 w 7022757"/>
              <a:gd name="connsiteY5" fmla="*/ 4319180 h 5144697"/>
              <a:gd name="connsiteX6" fmla="*/ 6197240 w 7022757"/>
              <a:gd name="connsiteY6" fmla="*/ 5144697 h 5144697"/>
              <a:gd name="connsiteX7" fmla="*/ 837874 w 7022757"/>
              <a:gd name="connsiteY7" fmla="*/ 5144697 h 5144697"/>
              <a:gd name="connsiteX8" fmla="*/ 12357 w 7022757"/>
              <a:gd name="connsiteY8" fmla="*/ 4319180 h 5144697"/>
              <a:gd name="connsiteX9" fmla="*/ 0 w 7022757"/>
              <a:gd name="connsiteY9" fmla="*/ 436447 h 5144697"/>
              <a:gd name="connsiteX0" fmla="*/ 0 w 7083702"/>
              <a:gd name="connsiteY0" fmla="*/ 436447 h 5144697"/>
              <a:gd name="connsiteX1" fmla="*/ 1010869 w 7083702"/>
              <a:gd name="connsiteY1" fmla="*/ 68130 h 5144697"/>
              <a:gd name="connsiteX2" fmla="*/ 6320808 w 7083702"/>
              <a:gd name="connsiteY2" fmla="*/ 43416 h 5144697"/>
              <a:gd name="connsiteX3" fmla="*/ 7041293 w 7083702"/>
              <a:gd name="connsiteY3" fmla="*/ 638601 h 5144697"/>
              <a:gd name="connsiteX4" fmla="*/ 7022757 w 7083702"/>
              <a:gd name="connsiteY4" fmla="*/ 1017214 h 5144697"/>
              <a:gd name="connsiteX5" fmla="*/ 7022757 w 7083702"/>
              <a:gd name="connsiteY5" fmla="*/ 4319180 h 5144697"/>
              <a:gd name="connsiteX6" fmla="*/ 6197240 w 7083702"/>
              <a:gd name="connsiteY6" fmla="*/ 5144697 h 5144697"/>
              <a:gd name="connsiteX7" fmla="*/ 837874 w 7083702"/>
              <a:gd name="connsiteY7" fmla="*/ 5144697 h 5144697"/>
              <a:gd name="connsiteX8" fmla="*/ 12357 w 7083702"/>
              <a:gd name="connsiteY8" fmla="*/ 4319180 h 5144697"/>
              <a:gd name="connsiteX9" fmla="*/ 0 w 7083702"/>
              <a:gd name="connsiteY9" fmla="*/ 436447 h 5144697"/>
              <a:gd name="connsiteX0" fmla="*/ 0 w 7083702"/>
              <a:gd name="connsiteY0" fmla="*/ 436447 h 5144697"/>
              <a:gd name="connsiteX1" fmla="*/ 1010869 w 7083702"/>
              <a:gd name="connsiteY1" fmla="*/ 68130 h 5144697"/>
              <a:gd name="connsiteX2" fmla="*/ 6320808 w 7083702"/>
              <a:gd name="connsiteY2" fmla="*/ 43416 h 5144697"/>
              <a:gd name="connsiteX3" fmla="*/ 7041293 w 7083702"/>
              <a:gd name="connsiteY3" fmla="*/ 638601 h 5144697"/>
              <a:gd name="connsiteX4" fmla="*/ 7022757 w 7083702"/>
              <a:gd name="connsiteY4" fmla="*/ 1017214 h 5144697"/>
              <a:gd name="connsiteX5" fmla="*/ 6973330 w 7083702"/>
              <a:gd name="connsiteY5" fmla="*/ 4553958 h 5144697"/>
              <a:gd name="connsiteX6" fmla="*/ 6197240 w 7083702"/>
              <a:gd name="connsiteY6" fmla="*/ 5144697 h 5144697"/>
              <a:gd name="connsiteX7" fmla="*/ 837874 w 7083702"/>
              <a:gd name="connsiteY7" fmla="*/ 5144697 h 5144697"/>
              <a:gd name="connsiteX8" fmla="*/ 12357 w 7083702"/>
              <a:gd name="connsiteY8" fmla="*/ 4319180 h 5144697"/>
              <a:gd name="connsiteX9" fmla="*/ 0 w 7083702"/>
              <a:gd name="connsiteY9" fmla="*/ 436447 h 5144697"/>
              <a:gd name="connsiteX0" fmla="*/ 0 w 7083702"/>
              <a:gd name="connsiteY0" fmla="*/ 436447 h 5144697"/>
              <a:gd name="connsiteX1" fmla="*/ 1010869 w 7083702"/>
              <a:gd name="connsiteY1" fmla="*/ 68130 h 5144697"/>
              <a:gd name="connsiteX2" fmla="*/ 6320808 w 7083702"/>
              <a:gd name="connsiteY2" fmla="*/ 43416 h 5144697"/>
              <a:gd name="connsiteX3" fmla="*/ 7041293 w 7083702"/>
              <a:gd name="connsiteY3" fmla="*/ 638601 h 5144697"/>
              <a:gd name="connsiteX4" fmla="*/ 7022757 w 7083702"/>
              <a:gd name="connsiteY4" fmla="*/ 1017214 h 5144697"/>
              <a:gd name="connsiteX5" fmla="*/ 6973330 w 7083702"/>
              <a:gd name="connsiteY5" fmla="*/ 4553958 h 5144697"/>
              <a:gd name="connsiteX6" fmla="*/ 6481446 w 7083702"/>
              <a:gd name="connsiteY6" fmla="*/ 5132341 h 5144697"/>
              <a:gd name="connsiteX7" fmla="*/ 837874 w 7083702"/>
              <a:gd name="connsiteY7" fmla="*/ 5144697 h 5144697"/>
              <a:gd name="connsiteX8" fmla="*/ 12357 w 7083702"/>
              <a:gd name="connsiteY8" fmla="*/ 4319180 h 5144697"/>
              <a:gd name="connsiteX9" fmla="*/ 0 w 7083702"/>
              <a:gd name="connsiteY9" fmla="*/ 436447 h 5144697"/>
              <a:gd name="connsiteX0" fmla="*/ 0 w 7083702"/>
              <a:gd name="connsiteY0" fmla="*/ 436447 h 5235371"/>
              <a:gd name="connsiteX1" fmla="*/ 1010869 w 7083702"/>
              <a:gd name="connsiteY1" fmla="*/ 68130 h 5235371"/>
              <a:gd name="connsiteX2" fmla="*/ 6320808 w 7083702"/>
              <a:gd name="connsiteY2" fmla="*/ 43416 h 5235371"/>
              <a:gd name="connsiteX3" fmla="*/ 7041293 w 7083702"/>
              <a:gd name="connsiteY3" fmla="*/ 638601 h 5235371"/>
              <a:gd name="connsiteX4" fmla="*/ 7022757 w 7083702"/>
              <a:gd name="connsiteY4" fmla="*/ 1017214 h 5235371"/>
              <a:gd name="connsiteX5" fmla="*/ 6973330 w 7083702"/>
              <a:gd name="connsiteY5" fmla="*/ 4553958 h 5235371"/>
              <a:gd name="connsiteX6" fmla="*/ 6481446 w 7083702"/>
              <a:gd name="connsiteY6" fmla="*/ 5132341 h 5235371"/>
              <a:gd name="connsiteX7" fmla="*/ 837874 w 7083702"/>
              <a:gd name="connsiteY7" fmla="*/ 5144697 h 5235371"/>
              <a:gd name="connsiteX8" fmla="*/ 12357 w 7083702"/>
              <a:gd name="connsiteY8" fmla="*/ 4319180 h 5235371"/>
              <a:gd name="connsiteX9" fmla="*/ 0 w 7083702"/>
              <a:gd name="connsiteY9" fmla="*/ 436447 h 5235371"/>
              <a:gd name="connsiteX0" fmla="*/ 0 w 7083702"/>
              <a:gd name="connsiteY0" fmla="*/ 436447 h 5291924"/>
              <a:gd name="connsiteX1" fmla="*/ 1010869 w 7083702"/>
              <a:gd name="connsiteY1" fmla="*/ 68130 h 5291924"/>
              <a:gd name="connsiteX2" fmla="*/ 6320808 w 7083702"/>
              <a:gd name="connsiteY2" fmla="*/ 43416 h 5291924"/>
              <a:gd name="connsiteX3" fmla="*/ 7041293 w 7083702"/>
              <a:gd name="connsiteY3" fmla="*/ 638601 h 5291924"/>
              <a:gd name="connsiteX4" fmla="*/ 7022757 w 7083702"/>
              <a:gd name="connsiteY4" fmla="*/ 1017214 h 5291924"/>
              <a:gd name="connsiteX5" fmla="*/ 6973330 w 7083702"/>
              <a:gd name="connsiteY5" fmla="*/ 4553958 h 5291924"/>
              <a:gd name="connsiteX6" fmla="*/ 6481446 w 7083702"/>
              <a:gd name="connsiteY6" fmla="*/ 5132341 h 5291924"/>
              <a:gd name="connsiteX7" fmla="*/ 776090 w 7083702"/>
              <a:gd name="connsiteY7" fmla="*/ 5280621 h 5291924"/>
              <a:gd name="connsiteX8" fmla="*/ 12357 w 7083702"/>
              <a:gd name="connsiteY8" fmla="*/ 4319180 h 5291924"/>
              <a:gd name="connsiteX9" fmla="*/ 0 w 7083702"/>
              <a:gd name="connsiteY9" fmla="*/ 436447 h 5291924"/>
              <a:gd name="connsiteX0" fmla="*/ 98854 w 7182556"/>
              <a:gd name="connsiteY0" fmla="*/ 436447 h 5291924"/>
              <a:gd name="connsiteX1" fmla="*/ 1109723 w 7182556"/>
              <a:gd name="connsiteY1" fmla="*/ 68130 h 5291924"/>
              <a:gd name="connsiteX2" fmla="*/ 6419662 w 7182556"/>
              <a:gd name="connsiteY2" fmla="*/ 43416 h 5291924"/>
              <a:gd name="connsiteX3" fmla="*/ 7140147 w 7182556"/>
              <a:gd name="connsiteY3" fmla="*/ 638601 h 5291924"/>
              <a:gd name="connsiteX4" fmla="*/ 7121611 w 7182556"/>
              <a:gd name="connsiteY4" fmla="*/ 1017214 h 5291924"/>
              <a:gd name="connsiteX5" fmla="*/ 7072184 w 7182556"/>
              <a:gd name="connsiteY5" fmla="*/ 4553958 h 5291924"/>
              <a:gd name="connsiteX6" fmla="*/ 6580300 w 7182556"/>
              <a:gd name="connsiteY6" fmla="*/ 5132341 h 5291924"/>
              <a:gd name="connsiteX7" fmla="*/ 874944 w 7182556"/>
              <a:gd name="connsiteY7" fmla="*/ 5280621 h 5291924"/>
              <a:gd name="connsiteX8" fmla="*/ 0 w 7182556"/>
              <a:gd name="connsiteY8" fmla="*/ 4319180 h 5291924"/>
              <a:gd name="connsiteX9" fmla="*/ 98854 w 7182556"/>
              <a:gd name="connsiteY9" fmla="*/ 436447 h 5291924"/>
              <a:gd name="connsiteX0" fmla="*/ 98854 w 7182556"/>
              <a:gd name="connsiteY0" fmla="*/ 436447 h 5246517"/>
              <a:gd name="connsiteX1" fmla="*/ 1109723 w 7182556"/>
              <a:gd name="connsiteY1" fmla="*/ 68130 h 5246517"/>
              <a:gd name="connsiteX2" fmla="*/ 6419662 w 7182556"/>
              <a:gd name="connsiteY2" fmla="*/ 43416 h 5246517"/>
              <a:gd name="connsiteX3" fmla="*/ 7140147 w 7182556"/>
              <a:gd name="connsiteY3" fmla="*/ 638601 h 5246517"/>
              <a:gd name="connsiteX4" fmla="*/ 7121611 w 7182556"/>
              <a:gd name="connsiteY4" fmla="*/ 1017214 h 5246517"/>
              <a:gd name="connsiteX5" fmla="*/ 7072184 w 7182556"/>
              <a:gd name="connsiteY5" fmla="*/ 4553958 h 5246517"/>
              <a:gd name="connsiteX6" fmla="*/ 6580300 w 7182556"/>
              <a:gd name="connsiteY6" fmla="*/ 5132341 h 5246517"/>
              <a:gd name="connsiteX7" fmla="*/ 603095 w 7182556"/>
              <a:gd name="connsiteY7" fmla="*/ 5181767 h 5246517"/>
              <a:gd name="connsiteX8" fmla="*/ 0 w 7182556"/>
              <a:gd name="connsiteY8" fmla="*/ 4319180 h 5246517"/>
              <a:gd name="connsiteX9" fmla="*/ 98854 w 7182556"/>
              <a:gd name="connsiteY9" fmla="*/ 436447 h 5246517"/>
              <a:gd name="connsiteX0" fmla="*/ 98854 w 7182556"/>
              <a:gd name="connsiteY0" fmla="*/ 436447 h 5305738"/>
              <a:gd name="connsiteX1" fmla="*/ 1109723 w 7182556"/>
              <a:gd name="connsiteY1" fmla="*/ 68130 h 5305738"/>
              <a:gd name="connsiteX2" fmla="*/ 6419662 w 7182556"/>
              <a:gd name="connsiteY2" fmla="*/ 43416 h 5305738"/>
              <a:gd name="connsiteX3" fmla="*/ 7140147 w 7182556"/>
              <a:gd name="connsiteY3" fmla="*/ 638601 h 5305738"/>
              <a:gd name="connsiteX4" fmla="*/ 7121611 w 7182556"/>
              <a:gd name="connsiteY4" fmla="*/ 1017214 h 5305738"/>
              <a:gd name="connsiteX5" fmla="*/ 7072184 w 7182556"/>
              <a:gd name="connsiteY5" fmla="*/ 4553958 h 5305738"/>
              <a:gd name="connsiteX6" fmla="*/ 6580300 w 7182556"/>
              <a:gd name="connsiteY6" fmla="*/ 5132341 h 5305738"/>
              <a:gd name="connsiteX7" fmla="*/ 603095 w 7182556"/>
              <a:gd name="connsiteY7" fmla="*/ 5181767 h 5305738"/>
              <a:gd name="connsiteX8" fmla="*/ 0 w 7182556"/>
              <a:gd name="connsiteY8" fmla="*/ 4319180 h 5305738"/>
              <a:gd name="connsiteX9" fmla="*/ 98854 w 7182556"/>
              <a:gd name="connsiteY9" fmla="*/ 436447 h 5305738"/>
              <a:gd name="connsiteX0" fmla="*/ 98854 w 7182556"/>
              <a:gd name="connsiteY0" fmla="*/ 436447 h 5337809"/>
              <a:gd name="connsiteX1" fmla="*/ 1109723 w 7182556"/>
              <a:gd name="connsiteY1" fmla="*/ 68130 h 5337809"/>
              <a:gd name="connsiteX2" fmla="*/ 6419662 w 7182556"/>
              <a:gd name="connsiteY2" fmla="*/ 43416 h 5337809"/>
              <a:gd name="connsiteX3" fmla="*/ 7140147 w 7182556"/>
              <a:gd name="connsiteY3" fmla="*/ 638601 h 5337809"/>
              <a:gd name="connsiteX4" fmla="*/ 7121611 w 7182556"/>
              <a:gd name="connsiteY4" fmla="*/ 1017214 h 5337809"/>
              <a:gd name="connsiteX5" fmla="*/ 7072184 w 7182556"/>
              <a:gd name="connsiteY5" fmla="*/ 4553958 h 5337809"/>
              <a:gd name="connsiteX6" fmla="*/ 6580300 w 7182556"/>
              <a:gd name="connsiteY6" fmla="*/ 5194125 h 5337809"/>
              <a:gd name="connsiteX7" fmla="*/ 603095 w 7182556"/>
              <a:gd name="connsiteY7" fmla="*/ 5181767 h 5337809"/>
              <a:gd name="connsiteX8" fmla="*/ 0 w 7182556"/>
              <a:gd name="connsiteY8" fmla="*/ 4319180 h 5337809"/>
              <a:gd name="connsiteX9" fmla="*/ 98854 w 7182556"/>
              <a:gd name="connsiteY9" fmla="*/ 436447 h 5337809"/>
              <a:gd name="connsiteX0" fmla="*/ 98854 w 7182556"/>
              <a:gd name="connsiteY0" fmla="*/ 436447 h 5354778"/>
              <a:gd name="connsiteX1" fmla="*/ 1109723 w 7182556"/>
              <a:gd name="connsiteY1" fmla="*/ 68130 h 5354778"/>
              <a:gd name="connsiteX2" fmla="*/ 6419662 w 7182556"/>
              <a:gd name="connsiteY2" fmla="*/ 43416 h 5354778"/>
              <a:gd name="connsiteX3" fmla="*/ 7140147 w 7182556"/>
              <a:gd name="connsiteY3" fmla="*/ 638601 h 5354778"/>
              <a:gd name="connsiteX4" fmla="*/ 7121611 w 7182556"/>
              <a:gd name="connsiteY4" fmla="*/ 1017214 h 5354778"/>
              <a:gd name="connsiteX5" fmla="*/ 7072184 w 7182556"/>
              <a:gd name="connsiteY5" fmla="*/ 4553958 h 5354778"/>
              <a:gd name="connsiteX6" fmla="*/ 6580300 w 7182556"/>
              <a:gd name="connsiteY6" fmla="*/ 5194125 h 5354778"/>
              <a:gd name="connsiteX7" fmla="*/ 664878 w 7182556"/>
              <a:gd name="connsiteY7" fmla="*/ 5218837 h 5354778"/>
              <a:gd name="connsiteX8" fmla="*/ 0 w 7182556"/>
              <a:gd name="connsiteY8" fmla="*/ 4319180 h 5354778"/>
              <a:gd name="connsiteX9" fmla="*/ 98854 w 7182556"/>
              <a:gd name="connsiteY9" fmla="*/ 436447 h 5354778"/>
              <a:gd name="connsiteX0" fmla="*/ 37070 w 7182556"/>
              <a:gd name="connsiteY0" fmla="*/ 424090 h 5354778"/>
              <a:gd name="connsiteX1" fmla="*/ 1109723 w 7182556"/>
              <a:gd name="connsiteY1" fmla="*/ 68130 h 5354778"/>
              <a:gd name="connsiteX2" fmla="*/ 6419662 w 7182556"/>
              <a:gd name="connsiteY2" fmla="*/ 43416 h 5354778"/>
              <a:gd name="connsiteX3" fmla="*/ 7140147 w 7182556"/>
              <a:gd name="connsiteY3" fmla="*/ 638601 h 5354778"/>
              <a:gd name="connsiteX4" fmla="*/ 7121611 w 7182556"/>
              <a:gd name="connsiteY4" fmla="*/ 1017214 h 5354778"/>
              <a:gd name="connsiteX5" fmla="*/ 7072184 w 7182556"/>
              <a:gd name="connsiteY5" fmla="*/ 4553958 h 5354778"/>
              <a:gd name="connsiteX6" fmla="*/ 6580300 w 7182556"/>
              <a:gd name="connsiteY6" fmla="*/ 5194125 h 5354778"/>
              <a:gd name="connsiteX7" fmla="*/ 664878 w 7182556"/>
              <a:gd name="connsiteY7" fmla="*/ 5218837 h 5354778"/>
              <a:gd name="connsiteX8" fmla="*/ 0 w 7182556"/>
              <a:gd name="connsiteY8" fmla="*/ 4319180 h 5354778"/>
              <a:gd name="connsiteX9" fmla="*/ 37070 w 7182556"/>
              <a:gd name="connsiteY9" fmla="*/ 424090 h 5354778"/>
              <a:gd name="connsiteX0" fmla="*/ 37070 w 7182556"/>
              <a:gd name="connsiteY0" fmla="*/ 417788 h 5348476"/>
              <a:gd name="connsiteX1" fmla="*/ 1171507 w 7182556"/>
              <a:gd name="connsiteY1" fmla="*/ 74185 h 5348476"/>
              <a:gd name="connsiteX2" fmla="*/ 6419662 w 7182556"/>
              <a:gd name="connsiteY2" fmla="*/ 37114 h 5348476"/>
              <a:gd name="connsiteX3" fmla="*/ 7140147 w 7182556"/>
              <a:gd name="connsiteY3" fmla="*/ 632299 h 5348476"/>
              <a:gd name="connsiteX4" fmla="*/ 7121611 w 7182556"/>
              <a:gd name="connsiteY4" fmla="*/ 1010912 h 5348476"/>
              <a:gd name="connsiteX5" fmla="*/ 7072184 w 7182556"/>
              <a:gd name="connsiteY5" fmla="*/ 4547656 h 5348476"/>
              <a:gd name="connsiteX6" fmla="*/ 6580300 w 7182556"/>
              <a:gd name="connsiteY6" fmla="*/ 5187823 h 5348476"/>
              <a:gd name="connsiteX7" fmla="*/ 664878 w 7182556"/>
              <a:gd name="connsiteY7" fmla="*/ 5212535 h 5348476"/>
              <a:gd name="connsiteX8" fmla="*/ 0 w 7182556"/>
              <a:gd name="connsiteY8" fmla="*/ 4312878 h 5348476"/>
              <a:gd name="connsiteX9" fmla="*/ 37070 w 7182556"/>
              <a:gd name="connsiteY9" fmla="*/ 417788 h 5348476"/>
              <a:gd name="connsiteX0" fmla="*/ 37070 w 7182556"/>
              <a:gd name="connsiteY0" fmla="*/ 447045 h 5377733"/>
              <a:gd name="connsiteX1" fmla="*/ 1183864 w 7182556"/>
              <a:gd name="connsiteY1" fmla="*/ 54015 h 5377733"/>
              <a:gd name="connsiteX2" fmla="*/ 6419662 w 7182556"/>
              <a:gd name="connsiteY2" fmla="*/ 66371 h 5377733"/>
              <a:gd name="connsiteX3" fmla="*/ 7140147 w 7182556"/>
              <a:gd name="connsiteY3" fmla="*/ 661556 h 5377733"/>
              <a:gd name="connsiteX4" fmla="*/ 7121611 w 7182556"/>
              <a:gd name="connsiteY4" fmla="*/ 1040169 h 5377733"/>
              <a:gd name="connsiteX5" fmla="*/ 7072184 w 7182556"/>
              <a:gd name="connsiteY5" fmla="*/ 4576913 h 5377733"/>
              <a:gd name="connsiteX6" fmla="*/ 6580300 w 7182556"/>
              <a:gd name="connsiteY6" fmla="*/ 5217080 h 5377733"/>
              <a:gd name="connsiteX7" fmla="*/ 664878 w 7182556"/>
              <a:gd name="connsiteY7" fmla="*/ 5241792 h 5377733"/>
              <a:gd name="connsiteX8" fmla="*/ 0 w 7182556"/>
              <a:gd name="connsiteY8" fmla="*/ 4342135 h 5377733"/>
              <a:gd name="connsiteX9" fmla="*/ 37070 w 7182556"/>
              <a:gd name="connsiteY9" fmla="*/ 447045 h 5377733"/>
              <a:gd name="connsiteX0" fmla="*/ 37070 w 7182556"/>
              <a:gd name="connsiteY0" fmla="*/ 425456 h 5356144"/>
              <a:gd name="connsiteX1" fmla="*/ 1183864 w 7182556"/>
              <a:gd name="connsiteY1" fmla="*/ 32426 h 5356144"/>
              <a:gd name="connsiteX2" fmla="*/ 6419662 w 7182556"/>
              <a:gd name="connsiteY2" fmla="*/ 44782 h 5356144"/>
              <a:gd name="connsiteX3" fmla="*/ 7140147 w 7182556"/>
              <a:gd name="connsiteY3" fmla="*/ 639967 h 5356144"/>
              <a:gd name="connsiteX4" fmla="*/ 7121611 w 7182556"/>
              <a:gd name="connsiteY4" fmla="*/ 1018580 h 5356144"/>
              <a:gd name="connsiteX5" fmla="*/ 7072184 w 7182556"/>
              <a:gd name="connsiteY5" fmla="*/ 4555324 h 5356144"/>
              <a:gd name="connsiteX6" fmla="*/ 6580300 w 7182556"/>
              <a:gd name="connsiteY6" fmla="*/ 5195491 h 5356144"/>
              <a:gd name="connsiteX7" fmla="*/ 664878 w 7182556"/>
              <a:gd name="connsiteY7" fmla="*/ 5220203 h 5356144"/>
              <a:gd name="connsiteX8" fmla="*/ 0 w 7182556"/>
              <a:gd name="connsiteY8" fmla="*/ 4320546 h 5356144"/>
              <a:gd name="connsiteX9" fmla="*/ 37070 w 7182556"/>
              <a:gd name="connsiteY9" fmla="*/ 425456 h 5356144"/>
              <a:gd name="connsiteX0" fmla="*/ 0 w 7145486"/>
              <a:gd name="connsiteY0" fmla="*/ 425456 h 5356144"/>
              <a:gd name="connsiteX1" fmla="*/ 1146794 w 7145486"/>
              <a:gd name="connsiteY1" fmla="*/ 32426 h 5356144"/>
              <a:gd name="connsiteX2" fmla="*/ 6382592 w 7145486"/>
              <a:gd name="connsiteY2" fmla="*/ 44782 h 5356144"/>
              <a:gd name="connsiteX3" fmla="*/ 7103077 w 7145486"/>
              <a:gd name="connsiteY3" fmla="*/ 639967 h 5356144"/>
              <a:gd name="connsiteX4" fmla="*/ 7084541 w 7145486"/>
              <a:gd name="connsiteY4" fmla="*/ 1018580 h 5356144"/>
              <a:gd name="connsiteX5" fmla="*/ 7035114 w 7145486"/>
              <a:gd name="connsiteY5" fmla="*/ 4555324 h 5356144"/>
              <a:gd name="connsiteX6" fmla="*/ 6543230 w 7145486"/>
              <a:gd name="connsiteY6" fmla="*/ 5195491 h 5356144"/>
              <a:gd name="connsiteX7" fmla="*/ 627808 w 7145486"/>
              <a:gd name="connsiteY7" fmla="*/ 5220203 h 5356144"/>
              <a:gd name="connsiteX8" fmla="*/ 74141 w 7145486"/>
              <a:gd name="connsiteY8" fmla="*/ 4629465 h 5356144"/>
              <a:gd name="connsiteX9" fmla="*/ 0 w 7145486"/>
              <a:gd name="connsiteY9" fmla="*/ 425456 h 535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5486" h="5356144">
                <a:moveTo>
                  <a:pt x="0" y="425456"/>
                </a:moveTo>
                <a:cubicBezTo>
                  <a:pt x="0" y="-30464"/>
                  <a:pt x="690874" y="32426"/>
                  <a:pt x="1146794" y="32426"/>
                </a:cubicBezTo>
                <a:cubicBezTo>
                  <a:pt x="3406925" y="-25239"/>
                  <a:pt x="4653802" y="3593"/>
                  <a:pt x="6382592" y="44782"/>
                </a:cubicBezTo>
                <a:cubicBezTo>
                  <a:pt x="7354711" y="86314"/>
                  <a:pt x="6986086" y="477667"/>
                  <a:pt x="7103077" y="639967"/>
                </a:cubicBezTo>
                <a:cubicBezTo>
                  <a:pt x="7220068" y="802267"/>
                  <a:pt x="7054679" y="351604"/>
                  <a:pt x="7084541" y="1018580"/>
                </a:cubicBezTo>
                <a:lnTo>
                  <a:pt x="7035114" y="4555324"/>
                </a:lnTo>
                <a:cubicBezTo>
                  <a:pt x="7035114" y="5011244"/>
                  <a:pt x="6999150" y="5195491"/>
                  <a:pt x="6543230" y="5195491"/>
                </a:cubicBezTo>
                <a:cubicBezTo>
                  <a:pt x="4587899" y="5422032"/>
                  <a:pt x="2595496" y="5389078"/>
                  <a:pt x="627808" y="5220203"/>
                </a:cubicBezTo>
                <a:cubicBezTo>
                  <a:pt x="171888" y="5220203"/>
                  <a:pt x="74141" y="5085385"/>
                  <a:pt x="74141" y="4629465"/>
                </a:cubicBezTo>
                <a:cubicBezTo>
                  <a:pt x="74141" y="3528810"/>
                  <a:pt x="0" y="1526111"/>
                  <a:pt x="0" y="425456"/>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7" name="1 - Τίτλος"/>
          <p:cNvSpPr>
            <a:spLocks noGrp="1"/>
          </p:cNvSpPr>
          <p:nvPr>
            <p:ph type="title"/>
          </p:nvPr>
        </p:nvSpPr>
        <p:spPr bwMode="auto">
          <a:xfrm>
            <a:off x="797914" y="609600"/>
            <a:ext cx="6934200" cy="642942"/>
          </a:xfrm>
          <a:prstGeom prst="rect">
            <a:avLst/>
          </a:prstGeom>
          <a:noFill/>
          <a:ln w="9525">
            <a:noFill/>
            <a:miter lim="800000"/>
            <a:headEnd/>
            <a:tailEnd/>
          </a:ln>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tx2">
                    <a:lumMod val="95000"/>
                    <a:lumOff val="5000"/>
                  </a:schemeClr>
                </a:solidFill>
                <a:effectLst/>
                <a:uLnTx/>
                <a:uFillTx/>
              </a:rPr>
              <a:t/>
            </a:r>
            <a:br>
              <a:rPr kumimoji="0" lang="en-US" sz="2800" b="1" i="0" u="none" strike="noStrike" kern="0" cap="none" spc="0" normalizeH="0" baseline="0" noProof="0" dirty="0" smtClean="0">
                <a:ln>
                  <a:noFill/>
                </a:ln>
                <a:solidFill>
                  <a:schemeClr val="tx2">
                    <a:lumMod val="95000"/>
                    <a:lumOff val="5000"/>
                  </a:schemeClr>
                </a:solidFill>
                <a:effectLst/>
                <a:uLnTx/>
                <a:uFillTx/>
              </a:rPr>
            </a:br>
            <a:r>
              <a:rPr lang="el-GR" sz="2800" b="1" kern="0" dirty="0">
                <a:solidFill>
                  <a:schemeClr val="tx2">
                    <a:lumMod val="95000"/>
                    <a:lumOff val="5000"/>
                  </a:schemeClr>
                </a:solidFill>
              </a:rPr>
              <a:t>Η Μεταρρυθμιστική Πολιτική με την ΤΠΕ</a:t>
            </a:r>
            <a:endParaRPr kumimoji="0" lang="el-GR" sz="2800" b="1" i="0" u="none" strike="noStrike" kern="0" cap="none" spc="0" normalizeH="0" baseline="0" noProof="0" dirty="0">
              <a:ln>
                <a:noFill/>
              </a:ln>
              <a:solidFill>
                <a:schemeClr val="tx2">
                  <a:lumMod val="95000"/>
                  <a:lumOff val="5000"/>
                </a:schemeClr>
              </a:solidFill>
              <a:effectLst/>
              <a:uLnTx/>
              <a:uFillTx/>
            </a:endParaRPr>
          </a:p>
        </p:txBody>
      </p:sp>
      <p:sp>
        <p:nvSpPr>
          <p:cNvPr id="5" name="Ορθογώνιο 4"/>
          <p:cNvSpPr/>
          <p:nvPr/>
        </p:nvSpPr>
        <p:spPr>
          <a:xfrm>
            <a:off x="914400" y="1371628"/>
            <a:ext cx="6248400" cy="2862322"/>
          </a:xfrm>
          <a:prstGeom prst="rect">
            <a:avLst/>
          </a:prstGeom>
        </p:spPr>
        <p:txBody>
          <a:bodyPr wrap="square">
            <a:spAutoFit/>
          </a:bodyPr>
          <a:lstStyle/>
          <a:p>
            <a:r>
              <a:rPr lang="el-GR" dirty="0" smtClean="0">
                <a:solidFill>
                  <a:srgbClr val="404040"/>
                </a:solidFill>
                <a:latin typeface="Arial" charset="0"/>
                <a:cs typeface="Arial" charset="0"/>
              </a:rPr>
              <a:t> Η χρήση  </a:t>
            </a:r>
            <a:r>
              <a:rPr lang="el-GR" dirty="0">
                <a:solidFill>
                  <a:srgbClr val="404040"/>
                </a:solidFill>
                <a:latin typeface="Arial" charset="0"/>
                <a:cs typeface="Arial" charset="0"/>
              </a:rPr>
              <a:t>ΤΠΕ βελτιώνει ή αλλάζει  τις δεξιότητες  του </a:t>
            </a:r>
            <a:r>
              <a:rPr lang="el-GR" dirty="0" smtClean="0">
                <a:solidFill>
                  <a:srgbClr val="404040"/>
                </a:solidFill>
                <a:latin typeface="Arial" charset="0"/>
                <a:cs typeface="Arial" charset="0"/>
              </a:rPr>
              <a:t>21</a:t>
            </a:r>
            <a:r>
              <a:rPr lang="el-GR" baseline="30000" dirty="0" smtClean="0">
                <a:solidFill>
                  <a:srgbClr val="404040"/>
                </a:solidFill>
                <a:latin typeface="Arial" charset="0"/>
                <a:cs typeface="Arial" charset="0"/>
              </a:rPr>
              <a:t>ου</a:t>
            </a:r>
            <a:r>
              <a:rPr lang="el-GR" dirty="0" smtClean="0">
                <a:solidFill>
                  <a:srgbClr val="404040"/>
                </a:solidFill>
                <a:latin typeface="Arial" charset="0"/>
                <a:cs typeface="Arial" charset="0"/>
              </a:rPr>
              <a:t>  αιώνα</a:t>
            </a:r>
          </a:p>
          <a:p>
            <a:r>
              <a:rPr lang="el-GR" dirty="0" smtClean="0">
                <a:solidFill>
                  <a:srgbClr val="404040"/>
                </a:solidFill>
                <a:latin typeface="Arial" charset="0"/>
                <a:cs typeface="Arial" charset="0"/>
              </a:rPr>
              <a:t>Όπως</a:t>
            </a:r>
            <a:r>
              <a:rPr lang="en-US" dirty="0" smtClean="0">
                <a:solidFill>
                  <a:srgbClr val="404040"/>
                </a:solidFill>
                <a:latin typeface="Arial" charset="0"/>
                <a:cs typeface="Arial" charset="0"/>
              </a:rPr>
              <a:t>:</a:t>
            </a:r>
            <a:endParaRPr lang="el-GR" dirty="0">
              <a:solidFill>
                <a:srgbClr val="404040"/>
              </a:solidFill>
              <a:latin typeface="Arial" charset="0"/>
              <a:cs typeface="Arial" charset="0"/>
            </a:endParaRPr>
          </a:p>
          <a:p>
            <a:endParaRPr lang="el-GR" dirty="0">
              <a:solidFill>
                <a:srgbClr val="404040"/>
              </a:solidFill>
              <a:latin typeface="Arial" charset="0"/>
              <a:cs typeface="Arial" charset="0"/>
            </a:endParaRPr>
          </a:p>
          <a:p>
            <a:pPr marL="285750" indent="-285750">
              <a:buFont typeface="Wingdings" pitchFamily="2" charset="2"/>
              <a:buChar char="§"/>
            </a:pPr>
            <a:r>
              <a:rPr lang="el-GR" dirty="0">
                <a:solidFill>
                  <a:srgbClr val="404040"/>
                </a:solidFill>
                <a:latin typeface="Arial" charset="0"/>
                <a:cs typeface="Arial" charset="0"/>
              </a:rPr>
              <a:t>Η επεξεργασία πληροφοριών </a:t>
            </a:r>
          </a:p>
          <a:p>
            <a:pPr marL="285750" indent="-285750">
              <a:buFont typeface="Wingdings" pitchFamily="2" charset="2"/>
              <a:buChar char="§"/>
            </a:pPr>
            <a:r>
              <a:rPr lang="el-GR" dirty="0">
                <a:solidFill>
                  <a:srgbClr val="404040"/>
                </a:solidFill>
                <a:latin typeface="Arial" charset="0"/>
                <a:cs typeface="Arial" charset="0"/>
              </a:rPr>
              <a:t>Ο συλλογισμός </a:t>
            </a:r>
          </a:p>
          <a:p>
            <a:pPr marL="285750" indent="-285750">
              <a:buFont typeface="Wingdings" pitchFamily="2" charset="2"/>
              <a:buChar char="§"/>
            </a:pPr>
            <a:r>
              <a:rPr lang="el-GR" dirty="0">
                <a:solidFill>
                  <a:srgbClr val="404040"/>
                </a:solidFill>
                <a:latin typeface="Arial" charset="0"/>
                <a:cs typeface="Arial" charset="0"/>
              </a:rPr>
              <a:t>Η έρευνα </a:t>
            </a:r>
          </a:p>
          <a:p>
            <a:pPr marL="285750" indent="-285750">
              <a:buFont typeface="Wingdings" pitchFamily="2" charset="2"/>
              <a:buChar char="§"/>
            </a:pPr>
            <a:r>
              <a:rPr lang="el-GR" dirty="0">
                <a:solidFill>
                  <a:srgbClr val="404040"/>
                </a:solidFill>
                <a:latin typeface="Arial" charset="0"/>
                <a:cs typeface="Arial" charset="0"/>
              </a:rPr>
              <a:t>Η κριτική σκέψη </a:t>
            </a:r>
          </a:p>
          <a:p>
            <a:pPr marL="285750" indent="-285750">
              <a:buFont typeface="Wingdings" pitchFamily="2" charset="2"/>
              <a:buChar char="§"/>
            </a:pPr>
            <a:r>
              <a:rPr lang="el-GR" dirty="0">
                <a:solidFill>
                  <a:srgbClr val="404040"/>
                </a:solidFill>
                <a:latin typeface="Arial" charset="0"/>
                <a:cs typeface="Arial" charset="0"/>
              </a:rPr>
              <a:t>Η επίλυση προβλήματος </a:t>
            </a:r>
            <a:endParaRPr lang="el-GR" dirty="0" smtClean="0">
              <a:solidFill>
                <a:srgbClr val="404040"/>
              </a:solidFill>
              <a:latin typeface="Arial" charset="0"/>
              <a:cs typeface="Arial" charset="0"/>
            </a:endParaRPr>
          </a:p>
          <a:p>
            <a:endParaRPr lang="el-GR" dirty="0">
              <a:solidFill>
                <a:srgbClr val="404040"/>
              </a:solidFill>
              <a:latin typeface="Arial" charset="0"/>
              <a:cs typeface="Arial" charset="0"/>
            </a:endParaRPr>
          </a:p>
        </p:txBody>
      </p:sp>
    </p:spTree>
    <p:extLst>
      <p:ext uri="{BB962C8B-B14F-4D97-AF65-F5344CB8AC3E}">
        <p14:creationId xmlns:p14="http://schemas.microsoft.com/office/powerpoint/2010/main" val="2665140267"/>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6858000"/>
          </a:xfrm>
          <a:prstGeom prst="rect">
            <a:avLst/>
          </a:prstGeom>
          <a:blipFill>
            <a:blip r:embed="rId2">
              <a:extLst>
                <a:ext uri="{BEBA8EAE-BF5A-486C-A8C5-ECC9F3942E4B}">
                  <a14:imgProps xmlns:a14="http://schemas.microsoft.com/office/drawing/2010/main">
                    <a14:imgLayer r:embed="rId3">
                      <a14:imgEffect>
                        <a14:sharpenSoften amount="13000"/>
                      </a14:imgEffect>
                      <a14:imgEffect>
                        <a14:colorTemperature colorTemp="4700"/>
                      </a14:imgEffect>
                      <a14:imgEffect>
                        <a14:saturation sat="66000"/>
                      </a14:imgEffect>
                      <a14:imgEffect>
                        <a14:brightnessContrast contrast="-20000"/>
                      </a14:imgEffect>
                    </a14:imgLayer>
                  </a14:imgProps>
                </a:ext>
              </a:extLst>
            </a:blip>
            <a:stretch>
              <a:fillRect l="-7000" t="-10000" r="-11000" b="-2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Ορθογώνιο 5"/>
          <p:cNvSpPr/>
          <p:nvPr/>
        </p:nvSpPr>
        <p:spPr>
          <a:xfrm>
            <a:off x="76200" y="76256"/>
            <a:ext cx="3276600" cy="1200329"/>
          </a:xfrm>
          <a:prstGeom prst="rect">
            <a:avLst/>
          </a:prstGeom>
        </p:spPr>
        <p:txBody>
          <a:bodyPr wrap="square">
            <a:spAutoFit/>
          </a:bodyPr>
          <a:lstStyle/>
          <a:p>
            <a:pPr algn="just"/>
            <a:r>
              <a:rPr lang="el-GR" sz="2400" b="1" i="1" dirty="0">
                <a:solidFill>
                  <a:prstClr val="black"/>
                </a:solidFill>
                <a:latin typeface="Constantia"/>
                <a:cs typeface="Arial" charset="0"/>
              </a:rPr>
              <a:t>Προτεραιότητες  που δημιουργεί η </a:t>
            </a:r>
            <a:r>
              <a:rPr lang="el-GR" sz="2400" b="1" i="1" dirty="0" smtClean="0">
                <a:solidFill>
                  <a:prstClr val="black"/>
                </a:solidFill>
                <a:latin typeface="Constantia"/>
                <a:cs typeface="Arial" charset="0"/>
              </a:rPr>
              <a:t>ΤΠΕ στην Αξιολόγηση</a:t>
            </a:r>
            <a:endParaRPr lang="el-GR" dirty="0">
              <a:solidFill>
                <a:prstClr val="black"/>
              </a:solidFill>
              <a:latin typeface="Arial" charset="0"/>
              <a:cs typeface="Arial" charset="0"/>
            </a:endParaRPr>
          </a:p>
        </p:txBody>
      </p:sp>
      <p:sp>
        <p:nvSpPr>
          <p:cNvPr id="10" name="2 - Θέση περιεχομένου"/>
          <p:cNvSpPr>
            <a:spLocks noGrp="1"/>
          </p:cNvSpPr>
          <p:nvPr>
            <p:ph idx="1"/>
          </p:nvPr>
        </p:nvSpPr>
        <p:spPr>
          <a:xfrm rot="21387226">
            <a:off x="3003823" y="1792254"/>
            <a:ext cx="2420004" cy="3574191"/>
          </a:xfrm>
          <a:gradFill>
            <a:gsLst>
              <a:gs pos="6000">
                <a:schemeClr val="accent2">
                  <a:tint val="70000"/>
                  <a:satMod val="130000"/>
                  <a:alpha val="50000"/>
                </a:schemeClr>
              </a:gs>
              <a:gs pos="15000">
                <a:schemeClr val="accent2">
                  <a:tint val="44000"/>
                  <a:satMod val="165000"/>
                </a:schemeClr>
              </a:gs>
              <a:gs pos="79000">
                <a:schemeClr val="accent2">
                  <a:tint val="15000"/>
                  <a:satMod val="165000"/>
                </a:schemeClr>
              </a:gs>
              <a:gs pos="100000">
                <a:schemeClr val="accent2">
                  <a:tint val="5000"/>
                  <a:satMod val="250000"/>
                </a:schemeClr>
              </a:gs>
            </a:gsLst>
          </a:gradFill>
          <a:ln>
            <a:noFill/>
          </a:ln>
          <a:scene3d>
            <a:camera prst="perspectiveContrastingLeftFacing" fov="2700000">
              <a:rot lat="0" lon="2400000" rev="21386789"/>
            </a:camera>
            <a:lightRig rig="threePt" dir="t"/>
          </a:scene3d>
          <a:sp3d/>
        </p:spPr>
        <p:style>
          <a:lnRef idx="1">
            <a:schemeClr val="accent2"/>
          </a:lnRef>
          <a:fillRef idx="2">
            <a:schemeClr val="accent2"/>
          </a:fillRef>
          <a:effectRef idx="1">
            <a:schemeClr val="accent2"/>
          </a:effectRef>
          <a:fontRef idx="minor">
            <a:schemeClr val="dk1"/>
          </a:fontRef>
        </p:style>
        <p:txBody>
          <a:bodyPr>
            <a:normAutofit/>
          </a:bodyPr>
          <a:lstStyle/>
          <a:p>
            <a:pPr marL="0" indent="0" fontAlgn="auto">
              <a:spcAft>
                <a:spcPts val="0"/>
              </a:spcAft>
              <a:buClr>
                <a:schemeClr val="accent3"/>
              </a:buClr>
              <a:buNone/>
              <a:defRPr/>
            </a:pPr>
            <a:r>
              <a:rPr lang="el-GR" sz="1800" b="1" dirty="0" smtClean="0"/>
              <a:t>Η Ηλεκτρονική Αξιολόγηση διαθέτει την δυναμική της χρήσης της τεχνολογίας προκειμένου να υποστηρίξει την εκπαιδευτική καινοτομία και την ανάπτυξη των δεξιοτήτων του 21</a:t>
            </a:r>
            <a:r>
              <a:rPr lang="el-GR" sz="1800" b="1" baseline="30000" dirty="0" smtClean="0"/>
              <a:t>ου</a:t>
            </a:r>
            <a:r>
              <a:rPr lang="el-GR" sz="1800" b="1" dirty="0" smtClean="0"/>
              <a:t> αιώνα,</a:t>
            </a:r>
            <a:r>
              <a:rPr lang="en-US" sz="1800" b="1" dirty="0" smtClean="0"/>
              <a:t> </a:t>
            </a:r>
            <a:r>
              <a:rPr lang="el-GR" sz="1800" b="1" dirty="0" smtClean="0"/>
              <a:t>όπως :</a:t>
            </a:r>
          </a:p>
          <a:p>
            <a:pPr marL="274320" indent="-274320" fontAlgn="auto">
              <a:spcAft>
                <a:spcPts val="0"/>
              </a:spcAft>
              <a:buClr>
                <a:schemeClr val="accent3"/>
              </a:buClr>
              <a:buFont typeface="Wingdings 2"/>
              <a:buChar char=""/>
              <a:defRPr/>
            </a:pPr>
            <a:endParaRPr lang="el-GR" sz="1800" b="1" dirty="0"/>
          </a:p>
        </p:txBody>
      </p:sp>
      <p:sp>
        <p:nvSpPr>
          <p:cNvPr id="12" name="2 - Θέση περιεχομένου"/>
          <p:cNvSpPr txBox="1">
            <a:spLocks/>
          </p:cNvSpPr>
          <p:nvPr/>
        </p:nvSpPr>
        <p:spPr bwMode="auto">
          <a:xfrm>
            <a:off x="5947718" y="1853514"/>
            <a:ext cx="1824681" cy="3099486"/>
          </a:xfrm>
          <a:prstGeom prst="rect">
            <a:avLst/>
          </a:prstGeom>
          <a:gradFill>
            <a:gsLst>
              <a:gs pos="0">
                <a:schemeClr val="accent2">
                  <a:tint val="70000"/>
                  <a:satMod val="130000"/>
                </a:schemeClr>
              </a:gs>
              <a:gs pos="0">
                <a:schemeClr val="accent2">
                  <a:tint val="44000"/>
                  <a:satMod val="165000"/>
                </a:schemeClr>
              </a:gs>
              <a:gs pos="67000">
                <a:schemeClr val="accent2">
                  <a:tint val="15000"/>
                  <a:satMod val="165000"/>
                </a:schemeClr>
              </a:gs>
              <a:gs pos="100000">
                <a:schemeClr val="accent2">
                  <a:tint val="5000"/>
                  <a:satMod val="250000"/>
                </a:schemeClr>
              </a:gs>
            </a:gsLst>
          </a:gradFill>
          <a:ln w="9525" cap="flat" cmpd="sng" algn="ctr">
            <a:noFill/>
            <a:prstDash val="solid"/>
            <a:miter lim="800000"/>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normAutofit/>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dk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dk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dk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dk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marL="0" indent="0" fontAlgn="auto">
              <a:spcAft>
                <a:spcPts val="0"/>
              </a:spcAft>
              <a:buFont typeface="Wingdings 2" pitchFamily="18" charset="2"/>
              <a:buNone/>
              <a:defRPr/>
            </a:pPr>
            <a:r>
              <a:rPr lang="en-US" sz="1600" b="1" dirty="0" smtClean="0">
                <a:solidFill>
                  <a:prstClr val="black"/>
                </a:solidFill>
              </a:rPr>
              <a:t>E</a:t>
            </a:r>
            <a:r>
              <a:rPr lang="el-GR" sz="1600" b="1" dirty="0" err="1" smtClean="0">
                <a:solidFill>
                  <a:prstClr val="black"/>
                </a:solidFill>
              </a:rPr>
              <a:t>πίλυση</a:t>
            </a:r>
            <a:r>
              <a:rPr lang="el-GR" sz="1600" b="1" dirty="0" smtClean="0">
                <a:solidFill>
                  <a:prstClr val="black"/>
                </a:solidFill>
              </a:rPr>
              <a:t> πολύπλοκων προβλημάτων </a:t>
            </a:r>
            <a:r>
              <a:rPr lang="en-US" sz="1600" b="1" dirty="0" smtClean="0">
                <a:solidFill>
                  <a:prstClr val="black"/>
                </a:solidFill>
              </a:rPr>
              <a:t>E</a:t>
            </a:r>
            <a:r>
              <a:rPr lang="el-GR" sz="1600" b="1" dirty="0" err="1" smtClean="0">
                <a:solidFill>
                  <a:prstClr val="black"/>
                </a:solidFill>
              </a:rPr>
              <a:t>πικοινωνία</a:t>
            </a:r>
            <a:r>
              <a:rPr lang="el-GR" sz="1600" b="1" dirty="0" smtClean="0">
                <a:solidFill>
                  <a:prstClr val="black"/>
                </a:solidFill>
              </a:rPr>
              <a:t> </a:t>
            </a:r>
            <a:endParaRPr lang="en-US" sz="1600" b="1" dirty="0" smtClean="0">
              <a:solidFill>
                <a:prstClr val="black"/>
              </a:solidFill>
            </a:endParaRPr>
          </a:p>
          <a:p>
            <a:pPr marL="0" indent="0" fontAlgn="auto">
              <a:spcAft>
                <a:spcPts val="0"/>
              </a:spcAft>
              <a:buFont typeface="Wingdings 2" pitchFamily="18" charset="2"/>
              <a:buNone/>
              <a:defRPr/>
            </a:pPr>
            <a:r>
              <a:rPr lang="en-US" sz="1600" b="1" dirty="0" smtClean="0">
                <a:solidFill>
                  <a:prstClr val="black"/>
                </a:solidFill>
              </a:rPr>
              <a:t>O</a:t>
            </a:r>
            <a:r>
              <a:rPr lang="el-GR" sz="1600" b="1" dirty="0" err="1" smtClean="0">
                <a:solidFill>
                  <a:prstClr val="black"/>
                </a:solidFill>
              </a:rPr>
              <a:t>μαδική</a:t>
            </a:r>
            <a:r>
              <a:rPr lang="el-GR" sz="1600" b="1" dirty="0" smtClean="0">
                <a:solidFill>
                  <a:prstClr val="black"/>
                </a:solidFill>
              </a:rPr>
              <a:t> εργασία </a:t>
            </a:r>
            <a:endParaRPr lang="en-US" sz="1600" b="1" dirty="0" smtClean="0">
              <a:solidFill>
                <a:prstClr val="black"/>
              </a:solidFill>
            </a:endParaRPr>
          </a:p>
          <a:p>
            <a:pPr marL="0" indent="0" fontAlgn="auto">
              <a:spcAft>
                <a:spcPts val="0"/>
              </a:spcAft>
              <a:buFont typeface="Wingdings 2" pitchFamily="18" charset="2"/>
              <a:buNone/>
              <a:defRPr/>
            </a:pPr>
            <a:r>
              <a:rPr lang="el-GR" sz="1600" b="1" dirty="0">
                <a:solidFill>
                  <a:prstClr val="black"/>
                </a:solidFill>
              </a:rPr>
              <a:t>Δ</a:t>
            </a:r>
            <a:r>
              <a:rPr lang="el-GR" sz="1600" b="1" dirty="0" smtClean="0">
                <a:solidFill>
                  <a:prstClr val="black"/>
                </a:solidFill>
              </a:rPr>
              <a:t>ημιουργικότητα </a:t>
            </a:r>
            <a:endParaRPr lang="en-US" sz="1600" b="1" dirty="0" smtClean="0">
              <a:solidFill>
                <a:prstClr val="black"/>
              </a:solidFill>
            </a:endParaRPr>
          </a:p>
          <a:p>
            <a:pPr marL="0" indent="0" fontAlgn="auto">
              <a:spcAft>
                <a:spcPts val="0"/>
              </a:spcAft>
              <a:buFont typeface="Wingdings 2" pitchFamily="18" charset="2"/>
              <a:buNone/>
              <a:defRPr/>
            </a:pPr>
            <a:r>
              <a:rPr lang="el-GR" sz="1600" b="1" dirty="0" smtClean="0">
                <a:solidFill>
                  <a:prstClr val="black"/>
                </a:solidFill>
              </a:rPr>
              <a:t>Καινοτομία </a:t>
            </a:r>
            <a:endParaRPr lang="el-GR" sz="1600" dirty="0" smtClean="0">
              <a:solidFill>
                <a:prstClr val="black"/>
              </a:solidFill>
            </a:endParaRPr>
          </a:p>
          <a:p>
            <a:pPr marL="0" indent="0" fontAlgn="auto">
              <a:spcAft>
                <a:spcPts val="0"/>
              </a:spcAft>
              <a:buFont typeface="Wingdings 2" pitchFamily="18" charset="2"/>
              <a:buNone/>
              <a:defRPr/>
            </a:pPr>
            <a:endParaRPr lang="el-GR" sz="2400" dirty="0">
              <a:solidFill>
                <a:prstClr val="black"/>
              </a:solidFill>
            </a:endParaRPr>
          </a:p>
        </p:txBody>
      </p:sp>
      <p:sp>
        <p:nvSpPr>
          <p:cNvPr id="14" name="2 - Θέση περιεχομένου"/>
          <p:cNvSpPr txBox="1">
            <a:spLocks/>
          </p:cNvSpPr>
          <p:nvPr/>
        </p:nvSpPr>
        <p:spPr bwMode="auto">
          <a:xfrm>
            <a:off x="762000" y="1824682"/>
            <a:ext cx="2362200" cy="3509318"/>
          </a:xfrm>
          <a:prstGeom prst="rect">
            <a:avLst/>
          </a:prstGeom>
          <a:gradFill>
            <a:gsLst>
              <a:gs pos="0">
                <a:schemeClr val="accent2">
                  <a:tint val="70000"/>
                  <a:satMod val="130000"/>
                </a:schemeClr>
              </a:gs>
              <a:gs pos="49000">
                <a:schemeClr val="accent2">
                  <a:tint val="44000"/>
                  <a:satMod val="165000"/>
                  <a:lumMod val="62000"/>
                  <a:lumOff val="38000"/>
                </a:schemeClr>
              </a:gs>
              <a:gs pos="72000">
                <a:schemeClr val="accent2">
                  <a:tint val="15000"/>
                  <a:satMod val="165000"/>
                </a:schemeClr>
              </a:gs>
              <a:gs pos="100000">
                <a:schemeClr val="accent2">
                  <a:tint val="5000"/>
                  <a:satMod val="250000"/>
                </a:schemeClr>
              </a:gs>
            </a:gsLst>
          </a:gradFill>
          <a:ln w="9525" cap="flat" cmpd="sng" algn="ctr">
            <a:noFill/>
            <a:prstDash val="solid"/>
            <a:miter lim="800000"/>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normAutofit fontScale="92500" lnSpcReduction="20000"/>
          </a:bodyPr>
          <a:lst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dk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dk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dk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dk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dk1"/>
                </a:solidFill>
                <a:latin typeface="+mn-lt"/>
                <a:ea typeface="+mn-ea"/>
                <a:cs typeface="+mn-cs"/>
              </a:defRPr>
            </a:lvl9pPr>
          </a:lstStyle>
          <a:p>
            <a:pPr marL="0" indent="0" fontAlgn="auto">
              <a:spcAft>
                <a:spcPts val="0"/>
              </a:spcAft>
              <a:buFont typeface="Wingdings 2" pitchFamily="18" charset="2"/>
              <a:buNone/>
              <a:defRPr/>
            </a:pPr>
            <a:r>
              <a:rPr lang="el-GR" sz="1800" b="1" dirty="0" smtClean="0">
                <a:solidFill>
                  <a:prstClr val="black"/>
                </a:solidFill>
              </a:rPr>
              <a:t>Η  ΤΠΕ</a:t>
            </a:r>
            <a:r>
              <a:rPr lang="en-US" sz="1800" b="1" dirty="0" smtClean="0">
                <a:solidFill>
                  <a:prstClr val="black"/>
                </a:solidFill>
              </a:rPr>
              <a:t>:</a:t>
            </a:r>
          </a:p>
          <a:p>
            <a:pPr fontAlgn="auto">
              <a:spcAft>
                <a:spcPts val="0"/>
              </a:spcAft>
              <a:buFont typeface="Wingdings" pitchFamily="2" charset="2"/>
              <a:buChar char="§"/>
              <a:defRPr/>
            </a:pPr>
            <a:r>
              <a:rPr lang="el-GR" sz="1800" b="1" dirty="0" smtClean="0">
                <a:solidFill>
                  <a:prstClr val="black"/>
                </a:solidFill>
              </a:rPr>
              <a:t>παρουσιάζει νέες δυνατότητες για την αξιολόγηση δεξιοτήτων που ήταν δύσκολο να μετρηθούν προγενέστερα.</a:t>
            </a:r>
          </a:p>
          <a:p>
            <a:pPr fontAlgn="auto">
              <a:spcAft>
                <a:spcPts val="0"/>
              </a:spcAft>
              <a:buFont typeface="Wingdings" pitchFamily="2" charset="2"/>
              <a:buChar char="§"/>
              <a:defRPr/>
            </a:pPr>
            <a:r>
              <a:rPr lang="el-GR" sz="1800" b="1" dirty="0">
                <a:solidFill>
                  <a:prstClr val="black"/>
                </a:solidFill>
              </a:rPr>
              <a:t>αναπτύσσει επίσης νέες  σημαντικές δεξιότητες του </a:t>
            </a:r>
            <a:r>
              <a:rPr lang="el-GR" sz="1800" b="1" dirty="0" smtClean="0">
                <a:solidFill>
                  <a:prstClr val="black"/>
                </a:solidFill>
              </a:rPr>
              <a:t>21</a:t>
            </a:r>
            <a:r>
              <a:rPr lang="el-GR" sz="1800" b="1" baseline="30000" dirty="0" smtClean="0">
                <a:solidFill>
                  <a:prstClr val="black"/>
                </a:solidFill>
              </a:rPr>
              <a:t>ου</a:t>
            </a:r>
            <a:r>
              <a:rPr lang="en-US" sz="1800" b="1" dirty="0" smtClean="0">
                <a:solidFill>
                  <a:prstClr val="black"/>
                </a:solidFill>
              </a:rPr>
              <a:t> </a:t>
            </a:r>
            <a:r>
              <a:rPr lang="el-GR" sz="1800" b="1" dirty="0" smtClean="0">
                <a:solidFill>
                  <a:prstClr val="black"/>
                </a:solidFill>
              </a:rPr>
              <a:t> </a:t>
            </a:r>
            <a:r>
              <a:rPr lang="el-GR" sz="1800" b="1" dirty="0">
                <a:solidFill>
                  <a:prstClr val="black"/>
                </a:solidFill>
              </a:rPr>
              <a:t>αιώνα.</a:t>
            </a:r>
          </a:p>
          <a:p>
            <a:pPr marL="0" indent="0" fontAlgn="auto">
              <a:spcAft>
                <a:spcPts val="0"/>
              </a:spcAft>
              <a:buFont typeface="Wingdings 2" pitchFamily="18" charset="2"/>
              <a:buNone/>
              <a:defRPr/>
            </a:pPr>
            <a:endParaRPr lang="el-GR" sz="1800" b="1" dirty="0">
              <a:solidFill>
                <a:prstClr val="black"/>
              </a:solidFill>
            </a:endParaRPr>
          </a:p>
          <a:p>
            <a:pPr marL="0" indent="0" fontAlgn="auto">
              <a:spcAft>
                <a:spcPts val="0"/>
              </a:spcAft>
              <a:buFont typeface="Wingdings 2" pitchFamily="18" charset="2"/>
              <a:buNone/>
              <a:defRPr/>
            </a:pPr>
            <a:r>
              <a:rPr lang="el-GR" sz="1800" b="1" dirty="0">
                <a:solidFill>
                  <a:prstClr val="black"/>
                </a:solidFill>
              </a:rPr>
              <a:t> </a:t>
            </a:r>
          </a:p>
        </p:txBody>
      </p:sp>
    </p:spTree>
    <p:extLst>
      <p:ext uri="{BB962C8B-B14F-4D97-AF65-F5344CB8AC3E}">
        <p14:creationId xmlns:p14="http://schemas.microsoft.com/office/powerpoint/2010/main" val="13599874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7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descr="http://cdn.device42.com/media/images/benefits/checklis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74" y="1484784"/>
            <a:ext cx="3093168" cy="4160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7646" y="260648"/>
            <a:ext cx="2948756" cy="523220"/>
          </a:xfrm>
          <a:prstGeom prst="rect">
            <a:avLst/>
          </a:prstGeom>
        </p:spPr>
        <p:txBody>
          <a:bodyPr wrap="none">
            <a:spAutoFit/>
          </a:bodyPr>
          <a:lstStyle/>
          <a:p>
            <a:pPr fontAlgn="auto">
              <a:spcBef>
                <a:spcPts val="0"/>
              </a:spcBef>
              <a:spcAft>
                <a:spcPts val="0"/>
              </a:spcAft>
            </a:pPr>
            <a:r>
              <a:rPr lang="el-GR" altLang="el-GR" sz="2800" dirty="0">
                <a:solidFill>
                  <a:srgbClr val="000000"/>
                </a:solidFill>
                <a:latin typeface="Arial" charset="0"/>
                <a:cs typeface="Arial" charset="0"/>
              </a:rPr>
              <a:t>Αξιολόγηση </a:t>
            </a:r>
            <a:r>
              <a:rPr lang="en-US" altLang="el-GR" sz="2800" dirty="0">
                <a:solidFill>
                  <a:srgbClr val="000000"/>
                </a:solidFill>
                <a:latin typeface="Arial" charset="0"/>
                <a:cs typeface="Arial" charset="0"/>
              </a:rPr>
              <a:t>PISA</a:t>
            </a:r>
            <a:endParaRPr lang="en-US" sz="2800" b="1" dirty="0">
              <a:solidFill>
                <a:prstClr val="black"/>
              </a:solidFill>
              <a:latin typeface="Constantia"/>
              <a:cs typeface="Arial" charset="0"/>
            </a:endParaRPr>
          </a:p>
        </p:txBody>
      </p:sp>
      <p:sp>
        <p:nvSpPr>
          <p:cNvPr id="9" name="2 - Θέση περιεχομένου"/>
          <p:cNvSpPr>
            <a:spLocks noGrp="1"/>
          </p:cNvSpPr>
          <p:nvPr>
            <p:ph idx="1"/>
          </p:nvPr>
        </p:nvSpPr>
        <p:spPr>
          <a:xfrm>
            <a:off x="2699792" y="984669"/>
            <a:ext cx="6048672" cy="4487382"/>
          </a:xfr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0" indent="0" algn="just" fontAlgn="base">
              <a:spcAft>
                <a:spcPct val="0"/>
              </a:spcAft>
              <a:buClrTx/>
              <a:buSzTx/>
              <a:buNone/>
            </a:pPr>
            <a:r>
              <a:rPr lang="el-GR" sz="2800" b="1" i="1" kern="0" dirty="0">
                <a:solidFill>
                  <a:srgbClr val="000000"/>
                </a:solidFill>
                <a:latin typeface="Calibri" pitchFamily="34" charset="0"/>
                <a:cs typeface="Calibri" pitchFamily="34" charset="0"/>
              </a:rPr>
              <a:t>Η αξιολόγηση PISA είναι μία νέα μορφή αξιολόγησης, η οποία δεν ασχολείται μόνο με το αν οι μαθητές έμαθαν αυτά που τους διδάξαμε, αλλά και τι μπορούν να κάνουν οι μαθητές με αυτά που τους διδάξαμε. Δηλαδή αν μπορούν να εφαρμόσουν την νέα γνώση σε καταστάσεις και προβλήματα.</a:t>
            </a:r>
          </a:p>
          <a:p>
            <a:pPr marL="342900" lvl="0" indent="-342900" fontAlgn="base">
              <a:spcAft>
                <a:spcPct val="0"/>
              </a:spcAft>
              <a:buClrTx/>
              <a:buSzTx/>
              <a:buFontTx/>
              <a:buChar char="•"/>
            </a:pPr>
            <a:endParaRPr lang="el-GR" sz="28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763176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Θέση περιεχομένου 4"/>
          <p:cNvSpPr>
            <a:spLocks noGrp="1"/>
          </p:cNvSpPr>
          <p:nvPr>
            <p:ph idx="1"/>
          </p:nvPr>
        </p:nvSpPr>
        <p:spPr>
          <a:xfrm>
            <a:off x="457228" y="1481138"/>
            <a:ext cx="8291513" cy="4540250"/>
          </a:xfrm>
        </p:spPr>
        <p:txBody>
          <a:bodyPr/>
          <a:lstStyle/>
          <a:p>
            <a:pPr>
              <a:buFont typeface="Wingdings" pitchFamily="2" charset="2"/>
              <a:buChar char="Ø"/>
              <a:defRPr/>
            </a:pPr>
            <a:r>
              <a:rPr lang="el-GR" altLang="el-GR" sz="2800" dirty="0" smtClean="0">
                <a:latin typeface="Times New Roman" pitchFamily="18" charset="0"/>
                <a:cs typeface="Times New Roman" pitchFamily="18" charset="0"/>
              </a:rPr>
              <a:t>Δημιουργικότητα και καινοτομία </a:t>
            </a:r>
          </a:p>
          <a:p>
            <a:pPr>
              <a:buFont typeface="Wingdings" pitchFamily="2" charset="2"/>
              <a:buChar char="Ø"/>
              <a:defRPr/>
            </a:pPr>
            <a:r>
              <a:rPr lang="el-GR" altLang="el-GR" sz="2800" dirty="0" smtClean="0">
                <a:latin typeface="Times New Roman" pitchFamily="18" charset="0"/>
                <a:cs typeface="Times New Roman" pitchFamily="18" charset="0"/>
              </a:rPr>
              <a:t>Κριτική σκέψη </a:t>
            </a:r>
          </a:p>
          <a:p>
            <a:pPr>
              <a:buFont typeface="Wingdings" pitchFamily="2" charset="2"/>
              <a:buChar char="Ø"/>
              <a:defRPr/>
            </a:pPr>
            <a:r>
              <a:rPr lang="el-GR" altLang="el-GR" sz="3200" b="1" dirty="0" smtClean="0">
                <a:latin typeface="Times New Roman" pitchFamily="18" charset="0"/>
                <a:cs typeface="Times New Roman" pitchFamily="18" charset="0"/>
              </a:rPr>
              <a:t>Επίλυση προβλήματος</a:t>
            </a:r>
            <a:endParaRPr lang="en-US" altLang="el-GR" sz="3200" b="1" dirty="0" smtClean="0">
              <a:latin typeface="Times New Roman" pitchFamily="18" charset="0"/>
              <a:cs typeface="Times New Roman" pitchFamily="18" charset="0"/>
            </a:endParaRPr>
          </a:p>
          <a:p>
            <a:pPr marL="109537" indent="0">
              <a:buFont typeface="Wingdings 3" pitchFamily="18" charset="2"/>
              <a:buNone/>
              <a:defRPr/>
            </a:pPr>
            <a:r>
              <a:rPr lang="el-GR" altLang="el-GR" sz="2000" b="1" dirty="0" smtClean="0">
                <a:latin typeface="Times New Roman" pitchFamily="18" charset="0"/>
                <a:cs typeface="Times New Roman" pitchFamily="18" charset="0"/>
              </a:rPr>
              <a:t>    </a:t>
            </a:r>
            <a:r>
              <a:rPr lang="el-GR" altLang="el-GR" sz="2000" b="1" dirty="0" smtClean="0">
                <a:effectLst>
                  <a:outerShdw blurRad="38100" dist="38100" dir="2700000" algn="tl">
                    <a:srgbClr val="000000">
                      <a:alpha val="43137"/>
                    </a:srgbClr>
                  </a:outerShdw>
                </a:effectLst>
                <a:latin typeface="Times New Roman" pitchFamily="18" charset="0"/>
                <a:cs typeface="Times New Roman" pitchFamily="18" charset="0"/>
              </a:rPr>
              <a:t>(έρευνα – αυτενεργός μάθηση)</a:t>
            </a:r>
            <a:endParaRPr lang="en-US" altLang="el-GR" sz="20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buFont typeface="Wingdings" pitchFamily="2" charset="2"/>
              <a:buChar char="Ø"/>
              <a:defRPr/>
            </a:pPr>
            <a:r>
              <a:rPr lang="el-GR" altLang="el-GR" sz="2800" dirty="0" smtClean="0">
                <a:latin typeface="Times New Roman" pitchFamily="18" charset="0"/>
                <a:cs typeface="Times New Roman" pitchFamily="18" charset="0"/>
              </a:rPr>
              <a:t>Λήψη αποφάσεων </a:t>
            </a:r>
          </a:p>
          <a:p>
            <a:pPr>
              <a:buFont typeface="Wingdings" pitchFamily="2" charset="2"/>
              <a:buChar char="Ø"/>
              <a:defRPr/>
            </a:pPr>
            <a:r>
              <a:rPr lang="el-GR" altLang="el-GR" sz="2800" dirty="0" smtClean="0">
                <a:latin typeface="Times New Roman" pitchFamily="18" charset="0"/>
                <a:cs typeface="Times New Roman" pitchFamily="18" charset="0"/>
              </a:rPr>
              <a:t>Μαθαίνοντας πώς να μαθαίνω  </a:t>
            </a:r>
            <a:r>
              <a:rPr lang="el-GR" altLang="el-GR" sz="2800" dirty="0">
                <a:latin typeface="Times New Roman" pitchFamily="18" charset="0"/>
                <a:cs typeface="Times New Roman" pitchFamily="18" charset="0"/>
              </a:rPr>
              <a:t>(</a:t>
            </a:r>
            <a:r>
              <a:rPr lang="el-GR" altLang="el-GR" sz="2400" b="1" dirty="0" smtClean="0">
                <a:latin typeface="Times New Roman" pitchFamily="18" charset="0"/>
                <a:cs typeface="Times New Roman" pitchFamily="18" charset="0"/>
              </a:rPr>
              <a:t>μεταγνώση</a:t>
            </a:r>
            <a:r>
              <a:rPr lang="el-GR" altLang="el-GR" sz="3200" dirty="0" smtClean="0">
                <a:latin typeface="Times New Roman" pitchFamily="18" charset="0"/>
                <a:cs typeface="Times New Roman" pitchFamily="18" charset="0"/>
              </a:rPr>
              <a:t>)</a:t>
            </a:r>
            <a:endParaRPr lang="el-GR" altLang="el-GR" sz="2800" b="1" dirty="0" smtClean="0">
              <a:latin typeface="Times New Roman" pitchFamily="18" charset="0"/>
              <a:cs typeface="Times New Roman" pitchFamily="18" charset="0"/>
            </a:endParaRPr>
          </a:p>
          <a:p>
            <a:pPr>
              <a:buFont typeface="Wingdings" pitchFamily="2" charset="2"/>
              <a:buChar char="Ø"/>
              <a:defRPr/>
            </a:pPr>
            <a:r>
              <a:rPr lang="el-GR" altLang="el-GR" sz="2800" dirty="0" smtClean="0">
                <a:latin typeface="Times New Roman" pitchFamily="18" charset="0"/>
                <a:cs typeface="Times New Roman" pitchFamily="18" charset="0"/>
              </a:rPr>
              <a:t>Επικοινωνία                                     </a:t>
            </a:r>
            <a:r>
              <a:rPr lang="el-GR" altLang="el-GR" sz="2400" b="1" dirty="0" smtClean="0">
                <a:latin typeface="Times New Roman" pitchFamily="18" charset="0"/>
                <a:cs typeface="Times New Roman" pitchFamily="18" charset="0"/>
              </a:rPr>
              <a:t> </a:t>
            </a:r>
            <a:endParaRPr lang="en-US" altLang="el-GR" sz="2400" b="1" dirty="0" smtClean="0">
              <a:latin typeface="Times New Roman" pitchFamily="18" charset="0"/>
              <a:cs typeface="Times New Roman" pitchFamily="18" charset="0"/>
            </a:endParaRPr>
          </a:p>
          <a:p>
            <a:pPr>
              <a:buFont typeface="Wingdings" pitchFamily="2" charset="2"/>
              <a:buChar char="Ø"/>
              <a:defRPr/>
            </a:pPr>
            <a:r>
              <a:rPr lang="el-GR" altLang="el-GR" sz="2800" b="1" dirty="0" smtClean="0">
                <a:latin typeface="Times New Roman" pitchFamily="18" charset="0"/>
                <a:cs typeface="Times New Roman" pitchFamily="18" charset="0"/>
              </a:rPr>
              <a:t>Συνεργασία</a:t>
            </a:r>
          </a:p>
          <a:p>
            <a:pPr>
              <a:buFont typeface="Wingdings" pitchFamily="2" charset="2"/>
              <a:buChar char="Ø"/>
              <a:defRPr/>
            </a:pPr>
            <a:r>
              <a:rPr lang="el-GR" altLang="el-GR" sz="2800" b="1" dirty="0" smtClean="0">
                <a:latin typeface="Times New Roman" pitchFamily="18" charset="0"/>
                <a:cs typeface="Times New Roman" pitchFamily="18" charset="0"/>
              </a:rPr>
              <a:t>Οικοδόμηση γνώσης</a:t>
            </a:r>
          </a:p>
        </p:txBody>
      </p:sp>
      <p:sp>
        <p:nvSpPr>
          <p:cNvPr id="4" name="Τίτλος 3"/>
          <p:cNvSpPr>
            <a:spLocks noGrp="1"/>
          </p:cNvSpPr>
          <p:nvPr>
            <p:ph type="title"/>
          </p:nvPr>
        </p:nvSpPr>
        <p:spPr>
          <a:xfrm>
            <a:off x="448362" y="152400"/>
            <a:ext cx="8229600" cy="1143000"/>
          </a:xfrm>
        </p:spPr>
        <p:txBody>
          <a:bodyPr/>
          <a:lstStyle/>
          <a:p>
            <a:pPr>
              <a:defRPr/>
            </a:pPr>
            <a:r>
              <a:rPr lang="el-GR" sz="3600" dirty="0" smtClean="0">
                <a:solidFill>
                  <a:srgbClr val="C00000"/>
                </a:solidFill>
                <a:effectLst/>
                <a:latin typeface="Times New Roman" pitchFamily="18" charset="0"/>
                <a:cs typeface="Times New Roman" pitchFamily="18" charset="0"/>
              </a:rPr>
              <a:t>ΔΕΞΙΟΤΗΤΕΣ 21</a:t>
            </a:r>
            <a:r>
              <a:rPr lang="el-GR" sz="3600" baseline="30000" dirty="0" smtClean="0">
                <a:solidFill>
                  <a:srgbClr val="C00000"/>
                </a:solidFill>
                <a:effectLst/>
                <a:latin typeface="Times New Roman" pitchFamily="18" charset="0"/>
                <a:cs typeface="Times New Roman" pitchFamily="18" charset="0"/>
              </a:rPr>
              <a:t>ου</a:t>
            </a:r>
            <a:r>
              <a:rPr lang="el-GR" sz="3600" dirty="0" smtClean="0">
                <a:solidFill>
                  <a:srgbClr val="C00000"/>
                </a:solidFill>
                <a:effectLst/>
                <a:latin typeface="Times New Roman" pitchFamily="18" charset="0"/>
                <a:cs typeface="Times New Roman" pitchFamily="18" charset="0"/>
              </a:rPr>
              <a:t> ΑΙΩΝΑ ΚΑΙ</a:t>
            </a:r>
            <a:r>
              <a:rPr lang="en-US" sz="3600" dirty="0" smtClean="0">
                <a:solidFill>
                  <a:srgbClr val="C00000"/>
                </a:solidFill>
                <a:effectLst/>
                <a:latin typeface="Times New Roman" pitchFamily="18" charset="0"/>
                <a:cs typeface="Times New Roman" pitchFamily="18" charset="0"/>
              </a:rPr>
              <a:t> STEM</a:t>
            </a:r>
            <a:endParaRPr lang="el-GR" sz="3600" dirty="0">
              <a:solidFill>
                <a:srgbClr val="C00000"/>
              </a:solidFill>
              <a:effectLst/>
            </a:endParaRPr>
          </a:p>
        </p:txBody>
      </p:sp>
      <p:pic>
        <p:nvPicPr>
          <p:cNvPr id="36868" name="Picture 5" descr="C:\Users\user09\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437167"/>
            <a:ext cx="29908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C:\Users\user09\Desktop\Pictur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6" y="1484313"/>
            <a:ext cx="2978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942469"/>
      </p:ext>
    </p:extLst>
  </p:cSld>
  <p:clrMapOvr>
    <a:masterClrMapping/>
  </p:clrMapOvr>
  <p:transition spd="slow">
    <p:randomBar dir="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089052" y="304856"/>
            <a:ext cx="2057401" cy="2442201"/>
          </a:xfrm>
        </p:spPr>
        <p:txBody>
          <a:bodyPr rtlCol="0">
            <a:noAutofit/>
          </a:bodyPr>
          <a:lstStyle/>
          <a:p>
            <a:pPr marL="109537" indent="0">
              <a:lnSpc>
                <a:spcPct val="120000"/>
              </a:lnSpc>
              <a:spcAft>
                <a:spcPts val="600"/>
              </a:spcAft>
              <a:buFont typeface="Wingdings 3" pitchFamily="18" charset="2"/>
              <a:buNone/>
              <a:defRPr/>
            </a:pPr>
            <a:r>
              <a:rPr lang="el-GR" sz="2000" b="1" dirty="0" smtClean="0">
                <a:latin typeface="Times New Roman" pitchFamily="18" charset="0"/>
                <a:cs typeface="Times New Roman" pitchFamily="18" charset="0"/>
              </a:rPr>
              <a:t> </a:t>
            </a:r>
            <a:r>
              <a:rPr lang="en-US" sz="2000" dirty="0" smtClean="0">
                <a:solidFill>
                  <a:srgbClr val="000000"/>
                </a:solidFill>
                <a:latin typeface="Times New Roman"/>
              </a:rPr>
              <a:t> </a:t>
            </a:r>
            <a:endParaRPr lang="el-GR" sz="1600" dirty="0" smtClean="0">
              <a:solidFill>
                <a:srgbClr val="000000"/>
              </a:solidFill>
              <a:latin typeface="Times New Roman" pitchFamily="18" charset="0"/>
              <a:cs typeface="Times New Roman" pitchFamily="18" charset="0"/>
            </a:endParaRPr>
          </a:p>
          <a:p>
            <a:pPr marL="274320" indent="-274320" eaLnBrk="1" fontAlgn="auto" hangingPunct="1">
              <a:spcAft>
                <a:spcPts val="0"/>
              </a:spcAft>
              <a:buFont typeface="Wingdings" pitchFamily="2" charset="2"/>
              <a:buChar char="Ø"/>
              <a:defRPr/>
            </a:pPr>
            <a:r>
              <a:rPr lang="el-GR" altLang="el-GR" sz="2000" b="1" dirty="0" smtClean="0">
                <a:solidFill>
                  <a:srgbClr val="000000"/>
                </a:solidFill>
                <a:latin typeface="Times New Roman" pitchFamily="18" charset="0"/>
                <a:cs typeface="Times New Roman" pitchFamily="18" charset="0"/>
              </a:rPr>
              <a:t>Επιστήμη                               </a:t>
            </a:r>
            <a:endParaRPr lang="el-GR" sz="2000" b="1" dirty="0" smtClean="0">
              <a:solidFill>
                <a:srgbClr val="000000"/>
              </a:solidFill>
              <a:latin typeface="Times New Roman" pitchFamily="18" charset="0"/>
              <a:cs typeface="Times New Roman" pitchFamily="18" charset="0"/>
            </a:endParaRPr>
          </a:p>
          <a:p>
            <a:pPr marL="274320" indent="-274320" eaLnBrk="1" fontAlgn="auto" hangingPunct="1">
              <a:spcAft>
                <a:spcPts val="0"/>
              </a:spcAft>
              <a:buFont typeface="Wingdings" pitchFamily="2" charset="2"/>
              <a:buChar char="Ø"/>
              <a:defRPr/>
            </a:pPr>
            <a:r>
              <a:rPr lang="el-GR" altLang="el-GR" sz="2000" b="1" dirty="0" smtClean="0">
                <a:solidFill>
                  <a:srgbClr val="000000"/>
                </a:solidFill>
                <a:latin typeface="Times New Roman" pitchFamily="18" charset="0"/>
                <a:cs typeface="Times New Roman" pitchFamily="18" charset="0"/>
              </a:rPr>
              <a:t>Τεχνολογία</a:t>
            </a:r>
            <a:endParaRPr lang="el-GR" sz="2000" b="1" dirty="0" smtClean="0">
              <a:solidFill>
                <a:srgbClr val="000000"/>
              </a:solidFill>
              <a:latin typeface="Times New Roman" pitchFamily="18" charset="0"/>
              <a:cs typeface="Times New Roman" pitchFamily="18" charset="0"/>
            </a:endParaRPr>
          </a:p>
          <a:p>
            <a:pPr marL="274320" indent="-274320" eaLnBrk="1" fontAlgn="auto" hangingPunct="1">
              <a:spcAft>
                <a:spcPts val="0"/>
              </a:spcAft>
              <a:buFont typeface="Wingdings" pitchFamily="2" charset="2"/>
              <a:buChar char="Ø"/>
              <a:defRPr/>
            </a:pPr>
            <a:r>
              <a:rPr lang="el-GR" altLang="el-GR" sz="2000" b="1" dirty="0" smtClean="0">
                <a:solidFill>
                  <a:srgbClr val="000000"/>
                </a:solidFill>
                <a:latin typeface="Times New Roman" pitchFamily="18" charset="0"/>
                <a:cs typeface="Times New Roman" pitchFamily="18" charset="0"/>
              </a:rPr>
              <a:t>Μηχανική</a:t>
            </a:r>
            <a:endParaRPr lang="el-GR" sz="2000" b="1" dirty="0" smtClean="0">
              <a:solidFill>
                <a:srgbClr val="000000"/>
              </a:solidFill>
              <a:latin typeface="Times New Roman" pitchFamily="18" charset="0"/>
              <a:cs typeface="Times New Roman" pitchFamily="18" charset="0"/>
            </a:endParaRPr>
          </a:p>
          <a:p>
            <a:pPr marL="274320" indent="-274320" eaLnBrk="1" fontAlgn="auto" hangingPunct="1">
              <a:spcAft>
                <a:spcPts val="0"/>
              </a:spcAft>
              <a:buFont typeface="Wingdings" pitchFamily="2" charset="2"/>
              <a:buChar char="Ø"/>
              <a:defRPr/>
            </a:pPr>
            <a:r>
              <a:rPr lang="el-GR" altLang="el-GR" sz="2000" b="1" dirty="0" smtClean="0">
                <a:solidFill>
                  <a:srgbClr val="000000"/>
                </a:solidFill>
                <a:latin typeface="Times New Roman" pitchFamily="18" charset="0"/>
                <a:cs typeface="Times New Roman" pitchFamily="18" charset="0"/>
              </a:rPr>
              <a:t>Μαθηματικά</a:t>
            </a:r>
            <a:endParaRPr lang="el-GR" altLang="el-GR" sz="2000" b="1" dirty="0">
              <a:latin typeface="Times New Roman" panose="02020603050405020304" pitchFamily="18" charset="0"/>
              <a:cs typeface="Times New Roman" panose="02020603050405020304" pitchFamily="18" charset="0"/>
            </a:endParaRPr>
          </a:p>
          <a:p>
            <a:pPr marL="274320" indent="-274320" eaLnBrk="1" fontAlgn="auto" hangingPunct="1">
              <a:spcAft>
                <a:spcPts val="0"/>
              </a:spcAft>
              <a:buFont typeface="Wingdings" pitchFamily="2" charset="2"/>
              <a:buChar char="Ø"/>
              <a:defRPr/>
            </a:pPr>
            <a:endParaRPr lang="el-GR" sz="2000" b="1" dirty="0" smtClean="0">
              <a:solidFill>
                <a:srgbClr val="000000"/>
              </a:solidFill>
              <a:latin typeface="Times New Roman" pitchFamily="18" charset="0"/>
              <a:cs typeface="Times New Roman" pitchFamily="18" charset="0"/>
            </a:endParaRPr>
          </a:p>
          <a:p>
            <a:pPr marL="0" indent="0" eaLnBrk="1" fontAlgn="auto" hangingPunct="1">
              <a:spcAft>
                <a:spcPts val="0"/>
              </a:spcAft>
              <a:buFont typeface="Wingdings 3" pitchFamily="18" charset="2"/>
              <a:buNone/>
              <a:defRPr/>
            </a:pPr>
            <a:r>
              <a:rPr lang="el-GR" sz="2000" b="1" dirty="0" smtClean="0">
                <a:solidFill>
                  <a:srgbClr val="000000"/>
                </a:solidFill>
                <a:latin typeface="Times New Roman" pitchFamily="18" charset="0"/>
                <a:cs typeface="Times New Roman" pitchFamily="18" charset="0"/>
              </a:rPr>
              <a:t> </a:t>
            </a:r>
          </a:p>
          <a:p>
            <a:pPr marL="0" indent="0" eaLnBrk="1" fontAlgn="auto" hangingPunct="1">
              <a:spcAft>
                <a:spcPts val="0"/>
              </a:spcAft>
              <a:buFont typeface="Wingdings 3" pitchFamily="18" charset="2"/>
              <a:buNone/>
              <a:defRPr/>
            </a:pPr>
            <a:r>
              <a:rPr lang="el-GR" sz="2000" dirty="0" smtClean="0">
                <a:solidFill>
                  <a:srgbClr val="CC6600"/>
                </a:solidFill>
                <a:latin typeface="Times New Roman" pitchFamily="18" charset="0"/>
                <a:cs typeface="Times New Roman" pitchFamily="18" charset="0"/>
              </a:rPr>
              <a:t>    </a:t>
            </a:r>
            <a:endParaRPr lang="el-GR" sz="2000" dirty="0" smtClean="0">
              <a:solidFill>
                <a:srgbClr val="002060"/>
              </a:solidFill>
              <a:latin typeface="Times New Roman" pitchFamily="18" charset="0"/>
              <a:cs typeface="Times New Roman" pitchFamily="18" charset="0"/>
            </a:endParaRPr>
          </a:p>
        </p:txBody>
      </p:sp>
      <p:sp>
        <p:nvSpPr>
          <p:cNvPr id="2" name="Title 1"/>
          <p:cNvSpPr>
            <a:spLocks noGrp="1"/>
          </p:cNvSpPr>
          <p:nvPr>
            <p:ph type="title"/>
          </p:nvPr>
        </p:nvSpPr>
        <p:spPr>
          <a:xfrm>
            <a:off x="152400" y="70022"/>
            <a:ext cx="2819400" cy="381000"/>
          </a:xfrm>
        </p:spPr>
        <p:txBody>
          <a:bodyPr>
            <a:normAutofit fontScale="90000"/>
          </a:bodyPr>
          <a:lstStyle/>
          <a:p>
            <a:pPr algn="ctr" eaLnBrk="1" fontAlgn="auto" hangingPunct="1">
              <a:spcAft>
                <a:spcPts val="0"/>
              </a:spcAft>
              <a:defRPr/>
            </a:pPr>
            <a:r>
              <a:rPr lang="el-GR" sz="2000" dirty="0">
                <a:solidFill>
                  <a:srgbClr val="C00000"/>
                </a:solidFill>
                <a:effectLst/>
                <a:latin typeface="Times New Roman" pitchFamily="18" charset="0"/>
                <a:cs typeface="Times New Roman" pitchFamily="18" charset="0"/>
              </a:rPr>
              <a:t>ΕΚΠΑΙΔΕΥΣΗ </a:t>
            </a:r>
            <a:r>
              <a:rPr lang="en-US" sz="2000" dirty="0">
                <a:solidFill>
                  <a:srgbClr val="C00000"/>
                </a:solidFill>
                <a:effectLst/>
                <a:latin typeface="Times New Roman" pitchFamily="18" charset="0"/>
                <a:cs typeface="Times New Roman" pitchFamily="18" charset="0"/>
              </a:rPr>
              <a:t>STEM </a:t>
            </a:r>
            <a:endParaRPr lang="el-GR" sz="2000" dirty="0" smtClean="0">
              <a:solidFill>
                <a:srgbClr val="C00000"/>
              </a:solidFill>
              <a:effectLst/>
            </a:endParaRPr>
          </a:p>
        </p:txBody>
      </p:sp>
      <p:pic>
        <p:nvPicPr>
          <p:cNvPr id="34820" name="5 - Θέση περιεχομένου" descr="STEM_logo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6453" y="4267200"/>
            <a:ext cx="59213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Content Placeholder 4" descr="STEM_EDUCATION_NEWS-320x234.jpg"/>
          <p:cNvPicPr>
            <a:picLocks noChangeAspect="1" noChangeArrowheads="1"/>
          </p:cNvPicPr>
          <p:nvPr/>
        </p:nvPicPr>
        <p:blipFill>
          <a:blip r:embed="rId4">
            <a:extLst>
              <a:ext uri="{28A0092B-C50C-407E-A947-70E740481C1C}">
                <a14:useLocalDpi xmlns:a14="http://schemas.microsoft.com/office/drawing/2010/main" val="0"/>
              </a:ext>
            </a:extLst>
          </a:blip>
          <a:srcRect t="-38774" b="-38774"/>
          <a:stretch>
            <a:fillRect/>
          </a:stretch>
        </p:blipFill>
        <p:spPr bwMode="auto">
          <a:xfrm>
            <a:off x="228600" y="1963696"/>
            <a:ext cx="278687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ύγραμμο βέλος σύνδεσης 5"/>
          <p:cNvCxnSpPr/>
          <p:nvPr/>
        </p:nvCxnSpPr>
        <p:spPr>
          <a:xfrm>
            <a:off x="2843213" y="1700213"/>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1" name="Picture 3" descr="C:\Users\Gewrgia\Desktop\Επίλυση προβλήματος\Επίλυση προβλήματος.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453" y="1"/>
            <a:ext cx="592137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3631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 Τίτλος"/>
          <p:cNvSpPr txBox="1">
            <a:spLocks/>
          </p:cNvSpPr>
          <p:nvPr/>
        </p:nvSpPr>
        <p:spPr bwMode="auto">
          <a:xfrm>
            <a:off x="1403648" y="4125469"/>
            <a:ext cx="6552728" cy="1281501"/>
          </a:xfrm>
          <a:prstGeom prst="rect">
            <a:avLst/>
          </a:prstGeom>
          <a:solidFill>
            <a:schemeClr val="accent6">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l-GR" sz="2800" b="1" dirty="0">
              <a:solidFill>
                <a:schemeClr val="accent6">
                  <a:lumMod val="50000"/>
                </a:schemeClr>
              </a:solidFill>
              <a:cs typeface="Times New Roman" pitchFamily="18" charset="0"/>
            </a:endParaRPr>
          </a:p>
        </p:txBody>
      </p:sp>
      <p:sp>
        <p:nvSpPr>
          <p:cNvPr id="8" name="1 - Τίτλος"/>
          <p:cNvSpPr txBox="1">
            <a:spLocks/>
          </p:cNvSpPr>
          <p:nvPr/>
        </p:nvSpPr>
        <p:spPr bwMode="auto">
          <a:xfrm>
            <a:off x="375926" y="1627485"/>
            <a:ext cx="6788361" cy="1369041"/>
          </a:xfrm>
          <a:prstGeom prst="rect">
            <a:avLst/>
          </a:prstGeom>
          <a:solidFill>
            <a:schemeClr val="accent5">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endParaRPr lang="el-GR" sz="2800" b="1" dirty="0">
              <a:solidFill>
                <a:schemeClr val="accent6">
                  <a:lumMod val="50000"/>
                </a:schemeClr>
              </a:solidFill>
              <a:cs typeface="Times New Roman" pitchFamily="18" charset="0"/>
            </a:endParaRPr>
          </a:p>
        </p:txBody>
      </p:sp>
      <p:sp>
        <p:nvSpPr>
          <p:cNvPr id="2" name="1 - Τίτλος"/>
          <p:cNvSpPr>
            <a:spLocks noGrp="1"/>
          </p:cNvSpPr>
          <p:nvPr>
            <p:ph type="ctrTitle"/>
          </p:nvPr>
        </p:nvSpPr>
        <p:spPr>
          <a:xfrm>
            <a:off x="0" y="404664"/>
            <a:ext cx="7451725" cy="503237"/>
          </a:xfrm>
          <a:solidFill>
            <a:schemeClr val="accent3">
              <a:lumMod val="40000"/>
              <a:lumOff val="60000"/>
            </a:schemeClr>
          </a:solid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l" eaLnBrk="1" fontAlgn="auto" hangingPunct="1">
              <a:spcAft>
                <a:spcPts val="0"/>
              </a:spcAft>
              <a:defRPr/>
            </a:pPr>
            <a:r>
              <a:rPr lang="el-GR" sz="2800" b="1" dirty="0">
                <a:solidFill>
                  <a:schemeClr val="accent6">
                    <a:lumMod val="50000"/>
                  </a:schemeClr>
                </a:solidFill>
              </a:rPr>
              <a:t/>
            </a:r>
            <a:br>
              <a:rPr lang="el-GR" sz="2800" b="1" dirty="0">
                <a:solidFill>
                  <a:schemeClr val="accent6">
                    <a:lumMod val="50000"/>
                  </a:schemeClr>
                </a:solidFill>
              </a:rPr>
            </a:br>
            <a:r>
              <a:rPr lang="el-GR" sz="2800" b="1" dirty="0" smtClean="0">
                <a:solidFill>
                  <a:schemeClr val="accent6">
                    <a:lumMod val="50000"/>
                  </a:schemeClr>
                </a:solidFill>
              </a:rPr>
              <a:t>Μοντέλα για τις δεξιότητες του 21ου αιώνα</a:t>
            </a:r>
            <a:r>
              <a:rPr lang="en-US" sz="2800" b="1" dirty="0">
                <a:solidFill>
                  <a:schemeClr val="accent6">
                    <a:lumMod val="50000"/>
                  </a:schemeClr>
                </a:solidFill>
              </a:rPr>
              <a:t/>
            </a:r>
            <a:br>
              <a:rPr lang="en-US" sz="2800" b="1" dirty="0">
                <a:solidFill>
                  <a:schemeClr val="accent6">
                    <a:lumMod val="50000"/>
                  </a:schemeClr>
                </a:solidFill>
              </a:rPr>
            </a:br>
            <a:endParaRPr lang="el-GR" sz="2800" b="1" dirty="0">
              <a:solidFill>
                <a:schemeClr val="accent6">
                  <a:lumMod val="50000"/>
                </a:schemeClr>
              </a:solidFill>
            </a:endParaRPr>
          </a:p>
        </p:txBody>
      </p:sp>
      <p:sp>
        <p:nvSpPr>
          <p:cNvPr id="3" name="2 - Υπότιτλος"/>
          <p:cNvSpPr>
            <a:spLocks noGrp="1"/>
          </p:cNvSpPr>
          <p:nvPr>
            <p:ph type="subTitle" idx="1"/>
          </p:nvPr>
        </p:nvSpPr>
        <p:spPr>
          <a:xfrm>
            <a:off x="4571" y="1587065"/>
            <a:ext cx="7416824" cy="1695714"/>
          </a:xfrm>
        </p:spPr>
        <p:txBody>
          <a:bodyPr/>
          <a:lstStyle/>
          <a:p>
            <a:pPr lvl="0" eaLnBrk="1" fontAlgn="auto" hangingPunct="1">
              <a:spcBef>
                <a:spcPts val="0"/>
              </a:spcBef>
              <a:spcAft>
                <a:spcPts val="0"/>
              </a:spcAft>
              <a:defRPr/>
            </a:pPr>
            <a:r>
              <a:rPr lang="el-GR" sz="2000" kern="0" dirty="0">
                <a:solidFill>
                  <a:schemeClr val="accent6">
                    <a:lumMod val="50000"/>
                  </a:schemeClr>
                </a:solidFill>
              </a:rPr>
              <a:t> </a:t>
            </a:r>
            <a:r>
              <a:rPr lang="el-GR" sz="2000" kern="0" dirty="0" smtClean="0">
                <a:solidFill>
                  <a:schemeClr val="accent6">
                    <a:lumMod val="50000"/>
                  </a:schemeClr>
                </a:solidFill>
              </a:rPr>
              <a:t> </a:t>
            </a:r>
            <a:r>
              <a:rPr lang="en-US" sz="2800" b="1" kern="0" dirty="0" smtClean="0">
                <a:solidFill>
                  <a:schemeClr val="accent6">
                    <a:lumMod val="50000"/>
                  </a:schemeClr>
                </a:solidFill>
              </a:rPr>
              <a:t>M</a:t>
            </a:r>
            <a:r>
              <a:rPr lang="el-GR" sz="2400" b="1" kern="0" dirty="0" err="1" smtClean="0">
                <a:solidFill>
                  <a:schemeClr val="accent6">
                    <a:lumMod val="50000"/>
                  </a:schemeClr>
                </a:solidFill>
              </a:rPr>
              <a:t>οντέλο</a:t>
            </a:r>
            <a:r>
              <a:rPr lang="el-GR" sz="2400" b="1" kern="0" dirty="0" smtClean="0">
                <a:solidFill>
                  <a:schemeClr val="accent6">
                    <a:lumMod val="50000"/>
                  </a:schemeClr>
                </a:solidFill>
              </a:rPr>
              <a:t> δεξιοτήτων του 21ου</a:t>
            </a:r>
            <a:r>
              <a:rPr lang="en-US" sz="2400" b="1" kern="0" dirty="0" smtClean="0">
                <a:solidFill>
                  <a:schemeClr val="accent6">
                    <a:lumMod val="50000"/>
                  </a:schemeClr>
                </a:solidFill>
              </a:rPr>
              <a:t> </a:t>
            </a:r>
            <a:r>
              <a:rPr lang="el-GR" sz="2400" b="1" kern="0" dirty="0" smtClean="0">
                <a:solidFill>
                  <a:schemeClr val="accent6">
                    <a:lumMod val="50000"/>
                  </a:schemeClr>
                </a:solidFill>
              </a:rPr>
              <a:t> αιώνα</a:t>
            </a:r>
            <a:r>
              <a:rPr lang="el-GR" b="1" kern="0" dirty="0">
                <a:solidFill>
                  <a:srgbClr val="0070C0"/>
                </a:solidFill>
              </a:rPr>
              <a:t> </a:t>
            </a:r>
            <a:endParaRPr lang="el-GR" b="1" kern="0" dirty="0" smtClean="0">
              <a:solidFill>
                <a:srgbClr val="0070C0"/>
              </a:solidFill>
            </a:endParaRPr>
          </a:p>
          <a:p>
            <a:pPr lvl="0" eaLnBrk="1" fontAlgn="auto" hangingPunct="1">
              <a:spcBef>
                <a:spcPts val="0"/>
              </a:spcBef>
              <a:spcAft>
                <a:spcPts val="0"/>
              </a:spcAft>
              <a:defRPr/>
            </a:pPr>
            <a:r>
              <a:rPr lang="el-GR" sz="2400" b="1" kern="0" dirty="0" smtClean="0">
                <a:solidFill>
                  <a:srgbClr val="0070C0"/>
                </a:solidFill>
              </a:rPr>
              <a:t>KSAVE</a:t>
            </a:r>
            <a:r>
              <a:rPr lang="el-GR" sz="2000" kern="0" dirty="0" smtClean="0">
                <a:solidFill>
                  <a:srgbClr val="0070C0"/>
                </a:solidFill>
              </a:rPr>
              <a:t> </a:t>
            </a:r>
            <a:r>
              <a:rPr lang="el-GR" sz="1800" kern="0" dirty="0" smtClean="0">
                <a:solidFill>
                  <a:schemeClr val="accent6">
                    <a:lumMod val="50000"/>
                  </a:schemeClr>
                </a:solidFill>
              </a:rPr>
              <a:t>(</a:t>
            </a:r>
            <a:r>
              <a:rPr lang="en-US" sz="1800" b="1" kern="0" dirty="0" err="1" smtClean="0">
                <a:solidFill>
                  <a:schemeClr val="accent6">
                    <a:lumMod val="50000"/>
                  </a:schemeClr>
                </a:solidFill>
              </a:rPr>
              <a:t>K</a:t>
            </a:r>
            <a:r>
              <a:rPr lang="el-GR" sz="1800" kern="0" dirty="0" err="1" smtClean="0">
                <a:solidFill>
                  <a:schemeClr val="accent6">
                    <a:lumMod val="50000"/>
                  </a:schemeClr>
                </a:solidFill>
              </a:rPr>
              <a:t>nowledge</a:t>
            </a:r>
            <a:r>
              <a:rPr lang="el-GR" sz="1800" kern="0" dirty="0">
                <a:solidFill>
                  <a:schemeClr val="accent6">
                    <a:lumMod val="50000"/>
                  </a:schemeClr>
                </a:solidFill>
              </a:rPr>
              <a:t>, </a:t>
            </a:r>
            <a:r>
              <a:rPr lang="en-US" sz="1800" b="1" kern="0" dirty="0" err="1" smtClean="0">
                <a:solidFill>
                  <a:schemeClr val="accent6">
                    <a:lumMod val="50000"/>
                  </a:schemeClr>
                </a:solidFill>
              </a:rPr>
              <a:t>S</a:t>
            </a:r>
            <a:r>
              <a:rPr lang="el-GR" sz="1800" kern="0" dirty="0" err="1" smtClean="0">
                <a:solidFill>
                  <a:schemeClr val="accent6">
                    <a:lumMod val="50000"/>
                  </a:schemeClr>
                </a:solidFill>
              </a:rPr>
              <a:t>kills</a:t>
            </a:r>
            <a:r>
              <a:rPr lang="el-GR" sz="1800" kern="0" dirty="0">
                <a:solidFill>
                  <a:schemeClr val="accent6">
                    <a:lumMod val="50000"/>
                  </a:schemeClr>
                </a:solidFill>
              </a:rPr>
              <a:t>, </a:t>
            </a:r>
            <a:r>
              <a:rPr lang="en-US" sz="1800" b="1" kern="0" dirty="0" err="1" smtClean="0">
                <a:solidFill>
                  <a:schemeClr val="accent6">
                    <a:lumMod val="50000"/>
                  </a:schemeClr>
                </a:solidFill>
              </a:rPr>
              <a:t>A</a:t>
            </a:r>
            <a:r>
              <a:rPr lang="el-GR" sz="1800" kern="0" dirty="0" err="1" smtClean="0">
                <a:solidFill>
                  <a:schemeClr val="accent6">
                    <a:lumMod val="50000"/>
                  </a:schemeClr>
                </a:solidFill>
              </a:rPr>
              <a:t>ttitudes</a:t>
            </a:r>
            <a:r>
              <a:rPr lang="el-GR" sz="1800" kern="0" dirty="0">
                <a:solidFill>
                  <a:schemeClr val="accent6">
                    <a:lumMod val="50000"/>
                  </a:schemeClr>
                </a:solidFill>
              </a:rPr>
              <a:t>, </a:t>
            </a:r>
            <a:r>
              <a:rPr lang="en-US" sz="1800" b="1" kern="0" dirty="0" err="1" smtClean="0">
                <a:solidFill>
                  <a:schemeClr val="accent6">
                    <a:lumMod val="50000"/>
                  </a:schemeClr>
                </a:solidFill>
              </a:rPr>
              <a:t>V</a:t>
            </a:r>
            <a:r>
              <a:rPr lang="el-GR" sz="1800" kern="0" dirty="0" err="1" smtClean="0">
                <a:solidFill>
                  <a:schemeClr val="accent6">
                    <a:lumMod val="50000"/>
                  </a:schemeClr>
                </a:solidFill>
              </a:rPr>
              <a:t>alues</a:t>
            </a:r>
            <a:r>
              <a:rPr lang="el-GR" sz="1800" kern="0" dirty="0" smtClean="0">
                <a:solidFill>
                  <a:schemeClr val="accent6">
                    <a:lumMod val="50000"/>
                  </a:schemeClr>
                </a:solidFill>
              </a:rPr>
              <a:t> </a:t>
            </a:r>
            <a:r>
              <a:rPr lang="el-GR" sz="1800" kern="0" dirty="0" err="1">
                <a:solidFill>
                  <a:schemeClr val="accent6">
                    <a:lumMod val="50000"/>
                  </a:schemeClr>
                </a:solidFill>
              </a:rPr>
              <a:t>and</a:t>
            </a:r>
            <a:r>
              <a:rPr lang="el-GR" sz="1800" kern="0" dirty="0">
                <a:solidFill>
                  <a:schemeClr val="accent6">
                    <a:lumMod val="50000"/>
                  </a:schemeClr>
                </a:solidFill>
              </a:rPr>
              <a:t> </a:t>
            </a:r>
            <a:r>
              <a:rPr lang="en-US" sz="1800" b="1" kern="0" dirty="0" err="1" smtClean="0">
                <a:solidFill>
                  <a:schemeClr val="accent6">
                    <a:lumMod val="50000"/>
                  </a:schemeClr>
                </a:solidFill>
              </a:rPr>
              <a:t>E</a:t>
            </a:r>
            <a:r>
              <a:rPr lang="el-GR" sz="1800" kern="0" dirty="0" err="1" smtClean="0">
                <a:solidFill>
                  <a:schemeClr val="accent6">
                    <a:lumMod val="50000"/>
                  </a:schemeClr>
                </a:solidFill>
              </a:rPr>
              <a:t>thics</a:t>
            </a:r>
            <a:r>
              <a:rPr lang="el-GR" sz="1800" kern="0" dirty="0">
                <a:solidFill>
                  <a:schemeClr val="accent6">
                    <a:lumMod val="50000"/>
                  </a:schemeClr>
                </a:solidFill>
              </a:rPr>
              <a:t>)</a:t>
            </a:r>
            <a:r>
              <a:rPr lang="el-GR" sz="1800" b="1" kern="0" dirty="0" smtClean="0">
                <a:solidFill>
                  <a:schemeClr val="accent6">
                    <a:lumMod val="50000"/>
                  </a:schemeClr>
                </a:solidFill>
              </a:rPr>
              <a:t> </a:t>
            </a:r>
            <a:endParaRPr lang="en-US" sz="1800" b="1" kern="0" dirty="0" smtClean="0">
              <a:solidFill>
                <a:schemeClr val="accent6">
                  <a:lumMod val="50000"/>
                </a:schemeClr>
              </a:solidFill>
            </a:endParaRPr>
          </a:p>
          <a:p>
            <a:pPr lvl="0" eaLnBrk="1" fontAlgn="auto" hangingPunct="1">
              <a:spcBef>
                <a:spcPts val="0"/>
              </a:spcBef>
              <a:spcAft>
                <a:spcPts val="0"/>
              </a:spcAft>
              <a:defRPr/>
            </a:pPr>
            <a:r>
              <a:rPr lang="en-US" sz="1400" kern="0" dirty="0" smtClean="0">
                <a:solidFill>
                  <a:schemeClr val="accent6">
                    <a:lumMod val="50000"/>
                  </a:schemeClr>
                </a:solidFill>
              </a:rPr>
              <a:t>(Binkley</a:t>
            </a:r>
            <a:r>
              <a:rPr lang="el-GR" sz="1400" kern="0" dirty="0" smtClean="0">
                <a:solidFill>
                  <a:schemeClr val="accent6">
                    <a:lumMod val="50000"/>
                  </a:schemeClr>
                </a:solidFill>
              </a:rPr>
              <a:t>, </a:t>
            </a:r>
            <a:r>
              <a:rPr lang="en-US" sz="1400" kern="0" dirty="0" err="1" smtClean="0">
                <a:solidFill>
                  <a:schemeClr val="accent6">
                    <a:lumMod val="50000"/>
                  </a:schemeClr>
                </a:solidFill>
              </a:rPr>
              <a:t>Erstad</a:t>
            </a:r>
            <a:r>
              <a:rPr lang="el-GR" sz="1400" kern="0" dirty="0" smtClean="0">
                <a:solidFill>
                  <a:schemeClr val="accent6">
                    <a:lumMod val="50000"/>
                  </a:schemeClr>
                </a:solidFill>
              </a:rPr>
              <a:t>, </a:t>
            </a:r>
            <a:r>
              <a:rPr lang="en-US" sz="1400" kern="0" dirty="0" smtClean="0">
                <a:solidFill>
                  <a:schemeClr val="accent6">
                    <a:lumMod val="50000"/>
                  </a:schemeClr>
                </a:solidFill>
              </a:rPr>
              <a:t>Herman</a:t>
            </a:r>
            <a:r>
              <a:rPr lang="el-GR" sz="1400" kern="0" dirty="0" smtClean="0">
                <a:solidFill>
                  <a:schemeClr val="accent6">
                    <a:lumMod val="50000"/>
                  </a:schemeClr>
                </a:solidFill>
              </a:rPr>
              <a:t>, </a:t>
            </a:r>
            <a:r>
              <a:rPr lang="en-US" sz="1400" kern="0" dirty="0" err="1" smtClean="0">
                <a:solidFill>
                  <a:schemeClr val="accent6">
                    <a:lumMod val="50000"/>
                  </a:schemeClr>
                </a:solidFill>
              </a:rPr>
              <a:t>Raizen</a:t>
            </a:r>
            <a:r>
              <a:rPr lang="el-GR" sz="1400" kern="0" dirty="0" smtClean="0">
                <a:solidFill>
                  <a:schemeClr val="accent6">
                    <a:lumMod val="50000"/>
                  </a:schemeClr>
                </a:solidFill>
              </a:rPr>
              <a:t>, </a:t>
            </a:r>
            <a:r>
              <a:rPr lang="en-US" sz="1400" kern="0" dirty="0" err="1" smtClean="0">
                <a:solidFill>
                  <a:schemeClr val="accent6">
                    <a:lumMod val="50000"/>
                  </a:schemeClr>
                </a:solidFill>
              </a:rPr>
              <a:t>RipleyMiller</a:t>
            </a:r>
            <a:r>
              <a:rPr lang="el-GR" sz="1400" kern="0" dirty="0" smtClean="0">
                <a:solidFill>
                  <a:schemeClr val="accent6">
                    <a:lumMod val="50000"/>
                  </a:schemeClr>
                </a:solidFill>
              </a:rPr>
              <a:t>-</a:t>
            </a:r>
            <a:r>
              <a:rPr lang="en-US" sz="1400" kern="0" dirty="0" smtClean="0">
                <a:solidFill>
                  <a:schemeClr val="accent6">
                    <a:lumMod val="50000"/>
                  </a:schemeClr>
                </a:solidFill>
              </a:rPr>
              <a:t>Ricci</a:t>
            </a:r>
            <a:r>
              <a:rPr lang="el-GR" sz="1400" kern="0" dirty="0" smtClean="0">
                <a:solidFill>
                  <a:schemeClr val="accent6">
                    <a:lumMod val="50000"/>
                  </a:schemeClr>
                </a:solidFill>
              </a:rPr>
              <a:t> &amp; </a:t>
            </a:r>
            <a:r>
              <a:rPr lang="en-US" sz="1400" kern="0" dirty="0" smtClean="0">
                <a:solidFill>
                  <a:schemeClr val="accent6">
                    <a:lumMod val="50000"/>
                  </a:schemeClr>
                </a:solidFill>
              </a:rPr>
              <a:t>Rumble, </a:t>
            </a:r>
            <a:r>
              <a:rPr lang="el-GR" sz="1400" kern="0" dirty="0" smtClean="0">
                <a:solidFill>
                  <a:schemeClr val="accent6">
                    <a:lumMod val="50000"/>
                  </a:schemeClr>
                </a:solidFill>
              </a:rPr>
              <a:t>2012) </a:t>
            </a:r>
            <a:endParaRPr lang="en-US" sz="1400" kern="0" dirty="0" smtClean="0">
              <a:solidFill>
                <a:schemeClr val="accent6">
                  <a:lumMod val="50000"/>
                </a:schemeClr>
              </a:solidFill>
            </a:endParaRPr>
          </a:p>
          <a:p>
            <a:pPr lvl="0" eaLnBrk="1" fontAlgn="auto" hangingPunct="1">
              <a:spcBef>
                <a:spcPts val="0"/>
              </a:spcBef>
              <a:spcAft>
                <a:spcPts val="0"/>
              </a:spcAft>
              <a:defRPr/>
            </a:pPr>
            <a:endParaRPr lang="en-US" sz="2000" kern="0" dirty="0" smtClean="0">
              <a:solidFill>
                <a:schemeClr val="accent6">
                  <a:lumMod val="50000"/>
                </a:schemeClr>
              </a:solidFill>
            </a:endParaRPr>
          </a:p>
          <a:p>
            <a:pPr lvl="0" eaLnBrk="1" fontAlgn="auto" hangingPunct="1">
              <a:spcBef>
                <a:spcPts val="0"/>
              </a:spcBef>
              <a:spcAft>
                <a:spcPts val="0"/>
              </a:spcAft>
              <a:defRPr/>
            </a:pPr>
            <a:endParaRPr lang="en-US" sz="2000" kern="0" dirty="0">
              <a:solidFill>
                <a:schemeClr val="accent6">
                  <a:lumMod val="50000"/>
                </a:schemeClr>
              </a:solidFill>
            </a:endParaRPr>
          </a:p>
          <a:p>
            <a:pPr lvl="0" eaLnBrk="1" fontAlgn="auto" hangingPunct="1">
              <a:spcBef>
                <a:spcPts val="0"/>
              </a:spcBef>
              <a:spcAft>
                <a:spcPts val="0"/>
              </a:spcAft>
              <a:defRPr/>
            </a:pPr>
            <a:endParaRPr lang="en-US" sz="2000" b="1" kern="0" dirty="0" smtClean="0">
              <a:solidFill>
                <a:schemeClr val="accent6">
                  <a:lumMod val="50000"/>
                </a:schemeClr>
              </a:solidFill>
            </a:endParaRPr>
          </a:p>
          <a:p>
            <a:pPr lvl="0" eaLnBrk="1" fontAlgn="auto" hangingPunct="1">
              <a:spcBef>
                <a:spcPts val="0"/>
              </a:spcBef>
              <a:spcAft>
                <a:spcPts val="0"/>
              </a:spcAft>
              <a:defRPr/>
            </a:pPr>
            <a:r>
              <a:rPr lang="en-US" sz="2000" b="1" kern="0" dirty="0" smtClean="0">
                <a:solidFill>
                  <a:schemeClr val="accent6">
                    <a:lumMod val="50000"/>
                  </a:schemeClr>
                </a:solidFill>
              </a:rPr>
              <a:t>                                          </a:t>
            </a:r>
            <a:endParaRPr lang="el-GR" sz="2000" b="1" kern="0" dirty="0" smtClean="0">
              <a:solidFill>
                <a:schemeClr val="accent6">
                  <a:lumMod val="50000"/>
                </a:schemeClr>
              </a:solidFill>
            </a:endParaRPr>
          </a:p>
          <a:p>
            <a:pPr lvl="0" eaLnBrk="1" fontAlgn="auto" hangingPunct="1">
              <a:spcBef>
                <a:spcPts val="0"/>
              </a:spcBef>
              <a:spcAft>
                <a:spcPts val="0"/>
              </a:spcAft>
              <a:defRPr/>
            </a:pPr>
            <a:r>
              <a:rPr lang="el-GR" sz="2000" b="1" kern="0" dirty="0">
                <a:solidFill>
                  <a:schemeClr val="accent6">
                    <a:lumMod val="50000"/>
                  </a:schemeClr>
                </a:solidFill>
              </a:rPr>
              <a:t> </a:t>
            </a:r>
            <a:r>
              <a:rPr lang="el-GR" sz="2000" b="1" kern="0" dirty="0" smtClean="0">
                <a:solidFill>
                  <a:schemeClr val="accent6">
                    <a:lumMod val="50000"/>
                  </a:schemeClr>
                </a:solidFill>
              </a:rPr>
              <a:t>                                </a:t>
            </a:r>
          </a:p>
          <a:p>
            <a:pPr lvl="0" eaLnBrk="1" fontAlgn="auto" hangingPunct="1">
              <a:spcBef>
                <a:spcPts val="0"/>
              </a:spcBef>
              <a:spcAft>
                <a:spcPts val="0"/>
              </a:spcAft>
              <a:defRPr/>
            </a:pPr>
            <a:r>
              <a:rPr lang="el-GR" sz="2000" b="1" kern="0" dirty="0">
                <a:solidFill>
                  <a:schemeClr val="accent6">
                    <a:lumMod val="50000"/>
                  </a:schemeClr>
                </a:solidFill>
              </a:rPr>
              <a:t> </a:t>
            </a:r>
            <a:r>
              <a:rPr lang="el-GR" sz="2000" b="1" kern="0" dirty="0" smtClean="0">
                <a:solidFill>
                  <a:schemeClr val="accent6">
                    <a:lumMod val="50000"/>
                  </a:schemeClr>
                </a:solidFill>
              </a:rPr>
              <a:t>                              </a:t>
            </a:r>
            <a:r>
              <a:rPr lang="el-GR" sz="2400" b="1" kern="0" dirty="0" smtClean="0">
                <a:solidFill>
                  <a:schemeClr val="accent6">
                    <a:lumMod val="50000"/>
                  </a:schemeClr>
                </a:solidFill>
              </a:rPr>
              <a:t>Μοντέλο του Πανεπιστημίου του </a:t>
            </a:r>
            <a:r>
              <a:rPr lang="en-US" sz="2400" b="1" kern="0" dirty="0" smtClean="0">
                <a:solidFill>
                  <a:schemeClr val="accent6">
                    <a:lumMod val="50000"/>
                  </a:schemeClr>
                </a:solidFill>
              </a:rPr>
              <a:t>DEUSTO </a:t>
            </a:r>
            <a:endParaRPr lang="el-GR" sz="2400" b="1" kern="0" dirty="0" smtClean="0">
              <a:solidFill>
                <a:schemeClr val="accent6">
                  <a:lumMod val="50000"/>
                </a:schemeClr>
              </a:solidFill>
            </a:endParaRPr>
          </a:p>
          <a:p>
            <a:pPr lvl="0" eaLnBrk="1" fontAlgn="auto" hangingPunct="1">
              <a:spcBef>
                <a:spcPts val="0"/>
              </a:spcBef>
              <a:spcAft>
                <a:spcPts val="0"/>
              </a:spcAft>
              <a:defRPr/>
            </a:pPr>
            <a:r>
              <a:rPr lang="el-GR" sz="2400" b="1" kern="0" dirty="0">
                <a:solidFill>
                  <a:schemeClr val="accent6">
                    <a:lumMod val="50000"/>
                  </a:schemeClr>
                </a:solidFill>
              </a:rPr>
              <a:t> </a:t>
            </a:r>
            <a:r>
              <a:rPr lang="el-GR" sz="2400" b="1" kern="0" dirty="0" smtClean="0">
                <a:solidFill>
                  <a:schemeClr val="accent6">
                    <a:lumMod val="50000"/>
                  </a:schemeClr>
                </a:solidFill>
              </a:rPr>
              <a:t>                           </a:t>
            </a:r>
            <a:r>
              <a:rPr lang="en-US" sz="2400" kern="0" dirty="0" smtClean="0">
                <a:solidFill>
                  <a:schemeClr val="accent6">
                    <a:lumMod val="50000"/>
                  </a:schemeClr>
                </a:solidFill>
              </a:rPr>
              <a:t>Competence based learning (2008)</a:t>
            </a:r>
          </a:p>
          <a:p>
            <a:pPr lvl="0" eaLnBrk="1" fontAlgn="auto" hangingPunct="1">
              <a:spcBef>
                <a:spcPts val="0"/>
              </a:spcBef>
              <a:spcAft>
                <a:spcPts val="0"/>
              </a:spcAft>
              <a:defRPr/>
            </a:pPr>
            <a:endParaRPr lang="el-GR" sz="2000" kern="0" dirty="0" smtClean="0">
              <a:solidFill>
                <a:schemeClr val="accent6">
                  <a:lumMod val="50000"/>
                </a:schemeClr>
              </a:solidFill>
            </a:endParaRPr>
          </a:p>
          <a:p>
            <a:pPr lvl="0" eaLnBrk="1" fontAlgn="auto" hangingPunct="1">
              <a:spcBef>
                <a:spcPts val="0"/>
              </a:spcBef>
              <a:spcAft>
                <a:spcPts val="0"/>
              </a:spcAft>
              <a:defRPr/>
            </a:pPr>
            <a:endParaRPr lang="en-US" sz="2000" kern="0" dirty="0" smtClean="0">
              <a:solidFill>
                <a:schemeClr val="accent6">
                  <a:lumMod val="50000"/>
                </a:schemeClr>
              </a:solidFill>
            </a:endParaRPr>
          </a:p>
          <a:p>
            <a:endParaRPr lang="el-GR" sz="1800" b="1" i="1" dirty="0" smtClean="0">
              <a:solidFill>
                <a:schemeClr val="accent6">
                  <a:lumMod val="50000"/>
                </a:schemeClr>
              </a:solidFill>
            </a:endParaRPr>
          </a:p>
        </p:txBody>
      </p:sp>
      <p:pic>
        <p:nvPicPr>
          <p:cNvPr id="11" name="Picture 2" descr="C:\Users\Gewrgia\Desktop\15096341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1228066"/>
            <a:ext cx="1625847" cy="21377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4098" name="Picture 2" descr="Seal - Escudo Universidad de Deus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26" y="3756137"/>
            <a:ext cx="142875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33859"/>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περιεχομένου 1"/>
          <p:cNvSpPr>
            <a:spLocks noGrp="1"/>
          </p:cNvSpPr>
          <p:nvPr>
            <p:ph idx="1"/>
          </p:nvPr>
        </p:nvSpPr>
        <p:spPr>
          <a:xfrm>
            <a:off x="533428" y="1219200"/>
            <a:ext cx="8291513" cy="4525962"/>
          </a:xfrm>
        </p:spPr>
        <p:txBody>
          <a:bodyPr/>
          <a:lstStyle/>
          <a:p>
            <a:pPr>
              <a:buFont typeface="Wingdings" pitchFamily="2" charset="2"/>
              <a:buChar char="ü"/>
            </a:pPr>
            <a:endParaRPr lang="el-GR" altLang="el-GR" sz="2800" b="1" i="1" dirty="0" smtClean="0">
              <a:solidFill>
                <a:srgbClr val="002060"/>
              </a:solidFill>
              <a:latin typeface="Times New Roman" pitchFamily="18" charset="0"/>
              <a:cs typeface="Times New Roman" pitchFamily="18" charset="0"/>
            </a:endParaRPr>
          </a:p>
          <a:p>
            <a:pPr>
              <a:buFont typeface="Wingdings" pitchFamily="2" charset="2"/>
              <a:buChar char="ü"/>
            </a:pPr>
            <a:r>
              <a:rPr lang="el-GR" altLang="el-GR" sz="2800" b="1" i="1" dirty="0" smtClean="0">
                <a:solidFill>
                  <a:srgbClr val="002060"/>
                </a:solidFill>
                <a:latin typeface="Times New Roman" pitchFamily="18" charset="0"/>
                <a:cs typeface="Times New Roman" pitchFamily="18" charset="0"/>
              </a:rPr>
              <a:t>Επιστημονικός </a:t>
            </a:r>
            <a:r>
              <a:rPr lang="el-GR" altLang="el-GR" sz="2800" b="1" i="1" dirty="0" err="1" smtClean="0">
                <a:solidFill>
                  <a:srgbClr val="002060"/>
                </a:solidFill>
                <a:latin typeface="Times New Roman" pitchFamily="18" charset="0"/>
                <a:cs typeface="Times New Roman" pitchFamily="18" charset="0"/>
              </a:rPr>
              <a:t>εγγραμματισμός</a:t>
            </a:r>
            <a:r>
              <a:rPr lang="el-GR" altLang="el-GR" sz="2800" b="1" dirty="0" smtClean="0">
                <a:solidFill>
                  <a:srgbClr val="002060"/>
                </a:solidFill>
                <a:latin typeface="Times New Roman" pitchFamily="18" charset="0"/>
                <a:cs typeface="Times New Roman" pitchFamily="18" charset="0"/>
              </a:rPr>
              <a:t> </a:t>
            </a:r>
          </a:p>
          <a:p>
            <a:pPr>
              <a:buFont typeface="Wingdings" pitchFamily="2" charset="2"/>
              <a:buChar char="ü"/>
            </a:pPr>
            <a:endParaRPr lang="el-GR" altLang="el-GR" sz="2800" b="1" i="1" dirty="0" smtClean="0">
              <a:solidFill>
                <a:srgbClr val="002060"/>
              </a:solidFill>
              <a:latin typeface="Times New Roman" pitchFamily="18" charset="0"/>
              <a:cs typeface="Times New Roman" pitchFamily="18" charset="0"/>
            </a:endParaRPr>
          </a:p>
          <a:p>
            <a:pPr>
              <a:buFont typeface="Wingdings" pitchFamily="2" charset="2"/>
              <a:buChar char="ü"/>
            </a:pPr>
            <a:r>
              <a:rPr lang="el-GR" altLang="el-GR" sz="2800" b="1" i="1" dirty="0" smtClean="0">
                <a:solidFill>
                  <a:srgbClr val="002060"/>
                </a:solidFill>
                <a:latin typeface="Times New Roman" pitchFamily="18" charset="0"/>
                <a:cs typeface="Times New Roman" pitchFamily="18" charset="0"/>
              </a:rPr>
              <a:t>Τεχνολογικός </a:t>
            </a:r>
            <a:r>
              <a:rPr lang="el-GR" altLang="el-GR" sz="2800" b="1" i="1" dirty="0" err="1" smtClean="0">
                <a:solidFill>
                  <a:srgbClr val="002060"/>
                </a:solidFill>
                <a:latin typeface="Times New Roman" pitchFamily="18" charset="0"/>
                <a:cs typeface="Times New Roman" pitchFamily="18" charset="0"/>
              </a:rPr>
              <a:t>εγγραμματισμός</a:t>
            </a:r>
            <a:r>
              <a:rPr lang="el-GR" altLang="el-GR" sz="2800" b="1" dirty="0" smtClean="0">
                <a:solidFill>
                  <a:srgbClr val="002060"/>
                </a:solidFill>
                <a:latin typeface="Times New Roman" pitchFamily="18" charset="0"/>
                <a:cs typeface="Times New Roman" pitchFamily="18" charset="0"/>
              </a:rPr>
              <a:t>  </a:t>
            </a:r>
          </a:p>
          <a:p>
            <a:pPr>
              <a:buFont typeface="Wingdings" pitchFamily="2" charset="2"/>
              <a:buChar char="ü"/>
            </a:pPr>
            <a:endParaRPr lang="el-GR" altLang="el-GR" sz="2800" b="1" i="1" dirty="0" smtClean="0">
              <a:solidFill>
                <a:srgbClr val="002060"/>
              </a:solidFill>
              <a:latin typeface="Times New Roman" pitchFamily="18" charset="0"/>
              <a:cs typeface="Times New Roman" pitchFamily="18" charset="0"/>
            </a:endParaRPr>
          </a:p>
          <a:p>
            <a:pPr>
              <a:buFont typeface="Wingdings" pitchFamily="2" charset="2"/>
              <a:buChar char="ü"/>
            </a:pPr>
            <a:r>
              <a:rPr lang="el-GR" altLang="el-GR" sz="2800" b="1" i="1" dirty="0" err="1" smtClean="0">
                <a:solidFill>
                  <a:srgbClr val="002060"/>
                </a:solidFill>
                <a:latin typeface="Times New Roman" pitchFamily="18" charset="0"/>
                <a:cs typeface="Times New Roman" pitchFamily="18" charset="0"/>
              </a:rPr>
              <a:t>Εγγραμματισμός</a:t>
            </a:r>
            <a:r>
              <a:rPr lang="el-GR" altLang="el-GR" sz="2800" b="1" i="1" dirty="0" smtClean="0">
                <a:solidFill>
                  <a:srgbClr val="002060"/>
                </a:solidFill>
                <a:latin typeface="Times New Roman" pitchFamily="18" charset="0"/>
                <a:cs typeface="Times New Roman" pitchFamily="18" charset="0"/>
              </a:rPr>
              <a:t> στη Μηχανική</a:t>
            </a:r>
          </a:p>
          <a:p>
            <a:pPr>
              <a:buFont typeface="Wingdings" pitchFamily="2" charset="2"/>
              <a:buChar char="ü"/>
            </a:pPr>
            <a:endParaRPr lang="el-GR" altLang="el-GR" sz="2800" dirty="0" smtClean="0">
              <a:solidFill>
                <a:srgbClr val="002060"/>
              </a:solidFill>
              <a:latin typeface="Times New Roman" pitchFamily="18" charset="0"/>
              <a:cs typeface="Times New Roman" pitchFamily="18" charset="0"/>
            </a:endParaRPr>
          </a:p>
          <a:p>
            <a:pPr>
              <a:buFont typeface="Wingdings" pitchFamily="2" charset="2"/>
              <a:buChar char="ü"/>
            </a:pPr>
            <a:r>
              <a:rPr lang="el-GR" altLang="el-GR" sz="2800" b="1" i="1" dirty="0" err="1" smtClean="0">
                <a:solidFill>
                  <a:srgbClr val="002060"/>
                </a:solidFill>
                <a:latin typeface="Times New Roman" pitchFamily="18" charset="0"/>
                <a:cs typeface="Times New Roman" pitchFamily="18" charset="0"/>
              </a:rPr>
              <a:t>Εγγραμματισμός</a:t>
            </a:r>
            <a:r>
              <a:rPr lang="el-GR" altLang="el-GR" sz="2800" b="1" i="1" dirty="0" smtClean="0">
                <a:solidFill>
                  <a:srgbClr val="002060"/>
                </a:solidFill>
                <a:latin typeface="Times New Roman" pitchFamily="18" charset="0"/>
                <a:cs typeface="Times New Roman" pitchFamily="18" charset="0"/>
              </a:rPr>
              <a:t> στα Μαθηματικά</a:t>
            </a:r>
            <a:endParaRPr lang="el-GR" altLang="el-GR" sz="2000" b="1" dirty="0" smtClean="0">
              <a:solidFill>
                <a:srgbClr val="002060"/>
              </a:solidFill>
              <a:latin typeface="Times New Roman" pitchFamily="18" charset="0"/>
              <a:cs typeface="Times New Roman" pitchFamily="18" charset="0"/>
            </a:endParaRPr>
          </a:p>
        </p:txBody>
      </p:sp>
      <p:sp>
        <p:nvSpPr>
          <p:cNvPr id="3" name="Τίτλος 2"/>
          <p:cNvSpPr>
            <a:spLocks noGrp="1"/>
          </p:cNvSpPr>
          <p:nvPr>
            <p:ph type="title"/>
          </p:nvPr>
        </p:nvSpPr>
        <p:spPr/>
        <p:txBody>
          <a:bodyPr/>
          <a:lstStyle/>
          <a:p>
            <a:pPr algn="ctr">
              <a:defRPr/>
            </a:pPr>
            <a:r>
              <a:rPr lang="el-GR" sz="4400" dirty="0" smtClean="0">
                <a:solidFill>
                  <a:srgbClr val="FF0000"/>
                </a:solidFill>
                <a:effectLst/>
                <a:latin typeface="Times New Roman" pitchFamily="18" charset="0"/>
                <a:cs typeface="Times New Roman" pitchFamily="18" charset="0"/>
              </a:rPr>
              <a:t>   </a:t>
            </a:r>
            <a:r>
              <a:rPr lang="el-GR" sz="3600" dirty="0" smtClean="0">
                <a:solidFill>
                  <a:srgbClr val="C00000"/>
                </a:solidFill>
                <a:effectLst/>
                <a:latin typeface="Times New Roman" pitchFamily="18" charset="0"/>
                <a:cs typeface="Times New Roman" pitchFamily="18" charset="0"/>
              </a:rPr>
              <a:t>ΕΓΓΡΑΜΜΑΤΙΣΜΟΣ</a:t>
            </a:r>
            <a:r>
              <a:rPr lang="en-US" sz="3600" dirty="0" smtClean="0">
                <a:solidFill>
                  <a:srgbClr val="C00000"/>
                </a:solidFill>
                <a:effectLst/>
                <a:latin typeface="Times New Roman" pitchFamily="18" charset="0"/>
                <a:cs typeface="Times New Roman" pitchFamily="18" charset="0"/>
              </a:rPr>
              <a:t> STEM</a:t>
            </a:r>
            <a:endParaRPr lang="el-GR" sz="3600" dirty="0">
              <a:solidFill>
                <a:srgbClr val="C00000"/>
              </a:solidFill>
              <a:effectLst/>
            </a:endParaRPr>
          </a:p>
        </p:txBody>
      </p:sp>
    </p:spTree>
    <p:extLst>
      <p:ext uri="{BB962C8B-B14F-4D97-AF65-F5344CB8AC3E}">
        <p14:creationId xmlns:p14="http://schemas.microsoft.com/office/powerpoint/2010/main" val="1808476779"/>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p:cNvSpPr>
            <a:spLocks noGrp="1"/>
          </p:cNvSpPr>
          <p:nvPr>
            <p:ph idx="1"/>
          </p:nvPr>
        </p:nvSpPr>
        <p:spPr>
          <a:xfrm>
            <a:off x="2057400" y="1103531"/>
            <a:ext cx="7221544" cy="2438400"/>
          </a:xfrm>
        </p:spPr>
        <p:txBody>
          <a:bodyPr/>
          <a:lstStyle/>
          <a:p>
            <a:pPr marL="650875" indent="-285750" algn="just">
              <a:lnSpc>
                <a:spcPct val="150000"/>
              </a:lnSpc>
              <a:buFont typeface="Wingdings" panose="05000000000000000000" pitchFamily="2" charset="2"/>
              <a:buChar char="Ø"/>
              <a:defRPr/>
            </a:pPr>
            <a:r>
              <a:rPr lang="el-GR" sz="2000" b="1" dirty="0" smtClean="0">
                <a:latin typeface="Times New Roman" panose="02020603050405020304" pitchFamily="18" charset="0"/>
                <a:cs typeface="Times New Roman" panose="02020603050405020304" pitchFamily="18" charset="0"/>
              </a:rPr>
              <a:t>Εποικοδομητική θεωρητική βάση</a:t>
            </a:r>
          </a:p>
          <a:p>
            <a:pPr marL="650875" indent="-285750" algn="just">
              <a:lnSpc>
                <a:spcPct val="150000"/>
              </a:lnSpc>
              <a:buFont typeface="Wingdings" panose="05000000000000000000" pitchFamily="2" charset="2"/>
              <a:buChar char="Ø"/>
              <a:defRPr/>
            </a:pPr>
            <a:r>
              <a:rPr lang="el-GR" sz="2000" b="1" dirty="0">
                <a:latin typeface="Times New Roman" panose="02020603050405020304" pitchFamily="18" charset="0"/>
                <a:cs typeface="Times New Roman" panose="02020603050405020304" pitchFamily="18" charset="0"/>
              </a:rPr>
              <a:t>Ε</a:t>
            </a:r>
            <a:r>
              <a:rPr lang="el-GR" sz="2000" b="1" dirty="0" smtClean="0">
                <a:latin typeface="Times New Roman" panose="02020603050405020304" pitchFamily="18" charset="0"/>
                <a:cs typeface="Times New Roman" panose="02020603050405020304" pitchFamily="18" charset="0"/>
              </a:rPr>
              <a:t>νίσχυση αυτοκατευθυνόμενης μάθησης</a:t>
            </a:r>
          </a:p>
          <a:p>
            <a:pPr marL="650875" indent="-285750" algn="just">
              <a:lnSpc>
                <a:spcPct val="150000"/>
              </a:lnSpc>
              <a:buFont typeface="Wingdings" panose="05000000000000000000" pitchFamily="2" charset="2"/>
              <a:buChar char="Ø"/>
              <a:defRPr/>
            </a:pPr>
            <a:r>
              <a:rPr lang="el-GR" sz="2000" b="1" dirty="0">
                <a:latin typeface="Times New Roman" panose="02020603050405020304" pitchFamily="18" charset="0"/>
                <a:cs typeface="Times New Roman" panose="02020603050405020304" pitchFamily="18" charset="0"/>
              </a:rPr>
              <a:t>Α</a:t>
            </a:r>
            <a:r>
              <a:rPr lang="el-GR" sz="2000" b="1" dirty="0" smtClean="0">
                <a:latin typeface="Times New Roman" panose="02020603050405020304" pitchFamily="18" charset="0"/>
                <a:cs typeface="Times New Roman" panose="02020603050405020304" pitchFamily="18" charset="0"/>
              </a:rPr>
              <a:t>νάπτυξη επικοινωνιακών και συνεργατικών δεξιοτήτων</a:t>
            </a:r>
          </a:p>
          <a:p>
            <a:pPr marL="650875" indent="-285750" algn="just">
              <a:lnSpc>
                <a:spcPct val="150000"/>
              </a:lnSpc>
              <a:buFont typeface="Wingdings" panose="05000000000000000000" pitchFamily="2" charset="2"/>
              <a:buChar char="Ø"/>
              <a:defRPr/>
            </a:pPr>
            <a:r>
              <a:rPr lang="el-GR" sz="2000" b="1" dirty="0" smtClean="0">
                <a:latin typeface="Times New Roman" panose="02020603050405020304" pitchFamily="18" charset="0"/>
                <a:cs typeface="Times New Roman" panose="02020603050405020304" pitchFamily="18" charset="0"/>
              </a:rPr>
              <a:t> Παραγωγική σκέψη και δεξιότητες μεταγνώσης</a:t>
            </a:r>
            <a:endParaRPr lang="en-US" sz="2400" b="1" dirty="0" smtClean="0">
              <a:latin typeface="Times New Roman" panose="02020603050405020304" pitchFamily="18" charset="0"/>
              <a:cs typeface="Times New Roman" panose="02020603050405020304" pitchFamily="18" charset="0"/>
            </a:endParaRPr>
          </a:p>
          <a:p>
            <a:pPr marL="708025" indent="-342900" algn="just">
              <a:lnSpc>
                <a:spcPct val="150000"/>
              </a:lnSpc>
              <a:buFont typeface="Wingdings" panose="05000000000000000000" pitchFamily="2" charset="2"/>
              <a:buChar char="Ø"/>
              <a:defRPr/>
            </a:pPr>
            <a:endParaRPr lang="el-GR" altLang="el-GR" sz="2000" b="1" dirty="0" smtClean="0">
              <a:solidFill>
                <a:srgbClr val="000000"/>
              </a:solidFill>
              <a:latin typeface="Times New Roman" pitchFamily="18" charset="0"/>
              <a:cs typeface="Times New Roman" pitchFamily="18" charset="0"/>
            </a:endParaRPr>
          </a:p>
          <a:p>
            <a:pPr marL="708025" indent="-342900" algn="just">
              <a:lnSpc>
                <a:spcPct val="150000"/>
              </a:lnSpc>
              <a:buFont typeface="Wingdings" panose="05000000000000000000" pitchFamily="2" charset="2"/>
              <a:buChar char="Ø"/>
              <a:defRPr/>
            </a:pPr>
            <a:endParaRPr lang="el-GR" altLang="el-GR" sz="2000" b="1" dirty="0" smtClean="0">
              <a:solidFill>
                <a:srgbClr val="000000"/>
              </a:solidFill>
              <a:latin typeface="Times New Roman" pitchFamily="18" charset="0"/>
              <a:cs typeface="Times New Roman" pitchFamily="18" charset="0"/>
            </a:endParaRPr>
          </a:p>
          <a:p>
            <a:pPr>
              <a:defRPr/>
            </a:pPr>
            <a:endParaRPr lang="el-GR" sz="2800" dirty="0"/>
          </a:p>
        </p:txBody>
      </p:sp>
      <p:sp>
        <p:nvSpPr>
          <p:cNvPr id="4" name="Τίτλος 3"/>
          <p:cNvSpPr>
            <a:spLocks noGrp="1"/>
          </p:cNvSpPr>
          <p:nvPr>
            <p:ph type="title"/>
          </p:nvPr>
        </p:nvSpPr>
        <p:spPr>
          <a:xfrm>
            <a:off x="457200" y="152400"/>
            <a:ext cx="8229600" cy="1143000"/>
          </a:xfrm>
        </p:spPr>
        <p:txBody>
          <a:bodyPr>
            <a:noAutofit/>
          </a:bodyPr>
          <a:lstStyle/>
          <a:p>
            <a:pPr algn="ctr">
              <a:defRPr/>
            </a:pPr>
            <a:r>
              <a:rPr lang="el-GR" sz="2400" dirty="0" smtClean="0">
                <a:solidFill>
                  <a:srgbClr val="C00000"/>
                </a:solidFill>
                <a:effectLst/>
                <a:latin typeface="Times New Roman" pitchFamily="18" charset="0"/>
                <a:cs typeface="Times New Roman" pitchFamily="18" charset="0"/>
              </a:rPr>
              <a:t>ΜΑΘΗΣΗ ΜΕ ΒΑΣΗ ΤΗΝ ΕΠΙΛΥΣΗ ΠΡΟΒΛΗΜΑΤΩΝ</a:t>
            </a:r>
            <a:endParaRPr lang="el-GR" sz="2400" dirty="0">
              <a:solidFill>
                <a:srgbClr val="C00000"/>
              </a:solidFill>
              <a:effectLst/>
            </a:endParaRPr>
          </a:p>
        </p:txBody>
      </p:sp>
      <p:sp>
        <p:nvSpPr>
          <p:cNvPr id="2" name="Ορθογώνιο 1"/>
          <p:cNvSpPr/>
          <p:nvPr/>
        </p:nvSpPr>
        <p:spPr>
          <a:xfrm>
            <a:off x="685828" y="1713469"/>
            <a:ext cx="1890827" cy="646331"/>
          </a:xfrm>
          <a:prstGeom prst="rect">
            <a:avLst/>
          </a:prstGeom>
        </p:spPr>
        <p:txBody>
          <a:bodyPr wrap="square">
            <a:spAutoFit/>
          </a:bodyPr>
          <a:lstStyle/>
          <a:p>
            <a:pPr marL="365125" algn="just" eaLnBrk="0" hangingPunct="0">
              <a:lnSpc>
                <a:spcPct val="150000"/>
              </a:lnSpc>
              <a:spcBef>
                <a:spcPts val="400"/>
              </a:spcBef>
              <a:buClr>
                <a:srgbClr val="2DA2BF"/>
              </a:buClr>
              <a:buSzPct val="68000"/>
              <a:defRPr/>
            </a:pPr>
            <a:r>
              <a:rPr lang="el-GR" sz="2400" b="1" dirty="0">
                <a:solidFill>
                  <a:srgbClr val="DA1F28">
                    <a:lumMod val="60000"/>
                    <a:lumOff val="40000"/>
                  </a:srgbClr>
                </a:solidFill>
                <a:latin typeface="Times New Roman" panose="02020603050405020304" pitchFamily="18" charset="0"/>
                <a:cs typeface="Times New Roman" panose="02020603050405020304" pitchFamily="18" charset="0"/>
              </a:rPr>
              <a:t>ΑΡΧΕΣ:         </a:t>
            </a:r>
          </a:p>
        </p:txBody>
      </p:sp>
      <p:sp>
        <p:nvSpPr>
          <p:cNvPr id="3" name="Ορθογώνιο 2"/>
          <p:cNvSpPr/>
          <p:nvPr/>
        </p:nvSpPr>
        <p:spPr>
          <a:xfrm>
            <a:off x="138204" y="3175088"/>
            <a:ext cx="2721964" cy="507831"/>
          </a:xfrm>
          <a:prstGeom prst="rect">
            <a:avLst/>
          </a:prstGeom>
        </p:spPr>
        <p:txBody>
          <a:bodyPr vert="horz" wrap="none">
            <a:spAutoFit/>
          </a:bodyPr>
          <a:lstStyle/>
          <a:p>
            <a:pPr marL="365125" algn="just" eaLnBrk="0" hangingPunct="0">
              <a:lnSpc>
                <a:spcPct val="150000"/>
              </a:lnSpc>
              <a:spcBef>
                <a:spcPts val="400"/>
              </a:spcBef>
              <a:buClr>
                <a:srgbClr val="2DA2BF"/>
              </a:buClr>
              <a:buSzPct val="68000"/>
              <a:defRPr/>
            </a:pPr>
            <a:r>
              <a:rPr lang="el-GR" b="1" dirty="0">
                <a:solidFill>
                  <a:srgbClr val="DA1F28">
                    <a:lumMod val="60000"/>
                    <a:lumOff val="40000"/>
                  </a:srgbClr>
                </a:solidFill>
                <a:latin typeface="Times New Roman" panose="02020603050405020304" pitchFamily="18" charset="0"/>
                <a:cs typeface="Times New Roman" panose="02020603050405020304" pitchFamily="18" charset="0"/>
              </a:rPr>
              <a:t>ΧΑΡΑΚΤΗΡΙΣΤΙΚΑ:</a:t>
            </a:r>
          </a:p>
        </p:txBody>
      </p:sp>
      <p:sp>
        <p:nvSpPr>
          <p:cNvPr id="6" name="Ορθογώνιο 5"/>
          <p:cNvSpPr/>
          <p:nvPr/>
        </p:nvSpPr>
        <p:spPr>
          <a:xfrm>
            <a:off x="1143000" y="3429000"/>
            <a:ext cx="7754944" cy="3067506"/>
          </a:xfrm>
          <a:prstGeom prst="rect">
            <a:avLst/>
          </a:prstGeom>
        </p:spPr>
        <p:txBody>
          <a:bodyPr wrap="square">
            <a:spAutoFit/>
          </a:bodyPr>
          <a:lstStyle/>
          <a:p>
            <a:pPr marL="708025" indent="-342900" algn="just" eaLnBrk="0" hangingPunct="0">
              <a:lnSpc>
                <a:spcPct val="150000"/>
              </a:lnSpc>
              <a:spcBef>
                <a:spcPts val="400"/>
              </a:spcBef>
              <a:buClr>
                <a:srgbClr val="2DA2BF"/>
              </a:buClr>
              <a:buSzPct val="68000"/>
              <a:buFont typeface="Wingdings" panose="05000000000000000000" pitchFamily="2" charset="2"/>
              <a:buChar char="Ø"/>
              <a:defRPr/>
            </a:pPr>
            <a:r>
              <a:rPr lang="el-GR" sz="2000" b="1" dirty="0">
                <a:solidFill>
                  <a:prstClr val="black"/>
                </a:solidFill>
                <a:latin typeface="Times New Roman" panose="02020603050405020304" pitchFamily="18" charset="0"/>
                <a:cs typeface="Times New Roman" panose="02020603050405020304" pitchFamily="18" charset="0"/>
              </a:rPr>
              <a:t>Ενίσχυση των δεξιοτήτων επίλυσης προβλήματος </a:t>
            </a:r>
            <a:endParaRPr lang="el-GR" altLang="el-GR" sz="2000" b="1" dirty="0">
              <a:solidFill>
                <a:srgbClr val="000000"/>
              </a:solidFill>
              <a:latin typeface="Times New Roman" pitchFamily="18" charset="0"/>
              <a:cs typeface="Times New Roman" pitchFamily="18" charset="0"/>
            </a:endParaRPr>
          </a:p>
          <a:p>
            <a:pPr marL="708025" indent="-342900" algn="just" eaLnBrk="0" hangingPunct="0">
              <a:lnSpc>
                <a:spcPct val="150000"/>
              </a:lnSpc>
              <a:spcBef>
                <a:spcPts val="400"/>
              </a:spcBef>
              <a:buClr>
                <a:srgbClr val="2DA2BF"/>
              </a:buClr>
              <a:buSzPct val="68000"/>
              <a:buFont typeface="Wingdings" panose="05000000000000000000" pitchFamily="2" charset="2"/>
              <a:buChar char="Ø"/>
              <a:defRPr/>
            </a:pPr>
            <a:r>
              <a:rPr lang="el-GR" altLang="el-GR" sz="2000" b="1" dirty="0">
                <a:solidFill>
                  <a:srgbClr val="000000"/>
                </a:solidFill>
                <a:latin typeface="Times New Roman" pitchFamily="18" charset="0"/>
                <a:cs typeface="Times New Roman" pitchFamily="18" charset="0"/>
              </a:rPr>
              <a:t>Εργασία των μαθητών γίνεται σε μικρές συνεργατικές ομάδες</a:t>
            </a:r>
            <a:endParaRPr lang="el-GR" sz="2000" b="1" dirty="0">
              <a:solidFill>
                <a:prstClr val="black"/>
              </a:solidFill>
              <a:latin typeface="Times New Roman" panose="02020603050405020304" pitchFamily="18" charset="0"/>
              <a:cs typeface="Times New Roman" panose="02020603050405020304" pitchFamily="18" charset="0"/>
            </a:endParaRPr>
          </a:p>
          <a:p>
            <a:pPr marL="708025" indent="-342900" algn="just" eaLnBrk="0" hangingPunct="0">
              <a:lnSpc>
                <a:spcPct val="150000"/>
              </a:lnSpc>
              <a:spcBef>
                <a:spcPts val="400"/>
              </a:spcBef>
              <a:buClr>
                <a:srgbClr val="2DA2BF"/>
              </a:buClr>
              <a:buSzPct val="68000"/>
              <a:buFont typeface="Wingdings" panose="05000000000000000000" pitchFamily="2" charset="2"/>
              <a:buChar char="Ø"/>
              <a:defRPr/>
            </a:pPr>
            <a:r>
              <a:rPr lang="el-GR" altLang="el-GR" sz="2000" b="1" dirty="0">
                <a:solidFill>
                  <a:srgbClr val="000000"/>
                </a:solidFill>
                <a:latin typeface="Times New Roman" pitchFamily="18" charset="0"/>
                <a:cs typeface="Times New Roman" pitchFamily="18" charset="0"/>
              </a:rPr>
              <a:t>Η μάθηση οδηγείται από προβλήματα που αποτελούν πρόκληση </a:t>
            </a:r>
          </a:p>
          <a:p>
            <a:pPr marL="708025" indent="-342900" algn="just" eaLnBrk="0" hangingPunct="0">
              <a:lnSpc>
                <a:spcPct val="150000"/>
              </a:lnSpc>
              <a:spcBef>
                <a:spcPts val="400"/>
              </a:spcBef>
              <a:buClr>
                <a:srgbClr val="2DA2BF"/>
              </a:buClr>
              <a:buSzPct val="68000"/>
              <a:buFont typeface="Wingdings" panose="05000000000000000000" pitchFamily="2" charset="2"/>
              <a:buChar char="Ø"/>
              <a:defRPr/>
            </a:pPr>
            <a:r>
              <a:rPr lang="el-GR" altLang="el-GR" sz="2000" b="1" dirty="0">
                <a:solidFill>
                  <a:srgbClr val="000000"/>
                </a:solidFill>
                <a:latin typeface="Times New Roman" pitchFamily="18" charset="0"/>
                <a:cs typeface="Times New Roman" pitchFamily="18" charset="0"/>
              </a:rPr>
              <a:t>Ο εκπαιδευτής έχει το ρόλο του διευκολυντή της μάθησης</a:t>
            </a:r>
          </a:p>
          <a:p>
            <a:pPr marL="708025" indent="-342900" algn="just" eaLnBrk="0" hangingPunct="0">
              <a:lnSpc>
                <a:spcPct val="150000"/>
              </a:lnSpc>
              <a:spcBef>
                <a:spcPts val="400"/>
              </a:spcBef>
              <a:buClr>
                <a:srgbClr val="2DA2BF"/>
              </a:buClr>
              <a:buSzPct val="68000"/>
              <a:buFont typeface="Wingdings" panose="05000000000000000000" pitchFamily="2" charset="2"/>
              <a:buChar char="Ø"/>
              <a:defRPr/>
            </a:pPr>
            <a:r>
              <a:rPr lang="el-GR" altLang="el-GR" sz="2000" b="1" dirty="0">
                <a:solidFill>
                  <a:srgbClr val="000000"/>
                </a:solidFill>
                <a:latin typeface="Times New Roman" pitchFamily="18" charset="0"/>
                <a:cs typeface="Times New Roman" pitchFamily="18" charset="0"/>
              </a:rPr>
              <a:t>Σύγκλιση σε μια βέλτιστη λύση</a:t>
            </a:r>
          </a:p>
        </p:txBody>
      </p:sp>
    </p:spTree>
    <p:extLst>
      <p:ext uri="{BB962C8B-B14F-4D97-AF65-F5344CB8AC3E}">
        <p14:creationId xmlns:p14="http://schemas.microsoft.com/office/powerpoint/2010/main" val="4022484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02577934"/>
              </p:ext>
            </p:extLst>
          </p:nvPr>
        </p:nvGraphicFramePr>
        <p:xfrm>
          <a:off x="117986" y="0"/>
          <a:ext cx="9026014" cy="6726142"/>
        </p:xfrm>
        <a:graphic>
          <a:graphicData uri="http://schemas.openxmlformats.org/drawingml/2006/table">
            <a:tbl>
              <a:tblPr firstRow="1" firstCol="1" bandRow="1">
                <a:tableStyleId>{5C22544A-7EE6-4342-B048-85BDC9FD1C3A}</a:tableStyleId>
              </a:tblPr>
              <a:tblGrid>
                <a:gridCol w="3008309">
                  <a:extLst>
                    <a:ext uri="{9D8B030D-6E8A-4147-A177-3AD203B41FA5}">
                      <a16:colId xmlns="" xmlns:a16="http://schemas.microsoft.com/office/drawing/2014/main" val="20000"/>
                    </a:ext>
                  </a:extLst>
                </a:gridCol>
                <a:gridCol w="3008309">
                  <a:extLst>
                    <a:ext uri="{9D8B030D-6E8A-4147-A177-3AD203B41FA5}">
                      <a16:colId xmlns="" xmlns:a16="http://schemas.microsoft.com/office/drawing/2014/main" val="20001"/>
                    </a:ext>
                  </a:extLst>
                </a:gridCol>
                <a:gridCol w="3009396">
                  <a:extLst>
                    <a:ext uri="{9D8B030D-6E8A-4147-A177-3AD203B41FA5}">
                      <a16:colId xmlns="" xmlns:a16="http://schemas.microsoft.com/office/drawing/2014/main" val="20002"/>
                    </a:ext>
                  </a:extLst>
                </a:gridCol>
              </a:tblGrid>
              <a:tr h="349660">
                <a:tc gridSpan="3">
                  <a:txBody>
                    <a:bodyPr/>
                    <a:lstStyle/>
                    <a:p>
                      <a:pPr marL="0" marR="0">
                        <a:lnSpc>
                          <a:spcPct val="107000"/>
                        </a:lnSpc>
                        <a:spcBef>
                          <a:spcPts val="0"/>
                        </a:spcBef>
                        <a:spcAft>
                          <a:spcPts val="0"/>
                        </a:spcAft>
                      </a:pPr>
                      <a:r>
                        <a:rPr lang="el-GR" sz="1600" dirty="0" smtClean="0">
                          <a:effectLst/>
                        </a:rPr>
                        <a:t>Δομή Αναλυτικών</a:t>
                      </a:r>
                      <a:r>
                        <a:rPr lang="el-GR" sz="1600" baseline="0" dirty="0" smtClean="0">
                          <a:effectLst/>
                        </a:rPr>
                        <a:t> </a:t>
                      </a:r>
                      <a:r>
                        <a:rPr lang="el-GR" sz="1600" dirty="0" smtClean="0">
                          <a:effectLst/>
                        </a:rPr>
                        <a:t>Προγραμμάτων</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hMerge="1">
                  <a:txBody>
                    <a:bodyPr/>
                    <a:lstStyle/>
                    <a:p>
                      <a:endParaRPr lang="el-GR"/>
                    </a:p>
                  </a:txBody>
                  <a:tcPr/>
                </a:tc>
                <a:tc hMerge="1">
                  <a:txBody>
                    <a:bodyPr/>
                    <a:lstStyle/>
                    <a:p>
                      <a:endParaRPr lang="el-GR"/>
                    </a:p>
                  </a:txBody>
                  <a:tcPr/>
                </a:tc>
                <a:extLst>
                  <a:ext uri="{0D108BD9-81ED-4DB2-BD59-A6C34878D82A}">
                    <a16:rowId xmlns="" xmlns:a16="http://schemas.microsoft.com/office/drawing/2014/main" val="10000"/>
                  </a:ext>
                </a:extLst>
              </a:tr>
              <a:tr h="349660">
                <a:tc>
                  <a:txBody>
                    <a:bodyPr/>
                    <a:lstStyle/>
                    <a:p>
                      <a:pPr marL="0" marR="0">
                        <a:lnSpc>
                          <a:spcPct val="107000"/>
                        </a:lnSpc>
                        <a:spcBef>
                          <a:spcPts val="0"/>
                        </a:spcBef>
                        <a:spcAft>
                          <a:spcPts val="0"/>
                        </a:spcAft>
                      </a:pPr>
                      <a:r>
                        <a:rPr lang="el-GR" sz="1600" dirty="0">
                          <a:effectLst/>
                        </a:rPr>
                        <a:t>ΒΑΣΗ</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b="1" dirty="0">
                          <a:solidFill>
                            <a:schemeClr val="bg1"/>
                          </a:solidFill>
                          <a:effectLst/>
                        </a:rPr>
                        <a:t>ΠΕΡΙΓΡΑΦΗ</a:t>
                      </a:r>
                      <a:endParaRPr lang="el-G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b="1" dirty="0">
                          <a:solidFill>
                            <a:schemeClr val="bg1"/>
                          </a:solidFill>
                          <a:effectLst/>
                        </a:rPr>
                        <a:t>ΘΕΜΑ</a:t>
                      </a:r>
                      <a:endParaRPr lang="el-G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extLst>
                  <a:ext uri="{0D108BD9-81ED-4DB2-BD59-A6C34878D82A}">
                    <a16:rowId xmlns="" xmlns:a16="http://schemas.microsoft.com/office/drawing/2014/main" val="10001"/>
                  </a:ext>
                </a:extLst>
              </a:tr>
              <a:tr h="699321">
                <a:tc>
                  <a:txBody>
                    <a:bodyPr/>
                    <a:lstStyle/>
                    <a:p>
                      <a:pPr marL="0" marR="0">
                        <a:lnSpc>
                          <a:spcPct val="107000"/>
                        </a:lnSpc>
                        <a:spcBef>
                          <a:spcPts val="0"/>
                        </a:spcBef>
                        <a:spcAft>
                          <a:spcPts val="0"/>
                        </a:spcAft>
                      </a:pPr>
                      <a:r>
                        <a:rPr lang="el-GR" sz="1600" dirty="0">
                          <a:effectLst/>
                        </a:rPr>
                        <a:t>Περιεχόμενο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Επίκεντρο οι γνώσεις,</a:t>
                      </a:r>
                    </a:p>
                    <a:p>
                      <a:pPr marL="0" marR="0">
                        <a:lnSpc>
                          <a:spcPct val="107000"/>
                        </a:lnSpc>
                        <a:spcBef>
                          <a:spcPts val="0"/>
                        </a:spcBef>
                        <a:spcAft>
                          <a:spcPts val="0"/>
                        </a:spcAft>
                      </a:pPr>
                      <a:r>
                        <a:rPr lang="el-GR" sz="1600" dirty="0">
                          <a:solidFill>
                            <a:schemeClr val="bg1"/>
                          </a:solidFill>
                          <a:effectLst/>
                        </a:rPr>
                        <a:t>οι εμπειρίες, τα φαινόμενα</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a:solidFill>
                            <a:schemeClr val="bg1"/>
                          </a:solidFill>
                          <a:effectLst/>
                        </a:rPr>
                        <a:t>Όλα, με ιδιαίτερη έμφαση στην ύλη-πληροφορία </a:t>
                      </a:r>
                      <a:endParaRPr lang="el-GR"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extLst>
                  <a:ext uri="{0D108BD9-81ED-4DB2-BD59-A6C34878D82A}">
                    <a16:rowId xmlns="" xmlns:a16="http://schemas.microsoft.com/office/drawing/2014/main" val="10002"/>
                  </a:ext>
                </a:extLst>
              </a:tr>
              <a:tr h="699321">
                <a:tc>
                  <a:txBody>
                    <a:bodyPr/>
                    <a:lstStyle/>
                    <a:p>
                      <a:pPr marL="0" marR="0">
                        <a:lnSpc>
                          <a:spcPct val="107000"/>
                        </a:lnSpc>
                        <a:spcBef>
                          <a:spcPts val="0"/>
                        </a:spcBef>
                        <a:spcAft>
                          <a:spcPts val="0"/>
                        </a:spcAft>
                      </a:pPr>
                      <a:r>
                        <a:rPr lang="el-GR" sz="1600" dirty="0">
                          <a:effectLst/>
                        </a:rPr>
                        <a:t>Έννοιες</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Επίκεντρο οι έννοιες και οι σχέσεις τους</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a:solidFill>
                            <a:schemeClr val="bg1"/>
                          </a:solidFill>
                          <a:effectLst/>
                        </a:rPr>
                        <a:t>Κάθε θέμα, ιδιαίτερα τα κοινωνικά θέματα</a:t>
                      </a:r>
                      <a:endParaRPr lang="el-GR"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extLst>
                  <a:ext uri="{0D108BD9-81ED-4DB2-BD59-A6C34878D82A}">
                    <a16:rowId xmlns="" xmlns:a16="http://schemas.microsoft.com/office/drawing/2014/main" val="10003"/>
                  </a:ext>
                </a:extLst>
              </a:tr>
              <a:tr h="1048979">
                <a:tc>
                  <a:txBody>
                    <a:bodyPr/>
                    <a:lstStyle/>
                    <a:p>
                      <a:pPr marL="0" marR="0">
                        <a:lnSpc>
                          <a:spcPct val="107000"/>
                        </a:lnSpc>
                        <a:spcBef>
                          <a:spcPts val="0"/>
                        </a:spcBef>
                        <a:spcAft>
                          <a:spcPts val="0"/>
                        </a:spcAft>
                      </a:pPr>
                      <a:r>
                        <a:rPr lang="el-GR" sz="1600" dirty="0">
                          <a:effectLst/>
                        </a:rPr>
                        <a:t>Δεξιότητες</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Επίκεντρο ένα σύνολο</a:t>
                      </a:r>
                    </a:p>
                    <a:p>
                      <a:pPr marL="0" marR="0">
                        <a:lnSpc>
                          <a:spcPct val="107000"/>
                        </a:lnSpc>
                        <a:spcBef>
                          <a:spcPts val="0"/>
                        </a:spcBef>
                        <a:spcAft>
                          <a:spcPts val="0"/>
                        </a:spcAft>
                      </a:pPr>
                      <a:r>
                        <a:rPr lang="el-GR" sz="1600" dirty="0">
                          <a:solidFill>
                            <a:schemeClr val="bg1"/>
                          </a:solidFill>
                          <a:effectLst/>
                        </a:rPr>
                        <a:t>δεξιοτήτων, στρατηγικών, διαδικασιών</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Κάθε θέμα</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extLst>
                  <a:ext uri="{0D108BD9-81ED-4DB2-BD59-A6C34878D82A}">
                    <a16:rowId xmlns="" xmlns:a16="http://schemas.microsoft.com/office/drawing/2014/main" val="10004"/>
                  </a:ext>
                </a:extLst>
              </a:tr>
              <a:tr h="2097960">
                <a:tc>
                  <a:txBody>
                    <a:bodyPr/>
                    <a:lstStyle/>
                    <a:p>
                      <a:pPr marL="0" marR="0">
                        <a:lnSpc>
                          <a:spcPct val="107000"/>
                        </a:lnSpc>
                        <a:spcBef>
                          <a:spcPts val="0"/>
                        </a:spcBef>
                        <a:spcAft>
                          <a:spcPts val="0"/>
                        </a:spcAft>
                      </a:pPr>
                      <a:r>
                        <a:rPr lang="el-GR" sz="1600" dirty="0">
                          <a:effectLst/>
                        </a:rPr>
                        <a:t>Πρόβλημα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Το πρόβλημα είναι το μέσο για να εφαρμόσουν οι μαθητές δεξιότητες ή να κατανοήσουν έννοιες ή να αποκτήσουν θεμελιακές γνώσεις συνδεδεμένες με το πραγματικό περιβάλλον</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Κάθε θέμα</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extLst>
                  <a:ext uri="{0D108BD9-81ED-4DB2-BD59-A6C34878D82A}">
                    <a16:rowId xmlns="" xmlns:a16="http://schemas.microsoft.com/office/drawing/2014/main" val="10005"/>
                  </a:ext>
                </a:extLst>
              </a:tr>
              <a:tr h="1481241">
                <a:tc>
                  <a:txBody>
                    <a:bodyPr/>
                    <a:lstStyle/>
                    <a:p>
                      <a:pPr marL="0" marR="0">
                        <a:lnSpc>
                          <a:spcPct val="107000"/>
                        </a:lnSpc>
                        <a:spcBef>
                          <a:spcPts val="0"/>
                        </a:spcBef>
                        <a:spcAft>
                          <a:spcPts val="0"/>
                        </a:spcAft>
                      </a:pPr>
                      <a:r>
                        <a:rPr lang="el-GR" sz="1600" dirty="0">
                          <a:effectLst/>
                        </a:rPr>
                        <a:t>Ενδιαφέροντα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Ο μαθητής διαλέγει τα θέματα, ενώ ο δάσκαλος δίνει την αφόρμηση και ένα εύρος επιλογών και δραστηριοτήτων</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tc>
                  <a:txBody>
                    <a:bodyPr/>
                    <a:lstStyle/>
                    <a:p>
                      <a:pPr marL="0" marR="0">
                        <a:lnSpc>
                          <a:spcPct val="107000"/>
                        </a:lnSpc>
                        <a:spcBef>
                          <a:spcPts val="0"/>
                        </a:spcBef>
                        <a:spcAft>
                          <a:spcPts val="0"/>
                        </a:spcAft>
                      </a:pPr>
                      <a:r>
                        <a:rPr lang="el-GR" sz="1600" dirty="0">
                          <a:solidFill>
                            <a:schemeClr val="bg1"/>
                          </a:solidFill>
                          <a:effectLst/>
                        </a:rPr>
                        <a:t>Ιδιαίτερα σε διαθεματικές προσεγγίσεις</a:t>
                      </a:r>
                      <a:endParaRPr lang="el-G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002060">
                        <a:alpha val="77000"/>
                      </a:srgb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3519580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8" y="857232"/>
          <a:ext cx="9144001"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265471" y="1"/>
            <a:ext cx="8318090" cy="811160"/>
          </a:xfrm>
          <a:prstGeom prst="roundRect">
            <a:avLst/>
          </a:prstGeom>
          <a:solidFill>
            <a:srgbClr val="7030A0">
              <a:alpha val="7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defTabSz="457200" fontAlgn="auto">
              <a:lnSpc>
                <a:spcPct val="107000"/>
              </a:lnSpc>
              <a:spcBef>
                <a:spcPts val="0"/>
              </a:spcBef>
              <a:spcAft>
                <a:spcPts val="800"/>
              </a:spcAft>
              <a:tabLst>
                <a:tab pos="342900" algn="l"/>
              </a:tabLst>
              <a:defRPr/>
            </a:pPr>
            <a:r>
              <a:rPr lang="el-GR" sz="2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Δ. Με άξονα οργάνωσης</a:t>
            </a:r>
            <a:r>
              <a:rPr lang="el-GR" sz="2000" b="1" dirty="0">
                <a:solidFill>
                  <a:srgbClr val="FFFFFF"/>
                </a:solidFill>
                <a:latin typeface="Corbel" panose="020B0503020204020204"/>
              </a:rPr>
              <a:t> </a:t>
            </a:r>
            <a:r>
              <a:rPr lang="el-GR" sz="2400" b="1" dirty="0">
                <a:solidFill>
                  <a:srgbClr val="002060"/>
                </a:solidFill>
                <a:latin typeface="Corbel" panose="020B0503020204020204"/>
              </a:rPr>
              <a:t>πρόβλημα.</a:t>
            </a:r>
            <a:endParaRPr lang="el-GR" sz="2400" dirty="0">
              <a:solidFill>
                <a:srgbClr val="002060"/>
              </a:solidFill>
              <a:latin typeface="Corbel" panose="020B0503020204020204"/>
            </a:endParaRPr>
          </a:p>
          <a:p>
            <a:pPr marL="228600" defTabSz="457200" fontAlgn="auto">
              <a:lnSpc>
                <a:spcPct val="107000"/>
              </a:lnSpc>
              <a:spcBef>
                <a:spcPts val="0"/>
              </a:spcBef>
              <a:spcAft>
                <a:spcPts val="800"/>
              </a:spcAft>
              <a:tabLst>
                <a:tab pos="342900" algn="l"/>
              </a:tabLst>
              <a:defRPr/>
            </a:pPr>
            <a:endParaRPr lang="el-GR" sz="2000" dirty="0">
              <a:solidFill>
                <a:srgbClr val="002060"/>
              </a:solidFill>
              <a:latin typeface="Corbel" panose="020B0503020204020204"/>
            </a:endParaRPr>
          </a:p>
        </p:txBody>
      </p:sp>
    </p:spTree>
    <p:extLst>
      <p:ext uri="{BB962C8B-B14F-4D97-AF65-F5344CB8AC3E}">
        <p14:creationId xmlns:p14="http://schemas.microsoft.com/office/powerpoint/2010/main" val="3517583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3 - Τίτλος"/>
          <p:cNvSpPr>
            <a:spLocks noGrp="1"/>
          </p:cNvSpPr>
          <p:nvPr>
            <p:ph type="title"/>
          </p:nvPr>
        </p:nvSpPr>
        <p:spPr/>
        <p:txBody>
          <a:bodyPr/>
          <a:lstStyle/>
          <a:p>
            <a:r>
              <a:rPr lang="en-US" sz="2400" b="1" smtClean="0"/>
              <a:t>David Kolb</a:t>
            </a:r>
            <a:r>
              <a:rPr lang="el-GR" sz="2400" b="1" smtClean="0"/>
              <a:t>*: Η διαδικασία της βιωματικής μάθησης</a:t>
            </a:r>
            <a:endParaRPr lang="el-GR" sz="2400" smtClean="0"/>
          </a:p>
        </p:txBody>
      </p:sp>
      <p:sp>
        <p:nvSpPr>
          <p:cNvPr id="6" name="5 - Θέση περιεχομένου"/>
          <p:cNvSpPr>
            <a:spLocks noGrp="1"/>
          </p:cNvSpPr>
          <p:nvPr>
            <p:ph sz="half" idx="2"/>
          </p:nvPr>
        </p:nvSpPr>
        <p:spPr>
          <a:xfrm>
            <a:off x="4067175" y="2276475"/>
            <a:ext cx="4619625" cy="4176713"/>
          </a:xfrm>
        </p:spPr>
        <p:txBody>
          <a:bodyPr>
            <a:normAutofit fontScale="47500" lnSpcReduction="20000"/>
          </a:bodyPr>
          <a:lstStyle/>
          <a:p>
            <a:pPr marL="365760" indent="-256032" fontAlgn="auto">
              <a:spcAft>
                <a:spcPts val="0"/>
              </a:spcAft>
              <a:buClr>
                <a:schemeClr val="accent3"/>
              </a:buClr>
              <a:buFont typeface="Georgia"/>
              <a:buChar char="•"/>
              <a:defRPr/>
            </a:pPr>
            <a:endParaRPr lang="el-GR" dirty="0" smtClean="0"/>
          </a:p>
          <a:p>
            <a:pPr marL="365760" indent="-256032" fontAlgn="auto">
              <a:spcAft>
                <a:spcPts val="0"/>
              </a:spcAft>
              <a:buClr>
                <a:schemeClr val="accent3"/>
              </a:buClr>
              <a:buFont typeface="Georgia"/>
              <a:buNone/>
              <a:defRPr/>
            </a:pPr>
            <a:r>
              <a:rPr lang="el-GR" dirty="0" smtClean="0"/>
              <a:t>      </a:t>
            </a:r>
          </a:p>
          <a:p>
            <a:pPr marL="365760" indent="-256032" fontAlgn="auto">
              <a:spcAft>
                <a:spcPts val="0"/>
              </a:spcAft>
              <a:buClr>
                <a:schemeClr val="accent3"/>
              </a:buClr>
              <a:buFont typeface="Georgia"/>
              <a:buNone/>
              <a:defRPr/>
            </a:pPr>
            <a:r>
              <a:rPr lang="el-GR" dirty="0" smtClean="0"/>
              <a:t>         </a:t>
            </a:r>
            <a:r>
              <a:rPr lang="el-GR" sz="3200" dirty="0" smtClean="0">
                <a:latin typeface="Times New Roman" pitchFamily="18" charset="0"/>
                <a:cs typeface="Times New Roman" pitchFamily="18" charset="0"/>
              </a:rPr>
              <a:t>Κύκλος τεσσάρων σταδίων βιωματικής μάθησης:</a:t>
            </a:r>
          </a:p>
          <a:p>
            <a:pPr marL="365760" indent="-256032" fontAlgn="auto">
              <a:spcAft>
                <a:spcPts val="0"/>
              </a:spcAft>
              <a:buClr>
                <a:schemeClr val="accent3"/>
              </a:buClr>
              <a:buFont typeface="Georgia"/>
              <a:buChar char="•"/>
              <a:defRPr/>
            </a:pPr>
            <a:r>
              <a:rPr lang="el-GR" sz="3200" b="1" dirty="0" smtClean="0">
                <a:latin typeface="Times New Roman" pitchFamily="18" charset="0"/>
                <a:cs typeface="Times New Roman" pitchFamily="18" charset="0"/>
              </a:rPr>
              <a:t>Στάδιο συγκεκριμένης εμπειρίας – βιώματος </a:t>
            </a:r>
          </a:p>
          <a:p>
            <a:pPr marL="365760" indent="-256032" fontAlgn="auto">
              <a:spcAft>
                <a:spcPts val="0"/>
              </a:spcAft>
              <a:buClr>
                <a:schemeClr val="accent3"/>
              </a:buClr>
              <a:buFont typeface="Georgia"/>
              <a:buNone/>
              <a:defRPr/>
            </a:pPr>
            <a:r>
              <a:rPr lang="el-GR" sz="3200" b="1" dirty="0" smtClean="0">
                <a:latin typeface="Times New Roman" pitchFamily="18" charset="0"/>
                <a:cs typeface="Times New Roman" pitchFamily="18" charset="0"/>
              </a:rPr>
              <a:t>     </a:t>
            </a:r>
            <a:r>
              <a:rPr lang="el-GR" sz="3200" dirty="0" smtClean="0">
                <a:latin typeface="Times New Roman" pitchFamily="18" charset="0"/>
                <a:cs typeface="Times New Roman" pitchFamily="18" charset="0"/>
              </a:rPr>
              <a:t>(τι παρατηρούμε;, πώς μας κάνει να νιώθουμε;)</a:t>
            </a:r>
          </a:p>
          <a:p>
            <a:pPr marL="365760" indent="-256032" fontAlgn="auto">
              <a:spcAft>
                <a:spcPts val="0"/>
              </a:spcAft>
              <a:buClr>
                <a:schemeClr val="accent3"/>
              </a:buClr>
              <a:buFont typeface="Georgia"/>
              <a:buChar char="•"/>
              <a:defRPr/>
            </a:pPr>
            <a:r>
              <a:rPr lang="el-GR" sz="3200" b="1" dirty="0" smtClean="0">
                <a:latin typeface="Times New Roman" pitchFamily="18" charset="0"/>
                <a:cs typeface="Times New Roman" pitchFamily="18" charset="0"/>
              </a:rPr>
              <a:t>Στάδιο </a:t>
            </a:r>
            <a:r>
              <a:rPr lang="el-GR" sz="3200" b="1" dirty="0" err="1" smtClean="0">
                <a:latin typeface="Times New Roman" pitchFamily="18" charset="0"/>
                <a:cs typeface="Times New Roman" pitchFamily="18" charset="0"/>
              </a:rPr>
              <a:t>αναστοχαστικής</a:t>
            </a:r>
            <a:r>
              <a:rPr lang="el-GR" sz="3200" b="1" dirty="0" smtClean="0">
                <a:latin typeface="Times New Roman" pitchFamily="18" charset="0"/>
                <a:cs typeface="Times New Roman" pitchFamily="18" charset="0"/>
              </a:rPr>
              <a:t> παρατήρησης – επεξεργασίας, κατανόησης </a:t>
            </a:r>
            <a:endParaRPr lang="el-GR" sz="3200" dirty="0" smtClean="0">
              <a:latin typeface="Times New Roman" pitchFamily="18" charset="0"/>
              <a:cs typeface="Times New Roman" pitchFamily="18" charset="0"/>
            </a:endParaRPr>
          </a:p>
          <a:p>
            <a:pPr marL="365760" indent="-256032" fontAlgn="auto">
              <a:spcAft>
                <a:spcPts val="0"/>
              </a:spcAft>
              <a:buClr>
                <a:schemeClr val="accent3"/>
              </a:buClr>
              <a:buFont typeface="Georgia"/>
              <a:buNone/>
              <a:defRPr/>
            </a:pPr>
            <a:r>
              <a:rPr lang="el-GR" sz="3200" dirty="0" smtClean="0">
                <a:latin typeface="Times New Roman" pitchFamily="18" charset="0"/>
                <a:cs typeface="Times New Roman" pitchFamily="18" charset="0"/>
              </a:rPr>
              <a:t>     (γιατί συνέβη αυτό που παρατηρήσαμε;, πώς ερμηνεύεται το βίωμά μας;) </a:t>
            </a:r>
          </a:p>
          <a:p>
            <a:pPr marL="365760" indent="-256032" fontAlgn="auto">
              <a:spcAft>
                <a:spcPts val="0"/>
              </a:spcAft>
              <a:buClr>
                <a:schemeClr val="accent3"/>
              </a:buClr>
              <a:buFont typeface="Georgia"/>
              <a:buChar char="•"/>
              <a:defRPr/>
            </a:pPr>
            <a:r>
              <a:rPr lang="el-GR" sz="3200" b="1" dirty="0" smtClean="0">
                <a:latin typeface="Times New Roman" pitchFamily="18" charset="0"/>
                <a:cs typeface="Times New Roman" pitchFamily="18" charset="0"/>
              </a:rPr>
              <a:t>Στάδιο αφηρημένης </a:t>
            </a:r>
            <a:r>
              <a:rPr lang="el-GR" sz="3200" b="1" dirty="0" err="1" smtClean="0">
                <a:latin typeface="Times New Roman" pitchFamily="18" charset="0"/>
                <a:cs typeface="Times New Roman" pitchFamily="18" charset="0"/>
              </a:rPr>
              <a:t>εννοιοποίησης</a:t>
            </a:r>
            <a:r>
              <a:rPr lang="el-GR" sz="3200" b="1" dirty="0" smtClean="0">
                <a:latin typeface="Times New Roman" pitchFamily="18" charset="0"/>
                <a:cs typeface="Times New Roman" pitchFamily="18" charset="0"/>
              </a:rPr>
              <a:t> – σύνδεση με παλαιότερες εμπειρίες, γενίκευση</a:t>
            </a:r>
            <a:endParaRPr lang="el-GR" sz="3200" dirty="0" smtClean="0">
              <a:latin typeface="Times New Roman" pitchFamily="18" charset="0"/>
              <a:cs typeface="Times New Roman" pitchFamily="18" charset="0"/>
            </a:endParaRPr>
          </a:p>
          <a:p>
            <a:pPr marL="365760" indent="-256032" fontAlgn="auto">
              <a:spcAft>
                <a:spcPts val="0"/>
              </a:spcAft>
              <a:buClr>
                <a:schemeClr val="accent3"/>
              </a:buClr>
              <a:buFont typeface="Georgia"/>
              <a:buNone/>
              <a:defRPr/>
            </a:pPr>
            <a:r>
              <a:rPr lang="el-GR" sz="3200" dirty="0" smtClean="0">
                <a:latin typeface="Times New Roman" pitchFamily="18" charset="0"/>
                <a:cs typeface="Times New Roman" pitchFamily="18" charset="0"/>
              </a:rPr>
              <a:t>     (τι σημαίνει το βίωμά μας, τι προσθέτει στη γνώση μας και πώς αξιολογείται;)</a:t>
            </a:r>
          </a:p>
          <a:p>
            <a:pPr marL="365760" indent="-256032" fontAlgn="auto">
              <a:spcAft>
                <a:spcPts val="0"/>
              </a:spcAft>
              <a:buClr>
                <a:schemeClr val="accent3"/>
              </a:buClr>
              <a:buFont typeface="Georgia"/>
              <a:buChar char="•"/>
              <a:defRPr/>
            </a:pPr>
            <a:r>
              <a:rPr lang="el-GR" sz="3200" b="1" dirty="0" smtClean="0">
                <a:latin typeface="Times New Roman" pitchFamily="18" charset="0"/>
                <a:cs typeface="Times New Roman" pitchFamily="18" charset="0"/>
              </a:rPr>
              <a:t>Στάδιο ενεργού πειραματισμού – εφαρμογή</a:t>
            </a:r>
            <a:endParaRPr lang="el-GR" sz="3200" dirty="0" smtClean="0">
              <a:latin typeface="Times New Roman" pitchFamily="18" charset="0"/>
              <a:cs typeface="Times New Roman" pitchFamily="18" charset="0"/>
            </a:endParaRPr>
          </a:p>
          <a:p>
            <a:pPr marL="365760" indent="-256032" fontAlgn="auto">
              <a:spcAft>
                <a:spcPts val="0"/>
              </a:spcAft>
              <a:buClr>
                <a:schemeClr val="accent3"/>
              </a:buClr>
              <a:buFont typeface="Georgia"/>
              <a:buNone/>
              <a:defRPr/>
            </a:pPr>
            <a:r>
              <a:rPr lang="el-GR" sz="3200" dirty="0" smtClean="0">
                <a:latin typeface="Times New Roman" pitchFamily="18" charset="0"/>
                <a:cs typeface="Times New Roman" pitchFamily="18" charset="0"/>
              </a:rPr>
              <a:t>     (πώς μπορούμε να ενσωματώσουμε τη γνώση που αποκτήθηκε από το βίωμα στη ζωή μας και να την αξιοποιήσουμε στην επόμενη εμπειρία μας;)</a:t>
            </a:r>
          </a:p>
          <a:p>
            <a:pPr marL="365760" indent="-256032" fontAlgn="auto">
              <a:spcAft>
                <a:spcPts val="0"/>
              </a:spcAft>
              <a:buClr>
                <a:schemeClr val="accent3"/>
              </a:buClr>
              <a:buFont typeface="Georgia"/>
              <a:buChar char="•"/>
              <a:defRPr/>
            </a:pPr>
            <a:endParaRPr lang="el-GR" sz="2600" dirty="0"/>
          </a:p>
        </p:txBody>
      </p:sp>
      <p:sp>
        <p:nvSpPr>
          <p:cNvPr id="21507" name="8 - TextBox"/>
          <p:cNvSpPr txBox="1">
            <a:spLocks noChangeArrowheads="1"/>
          </p:cNvSpPr>
          <p:nvPr/>
        </p:nvSpPr>
        <p:spPr bwMode="auto">
          <a:xfrm>
            <a:off x="827088" y="6021388"/>
            <a:ext cx="3097212" cy="523875"/>
          </a:xfrm>
          <a:prstGeom prst="rect">
            <a:avLst/>
          </a:prstGeom>
          <a:noFill/>
          <a:ln w="9525">
            <a:noFill/>
            <a:miter lim="800000"/>
            <a:headEnd/>
            <a:tailEnd/>
          </a:ln>
        </p:spPr>
        <p:txBody>
          <a:bodyPr>
            <a:spAutoFit/>
          </a:bodyPr>
          <a:lstStyle/>
          <a:p>
            <a:r>
              <a:rPr lang="el-GR" sz="1400">
                <a:solidFill>
                  <a:prstClr val="black"/>
                </a:solidFill>
                <a:latin typeface="Georgia" pitchFamily="18" charset="0"/>
                <a:cs typeface="+mn-cs"/>
              </a:rPr>
              <a:t>*(1939-) – Αμερικανός θεωρητικός της εκπαίδευσης</a:t>
            </a:r>
          </a:p>
        </p:txBody>
      </p:sp>
      <p:pic>
        <p:nvPicPr>
          <p:cNvPr id="21508" name="10 - Θέση περιεχομένου" descr="image004.jpg"/>
          <p:cNvPicPr>
            <a:picLocks noGrp="1" noChangeAspect="1"/>
          </p:cNvPicPr>
          <p:nvPr>
            <p:ph sz="half" idx="1"/>
          </p:nvPr>
        </p:nvPicPr>
        <p:blipFill>
          <a:blip r:embed="rId3"/>
          <a:srcRect/>
          <a:stretch>
            <a:fillRect/>
          </a:stretch>
        </p:blipFill>
        <p:spPr>
          <a:xfrm>
            <a:off x="457200" y="2060575"/>
            <a:ext cx="3683000" cy="3529013"/>
          </a:xfrm>
        </p:spPr>
      </p:pic>
    </p:spTree>
    <p:extLst>
      <p:ext uri="{BB962C8B-B14F-4D97-AF65-F5344CB8AC3E}">
        <p14:creationId xmlns:p14="http://schemas.microsoft.com/office/powerpoint/2010/main" val="3273102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rc_mi" descr="ko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85750"/>
            <a:ext cx="8047038"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5978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00034" y="500042"/>
            <a:ext cx="8062912" cy="746139"/>
          </a:xfrm>
        </p:spPr>
        <p:txBody>
          <a:bodyPr>
            <a:normAutofit/>
          </a:bodyPr>
          <a:lstStyle/>
          <a:p>
            <a:r>
              <a:rPr lang="el-GR" sz="3600" dirty="0" smtClean="0"/>
              <a:t>Φάσεις της Βιωματικής Μεθόδου</a:t>
            </a:r>
            <a:endParaRPr lang="el-GR" sz="3600" dirty="0"/>
          </a:p>
        </p:txBody>
      </p:sp>
      <p:sp>
        <p:nvSpPr>
          <p:cNvPr id="3" name="2 - Υπότιτλος"/>
          <p:cNvSpPr>
            <a:spLocks noGrp="1"/>
          </p:cNvSpPr>
          <p:nvPr>
            <p:ph type="subTitle" idx="1"/>
          </p:nvPr>
        </p:nvSpPr>
        <p:spPr>
          <a:xfrm>
            <a:off x="540544" y="1500174"/>
            <a:ext cx="8062912" cy="5214974"/>
          </a:xfrm>
        </p:spPr>
        <p:txBody>
          <a:bodyPr>
            <a:normAutofit fontScale="47500" lnSpcReduction="20000"/>
          </a:bodyPr>
          <a:lstStyle/>
          <a:p>
            <a:pPr algn="l">
              <a:buFont typeface="Arial" pitchFamily="34" charset="0"/>
              <a:buChar char="•"/>
            </a:pPr>
            <a:r>
              <a:rPr lang="el-GR" sz="3400" b="1" u="sng" dirty="0" smtClean="0">
                <a:solidFill>
                  <a:schemeClr val="tx1"/>
                </a:solidFill>
              </a:rPr>
              <a:t>Πρώτη Φάση: Εμπειρία</a:t>
            </a:r>
          </a:p>
          <a:p>
            <a:pPr algn="l"/>
            <a:r>
              <a:rPr lang="el-GR" dirty="0" smtClean="0">
                <a:solidFill>
                  <a:schemeClr val="tx1"/>
                </a:solidFill>
              </a:rPr>
              <a:t>Ο εκπαιδευτικός επιλέγει δραστηριότητες που οδηγούν τους εκπαιδευόμενους στην ανάκληση και ανταλλαγή προηγούμενων εμπειριών.</a:t>
            </a:r>
          </a:p>
          <a:p>
            <a:pPr algn="l">
              <a:buFont typeface="Arial" pitchFamily="34" charset="0"/>
              <a:buChar char="•"/>
            </a:pPr>
            <a:endParaRPr lang="el-GR" sz="3400" b="1" u="sng" dirty="0" smtClean="0">
              <a:solidFill>
                <a:schemeClr val="tx1"/>
              </a:solidFill>
            </a:endParaRPr>
          </a:p>
          <a:p>
            <a:pPr algn="l">
              <a:buFont typeface="Arial" pitchFamily="34" charset="0"/>
              <a:buChar char="•"/>
            </a:pPr>
            <a:r>
              <a:rPr lang="el-GR" sz="3400" b="1" u="sng" dirty="0" smtClean="0">
                <a:solidFill>
                  <a:schemeClr val="tx1"/>
                </a:solidFill>
              </a:rPr>
              <a:t>Δεύτερη Φάση: Στοχαστική παρατήρηση-αντανάκλαση</a:t>
            </a:r>
          </a:p>
          <a:p>
            <a:pPr algn="l"/>
            <a:r>
              <a:rPr lang="el-GR" dirty="0" smtClean="0">
                <a:solidFill>
                  <a:schemeClr val="tx1"/>
                </a:solidFill>
              </a:rPr>
              <a:t>Οι εκπαιδευόμενοι στοχάζονται πάνω στις δικές τους εμπειρίες και στις εμπειρίες των άλλων και παράλληλα τις συνδέουν με το υπό διερεύνηση αντικείμενο.</a:t>
            </a:r>
          </a:p>
          <a:p>
            <a:pPr algn="l"/>
            <a:endParaRPr lang="el-GR" dirty="0" smtClean="0">
              <a:solidFill>
                <a:schemeClr val="tx1"/>
              </a:solidFill>
            </a:endParaRPr>
          </a:p>
          <a:p>
            <a:pPr algn="l">
              <a:buFont typeface="Arial" pitchFamily="34" charset="0"/>
              <a:buChar char="•"/>
            </a:pPr>
            <a:r>
              <a:rPr lang="el-GR" sz="3400" b="1" u="sng" dirty="0" smtClean="0">
                <a:solidFill>
                  <a:schemeClr val="tx1"/>
                </a:solidFill>
              </a:rPr>
              <a:t>Τρίτη Φάση: Αφηρημένη ενοποίηση/ταξινόμηση</a:t>
            </a:r>
          </a:p>
          <a:p>
            <a:pPr algn="l"/>
            <a:r>
              <a:rPr lang="el-GR" dirty="0" smtClean="0">
                <a:solidFill>
                  <a:schemeClr val="tx1"/>
                </a:solidFill>
              </a:rPr>
              <a:t>Ενοποιούνται και ταξινομούνται τα στοιχεία της ενότητας με άξονα τα βιώματα των εκπαιδευόμενων.</a:t>
            </a:r>
          </a:p>
          <a:p>
            <a:pPr algn="l"/>
            <a:endParaRPr lang="el-GR" b="1" dirty="0" smtClean="0">
              <a:solidFill>
                <a:schemeClr val="tx1"/>
              </a:solidFill>
            </a:endParaRPr>
          </a:p>
          <a:p>
            <a:pPr algn="l">
              <a:buFont typeface="Arial" pitchFamily="34" charset="0"/>
              <a:buChar char="•"/>
            </a:pPr>
            <a:r>
              <a:rPr lang="el-GR" sz="3400" b="1" u="sng" dirty="0" smtClean="0">
                <a:solidFill>
                  <a:schemeClr val="tx1"/>
                </a:solidFill>
              </a:rPr>
              <a:t>Τέταρτη Φάση: Πειραματισμός/Επαλήθευση/Γενίκευση</a:t>
            </a:r>
          </a:p>
          <a:p>
            <a:pPr algn="l"/>
            <a:r>
              <a:rPr lang="el-GR" dirty="0" smtClean="0">
                <a:solidFill>
                  <a:schemeClr val="tx1"/>
                </a:solidFill>
              </a:rPr>
              <a:t>Τα στοιχεία ενότητας δοκιμάζονται/εφαρμόζονται σε νέες καταστάσεις και γενικεύονται.</a:t>
            </a:r>
          </a:p>
          <a:p>
            <a:pPr algn="l"/>
            <a:endParaRPr lang="el-GR" b="1" dirty="0" smtClean="0">
              <a:solidFill>
                <a:schemeClr val="tx1"/>
              </a:solidFill>
            </a:endParaRPr>
          </a:p>
          <a:p>
            <a:pPr algn="l">
              <a:buFont typeface="Arial" pitchFamily="34" charset="0"/>
              <a:buChar char="•"/>
            </a:pPr>
            <a:r>
              <a:rPr lang="el-GR" sz="3400" b="1" u="sng" dirty="0" smtClean="0">
                <a:solidFill>
                  <a:schemeClr val="tx1"/>
                </a:solidFill>
              </a:rPr>
              <a:t>Πέμπτη Φάση: Αξιολόγηση</a:t>
            </a:r>
          </a:p>
          <a:p>
            <a:pPr algn="l"/>
            <a:r>
              <a:rPr lang="el-GR" dirty="0" smtClean="0">
                <a:solidFill>
                  <a:schemeClr val="tx1"/>
                </a:solidFill>
              </a:rPr>
              <a:t>Οι εκπαιδευόμενοι αναστοχάζονται και ενσωματώνουν το νέο αντικείμενο στα προσωπικά τους νοήματα καθώς και αξιολογούν τη μαθησιακή διαδικασία.</a:t>
            </a:r>
          </a:p>
          <a:p>
            <a:pPr algn="l"/>
            <a:endParaRPr lang="el-GR" b="1" dirty="0" smtClean="0">
              <a:solidFill>
                <a:schemeClr val="tx1"/>
              </a:solidFill>
            </a:endParaRPr>
          </a:p>
          <a:p>
            <a:pPr algn="l">
              <a:buFont typeface="Arial" pitchFamily="34" charset="0"/>
              <a:buChar char="•"/>
            </a:pPr>
            <a:r>
              <a:rPr lang="el-GR" sz="3400" b="1" u="sng" dirty="0" smtClean="0">
                <a:solidFill>
                  <a:schemeClr val="tx1"/>
                </a:solidFill>
              </a:rPr>
              <a:t>Έκτη Φάση: Ανακεφαλαίωση</a:t>
            </a:r>
          </a:p>
          <a:p>
            <a:pPr algn="l">
              <a:buFont typeface="Arial" pitchFamily="34" charset="0"/>
              <a:buChar char="•"/>
            </a:pPr>
            <a:endParaRPr lang="el-GR" sz="3400" b="1" u="sng" dirty="0" smtClean="0">
              <a:solidFill>
                <a:schemeClr val="tx1"/>
              </a:solidFill>
            </a:endParaRPr>
          </a:p>
          <a:p>
            <a:pPr algn="l"/>
            <a:r>
              <a:rPr lang="el-GR" b="1" dirty="0" smtClean="0"/>
              <a:t>  </a:t>
            </a:r>
          </a:p>
          <a:p>
            <a:pPr algn="l"/>
            <a:endParaRPr lang="el-GR" b="1" dirty="0"/>
          </a:p>
        </p:txBody>
      </p:sp>
    </p:spTree>
    <p:extLst>
      <p:ext uri="{BB962C8B-B14F-4D97-AF65-F5344CB8AC3E}">
        <p14:creationId xmlns:p14="http://schemas.microsoft.com/office/powerpoint/2010/main" val="2487365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8534400" cy="842963"/>
          </a:xfrm>
        </p:spPr>
        <p:txBody>
          <a:bodyPr>
            <a:normAutofit fontScale="90000"/>
          </a:bodyPr>
          <a:lstStyle/>
          <a:p>
            <a:pPr eaLnBrk="1" fontAlgn="auto" hangingPunct="1">
              <a:spcAft>
                <a:spcPts val="0"/>
              </a:spcAft>
              <a:defRPr/>
            </a:pPr>
            <a:r>
              <a:rPr lang="el-GR" b="1" dirty="0" smtClean="0"/>
              <a:t>Στάδια της βιωματικής-επικοινωνιακής μάθησης</a:t>
            </a:r>
            <a:endParaRPr lang="el-GR" dirty="0"/>
          </a:p>
        </p:txBody>
      </p:sp>
      <p:sp>
        <p:nvSpPr>
          <p:cNvPr id="3" name="2 - Θέση περιεχομένου"/>
          <p:cNvSpPr>
            <a:spLocks noGrp="1"/>
          </p:cNvSpPr>
          <p:nvPr>
            <p:ph sz="quarter" idx="1"/>
          </p:nvPr>
        </p:nvSpPr>
        <p:spPr>
          <a:xfrm>
            <a:off x="301625" y="1527175"/>
            <a:ext cx="8504238" cy="4572000"/>
          </a:xfrm>
        </p:spPr>
        <p:txBody>
          <a:bodyPr>
            <a:normAutofit fontScale="85000" lnSpcReduction="10000"/>
          </a:bodyPr>
          <a:lstStyle/>
          <a:p>
            <a:pPr marL="274320" indent="-274320" eaLnBrk="1" fontAlgn="auto" hangingPunct="1">
              <a:spcAft>
                <a:spcPts val="0"/>
              </a:spcAft>
              <a:buClr>
                <a:schemeClr val="accent3"/>
              </a:buClr>
              <a:buFont typeface="Wingdings 2"/>
              <a:buChar char=""/>
              <a:defRPr/>
            </a:pPr>
            <a:r>
              <a:rPr lang="el-GR" b="1" i="1" dirty="0" smtClean="0"/>
              <a:t>Στάδιο 1: Ενεργώ/βιώνω:</a:t>
            </a:r>
            <a:r>
              <a:rPr lang="el-GR" dirty="0" smtClean="0"/>
              <a:t> δραστηριότητες (παιχνίδια, συζητήσεις, παιχνίδια ρόλων, παρουσιάσεις, αναπαραστάσεις κτλ). Η πληροφορία βγαίνει μέσα από την εμπειρία</a:t>
            </a:r>
          </a:p>
          <a:p>
            <a:pPr marL="274320" indent="-274320" eaLnBrk="1" fontAlgn="auto" hangingPunct="1">
              <a:spcAft>
                <a:spcPts val="0"/>
              </a:spcAft>
              <a:buClr>
                <a:schemeClr val="accent3"/>
              </a:buClr>
              <a:buFont typeface="Wingdings 2"/>
              <a:buChar char=""/>
              <a:defRPr/>
            </a:pPr>
            <a:r>
              <a:rPr lang="el-GR" b="1" i="1" dirty="0" smtClean="0"/>
              <a:t>Στάδιο 2: Ανταλλάσσω εμπειρίες:</a:t>
            </a:r>
            <a:r>
              <a:rPr lang="el-GR" dirty="0" smtClean="0"/>
              <a:t> οι μαθητές συγκρίνουν τις εμπειρίες τους  συζητώντας μεταξύ τους, σε μικρές ομάδες</a:t>
            </a:r>
          </a:p>
          <a:p>
            <a:pPr marL="274320" indent="-274320" eaLnBrk="1" fontAlgn="auto" hangingPunct="1">
              <a:spcAft>
                <a:spcPts val="0"/>
              </a:spcAft>
              <a:buClr>
                <a:schemeClr val="accent3"/>
              </a:buClr>
              <a:buFont typeface="Wingdings 2"/>
              <a:buChar char=""/>
              <a:defRPr/>
            </a:pPr>
            <a:r>
              <a:rPr lang="el-GR" b="1" i="1" dirty="0" smtClean="0"/>
              <a:t>Στάδιο 3: Κατανοώ και ερμηνεύω:</a:t>
            </a:r>
            <a:r>
              <a:rPr lang="el-GR" dirty="0" smtClean="0"/>
              <a:t> οι μαθητές κατανοούν τα συναισθήματα και τις εμπειρίες των 2 προηγούμενων σταδίων</a:t>
            </a:r>
          </a:p>
          <a:p>
            <a:pPr marL="274320" indent="-274320" eaLnBrk="1" fontAlgn="auto" hangingPunct="1">
              <a:spcAft>
                <a:spcPts val="0"/>
              </a:spcAft>
              <a:buClr>
                <a:schemeClr val="accent3"/>
              </a:buClr>
              <a:buFont typeface="Wingdings 2"/>
              <a:buChar char=""/>
              <a:defRPr/>
            </a:pPr>
            <a:r>
              <a:rPr lang="el-GR" b="1" i="1" dirty="0" smtClean="0"/>
              <a:t>Στάδιο 4: Γενικεύω:</a:t>
            </a:r>
            <a:r>
              <a:rPr lang="el-GR" dirty="0" smtClean="0"/>
              <a:t> γενικεύονται οι αρχές και τα συμπεράσματα των δύο πρώτων σταδίων</a:t>
            </a:r>
          </a:p>
          <a:p>
            <a:pPr marL="274320" indent="-274320" eaLnBrk="1" fontAlgn="auto" hangingPunct="1">
              <a:spcAft>
                <a:spcPts val="0"/>
              </a:spcAft>
              <a:buClr>
                <a:schemeClr val="accent3"/>
              </a:buClr>
              <a:buFont typeface="Wingdings 2"/>
              <a:buChar char=""/>
              <a:defRPr/>
            </a:pPr>
            <a:r>
              <a:rPr lang="el-GR" b="1" i="1" dirty="0" smtClean="0"/>
              <a:t>Στάδιο 5: Εφαρμόζω:</a:t>
            </a:r>
            <a:r>
              <a:rPr lang="el-GR" i="1" dirty="0" smtClean="0"/>
              <a:t> </a:t>
            </a:r>
            <a:r>
              <a:rPr lang="el-GR" dirty="0" smtClean="0"/>
              <a:t>σχεδιασμός για την εφαρμογή της γνώσης που αποκτήθηκε και έλεγχος για το τι έχει πραγματικά εμπεδωθεί</a:t>
            </a:r>
          </a:p>
          <a:p>
            <a:pPr marL="274320" indent="-274320" eaLnBrk="1" fontAlgn="auto" hangingPunct="1">
              <a:spcAft>
                <a:spcPts val="0"/>
              </a:spcAft>
              <a:buFont typeface="Wingdings 2"/>
              <a:buChar char=""/>
              <a:defRPr/>
            </a:pPr>
            <a:endParaRPr lang="el-GR" dirty="0"/>
          </a:p>
        </p:txBody>
      </p:sp>
    </p:spTree>
    <p:extLst>
      <p:ext uri="{BB962C8B-B14F-4D97-AF65-F5344CB8AC3E}">
        <p14:creationId xmlns:p14="http://schemas.microsoft.com/office/powerpoint/2010/main" val="410717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p:txBody>
          <a:bodyPr/>
          <a:lstStyle/>
          <a:p>
            <a:pPr eaLnBrk="1" hangingPunct="1"/>
            <a:r>
              <a:rPr lang="en-US" altLang="el-GR" sz="3600" b="1" smtClean="0">
                <a:solidFill>
                  <a:srgbClr val="89006F"/>
                </a:solidFill>
              </a:rPr>
              <a:t>KOLB</a:t>
            </a:r>
            <a:endParaRPr lang="el-GR" altLang="el-GR" sz="3600" smtClean="0">
              <a:solidFill>
                <a:srgbClr val="89006F"/>
              </a:solidFill>
            </a:endParaRPr>
          </a:p>
        </p:txBody>
      </p:sp>
      <p:sp>
        <p:nvSpPr>
          <p:cNvPr id="3" name="2 - Θέση περιεχομένου"/>
          <p:cNvSpPr>
            <a:spLocks noGrp="1"/>
          </p:cNvSpPr>
          <p:nvPr>
            <p:ph sz="quarter" idx="1"/>
          </p:nvPr>
        </p:nvSpPr>
        <p:spPr>
          <a:xfrm>
            <a:off x="301625" y="1714500"/>
            <a:ext cx="8504238" cy="4384675"/>
          </a:xfrm>
        </p:spPr>
        <p:txBody>
          <a:bodyPr>
            <a:normAutofit/>
          </a:bodyPr>
          <a:lstStyle/>
          <a:p>
            <a:pPr marL="274320" indent="-274320" eaLnBrk="1" fontAlgn="auto" hangingPunct="1">
              <a:spcAft>
                <a:spcPts val="1000"/>
              </a:spcAft>
              <a:buFont typeface="Wingdings 2"/>
              <a:buNone/>
              <a:defRPr/>
            </a:pPr>
            <a:r>
              <a:rPr lang="el-GR" dirty="0" smtClean="0"/>
              <a:t>Σύμφωνα με τον </a:t>
            </a:r>
            <a:r>
              <a:rPr lang="en-US" dirty="0" smtClean="0"/>
              <a:t>Kolb</a:t>
            </a:r>
            <a:r>
              <a:rPr lang="el-GR" dirty="0" smtClean="0"/>
              <a:t>(1974) </a:t>
            </a:r>
            <a:r>
              <a:rPr lang="en-US" dirty="0" smtClean="0"/>
              <a:t> </a:t>
            </a:r>
            <a:r>
              <a:rPr lang="el-GR" dirty="0" smtClean="0"/>
              <a:t>η μάθηση:</a:t>
            </a:r>
          </a:p>
          <a:p>
            <a:pPr marL="274320" indent="-274320" algn="just" eaLnBrk="1" fontAlgn="auto" hangingPunct="1">
              <a:spcAft>
                <a:spcPts val="1000"/>
              </a:spcAft>
              <a:buClr>
                <a:schemeClr val="accent3"/>
              </a:buClr>
              <a:buFont typeface="Wingdings 2"/>
              <a:buChar char=""/>
              <a:defRPr/>
            </a:pPr>
            <a:r>
              <a:rPr lang="el-GR" dirty="0" smtClean="0"/>
              <a:t>εκλαμβάνεται ως συνεχής διαδικασία που βασίζεται στην εμπειρία, δημιουργεί γνώση και δεν προσδιορίζεται από το αποτέλεσμα</a:t>
            </a:r>
          </a:p>
          <a:p>
            <a:pPr marL="274320" indent="-274320" algn="just" eaLnBrk="1" fontAlgn="auto" hangingPunct="1">
              <a:spcAft>
                <a:spcPts val="1000"/>
              </a:spcAft>
              <a:buClr>
                <a:schemeClr val="accent3"/>
              </a:buClr>
              <a:buFont typeface="Wingdings 2"/>
              <a:buChar char=""/>
              <a:defRPr/>
            </a:pPr>
            <a:r>
              <a:rPr lang="el-GR" dirty="0" smtClean="0"/>
              <a:t>προϋποθέτει αλληλεπίδραση μεταξύ του ατόμου και του περιβάλλοντος</a:t>
            </a:r>
          </a:p>
          <a:p>
            <a:pPr marL="274320" indent="-274320" algn="just" eaLnBrk="1" fontAlgn="auto" hangingPunct="1">
              <a:spcAft>
                <a:spcPts val="1000"/>
              </a:spcAft>
              <a:buClr>
                <a:schemeClr val="accent3"/>
              </a:buClr>
              <a:buFont typeface="Wingdings 2"/>
              <a:buChar char=""/>
              <a:defRPr/>
            </a:pPr>
            <a:r>
              <a:rPr lang="el-GR" dirty="0" smtClean="0"/>
              <a:t>απαιτεί την επίλυση των συγκρούσεων μεταξύ των αντίθετων τρόπων προσαρμογής στον κόσμο</a:t>
            </a:r>
          </a:p>
        </p:txBody>
      </p:sp>
    </p:spTree>
    <p:extLst>
      <p:ext uri="{BB962C8B-B14F-4D97-AF65-F5344CB8AC3E}">
        <p14:creationId xmlns:p14="http://schemas.microsoft.com/office/powerpoint/2010/main" val="29032692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normAutofit/>
          </a:bodyPr>
          <a:lstStyle/>
          <a:p>
            <a:pPr eaLnBrk="1" fontAlgn="auto" hangingPunct="1">
              <a:spcAft>
                <a:spcPts val="0"/>
              </a:spcAft>
              <a:defRPr/>
            </a:pPr>
            <a:r>
              <a:rPr lang="el-GR" b="1" dirty="0" smtClean="0">
                <a:solidFill>
                  <a:schemeClr val="accent3"/>
                </a:solidFill>
              </a:rPr>
              <a:t>Η βιωματική μάθηση δίνει έμφαση …</a:t>
            </a:r>
            <a:endParaRPr lang="el-GR" dirty="0" smtClean="0">
              <a:solidFill>
                <a:schemeClr val="accent3"/>
              </a:solidFill>
            </a:endParaRPr>
          </a:p>
        </p:txBody>
      </p:sp>
      <p:sp>
        <p:nvSpPr>
          <p:cNvPr id="17411" name="2 - Θέση περιεχομένου"/>
          <p:cNvSpPr>
            <a:spLocks noGrp="1"/>
          </p:cNvSpPr>
          <p:nvPr>
            <p:ph sz="quarter" idx="1"/>
          </p:nvPr>
        </p:nvSpPr>
        <p:spPr>
          <a:xfrm>
            <a:off x="323850" y="2276475"/>
            <a:ext cx="8504238" cy="2767013"/>
          </a:xfrm>
        </p:spPr>
        <p:txBody>
          <a:bodyPr>
            <a:normAutofit/>
          </a:bodyPr>
          <a:lstStyle/>
          <a:p>
            <a:pPr marL="274320" indent="-274320" eaLnBrk="1" fontAlgn="auto" hangingPunct="1">
              <a:spcAft>
                <a:spcPts val="0"/>
              </a:spcAft>
              <a:buClr>
                <a:schemeClr val="accent3"/>
              </a:buClr>
              <a:buFont typeface="Wingdings 2"/>
              <a:buChar char=""/>
              <a:defRPr/>
            </a:pPr>
            <a:r>
              <a:rPr lang="el-GR" dirty="0" smtClean="0"/>
              <a:t>στο σημαντικό ρόλο που παίζει η εμπειρία στη διαδικασία της μάθησης</a:t>
            </a:r>
          </a:p>
          <a:p>
            <a:pPr marL="274320" indent="-274320" eaLnBrk="1" fontAlgn="auto" hangingPunct="1">
              <a:spcAft>
                <a:spcPts val="0"/>
              </a:spcAft>
              <a:buClr>
                <a:schemeClr val="accent3"/>
              </a:buClr>
              <a:buFont typeface="Wingdings 2"/>
              <a:buNone/>
              <a:defRPr/>
            </a:pPr>
            <a:endParaRPr lang="el-GR" dirty="0" smtClean="0"/>
          </a:p>
          <a:p>
            <a:pPr marL="274320" indent="-274320" eaLnBrk="1" fontAlgn="auto" hangingPunct="1">
              <a:spcAft>
                <a:spcPts val="0"/>
              </a:spcAft>
              <a:buClr>
                <a:schemeClr val="accent3"/>
              </a:buClr>
              <a:buFont typeface="Wingdings 2"/>
              <a:buChar char=""/>
              <a:defRPr/>
            </a:pPr>
            <a:r>
              <a:rPr lang="el-GR" dirty="0" smtClean="0"/>
              <a:t>στους δεσμούς μεταξύ της σχολικής τάξης, της καθημερινής ζωής των μαθητών και της κοινωνικής πραγματικότητας</a:t>
            </a:r>
          </a:p>
          <a:p>
            <a:pPr marL="274320" indent="-274320" eaLnBrk="1" fontAlgn="auto" hangingPunct="1">
              <a:spcAft>
                <a:spcPts val="0"/>
              </a:spcAft>
              <a:buFont typeface="Wingdings 2"/>
              <a:buNone/>
              <a:defRPr/>
            </a:pPr>
            <a:endParaRPr lang="el-GR" dirty="0" smtClean="0"/>
          </a:p>
        </p:txBody>
      </p:sp>
    </p:spTree>
    <p:extLst>
      <p:ext uri="{BB962C8B-B14F-4D97-AF65-F5344CB8AC3E}">
        <p14:creationId xmlns:p14="http://schemas.microsoft.com/office/powerpoint/2010/main" val="1217498891"/>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5.jpeg"/></Relationships>
</file>

<file path=ppt/theme/_rels/theme22.xml.rels><?xml version="1.0" encoding="UTF-8" standalone="yes"?>
<Relationships xmlns="http://schemas.openxmlformats.org/package/2006/relationships"><Relationship Id="rId1" Type="http://schemas.openxmlformats.org/officeDocument/2006/relationships/image" Target="../media/image7.jpeg"/></Relationships>
</file>

<file path=ppt/theme/_rels/them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Θέμα του Office">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11.xml><?xml version="1.0" encoding="utf-8"?>
<a:theme xmlns:a="http://schemas.openxmlformats.org/drawingml/2006/main" name="5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6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7_Κύκλωμα">
  <a:themeElements>
    <a:clrScheme name="Κύκλωμα">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Κύκλωμα">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Κύκλωμα">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14.xml><?xml version="1.0" encoding="utf-8"?>
<a:theme xmlns:a="http://schemas.openxmlformats.org/drawingml/2006/main" name="7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8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4_Κύκλωμα">
  <a:themeElements>
    <a:clrScheme name="Κύκλωμα">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Κύκλωμα">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Κύκλωμα">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17.xml><?xml version="1.0" encoding="utf-8"?>
<a:theme xmlns:a="http://schemas.openxmlformats.org/drawingml/2006/main" name="6_Κύκλωμα">
  <a:themeElements>
    <a:clrScheme name="Κύκλωμα">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Κύκλωμα">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Κύκλωμα">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18.xml><?xml version="1.0" encoding="utf-8"?>
<a:theme xmlns:a="http://schemas.openxmlformats.org/drawingml/2006/main" name="9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19.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Θέμα του Office">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Συγκέντρωση">
  <a:themeElements>
    <a:clrScheme name="Συγκέντρωση">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Συγκέντρωση">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Αστικό">
  <a:themeElements>
    <a:clrScheme name="Χαρτί">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Αστικό">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στικό">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3.xml><?xml version="1.0" encoding="utf-8"?>
<a:theme xmlns:a="http://schemas.openxmlformats.org/drawingml/2006/main" name="2_Δημοτικός">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Δημοτικός">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6.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9.xml><?xml version="1.0" encoding="utf-8"?>
<a:theme xmlns:a="http://schemas.openxmlformats.org/drawingml/2006/main" name="Κύκλωμα">
  <a:themeElements>
    <a:clrScheme name="Κύκλωμα">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Κύκλωμα">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Κύκλωμα">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Override1.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5629</TotalTime>
  <Words>8845</Words>
  <Application>Microsoft Office PowerPoint</Application>
  <PresentationFormat>Προβολή στην οθόνη (4:3)</PresentationFormat>
  <Paragraphs>1213</Paragraphs>
  <Slides>140</Slides>
  <Notes>73</Notes>
  <HiddenSlides>0</HiddenSlides>
  <MMClips>0</MMClips>
  <ScaleCrop>false</ScaleCrop>
  <HeadingPairs>
    <vt:vector size="4" baseType="variant">
      <vt:variant>
        <vt:lpstr>Θέμα</vt:lpstr>
      </vt:variant>
      <vt:variant>
        <vt:i4>25</vt:i4>
      </vt:variant>
      <vt:variant>
        <vt:lpstr>Τίτλοι διαφανειών</vt:lpstr>
      </vt:variant>
      <vt:variant>
        <vt:i4>140</vt:i4>
      </vt:variant>
    </vt:vector>
  </HeadingPairs>
  <TitlesOfParts>
    <vt:vector size="165" baseType="lpstr">
      <vt:lpstr>Θέμα του Office</vt:lpstr>
      <vt:lpstr>1_Θέμα του Office</vt:lpstr>
      <vt:lpstr>9_Θέμα του Office</vt:lpstr>
      <vt:lpstr>2_Θέμα του Office</vt:lpstr>
      <vt:lpstr>4_Θέμα του Office</vt:lpstr>
      <vt:lpstr>3_Θέμα του Office</vt:lpstr>
      <vt:lpstr>Προεπιλεγμένη σχεδίαση</vt:lpstr>
      <vt:lpstr>8_Marketing 16x9</vt:lpstr>
      <vt:lpstr>Κύκλωμα</vt:lpstr>
      <vt:lpstr>7_Marketing 16x9</vt:lpstr>
      <vt:lpstr>5_Θέμα του Office</vt:lpstr>
      <vt:lpstr>6_Θέμα του Office</vt:lpstr>
      <vt:lpstr>7_Κύκλωμα</vt:lpstr>
      <vt:lpstr>7_Θέμα του Office</vt:lpstr>
      <vt:lpstr>8_Θέμα του Office</vt:lpstr>
      <vt:lpstr>4_Κύκλωμα</vt:lpstr>
      <vt:lpstr>6_Κύκλωμα</vt:lpstr>
      <vt:lpstr>9_Marketing 16x9</vt:lpstr>
      <vt:lpstr>Ροή</vt:lpstr>
      <vt:lpstr>5_Ροή</vt:lpstr>
      <vt:lpstr>Συγκέντρωση</vt:lpstr>
      <vt:lpstr>Αστικό</vt:lpstr>
      <vt:lpstr>2_Δημοτικός</vt:lpstr>
      <vt:lpstr>10_Θέμα του Office</vt:lpstr>
      <vt:lpstr>Crop</vt:lpstr>
      <vt:lpstr>Παρουσίαση του PowerPoint</vt:lpstr>
      <vt:lpstr>Μεταβολές</vt:lpstr>
      <vt:lpstr>Παρουσίαση του PowerPoint</vt:lpstr>
      <vt:lpstr>Παρουσίαση του PowerPoint</vt:lpstr>
      <vt:lpstr>Παρουσίαση του PowerPoint</vt:lpstr>
      <vt:lpstr>Ορισμός ικανότητας (competence)</vt:lpstr>
      <vt:lpstr>Ορισμός δεξιότητας (skill)</vt:lpstr>
      <vt:lpstr> Δεξιότητες του 21ου αιώνα </vt:lpstr>
      <vt:lpstr> Μοντέλα για τις δεξιότητες του 21ου αιώνα </vt:lpstr>
      <vt:lpstr>   1o. Mοντέλο KSAVE (Knowledge, Skills, Attitudes, Values and Ethics)         (Binkley,    Erstad, Herman, Raizen, RipleyMiller-Ricci &amp; Rumble, 2012)    </vt:lpstr>
      <vt:lpstr>Διαστάσεις της κάθε δεξιότητας </vt:lpstr>
      <vt:lpstr>Παρουσίαση του PowerPoint</vt:lpstr>
      <vt:lpstr>Παρουσίαση του PowerPoint</vt:lpstr>
      <vt:lpstr>Παρουσίαση του PowerPoint</vt:lpstr>
      <vt:lpstr>  2o. Μοντέλο του Πανεπιστημίου του DEUSTO: Competence based learning (2008)    </vt:lpstr>
      <vt:lpstr>  2o. Μοντέλο του Πανεπιστημίου του DEUSTO: Competence based learning (2008)    </vt:lpstr>
      <vt:lpstr>  2o. Μοντέλο του Πανεπιστημίου του DEUSTO: Competence based learning (2008)    </vt:lpstr>
      <vt:lpstr>  2o. Μοντέλο του Πανεπιστημίου του DEUSTO: Competence based learning (2008)    </vt:lpstr>
      <vt:lpstr>  2o. Μοντέλο του Πανεπιστημίου του DEUSTO: Competence based learning (2008)    </vt:lpstr>
      <vt:lpstr> 2o. Μοντέλο του Πανεπιστημίου του DEUSTO: Competence based learning, 2008)                                             </vt:lpstr>
      <vt:lpstr>Παρουσίαση του PowerPoint</vt:lpstr>
      <vt:lpstr>    2o. Μοντέλο του Πανεπιστημίου του DEUSTO: Competence based learning (2008)                                                           Στάσεις (attitudes) μάθησης </vt:lpstr>
      <vt:lpstr>   2o. Μοντέλο του Πανεπιστημίου του DEUSTO: Competence based learning (2008)                                              Αξίες (values) μάθησης </vt:lpstr>
      <vt:lpstr>Παρουσίαση του PowerPoint</vt:lpstr>
      <vt:lpstr>Πλαίσιο για την Εκπαίδευση 2030</vt:lpstr>
      <vt:lpstr> Δεξιότητες 21ου αιώνα για αειφορία και συλλογική ευημερία ! </vt:lpstr>
      <vt:lpstr> Η καλλιέργεια των δεξιοτήτων του 21ου αιώνα </vt:lpstr>
      <vt:lpstr>Student agency, ένας καινοτόμος όρος σημαντικός του 21ου αιώνα!</vt:lpstr>
      <vt:lpstr> Κινητήριος δύναμη για τη συλλογική  ευημερία η αίσθηση του αυτοσκοπού ! </vt:lpstr>
      <vt:lpstr>Το μέλλον της Εκπαίδευσης και των Δεξιοτήτων (Skills) του 2030</vt:lpstr>
      <vt:lpstr>Είναι απαραίτητες οι αλλαγές στο εκπαιδευτικό πλαίσιο; </vt:lpstr>
      <vt:lpstr>Ερωτήματα  για αναστοχασμό και επίκεντρο  την εκπαιδευτική κοινότητα:</vt:lpstr>
      <vt:lpstr>Ενίσχυση της κριτικής σκέψης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Συνοψίζοντας</vt:lpstr>
      <vt:lpstr>Η Στοχαστικο-κριτική Σκέψη (reflective thinking)</vt:lpstr>
      <vt:lpstr> Η κριτική σκέψη εκδηλώνεται, μέσα από διαθέσεις και ικανότητες </vt:lpstr>
      <vt:lpstr>Χαρακτηριστικά των κριτικά σκεπτόμενων ατόμων</vt:lpstr>
      <vt:lpstr>Παρουσίαση του PowerPoint</vt:lpstr>
      <vt:lpstr> Η σημασία του επιχειρήματος  </vt:lpstr>
      <vt:lpstr>  Τι είναι το επιχείρημα;                           </vt:lpstr>
      <vt:lpstr> Προκείμενη-Συμπέρασμα </vt:lpstr>
      <vt:lpstr>Παρουσίαση του PowerPoint</vt:lpstr>
      <vt:lpstr>Παρουσίαση του PowerPoint</vt:lpstr>
      <vt:lpstr>Κυρίαρχα στοιχεία κριτικής σκέψης </vt:lpstr>
      <vt:lpstr>Παρουσίαση του PowerPoint</vt:lpstr>
      <vt:lpstr>Ο παραγωγικός συλλογισμός </vt:lpstr>
      <vt:lpstr> Παραδείγματα παραγωγικού επιχειρήματος  </vt:lpstr>
      <vt:lpstr>Ο επαγωγικός συλλογισμός </vt:lpstr>
      <vt:lpstr> Παραδείγματα επαγωγικού συλλογισμού </vt:lpstr>
      <vt:lpstr>Παρουσίαση του PowerPoint</vt:lpstr>
      <vt:lpstr>Παρουσίαση του PowerPoint</vt:lpstr>
      <vt:lpstr>Μορφές επεξεργασίας </vt:lpstr>
      <vt:lpstr> Οργανωτική επεξεργασία                                              </vt:lpstr>
      <vt:lpstr> Αναλυτική επεξεργασία  </vt:lpstr>
      <vt:lpstr>Παραγωγική επεξεργασία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10 δεξιότητες του 21ου   Αιώνα σε 4 ομάδες   σε αυτές βασιζονται τα κριτήρια,  οι αξιολογήσεις και το προτεινόμενο Μοντέλο! </vt:lpstr>
      <vt:lpstr>Παρουσίαση του PowerPoint</vt:lpstr>
      <vt:lpstr>Παρουσίαση του PowerPoint</vt:lpstr>
      <vt:lpstr>Παρουσίαση του PowerPoint</vt:lpstr>
      <vt:lpstr>Παρουσίαση του PowerPoint</vt:lpstr>
      <vt:lpstr>Μοντελο εκπαιδευσησ πανεπιστημιου deusto</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3 Επίπεδα κατάκτησης δημιουργικότητας</vt:lpstr>
      <vt:lpstr>Παρουσίαση του PowerPoint</vt:lpstr>
      <vt:lpstr> Η Μεταρρυθμιστική Πολιτική με την ΤΠΕ</vt:lpstr>
      <vt:lpstr>Παρουσίαση του PowerPoint</vt:lpstr>
      <vt:lpstr>Παρουσίαση του PowerPoint</vt:lpstr>
      <vt:lpstr>ΔΕΞΙΟΤΗΤΕΣ 21ου ΑΙΩΝΑ ΚΑΙ STEM</vt:lpstr>
      <vt:lpstr>ΕΚΠΑΙΔΕΥΣΗ STEM </vt:lpstr>
      <vt:lpstr>   ΕΓΓΡΑΜΜΑΤΙΣΜΟΣ STEM</vt:lpstr>
      <vt:lpstr>ΜΑΘΗΣΗ ΜΕ ΒΑΣΗ ΤΗΝ ΕΠΙΛΥΣΗ ΠΡΟΒΛΗΜΑΤΩΝ</vt:lpstr>
      <vt:lpstr>Παρουσίαση του PowerPoint</vt:lpstr>
      <vt:lpstr>Παρουσίαση του PowerPoint</vt:lpstr>
      <vt:lpstr>David Kolb*: Η διαδικασία της βιωματικής μάθησης</vt:lpstr>
      <vt:lpstr>Παρουσίαση του PowerPoint</vt:lpstr>
      <vt:lpstr>Φάσεις της Βιωματικής Μεθόδου</vt:lpstr>
      <vt:lpstr>Στάδια της βιωματικής-επικοινωνιακής μάθησης</vt:lpstr>
      <vt:lpstr>KOLB</vt:lpstr>
      <vt:lpstr>Η βιωματική μάθηση δίνει έμφαση …</vt:lpstr>
      <vt:lpstr>Βιωματική Προσέγγιση </vt:lpstr>
      <vt:lpstr>Το να «γνωρίζεις» δεν είναι ίδιο με το να «πράττεις»</vt:lpstr>
      <vt:lpstr>Βιωματική Μάθηση</vt:lpstr>
      <vt:lpstr>Παρουσίαση του PowerPoint</vt:lpstr>
      <vt:lpstr>Τι ενδιαφέρει τον εκπαιδευτικό</vt:lpstr>
      <vt:lpstr>Θεωρητικές προσεγγίσεις</vt:lpstr>
      <vt:lpstr>J. DEWEY </vt:lpstr>
      <vt:lpstr>J. DEWEY </vt:lpstr>
      <vt:lpstr>J. DEWEY </vt:lpstr>
      <vt:lpstr>Honey &amp; Mumford( 1982): Οι τέσσερις τύποι ανθρώπων που αντιστοιχούν στα τέσσερα στάδια βιωματικής μάθησης του Kolb </vt:lpstr>
      <vt:lpstr>Παρουσίαση του PowerPoint</vt:lpstr>
      <vt:lpstr>Carl Rogers*: Η αποδοχή του μαθητή</vt:lpstr>
      <vt:lpstr>C. Rogers (1902 – 1987) </vt:lpstr>
      <vt:lpstr>C. Rogers</vt:lpstr>
      <vt:lpstr> Laura Joplin: Τα πέντε διαδοχικά στάδια του κύκλου της «καταιγιστικής δράσης» </vt:lpstr>
      <vt:lpstr>Ned Herrmann: Η θεωρία των μαθησιακών προτιμήσεων</vt:lpstr>
      <vt:lpstr>Howard Gardner*(1983) : Η επίδραση της πολλαπλής νοημοσύνης στην εκπαίδευση</vt:lpstr>
      <vt:lpstr>Paulo Freire : (1921-1997). Το κοινωνικό πλαίσιο ως πρωταρχικός συντελεστής της αποτελεσματικής εκπαίδευσης </vt:lpstr>
      <vt:lpstr>Ποια είναι τα συγκριτικά πλεονεκτήματα της βιωματικής μάθησης; *</vt:lpstr>
      <vt:lpstr>Ομαδοσυνεργατικη μεθοδος</vt:lpstr>
      <vt:lpstr>ΓΕΝΙΚΑ</vt:lpstr>
      <vt:lpstr>ΠΛΕΟΝΕΚΤΗΜΑΤΑ</vt:lpstr>
      <vt:lpstr>Η ΣΥΝΕΡΓΑΤΙΚΗ ΜΑΘΗΣΗ ΔΙΑΚΡΙΝΕΤΑΙ ΣΕ:</vt:lpstr>
      <vt:lpstr>ΒΑΣΙΚΑ ΧΑΡΑΚΤΗΡΙΣΤΙΚΑ</vt:lpstr>
      <vt:lpstr>Ο ΡΟΛΟΣ ΤΩΝ ΜΕΛΩΝ ΤΩΝ ΟΜΑΔΩΝ ΣΤΗ ΣΥΝΕΡΓΑΤΙΚΗ ΜΑΘΗΣΗ</vt:lpstr>
      <vt:lpstr>ΒΑΣΙΚΟΙ ΟΡΟΙ ΤΗΣ ΣΥΝΕΡΓΑΤΙΚΗΣ ΜΑΘΗΣΗΣ</vt:lpstr>
      <vt:lpstr>Ο ΡΟΛΟΣ ΤΟΥ ΕΚΠΑΙΔΕΥΤΙΚΟΥ ΣΤΗ ΣΥΝΕΡΓΑΤΙΚΗ ΜΑΘΗΣΗ</vt:lpstr>
      <vt:lpstr>ΕΦΑΡΜΟΦΕΣ ΤΗΣ ΟΜΑΔΟΣΥΝΕΡΓΑΤΙΚΗΣ ΔΙΔΑΣΚΑΛΙΑΣ ΜΕ ΤΗ ΒΟΗΘΕΙΑ ΤΟΥ ΥΠΟΛΟΓΙΣΤΗ</vt:lpstr>
      <vt:lpstr>Οι υπολογιστές μπορούν να προσφέρουν σημαντικά στην παροχή αυτών των πληροφοριών με τους ακόλουθους τρόπους:</vt:lpstr>
      <vt:lpstr>ΥΠΟΛΟΓΙΣΤΕΣ ΚΑΙ ΟΜΑΔΕΣ</vt:lpstr>
      <vt:lpstr>ΦΑΣΕΙΣ ΤΗΣ ΟΜΑΔΟΣΥΝΕΡΓΑΤΙΚΗΣ ΠΡΩΤΗ ΦΑΣΗ </vt:lpstr>
      <vt:lpstr>ΔΕΥΤΕΡΗ ΦΑΣΗ</vt:lpstr>
      <vt:lpstr>ΤΡΙΤΗ ΦΑΣΗ</vt:lpstr>
      <vt:lpstr>ΤΕΤΑΡΤΗ ΦΑΣΗ </vt:lpstr>
      <vt:lpstr>ΠΕΜΠΤΗ ΦΑΣΗ</vt:lpstr>
      <vt:lpstr>ΕΝ ΚΑΤΑΚΛΕΙΔΙ</vt:lpstr>
      <vt:lpstr>Βιβλιογραφικές αναφορές</vt:lpstr>
      <vt:lpstr>Παρουσίαση του PowerPoint</vt:lpstr>
      <vt:lpstr>Παρουσίαση του PowerPoint</vt:lpstr>
      <vt:lpstr>Παρουσίαση του PowerPoint</vt:lpstr>
      <vt:lpstr>“Οι δεξιότητες του 21ου αιώνα &amp; η περιγραφή τους  στην ατζέντα του 2030” </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outdoor education,  experiential learning and inquired based methods in the development of trainees’ capabilities</dc:title>
  <dc:creator>Ioanna</dc:creator>
  <cp:lastModifiedBy>user</cp:lastModifiedBy>
  <cp:revision>737</cp:revision>
  <cp:lastPrinted>2021-02-25T12:02:29Z</cp:lastPrinted>
  <dcterms:created xsi:type="dcterms:W3CDTF">2019-05-15T16:12:15Z</dcterms:created>
  <dcterms:modified xsi:type="dcterms:W3CDTF">2022-09-21T23:11:41Z</dcterms:modified>
</cp:coreProperties>
</file>