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72" r:id="rId4"/>
    <p:sldId id="265" r:id="rId5"/>
    <p:sldId id="273" r:id="rId6"/>
    <p:sldId id="264" r:id="rId7"/>
    <p:sldId id="271" r:id="rId8"/>
    <p:sldId id="270" r:id="rId9"/>
    <p:sldId id="26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9EA1"/>
    <a:srgbClr val="FDBF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99" autoAdjust="0"/>
    <p:restoredTop sz="94095" autoAdjust="0"/>
  </p:normalViewPr>
  <p:slideViewPr>
    <p:cSldViewPr snapToGrid="0">
      <p:cViewPr varScale="1">
        <p:scale>
          <a:sx n="64" d="100"/>
          <a:sy n="64" d="100"/>
        </p:scale>
        <p:origin x="796" y="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41C9F-A012-489D-A26A-738B9C7ADB40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4E2D-D774-4F9D-AA59-D87234852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619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41C9F-A012-489D-A26A-738B9C7ADB40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4E2D-D774-4F9D-AA59-D87234852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989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41C9F-A012-489D-A26A-738B9C7ADB40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4E2D-D774-4F9D-AA59-D87234852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046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41C9F-A012-489D-A26A-738B9C7ADB40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4E2D-D774-4F9D-AA59-D87234852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864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41C9F-A012-489D-A26A-738B9C7ADB40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4E2D-D774-4F9D-AA59-D87234852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107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41C9F-A012-489D-A26A-738B9C7ADB40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4E2D-D774-4F9D-AA59-D87234852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24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41C9F-A012-489D-A26A-738B9C7ADB40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4E2D-D774-4F9D-AA59-D87234852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767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41C9F-A012-489D-A26A-738B9C7ADB40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4E2D-D774-4F9D-AA59-D87234852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361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41C9F-A012-489D-A26A-738B9C7ADB40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4E2D-D774-4F9D-AA59-D87234852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41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41C9F-A012-489D-A26A-738B9C7ADB40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4E2D-D774-4F9D-AA59-D87234852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512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41C9F-A012-489D-A26A-738B9C7ADB40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4E2D-D774-4F9D-AA59-D87234852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361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41C9F-A012-489D-A26A-738B9C7ADB40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64E2D-D774-4F9D-AA59-D87234852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394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35020" y="273284"/>
            <a:ext cx="7213193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l-GR" sz="3600" dirty="0" smtClean="0"/>
              <a:t>ΕΙΣΑΓΩΓΙΚΕΣ ΕΝΝΟΙΕΣ ΣΤΟΥΣ ΦΑΚΟΥΣ</a:t>
            </a:r>
            <a:endParaRPr lang="en-US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993" t="843" r="47550" b="23604"/>
          <a:stretch/>
        </p:blipFill>
        <p:spPr>
          <a:xfrm>
            <a:off x="1627397" y="1893267"/>
            <a:ext cx="3965325" cy="274456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t="-1454" b="52907"/>
          <a:stretch/>
        </p:blipFill>
        <p:spPr>
          <a:xfrm>
            <a:off x="1712006" y="4767767"/>
            <a:ext cx="3300668" cy="172872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50983" b="18719"/>
          <a:stretch/>
        </p:blipFill>
        <p:spPr>
          <a:xfrm>
            <a:off x="7416846" y="1967839"/>
            <a:ext cx="3509406" cy="2743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t="51088"/>
          <a:stretch/>
        </p:blipFill>
        <p:spPr>
          <a:xfrm>
            <a:off x="7268695" y="4907125"/>
            <a:ext cx="3291840" cy="174188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049317" y="1177522"/>
            <a:ext cx="2850460" cy="52322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l-GR" sz="2800" dirty="0" smtClean="0"/>
              <a:t>ΣΥΓΚΛΙΝΟΝΤΕΣ</a:t>
            </a:r>
            <a:r>
              <a:rPr lang="en-US" sz="2800" dirty="0" smtClean="0"/>
              <a:t> (+)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7516112" y="1177522"/>
            <a:ext cx="3044423" cy="5232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l-GR" sz="2800" dirty="0" smtClean="0"/>
              <a:t>ΑΠΟΚΛΙΝΟΝΤΕΣ</a:t>
            </a:r>
            <a:r>
              <a:rPr lang="en-US" sz="2800" dirty="0" smtClean="0"/>
              <a:t> (-)</a:t>
            </a:r>
            <a:r>
              <a:rPr lang="el-GR" sz="2800" dirty="0" smtClean="0"/>
              <a:t> 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348462" y="1830678"/>
            <a:ext cx="23707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Αρχή λειτουργίας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9118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28992" y="71190"/>
            <a:ext cx="5112618" cy="64633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l-GR" sz="3600" dirty="0" smtClean="0"/>
              <a:t>ΒΑΣΙΚΑ ΣΤΟΙΧΕΙΑ ΦΑΚΩΝ</a:t>
            </a:r>
            <a:r>
              <a:rPr lang="en-US" sz="3600" dirty="0" smtClean="0"/>
              <a:t> 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31346" r="15521" b="38929"/>
          <a:stretch/>
        </p:blipFill>
        <p:spPr>
          <a:xfrm>
            <a:off x="580027" y="3707158"/>
            <a:ext cx="5046073" cy="282064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60666" r="14931"/>
          <a:stretch/>
        </p:blipFill>
        <p:spPr>
          <a:xfrm>
            <a:off x="6549447" y="3432426"/>
            <a:ext cx="4663440" cy="342557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12160" r="14551" b="68451"/>
          <a:stretch/>
        </p:blipFill>
        <p:spPr>
          <a:xfrm>
            <a:off x="101600" y="764263"/>
            <a:ext cx="4051300" cy="277054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622506" y="889874"/>
            <a:ext cx="5103000" cy="205723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marL="457200" indent="-4572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l-GR" sz="2800" dirty="0" smtClean="0">
                <a:solidFill>
                  <a:srgbClr val="FFFF00"/>
                </a:solidFill>
              </a:rPr>
              <a:t>Ακτίνες καμπυλότητας: </a:t>
            </a:r>
            <a:r>
              <a:rPr lang="en-US" sz="2800" dirty="0" smtClean="0">
                <a:solidFill>
                  <a:srgbClr val="FFFF00"/>
                </a:solidFill>
              </a:rPr>
              <a:t>r</a:t>
            </a:r>
            <a:r>
              <a:rPr lang="en-US" sz="2800" baseline="-25000" dirty="0" smtClean="0">
                <a:solidFill>
                  <a:srgbClr val="FFFF00"/>
                </a:solidFill>
              </a:rPr>
              <a:t>1</a:t>
            </a:r>
            <a:r>
              <a:rPr lang="en-US" sz="2800" dirty="0" smtClean="0">
                <a:solidFill>
                  <a:srgbClr val="FFFF00"/>
                </a:solidFill>
              </a:rPr>
              <a:t>,r</a:t>
            </a:r>
            <a:r>
              <a:rPr lang="en-US" sz="2800" baseline="-25000" dirty="0" smtClean="0">
                <a:solidFill>
                  <a:srgbClr val="FFFF00"/>
                </a:solidFill>
              </a:rPr>
              <a:t>2</a:t>
            </a:r>
          </a:p>
          <a:p>
            <a:pPr marL="457200" indent="-4572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l-GR" sz="2800" dirty="0" smtClean="0">
                <a:solidFill>
                  <a:srgbClr val="FFFF00"/>
                </a:solidFill>
              </a:rPr>
              <a:t>Κύριος Άξονας</a:t>
            </a:r>
          </a:p>
          <a:p>
            <a:pPr marL="457200" indent="-4572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l-GR" sz="2800" dirty="0" smtClean="0">
                <a:solidFill>
                  <a:srgbClr val="FFFF00"/>
                </a:solidFill>
              </a:rPr>
              <a:t>Οπτικό κέντρο Ο</a:t>
            </a:r>
          </a:p>
          <a:p>
            <a:pPr marL="457200" indent="-4572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l-GR" sz="2800" dirty="0" smtClean="0">
                <a:solidFill>
                  <a:srgbClr val="FFFF00"/>
                </a:solidFill>
              </a:rPr>
              <a:t>Κύρια Εστία - Εστιακό επίπεδο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883863" y="5283200"/>
            <a:ext cx="1189537" cy="0"/>
          </a:xfrm>
          <a:prstGeom prst="line">
            <a:avLst/>
          </a:prstGeom>
          <a:ln w="38100">
            <a:solidFill>
              <a:srgbClr val="FF0000"/>
            </a:solidFill>
            <a:head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 flipV="1">
            <a:off x="8881167" y="5155373"/>
            <a:ext cx="1189537" cy="0"/>
          </a:xfrm>
          <a:prstGeom prst="line">
            <a:avLst/>
          </a:prstGeom>
          <a:ln w="38100">
            <a:solidFill>
              <a:srgbClr val="FF0000"/>
            </a:solidFill>
            <a:head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9329396" y="4886177"/>
            <a:ext cx="560453" cy="589190"/>
            <a:chOff x="10833100" y="591910"/>
            <a:chExt cx="560453" cy="589190"/>
          </a:xfrm>
        </p:grpSpPr>
        <p:sp>
          <p:nvSpPr>
            <p:cNvPr id="13" name="Oval 12"/>
            <p:cNvSpPr/>
            <p:nvPr/>
          </p:nvSpPr>
          <p:spPr>
            <a:xfrm>
              <a:off x="10833100" y="591910"/>
              <a:ext cx="546100" cy="58919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0920347" y="624563"/>
              <a:ext cx="47320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800" dirty="0" smtClean="0">
                  <a:solidFill>
                    <a:srgbClr val="FF0000"/>
                  </a:solidFill>
                </a:rPr>
                <a:t>Ε΄</a:t>
              </a:r>
              <a:endParaRPr lang="en-US" sz="2800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16" name="Straight Connector 15"/>
          <p:cNvCxnSpPr/>
          <p:nvPr/>
        </p:nvCxnSpPr>
        <p:spPr>
          <a:xfrm>
            <a:off x="1883863" y="3707158"/>
            <a:ext cx="0" cy="3150842"/>
          </a:xfrm>
          <a:prstGeom prst="line">
            <a:avLst/>
          </a:prstGeom>
          <a:ln w="444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9356" y="5422279"/>
            <a:ext cx="713294" cy="74987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40061" y="3481129"/>
            <a:ext cx="42676" cy="317629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3036" y="3592627"/>
            <a:ext cx="42676" cy="317629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27871" y="3481129"/>
            <a:ext cx="42676" cy="3176291"/>
          </a:xfrm>
          <a:prstGeom prst="rect">
            <a:avLst/>
          </a:prstGeom>
        </p:spPr>
      </p:pic>
      <p:sp>
        <p:nvSpPr>
          <p:cNvPr id="22" name="Oval 21"/>
          <p:cNvSpPr/>
          <p:nvPr/>
        </p:nvSpPr>
        <p:spPr>
          <a:xfrm>
            <a:off x="1748800" y="5182134"/>
            <a:ext cx="182880" cy="18288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3914197" y="4711701"/>
            <a:ext cx="911803" cy="952500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7387647" y="4838700"/>
            <a:ext cx="786359" cy="818815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20210" y="5047668"/>
            <a:ext cx="195089" cy="195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612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9283" y="158721"/>
            <a:ext cx="8793433" cy="68794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marL="457200" indent="-4572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l-GR" sz="3600" dirty="0">
                <a:solidFill>
                  <a:srgbClr val="FFFF00"/>
                </a:solidFill>
              </a:rPr>
              <a:t>Εστιακή Απόσταση </a:t>
            </a:r>
            <a:r>
              <a:rPr lang="en-US" sz="3600" dirty="0">
                <a:solidFill>
                  <a:srgbClr val="FFFF00"/>
                </a:solidFill>
              </a:rPr>
              <a:t>f – </a:t>
            </a:r>
            <a:r>
              <a:rPr lang="el-GR" sz="3600" dirty="0">
                <a:solidFill>
                  <a:srgbClr val="FFFF00"/>
                </a:solidFill>
              </a:rPr>
              <a:t>Οπτική </a:t>
            </a:r>
            <a:r>
              <a:rPr lang="el-GR" sz="3600" dirty="0" smtClean="0">
                <a:solidFill>
                  <a:srgbClr val="FFFF00"/>
                </a:solidFill>
              </a:rPr>
              <a:t>Ισχύς </a:t>
            </a:r>
            <a:r>
              <a:rPr lang="en-US" sz="3600" dirty="0" smtClean="0">
                <a:solidFill>
                  <a:srgbClr val="FFFF00"/>
                </a:solidFill>
              </a:rPr>
              <a:t>D = 1/f</a:t>
            </a:r>
            <a:r>
              <a:rPr lang="el-GR" sz="3600" dirty="0" smtClean="0">
                <a:solidFill>
                  <a:srgbClr val="FFFF00"/>
                </a:solidFill>
              </a:rPr>
              <a:t> </a:t>
            </a:r>
            <a:endParaRPr lang="en-US" sz="3600" dirty="0">
              <a:solidFill>
                <a:srgbClr val="FFFF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4916" y="1005182"/>
            <a:ext cx="9297800" cy="30175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918448"/>
            <a:ext cx="4938188" cy="1639966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sp>
        <p:nvSpPr>
          <p:cNvPr id="8" name="TextBox 7"/>
          <p:cNvSpPr txBox="1"/>
          <p:nvPr/>
        </p:nvSpPr>
        <p:spPr>
          <a:xfrm>
            <a:off x="5308441" y="4346948"/>
            <a:ext cx="6858159" cy="2197396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l-GR" sz="2400" b="1" dirty="0" smtClean="0"/>
              <a:t>Πώς προσδιορίζουμε τα πρόσημα των</a:t>
            </a:r>
            <a:r>
              <a:rPr lang="el-GR" sz="2400" dirty="0" smtClean="0"/>
              <a:t> </a:t>
            </a:r>
            <a:r>
              <a:rPr lang="en-US" sz="2400" b="1" dirty="0" smtClean="0"/>
              <a:t>r</a:t>
            </a:r>
            <a:r>
              <a:rPr lang="en-US" sz="2400" b="1" baseline="-25000" dirty="0" smtClean="0"/>
              <a:t>1</a:t>
            </a:r>
            <a:r>
              <a:rPr lang="en-US" sz="2400" b="1" dirty="0" smtClean="0"/>
              <a:t>, r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: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l-GR" sz="2400" dirty="0" smtClean="0"/>
              <a:t>Οι ακτίνες προσπίπτουν από αριστερά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l-GR" sz="2400" dirty="0" smtClean="0"/>
              <a:t>Όταν προσπίπτουν σε </a:t>
            </a:r>
            <a:r>
              <a:rPr lang="el-GR" sz="2400" b="1" dirty="0" smtClean="0">
                <a:solidFill>
                  <a:srgbClr val="92D050"/>
                </a:solidFill>
              </a:rPr>
              <a:t>κυρτή</a:t>
            </a:r>
            <a:r>
              <a:rPr lang="el-GR" sz="2400" b="1" dirty="0" smtClean="0">
                <a:solidFill>
                  <a:schemeClr val="accent6"/>
                </a:solidFill>
              </a:rPr>
              <a:t> </a:t>
            </a:r>
            <a:r>
              <a:rPr lang="el-GR" sz="2400" dirty="0" smtClean="0"/>
              <a:t>επιφάνεια → </a:t>
            </a:r>
            <a:r>
              <a:rPr lang="en-US" sz="2400" b="1" dirty="0" smtClean="0">
                <a:solidFill>
                  <a:srgbClr val="92D050"/>
                </a:solidFill>
              </a:rPr>
              <a:t>r &gt;0  (+)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Όταν προσπίπτουν σε </a:t>
            </a:r>
            <a:r>
              <a:rPr lang="el-GR" sz="2400" b="1" dirty="0" smtClean="0">
                <a:solidFill>
                  <a:srgbClr val="FF0000"/>
                </a:solidFill>
              </a:rPr>
              <a:t>κοίλη</a:t>
            </a:r>
            <a:r>
              <a:rPr lang="el-GR" sz="2400" b="1" dirty="0" smtClean="0">
                <a:solidFill>
                  <a:srgbClr val="92D050"/>
                </a:solidFill>
              </a:rPr>
              <a:t> </a:t>
            </a:r>
            <a:r>
              <a:rPr lang="el-GR" sz="2400" b="1" dirty="0" smtClean="0">
                <a:solidFill>
                  <a:schemeClr val="accent6"/>
                </a:solidFill>
              </a:rPr>
              <a:t> </a:t>
            </a:r>
            <a:r>
              <a:rPr lang="el-GR" sz="2400" dirty="0"/>
              <a:t>επιφάνεια </a:t>
            </a:r>
            <a:r>
              <a:rPr lang="el-GR" sz="2400" dirty="0" smtClean="0"/>
              <a:t>→ </a:t>
            </a:r>
            <a:r>
              <a:rPr lang="en-US" sz="2400" b="1" dirty="0">
                <a:solidFill>
                  <a:srgbClr val="FF0000"/>
                </a:solidFill>
              </a:rPr>
              <a:t>r </a:t>
            </a:r>
            <a:r>
              <a:rPr lang="el-GR" sz="2400" b="1" dirty="0" smtClean="0">
                <a:solidFill>
                  <a:srgbClr val="FF0000"/>
                </a:solidFill>
              </a:rPr>
              <a:t>&lt;</a:t>
            </a:r>
            <a:r>
              <a:rPr lang="en-US" sz="2400" b="1" dirty="0" smtClean="0">
                <a:solidFill>
                  <a:srgbClr val="FF0000"/>
                </a:solidFill>
              </a:rPr>
              <a:t>0  (</a:t>
            </a:r>
            <a:r>
              <a:rPr lang="el-GR" sz="2400" b="1" dirty="0" smtClean="0">
                <a:solidFill>
                  <a:srgbClr val="FF0000"/>
                </a:solidFill>
              </a:rPr>
              <a:t>-</a:t>
            </a:r>
            <a:r>
              <a:rPr lang="en-US" sz="2400" b="1" dirty="0" smtClean="0">
                <a:solidFill>
                  <a:srgbClr val="FF0000"/>
                </a:solidFill>
              </a:rPr>
              <a:t>)</a:t>
            </a:r>
            <a:endParaRPr lang="el-GR" sz="2400" b="1" dirty="0" smtClean="0">
              <a:solidFill>
                <a:srgbClr val="FF0000"/>
              </a:solidFill>
            </a:endParaRP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l-GR" sz="2400" dirty="0"/>
              <a:t>Όταν προσπίπτουν σε </a:t>
            </a:r>
            <a:r>
              <a:rPr lang="el-GR" sz="2400" b="1" dirty="0" smtClean="0">
                <a:solidFill>
                  <a:srgbClr val="00B0F0"/>
                </a:solidFill>
              </a:rPr>
              <a:t>επίπεδη</a:t>
            </a:r>
            <a:r>
              <a:rPr lang="el-GR" sz="2400" b="1" dirty="0" smtClean="0">
                <a:solidFill>
                  <a:srgbClr val="92D050"/>
                </a:solidFill>
              </a:rPr>
              <a:t> </a:t>
            </a:r>
            <a:r>
              <a:rPr lang="el-GR" sz="2400" b="1" dirty="0" smtClean="0">
                <a:solidFill>
                  <a:schemeClr val="accent6"/>
                </a:solidFill>
              </a:rPr>
              <a:t> </a:t>
            </a:r>
            <a:r>
              <a:rPr lang="el-GR" sz="2400" dirty="0"/>
              <a:t>επιφάνεια → </a:t>
            </a:r>
            <a:r>
              <a:rPr lang="en-US" sz="2400" b="1" dirty="0">
                <a:solidFill>
                  <a:srgbClr val="00B0F0"/>
                </a:solidFill>
              </a:rPr>
              <a:t>r </a:t>
            </a:r>
            <a:r>
              <a:rPr lang="el-GR" sz="2400" b="1" dirty="0" smtClean="0">
                <a:solidFill>
                  <a:srgbClr val="00B0F0"/>
                </a:solidFill>
              </a:rPr>
              <a:t>=</a:t>
            </a:r>
            <a:r>
              <a:rPr lang="en-US" sz="2400" b="1" dirty="0" smtClean="0">
                <a:solidFill>
                  <a:srgbClr val="00B0F0"/>
                </a:solidFill>
              </a:rPr>
              <a:t>∞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651" y="4288024"/>
            <a:ext cx="4870885" cy="49244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l-GR" sz="2600" dirty="0" smtClean="0"/>
              <a:t>Τύπος των κατασκευαστών φακών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24042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extBox 68"/>
          <p:cNvSpPr txBox="1"/>
          <p:nvPr/>
        </p:nvSpPr>
        <p:spPr>
          <a:xfrm>
            <a:off x="6864594" y="3392370"/>
            <a:ext cx="4732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solidFill>
                  <a:srgbClr val="FF0000"/>
                </a:solidFill>
              </a:rPr>
              <a:t>Ε΄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5748283" y="2450937"/>
            <a:ext cx="152400" cy="27432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 flipV="1">
            <a:off x="3016288" y="3346287"/>
            <a:ext cx="277465" cy="493776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7151432" y="3797136"/>
            <a:ext cx="64008" cy="64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8732782" y="3831681"/>
            <a:ext cx="203200" cy="530352"/>
          </a:xfrm>
          <a:prstGeom prst="down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7" name="Group 66"/>
          <p:cNvGrpSpPr/>
          <p:nvPr/>
        </p:nvGrpSpPr>
        <p:grpSpPr>
          <a:xfrm>
            <a:off x="5819514" y="3341397"/>
            <a:ext cx="3138835" cy="1090847"/>
            <a:chOff x="4293110" y="1119060"/>
            <a:chExt cx="3138835" cy="109084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4293110" y="1119060"/>
              <a:ext cx="3138835" cy="1090847"/>
            </a:xfrm>
            <a:prstGeom prst="line">
              <a:avLst/>
            </a:prstGeom>
            <a:ln w="190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4686300" y="1263650"/>
              <a:ext cx="546100" cy="184150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3168381" y="3343109"/>
            <a:ext cx="2653102" cy="0"/>
            <a:chOff x="3168381" y="3343109"/>
            <a:chExt cx="2653102" cy="0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3168381" y="3343109"/>
              <a:ext cx="2653102" cy="0"/>
            </a:xfrm>
            <a:prstGeom prst="line">
              <a:avLst/>
            </a:prstGeom>
            <a:ln w="190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3686249" y="3343109"/>
              <a:ext cx="445770" cy="0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 64"/>
          <p:cNvGrpSpPr/>
          <p:nvPr/>
        </p:nvGrpSpPr>
        <p:grpSpPr>
          <a:xfrm>
            <a:off x="3167821" y="3353602"/>
            <a:ext cx="5973514" cy="1090847"/>
            <a:chOff x="2482390" y="1123950"/>
            <a:chExt cx="5973514" cy="1090847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2482390" y="1123950"/>
              <a:ext cx="5973514" cy="1090847"/>
            </a:xfrm>
            <a:prstGeom prst="line">
              <a:avLst/>
            </a:prstGeom>
            <a:ln w="190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5354731" y="1649376"/>
              <a:ext cx="698500" cy="126082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>
              <a:off x="2905873" y="1203299"/>
              <a:ext cx="546210" cy="97922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oup 63"/>
          <p:cNvGrpSpPr/>
          <p:nvPr/>
        </p:nvGrpSpPr>
        <p:grpSpPr>
          <a:xfrm>
            <a:off x="3181928" y="3370483"/>
            <a:ext cx="2664680" cy="1003608"/>
            <a:chOff x="3156373" y="3352329"/>
            <a:chExt cx="2664680" cy="1003608"/>
          </a:xfrm>
        </p:grpSpPr>
        <p:cxnSp>
          <p:nvCxnSpPr>
            <p:cNvPr id="11" name="Straight Connector 10"/>
            <p:cNvCxnSpPr>
              <a:stCxn id="7" idx="2"/>
            </p:cNvCxnSpPr>
            <p:nvPr/>
          </p:nvCxnSpPr>
          <p:spPr>
            <a:xfrm>
              <a:off x="3156373" y="3352329"/>
              <a:ext cx="2664680" cy="1003608"/>
            </a:xfrm>
            <a:prstGeom prst="line">
              <a:avLst/>
            </a:prstGeom>
            <a:ln w="190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>
              <a:off x="3426270" y="3443964"/>
              <a:ext cx="659599" cy="251792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/>
          <p:cNvGrpSpPr/>
          <p:nvPr/>
        </p:nvGrpSpPr>
        <p:grpSpPr>
          <a:xfrm>
            <a:off x="2000255" y="3703565"/>
            <a:ext cx="8331200" cy="523220"/>
            <a:chOff x="508000" y="1477183"/>
            <a:chExt cx="8331200" cy="52322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508000" y="1600200"/>
              <a:ext cx="8331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2901950" y="1581149"/>
              <a:ext cx="64008" cy="6400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582740" y="1477183"/>
              <a:ext cx="35939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800" dirty="0" smtClean="0">
                  <a:solidFill>
                    <a:srgbClr val="FF0000"/>
                  </a:solidFill>
                </a:rPr>
                <a:t>Ε</a:t>
              </a:r>
              <a:endParaRPr lang="en-US" sz="28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826631" y="4369703"/>
            <a:ext cx="3263900" cy="19050"/>
            <a:chOff x="4273550" y="2127559"/>
            <a:chExt cx="3263900" cy="19050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4273550" y="2127559"/>
              <a:ext cx="3263900" cy="19050"/>
            </a:xfrm>
            <a:prstGeom prst="line">
              <a:avLst/>
            </a:prstGeom>
            <a:ln w="190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>
              <a:off x="4533900" y="2127559"/>
              <a:ext cx="698500" cy="0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oup 71"/>
          <p:cNvGrpSpPr/>
          <p:nvPr/>
        </p:nvGrpSpPr>
        <p:grpSpPr>
          <a:xfrm>
            <a:off x="4366681" y="3082398"/>
            <a:ext cx="330348" cy="400110"/>
            <a:chOff x="2901950" y="3809633"/>
            <a:chExt cx="330348" cy="400110"/>
          </a:xfrm>
        </p:grpSpPr>
        <p:sp>
          <p:nvSpPr>
            <p:cNvPr id="71" name="Oval 70"/>
            <p:cNvSpPr/>
            <p:nvPr/>
          </p:nvSpPr>
          <p:spPr>
            <a:xfrm>
              <a:off x="2901950" y="3848986"/>
              <a:ext cx="330348" cy="347330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2908065" y="3809633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dirty="0" smtClean="0"/>
                <a:t>1</a:t>
              </a:r>
              <a:endParaRPr lang="en-US" sz="2000" dirty="0"/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4836655" y="3837833"/>
            <a:ext cx="330348" cy="400110"/>
            <a:chOff x="2901950" y="3809633"/>
            <a:chExt cx="330348" cy="400110"/>
          </a:xfrm>
        </p:grpSpPr>
        <p:sp>
          <p:nvSpPr>
            <p:cNvPr id="74" name="Oval 73"/>
            <p:cNvSpPr/>
            <p:nvPr/>
          </p:nvSpPr>
          <p:spPr>
            <a:xfrm>
              <a:off x="2901950" y="3848986"/>
              <a:ext cx="330348" cy="347330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2908065" y="3809633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dirty="0" smtClean="0"/>
                <a:t>3</a:t>
              </a:r>
              <a:endParaRPr lang="en-US" sz="2000" dirty="0"/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4600856" y="3423712"/>
            <a:ext cx="330348" cy="400110"/>
            <a:chOff x="2901950" y="3809633"/>
            <a:chExt cx="330348" cy="400110"/>
          </a:xfrm>
        </p:grpSpPr>
        <p:sp>
          <p:nvSpPr>
            <p:cNvPr id="77" name="Oval 76"/>
            <p:cNvSpPr/>
            <p:nvPr/>
          </p:nvSpPr>
          <p:spPr>
            <a:xfrm>
              <a:off x="2901950" y="3848986"/>
              <a:ext cx="330348" cy="347330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2908065" y="3809633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dirty="0" smtClean="0"/>
                <a:t>2</a:t>
              </a:r>
              <a:endParaRPr lang="en-US" sz="20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9652322" y="3387987"/>
            <a:ext cx="11112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>
                <a:solidFill>
                  <a:srgbClr val="002060"/>
                </a:solidFill>
              </a:rPr>
              <a:t>Κύριος </a:t>
            </a:r>
          </a:p>
          <a:p>
            <a:r>
              <a:rPr lang="el-GR" sz="2400" dirty="0" smtClean="0">
                <a:solidFill>
                  <a:srgbClr val="002060"/>
                </a:solidFill>
              </a:rPr>
              <a:t>Άξονας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94271" y="5674432"/>
            <a:ext cx="1693028" cy="461665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Κύρια Εστία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21" name="Straight Arrow Connector 20"/>
          <p:cNvCxnSpPr>
            <a:endCxn id="68" idx="3"/>
          </p:cNvCxnSpPr>
          <p:nvPr/>
        </p:nvCxnSpPr>
        <p:spPr>
          <a:xfrm flipH="1" flipV="1">
            <a:off x="4434389" y="3965175"/>
            <a:ext cx="759625" cy="174958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69" idx="2"/>
          </p:cNvCxnSpPr>
          <p:nvPr/>
        </p:nvCxnSpPr>
        <p:spPr>
          <a:xfrm flipV="1">
            <a:off x="5939799" y="3915590"/>
            <a:ext cx="1161398" cy="180468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806684" y="3408249"/>
            <a:ext cx="1304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chemeClr val="accent5"/>
                </a:solidFill>
              </a:rPr>
              <a:t>αντικείμενο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39588" y="336944"/>
            <a:ext cx="10200421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l-GR" sz="2800" dirty="0" smtClean="0"/>
              <a:t>ΠΡΟΣΔΙΟΡΙΣΜΟΣ ΕΙΔΩΛΟΥ ΣΕ ΣΥΓΚΛΙΝΟΝΤΑ ΦΑΚΟ – ΚΥΡΙΕΣ ΑΚΤΙΝΕΣ</a:t>
            </a:r>
            <a:endParaRPr lang="en-US" sz="2800" dirty="0"/>
          </a:p>
        </p:txBody>
      </p:sp>
      <p:sp>
        <p:nvSpPr>
          <p:cNvPr id="35" name="TextBox 34"/>
          <p:cNvSpPr txBox="1"/>
          <p:nvPr/>
        </p:nvSpPr>
        <p:spPr>
          <a:xfrm>
            <a:off x="8381773" y="3423712"/>
            <a:ext cx="9317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>
                <a:solidFill>
                  <a:schemeClr val="accent6"/>
                </a:solidFill>
              </a:rPr>
              <a:t>ε</a:t>
            </a:r>
            <a:r>
              <a:rPr lang="el-GR" sz="2000" dirty="0" smtClean="0">
                <a:solidFill>
                  <a:schemeClr val="accent6"/>
                </a:solidFill>
              </a:rPr>
              <a:t>ίδωλο</a:t>
            </a:r>
            <a:endParaRPr lang="en-US" sz="2000" dirty="0">
              <a:solidFill>
                <a:schemeClr val="accent6"/>
              </a:solidFill>
            </a:endParaRP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4382" y="1016609"/>
            <a:ext cx="3336686" cy="268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853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0" grpId="0" animBg="1"/>
      <p:bldP spid="29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2857500" y="812800"/>
            <a:ext cx="6477000" cy="5190478"/>
            <a:chOff x="2857500" y="812800"/>
            <a:chExt cx="6477000" cy="5190478"/>
          </a:xfrm>
        </p:grpSpPr>
        <p:grpSp>
          <p:nvGrpSpPr>
            <p:cNvPr id="37" name="Group 36"/>
            <p:cNvGrpSpPr/>
            <p:nvPr/>
          </p:nvGrpSpPr>
          <p:grpSpPr>
            <a:xfrm>
              <a:off x="2857500" y="812800"/>
              <a:ext cx="6477000" cy="5190478"/>
              <a:chOff x="2857500" y="812800"/>
              <a:chExt cx="6477000" cy="5190478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2857500" y="2489200"/>
                <a:ext cx="6477000" cy="18288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" name="Straight Arrow Connector 4"/>
              <p:cNvCxnSpPr>
                <a:endCxn id="3" idx="0"/>
              </p:cNvCxnSpPr>
              <p:nvPr/>
            </p:nvCxnSpPr>
            <p:spPr>
              <a:xfrm>
                <a:off x="4089400" y="812800"/>
                <a:ext cx="2006600" cy="1676400"/>
              </a:xfrm>
              <a:prstGeom prst="straightConnector1">
                <a:avLst/>
              </a:prstGeom>
              <a:ln w="22225">
                <a:solidFill>
                  <a:srgbClr val="FFC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6088268" y="922507"/>
                <a:ext cx="0" cy="4206240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>
                <a:stCxn id="3" idx="0"/>
              </p:cNvCxnSpPr>
              <p:nvPr/>
            </p:nvCxnSpPr>
            <p:spPr>
              <a:xfrm>
                <a:off x="6096000" y="2489200"/>
                <a:ext cx="492868" cy="1828800"/>
              </a:xfrm>
              <a:prstGeom prst="straightConnector1">
                <a:avLst/>
              </a:prstGeom>
              <a:ln w="25400">
                <a:solidFill>
                  <a:srgbClr val="FFC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>
                <a:off x="6588868" y="4326878"/>
                <a:ext cx="2006600" cy="1676400"/>
              </a:xfrm>
              <a:prstGeom prst="straightConnector1">
                <a:avLst/>
              </a:prstGeom>
              <a:ln w="22225">
                <a:solidFill>
                  <a:srgbClr val="FFC00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>
                <a:off x="6234806" y="3016508"/>
                <a:ext cx="159509" cy="576241"/>
              </a:xfrm>
              <a:prstGeom prst="straightConnector1">
                <a:avLst/>
              </a:prstGeom>
              <a:ln>
                <a:solidFill>
                  <a:srgbClr val="FFC000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/>
              <p:nvPr/>
            </p:nvCxnSpPr>
            <p:spPr>
              <a:xfrm>
                <a:off x="4734128" y="1348902"/>
                <a:ext cx="415046" cy="338670"/>
              </a:xfrm>
              <a:prstGeom prst="straightConnector1">
                <a:avLst/>
              </a:prstGeom>
              <a:ln>
                <a:solidFill>
                  <a:srgbClr val="FFC000"/>
                </a:solidFill>
                <a:headEnd w="lg" len="lg"/>
                <a:tailEnd type="triangle" w="lg" len="lg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/>
              <p:nvPr/>
            </p:nvCxnSpPr>
            <p:spPr>
              <a:xfrm>
                <a:off x="6874214" y="4549479"/>
                <a:ext cx="382620" cy="320836"/>
              </a:xfrm>
              <a:prstGeom prst="straightConnector1">
                <a:avLst/>
              </a:prstGeom>
              <a:ln>
                <a:solidFill>
                  <a:srgbClr val="FFC000"/>
                </a:solidFill>
                <a:headEnd w="lg" len="lg"/>
                <a:tailEnd type="triangle" w="lg" len="lg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23" name="TextBox 22"/>
              <p:cNvSpPr txBox="1"/>
              <p:nvPr/>
            </p:nvSpPr>
            <p:spPr>
              <a:xfrm>
                <a:off x="6172534" y="4340565"/>
                <a:ext cx="2840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x</a:t>
                </a:r>
                <a:endParaRPr lang="en-US" dirty="0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5600991" y="3180003"/>
                <a:ext cx="27603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z</a:t>
                </a:r>
                <a:endParaRPr lang="en-US" dirty="0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6033029" y="3119962"/>
                <a:ext cx="3048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dirty="0" smtClean="0"/>
                  <a:t>δ</a:t>
                </a:r>
                <a:endParaRPr lang="en-US" dirty="0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5756774" y="1935190"/>
                <a:ext cx="3161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dirty="0" smtClean="0"/>
                  <a:t>α</a:t>
                </a:r>
                <a:endParaRPr lang="en-US" dirty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6617400" y="4549479"/>
                <a:ext cx="3161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dirty="0" smtClean="0"/>
                  <a:t>α</a:t>
                </a:r>
                <a:endParaRPr lang="en-US" dirty="0"/>
              </a:p>
            </p:txBody>
          </p:sp>
          <p:sp>
            <p:nvSpPr>
              <p:cNvPr id="28" name="Arc 27"/>
              <p:cNvSpPr/>
              <p:nvPr/>
            </p:nvSpPr>
            <p:spPr>
              <a:xfrm rot="16803119">
                <a:off x="5772587" y="1678903"/>
                <a:ext cx="531419" cy="881905"/>
              </a:xfrm>
              <a:prstGeom prst="arc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Arc 28"/>
              <p:cNvSpPr/>
              <p:nvPr/>
            </p:nvSpPr>
            <p:spPr>
              <a:xfrm rot="5400000">
                <a:off x="6312665" y="4245140"/>
                <a:ext cx="596340" cy="810904"/>
              </a:xfrm>
              <a:prstGeom prst="arc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1" name="Straight Arrow Connector 30"/>
              <p:cNvCxnSpPr/>
              <p:nvPr/>
            </p:nvCxnSpPr>
            <p:spPr>
              <a:xfrm>
                <a:off x="6070727" y="4455268"/>
                <a:ext cx="548640" cy="0"/>
              </a:xfrm>
              <a:prstGeom prst="straightConnector1">
                <a:avLst/>
              </a:prstGeom>
              <a:ln w="25400"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/>
              <p:cNvCxnSpPr/>
              <p:nvPr/>
            </p:nvCxnSpPr>
            <p:spPr>
              <a:xfrm flipH="1">
                <a:off x="5733622" y="3489294"/>
                <a:ext cx="0" cy="837584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Arrow Connector 33"/>
              <p:cNvCxnSpPr/>
              <p:nvPr/>
            </p:nvCxnSpPr>
            <p:spPr>
              <a:xfrm flipH="1" flipV="1">
                <a:off x="5729372" y="2458451"/>
                <a:ext cx="0" cy="837584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TextBox 34"/>
              <p:cNvSpPr txBox="1"/>
              <p:nvPr/>
            </p:nvSpPr>
            <p:spPr>
              <a:xfrm>
                <a:off x="3877852" y="3367072"/>
                <a:ext cx="1029128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x = z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∙</a:t>
                </a:r>
                <a:r>
                  <a:rPr lang="el-GR" dirty="0" smtClean="0"/>
                  <a:t>εφδ</a:t>
                </a:r>
                <a:endParaRPr lang="en-US" dirty="0"/>
              </a:p>
            </p:txBody>
          </p:sp>
        </p:grpSp>
        <p:cxnSp>
          <p:nvCxnSpPr>
            <p:cNvPr id="10" name="Straight Connector 9"/>
            <p:cNvCxnSpPr/>
            <p:nvPr/>
          </p:nvCxnSpPr>
          <p:spPr>
            <a:xfrm>
              <a:off x="6590898" y="927100"/>
              <a:ext cx="0" cy="4206240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3936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8166852" y="1068746"/>
            <a:ext cx="170052" cy="343203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4546600" y="2752985"/>
            <a:ext cx="7467392" cy="31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6721407" y="2760929"/>
            <a:ext cx="51016" cy="57199"/>
          </a:xfrm>
          <a:prstGeom prst="ellipse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9743440" y="2752985"/>
            <a:ext cx="51015" cy="571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11415859" y="2778811"/>
            <a:ext cx="102031" cy="686407"/>
          </a:xfrm>
          <a:prstGeom prst="down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>
            <a:endCxn id="20" idx="2"/>
          </p:cNvCxnSpPr>
          <p:nvPr/>
        </p:nvCxnSpPr>
        <p:spPr>
          <a:xfrm>
            <a:off x="5284128" y="2188924"/>
            <a:ext cx="6182746" cy="1276295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8542384" y="2851055"/>
            <a:ext cx="779406" cy="157742"/>
          </a:xfrm>
          <a:prstGeom prst="straightConnector1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860456" y="2298559"/>
            <a:ext cx="609477" cy="122511"/>
          </a:xfrm>
          <a:prstGeom prst="straightConnector1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388144" y="2298559"/>
            <a:ext cx="401022" cy="6546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solidFill>
                  <a:srgbClr val="FF0000"/>
                </a:solidFill>
              </a:rPr>
              <a:t>Ε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9813131" y="2608801"/>
            <a:ext cx="528017" cy="6546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solidFill>
                  <a:srgbClr val="FF0000"/>
                </a:solidFill>
              </a:rPr>
              <a:t>Ε΄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6" name="Down Arrow 85"/>
          <p:cNvSpPr/>
          <p:nvPr/>
        </p:nvSpPr>
        <p:spPr>
          <a:xfrm flipV="1">
            <a:off x="5246100" y="2188924"/>
            <a:ext cx="102031" cy="58988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TextBox 87"/>
          <p:cNvSpPr txBox="1"/>
          <p:nvPr/>
        </p:nvSpPr>
        <p:spPr>
          <a:xfrm>
            <a:off x="7924896" y="2720051"/>
            <a:ext cx="470779" cy="6546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solidFill>
                  <a:schemeClr val="accent5">
                    <a:lumMod val="75000"/>
                  </a:schemeClr>
                </a:solidFill>
              </a:rPr>
              <a:t>Ο</a:t>
            </a:r>
            <a:endParaRPr lang="en-US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4675195" y="2124208"/>
            <a:ext cx="553059" cy="6546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h</a:t>
            </a:r>
            <a:r>
              <a:rPr lang="en-US" sz="2800" baseline="-25000" dirty="0" smtClean="0">
                <a:solidFill>
                  <a:schemeClr val="accent5">
                    <a:lumMod val="75000"/>
                  </a:schemeClr>
                </a:solidFill>
              </a:rPr>
              <a:t>0</a:t>
            </a:r>
            <a:endParaRPr lang="en-US" sz="2800" baseline="-25000" dirty="0">
              <a:solidFill>
                <a:schemeClr val="accent5">
                  <a:lumMod val="75000"/>
                </a:schemeClr>
              </a:solidFill>
            </a:endParaRPr>
          </a:p>
        </p:txBody>
      </p:sp>
      <p:grpSp>
        <p:nvGrpSpPr>
          <p:cNvPr id="102" name="Group 101"/>
          <p:cNvGrpSpPr/>
          <p:nvPr/>
        </p:nvGrpSpPr>
        <p:grpSpPr>
          <a:xfrm>
            <a:off x="5297114" y="2936148"/>
            <a:ext cx="2927673" cy="523220"/>
            <a:chOff x="1625506" y="1721165"/>
            <a:chExt cx="2623765" cy="418197"/>
          </a:xfrm>
        </p:grpSpPr>
        <p:sp>
          <p:nvSpPr>
            <p:cNvPr id="91" name="TextBox 90"/>
            <p:cNvSpPr txBox="1"/>
            <p:nvPr/>
          </p:nvSpPr>
          <p:spPr>
            <a:xfrm>
              <a:off x="2696801" y="1721165"/>
              <a:ext cx="347946" cy="4181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800" dirty="0"/>
                <a:t>α</a:t>
              </a:r>
              <a:endParaRPr lang="en-US" sz="2800" baseline="-25000" dirty="0"/>
            </a:p>
          </p:txBody>
        </p:sp>
        <p:cxnSp>
          <p:nvCxnSpPr>
            <p:cNvPr id="95" name="Straight Arrow Connector 94"/>
            <p:cNvCxnSpPr/>
            <p:nvPr/>
          </p:nvCxnSpPr>
          <p:spPr>
            <a:xfrm>
              <a:off x="3170008" y="1982775"/>
              <a:ext cx="1079263" cy="0"/>
            </a:xfrm>
            <a:prstGeom prst="straightConnector1">
              <a:avLst/>
            </a:prstGeom>
            <a:ln w="158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/>
            <p:nvPr/>
          </p:nvCxnSpPr>
          <p:spPr>
            <a:xfrm flipH="1">
              <a:off x="1625506" y="1996648"/>
              <a:ext cx="1078992" cy="0"/>
            </a:xfrm>
            <a:prstGeom prst="straightConnector1">
              <a:avLst/>
            </a:prstGeom>
            <a:ln w="158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8" name="Straight Connector 97"/>
          <p:cNvCxnSpPr/>
          <p:nvPr/>
        </p:nvCxnSpPr>
        <p:spPr>
          <a:xfrm>
            <a:off x="5284128" y="2835010"/>
            <a:ext cx="0" cy="462055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11518610" y="2812769"/>
            <a:ext cx="477934" cy="6546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6"/>
                </a:solidFill>
              </a:rPr>
              <a:t>h</a:t>
            </a:r>
            <a:r>
              <a:rPr lang="en-US" sz="2800" baseline="-25000" dirty="0" smtClean="0">
                <a:solidFill>
                  <a:schemeClr val="accent6"/>
                </a:solidFill>
              </a:rPr>
              <a:t>i</a:t>
            </a:r>
            <a:endParaRPr lang="en-US" sz="2800" baseline="-25000" dirty="0">
              <a:solidFill>
                <a:schemeClr val="accent6"/>
              </a:solidFill>
            </a:endParaRPr>
          </a:p>
        </p:txBody>
      </p:sp>
      <p:grpSp>
        <p:nvGrpSpPr>
          <p:cNvPr id="103" name="Group 102"/>
          <p:cNvGrpSpPr/>
          <p:nvPr/>
        </p:nvGrpSpPr>
        <p:grpSpPr>
          <a:xfrm>
            <a:off x="8258484" y="1816350"/>
            <a:ext cx="3211856" cy="523220"/>
            <a:chOff x="1625506" y="1721165"/>
            <a:chExt cx="2878449" cy="418206"/>
          </a:xfrm>
        </p:grpSpPr>
        <p:sp>
          <p:nvSpPr>
            <p:cNvPr id="104" name="TextBox 103"/>
            <p:cNvSpPr txBox="1"/>
            <p:nvPr/>
          </p:nvSpPr>
          <p:spPr>
            <a:xfrm>
              <a:off x="2828827" y="1721165"/>
              <a:ext cx="336453" cy="4182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800" dirty="0" smtClean="0"/>
                <a:t>β</a:t>
              </a:r>
              <a:endParaRPr lang="en-US" sz="2800" baseline="-25000" dirty="0"/>
            </a:p>
          </p:txBody>
        </p:sp>
        <p:cxnSp>
          <p:nvCxnSpPr>
            <p:cNvPr id="105" name="Straight Arrow Connector 104"/>
            <p:cNvCxnSpPr/>
            <p:nvPr/>
          </p:nvCxnSpPr>
          <p:spPr>
            <a:xfrm>
              <a:off x="3223795" y="1982775"/>
              <a:ext cx="1280160" cy="0"/>
            </a:xfrm>
            <a:prstGeom prst="straightConnector1">
              <a:avLst/>
            </a:prstGeom>
            <a:ln w="158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105"/>
            <p:cNvCxnSpPr/>
            <p:nvPr/>
          </p:nvCxnSpPr>
          <p:spPr>
            <a:xfrm flipH="1">
              <a:off x="1625506" y="1996648"/>
              <a:ext cx="1188720" cy="0"/>
            </a:xfrm>
            <a:prstGeom prst="straightConnector1">
              <a:avLst/>
            </a:prstGeom>
            <a:ln w="15875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7" name="Straight Connector 106"/>
          <p:cNvCxnSpPr/>
          <p:nvPr/>
        </p:nvCxnSpPr>
        <p:spPr>
          <a:xfrm>
            <a:off x="11466875" y="2143358"/>
            <a:ext cx="0" cy="572006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ight Triangle 107"/>
          <p:cNvSpPr/>
          <p:nvPr/>
        </p:nvSpPr>
        <p:spPr>
          <a:xfrm>
            <a:off x="5352522" y="2245199"/>
            <a:ext cx="2632138" cy="533613"/>
          </a:xfrm>
          <a:prstGeom prst="rtTriangle">
            <a:avLst/>
          </a:prstGeom>
          <a:solidFill>
            <a:srgbClr val="FDBFC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ight Triangle 108"/>
          <p:cNvSpPr/>
          <p:nvPr/>
        </p:nvSpPr>
        <p:spPr>
          <a:xfrm flipH="1" flipV="1">
            <a:off x="8336902" y="2810184"/>
            <a:ext cx="3078236" cy="655034"/>
          </a:xfrm>
          <a:prstGeom prst="rtTriangl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1" name="TextBox 110"/>
              <p:cNvSpPr txBox="1"/>
              <p:nvPr/>
            </p:nvSpPr>
            <p:spPr>
              <a:xfrm>
                <a:off x="278133" y="1212577"/>
                <a:ext cx="3149600" cy="1146276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l-GR" sz="3200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111" name="TextBox 1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133" y="1212577"/>
                <a:ext cx="3149600" cy="114627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2" name="TextBox 111"/>
              <p:cNvSpPr txBox="1"/>
              <p:nvPr/>
            </p:nvSpPr>
            <p:spPr>
              <a:xfrm>
                <a:off x="184443" y="5031276"/>
                <a:ext cx="4001602" cy="1143133"/>
              </a:xfrm>
              <a:prstGeom prst="rect">
                <a:avLst/>
              </a:prstGeom>
              <a:ln w="3810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=− 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3200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num>
                        <m:den>
                          <m:r>
                            <a:rPr lang="el-GR" sz="32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112" name="TextBox 1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443" y="5031276"/>
                <a:ext cx="4001602" cy="114313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38100"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4" name="TextBox 113"/>
          <p:cNvSpPr txBox="1"/>
          <p:nvPr/>
        </p:nvSpPr>
        <p:spPr>
          <a:xfrm>
            <a:off x="0" y="229971"/>
            <a:ext cx="65524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/>
              <a:t>Προσδιορισμός εστιακής απόστασης </a:t>
            </a:r>
            <a:r>
              <a:rPr lang="en-US" sz="3200" dirty="0" smtClean="0"/>
              <a:t>f</a:t>
            </a:r>
            <a:endParaRPr lang="en-US" sz="3200" dirty="0"/>
          </a:p>
        </p:txBody>
      </p:sp>
      <p:sp>
        <p:nvSpPr>
          <p:cNvPr id="115" name="Rectangle 114"/>
          <p:cNvSpPr/>
          <p:nvPr/>
        </p:nvSpPr>
        <p:spPr>
          <a:xfrm>
            <a:off x="184443" y="4152990"/>
            <a:ext cx="54766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dirty="0">
                <a:solidFill>
                  <a:prstClr val="black"/>
                </a:solidFill>
              </a:rPr>
              <a:t>Εγκάρσια Γραμμική Μεγέθυνση</a:t>
            </a:r>
            <a:endParaRPr lang="en-US" dirty="0"/>
          </a:p>
        </p:txBody>
      </p:sp>
      <p:cxnSp>
        <p:nvCxnSpPr>
          <p:cNvPr id="118" name="Straight Arrow Connector 117"/>
          <p:cNvCxnSpPr/>
          <p:nvPr/>
        </p:nvCxnSpPr>
        <p:spPr>
          <a:xfrm flipV="1">
            <a:off x="4147402" y="5269296"/>
            <a:ext cx="1751697" cy="33318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6069264" y="4979177"/>
            <a:ext cx="5104795" cy="5232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800" dirty="0" smtClean="0"/>
              <a:t>M &lt; 0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el-G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είδωλο ανεστραμμένο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120" name="TextBox 119"/>
          <p:cNvSpPr txBox="1"/>
          <p:nvPr/>
        </p:nvSpPr>
        <p:spPr>
          <a:xfrm>
            <a:off x="6069264" y="5829699"/>
            <a:ext cx="3633239" cy="523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800" dirty="0" smtClean="0"/>
              <a:t>M </a:t>
            </a:r>
            <a:r>
              <a:rPr lang="el-GR" sz="2800" dirty="0" smtClean="0"/>
              <a:t>&gt;</a:t>
            </a:r>
            <a:r>
              <a:rPr lang="en-US" sz="2800" dirty="0" smtClean="0"/>
              <a:t> 0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el-G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είδωλο ορθό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cxnSp>
        <p:nvCxnSpPr>
          <p:cNvPr id="124" name="Straight Arrow Connector 123"/>
          <p:cNvCxnSpPr/>
          <p:nvPr/>
        </p:nvCxnSpPr>
        <p:spPr>
          <a:xfrm>
            <a:off x="4186045" y="5656245"/>
            <a:ext cx="1713054" cy="34690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1645685" y="2968504"/>
            <a:ext cx="508473" cy="7078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7030A0"/>
                </a:solidFill>
              </a:rPr>
              <a:t>D</a:t>
            </a:r>
          </a:p>
        </p:txBody>
      </p:sp>
      <p:cxnSp>
        <p:nvCxnSpPr>
          <p:cNvPr id="129" name="Straight Arrow Connector 128"/>
          <p:cNvCxnSpPr>
            <a:endCxn id="130" idx="4"/>
          </p:cNvCxnSpPr>
          <p:nvPr/>
        </p:nvCxnSpPr>
        <p:spPr>
          <a:xfrm flipH="1" flipV="1">
            <a:off x="761882" y="2483868"/>
            <a:ext cx="927770" cy="524929"/>
          </a:xfrm>
          <a:prstGeom prst="straightConnector1">
            <a:avLst/>
          </a:prstGeom>
          <a:ln w="571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Oval 129"/>
          <p:cNvSpPr/>
          <p:nvPr/>
        </p:nvSpPr>
        <p:spPr>
          <a:xfrm>
            <a:off x="444264" y="1131544"/>
            <a:ext cx="635236" cy="135232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297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  <p:bldP spid="109" grpId="0" animBg="1"/>
      <p:bldP spid="112" grpId="0" animBg="1"/>
      <p:bldP spid="115" grpId="0"/>
      <p:bldP spid="119" grpId="0" animBg="1"/>
      <p:bldP spid="1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617334" y="-2759"/>
            <a:ext cx="5643276" cy="70788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l-GR" sz="4000" dirty="0" smtClean="0">
                <a:solidFill>
                  <a:srgbClr val="C00000"/>
                </a:solidFill>
              </a:rPr>
              <a:t>ΣΥΓΚΛΙΝΩΝ ΦΑΚΟΣ  (</a:t>
            </a:r>
            <a:r>
              <a:rPr lang="en-US" sz="4000" dirty="0" smtClean="0">
                <a:solidFill>
                  <a:srgbClr val="C00000"/>
                </a:solidFill>
              </a:rPr>
              <a:t>f &gt; 0)</a:t>
            </a: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3560" y="1091808"/>
            <a:ext cx="429260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3600" dirty="0" smtClean="0">
                <a:solidFill>
                  <a:srgbClr val="FFFF00"/>
                </a:solidFill>
              </a:rPr>
              <a:t>ΠΡΑΓΜΑΤΙΚΟ ΕΙΔΩΛΟ</a:t>
            </a:r>
            <a:endParaRPr lang="en-US" sz="3600" dirty="0">
              <a:solidFill>
                <a:srgbClr val="FFFF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1115060" y="5407584"/>
                <a:ext cx="3149600" cy="1146276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l-GR" sz="32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l-GR" sz="3200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060" y="5407584"/>
                <a:ext cx="3149600" cy="114627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20" y="1837374"/>
            <a:ext cx="5262880" cy="3503783"/>
          </a:xfrm>
          <a:prstGeom prst="rect">
            <a:avLst/>
          </a:prstGeom>
        </p:spPr>
      </p:pic>
      <p:grpSp>
        <p:nvGrpSpPr>
          <p:cNvPr id="25" name="Group 24"/>
          <p:cNvGrpSpPr/>
          <p:nvPr/>
        </p:nvGrpSpPr>
        <p:grpSpPr>
          <a:xfrm>
            <a:off x="5822993" y="1437689"/>
            <a:ext cx="6272222" cy="4209448"/>
            <a:chOff x="6527800" y="1557974"/>
            <a:chExt cx="5548322" cy="3801410"/>
          </a:xfrm>
        </p:grpSpPr>
        <p:grpSp>
          <p:nvGrpSpPr>
            <p:cNvPr id="13" name="Group 12"/>
            <p:cNvGrpSpPr/>
            <p:nvPr/>
          </p:nvGrpSpPr>
          <p:grpSpPr>
            <a:xfrm>
              <a:off x="6527800" y="1557974"/>
              <a:ext cx="5548322" cy="3801410"/>
              <a:chOff x="6276204" y="1961258"/>
              <a:chExt cx="5128396" cy="3801410"/>
            </a:xfrm>
          </p:grpSpPr>
          <p:pic>
            <p:nvPicPr>
              <p:cNvPr id="5" name="Picture 4"/>
              <p:cNvPicPr>
                <a:picLocks noChangeAspect="1"/>
              </p:cNvPicPr>
              <p:nvPr/>
            </p:nvPicPr>
            <p:blipFill rotWithShape="1">
              <a:blip r:embed="rId4"/>
              <a:srcRect l="3880" r="25262" b="41770"/>
              <a:stretch/>
            </p:blipFill>
            <p:spPr>
              <a:xfrm>
                <a:off x="6276204" y="1961258"/>
                <a:ext cx="5128396" cy="3801410"/>
              </a:xfrm>
              <a:prstGeom prst="snip1Rect">
                <a:avLst/>
              </a:prstGeom>
            </p:spPr>
          </p:pic>
          <p:sp>
            <p:nvSpPr>
              <p:cNvPr id="11" name="Rectangle 10"/>
              <p:cNvSpPr/>
              <p:nvPr/>
            </p:nvSpPr>
            <p:spPr>
              <a:xfrm>
                <a:off x="10655300" y="3581400"/>
                <a:ext cx="749300" cy="952500"/>
              </a:xfrm>
              <a:prstGeom prst="snip1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9" name="Rectangle 18"/>
            <p:cNvSpPr/>
            <p:nvPr/>
          </p:nvSpPr>
          <p:spPr>
            <a:xfrm>
              <a:off x="9136869" y="4960443"/>
              <a:ext cx="431800" cy="330200"/>
            </a:xfrm>
            <a:prstGeom prst="snip1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7295332" y="1091809"/>
            <a:ext cx="429260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3600" dirty="0" smtClean="0">
                <a:solidFill>
                  <a:srgbClr val="00B0F0"/>
                </a:solidFill>
              </a:rPr>
              <a:t>ΦΑΝΤΑΣΤΙΚΟ ΕΙΔΩΛΟ</a:t>
            </a:r>
            <a:endParaRPr lang="en-US" sz="3600" dirty="0">
              <a:solidFill>
                <a:srgbClr val="00B0F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7197672" y="5407584"/>
                <a:ext cx="3149600" cy="1146276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l-GR" sz="32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l-GR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l-GR" sz="3200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7672" y="5407584"/>
                <a:ext cx="3149600" cy="114627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9780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 animBg="1"/>
      <p:bldP spid="10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8906" r="32140" b="17283"/>
          <a:stretch/>
        </p:blipFill>
        <p:spPr>
          <a:xfrm>
            <a:off x="1574328" y="525504"/>
            <a:ext cx="9830272" cy="526382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160134" y="98841"/>
            <a:ext cx="5899757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l-GR" sz="4000" dirty="0" smtClean="0">
                <a:solidFill>
                  <a:srgbClr val="00B0F0"/>
                </a:solidFill>
              </a:rPr>
              <a:t>ΑΠΟΚΛΙΝΩΝ ΦΑΚΟΣ  (</a:t>
            </a:r>
            <a:r>
              <a:rPr lang="en-US" sz="4000" dirty="0" smtClean="0">
                <a:solidFill>
                  <a:srgbClr val="00B0F0"/>
                </a:solidFill>
              </a:rPr>
              <a:t>f </a:t>
            </a:r>
            <a:r>
              <a:rPr lang="el-GR" sz="4000" dirty="0" smtClean="0">
                <a:solidFill>
                  <a:srgbClr val="00B0F0"/>
                </a:solidFill>
              </a:rPr>
              <a:t>&lt;</a:t>
            </a:r>
            <a:r>
              <a:rPr lang="en-US" sz="4000" dirty="0" smtClean="0">
                <a:solidFill>
                  <a:srgbClr val="00B0F0"/>
                </a:solidFill>
              </a:rPr>
              <a:t> 0)</a:t>
            </a:r>
            <a:endParaRPr lang="en-US" sz="4000" dirty="0">
              <a:solidFill>
                <a:srgbClr val="00B0F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311351" y="5112159"/>
                <a:ext cx="3759200" cy="1103828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l-GR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l-GR" sz="32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l-GR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l-GR" sz="3200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351" y="5112159"/>
                <a:ext cx="3759200" cy="110382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660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232" r="3310" b="4392"/>
          <a:stretch/>
        </p:blipFill>
        <p:spPr>
          <a:xfrm>
            <a:off x="921674" y="1003301"/>
            <a:ext cx="10495626" cy="5410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86100" y="139700"/>
            <a:ext cx="6704079" cy="707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l-GR" sz="4000" dirty="0" smtClean="0"/>
              <a:t>ΤΥΠΟΙ ΕΙΔΩΛΩΝ ΚΑΙ ΠΡΟΣΗΜΑ</a:t>
            </a: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8265" y="308977"/>
            <a:ext cx="1540806" cy="120032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l-GR" sz="3600" b="1" dirty="0" smtClean="0"/>
              <a:t>α </a:t>
            </a:r>
            <a:r>
              <a:rPr lang="el-G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↔</a:t>
            </a:r>
            <a:r>
              <a:rPr lang="el-GR" sz="3600" b="1" dirty="0" smtClean="0"/>
              <a:t> </a:t>
            </a:r>
            <a:r>
              <a:rPr lang="en-US" sz="3600" b="1" dirty="0" smtClean="0"/>
              <a:t>x</a:t>
            </a:r>
            <a:r>
              <a:rPr lang="en-US" sz="3600" b="1" baseline="-25000" dirty="0" smtClean="0"/>
              <a:t>o</a:t>
            </a:r>
            <a:endParaRPr lang="en-US" sz="3600" b="1" baseline="-25000" dirty="0" smtClean="0"/>
          </a:p>
          <a:p>
            <a:r>
              <a:rPr lang="el-GR" sz="3600" b="1" dirty="0" smtClean="0"/>
              <a:t>β </a:t>
            </a:r>
            <a:r>
              <a:rPr lang="el-G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↔</a:t>
            </a:r>
            <a:r>
              <a:rPr lang="el-GR" sz="3600" b="1" dirty="0" smtClean="0"/>
              <a:t> </a:t>
            </a:r>
            <a:r>
              <a:rPr lang="en-US" sz="3600" b="1" dirty="0" smtClean="0"/>
              <a:t>x</a:t>
            </a:r>
            <a:r>
              <a:rPr lang="en-US" sz="3600" b="1" baseline="-25000" dirty="0" smtClean="0"/>
              <a:t>i</a:t>
            </a:r>
            <a:endParaRPr lang="en-US" sz="3600" b="1" baseline="-25000" dirty="0"/>
          </a:p>
        </p:txBody>
      </p:sp>
    </p:spTree>
    <p:extLst>
      <p:ext uri="{BB962C8B-B14F-4D97-AF65-F5344CB8AC3E}">
        <p14:creationId xmlns:p14="http://schemas.microsoft.com/office/powerpoint/2010/main" val="22573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2982</TotalTime>
  <Words>176</Words>
  <Application>Microsoft Office PowerPoint</Application>
  <PresentationFormat>Widescreen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Marina</dc:creator>
  <cp:keywords>Α</cp:keywords>
  <cp:lastModifiedBy>Marina</cp:lastModifiedBy>
  <cp:revision>69</cp:revision>
  <dcterms:created xsi:type="dcterms:W3CDTF">2020-10-25T07:00:34Z</dcterms:created>
  <dcterms:modified xsi:type="dcterms:W3CDTF">2022-11-08T07:09:32Z</dcterms:modified>
</cp:coreProperties>
</file>