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4E77DE-A3C3-41F0-92AD-68048FABF483}" type="datetimeFigureOut">
              <a:rPr lang="en-US" smtClean="0"/>
              <a:pPr/>
              <a:t>10/10/2019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1F2885-2686-4E61-A48A-7939824ADD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6FED13-5AA8-4366-9F46-8520A15E4545}" type="datetimeFigureOut">
              <a:rPr lang="en-US" smtClean="0"/>
              <a:pPr/>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A4314-4C6D-4DB7-9D80-D9C1C74606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FED13-5AA8-4366-9F46-8520A15E4545}" type="datetimeFigureOut">
              <a:rPr lang="en-US" smtClean="0"/>
              <a:pPr/>
              <a:t>10/10/2019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A4314-4C6D-4DB7-9D80-D9C1C74606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4.v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el.wikipedia.org/w/index.php?title=%CE%97%CE%BB%CE%B5%CE%BA%CF%84%CF%81%CE%BF%CE%BC%CE%B1%CE%B3%CE%BD%CE%AE%CF%84%CE%B7%CF%82&amp;action=edit&amp;redlink=1" TargetMode="External"/><Relationship Id="rId3" Type="http://schemas.openxmlformats.org/officeDocument/2006/relationships/oleObject" Target="../embeddings/oleObject11.bin"/><Relationship Id="rId7" Type="http://schemas.openxmlformats.org/officeDocument/2006/relationships/hyperlink" Target="https://el.wikipedia.org/wiki/%CE%A0%CE%B7%CE%BD%CE%AF%CE%BF" TargetMode="External"/><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hyperlink" Target="https://el.wikipedia.org/wiki/%CE%9C%CE%B1%CE%B3%CE%BD%CE%B7%CF%84%CE%B9%CE%BA%CF%8C_%CE%BA%CF%8D%CE%BA%CE%BB%CF%89%CE%BC%CE%B1" TargetMode="External"/><Relationship Id="rId5" Type="http://schemas.openxmlformats.org/officeDocument/2006/relationships/hyperlink" Target="https://el.wikipedia.org/wiki/%CE%9C%CE%B1%CE%B3%CE%BD%CE%AE%CF%84%CE%B7%CF%82" TargetMode="External"/><Relationship Id="rId4" Type="http://schemas.openxmlformats.org/officeDocument/2006/relationships/hyperlink" Target="https://el.wikipedia.org/wiki/%CE%9C%CE%B1%CE%B3%CE%BD%CE%B7%CF%84%CE%B9%CE%BA%CE%AE_%CF%81%CE%BF%CE%A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l-GR" b="1" dirty="0" smtClean="0">
                <a:solidFill>
                  <a:schemeClr val="tx1"/>
                </a:solidFill>
                <a:latin typeface="+mj-lt"/>
                <a:ea typeface="+mj-ea"/>
                <a:cs typeface="+mj-cs"/>
              </a:rPr>
              <a:t>ΤΜΗΜΑ</a:t>
            </a:r>
            <a:r>
              <a:rPr lang="el-GR" b="1" dirty="0" smtClean="0">
                <a:solidFill>
                  <a:schemeClr val="tx1"/>
                </a:solidFill>
              </a:rPr>
              <a:t> ΗΛΕΚΤΡΟΛΟΓΩΝ ΚΑΙ ΗΛΕΚΤΡΟΝΙΚΩΝ ΜΗΧΑΝΙΚΩΝ </a:t>
            </a:r>
            <a:endParaRPr lang="en-US" b="1" dirty="0">
              <a:solidFill>
                <a:schemeClr val="tx1"/>
              </a:solidFill>
            </a:endParaRPr>
          </a:p>
        </p:txBody>
      </p:sp>
      <p:sp>
        <p:nvSpPr>
          <p:cNvPr id="5" name="Title 4"/>
          <p:cNvSpPr>
            <a:spLocks noGrp="1"/>
          </p:cNvSpPr>
          <p:nvPr>
            <p:ph type="ctrTitle"/>
          </p:nvPr>
        </p:nvSpPr>
        <p:spPr>
          <a:xfrm>
            <a:off x="685800" y="1524000"/>
            <a:ext cx="7772400" cy="1142999"/>
          </a:xfrm>
        </p:spPr>
        <p:txBody>
          <a:bodyPr>
            <a:normAutofit/>
          </a:bodyPr>
          <a:lstStyle/>
          <a:p>
            <a:r>
              <a:rPr lang="el-GR" sz="3200" dirty="0" smtClean="0"/>
              <a:t>ΠΑΝΕΠΙΣΤΗΜΙΟ ΔΥΤΙΚΗΣ </a:t>
            </a:r>
            <a:r>
              <a:rPr lang="el-GR" sz="3200" dirty="0" smtClean="0"/>
              <a:t>ΑΤΤΙΚΗΣ </a:t>
            </a:r>
            <a:br>
              <a:rPr lang="el-GR" sz="3200" dirty="0" smtClean="0"/>
            </a:br>
            <a:r>
              <a:rPr lang="el-GR" sz="3200" dirty="0" smtClean="0"/>
              <a:t>ΣΧΟΛΗ ΜΗΧΑΝΙΚΩΝ </a:t>
            </a:r>
            <a:r>
              <a:rPr lang="el-GR" sz="3200" dirty="0" smtClean="0"/>
              <a:t> </a:t>
            </a:r>
            <a:endParaRPr lang="en-US" sz="3200" dirty="0"/>
          </a:p>
        </p:txBody>
      </p:sp>
      <p:pic>
        <p:nvPicPr>
          <p:cNvPr id="9218" name="Picture 2" descr="Logo"/>
          <p:cNvPicPr>
            <a:picLocks noChangeAspect="1" noChangeArrowheads="1"/>
          </p:cNvPicPr>
          <p:nvPr/>
        </p:nvPicPr>
        <p:blipFill>
          <a:blip r:embed="rId2" cstate="print"/>
          <a:srcRect/>
          <a:stretch>
            <a:fillRect/>
          </a:stretch>
        </p:blipFill>
        <p:spPr bwMode="auto">
          <a:xfrm>
            <a:off x="381000" y="304800"/>
            <a:ext cx="1981200" cy="1752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09599"/>
          </a:xfrm>
        </p:spPr>
        <p:txBody>
          <a:bodyPr>
            <a:normAutofit/>
          </a:bodyPr>
          <a:lstStyle/>
          <a:p>
            <a:r>
              <a:rPr lang="el-GR" sz="2400" b="1" dirty="0" smtClean="0"/>
              <a:t>Λειτουργία στα τέσσερα τεταρτημόρια </a:t>
            </a:r>
            <a:endParaRPr lang="en-US" sz="2400" b="1" dirty="0"/>
          </a:p>
        </p:txBody>
      </p:sp>
      <p:sp>
        <p:nvSpPr>
          <p:cNvPr id="3" name="Subtitle 2"/>
          <p:cNvSpPr>
            <a:spLocks noGrp="1"/>
          </p:cNvSpPr>
          <p:nvPr>
            <p:ph type="subTitle" idx="1"/>
          </p:nvPr>
        </p:nvSpPr>
        <p:spPr>
          <a:xfrm>
            <a:off x="304800" y="990600"/>
            <a:ext cx="8229600" cy="5562600"/>
          </a:xfrm>
        </p:spPr>
        <p:txBody>
          <a:bodyPr>
            <a:normAutofit/>
          </a:bodyPr>
          <a:lstStyle/>
          <a:p>
            <a:r>
              <a:rPr lang="el-GR" sz="1800" b="1" dirty="0" smtClean="0">
                <a:solidFill>
                  <a:srgbClr val="FF0000"/>
                </a:solidFill>
              </a:rPr>
              <a:t>Λειτουργία στα τέσσερα τεταρτημόρια  </a:t>
            </a:r>
          </a:p>
          <a:p>
            <a:r>
              <a:rPr lang="el-GR" sz="1800" b="1" dirty="0" smtClean="0">
                <a:solidFill>
                  <a:schemeClr val="tx1"/>
                </a:solidFill>
              </a:rPr>
              <a:t>Τα περισσότερα είδη των Η.Μ μπορούν να λειτουργήσουν και στα τέσσερα τεταρτημόρια της χαρακτηριστικής ροπής στροφών η ισοδύναμα της χαρακτηριστικής τάσης –ρεύματος τυμπάνου </a:t>
            </a:r>
          </a:p>
          <a:p>
            <a:pPr algn="l">
              <a:buFont typeface="Arial" pitchFamily="34" charset="0"/>
              <a:buChar char="•"/>
            </a:pPr>
            <a:r>
              <a:rPr lang="el-GR" sz="1000" b="1" dirty="0" smtClean="0">
                <a:solidFill>
                  <a:srgbClr val="FF0000"/>
                </a:solidFill>
              </a:rPr>
              <a:t>Στο πρώτο τεταρτημόριο </a:t>
            </a:r>
            <a:r>
              <a:rPr lang="el-GR" sz="1000" b="1" dirty="0" smtClean="0">
                <a:solidFill>
                  <a:schemeClr val="tx1"/>
                </a:solidFill>
              </a:rPr>
              <a:t>η ηλεκτρική μηχανή λειτουργεί  ως κινητήρας με δεξιόστροφη φορά  περιστροφής  </a:t>
            </a:r>
          </a:p>
          <a:p>
            <a:pPr algn="l">
              <a:buFont typeface="Arial" pitchFamily="34" charset="0"/>
              <a:buChar char="•"/>
            </a:pPr>
            <a:r>
              <a:rPr lang="el-GR" sz="1000" b="1" dirty="0" smtClean="0">
                <a:solidFill>
                  <a:srgbClr val="FF0000"/>
                </a:solidFill>
              </a:rPr>
              <a:t>Με την αλλαγή φοράς του ρεύματος τυμπάνου η ηλεκτρική μηχανή μετατρέπεται από κινητήρας σε γεννήτρια και γίνεται μετάβαση από το πρώτο στο δεύτερο τεταρτημόριο</a:t>
            </a:r>
          </a:p>
          <a:p>
            <a:pPr algn="l">
              <a:buFont typeface="Arial" pitchFamily="34" charset="0"/>
              <a:buChar char="•"/>
            </a:pPr>
            <a:r>
              <a:rPr lang="el-GR" sz="1000" b="1" dirty="0" smtClean="0">
                <a:solidFill>
                  <a:srgbClr val="FF0000"/>
                </a:solidFill>
              </a:rPr>
              <a:t>Στο δεύτερο </a:t>
            </a:r>
            <a:r>
              <a:rPr lang="el-GR" sz="1000" b="1" dirty="0" smtClean="0">
                <a:solidFill>
                  <a:schemeClr val="tx1"/>
                </a:solidFill>
              </a:rPr>
              <a:t>η μηχανή εξακολουθεί να στρέφεται δεξιόστροφα με τη διαφορά ότι η παραγόμενη ροπή είναι πλέον αντιδρώσα ροπή, δηλαδή αντιτίθεται στη φορά περιστροφής του δρομέα </a:t>
            </a:r>
          </a:p>
          <a:p>
            <a:pPr algn="l">
              <a:buFont typeface="Arial" pitchFamily="34" charset="0"/>
              <a:buChar char="•"/>
            </a:pPr>
            <a:r>
              <a:rPr lang="el-GR" sz="1000" b="1" dirty="0" smtClean="0">
                <a:solidFill>
                  <a:srgbClr val="FF0000"/>
                </a:solidFill>
              </a:rPr>
              <a:t>Στο τρίτο τεταρτημόριο </a:t>
            </a:r>
            <a:r>
              <a:rPr lang="el-GR" sz="1000" b="1" dirty="0" smtClean="0">
                <a:solidFill>
                  <a:schemeClr val="tx1"/>
                </a:solidFill>
              </a:rPr>
              <a:t>η ηλεκτρική μηχανή λειτουργεί ως κινητήρας με αντίθετη φορά περιστροφής από εκείνη του πρώτου τεταρτημορίου </a:t>
            </a:r>
          </a:p>
          <a:p>
            <a:pPr algn="l">
              <a:buFont typeface="Arial" pitchFamily="34" charset="0"/>
              <a:buChar char="•"/>
            </a:pPr>
            <a:r>
              <a:rPr lang="el-GR" sz="1000" b="1" dirty="0" smtClean="0">
                <a:solidFill>
                  <a:srgbClr val="FF0000"/>
                </a:solidFill>
              </a:rPr>
              <a:t>Στο τέταρτο τεταρτημόριο </a:t>
            </a:r>
            <a:r>
              <a:rPr lang="el-GR" sz="1000" b="1" dirty="0" smtClean="0">
                <a:solidFill>
                  <a:schemeClr val="tx1"/>
                </a:solidFill>
              </a:rPr>
              <a:t>η μηχανή λειτουργεί πάλι ως γεννήτρια με αριστερόστροφη φορά περιστροφής </a:t>
            </a:r>
            <a:endParaRPr lang="en-US" sz="1000" dirty="0">
              <a:solidFill>
                <a:schemeClr val="tx1"/>
              </a:solidFill>
            </a:endParaRPr>
          </a:p>
        </p:txBody>
      </p:sp>
      <p:graphicFrame>
        <p:nvGraphicFramePr>
          <p:cNvPr id="1026" name="Object 7"/>
          <p:cNvGraphicFramePr>
            <a:graphicFrameLocks noChangeAspect="1"/>
          </p:cNvGraphicFramePr>
          <p:nvPr/>
        </p:nvGraphicFramePr>
        <p:xfrm>
          <a:off x="1905000" y="3657600"/>
          <a:ext cx="5562600" cy="2902014"/>
        </p:xfrm>
        <a:graphic>
          <a:graphicData uri="http://schemas.openxmlformats.org/presentationml/2006/ole">
            <p:oleObj spid="_x0000_s1026" name="Visio" r:id="rId3" imgW="3339853" imgH="2283028" progId="Visio.Drawing.11">
              <p:embed/>
            </p:oleObj>
          </a:graphicData>
        </a:graphic>
      </p:graphicFrame>
      <p:sp>
        <p:nvSpPr>
          <p:cNvPr id="6" name="Title 1"/>
          <p:cNvSpPr txBox="1">
            <a:spLocks/>
          </p:cNvSpPr>
          <p:nvPr/>
        </p:nvSpPr>
        <p:spPr>
          <a:xfrm>
            <a:off x="914400" y="2209800"/>
            <a:ext cx="7772400" cy="1371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smtClean="0">
                <a:ln>
                  <a:noFill/>
                </a:ln>
                <a:solidFill>
                  <a:schemeClr val="tx1"/>
                </a:solidFill>
                <a:effectLst/>
                <a:uLnTx/>
                <a:uFillTx/>
                <a:latin typeface="+mj-lt"/>
                <a:ea typeface="+mj-ea"/>
                <a:cs typeface="+mj-cs"/>
              </a:rPr>
              <a:t> </a:t>
            </a:r>
            <a:endParaRPr kumimoji="0" lang="en-US"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Text Box 11"/>
          <p:cNvSpPr txBox="1">
            <a:spLocks noChangeArrowheads="1"/>
          </p:cNvSpPr>
          <p:nvPr/>
        </p:nvSpPr>
        <p:spPr bwMode="auto">
          <a:xfrm>
            <a:off x="7086599" y="3886201"/>
            <a:ext cx="1676401" cy="1200329"/>
          </a:xfrm>
          <a:prstGeom prst="rect">
            <a:avLst/>
          </a:prstGeom>
          <a:noFill/>
          <a:ln w="9525">
            <a:noFill/>
            <a:miter lim="800000"/>
            <a:headEnd/>
            <a:tailEnd/>
          </a:ln>
        </p:spPr>
        <p:txBody>
          <a:bodyPr wrap="square">
            <a:spAutoFit/>
          </a:bodyPr>
          <a:lstStyle/>
          <a:p>
            <a:r>
              <a:rPr lang="el-GR" dirty="0">
                <a:solidFill>
                  <a:srgbClr val="FF0000"/>
                </a:solidFill>
              </a:rPr>
              <a:t>Κινητήρας με δεξιόστροφη </a:t>
            </a:r>
          </a:p>
          <a:p>
            <a:r>
              <a:rPr lang="el-GR" dirty="0">
                <a:solidFill>
                  <a:srgbClr val="FF0000"/>
                </a:solidFill>
              </a:rPr>
              <a:t>φορά περιστροφής</a:t>
            </a:r>
          </a:p>
        </p:txBody>
      </p:sp>
      <p:sp>
        <p:nvSpPr>
          <p:cNvPr id="8" name="Text Box 12"/>
          <p:cNvSpPr txBox="1">
            <a:spLocks noChangeArrowheads="1"/>
          </p:cNvSpPr>
          <p:nvPr/>
        </p:nvSpPr>
        <p:spPr bwMode="auto">
          <a:xfrm>
            <a:off x="6934200" y="5486400"/>
            <a:ext cx="1981200" cy="1200329"/>
          </a:xfrm>
          <a:prstGeom prst="rect">
            <a:avLst/>
          </a:prstGeom>
          <a:noFill/>
          <a:ln w="9525">
            <a:noFill/>
            <a:miter lim="800000"/>
            <a:headEnd/>
            <a:tailEnd/>
          </a:ln>
        </p:spPr>
        <p:txBody>
          <a:bodyPr wrap="square">
            <a:spAutoFit/>
          </a:bodyPr>
          <a:lstStyle/>
          <a:p>
            <a:r>
              <a:rPr lang="el-GR" dirty="0">
                <a:solidFill>
                  <a:srgbClr val="FF0000"/>
                </a:solidFill>
              </a:rPr>
              <a:t>Γεννήτρια ή πέδη με </a:t>
            </a:r>
          </a:p>
          <a:p>
            <a:r>
              <a:rPr lang="el-GR" dirty="0">
                <a:solidFill>
                  <a:srgbClr val="FF0000"/>
                </a:solidFill>
              </a:rPr>
              <a:t>δεξιόστροφη </a:t>
            </a:r>
          </a:p>
          <a:p>
            <a:r>
              <a:rPr lang="el-GR" dirty="0">
                <a:solidFill>
                  <a:srgbClr val="FF0000"/>
                </a:solidFill>
              </a:rPr>
              <a:t>φορά περιστροφής</a:t>
            </a:r>
          </a:p>
        </p:txBody>
      </p:sp>
      <p:sp>
        <p:nvSpPr>
          <p:cNvPr id="9" name="Text Box 13"/>
          <p:cNvSpPr txBox="1">
            <a:spLocks noChangeArrowheads="1"/>
          </p:cNvSpPr>
          <p:nvPr/>
        </p:nvSpPr>
        <p:spPr bwMode="auto">
          <a:xfrm>
            <a:off x="381000" y="5486400"/>
            <a:ext cx="2085975" cy="517525"/>
          </a:xfrm>
          <a:prstGeom prst="rect">
            <a:avLst/>
          </a:prstGeom>
          <a:noFill/>
          <a:ln w="9525">
            <a:noFill/>
            <a:miter lim="800000"/>
            <a:headEnd/>
            <a:tailEnd/>
          </a:ln>
        </p:spPr>
        <p:txBody>
          <a:bodyPr wrap="none">
            <a:spAutoFit/>
          </a:bodyPr>
          <a:lstStyle/>
          <a:p>
            <a:r>
              <a:rPr lang="el-GR">
                <a:solidFill>
                  <a:srgbClr val="FF0000"/>
                </a:solidFill>
              </a:rPr>
              <a:t>Κινητήρας με αντίθετη </a:t>
            </a:r>
          </a:p>
          <a:p>
            <a:r>
              <a:rPr lang="el-GR">
                <a:solidFill>
                  <a:srgbClr val="FF0000"/>
                </a:solidFill>
              </a:rPr>
              <a:t>φορά περιστροφής</a:t>
            </a:r>
          </a:p>
        </p:txBody>
      </p:sp>
      <p:sp>
        <p:nvSpPr>
          <p:cNvPr id="12" name="Rectangle 11"/>
          <p:cNvSpPr/>
          <p:nvPr/>
        </p:nvSpPr>
        <p:spPr>
          <a:xfrm>
            <a:off x="381000" y="4114800"/>
            <a:ext cx="2133600" cy="923330"/>
          </a:xfrm>
          <a:prstGeom prst="rect">
            <a:avLst/>
          </a:prstGeom>
        </p:spPr>
        <p:txBody>
          <a:bodyPr wrap="square">
            <a:spAutoFit/>
          </a:bodyPr>
          <a:lstStyle/>
          <a:p>
            <a:r>
              <a:rPr lang="el-GR" dirty="0" smtClean="0">
                <a:solidFill>
                  <a:srgbClr val="FF0000"/>
                </a:solidFill>
              </a:rPr>
              <a:t>Γεννήτρια ή πέδη με </a:t>
            </a:r>
          </a:p>
          <a:p>
            <a:r>
              <a:rPr lang="el-GR" dirty="0" smtClean="0">
                <a:solidFill>
                  <a:srgbClr val="FF0000"/>
                </a:solidFill>
              </a:rPr>
              <a:t>αντίθετη </a:t>
            </a:r>
          </a:p>
          <a:p>
            <a:r>
              <a:rPr lang="el-GR" dirty="0" smtClean="0">
                <a:solidFill>
                  <a:srgbClr val="FF0000"/>
                </a:solidFill>
              </a:rPr>
              <a:t>φορά περιστροφής</a:t>
            </a:r>
            <a:endParaRPr lang="el-GR"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09599"/>
          </a:xfrm>
        </p:spPr>
        <p:txBody>
          <a:bodyPr>
            <a:normAutofit/>
          </a:bodyPr>
          <a:lstStyle/>
          <a:p>
            <a:r>
              <a:rPr lang="el-GR" sz="2800" b="1" dirty="0" smtClean="0"/>
              <a:t>Τυλίγματα ηλεκτρικών μηχανών </a:t>
            </a:r>
            <a:endParaRPr lang="en-US" sz="2800" b="1" dirty="0"/>
          </a:p>
        </p:txBody>
      </p:sp>
      <p:sp>
        <p:nvSpPr>
          <p:cNvPr id="3" name="Subtitle 2"/>
          <p:cNvSpPr>
            <a:spLocks noGrp="1"/>
          </p:cNvSpPr>
          <p:nvPr>
            <p:ph type="subTitle" idx="1"/>
          </p:nvPr>
        </p:nvSpPr>
        <p:spPr>
          <a:xfrm>
            <a:off x="304800" y="1066800"/>
            <a:ext cx="8534400" cy="5334000"/>
          </a:xfrm>
        </p:spPr>
        <p:txBody>
          <a:bodyPr>
            <a:normAutofit/>
          </a:bodyPr>
          <a:lstStyle/>
          <a:p>
            <a:r>
              <a:rPr lang="el-GR" sz="1800" b="1" dirty="0" smtClean="0">
                <a:solidFill>
                  <a:srgbClr val="FF0000"/>
                </a:solidFill>
              </a:rPr>
              <a:t>Τυλίγματα ηλεκτρικών μηχανών  </a:t>
            </a:r>
          </a:p>
          <a:p>
            <a:r>
              <a:rPr lang="el-GR" sz="1800" b="1" dirty="0" smtClean="0">
                <a:solidFill>
                  <a:schemeClr val="tx1"/>
                </a:solidFill>
              </a:rPr>
              <a:t>Ανάλογα με το είδος της ηλεκτρικής μηχανής τα τυλίγματα διακρίνονται σε </a:t>
            </a:r>
            <a:r>
              <a:rPr lang="en-US" sz="1800" b="1" dirty="0" smtClean="0">
                <a:solidFill>
                  <a:schemeClr val="tx1"/>
                </a:solidFill>
              </a:rPr>
              <a:t>:</a:t>
            </a:r>
          </a:p>
          <a:p>
            <a:pPr>
              <a:buFont typeface="Arial" pitchFamily="34" charset="0"/>
              <a:buChar char="•"/>
            </a:pPr>
            <a:r>
              <a:rPr lang="el-GR" sz="1800" b="1" dirty="0" smtClean="0">
                <a:solidFill>
                  <a:srgbClr val="FF0000"/>
                </a:solidFill>
              </a:rPr>
              <a:t>Συγκεντρωμένα </a:t>
            </a:r>
          </a:p>
          <a:p>
            <a:pPr>
              <a:buFont typeface="Arial" pitchFamily="34" charset="0"/>
              <a:buChar char="•"/>
            </a:pPr>
            <a:r>
              <a:rPr lang="el-GR" sz="1800" b="1" dirty="0" smtClean="0">
                <a:solidFill>
                  <a:srgbClr val="FF0000"/>
                </a:solidFill>
              </a:rPr>
              <a:t>Διανεμημένα  </a:t>
            </a:r>
          </a:p>
          <a:p>
            <a:pPr>
              <a:buFont typeface="Arial" pitchFamily="34" charset="0"/>
              <a:buChar char="•"/>
            </a:pPr>
            <a:endParaRPr lang="el-GR" sz="1800" b="1" dirty="0">
              <a:solidFill>
                <a:srgbClr val="FF0000"/>
              </a:solidFill>
            </a:endParaRPr>
          </a:p>
          <a:p>
            <a:pPr>
              <a:buFont typeface="Arial" pitchFamily="34" charset="0"/>
              <a:buChar char="•"/>
            </a:pPr>
            <a:endParaRPr lang="el-GR" sz="1800" b="1" dirty="0" smtClean="0">
              <a:solidFill>
                <a:srgbClr val="FF0000"/>
              </a:solidFill>
            </a:endParaRPr>
          </a:p>
          <a:p>
            <a:pPr>
              <a:buFont typeface="Arial" pitchFamily="34" charset="0"/>
              <a:buChar char="•"/>
            </a:pPr>
            <a:endParaRPr lang="el-GR" sz="1800" b="1" dirty="0">
              <a:solidFill>
                <a:srgbClr val="FF0000"/>
              </a:solidFill>
            </a:endParaRPr>
          </a:p>
          <a:p>
            <a:pPr>
              <a:buFont typeface="Arial" pitchFamily="34" charset="0"/>
              <a:buChar char="•"/>
            </a:pPr>
            <a:endParaRPr lang="el-GR" sz="1800" b="1" dirty="0" smtClean="0">
              <a:solidFill>
                <a:srgbClr val="FF0000"/>
              </a:solidFill>
            </a:endParaRPr>
          </a:p>
          <a:p>
            <a:pPr>
              <a:buFont typeface="Arial" pitchFamily="34" charset="0"/>
              <a:buChar char="•"/>
            </a:pPr>
            <a:endParaRPr lang="el-GR" sz="1800" b="1" dirty="0">
              <a:solidFill>
                <a:srgbClr val="FF0000"/>
              </a:solidFill>
            </a:endParaRPr>
          </a:p>
          <a:p>
            <a:endParaRPr lang="el-GR" sz="1800" b="1" dirty="0" smtClean="0">
              <a:solidFill>
                <a:srgbClr val="FF0000"/>
              </a:solidFill>
            </a:endParaRPr>
          </a:p>
          <a:p>
            <a:r>
              <a:rPr lang="el-GR" sz="1800" b="1" dirty="0" smtClean="0">
                <a:solidFill>
                  <a:schemeClr val="tx1"/>
                </a:solidFill>
              </a:rPr>
              <a:t>Επιπλέον ανάλογα με το είδος της μηχανής τα τυλίγματα τροφοδοτούνται με συνεχές η με εναλλασσόμενο ρεύμα  </a:t>
            </a:r>
          </a:p>
          <a:p>
            <a:endParaRPr lang="el-GR" sz="1800" b="1" dirty="0">
              <a:solidFill>
                <a:schemeClr val="tx1"/>
              </a:solidFill>
            </a:endParaRPr>
          </a:p>
          <a:p>
            <a:r>
              <a:rPr lang="el-GR" sz="1800" b="1" dirty="0" smtClean="0">
                <a:solidFill>
                  <a:schemeClr val="tx1"/>
                </a:solidFill>
              </a:rPr>
              <a:t>Σκοπός των τυλιγμάτων </a:t>
            </a:r>
            <a:r>
              <a:rPr lang="en-US" sz="1800" b="1" dirty="0" smtClean="0">
                <a:solidFill>
                  <a:schemeClr val="tx1"/>
                </a:solidFill>
              </a:rPr>
              <a:t>: </a:t>
            </a:r>
            <a:r>
              <a:rPr lang="el-GR" sz="1800" b="1" dirty="0" smtClean="0">
                <a:solidFill>
                  <a:schemeClr val="tx1"/>
                </a:solidFill>
              </a:rPr>
              <a:t>η δημιουργία και η κατάλληλη διαμόρφωση των μαγνητικών πεδίων, μιας και αποτελούν το μέσον για τη σύζευξη μεταξύ του ηλεκτρικού και του μηχανικού συστήματος </a:t>
            </a:r>
            <a:endParaRPr lang="en-US" sz="1800" dirty="0">
              <a:solidFill>
                <a:schemeClr val="tx1"/>
              </a:solidFill>
            </a:endParaRPr>
          </a:p>
        </p:txBody>
      </p:sp>
      <p:graphicFrame>
        <p:nvGraphicFramePr>
          <p:cNvPr id="2050" name="Object 8"/>
          <p:cNvGraphicFramePr>
            <a:graphicFrameLocks noChangeAspect="1"/>
          </p:cNvGraphicFramePr>
          <p:nvPr/>
        </p:nvGraphicFramePr>
        <p:xfrm>
          <a:off x="1295401" y="2743200"/>
          <a:ext cx="3886200" cy="1241425"/>
        </p:xfrm>
        <a:graphic>
          <a:graphicData uri="http://schemas.openxmlformats.org/presentationml/2006/ole">
            <p:oleObj spid="_x0000_s2050" name="Visio" r:id="rId3" imgW="5806845" imgH="1151377" progId="Visio.Drawing.11">
              <p:embed/>
            </p:oleObj>
          </a:graphicData>
        </a:graphic>
      </p:graphicFrame>
      <p:graphicFrame>
        <p:nvGraphicFramePr>
          <p:cNvPr id="2051" name="Object 10"/>
          <p:cNvGraphicFramePr>
            <a:graphicFrameLocks noChangeAspect="1"/>
          </p:cNvGraphicFramePr>
          <p:nvPr/>
        </p:nvGraphicFramePr>
        <p:xfrm>
          <a:off x="5638800" y="2209800"/>
          <a:ext cx="2895600" cy="1752600"/>
        </p:xfrm>
        <a:graphic>
          <a:graphicData uri="http://schemas.openxmlformats.org/presentationml/2006/ole">
            <p:oleObj spid="_x0000_s2051" name="Visio" r:id="rId4" imgW="4309548" imgH="2483526" progId="Visio.Drawing.11">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09599"/>
          </a:xfrm>
        </p:spPr>
        <p:txBody>
          <a:bodyPr>
            <a:normAutofit/>
          </a:bodyPr>
          <a:lstStyle/>
          <a:p>
            <a:r>
              <a:rPr lang="el-GR" sz="2800" b="1" dirty="0" smtClean="0"/>
              <a:t>Τυλίγματα ηλεκτρικών μηχανών </a:t>
            </a:r>
            <a:endParaRPr lang="en-US" sz="2800" dirty="0"/>
          </a:p>
        </p:txBody>
      </p:sp>
      <p:sp>
        <p:nvSpPr>
          <p:cNvPr id="3" name="Subtitle 2"/>
          <p:cNvSpPr>
            <a:spLocks noGrp="1"/>
          </p:cNvSpPr>
          <p:nvPr>
            <p:ph type="subTitle" idx="1"/>
          </p:nvPr>
        </p:nvSpPr>
        <p:spPr>
          <a:xfrm>
            <a:off x="381000" y="914400"/>
            <a:ext cx="8229600" cy="5410200"/>
          </a:xfrm>
        </p:spPr>
        <p:txBody>
          <a:bodyPr>
            <a:normAutofit fontScale="92500" lnSpcReduction="10000"/>
          </a:bodyPr>
          <a:lstStyle/>
          <a:p>
            <a:r>
              <a:rPr lang="el-GR" sz="1800" b="1" dirty="0" smtClean="0">
                <a:solidFill>
                  <a:srgbClr val="FF0000"/>
                </a:solidFill>
              </a:rPr>
              <a:t>Τυλίγματα ηλεκτρικών μηχανών  </a:t>
            </a:r>
          </a:p>
          <a:p>
            <a:endParaRPr lang="el-GR" sz="1800" b="1" dirty="0" smtClean="0">
              <a:solidFill>
                <a:srgbClr val="FF0000"/>
              </a:solidFill>
            </a:endParaRPr>
          </a:p>
          <a:p>
            <a:r>
              <a:rPr lang="el-GR" sz="1600" b="1" dirty="0" smtClean="0">
                <a:solidFill>
                  <a:schemeClr val="tx1"/>
                </a:solidFill>
              </a:rPr>
              <a:t>Οι πόλοι σε κάθε τύλιγμα απέχουν μεταξύ τους ίσες αποστάσεις περί την περιφέρεια του διακένου  </a:t>
            </a:r>
          </a:p>
          <a:p>
            <a:endParaRPr lang="el-GR" sz="1600" b="1" dirty="0" smtClean="0">
              <a:solidFill>
                <a:schemeClr val="tx1"/>
              </a:solidFill>
            </a:endParaRPr>
          </a:p>
          <a:p>
            <a:endParaRPr lang="el-GR" sz="1600" b="1" dirty="0">
              <a:solidFill>
                <a:schemeClr val="tx1"/>
              </a:solidFill>
            </a:endParaRPr>
          </a:p>
          <a:p>
            <a:endParaRPr lang="el-GR" sz="1600" b="1" dirty="0" smtClean="0">
              <a:solidFill>
                <a:schemeClr val="tx1"/>
              </a:solidFill>
            </a:endParaRPr>
          </a:p>
          <a:p>
            <a:endParaRPr lang="el-GR" sz="1600" b="1" dirty="0">
              <a:solidFill>
                <a:schemeClr val="tx1"/>
              </a:solidFill>
            </a:endParaRPr>
          </a:p>
          <a:p>
            <a:endParaRPr lang="el-GR" sz="1600" b="1" dirty="0" smtClean="0">
              <a:solidFill>
                <a:schemeClr val="tx1"/>
              </a:solidFill>
            </a:endParaRPr>
          </a:p>
          <a:p>
            <a:r>
              <a:rPr lang="el-GR" sz="1600" b="1" dirty="0" smtClean="0">
                <a:solidFill>
                  <a:schemeClr val="tx1"/>
                </a:solidFill>
              </a:rPr>
              <a:t>                                                 Πηνίο τυλίγματος </a:t>
            </a:r>
          </a:p>
          <a:p>
            <a:r>
              <a:rPr lang="el-GR" sz="1600" b="1" dirty="0">
                <a:solidFill>
                  <a:schemeClr val="tx1"/>
                </a:solidFill>
              </a:rPr>
              <a:t> </a:t>
            </a:r>
            <a:r>
              <a:rPr lang="el-GR" sz="1600" b="1" dirty="0" smtClean="0">
                <a:solidFill>
                  <a:schemeClr val="tx1"/>
                </a:solidFill>
              </a:rPr>
              <a:t>                                                στρεφόμενης  Η.Μ</a:t>
            </a:r>
            <a:endParaRPr lang="el-GR" sz="1600" b="1" dirty="0">
              <a:solidFill>
                <a:schemeClr val="tx1"/>
              </a:solidFill>
            </a:endParaRPr>
          </a:p>
          <a:p>
            <a:endParaRPr lang="el-GR" sz="1600" b="1" dirty="0" smtClean="0">
              <a:solidFill>
                <a:schemeClr val="tx1"/>
              </a:solidFill>
            </a:endParaRPr>
          </a:p>
          <a:p>
            <a:endParaRPr lang="el-GR" sz="1600" b="1" dirty="0">
              <a:solidFill>
                <a:schemeClr val="tx1"/>
              </a:solidFill>
            </a:endParaRPr>
          </a:p>
          <a:p>
            <a:endParaRPr lang="el-GR" sz="1600" b="1" dirty="0" smtClean="0">
              <a:solidFill>
                <a:schemeClr val="tx1"/>
              </a:solidFill>
            </a:endParaRPr>
          </a:p>
          <a:p>
            <a:endParaRPr lang="el-GR" sz="1600" b="1" dirty="0">
              <a:solidFill>
                <a:schemeClr val="tx1"/>
              </a:solidFill>
            </a:endParaRPr>
          </a:p>
          <a:p>
            <a:endParaRPr lang="el-GR" sz="1600" b="1" dirty="0" smtClean="0">
              <a:solidFill>
                <a:schemeClr val="tx1"/>
              </a:solidFill>
            </a:endParaRPr>
          </a:p>
          <a:p>
            <a:r>
              <a:rPr lang="el-GR" sz="1600" b="1" dirty="0" smtClean="0">
                <a:solidFill>
                  <a:schemeClr val="tx1"/>
                </a:solidFill>
              </a:rPr>
              <a:t>Η απόσταση μεταξύ δύο διαδοχικών πόλων σε ένα τύλιγμα είναι γνωστή ως πολικό βήμα και μετριέται είτε σε μηχανικές μοίρες είτε σε αριθμό οδοντώσεων (αυλακώσεις)κυρίως στην περίπτωση διανεμημένων τυλιγμάτων. Ένα ζεύγος πόλων σε μια </a:t>
            </a:r>
            <a:r>
              <a:rPr lang="en-US" sz="1600" b="1" dirty="0" smtClean="0">
                <a:solidFill>
                  <a:schemeClr val="tx1"/>
                </a:solidFill>
              </a:rPr>
              <a:t>P</a:t>
            </a:r>
            <a:r>
              <a:rPr lang="el-GR" sz="1600" b="1" dirty="0">
                <a:solidFill>
                  <a:schemeClr val="tx1"/>
                </a:solidFill>
              </a:rPr>
              <a:t> </a:t>
            </a:r>
            <a:r>
              <a:rPr lang="el-GR" sz="1600" b="1" dirty="0" smtClean="0">
                <a:solidFill>
                  <a:schemeClr val="tx1"/>
                </a:solidFill>
              </a:rPr>
              <a:t>πολική μηχανή καλύπτει ένα κύκλο διανομής της πυκνότητας μαγνητικής ροής γύρω από την περιφέρεια του διακένου και ισοδυναμεί με 360 ηλεκτρικές μοίρες</a:t>
            </a:r>
            <a:endParaRPr lang="en-US" sz="1600" b="1" dirty="0">
              <a:solidFill>
                <a:schemeClr val="tx1"/>
              </a:solidFill>
            </a:endParaRPr>
          </a:p>
        </p:txBody>
      </p:sp>
      <p:graphicFrame>
        <p:nvGraphicFramePr>
          <p:cNvPr id="3074" name="Object 13"/>
          <p:cNvGraphicFramePr>
            <a:graphicFrameLocks noChangeAspect="1"/>
          </p:cNvGraphicFramePr>
          <p:nvPr/>
        </p:nvGraphicFramePr>
        <p:xfrm>
          <a:off x="685800" y="1828800"/>
          <a:ext cx="3505199" cy="2803525"/>
        </p:xfrm>
        <a:graphic>
          <a:graphicData uri="http://schemas.openxmlformats.org/presentationml/2006/ole">
            <p:oleObj spid="_x0000_s3074" name="Visio" r:id="rId3" imgW="2854870" imgH="2315183" progId="Visio.Drawing.11">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p:spPr>
        <p:txBody>
          <a:bodyPr>
            <a:normAutofit/>
          </a:bodyPr>
          <a:lstStyle/>
          <a:p>
            <a:r>
              <a:rPr lang="el-GR" sz="2800" b="1" dirty="0" smtClean="0"/>
              <a:t>Τυλίγματα ηλεκτρικών μηχανών </a:t>
            </a:r>
            <a:endParaRPr lang="en-US" sz="2800" dirty="0"/>
          </a:p>
        </p:txBody>
      </p:sp>
      <p:sp>
        <p:nvSpPr>
          <p:cNvPr id="3" name="Subtitle 2"/>
          <p:cNvSpPr>
            <a:spLocks noGrp="1"/>
          </p:cNvSpPr>
          <p:nvPr>
            <p:ph type="subTitle" idx="1"/>
          </p:nvPr>
        </p:nvSpPr>
        <p:spPr>
          <a:xfrm>
            <a:off x="381000" y="1066800"/>
            <a:ext cx="8001000" cy="5638800"/>
          </a:xfrm>
        </p:spPr>
        <p:txBody>
          <a:bodyPr>
            <a:normAutofit/>
          </a:bodyPr>
          <a:lstStyle/>
          <a:p>
            <a:r>
              <a:rPr lang="el-GR" sz="1800" b="1" dirty="0" smtClean="0">
                <a:solidFill>
                  <a:srgbClr val="FF0000"/>
                </a:solidFill>
              </a:rPr>
              <a:t>Τυλίγματα ηλεκτρικών μηχανών   </a:t>
            </a:r>
          </a:p>
          <a:p>
            <a:endParaRPr lang="el-GR" sz="1800" b="1" dirty="0">
              <a:solidFill>
                <a:srgbClr val="FF0000"/>
              </a:solidFill>
            </a:endParaRPr>
          </a:p>
          <a:p>
            <a:pPr>
              <a:buFont typeface="Arial" pitchFamily="34" charset="0"/>
              <a:buChar char="•"/>
            </a:pPr>
            <a:r>
              <a:rPr lang="el-GR" sz="1800" b="1" dirty="0" smtClean="0">
                <a:solidFill>
                  <a:schemeClr val="tx1"/>
                </a:solidFill>
              </a:rPr>
              <a:t>Στα τυλίγματα που εδράζονται στο δρομέα , δηλαδή στο στρεφόμενο μέρος της μηχανής , οι ηλεκτρικές συνδέσεις πραγματοποιούνται με σταθερές ψήκτρες </a:t>
            </a:r>
          </a:p>
          <a:p>
            <a:pPr>
              <a:buFont typeface="Arial" pitchFamily="34" charset="0"/>
              <a:buChar char="•"/>
            </a:pPr>
            <a:r>
              <a:rPr lang="el-GR" sz="1800" b="1" dirty="0" smtClean="0">
                <a:solidFill>
                  <a:schemeClr val="tx1"/>
                </a:solidFill>
              </a:rPr>
              <a:t>Οι ψήκτρες αυτές έρχονται σε επαφή με δακτυλίους ολίσθησης  προκειμένου για μηχανές Ε.Ρ η με τομείς συλλέκτη  προκειμένου για μηχανές Σ.Ρ. </a:t>
            </a:r>
          </a:p>
          <a:p>
            <a:endParaRPr lang="el-GR" sz="1800" b="1" dirty="0" smtClean="0">
              <a:solidFill>
                <a:srgbClr val="FF0000"/>
              </a:solidFill>
            </a:endParaRPr>
          </a:p>
          <a:p>
            <a:endParaRPr lang="el-GR" sz="1800" b="1" dirty="0">
              <a:solidFill>
                <a:srgbClr val="FF0000"/>
              </a:solidFill>
            </a:endParaRPr>
          </a:p>
          <a:p>
            <a:r>
              <a:rPr lang="el-GR" sz="1800" b="1" dirty="0" smtClean="0">
                <a:solidFill>
                  <a:srgbClr val="FF0000"/>
                </a:solidFill>
              </a:rPr>
              <a:t>Ο αριθμός των πηνίων που απαρτίζουν το τύλιγμα καθώς και ο τρόπος με τον οποίο αυτά είναι συνδεδεμένα μεταξύ τους , έχει άμεση σχέση με τη συνολική τάση και ρεύμα για τα οποία είναι σχεδιασμένο να φέρει το τύλιγμα και γενικότερα η μηχανή  </a:t>
            </a:r>
          </a:p>
          <a:p>
            <a:r>
              <a:rPr lang="el-GR" sz="1800" b="1" dirty="0" smtClean="0">
                <a:solidFill>
                  <a:srgbClr val="FF0000"/>
                </a:solidFill>
              </a:rPr>
              <a:t> </a:t>
            </a:r>
            <a:endParaRPr lang="en-US" sz="18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599"/>
          </a:xfrm>
        </p:spPr>
        <p:txBody>
          <a:bodyPr>
            <a:normAutofit/>
          </a:bodyPr>
          <a:lstStyle/>
          <a:p>
            <a:r>
              <a:rPr lang="el-GR" sz="2800" b="1" dirty="0" smtClean="0"/>
              <a:t>Τυλίγματα ηλεκτρικών μηχανών </a:t>
            </a:r>
            <a:endParaRPr lang="en-US" sz="2800" dirty="0"/>
          </a:p>
        </p:txBody>
      </p:sp>
      <p:sp>
        <p:nvSpPr>
          <p:cNvPr id="3" name="Subtitle 2"/>
          <p:cNvSpPr>
            <a:spLocks noGrp="1"/>
          </p:cNvSpPr>
          <p:nvPr>
            <p:ph type="subTitle" idx="1"/>
          </p:nvPr>
        </p:nvSpPr>
        <p:spPr>
          <a:xfrm>
            <a:off x="304800" y="1066800"/>
            <a:ext cx="8610600" cy="5638800"/>
          </a:xfrm>
        </p:spPr>
        <p:txBody>
          <a:bodyPr/>
          <a:lstStyle/>
          <a:p>
            <a:r>
              <a:rPr lang="el-GR" sz="1800" b="1" dirty="0" smtClean="0">
                <a:solidFill>
                  <a:srgbClr val="FF0000"/>
                </a:solidFill>
              </a:rPr>
              <a:t>Τυλίγματα ηλεκτρικών μηχανών   </a:t>
            </a:r>
          </a:p>
          <a:p>
            <a:endParaRPr lang="el-GR" sz="1800" b="1" dirty="0" smtClean="0">
              <a:solidFill>
                <a:schemeClr val="tx1"/>
              </a:solidFill>
            </a:endParaRPr>
          </a:p>
          <a:p>
            <a:r>
              <a:rPr lang="el-GR" sz="1800" b="1" dirty="0" smtClean="0">
                <a:solidFill>
                  <a:schemeClr val="tx1"/>
                </a:solidFill>
              </a:rPr>
              <a:t>Τα ενεργό μήκος του πηνίου  αντιστοιχεί στα μήκη των αγωγών των κλάδων που βρίσκονται υπό την επενέργεια του συνιστάμενου μαγνητικού πεδίου( και ως εκ τούτου επάγονται τάσεις , ρεύματα, δυνάμεις και ροπές)  </a:t>
            </a:r>
          </a:p>
          <a:p>
            <a:r>
              <a:rPr lang="el-GR" sz="1800" b="1" dirty="0" smtClean="0">
                <a:solidFill>
                  <a:schemeClr val="tx1"/>
                </a:solidFill>
              </a:rPr>
              <a:t>Η απόσταση μεταξύ των δύο πλευρών του πηνίου είναι ένα πολικό βήμα η 180 ηλεκτρικές μοίρες, με αποτέλεσμα οι επαγόμενες τάσεις και ροπές στους δύο κλάδους του τυλίγματος να είναι ίσες σε μέγεθος και να δρουν αθροιστικά  </a:t>
            </a:r>
          </a:p>
          <a:p>
            <a:endParaRPr lang="el-GR" sz="1800" b="1" dirty="0">
              <a:solidFill>
                <a:schemeClr val="tx1"/>
              </a:solidFill>
            </a:endParaRPr>
          </a:p>
          <a:p>
            <a:r>
              <a:rPr lang="el-GR" sz="1800" b="1" dirty="0" smtClean="0">
                <a:solidFill>
                  <a:srgbClr val="FF0000"/>
                </a:solidFill>
              </a:rPr>
              <a:t>Τα διανεμημένα τυλίγματα των ηλεκτρικών μηχανών διακρίνονται σε δύο κατηγορίες </a:t>
            </a:r>
          </a:p>
          <a:p>
            <a:pPr>
              <a:buFont typeface="Wingdings" pitchFamily="2" charset="2"/>
              <a:buChar char="Ø"/>
            </a:pPr>
            <a:r>
              <a:rPr lang="el-GR" sz="1800" b="1" dirty="0" smtClean="0">
                <a:solidFill>
                  <a:srgbClr val="FF0000"/>
                </a:solidFill>
              </a:rPr>
              <a:t>Τα βροχοειδή </a:t>
            </a:r>
          </a:p>
          <a:p>
            <a:pPr>
              <a:buFont typeface="Wingdings" pitchFamily="2" charset="2"/>
              <a:buChar char="Ø"/>
            </a:pPr>
            <a:r>
              <a:rPr lang="el-GR" sz="1800" b="1" dirty="0" smtClean="0">
                <a:solidFill>
                  <a:srgbClr val="FF0000"/>
                </a:solidFill>
              </a:rPr>
              <a:t> Τα κυματοειδή   </a:t>
            </a:r>
          </a:p>
          <a:p>
            <a:endParaRPr lang="en-US" sz="1800" b="1" dirty="0">
              <a:solidFill>
                <a:srgbClr val="FF0000"/>
              </a:solidFill>
            </a:endParaRPr>
          </a:p>
        </p:txBody>
      </p:sp>
      <p:graphicFrame>
        <p:nvGraphicFramePr>
          <p:cNvPr id="4098" name="Object 16"/>
          <p:cNvGraphicFramePr>
            <a:graphicFrameLocks noChangeAspect="1"/>
          </p:cNvGraphicFramePr>
          <p:nvPr/>
        </p:nvGraphicFramePr>
        <p:xfrm>
          <a:off x="914401" y="4724400"/>
          <a:ext cx="3048000" cy="1787525"/>
        </p:xfrm>
        <a:graphic>
          <a:graphicData uri="http://schemas.openxmlformats.org/presentationml/2006/ole">
            <p:oleObj spid="_x0000_s4098" name="Visio" r:id="rId3" imgW="2907199" imgH="1483198" progId="Visio.Drawing.11">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838199"/>
          </a:xfrm>
        </p:spPr>
        <p:txBody>
          <a:bodyPr>
            <a:normAutofit/>
          </a:bodyPr>
          <a:lstStyle/>
          <a:p>
            <a:r>
              <a:rPr lang="el-GR" sz="2800" b="1" dirty="0" smtClean="0"/>
              <a:t>Μηχανικά και ηλεκτρικά ακτίνια</a:t>
            </a:r>
            <a:endParaRPr lang="en-US" sz="2800" dirty="0"/>
          </a:p>
        </p:txBody>
      </p:sp>
      <p:sp>
        <p:nvSpPr>
          <p:cNvPr id="3" name="Subtitle 2"/>
          <p:cNvSpPr>
            <a:spLocks noGrp="1"/>
          </p:cNvSpPr>
          <p:nvPr>
            <p:ph type="subTitle" idx="1"/>
          </p:nvPr>
        </p:nvSpPr>
        <p:spPr>
          <a:xfrm>
            <a:off x="152400" y="1066800"/>
            <a:ext cx="8610600" cy="5181600"/>
          </a:xfrm>
        </p:spPr>
        <p:txBody>
          <a:bodyPr>
            <a:normAutofit/>
          </a:bodyPr>
          <a:lstStyle/>
          <a:p>
            <a:r>
              <a:rPr lang="el-GR" sz="1800" b="1" dirty="0" smtClean="0">
                <a:solidFill>
                  <a:srgbClr val="FF0000"/>
                </a:solidFill>
              </a:rPr>
              <a:t>Μηχανικά και ηλεκτρικά ακτίνια</a:t>
            </a:r>
            <a:r>
              <a:rPr lang="en-US" sz="1800" b="1" dirty="0" smtClean="0">
                <a:solidFill>
                  <a:srgbClr val="FF0000"/>
                </a:solidFill>
              </a:rPr>
              <a:t>  </a:t>
            </a:r>
          </a:p>
          <a:p>
            <a:pPr hangingPunct="0"/>
            <a:endParaRPr lang="en-US" sz="1800" dirty="0" smtClean="0"/>
          </a:p>
          <a:p>
            <a:pPr hangingPunct="0"/>
            <a:endParaRPr lang="en-US" sz="1800" dirty="0" smtClean="0"/>
          </a:p>
          <a:p>
            <a:pPr hangingPunct="0"/>
            <a:endParaRPr lang="en-US" sz="1800" dirty="0" smtClean="0"/>
          </a:p>
          <a:p>
            <a:pPr hangingPunct="0"/>
            <a:endParaRPr lang="en-US" sz="1800" dirty="0" smtClean="0"/>
          </a:p>
          <a:p>
            <a:pPr hangingPunct="0"/>
            <a:endParaRPr lang="en-US" sz="1800" dirty="0" smtClean="0"/>
          </a:p>
          <a:p>
            <a:pPr algn="l"/>
            <a:endParaRPr lang="en-US" sz="1800" dirty="0">
              <a:solidFill>
                <a:srgbClr val="FF0000"/>
              </a:solidFill>
            </a:endParaRPr>
          </a:p>
        </p:txBody>
      </p:sp>
      <p:pic>
        <p:nvPicPr>
          <p:cNvPr id="26626" name="Picture 2"/>
          <p:cNvPicPr>
            <a:picLocks noChangeAspect="1" noChangeArrowheads="1"/>
          </p:cNvPicPr>
          <p:nvPr/>
        </p:nvPicPr>
        <p:blipFill>
          <a:blip r:embed="rId2" cstate="print"/>
          <a:srcRect/>
          <a:stretch>
            <a:fillRect/>
          </a:stretch>
        </p:blipFill>
        <p:spPr bwMode="auto">
          <a:xfrm>
            <a:off x="381000" y="1447800"/>
            <a:ext cx="2819401" cy="2614612"/>
          </a:xfrm>
          <a:prstGeom prst="rect">
            <a:avLst/>
          </a:prstGeom>
          <a:noFill/>
          <a:ln w="9525">
            <a:noFill/>
            <a:miter lim="800000"/>
            <a:headEnd/>
            <a:tailEnd/>
          </a:ln>
        </p:spPr>
      </p:pic>
      <p:sp>
        <p:nvSpPr>
          <p:cNvPr id="26629" name="Rectangle 5"/>
          <p:cNvSpPr>
            <a:spLocks noChangeArrowheads="1"/>
          </p:cNvSpPr>
          <p:nvPr/>
        </p:nvSpPr>
        <p:spPr bwMode="auto">
          <a:xfrm>
            <a:off x="152400" y="4223021"/>
            <a:ext cx="23622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l-GR" sz="1100" b="1" dirty="0" smtClean="0">
                <a:solidFill>
                  <a:srgbClr val="FF0000"/>
                </a:solidFill>
                <a:latin typeface="Arial" pitchFamily="34" charset="0"/>
                <a:ea typeface="Times New Roman" pitchFamily="18" charset="0"/>
                <a:cs typeface="Arial" pitchFamily="34" charset="0"/>
              </a:rPr>
              <a:t>Σχήμα 1</a:t>
            </a:r>
            <a:r>
              <a:rPr lang="en-US" sz="1100" b="1" dirty="0" smtClean="0">
                <a:solidFill>
                  <a:srgbClr val="FF0000"/>
                </a:solidFill>
                <a:latin typeface="Arial" pitchFamily="34" charset="0"/>
                <a:ea typeface="Times New Roman" pitchFamily="18" charset="0"/>
                <a:cs typeface="Arial" pitchFamily="34" charset="0"/>
              </a:rPr>
              <a:t>: </a:t>
            </a:r>
            <a:r>
              <a:rPr kumimoji="0" lang="el-GR" sz="11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Τετραπολική μηχανή με συγκεντρωμένα τυλίγματα</a:t>
            </a:r>
            <a:endParaRPr kumimoji="0" lang="en-US" sz="9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1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στο στάτη και κυλινδρικό δρομέα</a:t>
            </a:r>
            <a:r>
              <a:rPr kumimoji="0" lang="en-US" sz="11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endParaRPr kumimoji="0" lang="el-GR" sz="1800" b="1" i="0" u="none" strike="noStrike" cap="none" normalizeH="0" baseline="0" dirty="0" smtClean="0">
              <a:ln>
                <a:noFill/>
              </a:ln>
              <a:solidFill>
                <a:srgbClr val="FF0000"/>
              </a:solidFill>
              <a:effectLst/>
              <a:latin typeface="Arial" pitchFamily="34" charset="0"/>
              <a:cs typeface="Arial" pitchFamily="34" charset="0"/>
            </a:endParaRPr>
          </a:p>
        </p:txBody>
      </p:sp>
      <p:sp>
        <p:nvSpPr>
          <p:cNvPr id="26630" name="Rectangle 6"/>
          <p:cNvSpPr>
            <a:spLocks noChangeArrowheads="1"/>
          </p:cNvSpPr>
          <p:nvPr/>
        </p:nvSpPr>
        <p:spPr bwMode="auto">
          <a:xfrm>
            <a:off x="3581400" y="1600200"/>
            <a:ext cx="51054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Έστω  η τετραπολική μηχανή του σχ.1, με συγκεντρωμένα τυλίγματα στο στάτη (έκτυπους πόλους) και κυλινδρικό δρομέα.</a:t>
            </a:r>
            <a:endParaRPr kumimoji="0" lang="el-GR" sz="1800" b="1" i="0" u="none" strike="noStrike" cap="none" normalizeH="0" baseline="0" dirty="0" smtClean="0">
              <a:ln>
                <a:noFill/>
              </a:ln>
              <a:solidFill>
                <a:srgbClr val="FF0000"/>
              </a:solidFill>
              <a:effectLst/>
              <a:latin typeface="Arial" pitchFamily="34" charset="0"/>
              <a:cs typeface="Arial" pitchFamily="34" charset="0"/>
            </a:endParaRPr>
          </a:p>
        </p:txBody>
      </p:sp>
      <p:sp>
        <p:nvSpPr>
          <p:cNvPr id="9" name="Rectangle 6"/>
          <p:cNvSpPr>
            <a:spLocks noChangeArrowheads="1"/>
          </p:cNvSpPr>
          <p:nvPr/>
        </p:nvSpPr>
        <p:spPr bwMode="auto">
          <a:xfrm>
            <a:off x="3733800" y="2330679"/>
            <a:ext cx="5105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l-GR" sz="1200" b="1" dirty="0" smtClean="0">
                <a:solidFill>
                  <a:srgbClr val="FF0000"/>
                </a:solidFill>
                <a:latin typeface="Arial" pitchFamily="34" charset="0"/>
                <a:cs typeface="Arial" pitchFamily="34" charset="0"/>
              </a:rPr>
              <a:t>Η χωρική κατανομή της θεμελιώδης συνιστώσας της πυκνότητας μαγνητικής ροής γύρω από την περιφέρεια  του διακένου , θα έχει τη μορφή του Σχήματος 2.</a:t>
            </a:r>
            <a:endParaRPr kumimoji="0" lang="el-GR" sz="1200" b="1" i="0" u="none" strike="noStrike" cap="none" normalizeH="0" baseline="0" dirty="0" smtClean="0">
              <a:ln>
                <a:noFill/>
              </a:ln>
              <a:solidFill>
                <a:srgbClr val="FF0000"/>
              </a:solidFill>
              <a:effectLst/>
              <a:latin typeface="Arial" pitchFamily="34" charset="0"/>
              <a:cs typeface="Arial" pitchFamily="34" charset="0"/>
            </a:endParaRPr>
          </a:p>
        </p:txBody>
      </p:sp>
      <p:pic>
        <p:nvPicPr>
          <p:cNvPr id="26631" name="Picture 7"/>
          <p:cNvPicPr>
            <a:picLocks noChangeAspect="1" noChangeArrowheads="1"/>
          </p:cNvPicPr>
          <p:nvPr/>
        </p:nvPicPr>
        <p:blipFill>
          <a:blip r:embed="rId3" cstate="print"/>
          <a:srcRect/>
          <a:stretch>
            <a:fillRect/>
          </a:stretch>
        </p:blipFill>
        <p:spPr bwMode="auto">
          <a:xfrm>
            <a:off x="4191000" y="3124200"/>
            <a:ext cx="3962400" cy="1295400"/>
          </a:xfrm>
          <a:prstGeom prst="rect">
            <a:avLst/>
          </a:prstGeom>
          <a:noFill/>
          <a:ln w="9525">
            <a:noFill/>
            <a:miter lim="800000"/>
            <a:headEnd/>
            <a:tailEnd/>
          </a:ln>
        </p:spPr>
      </p:pic>
      <p:sp>
        <p:nvSpPr>
          <p:cNvPr id="12" name="Rectangle 6"/>
          <p:cNvSpPr>
            <a:spLocks noChangeArrowheads="1"/>
          </p:cNvSpPr>
          <p:nvPr/>
        </p:nvSpPr>
        <p:spPr bwMode="auto">
          <a:xfrm>
            <a:off x="3657600" y="4419600"/>
            <a:ext cx="5105400" cy="21113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l-GR" sz="1400" b="1" dirty="0" smtClean="0"/>
              <a:t>Είναι προφανές από τα σχ. 1 και 2 ότι, οι επαγόμενες τάσεις σε οποιοδήποτε από τα πηνία του δρομέα (έστω το α-ά), θα συμπληρώνουν δύο πλήρεις κύκλους περιστροφής σε μια πλήρη περιστροφή του δρομέα, διότι έρχονται σε επαφή με δύο διαδοχικά ζεύγη πόλων. Δηλαδή για την τετραπολική μηχανή του σχ.1, μια πλήρης εναλλαγή της χωρικής κατανομής της πυκνότητας μαγνητικής ροής, αντιστοιχεί σε  </a:t>
            </a:r>
            <a:r>
              <a:rPr lang="el-GR" sz="1400" b="1" dirty="0" smtClean="0">
                <a:solidFill>
                  <a:srgbClr val="FF0000"/>
                </a:solidFill>
              </a:rPr>
              <a:t>180 ηλεκτρικές μοίρες.</a:t>
            </a:r>
            <a:endParaRPr lang="en-US" sz="1400" b="1" dirty="0" smtClean="0">
              <a:solidFill>
                <a:srgbClr val="FF0000"/>
              </a:solidFill>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8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1"/>
            <a:ext cx="7772400" cy="685800"/>
          </a:xfrm>
        </p:spPr>
        <p:txBody>
          <a:bodyPr>
            <a:normAutofit/>
          </a:bodyPr>
          <a:lstStyle/>
          <a:p>
            <a:r>
              <a:rPr lang="el-GR" sz="2800" b="1" dirty="0" smtClean="0"/>
              <a:t>Μηχανικά και ηλεκτρικά ακτίνια</a:t>
            </a:r>
            <a:endParaRPr lang="en-US" sz="2800" dirty="0"/>
          </a:p>
        </p:txBody>
      </p:sp>
      <p:sp>
        <p:nvSpPr>
          <p:cNvPr id="3" name="Subtitle 2"/>
          <p:cNvSpPr>
            <a:spLocks noGrp="1"/>
          </p:cNvSpPr>
          <p:nvPr>
            <p:ph type="subTitle" idx="1"/>
          </p:nvPr>
        </p:nvSpPr>
        <p:spPr>
          <a:xfrm>
            <a:off x="228600" y="1066800"/>
            <a:ext cx="8153400" cy="5410200"/>
          </a:xfrm>
        </p:spPr>
        <p:txBody>
          <a:bodyPr/>
          <a:lstStyle/>
          <a:p>
            <a:r>
              <a:rPr lang="el-GR" sz="1800" b="1" dirty="0" smtClean="0">
                <a:solidFill>
                  <a:srgbClr val="FF0000"/>
                </a:solidFill>
              </a:rPr>
              <a:t>Μηχανικά και ηλεκτρικά ακτίνια</a:t>
            </a:r>
            <a:r>
              <a:rPr lang="en-US" sz="1800" b="1" dirty="0" smtClean="0">
                <a:solidFill>
                  <a:srgbClr val="FF0000"/>
                </a:solidFill>
              </a:rPr>
              <a:t>  </a:t>
            </a:r>
          </a:p>
          <a:p>
            <a:r>
              <a:rPr lang="el-GR" sz="1800" b="1" dirty="0" smtClean="0">
                <a:solidFill>
                  <a:schemeClr val="tx1"/>
                </a:solidFill>
              </a:rPr>
              <a:t>Επομένως στην περίπτωση μιας </a:t>
            </a:r>
            <a:r>
              <a:rPr lang="en-US" sz="1800" b="1" dirty="0" smtClean="0">
                <a:solidFill>
                  <a:schemeClr val="tx1"/>
                </a:solidFill>
              </a:rPr>
              <a:t>P </a:t>
            </a:r>
            <a:r>
              <a:rPr lang="el-GR" sz="1800" b="1" dirty="0" smtClean="0">
                <a:solidFill>
                  <a:schemeClr val="tx1"/>
                </a:solidFill>
              </a:rPr>
              <a:t>πολικής μηχανής θα ισχύει ότι   </a:t>
            </a:r>
          </a:p>
          <a:p>
            <a:endParaRPr lang="el-GR" sz="1800" b="1" dirty="0" smtClean="0">
              <a:solidFill>
                <a:schemeClr val="tx1"/>
              </a:solidFill>
            </a:endParaRPr>
          </a:p>
          <a:p>
            <a:r>
              <a:rPr lang="en-US" sz="1800" b="1" dirty="0" smtClean="0">
                <a:solidFill>
                  <a:schemeClr val="tx1"/>
                </a:solidFill>
              </a:rPr>
              <a:t>(1)</a:t>
            </a:r>
            <a:endParaRPr lang="el-GR" sz="1800" b="1" dirty="0" smtClean="0">
              <a:solidFill>
                <a:schemeClr val="tx1"/>
              </a:solidFill>
            </a:endParaRPr>
          </a:p>
          <a:p>
            <a:endParaRPr lang="el-GR" sz="1800" b="1" dirty="0" smtClean="0">
              <a:solidFill>
                <a:schemeClr val="tx1"/>
              </a:solidFill>
            </a:endParaRPr>
          </a:p>
          <a:p>
            <a:r>
              <a:rPr lang="el-GR" sz="1800" b="1" dirty="0" smtClean="0">
                <a:solidFill>
                  <a:schemeClr val="tx1"/>
                </a:solidFill>
              </a:rPr>
              <a:t>Όπου</a:t>
            </a:r>
            <a:r>
              <a:rPr lang="en-US" sz="1800" b="1" dirty="0" smtClean="0">
                <a:solidFill>
                  <a:schemeClr val="tx1"/>
                </a:solidFill>
              </a:rPr>
              <a:t>: </a:t>
            </a:r>
            <a:r>
              <a:rPr lang="el-GR" sz="1800" b="1" dirty="0" smtClean="0">
                <a:solidFill>
                  <a:schemeClr val="tx1"/>
                </a:solidFill>
              </a:rPr>
              <a:t>θ =γωνία σε ηλεκτρικά ακτίνια ή ηλεκτρικές μοίρες       </a:t>
            </a:r>
          </a:p>
          <a:p>
            <a:r>
              <a:rPr lang="en-US" sz="1800" b="1" dirty="0" smtClean="0">
                <a:solidFill>
                  <a:schemeClr val="tx1"/>
                </a:solidFill>
              </a:rPr>
              <a:t>               </a:t>
            </a:r>
            <a:r>
              <a:rPr lang="el-GR" sz="1800" b="1" dirty="0" smtClean="0">
                <a:solidFill>
                  <a:schemeClr val="tx1"/>
                </a:solidFill>
              </a:rPr>
              <a:t>Θ</a:t>
            </a:r>
            <a:r>
              <a:rPr lang="en-US" sz="1800" b="1" dirty="0" smtClean="0">
                <a:solidFill>
                  <a:schemeClr val="tx1"/>
                </a:solidFill>
              </a:rPr>
              <a:t>m </a:t>
            </a:r>
            <a:r>
              <a:rPr lang="en-US" sz="1800" dirty="0" smtClean="0">
                <a:solidFill>
                  <a:schemeClr val="tx1"/>
                </a:solidFill>
              </a:rPr>
              <a:t>= </a:t>
            </a:r>
            <a:r>
              <a:rPr lang="el-GR" sz="1800" dirty="0" smtClean="0">
                <a:solidFill>
                  <a:schemeClr val="tx1"/>
                </a:solidFill>
              </a:rPr>
              <a:t> </a:t>
            </a:r>
            <a:r>
              <a:rPr lang="el-GR" sz="1800" b="1" dirty="0" smtClean="0">
                <a:solidFill>
                  <a:schemeClr val="tx1"/>
                </a:solidFill>
              </a:rPr>
              <a:t>γωνία σε μηχανικά  ακτίνια ή μηχανικές μοίρες</a:t>
            </a:r>
            <a:endParaRPr lang="en-US" sz="1800" b="1" dirty="0" smtClean="0">
              <a:solidFill>
                <a:schemeClr val="tx1"/>
              </a:solidFill>
            </a:endParaRPr>
          </a:p>
          <a:p>
            <a:endParaRPr lang="en-US" sz="1800" b="1" dirty="0" smtClean="0">
              <a:solidFill>
                <a:schemeClr val="tx1"/>
              </a:solidFill>
            </a:endParaRPr>
          </a:p>
          <a:p>
            <a:r>
              <a:rPr lang="el-GR" sz="1800" b="1" dirty="0" smtClean="0">
                <a:solidFill>
                  <a:srgbClr val="FF0000"/>
                </a:solidFill>
              </a:rPr>
              <a:t>Ανάλογη σχέση θα ισχύει μεταξύ της συχνότητας των επαγομένων τάσεων στα τυλίγματα δρομέα και της συχνότητας περιστροφής του άξονα.</a:t>
            </a:r>
            <a:r>
              <a:rPr lang="en-US" sz="1800" b="1" dirty="0" smtClean="0">
                <a:solidFill>
                  <a:srgbClr val="FF0000"/>
                </a:solidFill>
              </a:rPr>
              <a:t> </a:t>
            </a:r>
          </a:p>
          <a:p>
            <a:endParaRPr lang="en-US" sz="1800" b="1" dirty="0" smtClean="0">
              <a:solidFill>
                <a:srgbClr val="FF0000"/>
              </a:solidFill>
            </a:endParaRPr>
          </a:p>
          <a:p>
            <a:r>
              <a:rPr lang="en-US" sz="1800" b="1" dirty="0" smtClean="0">
                <a:solidFill>
                  <a:srgbClr val="FF0000"/>
                </a:solidFill>
              </a:rPr>
              <a:t>(2)</a:t>
            </a:r>
          </a:p>
          <a:p>
            <a:endParaRPr lang="en-US" sz="1800" b="1" dirty="0" smtClean="0">
              <a:solidFill>
                <a:srgbClr val="FF0000"/>
              </a:solidFill>
            </a:endParaRPr>
          </a:p>
          <a:p>
            <a:r>
              <a:rPr lang="en-US" sz="1800" b="1" dirty="0" smtClean="0">
                <a:solidFill>
                  <a:srgbClr val="FF0000"/>
                </a:solidFill>
              </a:rPr>
              <a:t>f =</a:t>
            </a:r>
            <a:r>
              <a:rPr lang="el-GR" sz="1800" b="1" dirty="0" smtClean="0">
                <a:solidFill>
                  <a:schemeClr val="tx1"/>
                </a:solidFill>
              </a:rPr>
              <a:t>συχνότητα των επαγομένων τάσεων στα τυλίγματα του δρομέα, </a:t>
            </a:r>
            <a:endParaRPr lang="en-US" sz="1800" b="1" dirty="0" smtClean="0">
              <a:solidFill>
                <a:schemeClr val="tx1"/>
              </a:solidFill>
            </a:endParaRPr>
          </a:p>
          <a:p>
            <a:r>
              <a:rPr lang="en-US" sz="1800" dirty="0" smtClean="0">
                <a:solidFill>
                  <a:srgbClr val="FF0000"/>
                </a:solidFill>
              </a:rPr>
              <a:t>n=</a:t>
            </a:r>
            <a:r>
              <a:rPr lang="el-GR" sz="1800" b="1" dirty="0" smtClean="0">
                <a:solidFill>
                  <a:schemeClr val="tx1"/>
                </a:solidFill>
              </a:rPr>
              <a:t>στροφές ανά λεπτό του δρομέα, (</a:t>
            </a:r>
            <a:r>
              <a:rPr lang="en-US" sz="1800" b="1" dirty="0" smtClean="0">
                <a:solidFill>
                  <a:schemeClr val="tx1"/>
                </a:solidFill>
              </a:rPr>
              <a:t>rpm</a:t>
            </a:r>
            <a:r>
              <a:rPr lang="el-GR" sz="1800" b="1" dirty="0" smtClean="0">
                <a:solidFill>
                  <a:schemeClr val="tx1"/>
                </a:solidFill>
              </a:rPr>
              <a:t>)</a:t>
            </a:r>
            <a:endParaRPr lang="en-US" sz="1800" b="1" dirty="0" smtClean="0">
              <a:solidFill>
                <a:schemeClr val="tx1"/>
              </a:solidFill>
            </a:endParaRPr>
          </a:p>
          <a:p>
            <a:r>
              <a:rPr lang="el-GR" sz="1800" b="1" dirty="0" smtClean="0">
                <a:solidFill>
                  <a:schemeClr val="tx1"/>
                </a:solidFill>
              </a:rPr>
              <a:t>               </a:t>
            </a:r>
            <a:endParaRPr lang="en-US" sz="1800" b="1" dirty="0">
              <a:solidFill>
                <a:schemeClr val="tx1"/>
              </a:solidFill>
            </a:endParaRPr>
          </a:p>
        </p:txBody>
      </p:sp>
      <p:graphicFrame>
        <p:nvGraphicFramePr>
          <p:cNvPr id="27650" name="Object 2"/>
          <p:cNvGraphicFramePr>
            <a:graphicFrameLocks noChangeAspect="1"/>
          </p:cNvGraphicFramePr>
          <p:nvPr/>
        </p:nvGraphicFramePr>
        <p:xfrm>
          <a:off x="1295400" y="1905000"/>
          <a:ext cx="1219200" cy="685800"/>
        </p:xfrm>
        <a:graphic>
          <a:graphicData uri="http://schemas.openxmlformats.org/presentationml/2006/ole">
            <p:oleObj spid="_x0000_s27650" name="Equation" r:id="rId3" imgW="571320" imgH="393480" progId="Equation.DSMT4">
              <p:embed/>
            </p:oleObj>
          </a:graphicData>
        </a:graphic>
      </p:graphicFrame>
      <p:graphicFrame>
        <p:nvGraphicFramePr>
          <p:cNvPr id="27651" name="Object 3"/>
          <p:cNvGraphicFramePr>
            <a:graphicFrameLocks noChangeAspect="1"/>
          </p:cNvGraphicFramePr>
          <p:nvPr/>
        </p:nvGraphicFramePr>
        <p:xfrm>
          <a:off x="1371600" y="4495800"/>
          <a:ext cx="914400" cy="685800"/>
        </p:xfrm>
        <a:graphic>
          <a:graphicData uri="http://schemas.openxmlformats.org/presentationml/2006/ole">
            <p:oleObj spid="_x0000_s27651" name="Equation" r:id="rId4" imgW="634680" imgH="39348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33399"/>
          </a:xfrm>
        </p:spPr>
        <p:txBody>
          <a:bodyPr>
            <a:normAutofit/>
          </a:bodyPr>
          <a:lstStyle/>
          <a:p>
            <a:r>
              <a:rPr lang="el-GR" sz="2800" b="1" dirty="0" smtClean="0"/>
              <a:t>Μηχανικά και ηλεκτρικά ακτίνια</a:t>
            </a:r>
            <a:endParaRPr lang="en-US" sz="2800" dirty="0"/>
          </a:p>
        </p:txBody>
      </p:sp>
      <p:sp>
        <p:nvSpPr>
          <p:cNvPr id="3" name="Subtitle 2"/>
          <p:cNvSpPr>
            <a:spLocks noGrp="1"/>
          </p:cNvSpPr>
          <p:nvPr>
            <p:ph type="subTitle" idx="1"/>
          </p:nvPr>
        </p:nvSpPr>
        <p:spPr>
          <a:xfrm>
            <a:off x="457200" y="990600"/>
            <a:ext cx="8001000" cy="5105400"/>
          </a:xfrm>
        </p:spPr>
        <p:txBody>
          <a:bodyPr/>
          <a:lstStyle/>
          <a:p>
            <a:r>
              <a:rPr lang="el-GR" sz="1800" b="1" dirty="0" smtClean="0">
                <a:solidFill>
                  <a:srgbClr val="FF0000"/>
                </a:solidFill>
              </a:rPr>
              <a:t>Μηχανικά και ηλεκτρικά ακτίνια</a:t>
            </a:r>
            <a:r>
              <a:rPr lang="en-US" sz="1800" b="1" dirty="0" smtClean="0">
                <a:solidFill>
                  <a:srgbClr val="FF0000"/>
                </a:solidFill>
              </a:rPr>
              <a:t>  </a:t>
            </a:r>
          </a:p>
          <a:p>
            <a:pPr hangingPunct="0"/>
            <a:r>
              <a:rPr lang="el-GR" dirty="0" smtClean="0"/>
              <a:t> </a:t>
            </a:r>
            <a:r>
              <a:rPr lang="el-GR" sz="2000" b="1" dirty="0" smtClean="0">
                <a:solidFill>
                  <a:schemeClr val="tx1"/>
                </a:solidFill>
              </a:rPr>
              <a:t>Λαμβάνοντας υπόψη ότι</a:t>
            </a:r>
            <a:r>
              <a:rPr lang="en-US" sz="2000" b="1" dirty="0" smtClean="0">
                <a:solidFill>
                  <a:schemeClr val="tx1"/>
                </a:solidFill>
              </a:rPr>
              <a:t>                                               </a:t>
            </a:r>
            <a:r>
              <a:rPr lang="el-GR" sz="2000" b="1" dirty="0" smtClean="0">
                <a:solidFill>
                  <a:schemeClr val="tx1"/>
                </a:solidFill>
              </a:rPr>
              <a:t>    </a:t>
            </a:r>
            <a:r>
              <a:rPr lang="en-US" sz="2000" b="1" dirty="0" smtClean="0">
                <a:solidFill>
                  <a:schemeClr val="tx1"/>
                </a:solidFill>
              </a:rPr>
              <a:t> </a:t>
            </a:r>
            <a:r>
              <a:rPr lang="el-GR" sz="2000" b="1" dirty="0" smtClean="0">
                <a:solidFill>
                  <a:schemeClr val="tx1"/>
                </a:solidFill>
              </a:rPr>
              <a:t>               </a:t>
            </a:r>
            <a:r>
              <a:rPr lang="en-US" sz="2000" b="1" dirty="0" smtClean="0">
                <a:solidFill>
                  <a:schemeClr val="tx1"/>
                </a:solidFill>
              </a:rPr>
              <a:t> </a:t>
            </a:r>
          </a:p>
          <a:p>
            <a:pPr hangingPunct="0"/>
            <a:endParaRPr lang="en-US" sz="2000" b="1" dirty="0" smtClean="0">
              <a:solidFill>
                <a:schemeClr val="tx1"/>
              </a:solidFill>
            </a:endParaRPr>
          </a:p>
          <a:p>
            <a:pPr hangingPunct="0"/>
            <a:r>
              <a:rPr lang="en-US" sz="2000" b="1" dirty="0" smtClean="0">
                <a:solidFill>
                  <a:schemeClr val="tx1"/>
                </a:solidFill>
              </a:rPr>
              <a:t>(3)  </a:t>
            </a:r>
            <a:r>
              <a:rPr lang="el-GR" sz="2000" dirty="0" smtClean="0">
                <a:solidFill>
                  <a:schemeClr val="tx1"/>
                </a:solidFill>
              </a:rPr>
              <a:t>Και </a:t>
            </a:r>
            <a:endParaRPr lang="en-US" sz="2000" dirty="0" smtClean="0">
              <a:solidFill>
                <a:schemeClr val="tx1"/>
              </a:solidFill>
            </a:endParaRPr>
          </a:p>
          <a:p>
            <a:pPr hangingPunct="0"/>
            <a:r>
              <a:rPr lang="en-US" b="1" dirty="0" smtClean="0">
                <a:solidFill>
                  <a:srgbClr val="FF0000"/>
                </a:solidFill>
              </a:rPr>
              <a:t>                  </a:t>
            </a:r>
            <a:r>
              <a:rPr lang="en-US" b="1" dirty="0" smtClean="0">
                <a:solidFill>
                  <a:schemeClr val="tx1"/>
                </a:solidFill>
              </a:rPr>
              <a:t> </a:t>
            </a:r>
            <a:r>
              <a:rPr lang="en-US" sz="1800" b="1" dirty="0" smtClean="0">
                <a:solidFill>
                  <a:schemeClr val="tx1"/>
                </a:solidFill>
              </a:rPr>
              <a:t>(4)</a:t>
            </a:r>
            <a:endParaRPr lang="el-GR" sz="1800" b="1" dirty="0" smtClean="0">
              <a:solidFill>
                <a:schemeClr val="tx1"/>
              </a:solidFill>
            </a:endParaRPr>
          </a:p>
          <a:p>
            <a:pPr hangingPunct="0"/>
            <a:r>
              <a:rPr lang="el-GR" sz="1800" b="1" dirty="0" smtClean="0">
                <a:solidFill>
                  <a:srgbClr val="FF0000"/>
                </a:solidFill>
              </a:rPr>
              <a:t>όπου:  ω= κυκλική συχνότητα των επαγομένων τάσεων στα τυλίγματα του δρομέα, ηλεκτρικά </a:t>
            </a:r>
            <a:r>
              <a:rPr lang="en-US" sz="1800" b="1" dirty="0" err="1" smtClean="0">
                <a:solidFill>
                  <a:srgbClr val="FF0000"/>
                </a:solidFill>
              </a:rPr>
              <a:t>rad</a:t>
            </a:r>
            <a:r>
              <a:rPr lang="en-US" sz="1800" b="1" dirty="0" smtClean="0">
                <a:solidFill>
                  <a:srgbClr val="FF0000"/>
                </a:solidFill>
              </a:rPr>
              <a:t>/s </a:t>
            </a:r>
            <a:r>
              <a:rPr lang="el-GR" sz="1800" b="1" dirty="0" smtClean="0">
                <a:solidFill>
                  <a:srgbClr val="FF0000"/>
                </a:solidFill>
              </a:rPr>
              <a:t>και </a:t>
            </a:r>
          </a:p>
          <a:p>
            <a:pPr hangingPunct="0"/>
            <a:r>
              <a:rPr lang="el-GR" sz="1800" b="1" dirty="0" smtClean="0">
                <a:solidFill>
                  <a:srgbClr val="FF0000"/>
                </a:solidFill>
              </a:rPr>
              <a:t>ω</a:t>
            </a:r>
            <a:r>
              <a:rPr lang="en-US" sz="1800" b="1" dirty="0" smtClean="0">
                <a:solidFill>
                  <a:srgbClr val="FF0000"/>
                </a:solidFill>
              </a:rPr>
              <a:t>m=</a:t>
            </a:r>
            <a:r>
              <a:rPr lang="el-GR" sz="1800" dirty="0" smtClean="0"/>
              <a:t> </a:t>
            </a:r>
            <a:r>
              <a:rPr lang="el-GR" sz="1800" b="1" dirty="0" smtClean="0">
                <a:solidFill>
                  <a:srgbClr val="FF0000"/>
                </a:solidFill>
              </a:rPr>
              <a:t>γωνιακή ταχύτητα περιστροφής του δρομέα,  μηχανικά </a:t>
            </a:r>
            <a:r>
              <a:rPr lang="en-US" sz="1800" b="1" dirty="0" err="1" smtClean="0">
                <a:solidFill>
                  <a:srgbClr val="FF0000"/>
                </a:solidFill>
              </a:rPr>
              <a:t>rad</a:t>
            </a:r>
            <a:r>
              <a:rPr lang="en-US" sz="1800" b="1" dirty="0" smtClean="0">
                <a:solidFill>
                  <a:srgbClr val="FF0000"/>
                </a:solidFill>
              </a:rPr>
              <a:t>/s</a:t>
            </a:r>
          </a:p>
          <a:p>
            <a:r>
              <a:rPr lang="el-GR" sz="1800" b="1" dirty="0" smtClean="0">
                <a:solidFill>
                  <a:srgbClr val="FF0000"/>
                </a:solidFill>
              </a:rPr>
              <a:t>      </a:t>
            </a:r>
            <a:endParaRPr lang="en-US" dirty="0" smtClean="0"/>
          </a:p>
          <a:p>
            <a:r>
              <a:rPr lang="el-GR" sz="1800" b="1" dirty="0" smtClean="0">
                <a:solidFill>
                  <a:srgbClr val="FF0000"/>
                </a:solidFill>
              </a:rPr>
              <a:t>Από την (2) ισοδύναμα προκύπτει ότι </a:t>
            </a:r>
            <a:endParaRPr lang="en-US" sz="1800" b="1" dirty="0" smtClean="0">
              <a:solidFill>
                <a:srgbClr val="FF0000"/>
              </a:solidFill>
            </a:endParaRPr>
          </a:p>
        </p:txBody>
      </p:sp>
      <p:graphicFrame>
        <p:nvGraphicFramePr>
          <p:cNvPr id="28674" name="Object 2"/>
          <p:cNvGraphicFramePr>
            <a:graphicFrameLocks noChangeAspect="1"/>
          </p:cNvGraphicFramePr>
          <p:nvPr/>
        </p:nvGraphicFramePr>
        <p:xfrm>
          <a:off x="2514600" y="2133600"/>
          <a:ext cx="1371600" cy="660400"/>
        </p:xfrm>
        <a:graphic>
          <a:graphicData uri="http://schemas.openxmlformats.org/presentationml/2006/ole">
            <p:oleObj spid="_x0000_s28674" name="Equation" r:id="rId3" imgW="583920" imgH="203040" progId="Equation.DSMT4">
              <p:embed/>
            </p:oleObj>
          </a:graphicData>
        </a:graphic>
      </p:graphicFrame>
      <p:graphicFrame>
        <p:nvGraphicFramePr>
          <p:cNvPr id="28675" name="Object 3"/>
          <p:cNvGraphicFramePr>
            <a:graphicFrameLocks noChangeAspect="1"/>
          </p:cNvGraphicFramePr>
          <p:nvPr/>
        </p:nvGraphicFramePr>
        <p:xfrm>
          <a:off x="4953000" y="2057400"/>
          <a:ext cx="1066800" cy="914400"/>
        </p:xfrm>
        <a:graphic>
          <a:graphicData uri="http://schemas.openxmlformats.org/presentationml/2006/ole">
            <p:oleObj spid="_x0000_s28675" name="Equation" r:id="rId4" imgW="647640" imgH="393480" progId="Equation.DSMT4">
              <p:embed/>
            </p:oleObj>
          </a:graphicData>
        </a:graphic>
      </p:graphicFrame>
      <p:graphicFrame>
        <p:nvGraphicFramePr>
          <p:cNvPr id="28676" name="Object 4"/>
          <p:cNvGraphicFramePr>
            <a:graphicFrameLocks noChangeAspect="1"/>
          </p:cNvGraphicFramePr>
          <p:nvPr/>
        </p:nvGraphicFramePr>
        <p:xfrm>
          <a:off x="6400800" y="4343400"/>
          <a:ext cx="1066800" cy="762000"/>
        </p:xfrm>
        <a:graphic>
          <a:graphicData uri="http://schemas.openxmlformats.org/presentationml/2006/ole">
            <p:oleObj spid="_x0000_s28676" name="Equation" r:id="rId5" imgW="609480" imgH="393480" progId="Equation.DSMT4">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183531"/>
          </a:xfrm>
        </p:spPr>
        <p:txBody>
          <a:bodyPr>
            <a:normAutofit/>
          </a:bodyPr>
          <a:lstStyle/>
          <a:p>
            <a:r>
              <a:rPr lang="el-GR" sz="2800" b="1" dirty="0" smtClean="0"/>
              <a:t>Διανεμημένα τυλίγματα των ηλεκτρικών μηχανών</a:t>
            </a:r>
            <a:endParaRPr lang="en-US" sz="2800" b="1" dirty="0"/>
          </a:p>
        </p:txBody>
      </p:sp>
      <p:sp>
        <p:nvSpPr>
          <p:cNvPr id="3" name="Subtitle 2"/>
          <p:cNvSpPr>
            <a:spLocks noGrp="1"/>
          </p:cNvSpPr>
          <p:nvPr>
            <p:ph type="subTitle" idx="1"/>
          </p:nvPr>
        </p:nvSpPr>
        <p:spPr>
          <a:xfrm>
            <a:off x="533400" y="1447800"/>
            <a:ext cx="7772400" cy="4800600"/>
          </a:xfrm>
        </p:spPr>
        <p:txBody>
          <a:bodyPr>
            <a:normAutofit/>
          </a:bodyPr>
          <a:lstStyle/>
          <a:p>
            <a:r>
              <a:rPr lang="el-GR" sz="2000" b="1" dirty="0" smtClean="0">
                <a:solidFill>
                  <a:srgbClr val="FF0000"/>
                </a:solidFill>
              </a:rPr>
              <a:t>Διανεμημένα τυλίγματα </a:t>
            </a:r>
          </a:p>
          <a:p>
            <a:r>
              <a:rPr lang="el-GR" sz="1600" b="1" dirty="0" smtClean="0">
                <a:solidFill>
                  <a:schemeClr val="tx1"/>
                </a:solidFill>
              </a:rPr>
              <a:t>Στην πράξη, τα τυλίγματα των ηλεκτρικών μηχανών δεν  είναι συγκεντρωμένα αλλά διανεμημένα (</a:t>
            </a:r>
            <a:r>
              <a:rPr lang="en-US" sz="1600" b="1" dirty="0" smtClean="0">
                <a:solidFill>
                  <a:schemeClr val="tx1"/>
                </a:solidFill>
              </a:rPr>
              <a:t>distributed windings</a:t>
            </a:r>
            <a:r>
              <a:rPr lang="el-GR" sz="1600" b="1" dirty="0" smtClean="0">
                <a:solidFill>
                  <a:schemeClr val="tx1"/>
                </a:solidFill>
              </a:rPr>
              <a:t>) και ο λόγος είναι, οι αντίστοιχες χωρικές κατανομές των μαγνητεγερτικών δυνάμεων να προσεγγίζουν όσο το δυνατόν περισσότερο την ημιτονοειδή μορφή. </a:t>
            </a:r>
          </a:p>
          <a:p>
            <a:endParaRPr lang="en-US" sz="2000" b="1" dirty="0">
              <a:solidFill>
                <a:schemeClr val="tx1"/>
              </a:solidFill>
            </a:endParaRPr>
          </a:p>
        </p:txBody>
      </p:sp>
      <p:pic>
        <p:nvPicPr>
          <p:cNvPr id="30722" name="Picture 2"/>
          <p:cNvPicPr>
            <a:picLocks noChangeAspect="1" noChangeArrowheads="1"/>
          </p:cNvPicPr>
          <p:nvPr/>
        </p:nvPicPr>
        <p:blipFill>
          <a:blip r:embed="rId2" cstate="print"/>
          <a:srcRect/>
          <a:stretch>
            <a:fillRect/>
          </a:stretch>
        </p:blipFill>
        <p:spPr bwMode="auto">
          <a:xfrm>
            <a:off x="533400" y="3429000"/>
            <a:ext cx="3657600" cy="2667000"/>
          </a:xfrm>
          <a:prstGeom prst="rect">
            <a:avLst/>
          </a:prstGeom>
          <a:noFill/>
          <a:ln w="9525">
            <a:noFill/>
            <a:miter lim="800000"/>
            <a:headEnd/>
            <a:tailEnd/>
          </a:ln>
        </p:spPr>
      </p:pic>
      <p:sp>
        <p:nvSpPr>
          <p:cNvPr id="7" name="Title 1"/>
          <p:cNvSpPr txBox="1">
            <a:spLocks/>
          </p:cNvSpPr>
          <p:nvPr/>
        </p:nvSpPr>
        <p:spPr>
          <a:xfrm>
            <a:off x="3200400" y="3048000"/>
            <a:ext cx="4114800" cy="838200"/>
          </a:xfrm>
          <a:prstGeom prst="rect">
            <a:avLst/>
          </a:prstGeom>
        </p:spPr>
        <p:txBody>
          <a:bodyPr vert="horz" lIns="91440" tIns="45720" rIns="91440" bIns="45720" rtlCol="0" anchor="ctr">
            <a:normAutofit fontScale="55000" lnSpcReduction="20000"/>
          </a:bodyPr>
          <a:lstStyle/>
          <a:p>
            <a:pPr algn="just" hangingPunct="0"/>
            <a:r>
              <a:rPr lang="el-GR" sz="2000" b="1" dirty="0" smtClean="0">
                <a:solidFill>
                  <a:srgbClr val="FF0000"/>
                </a:solidFill>
              </a:rPr>
              <a:t>Έστω λοιπόν το διανεμημένο τύλιγμα της μιας φάσης του τριφασικού διανεμημένου τυλίγματος τυμπάνου διπολικής μηχανής, σχ.3, με δύο στρώσεις και τέσσερις αύλακες ανά πόλο και φάση.</a:t>
            </a:r>
            <a:endParaRPr lang="en-US" sz="2000" b="1" dirty="0" smtClean="0">
              <a:solidFill>
                <a:srgbClr val="FF0000"/>
              </a:solidFill>
            </a:endParaRPr>
          </a:p>
          <a:p>
            <a:pPr hangingPunct="0"/>
            <a:r>
              <a:rPr lang="el-GR" sz="2000" b="1" dirty="0" smtClean="0">
                <a:solidFill>
                  <a:srgbClr val="FF0000"/>
                </a:solidFill>
              </a:rPr>
              <a:t> </a:t>
            </a:r>
            <a:endParaRPr lang="en-US" sz="2000" b="1" dirty="0">
              <a:solidFill>
                <a:srgbClr val="FF0000"/>
              </a:solidFill>
            </a:endParaRPr>
          </a:p>
        </p:txBody>
      </p:sp>
      <p:sp>
        <p:nvSpPr>
          <p:cNvPr id="8" name="Title 1"/>
          <p:cNvSpPr txBox="1">
            <a:spLocks/>
          </p:cNvSpPr>
          <p:nvPr/>
        </p:nvSpPr>
        <p:spPr>
          <a:xfrm>
            <a:off x="4419600" y="4114800"/>
            <a:ext cx="3962400" cy="2133600"/>
          </a:xfrm>
          <a:prstGeom prst="rect">
            <a:avLst/>
          </a:prstGeom>
        </p:spPr>
        <p:txBody>
          <a:bodyPr vert="horz" lIns="91440" tIns="45720" rIns="91440" bIns="45720" rtlCol="0" anchor="ctr">
            <a:noAutofit/>
          </a:bodyPr>
          <a:lstStyle/>
          <a:p>
            <a:pPr algn="just" hangingPunct="0"/>
            <a:r>
              <a:rPr lang="el-GR" sz="1600" b="1" dirty="0" smtClean="0">
                <a:solidFill>
                  <a:srgbClr val="FF0000"/>
                </a:solidFill>
              </a:rPr>
              <a:t>Σύμφωνα με το σχ. 3, η κάθε φάση περιλαμβάνει  8 πηνία, με ελίγματα ανά πηνίο και το ρεύμα που διαρρέει τους αγωγούς του κάθε πηνίου. Η κάθε φάση καταλαμβάνει το 1/3 από τις συνολικές αυλακώσεις του στάτη (8 από τις 24). Η χωρική κατανομή της μαγνητεγερτικής δύναμης του τυλίγματος της φάσης , θα έχει τη μορφή του σχ.4.  </a:t>
            </a:r>
            <a:endParaRPr lang="en-US" sz="1600" b="1"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85799"/>
          </a:xfrm>
        </p:spPr>
        <p:txBody>
          <a:bodyPr>
            <a:normAutofit/>
          </a:bodyPr>
          <a:lstStyle/>
          <a:p>
            <a:r>
              <a:rPr lang="el-GR" sz="2800" b="1" dirty="0" smtClean="0"/>
              <a:t>Διανεμημένα τυλίγματα των ηλεκτρικών μηχανών</a:t>
            </a:r>
            <a:endParaRPr lang="en-US" sz="2800" dirty="0"/>
          </a:p>
        </p:txBody>
      </p:sp>
      <p:sp>
        <p:nvSpPr>
          <p:cNvPr id="3" name="Subtitle 2"/>
          <p:cNvSpPr>
            <a:spLocks noGrp="1"/>
          </p:cNvSpPr>
          <p:nvPr>
            <p:ph type="subTitle" idx="1"/>
          </p:nvPr>
        </p:nvSpPr>
        <p:spPr>
          <a:xfrm>
            <a:off x="381000" y="1295400"/>
            <a:ext cx="8534400" cy="5334000"/>
          </a:xfrm>
        </p:spPr>
        <p:txBody>
          <a:bodyPr/>
          <a:lstStyle/>
          <a:p>
            <a:r>
              <a:rPr lang="el-GR" sz="1800" b="1" dirty="0" smtClean="0">
                <a:solidFill>
                  <a:srgbClr val="FF0000"/>
                </a:solidFill>
              </a:rPr>
              <a:t>Διανεμημένα τυλίγματα</a:t>
            </a:r>
            <a:r>
              <a:rPr lang="el-GR" sz="1600" b="1" dirty="0" smtClean="0">
                <a:solidFill>
                  <a:srgbClr val="FF0000"/>
                </a:solidFill>
              </a:rPr>
              <a:t> </a:t>
            </a:r>
          </a:p>
          <a:p>
            <a:r>
              <a:rPr lang="el-GR" sz="1600" b="1" dirty="0" smtClean="0">
                <a:solidFill>
                  <a:schemeClr val="tx1"/>
                </a:solidFill>
              </a:rPr>
              <a:t>Προφανώς, η μορφή της προσεγγίζει κατά πολύ περισσότερο την ημιτονική μορφή σε σχέση με την τετραγωνική μορφή του αντίστοιχου συγκεντρωμένου τυλίγματος. Με τη διακεκομμένη γραμμή, δείχνεται η θεμελιώδης συνιστώσα του κύματος.</a:t>
            </a:r>
            <a:endParaRPr lang="en-US" sz="1600" b="1" dirty="0" smtClean="0">
              <a:solidFill>
                <a:schemeClr val="tx1"/>
              </a:solidFill>
            </a:endParaRPr>
          </a:p>
          <a:p>
            <a:endParaRPr lang="en-US" dirty="0"/>
          </a:p>
        </p:txBody>
      </p:sp>
      <p:graphicFrame>
        <p:nvGraphicFramePr>
          <p:cNvPr id="31746" name="Object 10"/>
          <p:cNvGraphicFramePr>
            <a:graphicFrameLocks noChangeAspect="1"/>
          </p:cNvGraphicFramePr>
          <p:nvPr/>
        </p:nvGraphicFramePr>
        <p:xfrm>
          <a:off x="533400" y="3048000"/>
          <a:ext cx="3886200" cy="2652713"/>
        </p:xfrm>
        <a:graphic>
          <a:graphicData uri="http://schemas.openxmlformats.org/presentationml/2006/ole">
            <p:oleObj spid="_x0000_s31746" name="Visio" r:id="rId3" imgW="4168477" imgH="2736174" progId="Visio.Drawing.11">
              <p:embed/>
            </p:oleObj>
          </a:graphicData>
        </a:graphic>
      </p:graphicFrame>
      <p:sp>
        <p:nvSpPr>
          <p:cNvPr id="31747" name="Rectangle 3"/>
          <p:cNvSpPr>
            <a:spLocks noChangeArrowheads="1"/>
          </p:cNvSpPr>
          <p:nvPr/>
        </p:nvSpPr>
        <p:spPr bwMode="auto">
          <a:xfrm>
            <a:off x="4800600" y="3276600"/>
            <a:ext cx="3657600"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l-GR" sz="1400" b="1" dirty="0" smtClean="0">
                <a:solidFill>
                  <a:srgbClr val="FF0000"/>
                </a:solidFill>
              </a:rPr>
              <a:t>Μαγνητεγερτική δύναμη ονομάζεται η οποιαδήποτε αιτία που προκαλεί </a:t>
            </a:r>
            <a:r>
              <a:rPr lang="el-GR" sz="1400" b="1" dirty="0" smtClean="0">
                <a:solidFill>
                  <a:srgbClr val="FF0000"/>
                </a:solidFill>
                <a:hlinkClick r:id="rId4" tooltip="Μαγνητική ροή"/>
              </a:rPr>
              <a:t>δυναμική ροή</a:t>
            </a:r>
            <a:r>
              <a:rPr lang="el-GR" sz="1400" b="1" dirty="0" smtClean="0">
                <a:solidFill>
                  <a:srgbClr val="FF0000"/>
                </a:solidFill>
              </a:rPr>
              <a:t> ενός </a:t>
            </a:r>
            <a:r>
              <a:rPr lang="el-GR" sz="1400" b="1" dirty="0" smtClean="0">
                <a:solidFill>
                  <a:srgbClr val="FF0000"/>
                </a:solidFill>
                <a:hlinkClick r:id="rId5" tooltip="Μαγνήτης"/>
              </a:rPr>
              <a:t>μαγνήτη</a:t>
            </a:r>
            <a:r>
              <a:rPr lang="el-GR" sz="1400" b="1" dirty="0" smtClean="0">
                <a:solidFill>
                  <a:srgbClr val="FF0000"/>
                </a:solidFill>
              </a:rPr>
              <a:t> που είναι χαρακτηριστική τόσο του μαγνήτη όσο και του </a:t>
            </a:r>
            <a:r>
              <a:rPr lang="el-GR" sz="1400" b="1" dirty="0" smtClean="0">
                <a:solidFill>
                  <a:srgbClr val="FF0000"/>
                </a:solidFill>
                <a:hlinkClick r:id="rId6" tooltip="Μαγνητικό κύκλωμα"/>
              </a:rPr>
              <a:t>μαγνητικού κυκλώματος</a:t>
            </a:r>
            <a:r>
              <a:rPr lang="el-GR" sz="1400" b="1" dirty="0" smtClean="0">
                <a:solidFill>
                  <a:srgbClr val="FF0000"/>
                </a:solidFill>
              </a:rPr>
              <a:t>.</a:t>
            </a:r>
          </a:p>
          <a:p>
            <a:pPr algn="just"/>
            <a:r>
              <a:rPr lang="el-GR" sz="1400" b="1" dirty="0" smtClean="0">
                <a:solidFill>
                  <a:srgbClr val="FF0000"/>
                </a:solidFill>
              </a:rPr>
              <a:t>Η μαγνητεγερτική δύναμη των </a:t>
            </a:r>
            <a:r>
              <a:rPr lang="el-GR" sz="1400" b="1" dirty="0" smtClean="0">
                <a:solidFill>
                  <a:srgbClr val="FF0000"/>
                </a:solidFill>
                <a:hlinkClick r:id="rId7" tooltip="Πηνίο"/>
              </a:rPr>
              <a:t>πηνίων</a:t>
            </a:r>
            <a:r>
              <a:rPr lang="el-GR" sz="1400" b="1" dirty="0" smtClean="0">
                <a:solidFill>
                  <a:srgbClr val="FF0000"/>
                </a:solidFill>
              </a:rPr>
              <a:t> και των </a:t>
            </a:r>
            <a:r>
              <a:rPr lang="el-GR" sz="1400" b="1" dirty="0" smtClean="0">
                <a:solidFill>
                  <a:srgbClr val="FF0000"/>
                </a:solidFill>
                <a:hlinkClick r:id="rId8" tooltip="Ηλεκτρομαγνήτης (δεν έχει γραφτεί ακόμα)"/>
              </a:rPr>
              <a:t>ηλεκτρομαγνητών</a:t>
            </a:r>
            <a:r>
              <a:rPr lang="el-GR" sz="1400" b="1" dirty="0" smtClean="0">
                <a:solidFill>
                  <a:srgbClr val="FF0000"/>
                </a:solidFill>
              </a:rPr>
              <a:t> είναι ανάλογη προς τον αριθμό των αμπεροστροφών ή και λεγομένων αμπεροτυλιγμάτων, δηλαδή ανάλογος του αριθμού των σπειρών (ή σπειρωμάτων) αυτών και της έντασης του ηλεκτρικού ρεύματος που διέρχεται μέσω αυτών.</a:t>
            </a:r>
          </a:p>
          <a:p>
            <a:pPr lvl="0" algn="just" fontAlgn="base">
              <a:spcBef>
                <a:spcPct val="0"/>
              </a:spcBef>
              <a:spcAft>
                <a:spcPct val="0"/>
              </a:spcAft>
            </a:pPr>
            <a:endParaRPr lang="en-US" sz="1000" dirty="0" smtClean="0">
              <a:latin typeface="Arial" pitchFamily="34" charset="0"/>
              <a:cs typeface="Arial" pitchFamily="34" charset="0"/>
            </a:endParaRPr>
          </a:p>
          <a:p>
            <a:pPr lvl="0" algn="just" eaLnBrk="0" fontAlgn="base" hangingPunct="0">
              <a:spcBef>
                <a:spcPct val="0"/>
              </a:spcBef>
              <a:spcAft>
                <a:spcPct val="0"/>
              </a:spcAft>
            </a:pPr>
            <a:r>
              <a:rPr lang="el-GR" sz="1000" dirty="0" smtClean="0">
                <a:latin typeface="Arial" pitchFamily="34" charset="0"/>
                <a:ea typeface="Times New Roman" pitchFamily="18"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762000" y="5821234"/>
            <a:ext cx="3657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kumimoji="0" lang="el-GR" sz="1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Κύμα μαγνητεγερτικής δύναμης της μιας φάσης του διανεμημένου </a:t>
            </a:r>
            <a:r>
              <a:rPr lang="el-GR" sz="1200" b="1" dirty="0" smtClean="0">
                <a:solidFill>
                  <a:srgbClr val="FF0000"/>
                </a:solidFill>
                <a:latin typeface="Arial" pitchFamily="34" charset="0"/>
                <a:ea typeface="Times New Roman" pitchFamily="18" charset="0"/>
                <a:cs typeface="Arial" pitchFamily="34" charset="0"/>
              </a:rPr>
              <a:t>τριφασικού  τυλίγματος  του  στάτη  της  διπολικής  μηχανής   του  σχ.3.</a:t>
            </a:r>
            <a:endParaRPr lang="en-US" sz="1200" b="1" dirty="0" smtClean="0">
              <a:solidFill>
                <a:srgbClr val="FF0000"/>
              </a:solidFill>
              <a:latin typeface="Arial" pitchFamily="34" charset="0"/>
              <a:cs typeface="Arial" pitchFamily="34" charset="0"/>
            </a:endParaRPr>
          </a:p>
          <a:p>
            <a:pPr lvl="0" algn="just" fontAlgn="base">
              <a:spcBef>
                <a:spcPct val="0"/>
              </a:spcBef>
              <a:spcAft>
                <a:spcPct val="0"/>
              </a:spcAft>
            </a:pPr>
            <a:endParaRPr lang="en-US" sz="1000" dirty="0" smtClean="0">
              <a:latin typeface="Arial" pitchFamily="34" charset="0"/>
              <a:cs typeface="Arial" pitchFamily="34" charset="0"/>
            </a:endParaRPr>
          </a:p>
          <a:p>
            <a:pPr lvl="0" algn="just" eaLnBrk="0" fontAlgn="base" hangingPunct="0">
              <a:spcBef>
                <a:spcPct val="0"/>
              </a:spcBef>
              <a:spcAft>
                <a:spcPct val="0"/>
              </a:spcAft>
            </a:pPr>
            <a:r>
              <a:rPr lang="el-GR" sz="1000" dirty="0" smtClean="0">
                <a:latin typeface="Arial" pitchFamily="34" charset="0"/>
                <a:ea typeface="Times New Roman" pitchFamily="18" charset="0"/>
                <a:cs typeface="Arial" pitchFamily="34"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228601"/>
            <a:ext cx="7772400" cy="761999"/>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1" i="0" u="none" strike="noStrike" kern="1200" cap="none" spc="0" normalizeH="0" baseline="0" noProof="0" smtClean="0">
                <a:ln>
                  <a:noFill/>
                </a:ln>
                <a:solidFill>
                  <a:schemeClr val="tx1"/>
                </a:solidFill>
                <a:effectLst/>
                <a:uLnTx/>
                <a:uFillTx/>
                <a:latin typeface="+mj-lt"/>
                <a:ea typeface="+mj-ea"/>
                <a:cs typeface="+mj-cs"/>
              </a:rPr>
              <a:t>Βασικές αρχές των ηλεκτρικών μηχανών</a:t>
            </a: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Subtitle 2"/>
          <p:cNvSpPr txBox="1">
            <a:spLocks/>
          </p:cNvSpPr>
          <p:nvPr/>
        </p:nvSpPr>
        <p:spPr>
          <a:xfrm>
            <a:off x="457200" y="1219200"/>
            <a:ext cx="8534400" cy="5257800"/>
          </a:xfrm>
          <a:prstGeom prst="rect">
            <a:avLst/>
          </a:prstGeom>
        </p:spPr>
        <p:txBody>
          <a:bodyPr>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400" b="1" i="0" u="none" strike="noStrike" kern="1200" cap="none" spc="0" normalizeH="0" baseline="0" noProof="0" dirty="0" smtClean="0">
                <a:ln>
                  <a:noFill/>
                </a:ln>
                <a:solidFill>
                  <a:srgbClr val="FF0000"/>
                </a:solidFill>
                <a:effectLst/>
                <a:uLnTx/>
                <a:uFillTx/>
                <a:latin typeface="+mn-lt"/>
                <a:ea typeface="+mn-ea"/>
                <a:cs typeface="+mn-cs"/>
              </a:rPr>
              <a:t>Εισαγωγή </a:t>
            </a:r>
            <a:r>
              <a:rPr kumimoji="0" lang="el-GR" sz="3200" b="1" i="0" u="none" strike="noStrike" kern="1200" cap="none" spc="0" normalizeH="0" baseline="0" noProof="0" dirty="0" smtClean="0">
                <a:ln>
                  <a:noFill/>
                </a:ln>
                <a:solidFill>
                  <a:srgbClr val="FF0000"/>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300" b="1" i="0" u="none" strike="noStrike" kern="1200" cap="none" spc="0" normalizeH="0" baseline="0" noProof="0" dirty="0" smtClean="0">
                <a:ln>
                  <a:noFill/>
                </a:ln>
                <a:solidFill>
                  <a:schemeClr val="tx1"/>
                </a:solidFill>
                <a:effectLst/>
                <a:uLnTx/>
                <a:uFillTx/>
                <a:latin typeface="+mn-lt"/>
                <a:ea typeface="+mn-ea"/>
                <a:cs typeface="+mn-cs"/>
              </a:rPr>
              <a:t>Στις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ηλεκτρικ</a:t>
            </a:r>
            <a:r>
              <a:rPr kumimoji="0" lang="el-GR" sz="2300" b="1" i="0" u="none" strike="noStrike" kern="1200" cap="none" spc="0" normalizeH="0" baseline="0" noProof="0" dirty="0" err="1" smtClean="0">
                <a:ln>
                  <a:noFill/>
                </a:ln>
                <a:solidFill>
                  <a:schemeClr val="tx1"/>
                </a:solidFill>
                <a:effectLst/>
                <a:uLnTx/>
                <a:uFillTx/>
                <a:latin typeface="+mn-lt"/>
                <a:ea typeface="+mn-ea"/>
                <a:cs typeface="+mn-cs"/>
              </a:rPr>
              <a:t>ές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μηχαν</a:t>
            </a:r>
            <a:r>
              <a:rPr kumimoji="0" lang="el-GR" sz="2300" b="1" i="0" u="none" strike="noStrike" kern="1200" cap="none" spc="0" normalizeH="0" baseline="0" noProof="0" dirty="0" err="1" smtClean="0">
                <a:ln>
                  <a:noFill/>
                </a:ln>
                <a:solidFill>
                  <a:schemeClr val="tx1"/>
                </a:solidFill>
                <a:effectLst/>
                <a:uLnTx/>
                <a:uFillTx/>
                <a:latin typeface="+mn-lt"/>
                <a:ea typeface="+mn-ea"/>
                <a:cs typeface="+mn-cs"/>
              </a:rPr>
              <a:t>ές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l-GR" sz="2300" b="1" i="0" u="none" strike="noStrike" kern="1200" cap="none" spc="0" normalizeH="0" baseline="0" noProof="0" dirty="0" smtClean="0">
                <a:ln>
                  <a:noFill/>
                </a:ln>
                <a:solidFill>
                  <a:schemeClr val="tx1"/>
                </a:solidFill>
                <a:effectLst/>
                <a:uLnTx/>
                <a:uFillTx/>
                <a:latin typeface="+mn-lt"/>
                <a:ea typeface="+mn-ea"/>
                <a:cs typeface="+mn-cs"/>
              </a:rPr>
              <a:t>υπάρχουν</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ταυτόχρονα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δύο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μηχανισμοί</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endParaRPr kumimoji="0" lang="el-GR" sz="23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l-GR" sz="23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ο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μηχανισμός</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παραγωγής</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ροπής</a:t>
            </a:r>
            <a:r>
              <a:rPr kumimoji="0" lang="el-GR"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l-GR" sz="2300" b="1" i="0" u="none" strike="noStrike" kern="1200" cap="none" spc="0" normalizeH="0" baseline="0" noProof="0" dirty="0" smtClean="0">
                <a:ln>
                  <a:noFill/>
                </a:ln>
                <a:solidFill>
                  <a:schemeClr val="tx1"/>
                </a:solidFill>
                <a:effectLst/>
                <a:uLnTx/>
                <a:uFillTx/>
                <a:latin typeface="+mn-lt"/>
                <a:ea typeface="+mn-ea"/>
                <a:cs typeface="+mn-cs"/>
              </a:rPr>
              <a:t>(</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βασίζεται</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στην</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προσπάθεια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ευθυγράμμισης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των</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δύο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μαγνητικών</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πεδίων</a:t>
            </a:r>
            <a:r>
              <a:rPr kumimoji="0" lang="el-GR"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που</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δημιουργούνται</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από</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τυλίγματα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του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στάτη</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και</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του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δρομέα</a:t>
            </a:r>
            <a:r>
              <a:rPr kumimoji="0" lang="el-GR" sz="2300" b="1"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ü"/>
              <a:tabLst/>
              <a:defRPr/>
            </a:pPr>
            <a:r>
              <a:rPr kumimoji="0" lang="el-GR"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ο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μηχανισμός</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παραγωγής</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τάσης</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endParaRPr kumimoji="0" lang="el-GR" sz="23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3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300" b="1" i="0" u="none" strike="noStrike" kern="1200" cap="none" spc="0" normalizeH="0" baseline="0" noProof="0" dirty="0" smtClean="0">
                <a:ln>
                  <a:noFill/>
                </a:ln>
                <a:solidFill>
                  <a:schemeClr val="tx1"/>
                </a:solidFill>
                <a:effectLst/>
                <a:uLnTx/>
                <a:uFillTx/>
                <a:latin typeface="+mn-lt"/>
                <a:ea typeface="+mn-ea"/>
                <a:cs typeface="+mn-cs"/>
              </a:rPr>
              <a:t>Τ</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α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μαγνητικά</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πεδία</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δημιουργούνται</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μέσα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από</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κατάλληλα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διαμορφωμένα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τυλίγματα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στάτη</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και</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δρομέα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της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στρεφόμενης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ηλεκτρικής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μηχανής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300" b="1" i="0" u="none" strike="noStrike" kern="1200" cap="none" spc="0" normalizeH="0" baseline="0" noProof="0" dirty="0" smtClean="0">
                <a:ln>
                  <a:noFill/>
                </a:ln>
                <a:solidFill>
                  <a:schemeClr val="tx1"/>
                </a:solidFill>
                <a:effectLst/>
                <a:uLnTx/>
                <a:uFillTx/>
                <a:latin typeface="+mn-lt"/>
                <a:ea typeface="+mn-ea"/>
                <a:cs typeface="+mn-cs"/>
              </a:rPr>
              <a:t>Η</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παραγωγή</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της</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rgbClr val="FF0000"/>
                </a:solidFill>
                <a:effectLst/>
                <a:uLnTx/>
                <a:uFillTx/>
                <a:latin typeface="+mn-lt"/>
                <a:ea typeface="+mn-ea"/>
                <a:cs typeface="+mn-cs"/>
              </a:rPr>
              <a:t>τάσης</a:t>
            </a:r>
            <a:r>
              <a:rPr kumimoji="0" lang="en-US" sz="23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σε</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ένα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τύλιγμα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σχετίζεται</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άμεσα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με</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τη</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χρονική</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μεταβολή</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της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πεπλεγμένης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μαγνητικής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ροής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που</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δέχεται</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ίδιο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τύλιγμα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endParaRPr kumimoji="0" lang="el-GR" sz="23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3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300" b="1" i="0" u="none" strike="noStrike" kern="1200" cap="none" spc="0" normalizeH="0" baseline="0" noProof="0" dirty="0" smtClean="0">
                <a:ln>
                  <a:noFill/>
                </a:ln>
                <a:solidFill>
                  <a:schemeClr val="tx1"/>
                </a:solidFill>
                <a:effectLst/>
                <a:uLnTx/>
                <a:uFillTx/>
                <a:latin typeface="+mn-lt"/>
                <a:ea typeface="+mn-ea"/>
                <a:cs typeface="+mn-cs"/>
              </a:rPr>
              <a:t>Η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χρονική</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μεταβολή</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της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πεπλεγμένης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ροής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μπορεί</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να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προέλθει</a:t>
            </a:r>
            <a:r>
              <a:rPr kumimoji="0" lang="el-GR" sz="2300" b="1"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είτε</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από</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την</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περιστροφή</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του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τυλίγματος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σε</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χώρο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σταθερού</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μαγνητικού</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πεδίου, </a:t>
            </a:r>
            <a:endParaRPr kumimoji="0" lang="el-GR" sz="23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είτε</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δια</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της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περιστροφής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ενός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σταθερού</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μαγνητικού</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πεδίου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σε</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σχέση</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με</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το</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μαγνητικό</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άξονα</a:t>
            </a:r>
            <a:r>
              <a:rPr kumimoji="0" lang="el-GR"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του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σταθερού</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300" b="1" i="0" u="none" strike="noStrike" kern="1200" cap="none" spc="0" normalizeH="0" baseline="0" noProof="0" dirty="0" err="1" smtClean="0">
                <a:ln>
                  <a:noFill/>
                </a:ln>
                <a:solidFill>
                  <a:schemeClr val="tx1"/>
                </a:solidFill>
                <a:effectLst/>
                <a:uLnTx/>
                <a:uFillTx/>
                <a:latin typeface="+mn-lt"/>
                <a:ea typeface="+mn-ea"/>
                <a:cs typeface="+mn-cs"/>
              </a:rPr>
              <a:t>τυλίγματος</a:t>
            </a:r>
            <a:r>
              <a:rPr kumimoji="0" lang="en-US" sz="2300" b="1"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100" b="1" i="0" u="none" strike="noStrike" kern="1200" cap="none" spc="0" normalizeH="0" baseline="0" noProof="0" dirty="0" smtClean="0">
                <a:ln>
                  <a:noFill/>
                </a:ln>
                <a:solidFill>
                  <a:schemeClr val="tx1"/>
                </a:solidFill>
                <a:effectLst/>
                <a:uLnTx/>
                <a:uFillTx/>
                <a:latin typeface="+mn-lt"/>
                <a:ea typeface="+mn-ea"/>
                <a:cs typeface="+mn-cs"/>
              </a:rPr>
              <a:t>   </a:t>
            </a:r>
            <a:endParaRPr kumimoji="0" lang="el-GR" sz="21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1"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761999"/>
          </a:xfrm>
        </p:spPr>
        <p:txBody>
          <a:bodyPr>
            <a:normAutofit/>
          </a:bodyPr>
          <a:lstStyle/>
          <a:p>
            <a:r>
              <a:rPr lang="el-GR" sz="2800" b="1" dirty="0" smtClean="0"/>
              <a:t>Βασικά τυλίγματα των ηλεκτρικών μηχανών </a:t>
            </a:r>
            <a:endParaRPr lang="en-US" sz="2800" dirty="0"/>
          </a:p>
        </p:txBody>
      </p:sp>
      <p:sp>
        <p:nvSpPr>
          <p:cNvPr id="3" name="Subtitle 2"/>
          <p:cNvSpPr>
            <a:spLocks noGrp="1"/>
          </p:cNvSpPr>
          <p:nvPr>
            <p:ph type="subTitle" idx="1"/>
          </p:nvPr>
        </p:nvSpPr>
        <p:spPr>
          <a:xfrm>
            <a:off x="914400" y="1295400"/>
            <a:ext cx="7391400" cy="4343400"/>
          </a:xfrm>
        </p:spPr>
        <p:txBody>
          <a:bodyPr>
            <a:normAutofit/>
          </a:bodyPr>
          <a:lstStyle/>
          <a:p>
            <a:r>
              <a:rPr lang="el-GR" sz="2400" b="1" dirty="0" smtClean="0">
                <a:solidFill>
                  <a:srgbClr val="FF0000"/>
                </a:solidFill>
              </a:rPr>
              <a:t>Βασικά τυλίγματα των ηλεκτρικών μηχανών </a:t>
            </a:r>
          </a:p>
          <a:p>
            <a:pPr algn="just">
              <a:buFont typeface="Wingdings" pitchFamily="2" charset="2"/>
              <a:buChar char="§"/>
            </a:pPr>
            <a:r>
              <a:rPr lang="el-GR" sz="2400" b="1" dirty="0" smtClean="0">
                <a:solidFill>
                  <a:schemeClr val="tx1"/>
                </a:solidFill>
              </a:rPr>
              <a:t> </a:t>
            </a:r>
            <a:r>
              <a:rPr lang="en-US" sz="1800" b="1" dirty="0" err="1" smtClean="0">
                <a:solidFill>
                  <a:schemeClr val="tx1"/>
                </a:solidFill>
              </a:rPr>
              <a:t>το</a:t>
            </a:r>
            <a:r>
              <a:rPr lang="en-US" sz="1800" b="1" dirty="0" smtClean="0">
                <a:solidFill>
                  <a:schemeClr val="tx1"/>
                </a:solidFill>
              </a:rPr>
              <a:t> ένα </a:t>
            </a:r>
            <a:r>
              <a:rPr lang="en-US" sz="1800" b="1" dirty="0" err="1" smtClean="0">
                <a:solidFill>
                  <a:schemeClr val="tx1"/>
                </a:solidFill>
              </a:rPr>
              <a:t>είναι</a:t>
            </a:r>
            <a:r>
              <a:rPr lang="en-US" sz="1800" b="1" dirty="0" smtClean="0">
                <a:solidFill>
                  <a:schemeClr val="tx1"/>
                </a:solidFill>
              </a:rPr>
              <a:t> </a:t>
            </a:r>
            <a:r>
              <a:rPr lang="en-US" sz="1800" b="1" dirty="0" err="1" smtClean="0">
                <a:solidFill>
                  <a:schemeClr val="tx1"/>
                </a:solidFill>
              </a:rPr>
              <a:t>τοποθετημένο</a:t>
            </a:r>
            <a:r>
              <a:rPr lang="en-US" sz="1800" b="1" dirty="0" smtClean="0">
                <a:solidFill>
                  <a:schemeClr val="tx1"/>
                </a:solidFill>
              </a:rPr>
              <a:t> στο στάτη </a:t>
            </a:r>
            <a:r>
              <a:rPr lang="en-US" sz="1800" b="1" dirty="0" err="1" smtClean="0">
                <a:solidFill>
                  <a:schemeClr val="tx1"/>
                </a:solidFill>
              </a:rPr>
              <a:t>και</a:t>
            </a:r>
            <a:r>
              <a:rPr lang="en-US" sz="1800" b="1" dirty="0" smtClean="0">
                <a:solidFill>
                  <a:schemeClr val="tx1"/>
                </a:solidFill>
              </a:rPr>
              <a:t> </a:t>
            </a:r>
            <a:endParaRPr lang="el-GR" sz="1800" b="1" dirty="0" smtClean="0">
              <a:solidFill>
                <a:schemeClr val="tx1"/>
              </a:solidFill>
            </a:endParaRPr>
          </a:p>
          <a:p>
            <a:pPr algn="just">
              <a:buFont typeface="Wingdings" pitchFamily="2" charset="2"/>
              <a:buChar char="§"/>
            </a:pPr>
            <a:r>
              <a:rPr lang="el-GR" sz="1800" b="1" dirty="0" smtClean="0">
                <a:solidFill>
                  <a:schemeClr val="tx1"/>
                </a:solidFill>
              </a:rPr>
              <a:t>  </a:t>
            </a:r>
            <a:r>
              <a:rPr lang="en-US" sz="1800" b="1" dirty="0" err="1" smtClean="0">
                <a:solidFill>
                  <a:schemeClr val="tx1"/>
                </a:solidFill>
              </a:rPr>
              <a:t>το</a:t>
            </a:r>
            <a:r>
              <a:rPr lang="en-US" sz="1800" b="1" dirty="0" smtClean="0">
                <a:solidFill>
                  <a:schemeClr val="tx1"/>
                </a:solidFill>
              </a:rPr>
              <a:t> </a:t>
            </a:r>
            <a:r>
              <a:rPr lang="en-US" sz="1800" b="1" dirty="0" err="1" smtClean="0">
                <a:solidFill>
                  <a:schemeClr val="tx1"/>
                </a:solidFill>
              </a:rPr>
              <a:t>άλλο</a:t>
            </a:r>
            <a:r>
              <a:rPr lang="en-US" sz="1800" b="1" dirty="0" smtClean="0">
                <a:solidFill>
                  <a:schemeClr val="tx1"/>
                </a:solidFill>
              </a:rPr>
              <a:t> στο </a:t>
            </a:r>
            <a:r>
              <a:rPr lang="en-US" sz="1800" b="1" dirty="0" err="1" smtClean="0">
                <a:solidFill>
                  <a:schemeClr val="tx1"/>
                </a:solidFill>
              </a:rPr>
              <a:t>δρομέα</a:t>
            </a:r>
            <a:r>
              <a:rPr lang="en-US" sz="1800" b="1" dirty="0" smtClean="0">
                <a:solidFill>
                  <a:schemeClr val="tx1"/>
                </a:solidFill>
              </a:rPr>
              <a:t>. </a:t>
            </a:r>
            <a:r>
              <a:rPr lang="el-GR" sz="1800" b="1" dirty="0" smtClean="0">
                <a:solidFill>
                  <a:schemeClr val="tx1"/>
                </a:solidFill>
              </a:rPr>
              <a:t>  </a:t>
            </a:r>
          </a:p>
          <a:p>
            <a:pPr algn="just"/>
            <a:endParaRPr lang="el-GR" sz="1800" b="1" dirty="0" smtClean="0">
              <a:solidFill>
                <a:schemeClr val="tx1"/>
              </a:solidFill>
            </a:endParaRPr>
          </a:p>
          <a:p>
            <a:pPr algn="just"/>
            <a:r>
              <a:rPr lang="el-GR" sz="1800" b="1" dirty="0" smtClean="0">
                <a:solidFill>
                  <a:srgbClr val="FF0000"/>
                </a:solidFill>
              </a:rPr>
              <a:t>Τ</a:t>
            </a:r>
            <a:r>
              <a:rPr lang="en-US" sz="1800" b="1" dirty="0" smtClean="0">
                <a:solidFill>
                  <a:srgbClr val="FF0000"/>
                </a:solidFill>
              </a:rPr>
              <a:t>ύλιγμα διέγερσης</a:t>
            </a:r>
            <a:r>
              <a:rPr lang="el-GR" sz="1800" b="1" dirty="0" smtClean="0">
                <a:solidFill>
                  <a:srgbClr val="FF0000"/>
                </a:solidFill>
              </a:rPr>
              <a:t> </a:t>
            </a:r>
            <a:r>
              <a:rPr lang="el-GR" sz="1800" b="1" dirty="0" smtClean="0">
                <a:solidFill>
                  <a:schemeClr val="tx1"/>
                </a:solidFill>
              </a:rPr>
              <a:t>(</a:t>
            </a:r>
            <a:r>
              <a:rPr lang="en-US" sz="1800" b="1" dirty="0" smtClean="0">
                <a:solidFill>
                  <a:schemeClr val="tx1"/>
                </a:solidFill>
              </a:rPr>
              <a:t>έχει ως σκοπό την παραγωγή του μαγνητικού πεδίου στο εσωτερικό (διάκενο) της μηχανής</a:t>
            </a:r>
            <a:r>
              <a:rPr lang="el-GR" sz="1800" b="1" dirty="0" smtClean="0">
                <a:solidFill>
                  <a:schemeClr val="tx1"/>
                </a:solidFill>
              </a:rPr>
              <a:t>). </a:t>
            </a:r>
            <a:r>
              <a:rPr lang="en-US" sz="1800" b="1" dirty="0" err="1" smtClean="0">
                <a:solidFill>
                  <a:schemeClr val="tx1"/>
                </a:solidFill>
              </a:rPr>
              <a:t>Το</a:t>
            </a:r>
            <a:r>
              <a:rPr lang="en-US" sz="1800" b="1" dirty="0" smtClean="0">
                <a:solidFill>
                  <a:schemeClr val="tx1"/>
                </a:solidFill>
              </a:rPr>
              <a:t> τύλιγμα διέγερσης </a:t>
            </a:r>
            <a:r>
              <a:rPr lang="en-US" sz="1800" b="1" dirty="0" err="1" smtClean="0">
                <a:solidFill>
                  <a:schemeClr val="tx1"/>
                </a:solidFill>
              </a:rPr>
              <a:t>είναι</a:t>
            </a:r>
            <a:r>
              <a:rPr lang="en-US" sz="1800" b="1" dirty="0" smtClean="0">
                <a:solidFill>
                  <a:schemeClr val="tx1"/>
                </a:solidFill>
              </a:rPr>
              <a:t> συνήθως τύλιγμα χαμηλής ισχύος, </a:t>
            </a:r>
            <a:r>
              <a:rPr lang="en-US" sz="1800" b="1" dirty="0" err="1" smtClean="0">
                <a:solidFill>
                  <a:schemeClr val="tx1"/>
                </a:solidFill>
              </a:rPr>
              <a:t>σε</a:t>
            </a:r>
            <a:r>
              <a:rPr lang="en-US" sz="1800" b="1" dirty="0" smtClean="0">
                <a:solidFill>
                  <a:schemeClr val="tx1"/>
                </a:solidFill>
              </a:rPr>
              <a:t> σχέση πάντα </a:t>
            </a:r>
            <a:r>
              <a:rPr lang="en-US" sz="1800" b="1" dirty="0" err="1" smtClean="0">
                <a:solidFill>
                  <a:schemeClr val="tx1"/>
                </a:solidFill>
              </a:rPr>
              <a:t>με</a:t>
            </a:r>
            <a:r>
              <a:rPr lang="en-US" sz="1800" b="1" dirty="0" smtClean="0">
                <a:solidFill>
                  <a:schemeClr val="tx1"/>
                </a:solidFill>
              </a:rPr>
              <a:t> τη συνολική </a:t>
            </a:r>
            <a:r>
              <a:rPr lang="en-US" sz="1800" b="1" dirty="0" err="1" smtClean="0">
                <a:solidFill>
                  <a:schemeClr val="tx1"/>
                </a:solidFill>
              </a:rPr>
              <a:t>ηλεκτρική</a:t>
            </a:r>
            <a:r>
              <a:rPr lang="en-US" sz="1800" b="1" dirty="0" smtClean="0">
                <a:solidFill>
                  <a:schemeClr val="tx1"/>
                </a:solidFill>
              </a:rPr>
              <a:t> ισχύ της μηχανής. </a:t>
            </a:r>
          </a:p>
          <a:p>
            <a:pPr algn="just"/>
            <a:endParaRPr lang="el-GR" sz="1800" b="0" dirty="0" smtClean="0"/>
          </a:p>
          <a:p>
            <a:pPr algn="just"/>
            <a:r>
              <a:rPr lang="el-GR" sz="1800" b="1" dirty="0" smtClean="0">
                <a:solidFill>
                  <a:srgbClr val="FF0000"/>
                </a:solidFill>
              </a:rPr>
              <a:t>Τ</a:t>
            </a:r>
            <a:r>
              <a:rPr lang="en-US" sz="1800" b="1" dirty="0" smtClean="0">
                <a:solidFill>
                  <a:srgbClr val="FF0000"/>
                </a:solidFill>
              </a:rPr>
              <a:t>ύλιγμα τυμπάνου</a:t>
            </a:r>
            <a:r>
              <a:rPr lang="el-GR" sz="1800" b="1" dirty="0" smtClean="0">
                <a:solidFill>
                  <a:srgbClr val="FF0000"/>
                </a:solidFill>
              </a:rPr>
              <a:t> </a:t>
            </a:r>
            <a:r>
              <a:rPr lang="el-GR" sz="1800" b="1" dirty="0" smtClean="0">
                <a:solidFill>
                  <a:schemeClr val="tx1"/>
                </a:solidFill>
              </a:rPr>
              <a:t>(</a:t>
            </a:r>
            <a:r>
              <a:rPr lang="en-US" sz="1800" b="1" dirty="0" err="1" smtClean="0">
                <a:solidFill>
                  <a:schemeClr val="tx1"/>
                </a:solidFill>
              </a:rPr>
              <a:t>στρέφεται</a:t>
            </a:r>
            <a:r>
              <a:rPr lang="en-US" sz="1800" b="1" dirty="0" smtClean="0">
                <a:solidFill>
                  <a:schemeClr val="tx1"/>
                </a:solidFill>
              </a:rPr>
              <a:t> </a:t>
            </a:r>
            <a:r>
              <a:rPr lang="en-US" sz="1800" b="1" dirty="0" err="1" smtClean="0">
                <a:solidFill>
                  <a:schemeClr val="tx1"/>
                </a:solidFill>
              </a:rPr>
              <a:t>σε</a:t>
            </a:r>
            <a:r>
              <a:rPr lang="en-US" sz="1800" b="1" dirty="0" smtClean="0">
                <a:solidFill>
                  <a:schemeClr val="tx1"/>
                </a:solidFill>
              </a:rPr>
              <a:t> σχέση </a:t>
            </a:r>
            <a:r>
              <a:rPr lang="en-US" sz="1800" b="1" dirty="0" err="1" smtClean="0">
                <a:solidFill>
                  <a:schemeClr val="tx1"/>
                </a:solidFill>
              </a:rPr>
              <a:t>με</a:t>
            </a:r>
            <a:r>
              <a:rPr lang="en-US" sz="1800" b="1" dirty="0" smtClean="0">
                <a:solidFill>
                  <a:schemeClr val="tx1"/>
                </a:solidFill>
              </a:rPr>
              <a:t> </a:t>
            </a:r>
            <a:r>
              <a:rPr lang="en-US" sz="1800" b="1" dirty="0" err="1" smtClean="0">
                <a:solidFill>
                  <a:schemeClr val="tx1"/>
                </a:solidFill>
              </a:rPr>
              <a:t>το</a:t>
            </a:r>
            <a:r>
              <a:rPr lang="en-US" sz="1800" b="1" dirty="0" smtClean="0">
                <a:solidFill>
                  <a:schemeClr val="tx1"/>
                </a:solidFill>
              </a:rPr>
              <a:t> μαγνητικό </a:t>
            </a:r>
            <a:r>
              <a:rPr lang="en-US" sz="1800" b="1" dirty="0" err="1" smtClean="0">
                <a:solidFill>
                  <a:schemeClr val="tx1"/>
                </a:solidFill>
              </a:rPr>
              <a:t>πεδίο</a:t>
            </a:r>
            <a:r>
              <a:rPr lang="en-US" sz="1800" b="1" dirty="0" smtClean="0">
                <a:solidFill>
                  <a:schemeClr val="tx1"/>
                </a:solidFill>
              </a:rPr>
              <a:t> </a:t>
            </a:r>
            <a:r>
              <a:rPr lang="en-US" sz="1800" b="1" dirty="0" err="1" smtClean="0">
                <a:solidFill>
                  <a:schemeClr val="tx1"/>
                </a:solidFill>
              </a:rPr>
              <a:t>που</a:t>
            </a:r>
            <a:r>
              <a:rPr lang="en-US" sz="1800" b="1" dirty="0" smtClean="0">
                <a:solidFill>
                  <a:schemeClr val="tx1"/>
                </a:solidFill>
              </a:rPr>
              <a:t> </a:t>
            </a:r>
            <a:r>
              <a:rPr lang="en-US" sz="1800" b="1" dirty="0" err="1" smtClean="0">
                <a:solidFill>
                  <a:schemeClr val="tx1"/>
                </a:solidFill>
              </a:rPr>
              <a:t>δημιουργεί</a:t>
            </a:r>
            <a:r>
              <a:rPr lang="en-US" sz="1800" b="1" dirty="0" smtClean="0">
                <a:solidFill>
                  <a:schemeClr val="tx1"/>
                </a:solidFill>
              </a:rPr>
              <a:t> </a:t>
            </a:r>
            <a:r>
              <a:rPr lang="en-US" sz="1800" b="1" dirty="0" err="1" smtClean="0">
                <a:solidFill>
                  <a:schemeClr val="tx1"/>
                </a:solidFill>
              </a:rPr>
              <a:t>το</a:t>
            </a:r>
            <a:r>
              <a:rPr lang="en-US" sz="1800" b="1" dirty="0" smtClean="0">
                <a:solidFill>
                  <a:schemeClr val="tx1"/>
                </a:solidFill>
              </a:rPr>
              <a:t> τύλιγμα διέγερσης </a:t>
            </a:r>
            <a:r>
              <a:rPr lang="en-US" sz="1800" b="1" dirty="0" err="1" smtClean="0">
                <a:solidFill>
                  <a:schemeClr val="tx1"/>
                </a:solidFill>
              </a:rPr>
              <a:t>και</a:t>
            </a:r>
            <a:r>
              <a:rPr lang="en-US" sz="1800" b="1" dirty="0" smtClean="0">
                <a:solidFill>
                  <a:schemeClr val="tx1"/>
                </a:solidFill>
              </a:rPr>
              <a:t> στο </a:t>
            </a:r>
            <a:r>
              <a:rPr lang="en-US" sz="1800" b="1" dirty="0" err="1" smtClean="0">
                <a:solidFill>
                  <a:schemeClr val="tx1"/>
                </a:solidFill>
              </a:rPr>
              <a:t>οποίο</a:t>
            </a:r>
            <a:r>
              <a:rPr lang="en-US" sz="1800" b="1" dirty="0" smtClean="0">
                <a:solidFill>
                  <a:schemeClr val="tx1"/>
                </a:solidFill>
              </a:rPr>
              <a:t> </a:t>
            </a:r>
            <a:r>
              <a:rPr lang="en-US" sz="1800" b="1" dirty="0" err="1" smtClean="0">
                <a:solidFill>
                  <a:schemeClr val="tx1"/>
                </a:solidFill>
              </a:rPr>
              <a:t>επάγονται</a:t>
            </a:r>
            <a:r>
              <a:rPr lang="en-US" sz="1800" b="1" dirty="0" smtClean="0">
                <a:solidFill>
                  <a:schemeClr val="tx1"/>
                </a:solidFill>
              </a:rPr>
              <a:t> </a:t>
            </a:r>
            <a:r>
              <a:rPr lang="en-US" sz="1800" b="1" dirty="0" err="1" smtClean="0">
                <a:solidFill>
                  <a:schemeClr val="tx1"/>
                </a:solidFill>
              </a:rPr>
              <a:t>τάσεις</a:t>
            </a:r>
            <a:r>
              <a:rPr lang="en-US" sz="1800" b="1" dirty="0" smtClean="0">
                <a:solidFill>
                  <a:schemeClr val="tx1"/>
                </a:solidFill>
              </a:rPr>
              <a:t> </a:t>
            </a:r>
            <a:r>
              <a:rPr lang="en-US" sz="1800" b="1" dirty="0" err="1" smtClean="0">
                <a:solidFill>
                  <a:schemeClr val="tx1"/>
                </a:solidFill>
              </a:rPr>
              <a:t>και</a:t>
            </a:r>
            <a:r>
              <a:rPr lang="en-US" sz="1800" b="1" dirty="0" smtClean="0">
                <a:solidFill>
                  <a:schemeClr val="tx1"/>
                </a:solidFill>
              </a:rPr>
              <a:t> </a:t>
            </a:r>
            <a:r>
              <a:rPr lang="en-US" sz="1800" b="1" dirty="0" err="1" smtClean="0">
                <a:solidFill>
                  <a:schemeClr val="tx1"/>
                </a:solidFill>
              </a:rPr>
              <a:t>ροπές</a:t>
            </a:r>
            <a:r>
              <a:rPr lang="el-GR" sz="1800" b="1" dirty="0" smtClean="0">
                <a:solidFill>
                  <a:schemeClr val="tx1"/>
                </a:solidFill>
              </a:rPr>
              <a:t>)</a:t>
            </a:r>
            <a:r>
              <a:rPr lang="en-US" sz="1800" b="1" dirty="0" smtClean="0">
                <a:solidFill>
                  <a:schemeClr val="tx1"/>
                </a:solidFill>
              </a:rPr>
              <a:t>. </a:t>
            </a:r>
            <a:r>
              <a:rPr lang="en-US" sz="1800" b="1" dirty="0" err="1" smtClean="0">
                <a:solidFill>
                  <a:schemeClr val="tx1"/>
                </a:solidFill>
              </a:rPr>
              <a:t>Το</a:t>
            </a:r>
            <a:r>
              <a:rPr lang="en-US" sz="1800" b="1" dirty="0" smtClean="0">
                <a:solidFill>
                  <a:schemeClr val="tx1"/>
                </a:solidFill>
              </a:rPr>
              <a:t> τύλιγμα τυμπάνου</a:t>
            </a:r>
            <a:r>
              <a:rPr lang="el-GR" sz="1800" b="1" dirty="0" smtClean="0">
                <a:solidFill>
                  <a:schemeClr val="tx1"/>
                </a:solidFill>
              </a:rPr>
              <a:t> </a:t>
            </a:r>
            <a:r>
              <a:rPr lang="en-US" sz="1800" b="1" dirty="0" err="1" smtClean="0">
                <a:solidFill>
                  <a:schemeClr val="tx1"/>
                </a:solidFill>
              </a:rPr>
              <a:t>είναι</a:t>
            </a:r>
            <a:r>
              <a:rPr lang="en-US" sz="1800" b="1" dirty="0" smtClean="0">
                <a:solidFill>
                  <a:schemeClr val="tx1"/>
                </a:solidFill>
              </a:rPr>
              <a:t> τύλιγμα ισχύος </a:t>
            </a:r>
            <a:r>
              <a:rPr lang="en-US" sz="1800" b="1" dirty="0" err="1" smtClean="0">
                <a:solidFill>
                  <a:schemeClr val="tx1"/>
                </a:solidFill>
              </a:rPr>
              <a:t>και</a:t>
            </a:r>
            <a:r>
              <a:rPr lang="en-US" sz="1800" b="1" dirty="0" smtClean="0">
                <a:solidFill>
                  <a:schemeClr val="tx1"/>
                </a:solidFill>
              </a:rPr>
              <a:t> έχει </a:t>
            </a:r>
            <a:r>
              <a:rPr lang="en-US" sz="1800" b="1" dirty="0" err="1" smtClean="0">
                <a:solidFill>
                  <a:schemeClr val="tx1"/>
                </a:solidFill>
              </a:rPr>
              <a:t>ουσιαστικό</a:t>
            </a:r>
            <a:r>
              <a:rPr lang="en-US" sz="1800" b="1" dirty="0" smtClean="0">
                <a:solidFill>
                  <a:schemeClr val="tx1"/>
                </a:solidFill>
              </a:rPr>
              <a:t> </a:t>
            </a:r>
            <a:r>
              <a:rPr lang="en-US" sz="1800" b="1" dirty="0" err="1" smtClean="0">
                <a:solidFill>
                  <a:schemeClr val="tx1"/>
                </a:solidFill>
              </a:rPr>
              <a:t>ρόλο</a:t>
            </a:r>
            <a:r>
              <a:rPr lang="en-US" sz="1800" b="1" dirty="0" smtClean="0">
                <a:solidFill>
                  <a:schemeClr val="tx1"/>
                </a:solidFill>
              </a:rPr>
              <a:t> </a:t>
            </a:r>
            <a:r>
              <a:rPr lang="en-US" sz="1800" b="1" dirty="0" err="1" smtClean="0">
                <a:solidFill>
                  <a:schemeClr val="tx1"/>
                </a:solidFill>
              </a:rPr>
              <a:t>στην</a:t>
            </a:r>
            <a:r>
              <a:rPr lang="en-US" sz="1800" b="1" dirty="0" smtClean="0">
                <a:solidFill>
                  <a:schemeClr val="tx1"/>
                </a:solidFill>
              </a:rPr>
              <a:t> </a:t>
            </a:r>
            <a:r>
              <a:rPr lang="en-US" sz="1800" b="1" dirty="0" err="1" smtClean="0">
                <a:solidFill>
                  <a:schemeClr val="tx1"/>
                </a:solidFill>
              </a:rPr>
              <a:t>ηλεκτρομηχανική</a:t>
            </a:r>
            <a:r>
              <a:rPr lang="en-US" sz="1800" b="1" dirty="0" smtClean="0">
                <a:solidFill>
                  <a:schemeClr val="tx1"/>
                </a:solidFill>
              </a:rPr>
              <a:t> </a:t>
            </a:r>
            <a:r>
              <a:rPr lang="en-US" sz="1800" b="1" dirty="0" err="1" smtClean="0">
                <a:solidFill>
                  <a:schemeClr val="tx1"/>
                </a:solidFill>
              </a:rPr>
              <a:t>μετατροπή</a:t>
            </a:r>
            <a:r>
              <a:rPr lang="en-US" sz="1800" b="1" dirty="0" smtClean="0">
                <a:solidFill>
                  <a:schemeClr val="tx1"/>
                </a:solidFill>
              </a:rPr>
              <a:t> της </a:t>
            </a:r>
            <a:r>
              <a:rPr lang="en-US" sz="1800" b="1" dirty="0" err="1" smtClean="0">
                <a:solidFill>
                  <a:schemeClr val="tx1"/>
                </a:solidFill>
              </a:rPr>
              <a:t>ενέργειας</a:t>
            </a:r>
            <a:r>
              <a:rPr lang="en-US" sz="1800" b="1" dirty="0" smtClean="0">
                <a:solidFill>
                  <a:schemeClr val="tx1"/>
                </a:solidFill>
              </a:rPr>
              <a:t>. </a:t>
            </a:r>
          </a:p>
          <a:p>
            <a:pPr algn="just"/>
            <a:endParaRPr lang="en-US" sz="1800" b="1"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761999"/>
          </a:xfrm>
        </p:spPr>
        <p:txBody>
          <a:bodyPr>
            <a:normAutofit/>
          </a:bodyPr>
          <a:lstStyle/>
          <a:p>
            <a:r>
              <a:rPr lang="el-GR" sz="2800" b="1" dirty="0" smtClean="0"/>
              <a:t>Βασικά τυλίγματα των ηλεκτρικών μηχανών</a:t>
            </a:r>
            <a:endParaRPr lang="en-US" sz="2800" dirty="0"/>
          </a:p>
        </p:txBody>
      </p:sp>
      <p:sp>
        <p:nvSpPr>
          <p:cNvPr id="3" name="Subtitle 2"/>
          <p:cNvSpPr>
            <a:spLocks noGrp="1"/>
          </p:cNvSpPr>
          <p:nvPr>
            <p:ph type="subTitle" idx="1"/>
          </p:nvPr>
        </p:nvSpPr>
        <p:spPr>
          <a:xfrm>
            <a:off x="685800" y="1219200"/>
            <a:ext cx="7467600" cy="4953000"/>
          </a:xfrm>
        </p:spPr>
        <p:txBody>
          <a:bodyPr/>
          <a:lstStyle/>
          <a:p>
            <a:r>
              <a:rPr lang="el-GR" sz="1800" b="1" dirty="0" smtClean="0">
                <a:solidFill>
                  <a:srgbClr val="FF0000"/>
                </a:solidFill>
              </a:rPr>
              <a:t>Βασικά τυλίγματα των ηλεκτρικών μηχανών </a:t>
            </a:r>
          </a:p>
          <a:p>
            <a:endParaRPr lang="el-GR" sz="1800" b="1" dirty="0">
              <a:solidFill>
                <a:srgbClr val="FF0000"/>
              </a:solidFill>
            </a:endParaRPr>
          </a:p>
          <a:p>
            <a:endParaRPr lang="el-GR" sz="1800" b="1" dirty="0" smtClean="0">
              <a:solidFill>
                <a:srgbClr val="FF0000"/>
              </a:solidFill>
            </a:endParaRPr>
          </a:p>
          <a:p>
            <a:r>
              <a:rPr lang="en-US" sz="1800" b="1" dirty="0" err="1" smtClean="0">
                <a:solidFill>
                  <a:schemeClr val="tx1"/>
                </a:solidFill>
              </a:rPr>
              <a:t>Ανάλογα</a:t>
            </a:r>
            <a:r>
              <a:rPr lang="en-US" sz="1800" b="1" dirty="0" smtClean="0">
                <a:solidFill>
                  <a:schemeClr val="tx1"/>
                </a:solidFill>
              </a:rPr>
              <a:t> του </a:t>
            </a:r>
            <a:r>
              <a:rPr lang="en-US" sz="1800" b="1" dirty="0" err="1" smtClean="0">
                <a:solidFill>
                  <a:schemeClr val="tx1"/>
                </a:solidFill>
              </a:rPr>
              <a:t>είδους</a:t>
            </a:r>
            <a:r>
              <a:rPr lang="en-US" sz="1800" b="1" dirty="0" smtClean="0">
                <a:solidFill>
                  <a:schemeClr val="tx1"/>
                </a:solidFill>
              </a:rPr>
              <a:t> της </a:t>
            </a:r>
            <a:r>
              <a:rPr lang="en-US" sz="1800" b="1" dirty="0" err="1" smtClean="0">
                <a:solidFill>
                  <a:schemeClr val="tx1"/>
                </a:solidFill>
              </a:rPr>
              <a:t>ηλεκτρικής</a:t>
            </a:r>
            <a:r>
              <a:rPr lang="en-US" sz="1800" b="1" dirty="0" smtClean="0">
                <a:solidFill>
                  <a:schemeClr val="tx1"/>
                </a:solidFill>
              </a:rPr>
              <a:t> μηχανής, </a:t>
            </a:r>
            <a:r>
              <a:rPr lang="en-US" sz="1800" b="1" dirty="0" err="1" smtClean="0">
                <a:solidFill>
                  <a:schemeClr val="tx1"/>
                </a:solidFill>
              </a:rPr>
              <a:t>το</a:t>
            </a:r>
            <a:r>
              <a:rPr lang="en-US" sz="1800" b="1" dirty="0" smtClean="0">
                <a:solidFill>
                  <a:schemeClr val="tx1"/>
                </a:solidFill>
              </a:rPr>
              <a:t> τύλιγμα </a:t>
            </a:r>
            <a:r>
              <a:rPr lang="en-US" sz="1800" b="1" dirty="0" smtClean="0">
                <a:solidFill>
                  <a:srgbClr val="FF0000"/>
                </a:solidFill>
              </a:rPr>
              <a:t>τυμπάνου</a:t>
            </a:r>
            <a:r>
              <a:rPr lang="en-US" sz="1800" b="1" dirty="0" smtClean="0">
                <a:solidFill>
                  <a:schemeClr val="tx1"/>
                </a:solidFill>
              </a:rPr>
              <a:t> </a:t>
            </a:r>
            <a:r>
              <a:rPr lang="en-US" sz="1800" b="1" dirty="0" err="1" smtClean="0">
                <a:solidFill>
                  <a:schemeClr val="tx1"/>
                </a:solidFill>
              </a:rPr>
              <a:t>μπορεί</a:t>
            </a:r>
            <a:r>
              <a:rPr lang="en-US" sz="1800" b="1" dirty="0" smtClean="0">
                <a:solidFill>
                  <a:schemeClr val="tx1"/>
                </a:solidFill>
              </a:rPr>
              <a:t> </a:t>
            </a:r>
            <a:r>
              <a:rPr lang="en-US" sz="1800" b="1" dirty="0" err="1" smtClean="0">
                <a:solidFill>
                  <a:schemeClr val="tx1"/>
                </a:solidFill>
              </a:rPr>
              <a:t>να</a:t>
            </a:r>
            <a:r>
              <a:rPr lang="en-US" sz="1800" b="1" dirty="0" smtClean="0">
                <a:solidFill>
                  <a:schemeClr val="tx1"/>
                </a:solidFill>
              </a:rPr>
              <a:t> </a:t>
            </a:r>
            <a:r>
              <a:rPr lang="en-US" sz="1800" b="1" dirty="0" err="1" smtClean="0">
                <a:solidFill>
                  <a:schemeClr val="tx1"/>
                </a:solidFill>
              </a:rPr>
              <a:t>βρίσκεται</a:t>
            </a:r>
            <a:r>
              <a:rPr lang="en-US" sz="1800" b="1" dirty="0" smtClean="0">
                <a:solidFill>
                  <a:schemeClr val="tx1"/>
                </a:solidFill>
              </a:rPr>
              <a:t> στο </a:t>
            </a:r>
            <a:r>
              <a:rPr lang="en-US" sz="1800" b="1" dirty="0" smtClean="0">
                <a:solidFill>
                  <a:srgbClr val="FF0000"/>
                </a:solidFill>
              </a:rPr>
              <a:t>στάτη</a:t>
            </a:r>
            <a:r>
              <a:rPr lang="en-US" sz="1800" b="1" dirty="0" smtClean="0">
                <a:solidFill>
                  <a:schemeClr val="tx1"/>
                </a:solidFill>
              </a:rPr>
              <a:t> ή στο </a:t>
            </a:r>
            <a:r>
              <a:rPr lang="en-US" sz="1800" b="1" dirty="0" err="1" smtClean="0">
                <a:solidFill>
                  <a:srgbClr val="FF0000"/>
                </a:solidFill>
              </a:rPr>
              <a:t>δρομέα</a:t>
            </a:r>
            <a:r>
              <a:rPr lang="en-US" sz="1800" b="1" dirty="0" smtClean="0">
                <a:solidFill>
                  <a:schemeClr val="tx1"/>
                </a:solidFill>
              </a:rPr>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066799"/>
          </a:xfrm>
        </p:spPr>
        <p:txBody>
          <a:bodyPr>
            <a:normAutofit/>
          </a:bodyPr>
          <a:lstStyle/>
          <a:p>
            <a:r>
              <a:rPr lang="el-GR" sz="2800" b="1" dirty="0" smtClean="0"/>
              <a:t>Βασικά μέρη των ηλεκτρικών μηχανών</a:t>
            </a:r>
            <a:endParaRPr lang="en-US" sz="2800" b="1" dirty="0"/>
          </a:p>
        </p:txBody>
      </p:sp>
      <p:sp>
        <p:nvSpPr>
          <p:cNvPr id="3" name="Subtitle 2"/>
          <p:cNvSpPr>
            <a:spLocks noGrp="1"/>
          </p:cNvSpPr>
          <p:nvPr>
            <p:ph type="subTitle" idx="1"/>
          </p:nvPr>
        </p:nvSpPr>
        <p:spPr>
          <a:xfrm>
            <a:off x="457200" y="1371600"/>
            <a:ext cx="7848600" cy="4724400"/>
          </a:xfrm>
        </p:spPr>
        <p:txBody>
          <a:bodyPr>
            <a:normAutofit/>
          </a:bodyPr>
          <a:lstStyle/>
          <a:p>
            <a:r>
              <a:rPr lang="el-GR" sz="1800" b="1" dirty="0" smtClean="0">
                <a:solidFill>
                  <a:srgbClr val="FF0000"/>
                </a:solidFill>
              </a:rPr>
              <a:t>Βασικά μέρη των ηλεκτρικών μηχανών     </a:t>
            </a:r>
          </a:p>
          <a:p>
            <a:endParaRPr lang="en-US" sz="1800" dirty="0">
              <a:solidFill>
                <a:srgbClr val="FF0000"/>
              </a:solidFill>
            </a:endParaRPr>
          </a:p>
        </p:txBody>
      </p:sp>
      <p:pic>
        <p:nvPicPr>
          <p:cNvPr id="4" name="Picture 2"/>
          <p:cNvPicPr>
            <a:picLocks noChangeAspect="1" noChangeArrowheads="1"/>
          </p:cNvPicPr>
          <p:nvPr/>
        </p:nvPicPr>
        <p:blipFill>
          <a:blip r:embed="rId2" cstate="print"/>
          <a:srcRect/>
          <a:stretch>
            <a:fillRect/>
          </a:stretch>
        </p:blipFill>
        <p:spPr>
          <a:xfrm>
            <a:off x="1371600" y="1981200"/>
            <a:ext cx="6629400" cy="3429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85799"/>
          </a:xfrm>
        </p:spPr>
        <p:txBody>
          <a:bodyPr>
            <a:normAutofit/>
          </a:bodyPr>
          <a:lstStyle/>
          <a:p>
            <a:r>
              <a:rPr lang="el-GR" sz="2400" b="1" dirty="0" smtClean="0"/>
              <a:t>Βασικά μέρη των ηλεκτρικών μηχανών</a:t>
            </a:r>
            <a:endParaRPr lang="en-US" sz="2400" dirty="0"/>
          </a:p>
        </p:txBody>
      </p:sp>
      <p:sp>
        <p:nvSpPr>
          <p:cNvPr id="3" name="Subtitle 2"/>
          <p:cNvSpPr>
            <a:spLocks noGrp="1"/>
          </p:cNvSpPr>
          <p:nvPr>
            <p:ph type="subTitle" idx="1"/>
          </p:nvPr>
        </p:nvSpPr>
        <p:spPr>
          <a:xfrm>
            <a:off x="762000" y="1066800"/>
            <a:ext cx="7467600" cy="5029200"/>
          </a:xfrm>
        </p:spPr>
        <p:txBody>
          <a:bodyPr>
            <a:normAutofit/>
          </a:bodyPr>
          <a:lstStyle/>
          <a:p>
            <a:r>
              <a:rPr lang="el-GR" sz="1800" b="1" dirty="0" smtClean="0">
                <a:solidFill>
                  <a:srgbClr val="FF0000"/>
                </a:solidFill>
              </a:rPr>
              <a:t>Βασικά μέρη των ηλεκτρικών μηχανών </a:t>
            </a:r>
          </a:p>
          <a:p>
            <a:pPr algn="just"/>
            <a:r>
              <a:rPr lang="en-US" sz="1800" b="1" dirty="0" smtClean="0"/>
              <a:t>α.  </a:t>
            </a:r>
            <a:r>
              <a:rPr lang="en-US" sz="1800" b="1" dirty="0" err="1" smtClean="0">
                <a:solidFill>
                  <a:schemeClr val="accent2"/>
                </a:solidFill>
              </a:rPr>
              <a:t>Σταθερό</a:t>
            </a:r>
            <a:r>
              <a:rPr lang="en-US" sz="1800" b="1" dirty="0" smtClean="0">
                <a:solidFill>
                  <a:schemeClr val="accent2"/>
                </a:solidFill>
              </a:rPr>
              <a:t> μέρος </a:t>
            </a:r>
            <a:r>
              <a:rPr lang="en-US" sz="1800" b="1" dirty="0" smtClean="0">
                <a:solidFill>
                  <a:schemeClr val="tx1"/>
                </a:solidFill>
              </a:rPr>
              <a:t>(</a:t>
            </a:r>
            <a:r>
              <a:rPr lang="en-US" sz="1800" b="1" dirty="0" err="1" smtClean="0">
                <a:solidFill>
                  <a:schemeClr val="tx1"/>
                </a:solidFill>
              </a:rPr>
              <a:t>πυρήνας</a:t>
            </a:r>
            <a:r>
              <a:rPr lang="en-US" sz="1800" b="1" dirty="0" smtClean="0">
                <a:solidFill>
                  <a:schemeClr val="tx1"/>
                </a:solidFill>
              </a:rPr>
              <a:t> στάτη </a:t>
            </a:r>
            <a:r>
              <a:rPr lang="en-US" sz="1800" b="1" dirty="0" err="1" smtClean="0">
                <a:solidFill>
                  <a:schemeClr val="tx1"/>
                </a:solidFill>
              </a:rPr>
              <a:t>και</a:t>
            </a:r>
            <a:r>
              <a:rPr lang="en-US" sz="1800" b="1" dirty="0" smtClean="0">
                <a:solidFill>
                  <a:schemeClr val="tx1"/>
                </a:solidFill>
              </a:rPr>
              <a:t> τύλιγμα)</a:t>
            </a:r>
          </a:p>
          <a:p>
            <a:pPr algn="just"/>
            <a:r>
              <a:rPr lang="en-US" sz="1800" b="1" dirty="0" smtClean="0"/>
              <a:t>β.  </a:t>
            </a:r>
            <a:r>
              <a:rPr lang="en-US" sz="1800" b="1" dirty="0" err="1" smtClean="0">
                <a:solidFill>
                  <a:schemeClr val="accent2"/>
                </a:solidFill>
              </a:rPr>
              <a:t>Στρεφόμενο</a:t>
            </a:r>
            <a:r>
              <a:rPr lang="en-US" sz="1800" b="1" dirty="0" smtClean="0">
                <a:solidFill>
                  <a:schemeClr val="accent2"/>
                </a:solidFill>
              </a:rPr>
              <a:t> μέρος </a:t>
            </a:r>
            <a:r>
              <a:rPr lang="en-US" sz="1800" b="1" dirty="0" smtClean="0">
                <a:solidFill>
                  <a:schemeClr val="tx1"/>
                </a:solidFill>
              </a:rPr>
              <a:t>(</a:t>
            </a:r>
            <a:r>
              <a:rPr lang="en-US" sz="1800" b="1" dirty="0" err="1" smtClean="0">
                <a:solidFill>
                  <a:schemeClr val="tx1"/>
                </a:solidFill>
              </a:rPr>
              <a:t>πυρήνας</a:t>
            </a:r>
            <a:r>
              <a:rPr lang="en-US" sz="1800" b="1" dirty="0" smtClean="0">
                <a:solidFill>
                  <a:schemeClr val="tx1"/>
                </a:solidFill>
              </a:rPr>
              <a:t> </a:t>
            </a:r>
            <a:r>
              <a:rPr lang="en-US" sz="1800" b="1" dirty="0" err="1" smtClean="0">
                <a:solidFill>
                  <a:schemeClr val="tx1"/>
                </a:solidFill>
              </a:rPr>
              <a:t>δρομέα</a:t>
            </a:r>
            <a:r>
              <a:rPr lang="en-US" sz="1800" b="1" dirty="0" smtClean="0">
                <a:solidFill>
                  <a:schemeClr val="tx1"/>
                </a:solidFill>
              </a:rPr>
              <a:t> </a:t>
            </a:r>
            <a:r>
              <a:rPr lang="en-US" sz="1800" b="1" dirty="0" err="1" smtClean="0">
                <a:solidFill>
                  <a:schemeClr val="tx1"/>
                </a:solidFill>
              </a:rPr>
              <a:t>και</a:t>
            </a:r>
            <a:r>
              <a:rPr lang="en-US" sz="1800" b="1" dirty="0" smtClean="0">
                <a:solidFill>
                  <a:schemeClr val="tx1"/>
                </a:solidFill>
              </a:rPr>
              <a:t> τύλιγμα)</a:t>
            </a:r>
          </a:p>
          <a:p>
            <a:pPr algn="just"/>
            <a:r>
              <a:rPr lang="en-US" sz="1800" b="1" dirty="0" smtClean="0"/>
              <a:t>γ.  </a:t>
            </a:r>
            <a:r>
              <a:rPr lang="en-US" sz="1800" b="1" dirty="0" smtClean="0">
                <a:solidFill>
                  <a:schemeClr val="accent2"/>
                </a:solidFill>
              </a:rPr>
              <a:t>Διάκενο </a:t>
            </a:r>
            <a:r>
              <a:rPr lang="en-US" sz="1800" b="1" dirty="0" err="1" smtClean="0">
                <a:solidFill>
                  <a:schemeClr val="accent2"/>
                </a:solidFill>
              </a:rPr>
              <a:t>αέρα</a:t>
            </a:r>
            <a:r>
              <a:rPr lang="en-US" sz="1800" b="1" dirty="0" smtClean="0"/>
              <a:t>, </a:t>
            </a:r>
            <a:r>
              <a:rPr lang="en-US" sz="1800" b="1" dirty="0" err="1" smtClean="0">
                <a:solidFill>
                  <a:schemeClr val="tx1"/>
                </a:solidFill>
              </a:rPr>
              <a:t>απαραίτητο</a:t>
            </a:r>
            <a:r>
              <a:rPr lang="en-US" sz="1800" b="1" dirty="0" smtClean="0">
                <a:solidFill>
                  <a:schemeClr val="tx1"/>
                </a:solidFill>
              </a:rPr>
              <a:t> </a:t>
            </a:r>
            <a:r>
              <a:rPr lang="en-US" sz="1800" b="1" dirty="0" err="1" smtClean="0">
                <a:solidFill>
                  <a:schemeClr val="tx1"/>
                </a:solidFill>
              </a:rPr>
              <a:t>για</a:t>
            </a:r>
            <a:r>
              <a:rPr lang="en-US" sz="1800" b="1" dirty="0" smtClean="0">
                <a:solidFill>
                  <a:schemeClr val="tx1"/>
                </a:solidFill>
              </a:rPr>
              <a:t> τη </a:t>
            </a:r>
            <a:r>
              <a:rPr lang="en-US" sz="1800" b="1" dirty="0" err="1" smtClean="0">
                <a:solidFill>
                  <a:schemeClr val="tx1"/>
                </a:solidFill>
              </a:rPr>
              <a:t>σχετική</a:t>
            </a:r>
            <a:r>
              <a:rPr lang="en-US" sz="1800" b="1" dirty="0" smtClean="0">
                <a:solidFill>
                  <a:schemeClr val="tx1"/>
                </a:solidFill>
              </a:rPr>
              <a:t> </a:t>
            </a:r>
            <a:r>
              <a:rPr lang="en-US" sz="1800" b="1" dirty="0" err="1" smtClean="0">
                <a:solidFill>
                  <a:schemeClr val="tx1"/>
                </a:solidFill>
              </a:rPr>
              <a:t>κίνηση</a:t>
            </a:r>
            <a:r>
              <a:rPr lang="en-US" sz="1800" b="1" dirty="0" smtClean="0">
                <a:solidFill>
                  <a:schemeClr val="tx1"/>
                </a:solidFill>
              </a:rPr>
              <a:t> στάτη </a:t>
            </a:r>
            <a:r>
              <a:rPr lang="en-US" sz="1800" b="1" dirty="0" err="1" smtClean="0">
                <a:solidFill>
                  <a:schemeClr val="tx1"/>
                </a:solidFill>
              </a:rPr>
              <a:t>και</a:t>
            </a:r>
            <a:r>
              <a:rPr lang="en-US" sz="1800" b="1" dirty="0" smtClean="0">
                <a:solidFill>
                  <a:schemeClr val="tx1"/>
                </a:solidFill>
              </a:rPr>
              <a:t> </a:t>
            </a:r>
            <a:r>
              <a:rPr lang="en-US" sz="1800" b="1" dirty="0" err="1" smtClean="0">
                <a:solidFill>
                  <a:schemeClr val="tx1"/>
                </a:solidFill>
              </a:rPr>
              <a:t>δρομέα</a:t>
            </a:r>
            <a:endParaRPr lang="el-GR" sz="1800" b="1" dirty="0" smtClean="0">
              <a:solidFill>
                <a:schemeClr val="tx1"/>
              </a:solidFill>
            </a:endParaRPr>
          </a:p>
          <a:p>
            <a:pPr algn="just"/>
            <a:endParaRPr lang="el-GR" sz="1800" b="1" dirty="0" smtClean="0">
              <a:solidFill>
                <a:schemeClr val="tx1"/>
              </a:solidFill>
            </a:endParaRPr>
          </a:p>
          <a:p>
            <a:r>
              <a:rPr lang="el-GR" sz="1800" b="1" dirty="0" smtClean="0">
                <a:solidFill>
                  <a:srgbClr val="FF0000"/>
                </a:solidFill>
              </a:rPr>
              <a:t>Π</a:t>
            </a:r>
            <a:r>
              <a:rPr lang="en-US" sz="1800" b="1" dirty="0" err="1" smtClean="0">
                <a:solidFill>
                  <a:srgbClr val="FF0000"/>
                </a:solidFill>
              </a:rPr>
              <a:t>υρήν</a:t>
            </a:r>
            <a:r>
              <a:rPr lang="el-GR" sz="1800" b="1" dirty="0" smtClean="0">
                <a:solidFill>
                  <a:srgbClr val="FF0000"/>
                </a:solidFill>
              </a:rPr>
              <a:t>ες</a:t>
            </a:r>
            <a:r>
              <a:rPr lang="en-US" sz="1800" b="1" dirty="0" smtClean="0">
                <a:solidFill>
                  <a:srgbClr val="FF0000"/>
                </a:solidFill>
              </a:rPr>
              <a:t> του στάτη </a:t>
            </a:r>
            <a:r>
              <a:rPr lang="en-US" sz="1800" b="1" dirty="0" err="1" smtClean="0">
                <a:solidFill>
                  <a:srgbClr val="FF0000"/>
                </a:solidFill>
              </a:rPr>
              <a:t>και</a:t>
            </a:r>
            <a:r>
              <a:rPr lang="en-US" sz="1800" b="1" dirty="0" smtClean="0">
                <a:solidFill>
                  <a:srgbClr val="FF0000"/>
                </a:solidFill>
              </a:rPr>
              <a:t> του </a:t>
            </a:r>
            <a:r>
              <a:rPr lang="en-US" sz="1800" b="1" dirty="0" err="1" smtClean="0">
                <a:solidFill>
                  <a:srgbClr val="FF0000"/>
                </a:solidFill>
              </a:rPr>
              <a:t>δρομέα</a:t>
            </a:r>
            <a:r>
              <a:rPr lang="en-US" sz="1800" b="1" dirty="0" smtClean="0">
                <a:solidFill>
                  <a:srgbClr val="FF0000"/>
                </a:solidFill>
              </a:rPr>
              <a:t>: </a:t>
            </a:r>
            <a:r>
              <a:rPr lang="en-US" sz="1800" b="1" dirty="0" err="1" smtClean="0">
                <a:solidFill>
                  <a:schemeClr val="tx1"/>
                </a:solidFill>
              </a:rPr>
              <a:t>κατασκευάζονται</a:t>
            </a:r>
            <a:r>
              <a:rPr lang="en-US" sz="1800" b="1" dirty="0" smtClean="0">
                <a:solidFill>
                  <a:schemeClr val="tx1"/>
                </a:solidFill>
              </a:rPr>
              <a:t> </a:t>
            </a:r>
            <a:r>
              <a:rPr lang="en-US" sz="1800" b="1" dirty="0" err="1" smtClean="0">
                <a:solidFill>
                  <a:schemeClr val="tx1"/>
                </a:solidFill>
              </a:rPr>
              <a:t>από</a:t>
            </a:r>
            <a:r>
              <a:rPr lang="en-US" sz="1800" b="1" dirty="0" smtClean="0">
                <a:solidFill>
                  <a:schemeClr val="tx1"/>
                </a:solidFill>
              </a:rPr>
              <a:t> σιδηρομαγνητικά υλικά, είτε συμπαγή είτε </a:t>
            </a:r>
            <a:r>
              <a:rPr lang="en-US" sz="1800" b="1" dirty="0" err="1" smtClean="0">
                <a:solidFill>
                  <a:schemeClr val="tx1"/>
                </a:solidFill>
              </a:rPr>
              <a:t>υπό</a:t>
            </a:r>
            <a:r>
              <a:rPr lang="en-US" sz="1800" b="1" dirty="0" smtClean="0">
                <a:solidFill>
                  <a:schemeClr val="tx1"/>
                </a:solidFill>
              </a:rPr>
              <a:t> μορφή ελασμάτων</a:t>
            </a:r>
            <a:r>
              <a:rPr lang="el-GR" sz="1800" b="1" dirty="0" smtClean="0">
                <a:solidFill>
                  <a:schemeClr val="tx1"/>
                </a:solidFill>
              </a:rPr>
              <a:t>, γ</a:t>
            </a:r>
            <a:r>
              <a:rPr lang="en-US" sz="1800" b="1" dirty="0" err="1" smtClean="0">
                <a:solidFill>
                  <a:schemeClr val="tx1"/>
                </a:solidFill>
              </a:rPr>
              <a:t>ια</a:t>
            </a:r>
            <a:r>
              <a:rPr lang="en-US" sz="1800" b="1" dirty="0" smtClean="0">
                <a:solidFill>
                  <a:schemeClr val="tx1"/>
                </a:solidFill>
              </a:rPr>
              <a:t> την ελάττωση της μαγνητικής αντίστασης των δρόμων της </a:t>
            </a:r>
            <a:r>
              <a:rPr lang="el-GR" sz="1800" b="1" dirty="0" smtClean="0">
                <a:solidFill>
                  <a:schemeClr val="tx1"/>
                </a:solidFill>
              </a:rPr>
              <a:t>μαγνητικής </a:t>
            </a:r>
            <a:r>
              <a:rPr lang="en-US" sz="1800" b="1" dirty="0" smtClean="0">
                <a:solidFill>
                  <a:schemeClr val="tx1"/>
                </a:solidFill>
              </a:rPr>
              <a:t>ροής</a:t>
            </a:r>
            <a:r>
              <a:rPr lang="el-GR" sz="1800" b="1" dirty="0" smtClean="0">
                <a:solidFill>
                  <a:schemeClr val="tx1"/>
                </a:solidFill>
              </a:rPr>
              <a:t>, </a:t>
            </a:r>
            <a:r>
              <a:rPr lang="en-US" sz="1800" b="1" dirty="0" err="1" smtClean="0">
                <a:solidFill>
                  <a:schemeClr val="tx1"/>
                </a:solidFill>
              </a:rPr>
              <a:t>για</a:t>
            </a:r>
            <a:r>
              <a:rPr lang="en-US" sz="1800" b="1" dirty="0" smtClean="0">
                <a:solidFill>
                  <a:schemeClr val="tx1"/>
                </a:solidFill>
              </a:rPr>
              <a:t> την ελάττωση των απωλειών </a:t>
            </a:r>
            <a:r>
              <a:rPr lang="en-US" sz="1800" b="1" dirty="0" err="1" smtClean="0">
                <a:solidFill>
                  <a:schemeClr val="tx1"/>
                </a:solidFill>
              </a:rPr>
              <a:t>από</a:t>
            </a:r>
            <a:r>
              <a:rPr lang="en-US" sz="1800" b="1" dirty="0" smtClean="0">
                <a:solidFill>
                  <a:schemeClr val="tx1"/>
                </a:solidFill>
              </a:rPr>
              <a:t> </a:t>
            </a:r>
            <a:r>
              <a:rPr lang="en-US" sz="1800" b="1" dirty="0" err="1" smtClean="0">
                <a:solidFill>
                  <a:schemeClr val="tx1"/>
                </a:solidFill>
              </a:rPr>
              <a:t>τα</a:t>
            </a:r>
            <a:r>
              <a:rPr lang="en-US" sz="1800" b="1" dirty="0" smtClean="0">
                <a:solidFill>
                  <a:schemeClr val="tx1"/>
                </a:solidFill>
              </a:rPr>
              <a:t> </a:t>
            </a:r>
            <a:r>
              <a:rPr lang="en-US" sz="1800" b="1" dirty="0" err="1" smtClean="0">
                <a:solidFill>
                  <a:schemeClr val="tx1"/>
                </a:solidFill>
              </a:rPr>
              <a:t>δινορρεύματα</a:t>
            </a:r>
            <a:r>
              <a:rPr lang="en-US" sz="1800" b="1" dirty="0" smtClean="0">
                <a:solidFill>
                  <a:schemeClr val="tx1"/>
                </a:solidFill>
              </a:rPr>
              <a:t>.  </a:t>
            </a:r>
          </a:p>
          <a:p>
            <a:endParaRPr lang="el-GR" sz="1800" b="1" dirty="0" smtClean="0">
              <a:solidFill>
                <a:schemeClr val="tx1"/>
              </a:solidFill>
            </a:endParaRPr>
          </a:p>
          <a:p>
            <a:r>
              <a:rPr lang="en-US" sz="1800" b="1" dirty="0" err="1" smtClean="0">
                <a:solidFill>
                  <a:schemeClr val="tx1"/>
                </a:solidFill>
              </a:rPr>
              <a:t>Τα</a:t>
            </a:r>
            <a:r>
              <a:rPr lang="en-US" sz="1800" b="1" dirty="0" smtClean="0">
                <a:solidFill>
                  <a:schemeClr val="tx1"/>
                </a:solidFill>
              </a:rPr>
              <a:t> μαγνητικά πεδία του στάτη </a:t>
            </a:r>
            <a:r>
              <a:rPr lang="en-US" sz="1800" b="1" dirty="0" err="1" smtClean="0">
                <a:solidFill>
                  <a:schemeClr val="tx1"/>
                </a:solidFill>
              </a:rPr>
              <a:t>και</a:t>
            </a:r>
            <a:r>
              <a:rPr lang="en-US" sz="1800" b="1" dirty="0" smtClean="0">
                <a:solidFill>
                  <a:schemeClr val="tx1"/>
                </a:solidFill>
              </a:rPr>
              <a:t> του </a:t>
            </a:r>
            <a:r>
              <a:rPr lang="en-US" sz="1800" b="1" dirty="0" err="1" smtClean="0">
                <a:solidFill>
                  <a:schemeClr val="tx1"/>
                </a:solidFill>
              </a:rPr>
              <a:t>δρομέα</a:t>
            </a:r>
            <a:r>
              <a:rPr lang="en-US" sz="1800" b="1" dirty="0" smtClean="0">
                <a:solidFill>
                  <a:schemeClr val="tx1"/>
                </a:solidFill>
              </a:rPr>
              <a:t>, </a:t>
            </a:r>
            <a:r>
              <a:rPr lang="en-US" sz="1800" b="1" dirty="0" err="1" smtClean="0">
                <a:solidFill>
                  <a:schemeClr val="tx1"/>
                </a:solidFill>
              </a:rPr>
              <a:t>παράγονται</a:t>
            </a:r>
            <a:r>
              <a:rPr lang="en-US" sz="1800" b="1" dirty="0" smtClean="0">
                <a:solidFill>
                  <a:schemeClr val="tx1"/>
                </a:solidFill>
              </a:rPr>
              <a:t> </a:t>
            </a:r>
            <a:r>
              <a:rPr lang="en-US" sz="1800" b="1" dirty="0" err="1" smtClean="0">
                <a:solidFill>
                  <a:schemeClr val="tx1"/>
                </a:solidFill>
              </a:rPr>
              <a:t>από</a:t>
            </a:r>
            <a:r>
              <a:rPr lang="en-US" sz="1800" b="1" dirty="0" smtClean="0">
                <a:solidFill>
                  <a:schemeClr val="tx1"/>
                </a:solidFill>
              </a:rPr>
              <a:t> κατάλληλα τοποθετημένα τυλίγματα </a:t>
            </a:r>
            <a:r>
              <a:rPr lang="en-US" sz="1800" b="1" dirty="0" err="1" smtClean="0">
                <a:solidFill>
                  <a:schemeClr val="tx1"/>
                </a:solidFill>
              </a:rPr>
              <a:t>συγκεντρωμένα</a:t>
            </a:r>
            <a:r>
              <a:rPr lang="en-US" sz="1800" b="1" dirty="0" smtClean="0">
                <a:solidFill>
                  <a:schemeClr val="tx1"/>
                </a:solidFill>
              </a:rPr>
              <a:t> ή διανεμημένα. </a:t>
            </a:r>
          </a:p>
          <a:p>
            <a:endParaRPr lang="en-US" sz="1800" b="1" dirty="0" smtClean="0">
              <a:solidFill>
                <a:schemeClr val="tx1"/>
              </a:solidFill>
            </a:endParaRPr>
          </a:p>
          <a:p>
            <a:r>
              <a:rPr lang="en-US" sz="1800" b="1" dirty="0" smtClean="0">
                <a:solidFill>
                  <a:schemeClr val="tx1"/>
                </a:solidFill>
              </a:rPr>
              <a:t>Ο </a:t>
            </a:r>
            <a:r>
              <a:rPr lang="en-US" sz="1800" b="1" dirty="0" err="1" smtClean="0">
                <a:solidFill>
                  <a:schemeClr val="tx1"/>
                </a:solidFill>
              </a:rPr>
              <a:t>αριθμός</a:t>
            </a:r>
            <a:r>
              <a:rPr lang="en-US" sz="1800" b="1" dirty="0" smtClean="0">
                <a:solidFill>
                  <a:schemeClr val="tx1"/>
                </a:solidFill>
              </a:rPr>
              <a:t> των </a:t>
            </a:r>
            <a:r>
              <a:rPr lang="en-US" sz="1800" b="1" dirty="0" err="1" smtClean="0">
                <a:solidFill>
                  <a:schemeClr val="tx1"/>
                </a:solidFill>
              </a:rPr>
              <a:t>πόλων</a:t>
            </a:r>
            <a:r>
              <a:rPr lang="en-US" sz="1800" b="1" dirty="0" smtClean="0">
                <a:solidFill>
                  <a:schemeClr val="tx1"/>
                </a:solidFill>
              </a:rPr>
              <a:t> των τυλιγμάτων </a:t>
            </a:r>
            <a:r>
              <a:rPr lang="en-US" sz="1800" b="1" dirty="0" err="1" smtClean="0">
                <a:solidFill>
                  <a:schemeClr val="tx1"/>
                </a:solidFill>
              </a:rPr>
              <a:t>είναι</a:t>
            </a:r>
            <a:r>
              <a:rPr lang="en-US" sz="1800" b="1" dirty="0" smtClean="0">
                <a:solidFill>
                  <a:schemeClr val="tx1"/>
                </a:solidFill>
              </a:rPr>
              <a:t> πάντα </a:t>
            </a:r>
            <a:r>
              <a:rPr lang="en-US" sz="1800" b="1" dirty="0" err="1" smtClean="0">
                <a:solidFill>
                  <a:schemeClr val="tx1"/>
                </a:solidFill>
              </a:rPr>
              <a:t>άρτιος</a:t>
            </a:r>
            <a:r>
              <a:rPr lang="en-US" sz="1800" b="1" dirty="0" smtClean="0">
                <a:solidFill>
                  <a:schemeClr val="tx1"/>
                </a:solidFill>
              </a:rPr>
              <a:t>. </a:t>
            </a:r>
            <a:endParaRPr lang="el-GR" sz="1800" b="1" dirty="0" smtClean="0">
              <a:solidFill>
                <a:schemeClr val="tx1"/>
              </a:solidFill>
            </a:endParaRPr>
          </a:p>
          <a:p>
            <a:endParaRPr lang="en-US" sz="18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09599"/>
          </a:xfrm>
        </p:spPr>
        <p:txBody>
          <a:bodyPr>
            <a:normAutofit/>
          </a:bodyPr>
          <a:lstStyle/>
          <a:p>
            <a:r>
              <a:rPr lang="el-GR" sz="2800" b="1" dirty="0" smtClean="0"/>
              <a:t>Είδη στρεφόμενων μηχανών </a:t>
            </a:r>
            <a:r>
              <a:rPr lang="en-US" sz="2800" b="1" dirty="0" smtClean="0"/>
              <a:t> </a:t>
            </a:r>
            <a:endParaRPr lang="en-US" sz="2800" b="1" dirty="0"/>
          </a:p>
        </p:txBody>
      </p:sp>
      <p:sp>
        <p:nvSpPr>
          <p:cNvPr id="3" name="Subtitle 2"/>
          <p:cNvSpPr>
            <a:spLocks noGrp="1"/>
          </p:cNvSpPr>
          <p:nvPr>
            <p:ph type="subTitle" idx="1"/>
          </p:nvPr>
        </p:nvSpPr>
        <p:spPr>
          <a:xfrm>
            <a:off x="152400" y="914400"/>
            <a:ext cx="8686800" cy="5791200"/>
          </a:xfrm>
        </p:spPr>
        <p:txBody>
          <a:bodyPr>
            <a:normAutofit/>
          </a:bodyPr>
          <a:lstStyle/>
          <a:p>
            <a:r>
              <a:rPr lang="el-GR" sz="1800" b="1" dirty="0" smtClean="0">
                <a:solidFill>
                  <a:srgbClr val="FF0000"/>
                </a:solidFill>
              </a:rPr>
              <a:t>Είδη στρεφόμενων μηχανών </a:t>
            </a:r>
          </a:p>
          <a:p>
            <a:endParaRPr lang="el-GR" sz="1800" dirty="0">
              <a:solidFill>
                <a:srgbClr val="FF0000"/>
              </a:solidFill>
            </a:endParaRPr>
          </a:p>
          <a:p>
            <a:r>
              <a:rPr lang="el-GR" sz="1800" b="1" dirty="0" smtClean="0">
                <a:solidFill>
                  <a:srgbClr val="FF0000"/>
                </a:solidFill>
              </a:rPr>
              <a:t>  </a:t>
            </a:r>
          </a:p>
          <a:p>
            <a:pPr algn="just">
              <a:buFont typeface="Wingdings" pitchFamily="2" charset="2"/>
              <a:buChar char="§"/>
            </a:pPr>
            <a:r>
              <a:rPr lang="el-GR" sz="1800" b="1" dirty="0" smtClean="0">
                <a:solidFill>
                  <a:schemeClr val="tx1"/>
                </a:solidFill>
              </a:rPr>
              <a:t>Ηλεκτρικές Μηχανές Συνεχούς Ρεύματος</a:t>
            </a:r>
            <a:endParaRPr lang="en-US" sz="1800" b="1" dirty="0" smtClean="0">
              <a:solidFill>
                <a:schemeClr val="tx1"/>
              </a:solidFill>
            </a:endParaRPr>
          </a:p>
          <a:p>
            <a:pPr algn="just">
              <a:buFont typeface="Wingdings" pitchFamily="2" charset="2"/>
              <a:buChar char="§"/>
            </a:pPr>
            <a:endParaRPr lang="el-GR" sz="1800" b="1" dirty="0" smtClean="0">
              <a:solidFill>
                <a:schemeClr val="tx1"/>
              </a:solidFill>
            </a:endParaRPr>
          </a:p>
          <a:p>
            <a:pPr algn="just">
              <a:buFont typeface="Wingdings" pitchFamily="2" charset="2"/>
              <a:buChar char="§"/>
            </a:pPr>
            <a:r>
              <a:rPr lang="el-GR" sz="1800" b="1" dirty="0" smtClean="0">
                <a:solidFill>
                  <a:schemeClr val="tx1"/>
                </a:solidFill>
              </a:rPr>
              <a:t> Ηλεκτρικές Μηχανές Εναλλασσομένου Ρεύματος</a:t>
            </a:r>
          </a:p>
          <a:p>
            <a:endParaRPr lang="el-GR" sz="1800" b="1" dirty="0" smtClean="0">
              <a:solidFill>
                <a:schemeClr val="tx1"/>
              </a:solidFill>
            </a:endParaRPr>
          </a:p>
          <a:p>
            <a:endParaRPr lang="el-GR" sz="1800" b="1" dirty="0">
              <a:solidFill>
                <a:schemeClr val="tx1"/>
              </a:solidFill>
            </a:endParaRPr>
          </a:p>
          <a:p>
            <a:r>
              <a:rPr lang="el-GR" sz="1800" b="1" u="sng" dirty="0" smtClean="0">
                <a:solidFill>
                  <a:srgbClr val="FF0000"/>
                </a:solidFill>
              </a:rPr>
              <a:t>Κατηγορίες των στρεφόμενων μηχανών Σ.Ρ</a:t>
            </a:r>
            <a:r>
              <a:rPr lang="el-GR" sz="1800" b="1" dirty="0" smtClean="0">
                <a:solidFill>
                  <a:srgbClr val="FF0000"/>
                </a:solidFill>
              </a:rPr>
              <a:t> </a:t>
            </a:r>
          </a:p>
          <a:p>
            <a:r>
              <a:rPr lang="el-GR" sz="1800" b="1" dirty="0">
                <a:solidFill>
                  <a:schemeClr val="tx1"/>
                </a:solidFill>
              </a:rPr>
              <a:t>	</a:t>
            </a:r>
            <a:endParaRPr lang="en-US" sz="1800"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838199"/>
          </a:xfrm>
        </p:spPr>
        <p:txBody>
          <a:bodyPr>
            <a:normAutofit/>
          </a:bodyPr>
          <a:lstStyle/>
          <a:p>
            <a:r>
              <a:rPr lang="el-GR" sz="2800" b="1" dirty="0" smtClean="0"/>
              <a:t>Κατηγορίες των στρεφόμενων μηχανών Ε.Ρ</a:t>
            </a:r>
            <a:endParaRPr lang="en-US" sz="2800" dirty="0"/>
          </a:p>
        </p:txBody>
      </p:sp>
      <p:sp>
        <p:nvSpPr>
          <p:cNvPr id="3" name="Subtitle 2"/>
          <p:cNvSpPr>
            <a:spLocks noGrp="1"/>
          </p:cNvSpPr>
          <p:nvPr>
            <p:ph type="subTitle" idx="1"/>
          </p:nvPr>
        </p:nvSpPr>
        <p:spPr>
          <a:xfrm>
            <a:off x="381000" y="1066800"/>
            <a:ext cx="8305800" cy="5181600"/>
          </a:xfrm>
        </p:spPr>
        <p:txBody>
          <a:bodyPr>
            <a:normAutofit/>
          </a:bodyPr>
          <a:lstStyle/>
          <a:p>
            <a:r>
              <a:rPr lang="el-GR" sz="1800" b="1" dirty="0" smtClean="0">
                <a:solidFill>
                  <a:srgbClr val="FF0000"/>
                </a:solidFill>
              </a:rPr>
              <a:t>Κατηγορίες των στρεφόμενων μηχανών Ε.Ρ </a:t>
            </a:r>
          </a:p>
          <a:p>
            <a:endParaRPr lang="el-GR" sz="1800" b="1" dirty="0" smtClean="0">
              <a:solidFill>
                <a:srgbClr val="FF0000"/>
              </a:solidFill>
            </a:endParaRPr>
          </a:p>
          <a:p>
            <a:pPr algn="just">
              <a:buFont typeface="Wingdings" pitchFamily="2" charset="2"/>
              <a:buChar char="§"/>
            </a:pPr>
            <a:r>
              <a:rPr lang="el-GR" sz="1800" b="1" dirty="0" smtClean="0">
                <a:solidFill>
                  <a:srgbClr val="FF0000"/>
                </a:solidFill>
              </a:rPr>
              <a:t>Ασύγχρονες μηχανές ή μηχανές επαγωγής  και </a:t>
            </a:r>
            <a:endParaRPr lang="en-US" sz="1800" b="1" dirty="0" smtClean="0">
              <a:solidFill>
                <a:srgbClr val="FF0000"/>
              </a:solidFill>
            </a:endParaRPr>
          </a:p>
          <a:p>
            <a:pPr algn="just">
              <a:buFont typeface="Wingdings" pitchFamily="2" charset="2"/>
              <a:buChar char="§"/>
            </a:pPr>
            <a:endParaRPr lang="el-GR" sz="1800" b="1" dirty="0" smtClean="0">
              <a:solidFill>
                <a:srgbClr val="FF0000"/>
              </a:solidFill>
            </a:endParaRPr>
          </a:p>
          <a:p>
            <a:pPr algn="just">
              <a:buFont typeface="Wingdings" pitchFamily="2" charset="2"/>
              <a:buChar char="§"/>
            </a:pPr>
            <a:r>
              <a:rPr lang="el-GR" sz="1800" b="1" dirty="0" smtClean="0">
                <a:solidFill>
                  <a:srgbClr val="FF0000"/>
                </a:solidFill>
              </a:rPr>
              <a:t> Σύγχρονες μηχανές</a:t>
            </a:r>
          </a:p>
          <a:p>
            <a:r>
              <a:rPr lang="el-GR" sz="1800" b="1" u="sng" dirty="0" smtClean="0">
                <a:solidFill>
                  <a:schemeClr val="tx1"/>
                </a:solidFill>
              </a:rPr>
              <a:t>Χρήση</a:t>
            </a:r>
          </a:p>
          <a:p>
            <a:r>
              <a:rPr lang="el-GR" sz="1800" b="1" dirty="0" smtClean="0">
                <a:solidFill>
                  <a:schemeClr val="tx1"/>
                </a:solidFill>
              </a:rPr>
              <a:t>Οι</a:t>
            </a:r>
            <a:r>
              <a:rPr lang="el-GR" sz="1800" b="0" dirty="0" smtClean="0"/>
              <a:t> </a:t>
            </a:r>
            <a:r>
              <a:rPr lang="el-GR" sz="1800" b="1" dirty="0" smtClean="0">
                <a:solidFill>
                  <a:srgbClr val="FF0000"/>
                </a:solidFill>
              </a:rPr>
              <a:t>ασύγχρονες μηχανές, </a:t>
            </a:r>
            <a:r>
              <a:rPr lang="el-GR" sz="1800" b="1" dirty="0" smtClean="0">
                <a:solidFill>
                  <a:schemeClr val="tx1"/>
                </a:solidFill>
              </a:rPr>
              <a:t>λόγω της στιβαρότητας της κατασκευής, χρησιμοποιούνται κατά κόρο ως ηλεκτρικοί κινητήρες, καλύπτοντας σχεδόν το σύνολο των βιομηχανικών εφαρμογών. Επίσης έχουν καθιερωθεί και ως ανεμογεννήτριες. Στη συγκεκριμένη περίπτωση, μέσω της προσλαμβάνουσας μηχανικής ενέργειας από τον άνεμο, η ασύγχρονη μηχανή λειτουργεί σε υπερσύγχρονο αριθμό στροφών ως γεννήτρια πλέον, παρέχοντας ηλεκτρική ισχύ στο δίκτυο με το οποίο είναι διασυνδεδεμένη. </a:t>
            </a:r>
            <a:endParaRPr lang="en-US" sz="1800" b="1" dirty="0" smtClean="0">
              <a:solidFill>
                <a:schemeClr val="tx1"/>
              </a:solidFill>
            </a:endParaRPr>
          </a:p>
          <a:p>
            <a:endParaRPr lang="en-US" sz="1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a:bodyPr>
          <a:lstStyle/>
          <a:p>
            <a:r>
              <a:rPr lang="el-GR" sz="2800" b="1" dirty="0" smtClean="0"/>
              <a:t>Κατηγορίες των στρεφόμενων μηχανών Ε.Ρ</a:t>
            </a:r>
            <a:endParaRPr lang="en-US" sz="2800" dirty="0"/>
          </a:p>
        </p:txBody>
      </p:sp>
      <p:sp>
        <p:nvSpPr>
          <p:cNvPr id="3" name="Subtitle 2"/>
          <p:cNvSpPr>
            <a:spLocks noGrp="1"/>
          </p:cNvSpPr>
          <p:nvPr>
            <p:ph type="subTitle" idx="1"/>
          </p:nvPr>
        </p:nvSpPr>
        <p:spPr>
          <a:xfrm>
            <a:off x="381000" y="1295400"/>
            <a:ext cx="7848600" cy="5029200"/>
          </a:xfrm>
        </p:spPr>
        <p:txBody>
          <a:bodyPr>
            <a:normAutofit/>
          </a:bodyPr>
          <a:lstStyle/>
          <a:p>
            <a:r>
              <a:rPr lang="el-GR" sz="1800" b="1" dirty="0" smtClean="0">
                <a:solidFill>
                  <a:srgbClr val="FF0000"/>
                </a:solidFill>
              </a:rPr>
              <a:t>Κατηγορίες των στρεφόμενων μηχανών Ε.Ρ  </a:t>
            </a:r>
          </a:p>
          <a:p>
            <a:endParaRPr lang="el-GR" sz="1800" b="1" dirty="0">
              <a:solidFill>
                <a:srgbClr val="FF0000"/>
              </a:solidFill>
            </a:endParaRPr>
          </a:p>
          <a:p>
            <a:r>
              <a:rPr lang="el-GR" sz="1800" b="1" u="sng" dirty="0" smtClean="0">
                <a:solidFill>
                  <a:schemeClr val="tx1"/>
                </a:solidFill>
              </a:rPr>
              <a:t>Χρήση</a:t>
            </a:r>
          </a:p>
          <a:p>
            <a:endParaRPr lang="el-GR" sz="1800" b="1" u="sng" dirty="0" smtClean="0">
              <a:solidFill>
                <a:schemeClr val="tx1"/>
              </a:solidFill>
            </a:endParaRPr>
          </a:p>
          <a:p>
            <a:r>
              <a:rPr lang="el-GR" sz="1800" b="1" dirty="0" smtClean="0">
                <a:solidFill>
                  <a:schemeClr val="tx1"/>
                </a:solidFill>
              </a:rPr>
              <a:t>Οι</a:t>
            </a:r>
            <a:r>
              <a:rPr lang="el-GR" sz="1800" b="0" dirty="0" smtClean="0"/>
              <a:t> </a:t>
            </a:r>
            <a:r>
              <a:rPr lang="el-GR" sz="1800" b="1" dirty="0" smtClean="0">
                <a:solidFill>
                  <a:schemeClr val="accent2"/>
                </a:solidFill>
              </a:rPr>
              <a:t>σύγχρονες μηχανές</a:t>
            </a:r>
            <a:r>
              <a:rPr lang="el-GR" sz="1800" b="1" dirty="0" smtClean="0"/>
              <a:t> </a:t>
            </a:r>
            <a:r>
              <a:rPr lang="el-GR" sz="1800" b="1" dirty="0" smtClean="0">
                <a:solidFill>
                  <a:schemeClr val="tx1"/>
                </a:solidFill>
              </a:rPr>
              <a:t>χρησιμοποιούνται ως επί το πλείστον ως γεννήτριες. Το σύνολο σχεδόν της παραγόμενης ηλεκτρικής ενέργειας παγκοσμίως, παράγεται από σύγχρονες γεννήτριες μεγάλης ισχύος.</a:t>
            </a:r>
          </a:p>
          <a:p>
            <a:endParaRPr lang="en-US" sz="1800"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1478</Words>
  <Application>Microsoft Office PowerPoint</Application>
  <PresentationFormat>On-screen Show (4:3)</PresentationFormat>
  <Paragraphs>187</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Office Theme</vt:lpstr>
      <vt:lpstr>Visio</vt:lpstr>
      <vt:lpstr>Equation</vt:lpstr>
      <vt:lpstr>ΠΑΝΕΠΙΣΤΗΜΙΟ ΔΥΤΙΚΗΣ ΑΤΤΙΚΗΣ  ΣΧΟΛΗ ΜΗΧΑΝΙΚΩΝ  </vt:lpstr>
      <vt:lpstr>Slide 2</vt:lpstr>
      <vt:lpstr>Βασικά τυλίγματα των ηλεκτρικών μηχανών </vt:lpstr>
      <vt:lpstr>Βασικά τυλίγματα των ηλεκτρικών μηχανών</vt:lpstr>
      <vt:lpstr>Βασικά μέρη των ηλεκτρικών μηχανών</vt:lpstr>
      <vt:lpstr>Βασικά μέρη των ηλεκτρικών μηχανών</vt:lpstr>
      <vt:lpstr>Είδη στρεφόμενων μηχανών  </vt:lpstr>
      <vt:lpstr>Κατηγορίες των στρεφόμενων μηχανών Ε.Ρ</vt:lpstr>
      <vt:lpstr>Κατηγορίες των στρεφόμενων μηχανών Ε.Ρ</vt:lpstr>
      <vt:lpstr>Λειτουργία στα τέσσερα τεταρτημόρια </vt:lpstr>
      <vt:lpstr>Τυλίγματα ηλεκτρικών μηχανών </vt:lpstr>
      <vt:lpstr>Τυλίγματα ηλεκτρικών μηχανών </vt:lpstr>
      <vt:lpstr>Τυλίγματα ηλεκτρικών μηχανών </vt:lpstr>
      <vt:lpstr>Τυλίγματα ηλεκτρικών μηχανών </vt:lpstr>
      <vt:lpstr>Μηχανικά και ηλεκτρικά ακτίνια</vt:lpstr>
      <vt:lpstr>Μηχανικά και ηλεκτρικά ακτίνια</vt:lpstr>
      <vt:lpstr>Μηχανικά και ηλεκτρικά ακτίνια</vt:lpstr>
      <vt:lpstr>Διανεμημένα τυλίγματα των ηλεκτρικών μηχανών</vt:lpstr>
      <vt:lpstr>Διανεμημένα τυλίγματα των ηλεκτρικών μηχανών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Ασύγχρονοι τριφασικοί κινητήρες </dc:title>
  <dc:creator>Chryssa</dc:creator>
  <cp:lastModifiedBy>Chryssa</cp:lastModifiedBy>
  <cp:revision>115</cp:revision>
  <dcterms:created xsi:type="dcterms:W3CDTF">2016-10-08T13:19:04Z</dcterms:created>
  <dcterms:modified xsi:type="dcterms:W3CDTF">2019-10-10T19:23:02Z</dcterms:modified>
</cp:coreProperties>
</file>