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18" r:id="rId2"/>
    <p:sldMasterId id="2147483744" r:id="rId3"/>
    <p:sldMasterId id="2147483757" r:id="rId4"/>
    <p:sldMasterId id="2147483769" r:id="rId5"/>
  </p:sldMasterIdLst>
  <p:notesMasterIdLst>
    <p:notesMasterId r:id="rId66"/>
  </p:notesMasterIdLst>
  <p:handoutMasterIdLst>
    <p:handoutMasterId r:id="rId67"/>
  </p:handoutMasterIdLst>
  <p:sldIdLst>
    <p:sldId id="256" r:id="rId6"/>
    <p:sldId id="466" r:id="rId7"/>
    <p:sldId id="293" r:id="rId8"/>
    <p:sldId id="483" r:id="rId9"/>
    <p:sldId id="485" r:id="rId10"/>
    <p:sldId id="467" r:id="rId11"/>
    <p:sldId id="299" r:id="rId12"/>
    <p:sldId id="301" r:id="rId13"/>
    <p:sldId id="302" r:id="rId14"/>
    <p:sldId id="499" r:id="rId15"/>
    <p:sldId id="391" r:id="rId16"/>
    <p:sldId id="439" r:id="rId17"/>
    <p:sldId id="425" r:id="rId18"/>
    <p:sldId id="469" r:id="rId19"/>
    <p:sldId id="370" r:id="rId20"/>
    <p:sldId id="290" r:id="rId21"/>
    <p:sldId id="487" r:id="rId22"/>
    <p:sldId id="294" r:id="rId23"/>
    <p:sldId id="295" r:id="rId24"/>
    <p:sldId id="296" r:id="rId25"/>
    <p:sldId id="297" r:id="rId26"/>
    <p:sldId id="303" r:id="rId27"/>
    <p:sldId id="468" r:id="rId28"/>
    <p:sldId id="470" r:id="rId29"/>
    <p:sldId id="471" r:id="rId30"/>
    <p:sldId id="306" r:id="rId31"/>
    <p:sldId id="309" r:id="rId32"/>
    <p:sldId id="310" r:id="rId33"/>
    <p:sldId id="333" r:id="rId34"/>
    <p:sldId id="334" r:id="rId35"/>
    <p:sldId id="316" r:id="rId36"/>
    <p:sldId id="461" r:id="rId37"/>
    <p:sldId id="462" r:id="rId38"/>
    <p:sldId id="463" r:id="rId39"/>
    <p:sldId id="465" r:id="rId40"/>
    <p:sldId id="472" r:id="rId41"/>
    <p:sldId id="357" r:id="rId42"/>
    <p:sldId id="358" r:id="rId43"/>
    <p:sldId id="476" r:id="rId44"/>
    <p:sldId id="330" r:id="rId45"/>
    <p:sldId id="360" r:id="rId46"/>
    <p:sldId id="474" r:id="rId47"/>
    <p:sldId id="475" r:id="rId48"/>
    <p:sldId id="317" r:id="rId49"/>
    <p:sldId id="285" r:id="rId50"/>
    <p:sldId id="479" r:id="rId51"/>
    <p:sldId id="283" r:id="rId52"/>
    <p:sldId id="480" r:id="rId53"/>
    <p:sldId id="284" r:id="rId54"/>
    <p:sldId id="318" r:id="rId55"/>
    <p:sldId id="482" r:id="rId56"/>
    <p:sldId id="326" r:id="rId57"/>
    <p:sldId id="327" r:id="rId58"/>
    <p:sldId id="488" r:id="rId59"/>
    <p:sldId id="489" r:id="rId60"/>
    <p:sldId id="490" r:id="rId61"/>
    <p:sldId id="393" r:id="rId62"/>
    <p:sldId id="394" r:id="rId63"/>
    <p:sldId id="491" r:id="rId64"/>
    <p:sldId id="340" r:id="rId65"/>
  </p:sldIdLst>
  <p:sldSz cx="9144000" cy="6858000" type="screen4x3"/>
  <p:notesSz cx="7104063" cy="10234613"/>
  <p:custDataLst>
    <p:tags r:id="rId6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karam2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00000"/>
    <a:srgbClr val="004B82"/>
    <a:srgbClr val="006600"/>
    <a:srgbClr val="333399"/>
    <a:srgbClr val="820000"/>
    <a:srgbClr val="FF6600"/>
    <a:srgbClr val="8F4813"/>
    <a:srgbClr val="FF9900"/>
    <a:srgbClr val="454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24" autoAdjust="0"/>
    <p:restoredTop sz="91653" autoAdjust="0"/>
  </p:normalViewPr>
  <p:slideViewPr>
    <p:cSldViewPr>
      <p:cViewPr varScale="1">
        <p:scale>
          <a:sx n="69" d="100"/>
          <a:sy n="69" d="100"/>
        </p:scale>
        <p:origin x="4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5FC39-08F6-445C-889F-05C4A1B1F94A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A9B6660-0A4F-49B9-91F0-1073AF8C2C7E}">
      <dgm:prSet custT="1"/>
      <dgm:spPr/>
      <dgm:t>
        <a:bodyPr/>
        <a:lstStyle/>
        <a:p>
          <a:r>
            <a:rPr lang="el-GR" sz="2000" b="1" dirty="0">
              <a:latin typeface="Calibri" panose="020F0502020204030204" pitchFamily="34" charset="0"/>
              <a:cs typeface="Calibri" panose="020F0502020204030204" pitchFamily="34" charset="0"/>
            </a:rPr>
            <a:t>«Η πίστη στις δυνατότητες του ατόμου </a:t>
          </a:r>
        </a:p>
        <a:p>
          <a:r>
            <a:rPr lang="el-GR" sz="2000" b="1" dirty="0">
              <a:latin typeface="Calibri" panose="020F0502020204030204" pitchFamily="34" charset="0"/>
              <a:cs typeface="Calibri" panose="020F0502020204030204" pitchFamily="34" charset="0"/>
            </a:rPr>
            <a:t>να οργανώσει και να εκτελέσει τους τρόπους δράσης </a:t>
          </a:r>
        </a:p>
        <a:p>
          <a:r>
            <a:rPr lang="el-GR" sz="2000" b="1" dirty="0">
              <a:latin typeface="Calibri" panose="020F0502020204030204" pitchFamily="34" charset="0"/>
              <a:cs typeface="Calibri" panose="020F0502020204030204" pitchFamily="34" charset="0"/>
            </a:rPr>
            <a:t>που απαιτούνται για τη διαχείριση μελλοντικών καταστάσεων»</a:t>
          </a:r>
        </a:p>
      </dgm:t>
    </dgm:pt>
    <dgm:pt modelId="{6CF5D2E8-A8DD-4CA2-A31C-B91CA9C1FBA8}" type="parTrans" cxnId="{B6FB8572-9297-4E9F-B978-91BE9332AE1C}">
      <dgm:prSet/>
      <dgm:spPr/>
      <dgm:t>
        <a:bodyPr/>
        <a:lstStyle/>
        <a:p>
          <a:endParaRPr lang="en-US"/>
        </a:p>
      </dgm:t>
    </dgm:pt>
    <dgm:pt modelId="{6515A597-AE58-4ECF-BA13-D8E04333150B}" type="sibTrans" cxnId="{B6FB8572-9297-4E9F-B978-91BE9332AE1C}">
      <dgm:prSet/>
      <dgm:spPr/>
      <dgm:t>
        <a:bodyPr/>
        <a:lstStyle/>
        <a:p>
          <a:endParaRPr lang="en-US"/>
        </a:p>
      </dgm:t>
    </dgm:pt>
    <dgm:pt modelId="{9E4FC4E2-C3C6-44B9-996E-E212F67C2322}" type="pres">
      <dgm:prSet presAssocID="{C4C5FC39-08F6-445C-889F-05C4A1B1F94A}" presName="Name0" presStyleCnt="0">
        <dgm:presLayoutVars>
          <dgm:dir/>
          <dgm:animLvl val="lvl"/>
          <dgm:resizeHandles val="exact"/>
        </dgm:presLayoutVars>
      </dgm:prSet>
      <dgm:spPr/>
    </dgm:pt>
    <dgm:pt modelId="{0312E2F7-89D4-4E30-97E5-4F773223FC55}" type="pres">
      <dgm:prSet presAssocID="{DA9B6660-0A4F-49B9-91F0-1073AF8C2C7E}" presName="linNode" presStyleCnt="0"/>
      <dgm:spPr/>
    </dgm:pt>
    <dgm:pt modelId="{DE1E35A6-3A6C-4AC6-8702-9EAEB3543F3B}" type="pres">
      <dgm:prSet presAssocID="{DA9B6660-0A4F-49B9-91F0-1073AF8C2C7E}" presName="parentText" presStyleLbl="node1" presStyleIdx="0" presStyleCnt="1" custScaleX="277778" custScaleY="34574" custLinFactNeighborX="0" custLinFactNeighborY="5306">
        <dgm:presLayoutVars>
          <dgm:chMax val="1"/>
          <dgm:bulletEnabled val="1"/>
        </dgm:presLayoutVars>
      </dgm:prSet>
      <dgm:spPr/>
    </dgm:pt>
  </dgm:ptLst>
  <dgm:cxnLst>
    <dgm:cxn modelId="{152DF62A-3188-4509-A99A-8E7A95963B2F}" type="presOf" srcId="{C4C5FC39-08F6-445C-889F-05C4A1B1F94A}" destId="{9E4FC4E2-C3C6-44B9-996E-E212F67C2322}" srcOrd="0" destOrd="0" presId="urn:microsoft.com/office/officeart/2005/8/layout/vList5"/>
    <dgm:cxn modelId="{B6FB8572-9297-4E9F-B978-91BE9332AE1C}" srcId="{C4C5FC39-08F6-445C-889F-05C4A1B1F94A}" destId="{DA9B6660-0A4F-49B9-91F0-1073AF8C2C7E}" srcOrd="0" destOrd="0" parTransId="{6CF5D2E8-A8DD-4CA2-A31C-B91CA9C1FBA8}" sibTransId="{6515A597-AE58-4ECF-BA13-D8E04333150B}"/>
    <dgm:cxn modelId="{01D72DB9-C286-429D-8413-0B191734E986}" type="presOf" srcId="{DA9B6660-0A4F-49B9-91F0-1073AF8C2C7E}" destId="{DE1E35A6-3A6C-4AC6-8702-9EAEB3543F3B}" srcOrd="0" destOrd="0" presId="urn:microsoft.com/office/officeart/2005/8/layout/vList5"/>
    <dgm:cxn modelId="{A1A0F330-4A2B-4EC2-B8E2-7F57F0BDA550}" type="presParOf" srcId="{9E4FC4E2-C3C6-44B9-996E-E212F67C2322}" destId="{0312E2F7-89D4-4E30-97E5-4F773223FC55}" srcOrd="0" destOrd="0" presId="urn:microsoft.com/office/officeart/2005/8/layout/vList5"/>
    <dgm:cxn modelId="{B93D7885-A641-41C1-A751-48BE7C678A35}" type="presParOf" srcId="{0312E2F7-89D4-4E30-97E5-4F773223FC55}" destId="{DE1E35A6-3A6C-4AC6-8702-9EAEB3543F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0F22DC-2993-437E-83E5-322F9F13D9D8}" type="doc">
      <dgm:prSet loTypeId="urn:microsoft.com/office/officeart/2005/8/layout/hierarchy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7EF96168-AAEE-4CDB-812E-519E5638E05F}">
      <dgm:prSet phldrT="[Κείμενο]" custT="1"/>
      <dgm:spPr>
        <a:ln w="28575"/>
      </dgm:spPr>
      <dgm:t>
        <a:bodyPr/>
        <a:lstStyle/>
        <a:p>
          <a:r>
            <a:rPr lang="el-GR" sz="1800" b="1" dirty="0">
              <a:latin typeface="Calibri" pitchFamily="34" charset="0"/>
            </a:rPr>
            <a:t>ΓΕΝΙΚΑ</a:t>
          </a:r>
          <a:endParaRPr lang="en-US" sz="1800" b="1" dirty="0">
            <a:latin typeface="Calibri" pitchFamily="34" charset="0"/>
          </a:endParaRPr>
        </a:p>
        <a:p>
          <a:r>
            <a:rPr lang="el-GR" sz="1800" dirty="0">
              <a:latin typeface="Calibri" pitchFamily="34" charset="0"/>
            </a:rPr>
            <a:t>ΕΡΩΤΗΜΑΤΟΛΟΓΙΑ/ΚΛΙΜΑΚΕΣ</a:t>
          </a:r>
        </a:p>
      </dgm:t>
    </dgm:pt>
    <dgm:pt modelId="{7AAD1688-3A62-4B3E-9219-A2EC1B2BF884}" type="parTrans" cxnId="{91238751-C106-4A86-9679-D87E6565E004}">
      <dgm:prSet/>
      <dgm:spPr/>
      <dgm:t>
        <a:bodyPr/>
        <a:lstStyle/>
        <a:p>
          <a:endParaRPr lang="el-GR"/>
        </a:p>
      </dgm:t>
    </dgm:pt>
    <dgm:pt modelId="{23B32330-3A23-44CD-8AFC-0D95020E4C4C}" type="sibTrans" cxnId="{91238751-C106-4A86-9679-D87E6565E004}">
      <dgm:prSet/>
      <dgm:spPr/>
      <dgm:t>
        <a:bodyPr/>
        <a:lstStyle/>
        <a:p>
          <a:endParaRPr lang="el-GR"/>
        </a:p>
      </dgm:t>
    </dgm:pt>
    <dgm:pt modelId="{CC5690F1-9CFF-4221-9083-154823D71FEE}">
      <dgm:prSet custT="1"/>
      <dgm:spPr/>
      <dgm:t>
        <a:bodyPr/>
        <a:lstStyle/>
        <a:p>
          <a:r>
            <a:rPr lang="el-GR" sz="1800" b="1" dirty="0">
              <a:latin typeface="Calibri" pitchFamily="34" charset="0"/>
            </a:rPr>
            <a:t>Κλίμακα </a:t>
          </a:r>
        </a:p>
        <a:p>
          <a:r>
            <a:rPr lang="el-GR" sz="1800" b="1" dirty="0">
              <a:latin typeface="Calibri" pitchFamily="34" charset="0"/>
            </a:rPr>
            <a:t>γενικής </a:t>
          </a:r>
          <a:r>
            <a:rPr lang="el-GR" sz="1800" b="1" dirty="0" err="1">
              <a:latin typeface="Calibri" pitchFamily="34" charset="0"/>
            </a:rPr>
            <a:t>αυτο</a:t>
          </a:r>
          <a:r>
            <a:rPr lang="el-GR" sz="1800" b="1" dirty="0">
              <a:latin typeface="Calibri" pitchFamily="34" charset="0"/>
            </a:rPr>
            <a:t>-αποτελεσματικότητας </a:t>
          </a:r>
        </a:p>
        <a:p>
          <a:r>
            <a:rPr lang="el-GR" sz="1800" dirty="0">
              <a:latin typeface="Calibri" pitchFamily="34" charset="0"/>
            </a:rPr>
            <a:t>(</a:t>
          </a:r>
          <a:r>
            <a:rPr lang="en-US" sz="1800" dirty="0">
              <a:latin typeface="Calibri" pitchFamily="34" charset="0"/>
            </a:rPr>
            <a:t>General Self-Efficacy Scale-GSE) </a:t>
          </a:r>
          <a:r>
            <a:rPr lang="en-US" sz="1400" i="1" dirty="0">
              <a:latin typeface="Calibri" pitchFamily="34" charset="0"/>
            </a:rPr>
            <a:t>(</a:t>
          </a:r>
          <a:r>
            <a:rPr lang="en-US" sz="1400" i="1" dirty="0" err="1">
              <a:latin typeface="Calibri" pitchFamily="34" charset="0"/>
            </a:rPr>
            <a:t>Schwarzer</a:t>
          </a:r>
          <a:r>
            <a:rPr lang="en-US" sz="1400" i="1" dirty="0">
              <a:latin typeface="Calibri" pitchFamily="34" charset="0"/>
            </a:rPr>
            <a:t> &amp; Jerusalem 1995)</a:t>
          </a:r>
          <a:endParaRPr lang="el-GR" sz="1800" i="1" dirty="0">
            <a:latin typeface="Calibri" pitchFamily="34" charset="0"/>
          </a:endParaRPr>
        </a:p>
      </dgm:t>
    </dgm:pt>
    <dgm:pt modelId="{DCAF3DAF-5B28-44FC-B10F-3B979E7A13FD}" type="parTrans" cxnId="{4D0B742B-B889-4F10-94D7-2362B93E9A19}">
      <dgm:prSet/>
      <dgm:spPr>
        <a:ln w="28575"/>
      </dgm:spPr>
      <dgm:t>
        <a:bodyPr/>
        <a:lstStyle/>
        <a:p>
          <a:endParaRPr lang="el-GR"/>
        </a:p>
      </dgm:t>
    </dgm:pt>
    <dgm:pt modelId="{8A3EBEBE-138B-4806-A48F-73D5EE1CCB73}" type="sibTrans" cxnId="{4D0B742B-B889-4F10-94D7-2362B93E9A19}">
      <dgm:prSet/>
      <dgm:spPr/>
      <dgm:t>
        <a:bodyPr/>
        <a:lstStyle/>
        <a:p>
          <a:endParaRPr lang="el-GR"/>
        </a:p>
      </dgm:t>
    </dgm:pt>
    <dgm:pt modelId="{90FC16B4-197B-42E6-B513-4B5CE155018C}">
      <dgm:prSet custT="1"/>
      <dgm:spPr/>
      <dgm:t>
        <a:bodyPr/>
        <a:lstStyle/>
        <a:p>
          <a:r>
            <a:rPr lang="el-GR" sz="1800" b="1" dirty="0">
              <a:latin typeface="Calibri" pitchFamily="34" charset="0"/>
            </a:rPr>
            <a:t>Νέα κλίμακα </a:t>
          </a:r>
        </a:p>
        <a:p>
          <a:r>
            <a:rPr lang="el-GR" sz="1800" b="1" dirty="0">
              <a:latin typeface="Calibri" pitchFamily="34" charset="0"/>
            </a:rPr>
            <a:t>γενικής </a:t>
          </a:r>
          <a:r>
            <a:rPr lang="el-GR" sz="1800" b="1" dirty="0" err="1">
              <a:latin typeface="Calibri" pitchFamily="34" charset="0"/>
            </a:rPr>
            <a:t>αυτο</a:t>
          </a:r>
          <a:r>
            <a:rPr lang="el-GR" sz="1800" b="1" dirty="0">
              <a:latin typeface="Calibri" pitchFamily="34" charset="0"/>
            </a:rPr>
            <a:t>-αποτελεσματικότητας </a:t>
          </a:r>
        </a:p>
        <a:p>
          <a:r>
            <a:rPr lang="el-GR" sz="1800" dirty="0">
              <a:latin typeface="Calibri" pitchFamily="34" charset="0"/>
            </a:rPr>
            <a:t>(</a:t>
          </a:r>
          <a:r>
            <a:rPr lang="en-US" sz="1800" dirty="0">
              <a:latin typeface="Calibri" pitchFamily="34" charset="0"/>
            </a:rPr>
            <a:t>New General Self-Efficacy Scale - NGSE) </a:t>
          </a:r>
          <a:r>
            <a:rPr lang="en-US" sz="1400" i="1" dirty="0">
              <a:latin typeface="Calibri" pitchFamily="34" charset="0"/>
            </a:rPr>
            <a:t>(Chen, Gully &amp; Eden 2001)</a:t>
          </a:r>
          <a:endParaRPr lang="el-GR" sz="1800" i="1" dirty="0">
            <a:latin typeface="Calibri" pitchFamily="34" charset="0"/>
          </a:endParaRPr>
        </a:p>
      </dgm:t>
    </dgm:pt>
    <dgm:pt modelId="{35C4950E-0D58-47DB-A88B-F1DB2DE51206}" type="parTrans" cxnId="{B5998DE8-44E4-495F-98FF-5A4715754A20}">
      <dgm:prSet/>
      <dgm:spPr>
        <a:ln w="28575"/>
      </dgm:spPr>
      <dgm:t>
        <a:bodyPr/>
        <a:lstStyle/>
        <a:p>
          <a:endParaRPr lang="el-GR"/>
        </a:p>
      </dgm:t>
    </dgm:pt>
    <dgm:pt modelId="{8CBF34AA-534A-4DAE-BF16-769F6F57B466}" type="sibTrans" cxnId="{B5998DE8-44E4-495F-98FF-5A4715754A20}">
      <dgm:prSet/>
      <dgm:spPr/>
      <dgm:t>
        <a:bodyPr/>
        <a:lstStyle/>
        <a:p>
          <a:endParaRPr lang="el-GR"/>
        </a:p>
      </dgm:t>
    </dgm:pt>
    <dgm:pt modelId="{B2A267A3-47DE-42F3-A303-1F78A64066F9}">
      <dgm:prSet phldrT="[Κείμενο]" custT="1"/>
      <dgm:spPr>
        <a:ln w="28575"/>
      </dgm:spPr>
      <dgm:t>
        <a:bodyPr/>
        <a:lstStyle/>
        <a:p>
          <a:r>
            <a:rPr lang="el-GR" sz="1800" b="1" dirty="0">
              <a:latin typeface="Calibri" pitchFamily="34" charset="0"/>
            </a:rPr>
            <a:t>ΕΞΕΙΔΙΚΕΥΜΕΝΑ </a:t>
          </a:r>
          <a:r>
            <a:rPr lang="el-GR" sz="1800" dirty="0">
              <a:latin typeface="Calibri" pitchFamily="34" charset="0"/>
            </a:rPr>
            <a:t>ΕΡΩΤΗΜΑΤΟΛΟΓΙΑ/ΚΛΙΜΑΚΕΣ</a:t>
          </a:r>
        </a:p>
      </dgm:t>
    </dgm:pt>
    <dgm:pt modelId="{A35339B4-B06E-45C0-8540-1307B7D5ACDE}" type="sibTrans" cxnId="{65FCBFFB-6579-4476-A7A4-3A17EFFE32F4}">
      <dgm:prSet/>
      <dgm:spPr/>
      <dgm:t>
        <a:bodyPr/>
        <a:lstStyle/>
        <a:p>
          <a:endParaRPr lang="el-GR"/>
        </a:p>
      </dgm:t>
    </dgm:pt>
    <dgm:pt modelId="{F127878D-A54F-4D3E-B174-441ABC7EBD94}" type="parTrans" cxnId="{65FCBFFB-6579-4476-A7A4-3A17EFFE32F4}">
      <dgm:prSet/>
      <dgm:spPr/>
      <dgm:t>
        <a:bodyPr/>
        <a:lstStyle/>
        <a:p>
          <a:endParaRPr lang="el-GR"/>
        </a:p>
      </dgm:t>
    </dgm:pt>
    <dgm:pt modelId="{3066269C-3A4D-469E-89B9-069E42E09D15}">
      <dgm:prSet phldrT="[Κείμενο]" custT="1"/>
      <dgm:spPr/>
      <dgm:t>
        <a:bodyPr/>
        <a:lstStyle/>
        <a:p>
          <a:r>
            <a:rPr lang="el-GR" sz="1800" b="1" dirty="0">
              <a:latin typeface="Calibri" pitchFamily="34" charset="0"/>
            </a:rPr>
            <a:t>Κλίμακα </a:t>
          </a:r>
        </a:p>
        <a:p>
          <a:r>
            <a:rPr lang="el-GR" sz="1800" b="1" dirty="0" err="1">
              <a:latin typeface="Calibri" pitchFamily="34" charset="0"/>
            </a:rPr>
            <a:t>αυτο</a:t>
          </a:r>
          <a:r>
            <a:rPr lang="el-GR" sz="1800" b="1" dirty="0">
              <a:latin typeface="Calibri" pitchFamily="34" charset="0"/>
            </a:rPr>
            <a:t>-αποτελεσματικότητας του άσθματος</a:t>
          </a:r>
          <a:r>
            <a:rPr lang="el-GR" sz="1800" dirty="0">
              <a:latin typeface="Calibri" pitchFamily="34" charset="0"/>
            </a:rPr>
            <a:t> </a:t>
          </a:r>
        </a:p>
        <a:p>
          <a:r>
            <a:rPr lang="el-GR" sz="1800" dirty="0">
              <a:latin typeface="Calibri" pitchFamily="34" charset="0"/>
            </a:rPr>
            <a:t>(</a:t>
          </a:r>
          <a:r>
            <a:rPr lang="en-US" sz="1800" dirty="0">
              <a:latin typeface="Calibri" pitchFamily="34" charset="0"/>
            </a:rPr>
            <a:t>Asthma Self-Efficacy Scale - ASES) </a:t>
          </a:r>
          <a:r>
            <a:rPr lang="en-US" sz="1400" i="1" dirty="0">
              <a:latin typeface="Calibri" pitchFamily="34" charset="0"/>
            </a:rPr>
            <a:t>(Tobin et al. 1987)  </a:t>
          </a:r>
          <a:endParaRPr lang="el-GR" sz="1800" i="1" dirty="0">
            <a:latin typeface="Calibri" pitchFamily="34" charset="0"/>
          </a:endParaRPr>
        </a:p>
      </dgm:t>
    </dgm:pt>
    <dgm:pt modelId="{A6D74A36-6C28-48E9-B2A9-2CA266A7668C}" type="sibTrans" cxnId="{665C62E3-BFA0-4C5A-A6DF-ADF508E9A346}">
      <dgm:prSet/>
      <dgm:spPr/>
      <dgm:t>
        <a:bodyPr/>
        <a:lstStyle/>
        <a:p>
          <a:endParaRPr lang="el-GR"/>
        </a:p>
      </dgm:t>
    </dgm:pt>
    <dgm:pt modelId="{045E0805-E9A2-4E79-BAD9-A9AEDE3AFDA4}" type="parTrans" cxnId="{665C62E3-BFA0-4C5A-A6DF-ADF508E9A346}">
      <dgm:prSet/>
      <dgm:spPr>
        <a:ln w="28575"/>
      </dgm:spPr>
      <dgm:t>
        <a:bodyPr/>
        <a:lstStyle/>
        <a:p>
          <a:endParaRPr lang="el-GR"/>
        </a:p>
      </dgm:t>
    </dgm:pt>
    <dgm:pt modelId="{EC397D89-FAF0-4BE6-958D-B9C61D255310}" type="pres">
      <dgm:prSet presAssocID="{280F22DC-2993-437E-83E5-322F9F13D9D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BFEFFF-9A18-42FA-919A-237E3240C532}" type="pres">
      <dgm:prSet presAssocID="{7EF96168-AAEE-4CDB-812E-519E5638E05F}" presName="root" presStyleCnt="0"/>
      <dgm:spPr/>
    </dgm:pt>
    <dgm:pt modelId="{6D70A9C9-3795-47C4-97D4-21210A4E2B7C}" type="pres">
      <dgm:prSet presAssocID="{7EF96168-AAEE-4CDB-812E-519E5638E05F}" presName="rootComposite" presStyleCnt="0"/>
      <dgm:spPr/>
    </dgm:pt>
    <dgm:pt modelId="{ABDB0A80-6FE3-4DCD-9507-DAAFF090FDA9}" type="pres">
      <dgm:prSet presAssocID="{7EF96168-AAEE-4CDB-812E-519E5638E05F}" presName="rootText" presStyleLbl="node1" presStyleIdx="0" presStyleCnt="2" custScaleX="126077" custScaleY="72125" custLinFactNeighborX="-22" custLinFactNeighborY="-2274"/>
      <dgm:spPr/>
    </dgm:pt>
    <dgm:pt modelId="{E022A207-B46E-49CB-89F3-44C8A3730D28}" type="pres">
      <dgm:prSet presAssocID="{7EF96168-AAEE-4CDB-812E-519E5638E05F}" presName="rootConnector" presStyleLbl="node1" presStyleIdx="0" presStyleCnt="2"/>
      <dgm:spPr/>
    </dgm:pt>
    <dgm:pt modelId="{9BB1A0C4-546B-4BAD-8191-6CA0DDA41331}" type="pres">
      <dgm:prSet presAssocID="{7EF96168-AAEE-4CDB-812E-519E5638E05F}" presName="childShape" presStyleCnt="0"/>
      <dgm:spPr/>
    </dgm:pt>
    <dgm:pt modelId="{A0FF2964-D6D7-41DA-8FAE-BD585B41B480}" type="pres">
      <dgm:prSet presAssocID="{DCAF3DAF-5B28-44FC-B10F-3B979E7A13FD}" presName="Name13" presStyleLbl="parChTrans1D2" presStyleIdx="0" presStyleCnt="3"/>
      <dgm:spPr/>
    </dgm:pt>
    <dgm:pt modelId="{BC67FC67-3A78-44D8-A9F1-8211D70654C5}" type="pres">
      <dgm:prSet presAssocID="{CC5690F1-9CFF-4221-9083-154823D71FEE}" presName="childText" presStyleLbl="bgAcc1" presStyleIdx="0" presStyleCnt="3" custScaleX="189334" custScaleY="118633">
        <dgm:presLayoutVars>
          <dgm:bulletEnabled val="1"/>
        </dgm:presLayoutVars>
      </dgm:prSet>
      <dgm:spPr/>
    </dgm:pt>
    <dgm:pt modelId="{BF8DB6FB-A1E5-485F-8F18-F1162A188676}" type="pres">
      <dgm:prSet presAssocID="{35C4950E-0D58-47DB-A88B-F1DB2DE51206}" presName="Name13" presStyleLbl="parChTrans1D2" presStyleIdx="1" presStyleCnt="3"/>
      <dgm:spPr/>
    </dgm:pt>
    <dgm:pt modelId="{28F410AF-C430-40CB-91BD-7AF82B0BFDC6}" type="pres">
      <dgm:prSet presAssocID="{90FC16B4-197B-42E6-B513-4B5CE155018C}" presName="childText" presStyleLbl="bgAcc1" presStyleIdx="1" presStyleCnt="3" custScaleX="192190" custScaleY="111725">
        <dgm:presLayoutVars>
          <dgm:bulletEnabled val="1"/>
        </dgm:presLayoutVars>
      </dgm:prSet>
      <dgm:spPr/>
    </dgm:pt>
    <dgm:pt modelId="{8A8648CF-6550-415F-B16B-4E38CA55E02B}" type="pres">
      <dgm:prSet presAssocID="{B2A267A3-47DE-42F3-A303-1F78A64066F9}" presName="root" presStyleCnt="0"/>
      <dgm:spPr/>
    </dgm:pt>
    <dgm:pt modelId="{82662AAB-1EBF-4E18-A4B3-C8E450115A26}" type="pres">
      <dgm:prSet presAssocID="{B2A267A3-47DE-42F3-A303-1F78A64066F9}" presName="rootComposite" presStyleCnt="0"/>
      <dgm:spPr/>
    </dgm:pt>
    <dgm:pt modelId="{07CB98AC-0730-4CFF-95FB-953DC05C45DB}" type="pres">
      <dgm:prSet presAssocID="{B2A267A3-47DE-42F3-A303-1F78A64066F9}" presName="rootText" presStyleLbl="node1" presStyleIdx="1" presStyleCnt="2" custScaleX="126283" custScaleY="72125"/>
      <dgm:spPr/>
    </dgm:pt>
    <dgm:pt modelId="{5698CF49-6EDE-4D3C-87F3-E4E99EB86DF9}" type="pres">
      <dgm:prSet presAssocID="{B2A267A3-47DE-42F3-A303-1F78A64066F9}" presName="rootConnector" presStyleLbl="node1" presStyleIdx="1" presStyleCnt="2"/>
      <dgm:spPr/>
    </dgm:pt>
    <dgm:pt modelId="{B89DDF06-4959-4DD5-AE9D-ADBF8559DA64}" type="pres">
      <dgm:prSet presAssocID="{B2A267A3-47DE-42F3-A303-1F78A64066F9}" presName="childShape" presStyleCnt="0"/>
      <dgm:spPr/>
    </dgm:pt>
    <dgm:pt modelId="{1519BC5A-0480-4833-88FF-B3E200297D90}" type="pres">
      <dgm:prSet presAssocID="{045E0805-E9A2-4E79-BAD9-A9AEDE3AFDA4}" presName="Name13" presStyleLbl="parChTrans1D2" presStyleIdx="2" presStyleCnt="3"/>
      <dgm:spPr/>
    </dgm:pt>
    <dgm:pt modelId="{E32C0B14-8156-4168-A206-5641575D4034}" type="pres">
      <dgm:prSet presAssocID="{3066269C-3A4D-469E-89B9-069E42E09D15}" presName="childText" presStyleLbl="bgAcc1" presStyleIdx="2" presStyleCnt="3" custScaleX="181282" custScaleY="114733">
        <dgm:presLayoutVars>
          <dgm:bulletEnabled val="1"/>
        </dgm:presLayoutVars>
      </dgm:prSet>
      <dgm:spPr/>
    </dgm:pt>
  </dgm:ptLst>
  <dgm:cxnLst>
    <dgm:cxn modelId="{BCB7FE12-8EBB-4C09-A073-B54DC7DE2C8E}" type="presOf" srcId="{35C4950E-0D58-47DB-A88B-F1DB2DE51206}" destId="{BF8DB6FB-A1E5-485F-8F18-F1162A188676}" srcOrd="0" destOrd="0" presId="urn:microsoft.com/office/officeart/2005/8/layout/hierarchy3"/>
    <dgm:cxn modelId="{4D0B742B-B889-4F10-94D7-2362B93E9A19}" srcId="{7EF96168-AAEE-4CDB-812E-519E5638E05F}" destId="{CC5690F1-9CFF-4221-9083-154823D71FEE}" srcOrd="0" destOrd="0" parTransId="{DCAF3DAF-5B28-44FC-B10F-3B979E7A13FD}" sibTransId="{8A3EBEBE-138B-4806-A48F-73D5EE1CCB73}"/>
    <dgm:cxn modelId="{998E023F-1B60-427C-9342-6DFA359E2E00}" type="presOf" srcId="{90FC16B4-197B-42E6-B513-4B5CE155018C}" destId="{28F410AF-C430-40CB-91BD-7AF82B0BFDC6}" srcOrd="0" destOrd="0" presId="urn:microsoft.com/office/officeart/2005/8/layout/hierarchy3"/>
    <dgm:cxn modelId="{5BECCE6D-2E7F-4782-B8BC-2F4CC887CFA0}" type="presOf" srcId="{045E0805-E9A2-4E79-BAD9-A9AEDE3AFDA4}" destId="{1519BC5A-0480-4833-88FF-B3E200297D90}" srcOrd="0" destOrd="0" presId="urn:microsoft.com/office/officeart/2005/8/layout/hierarchy3"/>
    <dgm:cxn modelId="{AFCF9D70-79E9-4E0F-BEFF-5AFE543F5228}" type="presOf" srcId="{B2A267A3-47DE-42F3-A303-1F78A64066F9}" destId="{07CB98AC-0730-4CFF-95FB-953DC05C45DB}" srcOrd="0" destOrd="0" presId="urn:microsoft.com/office/officeart/2005/8/layout/hierarchy3"/>
    <dgm:cxn modelId="{91238751-C106-4A86-9679-D87E6565E004}" srcId="{280F22DC-2993-437E-83E5-322F9F13D9D8}" destId="{7EF96168-AAEE-4CDB-812E-519E5638E05F}" srcOrd="0" destOrd="0" parTransId="{7AAD1688-3A62-4B3E-9219-A2EC1B2BF884}" sibTransId="{23B32330-3A23-44CD-8AFC-0D95020E4C4C}"/>
    <dgm:cxn modelId="{20380097-FF7A-4028-9F9E-10A91AE1BE2D}" type="presOf" srcId="{B2A267A3-47DE-42F3-A303-1F78A64066F9}" destId="{5698CF49-6EDE-4D3C-87F3-E4E99EB86DF9}" srcOrd="1" destOrd="0" presId="urn:microsoft.com/office/officeart/2005/8/layout/hierarchy3"/>
    <dgm:cxn modelId="{F738BE9D-788A-4CD4-85CD-E91676DDA3AA}" type="presOf" srcId="{DCAF3DAF-5B28-44FC-B10F-3B979E7A13FD}" destId="{A0FF2964-D6D7-41DA-8FAE-BD585B41B480}" srcOrd="0" destOrd="0" presId="urn:microsoft.com/office/officeart/2005/8/layout/hierarchy3"/>
    <dgm:cxn modelId="{E85421AE-702A-4508-8332-E871D28E7702}" type="presOf" srcId="{3066269C-3A4D-469E-89B9-069E42E09D15}" destId="{E32C0B14-8156-4168-A206-5641575D4034}" srcOrd="0" destOrd="0" presId="urn:microsoft.com/office/officeart/2005/8/layout/hierarchy3"/>
    <dgm:cxn modelId="{6F6715C6-8644-4977-A76E-C06EC5F736B7}" type="presOf" srcId="{7EF96168-AAEE-4CDB-812E-519E5638E05F}" destId="{E022A207-B46E-49CB-89F3-44C8A3730D28}" srcOrd="1" destOrd="0" presId="urn:microsoft.com/office/officeart/2005/8/layout/hierarchy3"/>
    <dgm:cxn modelId="{7A14E7D6-DEA6-4852-B918-B6E94D308CC0}" type="presOf" srcId="{7EF96168-AAEE-4CDB-812E-519E5638E05F}" destId="{ABDB0A80-6FE3-4DCD-9507-DAAFF090FDA9}" srcOrd="0" destOrd="0" presId="urn:microsoft.com/office/officeart/2005/8/layout/hierarchy3"/>
    <dgm:cxn modelId="{8ADEECE0-25A1-40E6-BF94-E2AF55DD0A22}" type="presOf" srcId="{CC5690F1-9CFF-4221-9083-154823D71FEE}" destId="{BC67FC67-3A78-44D8-A9F1-8211D70654C5}" srcOrd="0" destOrd="0" presId="urn:microsoft.com/office/officeart/2005/8/layout/hierarchy3"/>
    <dgm:cxn modelId="{665C62E3-BFA0-4C5A-A6DF-ADF508E9A346}" srcId="{B2A267A3-47DE-42F3-A303-1F78A64066F9}" destId="{3066269C-3A4D-469E-89B9-069E42E09D15}" srcOrd="0" destOrd="0" parTransId="{045E0805-E9A2-4E79-BAD9-A9AEDE3AFDA4}" sibTransId="{A6D74A36-6C28-48E9-B2A9-2CA266A7668C}"/>
    <dgm:cxn modelId="{B50950E6-9D1A-4CBA-A1A3-AA249ECE73FE}" type="presOf" srcId="{280F22DC-2993-437E-83E5-322F9F13D9D8}" destId="{EC397D89-FAF0-4BE6-958D-B9C61D255310}" srcOrd="0" destOrd="0" presId="urn:microsoft.com/office/officeart/2005/8/layout/hierarchy3"/>
    <dgm:cxn modelId="{B5998DE8-44E4-495F-98FF-5A4715754A20}" srcId="{7EF96168-AAEE-4CDB-812E-519E5638E05F}" destId="{90FC16B4-197B-42E6-B513-4B5CE155018C}" srcOrd="1" destOrd="0" parTransId="{35C4950E-0D58-47DB-A88B-F1DB2DE51206}" sibTransId="{8CBF34AA-534A-4DAE-BF16-769F6F57B466}"/>
    <dgm:cxn modelId="{65FCBFFB-6579-4476-A7A4-3A17EFFE32F4}" srcId="{280F22DC-2993-437E-83E5-322F9F13D9D8}" destId="{B2A267A3-47DE-42F3-A303-1F78A64066F9}" srcOrd="1" destOrd="0" parTransId="{F127878D-A54F-4D3E-B174-441ABC7EBD94}" sibTransId="{A35339B4-B06E-45C0-8540-1307B7D5ACDE}"/>
    <dgm:cxn modelId="{64CE5A9F-0966-4C5B-9D70-9EA2CA7B8731}" type="presParOf" srcId="{EC397D89-FAF0-4BE6-958D-B9C61D255310}" destId="{73BFEFFF-9A18-42FA-919A-237E3240C532}" srcOrd="0" destOrd="0" presId="urn:microsoft.com/office/officeart/2005/8/layout/hierarchy3"/>
    <dgm:cxn modelId="{9F17E123-E983-45DF-AB1F-F904733B9756}" type="presParOf" srcId="{73BFEFFF-9A18-42FA-919A-237E3240C532}" destId="{6D70A9C9-3795-47C4-97D4-21210A4E2B7C}" srcOrd="0" destOrd="0" presId="urn:microsoft.com/office/officeart/2005/8/layout/hierarchy3"/>
    <dgm:cxn modelId="{331243B6-A423-4A8D-BAFF-6B855DD5E18E}" type="presParOf" srcId="{6D70A9C9-3795-47C4-97D4-21210A4E2B7C}" destId="{ABDB0A80-6FE3-4DCD-9507-DAAFF090FDA9}" srcOrd="0" destOrd="0" presId="urn:microsoft.com/office/officeart/2005/8/layout/hierarchy3"/>
    <dgm:cxn modelId="{E982C2FE-BCDF-476E-8379-7011ED0F6762}" type="presParOf" srcId="{6D70A9C9-3795-47C4-97D4-21210A4E2B7C}" destId="{E022A207-B46E-49CB-89F3-44C8A3730D28}" srcOrd="1" destOrd="0" presId="urn:microsoft.com/office/officeart/2005/8/layout/hierarchy3"/>
    <dgm:cxn modelId="{48BF8036-61EB-4677-BD52-28A72B38D3BD}" type="presParOf" srcId="{73BFEFFF-9A18-42FA-919A-237E3240C532}" destId="{9BB1A0C4-546B-4BAD-8191-6CA0DDA41331}" srcOrd="1" destOrd="0" presId="urn:microsoft.com/office/officeart/2005/8/layout/hierarchy3"/>
    <dgm:cxn modelId="{0EB49DB9-CC6C-47D0-ABA4-4620232AE79C}" type="presParOf" srcId="{9BB1A0C4-546B-4BAD-8191-6CA0DDA41331}" destId="{A0FF2964-D6D7-41DA-8FAE-BD585B41B480}" srcOrd="0" destOrd="0" presId="urn:microsoft.com/office/officeart/2005/8/layout/hierarchy3"/>
    <dgm:cxn modelId="{06A92AB4-85A0-4578-914E-BB8B3D41C118}" type="presParOf" srcId="{9BB1A0C4-546B-4BAD-8191-6CA0DDA41331}" destId="{BC67FC67-3A78-44D8-A9F1-8211D70654C5}" srcOrd="1" destOrd="0" presId="urn:microsoft.com/office/officeart/2005/8/layout/hierarchy3"/>
    <dgm:cxn modelId="{142CDAC7-8C8A-4BB4-80EF-8E27DAA25DB3}" type="presParOf" srcId="{9BB1A0C4-546B-4BAD-8191-6CA0DDA41331}" destId="{BF8DB6FB-A1E5-485F-8F18-F1162A188676}" srcOrd="2" destOrd="0" presId="urn:microsoft.com/office/officeart/2005/8/layout/hierarchy3"/>
    <dgm:cxn modelId="{6A59D591-8767-43B6-85C0-D4B52894C0DE}" type="presParOf" srcId="{9BB1A0C4-546B-4BAD-8191-6CA0DDA41331}" destId="{28F410AF-C430-40CB-91BD-7AF82B0BFDC6}" srcOrd="3" destOrd="0" presId="urn:microsoft.com/office/officeart/2005/8/layout/hierarchy3"/>
    <dgm:cxn modelId="{FB7EE5F6-DE44-4B2F-87CF-B32546EF21CF}" type="presParOf" srcId="{EC397D89-FAF0-4BE6-958D-B9C61D255310}" destId="{8A8648CF-6550-415F-B16B-4E38CA55E02B}" srcOrd="1" destOrd="0" presId="urn:microsoft.com/office/officeart/2005/8/layout/hierarchy3"/>
    <dgm:cxn modelId="{B44CC365-9489-440C-A44A-00E89B9E678E}" type="presParOf" srcId="{8A8648CF-6550-415F-B16B-4E38CA55E02B}" destId="{82662AAB-1EBF-4E18-A4B3-C8E450115A26}" srcOrd="0" destOrd="0" presId="urn:microsoft.com/office/officeart/2005/8/layout/hierarchy3"/>
    <dgm:cxn modelId="{06871A27-0947-4871-B825-BAC973F8C3E9}" type="presParOf" srcId="{82662AAB-1EBF-4E18-A4B3-C8E450115A26}" destId="{07CB98AC-0730-4CFF-95FB-953DC05C45DB}" srcOrd="0" destOrd="0" presId="urn:microsoft.com/office/officeart/2005/8/layout/hierarchy3"/>
    <dgm:cxn modelId="{DB322395-BC0E-4A92-A99B-A1E6D2E13065}" type="presParOf" srcId="{82662AAB-1EBF-4E18-A4B3-C8E450115A26}" destId="{5698CF49-6EDE-4D3C-87F3-E4E99EB86DF9}" srcOrd="1" destOrd="0" presId="urn:microsoft.com/office/officeart/2005/8/layout/hierarchy3"/>
    <dgm:cxn modelId="{6D31A16A-BBFF-47DE-BB68-608EE4945DD1}" type="presParOf" srcId="{8A8648CF-6550-415F-B16B-4E38CA55E02B}" destId="{B89DDF06-4959-4DD5-AE9D-ADBF8559DA64}" srcOrd="1" destOrd="0" presId="urn:microsoft.com/office/officeart/2005/8/layout/hierarchy3"/>
    <dgm:cxn modelId="{0FC450C2-E3C7-462A-A54D-706AF72E4631}" type="presParOf" srcId="{B89DDF06-4959-4DD5-AE9D-ADBF8559DA64}" destId="{1519BC5A-0480-4833-88FF-B3E200297D90}" srcOrd="0" destOrd="0" presId="urn:microsoft.com/office/officeart/2005/8/layout/hierarchy3"/>
    <dgm:cxn modelId="{47647871-3289-4A33-9690-41BEA5AB1EB8}" type="presParOf" srcId="{B89DDF06-4959-4DD5-AE9D-ADBF8559DA64}" destId="{E32C0B14-8156-4168-A206-5641575D403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E35A6-3A6C-4AC6-8702-9EAEB3543F3B}">
      <dsp:nvSpPr>
        <dsp:cNvPr id="0" name=""/>
        <dsp:cNvSpPr/>
      </dsp:nvSpPr>
      <dsp:spPr>
        <a:xfrm>
          <a:off x="4180" y="2120150"/>
          <a:ext cx="8560590" cy="19280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«Η πίστη στις δυνατότητες του ατόμου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να οργανώσει και να εκτελέσει τους τρόπους δράσης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που απαιτούνται για τη διαχείριση μελλοντικών καταστάσεων»</a:t>
          </a:r>
        </a:p>
      </dsp:txBody>
      <dsp:txXfrm>
        <a:off x="98299" y="2214269"/>
        <a:ext cx="8372352" cy="1739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B0A80-6FE3-4DCD-9507-DAAFF090FDA9}">
      <dsp:nvSpPr>
        <dsp:cNvPr id="0" name=""/>
        <dsp:cNvSpPr/>
      </dsp:nvSpPr>
      <dsp:spPr>
        <a:xfrm>
          <a:off x="4446" y="461912"/>
          <a:ext cx="3060021" cy="8752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Calibri" pitchFamily="34" charset="0"/>
            </a:rPr>
            <a:t>ΓΕΝΙΚΑ</a:t>
          </a:r>
          <a:endParaRPr lang="en-US" sz="1800" b="1" kern="1200" dirty="0">
            <a:latin typeface="Calibri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Calibri" pitchFamily="34" charset="0"/>
            </a:rPr>
            <a:t>ΕΡΩΤΗΜΑΤΟΛΟΓΙΑ/ΚΛΙΜΑΚΕΣ</a:t>
          </a:r>
        </a:p>
      </dsp:txBody>
      <dsp:txXfrm>
        <a:off x="30082" y="487548"/>
        <a:ext cx="3008749" cy="824002"/>
      </dsp:txXfrm>
    </dsp:sp>
    <dsp:sp modelId="{A0FF2964-D6D7-41DA-8FAE-BD585B41B480}">
      <dsp:nvSpPr>
        <dsp:cNvPr id="0" name=""/>
        <dsp:cNvSpPr/>
      </dsp:nvSpPr>
      <dsp:spPr>
        <a:xfrm>
          <a:off x="310449" y="1337187"/>
          <a:ext cx="306536" cy="1050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0821"/>
              </a:lnTo>
              <a:lnTo>
                <a:pt x="306536" y="1050821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7FC67-3A78-44D8-A9F1-8211D70654C5}">
      <dsp:nvSpPr>
        <dsp:cNvPr id="0" name=""/>
        <dsp:cNvSpPr/>
      </dsp:nvSpPr>
      <dsp:spPr>
        <a:xfrm>
          <a:off x="616985" y="1668171"/>
          <a:ext cx="3676268" cy="143967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Calibri" pitchFamily="34" charset="0"/>
            </a:rPr>
            <a:t>Κλίμακα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Calibri" pitchFamily="34" charset="0"/>
            </a:rPr>
            <a:t>γενικής </a:t>
          </a:r>
          <a:r>
            <a:rPr lang="el-GR" sz="1800" b="1" kern="1200" dirty="0" err="1">
              <a:latin typeface="Calibri" pitchFamily="34" charset="0"/>
            </a:rPr>
            <a:t>αυτο</a:t>
          </a:r>
          <a:r>
            <a:rPr lang="el-GR" sz="1800" b="1" kern="1200" dirty="0">
              <a:latin typeface="Calibri" pitchFamily="34" charset="0"/>
            </a:rPr>
            <a:t>-αποτελεσματικότητας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Calibri" pitchFamily="34" charset="0"/>
            </a:rPr>
            <a:t>(</a:t>
          </a:r>
          <a:r>
            <a:rPr lang="en-US" sz="1800" kern="1200" dirty="0">
              <a:latin typeface="Calibri" pitchFamily="34" charset="0"/>
            </a:rPr>
            <a:t>General Self-Efficacy Scale-GSE) </a:t>
          </a:r>
          <a:r>
            <a:rPr lang="en-US" sz="1400" i="1" kern="1200" dirty="0">
              <a:latin typeface="Calibri" pitchFamily="34" charset="0"/>
            </a:rPr>
            <a:t>(</a:t>
          </a:r>
          <a:r>
            <a:rPr lang="en-US" sz="1400" i="1" kern="1200" dirty="0" err="1">
              <a:latin typeface="Calibri" pitchFamily="34" charset="0"/>
            </a:rPr>
            <a:t>Schwarzer</a:t>
          </a:r>
          <a:r>
            <a:rPr lang="en-US" sz="1400" i="1" kern="1200" dirty="0">
              <a:latin typeface="Calibri" pitchFamily="34" charset="0"/>
            </a:rPr>
            <a:t> &amp; Jerusalem 1995)</a:t>
          </a:r>
          <a:endParaRPr lang="el-GR" sz="1800" i="1" kern="1200" dirty="0">
            <a:latin typeface="Calibri" pitchFamily="34" charset="0"/>
          </a:endParaRPr>
        </a:p>
      </dsp:txBody>
      <dsp:txXfrm>
        <a:off x="659152" y="1710338"/>
        <a:ext cx="3591934" cy="1355340"/>
      </dsp:txXfrm>
    </dsp:sp>
    <dsp:sp modelId="{BF8DB6FB-A1E5-485F-8F18-F1162A188676}">
      <dsp:nvSpPr>
        <dsp:cNvPr id="0" name=""/>
        <dsp:cNvSpPr/>
      </dsp:nvSpPr>
      <dsp:spPr>
        <a:xfrm>
          <a:off x="310449" y="1337187"/>
          <a:ext cx="306536" cy="2751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1967"/>
              </a:lnTo>
              <a:lnTo>
                <a:pt x="306536" y="275196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410AF-C430-40CB-91BD-7AF82B0BFDC6}">
      <dsp:nvSpPr>
        <dsp:cNvPr id="0" name=""/>
        <dsp:cNvSpPr/>
      </dsp:nvSpPr>
      <dsp:spPr>
        <a:xfrm>
          <a:off x="616985" y="3411233"/>
          <a:ext cx="3731723" cy="13558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Calibri" pitchFamily="34" charset="0"/>
            </a:rPr>
            <a:t>Νέα κλίμακα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Calibri" pitchFamily="34" charset="0"/>
            </a:rPr>
            <a:t>γενικής </a:t>
          </a:r>
          <a:r>
            <a:rPr lang="el-GR" sz="1800" b="1" kern="1200" dirty="0" err="1">
              <a:latin typeface="Calibri" pitchFamily="34" charset="0"/>
            </a:rPr>
            <a:t>αυτο</a:t>
          </a:r>
          <a:r>
            <a:rPr lang="el-GR" sz="1800" b="1" kern="1200" dirty="0">
              <a:latin typeface="Calibri" pitchFamily="34" charset="0"/>
            </a:rPr>
            <a:t>-αποτελεσματικότητας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Calibri" pitchFamily="34" charset="0"/>
            </a:rPr>
            <a:t>(</a:t>
          </a:r>
          <a:r>
            <a:rPr lang="en-US" sz="1800" kern="1200" dirty="0">
              <a:latin typeface="Calibri" pitchFamily="34" charset="0"/>
            </a:rPr>
            <a:t>New General Self-Efficacy Scale - NGSE) </a:t>
          </a:r>
          <a:r>
            <a:rPr lang="en-US" sz="1400" i="1" kern="1200" dirty="0">
              <a:latin typeface="Calibri" pitchFamily="34" charset="0"/>
            </a:rPr>
            <a:t>(Chen, Gully &amp; Eden 2001)</a:t>
          </a:r>
          <a:endParaRPr lang="el-GR" sz="1800" i="1" kern="1200" dirty="0">
            <a:latin typeface="Calibri" pitchFamily="34" charset="0"/>
          </a:endParaRPr>
        </a:p>
      </dsp:txBody>
      <dsp:txXfrm>
        <a:off x="656696" y="3450944"/>
        <a:ext cx="3652301" cy="1276419"/>
      </dsp:txXfrm>
    </dsp:sp>
    <dsp:sp modelId="{07CB98AC-0730-4CFF-95FB-953DC05C45DB}">
      <dsp:nvSpPr>
        <dsp:cNvPr id="0" name=""/>
        <dsp:cNvSpPr/>
      </dsp:nvSpPr>
      <dsp:spPr>
        <a:xfrm>
          <a:off x="4287026" y="489508"/>
          <a:ext cx="3065021" cy="8752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Calibri" pitchFamily="34" charset="0"/>
            </a:rPr>
            <a:t>ΕΞΕΙΔΙΚΕΥΜΕΝΑ </a:t>
          </a:r>
          <a:r>
            <a:rPr lang="el-GR" sz="1800" kern="1200" dirty="0">
              <a:latin typeface="Calibri" pitchFamily="34" charset="0"/>
            </a:rPr>
            <a:t>ΕΡΩΤΗΜΑΤΟΛΟΓΙΑ/ΚΛΙΜΑΚΕΣ</a:t>
          </a:r>
        </a:p>
      </dsp:txBody>
      <dsp:txXfrm>
        <a:off x="4312662" y="515144"/>
        <a:ext cx="3013749" cy="824002"/>
      </dsp:txXfrm>
    </dsp:sp>
    <dsp:sp modelId="{1519BC5A-0480-4833-88FF-B3E200297D90}">
      <dsp:nvSpPr>
        <dsp:cNvPr id="0" name=""/>
        <dsp:cNvSpPr/>
      </dsp:nvSpPr>
      <dsp:spPr>
        <a:xfrm>
          <a:off x="4593528" y="1364783"/>
          <a:ext cx="306502" cy="999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560"/>
              </a:lnTo>
              <a:lnTo>
                <a:pt x="306502" y="99956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C0B14-8156-4168-A206-5641575D4034}">
      <dsp:nvSpPr>
        <dsp:cNvPr id="0" name=""/>
        <dsp:cNvSpPr/>
      </dsp:nvSpPr>
      <dsp:spPr>
        <a:xfrm>
          <a:off x="4900030" y="1668171"/>
          <a:ext cx="3519924" cy="13923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Calibri" pitchFamily="34" charset="0"/>
            </a:rPr>
            <a:t>Κλίμακα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 err="1">
              <a:latin typeface="Calibri" pitchFamily="34" charset="0"/>
            </a:rPr>
            <a:t>αυτο</a:t>
          </a:r>
          <a:r>
            <a:rPr lang="el-GR" sz="1800" b="1" kern="1200" dirty="0">
              <a:latin typeface="Calibri" pitchFamily="34" charset="0"/>
            </a:rPr>
            <a:t>-αποτελεσματικότητας του άσθματος</a:t>
          </a:r>
          <a:r>
            <a:rPr lang="el-GR" sz="1800" kern="1200" dirty="0">
              <a:latin typeface="Calibri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Calibri" pitchFamily="34" charset="0"/>
            </a:rPr>
            <a:t>(</a:t>
          </a:r>
          <a:r>
            <a:rPr lang="en-US" sz="1800" kern="1200" dirty="0">
              <a:latin typeface="Calibri" pitchFamily="34" charset="0"/>
            </a:rPr>
            <a:t>Asthma Self-Efficacy Scale - ASES) </a:t>
          </a:r>
          <a:r>
            <a:rPr lang="en-US" sz="1400" i="1" kern="1200" dirty="0">
              <a:latin typeface="Calibri" pitchFamily="34" charset="0"/>
            </a:rPr>
            <a:t>(Tobin et al. 1987)  </a:t>
          </a:r>
          <a:endParaRPr lang="el-GR" sz="1800" i="1" kern="1200" dirty="0">
            <a:latin typeface="Calibri" pitchFamily="34" charset="0"/>
          </a:endParaRPr>
        </a:p>
      </dsp:txBody>
      <dsp:txXfrm>
        <a:off x="4940810" y="1708951"/>
        <a:ext cx="3438364" cy="1310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27/5/2024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27/5/2024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334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19DEC-5F7B-47BD-9E7C-9CE0A71F73CA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19DEC-5F7B-47BD-9E7C-9CE0A71F73CA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817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2DEE1-0844-4098-89B2-555694159F5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676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05F39-B4CC-4080-ABE1-E15002B22D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6940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192E2-3033-45FE-B92F-FBD4FC1D04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142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23DFA-73C2-47EA-BBA2-AE049CF1678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9214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3686C-0E3C-42F0-9463-0500304B3E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533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478A2-3C30-4CA9-8E3B-B5AF918818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1667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06520-466E-4595-87CB-8515393503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7897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59F03-0D6D-4CE7-B17B-9AC941BF8F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9966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EC67F-B726-44C4-8A35-DC1CC4CAF03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271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18D1-2C38-4E9C-BEE6-116A302FFC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9978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2D796-6064-4090-A7F4-F47D80C76B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8581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5F176-8FD3-445F-8FA2-207D95DFB68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626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80214-C14D-4ED4-B230-58EAAA2507E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7113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4" name="Group 2">
            <a:extLst>
              <a:ext uri="{FF2B5EF4-FFF2-40B4-BE49-F238E27FC236}">
                <a16:creationId xmlns:a16="http://schemas.microsoft.com/office/drawing/2014/main" id="{6DAF4CA6-A7B1-490B-9191-4E113015AE7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36195" name="Group 3">
              <a:extLst>
                <a:ext uri="{FF2B5EF4-FFF2-40B4-BE49-F238E27FC236}">
                  <a16:creationId xmlns:a16="http://schemas.microsoft.com/office/drawing/2014/main" id="{8B09859E-1C3D-49BD-8AA1-E7A63B1621E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36196" name="Freeform 4">
                <a:extLst>
                  <a:ext uri="{FF2B5EF4-FFF2-40B4-BE49-F238E27FC236}">
                    <a16:creationId xmlns:a16="http://schemas.microsoft.com/office/drawing/2014/main" id="{062A20C1-33FA-46F8-B2D4-8022DE9BD64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6197" name="Freeform 5">
                <a:extLst>
                  <a:ext uri="{FF2B5EF4-FFF2-40B4-BE49-F238E27FC236}">
                    <a16:creationId xmlns:a16="http://schemas.microsoft.com/office/drawing/2014/main" id="{72F74F54-940F-4DFD-8B59-2D2C6903B23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6198" name="Freeform 6">
                <a:extLst>
                  <a:ext uri="{FF2B5EF4-FFF2-40B4-BE49-F238E27FC236}">
                    <a16:creationId xmlns:a16="http://schemas.microsoft.com/office/drawing/2014/main" id="{EAF6E2A6-D944-430C-8253-C9C3ABF479C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6199" name="Freeform 7">
                <a:extLst>
                  <a:ext uri="{FF2B5EF4-FFF2-40B4-BE49-F238E27FC236}">
                    <a16:creationId xmlns:a16="http://schemas.microsoft.com/office/drawing/2014/main" id="{A4B9140E-C18F-467F-B622-2ABC14816D9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6200" name="Freeform 8">
                <a:extLst>
                  <a:ext uri="{FF2B5EF4-FFF2-40B4-BE49-F238E27FC236}">
                    <a16:creationId xmlns:a16="http://schemas.microsoft.com/office/drawing/2014/main" id="{09713774-6D1F-4425-9744-A0B7F556674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6201" name="Freeform 9">
                <a:extLst>
                  <a:ext uri="{FF2B5EF4-FFF2-40B4-BE49-F238E27FC236}">
                    <a16:creationId xmlns:a16="http://schemas.microsoft.com/office/drawing/2014/main" id="{3085E88E-5D81-4FBB-81A2-086002408AB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6202" name="Freeform 10">
                <a:extLst>
                  <a:ext uri="{FF2B5EF4-FFF2-40B4-BE49-F238E27FC236}">
                    <a16:creationId xmlns:a16="http://schemas.microsoft.com/office/drawing/2014/main" id="{8E4E6A43-E4D5-4D5E-BE2F-7202E77FA03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36203" name="Freeform 11">
              <a:extLst>
                <a:ext uri="{FF2B5EF4-FFF2-40B4-BE49-F238E27FC236}">
                  <a16:creationId xmlns:a16="http://schemas.microsoft.com/office/drawing/2014/main" id="{E95F80CD-0D4F-4BA6-B768-DAEB81E69BB5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6204" name="Freeform 12">
              <a:extLst>
                <a:ext uri="{FF2B5EF4-FFF2-40B4-BE49-F238E27FC236}">
                  <a16:creationId xmlns:a16="http://schemas.microsoft.com/office/drawing/2014/main" id="{C40797FB-3342-486E-8213-B9F153C4640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6205" name="Freeform 13">
              <a:extLst>
                <a:ext uri="{FF2B5EF4-FFF2-40B4-BE49-F238E27FC236}">
                  <a16:creationId xmlns:a16="http://schemas.microsoft.com/office/drawing/2014/main" id="{8DDF77C0-9DFA-4C8A-85B0-C23213C802B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6206" name="Freeform 14">
              <a:extLst>
                <a:ext uri="{FF2B5EF4-FFF2-40B4-BE49-F238E27FC236}">
                  <a16:creationId xmlns:a16="http://schemas.microsoft.com/office/drawing/2014/main" id="{36E92275-CEAF-4442-9BC4-74F504E6B8DD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6207" name="Freeform 15">
              <a:extLst>
                <a:ext uri="{FF2B5EF4-FFF2-40B4-BE49-F238E27FC236}">
                  <a16:creationId xmlns:a16="http://schemas.microsoft.com/office/drawing/2014/main" id="{C0B66CEC-69D3-465A-849E-389918CC2ADA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6208" name="Freeform 16">
              <a:extLst>
                <a:ext uri="{FF2B5EF4-FFF2-40B4-BE49-F238E27FC236}">
                  <a16:creationId xmlns:a16="http://schemas.microsoft.com/office/drawing/2014/main" id="{69A48F52-6457-4E0F-9C34-488B08D9344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36209" name="Group 17">
              <a:extLst>
                <a:ext uri="{FF2B5EF4-FFF2-40B4-BE49-F238E27FC236}">
                  <a16:creationId xmlns:a16="http://schemas.microsoft.com/office/drawing/2014/main" id="{98AF21D8-3E3F-43BE-8507-5E43369E4F5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36210" name="Freeform 18">
                <a:extLst>
                  <a:ext uri="{FF2B5EF4-FFF2-40B4-BE49-F238E27FC236}">
                    <a16:creationId xmlns:a16="http://schemas.microsoft.com/office/drawing/2014/main" id="{AFD486CE-A02D-40DF-947A-669806E98A6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6211" name="Freeform 19">
                <a:extLst>
                  <a:ext uri="{FF2B5EF4-FFF2-40B4-BE49-F238E27FC236}">
                    <a16:creationId xmlns:a16="http://schemas.microsoft.com/office/drawing/2014/main" id="{35038313-733F-41EA-8F72-D97FAFF6617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6212" name="Freeform 20">
                <a:extLst>
                  <a:ext uri="{FF2B5EF4-FFF2-40B4-BE49-F238E27FC236}">
                    <a16:creationId xmlns:a16="http://schemas.microsoft.com/office/drawing/2014/main" id="{29AC054D-FFCB-4A74-A460-29370EE0102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36213" name="Group 21">
              <a:extLst>
                <a:ext uri="{FF2B5EF4-FFF2-40B4-BE49-F238E27FC236}">
                  <a16:creationId xmlns:a16="http://schemas.microsoft.com/office/drawing/2014/main" id="{44BE6F51-15A6-4AC3-8B0D-3D649336059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36214" name="Freeform 22">
                <a:extLst>
                  <a:ext uri="{FF2B5EF4-FFF2-40B4-BE49-F238E27FC236}">
                    <a16:creationId xmlns:a16="http://schemas.microsoft.com/office/drawing/2014/main" id="{53B14C73-F877-4158-93FA-CC59E41A5D3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6215" name="Freeform 23">
                <a:extLst>
                  <a:ext uri="{FF2B5EF4-FFF2-40B4-BE49-F238E27FC236}">
                    <a16:creationId xmlns:a16="http://schemas.microsoft.com/office/drawing/2014/main" id="{42A98713-4149-496F-B153-C11DD91E3B1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6216" name="Freeform 24">
                <a:extLst>
                  <a:ext uri="{FF2B5EF4-FFF2-40B4-BE49-F238E27FC236}">
                    <a16:creationId xmlns:a16="http://schemas.microsoft.com/office/drawing/2014/main" id="{2AEE8C43-A7E9-474A-81A0-B6051C6CE6E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36217" name="Group 25">
              <a:extLst>
                <a:ext uri="{FF2B5EF4-FFF2-40B4-BE49-F238E27FC236}">
                  <a16:creationId xmlns:a16="http://schemas.microsoft.com/office/drawing/2014/main" id="{8E90E3B8-9749-4D83-9E06-B92AC28D6C3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36218" name="Freeform 26">
                <a:extLst>
                  <a:ext uri="{FF2B5EF4-FFF2-40B4-BE49-F238E27FC236}">
                    <a16:creationId xmlns:a16="http://schemas.microsoft.com/office/drawing/2014/main" id="{659DA36C-B7EC-4643-AB8F-A590191D58A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6219" name="Freeform 27">
                <a:extLst>
                  <a:ext uri="{FF2B5EF4-FFF2-40B4-BE49-F238E27FC236}">
                    <a16:creationId xmlns:a16="http://schemas.microsoft.com/office/drawing/2014/main" id="{8A9D8C43-02DA-48D6-8D6B-984D2739007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6220" name="Freeform 28">
                <a:extLst>
                  <a:ext uri="{FF2B5EF4-FFF2-40B4-BE49-F238E27FC236}">
                    <a16:creationId xmlns:a16="http://schemas.microsoft.com/office/drawing/2014/main" id="{F1C651C9-B5C9-43CA-9FBD-A8578F9415A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36221" name="Group 29">
              <a:extLst>
                <a:ext uri="{FF2B5EF4-FFF2-40B4-BE49-F238E27FC236}">
                  <a16:creationId xmlns:a16="http://schemas.microsoft.com/office/drawing/2014/main" id="{3E46966A-2727-43F5-A945-3EC4CEF4674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36222" name="Freeform 30">
                <a:extLst>
                  <a:ext uri="{FF2B5EF4-FFF2-40B4-BE49-F238E27FC236}">
                    <a16:creationId xmlns:a16="http://schemas.microsoft.com/office/drawing/2014/main" id="{BCC0355F-216C-43B8-8C43-4CF69959D08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6223" name="Freeform 31">
                <a:extLst>
                  <a:ext uri="{FF2B5EF4-FFF2-40B4-BE49-F238E27FC236}">
                    <a16:creationId xmlns:a16="http://schemas.microsoft.com/office/drawing/2014/main" id="{3E3700F2-92DD-4520-87F2-72F390B2865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6224" name="Freeform 32">
                <a:extLst>
                  <a:ext uri="{FF2B5EF4-FFF2-40B4-BE49-F238E27FC236}">
                    <a16:creationId xmlns:a16="http://schemas.microsoft.com/office/drawing/2014/main" id="{D316352F-1A5F-463F-8925-083217A533D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36225" name="Group 33">
              <a:extLst>
                <a:ext uri="{FF2B5EF4-FFF2-40B4-BE49-F238E27FC236}">
                  <a16:creationId xmlns:a16="http://schemas.microsoft.com/office/drawing/2014/main" id="{1A50BD9E-55A2-43F1-916F-399C7AC1892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36226" name="Freeform 34">
                <a:extLst>
                  <a:ext uri="{FF2B5EF4-FFF2-40B4-BE49-F238E27FC236}">
                    <a16:creationId xmlns:a16="http://schemas.microsoft.com/office/drawing/2014/main" id="{CF5FBFCF-7702-4148-B30F-36DF65C85CF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6227" name="Freeform 35">
                <a:extLst>
                  <a:ext uri="{FF2B5EF4-FFF2-40B4-BE49-F238E27FC236}">
                    <a16:creationId xmlns:a16="http://schemas.microsoft.com/office/drawing/2014/main" id="{A45A334A-BE63-4882-B81F-C7D51901F51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6228" name="Freeform 36">
                <a:extLst>
                  <a:ext uri="{FF2B5EF4-FFF2-40B4-BE49-F238E27FC236}">
                    <a16:creationId xmlns:a16="http://schemas.microsoft.com/office/drawing/2014/main" id="{C3499395-6750-4382-BAE2-920636E200B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36229" name="Freeform 37">
              <a:extLst>
                <a:ext uri="{FF2B5EF4-FFF2-40B4-BE49-F238E27FC236}">
                  <a16:creationId xmlns:a16="http://schemas.microsoft.com/office/drawing/2014/main" id="{DA426CDF-E62C-45B8-8400-9F90289D336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6230" name="Freeform 38">
              <a:extLst>
                <a:ext uri="{FF2B5EF4-FFF2-40B4-BE49-F238E27FC236}">
                  <a16:creationId xmlns:a16="http://schemas.microsoft.com/office/drawing/2014/main" id="{60CB66DB-2201-4798-9207-D1B167F66EEA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6231" name="Freeform 39">
              <a:extLst>
                <a:ext uri="{FF2B5EF4-FFF2-40B4-BE49-F238E27FC236}">
                  <a16:creationId xmlns:a16="http://schemas.microsoft.com/office/drawing/2014/main" id="{391BE99A-177E-437E-ABCE-701FD3DEA85F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6232" name="Freeform 40">
              <a:extLst>
                <a:ext uri="{FF2B5EF4-FFF2-40B4-BE49-F238E27FC236}">
                  <a16:creationId xmlns:a16="http://schemas.microsoft.com/office/drawing/2014/main" id="{C34F1154-8633-4C60-9D00-32F7B68F6CA5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6233" name="Freeform 41">
              <a:extLst>
                <a:ext uri="{FF2B5EF4-FFF2-40B4-BE49-F238E27FC236}">
                  <a16:creationId xmlns:a16="http://schemas.microsoft.com/office/drawing/2014/main" id="{2290EBB4-7B77-4E8A-8732-712C23D582B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6234" name="Freeform 42">
              <a:extLst>
                <a:ext uri="{FF2B5EF4-FFF2-40B4-BE49-F238E27FC236}">
                  <a16:creationId xmlns:a16="http://schemas.microsoft.com/office/drawing/2014/main" id="{7819CC06-8C45-42B7-9295-E5B193D51EB0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6235" name="Freeform 43">
              <a:extLst>
                <a:ext uri="{FF2B5EF4-FFF2-40B4-BE49-F238E27FC236}">
                  <a16:creationId xmlns:a16="http://schemas.microsoft.com/office/drawing/2014/main" id="{3267950D-6BD6-4943-9888-05934107555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6236" name="Rectangle 44">
            <a:extLst>
              <a:ext uri="{FF2B5EF4-FFF2-40B4-BE49-F238E27FC236}">
                <a16:creationId xmlns:a16="http://schemas.microsoft.com/office/drawing/2014/main" id="{3614EC9E-5C5D-4CA1-A60F-4E13F2B76A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136237" name="Rectangle 45">
            <a:extLst>
              <a:ext uri="{FF2B5EF4-FFF2-40B4-BE49-F238E27FC236}">
                <a16:creationId xmlns:a16="http://schemas.microsoft.com/office/drawing/2014/main" id="{DE7EA609-4999-4BEE-9415-24D780780F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136238" name="Rectangle 46">
            <a:extLst>
              <a:ext uri="{FF2B5EF4-FFF2-40B4-BE49-F238E27FC236}">
                <a16:creationId xmlns:a16="http://schemas.microsoft.com/office/drawing/2014/main" id="{EE3911A0-B880-47CD-BE33-C82903D1BA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CC06CA-DDD5-4CA3-B182-455C2DE225CB}" type="slidenum">
              <a:rPr lang="el-GR" altLang="el-GR"/>
              <a:pPr/>
              <a:t>‹#›</a:t>
            </a:fld>
            <a:endParaRPr lang="el-GR" altLang="el-GR"/>
          </a:p>
        </p:txBody>
      </p:sp>
      <p:sp>
        <p:nvSpPr>
          <p:cNvPr id="136239" name="Rectangle 47">
            <a:extLst>
              <a:ext uri="{FF2B5EF4-FFF2-40B4-BE49-F238E27FC236}">
                <a16:creationId xmlns:a16="http://schemas.microsoft.com/office/drawing/2014/main" id="{B8B697DB-97CD-434B-A7D4-8A40CBF2EB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l-GR" altLang="el-GR" noProof="0"/>
              <a:t>Κάντε κλικ για να επεξεργαστείτε τον τίτλο</a:t>
            </a:r>
          </a:p>
        </p:txBody>
      </p:sp>
      <p:sp>
        <p:nvSpPr>
          <p:cNvPr id="136240" name="Rectangle 48">
            <a:extLst>
              <a:ext uri="{FF2B5EF4-FFF2-40B4-BE49-F238E27FC236}">
                <a16:creationId xmlns:a16="http://schemas.microsoft.com/office/drawing/2014/main" id="{6F0EF299-3093-4367-B56D-12E011F7E88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l-GR" altLang="el-GR" noProof="0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06763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8E2613-34D9-43FE-B548-C43F96CA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497534-9C9F-4F1D-80E6-17F8D7A3C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170ABF0-2C28-4E39-A0F9-87C649F2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FFFE536-A104-402F-8A54-CD0F950B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B722ABE-59F2-4BB4-BD4A-6DA332C2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3A042-14F4-4B3E-B598-B218910261B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68292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9F40EF-64C0-4DCA-803E-A33888EDE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94002FF-5342-4407-A8DE-CD3782C5C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1DEBF2E-BA11-4D10-B449-162FBDBA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78B4327-B211-4A9F-A888-9363557E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17E4B2-028D-412A-81F1-603B47CA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DAAD9-7E74-492C-AEFE-63AC262E3BE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8170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9B6AE6-F7DA-42FF-AEC7-15B84BC7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676A94-DB61-4B1B-9CAB-6FD485F2CE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5E70D88-88A9-40DF-BACB-32846CF3E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F6CC323-EFC6-44D1-B6FF-8ED564C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66ED2C5-53F7-441A-AC5C-BF046B16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47A4217-6EAC-48A4-9019-106922004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7070B-F48A-4B0D-A267-7BD8A182143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5567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2290CB-C2EB-4C22-BF4D-526256FC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754AB1E-6E73-475A-AAB3-4FE0DB41F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33CD324-E2D8-4196-9ED5-D45156E3A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992CEA3-6D07-4FB9-8E00-01079B65F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A9E52A5-315F-4509-86AE-7FD51E08F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7F0CE23-7E28-4D8D-A9FE-7313661B9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3CC6EAE-F0D6-490B-8A97-B88076598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2BE8DC4-D5E8-4F22-B120-F165B475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C7D6A-3969-4E7F-A616-036990C00C0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91903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4466EF-4E13-453B-BF5C-F19C8A90E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3DF084-A613-4DCD-8366-11238112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129D6DB-EA83-477F-B670-847289671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2D2C11D-1430-4C15-A7C2-A99FD5BF9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FB3CD-8240-48A8-9A06-2657F0D4564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5710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65E44E8-B6D5-40EA-A6CA-ABA615813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6BB81F1-61DC-4E6D-9E09-5F14002E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01BFFE-0A30-4F67-A4AC-53C54A57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AA759-1CE8-4CED-AD31-0978FEC2D8E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20569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42A9A5-ECF7-4692-A708-6AFAEE8B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F30B3FD-04EA-4C13-9699-CE3FD9B9B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45ABC22-3789-4745-A3FA-81EB11D56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262B004-1A6F-48B2-9FA1-94DEA8FE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F8C3E63-6CBD-447D-81C2-EE566771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9B40D6E-1928-49C3-9EC3-0A0C86E2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4D271-12C8-4E79-AD35-C424AA6D3F4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12004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A48262-4EE5-467D-AF8C-72E70BC44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66C7FA9-34E5-45EF-89D0-CF69F5BA0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7CCE1B5-2F27-473B-BC72-D029CF73F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A7FA40A-385E-4CCE-8485-E2C08214F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D07EC8F-FC53-4C8D-AFAC-8FFFF068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0406C81-9CCE-45FD-9886-491873A8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C9D70-FF1C-4EF6-A967-D7F65CF5FB0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73237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CD0A10-4AD9-4DF9-AC2A-2F732DD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C618A4E-8513-44BD-AD3E-921F0F9D3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CC7446-8F3A-4BCD-B263-FFF421C4A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4591252-9429-4004-A735-61BB588A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61FD0A-54D4-4B35-9DAD-E0808D73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D6590-BD9A-4F6C-B14C-E8F4562A881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58774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4CB8FD6-3277-41DE-AC78-339570DADD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28BEA53-6EBE-47CD-B9CF-91988E5D3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BDD4FD-9A68-462F-B95C-243D1F0C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86D98EC-867E-45C0-8288-594E2A02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B484DBC-2A3F-4FBC-A541-E653AAA8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778A1-8A5B-4793-BFD5-03C6B173797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91125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6C9C66-416E-4C31-B537-55C08223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7921EDC-BA5B-4C17-80ED-E365464947F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6D674F5-7D6B-40EE-BD61-BD5D7888A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21920AE-9DCA-472A-A2DB-19F1584D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8F29B5F-C9A2-42DB-A26F-EAEF2BF2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B0B06BD-3083-4A7F-A824-93BA3ADE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217E109-8841-4974-ABD6-A0A1E7369E2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92880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Ορθογώνιο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Ορθογώνιο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Ορθογώνιο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Ορθογώνιο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Ορθογώνιο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Στρογγυλεμένο ορθογώνιο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Στρογγυλεμένο ορθογώνιο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Ορθογώνιο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Ορθογώνιο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0BBFA94-CA43-49EA-81CD-65A2CBAFE9F2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2F1E7FF-53F0-4E62-8891-CD56F631E3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2394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FA94-CA43-49EA-81CD-65A2CBAFE9F2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E7FF-53F0-4E62-8891-CD56F631E3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389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FA94-CA43-49EA-81CD-65A2CBAFE9F2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E7FF-53F0-4E62-8891-CD56F631E3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9488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FA94-CA43-49EA-81CD-65A2CBAFE9F2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E7FF-53F0-4E62-8891-CD56F631E3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946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6" name="Θέση ημερομηνίας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BBFA94-CA43-49EA-81CD-65A2CBAFE9F2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F1E7FF-53F0-4E62-8891-CD56F631E332}" type="slidenum">
              <a:rPr lang="el-GR" smtClean="0"/>
              <a:t>‹#›</a:t>
            </a:fld>
            <a:endParaRPr lang="el-GR"/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0587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0BBFA94-CA43-49EA-81CD-65A2CBAFE9F2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2F1E7FF-53F0-4E62-8891-CD56F631E3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0979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FA94-CA43-49EA-81CD-65A2CBAFE9F2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E7FF-53F0-4E62-8891-CD56F631E3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89770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FA94-CA43-49EA-81CD-65A2CBAFE9F2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E7FF-53F0-4E62-8891-CD56F631E3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6159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FA94-CA43-49EA-81CD-65A2CBAFE9F2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E7FF-53F0-4E62-8891-CD56F631E3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17248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FA94-CA43-49EA-81CD-65A2CBAFE9F2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E7FF-53F0-4E62-8891-CD56F631E3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3151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FA94-CA43-49EA-81CD-65A2CBAFE9F2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E7FF-53F0-4E62-8891-CD56F631E3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44353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C708AB-37DC-4195-868D-ADE61779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70199D3-5EE2-4D52-93D0-B37B9C511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EA5982-29B4-4423-B46A-E8A7DBFF9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A574F67-10C3-4EC8-9938-118E4278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D8B8D3-B24C-4C8B-BA2B-90D9823F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2DEE1-0844-4098-89B2-555694159F5D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538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8CA3B5-0D91-4B3F-B9D9-79E780A0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DC2046-C535-424E-84CC-71A5832D0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6F08A18-0B90-481E-A8A6-93A75EAB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78C5E0B-C21B-489F-A021-47B138CD4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E3C654-8343-4293-B4C5-B3283ADB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62001-1CE6-4B98-A19F-B5045009EF7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047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09FDB4-9E4E-4AC5-AA0F-81FBFEE59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5574583-78E7-4CD2-9036-A97D185AA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688230B-4D75-4F90-A174-E7103D518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E35CF67-2024-458B-B824-9FADDAB40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5A2DA97-EFA5-42E3-95A9-235025ED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192E2-3033-45FE-B92F-FBD4FC1D04D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A5601D-2844-496A-869E-900B021DB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7216B6-9EBA-4E2E-AC16-4E22209CF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0BFFE11-64BE-431C-91B7-AFAB06184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6FC6FD1-8B97-46F0-B2AF-919B9979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1159236-FE47-4D94-BBF2-7C7655CA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311F4A6-AF8B-4922-BE3B-5D5D609C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23DFA-73C2-47EA-BBA2-AE049CF1678D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59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6F9F46-7638-45D2-BD52-9AC6DD67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429D2DB-CDEE-43B3-B82A-688C2EA68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E63FF84-827E-4250-9DA0-5AA06454D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20CEE83-5FC2-48DA-92F4-385E22BE4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5C9AE3B-41DC-4E1D-8E4C-F2AA1A30B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3FB5C2B-3933-4991-A538-2BFA5ECB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C98AD69-014D-42B2-B6C9-4E1412E6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4588A7D-026A-4887-BF16-42606A43E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3686C-0E3C-42F0-9463-0500304B3E6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878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3FFAC6-9E89-48DD-9C4E-0D289036F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B6AD7DB-22F6-4C46-A32A-48743D871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7376328-16E3-4D61-867F-997BD1E6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3924596-036A-456A-899A-D4E182FE8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478A2-3C30-4CA9-8E3B-B5AF918818A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4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E960F70-93D4-4BE8-8664-5D53C0E1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54752E9-2DAF-42CC-B2AF-2FFDD90B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9510EF8-BB7E-49D9-A672-6C0502FD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62001-1CE6-4B98-A19F-B5045009EF7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767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DFDBB8-8568-4D1E-B2E2-67BE4F09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2A5DB8-678C-4567-AB52-C12B4444E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287DDD6-2D68-4D53-A799-9BA30A537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E8F9E64-D6AF-42CA-9189-043C3264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5A47659-936C-42CD-A87A-995150E9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54E4BD2-AEA7-4BCD-96C6-7EE765B7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59F03-0D6D-4CE7-B17B-9AC941BF8FD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150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D43D8F-267C-4DF4-9ED0-A2439B20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BC5AFBF-42CE-4ACD-9C91-313B3F2861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9815E2D-C1D7-4DB6-A18B-B33CEC5B8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02EC515-AEFA-4E45-A9B7-77A8F6AB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6B8DDB6-3970-447F-8D63-B3AC4C17E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A121468-D0D0-4802-A83B-7027CF6CC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EC67F-B726-44C4-8A35-DC1CC4CAF0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502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5090CC-6EAB-4852-A40F-7E163A65F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84B1CE8-0C48-4466-9B8E-96D6C4098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C99BC8D-4F3D-43B2-8BA9-287FC9407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473963A-82EA-4D02-870F-A7C65963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A98D4E8-6B42-4095-A386-1A293CFA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B18D1-2C38-4E9C-BEE6-116A302FFC00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720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C809D94-9910-4503-B38E-6DBC425B1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EB958B8-4CC6-4091-9C54-B01D7F290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E5C80C4-5426-4BC0-BA7E-836BEFC3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4CE1131-215C-408F-9575-34E646F2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6424378-40C4-46A7-AC1C-62C43F92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2D796-6064-4090-A7F4-F47D80C76B10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4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B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18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BD62001-1CE6-4B98-A19F-B5045009EF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221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2">
            <a:extLst>
              <a:ext uri="{FF2B5EF4-FFF2-40B4-BE49-F238E27FC236}">
                <a16:creationId xmlns:a16="http://schemas.microsoft.com/office/drawing/2014/main" id="{3996BF3F-20E5-4FA7-956C-89CFF2518AA2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35171" name="Freeform 3">
              <a:extLst>
                <a:ext uri="{FF2B5EF4-FFF2-40B4-BE49-F238E27FC236}">
                  <a16:creationId xmlns:a16="http://schemas.microsoft.com/office/drawing/2014/main" id="{115E5B0F-4B78-45BB-B3C3-7C7041667DF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35172" name="Group 4">
              <a:extLst>
                <a:ext uri="{FF2B5EF4-FFF2-40B4-BE49-F238E27FC236}">
                  <a16:creationId xmlns:a16="http://schemas.microsoft.com/office/drawing/2014/main" id="{6743900F-E6E4-432C-879B-7ADD4C837718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35173" name="Freeform 5">
                <a:extLst>
                  <a:ext uri="{FF2B5EF4-FFF2-40B4-BE49-F238E27FC236}">
                    <a16:creationId xmlns:a16="http://schemas.microsoft.com/office/drawing/2014/main" id="{DEDB2392-F955-4B3C-9863-853AE8FDF81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174" name="Freeform 6">
                <a:extLst>
                  <a:ext uri="{FF2B5EF4-FFF2-40B4-BE49-F238E27FC236}">
                    <a16:creationId xmlns:a16="http://schemas.microsoft.com/office/drawing/2014/main" id="{49635704-C2C9-48C3-8106-8EFDD9D18C4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175" name="Freeform 7">
                <a:extLst>
                  <a:ext uri="{FF2B5EF4-FFF2-40B4-BE49-F238E27FC236}">
                    <a16:creationId xmlns:a16="http://schemas.microsoft.com/office/drawing/2014/main" id="{9B9B4029-E959-4011-BE6A-5214BE8E89E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35176" name="Freeform 8">
              <a:extLst>
                <a:ext uri="{FF2B5EF4-FFF2-40B4-BE49-F238E27FC236}">
                  <a16:creationId xmlns:a16="http://schemas.microsoft.com/office/drawing/2014/main" id="{C587C541-2868-46CB-8186-8B11D0B54CD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35177" name="Group 9">
              <a:extLst>
                <a:ext uri="{FF2B5EF4-FFF2-40B4-BE49-F238E27FC236}">
                  <a16:creationId xmlns:a16="http://schemas.microsoft.com/office/drawing/2014/main" id="{DC701516-939D-4EB0-B999-F943D0E7EF45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35178" name="Freeform 10">
                <a:extLst>
                  <a:ext uri="{FF2B5EF4-FFF2-40B4-BE49-F238E27FC236}">
                    <a16:creationId xmlns:a16="http://schemas.microsoft.com/office/drawing/2014/main" id="{DB51E488-FA21-40B1-A7A5-B6C1BFBDB32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179" name="Freeform 11">
                <a:extLst>
                  <a:ext uri="{FF2B5EF4-FFF2-40B4-BE49-F238E27FC236}">
                    <a16:creationId xmlns:a16="http://schemas.microsoft.com/office/drawing/2014/main" id="{3E0D50FC-DA61-4959-BCF2-48904FD0F2F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180" name="Freeform 12">
                <a:extLst>
                  <a:ext uri="{FF2B5EF4-FFF2-40B4-BE49-F238E27FC236}">
                    <a16:creationId xmlns:a16="http://schemas.microsoft.com/office/drawing/2014/main" id="{81192157-71D1-4DFB-9D58-FF66BFBD953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181" name="Freeform 13">
                <a:extLst>
                  <a:ext uri="{FF2B5EF4-FFF2-40B4-BE49-F238E27FC236}">
                    <a16:creationId xmlns:a16="http://schemas.microsoft.com/office/drawing/2014/main" id="{FFB6EC2B-89B2-4CAE-80C9-EB5E002F249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182" name="Freeform 14">
                <a:extLst>
                  <a:ext uri="{FF2B5EF4-FFF2-40B4-BE49-F238E27FC236}">
                    <a16:creationId xmlns:a16="http://schemas.microsoft.com/office/drawing/2014/main" id="{68CE6D20-4E0B-4ABB-B48F-ED7453B54F4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35183" name="Group 15">
                <a:extLst>
                  <a:ext uri="{FF2B5EF4-FFF2-40B4-BE49-F238E27FC236}">
                    <a16:creationId xmlns:a16="http://schemas.microsoft.com/office/drawing/2014/main" id="{02F6E898-F419-49D1-BE26-847E2795A60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35184" name="Freeform 16">
                  <a:extLst>
                    <a:ext uri="{FF2B5EF4-FFF2-40B4-BE49-F238E27FC236}">
                      <a16:creationId xmlns:a16="http://schemas.microsoft.com/office/drawing/2014/main" id="{1A6716FD-7346-4099-875A-B39DB242866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35185" name="Freeform 17">
                  <a:extLst>
                    <a:ext uri="{FF2B5EF4-FFF2-40B4-BE49-F238E27FC236}">
                      <a16:creationId xmlns:a16="http://schemas.microsoft.com/office/drawing/2014/main" id="{B37DBF37-B8AA-4A40-8222-22DCAF0BEA5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35186" name="Freeform 18">
                  <a:extLst>
                    <a:ext uri="{FF2B5EF4-FFF2-40B4-BE49-F238E27FC236}">
                      <a16:creationId xmlns:a16="http://schemas.microsoft.com/office/drawing/2014/main" id="{F13BE479-D189-47B7-81B2-63D53B06089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135187" name="Group 19">
              <a:extLst>
                <a:ext uri="{FF2B5EF4-FFF2-40B4-BE49-F238E27FC236}">
                  <a16:creationId xmlns:a16="http://schemas.microsoft.com/office/drawing/2014/main" id="{C3914C01-126D-4D93-9465-EFD3644C74CA}"/>
                </a:ext>
              </a:extLst>
            </p:cNvPr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35188" name="Freeform 20">
                <a:extLst>
                  <a:ext uri="{FF2B5EF4-FFF2-40B4-BE49-F238E27FC236}">
                    <a16:creationId xmlns:a16="http://schemas.microsoft.com/office/drawing/2014/main" id="{380AA5AA-C43A-4E2B-9B1B-854A08011A4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189" name="Freeform 21">
                <a:extLst>
                  <a:ext uri="{FF2B5EF4-FFF2-40B4-BE49-F238E27FC236}">
                    <a16:creationId xmlns:a16="http://schemas.microsoft.com/office/drawing/2014/main" id="{54C69FD8-37A0-4C26-96E9-88FDA3553F7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190" name="Freeform 22">
                <a:extLst>
                  <a:ext uri="{FF2B5EF4-FFF2-40B4-BE49-F238E27FC236}">
                    <a16:creationId xmlns:a16="http://schemas.microsoft.com/office/drawing/2014/main" id="{CE7E67F7-D42F-40D3-BC1D-00BCB6A83DF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35191" name="Group 23">
              <a:extLst>
                <a:ext uri="{FF2B5EF4-FFF2-40B4-BE49-F238E27FC236}">
                  <a16:creationId xmlns:a16="http://schemas.microsoft.com/office/drawing/2014/main" id="{0CDD236F-2320-463C-A54B-7EB2F3D329C2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35192" name="Freeform 24">
                <a:extLst>
                  <a:ext uri="{FF2B5EF4-FFF2-40B4-BE49-F238E27FC236}">
                    <a16:creationId xmlns:a16="http://schemas.microsoft.com/office/drawing/2014/main" id="{26DEC91A-30E2-4730-B5FE-91017602D51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193" name="Freeform 25">
                <a:extLst>
                  <a:ext uri="{FF2B5EF4-FFF2-40B4-BE49-F238E27FC236}">
                    <a16:creationId xmlns:a16="http://schemas.microsoft.com/office/drawing/2014/main" id="{E53A7A32-D872-4E28-B0F4-EE547317BA4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194" name="Freeform 26">
                <a:extLst>
                  <a:ext uri="{FF2B5EF4-FFF2-40B4-BE49-F238E27FC236}">
                    <a16:creationId xmlns:a16="http://schemas.microsoft.com/office/drawing/2014/main" id="{E5FAA8DD-96AA-43E7-899B-B8BBF7DA68F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35195" name="Group 27">
              <a:extLst>
                <a:ext uri="{FF2B5EF4-FFF2-40B4-BE49-F238E27FC236}">
                  <a16:creationId xmlns:a16="http://schemas.microsoft.com/office/drawing/2014/main" id="{5C42769F-2E24-4085-B560-C64287D019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35196" name="Freeform 28">
                <a:extLst>
                  <a:ext uri="{FF2B5EF4-FFF2-40B4-BE49-F238E27FC236}">
                    <a16:creationId xmlns:a16="http://schemas.microsoft.com/office/drawing/2014/main" id="{D91CA871-C991-4CA1-B19F-01D2D4CED99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197" name="Freeform 29">
                <a:extLst>
                  <a:ext uri="{FF2B5EF4-FFF2-40B4-BE49-F238E27FC236}">
                    <a16:creationId xmlns:a16="http://schemas.microsoft.com/office/drawing/2014/main" id="{B67E5BAA-9458-45C7-A9CE-A346C65E743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198" name="Freeform 30">
                <a:extLst>
                  <a:ext uri="{FF2B5EF4-FFF2-40B4-BE49-F238E27FC236}">
                    <a16:creationId xmlns:a16="http://schemas.microsoft.com/office/drawing/2014/main" id="{DDC5AC7E-B325-4BA8-BB9E-DDA99E27DE4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35199" name="Freeform 31">
              <a:extLst>
                <a:ext uri="{FF2B5EF4-FFF2-40B4-BE49-F238E27FC236}">
                  <a16:creationId xmlns:a16="http://schemas.microsoft.com/office/drawing/2014/main" id="{64B0A634-5B9A-4B9B-A1E6-BCCDDB8487D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5200" name="Freeform 32">
              <a:extLst>
                <a:ext uri="{FF2B5EF4-FFF2-40B4-BE49-F238E27FC236}">
                  <a16:creationId xmlns:a16="http://schemas.microsoft.com/office/drawing/2014/main" id="{F147BFF3-E6E2-43A5-B162-F16EB6930BA2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5201" name="Freeform 33">
              <a:extLst>
                <a:ext uri="{FF2B5EF4-FFF2-40B4-BE49-F238E27FC236}">
                  <a16:creationId xmlns:a16="http://schemas.microsoft.com/office/drawing/2014/main" id="{4C76350C-A062-4D51-886F-709CB2A54098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5202" name="Freeform 34">
              <a:extLst>
                <a:ext uri="{FF2B5EF4-FFF2-40B4-BE49-F238E27FC236}">
                  <a16:creationId xmlns:a16="http://schemas.microsoft.com/office/drawing/2014/main" id="{E05BF7A5-3CCF-450E-BAFB-599EA7942B1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5203" name="Freeform 35">
              <a:extLst>
                <a:ext uri="{FF2B5EF4-FFF2-40B4-BE49-F238E27FC236}">
                  <a16:creationId xmlns:a16="http://schemas.microsoft.com/office/drawing/2014/main" id="{BFB63926-21EB-428C-8048-0949680498C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5204" name="Freeform 36">
              <a:extLst>
                <a:ext uri="{FF2B5EF4-FFF2-40B4-BE49-F238E27FC236}">
                  <a16:creationId xmlns:a16="http://schemas.microsoft.com/office/drawing/2014/main" id="{72A67726-A629-4DC4-93D0-0313D0C33F8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5205" name="Freeform 37">
              <a:extLst>
                <a:ext uri="{FF2B5EF4-FFF2-40B4-BE49-F238E27FC236}">
                  <a16:creationId xmlns:a16="http://schemas.microsoft.com/office/drawing/2014/main" id="{698B7712-B243-4412-BCFA-5BC0C187FF3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5206" name="Freeform 38">
              <a:extLst>
                <a:ext uri="{FF2B5EF4-FFF2-40B4-BE49-F238E27FC236}">
                  <a16:creationId xmlns:a16="http://schemas.microsoft.com/office/drawing/2014/main" id="{F9FC99DC-CAA6-4078-ABCC-10AB8B33AF27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5207" name="Freeform 39">
              <a:extLst>
                <a:ext uri="{FF2B5EF4-FFF2-40B4-BE49-F238E27FC236}">
                  <a16:creationId xmlns:a16="http://schemas.microsoft.com/office/drawing/2014/main" id="{FC8F87E5-A3E6-444C-B647-D084690A5D4F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5208" name="Freeform 40">
              <a:extLst>
                <a:ext uri="{FF2B5EF4-FFF2-40B4-BE49-F238E27FC236}">
                  <a16:creationId xmlns:a16="http://schemas.microsoft.com/office/drawing/2014/main" id="{7518A355-AD13-48A5-832F-4AB0039763B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5209" name="Freeform 41">
              <a:extLst>
                <a:ext uri="{FF2B5EF4-FFF2-40B4-BE49-F238E27FC236}">
                  <a16:creationId xmlns:a16="http://schemas.microsoft.com/office/drawing/2014/main" id="{FF91B7A1-5DB3-4694-A569-DE788587A3D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5210" name="Freeform 42">
              <a:extLst>
                <a:ext uri="{FF2B5EF4-FFF2-40B4-BE49-F238E27FC236}">
                  <a16:creationId xmlns:a16="http://schemas.microsoft.com/office/drawing/2014/main" id="{43F7460D-52D2-494E-9AE5-01D8A632A84E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5211" name="Freeform 43">
              <a:extLst>
                <a:ext uri="{FF2B5EF4-FFF2-40B4-BE49-F238E27FC236}">
                  <a16:creationId xmlns:a16="http://schemas.microsoft.com/office/drawing/2014/main" id="{86E81EA8-D6A7-494B-8F0F-E83DEC30138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5212" name="Freeform 44">
              <a:extLst>
                <a:ext uri="{FF2B5EF4-FFF2-40B4-BE49-F238E27FC236}">
                  <a16:creationId xmlns:a16="http://schemas.microsoft.com/office/drawing/2014/main" id="{73E562E9-3FBD-4943-9D32-50A3AADE5CA9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5213" name="Rectangle 45">
            <a:extLst>
              <a:ext uri="{FF2B5EF4-FFF2-40B4-BE49-F238E27FC236}">
                <a16:creationId xmlns:a16="http://schemas.microsoft.com/office/drawing/2014/main" id="{2CE0203A-958E-478D-974F-7DBCDA872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35214" name="Rectangle 46">
            <a:extLst>
              <a:ext uri="{FF2B5EF4-FFF2-40B4-BE49-F238E27FC236}">
                <a16:creationId xmlns:a16="http://schemas.microsoft.com/office/drawing/2014/main" id="{319FF4F5-FE22-4481-843C-705A83FC6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35215" name="Rectangle 47">
            <a:extLst>
              <a:ext uri="{FF2B5EF4-FFF2-40B4-BE49-F238E27FC236}">
                <a16:creationId xmlns:a16="http://schemas.microsoft.com/office/drawing/2014/main" id="{710B5491-D19B-4210-9DA2-52CA72D758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 altLang="el-GR"/>
          </a:p>
        </p:txBody>
      </p:sp>
      <p:sp>
        <p:nvSpPr>
          <p:cNvPr id="135216" name="Rectangle 48">
            <a:extLst>
              <a:ext uri="{FF2B5EF4-FFF2-40B4-BE49-F238E27FC236}">
                <a16:creationId xmlns:a16="http://schemas.microsoft.com/office/drawing/2014/main" id="{832D9A0A-E55E-4105-A084-19CA87A57E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 altLang="el-GR"/>
          </a:p>
        </p:txBody>
      </p:sp>
      <p:sp>
        <p:nvSpPr>
          <p:cNvPr id="135217" name="Rectangle 49">
            <a:extLst>
              <a:ext uri="{FF2B5EF4-FFF2-40B4-BE49-F238E27FC236}">
                <a16:creationId xmlns:a16="http://schemas.microsoft.com/office/drawing/2014/main" id="{54FC9FD5-1EA4-4D11-B42E-25DF2A7BA8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7F7B7C-93DE-4E98-B0A0-250712382F0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7522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Ορθογώνιο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Ορθογώνιο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Ορθογώνιο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Ορθογώνιο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Ορθογώνιο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Στρογγυλεμένο ορθογώνιο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Στρογγυλεμένο ορθογώνιο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Ορθογώνιο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Ορθογώνιο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Ορθογώνιο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Ορθογώνιο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Ορθογώνιο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Ορθογώνιο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0BBFA94-CA43-49EA-81CD-65A2CBAFE9F2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2F1E7FF-53F0-4E62-8891-CD56F631E3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902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8A38E9B-2EFD-4AC0-B133-3F6D3FE8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1714BB3-1FF5-4847-89A7-7F8C9DA4C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7A63F6D-DA8F-42FA-B6F3-A8831265A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5BF28B2-813B-4014-BE91-E4CF6228A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26F0700-EEA1-456D-902D-32943D8D2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D62001-1CE6-4B98-A19F-B5045009EF7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4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hebreathingman.wordpress.com/article/buteyko-hyperventilation-202i29i90v7sn-2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http://commons.wikimedia.org/wiki/User:Fallout_boy" TargetMode="External"/><Relationship Id="rId18" Type="http://schemas.openxmlformats.org/officeDocument/2006/relationships/hyperlink" Target="http://creativecommons.org/licenses/by/2.0/deed.en" TargetMode="External"/><Relationship Id="rId3" Type="http://schemas.openxmlformats.org/officeDocument/2006/relationships/hyperlink" Target="http://commons.wikimedia.org/wiki/User:Aaron1a12" TargetMode="External"/><Relationship Id="rId7" Type="http://schemas.openxmlformats.org/officeDocument/2006/relationships/hyperlink" Target="http://commons.wikimedia.org/wiki/User:Rafael_Kenneth" TargetMode="External"/><Relationship Id="rId12" Type="http://schemas.openxmlformats.org/officeDocument/2006/relationships/hyperlink" Target="http://commons.wikimedia.org/wiki/File:Sharon-Stone-in-San-Francisco.JPG" TargetMode="External"/><Relationship Id="rId17" Type="http://schemas.openxmlformats.org/officeDocument/2006/relationships/hyperlink" Target="http://commons.wikimedia.org/w/index.php?title=User:Mirandolese&amp;action=edit&amp;redlink=1" TargetMode="External"/><Relationship Id="rId2" Type="http://schemas.openxmlformats.org/officeDocument/2006/relationships/hyperlink" Target="http://commons.wikimedia.org/wiki/File:Beethoven.jpg" TargetMode="External"/><Relationship Id="rId16" Type="http://schemas.openxmlformats.org/officeDocument/2006/relationships/hyperlink" Target="http://commons.wikimedia.org/wiki/File:Alice_Cooper_cun_la_bis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John_F._Kennedy,_White_House_color_photo_portrait.jpg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2.png"/><Relationship Id="rId15" Type="http://schemas.openxmlformats.org/officeDocument/2006/relationships/image" Target="../media/image15.jpeg"/><Relationship Id="rId10" Type="http://schemas.openxmlformats.org/officeDocument/2006/relationships/hyperlink" Target="http://commons.wikimedia.org/wiki/User:Wikiwatcher1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://commons.wikimedia.org/wiki/File:Elizabeth_Taylor_portrait.jpg" TargetMode="External"/><Relationship Id="rId14" Type="http://schemas.openxmlformats.org/officeDocument/2006/relationships/hyperlink" Target="http://creativecommons.org/licenses/by-sa/3.0/deed.en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13" Type="http://schemas.openxmlformats.org/officeDocument/2006/relationships/hyperlink" Target="http://commons.wikimedia.org/wiki/File:Obama_portrait_crop.jpg" TargetMode="External"/><Relationship Id="rId18" Type="http://schemas.openxmlformats.org/officeDocument/2006/relationships/hyperlink" Target="http://commons.wikimedia.org/wiki/User:File_Upload_Bot_(Magnus_Manske)" TargetMode="External"/><Relationship Id="rId3" Type="http://schemas.openxmlformats.org/officeDocument/2006/relationships/hyperlink" Target="http://commons.wikimedia.org/wiki/File:CheHigh.jpg" TargetMode="External"/><Relationship Id="rId7" Type="http://schemas.openxmlformats.org/officeDocument/2006/relationships/hyperlink" Target="http://commons.wikimedia.org/w/index.php?title=User:Schulu24&amp;action=edit&amp;redlink=1" TargetMode="External"/><Relationship Id="rId12" Type="http://schemas.openxmlformats.org/officeDocument/2006/relationships/image" Target="../media/image19.jpeg"/><Relationship Id="rId17" Type="http://schemas.openxmlformats.org/officeDocument/2006/relationships/hyperlink" Target="http://commons.wikimedia.org/wiki/File:David_Beckham_Nov_11_2007.jpg" TargetMode="External"/><Relationship Id="rId2" Type="http://schemas.openxmlformats.org/officeDocument/2006/relationships/image" Target="../media/image16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inkInVienna.JPG" TargetMode="External"/><Relationship Id="rId11" Type="http://schemas.openxmlformats.org/officeDocument/2006/relationships/hyperlink" Target="http://commons.wikimedia.org/wiki/User:Juan_Pablo_Arancibia_Medina" TargetMode="External"/><Relationship Id="rId5" Type="http://schemas.openxmlformats.org/officeDocument/2006/relationships/image" Target="../media/image17.jpeg"/><Relationship Id="rId15" Type="http://schemas.openxmlformats.org/officeDocument/2006/relationships/hyperlink" Target="http://creativecommons.org/licenses/by/3.0/deed.en" TargetMode="External"/><Relationship Id="rId10" Type="http://schemas.openxmlformats.org/officeDocument/2006/relationships/hyperlink" Target="http://commons.wikimedia.org/wiki/File:Bill_Clinton_(square).jpg" TargetMode="External"/><Relationship Id="rId4" Type="http://schemas.openxmlformats.org/officeDocument/2006/relationships/hyperlink" Target="http://commons.wikimedia.org/wiki/User:Shizhao" TargetMode="External"/><Relationship Id="rId9" Type="http://schemas.openxmlformats.org/officeDocument/2006/relationships/image" Target="../media/image18.png"/><Relationship Id="rId14" Type="http://schemas.openxmlformats.org/officeDocument/2006/relationships/hyperlink" Target="http://commons.wikimedia.org/w/index.php?title=User:Tktru&amp;action=edit&amp;redlink=1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://pixabay.com/go/?t=http://creativecommons.org/publicdomain/zero/1.0/deed.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wikimedia.org/wiki/User:Juan_Pablo_Arancibia_Medina" TargetMode="External"/><Relationship Id="rId5" Type="http://schemas.openxmlformats.org/officeDocument/2006/relationships/hyperlink" Target="http://pixabay.com/en/users/Nemo/" TargetMode="External"/><Relationship Id="rId4" Type="http://schemas.openxmlformats.org/officeDocument/2006/relationships/hyperlink" Target="http://pixabay.com/en/kids-yoga-cartoon-free-positions-35935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>
                <a:solidFill>
                  <a:schemeClr val="tx1"/>
                </a:solidFill>
                <a:latin typeface="+mn-lt"/>
              </a:rPr>
              <a:t>Αναπνευστική Φυσικοθεραπεία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87624" y="2852936"/>
            <a:ext cx="6840760" cy="199620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l-GR" sz="2700" b="1" dirty="0"/>
              <a:t>Ενότητα 6</a:t>
            </a:r>
            <a:r>
              <a:rPr lang="el-GR" sz="2700" dirty="0"/>
              <a:t>:</a:t>
            </a:r>
            <a:r>
              <a:rPr lang="en-US" sz="2700" dirty="0"/>
              <a:t> </a:t>
            </a:r>
            <a:r>
              <a:rPr lang="el-GR" sz="2700" dirty="0"/>
              <a:t>Η Αναπνευστική Φυσικοθεραπεία στο Άσθμα (β’ μέρος)</a:t>
            </a:r>
          </a:p>
          <a:p>
            <a:r>
              <a:rPr lang="el-GR" sz="2400" dirty="0"/>
              <a:t>Γραμματοπούλου Ειρήνη</a:t>
            </a:r>
            <a:r>
              <a:rPr lang="en-US" sz="2400" dirty="0"/>
              <a:t>, </a:t>
            </a:r>
            <a:r>
              <a:rPr lang="el-GR" sz="2400" dirty="0"/>
              <a:t>Καθηγήτρια </a:t>
            </a:r>
          </a:p>
          <a:p>
            <a:r>
              <a:rPr lang="el-GR" sz="2400" dirty="0"/>
              <a:t>Τμήμα Φυσικοθεραπείας ΠΑΔΑ</a:t>
            </a: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CBAAA3-6DC8-4D07-8E18-F7B375AD4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778" y="116632"/>
            <a:ext cx="6868085" cy="1001943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l-GR" sz="2100" b="1" dirty="0">
                <a:solidFill>
                  <a:srgbClr val="0070C0"/>
                </a:solidFill>
                <a:latin typeface="+mn-lt"/>
              </a:rPr>
              <a:t>Μετρήσεις- Αξιολόγηση της </a:t>
            </a:r>
            <a:r>
              <a:rPr lang="en-US" sz="2100" b="1" dirty="0">
                <a:solidFill>
                  <a:srgbClr val="0070C0"/>
                </a:solidFill>
                <a:latin typeface="+mn-lt"/>
              </a:rPr>
              <a:t>Δ</a:t>
            </a:r>
            <a:r>
              <a:rPr lang="el-GR" sz="2100" b="1" dirty="0">
                <a:solidFill>
                  <a:srgbClr val="0070C0"/>
                </a:solidFill>
                <a:latin typeface="+mn-lt"/>
              </a:rPr>
              <a:t>.</a:t>
            </a:r>
            <a:r>
              <a:rPr lang="en-US" sz="2100" b="1" dirty="0">
                <a:solidFill>
                  <a:srgbClr val="0070C0"/>
                </a:solidFill>
                <a:latin typeface="+mn-lt"/>
              </a:rPr>
              <a:t>Α</a:t>
            </a:r>
            <a:br>
              <a:rPr lang="el-GR" sz="2100" b="1" dirty="0">
                <a:solidFill>
                  <a:srgbClr val="0070C0"/>
                </a:solidFill>
                <a:latin typeface="+mn-lt"/>
              </a:rPr>
            </a:br>
            <a:r>
              <a:rPr lang="el-GR" sz="1800" b="1" dirty="0">
                <a:solidFill>
                  <a:srgbClr val="FF0000"/>
                </a:solidFill>
                <a:latin typeface="+mn-lt"/>
              </a:rPr>
              <a:t>Δεν υπάρχει 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“gold standard”</a:t>
            </a:r>
            <a:r>
              <a:rPr lang="el-GR" sz="1800" b="1" dirty="0">
                <a:solidFill>
                  <a:srgbClr val="FF33CC"/>
                </a:solidFill>
                <a:latin typeface="+mn-lt"/>
              </a:rPr>
              <a:t> </a:t>
            </a:r>
            <a:r>
              <a:rPr lang="el-GR" sz="1800" b="1" dirty="0">
                <a:solidFill>
                  <a:srgbClr val="0070C0"/>
                </a:solidFill>
                <a:latin typeface="+mn-lt"/>
              </a:rPr>
              <a:t>ως διαγνωστική μέθοδος 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11" name="Υπότιτλος 10">
            <a:extLst>
              <a:ext uri="{FF2B5EF4-FFF2-40B4-BE49-F238E27FC236}">
                <a16:creationId xmlns:a16="http://schemas.microsoft.com/office/drawing/2014/main" id="{7EEEA22F-0311-9D16-4EB8-2DD7B1FCD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-928518" y="3155367"/>
            <a:ext cx="34289" cy="1241822"/>
          </a:xfrm>
        </p:spPr>
        <p:txBody>
          <a:bodyPr/>
          <a:lstStyle/>
          <a:p>
            <a:r>
              <a:rPr lang="el-GR" dirty="0"/>
              <a:t>  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AB97F9-3416-FDD6-4FEA-6A2280D602F9}"/>
              </a:ext>
            </a:extLst>
          </p:cNvPr>
          <p:cNvSpPr txBox="1">
            <a:spLocks/>
          </p:cNvSpPr>
          <p:nvPr/>
        </p:nvSpPr>
        <p:spPr>
          <a:xfrm>
            <a:off x="342901" y="1118574"/>
            <a:ext cx="7089962" cy="5622793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>
                    <a:alpha val="5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175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Βιοχημική διάσταση</a:t>
            </a:r>
            <a:r>
              <a:rPr kumimoji="0" lang="en-US" sz="2175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17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Καπνογράφος (</a:t>
            </a:r>
            <a:r>
              <a:rPr kumimoji="0" lang="en-US" sz="217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ET-CO2 &lt;35mmHg</a:t>
            </a:r>
            <a:r>
              <a:rPr kumimoji="0" lang="el-GR" sz="217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και </a:t>
            </a:r>
            <a:endParaRPr kumimoji="0" lang="en-US" sz="217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17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BHT &lt;</a:t>
            </a:r>
            <a:r>
              <a:rPr kumimoji="0" lang="en-US" sz="19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20s</a:t>
            </a:r>
            <a:endParaRPr kumimoji="0" lang="el-GR" sz="19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9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175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Εμβιομηχανική διάσταση:</a:t>
            </a:r>
            <a:r>
              <a:rPr kumimoji="0" lang="en-US" sz="2175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l-GR" sz="2175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75" marR="0" lvl="0" indent="-2571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17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Οπτοηλεκτρονική Πληθυσμογραφία</a:t>
            </a:r>
            <a:endParaRPr kumimoji="0" lang="en-US" sz="217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75" marR="0" lvl="0" indent="-2571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17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Manual Assessment of Respiratory Movement</a:t>
            </a:r>
            <a:r>
              <a:rPr kumimoji="0" lang="el-GR" sz="217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217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MARM </a:t>
            </a:r>
            <a:endParaRPr kumimoji="0" lang="el-GR" sz="217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75" marR="0" lvl="0" indent="-2571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17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 Lo</a:t>
            </a:r>
            <a:endParaRPr kumimoji="0" lang="el-GR" sz="217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75" marR="0" lvl="0" indent="-2571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17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RR &gt;20 </a:t>
            </a:r>
            <a:r>
              <a:rPr kumimoji="0" lang="el-GR" sz="217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αναπνοές/</a:t>
            </a:r>
            <a:r>
              <a:rPr kumimoji="0" lang="en-US" sz="217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l-GR" sz="19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175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Ψυχοφυσιολογική διάσταση</a:t>
            </a:r>
            <a:r>
              <a:rPr kumimoji="0" lang="el-GR" sz="217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l-GR" sz="217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Ερωτηματολόγια: </a:t>
            </a:r>
            <a:endParaRPr kumimoji="0" lang="en-US" sz="217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17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NQ (≥23 </a:t>
            </a:r>
            <a:r>
              <a:rPr kumimoji="0" lang="el-GR" sz="217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γενικός πληθυσμός και ΧΑΠ, &gt;17 άσθμα</a:t>
            </a:r>
            <a:r>
              <a:rPr kumimoji="0" lang="en-US" sz="217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17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SEBQ &gt;11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17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HADS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&gt;1</a:t>
            </a:r>
            <a:r>
              <a:rPr kumimoji="0" lang="el-GR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Vidotto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2019; Boulding 2016)</a:t>
            </a:r>
            <a:endParaRPr kumimoji="0" lang="el-GR" sz="19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5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C9B44C3-504F-2E4B-AFCA-4BE3C201C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1118573"/>
            <a:ext cx="1676545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8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l-GR" altLang="el-GR" sz="20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000" b="1" dirty="0">
                <a:solidFill>
                  <a:srgbClr val="0033CC"/>
                </a:solidFill>
                <a:latin typeface="Calibri" pitchFamily="34" charset="0"/>
              </a:rPr>
              <a:t>Ερωτηματολόγιο </a:t>
            </a:r>
            <a:r>
              <a:rPr lang="en-US" altLang="el-GR" sz="2000" b="1" dirty="0">
                <a:solidFill>
                  <a:srgbClr val="0033CC"/>
                </a:solidFill>
                <a:latin typeface="Calibri" pitchFamily="34" charset="0"/>
              </a:rPr>
              <a:t>NQ </a:t>
            </a:r>
            <a:r>
              <a:rPr lang="el-GR" altLang="el-GR" sz="2000" b="1" dirty="0">
                <a:solidFill>
                  <a:srgbClr val="0033CC"/>
                </a:solidFill>
                <a:latin typeface="Calibri" pitchFamily="34" charset="0"/>
              </a:rPr>
              <a:t>ανίχνευσης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000" b="1" dirty="0">
                <a:solidFill>
                  <a:srgbClr val="0033CC"/>
                </a:solidFill>
                <a:latin typeface="Calibri" pitchFamily="34" charset="0"/>
              </a:rPr>
              <a:t> Δυσλειτουργικής Αναπνοής - Συνδρόμου Υπεραερισμού</a:t>
            </a:r>
            <a:r>
              <a:rPr lang="el-GR" altLang="el-GR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l-GR" altLang="el-GR" sz="1400" dirty="0">
                <a:solidFill>
                  <a:srgbClr val="041A02"/>
                </a:solidFill>
                <a:latin typeface="Calibri" pitchFamily="34" charset="0"/>
              </a:rPr>
              <a:t>(</a:t>
            </a:r>
            <a:r>
              <a:rPr lang="sv-SE" altLang="el-GR" sz="1400" dirty="0">
                <a:solidFill>
                  <a:srgbClr val="041A02"/>
                </a:solidFill>
                <a:latin typeface="Calibri" pitchFamily="34" charset="0"/>
              </a:rPr>
              <a:t>Folgering</a:t>
            </a:r>
            <a:r>
              <a:rPr lang="el-GR" altLang="el-GR" sz="1400" dirty="0">
                <a:solidFill>
                  <a:srgbClr val="041A02"/>
                </a:solidFill>
                <a:latin typeface="Calibri" pitchFamily="34" charset="0"/>
              </a:rPr>
              <a:t>  </a:t>
            </a:r>
            <a:r>
              <a:rPr lang="en-US" altLang="el-GR" sz="1400" i="1" dirty="0">
                <a:solidFill>
                  <a:srgbClr val="041A02"/>
                </a:solidFill>
                <a:latin typeface="Calibri" pitchFamily="34" charset="0"/>
              </a:rPr>
              <a:t>et al</a:t>
            </a:r>
            <a:r>
              <a:rPr lang="el-GR" altLang="el-GR" sz="1400" i="1" dirty="0">
                <a:solidFill>
                  <a:srgbClr val="041A02"/>
                </a:solidFill>
                <a:latin typeface="Calibri" pitchFamily="34" charset="0"/>
              </a:rPr>
              <a:t>.,</a:t>
            </a:r>
            <a:r>
              <a:rPr lang="el-GR" altLang="el-GR" sz="1400" dirty="0">
                <a:solidFill>
                  <a:srgbClr val="041A02"/>
                </a:solidFill>
                <a:latin typeface="Calibri" pitchFamily="34" charset="0"/>
              </a:rPr>
              <a:t> 1983)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 dirty="0">
                <a:latin typeface="Calibri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 b="1" dirty="0">
                <a:solidFill>
                  <a:srgbClr val="041A02"/>
                </a:solidFill>
                <a:latin typeface="Calibri" pitchFamily="34" charset="0"/>
              </a:rPr>
              <a:t>	Επιλογές: Ποτέ</a:t>
            </a:r>
            <a:r>
              <a:rPr lang="en-US" altLang="el-GR" sz="1800" b="1" dirty="0">
                <a:solidFill>
                  <a:srgbClr val="041A02"/>
                </a:solidFill>
                <a:latin typeface="Calibri" pitchFamily="34" charset="0"/>
              </a:rPr>
              <a:t>(</a:t>
            </a:r>
            <a:r>
              <a:rPr lang="el-GR" altLang="el-GR" sz="1800" b="1" dirty="0">
                <a:solidFill>
                  <a:srgbClr val="041A02"/>
                </a:solidFill>
                <a:latin typeface="Calibri" pitchFamily="34" charset="0"/>
              </a:rPr>
              <a:t>0</a:t>
            </a:r>
            <a:r>
              <a:rPr lang="en-US" altLang="el-GR" sz="1800" b="1" dirty="0">
                <a:solidFill>
                  <a:srgbClr val="041A02"/>
                </a:solidFill>
                <a:latin typeface="Calibri" pitchFamily="34" charset="0"/>
              </a:rPr>
              <a:t>)</a:t>
            </a:r>
            <a:r>
              <a:rPr lang="el-GR" altLang="el-GR" sz="1800" b="1" dirty="0">
                <a:solidFill>
                  <a:srgbClr val="041A02"/>
                </a:solidFill>
                <a:latin typeface="Calibri" pitchFamily="34" charset="0"/>
              </a:rPr>
              <a:t>, Σπάνια</a:t>
            </a:r>
            <a:r>
              <a:rPr lang="en-US" altLang="el-GR" sz="1800" b="1" dirty="0">
                <a:solidFill>
                  <a:srgbClr val="041A02"/>
                </a:solidFill>
                <a:latin typeface="Calibri" pitchFamily="34" charset="0"/>
              </a:rPr>
              <a:t>(</a:t>
            </a:r>
            <a:r>
              <a:rPr lang="el-GR" altLang="el-GR" sz="1800" b="1" dirty="0">
                <a:solidFill>
                  <a:srgbClr val="041A02"/>
                </a:solidFill>
                <a:latin typeface="Calibri" pitchFamily="34" charset="0"/>
              </a:rPr>
              <a:t>1</a:t>
            </a:r>
            <a:r>
              <a:rPr lang="en-US" altLang="el-GR" sz="1800" b="1" dirty="0">
                <a:solidFill>
                  <a:srgbClr val="041A02"/>
                </a:solidFill>
                <a:latin typeface="Calibri" pitchFamily="34" charset="0"/>
              </a:rPr>
              <a:t>)</a:t>
            </a:r>
            <a:r>
              <a:rPr lang="el-GR" altLang="el-GR" sz="1800" b="1" dirty="0">
                <a:solidFill>
                  <a:srgbClr val="041A02"/>
                </a:solidFill>
                <a:latin typeface="Calibri" pitchFamily="34" charset="0"/>
              </a:rPr>
              <a:t>, Μερικές φορές</a:t>
            </a:r>
            <a:r>
              <a:rPr lang="en-US" altLang="el-GR" sz="1800" b="1" dirty="0">
                <a:solidFill>
                  <a:srgbClr val="041A02"/>
                </a:solidFill>
                <a:latin typeface="Calibri" pitchFamily="34" charset="0"/>
              </a:rPr>
              <a:t>(</a:t>
            </a:r>
            <a:r>
              <a:rPr lang="el-GR" altLang="el-GR" sz="1800" b="1" dirty="0">
                <a:solidFill>
                  <a:srgbClr val="041A02"/>
                </a:solidFill>
                <a:latin typeface="Calibri" pitchFamily="34" charset="0"/>
              </a:rPr>
              <a:t>2</a:t>
            </a:r>
            <a:r>
              <a:rPr lang="en-US" altLang="el-GR" sz="1800" b="1" dirty="0">
                <a:solidFill>
                  <a:srgbClr val="041A02"/>
                </a:solidFill>
                <a:latin typeface="Calibri" pitchFamily="34" charset="0"/>
              </a:rPr>
              <a:t>)</a:t>
            </a:r>
            <a:r>
              <a:rPr lang="el-GR" altLang="el-GR" sz="1800" b="1" dirty="0">
                <a:solidFill>
                  <a:srgbClr val="041A02"/>
                </a:solidFill>
                <a:latin typeface="Calibri" pitchFamily="34" charset="0"/>
              </a:rPr>
              <a:t>, Συχνά</a:t>
            </a:r>
            <a:r>
              <a:rPr lang="en-US" altLang="el-GR" sz="1800" b="1" dirty="0">
                <a:solidFill>
                  <a:srgbClr val="041A02"/>
                </a:solidFill>
                <a:latin typeface="Calibri" pitchFamily="34" charset="0"/>
              </a:rPr>
              <a:t>(</a:t>
            </a:r>
            <a:r>
              <a:rPr lang="el-GR" altLang="el-GR" sz="1800" b="1" dirty="0">
                <a:solidFill>
                  <a:srgbClr val="041A02"/>
                </a:solidFill>
                <a:latin typeface="Calibri" pitchFamily="34" charset="0"/>
              </a:rPr>
              <a:t>3</a:t>
            </a:r>
            <a:r>
              <a:rPr lang="en-US" altLang="el-GR" sz="1800" b="1" dirty="0">
                <a:solidFill>
                  <a:srgbClr val="041A02"/>
                </a:solidFill>
                <a:latin typeface="Calibri" pitchFamily="34" charset="0"/>
              </a:rPr>
              <a:t>)</a:t>
            </a:r>
            <a:r>
              <a:rPr lang="el-GR" altLang="el-GR" sz="1800" b="1" dirty="0">
                <a:solidFill>
                  <a:srgbClr val="041A02"/>
                </a:solidFill>
                <a:latin typeface="Calibri" pitchFamily="34" charset="0"/>
              </a:rPr>
              <a:t>, Πολύ συχνά</a:t>
            </a:r>
            <a:r>
              <a:rPr lang="en-US" altLang="el-GR" sz="1800" b="1" dirty="0">
                <a:solidFill>
                  <a:srgbClr val="041A02"/>
                </a:solidFill>
                <a:latin typeface="Calibri" pitchFamily="34" charset="0"/>
              </a:rPr>
              <a:t>(</a:t>
            </a:r>
            <a:r>
              <a:rPr lang="el-GR" altLang="el-GR" sz="1800" b="1" dirty="0">
                <a:solidFill>
                  <a:srgbClr val="041A02"/>
                </a:solidFill>
                <a:latin typeface="Calibri" pitchFamily="34" charset="0"/>
              </a:rPr>
              <a:t>4)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000" b="1" dirty="0">
                <a:solidFill>
                  <a:srgbClr val="E81E40"/>
                </a:solidFill>
                <a:latin typeface="Calibri" pitchFamily="34" charset="0"/>
              </a:rPr>
              <a:t> 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000" b="1" dirty="0">
                <a:solidFill>
                  <a:srgbClr val="E81E40"/>
                </a:solidFill>
                <a:latin typeface="Calibri" pitchFamily="34" charset="0"/>
              </a:rPr>
              <a:t>	</a:t>
            </a:r>
            <a:r>
              <a:rPr lang="el-GR" altLang="el-GR" sz="2000" b="1" dirty="0">
                <a:solidFill>
                  <a:srgbClr val="0033CC"/>
                </a:solidFill>
                <a:latin typeface="Calibri" pitchFamily="34" charset="0"/>
              </a:rPr>
              <a:t>Συμπτώματα</a:t>
            </a:r>
            <a:r>
              <a:rPr lang="el-GR" altLang="el-GR" sz="1600" b="1" dirty="0">
                <a:latin typeface="Calibri" pitchFamily="34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l-GR" altLang="el-GR" sz="1600" b="1" dirty="0">
                <a:latin typeface="Calibri" pitchFamily="34" charset="0"/>
              </a:rPr>
              <a:t>Πόνος στο θώρακα			</a:t>
            </a:r>
            <a:r>
              <a:rPr lang="el-GR" altLang="el-GR" sz="1200" dirty="0">
                <a:latin typeface="Calibri" pitchFamily="34" charset="0"/>
              </a:rPr>
              <a:t>δύσπνοια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l-GR" altLang="el-GR" sz="1600" b="1" dirty="0">
                <a:latin typeface="Calibri" pitchFamily="34" charset="0"/>
              </a:rPr>
              <a:t>Αίσθημα έντασης			</a:t>
            </a:r>
            <a:r>
              <a:rPr lang="el-GR" altLang="el-GR" sz="1200" dirty="0">
                <a:latin typeface="Calibri" pitchFamily="34" charset="0"/>
              </a:rPr>
              <a:t>δύσπνοια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l-GR" altLang="el-GR" sz="1600" b="1" dirty="0">
                <a:latin typeface="Calibri" pitchFamily="34" charset="0"/>
              </a:rPr>
              <a:t>Θολότητα όρασης				</a:t>
            </a:r>
            <a:r>
              <a:rPr lang="el-GR" altLang="el-GR" sz="1200" dirty="0">
                <a:latin typeface="Calibri" pitchFamily="34" charset="0"/>
              </a:rPr>
              <a:t>κεντρική </a:t>
            </a:r>
            <a:r>
              <a:rPr lang="el-GR" altLang="el-GR" sz="1200" dirty="0" err="1">
                <a:latin typeface="Calibri" pitchFamily="34" charset="0"/>
              </a:rPr>
              <a:t>τετανία</a:t>
            </a:r>
            <a:endParaRPr lang="el-GR" altLang="el-GR" sz="12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l-GR" altLang="el-GR" sz="1600" b="1" dirty="0">
                <a:latin typeface="Calibri" pitchFamily="34" charset="0"/>
              </a:rPr>
              <a:t>Μπερδεμένα λόγια				</a:t>
            </a:r>
            <a:r>
              <a:rPr lang="el-GR" altLang="el-GR" sz="1200" dirty="0">
                <a:latin typeface="Calibri" pitchFamily="34" charset="0"/>
              </a:rPr>
              <a:t>κεντρική </a:t>
            </a:r>
            <a:r>
              <a:rPr lang="el-GR" altLang="el-GR" sz="1200" dirty="0" err="1">
                <a:latin typeface="Calibri" pitchFamily="34" charset="0"/>
              </a:rPr>
              <a:t>τετανία</a:t>
            </a:r>
            <a:endParaRPr lang="el-GR" altLang="el-GR" sz="1200" b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l-GR" altLang="el-GR" sz="1600" b="1" dirty="0">
                <a:latin typeface="Calibri" pitchFamily="34" charset="0"/>
              </a:rPr>
              <a:t>Αίσθημα σύγχυσης/απώλεια επαφής με το περιβάλλον	</a:t>
            </a:r>
            <a:r>
              <a:rPr lang="el-GR" altLang="el-GR" sz="1200" dirty="0">
                <a:latin typeface="Calibri" pitchFamily="34" charset="0"/>
              </a:rPr>
              <a:t>κεντρική </a:t>
            </a:r>
            <a:r>
              <a:rPr lang="el-GR" altLang="el-GR" sz="1200" dirty="0" err="1">
                <a:latin typeface="Calibri" pitchFamily="34" charset="0"/>
              </a:rPr>
              <a:t>τετανία</a:t>
            </a:r>
            <a:endParaRPr lang="el-GR" altLang="el-GR" sz="1200" b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l-GR" altLang="el-GR" sz="1600" b="1" dirty="0">
                <a:latin typeface="Calibri" pitchFamily="34" charset="0"/>
              </a:rPr>
              <a:t>Γρήγορες/βαθιές αναπνοές			</a:t>
            </a:r>
            <a:r>
              <a:rPr lang="el-GR" altLang="el-GR" sz="1200" dirty="0">
                <a:latin typeface="Calibri" pitchFamily="34" charset="0"/>
              </a:rPr>
              <a:t>δύσπνοια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l-GR" altLang="el-GR" sz="1600" b="1" dirty="0">
                <a:latin typeface="Calibri" pitchFamily="34" charset="0"/>
              </a:rPr>
              <a:t>Λαχάνιασμα				</a:t>
            </a:r>
            <a:r>
              <a:rPr lang="el-GR" altLang="el-GR" sz="1200" dirty="0">
                <a:latin typeface="Calibri" pitchFamily="34" charset="0"/>
              </a:rPr>
              <a:t>δύσπνοια</a:t>
            </a:r>
            <a:endParaRPr lang="el-GR" altLang="el-GR" sz="1200" b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l-GR" altLang="el-GR" sz="1600" b="1" dirty="0">
                <a:latin typeface="Calibri" pitchFamily="34" charset="0"/>
              </a:rPr>
              <a:t>Αίσθημα σφιξίματος στο στήθος		</a:t>
            </a:r>
            <a:r>
              <a:rPr lang="el-GR" altLang="el-GR" sz="1200" dirty="0">
                <a:latin typeface="Calibri" pitchFamily="34" charset="0"/>
              </a:rPr>
              <a:t>δύσπνοια </a:t>
            </a:r>
            <a:r>
              <a:rPr lang="el-GR" altLang="el-GR" sz="1200" b="1" dirty="0">
                <a:latin typeface="Calibri" pitchFamily="34" charset="0"/>
              </a:rPr>
              <a:t>	</a:t>
            </a:r>
            <a:r>
              <a:rPr lang="el-GR" altLang="el-GR" sz="1600" b="1" dirty="0">
                <a:latin typeface="Calibri" pitchFamily="34" charset="0"/>
              </a:rPr>
              <a:t>	</a:t>
            </a:r>
            <a:endParaRPr lang="el-GR" altLang="el-GR" sz="12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l-GR" altLang="el-GR" sz="1600" b="1" dirty="0">
                <a:latin typeface="Calibri" pitchFamily="34" charset="0"/>
              </a:rPr>
              <a:t>Αίσθημα διογκωμένου στομάχου			</a:t>
            </a:r>
            <a:r>
              <a:rPr lang="el-GR" altLang="el-GR" sz="1200" dirty="0">
                <a:latin typeface="Calibri" pitchFamily="34" charset="0"/>
              </a:rPr>
              <a:t>κεντρική </a:t>
            </a:r>
            <a:r>
              <a:rPr lang="el-GR" altLang="el-GR" sz="1200" dirty="0" err="1">
                <a:latin typeface="Calibri" pitchFamily="34" charset="0"/>
              </a:rPr>
              <a:t>τετανία</a:t>
            </a:r>
            <a:r>
              <a:rPr lang="el-GR" altLang="el-GR" sz="1600" b="1" dirty="0">
                <a:latin typeface="Calibri" pitchFamily="34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l-GR" altLang="el-GR" sz="1600" b="1" dirty="0">
                <a:latin typeface="Calibri" pitchFamily="34" charset="0"/>
              </a:rPr>
              <a:t>Μυρμήγκιασμα δακτύλων						</a:t>
            </a:r>
            <a:r>
              <a:rPr lang="el-GR" altLang="el-GR" sz="1200" dirty="0">
                <a:latin typeface="Calibri" pitchFamily="34" charset="0"/>
              </a:rPr>
              <a:t>περιφερική </a:t>
            </a:r>
            <a:r>
              <a:rPr lang="el-GR" altLang="el-GR" sz="1200" dirty="0" err="1">
                <a:latin typeface="Calibri" pitchFamily="34" charset="0"/>
              </a:rPr>
              <a:t>τετανία</a:t>
            </a:r>
            <a:endParaRPr lang="el-GR" altLang="el-GR" sz="1200" b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l-GR" altLang="el-GR" sz="1600" b="1" dirty="0">
                <a:latin typeface="Calibri" pitchFamily="34" charset="0"/>
              </a:rPr>
              <a:t>Ανικανότητα βαθιάς εισπνοής		</a:t>
            </a:r>
            <a:r>
              <a:rPr lang="el-GR" altLang="el-GR" sz="1200" dirty="0">
                <a:latin typeface="Calibri" pitchFamily="34" charset="0"/>
              </a:rPr>
              <a:t>δύσπνοια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l-GR" altLang="el-GR" sz="1600" b="1" dirty="0">
                <a:latin typeface="Calibri" pitchFamily="34" charset="0"/>
              </a:rPr>
              <a:t>Δυσκαμψία στα δάκτυλα των χεριών					</a:t>
            </a:r>
            <a:r>
              <a:rPr lang="el-GR" altLang="el-GR" sz="1200" dirty="0">
                <a:latin typeface="Calibri" pitchFamily="34" charset="0"/>
              </a:rPr>
              <a:t>περιφερική </a:t>
            </a:r>
            <a:r>
              <a:rPr lang="el-GR" altLang="el-GR" sz="1200" dirty="0" err="1">
                <a:latin typeface="Calibri" pitchFamily="34" charset="0"/>
              </a:rPr>
              <a:t>τετανία</a:t>
            </a:r>
            <a:endParaRPr lang="el-GR" altLang="el-GR" sz="12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l-GR" altLang="el-GR" sz="1600" b="1" dirty="0">
                <a:latin typeface="Calibri" pitchFamily="34" charset="0"/>
              </a:rPr>
              <a:t>Αίσθημα σφιξίματος γύρω από το στόμα				</a:t>
            </a:r>
            <a:r>
              <a:rPr lang="el-GR" altLang="el-GR" sz="1200" dirty="0">
                <a:latin typeface="Calibri" pitchFamily="34" charset="0"/>
              </a:rPr>
              <a:t>περιφερική </a:t>
            </a:r>
            <a:r>
              <a:rPr lang="el-GR" altLang="el-GR" sz="1200" dirty="0" err="1">
                <a:latin typeface="Calibri" pitchFamily="34" charset="0"/>
              </a:rPr>
              <a:t>τετανία</a:t>
            </a:r>
            <a:endParaRPr lang="el-GR" altLang="el-GR" sz="1200" b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l-GR" altLang="el-GR" sz="1600" b="1" dirty="0">
                <a:latin typeface="Calibri" pitchFamily="34" charset="0"/>
              </a:rPr>
              <a:t>Κρύα άκρα</a:t>
            </a:r>
            <a:r>
              <a:rPr lang="el-GR" altLang="el-GR" sz="2400" b="1" dirty="0">
                <a:latin typeface="Calibri" pitchFamily="34" charset="0"/>
              </a:rPr>
              <a:t>						</a:t>
            </a:r>
            <a:r>
              <a:rPr lang="el-GR" altLang="el-GR" sz="1800" b="1" dirty="0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el-GR" altLang="el-GR" sz="1200" dirty="0">
                <a:latin typeface="Calibri" pitchFamily="34" charset="0"/>
              </a:rPr>
              <a:t>περιφερική </a:t>
            </a:r>
            <a:r>
              <a:rPr lang="el-GR" altLang="el-GR" sz="1200" dirty="0" err="1">
                <a:latin typeface="Calibri" pitchFamily="34" charset="0"/>
              </a:rPr>
              <a:t>τετανία</a:t>
            </a:r>
            <a:endParaRPr lang="el-GR" altLang="el-GR" sz="12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l-GR" altLang="el-GR" sz="1600" b="1" dirty="0">
                <a:latin typeface="Calibri" pitchFamily="34" charset="0"/>
              </a:rPr>
              <a:t>Αίσθημα παλμών			</a:t>
            </a:r>
            <a:r>
              <a:rPr lang="el-GR" altLang="el-GR" sz="1200" dirty="0">
                <a:latin typeface="Calibri" pitchFamily="34" charset="0"/>
              </a:rPr>
              <a:t>δύσπνοια</a:t>
            </a:r>
            <a:r>
              <a:rPr lang="el-GR" altLang="el-GR" sz="2400" b="1" dirty="0">
                <a:latin typeface="Calibri" pitchFamily="34" charset="0"/>
              </a:rPr>
              <a:t>	</a:t>
            </a:r>
            <a:endParaRPr lang="el-GR" altLang="el-GR" sz="1800" b="1" dirty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l-GR" altLang="el-GR" sz="1600" b="1" dirty="0">
                <a:latin typeface="Calibri" pitchFamily="34" charset="0"/>
              </a:rPr>
              <a:t>Άγχος</a:t>
            </a:r>
            <a:r>
              <a:rPr lang="el-GR" altLang="el-GR" sz="2400" b="1" dirty="0">
                <a:latin typeface="Calibri" pitchFamily="34" charset="0"/>
              </a:rPr>
              <a:t>	</a:t>
            </a:r>
            <a:r>
              <a:rPr lang="el-GR" altLang="el-GR" sz="2400" b="1" dirty="0">
                <a:latin typeface="Century Gothic" pitchFamily="34" charset="0"/>
              </a:rPr>
              <a:t>	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92280" y="1597442"/>
            <a:ext cx="2051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θετική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βαθμολογία ≥23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91% 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sensitivity</a:t>
            </a:r>
            <a:endParaRPr kumimoji="0" lang="el-GR" altLang="el-GR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95% specificity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altLang="el-GR" sz="2400" b="1" dirty="0">
                <a:latin typeface="Century Gothic" pitchFamily="34" charset="0"/>
              </a:rPr>
              <a:t>	</a:t>
            </a:r>
            <a:r>
              <a:rPr lang="el-GR" altLang="el-GR" sz="2400" b="1" dirty="0">
                <a:solidFill>
                  <a:srgbClr val="004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Έλεγχος Δομικής εγκυρότητας</a:t>
            </a:r>
            <a:r>
              <a:rPr lang="en-US" altLang="el-GR" sz="2400" b="1" dirty="0">
                <a:solidFill>
                  <a:srgbClr val="004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NQ</a:t>
            </a:r>
            <a:r>
              <a:rPr lang="el-GR" altLang="el-GR" sz="2400" b="1" dirty="0">
                <a:solidFill>
                  <a:srgbClr val="004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B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(Grammatopoulou et al., 2014)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400" dirty="0">
                <a:solidFill>
                  <a:srgbClr val="004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</a:t>
            </a:r>
            <a:endParaRPr lang="el-GR" altLang="el-GR" sz="14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 dirty="0">
                <a:latin typeface="Calibri" pitchFamily="34" charset="0"/>
              </a:rPr>
              <a:t>	</a:t>
            </a:r>
            <a:r>
              <a:rPr lang="el-GR" altLang="el-GR" sz="2000" b="1" dirty="0">
                <a:latin typeface="Calibri" pitchFamily="34" charset="0"/>
              </a:rPr>
              <a:t>Μοντέλο </a:t>
            </a:r>
            <a:r>
              <a:rPr lang="el-GR" altLang="el-GR" sz="2000" b="1" dirty="0">
                <a:solidFill>
                  <a:schemeClr val="tx2"/>
                </a:solidFill>
                <a:latin typeface="Calibri" pitchFamily="34" charset="0"/>
              </a:rPr>
              <a:t>16 Ερωτήσεων</a:t>
            </a:r>
            <a:r>
              <a:rPr lang="el-GR" altLang="el-GR" sz="2000" b="1" dirty="0">
                <a:latin typeface="Calibri" pitchFamily="34" charset="0"/>
              </a:rPr>
              <a:t>		Μοντέλο 11 Ερωτήσεων      						</a:t>
            </a:r>
            <a:r>
              <a:rPr lang="el-GR" altLang="el-GR" sz="1400" b="1" dirty="0">
                <a:latin typeface="Calibri" pitchFamily="34" charset="0"/>
              </a:rPr>
              <a:t>(Μονοπαραγοντική δομή)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000" b="1" dirty="0">
                <a:solidFill>
                  <a:schemeClr val="tx2"/>
                </a:solidFill>
                <a:latin typeface="Calibri" pitchFamily="34" charset="0"/>
              </a:rPr>
              <a:t>__________________________________________________________________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l-GR" altLang="el-GR" sz="1800" dirty="0">
                <a:latin typeface="Calibri" pitchFamily="34" charset="0"/>
              </a:rPr>
              <a:t>Πόνος στο θώρακα			</a:t>
            </a:r>
            <a:endParaRPr lang="el-GR" altLang="el-GR" sz="1800" u="sng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l-GR" altLang="el-GR" sz="1800" dirty="0">
                <a:latin typeface="Calibri" pitchFamily="34" charset="0"/>
              </a:rPr>
              <a:t>Αίσθημα έντασης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l-GR" altLang="el-GR" sz="1800" dirty="0">
                <a:latin typeface="Calibri" pitchFamily="34" charset="0"/>
              </a:rPr>
              <a:t>Θολότητα όρασης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l-GR" altLang="el-GR" sz="1800" dirty="0">
                <a:latin typeface="Calibri" pitchFamily="34" charset="0"/>
              </a:rPr>
              <a:t>Μπερδεμένα λόγια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l-GR" altLang="el-GR" sz="1800" dirty="0">
                <a:latin typeface="Calibri" pitchFamily="34" charset="0"/>
              </a:rPr>
              <a:t>Αίσθημα σύγχυσης/απώλεια επαφής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1800" dirty="0">
                <a:latin typeface="Calibri" pitchFamily="34" charset="0"/>
              </a:rPr>
              <a:t>       με το περιβάλλον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1800" dirty="0">
                <a:latin typeface="Calibri" pitchFamily="34" charset="0"/>
              </a:rPr>
              <a:t>6.  Γρήγορες/βαθιές αναπνοές</a:t>
            </a:r>
          </a:p>
          <a:p>
            <a:pPr eaLnBrk="1" hangingPunct="1">
              <a:lnSpc>
                <a:spcPct val="80000"/>
              </a:lnSpc>
              <a:buAutoNum type="arabicPeriod" startAt="7"/>
            </a:pPr>
            <a:r>
              <a:rPr lang="el-GR" altLang="el-GR" sz="1800" dirty="0">
                <a:latin typeface="Calibri" pitchFamily="34" charset="0"/>
              </a:rPr>
              <a:t>Λαχάνιασμα</a:t>
            </a:r>
          </a:p>
          <a:p>
            <a:pPr eaLnBrk="1" hangingPunct="1">
              <a:lnSpc>
                <a:spcPct val="80000"/>
              </a:lnSpc>
              <a:buAutoNum type="arabicPeriod" startAt="7"/>
            </a:pPr>
            <a:r>
              <a:rPr lang="el-GR" altLang="el-GR" sz="1800" dirty="0">
                <a:latin typeface="Calibri" pitchFamily="34" charset="0"/>
              </a:rPr>
              <a:t>Αίσθημα σφιξίματος στο στήθος</a:t>
            </a:r>
          </a:p>
          <a:p>
            <a:pPr eaLnBrk="1" hangingPunct="1">
              <a:lnSpc>
                <a:spcPct val="80000"/>
              </a:lnSpc>
              <a:buAutoNum type="arabicPeriod" startAt="7"/>
            </a:pPr>
            <a:r>
              <a:rPr lang="el-GR" altLang="el-GR" sz="1800" dirty="0">
                <a:latin typeface="Calibri" pitchFamily="34" charset="0"/>
              </a:rPr>
              <a:t>Αίσθημα διογκωμένου στομάχου</a:t>
            </a:r>
          </a:p>
          <a:p>
            <a:pPr eaLnBrk="1" hangingPunct="1">
              <a:lnSpc>
                <a:spcPct val="80000"/>
              </a:lnSpc>
              <a:buAutoNum type="arabicPeriod" startAt="7"/>
            </a:pPr>
            <a:r>
              <a:rPr lang="el-GR" altLang="el-GR" sz="1800" dirty="0">
                <a:latin typeface="Calibri" pitchFamily="34" charset="0"/>
              </a:rPr>
              <a:t>Μυρμήγκιασμα δακτύλων</a:t>
            </a:r>
          </a:p>
          <a:p>
            <a:pPr eaLnBrk="1" hangingPunct="1">
              <a:lnSpc>
                <a:spcPct val="80000"/>
              </a:lnSpc>
              <a:buAutoNum type="arabicPeriod" startAt="7"/>
            </a:pPr>
            <a:r>
              <a:rPr lang="el-GR" altLang="el-GR" sz="1800" dirty="0">
                <a:latin typeface="Calibri" pitchFamily="34" charset="0"/>
              </a:rPr>
              <a:t>Ανικανότητα βαθιάς εισπνοής</a:t>
            </a:r>
          </a:p>
          <a:p>
            <a:pPr eaLnBrk="1" hangingPunct="1">
              <a:lnSpc>
                <a:spcPct val="80000"/>
              </a:lnSpc>
              <a:buAutoNum type="arabicPeriod" startAt="7"/>
            </a:pPr>
            <a:r>
              <a:rPr lang="el-GR" altLang="el-GR" sz="1800" dirty="0">
                <a:latin typeface="Calibri" pitchFamily="34" charset="0"/>
              </a:rPr>
              <a:t>Δυσκαμψία στα δάκτυλα των χεριών</a:t>
            </a:r>
          </a:p>
          <a:p>
            <a:pPr eaLnBrk="1" hangingPunct="1">
              <a:lnSpc>
                <a:spcPct val="80000"/>
              </a:lnSpc>
              <a:buAutoNum type="arabicPeriod" startAt="7"/>
            </a:pPr>
            <a:r>
              <a:rPr lang="el-GR" altLang="el-GR" sz="1800" dirty="0">
                <a:latin typeface="Calibri" pitchFamily="34" charset="0"/>
              </a:rPr>
              <a:t>Αίσθημα σφιξίματος γύρω από το στόμα	</a:t>
            </a:r>
          </a:p>
          <a:p>
            <a:pPr eaLnBrk="1" hangingPunct="1">
              <a:lnSpc>
                <a:spcPct val="80000"/>
              </a:lnSpc>
              <a:buAutoNum type="arabicPeriod" startAt="7"/>
            </a:pPr>
            <a:r>
              <a:rPr lang="el-GR" altLang="el-GR" sz="1800" dirty="0">
                <a:latin typeface="Calibri" pitchFamily="34" charset="0"/>
              </a:rPr>
              <a:t>Κρύα άκρα		</a:t>
            </a:r>
          </a:p>
          <a:p>
            <a:pPr eaLnBrk="1" hangingPunct="1">
              <a:lnSpc>
                <a:spcPct val="80000"/>
              </a:lnSpc>
              <a:buAutoNum type="arabicPeriod" startAt="7"/>
            </a:pPr>
            <a:r>
              <a:rPr lang="el-GR" altLang="el-GR" sz="1800" dirty="0">
                <a:latin typeface="Calibri" pitchFamily="34" charset="0"/>
              </a:rPr>
              <a:t>Ταχυκαρδία					</a:t>
            </a:r>
            <a:endParaRPr lang="el-GR" altLang="el-GR" sz="1800" dirty="0">
              <a:solidFill>
                <a:srgbClr val="E81E40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AutoNum type="arabicPeriod" startAt="7"/>
            </a:pPr>
            <a:r>
              <a:rPr lang="el-GR" altLang="el-GR" sz="1800" dirty="0">
                <a:latin typeface="Calibri" pitchFamily="34" charset="0"/>
              </a:rPr>
              <a:t>Άγχος</a:t>
            </a:r>
            <a:endParaRPr lang="el-GR" sz="18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l-GR" sz="1800" b="1" dirty="0">
                <a:solidFill>
                  <a:srgbClr val="004B82"/>
                </a:solidFill>
                <a:latin typeface="Calibri" panose="020F0502020204030204" pitchFamily="34" charset="0"/>
              </a:rPr>
              <a:t>Το μοντέλο </a:t>
            </a:r>
            <a:r>
              <a:rPr lang="en-US" sz="1800" b="1" dirty="0">
                <a:solidFill>
                  <a:srgbClr val="004B82"/>
                </a:solidFill>
                <a:latin typeface="Calibri" panose="020F0502020204030204" pitchFamily="34" charset="0"/>
              </a:rPr>
              <a:t>NQ</a:t>
            </a:r>
            <a:r>
              <a:rPr lang="el-GR" sz="1800" b="1" dirty="0">
                <a:solidFill>
                  <a:srgbClr val="004B82"/>
                </a:solidFill>
                <a:latin typeface="Calibri" panose="020F0502020204030204" pitchFamily="34" charset="0"/>
              </a:rPr>
              <a:t> 11 ερωτήσεων αντανακλά </a:t>
            </a:r>
            <a:r>
              <a:rPr lang="el-GR" sz="1800" b="1" u="sng" dirty="0">
                <a:solidFill>
                  <a:srgbClr val="004B82"/>
                </a:solidFill>
                <a:latin typeface="Calibri" panose="020F0502020204030204" pitchFamily="34" charset="0"/>
              </a:rPr>
              <a:t>το άγχος το σχετιζόμενο με την αναπνοή </a:t>
            </a:r>
            <a:r>
              <a:rPr lang="el-GR" altLang="el-GR" sz="2400" b="1" dirty="0">
                <a:solidFill>
                  <a:srgbClr val="004B82"/>
                </a:solidFill>
                <a:latin typeface="Calibri" pitchFamily="34" charset="0"/>
              </a:rPr>
              <a:t>	</a:t>
            </a:r>
            <a:r>
              <a:rPr lang="en-US" altLang="el-GR" sz="2400" b="1" dirty="0">
                <a:latin typeface="Calibri" pitchFamily="34" charset="0"/>
              </a:rPr>
              <a:t>			</a:t>
            </a:r>
            <a:r>
              <a:rPr lang="el-GR" altLang="el-GR" sz="2000" b="1" dirty="0">
                <a:solidFill>
                  <a:srgbClr val="E81E40"/>
                </a:solidFill>
                <a:latin typeface="Century Gothic" pitchFamily="34" charset="0"/>
              </a:rPr>
              <a:t>	</a:t>
            </a:r>
            <a:r>
              <a:rPr lang="el-GR" altLang="el-GR" sz="2400" b="1" dirty="0">
                <a:latin typeface="Century Gothic" pitchFamily="34" charset="0"/>
              </a:rPr>
              <a:t>		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4401082" y="1560448"/>
            <a:ext cx="4742918" cy="502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l-GR" altLang="el-GR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1. Πόνος στο θώρακα</a:t>
            </a:r>
          </a:p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l-GR" altLang="el-GR" dirty="0">
                <a:latin typeface="Calibri" pitchFamily="34" charset="0"/>
                <a:cs typeface="Arial" charset="0"/>
              </a:rPr>
              <a:t>2. </a:t>
            </a:r>
            <a:r>
              <a:rPr kumimoji="0" lang="el-GR" altLang="el-GR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Αίσθημα έντασης</a:t>
            </a:r>
          </a:p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l-GR" altLang="el-GR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l-GR" altLang="el-GR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4. Μπερδεμένα λόγια</a:t>
            </a:r>
          </a:p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l-GR" altLang="el-GR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5. Αίσθημα σύγχυσης/απώλεια επαφής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   με το περιβάλλον</a:t>
            </a:r>
          </a:p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l-GR" altLang="el-GR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6. Γρήγορες/βαθιές αναπνοές</a:t>
            </a:r>
          </a:p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l-GR" altLang="el-GR" dirty="0">
                <a:latin typeface="Calibri" pitchFamily="34" charset="0"/>
                <a:cs typeface="Arial" charset="0"/>
              </a:rPr>
              <a:t>7. </a:t>
            </a:r>
            <a:r>
              <a:rPr kumimoji="0" lang="el-GR" altLang="el-GR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Λαχάνιασμα</a:t>
            </a:r>
          </a:p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l-GR" altLang="el-GR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8. Αίσθημα σφιξίματος στο στήθος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9. Αίσθημα διογκωμένου στομάχου</a:t>
            </a: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l-GR" altLang="el-GR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1"/>
              <a:tabLst/>
              <a:defRPr/>
            </a:pPr>
            <a:r>
              <a:rPr kumimoji="0" lang="el-GR" altLang="el-GR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Ανικανότητα βαθιάς εισπνοής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13. Αίσθημα σφιξίματος γύρω από το στόμα	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16. Άγχος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945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/>
          <p:cNvGraphicFramePr>
            <a:graphicFrameLocks noGrp="1"/>
          </p:cNvGraphicFramePr>
          <p:nvPr/>
        </p:nvGraphicFramePr>
        <p:xfrm>
          <a:off x="251520" y="1124744"/>
          <a:ext cx="8713789" cy="4724837"/>
        </p:xfrm>
        <a:graphic>
          <a:graphicData uri="http://schemas.openxmlformats.org/drawingml/2006/table">
            <a:tbl>
              <a:tblPr firstRow="1" firstCol="1" bandRow="1"/>
              <a:tblGrid>
                <a:gridCol w="93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1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83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69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764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Cut-off</a:t>
                      </a:r>
                      <a:endParaRPr lang="el-GR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points</a:t>
                      </a:r>
                      <a:endParaRPr lang="el-GR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Sensitivity</a:t>
                      </a:r>
                      <a:r>
                        <a:rPr lang="en-US" sz="1200" b="1" baseline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(%)</a:t>
                      </a:r>
                      <a:endParaRPr lang="el-GR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Specificity (%)</a:t>
                      </a:r>
                      <a:endParaRPr lang="el-GR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Positive</a:t>
                      </a:r>
                      <a:endParaRPr lang="el-GR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Likelihood</a:t>
                      </a:r>
                      <a:endParaRPr lang="el-GR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ratio</a:t>
                      </a:r>
                      <a:endParaRPr lang="el-GR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Negative</a:t>
                      </a:r>
                      <a:endParaRPr lang="el-GR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Likelihood</a:t>
                      </a:r>
                      <a:endParaRPr lang="el-GR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ratio</a:t>
                      </a:r>
                      <a:endParaRPr lang="el-GR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Positive</a:t>
                      </a:r>
                      <a:endParaRPr lang="el-GR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Predictive</a:t>
                      </a:r>
                      <a:endParaRPr lang="el-GR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Value (%)</a:t>
                      </a:r>
                      <a:endParaRPr lang="el-GR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Negative</a:t>
                      </a:r>
                      <a:endParaRPr lang="el-GR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Predictive</a:t>
                      </a:r>
                      <a:endParaRPr lang="el-GR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Value (%)</a:t>
                      </a:r>
                      <a:endParaRPr lang="el-GR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&gt;13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100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00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71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03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45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00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64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100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&gt;14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98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18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74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77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89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024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66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98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&gt;15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98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18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81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31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25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022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73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98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&gt;16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96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36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87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85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93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041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80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97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 &gt;17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*</a:t>
                      </a:r>
                      <a:endParaRPr lang="el-G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92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73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59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02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079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85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96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&gt;18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85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45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94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39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15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24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15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88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92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&gt;19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65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45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94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39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11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67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37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85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84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&gt;20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54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55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95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33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11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67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48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85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80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&gt;21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34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55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95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33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39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69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79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73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&gt;22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30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91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96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26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27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72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81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73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&gt;23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23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64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98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13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12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65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78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86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71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&gt;24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18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18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98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13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73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83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83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70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5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&gt;25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12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73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98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13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81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89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77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68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5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&gt;26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12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73</a:t>
                      </a: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100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.00</a:t>
                      </a:r>
                      <a:endParaRPr lang="el-GR" sz="1200" b="1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0.87</a:t>
                      </a:r>
                      <a:endParaRPr lang="el-GR" sz="1200" b="1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100.00</a:t>
                      </a:r>
                      <a:endParaRPr lang="el-GR" sz="1200" b="1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69.00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8425" marR="58425" marT="9526" marB="9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1876" name="Ορθογώνιο 3"/>
          <p:cNvSpPr>
            <a:spLocks noChangeArrowheads="1"/>
          </p:cNvSpPr>
          <p:nvPr/>
        </p:nvSpPr>
        <p:spPr bwMode="auto">
          <a:xfrm>
            <a:off x="1691680" y="188640"/>
            <a:ext cx="69050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Διακριτή ανάλυση (ακρίβεια διάκρισης του </a:t>
            </a:r>
            <a:r>
              <a:rPr kumimoji="0" lang="en-US" alt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NQ </a:t>
            </a:r>
            <a:r>
              <a:rPr kumimoji="0" lang="el-GR" alt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11 ερωτήσεων)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916DB-FDD9-4CA4-A755-7EBB10880F61}"/>
              </a:ext>
            </a:extLst>
          </p:cNvPr>
          <p:cNvSpPr txBox="1"/>
          <p:nvPr/>
        </p:nvSpPr>
        <p:spPr>
          <a:xfrm>
            <a:off x="3347864" y="556376"/>
            <a:ext cx="4572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B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(Grammatopoulou et al., 2014)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BBDFD5-7161-4D44-BF5D-B75A71BB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Αντιστοίχιση </a:t>
            </a:r>
            <a:r>
              <a:rPr lang="en-U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BHT</a:t>
            </a:r>
            <a:r>
              <a:rPr lang="el-G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με συμπτώματα άσθματος</a:t>
            </a:r>
            <a:br>
              <a:rPr lang="el-G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Courtney et al. 2008</a:t>
            </a:r>
            <a:r>
              <a:rPr lang="el-G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l-G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BB3470DA-32BA-4671-9C44-680A05952995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21535260"/>
              </p:ext>
            </p:extLst>
          </p:nvPr>
        </p:nvGraphicFramePr>
        <p:xfrm>
          <a:off x="611560" y="2132856"/>
          <a:ext cx="8229601" cy="2842896"/>
        </p:xfrm>
        <a:graphic>
          <a:graphicData uri="http://schemas.openxmlformats.org/drawingml/2006/table">
            <a:tbl>
              <a:tblPr firstRow="1" firstCol="1" bandRow="1"/>
              <a:tblGrid>
                <a:gridCol w="2893627">
                  <a:extLst>
                    <a:ext uri="{9D8B030D-6E8A-4147-A177-3AD203B41FA5}">
                      <a16:colId xmlns:a16="http://schemas.microsoft.com/office/drawing/2014/main" val="4174463606"/>
                    </a:ext>
                  </a:extLst>
                </a:gridCol>
                <a:gridCol w="5335974">
                  <a:extLst>
                    <a:ext uri="{9D8B030D-6E8A-4147-A177-3AD203B41FA5}">
                      <a16:colId xmlns:a16="http://schemas.microsoft.com/office/drawing/2014/main" val="274095529"/>
                    </a:ext>
                  </a:extLst>
                </a:gridCol>
              </a:tblGrid>
              <a:tr h="417642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i="0" u="none" strike="noStrike" dirty="0"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BHT</a:t>
                      </a:r>
                      <a:endParaRPr lang="en-US" sz="31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97" marR="119897" marT="166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900" b="1" i="0" u="none" strike="noStrike" dirty="0"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Συμπτώματα άσθματος</a:t>
                      </a:r>
                      <a:endParaRPr lang="el-GR" sz="31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97" marR="119897" marT="166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2477"/>
                  </a:ext>
                </a:extLst>
              </a:tr>
              <a:tr h="417642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&lt;10 sec                               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97" marR="119897" marT="166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σοβαρά συμπτώματα</a:t>
                      </a:r>
                      <a:endParaRPr lang="el-GR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97" marR="119897" marT="166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866919"/>
                  </a:ext>
                </a:extLst>
              </a:tr>
              <a:tr h="417642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&lt;20 sec                               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97" marR="119897" marT="166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ηπιότερα συμπτώματα</a:t>
                      </a:r>
                      <a:endParaRPr lang="el-GR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97" marR="119897" marT="166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055442"/>
                  </a:ext>
                </a:extLst>
              </a:tr>
              <a:tr h="754686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20-40 sec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97" marR="119897" marT="166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χωρίς συμπτώματα με πιθανότητα εκδήλωσης σε έκθεση σε </a:t>
                      </a:r>
                      <a:r>
                        <a:rPr lang="el-GR" sz="19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εκλυτικό</a:t>
                      </a:r>
                      <a:r>
                        <a:rPr lang="el-GR" sz="1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παράγοντα</a:t>
                      </a:r>
                      <a:endParaRPr lang="el-GR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97" marR="119897" marT="166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595962"/>
                  </a:ext>
                </a:extLst>
              </a:tr>
              <a:tr h="417642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&gt;40 sec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97" marR="119897" marT="166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χωρίς συμπτώματα</a:t>
                      </a:r>
                      <a:endParaRPr lang="el-GR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97" marR="119897" marT="166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856309"/>
                  </a:ext>
                </a:extLst>
              </a:tr>
              <a:tr h="417642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97" marR="119897" marT="166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97" marR="119897" marT="166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489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794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08720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</a:rPr>
              <a:t>Σχέση μεταξύ Pa</a:t>
            </a:r>
            <a:r>
              <a:rPr lang="en-US" sz="3200" b="1" dirty="0">
                <a:solidFill>
                  <a:srgbClr val="002060"/>
                </a:solidFill>
              </a:rPr>
              <a:t>CO</a:t>
            </a:r>
            <a:r>
              <a:rPr lang="el-GR" sz="3200" b="1" baseline="-25000" dirty="0">
                <a:solidFill>
                  <a:srgbClr val="002060"/>
                </a:solidFill>
              </a:rPr>
              <a:t>2</a:t>
            </a:r>
            <a:r>
              <a:rPr lang="el-GR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>
                <a:solidFill>
                  <a:srgbClr val="002060"/>
                </a:solidFill>
              </a:rPr>
              <a:t>RR </a:t>
            </a:r>
            <a:r>
              <a:rPr lang="el-GR" sz="3200" b="1" dirty="0">
                <a:solidFill>
                  <a:srgbClr val="002060"/>
                </a:solidFill>
              </a:rPr>
              <a:t>και </a:t>
            </a:r>
            <a:r>
              <a:rPr lang="en-US" sz="3200" b="1" dirty="0">
                <a:solidFill>
                  <a:srgbClr val="002060"/>
                </a:solidFill>
              </a:rPr>
              <a:t>BHT</a:t>
            </a:r>
            <a:endParaRPr lang="el-GR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040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400" b="1" dirty="0"/>
              <a:t>Κατά Buteyko (1968), μετά την παθητική εκπνοή στο γενικό πληθυσμό </a:t>
            </a:r>
            <a:endParaRPr lang="el-G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5E3B3-0445-4CFC-BED8-763D4409E61F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512" y="1988840"/>
          <a:ext cx="8856983" cy="39319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/>
                        <a:t>Αναπνευστική</a:t>
                      </a:r>
                      <a:r>
                        <a:rPr lang="el-GR" sz="2400" baseline="0" dirty="0"/>
                        <a:t> συχνότητα (</a:t>
                      </a:r>
                      <a:r>
                        <a:rPr lang="en-US" sz="2400" baseline="0" dirty="0"/>
                        <a:t>br/min)</a:t>
                      </a:r>
                      <a:endParaRPr lang="el-GR" sz="2400" b="1" dirty="0">
                        <a:solidFill>
                          <a:srgbClr val="004B82"/>
                        </a:solidFill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baseline="0" dirty="0"/>
                        <a:t>Αναπνευστική παύση</a:t>
                      </a:r>
                      <a:r>
                        <a:rPr lang="en-US" sz="2400" baseline="0" dirty="0"/>
                        <a:t> (BHT)</a:t>
                      </a:r>
                      <a:r>
                        <a:rPr lang="el-GR" sz="2400" baseline="0" dirty="0"/>
                        <a:t> μετά την εκπνοή </a:t>
                      </a:r>
                      <a:r>
                        <a:rPr lang="el-GR" sz="2400" b="1" baseline="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</a:rPr>
                        <a:t>sec</a:t>
                      </a:r>
                      <a:r>
                        <a:rPr lang="el-GR" sz="2400" b="1" baseline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l-G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Κυψελιδική </a:t>
                      </a:r>
                      <a:r>
                        <a:rPr lang="en-US" sz="2400" dirty="0"/>
                        <a:t>PaCO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 (mm Hg)</a:t>
                      </a:r>
                      <a:endParaRPr lang="el-GR" sz="2400" b="1" dirty="0">
                        <a:solidFill>
                          <a:srgbClr val="004B82"/>
                        </a:solidFill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6-8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60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45.5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9-11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42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12-15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38.5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16-20</a:t>
                      </a:r>
                      <a:endParaRPr lang="el-GR" sz="24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30</a:t>
                      </a:r>
                      <a:endParaRPr lang="el-GR" sz="24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35</a:t>
                      </a:r>
                      <a:endParaRPr lang="el-GR" sz="24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21-25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31.5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&gt;26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28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158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6024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Αναπνευστική Φυσικοθεραπεία </a:t>
            </a:r>
            <a:br>
              <a:rPr lang="el-GR" sz="3600" dirty="0"/>
            </a:br>
            <a:r>
              <a:rPr lang="el-GR" sz="3600" dirty="0"/>
              <a:t>σε ενήλικες και παιδιά με Άσθμα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417" y="4293096"/>
            <a:ext cx="195456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(Hough, 1991)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748387" cy="290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03C1D726-AFF4-4F63-BF91-F3F322B33108}"/>
              </a:ext>
            </a:extLst>
          </p:cNvPr>
          <p:cNvSpPr txBox="1">
            <a:spLocks/>
          </p:cNvSpPr>
          <p:nvPr/>
        </p:nvSpPr>
        <p:spPr bwMode="auto">
          <a:xfrm>
            <a:off x="4495800" y="1412776"/>
            <a:ext cx="411480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Επανεκπαίδευση αναπνευστικού προτύπου για τη μείωση του υπεραερισμού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l-GR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Ασκήσεις ενδυνάμωσης των αναπνευστικών μυών και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l-GR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Ασκήσεις για βελτίωση της κινητικότητας του θωρακικού κλωβού και της στάσης σώματος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		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(GINA, 2019)</a:t>
            </a: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947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90D640-2BC6-EB21-B69A-8128024F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Κλινικά κριτήρια υπεραερισμού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86EF3E-08C0-A419-564C-80E453C1B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8543"/>
            <a:ext cx="8435280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Διάγνωση υπεραερισμού από πνευμονολόγο-Φυσικοθεραπευτή</a:t>
            </a:r>
          </a:p>
          <a:p>
            <a:pPr marL="0" indent="0">
              <a:buNone/>
            </a:pPr>
            <a:endParaRPr lang="el-GR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>
                <a:effectLst/>
                <a:ea typeface="Times New Roman" panose="02020603050405020304" pitchFamily="18" charset="0"/>
              </a:rPr>
              <a:t>α) παρατήρηση ανώτερης θωρακικής αναπνοής ως κυρίαρχης αναπνοής στην ηρεμία και </a:t>
            </a:r>
          </a:p>
          <a:p>
            <a:pPr marL="0" indent="0">
              <a:buNone/>
            </a:pPr>
            <a:endParaRPr lang="el-GR" sz="2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000" dirty="0">
                <a:effectLst/>
                <a:ea typeface="Times New Roman" panose="02020603050405020304" pitchFamily="18" charset="0"/>
              </a:rPr>
              <a:t>β) αναφορά τουλάχιστον πέντε από τα 10 παρακάτω συμπτώματα όπως: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>
                <a:effectLst/>
                <a:ea typeface="Times New Roman" panose="02020603050405020304" pitchFamily="18" charset="0"/>
              </a:rPr>
              <a:t>δυσκολία στην εισπνοή,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>
                <a:effectLst/>
                <a:ea typeface="Times New Roman" panose="02020603050405020304" pitchFamily="18" charset="0"/>
              </a:rPr>
              <a:t>ανικανότητα εκτέλεσης βαθιάς εισπνοής,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>
                <a:effectLst/>
                <a:ea typeface="Times New Roman" panose="02020603050405020304" pitchFamily="18" charset="0"/>
              </a:rPr>
              <a:t>αυξημένη αναπνευστική συχνότητα (&gt;16 αναπνοές/λεπτό),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>
                <a:effectLst/>
                <a:ea typeface="Times New Roman" panose="02020603050405020304" pitchFamily="18" charset="0"/>
              </a:rPr>
              <a:t>συχνοί αναστεναγμοί/χασμουρητά,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>
                <a:effectLst/>
                <a:ea typeface="Times New Roman" panose="02020603050405020304" pitchFamily="18" charset="0"/>
              </a:rPr>
              <a:t>συχνή ανάγκη να καθαρίσει κανείς το λαιμό του,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>
                <a:effectLst/>
                <a:ea typeface="Times New Roman" panose="02020603050405020304" pitchFamily="18" charset="0"/>
              </a:rPr>
              <a:t>ευαισθησία στους μυς και στις αρθρώσεις στον ανώτερο θώρακα,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>
                <a:effectLst/>
                <a:ea typeface="Times New Roman" panose="02020603050405020304" pitchFamily="18" charset="0"/>
              </a:rPr>
              <a:t>ξηρός βήχας,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>
                <a:effectLst/>
                <a:ea typeface="Times New Roman" panose="02020603050405020304" pitchFamily="18" charset="0"/>
              </a:rPr>
              <a:t>σφίξιμο στο θώρακα,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>
                <a:effectLst/>
                <a:ea typeface="Times New Roman" panose="02020603050405020304" pitchFamily="18" charset="0"/>
              </a:rPr>
              <a:t>αίσθηση ύπαρξης μιας μάζας στο λαιμό και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>
                <a:effectLst/>
                <a:ea typeface="Times New Roman" panose="02020603050405020304" pitchFamily="18" charset="0"/>
              </a:rPr>
              <a:t>προηγούμενες ή τωρινές επιπτώσεις του στρες (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Hagman </a:t>
            </a:r>
            <a:r>
              <a:rPr lang="en-US" sz="2000" i="1" dirty="0">
                <a:effectLst/>
                <a:ea typeface="Calibri" panose="020F0502020204030204" pitchFamily="34" charset="0"/>
              </a:rPr>
              <a:t>et al</a:t>
            </a:r>
            <a:r>
              <a:rPr lang="el-GR" sz="2000" i="1" dirty="0">
                <a:effectLst/>
                <a:ea typeface="Calibri" panose="020F0502020204030204" pitchFamily="34" charset="0"/>
              </a:rPr>
              <a:t>.,</a:t>
            </a:r>
            <a:r>
              <a:rPr lang="el-GR" sz="2000" dirty="0">
                <a:effectLst/>
                <a:ea typeface="Calibri" panose="020F0502020204030204" pitchFamily="34" charset="0"/>
              </a:rPr>
              <a:t> 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 2008).</a:t>
            </a:r>
            <a:endParaRPr lang="el-GR" sz="20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91A1EDE-7789-80E7-9990-5593C604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689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/>
              <a:t>3. Επανεκπαίδευση του αναπνευστικού προτύπου </a:t>
            </a:r>
            <a:br>
              <a:rPr lang="el-GR" sz="3200" dirty="0"/>
            </a:br>
            <a:r>
              <a:rPr lang="el-GR" sz="3200" b="0" dirty="0"/>
              <a:t>(1 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40" y="1412776"/>
            <a:ext cx="8481120" cy="5184576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>
                <a:solidFill>
                  <a:srgbClr val="820000"/>
                </a:solidFill>
              </a:rPr>
              <a:t>Πώς μπορεί να περιοριστεί ο υπεραερισμός στο άσθμα;</a:t>
            </a:r>
          </a:p>
          <a:p>
            <a:pPr>
              <a:spcBef>
                <a:spcPts val="2400"/>
              </a:spcBef>
              <a:buFont typeface="Courier New" pitchFamily="49" charset="0"/>
              <a:buChar char="o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α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ναχαίτιση της ανώτερης θωρακικής αναπνοής και υιοθέτηση της ήρεμης διαφραγματικής αναπνοής από τη μύτη με παρεμβολή μικρών αναπνευστικών παύσεων </a:t>
            </a:r>
            <a:r>
              <a:rPr lang="el-GR" sz="2000" dirty="0"/>
              <a:t>(2-3 </a:t>
            </a:r>
            <a:r>
              <a:rPr lang="el-GR" sz="2000" dirty="0" err="1"/>
              <a:t>sec</a:t>
            </a:r>
            <a:r>
              <a:rPr lang="el-GR" sz="2000" dirty="0"/>
              <a:t>) 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μετά την ήρεμη εκπνοή</a:t>
            </a:r>
            <a:r>
              <a:rPr lang="el-GR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Grammatopoulou et al. 2011; 20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23)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16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‘δεν ακούμε</a:t>
            </a:r>
            <a:r>
              <a:rPr lang="en-US" sz="2400" b="1" dirty="0"/>
              <a:t> </a:t>
            </a:r>
            <a:r>
              <a:rPr lang="el-GR" sz="2400" b="1" dirty="0"/>
              <a:t>την αναπνοή μας’ </a:t>
            </a:r>
            <a:r>
              <a:rPr lang="en-US" sz="1600" dirty="0"/>
              <a:t>(</a:t>
            </a:r>
            <a:r>
              <a:rPr lang="en-US" sz="1600" dirty="0" err="1"/>
              <a:t>Innocenti</a:t>
            </a:r>
            <a:r>
              <a:rPr lang="en-US" sz="1600" dirty="0"/>
              <a:t>, 2002; McKeown, 2004)</a:t>
            </a:r>
          </a:p>
          <a:p>
            <a:endParaRPr lang="en-US" sz="2000" dirty="0"/>
          </a:p>
          <a:p>
            <a:r>
              <a:rPr lang="el-GR" sz="2000" dirty="0"/>
              <a:t>Υιοθέτηση δια βίου της συμπεριφοράς (αναπνοής) αυτής</a:t>
            </a:r>
          </a:p>
          <a:p>
            <a:r>
              <a:rPr lang="el-GR" sz="2000" dirty="0"/>
              <a:t>Ατομικές – ομαδικές συνεδρίες</a:t>
            </a:r>
          </a:p>
          <a:p>
            <a:r>
              <a:rPr lang="el-GR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el-G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λάχιστος χρόνος για την υιοθέτηση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της συμπεριφοράς/αναπνευστικού προτύπου με βάση την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GINA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περίπου 12 εβδομάδες, </a:t>
            </a:r>
          </a:p>
          <a:p>
            <a:pPr marL="0" indent="0">
              <a:buNone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με βάση το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 theoretical model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6 μήνες (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Cassidy, 1999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l-GR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7284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766" y="2485414"/>
            <a:ext cx="8229600" cy="1159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2 φάσεις:</a:t>
            </a:r>
          </a:p>
          <a:p>
            <a:r>
              <a:rPr lang="el-GR" sz="2400" b="1" dirty="0">
                <a:solidFill>
                  <a:srgbClr val="004B82"/>
                </a:solidFill>
              </a:rPr>
              <a:t>Ήρεμη εισπνοή</a:t>
            </a:r>
          </a:p>
          <a:p>
            <a:r>
              <a:rPr lang="el-GR" sz="2400" b="1" dirty="0">
                <a:solidFill>
                  <a:srgbClr val="004B82"/>
                </a:solidFill>
              </a:rPr>
              <a:t>Παθητική εκπνοή</a:t>
            </a:r>
            <a:endParaRPr lang="el-GR" sz="2400" b="1" dirty="0">
              <a:solidFill>
                <a:srgbClr val="820000"/>
              </a:solidFill>
            </a:endParaRPr>
          </a:p>
          <a:p>
            <a:endParaRPr lang="el-GR" sz="2400" b="1" dirty="0">
              <a:solidFill>
                <a:srgbClr val="004B8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3. Επανεκπαίδευση του αναπνευστικού προτύπου </a:t>
            </a:r>
            <a:br>
              <a:rPr lang="el-GR" sz="3600" dirty="0"/>
            </a:br>
            <a:r>
              <a:rPr lang="el-GR" sz="3600" b="0" dirty="0"/>
              <a:t>(2 από 4)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687" y="4059766"/>
            <a:ext cx="454447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>
                <a:solidFill>
                  <a:srgbClr val="820000"/>
                </a:solidFill>
                <a:latin typeface="+mn-lt"/>
              </a:rPr>
              <a:t>3 φάσεις: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Ήρεμη εισπνοή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Παθητική εκπνοή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Μικρή αναπνευστική παύση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76056" y="2489016"/>
            <a:ext cx="406794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b="1" dirty="0">
                <a:latin typeface="+mn-lt"/>
              </a:rPr>
              <a:t>H παθητική εκπνοή </a:t>
            </a:r>
            <a:r>
              <a:rPr lang="el-GR" sz="2400" dirty="0">
                <a:latin typeface="+mn-lt"/>
              </a:rPr>
              <a:t>αποτελεί περίοδο χαλάρωσης μέχρι την επόμενη ήρεμη εισπνοή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b="1" dirty="0">
                <a:latin typeface="+mn-lt"/>
              </a:rPr>
              <a:t>Η αναπνευστική παύση </a:t>
            </a:r>
            <a:r>
              <a:rPr lang="el-GR" sz="2400" dirty="0">
                <a:latin typeface="+mn-lt"/>
              </a:rPr>
              <a:t>μπορεί να χρησιμοποιηθεί για αναχαίτιση του υπεραερισμού</a:t>
            </a:r>
            <a:r>
              <a:rPr lang="en-US" sz="2400" dirty="0">
                <a:latin typeface="+mn-lt"/>
              </a:rPr>
              <a:t>,</a:t>
            </a:r>
            <a:r>
              <a:rPr lang="el-GR" sz="2400" dirty="0">
                <a:latin typeface="+mn-lt"/>
              </a:rPr>
              <a:t> μετά από εξάσκηση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34316" y="6488668"/>
            <a:ext cx="3905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(Innocenti, 2002; McKeown, 2004)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251520" y="1484784"/>
            <a:ext cx="8651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400" b="1" dirty="0">
                <a:latin typeface="+mn-lt"/>
              </a:rPr>
              <a:t>Το νέο αναπνευστικό πρότυπο πραγματοποιείται σε 2 ή 3 φάσεις: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55287" y="2431457"/>
            <a:ext cx="8005145" cy="25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933136" y="2628268"/>
            <a:ext cx="0" cy="386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86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D67BB7-3154-400E-B1EC-72DB3220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 anchor="ctr">
            <a:normAutofit/>
          </a:bodyPr>
          <a:lstStyle/>
          <a:p>
            <a:r>
              <a:rPr lang="el-GR" dirty="0"/>
              <a:t>Υπεραερισμός και Άσθμα (1/9)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1631C84-9272-43CE-A400-94DB71E4E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35337"/>
            <a:ext cx="4038600" cy="456338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C7DAB2-A46E-4547-A9E4-29EAFB721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l-GR" sz="1800" b="1" dirty="0">
                <a:effectLst/>
              </a:rPr>
              <a:t>Ο υπεραερισμός είναι ένας τύπος δυσλειτουργικής αναπνοής (Δ.Α.)</a:t>
            </a:r>
            <a:r>
              <a:rPr lang="el-GR" sz="1800" dirty="0">
                <a:effectLst/>
              </a:rPr>
              <a:t> και ορίζεται ως η αναπνοή πέρα από τις μεταβολικές ανάγκες του οργανισμού (</a:t>
            </a:r>
            <a:r>
              <a:rPr lang="en-US" sz="1800" dirty="0">
                <a:effectLst/>
              </a:rPr>
              <a:t>Gardner, 1996</a:t>
            </a:r>
            <a:r>
              <a:rPr lang="el-GR" sz="1800" dirty="0">
                <a:effectLst/>
              </a:rPr>
              <a:t>)</a:t>
            </a:r>
          </a:p>
          <a:p>
            <a:pPr marL="0" indent="0">
              <a:lnSpc>
                <a:spcPct val="90000"/>
              </a:lnSpc>
              <a:spcAft>
                <a:spcPts val="1000"/>
              </a:spcAft>
              <a:buNone/>
            </a:pPr>
            <a:r>
              <a:rPr lang="el-GR" sz="1800" dirty="0"/>
              <a:t>      </a:t>
            </a:r>
          </a:p>
          <a:p>
            <a:pPr marL="0" indent="0">
              <a:lnSpc>
                <a:spcPct val="90000"/>
              </a:lnSpc>
              <a:spcAft>
                <a:spcPts val="1000"/>
              </a:spcAft>
              <a:buNone/>
            </a:pPr>
            <a:r>
              <a:rPr lang="el-GR" sz="1800" dirty="0"/>
              <a:t>       «γρήγορες, βαθιές αναπνοές  ή  συχνοί  αναστεναγμοί/χασμουρητά»</a:t>
            </a:r>
            <a:endParaRPr lang="en-US" sz="1800" dirty="0">
              <a:effectLst/>
            </a:endParaRPr>
          </a:p>
          <a:p>
            <a:pPr marL="0" indent="0">
              <a:lnSpc>
                <a:spcPct val="90000"/>
              </a:lnSpc>
              <a:spcAft>
                <a:spcPts val="1000"/>
              </a:spcAft>
              <a:buNone/>
            </a:pPr>
            <a:endParaRPr lang="el-GR" sz="1800" dirty="0">
              <a:effectLst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1800" b="1" dirty="0">
                <a:effectLst/>
              </a:rPr>
              <a:t>Ο υπεραερισμός </a:t>
            </a:r>
            <a:r>
              <a:rPr lang="el-GR" sz="1800" dirty="0">
                <a:effectLst/>
              </a:rPr>
              <a:t>οδηγεί σε μείωση του αρτηριακού PCO</a:t>
            </a:r>
            <a:r>
              <a:rPr lang="el-GR" sz="1800" baseline="-25000" dirty="0">
                <a:effectLst/>
              </a:rPr>
              <a:t>2</a:t>
            </a:r>
            <a:r>
              <a:rPr lang="el-GR" sz="1800" dirty="0">
                <a:effectLst/>
              </a:rPr>
              <a:t>, υποκαπνία, αναπνευστική αλκάλωση και σωματικά συμπτώματα </a:t>
            </a:r>
            <a:r>
              <a:rPr lang="el-GR" sz="1800" b="1" dirty="0" err="1">
                <a:effectLst/>
              </a:rPr>
              <a:t>υποκαπνίας</a:t>
            </a:r>
            <a:r>
              <a:rPr lang="el-GR" sz="1800" b="1" dirty="0">
                <a:effectLst/>
              </a:rPr>
              <a:t> </a:t>
            </a:r>
            <a:r>
              <a:rPr lang="el-GR" sz="1800" dirty="0">
                <a:effectLst/>
              </a:rPr>
              <a:t>και άγχους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Gardner, 1996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l-GR" sz="18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B808B1F-ABF0-4B8E-8C84-F52CFA40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E55E3B3-0445-4CFC-BED8-763D4409E61F}" type="slidenum">
              <a:rPr lang="el-GR" smtClean="0"/>
              <a:pPr>
                <a:spcAft>
                  <a:spcPts val="600"/>
                </a:spcAft>
                <a:defRPr/>
              </a:pPr>
              <a:t>1</a:t>
            </a:fld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9E9A37-DA4D-470F-A510-4D2EF2E7FAF8}"/>
              </a:ext>
            </a:extLst>
          </p:cNvPr>
          <p:cNvSpPr/>
          <p:nvPr/>
        </p:nvSpPr>
        <p:spPr>
          <a:xfrm>
            <a:off x="1459433" y="6277689"/>
            <a:ext cx="22627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thebreathingman.wordpress.com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572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3. Επανεκπαίδευση του αναπνευστικού προτύπου </a:t>
            </a:r>
            <a:r>
              <a:rPr lang="el-GR" sz="3200" b="0" dirty="0"/>
              <a:t>(3 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1845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el-GR" sz="2600" b="1" dirty="0">
                <a:solidFill>
                  <a:srgbClr val="820000"/>
                </a:solidFill>
              </a:rPr>
              <a:t>Οδηγίες: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rgbClr val="004B82"/>
                </a:solidFill>
              </a:rPr>
              <a:t>Εισπνοή</a:t>
            </a:r>
            <a:r>
              <a:rPr lang="el-GR" sz="2400" dirty="0"/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sz="2400" u="sng" dirty="0"/>
              <a:t>Βάλτε</a:t>
            </a:r>
            <a:r>
              <a:rPr lang="en-US" sz="2400" u="sng" dirty="0"/>
              <a:t>:</a:t>
            </a:r>
            <a:endParaRPr lang="el-GR" sz="2400" u="sng" dirty="0"/>
          </a:p>
          <a:p>
            <a:pPr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−"/>
            </a:pPr>
            <a:r>
              <a:rPr lang="el-GR" sz="2400" dirty="0"/>
              <a:t>Τον δεξιό δείκτη κάθετα κάτω από τη μύτη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−"/>
            </a:pPr>
            <a:r>
              <a:rPr lang="el-GR" sz="2400" dirty="0"/>
              <a:t>Την αριστερή παλάμη στο άνω κοιλιακό τοίχωμα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endParaRPr lang="el-GR" sz="2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rgbClr val="004B82"/>
                </a:solidFill>
              </a:rPr>
              <a:t>Αναπνέετε όσο πιο ήρεμα μπορείτε (</a:t>
            </a:r>
            <a:r>
              <a:rPr lang="en-US" sz="2400" b="1" dirty="0">
                <a:solidFill>
                  <a:srgbClr val="004B82"/>
                </a:solidFill>
              </a:rPr>
              <a:t>T.V.)</a:t>
            </a:r>
            <a:r>
              <a:rPr lang="el-GR" sz="2400" b="1" dirty="0">
                <a:solidFill>
                  <a:srgbClr val="004B82"/>
                </a:solidFill>
              </a:rPr>
              <a:t>: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−"/>
            </a:pPr>
            <a:r>
              <a:rPr lang="el-GR" sz="2400" dirty="0"/>
              <a:t>Δεν </a:t>
            </a:r>
            <a:r>
              <a:rPr lang="en-US" sz="2400" dirty="0"/>
              <a:t>“</a:t>
            </a:r>
            <a:r>
              <a:rPr lang="el-GR" sz="2400" dirty="0"/>
              <a:t>ακούτε</a:t>
            </a:r>
            <a:r>
              <a:rPr lang="en-US" sz="2400" dirty="0"/>
              <a:t>”</a:t>
            </a:r>
            <a:r>
              <a:rPr lang="el-GR" sz="2400" dirty="0"/>
              <a:t> την αναπνοή σας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−"/>
            </a:pPr>
            <a:r>
              <a:rPr lang="el-GR" sz="2400" dirty="0"/>
              <a:t>Νοιώθετε </a:t>
            </a:r>
            <a:r>
              <a:rPr lang="en-US" sz="2400" dirty="0"/>
              <a:t>“</a:t>
            </a:r>
            <a:r>
              <a:rPr lang="el-GR" sz="2400" dirty="0"/>
              <a:t>ομοιόμορφη</a:t>
            </a:r>
            <a:r>
              <a:rPr lang="en-US" sz="2400" dirty="0"/>
              <a:t>”</a:t>
            </a:r>
            <a:r>
              <a:rPr lang="el-GR" sz="2400" dirty="0"/>
              <a:t> τη ροή του αέρα στο δάχτυλό σας και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−"/>
            </a:pPr>
            <a:r>
              <a:rPr lang="el-GR" sz="2400" dirty="0"/>
              <a:t>Νοιώθετε την κίνηση του διαφράγματος κάτω από την παλάμη σας (φουσκώνει ως μπαλόνι)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5713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</a:t>
            </a:r>
            <a:r>
              <a:rPr lang="el-GR" dirty="0">
                <a:latin typeface="+mn-lt"/>
              </a:rPr>
              <a:t>Γραμματοπούλου 2023</a:t>
            </a:r>
            <a:r>
              <a:rPr lang="en-US" dirty="0">
                <a:latin typeface="+mn-lt"/>
              </a:rPr>
              <a:t>; </a:t>
            </a:r>
            <a:r>
              <a:rPr lang="en-US" dirty="0" err="1">
                <a:latin typeface="+mn-lt"/>
              </a:rPr>
              <a:t>Innocenti</a:t>
            </a:r>
            <a:r>
              <a:rPr lang="en-US" dirty="0">
                <a:latin typeface="+mn-lt"/>
              </a:rPr>
              <a:t>, 2002; McKeown, 2004)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5287" y="1772816"/>
            <a:ext cx="8005145" cy="25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515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/>
              <a:t>3. Επανεκπαίδευση του αναπνευστικού προτύπου</a:t>
            </a:r>
            <a:r>
              <a:rPr lang="el-GR" dirty="0"/>
              <a:t> </a:t>
            </a:r>
            <a:r>
              <a:rPr lang="el-GR" sz="3200" b="0" dirty="0"/>
              <a:t>(4 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23" y="1916832"/>
            <a:ext cx="8229600" cy="410445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l-GR" sz="2600" b="1" dirty="0">
                <a:solidFill>
                  <a:srgbClr val="820000"/>
                </a:solidFill>
              </a:rPr>
              <a:t>Οδηγίες</a:t>
            </a:r>
            <a:r>
              <a:rPr lang="en-US" sz="2600" b="1" dirty="0">
                <a:solidFill>
                  <a:srgbClr val="820000"/>
                </a:solidFill>
              </a:rPr>
              <a:t>:</a:t>
            </a:r>
            <a:endParaRPr lang="el-GR" sz="2600" b="1" dirty="0">
              <a:solidFill>
                <a:srgbClr val="820000"/>
              </a:solidFill>
            </a:endParaRPr>
          </a:p>
          <a:p>
            <a:pPr>
              <a:spcBef>
                <a:spcPts val="2400"/>
              </a:spcBef>
            </a:pPr>
            <a:r>
              <a:rPr lang="el-GR" sz="2400" dirty="0"/>
              <a:t>Αναπνέετε πάντα μόνο από τη μύτη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Μιλάτε αργά, με μέτρια ένταση φωνής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Βήχας-χασμουρητό πάντα με κλειστό στόμα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Για ανακούφιση από το βήχα, χρησιμοποιείτε την αναπνευστική παύση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Κάνετε καθημερινή εξάσκηση: 3Χ20 λεπτά την ημέρα</a:t>
            </a:r>
          </a:p>
          <a:p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70838"/>
            <a:ext cx="115680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39274" y="2510643"/>
            <a:ext cx="8005145" cy="25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>
            <a:extLst>
              <a:ext uri="{FF2B5EF4-FFF2-40B4-BE49-F238E27FC236}">
                <a16:creationId xmlns:a16="http://schemas.microsoft.com/office/drawing/2014/main" id="{E02587FE-A5D9-0093-078C-BD9A2E8EAC3F}"/>
              </a:ext>
            </a:extLst>
          </p:cNvPr>
          <p:cNvSpPr/>
          <p:nvPr/>
        </p:nvSpPr>
        <p:spPr>
          <a:xfrm>
            <a:off x="389019" y="6307397"/>
            <a:ext cx="3534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(Grammatopoulou et al 2014; 20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23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3047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/>
              <a:t>Πως μπορούμε να αυξήσουμε την αναπνευστική παύση: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23" y="1524050"/>
            <a:ext cx="7035081" cy="468052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Περπάτημα με κλειστό στόμα - ήρεμη αναπνοή</a:t>
            </a:r>
            <a:r>
              <a:rPr lang="en-US" sz="2400" dirty="0"/>
              <a:t> </a:t>
            </a:r>
            <a:r>
              <a:rPr lang="el-GR" sz="2400" dirty="0"/>
              <a:t>από τη μύτη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Περπάτημα με κλειστό στόμα και εισπνοή από το ένα ρουθούνι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Περπάτημα με κλειστό το στόμα και κράτημα της αναπνοής (5 sec)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Περπάτημα με κράτημα αναπνοής όσο αντέχουμε, Περπάτημα και ήρεμη αναπνοή (</a:t>
            </a:r>
            <a:r>
              <a:rPr lang="en-US" sz="2400" dirty="0"/>
              <a:t>T.V.)</a:t>
            </a:r>
            <a:r>
              <a:rPr lang="el-GR" sz="2400" dirty="0"/>
              <a:t> για 30 </a:t>
            </a:r>
            <a:r>
              <a:rPr lang="el-GR" sz="2400" dirty="0" err="1"/>
              <a:t>sec</a:t>
            </a:r>
            <a:r>
              <a:rPr lang="el-GR" sz="2400" dirty="0"/>
              <a:t>  Επανάληψη της δοκιμασίας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Κολύμβηση (μακροβούτι)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/>
              <a:t>Η κάθε δραστηριότητα διαρκεί 5 λεπτά</a:t>
            </a:r>
            <a:endParaRPr lang="el-GR" b="1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766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(Inoccenti, 2002)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64495"/>
            <a:ext cx="2079585" cy="25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279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D0C378-7079-4902-BE70-BA428E5C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49D044-8E35-4E42-8DB2-A28E866D7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50405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el-GR" sz="2800" b="1" dirty="0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Μέθοδοι </a:t>
            </a:r>
          </a:p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el-GR" sz="2800" b="1" dirty="0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Επανεκπαίδευσης αναπνευστικού προτύπου:</a:t>
            </a:r>
          </a:p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Φυσικοθεραπεία (Μέθοδος </a:t>
            </a:r>
            <a:r>
              <a:rPr lang="el-G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Papworth</a:t>
            </a: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ctr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Μέθοδος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Buteyko </a:t>
            </a:r>
            <a:endParaRPr lang="el-G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Yoga  </a:t>
            </a:r>
            <a:endParaRPr lang="el-G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6712FE8-A843-4959-9E5F-27287D46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0878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D0C378-7079-4902-BE70-BA428E5C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49D044-8E35-4E42-8DB2-A28E866D7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30" y="332656"/>
            <a:ext cx="8229600" cy="619268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el-GR" sz="3800" b="1" dirty="0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Φυσικοθεραπεία (Μέθοδος </a:t>
            </a:r>
            <a:r>
              <a:rPr lang="en-US" sz="3800" b="1" dirty="0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Papworth</a:t>
            </a:r>
            <a:r>
              <a:rPr lang="el-GR" sz="3800" b="1" dirty="0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l-GR" sz="3800" b="1" baseline="30000" dirty="0">
                <a:solidFill>
                  <a:srgbClr val="004B8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300" b="1" u="sng" dirty="0">
                <a:solidFill>
                  <a:srgbClr val="004B8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300" b="1" u="sng" dirty="0">
                <a:solidFill>
                  <a:srgbClr val="004B8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Holloway &amp; West, 2007</a:t>
            </a:r>
            <a:r>
              <a:rPr lang="el-GR" sz="2300" b="1" u="sng" dirty="0">
                <a:solidFill>
                  <a:srgbClr val="004B8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sz="2300" b="1" dirty="0">
              <a:solidFill>
                <a:srgbClr val="004B8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Αναπνοή ήρεμη, αργή και “αθόρυβη” μόνο </a:t>
            </a:r>
            <a:r>
              <a:rPr lang="el-G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τη μύτη στο επίπεδο του </a:t>
            </a: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</a:t>
            </a:r>
            <a:r>
              <a:rPr lang="el-G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αναχαίτιση </a:t>
            </a:r>
            <a:r>
              <a:rPr lang="el-G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 υπεραερισμού με ήπια έκπτυξη του ανώτερου κοιλιακού τοιχώματος, </a:t>
            </a:r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χαλάρωση των επικουρικών αναπνευστικών μυών, αργή, παθητική εκπνοή, χασμουρητό και αναστεναγμό με κλειστό στόμα για μείωση του </a:t>
            </a:r>
            <a:r>
              <a:rPr lang="el-G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αναπνευστικού έργου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l-G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χέρια του ΦΘ στην εισπνοή στο ανώτερο κοιλιακό τοίχωμα λειτουργούν ως </a:t>
            </a:r>
            <a:r>
              <a:rPr lang="el-GR" sz="2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ιδιοδεκτικό ερέθισμα</a:t>
            </a:r>
            <a:r>
              <a:rPr lang="el-G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για την έναρξή της και απλά ακολουθούν την </a:t>
            </a:r>
            <a:r>
              <a:rPr lang="el-GR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εκπνευστική</a:t>
            </a:r>
            <a:r>
              <a:rPr lang="el-G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κίνηση του διαφράγματος, χωρίς να πιέζουν. </a:t>
            </a: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Διδάσκεται προοδευτικά στην </a:t>
            </a:r>
            <a:r>
              <a:rPr lang="el-GR" sz="2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ημικαθιστή, καθιστή, όρθια θέση, στις καθημερινές δραστηριότητες και στην ομιλία</a:t>
            </a:r>
            <a:r>
              <a:rPr lang="el-G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Εκπαίδευση στην αναγνώριση και διαχείριση του 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 </a:t>
            </a:r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την αλληλεπίδραση με το άσθμα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Τεχνικές χαλάρωσης (γενικές και ειδικές)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Ενσωμάτωση αναπνευστικού προτύπου με χαλάρωση στις καθημερινές δραστηριότητες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Ασκήσεις στο σπίτι με τη βοήθεια κασέτας μαγνητοφώνου ή 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el-G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6712FE8-A843-4959-9E5F-27287D46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55E3B3-0445-4CFC-BED8-763D4409E61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638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EA017A-9BC0-4E02-A0C5-28CD574B7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764704"/>
            <a:ext cx="7344816" cy="5328592"/>
          </a:xfrm>
        </p:spPr>
        <p:txBody>
          <a:bodyPr/>
          <a:lstStyle/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1800" b="1" u="sng" dirty="0">
                <a:solidFill>
                  <a:srgbClr val="3333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Η Μέθοδος </a:t>
            </a:r>
            <a:r>
              <a:rPr lang="el-GR" sz="1800" b="1" u="sng" dirty="0" err="1">
                <a:solidFill>
                  <a:srgbClr val="3333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Buteyko</a:t>
            </a:r>
            <a:r>
              <a:rPr lang="el-GR" sz="1800" b="1" dirty="0">
                <a:solidFill>
                  <a:srgbClr val="3333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αναπτύσσει ένα αποτελεσματικό πρότυπο αναπνοής με ελεγχόμενη αναπνοή και αναπνευστικές παύσεις και αποσκοπεί στην αύξηση της κυψελιδικής και αρτηριακής PCO</a:t>
            </a:r>
            <a:r>
              <a:rPr lang="el-GR" sz="18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η οποία πιθανώς μειώνει τη </a:t>
            </a:r>
            <a:r>
              <a:rPr lang="el-G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βρογχοσύσπαση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εξομαλύνει το αναπνευστικό πρότυπο και μειώνει τη δύσπνοια. </a:t>
            </a:r>
          </a:p>
          <a:p>
            <a:pPr marL="114300"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l-GR" sz="2000" b="1" u="sng" dirty="0">
                <a:solidFill>
                  <a:srgbClr val="00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lang="el-GR" sz="2000" b="1" u="sng" dirty="0" err="1">
                <a:solidFill>
                  <a:srgbClr val="00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Yoga</a:t>
            </a:r>
            <a:r>
              <a:rPr lang="el-GR" sz="2000" b="1" dirty="0">
                <a:solidFill>
                  <a:srgbClr val="00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βοηθά στη </a:t>
            </a:r>
            <a:r>
              <a:rPr lang="el-GR" sz="2000" dirty="0">
                <a:solidFill>
                  <a:srgbClr val="000000"/>
                </a:solidFill>
              </a:rPr>
              <a:t>τη 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μείωση του άγχους που σχετίζεται με την εμφάνιση συμπτωμάτων άσθματος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endParaRPr lang="el-GR" sz="2000" dirty="0"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l-GR" sz="2000" dirty="0">
                <a:cs typeface="Times New Roman" panose="02020603050405020304" pitchFamily="18" charset="0"/>
              </a:rPr>
              <a:t>(Γραμματοπούλου 2023)</a:t>
            </a:r>
            <a:endParaRPr lang="el-GR" sz="20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2403FC9-A574-4443-9126-3990F4EB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6" name="Τίτλος 5">
            <a:extLst>
              <a:ext uri="{FF2B5EF4-FFF2-40B4-BE49-F238E27FC236}">
                <a16:creationId xmlns:a16="http://schemas.microsoft.com/office/drawing/2014/main" id="{7B7318C0-1B02-4499-9378-24EBB6C0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9065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54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/>
              <a:t>Τεκμηρίωση της επανεκπαίδευσης της αναπνοής </a:t>
            </a:r>
            <a:br>
              <a:rPr lang="el-GR" sz="3200" dirty="0"/>
            </a:br>
            <a:r>
              <a:rPr lang="el-GR" sz="3200" dirty="0"/>
              <a:t>στο Άσθμα (ΦΘ κ </a:t>
            </a:r>
            <a:r>
              <a:rPr lang="en-US" sz="3200" dirty="0"/>
              <a:t>Buteyko</a:t>
            </a:r>
            <a:r>
              <a:rPr lang="el-GR" sz="3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966" y="1191685"/>
            <a:ext cx="8640960" cy="518457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2400"/>
              </a:spcBef>
              <a:buNone/>
            </a:pPr>
            <a:r>
              <a:rPr lang="el-GR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</a:t>
            </a:r>
            <a:r>
              <a:rPr lang="el-G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χει την </a:t>
            </a:r>
            <a:r>
              <a:rPr lang="el-GR" sz="29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ισχυρότερη τεκμηρίωση αποτελεσματικότητας </a:t>
            </a:r>
            <a:r>
              <a:rPr lang="el-G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 άσθμα και εφαρμόζεται ευρέως και περισσότερο από οποιαδήποτε άλλη ΦΘ παρέμβαση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(Barker et al.2013)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l-GR" sz="2400" b="1" dirty="0"/>
          </a:p>
          <a:p>
            <a:pPr>
              <a:lnSpc>
                <a:spcPct val="170000"/>
              </a:lnSpc>
              <a:spcBef>
                <a:spcPts val="2400"/>
              </a:spcBef>
            </a:pPr>
            <a:r>
              <a:rPr lang="el-GR" sz="2600" b="1" dirty="0">
                <a:solidFill>
                  <a:srgbClr val="FF0000"/>
                </a:solidFill>
              </a:rPr>
              <a:t>Βελτίωση: </a:t>
            </a:r>
            <a:r>
              <a:rPr lang="el-GR" sz="2600" b="1" dirty="0"/>
              <a:t>Ελέγχου του άσθματος και </a:t>
            </a:r>
            <a:r>
              <a:rPr lang="en-US" sz="2600" b="1" dirty="0"/>
              <a:t>ETCO</a:t>
            </a:r>
            <a:r>
              <a:rPr lang="en-US" sz="2600" b="1" baseline="-25000" dirty="0"/>
              <a:t>2</a:t>
            </a:r>
            <a:r>
              <a:rPr lang="el-GR" sz="2600" b="1" dirty="0"/>
              <a:t> </a:t>
            </a:r>
            <a:r>
              <a:rPr lang="en-US" sz="1900" dirty="0"/>
              <a:t>(Grammatopoulou et al., 2011; Meuret et al., 2007) </a:t>
            </a:r>
            <a:r>
              <a:rPr lang="el-GR" sz="1900" dirty="0"/>
              <a:t>και </a:t>
            </a:r>
            <a:r>
              <a:rPr lang="el-GR" sz="2600" b="1" dirty="0"/>
              <a:t>Ποιότητας ζωής </a:t>
            </a:r>
            <a:r>
              <a:rPr lang="el-GR" sz="1900" dirty="0"/>
              <a:t>(</a:t>
            </a:r>
            <a:r>
              <a:rPr lang="en-US" sz="1900" dirty="0"/>
              <a:t>Grammatopoulou et al. 2011; Thomas et al. 2009; Holloway &amp;</a:t>
            </a:r>
            <a:r>
              <a:rPr lang="el-GR" sz="1900" dirty="0"/>
              <a:t>ι </a:t>
            </a:r>
            <a:r>
              <a:rPr lang="en-US" sz="1900" dirty="0"/>
              <a:t>West, 2007; Thomas et al. 2003)</a:t>
            </a:r>
            <a:r>
              <a:rPr lang="el-GR" sz="2000" b="1" dirty="0"/>
              <a:t> </a:t>
            </a:r>
            <a:endParaRPr lang="en-US" sz="2000" b="1" dirty="0"/>
          </a:p>
          <a:p>
            <a:pPr>
              <a:lnSpc>
                <a:spcPct val="170000"/>
              </a:lnSpc>
              <a:spcBef>
                <a:spcPts val="2400"/>
              </a:spcBef>
            </a:pPr>
            <a:r>
              <a:rPr lang="el-GR" sz="2600" b="1" dirty="0">
                <a:solidFill>
                  <a:srgbClr val="FF0000"/>
                </a:solidFill>
              </a:rPr>
              <a:t>Μείωση</a:t>
            </a:r>
            <a:r>
              <a:rPr lang="el-GR" sz="2600" b="1" dirty="0"/>
              <a:t> Αναπνευστικής συχνότητας </a:t>
            </a:r>
            <a:r>
              <a:rPr lang="el-GR" sz="1900" dirty="0"/>
              <a:t>(</a:t>
            </a:r>
            <a:r>
              <a:rPr lang="en-US" sz="1900" dirty="0"/>
              <a:t>Grammatopoulou et al., 2011; Meuret et al., 2007; Holloway &amp;</a:t>
            </a:r>
            <a:r>
              <a:rPr lang="el-GR" sz="1900" dirty="0"/>
              <a:t>ι </a:t>
            </a:r>
            <a:r>
              <a:rPr lang="en-US" sz="1900" dirty="0"/>
              <a:t>West, 2007)</a:t>
            </a:r>
          </a:p>
          <a:p>
            <a:pPr>
              <a:spcBef>
                <a:spcPts val="2400"/>
              </a:spcBef>
            </a:pPr>
            <a:r>
              <a:rPr lang="el-GR" sz="2600" b="1" dirty="0" err="1"/>
              <a:t>Υποκαπνικών</a:t>
            </a:r>
            <a:r>
              <a:rPr lang="el-GR" sz="2600" b="1" dirty="0"/>
              <a:t> συμπτωμάτων </a:t>
            </a:r>
            <a:r>
              <a:rPr lang="el-GR" sz="1900" dirty="0"/>
              <a:t>(</a:t>
            </a:r>
            <a:r>
              <a:rPr lang="en-US" sz="1900" dirty="0"/>
              <a:t>Grammatopoulou et al. 2011; Thomas et al. 2009; Holloway &amp;</a:t>
            </a:r>
            <a:r>
              <a:rPr lang="el-GR" sz="1900" dirty="0"/>
              <a:t>ι </a:t>
            </a:r>
            <a:r>
              <a:rPr lang="en-US" sz="1900" dirty="0"/>
              <a:t>West, 2007; Thomas et al. 2003)</a:t>
            </a:r>
          </a:p>
          <a:p>
            <a:pPr marL="0" indent="0">
              <a:spcBef>
                <a:spcPts val="2400"/>
              </a:spcBef>
              <a:buNone/>
            </a:pPr>
            <a:endParaRPr lang="en-US" sz="2100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7398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400" dirty="0"/>
              <a:t>4. Άσκηση των αναπνευστικών μυών στο Άσθμα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46" y="1844824"/>
            <a:ext cx="8545354" cy="439248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200" b="1" dirty="0">
                <a:solidFill>
                  <a:srgbClr val="004B82"/>
                </a:solidFill>
              </a:rPr>
              <a:t>Στο άσθμα, η αδυναμία των αναπνευστικών μυών σχετίζεται με: 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Τη φλεγμονώδη αντίδραση των αεραγωγών 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Τη λήψη </a:t>
            </a:r>
            <a:r>
              <a:rPr lang="el-GR" sz="2200" dirty="0" err="1"/>
              <a:t>κορτικοστεροειδών</a:t>
            </a:r>
            <a:r>
              <a:rPr lang="el-GR" sz="2200" dirty="0"/>
              <a:t> 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Τη μειωμένη φυσική κατάσταση 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Το επίπεδο δύσπνοιας </a:t>
            </a:r>
            <a:r>
              <a:rPr lang="el-GR" sz="2000" dirty="0"/>
              <a:t>(</a:t>
            </a:r>
            <a:r>
              <a:rPr lang="el-GR" sz="2000" dirty="0" err="1"/>
              <a:t>Garrod</a:t>
            </a:r>
            <a:r>
              <a:rPr lang="el-GR" sz="2000" dirty="0"/>
              <a:t>, &amp; </a:t>
            </a:r>
            <a:r>
              <a:rPr lang="el-GR" sz="2000" dirty="0" err="1"/>
              <a:t>Lasserson</a:t>
            </a:r>
            <a:r>
              <a:rPr lang="el-GR" sz="2000" dirty="0"/>
              <a:t>, 2007; Troosters </a:t>
            </a:r>
            <a:r>
              <a:rPr lang="el-GR" sz="2000" dirty="0" err="1"/>
              <a:t>et</a:t>
            </a:r>
            <a:r>
              <a:rPr lang="el-GR" sz="2000" dirty="0"/>
              <a:t> </a:t>
            </a:r>
            <a:r>
              <a:rPr lang="el-GR" sz="2000" dirty="0" err="1"/>
              <a:t>al</a:t>
            </a:r>
            <a:r>
              <a:rPr lang="el-GR" sz="2000" dirty="0"/>
              <a:t>., 2005) </a:t>
            </a:r>
            <a:endParaRPr lang="en-US" sz="2000" dirty="0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4B8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αντίσταση των αεραγωγών σε ασθενείς με άσθμα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χωρίς άσθμα είναι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φορές μεγαλύτερη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Rochester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Arora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1982)</a:t>
            </a:r>
          </a:p>
          <a:p>
            <a:pPr marL="0" indent="0">
              <a:spcBef>
                <a:spcPts val="1200"/>
              </a:spcBef>
              <a:buNone/>
            </a:pPr>
            <a:endParaRPr lang="el-GR" sz="2000" b="1" dirty="0">
              <a:solidFill>
                <a:srgbClr val="CC33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l-GR" sz="2000" b="1" dirty="0">
                <a:solidFill>
                  <a:srgbClr val="CC3300"/>
                </a:solidFill>
              </a:rPr>
              <a:t>Μειωμένη </a:t>
            </a:r>
            <a:r>
              <a:rPr lang="en-US" sz="2000" b="1" dirty="0">
                <a:solidFill>
                  <a:srgbClr val="CC3300"/>
                </a:solidFill>
              </a:rPr>
              <a:t>MIP</a:t>
            </a:r>
            <a:r>
              <a:rPr lang="el-GR" sz="2000" b="1" dirty="0">
                <a:solidFill>
                  <a:srgbClr val="CC3300"/>
                </a:solidFill>
              </a:rPr>
              <a:t> έχουν οι α</a:t>
            </a:r>
            <a:r>
              <a:rPr lang="el-GR" sz="1800" b="1" dirty="0">
                <a:solidFill>
                  <a:srgbClr val="CC3300"/>
                </a:solidFill>
              </a:rPr>
              <a:t>σθενείς με άσθμα </a:t>
            </a:r>
            <a:r>
              <a:rPr lang="el-GR" sz="1800" b="1" dirty="0" err="1">
                <a:solidFill>
                  <a:srgbClr val="CC3300"/>
                </a:solidFill>
              </a:rPr>
              <a:t>vs</a:t>
            </a:r>
            <a:r>
              <a:rPr lang="el-GR" sz="1800" b="1" dirty="0">
                <a:solidFill>
                  <a:srgbClr val="CC3300"/>
                </a:solidFill>
              </a:rPr>
              <a:t> χωρίς άσθμα</a:t>
            </a:r>
            <a:r>
              <a:rPr lang="el-GR" sz="1800" dirty="0">
                <a:solidFill>
                  <a:srgbClr val="CC3300"/>
                </a:solidFill>
              </a:rPr>
              <a:t>, </a:t>
            </a:r>
            <a:r>
              <a:rPr lang="el-GR" sz="1800" dirty="0"/>
              <a:t>λόγω μειωμένης φυσικής δραστηριότητας </a:t>
            </a:r>
            <a:r>
              <a:rPr lang="el-GR" sz="1600" dirty="0"/>
              <a:t>(</a:t>
            </a:r>
            <a:r>
              <a:rPr lang="el-GR" sz="1600" dirty="0" err="1"/>
              <a:t>McConnell</a:t>
            </a:r>
            <a:r>
              <a:rPr lang="el-GR" sz="1600" dirty="0"/>
              <a:t>, 2002)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000" b="1" dirty="0" err="1">
                <a:solidFill>
                  <a:srgbClr val="820000"/>
                </a:solidFill>
              </a:rPr>
              <a:t>Aδυναμία</a:t>
            </a:r>
            <a:r>
              <a:rPr lang="el-GR" sz="2000" b="1" dirty="0">
                <a:solidFill>
                  <a:srgbClr val="820000"/>
                </a:solidFill>
              </a:rPr>
              <a:t> προκύπτει μόνο σε ασθενείς με μέτριο και σοβαρό άσθμα</a:t>
            </a:r>
            <a:r>
              <a:rPr lang="el-GR" sz="2000" dirty="0"/>
              <a:t> (Ram, 2003)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141446" y="980727"/>
            <a:ext cx="7997195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 dirty="0">
                <a:solidFill>
                  <a:srgbClr val="820000"/>
                </a:solidFill>
                <a:latin typeface="+mn-lt"/>
              </a:rPr>
              <a:t>Δύναμη Αναπνευστικών Μυών </a:t>
            </a:r>
            <a:r>
              <a:rPr lang="el-GR" sz="2800" dirty="0">
                <a:solidFill>
                  <a:srgbClr val="820000"/>
                </a:solidFill>
                <a:latin typeface="+mn-lt"/>
              </a:rPr>
              <a:t>(</a:t>
            </a:r>
            <a:r>
              <a:rPr lang="en-US" sz="2800" dirty="0">
                <a:solidFill>
                  <a:srgbClr val="820000"/>
                </a:solidFill>
                <a:latin typeface="+mn-lt"/>
              </a:rPr>
              <a:t>1</a:t>
            </a:r>
            <a:r>
              <a:rPr lang="el-GR" sz="2800" dirty="0">
                <a:solidFill>
                  <a:srgbClr val="820000"/>
                </a:solidFill>
                <a:latin typeface="+mn-lt"/>
              </a:rPr>
              <a:t> από 2)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800" dirty="0">
                <a:solidFill>
                  <a:srgbClr val="820000"/>
                </a:solidFill>
                <a:latin typeface="+mn-l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16000" y="1556792"/>
            <a:ext cx="8748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705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400" dirty="0"/>
              <a:t>Β. Άσκηση των αναπνευστικών μυών στο Άσθμα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46" y="1844824"/>
            <a:ext cx="8507288" cy="4320480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600" b="1" dirty="0">
                <a:solidFill>
                  <a:srgbClr val="004B82"/>
                </a:solidFill>
              </a:rPr>
              <a:t>Μέτρηση </a:t>
            </a:r>
            <a:r>
              <a:rPr lang="en-US" sz="2600" b="1" dirty="0">
                <a:solidFill>
                  <a:srgbClr val="004B82"/>
                </a:solidFill>
              </a:rPr>
              <a:t>M</a:t>
            </a:r>
            <a:r>
              <a:rPr lang="el-GR" sz="2600" b="1" dirty="0">
                <a:solidFill>
                  <a:srgbClr val="004B82"/>
                </a:solidFill>
              </a:rPr>
              <a:t>Ι</a:t>
            </a:r>
            <a:r>
              <a:rPr lang="en-US" sz="2600" b="1" dirty="0">
                <a:solidFill>
                  <a:srgbClr val="004B82"/>
                </a:solidFill>
              </a:rPr>
              <a:t>P</a:t>
            </a:r>
            <a:r>
              <a:rPr lang="el-GR" sz="2600" b="1" dirty="0">
                <a:solidFill>
                  <a:srgbClr val="004B82"/>
                </a:solidFill>
              </a:rPr>
              <a:t> κ </a:t>
            </a:r>
            <a:r>
              <a:rPr lang="en-US" sz="2600" b="1" dirty="0">
                <a:solidFill>
                  <a:srgbClr val="004B82"/>
                </a:solidFill>
              </a:rPr>
              <a:t>M</a:t>
            </a:r>
            <a:r>
              <a:rPr lang="el-GR" sz="2600" b="1" dirty="0">
                <a:solidFill>
                  <a:srgbClr val="004B82"/>
                </a:solidFill>
              </a:rPr>
              <a:t>Ε</a:t>
            </a:r>
            <a:r>
              <a:rPr lang="en-US" sz="2600" b="1" dirty="0">
                <a:solidFill>
                  <a:srgbClr val="004B82"/>
                </a:solidFill>
              </a:rPr>
              <a:t>P</a:t>
            </a:r>
            <a:r>
              <a:rPr lang="el-GR" sz="2600" b="1" dirty="0">
                <a:solidFill>
                  <a:srgbClr val="004B82"/>
                </a:solidFill>
              </a:rPr>
              <a:t> </a:t>
            </a:r>
            <a:r>
              <a:rPr lang="el-GR" sz="2600" dirty="0"/>
              <a:t>	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200" dirty="0"/>
              <a:t>Η πίεση καταγράφεται στη διάρκεια μιας βραχείας (2 sec) μέγιστης εισπνοής (τεχνική Müller) ή εκπνοής (τεχνική Valsava) κ σε υγιή άτομα μπορεί να υπερβεί τα 30 kPa (1kPa = 10.2 cm H2O)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200" dirty="0"/>
              <a:t>Η </a:t>
            </a:r>
            <a:r>
              <a:rPr lang="en-US" sz="2200" dirty="0"/>
              <a:t>MIP</a:t>
            </a:r>
            <a:r>
              <a:rPr lang="el-GR" sz="2200" dirty="0"/>
              <a:t> μετριέται 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ξεκινώντας από την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RVC</a:t>
            </a:r>
            <a:r>
              <a:rPr lang="el-GR" sz="2200" dirty="0"/>
              <a:t> </a:t>
            </a:r>
            <a:endParaRPr lang="en-US" sz="22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200" dirty="0"/>
              <a:t>Η </a:t>
            </a:r>
            <a:r>
              <a:rPr lang="en-US" sz="2200" dirty="0"/>
              <a:t>MEP</a:t>
            </a:r>
            <a:r>
              <a:rPr lang="el-GR" sz="2200" dirty="0"/>
              <a:t> μετριέται 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ξεκινώντας από την</a:t>
            </a:r>
            <a:r>
              <a:rPr lang="el-GR" sz="2200" dirty="0"/>
              <a:t> TLC </a:t>
            </a:r>
            <a:endParaRPr lang="en-US" sz="22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200" b="1" dirty="0"/>
              <a:t>Σε απόλυτους αριθμούς η </a:t>
            </a:r>
            <a:r>
              <a:rPr lang="en-US" sz="2200" b="1" dirty="0"/>
              <a:t>MEP</a:t>
            </a:r>
            <a:r>
              <a:rPr lang="el-GR" sz="2200" b="1" dirty="0"/>
              <a:t> = 2πλάσια της </a:t>
            </a:r>
            <a:r>
              <a:rPr lang="en-US" sz="2200" b="1" dirty="0"/>
              <a:t>MIP</a:t>
            </a:r>
            <a:endParaRPr lang="el-GR" sz="2200" b="1" dirty="0"/>
          </a:p>
          <a:p>
            <a:pPr marL="0" indent="0">
              <a:spcBef>
                <a:spcPts val="2400"/>
              </a:spcBef>
              <a:buNone/>
            </a:pPr>
            <a:endParaRPr lang="el-GR" sz="2400" b="1" dirty="0">
              <a:solidFill>
                <a:srgbClr val="004B82"/>
              </a:solidFill>
            </a:endParaRP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203848" y="5794906"/>
            <a:ext cx="2214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(Black &amp; Hyatt, 1969)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141446" y="980727"/>
            <a:ext cx="7997195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 dirty="0">
                <a:solidFill>
                  <a:srgbClr val="820000"/>
                </a:solidFill>
                <a:latin typeface="+mn-lt"/>
              </a:rPr>
              <a:t>Δύναμη Αναπνευστικών Μυών </a:t>
            </a:r>
            <a:r>
              <a:rPr lang="el-GR" sz="2800" dirty="0">
                <a:solidFill>
                  <a:srgbClr val="820000"/>
                </a:solidFill>
                <a:latin typeface="+mn-lt"/>
              </a:rPr>
              <a:t>(2 από 2)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 dirty="0">
                <a:solidFill>
                  <a:srgbClr val="820000"/>
                </a:solidFill>
                <a:latin typeface="+mn-lt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6000" y="1556792"/>
            <a:ext cx="8748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655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/>
              <a:t>Ενδεικτικά Πρωτόκολλα Άσκησης Αναπνευστικών Μυών στο Άσθμα </a:t>
            </a:r>
            <a:r>
              <a:rPr lang="el-GR" sz="3200" b="0" dirty="0"/>
              <a:t>(1 από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306873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117251" y="1484784"/>
            <a:ext cx="31584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rgbClr val="820000"/>
                </a:solidFill>
                <a:latin typeface="+mn-lt"/>
              </a:rPr>
              <a:t>Weiner et al. (1992</a:t>
            </a:r>
            <a:r>
              <a:rPr lang="en-US" sz="2600" b="1" dirty="0">
                <a:solidFill>
                  <a:srgbClr val="820000"/>
                </a:solidFill>
                <a:latin typeface="+mn-lt"/>
              </a:rPr>
              <a:t>a</a:t>
            </a:r>
            <a:r>
              <a:rPr lang="el-GR" sz="2600" b="1" dirty="0">
                <a:solidFill>
                  <a:srgbClr val="820000"/>
                </a:solidFill>
                <a:latin typeface="+mn-lt"/>
              </a:rPr>
              <a:t>)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58057" y="1977227"/>
            <a:ext cx="8748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497063" y="1481962"/>
            <a:ext cx="34637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820000"/>
                </a:solidFill>
                <a:latin typeface="+mn-lt"/>
              </a:rPr>
              <a:t>McConnell et al</a:t>
            </a:r>
            <a:r>
              <a:rPr lang="el-GR" sz="2600" b="1" dirty="0">
                <a:solidFill>
                  <a:srgbClr val="820000"/>
                </a:solidFill>
                <a:latin typeface="+mn-lt"/>
              </a:rPr>
              <a:t>.</a:t>
            </a:r>
            <a:r>
              <a:rPr lang="en-US" sz="2600" b="1" dirty="0">
                <a:solidFill>
                  <a:srgbClr val="820000"/>
                </a:solidFill>
                <a:latin typeface="+mn-lt"/>
              </a:rPr>
              <a:t> (1998) 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355976" y="2132856"/>
            <a:ext cx="0" cy="4536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497063" y="2038923"/>
            <a:ext cx="44094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200" b="1" dirty="0">
                <a:latin typeface="+mn-lt"/>
              </a:rPr>
              <a:t>Πρόγραμμα 3 εβδομάδων</a:t>
            </a:r>
            <a:r>
              <a:rPr lang="el-GR" sz="2200" dirty="0">
                <a:latin typeface="+mn-lt"/>
              </a:rPr>
              <a:t>: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200" dirty="0">
                <a:latin typeface="+mn-lt"/>
              </a:rPr>
              <a:t>30 αναπνοές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200" dirty="0">
                <a:latin typeface="+mn-lt"/>
              </a:rPr>
              <a:t>~ στο 50% της </a:t>
            </a:r>
            <a:r>
              <a:rPr lang="en-US" sz="2200" dirty="0">
                <a:latin typeface="+mn-lt"/>
              </a:rPr>
              <a:t>MIP</a:t>
            </a:r>
            <a:r>
              <a:rPr lang="el-GR" sz="2200" dirty="0">
                <a:latin typeface="+mn-lt"/>
              </a:rPr>
              <a:t>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200" dirty="0">
                <a:latin typeface="+mn-lt"/>
              </a:rPr>
              <a:t>2 φ/ημέρα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7251" y="2038923"/>
            <a:ext cx="42387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200" b="1" dirty="0">
                <a:latin typeface="+mn-lt"/>
              </a:rPr>
              <a:t>6άμηνο πρόγραμμα </a:t>
            </a:r>
            <a:r>
              <a:rPr lang="el-GR" sz="2200" dirty="0">
                <a:latin typeface="+mn-lt"/>
              </a:rPr>
              <a:t>με εξασκητή SIMT, 5 φ/εβδομάδα, 30 λεπτά, με αντίσταση στο 15% της </a:t>
            </a:r>
            <a:r>
              <a:rPr lang="en-US" sz="2200" dirty="0">
                <a:latin typeface="+mn-lt"/>
              </a:rPr>
              <a:t>MIP</a:t>
            </a:r>
            <a:r>
              <a:rPr lang="el-GR" sz="2200" dirty="0">
                <a:latin typeface="+mn-lt"/>
              </a:rPr>
              <a:t>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200" dirty="0">
                <a:latin typeface="+mn-lt"/>
              </a:rPr>
              <a:t>Μέσα σε 1 μήνα: προοδευτική </a:t>
            </a:r>
            <a:r>
              <a:rPr lang="el-GR" sz="2200" b="1" dirty="0">
                <a:solidFill>
                  <a:srgbClr val="004B82"/>
                </a:solidFill>
                <a:latin typeface="+mn-lt"/>
              </a:rPr>
              <a:t>↑</a:t>
            </a:r>
            <a:r>
              <a:rPr lang="el-GR" sz="2200" dirty="0">
                <a:solidFill>
                  <a:srgbClr val="004B82"/>
                </a:solidFill>
                <a:latin typeface="+mn-lt"/>
              </a:rPr>
              <a:t> </a:t>
            </a:r>
            <a:r>
              <a:rPr lang="el-GR" sz="2200" dirty="0">
                <a:latin typeface="+mn-lt"/>
              </a:rPr>
              <a:t>αντίστασης μέχρι το 60% της </a:t>
            </a:r>
            <a:r>
              <a:rPr lang="en-US" sz="2200" dirty="0">
                <a:latin typeface="+mn-lt"/>
              </a:rPr>
              <a:t>MIP</a:t>
            </a:r>
            <a:r>
              <a:rPr lang="el-GR" sz="2200" dirty="0">
                <a:latin typeface="+mn-lt"/>
              </a:rPr>
              <a:t>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200" dirty="0">
                <a:latin typeface="+mn-lt"/>
              </a:rPr>
              <a:t>Κάθε 2 μήνες: προσαρμογή της αντίστασης σύμφωνα με τη νέα τιμή της </a:t>
            </a:r>
            <a:r>
              <a:rPr lang="en-US" sz="2200" dirty="0">
                <a:latin typeface="+mn-lt"/>
              </a:rPr>
              <a:t>MIP</a:t>
            </a:r>
            <a:r>
              <a:rPr lang="el-GR" sz="2200" dirty="0">
                <a:latin typeface="+mn-lt"/>
              </a:rPr>
              <a:t>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200" dirty="0">
                <a:latin typeface="+mn-lt"/>
              </a:rPr>
              <a:t>Στους 2 τελευταίους μήνες: αντίσταση </a:t>
            </a:r>
            <a:r>
              <a:rPr lang="el-GR" sz="2200" dirty="0"/>
              <a:t>~ </a:t>
            </a:r>
            <a:r>
              <a:rPr lang="el-GR" sz="2200" dirty="0">
                <a:latin typeface="+mn-lt"/>
              </a:rPr>
              <a:t>στο 80% της </a:t>
            </a:r>
            <a:r>
              <a:rPr lang="en-US" sz="2200" dirty="0">
                <a:latin typeface="+mn-lt"/>
              </a:rPr>
              <a:t>MIP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723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Πότε Κάνουμε Υπεραερισμό</a:t>
            </a:r>
            <a:r>
              <a:rPr lang="en-US" dirty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rgbClr val="820000"/>
              </a:buClr>
            </a:pPr>
            <a:r>
              <a:rPr lang="el-GR" sz="2400" dirty="0"/>
              <a:t>Σε έντονη Φ.Δ. </a:t>
            </a:r>
          </a:p>
          <a:p>
            <a:pPr>
              <a:spcBef>
                <a:spcPts val="1800"/>
              </a:spcBef>
              <a:buClr>
                <a:srgbClr val="820000"/>
              </a:buClr>
            </a:pPr>
            <a:r>
              <a:rPr lang="el-GR" sz="2400" dirty="0"/>
              <a:t>Σε άγχος -  πανικό</a:t>
            </a:r>
          </a:p>
          <a:p>
            <a:pPr>
              <a:spcBef>
                <a:spcPts val="1800"/>
              </a:spcBef>
              <a:buClr>
                <a:srgbClr val="820000"/>
              </a:buClr>
            </a:pPr>
            <a:r>
              <a:rPr lang="el-GR" sz="2400" dirty="0"/>
              <a:t>Σε πόνο </a:t>
            </a:r>
          </a:p>
          <a:p>
            <a:pPr>
              <a:spcBef>
                <a:spcPts val="1800"/>
              </a:spcBef>
              <a:buClr>
                <a:srgbClr val="820000"/>
              </a:buClr>
            </a:pPr>
            <a:r>
              <a:rPr lang="el-GR" sz="2400" dirty="0"/>
              <a:t>Όταν κάνει πολλή ζέστη</a:t>
            </a:r>
          </a:p>
          <a:p>
            <a:pPr>
              <a:spcBef>
                <a:spcPts val="1800"/>
              </a:spcBef>
              <a:buClr>
                <a:srgbClr val="820000"/>
              </a:buClr>
            </a:pPr>
            <a:r>
              <a:rPr lang="el-GR" sz="2400" dirty="0"/>
              <a:t>Όταν μιλούμε - γελάμε ή κλαίμε δυνατά</a:t>
            </a:r>
          </a:p>
          <a:p>
            <a:pPr>
              <a:spcBef>
                <a:spcPts val="1800"/>
              </a:spcBef>
              <a:buClr>
                <a:srgbClr val="820000"/>
              </a:buClr>
            </a:pPr>
            <a:r>
              <a:rPr lang="el-GR" sz="2400" dirty="0"/>
              <a:t>Όταν τρώμε γρήγορα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8264" y="5936672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(Morgan, 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5139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/>
              <a:t>Ενδεικτικά Πρωτόκολλα Άσκησης Αναπνευστικών Μυών στο Άσθμα </a:t>
            </a:r>
            <a:r>
              <a:rPr lang="el-GR" sz="3200" b="0" dirty="0"/>
              <a:t>(2 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51" y="3643163"/>
            <a:ext cx="4238725" cy="259228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el-GR" sz="2200" dirty="0"/>
              <a:t>1η εβδομάδα: η αντίσταση στο 15% της </a:t>
            </a:r>
            <a:r>
              <a:rPr lang="en-US" sz="2200" dirty="0"/>
              <a:t>MIP</a:t>
            </a:r>
            <a:r>
              <a:rPr lang="el-GR" sz="2200" dirty="0"/>
              <a:t>  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el-GR" sz="2200" dirty="0"/>
              <a:t>Σε 1 μήνα: προοδευτική αύξηση μέχρι το 60% της </a:t>
            </a:r>
            <a:r>
              <a:rPr lang="en-US" sz="2200" dirty="0"/>
              <a:t>MIP</a:t>
            </a:r>
            <a:r>
              <a:rPr lang="el-GR" sz="2200" dirty="0"/>
              <a:t> 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el-GR" sz="2200" dirty="0"/>
              <a:t>Στους 2 τελευταίους μήνες: η  αντίσταση ~ στο 80% της </a:t>
            </a:r>
            <a:r>
              <a:rPr lang="en-US" sz="2200" dirty="0"/>
              <a:t>MIP</a:t>
            </a:r>
            <a:endParaRPr lang="el-GR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306873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117251" y="1484784"/>
            <a:ext cx="31729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rgbClr val="820000"/>
                </a:solidFill>
                <a:latin typeface="+mn-lt"/>
              </a:rPr>
              <a:t>Weiner et al. (1992</a:t>
            </a:r>
            <a:r>
              <a:rPr lang="en-US" sz="2600" b="1" dirty="0">
                <a:solidFill>
                  <a:srgbClr val="820000"/>
                </a:solidFill>
                <a:latin typeface="+mn-lt"/>
              </a:rPr>
              <a:t>b</a:t>
            </a:r>
            <a:r>
              <a:rPr lang="el-GR" sz="2600" b="1" dirty="0">
                <a:solidFill>
                  <a:srgbClr val="820000"/>
                </a:solidFill>
                <a:latin typeface="+mn-lt"/>
              </a:rPr>
              <a:t>)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58057" y="1977227"/>
            <a:ext cx="8748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716016" y="1484784"/>
            <a:ext cx="29933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rgbClr val="820000"/>
                </a:solidFill>
                <a:latin typeface="+mn-lt"/>
              </a:rPr>
              <a:t>Weiner et al. (2002) 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355976" y="2132856"/>
            <a:ext cx="0" cy="4536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497063" y="3643163"/>
            <a:ext cx="45862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l-GR" sz="2200" dirty="0">
                <a:latin typeface="+mn-lt"/>
              </a:rPr>
              <a:t>1η εβδομάδα: η αντίσταση στο 15% της </a:t>
            </a:r>
            <a:r>
              <a:rPr lang="en-US" sz="2200" dirty="0">
                <a:latin typeface="+mn-lt"/>
              </a:rPr>
              <a:t>MIP</a:t>
            </a:r>
            <a:r>
              <a:rPr lang="el-GR" sz="2200" dirty="0">
                <a:latin typeface="+mn-lt"/>
              </a:rPr>
              <a:t> </a:t>
            </a:r>
          </a:p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l-GR" sz="2200" dirty="0">
                <a:latin typeface="+mn-lt"/>
              </a:rPr>
              <a:t>Σε 1 μήνα: προοδευτική αύξηση μέχρι το 60% της </a:t>
            </a:r>
            <a:r>
              <a:rPr lang="en-US" sz="2200" dirty="0">
                <a:latin typeface="+mn-lt"/>
              </a:rPr>
              <a:t>MIP</a:t>
            </a:r>
            <a:endParaRPr lang="el-GR" sz="2200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l-GR" sz="2200" dirty="0">
                <a:latin typeface="+mn-lt"/>
              </a:rPr>
              <a:t>Στους 2 τελευταίους μήνες </a:t>
            </a:r>
            <a:r>
              <a:rPr lang="el-GR" sz="2400" b="1" dirty="0">
                <a:solidFill>
                  <a:srgbClr val="000000"/>
                </a:solidFill>
                <a:sym typeface="Wingdings 3" pitchFamily="18" charset="2"/>
              </a:rPr>
              <a:t></a:t>
            </a:r>
            <a:r>
              <a:rPr lang="el-GR" sz="2200" dirty="0">
                <a:latin typeface="+mn-lt"/>
              </a:rPr>
              <a:t> η αντίσταση </a:t>
            </a:r>
            <a:r>
              <a:rPr lang="el-GR" sz="2200" dirty="0"/>
              <a:t>~ </a:t>
            </a:r>
            <a:r>
              <a:rPr lang="el-GR" sz="2200" dirty="0">
                <a:latin typeface="+mn-lt"/>
              </a:rPr>
              <a:t>στο 80% της </a:t>
            </a:r>
            <a:r>
              <a:rPr lang="en-US" sz="2200" dirty="0">
                <a:latin typeface="+mn-lt"/>
              </a:rPr>
              <a:t>MIP</a:t>
            </a:r>
            <a:endParaRPr lang="el-GR" sz="22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7063" y="2132856"/>
            <a:ext cx="45862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200" b="1" dirty="0">
                <a:latin typeface="+mn-lt"/>
              </a:rPr>
              <a:t>20 εβδομάδες άσκηση </a:t>
            </a:r>
            <a:r>
              <a:rPr lang="el-GR" sz="2200" dirty="0">
                <a:latin typeface="+mn-lt"/>
              </a:rPr>
              <a:t>με εξασκητή ρυθμιζόμενης πίεσης IMT, 6 φ/εβδ., 30 λεπτά/συνεδρία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7251" y="2132856"/>
            <a:ext cx="42387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200" b="1" dirty="0">
                <a:latin typeface="+mn-lt"/>
              </a:rPr>
              <a:t>3μηνο πρόγραμμα </a:t>
            </a:r>
            <a:r>
              <a:rPr lang="el-GR" sz="2200" dirty="0">
                <a:latin typeface="+mn-lt"/>
              </a:rPr>
              <a:t>με εξασκητή ρυθμιζόμενης πίεσης IMT, 6 φ/εβδ., 30 λεπτά/συνεδρία </a:t>
            </a:r>
          </a:p>
        </p:txBody>
      </p:sp>
    </p:spTree>
    <p:extLst>
      <p:ext uri="{BB962C8B-B14F-4D97-AF65-F5344CB8AC3E}">
        <p14:creationId xmlns:p14="http://schemas.microsoft.com/office/powerpoint/2010/main" val="1025530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85" y="18864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l-GR" dirty="0"/>
              <a:t>εκμηρίωση της άσκησης των αναπνευστικών μυών στο Άσθμα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8232"/>
            <a:ext cx="8229600" cy="136815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Βελτίωση της δύναμης των αναπνευστικών μυών </a:t>
            </a:r>
            <a:r>
              <a:rPr lang="el-GR" sz="1800" dirty="0"/>
              <a:t>(</a:t>
            </a:r>
            <a:r>
              <a:rPr lang="en-US" sz="1800" dirty="0"/>
              <a:t>Silva et al. 2013</a:t>
            </a:r>
            <a:r>
              <a:rPr lang="el-GR" sz="1800" dirty="0"/>
              <a:t>)  </a:t>
            </a:r>
          </a:p>
          <a:p>
            <a:pPr>
              <a:spcBef>
                <a:spcPts val="1800"/>
              </a:spcBef>
            </a:pPr>
            <a:r>
              <a:rPr lang="el-GR" sz="2000" dirty="0"/>
              <a:t>Αδυναμία γενίκευσης άλλων αποτελεσμάτων</a:t>
            </a:r>
          </a:p>
          <a:p>
            <a:pPr>
              <a:spcBef>
                <a:spcPts val="1800"/>
              </a:spcBef>
            </a:pPr>
            <a:endParaRPr lang="el-GR" sz="1800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6116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173A92-6767-442C-9743-0DA1C0F2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3DB5D14-EEC4-44E5-B7F2-409C79B2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C0819B3-4EF1-499C-8B34-D554ACDF0D2B}"/>
              </a:ext>
            </a:extLst>
          </p:cNvPr>
          <p:cNvSpPr/>
          <p:nvPr/>
        </p:nvSpPr>
        <p:spPr>
          <a:xfrm>
            <a:off x="827584" y="147689"/>
            <a:ext cx="7488832" cy="576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l-GR" sz="28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Ενδεικτικές συνεδρίες ΦΘ στο άσθμα </a:t>
            </a:r>
            <a:endParaRPr lang="el-GR" sz="2800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rgbClr val="33339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Αρχικές μετρήσεις - αξιολόγηση:</a:t>
            </a:r>
            <a:endParaRPr lang="el-GR" sz="2000" dirty="0">
              <a:solidFill>
                <a:srgbClr val="33339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Πνευμονική λειτουργία (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FEV</a:t>
            </a:r>
            <a:r>
              <a:rPr lang="el-GR" sz="20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και PEF)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Έλεγχος του άσθματος (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ACT</a:t>
            </a:r>
            <a:r>
              <a:rPr lang="el-GR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el-GR" sz="2000" dirty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Ένταση της δύσπνοιας (κλίμακα 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Borg</a:t>
            </a:r>
            <a:r>
              <a:rPr lang="el-GR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el-GR" sz="2000" dirty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Λειτουργική δύσπνοια 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(MRC)</a:t>
            </a:r>
            <a:endParaRPr lang="el-GR" sz="2000" dirty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Συμπτώματα Υπεραερισμού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(NQ)</a:t>
            </a:r>
            <a:endParaRPr lang="el-GR" sz="2000" dirty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ΒΗΤ  </a:t>
            </a:r>
            <a:endParaRPr lang="el-GR" sz="2000" dirty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Αναπνευστική συχνότητα </a:t>
            </a:r>
            <a:endParaRPr lang="el-GR" sz="2000" dirty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ETCO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2 </a:t>
            </a:r>
            <a:endParaRPr lang="el-GR" sz="2000" dirty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Δύναμη αναπνευστικών μυών (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MIP</a:t>
            </a:r>
            <a:r>
              <a:rPr lang="el-GR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MEP</a:t>
            </a:r>
            <a:r>
              <a:rPr lang="el-GR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el-GR" sz="2000" dirty="0">
              <a:latin typeface="+mn-lt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l-GR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 </a:t>
            </a:r>
            <a:r>
              <a:rPr lang="el-GR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(Γραμματοπούλου, 2023)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5712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D58F07-8B12-4CB5-8CE8-E00CEEAA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BFCA4829-0682-4EBC-BDAE-10314D06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817E249-B00A-48EF-AD1D-6E33555732BD}"/>
              </a:ext>
            </a:extLst>
          </p:cNvPr>
          <p:cNvSpPr/>
          <p:nvPr/>
        </p:nvSpPr>
        <p:spPr>
          <a:xfrm>
            <a:off x="0" y="136524"/>
            <a:ext cx="9144000" cy="6912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b="1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Συνεδρία πρώτη</a:t>
            </a:r>
            <a:r>
              <a:rPr lang="el-GR" b="1" u="sng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dirty="0">
              <a:solidFill>
                <a:srgbClr val="3333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500" b="1" u="sng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Στόχος:</a:t>
            </a:r>
            <a:r>
              <a:rPr lang="el-GR" sz="1500" b="1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Επανεκπαίδευση του αναπνευστικού προτύπου.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5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Θέση ασθενή</a:t>
            </a: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Αναπαυτική ημικαθιστή ή πλάγια ημικαθιστή θέση (45</a:t>
            </a:r>
            <a:r>
              <a:rPr lang="el-GR" sz="15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επί κλίνης με υποστήριξη κεφαλής και άκρων. </a:t>
            </a:r>
            <a:r>
              <a:rPr lang="el-G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Χρησιμοποίηση καθρέπτη για ανατροφοδότηση </a:t>
            </a:r>
            <a:endParaRPr lang="el-GR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500" b="1" u="sng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Περιεχόμενο συνεδρίας</a:t>
            </a:r>
            <a:endParaRPr lang="el-GR" sz="15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l-GR" sz="1500" b="1" u="sng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Ενημέρωση για: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 συμμόρφωση στην φαρμακευτική αγωγή </a:t>
            </a:r>
            <a:endParaRPr lang="el-GR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 χρήση </a:t>
            </a:r>
            <a:r>
              <a:rPr lang="el-GR" sz="15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ροομέτρου</a:t>
            </a:r>
            <a:r>
              <a:rPr lang="el-G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(μέτρηση PEF) </a:t>
            </a:r>
            <a:endParaRPr lang="el-GR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Την επίδραση του άσθματος στο πρότυπο της αναπνοής με πρόκληση  συμπτωμάτων </a:t>
            </a:r>
            <a:endParaRPr lang="el-GR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οφέλη από την επανεκπαίδευση της ήρεμης αργής διαφραγματικής αναπνοής μόνο από τη μύτη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l-G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l-GR" sz="1500" b="1" u="sng" dirty="0">
                <a:solidFill>
                  <a:srgbClr val="CC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Εκπαίδευση στην ήρεμη και αργή διαφραγματική  αναπνοή από τη μύτη</a:t>
            </a:r>
            <a:r>
              <a:rPr lang="el-GR" sz="1500" b="1" dirty="0">
                <a:solidFill>
                  <a:srgbClr val="CC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επικόλληση ειδικής αυτοκόλλητης ταινίας με οπές στο στόμα του ασθενή.</a:t>
            </a:r>
            <a:endParaRPr lang="el-GR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l-GR" sz="15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Κριτήρια επάρκειας της δεξιότητας</a:t>
            </a:r>
            <a:r>
              <a:rPr lang="el-G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“αθόρυβη” αναπνοή, κατάργηση της ανώτερης θωρακικής αναπνοής, έκπτυξη του ανώτερου κοιλιακού τοιχώματος, αίσθημα χαλάρωσης, μείωση της αναπνευστικής συχνότητας, βελτίωση της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ETCO</a:t>
            </a:r>
            <a:r>
              <a:rPr lang="el-GR" sz="1500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l-GR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l-GR" sz="1500" b="1" u="sng" dirty="0">
                <a:solidFill>
                  <a:srgbClr val="82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Γραπτές οδηγίες για το σπίτι: </a:t>
            </a:r>
            <a:r>
              <a:rPr lang="el-G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Επανάληψη του “διδαχθέντος” αναπνευστικού </a:t>
            </a:r>
            <a:r>
              <a:rPr lang="el-GR" sz="15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l-G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τύπου 2 φορές/ημέρα, με προοδευτική αύξηση της διάρκειας</a:t>
            </a:r>
            <a:endParaRPr lang="el-GR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5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Διάρκεια συνεδρίας: 60 λεπτά. </a:t>
            </a:r>
            <a:r>
              <a:rPr lang="el-GR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 </a:t>
            </a:r>
            <a:r>
              <a:rPr lang="el-GR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(Γραμματοπούλου, 2023)</a:t>
            </a:r>
            <a:endParaRPr lang="el-GR" sz="1600" dirty="0">
              <a:latin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l-GR" sz="1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18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7CADE8-6251-4780-AA97-28292E0D5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E1927B58-EE9F-4EAF-8B7E-DC727133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5C67D48-56CB-4470-A6D7-E03B9CF1185A}"/>
              </a:ext>
            </a:extLst>
          </p:cNvPr>
          <p:cNvSpPr/>
          <p:nvPr/>
        </p:nvSpPr>
        <p:spPr>
          <a:xfrm>
            <a:off x="390546" y="40347"/>
            <a:ext cx="8733656" cy="696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400" b="1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Συνεδρία δεύτερη  </a:t>
            </a:r>
            <a:r>
              <a:rPr lang="el-G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Διάρκεια συνεδρίας: 60 λεπτά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400" b="1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Στόχος: Ενσωμάτωση παύσεων</a:t>
            </a:r>
            <a:r>
              <a:rPr lang="en-US" sz="1400" b="1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b="1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στην ήρεμη-αργή διαφραγματική αναπνοή από τη μύτη σε όλες τις δραστηριότητες.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Θέση ασθενή</a:t>
            </a:r>
            <a:r>
              <a:rPr lang="el-GR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Θέσεις χαλάρωσης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400" b="1" u="sng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Περιεχόμενο συνεδρίας</a:t>
            </a:r>
            <a:endParaRPr lang="el-GR" sz="14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l-GR" sz="1400" b="1" u="sng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Επίδειξη αναπνευστικού προτύπου εκ μέρους του ασθενή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διορθώσεις για απόκτηση ελέγχου (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empowerment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και ενίσχυση (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reinforcement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της δεξιότητας.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400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Ενημέρωση </a:t>
            </a:r>
            <a:r>
              <a:rPr lang="el-GR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για: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Σημαντικότητα ενσωμάτωσης των παύσεων στην ήρεμη - αργή διαφραγματικής αναπνοή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Προσαρμογή σε όλες τις δραστηριότητες π.χ. βάδιση (2 βήματα στην εισπνοή, 3-4 στην εκπνοή, αναπνευστική παύση 2-3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κ.ο.κ.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ομιλία (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4-6 λέξεις στην ήρεμη εκπνοή, στην ανακούφιση από το βήχα (παύσεις για να εκλείψει το ‘γαργαλητό στο λαιμό’), χασμουρητό και αναστεναγμό (με κλειστό στόμα)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Αυτο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-αξιολόγηση προόδου με μέτρηση του μέγιστου ΒΗΤ (λεπτά σε ενήλικες, αριθμός βημάτων σε παιδιά)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l-GR" sz="1400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Εκπαίδευση</a:t>
            </a:r>
            <a:r>
              <a:rPr lang="el-GR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Επαναλήψεις προτύπου αναπνοής και αξιολόγηση της επάρκειας της δεξιότητας </a:t>
            </a:r>
            <a:endParaRPr lang="el-G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Προοδευτική αύξηση του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BHT</a:t>
            </a:r>
            <a:r>
              <a:rPr lang="el-G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(βάδιση, μακροβούτι, κ.α.) με στόχο τα 30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</a:t>
            </a:r>
            <a:endParaRPr lang="el-G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400" b="1" dirty="0">
                <a:solidFill>
                  <a:srgbClr val="82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l-GR" sz="1400" b="1" u="sng" dirty="0">
                <a:solidFill>
                  <a:srgbClr val="82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Διδασκαλία τεχνικών χαλάρωσης </a:t>
            </a:r>
            <a:r>
              <a:rPr lang="el-G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(προοδευτική </a:t>
            </a:r>
            <a:r>
              <a:rPr lang="el-GR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μυική</a:t>
            </a:r>
            <a:r>
              <a:rPr lang="el-G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χαλάρωση, </a:t>
            </a:r>
            <a:r>
              <a:rPr lang="el-GR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biofeedback</a:t>
            </a:r>
            <a:r>
              <a:rPr lang="el-G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κ.α.)</a:t>
            </a:r>
            <a:endParaRPr lang="el-G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l-GR" sz="1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Γραπτές οδηγίες για το σπίτι</a:t>
            </a:r>
            <a:r>
              <a:rPr lang="el-GR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Επανάληψη 2 φορές/ημέρα με υιοθέτηση σε όλες τις δραστηριότητες</a:t>
            </a:r>
            <a:endParaRPr lang="el-G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Ασκήσεις χαλάρωσης μία φορά/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ημέρα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Αξιολόγηση της προόδου με τη μέτρηση του μέγιστου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BHT 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φορά/εβδομάδα </a:t>
            </a:r>
            <a:r>
              <a:rPr lang="el-GR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            </a:t>
            </a:r>
            <a:r>
              <a:rPr lang="el-GR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(Γραμματοπούλου, 2023)</a:t>
            </a:r>
            <a:endParaRPr lang="el-G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44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F420E-05D2-4D8B-A9FE-9A05B6FDF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D25B13E-053E-4A93-9328-F567CDA6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DAFACAD-E406-4217-B544-A300CFDF0D84}"/>
              </a:ext>
            </a:extLst>
          </p:cNvPr>
          <p:cNvSpPr/>
          <p:nvPr/>
        </p:nvSpPr>
        <p:spPr>
          <a:xfrm>
            <a:off x="482641" y="114194"/>
            <a:ext cx="8424936" cy="6655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500" b="1" dirty="0">
                <a:solidFill>
                  <a:srgbClr val="004B8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Συνεδρία Τρίτη  </a:t>
            </a:r>
            <a:r>
              <a:rPr lang="el-GR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Διάρκεια συνεδρίας: 60 </a:t>
            </a: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r>
              <a:rPr lang="el-GR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500" b="1" dirty="0">
                <a:solidFill>
                  <a:srgbClr val="004B8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Στόχος: Εκπαίδευση του ασθενή στην </a:t>
            </a:r>
            <a:r>
              <a:rPr lang="el-GR" sz="1500" b="1" dirty="0" err="1">
                <a:solidFill>
                  <a:srgbClr val="004B8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αυτο</a:t>
            </a:r>
            <a:r>
              <a:rPr lang="el-GR" sz="1500" b="1" dirty="0">
                <a:solidFill>
                  <a:srgbClr val="004B8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-αξιολόγηση και συμβουλευτική για την υιοθέτηση δια βίου της ήρεμης-αργής διαφραγματικής αναπνοής.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500" b="1" u="sng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Περιεχόμενο συνεδρίας</a:t>
            </a:r>
            <a:endParaRPr lang="el-GR" sz="15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500" b="1" u="sng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   Αξιολόγηση: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Συμμόρφωσης στις οδηγίες εξάσκησης στο σπίτι (τήρηση ημερολογίου)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Επάρκειας του “διδαχθέντος” αναπνευστικού πρότυπου σε θέσεις και δραστηριότητες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ΒΗΤ σε κατάσταση ηρεμίας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Χαλάρωσης</a:t>
            </a:r>
          </a:p>
          <a:p>
            <a:pPr marL="450215" indent="-450215"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l-GR" sz="1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l-GR" sz="1500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Εκπαίδευση του ασθενή στην </a:t>
            </a:r>
            <a:r>
              <a:rPr lang="el-GR" sz="1500" b="1" u="sng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αυτο</a:t>
            </a:r>
            <a:r>
              <a:rPr lang="el-GR" sz="1500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-αξιολόγηση με τη χρήση συσκευών/ερωτηματολογίων: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Της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PEF</a:t>
            </a: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 ροόμετρο (καθημερινά την ίδια πάντα ώρα και καταγραφή σε ημερολόγιο 2φορές/ημέρα)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 ελέγχου το άσθματος (κάθε μήνα)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Της έντασης της δύσπνοιας και της λειτουργικής δύσπνοιας (κάθε μήνα)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 υπεραερισμού (κάθε μήνα)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 ΒΗΤ (κάθε εβδομάδα)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</a:pP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500" b="1" dirty="0">
                <a:solidFill>
                  <a:srgbClr val="82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  </a:t>
            </a:r>
            <a:r>
              <a:rPr lang="el-GR" sz="1500" b="1" u="sng" dirty="0">
                <a:solidFill>
                  <a:srgbClr val="82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Γραπτές οδηγίες για το σπίτι: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Υιοθέτηση  του “διδαχθέντος” αναπνευστικού προτύπου στην καθημερινότητα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Αξιολόγηση της προόδου με μέτρηση του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BHT</a:t>
            </a: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κάθε εβδομάδα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Καθημερινή άσκηση (βάδιση ή κολύμβηση) μέτριας έντασης επί 30 λεπτά  </a:t>
            </a:r>
            <a:r>
              <a:rPr lang="el-GR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(Γραμματοπούλου, 2023)</a:t>
            </a:r>
            <a:endParaRPr lang="el-GR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41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43355B-7CB0-4AC1-8958-5FCC0DE7C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5. Φ.Δ. σε παιδιά και ενήλικες με Άσθμα </a:t>
            </a:r>
            <a:r>
              <a:rPr lang="el-GR" sz="3200" dirty="0" err="1"/>
              <a:t>Ασκησιογενές</a:t>
            </a:r>
            <a:r>
              <a:rPr lang="el-GR" sz="3200" dirty="0"/>
              <a:t> Άσθμα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A2EE92-4EBA-4909-8A6C-4C2154AC7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96730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el-G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Αντί του όρου </a:t>
            </a:r>
            <a:r>
              <a:rPr lang="el-GR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l-GR" sz="3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ασκησιογενές</a:t>
            </a:r>
            <a:r>
              <a:rPr lang="el-GR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άσθμα</a:t>
            </a:r>
            <a:r>
              <a:rPr lang="en-US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A.A.</a:t>
            </a:r>
            <a:r>
              <a:rPr lang="el-GR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US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l-G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είναι ορθότερο να χρησιμοποιείται ο όρος </a:t>
            </a:r>
            <a:r>
              <a:rPr lang="el-GR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«εκλυόμενος από την άσκηση </a:t>
            </a:r>
            <a:r>
              <a:rPr lang="el-GR" sz="3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βρογχόσπασμος</a:t>
            </a:r>
            <a:r>
              <a:rPr lang="el-GR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-Ε.Α.Β.», </a:t>
            </a:r>
            <a:r>
              <a:rPr lang="el-G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που περιγράφει την οξεία έναρξη βρογχόσπασμου </a:t>
            </a:r>
            <a:r>
              <a:rPr lang="el-GR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l-G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 διάρκεια ή αμέσως μετά την άσκηση.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el-G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ασθενείς με </a:t>
            </a:r>
            <a:r>
              <a:rPr lang="el-GR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Ε.</a:t>
            </a:r>
            <a:r>
              <a:rPr lang="el-G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n-US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n-US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τυπικά εκδηλώνουν </a:t>
            </a:r>
            <a:r>
              <a:rPr lang="el-GR" sz="3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βρογχοδιαστολή</a:t>
            </a:r>
            <a:r>
              <a:rPr lang="el-G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στα πρώτα 6-8 λεπτά της άσκησης, που ακολουθείται από </a:t>
            </a:r>
            <a:r>
              <a:rPr lang="el-GR" sz="3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βρογχόσπασμο</a:t>
            </a:r>
            <a:r>
              <a:rPr lang="el-G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el-GR" sz="3800" dirty="0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</a:t>
            </a:r>
            <a:r>
              <a:rPr lang="el-GR" sz="3800" dirty="0" err="1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βρογχόσπασμος</a:t>
            </a:r>
            <a:r>
              <a:rPr lang="el-GR" sz="3800" dirty="0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κορυφώνεται εντός 10-15 λεπτών και υποχωρεί μετά 60 λεπτά. Τ</a:t>
            </a:r>
            <a:r>
              <a:rPr lang="el-GR" sz="3800" dirty="0">
                <a:solidFill>
                  <a:srgbClr val="004B8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υπικά </a:t>
            </a:r>
            <a:r>
              <a:rPr lang="el-GR" sz="3800" dirty="0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συμπτώματα: δύσπνοια, θωρακικό βάρος και βήχας.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el-G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Στους περισσότερους ασθενείς με Ε.Α.Β., ο </a:t>
            </a:r>
            <a:r>
              <a:rPr lang="el-GR" sz="3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βρογχόσπασμος</a:t>
            </a:r>
            <a:r>
              <a:rPr lang="el-G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ακολουθείται από </a:t>
            </a:r>
            <a:r>
              <a:rPr lang="el-GR" sz="3800" dirty="0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ανερέθιστη περίοδο διάρκειας μέχρι 4 ώρες</a:t>
            </a:r>
            <a:r>
              <a:rPr lang="el-G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κατά την οποία επαναλαμβανόμενη άσκηση προκαλεί λιγότερο </a:t>
            </a:r>
            <a:r>
              <a:rPr lang="el-GR" sz="3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βρογχόσπασμο</a:t>
            </a:r>
            <a:r>
              <a:rPr lang="el-G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el-G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Επικράτηση </a:t>
            </a:r>
            <a:r>
              <a:rPr kumimoji="0" lang="el-G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Ε.Α.Β.</a:t>
            </a:r>
            <a:r>
              <a:rPr lang="el-G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5-20% στο γενικό πληθυσμό και 90% μεταξύ των ασθματικών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el-G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επικράτηση είναι υψηλότερη μεταξύ αθλητών υψηλού επιπέδου. </a:t>
            </a:r>
            <a:r>
              <a:rPr lang="el-GR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Weiler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2007</a:t>
            </a:r>
            <a:r>
              <a:rPr lang="el-GR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sz="38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973F8DD-6782-4B4F-89A7-FD31D585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3114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96CDCABA-ECF3-40ED-8BA9-31C0DE95D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 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F7024462-B029-4ED4-8A78-A7C78B6FF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3188"/>
            <a:ext cx="9144000" cy="6754812"/>
          </a:xfrm>
        </p:spPr>
        <p:txBody>
          <a:bodyPr/>
          <a:lstStyle/>
          <a:p>
            <a:pPr>
              <a:buFontTx/>
              <a:buNone/>
            </a:pPr>
            <a:endParaRPr lang="el-GR" altLang="el-GR" sz="2000" b="1" dirty="0">
              <a:latin typeface="Century Gothic" panose="020B0502020202020204" pitchFamily="34" charset="0"/>
            </a:endParaRPr>
          </a:p>
          <a:p>
            <a:pPr algn="ctr">
              <a:buNone/>
            </a:pPr>
            <a:endParaRPr lang="el-GR" altLang="el-GR" sz="2000" b="1" dirty="0">
              <a:latin typeface="Century Gothic" panose="020B0502020202020204" pitchFamily="34" charset="0"/>
            </a:endParaRPr>
          </a:p>
          <a:p>
            <a:pPr algn="ctr">
              <a:buNone/>
            </a:pPr>
            <a:endParaRPr lang="el-GR" altLang="el-GR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>
              <a:buNone/>
            </a:pPr>
            <a:endParaRPr lang="el-GR" altLang="el-GR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l-GR" altLang="el-GR" sz="2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1η θεωρία </a:t>
            </a:r>
          </a:p>
          <a:p>
            <a:pPr algn="ctr">
              <a:buNone/>
            </a:pPr>
            <a:r>
              <a:rPr lang="el-GR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Η απώλεια θερμότητας και νερού από τον αναπνευστικό βλεννογόνο</a:t>
            </a:r>
          </a:p>
          <a:p>
            <a:pPr algn="ctr">
              <a:buFontTx/>
              <a:buNone/>
            </a:pPr>
            <a:endParaRPr lang="el-GR" alt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el-GR" alt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el-GR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Αύξηση της </a:t>
            </a:r>
            <a:r>
              <a:rPr lang="el-GR" altLang="el-G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ωσμωτικότητας</a:t>
            </a:r>
            <a:r>
              <a:rPr lang="el-GR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των κυττάρων των αεραγωγών</a:t>
            </a:r>
          </a:p>
          <a:p>
            <a:pPr algn="ctr">
              <a:buFontTx/>
              <a:buNone/>
            </a:pPr>
            <a:endParaRPr lang="el-GR" alt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el-GR" alt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el-GR" alt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l-GR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Απελευθέρωση διάμεσων ουσιών από τα </a:t>
            </a:r>
            <a:r>
              <a:rPr lang="el-GR" altLang="el-G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μαστοκύτταρα</a:t>
            </a:r>
            <a:r>
              <a:rPr lang="el-GR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l-G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ισταμίνη</a:t>
            </a:r>
            <a:r>
              <a:rPr lang="el-GR" alt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l-G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λευκοτριένια</a:t>
            </a:r>
            <a:r>
              <a:rPr lang="el-GR" alt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κ.α.)</a:t>
            </a:r>
          </a:p>
          <a:p>
            <a:pPr algn="ctr">
              <a:buFontTx/>
              <a:buNone/>
            </a:pPr>
            <a:endParaRPr lang="el-GR" alt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el-GR" alt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el-GR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Σύσπαση των βρόγχων</a:t>
            </a:r>
          </a:p>
          <a:p>
            <a:pPr algn="ctr">
              <a:buFontTx/>
              <a:buNone/>
            </a:pPr>
            <a:r>
              <a:rPr lang="el-GR" alt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Tan</a:t>
            </a:r>
            <a:r>
              <a:rPr lang="el-GR" alt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n-US" alt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Spector</a:t>
            </a:r>
            <a:r>
              <a:rPr lang="el-GR" alt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1998; </a:t>
            </a:r>
            <a:r>
              <a:rPr lang="en-US" alt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Sheppard</a:t>
            </a:r>
            <a:r>
              <a:rPr lang="el-GR" alt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Eschenbacher</a:t>
            </a:r>
            <a:r>
              <a:rPr lang="el-GR" alt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1984)</a:t>
            </a:r>
          </a:p>
          <a:p>
            <a:pPr>
              <a:buFontTx/>
              <a:buNone/>
            </a:pPr>
            <a:endParaRPr lang="el-GR" altLang="el-GR" sz="2000" b="1" dirty="0"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endParaRPr lang="el-GR" altLang="el-GR" sz="2000" b="1" dirty="0"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endParaRPr lang="el-GR" altLang="el-GR" sz="2000" b="1" dirty="0"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endParaRPr lang="el-GR" altLang="el-GR" sz="2000" b="1" dirty="0"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endParaRPr lang="el-GR" altLang="el-GR" sz="2000" b="1" dirty="0">
              <a:latin typeface="Century Gothic" panose="020B0502020202020204" pitchFamily="34" charset="0"/>
            </a:endParaRPr>
          </a:p>
          <a:p>
            <a:pPr algn="ctr">
              <a:buFontTx/>
              <a:buNone/>
            </a:pPr>
            <a:r>
              <a:rPr lang="el-GR" altLang="el-GR" sz="2000" b="1" dirty="0">
                <a:latin typeface="Century Gothic" panose="020B0502020202020204" pitchFamily="34" charset="0"/>
              </a:rPr>
              <a:t> </a:t>
            </a:r>
          </a:p>
          <a:p>
            <a:pPr algn="ctr">
              <a:buFontTx/>
              <a:buNone/>
            </a:pPr>
            <a:endParaRPr lang="el-GR" altLang="el-GR" sz="2000" b="1" dirty="0">
              <a:latin typeface="Century Gothic" panose="020B0502020202020204" pitchFamily="34" charset="0"/>
            </a:endParaRPr>
          </a:p>
          <a:p>
            <a:pPr algn="ctr">
              <a:buFontTx/>
              <a:buNone/>
            </a:pPr>
            <a:endParaRPr lang="el-GR" altLang="el-GR" sz="2000" b="1" dirty="0">
              <a:latin typeface="Century Gothic" panose="020B0502020202020204" pitchFamily="34" charset="0"/>
            </a:endParaRPr>
          </a:p>
        </p:txBody>
      </p:sp>
      <p:sp>
        <p:nvSpPr>
          <p:cNvPr id="139268" name="AutoShape 4">
            <a:extLst>
              <a:ext uri="{FF2B5EF4-FFF2-40B4-BE49-F238E27FC236}">
                <a16:creationId xmlns:a16="http://schemas.microsoft.com/office/drawing/2014/main" id="{2F8156A8-B1C7-4D7C-9809-8FCBE8FD8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2427244"/>
            <a:ext cx="485775" cy="504825"/>
          </a:xfrm>
          <a:prstGeom prst="downArrow">
            <a:avLst>
              <a:gd name="adj1" fmla="val 50000"/>
              <a:gd name="adj2" fmla="val 2598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9269" name="AutoShape 5">
            <a:extLst>
              <a:ext uri="{FF2B5EF4-FFF2-40B4-BE49-F238E27FC236}">
                <a16:creationId xmlns:a16="http://schemas.microsoft.com/office/drawing/2014/main" id="{E6EDC1A8-6A14-4E12-9B25-3A0A8CAB4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056" y="3757007"/>
            <a:ext cx="485775" cy="503238"/>
          </a:xfrm>
          <a:prstGeom prst="downArrow">
            <a:avLst>
              <a:gd name="adj1" fmla="val 50000"/>
              <a:gd name="adj2" fmla="val 2589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9270" name="AutoShape 6">
            <a:extLst>
              <a:ext uri="{FF2B5EF4-FFF2-40B4-BE49-F238E27FC236}">
                <a16:creationId xmlns:a16="http://schemas.microsoft.com/office/drawing/2014/main" id="{A9BE4356-CAA8-4EDF-8530-87C4ADD3D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332" y="5085183"/>
            <a:ext cx="485775" cy="617538"/>
          </a:xfrm>
          <a:prstGeom prst="downArrow">
            <a:avLst>
              <a:gd name="adj1" fmla="val 50000"/>
              <a:gd name="adj2" fmla="val 3178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A462C788-FF89-473A-95B1-54164DF1BC23}"/>
              </a:ext>
            </a:extLst>
          </p:cNvPr>
          <p:cNvSpPr txBox="1">
            <a:spLocks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B8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4B8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Θεωρίες για τον μηχανισμό πρόκλησης απόφραξης των αεραγωγών στον 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Ε.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4B8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Α.Β.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004B82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6019F6F8-D6A8-461C-BEC3-11989AB9EE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 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99CC4952-626A-4495-9781-FA67A9B51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el-GR" altLang="el-GR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altLang="el-GR" sz="2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2η θεωρία 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altLang="el-GR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	Η γρήγορη επαναφορά της θερμοκρασίας των αεραγωγών μετά την άσκηση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l-GR" alt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l-GR" alt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l-GR" alt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‘Αγγειακό φαινόμενο’ αντιδραστικής υπεραιμίας, με ξαφνική αύξηση της αιματικής ροής και αγγειακής διαπερατότητας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l-GR" alt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l-GR" alt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Οίδημα και απόφραξη των αεραγωγών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l-GR" alt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l-GR" alt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l-GR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	Μετά την άσκηση, προτιμάται η εισπνοή κρύου κ όχι θερμού αέρα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			(</a:t>
            </a:r>
            <a:r>
              <a:rPr lang="en-GB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McFadden</a:t>
            </a:r>
            <a:r>
              <a:rPr lang="el-GR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1999; </a:t>
            </a:r>
            <a:r>
              <a:rPr lang="en-GB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McFadden</a:t>
            </a:r>
            <a:r>
              <a:rPr lang="el-GR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n-GB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Gilbert</a:t>
            </a:r>
            <a:r>
              <a:rPr lang="el-GR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1994)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alt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endParaRPr lang="el-GR" altLang="el-GR" sz="1400" b="1" dirty="0">
              <a:latin typeface="Century Gothic" panose="020B0502020202020204" pitchFamily="34" charset="0"/>
            </a:endParaRPr>
          </a:p>
        </p:txBody>
      </p:sp>
      <p:sp>
        <p:nvSpPr>
          <p:cNvPr id="140292" name="AutoShape 4">
            <a:extLst>
              <a:ext uri="{FF2B5EF4-FFF2-40B4-BE49-F238E27FC236}">
                <a16:creationId xmlns:a16="http://schemas.microsoft.com/office/drawing/2014/main" id="{86D26BE3-3B08-453D-A4F0-87301D12F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968" y="1916832"/>
            <a:ext cx="485775" cy="4333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0295" name="AutoShape 7">
            <a:extLst>
              <a:ext uri="{FF2B5EF4-FFF2-40B4-BE49-F238E27FC236}">
                <a16:creationId xmlns:a16="http://schemas.microsoft.com/office/drawing/2014/main" id="{70528AF7-BECB-4846-95DD-EC4811035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2" y="3419909"/>
            <a:ext cx="485775" cy="503238"/>
          </a:xfrm>
          <a:prstGeom prst="downArrow">
            <a:avLst>
              <a:gd name="adj1" fmla="val 50000"/>
              <a:gd name="adj2" fmla="val 2589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2A22D1D9-5712-4D22-AABF-C19E5F0D7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 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B6B94925-CB7A-43B2-89D7-71BB1AF57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el-GR" altLang="el-GR" sz="22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alt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Ανίχνευση Ε.Α.Β.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l-GR" altLang="el-GR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l-G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free athletic screening test </a:t>
            </a:r>
            <a:r>
              <a:rPr lang="el-GR" altLang="el-G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altLang="el-G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FRAST (</a:t>
            </a:r>
            <a:r>
              <a:rPr lang="en-US" altLang="el-GR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Randolf</a:t>
            </a:r>
            <a:r>
              <a:rPr lang="el-GR" altLang="el-G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l-G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1998)</a:t>
            </a:r>
            <a:endParaRPr lang="el-GR" altLang="el-GR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l-GR" altLang="el-GR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è"/>
            </a:pP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Είναι η πλέον </a:t>
            </a:r>
            <a:r>
              <a:rPr lang="el-GR" alt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ασθματογενής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, εύκολη και οικονομική ανιχνευτική δοκιμασία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è"/>
            </a:pP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Κατάλληλο για μαθητές δημοτικού, γυμνασίου, λυκείου, φοιτητές και αθλητές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l-GR" altLang="el-GR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altLang="el-G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Διαδικασία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altLang="el-G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Αρχική μέτρηση 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FEV1 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ή 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PEF 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και 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HR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 ηρεμίας</a:t>
            </a:r>
          </a:p>
          <a:p>
            <a:pPr>
              <a:lnSpc>
                <a:spcPct val="80000"/>
              </a:lnSpc>
            </a:pP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Συμπληρώνεται στο 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EIA Screening questionnaire</a:t>
            </a:r>
            <a:endParaRPr lang="el-GR" altLang="el-GR" sz="2000" dirty="0">
              <a:latin typeface="Calibri" panose="020F0502020204030204" pitchFamily="34" charset="0"/>
              <a:cs typeface="Calibri" panose="020F0502020204030204" pitchFamily="34" charset="0"/>
              <a:sym typeface="Wingdings 3" panose="05040102010807070707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Char char="&quot;"/>
              <a:tabLst/>
              <a:defRPr/>
            </a:pPr>
            <a:r>
              <a:rPr kumimoji="0" lang="el-GR" altLang="el-GR" sz="2000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Στη συνέχεια, το παιδί τρέχει γρήγορα για 7 </a:t>
            </a:r>
            <a:r>
              <a:rPr kumimoji="0" lang="en-US" altLang="el-GR" sz="2000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min</a:t>
            </a:r>
            <a:r>
              <a:rPr kumimoji="0" lang="el-GR" altLang="el-GR" sz="2000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Char char="&quot;"/>
              <a:tabLst/>
              <a:defRPr/>
            </a:pPr>
            <a:r>
              <a:rPr kumimoji="0" lang="el-GR" altLang="el-GR" sz="2000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Επαναμέτρηση αμέσως μετά το τέλος της άσκησης, σε 5, 10 και 20 </a:t>
            </a:r>
            <a:r>
              <a:rPr kumimoji="0" lang="en-US" altLang="el-GR" sz="2000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min</a:t>
            </a:r>
            <a:endParaRPr kumimoji="0" lang="el-GR" altLang="el-GR" sz="200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Wingdings 3" panose="050401020108070707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Wingdings 3" panose="050401020108070707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Πτώση της 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PEF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 ή του 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FEV1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&gt;15% είναι θετική ένδειξη Ε.Α.Β., εφόσον συνδυάζεται με αναφορά συμπτωμάτων άσθματος στο ερωτηματολόγιο</a:t>
            </a:r>
          </a:p>
          <a:p>
            <a:pPr>
              <a:lnSpc>
                <a:spcPct val="80000"/>
              </a:lnSpc>
            </a:pPr>
            <a:endParaRPr lang="el-GR" altLang="el-GR" sz="2000" b="1" dirty="0">
              <a:latin typeface="Calibri" panose="020F0502020204030204" pitchFamily="34" charset="0"/>
              <a:cs typeface="Calibri" panose="020F0502020204030204" pitchFamily="34" charset="0"/>
              <a:sym typeface="Wingdings 3" panose="05040102010807070707" pitchFamily="18" charset="2"/>
            </a:endParaRPr>
          </a:p>
          <a:p>
            <a:pPr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l-GR" altLang="el-GR" sz="2200" b="1" dirty="0"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	 	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FRAST έχει 56.7% ευαισθησία και 100% ειδικότητα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altLang="el-GR" sz="2200" b="1" dirty="0"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	</a:t>
            </a:r>
          </a:p>
        </p:txBody>
      </p:sp>
      <p:pic>
        <p:nvPicPr>
          <p:cNvPr id="92165" name="Picture 5">
            <a:extLst>
              <a:ext uri="{FF2B5EF4-FFF2-40B4-BE49-F238E27FC236}">
                <a16:creationId xmlns:a16="http://schemas.microsoft.com/office/drawing/2014/main" id="{447C6FC8-C323-423B-9BE5-4B88A745E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58" y="2348880"/>
            <a:ext cx="1388942" cy="151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DE7A93-398C-4E7B-95C5-795FD8008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B35469-4BC5-47FC-913F-7E37E6230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4630"/>
            <a:ext cx="8229600" cy="50586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000" b="1" dirty="0"/>
              <a:t>Φυσιολογικοί</a:t>
            </a:r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r>
              <a:rPr lang="el-GR" sz="2000" b="1" dirty="0"/>
              <a:t>Η φλεγμονή στο άσθμα χαρακτηρίζεται από</a:t>
            </a:r>
          </a:p>
          <a:p>
            <a:pPr>
              <a:buFontTx/>
              <a:buChar char="-"/>
            </a:pPr>
            <a:r>
              <a:rPr lang="el-GR" sz="2000" b="1" dirty="0" err="1">
                <a:solidFill>
                  <a:srgbClr val="004B82"/>
                </a:solidFill>
              </a:rPr>
              <a:t>Υπεραντιδραστικότητα</a:t>
            </a:r>
            <a:r>
              <a:rPr lang="en-US" sz="2000" b="1" dirty="0">
                <a:solidFill>
                  <a:srgbClr val="004B82"/>
                </a:solidFill>
              </a:rPr>
              <a:t> </a:t>
            </a:r>
            <a:r>
              <a:rPr lang="el-GR" sz="2000" b="1" dirty="0">
                <a:solidFill>
                  <a:srgbClr val="004B82"/>
                </a:solidFill>
              </a:rPr>
              <a:t>αεραγωγών </a:t>
            </a:r>
          </a:p>
          <a:p>
            <a:pPr>
              <a:buFontTx/>
              <a:buChar char="-"/>
            </a:pPr>
            <a:r>
              <a:rPr lang="el-GR" sz="2000" b="1" dirty="0">
                <a:solidFill>
                  <a:srgbClr val="004B82"/>
                </a:solidFill>
              </a:rPr>
              <a:t>Απόφραξη αεραγωγών </a:t>
            </a:r>
          </a:p>
          <a:p>
            <a:pPr>
              <a:buFontTx/>
              <a:buChar char="-"/>
            </a:pPr>
            <a:r>
              <a:rPr lang="el-GR" sz="2000" b="1" dirty="0">
                <a:solidFill>
                  <a:srgbClr val="004B82"/>
                </a:solidFill>
              </a:rPr>
              <a:t>Περιορισμό της </a:t>
            </a:r>
            <a:r>
              <a:rPr lang="el-GR" sz="2000" b="1" dirty="0" err="1">
                <a:solidFill>
                  <a:srgbClr val="004B82"/>
                </a:solidFill>
              </a:rPr>
              <a:t>εκπνευστικής</a:t>
            </a:r>
            <a:r>
              <a:rPr lang="el-GR" sz="2000" b="1" dirty="0">
                <a:solidFill>
                  <a:srgbClr val="004B82"/>
                </a:solidFill>
              </a:rPr>
              <a:t> ροής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>
                <a:solidFill>
                  <a:srgbClr val="004B82"/>
                </a:solidFill>
              </a:rPr>
              <a:t>Το αναπνευστικό κέντρο</a:t>
            </a:r>
            <a:r>
              <a:rPr lang="en-US" sz="2000" dirty="0">
                <a:solidFill>
                  <a:srgbClr val="004B82"/>
                </a:solidFill>
              </a:rPr>
              <a:t>,</a:t>
            </a:r>
            <a:r>
              <a:rPr lang="el-GR" sz="2000" dirty="0">
                <a:solidFill>
                  <a:srgbClr val="004B82"/>
                </a:solidFill>
              </a:rPr>
              <a:t> </a:t>
            </a:r>
            <a:r>
              <a:rPr lang="el-GR" sz="2000" dirty="0"/>
              <a:t>λόγω αύξησης των αντιστάσεων στους αεραγωγούς</a:t>
            </a:r>
            <a:r>
              <a:rPr lang="en-US" sz="2000" dirty="0"/>
              <a:t>,</a:t>
            </a:r>
            <a:r>
              <a:rPr lang="el-GR" sz="2000" dirty="0"/>
              <a:t> δίνει εντολή αύξησης του αερισμού → υπεραερισμός, για κάλυψη των μεταβολικών αναγκών</a:t>
            </a:r>
            <a:r>
              <a:rPr lang="en-US" sz="2000" dirty="0"/>
              <a:t>.</a:t>
            </a:r>
            <a:r>
              <a:rPr lang="el-GR" sz="2000" dirty="0"/>
              <a:t> 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b="1" dirty="0">
                <a:solidFill>
                  <a:srgbClr val="004B82"/>
                </a:solidFill>
              </a:rPr>
              <a:t>Ο υπεραερισμός </a:t>
            </a:r>
            <a:r>
              <a:rPr lang="el-GR" sz="2000" dirty="0"/>
              <a:t>λοιπόν, (εφόσον δεν υπάρχουν ακόμη δομικές αλλαγές και </a:t>
            </a:r>
            <a:r>
              <a:rPr lang="en-US" sz="2000" dirty="0"/>
              <a:t>remodeling</a:t>
            </a:r>
            <a:r>
              <a:rPr lang="el-GR" sz="2000" dirty="0"/>
              <a:t>)</a:t>
            </a:r>
            <a:r>
              <a:rPr lang="en-US" sz="2000" dirty="0"/>
              <a:t> </a:t>
            </a:r>
            <a:r>
              <a:rPr lang="el-GR" sz="2000" dirty="0"/>
              <a:t>προκαλεί </a:t>
            </a:r>
            <a:r>
              <a:rPr lang="el-GR" sz="2000" dirty="0">
                <a:solidFill>
                  <a:srgbClr val="0070C0"/>
                </a:solidFill>
              </a:rPr>
              <a:t>αύξηση της </a:t>
            </a:r>
            <a:r>
              <a:rPr lang="en-US" sz="2000" dirty="0">
                <a:solidFill>
                  <a:srgbClr val="0070C0"/>
                </a:solidFill>
              </a:rPr>
              <a:t>PO2 </a:t>
            </a:r>
            <a:r>
              <a:rPr lang="el-GR" sz="2000" dirty="0">
                <a:solidFill>
                  <a:srgbClr val="0070C0"/>
                </a:solidFill>
              </a:rPr>
              <a:t>και μείωση της </a:t>
            </a:r>
            <a:r>
              <a:rPr lang="en-US" sz="2000" dirty="0">
                <a:solidFill>
                  <a:srgbClr val="0070C0"/>
                </a:solidFill>
              </a:rPr>
              <a:t>PCO2</a:t>
            </a:r>
            <a:r>
              <a:rPr lang="el-GR" sz="2000" dirty="0">
                <a:solidFill>
                  <a:srgbClr val="0070C0"/>
                </a:solidFill>
              </a:rPr>
              <a:t> (υποκαπνία)</a:t>
            </a:r>
          </a:p>
          <a:p>
            <a:pPr marL="0" indent="0">
              <a:buNone/>
            </a:pPr>
            <a:endParaRPr lang="el-GR" sz="2000" dirty="0"/>
          </a:p>
          <a:p>
            <a:pPr algn="just" defTabSz="685800">
              <a:defRPr/>
            </a:pPr>
            <a:r>
              <a:rPr lang="el-GR" sz="2000" dirty="0">
                <a:solidFill>
                  <a:srgbClr val="004B82"/>
                </a:solidFill>
              </a:rPr>
              <a:t>Η υποκαπνία, </a:t>
            </a:r>
            <a:r>
              <a:rPr lang="el-GR" sz="2000" dirty="0"/>
              <a:t>ανάλογα με το βαθμό της, προκαλεί αναπνευστικά και μη αναπνευστικά συμπτώματα. Το σημαντικό είναι ότι προκαλεί στένωση των αεραγωγών με πυροδότηση του φαύλου κύκλου της απόφραξης-υπεραερισμού-υποκαπνίας κ.ο.κ. </a:t>
            </a:r>
            <a:r>
              <a:rPr lang="en-US" sz="1800" dirty="0"/>
              <a:t>(Boulding et al. 2016; Courtney, 2016)</a:t>
            </a:r>
            <a:endParaRPr lang="el-GR" sz="1800" b="1" dirty="0">
              <a:solidFill>
                <a:srgbClr val="231F20"/>
              </a:solidFill>
            </a:endParaRP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46A79EA-547C-4045-B588-A16F1AAB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78802-8E67-449E-B941-4A0A3227685B}"/>
              </a:ext>
            </a:extLst>
          </p:cNvPr>
          <p:cNvSpPr txBox="1"/>
          <p:nvPr/>
        </p:nvSpPr>
        <p:spPr>
          <a:xfrm>
            <a:off x="107504" y="116632"/>
            <a:ext cx="8928992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Μηχανισμοί Δ.Α.: Βιοχημικοί, Ψυχολογικοί, </a:t>
            </a:r>
            <a:r>
              <a:rPr lang="el-GR" sz="2400" b="1" dirty="0" err="1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Εμβιομηχανικοί</a:t>
            </a:r>
            <a:r>
              <a:rPr lang="el-GR" sz="2400" b="1" dirty="0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</a:t>
            </a:r>
            <a:r>
              <a:rPr lang="en-US" sz="2400" b="1" dirty="0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</a:t>
            </a:r>
            <a:r>
              <a:rPr lang="el-GR" sz="2400" b="1" dirty="0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43007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B46519C9-9323-49B9-93BD-9DDEEF70C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 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1071FD1F-7827-4A76-A80E-CC4D1C118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el-GR" altLang="el-GR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</a:t>
            </a:r>
            <a:endParaRPr lang="en-US" altLang="el-GR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>
              <a:buNone/>
            </a:pPr>
            <a:r>
              <a:rPr lang="el-GR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Ανίχνευση Ε. Α.Β.</a:t>
            </a:r>
          </a:p>
          <a:p>
            <a:pPr algn="ctr">
              <a:buFontTx/>
              <a:buNone/>
            </a:pPr>
            <a:r>
              <a:rPr lang="en-US" altLang="el-GR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</a:t>
            </a:r>
            <a:endParaRPr lang="el-GR" altLang="el-GR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>
              <a:buFontTx/>
              <a:buNone/>
            </a:pPr>
            <a:r>
              <a:rPr lang="en-US" altLang="el-G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3-min step test </a:t>
            </a:r>
            <a:r>
              <a:rPr lang="el-GR" altLang="el-GR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l-GR" sz="1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Tancredi</a:t>
            </a:r>
            <a:r>
              <a:rPr lang="en-US" altLang="el-GR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</a:t>
            </a:r>
            <a:r>
              <a:rPr lang="el-GR" altLang="el-GR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2004)</a:t>
            </a:r>
            <a:endParaRPr lang="el-GR" altLang="el-G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l-GR" altLang="el-G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l-GR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● Είναι μια γρήγορη, οικονομική, ασφαλής και εύκολη ανιχνευτική δοκιμασία</a:t>
            </a:r>
          </a:p>
          <a:p>
            <a:pPr>
              <a:buFontTx/>
              <a:buNone/>
            </a:pPr>
            <a:endParaRPr lang="el-GR" alt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altLang="el-GR" sz="2000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kumimoji="0" lang="el-GR" altLang="el-GR" sz="2000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● 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Το παιδί κάνει 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up and down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, με 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ύψους 30 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και συχνότητα 30</a:t>
            </a:r>
          </a:p>
          <a:p>
            <a:pPr marL="0" indent="0">
              <a:buNone/>
            </a:pP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επί 3 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Tx/>
              <a:buNone/>
            </a:pPr>
            <a:endParaRPr lang="el-GR" alt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	 ● Μετά την εκτέλεση της δοκιμασίας, καταγράφεται η ελάχιστη 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FEV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1 σε 1, 5, 10, 20 και 30 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  <a:endParaRPr lang="el-GR" alt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Tx/>
              <a:buNone/>
            </a:pP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	 ● </a:t>
            </a:r>
            <a:r>
              <a:rPr lang="el-GR" altLang="el-G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Μια πτώση της </a:t>
            </a:r>
            <a:r>
              <a:rPr lang="en-US" altLang="el-G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FEV</a:t>
            </a:r>
            <a:r>
              <a:rPr lang="el-GR" altLang="el-G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≥15% θεωρείται θετική για Α.Α. </a:t>
            </a:r>
          </a:p>
          <a:p>
            <a:pPr>
              <a:buFontTx/>
              <a:buNone/>
            </a:pP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buFontTx/>
              <a:buNone/>
            </a:pP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l-GR" altLang="el-GR" sz="2000" dirty="0">
                <a:solidFill>
                  <a:srgbClr val="004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en-US" altLang="el-GR" sz="2000" dirty="0">
                <a:solidFill>
                  <a:srgbClr val="004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2000" dirty="0">
                <a:solidFill>
                  <a:srgbClr val="004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Έχει 87.6%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ευαισθησία</a:t>
            </a:r>
            <a:r>
              <a:rPr lang="el-GR" altLang="el-GR" sz="2000" dirty="0">
                <a:solidFill>
                  <a:srgbClr val="004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 96%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ειδικότητα</a:t>
            </a:r>
            <a:endParaRPr lang="en-US" altLang="el-GR" sz="2000" dirty="0">
              <a:solidFill>
                <a:srgbClr val="004B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l-GR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Tx/>
              <a:buNone/>
            </a:pPr>
            <a:r>
              <a:rPr lang="el-GR" alt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2050" name="Picture 2" descr="A Simple DIY Fitness Test You Can Do At Home - Innovation Physical Therapy">
            <a:extLst>
              <a:ext uri="{FF2B5EF4-FFF2-40B4-BE49-F238E27FC236}">
                <a16:creationId xmlns:a16="http://schemas.microsoft.com/office/drawing/2014/main" id="{F9471479-35F4-44AD-BA7A-793AF615A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77072"/>
            <a:ext cx="2300923" cy="15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142F0D4F-FF3F-4F8F-BE84-2DBC5E01B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 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301AC7AA-72E7-4FDA-902A-0F5F64B46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l-GR" altLang="el-GR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altLang="el-GR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</a:t>
            </a:r>
            <a:r>
              <a:rPr lang="el-GR" altLang="el-G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ΑΝΤΙΜΕΤΩΠΙΣΗ ΤΟΥ Ε.Α</a:t>
            </a:r>
            <a:r>
              <a:rPr lang="en-US" altLang="el-G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altLang="el-G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altLang="el-G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altLang="el-GR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altLang="el-GR" sz="2000" b="1" dirty="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 b="1" dirty="0">
                <a:latin typeface="Century Gothic" panose="020B0502020202020204" pitchFamily="34" charset="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φορά στην πρόληψή του με φαρμακευτικές και μη φαρμακευτικές παρεμβάσεις (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Tan 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Spector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, 1998; 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Milgrom 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Taussig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, 1999) 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alt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	● Η προτεινόμενη φαρμακευτική αγωγή είναι 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alt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	- β2-αγωνιστές βραχείας δράσης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l-GR" alt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ακράς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δράσης βρογχοδιασταλτικά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l-GR" alt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νταγωνιστές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λευκοτριενίων</a:t>
            </a:r>
            <a:endParaRPr lang="el-GR" alt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l-GR" alt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l-GR" alt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ο Α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alt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δεν προκαλεί μακροπρόθεσμα συμπτώματα κ μπορεί να αντιμετωπιστεί με φάρμακα, εφόσον αυτά χορηγηθούν πριν από την άσκηση</a:t>
            </a:r>
          </a:p>
        </p:txBody>
      </p:sp>
      <p:pic>
        <p:nvPicPr>
          <p:cNvPr id="142341" name="Picture 5">
            <a:extLst>
              <a:ext uri="{FF2B5EF4-FFF2-40B4-BE49-F238E27FC236}">
                <a16:creationId xmlns:a16="http://schemas.microsoft.com/office/drawing/2014/main" id="{016C3953-7B78-4E3F-9E6C-8C111351A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1336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977F93-11CC-4C4F-912D-43BAD4FFF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el-G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altLang="el-G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ΑΝΤΙΜΕΤΩΠΙΣΗ ΤΟΥ Ε.Α</a:t>
            </a:r>
            <a:r>
              <a:rPr lang="en-US" altLang="el-G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altLang="el-G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altLang="el-G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l-GR" altLang="el-G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60EE82-E6E9-49FA-8453-9B5453C33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  <a:tabLst>
                <a:tab pos="540385" algn="l"/>
              </a:tabLst>
            </a:pPr>
            <a:r>
              <a:rPr lang="en-US" sz="1800" b="1" dirty="0">
                <a:solidFill>
                  <a:srgbClr val="004B8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l-GR" sz="1800" b="1" dirty="0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 συμπληρωματικές μη φαρμακευτικές παρεμβάσεις στο Ε.Α</a:t>
            </a:r>
            <a:r>
              <a:rPr lang="en-US" sz="1800" b="1" dirty="0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1800" b="1" dirty="0">
                <a:solidFill>
                  <a:srgbClr val="004B8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n-US" sz="1800" b="1" dirty="0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1800" b="1" dirty="0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αφορούν: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el-G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αναπνοή από τη μύτη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el-G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προσαρμογή της άσκησης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με:</a:t>
            </a:r>
          </a:p>
          <a:p>
            <a:pPr marL="0" lvl="0" indent="0" algn="just">
              <a:lnSpc>
                <a:spcPct val="150000"/>
              </a:lnSpc>
              <a:buNone/>
              <a:tabLst>
                <a:tab pos="54038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l-G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Προθέρμανση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διάρκειας τουλάχιστον 10 λεπτών με σύντομες περιόδους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έντονης άσκησης, π.χ. προπόνηση με ποδόσφαιρο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Sidiropoulou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2007)</a:t>
            </a:r>
          </a:p>
          <a:p>
            <a:pPr marL="0" lvl="0" indent="0" algn="just">
              <a:lnSpc>
                <a:spcPct val="150000"/>
              </a:lnSpc>
              <a:buNone/>
              <a:tabLst>
                <a:tab pos="54038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l-G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Τακτική ήπια και </a:t>
            </a:r>
            <a:r>
              <a:rPr lang="el-GR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διαλειμματική</a:t>
            </a:r>
            <a:r>
              <a:rPr lang="el-G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άσκηση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ζεστό και υγρό περιβάλλον 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l-G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Προοδευτική αποθεραπεία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μείωση του ρυθμού επαναφοράς της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θερμοκρασίας στους αεραγωγούς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(McFadden %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Gilberd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1994)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9D02FBD-BB97-46CD-9CC6-65E0A9AA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8136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D5E834-128A-440B-9179-3BCD8BB0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04243"/>
          </a:xfrm>
        </p:spPr>
        <p:txBody>
          <a:bodyPr>
            <a:normAutofit fontScale="90000"/>
          </a:bodyPr>
          <a:lstStyle/>
          <a:p>
            <a:b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Τεκμηρίωση της επίδρασης της άσκησης σε παιδιά και ενήλικες με άσθμα</a:t>
            </a:r>
            <a:b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FA5C89-B411-4057-A5F8-2A566E731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2261"/>
            <a:ext cx="8229600" cy="5400600"/>
          </a:xfrm>
        </p:spPr>
        <p:txBody>
          <a:bodyPr>
            <a:normAutofit lnSpcReduction="10000"/>
          </a:bodyPr>
          <a:lstStyle/>
          <a:p>
            <a:pPr marL="457200" indent="180340" algn="just">
              <a:lnSpc>
                <a:spcPct val="150000"/>
              </a:lnSpc>
              <a:spcAft>
                <a:spcPts val="1000"/>
              </a:spcAft>
            </a:pPr>
            <a:r>
              <a:rPr lang="el-GR" sz="1800" u="sng" dirty="0">
                <a:solidFill>
                  <a:srgbClr val="004B8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ασθενείς με σταθερό άσθμα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μπορούν να συμμετέχουν σε τακτική άσκηση χωρίς φόβο για επιδείνωση των συμπτωμάτων. </a:t>
            </a:r>
          </a:p>
          <a:p>
            <a:pPr marL="457200" indent="180340" algn="just">
              <a:lnSpc>
                <a:spcPct val="150000"/>
              </a:lnSpc>
              <a:spcAft>
                <a:spcPts val="1000"/>
              </a:spcAft>
            </a:pPr>
            <a:r>
              <a:rPr lang="el-GR" sz="1800" dirty="0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Αερόβια άσκηση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η γυμναστική είναι καλά ανεκτές και ασφαλείς χωρίς πρόκληση ή επιδείνωση του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ασκησιογενούς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βργχόσπασμου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επιδείνωση των συμπτωμάτων άσθματος. </a:t>
            </a:r>
          </a:p>
          <a:p>
            <a:pPr marL="457200" indent="180340" algn="just">
              <a:lnSpc>
                <a:spcPct val="150000"/>
              </a:lnSpc>
              <a:spcAft>
                <a:spcPts val="1000"/>
              </a:spcAft>
            </a:pPr>
            <a:r>
              <a:rPr lang="el-GR" sz="1800" dirty="0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τακτική άσκηση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φαίνεται ότι βελτιώνει σημαντικά την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</a:t>
            </a:r>
            <a:r>
              <a:rPr lang="el-G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καθώς και την ποιότητα ζωής ενώ δεν επιδρά στην πνευμονική λειτουργία. </a:t>
            </a:r>
          </a:p>
          <a:p>
            <a:pPr marL="457200" indent="180340" algn="just">
              <a:lnSpc>
                <a:spcPct val="150000"/>
              </a:lnSpc>
              <a:spcAft>
                <a:spcPts val="1000"/>
              </a:spcAft>
            </a:pP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Πιθανός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μηχανισμός επίδρασης της άσκησης στα χαρακτηριστικά του άσθματος είναι </a:t>
            </a:r>
            <a:r>
              <a:rPr lang="el-GR" sz="1800" dirty="0">
                <a:solidFill>
                  <a:srgbClr val="004B8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αντιφλεγμονώδης επίδρασή της στους αεραγωγούς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IgE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ορού, επίπεδα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reactive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πρωτείνης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CRP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45720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Boyd et al. 2012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32F213E-F22F-40A2-90F4-20A0E5D21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06537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6. Εκπαιδευτικά προγράμματα </a:t>
            </a:r>
            <a:r>
              <a:rPr lang="en-US" sz="3600" dirty="0"/>
              <a:t>A</a:t>
            </a:r>
            <a:r>
              <a:rPr lang="el-GR" sz="3600" dirty="0"/>
              <a:t>υτοδιαχείρισης του Άσθματος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  <p:sp>
        <p:nvSpPr>
          <p:cNvPr id="10" name="Θέση περιεχομένου 9">
            <a:extLst>
              <a:ext uri="{FF2B5EF4-FFF2-40B4-BE49-F238E27FC236}">
                <a16:creationId xmlns:a16="http://schemas.microsoft.com/office/drawing/2014/main" id="{CD61704E-C8BA-47A6-AE29-A782BABD2A8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5089" y="1824692"/>
            <a:ext cx="84912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el-G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Αυτο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-διαχείριση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Η ανάπτυξη </a:t>
            </a:r>
            <a:r>
              <a:rPr kumimoji="0" lang="el-G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αποτελεσματικής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συμπεριφοράς από τον ασθενή με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άσθμα για τη λήψη σωστών αποφάσεων ΜΟΝΟΣ ΤΟΥ </a:t>
            </a:r>
            <a:r>
              <a:rPr kumimoji="0" lang="el-G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χωρίς τη βοήθεια άλλων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στην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Πρόληψη – διαχείριση των παροξυσμών και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Διαχείριση των συμπτωμάτων και επιπτώσεων του άσθματος στην καθημερινή ζωή 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GINA 2019; Toro-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linnehan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2013)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6C6D18-4333-482E-B7B2-205D6AA4D258}"/>
              </a:ext>
            </a:extLst>
          </p:cNvPr>
          <p:cNvSpPr txBox="1"/>
          <p:nvPr/>
        </p:nvSpPr>
        <p:spPr>
          <a:xfrm>
            <a:off x="107504" y="3617536"/>
            <a:ext cx="8491264" cy="2500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tabLst>
                <a:tab pos="540385" algn="l"/>
                <a:tab pos="990600" algn="l"/>
              </a:tabLst>
            </a:pPr>
            <a:r>
              <a:rPr lang="el-GR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Πρόγραμμα</a:t>
            </a:r>
            <a:r>
              <a:rPr lang="el-GR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φαρμακευτικής αγωγής</a:t>
            </a:r>
            <a:r>
              <a:rPr lang="el-GR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algn="just">
              <a:lnSpc>
                <a:spcPct val="150000"/>
              </a:lnSpc>
              <a:tabLst>
                <a:tab pos="540385" algn="l"/>
                <a:tab pos="990600" algn="l"/>
              </a:tabLst>
            </a:pPr>
            <a:r>
              <a:rPr lang="el-GR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Πρόγραμμα</a:t>
            </a:r>
            <a:r>
              <a:rPr lang="el-GR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Δράσης</a:t>
            </a:r>
          </a:p>
          <a:p>
            <a:pPr marL="457200" algn="just">
              <a:lnSpc>
                <a:spcPct val="150000"/>
              </a:lnSpc>
              <a:tabLst>
                <a:tab pos="540385" algn="l"/>
                <a:tab pos="990600" algn="l"/>
              </a:tabLst>
            </a:pPr>
            <a:r>
              <a:rPr lang="el-GR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Πρόγραμμα ‘ζώντας με το άσθμα’</a:t>
            </a:r>
            <a:r>
              <a:rPr lang="el-GR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l-GR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περιλαμβάνει τα 2 πλάνα καθώς και την διαχείριση των </a:t>
            </a:r>
            <a:r>
              <a:rPr lang="el-G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εκλυτικών</a:t>
            </a: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παραγόντων, τη διακοπή του καπνίσματος, την προώθηση της Φ.Δ. και του κατάλληλου αναπνευστικού προτύπου 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Grammatopoulou et al. 2017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1185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09A898-123C-4667-B5D5-E6BC757745EF}"/>
              </a:ext>
            </a:extLst>
          </p:cNvPr>
          <p:cNvSpPr txBox="1"/>
          <p:nvPr/>
        </p:nvSpPr>
        <p:spPr>
          <a:xfrm>
            <a:off x="0" y="62068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ΑΥΤΟ-ΑΠΟΤΕΛΕΣΜΑΤΙΚΟΤΗΤΑ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Bandura 1977)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B19CD6A-837C-4B07-8D02-F6EDF4D65B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306279"/>
              </p:ext>
            </p:extLst>
          </p:nvPr>
        </p:nvGraphicFramePr>
        <p:xfrm>
          <a:off x="323528" y="1092806"/>
          <a:ext cx="8568952" cy="5576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E8DA516-8F92-49DD-868F-1C844C531DBB}"/>
              </a:ext>
            </a:extLst>
          </p:cNvPr>
          <p:cNvSpPr txBox="1"/>
          <p:nvPr/>
        </p:nvSpPr>
        <p:spPr>
          <a:xfrm>
            <a:off x="539552" y="1772816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ροϋπόθεση</a:t>
            </a:r>
            <a:r>
              <a:rPr lang="el-G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για την υιοθέτηση δεξιοτήτων </a:t>
            </a:r>
            <a:r>
              <a:rPr lang="el-GR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αυτο</a:t>
            </a:r>
            <a:r>
              <a:rPr lang="el-G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-διαχείρισης στο άσθμα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αυτο</a:t>
            </a:r>
            <a:r>
              <a:rPr lang="el-G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-αποτελεσματικότητα </a:t>
            </a:r>
            <a:r>
              <a:rPr lang="el-GR" sz="1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(Grammatopoulou </a:t>
            </a:r>
            <a:r>
              <a:rPr lang="el-GR" sz="14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el-GR" sz="1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l-GR" sz="1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2017; </a:t>
            </a:r>
            <a:r>
              <a:rPr lang="el-GR" sz="14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Mancuso</a:t>
            </a:r>
            <a:r>
              <a:rPr lang="el-GR" sz="1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el-GR" sz="1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l-GR" sz="1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2001)</a:t>
            </a:r>
            <a:endParaRPr lang="el-GR" sz="2000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073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8660C4-2DE2-4DCF-A1A3-DF5712165236}"/>
              </a:ext>
            </a:extLst>
          </p:cNvPr>
          <p:cNvSpPr txBox="1"/>
          <p:nvPr/>
        </p:nvSpPr>
        <p:spPr>
          <a:xfrm flipH="1">
            <a:off x="36512" y="65262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ΑΥΤΟ-ΑΠΟΤΕΛΕΣΜΑΤΙΚΟΤΗΤΑ ΣΤΟ ΑΣΘΜΑ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73240F7-35DA-4E05-AA7F-BCDCE071E665}"/>
              </a:ext>
            </a:extLst>
          </p:cNvPr>
          <p:cNvSpPr txBox="1">
            <a:spLocks/>
          </p:cNvSpPr>
          <p:nvPr/>
        </p:nvSpPr>
        <p:spPr>
          <a:xfrm>
            <a:off x="287524" y="1916832"/>
            <a:ext cx="8568952" cy="30243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EAE00"/>
              </a:buClr>
              <a:buSzTx/>
              <a:buFont typeface="Georgia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Οι ασθενείς με άσθμα και υψηλή 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αυτο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-αποτελεσματικότητα απολαμβάνουν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EAE00"/>
              </a:buClr>
              <a:buSzTx/>
              <a:buFont typeface="Georgia"/>
              <a:buNone/>
              <a:tabLst/>
              <a:defRPr/>
            </a:pPr>
            <a:endParaRPr kumimoji="0" lang="el-G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EAE00"/>
              </a:buClr>
              <a:buSzTx/>
              <a:buFont typeface="Georgia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Καλύτερο έλεγχο της πάθησης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Grammatopoulou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al. 2017; Lavoie et al. 2008;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Eilayyan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al. 2014; Chen et al. 2010)</a:t>
            </a:r>
            <a:endParaRPr kumimoji="0" lang="el-GR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EAE00"/>
              </a:buClr>
              <a:buSzTx/>
              <a:buFont typeface="Georgia"/>
              <a:buChar char="•"/>
              <a:tabLst/>
              <a:defRPr/>
            </a:pP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EAE00"/>
              </a:buClr>
              <a:buSzTx/>
              <a:buFont typeface="Georgia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Υψηλότερη ποιότητα ζωής σχετιζόμενη με την υγεία 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Lavoie et al. 2008;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Schreitmüller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&amp;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Loerbroks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2019)</a:t>
            </a:r>
            <a:endParaRPr kumimoji="0" lang="el-GR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EAE00"/>
              </a:buClr>
              <a:buSzTx/>
              <a:buFont typeface="Georgia"/>
              <a:buNone/>
              <a:tabLst/>
              <a:defRPr/>
            </a:pPr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EAE00"/>
              </a:buClr>
              <a:buSzTx/>
              <a:buFont typeface="Georgia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Μειωμένες εισαγωγές στο νοσοκομείο 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Schreitmüller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&amp;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Loerbroks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2019)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EAE00"/>
              </a:buClr>
              <a:buSzTx/>
              <a:buFont typeface="Georgia"/>
              <a:buChar char="•"/>
              <a:tabLst/>
              <a:defRPr/>
            </a:pPr>
            <a:endParaRPr kumimoji="0" lang="el-GR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EAE00"/>
              </a:buClr>
              <a:buSzTx/>
              <a:buFont typeface="Georgia"/>
              <a:buNone/>
              <a:tabLst/>
              <a:defRPr/>
            </a:pPr>
            <a:endParaRPr kumimoji="0" lang="el-GR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EAE00"/>
              </a:buClr>
              <a:buSzTx/>
              <a:buFont typeface="Georgia"/>
              <a:buChar char="•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EAE00"/>
              </a:buClr>
              <a:buSzTx/>
              <a:buFont typeface="Georgia"/>
              <a:buChar char="•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EAE00"/>
              </a:buClr>
              <a:buSzTx/>
              <a:buFont typeface="Georgia"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085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ΜΕΤΡΗΣΗ ΤΗΣ ΑΥΤΟ-ΑΠΟΤΕΛΕΣΜΑΤΙΚΟΤΗΤΑΣ ΣΕ ΕΝΗΛΙΚΕΣ ΜΕ ΑΣΘΜΑ</a:t>
            </a:r>
          </a:p>
        </p:txBody>
      </p:sp>
      <p:graphicFrame>
        <p:nvGraphicFramePr>
          <p:cNvPr id="5" name="Διάγραμμα 4"/>
          <p:cNvGraphicFramePr/>
          <p:nvPr/>
        </p:nvGraphicFramePr>
        <p:xfrm>
          <a:off x="395536" y="1340768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07833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12" y="5498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Η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ΚΛΙΜΑΚΑ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GSE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Schwarzer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&amp; Jerusalem 1995)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/>
        </p:nvGraphicFramePr>
        <p:xfrm>
          <a:off x="1687966" y="908720"/>
          <a:ext cx="5841091" cy="590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75740" imgH="6785816" progId="Word.Document.12">
                  <p:embed/>
                </p:oleObj>
              </mc:Choice>
              <mc:Fallback>
                <p:oleObj name="Document" r:id="rId2" imgW="5775740" imgH="6785816" progId="Word.Document.12">
                  <p:embed/>
                  <p:pic>
                    <p:nvPicPr>
                      <p:cNvPr id="3" name="Αντικείμενο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87966" y="908720"/>
                        <a:ext cx="5841091" cy="590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06383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12" y="62068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Η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ΚΛΙΜΑΚΑ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GSE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84969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Εγκυροποίηση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(Scholz et al. 2002; Schwarzer &amp; Born 1997; Schwarzer, </a:t>
            </a:r>
            <a:r>
              <a:rPr kumimoji="0" 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Bäßler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et al. 1997; Schwarzer, Born et al. 1997; Zhang &amp; Schwarzer 1995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; Zhou 2016;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Zeng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et al. 2020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  <a:endParaRPr kumimoji="0" lang="el-GR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Μονοπαραγοντική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δομή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Scholz et al. 2002; Schwarzer &amp; Born 1997; Schwarzer,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Bäßler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et al. 1997; Schwarzer, Born et al. 1997; Zhang &amp; Schwarzer 1995)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Δομή δύο (2) παραγόντων 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Zhou 2016; Zeng et al. 202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  <a:r>
              <a:rPr lang="el-GR" sz="1400" i="1" dirty="0">
                <a:solidFill>
                  <a:prstClr val="black"/>
                </a:solidFill>
                <a:latin typeface="Calibri" pitchFamily="34" charset="0"/>
              </a:rPr>
              <a:t>;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i="1" dirty="0">
                <a:latin typeface="Calibri" pitchFamily="34" charset="0"/>
              </a:rPr>
              <a:t>Daskalakis, </a:t>
            </a:r>
            <a:r>
              <a:rPr lang="en-US" sz="1400" i="1" dirty="0" err="1">
                <a:latin typeface="Calibri" pitchFamily="34" charset="0"/>
              </a:rPr>
              <a:t>Smyrli</a:t>
            </a:r>
            <a:r>
              <a:rPr lang="en-US" sz="1400" i="1" dirty="0">
                <a:latin typeface="Calibri" pitchFamily="34" charset="0"/>
              </a:rPr>
              <a:t>, Grammatopoulou</a:t>
            </a:r>
            <a:r>
              <a:rPr lang="el-GR" sz="1400" i="1" dirty="0">
                <a:latin typeface="Calibri" pitchFamily="34" charset="0"/>
              </a:rPr>
              <a:t>,</a:t>
            </a:r>
            <a:r>
              <a:rPr lang="en-US" sz="1400" i="1" dirty="0">
                <a:latin typeface="Calibri" pitchFamily="34" charset="0"/>
              </a:rPr>
              <a:t> 2021</a:t>
            </a: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  <a:endParaRPr kumimoji="0" lang="el-GR" sz="1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Ελλάδα: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-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Mystakidou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et al.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2008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σε ασθενείς με καρκίνο (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μονοπαραγοντική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δομή)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-  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Grammatopoulou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et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(2014)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πιλοτική μελέτη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σε ασθενείς με άσθμα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srgbClr val="0070C0"/>
                </a:solidFill>
                <a:latin typeface="Calibri" pitchFamily="34" charset="0"/>
              </a:rPr>
              <a:t>   - </a:t>
            </a:r>
            <a:r>
              <a:rPr lang="en-US" sz="2000" b="1" dirty="0">
                <a:latin typeface="Calibri" pitchFamily="34" charset="0"/>
              </a:rPr>
              <a:t>Daskalakis, </a:t>
            </a:r>
            <a:r>
              <a:rPr lang="en-US" sz="2000" b="1" dirty="0" err="1">
                <a:latin typeface="Calibri" pitchFamily="34" charset="0"/>
              </a:rPr>
              <a:t>Smyrli</a:t>
            </a:r>
            <a:r>
              <a:rPr lang="en-US" sz="2000" b="1" dirty="0">
                <a:latin typeface="Calibri" pitchFamily="34" charset="0"/>
              </a:rPr>
              <a:t>, Grammatopoulou (2021): </a:t>
            </a:r>
            <a:r>
              <a:rPr lang="el-GR" sz="2000" dirty="0">
                <a:latin typeface="Calibri" pitchFamily="34" charset="0"/>
              </a:rPr>
              <a:t>εγκυροποίηση </a:t>
            </a:r>
            <a:r>
              <a:rPr lang="el-GR" sz="2000" b="1" dirty="0">
                <a:solidFill>
                  <a:srgbClr val="0070C0"/>
                </a:solidFill>
                <a:latin typeface="Calibri" pitchFamily="34" charset="0"/>
              </a:rPr>
              <a:t>σε ασθενείς με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srgbClr val="0070C0"/>
                </a:solidFill>
                <a:latin typeface="Calibri" pitchFamily="34" charset="0"/>
              </a:rPr>
              <a:t>     άσθμα </a:t>
            </a:r>
            <a:r>
              <a:rPr lang="el-GR" sz="2000" dirty="0">
                <a:latin typeface="Calibri" pitchFamily="34" charset="0"/>
              </a:rPr>
              <a:t>(δομή δύο παραγόντων)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61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9AB1F0-61D3-4819-9413-A23C3513D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817" y="-99392"/>
            <a:ext cx="9144000" cy="908720"/>
          </a:xfrm>
        </p:spPr>
        <p:txBody>
          <a:bodyPr>
            <a:noAutofit/>
          </a:bodyPr>
          <a:lstStyle/>
          <a:p>
            <a:r>
              <a:rPr lang="el-GR" sz="2400" b="1" dirty="0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Μηχανισμοί Δ.Α.: Φυσιολογικοί, Ψυχολογικοί, </a:t>
            </a:r>
            <a:r>
              <a:rPr lang="el-GR" sz="2400" b="1" dirty="0" err="1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Εμβιομηχανικοί</a:t>
            </a:r>
            <a:r>
              <a:rPr lang="el-GR" sz="2400" b="1" dirty="0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2/2</a:t>
            </a:r>
            <a:r>
              <a:rPr lang="el-GR" sz="2400" b="1" dirty="0">
                <a:solidFill>
                  <a:srgbClr val="004B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1D347D-ACE5-41DF-924A-8A16EC6E6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61653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l-GR" sz="32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8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Ψυχολογικοί: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Επικάλυψη άσθματος - άγχους: </a:t>
            </a:r>
            <a:r>
              <a:rPr kumimoji="0" lang="el-GR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Δύσπνοια είναι «ο φόβος της ασφυξίας»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Εμβιομηχανικοί</a:t>
            </a:r>
            <a:r>
              <a:rPr kumimoji="0" lang="el-GR" sz="8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</a:p>
          <a:p>
            <a:pPr algn="just" defTabSz="685800">
              <a:defRPr/>
            </a:pPr>
            <a:r>
              <a:rPr lang="el-GR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Επικράτηση της ανώτερης θωρακικής αναπνοής </a:t>
            </a:r>
          </a:p>
          <a:p>
            <a:pPr algn="just" defTabSz="685800">
              <a:defRPr/>
            </a:pPr>
            <a:r>
              <a:rPr lang="el-GR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Έλλειψη συγχρονισμού</a:t>
            </a:r>
          </a:p>
          <a:p>
            <a:pPr algn="just" defTabSz="685800">
              <a:defRPr/>
            </a:pPr>
            <a:r>
              <a:rPr lang="el-GR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Υπερβολικοί αναστεναγμοί </a:t>
            </a:r>
          </a:p>
          <a:p>
            <a:pPr algn="just" defTabSz="685800">
              <a:defRPr/>
            </a:pPr>
            <a:r>
              <a:rPr lang="en-US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l-GR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Αναπνοή από το στόμα</a:t>
            </a:r>
            <a:endParaRPr lang="en-US" sz="8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lang="el-GR" sz="8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l-GR" sz="8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80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Σε Δ.Α., </a:t>
            </a:r>
            <a:r>
              <a:rPr lang="el-GR" sz="80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οι επικουρικοί αναπνευστικοί μύες βραχύνονται και το διάφραγμα δεν μπορεί να επιστρέψει στη βέλτιστη θέση ανάπαυσης</a:t>
            </a:r>
            <a:r>
              <a:rPr lang="en-US" sz="80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80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ζώνη απόθεσης</a:t>
            </a:r>
            <a:r>
              <a:rPr lang="en-US" sz="80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συμβάλλοντας έτσι στη</a:t>
            </a:r>
            <a:r>
              <a:rPr lang="el-GR" sz="8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δυναμική υπερδιάταση (Δ.Υ.),</a:t>
            </a:r>
            <a:r>
              <a:rPr lang="el-GR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προκαλώντας αλλαγές πίεσης και επιδεινώνοντας τη διαταραχή.</a:t>
            </a:r>
          </a:p>
          <a:p>
            <a:pPr marL="0" indent="0">
              <a:buNone/>
            </a:pPr>
            <a:endParaRPr lang="el-GR" sz="88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80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Η Δ.</a:t>
            </a:r>
            <a:r>
              <a:rPr lang="en-US" sz="80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l-GR" sz="80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8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80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πιστεύεται ότι εμφανίζεται στο άσθμα και στη διάρκεια της άσκησης, </a:t>
            </a:r>
            <a:r>
              <a:rPr lang="el-GR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καθώς η </a:t>
            </a:r>
            <a:r>
              <a:rPr lang="el-GR" sz="8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ατελής εκπνοή</a:t>
            </a:r>
            <a:r>
              <a:rPr lang="el-GR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8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μπορεί να οδηγήσει σε </a:t>
            </a:r>
            <a:r>
              <a:rPr lang="el-GR" sz="8000" dirty="0">
                <a:ea typeface="Times New Roman" panose="02020603050405020304" pitchFamily="18" charset="0"/>
                <a:cs typeface="Times New Roman" panose="02020603050405020304" pitchFamily="18" charset="0"/>
              </a:rPr>
              <a:t>πρόσθεση  του όγκου της επόμενης εισπνοής στον Υ</a:t>
            </a:r>
            <a:r>
              <a:rPr lang="el-GR" sz="8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.Ο.Α. με ενδεχόμενη </a:t>
            </a:r>
            <a:r>
              <a:rPr lang="el-GR" sz="8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υπερ</a:t>
            </a:r>
            <a:r>
              <a:rPr lang="el-GR" sz="8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-διόγκωση των πνευμόνων.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8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Ο αναποτελεσματικός αερισμός και η δύσπνοια είναι το τελικό αποτέλεσμα.</a:t>
            </a:r>
            <a:r>
              <a:rPr lang="el-GR" sz="8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/>
              <a:t>(Boulding et al. 2016; Courtney, 2016)</a:t>
            </a:r>
            <a:endParaRPr lang="el-GR" sz="7200" b="1" dirty="0">
              <a:solidFill>
                <a:srgbClr val="231F20"/>
              </a:solidFill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l-GR" sz="8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62A529F-3CD1-44AA-B7F1-50BAB119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72389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9408"/>
          </a:xfrm>
        </p:spPr>
        <p:txBody>
          <a:bodyPr>
            <a:normAutofit/>
          </a:bodyPr>
          <a:lstStyle/>
          <a:p>
            <a:r>
              <a:rPr lang="el-GR" sz="3200" dirty="0"/>
              <a:t>Τεκμηρίωση των εκπαιδευτικών προγραμμάτων Αυτοδιαχείρισης του Άσθματος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65" y="1700808"/>
            <a:ext cx="8229600" cy="295232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800" b="1" dirty="0">
                <a:solidFill>
                  <a:srgbClr val="820000"/>
                </a:solidFill>
              </a:rPr>
              <a:t>Ενήλικες: </a:t>
            </a:r>
          </a:p>
          <a:p>
            <a:pPr>
              <a:spcBef>
                <a:spcPts val="18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800" dirty="0"/>
              <a:t>Βελτιώνουν τον έλεγχο του άσθματος κ την ποιότητα ζωής </a:t>
            </a:r>
          </a:p>
          <a:p>
            <a:pPr>
              <a:spcBef>
                <a:spcPts val="18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800" dirty="0"/>
              <a:t>Μειώνουν τους παροξυσμούς και τις εισαγωγές στα νοσοκομεία </a:t>
            </a:r>
            <a:r>
              <a:rPr lang="el-GR" sz="1800" dirty="0"/>
              <a:t>(</a:t>
            </a:r>
            <a:r>
              <a:rPr lang="en-US" sz="1800" dirty="0" err="1"/>
              <a:t>Pinckock</a:t>
            </a:r>
            <a:r>
              <a:rPr lang="en-US" sz="1800" dirty="0"/>
              <a:t>, 2015</a:t>
            </a:r>
            <a:r>
              <a:rPr lang="el-GR" sz="1800" dirty="0"/>
              <a:t>)</a:t>
            </a:r>
          </a:p>
          <a:p>
            <a:pPr marL="0" indent="0">
              <a:spcBef>
                <a:spcPts val="1800"/>
              </a:spcBef>
              <a:buClr>
                <a:srgbClr val="820000"/>
              </a:buClr>
              <a:buNone/>
            </a:pPr>
            <a:endParaRPr lang="el-GR" sz="2800" dirty="0"/>
          </a:p>
          <a:p>
            <a:pPr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800" b="1" dirty="0">
                <a:solidFill>
                  <a:srgbClr val="820000"/>
                </a:solidFill>
              </a:rPr>
              <a:t>Παιδιά (</a:t>
            </a:r>
            <a:r>
              <a:rPr lang="en-US" sz="2800" b="1" dirty="0">
                <a:solidFill>
                  <a:srgbClr val="820000"/>
                </a:solidFill>
              </a:rPr>
              <a:t>action plan</a:t>
            </a:r>
            <a:r>
              <a:rPr lang="el-GR" sz="2800" b="1" dirty="0">
                <a:solidFill>
                  <a:srgbClr val="820000"/>
                </a:solidFill>
              </a:rPr>
              <a:t>): </a:t>
            </a:r>
          </a:p>
          <a:p>
            <a:pPr>
              <a:spcBef>
                <a:spcPts val="18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800" dirty="0"/>
              <a:t>Πρόληψη επισκέψεων στο ΤΕΠ</a:t>
            </a:r>
            <a:r>
              <a:rPr lang="en-US" sz="2800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Bhogal</a:t>
            </a:r>
            <a:r>
              <a:rPr lang="en-US" sz="1800" dirty="0"/>
              <a:t> et al. 2006)</a:t>
            </a:r>
            <a:endParaRPr lang="el-G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85144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0ADC70-C2FC-4E7A-9763-4B4D4E3E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14995"/>
          </a:xfrm>
        </p:spPr>
        <p:txBody>
          <a:bodyPr>
            <a:normAutofit/>
          </a:bodyPr>
          <a:lstStyle/>
          <a:p>
            <a:r>
              <a:rPr lang="el-GR" sz="3200" dirty="0"/>
              <a:t>Συμπεράσματα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D77B82-087A-479C-A9BB-D3C4B00DA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61" y="1412776"/>
            <a:ext cx="8229600" cy="3816424"/>
          </a:xfrm>
        </p:spPr>
        <p:txBody>
          <a:bodyPr>
            <a:normAutofit/>
          </a:bodyPr>
          <a:lstStyle/>
          <a:p>
            <a:pPr marL="457200" algn="just">
              <a:lnSpc>
                <a:spcPct val="150000"/>
              </a:lnSpc>
              <a:tabLst>
                <a:tab pos="540385" algn="l"/>
              </a:tabLs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επικαιροποιημένες οδηγίες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GINA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(2022)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την αντιμετώπιση του άσθματος εστιάζουν το ενδιαφέρον στην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ολιστική αντιμετώπιση της πάθησης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κατάλληλη εκπαίδευση των ασθενών για απόκτηση δεξιοτήτων αυτοδιαχείρισης και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αυτο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-αποτελεσματικότητας, προκειμένου να επιτύχουν τον έλεγχο της πάθησης. </a:t>
            </a:r>
          </a:p>
          <a:p>
            <a:pPr marL="114300" indent="0" algn="just">
              <a:lnSpc>
                <a:spcPct val="150000"/>
              </a:lnSpc>
              <a:buNone/>
              <a:tabLst>
                <a:tab pos="540385" algn="l"/>
              </a:tabLst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tabLst>
                <a:tab pos="540385" algn="l"/>
              </a:tabLs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ασθενείς με άσθμα πρέπει να μάθουν να ζουν με την πάθησή τους.</a:t>
            </a:r>
          </a:p>
          <a:p>
            <a:pPr marL="114300" indent="0" algn="just">
              <a:lnSpc>
                <a:spcPct val="150000"/>
              </a:lnSpc>
              <a:buNone/>
              <a:tabLst>
                <a:tab pos="540385" algn="l"/>
              </a:tabLst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50000"/>
              </a:lnSpc>
              <a:spcAft>
                <a:spcPts val="1000"/>
              </a:spcAft>
              <a:buNone/>
              <a:tabLst>
                <a:tab pos="540385" algn="l"/>
              </a:tabLst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1E19F6F-F00D-461A-82AE-D966819C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15233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l-GR" dirty="0"/>
              <a:t>Διάσημοι με άσθμα</a:t>
            </a:r>
          </a:p>
        </p:txBody>
      </p:sp>
      <p:sp>
        <p:nvSpPr>
          <p:cNvPr id="5" name="Rectangle 4"/>
          <p:cNvSpPr/>
          <p:nvPr/>
        </p:nvSpPr>
        <p:spPr>
          <a:xfrm>
            <a:off x="590642" y="3124183"/>
            <a:ext cx="2195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Beethoven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Aaron1a12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01" y="933827"/>
            <a:ext cx="1652062" cy="2068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1651952" cy="2068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161216" y="4312729"/>
            <a:ext cx="2703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John F. Kennedy, White House color photo portrait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Rafael Kenneth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86" y="923984"/>
            <a:ext cx="1542835" cy="2068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6350287" y="3031849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Elizabeth Taylor portrait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0"/>
              </a:rPr>
              <a:t>Wikiwatcher1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0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22" y="3828313"/>
            <a:ext cx="1320806" cy="1986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267889" y="5897953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2"/>
              </a:rPr>
              <a:t>Sharon-Stone-in-San-Francisco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3"/>
              </a:rPr>
              <a:t>Fallout boy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4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15" y="3878559"/>
            <a:ext cx="1489870" cy="1986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234890" y="5897953"/>
            <a:ext cx="2319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6"/>
              </a:rPr>
              <a:t>Alice Cooper cun la bisa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7"/>
              </a:rPr>
              <a:t>Mirandolese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8"/>
              </a:rPr>
              <a:t>CC BY-2.0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22185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90" y="1858"/>
            <a:ext cx="8229600" cy="908720"/>
          </a:xfrm>
        </p:spPr>
        <p:txBody>
          <a:bodyPr/>
          <a:lstStyle/>
          <a:p>
            <a:r>
              <a:rPr lang="el-GR" dirty="0"/>
              <a:t>Διάσημοι με άσθμα </a:t>
            </a:r>
            <a:r>
              <a:rPr lang="el-GR" sz="3200" b="0" dirty="0"/>
              <a:t>(συνέχεια)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5" y="1010348"/>
            <a:ext cx="1524132" cy="1902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39820" y="3060582"/>
            <a:ext cx="2195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CheHigh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Shizhao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971303"/>
            <a:ext cx="1487446" cy="1983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6362786" y="3060581"/>
            <a:ext cx="2370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PinkInVienna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Schulu24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828313"/>
            <a:ext cx="1634503" cy="2039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66235" y="5928362"/>
            <a:ext cx="2496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0"/>
              </a:rPr>
              <a:t>Bill Clinton (square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)”, 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1"/>
              </a:rPr>
              <a:t>Juan Pablo Arancibia Medina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1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61" y="2245036"/>
            <a:ext cx="1620019" cy="2175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3408249" y="4486801"/>
            <a:ext cx="2371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3"/>
              </a:rPr>
              <a:t>Obama portrait crop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4"/>
              </a:rPr>
              <a:t>Tktru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5"/>
              </a:rPr>
              <a:t>CC BY-3.0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28313"/>
            <a:ext cx="1324328" cy="1986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170267" y="5916348"/>
            <a:ext cx="256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7"/>
              </a:rPr>
              <a:t>David Beckham Nov 11 2007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8"/>
              </a:rPr>
              <a:t>Magnus Manske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8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02364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Προτεινόμενη βιβλιογραφία </a:t>
            </a:r>
            <a:r>
              <a:rPr lang="el-GR" sz="3200" b="0" dirty="0"/>
              <a:t>(1</a:t>
            </a:r>
            <a:r>
              <a:rPr lang="el-GR" sz="3200" dirty="0"/>
              <a:t>/6</a:t>
            </a:r>
            <a:r>
              <a:rPr lang="el-GR" sz="3200" b="0" dirty="0"/>
              <a:t>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87727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GB" sz="8000" dirty="0"/>
              <a:t>Global initiative for asthma (GINA) Global strategy for asthma management and prevention 20</a:t>
            </a:r>
            <a:r>
              <a:rPr lang="el-GR" sz="8000" dirty="0"/>
              <a:t>23</a:t>
            </a:r>
            <a:r>
              <a:rPr lang="en-GB" sz="8000" dirty="0"/>
              <a:t> (update). http: //www.ginasthma.org. </a:t>
            </a:r>
            <a:endParaRPr lang="el-GR" sz="8000" dirty="0"/>
          </a:p>
          <a:p>
            <a:pPr algn="just">
              <a:lnSpc>
                <a:spcPct val="120000"/>
              </a:lnSpc>
              <a:defRPr/>
            </a:pPr>
            <a:r>
              <a:rPr lang="el-GR" sz="8000" dirty="0">
                <a:solidFill>
                  <a:srgbClr val="000000"/>
                </a:solidFill>
                <a:cs typeface="Calibri" panose="020F0502020204030204" pitchFamily="34" charset="0"/>
              </a:rPr>
              <a:t>Γραμματοπούλου Ε. Φυσικοθεραπευτικές τεχνικές και μέθοδοι αξιολόγησης στις αναπνευστικές παθήσεις. Εκδόσεις Ι. Κωνσταντάρας, 2023.</a:t>
            </a:r>
          </a:p>
          <a:p>
            <a:pPr lvl="0" algn="just">
              <a:lnSpc>
                <a:spcPct val="120000"/>
              </a:lnSpc>
            </a:pPr>
            <a:r>
              <a:rPr lang="en-US" sz="8000" dirty="0"/>
              <a:t>Grammatopoulou E, Haniotou A, Douka G, Koutsouki D. </a:t>
            </a:r>
            <a:r>
              <a:rPr lang="en-GB" sz="8000" dirty="0"/>
              <a:t>Factors associated with BMI in Greek adults with asthma. Journal of Asthma, </a:t>
            </a:r>
            <a:r>
              <a:rPr lang="el-GR" sz="8000" dirty="0"/>
              <a:t>2010; </a:t>
            </a:r>
            <a:r>
              <a:rPr lang="en-GB" sz="8000" dirty="0"/>
              <a:t>47, 276-280. </a:t>
            </a:r>
            <a:endParaRPr lang="el-GR" sz="8000" dirty="0"/>
          </a:p>
          <a:p>
            <a:pPr lvl="0" algn="just">
              <a:lnSpc>
                <a:spcPct val="120000"/>
              </a:lnSpc>
            </a:pPr>
            <a:r>
              <a:rPr lang="en-GB" sz="8000" dirty="0"/>
              <a:t>Grammatopoulou E</a:t>
            </a:r>
            <a:r>
              <a:rPr lang="en-US" sz="8000" dirty="0"/>
              <a:t>, </a:t>
            </a:r>
            <a:r>
              <a:rPr lang="en-GB" sz="8000" dirty="0"/>
              <a:t>Belimpasaki V</a:t>
            </a:r>
            <a:r>
              <a:rPr lang="en-US" sz="8000" dirty="0"/>
              <a:t>, </a:t>
            </a:r>
            <a:r>
              <a:rPr lang="en-GB" sz="8000" dirty="0"/>
              <a:t>Valalas A</a:t>
            </a:r>
            <a:r>
              <a:rPr lang="en-US" sz="8000" dirty="0"/>
              <a:t>, </a:t>
            </a:r>
            <a:r>
              <a:rPr lang="en-GB" sz="8000" dirty="0"/>
              <a:t>Michos</a:t>
            </a:r>
            <a:r>
              <a:rPr lang="en-US" sz="8000" dirty="0"/>
              <a:t>, </a:t>
            </a:r>
            <a:r>
              <a:rPr lang="en-GB" sz="8000" dirty="0"/>
              <a:t>P</a:t>
            </a:r>
            <a:r>
              <a:rPr lang="en-US" sz="8000" dirty="0"/>
              <a:t>, </a:t>
            </a:r>
            <a:r>
              <a:rPr lang="en-GB" sz="8000" dirty="0"/>
              <a:t>Skordilis E</a:t>
            </a:r>
            <a:r>
              <a:rPr lang="en-US" sz="8000" dirty="0"/>
              <a:t>, </a:t>
            </a:r>
            <a:r>
              <a:rPr lang="en-GB" sz="8000" dirty="0"/>
              <a:t>Koutsouki D</a:t>
            </a:r>
            <a:r>
              <a:rPr lang="en-US" sz="8000" dirty="0"/>
              <a:t>. </a:t>
            </a:r>
            <a:r>
              <a:rPr lang="en-GB" sz="8000" dirty="0"/>
              <a:t>Active cycle of breathing techniques</a:t>
            </a:r>
            <a:r>
              <a:rPr lang="en-US" sz="8000" dirty="0"/>
              <a:t>-</a:t>
            </a:r>
            <a:r>
              <a:rPr lang="en-GB" sz="8000" dirty="0"/>
              <a:t>ACBT contributes to pain reduction in patients with rib fractures</a:t>
            </a:r>
            <a:r>
              <a:rPr lang="en-US" sz="8000" dirty="0"/>
              <a:t>. </a:t>
            </a:r>
            <a:r>
              <a:rPr lang="en-GB" sz="8000" dirty="0"/>
              <a:t>Hellenic Journal of Surgery</a:t>
            </a:r>
            <a:r>
              <a:rPr lang="el-GR" sz="8000" dirty="0"/>
              <a:t>, 2010; 82:42-47. </a:t>
            </a:r>
          </a:p>
          <a:p>
            <a:pPr lvl="0" algn="just">
              <a:lnSpc>
                <a:spcPct val="120000"/>
              </a:lnSpc>
            </a:pPr>
            <a:r>
              <a:rPr lang="en-US" sz="8000" dirty="0"/>
              <a:t>Grammatopoulou E, Stavrou N, Myrianthefs P, Karteroliotis K, Baltopoulos G, Behrakis P, Koutsouki D. Asthma control in Greece: Validity and reliability evidence of the Asthma Control Test-ACT in Greece. </a:t>
            </a:r>
            <a:r>
              <a:rPr lang="en-GB" sz="8000" dirty="0"/>
              <a:t>Journal of Asthma</a:t>
            </a:r>
            <a:r>
              <a:rPr lang="el-GR" sz="8000" dirty="0"/>
              <a:t>,</a:t>
            </a:r>
            <a:r>
              <a:rPr lang="en-GB" sz="8000" dirty="0"/>
              <a:t> 2011; </a:t>
            </a:r>
            <a:r>
              <a:rPr lang="en-US" sz="8000" dirty="0"/>
              <a:t>48</a:t>
            </a:r>
            <a:r>
              <a:rPr lang="en-GB" sz="8000" dirty="0"/>
              <a:t>:</a:t>
            </a:r>
            <a:r>
              <a:rPr lang="en-US" sz="8000" dirty="0"/>
              <a:t>57-64. </a:t>
            </a:r>
            <a:endParaRPr lang="el-GR" sz="8000" dirty="0"/>
          </a:p>
          <a:p>
            <a:pPr lvl="0" algn="just">
              <a:lnSpc>
                <a:spcPct val="120000"/>
              </a:lnSpc>
            </a:pPr>
            <a:r>
              <a:rPr lang="en-US" sz="8000" dirty="0"/>
              <a:t>Grammatopoulou E, Skordilis E, Stavrou N, Myrianthefs P, Karteroliotis K, Baltopoulos G, Behrakis P, Koutsouki D. The effect of physiotherapy-based breathing retraining on asthma control. </a:t>
            </a:r>
            <a:r>
              <a:rPr lang="en-GB" sz="8000" dirty="0"/>
              <a:t>Journal of Asthma</a:t>
            </a:r>
            <a:r>
              <a:rPr lang="el-GR" sz="8000" dirty="0"/>
              <a:t>,</a:t>
            </a:r>
            <a:r>
              <a:rPr lang="en-US" sz="8000" dirty="0"/>
              <a:t> 2011; 48:593-601. </a:t>
            </a:r>
            <a:endParaRPr lang="el-GR" sz="8000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5E3B3-0445-4CFC-BED8-763D4409E61F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Τίτλος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9957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Προτεινόμενη βιβλιογραφία </a:t>
            </a:r>
            <a:r>
              <a:rPr lang="el-GR" sz="3200" b="0" dirty="0"/>
              <a:t>(2</a:t>
            </a:r>
            <a:r>
              <a:rPr lang="el-GR" sz="3200" dirty="0"/>
              <a:t>/6</a:t>
            </a:r>
            <a:r>
              <a:rPr lang="el-GR" sz="3200" b="0" dirty="0"/>
              <a:t>)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>
          <a:xfrm>
            <a:off x="539552" y="1700809"/>
            <a:ext cx="7975798" cy="410445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defRPr/>
            </a:pPr>
            <a:r>
              <a:rPr lang="en-GB" sz="2400" dirty="0"/>
              <a:t>Grammatopoulou E</a:t>
            </a:r>
            <a:r>
              <a:rPr lang="el-GR" sz="2400" dirty="0"/>
              <a:t>, </a:t>
            </a:r>
            <a:r>
              <a:rPr lang="en-GB" sz="2400" dirty="0"/>
              <a:t>Skordilis E</a:t>
            </a:r>
            <a:r>
              <a:rPr lang="el-GR" sz="2400" dirty="0"/>
              <a:t>, </a:t>
            </a:r>
            <a:r>
              <a:rPr lang="en-GB" sz="2400" dirty="0"/>
              <a:t>Koutsouki D</a:t>
            </a:r>
            <a:r>
              <a:rPr lang="el-GR" sz="2400" dirty="0"/>
              <a:t>, </a:t>
            </a:r>
            <a:r>
              <a:rPr lang="en-GB" sz="2400" dirty="0"/>
              <a:t>Baltopoulos G</a:t>
            </a:r>
            <a:r>
              <a:rPr lang="el-GR" sz="2400" dirty="0"/>
              <a:t>. </a:t>
            </a:r>
            <a:r>
              <a:rPr lang="en-US" sz="2400" dirty="0"/>
              <a:t>An</a:t>
            </a:r>
            <a:r>
              <a:rPr lang="el-GR" sz="2400" dirty="0"/>
              <a:t> 18-</a:t>
            </a:r>
            <a:r>
              <a:rPr lang="en-US" sz="2400" dirty="0"/>
              <a:t>item </a:t>
            </a:r>
            <a:r>
              <a:rPr lang="en-US" sz="2400" dirty="0" err="1"/>
              <a:t>standardised</a:t>
            </a:r>
            <a:r>
              <a:rPr lang="en-US" sz="2400" dirty="0"/>
              <a:t> Asthma Quality of Life Questionnaire</a:t>
            </a:r>
            <a:r>
              <a:rPr lang="el-GR" sz="2400" dirty="0"/>
              <a:t>. </a:t>
            </a:r>
            <a:r>
              <a:rPr lang="en-GB" sz="2400" dirty="0"/>
              <a:t>Quality of Life Research. 2008; 17(2):323-332. </a:t>
            </a:r>
            <a:endParaRPr lang="el-GR" sz="2000" dirty="0"/>
          </a:p>
          <a:p>
            <a:pPr marL="514350" indent="-514350" algn="l" eaLnBrk="1" hangingPunct="1"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schemeClr val="tx1"/>
                </a:solidFill>
              </a:rPr>
              <a:t>Frownfelter</a:t>
            </a:r>
            <a:r>
              <a:rPr lang="en-US" sz="2400" dirty="0">
                <a:solidFill>
                  <a:schemeClr val="tx1"/>
                </a:solidFill>
              </a:rPr>
              <a:t> D. Chest Physical Therapy and Pulmonary Rehabilitation. Chicago: Year Medical Book Publishers, 1978.</a:t>
            </a:r>
          </a:p>
          <a:p>
            <a:pPr marL="514350" indent="-514350" algn="l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Frownfelter D, Dean E. Principles and practice of cardiopulmonary physical therapy. St. Louis Philadelphia</a:t>
            </a:r>
            <a:r>
              <a:rPr lang="el-GR" sz="2400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/>
              <a:t>Mosby</a:t>
            </a:r>
            <a:r>
              <a:rPr lang="en-US" sz="2400" dirty="0">
                <a:solidFill>
                  <a:schemeClr val="tx1"/>
                </a:solidFill>
              </a:rPr>
              <a:t>, Inc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tx1"/>
                </a:solidFill>
              </a:rPr>
              <a:t> 1996.</a:t>
            </a:r>
          </a:p>
          <a:p>
            <a:pPr marL="514350" indent="-514350" algn="l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Frownfelter D, Dean E. Cardiovascular and Pulmonary Physical Therapy. Evidence and Practice. Elsevier, 2006</a:t>
            </a:r>
            <a:r>
              <a:rPr lang="el-GR" sz="2400" dirty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Font typeface="Arial" pitchFamily="34" charset="0"/>
              <a:buChar char="•"/>
              <a:defRPr/>
            </a:pPr>
            <a:r>
              <a:rPr lang="en-GB" sz="2400" dirty="0"/>
              <a:t>Hough A. Physiotherapy in respiratory care. London: Chapman &amp; Hall, 1991.</a:t>
            </a:r>
            <a:endParaRPr lang="el-GR" sz="2400" dirty="0"/>
          </a:p>
          <a:p>
            <a:pPr marL="514350" indent="-514350" algn="l" eaLnBrk="1" hangingPunct="1">
              <a:buFont typeface="+mj-lt"/>
              <a:buAutoNum type="arabicPeriod"/>
              <a:defRPr/>
            </a:pPr>
            <a:endParaRPr lang="el-GR" sz="20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 (3/6)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Abdelbasset</a:t>
            </a:r>
            <a:r>
              <a:rPr lang="en-US" sz="1800" dirty="0"/>
              <a:t> WK, </a:t>
            </a:r>
            <a:r>
              <a:rPr lang="en-US" sz="1800" dirty="0" err="1"/>
              <a:t>Alsubaie</a:t>
            </a:r>
            <a:r>
              <a:rPr lang="en-US" sz="1800" dirty="0"/>
              <a:t> SF, </a:t>
            </a:r>
            <a:r>
              <a:rPr lang="en-US" sz="1800" dirty="0" err="1"/>
              <a:t>Tantawy</a:t>
            </a:r>
            <a:r>
              <a:rPr lang="en-US" sz="1800" dirty="0"/>
              <a:t> SA, et al. Evaluating pulmonary function, aerobic capacity, and pediatric quality of life following a 10-week aerobic exercise training in school-aged asthmatics: A randomized controlled trial. Patient Preference and Adherence, 2018; 12: 1015-1023.</a:t>
            </a:r>
          </a:p>
          <a:p>
            <a:pPr marL="0" indent="0">
              <a:buNone/>
            </a:pPr>
            <a:r>
              <a:rPr lang="en-US" sz="1800" dirty="0"/>
              <a:t>- Bardin PG, </a:t>
            </a:r>
            <a:r>
              <a:rPr lang="en-US" sz="1800" dirty="0" err="1"/>
              <a:t>Rangaswamy</a:t>
            </a:r>
            <a:r>
              <a:rPr lang="en-US" sz="1800" dirty="0"/>
              <a:t> J, </a:t>
            </a:r>
            <a:r>
              <a:rPr lang="en-US" sz="1800" dirty="0" err="1"/>
              <a:t>Yo</a:t>
            </a:r>
            <a:r>
              <a:rPr lang="en-US" sz="1800" dirty="0"/>
              <a:t> SW. Managing comorbid conditions in severe asthma. Medical Journal of Australia. 2018; 209: S11-S17.</a:t>
            </a:r>
          </a:p>
          <a:p>
            <a:pPr marL="0" indent="0">
              <a:buNone/>
            </a:pPr>
            <a:r>
              <a:rPr lang="en-US" sz="1800" dirty="0"/>
              <a:t>- Becker AB, Abrams EM. Asthma guidelines: The global initiative for asthma in relation to national guidelines. Current Opinion in Allergy and Clinical Immunology. 2017; 17: 99-103.</a:t>
            </a:r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Bruton</a:t>
            </a:r>
            <a:r>
              <a:rPr lang="en-US" sz="1800" dirty="0"/>
              <a:t> A, Lee A, Yardley L. Physiotherapy breathing retraining for asthma: A </a:t>
            </a:r>
            <a:r>
              <a:rPr lang="en-US" sz="1800" dirty="0" err="1"/>
              <a:t>randomised</a:t>
            </a:r>
            <a:r>
              <a:rPr lang="en-US" sz="1800" dirty="0"/>
              <a:t> controlled trial. Lancet Respiratory Medicine. 2018; 6: 19-28.</a:t>
            </a:r>
          </a:p>
          <a:p>
            <a:pPr marL="0" indent="0">
              <a:buNone/>
            </a:pPr>
            <a:r>
              <a:rPr lang="en-US" sz="1800" dirty="0" err="1"/>
              <a:t>Grammatopoulou</a:t>
            </a:r>
            <a:r>
              <a:rPr lang="en-US" sz="1800" dirty="0"/>
              <a:t> E, </a:t>
            </a:r>
            <a:r>
              <a:rPr lang="en-US" sz="1800" dirty="0" err="1"/>
              <a:t>Skordilis</a:t>
            </a:r>
            <a:r>
              <a:rPr lang="en-US" sz="1800" dirty="0"/>
              <a:t> EK, </a:t>
            </a:r>
            <a:r>
              <a:rPr lang="en-US" sz="1800" dirty="0" err="1"/>
              <a:t>Haniotou</a:t>
            </a:r>
            <a:r>
              <a:rPr lang="en-US" sz="1800" dirty="0"/>
              <a:t> A, John Z, </a:t>
            </a:r>
            <a:r>
              <a:rPr lang="en-US" sz="1800" dirty="0" err="1"/>
              <a:t>Athanasopoulos</a:t>
            </a:r>
            <a:r>
              <a:rPr lang="en-US" sz="1800" dirty="0"/>
              <a:t> S The effect of a holistic self-management plan on asthma control. Physiotherapy Theory and Practice. 2017; 33: 622-</a:t>
            </a:r>
            <a:r>
              <a:rPr lang="el-GR" sz="1800" dirty="0"/>
              <a:t>633.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5E3B3-0445-4CFC-BED8-763D4409E61F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1956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 fontScale="90000"/>
          </a:bodyPr>
          <a:lstStyle/>
          <a:p>
            <a:r>
              <a:rPr lang="el-GR" dirty="0"/>
              <a:t>Βιβλιογραφία  (4/6)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6921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- </a:t>
            </a:r>
            <a:r>
              <a:rPr lang="en-US" sz="2200" dirty="0"/>
              <a:t>Hupa M. Long-term results of physiotherapy in treatment of bronchial asthma–case study. Physiotherapy. 2015; 23: 29-33.</a:t>
            </a:r>
          </a:p>
          <a:p>
            <a:pPr marL="0" indent="0">
              <a:buNone/>
            </a:pPr>
            <a:r>
              <a:rPr lang="el-GR" sz="2200" dirty="0"/>
              <a:t>- </a:t>
            </a:r>
            <a:r>
              <a:rPr lang="en-US" sz="2200" dirty="0" err="1"/>
              <a:t>Leonés-Macías</a:t>
            </a:r>
            <a:r>
              <a:rPr lang="en-US" sz="2200" dirty="0"/>
              <a:t> E, Effects of manual therapy on the diaphragm in asthmatic patients: A randomized pilot study. International Journal of Osteopathic Medicine 2018; 29: 26-31.</a:t>
            </a:r>
          </a:p>
          <a:p>
            <a:pPr marL="0" indent="0">
              <a:buNone/>
            </a:pPr>
            <a:r>
              <a:rPr lang="el-GR" sz="2200" dirty="0"/>
              <a:t>- </a:t>
            </a:r>
            <a:r>
              <a:rPr lang="en-US" sz="2200" dirty="0" err="1"/>
              <a:t>Löwhagen</a:t>
            </a:r>
            <a:r>
              <a:rPr lang="en-US" sz="2200" dirty="0"/>
              <a:t> O, </a:t>
            </a:r>
            <a:r>
              <a:rPr lang="en-US" sz="2200" dirty="0" err="1"/>
              <a:t>Bergqvist</a:t>
            </a:r>
            <a:r>
              <a:rPr lang="en-US" sz="2200" dirty="0"/>
              <a:t> P Physiotherapy in asthma using the new </a:t>
            </a:r>
            <a:r>
              <a:rPr lang="en-US" sz="2200" dirty="0" err="1"/>
              <a:t>Lotorp</a:t>
            </a:r>
            <a:r>
              <a:rPr lang="en-US" sz="2200" dirty="0"/>
              <a:t> method. Complementary Therapies in Clinical Practice 2014; 20: 276-279.</a:t>
            </a:r>
          </a:p>
          <a:p>
            <a:pPr marL="0" indent="0">
              <a:buNone/>
            </a:pPr>
            <a:r>
              <a:rPr lang="el-GR" sz="2200" dirty="0"/>
              <a:t>- </a:t>
            </a:r>
            <a:r>
              <a:rPr lang="en-US" sz="2200" dirty="0" err="1"/>
              <a:t>Lundbäck</a:t>
            </a:r>
            <a:r>
              <a:rPr lang="en-US" sz="2200" dirty="0"/>
              <a:t> B, Backman H, </a:t>
            </a:r>
            <a:r>
              <a:rPr lang="en-US" sz="2200" dirty="0" err="1"/>
              <a:t>Lötvall</a:t>
            </a:r>
            <a:r>
              <a:rPr lang="en-US" sz="2200" dirty="0"/>
              <a:t> J, </a:t>
            </a:r>
            <a:r>
              <a:rPr lang="en-US" sz="2200" dirty="0" err="1"/>
              <a:t>Rönmark</a:t>
            </a:r>
            <a:r>
              <a:rPr lang="en-US" sz="2200" dirty="0"/>
              <a:t> E. Is asthma prevalence still increasing? Expert Review of Respiratory Medicine 2016; 10: 39-51.</a:t>
            </a:r>
          </a:p>
          <a:p>
            <a:pPr marL="0" indent="0">
              <a:buNone/>
            </a:pPr>
            <a:r>
              <a:rPr lang="el-GR" sz="2200" dirty="0"/>
              <a:t>- </a:t>
            </a:r>
            <a:r>
              <a:rPr lang="en-US" sz="2200" dirty="0" err="1"/>
              <a:t>Majewski</a:t>
            </a:r>
            <a:r>
              <a:rPr lang="en-US" sz="2200" dirty="0"/>
              <a:t> M, et al. Evaluation of a home-based pulmonary</a:t>
            </a:r>
            <a:r>
              <a:rPr lang="el-GR" sz="2200" dirty="0"/>
              <a:t> </a:t>
            </a:r>
            <a:r>
              <a:rPr lang="en-US" sz="2200" dirty="0"/>
              <a:t>rehabilitation program for older females suffering from bronchial asthma. Advances in Clinical and Experimental Medicine 2015; 24: 1079-1083.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5E3B3-0445-4CFC-BED8-763D4409E61F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8330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pPr algn="ctr"/>
            <a:r>
              <a:rPr lang="el-GR" dirty="0"/>
              <a:t>Βιβλιογραφία  (5/6)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522411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000" dirty="0">
                <a:solidFill>
                  <a:prstClr val="black"/>
                </a:solidFill>
              </a:rPr>
              <a:t>- </a:t>
            </a:r>
            <a:r>
              <a:rPr lang="en-US" sz="2200" dirty="0">
                <a:solidFill>
                  <a:prstClr val="black"/>
                </a:solidFill>
              </a:rPr>
              <a:t>Mayank G, </a:t>
            </a:r>
            <a:r>
              <a:rPr lang="en-US" sz="2200" dirty="0" err="1">
                <a:solidFill>
                  <a:prstClr val="black"/>
                </a:solidFill>
              </a:rPr>
              <a:t>Khaund</a:t>
            </a:r>
            <a:r>
              <a:rPr lang="en-US" sz="2200" dirty="0">
                <a:solidFill>
                  <a:prstClr val="black"/>
                </a:solidFill>
              </a:rPr>
              <a:t> S. To study the effectiveness of </a:t>
            </a:r>
            <a:r>
              <a:rPr lang="en-US" sz="2200" dirty="0" err="1">
                <a:solidFill>
                  <a:prstClr val="black"/>
                </a:solidFill>
              </a:rPr>
              <a:t>buteyko</a:t>
            </a:r>
            <a:r>
              <a:rPr lang="en-US" sz="2200" dirty="0">
                <a:solidFill>
                  <a:prstClr val="black"/>
                </a:solidFill>
              </a:rPr>
              <a:t> breathing technique versus diaphragmatic breathing in asthmatics. International Journal of Physiotherapy 2014; 1: 116-119.</a:t>
            </a:r>
          </a:p>
          <a:p>
            <a:pPr marL="0" lvl="0" indent="0">
              <a:buNone/>
            </a:pPr>
            <a:r>
              <a:rPr lang="el-GR" sz="2200" dirty="0">
                <a:solidFill>
                  <a:prstClr val="black"/>
                </a:solidFill>
              </a:rPr>
              <a:t>- </a:t>
            </a:r>
            <a:r>
              <a:rPr lang="en-US" sz="2200" dirty="0">
                <a:solidFill>
                  <a:prstClr val="black"/>
                </a:solidFill>
              </a:rPr>
              <a:t>Pandey R, Pandey A </a:t>
            </a:r>
            <a:r>
              <a:rPr lang="en-US" sz="2200" dirty="0" err="1">
                <a:solidFill>
                  <a:prstClr val="black"/>
                </a:solidFill>
              </a:rPr>
              <a:t>Paediatric</a:t>
            </a:r>
            <a:r>
              <a:rPr lang="en-US" sz="2200" dirty="0">
                <a:solidFill>
                  <a:prstClr val="black"/>
                </a:solidFill>
              </a:rPr>
              <a:t> asthma and manual therapy a case report. International Journal of Physiotherapy.  2014; 2: 981-986.</a:t>
            </a:r>
          </a:p>
          <a:p>
            <a:pPr marL="0" indent="0">
              <a:buNone/>
            </a:pPr>
            <a:r>
              <a:rPr lang="el-GR" sz="2200" dirty="0"/>
              <a:t>- </a:t>
            </a:r>
            <a:r>
              <a:rPr lang="en-US" sz="2200" dirty="0" err="1"/>
              <a:t>Porsbjerg</a:t>
            </a:r>
            <a:r>
              <a:rPr lang="en-US" sz="2200" dirty="0"/>
              <a:t> C, Menzies‐Gow A Co‐morbidities in severe asthma: Clinical impact and</a:t>
            </a:r>
            <a:r>
              <a:rPr lang="el-GR" sz="2200" dirty="0"/>
              <a:t> </a:t>
            </a:r>
            <a:r>
              <a:rPr lang="en-US" sz="2200" dirty="0"/>
              <a:t>management. Respirology 2017; 2:651-661.</a:t>
            </a:r>
          </a:p>
          <a:p>
            <a:pPr marL="0" indent="0">
              <a:buNone/>
            </a:pPr>
            <a:r>
              <a:rPr lang="el-GR" sz="2200" dirty="0"/>
              <a:t>- </a:t>
            </a:r>
            <a:r>
              <a:rPr lang="en-US" sz="2200" dirty="0" err="1"/>
              <a:t>Romieu</a:t>
            </a:r>
            <a:r>
              <a:rPr lang="en-US" sz="2200" dirty="0"/>
              <a:t> H, 2018 Efficiency of physiotherapy with </a:t>
            </a:r>
            <a:r>
              <a:rPr lang="en-US" sz="2200" dirty="0" err="1"/>
              <a:t>caycedian</a:t>
            </a:r>
            <a:r>
              <a:rPr lang="en-US" sz="2200" dirty="0"/>
              <a:t> sophrology on children</a:t>
            </a:r>
            <a:r>
              <a:rPr lang="el-GR" sz="2200" dirty="0"/>
              <a:t> </a:t>
            </a:r>
            <a:r>
              <a:rPr lang="en-US" sz="2200" dirty="0"/>
              <a:t>with asthma: A randomized controlled trial. Pediatric Pulmonology 53: 559-566.</a:t>
            </a:r>
          </a:p>
          <a:p>
            <a:pPr marL="0" indent="0">
              <a:buNone/>
            </a:pPr>
            <a:r>
              <a:rPr lang="el-GR" sz="2200" dirty="0"/>
              <a:t>- </a:t>
            </a:r>
            <a:r>
              <a:rPr lang="en-US" sz="2200" dirty="0"/>
              <a:t>Shine G, Saad S, </a:t>
            </a:r>
            <a:r>
              <a:rPr lang="en-US" sz="2200" dirty="0" err="1"/>
              <a:t>Nusaibath</a:t>
            </a:r>
            <a:r>
              <a:rPr lang="en-US" sz="2200" dirty="0"/>
              <a:t> S, Shaik AR, </a:t>
            </a:r>
            <a:r>
              <a:rPr lang="en-US" sz="2200" dirty="0" err="1"/>
              <a:t>Padmakumar</a:t>
            </a:r>
            <a:r>
              <a:rPr lang="en-US" sz="2200" dirty="0"/>
              <a:t> S Comparison of effectiveness of diaphragmatic breathing and pursed-lip expiration exercises in improving the forced expiratory flow rate and chest expansion in patients with bronchial asthma. International Journal of Physiotherapy 2016; 3: 154-158.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5E3B3-0445-4CFC-BED8-763D4409E61F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1465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Προτεινόμενη βιβλιογραφία </a:t>
            </a:r>
            <a:r>
              <a:rPr lang="el-GR" sz="3200" b="0" dirty="0"/>
              <a:t>(</a:t>
            </a:r>
            <a:r>
              <a:rPr lang="el-GR" sz="3200" dirty="0"/>
              <a:t>6/6</a:t>
            </a:r>
            <a:r>
              <a:rPr lang="el-GR" sz="3200" b="0" dirty="0"/>
              <a:t>)</a:t>
            </a:r>
            <a:r>
              <a:rPr lang="en-US" sz="3200" b="0" dirty="0"/>
              <a:t> 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825625"/>
            <a:ext cx="8119814" cy="4351338"/>
          </a:xfrm>
        </p:spPr>
        <p:txBody>
          <a:bodyPr>
            <a:normAutofit fontScale="92500"/>
          </a:bodyPr>
          <a:lstStyle/>
          <a:p>
            <a:pPr marL="514350" indent="-514350">
              <a:defRPr/>
            </a:pPr>
            <a:r>
              <a:rPr lang="en-US" sz="2400" dirty="0"/>
              <a:t>Middleton S, Middleton PG. Assessment, investigations, skills,</a:t>
            </a:r>
            <a:r>
              <a:rPr lang="el-GR" sz="2400" dirty="0"/>
              <a:t> </a:t>
            </a:r>
            <a:r>
              <a:rPr lang="en-US" sz="2400" dirty="0"/>
              <a:t>techniques and management. In</a:t>
            </a:r>
            <a:r>
              <a:rPr lang="en-GB" sz="2400" dirty="0"/>
              <a:t> J. Pryor &amp; A. Prasad (Eds.), Physiotherapy for</a:t>
            </a:r>
            <a:r>
              <a:rPr lang="el-GR" sz="2400" dirty="0"/>
              <a:t> </a:t>
            </a:r>
            <a:r>
              <a:rPr lang="en-GB" sz="2400" dirty="0"/>
              <a:t>respiratory and cardiac problems. London: Churchill Livingstone,</a:t>
            </a:r>
            <a:r>
              <a:rPr lang="el-GR" sz="2400" dirty="0"/>
              <a:t> 2002.</a:t>
            </a:r>
            <a:endParaRPr lang="en-US" sz="2400" dirty="0"/>
          </a:p>
          <a:p>
            <a:pPr marL="514350" indent="-514350">
              <a:defRPr/>
            </a:pPr>
            <a:r>
              <a:rPr lang="en-US" sz="2400" dirty="0"/>
              <a:t>Morice AH, Fontana GA, Belvisi MG, Birring SS, Chung KF, Dicpinigaitis DV,  et</a:t>
            </a:r>
            <a:r>
              <a:rPr lang="el-GR" sz="2400" dirty="0"/>
              <a:t> </a:t>
            </a:r>
            <a:r>
              <a:rPr lang="en-US" sz="2400" dirty="0"/>
              <a:t>al. ERS guidelines on the assessment of cough. </a:t>
            </a:r>
            <a:r>
              <a:rPr lang="fr-FR" sz="2400" dirty="0"/>
              <a:t>Eur Respir J</a:t>
            </a:r>
            <a:r>
              <a:rPr lang="el-GR" sz="2400" dirty="0"/>
              <a:t>,</a:t>
            </a:r>
            <a:r>
              <a:rPr lang="fr-FR" sz="2400" dirty="0"/>
              <a:t> 2007; 29: 1256</a:t>
            </a:r>
            <a:r>
              <a:rPr lang="el-GR" sz="2400" dirty="0"/>
              <a:t>-</a:t>
            </a:r>
            <a:r>
              <a:rPr lang="fr-FR" sz="2400" dirty="0"/>
              <a:t>1276.</a:t>
            </a:r>
            <a:endParaRPr lang="el-GR" sz="2400" dirty="0"/>
          </a:p>
          <a:p>
            <a:pPr marL="514350" indent="-514350">
              <a:defRPr/>
            </a:pPr>
            <a:r>
              <a:rPr lang="en-US" sz="2400" dirty="0"/>
              <a:t>Prendergast TJ, Russo SJ.</a:t>
            </a:r>
            <a:r>
              <a:rPr lang="el-GR" sz="2400" dirty="0"/>
              <a:t> </a:t>
            </a:r>
            <a:r>
              <a:rPr lang="en-US" sz="2400" dirty="0"/>
              <a:t>Pulmonary disease. In SJ. McPhee &amp; WF.</a:t>
            </a:r>
            <a:r>
              <a:rPr lang="el-GR" sz="2400" dirty="0"/>
              <a:t> </a:t>
            </a:r>
            <a:r>
              <a:rPr lang="en-US" sz="2400" dirty="0"/>
              <a:t>Ganong (Eds.), Pathophysiology of disease: An introduction to clinical</a:t>
            </a:r>
            <a:r>
              <a:rPr lang="el-GR" sz="2400" dirty="0"/>
              <a:t> </a:t>
            </a:r>
            <a:r>
              <a:rPr lang="en-US" sz="2400" dirty="0"/>
              <a:t>medicine. New York: McGraw-Hill,</a:t>
            </a:r>
            <a:r>
              <a:rPr lang="el-GR" sz="2400" dirty="0"/>
              <a:t> 2006.</a:t>
            </a:r>
          </a:p>
          <a:p>
            <a:pPr marL="514350" indent="-514350">
              <a:defRPr/>
            </a:pPr>
            <a:r>
              <a:rPr lang="en-US" sz="2400" dirty="0"/>
              <a:t>Pryor J.A</a:t>
            </a:r>
            <a:r>
              <a:rPr lang="en-GB" sz="2400" dirty="0"/>
              <a:t>,</a:t>
            </a:r>
            <a:r>
              <a:rPr lang="en-US" sz="2400" dirty="0"/>
              <a:t> Prasad S.A. Physiotherapy for respiratory and Cardiac Problems. Adults and Paediatrics. </a:t>
            </a:r>
            <a:r>
              <a:rPr lang="en-GB" sz="2400" dirty="0"/>
              <a:t>London: </a:t>
            </a:r>
            <a:r>
              <a:rPr lang="en-US" sz="2400" dirty="0"/>
              <a:t>Churchill Livingstone, 2002</a:t>
            </a:r>
            <a:r>
              <a:rPr lang="el-GR" sz="2400" dirty="0"/>
              <a:t>.</a:t>
            </a:r>
          </a:p>
          <a:p>
            <a:pPr>
              <a:buFont typeface="Arial" charset="0"/>
              <a:buNone/>
              <a:defRPr/>
            </a:pPr>
            <a:endParaRPr lang="en-US" sz="2400" dirty="0"/>
          </a:p>
          <a:p>
            <a:pPr>
              <a:buFont typeface="Arial" charset="0"/>
              <a:buNone/>
              <a:defRPr/>
            </a:pPr>
            <a:endParaRPr lang="el-GR" sz="2400" dirty="0"/>
          </a:p>
          <a:p>
            <a:pPr>
              <a:buFont typeface="Arial" charset="0"/>
              <a:buNone/>
              <a:defRPr/>
            </a:pPr>
            <a:endParaRPr lang="el-GR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Υπεραερισμός και Άσθμα </a:t>
            </a:r>
            <a:r>
              <a:rPr lang="el-GR" sz="2800" b="0" dirty="0"/>
              <a:t>(2/5)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025352"/>
            <a:ext cx="8229600" cy="532859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200" dirty="0">
                <a:solidFill>
                  <a:srgbClr val="820000"/>
                </a:solidFill>
              </a:rPr>
              <a:t>Η υποκαπνία </a:t>
            </a:r>
            <a:r>
              <a:rPr lang="el-GR" sz="2200" dirty="0"/>
              <a:t>πιθανολογείται ότι </a:t>
            </a:r>
            <a:r>
              <a:rPr lang="el-GR" sz="2200" dirty="0">
                <a:solidFill>
                  <a:srgbClr val="820000"/>
                </a:solidFill>
              </a:rPr>
              <a:t>προκαλεί </a:t>
            </a:r>
            <a:r>
              <a:rPr lang="el-GR" sz="2200" dirty="0" err="1">
                <a:solidFill>
                  <a:srgbClr val="820000"/>
                </a:solidFill>
              </a:rPr>
              <a:t>βρογχόσπασμο</a:t>
            </a:r>
            <a:r>
              <a:rPr lang="el-GR" sz="2200" b="1" dirty="0">
                <a:solidFill>
                  <a:srgbClr val="820000"/>
                </a:solidFill>
              </a:rPr>
              <a:t> </a:t>
            </a:r>
            <a:r>
              <a:rPr lang="el-GR" sz="2200" dirty="0"/>
              <a:t>μέσω</a:t>
            </a:r>
            <a:r>
              <a:rPr lang="en-US" sz="2200" dirty="0"/>
              <a:t>:</a:t>
            </a:r>
            <a:r>
              <a:rPr lang="el-GR" sz="2200" dirty="0"/>
              <a:t> </a:t>
            </a:r>
          </a:p>
          <a:p>
            <a:pPr marL="723900" indent="-368300">
              <a:spcBef>
                <a:spcPts val="1800"/>
              </a:spcBef>
              <a:buFont typeface="Calibri" pitchFamily="34" charset="0"/>
              <a:buChar char="−"/>
            </a:pPr>
            <a:r>
              <a:rPr lang="el-GR" sz="2200" dirty="0"/>
              <a:t>Των νευρικών αντανακλαστικών </a:t>
            </a:r>
            <a:r>
              <a:rPr lang="el-GR" sz="1700" dirty="0"/>
              <a:t>(</a:t>
            </a:r>
            <a:r>
              <a:rPr lang="el-GR" sz="1700" dirty="0" err="1"/>
              <a:t>Sterling</a:t>
            </a:r>
            <a:r>
              <a:rPr lang="el-GR" sz="1700" dirty="0"/>
              <a:t>, 1968)</a:t>
            </a:r>
          </a:p>
          <a:p>
            <a:pPr marL="723900" indent="-368300">
              <a:spcBef>
                <a:spcPts val="1800"/>
              </a:spcBef>
              <a:buFont typeface="Calibri" pitchFamily="34" charset="0"/>
              <a:buChar char="−"/>
            </a:pPr>
            <a:r>
              <a:rPr lang="el-GR" sz="2200" dirty="0"/>
              <a:t>Της αγγειοδιαστολής </a:t>
            </a:r>
            <a:r>
              <a:rPr lang="el-GR" sz="1700" dirty="0"/>
              <a:t>(</a:t>
            </a:r>
            <a:r>
              <a:rPr lang="el-GR" sz="1700" dirty="0" err="1"/>
              <a:t>Reynolds</a:t>
            </a:r>
            <a:r>
              <a:rPr lang="el-GR" sz="1700" dirty="0"/>
              <a:t> &amp; </a:t>
            </a:r>
            <a:r>
              <a:rPr lang="el-GR" sz="1700" dirty="0" err="1"/>
              <a:t>McEvoy</a:t>
            </a:r>
            <a:r>
              <a:rPr lang="el-GR" sz="1700" dirty="0"/>
              <a:t>, 1989)</a:t>
            </a:r>
          </a:p>
          <a:p>
            <a:pPr marL="723900" indent="-368300">
              <a:spcBef>
                <a:spcPts val="1800"/>
              </a:spcBef>
              <a:buFont typeface="Calibri" pitchFamily="34" charset="0"/>
              <a:buChar char="−"/>
            </a:pPr>
            <a:r>
              <a:rPr lang="el-GR" sz="2200" dirty="0"/>
              <a:t>Της έκλυσης διάμεσων ουσιών </a:t>
            </a:r>
            <a:r>
              <a:rPr lang="el-GR" sz="1700" dirty="0"/>
              <a:t>(</a:t>
            </a:r>
            <a:r>
              <a:rPr lang="el-GR" sz="1700" dirty="0" err="1"/>
              <a:t>Reynolds</a:t>
            </a:r>
            <a:r>
              <a:rPr lang="el-GR" sz="1700" dirty="0"/>
              <a:t> &amp; </a:t>
            </a:r>
            <a:r>
              <a:rPr lang="el-GR" sz="1700" dirty="0" err="1"/>
              <a:t>McEvoy</a:t>
            </a:r>
            <a:r>
              <a:rPr lang="el-GR" sz="1700" dirty="0"/>
              <a:t>, 1989) </a:t>
            </a:r>
          </a:p>
          <a:p>
            <a:pPr marL="723900" indent="-368300">
              <a:spcBef>
                <a:spcPts val="1800"/>
              </a:spcBef>
              <a:buFont typeface="Calibri" pitchFamily="34" charset="0"/>
              <a:buChar char="−"/>
            </a:pPr>
            <a:r>
              <a:rPr lang="el-GR" sz="2200" dirty="0"/>
              <a:t>Της απευθείας επίδρασης στις λείες μυϊκές ίνες </a:t>
            </a:r>
            <a:r>
              <a:rPr lang="el-GR" sz="1700" dirty="0"/>
              <a:t>(</a:t>
            </a:r>
            <a:r>
              <a:rPr lang="el-GR" sz="1700" dirty="0" err="1"/>
              <a:t>Lindeman</a:t>
            </a:r>
            <a:r>
              <a:rPr lang="el-GR" sz="1700" dirty="0"/>
              <a:t> </a:t>
            </a:r>
            <a:r>
              <a:rPr lang="el-GR" sz="1700" dirty="0" err="1"/>
              <a:t>et</a:t>
            </a:r>
            <a:r>
              <a:rPr lang="el-GR" sz="1700" dirty="0"/>
              <a:t> </a:t>
            </a:r>
            <a:r>
              <a:rPr lang="el-GR" sz="1700" dirty="0" err="1"/>
              <a:t>al</a:t>
            </a:r>
            <a:r>
              <a:rPr lang="el-GR" sz="1700" dirty="0"/>
              <a:t>., 1998)</a:t>
            </a:r>
          </a:p>
          <a:p>
            <a:pPr>
              <a:spcBef>
                <a:spcPts val="1800"/>
              </a:spcBef>
            </a:pPr>
            <a:endParaRPr lang="el-GR" sz="1800" dirty="0"/>
          </a:p>
          <a:p>
            <a:pPr>
              <a:spcBef>
                <a:spcPts val="1800"/>
              </a:spcBef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55E3B3-0445-4CFC-BED8-763D4409E61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8953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Σας ευχαριστώ πολύ</a:t>
            </a:r>
          </a:p>
          <a:p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83568" y="318031"/>
            <a:ext cx="7772400" cy="1470025"/>
          </a:xfrm>
        </p:spPr>
        <p:txBody>
          <a:bodyPr/>
          <a:lstStyle/>
          <a:p>
            <a:r>
              <a:rPr lang="el-GR" dirty="0"/>
              <a:t>Τέλος Ενότητας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15" y="1484784"/>
            <a:ext cx="5532204" cy="323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65963" y="4687468"/>
            <a:ext cx="2496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u="sng" dirty="0">
                <a:latin typeface="+mn-lt"/>
                <a:hlinkClick r:id="rId4"/>
              </a:rPr>
              <a:t>kids</a:t>
            </a:r>
            <a:r>
              <a:rPr lang="en-US" sz="1200" dirty="0">
                <a:latin typeface="+mn-lt"/>
                <a:hlinkClick r:id="rId4"/>
              </a:rPr>
              <a:t> yoga</a:t>
            </a:r>
            <a:r>
              <a:rPr lang="en-US" sz="1200" dirty="0">
                <a:latin typeface="+mn-lt"/>
              </a:rPr>
              <a:t>,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Nemo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>
                <a:latin typeface="+mn-lt"/>
                <a:hlinkClick r:id="rId7"/>
              </a:rPr>
              <a:t>Public Domain CC0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514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Υπεραερισμός και Άσθμα </a:t>
            </a:r>
            <a:r>
              <a:rPr lang="el-GR" sz="3200" b="0" dirty="0"/>
              <a:t>(3/5)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12" y="1196752"/>
            <a:ext cx="8507288" cy="50405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 διάρκεια παροξυσμού άσθματος: 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σχυρή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τεκμηρίωση ότι προκύπτουν συμπτώματα υπεραερισμού → υποκαπνία</a:t>
            </a:r>
            <a:r>
              <a:rPr lang="en-US" sz="2000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(Bruton &amp; Holgate, 2005)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Σταθερό άσθμα:</a:t>
            </a:r>
            <a:r>
              <a:rPr lang="en-US" sz="20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Περιορισμένος αριθμός εργασιών 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εκδήλωση συμπτωμάτων υπεραερισμού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(Grammatopoulou et al. 2014)</a:t>
            </a:r>
            <a:endParaRPr kumimoji="0" lang="el-GR" sz="1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600"/>
              </a:spcBef>
              <a:buFont typeface="Wingdings" pitchFamily="2" charset="2"/>
              <a:buChar char="v"/>
            </a:pPr>
            <a:r>
              <a:rPr lang="el-GR" sz="2000" dirty="0">
                <a:solidFill>
                  <a:srgbClr val="820000"/>
                </a:solidFill>
              </a:rPr>
              <a:t>Τα άτομα με ήπιο άσθμα </a:t>
            </a:r>
            <a:r>
              <a:rPr lang="en-US" sz="2000" dirty="0">
                <a:solidFill>
                  <a:srgbClr val="004B82"/>
                </a:solidFill>
              </a:rPr>
              <a:t>vs</a:t>
            </a:r>
            <a:r>
              <a:rPr lang="en-US" sz="2000" dirty="0"/>
              <a:t> </a:t>
            </a:r>
            <a:r>
              <a:rPr lang="el-GR" sz="2000" dirty="0">
                <a:solidFill>
                  <a:srgbClr val="820000"/>
                </a:solidFill>
              </a:rPr>
              <a:t>άτομα χωρίς άσθμα </a:t>
            </a:r>
            <a:r>
              <a:rPr lang="el-GR" sz="2000" dirty="0"/>
              <a:t>έχουν </a:t>
            </a:r>
            <a:r>
              <a:rPr lang="el-GR" sz="2000" dirty="0">
                <a:solidFill>
                  <a:srgbClr val="820000"/>
                </a:solidFill>
              </a:rPr>
              <a:t> </a:t>
            </a:r>
            <a:r>
              <a:rPr lang="el-GR" sz="2000" dirty="0"/>
              <a:t>σημαντικά χαμηλότερο  ΕΤ</a:t>
            </a:r>
            <a:r>
              <a:rPr lang="en-US" sz="2000" dirty="0"/>
              <a:t>CO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l-GR" sz="2000" dirty="0"/>
              <a:t>και </a:t>
            </a:r>
            <a:r>
              <a:rPr lang="en-US" sz="2000" dirty="0"/>
              <a:t>PaCO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l-GR" sz="2000" u="sng" dirty="0"/>
              <a:t>είτε σε παροξυσμό ή σε σταθερή φάση</a:t>
            </a:r>
            <a:r>
              <a:rPr lang="el-GR" sz="1800" dirty="0"/>
              <a:t> (</a:t>
            </a:r>
            <a:r>
              <a:rPr lang="en-US" sz="1800" dirty="0"/>
              <a:t>Bruton &amp;Holgate, 2005</a:t>
            </a:r>
            <a:r>
              <a:rPr lang="el-GR" sz="18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1800" b="1" dirty="0">
              <a:solidFill>
                <a:srgbClr val="82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l-G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243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Υπεραερισμός και Άσθμα </a:t>
            </a:r>
            <a:r>
              <a:rPr lang="el-GR" sz="3200" b="0" dirty="0"/>
              <a:t>(4/5)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</a:rPr>
              <a:t>Η μείωση του ΕΤCO</a:t>
            </a:r>
            <a:r>
              <a:rPr lang="el-GR" sz="2400" b="1" baseline="-25000" dirty="0">
                <a:solidFill>
                  <a:srgbClr val="820000"/>
                </a:solidFill>
              </a:rPr>
              <a:t>2</a:t>
            </a: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611560" y="1628800"/>
            <a:ext cx="8064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200" dirty="0">
                <a:latin typeface="+mn-lt"/>
              </a:rPr>
              <a:t> σε άτομα με άσθμα →αύξηση της αντίστασης των αεραγωγών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568" y="220486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 </a:t>
            </a:r>
            <a:r>
              <a:rPr lang="el-GR" sz="2200" dirty="0">
                <a:latin typeface="+mn-lt"/>
              </a:rPr>
              <a:t>σε άτομα χωρίς άσθμα καμία επίδραση (Osborne et al., 2000)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103930"/>
            <a:ext cx="2834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B82"/>
                </a:solidFill>
                <a:latin typeface="+mn-lt"/>
              </a:rPr>
              <a:t>Η αύξηση του ΕΤ</a:t>
            </a:r>
            <a:r>
              <a:rPr lang="en-US" sz="2400" b="1" dirty="0">
                <a:solidFill>
                  <a:srgbClr val="004B82"/>
                </a:solidFill>
                <a:latin typeface="+mn-lt"/>
              </a:rPr>
              <a:t>CO</a:t>
            </a:r>
            <a:r>
              <a:rPr lang="en-US" sz="2400" b="1" baseline="-25000" dirty="0">
                <a:solidFill>
                  <a:srgbClr val="004B82"/>
                </a:solidFill>
                <a:latin typeface="+mn-lt"/>
              </a:rPr>
              <a:t>2</a:t>
            </a:r>
            <a:endParaRPr lang="el-GR" sz="2400" b="1" baseline="-25000" dirty="0">
              <a:solidFill>
                <a:srgbClr val="004B82"/>
              </a:solidFill>
              <a:latin typeface="+mn-lt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87342" y="3264873"/>
            <a:ext cx="288032" cy="144016"/>
          </a:xfrm>
          <a:prstGeom prst="rightArrow">
            <a:avLst/>
          </a:prstGeom>
          <a:solidFill>
            <a:srgbClr val="004B82"/>
          </a:solidFill>
          <a:ln>
            <a:solidFill>
              <a:srgbClr val="004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3776372" y="3103930"/>
            <a:ext cx="5044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Μείωση στην αντίσταση των αεραγωγών σε άτομα με και χωρίς άσθμα </a:t>
            </a:r>
            <a:r>
              <a:rPr lang="el-GR" sz="2000" dirty="0">
                <a:latin typeface="+mn-lt"/>
              </a:rPr>
              <a:t>(Osborne et al., 2000)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23528" y="2852936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71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Υπεραερισμός και Άσθμα </a:t>
            </a:r>
            <a:r>
              <a:rPr lang="el-GR" sz="3200" b="0" dirty="0"/>
              <a:t>(5/5)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404" y="4409054"/>
            <a:ext cx="8424936" cy="1622174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1600" dirty="0"/>
              <a:t>Άλλος πιθανός μηχανισμός επίδρασης της επανεκπαίδευσης της αναπνοής είναι:</a:t>
            </a:r>
          </a:p>
          <a:p>
            <a:pPr>
              <a:spcBef>
                <a:spcPts val="1200"/>
              </a:spcBef>
            </a:pPr>
            <a:r>
              <a:rPr lang="el-GR" sz="1600" dirty="0"/>
              <a:t>Το αυξημένο αίσθημα ελέγχου της αναπνοής </a:t>
            </a:r>
          </a:p>
          <a:p>
            <a:pPr>
              <a:spcBef>
                <a:spcPts val="1200"/>
              </a:spcBef>
            </a:pPr>
            <a:r>
              <a:rPr lang="el-GR" sz="1600" dirty="0"/>
              <a:t> Η χαλάρωση κ.α. (Bruton &amp; Holgate, 2005) 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29512" y="1196752"/>
            <a:ext cx="8562967" cy="20621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 λοιπόν η παρατηρούμενη υποκαπνία στους ασθενείς με άσθμα οφείλεται στον υπεραερισμό, κατ’ αναλογία μπορεί να θεωρηθεί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ότι οι αναπνευστικές ασκήσεις που στοχεύουν στη μείωση του υπεραερισμού συμπληρωματικά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 την κατάλληλη φαρμακευτική αγωγή πιθανώς να αυξήσουν τα επίπεδα του CO</a:t>
            </a:r>
            <a:r>
              <a:rPr kumimoji="0" lang="el-GR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να αντιστρέψουν τη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βρογχοσυσπαστική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επίδραση της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υποκαπνίας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aseline="30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l-GR" dirty="0">
                <a:latin typeface="+mn-lt"/>
              </a:rPr>
              <a:t>(Bruton &amp; Holgate, 2005; </a:t>
            </a:r>
            <a:r>
              <a:rPr lang="en-US" dirty="0">
                <a:latin typeface="+mn-lt"/>
              </a:rPr>
              <a:t>Grammatopoulou et al. 2011</a:t>
            </a:r>
            <a:r>
              <a:rPr lang="el-GR" dirty="0">
                <a:latin typeface="+mn-lt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0087960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e150b3e3fc2435a0ea8b0b110bc1629619ef91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C_template_updated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επιλεγμένη σχεδίαση">
  <a:themeElements>
    <a:clrScheme name="Διαβάθμιση του γκρι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Μπαλόνια">
  <a:themeElements>
    <a:clrScheme name="Μπαλόνια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Μπαλόνια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Μπαλόνια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παλόνια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παλόνια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παλόνια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παλόνια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παλόνια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παλόνια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παλόνια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παλόνια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Αστικό">
  <a:themeElements>
    <a:clrScheme name="Σύνθετο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6368</TotalTime>
  <Words>6252</Words>
  <Application>Microsoft Office PowerPoint</Application>
  <PresentationFormat>Προβολή στην οθόνη (4:3)</PresentationFormat>
  <Paragraphs>803</Paragraphs>
  <Slides>60</Slides>
  <Notes>5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14</vt:i4>
      </vt:variant>
      <vt:variant>
        <vt:lpstr>Θέμα</vt:lpstr>
      </vt:variant>
      <vt:variant>
        <vt:i4>5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60</vt:i4>
      </vt:variant>
    </vt:vector>
  </HeadingPairs>
  <TitlesOfParts>
    <vt:vector size="80" baseType="lpstr">
      <vt:lpstr>Arial</vt:lpstr>
      <vt:lpstr>Book Antiqua</vt:lpstr>
      <vt:lpstr>Calibri</vt:lpstr>
      <vt:lpstr>Calibri Light</vt:lpstr>
      <vt:lpstr>Century Gothic</vt:lpstr>
      <vt:lpstr>Courier New</vt:lpstr>
      <vt:lpstr>Georgia</vt:lpstr>
      <vt:lpstr>Symbol</vt:lpstr>
      <vt:lpstr>Times New Roman</vt:lpstr>
      <vt:lpstr>Trebuchet MS</vt:lpstr>
      <vt:lpstr>Verdana</vt:lpstr>
      <vt:lpstr>Wingdings</vt:lpstr>
      <vt:lpstr>Wingdings 2</vt:lpstr>
      <vt:lpstr>Wingdings 3</vt:lpstr>
      <vt:lpstr>OC_template_updated</vt:lpstr>
      <vt:lpstr>Προεπιλεγμένη σχεδίαση</vt:lpstr>
      <vt:lpstr>Μπαλόνια</vt:lpstr>
      <vt:lpstr>Αστικό</vt:lpstr>
      <vt:lpstr>1_Θέμα του Office</vt:lpstr>
      <vt:lpstr>Document</vt:lpstr>
      <vt:lpstr>Αναπνευστική Φυσικοθεραπεία</vt:lpstr>
      <vt:lpstr>Υπεραερισμός και Άσθμα (1/9)</vt:lpstr>
      <vt:lpstr>Πότε Κάνουμε Υπεραερισμό;</vt:lpstr>
      <vt:lpstr> </vt:lpstr>
      <vt:lpstr>Μηχανισμοί Δ.Α.: Φυσιολογικοί, Ψυχολογικοί, Εμβιομηχανικοί (2/2)</vt:lpstr>
      <vt:lpstr>Υπεραερισμός και Άσθμα (2/5)</vt:lpstr>
      <vt:lpstr>Υπεραερισμός και Άσθμα (3/5)</vt:lpstr>
      <vt:lpstr>Υπεραερισμός και Άσθμα (4/5)</vt:lpstr>
      <vt:lpstr>Υπεραερισμός και Άσθμα (5/5)</vt:lpstr>
      <vt:lpstr>Μετρήσεις- Αξιολόγηση της Δ.Α Δεν υπάρχει “gold standard” ως διαγνωστική μέθοδος </vt:lpstr>
      <vt:lpstr> </vt:lpstr>
      <vt:lpstr> </vt:lpstr>
      <vt:lpstr>Παρουσίαση του PowerPoint</vt:lpstr>
      <vt:lpstr>Αντιστοίχιση BHT με συμπτώματα άσθματος (Courtney et al. 2008) </vt:lpstr>
      <vt:lpstr>Σχέση μεταξύ PaCO2, RR και BHT</vt:lpstr>
      <vt:lpstr>Αναπνευστική Φυσικοθεραπεία  σε ενήλικες και παιδιά με Άσθμα </vt:lpstr>
      <vt:lpstr>Κλινικά κριτήρια υπεραερισμού</vt:lpstr>
      <vt:lpstr>3. Επανεκπαίδευση του αναπνευστικού προτύπου  (1 από 4)</vt:lpstr>
      <vt:lpstr>3. Επανεκπαίδευση του αναπνευστικού προτύπου  (2 από 4)</vt:lpstr>
      <vt:lpstr>3. Επανεκπαίδευση του αναπνευστικού προτύπου (3 από 4)</vt:lpstr>
      <vt:lpstr>3. Επανεκπαίδευση του αναπνευστικού προτύπου (4 από 4)</vt:lpstr>
      <vt:lpstr>Πως μπορούμε να αυξήσουμε την αναπνευστική παύση:</vt:lpstr>
      <vt:lpstr> </vt:lpstr>
      <vt:lpstr> </vt:lpstr>
      <vt:lpstr>  </vt:lpstr>
      <vt:lpstr>Τεκμηρίωση της επανεκπαίδευσης της αναπνοής  στο Άσθμα (ΦΘ κ Buteyko)</vt:lpstr>
      <vt:lpstr>4. Άσκηση των αναπνευστικών μυών στο Άσθμα</vt:lpstr>
      <vt:lpstr>Β. Άσκηση των αναπνευστικών μυών στο Άσθμα</vt:lpstr>
      <vt:lpstr>Ενδεικτικά Πρωτόκολλα Άσκησης Αναπνευστικών Μυών στο Άσθμα (1 από 2)</vt:lpstr>
      <vt:lpstr>Ενδεικτικά Πρωτόκολλα Άσκησης Αναπνευστικών Μυών στο Άσθμα (2 από 2)</vt:lpstr>
      <vt:lpstr>Tεκμηρίωση της άσκησης των αναπνευστικών μυών στο Άσθμα </vt:lpstr>
      <vt:lpstr>  </vt:lpstr>
      <vt:lpstr> </vt:lpstr>
      <vt:lpstr>  </vt:lpstr>
      <vt:lpstr>  </vt:lpstr>
      <vt:lpstr>5. Φ.Δ. σε παιδιά και ενήλικες με Άσθμα Ασκησιογενές Άσθμα</vt:lpstr>
      <vt:lpstr> </vt:lpstr>
      <vt:lpstr> </vt:lpstr>
      <vt:lpstr> </vt:lpstr>
      <vt:lpstr> </vt:lpstr>
      <vt:lpstr> </vt:lpstr>
      <vt:lpstr> Η ΑΝΤΙΜΕΤΩΠΙΣΗ ΤΟΥ Ε.Α.Β. </vt:lpstr>
      <vt:lpstr> Τεκμηρίωση της επίδρασης της άσκησης σε παιδιά και ενήλικες με άσθμα </vt:lpstr>
      <vt:lpstr>6. Εκπαιδευτικά προγράμματα Aυτοδιαχείρισης του Άσθματος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Τεκμηρίωση των εκπαιδευτικών προγραμμάτων Αυτοδιαχείρισης του Άσθματος</vt:lpstr>
      <vt:lpstr>Συμπεράσματα</vt:lpstr>
      <vt:lpstr>Διάσημοι με άσθμα</vt:lpstr>
      <vt:lpstr>Διάσημοι με άσθμα (συνέχεια)</vt:lpstr>
      <vt:lpstr>Προτεινόμενη βιβλιογραφία (1/6)</vt:lpstr>
      <vt:lpstr>Προτεινόμενη βιβλιογραφία (2/6)</vt:lpstr>
      <vt:lpstr>Βιβλιογραφία (3/6)</vt:lpstr>
      <vt:lpstr>Βιβλιογραφία  (4/6)</vt:lpstr>
      <vt:lpstr>Βιβλιογραφία  (5/6)</vt:lpstr>
      <vt:lpstr>Προτεινόμενη βιβλιογραφία (6/6) 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Eirini Grammatopoulou</cp:lastModifiedBy>
  <cp:revision>823</cp:revision>
  <dcterms:created xsi:type="dcterms:W3CDTF">2013-04-29T08:22:01Z</dcterms:created>
  <dcterms:modified xsi:type="dcterms:W3CDTF">2024-05-27T10:48:23Z</dcterms:modified>
</cp:coreProperties>
</file>