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257" r:id="rId55"/>
    <p:sldId id="262" r:id="rId56"/>
    <p:sldId id="264" r:id="rId57"/>
    <p:sldId id="265" r:id="rId58"/>
    <p:sldId id="313" r:id="rId59"/>
    <p:sldId id="266" r:id="rId60"/>
    <p:sldId id="261" r:id="rId61"/>
  </p:sldIdLst>
  <p:sldSz cx="9144000" cy="6858000" type="screen4x3"/>
  <p:notesSz cx="7104063" cy="10234613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1086" autoAdjust="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9625-0E1F-44EB-839A-F14B7E7F9E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42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F45B-CCA3-48C2-B792-C90D4CCC5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50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D989-3637-46CE-8933-1C6B85AAD5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15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AD19-55AD-42A7-A7FA-3913A4E8D4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03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hoto.sf.co.ua/id117" TargetMode="External"/><Relationship Id="rId5" Type="http://schemas.openxmlformats.org/officeDocument/2006/relationships/hyperlink" Target="https://commons.wikimedia.org/wiki/User:Richs5812" TargetMode="External"/><Relationship Id="rId4" Type="http://schemas.openxmlformats.org/officeDocument/2006/relationships/hyperlink" Target="https://commons.wikimedia.org/wiki/File:Trees_and_sunshine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onnerweb.de/bilder/pinhole/sonnentaler/sonnentaler.htm" TargetMode="External"/><Relationship Id="rId4" Type="http://schemas.openxmlformats.org/officeDocument/2006/relationships/hyperlink" Target="http://archive.oapd.inaf.it/othersites/eclissi2006/indiret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logdeespanol.com/2011/12/tener-buena-sombramala-sombra/" TargetMode="External"/><Relationship Id="rId4" Type="http://schemas.openxmlformats.org/officeDocument/2006/relationships/hyperlink" Target="http://www.didaktik.physik.uni-due.de/IYA2009/IYA2009-Schattenstab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unstopper.wordpress.com/tag/pinhole-camer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.ryerson.tripod.com/pinhole.html" TargetMode="External"/><Relationship Id="rId5" Type="http://schemas.openxmlformats.org/officeDocument/2006/relationships/hyperlink" Target="http://raiateabac.blogspot.gr/2013/04/eclipse-solaire-partielle-du-9-mai-2013.html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-outreach.phy.cam.ac.uk/resources/astro/KS3/sizes/index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photography-school.com/photography-101-light-and-the-pinhole-camer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photography-school.com/photography-101-light-and-the-pinhole-camer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-photography-school.com/photography-101-light-and-the-pinhole-camer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igital-photography-school.com/photography-101-light-and-the-pinhole-camera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artmagazine.gr/history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light-images.co.uk/article_pages/Canon_1ds_pinhole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light-images.co.uk/article_pages/Canon_1ds_pinhole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uerbacher.net/photo/Pinhole/Pinhole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://fine-art-photo.blogspot.gr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thlight-images.co.uk/article_pages/Canon_1ds_pinhole.html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dak.com/US/images/en/corp/1000nerds/murdoch/pinpano_diagram.jpg" TargetMode="Externa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sci.com/fun3_en/panoram2/pan2_en.htm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oods.ruten.com.tw/item/show?21010256537282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ylephoto.biz/194120-Holga-120-3D-Stereo-Camera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hyperlink" Target="https://www.flickr.com/photos/jonespointfilm/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onespointfilm/2275835910/" TargetMode="Externa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nucleoimagemlatentebh.blogspot.gr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Εικόνας &amp; Ήχου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1864" y="3096542"/>
            <a:ext cx="7020272" cy="2132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/>
              <a:t>Pinhole</a:t>
            </a:r>
            <a:r>
              <a:rPr lang="el-GR" sz="2800" dirty="0"/>
              <a:t> </a:t>
            </a:r>
            <a:r>
              <a:rPr lang="el-GR" sz="2800" dirty="0" err="1" smtClean="0"/>
              <a:t>Camera</a:t>
            </a:r>
            <a:r>
              <a:rPr lang="el-GR" sz="2800" dirty="0" smtClean="0"/>
              <a:t> ή </a:t>
            </a:r>
            <a:r>
              <a:rPr lang="el-GR" sz="2800" dirty="0"/>
              <a:t>Κάμερα Μικροσκοπικής Οπής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smtClean="0"/>
              <a:t>Τμήμα Φωτογραφίας </a:t>
            </a:r>
            <a:r>
              <a:rPr lang="el-GR" sz="2400" dirty="0"/>
              <a:t>&amp; Οπτικοακουστικών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Φιλμ (Αναλογικό ή Ψηφιακό)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800" b="1" dirty="0" smtClean="0"/>
              <a:t>Σκοπός :</a:t>
            </a:r>
            <a:r>
              <a:rPr lang="el-GR" sz="2800" dirty="0" smtClean="0"/>
              <a:t> Η ανίχνευση φωτός, φωτόνια προσπίπτουν στην επιφάνεια και προκαλούν χημική ή άλλη διαδικασία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800" dirty="0" smtClean="0"/>
              <a:t>   (π.χ. φωτοηλεκτρικό φαινόμενο).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Ευαισθησία (ή Ταχύτητα) φιλμ : Εκφράζεται σε </a:t>
            </a:r>
            <a:r>
              <a:rPr lang="en-US" sz="2800" dirty="0" smtClean="0"/>
              <a:t>ASA</a:t>
            </a:r>
            <a:r>
              <a:rPr lang="el-GR" sz="2800" dirty="0" smtClean="0"/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Μεγάλη τιμή </a:t>
            </a:r>
            <a:r>
              <a:rPr lang="en-US" sz="2800" dirty="0" smtClean="0"/>
              <a:t>ASA </a:t>
            </a:r>
            <a:r>
              <a:rPr lang="el-GR" sz="2800" dirty="0" smtClean="0"/>
              <a:t>σημαίνει γρήγορο φιλμ δηλαδή λειτουργεί και σε πολύ «χαμηλά» επίπεδα φωτισμού.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11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Φιλμ (Αναλογικό ή Ψηφιακό)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Φιλμ διπλάσιας ευαισθησίας (</a:t>
            </a:r>
            <a:r>
              <a:rPr lang="en-US" sz="2800" dirty="0" smtClean="0"/>
              <a:t>ASA</a:t>
            </a:r>
            <a:r>
              <a:rPr lang="el-GR" sz="2800" dirty="0" smtClean="0"/>
              <a:t>) λειτουργούν</a:t>
            </a:r>
            <a:r>
              <a:rPr lang="en-US" sz="2800" dirty="0" smtClean="0"/>
              <a:t> </a:t>
            </a:r>
            <a:r>
              <a:rPr lang="el-GR" sz="2800" dirty="0" smtClean="0"/>
              <a:t>με 1 στοπ λιγότερο.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Σε έντονο ηλιακό φως ισχύει :</a:t>
            </a:r>
            <a:r>
              <a:rPr lang="en-US" sz="2800" dirty="0" smtClean="0"/>
              <a:t> </a:t>
            </a:r>
            <a:r>
              <a:rPr lang="el-GR" sz="2800" dirty="0" smtClean="0"/>
              <a:t> Διάφραγμα </a:t>
            </a:r>
            <a:r>
              <a:rPr lang="en-US" sz="2800" dirty="0" smtClean="0"/>
              <a:t>f</a:t>
            </a:r>
            <a:r>
              <a:rPr lang="el-GR" sz="2800" dirty="0" smtClean="0"/>
              <a:t>16 και ταχύτητα 1/</a:t>
            </a:r>
            <a:r>
              <a:rPr lang="en-US" sz="2800" dirty="0" smtClean="0"/>
              <a:t>ASA</a:t>
            </a:r>
            <a:r>
              <a:rPr lang="el-GR" sz="2800" dirty="0" smtClean="0"/>
              <a:t> (π.χ. 1 / 125).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Φωτογραφικές επιπτώσεις :</a:t>
            </a:r>
            <a:r>
              <a:rPr lang="en-US" sz="2800" dirty="0" smtClean="0"/>
              <a:t> </a:t>
            </a:r>
            <a:r>
              <a:rPr lang="el-GR" sz="2800" dirty="0" smtClean="0"/>
              <a:t>Το ευαίσθητο (ή γρήγορο φιλμ) διαθέτει μεγάλο κόκκο και έτσι έχει μικρή διακριτική ικανότητα.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0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Trees and sunsh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241"/>
            <a:ext cx="5098571" cy="38239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910"/>
            <a:ext cx="3956716" cy="14401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dirty="0" smtClean="0"/>
              <a:t>Διάχυση ηλιακών </a:t>
            </a:r>
            <a:r>
              <a:rPr lang="el-GR" dirty="0" err="1" smtClean="0"/>
              <a:t>ακτίνων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284984"/>
            <a:ext cx="5237980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6427600" y="3841169"/>
            <a:ext cx="268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Trees and </a:t>
            </a:r>
            <a:r>
              <a:rPr lang="en-US" sz="1200" dirty="0" smtClean="0">
                <a:latin typeface="+mn-lt"/>
                <a:hlinkClick r:id="rId4"/>
              </a:rPr>
              <a:t>sunshine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Richs5812"/>
              </a:rPr>
              <a:t>Richs5812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309607" y="6505669"/>
            <a:ext cx="1069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6"/>
              </a:rPr>
              <a:t>photo.sf.co.ua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9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Φωτεινά  ίχνη ανοιγμάτων </a:t>
            </a:r>
            <a:r>
              <a:rPr lang="el-GR" sz="3200" b="0" dirty="0" smtClean="0"/>
              <a:t>1/2</a:t>
            </a: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34157"/>
            <a:ext cx="4932040" cy="4558892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7D989-3637-46CE-8933-1C6B85AAD5C7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41950" y="1981200"/>
            <a:ext cx="3702050" cy="4114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Τα φωτεινά ίχνη των ηλιακών </a:t>
            </a:r>
            <a:r>
              <a:rPr lang="el-GR" sz="2800" dirty="0" err="1" smtClean="0"/>
              <a:t>ακτίνων</a:t>
            </a:r>
            <a:r>
              <a:rPr lang="el-GR" sz="2800" dirty="0" smtClean="0"/>
              <a:t> για όλα ανεξαρτήτως τα ανοίγματα είναι</a:t>
            </a:r>
            <a:r>
              <a:rPr lang="en-US" sz="2800" dirty="0" smtClean="0"/>
              <a:t> </a:t>
            </a:r>
            <a:r>
              <a:rPr lang="el-GR" sz="2800" b="1" dirty="0" err="1" smtClean="0"/>
              <a:t>κυκλικου</a:t>
            </a:r>
            <a:r>
              <a:rPr lang="el-GR" sz="2800" dirty="0" smtClean="0"/>
              <a:t> σχήματος.</a:t>
            </a:r>
          </a:p>
        </p:txBody>
      </p:sp>
    </p:spTree>
    <p:extLst>
      <p:ext uri="{BB962C8B-B14F-4D97-AF65-F5344CB8AC3E}">
        <p14:creationId xmlns:p14="http://schemas.microsoft.com/office/powerpoint/2010/main" val="22226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Φωτεινά  ίχνη ανοιγμάτων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5049715" cy="4608265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7D989-3637-46CE-8933-1C6B85AAD5C7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41950" y="1981200"/>
            <a:ext cx="370205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800" dirty="0" smtClean="0"/>
              <a:t>Τα φωτεινά ίχνη των ηλιακών </a:t>
            </a:r>
            <a:r>
              <a:rPr lang="el-GR" sz="2800" dirty="0" err="1" smtClean="0"/>
              <a:t>ακτίνων</a:t>
            </a:r>
            <a:r>
              <a:rPr lang="el-GR" sz="2800" dirty="0" smtClean="0"/>
              <a:t> για  όλα τα ανοίγματα είναι φωτεινοί δίσκοι </a:t>
            </a:r>
            <a:r>
              <a:rPr lang="el-GR" sz="2800" b="1" dirty="0" err="1" smtClean="0"/>
              <a:t>ιδιου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μεγεθους</a:t>
            </a:r>
            <a:r>
              <a:rPr lang="el-G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3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Ανοίγματα σε φυλλώματα 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558033"/>
            <a:ext cx="2562944" cy="4471292"/>
          </a:xfrm>
        </p:spPr>
      </p:pic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4884" y="1464345"/>
            <a:ext cx="4163667" cy="462689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995936" y="6211669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archive.oapd.inaf.it</a:t>
            </a:r>
            <a:endParaRPr lang="el-GR" sz="12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5970445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bonnerweb.de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Ηλιακά ίχνη σε επίπεδες επιφάνειες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1362" y="1772816"/>
            <a:ext cx="3702050" cy="4114800"/>
          </a:xfrm>
          <a:ln>
            <a:solidFill>
              <a:schemeClr val="tx1"/>
            </a:solidFill>
          </a:ln>
        </p:spPr>
      </p:pic>
      <p:pic>
        <p:nvPicPr>
          <p:cNvPr id="1843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8837" y="1772816"/>
            <a:ext cx="3699587" cy="4112096"/>
          </a:xfrm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42856" y="636202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755576" y="6012080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didaktik.physik.uni-due.de</a:t>
            </a:r>
            <a:endParaRPr lang="el-GR" sz="12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716016" y="5965913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blogdeespanol.com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3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dirty="0" smtClean="0"/>
              <a:t>Ηλιακά ίχνη, περίπτωση έκλειψης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 smtClean="0"/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3009" y="2071688"/>
            <a:ext cx="3298825" cy="3862387"/>
          </a:xfrm>
          <a:ln>
            <a:solidFill>
              <a:schemeClr val="tx1"/>
            </a:solidFill>
          </a:ln>
        </p:spPr>
      </p:pic>
      <p:pic>
        <p:nvPicPr>
          <p:cNvPr id="1946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2071688"/>
            <a:ext cx="3702050" cy="3929062"/>
          </a:xfr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059832" y="6178815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sunstopper.wordpress.com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9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Ηλιακά ίχνη, περίπτωση έκλειψης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0" y="2071688"/>
            <a:ext cx="2571750" cy="2008187"/>
          </a:xfrm>
          <a:ln>
            <a:solidFill>
              <a:schemeClr val="tx1"/>
            </a:solidFill>
          </a:ln>
        </p:spPr>
      </p:pic>
      <p:pic>
        <p:nvPicPr>
          <p:cNvPr id="2048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0" y="4429125"/>
            <a:ext cx="2643188" cy="1797050"/>
          </a:xfrm>
          <a:ln>
            <a:solidFill>
              <a:schemeClr val="tx1"/>
            </a:solidFill>
          </a:ln>
        </p:spPr>
      </p:pic>
      <p:pic>
        <p:nvPicPr>
          <p:cNvPr id="20485" name="Picture 5" descr="C:\Users\ARAVANTINOS\Desktop\eclipse-shadows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14625"/>
            <a:ext cx="4000500" cy="281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572000" y="5661248"/>
            <a:ext cx="4000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raiateabac.blogspot.gr</a:t>
            </a:r>
            <a:endParaRPr lang="el-GR" sz="12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33472" y="4110470"/>
            <a:ext cx="1603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ms.ryerson.tripod.com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Μικροσκοπικά ανοίγματα</a:t>
            </a:r>
          </a:p>
        </p:txBody>
      </p:sp>
      <p:pic>
        <p:nvPicPr>
          <p:cNvPr id="2150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508375" cy="4114800"/>
          </a:xfrm>
        </p:spPr>
      </p:pic>
      <p:pic>
        <p:nvPicPr>
          <p:cNvPr id="2150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2225" y="1981200"/>
            <a:ext cx="3508375" cy="41148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86000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www-outreach.phy.cam.ac.uk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7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Ανθρώπινος Οφθαλμός - Κάμερα</a:t>
            </a:r>
          </a:p>
        </p:txBody>
      </p:sp>
      <p:pic>
        <p:nvPicPr>
          <p:cNvPr id="40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604" y="1119273"/>
            <a:ext cx="7128792" cy="5478377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55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Διάχυση ηλιακών </a:t>
            </a:r>
            <a:r>
              <a:rPr lang="el-GR" dirty="0" err="1" smtClean="0"/>
              <a:t>ακτίνων</a:t>
            </a:r>
            <a:endParaRPr lang="el-GR" dirty="0" smtClean="0"/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286000" y="64758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digital-photography-school.com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3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Διέλευση ακτίνας μέσω μικρού ανοίγματος 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286000" y="64758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digital-photography-school.com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3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Διέλευση ακτίνων μέσω μικρού ανοίγματος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86000" y="64758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digital-photography-school.com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4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Μεταβολή της αντίθεσης με το μέγεθος του ανοίγματος</a:t>
            </a:r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508375" cy="4114800"/>
          </a:xfrm>
        </p:spPr>
      </p:pic>
      <p:pic>
        <p:nvPicPr>
          <p:cNvPr id="2560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8900" y="1981200"/>
            <a:ext cx="3441700" cy="41148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286000" y="64758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digital-photography-school.com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2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Τι είναι </a:t>
            </a:r>
            <a:r>
              <a:rPr lang="en-US" dirty="0" smtClean="0"/>
              <a:t>Pinhole </a:t>
            </a:r>
            <a:r>
              <a:rPr lang="el-GR" dirty="0" smtClean="0"/>
              <a:t>Φωτογράφιση;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smtClean="0"/>
              <a:t>Πρόκειται για φωτογραφική μέθοδο όπου η θεματολογία απεικονίζεται μέσω της διέλευσης (σε σκοτεινό θάλαμο) φωτεινών ακτίνων από ιδιαίτερα μικρό άνοιγμα κυκλικού συνήθως σχήματος.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800" smtClean="0"/>
          </a:p>
          <a:p>
            <a:pPr eaLnBrk="1" hangingPunct="1">
              <a:defRPr/>
            </a:pPr>
            <a:r>
              <a:rPr lang="el-GR" sz="2800" smtClean="0"/>
              <a:t>Η μέθοδος αυτή αξιοποιεί το φαινόμενο της ευθύγραμμης διάδοσης του φωτός.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9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227" y="188640"/>
            <a:ext cx="8172450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Pinhole, </a:t>
            </a:r>
            <a:r>
              <a:rPr lang="el-GR" dirty="0" smtClean="0"/>
              <a:t>αρχή λειτουργίας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5440363" cy="2109787"/>
          </a:xfrm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52562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1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/>
              <a:t>Camera obscura</a:t>
            </a:r>
            <a:br>
              <a:rPr lang="en-US" sz="4000" smtClean="0"/>
            </a:br>
            <a:r>
              <a:rPr lang="el-GR" sz="4000" smtClean="0"/>
              <a:t>Έκλειψη ήλιου 24. 1. 1544 </a:t>
            </a:r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995936" y="6309320"/>
            <a:ext cx="1377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fotoartmagazine.gr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/>
              <a:t>Pinhole Camera</a:t>
            </a:r>
            <a:r>
              <a:rPr lang="el-GR" sz="4000" smtClean="0"/>
              <a:t> ή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l-GR" sz="4000" smtClean="0"/>
              <a:t>Κάμερα μικροσκοπικής οπής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9444" y="1844824"/>
            <a:ext cx="7885113" cy="4300537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28600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northlight-images.co.uk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Μεταβολή της σαφήνειας με την διάμετρο του ανοίγματος </a:t>
            </a:r>
            <a:r>
              <a:rPr lang="el-GR" sz="3300" b="0" dirty="0" smtClean="0"/>
              <a:t>1/2</a:t>
            </a:r>
          </a:p>
        </p:txBody>
      </p:sp>
      <p:pic>
        <p:nvPicPr>
          <p:cNvPr id="307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3140546" cy="405130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30724" name="Picture 4" descr="C:\Users\ARAVANTINOS\Desktop\filament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988840"/>
            <a:ext cx="2428875" cy="4060825"/>
          </a:xfrm>
          <a:noFill/>
        </p:spPr>
      </p:pic>
    </p:spTree>
    <p:extLst>
      <p:ext uri="{BB962C8B-B14F-4D97-AF65-F5344CB8AC3E}">
        <p14:creationId xmlns:p14="http://schemas.microsoft.com/office/powerpoint/2010/main" val="30772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Μεταβολή της σαφήνειας με την διάμετρο του ανοίγματος </a:t>
            </a:r>
            <a:r>
              <a:rPr lang="el-GR" sz="3300" b="0" dirty="0" smtClean="0">
                <a:solidFill>
                  <a:prstClr val="black"/>
                </a:solidFill>
              </a:rPr>
              <a:t>2/2</a:t>
            </a:r>
            <a:endParaRPr lang="el-GR" sz="4000" dirty="0" smtClean="0"/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20888"/>
            <a:ext cx="4673114" cy="295232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31748" name="Picture 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412776"/>
            <a:ext cx="4403725" cy="5022710"/>
          </a:xfrm>
        </p:spPr>
      </p:pic>
    </p:spTree>
    <p:extLst>
      <p:ext uri="{BB962C8B-B14F-4D97-AF65-F5344CB8AC3E}">
        <p14:creationId xmlns:p14="http://schemas.microsoft.com/office/powerpoint/2010/main" val="3181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Κάμερα - Ανθρώπινος Οφθαλμός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412776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Κάμερα – φωτοευαίσθητο υλικό.</a:t>
            </a:r>
          </a:p>
          <a:p>
            <a:pPr eaLnBrk="1" hangingPunct="1">
              <a:defRPr/>
            </a:pPr>
            <a:r>
              <a:rPr lang="el-GR" sz="2400" dirty="0" smtClean="0"/>
              <a:t>Φωτογραφικός Φακός.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Κλείστρο.</a:t>
            </a:r>
          </a:p>
          <a:p>
            <a:pPr eaLnBrk="1" hangingPunct="1">
              <a:defRPr/>
            </a:pPr>
            <a:r>
              <a:rPr lang="el-GR" sz="2400" dirty="0" smtClean="0"/>
              <a:t>Διάφραγμα.</a:t>
            </a:r>
          </a:p>
          <a:p>
            <a:pPr eaLnBrk="1" hangingPunct="1">
              <a:defRPr/>
            </a:pPr>
            <a:r>
              <a:rPr lang="el-GR" sz="2400" dirty="0" smtClean="0"/>
              <a:t>Φιλμ ή φωτοστοιχείο.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28778" y="1412776"/>
            <a:ext cx="3903662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Οφθαλμός</a:t>
            </a:r>
            <a:r>
              <a:rPr lang="en-US" sz="2400" dirty="0" smtClean="0"/>
              <a:t> –</a:t>
            </a:r>
            <a:r>
              <a:rPr lang="el-GR" sz="2400" dirty="0" smtClean="0"/>
              <a:t> εγκέφαλος.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Κερατοειδής – κρυσταλοειδής φακός.</a:t>
            </a:r>
          </a:p>
          <a:p>
            <a:pPr eaLnBrk="1" hangingPunct="1">
              <a:defRPr/>
            </a:pPr>
            <a:r>
              <a:rPr lang="el-GR" sz="2400" dirty="0" smtClean="0"/>
              <a:t>Βλέφαρο.</a:t>
            </a:r>
          </a:p>
          <a:p>
            <a:pPr eaLnBrk="1" hangingPunct="1">
              <a:defRPr/>
            </a:pPr>
            <a:r>
              <a:rPr lang="el-GR" sz="2400" dirty="0" smtClean="0"/>
              <a:t>Ίριδα.</a:t>
            </a:r>
          </a:p>
          <a:p>
            <a:pPr eaLnBrk="1" hangingPunct="1">
              <a:defRPr/>
            </a:pPr>
            <a:r>
              <a:rPr lang="el-GR" sz="2400" dirty="0" smtClean="0"/>
              <a:t>Αμφιβληστροειδής.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9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Γεωμετρική Οπτική «εναντίον» </a:t>
            </a:r>
            <a:br>
              <a:rPr lang="el-GR" sz="4000" dirty="0" smtClean="0"/>
            </a:br>
            <a:r>
              <a:rPr lang="el-GR" sz="4000" dirty="0" smtClean="0"/>
              <a:t>Κυματικής Οπτικής</a:t>
            </a:r>
          </a:p>
        </p:txBody>
      </p:sp>
      <p:pic>
        <p:nvPicPr>
          <p:cNvPr id="3277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799"/>
            <a:ext cx="3456384" cy="4652825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09625-0E1F-44EB-839A-F14B7E7F9E9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844824"/>
            <a:ext cx="37020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Μεγάλη </a:t>
            </a:r>
            <a:r>
              <a:rPr lang="en-US" sz="2800" dirty="0" smtClean="0"/>
              <a:t>pinhole</a:t>
            </a:r>
            <a:r>
              <a:rPr lang="el-GR" sz="2800" dirty="0" smtClean="0"/>
              <a:t>   σημαίνει </a:t>
            </a:r>
            <a:r>
              <a:rPr lang="el-GR" sz="2800" b="1" dirty="0" smtClean="0"/>
              <a:t>Γεωμετρική Οπτική</a:t>
            </a:r>
            <a:r>
              <a:rPr lang="el-GR" sz="2800" dirty="0" smtClean="0"/>
              <a:t>, ευθύγραμμη διάδοση φωτός.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Μικρή </a:t>
            </a:r>
            <a:r>
              <a:rPr lang="en-US" sz="2800" dirty="0" smtClean="0"/>
              <a:t>pinhole </a:t>
            </a:r>
            <a:r>
              <a:rPr lang="el-GR" sz="2800" dirty="0" smtClean="0"/>
              <a:t>σημαίνει </a:t>
            </a:r>
            <a:r>
              <a:rPr lang="el-GR" sz="2800" b="1" dirty="0" smtClean="0"/>
              <a:t>Κυματική Οπτική</a:t>
            </a:r>
            <a:r>
              <a:rPr lang="el-GR" sz="2800" dirty="0" smtClean="0"/>
              <a:t>, φαινόμενο περίθλασης.</a:t>
            </a:r>
          </a:p>
        </p:txBody>
      </p:sp>
    </p:spTree>
    <p:extLst>
      <p:ext uri="{BB962C8B-B14F-4D97-AF65-F5344CB8AC3E}">
        <p14:creationId xmlns:p14="http://schemas.microsoft.com/office/powerpoint/2010/main" val="7065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Υπολογισμός της κατάλληλης διαμέτρου </a:t>
            </a:r>
            <a:r>
              <a:rPr lang="en-US" sz="4000" dirty="0" smtClean="0"/>
              <a:t>d </a:t>
            </a:r>
            <a:r>
              <a:rPr lang="el-GR" sz="4000" dirty="0" smtClean="0"/>
              <a:t>για </a:t>
            </a:r>
            <a:r>
              <a:rPr lang="en-US" sz="4000" dirty="0" smtClean="0"/>
              <a:t>pinhole</a:t>
            </a:r>
            <a:endParaRPr lang="el-GR" sz="4000" dirty="0" smtClean="0"/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4210588" cy="403244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7D989-3637-46CE-8933-1C6B85AAD5C7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8064" y="1772816"/>
            <a:ext cx="3702050" cy="440055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Στη περιοχή της τομής θα πρέπει να ισχύει: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r>
              <a:rPr lang="el-GR" sz="2800" dirty="0" smtClean="0"/>
              <a:t>( </a:t>
            </a:r>
            <a:r>
              <a:rPr lang="en-US" sz="2800" dirty="0" smtClean="0"/>
              <a:t>1.22</a:t>
            </a:r>
            <a:r>
              <a:rPr lang="el-GR" sz="2800" dirty="0" smtClean="0"/>
              <a:t> λ </a:t>
            </a:r>
            <a:r>
              <a:rPr lang="en-US" sz="2800" dirty="0" smtClean="0"/>
              <a:t>f ) / d = 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και έτσι υπολογίζεται η τιμή της διαμέτρου </a:t>
            </a:r>
            <a:r>
              <a:rPr lang="en-US" sz="2800" dirty="0" smtClean="0"/>
              <a:t>d:</a:t>
            </a:r>
            <a:endParaRPr lang="el-GR" sz="2800" baseline="-25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        </a:t>
            </a:r>
            <a:r>
              <a:rPr lang="en-US" sz="2800" dirty="0" smtClean="0"/>
              <a:t>d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~ 1.22</a:t>
            </a:r>
            <a:r>
              <a:rPr lang="el-GR" sz="2800" dirty="0" smtClean="0"/>
              <a:t> (λ </a:t>
            </a:r>
            <a:r>
              <a:rPr lang="en-US" sz="2800" dirty="0" smtClean="0"/>
              <a:t>f</a:t>
            </a:r>
            <a:r>
              <a:rPr lang="el-G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2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smtClean="0"/>
              <a:t>Υπολογισμός της κατάλληλης διαμέτρου </a:t>
            </a:r>
            <a:r>
              <a:rPr lang="en-US" sz="4000" smtClean="0"/>
              <a:t>D </a:t>
            </a:r>
            <a:r>
              <a:rPr lang="el-GR" sz="4000" smtClean="0"/>
              <a:t>για </a:t>
            </a:r>
            <a:r>
              <a:rPr lang="en-US" sz="4000" smtClean="0"/>
              <a:t>pinhole</a:t>
            </a:r>
            <a:r>
              <a:rPr lang="el-GR" sz="4000" smtClean="0"/>
              <a:t> (</a:t>
            </a:r>
            <a:r>
              <a:rPr lang="en-US" sz="4000" smtClean="0"/>
              <a:t>f=20cm)</a:t>
            </a:r>
            <a:endParaRPr lang="el-GR" sz="4000" smtClean="0"/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381" y="1196975"/>
            <a:ext cx="6261238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3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Μέγεθος </a:t>
            </a:r>
            <a:r>
              <a:rPr lang="en-US" sz="3600" dirty="0" smtClean="0"/>
              <a:t>pinhole (d) –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εστιακή απόσταση </a:t>
            </a:r>
            <a:r>
              <a:rPr lang="en-US" sz="3600" dirty="0" smtClean="0"/>
              <a:t>(f)</a:t>
            </a:r>
            <a:endParaRPr lang="el-GR" sz="3600" dirty="0" smtClean="0"/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1888" y="1689914"/>
            <a:ext cx="5846415" cy="4331374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5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Τι ταχύτητα απαιτείται;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Ο γενικός εμπειρικός κανόνας είναι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Ο χρόνος έκθεσης είναι 1000 φορές μεγαλύτερος από αυτόν που χρειάζεται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   (με διάφραγμα </a:t>
            </a:r>
            <a:r>
              <a:rPr lang="en-US" sz="2800" dirty="0" smtClean="0"/>
              <a:t>f / 5.6) </a:t>
            </a:r>
            <a:r>
              <a:rPr lang="el-GR" sz="2800" dirty="0" smtClean="0"/>
              <a:t>η συμβατική φωτογράφιση της ίδιας θεματολογίας.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Εάν</a:t>
            </a:r>
            <a:r>
              <a:rPr lang="en-US" sz="2800" dirty="0" smtClean="0"/>
              <a:t> </a:t>
            </a:r>
            <a:r>
              <a:rPr lang="el-GR" sz="2800" dirty="0" smtClean="0"/>
              <a:t>π.χ. χρειάζεται 1/125 </a:t>
            </a:r>
            <a:r>
              <a:rPr lang="en-US" sz="2800" dirty="0" smtClean="0"/>
              <a:t>s </a:t>
            </a:r>
            <a:r>
              <a:rPr lang="el-GR" sz="2800" dirty="0" smtClean="0"/>
              <a:t>τότε με την </a:t>
            </a:r>
            <a:r>
              <a:rPr lang="en-US" sz="2800" dirty="0" smtClean="0"/>
              <a:t>pinhole </a:t>
            </a:r>
            <a:r>
              <a:rPr lang="el-GR" sz="2800" dirty="0" smtClean="0"/>
              <a:t>η χρονική διάρκεια της έκθεσης είναι περίπου :</a:t>
            </a:r>
            <a:r>
              <a:rPr lang="en-US" sz="2800" dirty="0" smtClean="0"/>
              <a:t> </a:t>
            </a:r>
            <a:r>
              <a:rPr lang="el-GR" sz="2800" dirty="0" smtClean="0"/>
              <a:t>1000 1/125 = 8 </a:t>
            </a:r>
            <a:r>
              <a:rPr lang="en-US" sz="2800" dirty="0" smtClean="0"/>
              <a:t>s</a:t>
            </a:r>
            <a:r>
              <a:rPr lang="el-GR" sz="28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dirty="0" smtClean="0"/>
              <a:t>Ενδεικτικοί χρόνοι έκθεσης </a:t>
            </a:r>
            <a:r>
              <a:rPr lang="en-US" sz="3600" dirty="0" smtClean="0"/>
              <a:t>pinhole</a:t>
            </a:r>
            <a:br>
              <a:rPr lang="en-US" sz="3600" dirty="0" smtClean="0"/>
            </a:br>
            <a:r>
              <a:rPr lang="en-US" sz="3600" dirty="0" smtClean="0"/>
              <a:t>(d=0.5mm, f =100mm </a:t>
            </a:r>
            <a:r>
              <a:rPr lang="el-GR" sz="3600" dirty="0" smtClean="0"/>
              <a:t>και </a:t>
            </a:r>
            <a:r>
              <a:rPr lang="en-US" sz="3600" dirty="0" smtClean="0"/>
              <a:t>100 ISO)</a:t>
            </a:r>
            <a:endParaRPr lang="el-GR" sz="3600" dirty="0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Έντονο ηλιακό φως με ανακλάσεις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Έντονο ηλιακό φως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Ήλιος ομιχλώδης</a:t>
            </a:r>
          </a:p>
          <a:p>
            <a:pPr marL="354013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(</a:t>
            </a:r>
            <a:r>
              <a:rPr lang="en-US" sz="2400" dirty="0" smtClean="0"/>
              <a:t>hazy sun)</a:t>
            </a:r>
          </a:p>
          <a:p>
            <a:pPr eaLnBrk="1" hangingPunct="1">
              <a:defRPr/>
            </a:pPr>
            <a:r>
              <a:rPr lang="el-GR" sz="2400" dirty="0" smtClean="0"/>
              <a:t>Λίγα σύννεφα</a:t>
            </a:r>
          </a:p>
          <a:p>
            <a:pPr eaLnBrk="1" hangingPunct="1">
              <a:defRPr/>
            </a:pPr>
            <a:r>
              <a:rPr lang="el-GR" sz="2400" dirty="0" smtClean="0"/>
              <a:t>Πυκνή συννεφιά</a:t>
            </a:r>
            <a:endParaRPr lang="en-US" sz="2400" dirty="0" smtClean="0"/>
          </a:p>
          <a:p>
            <a:pPr marL="354013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(overcast)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28157" y="1196752"/>
            <a:ext cx="3702050" cy="4114800"/>
          </a:xfrm>
        </p:spPr>
        <p:txBody>
          <a:bodyPr/>
          <a:lstStyle/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1</a:t>
            </a:r>
            <a:r>
              <a:rPr lang="en-US" sz="2400" dirty="0" smtClean="0"/>
              <a:t> second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2 seconds</a:t>
            </a:r>
          </a:p>
          <a:p>
            <a:pPr eaLnBrk="1" hangingPunct="1">
              <a:defRPr/>
            </a:pPr>
            <a:r>
              <a:rPr lang="en-US" sz="2400" dirty="0" smtClean="0"/>
              <a:t>4 seconds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10 seconds</a:t>
            </a:r>
          </a:p>
          <a:p>
            <a:pPr eaLnBrk="1" hangingPunct="1">
              <a:defRPr/>
            </a:pPr>
            <a:r>
              <a:rPr lang="en-US" sz="2400" dirty="0" smtClean="0"/>
              <a:t>25 seconds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6709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Γνωρίσματα Ειδώλων από </a:t>
            </a:r>
            <a:r>
              <a:rPr lang="en-US" dirty="0" smtClean="0"/>
              <a:t>Pinhole</a:t>
            </a:r>
            <a:endParaRPr lang="el-GR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Είναι αντεστραμμένα ως προς τα φωτογραφούμενα αντικείμενα.</a:t>
            </a:r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Είναι ελάχιστα φωτεινά (έχουν δηλαδή μικρή λαμπρότητα).</a:t>
            </a:r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Έχουν σχετική ασάφεια στην εστίαση (κύκλοι σύγχυσης).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Φωτογραφική μηχανή </a:t>
            </a:r>
            <a:r>
              <a:rPr lang="en-US" dirty="0" smtClean="0"/>
              <a:t>pinhole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0412" y="1916832"/>
            <a:ext cx="5023177" cy="381862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411760" y="59344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northlight-images.co.uk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59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Φωτογραφική μηχανή </a:t>
            </a:r>
            <a:r>
              <a:rPr lang="en-US" dirty="0" smtClean="0"/>
              <a:t>pinhole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pic>
        <p:nvPicPr>
          <p:cNvPr id="409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776030" cy="309634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4096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2915816" y="5688935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feuerbacher.net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3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Μικροσκοπικά ανοίγματα (</a:t>
            </a:r>
            <a:r>
              <a:rPr lang="en-US" smtClean="0"/>
              <a:t>pinhole)</a:t>
            </a:r>
            <a:endParaRPr 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41988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3996" y="1916832"/>
            <a:ext cx="3230562" cy="1735137"/>
          </a:xfrm>
          <a:ln>
            <a:solidFill>
              <a:schemeClr val="tx1"/>
            </a:solidFill>
          </a:ln>
        </p:spPr>
      </p:pic>
      <p:pic>
        <p:nvPicPr>
          <p:cNvPr id="4198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9418" y="4293096"/>
            <a:ext cx="3244850" cy="1743075"/>
          </a:xfrm>
          <a:ln>
            <a:solidFill>
              <a:schemeClr val="tx1"/>
            </a:solidFill>
          </a:ln>
        </p:spPr>
      </p:pic>
      <p:pic>
        <p:nvPicPr>
          <p:cNvPr id="4199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3996" y="4293096"/>
            <a:ext cx="3300412" cy="1773238"/>
          </a:xfrm>
          <a:ln>
            <a:solidFill>
              <a:schemeClr val="tx1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2"/>
            <a:ext cx="3178175" cy="170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Ορθογώνιο 8"/>
          <p:cNvSpPr/>
          <p:nvPr/>
        </p:nvSpPr>
        <p:spPr>
          <a:xfrm>
            <a:off x="2195736" y="37170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northlight-images.co.uk</a:t>
            </a:r>
            <a:endParaRPr lang="el-GR" sz="1200" dirty="0"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724128" y="6170820"/>
            <a:ext cx="1768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ine-art-photo.blogspot.gr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Αρχή λειτουργιάς φωτογραφικής μηχανής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l-GR" b="1" dirty="0" smtClean="0"/>
          </a:p>
          <a:p>
            <a:pPr eaLnBrk="1" hangingPunct="1">
              <a:defRPr/>
            </a:pPr>
            <a:r>
              <a:rPr lang="el-GR" sz="3600" dirty="0" smtClean="0"/>
              <a:t>Φωτογραφικός φακός</a:t>
            </a:r>
          </a:p>
          <a:p>
            <a:pPr eaLnBrk="1" hangingPunct="1">
              <a:defRPr/>
            </a:pPr>
            <a:r>
              <a:rPr lang="el-GR" sz="3600" dirty="0" smtClean="0"/>
              <a:t>Φωτοφράκτης (ή Κλείστρο)</a:t>
            </a:r>
          </a:p>
          <a:p>
            <a:pPr eaLnBrk="1" hangingPunct="1">
              <a:defRPr/>
            </a:pPr>
            <a:r>
              <a:rPr lang="el-GR" sz="3600" dirty="0" smtClean="0"/>
              <a:t>Διάφραγμα (ή Άνοιγμα)</a:t>
            </a:r>
          </a:p>
          <a:p>
            <a:pPr eaLnBrk="1" hangingPunct="1">
              <a:defRPr/>
            </a:pPr>
            <a:r>
              <a:rPr lang="el-GR" sz="3600" dirty="0" smtClean="0"/>
              <a:t>Φιλμ (Αναλογικό ή Ψηφιακό) </a:t>
            </a:r>
          </a:p>
          <a:p>
            <a:pPr eaLnBrk="1" hangingPunct="1">
              <a:defRPr/>
            </a:pPr>
            <a:endParaRPr lang="el-GR" sz="3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Πανοραμική </a:t>
            </a:r>
            <a:r>
              <a:rPr lang="en-US" dirty="0" smtClean="0"/>
              <a:t>pinhole camera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5360"/>
            <a:ext cx="3035508" cy="40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2188" y="2062678"/>
            <a:ext cx="3300412" cy="1798637"/>
          </a:xfr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475" y="4020065"/>
            <a:ext cx="33147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689154" y="5974278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kodak.com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3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Πανοραμική </a:t>
            </a:r>
            <a:r>
              <a:rPr lang="en-US" dirty="0">
                <a:solidFill>
                  <a:prstClr val="black"/>
                </a:solidFill>
              </a:rPr>
              <a:t>pinhole camera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4403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9902" y="1981200"/>
            <a:ext cx="3702050" cy="1987550"/>
          </a:xfrm>
        </p:spPr>
      </p:pic>
      <p:pic>
        <p:nvPicPr>
          <p:cNvPr id="4403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115" y="4149725"/>
            <a:ext cx="3779837" cy="2047875"/>
          </a:xfrm>
        </p:spPr>
      </p:pic>
      <p:pic>
        <p:nvPicPr>
          <p:cNvPr id="44038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560" y="4293096"/>
            <a:ext cx="3702050" cy="1989137"/>
          </a:xfrm>
        </p:spPr>
      </p:pic>
      <p:pic>
        <p:nvPicPr>
          <p:cNvPr id="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4752" y="1981200"/>
            <a:ext cx="3702050" cy="1987550"/>
          </a:xfrm>
        </p:spPr>
      </p:pic>
      <p:sp>
        <p:nvSpPr>
          <p:cNvPr id="3" name="Ορθογώνιο 2"/>
          <p:cNvSpPr/>
          <p:nvPr/>
        </p:nvSpPr>
        <p:spPr>
          <a:xfrm>
            <a:off x="611560" y="6392361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funsci.com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5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mtClean="0"/>
              <a:t>Πανοραμική διάταξη με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6 </a:t>
            </a:r>
            <a:r>
              <a:rPr lang="en-US" smtClean="0"/>
              <a:t>pinholes</a:t>
            </a:r>
            <a:endParaRPr lang="el-GR" smtClean="0"/>
          </a:p>
        </p:txBody>
      </p:sp>
      <p:pic>
        <p:nvPicPr>
          <p:cNvPr id="450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809" y="1587996"/>
            <a:ext cx="4952381" cy="425827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9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Στερεοσκοπική </a:t>
            </a:r>
            <a:r>
              <a:rPr lang="en-US" smtClean="0"/>
              <a:t> pinhole camera</a:t>
            </a:r>
            <a:endParaRPr lang="el-GR" smtClean="0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029" y="1472876"/>
            <a:ext cx="5877943" cy="426038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411760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goods.ruten.com.tw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7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Στερεοσκοπική </a:t>
            </a:r>
            <a:r>
              <a:rPr lang="en-US" smtClean="0"/>
              <a:t> pinhole camera</a:t>
            </a:r>
            <a:endParaRPr lang="el-GR" smtClean="0"/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668" y="1736047"/>
            <a:ext cx="5976664" cy="432710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23728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freestylephoto.biz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Ερασιτεχνική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Pinhole camera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4813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7894" y="1981200"/>
            <a:ext cx="3702050" cy="1987550"/>
          </a:xfrm>
        </p:spPr>
      </p:pic>
      <p:pic>
        <p:nvPicPr>
          <p:cNvPr id="4813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077072"/>
            <a:ext cx="3702050" cy="1989137"/>
          </a:xfrm>
        </p:spPr>
      </p:pic>
      <p:pic>
        <p:nvPicPr>
          <p:cNvPr id="4813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7894" y="4106863"/>
            <a:ext cx="3702050" cy="1989137"/>
          </a:xfr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2744" y="1981200"/>
            <a:ext cx="3702050" cy="1987550"/>
          </a:xfrm>
        </p:spPr>
      </p:pic>
    </p:spTree>
    <p:extLst>
      <p:ext uri="{BB962C8B-B14F-4D97-AF65-F5344CB8AC3E}">
        <p14:creationId xmlns:p14="http://schemas.microsoft.com/office/powerpoint/2010/main" val="4650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dirty="0" smtClean="0"/>
              <a:t>Διαφορές της συμβατικής με την </a:t>
            </a:r>
            <a:r>
              <a:rPr lang="en-US" sz="4000" dirty="0" smtClean="0"/>
              <a:t>pinhole </a:t>
            </a:r>
            <a:r>
              <a:rPr lang="el-GR" sz="4000" dirty="0" smtClean="0"/>
              <a:t>φωτογράφιση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1412776"/>
            <a:ext cx="3754760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600" b="1" dirty="0" smtClean="0"/>
              <a:t>Συμβατική</a:t>
            </a:r>
            <a:endParaRPr lang="en-US" sz="2600" b="1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Μικρή έκθεση.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Σχετικά μικρό βάθος πεδίου.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Χρωματικό σφάλμα.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Καμπύλωση πεδίου.</a:t>
            </a:r>
          </a:p>
          <a:p>
            <a:pPr eaLnBrk="1" hangingPunct="1">
              <a:spcBef>
                <a:spcPts val="1200"/>
              </a:spcBef>
              <a:defRPr/>
            </a:pPr>
            <a:endParaRPr lang="el-GR" sz="26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Όχι απαραίτητος ο μηχανισμός στήριξης.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8672" y="1484784"/>
            <a:ext cx="4235450" cy="4114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600" b="1" dirty="0" smtClean="0"/>
              <a:t>Pinhole</a:t>
            </a:r>
            <a:endParaRPr lang="el-GR" sz="2600" b="1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Μεγάλη έκθεση (</a:t>
            </a:r>
            <a:r>
              <a:rPr lang="en-US" sz="2600" dirty="0" smtClean="0"/>
              <a:t>&gt;</a:t>
            </a:r>
            <a:r>
              <a:rPr lang="el-GR" sz="2600" dirty="0" smtClean="0"/>
              <a:t>5</a:t>
            </a:r>
            <a:r>
              <a:rPr lang="en-US" sz="2600" dirty="0" smtClean="0"/>
              <a:t>s</a:t>
            </a:r>
            <a:r>
              <a:rPr lang="el-GR" sz="2600" dirty="0" smtClean="0"/>
              <a:t>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Πάρα πολύ μεγάλο βάθος πεδίου.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Δεν παρουσιάζει Χ.Σ.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Όχι παραμορφώσεις (αρχιτεκτονική </a:t>
            </a:r>
            <a:r>
              <a:rPr lang="el-GR" sz="2600" dirty="0" err="1" smtClean="0"/>
              <a:t>φωτ</a:t>
            </a:r>
            <a:r>
              <a:rPr lang="el-GR" sz="2600" dirty="0" smtClean="0"/>
              <a:t>.).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Μηχανισμός στήριξης είναι απαραίτητος.</a:t>
            </a:r>
          </a:p>
        </p:txBody>
      </p:sp>
    </p:spTree>
    <p:extLst>
      <p:ext uri="{BB962C8B-B14F-4D97-AF65-F5344CB8AC3E}">
        <p14:creationId xmlns:p14="http://schemas.microsoft.com/office/powerpoint/2010/main" val="36040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Pinhole </a:t>
            </a:r>
            <a:r>
              <a:rPr lang="el-GR" dirty="0" smtClean="0"/>
              <a:t>Φωτογραφίες </a:t>
            </a:r>
            <a:r>
              <a:rPr lang="el-GR" sz="3200" b="0" dirty="0" smtClean="0"/>
              <a:t>1/5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5017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7366" y="1700808"/>
            <a:ext cx="3702050" cy="1987550"/>
          </a:xfrm>
          <a:ln>
            <a:solidFill>
              <a:schemeClr val="tx1"/>
            </a:solidFill>
          </a:ln>
        </p:spPr>
      </p:pic>
      <p:pic>
        <p:nvPicPr>
          <p:cNvPr id="50180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3826471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50181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57366" y="3826471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9422" y="1708448"/>
            <a:ext cx="3702050" cy="198755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1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Pinhole </a:t>
            </a:r>
            <a:r>
              <a:rPr lang="el-GR" dirty="0">
                <a:solidFill>
                  <a:prstClr val="black"/>
                </a:solidFill>
              </a:rPr>
              <a:t>Φωτογραφίες </a:t>
            </a:r>
            <a:r>
              <a:rPr lang="el-GR" sz="3200" b="0" dirty="0" smtClean="0">
                <a:solidFill>
                  <a:prstClr val="black"/>
                </a:solidFill>
              </a:rPr>
              <a:t>2/5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5120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8491" y="1916832"/>
            <a:ext cx="3702050" cy="1987550"/>
          </a:xfrm>
          <a:ln>
            <a:solidFill>
              <a:schemeClr val="tx1"/>
            </a:solidFill>
          </a:ln>
        </p:spPr>
      </p:pic>
      <p:pic>
        <p:nvPicPr>
          <p:cNvPr id="51205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4012704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5120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8491" y="4042495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16832"/>
            <a:ext cx="3702050" cy="198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08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Pinhole </a:t>
            </a:r>
            <a:r>
              <a:rPr lang="el-GR" dirty="0">
                <a:solidFill>
                  <a:prstClr val="black"/>
                </a:solidFill>
              </a:rPr>
              <a:t>Φωτογραφίες </a:t>
            </a:r>
            <a:r>
              <a:rPr lang="el-GR" sz="3200" b="0" dirty="0" smtClean="0">
                <a:solidFill>
                  <a:prstClr val="black"/>
                </a:solidFill>
              </a:rPr>
              <a:t>3/5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52228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4406" y="1981200"/>
            <a:ext cx="3702050" cy="1987550"/>
          </a:xfrm>
          <a:ln>
            <a:solidFill>
              <a:schemeClr val="tx1"/>
            </a:solidFill>
          </a:ln>
        </p:spPr>
      </p:pic>
      <p:pic>
        <p:nvPicPr>
          <p:cNvPr id="5222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9256" y="4077072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5223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4406" y="4106863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56" y="1981200"/>
            <a:ext cx="3702050" cy="198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19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Φωτογραφικός</a:t>
            </a:r>
            <a:r>
              <a:rPr lang="el-GR" b="0" dirty="0" smtClean="0"/>
              <a:t> </a:t>
            </a:r>
            <a:r>
              <a:rPr lang="el-GR" dirty="0" smtClean="0"/>
              <a:t>φακός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600" b="1" dirty="0" smtClean="0"/>
              <a:t>Σκοπός:</a:t>
            </a:r>
            <a:r>
              <a:rPr lang="el-GR" sz="2600" dirty="0" smtClean="0"/>
              <a:t> Η συλλογή του φωτός από το θέμα και η κατάλληλη εστίαση του σε φωτοευαίσθητη επιφάνεια.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Εστιακή απόσταση: Η απόσταση που χωρίζει το εστιασμένο είδωλο ενός πολύ μακρινού αντικειμένου από τον φωτογραφικό φακό.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600" dirty="0" smtClean="0"/>
              <a:t>Μεγάλη εστιακή απόσταση αντιστοιχεί σε μεγάλη μεγέθυνση.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9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Pinhole </a:t>
            </a:r>
            <a:r>
              <a:rPr lang="el-GR" dirty="0">
                <a:solidFill>
                  <a:prstClr val="black"/>
                </a:solidFill>
              </a:rPr>
              <a:t>Φωτογραφίες </a:t>
            </a:r>
            <a:r>
              <a:rPr lang="el-GR" sz="3200" b="0" dirty="0" smtClean="0">
                <a:solidFill>
                  <a:prstClr val="black"/>
                </a:solidFill>
              </a:rPr>
              <a:t>4/5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pic>
        <p:nvPicPr>
          <p:cNvPr id="5325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6710" y="1844824"/>
            <a:ext cx="3702050" cy="1987550"/>
          </a:xfrm>
          <a:ln>
            <a:solidFill>
              <a:schemeClr val="tx1"/>
            </a:solidFill>
          </a:ln>
        </p:spPr>
      </p:pic>
      <p:pic>
        <p:nvPicPr>
          <p:cNvPr id="5325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0376" y="3940696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5325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86710" y="3970487"/>
            <a:ext cx="3702050" cy="1989137"/>
          </a:xfrm>
          <a:ln>
            <a:solidFill>
              <a:schemeClr val="tx1"/>
            </a:solidFill>
          </a:ln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560" y="1844824"/>
            <a:ext cx="3792538" cy="20367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17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Pinhole </a:t>
            </a:r>
            <a:r>
              <a:rPr lang="el-GR" dirty="0">
                <a:solidFill>
                  <a:prstClr val="black"/>
                </a:solidFill>
              </a:rPr>
              <a:t>Φωτογραφίες </a:t>
            </a:r>
            <a:r>
              <a:rPr lang="el-GR" sz="3200" b="0" dirty="0" smtClean="0">
                <a:solidFill>
                  <a:prstClr val="black"/>
                </a:solidFill>
              </a:rPr>
              <a:t>5/5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AD19-55AD-42A7-A7FA-3913A4E8D47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pic>
        <p:nvPicPr>
          <p:cNvPr id="54276" name="Picture 3" descr="C:\Users\ARAVANTINOS\Desktop\imagesCAST2XMW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0862" y="1484784"/>
            <a:ext cx="3357562" cy="2143125"/>
          </a:xfrm>
          <a:noFill/>
          <a:ln>
            <a:solidFill>
              <a:schemeClr val="tx1"/>
            </a:solidFill>
          </a:ln>
        </p:spPr>
      </p:pic>
      <p:pic>
        <p:nvPicPr>
          <p:cNvPr id="54277" name="Picture 4" descr="C:\Users\ARAVANTINOS\Desktop\imagesCAYHU76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40247" y="4245049"/>
            <a:ext cx="3414713" cy="2143125"/>
          </a:xfrm>
          <a:noFill/>
          <a:ln>
            <a:solidFill>
              <a:schemeClr val="tx1"/>
            </a:solidFill>
          </a:ln>
        </p:spPr>
      </p:pic>
      <p:pic>
        <p:nvPicPr>
          <p:cNvPr id="54278" name="Picture 5" descr="C:\Users\ARAVANTINOS\Desktop\imagesCAKJJMMU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2695" y="4238774"/>
            <a:ext cx="3487737" cy="2214562"/>
          </a:xfrm>
          <a:noFill/>
          <a:ln>
            <a:solidFill>
              <a:schemeClr val="tx1"/>
            </a:solidFill>
          </a:ln>
        </p:spPr>
      </p:pic>
      <p:pic>
        <p:nvPicPr>
          <p:cNvPr id="9" name="Picture 2" descr="C:\Users\ARAVANTINOS\Desktop\imagesCAKSCTY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96194" y="1484784"/>
            <a:ext cx="3500437" cy="2165350"/>
          </a:xfrm>
          <a:noFill/>
          <a:ln>
            <a:solidFill>
              <a:schemeClr val="tx1"/>
            </a:solidFill>
          </a:ln>
        </p:spPr>
      </p:pic>
      <p:sp>
        <p:nvSpPr>
          <p:cNvPr id="4" name="Ορθογώνιο 3"/>
          <p:cNvSpPr/>
          <p:nvPr/>
        </p:nvSpPr>
        <p:spPr>
          <a:xfrm>
            <a:off x="1403648" y="3625957"/>
            <a:ext cx="263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©</a:t>
            </a:r>
            <a:r>
              <a:rPr lang="en-US" sz="1200" dirty="0" smtClean="0">
                <a:latin typeface="+mn-lt"/>
                <a:hlinkClick r:id="rId6"/>
              </a:rPr>
              <a:t>While </a:t>
            </a:r>
            <a:r>
              <a:rPr lang="en-US" sz="1200" dirty="0">
                <a:latin typeface="+mn-lt"/>
                <a:hlinkClick r:id="rId6"/>
              </a:rPr>
              <a:t>the shade gets onto </a:t>
            </a:r>
            <a:r>
              <a:rPr lang="en-US" sz="1200" dirty="0" smtClean="0">
                <a:latin typeface="+mn-lt"/>
                <a:hlinkClick r:id="rId6"/>
              </a:rPr>
              <a:t>middle</a:t>
            </a:r>
            <a:r>
              <a:rPr lang="en-US" sz="1200" dirty="0" smtClean="0">
                <a:latin typeface="+mn-lt"/>
              </a:rPr>
              <a:t>, </a:t>
            </a:r>
            <a:r>
              <a:rPr lang="el-GR" sz="1200" dirty="0" smtClean="0">
                <a:latin typeface="+mn-lt"/>
              </a:rPr>
              <a:t>από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7" tooltip="Go to jonespointfilm's photostream"/>
              </a:rPr>
              <a:t>jonespointfilm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6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Worldwide  Pinhole  day</a:t>
            </a:r>
            <a:endParaRPr lang="el-GR" dirty="0"/>
          </a:p>
        </p:txBody>
      </p:sp>
      <p:pic>
        <p:nvPicPr>
          <p:cNvPr id="55299" name="Picture 2" descr="C:\Users\ARAVANTINOS\Desktop\imagesCAUSKNF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37725"/>
            <a:ext cx="2232248" cy="1809931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55300" name="Picture 3" descr="C:\Users\ARAVANTINOS\Desktop\imagesCA5CY1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97267"/>
            <a:ext cx="31210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1" name="Picture 4" descr="C:\Users\ARAVANTINOS\Desktop\imagesCA5PU9S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987" y="4149080"/>
            <a:ext cx="2357437" cy="235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2" name="Picture 5" descr="C:\Users\ARAVANTINOS\Desktop\imagesCAH8YEV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628800"/>
            <a:ext cx="1928812" cy="273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3" name="Picture 6" descr="C:\Users\ARAVANTINOS\Desktop\imagesCA916R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628800"/>
            <a:ext cx="17145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The next pinhole day is</a:t>
            </a:r>
            <a:br>
              <a:rPr lang="en-US" dirty="0" smtClean="0"/>
            </a:br>
            <a:r>
              <a:rPr lang="en-US" dirty="0" smtClean="0"/>
              <a:t>April 25, 2010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6" name="14 - Θέση περιεχομένου" descr="largeNewLogo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9294" y="1772816"/>
            <a:ext cx="5205412" cy="4071938"/>
          </a:xfrm>
        </p:spPr>
      </p:pic>
      <p:sp>
        <p:nvSpPr>
          <p:cNvPr id="3" name="Ορθογώνιο 2"/>
          <p:cNvSpPr/>
          <p:nvPr/>
        </p:nvSpPr>
        <p:spPr>
          <a:xfrm>
            <a:off x="3419872" y="5877272"/>
            <a:ext cx="2455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nucleoimagemlatentebh.blogspot.gr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7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 smtClean="0"/>
              <a:t> 2014. 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«Φυσική Εικόνας &amp; Ήχου ΙΙ (Θ). Ενότητα 5</a:t>
            </a:r>
            <a:r>
              <a:rPr lang="el-GR" sz="2000" dirty="0" smtClean="0"/>
              <a:t>: </a:t>
            </a:r>
            <a:r>
              <a:rPr lang="en-US" sz="2000" dirty="0"/>
              <a:t>Pinhole </a:t>
            </a:r>
            <a:r>
              <a:rPr lang="en-US" sz="2000" dirty="0" smtClean="0"/>
              <a:t>Camera</a:t>
            </a:r>
            <a:r>
              <a:rPr lang="el-GR" sz="2000" dirty="0" smtClean="0"/>
              <a:t> ή </a:t>
            </a:r>
            <a:r>
              <a:rPr lang="el-GR" sz="2000" dirty="0"/>
              <a:t>Κάμερα Μικροσκοπικής Οπής».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Φωτοφράκτης (ή Κλείστρο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316912" cy="468052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800" b="1" dirty="0" smtClean="0"/>
              <a:t>Σκοπός:</a:t>
            </a:r>
            <a:r>
              <a:rPr lang="el-GR" sz="2800" dirty="0" smtClean="0"/>
              <a:t> «Προστατεύει» την φωτοευαίσθητη επιφάνεια από το εισερχόμενο φως, καθορίζει τον χρόνο έκθεσης.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Πρόκειται για Φωτοφράκτη ή κλείστρο (εστιακού επιπέδου ή διαφραγματικός).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Αναφέρεται και σαν «ταχύτητα» φωτογράφισης, η τιμή της αντιστοιχεί σε αντίστροφα του δευτερολέπτου</a:t>
            </a:r>
            <a:r>
              <a:rPr lang="en-US" sz="2800" dirty="0" smtClean="0"/>
              <a:t> </a:t>
            </a:r>
            <a:r>
              <a:rPr lang="el-GR" sz="2800" dirty="0" smtClean="0"/>
              <a:t>(π.χ. ταχύτητα 125 σημαίνει ότι ο χρόνος έκθεσης έχει διάρκεια : 1/125 </a:t>
            </a:r>
            <a:r>
              <a:rPr lang="en-US" sz="2800" dirty="0" smtClean="0"/>
              <a:t>sec</a:t>
            </a:r>
            <a:r>
              <a:rPr lang="el-GR" sz="2800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6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Φωτοφράκτης (ή Κλείστρο)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077200" cy="4114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800" dirty="0" smtClean="0"/>
              <a:t>Ισχύουν: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Διπλάσια η τιμή ταχύτητας ~ μισή η ποσότητα του φωτός που αξιοποιείται.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Μισή η τιμή ταχύτητας ~ διπλάσια η ποσότητα του φωτός.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800" dirty="0" smtClean="0"/>
              <a:t>Φωτογραφικές Επιπτώσεις: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Μικρές Ταχύτητες ~ «κουνημένη» απεικόνιση.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800" dirty="0" smtClean="0"/>
              <a:t>Μεγάλες Ταχύτητες ~ «παγωμένη» η κίνηση. </a:t>
            </a:r>
          </a:p>
          <a:p>
            <a:pPr eaLnBrk="1" hangingPunct="1">
              <a:spcBef>
                <a:spcPts val="1200"/>
              </a:spcBef>
              <a:defRPr/>
            </a:pPr>
            <a:endParaRPr 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4000" dirty="0" smtClean="0"/>
              <a:t>ΔΙΑΦΡΑΓΜΑ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(ή ΑΝΟΙΓΜΑ ΦΑΚΟΥ ή ΣΤΟΠ)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263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smtClean="0"/>
              <a:t>Σκοπός :</a:t>
            </a:r>
            <a:r>
              <a:rPr lang="el-GR" sz="2800" smtClean="0"/>
              <a:t> Πρόκειται για άνοιγμα κυκλικού σχήματος πολύ κοντά στον φωτογραφικό φακό. Καθορίζει την ποσότητα του φωτός που εισέρχεται στη φωτογραφική μηχανή.</a:t>
            </a:r>
          </a:p>
          <a:p>
            <a:pPr eaLnBrk="1" hangingPunct="1">
              <a:defRPr/>
            </a:pPr>
            <a:r>
              <a:rPr lang="el-GR" sz="2800" smtClean="0"/>
              <a:t>Αναφέρεται σαν αριθμός </a:t>
            </a:r>
            <a:r>
              <a:rPr lang="en-US" sz="2800" smtClean="0"/>
              <a:t>f </a:t>
            </a:r>
            <a:r>
              <a:rPr lang="el-GR" sz="2800" smtClean="0"/>
              <a:t>και είναι το πηλίκο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</a:t>
            </a:r>
            <a:r>
              <a:rPr lang="el-GR" sz="2800" smtClean="0"/>
              <a:t>(εστιακή απόσταση προς την διάμετρο του ανοίγματος δηλαδή </a:t>
            </a:r>
            <a:r>
              <a:rPr lang="en-US" sz="2800" smtClean="0"/>
              <a:t>f / D</a:t>
            </a:r>
            <a:r>
              <a:rPr lang="el-GR" sz="2800" smtClean="0"/>
              <a:t>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</a:t>
            </a:r>
            <a:r>
              <a:rPr lang="el-GR" sz="2800" smtClean="0"/>
              <a:t>Έτσι, μεγάλο </a:t>
            </a:r>
            <a:r>
              <a:rPr lang="en-US" sz="2800" smtClean="0"/>
              <a:t>f number </a:t>
            </a:r>
            <a:r>
              <a:rPr lang="el-GR" sz="2800" smtClean="0"/>
              <a:t>σημαίνει μικρό άνοιγμα. </a:t>
            </a:r>
          </a:p>
          <a:p>
            <a:pPr eaLnBrk="1" hangingPunct="1">
              <a:defRPr/>
            </a:pPr>
            <a:endParaRPr 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1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Διάφραγμα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(ή Άνοιγμα φακού ή Στοπ)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Ισχύουν : </a:t>
            </a:r>
            <a:endParaRPr lang="en-US" sz="2800" dirty="0" smtClean="0"/>
          </a:p>
          <a:p>
            <a:pPr marL="3540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Αύξηση κατά 1 στοπ </a:t>
            </a:r>
            <a:endParaRPr lang="en-US" sz="2800" dirty="0" smtClean="0"/>
          </a:p>
          <a:p>
            <a:pPr marL="354013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r>
              <a:rPr lang="el-GR" sz="2800" dirty="0" smtClean="0"/>
              <a:t>( </a:t>
            </a:r>
            <a:r>
              <a:rPr lang="en-US" sz="2800" dirty="0" smtClean="0"/>
              <a:t>x</a:t>
            </a:r>
            <a:r>
              <a:rPr lang="el-GR" sz="2800" dirty="0" smtClean="0"/>
              <a:t> 1.414 )  ~ μισή ποσότητα φωτός</a:t>
            </a:r>
          </a:p>
          <a:p>
            <a:pPr marL="3540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Ελάττωση κατά 1 στοπ </a:t>
            </a: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r>
              <a:rPr lang="el-GR" sz="2800" dirty="0" smtClean="0"/>
              <a:t>( : 1.414 ) ~ διπλάσια ποσότητα φωτός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Φωτογραφικές Επιπτώσεις :</a:t>
            </a:r>
          </a:p>
          <a:p>
            <a:pPr marL="3540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Μεγάλο </a:t>
            </a:r>
            <a:r>
              <a:rPr lang="en-US" sz="2800" dirty="0" smtClean="0"/>
              <a:t>f number</a:t>
            </a:r>
            <a:r>
              <a:rPr lang="el-GR" sz="2800" dirty="0" smtClean="0"/>
              <a:t> (π.χ. 11 ή και 16) ~ Μεγάλο βάθος πεδίου.  </a:t>
            </a:r>
          </a:p>
          <a:p>
            <a:pPr marL="3540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Μικρό </a:t>
            </a:r>
            <a:r>
              <a:rPr lang="en-US" sz="2800" dirty="0" smtClean="0"/>
              <a:t>f number</a:t>
            </a:r>
            <a:r>
              <a:rPr lang="el-GR" sz="2800" dirty="0" smtClean="0"/>
              <a:t> (π.χ. 2 ή 2.8) ~ Μικρό βάθος πεδίου.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7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3423a03c8e89988eb0f4eb40924a6f8a986f59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1639</Words>
  <Application>Microsoft Office PowerPoint</Application>
  <PresentationFormat>On-screen Show (4:3)</PresentationFormat>
  <Paragraphs>295</Paragraphs>
  <Slides>60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OC_template_updated</vt:lpstr>
      <vt:lpstr>Φυσική Εικόνας &amp; Ήχου ΙΙ (Θ)</vt:lpstr>
      <vt:lpstr>Ανθρώπινος Οφθαλμός - Κάμερα</vt:lpstr>
      <vt:lpstr>Κάμερα - Ανθρώπινος Οφθαλμός</vt:lpstr>
      <vt:lpstr>Αρχή λειτουργιάς φωτογραφικής μηχανής</vt:lpstr>
      <vt:lpstr>Φωτογραφικός φακός</vt:lpstr>
      <vt:lpstr>Φωτοφράκτης (ή Κλείστρο) 1/2</vt:lpstr>
      <vt:lpstr>Φωτοφράκτης (ή Κλείστρο) 2/2</vt:lpstr>
      <vt:lpstr>ΔΙΑΦΡΑΓΜΑ  (ή ΑΝΟΙΓΜΑ ΦΑΚΟΥ ή ΣΤΟΠ)</vt:lpstr>
      <vt:lpstr>Διάφραγμα  (ή Άνοιγμα φακού ή Στοπ)</vt:lpstr>
      <vt:lpstr>Φιλμ (Αναλογικό ή Ψηφιακό) 1/2</vt:lpstr>
      <vt:lpstr>Φιλμ (Αναλογικό ή Ψηφιακό) 2/2</vt:lpstr>
      <vt:lpstr>Διάχυση ηλιακών ακτίνων</vt:lpstr>
      <vt:lpstr>Φωτεινά  ίχνη ανοιγμάτων 1/2</vt:lpstr>
      <vt:lpstr>Φωτεινά  ίχνη ανοιγμάτων 2/2</vt:lpstr>
      <vt:lpstr>Ανοίγματα σε φυλλώματα </vt:lpstr>
      <vt:lpstr>Ηλιακά ίχνη σε επίπεδες επιφάνειες</vt:lpstr>
      <vt:lpstr>Ηλιακά ίχνη, περίπτωση έκλειψης 1/2</vt:lpstr>
      <vt:lpstr>Ηλιακά ίχνη, περίπτωση έκλειψης 2/2</vt:lpstr>
      <vt:lpstr>Μικροσκοπικά ανοίγματα</vt:lpstr>
      <vt:lpstr>Διάχυση ηλιακών ακτίνων</vt:lpstr>
      <vt:lpstr>Διέλευση ακτίνας μέσω μικρού ανοίγματος </vt:lpstr>
      <vt:lpstr>Διέλευση ακτίνων μέσω μικρού ανοίγματος</vt:lpstr>
      <vt:lpstr>Μεταβολή της αντίθεσης με το μέγεθος του ανοίγματος</vt:lpstr>
      <vt:lpstr>Τι είναι Pinhole Φωτογράφιση;</vt:lpstr>
      <vt:lpstr>Pinhole, αρχή λειτουργίας</vt:lpstr>
      <vt:lpstr>Camera obscura Έκλειψη ήλιου 24. 1. 1544 </vt:lpstr>
      <vt:lpstr>Pinhole Camera ή  Κάμερα μικροσκοπικής οπής</vt:lpstr>
      <vt:lpstr>Μεταβολή της σαφήνειας με την διάμετρο του ανοίγματος 1/2</vt:lpstr>
      <vt:lpstr>Μεταβολή της σαφήνειας με την διάμετρο του ανοίγματος 2/2</vt:lpstr>
      <vt:lpstr>Γεωμετρική Οπτική «εναντίον»  Κυματικής Οπτικής</vt:lpstr>
      <vt:lpstr>Υπολογισμός της κατάλληλης διαμέτρου d για pinhole</vt:lpstr>
      <vt:lpstr>Υπολογισμός της κατάλληλης διαμέτρου D για pinhole (f=20cm)</vt:lpstr>
      <vt:lpstr>Μέγεθος pinhole (d) –  εστιακή απόσταση (f)</vt:lpstr>
      <vt:lpstr>Τι ταχύτητα απαιτείται;</vt:lpstr>
      <vt:lpstr>Ενδεικτικοί χρόνοι έκθεσης pinhole (d=0.5mm, f =100mm και 100 ISO)</vt:lpstr>
      <vt:lpstr>Γνωρίσματα Ειδώλων από Pinhole</vt:lpstr>
      <vt:lpstr>Φωτογραφική μηχανή pinhole 1/2</vt:lpstr>
      <vt:lpstr>Φωτογραφική μηχανή pinhole 2/2</vt:lpstr>
      <vt:lpstr>Μικροσκοπικά ανοίγματα (pinhole)</vt:lpstr>
      <vt:lpstr>Πανοραμική pinhole camera 1/2</vt:lpstr>
      <vt:lpstr>Πανοραμική pinhole camera 2/2</vt:lpstr>
      <vt:lpstr>Πανοραμική διάταξη με  6 pinholes</vt:lpstr>
      <vt:lpstr>Στερεοσκοπική  pinhole camera</vt:lpstr>
      <vt:lpstr>Στερεοσκοπική  pinhole camera</vt:lpstr>
      <vt:lpstr>Ερασιτεχνική  Pinhole camera</vt:lpstr>
      <vt:lpstr>Διαφορές της συμβατικής με την pinhole φωτογράφιση</vt:lpstr>
      <vt:lpstr>Pinhole Φωτογραφίες 1/5</vt:lpstr>
      <vt:lpstr>Pinhole Φωτογραφίες 2/5</vt:lpstr>
      <vt:lpstr>Pinhole Φωτογραφίες 3/5</vt:lpstr>
      <vt:lpstr>Pinhole Φωτογραφίες 4/5</vt:lpstr>
      <vt:lpstr>Pinhole Φωτογραφίες 5/5</vt:lpstr>
      <vt:lpstr>Worldwide  Pinhole  day</vt:lpstr>
      <vt:lpstr>The next pinhole day is April 25, 2010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403</cp:revision>
  <dcterms:created xsi:type="dcterms:W3CDTF">2013-03-04T13:35:19Z</dcterms:created>
  <dcterms:modified xsi:type="dcterms:W3CDTF">2015-07-16T09:59:20Z</dcterms:modified>
</cp:coreProperties>
</file>