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D154B-D65F-4D76-85E8-6947B677D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C26DC66-D82E-4F6C-8E7F-184CAF5A2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775891-97BA-4867-BC4B-7C714926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DD2BCA-85EF-4EE1-9A38-91019260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A3B09B-AC0D-4D8F-9EB5-75B62A43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84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C1C25B-683A-4226-B188-7354D2C2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38D82CD-6676-44FE-B934-481727FB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5845CA-5BA3-43B2-BBAE-17EE02D2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5915F9-94DB-463C-8C4C-E4306C34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A1CE0C-DEE2-46CA-9A71-F2E83505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2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E1D7369-824E-439D-A34C-EBAB799A7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470F0C7-A85E-4BFC-82F2-A30731385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FAD027-07FE-4DC8-865D-39D27F87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D85C31-3E9E-41BE-923F-C7A30E9A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541505-968D-4F44-9F2B-65528C30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4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27A07-8009-4B4A-8BEB-974686D7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51DC08-1279-4430-BAE8-9EB874D7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97F94D-8E6D-40EB-9B1F-2CF853D8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A80E42-015F-4548-A4E2-DE4DB4D2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E8CB49-B7DA-41A9-A626-2ED26E44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17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801896-EDD3-467A-B7A1-856F5444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27F1FA-77EB-423E-A9CB-C3927FDB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D89967-FECC-46AC-96A5-B0B0722B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816658-B273-4DBB-8263-98388669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B8B0F9-7706-434F-B751-0761C0F2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0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9B4324-E723-4737-ABBE-E3EF3D2F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D69FD4-6A4C-43B2-A9F2-65C061C82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509C0E-29DE-4673-9B8E-A613FAA3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153240-9EA3-4A5E-8DB0-B123C327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200E3E-2539-4A7F-AE2F-1C9BAA88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9A563E6-718B-4D23-98C3-2D84FF1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02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7E87DA-107F-44A3-8E69-38FF633F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6CAA35-BDCF-4CC9-B912-C685D35B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A3D902-5FF5-49D6-8264-CB7B46CEF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FCA152-2068-4B66-A2EC-01CE3B4DD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EC0F057-3088-495B-B12D-E788D781D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1C481C-B20E-459B-B17F-97295FC7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25290DF-8D01-414D-9C74-9AB0B83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FF27AB4-63C8-41C0-8061-7CA51440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90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A02A4-4087-4EE9-8CD4-76BFFB0C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E4D4B92-311A-4477-ADB6-82B0C8E6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C37E40D-B028-4B68-A283-7A764CC9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4F03DC4-AEE8-4268-AF07-14CB45C7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7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C435573-BBEE-4086-8F30-123F6B97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9C3ED36-F960-44EF-8E85-2E27760F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A1E5AF-554B-4773-AB8C-EF94FA42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85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53B509-0BE7-43FE-8E9B-A73B9C99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5FA1D9-B5C1-45B8-B2D7-FD9D0908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81845C7-FCEE-4B45-9199-B2F5DF0A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89B38E-080B-4BB6-B1DC-649FE960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55F344-6460-4F16-9E6C-FEC02A71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BCF5CF2-B2D3-48F0-861E-350AA8DC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8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43EFE8-7EB7-406A-B972-D453233C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4AD4CF7-8D83-4B6C-8A24-ED9D409D2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9B3CF8F-8629-4319-8601-12F522B0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454522-78D2-436F-A40D-0B5A8110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6326D41-8B5D-49EB-A446-212CA540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A1EA88-20DA-491E-8A8E-8FBCBF54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8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24088E0-EA9F-409A-BF12-8224FD75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0D99E3-BFFF-45F2-8A23-5798C542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69522-8055-4DCB-926D-1D80D958B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2668-00AF-4FA6-BB66-03847636F9DF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CB0528-5266-4F03-8646-3F340ABEA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0498C9-3687-45B1-AA4D-44B8C4A18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11DB-B6EC-4E2E-B7C1-7E79BEF30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50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FAB94F5D-B147-437C-A397-B2852155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highlight>
                  <a:srgbClr val="00FFFF"/>
                </a:highlight>
              </a:rPr>
              <a:t>Αποτελέσματα Βιοχημικών Τεστ στο Εργαστήριο Εισαγωγή στην Μικροβιολογία Τροφίμων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FC7F15E-E1A3-45BA-9001-B2E77CC52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Επιλέχθηκαν 4 διαφορετικές αμιγείς (καθαρές) καλλιέργειες μικροοργανισμών (βακτηρίων) που απομονώθηκαν στο εργαστήριο Μικροβιολογίας Τροφίμων</a:t>
            </a:r>
          </a:p>
          <a:p>
            <a:r>
              <a:rPr lang="el-GR" dirty="0"/>
              <a:t>Κάθε </a:t>
            </a:r>
            <a:r>
              <a:rPr lang="el-GR" dirty="0" err="1"/>
              <a:t>βακτηριακή</a:t>
            </a:r>
            <a:r>
              <a:rPr lang="el-GR" dirty="0"/>
              <a:t> καλλιέργεια ονομάστηκε με ένα γράμμα: Α,Β,Γ,Δ</a:t>
            </a:r>
          </a:p>
          <a:p>
            <a:r>
              <a:rPr lang="el-GR" dirty="0"/>
              <a:t>Εμβολιάστηκαν οι σωλήνες των βιοχημικών τεστ με κάθε καλλιέργεια</a:t>
            </a:r>
          </a:p>
          <a:p>
            <a:r>
              <a:rPr lang="el-GR" dirty="0"/>
              <a:t>Στις φωτογραφίες που ακολουθούν απεικονίζονται τα αποτελέσματα  των βιοχημικών τεστ </a:t>
            </a:r>
            <a:r>
              <a:rPr lang="el-GR" u="sng" dirty="0"/>
              <a:t>μετά την επώαση </a:t>
            </a:r>
            <a:r>
              <a:rPr lang="el-GR" dirty="0"/>
              <a:t>και αφού προστέθηκαν τα </a:t>
            </a:r>
            <a:r>
              <a:rPr lang="el-GR" u="sng" dirty="0"/>
              <a:t>αντιδραστήρια</a:t>
            </a:r>
            <a:r>
              <a:rPr lang="el-GR" dirty="0"/>
              <a:t> όπου απαιτείται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815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66669EB5-0A20-45E4-8141-837708132034}"/>
              </a:ext>
            </a:extLst>
          </p:cNvPr>
          <p:cNvSpPr txBox="1">
            <a:spLocks/>
          </p:cNvSpPr>
          <p:nvPr/>
        </p:nvSpPr>
        <p:spPr>
          <a:xfrm>
            <a:off x="302777" y="145916"/>
            <a:ext cx="4210455" cy="145394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highlight>
                  <a:srgbClr val="00FFFF"/>
                </a:highlight>
              </a:rPr>
              <a:t>ΑΠΟΤΕΛΕΣΜΑΤΑ ΔΟΚΙΜΑΣΙΑΣ </a:t>
            </a:r>
            <a:r>
              <a:rPr lang="en-US" dirty="0">
                <a:highlight>
                  <a:srgbClr val="00FFFF"/>
                </a:highlight>
              </a:rPr>
              <a:t>TSI</a:t>
            </a:r>
            <a:br>
              <a:rPr lang="el-GR" dirty="0"/>
            </a:b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9CC7D3E-2AFE-46D6-89BB-D1A31DC3A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23" y="204081"/>
            <a:ext cx="4792899" cy="6390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7F896-3040-4911-8942-B31BAA05BD9A}"/>
              </a:ext>
            </a:extLst>
          </p:cNvPr>
          <p:cNvSpPr txBox="1"/>
          <p:nvPr/>
        </p:nvSpPr>
        <p:spPr>
          <a:xfrm>
            <a:off x="7768940" y="6085223"/>
            <a:ext cx="541108" cy="58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endParaRPr lang="el-GR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7DDC4-F7F5-497C-BD83-AC441D7F9BD0}"/>
              </a:ext>
            </a:extLst>
          </p:cNvPr>
          <p:cNvSpPr txBox="1"/>
          <p:nvPr/>
        </p:nvSpPr>
        <p:spPr>
          <a:xfrm>
            <a:off x="8571893" y="6066868"/>
            <a:ext cx="4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  <a:endParaRPr lang="el-GR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2278C-CBBF-4176-A91F-69506A02A46A}"/>
              </a:ext>
            </a:extLst>
          </p:cNvPr>
          <p:cNvSpPr txBox="1"/>
          <p:nvPr/>
        </p:nvSpPr>
        <p:spPr>
          <a:xfrm>
            <a:off x="9418806" y="6069144"/>
            <a:ext cx="4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988A20-5205-4CEC-835F-C12BC3536A46}"/>
              </a:ext>
            </a:extLst>
          </p:cNvPr>
          <p:cNvSpPr txBox="1"/>
          <p:nvPr/>
        </p:nvSpPr>
        <p:spPr>
          <a:xfrm>
            <a:off x="10571529" y="5951671"/>
            <a:ext cx="4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Δ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547D481-60C8-4B88-AF99-D4E5ED53F8FA}"/>
              </a:ext>
            </a:extLst>
          </p:cNvPr>
          <p:cNvSpPr/>
          <p:nvPr/>
        </p:nvSpPr>
        <p:spPr>
          <a:xfrm>
            <a:off x="199414" y="125016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Α</a:t>
            </a:r>
            <a:r>
              <a:rPr lang="el-GR" dirty="0"/>
              <a:t> μετά την επώαση: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κίτρινος πυθμένας,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κίτρινη επιφάνεια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Σχηματισμός αερίου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Όχι υδρόθειο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Β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κίτρινος πυθμένας,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κίτρινη επιφάνεια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Σχηματισμός αερίου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Όχι υδρόθειο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Γ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κίτρινος πυθμένας,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κόκκινη επιφάνεια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Όχι σχηματισμός αερίου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υδρόθειο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Δ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κίτρινος πυθμένας,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κόκκινη επιφάνεια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σχηματισμός αερίου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υδρόθειο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AB411351-86C9-44B8-8DE1-4BEBCA20B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25625"/>
              </p:ext>
            </p:extLst>
          </p:nvPr>
        </p:nvGraphicFramePr>
        <p:xfrm>
          <a:off x="3878934" y="4311406"/>
          <a:ext cx="25212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12">
                  <a:extLst>
                    <a:ext uri="{9D8B030D-6E8A-4147-A177-3AD203B41FA5}">
                      <a16:colId xmlns:a16="http://schemas.microsoft.com/office/drawing/2014/main" val="1354194452"/>
                    </a:ext>
                  </a:extLst>
                </a:gridCol>
                <a:gridCol w="488272">
                  <a:extLst>
                    <a:ext uri="{9D8B030D-6E8A-4147-A177-3AD203B41FA5}">
                      <a16:colId xmlns:a16="http://schemas.microsoft.com/office/drawing/2014/main" val="2359811599"/>
                    </a:ext>
                  </a:extLst>
                </a:gridCol>
                <a:gridCol w="443884">
                  <a:extLst>
                    <a:ext uri="{9D8B030D-6E8A-4147-A177-3AD203B41FA5}">
                      <a16:colId xmlns:a16="http://schemas.microsoft.com/office/drawing/2014/main" val="3161767893"/>
                    </a:ext>
                  </a:extLst>
                </a:gridCol>
                <a:gridCol w="444492">
                  <a:extLst>
                    <a:ext uri="{9D8B030D-6E8A-4147-A177-3AD203B41FA5}">
                      <a16:colId xmlns:a16="http://schemas.microsoft.com/office/drawing/2014/main" val="3861337757"/>
                    </a:ext>
                  </a:extLst>
                </a:gridCol>
                <a:gridCol w="434399">
                  <a:extLst>
                    <a:ext uri="{9D8B030D-6E8A-4147-A177-3AD203B41FA5}">
                      <a16:colId xmlns:a16="http://schemas.microsoft.com/office/drawing/2014/main" val="394489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9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GLU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1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2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H2S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1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8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8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A0608-3A50-496D-B263-4CE505BE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7" y="982496"/>
            <a:ext cx="4210455" cy="1453947"/>
          </a:xfrm>
        </p:spPr>
        <p:txBody>
          <a:bodyPr>
            <a:normAutofit fontScale="90000"/>
          </a:bodyPr>
          <a:lstStyle/>
          <a:p>
            <a:r>
              <a:rPr lang="el-GR" dirty="0">
                <a:highlight>
                  <a:srgbClr val="00FFFF"/>
                </a:highlight>
              </a:rPr>
              <a:t>ΑΠΟΤΕΛΕΣΜΑΤΑ ΔΟΚΙΜΑΣΙΑΣ </a:t>
            </a:r>
            <a:r>
              <a:rPr lang="en-US" dirty="0">
                <a:highlight>
                  <a:srgbClr val="00FFFF"/>
                </a:highlight>
              </a:rPr>
              <a:t>SIM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2A4F53-E48E-4870-9ABF-B9130AD986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0556" y="592576"/>
            <a:ext cx="6079784" cy="55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1C511-F00A-4336-B806-FBFDCDC0B8A4}"/>
              </a:ext>
            </a:extLst>
          </p:cNvPr>
          <p:cNvSpPr txBox="1"/>
          <p:nvPr/>
        </p:nvSpPr>
        <p:spPr>
          <a:xfrm>
            <a:off x="6011694" y="5486400"/>
            <a:ext cx="4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endParaRPr lang="el-GR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3E460-8D9B-45A0-8127-C6CA38AEE567}"/>
              </a:ext>
            </a:extLst>
          </p:cNvPr>
          <p:cNvSpPr txBox="1"/>
          <p:nvPr/>
        </p:nvSpPr>
        <p:spPr>
          <a:xfrm>
            <a:off x="7067145" y="5482094"/>
            <a:ext cx="4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  <a:endParaRPr lang="el-GR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BBDC9-DB1B-42D3-9D6C-F8176BCD1D8F}"/>
              </a:ext>
            </a:extLst>
          </p:cNvPr>
          <p:cNvSpPr txBox="1"/>
          <p:nvPr/>
        </p:nvSpPr>
        <p:spPr>
          <a:xfrm>
            <a:off x="8050448" y="5482093"/>
            <a:ext cx="4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9250-5186-41C6-B3A3-396C062CB68D}"/>
              </a:ext>
            </a:extLst>
          </p:cNvPr>
          <p:cNvSpPr txBox="1"/>
          <p:nvPr/>
        </p:nvSpPr>
        <p:spPr>
          <a:xfrm>
            <a:off x="8862707" y="5482093"/>
            <a:ext cx="48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B0604-A2D1-4134-BF51-80E6653E9007}"/>
              </a:ext>
            </a:extLst>
          </p:cNvPr>
          <p:cNvSpPr txBox="1"/>
          <p:nvPr/>
        </p:nvSpPr>
        <p:spPr>
          <a:xfrm>
            <a:off x="985421" y="2627790"/>
            <a:ext cx="2663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Μετά την επώαση και μετά την προσθήκη αντιδραστηρίου </a:t>
            </a:r>
            <a:r>
              <a:rPr lang="en-US" dirty="0"/>
              <a:t>Kovacs</a:t>
            </a:r>
            <a:endParaRPr lang="el-GR" dirty="0"/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BA63D677-B7FA-42B6-8130-C56CF37B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92849"/>
              </p:ext>
            </p:extLst>
          </p:nvPr>
        </p:nvGraphicFramePr>
        <p:xfrm>
          <a:off x="419793" y="3916811"/>
          <a:ext cx="404562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37">
                  <a:extLst>
                    <a:ext uri="{9D8B030D-6E8A-4147-A177-3AD203B41FA5}">
                      <a16:colId xmlns:a16="http://schemas.microsoft.com/office/drawing/2014/main" val="3875052189"/>
                    </a:ext>
                  </a:extLst>
                </a:gridCol>
                <a:gridCol w="754601">
                  <a:extLst>
                    <a:ext uri="{9D8B030D-6E8A-4147-A177-3AD203B41FA5}">
                      <a16:colId xmlns:a16="http://schemas.microsoft.com/office/drawing/2014/main" val="2005361534"/>
                    </a:ext>
                  </a:extLst>
                </a:gridCol>
                <a:gridCol w="727969">
                  <a:extLst>
                    <a:ext uri="{9D8B030D-6E8A-4147-A177-3AD203B41FA5}">
                      <a16:colId xmlns:a16="http://schemas.microsoft.com/office/drawing/2014/main" val="1561445457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223157903"/>
                    </a:ext>
                  </a:extLst>
                </a:gridCol>
                <a:gridCol w="813385">
                  <a:extLst>
                    <a:ext uri="{9D8B030D-6E8A-4147-A177-3AD203B41FA5}">
                      <a16:colId xmlns:a16="http://schemas.microsoft.com/office/drawing/2014/main" val="293682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τεστ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motility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5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indole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0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1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4BE5DEE-AEAB-49A6-AA04-4A32D23A0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93" y="1113817"/>
            <a:ext cx="3523844" cy="46984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6F3097-E6BB-48BE-AA8E-D3E1E4577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4040" y="1701124"/>
            <a:ext cx="4698457" cy="3523843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51DC1D2-6589-4A9D-80BC-BA5BF4B29349}"/>
              </a:ext>
            </a:extLst>
          </p:cNvPr>
          <p:cNvSpPr txBox="1">
            <a:spLocks/>
          </p:cNvSpPr>
          <p:nvPr/>
        </p:nvSpPr>
        <p:spPr>
          <a:xfrm>
            <a:off x="316910" y="1672651"/>
            <a:ext cx="4210455" cy="168361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highlight>
                  <a:srgbClr val="00FFFF"/>
                </a:highlight>
              </a:rPr>
              <a:t>ΑΠΟΤΕΛΕΣΜΑΤΑ ΖΕΛΑΤΙΝΑΣΗΣ</a:t>
            </a:r>
            <a:br>
              <a:rPr lang="el-GR" dirty="0"/>
            </a:b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D61F2-127B-49E4-9799-6E7B099F0629}"/>
              </a:ext>
            </a:extLst>
          </p:cNvPr>
          <p:cNvSpPr txBox="1"/>
          <p:nvPr/>
        </p:nvSpPr>
        <p:spPr>
          <a:xfrm>
            <a:off x="4817097" y="5929460"/>
            <a:ext cx="209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ΑΡΝΗΤΙΚΟ ΤΕΣΤ ΖΕΛΑΤΙΝΑΣΗΣ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84BCF-76A9-42B0-882A-FC9120C2F8DE}"/>
              </a:ext>
            </a:extLst>
          </p:cNvPr>
          <p:cNvSpPr txBox="1"/>
          <p:nvPr/>
        </p:nvSpPr>
        <p:spPr>
          <a:xfrm>
            <a:off x="8777926" y="5929460"/>
            <a:ext cx="209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ΘΕΤΙΚΟ ΤΕΣΤ ΖΕΛΑΤΙΝΑΣΗΣ</a:t>
            </a: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780295E4-137A-48EA-8D1A-1827A6DC3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84607"/>
              </p:ext>
            </p:extLst>
          </p:nvPr>
        </p:nvGraphicFramePr>
        <p:xfrm>
          <a:off x="44585" y="3825412"/>
          <a:ext cx="42104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87">
                  <a:extLst>
                    <a:ext uri="{9D8B030D-6E8A-4147-A177-3AD203B41FA5}">
                      <a16:colId xmlns:a16="http://schemas.microsoft.com/office/drawing/2014/main" val="387505218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005361534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561445457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223157903"/>
                    </a:ext>
                  </a:extLst>
                </a:gridCol>
                <a:gridCol w="739482">
                  <a:extLst>
                    <a:ext uri="{9D8B030D-6E8A-4147-A177-3AD203B41FA5}">
                      <a16:colId xmlns:a16="http://schemas.microsoft.com/office/drawing/2014/main" val="293682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τεστ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ζελατινάση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6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ath6-1.fna.fbcdn.net/v/t1.15752-0/p280x280/127278867_173187914483109_3465247272653990356_n.jpg?_nc_cat=104&amp;ccb=2&amp;_nc_sid=ae9488&amp;_nc_ohc=n4UoGN7t-rIAX_HViP1&amp;_nc_ht=scontent.fath6-1.fna&amp;tp=6&amp;oh=5369f4b849de2934a2176e347aef4c20&amp;oe=5FEA8404">
            <a:extLst>
              <a:ext uri="{FF2B5EF4-FFF2-40B4-BE49-F238E27FC236}">
                <a16:creationId xmlns:a16="http://schemas.microsoft.com/office/drawing/2014/main" id="{7CD6AC3F-EF2A-4B48-9C74-672384AA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2771" y="-417136"/>
            <a:ext cx="4742862" cy="63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C5DF7355-C91B-4099-8647-5B031A642AB2}"/>
              </a:ext>
            </a:extLst>
          </p:cNvPr>
          <p:cNvSpPr txBox="1">
            <a:spLocks/>
          </p:cNvSpPr>
          <p:nvPr/>
        </p:nvSpPr>
        <p:spPr>
          <a:xfrm>
            <a:off x="274176" y="1053636"/>
            <a:ext cx="4152442" cy="185581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highlight>
                  <a:srgbClr val="00FFFF"/>
                </a:highlight>
              </a:rPr>
              <a:t>ΑΠΟΤΕΛΕΣΜΑΤΑ ΤΕΣΤ ΚΙΤΡΙΚΩΝ</a:t>
            </a:r>
            <a:br>
              <a:rPr lang="el-GR" dirty="0"/>
            </a:b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2BB6E-6C29-41FC-A66B-8468759E5066}"/>
              </a:ext>
            </a:extLst>
          </p:cNvPr>
          <p:cNvSpPr txBox="1"/>
          <p:nvPr/>
        </p:nvSpPr>
        <p:spPr>
          <a:xfrm>
            <a:off x="5646198" y="4083728"/>
            <a:ext cx="9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control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0CAA9-6339-453C-9B1D-C17565F22EBE}"/>
              </a:ext>
            </a:extLst>
          </p:cNvPr>
          <p:cNvSpPr txBox="1"/>
          <p:nvPr/>
        </p:nvSpPr>
        <p:spPr>
          <a:xfrm>
            <a:off x="159799" y="3027285"/>
            <a:ext cx="408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Control</a:t>
            </a:r>
            <a:r>
              <a:rPr lang="en-US" dirty="0"/>
              <a:t>: Simmons Citrate Agar </a:t>
            </a:r>
            <a:r>
              <a:rPr lang="el-GR" dirty="0"/>
              <a:t>χωρίς μικροοργανισμό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B7C5DE9B-F909-4864-B73A-4647BEC69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25383"/>
              </p:ext>
            </p:extLst>
          </p:nvPr>
        </p:nvGraphicFramePr>
        <p:xfrm>
          <a:off x="96436" y="3941685"/>
          <a:ext cx="421045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87">
                  <a:extLst>
                    <a:ext uri="{9D8B030D-6E8A-4147-A177-3AD203B41FA5}">
                      <a16:colId xmlns:a16="http://schemas.microsoft.com/office/drawing/2014/main" val="387505218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005361534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561445457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223157903"/>
                    </a:ext>
                  </a:extLst>
                </a:gridCol>
                <a:gridCol w="739482">
                  <a:extLst>
                    <a:ext uri="{9D8B030D-6E8A-4147-A177-3AD203B41FA5}">
                      <a16:colId xmlns:a16="http://schemas.microsoft.com/office/drawing/2014/main" val="2936826546"/>
                    </a:ext>
                  </a:extLst>
                </a:gridCol>
              </a:tblGrid>
              <a:tr h="326709">
                <a:tc>
                  <a:txBody>
                    <a:bodyPr/>
                    <a:lstStyle/>
                    <a:p>
                      <a:r>
                        <a:rPr lang="el-GR" dirty="0"/>
                        <a:t>τεστ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ΚΙΤΡΙΚΑ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2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D9641608-D634-4ECE-9B86-F1AD61D0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12681" y="-433098"/>
            <a:ext cx="510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6B2A4F01-BD3B-46B2-BFD6-A35CA68AA830}"/>
              </a:ext>
            </a:extLst>
          </p:cNvPr>
          <p:cNvSpPr txBox="1">
            <a:spLocks/>
          </p:cNvSpPr>
          <p:nvPr/>
        </p:nvSpPr>
        <p:spPr>
          <a:xfrm>
            <a:off x="10902" y="163339"/>
            <a:ext cx="5100825" cy="167585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>
                <a:highlight>
                  <a:srgbClr val="00FFFF"/>
                </a:highlight>
              </a:rPr>
              <a:t>ΑΠΟΤΕΛΕΣΜΑΤΑ ΤΕΣΤ ΝΙΤΡΙΚΩΝ</a:t>
            </a:r>
            <a:br>
              <a:rPr lang="el-GR" dirty="0"/>
            </a:b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CA480-2CB1-429A-B19E-196E0D2A7833}"/>
              </a:ext>
            </a:extLst>
          </p:cNvPr>
          <p:cNvSpPr txBox="1"/>
          <p:nvPr/>
        </p:nvSpPr>
        <p:spPr>
          <a:xfrm>
            <a:off x="6780408" y="4646415"/>
            <a:ext cx="117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control</a:t>
            </a:r>
            <a:endParaRPr lang="el-GR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29C5-76BB-4CD0-AD2A-D8E137386060}"/>
              </a:ext>
            </a:extLst>
          </p:cNvPr>
          <p:cNvSpPr txBox="1"/>
          <p:nvPr/>
        </p:nvSpPr>
        <p:spPr>
          <a:xfrm>
            <a:off x="8224019" y="4563509"/>
            <a:ext cx="99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B2C9F-5FEC-4DB2-8E16-BCB624EB09F1}"/>
              </a:ext>
            </a:extLst>
          </p:cNvPr>
          <p:cNvSpPr txBox="1"/>
          <p:nvPr/>
        </p:nvSpPr>
        <p:spPr>
          <a:xfrm>
            <a:off x="9139482" y="4563510"/>
            <a:ext cx="99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1B8BF-DC6F-47F3-ADCA-E5236B5B76C2}"/>
              </a:ext>
            </a:extLst>
          </p:cNvPr>
          <p:cNvSpPr txBox="1"/>
          <p:nvPr/>
        </p:nvSpPr>
        <p:spPr>
          <a:xfrm>
            <a:off x="10072528" y="4554083"/>
            <a:ext cx="99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87B2A-6CC3-48A4-911F-0A1C12BBF001}"/>
              </a:ext>
            </a:extLst>
          </p:cNvPr>
          <p:cNvSpPr txBox="1"/>
          <p:nvPr/>
        </p:nvSpPr>
        <p:spPr>
          <a:xfrm>
            <a:off x="11114641" y="4522680"/>
            <a:ext cx="99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F510A-6B16-49A2-B2CA-55F3C8A1F14C}"/>
              </a:ext>
            </a:extLst>
          </p:cNvPr>
          <p:cNvSpPr txBox="1"/>
          <p:nvPr/>
        </p:nvSpPr>
        <p:spPr>
          <a:xfrm>
            <a:off x="84402" y="1339349"/>
            <a:ext cx="5027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Control</a:t>
            </a:r>
            <a:r>
              <a:rPr lang="en-US" dirty="0"/>
              <a:t>: nitrate broth </a:t>
            </a:r>
            <a:r>
              <a:rPr lang="el-GR" dirty="0"/>
              <a:t>χωρίς μικροοργανισμό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Α</a:t>
            </a:r>
            <a:r>
              <a:rPr lang="el-GR" dirty="0"/>
              <a:t>: μετά την επώαση: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η προσθήκη αντιδραστηρίου Α και αντιδραστηρίου Β έδωσε άχρωμο προϊόν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Η προσθήκη </a:t>
            </a:r>
            <a:r>
              <a:rPr lang="en-US" dirty="0"/>
              <a:t>Zn </a:t>
            </a:r>
            <a:r>
              <a:rPr lang="el-GR" dirty="0"/>
              <a:t>έδωσε άχρωμο προϊόν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Β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η προσθήκη αντιδραστηρίου Α και αντιδραστηρίου Β έδωσε κόκκινο προϊόν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Γ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η προσθήκη αντιδραστηρίου Α και αντιδραστηρίου Β έδωσε κόκκινο προϊόν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Μικροοργανισμός Δ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η προσθήκη αντιδραστηρίου Α και αντιδραστηρίου Β έδωσε κόκκινο προϊόν</a:t>
            </a:r>
          </a:p>
          <a:p>
            <a:pPr lvl="1"/>
            <a:endParaRPr lang="el-GR" dirty="0"/>
          </a:p>
          <a:p>
            <a:endParaRPr lang="el-GR" dirty="0"/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F8A4BA96-1585-4CA9-AD80-D541B2C8A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16907"/>
              </p:ext>
            </p:extLst>
          </p:nvPr>
        </p:nvGraphicFramePr>
        <p:xfrm>
          <a:off x="5716001" y="5696966"/>
          <a:ext cx="421045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87">
                  <a:extLst>
                    <a:ext uri="{9D8B030D-6E8A-4147-A177-3AD203B41FA5}">
                      <a16:colId xmlns:a16="http://schemas.microsoft.com/office/drawing/2014/main" val="387505218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005361534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561445457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223157903"/>
                    </a:ext>
                  </a:extLst>
                </a:gridCol>
                <a:gridCol w="739482">
                  <a:extLst>
                    <a:ext uri="{9D8B030D-6E8A-4147-A177-3AD203B41FA5}">
                      <a16:colId xmlns:a16="http://schemas.microsoft.com/office/drawing/2014/main" val="2936826546"/>
                    </a:ext>
                  </a:extLst>
                </a:gridCol>
              </a:tblGrid>
              <a:tr h="326709">
                <a:tc>
                  <a:txBody>
                    <a:bodyPr/>
                    <a:lstStyle/>
                    <a:p>
                      <a:r>
                        <a:rPr lang="el-GR" dirty="0"/>
                        <a:t>τεστ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ΝΙΤΡΙΚΑ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6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ighlight>
                  <a:srgbClr val="00FFFF"/>
                </a:highlight>
              </a:rPr>
              <a:t>ΑΠΟΤΕΛΕΣΜΑΤΑ ΤΕΣΤ</a:t>
            </a:r>
            <a:r>
              <a:rPr lang="en-US" dirty="0">
                <a:highlight>
                  <a:srgbClr val="00FFFF"/>
                </a:highlight>
              </a:rPr>
              <a:t> DNASE 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021" y="1880484"/>
            <a:ext cx="3262776" cy="284076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90" y="1610591"/>
            <a:ext cx="2465798" cy="244295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021" y="4792837"/>
            <a:ext cx="2321088" cy="1940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0975" y="4126314"/>
            <a:ext cx="162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ΑΡΝΗΤΙΚΟ ΣΤΟ ΤΕ</a:t>
            </a:r>
            <a:r>
              <a:rPr lang="en-US" dirty="0"/>
              <a:t>S</a:t>
            </a:r>
            <a:r>
              <a:rPr lang="el-GR" dirty="0"/>
              <a:t>Τ</a:t>
            </a:r>
            <a:r>
              <a:rPr lang="en-US" dirty="0"/>
              <a:t> DNASE</a:t>
            </a:r>
            <a:endParaRPr lang="el-GR" dirty="0"/>
          </a:p>
          <a:p>
            <a:r>
              <a:rPr lang="el-GR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7606" y="5330558"/>
            <a:ext cx="219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ΘΕΤΙΚΑ ΣΤΟ ΤΕ</a:t>
            </a:r>
            <a:r>
              <a:rPr lang="en-US" dirty="0"/>
              <a:t>S</a:t>
            </a:r>
            <a:r>
              <a:rPr lang="el-GR" dirty="0"/>
              <a:t>Τ</a:t>
            </a:r>
            <a:r>
              <a:rPr lang="en-US" dirty="0"/>
              <a:t> DNASE (</a:t>
            </a:r>
            <a:r>
              <a:rPr lang="el-GR" dirty="0"/>
              <a:t>ΣΧΗΜΑΤΙΣΜΟΣ ΡΟΖ ΖΩΝΗΣ)</a:t>
            </a:r>
          </a:p>
        </p:txBody>
      </p:sp>
      <p:sp>
        <p:nvSpPr>
          <p:cNvPr id="12" name="Βέλος προς τα επάνω 11"/>
          <p:cNvSpPr/>
          <p:nvPr/>
        </p:nvSpPr>
        <p:spPr>
          <a:xfrm>
            <a:off x="6539139" y="3282177"/>
            <a:ext cx="573629" cy="77136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 προς τα επάνω 12"/>
          <p:cNvSpPr/>
          <p:nvPr/>
        </p:nvSpPr>
        <p:spPr>
          <a:xfrm rot="3293358">
            <a:off x="8216391" y="2591174"/>
            <a:ext cx="205416" cy="3623599"/>
          </a:xfrm>
          <a:prstGeom prst="upArrow">
            <a:avLst/>
          </a:prstGeom>
          <a:solidFill>
            <a:srgbClr val="F612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 προς τα επάνω 13"/>
          <p:cNvSpPr/>
          <p:nvPr/>
        </p:nvSpPr>
        <p:spPr>
          <a:xfrm rot="5638743">
            <a:off x="8109597" y="4433912"/>
            <a:ext cx="226514" cy="2601449"/>
          </a:xfrm>
          <a:prstGeom prst="upArrow">
            <a:avLst/>
          </a:prstGeom>
          <a:solidFill>
            <a:srgbClr val="F612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780295E4-137A-48EA-8D1A-1827A6DC3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31098"/>
              </p:ext>
            </p:extLst>
          </p:nvPr>
        </p:nvGraphicFramePr>
        <p:xfrm>
          <a:off x="558394" y="3139783"/>
          <a:ext cx="42104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87">
                  <a:extLst>
                    <a:ext uri="{9D8B030D-6E8A-4147-A177-3AD203B41FA5}">
                      <a16:colId xmlns:a16="http://schemas.microsoft.com/office/drawing/2014/main" val="387505218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005361534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561445457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223157903"/>
                    </a:ext>
                  </a:extLst>
                </a:gridCol>
                <a:gridCol w="739482">
                  <a:extLst>
                    <a:ext uri="{9D8B030D-6E8A-4147-A177-3AD203B41FA5}">
                      <a16:colId xmlns:a16="http://schemas.microsoft.com/office/drawing/2014/main" val="293682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τεστ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Dnase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7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525316" y="3892019"/>
            <a:ext cx="2378383" cy="317117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54" y="1545215"/>
            <a:ext cx="2763508" cy="2608119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ighlight>
                  <a:srgbClr val="00FFFF"/>
                </a:highlight>
              </a:rPr>
              <a:t>ΑΠΟΤΕΛΕΣΜΑΤΑ ΤΕΣΤ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l-GR" dirty="0">
                <a:highlight>
                  <a:srgbClr val="00FFFF"/>
                </a:highlight>
              </a:rPr>
              <a:t>ΚΑΤΑΛΑΣΗΣ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316847" y="2279714"/>
            <a:ext cx="197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ΑΡΝΗΤΙΚΟ ΣΤΟ ΤΕ</a:t>
            </a:r>
            <a:r>
              <a:rPr lang="en-US" dirty="0"/>
              <a:t>S</a:t>
            </a:r>
            <a:r>
              <a:rPr lang="el-GR" dirty="0"/>
              <a:t>Τ</a:t>
            </a:r>
            <a:r>
              <a:rPr lang="en-US" dirty="0"/>
              <a:t> </a:t>
            </a:r>
            <a:r>
              <a:rPr lang="el-GR" dirty="0"/>
              <a:t>ΚΑΤΑΛΑΣΗΣ (</a:t>
            </a:r>
            <a:r>
              <a:rPr lang="en-US" dirty="0"/>
              <a:t>control)</a:t>
            </a:r>
            <a:endParaRPr lang="el-GR" dirty="0"/>
          </a:p>
          <a:p>
            <a:r>
              <a:rPr lang="el-GR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7082" y="4877442"/>
            <a:ext cx="2421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ΘΕΤΙΚΟ ΣΤΟ ΤΕ</a:t>
            </a:r>
            <a:r>
              <a:rPr lang="en-US" dirty="0"/>
              <a:t>S</a:t>
            </a:r>
            <a:r>
              <a:rPr lang="el-GR" dirty="0"/>
              <a:t>Τ</a:t>
            </a:r>
            <a:r>
              <a:rPr lang="en-US" dirty="0"/>
              <a:t> </a:t>
            </a:r>
            <a:r>
              <a:rPr lang="el-GR" dirty="0"/>
              <a:t>ΚΑΤΑΛΑΣΗΣ (σχηματισμός φυσαλίδων οξυγόνου)</a:t>
            </a:r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780295E4-137A-48EA-8D1A-1827A6DC3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69513"/>
              </p:ext>
            </p:extLst>
          </p:nvPr>
        </p:nvGraphicFramePr>
        <p:xfrm>
          <a:off x="558394" y="3139783"/>
          <a:ext cx="42104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87">
                  <a:extLst>
                    <a:ext uri="{9D8B030D-6E8A-4147-A177-3AD203B41FA5}">
                      <a16:colId xmlns:a16="http://schemas.microsoft.com/office/drawing/2014/main" val="387505218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005361534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561445457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223157903"/>
                    </a:ext>
                  </a:extLst>
                </a:gridCol>
                <a:gridCol w="739482">
                  <a:extLst>
                    <a:ext uri="{9D8B030D-6E8A-4147-A177-3AD203B41FA5}">
                      <a16:colId xmlns:a16="http://schemas.microsoft.com/office/drawing/2014/main" val="293682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τεστ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Καταλάσης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094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389</Words>
  <Application>Microsoft Office PowerPoint</Application>
  <PresentationFormat>Ευρεία οθόνη</PresentationFormat>
  <Paragraphs>166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Αποτελέσματα Βιοχημικών Τεστ στο Εργαστήριο Εισαγωγή στην Μικροβιολογία Τροφίμων</vt:lpstr>
      <vt:lpstr>Παρουσίαση του PowerPoint</vt:lpstr>
      <vt:lpstr>ΑΠΟΤΕΛΕΣΜΑΤΑ ΔΟΚΙΜΑΣΙΑΣ SIM </vt:lpstr>
      <vt:lpstr>Παρουσίαση του PowerPoint</vt:lpstr>
      <vt:lpstr>Παρουσίαση του PowerPoint</vt:lpstr>
      <vt:lpstr>Παρουσίαση του PowerPoint</vt:lpstr>
      <vt:lpstr>ΑΠΟΤΕΛΕΣΜΑΤΑ ΤΕΣΤ DNASE </vt:lpstr>
      <vt:lpstr>ΑΠΟΤΕΛΕΣΜΑΤΑ ΤΕΣΤ ΚΑΤΑΛΑΣΗΣ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Αποτελέσματα Βιοχημικών Τεστ στο Εργαστήριο Εισαγωγή στην Μικροβιολογία Τροφίμων</dc:title>
  <dc:creator>ΜΠΑΤΡΙΝΟΥ ΑΝΘΙΜΙΑ</dc:creator>
  <cp:lastModifiedBy>ΜΠΑΤΡΙΝΟΥ ΑΝΘΙΜΙΑ</cp:lastModifiedBy>
  <cp:revision>24</cp:revision>
  <dcterms:created xsi:type="dcterms:W3CDTF">2020-11-25T10:36:57Z</dcterms:created>
  <dcterms:modified xsi:type="dcterms:W3CDTF">2020-12-07T17:04:35Z</dcterms:modified>
</cp:coreProperties>
</file>