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01"/>
  </p:notesMasterIdLst>
  <p:handoutMasterIdLst>
    <p:handoutMasterId r:id="rId102"/>
  </p:handoutMasterIdLst>
  <p:sldIdLst>
    <p:sldId id="418" r:id="rId5"/>
    <p:sldId id="419" r:id="rId6"/>
    <p:sldId id="420" r:id="rId7"/>
    <p:sldId id="421" r:id="rId8"/>
    <p:sldId id="422" r:id="rId9"/>
    <p:sldId id="424" r:id="rId10"/>
    <p:sldId id="426" r:id="rId11"/>
    <p:sldId id="428" r:id="rId12"/>
    <p:sldId id="429" r:id="rId13"/>
    <p:sldId id="430" r:id="rId14"/>
    <p:sldId id="431" r:id="rId15"/>
    <p:sldId id="432" r:id="rId16"/>
    <p:sldId id="433" r:id="rId17"/>
    <p:sldId id="436" r:id="rId18"/>
    <p:sldId id="442" r:id="rId19"/>
    <p:sldId id="444" r:id="rId20"/>
    <p:sldId id="449" r:id="rId21"/>
    <p:sldId id="450" r:id="rId22"/>
    <p:sldId id="451" r:id="rId23"/>
    <p:sldId id="452" r:id="rId24"/>
    <p:sldId id="453" r:id="rId25"/>
    <p:sldId id="462" r:id="rId26"/>
    <p:sldId id="456" r:id="rId27"/>
    <p:sldId id="461" r:id="rId28"/>
    <p:sldId id="463" r:id="rId29"/>
    <p:sldId id="464" r:id="rId30"/>
    <p:sldId id="465" r:id="rId31"/>
    <p:sldId id="466" r:id="rId32"/>
    <p:sldId id="467" r:id="rId33"/>
    <p:sldId id="468" r:id="rId34"/>
    <p:sldId id="469" r:id="rId35"/>
    <p:sldId id="470" r:id="rId36"/>
    <p:sldId id="472" r:id="rId37"/>
    <p:sldId id="471" r:id="rId38"/>
    <p:sldId id="474" r:id="rId39"/>
    <p:sldId id="475" r:id="rId40"/>
    <p:sldId id="480" r:id="rId41"/>
    <p:sldId id="476" r:id="rId42"/>
    <p:sldId id="477" r:id="rId43"/>
    <p:sldId id="478" r:id="rId44"/>
    <p:sldId id="479" r:id="rId45"/>
    <p:sldId id="555" r:id="rId46"/>
    <p:sldId id="553" r:id="rId47"/>
    <p:sldId id="554" r:id="rId48"/>
    <p:sldId id="556" r:id="rId49"/>
    <p:sldId id="498" r:id="rId50"/>
    <p:sldId id="499" r:id="rId51"/>
    <p:sldId id="501" r:id="rId52"/>
    <p:sldId id="500" r:id="rId53"/>
    <p:sldId id="502" r:id="rId54"/>
    <p:sldId id="503" r:id="rId55"/>
    <p:sldId id="504" r:id="rId56"/>
    <p:sldId id="505" r:id="rId57"/>
    <p:sldId id="506" r:id="rId58"/>
    <p:sldId id="507" r:id="rId59"/>
    <p:sldId id="508" r:id="rId60"/>
    <p:sldId id="484" r:id="rId61"/>
    <p:sldId id="485" r:id="rId62"/>
    <p:sldId id="486" r:id="rId63"/>
    <p:sldId id="487" r:id="rId64"/>
    <p:sldId id="488" r:id="rId65"/>
    <p:sldId id="489" r:id="rId66"/>
    <p:sldId id="490" r:id="rId67"/>
    <p:sldId id="491" r:id="rId68"/>
    <p:sldId id="492" r:id="rId69"/>
    <p:sldId id="516" r:id="rId70"/>
    <p:sldId id="493" r:id="rId71"/>
    <p:sldId id="515" r:id="rId72"/>
    <p:sldId id="497" r:id="rId73"/>
    <p:sldId id="496" r:id="rId74"/>
    <p:sldId id="518" r:id="rId75"/>
    <p:sldId id="519" r:id="rId76"/>
    <p:sldId id="521" r:id="rId77"/>
    <p:sldId id="522" r:id="rId78"/>
    <p:sldId id="523" r:id="rId79"/>
    <p:sldId id="524" r:id="rId80"/>
    <p:sldId id="525" r:id="rId81"/>
    <p:sldId id="526" r:id="rId82"/>
    <p:sldId id="527" r:id="rId83"/>
    <p:sldId id="528" r:id="rId84"/>
    <p:sldId id="529" r:id="rId85"/>
    <p:sldId id="530" r:id="rId86"/>
    <p:sldId id="531" r:id="rId87"/>
    <p:sldId id="536" r:id="rId88"/>
    <p:sldId id="532" r:id="rId89"/>
    <p:sldId id="533" r:id="rId90"/>
    <p:sldId id="534" r:id="rId91"/>
    <p:sldId id="535" r:id="rId92"/>
    <p:sldId id="459" r:id="rId93"/>
    <p:sldId id="537" r:id="rId94"/>
    <p:sldId id="540" r:id="rId95"/>
    <p:sldId id="541" r:id="rId96"/>
    <p:sldId id="546" r:id="rId97"/>
    <p:sldId id="543" r:id="rId98"/>
    <p:sldId id="542" r:id="rId99"/>
    <p:sldId id="544" r:id="rId100"/>
  </p:sldIdLst>
  <p:sldSz cx="12192000" cy="6858000"/>
  <p:notesSz cx="6858000" cy="9144000"/>
  <p:defaultTextStyle>
    <a:defPPr rtl="0">
      <a:defRPr lang="el-g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6395" autoAdjust="0"/>
  </p:normalViewPr>
  <p:slideViewPr>
    <p:cSldViewPr snapToGrid="0">
      <p:cViewPr varScale="1">
        <p:scale>
          <a:sx n="85" d="100"/>
          <a:sy n="85" d="100"/>
        </p:scale>
        <p:origin x="590" y="53"/>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handoutMaster" Target="handoutMasters/handoutMaster1.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FCD5339C-519D-4230-BF0C-1BF09A2FE2D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a:extLst>
              <a:ext uri="{FF2B5EF4-FFF2-40B4-BE49-F238E27FC236}">
                <a16:creationId xmlns:a16="http://schemas.microsoft.com/office/drawing/2014/main" id="{E3982FE9-1227-454F-8FBE-5D49EEFEFD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FFCBF580-EA46-4DD8-9F43-239CFF7C47F1}" type="datetime1">
              <a:rPr lang="el-GR" smtClean="0"/>
              <a:t>13/1/2025</a:t>
            </a:fld>
            <a:endParaRPr lang="el-GR" dirty="0"/>
          </a:p>
        </p:txBody>
      </p:sp>
      <p:sp>
        <p:nvSpPr>
          <p:cNvPr id="4" name="Θέση υποσέλιδου 3">
            <a:extLst>
              <a:ext uri="{FF2B5EF4-FFF2-40B4-BE49-F238E27FC236}">
                <a16:creationId xmlns:a16="http://schemas.microsoft.com/office/drawing/2014/main" id="{C2C515AC-387D-4DC2-8066-2F960E15110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a:extLst>
              <a:ext uri="{FF2B5EF4-FFF2-40B4-BE49-F238E27FC236}">
                <a16:creationId xmlns:a16="http://schemas.microsoft.com/office/drawing/2014/main" id="{BCA55534-4B86-498E-A9D9-C98A3290DCE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D9C5148-8ED6-434E-BA59-EF48324382B2}" type="slidenum">
              <a:rPr lang="el-GR" smtClean="0"/>
              <a:t>‹#›</a:t>
            </a:fld>
            <a:endParaRPr lang="el-GR" dirty="0"/>
          </a:p>
        </p:txBody>
      </p:sp>
    </p:spTree>
    <p:extLst>
      <p:ext uri="{BB962C8B-B14F-4D97-AF65-F5344CB8AC3E}">
        <p14:creationId xmlns:p14="http://schemas.microsoft.com/office/powerpoint/2010/main" val="26389953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69D0BEC-858D-4A23-B23F-AFA6D78B06CB}" type="datetime1">
              <a:rPr lang="el-GR" noProof="0" smtClean="0"/>
              <a:t>13/1/2025</a:t>
            </a:fld>
            <a:endParaRPr lang="el-GR" noProof="0"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Κάντε κλικ για επεξεργασία των στυλ κειμένου του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ED33291-C0D9-4415-AEC4-F67D377A5ADC}" type="slidenum">
              <a:rPr lang="el-GR" noProof="0" smtClean="0"/>
              <a:t>‹#›</a:t>
            </a:fld>
            <a:endParaRPr lang="el-GR" noProof="0" dirty="0"/>
          </a:p>
        </p:txBody>
      </p:sp>
    </p:spTree>
    <p:extLst>
      <p:ext uri="{BB962C8B-B14F-4D97-AF65-F5344CB8AC3E}">
        <p14:creationId xmlns:p14="http://schemas.microsoft.com/office/powerpoint/2010/main" val="42903054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Ορθογώνιο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Ορθογώνιο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p:cNvSpPr>
            <a:spLocks noGrp="1"/>
          </p:cNvSpPr>
          <p:nvPr>
            <p:ph type="ctrTitle"/>
          </p:nvPr>
        </p:nvSpPr>
        <p:spPr>
          <a:xfrm>
            <a:off x="1069848" y="1298448"/>
            <a:ext cx="7315200" cy="3255264"/>
          </a:xfrm>
        </p:spPr>
        <p:txBody>
          <a:bodyPr rtlCol="0" anchor="b">
            <a:normAutofit/>
          </a:bodyPr>
          <a:lstStyle>
            <a:lvl1pPr algn="l">
              <a:defRPr sz="5900" spc="-100" baseline="0">
                <a:solidFill>
                  <a:srgbClr val="FFFFFF"/>
                </a:solidFill>
              </a:defRPr>
            </a:lvl1pPr>
          </a:lstStyle>
          <a:p>
            <a:pPr rtl="0"/>
            <a:r>
              <a:rPr lang="el-GR" noProof="0"/>
              <a:t>Κάντε κλικ για να επεξεργαστείτε τον τίτλο υποδείγματος</a:t>
            </a:r>
            <a:endParaRPr lang="el-GR" noProof="0" dirty="0"/>
          </a:p>
        </p:txBody>
      </p:sp>
      <p:sp>
        <p:nvSpPr>
          <p:cNvPr id="3" name="Υπότιτλος 2"/>
          <p:cNvSpPr>
            <a:spLocks noGrp="1"/>
          </p:cNvSpPr>
          <p:nvPr>
            <p:ph type="subTitle" idx="1"/>
          </p:nvPr>
        </p:nvSpPr>
        <p:spPr>
          <a:xfrm>
            <a:off x="1100015" y="4670246"/>
            <a:ext cx="7315200" cy="914400"/>
          </a:xfrm>
        </p:spPr>
        <p:txBody>
          <a:bodyPr rtlCol="0"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el-GR" noProof="0"/>
              <a:t>Κάντε κλικ για να επεξεργαστείτε τον υπότιτλο του υποδείγματος</a:t>
            </a:r>
            <a:endParaRPr lang="el-GR" noProof="0" dirty="0"/>
          </a:p>
        </p:txBody>
      </p:sp>
      <p:sp>
        <p:nvSpPr>
          <p:cNvPr id="4" name="Θέση ημερομηνίας 3"/>
          <p:cNvSpPr>
            <a:spLocks noGrp="1"/>
          </p:cNvSpPr>
          <p:nvPr>
            <p:ph type="dt" sz="half" idx="10"/>
          </p:nvPr>
        </p:nvSpPr>
        <p:spPr/>
        <p:txBody>
          <a:bodyPr rtlCol="0"/>
          <a:lstStyle/>
          <a:p>
            <a:pPr rtl="0"/>
            <a:fld id="{55F45A33-8A04-4037-81CA-B39D19243E4B}" type="datetime1">
              <a:rPr lang="el-GR" noProof="0" smtClean="0"/>
              <a:t>13/1/2025</a:t>
            </a:fld>
            <a:endParaRPr lang="el-GR" noProof="0" dirty="0"/>
          </a:p>
        </p:txBody>
      </p:sp>
      <p:sp>
        <p:nvSpPr>
          <p:cNvPr id="5" name="Θέση υποσέλιδου 4"/>
          <p:cNvSpPr>
            <a:spLocks noGrp="1"/>
          </p:cNvSpPr>
          <p:nvPr>
            <p:ph type="ftr" sz="quarter" idx="11"/>
          </p:nvPr>
        </p:nvSpPr>
        <p:spPr/>
        <p:txBody>
          <a:bodyPr rtlCol="0"/>
          <a:lstStyle/>
          <a:p>
            <a:pPr rtl="0"/>
            <a:endParaRPr lang="el-GR" noProof="0" dirty="0"/>
          </a:p>
        </p:txBody>
      </p:sp>
      <p:sp>
        <p:nvSpPr>
          <p:cNvPr id="6" name="Θέση αριθμού διαφάνειας 5"/>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a:t>Κάντε κλικ για να επεξεργαστείτε τον τίτλο υποδείγματος</a:t>
            </a:r>
            <a:endParaRPr lang="el-GR" noProof="0" dirty="0"/>
          </a:p>
        </p:txBody>
      </p:sp>
      <p:sp>
        <p:nvSpPr>
          <p:cNvPr id="3" name="Θέση κατακόρυφου κειμένου 2"/>
          <p:cNvSpPr>
            <a:spLocks noGrp="1"/>
          </p:cNvSpPr>
          <p:nvPr>
            <p:ph type="body" orient="vert" idx="1"/>
          </p:nvPr>
        </p:nvSpPr>
        <p:spPr/>
        <p:txBody>
          <a:bodyPr vert="eaVert" rtlCol="0" anchor="t"/>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7" name="Θέση ημερομηνίας 6"/>
          <p:cNvSpPr>
            <a:spLocks noGrp="1"/>
          </p:cNvSpPr>
          <p:nvPr>
            <p:ph type="dt" sz="half" idx="10"/>
          </p:nvPr>
        </p:nvSpPr>
        <p:spPr/>
        <p:txBody>
          <a:bodyPr rtlCol="0"/>
          <a:lstStyle/>
          <a:p>
            <a:pPr rtl="0"/>
            <a:fld id="{9E616775-0F5E-459B-AC98-FB129F4987E9}" type="datetime1">
              <a:rPr lang="el-GR" noProof="0" smtClean="0"/>
              <a:t>13/1/2025</a:t>
            </a:fld>
            <a:endParaRPr lang="el-GR" noProof="0" dirty="0"/>
          </a:p>
        </p:txBody>
      </p:sp>
      <p:sp>
        <p:nvSpPr>
          <p:cNvPr id="8" name="Θέση υποσέλιδου 7"/>
          <p:cNvSpPr>
            <a:spLocks noGrp="1"/>
          </p:cNvSpPr>
          <p:nvPr>
            <p:ph type="ftr" sz="quarter" idx="11"/>
          </p:nvPr>
        </p:nvSpPr>
        <p:spPr/>
        <p:txBody>
          <a:bodyPr rtlCol="0"/>
          <a:lstStyle/>
          <a:p>
            <a:pPr rtl="0"/>
            <a:endParaRPr lang="el-GR" noProof="0" dirty="0"/>
          </a:p>
        </p:txBody>
      </p:sp>
      <p:sp>
        <p:nvSpPr>
          <p:cNvPr id="9" name="Θέση αριθμού διαφάνειας 8"/>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381000" y="990600"/>
            <a:ext cx="2819400" cy="4953000"/>
          </a:xfrm>
        </p:spPr>
        <p:txBody>
          <a:bodyPr vert="eaVert" rtlCol="0"/>
          <a:lstStyle/>
          <a:p>
            <a:pPr rtl="0"/>
            <a:r>
              <a:rPr lang="el-GR" noProof="0"/>
              <a:t>Κάντε κλικ για να επεξεργαστείτε τον τίτλο υποδείγματος</a:t>
            </a:r>
            <a:endParaRPr lang="el-GR" noProof="0" dirty="0"/>
          </a:p>
        </p:txBody>
      </p:sp>
      <p:sp>
        <p:nvSpPr>
          <p:cNvPr id="3" name="Θέση κατακόρυφου κειμένου 2"/>
          <p:cNvSpPr>
            <a:spLocks noGrp="1"/>
          </p:cNvSpPr>
          <p:nvPr>
            <p:ph type="body" orient="vert" idx="1"/>
          </p:nvPr>
        </p:nvSpPr>
        <p:spPr>
          <a:xfrm>
            <a:off x="3867912" y="868680"/>
            <a:ext cx="7315200" cy="5120640"/>
          </a:xfrm>
        </p:spPr>
        <p:txBody>
          <a:bodyPr vert="eaVert" rtlCol="0" anchor="t"/>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7" name="Θέση ημερομηνίας 6"/>
          <p:cNvSpPr>
            <a:spLocks noGrp="1"/>
          </p:cNvSpPr>
          <p:nvPr>
            <p:ph type="dt" sz="half" idx="10"/>
          </p:nvPr>
        </p:nvSpPr>
        <p:spPr/>
        <p:txBody>
          <a:bodyPr rtlCol="0"/>
          <a:lstStyle/>
          <a:p>
            <a:pPr rtl="0"/>
            <a:fld id="{17BD1A9A-5C24-4646-B696-B973A7B50337}" type="datetime1">
              <a:rPr lang="el-GR" noProof="0" smtClean="0"/>
              <a:t>13/1/2025</a:t>
            </a:fld>
            <a:endParaRPr lang="el-GR" noProof="0" dirty="0"/>
          </a:p>
        </p:txBody>
      </p:sp>
      <p:sp>
        <p:nvSpPr>
          <p:cNvPr id="8" name="Θέση υποσέλιδου 7"/>
          <p:cNvSpPr>
            <a:spLocks noGrp="1"/>
          </p:cNvSpPr>
          <p:nvPr>
            <p:ph type="ftr" sz="quarter" idx="11"/>
          </p:nvPr>
        </p:nvSpPr>
        <p:spPr/>
        <p:txBody>
          <a:bodyPr rtlCol="0"/>
          <a:lstStyle/>
          <a:p>
            <a:pPr rtl="0"/>
            <a:endParaRPr lang="el-GR" noProof="0" dirty="0"/>
          </a:p>
        </p:txBody>
      </p:sp>
      <p:sp>
        <p:nvSpPr>
          <p:cNvPr id="9" name="Θέση αριθμού διαφάνειας 8"/>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a:t>Κάντε κλικ για να επεξεργαστείτε τον τίτλο υποδείγματος</a:t>
            </a:r>
            <a:endParaRPr lang="el-GR" noProof="0" dirty="0"/>
          </a:p>
        </p:txBody>
      </p:sp>
      <p:sp>
        <p:nvSpPr>
          <p:cNvPr id="3" name="Θέση περιεχομένου 2"/>
          <p:cNvSpPr>
            <a:spLocks noGrp="1"/>
          </p:cNvSpPr>
          <p:nvPr>
            <p:ph idx="1"/>
          </p:nvPr>
        </p:nvSpPr>
        <p:spPr/>
        <p:txBody>
          <a:bodyPr rtlCol="0"/>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Θέση ημερομηνίας 3"/>
          <p:cNvSpPr>
            <a:spLocks noGrp="1"/>
          </p:cNvSpPr>
          <p:nvPr>
            <p:ph type="dt" sz="half" idx="10"/>
          </p:nvPr>
        </p:nvSpPr>
        <p:spPr/>
        <p:txBody>
          <a:bodyPr rtlCol="0"/>
          <a:lstStyle/>
          <a:p>
            <a:pPr rtl="0"/>
            <a:fld id="{8F1C741B-004E-4538-B1EF-01F694B66F28}" type="datetime1">
              <a:rPr lang="el-GR" noProof="0" smtClean="0"/>
              <a:t>13/1/2025</a:t>
            </a:fld>
            <a:endParaRPr lang="el-GR" noProof="0" dirty="0"/>
          </a:p>
        </p:txBody>
      </p:sp>
      <p:sp>
        <p:nvSpPr>
          <p:cNvPr id="5" name="Θέση υποσέλιδου 4"/>
          <p:cNvSpPr>
            <a:spLocks noGrp="1"/>
          </p:cNvSpPr>
          <p:nvPr>
            <p:ph type="ftr" sz="quarter" idx="11"/>
          </p:nvPr>
        </p:nvSpPr>
        <p:spPr/>
        <p:txBody>
          <a:bodyPr rtlCol="0"/>
          <a:lstStyle/>
          <a:p>
            <a:pPr rtl="0"/>
            <a:endParaRPr lang="el-GR" noProof="0" dirty="0"/>
          </a:p>
        </p:txBody>
      </p:sp>
      <p:sp>
        <p:nvSpPr>
          <p:cNvPr id="6" name="Θέση αριθμού διαφάνειας 5"/>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3867912" y="1298448"/>
            <a:ext cx="7315200" cy="3255264"/>
          </a:xfrm>
        </p:spPr>
        <p:txBody>
          <a:bodyPr rtlCol="0" anchor="b">
            <a:normAutofit/>
          </a:bodyPr>
          <a:lstStyle>
            <a:lvl1pPr>
              <a:defRPr sz="5900" b="0" spc="-100" baseline="0">
                <a:solidFill>
                  <a:schemeClr val="tx1">
                    <a:lumMod val="65000"/>
                    <a:lumOff val="35000"/>
                  </a:schemeClr>
                </a:solidFill>
              </a:defRPr>
            </a:lvl1pPr>
          </a:lstStyle>
          <a:p>
            <a:pPr rtl="0"/>
            <a:r>
              <a:rPr lang="el-GR" noProof="0"/>
              <a:t>Κάντε κλικ για να επεξεργαστείτε τον τίτλο υποδείγματος</a:t>
            </a:r>
            <a:endParaRPr lang="el-GR" noProof="0" dirty="0"/>
          </a:p>
        </p:txBody>
      </p:sp>
      <p:sp>
        <p:nvSpPr>
          <p:cNvPr id="3" name="Θέση κειμένου 2"/>
          <p:cNvSpPr>
            <a:spLocks noGrp="1"/>
          </p:cNvSpPr>
          <p:nvPr>
            <p:ph type="body" idx="1"/>
          </p:nvPr>
        </p:nvSpPr>
        <p:spPr>
          <a:xfrm>
            <a:off x="3886200" y="4672584"/>
            <a:ext cx="7315200" cy="914400"/>
          </a:xfrm>
        </p:spPr>
        <p:txBody>
          <a:bodyPr rtlCol="0"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l-GR" noProof="0"/>
              <a:t>Στυλ κειμένου υποδείγματος</a:t>
            </a:r>
          </a:p>
        </p:txBody>
      </p:sp>
      <p:sp>
        <p:nvSpPr>
          <p:cNvPr id="4" name="Θέση ημερομηνίας 3"/>
          <p:cNvSpPr>
            <a:spLocks noGrp="1"/>
          </p:cNvSpPr>
          <p:nvPr>
            <p:ph type="dt" sz="half" idx="10"/>
          </p:nvPr>
        </p:nvSpPr>
        <p:spPr/>
        <p:txBody>
          <a:bodyPr rtlCol="0"/>
          <a:lstStyle/>
          <a:p>
            <a:pPr rtl="0"/>
            <a:fld id="{4EA1AB0A-A004-4D7E-8F25-327F7D3C2DC6}" type="datetime1">
              <a:rPr lang="el-GR" noProof="0" smtClean="0"/>
              <a:t>13/1/2025</a:t>
            </a:fld>
            <a:endParaRPr lang="el-GR" noProof="0" dirty="0"/>
          </a:p>
        </p:txBody>
      </p:sp>
      <p:sp>
        <p:nvSpPr>
          <p:cNvPr id="5" name="Θέση υποσέλιδου 4"/>
          <p:cNvSpPr>
            <a:spLocks noGrp="1"/>
          </p:cNvSpPr>
          <p:nvPr>
            <p:ph type="ftr" sz="quarter" idx="11"/>
          </p:nvPr>
        </p:nvSpPr>
        <p:spPr/>
        <p:txBody>
          <a:bodyPr rtlCol="0"/>
          <a:lstStyle/>
          <a:p>
            <a:pPr rtl="0"/>
            <a:endParaRPr lang="el-GR" noProof="0" dirty="0"/>
          </a:p>
        </p:txBody>
      </p:sp>
      <p:sp>
        <p:nvSpPr>
          <p:cNvPr id="6" name="Θέση αριθμού διαφάνειας 5"/>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a:t>Κάντε κλικ για να επεξεργαστείτε τον τίτλο υποδείγματος</a:t>
            </a:r>
            <a:endParaRPr lang="el-GR" noProof="0" dirty="0"/>
          </a:p>
        </p:txBody>
      </p:sp>
      <p:sp>
        <p:nvSpPr>
          <p:cNvPr id="3" name="Θέση περιεχομένου 2"/>
          <p:cNvSpPr>
            <a:spLocks noGrp="1"/>
          </p:cNvSpPr>
          <p:nvPr>
            <p:ph sz="half" idx="1"/>
          </p:nvPr>
        </p:nvSpPr>
        <p:spPr>
          <a:xfrm>
            <a:off x="3867912" y="868680"/>
            <a:ext cx="3474720" cy="512064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Θέση περιεχομένου 3"/>
          <p:cNvSpPr>
            <a:spLocks noGrp="1"/>
          </p:cNvSpPr>
          <p:nvPr>
            <p:ph sz="half" idx="2"/>
          </p:nvPr>
        </p:nvSpPr>
        <p:spPr>
          <a:xfrm>
            <a:off x="7818120" y="868680"/>
            <a:ext cx="3474720" cy="512064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8" name="Θέση ημερομηνίας 7"/>
          <p:cNvSpPr>
            <a:spLocks noGrp="1"/>
          </p:cNvSpPr>
          <p:nvPr>
            <p:ph type="dt" sz="half" idx="10"/>
          </p:nvPr>
        </p:nvSpPr>
        <p:spPr/>
        <p:txBody>
          <a:bodyPr rtlCol="0"/>
          <a:lstStyle/>
          <a:p>
            <a:pPr rtl="0"/>
            <a:fld id="{9ABE69B8-356A-4BA2-A222-9EA355E0E6A6}" type="datetime1">
              <a:rPr lang="el-GR" noProof="0" smtClean="0"/>
              <a:t>13/1/2025</a:t>
            </a:fld>
            <a:endParaRPr lang="el-GR" noProof="0" dirty="0"/>
          </a:p>
        </p:txBody>
      </p:sp>
      <p:sp>
        <p:nvSpPr>
          <p:cNvPr id="9" name="Θέση υποσέλιδου 8"/>
          <p:cNvSpPr>
            <a:spLocks noGrp="1"/>
          </p:cNvSpPr>
          <p:nvPr>
            <p:ph type="ftr" sz="quarter" idx="11"/>
          </p:nvPr>
        </p:nvSpPr>
        <p:spPr/>
        <p:txBody>
          <a:bodyPr rtlCol="0"/>
          <a:lstStyle/>
          <a:p>
            <a:pPr rtl="0"/>
            <a:endParaRPr lang="el-GR" noProof="0" dirty="0"/>
          </a:p>
        </p:txBody>
      </p:sp>
      <p:sp>
        <p:nvSpPr>
          <p:cNvPr id="10" name="Θέση αριθμού διαφάνειας 9"/>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Τίτλος 9"/>
          <p:cNvSpPr>
            <a:spLocks noGrp="1"/>
          </p:cNvSpPr>
          <p:nvPr>
            <p:ph type="title"/>
          </p:nvPr>
        </p:nvSpPr>
        <p:spPr/>
        <p:txBody>
          <a:bodyPr rtlCol="0"/>
          <a:lstStyle/>
          <a:p>
            <a:pPr rtl="0"/>
            <a:r>
              <a:rPr lang="el-GR" noProof="0"/>
              <a:t>Κάντε κλικ για να επεξεργαστείτε τον τίτλο υποδείγματος</a:t>
            </a:r>
            <a:endParaRPr lang="el-GR" noProof="0" dirty="0"/>
          </a:p>
        </p:txBody>
      </p:sp>
      <p:sp>
        <p:nvSpPr>
          <p:cNvPr id="3" name="Θέση κειμένου 2"/>
          <p:cNvSpPr>
            <a:spLocks noGrp="1"/>
          </p:cNvSpPr>
          <p:nvPr>
            <p:ph type="body" idx="1"/>
          </p:nvPr>
        </p:nvSpPr>
        <p:spPr>
          <a:xfrm>
            <a:off x="3867912" y="1023586"/>
            <a:ext cx="3474720" cy="807720"/>
          </a:xfrm>
        </p:spPr>
        <p:txBody>
          <a:bodyPr rtlCol="0"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4" name="Θέση περιεχομένου 3"/>
          <p:cNvSpPr>
            <a:spLocks noGrp="1"/>
          </p:cNvSpPr>
          <p:nvPr>
            <p:ph sz="half" idx="2"/>
          </p:nvPr>
        </p:nvSpPr>
        <p:spPr>
          <a:xfrm>
            <a:off x="3867912" y="1930936"/>
            <a:ext cx="3474720" cy="402336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5" name="Θέση κειμένου 4"/>
          <p:cNvSpPr>
            <a:spLocks noGrp="1"/>
          </p:cNvSpPr>
          <p:nvPr>
            <p:ph type="body" sz="quarter" idx="3"/>
          </p:nvPr>
        </p:nvSpPr>
        <p:spPr>
          <a:xfrm>
            <a:off x="7818463" y="1023586"/>
            <a:ext cx="3474720" cy="813171"/>
          </a:xfrm>
        </p:spPr>
        <p:txBody>
          <a:bodyPr rtlCol="0"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l-GR" noProof="0"/>
              <a:t>Στυλ κειμένου υποδείγματος</a:t>
            </a:r>
          </a:p>
        </p:txBody>
      </p:sp>
      <p:sp>
        <p:nvSpPr>
          <p:cNvPr id="6" name="Θέση περιεχομένου 5"/>
          <p:cNvSpPr>
            <a:spLocks noGrp="1"/>
          </p:cNvSpPr>
          <p:nvPr>
            <p:ph sz="quarter" idx="4"/>
          </p:nvPr>
        </p:nvSpPr>
        <p:spPr>
          <a:xfrm>
            <a:off x="7818463" y="1930936"/>
            <a:ext cx="3474720" cy="402336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2" name="Θέση ημερομηνίας 1"/>
          <p:cNvSpPr>
            <a:spLocks noGrp="1"/>
          </p:cNvSpPr>
          <p:nvPr>
            <p:ph type="dt" sz="half" idx="10"/>
          </p:nvPr>
        </p:nvSpPr>
        <p:spPr/>
        <p:txBody>
          <a:bodyPr rtlCol="0"/>
          <a:lstStyle/>
          <a:p>
            <a:pPr rtl="0"/>
            <a:fld id="{315F9E92-30B9-4086-BB44-AA9CFED3CE92}" type="datetime1">
              <a:rPr lang="el-GR" noProof="0" smtClean="0"/>
              <a:t>13/1/2025</a:t>
            </a:fld>
            <a:endParaRPr lang="el-GR" noProof="0" dirty="0"/>
          </a:p>
        </p:txBody>
      </p:sp>
      <p:sp>
        <p:nvSpPr>
          <p:cNvPr id="11" name="Θέση υποσέλιδου 10"/>
          <p:cNvSpPr>
            <a:spLocks noGrp="1"/>
          </p:cNvSpPr>
          <p:nvPr>
            <p:ph type="ftr" sz="quarter" idx="11"/>
          </p:nvPr>
        </p:nvSpPr>
        <p:spPr/>
        <p:txBody>
          <a:bodyPr rtlCol="0"/>
          <a:lstStyle/>
          <a:p>
            <a:pPr rtl="0"/>
            <a:endParaRPr lang="el-GR" noProof="0" dirty="0"/>
          </a:p>
        </p:txBody>
      </p:sp>
      <p:sp>
        <p:nvSpPr>
          <p:cNvPr id="12" name="Θέση αριθμού διαφάνειας 11"/>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Τίτλος 5"/>
          <p:cNvSpPr>
            <a:spLocks noGrp="1"/>
          </p:cNvSpPr>
          <p:nvPr>
            <p:ph type="title"/>
          </p:nvPr>
        </p:nvSpPr>
        <p:spPr/>
        <p:txBody>
          <a:bodyPr rtlCol="0"/>
          <a:lstStyle/>
          <a:p>
            <a:pPr rtl="0"/>
            <a:r>
              <a:rPr lang="el-GR" noProof="0"/>
              <a:t>Κάντε κλικ για να επεξεργαστείτε τον τίτλο υποδείγματος</a:t>
            </a:r>
            <a:endParaRPr lang="el-GR" noProof="0" dirty="0"/>
          </a:p>
        </p:txBody>
      </p:sp>
      <p:sp>
        <p:nvSpPr>
          <p:cNvPr id="2" name="Θέση ημερομηνίας 1"/>
          <p:cNvSpPr>
            <a:spLocks noGrp="1"/>
          </p:cNvSpPr>
          <p:nvPr>
            <p:ph type="dt" sz="half" idx="10"/>
          </p:nvPr>
        </p:nvSpPr>
        <p:spPr/>
        <p:txBody>
          <a:bodyPr rtlCol="0"/>
          <a:lstStyle/>
          <a:p>
            <a:pPr rtl="0"/>
            <a:fld id="{F56D98D9-A939-43B1-98E8-812A5A45D844}" type="datetime1">
              <a:rPr lang="el-GR" noProof="0" smtClean="0"/>
              <a:t>13/1/2025</a:t>
            </a:fld>
            <a:endParaRPr lang="el-GR" noProof="0" dirty="0"/>
          </a:p>
        </p:txBody>
      </p:sp>
      <p:sp>
        <p:nvSpPr>
          <p:cNvPr id="7" name="Θέση υποσέλιδου 6"/>
          <p:cNvSpPr>
            <a:spLocks noGrp="1"/>
          </p:cNvSpPr>
          <p:nvPr>
            <p:ph type="ftr" sz="quarter" idx="11"/>
          </p:nvPr>
        </p:nvSpPr>
        <p:spPr/>
        <p:txBody>
          <a:bodyPr rtlCol="0"/>
          <a:lstStyle/>
          <a:p>
            <a:pPr rtl="0"/>
            <a:endParaRPr lang="el-GR" noProof="0" dirty="0"/>
          </a:p>
        </p:txBody>
      </p:sp>
      <p:sp>
        <p:nvSpPr>
          <p:cNvPr id="8" name="Θέση αριθμού διαφάνειας 7"/>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rtlCol="0"/>
          <a:lstStyle/>
          <a:p>
            <a:pPr rtl="0"/>
            <a:fld id="{782562CC-4DAA-4B3D-AEB8-774C9E2DCE83}" type="datetime1">
              <a:rPr lang="el-GR" noProof="0" smtClean="0"/>
              <a:t>13/1/2025</a:t>
            </a:fld>
            <a:endParaRPr lang="el-GR" noProof="0" dirty="0"/>
          </a:p>
        </p:txBody>
      </p:sp>
      <p:sp>
        <p:nvSpPr>
          <p:cNvPr id="6" name="Θέση υποσέλιδου 5"/>
          <p:cNvSpPr>
            <a:spLocks noGrp="1"/>
          </p:cNvSpPr>
          <p:nvPr>
            <p:ph type="ftr" sz="quarter" idx="11"/>
          </p:nvPr>
        </p:nvSpPr>
        <p:spPr/>
        <p:txBody>
          <a:bodyPr rtlCol="0"/>
          <a:lstStyle/>
          <a:p>
            <a:pPr rtl="0"/>
            <a:endParaRPr lang="el-GR" noProof="0" dirty="0"/>
          </a:p>
        </p:txBody>
      </p:sp>
      <p:sp>
        <p:nvSpPr>
          <p:cNvPr id="7" name="Θέση αριθμού διαφάνειας 6"/>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256032" y="1143000"/>
            <a:ext cx="2834640" cy="2377440"/>
          </a:xfrm>
        </p:spPr>
        <p:txBody>
          <a:bodyPr rtlCol="0" anchor="b">
            <a:normAutofit/>
          </a:bodyPr>
          <a:lstStyle>
            <a:lvl1pPr>
              <a:defRPr sz="3200" b="0" baseline="0"/>
            </a:lvl1pPr>
          </a:lstStyle>
          <a:p>
            <a:pPr rtl="0"/>
            <a:r>
              <a:rPr lang="el-GR" noProof="0"/>
              <a:t>Κάντε κλικ για να επεξεργαστείτε τον τίτλο υποδείγματος</a:t>
            </a:r>
            <a:endParaRPr lang="el-GR" noProof="0" dirty="0"/>
          </a:p>
        </p:txBody>
      </p:sp>
      <p:sp>
        <p:nvSpPr>
          <p:cNvPr id="3" name="Θέση περιεχομένου 2"/>
          <p:cNvSpPr>
            <a:spLocks noGrp="1"/>
          </p:cNvSpPr>
          <p:nvPr>
            <p:ph idx="1"/>
          </p:nvPr>
        </p:nvSpPr>
        <p:spPr>
          <a:xfrm>
            <a:off x="3867912" y="868680"/>
            <a:ext cx="7315200" cy="5120640"/>
          </a:xfrm>
        </p:spPr>
        <p:txBody>
          <a:bodyPr rtlCol="0"/>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l-GR" noProof="0"/>
              <a:t>Στυλ κειμένου υποδείγματος</a:t>
            </a:r>
          </a:p>
          <a:p>
            <a:pPr lvl="1" rtl="0"/>
            <a:r>
              <a:rPr lang="el-GR" noProof="0"/>
              <a:t>Δεύτερο επίπεδο</a:t>
            </a:r>
          </a:p>
          <a:p>
            <a:pPr lvl="2" rtl="0"/>
            <a:r>
              <a:rPr lang="el-GR" noProof="0"/>
              <a:t>Τρίτο επίπεδο</a:t>
            </a:r>
          </a:p>
          <a:p>
            <a:pPr lvl="3" rtl="0"/>
            <a:r>
              <a:rPr lang="el-GR" noProof="0"/>
              <a:t>Τέταρτο επίπεδο</a:t>
            </a:r>
          </a:p>
          <a:p>
            <a:pPr lvl="4" rtl="0"/>
            <a:r>
              <a:rPr lang="el-GR" noProof="0"/>
              <a:t>Πέμπτο επίπεδο</a:t>
            </a:r>
            <a:endParaRPr lang="el-GR" noProof="0" dirty="0"/>
          </a:p>
        </p:txBody>
      </p:sp>
      <p:sp>
        <p:nvSpPr>
          <p:cNvPr id="4" name="Θέση κειμένου 3"/>
          <p:cNvSpPr>
            <a:spLocks noGrp="1"/>
          </p:cNvSpPr>
          <p:nvPr>
            <p:ph type="body" sz="half" idx="2"/>
          </p:nvPr>
        </p:nvSpPr>
        <p:spPr>
          <a:xfrm>
            <a:off x="256032" y="3494176"/>
            <a:ext cx="2834640" cy="2321990"/>
          </a:xfrm>
        </p:spPr>
        <p:txBody>
          <a:bodyPr rtlCol="0"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κειμένου υποδείγματος</a:t>
            </a:r>
          </a:p>
        </p:txBody>
      </p:sp>
      <p:sp>
        <p:nvSpPr>
          <p:cNvPr id="8" name="Θέση ημερομηνίας 7"/>
          <p:cNvSpPr>
            <a:spLocks noGrp="1"/>
          </p:cNvSpPr>
          <p:nvPr>
            <p:ph type="dt" sz="half" idx="10"/>
          </p:nvPr>
        </p:nvSpPr>
        <p:spPr/>
        <p:txBody>
          <a:bodyPr rtlCol="0"/>
          <a:lstStyle/>
          <a:p>
            <a:pPr rtl="0"/>
            <a:fld id="{54BC65B0-F88B-4684-BE46-215BFADAB308}" type="datetime1">
              <a:rPr lang="el-GR" noProof="0" smtClean="0"/>
              <a:t>13/1/2025</a:t>
            </a:fld>
            <a:endParaRPr lang="el-GR" noProof="0" dirty="0"/>
          </a:p>
        </p:txBody>
      </p:sp>
      <p:sp>
        <p:nvSpPr>
          <p:cNvPr id="9" name="Θέση υποσέλιδου 8"/>
          <p:cNvSpPr>
            <a:spLocks noGrp="1"/>
          </p:cNvSpPr>
          <p:nvPr>
            <p:ph type="ftr" sz="quarter" idx="11"/>
          </p:nvPr>
        </p:nvSpPr>
        <p:spPr/>
        <p:txBody>
          <a:bodyPr rtlCol="0"/>
          <a:lstStyle/>
          <a:p>
            <a:pPr rtl="0"/>
            <a:endParaRPr lang="el-GR" noProof="0" dirty="0"/>
          </a:p>
        </p:txBody>
      </p:sp>
      <p:sp>
        <p:nvSpPr>
          <p:cNvPr id="10" name="Θέση αριθμού διαφάνειας 9"/>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256032" y="1143000"/>
            <a:ext cx="2834640" cy="2377440"/>
          </a:xfrm>
        </p:spPr>
        <p:txBody>
          <a:bodyPr rtlCol="0" anchor="b">
            <a:normAutofit/>
          </a:bodyPr>
          <a:lstStyle>
            <a:lvl1pPr>
              <a:defRPr sz="3200" b="0"/>
            </a:lvl1pPr>
          </a:lstStyle>
          <a:p>
            <a:pPr rtl="0"/>
            <a:r>
              <a:rPr lang="el-GR" noProof="0"/>
              <a:t>Κάντε κλικ για να επεξεργαστείτε τον τίτλο υποδείγματος</a:t>
            </a:r>
            <a:endParaRPr lang="el-GR" noProof="0" dirty="0"/>
          </a:p>
        </p:txBody>
      </p:sp>
      <p:sp>
        <p:nvSpPr>
          <p:cNvPr id="3" name="Θέση εικόνας 2"/>
          <p:cNvSpPr>
            <a:spLocks noGrp="1" noChangeAspect="1"/>
          </p:cNvSpPr>
          <p:nvPr>
            <p:ph type="pic" idx="1"/>
          </p:nvPr>
        </p:nvSpPr>
        <p:spPr>
          <a:xfrm>
            <a:off x="3570644" y="767419"/>
            <a:ext cx="8115230" cy="5330952"/>
          </a:xfrm>
          <a:solidFill>
            <a:schemeClr val="bg1">
              <a:lumMod val="75000"/>
            </a:schemeClr>
          </a:solidFill>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l-GR" noProof="0"/>
              <a:t>Κάντε κλικ στο εικονίδιο για να προσθέσετε εικόνα</a:t>
            </a:r>
            <a:endParaRPr lang="el-GR" noProof="0" dirty="0"/>
          </a:p>
        </p:txBody>
      </p:sp>
      <p:sp>
        <p:nvSpPr>
          <p:cNvPr id="4" name="Θέση κειμένου 3"/>
          <p:cNvSpPr>
            <a:spLocks noGrp="1"/>
          </p:cNvSpPr>
          <p:nvPr>
            <p:ph type="body" sz="half" idx="2"/>
          </p:nvPr>
        </p:nvSpPr>
        <p:spPr>
          <a:xfrm>
            <a:off x="256032" y="3493008"/>
            <a:ext cx="2834640" cy="2322576"/>
          </a:xfrm>
        </p:spPr>
        <p:txBody>
          <a:bodyPr rtlCol="0"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l-GR" noProof="0"/>
              <a:t>Στυλ κειμένου υποδείγματος</a:t>
            </a:r>
          </a:p>
        </p:txBody>
      </p:sp>
      <p:sp>
        <p:nvSpPr>
          <p:cNvPr id="8" name="Θέση ημερομηνίας 7"/>
          <p:cNvSpPr>
            <a:spLocks noGrp="1"/>
          </p:cNvSpPr>
          <p:nvPr>
            <p:ph type="dt" sz="half" idx="10"/>
          </p:nvPr>
        </p:nvSpPr>
        <p:spPr/>
        <p:txBody>
          <a:bodyPr rtlCol="0"/>
          <a:lstStyle/>
          <a:p>
            <a:pPr rtl="0"/>
            <a:fld id="{8DB863E2-996B-420C-9084-E6EB79EBF7EF}" type="datetime1">
              <a:rPr lang="el-GR" noProof="0" smtClean="0"/>
              <a:t>13/1/2025</a:t>
            </a:fld>
            <a:endParaRPr lang="el-GR" noProof="0" dirty="0"/>
          </a:p>
        </p:txBody>
      </p:sp>
      <p:sp>
        <p:nvSpPr>
          <p:cNvPr id="9" name="Θέση υποσέλιδου 8"/>
          <p:cNvSpPr>
            <a:spLocks noGrp="1"/>
          </p:cNvSpPr>
          <p:nvPr>
            <p:ph type="ftr" sz="quarter" idx="11"/>
          </p:nvPr>
        </p:nvSpPr>
        <p:spPr>
          <a:xfrm>
            <a:off x="3499101" y="6356350"/>
            <a:ext cx="5911517" cy="365125"/>
          </a:xfrm>
        </p:spPr>
        <p:txBody>
          <a:bodyPr rtlCol="0"/>
          <a:lstStyle/>
          <a:p>
            <a:pPr rtl="0"/>
            <a:endParaRPr lang="el-GR" noProof="0" dirty="0"/>
          </a:p>
        </p:txBody>
      </p:sp>
      <p:sp>
        <p:nvSpPr>
          <p:cNvPr id="10" name="Θέση αριθμού διαφάνειας 9"/>
          <p:cNvSpPr>
            <a:spLocks noGrp="1"/>
          </p:cNvSpPr>
          <p:nvPr>
            <p:ph type="sldNum" sz="quarter" idx="12"/>
          </p:nvPr>
        </p:nvSpPr>
        <p:spPr/>
        <p:txBody>
          <a:bodyPr rtlCol="0"/>
          <a:lstStyle/>
          <a:p>
            <a:pPr rtl="0"/>
            <a:fld id="{4FAB73BC-B049-4115-A692-8D63A059BFB8}" type="slidenum">
              <a:rPr lang="el-GR" noProof="0" smtClean="0"/>
              <a:pPr/>
              <a:t>‹#›</a:t>
            </a:fld>
            <a:endParaRPr lang="el-GR"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Ορθογώνιο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Θέση τίτλου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pPr rtl="0"/>
            <a:r>
              <a:rPr lang="el-GR" noProof="0" dirty="0"/>
              <a:t>Κάντε κλικ για να επεξεργαστείτε το Στυλ κύριου τίτλου</a:t>
            </a:r>
          </a:p>
        </p:txBody>
      </p:sp>
      <p:sp>
        <p:nvSpPr>
          <p:cNvPr id="38" name="Ορθογώνιο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κειμένου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rtl="0"/>
            <a:r>
              <a:rPr lang="el-GR" noProof="0" dirty="0"/>
              <a:t>Κάντε κλικ για επεξεργασία των στυλ κειμένου του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4" name="Θέση ημερομηνίας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fld id="{3742891D-20E0-4DEB-92AD-929D41D259B5}" type="datetime1">
              <a:rPr lang="el-GR" noProof="0" smtClean="0"/>
              <a:t>13/1/2025</a:t>
            </a:fld>
            <a:endParaRPr lang="el-GR" noProof="0" dirty="0"/>
          </a:p>
        </p:txBody>
      </p:sp>
      <p:sp>
        <p:nvSpPr>
          <p:cNvPr id="5" name="Θέση υποσέλιδου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endParaRPr lang="el-GR" noProof="0" dirty="0"/>
          </a:p>
        </p:txBody>
      </p:sp>
      <p:sp>
        <p:nvSpPr>
          <p:cNvPr id="6" name="Θέση αριθμού διαφάνειας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rtl="0"/>
            <a:fld id="{4FAB73BC-B049-4115-A692-8D63A059BFB8}" type="slidenum">
              <a:rPr lang="el-GR" noProof="0" smtClean="0"/>
              <a:pPr/>
              <a:t>‹#›</a:t>
            </a:fld>
            <a:endParaRPr lang="el-GR" noProof="0"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Τομείς του Πεδίου της </a:t>
            </a:r>
            <a:r>
              <a:rPr lang="el-GR" sz="3200" b="1" dirty="0" err="1"/>
              <a:t>Εργοθεραπείας</a:t>
            </a:r>
            <a:r>
              <a:rPr lang="el-GR" sz="3200" b="1" dirty="0"/>
              <a:t> </a:t>
            </a:r>
          </a:p>
        </p:txBody>
      </p:sp>
      <p:graphicFrame>
        <p:nvGraphicFramePr>
          <p:cNvPr id="4" name="3 - Πίνακας"/>
          <p:cNvGraphicFramePr>
            <a:graphicFrameLocks noGrp="1"/>
          </p:cNvGraphicFramePr>
          <p:nvPr/>
        </p:nvGraphicFramePr>
        <p:xfrm>
          <a:off x="2238375" y="1539876"/>
          <a:ext cx="8001000" cy="4943475"/>
        </p:xfrm>
        <a:graphic>
          <a:graphicData uri="http://schemas.openxmlformats.org/drawingml/2006/table">
            <a:tbl>
              <a:tblPr firstRow="1" bandRow="1">
                <a:tableStyleId>{37CE84F3-28C3-443E-9E96-99CF82512B78}</a:tableStyleId>
              </a:tblPr>
              <a:tblGrid>
                <a:gridCol w="16002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640133">
                <a:tc>
                  <a:txBody>
                    <a:bodyPr/>
                    <a:lstStyle/>
                    <a:p>
                      <a:r>
                        <a:rPr lang="el-GR" sz="1800" dirty="0"/>
                        <a:t>ΕΡΓΑ</a:t>
                      </a:r>
                    </a:p>
                  </a:txBody>
                  <a:tcPr marL="91439" marR="91439" marT="45724" marB="45724"/>
                </a:tc>
                <a:tc>
                  <a:txBody>
                    <a:bodyPr/>
                    <a:lstStyle/>
                    <a:p>
                      <a:r>
                        <a:rPr lang="el-GR" sz="1800" dirty="0"/>
                        <a:t>ΔΕΞΙΟΤΗΤΕΣ ΕΚΤΕΛΕΣΗΣ</a:t>
                      </a:r>
                    </a:p>
                  </a:txBody>
                  <a:tcPr marL="91439" marR="91439" marT="45724" marB="45724"/>
                </a:tc>
                <a:tc>
                  <a:txBody>
                    <a:bodyPr/>
                    <a:lstStyle/>
                    <a:p>
                      <a:r>
                        <a:rPr lang="el-GR" sz="1800" dirty="0"/>
                        <a:t>ΠΑΡΑΓΟΝΤΕΣ ΑΤΟΜΟΥ</a:t>
                      </a:r>
                    </a:p>
                  </a:txBody>
                  <a:tcPr marL="91439" marR="91439" marT="45724" marB="45724"/>
                </a:tc>
                <a:tc>
                  <a:txBody>
                    <a:bodyPr/>
                    <a:lstStyle/>
                    <a:p>
                      <a:r>
                        <a:rPr lang="el-GR" sz="1800" dirty="0"/>
                        <a:t>ΜΟΤΙΒΑ ΕΚΤΕΛΕΣΗΣ</a:t>
                      </a:r>
                    </a:p>
                  </a:txBody>
                  <a:tcPr marL="91439" marR="91439" marT="45724" marB="45724"/>
                </a:tc>
                <a:tc>
                  <a:txBody>
                    <a:bodyPr/>
                    <a:lstStyle/>
                    <a:p>
                      <a:r>
                        <a:rPr lang="el-GR" sz="1800" dirty="0"/>
                        <a:t>ΠΛΑΙΣΙΟ ΚΑΙ ΠΕΡΙΒΑΛΛΟΝ</a:t>
                      </a:r>
                    </a:p>
                  </a:txBody>
                  <a:tcPr marL="91439" marR="91439" marT="45724" marB="45724"/>
                </a:tc>
                <a:extLst>
                  <a:ext uri="{0D108BD9-81ED-4DB2-BD59-A6C34878D82A}">
                    <a16:rowId xmlns:a16="http://schemas.microsoft.com/office/drawing/2014/main" val="10000"/>
                  </a:ext>
                </a:extLst>
              </a:tr>
              <a:tr h="4303342">
                <a:tc>
                  <a:txBody>
                    <a:bodyPr/>
                    <a:lstStyle/>
                    <a:p>
                      <a:pPr>
                        <a:spcAft>
                          <a:spcPts val="0"/>
                        </a:spcAft>
                      </a:pPr>
                      <a:r>
                        <a:rPr lang="el-GR" sz="1600" dirty="0"/>
                        <a:t>Δραστηριότητες Καθημερινής Ζωής (ΔΚΖ)</a:t>
                      </a:r>
                    </a:p>
                    <a:p>
                      <a:pPr>
                        <a:spcAft>
                          <a:spcPts val="0"/>
                        </a:spcAft>
                      </a:pPr>
                      <a:r>
                        <a:rPr lang="el-GR" sz="1600" dirty="0"/>
                        <a:t>-Σύνθετες Δραστηριότητες Καθημερινής Ζωής</a:t>
                      </a:r>
                    </a:p>
                    <a:p>
                      <a:pPr>
                        <a:spcAft>
                          <a:spcPts val="0"/>
                        </a:spcAft>
                      </a:pPr>
                      <a:r>
                        <a:rPr lang="el-GR" sz="1600" dirty="0"/>
                        <a:t>-Ανάπαυση και ύπνος</a:t>
                      </a:r>
                    </a:p>
                    <a:p>
                      <a:pPr>
                        <a:spcAft>
                          <a:spcPts val="0"/>
                        </a:spcAft>
                      </a:pPr>
                      <a:r>
                        <a:rPr lang="el-GR" sz="1600" dirty="0"/>
                        <a:t>-Εκπαίδευση</a:t>
                      </a:r>
                    </a:p>
                    <a:p>
                      <a:pPr>
                        <a:spcAft>
                          <a:spcPts val="0"/>
                        </a:spcAft>
                      </a:pPr>
                      <a:r>
                        <a:rPr lang="el-GR" sz="1600" dirty="0"/>
                        <a:t>-Εργασία</a:t>
                      </a:r>
                    </a:p>
                    <a:p>
                      <a:pPr>
                        <a:spcAft>
                          <a:spcPts val="0"/>
                        </a:spcAft>
                      </a:pPr>
                      <a:r>
                        <a:rPr lang="el-GR" sz="1600" dirty="0"/>
                        <a:t>-Παιχνίδι</a:t>
                      </a:r>
                    </a:p>
                    <a:p>
                      <a:pPr>
                        <a:spcAft>
                          <a:spcPts val="0"/>
                        </a:spcAft>
                      </a:pPr>
                      <a:r>
                        <a:rPr lang="el-GR" sz="1600" dirty="0"/>
                        <a:t>-Ελεύθερος χρόνος</a:t>
                      </a:r>
                    </a:p>
                    <a:p>
                      <a:pPr>
                        <a:spcAft>
                          <a:spcPts val="0"/>
                        </a:spcAft>
                      </a:pPr>
                      <a:r>
                        <a:rPr lang="el-GR" sz="1600" dirty="0"/>
                        <a:t>-Κοινωνική Συμμετοχή </a:t>
                      </a:r>
                      <a:endParaRPr lang="el-GR" sz="1600" dirty="0">
                        <a:latin typeface="Calibri"/>
                        <a:ea typeface="Calibri"/>
                        <a:cs typeface="Times New Roman"/>
                      </a:endParaRPr>
                    </a:p>
                  </a:txBody>
                  <a:tcPr marL="68580" marR="68580" marT="0" marB="0"/>
                </a:tc>
                <a:tc>
                  <a:txBody>
                    <a:bodyPr/>
                    <a:lstStyle/>
                    <a:p>
                      <a:r>
                        <a:rPr kumimoji="0" lang="el-GR" sz="1800" kern="1200" dirty="0"/>
                        <a:t>-Κινητικές δεξιότητες</a:t>
                      </a:r>
                    </a:p>
                    <a:p>
                      <a:r>
                        <a:rPr kumimoji="0" lang="el-GR" sz="1800" kern="1200" dirty="0"/>
                        <a:t> </a:t>
                      </a:r>
                    </a:p>
                    <a:p>
                      <a:r>
                        <a:rPr kumimoji="0" lang="el-GR" sz="1800" kern="1200" dirty="0"/>
                        <a:t>-Δεξιότητες επεξεργασίας</a:t>
                      </a:r>
                    </a:p>
                    <a:p>
                      <a:r>
                        <a:rPr kumimoji="0" lang="el-GR" sz="1800" kern="1200" dirty="0"/>
                        <a:t> </a:t>
                      </a:r>
                    </a:p>
                    <a:p>
                      <a:r>
                        <a:rPr kumimoji="0" lang="el-GR" sz="1800" kern="1200" dirty="0"/>
                        <a:t>-Δεξιότητες κοινωνικής αλληλεπίδρασης </a:t>
                      </a:r>
                    </a:p>
                    <a:p>
                      <a:endParaRPr lang="el-GR" sz="1800" dirty="0"/>
                    </a:p>
                  </a:txBody>
                  <a:tcPr marL="91439" marR="91439" marT="45724" marB="45724"/>
                </a:tc>
                <a:tc>
                  <a:txBody>
                    <a:bodyPr/>
                    <a:lstStyle/>
                    <a:p>
                      <a:pPr>
                        <a:spcAft>
                          <a:spcPts val="0"/>
                        </a:spcAft>
                      </a:pPr>
                      <a:r>
                        <a:rPr lang="el-GR" sz="1600" dirty="0"/>
                        <a:t>-Αξίες, πεποιθήσεις, πνευματικότητα</a:t>
                      </a:r>
                    </a:p>
                    <a:p>
                      <a:pPr>
                        <a:spcAft>
                          <a:spcPts val="0"/>
                        </a:spcAft>
                      </a:pPr>
                      <a:endParaRPr lang="el-GR" sz="1600" dirty="0"/>
                    </a:p>
                    <a:p>
                      <a:pPr>
                        <a:spcAft>
                          <a:spcPts val="0"/>
                        </a:spcAft>
                      </a:pPr>
                      <a:r>
                        <a:rPr lang="el-GR" sz="1600" dirty="0"/>
                        <a:t>-Σωματικές λειτουργίες</a:t>
                      </a:r>
                    </a:p>
                    <a:p>
                      <a:pPr>
                        <a:spcAft>
                          <a:spcPts val="0"/>
                        </a:spcAft>
                      </a:pPr>
                      <a:r>
                        <a:rPr lang="el-GR" sz="1600" dirty="0"/>
                        <a:t> </a:t>
                      </a:r>
                    </a:p>
                    <a:p>
                      <a:pPr>
                        <a:spcAft>
                          <a:spcPts val="0"/>
                        </a:spcAft>
                      </a:pPr>
                      <a:r>
                        <a:rPr lang="el-GR" sz="1600" dirty="0"/>
                        <a:t>-Σωματικές δομές</a:t>
                      </a:r>
                      <a:endParaRPr lang="el-GR" sz="1600" dirty="0">
                        <a:latin typeface="Calibri"/>
                        <a:ea typeface="Calibri"/>
                        <a:cs typeface="Times New Roman"/>
                      </a:endParaRPr>
                    </a:p>
                  </a:txBody>
                  <a:tcPr marL="68580" marR="68580" marT="0" marB="0"/>
                </a:tc>
                <a:tc>
                  <a:txBody>
                    <a:bodyPr/>
                    <a:lstStyle/>
                    <a:p>
                      <a:pPr>
                        <a:spcAft>
                          <a:spcPts val="0"/>
                        </a:spcAft>
                      </a:pPr>
                      <a:r>
                        <a:rPr lang="el-GR" sz="1600" dirty="0"/>
                        <a:t>-Συνήθειες</a:t>
                      </a:r>
                    </a:p>
                    <a:p>
                      <a:pPr>
                        <a:spcAft>
                          <a:spcPts val="0"/>
                        </a:spcAft>
                      </a:pPr>
                      <a:endParaRPr lang="el-GR" sz="1600" dirty="0"/>
                    </a:p>
                    <a:p>
                      <a:pPr>
                        <a:spcAft>
                          <a:spcPts val="0"/>
                        </a:spcAft>
                      </a:pPr>
                      <a:r>
                        <a:rPr lang="el-GR" sz="1600" dirty="0"/>
                        <a:t>-Ρουτίνες</a:t>
                      </a:r>
                    </a:p>
                    <a:p>
                      <a:pPr>
                        <a:spcAft>
                          <a:spcPts val="0"/>
                        </a:spcAft>
                      </a:pPr>
                      <a:endParaRPr lang="el-GR" sz="1600" dirty="0"/>
                    </a:p>
                    <a:p>
                      <a:pPr>
                        <a:spcAft>
                          <a:spcPts val="0"/>
                        </a:spcAft>
                      </a:pPr>
                      <a:r>
                        <a:rPr lang="el-GR" sz="1600" dirty="0"/>
                        <a:t>-Τελετουργίες</a:t>
                      </a:r>
                    </a:p>
                    <a:p>
                      <a:pPr>
                        <a:spcAft>
                          <a:spcPts val="0"/>
                        </a:spcAft>
                      </a:pPr>
                      <a:endParaRPr lang="el-GR" sz="1600" dirty="0"/>
                    </a:p>
                    <a:p>
                      <a:pPr>
                        <a:spcAft>
                          <a:spcPts val="0"/>
                        </a:spcAft>
                      </a:pPr>
                      <a:r>
                        <a:rPr lang="el-GR" sz="1600" dirty="0"/>
                        <a:t>-Ρόλοι</a:t>
                      </a:r>
                      <a:endParaRPr lang="el-GR" sz="1600" dirty="0">
                        <a:latin typeface="Calibri"/>
                        <a:ea typeface="Calibri"/>
                        <a:cs typeface="Times New Roman"/>
                      </a:endParaRPr>
                    </a:p>
                  </a:txBody>
                  <a:tcPr marL="68580" marR="68580" marT="0" marB="0"/>
                </a:tc>
                <a:tc>
                  <a:txBody>
                    <a:bodyPr/>
                    <a:lstStyle/>
                    <a:p>
                      <a:pPr>
                        <a:spcAft>
                          <a:spcPts val="0"/>
                        </a:spcAft>
                      </a:pPr>
                      <a:r>
                        <a:rPr lang="el-GR" sz="1600" dirty="0"/>
                        <a:t>-Πολιτισμικό</a:t>
                      </a:r>
                    </a:p>
                    <a:p>
                      <a:pPr>
                        <a:spcAft>
                          <a:spcPts val="0"/>
                        </a:spcAft>
                      </a:pPr>
                      <a:endParaRPr lang="el-GR" sz="1600" dirty="0"/>
                    </a:p>
                    <a:p>
                      <a:pPr>
                        <a:spcAft>
                          <a:spcPts val="0"/>
                        </a:spcAft>
                      </a:pPr>
                      <a:r>
                        <a:rPr lang="el-GR" sz="1600" dirty="0"/>
                        <a:t>-Προσωπικό</a:t>
                      </a:r>
                    </a:p>
                    <a:p>
                      <a:pPr>
                        <a:spcAft>
                          <a:spcPts val="0"/>
                        </a:spcAft>
                      </a:pPr>
                      <a:endParaRPr lang="el-GR" sz="1600" dirty="0"/>
                    </a:p>
                    <a:p>
                      <a:pPr>
                        <a:spcAft>
                          <a:spcPts val="0"/>
                        </a:spcAft>
                      </a:pPr>
                      <a:r>
                        <a:rPr lang="el-GR" sz="1600" dirty="0"/>
                        <a:t>-Φυσικό</a:t>
                      </a:r>
                    </a:p>
                    <a:p>
                      <a:pPr>
                        <a:spcAft>
                          <a:spcPts val="0"/>
                        </a:spcAft>
                      </a:pPr>
                      <a:endParaRPr lang="el-GR" sz="1600" dirty="0"/>
                    </a:p>
                    <a:p>
                      <a:pPr>
                        <a:spcAft>
                          <a:spcPts val="0"/>
                        </a:spcAft>
                      </a:pPr>
                      <a:r>
                        <a:rPr lang="el-GR" sz="1600" dirty="0"/>
                        <a:t>-Κοινωνικό</a:t>
                      </a:r>
                    </a:p>
                    <a:p>
                      <a:pPr>
                        <a:spcAft>
                          <a:spcPts val="0"/>
                        </a:spcAft>
                      </a:pPr>
                      <a:endParaRPr lang="el-GR" sz="1600" dirty="0"/>
                    </a:p>
                    <a:p>
                      <a:pPr>
                        <a:spcAft>
                          <a:spcPts val="0"/>
                        </a:spcAft>
                      </a:pPr>
                      <a:r>
                        <a:rPr lang="el-GR" sz="1600" dirty="0"/>
                        <a:t>-Χρονικό</a:t>
                      </a:r>
                    </a:p>
                    <a:p>
                      <a:pPr>
                        <a:spcAft>
                          <a:spcPts val="0"/>
                        </a:spcAft>
                      </a:pPr>
                      <a:endParaRPr lang="el-GR" sz="1600" dirty="0"/>
                    </a:p>
                    <a:p>
                      <a:pPr>
                        <a:spcAft>
                          <a:spcPts val="0"/>
                        </a:spcAft>
                      </a:pPr>
                      <a:r>
                        <a:rPr lang="el-GR" sz="1600" dirty="0"/>
                        <a:t>-Εικονικό</a:t>
                      </a:r>
                      <a:endParaRPr lang="el-GR" sz="1600" dirty="0">
                        <a:latin typeface="Calibri"/>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6370"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ΠΑΡΑΓΟΝΤΕΣ ΑΤΟΜΟΥ</a:t>
            </a:r>
            <a:endParaRPr lang="el-GR" sz="3200" dirty="0"/>
          </a:p>
        </p:txBody>
      </p:sp>
      <p:sp>
        <p:nvSpPr>
          <p:cNvPr id="186371" name="2 - Θέση περιεχομένου"/>
          <p:cNvSpPr>
            <a:spLocks noGrp="1"/>
          </p:cNvSpPr>
          <p:nvPr>
            <p:ph sz="quarter" idx="1"/>
          </p:nvPr>
        </p:nvSpPr>
        <p:spPr>
          <a:xfrm>
            <a:off x="2208213" y="1670050"/>
            <a:ext cx="8064500" cy="4495800"/>
          </a:xfrm>
          <a:solidFill>
            <a:schemeClr val="accent2">
              <a:lumMod val="75000"/>
            </a:schemeClr>
          </a:solidFill>
          <a:ln>
            <a:solidFill>
              <a:schemeClr val="accent2">
                <a:lumMod val="50000"/>
              </a:schemeClr>
            </a:solidFill>
          </a:ln>
        </p:spPr>
        <p:txBody>
          <a:bodyPr/>
          <a:lstStyle/>
          <a:p>
            <a:pPr>
              <a:buFont typeface="Wingdings" pitchFamily="2" charset="2"/>
              <a:buNone/>
              <a:defRPr/>
            </a:pPr>
            <a:r>
              <a:rPr lang="en-US" sz="2800" dirty="0">
                <a:solidFill>
                  <a:schemeClr val="bg1"/>
                </a:solidFill>
              </a:rPr>
              <a:t>A</a:t>
            </a:r>
            <a:r>
              <a:rPr lang="el-GR" sz="2800" dirty="0">
                <a:solidFill>
                  <a:schemeClr val="bg1"/>
                </a:solidFill>
              </a:rPr>
              <a:t>φορούν σε εκείνα τα προσωπικά στοιχεία που επηρεάζουν την εκτέλεση έργου και  περιλαμβάνουν:</a:t>
            </a:r>
          </a:p>
          <a:p>
            <a:pPr>
              <a:buClr>
                <a:schemeClr val="bg1"/>
              </a:buClr>
              <a:buFont typeface="Wingdings" pitchFamily="2" charset="2"/>
              <a:buChar char="Ø"/>
              <a:defRPr/>
            </a:pPr>
            <a:r>
              <a:rPr lang="el-GR" sz="2800" dirty="0">
                <a:solidFill>
                  <a:schemeClr val="bg1"/>
                </a:solidFill>
              </a:rPr>
              <a:t>τις αξίες, πεποιθήσεις και την πνευματικότητα του ατόμου </a:t>
            </a:r>
          </a:p>
          <a:p>
            <a:pPr>
              <a:buClr>
                <a:schemeClr val="bg1"/>
              </a:buClr>
              <a:buFont typeface="Wingdings" pitchFamily="2" charset="2"/>
              <a:buChar char="Ø"/>
              <a:defRPr/>
            </a:pPr>
            <a:r>
              <a:rPr lang="el-GR" sz="2800" dirty="0">
                <a:solidFill>
                  <a:schemeClr val="bg1"/>
                </a:solidFill>
              </a:rPr>
              <a:t>τις σωματικές λειτουργίες</a:t>
            </a:r>
          </a:p>
          <a:p>
            <a:pPr>
              <a:buClr>
                <a:schemeClr val="bg1"/>
              </a:buClr>
              <a:buFont typeface="Wingdings" pitchFamily="2" charset="2"/>
              <a:buChar char="Ø"/>
              <a:defRPr/>
            </a:pPr>
            <a:r>
              <a:rPr lang="el-GR" sz="2800" dirty="0">
                <a:solidFill>
                  <a:schemeClr val="bg1"/>
                </a:solidFill>
              </a:rPr>
              <a:t>τις σωματικές δομές του ατόμου</a:t>
            </a:r>
          </a:p>
          <a:p>
            <a:pPr>
              <a:defRPr/>
            </a:pPr>
            <a:endParaRPr lang="el-GR" sz="2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6371">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637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637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637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63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7394"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Αξίες </a:t>
            </a:r>
          </a:p>
        </p:txBody>
      </p:sp>
      <p:sp>
        <p:nvSpPr>
          <p:cNvPr id="187395" name="2 - Θέση περιεχομένου"/>
          <p:cNvSpPr>
            <a:spLocks noGrp="1"/>
          </p:cNvSpPr>
          <p:nvPr>
            <p:ph sz="quarter" idx="1"/>
          </p:nvPr>
        </p:nvSpPr>
        <p:spPr>
          <a:xfrm>
            <a:off x="2136775" y="1600201"/>
            <a:ext cx="8153400" cy="4829175"/>
          </a:xfrm>
          <a:solidFill>
            <a:schemeClr val="accent2">
              <a:lumMod val="75000"/>
            </a:schemeClr>
          </a:solidFill>
          <a:ln>
            <a:solidFill>
              <a:schemeClr val="accent2">
                <a:lumMod val="50000"/>
              </a:schemeClr>
            </a:solidFill>
          </a:ln>
        </p:spPr>
        <p:txBody>
          <a:bodyPr/>
          <a:lstStyle/>
          <a:p>
            <a:pPr algn="just">
              <a:buClr>
                <a:schemeClr val="bg1"/>
              </a:buClr>
              <a:buFont typeface="Wingdings" pitchFamily="2" charset="2"/>
              <a:buChar char="Ø"/>
              <a:defRPr/>
            </a:pPr>
            <a:r>
              <a:rPr lang="el-GR" sz="2800" dirty="0">
                <a:solidFill>
                  <a:schemeClr val="bg1"/>
                </a:solidFill>
              </a:rPr>
              <a:t>Αναφέρονται στις αρχές και στις ποιότητες που το άτομο θεωρεί σημαντικές και που υιοθετούνται από αυτό όπως τι είναι σωστό ή λάθος, ηθικό ή ανήθικο, καλό ή κακό</a:t>
            </a:r>
          </a:p>
          <a:p>
            <a:pPr algn="just">
              <a:buClr>
                <a:schemeClr val="bg1"/>
              </a:buClr>
              <a:buFont typeface="Wingdings" pitchFamily="2" charset="2"/>
              <a:buChar char="Ø"/>
              <a:defRPr/>
            </a:pPr>
            <a:r>
              <a:rPr lang="el-GR" sz="2800" dirty="0">
                <a:solidFill>
                  <a:schemeClr val="bg1"/>
                </a:solidFill>
              </a:rPr>
              <a:t>Οι αξίες καθοδηγούν την επιλογή έργων των ατόμων όπως πχ η αξία της φιλανθρωπίας μπορεί να οδηγήσει ένα άτομο σε εθελοντικές δράσεις βοήθειας ατόμων τρίτης ηλικίας ή άλλων </a:t>
            </a:r>
            <a:r>
              <a:rPr lang="el-GR" sz="2800" dirty="0" err="1">
                <a:solidFill>
                  <a:schemeClr val="bg1"/>
                </a:solidFill>
              </a:rPr>
              <a:t>μειονεκτούντων</a:t>
            </a:r>
            <a:r>
              <a:rPr lang="el-GR" sz="2800" dirty="0">
                <a:solidFill>
                  <a:schemeClr val="bg1"/>
                </a:solidFill>
              </a:rPr>
              <a:t> ατόμων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7395">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739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73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build="p"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8418" name="1 - Τίτλος"/>
          <p:cNvSpPr>
            <a:spLocks noGrp="1"/>
          </p:cNvSpPr>
          <p:nvPr>
            <p:ph type="title"/>
          </p:nvPr>
        </p:nvSpPr>
        <p:spPr>
          <a:xfrm>
            <a:off x="2135189" y="188913"/>
            <a:ext cx="8137525" cy="990600"/>
          </a:xfrm>
          <a:solidFill>
            <a:schemeClr val="accent1">
              <a:lumMod val="60000"/>
              <a:lumOff val="40000"/>
            </a:schemeClr>
          </a:solidFill>
        </p:spPr>
        <p:txBody>
          <a:bodyPr/>
          <a:lstStyle/>
          <a:p>
            <a:pPr algn="ctr">
              <a:defRPr/>
            </a:pPr>
            <a:r>
              <a:rPr lang="el-GR" sz="3200" b="1" dirty="0"/>
              <a:t>Πεποιθήσεις </a:t>
            </a:r>
          </a:p>
        </p:txBody>
      </p:sp>
      <p:sp>
        <p:nvSpPr>
          <p:cNvPr id="188419"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defRPr/>
            </a:pPr>
            <a:endParaRPr lang="el-GR" dirty="0">
              <a:solidFill>
                <a:schemeClr val="bg1"/>
              </a:solidFill>
            </a:endParaRPr>
          </a:p>
          <a:p>
            <a:pPr>
              <a:buClr>
                <a:schemeClr val="bg1"/>
              </a:buClr>
              <a:buFont typeface="Wingdings" pitchFamily="2" charset="2"/>
              <a:buChar char="Ø"/>
              <a:defRPr/>
            </a:pPr>
            <a:r>
              <a:rPr lang="el-GR" dirty="0">
                <a:solidFill>
                  <a:schemeClr val="bg1"/>
                </a:solidFill>
              </a:rPr>
              <a:t>Αφορούν σε σκέψεις και ιδέες που το άτομο θεωρεί ότι ισχύουν</a:t>
            </a:r>
          </a:p>
          <a:p>
            <a:pPr>
              <a:buClr>
                <a:schemeClr val="bg1"/>
              </a:buClr>
              <a:buFont typeface="Wingdings" pitchFamily="2" charset="2"/>
              <a:buNone/>
              <a:defRPr/>
            </a:pPr>
            <a:endParaRPr lang="el-GR" dirty="0">
              <a:solidFill>
                <a:schemeClr val="bg1"/>
              </a:solidFill>
            </a:endParaRPr>
          </a:p>
          <a:p>
            <a:pPr>
              <a:buClr>
                <a:schemeClr val="bg1"/>
              </a:buClr>
              <a:buFont typeface="Wingdings" pitchFamily="2" charset="2"/>
              <a:buChar char="Ø"/>
              <a:defRPr/>
            </a:pPr>
            <a:r>
              <a:rPr lang="el-GR" dirty="0">
                <a:solidFill>
                  <a:schemeClr val="bg1"/>
                </a:solidFill>
              </a:rPr>
              <a:t>Παράδειγμα: η άποψη «δεν είμαι εγώ για τυχερά παιχνίδια» επηρεάζει ένα άτομο έτσι ώστε να μην ασχολείται με τυχερά παιχνίδια όπως το στοίχημα, τα λαχεία, τα χαρτιά</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8419">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84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84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9" grpId="0" build="p"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1 - Τίτλος"/>
          <p:cNvSpPr>
            <a:spLocks noGrp="1"/>
          </p:cNvSpPr>
          <p:nvPr>
            <p:ph type="title"/>
          </p:nvPr>
        </p:nvSpPr>
        <p:spPr>
          <a:xfrm>
            <a:off x="2208214" y="228600"/>
            <a:ext cx="8135937" cy="990600"/>
          </a:xfrm>
          <a:solidFill>
            <a:schemeClr val="accent1">
              <a:lumMod val="60000"/>
              <a:lumOff val="40000"/>
            </a:schemeClr>
          </a:solidFill>
        </p:spPr>
        <p:txBody>
          <a:bodyPr/>
          <a:lstStyle/>
          <a:p>
            <a:pPr algn="ctr">
              <a:defRPr/>
            </a:pPr>
            <a:r>
              <a:rPr lang="el-GR" sz="3200" b="1" dirty="0"/>
              <a:t>Πνευματικότητα </a:t>
            </a:r>
            <a:r>
              <a:rPr lang="el-GR" sz="3200" dirty="0"/>
              <a:t>(</a:t>
            </a:r>
            <a:r>
              <a:rPr lang="en-US" sz="3200" dirty="0"/>
              <a:t>spirituality</a:t>
            </a:r>
            <a:r>
              <a:rPr lang="el-GR" sz="3200" dirty="0"/>
              <a:t>)</a:t>
            </a:r>
          </a:p>
        </p:txBody>
      </p:sp>
      <p:sp>
        <p:nvSpPr>
          <p:cNvPr id="189443" name="2 - Θέση περιεχομένου"/>
          <p:cNvSpPr>
            <a:spLocks noGrp="1"/>
          </p:cNvSpPr>
          <p:nvPr>
            <p:ph sz="quarter" idx="1"/>
          </p:nvPr>
        </p:nvSpPr>
        <p:spPr>
          <a:xfrm>
            <a:off x="2136775" y="1600201"/>
            <a:ext cx="8153400" cy="4829175"/>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Ο τρόπος που τα άτομα αναζητούν και εκφράζουν το νόημα και το σκοπό της ύπαρξής τους αλλά και τη σύνδεσή τους με το παρόν, τον εαυτό τους, τους άλλους, τη φύση, το σημαντικό, το ιερό, το θείο </a:t>
            </a:r>
          </a:p>
          <a:p>
            <a:pPr algn="just">
              <a:buClr>
                <a:schemeClr val="bg1"/>
              </a:buClr>
              <a:buFont typeface="Wingdings" pitchFamily="2" charset="2"/>
              <a:buChar char="Ø"/>
              <a:defRPr/>
            </a:pPr>
            <a:r>
              <a:rPr lang="el-GR" dirty="0">
                <a:solidFill>
                  <a:schemeClr val="bg1"/>
                </a:solidFill>
              </a:rPr>
              <a:t>Η πνευματικότητα των ατόμων βιώνεται μέσα από τα έργα στα οποία συμμετέχουν</a:t>
            </a:r>
          </a:p>
          <a:p>
            <a:pPr algn="just">
              <a:buClr>
                <a:schemeClr val="bg1"/>
              </a:buClr>
              <a:buFont typeface="Wingdings" pitchFamily="2" charset="2"/>
              <a:buChar char="Ø"/>
              <a:defRPr/>
            </a:pPr>
            <a:r>
              <a:rPr lang="el-GR" dirty="0">
                <a:solidFill>
                  <a:schemeClr val="bg1"/>
                </a:solidFill>
              </a:rPr>
              <a:t>Παράδειγμα: για αρκετά άτομα η θρησκεία συνδέεται με την πνευματικότητα, και τα άτομα αυτά εμπλέκονται συχνά σε έργα όπως η προσευχή, η μελέτη θρησκευτικών βιβλίων, η παρακολούθηση λειτουργιών ή η εξομολόγηση προκειμένου να απαντήσουν σε υπαρξιακά ερωτήματα ή να συνδεθούν με το θείο. Παρόλα αυτά, τα θρησκευτικά έργα δεν βιώνονται από όλους ως πνευματικά, ενώ μη θρησκευτικά έργα μπορεί να βιωθούν ως πνευματικά, αν εμπεριέχουν ενδοσκόπηση και μια πρόθεση για να διαποτιστεί με νόημα αυτό που βιώνει τα άτομο εκείνη τη στιγμή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944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944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944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94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3" grpId="0" build="p"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defRPr/>
            </a:pPr>
            <a:r>
              <a:rPr lang="el-GR" sz="3200" b="1" dirty="0"/>
              <a:t>Σωματικές Λειτουργίες (</a:t>
            </a:r>
            <a:r>
              <a:rPr lang="en-US" sz="3200" b="1" dirty="0"/>
              <a:t>Body functions)</a:t>
            </a:r>
            <a:endParaRPr lang="el-GR" sz="3200" dirty="0"/>
          </a:p>
        </p:txBody>
      </p:sp>
      <p:sp>
        <p:nvSpPr>
          <p:cNvPr id="196611"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defRPr/>
            </a:pPr>
            <a:r>
              <a:rPr lang="el-GR" dirty="0">
                <a:solidFill>
                  <a:schemeClr val="bg1"/>
                </a:solidFill>
              </a:rPr>
              <a:t>Αναφέρονται στις φυσιολογικές λειτουργίες των συστημάτων του σώματος όπως οι αισθητηριακές, οι </a:t>
            </a:r>
            <a:r>
              <a:rPr lang="el-GR" dirty="0" err="1">
                <a:solidFill>
                  <a:schemeClr val="bg1"/>
                </a:solidFill>
              </a:rPr>
              <a:t>μυοσκελετικές</a:t>
            </a:r>
            <a:r>
              <a:rPr lang="el-GR" dirty="0">
                <a:solidFill>
                  <a:schemeClr val="bg1"/>
                </a:solidFill>
              </a:rPr>
              <a:t>, οι νοητικές, οι ψυχολογικές, οι καρδιοαγγειακές, οι αναπνευστικές, και οι ενδοκρινικές</a:t>
            </a:r>
            <a:endParaRPr lang="en-US"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60000"/>
              <a:lumOff val="40000"/>
            </a:schemeClr>
          </a:solidFill>
        </p:spPr>
        <p:txBody>
          <a:bodyPr/>
          <a:lstStyle/>
          <a:p>
            <a:pPr algn="ctr">
              <a:defRPr/>
            </a:pPr>
            <a:r>
              <a:rPr lang="el-GR" sz="3200" b="1" dirty="0"/>
              <a:t>Διαφορές μεταξύ σωματικών λειτουργιών και δεξιοτήτων εκτέλεσης </a:t>
            </a:r>
          </a:p>
        </p:txBody>
      </p:sp>
      <p:sp>
        <p:nvSpPr>
          <p:cNvPr id="6" name="5 - Θέση περιεχομένου"/>
          <p:cNvSpPr>
            <a:spLocks noGrp="1"/>
          </p:cNvSpPr>
          <p:nvPr>
            <p:ph sz="quarter" idx="2"/>
          </p:nvPr>
        </p:nvSpPr>
        <p:spPr>
          <a:xfrm>
            <a:off x="1666876" y="1928813"/>
            <a:ext cx="4352925" cy="4214812"/>
          </a:xfrm>
          <a:solidFill>
            <a:schemeClr val="accent2">
              <a:lumMod val="75000"/>
            </a:schemeClr>
          </a:solidFill>
          <a:ln>
            <a:solidFill>
              <a:schemeClr val="accent2">
                <a:lumMod val="50000"/>
              </a:schemeClr>
            </a:solidFill>
          </a:ln>
        </p:spPr>
        <p:txBody>
          <a:bodyPr/>
          <a:lstStyle/>
          <a:p>
            <a:pPr algn="just">
              <a:buClr>
                <a:schemeClr val="bg1"/>
              </a:buClr>
              <a:buFont typeface="Wingdings" pitchFamily="2" charset="2"/>
              <a:buChar char="Ø"/>
              <a:defRPr/>
            </a:pPr>
            <a:r>
              <a:rPr lang="el-GR" sz="2400" dirty="0">
                <a:solidFill>
                  <a:schemeClr val="bg1"/>
                </a:solidFill>
              </a:rPr>
              <a:t>Αναφέρονται στο </a:t>
            </a:r>
            <a:r>
              <a:rPr lang="el-GR" sz="2400" i="1" dirty="0">
                <a:solidFill>
                  <a:schemeClr val="bg1"/>
                </a:solidFill>
              </a:rPr>
              <a:t>τι κάνουν τα συστήματα του σώματος ενός ατόμου </a:t>
            </a:r>
            <a:r>
              <a:rPr lang="el-GR" sz="2400" dirty="0">
                <a:solidFill>
                  <a:schemeClr val="bg1"/>
                </a:solidFill>
              </a:rPr>
              <a:t>(μνήμη, αμφίπλευρος συντονισμός, πράξη </a:t>
            </a:r>
            <a:r>
              <a:rPr lang="el-GR" sz="2400" dirty="0" err="1">
                <a:solidFill>
                  <a:schemeClr val="bg1"/>
                </a:solidFill>
              </a:rPr>
              <a:t>κ.λ.π</a:t>
            </a:r>
            <a:r>
              <a:rPr lang="el-GR" sz="2400" dirty="0">
                <a:solidFill>
                  <a:schemeClr val="bg1"/>
                </a:solidFill>
              </a:rPr>
              <a:t>.)</a:t>
            </a:r>
          </a:p>
          <a:p>
            <a:pPr algn="just">
              <a:buClr>
                <a:schemeClr val="bg1"/>
              </a:buClr>
              <a:buFont typeface="Wingdings" pitchFamily="2" charset="2"/>
              <a:buChar char="Ø"/>
              <a:defRPr/>
            </a:pPr>
            <a:r>
              <a:rPr lang="el-GR" sz="2400" dirty="0">
                <a:solidFill>
                  <a:schemeClr val="bg1"/>
                </a:solidFill>
              </a:rPr>
              <a:t>Δεν είναι ορατές</a:t>
            </a:r>
          </a:p>
        </p:txBody>
      </p:sp>
      <p:sp>
        <p:nvSpPr>
          <p:cNvPr id="8" name="7 - Θέση περιεχομένου"/>
          <p:cNvSpPr>
            <a:spLocks noGrp="1"/>
          </p:cNvSpPr>
          <p:nvPr>
            <p:ph sz="quarter" idx="4"/>
          </p:nvPr>
        </p:nvSpPr>
        <p:spPr>
          <a:xfrm>
            <a:off x="6167439" y="1928813"/>
            <a:ext cx="4357687" cy="4214812"/>
          </a:xfrm>
          <a:solidFill>
            <a:schemeClr val="accent2">
              <a:lumMod val="75000"/>
            </a:schemeClr>
          </a:solidFill>
          <a:ln>
            <a:solidFill>
              <a:schemeClr val="accent2">
                <a:lumMod val="50000"/>
              </a:schemeClr>
            </a:solidFill>
          </a:ln>
        </p:spPr>
        <p:txBody>
          <a:bodyPr/>
          <a:lstStyle/>
          <a:p>
            <a:pPr algn="just">
              <a:buClr>
                <a:schemeClr val="bg1"/>
              </a:buClr>
              <a:buFont typeface="Wingdings" pitchFamily="2" charset="2"/>
              <a:buChar char="Ø"/>
              <a:defRPr/>
            </a:pPr>
            <a:r>
              <a:rPr lang="el-GR" sz="2400" dirty="0">
                <a:solidFill>
                  <a:schemeClr val="bg1"/>
                </a:solidFill>
              </a:rPr>
              <a:t>Αναφέρονται στο </a:t>
            </a:r>
            <a:r>
              <a:rPr lang="el-GR" sz="2400" i="1" dirty="0">
                <a:solidFill>
                  <a:schemeClr val="bg1"/>
                </a:solidFill>
              </a:rPr>
              <a:t>τι κάνει το άτομο </a:t>
            </a:r>
            <a:r>
              <a:rPr lang="el-GR" sz="2400" dirty="0">
                <a:solidFill>
                  <a:schemeClr val="bg1"/>
                </a:solidFill>
              </a:rPr>
              <a:t>όσο αλληλεπιδρά με τα αντικείμενα και το περιβάλλον κατά την εμπλοκή του σε έργα όπως π.χ. </a:t>
            </a:r>
            <a:r>
              <a:rPr lang="el-GR" sz="2400" u="sng" dirty="0">
                <a:solidFill>
                  <a:schemeClr val="bg1"/>
                </a:solidFill>
              </a:rPr>
              <a:t>πηδάει</a:t>
            </a:r>
            <a:r>
              <a:rPr lang="el-GR" sz="2400" dirty="0">
                <a:solidFill>
                  <a:schemeClr val="bg1"/>
                </a:solidFill>
              </a:rPr>
              <a:t> ένα σχοινί, </a:t>
            </a:r>
            <a:r>
              <a:rPr lang="el-GR" sz="2400" u="sng" dirty="0">
                <a:solidFill>
                  <a:schemeClr val="bg1"/>
                </a:solidFill>
              </a:rPr>
              <a:t>επιλέγει</a:t>
            </a:r>
            <a:r>
              <a:rPr lang="el-GR" sz="2400" dirty="0">
                <a:solidFill>
                  <a:schemeClr val="bg1"/>
                </a:solidFill>
              </a:rPr>
              <a:t> ένα μολύβι, το </a:t>
            </a:r>
            <a:r>
              <a:rPr lang="el-GR" sz="2400" u="sng" dirty="0">
                <a:solidFill>
                  <a:schemeClr val="bg1"/>
                </a:solidFill>
              </a:rPr>
              <a:t>χρησιμοποιεί</a:t>
            </a:r>
            <a:r>
              <a:rPr lang="el-GR" sz="2400" dirty="0">
                <a:solidFill>
                  <a:schemeClr val="bg1"/>
                </a:solidFill>
              </a:rPr>
              <a:t> για να γράψει κλπ. </a:t>
            </a:r>
          </a:p>
          <a:p>
            <a:pPr algn="just">
              <a:buClr>
                <a:schemeClr val="bg1"/>
              </a:buClr>
              <a:buFont typeface="Wingdings" pitchFamily="2" charset="2"/>
              <a:buChar char="Ø"/>
              <a:defRPr/>
            </a:pPr>
            <a:r>
              <a:rPr lang="el-GR" sz="2400" dirty="0">
                <a:solidFill>
                  <a:schemeClr val="bg1"/>
                </a:solidFill>
              </a:rPr>
              <a:t>Είναι ορατές και παρατηρούνται εύκολα από τον </a:t>
            </a:r>
            <a:r>
              <a:rPr lang="el-GR" sz="2400" dirty="0" err="1">
                <a:solidFill>
                  <a:schemeClr val="bg1"/>
                </a:solidFill>
              </a:rPr>
              <a:t>εργοθεραπευτή</a:t>
            </a:r>
            <a:endParaRPr lang="el-GR" sz="2400" dirty="0"/>
          </a:p>
        </p:txBody>
      </p:sp>
      <p:sp>
        <p:nvSpPr>
          <p:cNvPr id="5" name="4 - Θέση κειμένου"/>
          <p:cNvSpPr>
            <a:spLocks noGrp="1"/>
          </p:cNvSpPr>
          <p:nvPr>
            <p:ph type="body" sz="quarter" idx="1"/>
          </p:nvPr>
        </p:nvSpPr>
        <p:spPr>
          <a:xfrm>
            <a:off x="1666875" y="1285876"/>
            <a:ext cx="4357688" cy="639763"/>
          </a:xfrm>
          <a:solidFill>
            <a:schemeClr val="tx1">
              <a:lumMod val="95000"/>
              <a:lumOff val="5000"/>
            </a:schemeClr>
          </a:solidFill>
        </p:spPr>
        <p:txBody>
          <a:bodyPr/>
          <a:lstStyle/>
          <a:p>
            <a:pPr>
              <a:defRPr/>
            </a:pPr>
            <a:r>
              <a:rPr lang="el-GR" dirty="0"/>
              <a:t>Σωματικές λειτουργίες</a:t>
            </a:r>
          </a:p>
        </p:txBody>
      </p:sp>
      <p:sp>
        <p:nvSpPr>
          <p:cNvPr id="7" name="6 - Θέση κειμένου"/>
          <p:cNvSpPr>
            <a:spLocks noGrp="1"/>
          </p:cNvSpPr>
          <p:nvPr>
            <p:ph type="body" sz="quarter" idx="3"/>
          </p:nvPr>
        </p:nvSpPr>
        <p:spPr>
          <a:xfrm>
            <a:off x="6167439" y="1285876"/>
            <a:ext cx="4357687" cy="639763"/>
          </a:xfrm>
          <a:solidFill>
            <a:schemeClr val="tx1">
              <a:lumMod val="95000"/>
              <a:lumOff val="5000"/>
            </a:schemeClr>
          </a:solidFill>
        </p:spPr>
        <p:txBody>
          <a:bodyPr/>
          <a:lstStyle/>
          <a:p>
            <a:pPr>
              <a:defRPr/>
            </a:pPr>
            <a:r>
              <a:rPr lang="el-GR" dirty="0"/>
              <a:t>Δεξιότητες Εκτέλεσης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0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defRPr/>
            </a:pPr>
            <a:r>
              <a:rPr lang="el-GR" b="1" dirty="0">
                <a:solidFill>
                  <a:schemeClr val="accent2">
                    <a:lumMod val="50000"/>
                  </a:schemeClr>
                </a:solidFill>
              </a:rPr>
              <a:t>Σωματικές Δομές</a:t>
            </a:r>
          </a:p>
        </p:txBody>
      </p:sp>
      <p:sp>
        <p:nvSpPr>
          <p:cNvPr id="204803" name="2 - Θέση περιεχομένου"/>
          <p:cNvSpPr>
            <a:spLocks noGrp="1"/>
          </p:cNvSpPr>
          <p:nvPr>
            <p:ph sz="quarter" idx="1"/>
          </p:nvPr>
        </p:nvSpPr>
        <p:spPr>
          <a:xfrm>
            <a:off x="2208214" y="1600200"/>
            <a:ext cx="6048375" cy="5068888"/>
          </a:xfrm>
          <a:solidFill>
            <a:schemeClr val="accent2">
              <a:lumMod val="75000"/>
            </a:schemeClr>
          </a:solidFill>
        </p:spPr>
        <p:txBody>
          <a:bodyPr/>
          <a:lstStyle/>
          <a:p>
            <a:pPr>
              <a:buClr>
                <a:schemeClr val="bg1"/>
              </a:buClr>
              <a:defRPr/>
            </a:pPr>
            <a:r>
              <a:rPr lang="el-GR" dirty="0">
                <a:solidFill>
                  <a:schemeClr val="bg1"/>
                </a:solidFill>
              </a:rPr>
              <a:t>Ανατομικά μέρη του σώματος</a:t>
            </a:r>
          </a:p>
          <a:p>
            <a:pPr>
              <a:buClr>
                <a:schemeClr val="bg1"/>
              </a:buClr>
              <a:defRPr/>
            </a:pPr>
            <a:r>
              <a:rPr lang="el-GR" dirty="0">
                <a:solidFill>
                  <a:schemeClr val="bg1"/>
                </a:solidFill>
              </a:rPr>
              <a:t>Δομές: </a:t>
            </a:r>
          </a:p>
          <a:p>
            <a:pPr>
              <a:buClr>
                <a:schemeClr val="bg1"/>
              </a:buClr>
              <a:buFont typeface="Wingdings" pitchFamily="2" charset="2"/>
              <a:buChar char="Ø"/>
              <a:defRPr/>
            </a:pPr>
            <a:r>
              <a:rPr lang="el-GR" dirty="0">
                <a:solidFill>
                  <a:schemeClr val="bg1"/>
                </a:solidFill>
              </a:rPr>
              <a:t>Νευρολογικού συστήματος</a:t>
            </a:r>
          </a:p>
          <a:p>
            <a:pPr>
              <a:buClr>
                <a:schemeClr val="bg1"/>
              </a:buClr>
              <a:buFont typeface="Wingdings" pitchFamily="2" charset="2"/>
              <a:buChar char="Ø"/>
              <a:defRPr/>
            </a:pPr>
            <a:r>
              <a:rPr lang="el-GR" dirty="0">
                <a:solidFill>
                  <a:schemeClr val="bg1"/>
                </a:solidFill>
              </a:rPr>
              <a:t>Του καρδιαγγειακού, ανοσολογικού, αναπνευστικού</a:t>
            </a:r>
          </a:p>
          <a:p>
            <a:pPr>
              <a:buClr>
                <a:schemeClr val="bg1"/>
              </a:buClr>
              <a:buFont typeface="Wingdings" pitchFamily="2" charset="2"/>
              <a:buChar char="Ø"/>
              <a:defRPr/>
            </a:pPr>
            <a:r>
              <a:rPr lang="el-GR" dirty="0">
                <a:solidFill>
                  <a:schemeClr val="bg1"/>
                </a:solidFill>
              </a:rPr>
              <a:t>Πεπτικού, μεταβολικού, ενδοκρινικού</a:t>
            </a:r>
          </a:p>
          <a:p>
            <a:pPr>
              <a:buClr>
                <a:schemeClr val="bg1"/>
              </a:buClr>
              <a:buFont typeface="Wingdings" pitchFamily="2" charset="2"/>
              <a:buChar char="Ø"/>
              <a:defRPr/>
            </a:pPr>
            <a:r>
              <a:rPr lang="el-GR" dirty="0">
                <a:solidFill>
                  <a:schemeClr val="bg1"/>
                </a:solidFill>
              </a:rPr>
              <a:t>Ουροποιητικού, αναπαραγωγικού</a:t>
            </a:r>
          </a:p>
          <a:p>
            <a:pPr>
              <a:buClr>
                <a:schemeClr val="bg1"/>
              </a:buClr>
              <a:buFont typeface="Wingdings" pitchFamily="2" charset="2"/>
              <a:buChar char="Ø"/>
              <a:defRPr/>
            </a:pPr>
            <a:r>
              <a:rPr lang="el-GR" dirty="0" err="1">
                <a:solidFill>
                  <a:schemeClr val="bg1"/>
                </a:solidFill>
              </a:rPr>
              <a:t>Μυοσκελετικού</a:t>
            </a:r>
            <a:r>
              <a:rPr lang="el-GR" dirty="0">
                <a:solidFill>
                  <a:schemeClr val="bg1"/>
                </a:solidFill>
              </a:rPr>
              <a:t> </a:t>
            </a:r>
          </a:p>
          <a:p>
            <a:pPr>
              <a:defRPr/>
            </a:pPr>
            <a:endParaRPr lang="el-GR" dirty="0"/>
          </a:p>
        </p:txBody>
      </p:sp>
      <p:pic>
        <p:nvPicPr>
          <p:cNvPr id="173060" name="Picture 7" descr="Αποτέλεσμα εικόνας για body structures"/>
          <p:cNvPicPr>
            <a:picLocks noChangeAspect="1" noChangeArrowheads="1"/>
          </p:cNvPicPr>
          <p:nvPr/>
        </p:nvPicPr>
        <p:blipFill>
          <a:blip r:embed="rId2" cstate="print"/>
          <a:srcRect/>
          <a:stretch>
            <a:fillRect/>
          </a:stretch>
        </p:blipFill>
        <p:spPr bwMode="auto">
          <a:xfrm>
            <a:off x="8256589" y="1584325"/>
            <a:ext cx="2447925" cy="40767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03">
                                            <p:bg/>
                                          </p:spTgt>
                                        </p:tgtEl>
                                        <p:attrNameLst>
                                          <p:attrName>style.visibility</p:attrName>
                                        </p:attrNameLst>
                                      </p:cBhvr>
                                      <p:to>
                                        <p:strVal val="visible"/>
                                      </p:to>
                                    </p:set>
                                    <p:anim calcmode="lin" valueType="num">
                                      <p:cBhvr additive="base">
                                        <p:cTn id="7" dur="500" fill="hold"/>
                                        <p:tgtEl>
                                          <p:spTgt spid="20480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0480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03">
                                            <p:txEl>
                                              <p:pRg st="0" end="0"/>
                                            </p:txEl>
                                          </p:spTgt>
                                        </p:tgtEl>
                                        <p:attrNameLst>
                                          <p:attrName>style.visibility</p:attrName>
                                        </p:attrNameLst>
                                      </p:cBhvr>
                                      <p:to>
                                        <p:strVal val="visible"/>
                                      </p:to>
                                    </p:set>
                                    <p:anim calcmode="lin" valueType="num">
                                      <p:cBhvr additive="base">
                                        <p:cTn id="13" dur="500" fill="hold"/>
                                        <p:tgtEl>
                                          <p:spTgt spid="2048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03">
                                            <p:txEl>
                                              <p:pRg st="1" end="1"/>
                                            </p:txEl>
                                          </p:spTgt>
                                        </p:tgtEl>
                                        <p:attrNameLst>
                                          <p:attrName>style.visibility</p:attrName>
                                        </p:attrNameLst>
                                      </p:cBhvr>
                                      <p:to>
                                        <p:strVal val="visible"/>
                                      </p:to>
                                    </p:set>
                                    <p:anim calcmode="lin" valueType="num">
                                      <p:cBhvr additive="base">
                                        <p:cTn id="19" dur="500" fill="hold"/>
                                        <p:tgtEl>
                                          <p:spTgt spid="20480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4803">
                                            <p:txEl>
                                              <p:pRg st="2" end="2"/>
                                            </p:txEl>
                                          </p:spTgt>
                                        </p:tgtEl>
                                        <p:attrNameLst>
                                          <p:attrName>style.visibility</p:attrName>
                                        </p:attrNameLst>
                                      </p:cBhvr>
                                      <p:to>
                                        <p:strVal val="visible"/>
                                      </p:to>
                                    </p:set>
                                    <p:anim calcmode="lin" valueType="num">
                                      <p:cBhvr additive="base">
                                        <p:cTn id="25" dur="500" fill="hold"/>
                                        <p:tgtEl>
                                          <p:spTgt spid="20480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04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4803">
                                            <p:txEl>
                                              <p:pRg st="3" end="3"/>
                                            </p:txEl>
                                          </p:spTgt>
                                        </p:tgtEl>
                                        <p:attrNameLst>
                                          <p:attrName>style.visibility</p:attrName>
                                        </p:attrNameLst>
                                      </p:cBhvr>
                                      <p:to>
                                        <p:strVal val="visible"/>
                                      </p:to>
                                    </p:set>
                                    <p:anim calcmode="lin" valueType="num">
                                      <p:cBhvr additive="base">
                                        <p:cTn id="31" dur="500" fill="hold"/>
                                        <p:tgtEl>
                                          <p:spTgt spid="20480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048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4803">
                                            <p:txEl>
                                              <p:pRg st="4" end="4"/>
                                            </p:txEl>
                                          </p:spTgt>
                                        </p:tgtEl>
                                        <p:attrNameLst>
                                          <p:attrName>style.visibility</p:attrName>
                                        </p:attrNameLst>
                                      </p:cBhvr>
                                      <p:to>
                                        <p:strVal val="visible"/>
                                      </p:to>
                                    </p:set>
                                    <p:anim calcmode="lin" valueType="num">
                                      <p:cBhvr additive="base">
                                        <p:cTn id="37" dur="500" fill="hold"/>
                                        <p:tgtEl>
                                          <p:spTgt spid="20480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048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4803">
                                            <p:txEl>
                                              <p:pRg st="5" end="5"/>
                                            </p:txEl>
                                          </p:spTgt>
                                        </p:tgtEl>
                                        <p:attrNameLst>
                                          <p:attrName>style.visibility</p:attrName>
                                        </p:attrNameLst>
                                      </p:cBhvr>
                                      <p:to>
                                        <p:strVal val="visible"/>
                                      </p:to>
                                    </p:set>
                                    <p:anim calcmode="lin" valueType="num">
                                      <p:cBhvr additive="base">
                                        <p:cTn id="43" dur="500" fill="hold"/>
                                        <p:tgtEl>
                                          <p:spTgt spid="20480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048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04803">
                                            <p:txEl>
                                              <p:pRg st="6" end="6"/>
                                            </p:txEl>
                                          </p:spTgt>
                                        </p:tgtEl>
                                        <p:attrNameLst>
                                          <p:attrName>style.visibility</p:attrName>
                                        </p:attrNameLst>
                                      </p:cBhvr>
                                      <p:to>
                                        <p:strVal val="visible"/>
                                      </p:to>
                                    </p:set>
                                    <p:anim calcmode="lin" valueType="num">
                                      <p:cBhvr additive="base">
                                        <p:cTn id="49" dur="500" fill="hold"/>
                                        <p:tgtEl>
                                          <p:spTgt spid="20480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048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2800" b="1" dirty="0"/>
              <a:t>Σχετικά με τις σωματικές δομές και λειτουργίες</a:t>
            </a:r>
          </a:p>
        </p:txBody>
      </p:sp>
      <p:sp>
        <p:nvSpPr>
          <p:cNvPr id="3" name="2 - Θέση περιεχομένου"/>
          <p:cNvSpPr>
            <a:spLocks noGrp="1"/>
          </p:cNvSpPr>
          <p:nvPr>
            <p:ph sz="quarter" idx="1"/>
          </p:nvPr>
        </p:nvSpPr>
        <p:spPr>
          <a:xfrm>
            <a:off x="2136775" y="1600200"/>
            <a:ext cx="8153400" cy="4686300"/>
          </a:xfrm>
          <a:solidFill>
            <a:schemeClr val="accent2">
              <a:lumMod val="75000"/>
            </a:schemeClr>
          </a:solidFill>
        </p:spPr>
        <p:txBody>
          <a:bodyPr/>
          <a:lstStyle/>
          <a:p>
            <a:pPr algn="just">
              <a:buClr>
                <a:schemeClr val="bg1"/>
              </a:buClr>
              <a:defRPr/>
            </a:pPr>
            <a:r>
              <a:rPr lang="el-GR" dirty="0">
                <a:solidFill>
                  <a:schemeClr val="bg1"/>
                </a:solidFill>
              </a:rPr>
              <a:t>Απουσία, περιορισμός στις σωματικές λειτουργίες και δομές οφείλεται σε ασθένεια, στέρηση, ανικανότητα ή σε άλλες αρνητικές εμπειρίες ζωής</a:t>
            </a:r>
          </a:p>
          <a:p>
            <a:pPr algn="just">
              <a:buClr>
                <a:schemeClr val="bg1"/>
              </a:buClr>
              <a:defRPr/>
            </a:pPr>
            <a:r>
              <a:rPr lang="el-GR" dirty="0">
                <a:solidFill>
                  <a:schemeClr val="bg1"/>
                </a:solidFill>
              </a:rPr>
              <a:t>Οι σωματικές λειτουργίες και δομές επηρεάζουν τις δεξιότητες εκτέλεσης και κατά συνέπεια την εκτέλεση έργου του ατόμου</a:t>
            </a:r>
          </a:p>
          <a:p>
            <a:pPr algn="just">
              <a:buClr>
                <a:schemeClr val="bg1"/>
              </a:buClr>
              <a:defRPr/>
            </a:pPr>
            <a:r>
              <a:rPr lang="el-GR" dirty="0">
                <a:solidFill>
                  <a:schemeClr val="bg1"/>
                </a:solidFill>
              </a:rPr>
              <a:t>Οι σωματικές λειτουργίες και δομές επηρεάζονται και αυτές από τις δεξιότητες εκτέλεσης, τα μοτίβα εκτέλεσης, τα πλαίσια και τα περιβάλλοντα αλλά και από την ίδια την εμπειρία έργου</a:t>
            </a:r>
            <a:r>
              <a:rPr lang="el-GR"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b="1" dirty="0"/>
              <a:t>Μοτίβα Εκτέλεσης Έργου</a:t>
            </a:r>
            <a:endParaRPr lang="el-GR" dirty="0"/>
          </a:p>
        </p:txBody>
      </p:sp>
      <p:sp>
        <p:nvSpPr>
          <p:cNvPr id="206851" name="2 - Θέση περιεχομένου"/>
          <p:cNvSpPr>
            <a:spLocks noGrp="1"/>
          </p:cNvSpPr>
          <p:nvPr>
            <p:ph sz="quarter" idx="1"/>
          </p:nvPr>
        </p:nvSpPr>
        <p:spPr>
          <a:xfrm>
            <a:off x="2136776" y="1600200"/>
            <a:ext cx="3743325" cy="4495800"/>
          </a:xfrm>
          <a:solidFill>
            <a:schemeClr val="accent2">
              <a:lumMod val="75000"/>
            </a:schemeClr>
          </a:solidFill>
        </p:spPr>
        <p:txBody>
          <a:bodyPr/>
          <a:lstStyle/>
          <a:p>
            <a:pPr>
              <a:buClr>
                <a:schemeClr val="bg1"/>
              </a:buClr>
              <a:defRPr/>
            </a:pPr>
            <a:r>
              <a:rPr lang="el-GR" sz="3600">
                <a:solidFill>
                  <a:schemeClr val="bg1"/>
                </a:solidFill>
              </a:rPr>
              <a:t>Συνήθειες</a:t>
            </a:r>
          </a:p>
          <a:p>
            <a:pPr>
              <a:buClr>
                <a:schemeClr val="bg1"/>
              </a:buClr>
              <a:defRPr/>
            </a:pPr>
            <a:r>
              <a:rPr lang="el-GR" sz="3600">
                <a:solidFill>
                  <a:schemeClr val="bg1"/>
                </a:solidFill>
              </a:rPr>
              <a:t>Ρουτίνες</a:t>
            </a:r>
          </a:p>
          <a:p>
            <a:pPr>
              <a:buClr>
                <a:schemeClr val="bg1"/>
              </a:buClr>
              <a:defRPr/>
            </a:pPr>
            <a:r>
              <a:rPr lang="el-GR" sz="3600">
                <a:solidFill>
                  <a:schemeClr val="bg1"/>
                </a:solidFill>
              </a:rPr>
              <a:t>Τελετουργίες</a:t>
            </a:r>
          </a:p>
          <a:p>
            <a:pPr>
              <a:buClr>
                <a:schemeClr val="bg1"/>
              </a:buClr>
              <a:defRPr/>
            </a:pPr>
            <a:r>
              <a:rPr lang="el-GR" sz="3600">
                <a:solidFill>
                  <a:schemeClr val="bg1"/>
                </a:solidFill>
              </a:rPr>
              <a:t>Ρόλους</a:t>
            </a:r>
          </a:p>
          <a:p>
            <a:pPr>
              <a:defRPr/>
            </a:pP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3887788" cy="990600"/>
          </a:xfrm>
          <a:solidFill>
            <a:schemeClr val="accent1">
              <a:lumMod val="40000"/>
              <a:lumOff val="60000"/>
            </a:schemeClr>
          </a:solidFill>
        </p:spPr>
        <p:txBody>
          <a:bodyPr/>
          <a:lstStyle/>
          <a:p>
            <a:pPr algn="ctr">
              <a:defRPr/>
            </a:pPr>
            <a:r>
              <a:rPr lang="el-GR" sz="3200" b="1" dirty="0"/>
              <a:t>Συνήθειες</a:t>
            </a:r>
            <a:r>
              <a:rPr lang="el-GR" sz="3200" dirty="0"/>
              <a:t> </a:t>
            </a:r>
            <a:r>
              <a:rPr lang="el-GR" sz="3200" b="1" dirty="0"/>
              <a:t>(</a:t>
            </a:r>
            <a:r>
              <a:rPr lang="en-US" sz="3200" b="1" dirty="0"/>
              <a:t>habits</a:t>
            </a:r>
            <a:r>
              <a:rPr lang="el-GR" sz="3200" b="1" dirty="0"/>
              <a:t>)</a:t>
            </a:r>
          </a:p>
        </p:txBody>
      </p:sp>
      <p:sp>
        <p:nvSpPr>
          <p:cNvPr id="3" name="2 - Θέση περιεχομένου"/>
          <p:cNvSpPr>
            <a:spLocks noGrp="1"/>
          </p:cNvSpPr>
          <p:nvPr>
            <p:ph sz="quarter" idx="1"/>
          </p:nvPr>
        </p:nvSpPr>
        <p:spPr>
          <a:xfrm>
            <a:off x="2136775" y="1214438"/>
            <a:ext cx="8153400" cy="5472112"/>
          </a:xfrm>
          <a:solidFill>
            <a:schemeClr val="accent2">
              <a:lumMod val="75000"/>
            </a:schemeClr>
          </a:solidFill>
          <a:ln>
            <a:solidFill>
              <a:schemeClr val="accent2"/>
            </a:solidFill>
          </a:ln>
        </p:spPr>
        <p:txBody>
          <a:bodyPr/>
          <a:lstStyle/>
          <a:p>
            <a:pPr algn="just">
              <a:buClr>
                <a:schemeClr val="bg1"/>
              </a:buClr>
              <a:defRPr/>
            </a:pPr>
            <a:r>
              <a:rPr lang="el-GR" dirty="0">
                <a:solidFill>
                  <a:schemeClr val="bg1"/>
                </a:solidFill>
              </a:rPr>
              <a:t>Συγκεκριμένες, αυτόματες, επαναλαμβανόμενες συμπεριφορές που επιδέχονται ελάχιστη τροποποίηση</a:t>
            </a:r>
          </a:p>
          <a:p>
            <a:pPr algn="just">
              <a:buClr>
                <a:schemeClr val="bg1"/>
              </a:buClr>
              <a:defRPr/>
            </a:pPr>
            <a:r>
              <a:rPr lang="el-GR" dirty="0">
                <a:solidFill>
                  <a:schemeClr val="bg1"/>
                </a:solidFill>
              </a:rPr>
              <a:t>Οι καθημερινές συνήθειες δημιουργούνται επαναλαμβάνοντας σταθερά και με τον ίδιο τρόπο την ίδια ενέργεια, δραστηριότητα, έργο ή ρουτίνα. </a:t>
            </a:r>
          </a:p>
          <a:p>
            <a:pPr algn="just">
              <a:buClr>
                <a:schemeClr val="bg1"/>
              </a:buClr>
              <a:defRPr/>
            </a:pPr>
            <a:r>
              <a:rPr lang="el-GR" sz="2800" dirty="0">
                <a:solidFill>
                  <a:schemeClr val="bg1"/>
                </a:solidFill>
              </a:rPr>
              <a:t>Υπάρχουν ωφέλιμες και βλαπτικές για την υγεία μας συνήθειες</a:t>
            </a:r>
          </a:p>
        </p:txBody>
      </p:sp>
      <p:sp>
        <p:nvSpPr>
          <p:cNvPr id="176132" name="AutoShape 5" descr="Αποτέλεσμα εικόνας για habits"/>
          <p:cNvSpPr>
            <a:spLocks noChangeAspect="1" noChangeArrowheads="1"/>
          </p:cNvSpPr>
          <p:nvPr/>
        </p:nvSpPr>
        <p:spPr bwMode="auto">
          <a:xfrm>
            <a:off x="1679575" y="-144463"/>
            <a:ext cx="304800" cy="304801"/>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1 - Τίτλος"/>
          <p:cNvSpPr>
            <a:spLocks noGrp="1"/>
          </p:cNvSpPr>
          <p:nvPr>
            <p:ph type="title"/>
          </p:nvPr>
        </p:nvSpPr>
        <p:spPr>
          <a:xfrm>
            <a:off x="2136775" y="228600"/>
            <a:ext cx="8153400" cy="990600"/>
          </a:xfrm>
        </p:spPr>
        <p:txBody>
          <a:bodyPr/>
          <a:lstStyle/>
          <a:p>
            <a:endParaRPr lang="el-GR"/>
          </a:p>
        </p:txBody>
      </p:sp>
      <p:sp>
        <p:nvSpPr>
          <p:cNvPr id="3" name="2 - Θέση περιεχομένου"/>
          <p:cNvSpPr>
            <a:spLocks noGrp="1"/>
          </p:cNvSpPr>
          <p:nvPr>
            <p:ph sz="quarter" idx="1"/>
          </p:nvPr>
        </p:nvSpPr>
        <p:spPr>
          <a:xfrm>
            <a:off x="2136775" y="1816101"/>
            <a:ext cx="8153400" cy="4060825"/>
          </a:xfrm>
          <a:solidFill>
            <a:schemeClr val="accent2">
              <a:lumMod val="75000"/>
            </a:schemeClr>
          </a:solidFill>
        </p:spPr>
        <p:txBody>
          <a:bodyPr/>
          <a:lstStyle/>
          <a:p>
            <a:pPr algn="just">
              <a:defRPr/>
            </a:pPr>
            <a:r>
              <a:rPr lang="el-GR" sz="2400" dirty="0">
                <a:solidFill>
                  <a:schemeClr val="bg1"/>
                </a:solidFill>
              </a:rPr>
              <a:t>Οι εργοθεραπευτές αξιολογούν και παρεμβαίνουν σε όλους τους τομείς και στις μεταξύ τους αλληλεπιδράσεις </a:t>
            </a:r>
          </a:p>
          <a:p>
            <a:pPr algn="just">
              <a:defRPr/>
            </a:pPr>
            <a:r>
              <a:rPr lang="el-GR" sz="2400" dirty="0">
                <a:solidFill>
                  <a:schemeClr val="bg1"/>
                </a:solidFill>
              </a:rPr>
              <a:t>Η σημασία αυτής της αλληλεπίδρασης είναι πολύ μεγάλη και ξεχωρίζει την </a:t>
            </a:r>
            <a:r>
              <a:rPr lang="el-GR" sz="2400" dirty="0" err="1">
                <a:solidFill>
                  <a:schemeClr val="bg1"/>
                </a:solidFill>
              </a:rPr>
              <a:t>Εργοθεραπεία</a:t>
            </a:r>
            <a:r>
              <a:rPr lang="el-GR" sz="2400" dirty="0">
                <a:solidFill>
                  <a:schemeClr val="bg1"/>
                </a:solidFill>
              </a:rPr>
              <a:t> από τις άλλες ειδικότητες εφόσον εστιάζει στο όλον και όχι σε απομονωμένα και αποσπασμένα τμήματα της ανθρώπινης λειτουργίας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4103688" cy="990600"/>
          </a:xfrm>
          <a:solidFill>
            <a:schemeClr val="accent1">
              <a:lumMod val="40000"/>
              <a:lumOff val="60000"/>
            </a:schemeClr>
          </a:solidFill>
        </p:spPr>
        <p:txBody>
          <a:bodyPr/>
          <a:lstStyle/>
          <a:p>
            <a:pPr algn="ctr">
              <a:defRPr/>
            </a:pPr>
            <a:r>
              <a:rPr lang="el-GR" sz="3200" b="1" dirty="0"/>
              <a:t>Ρουτίνες (</a:t>
            </a:r>
            <a:r>
              <a:rPr lang="en-US" sz="3200" b="1" dirty="0"/>
              <a:t>routines</a:t>
            </a:r>
            <a:r>
              <a:rPr lang="el-GR" sz="3200" b="1" dirty="0"/>
              <a:t>)</a:t>
            </a:r>
          </a:p>
        </p:txBody>
      </p:sp>
      <p:sp>
        <p:nvSpPr>
          <p:cNvPr id="3" name="2 - Θέση περιεχομένου"/>
          <p:cNvSpPr>
            <a:spLocks noGrp="1"/>
          </p:cNvSpPr>
          <p:nvPr>
            <p:ph sz="quarter" idx="1"/>
          </p:nvPr>
        </p:nvSpPr>
        <p:spPr>
          <a:xfrm>
            <a:off x="2063750" y="2173288"/>
            <a:ext cx="8153400" cy="449580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Υψηλού επιπέδου συνήθειες που περιλαμβάνουν συνδυασμό και διαδοχή ενεργειών, δραστηριοτήτων και έργων </a:t>
            </a:r>
          </a:p>
          <a:p>
            <a:pPr algn="just">
              <a:buClr>
                <a:schemeClr val="bg1"/>
              </a:buClr>
              <a:buFont typeface="Wingdings" pitchFamily="2" charset="2"/>
              <a:buChar char="Ø"/>
              <a:defRPr/>
            </a:pPr>
            <a:r>
              <a:rPr lang="el-GR" sz="2400" dirty="0">
                <a:solidFill>
                  <a:schemeClr val="bg1"/>
                </a:solidFill>
              </a:rPr>
              <a:t>Παρέχουν δομή και οργάνωση στην καθημερινή ζωή των ατόμων </a:t>
            </a:r>
          </a:p>
          <a:p>
            <a:pPr algn="just">
              <a:buClr>
                <a:schemeClr val="bg1"/>
              </a:buClr>
              <a:buFont typeface="Wingdings" pitchFamily="2" charset="2"/>
              <a:buChar char="Ø"/>
              <a:defRPr/>
            </a:pPr>
            <a:r>
              <a:rPr lang="el-GR" sz="2400" dirty="0">
                <a:solidFill>
                  <a:schemeClr val="bg1"/>
                </a:solidFill>
              </a:rPr>
              <a:t>Οι περισσότεροι άνθρωποι αναπτύσσουν ρουτίνες που τους βοηθούν να «κινηθούν» ικανοποιητικά μέσα στο χρόνο και στο χώρο της καθημερινής τους ζωής</a:t>
            </a:r>
          </a:p>
          <a:p>
            <a:pPr algn="just">
              <a:buClr>
                <a:schemeClr val="bg1"/>
              </a:buClr>
              <a:buFont typeface="Wingdings" pitchFamily="2" charset="2"/>
              <a:buChar char="Ø"/>
              <a:defRPr/>
            </a:pPr>
            <a:r>
              <a:rPr lang="el-GR" sz="2400" dirty="0">
                <a:solidFill>
                  <a:schemeClr val="bg1"/>
                </a:solidFill>
              </a:rPr>
              <a:t>Παράδειγμα: η πρωινή ρουτίνα που περιλαμβάνει  ασκήσεις, πρωινό με τα απαραίτητα διατροφικά στοιχεία και μετά δουλειά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8" name="1 - Τίτλος"/>
          <p:cNvSpPr>
            <a:spLocks noGrp="1"/>
          </p:cNvSpPr>
          <p:nvPr>
            <p:ph type="title"/>
          </p:nvPr>
        </p:nvSpPr>
        <p:spPr>
          <a:xfrm>
            <a:off x="2136775" y="228600"/>
            <a:ext cx="8153400" cy="990600"/>
          </a:xfrm>
        </p:spPr>
        <p:txBody>
          <a:bodyPr/>
          <a:lstStyle/>
          <a:p>
            <a:endParaRPr lang="el-GR"/>
          </a:p>
        </p:txBody>
      </p:sp>
      <p:sp>
        <p:nvSpPr>
          <p:cNvPr id="3" name="2 - Θέση περιεχομένου"/>
          <p:cNvSpPr>
            <a:spLocks noGrp="1"/>
          </p:cNvSpPr>
          <p:nvPr>
            <p:ph sz="quarter" idx="1"/>
          </p:nvPr>
        </p:nvSpPr>
        <p:spPr>
          <a:xfrm>
            <a:off x="2208213" y="1844675"/>
            <a:ext cx="7416800" cy="4032250"/>
          </a:xfrm>
          <a:solidFill>
            <a:schemeClr val="accent2">
              <a:lumMod val="75000"/>
            </a:schemeClr>
          </a:solidFill>
        </p:spPr>
        <p:txBody>
          <a:bodyPr/>
          <a:lstStyle/>
          <a:p>
            <a:pPr algn="just">
              <a:defRPr/>
            </a:pPr>
            <a:r>
              <a:rPr lang="en-US" sz="2800" dirty="0">
                <a:solidFill>
                  <a:schemeClr val="bg1"/>
                </a:solidFill>
              </a:rPr>
              <a:t>A</a:t>
            </a:r>
            <a:r>
              <a:rPr lang="el-GR" sz="2800" dirty="0" err="1">
                <a:solidFill>
                  <a:schemeClr val="bg1"/>
                </a:solidFill>
              </a:rPr>
              <a:t>πουσία</a:t>
            </a:r>
            <a:r>
              <a:rPr lang="el-GR" sz="2800" dirty="0">
                <a:solidFill>
                  <a:schemeClr val="bg1"/>
                </a:solidFill>
              </a:rPr>
              <a:t> ρουτινών σε άτομα με διαταραχές, θέτει τα άτομα σε κίνδυνο ανάπτυξης περαιτέρω σωματικών και συναισθηματικών διαταραχών όπως κατάθλιψης ή διαταραχών ύπνου</a:t>
            </a:r>
          </a:p>
          <a:p>
            <a:pPr algn="just">
              <a:defRPr/>
            </a:pPr>
            <a:r>
              <a:rPr lang="el-GR" sz="2800" dirty="0">
                <a:solidFill>
                  <a:schemeClr val="bg1"/>
                </a:solidFill>
              </a:rPr>
              <a:t> Οι ρουτίνες έργων μπορεί να έχουν ωφέλιμες και βλαπτικές συνέπειες στην καθημερινότητα και υγεία του ατόμου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6" y="228600"/>
            <a:ext cx="7343775" cy="990600"/>
          </a:xfrm>
          <a:solidFill>
            <a:schemeClr val="accent1">
              <a:lumMod val="40000"/>
              <a:lumOff val="60000"/>
            </a:schemeClr>
          </a:solidFill>
        </p:spPr>
        <p:txBody>
          <a:bodyPr/>
          <a:lstStyle/>
          <a:p>
            <a:pPr algn="ctr">
              <a:defRPr/>
            </a:pPr>
            <a:r>
              <a:rPr lang="el-GR" b="1" dirty="0"/>
              <a:t>Τελετουργίες (</a:t>
            </a:r>
            <a:r>
              <a:rPr lang="en-US" b="1" dirty="0"/>
              <a:t>rituals)</a:t>
            </a:r>
            <a:endParaRPr lang="el-GR" b="1" dirty="0"/>
          </a:p>
        </p:txBody>
      </p:sp>
      <p:sp>
        <p:nvSpPr>
          <p:cNvPr id="3" name="2 - Θέση περιεχομένου"/>
          <p:cNvSpPr>
            <a:spLocks noGrp="1"/>
          </p:cNvSpPr>
          <p:nvPr>
            <p:ph sz="quarter" idx="1"/>
          </p:nvPr>
        </p:nvSpPr>
        <p:spPr>
          <a:xfrm>
            <a:off x="2095500" y="1957388"/>
            <a:ext cx="8123238" cy="4495800"/>
          </a:xfrm>
          <a:solidFill>
            <a:schemeClr val="accent2">
              <a:lumMod val="75000"/>
            </a:schemeClr>
          </a:solidFill>
        </p:spPr>
        <p:txBody>
          <a:bodyPr/>
          <a:lstStyle/>
          <a:p>
            <a:pPr algn="just">
              <a:defRPr/>
            </a:pPr>
            <a:r>
              <a:rPr lang="el-GR" dirty="0">
                <a:solidFill>
                  <a:schemeClr val="bg1"/>
                </a:solidFill>
              </a:rPr>
              <a:t>Συμβολικές δράσεις με πνευματικό, πολιτισμικό και κοινωνικό νόημα</a:t>
            </a:r>
          </a:p>
          <a:p>
            <a:pPr algn="just">
              <a:defRPr/>
            </a:pPr>
            <a:r>
              <a:rPr lang="el-GR" dirty="0">
                <a:solidFill>
                  <a:schemeClr val="bg1"/>
                </a:solidFill>
              </a:rPr>
              <a:t>Διαφέρουν από τις ρουτίνες ως προς το ότι περιέχουν ισχυρά στοιχεία συμβολισμού και συχνά αποτελούν αντανάκλαση της κουλτούρας του ατόμου</a:t>
            </a:r>
          </a:p>
          <a:p>
            <a:pPr algn="just">
              <a:defRPr/>
            </a:pPr>
            <a:r>
              <a:rPr lang="el-GR" dirty="0">
                <a:solidFill>
                  <a:schemeClr val="bg1"/>
                </a:solidFill>
              </a:rPr>
              <a:t>Παραδείγματα: θρησκευτικές δραστηριότητες όπως το βάπτισμα, η παρακολούθηση λειτουργιών της μεγάλης εβδομάδας κατά την περίοδο του Πάσχα, οι παρελάσεις ή οι αποφοιτήσεις από τα σχολεία</a:t>
            </a:r>
          </a:p>
          <a:p>
            <a:pPr algn="just">
              <a:defRPr/>
            </a:pPr>
            <a:r>
              <a:rPr lang="el-GR" dirty="0">
                <a:solidFill>
                  <a:schemeClr val="bg1"/>
                </a:solidFill>
              </a:rPr>
              <a:t>Συνήθως είναι ομαδικές δραστηριότητες αλλά μπορεί να είναι και ατομικές όπως η καθημερινή προσευχή ενός ατόμου</a:t>
            </a:r>
          </a:p>
          <a:p>
            <a:pPr algn="just">
              <a:defRPr/>
            </a:pPr>
            <a:r>
              <a:rPr lang="el-GR" dirty="0">
                <a:solidFill>
                  <a:schemeClr val="bg1"/>
                </a:solidFill>
              </a:rPr>
              <a:t>Οι τελετουργίες προσφέρουν στα άτομα μια ευκαιρία να αποκτήσουν μια αίσθηση νοήματος στη ζωή, συνεισφέρουν στην ταυτότητα του ατόμου και ενισχύουν τις αξίες και τις πεποιθήσεις του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2136776" y="228600"/>
            <a:ext cx="7991475" cy="990600"/>
          </a:xfrm>
          <a:solidFill>
            <a:schemeClr val="accent1">
              <a:lumMod val="40000"/>
              <a:lumOff val="60000"/>
            </a:schemeClr>
          </a:solidFill>
        </p:spPr>
        <p:txBody>
          <a:bodyPr/>
          <a:lstStyle/>
          <a:p>
            <a:pPr algn="ctr">
              <a:defRPr/>
            </a:pPr>
            <a:r>
              <a:rPr lang="el-GR" b="1" dirty="0"/>
              <a:t>Ρόλοι (</a:t>
            </a:r>
            <a:r>
              <a:rPr lang="en-US" b="1" dirty="0"/>
              <a:t>roles)</a:t>
            </a:r>
            <a:endParaRPr lang="el-GR" b="1" dirty="0"/>
          </a:p>
        </p:txBody>
      </p:sp>
      <p:sp>
        <p:nvSpPr>
          <p:cNvPr id="8" name="7 - Θέση περιεχομένου"/>
          <p:cNvSpPr>
            <a:spLocks noGrp="1"/>
          </p:cNvSpPr>
          <p:nvPr>
            <p:ph sz="quarter" idx="1"/>
          </p:nvPr>
        </p:nvSpPr>
        <p:spPr>
          <a:xfrm>
            <a:off x="1881189" y="2003425"/>
            <a:ext cx="8643937" cy="4521200"/>
          </a:xfrm>
          <a:solidFill>
            <a:schemeClr val="accent2">
              <a:lumMod val="75000"/>
            </a:schemeClr>
          </a:solidFill>
        </p:spPr>
        <p:txBody>
          <a:bodyPr/>
          <a:lstStyle/>
          <a:p>
            <a:pPr algn="just">
              <a:defRPr/>
            </a:pPr>
            <a:r>
              <a:rPr lang="el-GR" dirty="0">
                <a:solidFill>
                  <a:schemeClr val="bg1"/>
                </a:solidFill>
              </a:rPr>
              <a:t>Ομάδες συμπεριφορών με συγκεκριμένα δικαιώματα και υποχρεώσεις (φοιτητής, φίλος, στρατιώτης, εργάτης, θεατής)</a:t>
            </a:r>
          </a:p>
          <a:p>
            <a:pPr algn="just">
              <a:defRPr/>
            </a:pPr>
            <a:r>
              <a:rPr lang="el-GR" dirty="0">
                <a:solidFill>
                  <a:schemeClr val="bg1"/>
                </a:solidFill>
              </a:rPr>
              <a:t>Διαμορφώνονται από κοινωνία και πολιτισμό, καθορίζονται και από το ίδιο το άτομο</a:t>
            </a:r>
          </a:p>
          <a:p>
            <a:pPr algn="just">
              <a:defRPr/>
            </a:pPr>
            <a:r>
              <a:rPr lang="el-GR" dirty="0">
                <a:solidFill>
                  <a:schemeClr val="bg1"/>
                </a:solidFill>
              </a:rPr>
              <a:t>Η εκτέλεση ρόλου απαιτεί από το άτομο εκτέλεση σειράς δραστηριοτήτων και  συμμετοχή σε έργα που αφορούν στο ρόλο αυτό π.χ. ρόλος του φίλου</a:t>
            </a:r>
          </a:p>
          <a:p>
            <a:pPr algn="just">
              <a:defRPr/>
            </a:pPr>
            <a:r>
              <a:rPr lang="el-GR" dirty="0">
                <a:solidFill>
                  <a:schemeClr val="bg1"/>
                </a:solidFill>
              </a:rPr>
              <a:t>Οι ρόλοι είναι δυναμικοί και αλλάζουν στην πορεία της ζωής</a:t>
            </a:r>
          </a:p>
          <a:p>
            <a:pPr algn="just">
              <a:defRPr/>
            </a:pPr>
            <a:r>
              <a:rPr lang="el-GR" dirty="0">
                <a:solidFill>
                  <a:schemeClr val="bg1"/>
                </a:solidFill>
              </a:rPr>
              <a:t>Κάθε έργο μπορεί να αποτελεί μέρος διαφόρων ρόλων πχ η φροντίδα και το διάβασμα των παιδιών αποτελούν έργα και του ρόλου του γονέα αλλά και του δασκάλου</a:t>
            </a:r>
          </a:p>
          <a:p>
            <a:pPr algn="just">
              <a:defRPr/>
            </a:pPr>
            <a:r>
              <a:rPr lang="el-GR" dirty="0">
                <a:solidFill>
                  <a:schemeClr val="bg1"/>
                </a:solidFill>
              </a:rPr>
              <a:t>Τα άτομα βιώνουν μέσα από τους ρόλους τους αίσθηση σκοπού, ταυτότητας και δομής</a:t>
            </a:r>
          </a:p>
        </p:txBody>
      </p:sp>
      <p:sp>
        <p:nvSpPr>
          <p:cNvPr id="180228" name="AutoShape 5" descr="Αποτέλεσμα εικόνας για Roles"/>
          <p:cNvSpPr>
            <a:spLocks noChangeAspect="1" noChangeArrowheads="1"/>
          </p:cNvSpPr>
          <p:nvPr/>
        </p:nvSpPr>
        <p:spPr bwMode="auto">
          <a:xfrm>
            <a:off x="1679575" y="-966788"/>
            <a:ext cx="5143500" cy="2019301"/>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additive="base">
                                        <p:cTn id="7" dur="500" fill="hold"/>
                                        <p:tgtEl>
                                          <p:spTgt spid="8">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 calcmode="lin" valueType="num">
                                      <p:cBhvr additive="base">
                                        <p:cTn id="19"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additive="base">
                                        <p:cTn id="2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xEl>
                                              <p:pRg st="3" end="3"/>
                                            </p:txEl>
                                          </p:spTgt>
                                        </p:tgtEl>
                                        <p:attrNameLst>
                                          <p:attrName>style.visibility</p:attrName>
                                        </p:attrNameLst>
                                      </p:cBhvr>
                                      <p:to>
                                        <p:strVal val="visible"/>
                                      </p:to>
                                    </p:set>
                                    <p:anim calcmode="lin" valueType="num">
                                      <p:cBhvr additive="base">
                                        <p:cTn id="3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 calcmode="lin" valueType="num">
                                      <p:cBhvr additive="base">
                                        <p:cTn id="3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xEl>
                                              <p:pRg st="5" end="5"/>
                                            </p:txEl>
                                          </p:spTgt>
                                        </p:tgtEl>
                                        <p:attrNameLst>
                                          <p:attrName>style.visibility</p:attrName>
                                        </p:attrNameLst>
                                      </p:cBhvr>
                                      <p:to>
                                        <p:strVal val="visible"/>
                                      </p:to>
                                    </p:set>
                                    <p:anim calcmode="lin" valueType="num">
                                      <p:cBhvr additive="base">
                                        <p:cTn id="43"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b="1" dirty="0"/>
              <a:t>Σημαντικές παραδοχές για τα μοτίβα</a:t>
            </a:r>
          </a:p>
        </p:txBody>
      </p:sp>
      <p:sp>
        <p:nvSpPr>
          <p:cNvPr id="3" name="2 - Θέση περιεχομένου"/>
          <p:cNvSpPr>
            <a:spLocks noGrp="1"/>
          </p:cNvSpPr>
          <p:nvPr>
            <p:ph sz="quarter" idx="1"/>
          </p:nvPr>
        </p:nvSpPr>
        <p:spPr>
          <a:xfrm>
            <a:off x="2095500" y="1643064"/>
            <a:ext cx="8072438" cy="4143375"/>
          </a:xfrm>
          <a:solidFill>
            <a:schemeClr val="accent2">
              <a:lumMod val="75000"/>
            </a:schemeClr>
          </a:solidFill>
        </p:spPr>
        <p:txBody>
          <a:bodyPr/>
          <a:lstStyle/>
          <a:p>
            <a:pPr algn="just">
              <a:defRPr/>
            </a:pPr>
            <a:r>
              <a:rPr lang="el-GR" sz="2400" dirty="0">
                <a:solidFill>
                  <a:schemeClr val="bg1"/>
                </a:solidFill>
              </a:rPr>
              <a:t>Τα μοτίβα αλλάζουν σε διαφορετικές περιόδους της ζωής π.χ. στην παιδική ηλικία τα παιδιά περνούν το μεγαλύτερο μέρος του χρόνου τους σε έργα παιχνιδιού που είναι ζωτικά για τη σωματική τους ωρίμανση και μάθηση, ενώ στην περίοδο του σχολείου το παιχνίδι μειώνεται, και αυξάνει ο χρόνος που αφιερώνουν σε σχολικές δραστηριότητες </a:t>
            </a:r>
          </a:p>
          <a:p>
            <a:pPr algn="just">
              <a:defRPr/>
            </a:pPr>
            <a:r>
              <a:rPr lang="el-GR" sz="2400" dirty="0">
                <a:solidFill>
                  <a:schemeClr val="bg1"/>
                </a:solidFill>
              </a:rPr>
              <a:t>Αν τα άτομα δεν αναπτύξουν ένα θετικό μοτίβο εκτέλεσης έργων, η υγεία τους, η ευημερία και η συμμετοχή τους στη ζωή, τίθεται σε κίνδυνο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74825" y="228600"/>
            <a:ext cx="5976938" cy="990600"/>
          </a:xfrm>
          <a:solidFill>
            <a:schemeClr val="accent1">
              <a:lumMod val="40000"/>
              <a:lumOff val="60000"/>
            </a:schemeClr>
          </a:solidFill>
        </p:spPr>
        <p:txBody>
          <a:bodyPr/>
          <a:lstStyle/>
          <a:p>
            <a:pPr algn="ctr">
              <a:defRPr/>
            </a:pPr>
            <a:r>
              <a:rPr lang="el-GR" sz="3200" b="1" dirty="0"/>
              <a:t>Πλαίσιο και Περιβάλλον</a:t>
            </a:r>
            <a:endParaRPr lang="el-GR" sz="3200" dirty="0"/>
          </a:p>
        </p:txBody>
      </p:sp>
      <p:sp>
        <p:nvSpPr>
          <p:cNvPr id="3" name="2 - Θέση περιεχομένου"/>
          <p:cNvSpPr>
            <a:spLocks noGrp="1"/>
          </p:cNvSpPr>
          <p:nvPr>
            <p:ph sz="quarter" idx="1"/>
          </p:nvPr>
        </p:nvSpPr>
        <p:spPr>
          <a:xfrm>
            <a:off x="1846263" y="1555750"/>
            <a:ext cx="7994650" cy="4249738"/>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Η εκτέλεση/συμμετοχή σε έργα πραγματοποιείται μέσα στο περιβάλλον το οποίο με τη σειρά του είναι τοποθετημένο μέσα σε ένα πλαίσιο</a:t>
            </a:r>
          </a:p>
          <a:p>
            <a:pPr algn="just">
              <a:buClr>
                <a:schemeClr val="bg1"/>
              </a:buClr>
              <a:buFont typeface="Wingdings" pitchFamily="2" charset="2"/>
              <a:buChar char="Ø"/>
              <a:defRPr/>
            </a:pPr>
            <a:r>
              <a:rPr lang="el-GR" sz="2400" b="1" dirty="0">
                <a:solidFill>
                  <a:schemeClr val="bg1"/>
                </a:solidFill>
              </a:rPr>
              <a:t>Περιβάλλον: </a:t>
            </a:r>
            <a:r>
              <a:rPr lang="el-GR" sz="2400" dirty="0">
                <a:solidFill>
                  <a:schemeClr val="bg1"/>
                </a:solidFill>
              </a:rPr>
              <a:t>άμεσο, αισθητό, φυσικό, κοινωνικό περιβάλλον στο οποίο προκύπτει ένα έργο</a:t>
            </a:r>
          </a:p>
          <a:p>
            <a:pPr algn="just">
              <a:buClr>
                <a:schemeClr val="bg1"/>
              </a:buClr>
              <a:buFont typeface="Wingdings" pitchFamily="2" charset="2"/>
              <a:buChar char="Ø"/>
              <a:defRPr/>
            </a:pPr>
            <a:r>
              <a:rPr lang="el-GR" sz="2400" b="1" dirty="0">
                <a:solidFill>
                  <a:schemeClr val="bg1"/>
                </a:solidFill>
              </a:rPr>
              <a:t>Πλαίσιο: </a:t>
            </a:r>
            <a:r>
              <a:rPr lang="el-GR" sz="2400" dirty="0">
                <a:solidFill>
                  <a:schemeClr val="bg1"/>
                </a:solidFill>
              </a:rPr>
              <a:t>στοιχεία είτε μέσα στο άτομο είτε έξω από αυτό, που είναι λιγότερο αισθητά από τα φυσικά και κοινωνικά περιβάλλοντα που ασκούν όμως μεγάλη επίδραση στην εκτέλεση (πολιτισμικά, προσωπικά, χρονικά </a:t>
            </a:r>
            <a:r>
              <a:rPr lang="el-GR" sz="2800" dirty="0">
                <a:solidFill>
                  <a:schemeClr val="bg1"/>
                </a:solidFill>
              </a:rPr>
              <a:t>και εικονικά) </a:t>
            </a:r>
          </a:p>
          <a:p>
            <a:pPr>
              <a:defRPr/>
            </a:pPr>
            <a:endParaRPr lang="el-GR" sz="2800" dirty="0"/>
          </a:p>
        </p:txBody>
      </p:sp>
      <p:sp>
        <p:nvSpPr>
          <p:cNvPr id="182276" name="AutoShape 5" descr="Αποτέλεσμα εικόνας για Context"/>
          <p:cNvSpPr>
            <a:spLocks noChangeAspect="1" noChangeArrowheads="1"/>
          </p:cNvSpPr>
          <p:nvPr/>
        </p:nvSpPr>
        <p:spPr bwMode="auto">
          <a:xfrm>
            <a:off x="1679576" y="-830263"/>
            <a:ext cx="2638425" cy="1733551"/>
          </a:xfrm>
          <a:prstGeom prst="rect">
            <a:avLst/>
          </a:prstGeom>
          <a:noFill/>
          <a:ln w="9525">
            <a:noFill/>
            <a:miter lim="800000"/>
            <a:headEnd/>
            <a:tailEnd/>
          </a:ln>
        </p:spPr>
        <p:txBody>
          <a:bodyPr/>
          <a:lstStyle/>
          <a:p>
            <a:endParaRPr lang="el-GR"/>
          </a:p>
        </p:txBody>
      </p:sp>
      <p:sp>
        <p:nvSpPr>
          <p:cNvPr id="182277" name="AutoShape 7" descr="Αποτέλεσμα εικόνας για Context"/>
          <p:cNvSpPr>
            <a:spLocks noChangeAspect="1" noChangeArrowheads="1"/>
          </p:cNvSpPr>
          <p:nvPr/>
        </p:nvSpPr>
        <p:spPr bwMode="auto">
          <a:xfrm>
            <a:off x="1679576" y="-830263"/>
            <a:ext cx="2638425" cy="1733551"/>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5543550" cy="990600"/>
          </a:xfrm>
          <a:solidFill>
            <a:schemeClr val="accent1">
              <a:lumMod val="40000"/>
              <a:lumOff val="60000"/>
            </a:schemeClr>
          </a:solidFill>
        </p:spPr>
        <p:txBody>
          <a:bodyPr/>
          <a:lstStyle/>
          <a:p>
            <a:pPr algn="ctr">
              <a:defRPr/>
            </a:pPr>
            <a:r>
              <a:rPr lang="el-GR" sz="3200" b="1" dirty="0"/>
              <a:t>Φυσικό περιβάλλον</a:t>
            </a:r>
            <a:endParaRPr lang="el-GR" sz="3200" dirty="0"/>
          </a:p>
        </p:txBody>
      </p:sp>
      <p:sp>
        <p:nvSpPr>
          <p:cNvPr id="3" name="2 - Θέση περιεχομένου"/>
          <p:cNvSpPr>
            <a:spLocks noGrp="1"/>
          </p:cNvSpPr>
          <p:nvPr>
            <p:ph sz="quarter" idx="1"/>
          </p:nvPr>
        </p:nvSpPr>
        <p:spPr>
          <a:xfrm>
            <a:off x="2136775" y="1989138"/>
            <a:ext cx="8153400" cy="391795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Αναφέρεται στα </a:t>
            </a:r>
            <a:r>
              <a:rPr lang="el-GR" sz="2400" i="1" dirty="0">
                <a:solidFill>
                  <a:schemeClr val="bg1"/>
                </a:solidFill>
              </a:rPr>
              <a:t>φυσικά στοιχεία</a:t>
            </a:r>
            <a:r>
              <a:rPr lang="el-GR" sz="2400" dirty="0">
                <a:solidFill>
                  <a:schemeClr val="bg1"/>
                </a:solidFill>
              </a:rPr>
              <a:t> που περιβάλλουν τα άτομα (γεωγραφική περιοχή, βουνά, θάλασσα), όσο και στα </a:t>
            </a:r>
            <a:r>
              <a:rPr lang="el-GR" sz="2400" i="1" dirty="0">
                <a:solidFill>
                  <a:schemeClr val="bg1"/>
                </a:solidFill>
              </a:rPr>
              <a:t>κατασκευασμένα στοιχεία</a:t>
            </a:r>
            <a:r>
              <a:rPr lang="el-GR" sz="2400" dirty="0">
                <a:solidFill>
                  <a:schemeClr val="bg1"/>
                </a:solidFill>
              </a:rPr>
              <a:t> (σπίτια, πόλεις, παιδικές χαρές, γήπεδα, δρόμοι, γέφυρες, έπιπλα)</a:t>
            </a:r>
          </a:p>
          <a:p>
            <a:pPr algn="just">
              <a:buClr>
                <a:schemeClr val="bg1"/>
              </a:buClr>
              <a:buFont typeface="Wingdings" pitchFamily="2" charset="2"/>
              <a:buChar char="Ø"/>
              <a:defRPr/>
            </a:pPr>
            <a:r>
              <a:rPr lang="el-GR" sz="2400" dirty="0">
                <a:solidFill>
                  <a:schemeClr val="bg1"/>
                </a:solidFill>
              </a:rPr>
              <a:t>Τα φυσικά αλλά και τα κατασκευασμένα περιβαλλοντικά στοιχεία παρέχουν δυνατότητες και ευκαιρίες για την εκτέλεση ποικίλλων έργων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3200" b="1" dirty="0"/>
              <a:t>Φυσικό περιβάλλον και συμμετοχή σε έργα</a:t>
            </a:r>
          </a:p>
        </p:txBody>
      </p:sp>
      <p:sp>
        <p:nvSpPr>
          <p:cNvPr id="3" name="2 - Θέση περιεχομένου"/>
          <p:cNvSpPr>
            <a:spLocks noGrp="1"/>
          </p:cNvSpPr>
          <p:nvPr>
            <p:ph sz="quarter" idx="1"/>
          </p:nvPr>
        </p:nvSpPr>
        <p:spPr>
          <a:xfrm>
            <a:off x="2136775" y="1557339"/>
            <a:ext cx="8153400" cy="5184775"/>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Τα στοιχεία του φυσικού περιβάλλοντος μπορεί να </a:t>
            </a:r>
            <a:r>
              <a:rPr lang="el-GR" i="1" dirty="0">
                <a:solidFill>
                  <a:schemeClr val="bg1"/>
                </a:solidFill>
              </a:rPr>
              <a:t>διευκολύνουν</a:t>
            </a:r>
            <a:r>
              <a:rPr lang="el-GR" dirty="0">
                <a:solidFill>
                  <a:schemeClr val="bg1"/>
                </a:solidFill>
              </a:rPr>
              <a:t>, να </a:t>
            </a:r>
            <a:r>
              <a:rPr lang="el-GR" i="1" dirty="0">
                <a:solidFill>
                  <a:schemeClr val="bg1"/>
                </a:solidFill>
              </a:rPr>
              <a:t>καθοδηγούν, </a:t>
            </a:r>
            <a:r>
              <a:rPr lang="el-GR" dirty="0">
                <a:solidFill>
                  <a:schemeClr val="bg1"/>
                </a:solidFill>
              </a:rPr>
              <a:t>να </a:t>
            </a:r>
            <a:r>
              <a:rPr lang="el-GR" i="1" dirty="0">
                <a:solidFill>
                  <a:schemeClr val="bg1"/>
                </a:solidFill>
              </a:rPr>
              <a:t>παρεμποδίζουν</a:t>
            </a:r>
            <a:r>
              <a:rPr lang="el-GR" dirty="0">
                <a:solidFill>
                  <a:schemeClr val="bg1"/>
                </a:solidFill>
              </a:rPr>
              <a:t> ή και να </a:t>
            </a:r>
            <a:r>
              <a:rPr lang="el-GR" i="1" dirty="0">
                <a:solidFill>
                  <a:schemeClr val="bg1"/>
                </a:solidFill>
              </a:rPr>
              <a:t>αποκλείουν</a:t>
            </a:r>
            <a:r>
              <a:rPr lang="el-GR" dirty="0">
                <a:solidFill>
                  <a:schemeClr val="bg1"/>
                </a:solidFill>
              </a:rPr>
              <a:t> τη συμμετοχή σε έργα</a:t>
            </a:r>
          </a:p>
          <a:p>
            <a:pPr algn="just">
              <a:buClr>
                <a:schemeClr val="bg1"/>
              </a:buClr>
              <a:buFont typeface="Wingdings" pitchFamily="2" charset="2"/>
              <a:buChar char="Ø"/>
              <a:defRPr/>
            </a:pPr>
            <a:r>
              <a:rPr lang="el-GR" dirty="0">
                <a:solidFill>
                  <a:schemeClr val="bg1"/>
                </a:solidFill>
              </a:rPr>
              <a:t>Ασανσέρ διευκολύνει τη μετακίνηση σε ορόφους, μια γέφυρα πάνω από ένα ποτάμι επιτρέπει τη μετακίνηση από ένα σημείο σε κάποιο άλλο, τα φανάρια και τα σήματα μας καθοδηγούν κατά την εκτέλεση των έργων </a:t>
            </a:r>
          </a:p>
          <a:p>
            <a:pPr algn="just">
              <a:buClr>
                <a:schemeClr val="bg1"/>
              </a:buClr>
              <a:buFont typeface="Wingdings" pitchFamily="2" charset="2"/>
              <a:buChar char="Ø"/>
              <a:defRPr/>
            </a:pPr>
            <a:r>
              <a:rPr lang="el-GR" dirty="0">
                <a:solidFill>
                  <a:schemeClr val="bg1"/>
                </a:solidFill>
              </a:rPr>
              <a:t>Τα πολλά σκαλιά, οι στενές πόρτες, οι </a:t>
            </a:r>
            <a:r>
              <a:rPr lang="el-GR" dirty="0" err="1">
                <a:solidFill>
                  <a:schemeClr val="bg1"/>
                </a:solidFill>
              </a:rPr>
              <a:t>κακοτράχηλοι</a:t>
            </a:r>
            <a:r>
              <a:rPr lang="el-GR" dirty="0">
                <a:solidFill>
                  <a:schemeClr val="bg1"/>
                </a:solidFill>
              </a:rPr>
              <a:t> δρόμοι, η τρικυμιώδης θάλασσα, οι παραμελημένες και επικίνδυνες παιδικές χαρές αποτελούν μερικά περιβαλλοντικά χαρακτηριστικά που μπορεί να παρεμποδίσουν την εκτέλεση συγκεκριμένων έργων</a:t>
            </a:r>
          </a:p>
          <a:p>
            <a:pPr algn="just">
              <a:buClr>
                <a:schemeClr val="bg1"/>
              </a:buClr>
              <a:buFont typeface="Wingdings" pitchFamily="2" charset="2"/>
              <a:buChar char="Ø"/>
              <a:defRPr/>
            </a:pPr>
            <a:r>
              <a:rPr lang="el-GR" dirty="0">
                <a:solidFill>
                  <a:schemeClr val="bg1"/>
                </a:solidFill>
              </a:rPr>
              <a:t>Η απουσία είτε φυσικών είτε κατασκευασμένων περιβαλλοντικών στοιχείων όπως της θάλασσας σε μια περιοχή ή των πάρκων σε μια πόλη, περιορίζει τη δυνατότητα και τις ευκαιρίες που έχουν τα άτομα που ζουν σε αυτή για συμμετοχή σε κάποια έργα</a:t>
            </a:r>
          </a:p>
          <a:p>
            <a:pPr>
              <a:buClr>
                <a:schemeClr val="bg1"/>
              </a:buClr>
              <a:buFont typeface="Wingdings" pitchFamily="2" charset="2"/>
              <a:buChar char="Ø"/>
              <a:defRPr/>
            </a:pP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6" y="228600"/>
            <a:ext cx="8062913" cy="990600"/>
          </a:xfrm>
          <a:solidFill>
            <a:schemeClr val="accent1">
              <a:lumMod val="40000"/>
              <a:lumOff val="60000"/>
            </a:schemeClr>
          </a:solidFill>
        </p:spPr>
        <p:txBody>
          <a:bodyPr/>
          <a:lstStyle/>
          <a:p>
            <a:pPr algn="ctr">
              <a:defRPr/>
            </a:pPr>
            <a:r>
              <a:rPr lang="el-GR" sz="3200" b="1" dirty="0"/>
              <a:t>Κοινωνικό Περιβάλλον</a:t>
            </a:r>
          </a:p>
        </p:txBody>
      </p:sp>
      <p:sp>
        <p:nvSpPr>
          <p:cNvPr id="3" name="2 - Θέση περιεχομένου"/>
          <p:cNvSpPr>
            <a:spLocks noGrp="1"/>
          </p:cNvSpPr>
          <p:nvPr>
            <p:ph sz="quarter" idx="1"/>
          </p:nvPr>
        </p:nvSpPr>
        <p:spPr>
          <a:xfrm>
            <a:off x="2136775" y="1743075"/>
            <a:ext cx="8153400" cy="478155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Περιλαμβάνει κοινωνικές ομάδες στις οποίες το άτομο ανήκει, σχέσεις που δημιουργεί με άλλους, και προσδοκίες άλλων από το άτομο</a:t>
            </a:r>
          </a:p>
          <a:p>
            <a:pPr algn="just">
              <a:buClr>
                <a:schemeClr val="bg1"/>
              </a:buClr>
              <a:buFont typeface="Wingdings" pitchFamily="2" charset="2"/>
              <a:buChar char="Ø"/>
              <a:defRPr/>
            </a:pPr>
            <a:r>
              <a:rPr lang="el-GR" sz="2400" dirty="0">
                <a:solidFill>
                  <a:schemeClr val="bg1"/>
                </a:solidFill>
              </a:rPr>
              <a:t>Κοινωνικές ομάδες: συλλογή από άτομα π.χ. φίλοι, οικογένεια, συμμαθητές, συνάδελφοι, μέλη ενός επαγγελματικού οργανισμού ή ενός κόμματος, τα οποία βρίσκονται μαζί για ποικίλους τυπικούς και άτυπους λόγους</a:t>
            </a:r>
          </a:p>
          <a:p>
            <a:pPr algn="just">
              <a:buClr>
                <a:schemeClr val="bg1"/>
              </a:buClr>
              <a:buFont typeface="Wingdings" pitchFamily="2" charset="2"/>
              <a:buChar char="Ø"/>
              <a:defRPr/>
            </a:pPr>
            <a:r>
              <a:rPr lang="el-GR" sz="2400" dirty="0">
                <a:solidFill>
                  <a:schemeClr val="bg1"/>
                </a:solidFill>
              </a:rPr>
              <a:t>Οι κοινωνικές ομάδες χαρακτηρίζονται από συγκεκριμένα είδη δραστηριοτήτων, ενδιαφερόντων, κανόνων, συνηθειών, αξιών, νόμων και πολιτικών</a:t>
            </a:r>
          </a:p>
          <a:p>
            <a:pPr marL="0" indent="0">
              <a:buNone/>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defRPr/>
            </a:pPr>
            <a:r>
              <a:rPr lang="el-GR" sz="3200" b="1" dirty="0"/>
              <a:t>Κοινωνικό περιβάλλον και συμμετοχή σε έργα </a:t>
            </a:r>
          </a:p>
        </p:txBody>
      </p:sp>
      <p:sp>
        <p:nvSpPr>
          <p:cNvPr id="3" name="2 - Θέση περιεχομένου"/>
          <p:cNvSpPr>
            <a:spLocks noGrp="1"/>
          </p:cNvSpPr>
          <p:nvPr>
            <p:ph sz="quarter" idx="1"/>
          </p:nvPr>
        </p:nvSpPr>
        <p:spPr>
          <a:xfrm>
            <a:off x="1992313" y="1600201"/>
            <a:ext cx="8297862" cy="4708525"/>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Οι κοινωνικές ομάδες ασκούν κοινωνικές απαιτήσεις μέσα από τυπικές (κανόνες, νόμοι, πολιτικές) και άτυπες (παραδόσεις, έθιμα, «άγραφοι νόμοι») προσδοκίες στα άτομα </a:t>
            </a:r>
          </a:p>
          <a:p>
            <a:pPr algn="just">
              <a:buClr>
                <a:schemeClr val="bg1"/>
              </a:buClr>
              <a:buFont typeface="Wingdings" pitchFamily="2" charset="2"/>
              <a:buChar char="Ø"/>
              <a:defRPr/>
            </a:pPr>
            <a:r>
              <a:rPr lang="el-GR" sz="2400" dirty="0">
                <a:solidFill>
                  <a:schemeClr val="bg1"/>
                </a:solidFill>
              </a:rPr>
              <a:t>Επηρεάζουν σε μεγάλο βαθμό τη δυνατότητα του ατόμου να συμμετέχει σε έργα της επιλογής του</a:t>
            </a:r>
          </a:p>
          <a:p>
            <a:pPr algn="just">
              <a:buClr>
                <a:schemeClr val="bg1"/>
              </a:buClr>
              <a:buFont typeface="Wingdings" pitchFamily="2" charset="2"/>
              <a:buChar char="Ø"/>
              <a:defRPr/>
            </a:pPr>
            <a:r>
              <a:rPr lang="el-GR" sz="2400" dirty="0">
                <a:solidFill>
                  <a:schemeClr val="bg1"/>
                </a:solidFill>
              </a:rPr>
              <a:t>Υπάρχουν έργα που «επιτρέπονται» ή «δεν επιτρέπονται» μέσα σε αυτές τις ομάδες</a:t>
            </a:r>
          </a:p>
          <a:p>
            <a:pPr algn="just">
              <a:buClr>
                <a:schemeClr val="bg1"/>
              </a:buClr>
              <a:buFont typeface="Wingdings" pitchFamily="2" charset="2"/>
              <a:buChar char="Ø"/>
              <a:defRPr/>
            </a:pPr>
            <a:r>
              <a:rPr lang="el-GR" sz="2400" dirty="0">
                <a:solidFill>
                  <a:schemeClr val="bg1"/>
                </a:solidFill>
              </a:rPr>
              <a:t>Παράδειγμα, οι παρατηρήσεις και η καθοδήγηση των γονέων στα παιδιά, υποδεικνύει τον τρόπο που αυτά πρέπει να μιλούν στους μεγαλύτερους, τι είναι σωστό και τι λάθος, πότε επιτρέπεται να κάνουν κάποιες δραστηριότητες και πότε όχι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01826" y="228600"/>
            <a:ext cx="8442325" cy="990600"/>
          </a:xfrm>
          <a:solidFill>
            <a:schemeClr val="accent1">
              <a:lumMod val="60000"/>
              <a:lumOff val="40000"/>
            </a:schemeClr>
          </a:solidFill>
        </p:spPr>
        <p:txBody>
          <a:bodyPr/>
          <a:lstStyle/>
          <a:p>
            <a:pPr algn="ctr">
              <a:defRPr/>
            </a:pPr>
            <a:r>
              <a:rPr lang="el-GR" sz="3200" b="1" dirty="0"/>
              <a:t>ΕΡΓΑ</a:t>
            </a:r>
            <a:endParaRPr lang="el-GR" sz="3200" dirty="0"/>
          </a:p>
        </p:txBody>
      </p:sp>
      <p:sp>
        <p:nvSpPr>
          <p:cNvPr id="3" name="2 - Θέση περιεχομένου"/>
          <p:cNvSpPr>
            <a:spLocks noGrp="1"/>
          </p:cNvSpPr>
          <p:nvPr>
            <p:ph sz="quarter" idx="1"/>
          </p:nvPr>
        </p:nvSpPr>
        <p:spPr>
          <a:xfrm>
            <a:off x="1881188" y="1600200"/>
            <a:ext cx="8501062" cy="5043488"/>
          </a:xfrm>
          <a:solidFill>
            <a:schemeClr val="accent2">
              <a:lumMod val="75000"/>
            </a:schemeClr>
          </a:solidFill>
        </p:spPr>
        <p:txBody>
          <a:bodyPr/>
          <a:lstStyle/>
          <a:p>
            <a:pPr algn="just">
              <a:defRPr/>
            </a:pPr>
            <a:r>
              <a:rPr lang="el-GR" dirty="0">
                <a:solidFill>
                  <a:schemeClr val="bg1"/>
                </a:solidFill>
              </a:rPr>
              <a:t>Οι καθημερινές δραστηριότητες που κάνουν τα άτομα είτε ως μονάδες είτε μαζί με άλλους, οι οποίες πραγματοποιούνται μέσα στο χώρο και στο χρόνο, δίνουν σκοπό και νόημα στη ζωή των ατόμων , έχουν μια χρησιμότητα,  και μέσα από τις οποίες τα άτομα εκφράζουν την ταυτότητά τους</a:t>
            </a:r>
          </a:p>
          <a:p>
            <a:pPr algn="just">
              <a:defRPr/>
            </a:pPr>
            <a:r>
              <a:rPr lang="el-GR" dirty="0">
                <a:solidFill>
                  <a:schemeClr val="bg1"/>
                </a:solidFill>
              </a:rPr>
              <a:t>Αναγνωρίζονται είτε από τους άλλους (προετοιμασία φαγητού) είτε μόνο από το άτομο που συμμετέχει σε αυτά (π.χ. μάθηση μέσα από τη μελέτη ενός βιβλίου)</a:t>
            </a:r>
          </a:p>
          <a:p>
            <a:pPr algn="just">
              <a:defRPr/>
            </a:pPr>
            <a:r>
              <a:rPr lang="el-GR" dirty="0">
                <a:solidFill>
                  <a:schemeClr val="bg1"/>
                </a:solidFill>
              </a:rPr>
              <a:t>Για να ολοκληρωθούν, μπορεί να περιλαμβάνουν την εκτέλεση πολλών δραστηριοτήτων και ενεργειών </a:t>
            </a:r>
          </a:p>
          <a:p>
            <a:pPr algn="just">
              <a:defRPr/>
            </a:pPr>
            <a:r>
              <a:rPr lang="el-GR" dirty="0">
                <a:solidFill>
                  <a:schemeClr val="bg1"/>
                </a:solidFill>
              </a:rPr>
              <a:t>Τα έργα και οι δραστηριότητες που περικλείουν αποτελούν όχι μόνο το στόχο της </a:t>
            </a:r>
            <a:r>
              <a:rPr lang="el-GR" dirty="0" err="1">
                <a:solidFill>
                  <a:schemeClr val="bg1"/>
                </a:solidFill>
              </a:rPr>
              <a:t>Εργοθεραπείας</a:t>
            </a:r>
            <a:r>
              <a:rPr lang="el-GR" dirty="0">
                <a:solidFill>
                  <a:schemeClr val="bg1"/>
                </a:solidFill>
              </a:rPr>
              <a:t>, αλλά και το θεραπευτικό της μέσο </a:t>
            </a:r>
          </a:p>
          <a:p>
            <a:pPr algn="just">
              <a:defRPr/>
            </a:pPr>
            <a:r>
              <a:rPr lang="el-GR" dirty="0">
                <a:solidFill>
                  <a:schemeClr val="bg1"/>
                </a:solidFill>
              </a:rPr>
              <a:t>Οι εργοθεραπευτές όχι μόνο στοχεύουν στην εκτέλεση και συμμετοχή του ατόμου στα έργα που έχει ανάγκη, επιθυμεί ή απαιτείται να κάνει, αλλά και τα χρησιμοποιούν στη θεραπευτική πρακτική τους για να πετύχουν αυτό το στόχο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7920038" cy="990600"/>
          </a:xfrm>
          <a:solidFill>
            <a:schemeClr val="accent1">
              <a:lumMod val="40000"/>
              <a:lumOff val="60000"/>
            </a:schemeClr>
          </a:solidFill>
        </p:spPr>
        <p:txBody>
          <a:bodyPr/>
          <a:lstStyle/>
          <a:p>
            <a:pPr algn="ctr">
              <a:defRPr/>
            </a:pPr>
            <a:r>
              <a:rPr lang="el-GR" sz="3200" b="1" dirty="0"/>
              <a:t>Πολιτισμικό Πλαίσιο </a:t>
            </a:r>
          </a:p>
        </p:txBody>
      </p:sp>
      <p:sp>
        <p:nvSpPr>
          <p:cNvPr id="3" name="2 - Θέση περιεχομένου"/>
          <p:cNvSpPr>
            <a:spLocks noGrp="1"/>
          </p:cNvSpPr>
          <p:nvPr>
            <p:ph sz="quarter" idx="1"/>
          </p:nvPr>
        </p:nvSpPr>
        <p:spPr>
          <a:xfrm>
            <a:off x="1919288" y="1916113"/>
            <a:ext cx="8153400" cy="449580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Περιλαμβάνει πεποιθήσεις, αξίες, μοτίβα δραστηριότητας, κριτήρια συμπεριφοράς, τρόπους επικοινωνίας και προσδοκίες που μοιράζονται τα μέλη μιας δεδομένης κοινωνίας ή ενός λαού και που μεταδίδονται από τη μία γενιά στην άλλη μέσα από την τέχνη του, τις παραδόσεις του, τις ίδιες τις δράσεις, την καθοδήγηση</a:t>
            </a:r>
          </a:p>
          <a:p>
            <a:pPr algn="just">
              <a:buClr>
                <a:schemeClr val="bg1"/>
              </a:buClr>
              <a:buFont typeface="Wingdings" pitchFamily="2" charset="2"/>
              <a:buChar char="Ø"/>
              <a:defRPr/>
            </a:pPr>
            <a:r>
              <a:rPr lang="el-GR" sz="2400" dirty="0">
                <a:solidFill>
                  <a:schemeClr val="bg1"/>
                </a:solidFill>
              </a:rPr>
              <a:t>Το πολιτισμικό πλαίσιο διαμορφώνει και καθορίζει τα υλικά αγαθά και την τεχνολογία μιας κοινωνίας, τις πρακτικές κοινωνικοποίησης των ατόμων που ζουν σε αυτήν αλλά και τις σκέψεις και δράσεις των ατόμων</a:t>
            </a:r>
          </a:p>
          <a:p>
            <a:pPr algn="just">
              <a:buClr>
                <a:schemeClr val="bg1"/>
              </a:buClr>
              <a:buFont typeface="Wingdings" pitchFamily="2" charset="2"/>
              <a:buChar char="Ø"/>
              <a:defRPr/>
            </a:pP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defRPr/>
            </a:pPr>
            <a:r>
              <a:rPr lang="el-GR" sz="3200" b="1" dirty="0"/>
              <a:t>Πολιτισμικό πλαίσιο και συμμετοχή σε έργα </a:t>
            </a:r>
          </a:p>
        </p:txBody>
      </p:sp>
      <p:sp>
        <p:nvSpPr>
          <p:cNvPr id="3" name="2 - Θέση περιεχομένου"/>
          <p:cNvSpPr>
            <a:spLocks noGrp="1"/>
          </p:cNvSpPr>
          <p:nvPr>
            <p:ph sz="quarter" idx="1"/>
          </p:nvPr>
        </p:nvSpPr>
        <p:spPr>
          <a:xfrm>
            <a:off x="2063750" y="1557339"/>
            <a:ext cx="8153400" cy="5068887"/>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Το πολιτισμικό πλαίσιο επηρεάζει την ταυτότητα ενός ατόμου, τις επιλογές έργου που αυτό κάνει αλλά και το νόημα που βρίσκει σε αυτές</a:t>
            </a:r>
          </a:p>
          <a:p>
            <a:pPr algn="just">
              <a:buClr>
                <a:schemeClr val="bg1"/>
              </a:buClr>
              <a:buFont typeface="Wingdings" pitchFamily="2" charset="2"/>
              <a:buChar char="Ø"/>
              <a:defRPr/>
            </a:pPr>
            <a:r>
              <a:rPr lang="el-GR" sz="2400" dirty="0">
                <a:solidFill>
                  <a:schemeClr val="bg1"/>
                </a:solidFill>
              </a:rPr>
              <a:t>Για παράδειγμα, η δραστηριότητα του φαγητού εκτελείται διαφορετικά σε διάφορες περιοχές του κόσμου</a:t>
            </a:r>
          </a:p>
          <a:p>
            <a:pPr algn="just">
              <a:buClr>
                <a:schemeClr val="bg1"/>
              </a:buClr>
              <a:buFont typeface="Wingdings" pitchFamily="2" charset="2"/>
              <a:buChar char="Ø"/>
              <a:defRPr/>
            </a:pPr>
            <a:r>
              <a:rPr lang="el-GR" sz="2400" dirty="0">
                <a:solidFill>
                  <a:schemeClr val="bg1"/>
                </a:solidFill>
              </a:rPr>
              <a:t>Ο τρόπος που το φαγητό πραγματοποιείται σε κάθε μία από αυτές τις κοινωνίες, αντανακλά τις πεποιθήσεις και τις πολιτισμικές αξίες της κοινωνίας σχετικά με αυτό το έργο </a:t>
            </a:r>
            <a:r>
              <a:rPr lang="el-GR" dirty="0">
                <a:solidFill>
                  <a:schemeClr val="bg1"/>
                </a:solidFill>
              </a:rPr>
              <a:t>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4751388" cy="990600"/>
          </a:xfrm>
          <a:solidFill>
            <a:schemeClr val="accent1">
              <a:lumMod val="40000"/>
              <a:lumOff val="60000"/>
            </a:schemeClr>
          </a:solidFill>
        </p:spPr>
        <p:txBody>
          <a:bodyPr/>
          <a:lstStyle/>
          <a:p>
            <a:pPr algn="ctr">
              <a:defRPr/>
            </a:pPr>
            <a:r>
              <a:rPr lang="el-GR" sz="3200" b="1" dirty="0"/>
              <a:t>Προσωπικό Πλαίσιο</a:t>
            </a:r>
          </a:p>
        </p:txBody>
      </p:sp>
      <p:sp>
        <p:nvSpPr>
          <p:cNvPr id="3" name="2 - Θέση περιεχομένου"/>
          <p:cNvSpPr>
            <a:spLocks noGrp="1"/>
          </p:cNvSpPr>
          <p:nvPr>
            <p:ph sz="quarter" idx="1"/>
          </p:nvPr>
        </p:nvSpPr>
        <p:spPr>
          <a:xfrm>
            <a:off x="2119313" y="2062164"/>
            <a:ext cx="8153400" cy="4319587"/>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Αναφέρεται στα δημογραφικά χαρακτηριστικά του ατόμου: ηλικία, φύλο, κοινωνικοοικονομικό και εκπαιδευτικό επίπεδο</a:t>
            </a:r>
          </a:p>
          <a:p>
            <a:pPr algn="just">
              <a:buClr>
                <a:schemeClr val="bg1"/>
              </a:buClr>
              <a:buFont typeface="Wingdings" pitchFamily="2" charset="2"/>
              <a:buChar char="Ø"/>
              <a:defRPr/>
            </a:pPr>
            <a:r>
              <a:rPr lang="el-GR" sz="2400" dirty="0">
                <a:solidFill>
                  <a:schemeClr val="bg1"/>
                </a:solidFill>
              </a:rPr>
              <a:t>Καθένα από αυτά τα χαρακτηριστικά επηρεάζει τα έργα που κάνουν τα άτομα </a:t>
            </a:r>
          </a:p>
          <a:p>
            <a:pPr algn="just">
              <a:buClr>
                <a:schemeClr val="bg1"/>
              </a:buClr>
              <a:buFont typeface="Wingdings" pitchFamily="2" charset="2"/>
              <a:buChar char="Ø"/>
              <a:defRPr/>
            </a:pPr>
            <a:r>
              <a:rPr lang="el-GR" sz="2400" b="1" u="sng" dirty="0">
                <a:solidFill>
                  <a:schemeClr val="bg1"/>
                </a:solidFill>
              </a:rPr>
              <a:t>Ηλικία:</a:t>
            </a:r>
            <a:r>
              <a:rPr lang="el-GR" sz="2400" b="1" dirty="0">
                <a:solidFill>
                  <a:schemeClr val="bg1"/>
                </a:solidFill>
              </a:rPr>
              <a:t> </a:t>
            </a:r>
            <a:r>
              <a:rPr lang="el-GR" sz="2400" dirty="0">
                <a:solidFill>
                  <a:schemeClr val="bg1"/>
                </a:solidFill>
              </a:rPr>
              <a:t>τα έργα που επιλέγουν και κάνουν τα άτομα αλλάζουν όσο αλλάζει η ηλικία τους</a:t>
            </a:r>
          </a:p>
          <a:p>
            <a:pPr algn="just">
              <a:buClr>
                <a:schemeClr val="bg1"/>
              </a:buClr>
              <a:buFont typeface="Wingdings" pitchFamily="2" charset="2"/>
              <a:buChar char="Ø"/>
              <a:defRPr/>
            </a:pPr>
            <a:r>
              <a:rPr lang="el-GR" sz="2400" b="1" u="sng" dirty="0">
                <a:solidFill>
                  <a:schemeClr val="bg1"/>
                </a:solidFill>
              </a:rPr>
              <a:t>Φύλο του ατόμου</a:t>
            </a:r>
            <a:r>
              <a:rPr lang="el-GR" sz="2400" dirty="0">
                <a:solidFill>
                  <a:schemeClr val="bg1"/>
                </a:solidFill>
              </a:rPr>
              <a:t>: επηρεάζει τα έργα στα οποία συμμετέχουν γυναίκες ή άντρες σε διάφορες κοινωνίες</a:t>
            </a:r>
            <a:endParaRPr lang="el-GR" sz="2400" dirty="0"/>
          </a:p>
          <a:p>
            <a:pPr algn="just">
              <a:buClr>
                <a:schemeClr val="bg1"/>
              </a:buClr>
              <a:buFont typeface="Wingdings" pitchFamily="2" charset="2"/>
              <a:buChar char="Ø"/>
              <a:defRPr/>
            </a:pPr>
            <a:endParaRPr lang="el-GR" dirty="0">
              <a:solidFill>
                <a:schemeClr val="bg1"/>
              </a:solidFill>
            </a:endParaRPr>
          </a:p>
        </p:txBody>
      </p:sp>
      <p:sp>
        <p:nvSpPr>
          <p:cNvPr id="189444" name="AutoShape 5" descr="Αποτέλεσμα εικόνας για personal context"/>
          <p:cNvSpPr>
            <a:spLocks noChangeAspect="1" noChangeArrowheads="1"/>
          </p:cNvSpPr>
          <p:nvPr/>
        </p:nvSpPr>
        <p:spPr bwMode="auto">
          <a:xfrm>
            <a:off x="1679575" y="-1927225"/>
            <a:ext cx="6096000" cy="4029075"/>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3200" b="1" dirty="0"/>
              <a:t>Κοινωνικοοικονομικό επίπεδο </a:t>
            </a:r>
            <a:r>
              <a:rPr lang="el-GR" sz="3200" dirty="0"/>
              <a:t>(</a:t>
            </a:r>
            <a:r>
              <a:rPr lang="en-US" sz="3200" dirty="0"/>
              <a:t>socioeconomic status</a:t>
            </a:r>
            <a:r>
              <a:rPr lang="el-GR" sz="3200" dirty="0"/>
              <a:t>) </a:t>
            </a:r>
            <a:r>
              <a:rPr lang="el-GR" sz="3200" b="1" dirty="0"/>
              <a:t>και κοινωνική τάξη </a:t>
            </a:r>
            <a:r>
              <a:rPr lang="el-GR" sz="3200" dirty="0"/>
              <a:t>(</a:t>
            </a:r>
            <a:r>
              <a:rPr lang="en-US" sz="3200" dirty="0"/>
              <a:t>social class</a:t>
            </a:r>
            <a:r>
              <a:rPr lang="el-GR" sz="3200" dirty="0"/>
              <a:t>)</a:t>
            </a:r>
            <a:endParaRPr lang="el-GR" sz="3200" b="1" dirty="0"/>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Κοινωνικοοικονομικό επίπεδο: εκπαιδευτικά, οικονομικά και επαγγελματικά επιτεύγματα αλλά και η εθνικότητα ενός ατόμου ή μιας ομάδας ατόμων, στοιχεία τα οποία προσδίδουν στα άτομα ανάλογο κοινωνικό κύρος ή δύναμη </a:t>
            </a:r>
          </a:p>
          <a:p>
            <a:pPr algn="just">
              <a:buClr>
                <a:schemeClr val="bg1"/>
              </a:buClr>
              <a:buFont typeface="Wingdings" pitchFamily="2" charset="2"/>
              <a:buChar char="Ø"/>
              <a:defRPr/>
            </a:pPr>
            <a:r>
              <a:rPr lang="el-GR" dirty="0">
                <a:solidFill>
                  <a:schemeClr val="bg1"/>
                </a:solidFill>
              </a:rPr>
              <a:t>Κοινωνική τάξη: όρος που χρησιμοποιείται όταν κανείς θέλει να αναφερθεί στις κοινωνικές διαφορές μεταξύ ομάδων όπως η χαμηλή τάξη (</a:t>
            </a:r>
            <a:r>
              <a:rPr lang="en-US" dirty="0">
                <a:solidFill>
                  <a:schemeClr val="bg1"/>
                </a:solidFill>
              </a:rPr>
              <a:t>lower class</a:t>
            </a:r>
            <a:r>
              <a:rPr lang="el-GR" dirty="0">
                <a:solidFill>
                  <a:schemeClr val="bg1"/>
                </a:solidFill>
              </a:rPr>
              <a:t>), η εργαζόμενη τάξη (</a:t>
            </a:r>
            <a:r>
              <a:rPr lang="en-US" dirty="0">
                <a:solidFill>
                  <a:schemeClr val="bg1"/>
                </a:solidFill>
              </a:rPr>
              <a:t>working class</a:t>
            </a:r>
            <a:r>
              <a:rPr lang="el-GR" dirty="0">
                <a:solidFill>
                  <a:schemeClr val="bg1"/>
                </a:solidFill>
              </a:rPr>
              <a:t>), η μεσαία τάξη (</a:t>
            </a:r>
            <a:r>
              <a:rPr lang="en-US" dirty="0">
                <a:solidFill>
                  <a:schemeClr val="bg1"/>
                </a:solidFill>
              </a:rPr>
              <a:t>middle class</a:t>
            </a:r>
            <a:r>
              <a:rPr lang="el-GR" dirty="0">
                <a:solidFill>
                  <a:schemeClr val="bg1"/>
                </a:solidFill>
              </a:rPr>
              <a:t>), η ανώτερη τάξη (</a:t>
            </a:r>
            <a:r>
              <a:rPr lang="en-US" dirty="0">
                <a:solidFill>
                  <a:schemeClr val="bg1"/>
                </a:solidFill>
              </a:rPr>
              <a:t>higher class</a:t>
            </a:r>
            <a:r>
              <a:rPr lang="el-GR" dirty="0">
                <a:solidFill>
                  <a:schemeClr val="bg1"/>
                </a:solidFill>
              </a:rPr>
              <a:t>)</a:t>
            </a:r>
          </a:p>
          <a:p>
            <a:pPr algn="just">
              <a:buClr>
                <a:schemeClr val="bg1"/>
              </a:buClr>
              <a:buFont typeface="Wingdings" pitchFamily="2" charset="2"/>
              <a:buChar char="Ø"/>
              <a:defRPr/>
            </a:pPr>
            <a:r>
              <a:rPr lang="el-GR" dirty="0">
                <a:solidFill>
                  <a:schemeClr val="bg1"/>
                </a:solidFill>
              </a:rPr>
              <a:t>Το κοινωνικοοικονομικό επίπεδο και η κοινωνική τάξη επηρεάζουν τις ευκαιρίες των ατόμων για εργασία, στέγαση, εκπαίδευση, δραστηριότητες ελεύθερου χρόνου, </a:t>
            </a:r>
            <a:r>
              <a:rPr lang="el-GR" dirty="0" err="1">
                <a:solidFill>
                  <a:schemeClr val="bg1"/>
                </a:solidFill>
              </a:rPr>
              <a:t>αυτοφροντίδας</a:t>
            </a:r>
            <a:r>
              <a:rPr lang="el-GR" dirty="0">
                <a:solidFill>
                  <a:schemeClr val="bg1"/>
                </a:solidFill>
              </a:rPr>
              <a:t>, και με αυτό τον τρόπο δημιουργούν κοινωνικές ανισότητες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4895850" cy="990600"/>
          </a:xfrm>
          <a:solidFill>
            <a:schemeClr val="accent1">
              <a:lumMod val="40000"/>
              <a:lumOff val="60000"/>
            </a:schemeClr>
          </a:solidFill>
        </p:spPr>
        <p:txBody>
          <a:bodyPr/>
          <a:lstStyle/>
          <a:p>
            <a:pPr algn="ctr">
              <a:defRPr/>
            </a:pPr>
            <a:r>
              <a:rPr lang="el-GR" sz="3200" b="1" dirty="0"/>
              <a:t>Χρονικό πλαίσιο</a:t>
            </a:r>
          </a:p>
        </p:txBody>
      </p:sp>
      <p:sp>
        <p:nvSpPr>
          <p:cNvPr id="3" name="2 - Θέση περιεχομένου"/>
          <p:cNvSpPr>
            <a:spLocks noGrp="1"/>
          </p:cNvSpPr>
          <p:nvPr>
            <p:ph sz="quarter" idx="1"/>
          </p:nvPr>
        </p:nvSpPr>
        <p:spPr>
          <a:xfrm>
            <a:off x="2136775" y="1600200"/>
            <a:ext cx="8153400" cy="4781550"/>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Περιλαμβάνει τα χρονικά ζητήματα της εκτέλεσης έργου </a:t>
            </a:r>
          </a:p>
          <a:p>
            <a:pPr algn="just">
              <a:buClr>
                <a:schemeClr val="bg1"/>
              </a:buClr>
              <a:buFont typeface="Wingdings" pitchFamily="2" charset="2"/>
              <a:buChar char="Ø"/>
              <a:defRPr/>
            </a:pPr>
            <a:r>
              <a:rPr lang="el-GR" sz="2400" dirty="0">
                <a:solidFill>
                  <a:schemeClr val="bg1"/>
                </a:solidFill>
              </a:rPr>
              <a:t>Τα έργα πραγματοποιούνται μέσα στο πλαίσιο του χρόνου (μερών, μηνών, ετών) αλλά και σε συγκεκριμένο στάδιο της προσωπικής μας ζωής, έχουν διάρκεια, διαδέχονται το ένα το άλλο, και δεν τα κατανέμουμε τυχαία στη ζωή μας</a:t>
            </a:r>
          </a:p>
          <a:p>
            <a:pPr algn="just">
              <a:buClr>
                <a:schemeClr val="bg1"/>
              </a:buClr>
              <a:buFont typeface="Wingdings" pitchFamily="2" charset="2"/>
              <a:buChar char="Ø"/>
              <a:defRPr/>
            </a:pPr>
            <a:r>
              <a:rPr lang="el-GR" sz="2400" dirty="0">
                <a:solidFill>
                  <a:schemeClr val="bg1"/>
                </a:solidFill>
              </a:rPr>
              <a:t>Η εναλλαγή μέρας-νύχτας, εβδομάδων, μηνών, εποχών και ετών ασκούν μια επίδραση στα εσωτερικά μας ρολόγια τα οποία συγχρονίζονται με αυτές τις εξωτερικές αλλαγές φωτός/σκοταδιού, θορύβου/ησυχίας και θερμοκρασίας με αποτέλεσμα να εμπλεκόμαστε σε διαφορετικά έργα μέσα στην ημέρα, στην εβδομάδα, στις εποχές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5111750" cy="990600"/>
          </a:xfrm>
          <a:solidFill>
            <a:schemeClr val="accent1">
              <a:lumMod val="40000"/>
              <a:lumOff val="60000"/>
            </a:schemeClr>
          </a:solidFill>
        </p:spPr>
        <p:txBody>
          <a:bodyPr/>
          <a:lstStyle/>
          <a:p>
            <a:pPr algn="ctr">
              <a:defRPr/>
            </a:pPr>
            <a:r>
              <a:rPr lang="el-GR" sz="3200" b="1" dirty="0"/>
              <a:t>Εικονικό Πλαίσιο</a:t>
            </a:r>
          </a:p>
        </p:txBody>
      </p:sp>
      <p:sp>
        <p:nvSpPr>
          <p:cNvPr id="3" name="2 - Θέση περιεχομένου"/>
          <p:cNvSpPr>
            <a:spLocks noGrp="1"/>
          </p:cNvSpPr>
          <p:nvPr>
            <p:ph sz="quarter" idx="1"/>
          </p:nvPr>
        </p:nvSpPr>
        <p:spPr>
          <a:xfrm>
            <a:off x="2063750" y="1628776"/>
            <a:ext cx="8153400" cy="4968875"/>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Περιβάλλον στο οποίο η επικοινωνία προκύπτει με απουσία φυσικής επαφής, μέσα από προσομοιωμένες καταστάσεις που συμβαίνουν είτε στον πραγματικό είτε κοντά στον πραγματικό χρόνο</a:t>
            </a:r>
          </a:p>
          <a:p>
            <a:pPr algn="just">
              <a:buClr>
                <a:schemeClr val="bg1"/>
              </a:buClr>
              <a:buFont typeface="Wingdings" pitchFamily="2" charset="2"/>
              <a:buChar char="Ø"/>
              <a:defRPr/>
            </a:pPr>
            <a:r>
              <a:rPr lang="el-GR" sz="2400" dirty="0">
                <a:solidFill>
                  <a:schemeClr val="bg1"/>
                </a:solidFill>
              </a:rPr>
              <a:t>Αλληλογραφία μέσω διαδικτύου, διαδικτυακές συζητήσεις, τηλεδιάσκεψη, συλλογή πληροφοριών, ραδιοφωνικές μεταδόσεις</a:t>
            </a:r>
          </a:p>
          <a:p>
            <a:pPr algn="just">
              <a:buClr>
                <a:schemeClr val="bg1"/>
              </a:buClr>
              <a:buFont typeface="Wingdings" pitchFamily="2" charset="2"/>
              <a:buChar char="Ø"/>
              <a:defRPr/>
            </a:pPr>
            <a:r>
              <a:rPr lang="el-GR" sz="2400" dirty="0">
                <a:solidFill>
                  <a:schemeClr val="bg1"/>
                </a:solidFill>
              </a:rPr>
              <a:t>Οι </a:t>
            </a:r>
            <a:r>
              <a:rPr lang="el-GR" sz="2400" dirty="0" err="1">
                <a:solidFill>
                  <a:schemeClr val="bg1"/>
                </a:solidFill>
              </a:rPr>
              <a:t>θεραπευόμενοι</a:t>
            </a:r>
            <a:r>
              <a:rPr lang="el-GR" sz="2400" dirty="0">
                <a:solidFill>
                  <a:schemeClr val="bg1"/>
                </a:solidFill>
              </a:rPr>
              <a:t> μπορεί να χρειάζονται την πρόσβαση αλλά και την ικανότητα να χρησιμοποιήσουν τεχνολογία όπως τα έξυπνα κινητά (</a:t>
            </a:r>
            <a:r>
              <a:rPr lang="en-US" sz="2400" dirty="0">
                <a:solidFill>
                  <a:schemeClr val="bg1"/>
                </a:solidFill>
              </a:rPr>
              <a:t>smart phones</a:t>
            </a:r>
            <a:r>
              <a:rPr lang="el-GR" sz="2400" dirty="0">
                <a:solidFill>
                  <a:schemeClr val="bg1"/>
                </a:solidFill>
              </a:rPr>
              <a:t>), τους υπολογιστές, τα ηλεκτρονικά σημειωματάρια (</a:t>
            </a:r>
            <a:r>
              <a:rPr lang="en-US" sz="2400" dirty="0">
                <a:solidFill>
                  <a:schemeClr val="bg1"/>
                </a:solidFill>
              </a:rPr>
              <a:t>tablets</a:t>
            </a:r>
            <a:r>
              <a:rPr lang="el-GR" sz="2400" dirty="0">
                <a:solidFill>
                  <a:schemeClr val="bg1"/>
                </a:solidFill>
              </a:rPr>
              <a:t>), ή τις κονσόλες ηλεκτρονικών παιχνιδιών για να διεκπεραιώνουν τις καθημερινές τους ρουτίνες έργων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3200" b="1" dirty="0"/>
              <a:t>Πεποίθηση της </a:t>
            </a:r>
            <a:r>
              <a:rPr lang="el-GR" sz="3200" b="1" dirty="0" err="1"/>
              <a:t>εργοθεραπείας</a:t>
            </a:r>
            <a:r>
              <a:rPr lang="el-GR" sz="3200" b="1" dirty="0"/>
              <a:t> σχετικά με τα περιβάλλοντα και πλαίσια</a:t>
            </a: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ctr">
              <a:buFont typeface="Wingdings" pitchFamily="2" charset="2"/>
              <a:buNone/>
              <a:defRPr/>
            </a:pPr>
            <a:r>
              <a:rPr lang="el-GR" i="1" dirty="0">
                <a:solidFill>
                  <a:schemeClr val="bg1"/>
                </a:solidFill>
              </a:rPr>
              <a:t>Οι εργοθεραπευτές γνωρίζουν ότι για να μπορέσουν τα άτομα να πετύχουν μια πραγματική ύπαρξη πλήρους συμμετοχής, νοήματος και σκοπού, απαιτούνται όχι μόνο δεξιότητες και λειτουργίες, αλλά και μια άνετη συμμετοχή μέσα σε έναν κόσμο ο οποίος αποτελείται από ένα μοναδικό συνδυασμό υποστηρικτικών πλαισίων και περιβαλλόντων</a:t>
            </a:r>
            <a:endParaRPr lang="el-GR" dirty="0">
              <a:solidFill>
                <a:schemeClr val="bg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3200" b="1" dirty="0"/>
              <a:t>Δικαίωμα στο έργο (</a:t>
            </a:r>
            <a:r>
              <a:rPr lang="en-US" sz="3200" b="1" dirty="0"/>
              <a:t>occupational justice</a:t>
            </a:r>
            <a:r>
              <a:rPr lang="el-GR" sz="3200" b="1" dirty="0"/>
              <a:t>)</a:t>
            </a:r>
          </a:p>
        </p:txBody>
      </p:sp>
      <p:sp>
        <p:nvSpPr>
          <p:cNvPr id="3" name="2 - Θέση περιεχομένου"/>
          <p:cNvSpPr>
            <a:spLocks noGrp="1"/>
          </p:cNvSpPr>
          <p:nvPr>
            <p:ph sz="quarter" idx="1"/>
          </p:nvPr>
        </p:nvSpPr>
        <p:spPr>
          <a:xfrm>
            <a:off x="2136775" y="1600201"/>
            <a:ext cx="8153400" cy="4924425"/>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Αφορά στη δυνατότητα συμμετοχής στα καθημερινά έργα που παρέχεται από το περιβάλλον ή το πλαίσιο σε όλα τα άτομα της κοινωνίας, ανεξαρτήτου ηλικίας, ικανότητας, φύλου, κοινωνικής τάξης ή άλλων διαφορών </a:t>
            </a:r>
          </a:p>
          <a:p>
            <a:pPr algn="just">
              <a:buClr>
                <a:schemeClr val="bg1"/>
              </a:buClr>
              <a:buFont typeface="Wingdings" pitchFamily="2" charset="2"/>
              <a:buChar char="Ø"/>
              <a:defRPr/>
            </a:pPr>
            <a:r>
              <a:rPr lang="el-GR" dirty="0">
                <a:solidFill>
                  <a:schemeClr val="bg1"/>
                </a:solidFill>
              </a:rPr>
              <a:t>Αρκετά περιβάλλοντα παρουσιάζουν ζητήματα δικαιοσύνης στο έργο (φτωχές κοινωνίες που στερούνται προσβασιμότητας και μέσων, κάνουν τη συμμετοχή ατόμων με διαταραχές, δύσκολη και επικίνδυνη)</a:t>
            </a:r>
          </a:p>
          <a:p>
            <a:pPr algn="just">
              <a:buClr>
                <a:schemeClr val="bg1"/>
              </a:buClr>
              <a:buFont typeface="Wingdings" pitchFamily="2" charset="2"/>
              <a:buChar char="Ø"/>
              <a:defRPr/>
            </a:pPr>
            <a:r>
              <a:rPr lang="el-GR" dirty="0">
                <a:solidFill>
                  <a:schemeClr val="bg1"/>
                </a:solidFill>
              </a:rPr>
              <a:t>Οι εργοθεραπευτές αναγνωρίζουν περιοχές </a:t>
            </a:r>
            <a:r>
              <a:rPr lang="el-GR" b="1" dirty="0">
                <a:solidFill>
                  <a:schemeClr val="bg1"/>
                </a:solidFill>
              </a:rPr>
              <a:t>αδικίας στο έργο</a:t>
            </a:r>
            <a:r>
              <a:rPr lang="el-GR" dirty="0">
                <a:solidFill>
                  <a:schemeClr val="bg1"/>
                </a:solidFill>
              </a:rPr>
              <a:t> (</a:t>
            </a:r>
            <a:r>
              <a:rPr lang="en-US" dirty="0">
                <a:solidFill>
                  <a:schemeClr val="bg1"/>
                </a:solidFill>
              </a:rPr>
              <a:t>occupational injustice</a:t>
            </a:r>
            <a:r>
              <a:rPr lang="el-GR" dirty="0">
                <a:solidFill>
                  <a:schemeClr val="bg1"/>
                </a:solidFill>
              </a:rPr>
              <a:t>) και δουλεύουν με στόχο να επηρεάσουν πολιτικές και δράσεις έτσι ώστε να επιτραπεί στα άτομα να συμμετέχουν σε έργα που δίνουν σκοπό και νόημα στις ζωές τους </a:t>
            </a:r>
          </a:p>
          <a:p>
            <a:pPr algn="just">
              <a:buClr>
                <a:schemeClr val="bg1"/>
              </a:buClr>
              <a:buFont typeface="Wingdings" pitchFamily="2" charset="2"/>
              <a:buChar char="Ø"/>
              <a:defRPr/>
            </a:pPr>
            <a:r>
              <a:rPr lang="el-GR" dirty="0">
                <a:solidFill>
                  <a:schemeClr val="bg1"/>
                </a:solidFill>
              </a:rPr>
              <a:t>Το δικαίωμα στο έργο αναγνωρίζεται τόσο ως ένα στοιχείο του περιβάλλοντος και του πλαισίου όσο και ως ένα θεραπευτικό αποτέλεσμα της εργοθεραπευτικής παρέμβασης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3200" b="1" dirty="0"/>
              <a:t>ΕΡΓΟΘΕΡΑΠΕΥΤΙΚΗ ΔΙΑΔΙΚΑΣΙΑ </a:t>
            </a:r>
          </a:p>
        </p:txBody>
      </p:sp>
      <p:sp>
        <p:nvSpPr>
          <p:cNvPr id="3" name="2 - Θέση περιεχομένου"/>
          <p:cNvSpPr>
            <a:spLocks noGrp="1"/>
          </p:cNvSpPr>
          <p:nvPr>
            <p:ph sz="quarter" idx="1"/>
          </p:nvPr>
        </p:nvSpPr>
        <p:spPr>
          <a:xfrm>
            <a:off x="1847851" y="1600200"/>
            <a:ext cx="4894263" cy="4997450"/>
          </a:xfrm>
          <a:solidFill>
            <a:schemeClr val="accent2">
              <a:lumMod val="75000"/>
            </a:schemeClr>
          </a:solidFill>
        </p:spPr>
        <p:txBody>
          <a:bodyPr/>
          <a:lstStyle/>
          <a:p>
            <a:pPr algn="just">
              <a:defRPr/>
            </a:pPr>
            <a:r>
              <a:rPr lang="el-GR" sz="2400" dirty="0">
                <a:solidFill>
                  <a:schemeClr val="bg1"/>
                </a:solidFill>
              </a:rPr>
              <a:t>Περιλαμβάνει τις δράσεις που ακολουθούν οι εργοθεραπευτές κατά την παροχή </a:t>
            </a:r>
            <a:r>
              <a:rPr lang="el-GR" sz="2400" dirty="0" err="1">
                <a:solidFill>
                  <a:schemeClr val="bg1"/>
                </a:solidFill>
              </a:rPr>
              <a:t>ανθρωπο</a:t>
            </a:r>
            <a:r>
              <a:rPr lang="el-GR" sz="2400" dirty="0">
                <a:solidFill>
                  <a:schemeClr val="bg1"/>
                </a:solidFill>
              </a:rPr>
              <a:t>-κεντρικών, επιστημονικά τεκμηριωμένων, βασισμένων στο έργο και πολιτισμικά σχετικών υπηρεσιών Εργοθεραπείας</a:t>
            </a:r>
          </a:p>
          <a:p>
            <a:pPr>
              <a:buClr>
                <a:schemeClr val="bg1"/>
              </a:buClr>
              <a:buFont typeface="Wingdings" pitchFamily="2" charset="2"/>
              <a:buChar char="Ø"/>
              <a:defRPr/>
            </a:pPr>
            <a:r>
              <a:rPr lang="el-GR" sz="2400" dirty="0">
                <a:solidFill>
                  <a:schemeClr val="bg1"/>
                </a:solidFill>
              </a:rPr>
              <a:t>Παραπομπή</a:t>
            </a:r>
          </a:p>
          <a:p>
            <a:pPr>
              <a:buClr>
                <a:schemeClr val="bg1"/>
              </a:buClr>
              <a:buFont typeface="Wingdings" pitchFamily="2" charset="2"/>
              <a:buChar char="Ø"/>
              <a:defRPr/>
            </a:pPr>
            <a:r>
              <a:rPr lang="el-GR" sz="2400" dirty="0">
                <a:solidFill>
                  <a:schemeClr val="bg1"/>
                </a:solidFill>
              </a:rPr>
              <a:t>Αξιολόγηση </a:t>
            </a:r>
          </a:p>
          <a:p>
            <a:pPr>
              <a:buClr>
                <a:schemeClr val="bg1"/>
              </a:buClr>
              <a:buFont typeface="Wingdings" pitchFamily="2" charset="2"/>
              <a:buChar char="Ø"/>
              <a:defRPr/>
            </a:pPr>
            <a:r>
              <a:rPr lang="el-GR" sz="2400" dirty="0">
                <a:solidFill>
                  <a:schemeClr val="bg1"/>
                </a:solidFill>
              </a:rPr>
              <a:t>Παρέμβαση </a:t>
            </a:r>
          </a:p>
          <a:p>
            <a:pPr>
              <a:buClr>
                <a:schemeClr val="bg1"/>
              </a:buClr>
              <a:buFont typeface="Wingdings" pitchFamily="2" charset="2"/>
              <a:buChar char="Ø"/>
              <a:defRPr/>
            </a:pPr>
            <a:r>
              <a:rPr lang="el-GR" sz="2400" dirty="0">
                <a:solidFill>
                  <a:schemeClr val="bg1"/>
                </a:solidFill>
              </a:rPr>
              <a:t>Έλεγχος των θεραπευτικών αποτελεσμάτων</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solidFill>
                  <a:schemeClr val="accent2">
                    <a:lumMod val="50000"/>
                  </a:schemeClr>
                </a:solidFill>
              </a:rPr>
              <a:t>Παραπομπή</a:t>
            </a:r>
          </a:p>
        </p:txBody>
      </p:sp>
      <p:sp>
        <p:nvSpPr>
          <p:cNvPr id="232451" name="2 - Θέση περιεχομένου"/>
          <p:cNvSpPr>
            <a:spLocks noGrp="1"/>
          </p:cNvSpPr>
          <p:nvPr>
            <p:ph sz="quarter" idx="1"/>
          </p:nvPr>
        </p:nvSpPr>
        <p:spPr>
          <a:xfrm>
            <a:off x="2095500" y="1571626"/>
            <a:ext cx="8153400" cy="4900613"/>
          </a:xfrm>
          <a:solidFill>
            <a:schemeClr val="accent2">
              <a:lumMod val="75000"/>
            </a:schemeClr>
          </a:solidFill>
        </p:spPr>
        <p:txBody>
          <a:bodyPr/>
          <a:lstStyle/>
          <a:p>
            <a:pPr algn="just">
              <a:defRPr/>
            </a:pPr>
            <a:r>
              <a:rPr lang="el-GR" dirty="0">
                <a:solidFill>
                  <a:schemeClr val="bg1"/>
                </a:solidFill>
              </a:rPr>
              <a:t>Αποτελεί ένα αίτημα για ανάγκη </a:t>
            </a:r>
            <a:r>
              <a:rPr lang="el-GR" dirty="0" err="1">
                <a:solidFill>
                  <a:schemeClr val="bg1"/>
                </a:solidFill>
              </a:rPr>
              <a:t>εργοθεραπευτικών</a:t>
            </a:r>
            <a:r>
              <a:rPr lang="el-GR" dirty="0">
                <a:solidFill>
                  <a:schemeClr val="bg1"/>
                </a:solidFill>
              </a:rPr>
              <a:t> υπηρεσιών σε κάποιο άτομο</a:t>
            </a:r>
          </a:p>
          <a:p>
            <a:pPr algn="just">
              <a:defRPr/>
            </a:pPr>
            <a:r>
              <a:rPr lang="el-GR" dirty="0">
                <a:solidFill>
                  <a:schemeClr val="bg1"/>
                </a:solidFill>
              </a:rPr>
              <a:t>Μπορεί να προέρχεται από γιατρούς, συναδέλφους ή ακόμη και από τα ίδια τα άτομα </a:t>
            </a:r>
          </a:p>
          <a:p>
            <a:pPr algn="just">
              <a:defRPr/>
            </a:pPr>
            <a:r>
              <a:rPr lang="el-GR" dirty="0">
                <a:solidFill>
                  <a:schemeClr val="bg1"/>
                </a:solidFill>
              </a:rPr>
              <a:t>Περιλαμβάνουν ποικίλα αιτήματα π.χ. τη βελτίωση των δυσκολιών γραφής σε ένα παιδί, την κατασκευή/και σύσταση ενός νάρθηκα ηρεμίας για άτομο με εγκεφαλική παράλυση </a:t>
            </a:r>
          </a:p>
          <a:p>
            <a:pPr algn="just">
              <a:defRPr/>
            </a:pPr>
            <a:r>
              <a:rPr lang="el-GR" dirty="0">
                <a:solidFill>
                  <a:schemeClr val="bg1"/>
                </a:solidFill>
              </a:rPr>
              <a:t>Ο </a:t>
            </a:r>
            <a:r>
              <a:rPr lang="el-GR" dirty="0" err="1">
                <a:solidFill>
                  <a:schemeClr val="bg1"/>
                </a:solidFill>
              </a:rPr>
              <a:t>εργοθεραπευτής</a:t>
            </a:r>
            <a:r>
              <a:rPr lang="el-GR" dirty="0">
                <a:solidFill>
                  <a:schemeClr val="bg1"/>
                </a:solidFill>
              </a:rPr>
              <a:t> είναι υπεύθυνος για την αποδοχή και ανταπόκριση στην παραπομπή</a:t>
            </a:r>
            <a:r>
              <a:rPr lang="el-GR"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2451">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245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245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245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24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ΔΕΞΙΟΤΗΤΕΣ ΕΚΤΕΛΕΣΗΣ </a:t>
            </a:r>
          </a:p>
        </p:txBody>
      </p:sp>
      <p:sp>
        <p:nvSpPr>
          <p:cNvPr id="3" name="2 - Θέση περιεχομένου"/>
          <p:cNvSpPr>
            <a:spLocks noGrp="1"/>
          </p:cNvSpPr>
          <p:nvPr>
            <p:ph sz="quarter" idx="1"/>
          </p:nvPr>
        </p:nvSpPr>
        <p:spPr>
          <a:xfrm>
            <a:off x="2136776" y="1600200"/>
            <a:ext cx="5688013" cy="4852988"/>
          </a:xfrm>
          <a:solidFill>
            <a:schemeClr val="accent2">
              <a:lumMod val="75000"/>
            </a:schemeClr>
          </a:solidFill>
        </p:spPr>
        <p:txBody>
          <a:bodyPr/>
          <a:lstStyle/>
          <a:p>
            <a:pPr algn="just">
              <a:buClr>
                <a:schemeClr val="bg1"/>
              </a:buClr>
              <a:defRPr/>
            </a:pPr>
            <a:r>
              <a:rPr lang="el-GR" dirty="0">
                <a:solidFill>
                  <a:schemeClr val="bg1"/>
                </a:solidFill>
              </a:rPr>
              <a:t>Αποτελούν </a:t>
            </a:r>
            <a:r>
              <a:rPr lang="el-GR" dirty="0" err="1">
                <a:solidFill>
                  <a:schemeClr val="bg1"/>
                </a:solidFill>
              </a:rPr>
              <a:t>στοχοκατευθυνόμενες</a:t>
            </a:r>
            <a:r>
              <a:rPr lang="el-GR" dirty="0">
                <a:solidFill>
                  <a:schemeClr val="bg1"/>
                </a:solidFill>
              </a:rPr>
              <a:t>, ορατές, μικρές μονάδες δράσης οι οποίες απαιτούνται για να πραγματοποιηθεί μια δραστηριότητα ή ένα έργο. </a:t>
            </a:r>
          </a:p>
          <a:p>
            <a:pPr algn="just">
              <a:buClr>
                <a:schemeClr val="bg1"/>
              </a:buClr>
              <a:defRPr/>
            </a:pPr>
            <a:r>
              <a:rPr lang="el-GR" dirty="0">
                <a:solidFill>
                  <a:schemeClr val="bg1"/>
                </a:solidFill>
              </a:rPr>
              <a:t>Κατηγοριοποιούνται σε:</a:t>
            </a:r>
          </a:p>
          <a:p>
            <a:pPr algn="just">
              <a:buClr>
                <a:schemeClr val="bg1"/>
              </a:buClr>
              <a:buFont typeface="Wingdings" pitchFamily="2" charset="2"/>
              <a:buChar char="Ø"/>
              <a:defRPr/>
            </a:pPr>
            <a:r>
              <a:rPr lang="el-GR" dirty="0">
                <a:solidFill>
                  <a:schemeClr val="bg1"/>
                </a:solidFill>
              </a:rPr>
              <a:t>κινητικές δεξιότητες </a:t>
            </a:r>
          </a:p>
          <a:p>
            <a:pPr algn="just">
              <a:buClr>
                <a:schemeClr val="bg1"/>
              </a:buClr>
              <a:buFont typeface="Wingdings" pitchFamily="2" charset="2"/>
              <a:buChar char="Ø"/>
              <a:defRPr/>
            </a:pPr>
            <a:r>
              <a:rPr lang="el-GR" dirty="0">
                <a:solidFill>
                  <a:schemeClr val="bg1"/>
                </a:solidFill>
              </a:rPr>
              <a:t>δεξιότητες επεξεργασίας</a:t>
            </a:r>
          </a:p>
          <a:p>
            <a:pPr algn="just">
              <a:buClr>
                <a:schemeClr val="bg1"/>
              </a:buClr>
              <a:buFont typeface="Wingdings" pitchFamily="2" charset="2"/>
              <a:buChar char="Ø"/>
              <a:defRPr/>
            </a:pPr>
            <a:r>
              <a:rPr lang="el-GR" dirty="0">
                <a:solidFill>
                  <a:schemeClr val="bg1"/>
                </a:solidFill>
              </a:rPr>
              <a:t>δεξιότητες κοινωνικής αλληλεπίδρασης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3474" name="1 - Τίτλος"/>
          <p:cNvSpPr>
            <a:spLocks noGrp="1"/>
          </p:cNvSpPr>
          <p:nvPr>
            <p:ph type="title"/>
          </p:nvPr>
        </p:nvSpPr>
        <p:spPr>
          <a:xfrm>
            <a:off x="2136776" y="228600"/>
            <a:ext cx="5038725" cy="990600"/>
          </a:xfrm>
          <a:solidFill>
            <a:schemeClr val="accent1">
              <a:lumMod val="60000"/>
              <a:lumOff val="40000"/>
            </a:schemeClr>
          </a:solidFill>
        </p:spPr>
        <p:txBody>
          <a:bodyPr/>
          <a:lstStyle/>
          <a:p>
            <a:pPr algn="ctr">
              <a:defRPr/>
            </a:pPr>
            <a:r>
              <a:rPr lang="el-GR" b="1" dirty="0"/>
              <a:t>Αξιολόγηση</a:t>
            </a:r>
          </a:p>
        </p:txBody>
      </p:sp>
      <p:sp>
        <p:nvSpPr>
          <p:cNvPr id="233475" name="2 - Θέση περιεχομένου"/>
          <p:cNvSpPr>
            <a:spLocks noGrp="1"/>
          </p:cNvSpPr>
          <p:nvPr>
            <p:ph sz="quarter" idx="1"/>
          </p:nvPr>
        </p:nvSpPr>
        <p:spPr>
          <a:xfrm>
            <a:off x="2136775" y="1600200"/>
            <a:ext cx="8153400" cy="5043488"/>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Συστηματική συλλογή και ανάλυση των πληροφοριών</a:t>
            </a:r>
          </a:p>
          <a:p>
            <a:pPr algn="just">
              <a:buClr>
                <a:schemeClr val="bg1"/>
              </a:buClr>
              <a:buFont typeface="Wingdings" pitchFamily="2" charset="2"/>
              <a:buChar char="Ø"/>
              <a:defRPr/>
            </a:pPr>
            <a:r>
              <a:rPr lang="el-GR" sz="2400" dirty="0">
                <a:solidFill>
                  <a:schemeClr val="bg1"/>
                </a:solidFill>
              </a:rPr>
              <a:t>Η ε/</a:t>
            </a:r>
            <a:r>
              <a:rPr lang="el-GR" sz="2400" dirty="0" err="1">
                <a:solidFill>
                  <a:schemeClr val="bg1"/>
                </a:solidFill>
              </a:rPr>
              <a:t>θκή</a:t>
            </a:r>
            <a:r>
              <a:rPr lang="el-GR" sz="2400" dirty="0">
                <a:solidFill>
                  <a:schemeClr val="bg1"/>
                </a:solidFill>
              </a:rPr>
              <a:t> αξιολόγηση περιλαμβάνει τη λήψη πληροφοριών σχετικά με τα προβλήματα εκτέλεσης και συμμετοχής του ατόμου στα έργα της καθημερινής του ζωής</a:t>
            </a:r>
          </a:p>
          <a:p>
            <a:pPr algn="just">
              <a:buClr>
                <a:schemeClr val="bg1"/>
              </a:buClr>
              <a:buFont typeface="Wingdings" pitchFamily="2" charset="2"/>
              <a:buChar char="Ø"/>
              <a:defRPr/>
            </a:pPr>
            <a:r>
              <a:rPr lang="el-GR" sz="2400" dirty="0">
                <a:solidFill>
                  <a:schemeClr val="bg1"/>
                </a:solidFill>
              </a:rPr>
              <a:t>Οι πληροφορίες λαμβάνονται είτε από το ίδιο το άτομο, την οικογένειά του ή άλλα σημαντικά άτομα</a:t>
            </a:r>
          </a:p>
          <a:p>
            <a:pPr algn="just">
              <a:buClr>
                <a:schemeClr val="bg1"/>
              </a:buClr>
              <a:buFont typeface="Wingdings" pitchFamily="2" charset="2"/>
              <a:buChar char="Ø"/>
              <a:defRPr/>
            </a:pPr>
            <a:r>
              <a:rPr lang="el-GR" sz="2400" dirty="0">
                <a:solidFill>
                  <a:schemeClr val="bg1"/>
                </a:solidFill>
              </a:rPr>
              <a:t>Στόχος της ε/</a:t>
            </a:r>
            <a:r>
              <a:rPr lang="el-GR" sz="2400" dirty="0" err="1">
                <a:solidFill>
                  <a:schemeClr val="bg1"/>
                </a:solidFill>
              </a:rPr>
              <a:t>θκής</a:t>
            </a:r>
            <a:r>
              <a:rPr lang="el-GR" sz="2400" dirty="0">
                <a:solidFill>
                  <a:schemeClr val="bg1"/>
                </a:solidFill>
              </a:rPr>
              <a:t> αξιολόγησης: να καθοριστούν τα προβλήματα εκτέλεσης και συμμετοχής του ατόμου στα έργα αλλά και οι παράγοντες που επιδρούν σε αυτά, έτσι ώστε να σχεδιαστεί η καταλληλότερη παρέμβαση που θα ενισχύσει την εκτέλεση και συμμετοχή στα έργα αυτά</a:t>
            </a:r>
          </a:p>
        </p:txBody>
      </p:sp>
      <p:sp>
        <p:nvSpPr>
          <p:cNvPr id="197636" name="AutoShape 5" descr="Αποτέλεσμα εικόνας για assessment"/>
          <p:cNvSpPr>
            <a:spLocks noChangeAspect="1" noChangeArrowheads="1"/>
          </p:cNvSpPr>
          <p:nvPr/>
        </p:nvSpPr>
        <p:spPr bwMode="auto">
          <a:xfrm>
            <a:off x="1679575" y="-2719388"/>
            <a:ext cx="6915150" cy="5667376"/>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3475">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347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347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347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334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build="p"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Τύποι αξιολόγησης </a:t>
            </a:r>
          </a:p>
        </p:txBody>
      </p:sp>
      <p:sp>
        <p:nvSpPr>
          <p:cNvPr id="234499"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buFont typeface="Wingdings" pitchFamily="2" charset="2"/>
              <a:buNone/>
              <a:defRPr/>
            </a:pPr>
            <a:r>
              <a:rPr lang="el-GR" dirty="0">
                <a:solidFill>
                  <a:schemeClr val="bg1"/>
                </a:solidFill>
              </a:rPr>
              <a:t>Δύο τύποι αξιολόγησης: </a:t>
            </a:r>
          </a:p>
          <a:p>
            <a:pPr>
              <a:defRPr/>
            </a:pPr>
            <a:r>
              <a:rPr lang="el-GR" b="1" dirty="0">
                <a:solidFill>
                  <a:schemeClr val="bg1"/>
                </a:solidFill>
              </a:rPr>
              <a:t>Από την κορυφή στη βάση</a:t>
            </a:r>
            <a:r>
              <a:rPr lang="el-GR" dirty="0">
                <a:solidFill>
                  <a:schemeClr val="bg1"/>
                </a:solidFill>
              </a:rPr>
              <a:t> (</a:t>
            </a:r>
            <a:r>
              <a:rPr lang="en-US" dirty="0">
                <a:solidFill>
                  <a:schemeClr val="bg1"/>
                </a:solidFill>
              </a:rPr>
              <a:t>top down approach</a:t>
            </a:r>
            <a:r>
              <a:rPr lang="el-GR" dirty="0">
                <a:solidFill>
                  <a:schemeClr val="bg1"/>
                </a:solidFill>
              </a:rPr>
              <a:t>) </a:t>
            </a:r>
          </a:p>
          <a:p>
            <a:pPr>
              <a:defRPr/>
            </a:pPr>
            <a:r>
              <a:rPr lang="el-GR" b="1" dirty="0">
                <a:solidFill>
                  <a:schemeClr val="bg1"/>
                </a:solidFill>
              </a:rPr>
              <a:t>Από τη βάση προς τα επάνω </a:t>
            </a:r>
            <a:r>
              <a:rPr lang="el-GR" dirty="0">
                <a:solidFill>
                  <a:schemeClr val="bg1"/>
                </a:solidFill>
              </a:rPr>
              <a:t>(</a:t>
            </a:r>
            <a:r>
              <a:rPr lang="en-US" dirty="0">
                <a:solidFill>
                  <a:schemeClr val="bg1"/>
                </a:solidFill>
              </a:rPr>
              <a:t>bottom up approach</a:t>
            </a:r>
            <a:r>
              <a:rPr lang="el-GR" dirty="0">
                <a:solidFill>
                  <a:schemeClr val="bg1"/>
                </a:solidFill>
              </a:rPr>
              <a:t>)</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4499">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44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44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44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Τύποι αξιολόγησης </a:t>
            </a:r>
          </a:p>
        </p:txBody>
      </p:sp>
      <p:sp>
        <p:nvSpPr>
          <p:cNvPr id="234499"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buFont typeface="Wingdings" pitchFamily="2" charset="2"/>
              <a:buNone/>
              <a:defRPr/>
            </a:pPr>
            <a:r>
              <a:rPr lang="el-GR" dirty="0">
                <a:solidFill>
                  <a:schemeClr val="bg1"/>
                </a:solidFill>
              </a:rPr>
              <a:t>Δύο τύποι αξιολόγησης: </a:t>
            </a:r>
          </a:p>
          <a:p>
            <a:pPr>
              <a:defRPr/>
            </a:pPr>
            <a:r>
              <a:rPr lang="el-GR" b="1" dirty="0">
                <a:solidFill>
                  <a:schemeClr val="bg1"/>
                </a:solidFill>
              </a:rPr>
              <a:t>Από την κορυφή στη βάση</a:t>
            </a:r>
            <a:r>
              <a:rPr lang="el-GR" dirty="0">
                <a:solidFill>
                  <a:schemeClr val="bg1"/>
                </a:solidFill>
              </a:rPr>
              <a:t> (</a:t>
            </a:r>
            <a:r>
              <a:rPr lang="en-US" dirty="0">
                <a:solidFill>
                  <a:schemeClr val="bg1"/>
                </a:solidFill>
              </a:rPr>
              <a:t>top down approach</a:t>
            </a:r>
            <a:r>
              <a:rPr lang="el-GR" dirty="0">
                <a:solidFill>
                  <a:schemeClr val="bg1"/>
                </a:solidFill>
              </a:rPr>
              <a:t>) </a:t>
            </a:r>
          </a:p>
          <a:p>
            <a:pPr>
              <a:defRPr/>
            </a:pPr>
            <a:r>
              <a:rPr lang="el-GR" b="1" dirty="0">
                <a:solidFill>
                  <a:schemeClr val="bg1"/>
                </a:solidFill>
              </a:rPr>
              <a:t>Από τη βάση προς τα επάνω </a:t>
            </a:r>
            <a:r>
              <a:rPr lang="el-GR" dirty="0">
                <a:solidFill>
                  <a:schemeClr val="bg1"/>
                </a:solidFill>
              </a:rPr>
              <a:t>(</a:t>
            </a:r>
            <a:r>
              <a:rPr lang="en-US" dirty="0">
                <a:solidFill>
                  <a:schemeClr val="bg1"/>
                </a:solidFill>
              </a:rPr>
              <a:t>bottom up approach</a:t>
            </a:r>
            <a:r>
              <a:rPr lang="el-GR" dirty="0">
                <a:solidFill>
                  <a:schemeClr val="bg1"/>
                </a:solidFill>
              </a:rPr>
              <a:t>)</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4499">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44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44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44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Μέθοδοι Αξιολόγησης</a:t>
            </a:r>
          </a:p>
        </p:txBody>
      </p:sp>
      <p:sp>
        <p:nvSpPr>
          <p:cNvPr id="237571" name="2 - Θέση περιεχομένου"/>
          <p:cNvSpPr>
            <a:spLocks noGrp="1"/>
          </p:cNvSpPr>
          <p:nvPr>
            <p:ph sz="quarter" idx="1"/>
          </p:nvPr>
        </p:nvSpPr>
        <p:spPr>
          <a:xfrm>
            <a:off x="1809720" y="1357298"/>
            <a:ext cx="8643998" cy="5500702"/>
          </a:xfrm>
          <a:solidFill>
            <a:schemeClr val="accent2">
              <a:lumMod val="75000"/>
            </a:schemeClr>
          </a:solidFill>
        </p:spPr>
        <p:txBody>
          <a:bodyPr/>
          <a:lstStyle/>
          <a:p>
            <a:pPr>
              <a:buNone/>
            </a:pPr>
            <a:r>
              <a:rPr lang="el-GR" dirty="0"/>
              <a:t>Το «Αμερικάνικο Πλαίσιο Πρακτικής της Εργοθεραπείας: Πεδίο και Διαδικασία» ακολουθεί μια προσέγγιση της αξιολόγησης που ονομάζεται </a:t>
            </a:r>
            <a:r>
              <a:rPr lang="el-GR" b="1" dirty="0"/>
              <a:t>από την κορυφή στη βάση</a:t>
            </a:r>
            <a:r>
              <a:rPr lang="el-GR" dirty="0"/>
              <a:t> (</a:t>
            </a:r>
            <a:r>
              <a:rPr lang="en-US" dirty="0"/>
              <a:t>top down approach</a:t>
            </a:r>
            <a:r>
              <a:rPr lang="el-GR" dirty="0"/>
              <a:t>). Κατά την προσέγγιση αυτή, ο </a:t>
            </a:r>
            <a:r>
              <a:rPr lang="el-GR" dirty="0" err="1"/>
              <a:t>εργοθεραπευτής</a:t>
            </a:r>
            <a:r>
              <a:rPr lang="el-GR" dirty="0"/>
              <a:t> αρχικά αξιολογεί τα έργα στα οποία το άτομο δηλώνει δυσκολίες εκτέλεσης και συμμετοχής και στη συνέχεια αξιολογεί τις επιμέρους δεξιότητες εκτέλεσης, τους προσωπικούς παράγοντες του ατόμου (σωματικές λειτουργίες και δομές), το περιβάλλον και το πλαίσιο αλλά και τα χαρακτηριστικά ή τις απαιτήσεις των ίδιων των δραστηριοτήτων ή έργων που ενδέχεται να δημιουργούν τις αναφερόμενες δυσκολίες στην εκτέλεση έργου και να παρεμποδίζουν τη συμμετοχή του ατόμου στα έργα αυτά (ΑΟΤΑ, 2014, </a:t>
            </a:r>
            <a:r>
              <a:rPr lang="en-US" dirty="0" err="1"/>
              <a:t>Boyt</a:t>
            </a:r>
            <a:r>
              <a:rPr lang="en-US" dirty="0"/>
              <a:t> Schell</a:t>
            </a:r>
            <a:r>
              <a:rPr lang="el-GR" dirty="0"/>
              <a:t>, </a:t>
            </a:r>
            <a:r>
              <a:rPr lang="en-US" dirty="0" err="1"/>
              <a:t>Scaffa</a:t>
            </a:r>
            <a:r>
              <a:rPr lang="en-US" dirty="0"/>
              <a:t> et al</a:t>
            </a:r>
            <a:r>
              <a:rPr lang="el-GR" dirty="0"/>
              <a:t>., 2014, </a:t>
            </a:r>
            <a:r>
              <a:rPr lang="en-US" dirty="0"/>
              <a:t>Rodger</a:t>
            </a:r>
            <a:r>
              <a:rPr lang="el-GR" dirty="0"/>
              <a:t>, 2010). </a:t>
            </a:r>
          </a:p>
          <a:p>
            <a:r>
              <a:rPr lang="el-GR" dirty="0"/>
              <a:t>. Παρόλα αυτά, μελέτες δείχνουν ότι η βελτίωση των επιμέρους λειτουργιών, δεν οδηγεί απαραίτητα σε βελτίωση της εκτέλεσης και της συμμετοχής του ατόμου στα έργα της ζωής του (αν αυτό δεν έχει θεσπιστεί ως ξεκάθαρος στόχος) και ότι η εκτέλεση και η συμμετοχή ενός ατόμου στα έργα της ζωής του μπορεί να επηρεαστεί από πολύ περισσότερους παράγοντες εκτός από τις διαταραγμένες σωματικές λειτουργίες.</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7571">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757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75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1524000" y="0"/>
            <a:ext cx="9144000" cy="6715148"/>
          </a:xfrm>
        </p:spPr>
        <p:txBody>
          <a:bodyPr/>
          <a:lstStyle/>
          <a:p>
            <a:pPr algn="just"/>
            <a:r>
              <a:rPr lang="el-GR" sz="2800" dirty="0"/>
              <a:t>Αυτή η προσέγγιση αξιολόγησης είναι διαφορετική από μία άλλη προσέγγιση που χρησιμοποιείται στην Εργοθεραπεία και ονομάζεται </a:t>
            </a:r>
            <a:r>
              <a:rPr lang="el-GR" sz="2800" b="1" dirty="0"/>
              <a:t>από τη βάση προς τα επάνω </a:t>
            </a:r>
            <a:r>
              <a:rPr lang="el-GR" sz="2800" dirty="0"/>
              <a:t>(</a:t>
            </a:r>
            <a:r>
              <a:rPr lang="en-US" sz="2800" dirty="0"/>
              <a:t>bottom up approach</a:t>
            </a:r>
            <a:r>
              <a:rPr lang="el-GR" sz="2800" dirty="0"/>
              <a:t>). Με βάση την προσέγγιση «από τη βάση προς τα επάνω», ο </a:t>
            </a:r>
            <a:r>
              <a:rPr lang="el-GR" sz="2800" dirty="0" err="1"/>
              <a:t>εργοθεραπευτής</a:t>
            </a:r>
            <a:r>
              <a:rPr lang="el-GR" sz="2800" dirty="0"/>
              <a:t> αξιολογεί πρώτα τους επιμέρους παράγοντες της εκτέλεσης έργου του ατόμου όπως τις κινητικές, αισθητηριακές και άλλες σωματικές λειτουργίες και σχεδιάζει την παρέμβασή του βασισμένος στις διαταραχές σε αυτούς τους παράγοντες. Στην προσέγγιση αυτή, οι στόχοι του θεραπευτικού προγράμματος θεσπίζονται πάνω στις λειτουργίες του ατόμου και ο θεραπευτής θεωρεί ότι αν οι λειτουργίες βελτιωθούν, θα βελτιωθεί αυτόματα και η συμμετοχή του ατόμου στα έργα της καθημερινής του ζωής</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ΠΡΟΣΟΧΗ!!!!</a:t>
            </a:r>
          </a:p>
        </p:txBody>
      </p:sp>
      <p:sp>
        <p:nvSpPr>
          <p:cNvPr id="237571" name="2 - Θέση περιεχομένου"/>
          <p:cNvSpPr>
            <a:spLocks noGrp="1"/>
          </p:cNvSpPr>
          <p:nvPr>
            <p:ph sz="quarter" idx="1"/>
          </p:nvPr>
        </p:nvSpPr>
        <p:spPr>
          <a:xfrm>
            <a:off x="2136775" y="1600200"/>
            <a:ext cx="8153400" cy="4757738"/>
          </a:xfrm>
          <a:solidFill>
            <a:schemeClr val="accent2">
              <a:lumMod val="75000"/>
            </a:schemeClr>
          </a:solidFill>
        </p:spPr>
        <p:txBody>
          <a:bodyPr/>
          <a:lstStyle/>
          <a:p>
            <a:pPr algn="just">
              <a:buClr>
                <a:schemeClr val="bg1"/>
              </a:buClr>
              <a:buFont typeface="Wingdings" pitchFamily="2" charset="2"/>
              <a:buNone/>
              <a:defRPr/>
            </a:pPr>
            <a:r>
              <a:rPr lang="el-GR" dirty="0">
                <a:solidFill>
                  <a:schemeClr val="bg1"/>
                </a:solidFill>
              </a:rPr>
              <a:t>Μελέτες δείχνουν ότι:</a:t>
            </a:r>
          </a:p>
          <a:p>
            <a:pPr algn="just">
              <a:buClr>
                <a:schemeClr val="bg1"/>
              </a:buClr>
              <a:buFont typeface="Wingdings" pitchFamily="2" charset="2"/>
              <a:buChar char="Ø"/>
              <a:defRPr/>
            </a:pPr>
            <a:r>
              <a:rPr lang="el-GR" dirty="0">
                <a:solidFill>
                  <a:schemeClr val="bg1"/>
                </a:solidFill>
              </a:rPr>
              <a:t>Α)η βελτίωση των επιμέρους λειτουργιών, δεν οδηγεί απαραίτητα σε βελτίωση της εκτέλεσης και της συμμετοχής του ατόμου στα έργα της ζωής του (αν αυτό δεν έχει θεσπιστεί ως ξεκάθαρος στόχος) </a:t>
            </a:r>
          </a:p>
          <a:p>
            <a:pPr algn="just">
              <a:buClr>
                <a:schemeClr val="bg1"/>
              </a:buClr>
              <a:buFont typeface="Wingdings" pitchFamily="2" charset="2"/>
              <a:buChar char="Ø"/>
              <a:defRPr/>
            </a:pPr>
            <a:r>
              <a:rPr lang="el-GR" dirty="0">
                <a:solidFill>
                  <a:schemeClr val="bg1"/>
                </a:solidFill>
              </a:rPr>
              <a:t>Β)η εκτέλεση και η συμμετοχή ενός ατόμου στα έργα της ζωής του μπορεί να επηρεαστεί από πολύ περισσότερους παράγοντες εκτός από τις διαταραγμένες σωματικές λειτουργίες.</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7571">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757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757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75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ΜΕΘΟΔΟΙ </a:t>
            </a:r>
            <a:r>
              <a:rPr lang="el-GR" b="1"/>
              <a:t>ΑΞΙΟΛΟΓΗΣΗΣ </a:t>
            </a:r>
            <a:br>
              <a:rPr lang="el-GR" b="1" dirty="0"/>
            </a:br>
            <a:r>
              <a:rPr lang="el-GR" b="1" dirty="0"/>
              <a:t>(πώς αξιολογούμε?)</a:t>
            </a: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Παρατήρηση της εκτέλεσης έργου ή της συμμετοχής σε έργα του ατόμου  </a:t>
            </a:r>
          </a:p>
          <a:p>
            <a:pPr algn="just">
              <a:buClr>
                <a:schemeClr val="bg1"/>
              </a:buClr>
              <a:buFont typeface="Wingdings" pitchFamily="2" charset="2"/>
              <a:buChar char="Ø"/>
              <a:defRPr/>
            </a:pPr>
            <a:r>
              <a:rPr lang="el-GR" dirty="0">
                <a:solidFill>
                  <a:schemeClr val="bg1"/>
                </a:solidFill>
              </a:rPr>
              <a:t>Συνέντευξη του ατόμου ή άλλων ατόμων </a:t>
            </a:r>
          </a:p>
          <a:p>
            <a:pPr algn="just">
              <a:buClr>
                <a:schemeClr val="bg1"/>
              </a:buClr>
              <a:buFont typeface="Wingdings" pitchFamily="2" charset="2"/>
              <a:buChar char="Ø"/>
              <a:defRPr/>
            </a:pPr>
            <a:r>
              <a:rPr lang="el-GR" dirty="0">
                <a:solidFill>
                  <a:schemeClr val="bg1"/>
                </a:solidFill>
              </a:rPr>
              <a:t>Αυτό-αναφορές του ατόμου</a:t>
            </a:r>
          </a:p>
          <a:p>
            <a:pPr algn="just">
              <a:buClr>
                <a:schemeClr val="bg1"/>
              </a:buClr>
              <a:buFont typeface="Wingdings" pitchFamily="2" charset="2"/>
              <a:buChar char="Ø"/>
              <a:defRPr/>
            </a:pPr>
            <a:r>
              <a:rPr lang="el-GR" dirty="0">
                <a:solidFill>
                  <a:schemeClr val="bg1"/>
                </a:solidFill>
              </a:rPr>
              <a:t>Εφαρμογή σταθμισμένων εργαλείων  </a:t>
            </a:r>
          </a:p>
          <a:p>
            <a:pPr algn="just">
              <a:buClr>
                <a:schemeClr val="bg1"/>
              </a:buClr>
              <a:buFont typeface="Wingdings" pitchFamily="2" charset="2"/>
              <a:buChar char="Ø"/>
              <a:defRPr/>
            </a:pPr>
            <a:r>
              <a:rPr lang="el-GR" dirty="0">
                <a:solidFill>
                  <a:schemeClr val="bg1"/>
                </a:solidFill>
              </a:rPr>
              <a:t>Ειδικές μετρήσεις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74825" y="188913"/>
            <a:ext cx="8153400" cy="990600"/>
          </a:xfrm>
          <a:solidFill>
            <a:schemeClr val="accent1">
              <a:lumMod val="60000"/>
              <a:lumOff val="40000"/>
            </a:schemeClr>
          </a:solidFill>
        </p:spPr>
        <p:txBody>
          <a:bodyPr/>
          <a:lstStyle/>
          <a:p>
            <a:pPr algn="ctr">
              <a:defRPr/>
            </a:pPr>
            <a:r>
              <a:rPr lang="el-GR" b="1" dirty="0"/>
              <a:t>Παρατήρηση (</a:t>
            </a:r>
            <a:r>
              <a:rPr lang="en-US" b="1" dirty="0"/>
              <a:t>observation)</a:t>
            </a:r>
            <a:endParaRPr lang="el-GR" b="1" dirty="0"/>
          </a:p>
        </p:txBody>
      </p:sp>
      <p:sp>
        <p:nvSpPr>
          <p:cNvPr id="3" name="2 - Θέση περιεχομένου"/>
          <p:cNvSpPr>
            <a:spLocks noGrp="1"/>
          </p:cNvSpPr>
          <p:nvPr>
            <p:ph sz="quarter" idx="1"/>
          </p:nvPr>
        </p:nvSpPr>
        <p:spPr>
          <a:xfrm>
            <a:off x="1919288" y="1577975"/>
            <a:ext cx="8064500" cy="5164138"/>
          </a:xfrm>
          <a:solidFill>
            <a:schemeClr val="accent2">
              <a:lumMod val="75000"/>
            </a:schemeClr>
          </a:solidFill>
        </p:spPr>
        <p:txBody>
          <a:bodyPr/>
          <a:lstStyle/>
          <a:p>
            <a:pPr algn="just">
              <a:buClr>
                <a:schemeClr val="bg1"/>
              </a:buClr>
              <a:buFont typeface="Wingdings" pitchFamily="2" charset="2"/>
              <a:buChar char="Ø"/>
              <a:defRPr/>
            </a:pPr>
            <a:r>
              <a:rPr lang="el-GR" sz="1800" dirty="0">
                <a:solidFill>
                  <a:schemeClr val="bg1"/>
                </a:solidFill>
              </a:rPr>
              <a:t>Παρατήρηση ατόμου να εκτελεί ενέργειες, δραστηριότητες ή έργα</a:t>
            </a:r>
          </a:p>
          <a:p>
            <a:pPr algn="just">
              <a:buClr>
                <a:schemeClr val="bg1"/>
              </a:buClr>
              <a:buFont typeface="Wingdings" pitchFamily="2" charset="2"/>
              <a:buChar char="Ø"/>
              <a:defRPr/>
            </a:pPr>
            <a:r>
              <a:rPr lang="el-GR" sz="1800" dirty="0">
                <a:solidFill>
                  <a:schemeClr val="bg1"/>
                </a:solidFill>
              </a:rPr>
              <a:t>Παρατήρηση στο φυσικό περιβάλλον του ατόμου (σπίτι, σχολείο, εργασιακό περιβάλλον, γήπεδο κ.α.) είτε στο θεραπευτικό περιβάλλον</a:t>
            </a:r>
          </a:p>
          <a:p>
            <a:pPr algn="just">
              <a:buClr>
                <a:schemeClr val="bg1"/>
              </a:buClr>
              <a:buFont typeface="Wingdings" pitchFamily="2" charset="2"/>
              <a:buChar char="Ø"/>
              <a:defRPr/>
            </a:pPr>
            <a:r>
              <a:rPr lang="el-GR" sz="1800" dirty="0">
                <a:solidFill>
                  <a:schemeClr val="bg1"/>
                </a:solidFill>
              </a:rPr>
              <a:t>Παρατηρήσεις: Ελεύθερες ή δομημένες</a:t>
            </a:r>
          </a:p>
          <a:p>
            <a:pPr algn="just">
              <a:buClr>
                <a:schemeClr val="bg1"/>
              </a:buClr>
              <a:buFont typeface="Wingdings" pitchFamily="2" charset="2"/>
              <a:buChar char="Ø"/>
              <a:defRPr/>
            </a:pPr>
            <a:r>
              <a:rPr lang="el-GR" sz="1800" b="1" u="sng" dirty="0">
                <a:solidFill>
                  <a:schemeClr val="bg1"/>
                </a:solidFill>
              </a:rPr>
              <a:t>Ελεύθερες παρατηρήσεις</a:t>
            </a:r>
            <a:r>
              <a:rPr lang="el-GR" sz="1800" dirty="0">
                <a:solidFill>
                  <a:schemeClr val="bg1"/>
                </a:solidFill>
              </a:rPr>
              <a:t>: στο φυσικό περιβάλλον του ατόμου</a:t>
            </a:r>
            <a:r>
              <a:rPr lang="en-US" sz="1800" dirty="0">
                <a:solidFill>
                  <a:schemeClr val="bg1"/>
                </a:solidFill>
              </a:rPr>
              <a:t> (</a:t>
            </a:r>
            <a:r>
              <a:rPr lang="el-GR" sz="1800" dirty="0">
                <a:solidFill>
                  <a:schemeClr val="bg1"/>
                </a:solidFill>
              </a:rPr>
              <a:t>παρατήρηση καθημερινών δραστηριοτήτων) πχ </a:t>
            </a:r>
            <a:r>
              <a:rPr lang="el-GR" sz="1800" dirty="0" err="1">
                <a:solidFill>
                  <a:schemeClr val="bg1"/>
                </a:solidFill>
              </a:rPr>
              <a:t>εθτής</a:t>
            </a:r>
            <a:r>
              <a:rPr lang="el-GR" sz="1800" dirty="0">
                <a:solidFill>
                  <a:schemeClr val="bg1"/>
                </a:solidFill>
              </a:rPr>
              <a:t> παρατηρεί την εκτέλεση των δραστηριοτήτων πρωινής ρουτίνας ενός ατόμου στο σπίτι που μένει πώς πλένεται, ντύνεται, ετοιμάζει το πρωινό του, πόσο χρόνο χρειάζεται, με τι εκτελεί τις δραστηριότητες, πώς τα χειρίζεται ή πώς συναλλάσσεται με άλλα άτομα</a:t>
            </a:r>
          </a:p>
          <a:p>
            <a:pPr algn="just">
              <a:buClr>
                <a:schemeClr val="bg1"/>
              </a:buClr>
              <a:buFont typeface="Wingdings" pitchFamily="2" charset="2"/>
              <a:buChar char="Ø"/>
              <a:defRPr/>
            </a:pPr>
            <a:r>
              <a:rPr lang="el-GR" sz="1800" b="1" u="sng" dirty="0">
                <a:solidFill>
                  <a:schemeClr val="bg1"/>
                </a:solidFill>
              </a:rPr>
              <a:t>Στο θεραπευτικό περιβάλλον:</a:t>
            </a:r>
            <a:r>
              <a:rPr lang="el-GR" sz="1800" dirty="0">
                <a:solidFill>
                  <a:schemeClr val="bg1"/>
                </a:solidFill>
              </a:rPr>
              <a:t> οι παρατηρήσεις είναι συνήθως δομημένες και προκαθορισμένες: ο </a:t>
            </a:r>
            <a:r>
              <a:rPr lang="el-GR" sz="1800" dirty="0" err="1">
                <a:solidFill>
                  <a:schemeClr val="bg1"/>
                </a:solidFill>
              </a:rPr>
              <a:t>εθτής</a:t>
            </a:r>
            <a:r>
              <a:rPr lang="el-GR" sz="1800" dirty="0">
                <a:solidFill>
                  <a:schemeClr val="bg1"/>
                </a:solidFill>
              </a:rPr>
              <a:t> αξιολογεί την εκτέλεση του ατόμου σε συγκεκριμένες ενέργειες, δραστηριότητες και έργα που το άτομο εκτελεί σε διαφορετικό από το φυσικό του, χώρο και χρόνο</a:t>
            </a:r>
          </a:p>
          <a:p>
            <a:pPr>
              <a:defRPr/>
            </a:pPr>
            <a:endParaRPr lang="el-GR" sz="1600" dirty="0"/>
          </a:p>
        </p:txBody>
      </p:sp>
      <p:sp>
        <p:nvSpPr>
          <p:cNvPr id="201732" name="AutoShape 5" descr="Αποτέλεσμα εικόνας για παρατήρηση"/>
          <p:cNvSpPr>
            <a:spLocks noChangeAspect="1" noChangeArrowheads="1"/>
          </p:cNvSpPr>
          <p:nvPr/>
        </p:nvSpPr>
        <p:spPr bwMode="auto">
          <a:xfrm>
            <a:off x="1679575" y="-2430463"/>
            <a:ext cx="6915150" cy="5076826"/>
          </a:xfrm>
          <a:prstGeom prst="rect">
            <a:avLst/>
          </a:prstGeom>
          <a:noFill/>
          <a:ln w="9525">
            <a:noFill/>
            <a:miter lim="800000"/>
            <a:headEnd/>
            <a:tailEnd/>
          </a:ln>
        </p:spPr>
        <p:txBody>
          <a:bodyPr/>
          <a:lstStyle/>
          <a:p>
            <a:endParaRPr lang="el-GR"/>
          </a:p>
        </p:txBody>
      </p:sp>
      <p:sp>
        <p:nvSpPr>
          <p:cNvPr id="201733" name="AutoShape 7" descr="Αποτέλεσμα εικόνας για παρατήρηση"/>
          <p:cNvSpPr>
            <a:spLocks noChangeAspect="1" noChangeArrowheads="1"/>
          </p:cNvSpPr>
          <p:nvPr/>
        </p:nvSpPr>
        <p:spPr bwMode="auto">
          <a:xfrm>
            <a:off x="1679575" y="-2430463"/>
            <a:ext cx="6915150" cy="5076826"/>
          </a:xfrm>
          <a:prstGeom prst="rect">
            <a:avLst/>
          </a:prstGeom>
          <a:noFill/>
          <a:ln w="9525">
            <a:noFill/>
            <a:miter lim="800000"/>
            <a:headEnd/>
            <a:tailEnd/>
          </a:ln>
        </p:spPr>
        <p:txBody>
          <a:bodyPr/>
          <a:lstStyle/>
          <a:p>
            <a:endParaRPr lang="el-GR"/>
          </a:p>
        </p:txBody>
      </p:sp>
      <p:sp>
        <p:nvSpPr>
          <p:cNvPr id="201734" name="AutoShape 9" descr="παρατήρηση παιδιών πεταλούδων"/>
          <p:cNvSpPr>
            <a:spLocks noChangeAspect="1" noChangeArrowheads="1"/>
          </p:cNvSpPr>
          <p:nvPr/>
        </p:nvSpPr>
        <p:spPr bwMode="auto">
          <a:xfrm>
            <a:off x="1679575" y="-1211263"/>
            <a:ext cx="3810000" cy="2533651"/>
          </a:xfrm>
          <a:prstGeom prst="rect">
            <a:avLst/>
          </a:prstGeom>
          <a:noFill/>
          <a:ln w="9525">
            <a:noFill/>
            <a:miter lim="800000"/>
            <a:headEnd/>
            <a:tailEnd/>
          </a:ln>
        </p:spPr>
        <p:txBody>
          <a:bodyPr/>
          <a:lstStyle/>
          <a:p>
            <a:endParaRPr lang="el-GR"/>
          </a:p>
        </p:txBody>
      </p:sp>
      <p:sp>
        <p:nvSpPr>
          <p:cNvPr id="201735" name="AutoShape 11" descr="παρατήρηση παιδιών πεταλούδων"/>
          <p:cNvSpPr>
            <a:spLocks noChangeAspect="1" noChangeArrowheads="1"/>
          </p:cNvSpPr>
          <p:nvPr/>
        </p:nvSpPr>
        <p:spPr bwMode="auto">
          <a:xfrm>
            <a:off x="1679575" y="-1211263"/>
            <a:ext cx="3810000" cy="2533651"/>
          </a:xfrm>
          <a:prstGeom prst="rect">
            <a:avLst/>
          </a:prstGeom>
          <a:noFill/>
          <a:ln w="9525">
            <a:noFill/>
            <a:miter lim="800000"/>
            <a:headEnd/>
            <a:tailEnd/>
          </a:ln>
        </p:spPr>
        <p:txBody>
          <a:bodyPr/>
          <a:lstStyle/>
          <a:p>
            <a:endParaRPr lang="el-GR"/>
          </a:p>
        </p:txBody>
      </p:sp>
      <p:sp>
        <p:nvSpPr>
          <p:cNvPr id="201736" name="AutoShape 13" descr="https://thumbs.dreamstime.com/z/%CF%80%CE%B1%CF%81%CE%B1%CF%84%CE%AE%CF%81%CE%B7%CF%83%CE%B7-%CF%80%CE%B1%CE%B9-%CE%B9%CF%8E%CE%BD-%CF%80%CE%B5%CF%84%CE%B1%CE%BB%CE%BF%CF%8D-%CF%89%CE%BD-8906266.jpg"/>
          <p:cNvSpPr>
            <a:spLocks noChangeAspect="1" noChangeArrowheads="1"/>
          </p:cNvSpPr>
          <p:nvPr/>
        </p:nvSpPr>
        <p:spPr bwMode="auto">
          <a:xfrm>
            <a:off x="1679575" y="-144463"/>
            <a:ext cx="304800" cy="304801"/>
          </a:xfrm>
          <a:prstGeom prst="rect">
            <a:avLst/>
          </a:prstGeom>
          <a:noFill/>
          <a:ln w="9525">
            <a:noFill/>
            <a:miter lim="800000"/>
            <a:headEnd/>
            <a:tailEnd/>
          </a:ln>
        </p:spPr>
        <p:txBody>
          <a:bodyPr/>
          <a:lstStyle/>
          <a:p>
            <a:endParaRPr lang="el-GR"/>
          </a:p>
        </p:txBody>
      </p:sp>
      <p:sp>
        <p:nvSpPr>
          <p:cNvPr id="201737" name="AutoShape 15" descr="https://thumbs.dreamstime.com/z/%CF%80%CE%B1%CF%81%CE%B1%CF%84%CE%AE%CF%81%CE%B7%CF%83%CE%B7-%CF%80%CE%B1%CE%B9-%CE%B9%CF%8E%CE%BD-%CF%80%CE%B5%CF%84%CE%B1%CE%BB%CE%BF%CF%8D-%CF%89%CE%BD-8906266.jpg"/>
          <p:cNvSpPr>
            <a:spLocks noChangeAspect="1" noChangeArrowheads="1"/>
          </p:cNvSpPr>
          <p:nvPr/>
        </p:nvSpPr>
        <p:spPr bwMode="auto">
          <a:xfrm>
            <a:off x="1679575" y="-144463"/>
            <a:ext cx="304800" cy="304801"/>
          </a:xfrm>
          <a:prstGeom prst="rect">
            <a:avLst/>
          </a:prstGeom>
          <a:noFill/>
          <a:ln w="9525">
            <a:noFill/>
            <a:miter lim="800000"/>
            <a:headEnd/>
            <a:tailEnd/>
          </a:ln>
        </p:spPr>
        <p:txBody>
          <a:bodyPr/>
          <a:lstStyle/>
          <a:p>
            <a:endParaRPr lang="el-GR"/>
          </a:p>
        </p:txBody>
      </p:sp>
      <p:sp>
        <p:nvSpPr>
          <p:cNvPr id="201738" name="AutoShape 17" descr="Αποτέλεσμα εικόνας για παρατήρηση"/>
          <p:cNvSpPr>
            <a:spLocks noChangeAspect="1" noChangeArrowheads="1"/>
          </p:cNvSpPr>
          <p:nvPr/>
        </p:nvSpPr>
        <p:spPr bwMode="auto">
          <a:xfrm>
            <a:off x="1679575" y="-2795588"/>
            <a:ext cx="6172200" cy="5829301"/>
          </a:xfrm>
          <a:prstGeom prst="rect">
            <a:avLst/>
          </a:prstGeom>
          <a:noFill/>
          <a:ln w="9525">
            <a:noFill/>
            <a:miter lim="800000"/>
            <a:headEnd/>
            <a:tailEnd/>
          </a:ln>
        </p:spPr>
        <p:txBody>
          <a:bodyPr/>
          <a:lstStyle/>
          <a:p>
            <a:endParaRPr lang="el-GR"/>
          </a:p>
        </p:txBody>
      </p:sp>
      <p:sp>
        <p:nvSpPr>
          <p:cNvPr id="201739" name="AutoShape 19" descr="Αποτέλεσμα εικόνας για παρατήρηση"/>
          <p:cNvSpPr>
            <a:spLocks noChangeAspect="1" noChangeArrowheads="1"/>
          </p:cNvSpPr>
          <p:nvPr/>
        </p:nvSpPr>
        <p:spPr bwMode="auto">
          <a:xfrm>
            <a:off x="1679575" y="-2795588"/>
            <a:ext cx="6172200" cy="5829301"/>
          </a:xfrm>
          <a:prstGeom prst="rect">
            <a:avLst/>
          </a:prstGeom>
          <a:noFill/>
          <a:ln w="9525">
            <a:noFill/>
            <a:miter lim="800000"/>
            <a:headEnd/>
            <a:tailEnd/>
          </a:ln>
        </p:spPr>
        <p:txBody>
          <a:bodyPr/>
          <a:lstStyle/>
          <a:p>
            <a:endParaRPr lang="el-GR"/>
          </a:p>
        </p:txBody>
      </p:sp>
      <p:sp>
        <p:nvSpPr>
          <p:cNvPr id="201740" name="AutoShape 23" descr="Αποτέλεσμα εικόνας για παρατήρηση"/>
          <p:cNvSpPr>
            <a:spLocks noChangeAspect="1" noChangeArrowheads="1"/>
          </p:cNvSpPr>
          <p:nvPr/>
        </p:nvSpPr>
        <p:spPr bwMode="auto">
          <a:xfrm>
            <a:off x="1679575" y="-2795588"/>
            <a:ext cx="6172200" cy="5829301"/>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Χρησιμότητα παρατηρήσεων</a:t>
            </a: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defRPr/>
            </a:pPr>
            <a:r>
              <a:rPr lang="el-GR" sz="3200" dirty="0">
                <a:solidFill>
                  <a:schemeClr val="bg1"/>
                </a:solidFill>
              </a:rPr>
              <a:t>Μέσα από την παρατήρηση, οι εργοθεραπευτές μπορούν να συλλέξουν αντικειμενικές και ακριβείς πληροφορίες για την εκτέλεση έργου του ατόμου αλλά και για όλους τους άλλους παράγοντες που περιγράφονται στο πεδίο (δύσκολο να συλλεχθούν με άλλες μεθόδους αξιολόγησης)</a:t>
            </a:r>
            <a:r>
              <a:rPr lang="el-GR" sz="3200" dirty="0"/>
              <a:t> </a:t>
            </a:r>
          </a:p>
          <a:p>
            <a:pPr algn="just">
              <a:defRPr/>
            </a:pPr>
            <a:r>
              <a:rPr lang="el-GR" sz="3200" dirty="0">
                <a:solidFill>
                  <a:schemeClr val="bg1"/>
                </a:solidFill>
              </a:rPr>
              <a:t>Βίντεο εξάσκησης στην παρατήρηση </a:t>
            </a:r>
          </a:p>
          <a:p>
            <a:pPr>
              <a:defRPr/>
            </a:pP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5543550" cy="990600"/>
          </a:xfrm>
          <a:solidFill>
            <a:schemeClr val="accent1">
              <a:lumMod val="60000"/>
              <a:lumOff val="40000"/>
            </a:schemeClr>
          </a:solidFill>
        </p:spPr>
        <p:txBody>
          <a:bodyPr/>
          <a:lstStyle/>
          <a:p>
            <a:pPr algn="ctr">
              <a:defRPr/>
            </a:pPr>
            <a:r>
              <a:rPr lang="el-GR" b="1" dirty="0"/>
              <a:t>Συνέντευξη (</a:t>
            </a:r>
            <a:r>
              <a:rPr lang="en-US" b="1" dirty="0"/>
              <a:t>interview)</a:t>
            </a:r>
            <a:endParaRPr lang="el-GR" b="1" dirty="0"/>
          </a:p>
        </p:txBody>
      </p:sp>
      <p:sp>
        <p:nvSpPr>
          <p:cNvPr id="3" name="2 - Θέση περιεχομένου"/>
          <p:cNvSpPr>
            <a:spLocks noGrp="1"/>
          </p:cNvSpPr>
          <p:nvPr>
            <p:ph sz="quarter" idx="1"/>
          </p:nvPr>
        </p:nvSpPr>
        <p:spPr>
          <a:xfrm>
            <a:off x="2136775" y="1600201"/>
            <a:ext cx="8153400" cy="4900613"/>
          </a:xfrm>
          <a:solidFill>
            <a:schemeClr val="accent2">
              <a:lumMod val="75000"/>
            </a:schemeClr>
          </a:solidFill>
        </p:spPr>
        <p:txBody>
          <a:bodyPr/>
          <a:lstStyle/>
          <a:p>
            <a:pPr algn="just">
              <a:buClr>
                <a:schemeClr val="bg1"/>
              </a:buClr>
              <a:buFont typeface="Wingdings" pitchFamily="2" charset="2"/>
              <a:buChar char="Ø"/>
              <a:defRPr/>
            </a:pPr>
            <a:r>
              <a:rPr lang="el-GR" sz="1800" dirty="0">
                <a:solidFill>
                  <a:schemeClr val="bg1"/>
                </a:solidFill>
              </a:rPr>
              <a:t>Συλλογή πληροφοριών με χρήση συζήτησης, είτε πρόσωπο με πρόσωπο είτε τηλεφωνικώς</a:t>
            </a:r>
          </a:p>
          <a:p>
            <a:pPr algn="just">
              <a:buClr>
                <a:schemeClr val="bg1"/>
              </a:buClr>
              <a:buFont typeface="Wingdings" pitchFamily="2" charset="2"/>
              <a:buChar char="Ø"/>
              <a:defRPr/>
            </a:pPr>
            <a:r>
              <a:rPr lang="el-GR" sz="1800" dirty="0">
                <a:solidFill>
                  <a:schemeClr val="bg1"/>
                </a:solidFill>
              </a:rPr>
              <a:t>Μπορεί να είναι δομημένη, </a:t>
            </a:r>
            <a:r>
              <a:rPr lang="el-GR" sz="1800" dirty="0" err="1">
                <a:solidFill>
                  <a:schemeClr val="bg1"/>
                </a:solidFill>
              </a:rPr>
              <a:t>ημιδομημένη</a:t>
            </a:r>
            <a:r>
              <a:rPr lang="el-GR" sz="1800" dirty="0">
                <a:solidFill>
                  <a:schemeClr val="bg1"/>
                </a:solidFill>
              </a:rPr>
              <a:t> ή ελεύθερη</a:t>
            </a:r>
          </a:p>
          <a:p>
            <a:pPr algn="just">
              <a:buClr>
                <a:schemeClr val="bg1"/>
              </a:buClr>
              <a:buFont typeface="Wingdings" pitchFamily="2" charset="2"/>
              <a:buChar char="Ø"/>
              <a:defRPr/>
            </a:pPr>
            <a:r>
              <a:rPr lang="el-GR" sz="1800" b="1" i="1" u="sng" dirty="0">
                <a:solidFill>
                  <a:schemeClr val="bg1"/>
                </a:solidFill>
              </a:rPr>
              <a:t>Δομημένη συνέντευξη</a:t>
            </a:r>
            <a:r>
              <a:rPr lang="el-GR" sz="1800" i="1" dirty="0">
                <a:solidFill>
                  <a:schemeClr val="bg1"/>
                </a:solidFill>
              </a:rPr>
              <a:t>: </a:t>
            </a:r>
            <a:r>
              <a:rPr lang="el-GR" sz="1800" dirty="0">
                <a:solidFill>
                  <a:schemeClr val="bg1"/>
                </a:solidFill>
              </a:rPr>
              <a:t>φόρμα ή ένα ερωτηματολόγιο με συγκεκριμένες ερωτήσεις, με συγκεκριμένη σειρά και οι οποίες συμπληρώνονται με βάση τις απαντήσεις του ατόμου</a:t>
            </a:r>
          </a:p>
          <a:p>
            <a:pPr algn="just">
              <a:buClr>
                <a:schemeClr val="bg1"/>
              </a:buClr>
              <a:buFont typeface="Wingdings" pitchFamily="2" charset="2"/>
              <a:buChar char="Ø"/>
              <a:defRPr/>
            </a:pPr>
            <a:r>
              <a:rPr lang="el-GR" sz="1800" b="1" i="1" u="sng" dirty="0" err="1">
                <a:solidFill>
                  <a:schemeClr val="bg1"/>
                </a:solidFill>
              </a:rPr>
              <a:t>Ημιδομημένη</a:t>
            </a:r>
            <a:r>
              <a:rPr lang="el-GR" sz="1800" b="1" i="1" u="sng" dirty="0">
                <a:solidFill>
                  <a:schemeClr val="bg1"/>
                </a:solidFill>
              </a:rPr>
              <a:t> </a:t>
            </a:r>
            <a:r>
              <a:rPr lang="el-GR" sz="1800" b="1" i="1" u="sng" dirty="0" err="1">
                <a:solidFill>
                  <a:schemeClr val="bg1"/>
                </a:solidFill>
              </a:rPr>
              <a:t>συνέντευξη:</a:t>
            </a:r>
            <a:r>
              <a:rPr lang="el-GR" sz="1800" dirty="0" err="1">
                <a:solidFill>
                  <a:schemeClr val="bg1"/>
                </a:solidFill>
              </a:rPr>
              <a:t>έχει</a:t>
            </a:r>
            <a:r>
              <a:rPr lang="el-GR" sz="1800" dirty="0">
                <a:solidFill>
                  <a:schemeClr val="bg1"/>
                </a:solidFill>
              </a:rPr>
              <a:t> κάποια βασικά θέματα πάνω στα οποία θα συλλεχθούν οι πληροφορίες. Παράλληλα δίνει τη δυνατότητα στο άτομο να συζητήσει και να δώσει περισσότερες πληροφορίες στα σημεία που το ενδιαφέρουν, να προσθέσει καινούργια θέματα</a:t>
            </a:r>
          </a:p>
          <a:p>
            <a:pPr algn="just">
              <a:buClr>
                <a:schemeClr val="bg1"/>
              </a:buClr>
              <a:buFont typeface="Wingdings" pitchFamily="2" charset="2"/>
              <a:buChar char="Ø"/>
              <a:defRPr/>
            </a:pPr>
            <a:r>
              <a:rPr lang="el-GR" sz="1800" b="1" i="1" u="sng" dirty="0">
                <a:solidFill>
                  <a:schemeClr val="bg1"/>
                </a:solidFill>
              </a:rPr>
              <a:t>Ελεύθερη συνέντευξη</a:t>
            </a:r>
            <a:r>
              <a:rPr lang="el-GR" sz="1800" i="1" dirty="0">
                <a:solidFill>
                  <a:schemeClr val="bg1"/>
                </a:solidFill>
              </a:rPr>
              <a:t>:</a:t>
            </a:r>
            <a:r>
              <a:rPr lang="el-GR" sz="1800" dirty="0">
                <a:solidFill>
                  <a:schemeClr val="bg1"/>
                </a:solidFill>
              </a:rPr>
              <a:t> δεν περιλαμβάνει οδηγίες και συγκεκριμένες ερωτήσεις, αλλά οι ερωτήσεις της προκύπτουν μέσα από τη συζήτηση που κάνει ο θεραπευτής με το άτομο</a:t>
            </a:r>
          </a:p>
          <a:p>
            <a:pPr marL="0" indent="0">
              <a:buNone/>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143251" y="228600"/>
            <a:ext cx="5400675" cy="990600"/>
          </a:xfrm>
          <a:solidFill>
            <a:schemeClr val="accent1">
              <a:lumMod val="60000"/>
              <a:lumOff val="40000"/>
            </a:schemeClr>
          </a:solidFill>
        </p:spPr>
        <p:txBody>
          <a:bodyPr/>
          <a:lstStyle/>
          <a:p>
            <a:pPr algn="ctr">
              <a:defRPr/>
            </a:pPr>
            <a:r>
              <a:rPr lang="el-GR" sz="3200" b="1" dirty="0"/>
              <a:t>Κινητικές Δεξιότητες </a:t>
            </a:r>
          </a:p>
        </p:txBody>
      </p:sp>
      <p:sp>
        <p:nvSpPr>
          <p:cNvPr id="3" name="2 - Θέση περιεχομένου"/>
          <p:cNvSpPr>
            <a:spLocks noGrp="1"/>
          </p:cNvSpPr>
          <p:nvPr>
            <p:ph sz="quarter" idx="1"/>
          </p:nvPr>
        </p:nvSpPr>
        <p:spPr>
          <a:xfrm>
            <a:off x="2044700" y="1500188"/>
            <a:ext cx="8337550" cy="5257800"/>
          </a:xfrm>
          <a:solidFill>
            <a:schemeClr val="accent2">
              <a:lumMod val="75000"/>
            </a:schemeClr>
          </a:solidFill>
        </p:spPr>
        <p:txBody>
          <a:bodyPr/>
          <a:lstStyle/>
          <a:p>
            <a:pPr>
              <a:buClr>
                <a:schemeClr val="bg1"/>
              </a:buClr>
              <a:defRPr/>
            </a:pPr>
            <a:r>
              <a:rPr lang="el-GR" sz="2400" dirty="0">
                <a:solidFill>
                  <a:schemeClr val="bg1"/>
                </a:solidFill>
              </a:rPr>
              <a:t>Παρατηρούνται όταν το άτομο αλληλεπιδρά με, ή/και κινεί τα αντικείμενα της δράσης ή/και τον εαυτό του μέσα στο περιβάλλον της δράσης</a:t>
            </a:r>
          </a:p>
          <a:p>
            <a:pPr>
              <a:buClr>
                <a:schemeClr val="bg1"/>
              </a:buClr>
              <a:defRPr/>
            </a:pPr>
            <a:r>
              <a:rPr lang="el-GR" sz="2400" dirty="0">
                <a:solidFill>
                  <a:schemeClr val="bg1"/>
                </a:solidFill>
              </a:rPr>
              <a:t>Παράδειγμα κινητικών δεξιοτήτων όταν ένα άτομο παίρνει το χυμό από το ψυγείο για να γεμίσει το ποτήρι του είναι: </a:t>
            </a:r>
          </a:p>
          <a:p>
            <a:pPr>
              <a:buClr>
                <a:schemeClr val="bg1"/>
              </a:buClr>
              <a:buFont typeface="Wingdings" pitchFamily="2" charset="2"/>
              <a:buChar char="ü"/>
              <a:defRPr/>
            </a:pPr>
            <a:r>
              <a:rPr lang="el-GR" sz="2400" i="1" dirty="0">
                <a:solidFill>
                  <a:schemeClr val="bg1"/>
                </a:solidFill>
              </a:rPr>
              <a:t>προχωράει</a:t>
            </a:r>
            <a:r>
              <a:rPr lang="el-GR" sz="2400" dirty="0">
                <a:solidFill>
                  <a:schemeClr val="bg1"/>
                </a:solidFill>
              </a:rPr>
              <a:t> προς το ψυγείο, </a:t>
            </a:r>
          </a:p>
          <a:p>
            <a:pPr>
              <a:buClr>
                <a:schemeClr val="bg1"/>
              </a:buClr>
              <a:buFont typeface="Wingdings" pitchFamily="2" charset="2"/>
              <a:buChar char="ü"/>
              <a:defRPr/>
            </a:pPr>
            <a:r>
              <a:rPr lang="el-GR" sz="2400" i="1" dirty="0">
                <a:solidFill>
                  <a:schemeClr val="bg1"/>
                </a:solidFill>
              </a:rPr>
              <a:t>γέρνει</a:t>
            </a:r>
            <a:r>
              <a:rPr lang="el-GR" sz="2400" dirty="0">
                <a:solidFill>
                  <a:schemeClr val="bg1"/>
                </a:solidFill>
              </a:rPr>
              <a:t> προς αυτό, </a:t>
            </a:r>
          </a:p>
          <a:p>
            <a:pPr>
              <a:buClr>
                <a:schemeClr val="bg1"/>
              </a:buClr>
              <a:buFont typeface="Wingdings" pitchFamily="2" charset="2"/>
              <a:buChar char="ü"/>
              <a:defRPr/>
            </a:pPr>
            <a:r>
              <a:rPr lang="el-GR" sz="2400" i="1" dirty="0">
                <a:solidFill>
                  <a:schemeClr val="bg1"/>
                </a:solidFill>
              </a:rPr>
              <a:t>απλώνει</a:t>
            </a:r>
            <a:r>
              <a:rPr lang="el-GR" sz="2400" dirty="0">
                <a:solidFill>
                  <a:schemeClr val="bg1"/>
                </a:solidFill>
              </a:rPr>
              <a:t> το χέρι,</a:t>
            </a:r>
          </a:p>
          <a:p>
            <a:pPr>
              <a:buClr>
                <a:schemeClr val="bg1"/>
              </a:buClr>
              <a:buFont typeface="Wingdings" pitchFamily="2" charset="2"/>
              <a:buChar char="ü"/>
              <a:defRPr/>
            </a:pPr>
            <a:r>
              <a:rPr lang="el-GR" sz="2400" i="1" dirty="0">
                <a:solidFill>
                  <a:schemeClr val="bg1"/>
                </a:solidFill>
              </a:rPr>
              <a:t>πιάνει</a:t>
            </a:r>
            <a:r>
              <a:rPr lang="el-GR" sz="2400" dirty="0">
                <a:solidFill>
                  <a:schemeClr val="bg1"/>
                </a:solidFill>
              </a:rPr>
              <a:t> το χερούλι του ψυγείου, </a:t>
            </a:r>
          </a:p>
          <a:p>
            <a:pPr>
              <a:buClr>
                <a:schemeClr val="bg1"/>
              </a:buClr>
              <a:buFont typeface="Wingdings" pitchFamily="2" charset="2"/>
              <a:buChar char="ü"/>
              <a:defRPr/>
            </a:pPr>
            <a:r>
              <a:rPr lang="el-GR" sz="2400" dirty="0">
                <a:solidFill>
                  <a:schemeClr val="bg1"/>
                </a:solidFill>
              </a:rPr>
              <a:t>το </a:t>
            </a:r>
            <a:r>
              <a:rPr lang="el-GR" sz="2400" i="1" dirty="0">
                <a:solidFill>
                  <a:schemeClr val="bg1"/>
                </a:solidFill>
              </a:rPr>
              <a:t>τραβά </a:t>
            </a:r>
            <a:r>
              <a:rPr lang="el-GR" sz="2400" dirty="0">
                <a:solidFill>
                  <a:schemeClr val="bg1"/>
                </a:solidFill>
              </a:rPr>
              <a:t>και </a:t>
            </a:r>
            <a:r>
              <a:rPr lang="el-GR" sz="2400" i="1" dirty="0">
                <a:solidFill>
                  <a:schemeClr val="bg1"/>
                </a:solidFill>
              </a:rPr>
              <a:t>ανοίγει</a:t>
            </a:r>
            <a:r>
              <a:rPr lang="el-GR" sz="2400" dirty="0">
                <a:solidFill>
                  <a:schemeClr val="bg1"/>
                </a:solidFill>
              </a:rPr>
              <a:t> την πόρτα, </a:t>
            </a:r>
          </a:p>
          <a:p>
            <a:pPr>
              <a:buClr>
                <a:schemeClr val="bg1"/>
              </a:buClr>
              <a:buFont typeface="Wingdings" pitchFamily="2" charset="2"/>
              <a:buChar char="ü"/>
              <a:defRPr/>
            </a:pPr>
            <a:r>
              <a:rPr lang="el-GR" sz="2400" i="1" dirty="0">
                <a:solidFill>
                  <a:schemeClr val="bg1"/>
                </a:solidFill>
              </a:rPr>
              <a:t>απλώνει</a:t>
            </a:r>
            <a:r>
              <a:rPr lang="el-GR" sz="2400" dirty="0">
                <a:solidFill>
                  <a:schemeClr val="bg1"/>
                </a:solidFill>
              </a:rPr>
              <a:t> το χέρι για να φτάσει στο κουτί του χυμού, </a:t>
            </a:r>
          </a:p>
          <a:p>
            <a:pPr>
              <a:buClr>
                <a:schemeClr val="bg1"/>
              </a:buClr>
              <a:buFont typeface="Wingdings" pitchFamily="2" charset="2"/>
              <a:buChar char="ü"/>
              <a:defRPr/>
            </a:pPr>
            <a:r>
              <a:rPr lang="el-GR" sz="2400" i="1" dirty="0">
                <a:solidFill>
                  <a:schemeClr val="bg1"/>
                </a:solidFill>
              </a:rPr>
              <a:t>πιάνει</a:t>
            </a:r>
            <a:r>
              <a:rPr lang="el-GR" sz="2400" dirty="0">
                <a:solidFill>
                  <a:schemeClr val="bg1"/>
                </a:solidFill>
              </a:rPr>
              <a:t> το κουτί, το </a:t>
            </a:r>
            <a:r>
              <a:rPr lang="el-GR" sz="2400" i="1" dirty="0">
                <a:solidFill>
                  <a:schemeClr val="bg1"/>
                </a:solidFill>
              </a:rPr>
              <a:t>σηκώνει</a:t>
            </a:r>
            <a:r>
              <a:rPr lang="el-GR" sz="2400" dirty="0">
                <a:solidFill>
                  <a:schemeClr val="bg1"/>
                </a:solidFill>
              </a:rPr>
              <a:t> και το βγάζει από το ψυγείο</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47851" y="260350"/>
            <a:ext cx="5470525" cy="990600"/>
          </a:xfrm>
          <a:solidFill>
            <a:schemeClr val="accent1">
              <a:lumMod val="60000"/>
              <a:lumOff val="40000"/>
            </a:schemeClr>
          </a:solidFill>
        </p:spPr>
        <p:txBody>
          <a:bodyPr/>
          <a:lstStyle/>
          <a:p>
            <a:pPr algn="ctr">
              <a:defRPr/>
            </a:pPr>
            <a:r>
              <a:rPr lang="el-GR" b="1" dirty="0"/>
              <a:t>Χρησιμότητα Συνεντεύξεων</a:t>
            </a:r>
            <a:r>
              <a:rPr lang="el-GR" dirty="0"/>
              <a:t> </a:t>
            </a:r>
          </a:p>
        </p:txBody>
      </p:sp>
      <p:sp>
        <p:nvSpPr>
          <p:cNvPr id="3" name="2 - Θέση περιεχομένου"/>
          <p:cNvSpPr>
            <a:spLocks noGrp="1"/>
          </p:cNvSpPr>
          <p:nvPr>
            <p:ph sz="quarter" idx="1"/>
          </p:nvPr>
        </p:nvSpPr>
        <p:spPr>
          <a:xfrm>
            <a:off x="1846264" y="1701800"/>
            <a:ext cx="7921625" cy="4535488"/>
          </a:xfrm>
          <a:solidFill>
            <a:schemeClr val="accent2">
              <a:lumMod val="75000"/>
            </a:schemeClr>
          </a:solidFill>
        </p:spPr>
        <p:txBody>
          <a:bodyPr/>
          <a:lstStyle/>
          <a:p>
            <a:pPr algn="just">
              <a:buClr>
                <a:schemeClr val="bg1"/>
              </a:buClr>
              <a:defRPr/>
            </a:pPr>
            <a:r>
              <a:rPr lang="el-GR" dirty="0">
                <a:solidFill>
                  <a:schemeClr val="bg1"/>
                </a:solidFill>
              </a:rPr>
              <a:t>Βοηθούν στην ανάπτυξη της εμπιστοσύνης μεταξύ θεραπευτή-ατόμου </a:t>
            </a:r>
          </a:p>
          <a:p>
            <a:pPr algn="just">
              <a:buClr>
                <a:schemeClr val="bg1"/>
              </a:buClr>
              <a:defRPr/>
            </a:pPr>
            <a:r>
              <a:rPr lang="el-GR" dirty="0">
                <a:solidFill>
                  <a:schemeClr val="bg1"/>
                </a:solidFill>
              </a:rPr>
              <a:t>Συλλογή πληροφοριών που δεν μπορούν να συλλεχθούν από την παρατήρηση:</a:t>
            </a:r>
          </a:p>
          <a:p>
            <a:pPr algn="just">
              <a:buClr>
                <a:schemeClr val="bg1"/>
              </a:buClr>
              <a:buFont typeface="Wingdings" pitchFamily="2" charset="2"/>
              <a:buChar char="Ø"/>
              <a:defRPr/>
            </a:pPr>
            <a:r>
              <a:rPr lang="el-GR" dirty="0">
                <a:solidFill>
                  <a:schemeClr val="bg1"/>
                </a:solidFill>
              </a:rPr>
              <a:t>υποκειμενικές πληροφορίες (άποψη ατόμου σχετικά με την εκτέλεση και τη συμμετοχή του στα έργα, βίωμα προβλημάτων, σημασία έργων, αντίληψη για το περιβάλλον του ή τη ζωή του, τις ανάγκες, τις αξίες και τις πεποιθήσεις )</a:t>
            </a:r>
          </a:p>
          <a:p>
            <a:pPr algn="just">
              <a:buClr>
                <a:schemeClr val="bg1"/>
              </a:buClr>
              <a:buFont typeface="Wingdings" pitchFamily="2" charset="2"/>
              <a:buChar char="Ø"/>
              <a:defRPr/>
            </a:pPr>
            <a:r>
              <a:rPr lang="el-GR" dirty="0">
                <a:solidFill>
                  <a:schemeClr val="bg1"/>
                </a:solidFill>
              </a:rPr>
              <a:t>πληροφορίες σχετικά με το ιστορικό ή το παρελθόν έργου του ατόμου </a:t>
            </a:r>
          </a:p>
          <a:p>
            <a:pPr algn="just">
              <a:buClr>
                <a:schemeClr val="bg1"/>
              </a:buClr>
              <a:buFont typeface="Wingdings" pitchFamily="2" charset="2"/>
              <a:buChar char="Ø"/>
              <a:defRPr/>
            </a:pPr>
            <a:r>
              <a:rPr lang="el-GR" dirty="0">
                <a:solidFill>
                  <a:schemeClr val="bg1"/>
                </a:solidFill>
              </a:rPr>
              <a:t>πληροφορίες που αφορούν τη συμμετοχή του ατόμου στο σπίτι ή σε άλλα περιβάλλοντα (πώς πλένεται ένα άτομο στο σπίτι ή ποια είναι η λειτουργικότητά του στην τουαλέτα, πώς τα πάει στο σχολείο κ.α.) </a:t>
            </a:r>
          </a:p>
          <a:p>
            <a:pPr algn="just">
              <a:buClr>
                <a:schemeClr val="bg1"/>
              </a:buClr>
              <a:buFont typeface="Wingdings" pitchFamily="2" charset="2"/>
              <a:buChar char="Ø"/>
              <a:defRPr/>
            </a:pPr>
            <a:r>
              <a:rPr lang="el-GR" dirty="0">
                <a:solidFill>
                  <a:schemeClr val="bg1"/>
                </a:solidFill>
              </a:rPr>
              <a:t>πληροφορίες για τη συνολική νοητική κατάσταση του ατόμου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1 - Τίτλος"/>
          <p:cNvSpPr>
            <a:spLocks noGrp="1"/>
          </p:cNvSpPr>
          <p:nvPr>
            <p:ph type="title"/>
          </p:nvPr>
        </p:nvSpPr>
        <p:spPr>
          <a:xfrm>
            <a:off x="2136775" y="228600"/>
            <a:ext cx="8153400" cy="990600"/>
          </a:xfrm>
        </p:spPr>
        <p:txBody>
          <a:bodyPr/>
          <a:lstStyle/>
          <a:p>
            <a:endParaRPr lang="el-G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defRPr/>
            </a:pPr>
            <a:r>
              <a:rPr lang="el-GR" dirty="0">
                <a:solidFill>
                  <a:schemeClr val="bg1"/>
                </a:solidFill>
              </a:rPr>
              <a:t>Αν οι πληροφορίες των συνεντεύξεων συνδυαστούν με τις πληροφορίες της παρατήρησης, αυξάνεται η αξιοπιστία τους και η αληθοφάνειά τους και δίνουν μια συνολική εικόνα των προβλημάτων εκτέλεσης του ατόμου</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90726" y="0"/>
            <a:ext cx="7993063" cy="1219200"/>
          </a:xfrm>
          <a:solidFill>
            <a:schemeClr val="accent1">
              <a:lumMod val="60000"/>
              <a:lumOff val="40000"/>
            </a:schemeClr>
          </a:solidFill>
        </p:spPr>
        <p:txBody>
          <a:bodyPr/>
          <a:lstStyle/>
          <a:p>
            <a:pPr>
              <a:defRPr/>
            </a:pPr>
            <a:r>
              <a:rPr lang="el-GR" sz="2800" b="1" dirty="0"/>
              <a:t>Σταθμισμένα </a:t>
            </a:r>
            <a:r>
              <a:rPr lang="el-GR" sz="2800" b="1" dirty="0" err="1"/>
              <a:t>αξιολογητικά</a:t>
            </a:r>
            <a:r>
              <a:rPr lang="el-GR" sz="2800" b="1" dirty="0"/>
              <a:t> εργαλεία</a:t>
            </a:r>
            <a:r>
              <a:rPr lang="en-US" sz="2800" b="1" dirty="0"/>
              <a:t>, </a:t>
            </a:r>
            <a:r>
              <a:rPr lang="el-GR" sz="2800" b="1" dirty="0"/>
              <a:t>τεστ (</a:t>
            </a:r>
            <a:r>
              <a:rPr lang="en-US" sz="2800" b="1" dirty="0"/>
              <a:t>standardized assessment tools</a:t>
            </a:r>
            <a:r>
              <a:rPr lang="en-US" b="1" dirty="0"/>
              <a:t>)</a:t>
            </a:r>
            <a:endParaRPr lang="el-GR" b="1" dirty="0"/>
          </a:p>
        </p:txBody>
      </p:sp>
      <p:sp>
        <p:nvSpPr>
          <p:cNvPr id="3" name="2 - Θέση περιεχομένου"/>
          <p:cNvSpPr>
            <a:spLocks noGrp="1"/>
          </p:cNvSpPr>
          <p:nvPr>
            <p:ph sz="quarter" idx="1"/>
          </p:nvPr>
        </p:nvSpPr>
        <p:spPr>
          <a:xfrm>
            <a:off x="1811338" y="1717676"/>
            <a:ext cx="8172450" cy="4448175"/>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Αντικειμενικές μετρήσεις δεξιοτήτων εκτέλεσης/σωματικών λειτουργιών ατόμου ή περιβάλλοντος</a:t>
            </a:r>
          </a:p>
          <a:p>
            <a:pPr algn="just">
              <a:buClr>
                <a:schemeClr val="bg1"/>
              </a:buClr>
              <a:buFont typeface="Wingdings" pitchFamily="2" charset="2"/>
              <a:buChar char="Ø"/>
              <a:defRPr/>
            </a:pPr>
            <a:r>
              <a:rPr lang="el-GR" dirty="0" err="1">
                <a:solidFill>
                  <a:schemeClr val="bg1"/>
                </a:solidFill>
              </a:rPr>
              <a:t>Ποσοτικοποιούν</a:t>
            </a:r>
            <a:r>
              <a:rPr lang="el-GR" dirty="0">
                <a:solidFill>
                  <a:schemeClr val="bg1"/>
                </a:solidFill>
              </a:rPr>
              <a:t> το επίπεδο των δεξιοτήτων ή λειτουργιών που αξιολογούν δίνοντας έναν τελικό αριθμό που αντιπροσωπεύει το επίπεδο της δεξιότητας ή λειτουργίας του ατόμου που μετρήθηκε</a:t>
            </a:r>
          </a:p>
          <a:p>
            <a:pPr algn="just">
              <a:buClr>
                <a:schemeClr val="bg1"/>
              </a:buClr>
              <a:buFont typeface="Wingdings" pitchFamily="2" charset="2"/>
              <a:buChar char="Ø"/>
              <a:defRPr/>
            </a:pPr>
            <a:r>
              <a:rPr lang="el-GR" dirty="0">
                <a:solidFill>
                  <a:schemeClr val="bg1"/>
                </a:solidFill>
              </a:rPr>
              <a:t>Περιλαμβάνουν δοκιμασίες που χορηγούνται και βαθμολογούνται με τον ίδιο/σταθερό τρόπο σε όλα τα άτομα που το τεστ εφαρμόζεται</a:t>
            </a:r>
          </a:p>
          <a:p>
            <a:pPr algn="just">
              <a:buClr>
                <a:schemeClr val="bg1"/>
              </a:buClr>
              <a:buFont typeface="Wingdings" pitchFamily="2" charset="2"/>
              <a:buChar char="Ø"/>
              <a:defRPr/>
            </a:pPr>
            <a:r>
              <a:rPr lang="el-GR" dirty="0">
                <a:solidFill>
                  <a:schemeClr val="bg1"/>
                </a:solidFill>
              </a:rPr>
              <a:t>Μόνο έτσι τα άτομα έχουν ίσες και αμερόληπτες ευκαιρίες να επιδείξουν αυτά που ξέρουν και μπορούν να κάνουν</a:t>
            </a:r>
          </a:p>
          <a:p>
            <a:pPr algn="just">
              <a:buClr>
                <a:schemeClr val="bg1"/>
              </a:buClr>
              <a:buFont typeface="Wingdings" pitchFamily="2" charset="2"/>
              <a:buChar char="Ø"/>
              <a:defRPr/>
            </a:pPr>
            <a:r>
              <a:rPr lang="el-GR" dirty="0">
                <a:solidFill>
                  <a:schemeClr val="bg1"/>
                </a:solidFill>
              </a:rPr>
              <a:t>Συνοδεύονται από εγχειρίδιο χρήσης</a:t>
            </a:r>
          </a:p>
          <a:p>
            <a:pPr algn="just">
              <a:defRPr/>
            </a:pPr>
            <a:endParaRPr lang="el-G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2057400" y="273050"/>
            <a:ext cx="4902200" cy="869950"/>
          </a:xfrm>
          <a:solidFill>
            <a:schemeClr val="accent1">
              <a:lumMod val="60000"/>
              <a:lumOff val="40000"/>
            </a:schemeClr>
          </a:solidFill>
        </p:spPr>
        <p:txBody>
          <a:bodyPr/>
          <a:lstStyle/>
          <a:p>
            <a:pPr algn="ctr">
              <a:defRPr/>
            </a:pPr>
            <a:r>
              <a:rPr lang="el-GR" sz="3200" b="1" dirty="0"/>
              <a:t>Τα σταθμισμένα εργαλεία έχουν τα παρακάτω</a:t>
            </a:r>
          </a:p>
        </p:txBody>
      </p:sp>
      <p:sp>
        <p:nvSpPr>
          <p:cNvPr id="6" name="5 - Θέση περιεχομένου"/>
          <p:cNvSpPr>
            <a:spLocks noGrp="1"/>
          </p:cNvSpPr>
          <p:nvPr>
            <p:ph sz="quarter" idx="2"/>
          </p:nvPr>
        </p:nvSpPr>
        <p:spPr>
          <a:xfrm>
            <a:off x="2133600" y="2143126"/>
            <a:ext cx="3886200" cy="4500563"/>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Βοηθούν στη μέτρηση αλλά και τεκμηρίωση των αλλαγών στις δεξιότητες ή στις σωματικές λειτουργίες του ατόμου οι οποίες προκύπτουν από την </a:t>
            </a:r>
            <a:r>
              <a:rPr lang="el-GR" dirty="0" err="1">
                <a:solidFill>
                  <a:schemeClr val="bg1"/>
                </a:solidFill>
              </a:rPr>
              <a:t>εργοθεραπευτική</a:t>
            </a:r>
            <a:r>
              <a:rPr lang="el-GR" dirty="0">
                <a:solidFill>
                  <a:schemeClr val="bg1"/>
                </a:solidFill>
              </a:rPr>
              <a:t> παρέμβαση</a:t>
            </a:r>
          </a:p>
          <a:p>
            <a:pPr algn="just">
              <a:buClr>
                <a:schemeClr val="bg1"/>
              </a:buClr>
              <a:buFont typeface="Wingdings" pitchFamily="2" charset="2"/>
              <a:buChar char="Ø"/>
              <a:defRPr/>
            </a:pPr>
            <a:r>
              <a:rPr lang="el-GR" dirty="0">
                <a:solidFill>
                  <a:schemeClr val="bg1"/>
                </a:solidFill>
              </a:rPr>
              <a:t>Θεωρούνται αξιόπιστες και αντικειμενικές μετρήσεις συγκριτικά με ποιοτικές πληροφορίες </a:t>
            </a:r>
          </a:p>
          <a:p>
            <a:pPr>
              <a:defRPr/>
            </a:pPr>
            <a:endParaRPr lang="el-GR" dirty="0"/>
          </a:p>
        </p:txBody>
      </p:sp>
      <p:sp>
        <p:nvSpPr>
          <p:cNvPr id="8" name="7 - Θέση περιεχομένου"/>
          <p:cNvSpPr>
            <a:spLocks noGrp="1"/>
          </p:cNvSpPr>
          <p:nvPr>
            <p:ph sz="quarter" idx="4"/>
          </p:nvPr>
        </p:nvSpPr>
        <p:spPr>
          <a:xfrm>
            <a:off x="6324600" y="2143126"/>
            <a:ext cx="3886200" cy="4500563"/>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οι εργοθεραπευτές χρειάζεται να εκπαιδευτούν στη χρήση τους και στις διαδικασίες βαθμολόγησης</a:t>
            </a:r>
          </a:p>
          <a:p>
            <a:pPr algn="just">
              <a:buClr>
                <a:schemeClr val="bg1"/>
              </a:buClr>
              <a:buFont typeface="Wingdings" pitchFamily="2" charset="2"/>
              <a:buChar char="Ø"/>
              <a:defRPr/>
            </a:pPr>
            <a:r>
              <a:rPr lang="el-GR" dirty="0">
                <a:solidFill>
                  <a:schemeClr val="bg1"/>
                </a:solidFill>
              </a:rPr>
              <a:t>στερούνται της ευελιξίας να μετρήσουν οποιονδήποτε τομέα εκτέλεσης έργου </a:t>
            </a:r>
          </a:p>
          <a:p>
            <a:pPr algn="just">
              <a:buClr>
                <a:schemeClr val="bg1"/>
              </a:buClr>
              <a:buFont typeface="Wingdings" pitchFamily="2" charset="2"/>
              <a:buChar char="Ø"/>
              <a:defRPr/>
            </a:pPr>
            <a:r>
              <a:rPr lang="el-GR" dirty="0">
                <a:solidFill>
                  <a:schemeClr val="bg1"/>
                </a:solidFill>
              </a:rPr>
              <a:t>χρειάζεται να είναι σταθμισμένα στον πληθυσμό της χώρας στην οποία χρησιμοποιούνται </a:t>
            </a:r>
          </a:p>
        </p:txBody>
      </p:sp>
      <p:sp>
        <p:nvSpPr>
          <p:cNvPr id="207877" name="4 - Θέση κειμένου"/>
          <p:cNvSpPr>
            <a:spLocks noGrp="1"/>
          </p:cNvSpPr>
          <p:nvPr>
            <p:ph type="body" sz="quarter" idx="1"/>
          </p:nvPr>
        </p:nvSpPr>
        <p:spPr>
          <a:xfrm>
            <a:off x="2133600" y="1503363"/>
            <a:ext cx="3886200" cy="639762"/>
          </a:xfrm>
        </p:spPr>
        <p:txBody>
          <a:bodyPr/>
          <a:lstStyle/>
          <a:p>
            <a:r>
              <a:rPr lang="el-GR">
                <a:solidFill>
                  <a:schemeClr val="tx1"/>
                </a:solidFill>
              </a:rPr>
              <a:t>Πλεονεκτήματα</a:t>
            </a:r>
            <a:r>
              <a:rPr lang="el-GR"/>
              <a:t> </a:t>
            </a:r>
          </a:p>
        </p:txBody>
      </p:sp>
      <p:sp>
        <p:nvSpPr>
          <p:cNvPr id="7" name="6 - Θέση κειμένου"/>
          <p:cNvSpPr>
            <a:spLocks noGrp="1"/>
          </p:cNvSpPr>
          <p:nvPr>
            <p:ph type="body" sz="quarter" idx="3"/>
          </p:nvPr>
        </p:nvSpPr>
        <p:spPr>
          <a:xfrm>
            <a:off x="6324600" y="1500188"/>
            <a:ext cx="3886200" cy="639762"/>
          </a:xfrm>
        </p:spPr>
        <p:txBody>
          <a:bodyPr/>
          <a:lstStyle/>
          <a:p>
            <a:pPr>
              <a:defRPr/>
            </a:pPr>
            <a:r>
              <a:rPr lang="el-GR" dirty="0">
                <a:solidFill>
                  <a:schemeClr val="tx1"/>
                </a:solidFill>
              </a:rPr>
              <a:t>Μειονεκτήματα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
                                            <p:bg/>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
                                            <p:txEl>
                                              <p:pRg st="1" end="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autoUpdateAnimBg="0"/>
      <p:bldP spid="8" grpId="0" build="p"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2136776" y="228600"/>
            <a:ext cx="4822825" cy="990600"/>
          </a:xfrm>
          <a:solidFill>
            <a:schemeClr val="accent1">
              <a:lumMod val="60000"/>
              <a:lumOff val="40000"/>
            </a:schemeClr>
          </a:solidFill>
        </p:spPr>
        <p:txBody>
          <a:bodyPr/>
          <a:lstStyle/>
          <a:p>
            <a:pPr algn="ctr">
              <a:defRPr/>
            </a:pPr>
            <a:r>
              <a:rPr lang="el-GR" b="1" dirty="0"/>
              <a:t>Ειδικές μετρήσεις</a:t>
            </a:r>
            <a:endParaRPr lang="el-GR" dirty="0"/>
          </a:p>
        </p:txBody>
      </p:sp>
      <p:sp>
        <p:nvSpPr>
          <p:cNvPr id="8" name="7 - Θέση περιεχομένου"/>
          <p:cNvSpPr>
            <a:spLocks noGrp="1"/>
          </p:cNvSpPr>
          <p:nvPr>
            <p:ph sz="quarter" idx="1"/>
          </p:nvPr>
        </p:nvSpPr>
        <p:spPr>
          <a:xfrm>
            <a:off x="2136775" y="2028825"/>
            <a:ext cx="8153400" cy="4495800"/>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Τρόποι μέτρησης με ειδικά εργαλεία (όργανα) τομέων όπως η μυϊκή ισχύς, το εύρος της κίνησης μιας άρθρωσης</a:t>
            </a:r>
          </a:p>
          <a:p>
            <a:pPr algn="just">
              <a:buClr>
                <a:schemeClr val="bg1"/>
              </a:buClr>
              <a:buFont typeface="Wingdings" pitchFamily="2" charset="2"/>
              <a:buChar char="Ø"/>
              <a:defRPr/>
            </a:pPr>
            <a:r>
              <a:rPr lang="el-GR" dirty="0">
                <a:solidFill>
                  <a:schemeClr val="bg1"/>
                </a:solidFill>
              </a:rPr>
              <a:t>Παράδειγμα: η μέτρηση του εύρους κίνησης μιας άρθρωσης με ένα γωνιόμετρο</a:t>
            </a:r>
          </a:p>
          <a:p>
            <a:pPr algn="just">
              <a:buClr>
                <a:schemeClr val="bg1"/>
              </a:buClr>
              <a:buFont typeface="Wingdings" pitchFamily="2" charset="2"/>
              <a:buChar char="Ø"/>
              <a:defRPr/>
            </a:pPr>
            <a:r>
              <a:rPr lang="el-GR" dirty="0">
                <a:solidFill>
                  <a:schemeClr val="bg1"/>
                </a:solidFill>
              </a:rPr>
              <a:t>Για να εξασφαλιστεί η αξιοπιστία της μέτρησης αλλά και η συμμετοχή του ατόμου, ο </a:t>
            </a:r>
            <a:r>
              <a:rPr lang="el-GR" dirty="0" err="1">
                <a:solidFill>
                  <a:schemeClr val="bg1"/>
                </a:solidFill>
              </a:rPr>
              <a:t>εθτής</a:t>
            </a:r>
            <a:r>
              <a:rPr lang="el-GR" dirty="0">
                <a:solidFill>
                  <a:schemeClr val="bg1"/>
                </a:solidFill>
              </a:rPr>
              <a:t>  πρέπει να είναι εξοικειωμένος με τη χρήση των οργάνων, οι μετρήσεις να γίνονται σε έναν άνετο χώρο, ο θεραπευτής να εξηγεί τη διαδικασία στο άτομο, να αγγίζει με προσοχή και διακριτικότητα το άτομο και να κάνει τις μετρήσεις τις ίδιες πάντα ώρες της ημέρας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2136775" y="228600"/>
            <a:ext cx="4751388" cy="990600"/>
          </a:xfrm>
          <a:solidFill>
            <a:schemeClr val="accent1">
              <a:lumMod val="60000"/>
              <a:lumOff val="40000"/>
            </a:schemeClr>
          </a:solidFill>
        </p:spPr>
        <p:txBody>
          <a:bodyPr/>
          <a:lstStyle/>
          <a:p>
            <a:pPr algn="ctr">
              <a:defRPr/>
            </a:pPr>
            <a:r>
              <a:rPr lang="el-GR" b="1" dirty="0" err="1"/>
              <a:t>Αυτοαναφορές</a:t>
            </a:r>
            <a:r>
              <a:rPr lang="el-GR" b="1" dirty="0"/>
              <a:t>/</a:t>
            </a:r>
            <a:br>
              <a:rPr lang="en-US" b="1" dirty="0"/>
            </a:br>
            <a:r>
              <a:rPr lang="el-GR" b="1" dirty="0" err="1"/>
              <a:t>αυτοαξιολογήσεις</a:t>
            </a:r>
            <a:endParaRPr lang="el-GR" dirty="0"/>
          </a:p>
        </p:txBody>
      </p:sp>
      <p:sp>
        <p:nvSpPr>
          <p:cNvPr id="8" name="7 - Θέση περιεχομένου"/>
          <p:cNvSpPr>
            <a:spLocks noGrp="1"/>
          </p:cNvSpPr>
          <p:nvPr>
            <p:ph sz="quarter" idx="1"/>
          </p:nvPr>
        </p:nvSpPr>
        <p:spPr>
          <a:xfrm>
            <a:off x="2135188" y="2133600"/>
            <a:ext cx="8153400" cy="4495800"/>
          </a:xfrm>
          <a:solidFill>
            <a:schemeClr val="accent2">
              <a:lumMod val="75000"/>
            </a:schemeClr>
          </a:solidFill>
        </p:spPr>
        <p:txBody>
          <a:bodyPr/>
          <a:lstStyle/>
          <a:p>
            <a:pPr algn="just">
              <a:buClr>
                <a:schemeClr val="bg1"/>
              </a:buClr>
              <a:buFont typeface="Wingdings" pitchFamily="2" charset="2"/>
              <a:buChar char="Ø"/>
              <a:defRPr/>
            </a:pPr>
            <a:r>
              <a:rPr lang="en-US" dirty="0">
                <a:solidFill>
                  <a:schemeClr val="bg1"/>
                </a:solidFill>
              </a:rPr>
              <a:t>E</a:t>
            </a:r>
            <a:r>
              <a:rPr lang="el-GR" dirty="0" err="1">
                <a:solidFill>
                  <a:schemeClr val="bg1"/>
                </a:solidFill>
              </a:rPr>
              <a:t>ρωτηματολόγια</a:t>
            </a:r>
            <a:r>
              <a:rPr lang="el-GR" dirty="0">
                <a:solidFill>
                  <a:schemeClr val="bg1"/>
                </a:solidFill>
              </a:rPr>
              <a:t> ή λίστες κατάταξης που συμπληρώνονται από το άτομο</a:t>
            </a:r>
          </a:p>
          <a:p>
            <a:pPr algn="just">
              <a:buClr>
                <a:schemeClr val="bg1"/>
              </a:buClr>
              <a:buFont typeface="Wingdings" pitchFamily="2" charset="2"/>
              <a:buChar char="Ø"/>
              <a:defRPr/>
            </a:pPr>
            <a:r>
              <a:rPr lang="el-GR" dirty="0">
                <a:solidFill>
                  <a:schemeClr val="bg1"/>
                </a:solidFill>
              </a:rPr>
              <a:t>Χρησιμοποιούνται από τον </a:t>
            </a:r>
            <a:r>
              <a:rPr lang="el-GR" dirty="0" err="1">
                <a:solidFill>
                  <a:schemeClr val="bg1"/>
                </a:solidFill>
              </a:rPr>
              <a:t>εθτή</a:t>
            </a:r>
            <a:r>
              <a:rPr lang="el-GR" dirty="0">
                <a:solidFill>
                  <a:schemeClr val="bg1"/>
                </a:solidFill>
              </a:rPr>
              <a:t> για να προσδιορίσει τις προσδοκίες του ατόμου και να ιεραρχήσει τις ανάγκες και προτεραιότητές του</a:t>
            </a:r>
          </a:p>
          <a:p>
            <a:pPr algn="just">
              <a:buClr>
                <a:schemeClr val="bg1"/>
              </a:buClr>
              <a:buFont typeface="Wingdings" pitchFamily="2" charset="2"/>
              <a:buChar char="Ø"/>
              <a:defRPr/>
            </a:pPr>
            <a:r>
              <a:rPr lang="el-GR" dirty="0">
                <a:solidFill>
                  <a:schemeClr val="bg1"/>
                </a:solidFill>
              </a:rPr>
              <a:t>Η συμμετοχή του ατόμου σε αυτή τη μέθοδο της αξιολόγησης αποτελεί κίνητρο για την ενεργητική συνεργασία του ατόμου</a:t>
            </a:r>
          </a:p>
          <a:p>
            <a:pPr algn="just">
              <a:buClr>
                <a:schemeClr val="bg1"/>
              </a:buClr>
              <a:buFont typeface="Wingdings" pitchFamily="2" charset="2"/>
              <a:buChar char="Ø"/>
              <a:defRPr/>
            </a:pPr>
            <a:r>
              <a:rPr lang="el-GR" dirty="0">
                <a:solidFill>
                  <a:schemeClr val="bg1"/>
                </a:solidFill>
              </a:rPr>
              <a:t>Οι πληροφορίες που δίνουν τα άτομα σε αυτές μπορεί να μην είναι πάντα αξιόπιστες εφόσον υπάρχουν άτομα που υπερεκτιμούν ή υποτιμούν τον εαυτό τους, που δεν έχουν τη δυνατότητα να δώσουν ακριβείς πληροφορίες για τον εαυτό τους, ή δίνουν αναξιόπιστες πληροφορίες με στόχο να ευχαριστήσουν ή να δυσαρεστήσουν το θεραπευτή τους</a:t>
            </a:r>
          </a:p>
          <a:p>
            <a:pPr algn="just">
              <a:buClr>
                <a:schemeClr val="bg1"/>
              </a:buClr>
              <a:buFont typeface="Wingdings" pitchFamily="2" charset="2"/>
              <a:buChar char="Ø"/>
              <a:defRPr/>
            </a:pPr>
            <a:r>
              <a:rPr lang="el-GR" dirty="0">
                <a:solidFill>
                  <a:schemeClr val="bg1"/>
                </a:solidFill>
              </a:rPr>
              <a:t>Υποδείγματα </a:t>
            </a:r>
            <a:r>
              <a:rPr lang="el-GR" dirty="0" err="1">
                <a:solidFill>
                  <a:schemeClr val="bg1"/>
                </a:solidFill>
              </a:rPr>
              <a:t>αυτο</a:t>
            </a:r>
            <a:r>
              <a:rPr lang="en-US" dirty="0">
                <a:solidFill>
                  <a:schemeClr val="bg1"/>
                </a:solidFill>
              </a:rPr>
              <a:t>-</a:t>
            </a:r>
            <a:r>
              <a:rPr lang="el-GR" dirty="0">
                <a:solidFill>
                  <a:schemeClr val="bg1"/>
                </a:solidFill>
              </a:rPr>
              <a:t>αναφορών π.χ. Μοντέλο Ανθρώπινου Έργου</a:t>
            </a:r>
          </a:p>
        </p:txBody>
      </p:sp>
      <p:sp>
        <p:nvSpPr>
          <p:cNvPr id="209924" name="AutoShape 5" descr="Αποτέλεσμα εικόνας για Self report"/>
          <p:cNvSpPr>
            <a:spLocks noChangeAspect="1" noChangeArrowheads="1"/>
          </p:cNvSpPr>
          <p:nvPr/>
        </p:nvSpPr>
        <p:spPr bwMode="auto">
          <a:xfrm>
            <a:off x="1679575" y="-1652588"/>
            <a:ext cx="6477000" cy="3457576"/>
          </a:xfrm>
          <a:prstGeom prst="rect">
            <a:avLst/>
          </a:prstGeom>
          <a:noFill/>
          <a:ln w="9525">
            <a:noFill/>
            <a:miter lim="800000"/>
            <a:headEnd/>
            <a:tailEnd/>
          </a:ln>
        </p:spPr>
        <p:txBody>
          <a:bodyPr/>
          <a:lstStyle/>
          <a:p>
            <a:endParaRPr lang="el-GR"/>
          </a:p>
        </p:txBody>
      </p:sp>
      <p:sp>
        <p:nvSpPr>
          <p:cNvPr id="209925" name="AutoShape 7" descr="Αποτέλεσμα εικόνας για Self report"/>
          <p:cNvSpPr>
            <a:spLocks noChangeAspect="1" noChangeArrowheads="1"/>
          </p:cNvSpPr>
          <p:nvPr/>
        </p:nvSpPr>
        <p:spPr bwMode="auto">
          <a:xfrm>
            <a:off x="1679575" y="-1652588"/>
            <a:ext cx="6477000" cy="3457576"/>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6988"/>
            <a:ext cx="4967288" cy="1219201"/>
          </a:xfrm>
          <a:solidFill>
            <a:schemeClr val="accent1">
              <a:lumMod val="60000"/>
              <a:lumOff val="40000"/>
            </a:schemeClr>
          </a:solidFill>
        </p:spPr>
        <p:txBody>
          <a:bodyPr/>
          <a:lstStyle/>
          <a:p>
            <a:pPr algn="ctr">
              <a:defRPr/>
            </a:pPr>
            <a:r>
              <a:rPr lang="el-GR" b="1" dirty="0"/>
              <a:t>Συνδυασμός μεθόδων </a:t>
            </a:r>
          </a:p>
        </p:txBody>
      </p:sp>
      <p:sp>
        <p:nvSpPr>
          <p:cNvPr id="3" name="2 - Θέση περιεχομένου"/>
          <p:cNvSpPr>
            <a:spLocks noGrp="1"/>
          </p:cNvSpPr>
          <p:nvPr>
            <p:ph sz="quarter" idx="1"/>
          </p:nvPr>
        </p:nvSpPr>
        <p:spPr>
          <a:xfrm>
            <a:off x="2136775" y="2173288"/>
            <a:ext cx="8153400" cy="3848100"/>
          </a:xfrm>
          <a:solidFill>
            <a:schemeClr val="accent2">
              <a:lumMod val="75000"/>
            </a:schemeClr>
          </a:solidFill>
        </p:spPr>
        <p:txBody>
          <a:bodyPr/>
          <a:lstStyle/>
          <a:p>
            <a:pPr algn="just">
              <a:defRPr/>
            </a:pPr>
            <a:r>
              <a:rPr lang="el-GR" sz="2400" dirty="0">
                <a:solidFill>
                  <a:schemeClr val="bg1"/>
                </a:solidFill>
              </a:rPr>
              <a:t>Οι εργοθεραπευτές χρησιμοποιούν συνήθως ένα συνδυασμό των παραπάνω μεθόδων</a:t>
            </a:r>
          </a:p>
          <a:p>
            <a:pPr algn="just">
              <a:defRPr/>
            </a:pPr>
            <a:r>
              <a:rPr lang="el-GR" sz="2400" dirty="0">
                <a:solidFill>
                  <a:schemeClr val="bg1"/>
                </a:solidFill>
              </a:rPr>
              <a:t>Παράδειγμα: μια παρατήρηση ενός ατόμου να εκτελεί τις δραστηριότητές του στο φυσικό του περιβάλλον π.χ. στο σπίτι του, μπορεί να συνδυαστεί με μια </a:t>
            </a:r>
            <a:r>
              <a:rPr lang="el-GR" sz="2400" b="1" dirty="0"/>
              <a:t>συνέντευξη</a:t>
            </a:r>
            <a:r>
              <a:rPr lang="el-GR" sz="2400" dirty="0">
                <a:solidFill>
                  <a:schemeClr val="bg1"/>
                </a:solidFill>
              </a:rPr>
              <a:t> ή μια </a:t>
            </a:r>
            <a:r>
              <a:rPr lang="el-GR" sz="2400" b="1" dirty="0" err="1"/>
              <a:t>αυτοαναφορά</a:t>
            </a:r>
            <a:r>
              <a:rPr lang="el-GR" sz="2400" dirty="0">
                <a:solidFill>
                  <a:schemeClr val="bg1"/>
                </a:solidFill>
              </a:rPr>
              <a:t> του ατόμου σχετικά με την αξία ή τη σημασία που έχουν στη ζωή του οι δραστηριότητες αυτές, αλλά και με ένα </a:t>
            </a:r>
            <a:r>
              <a:rPr lang="el-GR" sz="2400" b="1" dirty="0"/>
              <a:t>σταθμισμένο εργαλείο</a:t>
            </a:r>
            <a:r>
              <a:rPr lang="el-GR" sz="2400" dirty="0">
                <a:solidFill>
                  <a:schemeClr val="bg1"/>
                </a:solidFill>
              </a:rPr>
              <a:t> που μετρά μια συγκεκριμένη λειτουργία την οποία ο θεραπευτής θεωρεί καθοριστική στην εκτέλεση έργου του ατόμου</a:t>
            </a:r>
          </a:p>
        </p:txBody>
      </p:sp>
      <p:sp>
        <p:nvSpPr>
          <p:cNvPr id="210948" name="AutoShape 5" descr="Αποτέλεσμα εικόνας για combination"/>
          <p:cNvSpPr>
            <a:spLocks noChangeAspect="1" noChangeArrowheads="1"/>
          </p:cNvSpPr>
          <p:nvPr/>
        </p:nvSpPr>
        <p:spPr bwMode="auto">
          <a:xfrm>
            <a:off x="1679575" y="-1371600"/>
            <a:ext cx="3810000" cy="2857500"/>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ΣΤΑΔΙΑ ΑΞΙΟΛΟΓΗΣΗΣ</a:t>
            </a:r>
            <a:endParaRPr lang="el-GR" dirty="0"/>
          </a:p>
        </p:txBody>
      </p:sp>
      <p:sp>
        <p:nvSpPr>
          <p:cNvPr id="3" name="2 - Θέση περιεχομένου"/>
          <p:cNvSpPr>
            <a:spLocks noGrp="1"/>
          </p:cNvSpPr>
          <p:nvPr>
            <p:ph sz="quarter" idx="1"/>
          </p:nvPr>
        </p:nvSpPr>
        <p:spPr>
          <a:xfrm>
            <a:off x="2136775" y="1957389"/>
            <a:ext cx="8153400" cy="3114675"/>
          </a:xfrm>
          <a:solidFill>
            <a:schemeClr val="accent2">
              <a:lumMod val="75000"/>
            </a:schemeClr>
          </a:solidFill>
        </p:spPr>
        <p:txBody>
          <a:bodyPr/>
          <a:lstStyle/>
          <a:p>
            <a:pPr algn="ctr">
              <a:defRPr/>
            </a:pPr>
            <a:r>
              <a:rPr lang="el-GR" sz="3600" dirty="0">
                <a:solidFill>
                  <a:schemeClr val="bg1"/>
                </a:solidFill>
              </a:rPr>
              <a:t>Στάδιο της ανίχνευσης</a:t>
            </a:r>
          </a:p>
          <a:p>
            <a:pPr algn="ctr">
              <a:defRPr/>
            </a:pPr>
            <a:r>
              <a:rPr lang="el-GR" sz="3600" dirty="0">
                <a:solidFill>
                  <a:schemeClr val="bg1"/>
                </a:solidFill>
              </a:rPr>
              <a:t>Προφίλ Έργου </a:t>
            </a:r>
          </a:p>
          <a:p>
            <a:pPr algn="ctr">
              <a:defRPr/>
            </a:pPr>
            <a:r>
              <a:rPr lang="el-GR" sz="3600" dirty="0">
                <a:solidFill>
                  <a:schemeClr val="bg1"/>
                </a:solidFill>
              </a:rPr>
              <a:t>Ανάλυση της Εκτέλεσης Έργου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6" y="0"/>
            <a:ext cx="6119813" cy="1219200"/>
          </a:xfrm>
          <a:solidFill>
            <a:schemeClr val="accent1">
              <a:lumMod val="60000"/>
              <a:lumOff val="40000"/>
            </a:schemeClr>
          </a:solidFill>
        </p:spPr>
        <p:txBody>
          <a:bodyPr/>
          <a:lstStyle/>
          <a:p>
            <a:pPr algn="ctr">
              <a:buFont typeface="Wingdings" pitchFamily="2" charset="2"/>
              <a:buChar char="v"/>
              <a:defRPr/>
            </a:pPr>
            <a:r>
              <a:rPr lang="el-GR" sz="4000" b="1" dirty="0"/>
              <a:t>Στάδιο της Ανίχνευσης (</a:t>
            </a:r>
            <a:r>
              <a:rPr lang="en-US" sz="4000" b="1" dirty="0"/>
              <a:t>screening)</a:t>
            </a:r>
            <a:r>
              <a:rPr lang="el-GR" sz="4000" b="1" dirty="0"/>
              <a:t> </a:t>
            </a:r>
          </a:p>
        </p:txBody>
      </p:sp>
      <p:sp>
        <p:nvSpPr>
          <p:cNvPr id="3" name="2 - Θέση περιεχομένου"/>
          <p:cNvSpPr>
            <a:spLocks noGrp="1"/>
          </p:cNvSpPr>
          <p:nvPr>
            <p:ph sz="quarter" idx="1"/>
          </p:nvPr>
        </p:nvSpPr>
        <p:spPr>
          <a:xfrm>
            <a:off x="2136775" y="1816100"/>
            <a:ext cx="8153400" cy="4565650"/>
          </a:xfrm>
          <a:solidFill>
            <a:schemeClr val="accent2">
              <a:lumMod val="75000"/>
            </a:schemeClr>
          </a:solidFill>
        </p:spPr>
        <p:txBody>
          <a:bodyPr/>
          <a:lstStyle/>
          <a:p>
            <a:pPr algn="just">
              <a:buFont typeface="Wingdings" pitchFamily="2" charset="2"/>
              <a:buChar char="Ø"/>
              <a:defRPr/>
            </a:pPr>
            <a:r>
              <a:rPr lang="el-GR" sz="3200" dirty="0">
                <a:solidFill>
                  <a:schemeClr val="bg1"/>
                </a:solidFill>
              </a:rPr>
              <a:t>προηγείται του σταδίου της αξιολόγησης</a:t>
            </a:r>
          </a:p>
          <a:p>
            <a:pPr algn="just">
              <a:buFont typeface="Wingdings" pitchFamily="2" charset="2"/>
              <a:buChar char="Ø"/>
              <a:defRPr/>
            </a:pPr>
            <a:r>
              <a:rPr lang="el-GR" sz="3200" dirty="0">
                <a:solidFill>
                  <a:schemeClr val="bg1"/>
                </a:solidFill>
              </a:rPr>
              <a:t>αναφέρεται στη συλλογή προκαταρκτικών πληροφοριών σχετικά με το άτομο προς αξιολόγηση έτσι ώστε να καθοριστεί αν το άτομο χρήζει περαιτέρω, λεπτομερέστερης </a:t>
            </a:r>
            <a:r>
              <a:rPr lang="el-GR" sz="3200" dirty="0" err="1">
                <a:solidFill>
                  <a:schemeClr val="bg1"/>
                </a:solidFill>
              </a:rPr>
              <a:t>εργοθεραπευτικής</a:t>
            </a:r>
            <a:r>
              <a:rPr lang="el-GR" sz="3200" dirty="0">
                <a:solidFill>
                  <a:schemeClr val="bg1"/>
                </a:solidFill>
              </a:rPr>
              <a:t> αξιολόγησης και πιθανόν παρέμβασης</a:t>
            </a:r>
          </a:p>
          <a:p>
            <a:pPr algn="just">
              <a:buFont typeface="Wingdings" pitchFamily="2" charset="2"/>
              <a:buChar char="Ø"/>
              <a:defRPr/>
            </a:pPr>
            <a:r>
              <a:rPr lang="el-GR" sz="3200" dirty="0">
                <a:solidFill>
                  <a:schemeClr val="bg1"/>
                </a:solidFill>
              </a:rPr>
              <a:t>Η ανίχνευση πραγματοποιείται με εργαλεία ανίχνευσης (</a:t>
            </a:r>
            <a:r>
              <a:rPr lang="en-US" sz="3200" dirty="0">
                <a:solidFill>
                  <a:schemeClr val="bg1"/>
                </a:solidFill>
              </a:rPr>
              <a:t>screening instruments)</a:t>
            </a:r>
            <a:endParaRPr lang="el-GR" sz="3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4751388" cy="990600"/>
          </a:xfrm>
          <a:solidFill>
            <a:schemeClr val="accent1">
              <a:lumMod val="60000"/>
              <a:lumOff val="40000"/>
            </a:schemeClr>
          </a:solidFill>
        </p:spPr>
        <p:txBody>
          <a:bodyPr/>
          <a:lstStyle/>
          <a:p>
            <a:pPr algn="ctr">
              <a:buFont typeface="Wingdings" pitchFamily="2" charset="2"/>
              <a:buChar char="v"/>
              <a:defRPr/>
            </a:pPr>
            <a:r>
              <a:rPr lang="el-GR" sz="3200" b="1" dirty="0"/>
              <a:t>Προφίλ Έργου </a:t>
            </a:r>
            <a:r>
              <a:rPr lang="en-US" sz="3200" b="1" dirty="0"/>
              <a:t>(occupational profile)</a:t>
            </a:r>
            <a:endParaRPr lang="el-GR" sz="3200" b="1" dirty="0"/>
          </a:p>
        </p:txBody>
      </p:sp>
      <p:sp>
        <p:nvSpPr>
          <p:cNvPr id="3" name="2 - Θέση περιεχομένου"/>
          <p:cNvSpPr>
            <a:spLocks noGrp="1"/>
          </p:cNvSpPr>
          <p:nvPr>
            <p:ph sz="quarter" idx="1"/>
          </p:nvPr>
        </p:nvSpPr>
        <p:spPr>
          <a:xfrm>
            <a:off x="2136775" y="1600200"/>
            <a:ext cx="8153400" cy="4972050"/>
          </a:xfrm>
          <a:solidFill>
            <a:schemeClr val="accent2">
              <a:lumMod val="75000"/>
            </a:schemeClr>
          </a:solidFill>
        </p:spPr>
        <p:txBody>
          <a:bodyPr/>
          <a:lstStyle/>
          <a:p>
            <a:pPr>
              <a:buFont typeface="Wingdings" pitchFamily="2" charset="2"/>
              <a:buNone/>
              <a:defRPr/>
            </a:pPr>
            <a:r>
              <a:rPr lang="el-GR" sz="1800" dirty="0">
                <a:solidFill>
                  <a:schemeClr val="bg1"/>
                </a:solidFill>
              </a:rPr>
              <a:t>Περιλαμβάνει τη συλλογή και οργάνωση πληροφοριών σχετικά με: </a:t>
            </a:r>
          </a:p>
          <a:p>
            <a:pPr>
              <a:defRPr/>
            </a:pPr>
            <a:r>
              <a:rPr lang="el-GR" sz="1800" dirty="0">
                <a:solidFill>
                  <a:schemeClr val="bg1"/>
                </a:solidFill>
              </a:rPr>
              <a:t>το άτομο (ηλικία, φύλο, διάγνωση ή λόγος παραπομπής, εκπαιδευτικό και κοινωνικοοικονομικό επίπεδο, επάγγελμα)</a:t>
            </a:r>
          </a:p>
          <a:p>
            <a:pPr>
              <a:defRPr/>
            </a:pPr>
            <a:r>
              <a:rPr lang="el-GR" sz="1800" dirty="0">
                <a:solidFill>
                  <a:schemeClr val="bg1"/>
                </a:solidFill>
              </a:rPr>
              <a:t>τις ανησυχίες και τα προβλήματα του ατόμου σχετικά με την εκτέλεση και τη συμμετοχή του στα καθημερινά έργα </a:t>
            </a:r>
          </a:p>
          <a:p>
            <a:pPr>
              <a:defRPr/>
            </a:pPr>
            <a:r>
              <a:rPr lang="el-GR" sz="1800" dirty="0">
                <a:solidFill>
                  <a:schemeClr val="bg1"/>
                </a:solidFill>
              </a:rPr>
              <a:t>τα έργα στα οποία το άτομο νοιώθει ότι καταφέρνει με επιτυχία </a:t>
            </a:r>
          </a:p>
          <a:p>
            <a:pPr>
              <a:defRPr/>
            </a:pPr>
            <a:r>
              <a:rPr lang="el-GR" sz="1800" dirty="0">
                <a:solidFill>
                  <a:schemeClr val="bg1"/>
                </a:solidFill>
              </a:rPr>
              <a:t>την ιστορία και τις εμπειρίες έργου του ατόμου</a:t>
            </a:r>
          </a:p>
          <a:p>
            <a:pPr>
              <a:defRPr/>
            </a:pPr>
            <a:r>
              <a:rPr lang="el-GR" sz="1800" dirty="0">
                <a:solidFill>
                  <a:schemeClr val="bg1"/>
                </a:solidFill>
              </a:rPr>
              <a:t>τα μοτίβα εκτέλεσης έργου του ατόμου</a:t>
            </a:r>
          </a:p>
          <a:p>
            <a:pPr>
              <a:defRPr/>
            </a:pPr>
            <a:r>
              <a:rPr lang="el-GR" sz="1800" dirty="0">
                <a:solidFill>
                  <a:schemeClr val="bg1"/>
                </a:solidFill>
              </a:rPr>
              <a:t>τα στοιχεία του περιβάλλοντος ή του πλαισίου που το άτομο νοιώθει ότι εμποδίζουν ή υποστηρίζουν την εκτέλεση και συμμετοχή του</a:t>
            </a:r>
          </a:p>
          <a:p>
            <a:pPr>
              <a:defRPr/>
            </a:pPr>
            <a:r>
              <a:rPr lang="el-GR" sz="1800" dirty="0">
                <a:solidFill>
                  <a:schemeClr val="bg1"/>
                </a:solidFill>
              </a:rPr>
              <a:t>τις αξίες και τα ενδιαφέροντα του ατόμου</a:t>
            </a:r>
          </a:p>
          <a:p>
            <a:pPr>
              <a:defRPr/>
            </a:pPr>
            <a:r>
              <a:rPr lang="el-GR" sz="1800" dirty="0">
                <a:solidFill>
                  <a:schemeClr val="bg1"/>
                </a:solidFill>
              </a:rPr>
              <a:t>τις προτεραιότητες του ατόμου σχετικά με τα έργα που επιθυμεί, απαιτείται ή έχει ανάγκη να εκτελεί και να συμμετέχει </a:t>
            </a:r>
          </a:p>
          <a:p>
            <a:pPr>
              <a:defRPr/>
            </a:pPr>
            <a:r>
              <a:rPr lang="el-GR" sz="1800" dirty="0">
                <a:solidFill>
                  <a:schemeClr val="bg1"/>
                </a:solidFill>
              </a:rPr>
              <a:t>τις ιδιαίτερες προφυλάξεις που χρειάζεται να ληφθούν υπόψη κατά τη διάρκεια της ε/</a:t>
            </a:r>
            <a:r>
              <a:rPr lang="el-GR" sz="1800" dirty="0" err="1">
                <a:solidFill>
                  <a:schemeClr val="bg1"/>
                </a:solidFill>
              </a:rPr>
              <a:t>θκής</a:t>
            </a:r>
            <a:r>
              <a:rPr lang="el-GR" sz="1800" dirty="0">
                <a:solidFill>
                  <a:schemeClr val="bg1"/>
                </a:solidFill>
              </a:rPr>
              <a:t> διαδικασίας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Δεξιότητες επεξεργασίας</a:t>
            </a:r>
            <a:endParaRPr lang="el-GR" sz="3200" dirty="0"/>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buFont typeface="Wingdings" pitchFamily="2" charset="2"/>
              <a:buChar char="q"/>
              <a:defRPr/>
            </a:pPr>
            <a:r>
              <a:rPr lang="el-GR" dirty="0">
                <a:solidFill>
                  <a:schemeClr val="bg1"/>
                </a:solidFill>
              </a:rPr>
              <a:t>παρατηρούνται όταν το άτομο: α) επιλέγει, αλληλεπιδρά, και χρησιμοποιεί τα απαραίτητα εργαλεία και υλικά για τις δράσεις του, β) εκτελεί με το σωστό τρόπο τα βήματα των δράσεων, γ) τροποποιεί την εκτέλεσή του όταν εμφανίζονται προβλήματα </a:t>
            </a:r>
          </a:p>
          <a:p>
            <a:pPr algn="just">
              <a:buClr>
                <a:schemeClr val="bg1"/>
              </a:buClr>
              <a:buFont typeface="Wingdings" pitchFamily="2" charset="2"/>
              <a:buChar char="q"/>
              <a:defRPr/>
            </a:pPr>
            <a:r>
              <a:rPr lang="el-GR" dirty="0">
                <a:solidFill>
                  <a:schemeClr val="bg1"/>
                </a:solidFill>
              </a:rPr>
              <a:t>Παραδείγματα δεξιοτήτων επεξεργασίας: </a:t>
            </a:r>
          </a:p>
          <a:p>
            <a:pPr algn="just">
              <a:buClr>
                <a:schemeClr val="bg1"/>
              </a:buClr>
              <a:buFont typeface="Wingdings" pitchFamily="2" charset="2"/>
              <a:buChar char="ü"/>
              <a:defRPr/>
            </a:pPr>
            <a:r>
              <a:rPr lang="el-GR" dirty="0">
                <a:solidFill>
                  <a:schemeClr val="bg1"/>
                </a:solidFill>
              </a:rPr>
              <a:t>το άτομο </a:t>
            </a:r>
            <a:r>
              <a:rPr lang="el-GR" i="1" dirty="0">
                <a:solidFill>
                  <a:schemeClr val="bg1"/>
                </a:solidFill>
              </a:rPr>
              <a:t>ψάχνει</a:t>
            </a:r>
            <a:r>
              <a:rPr lang="el-GR" dirty="0">
                <a:solidFill>
                  <a:schemeClr val="bg1"/>
                </a:solidFill>
              </a:rPr>
              <a:t> για το χυμό μέσα στο ψυγείο, </a:t>
            </a:r>
          </a:p>
          <a:p>
            <a:pPr algn="just">
              <a:buClr>
                <a:schemeClr val="bg1"/>
              </a:buClr>
              <a:buFont typeface="Wingdings" pitchFamily="2" charset="2"/>
              <a:buChar char="ü"/>
              <a:defRPr/>
            </a:pPr>
            <a:r>
              <a:rPr lang="el-GR" dirty="0">
                <a:solidFill>
                  <a:schemeClr val="bg1"/>
                </a:solidFill>
              </a:rPr>
              <a:t>τον </a:t>
            </a:r>
            <a:r>
              <a:rPr lang="el-GR" i="1" dirty="0">
                <a:solidFill>
                  <a:schemeClr val="bg1"/>
                </a:solidFill>
              </a:rPr>
              <a:t>εντοπίζει</a:t>
            </a:r>
            <a:r>
              <a:rPr lang="el-GR" dirty="0">
                <a:solidFill>
                  <a:schemeClr val="bg1"/>
                </a:solidFill>
              </a:rPr>
              <a:t>, τον </a:t>
            </a:r>
            <a:r>
              <a:rPr lang="el-GR" i="1" dirty="0">
                <a:solidFill>
                  <a:schemeClr val="bg1"/>
                </a:solidFill>
              </a:rPr>
              <a:t>επιλέγει</a:t>
            </a:r>
            <a:r>
              <a:rPr lang="el-GR" dirty="0">
                <a:solidFill>
                  <a:schemeClr val="bg1"/>
                </a:solidFill>
              </a:rPr>
              <a:t>, </a:t>
            </a:r>
          </a:p>
          <a:p>
            <a:pPr algn="just">
              <a:buClr>
                <a:schemeClr val="bg1"/>
              </a:buClr>
              <a:buFont typeface="Wingdings" pitchFamily="2" charset="2"/>
              <a:buChar char="ü"/>
              <a:defRPr/>
            </a:pPr>
            <a:r>
              <a:rPr lang="el-GR" i="1" dirty="0">
                <a:solidFill>
                  <a:schemeClr val="bg1"/>
                </a:solidFill>
              </a:rPr>
              <a:t>φέρνει </a:t>
            </a:r>
            <a:r>
              <a:rPr lang="el-GR" dirty="0">
                <a:solidFill>
                  <a:schemeClr val="bg1"/>
                </a:solidFill>
              </a:rPr>
              <a:t>το ποτήρι που θα βάλει το χυμό στον πάγκο εργασίας, </a:t>
            </a:r>
          </a:p>
          <a:p>
            <a:pPr algn="just">
              <a:buClr>
                <a:schemeClr val="bg1"/>
              </a:buClr>
              <a:buFont typeface="Wingdings" pitchFamily="2" charset="2"/>
              <a:buChar char="ü"/>
              <a:defRPr/>
            </a:pPr>
            <a:r>
              <a:rPr lang="el-GR" i="1" dirty="0">
                <a:solidFill>
                  <a:schemeClr val="bg1"/>
                </a:solidFill>
              </a:rPr>
              <a:t>οργανώνει </a:t>
            </a:r>
            <a:r>
              <a:rPr lang="el-GR" dirty="0">
                <a:solidFill>
                  <a:schemeClr val="bg1"/>
                </a:solidFill>
              </a:rPr>
              <a:t>το χώρο κατάλληλα για να αδειάσει το χυμό στο ποτήρι</a:t>
            </a:r>
          </a:p>
          <a:p>
            <a:pPr algn="just">
              <a:buClr>
                <a:schemeClr val="bg1"/>
              </a:buClr>
              <a:buFont typeface="Wingdings" pitchFamily="2" charset="2"/>
              <a:buChar char="ü"/>
              <a:defRPr/>
            </a:pPr>
            <a:r>
              <a:rPr lang="el-GR" i="1" dirty="0">
                <a:solidFill>
                  <a:schemeClr val="bg1"/>
                </a:solidFill>
              </a:rPr>
              <a:t>ξεκινά</a:t>
            </a:r>
            <a:r>
              <a:rPr lang="el-GR" dirty="0">
                <a:solidFill>
                  <a:schemeClr val="bg1"/>
                </a:solidFill>
              </a:rPr>
              <a:t> να βάζει χυμό μέσα στο ποτήρι, </a:t>
            </a:r>
          </a:p>
          <a:p>
            <a:pPr algn="just">
              <a:buClr>
                <a:schemeClr val="bg1"/>
              </a:buClr>
              <a:buFont typeface="Wingdings" pitchFamily="2" charset="2"/>
              <a:buChar char="ü"/>
              <a:defRPr/>
            </a:pPr>
            <a:r>
              <a:rPr lang="el-GR" i="1" dirty="0">
                <a:solidFill>
                  <a:schemeClr val="bg1"/>
                </a:solidFill>
              </a:rPr>
              <a:t>συνεχίζει</a:t>
            </a:r>
            <a:r>
              <a:rPr lang="el-GR" dirty="0">
                <a:solidFill>
                  <a:schemeClr val="bg1"/>
                </a:solidFill>
              </a:rPr>
              <a:t> να αδειάζει το χυμό χωρίς παύσεις </a:t>
            </a:r>
          </a:p>
          <a:p>
            <a:pPr algn="just">
              <a:buClr>
                <a:schemeClr val="bg1"/>
              </a:buClr>
              <a:buFont typeface="Wingdings" pitchFamily="2" charset="2"/>
              <a:buChar char="ü"/>
              <a:defRPr/>
            </a:pPr>
            <a:r>
              <a:rPr lang="el-GR" i="1" dirty="0">
                <a:solidFill>
                  <a:schemeClr val="bg1"/>
                </a:solidFill>
              </a:rPr>
              <a:t>σταματάει</a:t>
            </a:r>
            <a:r>
              <a:rPr lang="el-GR" dirty="0">
                <a:solidFill>
                  <a:schemeClr val="bg1"/>
                </a:solidFill>
              </a:rPr>
              <a:t> να ρίχνει χυμό όταν γεμίσει το ποτήρι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Διαδικασία ανάπτυξης του Προφίλ Έργου </a:t>
            </a:r>
          </a:p>
        </p:txBody>
      </p:sp>
      <p:sp>
        <p:nvSpPr>
          <p:cNvPr id="241667"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defRPr/>
            </a:pPr>
            <a:r>
              <a:rPr lang="el-GR" dirty="0">
                <a:solidFill>
                  <a:schemeClr val="bg1"/>
                </a:solidFill>
              </a:rPr>
              <a:t>Οι πληροφορίες συλλέγονται στην αρχική επαφή του ε/</a:t>
            </a:r>
            <a:r>
              <a:rPr lang="el-GR" dirty="0" err="1">
                <a:solidFill>
                  <a:schemeClr val="bg1"/>
                </a:solidFill>
              </a:rPr>
              <a:t>θτή</a:t>
            </a:r>
            <a:r>
              <a:rPr lang="el-GR" dirty="0">
                <a:solidFill>
                  <a:schemeClr val="bg1"/>
                </a:solidFill>
              </a:rPr>
              <a:t> με το άτομο, τους φροντιστές του, τα παιδιά του ή οποιονδήποτε άλλο που μπορεί να μας δώσει πληροφορίες για το άτομο</a:t>
            </a:r>
          </a:p>
          <a:p>
            <a:pPr>
              <a:buClr>
                <a:schemeClr val="bg1"/>
              </a:buClr>
              <a:buFont typeface="Wingdings" pitchFamily="2" charset="2"/>
              <a:buChar char="Ø"/>
              <a:defRPr/>
            </a:pPr>
            <a:r>
              <a:rPr lang="el-GR" dirty="0">
                <a:solidFill>
                  <a:schemeClr val="bg1"/>
                </a:solidFill>
              </a:rPr>
              <a:t>Με μη-σταθμισμένες συνεντεύξεις</a:t>
            </a:r>
          </a:p>
          <a:p>
            <a:pPr>
              <a:buClr>
                <a:schemeClr val="bg1"/>
              </a:buClr>
              <a:buFont typeface="Wingdings" pitchFamily="2" charset="2"/>
              <a:buChar char="Ø"/>
              <a:defRPr/>
            </a:pPr>
            <a:r>
              <a:rPr lang="el-GR" dirty="0">
                <a:solidFill>
                  <a:schemeClr val="bg1"/>
                </a:solidFill>
              </a:rPr>
              <a:t>Με σταθμισμένες συνεντεύξεις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1667">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1667">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1667">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16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7" grpId="0" build="p"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1973264" y="228600"/>
            <a:ext cx="8480425" cy="990600"/>
          </a:xfrm>
          <a:solidFill>
            <a:schemeClr val="accent1">
              <a:lumMod val="60000"/>
              <a:lumOff val="40000"/>
            </a:schemeClr>
          </a:solidFill>
        </p:spPr>
        <p:txBody>
          <a:bodyPr/>
          <a:lstStyle/>
          <a:p>
            <a:pPr algn="ctr">
              <a:defRPr/>
            </a:pPr>
            <a:r>
              <a:rPr lang="el-GR" sz="2800" b="1" dirty="0">
                <a:solidFill>
                  <a:schemeClr val="accent6">
                    <a:lumMod val="75000"/>
                  </a:schemeClr>
                </a:solidFill>
              </a:rPr>
              <a:t>Καναδέζικη Μέτρηση της Εκτέλεσης Έργου (</a:t>
            </a:r>
            <a:r>
              <a:rPr lang="en-US" sz="2800" b="1" dirty="0">
                <a:solidFill>
                  <a:schemeClr val="accent6">
                    <a:lumMod val="75000"/>
                  </a:schemeClr>
                </a:solidFill>
              </a:rPr>
              <a:t>Canadian Occupational Performance Measure</a:t>
            </a:r>
            <a:r>
              <a:rPr lang="el-GR" sz="2800" b="1" dirty="0">
                <a:solidFill>
                  <a:schemeClr val="accent6">
                    <a:lumMod val="75000"/>
                  </a:schemeClr>
                </a:solidFill>
              </a:rPr>
              <a:t>, </a:t>
            </a:r>
            <a:r>
              <a:rPr lang="en-US" sz="2800" b="1" dirty="0">
                <a:solidFill>
                  <a:schemeClr val="accent6">
                    <a:lumMod val="75000"/>
                  </a:schemeClr>
                </a:solidFill>
              </a:rPr>
              <a:t>COPM</a:t>
            </a:r>
            <a:r>
              <a:rPr lang="el-GR" sz="2800" b="1" dirty="0">
                <a:solidFill>
                  <a:schemeClr val="accent6">
                    <a:lumMod val="75000"/>
                  </a:schemeClr>
                </a:solidFill>
              </a:rPr>
              <a:t>) </a:t>
            </a:r>
          </a:p>
        </p:txBody>
      </p:sp>
      <p:sp>
        <p:nvSpPr>
          <p:cNvPr id="8" name="7 - Θέση περιεχομένου"/>
          <p:cNvSpPr>
            <a:spLocks noGrp="1"/>
          </p:cNvSpPr>
          <p:nvPr>
            <p:ph sz="quarter" idx="1"/>
          </p:nvPr>
        </p:nvSpPr>
        <p:spPr>
          <a:xfrm>
            <a:off x="2025651" y="1573214"/>
            <a:ext cx="8462963" cy="5095875"/>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Ζητείται από το άτομο να αναγνωρίσει τα πέντε πιο σημαντικά προβλήματα που βιώνει στην εκτέλεση έργου</a:t>
            </a:r>
          </a:p>
          <a:p>
            <a:pPr algn="just">
              <a:buClr>
                <a:schemeClr val="bg1"/>
              </a:buClr>
              <a:buFont typeface="Wingdings" pitchFamily="2" charset="2"/>
              <a:buChar char="Ø"/>
              <a:defRPr/>
            </a:pPr>
            <a:r>
              <a:rPr lang="el-GR" dirty="0">
                <a:solidFill>
                  <a:schemeClr val="bg1"/>
                </a:solidFill>
              </a:rPr>
              <a:t>Βαθμολογεί το κάθε ένα από αυτά ανάλογα με τη σημασία που έχει στη ζωή του αλλά και ανάλογα με την ικανοποίηση που νοιώθει το άτομο από την ποιότητα της εκτέλεσής του</a:t>
            </a:r>
          </a:p>
          <a:p>
            <a:pPr algn="just">
              <a:buClr>
                <a:schemeClr val="bg1"/>
              </a:buClr>
              <a:buFont typeface="Wingdings" pitchFamily="2" charset="2"/>
              <a:buChar char="Ø"/>
              <a:defRPr/>
            </a:pPr>
            <a:r>
              <a:rPr lang="el-GR" dirty="0">
                <a:solidFill>
                  <a:schemeClr val="bg1"/>
                </a:solidFill>
              </a:rPr>
              <a:t>Μετά από ένα διάστημα θεραπείας το άτομο, καθορίζει εκ νέου την ικανοποίηση από την παρούσα εκτέλεση των έργων που είχε αναφέρει στην αρχή και υπολογίζεται η διαφορά </a:t>
            </a:r>
          </a:p>
          <a:p>
            <a:pPr algn="just">
              <a:buClr>
                <a:schemeClr val="bg1"/>
              </a:buClr>
              <a:buFont typeface="Wingdings" pitchFamily="2" charset="2"/>
              <a:buChar char="Ø"/>
              <a:defRPr/>
            </a:pPr>
            <a:r>
              <a:rPr lang="el-GR" dirty="0">
                <a:solidFill>
                  <a:schemeClr val="bg1"/>
                </a:solidFill>
              </a:rPr>
              <a:t>Η αξία της Καναδέζικης Μέτρησης Εκτέλεσης Έργου έγκειται στο ότι εμπλέκει ενεργητικά το άτομο στην αξιολόγηση και παρέμβαση και στο ότι η αντίληψη του ίδιου του ατόμου σχετικά με την εκτέλεση έργου χρησιμοποιείται ως αντικειμενική μέτρηση της προόδου του</a:t>
            </a:r>
            <a:endParaRPr lang="en-US" dirty="0">
              <a:solidFill>
                <a:schemeClr val="bg1"/>
              </a:solidFill>
            </a:endParaRPr>
          </a:p>
          <a:p>
            <a:pPr algn="just">
              <a:buClr>
                <a:schemeClr val="bg1"/>
              </a:buClr>
              <a:buFont typeface="Wingdings" pitchFamily="2" charset="2"/>
              <a:buChar char="Ø"/>
              <a:defRPr/>
            </a:pPr>
            <a:r>
              <a:rPr lang="el-GR" dirty="0">
                <a:solidFill>
                  <a:schemeClr val="bg1"/>
                </a:solidFill>
              </a:rPr>
              <a:t>Παρουσίαση της Φόρμας Αξιολόγησης της Καναδέζικης Μέτρησης Εκτέλεσης Έργου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Λίγα λόγια για τις συνεντεύξεις του προφίλ έργου </a:t>
            </a:r>
          </a:p>
        </p:txBody>
      </p:sp>
      <p:sp>
        <p:nvSpPr>
          <p:cNvPr id="3" name="2 - Θέση περιεχομένου"/>
          <p:cNvSpPr>
            <a:spLocks noGrp="1"/>
          </p:cNvSpPr>
          <p:nvPr>
            <p:ph sz="quarter" idx="1"/>
          </p:nvPr>
        </p:nvSpPr>
        <p:spPr>
          <a:xfrm>
            <a:off x="2136775" y="1600201"/>
            <a:ext cx="8153400" cy="4708525"/>
          </a:xfrm>
          <a:solidFill>
            <a:schemeClr val="accent2">
              <a:lumMod val="75000"/>
            </a:schemeClr>
          </a:solidFill>
        </p:spPr>
        <p:txBody>
          <a:bodyPr/>
          <a:lstStyle/>
          <a:p>
            <a:pPr algn="just">
              <a:buClr>
                <a:schemeClr val="bg1"/>
              </a:buClr>
              <a:buFont typeface="Wingdings" pitchFamily="2" charset="2"/>
              <a:buNone/>
              <a:defRPr/>
            </a:pPr>
            <a:r>
              <a:rPr lang="el-GR" sz="2400" dirty="0">
                <a:solidFill>
                  <a:schemeClr val="bg1"/>
                </a:solidFill>
              </a:rPr>
              <a:t>Βοηθούν: </a:t>
            </a:r>
          </a:p>
          <a:p>
            <a:pPr algn="just">
              <a:buClr>
                <a:schemeClr val="bg1"/>
              </a:buClr>
              <a:buFont typeface="Wingdings" pitchFamily="2" charset="2"/>
              <a:buChar char="Ø"/>
              <a:defRPr/>
            </a:pPr>
            <a:r>
              <a:rPr lang="el-GR" sz="2400" dirty="0">
                <a:solidFill>
                  <a:schemeClr val="bg1"/>
                </a:solidFill>
              </a:rPr>
              <a:t>στην ανάπτυξη μιας θεραπευτικής σχέσης με το άτομο και με τους φροντιστές του</a:t>
            </a:r>
          </a:p>
          <a:p>
            <a:pPr algn="just">
              <a:buClr>
                <a:schemeClr val="bg1"/>
              </a:buClr>
              <a:buFont typeface="Wingdings" pitchFamily="2" charset="2"/>
              <a:buChar char="Ø"/>
              <a:defRPr/>
            </a:pPr>
            <a:r>
              <a:rPr lang="el-GR" sz="2400" dirty="0">
                <a:solidFill>
                  <a:schemeClr val="bg1"/>
                </a:solidFill>
              </a:rPr>
              <a:t>στην δημιουργία μιας εξατομικευμένης και άνθρωπο-κεντρικής προσέγγισης στην αξιολόγηση</a:t>
            </a:r>
          </a:p>
          <a:p>
            <a:pPr algn="just">
              <a:buClr>
                <a:schemeClr val="bg1"/>
              </a:buClr>
              <a:buFont typeface="Wingdings" pitchFamily="2" charset="2"/>
              <a:buChar char="Ø"/>
              <a:defRPr/>
            </a:pPr>
            <a:r>
              <a:rPr lang="el-GR" sz="2400" dirty="0">
                <a:solidFill>
                  <a:schemeClr val="bg1"/>
                </a:solidFill>
              </a:rPr>
              <a:t>στον σχεδιασμό και την εφαρμογή της παρέμβασης</a:t>
            </a:r>
          </a:p>
          <a:p>
            <a:pPr algn="just">
              <a:buClr>
                <a:schemeClr val="bg1"/>
              </a:buClr>
              <a:buFont typeface="Wingdings" pitchFamily="2" charset="2"/>
              <a:buChar char="q"/>
              <a:defRPr/>
            </a:pPr>
            <a:r>
              <a:rPr lang="el-GR" sz="2400" dirty="0">
                <a:solidFill>
                  <a:schemeClr val="bg1"/>
                </a:solidFill>
              </a:rPr>
              <a:t>Το μεγαλύτερο μέρος των πληροφοριών αυτών λαμβάνεται στην πρώτη συνεδρία και επαφή με το άτομο</a:t>
            </a:r>
          </a:p>
          <a:p>
            <a:pPr algn="just">
              <a:buClr>
                <a:schemeClr val="bg1"/>
              </a:buClr>
              <a:buFont typeface="Wingdings" pitchFamily="2" charset="2"/>
              <a:buChar char="q"/>
              <a:defRPr/>
            </a:pPr>
            <a:r>
              <a:rPr lang="el-GR" sz="2400" dirty="0">
                <a:solidFill>
                  <a:schemeClr val="bg1"/>
                </a:solidFill>
              </a:rPr>
              <a:t>Κάποιες φορές μπορεί να χρειαστούν πάνω από μία συνεδρίες ή ακόμη και μια μακρά περίοδο συνεδριών, ενώ δηλαδή ο </a:t>
            </a:r>
            <a:r>
              <a:rPr lang="el-GR" sz="2400" dirty="0" err="1">
                <a:solidFill>
                  <a:schemeClr val="bg1"/>
                </a:solidFill>
              </a:rPr>
              <a:t>εργοθεραπευτής</a:t>
            </a:r>
            <a:r>
              <a:rPr lang="el-GR" sz="2400" dirty="0">
                <a:solidFill>
                  <a:schemeClr val="bg1"/>
                </a:solidFill>
              </a:rPr>
              <a:t> δουλεύει ήδη με το άτομο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Μετά την ολοκλήρωση της συλλογής πληροφοριών για το προφίλ έργου</a:t>
            </a:r>
          </a:p>
        </p:txBody>
      </p:sp>
      <p:sp>
        <p:nvSpPr>
          <p:cNvPr id="3" name="2 - Θέση περιεχομένου"/>
          <p:cNvSpPr>
            <a:spLocks noGrp="1"/>
          </p:cNvSpPr>
          <p:nvPr>
            <p:ph sz="quarter" idx="1"/>
          </p:nvPr>
        </p:nvSpPr>
        <p:spPr>
          <a:xfrm>
            <a:off x="2136775" y="1412875"/>
            <a:ext cx="8153400" cy="5257800"/>
          </a:xfrm>
          <a:solidFill>
            <a:schemeClr val="accent2">
              <a:lumMod val="75000"/>
            </a:schemeClr>
          </a:solidFill>
        </p:spPr>
        <p:txBody>
          <a:bodyPr/>
          <a:lstStyle/>
          <a:p>
            <a:pPr algn="just">
              <a:buClr>
                <a:schemeClr val="bg1"/>
              </a:buClr>
              <a:defRPr/>
            </a:pPr>
            <a:r>
              <a:rPr lang="el-GR" sz="3200" dirty="0">
                <a:solidFill>
                  <a:schemeClr val="bg1"/>
                </a:solidFill>
              </a:rPr>
              <a:t> </a:t>
            </a:r>
            <a:r>
              <a:rPr lang="el-GR" sz="2400" dirty="0">
                <a:solidFill>
                  <a:schemeClr val="bg1"/>
                </a:solidFill>
              </a:rPr>
              <a:t>Μετά την ολοκλήρωση της συλλογής πληροφοριών για το προφίλ έργου του ατόμου, οι εργοθεραπευτές αποκτούν μια εικόνα σχετικά με τα </a:t>
            </a:r>
          </a:p>
          <a:p>
            <a:pPr algn="just">
              <a:buClr>
                <a:schemeClr val="bg1"/>
              </a:buClr>
              <a:defRPr/>
            </a:pPr>
            <a:r>
              <a:rPr lang="el-GR" sz="2400" dirty="0">
                <a:solidFill>
                  <a:schemeClr val="bg1"/>
                </a:solidFill>
              </a:rPr>
              <a:t>έργα που το άτομο καταφέρνει με επιτυχία αλλά και τα έργα στα οποία παρουσιάζονται δυσκολίες, τα δυσλειτουργικά μοτίβα εκτέλεσης, τα στοιχεία του περιβάλλοντος ή άλλους παράγοντες που μπορεί να επιδρούν θετικά ή αρνητικά στην εκτέλεση και συμμετοχή στα έργα</a:t>
            </a:r>
          </a:p>
          <a:p>
            <a:pPr algn="just">
              <a:buClr>
                <a:schemeClr val="bg1"/>
              </a:buClr>
              <a:defRPr/>
            </a:pPr>
            <a:r>
              <a:rPr lang="el-GR" sz="2400" dirty="0">
                <a:solidFill>
                  <a:schemeClr val="bg1"/>
                </a:solidFill>
              </a:rPr>
              <a:t>Στο τέλος του πρώτου αυτού σταδίου, οι θεραπευτές μαζί με τα άτομα </a:t>
            </a:r>
            <a:r>
              <a:rPr lang="el-GR" sz="2400" b="1" dirty="0">
                <a:solidFill>
                  <a:schemeClr val="bg2">
                    <a:lumMod val="10000"/>
                  </a:schemeClr>
                </a:solidFill>
              </a:rPr>
              <a:t>θεσπίζουν τους πρωταρχικούς στόχους</a:t>
            </a:r>
            <a:r>
              <a:rPr lang="el-GR" sz="2400" dirty="0">
                <a:solidFill>
                  <a:schemeClr val="bg1"/>
                </a:solidFill>
              </a:rPr>
              <a:t> της ενδεχόμενης θεραπείας</a:t>
            </a:r>
          </a:p>
          <a:p>
            <a:pPr algn="just">
              <a:buClr>
                <a:schemeClr val="bg1"/>
              </a:buClr>
              <a:defRPr/>
            </a:pPr>
            <a:r>
              <a:rPr lang="el-GR" sz="2400" dirty="0">
                <a:solidFill>
                  <a:schemeClr val="bg1"/>
                </a:solidFill>
              </a:rPr>
              <a:t>Άσκηση: να καταγράψουν τις σημαντικές πληροφορίες του προφίλ έργου που τους δόθηκε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buFont typeface="Wingdings" pitchFamily="2" charset="2"/>
              <a:buChar char="v"/>
              <a:defRPr/>
            </a:pPr>
            <a:r>
              <a:rPr lang="el-GR" sz="3200" b="1" dirty="0"/>
              <a:t>Ανάλυση εκτέλεσης έργου (</a:t>
            </a:r>
            <a:r>
              <a:rPr lang="en-US" sz="3200" b="1" dirty="0"/>
              <a:t>occupational performance analysis)</a:t>
            </a:r>
            <a:endParaRPr lang="el-GR" sz="3200" dirty="0"/>
          </a:p>
        </p:txBody>
      </p:sp>
      <p:sp>
        <p:nvSpPr>
          <p:cNvPr id="3" name="2 - Θέση περιεχομένου"/>
          <p:cNvSpPr>
            <a:spLocks noGrp="1"/>
          </p:cNvSpPr>
          <p:nvPr>
            <p:ph sz="quarter" idx="1"/>
          </p:nvPr>
        </p:nvSpPr>
        <p:spPr>
          <a:xfrm>
            <a:off x="2136775" y="1600200"/>
            <a:ext cx="8153400" cy="4757738"/>
          </a:xfrm>
          <a:solidFill>
            <a:schemeClr val="accent2">
              <a:lumMod val="75000"/>
            </a:schemeClr>
          </a:solidFill>
        </p:spPr>
        <p:txBody>
          <a:bodyPr/>
          <a:lstStyle/>
          <a:p>
            <a:pPr algn="just">
              <a:buClr>
                <a:schemeClr val="bg1"/>
              </a:buClr>
              <a:defRPr/>
            </a:pPr>
            <a:r>
              <a:rPr lang="en-US" sz="2400" dirty="0">
                <a:solidFill>
                  <a:schemeClr val="bg1">
                    <a:lumMod val="95000"/>
                  </a:schemeClr>
                </a:solidFill>
              </a:rPr>
              <a:t>O</a:t>
            </a:r>
            <a:r>
              <a:rPr lang="el-GR" sz="2400" dirty="0">
                <a:solidFill>
                  <a:schemeClr val="bg1">
                    <a:lumMod val="95000"/>
                  </a:schemeClr>
                </a:solidFill>
              </a:rPr>
              <a:t> </a:t>
            </a:r>
            <a:r>
              <a:rPr lang="el-GR" sz="2400" dirty="0" err="1">
                <a:solidFill>
                  <a:schemeClr val="bg1">
                    <a:lumMod val="95000"/>
                  </a:schemeClr>
                </a:solidFill>
              </a:rPr>
              <a:t>εθ</a:t>
            </a:r>
            <a:r>
              <a:rPr lang="el-GR" sz="2400" dirty="0">
                <a:solidFill>
                  <a:schemeClr val="bg1">
                    <a:lumMod val="95000"/>
                  </a:schemeClr>
                </a:solidFill>
              </a:rPr>
              <a:t>/</a:t>
            </a:r>
            <a:r>
              <a:rPr lang="el-GR" sz="2400" dirty="0" err="1">
                <a:solidFill>
                  <a:schemeClr val="bg1">
                    <a:lumMod val="95000"/>
                  </a:schemeClr>
                </a:solidFill>
              </a:rPr>
              <a:t>τής</a:t>
            </a:r>
            <a:r>
              <a:rPr lang="el-GR" sz="2400" dirty="0">
                <a:solidFill>
                  <a:schemeClr val="bg1">
                    <a:lumMod val="95000"/>
                  </a:schemeClr>
                </a:solidFill>
              </a:rPr>
              <a:t> προχωρά σε μια λεπτομερέστερη αξιολόγηση:</a:t>
            </a:r>
          </a:p>
          <a:p>
            <a:pPr algn="just">
              <a:buClr>
                <a:schemeClr val="bg1"/>
              </a:buClr>
              <a:buFont typeface="Wingdings" pitchFamily="2" charset="2"/>
              <a:buChar char="Ø"/>
              <a:defRPr/>
            </a:pPr>
            <a:r>
              <a:rPr lang="el-GR" sz="2400" dirty="0">
                <a:solidFill>
                  <a:schemeClr val="bg1">
                    <a:lumMod val="95000"/>
                  </a:schemeClr>
                </a:solidFill>
              </a:rPr>
              <a:t> των δεξιοτήτων εκτέλεσης έργου</a:t>
            </a:r>
          </a:p>
          <a:p>
            <a:pPr algn="just">
              <a:buClr>
                <a:schemeClr val="bg1"/>
              </a:buClr>
              <a:buFont typeface="Wingdings" pitchFamily="2" charset="2"/>
              <a:buChar char="Ø"/>
              <a:defRPr/>
            </a:pPr>
            <a:r>
              <a:rPr lang="el-GR" sz="2400" dirty="0">
                <a:solidFill>
                  <a:schemeClr val="bg1">
                    <a:lumMod val="95000"/>
                  </a:schemeClr>
                </a:solidFill>
              </a:rPr>
              <a:t>των μοτίβων εκτέλεσης έργου</a:t>
            </a:r>
          </a:p>
          <a:p>
            <a:pPr algn="just">
              <a:buClr>
                <a:schemeClr val="bg1"/>
              </a:buClr>
              <a:buFont typeface="Wingdings" pitchFamily="2" charset="2"/>
              <a:buChar char="Ø"/>
              <a:defRPr/>
            </a:pPr>
            <a:r>
              <a:rPr lang="el-GR" sz="2400" dirty="0">
                <a:solidFill>
                  <a:schemeClr val="bg1">
                    <a:lumMod val="95000"/>
                  </a:schemeClr>
                </a:solidFill>
              </a:rPr>
              <a:t>των σωματικών λειτουργιών και δομών </a:t>
            </a:r>
          </a:p>
          <a:p>
            <a:pPr algn="just">
              <a:buClr>
                <a:schemeClr val="bg1"/>
              </a:buClr>
              <a:buFont typeface="Wingdings" pitchFamily="2" charset="2"/>
              <a:buChar char="Ø"/>
              <a:defRPr/>
            </a:pPr>
            <a:r>
              <a:rPr lang="el-GR" sz="2400" dirty="0">
                <a:solidFill>
                  <a:schemeClr val="bg1">
                    <a:lumMod val="95000"/>
                  </a:schemeClr>
                </a:solidFill>
              </a:rPr>
              <a:t>του περιβάλλοντος</a:t>
            </a:r>
          </a:p>
          <a:p>
            <a:pPr algn="just">
              <a:buClr>
                <a:schemeClr val="bg1"/>
              </a:buClr>
              <a:buFont typeface="Wingdings" pitchFamily="2" charset="2"/>
              <a:buChar char="Ø"/>
              <a:defRPr/>
            </a:pPr>
            <a:r>
              <a:rPr lang="el-GR" sz="2400" dirty="0">
                <a:solidFill>
                  <a:schemeClr val="bg1">
                    <a:lumMod val="95000"/>
                  </a:schemeClr>
                </a:solidFill>
              </a:rPr>
              <a:t>του ίδιου του έργου ή της δραστηριότητας</a:t>
            </a:r>
          </a:p>
          <a:p>
            <a:pPr algn="just">
              <a:buClr>
                <a:schemeClr val="bg1"/>
              </a:buClr>
              <a:buFont typeface="Wingdings" pitchFamily="2" charset="2"/>
              <a:buChar char="Ø"/>
              <a:defRPr/>
            </a:pPr>
            <a:r>
              <a:rPr lang="el-GR" sz="2400" dirty="0">
                <a:solidFill>
                  <a:schemeClr val="bg1">
                    <a:lumMod val="95000"/>
                  </a:schemeClr>
                </a:solidFill>
              </a:rPr>
              <a:t>των αλληλεπιδράσεων των παραπάνω παραγόντων </a:t>
            </a:r>
          </a:p>
          <a:p>
            <a:pPr algn="just">
              <a:buClr>
                <a:schemeClr val="bg1"/>
              </a:buClr>
              <a:defRPr/>
            </a:pPr>
            <a:r>
              <a:rPr lang="el-GR" sz="2400" b="1" u="sng" dirty="0">
                <a:solidFill>
                  <a:schemeClr val="bg1">
                    <a:lumMod val="95000"/>
                  </a:schemeClr>
                </a:solidFill>
              </a:rPr>
              <a:t>Στόχος της ανάλυσης εκτέλεσης έργου:</a:t>
            </a:r>
            <a:r>
              <a:rPr lang="el-GR" sz="2400" dirty="0">
                <a:solidFill>
                  <a:schemeClr val="bg1">
                    <a:lumMod val="95000"/>
                  </a:schemeClr>
                </a:solidFill>
              </a:rPr>
              <a:t> να καθοριστούν με ακρίβεια τα προβλήματα εκτέλεσης και συμμετοχής του ατόμου στα έργα του καθώς και οι παράγοντες που διευκολύνουν ή παρεμποδίζουν αυτή τη συμμετοχή</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Α) Αξιολόγηση των δεξιοτήτων εκτέλεσης έργου</a:t>
            </a:r>
            <a:endParaRPr lang="el-GR" sz="3200" dirty="0"/>
          </a:p>
        </p:txBody>
      </p:sp>
      <p:sp>
        <p:nvSpPr>
          <p:cNvPr id="3" name="2 - Θέση περιεχομένου"/>
          <p:cNvSpPr>
            <a:spLocks noGrp="1"/>
          </p:cNvSpPr>
          <p:nvPr>
            <p:ph sz="quarter" idx="1"/>
          </p:nvPr>
        </p:nvSpPr>
        <p:spPr>
          <a:xfrm>
            <a:off x="2136775" y="1600201"/>
            <a:ext cx="8153400" cy="4900613"/>
          </a:xfrm>
          <a:solidFill>
            <a:schemeClr val="accent2">
              <a:lumMod val="75000"/>
            </a:schemeClr>
          </a:solidFill>
        </p:spPr>
        <p:txBody>
          <a:bodyPr/>
          <a:lstStyle/>
          <a:p>
            <a:pPr algn="just">
              <a:buClr>
                <a:schemeClr val="bg1"/>
              </a:buClr>
              <a:defRPr/>
            </a:pPr>
            <a:r>
              <a:rPr lang="el-GR" dirty="0">
                <a:solidFill>
                  <a:schemeClr val="bg1">
                    <a:lumMod val="95000"/>
                  </a:schemeClr>
                </a:solidFill>
              </a:rPr>
              <a:t>Περιλαμβάνει την αναγνώριση των αποτελεσματικών ή μη αποτελεσματικών δεξιοτήτων εκτέλεσης που παρουσιάζει το άτομο</a:t>
            </a:r>
          </a:p>
          <a:p>
            <a:pPr algn="just">
              <a:buClr>
                <a:schemeClr val="bg1"/>
              </a:buClr>
              <a:defRPr/>
            </a:pPr>
            <a:r>
              <a:rPr lang="el-GR" dirty="0">
                <a:solidFill>
                  <a:schemeClr val="bg1">
                    <a:lumMod val="95000"/>
                  </a:schemeClr>
                </a:solidFill>
              </a:rPr>
              <a:t>Πραγματοποιείται συνήθως με τη μέθοδο της παρατήρησης του ατόμου να εκτελεί δραστηριότητες σχετικές με τα σημαντικά έργα της ζωής του</a:t>
            </a:r>
          </a:p>
          <a:p>
            <a:pPr algn="just">
              <a:buClr>
                <a:schemeClr val="bg1"/>
              </a:buClr>
              <a:defRPr/>
            </a:pPr>
            <a:r>
              <a:rPr lang="el-GR" dirty="0">
                <a:solidFill>
                  <a:schemeClr val="bg1">
                    <a:lumMod val="95000"/>
                  </a:schemeClr>
                </a:solidFill>
              </a:rPr>
              <a:t>Ο </a:t>
            </a:r>
            <a:r>
              <a:rPr lang="el-GR" dirty="0" err="1">
                <a:solidFill>
                  <a:schemeClr val="bg1">
                    <a:lumMod val="95000"/>
                  </a:schemeClr>
                </a:solidFill>
              </a:rPr>
              <a:t>εργοθεραπευτής</a:t>
            </a:r>
            <a:r>
              <a:rPr lang="el-GR" dirty="0">
                <a:solidFill>
                  <a:schemeClr val="bg1">
                    <a:lumMod val="95000"/>
                  </a:schemeClr>
                </a:solidFill>
              </a:rPr>
              <a:t> παρατηρεί και καταγράφει </a:t>
            </a:r>
            <a:r>
              <a:rPr lang="el-GR" b="1" dirty="0">
                <a:solidFill>
                  <a:schemeClr val="bg2">
                    <a:lumMod val="10000"/>
                  </a:schemeClr>
                </a:solidFill>
              </a:rPr>
              <a:t>με ακρίβεια τις κινητικές δεξιότητες, τις δεξιότητες επεξεργασίας και κοινωνικής αλληλεπίδρασης</a:t>
            </a:r>
            <a:r>
              <a:rPr lang="el-GR" dirty="0">
                <a:solidFill>
                  <a:schemeClr val="bg1">
                    <a:lumMod val="95000"/>
                  </a:schemeClr>
                </a:solidFill>
              </a:rPr>
              <a:t> που παρουσιάζει το άτομο κατά την εκτέλεση των δραστηριοτήτων στις οποίες αξιολογείται</a:t>
            </a:r>
          </a:p>
          <a:p>
            <a:pPr algn="just">
              <a:buClr>
                <a:schemeClr val="bg1"/>
              </a:buClr>
              <a:defRPr/>
            </a:pPr>
            <a:r>
              <a:rPr lang="el-GR" b="1" u="sng" dirty="0">
                <a:solidFill>
                  <a:schemeClr val="bg1">
                    <a:lumMod val="95000"/>
                  </a:schemeClr>
                </a:solidFill>
              </a:rPr>
              <a:t>Παράδειγμα:</a:t>
            </a:r>
            <a:r>
              <a:rPr lang="el-GR" dirty="0">
                <a:solidFill>
                  <a:schemeClr val="bg1">
                    <a:lumMod val="95000"/>
                  </a:schemeClr>
                </a:solidFill>
              </a:rPr>
              <a:t> </a:t>
            </a:r>
            <a:r>
              <a:rPr lang="el-GR" dirty="0" err="1">
                <a:solidFill>
                  <a:schemeClr val="bg1">
                    <a:lumMod val="95000"/>
                  </a:schemeClr>
                </a:solidFill>
              </a:rPr>
              <a:t>εθ</a:t>
            </a:r>
            <a:r>
              <a:rPr lang="el-GR" dirty="0">
                <a:solidFill>
                  <a:schemeClr val="bg1">
                    <a:lumMod val="95000"/>
                  </a:schemeClr>
                </a:solidFill>
              </a:rPr>
              <a:t>/</a:t>
            </a:r>
            <a:r>
              <a:rPr lang="el-GR" dirty="0" err="1">
                <a:solidFill>
                  <a:schemeClr val="bg1">
                    <a:lumMod val="95000"/>
                  </a:schemeClr>
                </a:solidFill>
              </a:rPr>
              <a:t>τής</a:t>
            </a:r>
            <a:r>
              <a:rPr lang="el-GR" dirty="0">
                <a:solidFill>
                  <a:schemeClr val="bg1">
                    <a:lumMod val="95000"/>
                  </a:schemeClr>
                </a:solidFill>
              </a:rPr>
              <a:t> παρατηρώντας ένα άτομο τρίτης ηλικίας με </a:t>
            </a:r>
            <a:r>
              <a:rPr lang="en-US" dirty="0">
                <a:solidFill>
                  <a:schemeClr val="bg1">
                    <a:lumMod val="95000"/>
                  </a:schemeClr>
                </a:solidFill>
              </a:rPr>
              <a:t>Alzheimer </a:t>
            </a:r>
            <a:r>
              <a:rPr lang="el-GR" dirty="0">
                <a:solidFill>
                  <a:schemeClr val="bg1">
                    <a:lumMod val="95000"/>
                  </a:schemeClr>
                </a:solidFill>
              </a:rPr>
              <a:t>να εκτελεί τη δραστηριότητα της ένδυσης, καταγράφει ότι το άτομο παρουσιάζει δυσκολία σε </a:t>
            </a:r>
            <a:r>
              <a:rPr lang="el-GR" u="sng" dirty="0">
                <a:solidFill>
                  <a:schemeClr val="bg1">
                    <a:lumMod val="95000"/>
                  </a:schemeClr>
                </a:solidFill>
              </a:rPr>
              <a:t>δεξιότητες κυρίως επεξεργασίας</a:t>
            </a:r>
            <a:r>
              <a:rPr lang="el-GR" dirty="0">
                <a:solidFill>
                  <a:schemeClr val="bg1">
                    <a:lumMod val="95000"/>
                  </a:schemeClr>
                </a:solidFill>
              </a:rPr>
              <a:t> όπως </a:t>
            </a:r>
            <a:r>
              <a:rPr lang="el-GR" i="1" dirty="0">
                <a:solidFill>
                  <a:schemeClr val="bg1">
                    <a:lumMod val="95000"/>
                  </a:schemeClr>
                </a:solidFill>
              </a:rPr>
              <a:t>βάζει ότι ρούχα βρίσκει χωρίς να παρατηρεί αν ταιριάζουν μεταξύ τους</a:t>
            </a:r>
            <a:r>
              <a:rPr lang="el-GR" dirty="0">
                <a:solidFill>
                  <a:schemeClr val="bg1">
                    <a:lumMod val="95000"/>
                  </a:schemeClr>
                </a:solidFill>
              </a:rPr>
              <a:t> ή </a:t>
            </a:r>
            <a:r>
              <a:rPr lang="el-GR" i="1" dirty="0">
                <a:solidFill>
                  <a:schemeClr val="bg1">
                    <a:lumMod val="95000"/>
                  </a:schemeClr>
                </a:solidFill>
              </a:rPr>
              <a:t>δεν τοποθετεί σωστά το μπροστά-πίσω</a:t>
            </a:r>
            <a:r>
              <a:rPr lang="el-GR" dirty="0">
                <a:solidFill>
                  <a:schemeClr val="bg1">
                    <a:lumMod val="95000"/>
                  </a:schemeClr>
                </a:solidFill>
              </a:rPr>
              <a:t> της μπλούζας του προκειμένου να τη φορέσει </a:t>
            </a:r>
          </a:p>
          <a:p>
            <a:pPr>
              <a:buClr>
                <a:schemeClr val="bg1"/>
              </a:buClr>
              <a:buFont typeface="Wingdings" pitchFamily="2" charset="2"/>
              <a:buChar char="Ø"/>
              <a:defRPr/>
            </a:pPr>
            <a:endParaRPr lang="el-GR" dirty="0">
              <a:solidFill>
                <a:schemeClr val="bg1"/>
              </a:solidFill>
            </a:endParaRPr>
          </a:p>
          <a:p>
            <a:pPr algn="just">
              <a:buClr>
                <a:schemeClr val="bg1"/>
              </a:buClr>
              <a:defRPr/>
            </a:pPr>
            <a:endParaRPr lang="el-GR" dirty="0">
              <a:solidFill>
                <a:schemeClr val="bg1">
                  <a:lumMod val="95000"/>
                </a:schemeClr>
              </a:solidFill>
            </a:endParaRP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6775" y="228600"/>
            <a:ext cx="8153400" cy="990600"/>
          </a:xfrm>
          <a:solidFill>
            <a:schemeClr val="accent1">
              <a:lumMod val="40000"/>
              <a:lumOff val="60000"/>
            </a:schemeClr>
          </a:solidFill>
        </p:spPr>
        <p:txBody>
          <a:bodyPr/>
          <a:lstStyle/>
          <a:p>
            <a:pPr>
              <a:defRPr/>
            </a:pPr>
            <a:r>
              <a:rPr lang="el-GR" sz="3200" b="1" dirty="0"/>
              <a:t>Σε ποιες δραστηριότητες αξιολογούνται οι δεξιότητες εκτέλεσης</a:t>
            </a:r>
            <a:r>
              <a:rPr lang="el-GR" b="1" dirty="0"/>
              <a:t>???</a:t>
            </a:r>
          </a:p>
        </p:txBody>
      </p:sp>
      <p:sp>
        <p:nvSpPr>
          <p:cNvPr id="3" name="Θέση περιεχομένου 2"/>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defRPr/>
            </a:pPr>
            <a:r>
              <a:rPr lang="el-GR" sz="2400" dirty="0">
                <a:solidFill>
                  <a:schemeClr val="bg1">
                    <a:lumMod val="95000"/>
                  </a:schemeClr>
                </a:solidFill>
              </a:rPr>
              <a:t>Οι δραστηριότητες που αξιολογεί ο ε/</a:t>
            </a:r>
            <a:r>
              <a:rPr lang="el-GR" sz="2400" dirty="0" err="1">
                <a:solidFill>
                  <a:schemeClr val="bg1">
                    <a:lumMod val="95000"/>
                  </a:schemeClr>
                </a:solidFill>
              </a:rPr>
              <a:t>θτής</a:t>
            </a:r>
            <a:r>
              <a:rPr lang="el-GR" sz="2400" dirty="0">
                <a:solidFill>
                  <a:schemeClr val="bg1">
                    <a:lumMod val="95000"/>
                  </a:schemeClr>
                </a:solidFill>
              </a:rPr>
              <a:t> για να αναγνωρίσει τις δεξιότητες εκτέλεσης αφορούν: </a:t>
            </a:r>
          </a:p>
          <a:p>
            <a:pPr algn="just">
              <a:buClr>
                <a:schemeClr val="bg1"/>
              </a:buClr>
              <a:buFont typeface="Wingdings" pitchFamily="2" charset="2"/>
              <a:buChar char="Ø"/>
              <a:defRPr/>
            </a:pPr>
            <a:r>
              <a:rPr lang="el-GR" sz="2400" dirty="0">
                <a:solidFill>
                  <a:schemeClr val="bg1">
                    <a:lumMod val="95000"/>
                  </a:schemeClr>
                </a:solidFill>
              </a:rPr>
              <a:t>τους τομείς έργου του πεδίου της </a:t>
            </a:r>
            <a:r>
              <a:rPr lang="el-GR" sz="2400" dirty="0" err="1">
                <a:solidFill>
                  <a:schemeClr val="bg1">
                    <a:lumMod val="95000"/>
                  </a:schemeClr>
                </a:solidFill>
              </a:rPr>
              <a:t>Εργοθεραπείας</a:t>
            </a:r>
            <a:r>
              <a:rPr lang="el-GR" sz="2400" dirty="0">
                <a:solidFill>
                  <a:schemeClr val="bg1">
                    <a:lumMod val="95000"/>
                  </a:schemeClr>
                </a:solidFill>
              </a:rPr>
              <a:t> (βασικές και σύνθετες δραστηριότητες καθημερινής ζωής, εκπαίδευση, εργασία, παιχνίδι, ανάπαυση και ύπνος, ελεύθερος χρόνος, κοινωνική συμμετοχή) </a:t>
            </a:r>
          </a:p>
          <a:p>
            <a:pPr algn="just">
              <a:buClr>
                <a:schemeClr val="bg1"/>
              </a:buClr>
              <a:buFont typeface="Wingdings" pitchFamily="2" charset="2"/>
              <a:buChar char="Ø"/>
              <a:defRPr/>
            </a:pPr>
            <a:r>
              <a:rPr lang="el-GR" sz="2400" dirty="0">
                <a:solidFill>
                  <a:schemeClr val="bg1">
                    <a:lumMod val="95000"/>
                  </a:schemeClr>
                </a:solidFill>
              </a:rPr>
              <a:t>έχουν αναγνωριστεί ήδη από το στάδιο του προφίλ έργου ως περιοχές έργου για τις οποίες το άτομο έχει δηλώσει ανησυχίες και επιθυμία να αποτελέσουν τον πιθανό στόχο της παρέμβασης </a:t>
            </a:r>
          </a:p>
          <a:p>
            <a:pPr algn="just">
              <a:buClr>
                <a:schemeClr val="bg1"/>
              </a:buClr>
              <a:buFont typeface="Wingdings" pitchFamily="2" charset="2"/>
              <a:buChar char="Ø"/>
              <a:defRPr/>
            </a:pPr>
            <a:r>
              <a:rPr lang="el-GR" sz="2400" dirty="0">
                <a:solidFill>
                  <a:schemeClr val="bg1">
                    <a:lumMod val="95000"/>
                  </a:schemeClr>
                </a:solidFill>
              </a:rPr>
              <a:t>το άτομο επιθυμεί, έχει ανάγκη ή απαιτείται να κάνει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Πώς μπορεί να γίνει η αξιολόγηση των δεξιοτήτων εκτέλεσης </a:t>
            </a:r>
          </a:p>
        </p:txBody>
      </p:sp>
      <p:sp>
        <p:nvSpPr>
          <p:cNvPr id="3" name="2 - Θέση περιεχομένου"/>
          <p:cNvSpPr>
            <a:spLocks noGrp="1"/>
          </p:cNvSpPr>
          <p:nvPr>
            <p:ph sz="quarter" idx="1"/>
          </p:nvPr>
        </p:nvSpPr>
        <p:spPr>
          <a:xfrm>
            <a:off x="2190750" y="1700213"/>
            <a:ext cx="8153400" cy="4737100"/>
          </a:xfrm>
          <a:solidFill>
            <a:schemeClr val="accent2">
              <a:lumMod val="75000"/>
            </a:schemeClr>
          </a:solidFill>
        </p:spPr>
        <p:txBody>
          <a:bodyPr/>
          <a:lstStyle/>
          <a:p>
            <a:pPr algn="just">
              <a:buClr>
                <a:schemeClr val="bg1"/>
              </a:buClr>
              <a:defRPr/>
            </a:pPr>
            <a:r>
              <a:rPr lang="el-GR" dirty="0">
                <a:solidFill>
                  <a:schemeClr val="bg1">
                    <a:lumMod val="95000"/>
                  </a:schemeClr>
                </a:solidFill>
              </a:rPr>
              <a:t>Με σταθμισμένες ή μη-σταθμισμένες μεθόδους παρατήρησης  </a:t>
            </a:r>
          </a:p>
          <a:p>
            <a:pPr marL="0" indent="0">
              <a:buClr>
                <a:schemeClr val="bg1"/>
              </a:buClr>
              <a:buNone/>
              <a:defRPr/>
            </a:pPr>
            <a:r>
              <a:rPr lang="el-GR" b="1" dirty="0">
                <a:solidFill>
                  <a:schemeClr val="bg1"/>
                </a:solidFill>
              </a:rPr>
              <a:t>ΣΤΑΘΜΙΣΜΕΝΕΣ ΠΑΡΑΤΗΡΗΣΕΙΣ ΔΕΞΙΟΤΗΤΩΝ ΕΚΤΕΛΕΣΗΣ</a:t>
            </a:r>
          </a:p>
          <a:p>
            <a:pPr>
              <a:buClr>
                <a:schemeClr val="bg1"/>
              </a:buClr>
              <a:buFont typeface="Wingdings" pitchFamily="2" charset="2"/>
              <a:buChar char="Ø"/>
              <a:defRPr/>
            </a:pPr>
            <a:r>
              <a:rPr lang="el-GR" dirty="0">
                <a:solidFill>
                  <a:schemeClr val="bg1"/>
                </a:solidFill>
              </a:rPr>
              <a:t>Αξιολόγηση των Κινητικών και των Δεξιοτήτων Επεξεργασίας (</a:t>
            </a:r>
            <a:r>
              <a:rPr lang="en-US" dirty="0">
                <a:solidFill>
                  <a:schemeClr val="bg1"/>
                </a:solidFill>
              </a:rPr>
              <a:t>Assessment of Motor and Process Skills</a:t>
            </a:r>
            <a:r>
              <a:rPr lang="el-GR" dirty="0">
                <a:solidFill>
                  <a:schemeClr val="bg1"/>
                </a:solidFill>
              </a:rPr>
              <a:t>, </a:t>
            </a:r>
            <a:r>
              <a:rPr lang="en-US" dirty="0">
                <a:solidFill>
                  <a:schemeClr val="bg1"/>
                </a:solidFill>
              </a:rPr>
              <a:t>AMPS</a:t>
            </a:r>
            <a:r>
              <a:rPr lang="el-GR" dirty="0">
                <a:solidFill>
                  <a:schemeClr val="bg1"/>
                </a:solidFill>
              </a:rPr>
              <a:t>) </a:t>
            </a:r>
          </a:p>
          <a:p>
            <a:pPr>
              <a:buClr>
                <a:schemeClr val="bg1"/>
              </a:buClr>
              <a:buFont typeface="Wingdings" pitchFamily="2" charset="2"/>
              <a:buChar char="Ø"/>
              <a:defRPr/>
            </a:pPr>
            <a:r>
              <a:rPr lang="el-GR" dirty="0">
                <a:solidFill>
                  <a:schemeClr val="bg1"/>
                </a:solidFill>
              </a:rPr>
              <a:t>Σχολική Εκδοχή της Αξιολόγησης των Κινητικών και Δεξιοτήτων Επεξεργασίας (</a:t>
            </a:r>
            <a:r>
              <a:rPr lang="en-US" dirty="0">
                <a:solidFill>
                  <a:schemeClr val="bg1"/>
                </a:solidFill>
              </a:rPr>
              <a:t>School Version of the Assessment of Motor and Process Skills</a:t>
            </a:r>
            <a:r>
              <a:rPr lang="el-GR" dirty="0">
                <a:solidFill>
                  <a:schemeClr val="bg1"/>
                </a:solidFill>
              </a:rPr>
              <a:t>, </a:t>
            </a:r>
            <a:r>
              <a:rPr lang="en-US" dirty="0">
                <a:solidFill>
                  <a:schemeClr val="bg1"/>
                </a:solidFill>
              </a:rPr>
              <a:t>School AMPS</a:t>
            </a:r>
            <a:r>
              <a:rPr lang="el-GR" dirty="0">
                <a:solidFill>
                  <a:schemeClr val="bg1"/>
                </a:solidFill>
              </a:rPr>
              <a:t>) </a:t>
            </a:r>
          </a:p>
          <a:p>
            <a:pPr>
              <a:buClr>
                <a:schemeClr val="bg1"/>
              </a:buClr>
              <a:buFont typeface="Wingdings" pitchFamily="2" charset="2"/>
              <a:buChar char="Ø"/>
              <a:defRPr/>
            </a:pPr>
            <a:r>
              <a:rPr lang="el-GR" dirty="0">
                <a:solidFill>
                  <a:schemeClr val="bg1"/>
                </a:solidFill>
              </a:rPr>
              <a:t>Εκτίμηση της Κοινωνικής Αλληλεπίδρασης» (</a:t>
            </a:r>
            <a:r>
              <a:rPr lang="en-US" dirty="0">
                <a:solidFill>
                  <a:schemeClr val="bg1"/>
                </a:solidFill>
              </a:rPr>
              <a:t>Evaluation of Social Interaction</a:t>
            </a:r>
            <a:r>
              <a:rPr lang="el-GR" dirty="0">
                <a:solidFill>
                  <a:schemeClr val="bg1"/>
                </a:solidFill>
              </a:rPr>
              <a:t>, </a:t>
            </a:r>
            <a:r>
              <a:rPr lang="en-US" dirty="0">
                <a:solidFill>
                  <a:schemeClr val="bg1"/>
                </a:solidFill>
              </a:rPr>
              <a:t>ESI</a:t>
            </a:r>
            <a:r>
              <a:rPr lang="el-GR" dirty="0">
                <a:solidFill>
                  <a:schemeClr val="bg1"/>
                </a:solidFill>
              </a:rPr>
              <a:t>)</a:t>
            </a:r>
          </a:p>
          <a:p>
            <a:pPr>
              <a:buClr>
                <a:schemeClr val="bg1"/>
              </a:buClr>
              <a:buFont typeface="Wingdings" pitchFamily="2" charset="2"/>
              <a:buChar char="Ø"/>
              <a:defRPr/>
            </a:pPr>
            <a:r>
              <a:rPr lang="el-GR" dirty="0">
                <a:solidFill>
                  <a:schemeClr val="bg1"/>
                </a:solidFill>
              </a:rPr>
              <a:t>Τα σταθμισμένα </a:t>
            </a:r>
            <a:r>
              <a:rPr lang="el-GR" dirty="0" err="1">
                <a:solidFill>
                  <a:schemeClr val="bg1"/>
                </a:solidFill>
              </a:rPr>
              <a:t>αξιολογητικά</a:t>
            </a:r>
            <a:r>
              <a:rPr lang="el-GR" dirty="0">
                <a:solidFill>
                  <a:schemeClr val="bg1"/>
                </a:solidFill>
              </a:rPr>
              <a:t> εργαλεία στην αξιολόγηση των δεξιοτήτων εκτέλεσης έργου προσφέρει αντικειμενικές μετρήσεις της ποιότητας των δεξιοτήτων εκτέλεσης που παρουσιάζει ένα άτομο. </a:t>
            </a:r>
          </a:p>
          <a:p>
            <a:pPr>
              <a:buClr>
                <a:schemeClr val="bg1"/>
              </a:buClr>
              <a:buFont typeface="Wingdings" pitchFamily="2" charset="2"/>
              <a:buChar char="Ø"/>
              <a:defRPr/>
            </a:pPr>
            <a:endParaRPr lang="el-GR" sz="2400" dirty="0">
              <a:solidFill>
                <a:schemeClr val="bg1"/>
              </a:solidFill>
            </a:endParaRPr>
          </a:p>
          <a:p>
            <a:pPr algn="just">
              <a:buClr>
                <a:schemeClr val="bg1"/>
              </a:buClr>
              <a:defRPr/>
            </a:pPr>
            <a:endParaRPr lang="el-GR" sz="2400" dirty="0">
              <a:solidFill>
                <a:schemeClr val="bg1">
                  <a:lumMod val="9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2800" b="1" dirty="0"/>
              <a:t>ΜΗ-ΣΤΑΘΜΙΣΜΕΝΕΣ ΜΕΘΟΔΟΙ ΠΑΡΑΤΗΡΗΣΗΣ ΔΕΞΙΟΤΗΤΩΝ ΕΚΤΕΛΕΣΗΣ</a:t>
            </a:r>
          </a:p>
        </p:txBody>
      </p:sp>
      <p:sp>
        <p:nvSpPr>
          <p:cNvPr id="3" name="Θέση περιεχομένου 2"/>
          <p:cNvSpPr>
            <a:spLocks noGrp="1"/>
          </p:cNvSpPr>
          <p:nvPr>
            <p:ph sz="quarter" idx="1"/>
          </p:nvPr>
        </p:nvSpPr>
        <p:spPr>
          <a:xfrm>
            <a:off x="1919288" y="1600200"/>
            <a:ext cx="8208962" cy="4997450"/>
          </a:xfrm>
          <a:solidFill>
            <a:schemeClr val="accent2">
              <a:lumMod val="75000"/>
            </a:schemeClr>
          </a:solidFill>
        </p:spPr>
        <p:txBody>
          <a:bodyPr/>
          <a:lstStyle/>
          <a:p>
            <a:pPr algn="just">
              <a:buClr>
                <a:schemeClr val="bg1"/>
              </a:buClr>
              <a:defRPr/>
            </a:pPr>
            <a:r>
              <a:rPr lang="el-GR" dirty="0">
                <a:solidFill>
                  <a:schemeClr val="bg1">
                    <a:lumMod val="95000"/>
                  </a:schemeClr>
                </a:solidFill>
              </a:rPr>
              <a:t>Ο </a:t>
            </a:r>
            <a:r>
              <a:rPr lang="el-GR" dirty="0" err="1">
                <a:solidFill>
                  <a:schemeClr val="bg1">
                    <a:lumMod val="95000"/>
                  </a:schemeClr>
                </a:solidFill>
              </a:rPr>
              <a:t>εθτής</a:t>
            </a:r>
            <a:r>
              <a:rPr lang="el-GR" dirty="0">
                <a:solidFill>
                  <a:schemeClr val="bg1">
                    <a:lumMod val="95000"/>
                  </a:schemeClr>
                </a:solidFill>
              </a:rPr>
              <a:t> παρατηρεί το άτομο να εκτελεί διάφορες δραστηριότητες της καθημερινής του ζωής </a:t>
            </a:r>
          </a:p>
          <a:p>
            <a:pPr algn="just">
              <a:buClr>
                <a:schemeClr val="bg1"/>
              </a:buClr>
              <a:defRPr/>
            </a:pPr>
            <a:r>
              <a:rPr lang="el-GR" dirty="0">
                <a:solidFill>
                  <a:schemeClr val="bg1"/>
                </a:solidFill>
              </a:rPr>
              <a:t>Η παρατήρηση μπορεί να είναι δομημένη ή μη δομημένη</a:t>
            </a:r>
          </a:p>
          <a:p>
            <a:pPr algn="just">
              <a:buClr>
                <a:schemeClr val="bg1"/>
              </a:buClr>
              <a:defRPr/>
            </a:pPr>
            <a:r>
              <a:rPr lang="el-GR" dirty="0">
                <a:solidFill>
                  <a:schemeClr val="bg1"/>
                </a:solidFill>
              </a:rPr>
              <a:t>Η </a:t>
            </a:r>
            <a:r>
              <a:rPr lang="el-GR" i="1" dirty="0">
                <a:solidFill>
                  <a:schemeClr val="bg1"/>
                </a:solidFill>
              </a:rPr>
              <a:t>δομημένη παρατήρηση</a:t>
            </a:r>
            <a:r>
              <a:rPr lang="el-GR" dirty="0">
                <a:solidFill>
                  <a:schemeClr val="bg1"/>
                </a:solidFill>
              </a:rPr>
              <a:t> (</a:t>
            </a:r>
            <a:r>
              <a:rPr lang="en-US" dirty="0">
                <a:solidFill>
                  <a:schemeClr val="bg1"/>
                </a:solidFill>
              </a:rPr>
              <a:t>structured observation</a:t>
            </a:r>
            <a:r>
              <a:rPr lang="el-GR" dirty="0">
                <a:solidFill>
                  <a:schemeClr val="bg1"/>
                </a:solidFill>
              </a:rPr>
              <a:t>) εμπεριέχει μια </a:t>
            </a:r>
            <a:r>
              <a:rPr lang="el-GR" b="1" dirty="0">
                <a:solidFill>
                  <a:schemeClr val="bg1"/>
                </a:solidFill>
              </a:rPr>
              <a:t>προκαθορισμένη</a:t>
            </a:r>
            <a:r>
              <a:rPr lang="el-GR" dirty="0">
                <a:solidFill>
                  <a:schemeClr val="bg1"/>
                </a:solidFill>
              </a:rPr>
              <a:t> σειρά ενεργειών, δραστηριοτήτων, έργων που ο </a:t>
            </a:r>
            <a:r>
              <a:rPr lang="el-GR" dirty="0" err="1">
                <a:solidFill>
                  <a:schemeClr val="bg1"/>
                </a:solidFill>
              </a:rPr>
              <a:t>εθ</a:t>
            </a:r>
            <a:r>
              <a:rPr lang="el-GR" dirty="0">
                <a:solidFill>
                  <a:schemeClr val="bg1"/>
                </a:solidFill>
              </a:rPr>
              <a:t>/της ζητά από το άτομο να εκτελέσει και δεν παραλείπει καμία δραστηριότητα</a:t>
            </a:r>
          </a:p>
          <a:p>
            <a:pPr algn="just">
              <a:buClr>
                <a:schemeClr val="bg1"/>
              </a:buClr>
              <a:defRPr/>
            </a:pPr>
            <a:r>
              <a:rPr lang="el-GR" dirty="0">
                <a:solidFill>
                  <a:schemeClr val="bg1"/>
                </a:solidFill>
              </a:rPr>
              <a:t>Παράδειγμα: αν ο </a:t>
            </a:r>
            <a:r>
              <a:rPr lang="el-GR" dirty="0" err="1">
                <a:solidFill>
                  <a:schemeClr val="bg1"/>
                </a:solidFill>
              </a:rPr>
              <a:t>εργοθεραπευτής</a:t>
            </a:r>
            <a:r>
              <a:rPr lang="el-GR" dirty="0">
                <a:solidFill>
                  <a:schemeClr val="bg1"/>
                </a:solidFill>
              </a:rPr>
              <a:t> αξιολογεί τον τομέα </a:t>
            </a:r>
            <a:r>
              <a:rPr lang="el-GR" dirty="0" err="1">
                <a:solidFill>
                  <a:schemeClr val="bg1"/>
                </a:solidFill>
              </a:rPr>
              <a:t>αυτοφροντίδας</a:t>
            </a:r>
            <a:r>
              <a:rPr lang="el-GR" dirty="0">
                <a:solidFill>
                  <a:schemeClr val="bg1"/>
                </a:solidFill>
              </a:rPr>
              <a:t> των ατόμων ζητάει από το κάθε άτομο να: 1)να πλύνει τα χέρια του, 2)να ξυριστεί, 3)να φορέσει τα ρούχα του 4) να φάει ή οποιαδήποτε άλλη δραστηριότητα αναφέρεται στη θεωρία ή αντιστοιχεί στο ηλικιακό του επίπεδο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Μη-δομημένη παρατήρηση (</a:t>
            </a:r>
            <a:r>
              <a:rPr lang="en-US" sz="3200" b="1" dirty="0"/>
              <a:t>unstructured observation</a:t>
            </a:r>
            <a:r>
              <a:rPr lang="el-GR" sz="3200" b="1" dirty="0"/>
              <a:t>)</a:t>
            </a:r>
          </a:p>
        </p:txBody>
      </p:sp>
      <p:sp>
        <p:nvSpPr>
          <p:cNvPr id="3" name="2 - Θέση περιεχομένου"/>
          <p:cNvSpPr>
            <a:spLocks noGrp="1"/>
          </p:cNvSpPr>
          <p:nvPr>
            <p:ph sz="quarter" idx="1"/>
          </p:nvPr>
        </p:nvSpPr>
        <p:spPr>
          <a:xfrm>
            <a:off x="2136775" y="1600200"/>
            <a:ext cx="8153400" cy="5043488"/>
          </a:xfrm>
          <a:solidFill>
            <a:schemeClr val="accent2">
              <a:lumMod val="75000"/>
            </a:schemeClr>
          </a:solidFill>
        </p:spPr>
        <p:txBody>
          <a:bodyPr/>
          <a:lstStyle/>
          <a:p>
            <a:pPr algn="just">
              <a:buClr>
                <a:schemeClr val="bg1"/>
              </a:buClr>
              <a:buFont typeface="Wingdings" pitchFamily="2" charset="2"/>
              <a:buChar char="Ø"/>
              <a:defRPr/>
            </a:pPr>
            <a:r>
              <a:rPr lang="el-GR" dirty="0">
                <a:solidFill>
                  <a:schemeClr val="bg1"/>
                </a:solidFill>
              </a:rPr>
              <a:t>Ο </a:t>
            </a:r>
            <a:r>
              <a:rPr lang="el-GR" dirty="0" err="1">
                <a:solidFill>
                  <a:schemeClr val="bg1"/>
                </a:solidFill>
              </a:rPr>
              <a:t>εθτής</a:t>
            </a:r>
            <a:r>
              <a:rPr lang="el-GR" dirty="0">
                <a:solidFill>
                  <a:schemeClr val="bg1"/>
                </a:solidFill>
              </a:rPr>
              <a:t> παρατηρεί το άτομο σε ότι </a:t>
            </a:r>
            <a:r>
              <a:rPr lang="el-GR" b="1" dirty="0">
                <a:solidFill>
                  <a:schemeClr val="bg1"/>
                </a:solidFill>
              </a:rPr>
              <a:t>ελεύθερα επιλέγει το ίδιο να κάνει και δεν εφαρμόζει ο ίδιος μια σειρά δραστηριοτήτων που έχει προσχεδιάσει</a:t>
            </a:r>
          </a:p>
          <a:p>
            <a:pPr algn="just">
              <a:buClr>
                <a:schemeClr val="bg1"/>
              </a:buClr>
              <a:buFont typeface="Wingdings" pitchFamily="2" charset="2"/>
              <a:buChar char="Ø"/>
              <a:defRPr/>
            </a:pPr>
            <a:r>
              <a:rPr lang="el-GR" dirty="0">
                <a:solidFill>
                  <a:schemeClr val="bg1"/>
                </a:solidFill>
              </a:rPr>
              <a:t>Στις παρατηρήσεις αυτές ο </a:t>
            </a:r>
            <a:r>
              <a:rPr lang="el-GR" dirty="0" err="1">
                <a:solidFill>
                  <a:schemeClr val="bg1"/>
                </a:solidFill>
              </a:rPr>
              <a:t>εργοθεραπευτής</a:t>
            </a:r>
            <a:r>
              <a:rPr lang="el-GR" dirty="0">
                <a:solidFill>
                  <a:schemeClr val="bg1"/>
                </a:solidFill>
              </a:rPr>
              <a:t> καταγράφει: α) αν οι δεξιότητες εκτέλεσης ήταν αποτελεσματικές και β) το επίπεδο της δυσκολίας τους, δηλαδή αν το άτομο παρουσιάζει μέτρια, σοβαρή ή βαριά δυσκολία στη συγκεκριμένη δεξιότητα εκτέλεσης</a:t>
            </a:r>
          </a:p>
          <a:p>
            <a:pPr algn="just">
              <a:buClr>
                <a:schemeClr val="bg1"/>
              </a:buClr>
              <a:buFont typeface="Wingdings" pitchFamily="2" charset="2"/>
              <a:buChar char="Ø"/>
              <a:defRPr/>
            </a:pPr>
            <a:r>
              <a:rPr lang="el-GR" dirty="0">
                <a:solidFill>
                  <a:schemeClr val="bg1"/>
                </a:solidFill>
              </a:rPr>
              <a:t>Το πλεονέκτημα της μη δομημένης αξιολόγησης είναι η ευελιξία της (ο ε/</a:t>
            </a:r>
            <a:r>
              <a:rPr lang="el-GR" dirty="0" err="1">
                <a:solidFill>
                  <a:schemeClr val="bg1"/>
                </a:solidFill>
              </a:rPr>
              <a:t>θτής</a:t>
            </a:r>
            <a:r>
              <a:rPr lang="el-GR" dirty="0">
                <a:solidFill>
                  <a:schemeClr val="bg1"/>
                </a:solidFill>
              </a:rPr>
              <a:t> μπορεί να αξιολογήσει τι δεξιότητες σε οποιαδήποτε δραστηριότητα επιθυμεί το άτομο)</a:t>
            </a:r>
          </a:p>
          <a:p>
            <a:pPr algn="just">
              <a:buClr>
                <a:schemeClr val="bg1"/>
              </a:buClr>
              <a:buFont typeface="Wingdings" pitchFamily="2" charset="2"/>
              <a:buChar char="Ø"/>
              <a:defRPr/>
            </a:pPr>
            <a:r>
              <a:rPr lang="el-GR" dirty="0">
                <a:solidFill>
                  <a:schemeClr val="bg1"/>
                </a:solidFill>
              </a:rPr>
              <a:t>Ιδανική παρατήρηση δεξιοτήτων εκτέλεσης: στις συνθήκες καθημερινής ζωής του ατόμου, στο φυσικό περιβάλλον, με τον εξοπλισμό, εργαλεία και υλικά που χρησιμοποιεί καθημερινά το άτομο και με τον συνήθη τρόπο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351089" y="260350"/>
            <a:ext cx="6931025" cy="990600"/>
          </a:xfrm>
          <a:solidFill>
            <a:schemeClr val="accent1">
              <a:lumMod val="60000"/>
              <a:lumOff val="40000"/>
            </a:schemeClr>
          </a:solidFill>
        </p:spPr>
        <p:txBody>
          <a:bodyPr/>
          <a:lstStyle/>
          <a:p>
            <a:pPr algn="ctr">
              <a:defRPr/>
            </a:pPr>
            <a:r>
              <a:rPr lang="el-GR" sz="3200" b="1" dirty="0"/>
              <a:t>Δεξιότητες κοινωνικής αλληλεπίδρασης</a:t>
            </a:r>
            <a:endParaRPr lang="el-GR" sz="3200" dirty="0"/>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buClr>
                <a:schemeClr val="bg1"/>
              </a:buClr>
              <a:defRPr/>
            </a:pPr>
            <a:r>
              <a:rPr lang="el-GR" dirty="0">
                <a:solidFill>
                  <a:schemeClr val="bg1"/>
                </a:solidFill>
              </a:rPr>
              <a:t>Παρατηρούνται κατά τη διάρκεια της ροής μιας κοινωνικής συναλλαγής </a:t>
            </a:r>
          </a:p>
          <a:p>
            <a:pPr>
              <a:buClr>
                <a:schemeClr val="bg1"/>
              </a:buClr>
              <a:defRPr/>
            </a:pPr>
            <a:r>
              <a:rPr lang="el-GR" dirty="0">
                <a:solidFill>
                  <a:schemeClr val="bg1"/>
                </a:solidFill>
              </a:rPr>
              <a:t>Παραδείγματα δεξιοτήτων επεξεργασίας:</a:t>
            </a:r>
          </a:p>
          <a:p>
            <a:pPr>
              <a:buClr>
                <a:schemeClr val="bg1"/>
              </a:buClr>
              <a:buFont typeface="Wingdings" pitchFamily="2" charset="2"/>
              <a:buChar char="Ø"/>
              <a:defRPr/>
            </a:pPr>
            <a:r>
              <a:rPr lang="el-GR" dirty="0">
                <a:solidFill>
                  <a:schemeClr val="bg1"/>
                </a:solidFill>
              </a:rPr>
              <a:t>άτομο </a:t>
            </a:r>
            <a:r>
              <a:rPr lang="el-GR" i="1" dirty="0">
                <a:solidFill>
                  <a:schemeClr val="bg1"/>
                </a:solidFill>
              </a:rPr>
              <a:t>γελά</a:t>
            </a:r>
            <a:r>
              <a:rPr lang="el-GR" dirty="0">
                <a:solidFill>
                  <a:schemeClr val="bg1"/>
                </a:solidFill>
              </a:rPr>
              <a:t> στο αστείο ενός φίλου</a:t>
            </a:r>
          </a:p>
          <a:p>
            <a:pPr>
              <a:buClr>
                <a:schemeClr val="bg1"/>
              </a:buClr>
              <a:buFont typeface="Wingdings" pitchFamily="2" charset="2"/>
              <a:buChar char="Ø"/>
              <a:defRPr/>
            </a:pPr>
            <a:r>
              <a:rPr lang="el-GR" i="1" dirty="0">
                <a:solidFill>
                  <a:schemeClr val="bg1"/>
                </a:solidFill>
              </a:rPr>
              <a:t>χαιρετάει</a:t>
            </a:r>
            <a:r>
              <a:rPr lang="el-GR" dirty="0">
                <a:solidFill>
                  <a:schemeClr val="bg1"/>
                </a:solidFill>
              </a:rPr>
              <a:t> ένα γνωστό </a:t>
            </a:r>
          </a:p>
          <a:p>
            <a:pPr>
              <a:buClr>
                <a:schemeClr val="bg1"/>
              </a:buClr>
              <a:buFont typeface="Wingdings" pitchFamily="2" charset="2"/>
              <a:buChar char="Ø"/>
              <a:defRPr/>
            </a:pPr>
            <a:r>
              <a:rPr lang="el-GR" i="1" dirty="0">
                <a:solidFill>
                  <a:schemeClr val="bg1"/>
                </a:solidFill>
              </a:rPr>
              <a:t>ξεκινάει</a:t>
            </a:r>
            <a:r>
              <a:rPr lang="el-GR" dirty="0">
                <a:solidFill>
                  <a:schemeClr val="bg1"/>
                </a:solidFill>
              </a:rPr>
              <a:t> μια συζήτηση</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24000" y="228600"/>
            <a:ext cx="5003800" cy="990600"/>
          </a:xfrm>
          <a:solidFill>
            <a:schemeClr val="accent1">
              <a:lumMod val="60000"/>
              <a:lumOff val="40000"/>
            </a:schemeClr>
          </a:solidFill>
        </p:spPr>
        <p:txBody>
          <a:bodyPr/>
          <a:lstStyle/>
          <a:p>
            <a:pPr algn="ctr">
              <a:defRPr/>
            </a:pPr>
            <a:r>
              <a:rPr lang="el-GR" sz="3200" b="1" dirty="0"/>
              <a:t>Β) Αξιολόγηση των μοτίβων εκτέλεσης έργου</a:t>
            </a:r>
          </a:p>
        </p:txBody>
      </p:sp>
      <p:sp>
        <p:nvSpPr>
          <p:cNvPr id="3" name="2 - Θέση περιεχομένου"/>
          <p:cNvSpPr>
            <a:spLocks noGrp="1"/>
          </p:cNvSpPr>
          <p:nvPr>
            <p:ph sz="quarter" idx="1"/>
          </p:nvPr>
        </p:nvSpPr>
        <p:spPr>
          <a:xfrm>
            <a:off x="1703389" y="1744664"/>
            <a:ext cx="8586787" cy="4708525"/>
          </a:xfrm>
          <a:solidFill>
            <a:schemeClr val="accent2">
              <a:lumMod val="75000"/>
            </a:schemeClr>
          </a:solidFill>
        </p:spPr>
        <p:txBody>
          <a:bodyPr/>
          <a:lstStyle/>
          <a:p>
            <a:pPr marL="0" indent="0">
              <a:buNone/>
              <a:defRPr/>
            </a:pPr>
            <a:r>
              <a:rPr lang="el-GR" dirty="0">
                <a:solidFill>
                  <a:schemeClr val="bg1"/>
                </a:solidFill>
              </a:rPr>
              <a:t>Συλλογή πληροφοριών για</a:t>
            </a:r>
            <a:r>
              <a:rPr lang="el-GR" b="1" dirty="0">
                <a:solidFill>
                  <a:schemeClr val="bg1"/>
                </a:solidFill>
              </a:rPr>
              <a:t>: </a:t>
            </a:r>
            <a:endParaRPr lang="el-GR" dirty="0">
              <a:solidFill>
                <a:schemeClr val="bg1"/>
              </a:solidFill>
            </a:endParaRPr>
          </a:p>
          <a:p>
            <a:pPr>
              <a:buClr>
                <a:schemeClr val="bg1"/>
              </a:buClr>
              <a:buFont typeface="Wingdings" pitchFamily="2" charset="2"/>
              <a:buChar char="Ø"/>
              <a:defRPr/>
            </a:pPr>
            <a:r>
              <a:rPr lang="el-GR" dirty="0">
                <a:solidFill>
                  <a:schemeClr val="bg1"/>
                </a:solidFill>
              </a:rPr>
              <a:t>τις συνήθειες </a:t>
            </a:r>
          </a:p>
          <a:p>
            <a:pPr>
              <a:buClr>
                <a:schemeClr val="bg1"/>
              </a:buClr>
              <a:buFont typeface="Wingdings" pitchFamily="2" charset="2"/>
              <a:buChar char="Ø"/>
              <a:defRPr/>
            </a:pPr>
            <a:r>
              <a:rPr lang="el-GR" dirty="0">
                <a:solidFill>
                  <a:schemeClr val="bg1"/>
                </a:solidFill>
              </a:rPr>
              <a:t>τις ρουτίνες</a:t>
            </a:r>
          </a:p>
          <a:p>
            <a:pPr>
              <a:buClr>
                <a:schemeClr val="bg1"/>
              </a:buClr>
              <a:buFont typeface="Wingdings" pitchFamily="2" charset="2"/>
              <a:buChar char="Ø"/>
              <a:defRPr/>
            </a:pPr>
            <a:r>
              <a:rPr lang="el-GR" dirty="0">
                <a:solidFill>
                  <a:schemeClr val="bg1"/>
                </a:solidFill>
              </a:rPr>
              <a:t>τις τελετουργίες </a:t>
            </a:r>
          </a:p>
          <a:p>
            <a:pPr>
              <a:buClr>
                <a:schemeClr val="bg1"/>
              </a:buClr>
              <a:buFont typeface="Wingdings" pitchFamily="2" charset="2"/>
              <a:buChar char="Ø"/>
              <a:defRPr/>
            </a:pPr>
            <a:r>
              <a:rPr lang="el-GR" dirty="0">
                <a:solidFill>
                  <a:schemeClr val="bg1"/>
                </a:solidFill>
              </a:rPr>
              <a:t>τους ρόλους του ατόμου </a:t>
            </a:r>
          </a:p>
          <a:p>
            <a:pPr>
              <a:buClr>
                <a:schemeClr val="bg1"/>
              </a:buClr>
              <a:buFont typeface="Wingdings" pitchFamily="2" charset="2"/>
              <a:buChar char="Ø"/>
              <a:defRPr/>
            </a:pPr>
            <a:r>
              <a:rPr lang="el-GR" dirty="0">
                <a:solidFill>
                  <a:schemeClr val="bg1"/>
                </a:solidFill>
              </a:rPr>
              <a:t>την ισορροπία έργων στη ζωή του ατόμου</a:t>
            </a:r>
          </a:p>
          <a:p>
            <a:pPr algn="just">
              <a:buClr>
                <a:schemeClr val="bg1"/>
              </a:buClr>
              <a:buFont typeface="Wingdings" pitchFamily="2" charset="2"/>
              <a:buChar char="q"/>
              <a:defRPr/>
            </a:pPr>
            <a:r>
              <a:rPr lang="el-GR" dirty="0">
                <a:solidFill>
                  <a:schemeClr val="bg1"/>
                </a:solidFill>
              </a:rPr>
              <a:t>Παραδείγματα προβλημάτων που αφορούν στα μοτίβα εκτέλεσης έργου: </a:t>
            </a:r>
          </a:p>
          <a:p>
            <a:pPr algn="just">
              <a:buClr>
                <a:schemeClr val="bg1"/>
              </a:buClr>
              <a:buFont typeface="Wingdings" pitchFamily="2" charset="2"/>
              <a:buChar char="Ø"/>
              <a:defRPr/>
            </a:pPr>
            <a:r>
              <a:rPr lang="el-GR" dirty="0">
                <a:solidFill>
                  <a:schemeClr val="bg1"/>
                </a:solidFill>
              </a:rPr>
              <a:t>έφηβος με αυτισμό μπορεί να μην έχει αναπτύξει συνήθειες και ρουτίνες στην καθημερινή του ζωή </a:t>
            </a:r>
          </a:p>
          <a:p>
            <a:pPr algn="just">
              <a:buClr>
                <a:schemeClr val="bg1"/>
              </a:buClr>
              <a:buFont typeface="Wingdings" pitchFamily="2" charset="2"/>
              <a:buChar char="Ø"/>
              <a:defRPr/>
            </a:pPr>
            <a:r>
              <a:rPr lang="el-GR" dirty="0">
                <a:solidFill>
                  <a:schemeClr val="bg1"/>
                </a:solidFill>
              </a:rPr>
              <a:t>άτομο με </a:t>
            </a:r>
            <a:r>
              <a:rPr lang="el-GR" dirty="0" err="1">
                <a:solidFill>
                  <a:schemeClr val="bg1"/>
                </a:solidFill>
              </a:rPr>
              <a:t>ιδεοψυχαναγκαστική</a:t>
            </a:r>
            <a:r>
              <a:rPr lang="el-GR" dirty="0">
                <a:solidFill>
                  <a:schemeClr val="bg1"/>
                </a:solidFill>
              </a:rPr>
              <a:t> διαταραχή μπορεί να ασχολείται υπερβολικά με το δίπλωμα και την οργάνωση των ρούχων στην ντουλάπα και να αγχώνεται υπερβολικά όταν δεν είναι στη θέση τους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6775" y="228600"/>
            <a:ext cx="4535488" cy="990600"/>
          </a:xfrm>
          <a:solidFill>
            <a:schemeClr val="accent1">
              <a:lumMod val="40000"/>
              <a:lumOff val="60000"/>
            </a:schemeClr>
          </a:solidFill>
        </p:spPr>
        <p:txBody>
          <a:bodyPr/>
          <a:lstStyle/>
          <a:p>
            <a:pPr marL="457200" indent="-457200">
              <a:buFont typeface="Wingdings" pitchFamily="2" charset="2"/>
              <a:buChar char="ü"/>
              <a:defRPr/>
            </a:pPr>
            <a:r>
              <a:rPr lang="el-GR" sz="3200" b="1" dirty="0"/>
              <a:t>Αξιολόγηση της ισορροπίας στα έργα</a:t>
            </a:r>
          </a:p>
        </p:txBody>
      </p:sp>
      <p:sp>
        <p:nvSpPr>
          <p:cNvPr id="3" name="Θέση περιεχομένου 2"/>
          <p:cNvSpPr>
            <a:spLocks noGrp="1"/>
          </p:cNvSpPr>
          <p:nvPr>
            <p:ph sz="quarter" idx="1"/>
          </p:nvPr>
        </p:nvSpPr>
        <p:spPr>
          <a:xfrm>
            <a:off x="2136775" y="2276476"/>
            <a:ext cx="8153400" cy="4105275"/>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καθορίζει την έκταση με την οποία ένα άτομο εμπλέκεται στα διάφορα έργα της ζωής του</a:t>
            </a:r>
          </a:p>
          <a:p>
            <a:pPr algn="just">
              <a:buClr>
                <a:schemeClr val="bg1"/>
              </a:buClr>
              <a:buFont typeface="Wingdings" pitchFamily="2" charset="2"/>
              <a:buChar char="Ø"/>
              <a:defRPr/>
            </a:pPr>
            <a:r>
              <a:rPr lang="el-GR" sz="2400" dirty="0">
                <a:solidFill>
                  <a:schemeClr val="bg1"/>
                </a:solidFill>
              </a:rPr>
              <a:t>Η ζωή ενός ατόμου στην οποία δεν υπάρχει ισορροπία ανάμεσα στους διαφόρους τομείς έργων χαρακτηρίζεται από δυσλειτουργία έργου και ενδέχεται να προκαλέσει θέματα υγείας</a:t>
            </a:r>
          </a:p>
          <a:p>
            <a:pPr algn="just">
              <a:buClr>
                <a:schemeClr val="bg1"/>
              </a:buClr>
              <a:buFont typeface="Wingdings" pitchFamily="2" charset="2"/>
              <a:buChar char="Ø"/>
              <a:defRPr/>
            </a:pPr>
            <a:r>
              <a:rPr lang="el-GR" sz="2400" dirty="0">
                <a:solidFill>
                  <a:schemeClr val="bg1"/>
                </a:solidFill>
              </a:rPr>
              <a:t>Παράδειγμα, η υπερβολική εργασία χωρίς συμμετοχή σε άλλους τομείς της ζωής όπως στον ύπνο ή στις κοινωνικές σχέσεις θέτει τα άτομα σε κίνδυνο για την ανάπτυξη προβλημάτων υγείας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3200" b="1" dirty="0"/>
              <a:t>Πώς αξιολογούνται οι συνήθειες, ρουτίνες και η ισορροπία στα έργα ?</a:t>
            </a:r>
          </a:p>
        </p:txBody>
      </p:sp>
      <p:sp>
        <p:nvSpPr>
          <p:cNvPr id="3" name="Θέση περιεχομένου 2"/>
          <p:cNvSpPr>
            <a:spLocks noGrp="1"/>
          </p:cNvSpPr>
          <p:nvPr>
            <p:ph sz="quarter" idx="1"/>
          </p:nvPr>
        </p:nvSpPr>
        <p:spPr>
          <a:xfrm>
            <a:off x="2136775" y="1600201"/>
            <a:ext cx="8153400" cy="4708525"/>
          </a:xfrm>
          <a:solidFill>
            <a:schemeClr val="accent2">
              <a:lumMod val="75000"/>
            </a:schemeClr>
          </a:solidFill>
        </p:spPr>
        <p:txBody>
          <a:bodyPr/>
          <a:lstStyle/>
          <a:p>
            <a:pPr algn="just">
              <a:defRPr/>
            </a:pPr>
            <a:r>
              <a:rPr lang="el-GR" sz="2800" dirty="0">
                <a:solidFill>
                  <a:schemeClr val="bg1"/>
                </a:solidFill>
              </a:rPr>
              <a:t>Με ελεύθερες ή δομημένες συνεντεύξεις με το άτομο ή κάποιο μέλος της οικογένειας</a:t>
            </a:r>
          </a:p>
          <a:p>
            <a:pPr algn="just">
              <a:defRPr/>
            </a:pPr>
            <a:r>
              <a:rPr lang="el-GR" sz="2800" dirty="0">
                <a:solidFill>
                  <a:schemeClr val="bg1"/>
                </a:solidFill>
              </a:rPr>
              <a:t>Με παρατήρηση του ατόμου </a:t>
            </a:r>
          </a:p>
          <a:p>
            <a:pPr algn="just">
              <a:defRPr/>
            </a:pPr>
            <a:r>
              <a:rPr lang="el-GR" sz="2800" dirty="0">
                <a:solidFill>
                  <a:schemeClr val="bg1"/>
                </a:solidFill>
              </a:rPr>
              <a:t>Με καταγραφή των καθημερινών δραστηριοτήτων του ατόμου σε ένα ημερολόγιο</a:t>
            </a:r>
          </a:p>
          <a:p>
            <a:pPr algn="just">
              <a:defRPr/>
            </a:pPr>
            <a:r>
              <a:rPr lang="el-GR" sz="2800" b="1" dirty="0">
                <a:solidFill>
                  <a:schemeClr val="bg1"/>
                </a:solidFill>
              </a:rPr>
              <a:t>Ελεύθερη ή δομημένη συνέντευξη:</a:t>
            </a:r>
            <a:r>
              <a:rPr lang="el-GR" sz="2800" dirty="0">
                <a:solidFill>
                  <a:schemeClr val="bg1"/>
                </a:solidFill>
              </a:rPr>
              <a:t> περιλαμβάνει ερωτήσεις «περίγραψέ μου μια τυπική σου μέρα» ή «περίγραψέ μου βήμα-βήμα τι κάνεις κάθε πρωί προκειμένου να ετοιμαστείς και να φύγεις από το σπίτι»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6775" y="228600"/>
            <a:ext cx="8153400" cy="990600"/>
          </a:xfrm>
          <a:solidFill>
            <a:schemeClr val="accent1">
              <a:lumMod val="40000"/>
              <a:lumOff val="60000"/>
            </a:schemeClr>
          </a:solidFill>
        </p:spPr>
        <p:txBody>
          <a:bodyPr/>
          <a:lstStyle/>
          <a:p>
            <a:pPr marL="457200" indent="-457200">
              <a:buFont typeface="Wingdings" pitchFamily="2" charset="2"/>
              <a:buChar char="ü"/>
              <a:defRPr/>
            </a:pPr>
            <a:r>
              <a:rPr lang="el-GR" sz="3200" b="1" dirty="0"/>
              <a:t>Αξιολόγηση των ρόλων του ατόμου </a:t>
            </a:r>
          </a:p>
        </p:txBody>
      </p:sp>
      <p:sp>
        <p:nvSpPr>
          <p:cNvPr id="3" name="Θέση περιεχομένου 2"/>
          <p:cNvSpPr>
            <a:spLocks noGrp="1"/>
          </p:cNvSpPr>
          <p:nvPr>
            <p:ph sz="quarter" idx="1"/>
          </p:nvPr>
        </p:nvSpPr>
        <p:spPr>
          <a:xfrm>
            <a:off x="2136775" y="1600200"/>
            <a:ext cx="8153400" cy="4495800"/>
          </a:xfrm>
          <a:solidFill>
            <a:schemeClr val="accent2">
              <a:lumMod val="75000"/>
            </a:schemeClr>
          </a:solidFill>
        </p:spPr>
        <p:txBody>
          <a:bodyPr/>
          <a:lstStyle/>
          <a:p>
            <a:pPr algn="just">
              <a:defRPr/>
            </a:pPr>
            <a:r>
              <a:rPr lang="el-GR" dirty="0">
                <a:solidFill>
                  <a:schemeClr val="bg1"/>
                </a:solidFill>
              </a:rPr>
              <a:t>Εκτιμάται συνήθως με δομημένες ή ελεύθερες συνεντεύξεις, με λίστες </a:t>
            </a:r>
            <a:r>
              <a:rPr lang="el-GR" dirty="0" err="1">
                <a:solidFill>
                  <a:schemeClr val="bg1"/>
                </a:solidFill>
              </a:rPr>
              <a:t>αυτοαναφοράς</a:t>
            </a:r>
            <a:r>
              <a:rPr lang="el-GR" dirty="0">
                <a:solidFill>
                  <a:schemeClr val="bg1"/>
                </a:solidFill>
              </a:rPr>
              <a:t> ή με προσωπικές αφηγήσεις του ατόμου</a:t>
            </a:r>
          </a:p>
          <a:p>
            <a:pPr algn="just">
              <a:defRPr/>
            </a:pPr>
            <a:r>
              <a:rPr lang="el-GR" dirty="0">
                <a:solidFill>
                  <a:schemeClr val="bg1"/>
                </a:solidFill>
              </a:rPr>
              <a:t>Παράδειγμα </a:t>
            </a:r>
            <a:r>
              <a:rPr lang="el-GR" dirty="0" err="1">
                <a:solidFill>
                  <a:schemeClr val="bg1"/>
                </a:solidFill>
              </a:rPr>
              <a:t>αυτοαναφοράς</a:t>
            </a:r>
            <a:r>
              <a:rPr lang="el-GR" dirty="0">
                <a:solidFill>
                  <a:schemeClr val="bg1"/>
                </a:solidFill>
              </a:rPr>
              <a:t>: «Λίστα Ρόλου» (</a:t>
            </a:r>
            <a:r>
              <a:rPr lang="en-US" dirty="0">
                <a:solidFill>
                  <a:schemeClr val="bg1"/>
                </a:solidFill>
              </a:rPr>
              <a:t>Role Checklist</a:t>
            </a:r>
            <a:r>
              <a:rPr lang="el-GR" dirty="0">
                <a:solidFill>
                  <a:schemeClr val="bg1"/>
                </a:solidFill>
              </a:rPr>
              <a:t>) η οποία αναπτύχθηκε με στόχο να συλλεχθούν πληροφορίες από το άτομο για τη συμμετοχή του σε δέκα κύριους ρόλους στη ζωή αλλά και στην αξία που δίνει το άτομο στον καθένα από αυτούς. Η λίστα αυτή μπορεί να δοθεί σε εφήβους και ενήλικες οι οποίοι πρέπει να αναφέρουν για κάθε έναν από αυτούς τους δέκα ρόλους: </a:t>
            </a:r>
          </a:p>
          <a:p>
            <a:pPr algn="just">
              <a:defRPr/>
            </a:pPr>
            <a:r>
              <a:rPr lang="el-GR" dirty="0">
                <a:solidFill>
                  <a:schemeClr val="bg1"/>
                </a:solidFill>
              </a:rPr>
              <a:t>αν είχαν το συγκεκριμένο ρόλο στο παρελθόν </a:t>
            </a:r>
          </a:p>
          <a:p>
            <a:pPr algn="just">
              <a:defRPr/>
            </a:pPr>
            <a:r>
              <a:rPr lang="el-GR" dirty="0">
                <a:solidFill>
                  <a:schemeClr val="bg1"/>
                </a:solidFill>
              </a:rPr>
              <a:t>αν έχουν τώρα το ρόλο</a:t>
            </a:r>
          </a:p>
          <a:p>
            <a:pPr algn="just">
              <a:defRPr/>
            </a:pPr>
            <a:r>
              <a:rPr lang="el-GR" dirty="0">
                <a:solidFill>
                  <a:schemeClr val="bg1"/>
                </a:solidFill>
              </a:rPr>
              <a:t>αν αναμένεται να έχουν το ρόλο στο μέλλον</a:t>
            </a:r>
          </a:p>
          <a:p>
            <a:pPr algn="just">
              <a:defRPr/>
            </a:pPr>
            <a:r>
              <a:rPr lang="el-GR" dirty="0">
                <a:solidFill>
                  <a:schemeClr val="bg1"/>
                </a:solidFill>
              </a:rPr>
              <a:t>πόση αξία προσδίδουν σε κάθε ρόλο.</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b="1" dirty="0"/>
              <a:t>Γ) Αξιολόγηση Παραγόντων του ατόμου</a:t>
            </a:r>
          </a:p>
        </p:txBody>
      </p:sp>
      <p:sp>
        <p:nvSpPr>
          <p:cNvPr id="3" name="Θέση περιεχομένου 2"/>
          <p:cNvSpPr>
            <a:spLocks noGrp="1"/>
          </p:cNvSpPr>
          <p:nvPr>
            <p:ph sz="quarter" idx="1"/>
          </p:nvPr>
        </p:nvSpPr>
        <p:spPr>
          <a:xfrm>
            <a:off x="2136775" y="1600200"/>
            <a:ext cx="8135938" cy="2116138"/>
          </a:xfrm>
          <a:solidFill>
            <a:schemeClr val="accent2">
              <a:lumMod val="75000"/>
            </a:schemeClr>
          </a:solidFill>
        </p:spPr>
        <p:txBody>
          <a:bodyPr/>
          <a:lstStyle/>
          <a:p>
            <a:pPr algn="just">
              <a:buClr>
                <a:schemeClr val="bg1"/>
              </a:buClr>
              <a:buFont typeface="Wingdings" pitchFamily="2" charset="2"/>
              <a:buChar char="q"/>
              <a:defRPr/>
            </a:pPr>
            <a:r>
              <a:rPr lang="el-GR" sz="2400" dirty="0">
                <a:solidFill>
                  <a:schemeClr val="bg1"/>
                </a:solidFill>
              </a:rPr>
              <a:t>Συλλογή πληροφοριών:</a:t>
            </a:r>
          </a:p>
          <a:p>
            <a:pPr algn="just">
              <a:buClr>
                <a:schemeClr val="bg1"/>
              </a:buClr>
              <a:buFont typeface="Wingdings" pitchFamily="2" charset="2"/>
              <a:buChar char="Ø"/>
              <a:defRPr/>
            </a:pPr>
            <a:r>
              <a:rPr lang="el-GR" sz="2400" dirty="0">
                <a:solidFill>
                  <a:schemeClr val="bg1"/>
                </a:solidFill>
              </a:rPr>
              <a:t>στις αξίες, στις πεποιθήσεις, στην πνευματικότητα </a:t>
            </a:r>
          </a:p>
          <a:p>
            <a:pPr algn="just">
              <a:buClr>
                <a:schemeClr val="bg1"/>
              </a:buClr>
              <a:buFont typeface="Wingdings" pitchFamily="2" charset="2"/>
              <a:buChar char="Ø"/>
              <a:defRPr/>
            </a:pPr>
            <a:r>
              <a:rPr lang="el-GR" sz="2400" dirty="0">
                <a:solidFill>
                  <a:schemeClr val="bg1"/>
                </a:solidFill>
              </a:rPr>
              <a:t>στις σωματικές λειτουργίες και δομές</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6775" y="228600"/>
            <a:ext cx="8153400" cy="990600"/>
          </a:xfrm>
          <a:solidFill>
            <a:schemeClr val="accent1">
              <a:lumMod val="40000"/>
              <a:lumOff val="60000"/>
            </a:schemeClr>
          </a:solidFill>
        </p:spPr>
        <p:txBody>
          <a:bodyPr/>
          <a:lstStyle/>
          <a:p>
            <a:pPr marL="457200" indent="-457200">
              <a:buFont typeface="Wingdings" pitchFamily="2" charset="2"/>
              <a:buChar char="ü"/>
              <a:defRPr/>
            </a:pPr>
            <a:r>
              <a:rPr lang="en-US" sz="3200" b="1" dirty="0"/>
              <a:t>A</a:t>
            </a:r>
            <a:r>
              <a:rPr lang="el-GR" sz="3200" b="1" dirty="0" err="1"/>
              <a:t>ξιολόγηση</a:t>
            </a:r>
            <a:r>
              <a:rPr lang="el-GR" sz="3200" b="1" dirty="0"/>
              <a:t> των σωματικών λειτουργιών</a:t>
            </a:r>
          </a:p>
        </p:txBody>
      </p:sp>
      <p:sp>
        <p:nvSpPr>
          <p:cNvPr id="3" name="Θέση περιεχομένου 2"/>
          <p:cNvSpPr>
            <a:spLocks noGrp="1"/>
          </p:cNvSpPr>
          <p:nvPr>
            <p:ph sz="quarter" idx="1"/>
          </p:nvPr>
        </p:nvSpPr>
        <p:spPr>
          <a:xfrm>
            <a:off x="2136775" y="1671639"/>
            <a:ext cx="8153400" cy="3125787"/>
          </a:xfrm>
          <a:solidFill>
            <a:schemeClr val="accent2">
              <a:lumMod val="75000"/>
            </a:schemeClr>
          </a:solidFill>
        </p:spPr>
        <p:txBody>
          <a:bodyPr/>
          <a:lstStyle/>
          <a:p>
            <a:pPr algn="just">
              <a:buClr>
                <a:schemeClr val="bg1"/>
              </a:buClr>
              <a:defRPr/>
            </a:pPr>
            <a:r>
              <a:rPr lang="el-GR" sz="2800" dirty="0">
                <a:solidFill>
                  <a:schemeClr val="bg1"/>
                </a:solidFill>
              </a:rPr>
              <a:t>Αξιολογούνται μόνο εκείνες οι λειτουργίες που από τα προηγούμενα στάδια της αξιολόγησης έχουν υποτεθεί ότι μπορεί να συμβάλλουν στα προβλήματα εκτέλεσης έργου του ατόμου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6775" y="228600"/>
            <a:ext cx="8153400" cy="990600"/>
          </a:xfrm>
          <a:solidFill>
            <a:schemeClr val="accent1">
              <a:lumMod val="40000"/>
              <a:lumOff val="60000"/>
            </a:schemeClr>
          </a:solidFill>
        </p:spPr>
        <p:txBody>
          <a:bodyPr/>
          <a:lstStyle/>
          <a:p>
            <a:pPr>
              <a:defRPr/>
            </a:pPr>
            <a:r>
              <a:rPr lang="el-GR" sz="3200" b="1" dirty="0"/>
              <a:t>Πώς αξιολογούνται οι σωματικές λειτουργίες?</a:t>
            </a:r>
          </a:p>
        </p:txBody>
      </p:sp>
      <p:sp>
        <p:nvSpPr>
          <p:cNvPr id="3" name="Θέση περιεχομένου 2"/>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buFont typeface="Wingdings" pitchFamily="2" charset="2"/>
              <a:buChar char="Ø"/>
              <a:defRPr/>
            </a:pPr>
            <a:r>
              <a:rPr lang="el-GR" sz="2800" dirty="0">
                <a:solidFill>
                  <a:schemeClr val="bg1"/>
                </a:solidFill>
              </a:rPr>
              <a:t>Με </a:t>
            </a:r>
            <a:r>
              <a:rPr lang="el-GR" sz="2800" b="1" dirty="0">
                <a:solidFill>
                  <a:schemeClr val="bg1"/>
                </a:solidFill>
              </a:rPr>
              <a:t>αντικειμενικό τρόπο:</a:t>
            </a:r>
            <a:r>
              <a:rPr lang="el-GR" sz="2800" dirty="0">
                <a:solidFill>
                  <a:schemeClr val="bg1"/>
                </a:solidFill>
              </a:rPr>
              <a:t> σταθμισμένες μεθόδους οι οποίες προσφέρουν έγκυρες και αξιόπιστες πληροφορίες σχετικά με το επίπεδό των νοητικών, κινητικών, </a:t>
            </a:r>
            <a:r>
              <a:rPr lang="el-GR" sz="2800" dirty="0" err="1">
                <a:solidFill>
                  <a:schemeClr val="bg1"/>
                </a:solidFill>
              </a:rPr>
              <a:t>αισθητηριακών…λειτουργιών</a:t>
            </a:r>
            <a:endParaRPr lang="el-GR" sz="2800" dirty="0">
              <a:solidFill>
                <a:schemeClr val="bg1"/>
              </a:solidFill>
            </a:endParaRPr>
          </a:p>
          <a:p>
            <a:pPr algn="just">
              <a:buClr>
                <a:schemeClr val="bg1"/>
              </a:buClr>
              <a:buFont typeface="Wingdings" pitchFamily="2" charset="2"/>
              <a:buChar char="Ø"/>
              <a:defRPr/>
            </a:pPr>
            <a:r>
              <a:rPr lang="el-GR" sz="2800" dirty="0">
                <a:solidFill>
                  <a:schemeClr val="bg1"/>
                </a:solidFill>
              </a:rPr>
              <a:t>Πληθώρα σταθμισμένων </a:t>
            </a:r>
            <a:r>
              <a:rPr lang="el-GR" sz="2800" dirty="0" err="1">
                <a:solidFill>
                  <a:schemeClr val="bg1"/>
                </a:solidFill>
              </a:rPr>
              <a:t>αξιολογητικών</a:t>
            </a:r>
            <a:r>
              <a:rPr lang="el-GR" sz="2800" dirty="0">
                <a:solidFill>
                  <a:schemeClr val="bg1"/>
                </a:solidFill>
              </a:rPr>
              <a:t> εργαλείων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36775" y="228600"/>
            <a:ext cx="8153400" cy="990600"/>
          </a:xfrm>
          <a:solidFill>
            <a:schemeClr val="accent1">
              <a:lumMod val="40000"/>
              <a:lumOff val="60000"/>
            </a:schemeClr>
          </a:solidFill>
        </p:spPr>
        <p:txBody>
          <a:bodyPr/>
          <a:lstStyle/>
          <a:p>
            <a:pPr marL="457200" indent="-457200" algn="ctr">
              <a:buFont typeface="Wingdings" pitchFamily="2" charset="2"/>
              <a:buChar char="ü"/>
              <a:defRPr/>
            </a:pPr>
            <a:r>
              <a:rPr lang="el-GR" sz="3200" b="1" dirty="0"/>
              <a:t>Αξιολόγηση των σωματικών δομών</a:t>
            </a:r>
          </a:p>
        </p:txBody>
      </p:sp>
      <p:sp>
        <p:nvSpPr>
          <p:cNvPr id="3" name="Θέση περιεχομένου 2"/>
          <p:cNvSpPr>
            <a:spLocks noGrp="1"/>
          </p:cNvSpPr>
          <p:nvPr>
            <p:ph sz="quarter" idx="1"/>
          </p:nvPr>
        </p:nvSpPr>
        <p:spPr>
          <a:xfrm>
            <a:off x="2136775" y="1600201"/>
            <a:ext cx="8153400" cy="4708525"/>
          </a:xfrm>
          <a:solidFill>
            <a:schemeClr val="accent2">
              <a:lumMod val="75000"/>
            </a:schemeClr>
          </a:solidFill>
        </p:spPr>
        <p:txBody>
          <a:bodyPr/>
          <a:lstStyle/>
          <a:p>
            <a:pPr algn="just">
              <a:buClr>
                <a:schemeClr val="bg1"/>
              </a:buClr>
              <a:buFont typeface="Wingdings" pitchFamily="2" charset="2"/>
              <a:buChar char="§"/>
              <a:defRPr/>
            </a:pPr>
            <a:r>
              <a:rPr lang="el-GR" sz="2800" dirty="0">
                <a:solidFill>
                  <a:schemeClr val="bg1"/>
                </a:solidFill>
              </a:rPr>
              <a:t>Δεν είναι στις αρμοδιότητες των </a:t>
            </a:r>
            <a:r>
              <a:rPr lang="el-GR" sz="2800" dirty="0" err="1">
                <a:solidFill>
                  <a:schemeClr val="bg1"/>
                </a:solidFill>
              </a:rPr>
              <a:t>εργοθεραπευτών</a:t>
            </a:r>
            <a:r>
              <a:rPr lang="el-GR" sz="2800" dirty="0">
                <a:solidFill>
                  <a:schemeClr val="bg1"/>
                </a:solidFill>
              </a:rPr>
              <a:t> να τις αξιολογούν και να παρεμβαίνουν σε αυτές αλλά των γιατρών</a:t>
            </a:r>
          </a:p>
          <a:p>
            <a:pPr algn="just">
              <a:buClr>
                <a:schemeClr val="bg1"/>
              </a:buClr>
              <a:buFont typeface="Wingdings" pitchFamily="2" charset="2"/>
              <a:buChar char="§"/>
              <a:defRPr/>
            </a:pPr>
            <a:r>
              <a:rPr lang="el-GR" sz="2800" dirty="0">
                <a:solidFill>
                  <a:schemeClr val="bg1"/>
                </a:solidFill>
              </a:rPr>
              <a:t>Παρόλα αυτά, οι </a:t>
            </a:r>
            <a:r>
              <a:rPr lang="el-GR" sz="2800" dirty="0" err="1">
                <a:solidFill>
                  <a:schemeClr val="bg1"/>
                </a:solidFill>
              </a:rPr>
              <a:t>εθτές</a:t>
            </a:r>
            <a:r>
              <a:rPr lang="el-GR" sz="2800" dirty="0">
                <a:solidFill>
                  <a:schemeClr val="bg1"/>
                </a:solidFill>
              </a:rPr>
              <a:t> χρειάζεται να έχουν γνώση σχετικά με το πώς η διαταραχή σε αυτές τις δομές επηρεάζει την εκτέλεση έργου του ατόμου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40000"/>
              <a:lumOff val="60000"/>
            </a:schemeClr>
          </a:solidFill>
        </p:spPr>
        <p:txBody>
          <a:bodyPr/>
          <a:lstStyle/>
          <a:p>
            <a:pPr algn="ctr">
              <a:defRPr/>
            </a:pPr>
            <a:r>
              <a:rPr lang="el-GR" sz="2800" b="1" dirty="0"/>
              <a:t>Καθορισμός των προβλημάτων και θέσπιση των θεραπευτικών αποτελεσμάτων της παρέμβασης</a:t>
            </a:r>
          </a:p>
        </p:txBody>
      </p:sp>
      <p:sp>
        <p:nvSpPr>
          <p:cNvPr id="3" name="2 - Θέση περιεχομένου"/>
          <p:cNvSpPr>
            <a:spLocks noGrp="1"/>
          </p:cNvSpPr>
          <p:nvPr>
            <p:ph sz="quarter" idx="1"/>
          </p:nvPr>
        </p:nvSpPr>
        <p:spPr>
          <a:xfrm>
            <a:off x="2136775" y="1600201"/>
            <a:ext cx="8153400" cy="4900613"/>
          </a:xfrm>
          <a:solidFill>
            <a:schemeClr val="accent2">
              <a:lumMod val="75000"/>
            </a:schemeClr>
          </a:solidFill>
        </p:spPr>
        <p:txBody>
          <a:bodyPr/>
          <a:lstStyle/>
          <a:p>
            <a:pPr algn="just">
              <a:defRPr/>
            </a:pPr>
            <a:r>
              <a:rPr lang="el-GR" dirty="0">
                <a:solidFill>
                  <a:schemeClr val="bg1"/>
                </a:solidFill>
              </a:rPr>
              <a:t>Ολοκληρώνοντας την αξιολόγηση, ο </a:t>
            </a:r>
            <a:r>
              <a:rPr lang="el-GR" dirty="0" err="1">
                <a:solidFill>
                  <a:schemeClr val="bg1"/>
                </a:solidFill>
              </a:rPr>
              <a:t>εθτής</a:t>
            </a:r>
            <a:r>
              <a:rPr lang="el-GR" dirty="0">
                <a:solidFill>
                  <a:schemeClr val="bg1"/>
                </a:solidFill>
              </a:rPr>
              <a:t> επεξεργάζεται και συνθέτει το πλήθος των πληροφοριών που συνέλεξε</a:t>
            </a:r>
          </a:p>
          <a:p>
            <a:pPr algn="just">
              <a:defRPr/>
            </a:pPr>
            <a:r>
              <a:rPr lang="el-GR" dirty="0">
                <a:solidFill>
                  <a:schemeClr val="bg1"/>
                </a:solidFill>
              </a:rPr>
              <a:t>Καθορίζει με έναν ξεκάθαρο και ακριβή τρόπο τα προβλήματα στην εκτέλεση έργου του ατόμου αλλά και τους παράγοντες που συμβάλλουν σε αυτά</a:t>
            </a:r>
          </a:p>
          <a:p>
            <a:pPr algn="just">
              <a:defRPr/>
            </a:pPr>
            <a:r>
              <a:rPr lang="el-GR" dirty="0">
                <a:solidFill>
                  <a:schemeClr val="bg1"/>
                </a:solidFill>
              </a:rPr>
              <a:t>Ο </a:t>
            </a:r>
            <a:r>
              <a:rPr lang="el-GR" dirty="0" err="1">
                <a:solidFill>
                  <a:schemeClr val="bg1"/>
                </a:solidFill>
              </a:rPr>
              <a:t>εθτής</a:t>
            </a:r>
            <a:r>
              <a:rPr lang="el-GR" dirty="0">
                <a:solidFill>
                  <a:schemeClr val="bg1"/>
                </a:solidFill>
              </a:rPr>
              <a:t> </a:t>
            </a:r>
            <a:r>
              <a:rPr lang="el-GR" i="1" dirty="0">
                <a:solidFill>
                  <a:schemeClr val="bg1"/>
                </a:solidFill>
              </a:rPr>
              <a:t>διατυπώνει με μεγάλη ακρίβεια τα προβλήματα εκτέλεσης έργου του ατόμου και τις υποθέσεις</a:t>
            </a:r>
            <a:r>
              <a:rPr lang="el-GR" dirty="0">
                <a:solidFill>
                  <a:schemeClr val="bg1"/>
                </a:solidFill>
              </a:rPr>
              <a:t> σχετικά με τους παράγοντες που συμβάλλουν σε αυτά</a:t>
            </a:r>
          </a:p>
          <a:p>
            <a:pPr algn="just">
              <a:defRPr/>
            </a:pPr>
            <a:r>
              <a:rPr lang="el-GR" dirty="0">
                <a:solidFill>
                  <a:schemeClr val="bg1"/>
                </a:solidFill>
              </a:rPr>
              <a:t>Οι δυσκολίες εκτέλεσης που παρουσιάζει το κάθε άτομο στις δραστηριότητες ενός τομέα έργου μπορεί να είναι ποικίλες και πολύ ξεχωριστές από το ένα άτομο στο άλλο</a:t>
            </a:r>
          </a:p>
          <a:p>
            <a:pPr algn="just">
              <a:defRPr/>
            </a:pPr>
            <a:r>
              <a:rPr lang="el-GR" dirty="0">
                <a:solidFill>
                  <a:schemeClr val="bg1"/>
                </a:solidFill>
              </a:rPr>
              <a:t>Για το λόγο αυτό, οι εργοθεραπευτές δεν πρέπει να αρκούνται σε γενικές δηλώσεις προβλημάτων γιατί αυτές δεν δίνουν τη δυνατότητα θέσπισης συγκεκριμένων στόχων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1 - Τίτλος"/>
          <p:cNvSpPr>
            <a:spLocks noGrp="1"/>
          </p:cNvSpPr>
          <p:nvPr>
            <p:ph type="title"/>
          </p:nvPr>
        </p:nvSpPr>
        <p:spPr>
          <a:xfrm>
            <a:off x="2136775" y="228600"/>
            <a:ext cx="8153400" cy="990600"/>
          </a:xfrm>
        </p:spPr>
        <p:txBody>
          <a:bodyPr/>
          <a:lstStyle/>
          <a:p>
            <a:endParaRPr lang="el-G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defRPr/>
            </a:pPr>
            <a:endParaRPr lang="el-GR" sz="4400" b="1" dirty="0">
              <a:solidFill>
                <a:schemeClr val="bg1"/>
              </a:solidFill>
            </a:endParaRPr>
          </a:p>
          <a:p>
            <a:pPr>
              <a:defRPr/>
            </a:pPr>
            <a:r>
              <a:rPr lang="el-GR" sz="4400" b="1" dirty="0">
                <a:solidFill>
                  <a:schemeClr val="bg1"/>
                </a:solidFill>
              </a:rPr>
              <a:t>ΕΡΓΟΘΕΡΑΠΕΥΤΙΚΗ ΠΑΡΕΜΒΑΣΗ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1 - Τίτλος"/>
          <p:cNvSpPr>
            <a:spLocks noGrp="1"/>
          </p:cNvSpPr>
          <p:nvPr>
            <p:ph type="title"/>
          </p:nvPr>
        </p:nvSpPr>
        <p:spPr>
          <a:xfrm>
            <a:off x="2135189" y="228600"/>
            <a:ext cx="8137525" cy="990600"/>
          </a:xfrm>
          <a:solidFill>
            <a:schemeClr val="accent1">
              <a:lumMod val="60000"/>
              <a:lumOff val="40000"/>
            </a:schemeClr>
          </a:solidFill>
        </p:spPr>
        <p:txBody>
          <a:bodyPr/>
          <a:lstStyle/>
          <a:p>
            <a:pPr algn="ctr">
              <a:defRPr/>
            </a:pPr>
            <a:r>
              <a:rPr lang="el-GR" sz="3200" b="1" dirty="0"/>
              <a:t>Σχετικά με τις δεξιότητες εκτέλεσης, ισχύουν τα παρακάτω</a:t>
            </a:r>
          </a:p>
        </p:txBody>
      </p:sp>
      <p:sp>
        <p:nvSpPr>
          <p:cNvPr id="184323" name="2 - Θέση περιεχομένου"/>
          <p:cNvSpPr>
            <a:spLocks noGrp="1"/>
          </p:cNvSpPr>
          <p:nvPr>
            <p:ph sz="quarter" idx="1"/>
          </p:nvPr>
        </p:nvSpPr>
        <p:spPr>
          <a:xfrm>
            <a:off x="2136775" y="1500188"/>
            <a:ext cx="8153400" cy="5143500"/>
          </a:xfrm>
          <a:solidFill>
            <a:schemeClr val="accent2">
              <a:lumMod val="75000"/>
            </a:schemeClr>
          </a:solidFill>
        </p:spPr>
        <p:txBody>
          <a:bodyPr/>
          <a:lstStyle/>
          <a:p>
            <a:pPr algn="just">
              <a:defRPr/>
            </a:pPr>
            <a:r>
              <a:rPr lang="el-GR" dirty="0">
                <a:solidFill>
                  <a:schemeClr val="bg1"/>
                </a:solidFill>
              </a:rPr>
              <a:t>Αποτελούν κρίκοι σε μια μεγαλύτερη αλυσίδα δράσεων, όπου κρίκο με τον κρίκο, δράση με τη δράση, φτιάχνεται ολόκληρη η αλυσίδα, δηλαδή η εκτέλεση της δραστηριότητας ή ενός έργου </a:t>
            </a:r>
          </a:p>
          <a:p>
            <a:pPr algn="just">
              <a:defRPr/>
            </a:pPr>
            <a:r>
              <a:rPr lang="el-GR" dirty="0">
                <a:solidFill>
                  <a:schemeClr val="bg1"/>
                </a:solidFill>
              </a:rPr>
              <a:t>Δεξιότητες από διαφορετικές κατηγορίες συνδυάζονται μεταξύ τους κατά την εκτέλεση του κάθε έργου ή δραστηριότητας</a:t>
            </a:r>
          </a:p>
          <a:p>
            <a:pPr algn="just">
              <a:defRPr/>
            </a:pPr>
            <a:r>
              <a:rPr lang="el-GR" dirty="0">
                <a:solidFill>
                  <a:schemeClr val="bg1"/>
                </a:solidFill>
              </a:rPr>
              <a:t>Σχεδόν κανένα έργο δεν εκτελείται εξολοκλήρου μόνο με ένα είδος δεξιοτήτων εκτέλεσης</a:t>
            </a:r>
          </a:p>
          <a:p>
            <a:pPr algn="just">
              <a:defRPr/>
            </a:pPr>
            <a:r>
              <a:rPr lang="el-GR" dirty="0">
                <a:solidFill>
                  <a:schemeClr val="bg1"/>
                </a:solidFill>
              </a:rPr>
              <a:t>Αλλαγή σε μια δεξιότητα μπορεί να επηρεάσει μια άλλη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2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2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8432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8432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843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build="p" animBg="1"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22" name="1 - Τίτλος"/>
          <p:cNvSpPr>
            <a:spLocks noGrp="1"/>
          </p:cNvSpPr>
          <p:nvPr>
            <p:ph type="title"/>
          </p:nvPr>
        </p:nvSpPr>
        <p:spPr>
          <a:xfrm>
            <a:off x="2136775" y="228600"/>
            <a:ext cx="8153400" cy="990600"/>
          </a:xfrm>
        </p:spPr>
        <p:txBody>
          <a:bodyPr/>
          <a:lstStyle/>
          <a:p>
            <a:endParaRPr lang="el-GR"/>
          </a:p>
        </p:txBody>
      </p:sp>
      <p:sp>
        <p:nvSpPr>
          <p:cNvPr id="3" name="2 - Θέση περιεχομένου"/>
          <p:cNvSpPr>
            <a:spLocks noGrp="1"/>
          </p:cNvSpPr>
          <p:nvPr>
            <p:ph sz="quarter" idx="1"/>
          </p:nvPr>
        </p:nvSpPr>
        <p:spPr>
          <a:xfrm>
            <a:off x="2136775" y="1773239"/>
            <a:ext cx="8153400" cy="4751387"/>
          </a:xfrm>
          <a:solidFill>
            <a:schemeClr val="accent2">
              <a:lumMod val="75000"/>
            </a:schemeClr>
          </a:solidFill>
        </p:spPr>
        <p:txBody>
          <a:bodyPr/>
          <a:lstStyle/>
          <a:p>
            <a:pPr algn="just">
              <a:defRPr/>
            </a:pPr>
            <a:r>
              <a:rPr lang="el-GR" sz="2400" dirty="0">
                <a:solidFill>
                  <a:schemeClr val="bg1"/>
                </a:solidFill>
              </a:rPr>
              <a:t>αφορά στις υπηρεσίες που παρέχουν οι εργοθεραπευτές σε συνεργασία με τα άτομα για να διευκολύνουν τη συμμετοχή των ατόμων σε έργα που συμβάλλουν στην υγεία, στην ευημερία και στη γενικότερη συμμετοχή στη ζωή</a:t>
            </a:r>
          </a:p>
          <a:p>
            <a:pPr algn="just">
              <a:defRPr/>
            </a:pPr>
            <a:r>
              <a:rPr lang="el-GR" sz="2400" dirty="0">
                <a:solidFill>
                  <a:schemeClr val="bg1"/>
                </a:solidFill>
              </a:rPr>
              <a:t>ποικίλλουν ανάλογα με τα άτομα και τα προβλήματά τους και ανάλογα με το πλαίσιο παροχής των υπηρεσιών </a:t>
            </a:r>
            <a:r>
              <a:rPr lang="el-GR" sz="2400" dirty="0" err="1">
                <a:solidFill>
                  <a:schemeClr val="bg1"/>
                </a:solidFill>
              </a:rPr>
              <a:t>Εργοθεραπείας</a:t>
            </a:r>
            <a:r>
              <a:rPr lang="el-GR" sz="2400" dirty="0">
                <a:solidFill>
                  <a:schemeClr val="bg1"/>
                </a:solidFill>
              </a:rPr>
              <a:t> </a:t>
            </a:r>
          </a:p>
          <a:p>
            <a:pPr algn="just">
              <a:defRPr/>
            </a:pPr>
            <a:r>
              <a:rPr lang="el-GR" sz="2400" dirty="0">
                <a:solidFill>
                  <a:schemeClr val="bg1"/>
                </a:solidFill>
              </a:rPr>
              <a:t>Παρέμβαση σε πρόωρα παιδιά, σε κλειστή μονάδα που δέχεται εφήβους με ψυχιατρικά προβλήματα, σε μονάδες αποκατάστασης ενηλίκων με νευρολογικές διαταραχές, σε Κέντρα Ανοιχτής Προστασίας Ηλικιωμένων (ΚΑΠΗ)</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Το στάδιο της παρέμβασης περιλαμβάνει τρία επιμέρους στάδια</a:t>
            </a: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defRPr/>
            </a:pPr>
            <a:r>
              <a:rPr lang="el-GR" sz="4000" dirty="0">
                <a:solidFill>
                  <a:schemeClr val="bg1"/>
                </a:solidFill>
              </a:rPr>
              <a:t>α) το σχεδιασμό της παρέμβασης,</a:t>
            </a:r>
          </a:p>
          <a:p>
            <a:pPr algn="just">
              <a:defRPr/>
            </a:pPr>
            <a:r>
              <a:rPr lang="el-GR" sz="4000" dirty="0">
                <a:solidFill>
                  <a:schemeClr val="bg1"/>
                </a:solidFill>
              </a:rPr>
              <a:t>β) την εφαρμογή της παρέμβασης</a:t>
            </a:r>
          </a:p>
          <a:p>
            <a:pPr algn="just">
              <a:defRPr/>
            </a:pPr>
            <a:r>
              <a:rPr lang="el-GR" sz="4000" dirty="0">
                <a:solidFill>
                  <a:schemeClr val="bg1"/>
                </a:solidFill>
              </a:rPr>
              <a:t>γ) την ανασκόπηση της παρέμβασης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Α. ΣΧΕΔΙΑΣΜΟΣ ΠΑΡΕΜΒΑΣΗΣ</a:t>
            </a:r>
            <a:endParaRPr lang="el-GR" sz="3200" dirty="0"/>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defRPr/>
            </a:pPr>
            <a:r>
              <a:rPr lang="el-GR" dirty="0">
                <a:solidFill>
                  <a:schemeClr val="bg1"/>
                </a:solidFill>
              </a:rPr>
              <a:t>«Ποια </a:t>
            </a:r>
            <a:r>
              <a:rPr lang="el-GR" dirty="0" err="1">
                <a:solidFill>
                  <a:schemeClr val="bg1"/>
                </a:solidFill>
              </a:rPr>
              <a:t>εργοθεραπευτική</a:t>
            </a:r>
            <a:r>
              <a:rPr lang="el-GR" dirty="0">
                <a:solidFill>
                  <a:schemeClr val="bg1"/>
                </a:solidFill>
              </a:rPr>
              <a:t> παρέμβαση μπορεί να βοηθήσει καλύτερα το άτομο αυτό;»</a:t>
            </a:r>
          </a:p>
          <a:p>
            <a:pPr algn="just">
              <a:defRPr/>
            </a:pPr>
            <a:r>
              <a:rPr lang="el-GR" dirty="0">
                <a:solidFill>
                  <a:schemeClr val="bg1"/>
                </a:solidFill>
              </a:rPr>
              <a:t>Σε αυτό το στάδιο καθορίζονται: </a:t>
            </a:r>
          </a:p>
          <a:p>
            <a:pPr algn="just">
              <a:buFont typeface="Wingdings" pitchFamily="2" charset="2"/>
              <a:buChar char="Ø"/>
              <a:defRPr/>
            </a:pPr>
            <a:r>
              <a:rPr lang="el-GR" dirty="0">
                <a:solidFill>
                  <a:schemeClr val="bg1"/>
                </a:solidFill>
              </a:rPr>
              <a:t>οι στόχοι της παρέμβασης</a:t>
            </a:r>
          </a:p>
          <a:p>
            <a:pPr algn="just">
              <a:buFont typeface="Wingdings" pitchFamily="2" charset="2"/>
              <a:buChar char="Ø"/>
              <a:defRPr/>
            </a:pPr>
            <a:r>
              <a:rPr lang="el-GR" dirty="0">
                <a:solidFill>
                  <a:schemeClr val="bg1"/>
                </a:solidFill>
              </a:rPr>
              <a:t>οι προσεγγίσεις της παρέμβασης</a:t>
            </a:r>
          </a:p>
          <a:p>
            <a:pPr algn="just">
              <a:buFont typeface="Wingdings" pitchFamily="2" charset="2"/>
              <a:buChar char="Ø"/>
              <a:defRPr/>
            </a:pPr>
            <a:r>
              <a:rPr lang="el-GR" dirty="0">
                <a:solidFill>
                  <a:schemeClr val="bg1"/>
                </a:solidFill>
              </a:rPr>
              <a:t>οι τύποι της </a:t>
            </a:r>
            <a:r>
              <a:rPr lang="el-GR" dirty="0" err="1">
                <a:solidFill>
                  <a:schemeClr val="bg1"/>
                </a:solidFill>
              </a:rPr>
              <a:t>εργοθεραπευτικής</a:t>
            </a:r>
            <a:r>
              <a:rPr lang="el-GR" dirty="0">
                <a:solidFill>
                  <a:schemeClr val="bg1"/>
                </a:solidFill>
              </a:rPr>
              <a:t> παρέμβασης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4679950" cy="990600"/>
          </a:xfrm>
          <a:solidFill>
            <a:schemeClr val="accent1">
              <a:lumMod val="60000"/>
              <a:lumOff val="40000"/>
            </a:schemeClr>
          </a:solidFill>
        </p:spPr>
        <p:txBody>
          <a:bodyPr/>
          <a:lstStyle/>
          <a:p>
            <a:pPr algn="ctr">
              <a:buFont typeface="Wingdings" pitchFamily="2" charset="2"/>
              <a:buChar char="v"/>
              <a:defRPr/>
            </a:pPr>
            <a:r>
              <a:rPr lang="el-GR" sz="3200" b="1" i="1" dirty="0"/>
              <a:t>Θέσπιση στόχων της παρέμβασης</a:t>
            </a:r>
            <a:endParaRPr lang="el-GR" sz="3200" b="1" dirty="0"/>
          </a:p>
        </p:txBody>
      </p:sp>
      <p:sp>
        <p:nvSpPr>
          <p:cNvPr id="3" name="2 - Θέση περιεχομένου"/>
          <p:cNvSpPr>
            <a:spLocks noGrp="1"/>
          </p:cNvSpPr>
          <p:nvPr>
            <p:ph sz="quarter" idx="1"/>
          </p:nvPr>
        </p:nvSpPr>
        <p:spPr>
          <a:xfrm>
            <a:off x="2136775" y="1600200"/>
            <a:ext cx="8153400" cy="4972050"/>
          </a:xfrm>
          <a:solidFill>
            <a:schemeClr val="accent2">
              <a:lumMod val="75000"/>
            </a:schemeClr>
          </a:solidFill>
        </p:spPr>
        <p:txBody>
          <a:bodyPr/>
          <a:lstStyle/>
          <a:p>
            <a:pPr algn="just">
              <a:defRPr/>
            </a:pPr>
            <a:r>
              <a:rPr lang="el-GR" sz="2800" b="1" dirty="0">
                <a:solidFill>
                  <a:schemeClr val="bg1"/>
                </a:solidFill>
              </a:rPr>
              <a:t>Στόχοι:</a:t>
            </a:r>
            <a:r>
              <a:rPr lang="el-GR" sz="2800" dirty="0">
                <a:solidFill>
                  <a:schemeClr val="bg1"/>
                </a:solidFill>
              </a:rPr>
              <a:t> επιτεύξεις του ατόμου που αναμένεται να κατακτηθούν μέσα από την </a:t>
            </a:r>
            <a:r>
              <a:rPr lang="el-GR" sz="2800" dirty="0" err="1">
                <a:solidFill>
                  <a:schemeClr val="bg1"/>
                </a:solidFill>
              </a:rPr>
              <a:t>εργοθεραπευτική</a:t>
            </a:r>
            <a:r>
              <a:rPr lang="el-GR" sz="2800" dirty="0">
                <a:solidFill>
                  <a:schemeClr val="bg1"/>
                </a:solidFill>
              </a:rPr>
              <a:t> παρέμβαση</a:t>
            </a:r>
          </a:p>
          <a:p>
            <a:pPr algn="just">
              <a:defRPr/>
            </a:pPr>
            <a:r>
              <a:rPr lang="el-GR" sz="2800" b="1" dirty="0">
                <a:solidFill>
                  <a:schemeClr val="bg1"/>
                </a:solidFill>
              </a:rPr>
              <a:t>Βραχυπρόθεσμοι</a:t>
            </a:r>
            <a:r>
              <a:rPr lang="el-GR" sz="2800" dirty="0">
                <a:solidFill>
                  <a:schemeClr val="bg1"/>
                </a:solidFill>
              </a:rPr>
              <a:t> (</a:t>
            </a:r>
            <a:r>
              <a:rPr lang="en-US" sz="2800" dirty="0">
                <a:solidFill>
                  <a:schemeClr val="bg1"/>
                </a:solidFill>
              </a:rPr>
              <a:t>short</a:t>
            </a:r>
            <a:r>
              <a:rPr lang="el-GR" sz="2800" dirty="0">
                <a:solidFill>
                  <a:schemeClr val="bg1"/>
                </a:solidFill>
              </a:rPr>
              <a:t>-</a:t>
            </a:r>
            <a:r>
              <a:rPr lang="en-US" sz="2800" dirty="0">
                <a:solidFill>
                  <a:schemeClr val="bg1"/>
                </a:solidFill>
              </a:rPr>
              <a:t>term goals</a:t>
            </a:r>
            <a:r>
              <a:rPr lang="el-GR" sz="2800" dirty="0">
                <a:solidFill>
                  <a:schemeClr val="bg1"/>
                </a:solidFill>
              </a:rPr>
              <a:t>) είναι οι στόχοι που κατακτώνται μέσα σε σύντομο χρονικό διάστημα π.χ. σε λίγες μέρες, μια εβδομάδα ή έναν μήνα</a:t>
            </a:r>
          </a:p>
          <a:p>
            <a:pPr algn="just">
              <a:defRPr/>
            </a:pPr>
            <a:r>
              <a:rPr lang="el-GR" sz="2800" b="1" dirty="0">
                <a:solidFill>
                  <a:schemeClr val="bg1"/>
                </a:solidFill>
              </a:rPr>
              <a:t>Μακροπρόθεσμοι</a:t>
            </a:r>
            <a:r>
              <a:rPr lang="el-GR" sz="2800" dirty="0">
                <a:solidFill>
                  <a:schemeClr val="bg1"/>
                </a:solidFill>
              </a:rPr>
              <a:t> (</a:t>
            </a:r>
            <a:r>
              <a:rPr lang="en-US" sz="2800" dirty="0">
                <a:solidFill>
                  <a:schemeClr val="bg1"/>
                </a:solidFill>
              </a:rPr>
              <a:t>long</a:t>
            </a:r>
            <a:r>
              <a:rPr lang="el-GR" sz="2800" dirty="0">
                <a:solidFill>
                  <a:schemeClr val="bg1"/>
                </a:solidFill>
              </a:rPr>
              <a:t>-</a:t>
            </a:r>
            <a:r>
              <a:rPr lang="en-US" sz="2800" dirty="0">
                <a:solidFill>
                  <a:schemeClr val="bg1"/>
                </a:solidFill>
              </a:rPr>
              <a:t>term goals</a:t>
            </a:r>
            <a:r>
              <a:rPr lang="el-GR" sz="2800" dirty="0">
                <a:solidFill>
                  <a:schemeClr val="bg1"/>
                </a:solidFill>
              </a:rPr>
              <a:t>) είναι οι στόχοι που επιτυγχάνονται σε μεγαλύτερο χρονικό διάστημα, από δύο μήνες έως ένα χρόνο ή ως το τέλος της θεραπείας</a:t>
            </a:r>
          </a:p>
        </p:txBody>
      </p:sp>
      <p:sp>
        <p:nvSpPr>
          <p:cNvPr id="238596" name="AutoShape 5" descr="Αποτέλεσμα εικόνας για goals"/>
          <p:cNvSpPr>
            <a:spLocks noChangeAspect="1" noChangeArrowheads="1"/>
          </p:cNvSpPr>
          <p:nvPr/>
        </p:nvSpPr>
        <p:spPr bwMode="auto">
          <a:xfrm>
            <a:off x="1679575" y="-2179638"/>
            <a:ext cx="6915150" cy="4543426"/>
          </a:xfrm>
          <a:prstGeom prst="rect">
            <a:avLst/>
          </a:prstGeom>
          <a:noFill/>
          <a:ln w="9525">
            <a:noFill/>
            <a:miter lim="800000"/>
            <a:headEnd/>
            <a:tailEnd/>
          </a:ln>
        </p:spPr>
        <p:txBody>
          <a:bodyP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1 - Τίτλος"/>
          <p:cNvSpPr>
            <a:spLocks noGrp="1"/>
          </p:cNvSpPr>
          <p:nvPr>
            <p:ph type="title"/>
          </p:nvPr>
        </p:nvSpPr>
        <p:spPr>
          <a:xfrm>
            <a:off x="2136775" y="228600"/>
            <a:ext cx="8153400" cy="990600"/>
          </a:xfrm>
        </p:spPr>
        <p:txBody>
          <a:bodyPr/>
          <a:lstStyle/>
          <a:p>
            <a:endParaRPr lang="el-G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ctr">
              <a:buFont typeface="Wingdings" pitchFamily="2" charset="2"/>
              <a:buNone/>
              <a:defRPr/>
            </a:pPr>
            <a:r>
              <a:rPr lang="el-GR" dirty="0">
                <a:solidFill>
                  <a:schemeClr val="bg1"/>
                </a:solidFill>
              </a:rPr>
              <a:t>Η σωστή θέσπιση στόχων και ο έλεγχος της επίτευξής τους είναι ένα μείζον θέμα στην </a:t>
            </a:r>
            <a:r>
              <a:rPr lang="el-GR" dirty="0" err="1">
                <a:solidFill>
                  <a:schemeClr val="bg1"/>
                </a:solidFill>
              </a:rPr>
              <a:t>εργοθεραπευτική</a:t>
            </a:r>
            <a:r>
              <a:rPr lang="el-GR" dirty="0">
                <a:solidFill>
                  <a:schemeClr val="bg1"/>
                </a:solidFill>
              </a:rPr>
              <a:t> διαδικασία εφόσον χωρίς στόχους ο </a:t>
            </a:r>
            <a:r>
              <a:rPr lang="el-GR" dirty="0" err="1">
                <a:solidFill>
                  <a:schemeClr val="bg1"/>
                </a:solidFill>
              </a:rPr>
              <a:t>εργοθεραπευτής</a:t>
            </a:r>
            <a:r>
              <a:rPr lang="el-GR" dirty="0">
                <a:solidFill>
                  <a:schemeClr val="bg1"/>
                </a:solidFill>
              </a:rPr>
              <a:t> ή το άτομο δεν θα γνωρίζουν πότε ολοκληρώνεται η παρέμβαση ή πότε να θέσουν νέους στόχους</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defRPr/>
            </a:pPr>
            <a:r>
              <a:rPr lang="el-GR" sz="3200" b="1" dirty="0"/>
              <a:t>Οι δηλώσεις των </a:t>
            </a:r>
            <a:r>
              <a:rPr lang="el-GR" sz="3200" b="1" dirty="0" err="1"/>
              <a:t>εργοθεραπευτικών</a:t>
            </a:r>
            <a:r>
              <a:rPr lang="el-GR" sz="3200" b="1" dirty="0"/>
              <a:t> στόχων πρέπει να:</a:t>
            </a:r>
            <a:endParaRPr lang="el-GR" b="1" dirty="0"/>
          </a:p>
        </p:txBody>
      </p:sp>
      <p:sp>
        <p:nvSpPr>
          <p:cNvPr id="3" name="2 - Θέση περιεχομένου"/>
          <p:cNvSpPr>
            <a:spLocks noGrp="1"/>
          </p:cNvSpPr>
          <p:nvPr>
            <p:ph sz="quarter" idx="1"/>
          </p:nvPr>
        </p:nvSpPr>
        <p:spPr>
          <a:xfrm>
            <a:off x="2238375" y="1690689"/>
            <a:ext cx="8051800" cy="4738687"/>
          </a:xfrm>
          <a:solidFill>
            <a:schemeClr val="accent2">
              <a:lumMod val="75000"/>
            </a:schemeClr>
          </a:solidFill>
        </p:spPr>
        <p:txBody>
          <a:bodyPr/>
          <a:lstStyle/>
          <a:p>
            <a:pPr algn="just">
              <a:buClr>
                <a:schemeClr val="bg1"/>
              </a:buClr>
              <a:buFont typeface="Wingdings" pitchFamily="2" charset="2"/>
              <a:buChar char="Ø"/>
              <a:defRPr/>
            </a:pPr>
            <a:r>
              <a:rPr lang="el-GR" sz="2400" dirty="0">
                <a:solidFill>
                  <a:schemeClr val="bg1"/>
                </a:solidFill>
              </a:rPr>
              <a:t>εστιάζουν στην εκτέλεση του ατόμου σε τομείς έργου</a:t>
            </a:r>
          </a:p>
          <a:p>
            <a:pPr algn="just">
              <a:buClr>
                <a:schemeClr val="bg1"/>
              </a:buClr>
              <a:buFont typeface="Wingdings" pitchFamily="2" charset="2"/>
              <a:buChar char="Ø"/>
              <a:defRPr/>
            </a:pPr>
            <a:r>
              <a:rPr lang="el-GR" sz="2400" dirty="0">
                <a:solidFill>
                  <a:schemeClr val="bg1"/>
                </a:solidFill>
              </a:rPr>
              <a:t>περιγράφουν ορατές συμπεριφορές εκτέλεσης έργου του ατόμου που αναμένεται να επιτευχθούν με τη θεραπεία</a:t>
            </a:r>
          </a:p>
          <a:p>
            <a:pPr algn="just">
              <a:buClr>
                <a:schemeClr val="bg1"/>
              </a:buClr>
              <a:buFont typeface="Wingdings" pitchFamily="2" charset="2"/>
              <a:buChar char="Ø"/>
              <a:defRPr/>
            </a:pPr>
            <a:r>
              <a:rPr lang="el-GR" sz="2400" dirty="0">
                <a:solidFill>
                  <a:schemeClr val="bg1"/>
                </a:solidFill>
              </a:rPr>
              <a:t>είναι μετρήσιμοι</a:t>
            </a:r>
          </a:p>
          <a:p>
            <a:pPr algn="just">
              <a:buClr>
                <a:schemeClr val="bg1"/>
              </a:buClr>
              <a:buFont typeface="Wingdings" pitchFamily="2" charset="2"/>
              <a:buChar char="Ø"/>
              <a:defRPr/>
            </a:pPr>
            <a:r>
              <a:rPr lang="el-GR" sz="2400" dirty="0">
                <a:solidFill>
                  <a:schemeClr val="bg1"/>
                </a:solidFill>
              </a:rPr>
              <a:t>περιλαμβάνουν το χρονικό διάστημα που απαιτείται για να επιτευχθούν </a:t>
            </a:r>
          </a:p>
          <a:p>
            <a:pPr algn="just">
              <a:buClr>
                <a:schemeClr val="bg1"/>
              </a:buClr>
              <a:defRPr/>
            </a:pPr>
            <a:r>
              <a:rPr lang="el-GR" sz="2400" dirty="0">
                <a:solidFill>
                  <a:schemeClr val="bg1"/>
                </a:solidFill>
              </a:rPr>
              <a:t>Παράδειγμα: «Μέχρι τέλος Οκτώβρη, η Μ. θα καταφέρει να χρησιμοποιεί κάμψη και έκταση αγκώνα έτσι ώστε να μπορεί να διπλώνει τρία μπλουζάκια της»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0"/>
            <a:ext cx="6191250" cy="1341438"/>
          </a:xfrm>
          <a:solidFill>
            <a:schemeClr val="accent1">
              <a:lumMod val="60000"/>
              <a:lumOff val="40000"/>
            </a:schemeClr>
          </a:solidFill>
        </p:spPr>
        <p:txBody>
          <a:bodyPr/>
          <a:lstStyle/>
          <a:p>
            <a:pPr algn="ctr">
              <a:buFont typeface="Wingdings" pitchFamily="2" charset="2"/>
              <a:buChar char="v"/>
              <a:defRPr/>
            </a:pPr>
            <a:r>
              <a:rPr lang="el-GR" sz="3200" b="1" i="1" dirty="0"/>
              <a:t>Επιλογή θεραπευτικής προσέγγισης</a:t>
            </a:r>
            <a:r>
              <a:rPr lang="el-GR" sz="3200" b="1" dirty="0"/>
              <a:t> (</a:t>
            </a:r>
            <a:r>
              <a:rPr lang="en-US" sz="3200" b="1" dirty="0"/>
              <a:t>approaches to intervention</a:t>
            </a:r>
            <a:r>
              <a:rPr lang="el-GR" sz="3200" b="1" dirty="0"/>
              <a:t>)</a:t>
            </a:r>
          </a:p>
        </p:txBody>
      </p:sp>
      <p:sp>
        <p:nvSpPr>
          <p:cNvPr id="3" name="2 - Θέση περιεχομένου"/>
          <p:cNvSpPr>
            <a:spLocks noGrp="1"/>
          </p:cNvSpPr>
          <p:nvPr>
            <p:ph sz="quarter" idx="1"/>
          </p:nvPr>
        </p:nvSpPr>
        <p:spPr>
          <a:xfrm>
            <a:off x="2208213" y="2060575"/>
            <a:ext cx="8153400" cy="4495800"/>
          </a:xfrm>
          <a:solidFill>
            <a:schemeClr val="accent2">
              <a:lumMod val="75000"/>
            </a:schemeClr>
          </a:solidFill>
        </p:spPr>
        <p:txBody>
          <a:bodyPr/>
          <a:lstStyle/>
          <a:p>
            <a:pPr>
              <a:buClr>
                <a:schemeClr val="bg1"/>
              </a:buClr>
              <a:defRPr/>
            </a:pPr>
            <a:r>
              <a:rPr lang="el-GR" dirty="0">
                <a:solidFill>
                  <a:schemeClr val="bg1"/>
                </a:solidFill>
              </a:rPr>
              <a:t>αποτελούν γενικές κατευθύνσεις της παρέμβασης και περιλαμβάνουν προσεγγίζουν που εστιάζουν: </a:t>
            </a:r>
          </a:p>
          <a:p>
            <a:pPr>
              <a:buClr>
                <a:schemeClr val="bg1"/>
              </a:buClr>
              <a:buFont typeface="Wingdings" pitchFamily="2" charset="2"/>
              <a:buChar char="Ø"/>
              <a:defRPr/>
            </a:pPr>
            <a:r>
              <a:rPr lang="el-GR" dirty="0">
                <a:solidFill>
                  <a:schemeClr val="bg1"/>
                </a:solidFill>
              </a:rPr>
              <a:t>στην προώθηση της υγείας (</a:t>
            </a:r>
            <a:r>
              <a:rPr lang="en-US" dirty="0">
                <a:solidFill>
                  <a:schemeClr val="bg1"/>
                </a:solidFill>
              </a:rPr>
              <a:t>health promotion</a:t>
            </a:r>
            <a:r>
              <a:rPr lang="el-GR" dirty="0">
                <a:solidFill>
                  <a:schemeClr val="bg1"/>
                </a:solidFill>
              </a:rPr>
              <a:t>)</a:t>
            </a:r>
          </a:p>
          <a:p>
            <a:pPr>
              <a:buClr>
                <a:schemeClr val="bg1"/>
              </a:buClr>
              <a:buFont typeface="Wingdings" pitchFamily="2" charset="2"/>
              <a:buChar char="Ø"/>
              <a:defRPr/>
            </a:pPr>
            <a:r>
              <a:rPr lang="el-GR" dirty="0">
                <a:solidFill>
                  <a:schemeClr val="bg1"/>
                </a:solidFill>
              </a:rPr>
              <a:t>στην ανάπτυξη ή αποκατάσταση (</a:t>
            </a:r>
            <a:r>
              <a:rPr lang="en-US" dirty="0">
                <a:solidFill>
                  <a:schemeClr val="bg1"/>
                </a:solidFill>
              </a:rPr>
              <a:t>establish or restore</a:t>
            </a:r>
            <a:r>
              <a:rPr lang="el-GR" dirty="0">
                <a:solidFill>
                  <a:schemeClr val="bg1"/>
                </a:solidFill>
              </a:rPr>
              <a:t>)</a:t>
            </a:r>
          </a:p>
          <a:p>
            <a:pPr>
              <a:buClr>
                <a:schemeClr val="bg1"/>
              </a:buClr>
              <a:buFont typeface="Wingdings" pitchFamily="2" charset="2"/>
              <a:buChar char="Ø"/>
              <a:defRPr/>
            </a:pPr>
            <a:r>
              <a:rPr lang="el-GR" dirty="0">
                <a:solidFill>
                  <a:schemeClr val="bg1"/>
                </a:solidFill>
              </a:rPr>
              <a:t>στη διατήρηση (</a:t>
            </a:r>
            <a:r>
              <a:rPr lang="en-US" dirty="0">
                <a:solidFill>
                  <a:schemeClr val="bg1"/>
                </a:solidFill>
              </a:rPr>
              <a:t>maintain</a:t>
            </a:r>
            <a:r>
              <a:rPr lang="el-GR" dirty="0">
                <a:solidFill>
                  <a:schemeClr val="bg1"/>
                </a:solidFill>
              </a:rPr>
              <a:t>)</a:t>
            </a:r>
          </a:p>
          <a:p>
            <a:pPr>
              <a:buClr>
                <a:schemeClr val="bg1"/>
              </a:buClr>
              <a:buFont typeface="Wingdings" pitchFamily="2" charset="2"/>
              <a:buChar char="Ø"/>
              <a:defRPr/>
            </a:pPr>
            <a:r>
              <a:rPr lang="el-GR" dirty="0">
                <a:solidFill>
                  <a:schemeClr val="bg1"/>
                </a:solidFill>
              </a:rPr>
              <a:t>στην τροποποίηση (</a:t>
            </a:r>
            <a:r>
              <a:rPr lang="en-US" dirty="0">
                <a:solidFill>
                  <a:schemeClr val="bg1"/>
                </a:solidFill>
              </a:rPr>
              <a:t>modification</a:t>
            </a:r>
            <a:r>
              <a:rPr lang="el-GR" dirty="0">
                <a:solidFill>
                  <a:schemeClr val="bg1"/>
                </a:solidFill>
              </a:rPr>
              <a:t>) </a:t>
            </a:r>
          </a:p>
          <a:p>
            <a:pPr>
              <a:buClr>
                <a:schemeClr val="bg1"/>
              </a:buClr>
              <a:buFont typeface="Wingdings" pitchFamily="2" charset="2"/>
              <a:buChar char="Ø"/>
              <a:defRPr/>
            </a:pPr>
            <a:r>
              <a:rPr lang="el-GR" dirty="0">
                <a:solidFill>
                  <a:schemeClr val="bg1"/>
                </a:solidFill>
              </a:rPr>
              <a:t>στην πρόληψη (</a:t>
            </a:r>
            <a:r>
              <a:rPr lang="en-US" dirty="0">
                <a:solidFill>
                  <a:schemeClr val="bg1"/>
                </a:solidFill>
              </a:rPr>
              <a:t>prevention</a:t>
            </a:r>
            <a:r>
              <a:rPr lang="el-GR" dirty="0">
                <a:solidFill>
                  <a:schemeClr val="bg1"/>
                </a:solidFill>
              </a:rPr>
              <a:t>) </a:t>
            </a:r>
          </a:p>
          <a:p>
            <a:pPr>
              <a:buFont typeface="Wingdings" pitchFamily="2" charset="2"/>
              <a:buChar char="Ø"/>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buFont typeface="Wingdings" pitchFamily="2" charset="2"/>
              <a:buChar char="v"/>
              <a:defRPr/>
            </a:pPr>
            <a:r>
              <a:rPr lang="el-GR" sz="3200" b="1" i="1" dirty="0"/>
              <a:t>Επιλογή τύπου </a:t>
            </a:r>
            <a:r>
              <a:rPr lang="el-GR" sz="3200" b="1" i="1" dirty="0" err="1"/>
              <a:t>εργοθεραπευτικής</a:t>
            </a:r>
            <a:r>
              <a:rPr lang="el-GR" sz="3200" b="1" i="1" dirty="0"/>
              <a:t> παρέμβασης</a:t>
            </a:r>
            <a:endParaRPr lang="el-GR" sz="3200" b="1" dirty="0"/>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defRPr/>
            </a:pPr>
            <a:r>
              <a:rPr lang="el-GR" sz="2400" dirty="0">
                <a:solidFill>
                  <a:schemeClr val="bg1"/>
                </a:solidFill>
              </a:rPr>
              <a:t>αποτελούν συγκεκριμένες θεραπευτικές στρατηγικές που χρησιμοποιούν οι εργοθεραπευτές για να διευκολύνουν τη συμμετοχή του ατόμου στα έργα που επιθυμεί και περιλαμβάνουν, αλλά δεν περιορίζονται, στα παρακάτω:</a:t>
            </a:r>
          </a:p>
          <a:p>
            <a:pPr algn="just">
              <a:buFont typeface="Wingdings" pitchFamily="2" charset="2"/>
              <a:buChar char="Ø"/>
              <a:defRPr/>
            </a:pPr>
            <a:r>
              <a:rPr lang="el-GR" sz="2400" dirty="0">
                <a:solidFill>
                  <a:schemeClr val="bg1"/>
                </a:solidFill>
              </a:rPr>
              <a:t>χρήση των έργων και των δραστηριοτήτων</a:t>
            </a:r>
          </a:p>
          <a:p>
            <a:pPr algn="just">
              <a:buFont typeface="Wingdings" pitchFamily="2" charset="2"/>
              <a:buChar char="Ø"/>
              <a:defRPr/>
            </a:pPr>
            <a:r>
              <a:rPr lang="el-GR" sz="2400" dirty="0">
                <a:solidFill>
                  <a:schemeClr val="bg1"/>
                </a:solidFill>
              </a:rPr>
              <a:t>μεθόδους και δράσεις προετοιμασίας</a:t>
            </a:r>
          </a:p>
          <a:p>
            <a:pPr algn="just">
              <a:buFont typeface="Wingdings" pitchFamily="2" charset="2"/>
              <a:buChar char="Ø"/>
              <a:defRPr/>
            </a:pPr>
            <a:r>
              <a:rPr lang="el-GR" sz="2400" dirty="0">
                <a:solidFill>
                  <a:schemeClr val="bg1"/>
                </a:solidFill>
              </a:rPr>
              <a:t>εκπαίδευση και εξάσκηση</a:t>
            </a:r>
          </a:p>
          <a:p>
            <a:pPr algn="just">
              <a:buFont typeface="Wingdings" pitchFamily="2" charset="2"/>
              <a:buChar char="Ø"/>
              <a:defRPr/>
            </a:pPr>
            <a:r>
              <a:rPr lang="el-GR" sz="2400" dirty="0">
                <a:solidFill>
                  <a:schemeClr val="bg1"/>
                </a:solidFill>
              </a:rPr>
              <a:t>εκπροσώπηση </a:t>
            </a:r>
          </a:p>
          <a:p>
            <a:pPr algn="just">
              <a:buFont typeface="Wingdings" pitchFamily="2" charset="2"/>
              <a:buChar char="Ø"/>
              <a:defRPr/>
            </a:pPr>
            <a:r>
              <a:rPr lang="el-GR" sz="2400" dirty="0">
                <a:solidFill>
                  <a:schemeClr val="bg1"/>
                </a:solidFill>
              </a:rPr>
              <a:t>ομαδικές παρεμβάσεις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Έργα και οι δραστηριότητες</a:t>
            </a:r>
            <a:r>
              <a:rPr lang="el-GR" sz="3200" dirty="0"/>
              <a:t> </a:t>
            </a:r>
            <a:r>
              <a:rPr lang="el-GR" sz="3200" b="1" dirty="0"/>
              <a:t>(</a:t>
            </a:r>
            <a:r>
              <a:rPr lang="en-US" sz="3200" b="1" dirty="0"/>
              <a:t>occupations and activities</a:t>
            </a:r>
            <a:r>
              <a:rPr lang="el-GR" sz="3200" b="1" dirty="0"/>
              <a:t>)</a:t>
            </a: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defRPr/>
            </a:pPr>
            <a:r>
              <a:rPr lang="el-GR" dirty="0">
                <a:solidFill>
                  <a:schemeClr val="bg1"/>
                </a:solidFill>
              </a:rPr>
              <a:t>Πρωταρχικοί και πιο συνήθεις τύποι της </a:t>
            </a:r>
            <a:r>
              <a:rPr lang="el-GR" dirty="0" err="1">
                <a:solidFill>
                  <a:schemeClr val="bg1"/>
                </a:solidFill>
              </a:rPr>
              <a:t>εργοθεραπευτικής</a:t>
            </a:r>
            <a:r>
              <a:rPr lang="el-GR" dirty="0">
                <a:solidFill>
                  <a:schemeClr val="bg1"/>
                </a:solidFill>
              </a:rPr>
              <a:t> παρέμβασης λόγω της ισχυρής πεποίθησης των </a:t>
            </a:r>
            <a:r>
              <a:rPr lang="el-GR" dirty="0" err="1">
                <a:solidFill>
                  <a:schemeClr val="bg1"/>
                </a:solidFill>
              </a:rPr>
              <a:t>εργοθεραπευτών</a:t>
            </a:r>
            <a:r>
              <a:rPr lang="el-GR" dirty="0">
                <a:solidFill>
                  <a:schemeClr val="bg1"/>
                </a:solidFill>
              </a:rPr>
              <a:t> ότι η εμπλοκή των ατόμων σε έργα είναι θεραπευτική</a:t>
            </a:r>
          </a:p>
          <a:p>
            <a:pPr algn="just">
              <a:defRPr/>
            </a:pPr>
            <a:r>
              <a:rPr lang="el-GR" dirty="0">
                <a:solidFill>
                  <a:schemeClr val="bg1"/>
                </a:solidFill>
              </a:rPr>
              <a:t>Παιχνίδια, τέχνες και χειροτεχνίες, ηλεκτρονικούς υπολογιστές, αθλήματα, μουσική, χορό, θέατρο, παιχνίδια ρόλων, γιόγκα, κηπουρική, ζώα, δημιουργική γραφή, δραστηριότητες </a:t>
            </a:r>
            <a:r>
              <a:rPr lang="el-GR" dirty="0" err="1">
                <a:solidFill>
                  <a:schemeClr val="bg1"/>
                </a:solidFill>
              </a:rPr>
              <a:t>αυτοϋπηρέτησης</a:t>
            </a:r>
            <a:r>
              <a:rPr lang="el-GR" dirty="0">
                <a:solidFill>
                  <a:schemeClr val="bg1"/>
                </a:solidFill>
              </a:rPr>
              <a:t>, οικιακές, εργασιακές και πολλά άλλα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1 - Τίτλος"/>
          <p:cNvSpPr>
            <a:spLocks noGrp="1"/>
          </p:cNvSpPr>
          <p:nvPr>
            <p:ph type="title"/>
          </p:nvPr>
        </p:nvSpPr>
        <p:spPr/>
        <p:txBody>
          <a:bodyPr/>
          <a:lstStyle/>
          <a:p>
            <a:endParaRPr lang="el-GR"/>
          </a:p>
        </p:txBody>
      </p:sp>
      <p:sp>
        <p:nvSpPr>
          <p:cNvPr id="280579" name="2 - Θέση περιεχομένου"/>
          <p:cNvSpPr>
            <a:spLocks noGrp="1"/>
          </p:cNvSpPr>
          <p:nvPr>
            <p:ph sz="quarter" idx="2"/>
          </p:nvPr>
        </p:nvSpPr>
        <p:spPr>
          <a:xfrm>
            <a:off x="2133600" y="1143000"/>
            <a:ext cx="3886200" cy="5429250"/>
          </a:xfrm>
          <a:solidFill>
            <a:schemeClr val="accent1">
              <a:lumMod val="60000"/>
              <a:lumOff val="40000"/>
            </a:schemeClr>
          </a:solidFill>
        </p:spPr>
        <p:txBody>
          <a:bodyPr/>
          <a:lstStyle/>
          <a:p>
            <a:pPr>
              <a:defRPr/>
            </a:pPr>
            <a:r>
              <a:rPr lang="el-GR" dirty="0"/>
              <a:t>Χρήση υποκειμενικά βιωμένων δραστηριοτήτων που έχουν νόημα για το άτομο και πραγματοποιούνται μέσα στο φυσικό πλαίσιο της ζωής του</a:t>
            </a:r>
          </a:p>
          <a:p>
            <a:pPr>
              <a:defRPr/>
            </a:pPr>
            <a:r>
              <a:rPr lang="el-GR" dirty="0"/>
              <a:t>Τα ψώνια στο σούπερ μάρκετ από άτομο με ψυχιατρική διαταραχή, η χρήση της συγκοινωνίας για την επίσκεψη ενός νέου με νοητική υστέρηση σε ένα φίλο του</a:t>
            </a:r>
          </a:p>
          <a:p>
            <a:pPr>
              <a:defRPr/>
            </a:pPr>
            <a:r>
              <a:rPr lang="el-GR" dirty="0"/>
              <a:t>Η επιλογή των έργων που χρησιμοποιούνται σε αυτόν τον τύπο της παρέμβασης κατευθύνεται από το ίδιο το άτομο και όχι αποκλειστικά από τον ε/</a:t>
            </a:r>
            <a:r>
              <a:rPr lang="el-GR" dirty="0" err="1"/>
              <a:t>θτή</a:t>
            </a:r>
            <a:r>
              <a:rPr lang="el-GR" dirty="0"/>
              <a:t>  </a:t>
            </a:r>
          </a:p>
          <a:p>
            <a:pPr>
              <a:defRPr/>
            </a:pPr>
            <a:endParaRPr lang="el-GR" dirty="0"/>
          </a:p>
        </p:txBody>
      </p:sp>
      <p:sp>
        <p:nvSpPr>
          <p:cNvPr id="280580" name="3 - Θέση περιεχομένου"/>
          <p:cNvSpPr>
            <a:spLocks noGrp="1"/>
          </p:cNvSpPr>
          <p:nvPr>
            <p:ph sz="quarter" idx="4"/>
          </p:nvPr>
        </p:nvSpPr>
        <p:spPr>
          <a:xfrm>
            <a:off x="6353175" y="1143000"/>
            <a:ext cx="3886200" cy="5429250"/>
          </a:xfrm>
          <a:solidFill>
            <a:schemeClr val="accent1">
              <a:lumMod val="60000"/>
              <a:lumOff val="40000"/>
            </a:schemeClr>
          </a:solidFill>
        </p:spPr>
        <p:txBody>
          <a:bodyPr/>
          <a:lstStyle/>
          <a:p>
            <a:pPr>
              <a:defRPr/>
            </a:pPr>
            <a:r>
              <a:rPr lang="el-GR" sz="1800" dirty="0"/>
              <a:t>Χρήση σκόπιμων δραστηριοτήτων με στόχο να υποστηριχθεί η ανάπτυξη των δεξιοτήτων εκτέλεσης ή/και των μοτίβων εκτέλεσης απαραίτητα για την εμπλοκή σε έργα</a:t>
            </a:r>
          </a:p>
          <a:p>
            <a:pPr>
              <a:defRPr/>
            </a:pPr>
            <a:r>
              <a:rPr lang="el-GR" sz="1800" dirty="0"/>
              <a:t>Οι δραστηριότητες είναι μέρος των έργων και πρέπει να:</a:t>
            </a:r>
          </a:p>
          <a:p>
            <a:pPr>
              <a:buFont typeface="Wingdings" pitchFamily="2" charset="2"/>
              <a:buChar char="Ø"/>
              <a:defRPr/>
            </a:pPr>
            <a:r>
              <a:rPr lang="el-GR" sz="1800" dirty="0"/>
              <a:t>έχουν νόημα, χρησιμότητα και ενδιαφέρον για το άτομο</a:t>
            </a:r>
          </a:p>
          <a:p>
            <a:pPr>
              <a:buFont typeface="Wingdings" pitchFamily="2" charset="2"/>
              <a:buChar char="Ø"/>
              <a:defRPr/>
            </a:pPr>
            <a:r>
              <a:rPr lang="el-GR" sz="1800" dirty="0"/>
              <a:t>Απαιτούν δεξιότητες, σωματικές λειτουργίες και δομές που ο </a:t>
            </a:r>
            <a:r>
              <a:rPr lang="el-GR" sz="1800" dirty="0" err="1"/>
              <a:t>εθτής</a:t>
            </a:r>
            <a:r>
              <a:rPr lang="el-GR" sz="1800" dirty="0"/>
              <a:t> θέλει να αναπτύξει στο άτομο </a:t>
            </a:r>
          </a:p>
          <a:p>
            <a:pPr>
              <a:defRPr/>
            </a:pPr>
            <a:r>
              <a:rPr lang="el-GR" sz="1800" dirty="0"/>
              <a:t>Η  εφαρμογή μιας δραστηριότητας με κουμπώματα στα ρούχα έτσι ώστε να βελτιωθεί η εκτέλεση του έργου της ένδυσης-απόδυσης</a:t>
            </a:r>
          </a:p>
          <a:p>
            <a:pPr>
              <a:defRPr/>
            </a:pPr>
            <a:endParaRPr lang="el-GR" dirty="0"/>
          </a:p>
        </p:txBody>
      </p:sp>
      <p:sp>
        <p:nvSpPr>
          <p:cNvPr id="244741" name="4 - Θέση κειμένου"/>
          <p:cNvSpPr>
            <a:spLocks noGrp="1"/>
          </p:cNvSpPr>
          <p:nvPr>
            <p:ph type="body" sz="quarter" idx="1"/>
          </p:nvPr>
        </p:nvSpPr>
        <p:spPr>
          <a:xfrm>
            <a:off x="2133600" y="428626"/>
            <a:ext cx="3886200" cy="639763"/>
          </a:xfrm>
        </p:spPr>
        <p:txBody>
          <a:bodyPr/>
          <a:lstStyle/>
          <a:p>
            <a:pPr algn="ctr"/>
            <a:r>
              <a:rPr lang="el-GR" sz="2400"/>
              <a:t>θεραπευτική χρήση των έργων</a:t>
            </a:r>
          </a:p>
        </p:txBody>
      </p:sp>
      <p:sp>
        <p:nvSpPr>
          <p:cNvPr id="6" name="5 - Θέση κειμένου"/>
          <p:cNvSpPr>
            <a:spLocks noGrp="1"/>
          </p:cNvSpPr>
          <p:nvPr>
            <p:ph type="body" sz="quarter" idx="3"/>
          </p:nvPr>
        </p:nvSpPr>
        <p:spPr>
          <a:xfrm>
            <a:off x="6324600" y="428626"/>
            <a:ext cx="3886200" cy="639763"/>
          </a:xfrm>
          <a:solidFill>
            <a:schemeClr val="accent2">
              <a:lumMod val="75000"/>
            </a:schemeClr>
          </a:solidFill>
        </p:spPr>
        <p:txBody>
          <a:bodyPr/>
          <a:lstStyle/>
          <a:p>
            <a:pPr algn="ctr">
              <a:defRPr/>
            </a:pPr>
            <a:r>
              <a:rPr lang="el-GR" sz="2400" dirty="0"/>
              <a:t>θεραπευτική χρήση δραστηριοτήτων</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defRPr/>
            </a:pPr>
            <a:r>
              <a:rPr lang="el-GR" sz="3200" b="1" dirty="0"/>
              <a:t>Πώς αναπτύσσονται οι δεξιότητες εκτέλεσης?</a:t>
            </a:r>
          </a:p>
        </p:txBody>
      </p:sp>
      <p:sp>
        <p:nvSpPr>
          <p:cNvPr id="185347"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buFont typeface="Wingdings" pitchFamily="2" charset="2"/>
              <a:buChar char="Ø"/>
              <a:defRPr/>
            </a:pPr>
            <a:r>
              <a:rPr lang="el-GR" sz="3200" dirty="0">
                <a:solidFill>
                  <a:schemeClr val="bg1"/>
                </a:solidFill>
              </a:rPr>
              <a:t>Στην ανάπτυξη των δεξιοτήτων εκτέλεσης, συμβάλλουν οι σωματικές λειτουργίες και δομές του ατόμου, το περιβάλλον του αλλά και η ίδια η εμπειρία του έργου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5347">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53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animBg="1"/>
    </p:bld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2063751" y="260350"/>
            <a:ext cx="4462463" cy="990600"/>
          </a:xfrm>
          <a:solidFill>
            <a:schemeClr val="accent1">
              <a:lumMod val="60000"/>
              <a:lumOff val="40000"/>
            </a:schemeClr>
          </a:solidFill>
        </p:spPr>
        <p:txBody>
          <a:bodyPr/>
          <a:lstStyle/>
          <a:p>
            <a:pPr algn="ctr">
              <a:defRPr/>
            </a:pPr>
            <a:r>
              <a:rPr lang="el-GR" sz="2400" b="1" dirty="0"/>
              <a:t>Διαβάθμιση και προσαρμογή έργου/δραστηριότητας </a:t>
            </a:r>
          </a:p>
        </p:txBody>
      </p:sp>
      <p:sp>
        <p:nvSpPr>
          <p:cNvPr id="8" name="7 - Θέση περιεχομένου"/>
          <p:cNvSpPr>
            <a:spLocks noGrp="1"/>
          </p:cNvSpPr>
          <p:nvPr>
            <p:ph sz="quarter" idx="1"/>
          </p:nvPr>
        </p:nvSpPr>
        <p:spPr>
          <a:xfrm>
            <a:off x="1919288" y="1773238"/>
            <a:ext cx="8153400" cy="4856162"/>
          </a:xfrm>
          <a:solidFill>
            <a:schemeClr val="accent2">
              <a:lumMod val="75000"/>
            </a:schemeClr>
          </a:solidFill>
        </p:spPr>
        <p:txBody>
          <a:bodyPr/>
          <a:lstStyle/>
          <a:p>
            <a:pPr algn="just">
              <a:defRPr/>
            </a:pPr>
            <a:r>
              <a:rPr lang="el-GR" dirty="0">
                <a:solidFill>
                  <a:schemeClr val="bg1"/>
                </a:solidFill>
              </a:rPr>
              <a:t>Η </a:t>
            </a:r>
            <a:r>
              <a:rPr lang="el-GR" b="1" dirty="0">
                <a:solidFill>
                  <a:schemeClr val="bg1"/>
                </a:solidFill>
              </a:rPr>
              <a:t>διαβάθμιση</a:t>
            </a:r>
            <a:r>
              <a:rPr lang="el-GR" dirty="0">
                <a:solidFill>
                  <a:schemeClr val="bg1"/>
                </a:solidFill>
              </a:rPr>
              <a:t> (</a:t>
            </a:r>
            <a:r>
              <a:rPr lang="en-US" dirty="0">
                <a:solidFill>
                  <a:schemeClr val="bg1"/>
                </a:solidFill>
              </a:rPr>
              <a:t>grading</a:t>
            </a:r>
            <a:r>
              <a:rPr lang="el-GR" dirty="0">
                <a:solidFill>
                  <a:schemeClr val="bg1"/>
                </a:solidFill>
              </a:rPr>
              <a:t>) αναφέρεται στη συστηματική αύξηση ή μείωση των απαιτήσεων μιας δραστηριότητας/έργου προκειμένου να μειωθούν οι απαιτήσεις της και να καταφέρει να την εκτελέσει το άτομο</a:t>
            </a:r>
          </a:p>
          <a:p>
            <a:pPr algn="just">
              <a:defRPr/>
            </a:pPr>
            <a:r>
              <a:rPr lang="el-GR" dirty="0">
                <a:solidFill>
                  <a:schemeClr val="bg1"/>
                </a:solidFill>
              </a:rPr>
              <a:t>Παράδειγμα: η σταδιακή εμπλοκή ατόμου που έκανε εγχείρηση καρδιάς σε δραστηριότητες ολοένα και πιο απαιτητικές σε σχέση με τις κινητικές, αναπνευστικές, καρδιολογικές λειτουργίες</a:t>
            </a:r>
          </a:p>
          <a:p>
            <a:pPr algn="just">
              <a:defRPr/>
            </a:pPr>
            <a:r>
              <a:rPr lang="el-GR" dirty="0">
                <a:solidFill>
                  <a:schemeClr val="bg1"/>
                </a:solidFill>
              </a:rPr>
              <a:t>Η διαβάθμιση περιλαμβάνει την αλλαγή της διαδικασίας, του περιβάλλοντος, των υλικών ή των εργαλείων που χρησιμοποιούνται σε μια δραστηριότητα ή έργο</a:t>
            </a:r>
          </a:p>
          <a:p>
            <a:pPr algn="just">
              <a:defRPr/>
            </a:pPr>
            <a:r>
              <a:rPr lang="el-GR" dirty="0">
                <a:solidFill>
                  <a:schemeClr val="bg1"/>
                </a:solidFill>
              </a:rPr>
              <a:t> Τα έργα και οι δραστηριότητες διαβαθμίζονται κατά τη θεραπεία με στόχο να παρέχουν «την ακριβώς κατάλληλη πρόκληση στο άτομο».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1 - Τίτλος"/>
          <p:cNvSpPr>
            <a:spLocks noGrp="1"/>
          </p:cNvSpPr>
          <p:nvPr>
            <p:ph type="title"/>
          </p:nvPr>
        </p:nvSpPr>
        <p:spPr>
          <a:xfrm>
            <a:off x="2136775" y="228600"/>
            <a:ext cx="8153400" cy="990600"/>
          </a:xfrm>
        </p:spPr>
        <p:txBody>
          <a:bodyPr/>
          <a:lstStyle/>
          <a:p>
            <a:endParaRPr lang="el-G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defRPr/>
            </a:pPr>
            <a:r>
              <a:rPr lang="el-GR" dirty="0">
                <a:solidFill>
                  <a:schemeClr val="bg1"/>
                </a:solidFill>
              </a:rPr>
              <a:t>Η </a:t>
            </a:r>
            <a:r>
              <a:rPr lang="el-GR" b="1" dirty="0">
                <a:solidFill>
                  <a:schemeClr val="bg1"/>
                </a:solidFill>
              </a:rPr>
              <a:t>προσαρμογή</a:t>
            </a:r>
            <a:r>
              <a:rPr lang="el-GR" dirty="0">
                <a:solidFill>
                  <a:schemeClr val="bg1"/>
                </a:solidFill>
              </a:rPr>
              <a:t> είναι η διαδικασία αλλαγής ενός στοιχείου μιας δραστηριότητας ή του περιβάλλοντος με στόχο το άτομο να καταφέρει να την εκτελέσει με επιτυχία και το άτομο να φτάσει στο υψηλότερο επίπεδο εκτέλεσης</a:t>
            </a:r>
          </a:p>
          <a:p>
            <a:pPr algn="just">
              <a:buClr>
                <a:schemeClr val="bg1"/>
              </a:buClr>
              <a:defRPr/>
            </a:pPr>
            <a:r>
              <a:rPr lang="el-GR" dirty="0">
                <a:solidFill>
                  <a:schemeClr val="bg1"/>
                </a:solidFill>
              </a:rPr>
              <a:t>Η προσαρμογή περιλαμβάνει τροποποίηση ή/και χρήση βοηθητικής τεχνολογίας, βοηθημάτων, προσαρμογών ή εναλλακτικών στρατηγικών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sz="3200" b="1" dirty="0"/>
              <a:t>Άλλοι τύποι </a:t>
            </a:r>
            <a:r>
              <a:rPr lang="el-GR" sz="3200" b="1" dirty="0" err="1"/>
              <a:t>εθκής</a:t>
            </a:r>
            <a:r>
              <a:rPr lang="el-GR" sz="3200" b="1" dirty="0"/>
              <a:t> παρέμβασης </a:t>
            </a:r>
          </a:p>
        </p:txBody>
      </p:sp>
      <p:sp>
        <p:nvSpPr>
          <p:cNvPr id="3" name="2 - Θέση περιεχομένου"/>
          <p:cNvSpPr>
            <a:spLocks noGrp="1"/>
          </p:cNvSpPr>
          <p:nvPr>
            <p:ph sz="quarter" idx="1"/>
          </p:nvPr>
        </p:nvSpPr>
        <p:spPr>
          <a:xfrm>
            <a:off x="2136775" y="1600200"/>
            <a:ext cx="8153400" cy="4972050"/>
          </a:xfrm>
          <a:solidFill>
            <a:schemeClr val="accent2">
              <a:lumMod val="75000"/>
            </a:schemeClr>
          </a:solidFill>
        </p:spPr>
        <p:txBody>
          <a:bodyPr/>
          <a:lstStyle/>
          <a:p>
            <a:pPr algn="just">
              <a:defRPr/>
            </a:pPr>
            <a:r>
              <a:rPr lang="el-GR" sz="2400" dirty="0">
                <a:solidFill>
                  <a:schemeClr val="bg1"/>
                </a:solidFill>
              </a:rPr>
              <a:t>Οι </a:t>
            </a:r>
            <a:r>
              <a:rPr lang="el-GR" sz="2400" b="1" dirty="0">
                <a:solidFill>
                  <a:schemeClr val="bg1"/>
                </a:solidFill>
              </a:rPr>
              <a:t>μέθοδοι και δράσεις προετοιμασίας</a:t>
            </a:r>
            <a:r>
              <a:rPr lang="el-GR" sz="2400" dirty="0">
                <a:solidFill>
                  <a:schemeClr val="bg1"/>
                </a:solidFill>
              </a:rPr>
              <a:t> (</a:t>
            </a:r>
            <a:r>
              <a:rPr lang="en-US" sz="2400" dirty="0">
                <a:solidFill>
                  <a:schemeClr val="bg1"/>
                </a:solidFill>
              </a:rPr>
              <a:t>preparatory methods and tasks</a:t>
            </a:r>
            <a:r>
              <a:rPr lang="el-GR" sz="2400" dirty="0">
                <a:solidFill>
                  <a:schemeClr val="bg1"/>
                </a:solidFill>
              </a:rPr>
              <a:t>) χρησιμοποιούνται για να προετοιμάσουν το άτομο να εκτελέσει ένα έργο</a:t>
            </a:r>
          </a:p>
          <a:p>
            <a:pPr algn="just">
              <a:defRPr/>
            </a:pPr>
            <a:r>
              <a:rPr lang="el-GR" sz="2400" dirty="0">
                <a:solidFill>
                  <a:schemeClr val="bg1"/>
                </a:solidFill>
              </a:rPr>
              <a:t>Εφαρμόζονται είτε στην αρχή μιας συνεδρίας, είτε ταυτόχρονα με τα θεραπευτικά έργα και τις δραστηριότητες, είτε συστήνονται στο σπίτι του ατόμου για να υποστηρίξουν την καθημερινή του εκτέλεση</a:t>
            </a:r>
          </a:p>
          <a:p>
            <a:pPr algn="just">
              <a:buFont typeface="Wingdings" pitchFamily="2" charset="2"/>
              <a:buChar char="Ø"/>
              <a:defRPr/>
            </a:pPr>
            <a:r>
              <a:rPr lang="el-GR" sz="2400" dirty="0">
                <a:solidFill>
                  <a:schemeClr val="bg1"/>
                </a:solidFill>
              </a:rPr>
              <a:t>Μεθόδους προετοιμασίας</a:t>
            </a:r>
          </a:p>
          <a:p>
            <a:pPr>
              <a:buFont typeface="Wingdings" pitchFamily="2" charset="2"/>
              <a:buChar char="Ø"/>
              <a:defRPr/>
            </a:pPr>
            <a:r>
              <a:rPr lang="el-GR" sz="2400" dirty="0">
                <a:solidFill>
                  <a:schemeClr val="bg1"/>
                </a:solidFill>
              </a:rPr>
              <a:t> Νάρθηκες</a:t>
            </a:r>
          </a:p>
          <a:p>
            <a:pPr>
              <a:buFont typeface="Wingdings" pitchFamily="2" charset="2"/>
              <a:buChar char="Ø"/>
              <a:defRPr/>
            </a:pPr>
            <a:r>
              <a:rPr lang="el-GR" sz="2400" dirty="0">
                <a:solidFill>
                  <a:schemeClr val="bg1"/>
                </a:solidFill>
              </a:rPr>
              <a:t>Βοηθητική τεχνολογία και τροποποιήσεις περιβάλλοντος</a:t>
            </a:r>
          </a:p>
          <a:p>
            <a:pPr>
              <a:buFont typeface="Wingdings" pitchFamily="2" charset="2"/>
              <a:buChar char="Ø"/>
              <a:defRPr/>
            </a:pPr>
            <a:r>
              <a:rPr lang="el-GR" sz="2400" dirty="0">
                <a:solidFill>
                  <a:schemeClr val="bg1"/>
                </a:solidFill>
              </a:rPr>
              <a:t>Τροχήλατα βοηθήματα βάδισης</a:t>
            </a:r>
          </a:p>
          <a:p>
            <a:pPr>
              <a:buFont typeface="Wingdings" pitchFamily="2" charset="2"/>
              <a:buChar char="Ø"/>
              <a:defRPr/>
            </a:pPr>
            <a:r>
              <a:rPr lang="el-GR" sz="2400" dirty="0">
                <a:solidFill>
                  <a:schemeClr val="bg1"/>
                </a:solidFill>
              </a:rPr>
              <a:t>Ενέργειες προετοιμασίας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defRPr/>
            </a:pPr>
            <a:r>
              <a:rPr lang="el-GR" sz="3200" b="1" dirty="0"/>
              <a:t>…άλλοι θεραπευτικοί τύποι παρέμβασης </a:t>
            </a:r>
          </a:p>
        </p:txBody>
      </p:sp>
      <p:sp>
        <p:nvSpPr>
          <p:cNvPr id="3" name="2 - Θέση περιεχομένου"/>
          <p:cNvSpPr>
            <a:spLocks noGrp="1"/>
          </p:cNvSpPr>
          <p:nvPr>
            <p:ph sz="quarter" idx="1"/>
          </p:nvPr>
        </p:nvSpPr>
        <p:spPr>
          <a:xfrm>
            <a:off x="2136775" y="1600200"/>
            <a:ext cx="8153400" cy="4852988"/>
          </a:xfrm>
          <a:solidFill>
            <a:schemeClr val="accent2">
              <a:lumMod val="75000"/>
            </a:schemeClr>
          </a:solidFill>
        </p:spPr>
        <p:txBody>
          <a:bodyPr/>
          <a:lstStyle/>
          <a:p>
            <a:pPr algn="just">
              <a:defRPr/>
            </a:pPr>
            <a:r>
              <a:rPr lang="el-GR" dirty="0">
                <a:solidFill>
                  <a:schemeClr val="bg1"/>
                </a:solidFill>
              </a:rPr>
              <a:t>Ε</a:t>
            </a:r>
            <a:r>
              <a:rPr lang="el-GR" b="1" dirty="0">
                <a:solidFill>
                  <a:schemeClr val="bg1"/>
                </a:solidFill>
              </a:rPr>
              <a:t>κπαίδευση και εξάσκηση</a:t>
            </a:r>
            <a:r>
              <a:rPr lang="el-GR" dirty="0">
                <a:solidFill>
                  <a:schemeClr val="bg1"/>
                </a:solidFill>
              </a:rPr>
              <a:t> (</a:t>
            </a:r>
            <a:r>
              <a:rPr lang="en-US" dirty="0">
                <a:solidFill>
                  <a:schemeClr val="bg1"/>
                </a:solidFill>
              </a:rPr>
              <a:t>education and training</a:t>
            </a:r>
            <a:r>
              <a:rPr lang="el-GR" dirty="0">
                <a:solidFill>
                  <a:schemeClr val="bg1"/>
                </a:solidFill>
              </a:rPr>
              <a:t>): α) στη μεταφορά γνώσεων και πληροφοριών στο άτομο σχετικά με το έργο, την υγεία, την ευημερία και τη συμμετοχή (εκπαίδευση) και β) στη διευκόλυνση της κατάκτησης συγκεκριμένων δεξιοτήτων για την επίτευξη στόχων σε μια κατάσταση πραγματικής ζωής (εξάσκηση)</a:t>
            </a:r>
          </a:p>
          <a:p>
            <a:pPr algn="just">
              <a:defRPr/>
            </a:pPr>
            <a:r>
              <a:rPr lang="el-GR" b="1" dirty="0">
                <a:solidFill>
                  <a:schemeClr val="bg1"/>
                </a:solidFill>
              </a:rPr>
              <a:t>Ομαδική παρέμβαση </a:t>
            </a:r>
            <a:r>
              <a:rPr lang="el-GR" dirty="0">
                <a:solidFill>
                  <a:schemeClr val="bg1"/>
                </a:solidFill>
              </a:rPr>
              <a:t>(</a:t>
            </a:r>
            <a:r>
              <a:rPr lang="en-US" dirty="0">
                <a:solidFill>
                  <a:schemeClr val="bg1"/>
                </a:solidFill>
              </a:rPr>
              <a:t>group intervention</a:t>
            </a:r>
            <a:r>
              <a:rPr lang="el-GR" dirty="0">
                <a:solidFill>
                  <a:schemeClr val="bg1"/>
                </a:solidFill>
              </a:rPr>
              <a:t>)</a:t>
            </a:r>
            <a:r>
              <a:rPr lang="el-GR" b="1" dirty="0">
                <a:solidFill>
                  <a:schemeClr val="bg1"/>
                </a:solidFill>
              </a:rPr>
              <a:t> </a:t>
            </a:r>
            <a:r>
              <a:rPr lang="el-GR" dirty="0">
                <a:solidFill>
                  <a:schemeClr val="bg1"/>
                </a:solidFill>
              </a:rPr>
              <a:t>αναφέρεται στη</a:t>
            </a:r>
            <a:r>
              <a:rPr lang="el-GR" b="1" dirty="0">
                <a:solidFill>
                  <a:schemeClr val="bg1"/>
                </a:solidFill>
              </a:rPr>
              <a:t> </a:t>
            </a:r>
            <a:r>
              <a:rPr lang="el-GR" dirty="0">
                <a:solidFill>
                  <a:schemeClr val="bg1"/>
                </a:solidFill>
              </a:rPr>
              <a:t>χρήση ξεχωριστής γνώσης και τεχνικών καθοδήγησης για να διευκολυνθεί η μάθηση και η απόκτηση δεξιοτήτων μέσα από τα δυναμικά της ομάδας και της κοινωνικής αλληλεπίδρασης</a:t>
            </a:r>
          </a:p>
          <a:p>
            <a:pPr algn="just">
              <a:defRPr/>
            </a:pPr>
            <a:r>
              <a:rPr lang="el-GR" dirty="0">
                <a:solidFill>
                  <a:schemeClr val="bg1"/>
                </a:solidFill>
              </a:rPr>
              <a:t>Η </a:t>
            </a:r>
            <a:r>
              <a:rPr lang="el-GR" b="1" dirty="0">
                <a:solidFill>
                  <a:schemeClr val="bg1"/>
                </a:solidFill>
              </a:rPr>
              <a:t>εκπροσώπηση</a:t>
            </a:r>
            <a:r>
              <a:rPr lang="el-GR" dirty="0">
                <a:solidFill>
                  <a:schemeClr val="bg1"/>
                </a:solidFill>
              </a:rPr>
              <a:t> (</a:t>
            </a:r>
            <a:r>
              <a:rPr lang="en-US" dirty="0">
                <a:solidFill>
                  <a:schemeClr val="bg1"/>
                </a:solidFill>
              </a:rPr>
              <a:t>advocacy</a:t>
            </a:r>
            <a:r>
              <a:rPr lang="el-GR" dirty="0">
                <a:solidFill>
                  <a:schemeClr val="bg1"/>
                </a:solidFill>
              </a:rPr>
              <a:t>) αναφέρεται στις προσπάθειες είτε του θεραπευτή είτε του ατόμου, οι οποίες στοχεύουν στην προώθηση του δικαιώματος των ατόμων στη συμμετοχή σε έργα και ενδυναμώνουν τα άτομα να αναζητούν και να αποκτούν τα μέσα για πλήρη συμμετοχή στα έργα της καθημερινής τους ζωής</a:t>
            </a:r>
          </a:p>
          <a:p>
            <a:pPr algn="just">
              <a:defRPr/>
            </a:pPr>
            <a:endParaRPr lang="el-GR" sz="2400" dirty="0">
              <a:solidFill>
                <a:schemeClr val="bg1"/>
              </a:solidFill>
            </a:endParaRPr>
          </a:p>
          <a:p>
            <a:pPr algn="just">
              <a:defRPr/>
            </a:pPr>
            <a:endParaRPr lang="el-GR" sz="2400" dirty="0">
              <a:solidFill>
                <a:schemeClr val="bg1"/>
              </a:solidFill>
            </a:endParaRPr>
          </a:p>
          <a:p>
            <a:pPr>
              <a:defRPr/>
            </a:pPr>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36775" y="228600"/>
            <a:ext cx="8153400" cy="990600"/>
          </a:xfrm>
          <a:solidFill>
            <a:schemeClr val="accent1">
              <a:lumMod val="60000"/>
              <a:lumOff val="40000"/>
            </a:schemeClr>
          </a:solidFill>
        </p:spPr>
        <p:txBody>
          <a:bodyPr/>
          <a:lstStyle/>
          <a:p>
            <a:pPr algn="ctr">
              <a:defRPr/>
            </a:pPr>
            <a:r>
              <a:rPr lang="el-GR" b="1" dirty="0"/>
              <a:t>Β. ΕΦΑΡΜΟΓΗ ΠΑΡΕΜΒΑΣΗΣ</a:t>
            </a:r>
          </a:p>
        </p:txBody>
      </p:sp>
      <p:sp>
        <p:nvSpPr>
          <p:cNvPr id="3" name="2 - Θέση περιεχομένου"/>
          <p:cNvSpPr>
            <a:spLocks noGrp="1"/>
          </p:cNvSpPr>
          <p:nvPr>
            <p:ph sz="quarter" idx="1"/>
          </p:nvPr>
        </p:nvSpPr>
        <p:spPr>
          <a:xfrm>
            <a:off x="2136775" y="1428750"/>
            <a:ext cx="8153400" cy="5143500"/>
          </a:xfrm>
          <a:solidFill>
            <a:schemeClr val="accent2">
              <a:lumMod val="75000"/>
            </a:schemeClr>
          </a:solidFill>
        </p:spPr>
        <p:txBody>
          <a:bodyPr/>
          <a:lstStyle/>
          <a:p>
            <a:pPr algn="just">
              <a:defRPr/>
            </a:pPr>
            <a:r>
              <a:rPr lang="el-GR" dirty="0">
                <a:solidFill>
                  <a:schemeClr val="bg1"/>
                </a:solidFill>
              </a:rPr>
              <a:t>Διαδικασία εκτέλεσης του σχεδίου παρέμβασης προκειμένου να επιτευχθούν οι στόχοι</a:t>
            </a:r>
          </a:p>
          <a:p>
            <a:pPr algn="just">
              <a:defRPr/>
            </a:pPr>
            <a:r>
              <a:rPr lang="el-GR" dirty="0">
                <a:solidFill>
                  <a:schemeClr val="bg1"/>
                </a:solidFill>
              </a:rPr>
              <a:t>Η εφαρμογή της παρέμβασης περιλαμβάνει δύο στάδια:  </a:t>
            </a:r>
          </a:p>
          <a:p>
            <a:pPr algn="just">
              <a:buFont typeface="Wingdings" pitchFamily="2" charset="2"/>
              <a:buChar char="Ø"/>
              <a:defRPr/>
            </a:pPr>
            <a:r>
              <a:rPr lang="el-GR" dirty="0">
                <a:solidFill>
                  <a:schemeClr val="bg1"/>
                </a:solidFill>
              </a:rPr>
              <a:t>Εφαρμογή του/των τύπου/τύπων της </a:t>
            </a:r>
            <a:r>
              <a:rPr lang="el-GR" dirty="0" err="1">
                <a:solidFill>
                  <a:schemeClr val="bg1"/>
                </a:solidFill>
              </a:rPr>
              <a:t>εργοθεραπευτικής</a:t>
            </a:r>
            <a:r>
              <a:rPr lang="el-GR" dirty="0">
                <a:solidFill>
                  <a:schemeClr val="bg1"/>
                </a:solidFill>
              </a:rPr>
              <a:t> παρέμβασης</a:t>
            </a:r>
          </a:p>
          <a:p>
            <a:pPr algn="just">
              <a:buFont typeface="Wingdings" pitchFamily="2" charset="2"/>
              <a:buChar char="Ø"/>
              <a:defRPr/>
            </a:pPr>
            <a:r>
              <a:rPr lang="el-GR" dirty="0">
                <a:solidFill>
                  <a:schemeClr val="bg1"/>
                </a:solidFill>
              </a:rPr>
              <a:t>Έλεγχο της ανταπόκρισης του ατόμου στους συγκεκριμένους τύπους παρέμβασης μέσα από μια συνεχή αξιολόγηση και επαναξιολόγηση της προόδου του ατόμου σε σχέση με τους στόχους που έχουν τεθεί </a:t>
            </a:r>
          </a:p>
          <a:p>
            <a:pPr>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1 - Τίτλος"/>
          <p:cNvSpPr>
            <a:spLocks noGrp="1"/>
          </p:cNvSpPr>
          <p:nvPr>
            <p:ph type="title"/>
          </p:nvPr>
        </p:nvSpPr>
        <p:spPr>
          <a:xfrm>
            <a:off x="2136775" y="228600"/>
            <a:ext cx="8153400" cy="990600"/>
          </a:xfrm>
        </p:spPr>
        <p:txBody>
          <a:bodyPr/>
          <a:lstStyle/>
          <a:p>
            <a:endParaRPr lang="el-GR"/>
          </a:p>
        </p:txBody>
      </p:sp>
      <p:sp>
        <p:nvSpPr>
          <p:cNvPr id="3" name="2 - Θέση περιεχομένου"/>
          <p:cNvSpPr>
            <a:spLocks noGrp="1"/>
          </p:cNvSpPr>
          <p:nvPr>
            <p:ph sz="quarter" idx="1"/>
          </p:nvPr>
        </p:nvSpPr>
        <p:spPr>
          <a:xfrm>
            <a:off x="2136775" y="1600200"/>
            <a:ext cx="8153400" cy="4495800"/>
          </a:xfrm>
          <a:solidFill>
            <a:schemeClr val="accent2">
              <a:lumMod val="75000"/>
            </a:schemeClr>
          </a:solidFill>
        </p:spPr>
        <p:txBody>
          <a:bodyPr/>
          <a:lstStyle/>
          <a:p>
            <a:pPr algn="just">
              <a:buClr>
                <a:schemeClr val="bg1"/>
              </a:buClr>
              <a:defRPr/>
            </a:pPr>
            <a:r>
              <a:rPr lang="el-GR" dirty="0">
                <a:solidFill>
                  <a:schemeClr val="bg1"/>
                </a:solidFill>
              </a:rPr>
              <a:t>Τα στάδια αυτά στην πραγματικότητα δεν συμβαίνουν χωριστά, αλλά ταυτόχρονα </a:t>
            </a:r>
          </a:p>
          <a:p>
            <a:pPr algn="just">
              <a:buClr>
                <a:schemeClr val="bg1"/>
              </a:buClr>
              <a:defRPr/>
            </a:pPr>
            <a:r>
              <a:rPr lang="el-GR" dirty="0">
                <a:solidFill>
                  <a:schemeClr val="bg1"/>
                </a:solidFill>
              </a:rPr>
              <a:t>ο </a:t>
            </a:r>
            <a:r>
              <a:rPr lang="el-GR" dirty="0" err="1">
                <a:solidFill>
                  <a:schemeClr val="bg1"/>
                </a:solidFill>
              </a:rPr>
              <a:t>εθτής</a:t>
            </a:r>
            <a:r>
              <a:rPr lang="el-GR" dirty="0">
                <a:solidFill>
                  <a:schemeClr val="bg1"/>
                </a:solidFill>
              </a:rPr>
              <a:t> σε κάθε θεραπευτική συνεδρία ελέγχει αν οι στρατηγικές παρέμβασης που χρησιμοποίησε απέδωσαν σε σχέση με τα αναμενόμενα θεραπευτικά αποτελέσματα</a:t>
            </a:r>
          </a:p>
          <a:p>
            <a:pPr algn="just">
              <a:buClr>
                <a:schemeClr val="bg1"/>
              </a:buClr>
              <a:defRPr/>
            </a:pPr>
            <a:r>
              <a:rPr lang="el-GR" dirty="0">
                <a:solidFill>
                  <a:schemeClr val="bg1"/>
                </a:solidFill>
              </a:rPr>
              <a:t>Αυτό γίνεται μέσα από την παρατήρηση και καταγραφή των αλλαγών στην εκτέλεση έργου που παρουσιάζει το άτομο σε κάθε συνεδρία</a:t>
            </a:r>
          </a:p>
          <a:p>
            <a:pPr algn="just">
              <a:buClr>
                <a:schemeClr val="bg1"/>
              </a:buClr>
              <a:defRPr/>
            </a:pPr>
            <a:r>
              <a:rPr lang="el-GR" dirty="0">
                <a:solidFill>
                  <a:schemeClr val="bg1"/>
                </a:solidFill>
              </a:rPr>
              <a:t>Δραστηριότητα παιχνιδιού με πλαστελίνη, που εφαρμόζεται για την ανάπτυξη της δεξιότητας της σύλληψης του μαρκαδόρου σε παιδί με δυσκολίες γραφής, μπορεί είτε να μην έγινε αποδεκτή από το παιδί είτε να μην έχει την αναμενόμενη απόδοση στη βελτίωση της σύλληψης του μαρκαδόρου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1 - Τίτλος"/>
          <p:cNvSpPr>
            <a:spLocks noGrp="1"/>
          </p:cNvSpPr>
          <p:nvPr>
            <p:ph type="title"/>
          </p:nvPr>
        </p:nvSpPr>
        <p:spPr>
          <a:xfrm>
            <a:off x="2136775" y="228600"/>
            <a:ext cx="8153400" cy="990600"/>
          </a:xfrm>
        </p:spPr>
        <p:txBody>
          <a:bodyPr/>
          <a:lstStyle/>
          <a:p>
            <a:endParaRPr lang="el-GR"/>
          </a:p>
        </p:txBody>
      </p:sp>
      <p:sp>
        <p:nvSpPr>
          <p:cNvPr id="251907" name="2 - Θέση περιεχομένου"/>
          <p:cNvSpPr>
            <a:spLocks noGrp="1"/>
          </p:cNvSpPr>
          <p:nvPr>
            <p:ph sz="quarter" idx="1"/>
          </p:nvPr>
        </p:nvSpPr>
        <p:spPr>
          <a:xfrm>
            <a:off x="2136775" y="1600200"/>
            <a:ext cx="8153400" cy="4495800"/>
          </a:xfrm>
          <a:solidFill>
            <a:schemeClr val="accent2"/>
          </a:solidFill>
        </p:spPr>
        <p:txBody>
          <a:bodyPr/>
          <a:lstStyle/>
          <a:p>
            <a:pPr algn="just"/>
            <a:r>
              <a:rPr lang="el-GR" sz="3200">
                <a:solidFill>
                  <a:schemeClr val="bg1"/>
                </a:solidFill>
              </a:rPr>
              <a:t>Ο θεραπευτής οφείλει σε κάθε συνεδρία και σε κάθε θεραπευτική δραστηριότητα που χρησιμοποιεί να ελέγχει και να καταγράφει το αποτέλεσμά της στην εκτέλεση έργου του ατόμου έτσι ώστε να αλλάζει τον τρόπο παρέμβασης αν αυτός δεν επιφέρει τα αναμενόμενα θεραπευτικά αποτελέσματα</a:t>
            </a:r>
          </a:p>
          <a:p>
            <a:endParaRPr lang="el-GR"/>
          </a:p>
        </p:txBody>
      </p:sp>
    </p:spTree>
  </p:cSld>
  <p:clrMapOvr>
    <a:masterClrMapping/>
  </p:clrMapOvr>
</p:sld>
</file>

<file path=ppt/theme/theme1.xml><?xml version="1.0" encoding="utf-8"?>
<a:theme xmlns:a="http://schemas.openxmlformats.org/drawingml/2006/main" name="Πλαίσιο">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Office_36805196_TF00804820.potx" id="{3558FF3D-AC1B-4298-A598-BE893E76F607}" vid="{61321D3B-68C6-4D07-82F6-BD2D7C37FD2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A9C098-A058-4A59-AA77-E2402053F600}">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8CEA0254-3646-4633-AE89-92733C2D6975}">
  <ds:schemaRefs>
    <ds:schemaRef ds:uri="http://schemas.microsoft.com/sharepoint/v3/contenttype/forms"/>
  </ds:schemaRefs>
</ds:datastoreItem>
</file>

<file path=customXml/itemProps3.xml><?xml version="1.0" encoding="utf-8"?>
<ds:datastoreItem xmlns:ds="http://schemas.openxmlformats.org/officeDocument/2006/customXml" ds:itemID="{0BD8AF61-0EFE-4B67-AC63-165AA360F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Σχεδίαση Πλαίσιο</Template>
  <TotalTime>5</TotalTime>
  <Words>7367</Words>
  <Application>Microsoft Office PowerPoint</Application>
  <PresentationFormat>Ευρεία οθόνη</PresentationFormat>
  <Paragraphs>504</Paragraphs>
  <Slides>96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96</vt:i4>
      </vt:variant>
    </vt:vector>
  </HeadingPairs>
  <TitlesOfParts>
    <vt:vector size="101" baseType="lpstr">
      <vt:lpstr>Calibri</vt:lpstr>
      <vt:lpstr>Corbel</vt:lpstr>
      <vt:lpstr>Wingdings</vt:lpstr>
      <vt:lpstr>Wingdings 2</vt:lpstr>
      <vt:lpstr>Πλαίσιο</vt:lpstr>
      <vt:lpstr>Τομείς του Πεδίου της Εργοθεραπείας </vt:lpstr>
      <vt:lpstr>Παρουσίαση του PowerPoint</vt:lpstr>
      <vt:lpstr>ΕΡΓΑ</vt:lpstr>
      <vt:lpstr>ΔΕΞΙΟΤΗΤΕΣ ΕΚΤΕΛΕΣΗΣ </vt:lpstr>
      <vt:lpstr>Κινητικές Δεξιότητες </vt:lpstr>
      <vt:lpstr>Δεξιότητες επεξεργασίας</vt:lpstr>
      <vt:lpstr>Δεξιότητες κοινωνικής αλληλεπίδρασης</vt:lpstr>
      <vt:lpstr>Σχετικά με τις δεξιότητες εκτέλεσης, ισχύουν τα παρακάτω</vt:lpstr>
      <vt:lpstr>Πώς αναπτύσσονται οι δεξιότητες εκτέλεσης?</vt:lpstr>
      <vt:lpstr>ΠΑΡΑΓΟΝΤΕΣ ΑΤΟΜΟΥ</vt:lpstr>
      <vt:lpstr>Αξίες </vt:lpstr>
      <vt:lpstr>Πεποιθήσεις </vt:lpstr>
      <vt:lpstr>Πνευματικότητα (spirituality)</vt:lpstr>
      <vt:lpstr>Σωματικές Λειτουργίες (Body functions)</vt:lpstr>
      <vt:lpstr>Διαφορές μεταξύ σωματικών λειτουργιών και δεξιοτήτων εκτέλεσης </vt:lpstr>
      <vt:lpstr>Σωματικές Δομές</vt:lpstr>
      <vt:lpstr>Σχετικά με τις σωματικές δομές και λειτουργίες</vt:lpstr>
      <vt:lpstr>Μοτίβα Εκτέλεσης Έργου</vt:lpstr>
      <vt:lpstr>Συνήθειες (habits)</vt:lpstr>
      <vt:lpstr>Ρουτίνες (routines)</vt:lpstr>
      <vt:lpstr>Παρουσίαση του PowerPoint</vt:lpstr>
      <vt:lpstr>Τελετουργίες (rituals)</vt:lpstr>
      <vt:lpstr>Ρόλοι (roles)</vt:lpstr>
      <vt:lpstr>Σημαντικές παραδοχές για τα μοτίβα</vt:lpstr>
      <vt:lpstr>Πλαίσιο και Περιβάλλον</vt:lpstr>
      <vt:lpstr>Φυσικό περιβάλλον</vt:lpstr>
      <vt:lpstr>Φυσικό περιβάλλον και συμμετοχή σε έργα</vt:lpstr>
      <vt:lpstr>Κοινωνικό Περιβάλλον</vt:lpstr>
      <vt:lpstr>Κοινωνικό περιβάλλον και συμμετοχή σε έργα </vt:lpstr>
      <vt:lpstr>Πολιτισμικό Πλαίσιο </vt:lpstr>
      <vt:lpstr>Πολιτισμικό πλαίσιο και συμμετοχή σε έργα </vt:lpstr>
      <vt:lpstr>Προσωπικό Πλαίσιο</vt:lpstr>
      <vt:lpstr>Κοινωνικοοικονομικό επίπεδο (socioeconomic status) και κοινωνική τάξη (social class)</vt:lpstr>
      <vt:lpstr>Χρονικό πλαίσιο</vt:lpstr>
      <vt:lpstr>Εικονικό Πλαίσιο</vt:lpstr>
      <vt:lpstr>Πεποίθηση της εργοθεραπείας σχετικά με τα περιβάλλοντα και πλαίσια</vt:lpstr>
      <vt:lpstr>Δικαίωμα στο έργο (occupational justice)</vt:lpstr>
      <vt:lpstr>ΕΡΓΟΘΕΡΑΠΕΥΤΙΚΗ ΔΙΑΔΙΚΑΣΙΑ </vt:lpstr>
      <vt:lpstr>Παραπομπή</vt:lpstr>
      <vt:lpstr>Αξιολόγηση</vt:lpstr>
      <vt:lpstr>Τύποι αξιολόγησης </vt:lpstr>
      <vt:lpstr>Τύποι αξιολόγησης </vt:lpstr>
      <vt:lpstr>Μέθοδοι Αξιολόγησης</vt:lpstr>
      <vt:lpstr>Παρουσίαση του PowerPoint</vt:lpstr>
      <vt:lpstr>ΠΡΟΣΟΧΗ!!!!</vt:lpstr>
      <vt:lpstr>ΜΕΘΟΔΟΙ ΑΞΙΟΛΟΓΗΣΗΣ  (πώς αξιολογούμε?)</vt:lpstr>
      <vt:lpstr>Παρατήρηση (observation)</vt:lpstr>
      <vt:lpstr>Χρησιμότητα παρατηρήσεων</vt:lpstr>
      <vt:lpstr>Συνέντευξη (interview)</vt:lpstr>
      <vt:lpstr>Χρησιμότητα Συνεντεύξεων </vt:lpstr>
      <vt:lpstr>Παρουσίαση του PowerPoint</vt:lpstr>
      <vt:lpstr>Σταθμισμένα αξιολογητικά εργαλεία, τεστ (standardized assessment tools)</vt:lpstr>
      <vt:lpstr>Τα σταθμισμένα εργαλεία έχουν τα παρακάτω</vt:lpstr>
      <vt:lpstr>Ειδικές μετρήσεις</vt:lpstr>
      <vt:lpstr>Αυτοαναφορές/ αυτοαξιολογήσεις</vt:lpstr>
      <vt:lpstr>Συνδυασμός μεθόδων </vt:lpstr>
      <vt:lpstr>ΣΤΑΔΙΑ ΑΞΙΟΛΟΓΗΣΗΣ</vt:lpstr>
      <vt:lpstr>Στάδιο της Ανίχνευσης (screening) </vt:lpstr>
      <vt:lpstr>Προφίλ Έργου (occupational profile)</vt:lpstr>
      <vt:lpstr>Διαδικασία ανάπτυξης του Προφίλ Έργου </vt:lpstr>
      <vt:lpstr>Καναδέζικη Μέτρηση της Εκτέλεσης Έργου (Canadian Occupational Performance Measure, COPM) </vt:lpstr>
      <vt:lpstr>Λίγα λόγια για τις συνεντεύξεις του προφίλ έργου </vt:lpstr>
      <vt:lpstr>Μετά την ολοκλήρωση της συλλογής πληροφοριών για το προφίλ έργου</vt:lpstr>
      <vt:lpstr>Ανάλυση εκτέλεσης έργου (occupational performance analysis)</vt:lpstr>
      <vt:lpstr>Α) Αξιολόγηση των δεξιοτήτων εκτέλεσης έργου</vt:lpstr>
      <vt:lpstr>Σε ποιες δραστηριότητες αξιολογούνται οι δεξιότητες εκτέλεσης???</vt:lpstr>
      <vt:lpstr>Πώς μπορεί να γίνει η αξιολόγηση των δεξιοτήτων εκτέλεσης </vt:lpstr>
      <vt:lpstr>ΜΗ-ΣΤΑΘΜΙΣΜΕΝΕΣ ΜΕΘΟΔΟΙ ΠΑΡΑΤΗΡΗΣΗΣ ΔΕΞΙΟΤΗΤΩΝ ΕΚΤΕΛΕΣΗΣ</vt:lpstr>
      <vt:lpstr>Μη-δομημένη παρατήρηση (unstructured observation)</vt:lpstr>
      <vt:lpstr>Β) Αξιολόγηση των μοτίβων εκτέλεσης έργου</vt:lpstr>
      <vt:lpstr>Αξιολόγηση της ισορροπίας στα έργα</vt:lpstr>
      <vt:lpstr>Πώς αξιολογούνται οι συνήθειες, ρουτίνες και η ισορροπία στα έργα ?</vt:lpstr>
      <vt:lpstr>Αξιολόγηση των ρόλων του ατόμου </vt:lpstr>
      <vt:lpstr>Γ) Αξιολόγηση Παραγόντων του ατόμου</vt:lpstr>
      <vt:lpstr>Aξιολόγηση των σωματικών λειτουργιών</vt:lpstr>
      <vt:lpstr>Πώς αξιολογούνται οι σωματικές λειτουργίες?</vt:lpstr>
      <vt:lpstr>Αξιολόγηση των σωματικών δομών</vt:lpstr>
      <vt:lpstr>Καθορισμός των προβλημάτων και θέσπιση των θεραπευτικών αποτελεσμάτων της παρέμβασης</vt:lpstr>
      <vt:lpstr>Παρουσίαση του PowerPoint</vt:lpstr>
      <vt:lpstr>Παρουσίαση του PowerPoint</vt:lpstr>
      <vt:lpstr>Το στάδιο της παρέμβασης περιλαμβάνει τρία επιμέρους στάδια</vt:lpstr>
      <vt:lpstr>Α. ΣΧΕΔΙΑΣΜΟΣ ΠΑΡΕΜΒΑΣΗΣ</vt:lpstr>
      <vt:lpstr>Θέσπιση στόχων της παρέμβασης</vt:lpstr>
      <vt:lpstr>Παρουσίαση του PowerPoint</vt:lpstr>
      <vt:lpstr>Οι δηλώσεις των εργοθεραπευτικών στόχων πρέπει να:</vt:lpstr>
      <vt:lpstr>Επιλογή θεραπευτικής προσέγγισης (approaches to intervention)</vt:lpstr>
      <vt:lpstr>Επιλογή τύπου εργοθεραπευτικής παρέμβασης</vt:lpstr>
      <vt:lpstr>Έργα και οι δραστηριότητες (occupations and activities)</vt:lpstr>
      <vt:lpstr>Παρουσίαση του PowerPoint</vt:lpstr>
      <vt:lpstr>Διαβάθμιση και προσαρμογή έργου/δραστηριότητας </vt:lpstr>
      <vt:lpstr>Παρουσίαση του PowerPoint</vt:lpstr>
      <vt:lpstr>Άλλοι τύποι εθκής παρέμβασης </vt:lpstr>
      <vt:lpstr>…άλλοι θεραπευτικοί τύποι παρέμβασης </vt:lpstr>
      <vt:lpstr>Β. ΕΦΑΡΜΟΓΗ ΠΑΡΕΜΒΑΣΗΣ</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Τομείς του Πεδίου της Εργοθεραπείας </dc:title>
  <dc:creator>Pinelopi vlotinou</dc:creator>
  <cp:lastModifiedBy>Pinelopi vlotinou</cp:lastModifiedBy>
  <cp:revision>1</cp:revision>
  <dcterms:created xsi:type="dcterms:W3CDTF">2025-01-13T21:04:32Z</dcterms:created>
  <dcterms:modified xsi:type="dcterms:W3CDTF">2025-01-13T21:09:55Z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