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6" r:id="rId4"/>
    <p:sldId id="258" r:id="rId5"/>
    <p:sldId id="287" r:id="rId6"/>
    <p:sldId id="288" r:id="rId7"/>
    <p:sldId id="289" r:id="rId8"/>
    <p:sldId id="307" r:id="rId9"/>
    <p:sldId id="291" r:id="rId10"/>
    <p:sldId id="259" r:id="rId11"/>
    <p:sldId id="292" r:id="rId12"/>
    <p:sldId id="293" r:id="rId13"/>
    <p:sldId id="294" r:id="rId14"/>
    <p:sldId id="295" r:id="rId15"/>
    <p:sldId id="303" r:id="rId16"/>
    <p:sldId id="304" r:id="rId17"/>
    <p:sldId id="305" r:id="rId18"/>
    <p:sldId id="306" r:id="rId19"/>
    <p:sldId id="29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280544-7960-43BF-BA56-E90E7F6C283D}" type="datetimeFigureOut">
              <a:rPr lang="en-US" smtClean="0"/>
              <a:t>12/1/2019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0DA752-56E2-40B9-B3B0-DDF5B28AD361}" type="slidenum">
              <a:rPr lang="en-US" smtClean="0"/>
              <a:t>‹#›</a:t>
            </a:fld>
            <a:endParaRPr lang="en-US"/>
          </a:p>
        </p:txBody>
      </p:sp>
    </p:spTree>
    <p:extLst>
      <p:ext uri="{BB962C8B-B14F-4D97-AF65-F5344CB8AC3E}">
        <p14:creationId xmlns:p14="http://schemas.microsoft.com/office/powerpoint/2010/main" val="3020083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091046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729290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807442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3139833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996020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858371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3742983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346710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551940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4264351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090850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529024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114415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674663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477287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995363" y="739775"/>
            <a:ext cx="4867275" cy="36512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Rectangle 2"/>
          <p:cNvSpPr txBox="1">
            <a:spLocks noGrp="1" noChangeArrowheads="1"/>
          </p:cNvSpPr>
          <p:nvPr>
            <p:ph type="body"/>
          </p:nvPr>
        </p:nvSpPr>
        <p:spPr bwMode="auto">
          <a:xfrm>
            <a:off x="685800" y="4625975"/>
            <a:ext cx="5484813" cy="43799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699118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39B4FF-C042-47F3-9392-195D3CB35DD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FC441-52C3-409F-938E-22DB135C24E6}" type="slidenum">
              <a:rPr lang="en-US" smtClean="0"/>
              <a:t>‹#›</a:t>
            </a:fld>
            <a:endParaRPr lang="en-US"/>
          </a:p>
        </p:txBody>
      </p:sp>
    </p:spTree>
    <p:extLst>
      <p:ext uri="{BB962C8B-B14F-4D97-AF65-F5344CB8AC3E}">
        <p14:creationId xmlns:p14="http://schemas.microsoft.com/office/powerpoint/2010/main" val="1048458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39B4FF-C042-47F3-9392-195D3CB35DD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FC441-52C3-409F-938E-22DB135C24E6}" type="slidenum">
              <a:rPr lang="en-US" smtClean="0"/>
              <a:t>‹#›</a:t>
            </a:fld>
            <a:endParaRPr lang="en-US"/>
          </a:p>
        </p:txBody>
      </p:sp>
    </p:spTree>
    <p:extLst>
      <p:ext uri="{BB962C8B-B14F-4D97-AF65-F5344CB8AC3E}">
        <p14:creationId xmlns:p14="http://schemas.microsoft.com/office/powerpoint/2010/main" val="1021103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39B4FF-C042-47F3-9392-195D3CB35DD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FC441-52C3-409F-938E-22DB135C24E6}" type="slidenum">
              <a:rPr lang="en-US" smtClean="0"/>
              <a:t>‹#›</a:t>
            </a:fld>
            <a:endParaRPr lang="en-US"/>
          </a:p>
        </p:txBody>
      </p:sp>
    </p:spTree>
    <p:extLst>
      <p:ext uri="{BB962C8B-B14F-4D97-AF65-F5344CB8AC3E}">
        <p14:creationId xmlns:p14="http://schemas.microsoft.com/office/powerpoint/2010/main" val="4052496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9"/>
            <a:ext cx="10968567"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1" y="1600200"/>
            <a:ext cx="5382684" cy="4522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5484" y="1600200"/>
            <a:ext cx="5382683" cy="218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5484" y="3937000"/>
            <a:ext cx="5382683"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idx="10"/>
          </p:nvPr>
        </p:nvSpPr>
        <p:spPr>
          <a:xfrm>
            <a:off x="609600" y="6245226"/>
            <a:ext cx="2840567" cy="473075"/>
          </a:xfrm>
        </p:spPr>
        <p:txBody>
          <a:bodyPr/>
          <a:lstStyle>
            <a:lvl1pPr>
              <a:defRPr/>
            </a:lvl1pPr>
          </a:lstStyle>
          <a:p>
            <a:endParaRPr lang="el-GR"/>
          </a:p>
        </p:txBody>
      </p:sp>
      <p:sp>
        <p:nvSpPr>
          <p:cNvPr id="7" name="Footer Placeholder 6"/>
          <p:cNvSpPr>
            <a:spLocks noGrp="1"/>
          </p:cNvSpPr>
          <p:nvPr>
            <p:ph type="ftr" idx="11"/>
          </p:nvPr>
        </p:nvSpPr>
        <p:spPr>
          <a:xfrm>
            <a:off x="4165601" y="6245226"/>
            <a:ext cx="3856567" cy="473075"/>
          </a:xfrm>
        </p:spPr>
        <p:txBody>
          <a:bodyPr/>
          <a:lstStyle>
            <a:lvl1pPr>
              <a:defRPr/>
            </a:lvl1pPr>
          </a:lstStyle>
          <a:p>
            <a:endParaRPr lang="el-GR"/>
          </a:p>
        </p:txBody>
      </p:sp>
      <p:sp>
        <p:nvSpPr>
          <p:cNvPr id="8" name="Slide Number Placeholder 7"/>
          <p:cNvSpPr>
            <a:spLocks noGrp="1"/>
          </p:cNvSpPr>
          <p:nvPr>
            <p:ph type="sldNum" idx="12"/>
          </p:nvPr>
        </p:nvSpPr>
        <p:spPr>
          <a:xfrm>
            <a:off x="8737601" y="6245226"/>
            <a:ext cx="2840567" cy="473075"/>
          </a:xfrm>
        </p:spPr>
        <p:txBody>
          <a:bodyPr/>
          <a:lstStyle>
            <a:lvl1pPr>
              <a:defRPr/>
            </a:lvl1pPr>
          </a:lstStyle>
          <a:p>
            <a:fld id="{EA10E632-6E04-4DE8-810A-EC6E1EB102C5}" type="slidenum">
              <a:rPr lang="el-GR"/>
              <a:pPr/>
              <a:t>‹#›</a:t>
            </a:fld>
            <a:endParaRPr lang="el-GR"/>
          </a:p>
        </p:txBody>
      </p:sp>
    </p:spTree>
    <p:extLst>
      <p:ext uri="{BB962C8B-B14F-4D97-AF65-F5344CB8AC3E}">
        <p14:creationId xmlns:p14="http://schemas.microsoft.com/office/powerpoint/2010/main" val="131436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39B4FF-C042-47F3-9392-195D3CB35DD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FC441-52C3-409F-938E-22DB135C24E6}" type="slidenum">
              <a:rPr lang="en-US" smtClean="0"/>
              <a:t>‹#›</a:t>
            </a:fld>
            <a:endParaRPr lang="en-US"/>
          </a:p>
        </p:txBody>
      </p:sp>
    </p:spTree>
    <p:extLst>
      <p:ext uri="{BB962C8B-B14F-4D97-AF65-F5344CB8AC3E}">
        <p14:creationId xmlns:p14="http://schemas.microsoft.com/office/powerpoint/2010/main" val="2107128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39B4FF-C042-47F3-9392-195D3CB35DD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FC441-52C3-409F-938E-22DB135C24E6}" type="slidenum">
              <a:rPr lang="en-US" smtClean="0"/>
              <a:t>‹#›</a:t>
            </a:fld>
            <a:endParaRPr lang="en-US"/>
          </a:p>
        </p:txBody>
      </p:sp>
    </p:spTree>
    <p:extLst>
      <p:ext uri="{BB962C8B-B14F-4D97-AF65-F5344CB8AC3E}">
        <p14:creationId xmlns:p14="http://schemas.microsoft.com/office/powerpoint/2010/main" val="3193154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39B4FF-C042-47F3-9392-195D3CB35DD0}"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FC441-52C3-409F-938E-22DB135C24E6}" type="slidenum">
              <a:rPr lang="en-US" smtClean="0"/>
              <a:t>‹#›</a:t>
            </a:fld>
            <a:endParaRPr lang="en-US"/>
          </a:p>
        </p:txBody>
      </p:sp>
    </p:spTree>
    <p:extLst>
      <p:ext uri="{BB962C8B-B14F-4D97-AF65-F5344CB8AC3E}">
        <p14:creationId xmlns:p14="http://schemas.microsoft.com/office/powerpoint/2010/main" val="2829481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39B4FF-C042-47F3-9392-195D3CB35DD0}" type="datetimeFigureOut">
              <a:rPr lang="en-US" smtClean="0"/>
              <a:t>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4FC441-52C3-409F-938E-22DB135C24E6}" type="slidenum">
              <a:rPr lang="en-US" smtClean="0"/>
              <a:t>‹#›</a:t>
            </a:fld>
            <a:endParaRPr lang="en-US"/>
          </a:p>
        </p:txBody>
      </p:sp>
    </p:spTree>
    <p:extLst>
      <p:ext uri="{BB962C8B-B14F-4D97-AF65-F5344CB8AC3E}">
        <p14:creationId xmlns:p14="http://schemas.microsoft.com/office/powerpoint/2010/main" val="251784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39B4FF-C042-47F3-9392-195D3CB35DD0}" type="datetimeFigureOut">
              <a:rPr lang="en-US" smtClean="0"/>
              <a:t>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4FC441-52C3-409F-938E-22DB135C24E6}" type="slidenum">
              <a:rPr lang="en-US" smtClean="0"/>
              <a:t>‹#›</a:t>
            </a:fld>
            <a:endParaRPr lang="en-US"/>
          </a:p>
        </p:txBody>
      </p:sp>
    </p:spTree>
    <p:extLst>
      <p:ext uri="{BB962C8B-B14F-4D97-AF65-F5344CB8AC3E}">
        <p14:creationId xmlns:p14="http://schemas.microsoft.com/office/powerpoint/2010/main" val="3306022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9B4FF-C042-47F3-9392-195D3CB35DD0}" type="datetimeFigureOut">
              <a:rPr lang="en-US" smtClean="0"/>
              <a:t>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4FC441-52C3-409F-938E-22DB135C24E6}" type="slidenum">
              <a:rPr lang="en-US" smtClean="0"/>
              <a:t>‹#›</a:t>
            </a:fld>
            <a:endParaRPr lang="en-US"/>
          </a:p>
        </p:txBody>
      </p:sp>
    </p:spTree>
    <p:extLst>
      <p:ext uri="{BB962C8B-B14F-4D97-AF65-F5344CB8AC3E}">
        <p14:creationId xmlns:p14="http://schemas.microsoft.com/office/powerpoint/2010/main" val="149278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9B4FF-C042-47F3-9392-195D3CB35DD0}"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FC441-52C3-409F-938E-22DB135C24E6}" type="slidenum">
              <a:rPr lang="en-US" smtClean="0"/>
              <a:t>‹#›</a:t>
            </a:fld>
            <a:endParaRPr lang="en-US"/>
          </a:p>
        </p:txBody>
      </p:sp>
    </p:spTree>
    <p:extLst>
      <p:ext uri="{BB962C8B-B14F-4D97-AF65-F5344CB8AC3E}">
        <p14:creationId xmlns:p14="http://schemas.microsoft.com/office/powerpoint/2010/main" val="187428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9B4FF-C042-47F3-9392-195D3CB35DD0}"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FC441-52C3-409F-938E-22DB135C24E6}" type="slidenum">
              <a:rPr lang="en-US" smtClean="0"/>
              <a:t>‹#›</a:t>
            </a:fld>
            <a:endParaRPr lang="en-US"/>
          </a:p>
        </p:txBody>
      </p:sp>
    </p:spTree>
    <p:extLst>
      <p:ext uri="{BB962C8B-B14F-4D97-AF65-F5344CB8AC3E}">
        <p14:creationId xmlns:p14="http://schemas.microsoft.com/office/powerpoint/2010/main" val="3034219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9B4FF-C042-47F3-9392-195D3CB35DD0}" type="datetimeFigureOut">
              <a:rPr lang="en-US" smtClean="0"/>
              <a:t>12/1/2019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FC441-52C3-409F-938E-22DB135C24E6}" type="slidenum">
              <a:rPr lang="en-US" smtClean="0"/>
              <a:t>‹#›</a:t>
            </a:fld>
            <a:endParaRPr lang="en-US"/>
          </a:p>
        </p:txBody>
      </p:sp>
    </p:spTree>
    <p:extLst>
      <p:ext uri="{BB962C8B-B14F-4D97-AF65-F5344CB8AC3E}">
        <p14:creationId xmlns:p14="http://schemas.microsoft.com/office/powerpoint/2010/main" val="265636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8542" y="959992"/>
            <a:ext cx="9144000" cy="509884"/>
          </a:xfrm>
        </p:spPr>
        <p:txBody>
          <a:bodyPr>
            <a:noAutofit/>
          </a:bodyPr>
          <a:lstStyle/>
          <a:p>
            <a:r>
              <a:rPr lang="el-GR" sz="3200" b="1" dirty="0" smtClean="0"/>
              <a:t>Αρχές Ενόργανης Ανάλυσης</a:t>
            </a:r>
            <a:endParaRPr lang="en-US" sz="3200" b="1" dirty="0"/>
          </a:p>
        </p:txBody>
      </p:sp>
      <p:sp>
        <p:nvSpPr>
          <p:cNvPr id="4" name="Title 1"/>
          <p:cNvSpPr txBox="1">
            <a:spLocks/>
          </p:cNvSpPr>
          <p:nvPr/>
        </p:nvSpPr>
        <p:spPr>
          <a:xfrm>
            <a:off x="1233443" y="2033899"/>
            <a:ext cx="9144000" cy="7748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600"/>
              </a:spcBef>
            </a:pPr>
            <a:r>
              <a:rPr lang="el-GR" sz="2400" dirty="0" smtClean="0"/>
              <a:t>Άσκηση: Φασματοσκοπία </a:t>
            </a:r>
            <a:r>
              <a:rPr lang="en-US" sz="2400" dirty="0" smtClean="0"/>
              <a:t>FTIR (</a:t>
            </a:r>
            <a:r>
              <a:rPr lang="el-GR" sz="2400" dirty="0" err="1" smtClean="0"/>
              <a:t>Υπερύθρου</a:t>
            </a:r>
            <a:r>
              <a:rPr lang="el-GR" sz="2400" dirty="0" smtClean="0"/>
              <a:t> με μετασχηματισμούς </a:t>
            </a:r>
            <a:r>
              <a:rPr lang="en-US" sz="2400" dirty="0" smtClean="0"/>
              <a:t>Fourier)</a:t>
            </a:r>
            <a:endParaRPr lang="en-US" sz="2400" dirty="0"/>
          </a:p>
        </p:txBody>
      </p:sp>
    </p:spTree>
    <p:extLst>
      <p:ext uri="{BB962C8B-B14F-4D97-AF65-F5344CB8AC3E}">
        <p14:creationId xmlns:p14="http://schemas.microsoft.com/office/powerpoint/2010/main" val="2134778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9536" y="1615155"/>
            <a:ext cx="8075776" cy="369332"/>
          </a:xfrm>
          <a:prstGeom prst="rect">
            <a:avLst/>
          </a:prstGeom>
          <a:noFill/>
        </p:spPr>
        <p:txBody>
          <a:bodyPr wrap="square" rtlCol="0">
            <a:spAutoFit/>
          </a:bodyPr>
          <a:lstStyle/>
          <a:p>
            <a:endParaRPr lang="en-US" dirty="0"/>
          </a:p>
        </p:txBody>
      </p:sp>
      <p:sp>
        <p:nvSpPr>
          <p:cNvPr id="8" name="TextBox 7"/>
          <p:cNvSpPr txBox="1"/>
          <p:nvPr/>
        </p:nvSpPr>
        <p:spPr>
          <a:xfrm>
            <a:off x="1914258" y="487110"/>
            <a:ext cx="7016097" cy="461665"/>
          </a:xfrm>
          <a:prstGeom prst="rect">
            <a:avLst/>
          </a:prstGeom>
          <a:noFill/>
        </p:spPr>
        <p:txBody>
          <a:bodyPr wrap="square" rtlCol="0">
            <a:spAutoFit/>
          </a:bodyPr>
          <a:lstStyle/>
          <a:p>
            <a:pPr algn="ctr"/>
            <a:r>
              <a:rPr lang="el-GR" sz="2400" b="1" dirty="0" smtClean="0">
                <a:latin typeface="Times New Roman" panose="02020603050405020304" pitchFamily="18" charset="0"/>
                <a:cs typeface="Times New Roman" panose="02020603050405020304" pitchFamily="18" charset="0"/>
              </a:rPr>
              <a:t>Οργανολογία</a:t>
            </a:r>
            <a:endParaRPr lang="en-US" sz="2400" b="1"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2842305" y="1252890"/>
            <a:ext cx="5160001" cy="4046567"/>
          </a:xfrm>
          <a:prstGeom prst="rect">
            <a:avLst/>
          </a:prstGeom>
        </p:spPr>
      </p:pic>
      <p:sp>
        <p:nvSpPr>
          <p:cNvPr id="9" name="TextBox 8"/>
          <p:cNvSpPr txBox="1"/>
          <p:nvPr/>
        </p:nvSpPr>
        <p:spPr>
          <a:xfrm>
            <a:off x="2842305" y="5603572"/>
            <a:ext cx="6605899" cy="338554"/>
          </a:xfrm>
          <a:prstGeom prst="rect">
            <a:avLst/>
          </a:prstGeom>
          <a:noFill/>
        </p:spPr>
        <p:txBody>
          <a:bodyPr wrap="square" rtlCol="0">
            <a:spAutoFit/>
          </a:bodyPr>
          <a:lstStyle/>
          <a:p>
            <a:r>
              <a:rPr lang="el-GR" sz="1600" b="1" dirty="0" smtClean="0"/>
              <a:t>Εικόνα.</a:t>
            </a:r>
            <a:r>
              <a:rPr lang="el-GR" sz="1600" dirty="0" smtClean="0"/>
              <a:t> Συμβολόμετρο</a:t>
            </a:r>
            <a:endParaRPr lang="en-US" sz="1600" baseline="-25000" dirty="0"/>
          </a:p>
        </p:txBody>
      </p:sp>
    </p:spTree>
    <p:extLst>
      <p:ext uri="{BB962C8B-B14F-4D97-AF65-F5344CB8AC3E}">
        <p14:creationId xmlns:p14="http://schemas.microsoft.com/office/powerpoint/2010/main" val="5098404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14258" y="487110"/>
            <a:ext cx="7016097" cy="461665"/>
          </a:xfrm>
          <a:prstGeom prst="rect">
            <a:avLst/>
          </a:prstGeom>
          <a:noFill/>
        </p:spPr>
        <p:txBody>
          <a:bodyPr wrap="square" rtlCol="0">
            <a:spAutoFit/>
          </a:bodyPr>
          <a:lstStyle/>
          <a:p>
            <a:pPr algn="ctr"/>
            <a:r>
              <a:rPr lang="el-GR" sz="2400" b="1" dirty="0">
                <a:latin typeface="Times New Roman" panose="02020603050405020304" pitchFamily="18" charset="0"/>
                <a:cs typeface="Times New Roman" panose="02020603050405020304" pitchFamily="18" charset="0"/>
              </a:rPr>
              <a:t>Οργανολογία</a:t>
            </a:r>
            <a:endParaRPr lang="en-US" sz="24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816667" y="5754475"/>
            <a:ext cx="6605899" cy="338554"/>
          </a:xfrm>
          <a:prstGeom prst="rect">
            <a:avLst/>
          </a:prstGeom>
          <a:noFill/>
        </p:spPr>
        <p:txBody>
          <a:bodyPr wrap="square" rtlCol="0">
            <a:spAutoFit/>
          </a:bodyPr>
          <a:lstStyle/>
          <a:p>
            <a:r>
              <a:rPr lang="el-GR" sz="1600" b="1" dirty="0" smtClean="0"/>
              <a:t>Εικόνα.</a:t>
            </a:r>
            <a:r>
              <a:rPr lang="el-GR" sz="1600" dirty="0" smtClean="0"/>
              <a:t> Διάταξη οργάνου </a:t>
            </a:r>
            <a:r>
              <a:rPr lang="en-US" sz="1600" dirty="0" smtClean="0"/>
              <a:t>FTIR </a:t>
            </a:r>
            <a:endParaRPr lang="en-US" sz="1600" baseline="-25000" dirty="0"/>
          </a:p>
        </p:txBody>
      </p:sp>
      <p:pic>
        <p:nvPicPr>
          <p:cNvPr id="2" name="Picture 1"/>
          <p:cNvPicPr>
            <a:picLocks noChangeAspect="1"/>
          </p:cNvPicPr>
          <p:nvPr/>
        </p:nvPicPr>
        <p:blipFill>
          <a:blip r:embed="rId3"/>
          <a:stretch>
            <a:fillRect/>
          </a:stretch>
        </p:blipFill>
        <p:spPr>
          <a:xfrm>
            <a:off x="3216405" y="948775"/>
            <a:ext cx="4411801" cy="4805700"/>
          </a:xfrm>
          <a:prstGeom prst="rect">
            <a:avLst/>
          </a:prstGeom>
        </p:spPr>
      </p:pic>
    </p:spTree>
    <p:extLst>
      <p:ext uri="{BB962C8B-B14F-4D97-AF65-F5344CB8AC3E}">
        <p14:creationId xmlns:p14="http://schemas.microsoft.com/office/powerpoint/2010/main" val="3171867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14258" y="487110"/>
            <a:ext cx="7016097" cy="461665"/>
          </a:xfrm>
          <a:prstGeom prst="rect">
            <a:avLst/>
          </a:prstGeom>
          <a:noFill/>
        </p:spPr>
        <p:txBody>
          <a:bodyPr wrap="square" rtlCol="0">
            <a:spAutoFit/>
          </a:bodyPr>
          <a:lstStyle/>
          <a:p>
            <a:pPr algn="ctr"/>
            <a:r>
              <a:rPr lang="el-GR" sz="2400" b="1" dirty="0">
                <a:latin typeface="Times New Roman" panose="02020603050405020304" pitchFamily="18" charset="0"/>
                <a:cs typeface="Times New Roman" panose="02020603050405020304" pitchFamily="18" charset="0"/>
              </a:rPr>
              <a:t>Οργανολογία</a:t>
            </a:r>
            <a:endParaRPr lang="en-US" sz="24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637347" y="4735412"/>
            <a:ext cx="6605899" cy="338554"/>
          </a:xfrm>
          <a:prstGeom prst="rect">
            <a:avLst/>
          </a:prstGeom>
          <a:noFill/>
        </p:spPr>
        <p:txBody>
          <a:bodyPr wrap="square" rtlCol="0">
            <a:spAutoFit/>
          </a:bodyPr>
          <a:lstStyle/>
          <a:p>
            <a:r>
              <a:rPr lang="el-GR" sz="1600" b="1" dirty="0" smtClean="0"/>
              <a:t>Εικόνα.</a:t>
            </a:r>
            <a:r>
              <a:rPr lang="el-GR" sz="1600" dirty="0" smtClean="0"/>
              <a:t> Παράδειγμα διαδικασίας ανάλυσης</a:t>
            </a:r>
            <a:endParaRPr lang="en-US" sz="1600" baseline="-25000" dirty="0"/>
          </a:p>
        </p:txBody>
      </p:sp>
      <p:pic>
        <p:nvPicPr>
          <p:cNvPr id="2" name="Picture 1"/>
          <p:cNvPicPr>
            <a:picLocks noChangeAspect="1"/>
          </p:cNvPicPr>
          <p:nvPr/>
        </p:nvPicPr>
        <p:blipFill>
          <a:blip r:embed="rId3"/>
          <a:stretch>
            <a:fillRect/>
          </a:stretch>
        </p:blipFill>
        <p:spPr>
          <a:xfrm>
            <a:off x="1548551" y="1178914"/>
            <a:ext cx="7964154" cy="3495636"/>
          </a:xfrm>
          <a:prstGeom prst="rect">
            <a:avLst/>
          </a:prstGeom>
        </p:spPr>
      </p:pic>
    </p:spTree>
    <p:extLst>
      <p:ext uri="{BB962C8B-B14F-4D97-AF65-F5344CB8AC3E}">
        <p14:creationId xmlns:p14="http://schemas.microsoft.com/office/powerpoint/2010/main" val="23832947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14258" y="487110"/>
            <a:ext cx="7016097" cy="461665"/>
          </a:xfrm>
          <a:prstGeom prst="rect">
            <a:avLst/>
          </a:prstGeom>
          <a:noFill/>
        </p:spPr>
        <p:txBody>
          <a:bodyPr wrap="square" rtlCol="0">
            <a:spAutoFit/>
          </a:bodyPr>
          <a:lstStyle/>
          <a:p>
            <a:pPr algn="ctr"/>
            <a:r>
              <a:rPr lang="el-GR" sz="2400" b="1" dirty="0">
                <a:latin typeface="Times New Roman" panose="02020603050405020304" pitchFamily="18" charset="0"/>
                <a:cs typeface="Times New Roman" panose="02020603050405020304" pitchFamily="18" charset="0"/>
              </a:rPr>
              <a:t>Οργανολογία</a:t>
            </a:r>
            <a:endParaRPr lang="en-US" sz="2400" b="1"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1518560" y="1397263"/>
            <a:ext cx="7774319" cy="2986730"/>
          </a:xfrm>
          <a:prstGeom prst="rect">
            <a:avLst/>
          </a:prstGeom>
        </p:spPr>
      </p:pic>
      <p:sp>
        <p:nvSpPr>
          <p:cNvPr id="5" name="TextBox 4"/>
          <p:cNvSpPr txBox="1"/>
          <p:nvPr/>
        </p:nvSpPr>
        <p:spPr>
          <a:xfrm>
            <a:off x="1637347" y="4735412"/>
            <a:ext cx="6605899" cy="338554"/>
          </a:xfrm>
          <a:prstGeom prst="rect">
            <a:avLst/>
          </a:prstGeom>
          <a:noFill/>
        </p:spPr>
        <p:txBody>
          <a:bodyPr wrap="square" rtlCol="0">
            <a:spAutoFit/>
          </a:bodyPr>
          <a:lstStyle/>
          <a:p>
            <a:r>
              <a:rPr lang="el-GR" sz="1600" b="1" dirty="0" smtClean="0"/>
              <a:t>Εικόνα.</a:t>
            </a:r>
            <a:r>
              <a:rPr lang="el-GR" sz="1600" dirty="0" smtClean="0"/>
              <a:t> Μετατροπή </a:t>
            </a:r>
            <a:r>
              <a:rPr lang="el-GR" sz="1600" dirty="0" err="1" smtClean="0"/>
              <a:t>συμβολογραφήματος</a:t>
            </a:r>
            <a:r>
              <a:rPr lang="el-GR" sz="1600" dirty="0" smtClean="0"/>
              <a:t> σε φάσμα διαπερατότητας</a:t>
            </a:r>
            <a:endParaRPr lang="en-US" sz="1600" baseline="-25000" dirty="0"/>
          </a:p>
        </p:txBody>
      </p:sp>
    </p:spTree>
    <p:extLst>
      <p:ext uri="{BB962C8B-B14F-4D97-AF65-F5344CB8AC3E}">
        <p14:creationId xmlns:p14="http://schemas.microsoft.com/office/powerpoint/2010/main" val="218414913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14258" y="487110"/>
            <a:ext cx="7016097" cy="461665"/>
          </a:xfrm>
          <a:prstGeom prst="rect">
            <a:avLst/>
          </a:prstGeom>
          <a:noFill/>
        </p:spPr>
        <p:txBody>
          <a:bodyPr wrap="square" rtlCol="0">
            <a:spAutoFit/>
          </a:bodyPr>
          <a:lstStyle/>
          <a:p>
            <a:pPr algn="ctr"/>
            <a:r>
              <a:rPr lang="el-GR" sz="2400" b="1" dirty="0" smtClean="0">
                <a:latin typeface="Times New Roman" panose="02020603050405020304" pitchFamily="18" charset="0"/>
                <a:cs typeface="Times New Roman" panose="02020603050405020304" pitchFamily="18" charset="0"/>
              </a:rPr>
              <a:t>Μορφή φασμάτων </a:t>
            </a:r>
            <a:r>
              <a:rPr lang="en-US" sz="2400" b="1" dirty="0" smtClean="0">
                <a:latin typeface="Times New Roman" panose="02020603050405020304" pitchFamily="18" charset="0"/>
                <a:cs typeface="Times New Roman" panose="02020603050405020304" pitchFamily="18" charset="0"/>
              </a:rPr>
              <a:t>FTIR</a:t>
            </a:r>
            <a:endParaRPr lang="en-US" sz="2400" b="1"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2213361" y="1130136"/>
            <a:ext cx="6298250" cy="4299706"/>
          </a:xfrm>
          <a:prstGeom prst="rect">
            <a:avLst/>
          </a:prstGeom>
        </p:spPr>
      </p:pic>
      <p:sp>
        <p:nvSpPr>
          <p:cNvPr id="3" name="TextBox 2"/>
          <p:cNvSpPr txBox="1"/>
          <p:nvPr/>
        </p:nvSpPr>
        <p:spPr>
          <a:xfrm>
            <a:off x="2213361" y="5429842"/>
            <a:ext cx="7716852" cy="584775"/>
          </a:xfrm>
          <a:prstGeom prst="rect">
            <a:avLst/>
          </a:prstGeom>
          <a:noFill/>
        </p:spPr>
        <p:txBody>
          <a:bodyPr wrap="square" rtlCol="0">
            <a:spAutoFit/>
          </a:bodyPr>
          <a:lstStyle/>
          <a:p>
            <a:r>
              <a:rPr lang="el-GR" sz="1600" b="1" dirty="0" smtClean="0"/>
              <a:t>Εικόνα. </a:t>
            </a:r>
            <a:r>
              <a:rPr lang="el-GR" sz="1600" dirty="0" smtClean="0"/>
              <a:t>Τυπικό φάσμα απορρόφησης ουρόλιθου (μπλε) και φάσμα </a:t>
            </a:r>
            <a:r>
              <a:rPr lang="en-US" sz="1600" dirty="0" smtClean="0"/>
              <a:t>background (</a:t>
            </a:r>
            <a:r>
              <a:rPr lang="el-GR" sz="1600" dirty="0" smtClean="0"/>
              <a:t>μαύρο), το οποίο αφαιρείται αυτόματα από το λογισμικό</a:t>
            </a:r>
            <a:endParaRPr lang="en-US" sz="1600" dirty="0"/>
          </a:p>
        </p:txBody>
      </p:sp>
    </p:spTree>
    <p:extLst>
      <p:ext uri="{BB962C8B-B14F-4D97-AF65-F5344CB8AC3E}">
        <p14:creationId xmlns:p14="http://schemas.microsoft.com/office/powerpoint/2010/main" val="29112595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14258" y="487110"/>
            <a:ext cx="7016097" cy="461665"/>
          </a:xfrm>
          <a:prstGeom prst="rect">
            <a:avLst/>
          </a:prstGeom>
          <a:noFill/>
        </p:spPr>
        <p:txBody>
          <a:bodyPr wrap="square" rtlCol="0">
            <a:spAutoFit/>
          </a:bodyPr>
          <a:lstStyle/>
          <a:p>
            <a:pPr algn="ctr"/>
            <a:r>
              <a:rPr lang="el-GR" sz="2400" b="1" dirty="0">
                <a:latin typeface="Times New Roman" panose="02020603050405020304" pitchFamily="18" charset="0"/>
                <a:cs typeface="Times New Roman" panose="02020603050405020304" pitchFamily="18" charset="0"/>
              </a:rPr>
              <a:t>Μορφή φασμάτων </a:t>
            </a:r>
            <a:r>
              <a:rPr lang="en-US" sz="2400" b="1" dirty="0">
                <a:latin typeface="Times New Roman" panose="02020603050405020304" pitchFamily="18" charset="0"/>
                <a:cs typeface="Times New Roman" panose="02020603050405020304" pitchFamily="18" charset="0"/>
              </a:rPr>
              <a:t>FTIR</a:t>
            </a:r>
          </a:p>
        </p:txBody>
      </p:sp>
      <p:sp>
        <p:nvSpPr>
          <p:cNvPr id="3" name="TextBox 2"/>
          <p:cNvSpPr txBox="1"/>
          <p:nvPr/>
        </p:nvSpPr>
        <p:spPr>
          <a:xfrm>
            <a:off x="1914258" y="5185851"/>
            <a:ext cx="7716852" cy="338554"/>
          </a:xfrm>
          <a:prstGeom prst="rect">
            <a:avLst/>
          </a:prstGeom>
          <a:noFill/>
        </p:spPr>
        <p:txBody>
          <a:bodyPr wrap="square" rtlCol="0">
            <a:spAutoFit/>
          </a:bodyPr>
          <a:lstStyle/>
          <a:p>
            <a:r>
              <a:rPr lang="el-GR" sz="1600" b="1" dirty="0" smtClean="0"/>
              <a:t>Εικόνα. </a:t>
            </a:r>
            <a:r>
              <a:rPr lang="el-GR" sz="1600" dirty="0" smtClean="0"/>
              <a:t>Λειτουργικές ομάδες και απορροφήσεις στο </a:t>
            </a:r>
            <a:r>
              <a:rPr lang="en-US" sz="1600" dirty="0" smtClean="0"/>
              <a:t>IR</a:t>
            </a:r>
            <a:endParaRPr lang="en-US" sz="1600" dirty="0"/>
          </a:p>
        </p:txBody>
      </p:sp>
      <p:pic>
        <p:nvPicPr>
          <p:cNvPr id="4" name="Picture 3"/>
          <p:cNvPicPr>
            <a:picLocks noChangeAspect="1"/>
          </p:cNvPicPr>
          <p:nvPr/>
        </p:nvPicPr>
        <p:blipFill rotWithShape="1">
          <a:blip r:embed="rId3"/>
          <a:srcRect l="1196" t="8194" r="1104" b="3630"/>
          <a:stretch/>
        </p:blipFill>
        <p:spPr>
          <a:xfrm>
            <a:off x="2417571" y="948775"/>
            <a:ext cx="6009469" cy="4067799"/>
          </a:xfrm>
          <a:prstGeom prst="rect">
            <a:avLst/>
          </a:prstGeom>
        </p:spPr>
      </p:pic>
    </p:spTree>
    <p:extLst>
      <p:ext uri="{BB962C8B-B14F-4D97-AF65-F5344CB8AC3E}">
        <p14:creationId xmlns:p14="http://schemas.microsoft.com/office/powerpoint/2010/main" val="37684141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14258" y="487110"/>
            <a:ext cx="7016097" cy="461665"/>
          </a:xfrm>
          <a:prstGeom prst="rect">
            <a:avLst/>
          </a:prstGeom>
          <a:noFill/>
        </p:spPr>
        <p:txBody>
          <a:bodyPr wrap="square" rtlCol="0">
            <a:spAutoFit/>
          </a:bodyPr>
          <a:lstStyle/>
          <a:p>
            <a:pPr algn="ctr"/>
            <a:r>
              <a:rPr lang="el-GR" sz="2400" b="1" dirty="0">
                <a:latin typeface="Times New Roman" panose="02020603050405020304" pitchFamily="18" charset="0"/>
                <a:cs typeface="Times New Roman" panose="02020603050405020304" pitchFamily="18" charset="0"/>
              </a:rPr>
              <a:t>Μορφή φασμάτων </a:t>
            </a:r>
            <a:r>
              <a:rPr lang="en-US" sz="2400" b="1" dirty="0">
                <a:latin typeface="Times New Roman" panose="02020603050405020304" pitchFamily="18" charset="0"/>
                <a:cs typeface="Times New Roman" panose="02020603050405020304" pitchFamily="18" charset="0"/>
              </a:rPr>
              <a:t>FTIR</a:t>
            </a:r>
          </a:p>
        </p:txBody>
      </p:sp>
      <p:sp>
        <p:nvSpPr>
          <p:cNvPr id="3" name="TextBox 2"/>
          <p:cNvSpPr txBox="1"/>
          <p:nvPr/>
        </p:nvSpPr>
        <p:spPr>
          <a:xfrm>
            <a:off x="1702927" y="5587504"/>
            <a:ext cx="7716852" cy="584775"/>
          </a:xfrm>
          <a:prstGeom prst="rect">
            <a:avLst/>
          </a:prstGeom>
          <a:noFill/>
        </p:spPr>
        <p:txBody>
          <a:bodyPr wrap="square" rtlCol="0">
            <a:spAutoFit/>
          </a:bodyPr>
          <a:lstStyle/>
          <a:p>
            <a:r>
              <a:rPr lang="el-GR" sz="1600" b="1" dirty="0" smtClean="0"/>
              <a:t>Εικόνα. </a:t>
            </a:r>
            <a:r>
              <a:rPr lang="el-GR" sz="1600" dirty="0" smtClean="0"/>
              <a:t>Τυπικό φάσμα </a:t>
            </a:r>
            <a:r>
              <a:rPr lang="en-US" sz="1600" dirty="0" smtClean="0"/>
              <a:t>IR </a:t>
            </a:r>
            <a:r>
              <a:rPr lang="el-GR" sz="1600" dirty="0" smtClean="0"/>
              <a:t>με επισήμανση της περιοχής δακτυλικού αποτυπώματος (</a:t>
            </a:r>
            <a:r>
              <a:rPr lang="en-US" sz="1600" dirty="0" smtClean="0"/>
              <a:t>fingerprint region)</a:t>
            </a:r>
            <a:endParaRPr lang="en-US" sz="16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8924" y="948775"/>
            <a:ext cx="7438758" cy="4487392"/>
          </a:xfrm>
          <a:prstGeom prst="rect">
            <a:avLst/>
          </a:prstGeom>
        </p:spPr>
      </p:pic>
    </p:spTree>
    <p:extLst>
      <p:ext uri="{BB962C8B-B14F-4D97-AF65-F5344CB8AC3E}">
        <p14:creationId xmlns:p14="http://schemas.microsoft.com/office/powerpoint/2010/main" val="12442836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14258" y="487110"/>
            <a:ext cx="7016097" cy="461665"/>
          </a:xfrm>
          <a:prstGeom prst="rect">
            <a:avLst/>
          </a:prstGeom>
          <a:noFill/>
        </p:spPr>
        <p:txBody>
          <a:bodyPr wrap="square" rtlCol="0">
            <a:spAutoFit/>
          </a:bodyPr>
          <a:lstStyle/>
          <a:p>
            <a:pPr algn="ctr"/>
            <a:r>
              <a:rPr lang="el-GR" sz="2400" b="1" dirty="0">
                <a:latin typeface="Times New Roman" panose="02020603050405020304" pitchFamily="18" charset="0"/>
                <a:cs typeface="Times New Roman" panose="02020603050405020304" pitchFamily="18" charset="0"/>
              </a:rPr>
              <a:t>Μορφή φασμάτων </a:t>
            </a:r>
            <a:r>
              <a:rPr lang="en-US" sz="2400" b="1" dirty="0">
                <a:latin typeface="Times New Roman" panose="02020603050405020304" pitchFamily="18" charset="0"/>
                <a:cs typeface="Times New Roman" panose="02020603050405020304" pitchFamily="18" charset="0"/>
              </a:rPr>
              <a:t>FTIR</a:t>
            </a:r>
          </a:p>
        </p:txBody>
      </p:sp>
      <p:sp>
        <p:nvSpPr>
          <p:cNvPr id="3" name="TextBox 2"/>
          <p:cNvSpPr txBox="1"/>
          <p:nvPr/>
        </p:nvSpPr>
        <p:spPr>
          <a:xfrm>
            <a:off x="1914258" y="5185851"/>
            <a:ext cx="7716852" cy="338554"/>
          </a:xfrm>
          <a:prstGeom prst="rect">
            <a:avLst/>
          </a:prstGeom>
          <a:noFill/>
        </p:spPr>
        <p:txBody>
          <a:bodyPr wrap="square" rtlCol="0">
            <a:spAutoFit/>
          </a:bodyPr>
          <a:lstStyle/>
          <a:p>
            <a:r>
              <a:rPr lang="el-GR" sz="1600" b="1" dirty="0" smtClean="0"/>
              <a:t>Εικόνα. </a:t>
            </a:r>
            <a:r>
              <a:rPr lang="el-GR" sz="1600" dirty="0" smtClean="0"/>
              <a:t>Φάσμα 2-βουτανόνης</a:t>
            </a:r>
            <a:endParaRPr lang="en-US" sz="16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4258" y="1113702"/>
            <a:ext cx="7913406" cy="4071806"/>
          </a:xfrm>
          <a:prstGeom prst="rect">
            <a:avLst/>
          </a:prstGeom>
        </p:spPr>
      </p:pic>
    </p:spTree>
    <p:extLst>
      <p:ext uri="{BB962C8B-B14F-4D97-AF65-F5344CB8AC3E}">
        <p14:creationId xmlns:p14="http://schemas.microsoft.com/office/powerpoint/2010/main" val="166722873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14258" y="487110"/>
            <a:ext cx="7016097" cy="461665"/>
          </a:xfrm>
          <a:prstGeom prst="rect">
            <a:avLst/>
          </a:prstGeom>
          <a:noFill/>
        </p:spPr>
        <p:txBody>
          <a:bodyPr wrap="square" rtlCol="0">
            <a:spAutoFit/>
          </a:bodyPr>
          <a:lstStyle/>
          <a:p>
            <a:pPr algn="ctr"/>
            <a:r>
              <a:rPr lang="el-GR" sz="2400" b="1" dirty="0">
                <a:latin typeface="Times New Roman" panose="02020603050405020304" pitchFamily="18" charset="0"/>
                <a:cs typeface="Times New Roman" panose="02020603050405020304" pitchFamily="18" charset="0"/>
              </a:rPr>
              <a:t>Μορφή φασμάτων </a:t>
            </a:r>
            <a:r>
              <a:rPr lang="en-US" sz="2400" b="1" dirty="0">
                <a:latin typeface="Times New Roman" panose="02020603050405020304" pitchFamily="18" charset="0"/>
                <a:cs typeface="Times New Roman" panose="02020603050405020304" pitchFamily="18" charset="0"/>
              </a:rPr>
              <a:t>FTIR</a:t>
            </a:r>
          </a:p>
        </p:txBody>
      </p:sp>
      <p:sp>
        <p:nvSpPr>
          <p:cNvPr id="3" name="TextBox 2"/>
          <p:cNvSpPr txBox="1"/>
          <p:nvPr/>
        </p:nvSpPr>
        <p:spPr>
          <a:xfrm>
            <a:off x="1914258" y="5185851"/>
            <a:ext cx="7716852" cy="338554"/>
          </a:xfrm>
          <a:prstGeom prst="rect">
            <a:avLst/>
          </a:prstGeom>
          <a:noFill/>
        </p:spPr>
        <p:txBody>
          <a:bodyPr wrap="square" rtlCol="0">
            <a:spAutoFit/>
          </a:bodyPr>
          <a:lstStyle/>
          <a:p>
            <a:r>
              <a:rPr lang="el-GR" sz="1600" b="1" dirty="0" smtClean="0"/>
              <a:t>Εικόνα. </a:t>
            </a:r>
            <a:r>
              <a:rPr lang="el-GR" sz="1600" dirty="0" smtClean="0"/>
              <a:t>Φάσμα εστέρα </a:t>
            </a:r>
            <a:r>
              <a:rPr lang="el-GR" sz="1600" dirty="0" err="1" smtClean="0"/>
              <a:t>γλυκίνης</a:t>
            </a:r>
            <a:r>
              <a:rPr lang="el-GR" sz="1600" dirty="0" smtClean="0"/>
              <a:t> και ελεύθερης </a:t>
            </a:r>
            <a:r>
              <a:rPr lang="el-GR" sz="1600" dirty="0" err="1" smtClean="0"/>
              <a:t>γλυκίνης</a:t>
            </a:r>
            <a:r>
              <a:rPr lang="el-GR" sz="1600" dirty="0" smtClean="0"/>
              <a:t>.</a:t>
            </a:r>
            <a:endParaRPr lang="en-US" sz="16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5019"/>
            <a:ext cx="5865751" cy="370868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82598" y="1065019"/>
            <a:ext cx="5715000" cy="3429000"/>
          </a:xfrm>
          <a:prstGeom prst="rect">
            <a:avLst/>
          </a:prstGeom>
        </p:spPr>
      </p:pic>
    </p:spTree>
    <p:extLst>
      <p:ext uri="{BB962C8B-B14F-4D97-AF65-F5344CB8AC3E}">
        <p14:creationId xmlns:p14="http://schemas.microsoft.com/office/powerpoint/2010/main" val="10134987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2029" y="948775"/>
            <a:ext cx="10810430" cy="5216813"/>
          </a:xfrm>
          <a:prstGeom prst="rect">
            <a:avLst/>
          </a:prstGeom>
          <a:noFill/>
        </p:spPr>
        <p:txBody>
          <a:bodyPr wrap="square" rtlCol="0">
            <a:spAutoFit/>
          </a:bodyPr>
          <a:lstStyle/>
          <a:p>
            <a:endParaRPr lang="en-US" dirty="0"/>
          </a:p>
          <a:p>
            <a:pPr marL="285750" indent="-285750" algn="just">
              <a:spcBef>
                <a:spcPts val="600"/>
              </a:spcBef>
              <a:buFont typeface="Arial" panose="020B0604020202020204" pitchFamily="34" charset="0"/>
              <a:buChar char="•"/>
            </a:pPr>
            <a:r>
              <a:rPr lang="el-GR" dirty="0" smtClean="0"/>
              <a:t>Το δείγμα (~1-2</a:t>
            </a:r>
            <a:r>
              <a:rPr lang="en-US" dirty="0" smtClean="0"/>
              <a:t>mg) </a:t>
            </a:r>
            <a:r>
              <a:rPr lang="el-GR" dirty="0" smtClean="0"/>
              <a:t>κονιορτοποιείται </a:t>
            </a:r>
            <a:r>
              <a:rPr lang="el-GR" dirty="0" err="1"/>
              <a:t>κονιορτοποιείται</a:t>
            </a:r>
            <a:r>
              <a:rPr lang="el-GR" dirty="0"/>
              <a:t> </a:t>
            </a:r>
            <a:r>
              <a:rPr lang="el-GR" dirty="0" smtClean="0"/>
              <a:t>μαζί με ξηρό </a:t>
            </a:r>
            <a:r>
              <a:rPr lang="en-US" dirty="0" err="1" smtClean="0"/>
              <a:t>KBr</a:t>
            </a:r>
            <a:r>
              <a:rPr lang="en-US" dirty="0" smtClean="0"/>
              <a:t> (~200mg) </a:t>
            </a:r>
            <a:r>
              <a:rPr lang="el-GR" dirty="0" smtClean="0"/>
              <a:t>σε </a:t>
            </a:r>
            <a:r>
              <a:rPr lang="el-GR" dirty="0"/>
              <a:t>κατάλληλο ιγδίο. </a:t>
            </a:r>
          </a:p>
          <a:p>
            <a:pPr marL="285750" indent="-285750" algn="just">
              <a:spcBef>
                <a:spcPts val="600"/>
              </a:spcBef>
              <a:buFont typeface="Arial" panose="020B0604020202020204" pitchFamily="34" charset="0"/>
              <a:buChar char="•"/>
            </a:pPr>
            <a:r>
              <a:rPr lang="el-GR" dirty="0" smtClean="0"/>
              <a:t>Το </a:t>
            </a:r>
            <a:r>
              <a:rPr lang="el-GR" dirty="0" err="1"/>
              <a:t>KBr</a:t>
            </a:r>
            <a:r>
              <a:rPr lang="el-GR" dirty="0"/>
              <a:t> έχει το πλεονέκτημα έναντι του </a:t>
            </a:r>
            <a:r>
              <a:rPr lang="el-GR" dirty="0" err="1"/>
              <a:t>NaCl</a:t>
            </a:r>
            <a:r>
              <a:rPr lang="el-GR" dirty="0"/>
              <a:t> να μην απορροφά καθόλου στο IR και ως εκ τούτου τα λαμβανόμενα αποτελέσματα είναι πολύ καλύτερα. </a:t>
            </a:r>
            <a:r>
              <a:rPr lang="el-GR" dirty="0" smtClean="0"/>
              <a:t>Εναλλακτικά γίνεται λήψη φάσματος σε </a:t>
            </a:r>
            <a:r>
              <a:rPr lang="en-US" dirty="0" err="1" smtClean="0"/>
              <a:t>nujol</a:t>
            </a:r>
            <a:r>
              <a:rPr lang="en-US" dirty="0" smtClean="0"/>
              <a:t> </a:t>
            </a:r>
            <a:r>
              <a:rPr lang="el-GR" dirty="0" smtClean="0"/>
              <a:t>ή </a:t>
            </a:r>
            <a:r>
              <a:rPr lang="en-US" dirty="0" smtClean="0"/>
              <a:t>ATR.</a:t>
            </a:r>
            <a:endParaRPr lang="el-GR" dirty="0"/>
          </a:p>
          <a:p>
            <a:pPr marL="285750" indent="-285750" algn="just">
              <a:spcBef>
                <a:spcPts val="600"/>
              </a:spcBef>
              <a:buFont typeface="Arial" panose="020B0604020202020204" pitchFamily="34" charset="0"/>
              <a:buChar char="•"/>
            </a:pPr>
            <a:r>
              <a:rPr lang="el-GR" dirty="0" smtClean="0"/>
              <a:t>Ακολουθεί ανάμιξη</a:t>
            </a:r>
            <a:r>
              <a:rPr lang="en-US" dirty="0" smtClean="0"/>
              <a:t> </a:t>
            </a:r>
            <a:r>
              <a:rPr lang="el-GR" dirty="0" smtClean="0"/>
              <a:t>και </a:t>
            </a:r>
            <a:r>
              <a:rPr lang="el-GR" dirty="0" err="1" smtClean="0"/>
              <a:t>ομογενοποίηση</a:t>
            </a:r>
            <a:r>
              <a:rPr lang="el-GR" dirty="0" smtClean="0"/>
              <a:t> </a:t>
            </a:r>
            <a:r>
              <a:rPr lang="el-GR" dirty="0"/>
              <a:t>των δύο υλικών. </a:t>
            </a:r>
          </a:p>
          <a:p>
            <a:pPr marL="285750" indent="-285750" algn="just">
              <a:spcBef>
                <a:spcPts val="600"/>
              </a:spcBef>
              <a:buFont typeface="Arial" panose="020B0604020202020204" pitchFamily="34" charset="0"/>
              <a:buChar char="•"/>
            </a:pPr>
            <a:r>
              <a:rPr lang="el-GR" dirty="0" smtClean="0"/>
              <a:t>Το </a:t>
            </a:r>
            <a:r>
              <a:rPr lang="el-GR" dirty="0" err="1"/>
              <a:t>ομογενοποιημένο</a:t>
            </a:r>
            <a:r>
              <a:rPr lang="el-GR" dirty="0"/>
              <a:t> μίγμα τοποθετείται προσεκτικά σε ειδική θέση της συσκευής συμπίεσης. </a:t>
            </a:r>
          </a:p>
          <a:p>
            <a:pPr marL="285750" indent="-285750" algn="just">
              <a:spcBef>
                <a:spcPts val="600"/>
              </a:spcBef>
              <a:buFont typeface="Arial" panose="020B0604020202020204" pitchFamily="34" charset="0"/>
              <a:buChar char="•"/>
            </a:pPr>
            <a:r>
              <a:rPr lang="el-GR" dirty="0" smtClean="0"/>
              <a:t>Η </a:t>
            </a:r>
            <a:r>
              <a:rPr lang="el-GR" dirty="0"/>
              <a:t>συσκευή </a:t>
            </a:r>
            <a:r>
              <a:rPr lang="el-GR" dirty="0" err="1"/>
              <a:t>συναρμολογείται</a:t>
            </a:r>
            <a:r>
              <a:rPr lang="el-GR" dirty="0"/>
              <a:t> και τοποθετείται σε υδραυλικό πιεστήριο. </a:t>
            </a:r>
          </a:p>
          <a:p>
            <a:pPr marL="285750" indent="-285750" algn="just">
              <a:spcBef>
                <a:spcPts val="600"/>
              </a:spcBef>
              <a:buFont typeface="Arial" panose="020B0604020202020204" pitchFamily="34" charset="0"/>
              <a:buChar char="•"/>
            </a:pPr>
            <a:r>
              <a:rPr lang="el-GR" dirty="0" smtClean="0"/>
              <a:t>Στη </a:t>
            </a:r>
            <a:r>
              <a:rPr lang="el-GR" dirty="0"/>
              <a:t>βαλβίδα εξόδου της συσκευής συνδέεται αεραντλία, για μερικά λεπτά, ώστε να απομακρυνθεί ο εγκλωβισμένος, στη συσκευή, αέρας. </a:t>
            </a:r>
          </a:p>
          <a:p>
            <a:pPr marL="285750" indent="-285750" algn="just">
              <a:spcBef>
                <a:spcPts val="600"/>
              </a:spcBef>
              <a:buFont typeface="Arial" panose="020B0604020202020204" pitchFamily="34" charset="0"/>
              <a:buChar char="•"/>
            </a:pPr>
            <a:r>
              <a:rPr lang="el-GR" dirty="0" smtClean="0"/>
              <a:t>Με </a:t>
            </a:r>
            <a:r>
              <a:rPr lang="el-GR" dirty="0"/>
              <a:t>την αεραντλία να λειτουργεί συνεχώς, εφαρμόζεται πίεση ~ 5 </a:t>
            </a:r>
            <a:r>
              <a:rPr lang="el-GR" dirty="0" err="1"/>
              <a:t>tοns</a:t>
            </a:r>
            <a:r>
              <a:rPr lang="el-GR" dirty="0"/>
              <a:t> για χρονικό διάστημα από 3 - 5 </a:t>
            </a:r>
            <a:r>
              <a:rPr lang="el-GR" dirty="0" err="1"/>
              <a:t>min</a:t>
            </a:r>
            <a:r>
              <a:rPr lang="el-GR" dirty="0"/>
              <a:t>. </a:t>
            </a:r>
          </a:p>
          <a:p>
            <a:pPr marL="285750" indent="-285750" algn="just">
              <a:spcBef>
                <a:spcPts val="600"/>
              </a:spcBef>
              <a:buFont typeface="Arial" panose="020B0604020202020204" pitchFamily="34" charset="0"/>
              <a:buChar char="•"/>
            </a:pPr>
            <a:r>
              <a:rPr lang="el-GR" dirty="0" smtClean="0"/>
              <a:t>Με </a:t>
            </a:r>
            <a:r>
              <a:rPr lang="el-GR" dirty="0"/>
              <a:t>το τέλος του χρόνου συμπίεσης, διακόπτεται η λειτουργία της αντλίας, εκτονώνεται η πίεση και η συσκευή συμπίεσης απομακρύνεται από το πιεστήριο και αποσυναρμολογείται. Στον πυθμένα του εμβόλου συμπίεσης της συσκευής, έχει δημιουργηθεί ένα λεπτό, διαφανές δισκίο. </a:t>
            </a:r>
          </a:p>
          <a:p>
            <a:pPr marL="285750" indent="-285750" algn="just">
              <a:spcBef>
                <a:spcPts val="600"/>
              </a:spcBef>
              <a:buFont typeface="Arial" panose="020B0604020202020204" pitchFamily="34" charset="0"/>
              <a:buChar char="•"/>
            </a:pPr>
            <a:r>
              <a:rPr lang="el-GR" dirty="0" smtClean="0"/>
              <a:t>Το </a:t>
            </a:r>
            <a:r>
              <a:rPr lang="el-GR" dirty="0"/>
              <a:t>δισκίο αφαιρείται, προσαρμόζεται σε ειδική υποδοχή και τοποθετείται στην πορεία της δέσμης στο </a:t>
            </a:r>
            <a:r>
              <a:rPr lang="el-GR" dirty="0" err="1"/>
              <a:t>φασματοφωτόμετρο</a:t>
            </a:r>
            <a:r>
              <a:rPr lang="el-GR" dirty="0"/>
              <a:t> </a:t>
            </a:r>
            <a:r>
              <a:rPr lang="el-GR" dirty="0" err="1"/>
              <a:t>υπερύθρου</a:t>
            </a:r>
            <a:r>
              <a:rPr lang="el-GR" dirty="0"/>
              <a:t>. </a:t>
            </a:r>
          </a:p>
          <a:p>
            <a:endParaRPr lang="en-US" dirty="0"/>
          </a:p>
        </p:txBody>
      </p:sp>
      <p:sp>
        <p:nvSpPr>
          <p:cNvPr id="8" name="TextBox 7"/>
          <p:cNvSpPr txBox="1"/>
          <p:nvPr/>
        </p:nvSpPr>
        <p:spPr>
          <a:xfrm>
            <a:off x="1914258" y="487110"/>
            <a:ext cx="7016097" cy="461665"/>
          </a:xfrm>
          <a:prstGeom prst="rect">
            <a:avLst/>
          </a:prstGeom>
          <a:noFill/>
        </p:spPr>
        <p:txBody>
          <a:bodyPr wrap="square" rtlCol="0">
            <a:spAutoFit/>
          </a:bodyPr>
          <a:lstStyle/>
          <a:p>
            <a:pPr algn="ctr"/>
            <a:r>
              <a:rPr lang="el-GR" sz="2400" b="1" dirty="0" smtClean="0">
                <a:latin typeface="Times New Roman" panose="02020603050405020304" pitchFamily="18" charset="0"/>
                <a:cs typeface="Times New Roman" panose="02020603050405020304" pitchFamily="18" charset="0"/>
              </a:rPr>
              <a:t>Πειραματική διαδικασία</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93855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body"/>
          </p:nvPr>
        </p:nvSpPr>
        <p:spPr>
          <a:xfrm>
            <a:off x="4763294" y="212506"/>
            <a:ext cx="2233612" cy="424082"/>
          </a:xfrm>
          <a:ln/>
        </p:spPr>
        <p:txBody>
          <a:bodyPr anchor="t"/>
          <a:lstStyle/>
          <a:p>
            <a:pPr marL="339725" indent="-339725">
              <a:spcBef>
                <a:spcPts val="600"/>
              </a:spcBef>
              <a:buClr>
                <a:srgbClr val="FF0000"/>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l-GR" sz="2400" dirty="0"/>
              <a:t>Φασματοσκοπία</a:t>
            </a:r>
          </a:p>
          <a:p>
            <a:pPr marL="339725" indent="-339725">
              <a:spcBef>
                <a:spcPts val="600"/>
              </a:spcBef>
              <a:buClr>
                <a:srgbClr val="333399"/>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l-GR" sz="2400" dirty="0">
              <a:solidFill>
                <a:srgbClr val="333399"/>
              </a:solidFill>
            </a:endParaRPr>
          </a:p>
          <a:p>
            <a:pPr marL="339725" indent="-339725">
              <a:spcBef>
                <a:spcPts val="700"/>
              </a:spcBef>
              <a:buClr>
                <a:srgbClr val="333399"/>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l-GR" sz="2800" dirty="0">
              <a:solidFill>
                <a:srgbClr val="333399"/>
              </a:solidFill>
            </a:endParaRPr>
          </a:p>
          <a:p>
            <a:pPr marL="339725" indent="-339725">
              <a:spcBef>
                <a:spcPts val="700"/>
              </a:spcBef>
              <a:buClr>
                <a:srgbClr val="FF0000"/>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l-GR" sz="2800" dirty="0">
              <a:solidFill>
                <a:srgbClr val="FF0000"/>
              </a:solidFill>
            </a:endParaRPr>
          </a:p>
          <a:p>
            <a:pPr marL="339725" indent="-339725">
              <a:spcBef>
                <a:spcPts val="700"/>
              </a:spcBef>
              <a:buClr>
                <a:srgbClr val="FF0000"/>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l-GR" sz="2800" dirty="0">
              <a:solidFill>
                <a:srgbClr val="FF0000"/>
              </a:solidFill>
            </a:endParaRPr>
          </a:p>
          <a:p>
            <a:pPr marL="339725" indent="-339725">
              <a:spcBef>
                <a:spcPts val="700"/>
              </a:spcBef>
              <a:buClr>
                <a:srgbClr val="FF0000"/>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l-GR" sz="2800" dirty="0">
              <a:solidFill>
                <a:srgbClr val="FF0000"/>
              </a:solidFill>
            </a:endParaRPr>
          </a:p>
        </p:txBody>
      </p:sp>
      <p:graphicFrame>
        <p:nvGraphicFramePr>
          <p:cNvPr id="4098" name="Object 2"/>
          <p:cNvGraphicFramePr>
            <a:graphicFrameLocks noChangeAspect="1"/>
          </p:cNvGraphicFramePr>
          <p:nvPr/>
        </p:nvGraphicFramePr>
        <p:xfrm>
          <a:off x="3000376" y="2851150"/>
          <a:ext cx="6265863" cy="628650"/>
        </p:xfrm>
        <a:graphic>
          <a:graphicData uri="http://schemas.openxmlformats.org/presentationml/2006/ole">
            <mc:AlternateContent xmlns:mc="http://schemas.openxmlformats.org/markup-compatibility/2006">
              <mc:Choice xmlns:v="urn:schemas-microsoft-com:vml" Requires="v">
                <p:oleObj spid="_x0000_s1051" r:id="rId4" imgW="5609524" imgH="561905" progId="">
                  <p:embed/>
                </p:oleObj>
              </mc:Choice>
              <mc:Fallback>
                <p:oleObj r:id="rId4" imgW="5609524" imgH="561905"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0376" y="2851150"/>
                        <a:ext cx="6265863" cy="62865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9" name="Text Box 3"/>
          <p:cNvSpPr txBox="1">
            <a:spLocks noChangeArrowheads="1"/>
          </p:cNvSpPr>
          <p:nvPr/>
        </p:nvSpPr>
        <p:spPr bwMode="auto">
          <a:xfrm>
            <a:off x="2566989" y="4221163"/>
            <a:ext cx="7489825" cy="28157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5pPr>
            <a:lvl6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6pPr>
            <a:lvl7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7pPr>
            <a:lvl8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8pPr>
            <a:lvl9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9pPr>
          </a:lstStyle>
          <a:p>
            <a:pPr>
              <a:spcBef>
                <a:spcPts val="1000"/>
              </a:spcBef>
              <a:buClr>
                <a:srgbClr val="000066"/>
              </a:buClr>
            </a:pPr>
            <a:r>
              <a:rPr lang="el-GR" sz="1400" dirty="0">
                <a:solidFill>
                  <a:schemeClr val="tx1"/>
                </a:solidFill>
              </a:rPr>
              <a:t>Η επίδραση της ηλεκτρομαγνητικής ακτινοβολίας στην ύλη εξαρτάται από την ενέργεια της πρώτης.</a:t>
            </a:r>
            <a:r>
              <a:rPr lang="el-GR" sz="1600" dirty="0">
                <a:solidFill>
                  <a:schemeClr val="tx1"/>
                </a:solidFill>
              </a:rPr>
              <a:t> </a:t>
            </a:r>
          </a:p>
          <a:p>
            <a:pPr>
              <a:spcBef>
                <a:spcPts val="1000"/>
              </a:spcBef>
              <a:buClr>
                <a:srgbClr val="000066"/>
              </a:buClr>
            </a:pPr>
            <a:r>
              <a:rPr lang="el-GR" sz="1600" b="1" u="sng" dirty="0">
                <a:solidFill>
                  <a:schemeClr val="tx1"/>
                </a:solidFill>
              </a:rPr>
              <a:t>Φασματοσκοπική Μέθοδος</a:t>
            </a:r>
            <a:r>
              <a:rPr lang="el-GR" sz="1600" dirty="0">
                <a:solidFill>
                  <a:schemeClr val="tx1"/>
                </a:solidFill>
              </a:rPr>
              <a:t>         </a:t>
            </a:r>
            <a:r>
              <a:rPr lang="el-GR" sz="1600" b="1" u="sng" dirty="0">
                <a:solidFill>
                  <a:schemeClr val="tx1"/>
                </a:solidFill>
              </a:rPr>
              <a:t>Χρησιμοποιούμενη  Ενέργεια</a:t>
            </a:r>
            <a:r>
              <a:rPr lang="el-GR" sz="1600" dirty="0">
                <a:solidFill>
                  <a:schemeClr val="tx1"/>
                </a:solidFill>
              </a:rPr>
              <a:t> </a:t>
            </a:r>
          </a:p>
          <a:p>
            <a:pPr>
              <a:spcBef>
                <a:spcPts val="1125"/>
              </a:spcBef>
              <a:buClr>
                <a:srgbClr val="000066"/>
              </a:buClr>
            </a:pPr>
            <a:r>
              <a:rPr lang="en-US" sz="1600" dirty="0">
                <a:solidFill>
                  <a:schemeClr val="tx1"/>
                </a:solidFill>
              </a:rPr>
              <a:t>                </a:t>
            </a:r>
            <a:r>
              <a:rPr lang="el-GR" sz="1600" dirty="0">
                <a:solidFill>
                  <a:schemeClr val="tx1"/>
                </a:solidFill>
              </a:rPr>
              <a:t>Χ</a:t>
            </a:r>
            <a:r>
              <a:rPr lang="en-US" sz="1600" dirty="0">
                <a:solidFill>
                  <a:schemeClr val="tx1"/>
                </a:solidFill>
              </a:rPr>
              <a:t>RD                                          </a:t>
            </a:r>
            <a:r>
              <a:rPr lang="el-GR" sz="1600" dirty="0">
                <a:solidFill>
                  <a:schemeClr val="tx1"/>
                </a:solidFill>
              </a:rPr>
              <a:t>Ακτίνες Χ (</a:t>
            </a:r>
            <a:r>
              <a:rPr lang="en-US" sz="1600" dirty="0">
                <a:solidFill>
                  <a:schemeClr val="tx1"/>
                </a:solidFill>
              </a:rPr>
              <a:t>R</a:t>
            </a:r>
            <a:r>
              <a:rPr lang="el-GR" sz="1600" dirty="0">
                <a:solidFill>
                  <a:schemeClr val="tx1"/>
                </a:solidFill>
              </a:rPr>
              <a:t>ö</a:t>
            </a:r>
            <a:r>
              <a:rPr lang="en-US" sz="1600" dirty="0" err="1">
                <a:solidFill>
                  <a:schemeClr val="tx1"/>
                </a:solidFill>
              </a:rPr>
              <a:t>ntgen</a:t>
            </a:r>
            <a:r>
              <a:rPr lang="en-US" sz="1600" dirty="0">
                <a:solidFill>
                  <a:schemeClr val="tx1"/>
                </a:solidFill>
              </a:rPr>
              <a:t>)</a:t>
            </a:r>
            <a:r>
              <a:rPr lang="ar-SA" sz="1600" dirty="0">
                <a:solidFill>
                  <a:schemeClr val="tx1"/>
                </a:solidFill>
              </a:rPr>
              <a:t>‏</a:t>
            </a:r>
            <a:endParaRPr lang="en-US" sz="1600" dirty="0">
              <a:solidFill>
                <a:schemeClr val="tx1"/>
              </a:solidFill>
            </a:endParaRPr>
          </a:p>
          <a:p>
            <a:pPr>
              <a:spcBef>
                <a:spcPts val="1000"/>
              </a:spcBef>
              <a:buClr>
                <a:srgbClr val="000066"/>
              </a:buClr>
            </a:pPr>
            <a:r>
              <a:rPr lang="el-GR" sz="1600" dirty="0">
                <a:solidFill>
                  <a:schemeClr val="tx1"/>
                </a:solidFill>
              </a:rPr>
              <a:t>              </a:t>
            </a:r>
            <a:r>
              <a:rPr lang="en-US" sz="1600" dirty="0">
                <a:solidFill>
                  <a:schemeClr val="tx1"/>
                </a:solidFill>
              </a:rPr>
              <a:t>UV-Vis                             </a:t>
            </a:r>
            <a:r>
              <a:rPr lang="el-GR" sz="1600" dirty="0">
                <a:solidFill>
                  <a:schemeClr val="tx1"/>
                </a:solidFill>
              </a:rPr>
              <a:t>  Υπεριώδης – Ορατή  Ακτινοβολία</a:t>
            </a:r>
          </a:p>
          <a:p>
            <a:pPr>
              <a:spcBef>
                <a:spcPts val="1000"/>
              </a:spcBef>
              <a:buClr>
                <a:srgbClr val="000066"/>
              </a:buClr>
            </a:pPr>
            <a:r>
              <a:rPr lang="en-US" sz="1600" dirty="0">
                <a:solidFill>
                  <a:schemeClr val="tx1"/>
                </a:solidFill>
              </a:rPr>
              <a:t>                  </a:t>
            </a:r>
            <a:r>
              <a:rPr lang="en-US" sz="1600" b="1" dirty="0">
                <a:solidFill>
                  <a:schemeClr val="tx1"/>
                </a:solidFill>
              </a:rPr>
              <a:t>IR</a:t>
            </a:r>
            <a:r>
              <a:rPr lang="el-GR" sz="1600" b="1" dirty="0">
                <a:solidFill>
                  <a:schemeClr val="tx1"/>
                </a:solidFill>
              </a:rPr>
              <a:t>                                        Υπέρυθρη Ακτινοβολία</a:t>
            </a:r>
          </a:p>
          <a:p>
            <a:pPr>
              <a:spcBef>
                <a:spcPts val="1000"/>
              </a:spcBef>
              <a:buClr>
                <a:srgbClr val="000066"/>
              </a:buClr>
            </a:pPr>
            <a:r>
              <a:rPr lang="en-US" sz="1600" dirty="0">
                <a:solidFill>
                  <a:schemeClr val="tx1"/>
                </a:solidFill>
              </a:rPr>
              <a:t>               NMR                               </a:t>
            </a:r>
            <a:r>
              <a:rPr lang="el-GR" sz="1600" dirty="0">
                <a:solidFill>
                  <a:schemeClr val="tx1"/>
                </a:solidFill>
              </a:rPr>
              <a:t>                 Ραδιοκύματα</a:t>
            </a:r>
          </a:p>
          <a:p>
            <a:pPr>
              <a:spcBef>
                <a:spcPts val="1000"/>
              </a:spcBef>
              <a:buClr>
                <a:srgbClr val="000066"/>
              </a:buClr>
            </a:pPr>
            <a:r>
              <a:rPr lang="en-US" sz="1600" dirty="0">
                <a:solidFill>
                  <a:srgbClr val="000066"/>
                </a:solidFill>
              </a:rPr>
              <a:t>                 </a:t>
            </a:r>
          </a:p>
        </p:txBody>
      </p:sp>
      <p:sp>
        <p:nvSpPr>
          <p:cNvPr id="4100" name="Line 4"/>
          <p:cNvSpPr>
            <a:spLocks noChangeShapeType="1"/>
          </p:cNvSpPr>
          <p:nvPr/>
        </p:nvSpPr>
        <p:spPr bwMode="auto">
          <a:xfrm>
            <a:off x="3432175" y="2995614"/>
            <a:ext cx="1588" cy="719137"/>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1" name="Line 5"/>
          <p:cNvSpPr>
            <a:spLocks noChangeShapeType="1"/>
          </p:cNvSpPr>
          <p:nvPr/>
        </p:nvSpPr>
        <p:spPr bwMode="auto">
          <a:xfrm>
            <a:off x="4367214" y="3067050"/>
            <a:ext cx="1587" cy="71913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2" name="Line 6"/>
          <p:cNvSpPr>
            <a:spLocks noChangeShapeType="1"/>
          </p:cNvSpPr>
          <p:nvPr/>
        </p:nvSpPr>
        <p:spPr bwMode="auto">
          <a:xfrm>
            <a:off x="6600825" y="3211514"/>
            <a:ext cx="1588" cy="503237"/>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3" name="Line 7"/>
          <p:cNvSpPr>
            <a:spLocks noChangeShapeType="1"/>
          </p:cNvSpPr>
          <p:nvPr/>
        </p:nvSpPr>
        <p:spPr bwMode="auto">
          <a:xfrm>
            <a:off x="5481639" y="3067050"/>
            <a:ext cx="1587" cy="71913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4" name="Line 8"/>
          <p:cNvSpPr>
            <a:spLocks noChangeShapeType="1"/>
          </p:cNvSpPr>
          <p:nvPr/>
        </p:nvSpPr>
        <p:spPr bwMode="auto">
          <a:xfrm>
            <a:off x="7248525" y="3211514"/>
            <a:ext cx="1588" cy="503237"/>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5" name="Line 9"/>
          <p:cNvSpPr>
            <a:spLocks noChangeShapeType="1"/>
          </p:cNvSpPr>
          <p:nvPr/>
        </p:nvSpPr>
        <p:spPr bwMode="auto">
          <a:xfrm>
            <a:off x="8688389" y="3282950"/>
            <a:ext cx="1587" cy="50323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6" name="Line 10"/>
          <p:cNvSpPr>
            <a:spLocks noChangeShapeType="1"/>
          </p:cNvSpPr>
          <p:nvPr/>
        </p:nvSpPr>
        <p:spPr bwMode="auto">
          <a:xfrm>
            <a:off x="7932739" y="3211514"/>
            <a:ext cx="1587" cy="503237"/>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7" name="Text Box 11"/>
          <p:cNvSpPr txBox="1">
            <a:spLocks noChangeArrowheads="1"/>
          </p:cNvSpPr>
          <p:nvPr/>
        </p:nvSpPr>
        <p:spPr bwMode="auto">
          <a:xfrm>
            <a:off x="3071813" y="3571876"/>
            <a:ext cx="676910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5pPr>
            <a:lvl6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6pPr>
            <a:lvl7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7pPr>
            <a:lvl8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8pPr>
            <a:lvl9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9pPr>
          </a:lstStyle>
          <a:p>
            <a:pPr>
              <a:spcBef>
                <a:spcPts val="875"/>
              </a:spcBef>
            </a:pPr>
            <a:r>
              <a:rPr lang="el-GR"/>
              <a:t>   </a:t>
            </a:r>
            <a:r>
              <a:rPr lang="el-GR" sz="1200"/>
              <a:t> </a:t>
            </a:r>
            <a:r>
              <a:rPr lang="el-GR" sz="1400">
                <a:solidFill>
                  <a:srgbClr val="FF0000"/>
                </a:solidFill>
              </a:rPr>
              <a:t>10</a:t>
            </a:r>
            <a:r>
              <a:rPr lang="el-GR" sz="1400" baseline="30000">
                <a:solidFill>
                  <a:srgbClr val="FF0000"/>
                </a:solidFill>
              </a:rPr>
              <a:t>4</a:t>
            </a:r>
            <a:r>
              <a:rPr lang="el-GR" sz="1200" baseline="30000">
                <a:solidFill>
                  <a:srgbClr val="FF0000"/>
                </a:solidFill>
              </a:rPr>
              <a:t> </a:t>
            </a:r>
            <a:r>
              <a:rPr lang="el-GR" baseline="30000">
                <a:solidFill>
                  <a:srgbClr val="FF0000"/>
                </a:solidFill>
              </a:rPr>
              <a:t>                </a:t>
            </a:r>
            <a:r>
              <a:rPr lang="el-GR" sz="1400">
                <a:solidFill>
                  <a:srgbClr val="FF0000"/>
                </a:solidFill>
              </a:rPr>
              <a:t>10</a:t>
            </a:r>
            <a:r>
              <a:rPr lang="el-GR" sz="1400" baseline="30000">
                <a:solidFill>
                  <a:srgbClr val="FF0000"/>
                </a:solidFill>
              </a:rPr>
              <a:t>8</a:t>
            </a:r>
            <a:r>
              <a:rPr lang="el-GR" baseline="30000">
                <a:solidFill>
                  <a:srgbClr val="FF0000"/>
                </a:solidFill>
              </a:rPr>
              <a:t>                    </a:t>
            </a:r>
            <a:r>
              <a:rPr lang="el-GR" sz="1400">
                <a:solidFill>
                  <a:srgbClr val="FF0000"/>
                </a:solidFill>
              </a:rPr>
              <a:t>10</a:t>
            </a:r>
            <a:r>
              <a:rPr lang="el-GR" sz="1400" baseline="30000">
                <a:solidFill>
                  <a:srgbClr val="FF0000"/>
                </a:solidFill>
              </a:rPr>
              <a:t>12</a:t>
            </a:r>
            <a:r>
              <a:rPr lang="el-GR">
                <a:solidFill>
                  <a:srgbClr val="FF0000"/>
                </a:solidFill>
              </a:rPr>
              <a:t>             </a:t>
            </a:r>
            <a:r>
              <a:rPr lang="el-GR" sz="1400">
                <a:solidFill>
                  <a:srgbClr val="FF0000"/>
                </a:solidFill>
              </a:rPr>
              <a:t>10</a:t>
            </a:r>
            <a:r>
              <a:rPr lang="el-GR" sz="1400" baseline="30000">
                <a:solidFill>
                  <a:srgbClr val="FF0000"/>
                </a:solidFill>
              </a:rPr>
              <a:t>15  </a:t>
            </a:r>
            <a:r>
              <a:rPr lang="el-GR">
                <a:solidFill>
                  <a:srgbClr val="FF0000"/>
                </a:solidFill>
              </a:rPr>
              <a:t>    </a:t>
            </a:r>
            <a:r>
              <a:rPr lang="el-GR" sz="1400">
                <a:solidFill>
                  <a:srgbClr val="FF0000"/>
                </a:solidFill>
              </a:rPr>
              <a:t>10</a:t>
            </a:r>
            <a:r>
              <a:rPr lang="el-GR" sz="1400" baseline="30000">
                <a:solidFill>
                  <a:srgbClr val="FF0000"/>
                </a:solidFill>
              </a:rPr>
              <a:t>16            </a:t>
            </a:r>
            <a:r>
              <a:rPr lang="el-GR" sz="1400">
                <a:solidFill>
                  <a:srgbClr val="FF0000"/>
                </a:solidFill>
              </a:rPr>
              <a:t>10</a:t>
            </a:r>
            <a:r>
              <a:rPr lang="el-GR" sz="1400" baseline="30000">
                <a:solidFill>
                  <a:srgbClr val="FF0000"/>
                </a:solidFill>
              </a:rPr>
              <a:t>18            </a:t>
            </a:r>
            <a:r>
              <a:rPr lang="el-GR" sz="1400">
                <a:solidFill>
                  <a:srgbClr val="FF0000"/>
                </a:solidFill>
              </a:rPr>
              <a:t>10</a:t>
            </a:r>
            <a:r>
              <a:rPr lang="el-GR" sz="1400" baseline="30000">
                <a:solidFill>
                  <a:srgbClr val="FF0000"/>
                </a:solidFill>
              </a:rPr>
              <a:t>20         </a:t>
            </a:r>
            <a:r>
              <a:rPr lang="el-GR" sz="1400" b="1">
                <a:solidFill>
                  <a:srgbClr val="FF0000"/>
                </a:solidFill>
              </a:rPr>
              <a:t>ν(</a:t>
            </a:r>
            <a:r>
              <a:rPr lang="en-US" sz="1400" b="1">
                <a:solidFill>
                  <a:srgbClr val="FF0000"/>
                </a:solidFill>
              </a:rPr>
              <a:t>Hz)</a:t>
            </a:r>
            <a:r>
              <a:rPr lang="ar-SA" sz="1400" b="1">
                <a:solidFill>
                  <a:srgbClr val="FF0000"/>
                </a:solidFill>
              </a:rPr>
              <a:t>‏</a:t>
            </a:r>
            <a:endParaRPr lang="en-US" sz="1400" b="1">
              <a:solidFill>
                <a:srgbClr val="FF0000"/>
              </a:solidFill>
            </a:endParaRPr>
          </a:p>
        </p:txBody>
      </p:sp>
      <p:sp>
        <p:nvSpPr>
          <p:cNvPr id="4108" name="Line 12"/>
          <p:cNvSpPr>
            <a:spLocks noChangeShapeType="1"/>
          </p:cNvSpPr>
          <p:nvPr/>
        </p:nvSpPr>
        <p:spPr bwMode="auto">
          <a:xfrm>
            <a:off x="3503614" y="2492375"/>
            <a:ext cx="1587" cy="719138"/>
          </a:xfrm>
          <a:prstGeom prst="line">
            <a:avLst/>
          </a:prstGeom>
          <a:noFill/>
          <a:ln w="9360">
            <a:solidFill>
              <a:srgbClr val="333399"/>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9" name="Line 13"/>
          <p:cNvSpPr>
            <a:spLocks noChangeShapeType="1"/>
          </p:cNvSpPr>
          <p:nvPr/>
        </p:nvSpPr>
        <p:spPr bwMode="auto">
          <a:xfrm>
            <a:off x="4943475" y="2492375"/>
            <a:ext cx="1588" cy="719138"/>
          </a:xfrm>
          <a:prstGeom prst="line">
            <a:avLst/>
          </a:prstGeom>
          <a:noFill/>
          <a:ln w="9360">
            <a:solidFill>
              <a:srgbClr val="333399"/>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0" name="Text Box 14"/>
          <p:cNvSpPr txBox="1">
            <a:spLocks noChangeArrowheads="1"/>
          </p:cNvSpPr>
          <p:nvPr/>
        </p:nvSpPr>
        <p:spPr bwMode="auto">
          <a:xfrm>
            <a:off x="2711451" y="2203450"/>
            <a:ext cx="6983413" cy="2791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5pPr>
            <a:lvl6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6pPr>
            <a:lvl7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7pPr>
            <a:lvl8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8pPr>
            <a:lvl9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9pPr>
          </a:lstStyle>
          <a:p>
            <a:pPr>
              <a:spcBef>
                <a:spcPts val="750"/>
              </a:spcBef>
              <a:buClr>
                <a:srgbClr val="009999"/>
              </a:buClr>
            </a:pPr>
            <a:r>
              <a:rPr lang="el-GR" sz="1200" b="1">
                <a:solidFill>
                  <a:srgbClr val="009999"/>
                </a:solidFill>
              </a:rPr>
              <a:t>Ραδιοκύματα             Μικροκύματα    Υπέρυθρο    Ορατό    Υπεριώδες   Ακτίνες Χ    Ακτίνες γ</a:t>
            </a:r>
          </a:p>
        </p:txBody>
      </p:sp>
      <p:sp>
        <p:nvSpPr>
          <p:cNvPr id="4111" name="Line 15"/>
          <p:cNvSpPr>
            <a:spLocks noChangeShapeType="1"/>
          </p:cNvSpPr>
          <p:nvPr/>
        </p:nvSpPr>
        <p:spPr bwMode="auto">
          <a:xfrm>
            <a:off x="6527800" y="2492375"/>
            <a:ext cx="1588" cy="719138"/>
          </a:xfrm>
          <a:prstGeom prst="line">
            <a:avLst/>
          </a:prstGeom>
          <a:noFill/>
          <a:ln w="936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2" name="Line 16"/>
          <p:cNvSpPr>
            <a:spLocks noChangeShapeType="1"/>
          </p:cNvSpPr>
          <p:nvPr/>
        </p:nvSpPr>
        <p:spPr bwMode="auto">
          <a:xfrm>
            <a:off x="5880100" y="2492375"/>
            <a:ext cx="1588" cy="719138"/>
          </a:xfrm>
          <a:prstGeom prst="line">
            <a:avLst/>
          </a:prstGeom>
          <a:noFill/>
          <a:ln w="9360">
            <a:solidFill>
              <a:srgbClr val="333399"/>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3" name="Line 17"/>
          <p:cNvSpPr>
            <a:spLocks noChangeShapeType="1"/>
          </p:cNvSpPr>
          <p:nvPr/>
        </p:nvSpPr>
        <p:spPr bwMode="auto">
          <a:xfrm>
            <a:off x="7464425" y="2492375"/>
            <a:ext cx="1588" cy="719138"/>
          </a:xfrm>
          <a:prstGeom prst="line">
            <a:avLst/>
          </a:prstGeom>
          <a:noFill/>
          <a:ln w="9360">
            <a:solidFill>
              <a:srgbClr val="333399"/>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4" name="Line 18"/>
          <p:cNvSpPr>
            <a:spLocks noChangeShapeType="1"/>
          </p:cNvSpPr>
          <p:nvPr/>
        </p:nvSpPr>
        <p:spPr bwMode="auto">
          <a:xfrm>
            <a:off x="8256589" y="2492375"/>
            <a:ext cx="1587" cy="719138"/>
          </a:xfrm>
          <a:prstGeom prst="line">
            <a:avLst/>
          </a:prstGeom>
          <a:noFill/>
          <a:ln w="9360">
            <a:solidFill>
              <a:srgbClr val="333399"/>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5" name="Line 19"/>
          <p:cNvSpPr>
            <a:spLocks noChangeShapeType="1"/>
          </p:cNvSpPr>
          <p:nvPr/>
        </p:nvSpPr>
        <p:spPr bwMode="auto">
          <a:xfrm>
            <a:off x="8975725" y="2492375"/>
            <a:ext cx="1588" cy="719138"/>
          </a:xfrm>
          <a:prstGeom prst="line">
            <a:avLst/>
          </a:prstGeom>
          <a:noFill/>
          <a:ln w="936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6" name="Rectangle 20"/>
          <p:cNvSpPr>
            <a:spLocks noChangeArrowheads="1"/>
          </p:cNvSpPr>
          <p:nvPr/>
        </p:nvSpPr>
        <p:spPr bwMode="auto">
          <a:xfrm>
            <a:off x="2460625" y="2159034"/>
            <a:ext cx="7345363" cy="1944688"/>
          </a:xfrm>
          <a:prstGeom prst="rect">
            <a:avLst/>
          </a:prstGeom>
          <a:solidFill>
            <a:srgbClr val="BBE0E3">
              <a:alpha val="0"/>
            </a:srgbClr>
          </a:solidFill>
          <a:ln w="9398">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17" name="Text Box 21"/>
          <p:cNvSpPr txBox="1">
            <a:spLocks noChangeArrowheads="1"/>
          </p:cNvSpPr>
          <p:nvPr/>
        </p:nvSpPr>
        <p:spPr bwMode="auto">
          <a:xfrm>
            <a:off x="3213894" y="728664"/>
            <a:ext cx="5616575" cy="1233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5pPr>
            <a:lvl6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6pPr>
            <a:lvl7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7pPr>
            <a:lvl8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8pPr>
            <a:lvl9pPr defTabSz="457200" fontAlgn="base">
              <a:spcBef>
                <a:spcPct val="0"/>
              </a:spcBef>
              <a:spcAft>
                <a:spcPct val="0"/>
              </a:spcAft>
              <a:buClr>
                <a:srgbClr val="000000"/>
              </a:buClr>
              <a:buSzPct val="100000"/>
              <a:buFont typeface="Arial" panose="020B0604020202020204"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9pPr>
          </a:lstStyle>
          <a:p>
            <a:pPr algn="just">
              <a:spcBef>
                <a:spcPts val="1000"/>
              </a:spcBef>
            </a:pPr>
            <a:r>
              <a:rPr lang="el-GR" sz="1400" dirty="0" err="1" smtClean="0">
                <a:solidFill>
                  <a:schemeClr val="tx1"/>
                </a:solidFill>
              </a:rPr>
              <a:t>Είν</a:t>
            </a:r>
            <a:r>
              <a:rPr lang="en-US" sz="1400" dirty="0" smtClean="0">
                <a:solidFill>
                  <a:schemeClr val="tx1"/>
                </a:solidFill>
              </a:rPr>
              <a:t>αι </a:t>
            </a:r>
            <a:r>
              <a:rPr lang="en-US" sz="1400" dirty="0">
                <a:solidFill>
                  <a:schemeClr val="tx1"/>
                </a:solidFill>
              </a:rPr>
              <a:t>η μελέτη της </a:t>
            </a:r>
            <a:r>
              <a:rPr lang="en-US" sz="1400" b="1" i="1" dirty="0">
                <a:solidFill>
                  <a:schemeClr val="tx1"/>
                </a:solidFill>
              </a:rPr>
              <a:t>αλληλεπίδρασης</a:t>
            </a:r>
            <a:r>
              <a:rPr lang="en-US" sz="1400" dirty="0">
                <a:solidFill>
                  <a:schemeClr val="tx1"/>
                </a:solidFill>
              </a:rPr>
              <a:t> του </a:t>
            </a:r>
            <a:r>
              <a:rPr lang="en-US" sz="1400" b="1" i="1" dirty="0">
                <a:solidFill>
                  <a:schemeClr val="tx1"/>
                </a:solidFill>
              </a:rPr>
              <a:t>φωτός</a:t>
            </a:r>
            <a:r>
              <a:rPr lang="en-US" sz="1400" dirty="0">
                <a:solidFill>
                  <a:schemeClr val="tx1"/>
                </a:solidFill>
              </a:rPr>
              <a:t> με την </a:t>
            </a:r>
            <a:r>
              <a:rPr lang="en-US" sz="1400" b="1" i="1" dirty="0">
                <a:solidFill>
                  <a:schemeClr val="tx1"/>
                </a:solidFill>
              </a:rPr>
              <a:t>ύλη</a:t>
            </a:r>
            <a:r>
              <a:rPr lang="en-US" sz="1400" dirty="0">
                <a:solidFill>
                  <a:schemeClr val="tx1"/>
                </a:solidFill>
              </a:rPr>
              <a:t> με σκοπό την αποτίμηση της δομής της ύλης, τον ποιοτικό και ποσοτικό προσδιοροσμό μειγμάτων διαφόρων ουσιών κ.λπ. </a:t>
            </a:r>
            <a:r>
              <a:rPr lang="en-US" sz="1400" dirty="0" err="1">
                <a:solidFill>
                  <a:schemeClr val="tx1"/>
                </a:solidFill>
              </a:rPr>
              <a:t>Δι</a:t>
            </a:r>
            <a:r>
              <a:rPr lang="en-US" sz="1400" dirty="0">
                <a:solidFill>
                  <a:schemeClr val="tx1"/>
                </a:solidFill>
              </a:rPr>
              <a:t>ακρίνεται σε διάφορα  είδη ανάλογα με το είδος της ηλεκτρομαγνητικής ακτινοβόλίας που αλληλεπιδρά με την ύλη σε κάθε περίπτωση.</a:t>
            </a:r>
            <a:r>
              <a:rPr lang="en-US" sz="1600" dirty="0">
                <a:solidFill>
                  <a:schemeClr val="tx1"/>
                </a:solidFill>
              </a:rPr>
              <a:t> </a:t>
            </a:r>
            <a:r>
              <a:rPr lang="en-US" dirty="0" smtClean="0">
                <a:solidFill>
                  <a:srgbClr val="333399"/>
                </a:solidFill>
              </a:rPr>
              <a:t> </a:t>
            </a:r>
            <a:endParaRPr lang="en-US" dirty="0">
              <a:solidFill>
                <a:srgbClr val="333399"/>
              </a:solidFill>
            </a:endParaRPr>
          </a:p>
        </p:txBody>
      </p:sp>
    </p:spTree>
    <p:extLst>
      <p:ext uri="{BB962C8B-B14F-4D97-AF65-F5344CB8AC3E}">
        <p14:creationId xmlns:p14="http://schemas.microsoft.com/office/powerpoint/2010/main" val="296265453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28501" y="1544910"/>
            <a:ext cx="8582826" cy="2893100"/>
          </a:xfrm>
          <a:prstGeom prst="rect">
            <a:avLst/>
          </a:prstGeom>
        </p:spPr>
        <p:txBody>
          <a:bodyPr wrap="square">
            <a:spAutoFit/>
          </a:bodyPr>
          <a:lstStyle/>
          <a:p>
            <a:pPr marL="342900" indent="-342900" algn="just">
              <a:spcBef>
                <a:spcPts val="1200"/>
              </a:spcBef>
              <a:buFont typeface="Arial" panose="020B0604020202020204" pitchFamily="34" charset="0"/>
              <a:buChar char="•"/>
            </a:pPr>
            <a:r>
              <a:rPr lang="el-GR" sz="2200" dirty="0" smtClean="0"/>
              <a:t>Μέθοδος</a:t>
            </a:r>
          </a:p>
          <a:p>
            <a:pPr marL="342900" indent="-342900" algn="just">
              <a:spcBef>
                <a:spcPts val="1200"/>
              </a:spcBef>
              <a:buFont typeface="Arial" panose="020B0604020202020204" pitchFamily="34" charset="0"/>
              <a:buChar char="•"/>
            </a:pPr>
            <a:r>
              <a:rPr lang="el-GR" sz="2200" dirty="0" smtClean="0"/>
              <a:t>Γιατί </a:t>
            </a:r>
            <a:r>
              <a:rPr lang="en-US" sz="2200" dirty="0" smtClean="0"/>
              <a:t>IR;</a:t>
            </a:r>
          </a:p>
          <a:p>
            <a:pPr marL="342900" indent="-342900" algn="just">
              <a:spcBef>
                <a:spcPts val="1200"/>
              </a:spcBef>
              <a:buFont typeface="Arial" panose="020B0604020202020204" pitchFamily="34" charset="0"/>
              <a:buChar char="•"/>
            </a:pPr>
            <a:r>
              <a:rPr lang="el-GR" sz="2200" dirty="0" smtClean="0"/>
              <a:t>Γιατί </a:t>
            </a:r>
            <a:r>
              <a:rPr lang="en-US" sz="2200" dirty="0" smtClean="0"/>
              <a:t>FTIR;</a:t>
            </a:r>
            <a:endParaRPr lang="el-GR" sz="2200" dirty="0" smtClean="0"/>
          </a:p>
          <a:p>
            <a:pPr marL="342900" indent="-342900" algn="just">
              <a:spcBef>
                <a:spcPts val="1200"/>
              </a:spcBef>
              <a:buFont typeface="Arial" panose="020B0604020202020204" pitchFamily="34" charset="0"/>
              <a:buChar char="•"/>
            </a:pPr>
            <a:r>
              <a:rPr lang="el-GR" sz="2200" dirty="0" smtClean="0"/>
              <a:t>Οργανολογία</a:t>
            </a:r>
          </a:p>
          <a:p>
            <a:pPr marL="342900" indent="-342900" algn="just">
              <a:spcBef>
                <a:spcPts val="1200"/>
              </a:spcBef>
              <a:buFont typeface="Arial" panose="020B0604020202020204" pitchFamily="34" charset="0"/>
              <a:buChar char="•"/>
            </a:pPr>
            <a:r>
              <a:rPr lang="el-GR" sz="2200" dirty="0" smtClean="0"/>
              <a:t>Μορφή και Αξιολόγηση Φασμάτων</a:t>
            </a:r>
          </a:p>
          <a:p>
            <a:pPr marL="342900" indent="-342900" algn="just">
              <a:spcBef>
                <a:spcPts val="1200"/>
              </a:spcBef>
              <a:buFont typeface="Arial" panose="020B0604020202020204" pitchFamily="34" charset="0"/>
              <a:buChar char="•"/>
            </a:pPr>
            <a:r>
              <a:rPr lang="el-GR" sz="2200" dirty="0" smtClean="0"/>
              <a:t>Διαδικασία Λήψης Φασμάτων</a:t>
            </a:r>
            <a:endParaRPr lang="el-GR" sz="2200" dirty="0"/>
          </a:p>
        </p:txBody>
      </p:sp>
    </p:spTree>
    <p:extLst>
      <p:ext uri="{BB962C8B-B14F-4D97-AF65-F5344CB8AC3E}">
        <p14:creationId xmlns:p14="http://schemas.microsoft.com/office/powerpoint/2010/main" val="2173665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03619" y="5868147"/>
            <a:ext cx="9588381" cy="338554"/>
          </a:xfrm>
          <a:prstGeom prst="rect">
            <a:avLst/>
          </a:prstGeom>
          <a:noFill/>
        </p:spPr>
        <p:txBody>
          <a:bodyPr wrap="square" rtlCol="0">
            <a:spAutoFit/>
          </a:bodyPr>
          <a:lstStyle/>
          <a:p>
            <a:pPr algn="just"/>
            <a:r>
              <a:rPr lang="el-GR" sz="1600" b="1" dirty="0" smtClean="0"/>
              <a:t>Εικόνα. </a:t>
            </a:r>
            <a:r>
              <a:rPr lang="el-GR" sz="1600" dirty="0" smtClean="0"/>
              <a:t>Ενεργειακά επίπεδα του μορίου και απορρόφηση ακτινοβολίας</a:t>
            </a:r>
            <a:endParaRPr lang="en-US" sz="1600" dirty="0"/>
          </a:p>
        </p:txBody>
      </p:sp>
      <p:pic>
        <p:nvPicPr>
          <p:cNvPr id="2" name="Picture 1"/>
          <p:cNvPicPr>
            <a:picLocks noChangeAspect="1"/>
          </p:cNvPicPr>
          <p:nvPr/>
        </p:nvPicPr>
        <p:blipFill>
          <a:blip r:embed="rId3"/>
          <a:stretch>
            <a:fillRect/>
          </a:stretch>
        </p:blipFill>
        <p:spPr>
          <a:xfrm>
            <a:off x="2915517" y="2220447"/>
            <a:ext cx="5882401" cy="3647700"/>
          </a:xfrm>
          <a:prstGeom prst="rect">
            <a:avLst/>
          </a:prstGeom>
        </p:spPr>
      </p:pic>
      <p:sp>
        <p:nvSpPr>
          <p:cNvPr id="4" name="Rectangle 3"/>
          <p:cNvSpPr/>
          <p:nvPr/>
        </p:nvSpPr>
        <p:spPr>
          <a:xfrm>
            <a:off x="1562455" y="909090"/>
            <a:ext cx="8950295" cy="1200329"/>
          </a:xfrm>
          <a:prstGeom prst="rect">
            <a:avLst/>
          </a:prstGeom>
        </p:spPr>
        <p:txBody>
          <a:bodyPr wrap="square">
            <a:spAutoFit/>
          </a:bodyPr>
          <a:lstStyle/>
          <a:p>
            <a:pPr algn="just"/>
            <a:r>
              <a:rPr lang="el-GR" dirty="0">
                <a:solidFill>
                  <a:srgbClr val="000000"/>
                </a:solidFill>
                <a:latin typeface="Times New Roman" panose="02020603050405020304" pitchFamily="18" charset="0"/>
              </a:rPr>
              <a:t>Ακτινοβολία με μήκη κύματος στην υπέρυθρη περιοχή, έχει χαμηλότερη ενέργεια από αυτή στην ορατή ή υπεριώδη περιοχή και για αυτό το λόγο, μπορεί να διεγείρει μόνο τις δονήσεις των μορίων, στην ίδια </a:t>
            </a:r>
            <a:r>
              <a:rPr lang="el-GR" dirty="0" err="1">
                <a:solidFill>
                  <a:srgbClr val="000000"/>
                </a:solidFill>
                <a:latin typeface="Times New Roman" panose="02020603050405020304" pitchFamily="18" charset="0"/>
              </a:rPr>
              <a:t>ηλεκτρονιακή</a:t>
            </a:r>
            <a:r>
              <a:rPr lang="el-GR" dirty="0">
                <a:solidFill>
                  <a:srgbClr val="000000"/>
                </a:solidFill>
                <a:latin typeface="Times New Roman" panose="02020603050405020304" pitchFamily="18" charset="0"/>
              </a:rPr>
              <a:t> διαμόρφωση (στάθμη). Τέτοιες διεγέρσεις φαίνονται στην αριστερή ομάδα κάθετων γραμμών. </a:t>
            </a:r>
            <a:endParaRPr lang="en-US" dirty="0"/>
          </a:p>
        </p:txBody>
      </p:sp>
      <p:sp>
        <p:nvSpPr>
          <p:cNvPr id="5" name="TextBox 4"/>
          <p:cNvSpPr txBox="1"/>
          <p:nvPr/>
        </p:nvSpPr>
        <p:spPr>
          <a:xfrm>
            <a:off x="5556993" y="478203"/>
            <a:ext cx="961221" cy="430887"/>
          </a:xfrm>
          <a:prstGeom prst="rect">
            <a:avLst/>
          </a:prstGeom>
          <a:noFill/>
        </p:spPr>
        <p:txBody>
          <a:bodyPr wrap="square" rtlCol="0">
            <a:spAutoFit/>
          </a:bodyPr>
          <a:lstStyle/>
          <a:p>
            <a:r>
              <a:rPr lang="en-US" sz="2200" b="1" dirty="0" smtClean="0">
                <a:latin typeface="Times New Roman" panose="02020603050405020304" pitchFamily="18" charset="0"/>
                <a:cs typeface="Times New Roman" panose="02020603050405020304" pitchFamily="18" charset="0"/>
              </a:rPr>
              <a:t>IR</a:t>
            </a:r>
            <a:endParaRPr lang="el-G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689293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56994" y="478203"/>
            <a:ext cx="544704" cy="430887"/>
          </a:xfrm>
          <a:prstGeom prst="rect">
            <a:avLst/>
          </a:prstGeom>
          <a:noFill/>
        </p:spPr>
        <p:txBody>
          <a:bodyPr wrap="square" rtlCol="0">
            <a:spAutoFit/>
          </a:bodyPr>
          <a:lstStyle/>
          <a:p>
            <a:r>
              <a:rPr lang="en-US" sz="2200" b="1" dirty="0" smtClean="0">
                <a:latin typeface="Times New Roman" panose="02020603050405020304" pitchFamily="18" charset="0"/>
                <a:cs typeface="Times New Roman" panose="02020603050405020304" pitchFamily="18" charset="0"/>
              </a:rPr>
              <a:t>IR</a:t>
            </a:r>
            <a:endParaRPr lang="el-GR" sz="2200" b="1" dirty="0">
              <a:latin typeface="Times New Roman" panose="02020603050405020304" pitchFamily="18" charset="0"/>
              <a:cs typeface="Times New Roman" panose="02020603050405020304" pitchFamily="18" charset="0"/>
            </a:endParaRPr>
          </a:p>
        </p:txBody>
      </p:sp>
      <p:sp>
        <p:nvSpPr>
          <p:cNvPr id="3" name="Rectangle 2"/>
          <p:cNvSpPr/>
          <p:nvPr/>
        </p:nvSpPr>
        <p:spPr>
          <a:xfrm>
            <a:off x="350378" y="909090"/>
            <a:ext cx="11374452" cy="2585323"/>
          </a:xfrm>
          <a:prstGeom prst="rect">
            <a:avLst/>
          </a:prstGeom>
        </p:spPr>
        <p:txBody>
          <a:bodyPr wrap="square">
            <a:spAutoFit/>
          </a:bodyPr>
          <a:lstStyle/>
          <a:p>
            <a:pPr algn="just"/>
            <a:r>
              <a:rPr lang="el-GR" dirty="0">
                <a:solidFill>
                  <a:srgbClr val="000000"/>
                </a:solidFill>
              </a:rPr>
              <a:t>Όταν η υπέρυθρη ακτινοβολία </a:t>
            </a:r>
            <a:r>
              <a:rPr lang="el-GR" dirty="0" err="1">
                <a:solidFill>
                  <a:srgbClr val="000000"/>
                </a:solidFill>
              </a:rPr>
              <a:t>αλληλεπιδράσει</a:t>
            </a:r>
            <a:r>
              <a:rPr lang="el-GR" dirty="0">
                <a:solidFill>
                  <a:srgbClr val="000000"/>
                </a:solidFill>
              </a:rPr>
              <a:t> με το δείγμα που μελετάται, τα μόρια διεγείρονται, αυξάνοντας έτσι την ενέργεια δόνησης και περιστροφής τους. Για να μπορούν τα μόρια του δείγματος να απορροφήσουν στο υπέρυθρο φάσμα, θα πρέπει η συχνότητα της προσπίπτουσας ακτινοβολίας να συμπίπτει με τη συχνότητα δόνησης των ατόμων του δεσμού. Οι συχνότητες, με τις οποίες δονούνται τα άτομα στο μόριο, εξαρτώνται από τις μάζες των ατόμων (τα πιο βαριά μόρια δονούνται σε χαμηλότερες συχνότητες), τον τύπο του δεσμού (πολλοί και ισχυροί δεσμοί δονούνται σε υψηλότερες συχνότητες) και το σχήμα του μορίου. </a:t>
            </a:r>
            <a:endParaRPr lang="en-US" dirty="0" smtClean="0">
              <a:solidFill>
                <a:srgbClr val="000000"/>
              </a:solidFill>
            </a:endParaRPr>
          </a:p>
          <a:p>
            <a:pPr algn="just"/>
            <a:r>
              <a:rPr lang="el-GR" dirty="0"/>
              <a:t>Οι δονήσεις που λαμβάνουν χώρα σε ένα μόριο διακρίνονται σε δύο κατηγορίες: τις δονήσεις τάσης (</a:t>
            </a:r>
            <a:r>
              <a:rPr lang="el-GR" dirty="0" err="1"/>
              <a:t>stretching</a:t>
            </a:r>
            <a:r>
              <a:rPr lang="el-GR" dirty="0"/>
              <a:t> </a:t>
            </a:r>
            <a:r>
              <a:rPr lang="el-GR" dirty="0" err="1"/>
              <a:t>modes</a:t>
            </a:r>
            <a:r>
              <a:rPr lang="el-GR" dirty="0"/>
              <a:t>), όταν τα άτομα πλησιάζουν και απομακρύνονται μεταξύ τους κατά μήκος του δεσμού και τις δονήσεις κάμψης (</a:t>
            </a:r>
            <a:r>
              <a:rPr lang="el-GR" dirty="0" err="1"/>
              <a:t>bending</a:t>
            </a:r>
            <a:r>
              <a:rPr lang="el-GR" dirty="0"/>
              <a:t> </a:t>
            </a:r>
            <a:r>
              <a:rPr lang="el-GR" dirty="0" err="1"/>
              <a:t>modes</a:t>
            </a:r>
            <a:r>
              <a:rPr lang="el-GR" dirty="0"/>
              <a:t>), όταν τα άτομα των δεσμών κινούνται με τέτοιο τρόπο, ώστε να αλλάζει η γωνία των δεσμών.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1173" y="3494413"/>
            <a:ext cx="5052859" cy="3017482"/>
          </a:xfrm>
          <a:prstGeom prst="rect">
            <a:avLst/>
          </a:prstGeom>
        </p:spPr>
      </p:pic>
    </p:spTree>
    <p:extLst>
      <p:ext uri="{BB962C8B-B14F-4D97-AF65-F5344CB8AC3E}">
        <p14:creationId xmlns:p14="http://schemas.microsoft.com/office/powerpoint/2010/main" val="269340828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25037" y="837127"/>
            <a:ext cx="918492" cy="430887"/>
          </a:xfrm>
          <a:prstGeom prst="rect">
            <a:avLst/>
          </a:prstGeom>
          <a:noFill/>
        </p:spPr>
        <p:txBody>
          <a:bodyPr wrap="square" rtlCol="0">
            <a:spAutoFit/>
          </a:bodyPr>
          <a:lstStyle/>
          <a:p>
            <a:r>
              <a:rPr lang="en-US" sz="2200" b="1" dirty="0" smtClean="0">
                <a:latin typeface="Times New Roman" panose="02020603050405020304" pitchFamily="18" charset="0"/>
                <a:cs typeface="Times New Roman" panose="02020603050405020304" pitchFamily="18" charset="0"/>
              </a:rPr>
              <a:t>IR</a:t>
            </a:r>
            <a:endParaRPr lang="el-GR" sz="2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3000777" y="5731099"/>
            <a:ext cx="476519" cy="1803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4" name="Picture 3"/>
          <p:cNvPicPr>
            <a:picLocks noChangeAspect="1"/>
          </p:cNvPicPr>
          <p:nvPr/>
        </p:nvPicPr>
        <p:blipFill>
          <a:blip r:embed="rId3"/>
          <a:stretch>
            <a:fillRect/>
          </a:stretch>
        </p:blipFill>
        <p:spPr>
          <a:xfrm>
            <a:off x="1603493" y="1268014"/>
            <a:ext cx="7600328" cy="4446681"/>
          </a:xfrm>
          <a:prstGeom prst="rect">
            <a:avLst/>
          </a:prstGeom>
        </p:spPr>
      </p:pic>
      <p:sp>
        <p:nvSpPr>
          <p:cNvPr id="6" name="TextBox 5"/>
          <p:cNvSpPr txBox="1"/>
          <p:nvPr/>
        </p:nvSpPr>
        <p:spPr>
          <a:xfrm>
            <a:off x="2333002" y="5731099"/>
            <a:ext cx="6605899" cy="338554"/>
          </a:xfrm>
          <a:prstGeom prst="rect">
            <a:avLst/>
          </a:prstGeom>
          <a:noFill/>
        </p:spPr>
        <p:txBody>
          <a:bodyPr wrap="square" rtlCol="0">
            <a:spAutoFit/>
          </a:bodyPr>
          <a:lstStyle/>
          <a:p>
            <a:r>
              <a:rPr lang="el-GR" sz="1600" b="1" dirty="0" smtClean="0"/>
              <a:t>Εικόνα.</a:t>
            </a:r>
            <a:r>
              <a:rPr lang="el-GR" sz="1600" dirty="0" smtClean="0"/>
              <a:t> Φάσμα διαπερατότητας του </a:t>
            </a:r>
            <a:r>
              <a:rPr lang="en-US" sz="1600" dirty="0" smtClean="0"/>
              <a:t>CO</a:t>
            </a:r>
            <a:r>
              <a:rPr lang="en-US" sz="1600" baseline="-25000" dirty="0" smtClean="0"/>
              <a:t>2</a:t>
            </a:r>
            <a:endParaRPr lang="en-US" sz="1600" baseline="-25000" dirty="0"/>
          </a:p>
        </p:txBody>
      </p:sp>
    </p:spTree>
    <p:extLst>
      <p:ext uri="{BB962C8B-B14F-4D97-AF65-F5344CB8AC3E}">
        <p14:creationId xmlns:p14="http://schemas.microsoft.com/office/powerpoint/2010/main" val="31508048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25037" y="837127"/>
            <a:ext cx="918492" cy="430887"/>
          </a:xfrm>
          <a:prstGeom prst="rect">
            <a:avLst/>
          </a:prstGeom>
          <a:noFill/>
        </p:spPr>
        <p:txBody>
          <a:bodyPr wrap="square" rtlCol="0">
            <a:spAutoFit/>
          </a:bodyPr>
          <a:lstStyle/>
          <a:p>
            <a:r>
              <a:rPr lang="en-US" sz="2200" b="1" dirty="0" smtClean="0">
                <a:latin typeface="Times New Roman" panose="02020603050405020304" pitchFamily="18" charset="0"/>
                <a:cs typeface="Times New Roman" panose="02020603050405020304" pitchFamily="18" charset="0"/>
              </a:rPr>
              <a:t>IR</a:t>
            </a:r>
            <a:endParaRPr lang="el-GR" sz="2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1467028" y="1268014"/>
            <a:ext cx="9599776" cy="923330"/>
          </a:xfrm>
          <a:prstGeom prst="rect">
            <a:avLst/>
          </a:prstGeom>
        </p:spPr>
        <p:txBody>
          <a:bodyPr wrap="square">
            <a:spAutoFit/>
          </a:bodyPr>
          <a:lstStyle/>
          <a:p>
            <a:pPr algn="just"/>
            <a:r>
              <a:rPr lang="el-GR" dirty="0">
                <a:solidFill>
                  <a:srgbClr val="000000"/>
                </a:solidFill>
                <a:latin typeface="Times New Roman" panose="02020603050405020304" pitchFamily="18" charset="0"/>
              </a:rPr>
              <a:t>Το μόριο του H</a:t>
            </a:r>
            <a:r>
              <a:rPr lang="el-GR" sz="800" dirty="0">
                <a:solidFill>
                  <a:srgbClr val="000000"/>
                </a:solidFill>
                <a:latin typeface="Times New Roman" panose="02020603050405020304" pitchFamily="18" charset="0"/>
              </a:rPr>
              <a:t>2</a:t>
            </a:r>
            <a:r>
              <a:rPr lang="el-GR" dirty="0">
                <a:solidFill>
                  <a:srgbClr val="000000"/>
                </a:solidFill>
                <a:latin typeface="Times New Roman" panose="02020603050405020304" pitchFamily="18" charset="0"/>
              </a:rPr>
              <a:t>O που είναι τριατομικό, μη γραμμικό μόριο έχει 3 τρόπους δόνησης: μία (1) συμμετρική δόνηση τάσης του δεσμού Η-O, μία (1) δόνηση κάμψης των δεσμών Η-Ο-Η και μία (1) μη συμμετρική δόνηση τάσης του δεσμού Η-O </a:t>
            </a:r>
            <a:endParaRPr lang="en-US" dirty="0"/>
          </a:p>
        </p:txBody>
      </p:sp>
      <p:pic>
        <p:nvPicPr>
          <p:cNvPr id="6" name="Picture 5"/>
          <p:cNvPicPr>
            <a:picLocks noChangeAspect="1"/>
          </p:cNvPicPr>
          <p:nvPr/>
        </p:nvPicPr>
        <p:blipFill>
          <a:blip r:embed="rId3"/>
          <a:stretch>
            <a:fillRect/>
          </a:stretch>
        </p:blipFill>
        <p:spPr>
          <a:xfrm>
            <a:off x="2748304" y="2191344"/>
            <a:ext cx="6063001" cy="3699167"/>
          </a:xfrm>
          <a:prstGeom prst="rect">
            <a:avLst/>
          </a:prstGeom>
        </p:spPr>
      </p:pic>
      <p:sp>
        <p:nvSpPr>
          <p:cNvPr id="7" name="TextBox 6"/>
          <p:cNvSpPr txBox="1"/>
          <p:nvPr/>
        </p:nvSpPr>
        <p:spPr>
          <a:xfrm>
            <a:off x="2963966" y="5890511"/>
            <a:ext cx="6605899" cy="338554"/>
          </a:xfrm>
          <a:prstGeom prst="rect">
            <a:avLst/>
          </a:prstGeom>
          <a:noFill/>
        </p:spPr>
        <p:txBody>
          <a:bodyPr wrap="square" rtlCol="0">
            <a:spAutoFit/>
          </a:bodyPr>
          <a:lstStyle/>
          <a:p>
            <a:r>
              <a:rPr lang="el-GR" sz="1600" b="1" dirty="0" smtClean="0"/>
              <a:t>Εικόνα.</a:t>
            </a:r>
            <a:r>
              <a:rPr lang="el-GR" sz="1600" dirty="0" smtClean="0"/>
              <a:t> Φάσμα διαπερατότητας του </a:t>
            </a:r>
            <a:r>
              <a:rPr lang="en-US" sz="1600" dirty="0" smtClean="0"/>
              <a:t>H</a:t>
            </a:r>
            <a:r>
              <a:rPr lang="en-US" sz="1600" baseline="-25000" dirty="0" smtClean="0"/>
              <a:t>2</a:t>
            </a:r>
            <a:r>
              <a:rPr lang="en-US" sz="1600" dirty="0" smtClean="0"/>
              <a:t>O</a:t>
            </a:r>
            <a:endParaRPr lang="en-US" sz="1600" baseline="-25000" dirty="0"/>
          </a:p>
        </p:txBody>
      </p:sp>
    </p:spTree>
    <p:extLst>
      <p:ext uri="{BB962C8B-B14F-4D97-AF65-F5344CB8AC3E}">
        <p14:creationId xmlns:p14="http://schemas.microsoft.com/office/powerpoint/2010/main" val="2725912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25037" y="837127"/>
            <a:ext cx="918492" cy="430887"/>
          </a:xfrm>
          <a:prstGeom prst="rect">
            <a:avLst/>
          </a:prstGeom>
          <a:noFill/>
        </p:spPr>
        <p:txBody>
          <a:bodyPr wrap="square" rtlCol="0">
            <a:spAutoFit/>
          </a:bodyPr>
          <a:lstStyle/>
          <a:p>
            <a:r>
              <a:rPr lang="en-US" sz="2200" b="1" dirty="0" smtClean="0">
                <a:latin typeface="Times New Roman" panose="02020603050405020304" pitchFamily="18" charset="0"/>
                <a:cs typeface="Times New Roman" panose="02020603050405020304" pitchFamily="18" charset="0"/>
              </a:rPr>
              <a:t>IR</a:t>
            </a:r>
            <a:endParaRPr lang="el-GR" sz="2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1484120" y="1464568"/>
            <a:ext cx="9599776" cy="3631763"/>
          </a:xfrm>
          <a:prstGeom prst="rect">
            <a:avLst/>
          </a:prstGeom>
        </p:spPr>
        <p:txBody>
          <a:bodyPr wrap="square">
            <a:spAutoFit/>
          </a:bodyPr>
          <a:lstStyle/>
          <a:p>
            <a:pPr marL="285750" indent="-285750" algn="just">
              <a:spcBef>
                <a:spcPts val="1200"/>
              </a:spcBef>
              <a:buFont typeface="Arial" panose="020B0604020202020204" pitchFamily="34" charset="0"/>
              <a:buChar char="•"/>
            </a:pPr>
            <a:r>
              <a:rPr lang="el-GR" dirty="0" smtClean="0">
                <a:solidFill>
                  <a:srgbClr val="000000"/>
                </a:solidFill>
              </a:rPr>
              <a:t>Συνήθως λαμβάνουμε φάσματα διαπερατότητας</a:t>
            </a:r>
          </a:p>
          <a:p>
            <a:pPr marL="285750" indent="-285750" algn="just">
              <a:spcBef>
                <a:spcPts val="1200"/>
              </a:spcBef>
              <a:buFont typeface="Arial" panose="020B0604020202020204" pitchFamily="34" charset="0"/>
              <a:buChar char="•"/>
            </a:pPr>
            <a:r>
              <a:rPr lang="el-GR" dirty="0" smtClean="0">
                <a:solidFill>
                  <a:srgbClr val="000000"/>
                </a:solidFill>
              </a:rPr>
              <a:t>Έχουμε ασθενή (</a:t>
            </a:r>
            <a:r>
              <a:rPr lang="en-US" dirty="0" smtClean="0">
                <a:solidFill>
                  <a:srgbClr val="000000"/>
                </a:solidFill>
              </a:rPr>
              <a:t>weak</a:t>
            </a:r>
            <a:r>
              <a:rPr lang="el-GR" dirty="0" smtClean="0">
                <a:solidFill>
                  <a:srgbClr val="000000"/>
                </a:solidFill>
              </a:rPr>
              <a:t>), μεσαία</a:t>
            </a:r>
            <a:r>
              <a:rPr lang="en-US" dirty="0" smtClean="0">
                <a:solidFill>
                  <a:srgbClr val="000000"/>
                </a:solidFill>
              </a:rPr>
              <a:t> (medium)</a:t>
            </a:r>
            <a:r>
              <a:rPr lang="el-GR" dirty="0" smtClean="0">
                <a:solidFill>
                  <a:srgbClr val="000000"/>
                </a:solidFill>
              </a:rPr>
              <a:t> και ισχυρά </a:t>
            </a:r>
            <a:r>
              <a:rPr lang="en-US" dirty="0" smtClean="0">
                <a:solidFill>
                  <a:srgbClr val="000000"/>
                </a:solidFill>
              </a:rPr>
              <a:t>(strong) </a:t>
            </a:r>
            <a:r>
              <a:rPr lang="el-GR" dirty="0" smtClean="0">
                <a:solidFill>
                  <a:srgbClr val="000000"/>
                </a:solidFill>
              </a:rPr>
              <a:t>σήματα</a:t>
            </a:r>
            <a:r>
              <a:rPr lang="en-US" dirty="0" smtClean="0">
                <a:solidFill>
                  <a:srgbClr val="000000"/>
                </a:solidFill>
              </a:rPr>
              <a:t>.</a:t>
            </a:r>
          </a:p>
          <a:p>
            <a:pPr marL="285750" indent="-285750" algn="just">
              <a:spcBef>
                <a:spcPts val="1200"/>
              </a:spcBef>
              <a:buFont typeface="Arial" panose="020B0604020202020204" pitchFamily="34" charset="0"/>
              <a:buChar char="•"/>
            </a:pPr>
            <a:r>
              <a:rPr lang="el-GR" dirty="0" smtClean="0">
                <a:solidFill>
                  <a:srgbClr val="000000"/>
                </a:solidFill>
              </a:rPr>
              <a:t>Καθώς και </a:t>
            </a:r>
            <a:r>
              <a:rPr lang="en-US" dirty="0" smtClean="0">
                <a:solidFill>
                  <a:srgbClr val="000000"/>
                </a:solidFill>
              </a:rPr>
              <a:t>narrow </a:t>
            </a:r>
            <a:r>
              <a:rPr lang="el-GR" dirty="0" smtClean="0">
                <a:solidFill>
                  <a:srgbClr val="000000"/>
                </a:solidFill>
              </a:rPr>
              <a:t>ή </a:t>
            </a:r>
            <a:r>
              <a:rPr lang="en-US" dirty="0" smtClean="0">
                <a:solidFill>
                  <a:srgbClr val="000000"/>
                </a:solidFill>
              </a:rPr>
              <a:t>broad.</a:t>
            </a:r>
          </a:p>
          <a:p>
            <a:pPr marL="285750" indent="-285750" algn="just">
              <a:spcBef>
                <a:spcPts val="1200"/>
              </a:spcBef>
              <a:buFont typeface="Arial" panose="020B0604020202020204" pitchFamily="34" charset="0"/>
              <a:buChar char="•"/>
            </a:pPr>
            <a:r>
              <a:rPr lang="el-GR" dirty="0" smtClean="0">
                <a:solidFill>
                  <a:srgbClr val="000000"/>
                </a:solidFill>
              </a:rPr>
              <a:t>Χρήσιμο για πληροφορίες σχετικά με την παρουσία ή απουσία </a:t>
            </a:r>
            <a:r>
              <a:rPr lang="el-GR" b="1" dirty="0" smtClean="0">
                <a:solidFill>
                  <a:srgbClr val="000000"/>
                </a:solidFill>
              </a:rPr>
              <a:t>λειτουργικών ομάδων</a:t>
            </a:r>
            <a:r>
              <a:rPr lang="el-GR" dirty="0" smtClean="0">
                <a:solidFill>
                  <a:srgbClr val="000000"/>
                </a:solidFill>
              </a:rPr>
              <a:t>.</a:t>
            </a:r>
          </a:p>
          <a:p>
            <a:pPr marL="285750" indent="-285750" algn="just">
              <a:spcBef>
                <a:spcPts val="1200"/>
              </a:spcBef>
              <a:buFont typeface="Arial" panose="020B0604020202020204" pitchFamily="34" charset="0"/>
              <a:buChar char="•"/>
            </a:pPr>
            <a:r>
              <a:rPr lang="el-GR" dirty="0" smtClean="0">
                <a:solidFill>
                  <a:srgbClr val="000000"/>
                </a:solidFill>
              </a:rPr>
              <a:t>Παρέχει μοριακό δακτυλικό αποτύπωμα – χρήσιμο για σύγκριση δειγμάτων</a:t>
            </a:r>
          </a:p>
          <a:p>
            <a:pPr marL="285750" indent="-285750" algn="just">
              <a:spcBef>
                <a:spcPts val="1200"/>
              </a:spcBef>
              <a:buFont typeface="Arial" panose="020B0604020202020204" pitchFamily="34" charset="0"/>
              <a:buChar char="•"/>
            </a:pPr>
            <a:r>
              <a:rPr lang="el-GR" dirty="0" smtClean="0">
                <a:solidFill>
                  <a:srgbClr val="000000"/>
                </a:solidFill>
              </a:rPr>
              <a:t>Δεν παρέχει λεπτομερείς πληροφορίες για τον μοριακό ή συντακτικό τύπο μίας ένωσης.</a:t>
            </a:r>
          </a:p>
          <a:p>
            <a:pPr marL="285750" indent="-285750" algn="just">
              <a:spcBef>
                <a:spcPts val="1200"/>
              </a:spcBef>
              <a:buFont typeface="Arial" panose="020B0604020202020204" pitchFamily="34" charset="0"/>
              <a:buChar char="•"/>
            </a:pPr>
            <a:r>
              <a:rPr lang="el-GR" dirty="0" smtClean="0">
                <a:solidFill>
                  <a:srgbClr val="000000"/>
                </a:solidFill>
              </a:rPr>
              <a:t>Επομένως είναι σχετικά περιορισμένη η εφαρμογή του: Χρησιμοποιείται συνήθως σε συνδυασμό με άλλες μεθόδους.</a:t>
            </a:r>
            <a:endParaRPr lang="en-US" dirty="0" smtClean="0">
              <a:solidFill>
                <a:srgbClr val="000000"/>
              </a:solidFill>
            </a:endParaRPr>
          </a:p>
          <a:p>
            <a:pPr marL="285750" indent="-285750" algn="just">
              <a:spcBef>
                <a:spcPts val="1200"/>
              </a:spcBef>
              <a:buFont typeface="Arial" panose="020B0604020202020204" pitchFamily="34" charset="0"/>
              <a:buChar char="•"/>
            </a:pPr>
            <a:endParaRPr lang="en-US" sz="1600" dirty="0"/>
          </a:p>
        </p:txBody>
      </p:sp>
    </p:spTree>
    <p:extLst>
      <p:ext uri="{BB962C8B-B14F-4D97-AF65-F5344CB8AC3E}">
        <p14:creationId xmlns:p14="http://schemas.microsoft.com/office/powerpoint/2010/main" val="108168224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14258" y="487110"/>
            <a:ext cx="7016097" cy="461665"/>
          </a:xfrm>
          <a:prstGeom prst="rect">
            <a:avLst/>
          </a:prstGeom>
          <a:noFill/>
        </p:spPr>
        <p:txBody>
          <a:bodyPr wrap="square" rtlCol="0">
            <a:spAutoFit/>
          </a:bodyPr>
          <a:lstStyle/>
          <a:p>
            <a:pPr algn="ctr"/>
            <a:r>
              <a:rPr lang="el-GR" sz="2400" b="1" dirty="0" smtClean="0">
                <a:latin typeface="Times New Roman" panose="02020603050405020304" pitchFamily="18" charset="0"/>
                <a:cs typeface="Times New Roman" panose="02020603050405020304" pitchFamily="18" charset="0"/>
              </a:rPr>
              <a:t>Γιατί </a:t>
            </a:r>
            <a:r>
              <a:rPr lang="en-US" sz="2400" b="1" dirty="0" smtClean="0">
                <a:latin typeface="Times New Roman" panose="02020603050405020304" pitchFamily="18" charset="0"/>
                <a:cs typeface="Times New Roman" panose="02020603050405020304" pitchFamily="18" charset="0"/>
              </a:rPr>
              <a:t>FTIR</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p:txBody>
      </p:sp>
      <p:sp>
        <p:nvSpPr>
          <p:cNvPr id="2" name="Rectangle 1"/>
          <p:cNvSpPr/>
          <p:nvPr/>
        </p:nvSpPr>
        <p:spPr>
          <a:xfrm>
            <a:off x="1663581" y="2277093"/>
            <a:ext cx="8198265" cy="2369880"/>
          </a:xfrm>
          <a:prstGeom prst="rect">
            <a:avLst/>
          </a:prstGeom>
        </p:spPr>
        <p:txBody>
          <a:bodyPr wrap="square">
            <a:spAutoFit/>
          </a:bodyPr>
          <a:lstStyle/>
          <a:p>
            <a:pPr marL="285750" indent="-285750">
              <a:spcBef>
                <a:spcPts val="1200"/>
              </a:spcBef>
              <a:buFont typeface="Arial" panose="020B0604020202020204" pitchFamily="34" charset="0"/>
              <a:buChar char="•"/>
            </a:pPr>
            <a:r>
              <a:rPr lang="el-GR" dirty="0" smtClean="0">
                <a:solidFill>
                  <a:srgbClr val="000000"/>
                </a:solidFill>
              </a:rPr>
              <a:t>Πιο ακριβής μέθοδος που δεν απαιτεί εξωτερικό </a:t>
            </a:r>
            <a:r>
              <a:rPr lang="en-US" dirty="0" smtClean="0">
                <a:solidFill>
                  <a:srgbClr val="000000"/>
                </a:solidFill>
              </a:rPr>
              <a:t>calibration</a:t>
            </a:r>
          </a:p>
          <a:p>
            <a:pPr marL="285750" indent="-285750">
              <a:spcBef>
                <a:spcPts val="1200"/>
              </a:spcBef>
              <a:buFont typeface="Arial" panose="020B0604020202020204" pitchFamily="34" charset="0"/>
              <a:buChar char="•"/>
            </a:pPr>
            <a:r>
              <a:rPr lang="el-GR" dirty="0" smtClean="0">
                <a:solidFill>
                  <a:srgbClr val="000000"/>
                </a:solidFill>
              </a:rPr>
              <a:t>Χρόνος λήψης φάσματος – μία σάρωση ανά δευτερόλεπτο</a:t>
            </a:r>
          </a:p>
          <a:p>
            <a:pPr marL="285750" indent="-285750">
              <a:spcBef>
                <a:spcPts val="1200"/>
              </a:spcBef>
              <a:buFont typeface="Arial" panose="020B0604020202020204" pitchFamily="34" charset="0"/>
              <a:buChar char="•"/>
            </a:pPr>
            <a:r>
              <a:rPr lang="el-GR" dirty="0" smtClean="0">
                <a:solidFill>
                  <a:srgbClr val="000000"/>
                </a:solidFill>
              </a:rPr>
              <a:t>Ευαισθησία – οι σαρώσεις (</a:t>
            </a:r>
            <a:r>
              <a:rPr lang="en-US" dirty="0" smtClean="0">
                <a:solidFill>
                  <a:srgbClr val="000000"/>
                </a:solidFill>
              </a:rPr>
              <a:t>scans) </a:t>
            </a:r>
            <a:r>
              <a:rPr lang="el-GR" dirty="0" smtClean="0">
                <a:solidFill>
                  <a:srgbClr val="000000"/>
                </a:solidFill>
              </a:rPr>
              <a:t>προστίθενται με αποτέλεσμα να ελαχιστοποιείται ο θόρυβος.</a:t>
            </a:r>
          </a:p>
          <a:p>
            <a:pPr marL="285750" indent="-285750">
              <a:spcBef>
                <a:spcPts val="1200"/>
              </a:spcBef>
              <a:buFont typeface="Arial" panose="020B0604020202020204" pitchFamily="34" charset="0"/>
              <a:buChar char="•"/>
            </a:pPr>
            <a:r>
              <a:rPr lang="el-GR" dirty="0" smtClean="0">
                <a:solidFill>
                  <a:srgbClr val="000000"/>
                </a:solidFill>
              </a:rPr>
              <a:t>Με κατάλληλο λογισμικό μπορεί να γίνει ποσοτική ανάλυση.</a:t>
            </a:r>
            <a:endParaRPr lang="el-GR" dirty="0" smtClean="0">
              <a:solidFill>
                <a:srgbClr val="000000"/>
              </a:solidFill>
            </a:endParaRPr>
          </a:p>
          <a:p>
            <a:pPr marL="285750" indent="-285750">
              <a:spcBef>
                <a:spcPts val="1200"/>
              </a:spcBef>
              <a:buFont typeface="Arial" panose="020B0604020202020204" pitchFamily="34" charset="0"/>
              <a:buChar char="•"/>
            </a:pPr>
            <a:endParaRPr lang="en-US" dirty="0">
              <a:solidFill>
                <a:srgbClr val="000000"/>
              </a:solidFill>
            </a:endParaRPr>
          </a:p>
        </p:txBody>
      </p:sp>
      <p:sp>
        <p:nvSpPr>
          <p:cNvPr id="3" name="TextBox 2"/>
          <p:cNvSpPr txBox="1"/>
          <p:nvPr/>
        </p:nvSpPr>
        <p:spPr>
          <a:xfrm>
            <a:off x="1092388" y="1131063"/>
            <a:ext cx="9727324" cy="923330"/>
          </a:xfrm>
          <a:prstGeom prst="rect">
            <a:avLst/>
          </a:prstGeom>
          <a:noFill/>
        </p:spPr>
        <p:txBody>
          <a:bodyPr wrap="square" rtlCol="0">
            <a:spAutoFit/>
          </a:bodyPr>
          <a:lstStyle/>
          <a:p>
            <a:r>
              <a:rPr lang="el-GR" dirty="0" smtClean="0"/>
              <a:t>Ως προς τη διάταξη, διαφέρει στην ύπαρξη του συμβολόμετρου </a:t>
            </a:r>
            <a:r>
              <a:rPr lang="el-GR" dirty="0" smtClean="0">
                <a:sym typeface="Wingdings" panose="05000000000000000000" pitchFamily="2" charset="2"/>
              </a:rPr>
              <a:t> Μέτρηση όλων των συχνοτήτων </a:t>
            </a:r>
            <a:r>
              <a:rPr lang="en-US" dirty="0" smtClean="0">
                <a:sym typeface="Wingdings" panose="05000000000000000000" pitchFamily="2" charset="2"/>
              </a:rPr>
              <a:t>IR </a:t>
            </a:r>
            <a:r>
              <a:rPr lang="el-GR" dirty="0" smtClean="0">
                <a:sym typeface="Wingdings" panose="05000000000000000000" pitchFamily="2" charset="2"/>
              </a:rPr>
              <a:t>ταυτόχρονα  το </a:t>
            </a:r>
            <a:r>
              <a:rPr lang="el-GR" dirty="0" err="1" smtClean="0">
                <a:sym typeface="Wingdings" panose="05000000000000000000" pitchFamily="2" charset="2"/>
              </a:rPr>
              <a:t>συμβολογράφημα</a:t>
            </a:r>
            <a:r>
              <a:rPr lang="el-GR" dirty="0" smtClean="0">
                <a:sym typeface="Wingdings" panose="05000000000000000000" pitchFamily="2" charset="2"/>
              </a:rPr>
              <a:t> </a:t>
            </a:r>
            <a:r>
              <a:rPr lang="el-GR" dirty="0" err="1" smtClean="0">
                <a:sym typeface="Wingdings" panose="05000000000000000000" pitchFamily="2" charset="2"/>
              </a:rPr>
              <a:t>μετραφράζεται</a:t>
            </a:r>
            <a:r>
              <a:rPr lang="el-GR" dirty="0" smtClean="0">
                <a:sym typeface="Wingdings" panose="05000000000000000000" pitchFamily="2" charset="2"/>
              </a:rPr>
              <a:t> σε φάσμα διαπερατότητας ή απορρόφησης μέσω λογισμικού</a:t>
            </a:r>
            <a:endParaRPr lang="en-US" dirty="0"/>
          </a:p>
        </p:txBody>
      </p:sp>
    </p:spTree>
    <p:extLst>
      <p:ext uri="{BB962C8B-B14F-4D97-AF65-F5344CB8AC3E}">
        <p14:creationId xmlns:p14="http://schemas.microsoft.com/office/powerpoint/2010/main" val="1467369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1728</TotalTime>
  <Words>860</Words>
  <Application>Microsoft Office PowerPoint</Application>
  <PresentationFormat>Widescreen</PresentationFormat>
  <Paragraphs>76</Paragraphs>
  <Slides>19</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0</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Αρχές Ενόργανης Ανάλυσης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Dimitris Matiadis</dc:creator>
  <cp:lastModifiedBy>Dimitris Matiadis</cp:lastModifiedBy>
  <cp:revision>41</cp:revision>
  <dcterms:created xsi:type="dcterms:W3CDTF">2019-11-09T19:36:28Z</dcterms:created>
  <dcterms:modified xsi:type="dcterms:W3CDTF">2019-12-01T19:56:00Z</dcterms:modified>
</cp:coreProperties>
</file>