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48"/>
  </p:notesMasterIdLst>
  <p:sldIdLst>
    <p:sldId id="355" r:id="rId2"/>
    <p:sldId id="261" r:id="rId3"/>
    <p:sldId id="262" r:id="rId4"/>
    <p:sldId id="263" r:id="rId5"/>
    <p:sldId id="265" r:id="rId6"/>
    <p:sldId id="266" r:id="rId7"/>
    <p:sldId id="267" r:id="rId8"/>
    <p:sldId id="268" r:id="rId9"/>
    <p:sldId id="270" r:id="rId10"/>
    <p:sldId id="269" r:id="rId11"/>
    <p:sldId id="271" r:id="rId12"/>
    <p:sldId id="273" r:id="rId13"/>
    <p:sldId id="272" r:id="rId14"/>
    <p:sldId id="275" r:id="rId15"/>
    <p:sldId id="276" r:id="rId16"/>
    <p:sldId id="277" r:id="rId17"/>
    <p:sldId id="278" r:id="rId18"/>
    <p:sldId id="279" r:id="rId19"/>
    <p:sldId id="280" r:id="rId20"/>
    <p:sldId id="281" r:id="rId21"/>
    <p:sldId id="274" r:id="rId22"/>
    <p:sldId id="282" r:id="rId23"/>
    <p:sldId id="283" r:id="rId24"/>
    <p:sldId id="286" r:id="rId25"/>
    <p:sldId id="287" r:id="rId26"/>
    <p:sldId id="284" r:id="rId27"/>
    <p:sldId id="288" r:id="rId28"/>
    <p:sldId id="285" r:id="rId29"/>
    <p:sldId id="289" r:id="rId30"/>
    <p:sldId id="290" r:id="rId31"/>
    <p:sldId id="291" r:id="rId32"/>
    <p:sldId id="292" r:id="rId33"/>
    <p:sldId id="293" r:id="rId34"/>
    <p:sldId id="296" r:id="rId35"/>
    <p:sldId id="294" r:id="rId36"/>
    <p:sldId id="295" r:id="rId37"/>
    <p:sldId id="297" r:id="rId38"/>
    <p:sldId id="298" r:id="rId39"/>
    <p:sldId id="299" r:id="rId40"/>
    <p:sldId id="300" r:id="rId41"/>
    <p:sldId id="301" r:id="rId42"/>
    <p:sldId id="303" r:id="rId43"/>
    <p:sldId id="302" r:id="rId44"/>
    <p:sldId id="304" r:id="rId45"/>
    <p:sldId id="305" r:id="rId46"/>
    <p:sldId id="30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0"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5AAA7-AA2C-462B-ACF2-E93E859D4C9F}" type="datetimeFigureOut">
              <a:rPr lang="en-IN" smtClean="0"/>
              <a:t>06-06-2019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26791-0F12-4D9B-A8A7-51DB21AAAD9E}" type="slidenum">
              <a:rPr lang="en-IN" smtClean="0"/>
              <a:t>‹#›</a:t>
            </a:fld>
            <a:endParaRPr lang="en-IN"/>
          </a:p>
        </p:txBody>
      </p:sp>
    </p:spTree>
    <p:extLst>
      <p:ext uri="{BB962C8B-B14F-4D97-AF65-F5344CB8AC3E}">
        <p14:creationId xmlns:p14="http://schemas.microsoft.com/office/powerpoint/2010/main" val="37814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F826791-0F12-4D9B-A8A7-51DB21AAAD9E}" type="slidenum">
              <a:rPr lang="en-IN" smtClean="0"/>
              <a:t>25</a:t>
            </a:fld>
            <a:endParaRPr lang="en-IN"/>
          </a:p>
        </p:txBody>
      </p:sp>
    </p:spTree>
    <p:extLst>
      <p:ext uri="{BB962C8B-B14F-4D97-AF65-F5344CB8AC3E}">
        <p14:creationId xmlns:p14="http://schemas.microsoft.com/office/powerpoint/2010/main" val="69362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a:prstGeom prst="rect">
            <a:avLst/>
          </a:prstGeo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657349" y="3829878"/>
            <a:ext cx="6858000" cy="618523"/>
          </a:xfrm>
          <a:prstGeom prst="rect">
            <a:avLst/>
          </a:prstGeo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D19FB2-3AAB-4D03-B13A-2960828C78E3}" type="datetimeFigureOut">
              <a:rPr lang="en-US" dirty="0"/>
              <a:t>6/6/2019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608996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a:prstGeom prst="rect">
            <a:avLst/>
          </a:prstGeo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29841" y="987426"/>
            <a:ext cx="7886700" cy="337973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5186516"/>
            <a:ext cx="7885509" cy="682472"/>
          </a:xfrm>
          <a:prstGeom prst="rect">
            <a:avLst/>
          </a:prstGeo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B80C674-7DFC-42FE-B9CD-82963CDB1557}"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95035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a:prstGeom prst="rect">
            <a:avLst/>
          </a:prstGeom>
        </p:spPr>
        <p:txBody>
          <a:bodyPr anchor="ctr"/>
          <a:lstStyle>
            <a:lvl1pPr>
              <a:defRPr sz="2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29841" y="4489399"/>
            <a:ext cx="7885509" cy="1501826"/>
          </a:xfrm>
          <a:prstGeom prst="rect">
            <a:avLst/>
          </a:prstGeo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076456F-F47D-4F25-8053-2A695DA0CA7D}"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056103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a:prstGeom prst="rect">
            <a:avLst/>
          </a:prstGeom>
        </p:spPr>
        <p:txBody>
          <a:bodyPr anchor="ctr"/>
          <a:lstStyle>
            <a:lvl1pPr>
              <a:defRPr sz="33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365557"/>
            <a:ext cx="6564224" cy="548968"/>
          </a:xfrm>
          <a:prstGeom prst="rect">
            <a:avLst/>
          </a:prstGeo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4" name="Text Placeholder 3"/>
          <p:cNvSpPr>
            <a:spLocks noGrp="1"/>
          </p:cNvSpPr>
          <p:nvPr>
            <p:ph type="body" sz="half" idx="2"/>
          </p:nvPr>
        </p:nvSpPr>
        <p:spPr>
          <a:xfrm>
            <a:off x="628650" y="4501729"/>
            <a:ext cx="7884318" cy="1489496"/>
          </a:xfrm>
          <a:prstGeom prst="rect">
            <a:avLst/>
          </a:prstGeo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D6C7379-69CC-4837-9905-BEBA22830C8A}"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47877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a:prstGeom prst="rect">
            <a:avLst/>
          </a:prstGeom>
        </p:spPr>
        <p:txBody>
          <a:bodyPr anchor="b">
            <a:normAutofit/>
          </a:bodyPr>
          <a:lstStyle>
            <a:lvl1pPr>
              <a:defRPr sz="405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29841" y="4850581"/>
            <a:ext cx="7885509" cy="1140644"/>
          </a:xfrm>
          <a:prstGeom prst="rect">
            <a:avLst/>
          </a:prstGeo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EB8B7E-8AEE-4F10-BFEE-C999AD004D36}"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600553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002961" y="1885950"/>
            <a:ext cx="2210150" cy="576262"/>
          </a:xfrm>
          <a:prstGeom prst="rect">
            <a:avLst/>
          </a:prstGeo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8" name="Text Placeholder 3"/>
          <p:cNvSpPr>
            <a:spLocks noGrp="1"/>
          </p:cNvSpPr>
          <p:nvPr>
            <p:ph type="body" sz="half" idx="15"/>
          </p:nvPr>
        </p:nvSpPr>
        <p:spPr>
          <a:xfrm>
            <a:off x="1017598" y="2571750"/>
            <a:ext cx="2195513" cy="3589338"/>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9" name="Text Placeholder 4"/>
          <p:cNvSpPr>
            <a:spLocks noGrp="1"/>
          </p:cNvSpPr>
          <p:nvPr>
            <p:ph type="body" sz="quarter" idx="3"/>
          </p:nvPr>
        </p:nvSpPr>
        <p:spPr>
          <a:xfrm>
            <a:off x="3440996" y="1885950"/>
            <a:ext cx="2202181" cy="576262"/>
          </a:xfrm>
          <a:prstGeom prst="rect">
            <a:avLst/>
          </a:prstGeo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3433081" y="2571750"/>
            <a:ext cx="2210096" cy="3589338"/>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11" name="Text Placeholder 4"/>
          <p:cNvSpPr>
            <a:spLocks noGrp="1"/>
          </p:cNvSpPr>
          <p:nvPr>
            <p:ph type="body" sz="quarter" idx="13"/>
          </p:nvPr>
        </p:nvSpPr>
        <p:spPr>
          <a:xfrm>
            <a:off x="5871777" y="1885950"/>
            <a:ext cx="2199085" cy="576262"/>
          </a:xfrm>
          <a:prstGeom prst="rect">
            <a:avLst/>
          </a:prstGeo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5871777" y="2571750"/>
            <a:ext cx="2199085" cy="3589338"/>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668F3F9-58BC-440B-B37B-805B9055EF92}" type="datetimeFigureOut">
              <a:rPr lang="en-US" dirty="0"/>
              <a:t>6/6/2019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67767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99064" y="4297503"/>
            <a:ext cx="2205038" cy="576262"/>
          </a:xfrm>
          <a:prstGeom prst="rect">
            <a:avLst/>
          </a:prstGeo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99064" y="4873766"/>
            <a:ext cx="2205038" cy="659189"/>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22" name="Text Placeholder 4"/>
          <p:cNvSpPr>
            <a:spLocks noGrp="1"/>
          </p:cNvSpPr>
          <p:nvPr>
            <p:ph type="body" sz="quarter" idx="3"/>
          </p:nvPr>
        </p:nvSpPr>
        <p:spPr>
          <a:xfrm>
            <a:off x="3426748" y="4297503"/>
            <a:ext cx="2197894" cy="576262"/>
          </a:xfrm>
          <a:prstGeom prst="rect">
            <a:avLst/>
          </a:prstGeo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25733" y="4873765"/>
            <a:ext cx="2200805" cy="659189"/>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25" name="Text Placeholder 4"/>
          <p:cNvSpPr>
            <a:spLocks noGrp="1"/>
          </p:cNvSpPr>
          <p:nvPr>
            <p:ph type="body" sz="quarter" idx="13"/>
          </p:nvPr>
        </p:nvSpPr>
        <p:spPr>
          <a:xfrm>
            <a:off x="5853242" y="4297503"/>
            <a:ext cx="2199085" cy="576262"/>
          </a:xfrm>
          <a:prstGeom prst="rect">
            <a:avLst/>
          </a:prstGeo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853148" y="4873763"/>
            <a:ext cx="2201998" cy="659189"/>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D5A53AF-48EA-489D-8260-9DCAB666386A}" type="datetimeFigureOut">
              <a:rPr lang="en-US" dirty="0"/>
              <a:t>6/6/2019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3007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40000" y="1825625"/>
            <a:ext cx="7675350" cy="43513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ED02AE-B9A4-47BD-AF8E-97E16144138B}" type="datetimeFigureOut">
              <a:rPr lang="en-US" dirty="0"/>
              <a:t>6/6/2019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82013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F0FD78B-DB02-4362-BCDC-98A55456977C}" type="datetimeFigureOut">
              <a:rPr lang="en-US" dirty="0"/>
              <a:t>6/6/2019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307011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40000" y="1825625"/>
            <a:ext cx="767535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16976-5D93-46E4-A98A-FAD63E4D0EA8}" type="datetimeFigureOut">
              <a:rPr lang="en-US" dirty="0"/>
              <a:t>6/6/2019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a:t>
            </a:r>
          </a:p>
        </p:txBody>
      </p:sp>
    </p:spTree>
    <p:extLst>
      <p:ext uri="{BB962C8B-B14F-4D97-AF65-F5344CB8AC3E}">
        <p14:creationId xmlns:p14="http://schemas.microsoft.com/office/powerpoint/2010/main" val="35351335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a:prstGeom prst="rect">
            <a:avLst/>
          </a:prstGeo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640899" y="3829878"/>
            <a:ext cx="6858000" cy="617822"/>
          </a:xfrm>
          <a:prstGeom prst="rect">
            <a:avLst/>
          </a:prstGeo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F39F4F5-F4D2-4D2A-AB60-88D37ADCB869}" type="datetimeFigureOut">
              <a:rPr lang="en-US" dirty="0"/>
              <a:t>6/6/2019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37371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40000" y="1825625"/>
            <a:ext cx="3768912"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739880" y="1825625"/>
            <a:ext cx="377547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23BC6CE-6D1E-47E5-8859-F31AC5380EB2}"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367350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40000" y="1681163"/>
            <a:ext cx="3768912" cy="823912"/>
          </a:xfrm>
          <a:prstGeom prst="rect">
            <a:avLst/>
          </a:prstGeo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840000" y="2505075"/>
            <a:ext cx="3768912"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39880" y="1681163"/>
            <a:ext cx="3776661" cy="823912"/>
          </a:xfrm>
          <a:prstGeom prst="rect">
            <a:avLst/>
          </a:prstGeo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4739880" y="2505075"/>
            <a:ext cx="3776661"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1B4E7C4-4DA4-404D-9965-B13F2DD7D8BF}" type="datetimeFigureOut">
              <a:rPr lang="en-US" dirty="0"/>
              <a:t>6/6/2019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606143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6FB7AA-4A53-424F-AD41-70827B6504BA}" type="datetimeFigureOut">
              <a:rPr lang="en-US" dirty="0"/>
              <a:t>6/6/2019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54870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7884882-FB12-4BC8-9960-9AD8104D7FAE}" type="datetimeFigureOut">
              <a:rPr lang="en-US" dirty="0"/>
              <a:t>6/6/2019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08785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40000" y="2057400"/>
            <a:ext cx="2739019" cy="3811588"/>
          </a:xfrm>
          <a:prstGeom prst="rect">
            <a:avLst/>
          </a:prstGeo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7D1BD23-6E54-4D9D-AD88-A2813C73CC25}"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62719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40000" y="2057400"/>
            <a:ext cx="2739019" cy="3811588"/>
          </a:xfrm>
          <a:prstGeom prst="rect">
            <a:avLst/>
          </a:prstGeo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471A834-4F3C-4AF9-9C74-05EC35A0F292}" type="datetimeFigureOut">
              <a:rPr lang="en-US" dirty="0"/>
              <a:t>6/6/2019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24446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pic>
        <p:nvPicPr>
          <p:cNvPr id="7" name="Picture 7" descr="Universitywestattica.jpg">
            <a:extLst>
              <a:ext uri="{FF2B5EF4-FFF2-40B4-BE49-F238E27FC236}">
                <a16:creationId xmlns:a16="http://schemas.microsoft.com/office/drawing/2014/main" id="{9797B8C2-8326-486D-A95C-5418FA145C3A}"/>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629650" y="634365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84071"/>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A4B87909-27AF-4C7F-97AF-B6FF7A2CA029}"/>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400" b="1" dirty="0">
                <a:latin typeface="Arial" panose="020B0604020202020204" pitchFamily="34" charset="0"/>
              </a:rPr>
              <a:t>Φυσική Ωκεανογραφία, Υδρογραφία </a:t>
            </a:r>
          </a:p>
          <a:p>
            <a:pPr algn="ctr" eaLnBrk="1" hangingPunct="1">
              <a:spcBef>
                <a:spcPct val="0"/>
              </a:spcBef>
              <a:buFontTx/>
              <a:buNone/>
            </a:pPr>
            <a:r>
              <a:rPr lang="el-GR" altLang="el-GR" sz="2400" b="1" dirty="0">
                <a:latin typeface="Arial" panose="020B0604020202020204" pitchFamily="34" charset="0"/>
              </a:rPr>
              <a:t>και Θαλάσσια </a:t>
            </a:r>
            <a:r>
              <a:rPr lang="el-GR" altLang="el-GR" sz="2400" b="1" dirty="0" err="1">
                <a:latin typeface="Arial" panose="020B0604020202020204" pitchFamily="34" charset="0"/>
              </a:rPr>
              <a:t>Τηλεπισκόπηση</a:t>
            </a:r>
            <a:endParaRPr lang="el-GR" altLang="el-GR" sz="2400" b="1" dirty="0">
              <a:latin typeface="Arial" panose="020B0604020202020204" pitchFamily="34" charset="0"/>
            </a:endParaRPr>
          </a:p>
        </p:txBody>
      </p:sp>
      <p:pic>
        <p:nvPicPr>
          <p:cNvPr id="2051" name="Picture 5" descr="SST_1">
            <a:extLst>
              <a:ext uri="{FF2B5EF4-FFF2-40B4-BE49-F238E27FC236}">
                <a16:creationId xmlns:a16="http://schemas.microsoft.com/office/drawing/2014/main" id="{F2A39183-3399-41F3-8218-97B4C2F45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096000" cy="33956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AVHRR">
            <a:extLst>
              <a:ext uri="{FF2B5EF4-FFF2-40B4-BE49-F238E27FC236}">
                <a16:creationId xmlns:a16="http://schemas.microsoft.com/office/drawing/2014/main" id="{F64FD135-865A-4A4B-A552-C7553DD50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3352800" cy="32464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3" name="Text Box 3">
            <a:extLst>
              <a:ext uri="{FF2B5EF4-FFF2-40B4-BE49-F238E27FC236}">
                <a16:creationId xmlns:a16="http://schemas.microsoft.com/office/drawing/2014/main" id="{7EB163DF-F4EF-43D3-A722-70BBC761F3D3}"/>
              </a:ext>
            </a:extLst>
          </p:cNvPr>
          <p:cNvSpPr txBox="1">
            <a:spLocks noChangeArrowheads="1"/>
          </p:cNvSpPr>
          <p:nvPr/>
        </p:nvSpPr>
        <p:spPr bwMode="auto">
          <a:xfrm>
            <a:off x="-30163" y="5251450"/>
            <a:ext cx="422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400" b="1" dirty="0">
                <a:latin typeface="Arial" panose="020B0604020202020204" pitchFamily="34" charset="0"/>
              </a:rPr>
              <a:t>Διάλεξη 7</a:t>
            </a:r>
            <a:r>
              <a:rPr lang="el-GR" altLang="el-GR" sz="2400" b="1" baseline="30000" dirty="0">
                <a:latin typeface="Arial" panose="020B0604020202020204" pitchFamily="34" charset="0"/>
              </a:rPr>
              <a:t>η</a:t>
            </a:r>
            <a:r>
              <a:rPr lang="el-GR" altLang="el-GR" sz="2400" b="1" dirty="0">
                <a:latin typeface="Arial" panose="020B0604020202020204" pitchFamily="34" charset="0"/>
              </a:rPr>
              <a:t> &amp; 8η</a:t>
            </a:r>
            <a:endParaRPr lang="en-US" altLang="el-GR" sz="2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In about 7.5 days when the moon is in quadrature, the crest of lunar tide co-</a:t>
            </a:r>
            <a:r>
              <a:rPr lang="en-US" dirty="0" err="1">
                <a:latin typeface="Calibri" pitchFamily="34" charset="0"/>
                <a:cs typeface="Calibri" pitchFamily="34" charset="0"/>
              </a:rPr>
              <a:t>incides</a:t>
            </a:r>
            <a:r>
              <a:rPr lang="en-US" dirty="0">
                <a:latin typeface="Calibri" pitchFamily="34" charset="0"/>
                <a:cs typeface="Calibri" pitchFamily="34" charset="0"/>
              </a:rPr>
              <a:t> with the trough of a solar tide.</a:t>
            </a:r>
          </a:p>
          <a:p>
            <a:pPr marL="594360" indent="-457200" algn="just">
              <a:buClrTx/>
              <a:buSzPct val="75000"/>
              <a:buFont typeface="+mj-lt"/>
              <a:buAutoNum type="arabicPeriod"/>
            </a:pPr>
            <a:r>
              <a:rPr lang="en-US" dirty="0">
                <a:latin typeface="Calibri" pitchFamily="34" charset="0"/>
                <a:cs typeface="Calibri" pitchFamily="34" charset="0"/>
              </a:rPr>
              <a:t>High water level is below the average, whereas low water level is above the average.</a:t>
            </a:r>
          </a:p>
          <a:p>
            <a:pPr marL="594360" indent="-457200" algn="just">
              <a:buClrTx/>
              <a:buSzPct val="75000"/>
              <a:buFont typeface="+mj-lt"/>
              <a:buAutoNum type="arabicPeriod"/>
            </a:pPr>
            <a:r>
              <a:rPr lang="en-US" dirty="0">
                <a:latin typeface="Calibri" pitchFamily="34" charset="0"/>
                <a:cs typeface="Calibri" pitchFamily="34" charset="0"/>
              </a:rPr>
              <a:t>Such a tide is known as neap tide of the first quarter/third quarter.</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0690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800600" cy="537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Tide gauges</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227224" y="1006704"/>
            <a:ext cx="8611975" cy="5851296"/>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These are used to determine the exact water surface level.</a:t>
            </a:r>
          </a:p>
          <a:p>
            <a:pPr marL="594360" indent="-457200" algn="just">
              <a:buClrTx/>
              <a:buSzPct val="75000"/>
              <a:buFont typeface="+mj-lt"/>
              <a:buAutoNum type="arabicPeriod"/>
            </a:pPr>
            <a:r>
              <a:rPr lang="en-US" dirty="0">
                <a:latin typeface="Calibri" pitchFamily="34" charset="0"/>
                <a:cs typeface="Calibri" pitchFamily="34" charset="0"/>
              </a:rPr>
              <a:t>The movement of tides during the time soundings are made.</a:t>
            </a:r>
          </a:p>
          <a:p>
            <a:pPr marL="594360" indent="-457200" algn="just">
              <a:buClrTx/>
              <a:buSzPct val="75000"/>
              <a:buFont typeface="+mj-lt"/>
              <a:buAutoNum type="arabicPeriod"/>
            </a:pPr>
            <a:r>
              <a:rPr lang="en-US" dirty="0">
                <a:latin typeface="Calibri" pitchFamily="34" charset="0"/>
                <a:cs typeface="Calibri" pitchFamily="34" charset="0"/>
              </a:rPr>
              <a:t>The gauges are read at regular intervals, varying from 10m to 30 min.</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6332"/>
            <a:ext cx="5029202" cy="239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4962288" y="3429000"/>
                <a:ext cx="3424271" cy="762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𝒉</m:t>
                      </m:r>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𝒉</m:t>
                          </m:r>
                        </m:e>
                        <m:sub>
                          <m:r>
                            <a:rPr lang="en-US" sz="2400" b="1" i="1" smtClean="0">
                              <a:latin typeface="Cambria Math"/>
                            </a:rPr>
                            <m:t>𝟎</m:t>
                          </m:r>
                        </m:sub>
                      </m:sSub>
                      <m:r>
                        <a:rPr lang="en-US" sz="2400" b="1" i="1" smtClean="0">
                          <a:latin typeface="Cambria Math"/>
                        </a:rPr>
                        <m:t>+</m:t>
                      </m:r>
                      <m:r>
                        <a:rPr lang="en-US" sz="2400" b="1" i="1" smtClean="0">
                          <a:latin typeface="Cambria Math"/>
                        </a:rPr>
                        <m:t>𝒚𝒄𝒐𝒔</m:t>
                      </m:r>
                      <m:r>
                        <a:rPr lang="en-US" sz="2400" b="1" i="1" smtClean="0">
                          <a:latin typeface="Cambria Math"/>
                        </a:rPr>
                        <m:t>(</m:t>
                      </m:r>
                      <m:r>
                        <a:rPr lang="en-US" sz="2400" b="1" i="1" smtClean="0">
                          <a:latin typeface="Cambria Math"/>
                        </a:rPr>
                        <m:t>𝟏𝟖𝟎</m:t>
                      </m:r>
                      <m:r>
                        <a:rPr lang="en-US" sz="2400" b="1" i="1" smtClean="0">
                          <a:latin typeface="Cambria Math"/>
                          <a:ea typeface="Cambria Math"/>
                        </a:rPr>
                        <m:t>°</m:t>
                      </m:r>
                      <m:f>
                        <m:fPr>
                          <m:ctrlPr>
                            <a:rPr lang="en-US" sz="2400" b="1" i="1" smtClean="0">
                              <a:latin typeface="Cambria Math" panose="02040503050406030204" pitchFamily="18" charset="0"/>
                              <a:ea typeface="Cambria Math"/>
                            </a:rPr>
                          </m:ctrlPr>
                        </m:fPr>
                        <m:num>
                          <m:r>
                            <a:rPr lang="en-US" sz="2400" b="1" i="1" smtClean="0">
                              <a:latin typeface="Cambria Math"/>
                              <a:ea typeface="Cambria Math"/>
                            </a:rPr>
                            <m:t>𝒕</m:t>
                          </m:r>
                        </m:num>
                        <m:den>
                          <m:r>
                            <a:rPr lang="en-US" sz="2400" b="1" i="1" smtClean="0">
                              <a:latin typeface="Cambria Math"/>
                              <a:ea typeface="Cambria Math"/>
                            </a:rPr>
                            <m:t>𝑻</m:t>
                          </m:r>
                        </m:den>
                      </m:f>
                      <m:r>
                        <a:rPr lang="en-US" sz="2400" b="1" i="1" smtClean="0">
                          <a:latin typeface="Cambria Math"/>
                          <a:ea typeface="Cambria Math"/>
                        </a:rPr>
                        <m:t>)</m:t>
                      </m:r>
                    </m:oMath>
                  </m:oMathPara>
                </a14:m>
                <a:endParaRPr lang="en-IN"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962288" y="3429000"/>
                <a:ext cx="3424271" cy="762901"/>
              </a:xfrm>
              <a:prstGeom prst="rect">
                <a:avLst/>
              </a:prstGeom>
              <a:blipFill rotWithShape="1">
                <a:blip r:embed="rId3"/>
                <a:stretch>
                  <a:fillRect/>
                </a:stretch>
              </a:blipFill>
            </p:spPr>
            <p:txBody>
              <a:bodyPr/>
              <a:lstStyle/>
              <a:p>
                <a:r>
                  <a:rPr lang="en-IN">
                    <a:noFill/>
                  </a:rPr>
                  <a:t> </a:t>
                </a:r>
              </a:p>
            </p:txBody>
          </p:sp>
        </mc:Fallback>
      </mc:AlternateContent>
      <p:sp>
        <p:nvSpPr>
          <p:cNvPr id="6" name="TextBox 5"/>
          <p:cNvSpPr txBox="1"/>
          <p:nvPr/>
        </p:nvSpPr>
        <p:spPr>
          <a:xfrm>
            <a:off x="3095005" y="6042020"/>
            <a:ext cx="5774338" cy="400110"/>
          </a:xfrm>
          <a:prstGeom prst="rect">
            <a:avLst/>
          </a:prstGeom>
          <a:noFill/>
        </p:spPr>
        <p:txBody>
          <a:bodyPr wrap="none" rtlCol="0">
            <a:spAutoFit/>
          </a:bodyPr>
          <a:lstStyle/>
          <a:p>
            <a:r>
              <a:rPr lang="en-US" sz="2000" dirty="0"/>
              <a:t>h is height of water level at time of sounding</a:t>
            </a:r>
            <a:endParaRPr lang="en-IN" sz="2000" dirty="0"/>
          </a:p>
        </p:txBody>
      </p:sp>
      <mc:AlternateContent xmlns:mc="http://schemas.openxmlformats.org/markup-compatibility/2006" xmlns:a14="http://schemas.microsoft.com/office/drawing/2010/main">
        <mc:Choice Requires="a14">
          <p:sp>
            <p:nvSpPr>
              <p:cNvPr id="9" name="TextBox 8"/>
              <p:cNvSpPr txBox="1"/>
              <p:nvPr/>
            </p:nvSpPr>
            <p:spPr>
              <a:xfrm>
                <a:off x="3095005" y="6442130"/>
                <a:ext cx="2663934" cy="400110"/>
              </a:xfrm>
              <a:prstGeom prst="rect">
                <a:avLst/>
              </a:prstGeom>
              <a:noFill/>
            </p:spPr>
            <p:txBody>
              <a:bodyPr wrap="none" rtlCol="0">
                <a:spAutoFit/>
              </a:bodyPr>
              <a:lstStyle/>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𝒉</m:t>
                        </m:r>
                      </m:e>
                      <m:sub>
                        <m:r>
                          <a:rPr lang="en-US" sz="2000" b="1" i="1">
                            <a:latin typeface="Cambria Math"/>
                          </a:rPr>
                          <m:t>𝟎</m:t>
                        </m:r>
                      </m:sub>
                    </m:sSub>
                  </m:oMath>
                </a14:m>
                <a:r>
                  <a:rPr lang="en-US" sz="2000" dirty="0"/>
                  <a:t> is mean sea level</a:t>
                </a:r>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095005" y="6442130"/>
                <a:ext cx="2663934" cy="400110"/>
              </a:xfrm>
              <a:prstGeom prst="rect">
                <a:avLst/>
              </a:prstGeom>
              <a:blipFill rotWithShape="1">
                <a:blip r:embed="rId4"/>
                <a:stretch>
                  <a:fillRect l="-229" t="-6154" r="-1373" b="-2923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00600" y="4238509"/>
                <a:ext cx="4068743" cy="707886"/>
              </a:xfrm>
              <a:prstGeom prst="rect">
                <a:avLst/>
              </a:prstGeom>
              <a:noFill/>
            </p:spPr>
            <p:txBody>
              <a:bodyPr wrap="none" rtlCol="0">
                <a:spAutoFit/>
              </a:bodyPr>
              <a:lstStyle/>
              <a:p>
                <a14:m>
                  <m:oMath xmlns:m="http://schemas.openxmlformats.org/officeDocument/2006/math">
                    <m:r>
                      <a:rPr lang="en-US" sz="2000" b="1" i="1" smtClean="0">
                        <a:latin typeface="Cambria Math"/>
                      </a:rPr>
                      <m:t>𝒕</m:t>
                    </m:r>
                  </m:oMath>
                </a14:m>
                <a:r>
                  <a:rPr lang="en-US" sz="2000" dirty="0"/>
                  <a:t> is time between high tide and</a:t>
                </a:r>
              </a:p>
              <a:p>
                <a:r>
                  <a:rPr lang="en-US" sz="2000" dirty="0"/>
                  <a:t>  time of sounding</a:t>
                </a:r>
                <a:endParaRPr lang="en-IN"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00600" y="4238509"/>
                <a:ext cx="4068743" cy="707886"/>
              </a:xfrm>
              <a:prstGeom prst="rect">
                <a:avLst/>
              </a:prstGeom>
              <a:blipFill rotWithShape="1">
                <a:blip r:embed="rId5"/>
                <a:stretch>
                  <a:fillRect t="-3448" r="-600" b="-146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00599" y="4867960"/>
                <a:ext cx="4068743" cy="707886"/>
              </a:xfrm>
              <a:prstGeom prst="rect">
                <a:avLst/>
              </a:prstGeom>
              <a:noFill/>
            </p:spPr>
            <p:txBody>
              <a:bodyPr wrap="none" rtlCol="0">
                <a:spAutoFit/>
              </a:bodyPr>
              <a:lstStyle/>
              <a:p>
                <a14:m>
                  <m:oMath xmlns:m="http://schemas.openxmlformats.org/officeDocument/2006/math">
                    <m:r>
                      <a:rPr lang="en-US" sz="2000" b="1" i="1" smtClean="0">
                        <a:latin typeface="Cambria Math"/>
                      </a:rPr>
                      <m:t>𝑻</m:t>
                    </m:r>
                    <m:r>
                      <a:rPr lang="en-US" sz="2000" b="1" i="1" smtClean="0">
                        <a:latin typeface="Cambria Math"/>
                      </a:rPr>
                      <m:t> </m:t>
                    </m:r>
                  </m:oMath>
                </a14:m>
                <a:r>
                  <a:rPr lang="en-US" sz="2000" dirty="0"/>
                  <a:t>is time between high tide and</a:t>
                </a:r>
              </a:p>
              <a:p>
                <a:r>
                  <a:rPr lang="en-US" sz="2000" dirty="0"/>
                  <a:t>  low tide</a:t>
                </a:r>
                <a:endParaRPr lang="en-IN"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800599" y="4867960"/>
                <a:ext cx="4068743" cy="707886"/>
              </a:xfrm>
              <a:prstGeom prst="rect">
                <a:avLst/>
              </a:prstGeom>
              <a:blipFill rotWithShape="1">
                <a:blip r:embed="rId6"/>
                <a:stretch>
                  <a:fillRect t="-3448" r="-1198" b="-146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81549" y="5506299"/>
                <a:ext cx="3417923" cy="400110"/>
              </a:xfrm>
              <a:prstGeom prst="rect">
                <a:avLst/>
              </a:prstGeom>
              <a:noFill/>
            </p:spPr>
            <p:txBody>
              <a:bodyPr wrap="none" rtlCol="0">
                <a:spAutoFit/>
              </a:bodyPr>
              <a:lstStyle/>
              <a:p>
                <a14:m>
                  <m:oMath xmlns:m="http://schemas.openxmlformats.org/officeDocument/2006/math">
                    <m:r>
                      <a:rPr lang="en-US" sz="2000" b="1" i="1" smtClean="0">
                        <a:latin typeface="Cambria Math"/>
                      </a:rPr>
                      <m:t>𝒚</m:t>
                    </m:r>
                    <m:r>
                      <a:rPr lang="en-US" sz="2000" b="1" i="1" smtClean="0">
                        <a:latin typeface="Cambria Math"/>
                      </a:rPr>
                      <m:t> </m:t>
                    </m:r>
                  </m:oMath>
                </a14:m>
                <a:r>
                  <a:rPr lang="en-US" sz="2000" dirty="0"/>
                  <a:t>is rise of tide above MSL</a:t>
                </a:r>
                <a:endParaRPr lang="en-IN"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781549" y="5506299"/>
                <a:ext cx="3417923" cy="400110"/>
              </a:xfrm>
              <a:prstGeom prst="rect">
                <a:avLst/>
              </a:prstGeom>
              <a:blipFill rotWithShape="1">
                <a:blip r:embed="rId7"/>
                <a:stretch>
                  <a:fillRect t="-6061" r="-1070" b="-27273"/>
                </a:stretch>
              </a:blipFill>
            </p:spPr>
            <p:txBody>
              <a:bodyPr/>
              <a:lstStyle/>
              <a:p>
                <a:r>
                  <a:rPr lang="en-IN">
                    <a:noFill/>
                  </a:rPr>
                  <a:t> </a:t>
                </a:r>
              </a:p>
            </p:txBody>
          </p:sp>
        </mc:Fallback>
      </mc:AlternateContent>
    </p:spTree>
    <p:extLst>
      <p:ext uri="{BB962C8B-B14F-4D97-AF65-F5344CB8AC3E}">
        <p14:creationId xmlns:p14="http://schemas.microsoft.com/office/powerpoint/2010/main" val="38348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Tide gauges</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These gauges may be </a:t>
            </a:r>
            <a:r>
              <a:rPr lang="en-US" b="1" dirty="0">
                <a:latin typeface="Calibri" pitchFamily="34" charset="0"/>
                <a:cs typeface="Calibri" pitchFamily="34" charset="0"/>
              </a:rPr>
              <a:t>non-registering or self registering types.</a:t>
            </a:r>
          </a:p>
          <a:p>
            <a:pPr marL="594360" indent="-457200" algn="just">
              <a:buClrTx/>
              <a:buSzPct val="75000"/>
              <a:buFont typeface="+mj-lt"/>
              <a:buAutoNum type="arabicPeriod"/>
            </a:pPr>
            <a:r>
              <a:rPr lang="en-US" b="1" u="sng" dirty="0">
                <a:latin typeface="Calibri" pitchFamily="34" charset="0"/>
                <a:cs typeface="Calibri" pitchFamily="34" charset="0"/>
              </a:rPr>
              <a:t>Non registering types </a:t>
            </a:r>
            <a:r>
              <a:rPr lang="en-US" dirty="0">
                <a:latin typeface="Calibri" pitchFamily="34" charset="0"/>
                <a:cs typeface="Calibri" pitchFamily="34" charset="0"/>
              </a:rPr>
              <a:t>requires an observer to record the water level.</a:t>
            </a:r>
          </a:p>
          <a:p>
            <a:pPr marL="651510" indent="-514350" algn="just">
              <a:buClrTx/>
              <a:buSzPct val="75000"/>
              <a:buAutoNum type="alphaLcParenR"/>
            </a:pPr>
            <a:r>
              <a:rPr lang="en-US" dirty="0">
                <a:latin typeface="Calibri" pitchFamily="34" charset="0"/>
                <a:cs typeface="Calibri" pitchFamily="34" charset="0"/>
              </a:rPr>
              <a:t>Staff gauge.</a:t>
            </a:r>
          </a:p>
          <a:p>
            <a:pPr marL="651510" indent="-514350" algn="just">
              <a:buClrTx/>
              <a:buSzPct val="75000"/>
              <a:buAutoNum type="alphaLcParenR"/>
            </a:pPr>
            <a:r>
              <a:rPr lang="en-US" dirty="0">
                <a:latin typeface="Calibri" pitchFamily="34" charset="0"/>
                <a:cs typeface="Calibri" pitchFamily="34" charset="0"/>
              </a:rPr>
              <a:t>Float gauge</a:t>
            </a:r>
          </a:p>
          <a:p>
            <a:pPr marL="651510" indent="-514350" algn="just">
              <a:buClrTx/>
              <a:buSzPct val="75000"/>
              <a:buAutoNum type="alphaLcParenR"/>
            </a:pPr>
            <a:r>
              <a:rPr lang="en-US" dirty="0">
                <a:latin typeface="Calibri" pitchFamily="34" charset="0"/>
                <a:cs typeface="Calibri" pitchFamily="34" charset="0"/>
              </a:rPr>
              <a:t>Weight gauge</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9010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a) Staff gauges</a:t>
            </a:r>
            <a:endParaRPr lang="en-IN" dirty="0">
              <a:effectLst/>
              <a:latin typeface="Aharoni" pitchFamily="2" charset="-79"/>
              <a:cs typeface="Aharoni" pitchFamily="2" charset="-79"/>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657" y="2590800"/>
            <a:ext cx="7842285" cy="3055027"/>
          </a:xfrm>
        </p:spPr>
        <p:style>
          <a:lnRef idx="2">
            <a:schemeClr val="accent2"/>
          </a:lnRef>
          <a:fillRef idx="1">
            <a:schemeClr val="lt1"/>
          </a:fillRef>
          <a:effectRef idx="0">
            <a:schemeClr val="accent2"/>
          </a:effectRef>
          <a:fontRef idx="minor">
            <a:schemeClr val="dk1"/>
          </a:fontRef>
        </p:style>
      </p:pic>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14</a:t>
            </a:fld>
            <a:endParaRPr lang="en-US"/>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a:latin typeface="Calibri" pitchFamily="34" charset="0"/>
                <a:cs typeface="Calibri" pitchFamily="34" charset="0"/>
              </a:rPr>
              <a:t>Simplest type of gauge. </a:t>
            </a:r>
          </a:p>
          <a:p>
            <a:pPr marL="594360" indent="-457200" algn="just">
              <a:buClrTx/>
              <a:buSzPct val="75000"/>
              <a:buFont typeface="+mj-lt"/>
              <a:buAutoNum type="arabicPeriod"/>
            </a:pPr>
            <a:r>
              <a:rPr lang="en-US" dirty="0">
                <a:latin typeface="Calibri" pitchFamily="34" charset="0"/>
                <a:cs typeface="Calibri" pitchFamily="34" charset="0"/>
              </a:rPr>
              <a:t>It consists of a graduated board, 150 to 250 mm wide and 100 mm thick, fixed in vertical position.</a:t>
            </a:r>
          </a:p>
          <a:p>
            <a:pPr marL="594360" indent="-457200" algn="just">
              <a:buClrTx/>
              <a:buSzPct val="75000"/>
              <a:buFont typeface="+mj-lt"/>
              <a:buAutoNum type="arabicPeriod"/>
            </a:pPr>
            <a:endParaRPr lang="en-IN" dirty="0">
              <a:latin typeface="Calibri" pitchFamily="34" charset="0"/>
              <a:cs typeface="Calibri" pitchFamily="34" charset="0"/>
            </a:endParaRPr>
          </a:p>
        </p:txBody>
      </p:sp>
    </p:spTree>
    <p:extLst>
      <p:ext uri="{BB962C8B-B14F-4D97-AF65-F5344CB8AC3E}">
        <p14:creationId xmlns:p14="http://schemas.microsoft.com/office/powerpoint/2010/main" val="23652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371600"/>
            <a:ext cx="3282524" cy="36671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750" t="12333" r="21000" b="21333"/>
          <a:stretch/>
        </p:blipFill>
        <p:spPr>
          <a:xfrm>
            <a:off x="0" y="0"/>
            <a:ext cx="5181600" cy="6739466"/>
          </a:xfrm>
          <a:prstGeom prst="rect">
            <a:avLst/>
          </a:prstGeom>
        </p:spPr>
      </p:pic>
    </p:spTree>
    <p:extLst>
      <p:ext uri="{BB962C8B-B14F-4D97-AF65-F5344CB8AC3E}">
        <p14:creationId xmlns:p14="http://schemas.microsoft.com/office/powerpoint/2010/main" val="31569094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b) Float gauges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16</a:t>
            </a:fld>
            <a:endParaRPr lang="en-US"/>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a:latin typeface="Calibri" pitchFamily="34" charset="0"/>
                <a:cs typeface="Calibri" pitchFamily="34" charset="0"/>
              </a:rPr>
              <a:t>The float gauge is designed to overcome the difficulty in reading a staff gauge when the intensity of tides is high and the variations of water level is more.</a:t>
            </a:r>
          </a:p>
          <a:p>
            <a:pPr marL="594360" indent="-457200" algn="just">
              <a:buClrTx/>
              <a:buSzPct val="75000"/>
              <a:buFont typeface="+mj-lt"/>
              <a:buAutoNum type="arabicPeriod"/>
            </a:pPr>
            <a:r>
              <a:rPr lang="en-US" dirty="0">
                <a:latin typeface="Calibri" pitchFamily="34" charset="0"/>
                <a:cs typeface="Calibri" pitchFamily="34" charset="0"/>
              </a:rPr>
              <a:t>It consists of a float to which a graduated vertical staff is attached.</a:t>
            </a:r>
          </a:p>
          <a:p>
            <a:pPr marL="594360" indent="-457200" algn="just">
              <a:buClrTx/>
              <a:buSzPct val="75000"/>
              <a:buFont typeface="+mj-lt"/>
              <a:buAutoNum type="arabicPeriod"/>
            </a:pPr>
            <a:endParaRPr lang="en-US" dirty="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spTree>
    <p:extLst>
      <p:ext uri="{BB962C8B-B14F-4D97-AF65-F5344CB8AC3E}">
        <p14:creationId xmlns:p14="http://schemas.microsoft.com/office/powerpoint/2010/main" val="8484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b) Float gauges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17</a:t>
            </a:fld>
            <a:endParaRPr lang="en-US"/>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71600" y="1047750"/>
            <a:ext cx="6248400" cy="5607118"/>
          </a:xfrm>
          <a:prstGeom prst="rect">
            <a:avLst/>
          </a:prstGeom>
        </p:spPr>
      </p:pic>
    </p:spTree>
    <p:extLst>
      <p:ext uri="{BB962C8B-B14F-4D97-AF65-F5344CB8AC3E}">
        <p14:creationId xmlns:p14="http://schemas.microsoft.com/office/powerpoint/2010/main" val="38488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c) Weight gauges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18</a:t>
            </a:fld>
            <a:endParaRPr lang="en-US"/>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a:latin typeface="Calibri" pitchFamily="34" charset="0"/>
                <a:cs typeface="Calibri" pitchFamily="34" charset="0"/>
              </a:rPr>
              <a:t>The weight gauge consists a weight attached to brass chain or wire.</a:t>
            </a:r>
          </a:p>
          <a:p>
            <a:pPr marL="594360" indent="-457200" algn="just">
              <a:buClrTx/>
              <a:buSzPct val="75000"/>
              <a:buFont typeface="+mj-lt"/>
              <a:buAutoNum type="arabicPeriod"/>
            </a:pPr>
            <a:r>
              <a:rPr lang="en-US" dirty="0">
                <a:latin typeface="Calibri" pitchFamily="34" charset="0"/>
                <a:cs typeface="Calibri" pitchFamily="34" charset="0"/>
              </a:rPr>
              <a:t>The chain passes over a pulley, and is laid horizontal along the side of a graduated scale.</a:t>
            </a:r>
          </a:p>
          <a:p>
            <a:pPr marL="594360" indent="-457200" algn="just">
              <a:buClrTx/>
              <a:buSzPct val="75000"/>
              <a:buFont typeface="+mj-lt"/>
              <a:buAutoNum type="arabicPeriod"/>
            </a:pPr>
            <a:r>
              <a:rPr lang="en-US" dirty="0">
                <a:latin typeface="Calibri" pitchFamily="34" charset="0"/>
                <a:cs typeface="Calibri" pitchFamily="34" charset="0"/>
              </a:rPr>
              <a:t>The weight is lowered to touch the water surface, and the reading is taken on the graduated scale against an index attached to the chain.</a:t>
            </a:r>
          </a:p>
          <a:p>
            <a:pPr marL="594360" indent="-457200" algn="just">
              <a:buClrTx/>
              <a:buSzPct val="75000"/>
              <a:buFont typeface="+mj-lt"/>
              <a:buAutoNum type="arabicPeriod"/>
            </a:pPr>
            <a:endParaRPr lang="en-US" dirty="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spTree>
    <p:extLst>
      <p:ext uri="{BB962C8B-B14F-4D97-AF65-F5344CB8AC3E}">
        <p14:creationId xmlns:p14="http://schemas.microsoft.com/office/powerpoint/2010/main" val="36790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c) Weight gauges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19</a:t>
            </a:fld>
            <a:endParaRPr lang="en-US"/>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143000"/>
            <a:ext cx="8969628" cy="4343400"/>
          </a:xfrm>
          <a:prstGeom prst="rect">
            <a:avLst/>
          </a:prstGeom>
        </p:spPr>
      </p:pic>
    </p:spTree>
    <p:extLst>
      <p:ext uri="{BB962C8B-B14F-4D97-AF65-F5344CB8AC3E}">
        <p14:creationId xmlns:p14="http://schemas.microsoft.com/office/powerpoint/2010/main" val="1641784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1200"/>
            <a:ext cx="8229600" cy="32766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l-GR" dirty="0">
                <a:solidFill>
                  <a:schemeClr val="tx1"/>
                </a:solidFill>
                <a:latin typeface="Calibri" pitchFamily="34" charset="0"/>
                <a:cs typeface="Calibri" pitchFamily="34" charset="0"/>
              </a:rPr>
              <a:t>Έρευνα σε παράκτια ζώνη</a:t>
            </a:r>
          </a:p>
          <a:p>
            <a:pPr algn="just"/>
            <a:r>
              <a:rPr lang="el-GR" dirty="0">
                <a:solidFill>
                  <a:schemeClr val="tx1"/>
                </a:solidFill>
                <a:latin typeface="Calibri" pitchFamily="34" charset="0"/>
                <a:cs typeface="Calibri" pitchFamily="34" charset="0"/>
              </a:rPr>
              <a:t>Μέθοδοι βολιδοσκόπησης, αισθητήρες
Υδρογραφικός Εξοπλισμός 
Προβλήματα που σχετίζονται με την Υδρογραφική αποτύπωση</a:t>
            </a:r>
            <a:endParaRPr lang="en-IN" dirty="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967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Self registering gauges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20</a:t>
            </a:fld>
            <a:endParaRPr lang="en-US"/>
          </a:p>
        </p:txBody>
      </p:sp>
      <p:sp>
        <p:nvSpPr>
          <p:cNvPr id="6" name="Content Placeholder 1"/>
          <p:cNvSpPr txBox="1">
            <a:spLocks/>
          </p:cNvSpPr>
          <p:nvPr/>
        </p:nvSpPr>
        <p:spPr>
          <a:xfrm>
            <a:off x="304800" y="914400"/>
            <a:ext cx="8229600" cy="5943600"/>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a:latin typeface="Calibri" pitchFamily="34" charset="0"/>
                <a:cs typeface="Calibri" pitchFamily="34" charset="0"/>
              </a:rPr>
              <a:t>Self registering tide gauges automatically record the variation of water level with time.</a:t>
            </a:r>
          </a:p>
          <a:p>
            <a:pPr marL="594360" indent="-457200" algn="just">
              <a:buClrTx/>
              <a:buSzPct val="75000"/>
              <a:buFont typeface="+mj-lt"/>
              <a:buAutoNum type="arabicPeriod"/>
            </a:pPr>
            <a:endParaRPr lang="en-US" dirty="0">
              <a:latin typeface="Calibri" pitchFamily="34" charset="0"/>
              <a:cs typeface="Calibri" pitchFamily="34" charset="0"/>
            </a:endParaRPr>
          </a:p>
          <a:p>
            <a:pPr marL="594360" indent="-457200" algn="just">
              <a:buClrTx/>
              <a:buSzPct val="75000"/>
              <a:buFont typeface="+mj-lt"/>
              <a:buAutoNum type="arabicPeriod"/>
            </a:pPr>
            <a:endParaRPr lang="en-US" dirty="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23875" y="2138183"/>
            <a:ext cx="7829550" cy="4429003"/>
          </a:xfrm>
          <a:prstGeom prst="rect">
            <a:avLst/>
          </a:prstGeom>
        </p:spPr>
      </p:pic>
    </p:spTree>
    <p:extLst>
      <p:ext uri="{BB962C8B-B14F-4D97-AF65-F5344CB8AC3E}">
        <p14:creationId xmlns:p14="http://schemas.microsoft.com/office/powerpoint/2010/main" val="1235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Mean Sea Level</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Mean sea level is defined as the main level of the sea obtained by taking the mean of all the heights of tides measured at regular interval of one hour over a stated period (about 19 years) covering entire number of complete tides.</a:t>
            </a:r>
          </a:p>
          <a:p>
            <a:pPr marL="594360" indent="-457200" algn="just">
              <a:buClrTx/>
              <a:buSzPct val="75000"/>
              <a:buFont typeface="+mj-lt"/>
              <a:buAutoNum type="arabicPeriod"/>
            </a:pPr>
            <a:r>
              <a:rPr lang="en-US" dirty="0">
                <a:latin typeface="Calibri" pitchFamily="34" charset="0"/>
                <a:cs typeface="Calibri" pitchFamily="34" charset="0"/>
              </a:rPr>
              <a:t>Mean sea level shows appreciable variations from day to day, from month to month and even from year to year.</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018669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lnSpc>
                <a:spcPct val="150000"/>
              </a:lnSpc>
              <a:buClrTx/>
              <a:buSzPct val="75000"/>
              <a:buFont typeface="+mj-lt"/>
              <a:buAutoNum type="arabicPeriod"/>
            </a:pPr>
            <a:r>
              <a:rPr lang="en-US" dirty="0">
                <a:latin typeface="Calibri" pitchFamily="34" charset="0"/>
                <a:cs typeface="Calibri" pitchFamily="34" charset="0"/>
              </a:rPr>
              <a:t>The process of determining depths below the water surface is called sounding.</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Sounding is analogous to </a:t>
            </a:r>
            <a:r>
              <a:rPr lang="en-US" dirty="0" err="1">
                <a:latin typeface="Calibri" pitchFamily="34" charset="0"/>
                <a:cs typeface="Calibri" pitchFamily="34" charset="0"/>
              </a:rPr>
              <a:t>levelling</a:t>
            </a:r>
            <a:r>
              <a:rPr lang="en-US" dirty="0">
                <a:latin typeface="Calibri" pitchFamily="34" charset="0"/>
                <a:cs typeface="Calibri" pitchFamily="34" charset="0"/>
              </a:rPr>
              <a:t> on land.</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The reduced level of any point on the bottom of a water body is obtained by subtracting the sounding from the mean sea level.</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8442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Purpose for sounding</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lnSpc>
                <a:spcPct val="150000"/>
              </a:lnSpc>
              <a:buClrTx/>
              <a:buSzPct val="75000"/>
              <a:buFont typeface="+mj-lt"/>
              <a:buAutoNum type="arabicPeriod"/>
            </a:pPr>
            <a:r>
              <a:rPr lang="en-US" dirty="0">
                <a:latin typeface="Calibri" pitchFamily="34" charset="0"/>
                <a:cs typeface="Calibri" pitchFamily="34" charset="0"/>
              </a:rPr>
              <a:t>Preparation of accurate charts for navigation.</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Determination of the quantities of the material to be filled.</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Obtaining information for design of breakwaters, sea wells etc.</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464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594360" indent="-457200" algn="just">
              <a:lnSpc>
                <a:spcPct val="150000"/>
              </a:lnSpc>
              <a:buClrTx/>
              <a:buSzPct val="75000"/>
              <a:buFont typeface="+mj-lt"/>
              <a:buAutoNum type="arabicPeriod"/>
            </a:pPr>
            <a:r>
              <a:rPr lang="en-US" dirty="0">
                <a:latin typeface="Calibri" pitchFamily="34" charset="0"/>
                <a:cs typeface="Calibri" pitchFamily="34" charset="0"/>
              </a:rPr>
              <a:t>The sounding points should be selected keeping in mind that all the important irregularities are recorded.</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The soundings are thus made along a series of straight lines at right angles to the shoreline.</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The spacing between the sounding lines and between the sounding points depends upon the nature of submarine surface as well as on the object of the survey.</a:t>
            </a:r>
          </a:p>
          <a:p>
            <a:pPr marL="594360" indent="-457200" algn="just">
              <a:lnSpc>
                <a:spcPct val="150000"/>
              </a:lnSpc>
              <a:buClrTx/>
              <a:buSzPct val="75000"/>
              <a:buFont typeface="+mj-lt"/>
              <a:buAutoNum type="arabicPeriod"/>
            </a:pPr>
            <a:r>
              <a:rPr lang="en-US" dirty="0">
                <a:latin typeface="Calibri" pitchFamily="34" charset="0"/>
                <a:cs typeface="Calibri" pitchFamily="34" charset="0"/>
              </a:rPr>
              <a:t>Usually Spacing between sounding lines is kept 30 m and spacing between sounding points is kept 7.5m to 15 m.</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159290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5433" y="199338"/>
            <a:ext cx="8229600" cy="487362"/>
          </a:xfrm>
        </p:spPr>
        <p:txBody>
          <a:bodyPr>
            <a:normAutofit fontScale="90000"/>
          </a:bodyPr>
          <a:lstStyle/>
          <a:p>
            <a:r>
              <a:rPr lang="en-US" dirty="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25</a:t>
            </a:fld>
            <a:endParaRPr lang="en-US"/>
          </a:p>
        </p:txBody>
      </p:sp>
      <p:sp>
        <p:nvSpPr>
          <p:cNvPr id="8" name="Rectangle 7"/>
          <p:cNvSpPr/>
          <p:nvPr/>
        </p:nvSpPr>
        <p:spPr>
          <a:xfrm>
            <a:off x="152400" y="1170931"/>
            <a:ext cx="8991600" cy="5791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p:cNvSpPr/>
          <p:nvPr/>
        </p:nvSpPr>
        <p:spPr>
          <a:xfrm rot="5400000">
            <a:off x="-1842927" y="2376326"/>
            <a:ext cx="6048053" cy="3429000"/>
          </a:xfrm>
          <a:custGeom>
            <a:avLst/>
            <a:gdLst>
              <a:gd name="connsiteX0" fmla="*/ 18409 w 8000359"/>
              <a:gd name="connsiteY0" fmla="*/ 1790700 h 2171700"/>
              <a:gd name="connsiteX1" fmla="*/ 56509 w 8000359"/>
              <a:gd name="connsiteY1" fmla="*/ 438150 h 2171700"/>
              <a:gd name="connsiteX2" fmla="*/ 285109 w 8000359"/>
              <a:gd name="connsiteY2" fmla="*/ 381000 h 2171700"/>
              <a:gd name="connsiteX3" fmla="*/ 342259 w 8000359"/>
              <a:gd name="connsiteY3" fmla="*/ 361950 h 2171700"/>
              <a:gd name="connsiteX4" fmla="*/ 532759 w 8000359"/>
              <a:gd name="connsiteY4" fmla="*/ 285750 h 2171700"/>
              <a:gd name="connsiteX5" fmla="*/ 608959 w 8000359"/>
              <a:gd name="connsiteY5" fmla="*/ 228600 h 2171700"/>
              <a:gd name="connsiteX6" fmla="*/ 818509 w 8000359"/>
              <a:gd name="connsiteY6" fmla="*/ 171450 h 2171700"/>
              <a:gd name="connsiteX7" fmla="*/ 989959 w 8000359"/>
              <a:gd name="connsiteY7" fmla="*/ 114300 h 2171700"/>
              <a:gd name="connsiteX8" fmla="*/ 1142359 w 8000359"/>
              <a:gd name="connsiteY8" fmla="*/ 57150 h 2171700"/>
              <a:gd name="connsiteX9" fmla="*/ 1199509 w 8000359"/>
              <a:gd name="connsiteY9" fmla="*/ 38100 h 2171700"/>
              <a:gd name="connsiteX10" fmla="*/ 1370959 w 8000359"/>
              <a:gd name="connsiteY10" fmla="*/ 19050 h 2171700"/>
              <a:gd name="connsiteX11" fmla="*/ 1504309 w 8000359"/>
              <a:gd name="connsiteY11" fmla="*/ 0 h 2171700"/>
              <a:gd name="connsiteX12" fmla="*/ 2152009 w 8000359"/>
              <a:gd name="connsiteY12" fmla="*/ 57150 h 2171700"/>
              <a:gd name="connsiteX13" fmla="*/ 2704459 w 8000359"/>
              <a:gd name="connsiteY13" fmla="*/ 133350 h 2171700"/>
              <a:gd name="connsiteX14" fmla="*/ 2818759 w 8000359"/>
              <a:gd name="connsiteY14" fmla="*/ 171450 h 2171700"/>
              <a:gd name="connsiteX15" fmla="*/ 2952109 w 8000359"/>
              <a:gd name="connsiteY15" fmla="*/ 228600 h 2171700"/>
              <a:gd name="connsiteX16" fmla="*/ 3066409 w 8000359"/>
              <a:gd name="connsiteY16" fmla="*/ 247650 h 2171700"/>
              <a:gd name="connsiteX17" fmla="*/ 3352159 w 8000359"/>
              <a:gd name="connsiteY17" fmla="*/ 285750 h 2171700"/>
              <a:gd name="connsiteX18" fmla="*/ 5600059 w 8000359"/>
              <a:gd name="connsiteY18" fmla="*/ 228600 h 2171700"/>
              <a:gd name="connsiteX19" fmla="*/ 5752459 w 8000359"/>
              <a:gd name="connsiteY19" fmla="*/ 190500 h 2171700"/>
              <a:gd name="connsiteX20" fmla="*/ 5809609 w 8000359"/>
              <a:gd name="connsiteY20" fmla="*/ 171450 h 2171700"/>
              <a:gd name="connsiteX21" fmla="*/ 6209659 w 8000359"/>
              <a:gd name="connsiteY21" fmla="*/ 95250 h 2171700"/>
              <a:gd name="connsiteX22" fmla="*/ 6266809 w 8000359"/>
              <a:gd name="connsiteY22" fmla="*/ 76200 h 2171700"/>
              <a:gd name="connsiteX23" fmla="*/ 7200259 w 8000359"/>
              <a:gd name="connsiteY23" fmla="*/ 95250 h 2171700"/>
              <a:gd name="connsiteX24" fmla="*/ 7352659 w 8000359"/>
              <a:gd name="connsiteY24" fmla="*/ 114300 h 2171700"/>
              <a:gd name="connsiteX25" fmla="*/ 7505059 w 8000359"/>
              <a:gd name="connsiteY25" fmla="*/ 190500 h 2171700"/>
              <a:gd name="connsiteX26" fmla="*/ 7619359 w 8000359"/>
              <a:gd name="connsiteY26" fmla="*/ 247650 h 2171700"/>
              <a:gd name="connsiteX27" fmla="*/ 7790809 w 8000359"/>
              <a:gd name="connsiteY27" fmla="*/ 323850 h 2171700"/>
              <a:gd name="connsiteX28" fmla="*/ 7809859 w 8000359"/>
              <a:gd name="connsiteY28" fmla="*/ 381000 h 2171700"/>
              <a:gd name="connsiteX29" fmla="*/ 7847959 w 8000359"/>
              <a:gd name="connsiteY29" fmla="*/ 476250 h 2171700"/>
              <a:gd name="connsiteX30" fmla="*/ 7886059 w 8000359"/>
              <a:gd name="connsiteY30" fmla="*/ 628650 h 2171700"/>
              <a:gd name="connsiteX31" fmla="*/ 7905109 w 8000359"/>
              <a:gd name="connsiteY31" fmla="*/ 895350 h 2171700"/>
              <a:gd name="connsiteX32" fmla="*/ 7943209 w 8000359"/>
              <a:gd name="connsiteY32" fmla="*/ 1066800 h 2171700"/>
              <a:gd name="connsiteX33" fmla="*/ 8000359 w 8000359"/>
              <a:gd name="connsiteY33" fmla="*/ 1676400 h 2171700"/>
              <a:gd name="connsiteX34" fmla="*/ 7962259 w 8000359"/>
              <a:gd name="connsiteY34" fmla="*/ 1733550 h 2171700"/>
              <a:gd name="connsiteX35" fmla="*/ 7619359 w 8000359"/>
              <a:gd name="connsiteY35" fmla="*/ 1847850 h 2171700"/>
              <a:gd name="connsiteX36" fmla="*/ 7524109 w 8000359"/>
              <a:gd name="connsiteY36" fmla="*/ 1885950 h 2171700"/>
              <a:gd name="connsiteX37" fmla="*/ 6666859 w 8000359"/>
              <a:gd name="connsiteY37" fmla="*/ 1924050 h 2171700"/>
              <a:gd name="connsiteX38" fmla="*/ 6247759 w 8000359"/>
              <a:gd name="connsiteY38" fmla="*/ 2000250 h 2171700"/>
              <a:gd name="connsiteX39" fmla="*/ 6057259 w 8000359"/>
              <a:gd name="connsiteY39" fmla="*/ 2038350 h 2171700"/>
              <a:gd name="connsiteX40" fmla="*/ 5771509 w 8000359"/>
              <a:gd name="connsiteY40" fmla="*/ 2057400 h 2171700"/>
              <a:gd name="connsiteX41" fmla="*/ 5542909 w 8000359"/>
              <a:gd name="connsiteY41" fmla="*/ 2114550 h 2171700"/>
              <a:gd name="connsiteX42" fmla="*/ 5352409 w 8000359"/>
              <a:gd name="connsiteY42" fmla="*/ 2133600 h 2171700"/>
              <a:gd name="connsiteX43" fmla="*/ 5104759 w 8000359"/>
              <a:gd name="connsiteY43" fmla="*/ 2171700 h 2171700"/>
              <a:gd name="connsiteX44" fmla="*/ 2152009 w 8000359"/>
              <a:gd name="connsiteY44" fmla="*/ 2133600 h 2171700"/>
              <a:gd name="connsiteX45" fmla="*/ 2094859 w 8000359"/>
              <a:gd name="connsiteY45" fmla="*/ 2114550 h 2171700"/>
              <a:gd name="connsiteX46" fmla="*/ 1675759 w 8000359"/>
              <a:gd name="connsiteY46" fmla="*/ 2076450 h 2171700"/>
              <a:gd name="connsiteX47" fmla="*/ 1485259 w 8000359"/>
              <a:gd name="connsiteY47" fmla="*/ 2057400 h 2171700"/>
              <a:gd name="connsiteX48" fmla="*/ 589909 w 8000359"/>
              <a:gd name="connsiteY48" fmla="*/ 2000250 h 2171700"/>
              <a:gd name="connsiteX49" fmla="*/ 418459 w 8000359"/>
              <a:gd name="connsiteY49" fmla="*/ 1943100 h 2171700"/>
              <a:gd name="connsiteX50" fmla="*/ 342259 w 8000359"/>
              <a:gd name="connsiteY50" fmla="*/ 1885950 h 2171700"/>
              <a:gd name="connsiteX51" fmla="*/ 247009 w 8000359"/>
              <a:gd name="connsiteY51" fmla="*/ 1847850 h 2171700"/>
              <a:gd name="connsiteX52" fmla="*/ 151759 w 8000359"/>
              <a:gd name="connsiteY52" fmla="*/ 1771650 h 2171700"/>
              <a:gd name="connsiteX53" fmla="*/ 18409 w 8000359"/>
              <a:gd name="connsiteY53" fmla="*/ 17907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000359" h="2171700">
                <a:moveTo>
                  <a:pt x="18409" y="1790700"/>
                </a:moveTo>
                <a:cubicBezTo>
                  <a:pt x="2534" y="1568450"/>
                  <a:pt x="-27334" y="881318"/>
                  <a:pt x="56509" y="438150"/>
                </a:cubicBezTo>
                <a:cubicBezTo>
                  <a:pt x="71110" y="360974"/>
                  <a:pt x="210595" y="405838"/>
                  <a:pt x="285109" y="381000"/>
                </a:cubicBezTo>
                <a:cubicBezTo>
                  <a:pt x="304159" y="374650"/>
                  <a:pt x="323517" y="369158"/>
                  <a:pt x="342259" y="361950"/>
                </a:cubicBezTo>
                <a:cubicBezTo>
                  <a:pt x="406092" y="337399"/>
                  <a:pt x="478046" y="326785"/>
                  <a:pt x="532759" y="285750"/>
                </a:cubicBezTo>
                <a:cubicBezTo>
                  <a:pt x="558159" y="266700"/>
                  <a:pt x="579651" y="240812"/>
                  <a:pt x="608959" y="228600"/>
                </a:cubicBezTo>
                <a:cubicBezTo>
                  <a:pt x="958621" y="82908"/>
                  <a:pt x="643507" y="246451"/>
                  <a:pt x="818509" y="171450"/>
                </a:cubicBezTo>
                <a:cubicBezTo>
                  <a:pt x="1081995" y="58528"/>
                  <a:pt x="686344" y="207720"/>
                  <a:pt x="989959" y="114300"/>
                </a:cubicBezTo>
                <a:cubicBezTo>
                  <a:pt x="1041814" y="98345"/>
                  <a:pt x="1091371" y="75691"/>
                  <a:pt x="1142359" y="57150"/>
                </a:cubicBezTo>
                <a:cubicBezTo>
                  <a:pt x="1161230" y="50288"/>
                  <a:pt x="1179702" y="41401"/>
                  <a:pt x="1199509" y="38100"/>
                </a:cubicBezTo>
                <a:cubicBezTo>
                  <a:pt x="1256228" y="28647"/>
                  <a:pt x="1313901" y="26182"/>
                  <a:pt x="1370959" y="19050"/>
                </a:cubicBezTo>
                <a:cubicBezTo>
                  <a:pt x="1415514" y="13481"/>
                  <a:pt x="1459859" y="6350"/>
                  <a:pt x="1504309" y="0"/>
                </a:cubicBezTo>
                <a:lnTo>
                  <a:pt x="2152009" y="57150"/>
                </a:lnTo>
                <a:cubicBezTo>
                  <a:pt x="2359693" y="77918"/>
                  <a:pt x="2502431" y="102269"/>
                  <a:pt x="2704459" y="133350"/>
                </a:cubicBezTo>
                <a:cubicBezTo>
                  <a:pt x="2742559" y="146050"/>
                  <a:pt x="2781275" y="157033"/>
                  <a:pt x="2818759" y="171450"/>
                </a:cubicBezTo>
                <a:cubicBezTo>
                  <a:pt x="2863896" y="188810"/>
                  <a:pt x="2905887" y="214378"/>
                  <a:pt x="2952109" y="228600"/>
                </a:cubicBezTo>
                <a:cubicBezTo>
                  <a:pt x="2989026" y="239959"/>
                  <a:pt x="3028172" y="242188"/>
                  <a:pt x="3066409" y="247650"/>
                </a:cubicBezTo>
                <a:lnTo>
                  <a:pt x="3352159" y="285750"/>
                </a:lnTo>
                <a:cubicBezTo>
                  <a:pt x="4088295" y="278805"/>
                  <a:pt x="4863614" y="375889"/>
                  <a:pt x="5600059" y="228600"/>
                </a:cubicBezTo>
                <a:cubicBezTo>
                  <a:pt x="5651406" y="218331"/>
                  <a:pt x="5701941" y="204278"/>
                  <a:pt x="5752459" y="190500"/>
                </a:cubicBezTo>
                <a:cubicBezTo>
                  <a:pt x="5771832" y="185216"/>
                  <a:pt x="5789974" y="175657"/>
                  <a:pt x="5809609" y="171450"/>
                </a:cubicBezTo>
                <a:cubicBezTo>
                  <a:pt x="5838006" y="165365"/>
                  <a:pt x="6172895" y="107505"/>
                  <a:pt x="6209659" y="95250"/>
                </a:cubicBezTo>
                <a:lnTo>
                  <a:pt x="6266809" y="76200"/>
                </a:lnTo>
                <a:lnTo>
                  <a:pt x="7200259" y="95250"/>
                </a:lnTo>
                <a:cubicBezTo>
                  <a:pt x="7251423" y="97045"/>
                  <a:pt x="7302775" y="102788"/>
                  <a:pt x="7352659" y="114300"/>
                </a:cubicBezTo>
                <a:cubicBezTo>
                  <a:pt x="7452200" y="137271"/>
                  <a:pt x="7430816" y="149254"/>
                  <a:pt x="7505059" y="190500"/>
                </a:cubicBezTo>
                <a:cubicBezTo>
                  <a:pt x="7542296" y="211187"/>
                  <a:pt x="7580039" y="231267"/>
                  <a:pt x="7619359" y="247650"/>
                </a:cubicBezTo>
                <a:cubicBezTo>
                  <a:pt x="7800719" y="323217"/>
                  <a:pt x="7674395" y="246241"/>
                  <a:pt x="7790809" y="323850"/>
                </a:cubicBezTo>
                <a:cubicBezTo>
                  <a:pt x="7797159" y="342900"/>
                  <a:pt x="7802808" y="362198"/>
                  <a:pt x="7809859" y="381000"/>
                </a:cubicBezTo>
                <a:cubicBezTo>
                  <a:pt x="7821866" y="413019"/>
                  <a:pt x="7837903" y="443566"/>
                  <a:pt x="7847959" y="476250"/>
                </a:cubicBezTo>
                <a:cubicBezTo>
                  <a:pt x="7863358" y="526298"/>
                  <a:pt x="7873359" y="577850"/>
                  <a:pt x="7886059" y="628650"/>
                </a:cubicBezTo>
                <a:cubicBezTo>
                  <a:pt x="7892409" y="717550"/>
                  <a:pt x="7893581" y="806972"/>
                  <a:pt x="7905109" y="895350"/>
                </a:cubicBezTo>
                <a:cubicBezTo>
                  <a:pt x="7912681" y="953402"/>
                  <a:pt x="7938601" y="1008437"/>
                  <a:pt x="7943209" y="1066800"/>
                </a:cubicBezTo>
                <a:cubicBezTo>
                  <a:pt x="7992066" y="1685659"/>
                  <a:pt x="7856445" y="1460528"/>
                  <a:pt x="8000359" y="1676400"/>
                </a:cubicBezTo>
                <a:cubicBezTo>
                  <a:pt x="7987659" y="1695450"/>
                  <a:pt x="7981892" y="1721770"/>
                  <a:pt x="7962259" y="1733550"/>
                </a:cubicBezTo>
                <a:cubicBezTo>
                  <a:pt x="7903944" y="1768539"/>
                  <a:pt x="7671007" y="1830634"/>
                  <a:pt x="7619359" y="1847850"/>
                </a:cubicBezTo>
                <a:cubicBezTo>
                  <a:pt x="7586918" y="1858664"/>
                  <a:pt x="7558196" y="1883223"/>
                  <a:pt x="7524109" y="1885950"/>
                </a:cubicBezTo>
                <a:cubicBezTo>
                  <a:pt x="7238988" y="1908760"/>
                  <a:pt x="6666859" y="1924050"/>
                  <a:pt x="6666859" y="1924050"/>
                </a:cubicBezTo>
                <a:cubicBezTo>
                  <a:pt x="6389159" y="2028188"/>
                  <a:pt x="6637322" y="1951555"/>
                  <a:pt x="6247759" y="2000250"/>
                </a:cubicBezTo>
                <a:cubicBezTo>
                  <a:pt x="6183502" y="2008282"/>
                  <a:pt x="6121555" y="2030634"/>
                  <a:pt x="6057259" y="2038350"/>
                </a:cubicBezTo>
                <a:cubicBezTo>
                  <a:pt x="5962478" y="2049724"/>
                  <a:pt x="5866759" y="2051050"/>
                  <a:pt x="5771509" y="2057400"/>
                </a:cubicBezTo>
                <a:cubicBezTo>
                  <a:pt x="5695309" y="2076450"/>
                  <a:pt x="5620187" y="2100499"/>
                  <a:pt x="5542909" y="2114550"/>
                </a:cubicBezTo>
                <a:cubicBezTo>
                  <a:pt x="5480122" y="2125966"/>
                  <a:pt x="5415690" y="2125346"/>
                  <a:pt x="5352409" y="2133600"/>
                </a:cubicBezTo>
                <a:cubicBezTo>
                  <a:pt x="5269589" y="2144403"/>
                  <a:pt x="5187309" y="2159000"/>
                  <a:pt x="5104759" y="2171700"/>
                </a:cubicBezTo>
                <a:lnTo>
                  <a:pt x="2152009" y="2133600"/>
                </a:lnTo>
                <a:cubicBezTo>
                  <a:pt x="2131932" y="2133219"/>
                  <a:pt x="2114796" y="2116942"/>
                  <a:pt x="2094859" y="2114550"/>
                </a:cubicBezTo>
                <a:cubicBezTo>
                  <a:pt x="1955582" y="2097837"/>
                  <a:pt x="1815423" y="2089543"/>
                  <a:pt x="1675759" y="2076450"/>
                </a:cubicBezTo>
                <a:cubicBezTo>
                  <a:pt x="1612221" y="2070493"/>
                  <a:pt x="1548919" y="2061867"/>
                  <a:pt x="1485259" y="2057400"/>
                </a:cubicBezTo>
                <a:lnTo>
                  <a:pt x="589909" y="2000250"/>
                </a:lnTo>
                <a:cubicBezTo>
                  <a:pt x="502078" y="1982684"/>
                  <a:pt x="492690" y="1989494"/>
                  <a:pt x="418459" y="1943100"/>
                </a:cubicBezTo>
                <a:cubicBezTo>
                  <a:pt x="391535" y="1926273"/>
                  <a:pt x="370013" y="1901369"/>
                  <a:pt x="342259" y="1885950"/>
                </a:cubicBezTo>
                <a:cubicBezTo>
                  <a:pt x="312366" y="1869343"/>
                  <a:pt x="276332" y="1865444"/>
                  <a:pt x="247009" y="1847850"/>
                </a:cubicBezTo>
                <a:cubicBezTo>
                  <a:pt x="212143" y="1826931"/>
                  <a:pt x="190332" y="1784508"/>
                  <a:pt x="151759" y="1771650"/>
                </a:cubicBezTo>
                <a:cubicBezTo>
                  <a:pt x="109590" y="1757594"/>
                  <a:pt x="34284" y="2012950"/>
                  <a:pt x="18409" y="179070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Arc 9"/>
          <p:cNvSpPr/>
          <p:nvPr/>
        </p:nvSpPr>
        <p:spPr>
          <a:xfrm>
            <a:off x="1905000" y="1170931"/>
            <a:ext cx="152400" cy="5153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Freeform 10"/>
          <p:cNvSpPr/>
          <p:nvPr/>
        </p:nvSpPr>
        <p:spPr>
          <a:xfrm>
            <a:off x="1594339" y="1047749"/>
            <a:ext cx="386861" cy="5914381"/>
          </a:xfrm>
          <a:custGeom>
            <a:avLst/>
            <a:gdLst>
              <a:gd name="connsiteX0" fmla="*/ 171450 w 310661"/>
              <a:gd name="connsiteY0" fmla="*/ 0 h 5162550"/>
              <a:gd name="connsiteX1" fmla="*/ 304800 w 310661"/>
              <a:gd name="connsiteY1" fmla="*/ 4019550 h 5162550"/>
              <a:gd name="connsiteX2" fmla="*/ 0 w 310661"/>
              <a:gd name="connsiteY2" fmla="*/ 5162550 h 5162550"/>
            </a:gdLst>
            <a:ahLst/>
            <a:cxnLst>
              <a:cxn ang="0">
                <a:pos x="connsiteX0" y="connsiteY0"/>
              </a:cxn>
              <a:cxn ang="0">
                <a:pos x="connsiteX1" y="connsiteY1"/>
              </a:cxn>
              <a:cxn ang="0">
                <a:pos x="connsiteX2" y="connsiteY2"/>
              </a:cxn>
            </a:cxnLst>
            <a:rect l="l" t="t" r="r" b="b"/>
            <a:pathLst>
              <a:path w="310661" h="5162550">
                <a:moveTo>
                  <a:pt x="171450" y="0"/>
                </a:moveTo>
                <a:cubicBezTo>
                  <a:pt x="252412" y="1579562"/>
                  <a:pt x="333375" y="3159125"/>
                  <a:pt x="304800" y="4019550"/>
                </a:cubicBezTo>
                <a:cubicBezTo>
                  <a:pt x="276225" y="4879975"/>
                  <a:pt x="31750" y="4921250"/>
                  <a:pt x="0" y="516255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cxnSp>
        <p:nvCxnSpPr>
          <p:cNvPr id="13" name="Straight Connector 12"/>
          <p:cNvCxnSpPr/>
          <p:nvPr/>
        </p:nvCxnSpPr>
        <p:spPr>
          <a:xfrm flipV="1">
            <a:off x="1787769" y="1170931"/>
            <a:ext cx="5984631" cy="505469"/>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1983828" y="1981200"/>
            <a:ext cx="5984631" cy="505469"/>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057399" y="3752204"/>
            <a:ext cx="6934201" cy="50547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2126728" y="2819400"/>
            <a:ext cx="6864872" cy="50547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2126728" y="4800600"/>
            <a:ext cx="7017272" cy="414476"/>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940169" y="5884139"/>
            <a:ext cx="7203831" cy="214637"/>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1803535" y="6860628"/>
            <a:ext cx="7340465" cy="1"/>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6" name="Freeform 35"/>
          <p:cNvSpPr/>
          <p:nvPr/>
        </p:nvSpPr>
        <p:spPr>
          <a:xfrm rot="4717274">
            <a:off x="-85718" y="3519637"/>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7" name="Freeform 36"/>
          <p:cNvSpPr/>
          <p:nvPr/>
        </p:nvSpPr>
        <p:spPr>
          <a:xfrm rot="4717274">
            <a:off x="752201" y="361376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8" name="Freeform 37"/>
          <p:cNvSpPr/>
          <p:nvPr/>
        </p:nvSpPr>
        <p:spPr>
          <a:xfrm rot="4717274">
            <a:off x="1561082" y="357622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9" name="Freeform 38"/>
          <p:cNvSpPr/>
          <p:nvPr/>
        </p:nvSpPr>
        <p:spPr>
          <a:xfrm rot="4717274">
            <a:off x="2409479" y="3544643"/>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0" name="Freeform 39"/>
          <p:cNvSpPr/>
          <p:nvPr/>
        </p:nvSpPr>
        <p:spPr>
          <a:xfrm rot="4717274">
            <a:off x="3323878" y="3613767"/>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1" name="Freeform 40"/>
          <p:cNvSpPr/>
          <p:nvPr/>
        </p:nvSpPr>
        <p:spPr>
          <a:xfrm rot="4717274">
            <a:off x="4238277" y="360077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2" name="Freeform 41"/>
          <p:cNvSpPr/>
          <p:nvPr/>
        </p:nvSpPr>
        <p:spPr>
          <a:xfrm rot="4717274">
            <a:off x="5129568" y="3389422"/>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3" name="Oval 42"/>
          <p:cNvSpPr/>
          <p:nvPr/>
        </p:nvSpPr>
        <p:spPr>
          <a:xfrm>
            <a:off x="2783433" y="146685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4" name="Oval 43"/>
          <p:cNvSpPr/>
          <p:nvPr/>
        </p:nvSpPr>
        <p:spPr>
          <a:xfrm>
            <a:off x="3547702" y="141528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5" name="Oval 44"/>
          <p:cNvSpPr/>
          <p:nvPr/>
        </p:nvSpPr>
        <p:spPr>
          <a:xfrm>
            <a:off x="4356583" y="13318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6" name="Oval 45"/>
          <p:cNvSpPr/>
          <p:nvPr/>
        </p:nvSpPr>
        <p:spPr>
          <a:xfrm>
            <a:off x="5190457" y="125730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7" name="Oval 46"/>
          <p:cNvSpPr/>
          <p:nvPr/>
        </p:nvSpPr>
        <p:spPr>
          <a:xfrm>
            <a:off x="2960457" y="227712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8" name="Oval 47"/>
          <p:cNvSpPr/>
          <p:nvPr/>
        </p:nvSpPr>
        <p:spPr>
          <a:xfrm>
            <a:off x="3787957" y="223393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9" name="Oval 48"/>
          <p:cNvSpPr/>
          <p:nvPr/>
        </p:nvSpPr>
        <p:spPr>
          <a:xfrm>
            <a:off x="4574549" y="217234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0" name="Oval 49"/>
          <p:cNvSpPr/>
          <p:nvPr/>
        </p:nvSpPr>
        <p:spPr>
          <a:xfrm>
            <a:off x="3092341" y="31151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1" name="Oval 50"/>
          <p:cNvSpPr/>
          <p:nvPr/>
        </p:nvSpPr>
        <p:spPr>
          <a:xfrm>
            <a:off x="3919841" y="307196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2" name="Oval 51"/>
          <p:cNvSpPr/>
          <p:nvPr/>
        </p:nvSpPr>
        <p:spPr>
          <a:xfrm>
            <a:off x="4706433" y="301037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3" name="Oval 52"/>
          <p:cNvSpPr/>
          <p:nvPr/>
        </p:nvSpPr>
        <p:spPr>
          <a:xfrm>
            <a:off x="3092340" y="403423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4" name="Oval 53"/>
          <p:cNvSpPr/>
          <p:nvPr/>
        </p:nvSpPr>
        <p:spPr>
          <a:xfrm>
            <a:off x="3919840" y="39910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5" name="Oval 54"/>
          <p:cNvSpPr/>
          <p:nvPr/>
        </p:nvSpPr>
        <p:spPr>
          <a:xfrm>
            <a:off x="4706432" y="39294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6" name="Oval 55"/>
          <p:cNvSpPr/>
          <p:nvPr/>
        </p:nvSpPr>
        <p:spPr>
          <a:xfrm>
            <a:off x="3112857" y="505102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7" name="Oval 56"/>
          <p:cNvSpPr/>
          <p:nvPr/>
        </p:nvSpPr>
        <p:spPr>
          <a:xfrm>
            <a:off x="3940357" y="50078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8" name="Oval 57"/>
          <p:cNvSpPr/>
          <p:nvPr/>
        </p:nvSpPr>
        <p:spPr>
          <a:xfrm>
            <a:off x="4726949" y="49462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9" name="Oval 58"/>
          <p:cNvSpPr/>
          <p:nvPr/>
        </p:nvSpPr>
        <p:spPr>
          <a:xfrm>
            <a:off x="3003709" y="593241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0" name="Oval 59"/>
          <p:cNvSpPr/>
          <p:nvPr/>
        </p:nvSpPr>
        <p:spPr>
          <a:xfrm>
            <a:off x="3831209" y="5889227"/>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1" name="Oval 60"/>
          <p:cNvSpPr/>
          <p:nvPr/>
        </p:nvSpPr>
        <p:spPr>
          <a:xfrm>
            <a:off x="4617801" y="58276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2" name="Oval 61"/>
          <p:cNvSpPr/>
          <p:nvPr/>
        </p:nvSpPr>
        <p:spPr>
          <a:xfrm>
            <a:off x="2895600" y="674862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3" name="Oval 62"/>
          <p:cNvSpPr/>
          <p:nvPr/>
        </p:nvSpPr>
        <p:spPr>
          <a:xfrm>
            <a:off x="3723100" y="670544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4" name="Oval 63"/>
          <p:cNvSpPr/>
          <p:nvPr/>
        </p:nvSpPr>
        <p:spPr>
          <a:xfrm>
            <a:off x="4509692" y="664385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5" name="Oval 64"/>
          <p:cNvSpPr/>
          <p:nvPr/>
        </p:nvSpPr>
        <p:spPr>
          <a:xfrm>
            <a:off x="5510606" y="207036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6" name="Oval 65"/>
          <p:cNvSpPr/>
          <p:nvPr/>
        </p:nvSpPr>
        <p:spPr>
          <a:xfrm>
            <a:off x="6338106" y="202718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7" name="Oval 66"/>
          <p:cNvSpPr/>
          <p:nvPr/>
        </p:nvSpPr>
        <p:spPr>
          <a:xfrm>
            <a:off x="7124698" y="196559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8" name="Oval 67"/>
          <p:cNvSpPr/>
          <p:nvPr/>
        </p:nvSpPr>
        <p:spPr>
          <a:xfrm>
            <a:off x="5634258" y="296736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9" name="Oval 68"/>
          <p:cNvSpPr/>
          <p:nvPr/>
        </p:nvSpPr>
        <p:spPr>
          <a:xfrm>
            <a:off x="6461758" y="292417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0" name="Oval 69"/>
          <p:cNvSpPr/>
          <p:nvPr/>
        </p:nvSpPr>
        <p:spPr>
          <a:xfrm>
            <a:off x="7323241" y="286258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1" name="Oval 70"/>
          <p:cNvSpPr/>
          <p:nvPr/>
        </p:nvSpPr>
        <p:spPr>
          <a:xfrm>
            <a:off x="5634257" y="385861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2" name="Oval 71"/>
          <p:cNvSpPr/>
          <p:nvPr/>
        </p:nvSpPr>
        <p:spPr>
          <a:xfrm>
            <a:off x="6511012" y="381542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3" name="Oval 72"/>
          <p:cNvSpPr/>
          <p:nvPr/>
        </p:nvSpPr>
        <p:spPr>
          <a:xfrm>
            <a:off x="7395650" y="381542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4" name="Oval 73"/>
          <p:cNvSpPr/>
          <p:nvPr/>
        </p:nvSpPr>
        <p:spPr>
          <a:xfrm>
            <a:off x="5737669" y="48930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5" name="Oval 74"/>
          <p:cNvSpPr/>
          <p:nvPr/>
        </p:nvSpPr>
        <p:spPr>
          <a:xfrm>
            <a:off x="6565169" y="484985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6" name="Oval 75"/>
          <p:cNvSpPr/>
          <p:nvPr/>
        </p:nvSpPr>
        <p:spPr>
          <a:xfrm>
            <a:off x="7351761" y="478826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7" name="Oval 76"/>
          <p:cNvSpPr/>
          <p:nvPr/>
        </p:nvSpPr>
        <p:spPr>
          <a:xfrm>
            <a:off x="5634258" y="590662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8" name="Oval 77"/>
          <p:cNvSpPr/>
          <p:nvPr/>
        </p:nvSpPr>
        <p:spPr>
          <a:xfrm>
            <a:off x="6461758" y="586343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9" name="Oval 78"/>
          <p:cNvSpPr/>
          <p:nvPr/>
        </p:nvSpPr>
        <p:spPr>
          <a:xfrm>
            <a:off x="7337237" y="5801847"/>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0" name="Oval 79"/>
          <p:cNvSpPr/>
          <p:nvPr/>
        </p:nvSpPr>
        <p:spPr>
          <a:xfrm>
            <a:off x="5486956" y="674862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1" name="Oval 80"/>
          <p:cNvSpPr/>
          <p:nvPr/>
        </p:nvSpPr>
        <p:spPr>
          <a:xfrm>
            <a:off x="6363711" y="678573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2" name="Oval 81"/>
          <p:cNvSpPr/>
          <p:nvPr/>
        </p:nvSpPr>
        <p:spPr>
          <a:xfrm>
            <a:off x="7216437" y="67379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3" name="TextBox 82"/>
          <p:cNvSpPr txBox="1"/>
          <p:nvPr/>
        </p:nvSpPr>
        <p:spPr>
          <a:xfrm>
            <a:off x="14451" y="2070365"/>
            <a:ext cx="166904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t>Shore line</a:t>
            </a:r>
            <a:endParaRPr lang="en-IN" sz="2400" b="1" dirty="0"/>
          </a:p>
        </p:txBody>
      </p:sp>
      <p:grpSp>
        <p:nvGrpSpPr>
          <p:cNvPr id="89" name="Group 88"/>
          <p:cNvGrpSpPr/>
          <p:nvPr/>
        </p:nvGrpSpPr>
        <p:grpSpPr>
          <a:xfrm>
            <a:off x="3787957" y="577243"/>
            <a:ext cx="1842171" cy="1676086"/>
            <a:chOff x="4846187" y="455868"/>
            <a:chExt cx="1842171" cy="1676086"/>
          </a:xfrm>
        </p:grpSpPr>
        <p:sp>
          <p:nvSpPr>
            <p:cNvPr id="86" name="TextBox 85"/>
            <p:cNvSpPr txBox="1"/>
            <p:nvPr/>
          </p:nvSpPr>
          <p:spPr>
            <a:xfrm>
              <a:off x="4846187" y="455868"/>
              <a:ext cx="184217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t>Range line </a:t>
              </a:r>
              <a:endParaRPr lang="en-IN" sz="2400" b="1" dirty="0"/>
            </a:p>
          </p:txBody>
        </p:sp>
        <p:cxnSp>
          <p:nvCxnSpPr>
            <p:cNvPr id="87" name="Straight Arrow Connector 86"/>
            <p:cNvCxnSpPr>
              <a:stCxn id="86" idx="2"/>
            </p:cNvCxnSpPr>
            <p:nvPr/>
          </p:nvCxnSpPr>
          <p:spPr>
            <a:xfrm>
              <a:off x="5767273" y="917533"/>
              <a:ext cx="311004" cy="12144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91" name="Group 90"/>
          <p:cNvGrpSpPr/>
          <p:nvPr/>
        </p:nvGrpSpPr>
        <p:grpSpPr>
          <a:xfrm>
            <a:off x="5930229" y="266296"/>
            <a:ext cx="2465740" cy="1676086"/>
            <a:chOff x="4846187" y="455868"/>
            <a:chExt cx="2465740" cy="1676086"/>
          </a:xfrm>
        </p:grpSpPr>
        <p:sp>
          <p:nvSpPr>
            <p:cNvPr id="92" name="TextBox 91"/>
            <p:cNvSpPr txBox="1"/>
            <p:nvPr/>
          </p:nvSpPr>
          <p:spPr>
            <a:xfrm>
              <a:off x="4846187" y="455868"/>
              <a:ext cx="246574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t>Sounding point</a:t>
              </a:r>
              <a:endParaRPr lang="en-IN" sz="2400" b="1" dirty="0"/>
            </a:p>
          </p:txBody>
        </p:sp>
        <p:cxnSp>
          <p:nvCxnSpPr>
            <p:cNvPr id="93" name="Straight Arrow Connector 92"/>
            <p:cNvCxnSpPr>
              <a:stCxn id="92" idx="2"/>
            </p:cNvCxnSpPr>
            <p:nvPr/>
          </p:nvCxnSpPr>
          <p:spPr>
            <a:xfrm flipH="1">
              <a:off x="6078277" y="917533"/>
              <a:ext cx="780" cy="12144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870095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arn(inVertic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barn(inVertical)">
                                      <p:cBhvr>
                                        <p:cTn id="80" dur="500"/>
                                        <p:tgtEl>
                                          <p:spTgt spid="46"/>
                                        </p:tgtEl>
                                      </p:cBhvr>
                                    </p:animEffect>
                                  </p:childTnLst>
                                </p:cTn>
                              </p:par>
                            </p:childTnLst>
                          </p:cTn>
                        </p:par>
                        <p:par>
                          <p:cTn id="81" fill="hold">
                            <p:stCondLst>
                              <p:cond delay="500"/>
                            </p:stCondLst>
                            <p:childTnLst>
                              <p:par>
                                <p:cTn id="82" presetID="16" presetClass="entr" presetSubtype="21"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barn(inVertical)">
                                      <p:cBhvr>
                                        <p:cTn id="84" dur="500"/>
                                        <p:tgtEl>
                                          <p:spTgt spid="47"/>
                                        </p:tgtEl>
                                      </p:cBhvr>
                                    </p:animEffect>
                                  </p:childTnLst>
                                </p:cTn>
                              </p:par>
                            </p:childTnLst>
                          </p:cTn>
                        </p:par>
                        <p:par>
                          <p:cTn id="85" fill="hold">
                            <p:stCondLst>
                              <p:cond delay="1000"/>
                            </p:stCondLst>
                            <p:childTnLst>
                              <p:par>
                                <p:cTn id="86" presetID="16" presetClass="entr" presetSubtype="21"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par>
                          <p:cTn id="89" fill="hold">
                            <p:stCondLst>
                              <p:cond delay="1500"/>
                            </p:stCondLst>
                            <p:childTnLst>
                              <p:par>
                                <p:cTn id="90" presetID="16" presetClass="entr" presetSubtype="2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arn(inVertical)">
                                      <p:cBhvr>
                                        <p:cTn id="92" dur="500"/>
                                        <p:tgtEl>
                                          <p:spTgt spid="49"/>
                                        </p:tgtEl>
                                      </p:cBhvr>
                                    </p:animEffect>
                                  </p:childTnLst>
                                </p:cTn>
                              </p:par>
                            </p:childTnLst>
                          </p:cTn>
                        </p:par>
                        <p:par>
                          <p:cTn id="93" fill="hold">
                            <p:stCondLst>
                              <p:cond delay="2000"/>
                            </p:stCondLst>
                            <p:childTnLst>
                              <p:par>
                                <p:cTn id="94" presetID="16" presetClass="entr" presetSubtype="21"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barn(inVertical)">
                                      <p:cBhvr>
                                        <p:cTn id="96" dur="500"/>
                                        <p:tgtEl>
                                          <p:spTgt spid="50"/>
                                        </p:tgtEl>
                                      </p:cBhvr>
                                    </p:animEffect>
                                  </p:childTnLst>
                                </p:cTn>
                              </p:par>
                            </p:childTnLst>
                          </p:cTn>
                        </p:par>
                        <p:par>
                          <p:cTn id="97" fill="hold">
                            <p:stCondLst>
                              <p:cond delay="2500"/>
                            </p:stCondLst>
                            <p:childTnLst>
                              <p:par>
                                <p:cTn id="98" presetID="16" presetClass="entr" presetSubtype="21"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par>
                          <p:cTn id="101" fill="hold">
                            <p:stCondLst>
                              <p:cond delay="3000"/>
                            </p:stCondLst>
                            <p:childTnLst>
                              <p:par>
                                <p:cTn id="102" presetID="16" presetClass="entr" presetSubtype="21"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barn(inVertical)">
                                      <p:cBhvr>
                                        <p:cTn id="104" dur="500"/>
                                        <p:tgtEl>
                                          <p:spTgt spid="52"/>
                                        </p:tgtEl>
                                      </p:cBhvr>
                                    </p:animEffect>
                                  </p:childTnLst>
                                </p:cTn>
                              </p:par>
                            </p:childTnLst>
                          </p:cTn>
                        </p:par>
                        <p:par>
                          <p:cTn id="105" fill="hold">
                            <p:stCondLst>
                              <p:cond delay="3500"/>
                            </p:stCondLst>
                            <p:childTnLst>
                              <p:par>
                                <p:cTn id="106" presetID="16" presetClass="entr" presetSubtype="21"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barn(inVertical)">
                                      <p:cBhvr>
                                        <p:cTn id="108" dur="500"/>
                                        <p:tgtEl>
                                          <p:spTgt spid="53"/>
                                        </p:tgtEl>
                                      </p:cBhvr>
                                    </p:animEffect>
                                  </p:childTnLst>
                                </p:cTn>
                              </p:par>
                            </p:childTnLst>
                          </p:cTn>
                        </p:par>
                        <p:par>
                          <p:cTn id="109" fill="hold">
                            <p:stCondLst>
                              <p:cond delay="4000"/>
                            </p:stCondLst>
                            <p:childTnLst>
                              <p:par>
                                <p:cTn id="110" presetID="16" presetClass="entr" presetSubtype="21"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arn(inVertical)">
                                      <p:cBhvr>
                                        <p:cTn id="112" dur="500"/>
                                        <p:tgtEl>
                                          <p:spTgt spid="54"/>
                                        </p:tgtEl>
                                      </p:cBhvr>
                                    </p:animEffect>
                                  </p:childTnLst>
                                </p:cTn>
                              </p:par>
                            </p:childTnLst>
                          </p:cTn>
                        </p:par>
                        <p:par>
                          <p:cTn id="113" fill="hold">
                            <p:stCondLst>
                              <p:cond delay="4500"/>
                            </p:stCondLst>
                            <p:childTnLst>
                              <p:par>
                                <p:cTn id="114" presetID="16" presetClass="entr" presetSubtype="21"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barn(inVertical)">
                                      <p:cBhvr>
                                        <p:cTn id="116" dur="500"/>
                                        <p:tgtEl>
                                          <p:spTgt spid="55"/>
                                        </p:tgtEl>
                                      </p:cBhvr>
                                    </p:animEffect>
                                  </p:childTnLst>
                                </p:cTn>
                              </p:par>
                            </p:childTnLst>
                          </p:cTn>
                        </p:par>
                        <p:par>
                          <p:cTn id="117" fill="hold">
                            <p:stCondLst>
                              <p:cond delay="5000"/>
                            </p:stCondLst>
                            <p:childTnLst>
                              <p:par>
                                <p:cTn id="118" presetID="16" presetClass="entr" presetSubtype="2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arn(inVertical)">
                                      <p:cBhvr>
                                        <p:cTn id="120" dur="500"/>
                                        <p:tgtEl>
                                          <p:spTgt spid="56"/>
                                        </p:tgtEl>
                                      </p:cBhvr>
                                    </p:animEffect>
                                  </p:childTnLst>
                                </p:cTn>
                              </p:par>
                            </p:childTnLst>
                          </p:cTn>
                        </p:par>
                        <p:par>
                          <p:cTn id="121" fill="hold">
                            <p:stCondLst>
                              <p:cond delay="5500"/>
                            </p:stCondLst>
                            <p:childTnLst>
                              <p:par>
                                <p:cTn id="122" presetID="16" presetClass="entr" presetSubtype="21" fill="hold" grpId="0" nodeType="after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barn(inVertical)">
                                      <p:cBhvr>
                                        <p:cTn id="124" dur="500"/>
                                        <p:tgtEl>
                                          <p:spTgt spid="57"/>
                                        </p:tgtEl>
                                      </p:cBhvr>
                                    </p:animEffect>
                                  </p:childTnLst>
                                </p:cTn>
                              </p:par>
                            </p:childTnLst>
                          </p:cTn>
                        </p:par>
                        <p:par>
                          <p:cTn id="125" fill="hold">
                            <p:stCondLst>
                              <p:cond delay="6000"/>
                            </p:stCondLst>
                            <p:childTnLst>
                              <p:par>
                                <p:cTn id="126" presetID="16" presetClass="entr" presetSubtype="21"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arn(inVertical)">
                                      <p:cBhvr>
                                        <p:cTn id="128" dur="500"/>
                                        <p:tgtEl>
                                          <p:spTgt spid="58"/>
                                        </p:tgtEl>
                                      </p:cBhvr>
                                    </p:animEffect>
                                  </p:childTnLst>
                                </p:cTn>
                              </p:par>
                            </p:childTnLst>
                          </p:cTn>
                        </p:par>
                        <p:par>
                          <p:cTn id="129" fill="hold">
                            <p:stCondLst>
                              <p:cond delay="6500"/>
                            </p:stCondLst>
                            <p:childTnLst>
                              <p:par>
                                <p:cTn id="130" presetID="16" presetClass="entr" presetSubtype="21" fill="hold" grpId="0" nodeType="after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barn(inVertical)">
                                      <p:cBhvr>
                                        <p:cTn id="132" dur="500"/>
                                        <p:tgtEl>
                                          <p:spTgt spid="59"/>
                                        </p:tgtEl>
                                      </p:cBhvr>
                                    </p:animEffect>
                                  </p:childTnLst>
                                </p:cTn>
                              </p:par>
                            </p:childTnLst>
                          </p:cTn>
                        </p:par>
                        <p:par>
                          <p:cTn id="133" fill="hold">
                            <p:stCondLst>
                              <p:cond delay="7000"/>
                            </p:stCondLst>
                            <p:childTnLst>
                              <p:par>
                                <p:cTn id="134" presetID="16" presetClass="entr" presetSubtype="21"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barn(inVertical)">
                                      <p:cBhvr>
                                        <p:cTn id="136" dur="500"/>
                                        <p:tgtEl>
                                          <p:spTgt spid="60"/>
                                        </p:tgtEl>
                                      </p:cBhvr>
                                    </p:animEffect>
                                  </p:childTnLst>
                                </p:cTn>
                              </p:par>
                            </p:childTnLst>
                          </p:cTn>
                        </p:par>
                        <p:par>
                          <p:cTn id="137" fill="hold">
                            <p:stCondLst>
                              <p:cond delay="7500"/>
                            </p:stCondLst>
                            <p:childTnLst>
                              <p:par>
                                <p:cTn id="138" presetID="16" presetClass="entr" presetSubtype="21" fill="hold" grpId="0" nodeType="after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arn(inVertical)">
                                      <p:cBhvr>
                                        <p:cTn id="140" dur="500"/>
                                        <p:tgtEl>
                                          <p:spTgt spid="61"/>
                                        </p:tgtEl>
                                      </p:cBhvr>
                                    </p:animEffect>
                                  </p:childTnLst>
                                </p:cTn>
                              </p:par>
                            </p:childTnLst>
                          </p:cTn>
                        </p:par>
                        <p:par>
                          <p:cTn id="141" fill="hold">
                            <p:stCondLst>
                              <p:cond delay="8000"/>
                            </p:stCondLst>
                            <p:childTnLst>
                              <p:par>
                                <p:cTn id="142" presetID="16" presetClass="entr" presetSubtype="21" fill="hold" grpId="0" nodeType="after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arn(inVertical)">
                                      <p:cBhvr>
                                        <p:cTn id="144" dur="500"/>
                                        <p:tgtEl>
                                          <p:spTgt spid="62"/>
                                        </p:tgtEl>
                                      </p:cBhvr>
                                    </p:animEffect>
                                  </p:childTnLst>
                                </p:cTn>
                              </p:par>
                            </p:childTnLst>
                          </p:cTn>
                        </p:par>
                        <p:par>
                          <p:cTn id="145" fill="hold">
                            <p:stCondLst>
                              <p:cond delay="8500"/>
                            </p:stCondLst>
                            <p:childTnLst>
                              <p:par>
                                <p:cTn id="146" presetID="16" presetClass="entr" presetSubtype="21" fill="hold" grpId="0" nodeType="after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barn(inVertical)">
                                      <p:cBhvr>
                                        <p:cTn id="148" dur="500"/>
                                        <p:tgtEl>
                                          <p:spTgt spid="63"/>
                                        </p:tgtEl>
                                      </p:cBhvr>
                                    </p:animEffect>
                                  </p:childTnLst>
                                </p:cTn>
                              </p:par>
                            </p:childTnLst>
                          </p:cTn>
                        </p:par>
                        <p:par>
                          <p:cTn id="149" fill="hold">
                            <p:stCondLst>
                              <p:cond delay="9000"/>
                            </p:stCondLst>
                            <p:childTnLst>
                              <p:par>
                                <p:cTn id="150" presetID="16" presetClass="entr" presetSubtype="21" fill="hold" grpId="0" nodeType="after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barn(inVertical)">
                                      <p:cBhvr>
                                        <p:cTn id="152" dur="500"/>
                                        <p:tgtEl>
                                          <p:spTgt spid="64"/>
                                        </p:tgtEl>
                                      </p:cBhvr>
                                    </p:animEffect>
                                  </p:childTnLst>
                                </p:cTn>
                              </p:par>
                            </p:childTnLst>
                          </p:cTn>
                        </p:par>
                        <p:par>
                          <p:cTn id="153" fill="hold">
                            <p:stCondLst>
                              <p:cond delay="9500"/>
                            </p:stCondLst>
                            <p:childTnLst>
                              <p:par>
                                <p:cTn id="154" presetID="16" presetClass="entr" presetSubtype="21" fill="hold" grpId="0" nodeType="after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barn(inVertical)">
                                      <p:cBhvr>
                                        <p:cTn id="156" dur="500"/>
                                        <p:tgtEl>
                                          <p:spTgt spid="65"/>
                                        </p:tgtEl>
                                      </p:cBhvr>
                                    </p:animEffect>
                                  </p:childTnLst>
                                </p:cTn>
                              </p:par>
                            </p:childTnLst>
                          </p:cTn>
                        </p:par>
                        <p:par>
                          <p:cTn id="157" fill="hold">
                            <p:stCondLst>
                              <p:cond delay="10000"/>
                            </p:stCondLst>
                            <p:childTnLst>
                              <p:par>
                                <p:cTn id="158" presetID="16" presetClass="entr" presetSubtype="21" fill="hold" grpId="0" nodeType="after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barn(inVertical)">
                                      <p:cBhvr>
                                        <p:cTn id="160" dur="500"/>
                                        <p:tgtEl>
                                          <p:spTgt spid="66"/>
                                        </p:tgtEl>
                                      </p:cBhvr>
                                    </p:animEffect>
                                  </p:childTnLst>
                                </p:cTn>
                              </p:par>
                            </p:childTnLst>
                          </p:cTn>
                        </p:par>
                        <p:par>
                          <p:cTn id="161" fill="hold">
                            <p:stCondLst>
                              <p:cond delay="10500"/>
                            </p:stCondLst>
                            <p:childTnLst>
                              <p:par>
                                <p:cTn id="162" presetID="16" presetClass="entr" presetSubtype="21"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barn(inVertical)">
                                      <p:cBhvr>
                                        <p:cTn id="164" dur="500"/>
                                        <p:tgtEl>
                                          <p:spTgt spid="67"/>
                                        </p:tgtEl>
                                      </p:cBhvr>
                                    </p:animEffect>
                                  </p:childTnLst>
                                </p:cTn>
                              </p:par>
                            </p:childTnLst>
                          </p:cTn>
                        </p:par>
                        <p:par>
                          <p:cTn id="165" fill="hold">
                            <p:stCondLst>
                              <p:cond delay="11000"/>
                            </p:stCondLst>
                            <p:childTnLst>
                              <p:par>
                                <p:cTn id="166" presetID="16" presetClass="entr" presetSubtype="21" fill="hold" grpId="0" nodeType="afterEffect">
                                  <p:stCondLst>
                                    <p:cond delay="0"/>
                                  </p:stCondLst>
                                  <p:childTnLst>
                                    <p:set>
                                      <p:cBhvr>
                                        <p:cTn id="167" dur="1" fill="hold">
                                          <p:stCondLst>
                                            <p:cond delay="0"/>
                                          </p:stCondLst>
                                        </p:cTn>
                                        <p:tgtEl>
                                          <p:spTgt spid="68"/>
                                        </p:tgtEl>
                                        <p:attrNameLst>
                                          <p:attrName>style.visibility</p:attrName>
                                        </p:attrNameLst>
                                      </p:cBhvr>
                                      <p:to>
                                        <p:strVal val="visible"/>
                                      </p:to>
                                    </p:set>
                                    <p:animEffect transition="in" filter="barn(inVertical)">
                                      <p:cBhvr>
                                        <p:cTn id="168" dur="500"/>
                                        <p:tgtEl>
                                          <p:spTgt spid="68"/>
                                        </p:tgtEl>
                                      </p:cBhvr>
                                    </p:animEffect>
                                  </p:childTnLst>
                                </p:cTn>
                              </p:par>
                            </p:childTnLst>
                          </p:cTn>
                        </p:par>
                        <p:par>
                          <p:cTn id="169" fill="hold">
                            <p:stCondLst>
                              <p:cond delay="11500"/>
                            </p:stCondLst>
                            <p:childTnLst>
                              <p:par>
                                <p:cTn id="170" presetID="16" presetClass="entr" presetSubtype="21" fill="hold" grpId="0" nodeType="afterEffect">
                                  <p:stCondLst>
                                    <p:cond delay="0"/>
                                  </p:stCondLst>
                                  <p:childTnLst>
                                    <p:set>
                                      <p:cBhvr>
                                        <p:cTn id="171" dur="1" fill="hold">
                                          <p:stCondLst>
                                            <p:cond delay="0"/>
                                          </p:stCondLst>
                                        </p:cTn>
                                        <p:tgtEl>
                                          <p:spTgt spid="69"/>
                                        </p:tgtEl>
                                        <p:attrNameLst>
                                          <p:attrName>style.visibility</p:attrName>
                                        </p:attrNameLst>
                                      </p:cBhvr>
                                      <p:to>
                                        <p:strVal val="visible"/>
                                      </p:to>
                                    </p:set>
                                    <p:animEffect transition="in" filter="barn(inVertical)">
                                      <p:cBhvr>
                                        <p:cTn id="172" dur="500"/>
                                        <p:tgtEl>
                                          <p:spTgt spid="69"/>
                                        </p:tgtEl>
                                      </p:cBhvr>
                                    </p:animEffect>
                                  </p:childTnLst>
                                </p:cTn>
                              </p:par>
                            </p:childTnLst>
                          </p:cTn>
                        </p:par>
                        <p:par>
                          <p:cTn id="173" fill="hold">
                            <p:stCondLst>
                              <p:cond delay="12000"/>
                            </p:stCondLst>
                            <p:childTnLst>
                              <p:par>
                                <p:cTn id="174" presetID="16" presetClass="entr" presetSubtype="21"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barn(inVertical)">
                                      <p:cBhvr>
                                        <p:cTn id="176" dur="500"/>
                                        <p:tgtEl>
                                          <p:spTgt spid="70"/>
                                        </p:tgtEl>
                                      </p:cBhvr>
                                    </p:animEffect>
                                  </p:childTnLst>
                                </p:cTn>
                              </p:par>
                            </p:childTnLst>
                          </p:cTn>
                        </p:par>
                        <p:par>
                          <p:cTn id="177" fill="hold">
                            <p:stCondLst>
                              <p:cond delay="12500"/>
                            </p:stCondLst>
                            <p:childTnLst>
                              <p:par>
                                <p:cTn id="178" presetID="16" presetClass="entr" presetSubtype="21" fill="hold" grpId="0" nodeType="afterEffect">
                                  <p:stCondLst>
                                    <p:cond delay="0"/>
                                  </p:stCondLst>
                                  <p:childTnLst>
                                    <p:set>
                                      <p:cBhvr>
                                        <p:cTn id="179" dur="1" fill="hold">
                                          <p:stCondLst>
                                            <p:cond delay="0"/>
                                          </p:stCondLst>
                                        </p:cTn>
                                        <p:tgtEl>
                                          <p:spTgt spid="71"/>
                                        </p:tgtEl>
                                        <p:attrNameLst>
                                          <p:attrName>style.visibility</p:attrName>
                                        </p:attrNameLst>
                                      </p:cBhvr>
                                      <p:to>
                                        <p:strVal val="visible"/>
                                      </p:to>
                                    </p:set>
                                    <p:animEffect transition="in" filter="barn(inVertical)">
                                      <p:cBhvr>
                                        <p:cTn id="180" dur="500"/>
                                        <p:tgtEl>
                                          <p:spTgt spid="71"/>
                                        </p:tgtEl>
                                      </p:cBhvr>
                                    </p:animEffect>
                                  </p:childTnLst>
                                </p:cTn>
                              </p:par>
                            </p:childTnLst>
                          </p:cTn>
                        </p:par>
                        <p:par>
                          <p:cTn id="181" fill="hold">
                            <p:stCondLst>
                              <p:cond delay="13000"/>
                            </p:stCondLst>
                            <p:childTnLst>
                              <p:par>
                                <p:cTn id="182" presetID="16" presetClass="entr" presetSubtype="21" fill="hold" grpId="0" nodeType="afterEffect">
                                  <p:stCondLst>
                                    <p:cond delay="0"/>
                                  </p:stCondLst>
                                  <p:childTnLst>
                                    <p:set>
                                      <p:cBhvr>
                                        <p:cTn id="183" dur="1" fill="hold">
                                          <p:stCondLst>
                                            <p:cond delay="0"/>
                                          </p:stCondLst>
                                        </p:cTn>
                                        <p:tgtEl>
                                          <p:spTgt spid="72"/>
                                        </p:tgtEl>
                                        <p:attrNameLst>
                                          <p:attrName>style.visibility</p:attrName>
                                        </p:attrNameLst>
                                      </p:cBhvr>
                                      <p:to>
                                        <p:strVal val="visible"/>
                                      </p:to>
                                    </p:set>
                                    <p:animEffect transition="in" filter="barn(inVertical)">
                                      <p:cBhvr>
                                        <p:cTn id="184" dur="500"/>
                                        <p:tgtEl>
                                          <p:spTgt spid="72"/>
                                        </p:tgtEl>
                                      </p:cBhvr>
                                    </p:animEffect>
                                  </p:childTnLst>
                                </p:cTn>
                              </p:par>
                            </p:childTnLst>
                          </p:cTn>
                        </p:par>
                        <p:par>
                          <p:cTn id="185" fill="hold">
                            <p:stCondLst>
                              <p:cond delay="13500"/>
                            </p:stCondLst>
                            <p:childTnLst>
                              <p:par>
                                <p:cTn id="186" presetID="16" presetClass="entr" presetSubtype="21" fill="hold" grpId="0" nodeType="after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barn(inVertical)">
                                      <p:cBhvr>
                                        <p:cTn id="188" dur="500"/>
                                        <p:tgtEl>
                                          <p:spTgt spid="73"/>
                                        </p:tgtEl>
                                      </p:cBhvr>
                                    </p:animEffect>
                                  </p:childTnLst>
                                </p:cTn>
                              </p:par>
                            </p:childTnLst>
                          </p:cTn>
                        </p:par>
                        <p:par>
                          <p:cTn id="189" fill="hold">
                            <p:stCondLst>
                              <p:cond delay="14000"/>
                            </p:stCondLst>
                            <p:childTnLst>
                              <p:par>
                                <p:cTn id="190" presetID="16" presetClass="entr" presetSubtype="21" fill="hold" grpId="0" nodeType="afterEffect">
                                  <p:stCondLst>
                                    <p:cond delay="0"/>
                                  </p:stCondLst>
                                  <p:childTnLst>
                                    <p:set>
                                      <p:cBhvr>
                                        <p:cTn id="191" dur="1" fill="hold">
                                          <p:stCondLst>
                                            <p:cond delay="0"/>
                                          </p:stCondLst>
                                        </p:cTn>
                                        <p:tgtEl>
                                          <p:spTgt spid="74"/>
                                        </p:tgtEl>
                                        <p:attrNameLst>
                                          <p:attrName>style.visibility</p:attrName>
                                        </p:attrNameLst>
                                      </p:cBhvr>
                                      <p:to>
                                        <p:strVal val="visible"/>
                                      </p:to>
                                    </p:set>
                                    <p:animEffect transition="in" filter="barn(inVertical)">
                                      <p:cBhvr>
                                        <p:cTn id="192" dur="500"/>
                                        <p:tgtEl>
                                          <p:spTgt spid="74"/>
                                        </p:tgtEl>
                                      </p:cBhvr>
                                    </p:animEffect>
                                  </p:childTnLst>
                                </p:cTn>
                              </p:par>
                            </p:childTnLst>
                          </p:cTn>
                        </p:par>
                        <p:par>
                          <p:cTn id="193" fill="hold">
                            <p:stCondLst>
                              <p:cond delay="14500"/>
                            </p:stCondLst>
                            <p:childTnLst>
                              <p:par>
                                <p:cTn id="194" presetID="16" presetClass="entr" presetSubtype="21" fill="hold" grpId="0" nodeType="afterEffect">
                                  <p:stCondLst>
                                    <p:cond delay="0"/>
                                  </p:stCondLst>
                                  <p:childTnLst>
                                    <p:set>
                                      <p:cBhvr>
                                        <p:cTn id="195" dur="1" fill="hold">
                                          <p:stCondLst>
                                            <p:cond delay="0"/>
                                          </p:stCondLst>
                                        </p:cTn>
                                        <p:tgtEl>
                                          <p:spTgt spid="75"/>
                                        </p:tgtEl>
                                        <p:attrNameLst>
                                          <p:attrName>style.visibility</p:attrName>
                                        </p:attrNameLst>
                                      </p:cBhvr>
                                      <p:to>
                                        <p:strVal val="visible"/>
                                      </p:to>
                                    </p:set>
                                    <p:animEffect transition="in" filter="barn(inVertical)">
                                      <p:cBhvr>
                                        <p:cTn id="196" dur="500"/>
                                        <p:tgtEl>
                                          <p:spTgt spid="75"/>
                                        </p:tgtEl>
                                      </p:cBhvr>
                                    </p:animEffect>
                                  </p:childTnLst>
                                </p:cTn>
                              </p:par>
                            </p:childTnLst>
                          </p:cTn>
                        </p:par>
                        <p:par>
                          <p:cTn id="197" fill="hold">
                            <p:stCondLst>
                              <p:cond delay="15000"/>
                            </p:stCondLst>
                            <p:childTnLst>
                              <p:par>
                                <p:cTn id="198" presetID="16" presetClass="entr" presetSubtype="21" fill="hold" grpId="0" nodeType="afterEffect">
                                  <p:stCondLst>
                                    <p:cond delay="0"/>
                                  </p:stCondLst>
                                  <p:childTnLst>
                                    <p:set>
                                      <p:cBhvr>
                                        <p:cTn id="199" dur="1" fill="hold">
                                          <p:stCondLst>
                                            <p:cond delay="0"/>
                                          </p:stCondLst>
                                        </p:cTn>
                                        <p:tgtEl>
                                          <p:spTgt spid="76"/>
                                        </p:tgtEl>
                                        <p:attrNameLst>
                                          <p:attrName>style.visibility</p:attrName>
                                        </p:attrNameLst>
                                      </p:cBhvr>
                                      <p:to>
                                        <p:strVal val="visible"/>
                                      </p:to>
                                    </p:set>
                                    <p:animEffect transition="in" filter="barn(inVertical)">
                                      <p:cBhvr>
                                        <p:cTn id="200" dur="500"/>
                                        <p:tgtEl>
                                          <p:spTgt spid="76"/>
                                        </p:tgtEl>
                                      </p:cBhvr>
                                    </p:animEffect>
                                  </p:childTnLst>
                                </p:cTn>
                              </p:par>
                            </p:childTnLst>
                          </p:cTn>
                        </p:par>
                        <p:par>
                          <p:cTn id="201" fill="hold">
                            <p:stCondLst>
                              <p:cond delay="15500"/>
                            </p:stCondLst>
                            <p:childTnLst>
                              <p:par>
                                <p:cTn id="202" presetID="16" presetClass="entr" presetSubtype="21" fill="hold" grpId="0" nodeType="afterEffect">
                                  <p:stCondLst>
                                    <p:cond delay="0"/>
                                  </p:stCondLst>
                                  <p:childTnLst>
                                    <p:set>
                                      <p:cBhvr>
                                        <p:cTn id="203" dur="1" fill="hold">
                                          <p:stCondLst>
                                            <p:cond delay="0"/>
                                          </p:stCondLst>
                                        </p:cTn>
                                        <p:tgtEl>
                                          <p:spTgt spid="77"/>
                                        </p:tgtEl>
                                        <p:attrNameLst>
                                          <p:attrName>style.visibility</p:attrName>
                                        </p:attrNameLst>
                                      </p:cBhvr>
                                      <p:to>
                                        <p:strVal val="visible"/>
                                      </p:to>
                                    </p:set>
                                    <p:animEffect transition="in" filter="barn(inVertical)">
                                      <p:cBhvr>
                                        <p:cTn id="204" dur="500"/>
                                        <p:tgtEl>
                                          <p:spTgt spid="77"/>
                                        </p:tgtEl>
                                      </p:cBhvr>
                                    </p:animEffect>
                                  </p:childTnLst>
                                </p:cTn>
                              </p:par>
                            </p:childTnLst>
                          </p:cTn>
                        </p:par>
                        <p:par>
                          <p:cTn id="205" fill="hold">
                            <p:stCondLst>
                              <p:cond delay="16000"/>
                            </p:stCondLst>
                            <p:childTnLst>
                              <p:par>
                                <p:cTn id="206" presetID="16" presetClass="entr" presetSubtype="21" fill="hold" grpId="0" nodeType="afterEffect">
                                  <p:stCondLst>
                                    <p:cond delay="0"/>
                                  </p:stCondLst>
                                  <p:childTnLst>
                                    <p:set>
                                      <p:cBhvr>
                                        <p:cTn id="207" dur="1" fill="hold">
                                          <p:stCondLst>
                                            <p:cond delay="0"/>
                                          </p:stCondLst>
                                        </p:cTn>
                                        <p:tgtEl>
                                          <p:spTgt spid="78"/>
                                        </p:tgtEl>
                                        <p:attrNameLst>
                                          <p:attrName>style.visibility</p:attrName>
                                        </p:attrNameLst>
                                      </p:cBhvr>
                                      <p:to>
                                        <p:strVal val="visible"/>
                                      </p:to>
                                    </p:set>
                                    <p:animEffect transition="in" filter="barn(inVertical)">
                                      <p:cBhvr>
                                        <p:cTn id="208" dur="500"/>
                                        <p:tgtEl>
                                          <p:spTgt spid="78"/>
                                        </p:tgtEl>
                                      </p:cBhvr>
                                    </p:animEffect>
                                  </p:childTnLst>
                                </p:cTn>
                              </p:par>
                            </p:childTnLst>
                          </p:cTn>
                        </p:par>
                        <p:par>
                          <p:cTn id="209" fill="hold">
                            <p:stCondLst>
                              <p:cond delay="16500"/>
                            </p:stCondLst>
                            <p:childTnLst>
                              <p:par>
                                <p:cTn id="210" presetID="16" presetClass="entr" presetSubtype="21" fill="hold" grpId="0" nodeType="afterEffect">
                                  <p:stCondLst>
                                    <p:cond delay="0"/>
                                  </p:stCondLst>
                                  <p:childTnLst>
                                    <p:set>
                                      <p:cBhvr>
                                        <p:cTn id="211" dur="1" fill="hold">
                                          <p:stCondLst>
                                            <p:cond delay="0"/>
                                          </p:stCondLst>
                                        </p:cTn>
                                        <p:tgtEl>
                                          <p:spTgt spid="79"/>
                                        </p:tgtEl>
                                        <p:attrNameLst>
                                          <p:attrName>style.visibility</p:attrName>
                                        </p:attrNameLst>
                                      </p:cBhvr>
                                      <p:to>
                                        <p:strVal val="visible"/>
                                      </p:to>
                                    </p:set>
                                    <p:animEffect transition="in" filter="barn(inVertical)">
                                      <p:cBhvr>
                                        <p:cTn id="212" dur="500"/>
                                        <p:tgtEl>
                                          <p:spTgt spid="79"/>
                                        </p:tgtEl>
                                      </p:cBhvr>
                                    </p:animEffect>
                                  </p:childTnLst>
                                </p:cTn>
                              </p:par>
                            </p:childTnLst>
                          </p:cTn>
                        </p:par>
                        <p:par>
                          <p:cTn id="213" fill="hold">
                            <p:stCondLst>
                              <p:cond delay="17000"/>
                            </p:stCondLst>
                            <p:childTnLst>
                              <p:par>
                                <p:cTn id="214" presetID="16" presetClass="entr" presetSubtype="21" fill="hold" grpId="0" nodeType="afterEffect">
                                  <p:stCondLst>
                                    <p:cond delay="0"/>
                                  </p:stCondLst>
                                  <p:childTnLst>
                                    <p:set>
                                      <p:cBhvr>
                                        <p:cTn id="215" dur="1" fill="hold">
                                          <p:stCondLst>
                                            <p:cond delay="0"/>
                                          </p:stCondLst>
                                        </p:cTn>
                                        <p:tgtEl>
                                          <p:spTgt spid="80"/>
                                        </p:tgtEl>
                                        <p:attrNameLst>
                                          <p:attrName>style.visibility</p:attrName>
                                        </p:attrNameLst>
                                      </p:cBhvr>
                                      <p:to>
                                        <p:strVal val="visible"/>
                                      </p:to>
                                    </p:set>
                                    <p:animEffect transition="in" filter="barn(inVertical)">
                                      <p:cBhvr>
                                        <p:cTn id="216" dur="500"/>
                                        <p:tgtEl>
                                          <p:spTgt spid="80"/>
                                        </p:tgtEl>
                                      </p:cBhvr>
                                    </p:animEffect>
                                  </p:childTnLst>
                                </p:cTn>
                              </p:par>
                            </p:childTnLst>
                          </p:cTn>
                        </p:par>
                        <p:par>
                          <p:cTn id="217" fill="hold">
                            <p:stCondLst>
                              <p:cond delay="17500"/>
                            </p:stCondLst>
                            <p:childTnLst>
                              <p:par>
                                <p:cTn id="218" presetID="16" presetClass="entr" presetSubtype="21" fill="hold" grpId="0" nodeType="afterEffect">
                                  <p:stCondLst>
                                    <p:cond delay="0"/>
                                  </p:stCondLst>
                                  <p:childTnLst>
                                    <p:set>
                                      <p:cBhvr>
                                        <p:cTn id="219" dur="1" fill="hold">
                                          <p:stCondLst>
                                            <p:cond delay="0"/>
                                          </p:stCondLst>
                                        </p:cTn>
                                        <p:tgtEl>
                                          <p:spTgt spid="81"/>
                                        </p:tgtEl>
                                        <p:attrNameLst>
                                          <p:attrName>style.visibility</p:attrName>
                                        </p:attrNameLst>
                                      </p:cBhvr>
                                      <p:to>
                                        <p:strVal val="visible"/>
                                      </p:to>
                                    </p:set>
                                    <p:animEffect transition="in" filter="barn(inVertical)">
                                      <p:cBhvr>
                                        <p:cTn id="220" dur="500"/>
                                        <p:tgtEl>
                                          <p:spTgt spid="81"/>
                                        </p:tgtEl>
                                      </p:cBhvr>
                                    </p:animEffect>
                                  </p:childTnLst>
                                </p:cTn>
                              </p:par>
                            </p:childTnLst>
                          </p:cTn>
                        </p:par>
                        <p:par>
                          <p:cTn id="221" fill="hold">
                            <p:stCondLst>
                              <p:cond delay="18000"/>
                            </p:stCondLst>
                            <p:childTnLst>
                              <p:par>
                                <p:cTn id="222" presetID="16" presetClass="entr" presetSubtype="21" fill="hold" grpId="0" nodeType="afterEffect">
                                  <p:stCondLst>
                                    <p:cond delay="0"/>
                                  </p:stCondLst>
                                  <p:childTnLst>
                                    <p:set>
                                      <p:cBhvr>
                                        <p:cTn id="223" dur="1" fill="hold">
                                          <p:stCondLst>
                                            <p:cond delay="0"/>
                                          </p:stCondLst>
                                        </p:cTn>
                                        <p:tgtEl>
                                          <p:spTgt spid="82"/>
                                        </p:tgtEl>
                                        <p:attrNameLst>
                                          <p:attrName>style.visibility</p:attrName>
                                        </p:attrNameLst>
                                      </p:cBhvr>
                                      <p:to>
                                        <p:strVal val="visible"/>
                                      </p:to>
                                    </p:set>
                                    <p:animEffect transition="in" filter="barn(inVertical)">
                                      <p:cBhvr>
                                        <p:cTn id="224" dur="500"/>
                                        <p:tgtEl>
                                          <p:spTgt spid="82"/>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7"/>
                                        </p:tgtEl>
                                        <p:attrNameLst>
                                          <p:attrName>style.visibility</p:attrName>
                                        </p:attrNameLst>
                                      </p:cBhvr>
                                      <p:to>
                                        <p:strVal val="visible"/>
                                      </p:to>
                                    </p:set>
                                    <p:animEffect transition="in" filter="barn(inVertical)">
                                      <p:cBhvr>
                                        <p:cTn id="229" dur="500"/>
                                        <p:tgtEl>
                                          <p:spTgt spid="7"/>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83"/>
                                        </p:tgtEl>
                                        <p:attrNameLst>
                                          <p:attrName>style.visibility</p:attrName>
                                        </p:attrNameLst>
                                      </p:cBhvr>
                                      <p:to>
                                        <p:strVal val="visible"/>
                                      </p:to>
                                    </p:set>
                                    <p:animEffect transition="in" filter="barn(inVertical)">
                                      <p:cBhvr>
                                        <p:cTn id="234" dur="500"/>
                                        <p:tgtEl>
                                          <p:spTgt spid="83"/>
                                        </p:tgtEl>
                                      </p:cBhvr>
                                    </p:animEffect>
                                  </p:childTnLst>
                                </p:cTn>
                              </p:par>
                            </p:childTnLst>
                          </p:cTn>
                        </p:par>
                      </p:childTnLst>
                    </p:cTn>
                  </p:par>
                  <p:par>
                    <p:cTn id="235" fill="hold">
                      <p:stCondLst>
                        <p:cond delay="indefinite"/>
                      </p:stCondLst>
                      <p:childTnLst>
                        <p:par>
                          <p:cTn id="236" fill="hold">
                            <p:stCondLst>
                              <p:cond delay="0"/>
                            </p:stCondLst>
                            <p:childTnLst>
                              <p:par>
                                <p:cTn id="237" presetID="16" presetClass="entr" presetSubtype="21" fill="hold" nodeType="click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barn(inVertical)">
                                      <p:cBhvr>
                                        <p:cTn id="239" dur="500"/>
                                        <p:tgtEl>
                                          <p:spTgt spid="89"/>
                                        </p:tgtEl>
                                      </p:cBhvr>
                                    </p:animEffect>
                                  </p:childTnLst>
                                </p:cTn>
                              </p:par>
                            </p:childTnLst>
                          </p:cTn>
                        </p:par>
                      </p:childTnLst>
                    </p:cTn>
                  </p:par>
                  <p:par>
                    <p:cTn id="240" fill="hold">
                      <p:stCondLst>
                        <p:cond delay="indefinite"/>
                      </p:stCondLst>
                      <p:childTnLst>
                        <p:par>
                          <p:cTn id="241" fill="hold">
                            <p:stCondLst>
                              <p:cond delay="0"/>
                            </p:stCondLst>
                            <p:childTnLst>
                              <p:par>
                                <p:cTn id="242" presetID="16" presetClass="entr" presetSubtype="21" fill="hold" nodeType="clickEffect">
                                  <p:stCondLst>
                                    <p:cond delay="0"/>
                                  </p:stCondLst>
                                  <p:childTnLst>
                                    <p:set>
                                      <p:cBhvr>
                                        <p:cTn id="243" dur="1" fill="hold">
                                          <p:stCondLst>
                                            <p:cond delay="0"/>
                                          </p:stCondLst>
                                        </p:cTn>
                                        <p:tgtEl>
                                          <p:spTgt spid="91"/>
                                        </p:tgtEl>
                                        <p:attrNameLst>
                                          <p:attrName>style.visibility</p:attrName>
                                        </p:attrNameLst>
                                      </p:cBhvr>
                                      <p:to>
                                        <p:strVal val="visible"/>
                                      </p:to>
                                    </p:set>
                                    <p:animEffect transition="in" filter="barn(inVertical)">
                                      <p:cBhvr>
                                        <p:cTn id="2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Range line</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304800" y="1066800"/>
            <a:ext cx="8458200" cy="54864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dirty="0">
                <a:latin typeface="Calibri" pitchFamily="34" charset="0"/>
                <a:cs typeface="Calibri" pitchFamily="34" charset="0"/>
              </a:rPr>
              <a:t>A range or a range line is the line along which soundings are made.</a:t>
            </a:r>
          </a:p>
          <a:p>
            <a:pPr marL="137160" indent="0" algn="just">
              <a:lnSpc>
                <a:spcPct val="150000"/>
              </a:lnSpc>
              <a:buClrTx/>
              <a:buSzPct val="75000"/>
              <a:buNone/>
            </a:pPr>
            <a:r>
              <a:rPr lang="en-US" sz="2400" dirty="0">
                <a:latin typeface="Calibri" pitchFamily="34" charset="0"/>
                <a:cs typeface="Calibri" pitchFamily="34" charset="0"/>
              </a:rPr>
              <a:t>These are usually fixed perpendicular to the shoreline</a:t>
            </a:r>
            <a:r>
              <a:rPr lang="en-IN" sz="2400" dirty="0">
                <a:latin typeface="Calibri" pitchFamily="34" charset="0"/>
                <a:cs typeface="Calibri" pitchFamily="34" charset="0"/>
              </a:rPr>
              <a:t> and are parallel to each other.</a:t>
            </a:r>
            <a:endParaRPr lang="en-US" sz="2400"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261567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Range line</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76600" cy="527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87669"/>
            <a:ext cx="3363310" cy="55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438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up)">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Equipment for sounding</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dirty="0">
                <a:latin typeface="Calibri" pitchFamily="34" charset="0"/>
                <a:cs typeface="Calibri" pitchFamily="34" charset="0"/>
              </a:rPr>
              <a:t>The essential equipment and instrument employed for taking the sounding may be grouped as :</a:t>
            </a:r>
          </a:p>
          <a:p>
            <a:pPr marL="651510" indent="-514350" algn="just">
              <a:lnSpc>
                <a:spcPct val="150000"/>
              </a:lnSpc>
              <a:buClrTx/>
              <a:buSzPct val="75000"/>
              <a:buAutoNum type="arabicPeriod"/>
            </a:pPr>
            <a:r>
              <a:rPr lang="en-US" dirty="0">
                <a:latin typeface="Calibri" pitchFamily="34" charset="0"/>
                <a:cs typeface="Calibri" pitchFamily="34" charset="0"/>
              </a:rPr>
              <a:t>Shore signals and buoys.</a:t>
            </a:r>
          </a:p>
          <a:p>
            <a:pPr marL="651510" indent="-514350" algn="just">
              <a:lnSpc>
                <a:spcPct val="150000"/>
              </a:lnSpc>
              <a:buClrTx/>
              <a:buSzPct val="75000"/>
              <a:buAutoNum type="arabicPeriod"/>
            </a:pPr>
            <a:r>
              <a:rPr lang="en-US" dirty="0">
                <a:latin typeface="Calibri" pitchFamily="34" charset="0"/>
                <a:cs typeface="Calibri" pitchFamily="34" charset="0"/>
              </a:rPr>
              <a:t>Sounding equipment.</a:t>
            </a:r>
          </a:p>
          <a:p>
            <a:pPr marL="651510" indent="-514350" algn="just">
              <a:lnSpc>
                <a:spcPct val="150000"/>
              </a:lnSpc>
              <a:buClrTx/>
              <a:buSzPct val="75000"/>
              <a:buAutoNum type="arabicPeriod"/>
            </a:pPr>
            <a:r>
              <a:rPr lang="en-US" dirty="0">
                <a:latin typeface="Calibri" pitchFamily="34" charset="0"/>
                <a:cs typeface="Calibri" pitchFamily="34" charset="0"/>
              </a:rPr>
              <a:t>Angle measuring instruments.</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00644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1. Shore Signal and buoys</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480060" indent="-342900" algn="just">
              <a:lnSpc>
                <a:spcPct val="150000"/>
              </a:lnSpc>
              <a:buClrTx/>
              <a:buSzPct val="75000"/>
            </a:pPr>
            <a:r>
              <a:rPr lang="en-US" sz="2400" dirty="0">
                <a:latin typeface="Calibri" pitchFamily="34" charset="0"/>
                <a:cs typeface="Calibri" pitchFamily="34" charset="0"/>
              </a:rPr>
              <a:t>Shore signal are required to mark range lines.</a:t>
            </a:r>
          </a:p>
          <a:p>
            <a:pPr marL="480060" indent="-342900" algn="just">
              <a:lnSpc>
                <a:spcPct val="150000"/>
              </a:lnSpc>
              <a:buClrTx/>
              <a:buSzPct val="75000"/>
            </a:pPr>
            <a:r>
              <a:rPr lang="en-US" sz="2400" dirty="0">
                <a:latin typeface="Calibri" pitchFamily="34" charset="0"/>
                <a:cs typeface="Calibri" pitchFamily="34" charset="0"/>
              </a:rPr>
              <a:t>Each range line is marked with two signals, at some distance apart, along it on each shore.</a:t>
            </a:r>
          </a:p>
          <a:p>
            <a:pPr marL="480060" indent="-342900" algn="just">
              <a:lnSpc>
                <a:spcPct val="150000"/>
              </a:lnSpc>
              <a:buClrTx/>
              <a:buSzPct val="75000"/>
            </a:pPr>
            <a:r>
              <a:rPr lang="en-US" sz="2400" dirty="0">
                <a:latin typeface="Calibri" pitchFamily="34" charset="0"/>
                <a:cs typeface="Calibri" pitchFamily="34" charset="0"/>
              </a:rPr>
              <a:t>The signals are usually wooden tripods with a white and </a:t>
            </a:r>
            <a:r>
              <a:rPr lang="en-US" sz="2400" dirty="0" err="1">
                <a:latin typeface="Calibri" pitchFamily="34" charset="0"/>
                <a:cs typeface="Calibri" pitchFamily="34" charset="0"/>
              </a:rPr>
              <a:t>coloured</a:t>
            </a:r>
            <a:r>
              <a:rPr lang="en-US" sz="2400" dirty="0">
                <a:latin typeface="Calibri" pitchFamily="34" charset="0"/>
                <a:cs typeface="Calibri" pitchFamily="34" charset="0"/>
              </a:rPr>
              <a:t> flag on the top.</a:t>
            </a:r>
          </a:p>
          <a:p>
            <a:pPr marL="480060" indent="-342900" algn="just">
              <a:lnSpc>
                <a:spcPct val="150000"/>
              </a:lnSpc>
              <a:buClrTx/>
              <a:buSzPct val="75000"/>
            </a:pPr>
            <a:r>
              <a:rPr lang="en-US" sz="2400" dirty="0">
                <a:latin typeface="Calibri" pitchFamily="34" charset="0"/>
                <a:cs typeface="Calibri" pitchFamily="34" charset="0"/>
              </a:rPr>
              <a:t>A buoy is a float made of light wood or hollow air tight vessel properly weighted at the bottom, and is anchored in a vertical position by means of wires.</a:t>
            </a:r>
          </a:p>
          <a:p>
            <a:pPr marL="480060" indent="-342900" algn="just">
              <a:lnSpc>
                <a:spcPct val="150000"/>
              </a:lnSpc>
              <a:buClrTx/>
              <a:buSzPct val="75000"/>
            </a:pPr>
            <a:r>
              <a:rPr lang="en-US" sz="2400" dirty="0">
                <a:latin typeface="Calibri" pitchFamily="34" charset="0"/>
                <a:cs typeface="Calibri" pitchFamily="34" charset="0"/>
              </a:rPr>
              <a:t>In deep waters, the range lines are marked by a signal at shore and buoys in water.</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1011379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l-GR" dirty="0">
                <a:latin typeface="Aharoni" pitchFamily="2" charset="-79"/>
                <a:cs typeface="Aharoni" pitchFamily="2" charset="-79"/>
              </a:rPr>
              <a:t>Υδρογραφικές αποτυπώσεις</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a:noFill/>
          <a:ln>
            <a:noFill/>
          </a:ln>
        </p:spPr>
        <p:style>
          <a:lnRef idx="2">
            <a:schemeClr val="accent2"/>
          </a:lnRef>
          <a:fillRef idx="1">
            <a:schemeClr val="lt1"/>
          </a:fillRef>
          <a:effectRef idx="0">
            <a:schemeClr val="accent2"/>
          </a:effectRef>
          <a:fontRef idx="minor">
            <a:schemeClr val="dk1"/>
          </a:fontRef>
        </p:style>
        <p:txBody>
          <a:bodyPr/>
          <a:lstStyle/>
          <a:p>
            <a:pPr algn="just"/>
            <a:r>
              <a:rPr lang="el-GR" dirty="0">
                <a:solidFill>
                  <a:schemeClr val="tx1"/>
                </a:solidFill>
                <a:latin typeface="Calibri" pitchFamily="34" charset="0"/>
                <a:cs typeface="Calibri" pitchFamily="34" charset="0"/>
              </a:rPr>
              <a:t>Είναι ο κλάδος της τοπογραφίας που ασχολείται με τα υδατικά συστήματα, θάλασσα, λίμνες, ποτάμια
Ισχύουν οι συνήθεις θεμελιώδεις αρχές της γεωδαισίας και τοπογραφίας και υψομετρίας για την απόκτηση δεδομένων για τον προσδιορισμό:
Όγκος νερού
Ρυθμός ροής του νερού
Το σχήμα του θαλάσσιου πυθμένα της περιοχής </a:t>
            </a:r>
            <a:endParaRPr lang="en-IN" dirty="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691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FF00"/>
                </a:solidFill>
                <a:effectLst/>
                <a:latin typeface="Aharoni" pitchFamily="2" charset="-79"/>
                <a:cs typeface="Aharoni" pitchFamily="2" charset="-79"/>
              </a:rPr>
              <a:t>1. Shore Signal and buoys</a:t>
            </a:r>
            <a:endParaRPr lang="en-IN" sz="3200" dirty="0">
              <a:solidFill>
                <a:srgbClr val="FFFF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74821"/>
            <a:ext cx="4400966" cy="518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098884"/>
            <a:ext cx="3048000" cy="5243870"/>
          </a:xfrm>
          <a:prstGeom prst="rect">
            <a:avLst/>
          </a:prstGeom>
        </p:spPr>
      </p:pic>
    </p:spTree>
    <p:extLst>
      <p:ext uri="{BB962C8B-B14F-4D97-AF65-F5344CB8AC3E}">
        <p14:creationId xmlns:p14="http://schemas.microsoft.com/office/powerpoint/2010/main" val="608832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1. Sounding boat  :</a:t>
            </a:r>
          </a:p>
          <a:p>
            <a:pPr marL="480060" indent="-342900" algn="just">
              <a:lnSpc>
                <a:spcPct val="150000"/>
              </a:lnSpc>
              <a:buClrTx/>
              <a:buSzPct val="75000"/>
            </a:pPr>
            <a:r>
              <a:rPr lang="en-US" sz="2400" dirty="0">
                <a:latin typeface="Calibri" pitchFamily="34" charset="0"/>
                <a:cs typeface="Calibri" pitchFamily="34" charset="0"/>
              </a:rPr>
              <a:t>The sounding operation is carried out from a flat bottom boat of low draft.</a:t>
            </a:r>
          </a:p>
          <a:p>
            <a:pPr marL="480060" indent="-342900" algn="just">
              <a:lnSpc>
                <a:spcPct val="150000"/>
              </a:lnSpc>
              <a:buClrTx/>
              <a:buSzPct val="75000"/>
            </a:pPr>
            <a:r>
              <a:rPr lang="en-US" sz="2400" dirty="0">
                <a:latin typeface="Calibri" pitchFamily="34" charset="0"/>
                <a:cs typeface="Calibri" pitchFamily="34" charset="0"/>
              </a:rPr>
              <a:t>The boats are generally provided with opening, called wells through which soundings are taken.</a:t>
            </a:r>
          </a:p>
          <a:p>
            <a:pPr marL="480060" indent="-342900" algn="just">
              <a:lnSpc>
                <a:spcPct val="150000"/>
              </a:lnSpc>
              <a:buClrTx/>
              <a:buSzPct val="75000"/>
            </a:pPr>
            <a:r>
              <a:rPr lang="en-US" sz="2400" dirty="0">
                <a:latin typeface="Calibri" pitchFamily="34" charset="0"/>
                <a:cs typeface="Calibri" pitchFamily="34" charset="0"/>
              </a:rPr>
              <a:t>The motor should have adequate control both for low speed and for rough waters</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905824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FF00"/>
                </a:solidFill>
                <a:effectLst/>
                <a:latin typeface="Aharoni" pitchFamily="2" charset="-79"/>
                <a:cs typeface="Aharoni" pitchFamily="2" charset="-79"/>
              </a:rPr>
              <a:t>Sounding boat</a:t>
            </a:r>
            <a:endParaRPr lang="en-IN" sz="3200" dirty="0">
              <a:solidFill>
                <a:srgbClr val="FFFF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32</a:t>
            </a:fld>
            <a:endParaRPr lang="en-US"/>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0458" y="2209801"/>
            <a:ext cx="84950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72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137160" indent="0" algn="just">
              <a:lnSpc>
                <a:spcPct val="150000"/>
              </a:lnSpc>
              <a:buClrTx/>
              <a:buSzPct val="75000"/>
              <a:buNone/>
            </a:pPr>
            <a:r>
              <a:rPr lang="en-US" sz="2400" b="1" dirty="0">
                <a:latin typeface="Calibri" pitchFamily="34" charset="0"/>
                <a:cs typeface="Calibri" pitchFamily="34" charset="0"/>
              </a:rPr>
              <a:t>2. Sounding Pole or rod</a:t>
            </a:r>
          </a:p>
          <a:p>
            <a:pPr marL="480060" indent="-342900" algn="just">
              <a:lnSpc>
                <a:spcPct val="150000"/>
              </a:lnSpc>
              <a:buClrTx/>
              <a:buSzPct val="75000"/>
            </a:pPr>
            <a:r>
              <a:rPr lang="en-US" sz="2400" dirty="0">
                <a:latin typeface="Calibri" pitchFamily="34" charset="0"/>
                <a:cs typeface="Calibri" pitchFamily="34" charset="0"/>
              </a:rPr>
              <a:t>These are made of strong well seasoned timber usually 5 to 10 cm in diameter and 5 to 8 m in length.</a:t>
            </a:r>
          </a:p>
          <a:p>
            <a:pPr marL="480060" indent="-342900" algn="just">
              <a:lnSpc>
                <a:spcPct val="150000"/>
              </a:lnSpc>
              <a:buClrTx/>
              <a:buSzPct val="75000"/>
            </a:pPr>
            <a:r>
              <a:rPr lang="en-US" sz="2400" dirty="0">
                <a:latin typeface="Calibri" pitchFamily="34" charset="0"/>
                <a:cs typeface="Calibri" pitchFamily="34" charset="0"/>
              </a:rPr>
              <a:t>The sounding rods consists of two or three lengths screwed together so that unnecessary length may be removed when not required in shallow water.</a:t>
            </a:r>
          </a:p>
          <a:p>
            <a:pPr marL="480060" indent="-342900" algn="just">
              <a:lnSpc>
                <a:spcPct val="150000"/>
              </a:lnSpc>
              <a:buClrTx/>
              <a:buSzPct val="75000"/>
            </a:pPr>
            <a:r>
              <a:rPr lang="en-US" sz="2400" dirty="0">
                <a:latin typeface="Calibri" pitchFamily="34" charset="0"/>
                <a:cs typeface="Calibri" pitchFamily="34" charset="0"/>
              </a:rPr>
              <a:t>A lead shoe of sufficient weight is  fitted at the bottom to keep the rod vertical in flowing water, and to avoid sinking in mud or sand.</a:t>
            </a:r>
          </a:p>
          <a:p>
            <a:pPr marL="480060" indent="-342900" algn="just">
              <a:lnSpc>
                <a:spcPct val="150000"/>
              </a:lnSpc>
              <a:buClrTx/>
              <a:buSzPct val="75000"/>
            </a:pPr>
            <a:r>
              <a:rPr lang="en-US" sz="2400" dirty="0">
                <a:latin typeface="Calibri" pitchFamily="34" charset="0"/>
                <a:cs typeface="Calibri" pitchFamily="34" charset="0"/>
              </a:rPr>
              <a:t>The graduations on the rod are marked from bottom upwards.</a:t>
            </a:r>
          </a:p>
          <a:p>
            <a:pPr marL="480060" indent="-342900" algn="just">
              <a:lnSpc>
                <a:spcPct val="150000"/>
              </a:lnSpc>
              <a:buClrTx/>
              <a:buSzPct val="75000"/>
            </a:pPr>
            <a:r>
              <a:rPr lang="en-US" sz="2400" dirty="0">
                <a:latin typeface="Calibri" pitchFamily="34" charset="0"/>
                <a:cs typeface="Calibri" pitchFamily="34" charset="0"/>
              </a:rPr>
              <a:t>Thus, the reading corresponding to the water surface, is directly the depth of water.</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120142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fontScale="92500"/>
          </a:bodyPr>
          <a:lstStyle/>
          <a:p>
            <a:pPr marL="137160" indent="0" algn="just">
              <a:lnSpc>
                <a:spcPct val="150000"/>
              </a:lnSpc>
              <a:buClrTx/>
              <a:buSzPct val="75000"/>
              <a:buNone/>
            </a:pPr>
            <a:r>
              <a:rPr lang="en-US" sz="2400" b="1" dirty="0">
                <a:latin typeface="Calibri" pitchFamily="34" charset="0"/>
                <a:cs typeface="Calibri" pitchFamily="34" charset="0"/>
              </a:rPr>
              <a:t>3. Lead line</a:t>
            </a:r>
          </a:p>
          <a:p>
            <a:pPr marL="137160" indent="0" algn="just">
              <a:lnSpc>
                <a:spcPct val="150000"/>
              </a:lnSpc>
              <a:buClrTx/>
              <a:buSzPct val="75000"/>
              <a:buNone/>
            </a:pPr>
            <a:r>
              <a:rPr lang="en-US" sz="2400" dirty="0">
                <a:latin typeface="Calibri" pitchFamily="34" charset="0"/>
                <a:cs typeface="Calibri" pitchFamily="34" charset="0"/>
              </a:rPr>
              <a:t>It consists of a graduated line or chain to which a lead is attached.</a:t>
            </a:r>
          </a:p>
          <a:p>
            <a:pPr marL="137160" indent="0" algn="just">
              <a:lnSpc>
                <a:spcPct val="150000"/>
              </a:lnSpc>
              <a:buClrTx/>
              <a:buSzPct val="75000"/>
              <a:buNone/>
            </a:pPr>
            <a:r>
              <a:rPr lang="en-US" sz="2400" dirty="0">
                <a:latin typeface="Calibri" pitchFamily="34" charset="0"/>
                <a:cs typeface="Calibri" pitchFamily="34" charset="0"/>
              </a:rPr>
              <a:t>Under ordinary  tension, when wet, the line should not change its length.</a:t>
            </a:r>
          </a:p>
          <a:p>
            <a:pPr marL="137160" indent="0" algn="just">
              <a:lnSpc>
                <a:spcPct val="150000"/>
              </a:lnSpc>
              <a:buClrTx/>
              <a:buSzPct val="75000"/>
              <a:buNone/>
            </a:pPr>
            <a:r>
              <a:rPr lang="en-US" sz="2400" dirty="0">
                <a:latin typeface="Calibri" pitchFamily="34" charset="0"/>
                <a:cs typeface="Calibri" pitchFamily="34" charset="0"/>
              </a:rPr>
              <a:t>Every one feet of the lead is marked with a cloth.</a:t>
            </a:r>
          </a:p>
          <a:p>
            <a:pPr marL="137160" indent="0" algn="just">
              <a:lnSpc>
                <a:spcPct val="150000"/>
              </a:lnSpc>
              <a:buClrTx/>
              <a:buSzPct val="75000"/>
              <a:buNone/>
            </a:pPr>
            <a:r>
              <a:rPr lang="en-US" sz="2400" dirty="0">
                <a:latin typeface="Calibri" pitchFamily="34" charset="0"/>
                <a:cs typeface="Calibri" pitchFamily="34" charset="0"/>
              </a:rPr>
              <a:t>The mass of the lead is generally between 5 to 10 kg, depending upon the strength of current and depth of water.</a:t>
            </a:r>
          </a:p>
          <a:p>
            <a:pPr marL="137160" indent="0" algn="just">
              <a:lnSpc>
                <a:spcPct val="150000"/>
              </a:lnSpc>
              <a:buClrTx/>
              <a:buSzPct val="75000"/>
              <a:buNone/>
            </a:pPr>
            <a:r>
              <a:rPr lang="en-US" sz="2400" dirty="0">
                <a:latin typeface="Calibri" pitchFamily="34" charset="0"/>
                <a:cs typeface="Calibri" pitchFamily="34" charset="0"/>
              </a:rPr>
              <a:t>A correction is required to be applied to the measured length to get the true depth when using lead line.</a:t>
            </a:r>
          </a:p>
          <a:p>
            <a:pPr marL="137160" indent="0" algn="just">
              <a:lnSpc>
                <a:spcPct val="150000"/>
              </a:lnSpc>
              <a:buClrTx/>
              <a:buSzPct val="75000"/>
              <a:buNone/>
            </a:pPr>
            <a:r>
              <a:rPr lang="en-US" sz="2400" dirty="0">
                <a:latin typeface="Calibri" pitchFamily="34" charset="0"/>
                <a:cs typeface="Calibri" pitchFamily="34" charset="0"/>
              </a:rPr>
              <a:t>Due to drag, the measured length will be greater than the true depth.</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04415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FF00"/>
                </a:solidFill>
                <a:effectLst/>
                <a:latin typeface="Aharoni" pitchFamily="2" charset="-79"/>
                <a:cs typeface="Aharoni" pitchFamily="2" charset="-79"/>
              </a:rPr>
              <a:t>Sounding boat / Sounding pole/ lead line</a:t>
            </a:r>
            <a:endParaRPr lang="en-IN" sz="3200" dirty="0">
              <a:solidFill>
                <a:srgbClr val="FFFF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35</a:t>
            </a:fld>
            <a:endParaRPr lang="en-US"/>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2057400"/>
            <a:ext cx="8458200" cy="347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43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4. Weddell’s Sounding machine</a:t>
            </a:r>
          </a:p>
          <a:p>
            <a:pPr marL="137160" indent="0" algn="just">
              <a:lnSpc>
                <a:spcPct val="150000"/>
              </a:lnSpc>
              <a:buClrTx/>
              <a:buSzPct val="75000"/>
              <a:buNone/>
            </a:pPr>
            <a:r>
              <a:rPr lang="en-US" sz="2400" dirty="0">
                <a:latin typeface="Calibri" pitchFamily="34" charset="0"/>
                <a:cs typeface="Calibri" pitchFamily="34" charset="0"/>
              </a:rPr>
              <a:t>When there is a lot of sounding work, some form of sounding machine attached to sounding line is used.</a:t>
            </a:r>
          </a:p>
          <a:p>
            <a:pPr marL="137160" indent="0" algn="just">
              <a:lnSpc>
                <a:spcPct val="150000"/>
              </a:lnSpc>
              <a:buClrTx/>
              <a:buSzPct val="75000"/>
              <a:buNone/>
            </a:pPr>
            <a:r>
              <a:rPr lang="en-US" sz="2400" dirty="0">
                <a:latin typeface="Calibri" pitchFamily="34" charset="0"/>
                <a:cs typeface="Calibri" pitchFamily="34" charset="0"/>
              </a:rPr>
              <a:t>Weddell’s hand driven machine consists of a cast iron casing carrying on a spindle gun metal barrel.</a:t>
            </a:r>
          </a:p>
          <a:p>
            <a:pPr marL="137160" indent="0" algn="just">
              <a:lnSpc>
                <a:spcPct val="150000"/>
              </a:lnSpc>
              <a:buClrTx/>
              <a:buSzPct val="75000"/>
              <a:buNone/>
            </a:pPr>
            <a:r>
              <a:rPr lang="en-US" sz="2400" dirty="0">
                <a:latin typeface="Calibri" pitchFamily="34" charset="0"/>
                <a:cs typeface="Calibri" pitchFamily="34" charset="0"/>
              </a:rPr>
              <a:t>A lead weight (8kg) carried at the end of a flexible wire cord attached to the barrel, can be lowered at a desirable rate, the speed of the drum being controlled by a brake.</a:t>
            </a:r>
          </a:p>
          <a:p>
            <a:pPr marL="137160" indent="0" algn="just">
              <a:lnSpc>
                <a:spcPct val="150000"/>
              </a:lnSpc>
              <a:buClrTx/>
              <a:buSzPct val="75000"/>
              <a:buNone/>
            </a:pPr>
            <a:r>
              <a:rPr lang="en-US" sz="2400" dirty="0">
                <a:latin typeface="Calibri" pitchFamily="34" charset="0"/>
                <a:cs typeface="Calibri" pitchFamily="34" charset="0"/>
              </a:rPr>
              <a:t>The spindle is connected through gears to two reading dials.</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923612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dirty="0">
                <a:latin typeface="Calibri" pitchFamily="34" charset="0"/>
                <a:cs typeface="Calibri" pitchFamily="34" charset="0"/>
              </a:rPr>
              <a:t>The outer dial records the depth in meters and the inner records in centimeters.</a:t>
            </a:r>
          </a:p>
          <a:p>
            <a:pPr marL="137160" indent="0" algn="just">
              <a:lnSpc>
                <a:spcPct val="150000"/>
              </a:lnSpc>
              <a:buClrTx/>
              <a:buSzPct val="75000"/>
              <a:buNone/>
            </a:pPr>
            <a:r>
              <a:rPr lang="en-US" sz="2400" dirty="0">
                <a:latin typeface="Calibri" pitchFamily="34" charset="0"/>
                <a:cs typeface="Calibri" pitchFamily="34" charset="0"/>
              </a:rPr>
              <a:t>A standard machine designed to measure maximum depths up to 30m to 40m.</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181058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FF00"/>
                </a:solidFill>
                <a:effectLst/>
                <a:latin typeface="Aharoni" pitchFamily="2" charset="-79"/>
                <a:cs typeface="Aharoni" pitchFamily="2" charset="-79"/>
              </a:rPr>
              <a:t>Weddell’s Sounding machine.</a:t>
            </a:r>
            <a:endParaRPr lang="en-IN" sz="3200" dirty="0">
              <a:solidFill>
                <a:srgbClr val="FFFF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38</a:t>
            </a:fld>
            <a:endParaRPr lang="en-US"/>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438400" y="1066799"/>
            <a:ext cx="4191000" cy="599403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905" y="1420630"/>
            <a:ext cx="6096000" cy="5286375"/>
          </a:xfrm>
          <a:prstGeom prst="rect">
            <a:avLst/>
          </a:prstGeom>
        </p:spPr>
      </p:pic>
    </p:spTree>
    <p:extLst>
      <p:ext uri="{BB962C8B-B14F-4D97-AF65-F5344CB8AC3E}">
        <p14:creationId xmlns:p14="http://schemas.microsoft.com/office/powerpoint/2010/main" val="2076330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5. Echo sounding machine / Fathometer</a:t>
            </a:r>
          </a:p>
          <a:p>
            <a:pPr marL="480060" indent="-342900" algn="just">
              <a:lnSpc>
                <a:spcPct val="150000"/>
              </a:lnSpc>
              <a:buClrTx/>
              <a:buSzPct val="75000"/>
            </a:pPr>
            <a:r>
              <a:rPr lang="en-US" sz="2400" dirty="0">
                <a:latin typeface="Calibri" pitchFamily="34" charset="0"/>
                <a:cs typeface="Calibri" pitchFamily="34" charset="0"/>
              </a:rPr>
              <a:t>Where the depth of water is too much, an echo sounding machine known as fathometer is used.</a:t>
            </a:r>
          </a:p>
          <a:p>
            <a:pPr marL="480060" indent="-342900" algn="just">
              <a:lnSpc>
                <a:spcPct val="150000"/>
              </a:lnSpc>
              <a:buClrTx/>
              <a:buSzPct val="75000"/>
            </a:pPr>
            <a:r>
              <a:rPr lang="en-US" sz="2400" dirty="0">
                <a:latin typeface="Calibri" pitchFamily="34" charset="0"/>
                <a:cs typeface="Calibri" pitchFamily="34" charset="0"/>
              </a:rPr>
              <a:t>It measures the depth below the boat on which it is installed.</a:t>
            </a:r>
          </a:p>
          <a:p>
            <a:pPr marL="480060" indent="-342900" algn="just">
              <a:lnSpc>
                <a:spcPct val="150000"/>
              </a:lnSpc>
              <a:buClrTx/>
              <a:buSzPct val="75000"/>
            </a:pPr>
            <a:r>
              <a:rPr lang="en-US" sz="2400" dirty="0">
                <a:latin typeface="Calibri" pitchFamily="34" charset="0"/>
                <a:cs typeface="Calibri" pitchFamily="34" charset="0"/>
              </a:rPr>
              <a:t>It works on the property echo property.</a:t>
            </a:r>
          </a:p>
          <a:p>
            <a:pPr marL="480060" indent="-342900" algn="just">
              <a:lnSpc>
                <a:spcPct val="150000"/>
              </a:lnSpc>
              <a:buClrTx/>
              <a:buSzPct val="75000"/>
            </a:pPr>
            <a:r>
              <a:rPr lang="en-US" sz="2400" dirty="0">
                <a:latin typeface="Calibri" pitchFamily="34" charset="0"/>
                <a:cs typeface="Calibri" pitchFamily="34" charset="0"/>
              </a:rPr>
              <a:t>It consists of a transmitter and a receiving oscillator, recorder unit and a power unit.</a:t>
            </a:r>
          </a:p>
          <a:p>
            <a:pPr marL="480060" indent="-342900" algn="just">
              <a:lnSpc>
                <a:spcPct val="150000"/>
              </a:lnSpc>
              <a:buClrTx/>
              <a:buSzPct val="75000"/>
            </a:pPr>
            <a:r>
              <a:rPr lang="en-US" sz="2400" dirty="0">
                <a:latin typeface="Calibri" pitchFamily="34" charset="0"/>
                <a:cs typeface="Calibri" pitchFamily="34" charset="0"/>
              </a:rPr>
              <a:t>The sound waves emitted at the surface of the water are recorded back after these return from the underwater surface.</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191931239"/>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l-GR" dirty="0">
                <a:effectLst/>
                <a:latin typeface="Aharoni" pitchFamily="2" charset="-79"/>
                <a:cs typeface="Aharoni" pitchFamily="2" charset="-79"/>
              </a:rPr>
              <a:t>Σκοποί υδρογραφικών αποτυπώσεων</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457200" y="1321896"/>
            <a:ext cx="8229600" cy="5034455"/>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SzPct val="75000"/>
            </a:pPr>
            <a:r>
              <a:rPr lang="el-GR" dirty="0">
                <a:solidFill>
                  <a:schemeClr val="tx1"/>
                </a:solidFill>
                <a:latin typeface="Calibri" pitchFamily="34" charset="0"/>
                <a:cs typeface="Calibri" pitchFamily="34" charset="0"/>
              </a:rPr>
              <a:t>Δημιουργία βαθυμετρικών χαρτών πλοήγησης για πλοήγηση </a:t>
            </a:r>
          </a:p>
          <a:p>
            <a:pPr marL="594360" indent="-457200" algn="just">
              <a:buSzPct val="75000"/>
            </a:pPr>
            <a:r>
              <a:rPr lang="el-GR" dirty="0">
                <a:solidFill>
                  <a:schemeClr val="tx1"/>
                </a:solidFill>
                <a:latin typeface="Calibri" pitchFamily="34" charset="0"/>
                <a:cs typeface="Calibri" pitchFamily="34" charset="0"/>
              </a:rPr>
              <a:t>Ποσότητες των εκσκαφών
Μετρήσεις και κατασκευές σε λιμένες ή αποβάθρες
Εντοπισμός αντικειμένων/υφάλων για την ασφαλή πλοήγηση
Παρακολούθηση αλλαγών πυθμένα / ακτογραμμής
Έλεγχος πλημμυρών
Ανάπτυξη υδάτινων πόρων για άρδευση και αναψυχή</a:t>
            </a:r>
            <a:endParaRPr lang="en-IN" dirty="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41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5. Echo sounding machine / Fathometer</a:t>
            </a:r>
          </a:p>
          <a:p>
            <a:pPr marL="480060" indent="-342900" algn="just">
              <a:lnSpc>
                <a:spcPct val="150000"/>
              </a:lnSpc>
              <a:buClrTx/>
              <a:buSzPct val="75000"/>
            </a:pPr>
            <a:r>
              <a:rPr lang="en-US" sz="2400" dirty="0">
                <a:latin typeface="Calibri" pitchFamily="34" charset="0"/>
                <a:cs typeface="Calibri" pitchFamily="34" charset="0"/>
              </a:rPr>
              <a:t>Since the velocity of sound waves in water is known, the distance travelled by sound waves can be calculated.</a:t>
            </a:r>
          </a:p>
          <a:p>
            <a:pPr marL="480060" indent="-342900" algn="just">
              <a:lnSpc>
                <a:spcPct val="150000"/>
              </a:lnSpc>
              <a:buClrTx/>
              <a:buSzPct val="75000"/>
            </a:pPr>
            <a:r>
              <a:rPr lang="en-US" sz="2400" dirty="0">
                <a:latin typeface="Calibri" pitchFamily="34" charset="0"/>
                <a:cs typeface="Calibri" pitchFamily="34" charset="0"/>
              </a:rPr>
              <a:t>D = ½ V t</a:t>
            </a:r>
          </a:p>
          <a:p>
            <a:pPr marL="480060" indent="-342900" algn="just">
              <a:lnSpc>
                <a:spcPct val="150000"/>
              </a:lnSpc>
              <a:buClrTx/>
              <a:buSzPct val="75000"/>
            </a:pPr>
            <a:r>
              <a:rPr lang="en-US" sz="2400" dirty="0">
                <a:latin typeface="Calibri" pitchFamily="34" charset="0"/>
                <a:cs typeface="Calibri" pitchFamily="34" charset="0"/>
              </a:rPr>
              <a:t>This method is very accurate and can be used in strong winds.</a:t>
            </a:r>
          </a:p>
          <a:p>
            <a:pPr marL="480060" indent="-342900" algn="just">
              <a:lnSpc>
                <a:spcPct val="150000"/>
              </a:lnSpc>
              <a:buClrTx/>
              <a:buSzPct val="75000"/>
            </a:pPr>
            <a:r>
              <a:rPr lang="en-US" sz="2400" dirty="0">
                <a:latin typeface="Calibri" pitchFamily="34" charset="0"/>
                <a:cs typeface="Calibri" pitchFamily="34" charset="0"/>
              </a:rPr>
              <a:t>It is more sensitive than other methods, and produces continuous record in the form of curves when boat is in motion</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60086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5. Echo sounding machine / Fathometer</a:t>
            </a:r>
          </a:p>
          <a:p>
            <a:pPr marL="137160" indent="0" algn="just">
              <a:lnSpc>
                <a:spcPct val="150000"/>
              </a:lnSpc>
              <a:buClrTx/>
              <a:buSzPct val="75000"/>
              <a:buNone/>
            </a:pPr>
            <a:r>
              <a:rPr lang="en-US" sz="2400" b="1" dirty="0">
                <a:latin typeface="Calibri" pitchFamily="34" charset="0"/>
                <a:cs typeface="Calibri" pitchFamily="34" charset="0"/>
              </a:rPr>
              <a:t>Advantages of Fathometer :</a:t>
            </a:r>
          </a:p>
          <a:p>
            <a:pPr marL="594360" indent="-457200" algn="just">
              <a:lnSpc>
                <a:spcPct val="150000"/>
              </a:lnSpc>
              <a:buClrTx/>
              <a:buSzPct val="75000"/>
              <a:buFont typeface="+mj-lt"/>
              <a:buAutoNum type="arabicPeriod"/>
            </a:pPr>
            <a:r>
              <a:rPr lang="en-US" sz="2400" dirty="0">
                <a:latin typeface="Calibri" pitchFamily="34" charset="0"/>
                <a:cs typeface="Calibri" pitchFamily="34" charset="0"/>
              </a:rPr>
              <a:t>It is more accurate than the lead line.</a:t>
            </a:r>
          </a:p>
          <a:p>
            <a:pPr marL="594360" indent="-457200" algn="just">
              <a:lnSpc>
                <a:spcPct val="150000"/>
              </a:lnSpc>
              <a:buClrTx/>
              <a:buSzPct val="75000"/>
              <a:buFont typeface="+mj-lt"/>
              <a:buAutoNum type="arabicPeriod"/>
            </a:pPr>
            <a:r>
              <a:rPr lang="en-US" sz="2400" dirty="0">
                <a:latin typeface="Calibri" pitchFamily="34" charset="0"/>
                <a:cs typeface="Calibri" pitchFamily="34" charset="0"/>
              </a:rPr>
              <a:t>It can be used in strong currents or streams.</a:t>
            </a:r>
          </a:p>
          <a:p>
            <a:pPr marL="594360" indent="-457200" algn="just">
              <a:lnSpc>
                <a:spcPct val="150000"/>
              </a:lnSpc>
              <a:buClrTx/>
              <a:buSzPct val="75000"/>
              <a:buFont typeface="+mj-lt"/>
              <a:buAutoNum type="arabicPeriod"/>
            </a:pPr>
            <a:r>
              <a:rPr lang="en-US" sz="2400" dirty="0">
                <a:latin typeface="Calibri" pitchFamily="34" charset="0"/>
                <a:cs typeface="Calibri" pitchFamily="34" charset="0"/>
              </a:rPr>
              <a:t>It is more sensitive than the lead line method.</a:t>
            </a:r>
          </a:p>
          <a:p>
            <a:pPr marL="594360" indent="-457200" algn="just">
              <a:lnSpc>
                <a:spcPct val="150000"/>
              </a:lnSpc>
              <a:buClrTx/>
              <a:buSzPct val="75000"/>
              <a:buFont typeface="+mj-lt"/>
              <a:buAutoNum type="arabicPeriod"/>
            </a:pPr>
            <a:r>
              <a:rPr lang="en-US" sz="2400" dirty="0">
                <a:latin typeface="Calibri" pitchFamily="34" charset="0"/>
                <a:cs typeface="Calibri" pitchFamily="34" charset="0"/>
              </a:rPr>
              <a:t>It can be used on days, or in any weather, when the ordinary lead line method would be impossible.</a:t>
            </a:r>
          </a:p>
          <a:p>
            <a:pPr marL="594360" indent="-457200" algn="just">
              <a:lnSpc>
                <a:spcPct val="150000"/>
              </a:lnSpc>
              <a:buClrTx/>
              <a:buSzPct val="75000"/>
              <a:buFont typeface="+mj-lt"/>
              <a:buAutoNum type="arabicPeriod"/>
            </a:pPr>
            <a:r>
              <a:rPr lang="en-US" sz="2400" dirty="0">
                <a:latin typeface="Calibri" pitchFamily="34" charset="0"/>
                <a:cs typeface="Calibri" pitchFamily="34" charset="0"/>
              </a:rPr>
              <a:t>It is much more rapid in use than the ordinary method</a:t>
            </a:r>
          </a:p>
          <a:p>
            <a:pPr marL="137160" indent="0" algn="just">
              <a:lnSpc>
                <a:spcPct val="150000"/>
              </a:lnSpc>
              <a:buClrTx/>
              <a:buSzPct val="75000"/>
              <a:buNone/>
            </a:pPr>
            <a:endParaRPr lang="en-US" sz="2400" b="1"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01237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FF00"/>
                </a:solidFill>
                <a:effectLst/>
                <a:latin typeface="Aharoni" pitchFamily="2" charset="-79"/>
                <a:cs typeface="Aharoni" pitchFamily="2" charset="-79"/>
              </a:rPr>
              <a:t>Fathometer / Echo sounding method</a:t>
            </a:r>
            <a:endParaRPr lang="en-IN" sz="3200" dirty="0">
              <a:solidFill>
                <a:srgbClr val="FFFF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00187"/>
            <a:ext cx="8651876"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873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37160" indent="0" algn="just">
              <a:lnSpc>
                <a:spcPct val="150000"/>
              </a:lnSpc>
              <a:buClrTx/>
              <a:buSzPct val="75000"/>
              <a:buNone/>
            </a:pPr>
            <a:r>
              <a:rPr lang="en-US" sz="2400" b="1" dirty="0">
                <a:latin typeface="Calibri" pitchFamily="34" charset="0"/>
                <a:cs typeface="Calibri" pitchFamily="34" charset="0"/>
              </a:rPr>
              <a:t>Most common angle measuring instruments are :</a:t>
            </a:r>
          </a:p>
          <a:p>
            <a:pPr marL="594360" indent="-457200" algn="just">
              <a:lnSpc>
                <a:spcPct val="150000"/>
              </a:lnSpc>
              <a:buClrTx/>
              <a:buSzPct val="75000"/>
              <a:buAutoNum type="arabicParenR"/>
            </a:pPr>
            <a:r>
              <a:rPr lang="en-US" sz="2400" b="1" dirty="0">
                <a:latin typeface="Calibri" pitchFamily="34" charset="0"/>
                <a:cs typeface="Calibri" pitchFamily="34" charset="0"/>
              </a:rPr>
              <a:t>Theodolite</a:t>
            </a:r>
          </a:p>
          <a:p>
            <a:pPr marL="594360" indent="-457200" algn="just">
              <a:lnSpc>
                <a:spcPct val="150000"/>
              </a:lnSpc>
              <a:buClrTx/>
              <a:buSzPct val="75000"/>
              <a:buAutoNum type="arabicParenR"/>
            </a:pPr>
            <a:r>
              <a:rPr lang="en-US" sz="2400" b="1" dirty="0">
                <a:latin typeface="Calibri" pitchFamily="34" charset="0"/>
                <a:cs typeface="Calibri" pitchFamily="34" charset="0"/>
              </a:rPr>
              <a:t>Prismatic compass</a:t>
            </a:r>
          </a:p>
          <a:p>
            <a:pPr marL="594360" indent="-457200" algn="just">
              <a:lnSpc>
                <a:spcPct val="150000"/>
              </a:lnSpc>
              <a:buClrTx/>
              <a:buSzPct val="75000"/>
              <a:buAutoNum type="arabicParenR"/>
            </a:pPr>
            <a:r>
              <a:rPr lang="en-US" sz="2400" b="1" dirty="0">
                <a:latin typeface="Calibri" pitchFamily="34" charset="0"/>
                <a:cs typeface="Calibri" pitchFamily="34" charset="0"/>
              </a:rPr>
              <a:t>Sextant.</a:t>
            </a:r>
          </a:p>
          <a:p>
            <a:pPr marL="594360" indent="-457200" algn="just">
              <a:lnSpc>
                <a:spcPct val="150000"/>
              </a:lnSpc>
              <a:buClrTx/>
              <a:buSzPct val="75000"/>
              <a:buAutoNum type="arabicParenR"/>
            </a:pPr>
            <a:endParaRPr lang="en-US" sz="2400" b="1" dirty="0">
              <a:latin typeface="Calibri" pitchFamily="34" charset="0"/>
              <a:cs typeface="Calibri" pitchFamily="34" charset="0"/>
            </a:endParaRPr>
          </a:p>
          <a:p>
            <a:pPr marL="137160" indent="0" algn="just">
              <a:lnSpc>
                <a:spcPct val="150000"/>
              </a:lnSpc>
              <a:buClrTx/>
              <a:buSzPct val="75000"/>
              <a:buNone/>
            </a:pPr>
            <a:r>
              <a:rPr lang="en-US" sz="2400" b="1" dirty="0">
                <a:latin typeface="Calibri" pitchFamily="34" charset="0"/>
                <a:cs typeface="Calibri" pitchFamily="34" charset="0"/>
              </a:rPr>
              <a:t>The theodolite and prismatic compass are not suitable for angle measurements from sounding boats due to instability of rowing boats.</a:t>
            </a:r>
          </a:p>
          <a:p>
            <a:pPr marL="137160" indent="0" algn="just">
              <a:lnSpc>
                <a:spcPct val="150000"/>
              </a:lnSpc>
              <a:buClrTx/>
              <a:buSzPct val="75000"/>
              <a:buNone/>
            </a:pPr>
            <a:r>
              <a:rPr lang="en-US" sz="2400" b="1" dirty="0">
                <a:latin typeface="Calibri" pitchFamily="34" charset="0"/>
                <a:cs typeface="Calibri" pitchFamily="34" charset="0"/>
              </a:rPr>
              <a:t>Sextant has been found to be most suitable for measuring angle in any plane.</a:t>
            </a:r>
            <a:endParaRPr lang="en-US" sz="2400" dirty="0">
              <a:latin typeface="Calibri" pitchFamily="34" charset="0"/>
              <a:cs typeface="Calibri" pitchFamily="34" charset="0"/>
            </a:endParaRPr>
          </a:p>
          <a:p>
            <a:pPr marL="137160" indent="0" algn="just">
              <a:lnSpc>
                <a:spcPct val="150000"/>
              </a:lnSpc>
              <a:buClrTx/>
              <a:buSzPct val="75000"/>
              <a:buNone/>
            </a:pPr>
            <a:endParaRPr lang="en-US" sz="2400" b="1"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032128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solidFill>
                  <a:srgbClr val="FF0000"/>
                </a:solidFill>
                <a:effectLst/>
                <a:latin typeface="Aharoni" pitchFamily="2" charset="-79"/>
                <a:cs typeface="Aharoni" pitchFamily="2" charset="-79"/>
              </a:rPr>
              <a:t>3. Angle measuring Equipment</a:t>
            </a:r>
            <a:endParaRPr lang="en-IN" sz="3200" dirty="0">
              <a:solidFill>
                <a:srgbClr val="FF0000"/>
              </a:solidFill>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7" y="1519989"/>
            <a:ext cx="8915956" cy="409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53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a:latin typeface="Calibri" pitchFamily="34" charset="0"/>
                <a:cs typeface="Calibri" pitchFamily="34" charset="0"/>
              </a:rPr>
              <a:t>Navigators and surveyors measure angles from sounding boat by sextant only.</a:t>
            </a:r>
          </a:p>
          <a:p>
            <a:pPr marL="137160" indent="0" algn="just">
              <a:lnSpc>
                <a:spcPct val="150000"/>
              </a:lnSpc>
              <a:buClrTx/>
              <a:buSzPct val="75000"/>
              <a:buNone/>
            </a:pPr>
            <a:r>
              <a:rPr lang="en-US" sz="2400" b="1" dirty="0">
                <a:latin typeface="Calibri" pitchFamily="34" charset="0"/>
                <a:cs typeface="Calibri" pitchFamily="34" charset="0"/>
              </a:rPr>
              <a:t>When observations are made from the shore, theodolite and prismatic compass are used.</a:t>
            </a:r>
          </a:p>
          <a:p>
            <a:pPr marL="137160" indent="0" algn="just">
              <a:lnSpc>
                <a:spcPct val="150000"/>
              </a:lnSpc>
              <a:buClrTx/>
              <a:buSzPct val="75000"/>
              <a:buNone/>
            </a:pPr>
            <a:r>
              <a:rPr lang="en-US" sz="2400" b="1" dirty="0">
                <a:latin typeface="Calibri" pitchFamily="34" charset="0"/>
                <a:cs typeface="Calibri" pitchFamily="34" charset="0"/>
              </a:rPr>
              <a:t>The sextant used in hydrographic surveying is known as the sounding sextant.</a:t>
            </a:r>
          </a:p>
          <a:p>
            <a:pPr marL="137160" indent="0" algn="just">
              <a:lnSpc>
                <a:spcPct val="150000"/>
              </a:lnSpc>
              <a:buClrTx/>
              <a:buSzPct val="75000"/>
              <a:buNone/>
            </a:pPr>
            <a:r>
              <a:rPr lang="en-US" sz="2400" b="1" dirty="0">
                <a:latin typeface="Calibri" pitchFamily="34" charset="0"/>
                <a:cs typeface="Calibri" pitchFamily="34" charset="0"/>
              </a:rPr>
              <a:t>It slightly differs in construction from the astronomical sextant.</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914302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dirty="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137160" indent="0" algn="just">
              <a:lnSpc>
                <a:spcPct val="150000"/>
              </a:lnSpc>
              <a:buClrTx/>
              <a:buSzPct val="75000"/>
              <a:buNone/>
            </a:pPr>
            <a:r>
              <a:rPr lang="en-US" sz="2400" b="1" dirty="0">
                <a:latin typeface="Calibri" pitchFamily="34" charset="0"/>
                <a:cs typeface="Calibri" pitchFamily="34" charset="0"/>
              </a:rPr>
              <a:t>Points to be kept in mind while using sextant :</a:t>
            </a:r>
          </a:p>
          <a:p>
            <a:pPr marL="594360" indent="-457200" algn="just">
              <a:lnSpc>
                <a:spcPct val="150000"/>
              </a:lnSpc>
              <a:buClrTx/>
              <a:buSzPct val="75000"/>
              <a:buAutoNum type="arabicParenR"/>
            </a:pPr>
            <a:r>
              <a:rPr lang="en-US" sz="2400" b="1" dirty="0">
                <a:latin typeface="Calibri" pitchFamily="34" charset="0"/>
                <a:cs typeface="Calibri" pitchFamily="34" charset="0"/>
              </a:rPr>
              <a:t>Angle measured with a sextant is an oblique unless three points sighted lie in horizontal plane.</a:t>
            </a:r>
          </a:p>
          <a:p>
            <a:pPr marL="594360" indent="-457200" algn="just">
              <a:lnSpc>
                <a:spcPct val="150000"/>
              </a:lnSpc>
              <a:buClrTx/>
              <a:buSzPct val="75000"/>
              <a:buAutoNum type="arabicParenR"/>
            </a:pPr>
            <a:r>
              <a:rPr lang="en-US" sz="2400" b="1" dirty="0">
                <a:latin typeface="Calibri" pitchFamily="34" charset="0"/>
                <a:cs typeface="Calibri" pitchFamily="34" charset="0"/>
              </a:rPr>
              <a:t>The size of the angles and length of sights affect the precision of angle measurement.</a:t>
            </a:r>
          </a:p>
          <a:p>
            <a:pPr marL="594360" indent="-457200" algn="just">
              <a:lnSpc>
                <a:spcPct val="150000"/>
              </a:lnSpc>
              <a:buClrTx/>
              <a:buSzPct val="75000"/>
              <a:buAutoNum type="arabicParenR"/>
            </a:pPr>
            <a:r>
              <a:rPr lang="en-US" sz="2400" b="1" dirty="0">
                <a:latin typeface="Calibri" pitchFamily="34" charset="0"/>
                <a:cs typeface="Calibri" pitchFamily="34" charset="0"/>
              </a:rPr>
              <a:t>A sextant is not recommended for angle measurements when the angles are less than 15 degrees and the sights are less than 300 m.</a:t>
            </a:r>
          </a:p>
          <a:p>
            <a:pPr marL="594360" indent="-457200" algn="just">
              <a:lnSpc>
                <a:spcPct val="150000"/>
              </a:lnSpc>
              <a:buClrTx/>
              <a:buSzPct val="75000"/>
              <a:buAutoNum type="arabicParenR"/>
            </a:pPr>
            <a:r>
              <a:rPr lang="en-US" sz="2400" b="1" dirty="0">
                <a:latin typeface="Calibri" pitchFamily="34" charset="0"/>
                <a:cs typeface="Calibri" pitchFamily="34" charset="0"/>
              </a:rPr>
              <a:t>Vertical angles can also be measured with a sextant in a similar manner to that of horizontal angles.</a:t>
            </a: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546420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Some points to note</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The measurement of depth of water at various points is termed as sounding.</a:t>
            </a:r>
          </a:p>
          <a:p>
            <a:pPr marL="594360" indent="-457200" algn="just">
              <a:buClrTx/>
              <a:buSzPct val="75000"/>
              <a:buFont typeface="+mj-lt"/>
              <a:buAutoNum type="arabicPeriod"/>
            </a:pPr>
            <a:r>
              <a:rPr lang="en-US" dirty="0">
                <a:latin typeface="Calibri" pitchFamily="34" charset="0"/>
                <a:cs typeface="Calibri" pitchFamily="34" charset="0"/>
              </a:rPr>
              <a:t>Depth of Sounding is referred to the water level at the time it is made.</a:t>
            </a:r>
          </a:p>
          <a:p>
            <a:pPr marL="594360" indent="-457200" algn="just">
              <a:buClrTx/>
              <a:buSzPct val="75000"/>
              <a:buFont typeface="+mj-lt"/>
              <a:buAutoNum type="arabicPeriod"/>
            </a:pPr>
            <a:r>
              <a:rPr lang="en-US" dirty="0">
                <a:latin typeface="Calibri" pitchFamily="34" charset="0"/>
                <a:cs typeface="Calibri" pitchFamily="34" charset="0"/>
              </a:rPr>
              <a:t>Thereafter, the soundings are reduced to datum water level, to account for tidal waters which undergo continual change of elevation, with the help of gauges.</a:t>
            </a:r>
          </a:p>
          <a:p>
            <a:pPr marL="594360" indent="-457200" algn="just">
              <a:buClrTx/>
              <a:buSzPct val="75000"/>
              <a:buFont typeface="+mj-lt"/>
              <a:buAutoNum type="arabicPeriod"/>
            </a:pPr>
            <a:r>
              <a:rPr lang="en-US" dirty="0">
                <a:latin typeface="Calibri" pitchFamily="34" charset="0"/>
                <a:cs typeface="Calibri" pitchFamily="34" charset="0"/>
              </a:rPr>
              <a:t>A number of benchmarks (B.M.) are established at frequent intervals along the shorelines, and gauges are set on them.</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677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Some points to note</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The field work consists of both horizontal as well as vertical control.</a:t>
            </a:r>
          </a:p>
          <a:p>
            <a:pPr marL="594360" indent="-457200" algn="just">
              <a:buClrTx/>
              <a:buSzPct val="75000"/>
              <a:buFont typeface="+mj-lt"/>
              <a:buAutoNum type="arabicPeriod"/>
            </a:pPr>
            <a:r>
              <a:rPr lang="en-US" dirty="0">
                <a:latin typeface="Calibri" pitchFamily="34" charset="0"/>
                <a:cs typeface="Calibri" pitchFamily="34" charset="0"/>
              </a:rPr>
              <a:t>The horizontal control is established by traversing or triangulation.</a:t>
            </a:r>
          </a:p>
          <a:p>
            <a:pPr marL="594360" indent="-457200" algn="just">
              <a:buClrTx/>
              <a:buSzPct val="75000"/>
              <a:buFont typeface="+mj-lt"/>
              <a:buAutoNum type="arabicPeriod"/>
            </a:pPr>
            <a:r>
              <a:rPr lang="en-US" dirty="0">
                <a:latin typeface="Calibri" pitchFamily="34" charset="0"/>
                <a:cs typeface="Calibri" pitchFamily="34" charset="0"/>
              </a:rPr>
              <a:t>For vertical control, the tide gauges are kept in operation continuously since the water level at </a:t>
            </a:r>
            <a:r>
              <a:rPr lang="en-US" dirty="0" err="1">
                <a:latin typeface="Calibri" pitchFamily="34" charset="0"/>
                <a:cs typeface="Calibri" pitchFamily="34" charset="0"/>
              </a:rPr>
              <a:t>tha</a:t>
            </a:r>
            <a:r>
              <a:rPr lang="en-US" dirty="0">
                <a:latin typeface="Calibri" pitchFamily="34" charset="0"/>
                <a:cs typeface="Calibri" pitchFamily="34" charset="0"/>
              </a:rPr>
              <a:t> gauge must also be known when soundings are recorded.</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4051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Tides</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These are periodical variations in the water surface of oceans due to the attraction of celestial bodies.</a:t>
            </a:r>
          </a:p>
          <a:p>
            <a:pPr marL="594360" indent="-457200" algn="just">
              <a:buClrTx/>
              <a:buSzPct val="75000"/>
              <a:buFont typeface="+mj-lt"/>
              <a:buAutoNum type="arabicPeriod"/>
            </a:pPr>
            <a:r>
              <a:rPr lang="en-US" dirty="0">
                <a:latin typeface="Calibri" pitchFamily="34" charset="0"/>
                <a:cs typeface="Calibri" pitchFamily="34" charset="0"/>
              </a:rPr>
              <a:t>The principal tide producing agents are the sun and moon, of which moon is more powerful tide producer.</a:t>
            </a:r>
          </a:p>
          <a:p>
            <a:pPr marL="594360" indent="-457200" algn="just">
              <a:buClrTx/>
              <a:buSzPct val="75000"/>
              <a:buFont typeface="+mj-lt"/>
              <a:buAutoNum type="arabicPeriod"/>
            </a:pPr>
            <a:r>
              <a:rPr lang="en-US" dirty="0">
                <a:latin typeface="Calibri" pitchFamily="34" charset="0"/>
                <a:cs typeface="Calibri" pitchFamily="34" charset="0"/>
              </a:rPr>
              <a:t>Tides produced by unbalanced attracting forces between the moon and earth are known as lunar tide.</a:t>
            </a:r>
          </a:p>
          <a:p>
            <a:pPr marL="594360" indent="-457200" algn="just">
              <a:buClrTx/>
              <a:buSzPct val="75000"/>
              <a:buFont typeface="+mj-lt"/>
              <a:buAutoNum type="arabicPeriod"/>
            </a:pPr>
            <a:r>
              <a:rPr lang="en-US" dirty="0">
                <a:latin typeface="Calibri" pitchFamily="34" charset="0"/>
                <a:cs typeface="Calibri" pitchFamily="34" charset="0"/>
              </a:rPr>
              <a:t>Tides produced by unbalanced attracting forces between the sun and earth are known as solar tides.</a:t>
            </a:r>
          </a:p>
          <a:p>
            <a:pPr marL="594360" indent="-457200" algn="just">
              <a:buClrTx/>
              <a:buSzPct val="75000"/>
              <a:buFont typeface="+mj-lt"/>
              <a:buAutoNum type="arabicPeriod"/>
            </a:pPr>
            <a:r>
              <a:rPr lang="en-US" dirty="0">
                <a:latin typeface="Calibri" pitchFamily="34" charset="0"/>
                <a:cs typeface="Calibri" pitchFamily="34" charset="0"/>
              </a:rPr>
              <a:t>Since the sun and moon act simultaneously, the lunar and solar tides are superimposed.</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747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a:latin typeface="Calibri" pitchFamily="34" charset="0"/>
                <a:cs typeface="Calibri" pitchFamily="34" charset="0"/>
              </a:rPr>
              <a:t>At new moon, the sun and moon have the same celestial longitude and cross a meridian of earth at the same instant.</a:t>
            </a:r>
          </a:p>
          <a:p>
            <a:pPr marL="594360" indent="-457200" algn="just">
              <a:buClrTx/>
              <a:buSzPct val="75000"/>
              <a:buFont typeface="+mj-lt"/>
              <a:buAutoNum type="arabicPeriod"/>
            </a:pPr>
            <a:r>
              <a:rPr lang="en-US" dirty="0">
                <a:latin typeface="Calibri" pitchFamily="34" charset="0"/>
                <a:cs typeface="Calibri" pitchFamily="34" charset="0"/>
              </a:rPr>
              <a:t>The three bodies are in one plane.</a:t>
            </a:r>
          </a:p>
          <a:p>
            <a:pPr marL="594360" indent="-457200" algn="just">
              <a:buClrTx/>
              <a:buSzPct val="75000"/>
              <a:buFont typeface="+mj-lt"/>
              <a:buAutoNum type="arabicPeriod"/>
            </a:pPr>
            <a:r>
              <a:rPr lang="en-US" dirty="0">
                <a:latin typeface="Calibri" pitchFamily="34" charset="0"/>
                <a:cs typeface="Calibri" pitchFamily="34" charset="0"/>
              </a:rPr>
              <a:t>The high water level of the resulting tide is above the average, whereas the low water level is below the average.</a:t>
            </a:r>
          </a:p>
          <a:p>
            <a:pPr marL="594360" indent="-457200" algn="just">
              <a:buClrTx/>
              <a:buSzPct val="75000"/>
              <a:buFont typeface="+mj-lt"/>
              <a:buAutoNum type="arabicPeriod"/>
            </a:pPr>
            <a:r>
              <a:rPr lang="en-US" dirty="0">
                <a:latin typeface="Calibri" pitchFamily="34" charset="0"/>
                <a:cs typeface="Calibri" pitchFamily="34" charset="0"/>
              </a:rPr>
              <a:t>The tide is known as spring tide of new moon.</a:t>
            </a:r>
          </a:p>
          <a:p>
            <a:pPr marL="594360" indent="-457200" algn="just">
              <a:buClrTx/>
              <a:buSzPct val="75000"/>
              <a:buFont typeface="+mj-lt"/>
              <a:buAutoNum type="arabicPeriod"/>
            </a:pPr>
            <a:r>
              <a:rPr lang="en-US" dirty="0">
                <a:latin typeface="Calibri" pitchFamily="34" charset="0"/>
                <a:cs typeface="Calibri" pitchFamily="34" charset="0"/>
              </a:rPr>
              <a:t>Same is the case for full moon.</a:t>
            </a:r>
            <a:endParaRPr lang="en-IN"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2711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8676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7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Βάθος</Template>
  <TotalTime>4004</TotalTime>
  <Words>2052</Words>
  <Application>Microsoft Office PowerPoint</Application>
  <PresentationFormat>Προβολή στην οθόνη (4:3)</PresentationFormat>
  <Paragraphs>226</Paragraphs>
  <Slides>46</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46</vt:i4>
      </vt:variant>
    </vt:vector>
  </HeadingPairs>
  <TitlesOfParts>
    <vt:vector size="52" baseType="lpstr">
      <vt:lpstr>Aharoni</vt:lpstr>
      <vt:lpstr>Arial</vt:lpstr>
      <vt:lpstr>Calibri</vt:lpstr>
      <vt:lpstr>Cambria Math</vt:lpstr>
      <vt:lpstr>Corbel</vt:lpstr>
      <vt:lpstr>Βάθος</vt:lpstr>
      <vt:lpstr>Παρουσίαση του PowerPoint</vt:lpstr>
      <vt:lpstr>Παρουσίαση του PowerPoint</vt:lpstr>
      <vt:lpstr>Υδρογραφικές αποτυπώσεις</vt:lpstr>
      <vt:lpstr>Σκοποί υδρογραφικών αποτυπώσεων</vt:lpstr>
      <vt:lpstr>Some points to note</vt:lpstr>
      <vt:lpstr>Some points to note</vt:lpstr>
      <vt:lpstr>Tides</vt:lpstr>
      <vt:lpstr>Spring and neap tides</vt:lpstr>
      <vt:lpstr>Spring and neap tides</vt:lpstr>
      <vt:lpstr>Spring and neap tides</vt:lpstr>
      <vt:lpstr>Spring and neap tides</vt:lpstr>
      <vt:lpstr>Tide gauges</vt:lpstr>
      <vt:lpstr>Tide gauges</vt:lpstr>
      <vt:lpstr>a) Staff gauges</vt:lpstr>
      <vt:lpstr>Παρουσίαση του PowerPoint</vt:lpstr>
      <vt:lpstr>b) Float gauges</vt:lpstr>
      <vt:lpstr>b) Float gauges</vt:lpstr>
      <vt:lpstr>c) Weight gauges</vt:lpstr>
      <vt:lpstr>c) Weight gauges</vt:lpstr>
      <vt:lpstr>Self registering gauges</vt:lpstr>
      <vt:lpstr>Mean Sea Level</vt:lpstr>
      <vt:lpstr>Sounding</vt:lpstr>
      <vt:lpstr>Purpose for sounding</vt:lpstr>
      <vt:lpstr>Sounding</vt:lpstr>
      <vt:lpstr>Sounding</vt:lpstr>
      <vt:lpstr>Range line</vt:lpstr>
      <vt:lpstr>Range line</vt:lpstr>
      <vt:lpstr>Equipment for sounding</vt:lpstr>
      <vt:lpstr>1. Shore Signal and buoys</vt:lpstr>
      <vt:lpstr>1. Shore Signal and buoys</vt:lpstr>
      <vt:lpstr>2. Sounding Equipment</vt:lpstr>
      <vt:lpstr>Sounding boat</vt:lpstr>
      <vt:lpstr>2. Sounding Equipment</vt:lpstr>
      <vt:lpstr>2. Sounding Equipment</vt:lpstr>
      <vt:lpstr>Sounding boat / Sounding pole/ lead line</vt:lpstr>
      <vt:lpstr>2. Sounding Equipment</vt:lpstr>
      <vt:lpstr>2. Sounding Equipment</vt:lpstr>
      <vt:lpstr>Weddell’s Sounding machine.</vt:lpstr>
      <vt:lpstr>2. Sounding Equipment</vt:lpstr>
      <vt:lpstr>2. Sounding Equipment</vt:lpstr>
      <vt:lpstr>2. Sounding Equipment</vt:lpstr>
      <vt:lpstr>Fathometer / Echo sounding method</vt:lpstr>
      <vt:lpstr>3. Angle measuring Equipment</vt:lpstr>
      <vt:lpstr>3. Angle measuring Equipment</vt:lpstr>
      <vt:lpstr>3. Angle measuring Equipment</vt:lpstr>
      <vt:lpstr>3. Angle measuring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Neeraj kumar Thakur</dc:creator>
  <cp:lastModifiedBy>Emmanouil Oikonomou</cp:lastModifiedBy>
  <cp:revision>271</cp:revision>
  <dcterms:created xsi:type="dcterms:W3CDTF">2006-08-16T00:00:00Z</dcterms:created>
  <dcterms:modified xsi:type="dcterms:W3CDTF">2019-06-06T09:32:33Z</dcterms:modified>
</cp:coreProperties>
</file>