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65"/>
  </p:notesMasterIdLst>
  <p:handoutMasterIdLst>
    <p:handoutMasterId r:id="rId66"/>
  </p:handoutMasterIdLst>
  <p:sldIdLst>
    <p:sldId id="464" r:id="rId2"/>
    <p:sldId id="882" r:id="rId3"/>
    <p:sldId id="1043" r:id="rId4"/>
    <p:sldId id="888" r:id="rId5"/>
    <p:sldId id="891" r:id="rId6"/>
    <p:sldId id="892" r:id="rId7"/>
    <p:sldId id="1044" r:id="rId8"/>
    <p:sldId id="1046" r:id="rId9"/>
    <p:sldId id="334" r:id="rId10"/>
    <p:sldId id="470" r:id="rId11"/>
    <p:sldId id="473" r:id="rId12"/>
    <p:sldId id="884" r:id="rId13"/>
    <p:sldId id="1016" r:id="rId14"/>
    <p:sldId id="914" r:id="rId15"/>
    <p:sldId id="982" r:id="rId16"/>
    <p:sldId id="983" r:id="rId17"/>
    <p:sldId id="915" r:id="rId18"/>
    <p:sldId id="916" r:id="rId19"/>
    <p:sldId id="917" r:id="rId20"/>
    <p:sldId id="918" r:id="rId21"/>
    <p:sldId id="919" r:id="rId22"/>
    <p:sldId id="920" r:id="rId23"/>
    <p:sldId id="1017" r:id="rId24"/>
    <p:sldId id="1018" r:id="rId25"/>
    <p:sldId id="921" r:id="rId26"/>
    <p:sldId id="1026" r:id="rId27"/>
    <p:sldId id="1027" r:id="rId28"/>
    <p:sldId id="1028" r:id="rId29"/>
    <p:sldId id="1029" r:id="rId30"/>
    <p:sldId id="1030" r:id="rId31"/>
    <p:sldId id="1019" r:id="rId32"/>
    <p:sldId id="1020" r:id="rId33"/>
    <p:sldId id="1024" r:id="rId34"/>
    <p:sldId id="1025" r:id="rId35"/>
    <p:sldId id="1031" r:id="rId36"/>
    <p:sldId id="1032" r:id="rId37"/>
    <p:sldId id="1033" r:id="rId38"/>
    <p:sldId id="1034" r:id="rId39"/>
    <p:sldId id="1035" r:id="rId40"/>
    <p:sldId id="1023" r:id="rId41"/>
    <p:sldId id="1021" r:id="rId42"/>
    <p:sldId id="1036" r:id="rId43"/>
    <p:sldId id="1037" r:id="rId44"/>
    <p:sldId id="1038" r:id="rId45"/>
    <p:sldId id="1039" r:id="rId46"/>
    <p:sldId id="1040" r:id="rId47"/>
    <p:sldId id="1041" r:id="rId48"/>
    <p:sldId id="988" r:id="rId49"/>
    <p:sldId id="989" r:id="rId50"/>
    <p:sldId id="540" r:id="rId51"/>
    <p:sldId id="608" r:id="rId52"/>
    <p:sldId id="609" r:id="rId53"/>
    <p:sldId id="610" r:id="rId54"/>
    <p:sldId id="611" r:id="rId55"/>
    <p:sldId id="612" r:id="rId56"/>
    <p:sldId id="613" r:id="rId57"/>
    <p:sldId id="614" r:id="rId58"/>
    <p:sldId id="615" r:id="rId59"/>
    <p:sldId id="616" r:id="rId60"/>
    <p:sldId id="617" r:id="rId61"/>
    <p:sldId id="618" r:id="rId62"/>
    <p:sldId id="620" r:id="rId63"/>
    <p:sldId id="621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66"/>
    <a:srgbClr val="008000"/>
    <a:srgbClr val="0000FF"/>
    <a:srgbClr val="FF0066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5745" autoAdjust="0"/>
  </p:normalViewPr>
  <p:slideViewPr>
    <p:cSldViewPr>
      <p:cViewPr varScale="1">
        <p:scale>
          <a:sx n="109" d="100"/>
          <a:sy n="109" d="100"/>
        </p:scale>
        <p:origin x="5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1212A0E6-65EB-EA4E-A34F-C45241F91AAF}" type="slidenum">
              <a:rPr kumimoji="0" lang="en-GB" altLang="en-US">
                <a:latin typeface="Times New Roman" charset="0"/>
              </a:rPr>
              <a:pPr>
                <a:spcBef>
                  <a:spcPct val="0"/>
                </a:spcBef>
              </a:pPr>
              <a:t>17</a:t>
            </a:fld>
            <a:endParaRPr kumimoji="0" lang="en-GB" altLang="en-US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859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3AA0AB1E-74BC-5242-8680-4A5D3A375DA4}" type="slidenum">
              <a:rPr kumimoji="0" lang="en-GB" altLang="en-US">
                <a:latin typeface="Times New Roman" charset="0"/>
              </a:rPr>
              <a:pPr>
                <a:spcBef>
                  <a:spcPct val="0"/>
                </a:spcBef>
              </a:pPr>
              <a:t>18</a:t>
            </a:fld>
            <a:endParaRPr kumimoji="0" lang="en-GB" altLang="en-US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91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17C811A-73D2-6A40-AC83-73DE87A29226}" type="slidenum">
              <a:rPr kumimoji="0" lang="en-GB" altLang="en-US">
                <a:latin typeface="Times New Roman" charset="0"/>
              </a:rPr>
              <a:pPr>
                <a:spcBef>
                  <a:spcPct val="0"/>
                </a:spcBef>
              </a:pPr>
              <a:t>19</a:t>
            </a:fld>
            <a:endParaRPr kumimoji="0" lang="en-GB" altLang="en-US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48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BF59B775-130B-564A-8767-B19A7DF77AF2}" type="slidenum">
              <a:rPr kumimoji="0" lang="en-GB" altLang="en-US">
                <a:latin typeface="Times New Roman" charset="0"/>
              </a:rPr>
              <a:pPr>
                <a:spcBef>
                  <a:spcPct val="0"/>
                </a:spcBef>
              </a:pPr>
              <a:t>20</a:t>
            </a:fld>
            <a:endParaRPr kumimoji="0" lang="en-GB" altLang="en-US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ea typeface="MS PGothic" charset="-128"/>
              </a:rPr>
              <a:t>the system has a unique solution exactly when the determinant is non-zero, while when the determinant is zero either there are no solutions or there are many solutions.</a:t>
            </a:r>
          </a:p>
        </p:txBody>
      </p:sp>
    </p:spTree>
    <p:extLst>
      <p:ext uri="{BB962C8B-B14F-4D97-AF65-F5344CB8AC3E}">
        <p14:creationId xmlns:p14="http://schemas.microsoft.com/office/powerpoint/2010/main" val="179014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E5FEC8F-F807-484A-B07C-8E06694CBB65}" type="slidenum">
              <a:rPr kumimoji="0" lang="en-GB" altLang="en-US">
                <a:latin typeface="Times New Roman" charset="0"/>
              </a:rPr>
              <a:pPr>
                <a:spcBef>
                  <a:spcPct val="0"/>
                </a:spcBef>
              </a:pPr>
              <a:t>21</a:t>
            </a:fld>
            <a:endParaRPr kumimoji="0" lang="en-GB" altLang="en-US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7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ea typeface="MS PGothic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3073F74E-0501-D14D-AAEA-233EE3065FFA}" type="slidenum">
              <a:rPr kumimoji="0" lang="en-GB" altLang="en-US">
                <a:latin typeface="Times New Roman" charset="0"/>
              </a:rPr>
              <a:pPr>
                <a:spcBef>
                  <a:spcPct val="0"/>
                </a:spcBef>
              </a:pPr>
              <a:t>22</a:t>
            </a:fld>
            <a:endParaRPr kumimoji="0" lang="en-GB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2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EA61503C-BEC0-F547-94C8-22012C9274D8}" type="slidenum">
              <a:rPr kumimoji="0" lang="en-GB" altLang="en-US">
                <a:latin typeface="Times New Roman" charset="0"/>
              </a:rPr>
              <a:pPr>
                <a:spcBef>
                  <a:spcPct val="0"/>
                </a:spcBef>
              </a:pPr>
              <a:t>25</a:t>
            </a:fld>
            <a:endParaRPr kumimoji="0" lang="en-GB" altLang="en-US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380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9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BF7441D4-7578-2446-908E-8B7D1D1FC41A}" type="slidenum">
              <a:rPr kumimoji="0" lang="it-IT" altLang="en-US" sz="1300"/>
              <a:pPr>
                <a:spcBef>
                  <a:spcPct val="0"/>
                </a:spcBef>
              </a:pPr>
              <a:t>40</a:t>
            </a:fld>
            <a:endParaRPr kumimoji="0" lang="it-IT" alt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880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94E39ED-EF59-FA4A-9F2F-D1D33C513606}" type="slidenum">
              <a:rPr kumimoji="0" lang="it-IT" altLang="en-US" sz="1300"/>
              <a:pPr>
                <a:spcBef>
                  <a:spcPct val="0"/>
                </a:spcBef>
              </a:pPr>
              <a:t>48</a:t>
            </a:fld>
            <a:endParaRPr kumimoji="0" lang="it-IT" alt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51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9DC7F029-3729-2241-A62B-A905BBEBD426}" type="slidenum">
              <a:rPr lang="it-IT" altLang="en-US">
                <a:latin typeface="Arial" charset="0"/>
              </a:rPr>
              <a:pPr/>
              <a:t>2</a:t>
            </a:fld>
            <a:endParaRPr lang="it-IT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3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4538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61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33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62163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93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65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337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909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20081D2-ACDA-F04C-B6B3-4E85D382EE1F}" type="slidenum">
              <a:rPr kumimoji="0" lang="it-IT" altLang="en-US" sz="1300"/>
              <a:pPr>
                <a:spcBef>
                  <a:spcPct val="0"/>
                </a:spcBef>
              </a:pPr>
              <a:t>49</a:t>
            </a:fld>
            <a:endParaRPr kumimoji="0" lang="it-IT" alt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078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BC174-4AAD-4789-8155-44EBE776B121}" type="slidenum">
              <a:rPr lang="en-US"/>
              <a:pPr/>
              <a:t>50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A0EA2F89-DFD7-FFBB-C635-B2B507FBDE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A725E90F-3526-0E86-21B4-13ED8C73E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Domanda stupida: Is a diagonal matrix symmetric?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6C6547B9-F2B6-3BA1-E075-AA275A0F3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538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61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3375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2163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93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65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37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0963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5F3044-39ED-704D-974E-A50B7601E313}" type="slidenum">
              <a:rPr kumimoji="0" lang="it-IT" altLang="en-US" sz="1300"/>
              <a:pPr>
                <a:spcBef>
                  <a:spcPct val="0"/>
                </a:spcBef>
              </a:pPr>
              <a:t>4</a:t>
            </a:fld>
            <a:endParaRPr kumimoji="0" lang="it-IT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ADAF29E3-1F64-E0F8-A481-B5EC56AC64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325AB832-7C4C-BAF7-A0AB-199A09689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DF9FBE59-D5CD-BAB9-8A84-573C8B2DC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FFE4BE5-8D80-444B-B5FA-A77810D6F695}" type="slidenum">
              <a:rPr lang="it-IT" altLang="en-US">
                <a:latin typeface="Arial" panose="020B0604020202020204" pitchFamily="34" charset="0"/>
              </a:rPr>
              <a:pPr/>
              <a:t>5</a:t>
            </a:fld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E77E4DE0-F9B7-30E6-7473-3B55AB66F7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BFCA55EA-7BF4-A27A-C835-5E20B423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B3599134-2CF4-FD1B-4AF4-FC95C3FEB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30DEAA-A538-264B-B6C4-9D167A1A3581}" type="slidenum">
              <a:rPr lang="it-IT" altLang="en-US">
                <a:latin typeface="Arial" panose="020B0604020202020204" pitchFamily="34" charset="0"/>
              </a:rPr>
              <a:pPr/>
              <a:t>6</a:t>
            </a:fld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382AABFE-928A-C349-9EBB-4C44F539AA2C}" type="slidenum">
              <a:rPr lang="it-IT" altLang="en-US">
                <a:latin typeface="Arial" charset="0"/>
              </a:rPr>
              <a:pPr/>
              <a:t>8</a:t>
            </a:fld>
            <a:endParaRPr lang="it-IT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7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Out-degree 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2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3771EDAE-B970-D744-94E5-B8E8EE50A073}" type="slidenum">
              <a:rPr lang="it-IT" altLang="en-US">
                <a:latin typeface="Arial" charset="0"/>
              </a:rPr>
              <a:pPr/>
              <a:t>12</a:t>
            </a:fld>
            <a:endParaRPr lang="it-IT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9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C6708D4D-1D64-414E-8B31-B9D1D924F4EB}" type="slidenum">
              <a:rPr lang="it-IT" altLang="en-US">
                <a:latin typeface="Arial" charset="0"/>
              </a:rPr>
              <a:pPr/>
              <a:t>14</a:t>
            </a:fld>
            <a:endParaRPr lang="it-IT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9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B365-7A6F-1CD4-0D1B-6DDDC0A2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9AD20-D178-D137-5C0D-F84C5A337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44363-4E70-FA7C-BE8A-AF30C364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CAFE-07DA-4C2F-6B38-E9BFDD89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5A83-4A8C-B81E-0C26-8ADD4C12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86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31BD-ED05-7A61-EE37-0579CAF0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F8786-8A66-A888-1538-8D61FECAD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A48F-B500-F0D4-8911-6745323C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DDED-8AB2-1D0C-6064-C5D82146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F7AAA-2CF5-F925-1DCB-2A535AA4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99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65121-B1C8-2598-417D-45597B163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33C4D-738B-B2DD-24A9-0C8F65F68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B586E-B3D4-744A-D97A-8DB69A01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F5C23-6350-7E0B-CA59-CCCCB525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7E92-70D1-AFB1-7B00-0E536CC0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80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4" y="1143000"/>
            <a:ext cx="4083050" cy="25146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4" y="3810000"/>
            <a:ext cx="4083050" cy="25146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4AD326-B49A-480D-9BCA-F1F273A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1143000"/>
            <a:ext cx="4083050" cy="51816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395D3-A094-4D9D-8522-A6248BF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58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0F9D-02F4-C2A7-605D-438EB144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4588-3706-4AB9-3B88-365BD2B6E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E4F48-C010-AE21-6462-F1176D56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7EE78-52EB-8BA1-13A6-C6FFB14C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2ED0-09D2-73E4-B33E-33F36592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20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F3B6-E570-DA1F-DA6A-E9D59A02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FBE28-C5DE-A141-3430-C665F91B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3AD3-2ADD-EBC1-5153-870BDC7F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BC35-8C7C-1646-5D28-1AC2B14F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564C6-BC78-1F39-C768-E77B5753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73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5AC7-F6BB-1983-F950-74274633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6D60-6E0B-6B67-E889-2E625B89A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5A44B-5A3D-AD90-8CBE-E3D20A073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DA169-5628-813C-58DD-22D66360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A44D4-7544-ABAB-8CA2-C051DF3E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8A338-A8B2-39E8-3929-9506FF3D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967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8942-3454-382C-7D98-0707BD37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65522-2861-5B8E-027D-B8D3343B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8A4AD-1F40-75D6-E299-3D6A9C826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4C145-0757-FA30-ED3E-50077F49F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9B1B1-C104-64B9-3837-944771112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A7380-B2FD-E612-A772-6AC31E71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3E61D-B949-4FA7-334C-714BA881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2B4A0-355E-D66B-12ED-31121914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65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8343-E55E-C665-4C7E-7351C027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DFD54-AA62-A83E-FEA6-C2248166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F89C6-CAE3-F879-FB51-634FCF2A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54FB9-5A8D-5CE3-8928-8B46C281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74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E3FD4-4CD2-9911-0170-5BC3EA72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A0977-67C5-505F-2B97-AF33E4F2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5DED-0970-0280-4EC6-C5CF6466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97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28D2-6DE6-8AD7-CC1B-C6529089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D03F-8FCA-63D6-9ED4-1937EA063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C5D02-8986-A430-C7BC-F656A09ED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C7D2-88CF-F34C-C39B-B64CFD45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18E11-7115-B787-9E94-17BF243B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CB5B-C957-A773-94A0-55BE23AD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489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1491-ACC2-6760-0C9B-59737EF4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E6A8E-A726-6FFD-E3B2-64BBC055C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9B2A0-B23F-F696-1EE4-EF4D6B812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3EEB7-DE56-DB30-6632-49AEC34E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3597-DBA5-6C4F-6AD8-0DD28E4C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A8D55-7792-1BB3-BAD7-31DBCC4B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DC94E-589C-1EA7-ADC1-BAF04ADD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9D0F5-1ACC-EF59-62EB-5871212F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FAC1-9909-9ACD-1EA2-0E18E7BA8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9810-3241-E1D0-CE7A-FA81B853C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DF5A1-B40F-B795-C6EC-A5000082E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iconlet.com/info/66188_html_64x64" TargetMode="External"/><Relationship Id="rId7" Type="http://schemas.openxmlformats.org/officeDocument/2006/relationships/hyperlink" Target="http://www.iconlet.com/info/62627_html_128x12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iconlet.com/info/71173_html_128x128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hyperlink" Target="http://www.iconlet.com/info/66900_html_128x12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27660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Link Analysis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(Chapter 5 of MMDS book)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847851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10400" cy="838200"/>
          </a:xfrm>
          <a:noFill/>
        </p:spPr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Node Degree in undirected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066800"/>
                <a:ext cx="7315200" cy="5318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degree (number of adjacent nodes) for  a target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066800"/>
                <a:ext cx="7315200" cy="5318760"/>
              </a:xfrm>
              <a:blipFill>
                <a:blip r:embed="rId2"/>
                <a:stretch>
                  <a:fillRect l="-1560" t="-214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290" y="2007605"/>
            <a:ext cx="2998043" cy="29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3568" y="5229165"/>
                <a:ext cx="84604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the above graph, the degree for 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= 8 and for all others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165"/>
                <a:ext cx="8460432" cy="954107"/>
              </a:xfrm>
              <a:prstGeom prst="rect">
                <a:avLst/>
              </a:prstGeom>
              <a:blipFill>
                <a:blip r:embed="rId4"/>
                <a:stretch>
                  <a:fillRect l="-1499" t="-6579" b="-1710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77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91400" cy="8382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D60093"/>
                </a:solidFill>
              </a:rPr>
              <a:t>Example for Node Degree in Directed Graphs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4" y="1828800"/>
            <a:ext cx="4129278" cy="437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2084800"/>
          <a:ext cx="3384048" cy="28621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Node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In-Degree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Out-Degree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60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Google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29616"/>
            <a:ext cx="8229600" cy="47593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b="1" dirty="0">
                <a:latin typeface="Trebuchet MS" charset="0"/>
              </a:rPr>
              <a:t>Google</a:t>
            </a:r>
            <a:r>
              <a:rPr lang="en-US" altLang="en-US" dirty="0">
                <a:latin typeface="Trebuchet MS" charset="0"/>
              </a:rPr>
              <a:t> is the leading search and online advertising company - founded by Larry Page and Sergey </a:t>
            </a:r>
            <a:r>
              <a:rPr lang="en-US" altLang="en-US" dirty="0" err="1">
                <a:latin typeface="Trebuchet MS" charset="0"/>
              </a:rPr>
              <a:t>Brin</a:t>
            </a:r>
            <a:r>
              <a:rPr lang="en-US" altLang="en-US" dirty="0">
                <a:latin typeface="Trebuchet MS" charset="0"/>
              </a:rPr>
              <a:t> (Ph.D. students at Stanford University)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“googol” or 10</a:t>
            </a:r>
            <a:r>
              <a:rPr lang="en-US" altLang="en-US" baseline="30000" dirty="0">
                <a:latin typeface="Trebuchet MS" charset="0"/>
              </a:rPr>
              <a:t>100</a:t>
            </a:r>
            <a:r>
              <a:rPr lang="en-US" altLang="en-US" dirty="0">
                <a:latin typeface="Trebuchet MS" charset="0"/>
              </a:rPr>
              <a:t> is the mathematical term Google was named after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Google’s success in search is largely based on its </a:t>
            </a:r>
            <a:r>
              <a:rPr lang="en-US" altLang="en-US" b="1" dirty="0">
                <a:latin typeface="Trebuchet MS" charset="0"/>
              </a:rPr>
              <a:t>PageRank™</a:t>
            </a:r>
            <a:r>
              <a:rPr lang="en-US" altLang="en-US" dirty="0">
                <a:latin typeface="Trebuchet MS" charset="0"/>
              </a:rPr>
              <a:t> algorithm</a:t>
            </a:r>
          </a:p>
        </p:txBody>
      </p:sp>
      <p:sp>
        <p:nvSpPr>
          <p:cNvPr id="184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DC6795-00EF-D04B-982B-AE12A3935FC2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</a:t>
            </a:r>
            <a:r>
              <a:rPr lang="en-US" b="1" dirty="0"/>
              <a:t>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pages are important if people visit them a lot. But we can’t watch everybody using the Web.</a:t>
            </a:r>
          </a:p>
          <a:p>
            <a:endParaRPr lang="en-US" dirty="0"/>
          </a:p>
          <a:p>
            <a:r>
              <a:rPr lang="en-US" dirty="0"/>
              <a:t>If we assume that people follow web-links randomly that leads us to </a:t>
            </a:r>
            <a:r>
              <a:rPr lang="en-US" i="1" dirty="0">
                <a:solidFill>
                  <a:srgbClr val="FF0000"/>
                </a:solidFill>
              </a:rPr>
              <a:t>random walker </a:t>
            </a:r>
            <a:r>
              <a:rPr lang="en-US" dirty="0"/>
              <a:t>model:</a:t>
            </a:r>
          </a:p>
          <a:p>
            <a:pPr lvl="1"/>
            <a:r>
              <a:rPr lang="en-US" dirty="0"/>
              <a:t>Start at a random page and follow random out-links repeatedly, from whatever page you are at.</a:t>
            </a:r>
          </a:p>
          <a:p>
            <a:pPr lvl="1"/>
            <a:endParaRPr lang="en-US" dirty="0"/>
          </a:p>
          <a:p>
            <a:r>
              <a:rPr lang="en-US" altLang="en-US" dirty="0"/>
              <a:t>In other words, “the importance of a page = its share of the importance of each of its predecessor pages.”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i="1" dirty="0">
                <a:solidFill>
                  <a:srgbClr val="FF0000"/>
                </a:solidFill>
              </a:rPr>
              <a:t>PageRank</a:t>
            </a:r>
            <a:r>
              <a:rPr lang="en-US" dirty="0"/>
              <a:t> of a page =  the probability of being at that page.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The Web as a Directed Graph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CBCA96-94A0-5348-BE6B-9BA47D0512C7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143000" y="4191000"/>
            <a:ext cx="739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000" b="1">
                <a:latin typeface="Verdana" charset="0"/>
              </a:rPr>
              <a:t>Assumption 1:</a:t>
            </a:r>
            <a:r>
              <a:rPr lang="en-US" altLang="en-US" sz="2000">
                <a:latin typeface="Verdana" charset="0"/>
              </a:rPr>
              <a:t> </a:t>
            </a:r>
            <a:r>
              <a:rPr lang="en-US" altLang="en-US" sz="2000"/>
              <a:t>The hyperlink from A to B represents an endorsement of page B, by the creator of page A.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Verdana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Verdana" charset="0"/>
              </a:rPr>
              <a:t>Assumption 2:</a:t>
            </a:r>
            <a:r>
              <a:rPr lang="en-US" altLang="en-US" sz="2000">
                <a:latin typeface="Verdana" charset="0"/>
              </a:rPr>
              <a:t> The text of the hyperlink describes the target page (its textual context)</a:t>
            </a: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838200" y="1676400"/>
            <a:ext cx="6858000" cy="2438400"/>
            <a:chOff x="192" y="912"/>
            <a:chExt cx="5232" cy="1536"/>
          </a:xfrm>
        </p:grpSpPr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2209" y="1680"/>
              <a:ext cx="134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064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Page A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2496" y="1438"/>
              <a:ext cx="8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charset="0"/>
                </a:rPr>
                <a:t>hyperlink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2112" y="1920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V="1">
              <a:off x="2016" y="960"/>
              <a:ext cx="721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3024" y="1824"/>
              <a:ext cx="625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V="1">
              <a:off x="3360" y="1968"/>
              <a:ext cx="52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3216" y="912"/>
              <a:ext cx="575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552" y="1152"/>
              <a:ext cx="1872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Page B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634" y="1566"/>
              <a:ext cx="568" cy="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Times New Roman" charset="0"/>
                </a:rPr>
                <a:t>anchor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Trebuchet MS" charset="0"/>
                <a:ea typeface="MS PGothic" charset="-128"/>
              </a:rPr>
              <a:t>Assumption 1: Endorsement of target website</a:t>
            </a:r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0DB9FA-A634-E74A-A5A7-B126839B6281}" type="slidenum">
              <a:rPr lang="en-US" altLang="en-US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  <p:pic>
        <p:nvPicPr>
          <p:cNvPr id="22531" name="Picture 3" descr="PPT24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t="15189" r="2138" b="12654"/>
          <a:stretch>
            <a:fillRect/>
          </a:stretch>
        </p:blipFill>
        <p:spPr bwMode="auto">
          <a:xfrm>
            <a:off x="1008063" y="1270000"/>
            <a:ext cx="63007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933700" y="4437063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47938" y="4900613"/>
            <a:ext cx="1752600" cy="304800"/>
          </a:xfrm>
          <a:prstGeom prst="ellips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Trebuchet MS" charset="0"/>
                <a:ea typeface="MS PGothic" charset="-128"/>
              </a:rPr>
              <a:t>Assumption 2: annotation of target website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621247-9205-5B46-BFE1-9F12D1DA2715}" type="slidenum">
              <a:rPr lang="en-US" altLang="en-US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  <p:pic>
        <p:nvPicPr>
          <p:cNvPr id="23555" name="Picture 7" descr="PPT24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" b="10844"/>
          <a:stretch>
            <a:fillRect/>
          </a:stretch>
        </p:blipFill>
        <p:spPr bwMode="auto">
          <a:xfrm>
            <a:off x="924720" y="1268413"/>
            <a:ext cx="592296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257800" y="1268413"/>
            <a:ext cx="685800" cy="484187"/>
          </a:xfrm>
          <a:prstGeom prst="ellips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95600" y="2895600"/>
            <a:ext cx="5310187" cy="3455987"/>
            <a:chOff x="628904" y="2895600"/>
            <a:chExt cx="7871667" cy="3625115"/>
          </a:xfrm>
        </p:grpSpPr>
        <p:pic>
          <p:nvPicPr>
            <p:cNvPr id="23558" name="Picture 8" descr="PPT242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5" b="10168"/>
            <a:stretch>
              <a:fillRect/>
            </a:stretch>
          </p:blipFill>
          <p:spPr bwMode="auto">
            <a:xfrm>
              <a:off x="628904" y="3124200"/>
              <a:ext cx="7871667" cy="3396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>
              <a:spLocks noChangeArrowheads="1"/>
            </p:cNvSpPr>
            <p:nvPr/>
          </p:nvSpPr>
          <p:spPr bwMode="auto">
            <a:xfrm>
              <a:off x="3810517" y="2895600"/>
              <a:ext cx="1218991" cy="153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A000"/>
            </a:solidFill>
            <a:ln w="9525">
              <a:solidFill>
                <a:srgbClr val="406E84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Ranking web pages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>
                <a:latin typeface="Trebuchet MS" charset="0"/>
              </a:rPr>
              <a:t>Web pages are not equally </a:t>
            </a:r>
            <a:r>
              <a:rPr lang="ja-JP" altLang="en-US" dirty="0">
                <a:latin typeface="Trebuchet MS" charset="0"/>
                <a:ea typeface="MS PGothic" charset="-128"/>
              </a:rPr>
              <a:t>“</a:t>
            </a:r>
            <a:r>
              <a:rPr lang="en-US" altLang="ja-JP" dirty="0">
                <a:latin typeface="Trebuchet MS" charset="0"/>
                <a:ea typeface="MS PGothic" charset="-128"/>
              </a:rPr>
              <a:t>important</a:t>
            </a:r>
            <a:r>
              <a:rPr lang="ja-JP" altLang="en-US" dirty="0">
                <a:latin typeface="Trebuchet MS" charset="0"/>
                <a:ea typeface="MS PGothic" charset="-128"/>
              </a:rPr>
              <a:t>”</a:t>
            </a:r>
            <a:endParaRPr lang="en-US" altLang="ja-JP" dirty="0">
              <a:latin typeface="Trebuchet MS" charset="0"/>
              <a:ea typeface="MS PGothic" charset="-128"/>
            </a:endParaRPr>
          </a:p>
          <a:p>
            <a:pPr lvl="1" eaLnBrk="1" hangingPunct="1">
              <a:defRPr/>
            </a:pPr>
            <a:r>
              <a:rPr lang="en-US" altLang="en-US" dirty="0">
                <a:latin typeface="Trebuchet MS" charset="0"/>
              </a:rPr>
              <a:t>www.oxford.uk  vs. www.stanford.edu</a:t>
            </a:r>
          </a:p>
          <a:p>
            <a:pPr eaLnBrk="1" hangingPunct="1">
              <a:defRPr/>
            </a:pPr>
            <a:endParaRPr lang="en-US" altLang="en-US" dirty="0">
              <a:latin typeface="Trebuchet MS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Trebuchet MS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Trebuchet MS" charset="0"/>
              </a:rPr>
              <a:t>We can use the number of </a:t>
            </a:r>
            <a:r>
              <a:rPr lang="en-US" altLang="en-US" i="1" dirty="0">
                <a:solidFill>
                  <a:srgbClr val="D60093"/>
                </a:solidFill>
                <a:latin typeface="Trebuchet MS" charset="0"/>
              </a:rPr>
              <a:t>incoming links </a:t>
            </a:r>
            <a:r>
              <a:rPr lang="en-US" altLang="en-US" i="1" dirty="0">
                <a:latin typeface="Trebuchet MS" charset="0"/>
              </a:rPr>
              <a:t>for a website </a:t>
            </a:r>
          </a:p>
          <a:p>
            <a:pPr lvl="1" eaLnBrk="1" hangingPunct="1">
              <a:defRPr/>
            </a:pPr>
            <a:r>
              <a:rPr lang="en-US" altLang="en-US" dirty="0">
                <a:latin typeface="Trebuchet MS" charset="0"/>
              </a:rPr>
              <a:t>Incoming links as votes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Trebuchet MS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>
              <a:latin typeface="Trebuchet MS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Trebuchet MS" charset="0"/>
              </a:rPr>
              <a:t>Are all </a:t>
            </a:r>
            <a:r>
              <a:rPr lang="en-US" altLang="en-US" i="1" dirty="0">
                <a:latin typeface="Trebuchet MS" charset="0"/>
              </a:rPr>
              <a:t>incoming links</a:t>
            </a:r>
            <a:r>
              <a:rPr lang="en-US" altLang="en-US" dirty="0">
                <a:latin typeface="Trebuchet MS" charset="0"/>
              </a:rPr>
              <a:t> equal?</a:t>
            </a:r>
          </a:p>
        </p:txBody>
      </p:sp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2E0BB1-9956-5145-AB79-BDC81EED7890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Simple recursive formulation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charset="0"/>
              </a:rPr>
              <a:t>Each link</a:t>
            </a:r>
            <a:r>
              <a:rPr lang="ja-JP" altLang="en-US" dirty="0">
                <a:latin typeface="Trebuchet MS" charset="0"/>
                <a:ea typeface="MS PGothic" charset="-128"/>
              </a:rPr>
              <a:t>’</a:t>
            </a:r>
            <a:r>
              <a:rPr lang="en-US" altLang="ja-JP" dirty="0">
                <a:latin typeface="Trebuchet MS" charset="0"/>
                <a:ea typeface="MS PGothic" charset="-128"/>
              </a:rPr>
              <a:t>s vote is </a:t>
            </a:r>
            <a:r>
              <a:rPr lang="en-US" altLang="ja-JP" b="1" dirty="0">
                <a:latin typeface="Trebuchet MS" charset="0"/>
                <a:ea typeface="MS PGothic" charset="-128"/>
              </a:rPr>
              <a:t>proportional</a:t>
            </a:r>
            <a:r>
              <a:rPr lang="en-US" altLang="ja-JP" dirty="0">
                <a:latin typeface="Trebuchet MS" charset="0"/>
                <a:ea typeface="MS PGothic" charset="-128"/>
              </a:rPr>
              <a:t> to the importance of its </a:t>
            </a:r>
            <a:r>
              <a:rPr lang="en-US" altLang="ja-JP" b="1" dirty="0">
                <a:latin typeface="Trebuchet MS" charset="0"/>
                <a:ea typeface="MS PGothic" charset="-128"/>
              </a:rPr>
              <a:t>source</a:t>
            </a:r>
            <a:r>
              <a:rPr lang="en-US" altLang="ja-JP" dirty="0">
                <a:latin typeface="Trebuchet MS" charset="0"/>
                <a:ea typeface="MS PGothic" charset="-128"/>
              </a:rPr>
              <a:t> page</a:t>
            </a:r>
          </a:p>
          <a:p>
            <a:pPr eaLnBrk="1" hangingPunct="1"/>
            <a:r>
              <a:rPr lang="en-US" altLang="en-US" dirty="0">
                <a:latin typeface="Trebuchet MS" charset="0"/>
              </a:rPr>
              <a:t>If page </a:t>
            </a:r>
            <a:r>
              <a:rPr lang="en-US" altLang="en-US" b="1" dirty="0">
                <a:latin typeface="Trebuchet MS" charset="0"/>
              </a:rPr>
              <a:t>P</a:t>
            </a:r>
            <a:r>
              <a:rPr lang="en-US" altLang="en-US" dirty="0">
                <a:latin typeface="Trebuchet MS" charset="0"/>
              </a:rPr>
              <a:t> with importance </a:t>
            </a:r>
            <a:r>
              <a:rPr lang="en-US" altLang="en-US" b="1" dirty="0">
                <a:latin typeface="Trebuchet MS" charset="0"/>
              </a:rPr>
              <a:t>x</a:t>
            </a:r>
            <a:r>
              <a:rPr lang="en-US" altLang="en-US" dirty="0">
                <a:latin typeface="Trebuchet MS" charset="0"/>
              </a:rPr>
              <a:t> has </a:t>
            </a:r>
            <a:r>
              <a:rPr lang="en-US" altLang="en-US" b="1" dirty="0">
                <a:latin typeface="Trebuchet MS" charset="0"/>
              </a:rPr>
              <a:t>n </a:t>
            </a:r>
            <a:r>
              <a:rPr lang="en-US" altLang="en-US" dirty="0" err="1">
                <a:latin typeface="Trebuchet MS" charset="0"/>
              </a:rPr>
              <a:t>outlinks</a:t>
            </a:r>
            <a:r>
              <a:rPr lang="en-US" altLang="en-US" dirty="0">
                <a:latin typeface="Trebuchet MS" charset="0"/>
              </a:rPr>
              <a:t>, each link gets </a:t>
            </a:r>
            <a:r>
              <a:rPr lang="en-US" altLang="en-US" b="1" dirty="0">
                <a:latin typeface="Trebuchet MS" charset="0"/>
              </a:rPr>
              <a:t>x/n</a:t>
            </a:r>
            <a:r>
              <a:rPr lang="en-US" altLang="en-US" dirty="0">
                <a:latin typeface="Trebuchet MS" charset="0"/>
              </a:rPr>
              <a:t> votes</a:t>
            </a:r>
          </a:p>
        </p:txBody>
      </p:sp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399C5B-8F77-D548-99EF-88E9A4B7BC9F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  <p:pic>
        <p:nvPicPr>
          <p:cNvPr id="28676" name="Picture 4" descr="htm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268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htm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195638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m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068888"/>
            <a:ext cx="8651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htm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7085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 flipH="1" flipV="1">
            <a:off x="2378075" y="4132263"/>
            <a:ext cx="936625" cy="1152525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3810000" y="3886200"/>
            <a:ext cx="936625" cy="1152525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3675063" y="5284788"/>
            <a:ext cx="2016125" cy="71437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593975" y="5716588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charset="0"/>
              </a:rPr>
              <a:t>1000 $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522538" y="33401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charset="0"/>
              </a:rPr>
              <a:t>333 $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324475" y="3484563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charset="0"/>
              </a:rPr>
              <a:t>333 $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692900" y="521335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charset="0"/>
              </a:rPr>
              <a:t>333 $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Simple </a:t>
            </a:r>
            <a:r>
              <a:rPr lang="ja-JP" altLang="en-US">
                <a:latin typeface="Trebuchet MS" charset="0"/>
                <a:ea typeface="MS PGothic" charset="-128"/>
              </a:rPr>
              <a:t>“</a:t>
            </a:r>
            <a:r>
              <a:rPr lang="en-US" altLang="ja-JP">
                <a:latin typeface="Trebuchet MS" charset="0"/>
                <a:ea typeface="MS PGothic" charset="-128"/>
              </a:rPr>
              <a:t>flow</a:t>
            </a:r>
            <a:r>
              <a:rPr lang="ja-JP" altLang="en-US">
                <a:latin typeface="Trebuchet MS" charset="0"/>
                <a:ea typeface="MS PGothic" charset="-128"/>
              </a:rPr>
              <a:t>”</a:t>
            </a:r>
            <a:r>
              <a:rPr lang="en-US" altLang="ja-JP">
                <a:latin typeface="Trebuchet MS" charset="0"/>
                <a:ea typeface="MS PGothic" charset="-128"/>
              </a:rPr>
              <a:t> model</a:t>
            </a:r>
            <a:endParaRPr lang="en-US" altLang="en-US">
              <a:latin typeface="Trebuchet MS" charset="0"/>
            </a:endParaRPr>
          </a:p>
        </p:txBody>
      </p:sp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E0261-6624-284A-ACB9-FF3FC1B06E62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>
            <a:off x="2286000" y="2390775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Yahoo</a:t>
            </a:r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3657600" y="4724400"/>
            <a:ext cx="1524000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Microsoft</a:t>
            </a:r>
          </a:p>
        </p:txBody>
      </p:sp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838200" y="4752975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Amazon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 flipV="1">
            <a:off x="1295400" y="3000375"/>
            <a:ext cx="1066800" cy="17526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H="1">
            <a:off x="1905000" y="3152775"/>
            <a:ext cx="990600" cy="16764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H="1">
            <a:off x="2057400" y="4981575"/>
            <a:ext cx="1600200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2057400" y="5286375"/>
            <a:ext cx="1600200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0" name="AutoShape 11"/>
          <p:cNvCxnSpPr>
            <a:cxnSpLocks noChangeShapeType="1"/>
            <a:stCxn id="30723" idx="6"/>
            <a:endCxn id="30723" idx="2"/>
          </p:cNvCxnSpPr>
          <p:nvPr/>
        </p:nvCxnSpPr>
        <p:spPr bwMode="auto">
          <a:xfrm flipH="1">
            <a:off x="2286000" y="2771775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2819400" y="3136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y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1193800" y="5591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4270375" y="55753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m</a:t>
            </a:r>
          </a:p>
        </p:txBody>
      </p:sp>
      <p:sp>
        <p:nvSpPr>
          <p:cNvPr id="1180687" name="Text Box 15"/>
          <p:cNvSpPr txBox="1">
            <a:spLocks noChangeArrowheads="1"/>
          </p:cNvSpPr>
          <p:nvPr/>
        </p:nvSpPr>
        <p:spPr bwMode="auto">
          <a:xfrm>
            <a:off x="2430463" y="38862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y/2</a:t>
            </a:r>
          </a:p>
        </p:txBody>
      </p:sp>
      <p:sp>
        <p:nvSpPr>
          <p:cNvPr id="1180688" name="Text Box 16"/>
          <p:cNvSpPr txBox="1">
            <a:spLocks noChangeArrowheads="1"/>
          </p:cNvSpPr>
          <p:nvPr/>
        </p:nvSpPr>
        <p:spPr bwMode="auto">
          <a:xfrm>
            <a:off x="2600325" y="1608138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y/2</a:t>
            </a:r>
          </a:p>
        </p:txBody>
      </p:sp>
      <p:sp>
        <p:nvSpPr>
          <p:cNvPr id="1180689" name="Text Box 17"/>
          <p:cNvSpPr txBox="1">
            <a:spLocks noChangeArrowheads="1"/>
          </p:cNvSpPr>
          <p:nvPr/>
        </p:nvSpPr>
        <p:spPr bwMode="auto">
          <a:xfrm>
            <a:off x="1371600" y="345757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a/2</a:t>
            </a:r>
          </a:p>
        </p:txBody>
      </p:sp>
      <p:sp>
        <p:nvSpPr>
          <p:cNvPr id="1180690" name="Text Box 18"/>
          <p:cNvSpPr txBox="1">
            <a:spLocks noChangeArrowheads="1"/>
          </p:cNvSpPr>
          <p:nvPr/>
        </p:nvSpPr>
        <p:spPr bwMode="auto">
          <a:xfrm>
            <a:off x="2727325" y="53340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a/2</a:t>
            </a:r>
          </a:p>
        </p:txBody>
      </p:sp>
      <p:sp>
        <p:nvSpPr>
          <p:cNvPr id="1180691" name="Text Box 19"/>
          <p:cNvSpPr txBox="1">
            <a:spLocks noChangeArrowheads="1"/>
          </p:cNvSpPr>
          <p:nvPr/>
        </p:nvSpPr>
        <p:spPr bwMode="auto">
          <a:xfrm>
            <a:off x="2803525" y="4495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m</a:t>
            </a:r>
          </a:p>
        </p:txBody>
      </p:sp>
      <p:sp>
        <p:nvSpPr>
          <p:cNvPr id="1180692" name="Text Box 20"/>
          <p:cNvSpPr txBox="1">
            <a:spLocks noChangeArrowheads="1"/>
          </p:cNvSpPr>
          <p:nvPr/>
        </p:nvSpPr>
        <p:spPr bwMode="auto">
          <a:xfrm>
            <a:off x="5181600" y="2447925"/>
            <a:ext cx="3581400" cy="289925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Monotype Sorts" charset="2"/>
              <a:buNone/>
            </a:pPr>
            <a:r>
              <a:rPr lang="en-US" altLang="en-US" sz="2400" i="1" dirty="0">
                <a:solidFill>
                  <a:srgbClr val="D60093"/>
                </a:solidFill>
                <a:latin typeface="Tahoma" charset="0"/>
              </a:rPr>
              <a:t>Based only on their incoming links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Arial" charset="0"/>
              <a:buNone/>
            </a:pPr>
            <a:r>
              <a:rPr lang="en-US" altLang="en-US" sz="2800" i="1" dirty="0">
                <a:latin typeface="Tahoma" charset="0"/>
              </a:rPr>
              <a:t>y</a:t>
            </a:r>
            <a:r>
              <a:rPr lang="en-US" altLang="en-US" sz="2800" dirty="0">
                <a:latin typeface="Tahoma" charset="0"/>
              </a:rPr>
              <a:t>  = </a:t>
            </a:r>
            <a:r>
              <a:rPr lang="en-US" altLang="en-US" sz="2800" i="1" dirty="0">
                <a:latin typeface="Tahoma" charset="0"/>
              </a:rPr>
              <a:t>y </a:t>
            </a:r>
            <a:r>
              <a:rPr lang="en-US" altLang="en-US" sz="2800" dirty="0">
                <a:latin typeface="Tahoma" charset="0"/>
              </a:rPr>
              <a:t>/2 + </a:t>
            </a:r>
            <a:r>
              <a:rPr lang="en-US" altLang="en-US" sz="2800" i="1" dirty="0">
                <a:latin typeface="Tahoma" charset="0"/>
              </a:rPr>
              <a:t>a </a:t>
            </a:r>
            <a:r>
              <a:rPr lang="en-US" altLang="en-US" sz="2800" dirty="0">
                <a:latin typeface="Tahoma" charset="0"/>
              </a:rPr>
              <a:t>/2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Monotype Sorts" charset="2"/>
              <a:buNone/>
            </a:pPr>
            <a:r>
              <a:rPr lang="en-US" altLang="en-US" sz="2800" i="1" dirty="0">
                <a:latin typeface="Tahoma" charset="0"/>
              </a:rPr>
              <a:t>a</a:t>
            </a:r>
            <a:r>
              <a:rPr lang="en-US" altLang="en-US" sz="2800" dirty="0">
                <a:latin typeface="Tahoma" charset="0"/>
              </a:rPr>
              <a:t>  = </a:t>
            </a:r>
            <a:r>
              <a:rPr lang="en-US" altLang="en-US" sz="2800" i="1" dirty="0">
                <a:latin typeface="Tahoma" charset="0"/>
              </a:rPr>
              <a:t>y </a:t>
            </a:r>
            <a:r>
              <a:rPr lang="en-US" altLang="en-US" sz="2800" dirty="0">
                <a:latin typeface="Tahoma" charset="0"/>
              </a:rPr>
              <a:t>/2 + </a:t>
            </a:r>
            <a:r>
              <a:rPr lang="en-US" altLang="en-US" sz="2800" i="1" dirty="0">
                <a:latin typeface="Tahoma" charset="0"/>
              </a:rPr>
              <a:t>m</a:t>
            </a:r>
            <a:endParaRPr lang="en-US" altLang="en-US" sz="2800" dirty="0">
              <a:latin typeface="Tahoma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Monotype Sorts" charset="2"/>
              <a:buNone/>
            </a:pPr>
            <a:r>
              <a:rPr lang="en-US" altLang="en-US" sz="2800" i="1" dirty="0">
                <a:latin typeface="Tahoma" charset="0"/>
              </a:rPr>
              <a:t>m</a:t>
            </a:r>
            <a:r>
              <a:rPr lang="en-US" altLang="en-US" sz="2800" dirty="0">
                <a:latin typeface="Tahoma" charset="0"/>
              </a:rPr>
              <a:t> = </a:t>
            </a:r>
            <a:r>
              <a:rPr lang="en-US" altLang="en-US" sz="2800" i="1" dirty="0">
                <a:latin typeface="Tahoma" charset="0"/>
              </a:rPr>
              <a:t>a </a:t>
            </a:r>
            <a:r>
              <a:rPr lang="en-US" altLang="en-US" sz="2800" dirty="0">
                <a:latin typeface="Tahoma" charset="0"/>
              </a:rPr>
              <a:t>/2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Arial" charset="0"/>
              <a:buNone/>
            </a:pPr>
            <a:endParaRPr lang="en-US" altLang="en-US" sz="2800" dirty="0">
              <a:latin typeface="Tahoma" charset="0"/>
            </a:endParaRPr>
          </a:p>
        </p:txBody>
      </p:sp>
      <p:sp>
        <p:nvSpPr>
          <p:cNvPr id="30740" name="TextBox 1"/>
          <p:cNvSpPr txBox="1">
            <a:spLocks noChangeArrowheads="1"/>
          </p:cNvSpPr>
          <p:nvPr/>
        </p:nvSpPr>
        <p:spPr bwMode="auto">
          <a:xfrm>
            <a:off x="4867275" y="1168400"/>
            <a:ext cx="3286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Lucida Sans" charset="0"/>
              </a:rPr>
              <a:t>y, a</a:t>
            </a:r>
            <a:r>
              <a:rPr lang="en-US" altLang="en-US" sz="2000" dirty="0">
                <a:latin typeface="Lucida Sans" charset="0"/>
              </a:rPr>
              <a:t>, </a:t>
            </a:r>
            <a:r>
              <a:rPr lang="en-US" altLang="en-US" sz="2000" b="1" dirty="0">
                <a:latin typeface="Lucida Sans" charset="0"/>
              </a:rPr>
              <a:t>m</a:t>
            </a:r>
            <a:r>
              <a:rPr lang="en-US" altLang="en-US" sz="2000" dirty="0">
                <a:latin typeface="Lucida Sans" charset="0"/>
              </a:rPr>
              <a:t> are the importance of the 3 web pages, respectively.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87" grpId="0"/>
      <p:bldP spid="1180688" grpId="0"/>
      <p:bldP spid="1180689" grpId="0"/>
      <p:bldP spid="1180690" grpId="0"/>
      <p:bldP spid="1180691" grpId="0"/>
      <p:bldP spid="11806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Content</a:t>
            </a:r>
            <a:endParaRPr lang="it-IT" altLang="en-US">
              <a:latin typeface="Trebuchet MS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13239" y="1447800"/>
            <a:ext cx="7886700" cy="4351338"/>
          </a:xfrm>
        </p:spPr>
        <p:txBody>
          <a:bodyPr/>
          <a:lstStyle/>
          <a:p>
            <a:pPr marL="342900" lvl="1" indent="0" eaLnBrk="1" hangingPunct="1">
              <a:buNone/>
            </a:pPr>
            <a:endParaRPr lang="en-US" altLang="en-US" b="1" dirty="0">
              <a:latin typeface="Trebuchet MS" charset="0"/>
            </a:endParaRPr>
          </a:p>
          <a:p>
            <a:pPr eaLnBrk="1" hangingPunct="1"/>
            <a:r>
              <a:rPr lang="en-US" altLang="en-US" b="1" dirty="0">
                <a:latin typeface="Trebuchet MS" charset="0"/>
              </a:rPr>
              <a:t>Preliminaries</a:t>
            </a:r>
          </a:p>
          <a:p>
            <a:pPr lvl="1"/>
            <a:r>
              <a:rPr lang="en-US" altLang="en-US" dirty="0">
                <a:latin typeface="Trebuchet MS" charset="0"/>
              </a:rPr>
              <a:t>Matrices, Vectors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Linear Algebra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Graphs</a:t>
            </a:r>
          </a:p>
          <a:p>
            <a:pPr marL="0" indent="0" eaLnBrk="1" hangingPunct="1">
              <a:buNone/>
            </a:pPr>
            <a:endParaRPr lang="en-US" altLang="en-US" dirty="0">
              <a:latin typeface="Trebuchet MS" charset="0"/>
            </a:endParaRPr>
          </a:p>
          <a:p>
            <a:pPr eaLnBrk="1" hangingPunct="1"/>
            <a:r>
              <a:rPr lang="en-US" altLang="en-US" b="1" i="1" dirty="0">
                <a:latin typeface="Trebuchet MS" charset="0"/>
              </a:rPr>
              <a:t>Methods and Algorithms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Google PageRank algorithm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HITS algorithm</a:t>
            </a:r>
          </a:p>
          <a:p>
            <a:pPr lvl="1" eaLnBrk="1" hangingPunct="1"/>
            <a:endParaRPr lang="en-US" altLang="en-US" b="1" dirty="0">
              <a:latin typeface="Trebuchet MS" charset="0"/>
            </a:endParaRPr>
          </a:p>
          <a:p>
            <a:pPr eaLnBrk="1" hangingPunct="1"/>
            <a:endParaRPr lang="en-US" altLang="en-US" dirty="0">
              <a:latin typeface="Trebuchet MS" charset="0"/>
            </a:endParaRPr>
          </a:p>
        </p:txBody>
      </p:sp>
      <p:sp>
        <p:nvSpPr>
          <p:cNvPr id="1433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6857BC-3DF5-CF45-9E69-B0683EBC3813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Solving the flow equations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rebuchet MS" charset="0"/>
              </a:rPr>
              <a:t>3 equations, 3 unknowns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Solving Linear Equations of the type </a:t>
            </a:r>
            <a:r>
              <a:rPr lang="en-US" altLang="en-US" b="1" dirty="0">
                <a:latin typeface="Trebuchet MS" charset="0"/>
              </a:rPr>
              <a:t>v</a:t>
            </a:r>
            <a:r>
              <a:rPr lang="en-US" altLang="en-US" dirty="0">
                <a:latin typeface="Trebuchet MS" charset="0"/>
              </a:rPr>
              <a:t> = </a:t>
            </a:r>
            <a:r>
              <a:rPr lang="en-US" altLang="en-US" b="1" dirty="0">
                <a:latin typeface="Trebuchet MS" charset="0"/>
              </a:rPr>
              <a:t>v</a:t>
            </a:r>
            <a:r>
              <a:rPr lang="en-US" altLang="en-US" dirty="0">
                <a:latin typeface="Trebuchet MS" charset="0"/>
              </a:rPr>
              <a:t> </a:t>
            </a:r>
            <a:r>
              <a:rPr lang="en-US" altLang="en-US" i="1" dirty="0">
                <a:latin typeface="Trebuchet MS" charset="0"/>
              </a:rPr>
              <a:t>M </a:t>
            </a:r>
            <a:r>
              <a:rPr lang="en-US" altLang="en-US" dirty="0">
                <a:latin typeface="Trebuchet MS" charset="0"/>
              </a:rPr>
              <a:t> do not have a unique solution. E.g., try with (2 2 1)</a:t>
            </a:r>
          </a:p>
          <a:p>
            <a:pPr lvl="1" eaLnBrk="1" hangingPunct="1"/>
            <a:endParaRPr lang="en-US" altLang="en-US" dirty="0">
              <a:latin typeface="Trebuchet MS" charset="0"/>
            </a:endParaRPr>
          </a:p>
          <a:p>
            <a:pPr eaLnBrk="1" hangingPunct="1"/>
            <a:r>
              <a:rPr lang="en-US" altLang="en-US" dirty="0">
                <a:latin typeface="Trebuchet MS" charset="0"/>
              </a:rPr>
              <a:t>Additional constraint forces uniqueness</a:t>
            </a:r>
          </a:p>
          <a:p>
            <a:pPr lvl="1" eaLnBrk="1" hangingPunct="1"/>
            <a:r>
              <a:rPr lang="en-US" altLang="en-US" dirty="0" err="1">
                <a:latin typeface="Trebuchet MS" charset="0"/>
              </a:rPr>
              <a:t>y+a+m</a:t>
            </a:r>
            <a:r>
              <a:rPr lang="en-US" altLang="en-US" dirty="0">
                <a:latin typeface="Trebuchet MS" charset="0"/>
              </a:rPr>
              <a:t> = 1 (</a:t>
            </a:r>
            <a:r>
              <a:rPr lang="en-US" altLang="en-US" i="1" dirty="0">
                <a:latin typeface="Trebuchet MS" charset="0"/>
              </a:rPr>
              <a:t>normalization</a:t>
            </a:r>
            <a:r>
              <a:rPr lang="en-US" altLang="en-US" dirty="0">
                <a:latin typeface="Trebuchet MS" charset="0"/>
              </a:rPr>
              <a:t>)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y = 2/5, a = 2/5, m = 1/5</a:t>
            </a:r>
          </a:p>
          <a:p>
            <a:pPr eaLnBrk="1" hangingPunct="1"/>
            <a:endParaRPr lang="en-US" altLang="en-US" dirty="0">
              <a:latin typeface="Trebuchet MS" charset="0"/>
            </a:endParaRPr>
          </a:p>
          <a:p>
            <a:pPr eaLnBrk="1" hangingPunct="1"/>
            <a:r>
              <a:rPr lang="en-US" altLang="en-US" dirty="0">
                <a:latin typeface="Trebuchet MS" charset="0"/>
              </a:rPr>
              <a:t>Gaussian elimination works for small examples, but we need a better method for large graphs. </a:t>
            </a:r>
          </a:p>
          <a:p>
            <a:pPr lvl="1"/>
            <a:r>
              <a:rPr lang="en-US" altLang="en-US" dirty="0">
                <a:latin typeface="Trebuchet MS" charset="0"/>
              </a:rPr>
              <a:t>We need to use </a:t>
            </a:r>
            <a:r>
              <a:rPr lang="en-US" altLang="en-US" i="1" dirty="0">
                <a:solidFill>
                  <a:srgbClr val="FF0000"/>
                </a:solidFill>
                <a:latin typeface="Trebuchet MS" charset="0"/>
              </a:rPr>
              <a:t>relaxation</a:t>
            </a:r>
            <a:r>
              <a:rPr lang="en-US" altLang="en-US" dirty="0">
                <a:latin typeface="Trebuchet MS" charset="0"/>
              </a:rPr>
              <a:t> (= iterative solution, e.g., power iteration)</a:t>
            </a:r>
          </a:p>
        </p:txBody>
      </p:sp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37C310-B613-004B-A0A2-59C820757911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229350" cy="787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rebuchet MS" charset="0"/>
              </a:rPr>
              <a:t>Transition Probability Matrix 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886700" cy="47640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>
                <a:latin typeface="Trebuchet MS" charset="0"/>
              </a:rPr>
              <a:t>Matrix </a:t>
            </a:r>
            <a:r>
              <a:rPr lang="en-US" altLang="en-US" b="1" dirty="0">
                <a:latin typeface="Trebuchet MS" charset="0"/>
              </a:rPr>
              <a:t>M  </a:t>
            </a:r>
            <a:r>
              <a:rPr lang="en-US" altLang="en-US" dirty="0">
                <a:latin typeface="Trebuchet MS" charset="0"/>
              </a:rPr>
              <a:t>is a square matrix that has one row and one column for each web page</a:t>
            </a:r>
          </a:p>
          <a:p>
            <a:pPr marL="0" indent="0" eaLnBrk="1" hangingPunct="1">
              <a:buNone/>
              <a:defRPr/>
            </a:pPr>
            <a:endParaRPr lang="en-US" altLang="en-US" dirty="0">
              <a:latin typeface="Trebuchet MS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rgbClr val="D60093"/>
                </a:solidFill>
                <a:latin typeface="Trebuchet MS" charset="0"/>
              </a:rPr>
              <a:t>Suppose page </a:t>
            </a:r>
            <a:r>
              <a:rPr lang="en-US" altLang="en-US" dirty="0" err="1">
                <a:latin typeface="Trebuchet MS" charset="0"/>
              </a:rPr>
              <a:t>i</a:t>
            </a:r>
            <a:r>
              <a:rPr lang="en-US" altLang="en-US" dirty="0">
                <a:latin typeface="Trebuchet MS" charset="0"/>
              </a:rPr>
              <a:t> </a:t>
            </a:r>
            <a:r>
              <a:rPr lang="en-US" altLang="en-US" dirty="0">
                <a:solidFill>
                  <a:srgbClr val="D60093"/>
                </a:solidFill>
                <a:latin typeface="Trebuchet MS" charset="0"/>
              </a:rPr>
              <a:t>has</a:t>
            </a:r>
            <a:r>
              <a:rPr lang="en-US" altLang="en-US" dirty="0">
                <a:latin typeface="Trebuchet MS" charset="0"/>
              </a:rPr>
              <a:t> </a:t>
            </a:r>
            <a:r>
              <a:rPr lang="en-US" altLang="en-US" sz="2400" i="1" dirty="0">
                <a:latin typeface="Trebuchet MS" charset="0"/>
                <a:ea typeface="Trebuchet MS" charset="0"/>
                <a:cs typeface="Trebuchet MS" charset="0"/>
              </a:rPr>
              <a:t>n</a:t>
            </a:r>
            <a:r>
              <a:rPr lang="en-US" altLang="en-US" i="1" dirty="0">
                <a:latin typeface="Trebuchet MS" charset="0"/>
              </a:rPr>
              <a:t> </a:t>
            </a:r>
            <a:r>
              <a:rPr lang="en-US" altLang="en-US" dirty="0">
                <a:solidFill>
                  <a:srgbClr val="D60093"/>
                </a:solidFill>
                <a:latin typeface="Trebuchet MS" charset="0"/>
              </a:rPr>
              <a:t>outgoing links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Trebuchet MS" charset="0"/>
              </a:rPr>
              <a:t>If </a:t>
            </a:r>
            <a:r>
              <a:rPr lang="en-US" altLang="en-US" sz="2800" i="1" dirty="0" err="1">
                <a:latin typeface="Trebuchet MS" charset="0"/>
              </a:rPr>
              <a:t>i</a:t>
            </a:r>
            <a:r>
              <a:rPr lang="en-US" altLang="en-US" sz="2800" i="1" dirty="0">
                <a:latin typeface="Trebuchet MS" charset="0"/>
              </a:rPr>
              <a:t> links to j</a:t>
            </a:r>
            <a:r>
              <a:rPr lang="en-US" altLang="en-US" sz="2800" dirty="0">
                <a:latin typeface="Trebuchet MS" charset="0"/>
              </a:rPr>
              <a:t>, then </a:t>
            </a:r>
            <a:r>
              <a:rPr lang="en-US" altLang="en-US" sz="2800" dirty="0" err="1">
                <a:latin typeface="Trebuchet MS" charset="0"/>
              </a:rPr>
              <a:t>M</a:t>
            </a:r>
            <a:r>
              <a:rPr lang="en-US" altLang="en-US" sz="2800" baseline="-25000" dirty="0" err="1">
                <a:latin typeface="Trebuchet MS" charset="0"/>
              </a:rPr>
              <a:t>ij</a:t>
            </a:r>
            <a:r>
              <a:rPr lang="en-US" altLang="en-US" sz="2800" dirty="0">
                <a:latin typeface="Trebuchet MS" charset="0"/>
              </a:rPr>
              <a:t>=1/</a:t>
            </a:r>
            <a:r>
              <a:rPr lang="en-US" altLang="en-US" sz="2800" i="1" dirty="0">
                <a:latin typeface="Trebuchet MS" charset="0"/>
              </a:rPr>
              <a:t>n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Trebuchet MS" charset="0"/>
              </a:rPr>
              <a:t>Else </a:t>
            </a:r>
            <a:r>
              <a:rPr lang="en-US" altLang="en-US" sz="2800" dirty="0" err="1">
                <a:latin typeface="Trebuchet MS" charset="0"/>
              </a:rPr>
              <a:t>M</a:t>
            </a:r>
            <a:r>
              <a:rPr lang="en-US" altLang="en-US" sz="2800" baseline="-25000" dirty="0" err="1">
                <a:latin typeface="Trebuchet MS" charset="0"/>
              </a:rPr>
              <a:t>ij</a:t>
            </a:r>
            <a:r>
              <a:rPr lang="en-US" altLang="en-US" sz="2800" dirty="0">
                <a:latin typeface="Trebuchet MS" charset="0"/>
              </a:rPr>
              <a:t>=0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sz="2800" dirty="0">
              <a:latin typeface="Trebuchet MS" charset="0"/>
            </a:endParaRPr>
          </a:p>
          <a:p>
            <a:pPr eaLnBrk="1" hangingPunct="1">
              <a:defRPr/>
            </a:pPr>
            <a:r>
              <a:rPr lang="en-US" altLang="en-US" b="1" dirty="0">
                <a:latin typeface="Trebuchet MS" charset="0"/>
              </a:rPr>
              <a:t>M</a:t>
            </a:r>
            <a:r>
              <a:rPr lang="en-US" altLang="en-US" dirty="0">
                <a:latin typeface="Trebuchet MS" charset="0"/>
              </a:rPr>
              <a:t> is a </a:t>
            </a:r>
            <a:r>
              <a:rPr lang="en-US" altLang="en-US" b="1" dirty="0">
                <a:latin typeface="Trebuchet MS" charset="0"/>
              </a:rPr>
              <a:t>row stochastic matrix</a:t>
            </a:r>
          </a:p>
          <a:p>
            <a:pPr lvl="1" eaLnBrk="1" hangingPunct="1">
              <a:defRPr/>
            </a:pPr>
            <a:r>
              <a:rPr lang="en-US" altLang="en-US" dirty="0">
                <a:latin typeface="Trebuchet MS" charset="0"/>
              </a:rPr>
              <a:t>Rows sum to 1 </a:t>
            </a:r>
            <a:r>
              <a:rPr lang="en-US" altLang="en-US" sz="1800" dirty="0">
                <a:solidFill>
                  <a:srgbClr val="D60093"/>
                </a:solidFill>
                <a:latin typeface="Trebuchet MS" charset="0"/>
              </a:rPr>
              <a:t>(be careful, with some authors columns sum to 1)</a:t>
            </a:r>
            <a:endParaRPr lang="en-US" altLang="en-US" dirty="0">
              <a:solidFill>
                <a:srgbClr val="D60093"/>
              </a:solidFill>
              <a:latin typeface="Trebuchet MS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dirty="0">
              <a:latin typeface="Trebuchet MS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Trebuchet MS" charset="0"/>
              </a:rPr>
              <a:t>Suppose </a:t>
            </a:r>
            <a:r>
              <a:rPr lang="en-US" altLang="en-US" b="1" dirty="0">
                <a:latin typeface="Trebuchet MS" charset="0"/>
              </a:rPr>
              <a:t>r</a:t>
            </a:r>
            <a:r>
              <a:rPr lang="en-US" altLang="en-US" dirty="0">
                <a:latin typeface="Trebuchet MS" charset="0"/>
              </a:rPr>
              <a:t> is a vector with one entry per web page</a:t>
            </a:r>
          </a:p>
          <a:p>
            <a:pPr lvl="1" eaLnBrk="1" hangingPunct="1">
              <a:defRPr/>
            </a:pPr>
            <a:r>
              <a:rPr lang="en-US" altLang="en-US" sz="2400" dirty="0" err="1">
                <a:solidFill>
                  <a:srgbClr val="D60093"/>
                </a:solidFill>
                <a:latin typeface="Trebuchet MS" charset="0"/>
                <a:ea typeface="Trebuchet MS" charset="0"/>
                <a:cs typeface="Trebuchet MS" charset="0"/>
              </a:rPr>
              <a:t>r</a:t>
            </a:r>
            <a:r>
              <a:rPr lang="en-US" altLang="en-US" sz="2400" baseline="-25000" dirty="0" err="1">
                <a:solidFill>
                  <a:srgbClr val="D60093"/>
                </a:solidFill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 is the </a:t>
            </a:r>
            <a:r>
              <a:rPr lang="en-US" altLang="en-US" sz="2400" b="1" dirty="0">
                <a:latin typeface="Trebuchet MS" charset="0"/>
                <a:ea typeface="Trebuchet MS" charset="0"/>
                <a:cs typeface="Trebuchet MS" charset="0"/>
              </a:rPr>
              <a:t>importance score</a:t>
            </a: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 of page </a:t>
            </a:r>
            <a:r>
              <a:rPr lang="en-US" altLang="en-US" sz="2400" dirty="0" err="1">
                <a:latin typeface="Trebuchet MS" charset="0"/>
                <a:ea typeface="Trebuchet MS" charset="0"/>
                <a:cs typeface="Trebuchet MS" charset="0"/>
              </a:rPr>
              <a:t>i</a:t>
            </a:r>
            <a:endParaRPr lang="en-US" altLang="en-US" sz="2400" dirty="0">
              <a:latin typeface="Trebuchet MS" charset="0"/>
              <a:ea typeface="Trebuchet MS" charset="0"/>
              <a:cs typeface="Trebuchet MS" charset="0"/>
            </a:endParaRPr>
          </a:p>
          <a:p>
            <a:pPr lvl="1" eaLnBrk="1" hangingPunct="1">
              <a:defRPr/>
            </a:pPr>
            <a:r>
              <a:rPr lang="en-US" altLang="en-US" sz="2400" dirty="0">
                <a:latin typeface="Trebuchet MS" charset="0"/>
                <a:ea typeface="Trebuchet MS" charset="0"/>
                <a:cs typeface="Trebuchet MS" charset="0"/>
              </a:rPr>
              <a:t>Call it the </a:t>
            </a:r>
            <a:r>
              <a:rPr lang="en-US" altLang="en-US" sz="2400" b="1" dirty="0">
                <a:latin typeface="Trebuchet MS" charset="0"/>
                <a:ea typeface="Trebuchet MS" charset="0"/>
                <a:cs typeface="Trebuchet MS" charset="0"/>
              </a:rPr>
              <a:t>rank vector</a:t>
            </a:r>
          </a:p>
        </p:txBody>
      </p:sp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244BE6-EA78-1F46-9ACF-562212EA746A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84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84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4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Example</a:t>
            </a:r>
          </a:p>
        </p:txBody>
      </p:sp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825F74-04E9-6F49-892A-0C4224D8EBA9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0" y="3022104"/>
            <a:ext cx="2465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charset="0"/>
              </a:rPr>
              <a:t>y    ½   ½   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charset="0"/>
              </a:rPr>
              <a:t>a    ½   0    ½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charset="0"/>
              </a:rPr>
              <a:t>m    0   1    0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105400" y="2564904"/>
            <a:ext cx="181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Verdana" charset="0"/>
              </a:rPr>
              <a:t>y    a     m</a:t>
            </a:r>
          </a:p>
        </p:txBody>
      </p:sp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5633789" y="121095"/>
            <a:ext cx="3276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Monotype Sorts" charset="2"/>
              <a:buNone/>
            </a:pP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y</a:t>
            </a:r>
            <a:r>
              <a:rPr lang="en-US" altLang="en-US" dirty="0">
                <a:latin typeface="Tahoma" charset="0"/>
                <a:ea typeface="Tahoma" charset="0"/>
                <a:cs typeface="Tahoma" charset="0"/>
              </a:rPr>
              <a:t>  = </a:t>
            </a: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y </a:t>
            </a:r>
            <a:r>
              <a:rPr lang="en-US" altLang="en-US" dirty="0">
                <a:latin typeface="Tahoma" charset="0"/>
                <a:ea typeface="Tahoma" charset="0"/>
                <a:cs typeface="Tahoma" charset="0"/>
              </a:rPr>
              <a:t>/2 + </a:t>
            </a: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a </a:t>
            </a:r>
            <a:r>
              <a:rPr lang="en-US" altLang="en-US" dirty="0">
                <a:latin typeface="Tahoma" charset="0"/>
                <a:ea typeface="Tahoma" charset="0"/>
                <a:cs typeface="Tahoma" charset="0"/>
              </a:rPr>
              <a:t>/2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Monotype Sorts" charset="2"/>
              <a:buNone/>
            </a:pP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a</a:t>
            </a:r>
            <a:r>
              <a:rPr lang="en-US" altLang="en-US" dirty="0">
                <a:latin typeface="Tahoma" charset="0"/>
                <a:ea typeface="Tahoma" charset="0"/>
                <a:cs typeface="Tahoma" charset="0"/>
              </a:rPr>
              <a:t>  = </a:t>
            </a: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y </a:t>
            </a:r>
            <a:r>
              <a:rPr lang="en-US" altLang="en-US" dirty="0">
                <a:latin typeface="Tahoma" charset="0"/>
                <a:ea typeface="Tahoma" charset="0"/>
                <a:cs typeface="Tahoma" charset="0"/>
              </a:rPr>
              <a:t>/2 + </a:t>
            </a: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m</a:t>
            </a:r>
            <a:endParaRPr lang="en-US" altLang="en-US" dirty="0">
              <a:latin typeface="Tahoma" charset="0"/>
              <a:ea typeface="Tahoma" charset="0"/>
              <a:cs typeface="Tahoma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rgbClr val="CC00CC"/>
              </a:buClr>
              <a:buFont typeface="Monotype Sorts" charset="2"/>
              <a:buNone/>
            </a:pP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m</a:t>
            </a:r>
            <a:r>
              <a:rPr lang="en-US" altLang="en-US" dirty="0">
                <a:latin typeface="Tahoma" charset="0"/>
                <a:ea typeface="Tahoma" charset="0"/>
                <a:cs typeface="Tahoma" charset="0"/>
              </a:rPr>
              <a:t> = </a:t>
            </a:r>
            <a:r>
              <a:rPr lang="en-US" altLang="en-US" i="1" dirty="0">
                <a:latin typeface="Tahoma" charset="0"/>
                <a:ea typeface="Tahoma" charset="0"/>
                <a:cs typeface="Tahoma" charset="0"/>
              </a:rPr>
              <a:t>a </a:t>
            </a:r>
            <a:r>
              <a:rPr lang="en-US" altLang="en-US" dirty="0">
                <a:latin typeface="Tahoma" charset="0"/>
                <a:ea typeface="Tahoma" charset="0"/>
                <a:cs typeface="Tahoma" charset="0"/>
              </a:rPr>
              <a:t>/2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1905000" y="22098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charset="0"/>
              </a:rPr>
              <a:t>Yahoo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3276600" y="4543425"/>
            <a:ext cx="1524000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charset="0"/>
              </a:rPr>
              <a:t>Microsoft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57200" y="4572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charset="0"/>
              </a:rPr>
              <a:t>Amazon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914400" y="28194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1524000" y="29718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1676400" y="4800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1676400" y="5105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78" name="AutoShape 14"/>
          <p:cNvCxnSpPr>
            <a:cxnSpLocks noChangeShapeType="1"/>
            <a:stCxn id="36871" idx="6"/>
            <a:endCxn id="36871" idx="2"/>
          </p:cNvCxnSpPr>
          <p:nvPr/>
        </p:nvCxnSpPr>
        <p:spPr bwMode="auto">
          <a:xfrm flipH="1">
            <a:off x="1905000" y="25908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492250" y="2514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charset="0"/>
              </a:rPr>
              <a:t>y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050925" y="5381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657600" y="530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m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270125" y="3400425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y/2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352800" y="21336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y/2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990600" y="3276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a/2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346325" y="51530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a/2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422525" y="43148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m</a:t>
            </a: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5129213" y="3031629"/>
            <a:ext cx="1828800" cy="1143000"/>
          </a:xfrm>
          <a:prstGeom prst="bracketPai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Verdana" charset="0"/>
            </a:endParaRPr>
          </a:p>
        </p:txBody>
      </p:sp>
      <p:sp>
        <p:nvSpPr>
          <p:cNvPr id="36888" name="TextBox 1"/>
          <p:cNvSpPr txBox="1">
            <a:spLocks noChangeArrowheads="1"/>
          </p:cNvSpPr>
          <p:nvPr/>
        </p:nvSpPr>
        <p:spPr bwMode="auto">
          <a:xfrm>
            <a:off x="7148513" y="3264992"/>
            <a:ext cx="1114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Verdana" charset="0"/>
              </a:rPr>
              <a:t>= M</a:t>
            </a:r>
          </a:p>
        </p:txBody>
      </p:sp>
      <p:sp>
        <p:nvSpPr>
          <p:cNvPr id="36889" name="Double Bracket 25"/>
          <p:cNvSpPr>
            <a:spLocks noChangeArrowheads="1"/>
          </p:cNvSpPr>
          <p:nvPr/>
        </p:nvSpPr>
        <p:spPr bwMode="auto">
          <a:xfrm>
            <a:off x="5148263" y="3047504"/>
            <a:ext cx="1728787" cy="1223963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Verdan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Walks on the Web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518596" cy="4114800"/>
          </a:xfrm>
        </p:spPr>
        <p:txBody>
          <a:bodyPr>
            <a:normAutofit/>
          </a:bodyPr>
          <a:lstStyle/>
          <a:p>
            <a:endParaRPr lang="en-US" altLang="en-US" sz="280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Suppose </a:t>
            </a:r>
            <a:r>
              <a:rPr lang="en-US" altLang="en-US" sz="2800" b="1" dirty="0">
                <a:latin typeface="Trebuchet MS" charset="0"/>
                <a:ea typeface="Trebuchet MS" charset="0"/>
                <a:cs typeface="Trebuchet MS" charset="0"/>
              </a:rPr>
              <a:t>v</a:t>
            </a:r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 is a vector whose </a:t>
            </a:r>
            <a:r>
              <a:rPr lang="en-US" altLang="en-US" sz="2800" i="1" dirty="0" err="1"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altLang="en-US" sz="2800" baseline="30000" dirty="0" err="1">
                <a:latin typeface="Trebuchet MS" charset="0"/>
                <a:ea typeface="Trebuchet MS" charset="0"/>
                <a:cs typeface="Trebuchet MS" charset="0"/>
              </a:rPr>
              <a:t>th</a:t>
            </a:r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 component is the probability that a random surfer is at page </a:t>
            </a:r>
            <a:r>
              <a:rPr lang="en-US" altLang="en-US" sz="2800" i="1" dirty="0" err="1"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 at a certain time.</a:t>
            </a:r>
          </a:p>
          <a:p>
            <a:endParaRPr lang="en-US" altLang="en-US" sz="280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If a surfer chooses a successor page from page </a:t>
            </a:r>
            <a:r>
              <a:rPr lang="en-US" altLang="en-US" sz="2800" i="1" dirty="0" err="1"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 at random, the probability distribution for surfers is then given by the product   </a:t>
            </a:r>
            <a:r>
              <a:rPr lang="en-US" altLang="en-US" sz="2800" b="1" dirty="0">
                <a:solidFill>
                  <a:srgbClr val="D60093"/>
                </a:solidFill>
                <a:latin typeface="Trebuchet MS" charset="0"/>
                <a:ea typeface="Trebuchet MS" charset="0"/>
                <a:cs typeface="Trebuchet MS" charset="0"/>
              </a:rPr>
              <a:t>v * </a:t>
            </a:r>
            <a:r>
              <a:rPr lang="en-US" altLang="en-US" sz="2800" dirty="0">
                <a:solidFill>
                  <a:srgbClr val="D60093"/>
                </a:solidFill>
                <a:latin typeface="Verdana" charset="0"/>
              </a:rPr>
              <a:t>M</a:t>
            </a:r>
            <a:r>
              <a:rPr lang="en-US" altLang="en-US" sz="2800" dirty="0">
                <a:latin typeface="Trebuchet MS" charset="0"/>
                <a:ea typeface="Trebuchet MS" charset="0"/>
                <a:cs typeface="Trebuchet MS" charset="0"/>
              </a:rPr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4C4CC389-C375-439D-B64B-E6BA0825FB27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30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5543550" cy="777874"/>
          </a:xfrm>
        </p:spPr>
        <p:txBody>
          <a:bodyPr>
            <a:normAutofit/>
          </a:bodyPr>
          <a:lstStyle/>
          <a:p>
            <a:r>
              <a:rPr lang="en-US" altLang="en-US" dirty="0"/>
              <a:t>Simulating a Random Walk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239000" cy="44958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Start with the vector </a:t>
            </a:r>
            <a:r>
              <a:rPr lang="en-US" altLang="en-US" sz="2400" b="1" dirty="0"/>
              <a:t>v</a:t>
            </a:r>
            <a:r>
              <a:rPr lang="en-US" altLang="en-US" sz="2400" dirty="0"/>
              <a:t>  = [1, 1,…, 1] representing the idea that each Web page is given one unit of </a:t>
            </a:r>
            <a:r>
              <a:rPr lang="en-US" altLang="en-US" sz="2400" i="1" dirty="0">
                <a:solidFill>
                  <a:srgbClr val="FF0066"/>
                </a:solidFill>
              </a:rPr>
              <a:t>importance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000" dirty="0">
                <a:solidFill>
                  <a:srgbClr val="0070C0"/>
                </a:solidFill>
              </a:rPr>
              <a:t>Note</a:t>
            </a:r>
            <a:r>
              <a:rPr lang="en-US" altLang="en-US" sz="2000" dirty="0"/>
              <a:t>: it is more common to start with each vector element = 1/N, where N is the number of Web pages and to keep the sum of the elements at 1.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Repeatedly multiply vector </a:t>
            </a:r>
            <a:r>
              <a:rPr lang="en-US" altLang="en-US" sz="2400" b="1" dirty="0"/>
              <a:t>v</a:t>
            </a:r>
            <a:r>
              <a:rPr lang="en-US" altLang="en-US" sz="2400" dirty="0"/>
              <a:t> with matrix </a:t>
            </a:r>
            <a:r>
              <a:rPr lang="en-US" altLang="en-US" sz="2400" dirty="0">
                <a:latin typeface="Verdana" charset="0"/>
              </a:rPr>
              <a:t>M</a:t>
            </a:r>
            <a:r>
              <a:rPr lang="en-US" altLang="en-US" sz="2400" dirty="0"/>
              <a:t>, allowing the importance to flow like a random walk.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About 10 iterations is sufficient to estimate the limiting solution.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0EA85D3F-2C81-45FE-B6D5-D62FD07D0CB0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6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3932" y="116632"/>
            <a:ext cx="7886700" cy="9032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charset="0"/>
              </a:rPr>
              <a:t>Power Iteration Solution</a:t>
            </a:r>
          </a:p>
        </p:txBody>
      </p:sp>
      <p:sp>
        <p:nvSpPr>
          <p:cNvPr id="3891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8132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160D3C-CB36-4744-B79A-BD52BEE24E80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2171700" y="1219200"/>
            <a:ext cx="1057275" cy="66833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Yahoo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360738" y="3352800"/>
            <a:ext cx="1363662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Microsoft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914400" y="3294063"/>
            <a:ext cx="1058863" cy="66833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charset="0"/>
              </a:rPr>
              <a:t>Amazon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1311275" y="1754188"/>
            <a:ext cx="925513" cy="1539875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1839913" y="1887538"/>
            <a:ext cx="860425" cy="14732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1973263" y="3494088"/>
            <a:ext cx="1387475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973263" y="3762375"/>
            <a:ext cx="1387475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2" name="AutoShape 10"/>
          <p:cNvCxnSpPr>
            <a:cxnSpLocks noChangeShapeType="1"/>
            <a:stCxn id="38915" idx="6"/>
            <a:endCxn id="38915" idx="2"/>
          </p:cNvCxnSpPr>
          <p:nvPr/>
        </p:nvCxnSpPr>
        <p:spPr bwMode="auto">
          <a:xfrm flipH="1">
            <a:off x="2171700" y="1554163"/>
            <a:ext cx="1057275" cy="1587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928687" y="4360863"/>
            <a:ext cx="47863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Verdana" charset="0"/>
              </a:rPr>
              <a:t>(1/3 1/3 1/3)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Verdana" charset="0"/>
              </a:rPr>
              <a:t>(1/3 1/3 1/3)</a:t>
            </a:r>
            <a:r>
              <a:rPr lang="en-US" altLang="en-US" sz="2000" b="1" dirty="0">
                <a:latin typeface="Verdana" charset="0"/>
              </a:rPr>
              <a:t>M </a:t>
            </a:r>
            <a:r>
              <a:rPr lang="en-US" altLang="en-US" sz="2000" dirty="0">
                <a:latin typeface="Verdana" charset="0"/>
              </a:rPr>
              <a:t>= (1/3 1/2 1/6)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Verdana" charset="0"/>
              </a:rPr>
              <a:t>(1/3 1/2 1/6)</a:t>
            </a:r>
            <a:r>
              <a:rPr lang="en-US" altLang="en-US" sz="2000" b="1" dirty="0">
                <a:latin typeface="Verdana" charset="0"/>
              </a:rPr>
              <a:t>M </a:t>
            </a:r>
            <a:r>
              <a:rPr lang="en-US" altLang="en-US" sz="2000" dirty="0">
                <a:latin typeface="Verdana" charset="0"/>
              </a:rPr>
              <a:t>= (5/12 1/3 1/4)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Verdana" charset="0"/>
              </a:rPr>
              <a:t>(5/12 1/3 1/4)</a:t>
            </a:r>
            <a:r>
              <a:rPr lang="en-US" altLang="en-US" sz="2000" b="1" dirty="0">
                <a:latin typeface="Verdana" charset="0"/>
              </a:rPr>
              <a:t>M </a:t>
            </a:r>
            <a:r>
              <a:rPr lang="en-US" altLang="en-US" sz="2000" dirty="0">
                <a:latin typeface="Verdana" charset="0"/>
              </a:rPr>
              <a:t>= (3/8 11/24 1/6)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Verdana" charset="0"/>
              </a:rPr>
              <a:t>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Verdana" charset="0"/>
              </a:rPr>
              <a:t>(2/5 2/5 1/5)</a:t>
            </a:r>
          </a:p>
        </p:txBody>
      </p:sp>
      <p:sp>
        <p:nvSpPr>
          <p:cNvPr id="38924" name="Text Box 3"/>
          <p:cNvSpPr txBox="1">
            <a:spLocks noChangeArrowheads="1"/>
          </p:cNvSpPr>
          <p:nvPr/>
        </p:nvSpPr>
        <p:spPr bwMode="auto">
          <a:xfrm>
            <a:off x="4495800" y="1819275"/>
            <a:ext cx="2465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Verdana" charset="0"/>
              </a:rPr>
              <a:t>y    ½   ½   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Verdana" charset="0"/>
              </a:rPr>
              <a:t>a    ½   0    ½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Verdana" charset="0"/>
              </a:rPr>
              <a:t>m    0   1    0</a:t>
            </a:r>
          </a:p>
        </p:txBody>
      </p:sp>
      <p:sp>
        <p:nvSpPr>
          <p:cNvPr id="38925" name="Text Box 4"/>
          <p:cNvSpPr txBox="1">
            <a:spLocks noChangeArrowheads="1"/>
          </p:cNvSpPr>
          <p:nvPr/>
        </p:nvSpPr>
        <p:spPr bwMode="auto">
          <a:xfrm>
            <a:off x="5029200" y="1362075"/>
            <a:ext cx="181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Verdana" charset="0"/>
              </a:rPr>
              <a:t>y    a     m</a:t>
            </a:r>
          </a:p>
        </p:txBody>
      </p:sp>
      <p:sp>
        <p:nvSpPr>
          <p:cNvPr id="38926" name="Text Box 6"/>
          <p:cNvSpPr txBox="1">
            <a:spLocks noChangeArrowheads="1"/>
          </p:cNvSpPr>
          <p:nvPr/>
        </p:nvSpPr>
        <p:spPr bwMode="auto">
          <a:xfrm>
            <a:off x="5029200" y="3707467"/>
            <a:ext cx="3477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Verdana" charset="0"/>
              </a:rPr>
              <a:t>       v M</a:t>
            </a:r>
            <a:r>
              <a:rPr lang="en-US" altLang="en-US" dirty="0">
                <a:latin typeface="Verdana" charset="0"/>
              </a:rPr>
              <a:t> = </a:t>
            </a:r>
            <a:r>
              <a:rPr lang="en-US" altLang="en-US" b="1" dirty="0">
                <a:latin typeface="Verdana" charset="0"/>
              </a:rPr>
              <a:t>v’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latin typeface="Verdana" charset="0"/>
              </a:rPr>
              <a:t>(y a m)</a:t>
            </a:r>
            <a:r>
              <a:rPr lang="en-US" altLang="en-US" b="1" dirty="0">
                <a:latin typeface="Verdana" charset="0"/>
              </a:rPr>
              <a:t>M </a:t>
            </a:r>
            <a:r>
              <a:rPr lang="en-US" altLang="en-US" dirty="0">
                <a:latin typeface="Verdana" charset="0"/>
              </a:rPr>
              <a:t>=</a:t>
            </a:r>
            <a:r>
              <a:rPr lang="en-US" altLang="en-US" b="1" dirty="0">
                <a:latin typeface="Verdana" charset="0"/>
              </a:rPr>
              <a:t> </a:t>
            </a:r>
            <a:r>
              <a:rPr lang="en-US" altLang="en-US" dirty="0">
                <a:latin typeface="Verdana" charset="0"/>
              </a:rPr>
              <a:t>(y a m)’ </a:t>
            </a:r>
            <a:endParaRPr lang="en-US" altLang="en-US" b="1" dirty="0">
              <a:latin typeface="Verdana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latin typeface="Verdana" charset="0"/>
            </a:endParaRPr>
          </a:p>
        </p:txBody>
      </p:sp>
      <p:sp>
        <p:nvSpPr>
          <p:cNvPr id="38927" name="AutoShape 23"/>
          <p:cNvSpPr>
            <a:spLocks noChangeArrowheads="1"/>
          </p:cNvSpPr>
          <p:nvPr/>
        </p:nvSpPr>
        <p:spPr bwMode="auto">
          <a:xfrm>
            <a:off x="5053013" y="1828800"/>
            <a:ext cx="1828800" cy="1143000"/>
          </a:xfrm>
          <a:prstGeom prst="bracketPai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Verdana" charset="0"/>
            </a:endParaRPr>
          </a:p>
        </p:txBody>
      </p:sp>
      <p:sp>
        <p:nvSpPr>
          <p:cNvPr id="38928" name="TextBox 20"/>
          <p:cNvSpPr txBox="1">
            <a:spLocks noChangeArrowheads="1"/>
          </p:cNvSpPr>
          <p:nvPr/>
        </p:nvSpPr>
        <p:spPr bwMode="auto">
          <a:xfrm>
            <a:off x="7072313" y="2062163"/>
            <a:ext cx="1114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Verdana" charset="0"/>
              </a:rPr>
              <a:t>= M</a:t>
            </a:r>
          </a:p>
        </p:txBody>
      </p:sp>
      <p:sp>
        <p:nvSpPr>
          <p:cNvPr id="38929" name="Double Bracket 21"/>
          <p:cNvSpPr>
            <a:spLocks noChangeArrowheads="1"/>
          </p:cNvSpPr>
          <p:nvPr/>
        </p:nvSpPr>
        <p:spPr bwMode="auto">
          <a:xfrm>
            <a:off x="5072063" y="1844675"/>
            <a:ext cx="1728787" cy="1223963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Verdan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Surfers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EAA19CE3-1784-4043-8898-1B80856E4FF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9402" name="AutoShape 10"/>
          <p:cNvCxnSpPr>
            <a:cxnSpLocks noChangeShapeType="1"/>
            <a:stCxn id="59395" idx="6"/>
            <a:endCxn id="59395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8580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25146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Oval 19"/>
          <p:cNvSpPr>
            <a:spLocks noChangeArrowheads="1"/>
          </p:cNvSpPr>
          <p:nvPr/>
        </p:nvSpPr>
        <p:spPr bwMode="auto">
          <a:xfrm>
            <a:off x="32004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Oval 20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Oval 21"/>
          <p:cNvSpPr>
            <a:spLocks noChangeArrowheads="1"/>
          </p:cNvSpPr>
          <p:nvPr/>
        </p:nvSpPr>
        <p:spPr bwMode="auto">
          <a:xfrm>
            <a:off x="27432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Oval 22"/>
          <p:cNvSpPr>
            <a:spLocks noChangeArrowheads="1"/>
          </p:cNvSpPr>
          <p:nvPr/>
        </p:nvSpPr>
        <p:spPr bwMode="auto">
          <a:xfrm>
            <a:off x="22098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Oval 23"/>
          <p:cNvSpPr>
            <a:spLocks noChangeArrowheads="1"/>
          </p:cNvSpPr>
          <p:nvPr/>
        </p:nvSpPr>
        <p:spPr bwMode="auto">
          <a:xfrm>
            <a:off x="19812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Oval 24"/>
          <p:cNvSpPr>
            <a:spLocks noChangeArrowheads="1"/>
          </p:cNvSpPr>
          <p:nvPr/>
        </p:nvSpPr>
        <p:spPr bwMode="auto">
          <a:xfrm>
            <a:off x="17526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Oval 25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Oval 26"/>
          <p:cNvSpPr>
            <a:spLocks noChangeArrowheads="1"/>
          </p:cNvSpPr>
          <p:nvPr/>
        </p:nvSpPr>
        <p:spPr bwMode="auto">
          <a:xfrm>
            <a:off x="15240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Oval 27"/>
          <p:cNvSpPr>
            <a:spLocks noChangeArrowheads="1"/>
          </p:cNvSpPr>
          <p:nvPr/>
        </p:nvSpPr>
        <p:spPr bwMode="auto">
          <a:xfrm>
            <a:off x="17526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Oval 28"/>
          <p:cNvSpPr>
            <a:spLocks noChangeArrowheads="1"/>
          </p:cNvSpPr>
          <p:nvPr/>
        </p:nvSpPr>
        <p:spPr bwMode="auto">
          <a:xfrm>
            <a:off x="1981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Oval 29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Oval 30"/>
          <p:cNvSpPr>
            <a:spLocks noChangeArrowheads="1"/>
          </p:cNvSpPr>
          <p:nvPr/>
        </p:nvSpPr>
        <p:spPr bwMode="auto">
          <a:xfrm>
            <a:off x="12954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Oval 31"/>
          <p:cNvSpPr>
            <a:spLocks noChangeArrowheads="1"/>
          </p:cNvSpPr>
          <p:nvPr/>
        </p:nvSpPr>
        <p:spPr bwMode="auto">
          <a:xfrm>
            <a:off x="12954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Oval 32"/>
          <p:cNvSpPr>
            <a:spLocks noChangeArrowheads="1"/>
          </p:cNvSpPr>
          <p:nvPr/>
        </p:nvSpPr>
        <p:spPr bwMode="auto">
          <a:xfrm>
            <a:off x="70866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Oval 33"/>
          <p:cNvSpPr>
            <a:spLocks noChangeArrowheads="1"/>
          </p:cNvSpPr>
          <p:nvPr/>
        </p:nvSpPr>
        <p:spPr bwMode="auto">
          <a:xfrm>
            <a:off x="73152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Oval 34"/>
          <p:cNvSpPr>
            <a:spLocks noChangeArrowheads="1"/>
          </p:cNvSpPr>
          <p:nvPr/>
        </p:nvSpPr>
        <p:spPr bwMode="auto">
          <a:xfrm>
            <a:off x="75438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Oval 35"/>
          <p:cNvSpPr>
            <a:spLocks noChangeArrowheads="1"/>
          </p:cNvSpPr>
          <p:nvPr/>
        </p:nvSpPr>
        <p:spPr bwMode="auto">
          <a:xfrm>
            <a:off x="77724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Oval 36"/>
          <p:cNvSpPr>
            <a:spLocks noChangeArrowheads="1"/>
          </p:cNvSpPr>
          <p:nvPr/>
        </p:nvSpPr>
        <p:spPr bwMode="auto">
          <a:xfrm>
            <a:off x="68580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9" name="Oval 37"/>
          <p:cNvSpPr>
            <a:spLocks noChangeArrowheads="1"/>
          </p:cNvSpPr>
          <p:nvPr/>
        </p:nvSpPr>
        <p:spPr bwMode="auto">
          <a:xfrm>
            <a:off x="70866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0" name="Oval 38"/>
          <p:cNvSpPr>
            <a:spLocks noChangeArrowheads="1"/>
          </p:cNvSpPr>
          <p:nvPr/>
        </p:nvSpPr>
        <p:spPr bwMode="auto">
          <a:xfrm>
            <a:off x="73152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1" name="Oval 39"/>
          <p:cNvSpPr>
            <a:spLocks noChangeArrowheads="1"/>
          </p:cNvSpPr>
          <p:nvPr/>
        </p:nvSpPr>
        <p:spPr bwMode="auto">
          <a:xfrm>
            <a:off x="75438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2" name="Oval 40"/>
          <p:cNvSpPr>
            <a:spLocks noChangeArrowheads="1"/>
          </p:cNvSpPr>
          <p:nvPr/>
        </p:nvSpPr>
        <p:spPr bwMode="auto">
          <a:xfrm>
            <a:off x="77724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877BC-7145-0B3C-AB3E-3B7C74000FDE}"/>
              </a:ext>
            </a:extLst>
          </p:cNvPr>
          <p:cNvSpPr txBox="1"/>
          <p:nvPr/>
        </p:nvSpPr>
        <p:spPr>
          <a:xfrm>
            <a:off x="2156415" y="5638800"/>
            <a:ext cx="3764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800" b="1" dirty="0">
                <a:latin typeface="Verdana" charset="0"/>
              </a:rPr>
              <a:t>Importance of the 3 nodes</a:t>
            </a:r>
          </a:p>
          <a:p>
            <a:pPr algn="ctr"/>
            <a:r>
              <a:rPr lang="en-US" altLang="en-US" sz="1800" b="1" dirty="0">
                <a:latin typeface="Verdana" charset="0"/>
              </a:rPr>
              <a:t>(</a:t>
            </a:r>
            <a:r>
              <a:rPr lang="en-US" altLang="en-US" sz="1800" dirty="0">
                <a:latin typeface="Verdana" charset="0"/>
              </a:rPr>
              <a:t>y a </a:t>
            </a:r>
            <a:r>
              <a:rPr lang="en-US" altLang="en-US" dirty="0">
                <a:latin typeface="Verdana" charset="0"/>
              </a:rPr>
              <a:t>m</a:t>
            </a:r>
            <a:r>
              <a:rPr lang="en-US" altLang="en-US" sz="1800" b="1" dirty="0">
                <a:latin typeface="Verdana" charset="0"/>
              </a:rPr>
              <a:t>) = (</a:t>
            </a:r>
            <a:r>
              <a:rPr lang="en-US" altLang="en-US" sz="1800" dirty="0">
                <a:latin typeface="Verdana" charset="0"/>
              </a:rPr>
              <a:t>1/3 </a:t>
            </a:r>
            <a:r>
              <a:rPr lang="en-US" altLang="en-US" dirty="0">
                <a:latin typeface="Verdana" charset="0"/>
              </a:rPr>
              <a:t>1</a:t>
            </a:r>
            <a:r>
              <a:rPr lang="en-US" altLang="en-US" sz="1800" dirty="0">
                <a:latin typeface="Verdana" charset="0"/>
              </a:rPr>
              <a:t>/3 1/3</a:t>
            </a:r>
            <a:r>
              <a:rPr lang="en-US" altLang="en-US" sz="1800" b="1" dirty="0">
                <a:latin typeface="Verdana" charset="0"/>
              </a:rPr>
              <a:t>)</a:t>
            </a:r>
          </a:p>
          <a:p>
            <a:pPr algn="ctr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285897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Surfers</a:t>
            </a: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AADD2A0-1342-423C-A757-234F10FDB9F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426" name="AutoShape 10"/>
          <p:cNvCxnSpPr>
            <a:cxnSpLocks noChangeShapeType="1"/>
            <a:stCxn id="60419" idx="6"/>
            <a:endCxn id="60419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1295400" y="4343400"/>
            <a:ext cx="990600" cy="76200"/>
            <a:chOff x="1584" y="1152"/>
            <a:chExt cx="624" cy="48"/>
          </a:xfrm>
        </p:grpSpPr>
        <p:sp>
          <p:nvSpPr>
            <p:cNvPr id="60433" name="Oval 17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2160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Oval 19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6" name="Oval 20"/>
            <p:cNvSpPr>
              <a:spLocks noChangeArrowheads="1"/>
            </p:cNvSpPr>
            <p:nvPr/>
          </p:nvSpPr>
          <p:spPr bwMode="auto">
            <a:xfrm>
              <a:off x="1872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1728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2514600" y="2286000"/>
            <a:ext cx="990600" cy="76200"/>
            <a:chOff x="816" y="2880"/>
            <a:chExt cx="624" cy="48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960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Oval 24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Oval 25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Oval 26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Oval 27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6858000" y="4724400"/>
            <a:ext cx="990600" cy="76200"/>
            <a:chOff x="816" y="3024"/>
            <a:chExt cx="624" cy="48"/>
          </a:xfrm>
        </p:grpSpPr>
        <p:sp>
          <p:nvSpPr>
            <p:cNvPr id="60445" name="Oval 29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Oval 30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Oval 32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Oval 33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1295400" y="4572000"/>
            <a:ext cx="990600" cy="304800"/>
            <a:chOff x="4320" y="2832"/>
            <a:chExt cx="624" cy="192"/>
          </a:xfrm>
        </p:grpSpPr>
        <p:sp>
          <p:nvSpPr>
            <p:cNvPr id="60451" name="Oval 35"/>
            <p:cNvSpPr>
              <a:spLocks noChangeArrowheads="1"/>
            </p:cNvSpPr>
            <p:nvPr/>
          </p:nvSpPr>
          <p:spPr bwMode="auto">
            <a:xfrm>
              <a:off x="4320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Oval 36"/>
            <p:cNvSpPr>
              <a:spLocks noChangeArrowheads="1"/>
            </p:cNvSpPr>
            <p:nvPr/>
          </p:nvSpPr>
          <p:spPr bwMode="auto">
            <a:xfrm>
              <a:off x="4464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4608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Oval 38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Oval 39"/>
            <p:cNvSpPr>
              <a:spLocks noChangeArrowheads="1"/>
            </p:cNvSpPr>
            <p:nvPr/>
          </p:nvSpPr>
          <p:spPr bwMode="auto">
            <a:xfrm>
              <a:off x="4896" y="2832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40"/>
            <p:cNvSpPr>
              <a:spLocks noChangeArrowheads="1"/>
            </p:cNvSpPr>
            <p:nvPr/>
          </p:nvSpPr>
          <p:spPr bwMode="auto">
            <a:xfrm>
              <a:off x="4320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Oval 41"/>
            <p:cNvSpPr>
              <a:spLocks noChangeArrowheads="1"/>
            </p:cNvSpPr>
            <p:nvPr/>
          </p:nvSpPr>
          <p:spPr bwMode="auto">
            <a:xfrm>
              <a:off x="4464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Oval 42"/>
            <p:cNvSpPr>
              <a:spLocks noChangeArrowheads="1"/>
            </p:cNvSpPr>
            <p:nvPr/>
          </p:nvSpPr>
          <p:spPr bwMode="auto">
            <a:xfrm>
              <a:off x="4608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Oval 43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Oval 44"/>
            <p:cNvSpPr>
              <a:spLocks noChangeArrowheads="1"/>
            </p:cNvSpPr>
            <p:nvPr/>
          </p:nvSpPr>
          <p:spPr bwMode="auto">
            <a:xfrm>
              <a:off x="4896" y="2976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28332E9-E1AB-BC40-1651-718C8C641807}"/>
              </a:ext>
            </a:extLst>
          </p:cNvPr>
          <p:cNvSpPr txBox="1"/>
          <p:nvPr/>
        </p:nvSpPr>
        <p:spPr>
          <a:xfrm>
            <a:off x="1966645" y="5650196"/>
            <a:ext cx="4841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latin typeface="Verdana" charset="0"/>
              </a:rPr>
              <a:t>Importance of the 3 nodes (y a m)</a:t>
            </a:r>
            <a:endParaRPr lang="en-US" altLang="en-US" sz="1800" dirty="0">
              <a:latin typeface="Verdana" charset="0"/>
            </a:endParaRPr>
          </a:p>
          <a:p>
            <a:r>
              <a:rPr lang="en-US" altLang="en-US" sz="1800" dirty="0">
                <a:latin typeface="Verdana" charset="0"/>
              </a:rPr>
              <a:t>(1/3 1/3 1/3)</a:t>
            </a:r>
            <a:r>
              <a:rPr lang="en-US" altLang="en-US" sz="1800" b="1" dirty="0">
                <a:latin typeface="Verdana" charset="0"/>
              </a:rPr>
              <a:t>M </a:t>
            </a:r>
            <a:r>
              <a:rPr lang="en-US" altLang="en-US" sz="1800" dirty="0">
                <a:latin typeface="Verdana" charset="0"/>
              </a:rPr>
              <a:t>= (1/3 1/2 1/6)</a:t>
            </a:r>
          </a:p>
          <a:p>
            <a:endParaRPr lang="en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674C6-3EAD-6DC3-DF73-828148D8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341" y="96678"/>
            <a:ext cx="2809987" cy="13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6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Surfers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3C17A2C5-8648-42F7-89E0-A1EE22EFC7B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50" name="AutoShape 10"/>
          <p:cNvCxnSpPr>
            <a:cxnSpLocks noChangeShapeType="1"/>
            <a:stCxn id="61443" idx="6"/>
            <a:endCxn id="61443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29718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34290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12954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Oval 17"/>
          <p:cNvSpPr>
            <a:spLocks noChangeArrowheads="1"/>
          </p:cNvSpPr>
          <p:nvPr/>
        </p:nvSpPr>
        <p:spPr bwMode="auto">
          <a:xfrm>
            <a:off x="15240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17526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19812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22098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61" name="Group 21"/>
          <p:cNvGrpSpPr>
            <a:grpSpLocks/>
          </p:cNvGrpSpPr>
          <p:nvPr/>
        </p:nvGrpSpPr>
        <p:grpSpPr bwMode="auto">
          <a:xfrm>
            <a:off x="1295400" y="4495800"/>
            <a:ext cx="990600" cy="76200"/>
            <a:chOff x="4320" y="2976"/>
            <a:chExt cx="624" cy="48"/>
          </a:xfrm>
        </p:grpSpPr>
        <p:sp>
          <p:nvSpPr>
            <p:cNvPr id="61462" name="Oval 22"/>
            <p:cNvSpPr>
              <a:spLocks noChangeArrowheads="1"/>
            </p:cNvSpPr>
            <p:nvPr/>
          </p:nvSpPr>
          <p:spPr bwMode="auto">
            <a:xfrm>
              <a:off x="4896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608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5" name="Oval 25"/>
            <p:cNvSpPr>
              <a:spLocks noChangeArrowheads="1"/>
            </p:cNvSpPr>
            <p:nvPr/>
          </p:nvSpPr>
          <p:spPr bwMode="auto">
            <a:xfrm>
              <a:off x="4464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67" name="Group 27"/>
          <p:cNvGrpSpPr>
            <a:grpSpLocks/>
          </p:cNvGrpSpPr>
          <p:nvPr/>
        </p:nvGrpSpPr>
        <p:grpSpPr bwMode="auto">
          <a:xfrm>
            <a:off x="2514600" y="2057400"/>
            <a:ext cx="533400" cy="533400"/>
            <a:chOff x="816" y="2736"/>
            <a:chExt cx="336" cy="336"/>
          </a:xfrm>
        </p:grpSpPr>
        <p:sp>
          <p:nvSpPr>
            <p:cNvPr id="61468" name="Oval 28"/>
            <p:cNvSpPr>
              <a:spLocks noChangeArrowheads="1"/>
            </p:cNvSpPr>
            <p:nvPr/>
          </p:nvSpPr>
          <p:spPr bwMode="auto">
            <a:xfrm>
              <a:off x="816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1104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960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Oval 31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960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4" name="Oval 34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75" name="Group 35"/>
          <p:cNvGrpSpPr>
            <a:grpSpLocks/>
          </p:cNvGrpSpPr>
          <p:nvPr/>
        </p:nvGrpSpPr>
        <p:grpSpPr bwMode="auto">
          <a:xfrm>
            <a:off x="6858000" y="4419600"/>
            <a:ext cx="533400" cy="533400"/>
            <a:chOff x="1104" y="2736"/>
            <a:chExt cx="336" cy="336"/>
          </a:xfrm>
        </p:grpSpPr>
        <p:sp>
          <p:nvSpPr>
            <p:cNvPr id="61476" name="Oval 36"/>
            <p:cNvSpPr>
              <a:spLocks noChangeArrowheads="1"/>
            </p:cNvSpPr>
            <p:nvPr/>
          </p:nvSpPr>
          <p:spPr bwMode="auto">
            <a:xfrm>
              <a:off x="1392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Oval 37"/>
            <p:cNvSpPr>
              <a:spLocks noChangeArrowheads="1"/>
            </p:cNvSpPr>
            <p:nvPr/>
          </p:nvSpPr>
          <p:spPr bwMode="auto">
            <a:xfrm>
              <a:off x="1248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Oval 40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Oval 41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Oval 42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Oval 43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EBB087-6CAE-938C-7160-9DADBE7A0059}"/>
              </a:ext>
            </a:extLst>
          </p:cNvPr>
          <p:cNvSpPr txBox="1"/>
          <p:nvPr/>
        </p:nvSpPr>
        <p:spPr>
          <a:xfrm>
            <a:off x="2196561" y="5548311"/>
            <a:ext cx="4674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latin typeface="Verdana" charset="0"/>
              </a:rPr>
              <a:t>Importance of the 3 nodes (y a m)</a:t>
            </a:r>
            <a:endParaRPr lang="en-US" altLang="en-US" sz="1800" dirty="0">
              <a:latin typeface="Verdana" charset="0"/>
            </a:endParaRPr>
          </a:p>
          <a:p>
            <a:r>
              <a:rPr lang="en-US" altLang="en-US" sz="1800" dirty="0">
                <a:latin typeface="Verdana" charset="0"/>
              </a:rPr>
              <a:t>(1/3 1/2 1/6)</a:t>
            </a:r>
            <a:r>
              <a:rPr lang="en-US" altLang="en-US" sz="1800" b="1" dirty="0">
                <a:latin typeface="Verdana" charset="0"/>
              </a:rPr>
              <a:t>M </a:t>
            </a:r>
            <a:r>
              <a:rPr lang="en-US" altLang="en-US" sz="1800" dirty="0">
                <a:latin typeface="Verdana" charset="0"/>
              </a:rPr>
              <a:t>= (5/12 1/3 1/4)</a:t>
            </a:r>
          </a:p>
          <a:p>
            <a:endParaRPr lang="en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C27D8-218F-68A1-61DD-0F5B85AC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06" y="228600"/>
            <a:ext cx="2809987" cy="13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3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Surfers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B20CA3C2-2F45-4534-838B-3813DC1E506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4" name="AutoShape 10"/>
          <p:cNvCxnSpPr>
            <a:cxnSpLocks noChangeShapeType="1"/>
            <a:stCxn id="62467" idx="6"/>
            <a:endCxn id="62467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12954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34290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69342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71628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27432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25146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2971800" y="228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22"/>
          <p:cNvSpPr>
            <a:spLocks noChangeArrowheads="1"/>
          </p:cNvSpPr>
          <p:nvPr/>
        </p:nvSpPr>
        <p:spPr bwMode="auto">
          <a:xfrm>
            <a:off x="12954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4"/>
          <p:cNvSpPr>
            <a:spLocks noChangeArrowheads="1"/>
          </p:cNvSpPr>
          <p:nvPr/>
        </p:nvSpPr>
        <p:spPr bwMode="auto">
          <a:xfrm>
            <a:off x="7162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Oval 25"/>
          <p:cNvSpPr>
            <a:spLocks noChangeArrowheads="1"/>
          </p:cNvSpPr>
          <p:nvPr/>
        </p:nvSpPr>
        <p:spPr bwMode="auto">
          <a:xfrm>
            <a:off x="6934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1752600" y="4419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1524000" y="4419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1524000" y="4876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1524000" y="4648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22860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97" name="Group 33"/>
          <p:cNvGrpSpPr>
            <a:grpSpLocks/>
          </p:cNvGrpSpPr>
          <p:nvPr/>
        </p:nvGrpSpPr>
        <p:grpSpPr bwMode="auto">
          <a:xfrm>
            <a:off x="1752600" y="4419600"/>
            <a:ext cx="533400" cy="533400"/>
            <a:chOff x="1104" y="2736"/>
            <a:chExt cx="336" cy="336"/>
          </a:xfrm>
        </p:grpSpPr>
        <p:sp>
          <p:nvSpPr>
            <p:cNvPr id="62498" name="Oval 34"/>
            <p:cNvSpPr>
              <a:spLocks noChangeArrowheads="1"/>
            </p:cNvSpPr>
            <p:nvPr/>
          </p:nvSpPr>
          <p:spPr bwMode="auto">
            <a:xfrm>
              <a:off x="1392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Oval 35"/>
            <p:cNvSpPr>
              <a:spLocks noChangeArrowheads="1"/>
            </p:cNvSpPr>
            <p:nvPr/>
          </p:nvSpPr>
          <p:spPr bwMode="auto">
            <a:xfrm>
              <a:off x="1248" y="2736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0" name="Oval 36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Oval 37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Oval 38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Oval 39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Oval 40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Oval 41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DE6E4C-65FD-1527-1DFC-09936FFFD9BD}"/>
              </a:ext>
            </a:extLst>
          </p:cNvPr>
          <p:cNvSpPr txBox="1"/>
          <p:nvPr/>
        </p:nvSpPr>
        <p:spPr>
          <a:xfrm>
            <a:off x="2324100" y="5481935"/>
            <a:ext cx="4674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latin typeface="Verdana" charset="0"/>
              </a:rPr>
              <a:t>Importance of the 3 nodes (y a m)</a:t>
            </a:r>
            <a:endParaRPr lang="en-US" altLang="en-US" sz="1800" dirty="0">
              <a:latin typeface="Verdana" charset="0"/>
            </a:endParaRPr>
          </a:p>
          <a:p>
            <a:r>
              <a:rPr lang="en-US" altLang="en-US" sz="1800" dirty="0">
                <a:latin typeface="Verdana" charset="0"/>
              </a:rPr>
              <a:t>(5/12 1/3 1/4)</a:t>
            </a:r>
            <a:r>
              <a:rPr lang="en-US" altLang="en-US" sz="1800" b="1" dirty="0">
                <a:latin typeface="Verdana" charset="0"/>
              </a:rPr>
              <a:t>M </a:t>
            </a:r>
            <a:r>
              <a:rPr lang="en-US" altLang="en-US" sz="1800" dirty="0">
                <a:latin typeface="Verdana" charset="0"/>
              </a:rPr>
              <a:t>= (3/8 11/24 1/6)</a:t>
            </a:r>
          </a:p>
          <a:p>
            <a:endParaRPr lang="en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6FAC7-F028-955C-ADCD-4CA163D9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341" y="96678"/>
            <a:ext cx="2809987" cy="13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F85E99F-319D-B494-6695-BFD15AB7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4621"/>
            <a:ext cx="7772400" cy="61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2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After convergence Y and A have equal relative importance…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E1F603AD-A4DB-484D-AB3E-CE2A9C30642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3733800" y="4572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498" name="AutoShape 10"/>
          <p:cNvCxnSpPr>
            <a:cxnSpLocks noChangeShapeType="1"/>
            <a:stCxn id="63491" idx="6"/>
            <a:endCxn id="63491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6858000" y="4495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2209800" y="4572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1981200" y="4572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19812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32004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3429000" y="2057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7315200" y="4495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auto">
          <a:xfrm>
            <a:off x="3200400" y="18288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22098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7315200" y="4724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27432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27432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Oval 24"/>
          <p:cNvSpPr>
            <a:spLocks noChangeArrowheads="1"/>
          </p:cNvSpPr>
          <p:nvPr/>
        </p:nvSpPr>
        <p:spPr bwMode="auto">
          <a:xfrm>
            <a:off x="17526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Oval 25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Oval 26"/>
          <p:cNvSpPr>
            <a:spLocks noChangeArrowheads="1"/>
          </p:cNvSpPr>
          <p:nvPr/>
        </p:nvSpPr>
        <p:spPr bwMode="auto">
          <a:xfrm>
            <a:off x="15240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Oval 27"/>
          <p:cNvSpPr>
            <a:spLocks noChangeArrowheads="1"/>
          </p:cNvSpPr>
          <p:nvPr/>
        </p:nvSpPr>
        <p:spPr bwMode="auto">
          <a:xfrm>
            <a:off x="17526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Oval 28"/>
          <p:cNvSpPr>
            <a:spLocks noChangeArrowheads="1"/>
          </p:cNvSpPr>
          <p:nvPr/>
        </p:nvSpPr>
        <p:spPr bwMode="auto">
          <a:xfrm>
            <a:off x="29718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Oval 29"/>
          <p:cNvSpPr>
            <a:spLocks noChangeArrowheads="1"/>
          </p:cNvSpPr>
          <p:nvPr/>
        </p:nvSpPr>
        <p:spPr bwMode="auto">
          <a:xfrm>
            <a:off x="2971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Oval 30"/>
          <p:cNvSpPr>
            <a:spLocks noChangeArrowheads="1"/>
          </p:cNvSpPr>
          <p:nvPr/>
        </p:nvSpPr>
        <p:spPr bwMode="auto">
          <a:xfrm>
            <a:off x="70866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Oval 31"/>
          <p:cNvSpPr>
            <a:spLocks noChangeArrowheads="1"/>
          </p:cNvSpPr>
          <p:nvPr/>
        </p:nvSpPr>
        <p:spPr bwMode="auto">
          <a:xfrm>
            <a:off x="70866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1066800" y="4572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1295400" y="4572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4"/>
          <p:cNvSpPr>
            <a:spLocks noChangeArrowheads="1"/>
          </p:cNvSpPr>
          <p:nvPr/>
        </p:nvSpPr>
        <p:spPr bwMode="auto">
          <a:xfrm>
            <a:off x="2286000" y="1828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2514600" y="1828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6858000" y="4724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auto">
          <a:xfrm>
            <a:off x="1066800" y="4800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auto">
          <a:xfrm>
            <a:off x="1295400" y="4800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auto">
          <a:xfrm>
            <a:off x="22860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0"/>
          <p:cNvSpPr>
            <a:spLocks noChangeArrowheads="1"/>
          </p:cNvSpPr>
          <p:nvPr/>
        </p:nvSpPr>
        <p:spPr bwMode="auto">
          <a:xfrm>
            <a:off x="2514600" y="2057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F4E65-B9B8-4B2B-AB9A-F0B99C2DF227}"/>
              </a:ext>
            </a:extLst>
          </p:cNvPr>
          <p:cNvSpPr txBox="1"/>
          <p:nvPr/>
        </p:nvSpPr>
        <p:spPr>
          <a:xfrm>
            <a:off x="1798230" y="5786148"/>
            <a:ext cx="4424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latin typeface="Verdana" charset="0"/>
              </a:rPr>
              <a:t>Final Importance of the 3 nodes </a:t>
            </a:r>
          </a:p>
          <a:p>
            <a:pPr algn="ctr"/>
            <a:r>
              <a:rPr lang="en-US" altLang="en-US" sz="1800" b="1" dirty="0">
                <a:latin typeface="Verdana" charset="0"/>
              </a:rPr>
              <a:t>(y a </a:t>
            </a:r>
            <a:r>
              <a:rPr lang="en-US" altLang="en-US" b="1" dirty="0">
                <a:latin typeface="Verdana" charset="0"/>
              </a:rPr>
              <a:t>m</a:t>
            </a:r>
            <a:r>
              <a:rPr lang="en-US" altLang="en-US" sz="1800" b="1" dirty="0">
                <a:latin typeface="Verdana" charset="0"/>
              </a:rPr>
              <a:t>) = (2/5 2/5 1/5)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203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99255" y="1752600"/>
            <a:ext cx="7772400" cy="15240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>
                <a:solidFill>
                  <a:srgbClr val="CC0000"/>
                </a:solidFill>
              </a:rPr>
              <a:t>The Web Is More Complex Than That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4940" y="3962400"/>
            <a:ext cx="7239000" cy="19812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Dead Ends</a:t>
            </a:r>
            <a:b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</a:br>
            <a:b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Spider Traps </a:t>
            </a:r>
            <a:b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</a:br>
            <a:b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Taxation Policies</a:t>
            </a:r>
            <a:br>
              <a:rPr lang="en-US" sz="36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</a:br>
            <a:endParaRPr lang="en-US" sz="36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084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000750" cy="701674"/>
          </a:xfrm>
        </p:spPr>
        <p:txBody>
          <a:bodyPr>
            <a:normAutofit/>
          </a:bodyPr>
          <a:lstStyle/>
          <a:p>
            <a:r>
              <a:rPr lang="en-US" altLang="en-US" dirty="0"/>
              <a:t>Dead Ends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95400"/>
            <a:ext cx="6477000" cy="5105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Some pages are </a:t>
            </a:r>
            <a:r>
              <a:rPr lang="en-US" altLang="en-US" sz="2400" i="1" dirty="0">
                <a:solidFill>
                  <a:srgbClr val="FF0000"/>
                </a:solidFill>
              </a:rPr>
              <a:t>dead ends </a:t>
            </a:r>
            <a:r>
              <a:rPr lang="en-US" altLang="en-US" sz="2400" dirty="0"/>
              <a:t>(have no links out).</a:t>
            </a:r>
          </a:p>
          <a:p>
            <a:pPr lvl="1"/>
            <a:r>
              <a:rPr lang="en-US" altLang="en-US" sz="2000" dirty="0"/>
              <a:t>Such a page causes importance to leak out (drain out), or surfers to disappear.</a:t>
            </a:r>
          </a:p>
          <a:p>
            <a:pPr lvl="1"/>
            <a:endParaRPr lang="en-US" altLang="en-US" sz="2000" dirty="0"/>
          </a:p>
          <a:p>
            <a:pPr eaLnBrk="1" hangingPunct="1"/>
            <a:r>
              <a:rPr lang="en-US" altLang="en-US" sz="2400" dirty="0">
                <a:latin typeface="Trebuchet MS" charset="0"/>
              </a:rPr>
              <a:t>When there are dead ends the transition matrix is no longer stochastic (the sum of the row elements is not 1)</a:t>
            </a:r>
          </a:p>
          <a:p>
            <a:pPr lvl="1"/>
            <a:endParaRPr lang="en-US" altLang="en-US" sz="2000" dirty="0"/>
          </a:p>
          <a:p>
            <a:pPr marL="457200" lvl="1" indent="0">
              <a:buNone/>
            </a:pPr>
            <a:endParaRPr lang="en-US" altLang="en-US" sz="2000" dirty="0"/>
          </a:p>
          <a:p>
            <a:pPr marL="457200" lvl="1" indent="0">
              <a:buNone/>
            </a:pPr>
            <a:endParaRPr lang="en-US" altLang="en-US" sz="2000" dirty="0"/>
          </a:p>
          <a:p>
            <a:pPr lvl="1"/>
            <a:endParaRPr lang="en-US" altLang="en-US" sz="2000" dirty="0"/>
          </a:p>
          <a:p>
            <a:pPr marL="457200" lvl="1" indent="0">
              <a:buNone/>
            </a:pPr>
            <a:endParaRPr lang="en-US" altLang="en-US" sz="2000" dirty="0"/>
          </a:p>
          <a:p>
            <a:pPr marL="457200" lvl="1" indent="0">
              <a:buNone/>
            </a:pPr>
            <a:endParaRPr lang="en-US" altLang="en-US" sz="2000" dirty="0"/>
          </a:p>
          <a:p>
            <a:pPr marL="457200" lvl="1" indent="0">
              <a:buNone/>
            </a:pPr>
            <a:endParaRPr lang="en-US" alt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33879E4B-FBB3-49F6-BC65-42270715C98D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76" t="1718" r="1633" b="15803"/>
          <a:stretch/>
        </p:blipFill>
        <p:spPr>
          <a:xfrm>
            <a:off x="2915816" y="3789040"/>
            <a:ext cx="2736304" cy="26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6858000" cy="1082674"/>
          </a:xfrm>
        </p:spPr>
        <p:txBody>
          <a:bodyPr/>
          <a:lstStyle/>
          <a:p>
            <a:r>
              <a:rPr lang="en-US" altLang="en-US" dirty="0"/>
              <a:t>Microsoft Becomes Dead End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5076A6C7-65D0-4C80-9FA0-8418F935433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9718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Yahoo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3434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Microsoft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52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Amazon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9812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514600" y="27432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743200" y="472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66" name="AutoShape 10"/>
          <p:cNvCxnSpPr>
            <a:cxnSpLocks noChangeShapeType="1"/>
            <a:stCxn id="19459" idx="6"/>
            <a:endCxn id="19459" idx="2"/>
          </p:cNvCxnSpPr>
          <p:nvPr/>
        </p:nvCxnSpPr>
        <p:spPr bwMode="auto">
          <a:xfrm flipH="1">
            <a:off x="29718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2357264" y="4077072"/>
            <a:ext cx="4319580" cy="2515557"/>
            <a:chOff x="3347864" y="4077072"/>
            <a:chExt cx="4319580" cy="2515557"/>
          </a:xfrm>
        </p:grpSpPr>
        <p:sp>
          <p:nvSpPr>
            <p:cNvPr id="2" name="TextBox 1"/>
            <p:cNvSpPr txBox="1"/>
            <p:nvPr/>
          </p:nvSpPr>
          <p:spPr>
            <a:xfrm>
              <a:off x="3347864" y="5761632"/>
              <a:ext cx="38977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</a:t>
              </a:r>
              <a:r>
                <a:rPr lang="en-US" sz="2400" i="1" dirty="0" err="1">
                  <a:solidFill>
                    <a:srgbClr val="FF0000"/>
                  </a:solidFill>
                </a:rPr>
                <a:t>substochastic</a:t>
              </a:r>
              <a:r>
                <a:rPr lang="en-US" sz="2400" i="1" dirty="0">
                  <a:solidFill>
                    <a:srgbClr val="FF0000"/>
                  </a:solidFill>
                </a:rPr>
                <a:t> matrix </a:t>
              </a:r>
              <a:r>
                <a:rPr lang="en-US" sz="2400" dirty="0"/>
                <a:t>=</a:t>
              </a:r>
            </a:p>
            <a:p>
              <a:r>
                <a:rPr lang="en-US" sz="2400" dirty="0"/>
                <a:t>“not every row sums up to 1.”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7279522" y="4077072"/>
              <a:ext cx="387922" cy="1462166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C4EA2655-1B6F-664D-99B8-3C7E663DF434}"/>
              </a:ext>
            </a:extLst>
          </p:cNvPr>
          <p:cNvGrpSpPr/>
          <p:nvPr/>
        </p:nvGrpSpPr>
        <p:grpSpPr>
          <a:xfrm>
            <a:off x="4953000" y="2179141"/>
            <a:ext cx="3476625" cy="1706563"/>
            <a:chOff x="4953000" y="2179141"/>
            <a:chExt cx="3476625" cy="1706563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37917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Verdana" charset="0"/>
                </a:rPr>
                <a:t>m    0   </a:t>
              </a:r>
              <a:r>
                <a:rPr lang="en-US" altLang="en-US" dirty="0">
                  <a:solidFill>
                    <a:srgbClr val="D60093"/>
                  </a:solidFill>
                  <a:latin typeface="Verdana" charset="0"/>
                </a:rPr>
                <a:t>0</a:t>
              </a:r>
              <a:r>
                <a:rPr lang="en-US" altLang="en-US" dirty="0">
                  <a:latin typeface="Verdana" charset="0"/>
                </a:rPr>
                <a:t>    0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816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erdana" charset="0"/>
                </a:rPr>
                <a:t>y    a     m</a:t>
              </a: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>
                <a:latin typeface="Verdana" charset="0"/>
              </a:endParaRPr>
            </a:p>
          </p:txBody>
        </p:sp>
        <p:sp>
          <p:nvSpPr>
            <p:cNvPr id="26" name="Double Bracket 25"/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charset="0"/>
              </a:endParaRPr>
            </a:p>
          </p:txBody>
        </p:sp>
        <p:sp>
          <p:nvSpPr>
            <p:cNvPr id="3" name="TextBox 20">
              <a:extLst>
                <a:ext uri="{FF2B5EF4-FFF2-40B4-BE49-F238E27FC236}">
                  <a16:creationId xmlns:a16="http://schemas.microsoft.com/office/drawing/2014/main" id="{D254D7C7-87DD-157C-72F0-A2FEFE7B4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11144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1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Example</a:t>
            </a:r>
            <a:r>
              <a:rPr lang="en-US" altLang="en-US" dirty="0"/>
              <a:t>: Effect of Dead Ends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Equations </a:t>
            </a:r>
            <a:r>
              <a:rPr lang="en-US" altLang="en-US" sz="2800" b="1" dirty="0"/>
              <a:t>v</a:t>
            </a:r>
            <a:r>
              <a:rPr lang="en-US" altLang="en-US" sz="2800" i="1" dirty="0"/>
              <a:t> </a:t>
            </a:r>
            <a:r>
              <a:rPr lang="en-US" altLang="en-US" sz="2800" dirty="0"/>
              <a:t>=</a:t>
            </a:r>
            <a:r>
              <a:rPr lang="en-US" altLang="en-US" sz="2800" i="1" dirty="0"/>
              <a:t> </a:t>
            </a:r>
            <a:r>
              <a:rPr lang="en-US" altLang="en-US" sz="2800" b="1" dirty="0"/>
              <a:t>v</a:t>
            </a:r>
            <a:r>
              <a:rPr lang="en-US" altLang="en-US" sz="2800" i="1" dirty="0"/>
              <a:t> </a:t>
            </a:r>
            <a:r>
              <a:rPr lang="en-US" altLang="en-US" sz="2800" dirty="0">
                <a:latin typeface="Verdana" charset="0"/>
              </a:rPr>
              <a:t>M</a:t>
            </a:r>
            <a:r>
              <a:rPr lang="en-US" altLang="en-US" sz="2800" dirty="0"/>
              <a:t>: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2400" i="1" dirty="0"/>
              <a:t>y</a:t>
            </a:r>
            <a:r>
              <a:rPr lang="en-US" altLang="en-US" sz="2400" dirty="0"/>
              <a:t>  = </a:t>
            </a:r>
            <a:r>
              <a:rPr lang="en-US" altLang="en-US" sz="2400" i="1" dirty="0"/>
              <a:t>y </a:t>
            </a:r>
            <a:r>
              <a:rPr lang="en-US" altLang="en-US" sz="2400" dirty="0"/>
              <a:t>/2 + </a:t>
            </a:r>
            <a:r>
              <a:rPr lang="en-US" altLang="en-US" sz="2400" i="1" dirty="0"/>
              <a:t>a </a:t>
            </a:r>
            <a:r>
              <a:rPr lang="en-US" altLang="en-US" sz="2400" dirty="0"/>
              <a:t>/2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2400" i="1" dirty="0"/>
              <a:t>a</a:t>
            </a:r>
            <a:r>
              <a:rPr lang="en-US" altLang="en-US" sz="2400" dirty="0"/>
              <a:t>  = </a:t>
            </a:r>
            <a:r>
              <a:rPr lang="en-US" altLang="en-US" sz="2400" i="1" dirty="0"/>
              <a:t>y </a:t>
            </a:r>
            <a:r>
              <a:rPr lang="en-US" altLang="en-US" sz="2400" dirty="0"/>
              <a:t>/2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2400" i="1" dirty="0"/>
              <a:t>m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 </a:t>
            </a:r>
            <a:r>
              <a:rPr lang="en-US" altLang="en-US" sz="2400" dirty="0"/>
              <a:t>/2</a:t>
            </a:r>
          </a:p>
          <a:p>
            <a:pPr lvl="1"/>
            <a:endParaRPr lang="en-US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93293151-AC0B-400D-A9E3-4B14C738475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55725" y="4529138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y</a:t>
            </a:r>
          </a:p>
          <a:p>
            <a:r>
              <a:rPr lang="en-US" altLang="en-US" dirty="0"/>
              <a:t>a    =</a:t>
            </a:r>
          </a:p>
          <a:p>
            <a:r>
              <a:rPr lang="en-US" altLang="en-US" dirty="0"/>
              <a:t>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43200" y="4564063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05200" y="4564063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</a:t>
            </a:r>
          </a:p>
          <a:p>
            <a:r>
              <a:rPr lang="en-US" altLang="en-US" dirty="0"/>
              <a:t>1/2</a:t>
            </a:r>
          </a:p>
          <a:p>
            <a:r>
              <a:rPr lang="en-US" altLang="en-US" dirty="0"/>
              <a:t>1/2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343400" y="4564063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3/4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1/4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57800" y="4564063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5/8</a:t>
            </a:r>
          </a:p>
          <a:p>
            <a:r>
              <a:rPr lang="en-US" altLang="en-US" dirty="0"/>
              <a:t>3/8</a:t>
            </a:r>
          </a:p>
          <a:p>
            <a:r>
              <a:rPr lang="en-US" altLang="en-US" dirty="0"/>
              <a:t>1/4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162800" y="4564063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  <a:p>
            <a:r>
              <a:rPr lang="en-US" altLang="en-US"/>
              <a:t>0</a:t>
            </a:r>
          </a:p>
          <a:p>
            <a:r>
              <a:rPr lang="en-US" altLang="en-US"/>
              <a:t>0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232525" y="4910138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 . .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CCC352D9-28DF-4A90-4A89-6C9B9B056806}"/>
              </a:ext>
            </a:extLst>
          </p:cNvPr>
          <p:cNvGrpSpPr/>
          <p:nvPr/>
        </p:nvGrpSpPr>
        <p:grpSpPr>
          <a:xfrm>
            <a:off x="4572000" y="2286000"/>
            <a:ext cx="3476625" cy="1706563"/>
            <a:chOff x="4953000" y="2179141"/>
            <a:chExt cx="3476625" cy="1706563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AAC6E9F9-5891-8310-446E-71B9288D2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37917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Verdana" charset="0"/>
                </a:rPr>
                <a:t>m    0   </a:t>
              </a:r>
              <a:r>
                <a:rPr lang="en-US" altLang="en-US" dirty="0">
                  <a:solidFill>
                    <a:srgbClr val="D60093"/>
                  </a:solidFill>
                  <a:latin typeface="Verdana" charset="0"/>
                </a:rPr>
                <a:t>0</a:t>
              </a:r>
              <a:r>
                <a:rPr lang="en-US" altLang="en-US" dirty="0">
                  <a:latin typeface="Verdana" charset="0"/>
                </a:rPr>
                <a:t>    0</a:t>
              </a: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4E1C1E0-47CE-25BD-6D0C-1E21AF7F6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816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erdana" charset="0"/>
                </a:rPr>
                <a:t>y    a     m</a:t>
              </a:r>
            </a:p>
          </p:txBody>
        </p:sp>
        <p:sp>
          <p:nvSpPr>
            <p:cNvPr id="6" name="AutoShape 23">
              <a:extLst>
                <a:ext uri="{FF2B5EF4-FFF2-40B4-BE49-F238E27FC236}">
                  <a16:creationId xmlns:a16="http://schemas.microsoft.com/office/drawing/2014/main" id="{9AC7EDD3-A238-3ADA-D14D-7220E393F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>
                <a:latin typeface="Verdana" charset="0"/>
              </a:endParaRPr>
            </a:p>
          </p:txBody>
        </p:sp>
        <p:sp>
          <p:nvSpPr>
            <p:cNvPr id="7" name="Double Bracket 25">
              <a:extLst>
                <a:ext uri="{FF2B5EF4-FFF2-40B4-BE49-F238E27FC236}">
                  <a16:creationId xmlns:a16="http://schemas.microsoft.com/office/drawing/2014/main" id="{CF4C2C30-861B-95A9-25D4-EDE3EEFC5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436F854-03FF-EA6B-3B4D-A90C40902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11144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9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11" grpId="0" autoUpdateAnimBg="0"/>
      <p:bldP spid="21512" grpId="0" autoUpdateAnimBg="0"/>
      <p:bldP spid="21513" grpId="0" autoUpdateAnimBg="0"/>
      <p:bldP spid="2151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172200" cy="815975"/>
          </a:xfrm>
        </p:spPr>
        <p:txBody>
          <a:bodyPr>
            <a:normAutofit/>
          </a:bodyPr>
          <a:lstStyle/>
          <a:p>
            <a:r>
              <a:rPr lang="en-US" altLang="en-US" dirty="0"/>
              <a:t>Microsoft Becomes a Dead End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ADCAEF4C-93FC-4445-8BBD-63468DA381F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3962400" y="1143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5334000" y="3505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Times New Roman" pitchFamily="18" charset="0"/>
              </a:rPr>
              <a:t>Microsoft</a:t>
            </a: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514600" y="3505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2971800" y="1752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3581400" y="19050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3733800" y="4038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521" name="AutoShape 9"/>
          <p:cNvCxnSpPr>
            <a:cxnSpLocks noChangeShapeType="1"/>
            <a:stCxn id="64515" idx="6"/>
            <a:endCxn id="64515" idx="2"/>
          </p:cNvCxnSpPr>
          <p:nvPr/>
        </p:nvCxnSpPr>
        <p:spPr bwMode="auto">
          <a:xfrm flipH="1">
            <a:off x="3962400" y="15240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6858000" y="3657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25146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27432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29718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32004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34290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2514600" y="99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3429000" y="99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3200400" y="99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2971800" y="99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2743200" y="99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2209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981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17526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15240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15240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17526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Oval 27"/>
          <p:cNvSpPr>
            <a:spLocks noChangeArrowheads="1"/>
          </p:cNvSpPr>
          <p:nvPr/>
        </p:nvSpPr>
        <p:spPr bwMode="auto">
          <a:xfrm>
            <a:off x="19812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22098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12954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Oval 30"/>
          <p:cNvSpPr>
            <a:spLocks noChangeArrowheads="1"/>
          </p:cNvSpPr>
          <p:nvPr/>
        </p:nvSpPr>
        <p:spPr bwMode="auto">
          <a:xfrm>
            <a:off x="12954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Oval 31"/>
          <p:cNvSpPr>
            <a:spLocks noChangeArrowheads="1"/>
          </p:cNvSpPr>
          <p:nvPr/>
        </p:nvSpPr>
        <p:spPr bwMode="auto">
          <a:xfrm>
            <a:off x="7086600" y="3657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Oval 32"/>
          <p:cNvSpPr>
            <a:spLocks noChangeArrowheads="1"/>
          </p:cNvSpPr>
          <p:nvPr/>
        </p:nvSpPr>
        <p:spPr bwMode="auto">
          <a:xfrm>
            <a:off x="7315200" y="3657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Oval 33"/>
          <p:cNvSpPr>
            <a:spLocks noChangeArrowheads="1"/>
          </p:cNvSpPr>
          <p:nvPr/>
        </p:nvSpPr>
        <p:spPr bwMode="auto">
          <a:xfrm>
            <a:off x="7543800" y="3657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Oval 34"/>
          <p:cNvSpPr>
            <a:spLocks noChangeArrowheads="1"/>
          </p:cNvSpPr>
          <p:nvPr/>
        </p:nvSpPr>
        <p:spPr bwMode="auto">
          <a:xfrm>
            <a:off x="7772400" y="3657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Oval 35"/>
          <p:cNvSpPr>
            <a:spLocks noChangeArrowheads="1"/>
          </p:cNvSpPr>
          <p:nvPr/>
        </p:nvSpPr>
        <p:spPr bwMode="auto">
          <a:xfrm>
            <a:off x="68580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Oval 36"/>
          <p:cNvSpPr>
            <a:spLocks noChangeArrowheads="1"/>
          </p:cNvSpPr>
          <p:nvPr/>
        </p:nvSpPr>
        <p:spPr bwMode="auto">
          <a:xfrm>
            <a:off x="70866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Oval 37"/>
          <p:cNvSpPr>
            <a:spLocks noChangeArrowheads="1"/>
          </p:cNvSpPr>
          <p:nvPr/>
        </p:nvSpPr>
        <p:spPr bwMode="auto">
          <a:xfrm>
            <a:off x="73152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Oval 38"/>
          <p:cNvSpPr>
            <a:spLocks noChangeArrowheads="1"/>
          </p:cNvSpPr>
          <p:nvPr/>
        </p:nvSpPr>
        <p:spPr bwMode="auto">
          <a:xfrm>
            <a:off x="75438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Oval 39"/>
          <p:cNvSpPr>
            <a:spLocks noChangeArrowheads="1"/>
          </p:cNvSpPr>
          <p:nvPr/>
        </p:nvSpPr>
        <p:spPr bwMode="auto">
          <a:xfrm>
            <a:off x="77724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4C0683F2-EE57-10EB-F6DE-9BBD012B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2" y="5105400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y</a:t>
            </a:r>
          </a:p>
          <a:p>
            <a:r>
              <a:rPr lang="en-US" altLang="en-US" dirty="0"/>
              <a:t>a    =</a:t>
            </a:r>
          </a:p>
          <a:p>
            <a:r>
              <a:rPr lang="en-US" altLang="en-US" dirty="0"/>
              <a:t>m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8BC5051-1D9B-F314-86F8-489ACE953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2" y="5140325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</a:t>
            </a:r>
          </a:p>
          <a:p>
            <a:r>
              <a:rPr lang="en-US" altLang="en-US" dirty="0"/>
              <a:t>1</a:t>
            </a:r>
          </a:p>
          <a:p>
            <a:r>
              <a:rPr lang="en-US" alt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8660A-CF1A-2A2B-6B35-2836482BA22C}"/>
              </a:ext>
            </a:extLst>
          </p:cNvPr>
          <p:cNvSpPr txBox="1"/>
          <p:nvPr/>
        </p:nvSpPr>
        <p:spPr>
          <a:xfrm>
            <a:off x="1040979" y="5113283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075524AA-AA0E-292C-0739-4E70950427A0}"/>
              </a:ext>
            </a:extLst>
          </p:cNvPr>
          <p:cNvGrpSpPr/>
          <p:nvPr/>
        </p:nvGrpSpPr>
        <p:grpSpPr>
          <a:xfrm>
            <a:off x="5486400" y="1524000"/>
            <a:ext cx="2438400" cy="1447799"/>
            <a:chOff x="4953000" y="2179141"/>
            <a:chExt cx="3269821" cy="1706563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CFBFB426-1BF6-B1D7-9FA8-7D44330A5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18309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</a:t>
              </a:r>
              <a:r>
                <a:rPr lang="en-US" altLang="en-US" sz="1800" dirty="0">
                  <a:solidFill>
                    <a:srgbClr val="D60093"/>
                  </a:solidFill>
                  <a:latin typeface="Verdana" charset="0"/>
                </a:rPr>
                <a:t>0</a:t>
              </a:r>
              <a:r>
                <a:rPr lang="en-US" altLang="en-US" sz="1800" dirty="0">
                  <a:latin typeface="Verdana" charset="0"/>
                </a:rPr>
                <a:t>    0</a:t>
              </a: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FA282D22-FADE-1864-5ED5-E9A49DA7F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5" name="AutoShape 23">
              <a:extLst>
                <a:ext uri="{FF2B5EF4-FFF2-40B4-BE49-F238E27FC236}">
                  <a16:creationId xmlns:a16="http://schemas.microsoft.com/office/drawing/2014/main" id="{8514C528-6CE0-E43E-B197-1AE8663A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6" name="Double Bracket 25">
              <a:extLst>
                <a:ext uri="{FF2B5EF4-FFF2-40B4-BE49-F238E27FC236}">
                  <a16:creationId xmlns:a16="http://schemas.microsoft.com/office/drawing/2014/main" id="{B9032C7F-929C-FD7A-EE0E-73DD72327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943C1636-2B62-56B8-08D4-B5B5496CD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62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026"/>
            <a:ext cx="9144000" cy="1143000"/>
          </a:xfrm>
        </p:spPr>
        <p:txBody>
          <a:bodyPr/>
          <a:lstStyle/>
          <a:p>
            <a:r>
              <a:rPr lang="en-US" altLang="en-US" dirty="0"/>
              <a:t>Microsoft Becomes a Dead End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FA0774CB-8452-4673-8778-4F22D602BCC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3962400" y="1143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334000" y="3505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Times New Roman" pitchFamily="18" charset="0"/>
              </a:rPr>
              <a:t>Microsoft</a:t>
            </a: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2514600" y="3505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2971800" y="1752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>
            <a:off x="3581400" y="19050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3733800" y="3962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545" name="AutoShape 9"/>
          <p:cNvCxnSpPr>
            <a:cxnSpLocks noChangeShapeType="1"/>
            <a:stCxn id="65539" idx="6"/>
            <a:endCxn id="65539" idx="2"/>
          </p:cNvCxnSpPr>
          <p:nvPr/>
        </p:nvCxnSpPr>
        <p:spPr bwMode="auto">
          <a:xfrm flipH="1">
            <a:off x="3962400" y="15240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25146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27432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29718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32004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3429000" y="121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1295400" y="3886200"/>
            <a:ext cx="990600" cy="76200"/>
            <a:chOff x="1584" y="1152"/>
            <a:chExt cx="624" cy="48"/>
          </a:xfrm>
        </p:grpSpPr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2160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1872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1728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57" name="Group 21"/>
          <p:cNvGrpSpPr>
            <a:grpSpLocks/>
          </p:cNvGrpSpPr>
          <p:nvPr/>
        </p:nvGrpSpPr>
        <p:grpSpPr bwMode="auto">
          <a:xfrm>
            <a:off x="2514600" y="1447800"/>
            <a:ext cx="990600" cy="76200"/>
            <a:chOff x="816" y="2880"/>
            <a:chExt cx="624" cy="48"/>
          </a:xfrm>
        </p:grpSpPr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960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63" name="Group 27"/>
          <p:cNvGrpSpPr>
            <a:grpSpLocks/>
          </p:cNvGrpSpPr>
          <p:nvPr/>
        </p:nvGrpSpPr>
        <p:grpSpPr bwMode="auto">
          <a:xfrm>
            <a:off x="6781800" y="3886200"/>
            <a:ext cx="990600" cy="76200"/>
            <a:chOff x="816" y="3024"/>
            <a:chExt cx="624" cy="48"/>
          </a:xfrm>
        </p:grpSpPr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E4F224-EE74-BD89-6F5A-E91F0C049B2C}"/>
              </a:ext>
            </a:extLst>
          </p:cNvPr>
          <p:cNvSpPr txBox="1"/>
          <p:nvPr/>
        </p:nvSpPr>
        <p:spPr>
          <a:xfrm>
            <a:off x="1040979" y="5113283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B34AFF2-93C3-340A-66A1-876D70DB2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2" y="5121166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y</a:t>
            </a:r>
          </a:p>
          <a:p>
            <a:r>
              <a:rPr lang="en-US" altLang="en-US" dirty="0"/>
              <a:t>a    =</a:t>
            </a:r>
          </a:p>
          <a:p>
            <a:r>
              <a:rPr lang="en-US" altLang="en-US" dirty="0"/>
              <a:t>m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F69E587-AF74-D7D7-FBAB-B5EBA652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5609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012FA60-B5F5-560D-79CD-A05F85F9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560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</a:t>
            </a:r>
          </a:p>
          <a:p>
            <a:r>
              <a:rPr lang="en-US" altLang="en-US" dirty="0"/>
              <a:t>1/2</a:t>
            </a:r>
          </a:p>
          <a:p>
            <a:r>
              <a:rPr lang="en-US" altLang="en-US" dirty="0"/>
              <a:t>1/2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00D19CF-7E28-B6B7-E342-A5820002AEFF}"/>
              </a:ext>
            </a:extLst>
          </p:cNvPr>
          <p:cNvGrpSpPr/>
          <p:nvPr/>
        </p:nvGrpSpPr>
        <p:grpSpPr>
          <a:xfrm>
            <a:off x="5410200" y="1676400"/>
            <a:ext cx="2438400" cy="1447799"/>
            <a:chOff x="4953000" y="2179141"/>
            <a:chExt cx="3269821" cy="1706563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B6405996-6E91-C21B-824A-7ECF7DC5E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18309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</a:t>
              </a:r>
              <a:r>
                <a:rPr lang="en-US" altLang="en-US" sz="1800" dirty="0">
                  <a:solidFill>
                    <a:srgbClr val="D60093"/>
                  </a:solidFill>
                  <a:latin typeface="Verdana" charset="0"/>
                </a:rPr>
                <a:t>0</a:t>
              </a:r>
              <a:r>
                <a:rPr lang="en-US" altLang="en-US" sz="1800" dirty="0">
                  <a:latin typeface="Verdana" charset="0"/>
                </a:rPr>
                <a:t>    0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47740069-57BE-1C2D-D56E-9D8FB9A87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9" name="AutoShape 23">
              <a:extLst>
                <a:ext uri="{FF2B5EF4-FFF2-40B4-BE49-F238E27FC236}">
                  <a16:creationId xmlns:a16="http://schemas.microsoft.com/office/drawing/2014/main" id="{847F372C-024F-DD6F-8D5A-97553D45E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11" name="Double Bracket 25">
              <a:extLst>
                <a:ext uri="{FF2B5EF4-FFF2-40B4-BE49-F238E27FC236}">
                  <a16:creationId xmlns:a16="http://schemas.microsoft.com/office/drawing/2014/main" id="{8069230C-095A-5009-AFC7-715EC0DC4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C3114B10-B832-8F4C-502A-A5655262D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880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229" y="58648"/>
            <a:ext cx="9144000" cy="1143000"/>
          </a:xfrm>
        </p:spPr>
        <p:txBody>
          <a:bodyPr/>
          <a:lstStyle/>
          <a:p>
            <a:r>
              <a:rPr lang="en-US" altLang="en-US" dirty="0"/>
              <a:t>Microsoft Becomes a Dead End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E30BD46B-2506-42F7-8663-963C97E8014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3962400" y="1295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334000" y="36576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Times New Roman" pitchFamily="18" charset="0"/>
              </a:rPr>
              <a:t>Microsoft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2514600" y="36576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V="1">
            <a:off x="2971800" y="19050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>
            <a:off x="3581400" y="20574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37338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569" name="AutoShape 9"/>
          <p:cNvCxnSpPr>
            <a:cxnSpLocks noChangeShapeType="1"/>
            <a:stCxn id="66563" idx="6"/>
            <a:endCxn id="66563" idx="2"/>
          </p:cNvCxnSpPr>
          <p:nvPr/>
        </p:nvCxnSpPr>
        <p:spPr bwMode="auto">
          <a:xfrm flipH="1">
            <a:off x="3962400" y="16764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25146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27432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29718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32004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34290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6858000" y="4038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2209800" y="4038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1981200" y="4038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7315200" y="4038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7086600" y="4038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15240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12954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3200400" y="1600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3429000" y="1600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1752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220B8-726A-FF93-AD0C-668F92C8E409}"/>
              </a:ext>
            </a:extLst>
          </p:cNvPr>
          <p:cNvSpPr txBox="1"/>
          <p:nvPr/>
        </p:nvSpPr>
        <p:spPr>
          <a:xfrm>
            <a:off x="1040979" y="5113283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3A80750-69CC-E250-52D3-6666066C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140" y="5121275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y</a:t>
            </a:r>
          </a:p>
          <a:p>
            <a:r>
              <a:rPr lang="en-US" altLang="en-US" dirty="0"/>
              <a:t>a    =</a:t>
            </a:r>
          </a:p>
          <a:p>
            <a:r>
              <a:rPr lang="en-US" altLang="en-US" dirty="0"/>
              <a:t>m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DC8E650-BECE-DD9A-8181-71E906AA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56200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A6C57E9-CEDB-02E6-8DE1-03B56E10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156200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</a:t>
            </a:r>
          </a:p>
          <a:p>
            <a:r>
              <a:rPr lang="en-US" altLang="en-US" dirty="0"/>
              <a:t>1/2</a:t>
            </a:r>
          </a:p>
          <a:p>
            <a:r>
              <a:rPr lang="en-US" altLang="en-US" dirty="0"/>
              <a:t>1/2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0A03FBE-7B07-B341-A123-014B9749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56200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3/4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1/4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DB18B586-A526-BBB1-8177-16DB027E0024}"/>
              </a:ext>
            </a:extLst>
          </p:cNvPr>
          <p:cNvGrpSpPr/>
          <p:nvPr/>
        </p:nvGrpSpPr>
        <p:grpSpPr>
          <a:xfrm>
            <a:off x="5486400" y="1828800"/>
            <a:ext cx="2438400" cy="1447799"/>
            <a:chOff x="4953000" y="2179141"/>
            <a:chExt cx="3269821" cy="1706563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1D146D96-40B6-1314-5413-C5AA15B52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18309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</a:t>
              </a:r>
              <a:r>
                <a:rPr lang="en-US" altLang="en-US" sz="1800" dirty="0">
                  <a:solidFill>
                    <a:srgbClr val="D60093"/>
                  </a:solidFill>
                  <a:latin typeface="Verdana" charset="0"/>
                </a:rPr>
                <a:t>0</a:t>
              </a:r>
              <a:r>
                <a:rPr lang="en-US" altLang="en-US" sz="1800" dirty="0">
                  <a:latin typeface="Verdana" charset="0"/>
                </a:rPr>
                <a:t>    0</a:t>
              </a: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7674BB6F-CD0A-2AB3-AD4B-F90F95F59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11" name="AutoShape 23">
              <a:extLst>
                <a:ext uri="{FF2B5EF4-FFF2-40B4-BE49-F238E27FC236}">
                  <a16:creationId xmlns:a16="http://schemas.microsoft.com/office/drawing/2014/main" id="{56343E84-2336-D3C7-4D1A-006421E41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12" name="Double Bracket 25">
              <a:extLst>
                <a:ext uri="{FF2B5EF4-FFF2-40B4-BE49-F238E27FC236}">
                  <a16:creationId xmlns:a16="http://schemas.microsoft.com/office/drawing/2014/main" id="{885C352A-EB5E-C46B-5FA1-C2A04CF4D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43FD7A25-94D4-FD0D-50A5-4DC6E0555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414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826"/>
            <a:ext cx="9144000" cy="953246"/>
          </a:xfrm>
        </p:spPr>
        <p:txBody>
          <a:bodyPr/>
          <a:lstStyle/>
          <a:p>
            <a:r>
              <a:rPr lang="en-US" altLang="en-US" dirty="0"/>
              <a:t>Microsoft Becomes a Dead End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55C9FB77-D0FE-4633-B8F2-BEE4ADF69D31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3962400" y="14478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334000" y="3810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Times New Roman" pitchFamily="18" charset="0"/>
              </a:rPr>
              <a:t>Microsoft</a:t>
            </a: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2514600" y="3810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2971800" y="20574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3581400" y="22098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3733800" y="4267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7593" name="AutoShape 9"/>
          <p:cNvCxnSpPr>
            <a:cxnSpLocks noChangeShapeType="1"/>
            <a:stCxn id="67587" idx="6"/>
            <a:endCxn id="67587" idx="2"/>
          </p:cNvCxnSpPr>
          <p:nvPr/>
        </p:nvCxnSpPr>
        <p:spPr bwMode="auto">
          <a:xfrm flipH="1">
            <a:off x="3962400" y="18288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1981200" y="4191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3200400" y="1524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3429000" y="1524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2209800" y="4191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6781800" y="41910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17526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29718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34290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70104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6666F-AAF1-43FB-35DD-C62BD0257631}"/>
              </a:ext>
            </a:extLst>
          </p:cNvPr>
          <p:cNvSpPr txBox="1"/>
          <p:nvPr/>
        </p:nvSpPr>
        <p:spPr>
          <a:xfrm>
            <a:off x="1040979" y="5113283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0AA84BD-FCFE-DDDF-E09D-9E540E47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24" y="5138686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y</a:t>
            </a:r>
          </a:p>
          <a:p>
            <a:r>
              <a:rPr lang="en-US" altLang="en-US" dirty="0"/>
              <a:t>a    =</a:t>
            </a:r>
          </a:p>
          <a:p>
            <a:r>
              <a:rPr lang="en-US" altLang="en-US" dirty="0"/>
              <a:t>m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1D711CB-DDCE-BBEE-F152-557446E4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7361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3B61380-DC90-5D7A-7DC9-4DEE8439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7361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</a:t>
            </a:r>
          </a:p>
          <a:p>
            <a:r>
              <a:rPr lang="en-US" altLang="en-US" dirty="0"/>
              <a:t>1/2</a:t>
            </a:r>
          </a:p>
          <a:p>
            <a:r>
              <a:rPr lang="en-US" altLang="en-US" dirty="0"/>
              <a:t>1/2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CE9DE23-E6A7-8E52-9AD7-A7EEFBCC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7361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3/4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1/4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FA0A26A2-EEEE-CE5D-0B82-BD3C4FFD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7361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5/8</a:t>
            </a:r>
          </a:p>
          <a:p>
            <a:r>
              <a:rPr lang="en-US" altLang="en-US" dirty="0"/>
              <a:t>3/8</a:t>
            </a:r>
          </a:p>
          <a:p>
            <a:r>
              <a:rPr lang="en-US" altLang="en-US" dirty="0"/>
              <a:t>1/4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8BD8438-3C01-2FED-AC62-81771858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5519686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 . .</a:t>
            </a: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C9CCC69C-8FD2-BBF7-3BFA-9BD7E6ABBCAE}"/>
              </a:ext>
            </a:extLst>
          </p:cNvPr>
          <p:cNvGrpSpPr/>
          <p:nvPr/>
        </p:nvGrpSpPr>
        <p:grpSpPr>
          <a:xfrm>
            <a:off x="5410200" y="1981200"/>
            <a:ext cx="2438400" cy="1447799"/>
            <a:chOff x="4953000" y="2179141"/>
            <a:chExt cx="3269821" cy="1706563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E42E71EF-0BCD-694F-7A17-B44A22764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18309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</a:t>
              </a:r>
              <a:r>
                <a:rPr lang="en-US" altLang="en-US" sz="1800" dirty="0">
                  <a:solidFill>
                    <a:srgbClr val="D60093"/>
                  </a:solidFill>
                  <a:latin typeface="Verdana" charset="0"/>
                </a:rPr>
                <a:t>0</a:t>
              </a:r>
              <a:r>
                <a:rPr lang="en-US" altLang="en-US" sz="1800" dirty="0">
                  <a:latin typeface="Verdana" charset="0"/>
                </a:rPr>
                <a:t>    0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17C0260C-0F8F-56E0-A9B4-A091AFCC8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12" name="AutoShape 23">
              <a:extLst>
                <a:ext uri="{FF2B5EF4-FFF2-40B4-BE49-F238E27FC236}">
                  <a16:creationId xmlns:a16="http://schemas.microsoft.com/office/drawing/2014/main" id="{A9D13623-6090-879B-BD1C-1543BA716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13" name="Double Bracket 25">
              <a:extLst>
                <a:ext uri="{FF2B5EF4-FFF2-40B4-BE49-F238E27FC236}">
                  <a16:creationId xmlns:a16="http://schemas.microsoft.com/office/drawing/2014/main" id="{F5B6D4D4-FF17-399A-542C-6D37214C5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D7546325-13DD-3F04-E2E8-EE01F02BA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276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674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After convergence all relative </a:t>
            </a:r>
            <a:br>
              <a:rPr lang="en-US" altLang="en-US" dirty="0"/>
            </a:br>
            <a:r>
              <a:rPr lang="en-US" altLang="en-US" dirty="0"/>
              <a:t>importance of nodes is lost…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72D8E4A0-A602-40FC-842F-F2968560470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3962400" y="14478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334000" y="3810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Times New Roman" pitchFamily="18" charset="0"/>
              </a:rPr>
              <a:t>Microsoft</a:t>
            </a: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2514600" y="3810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2971800" y="20574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3581400" y="22098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3733800" y="4267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17" name="AutoShape 9"/>
          <p:cNvCxnSpPr>
            <a:cxnSpLocks noChangeShapeType="1"/>
            <a:stCxn id="68611" idx="6"/>
            <a:endCxn id="68611" idx="2"/>
          </p:cNvCxnSpPr>
          <p:nvPr/>
        </p:nvCxnSpPr>
        <p:spPr bwMode="auto">
          <a:xfrm flipH="1">
            <a:off x="3962400" y="18288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8DBD2BC-8C89-3B3A-A9EC-260FCB8CA08A}"/>
              </a:ext>
            </a:extLst>
          </p:cNvPr>
          <p:cNvSpPr txBox="1"/>
          <p:nvPr/>
        </p:nvSpPr>
        <p:spPr>
          <a:xfrm>
            <a:off x="1040979" y="5113283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63CDB552-78ED-5D4B-8CF0-872DFFFD3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24" y="5138686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y</a:t>
            </a:r>
          </a:p>
          <a:p>
            <a:r>
              <a:rPr lang="en-US" altLang="en-US" dirty="0"/>
              <a:t>a    =</a:t>
            </a:r>
          </a:p>
          <a:p>
            <a:r>
              <a:rPr lang="en-US" altLang="en-US" dirty="0"/>
              <a:t>m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3FAA362B-745D-B7ED-6093-57967990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7361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B4ECC19-FECB-F148-FBD3-5533DE988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7361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</a:t>
            </a:r>
          </a:p>
          <a:p>
            <a:r>
              <a:rPr lang="en-US" altLang="en-US" dirty="0"/>
              <a:t>1/2</a:t>
            </a:r>
          </a:p>
          <a:p>
            <a:r>
              <a:rPr lang="en-US" altLang="en-US" dirty="0"/>
              <a:t>1/2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ADA27E8-B651-FCE8-4A2A-1AD4D96F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7361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3/4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1/4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3A53B584-A479-5A57-0B4A-8BE74CD6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7361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5/8</a:t>
            </a:r>
          </a:p>
          <a:p>
            <a:r>
              <a:rPr lang="en-US" altLang="en-US" dirty="0"/>
              <a:t>3/8</a:t>
            </a:r>
          </a:p>
          <a:p>
            <a:r>
              <a:rPr lang="en-US" altLang="en-US" dirty="0"/>
              <a:t>1/4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01C178F-70DD-9B75-D8D7-DBF335B1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7361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  <a:p>
            <a:r>
              <a:rPr lang="en-US" altLang="en-US"/>
              <a:t>0</a:t>
            </a:r>
          </a:p>
          <a:p>
            <a:r>
              <a:rPr lang="en-US" altLang="en-US"/>
              <a:t>0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ED118260-EBB2-8274-5D04-FD01408C1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5519686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 . .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D075E385-7341-94B4-1EF8-2E438D6DFF39}"/>
              </a:ext>
            </a:extLst>
          </p:cNvPr>
          <p:cNvGrpSpPr/>
          <p:nvPr/>
        </p:nvGrpSpPr>
        <p:grpSpPr>
          <a:xfrm>
            <a:off x="5410200" y="1981200"/>
            <a:ext cx="2438400" cy="1447799"/>
            <a:chOff x="4953000" y="2179141"/>
            <a:chExt cx="3269821" cy="1706563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5F2CF3D4-81C3-059B-C591-AF741E86D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18309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</a:t>
              </a:r>
              <a:r>
                <a:rPr lang="en-US" altLang="en-US" sz="1800" dirty="0">
                  <a:solidFill>
                    <a:srgbClr val="D60093"/>
                  </a:solidFill>
                  <a:latin typeface="Verdana" charset="0"/>
                </a:rPr>
                <a:t>0</a:t>
              </a:r>
              <a:r>
                <a:rPr lang="en-US" altLang="en-US" sz="1800" dirty="0">
                  <a:latin typeface="Verdana" charset="0"/>
                </a:rPr>
                <a:t>    0</a:t>
              </a: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5039447-27A7-1964-DF19-ABD98D1C8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6" name="AutoShape 23">
              <a:extLst>
                <a:ext uri="{FF2B5EF4-FFF2-40B4-BE49-F238E27FC236}">
                  <a16:creationId xmlns:a16="http://schemas.microsoft.com/office/drawing/2014/main" id="{B6AF08AD-4CB7-A2FB-263E-A924C87AD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7" name="Double Bracket 25">
              <a:extLst>
                <a:ext uri="{FF2B5EF4-FFF2-40B4-BE49-F238E27FC236}">
                  <a16:creationId xmlns:a16="http://schemas.microsoft.com/office/drawing/2014/main" id="{20D542C7-3CF1-9F98-49FA-1159192B1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CF5E458D-4E9E-D06E-134C-ACBC9858B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80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A93255B-EFDA-97BF-923D-C5CF4D62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6299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rebuchet MS" panose="020B0703020202090204" pitchFamily="34" charset="0"/>
              </a:rPr>
              <a:t>Matrices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6554E5B7-D9C4-2C95-B3AB-60C1BF2B6D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52500" y="1371600"/>
            <a:ext cx="7543800" cy="47593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panose="020B0703020202090204" pitchFamily="34" charset="0"/>
              </a:rPr>
              <a:t>A square matrix is </a:t>
            </a:r>
            <a:r>
              <a:rPr lang="en-US" altLang="en-US" b="1" dirty="0">
                <a:latin typeface="Trebuchet MS" panose="020B0703020202090204" pitchFamily="34" charset="0"/>
              </a:rPr>
              <a:t>diagonal</a:t>
            </a:r>
            <a:r>
              <a:rPr lang="en-US" altLang="en-US" dirty="0">
                <a:latin typeface="Trebuchet MS" panose="020B0703020202090204" pitchFamily="34" charset="0"/>
              </a:rPr>
              <a:t> </a:t>
            </a:r>
            <a:r>
              <a:rPr lang="en-US" altLang="en-US" dirty="0" err="1">
                <a:latin typeface="Trebuchet MS" panose="020B0703020202090204" pitchFamily="34" charset="0"/>
              </a:rPr>
              <a:t>iff</a:t>
            </a:r>
            <a:r>
              <a:rPr lang="en-US" altLang="en-US" dirty="0">
                <a:latin typeface="Trebuchet MS" panose="020B0703020202090204" pitchFamily="34" charset="0"/>
              </a:rPr>
              <a:t> has </a:t>
            </a:r>
            <a:r>
              <a:rPr lang="en-US" altLang="en-US" dirty="0" err="1">
                <a:latin typeface="Trebuchet MS" panose="020B0703020202090204" pitchFamily="34" charset="0"/>
              </a:rPr>
              <a:t>a</a:t>
            </a:r>
            <a:r>
              <a:rPr lang="en-US" altLang="en-US" baseline="-25000" dirty="0" err="1">
                <a:latin typeface="Trebuchet MS" panose="020B0703020202090204" pitchFamily="34" charset="0"/>
              </a:rPr>
              <a:t>ij</a:t>
            </a:r>
            <a:r>
              <a:rPr lang="en-US" altLang="en-US" dirty="0">
                <a:latin typeface="Trebuchet MS" panose="020B0703020202090204" pitchFamily="34" charset="0"/>
              </a:rPr>
              <a:t> = 0 for all </a:t>
            </a:r>
            <a:r>
              <a:rPr lang="en-US" altLang="en-US" dirty="0" err="1">
                <a:latin typeface="Trebuchet MS" panose="020B0703020202090204" pitchFamily="34" charset="0"/>
              </a:rPr>
              <a:t>i≠j</a:t>
            </a:r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/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/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/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/>
            <a:r>
              <a:rPr lang="en-US" altLang="en-US" dirty="0">
                <a:latin typeface="Trebuchet MS" panose="020B0703020202090204" pitchFamily="34" charset="0"/>
              </a:rPr>
              <a:t>The </a:t>
            </a:r>
            <a:r>
              <a:rPr lang="en-US" altLang="en-US" b="1" dirty="0">
                <a:latin typeface="Trebuchet MS" panose="020B0703020202090204" pitchFamily="34" charset="0"/>
              </a:rPr>
              <a:t>Identity</a:t>
            </a:r>
            <a:r>
              <a:rPr lang="en-US" altLang="en-US" dirty="0">
                <a:latin typeface="Trebuchet MS" panose="020B0703020202090204" pitchFamily="34" charset="0"/>
              </a:rPr>
              <a:t> matrix </a:t>
            </a:r>
            <a:r>
              <a:rPr lang="en-US" altLang="en-US" b="1" dirty="0">
                <a:latin typeface="Trebuchet MS" panose="020B0703020202090204" pitchFamily="34" charset="0"/>
              </a:rPr>
              <a:t>I</a:t>
            </a:r>
            <a:r>
              <a:rPr lang="en-US" altLang="en-US" dirty="0">
                <a:latin typeface="Trebuchet MS" panose="020B0703020202090204" pitchFamily="34" charset="0"/>
              </a:rPr>
              <a:t> is the diagonal matrix with 1´s along the diagonal</a:t>
            </a:r>
          </a:p>
          <a:p>
            <a:pPr eaLnBrk="1" hangingPunct="1"/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/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/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/>
            <a:r>
              <a:rPr lang="en-US" altLang="en-US" dirty="0">
                <a:latin typeface="Trebuchet MS" panose="020B0703020202090204" pitchFamily="34" charset="0"/>
              </a:rPr>
              <a:t>A symmetric matrix </a:t>
            </a:r>
            <a:r>
              <a:rPr lang="en-US" altLang="en-US" b="1" dirty="0">
                <a:latin typeface="Trebuchet MS" panose="020B0703020202090204" pitchFamily="34" charset="0"/>
              </a:rPr>
              <a:t>A</a:t>
            </a:r>
            <a:r>
              <a:rPr lang="en-US" altLang="en-US" dirty="0">
                <a:latin typeface="Trebuchet MS" panose="020B0703020202090204" pitchFamily="34" charset="0"/>
              </a:rPr>
              <a:t> satisfy the condition </a:t>
            </a:r>
            <a:r>
              <a:rPr lang="en-US" altLang="en-US" b="1" dirty="0">
                <a:latin typeface="Trebuchet MS" panose="020B0703020202090204" pitchFamily="34" charset="0"/>
              </a:rPr>
              <a:t>A=A</a:t>
            </a:r>
            <a:r>
              <a:rPr lang="en-US" altLang="en-US" b="1" baseline="30000" dirty="0">
                <a:latin typeface="Trebuchet MS" panose="020B0703020202090204" pitchFamily="34" charset="0"/>
              </a:rPr>
              <a:t>T</a:t>
            </a:r>
          </a:p>
          <a:p>
            <a:pPr eaLnBrk="1" hangingPunct="1"/>
            <a:endParaRPr lang="en-US" altLang="en-US" dirty="0">
              <a:latin typeface="Trebuchet MS" panose="020B0703020202090204" pitchFamily="34" charset="0"/>
            </a:endParaRPr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7E2DE4BF-690E-09E2-9E92-199E9E6F662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1879600"/>
          <a:ext cx="1522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96100" imgH="11112500" progId="Equation.3">
                  <p:embed/>
                </p:oleObj>
              </mc:Choice>
              <mc:Fallback>
                <p:oleObj name="Equation" r:id="rId3" imgW="19596100" imgH="11112500" progId="Equation.3">
                  <p:embed/>
                  <p:pic>
                    <p:nvPicPr>
                      <p:cNvPr id="22531" name="Object 4">
                        <a:extLst>
                          <a:ext uri="{FF2B5EF4-FFF2-40B4-BE49-F238E27FC236}">
                            <a16:creationId xmlns:a16="http://schemas.microsoft.com/office/drawing/2014/main" id="{7E2DE4BF-690E-09E2-9E92-199E9E6F6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79600"/>
                        <a:ext cx="15224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>
            <a:extLst>
              <a:ext uri="{FF2B5EF4-FFF2-40B4-BE49-F238E27FC236}">
                <a16:creationId xmlns:a16="http://schemas.microsoft.com/office/drawing/2014/main" id="{8F521953-244B-EA3A-2127-185F3E36CA7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3556000"/>
          <a:ext cx="13716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3000" imgH="10528300" progId="Equation.3">
                  <p:embed/>
                </p:oleObj>
              </mc:Choice>
              <mc:Fallback>
                <p:oleObj name="Equation" r:id="rId5" imgW="16383000" imgH="10528300" progId="Equation.3">
                  <p:embed/>
                  <p:pic>
                    <p:nvPicPr>
                      <p:cNvPr id="22532" name="Object 6">
                        <a:extLst>
                          <a:ext uri="{FF2B5EF4-FFF2-40B4-BE49-F238E27FC236}">
                            <a16:creationId xmlns:a16="http://schemas.microsoft.com/office/drawing/2014/main" id="{8F521953-244B-EA3A-2127-185F3E36C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56000"/>
                        <a:ext cx="13716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EDF3E4E5-B55A-AFD9-0C6C-F3CE13BE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rebuchet MS" panose="020B070302020209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22EA66-166C-404A-82C9-717FAEDDCF3C}" type="slidenum">
              <a:rPr lang="it-IT" altLang="de-DE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it-IT" altLang="en-US" sz="10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rebuchet MS" charset="0"/>
              </a:rPr>
              <a:t>Dealing with dead-ends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543800" cy="4191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b="1" dirty="0">
                <a:latin typeface="Trebuchet MS" charset="0"/>
              </a:rPr>
              <a:t>1) Prune and propagate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latin typeface="Trebuchet MS" charset="0"/>
              </a:rPr>
              <a:t>Preprocess the graph to eliminate dead-ends 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latin typeface="Trebuchet MS" charset="0"/>
              </a:rPr>
              <a:t>Remains the Strongly connected component of the graph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latin typeface="Trebuchet MS" charset="0"/>
              </a:rPr>
              <a:t>Compute page rank on the reduced graph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latin typeface="Trebuchet MS" charset="0"/>
              </a:rPr>
              <a:t>Approximate values for dead ends by propagating values from reduced graph, where their PageRank is an aggregation of the one from all predecessors.</a:t>
            </a:r>
          </a:p>
          <a:p>
            <a:pPr eaLnBrk="1" hangingPunct="1">
              <a:lnSpc>
                <a:spcPct val="95000"/>
              </a:lnSpc>
              <a:buFont typeface="Wingdings" charset="2"/>
              <a:buChar char="p"/>
            </a:pPr>
            <a:endParaRPr lang="en-US" altLang="en-US" dirty="0">
              <a:latin typeface="Trebuchet MS" charset="0"/>
            </a:endParaRPr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en-US" altLang="en-US" b="1" dirty="0">
                <a:latin typeface="Trebuchet MS" charset="0"/>
              </a:rPr>
              <a:t>2) Teleportation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latin typeface="Trebuchet MS" charset="0"/>
              </a:rPr>
              <a:t>Follow random teleport links with probability 1.0 from dead-ends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>
                <a:latin typeface="Trebuchet MS" charset="0"/>
              </a:rPr>
              <a:t>Adjust matrix accordingly</a:t>
            </a:r>
          </a:p>
          <a:p>
            <a:pPr eaLnBrk="1" hangingPunct="1">
              <a:lnSpc>
                <a:spcPct val="95000"/>
              </a:lnSpc>
              <a:buFont typeface="Wingdings" charset="2"/>
              <a:buChar char="p"/>
            </a:pPr>
            <a:endParaRPr lang="en-US" altLang="en-US" dirty="0">
              <a:latin typeface="Trebuchet MS" charset="0"/>
            </a:endParaRPr>
          </a:p>
          <a:p>
            <a:pPr eaLnBrk="1" hangingPunct="1">
              <a:lnSpc>
                <a:spcPct val="95000"/>
              </a:lnSpc>
              <a:buFont typeface="Wingdings" charset="2"/>
              <a:buNone/>
            </a:pPr>
            <a:endParaRPr lang="en-US" altLang="en-US" sz="2000" dirty="0">
              <a:latin typeface="Trebuchet MS" charset="0"/>
            </a:endParaRPr>
          </a:p>
        </p:txBody>
      </p:sp>
      <p:sp>
        <p:nvSpPr>
          <p:cNvPr id="532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480FF9-A24C-E449-B5B8-081461D2C621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774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6305550" cy="928689"/>
          </a:xfrm>
        </p:spPr>
        <p:txBody>
          <a:bodyPr/>
          <a:lstStyle/>
          <a:p>
            <a:r>
              <a:rPr lang="en-US" altLang="en-US" dirty="0"/>
              <a:t>Spider Trap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239000" cy="2209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en-US" sz="2400" dirty="0"/>
          </a:p>
          <a:p>
            <a:r>
              <a:rPr lang="en-US" altLang="en-US" sz="2800" dirty="0"/>
              <a:t>Some groups of pages may be </a:t>
            </a:r>
            <a:r>
              <a:rPr lang="en-US" altLang="en-US" sz="2800" i="1" dirty="0">
                <a:solidFill>
                  <a:srgbClr val="FF0000"/>
                </a:solidFill>
              </a:rPr>
              <a:t>spider traps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(all out-links are within the group).</a:t>
            </a:r>
          </a:p>
          <a:p>
            <a:pPr lvl="1"/>
            <a:r>
              <a:rPr lang="en-US" altLang="en-US" sz="2400" dirty="0"/>
              <a:t>Eventually spider traps absorb all importance; all surfers get stuck in the trap.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33879E4B-FBB3-49F6-BC65-42270715C98D}" type="slidenum">
              <a:rPr lang="en-US" altLang="en-US"/>
              <a:pPr/>
              <a:t>41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352800"/>
            <a:ext cx="3098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71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Microsoft Becomes Spider Trap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ECBF981D-75E0-4885-B54B-E836493B89C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962400" y="1981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Yahoo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3340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M’soft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514600" y="4343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Amazon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971800" y="2590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3581400" y="2743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733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90" name="AutoShape 10"/>
          <p:cNvCxnSpPr>
            <a:cxnSpLocks noChangeShapeType="1"/>
            <a:stCxn id="20483" idx="6"/>
            <a:endCxn id="20483" idx="2"/>
          </p:cNvCxnSpPr>
          <p:nvPr/>
        </p:nvCxnSpPr>
        <p:spPr bwMode="auto">
          <a:xfrm flipH="1">
            <a:off x="3962400" y="2362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4" name="AutoShape 14"/>
          <p:cNvCxnSpPr>
            <a:cxnSpLocks noChangeShapeType="1"/>
            <a:stCxn id="20484" idx="6"/>
            <a:endCxn id="20484" idx="2"/>
          </p:cNvCxnSpPr>
          <p:nvPr/>
        </p:nvCxnSpPr>
        <p:spPr bwMode="auto">
          <a:xfrm flipH="1">
            <a:off x="5334000" y="47244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1B1310E2-D58B-0DFA-21BC-F0F673EF4DDA}"/>
              </a:ext>
            </a:extLst>
          </p:cNvPr>
          <p:cNvGrpSpPr/>
          <p:nvPr/>
        </p:nvGrpSpPr>
        <p:grpSpPr>
          <a:xfrm>
            <a:off x="5791200" y="1905000"/>
            <a:ext cx="2438400" cy="1447799"/>
            <a:chOff x="4953000" y="2179141"/>
            <a:chExt cx="3269821" cy="1706563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D6A1DBB2-AA58-11C3-5BD1-AD6E2729D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455249" cy="108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0    1</a:t>
              </a: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5225C782-40AC-9863-8F9D-5DA5148FF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5" name="AutoShape 23">
              <a:extLst>
                <a:ext uri="{FF2B5EF4-FFF2-40B4-BE49-F238E27FC236}">
                  <a16:creationId xmlns:a16="http://schemas.microsoft.com/office/drawing/2014/main" id="{EF28840E-178B-016F-2E0F-FD4624726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6" name="Double Bracket 25">
              <a:extLst>
                <a:ext uri="{FF2B5EF4-FFF2-40B4-BE49-F238E27FC236}">
                  <a16:creationId xmlns:a16="http://schemas.microsoft.com/office/drawing/2014/main" id="{44723E7C-4DCA-02D8-7763-6B27B4D2E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4200F1B3-7BED-F4C3-EB25-ED6AB1944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856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0066"/>
                </a:solidFill>
                <a:latin typeface="Trebuchet MS" charset="0"/>
                <a:ea typeface="Trebuchet MS" charset="0"/>
                <a:cs typeface="Trebuchet MS" charset="0"/>
              </a:rPr>
              <a:t>Example: </a:t>
            </a:r>
            <a:r>
              <a:rPr lang="en-US" altLang="en-US" dirty="0"/>
              <a:t>Effect of Spider Trap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886700" cy="4351338"/>
          </a:xfrm>
        </p:spPr>
        <p:txBody>
          <a:bodyPr/>
          <a:lstStyle/>
          <a:p>
            <a:r>
              <a:rPr lang="en-US" altLang="en-US" dirty="0"/>
              <a:t>Equations </a:t>
            </a:r>
            <a:r>
              <a:rPr lang="en-US" altLang="en-US" b="1" dirty="0"/>
              <a:t>v</a:t>
            </a:r>
            <a:r>
              <a:rPr lang="en-US" altLang="en-US" i="1" dirty="0"/>
              <a:t>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b="1" dirty="0"/>
              <a:t>v</a:t>
            </a:r>
            <a:r>
              <a:rPr lang="en-US" altLang="en-US" i="1" dirty="0"/>
              <a:t> </a:t>
            </a:r>
            <a:r>
              <a:rPr lang="en-US" altLang="en-US" dirty="0">
                <a:latin typeface="Verdana" charset="0"/>
              </a:rPr>
              <a:t>M </a:t>
            </a:r>
            <a:r>
              <a:rPr lang="en-US" altLang="en-US" dirty="0"/>
              <a:t>: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i="1" dirty="0"/>
              <a:t>y</a:t>
            </a:r>
            <a:r>
              <a:rPr lang="en-US" altLang="en-US" dirty="0"/>
              <a:t>  = </a:t>
            </a:r>
            <a:r>
              <a:rPr lang="en-US" altLang="en-US" i="1" dirty="0"/>
              <a:t>y </a:t>
            </a:r>
            <a:r>
              <a:rPr lang="en-US" altLang="en-US" dirty="0"/>
              <a:t>/2 + </a:t>
            </a:r>
            <a:r>
              <a:rPr lang="en-US" altLang="en-US" i="1" dirty="0"/>
              <a:t>a </a:t>
            </a:r>
            <a:r>
              <a:rPr lang="en-US" altLang="en-US" dirty="0"/>
              <a:t>/2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i="1" dirty="0"/>
              <a:t>a</a:t>
            </a:r>
            <a:r>
              <a:rPr lang="en-US" altLang="en-US" dirty="0"/>
              <a:t>  = y /2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i="1" dirty="0"/>
              <a:t>m</a:t>
            </a:r>
            <a:r>
              <a:rPr lang="en-US" altLang="en-US" dirty="0"/>
              <a:t> = </a:t>
            </a:r>
            <a:r>
              <a:rPr lang="en-US" altLang="en-US" i="1" dirty="0"/>
              <a:t>a </a:t>
            </a:r>
            <a:r>
              <a:rPr lang="en-US" altLang="en-US" dirty="0"/>
              <a:t>/2 + </a:t>
            </a:r>
            <a:r>
              <a:rPr lang="en-US" altLang="en-US" i="1" dirty="0"/>
              <a:t>m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A7698FE-6DE4-4EF8-9A79-A016F5F592A2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55725" y="4529138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  <a:p>
            <a:r>
              <a:rPr lang="en-US" altLang="en-US"/>
              <a:t>a    =</a:t>
            </a:r>
          </a:p>
          <a:p>
            <a:r>
              <a:rPr lang="en-US" altLang="en-US"/>
              <a:t>m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743200" y="4564063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05200" y="4564063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3/2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343400" y="4564063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3/4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7/4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57800" y="4564063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5/8</a:t>
            </a:r>
          </a:p>
          <a:p>
            <a:r>
              <a:rPr lang="en-US" altLang="en-US"/>
              <a:t>3/8</a:t>
            </a:r>
          </a:p>
          <a:p>
            <a:r>
              <a:rPr lang="en-US" altLang="en-US"/>
              <a:t>2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162800" y="4564063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  <a:p>
            <a:r>
              <a:rPr lang="en-US" altLang="en-US"/>
              <a:t>0</a:t>
            </a:r>
          </a:p>
          <a:p>
            <a:r>
              <a:rPr lang="en-US" altLang="en-US"/>
              <a:t>3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32525" y="4910138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32655-9138-342B-6516-B3BC2AB17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426" b="29125"/>
          <a:stretch/>
        </p:blipFill>
        <p:spPr>
          <a:xfrm>
            <a:off x="2971800" y="1447800"/>
            <a:ext cx="3500457" cy="2875754"/>
          </a:xfrm>
          <a:prstGeom prst="rect">
            <a:avLst/>
          </a:prstGeom>
        </p:spPr>
      </p:pic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E5845458-963F-FFFF-59B7-D823025E9AA8}"/>
              </a:ext>
            </a:extLst>
          </p:cNvPr>
          <p:cNvGrpSpPr/>
          <p:nvPr/>
        </p:nvGrpSpPr>
        <p:grpSpPr>
          <a:xfrm>
            <a:off x="5715000" y="1676400"/>
            <a:ext cx="2438400" cy="1447799"/>
            <a:chOff x="4953000" y="2179141"/>
            <a:chExt cx="3269821" cy="1706563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9742F7A4-13C2-7FBD-19FD-AAC4C9E38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455249" cy="108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0    1</a:t>
              </a: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5AEA0BE-5551-8EA2-5952-807CE6A94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6" name="AutoShape 23">
              <a:extLst>
                <a:ext uri="{FF2B5EF4-FFF2-40B4-BE49-F238E27FC236}">
                  <a16:creationId xmlns:a16="http://schemas.microsoft.com/office/drawing/2014/main" id="{E95FE8A5-D852-2DDF-B8CA-87446E92D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7" name="Double Bracket 25">
              <a:extLst>
                <a:ext uri="{FF2B5EF4-FFF2-40B4-BE49-F238E27FC236}">
                  <a16:creationId xmlns:a16="http://schemas.microsoft.com/office/drawing/2014/main" id="{5D0902E0-2221-0A9A-D491-C8EC75F8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CD37DACC-CCC8-4B99-D187-E7F67CFE7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7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155076" cy="1143000"/>
          </a:xfrm>
        </p:spPr>
        <p:txBody>
          <a:bodyPr/>
          <a:lstStyle/>
          <a:p>
            <a:r>
              <a:rPr lang="en-US" altLang="en-US" dirty="0"/>
              <a:t>Microsoft Becomes a Spider Trap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1003B891-A177-4D89-85F2-89497B1EA37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3733800" y="15240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105400" y="3886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286000" y="3886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V="1">
            <a:off x="2743200" y="2133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3352800" y="22860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3572942" y="435128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41" name="AutoShape 9"/>
          <p:cNvCxnSpPr>
            <a:cxnSpLocks noChangeShapeType="1"/>
            <a:stCxn id="69635" idx="6"/>
            <a:endCxn id="69635" idx="2"/>
          </p:cNvCxnSpPr>
          <p:nvPr/>
        </p:nvCxnSpPr>
        <p:spPr bwMode="auto">
          <a:xfrm flipH="1">
            <a:off x="3733800" y="19050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66294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2286000" y="1600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2514600" y="1600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2743200" y="1600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2971800" y="1600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3200400" y="1600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32004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29718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27432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25146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1981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17526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1524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12954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1295400" y="411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1524000" y="411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1752600" y="411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1981200" y="411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1066800" y="411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10668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68580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70866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73152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75438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6629400" y="4267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6858000" y="4267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7086600" y="4267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7315200" y="4267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7543800" y="4267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72" name="AutoShape 40"/>
          <p:cNvCxnSpPr>
            <a:cxnSpLocks noChangeShapeType="1"/>
          </p:cNvCxnSpPr>
          <p:nvPr/>
        </p:nvCxnSpPr>
        <p:spPr bwMode="auto">
          <a:xfrm flipH="1">
            <a:off x="5105400" y="41910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3380581C-FA7D-EDA9-7A3C-23D1938C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531" y="5220466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  <a:p>
            <a:r>
              <a:rPr lang="en-US" altLang="en-US"/>
              <a:t>a    =</a:t>
            </a:r>
          </a:p>
          <a:p>
            <a:r>
              <a:rPr lang="en-US" altLang="en-US"/>
              <a:t>m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3505F4F-B00F-09EC-3E0C-B2905E7D3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2" y="525539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C4D31-8223-3F93-6B90-EE30B9BAA5E5}"/>
              </a:ext>
            </a:extLst>
          </p:cNvPr>
          <p:cNvSpPr txBox="1"/>
          <p:nvPr/>
        </p:nvSpPr>
        <p:spPr>
          <a:xfrm>
            <a:off x="1030935" y="5255391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C3A59545-2D8A-70E3-D9CD-70A203FAE444}"/>
              </a:ext>
            </a:extLst>
          </p:cNvPr>
          <p:cNvGrpSpPr/>
          <p:nvPr/>
        </p:nvGrpSpPr>
        <p:grpSpPr>
          <a:xfrm>
            <a:off x="5334000" y="1676400"/>
            <a:ext cx="2438400" cy="1447799"/>
            <a:chOff x="4953000" y="2179141"/>
            <a:chExt cx="3269821" cy="1706563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40F0112B-7F6E-F0F0-4D1A-2D47F7A8C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455249" cy="108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0    1</a:t>
              </a: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D3A1455F-B8F7-A0C0-F471-79AEFF727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7" name="AutoShape 23">
              <a:extLst>
                <a:ext uri="{FF2B5EF4-FFF2-40B4-BE49-F238E27FC236}">
                  <a16:creationId xmlns:a16="http://schemas.microsoft.com/office/drawing/2014/main" id="{51055B8B-891D-848B-1F3A-EEE699E26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8" name="Double Bracket 25">
              <a:extLst>
                <a:ext uri="{FF2B5EF4-FFF2-40B4-BE49-F238E27FC236}">
                  <a16:creationId xmlns:a16="http://schemas.microsoft.com/office/drawing/2014/main" id="{BED66C74-130C-930C-6DF6-CC7405C80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C208199E-1B34-DDBD-975F-CF2AE2F76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43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7571"/>
            <a:ext cx="9144000" cy="1143000"/>
          </a:xfrm>
        </p:spPr>
        <p:txBody>
          <a:bodyPr/>
          <a:lstStyle/>
          <a:p>
            <a:r>
              <a:rPr lang="en-US" altLang="en-US" dirty="0"/>
              <a:t>Microsoft Becomes a Spider Trap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A0D4DB8E-11F4-45AE-B6EE-4C002E9D3379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3962400" y="1295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334000" y="36576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2514600" y="36576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V="1">
            <a:off x="2971800" y="19050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3581400" y="20574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37338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0665" name="AutoShape 9"/>
          <p:cNvCxnSpPr>
            <a:cxnSpLocks noChangeShapeType="1"/>
            <a:stCxn id="70659" idx="6"/>
            <a:endCxn id="70659" idx="2"/>
          </p:cNvCxnSpPr>
          <p:nvPr/>
        </p:nvCxnSpPr>
        <p:spPr bwMode="auto">
          <a:xfrm flipH="1">
            <a:off x="3962400" y="16764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6858000" y="3810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25146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27432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29718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32004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3429000" y="1371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672" name="Group 16"/>
          <p:cNvGrpSpPr>
            <a:grpSpLocks/>
          </p:cNvGrpSpPr>
          <p:nvPr/>
        </p:nvGrpSpPr>
        <p:grpSpPr bwMode="auto">
          <a:xfrm>
            <a:off x="1295400" y="3962400"/>
            <a:ext cx="990600" cy="76200"/>
            <a:chOff x="1584" y="1152"/>
            <a:chExt cx="624" cy="48"/>
          </a:xfrm>
        </p:grpSpPr>
        <p:sp>
          <p:nvSpPr>
            <p:cNvPr id="70673" name="Oval 17"/>
            <p:cNvSpPr>
              <a:spLocks noChangeArrowheads="1"/>
            </p:cNvSpPr>
            <p:nvPr/>
          </p:nvSpPr>
          <p:spPr bwMode="auto">
            <a:xfrm>
              <a:off x="1584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auto">
            <a:xfrm>
              <a:off x="2160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5" name="Oval 19"/>
            <p:cNvSpPr>
              <a:spLocks noChangeArrowheads="1"/>
            </p:cNvSpPr>
            <p:nvPr/>
          </p:nvSpPr>
          <p:spPr bwMode="auto">
            <a:xfrm>
              <a:off x="2016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Oval 20"/>
            <p:cNvSpPr>
              <a:spLocks noChangeArrowheads="1"/>
            </p:cNvSpPr>
            <p:nvPr/>
          </p:nvSpPr>
          <p:spPr bwMode="auto">
            <a:xfrm>
              <a:off x="1872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Oval 21"/>
            <p:cNvSpPr>
              <a:spLocks noChangeArrowheads="1"/>
            </p:cNvSpPr>
            <p:nvPr/>
          </p:nvSpPr>
          <p:spPr bwMode="auto">
            <a:xfrm>
              <a:off x="1728" y="1152"/>
              <a:ext cx="48" cy="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678" name="Group 22"/>
          <p:cNvGrpSpPr>
            <a:grpSpLocks/>
          </p:cNvGrpSpPr>
          <p:nvPr/>
        </p:nvGrpSpPr>
        <p:grpSpPr bwMode="auto">
          <a:xfrm>
            <a:off x="2514600" y="1600200"/>
            <a:ext cx="990600" cy="76200"/>
            <a:chOff x="816" y="2880"/>
            <a:chExt cx="624" cy="48"/>
          </a:xfrm>
        </p:grpSpPr>
        <p:sp>
          <p:nvSpPr>
            <p:cNvPr id="70679" name="Oval 23"/>
            <p:cNvSpPr>
              <a:spLocks noChangeArrowheads="1"/>
            </p:cNvSpPr>
            <p:nvPr/>
          </p:nvSpPr>
          <p:spPr bwMode="auto">
            <a:xfrm>
              <a:off x="960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auto">
            <a:xfrm>
              <a:off x="1392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684" name="Group 28"/>
          <p:cNvGrpSpPr>
            <a:grpSpLocks/>
          </p:cNvGrpSpPr>
          <p:nvPr/>
        </p:nvGrpSpPr>
        <p:grpSpPr bwMode="auto">
          <a:xfrm>
            <a:off x="6858000" y="4267200"/>
            <a:ext cx="990600" cy="76200"/>
            <a:chOff x="816" y="3024"/>
            <a:chExt cx="624" cy="48"/>
          </a:xfrm>
        </p:grpSpPr>
        <p:sp>
          <p:nvSpPr>
            <p:cNvPr id="70685" name="Oval 29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6" name="Oval 30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7" name="Oval 31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8" name="Oval 32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9" name="Oval 33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7086600" y="3810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7315200" y="3810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7543800" y="3810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7772400" y="38100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68580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70866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73152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75438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7772400" y="40386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0699" name="AutoShape 43"/>
          <p:cNvCxnSpPr>
            <a:cxnSpLocks noChangeShapeType="1"/>
          </p:cNvCxnSpPr>
          <p:nvPr/>
        </p:nvCxnSpPr>
        <p:spPr bwMode="auto">
          <a:xfrm flipH="1">
            <a:off x="5334000" y="39624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60FB0A44-5A68-2B78-7A78-AA3458F6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531" y="5220466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  <a:p>
            <a:r>
              <a:rPr lang="en-US" altLang="en-US"/>
              <a:t>a    =</a:t>
            </a:r>
          </a:p>
          <a:p>
            <a:r>
              <a:rPr lang="en-US" altLang="en-US"/>
              <a:t>m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CA9B8AC-D125-464C-95FE-B55092FC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2" y="525539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7E24F42-C6BE-0FCC-8554-6562617B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52553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3/2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E6C08-2B2A-4517-065F-275F9BD8630E}"/>
              </a:ext>
            </a:extLst>
          </p:cNvPr>
          <p:cNvSpPr txBox="1"/>
          <p:nvPr/>
        </p:nvSpPr>
        <p:spPr>
          <a:xfrm>
            <a:off x="1030935" y="5255391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C28A5A37-AFCF-D4CF-F1A6-0AF0D236003E}"/>
              </a:ext>
            </a:extLst>
          </p:cNvPr>
          <p:cNvGrpSpPr/>
          <p:nvPr/>
        </p:nvGrpSpPr>
        <p:grpSpPr>
          <a:xfrm>
            <a:off x="5638800" y="1447800"/>
            <a:ext cx="2438400" cy="1447799"/>
            <a:chOff x="4953000" y="2179141"/>
            <a:chExt cx="3269821" cy="1706563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6E10E37B-6CF7-8343-CDCA-3B26F9AAB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455249" cy="108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0    1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623374A2-48FC-11EE-1187-7C8649C43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8" name="AutoShape 23">
              <a:extLst>
                <a:ext uri="{FF2B5EF4-FFF2-40B4-BE49-F238E27FC236}">
                  <a16:creationId xmlns:a16="http://schemas.microsoft.com/office/drawing/2014/main" id="{8BB3C7E9-7208-467D-4A88-9E6896897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10" name="Double Bracket 25">
              <a:extLst>
                <a:ext uri="{FF2B5EF4-FFF2-40B4-BE49-F238E27FC236}">
                  <a16:creationId xmlns:a16="http://schemas.microsoft.com/office/drawing/2014/main" id="{D86B90FF-4AC5-946F-1D83-93D3B9D6B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51ABCCF9-9A4F-2589-60EF-72BE6C316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829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"/>
            <a:ext cx="9144000" cy="1143000"/>
          </a:xfrm>
        </p:spPr>
        <p:txBody>
          <a:bodyPr/>
          <a:lstStyle/>
          <a:p>
            <a:r>
              <a:rPr lang="en-US" altLang="en-US" dirty="0"/>
              <a:t>Microsoft Becomes a Spider Trap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A12AED0E-A9C6-4943-AC76-3F53CA59CD4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3505200" y="12192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4876800" y="3581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2057400" y="35814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2514600" y="18288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H="1">
            <a:off x="3124200" y="19812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3276600" y="4038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689" name="AutoShape 9"/>
          <p:cNvCxnSpPr>
            <a:cxnSpLocks noChangeShapeType="1"/>
            <a:stCxn id="71683" idx="6"/>
            <a:endCxn id="71683" idx="2"/>
          </p:cNvCxnSpPr>
          <p:nvPr/>
        </p:nvCxnSpPr>
        <p:spPr bwMode="auto">
          <a:xfrm flipH="1">
            <a:off x="3505200" y="1600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2286000" y="1295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2514600" y="1295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2743200" y="1295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2971800" y="12954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6400800" y="4419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1600200" y="3886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1371600" y="3886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6858000" y="4419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6629400" y="4419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1600200" y="411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25146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27432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1828800" y="4114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06" name="Group 26"/>
          <p:cNvGrpSpPr>
            <a:grpSpLocks/>
          </p:cNvGrpSpPr>
          <p:nvPr/>
        </p:nvGrpSpPr>
        <p:grpSpPr bwMode="auto">
          <a:xfrm>
            <a:off x="6400800" y="4191000"/>
            <a:ext cx="990600" cy="76200"/>
            <a:chOff x="816" y="3024"/>
            <a:chExt cx="624" cy="48"/>
          </a:xfrm>
        </p:grpSpPr>
        <p:sp>
          <p:nvSpPr>
            <p:cNvPr id="71707" name="Oval 27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8" name="Oval 28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9" name="Oval 29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0" name="Oval 30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Oval 31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2" name="Oval 32"/>
          <p:cNvSpPr>
            <a:spLocks noChangeArrowheads="1"/>
          </p:cNvSpPr>
          <p:nvPr/>
        </p:nvSpPr>
        <p:spPr bwMode="auto">
          <a:xfrm>
            <a:off x="6629400" y="3733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Oval 33"/>
          <p:cNvSpPr>
            <a:spLocks noChangeArrowheads="1"/>
          </p:cNvSpPr>
          <p:nvPr/>
        </p:nvSpPr>
        <p:spPr bwMode="auto">
          <a:xfrm>
            <a:off x="6858000" y="3733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Oval 34"/>
          <p:cNvSpPr>
            <a:spLocks noChangeArrowheads="1"/>
          </p:cNvSpPr>
          <p:nvPr/>
        </p:nvSpPr>
        <p:spPr bwMode="auto">
          <a:xfrm>
            <a:off x="7086600" y="3733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Oval 35"/>
          <p:cNvSpPr>
            <a:spLocks noChangeArrowheads="1"/>
          </p:cNvSpPr>
          <p:nvPr/>
        </p:nvSpPr>
        <p:spPr bwMode="auto">
          <a:xfrm>
            <a:off x="7315200" y="3733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Oval 36"/>
          <p:cNvSpPr>
            <a:spLocks noChangeArrowheads="1"/>
          </p:cNvSpPr>
          <p:nvPr/>
        </p:nvSpPr>
        <p:spPr bwMode="auto">
          <a:xfrm>
            <a:off x="6400800" y="3962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Oval 37"/>
          <p:cNvSpPr>
            <a:spLocks noChangeArrowheads="1"/>
          </p:cNvSpPr>
          <p:nvPr/>
        </p:nvSpPr>
        <p:spPr bwMode="auto">
          <a:xfrm>
            <a:off x="6629400" y="3962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Oval 38"/>
          <p:cNvSpPr>
            <a:spLocks noChangeArrowheads="1"/>
          </p:cNvSpPr>
          <p:nvPr/>
        </p:nvSpPr>
        <p:spPr bwMode="auto">
          <a:xfrm>
            <a:off x="6858000" y="3962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Oval 39"/>
          <p:cNvSpPr>
            <a:spLocks noChangeArrowheads="1"/>
          </p:cNvSpPr>
          <p:nvPr/>
        </p:nvSpPr>
        <p:spPr bwMode="auto">
          <a:xfrm>
            <a:off x="7086600" y="3962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Oval 40"/>
          <p:cNvSpPr>
            <a:spLocks noChangeArrowheads="1"/>
          </p:cNvSpPr>
          <p:nvPr/>
        </p:nvSpPr>
        <p:spPr bwMode="auto">
          <a:xfrm>
            <a:off x="7315200" y="39624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721" name="AutoShape 41"/>
          <p:cNvCxnSpPr>
            <a:cxnSpLocks noChangeShapeType="1"/>
          </p:cNvCxnSpPr>
          <p:nvPr/>
        </p:nvCxnSpPr>
        <p:spPr bwMode="auto">
          <a:xfrm flipH="1">
            <a:off x="4876800" y="38862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C83EDACE-3BB6-B3B5-62AF-64D55F2FE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531" y="5220466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  <a:p>
            <a:r>
              <a:rPr lang="en-US" altLang="en-US"/>
              <a:t>a    =</a:t>
            </a:r>
          </a:p>
          <a:p>
            <a:r>
              <a:rPr lang="en-US" altLang="en-US"/>
              <a:t>m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436D233-22C1-28F0-D5EA-96E0A2C6C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2" y="525539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F7F415C-81C5-FD19-A378-DD6228791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52553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3/2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6F2EA49-0359-523B-C493-E3E4BF83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2" y="52553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3/4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7/4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208E0A9-D950-DE2F-7115-1E82D918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2" y="52553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5/8</a:t>
            </a:r>
          </a:p>
          <a:p>
            <a:r>
              <a:rPr lang="en-US" altLang="en-US"/>
              <a:t>3/8</a:t>
            </a:r>
          </a:p>
          <a:p>
            <a:r>
              <a:rPr lang="en-US" altLang="en-US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E11A4-CA84-23A3-8243-F5E944094B1E}"/>
              </a:ext>
            </a:extLst>
          </p:cNvPr>
          <p:cNvSpPr txBox="1"/>
          <p:nvPr/>
        </p:nvSpPr>
        <p:spPr>
          <a:xfrm>
            <a:off x="1030935" y="5255391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01A5E933-EB07-E73D-C415-36E8C2916039}"/>
              </a:ext>
            </a:extLst>
          </p:cNvPr>
          <p:cNvGrpSpPr/>
          <p:nvPr/>
        </p:nvGrpSpPr>
        <p:grpSpPr>
          <a:xfrm>
            <a:off x="5334000" y="1447800"/>
            <a:ext cx="2438400" cy="1447799"/>
            <a:chOff x="4953000" y="2179141"/>
            <a:chExt cx="3269821" cy="1706563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18AF8B26-8209-D1EB-F819-D17E73730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455249" cy="108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0    1</a:t>
              </a: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15110792-1622-F47F-C6E7-07CBA2E83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11" name="AutoShape 23">
              <a:extLst>
                <a:ext uri="{FF2B5EF4-FFF2-40B4-BE49-F238E27FC236}">
                  <a16:creationId xmlns:a16="http://schemas.microsoft.com/office/drawing/2014/main" id="{D8C58784-9006-4DF8-F6E1-99773F8C4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12" name="Double Bracket 25">
              <a:extLst>
                <a:ext uri="{FF2B5EF4-FFF2-40B4-BE49-F238E27FC236}">
                  <a16:creationId xmlns:a16="http://schemas.microsoft.com/office/drawing/2014/main" id="{5D4700FD-10A7-1E1E-A5A2-CB7FB7C82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96623A3D-3200-96B8-8FC6-517426C8A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943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After convergence all importance </a:t>
            </a:r>
            <a:br>
              <a:rPr lang="en-US" altLang="en-US" dirty="0"/>
            </a:br>
            <a:r>
              <a:rPr lang="en-US" altLang="en-US" dirty="0"/>
              <a:t>goes in one node…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/>
          <a:lstStyle/>
          <a:p>
            <a:fld id="{2D286F3B-8D56-4749-BB03-27BC768A4BC3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3429000" y="13716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Yahoo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4800600" y="37338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M’soft</a:t>
            </a: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1981200" y="3733800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</a:rPr>
              <a:t>Amazon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2438400" y="19812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3048000" y="21336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3200400" y="4191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13" name="AutoShape 9"/>
          <p:cNvCxnSpPr>
            <a:cxnSpLocks noChangeShapeType="1"/>
            <a:stCxn id="72707" idx="6"/>
            <a:endCxn id="72707" idx="2"/>
          </p:cNvCxnSpPr>
          <p:nvPr/>
        </p:nvCxnSpPr>
        <p:spPr bwMode="auto">
          <a:xfrm flipH="1">
            <a:off x="3429000" y="17526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63246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7239000" y="502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63246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67818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70104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72390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7010400" y="502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Oval 19"/>
          <p:cNvSpPr>
            <a:spLocks noChangeArrowheads="1"/>
          </p:cNvSpPr>
          <p:nvPr/>
        </p:nvSpPr>
        <p:spPr bwMode="auto">
          <a:xfrm>
            <a:off x="6553200" y="50292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6553200" y="4800600"/>
            <a:ext cx="76200" cy="76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Oval 21"/>
          <p:cNvSpPr>
            <a:spLocks noChangeArrowheads="1"/>
          </p:cNvSpPr>
          <p:nvPr/>
        </p:nvSpPr>
        <p:spPr bwMode="auto">
          <a:xfrm>
            <a:off x="70104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63246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Oval 23"/>
          <p:cNvSpPr>
            <a:spLocks noChangeArrowheads="1"/>
          </p:cNvSpPr>
          <p:nvPr/>
        </p:nvSpPr>
        <p:spPr bwMode="auto">
          <a:xfrm>
            <a:off x="65532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6781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Oval 25"/>
          <p:cNvSpPr>
            <a:spLocks noChangeArrowheads="1"/>
          </p:cNvSpPr>
          <p:nvPr/>
        </p:nvSpPr>
        <p:spPr bwMode="auto">
          <a:xfrm>
            <a:off x="72390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6324600" y="4343400"/>
            <a:ext cx="990600" cy="76200"/>
            <a:chOff x="816" y="3024"/>
            <a:chExt cx="624" cy="48"/>
          </a:xfrm>
        </p:grpSpPr>
        <p:sp>
          <p:nvSpPr>
            <p:cNvPr id="72731" name="Oval 27"/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Oval 28"/>
            <p:cNvSpPr>
              <a:spLocks noChangeArrowheads="1"/>
            </p:cNvSpPr>
            <p:nvPr/>
          </p:nvSpPr>
          <p:spPr bwMode="auto">
            <a:xfrm>
              <a:off x="1248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Oval 29"/>
            <p:cNvSpPr>
              <a:spLocks noChangeArrowheads="1"/>
            </p:cNvSpPr>
            <p:nvPr/>
          </p:nvSpPr>
          <p:spPr bwMode="auto">
            <a:xfrm>
              <a:off x="110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4" name="Oval 30"/>
            <p:cNvSpPr>
              <a:spLocks noChangeArrowheads="1"/>
            </p:cNvSpPr>
            <p:nvPr/>
          </p:nvSpPr>
          <p:spPr bwMode="auto">
            <a:xfrm>
              <a:off x="960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6" name="Oval 32"/>
          <p:cNvSpPr>
            <a:spLocks noChangeArrowheads="1"/>
          </p:cNvSpPr>
          <p:nvPr/>
        </p:nvSpPr>
        <p:spPr bwMode="auto">
          <a:xfrm>
            <a:off x="65532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7" name="Oval 33"/>
          <p:cNvSpPr>
            <a:spLocks noChangeArrowheads="1"/>
          </p:cNvSpPr>
          <p:nvPr/>
        </p:nvSpPr>
        <p:spPr bwMode="auto">
          <a:xfrm>
            <a:off x="67818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Oval 34"/>
          <p:cNvSpPr>
            <a:spLocks noChangeArrowheads="1"/>
          </p:cNvSpPr>
          <p:nvPr/>
        </p:nvSpPr>
        <p:spPr bwMode="auto">
          <a:xfrm>
            <a:off x="70104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9" name="Oval 35"/>
          <p:cNvSpPr>
            <a:spLocks noChangeArrowheads="1"/>
          </p:cNvSpPr>
          <p:nvPr/>
        </p:nvSpPr>
        <p:spPr bwMode="auto">
          <a:xfrm>
            <a:off x="7239000" y="38862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6324600" y="4114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6553200" y="4114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2" name="Oval 38"/>
          <p:cNvSpPr>
            <a:spLocks noChangeArrowheads="1"/>
          </p:cNvSpPr>
          <p:nvPr/>
        </p:nvSpPr>
        <p:spPr bwMode="auto">
          <a:xfrm>
            <a:off x="6781800" y="4114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3" name="Oval 39"/>
          <p:cNvSpPr>
            <a:spLocks noChangeArrowheads="1"/>
          </p:cNvSpPr>
          <p:nvPr/>
        </p:nvSpPr>
        <p:spPr bwMode="auto">
          <a:xfrm>
            <a:off x="7010400" y="4114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4" name="Oval 40"/>
          <p:cNvSpPr>
            <a:spLocks noChangeArrowheads="1"/>
          </p:cNvSpPr>
          <p:nvPr/>
        </p:nvSpPr>
        <p:spPr bwMode="auto">
          <a:xfrm>
            <a:off x="7239000" y="4114800"/>
            <a:ext cx="76200" cy="762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45" name="AutoShape 41"/>
          <p:cNvCxnSpPr>
            <a:cxnSpLocks noChangeShapeType="1"/>
          </p:cNvCxnSpPr>
          <p:nvPr/>
        </p:nvCxnSpPr>
        <p:spPr bwMode="auto">
          <a:xfrm flipH="1">
            <a:off x="4800600" y="4038600"/>
            <a:ext cx="1219200" cy="1588"/>
          </a:xfrm>
          <a:prstGeom prst="curvedConnector5">
            <a:avLst>
              <a:gd name="adj1" fmla="val -18750"/>
              <a:gd name="adj2" fmla="val -38400000"/>
              <a:gd name="adj3" fmla="val 118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1415357C-86B9-BE02-CEA6-72A7E8B8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531" y="5220466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  <a:p>
            <a:r>
              <a:rPr lang="en-US" altLang="en-US"/>
              <a:t>a    =</a:t>
            </a:r>
          </a:p>
          <a:p>
            <a:r>
              <a:rPr lang="en-US" altLang="en-US"/>
              <a:t>m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F9676D4-B6ED-F930-3E5D-15DF1E413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2" y="525539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FF771E7-B7F7-3663-4533-0BB4C1CEF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52553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3/2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CC0EF4A-DB04-10AF-5B46-C9953B7D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2" y="52553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3/4</a:t>
            </a:r>
          </a:p>
          <a:p>
            <a:r>
              <a:rPr lang="en-US" altLang="en-US"/>
              <a:t>1/2</a:t>
            </a:r>
          </a:p>
          <a:p>
            <a:r>
              <a:rPr lang="en-US" altLang="en-US"/>
              <a:t>7/4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70FE1D8-EE68-2946-BABF-34C20A7C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2" y="5255391"/>
            <a:ext cx="633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5/8</a:t>
            </a:r>
          </a:p>
          <a:p>
            <a:r>
              <a:rPr lang="en-US" altLang="en-US"/>
              <a:t>3/8</a:t>
            </a:r>
          </a:p>
          <a:p>
            <a:r>
              <a:rPr lang="en-US" altLang="en-US"/>
              <a:t>2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E03E559-F9F5-1F6B-2AF9-A3A22D13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2" y="5255391"/>
            <a:ext cx="350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  <a:p>
            <a:r>
              <a:rPr lang="en-US" altLang="en-US"/>
              <a:t>0</a:t>
            </a:r>
          </a:p>
          <a:p>
            <a:r>
              <a:rPr lang="en-US" altLang="en-US"/>
              <a:t>3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E133BE6-C785-B880-B36F-8C1252A4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7" y="5601466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 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239B5-E312-4184-9AF7-A139A75BFA7A}"/>
              </a:ext>
            </a:extLst>
          </p:cNvPr>
          <p:cNvSpPr txBox="1"/>
          <p:nvPr/>
        </p:nvSpPr>
        <p:spPr>
          <a:xfrm>
            <a:off x="1030935" y="5255391"/>
            <a:ext cx="12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D60093"/>
                </a:solidFill>
              </a:rPr>
              <a:t>importance of the </a:t>
            </a:r>
          </a:p>
          <a:p>
            <a:r>
              <a:rPr lang="en-GR" dirty="0">
                <a:solidFill>
                  <a:srgbClr val="D60093"/>
                </a:solidFill>
              </a:rPr>
              <a:t>3 nodes		</a:t>
            </a: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C3CEBD1A-F37C-AE53-B1E4-866D5288C7FC}"/>
              </a:ext>
            </a:extLst>
          </p:cNvPr>
          <p:cNvGrpSpPr/>
          <p:nvPr/>
        </p:nvGrpSpPr>
        <p:grpSpPr>
          <a:xfrm>
            <a:off x="5257800" y="1524000"/>
            <a:ext cx="2438400" cy="1447799"/>
            <a:chOff x="4953000" y="2179141"/>
            <a:chExt cx="3269821" cy="1706563"/>
          </a:xfrm>
        </p:grpSpPr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C40B968F-DAE0-5B15-9861-BED6BA800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36341"/>
              <a:ext cx="2455249" cy="108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½   ½  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a    ½   0   ½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m    0   0    1</a:t>
              </a:r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BCE5D56F-8031-4E1A-BB2F-97F03239B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179141"/>
              <a:ext cx="1418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y    a     m</a:t>
              </a:r>
            </a:p>
          </p:txBody>
        </p:sp>
        <p:sp>
          <p:nvSpPr>
            <p:cNvPr id="13" name="AutoShape 23">
              <a:extLst>
                <a:ext uri="{FF2B5EF4-FFF2-40B4-BE49-F238E27FC236}">
                  <a16:creationId xmlns:a16="http://schemas.microsoft.com/office/drawing/2014/main" id="{44E2C123-CB3C-A5F6-9C7D-30F778637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213" y="2645866"/>
              <a:ext cx="1828800" cy="1143000"/>
            </a:xfrm>
            <a:prstGeom prst="bracketPair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>
                <a:latin typeface="Verdana" charset="0"/>
              </a:endParaRPr>
            </a:p>
          </p:txBody>
        </p:sp>
        <p:sp>
          <p:nvSpPr>
            <p:cNvPr id="14" name="Double Bracket 25">
              <a:extLst>
                <a:ext uri="{FF2B5EF4-FFF2-40B4-BE49-F238E27FC236}">
                  <a16:creationId xmlns:a16="http://schemas.microsoft.com/office/drawing/2014/main" id="{09457544-4985-A788-9ED9-4B96DE378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263" y="2661741"/>
              <a:ext cx="1728787" cy="12239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latin typeface="Verdana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CD7504A7-3A92-510E-8198-9D6ADA22A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935881"/>
              <a:ext cx="907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Trebuchet M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rebuchet M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rebuchet M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rebuchet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Verdana" charset="0"/>
                </a:rPr>
                <a:t>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644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6781800" cy="100647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charset="0"/>
              </a:rPr>
              <a:t>Dealing with spider traps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12875"/>
            <a:ext cx="5943600" cy="4759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latin typeface="Trebuchet MS" charset="0"/>
              </a:rPr>
              <a:t>Teleportation</a:t>
            </a:r>
          </a:p>
          <a:p>
            <a:pPr marL="0" indent="0" eaLnBrk="1" hangingPunct="1">
              <a:buNone/>
            </a:pPr>
            <a:endParaRPr lang="en-US" altLang="en-US" dirty="0">
              <a:latin typeface="Trebuchet MS" charset="0"/>
            </a:endParaRPr>
          </a:p>
          <a:p>
            <a:pPr eaLnBrk="1" hangingPunct="1"/>
            <a:r>
              <a:rPr lang="en-US" altLang="en-US" dirty="0">
                <a:latin typeface="Trebuchet MS" charset="0"/>
              </a:rPr>
              <a:t>At each time step, the random surfer has two options: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With probability </a:t>
            </a:r>
            <a:r>
              <a:rPr lang="en-US" altLang="en-US" dirty="0">
                <a:latin typeface="Symbol" charset="2"/>
                <a:sym typeface="Symbol" charset="2"/>
              </a:rPr>
              <a:t></a:t>
            </a:r>
            <a:r>
              <a:rPr lang="en-US" altLang="en-US" dirty="0">
                <a:latin typeface="Trebuchet MS" charset="0"/>
              </a:rPr>
              <a:t>, follow a link at random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With probability 1-</a:t>
            </a:r>
            <a:r>
              <a:rPr lang="en-US" altLang="en-US" dirty="0">
                <a:latin typeface="Symbol" charset="2"/>
                <a:sym typeface="Symbol" charset="2"/>
              </a:rPr>
              <a:t></a:t>
            </a:r>
            <a:r>
              <a:rPr lang="en-US" altLang="en-US" dirty="0">
                <a:latin typeface="Trebuchet MS" charset="0"/>
              </a:rPr>
              <a:t>, jump to some page uniformly at random</a:t>
            </a:r>
          </a:p>
          <a:p>
            <a:pPr lvl="1" eaLnBrk="1" hangingPunct="1"/>
            <a:r>
              <a:rPr lang="en-US" altLang="en-US" dirty="0">
                <a:latin typeface="Trebuchet MS" charset="0"/>
              </a:rPr>
              <a:t>Common values for </a:t>
            </a:r>
            <a:r>
              <a:rPr lang="en-US" altLang="en-US" dirty="0">
                <a:latin typeface="Symbol" charset="2"/>
                <a:sym typeface="Symbol" charset="2"/>
              </a:rPr>
              <a:t></a:t>
            </a:r>
            <a:r>
              <a:rPr lang="en-US" altLang="en-US" dirty="0">
                <a:latin typeface="Trebuchet MS" charset="0"/>
              </a:rPr>
              <a:t> are in the range 0.8 to 0.9</a:t>
            </a:r>
          </a:p>
          <a:p>
            <a:pPr eaLnBrk="1" hangingPunct="1"/>
            <a:endParaRPr lang="en-US" altLang="en-US" dirty="0">
              <a:latin typeface="Trebuchet MS" charset="0"/>
            </a:endParaRPr>
          </a:p>
          <a:p>
            <a:pPr eaLnBrk="1" hangingPunct="1"/>
            <a:r>
              <a:rPr lang="en-US" altLang="en-US" dirty="0">
                <a:latin typeface="Trebuchet MS" charset="0"/>
              </a:rPr>
              <a:t>Surfer will teleport out of a spider trap within a few time steps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9C8BA6-7409-E243-9A2E-DC49B88EF68E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6524"/>
            <a:ext cx="7886700" cy="9032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rebuchet MS" charset="0"/>
              </a:rPr>
              <a:t>Vector formulation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066800"/>
            <a:ext cx="6477001" cy="503488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Suppose there are N pages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Consider a page </a:t>
            </a:r>
            <a:r>
              <a:rPr lang="en-US" altLang="en-US" dirty="0" err="1">
                <a:latin typeface="Trebuchet MS" charset="0"/>
              </a:rPr>
              <a:t>i</a:t>
            </a:r>
            <a:r>
              <a:rPr lang="en-US" altLang="en-US" dirty="0">
                <a:latin typeface="Trebuchet MS" charset="0"/>
              </a:rPr>
              <a:t>, with set of </a:t>
            </a:r>
            <a:r>
              <a:rPr lang="en-US" altLang="en-US" dirty="0" err="1">
                <a:latin typeface="Trebuchet MS" charset="0"/>
              </a:rPr>
              <a:t>outlinks</a:t>
            </a:r>
            <a:r>
              <a:rPr lang="en-US" altLang="en-US" dirty="0">
                <a:latin typeface="Trebuchet MS" charset="0"/>
              </a:rPr>
              <a:t> O(</a:t>
            </a:r>
            <a:r>
              <a:rPr lang="en-US" altLang="en-US" dirty="0" err="1">
                <a:latin typeface="Trebuchet MS" charset="0"/>
              </a:rPr>
              <a:t>i</a:t>
            </a:r>
            <a:r>
              <a:rPr lang="en-US" altLang="en-US" dirty="0">
                <a:latin typeface="Trebuchet MS" charset="0"/>
              </a:rPr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We have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 err="1">
                <a:latin typeface="Trebuchet MS" charset="0"/>
              </a:rPr>
              <a:t>M</a:t>
            </a:r>
            <a:r>
              <a:rPr lang="en-US" altLang="en-US" baseline="-25000" dirty="0" err="1">
                <a:latin typeface="Trebuchet MS" charset="0"/>
              </a:rPr>
              <a:t>ij</a:t>
            </a:r>
            <a:r>
              <a:rPr lang="en-US" altLang="en-US" dirty="0">
                <a:latin typeface="Trebuchet MS" charset="0"/>
              </a:rPr>
              <a:t> = 1/|O(</a:t>
            </a:r>
            <a:r>
              <a:rPr lang="en-US" altLang="en-US" dirty="0" err="1">
                <a:latin typeface="Trebuchet MS" charset="0"/>
              </a:rPr>
              <a:t>i</a:t>
            </a:r>
            <a:r>
              <a:rPr lang="en-US" altLang="en-US" dirty="0">
                <a:latin typeface="Trebuchet MS" charset="0"/>
              </a:rPr>
              <a:t>)| when </a:t>
            </a:r>
            <a:r>
              <a:rPr lang="en-US" altLang="en-US" i="1" dirty="0" err="1">
                <a:latin typeface="Trebuchet MS" charset="0"/>
              </a:rPr>
              <a:t>i</a:t>
            </a:r>
            <a:r>
              <a:rPr lang="en-US" altLang="en-US" i="1" dirty="0">
                <a:latin typeface="Trebuchet MS" charset="0"/>
              </a:rPr>
              <a:t> links j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and </a:t>
            </a:r>
            <a:r>
              <a:rPr lang="en-US" altLang="en-US" dirty="0" err="1">
                <a:latin typeface="Trebuchet MS" charset="0"/>
              </a:rPr>
              <a:t>M</a:t>
            </a:r>
            <a:r>
              <a:rPr lang="en-US" altLang="en-US" baseline="-25000" dirty="0" err="1">
                <a:latin typeface="Trebuchet MS" charset="0"/>
              </a:rPr>
              <a:t>ij</a:t>
            </a:r>
            <a:r>
              <a:rPr lang="en-US" altLang="en-US" dirty="0">
                <a:latin typeface="Trebuchet MS" charset="0"/>
              </a:rPr>
              <a:t> = 0 otherwise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The random teleportation is equivalent to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adding a </a:t>
            </a:r>
            <a:r>
              <a:rPr lang="en-US" altLang="en-US" b="1" dirty="0">
                <a:latin typeface="Trebuchet MS" charset="0"/>
              </a:rPr>
              <a:t>teleport link</a:t>
            </a:r>
            <a:r>
              <a:rPr lang="en-US" altLang="en-US" dirty="0">
                <a:latin typeface="Trebuchet MS" charset="0"/>
              </a:rPr>
              <a:t> from </a:t>
            </a:r>
            <a:r>
              <a:rPr lang="en-US" altLang="en-US" dirty="0" err="1">
                <a:latin typeface="Trebuchet MS" charset="0"/>
              </a:rPr>
              <a:t>i</a:t>
            </a:r>
            <a:r>
              <a:rPr lang="en-US" altLang="en-US" dirty="0">
                <a:latin typeface="Trebuchet MS" charset="0"/>
              </a:rPr>
              <a:t> to every other page with probability (1-</a:t>
            </a:r>
            <a:r>
              <a:rPr lang="en-US" altLang="en-US" dirty="0">
                <a:latin typeface="Symbol" charset="2"/>
                <a:sym typeface="Symbol" charset="2"/>
              </a:rPr>
              <a:t></a:t>
            </a:r>
            <a:r>
              <a:rPr lang="en-US" altLang="en-US" dirty="0">
                <a:latin typeface="Trebuchet MS" charset="0"/>
              </a:rPr>
              <a:t>)/N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>
                <a:latin typeface="Trebuchet MS" charset="0"/>
              </a:rPr>
              <a:t>Equivalent: tax each page a fraction (1-</a:t>
            </a:r>
            <a:r>
              <a:rPr lang="en-US" altLang="en-US" dirty="0">
                <a:latin typeface="Symbol" charset="2"/>
                <a:sym typeface="Symbol" charset="2"/>
              </a:rPr>
              <a:t></a:t>
            </a:r>
            <a:r>
              <a:rPr lang="en-US" altLang="en-US" dirty="0">
                <a:latin typeface="Trebuchet MS" charset="0"/>
              </a:rPr>
              <a:t>) of its score and redistribute evenly.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b="1" dirty="0" err="1">
                <a:latin typeface="Trebuchet MS" charset="0"/>
              </a:rPr>
              <a:t>v</a:t>
            </a:r>
            <a:r>
              <a:rPr lang="en-US" altLang="en-US" sz="2000" b="1" baseline="-25000" dirty="0" err="1">
                <a:latin typeface="Trebuchet MS" charset="0"/>
              </a:rPr>
              <a:t>o</a:t>
            </a:r>
            <a:r>
              <a:rPr lang="en-US" altLang="en-US" sz="2000" baseline="-25000" dirty="0">
                <a:latin typeface="Trebuchet MS" charset="0"/>
              </a:rPr>
              <a:t> </a:t>
            </a:r>
            <a:r>
              <a:rPr lang="en-US" altLang="en-US" dirty="0">
                <a:latin typeface="Trebuchet MS" charset="0"/>
              </a:rPr>
              <a:t> is a vector with all elements equal to one.</a:t>
            </a:r>
            <a:endParaRPr lang="en-US" altLang="en-US" baseline="-25000" dirty="0">
              <a:latin typeface="Trebuchet MS" charset="0"/>
            </a:endParaRPr>
          </a:p>
          <a:p>
            <a:pPr marL="342900" lvl="1" indent="0" algn="ctr" eaLnBrk="1" hangingPunct="1">
              <a:lnSpc>
                <a:spcPct val="100000"/>
              </a:lnSpc>
              <a:buNone/>
            </a:pPr>
            <a:endParaRPr lang="en-US" altLang="en-US" dirty="0">
              <a:latin typeface="Trebuchet MS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200" dirty="0">
                <a:latin typeface="Trebuchet MS" charset="0"/>
              </a:rPr>
              <a:t>Construct </a:t>
            </a:r>
            <a:r>
              <a:rPr lang="en-US" altLang="en-US" sz="2200" b="1" dirty="0">
                <a:latin typeface="Trebuchet MS" charset="0"/>
              </a:rPr>
              <a:t>v’ vector</a:t>
            </a:r>
            <a:r>
              <a:rPr lang="en-US" altLang="en-US" sz="2200" dirty="0">
                <a:latin typeface="Trebuchet MS" charset="0"/>
              </a:rPr>
              <a:t> as follows</a:t>
            </a:r>
          </a:p>
          <a:p>
            <a:pPr marL="457200" lvl="1" indent="0" eaLnBrk="1" hangingPunct="1">
              <a:lnSpc>
                <a:spcPct val="95000"/>
              </a:lnSpc>
              <a:buNone/>
            </a:pPr>
            <a:r>
              <a:rPr lang="en-US" altLang="en-US" sz="3200" b="1" dirty="0">
                <a:latin typeface="Trebuchet MS" charset="0"/>
              </a:rPr>
              <a:t>v</a:t>
            </a:r>
            <a:r>
              <a:rPr lang="en-US" altLang="en-US" sz="3200" dirty="0">
                <a:latin typeface="Trebuchet MS" charset="0"/>
              </a:rPr>
              <a:t>’ = </a:t>
            </a:r>
            <a:r>
              <a:rPr lang="en-US" altLang="en-US" sz="3200" dirty="0">
                <a:latin typeface="Symbol" charset="2"/>
                <a:sym typeface="Symbol" charset="2"/>
              </a:rPr>
              <a:t> * </a:t>
            </a:r>
            <a:r>
              <a:rPr lang="en-US" altLang="en-US" sz="3200" b="1" dirty="0">
                <a:latin typeface="Trebuchet MS" charset="0"/>
              </a:rPr>
              <a:t>v * </a:t>
            </a:r>
            <a:r>
              <a:rPr lang="en-US" altLang="en-US" sz="3200" dirty="0" err="1">
                <a:latin typeface="Trebuchet MS" charset="0"/>
              </a:rPr>
              <a:t>M</a:t>
            </a:r>
            <a:r>
              <a:rPr lang="en-US" altLang="en-US" sz="3200" baseline="-25000" dirty="0" err="1">
                <a:latin typeface="Trebuchet MS" charset="0"/>
              </a:rPr>
              <a:t>ij</a:t>
            </a:r>
            <a:r>
              <a:rPr lang="en-US" altLang="en-US" sz="3200" baseline="-25000" dirty="0">
                <a:latin typeface="Trebuchet MS" charset="0"/>
              </a:rPr>
              <a:t> </a:t>
            </a:r>
            <a:r>
              <a:rPr lang="en-US" altLang="en-US" sz="3200" dirty="0">
                <a:latin typeface="Trebuchet MS" charset="0"/>
              </a:rPr>
              <a:t> + (1-</a:t>
            </a:r>
            <a:r>
              <a:rPr lang="en-US" altLang="en-US" sz="3200" dirty="0">
                <a:latin typeface="Symbol" charset="2"/>
                <a:sym typeface="Symbol" charset="2"/>
              </a:rPr>
              <a:t></a:t>
            </a:r>
            <a:r>
              <a:rPr lang="en-US" altLang="en-US" sz="3200" dirty="0">
                <a:latin typeface="Trebuchet MS" charset="0"/>
              </a:rPr>
              <a:t>)</a:t>
            </a:r>
            <a:r>
              <a:rPr lang="en-US" altLang="en-US" sz="3200" b="1" dirty="0">
                <a:latin typeface="Trebuchet MS" charset="0"/>
              </a:rPr>
              <a:t> * </a:t>
            </a:r>
            <a:r>
              <a:rPr lang="en-GB" altLang="en-US" sz="3200" b="1" dirty="0" err="1">
                <a:latin typeface="Trebuchet MS" charset="0"/>
              </a:rPr>
              <a:t>v</a:t>
            </a:r>
            <a:r>
              <a:rPr lang="en-GB" altLang="en-US" sz="3200" b="1" baseline="-25000" dirty="0" err="1">
                <a:latin typeface="Trebuchet MS" charset="0"/>
                <a:ea typeface="Trebuchet MS" charset="0"/>
                <a:cs typeface="Trebuchet MS" charset="0"/>
              </a:rPr>
              <a:t>o</a:t>
            </a:r>
            <a:r>
              <a:rPr lang="en-US" altLang="en-US" sz="3200" dirty="0">
                <a:latin typeface="Trebuchet MS" charset="0"/>
              </a:rPr>
              <a:t>/N</a:t>
            </a:r>
          </a:p>
          <a:p>
            <a:pPr eaLnBrk="1" hangingPunct="1">
              <a:lnSpc>
                <a:spcPct val="100000"/>
              </a:lnSpc>
            </a:pPr>
            <a:endParaRPr lang="en-US" altLang="en-US" dirty="0">
              <a:latin typeface="Trebuchet MS" charset="0"/>
            </a:endParaRPr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786E13-1106-C24D-8D86-D7D106F44AF2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6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6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9A7603F-ADD0-54B2-FA31-6FBAB4D9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6172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rebuchet MS" panose="020B0703020202090204" pitchFamily="34" charset="0"/>
              </a:rPr>
              <a:t>Vectors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D1EDF77-CEC4-6534-E802-A6BF91DBBE3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43000" y="1371600"/>
            <a:ext cx="6553200" cy="47593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>
                <a:latin typeface="Trebuchet MS" panose="020B0703020202090204" pitchFamily="34" charset="0"/>
              </a:rPr>
              <a:t>A vector </a:t>
            </a:r>
            <a:r>
              <a:rPr lang="en-US" altLang="en-US" b="1" dirty="0">
                <a:latin typeface="Trebuchet MS" panose="020B0703020202090204" pitchFamily="34" charset="0"/>
              </a:rPr>
              <a:t>v</a:t>
            </a:r>
            <a:r>
              <a:rPr lang="en-US" altLang="en-US" dirty="0">
                <a:latin typeface="Trebuchet MS" panose="020B0703020202090204" pitchFamily="34" charset="0"/>
              </a:rPr>
              <a:t> is a one-dimensional array of numbers (is an n x 1 matrix – column vector)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>
                <a:latin typeface="Trebuchet MS" panose="020B0703020202090204" pitchFamily="34" charset="0"/>
              </a:rPr>
              <a:t>Example:</a:t>
            </a:r>
          </a:p>
          <a:p>
            <a:pPr eaLnBrk="1" hangingPunct="1">
              <a:lnSpc>
                <a:spcPct val="95000"/>
              </a:lnSpc>
            </a:pPr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dirty="0">
              <a:latin typeface="Trebuchet MS" panose="020B0703020202090204" pitchFamily="34" charset="0"/>
            </a:endParaRP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endParaRPr lang="en-US" altLang="en-US" i="1" dirty="0">
              <a:latin typeface="Trebuchet MS" panose="020B070302020209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dirty="0">
                <a:latin typeface="Trebuchet MS" panose="020B0703020202090204" pitchFamily="34" charset="0"/>
              </a:rPr>
              <a:t>The standard form of a vector is a </a:t>
            </a:r>
            <a:r>
              <a:rPr lang="en-US" altLang="en-US" b="1" dirty="0">
                <a:latin typeface="Trebuchet MS" panose="020B0703020202090204" pitchFamily="34" charset="0"/>
              </a:rPr>
              <a:t>column</a:t>
            </a:r>
            <a:r>
              <a:rPr lang="en-US" altLang="en-US" dirty="0">
                <a:latin typeface="Trebuchet MS" panose="020B0703020202090204" pitchFamily="34" charset="0"/>
              </a:rPr>
              <a:t> vector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>
                <a:latin typeface="Trebuchet MS" panose="020B0703020202090204" pitchFamily="34" charset="0"/>
              </a:rPr>
              <a:t>The transpose of a column vector</a:t>
            </a:r>
            <a:r>
              <a:rPr lang="en-US" altLang="en-US" b="1" dirty="0">
                <a:latin typeface="Trebuchet MS" panose="020B0703020202090204" pitchFamily="34" charset="0"/>
              </a:rPr>
              <a:t> </a:t>
            </a:r>
            <a:r>
              <a:rPr lang="en-US" altLang="en-US" b="1" dirty="0" err="1">
                <a:latin typeface="Trebuchet MS" panose="020B0703020202090204" pitchFamily="34" charset="0"/>
              </a:rPr>
              <a:t>v</a:t>
            </a:r>
            <a:r>
              <a:rPr lang="en-US" altLang="en-US" b="1" baseline="30000" dirty="0" err="1">
                <a:latin typeface="Trebuchet MS" panose="020B0703020202090204" pitchFamily="34" charset="0"/>
              </a:rPr>
              <a:t>T</a:t>
            </a:r>
            <a:r>
              <a:rPr lang="en-US" altLang="en-US" dirty="0">
                <a:latin typeface="Trebuchet MS" panose="020B0703020202090204" pitchFamily="34" charset="0"/>
              </a:rPr>
              <a:t> =(3 5 7) is a row vector.</a:t>
            </a:r>
          </a:p>
        </p:txBody>
      </p:sp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963B5628-DB34-DEB2-15DA-D41D7E2E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rebuchet MS" panose="020B070302020209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546E9E-99B2-7A4C-BEF8-9E03A61557F6}" type="slidenum">
              <a:rPr lang="it-IT" altLang="de-DE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it-IT" altLang="en-US" sz="1000"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947DE7-924C-DF4F-A7D4-CFF9AD6F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855" y="2514600"/>
            <a:ext cx="1371600" cy="1600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296150" cy="1006474"/>
          </a:xfrm>
        </p:spPr>
        <p:txBody>
          <a:bodyPr/>
          <a:lstStyle/>
          <a:p>
            <a:r>
              <a:rPr lang="en-US" dirty="0"/>
              <a:t>Some Problems with Page Rank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296150" cy="38131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Measures generic popularity of a page</a:t>
            </a:r>
          </a:p>
          <a:p>
            <a:pPr lvl="1"/>
            <a:r>
              <a:rPr lang="en-US" dirty="0"/>
              <a:t>Biased against topic-specific authorities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/>
              <a:t> Topic-Specific PageRank</a:t>
            </a:r>
          </a:p>
          <a:p>
            <a:r>
              <a:rPr lang="en-US" b="1" dirty="0">
                <a:solidFill>
                  <a:srgbClr val="D60093"/>
                </a:solidFill>
              </a:rPr>
              <a:t>Uses a single measure of importance</a:t>
            </a:r>
          </a:p>
          <a:p>
            <a:pPr lvl="1"/>
            <a:r>
              <a:rPr lang="en-US" dirty="0"/>
              <a:t>Other models of importance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Hubs-and-Authorities (coming next)</a:t>
            </a:r>
          </a:p>
          <a:p>
            <a:r>
              <a:rPr lang="en-US" b="1" dirty="0">
                <a:solidFill>
                  <a:srgbClr val="D60093"/>
                </a:solidFill>
              </a:rPr>
              <a:t>Susceptible to Link spam</a:t>
            </a:r>
          </a:p>
          <a:p>
            <a:pPr lvl="1"/>
            <a:r>
              <a:rPr lang="en-US" dirty="0"/>
              <a:t>Artificial link topographies created in order to boost page rank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/>
              <a:t>TrustRank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86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324600" cy="3886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D60093"/>
                </a:solidFill>
              </a:rPr>
              <a:t>HITS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(Hypertext-Induced Topic Selection)</a:t>
            </a:r>
            <a:r>
              <a:rPr lang="en-US" sz="2400" dirty="0"/>
              <a:t> </a:t>
            </a:r>
          </a:p>
          <a:p>
            <a:pPr lvl="1"/>
            <a:r>
              <a:rPr lang="en-US" sz="2000" b="1" dirty="0"/>
              <a:t>Is a measure of importance of pages or documents, similar to PageRank</a:t>
            </a:r>
          </a:p>
          <a:p>
            <a:pPr lvl="1"/>
            <a:r>
              <a:rPr lang="en-US" sz="2000" dirty="0"/>
              <a:t>Proposed at around same time as PageRank (‘98)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Goal</a:t>
            </a:r>
            <a:r>
              <a:rPr lang="en-US" sz="2400" dirty="0"/>
              <a:t>: Say we want to find good newspapers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000" dirty="0"/>
              <a:t>Don’t just find newspapers. Find “experts” – people who link in a coordinated way to good newspapers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Idea: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D60093"/>
                </a:solidFill>
              </a:rPr>
              <a:t>Links as votes</a:t>
            </a:r>
          </a:p>
          <a:p>
            <a:pPr lvl="1"/>
            <a:r>
              <a:rPr lang="en-US" sz="2000" b="1" dirty="0"/>
              <a:t>Page is more important if it has more links</a:t>
            </a:r>
          </a:p>
          <a:p>
            <a:pPr lvl="2"/>
            <a:r>
              <a:rPr lang="en-US" sz="1600" dirty="0"/>
              <a:t>In-coming links? Out-going links?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9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newspapers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67550" cy="34321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Hubs</a:t>
            </a:r>
            <a:r>
              <a:rPr lang="en-US" sz="2800" b="1" dirty="0">
                <a:solidFill>
                  <a:srgbClr val="D60093"/>
                </a:solidFill>
              </a:rPr>
              <a:t> and </a:t>
            </a:r>
            <a:r>
              <a:rPr lang="en-US" sz="2800" b="1" dirty="0">
                <a:solidFill>
                  <a:srgbClr val="008000"/>
                </a:solidFill>
              </a:rPr>
              <a:t>Authorities</a:t>
            </a:r>
            <a:br>
              <a:rPr lang="en-US" sz="2800" b="1" dirty="0">
                <a:solidFill>
                  <a:srgbClr val="D60093"/>
                </a:solidFill>
              </a:rPr>
            </a:br>
            <a:r>
              <a:rPr lang="en-US" sz="2800" dirty="0"/>
              <a:t>Each page has 2 scores:</a:t>
            </a:r>
            <a:endParaRPr lang="en-US" sz="2800" dirty="0">
              <a:solidFill>
                <a:schemeClr val="accent2"/>
              </a:solidFill>
            </a:endParaRPr>
          </a:p>
          <a:p>
            <a:pPr lvl="1"/>
            <a:r>
              <a:rPr lang="en-US" sz="2400" b="1" dirty="0"/>
              <a:t>Quality as an expert (</a:t>
            </a:r>
            <a:r>
              <a:rPr lang="en-US" sz="2400" b="1" dirty="0">
                <a:solidFill>
                  <a:srgbClr val="0000FF"/>
                </a:solidFill>
              </a:rPr>
              <a:t>hub</a:t>
            </a:r>
            <a:r>
              <a:rPr lang="en-US" sz="2400" b="1" dirty="0"/>
              <a:t>):</a:t>
            </a:r>
          </a:p>
          <a:p>
            <a:pPr lvl="2"/>
            <a:r>
              <a:rPr lang="en-US" sz="1800" dirty="0"/>
              <a:t>Total sum of votes of authorities pointed to</a:t>
            </a:r>
          </a:p>
          <a:p>
            <a:pPr lvl="1"/>
            <a:r>
              <a:rPr lang="en-US" sz="2400" b="1" dirty="0"/>
              <a:t>Quality as a content (</a:t>
            </a:r>
            <a:r>
              <a:rPr lang="en-US" sz="2400" b="1" dirty="0">
                <a:solidFill>
                  <a:srgbClr val="008000"/>
                </a:solidFill>
              </a:rPr>
              <a:t>authority</a:t>
            </a:r>
            <a:r>
              <a:rPr lang="en-US" sz="2400" b="1" dirty="0"/>
              <a:t>):</a:t>
            </a:r>
          </a:p>
          <a:p>
            <a:pPr lvl="2"/>
            <a:r>
              <a:rPr lang="en-US" sz="1800" dirty="0"/>
              <a:t>Total sum of votes coming from experts</a:t>
            </a:r>
          </a:p>
          <a:p>
            <a:pPr lvl="2"/>
            <a:endParaRPr lang="en-US" sz="1800" dirty="0"/>
          </a:p>
          <a:p>
            <a:r>
              <a:rPr lang="en-US" sz="2800" b="1" dirty="0"/>
              <a:t>Principle of repeated improvement</a:t>
            </a:r>
            <a:endParaRPr lang="en-US" b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10400" y="1447800"/>
            <a:ext cx="11465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NYT: 10</a:t>
            </a:r>
          </a:p>
          <a:p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Ebay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3</a:t>
            </a:r>
          </a:p>
          <a:p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Yahoo: 3</a:t>
            </a:r>
          </a:p>
          <a:p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CNN: 8</a:t>
            </a:r>
          </a:p>
          <a:p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WSJ: 9</a:t>
            </a:r>
          </a:p>
        </p:txBody>
      </p:sp>
      <p:sp>
        <p:nvSpPr>
          <p:cNvPr id="27" name="Oval 26"/>
          <p:cNvSpPr/>
          <p:nvPr/>
        </p:nvSpPr>
        <p:spPr>
          <a:xfrm>
            <a:off x="6184054" y="2045920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84054" y="2532648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84054" y="3294648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6"/>
          </p:cNvCxnSpPr>
          <p:nvPr/>
        </p:nvCxnSpPr>
        <p:spPr>
          <a:xfrm flipV="1">
            <a:off x="6412654" y="1694448"/>
            <a:ext cx="609600" cy="4657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12654" y="2180272"/>
            <a:ext cx="685800" cy="4666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>
            <a:stCxn id="34" idx="6"/>
          </p:cNvCxnSpPr>
          <p:nvPr/>
        </p:nvCxnSpPr>
        <p:spPr>
          <a:xfrm flipV="1">
            <a:off x="6412654" y="2181176"/>
            <a:ext cx="685800" cy="4657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>
            <a:stCxn id="35" idx="6"/>
          </p:cNvCxnSpPr>
          <p:nvPr/>
        </p:nvCxnSpPr>
        <p:spPr>
          <a:xfrm flipV="1">
            <a:off x="6412654" y="3294648"/>
            <a:ext cx="685800" cy="114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>
            <a:stCxn id="35" idx="5"/>
          </p:cNvCxnSpPr>
          <p:nvPr/>
        </p:nvCxnSpPr>
        <p:spPr>
          <a:xfrm rot="16200000" flipH="1">
            <a:off x="6531576" y="3337370"/>
            <a:ext cx="338278" cy="6430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>
            <a:stCxn id="27" idx="5"/>
          </p:cNvCxnSpPr>
          <p:nvPr/>
        </p:nvCxnSpPr>
        <p:spPr>
          <a:xfrm rot="16200000" flipH="1">
            <a:off x="6212012" y="2408206"/>
            <a:ext cx="977406" cy="6430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2" name="Oval 41"/>
          <p:cNvSpPr/>
          <p:nvPr/>
        </p:nvSpPr>
        <p:spPr>
          <a:xfrm>
            <a:off x="6184054" y="2913648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42" idx="5"/>
          </p:cNvCxnSpPr>
          <p:nvPr/>
        </p:nvCxnSpPr>
        <p:spPr>
          <a:xfrm>
            <a:off x="6379176" y="3108770"/>
            <a:ext cx="643079" cy="5668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>
            <a:stCxn id="42" idx="6"/>
          </p:cNvCxnSpPr>
          <p:nvPr/>
        </p:nvCxnSpPr>
        <p:spPr>
          <a:xfrm flipV="1">
            <a:off x="6412654" y="2837448"/>
            <a:ext cx="685800" cy="190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4694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34" grpId="0" animBg="1"/>
      <p:bldP spid="35" grpId="0" animBg="1"/>
      <p:bldP spid="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8" descr="Hubs and Authorities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291840" cy="20574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b="1" dirty="0">
                <a:solidFill>
                  <a:srgbClr val="D60093"/>
                </a:solidFill>
              </a:rPr>
              <a:t>Interesting pages fall into two classes: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b="1" dirty="0">
                <a:solidFill>
                  <a:srgbClr val="008000"/>
                </a:solidFill>
              </a:rPr>
              <a:t>Authorities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are pages containing </a:t>
            </a:r>
            <a:br>
              <a:rPr lang="en-US" dirty="0"/>
            </a:br>
            <a:r>
              <a:rPr lang="en-US" dirty="0"/>
              <a:t>useful information</a:t>
            </a:r>
          </a:p>
          <a:p>
            <a:pPr marL="928688" lvl="1" indent="-457200"/>
            <a:r>
              <a:rPr lang="en-US" dirty="0"/>
              <a:t>Newspaper home pages</a:t>
            </a:r>
          </a:p>
          <a:p>
            <a:pPr marL="928688" lvl="1" indent="-457200"/>
            <a:r>
              <a:rPr lang="en-US" dirty="0"/>
              <a:t>Course home pages</a:t>
            </a:r>
          </a:p>
          <a:p>
            <a:pPr marL="928688" lvl="1" indent="-457200"/>
            <a:r>
              <a:rPr lang="en-US" dirty="0"/>
              <a:t>Home pages of auto manufacturers</a:t>
            </a:r>
          </a:p>
          <a:p>
            <a:pPr marL="2025968" lvl="6" indent="-457200"/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Hubs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are pages that link to authorities</a:t>
            </a:r>
          </a:p>
          <a:p>
            <a:pPr marL="928688" lvl="1" indent="-457200"/>
            <a:r>
              <a:rPr lang="en-US" dirty="0"/>
              <a:t>List of newspapers</a:t>
            </a:r>
          </a:p>
          <a:p>
            <a:pPr marL="928688" lvl="1" indent="-457200"/>
            <a:r>
              <a:rPr lang="en-US" dirty="0"/>
              <a:t>Course bulletin</a:t>
            </a:r>
          </a:p>
          <a:p>
            <a:pPr marL="928688" lvl="1" indent="-457200"/>
            <a:r>
              <a:rPr lang="en-US" dirty="0"/>
              <a:t>List of US auto manufacturers</a:t>
            </a:r>
          </a:p>
          <a:p>
            <a:pPr marL="533400" indent="-533400"/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06699" y="2695050"/>
            <a:ext cx="304800" cy="304800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35207" y="2353786"/>
            <a:ext cx="304800" cy="304800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4040" y="225281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99945" y="3547275"/>
            <a:ext cx="76200" cy="76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6245" y="2280392"/>
            <a:ext cx="76200" cy="76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84051" y="2897471"/>
            <a:ext cx="76200" cy="76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1833" y="3689390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49766" y="2843712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67054" y="2872696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55693" y="3331297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2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28" y="109086"/>
            <a:ext cx="7886700" cy="1325563"/>
          </a:xfrm>
        </p:spPr>
        <p:txBody>
          <a:bodyPr/>
          <a:lstStyle/>
          <a:p>
            <a:r>
              <a:rPr lang="en-US" dirty="0"/>
              <a:t>Counting in-links: Authority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996" y="1075314"/>
            <a:ext cx="6122376" cy="491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71601" y="6096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(Note this is an idealized example. In reality, graph is not bipartite and each page has both the hub and authority score)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628" y="14425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Each page starts </a:t>
            </a:r>
            <a:r>
              <a:rPr lang="en-US" sz="24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score 1.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Authorities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collect their votes</a:t>
            </a:r>
          </a:p>
        </p:txBody>
      </p:sp>
    </p:spTree>
    <p:extLst>
      <p:ext uri="{BB962C8B-B14F-4D97-AF65-F5344CB8AC3E}">
        <p14:creationId xmlns:p14="http://schemas.microsoft.com/office/powerpoint/2010/main" val="241203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42" y="27481"/>
            <a:ext cx="7886700" cy="1325563"/>
          </a:xfrm>
        </p:spPr>
        <p:txBody>
          <a:bodyPr/>
          <a:lstStyle/>
          <a:p>
            <a:r>
              <a:rPr lang="en-US" dirty="0"/>
              <a:t>Counting in-links: Authority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22915"/>
            <a:ext cx="5867400" cy="47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553200" y="305517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 of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scores of nodes pointing to NYT.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509274" y="2971800"/>
            <a:ext cx="353790" cy="37248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23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698"/>
            <a:ext cx="7886700" cy="1325563"/>
          </a:xfrm>
        </p:spPr>
        <p:txBody>
          <a:bodyPr/>
          <a:lstStyle/>
          <a:p>
            <a:r>
              <a:rPr lang="en-US" dirty="0"/>
              <a:t>Expert Quality: Hub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129338" cy="48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38342" y="4930166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Hubs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collect </a:t>
            </a:r>
          </a:p>
          <a:p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authority scores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23082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 of authority scores of nodes that the node points to.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1905000"/>
            <a:ext cx="1143000" cy="457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24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62" y="0"/>
            <a:ext cx="7886700" cy="1325563"/>
          </a:xfrm>
        </p:spPr>
        <p:txBody>
          <a:bodyPr/>
          <a:lstStyle/>
          <a:p>
            <a:r>
              <a:rPr lang="en-US" dirty="0"/>
              <a:t>Reweighting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386513" cy="51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5991" y="5027791"/>
            <a:ext cx="310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Authorities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again collect </a:t>
            </a:r>
            <a:b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scores</a:t>
            </a:r>
          </a:p>
        </p:txBody>
      </p:sp>
    </p:spTree>
    <p:extLst>
      <p:ext uri="{BB962C8B-B14F-4D97-AF65-F5344CB8AC3E}">
        <p14:creationId xmlns:p14="http://schemas.microsoft.com/office/powerpoint/2010/main" val="1548424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524750" cy="1006474"/>
          </a:xfrm>
        </p:spPr>
        <p:txBody>
          <a:bodyPr/>
          <a:lstStyle/>
          <a:p>
            <a:r>
              <a:rPr lang="en-US" dirty="0"/>
              <a:t>Mutually Recursive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1295400"/>
                <a:ext cx="7162800" cy="35814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</a:rPr>
                  <a:t>A good hub links to many good authorities</a:t>
                </a:r>
              </a:p>
              <a:p>
                <a:pPr lvl="8"/>
                <a:endParaRPr lang="en-US" sz="1600" dirty="0">
                  <a:solidFill>
                    <a:schemeClr val="accent4"/>
                  </a:solidFill>
                </a:endParaRPr>
              </a:p>
              <a:p>
                <a:r>
                  <a:rPr lang="en-US" sz="2800" b="1" dirty="0">
                    <a:solidFill>
                      <a:srgbClr val="008000"/>
                    </a:solidFill>
                  </a:rPr>
                  <a:t>A good authority is linked from many good hubs</a:t>
                </a:r>
              </a:p>
              <a:p>
                <a:pPr lvl="8"/>
                <a:endParaRPr lang="en-US" sz="1600" dirty="0"/>
              </a:p>
              <a:p>
                <a:r>
                  <a:rPr lang="en-US" sz="2800" b="1" dirty="0">
                    <a:solidFill>
                      <a:srgbClr val="D60093"/>
                    </a:solidFill>
                  </a:rPr>
                  <a:t>Model using two scores for each node:</a:t>
                </a:r>
              </a:p>
              <a:p>
                <a:pPr lvl="1"/>
                <a:r>
                  <a:rPr lang="en-US" sz="2400" b="1" dirty="0"/>
                  <a:t>Hub</a:t>
                </a:r>
                <a:r>
                  <a:rPr lang="en-US" sz="2400" dirty="0"/>
                  <a:t> score and </a:t>
                </a:r>
                <a:r>
                  <a:rPr lang="en-US" sz="2400" b="1" dirty="0"/>
                  <a:t>Authority</a:t>
                </a:r>
                <a:r>
                  <a:rPr lang="en-US" sz="2400" dirty="0"/>
                  <a:t> score</a:t>
                </a:r>
              </a:p>
              <a:p>
                <a:pPr lvl="1"/>
                <a:r>
                  <a:rPr lang="en-US" sz="2400" dirty="0"/>
                  <a:t>Represented as vectors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𝒂</m:t>
                    </m:r>
                  </m:oMath>
                </a14:m>
                <a:endParaRPr lang="en-US" sz="2400" b="1" i="1" dirty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95400"/>
                <a:ext cx="7162800" cy="3581400"/>
              </a:xfrm>
              <a:blipFill>
                <a:blip r:embed="rId2"/>
                <a:stretch>
                  <a:fillRect l="-1596" t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404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96150" cy="930274"/>
          </a:xfrm>
        </p:spPr>
        <p:txBody>
          <a:bodyPr/>
          <a:lstStyle/>
          <a:p>
            <a:r>
              <a:rPr lang="en-US" dirty="0"/>
              <a:t>Hubs and 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7337223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Each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has 2 scores:</a:t>
                </a:r>
              </a:p>
              <a:p>
                <a:pPr lvl="1"/>
                <a:r>
                  <a:rPr lang="en-US" dirty="0"/>
                  <a:t>Authority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Hub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GB" b="1" dirty="0"/>
              </a:p>
              <a:p>
                <a:pPr marL="342900" lvl="1" indent="0">
                  <a:buNone/>
                </a:pPr>
                <a:endParaRPr lang="en-US" b="1" dirty="0"/>
              </a:p>
              <a:p>
                <a:pPr marL="118872" indent="0">
                  <a:buNone/>
                </a:pPr>
                <a:r>
                  <a:rPr lang="en-US" b="1" u="sng" dirty="0">
                    <a:solidFill>
                      <a:srgbClr val="0000FF"/>
                    </a:solidFill>
                  </a:rPr>
                  <a:t>HITS algorithm:</a:t>
                </a:r>
              </a:p>
              <a:p>
                <a:r>
                  <a:rPr lang="en-US" dirty="0"/>
                  <a:t>Initialize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</m:t>
                        </m:r>
                      </m:sub>
                      <m:sup>
                        <m:r>
                          <a:rPr lang="en-US" b="0" i="0" smtClean="0">
                            <a:latin typeface="Cambria Math"/>
                          </a:rPr>
                          <m:t>(0)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Then keep iterating until </a:t>
                </a:r>
                <a:r>
                  <a:rPr lang="en-US" b="1" dirty="0">
                    <a:solidFill>
                      <a:srgbClr val="008000"/>
                    </a:solidFill>
                  </a:rPr>
                  <a:t>convergence</a:t>
                </a:r>
                <a:r>
                  <a:rPr lang="en-US" dirty="0">
                    <a:solidFill>
                      <a:srgbClr val="008000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/>
                  <a:t>Authority: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/>
                  <a:t> Normalize: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/>
                  <a:t>Hub: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b="1" i="1" dirty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7337223" cy="5486400"/>
              </a:xfrm>
              <a:blipFill>
                <a:blip r:embed="rId2"/>
                <a:stretch>
                  <a:fillRect l="-831" t="-1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09654" y="19810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5315079" y="1036392"/>
            <a:ext cx="1055989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26279" y="10466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563654" y="10466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7"/>
          </p:cNvCxnSpPr>
          <p:nvPr/>
        </p:nvCxnSpPr>
        <p:spPr>
          <a:xfrm flipH="1">
            <a:off x="6667598" y="10363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105400" y="838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816600" y="838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527800" y="838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7239000" y="838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28384" y="2315032"/>
                <a:ext cx="1314462" cy="79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84" y="2315032"/>
                <a:ext cx="1314462" cy="799834"/>
              </a:xfrm>
              <a:prstGeom prst="rect">
                <a:avLst/>
              </a:prstGeom>
              <a:blipFill>
                <a:blip r:embed="rId3"/>
                <a:stretch>
                  <a:fillRect l="-18269" t="-117188" r="-14423" b="-15781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5" idx="7"/>
            <a:endCxn id="31" idx="3"/>
          </p:cNvCxnSpPr>
          <p:nvPr/>
        </p:nvCxnSpPr>
        <p:spPr>
          <a:xfrm flipV="1">
            <a:off x="5691070" y="3923930"/>
            <a:ext cx="83152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268950" y="3984984"/>
            <a:ext cx="319230" cy="83253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0"/>
          </p:cNvCxnSpPr>
          <p:nvPr/>
        </p:nvCxnSpPr>
        <p:spPr>
          <a:xfrm flipH="1" flipV="1">
            <a:off x="6721422" y="3984983"/>
            <a:ext cx="167583" cy="832539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8" idx="1"/>
            <a:endCxn id="31" idx="5"/>
          </p:cNvCxnSpPr>
          <p:nvPr/>
        </p:nvCxnSpPr>
        <p:spPr>
          <a:xfrm flipH="1" flipV="1">
            <a:off x="6819124" y="3923930"/>
            <a:ext cx="59497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33126" y="4817522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5968126" y="4817522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6679326" y="4817522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7352684" y="4817522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991988" y="5276754"/>
                <a:ext cx="1314462" cy="79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988" y="5276754"/>
                <a:ext cx="1314462" cy="799834"/>
              </a:xfrm>
              <a:prstGeom prst="rect">
                <a:avLst/>
              </a:prstGeom>
              <a:blipFill>
                <a:blip r:embed="rId4"/>
                <a:stretch>
                  <a:fillRect l="-17143" t="-117188" r="-14286" b="-15781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461180" y="3568091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379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337F033-FAC3-AEAD-101C-A6CE1E2F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panose="020B0703020202090204" pitchFamily="34" charset="0"/>
              </a:rPr>
              <a:t>Operation on matrices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41D97FA3-2B45-DFDC-F092-3DF4A62FC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b="1">
                <a:latin typeface="Trebuchet MS" panose="020B0703020202090204" pitchFamily="34" charset="0"/>
              </a:rPr>
              <a:t>Addition:</a:t>
            </a:r>
            <a:r>
              <a:rPr lang="en-US" altLang="en-US">
                <a:latin typeface="Trebuchet MS" panose="020B0703020202090204" pitchFamily="34" charset="0"/>
              </a:rPr>
              <a:t> </a:t>
            </a:r>
            <a:r>
              <a:rPr lang="en-US" altLang="en-US" b="1">
                <a:latin typeface="Trebuchet MS" panose="020B0703020202090204" pitchFamily="34" charset="0"/>
              </a:rPr>
              <a:t>A</a:t>
            </a:r>
            <a:r>
              <a:rPr lang="en-US" altLang="en-US">
                <a:latin typeface="Trebuchet MS" panose="020B0703020202090204" pitchFamily="34" charset="0"/>
              </a:rPr>
              <a:t>=(a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), </a:t>
            </a:r>
            <a:r>
              <a:rPr lang="en-US" altLang="en-US" b="1">
                <a:latin typeface="Trebuchet MS" panose="020B0703020202090204" pitchFamily="34" charset="0"/>
              </a:rPr>
              <a:t>B</a:t>
            </a:r>
            <a:r>
              <a:rPr lang="en-US" altLang="en-US">
                <a:latin typeface="Trebuchet MS" panose="020B0703020202090204" pitchFamily="34" charset="0"/>
              </a:rPr>
              <a:t>=(b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), </a:t>
            </a:r>
            <a:r>
              <a:rPr lang="en-US" altLang="en-US" b="1">
                <a:latin typeface="Trebuchet MS" panose="020B0703020202090204" pitchFamily="34" charset="0"/>
              </a:rPr>
              <a:t>C</a:t>
            </a:r>
            <a:r>
              <a:rPr lang="en-US" altLang="en-US">
                <a:latin typeface="Trebuchet MS" panose="020B0703020202090204" pitchFamily="34" charset="0"/>
              </a:rPr>
              <a:t>=(c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) = </a:t>
            </a:r>
            <a:r>
              <a:rPr lang="en-US" altLang="en-US" b="1">
                <a:latin typeface="Trebuchet MS" panose="020B0703020202090204" pitchFamily="34" charset="0"/>
              </a:rPr>
              <a:t>A</a:t>
            </a:r>
            <a:r>
              <a:rPr lang="en-US" altLang="en-US">
                <a:latin typeface="Trebuchet MS" panose="020B0703020202090204" pitchFamily="34" charset="0"/>
              </a:rPr>
              <a:t>+</a:t>
            </a:r>
            <a:r>
              <a:rPr lang="en-US" altLang="en-US" b="1">
                <a:latin typeface="Trebuchet MS" panose="020B0703020202090204" pitchFamily="34" charset="0"/>
              </a:rPr>
              <a:t>B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Trebuchet MS" panose="020B0703020202090204" pitchFamily="34" charset="0"/>
              </a:rPr>
              <a:t>c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 = a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 + b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latin typeface="Trebuchet MS" panose="020B0703020202090204" pitchFamily="34" charset="0"/>
              </a:rPr>
              <a:t>Scalar multiplication:</a:t>
            </a:r>
            <a:r>
              <a:rPr lang="en-US" altLang="en-US">
                <a:latin typeface="Trebuchet MS" panose="020B0703020202090204" pitchFamily="34" charset="0"/>
              </a:rPr>
              <a:t> </a:t>
            </a:r>
            <a:r>
              <a:rPr lang="en-US" altLang="en-US">
                <a:latin typeface="Symbol" pitchFamily="2" charset="2"/>
              </a:rPr>
              <a:t>l</a:t>
            </a:r>
            <a:r>
              <a:rPr lang="en-US" altLang="en-US">
                <a:latin typeface="Trebuchet MS" panose="020B0703020202090204" pitchFamily="34" charset="0"/>
              </a:rPr>
              <a:t> is a number, </a:t>
            </a:r>
            <a:r>
              <a:rPr lang="en-US" altLang="en-US">
                <a:latin typeface="Symbol" pitchFamily="2" charset="2"/>
              </a:rPr>
              <a:t>l </a:t>
            </a:r>
            <a:r>
              <a:rPr lang="en-US" altLang="en-US" b="1">
                <a:latin typeface="Trebuchet MS" panose="020B0703020202090204" pitchFamily="34" charset="0"/>
              </a:rPr>
              <a:t>A</a:t>
            </a:r>
            <a:r>
              <a:rPr lang="en-US" altLang="en-US">
                <a:latin typeface="Trebuchet MS" panose="020B0703020202090204" pitchFamily="34" charset="0"/>
              </a:rPr>
              <a:t> = (</a:t>
            </a:r>
            <a:r>
              <a:rPr lang="en-US" altLang="en-US">
                <a:latin typeface="Symbol" pitchFamily="2" charset="2"/>
              </a:rPr>
              <a:t>l</a:t>
            </a:r>
            <a:r>
              <a:rPr lang="en-US" altLang="en-US">
                <a:latin typeface="Trebuchet MS" panose="020B0703020202090204" pitchFamily="34" charset="0"/>
              </a:rPr>
              <a:t>a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latin typeface="Trebuchet MS" panose="020B0703020202090204" pitchFamily="34" charset="0"/>
              </a:rPr>
              <a:t>Multiplication:</a:t>
            </a:r>
            <a:r>
              <a:rPr lang="en-US" altLang="en-US">
                <a:latin typeface="Trebuchet MS" panose="020B0703020202090204" pitchFamily="34" charset="0"/>
              </a:rPr>
              <a:t> if </a:t>
            </a:r>
            <a:r>
              <a:rPr lang="en-US" altLang="en-US" b="1">
                <a:latin typeface="Trebuchet MS" panose="020B0703020202090204" pitchFamily="34" charset="0"/>
              </a:rPr>
              <a:t>A</a:t>
            </a:r>
            <a:r>
              <a:rPr lang="en-US" altLang="en-US">
                <a:latin typeface="Trebuchet MS" panose="020B0703020202090204" pitchFamily="34" charset="0"/>
              </a:rPr>
              <a:t> and </a:t>
            </a:r>
            <a:r>
              <a:rPr lang="en-US" altLang="en-US" b="1">
                <a:latin typeface="Trebuchet MS" panose="020B0703020202090204" pitchFamily="34" charset="0"/>
              </a:rPr>
              <a:t>B</a:t>
            </a:r>
            <a:r>
              <a:rPr lang="en-US" altLang="en-US">
                <a:latin typeface="Trebuchet MS" panose="020B0703020202090204" pitchFamily="34" charset="0"/>
              </a:rPr>
              <a:t> are compatible, i.e., the number of </a:t>
            </a:r>
            <a:r>
              <a:rPr lang="en-US" altLang="en-US" i="1">
                <a:latin typeface="Trebuchet MS" panose="020B0703020202090204" pitchFamily="34" charset="0"/>
              </a:rPr>
              <a:t>columns</a:t>
            </a:r>
            <a:r>
              <a:rPr lang="en-US" altLang="en-US">
                <a:latin typeface="Trebuchet MS" panose="020B0703020202090204" pitchFamily="34" charset="0"/>
              </a:rPr>
              <a:t> of </a:t>
            </a:r>
            <a:r>
              <a:rPr lang="en-US" altLang="en-US" b="1">
                <a:latin typeface="Trebuchet MS" panose="020B0703020202090204" pitchFamily="34" charset="0"/>
              </a:rPr>
              <a:t>A</a:t>
            </a:r>
            <a:r>
              <a:rPr lang="en-US" altLang="en-US">
                <a:latin typeface="Trebuchet MS" panose="020B0703020202090204" pitchFamily="34" charset="0"/>
              </a:rPr>
              <a:t> are equal to the number of </a:t>
            </a:r>
            <a:r>
              <a:rPr lang="en-US" altLang="en-US" i="1">
                <a:latin typeface="Trebuchet MS" panose="020B0703020202090204" pitchFamily="34" charset="0"/>
              </a:rPr>
              <a:t>rows</a:t>
            </a:r>
            <a:r>
              <a:rPr lang="en-US" altLang="en-US">
                <a:latin typeface="Trebuchet MS" panose="020B0703020202090204" pitchFamily="34" charset="0"/>
              </a:rPr>
              <a:t> of </a:t>
            </a:r>
            <a:r>
              <a:rPr lang="en-US" altLang="en-US" b="1">
                <a:latin typeface="Trebuchet MS" panose="020B0703020202090204" pitchFamily="34" charset="0"/>
              </a:rPr>
              <a:t>B</a:t>
            </a:r>
            <a:r>
              <a:rPr lang="en-US" altLang="en-US">
                <a:latin typeface="Trebuchet MS" panose="020B0703020202090204" pitchFamily="34" charset="0"/>
              </a:rPr>
              <a:t>, then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b="1">
                <a:latin typeface="Trebuchet MS" panose="020B0703020202090204" pitchFamily="34" charset="0"/>
              </a:rPr>
              <a:t>C</a:t>
            </a:r>
            <a:r>
              <a:rPr lang="en-US" altLang="en-US">
                <a:latin typeface="Trebuchet MS" panose="020B0703020202090204" pitchFamily="34" charset="0"/>
              </a:rPr>
              <a:t>=(c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)= </a:t>
            </a:r>
            <a:r>
              <a:rPr lang="en-US" altLang="en-US" b="1">
                <a:latin typeface="Trebuchet MS" panose="020B0703020202090204" pitchFamily="34" charset="0"/>
              </a:rPr>
              <a:t>AB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Trebuchet MS" panose="020B0703020202090204" pitchFamily="34" charset="0"/>
              </a:rPr>
              <a:t>c</a:t>
            </a:r>
            <a:r>
              <a:rPr lang="en-US" altLang="en-US" baseline="-25000">
                <a:latin typeface="Trebuchet MS" panose="020B0703020202090204" pitchFamily="34" charset="0"/>
              </a:rPr>
              <a:t>ij</a:t>
            </a:r>
            <a:r>
              <a:rPr lang="en-US" altLang="en-US">
                <a:latin typeface="Trebuchet MS" panose="020B0703020202090204" pitchFamily="34" charset="0"/>
              </a:rPr>
              <a:t> = Σ</a:t>
            </a:r>
            <a:r>
              <a:rPr lang="en-US" altLang="en-US" baseline="-25000">
                <a:latin typeface="Trebuchet MS" panose="020B0703020202090204" pitchFamily="34" charset="0"/>
              </a:rPr>
              <a:t>k</a:t>
            </a:r>
            <a:r>
              <a:rPr lang="en-US" altLang="en-US">
                <a:latin typeface="Trebuchet MS" panose="020B0703020202090204" pitchFamily="34" charset="0"/>
              </a:rPr>
              <a:t> a</a:t>
            </a:r>
            <a:r>
              <a:rPr lang="en-US" altLang="en-US" baseline="-25000">
                <a:latin typeface="Trebuchet MS" panose="020B0703020202090204" pitchFamily="34" charset="0"/>
              </a:rPr>
              <a:t>ik</a:t>
            </a:r>
            <a:r>
              <a:rPr lang="en-US" altLang="en-US">
                <a:latin typeface="Trebuchet MS" panose="020B0703020202090204" pitchFamily="34" charset="0"/>
              </a:rPr>
              <a:t> b</a:t>
            </a:r>
            <a:r>
              <a:rPr lang="en-US" altLang="en-US" baseline="-25000">
                <a:latin typeface="Trebuchet MS" panose="020B0703020202090204" pitchFamily="34" charset="0"/>
              </a:rPr>
              <a:t>kj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>
              <a:latin typeface="Trebuchet MS" panose="020B0703020202090204" pitchFamily="34" charset="0"/>
            </a:endParaRP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5399DA01-C0F1-119C-4133-A75276BB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60979B-5D73-2740-921B-64665FBE8120}" type="slidenum">
              <a:rPr lang="it-IT" altLang="en-US" sz="1000"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it-IT" altLang="en-US" sz="10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60961"/>
            <a:ext cx="7886700" cy="1325563"/>
          </a:xfrm>
        </p:spPr>
        <p:txBody>
          <a:bodyPr/>
          <a:lstStyle/>
          <a:p>
            <a:r>
              <a:rPr lang="en-US" dirty="0"/>
              <a:t>Hubs and 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295400"/>
                <a:ext cx="66294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HITS converges to a single stable point</a:t>
                </a:r>
              </a:p>
              <a:p>
                <a:r>
                  <a:rPr lang="en-US" b="1" dirty="0"/>
                  <a:t>Notation:</a:t>
                </a:r>
              </a:p>
              <a:p>
                <a:pPr lvl="1"/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),    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(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err="1"/>
                  <a:t>x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/>
                  <a:t>):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𝒊𝒋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  <a:cs typeface="Times New Roman" pitchFamily="18" charset="0"/>
                        <a:sym typeface="Wingdings 3"/>
                      </a:rPr>
                      <m:t></m:t>
                    </m:r>
                    <m:r>
                      <a:rPr lang="en-US" i="1" dirty="0" err="1" smtClean="0">
                        <a:latin typeface="Cambria Math"/>
                        <a:cs typeface="Times New Roman" pitchFamily="18" charset="0"/>
                        <a:sym typeface="Wingdings 3"/>
                      </a:rPr>
                      <m:t>𝑗</m:t>
                    </m:r>
                  </m:oMath>
                </a14:m>
                <a:r>
                  <a:rPr lang="en-US" dirty="0">
                    <a:sym typeface="Wingdings 3"/>
                  </a:rPr>
                  <a:t>, 0 otherwise</a:t>
                </a:r>
                <a:endParaRPr lang="en-US" i="1" dirty="0">
                  <a:latin typeface="Times New Roman" pitchFamily="18" charset="0"/>
                  <a:cs typeface="Times New Roman" pitchFamily="18" charset="0"/>
                  <a:sym typeface="Wingdings 3"/>
                </a:endParaRPr>
              </a:p>
              <a:p>
                <a:endParaRPr lang="en-US" b="1" dirty="0">
                  <a:solidFill>
                    <a:srgbClr val="0000FF"/>
                  </a:solidFill>
                  <a:sym typeface="Wingdings 3"/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  <a:sym typeface="Wingdings 3"/>
                  </a:rPr>
                  <a:t>Then</a:t>
                </a:r>
                <a:r>
                  <a:rPr lang="en-US" b="1" dirty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→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rgbClr val="008000"/>
                    </a:solidFill>
                    <a:sym typeface="Wingdings 3"/>
                  </a:rPr>
                  <a:t>  </a:t>
                </a:r>
                <a:br>
                  <a:rPr lang="en-US" b="1" dirty="0">
                    <a:solidFill>
                      <a:srgbClr val="008000"/>
                    </a:solidFill>
                    <a:sym typeface="Wingdings 3"/>
                  </a:rPr>
                </a:br>
                <a:r>
                  <a:rPr lang="en-US" b="1" dirty="0">
                    <a:solidFill>
                      <a:srgbClr val="0000FF"/>
                    </a:solidFill>
                    <a:sym typeface="Wingdings 3"/>
                  </a:rPr>
                  <a:t>can be rewritten as</a:t>
                </a:r>
                <a:r>
                  <a:rPr lang="en-US" dirty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𝒊𝒋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b="1" dirty="0">
                    <a:solidFill>
                      <a:srgbClr val="008000"/>
                    </a:solidFill>
                    <a:sym typeface="Wingdings 3"/>
                  </a:rPr>
                </a:br>
                <a:r>
                  <a:rPr lang="en-US" b="1" dirty="0">
                    <a:sym typeface="Wingdings 3"/>
                  </a:rPr>
                  <a:t>So: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sym typeface="Wingdings 3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=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⋅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𝒂</m:t>
                    </m:r>
                  </m:oMath>
                </a14:m>
                <a:endParaRPr lang="en-US" b="1" dirty="0">
                  <a:sym typeface="Wingdings 3"/>
                </a:endParaRPr>
              </a:p>
              <a:p>
                <a:endParaRPr lang="en-US" b="1" dirty="0">
                  <a:solidFill>
                    <a:srgbClr val="D60093"/>
                  </a:solidFill>
                  <a:sym typeface="Wingdings 3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sym typeface="Wingdings 3"/>
                  </a:rPr>
                  <a:t>Similarly,</a:t>
                </a:r>
                <a:r>
                  <a:rPr lang="en-US" b="1" dirty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→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rgbClr val="008000"/>
                    </a:solidFill>
                    <a:sym typeface="Wingdings 3"/>
                  </a:rPr>
                  <a:t>  </a:t>
                </a:r>
                <a:br>
                  <a:rPr lang="en-US" b="1" dirty="0">
                    <a:solidFill>
                      <a:srgbClr val="008000"/>
                    </a:solidFill>
                    <a:sym typeface="Wingdings 3"/>
                  </a:rPr>
                </a:br>
                <a:r>
                  <a:rPr lang="en-US" b="1" dirty="0">
                    <a:solidFill>
                      <a:srgbClr val="D60093"/>
                    </a:solidFill>
                    <a:sym typeface="Wingdings 3"/>
                  </a:rPr>
                  <a:t>can be rewritten as</a:t>
                </a:r>
                <a:r>
                  <a:rPr lang="en-US" dirty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en-GB" b="1" i="1" dirty="0">
                  <a:solidFill>
                    <a:srgbClr val="008000"/>
                  </a:solidFill>
                  <a:latin typeface="Cambria Math" panose="02040503050406030204" pitchFamily="18" charset="0"/>
                  <a:sym typeface="Wingdings 3"/>
                </a:endParaRPr>
              </a:p>
              <a:p>
                <a:r>
                  <a:rPr lang="en-US" b="1" dirty="0">
                    <a:sym typeface="Wingdings 3"/>
                  </a:rPr>
                  <a:t>So: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sym typeface="Wingdings 3"/>
                      </a:rPr>
                      <m:t>𝒂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 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sym typeface="Wingdings 3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sym typeface="Wingdings 3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  <a:sym typeface="Wingdings 3"/>
                      </a:rPr>
                      <m:t>⋅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𝒉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295400"/>
                <a:ext cx="6629400" cy="5257801"/>
              </a:xfrm>
              <a:blipFill>
                <a:blip r:embed="rId2"/>
                <a:stretch>
                  <a:fillRect l="-956" t="-144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6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0651"/>
            <a:ext cx="7886700" cy="1325563"/>
          </a:xfrm>
        </p:spPr>
        <p:txBody>
          <a:bodyPr/>
          <a:lstStyle/>
          <a:p>
            <a:r>
              <a:rPr lang="en-US" dirty="0"/>
              <a:t>Hubs and Authorities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59A1F9-77DD-EF4B-50FC-A806A3C57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8333" b="86511"/>
          <a:stretch/>
        </p:blipFill>
        <p:spPr>
          <a:xfrm>
            <a:off x="617764" y="778667"/>
            <a:ext cx="5570199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A9D9F2-9617-286D-2A6D-04547EF13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17" t="12584" r="470" b="55005"/>
          <a:stretch/>
        </p:blipFill>
        <p:spPr>
          <a:xfrm>
            <a:off x="3124200" y="4060523"/>
            <a:ext cx="4880487" cy="219159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A8C0BA-77BC-4D86-E9A7-C7A573CE9924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504554"/>
            <a:ext cx="1219200" cy="138940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9A69DC4-0789-2BF5-8698-18EB7E610025}"/>
              </a:ext>
            </a:extLst>
          </p:cNvPr>
          <p:cNvSpPr txBox="1"/>
          <p:nvPr/>
        </p:nvSpPr>
        <p:spPr>
          <a:xfrm>
            <a:off x="4005066" y="6079333"/>
            <a:ext cx="428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/>
              <a:t>where </a:t>
            </a:r>
            <a:r>
              <a:rPr lang="el-GR" sz="2000" i="1" dirty="0"/>
              <a:t>ε</a:t>
            </a:r>
            <a:r>
              <a:rPr lang="el-GR" sz="2000" dirty="0"/>
              <a:t> </a:t>
            </a:r>
            <a:r>
              <a:rPr lang="en-GB" sz="2000" dirty="0"/>
              <a:t>is a very small value e.g., 0.001</a:t>
            </a:r>
            <a:endParaRPr lang="en-G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AE22A-5131-4882-7E67-2C17F57E69BF}"/>
              </a:ext>
            </a:extLst>
          </p:cNvPr>
          <p:cNvSpPr txBox="1"/>
          <p:nvPr/>
        </p:nvSpPr>
        <p:spPr>
          <a:xfrm>
            <a:off x="685800" y="2286000"/>
            <a:ext cx="40530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Repeat until convergence:</a:t>
            </a:r>
          </a:p>
          <a:p>
            <a:r>
              <a:rPr lang="en-US" sz="2800" b="1" dirty="0"/>
              <a:t>	</a:t>
            </a:r>
            <a:r>
              <a:rPr lang="en-US" sz="2800" b="1" i="1" dirty="0"/>
              <a:t>h=A∙</a:t>
            </a:r>
            <a:r>
              <a:rPr lang="el-GR" sz="2800" b="1" i="1" dirty="0"/>
              <a:t>α</a:t>
            </a:r>
            <a:endParaRPr lang="en-US" sz="2800" b="1" i="1" dirty="0"/>
          </a:p>
          <a:p>
            <a:r>
              <a:rPr lang="en-US" sz="2800" b="1" dirty="0"/>
              <a:t>	Normalize </a:t>
            </a:r>
            <a:r>
              <a:rPr lang="en-US" sz="2800" b="1" i="1" dirty="0"/>
              <a:t>h</a:t>
            </a:r>
            <a:endParaRPr lang="el-GR" sz="2800" b="1" i="1" dirty="0"/>
          </a:p>
          <a:p>
            <a:r>
              <a:rPr lang="el-GR" sz="2800" b="1" dirty="0"/>
              <a:t>	</a:t>
            </a:r>
            <a:r>
              <a:rPr lang="el-GR" sz="2800" b="1" i="1" dirty="0"/>
              <a:t>α=Α</a:t>
            </a:r>
            <a:r>
              <a:rPr lang="el-GR" sz="2800" b="1" i="1" baseline="30000" dirty="0"/>
              <a:t>Τ</a:t>
            </a:r>
            <a:r>
              <a:rPr lang="el-GR" sz="2800" b="1" i="1" dirty="0"/>
              <a:t>∙</a:t>
            </a:r>
            <a:r>
              <a:rPr lang="en-US" sz="2800" b="1" i="1" dirty="0"/>
              <a:t>h</a:t>
            </a:r>
          </a:p>
          <a:p>
            <a:r>
              <a:rPr lang="en-US" sz="2800" b="1" dirty="0"/>
              <a:t>	Normalize </a:t>
            </a:r>
            <a:r>
              <a:rPr lang="el-GR" sz="2800" b="1" i="1" dirty="0"/>
              <a:t>α</a:t>
            </a:r>
            <a:endParaRPr lang="el-GR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52BC0-C408-A39C-6239-F4525024F861}"/>
              </a:ext>
            </a:extLst>
          </p:cNvPr>
          <p:cNvSpPr txBox="1"/>
          <p:nvPr/>
        </p:nvSpPr>
        <p:spPr>
          <a:xfrm>
            <a:off x="1600200" y="1676400"/>
            <a:ext cx="121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Set </a:t>
            </a:r>
            <a:r>
              <a:rPr lang="en-US" sz="2400" b="1" i="1" dirty="0"/>
              <a:t>h</a:t>
            </a:r>
            <a:r>
              <a:rPr lang="en-US" sz="2400" b="1" i="1" baseline="-25000" dirty="0"/>
              <a:t>i</a:t>
            </a:r>
            <a:r>
              <a:rPr lang="en-US" sz="2400" b="1" dirty="0"/>
              <a:t>=1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825482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-132064"/>
            <a:ext cx="7886700" cy="1325563"/>
          </a:xfrm>
        </p:spPr>
        <p:txBody>
          <a:bodyPr/>
          <a:lstStyle/>
          <a:p>
            <a:r>
              <a:rPr lang="en-US" dirty="0"/>
              <a:t>Example of HITS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869950"/>
            <a:ext cx="1414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        1 1 1</a:t>
            </a:r>
          </a:p>
          <a:p>
            <a:r>
              <a:rPr lang="en-US" sz="2400">
                <a:latin typeface="Times New Roman" charset="0"/>
              </a:rPr>
              <a:t>A =  1 0 1</a:t>
            </a:r>
          </a:p>
          <a:p>
            <a:r>
              <a:rPr lang="en-US" sz="2400">
                <a:latin typeface="Times New Roman" charset="0"/>
              </a:rPr>
              <a:t>        0 1 0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67000" y="869950"/>
            <a:ext cx="1462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        1 1 0</a:t>
            </a:r>
          </a:p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baseline="30000" dirty="0">
                <a:latin typeface="Times New Roman" charset="0"/>
              </a:rPr>
              <a:t>T</a:t>
            </a:r>
            <a:r>
              <a:rPr lang="en-US" sz="2400" dirty="0">
                <a:latin typeface="Times New Roman" charset="0"/>
              </a:rPr>
              <a:t> = 1 0 1</a:t>
            </a:r>
          </a:p>
          <a:p>
            <a:r>
              <a:rPr lang="en-US" sz="2400" dirty="0">
                <a:latin typeface="Times New Roman" charset="0"/>
              </a:rPr>
              <a:t>        1 1 0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0" y="914400"/>
            <a:ext cx="685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352800" y="914400"/>
            <a:ext cx="762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43000" y="5146675"/>
            <a:ext cx="14991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h(yahoo)</a:t>
            </a:r>
          </a:p>
          <a:p>
            <a:r>
              <a:rPr lang="en-US" sz="2400" dirty="0">
                <a:latin typeface="Times New Roman" charset="0"/>
              </a:rPr>
              <a:t>h(amazon)</a:t>
            </a:r>
          </a:p>
          <a:p>
            <a:r>
              <a:rPr lang="en-US" sz="2400" dirty="0">
                <a:latin typeface="Times New Roman" charset="0"/>
              </a:rPr>
              <a:t>h(</a:t>
            </a:r>
            <a:r>
              <a:rPr lang="en-US" sz="2400" dirty="0" err="1">
                <a:latin typeface="Times New Roman" charset="0"/>
              </a:rPr>
              <a:t>m’soft</a:t>
            </a:r>
            <a:r>
              <a:rPr lang="en-US" sz="2400" dirty="0">
                <a:latin typeface="Times New Roman" charset="0"/>
              </a:rPr>
              <a:t>)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82875" y="5105400"/>
            <a:ext cx="35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=</a:t>
            </a:r>
          </a:p>
          <a:p>
            <a:r>
              <a:rPr lang="en-US" sz="2400">
                <a:latin typeface="Times New Roman" charset="0"/>
              </a:rPr>
              <a:t>=</a:t>
            </a:r>
          </a:p>
          <a:p>
            <a:r>
              <a:rPr lang="en-US" sz="2400">
                <a:latin typeface="Times New Roman" charset="0"/>
              </a:rPr>
              <a:t>=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429000" y="5105400"/>
            <a:ext cx="569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.80</a:t>
            </a:r>
          </a:p>
          <a:p>
            <a:r>
              <a:rPr lang="en-US" sz="2400" dirty="0">
                <a:latin typeface="Times New Roman" charset="0"/>
              </a:rPr>
              <a:t>.53</a:t>
            </a:r>
          </a:p>
          <a:p>
            <a:r>
              <a:rPr lang="en-US" sz="2400" dirty="0">
                <a:latin typeface="Times New Roman" charset="0"/>
              </a:rPr>
              <a:t>.27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495800" y="5105400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 .79</a:t>
            </a:r>
          </a:p>
          <a:p>
            <a:r>
              <a:rPr lang="en-US" sz="2400" dirty="0">
                <a:latin typeface="Times New Roman" charset="0"/>
              </a:rPr>
              <a:t> .57</a:t>
            </a:r>
          </a:p>
          <a:p>
            <a:r>
              <a:rPr lang="en-US" sz="2400" dirty="0">
                <a:latin typeface="Times New Roman" charset="0"/>
              </a:rPr>
              <a:t> .23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035675" y="5029200"/>
            <a:ext cx="565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410200" y="5105400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.788</a:t>
            </a:r>
          </a:p>
          <a:p>
            <a:r>
              <a:rPr lang="en-US" sz="2400" dirty="0">
                <a:latin typeface="Times New Roman" charset="0"/>
              </a:rPr>
              <a:t>.577</a:t>
            </a:r>
          </a:p>
          <a:p>
            <a:r>
              <a:rPr lang="en-US" sz="2400" dirty="0">
                <a:latin typeface="Times New Roman" charset="0"/>
              </a:rPr>
              <a:t>.211</a:t>
            </a: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EE111814-64E8-8CB6-DC60-666D1C35B7AB}"/>
              </a:ext>
            </a:extLst>
          </p:cNvPr>
          <p:cNvGrpSpPr/>
          <p:nvPr/>
        </p:nvGrpSpPr>
        <p:grpSpPr>
          <a:xfrm>
            <a:off x="1143000" y="3657600"/>
            <a:ext cx="6743075" cy="1276529"/>
            <a:chOff x="1111250" y="4984750"/>
            <a:chExt cx="6743075" cy="1276529"/>
          </a:xfrm>
        </p:grpSpPr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1111250" y="5026025"/>
              <a:ext cx="285366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charset="0"/>
                </a:rPr>
                <a:t>a(yahoo)      =       .58</a:t>
              </a:r>
            </a:p>
            <a:p>
              <a:r>
                <a:rPr lang="en-US" sz="2400" dirty="0">
                  <a:latin typeface="Times New Roman" charset="0"/>
                </a:rPr>
                <a:t>a(amazon)   =       .58</a:t>
              </a:r>
            </a:p>
            <a:p>
              <a:r>
                <a:rPr lang="en-US" sz="2400" dirty="0">
                  <a:latin typeface="Times New Roman" charset="0"/>
                </a:rPr>
                <a:t>a(</a:t>
              </a:r>
              <a:r>
                <a:rPr lang="en-US" sz="2400" dirty="0" err="1">
                  <a:latin typeface="Times New Roman" charset="0"/>
                </a:rPr>
                <a:t>m’soft</a:t>
              </a:r>
              <a:r>
                <a:rPr lang="en-US" sz="2400" dirty="0">
                  <a:latin typeface="Times New Roman" charset="0"/>
                </a:rPr>
                <a:t>)     =       .58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5378450" y="5060950"/>
              <a:ext cx="64633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charset="0"/>
                </a:rPr>
                <a:t> .62</a:t>
              </a:r>
            </a:p>
            <a:p>
              <a:r>
                <a:rPr lang="en-US" sz="2400" dirty="0">
                  <a:latin typeface="Times New Roman" charset="0"/>
                </a:rPr>
                <a:t> .49</a:t>
              </a:r>
            </a:p>
            <a:p>
              <a:r>
                <a:rPr lang="en-US" sz="2400" dirty="0">
                  <a:latin typeface="Times New Roman" charset="0"/>
                </a:rPr>
                <a:t> .62</a:t>
              </a: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6080125" y="4984750"/>
              <a:ext cx="56515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charset="0"/>
                </a:rPr>
                <a:t>. . .</a:t>
              </a:r>
            </a:p>
            <a:p>
              <a:r>
                <a:rPr lang="en-US" sz="2400">
                  <a:latin typeface="Times New Roman" charset="0"/>
                </a:rPr>
                <a:t>. . .</a:t>
              </a:r>
            </a:p>
            <a:p>
              <a:r>
                <a:rPr lang="en-US" sz="2400">
                  <a:latin typeface="Times New Roman" charset="0"/>
                </a:rPr>
                <a:t>. . .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7131050" y="5026025"/>
              <a:ext cx="7232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charset="0"/>
                </a:rPr>
                <a:t>.628</a:t>
              </a:r>
            </a:p>
            <a:p>
              <a:r>
                <a:rPr lang="en-US" sz="2400" dirty="0">
                  <a:latin typeface="Times New Roman" charset="0"/>
                </a:rPr>
                <a:t>.459</a:t>
              </a:r>
            </a:p>
            <a:p>
              <a:r>
                <a:rPr lang="en-US" sz="2400" dirty="0">
                  <a:latin typeface="Times New Roman" charset="0"/>
                </a:rPr>
                <a:t>.628</a:t>
              </a: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4556125" y="5060950"/>
              <a:ext cx="56938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charset="0"/>
                </a:rPr>
                <a:t>.62</a:t>
              </a:r>
            </a:p>
            <a:p>
              <a:r>
                <a:rPr lang="en-US" sz="2400" dirty="0">
                  <a:latin typeface="Times New Roman" charset="0"/>
                </a:rPr>
                <a:t>.49</a:t>
              </a:r>
            </a:p>
            <a:p>
              <a:r>
                <a:rPr lang="en-US" sz="2400" dirty="0">
                  <a:latin typeface="Times New Roman" charset="0"/>
                </a:rPr>
                <a:t>.62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1200" y="533400"/>
            <a:ext cx="2133600" cy="1676400"/>
            <a:chOff x="1524000" y="1981200"/>
            <a:chExt cx="4038600" cy="3124200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2971800" y="19812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Yahoo</a:t>
              </a: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4343400" y="43434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M’soft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1524000" y="43434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Amazon</a:t>
              </a: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1981200" y="2590800"/>
              <a:ext cx="106680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>
              <a:off x="2590800" y="2743200"/>
              <a:ext cx="99060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2743200" y="4572000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2743200" y="4876800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cxnSp>
          <p:nvCxnSpPr>
            <p:cNvPr id="31" name="AutoShape 10"/>
            <p:cNvCxnSpPr>
              <a:cxnSpLocks noChangeShapeType="1"/>
              <a:stCxn id="24" idx="6"/>
              <a:endCxn id="24" idx="2"/>
            </p:cNvCxnSpPr>
            <p:nvPr/>
          </p:nvCxnSpPr>
          <p:spPr bwMode="auto">
            <a:xfrm flipH="1">
              <a:off x="2971800" y="2362200"/>
              <a:ext cx="1219200" cy="1588"/>
            </a:xfrm>
            <a:prstGeom prst="curvedConnector5">
              <a:avLst>
                <a:gd name="adj1" fmla="val -18750"/>
                <a:gd name="adj2" fmla="val -38400000"/>
                <a:gd name="adj3" fmla="val 11875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4038600" y="2667000"/>
              <a:ext cx="83820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6128B1-B710-F4B2-068A-EFA8784424B8}"/>
                  </a:ext>
                </a:extLst>
              </p:cNvPr>
              <p:cNvSpPr txBox="1"/>
              <p:nvPr/>
            </p:nvSpPr>
            <p:spPr>
              <a:xfrm>
                <a:off x="776298" y="2366293"/>
                <a:ext cx="6295570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effectLst/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there is an outgoing link from node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node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R" dirty="0">
                    <a:effectLst/>
                  </a:rPr>
                  <a:t> </a:t>
                </a:r>
                <a:endParaRPr lang="en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6128B1-B710-F4B2-068A-EFA878442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98" y="2366293"/>
                <a:ext cx="6295570" cy="391261"/>
              </a:xfrm>
              <a:prstGeom prst="rect">
                <a:avLst/>
              </a:prstGeom>
              <a:blipFill>
                <a:blip r:embed="rId2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D98B2C-5BEB-C143-3E81-FD13E6B1AD13}"/>
                  </a:ext>
                </a:extLst>
              </p:cNvPr>
              <p:cNvSpPr txBox="1"/>
              <p:nvPr/>
            </p:nvSpPr>
            <p:spPr>
              <a:xfrm>
                <a:off x="765041" y="2861159"/>
                <a:ext cx="5883149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effectLst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GB" b="0" i="0" baseline="30000" smtClean="0">
                            <a:effectLst/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there is incoming link from node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to</m:t>
                    </m:r>
                  </m:oMath>
                </a14:m>
                <a:r>
                  <a:rPr lang="en-US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node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R" dirty="0">
                    <a:effectLst/>
                  </a:rPr>
                  <a:t> </a:t>
                </a:r>
                <a:endParaRPr lang="en-G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D98B2C-5BEB-C143-3E81-FD13E6B1A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1" y="2861159"/>
                <a:ext cx="5883149" cy="391261"/>
              </a:xfrm>
              <a:prstGeom prst="rect">
                <a:avLst/>
              </a:prstGeom>
              <a:blipFill>
                <a:blip r:embed="rId3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7FF1F3E-7594-6747-206C-1F4EF824C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029200"/>
            <a:ext cx="90838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1018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: PageRank and HITS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25625"/>
            <a:ext cx="5867400" cy="4351338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PageRank</a:t>
            </a:r>
            <a:r>
              <a:rPr lang="en-US" sz="2400" b="1" dirty="0"/>
              <a:t> and HITS are two solutions to the same problem:</a:t>
            </a:r>
          </a:p>
          <a:p>
            <a:pPr lvl="1"/>
            <a:r>
              <a:rPr lang="en-US" sz="2000" b="1" dirty="0">
                <a:solidFill>
                  <a:srgbClr val="D60093"/>
                </a:solidFill>
              </a:rPr>
              <a:t>What is the value of an in-link from </a:t>
            </a:r>
            <a:r>
              <a:rPr lang="en-US" sz="2000" b="1" i="1" dirty="0">
                <a:solidFill>
                  <a:srgbClr val="D60093"/>
                </a:solidFill>
              </a:rPr>
              <a:t>u</a:t>
            </a:r>
            <a:r>
              <a:rPr lang="en-US" sz="2000" b="1" dirty="0">
                <a:solidFill>
                  <a:srgbClr val="D60093"/>
                </a:solidFill>
              </a:rPr>
              <a:t> to </a:t>
            </a:r>
            <a:r>
              <a:rPr lang="en-US" sz="2000" b="1" i="1" dirty="0">
                <a:solidFill>
                  <a:srgbClr val="D60093"/>
                </a:solidFill>
              </a:rPr>
              <a:t>v</a:t>
            </a:r>
            <a:r>
              <a:rPr lang="en-US" sz="2000" b="1" dirty="0">
                <a:solidFill>
                  <a:srgbClr val="D60093"/>
                </a:solidFill>
              </a:rPr>
              <a:t>?</a:t>
            </a:r>
          </a:p>
          <a:p>
            <a:pPr lvl="1"/>
            <a:r>
              <a:rPr lang="en-US" sz="2000" dirty="0"/>
              <a:t>In the </a:t>
            </a:r>
            <a:r>
              <a:rPr lang="en-US" sz="2000" dirty="0" err="1"/>
              <a:t>PageRank</a:t>
            </a:r>
            <a:r>
              <a:rPr lang="en-US" sz="2000" dirty="0"/>
              <a:t> model, the value of the link depends on the </a:t>
            </a:r>
            <a:r>
              <a:rPr lang="en-US" sz="2000" dirty="0">
                <a:solidFill>
                  <a:srgbClr val="0000FF"/>
                </a:solidFill>
              </a:rPr>
              <a:t>links </a:t>
            </a:r>
            <a:r>
              <a:rPr lang="en-US" sz="2000" b="1" dirty="0">
                <a:solidFill>
                  <a:srgbClr val="0000FF"/>
                </a:solidFill>
              </a:rPr>
              <a:t>into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u</a:t>
            </a:r>
          </a:p>
          <a:p>
            <a:pPr lvl="1"/>
            <a:r>
              <a:rPr lang="en-US" sz="2000" dirty="0"/>
              <a:t>In the HITS model, it depends on the value of the other </a:t>
            </a:r>
            <a:r>
              <a:rPr lang="en-US" sz="2000" dirty="0">
                <a:solidFill>
                  <a:srgbClr val="008000"/>
                </a:solidFill>
              </a:rPr>
              <a:t>links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8000"/>
                </a:solidFill>
              </a:rPr>
              <a:t>out of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rgbClr val="008000"/>
                </a:solidFill>
              </a:rPr>
              <a:t>u</a:t>
            </a:r>
          </a:p>
          <a:p>
            <a:pPr lvl="8"/>
            <a:endParaRPr lang="en-US" sz="1400" dirty="0"/>
          </a:p>
          <a:p>
            <a:r>
              <a:rPr lang="en-US" sz="2400" b="1" dirty="0"/>
              <a:t>The destinies of PageRank and HITS </a:t>
            </a:r>
            <a:br>
              <a:rPr lang="en-US" sz="2400" b="1" dirty="0"/>
            </a:br>
            <a:r>
              <a:rPr lang="en-US" sz="2400" b="1" dirty="0"/>
              <a:t>post-1998 were very different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900" kern="1200">
                <a:solidFill>
                  <a:schemeClr val="tx1">
                    <a:tint val="9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43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7993B-0970-ED54-8191-A095E296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3192"/>
            <a:ext cx="7772400" cy="61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rebuchet MS" charset="0"/>
              </a:rPr>
              <a:t>Graphs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391400" cy="44545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latin typeface="Trebuchet MS" charset="0"/>
              </a:rPr>
              <a:t>An undirected graph G = </a:t>
            </a:r>
            <a:r>
              <a:rPr lang="en-US" altLang="en-US" dirty="0">
                <a:latin typeface="Trebuchet MS" charset="0"/>
              </a:rPr>
              <a:t>(V,E), consists of the vertex set V and the edge set E which ,contains the binary relations on V.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Trebuchet MS" charset="0"/>
              </a:rPr>
              <a:t>V is the </a:t>
            </a:r>
            <a:r>
              <a:rPr lang="en-US" altLang="en-US" b="1" dirty="0">
                <a:latin typeface="Trebuchet MS" charset="0"/>
              </a:rPr>
              <a:t>Vertex set</a:t>
            </a:r>
            <a:r>
              <a:rPr lang="en-US" altLang="en-US" dirty="0">
                <a:latin typeface="Trebuchet MS" charset="0"/>
              </a:rPr>
              <a:t> of G: contains the </a:t>
            </a:r>
            <a:r>
              <a:rPr lang="en-US" altLang="en-US" b="1" dirty="0">
                <a:latin typeface="Trebuchet MS" charset="0"/>
              </a:rPr>
              <a:t>vertices/nodes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Trebuchet MS" charset="0"/>
              </a:rPr>
              <a:t>E is the </a:t>
            </a:r>
            <a:r>
              <a:rPr lang="en-US" altLang="en-US" b="1" dirty="0">
                <a:latin typeface="Trebuchet MS" charset="0"/>
              </a:rPr>
              <a:t>Edge set</a:t>
            </a:r>
            <a:r>
              <a:rPr lang="en-US" altLang="en-US" dirty="0">
                <a:latin typeface="Trebuchet MS" charset="0"/>
              </a:rPr>
              <a:t> of G: contains the </a:t>
            </a:r>
            <a:r>
              <a:rPr lang="en-US" altLang="en-US" b="1" dirty="0">
                <a:latin typeface="Trebuchet MS" charset="0"/>
              </a:rPr>
              <a:t>edges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b="1" dirty="0">
              <a:latin typeface="Trebuchet MS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latin typeface="Trebuchet MS" charset="0"/>
              </a:rPr>
              <a:t>A Directed graph G = (V,E) </a:t>
            </a:r>
            <a:r>
              <a:rPr lang="en-US" altLang="en-US" dirty="0">
                <a:latin typeface="Trebuchet MS" charset="0"/>
              </a:rPr>
              <a:t>consists of edges that have ordered pairs of vertices.</a:t>
            </a:r>
            <a:r>
              <a:rPr lang="en-US" altLang="en-US" b="1" dirty="0">
                <a:latin typeface="Trebuchet MS" charset="0"/>
              </a:rPr>
              <a:t>	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Trebuchet MS" charset="0"/>
              </a:rPr>
              <a:t>The </a:t>
            </a:r>
            <a:r>
              <a:rPr lang="en-US" altLang="en-US" b="1" dirty="0">
                <a:latin typeface="Trebuchet MS" charset="0"/>
              </a:rPr>
              <a:t>in-degree</a:t>
            </a:r>
            <a:r>
              <a:rPr lang="en-US" altLang="en-US" dirty="0">
                <a:latin typeface="Trebuchet MS" charset="0"/>
              </a:rPr>
              <a:t> of a vertex v is the number of edges entering in v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>
                <a:latin typeface="Trebuchet MS" charset="0"/>
              </a:rPr>
              <a:t>The </a:t>
            </a:r>
            <a:r>
              <a:rPr lang="en-US" altLang="en-US" b="1" dirty="0">
                <a:latin typeface="Trebuchet MS" charset="0"/>
              </a:rPr>
              <a:t>out-degree</a:t>
            </a:r>
            <a:r>
              <a:rPr lang="en-US" altLang="en-US" dirty="0">
                <a:latin typeface="Trebuchet MS" charset="0"/>
              </a:rPr>
              <a:t> of a vertex v is the number of edges leaving v.</a:t>
            </a:r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rebuchet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6AC079-9ED0-884C-9B34-C4ADE80C7DF3}" type="slidenum">
              <a:rPr lang="it-IT" altLang="en-US" sz="1000">
                <a:latin typeface="Verdana" charset="0"/>
                <a:ea typeface="MS PGothic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it-IT" altLang="en-US" sz="1000">
              <a:latin typeface="Verdan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3801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292009" cy="838200"/>
          </a:xfrm>
          <a:noFill/>
        </p:spPr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Directed Edges and 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00" y="1066800"/>
            <a:ext cx="7366800" cy="5318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Edges can have directions. A directed edge is sometimes called an </a:t>
            </a:r>
            <a:r>
              <a:rPr lang="en-US" dirty="0">
                <a:solidFill>
                  <a:srgbClr val="D60093"/>
                </a:solidFill>
              </a:rPr>
              <a:t>arc.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Edges are represented using their end-points             </a:t>
            </a:r>
          </a:p>
          <a:p>
            <a:r>
              <a:rPr lang="en-US" dirty="0"/>
              <a:t>i.e., </a:t>
            </a:r>
          </a:p>
          <a:p>
            <a:r>
              <a:rPr lang="en-US" dirty="0"/>
              <a:t>In undirected graphs both representations are the same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316327" cy="2719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105400"/>
            <a:ext cx="13092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4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25.1968"/>
  <p:tag name="OUTPUTDPI" val="1200"/>
  <p:tag name="LATEXADDIN" val="\documentclass{article}&#10;\usepackage{amsmath}&#10;\pagestyle{empty}&#10;\begin{document}&#10;&#10;&#10;$e(v_2,v_1)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Users\rzafa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29374</TotalTime>
  <Words>3286</Words>
  <Application>Microsoft Macintosh PowerPoint</Application>
  <PresentationFormat>On-screen Show (4:3)</PresentationFormat>
  <Paragraphs>821</Paragraphs>
  <Slides>63</Slides>
  <Notes>21</Notes>
  <HiddenSlides>4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Georgia</vt:lpstr>
      <vt:lpstr>Lucida Sans</vt:lpstr>
      <vt:lpstr>Monotype Sorts</vt:lpstr>
      <vt:lpstr>Open Sans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Equation</vt:lpstr>
      <vt:lpstr>Link Analysis  (Chapter 5 of MMDS book)</vt:lpstr>
      <vt:lpstr>Content</vt:lpstr>
      <vt:lpstr>PowerPoint Presentation</vt:lpstr>
      <vt:lpstr>Matrices</vt:lpstr>
      <vt:lpstr>Vectors</vt:lpstr>
      <vt:lpstr>Operation on matrices</vt:lpstr>
      <vt:lpstr>PowerPoint Presentation</vt:lpstr>
      <vt:lpstr>Graphs</vt:lpstr>
      <vt:lpstr>Directed Edges and Directed Graphs</vt:lpstr>
      <vt:lpstr>Node Degree in undirected graphs</vt:lpstr>
      <vt:lpstr>Example for Node Degree in Directed Graphs</vt:lpstr>
      <vt:lpstr>Google</vt:lpstr>
      <vt:lpstr>Intuition of PageRank</vt:lpstr>
      <vt:lpstr>The Web as a Directed Graph</vt:lpstr>
      <vt:lpstr>Assumption 1: Endorsement of target website</vt:lpstr>
      <vt:lpstr>Assumption 2: annotation of target website</vt:lpstr>
      <vt:lpstr>Ranking web pages</vt:lpstr>
      <vt:lpstr>Simple recursive formulation</vt:lpstr>
      <vt:lpstr>Simple “flow” model</vt:lpstr>
      <vt:lpstr>Solving the flow equations</vt:lpstr>
      <vt:lpstr>Transition Probability Matrix </vt:lpstr>
      <vt:lpstr>Example</vt:lpstr>
      <vt:lpstr>Random Walks on the Web</vt:lpstr>
      <vt:lpstr>Simulating a Random Walk</vt:lpstr>
      <vt:lpstr>Power Iteration Solution</vt:lpstr>
      <vt:lpstr>The Surfers</vt:lpstr>
      <vt:lpstr>The Surfers</vt:lpstr>
      <vt:lpstr>The Surfers</vt:lpstr>
      <vt:lpstr>The Surfers</vt:lpstr>
      <vt:lpstr>After convergence Y and A have equal relative importance…</vt:lpstr>
      <vt:lpstr>Dead Ends  Spider Traps   Taxation Policies </vt:lpstr>
      <vt:lpstr>Dead Ends</vt:lpstr>
      <vt:lpstr>Microsoft Becomes Dead End</vt:lpstr>
      <vt:lpstr>Example: Effect of Dead Ends</vt:lpstr>
      <vt:lpstr>Microsoft Becomes a Dead End</vt:lpstr>
      <vt:lpstr>Microsoft Becomes a Dead End</vt:lpstr>
      <vt:lpstr>Microsoft Becomes a Dead End</vt:lpstr>
      <vt:lpstr>Microsoft Becomes a Dead End</vt:lpstr>
      <vt:lpstr>After convergence all relative  importance of nodes is lost…</vt:lpstr>
      <vt:lpstr>Dealing with dead-ends</vt:lpstr>
      <vt:lpstr>Spider Trap</vt:lpstr>
      <vt:lpstr>Microsoft Becomes Spider Trap</vt:lpstr>
      <vt:lpstr>Example: Effect of Spider Trap</vt:lpstr>
      <vt:lpstr>Microsoft Becomes a Spider Trap</vt:lpstr>
      <vt:lpstr>Microsoft Becomes a Spider Trap</vt:lpstr>
      <vt:lpstr>Microsoft Becomes a Spider Trap</vt:lpstr>
      <vt:lpstr>After convergence all importance  goes in one node…</vt:lpstr>
      <vt:lpstr>Dealing with spider traps</vt:lpstr>
      <vt:lpstr>Vector formulation</vt:lpstr>
      <vt:lpstr>Some Problems with Page Rank</vt:lpstr>
      <vt:lpstr>Hubs and Authorities</vt:lpstr>
      <vt:lpstr>Finding newspapers</vt:lpstr>
      <vt:lpstr>Hubs and Authorities</vt:lpstr>
      <vt:lpstr>Counting in-links: Authority</vt:lpstr>
      <vt:lpstr>Counting in-links: Authority</vt:lpstr>
      <vt:lpstr>Expert Quality: Hub</vt:lpstr>
      <vt:lpstr>Reweighting</vt:lpstr>
      <vt:lpstr>Mutually Recursive Definition</vt:lpstr>
      <vt:lpstr>Hubs and Authorities</vt:lpstr>
      <vt:lpstr>Hubs and Authorities</vt:lpstr>
      <vt:lpstr>Hubs and Authorities</vt:lpstr>
      <vt:lpstr>Example of HITS</vt:lpstr>
      <vt:lpstr>Summary : PageRank and HITS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Periklis Andritsos</cp:lastModifiedBy>
  <cp:revision>1397</cp:revision>
  <cp:lastPrinted>2011-10-20T04:01:43Z</cp:lastPrinted>
  <dcterms:created xsi:type="dcterms:W3CDTF">2009-06-12T17:14:38Z</dcterms:created>
  <dcterms:modified xsi:type="dcterms:W3CDTF">2023-03-23T09:14:11Z</dcterms:modified>
</cp:coreProperties>
</file>