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417" r:id="rId2"/>
    <p:sldId id="418" r:id="rId3"/>
    <p:sldId id="308" r:id="rId4"/>
    <p:sldId id="311" r:id="rId5"/>
    <p:sldId id="420" r:id="rId6"/>
    <p:sldId id="310" r:id="rId7"/>
    <p:sldId id="313" r:id="rId8"/>
    <p:sldId id="299" r:id="rId9"/>
    <p:sldId id="259" r:id="rId10"/>
    <p:sldId id="419" r:id="rId11"/>
    <p:sldId id="314" r:id="rId12"/>
    <p:sldId id="315" r:id="rId13"/>
    <p:sldId id="261" r:id="rId14"/>
    <p:sldId id="316" r:id="rId15"/>
    <p:sldId id="262" r:id="rId16"/>
    <p:sldId id="317" r:id="rId17"/>
    <p:sldId id="393" r:id="rId18"/>
    <p:sldId id="413" r:id="rId19"/>
    <p:sldId id="395" r:id="rId20"/>
    <p:sldId id="412" r:id="rId21"/>
    <p:sldId id="410" r:id="rId22"/>
    <p:sldId id="411" r:id="rId23"/>
    <p:sldId id="263" r:id="rId24"/>
    <p:sldId id="334" r:id="rId25"/>
    <p:sldId id="407" r:id="rId26"/>
    <p:sldId id="335" r:id="rId27"/>
    <p:sldId id="390" r:id="rId28"/>
    <p:sldId id="398" r:id="rId29"/>
    <p:sldId id="389" r:id="rId30"/>
    <p:sldId id="427" r:id="rId31"/>
    <p:sldId id="428" r:id="rId32"/>
    <p:sldId id="429" r:id="rId33"/>
    <p:sldId id="423" r:id="rId34"/>
    <p:sldId id="431" r:id="rId35"/>
    <p:sldId id="391" r:id="rId36"/>
    <p:sldId id="430" r:id="rId37"/>
    <p:sldId id="414" r:id="rId38"/>
    <p:sldId id="444" r:id="rId39"/>
    <p:sldId id="443" r:id="rId40"/>
    <p:sldId id="435" r:id="rId41"/>
    <p:sldId id="337" r:id="rId42"/>
    <p:sldId id="341" r:id="rId43"/>
    <p:sldId id="424" r:id="rId44"/>
    <p:sldId id="425" r:id="rId45"/>
    <p:sldId id="344" r:id="rId46"/>
    <p:sldId id="379" r:id="rId47"/>
    <p:sldId id="434" r:id="rId48"/>
    <p:sldId id="432" r:id="rId49"/>
    <p:sldId id="346" r:id="rId50"/>
    <p:sldId id="439" r:id="rId51"/>
    <p:sldId id="445" r:id="rId52"/>
    <p:sldId id="446" r:id="rId53"/>
    <p:sldId id="348" r:id="rId54"/>
    <p:sldId id="380" r:id="rId55"/>
    <p:sldId id="383" r:id="rId56"/>
    <p:sldId id="382" r:id="rId57"/>
    <p:sldId id="384" r:id="rId58"/>
    <p:sldId id="378" r:id="rId59"/>
    <p:sldId id="376" r:id="rId60"/>
    <p:sldId id="332" r:id="rId61"/>
    <p:sldId id="320" r:id="rId62"/>
    <p:sldId id="330" r:id="rId63"/>
    <p:sldId id="322" r:id="rId64"/>
    <p:sldId id="354" r:id="rId65"/>
    <p:sldId id="440" r:id="rId66"/>
    <p:sldId id="325" r:id="rId67"/>
    <p:sldId id="352" r:id="rId68"/>
    <p:sldId id="353" r:id="rId69"/>
    <p:sldId id="356" r:id="rId70"/>
    <p:sldId id="357" r:id="rId71"/>
    <p:sldId id="358" r:id="rId72"/>
    <p:sldId id="366" r:id="rId73"/>
    <p:sldId id="403" r:id="rId74"/>
    <p:sldId id="360" r:id="rId75"/>
    <p:sldId id="359" r:id="rId76"/>
    <p:sldId id="361" r:id="rId77"/>
    <p:sldId id="362" r:id="rId78"/>
    <p:sldId id="365" r:id="rId79"/>
    <p:sldId id="294" r:id="rId80"/>
    <p:sldId id="295" r:id="rId81"/>
    <p:sldId id="370" r:id="rId82"/>
    <p:sldId id="371" r:id="rId83"/>
    <p:sldId id="401" r:id="rId84"/>
    <p:sldId id="441" r:id="rId85"/>
    <p:sldId id="442" r:id="rId86"/>
    <p:sldId id="402" r:id="rId87"/>
    <p:sldId id="372" r:id="rId88"/>
    <p:sldId id="373" r:id="rId89"/>
    <p:sldId id="374" r:id="rId90"/>
    <p:sldId id="368" r:id="rId91"/>
    <p:sldId id="367" r:id="rId92"/>
    <p:sldId id="296" r:id="rId93"/>
    <p:sldId id="385" r:id="rId94"/>
    <p:sldId id="369" r:id="rId95"/>
    <p:sldId id="363" r:id="rId96"/>
    <p:sldId id="400" r:id="rId97"/>
    <p:sldId id="408" r:id="rId98"/>
    <p:sldId id="416" r:id="rId99"/>
    <p:sldId id="409" r:id="rId100"/>
    <p:sldId id="404" r:id="rId101"/>
    <p:sldId id="405" r:id="rId102"/>
    <p:sldId id="364" r:id="rId103"/>
    <p:sldId id="309" r:id="rId104"/>
    <p:sldId id="387" r:id="rId105"/>
    <p:sldId id="392" r:id="rId106"/>
    <p:sldId id="433" r:id="rId10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D927"/>
    <a:srgbClr val="F0EA00"/>
    <a:srgbClr val="F9B4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5" autoAdjust="0"/>
    <p:restoredTop sz="91181" autoAdjust="0"/>
  </p:normalViewPr>
  <p:slideViewPr>
    <p:cSldViewPr>
      <p:cViewPr varScale="1">
        <p:scale>
          <a:sx n="63" d="100"/>
          <a:sy n="63" d="100"/>
        </p:scale>
        <p:origin x="-131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268686-5A7B-4BD6-82C7-0C576EBCF928}" type="datetimeFigureOut">
              <a:rPr lang="el-GR" smtClean="0"/>
              <a:t>02/01/2021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345BA9-0F4A-4919-A810-68FB23719BB7}" type="slidenum">
              <a:rPr lang="el-GR" smtClean="0"/>
              <a:t>‹#›</a:t>
            </a:fld>
            <a:endParaRPr lang="el-GR"/>
          </a:p>
        </p:txBody>
      </p:sp>
    </p:spTree>
    <p:extLst>
      <p:ext uri="{BB962C8B-B14F-4D97-AF65-F5344CB8AC3E}">
        <p14:creationId xmlns:p14="http://schemas.microsoft.com/office/powerpoint/2010/main" val="7040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1345BA9-0F4A-4919-A810-68FB23719BB7}" type="slidenum">
              <a:rPr lang="el-GR" smtClean="0"/>
              <a:t>76</a:t>
            </a:fld>
            <a:endParaRPr lang="el-GR"/>
          </a:p>
        </p:txBody>
      </p:sp>
    </p:spTree>
    <p:extLst>
      <p:ext uri="{BB962C8B-B14F-4D97-AF65-F5344CB8AC3E}">
        <p14:creationId xmlns:p14="http://schemas.microsoft.com/office/powerpoint/2010/main" val="26817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45BA9-0F4A-4919-A810-68FB23719BB7}" type="slidenum">
              <a:rPr lang="el-GR" smtClean="0"/>
              <a:t>95</a:t>
            </a:fld>
            <a:endParaRPr lang="el-GR"/>
          </a:p>
        </p:txBody>
      </p:sp>
    </p:spTree>
    <p:extLst>
      <p:ext uri="{BB962C8B-B14F-4D97-AF65-F5344CB8AC3E}">
        <p14:creationId xmlns:p14="http://schemas.microsoft.com/office/powerpoint/2010/main" val="304558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368343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192704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208792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68742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130470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258160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266245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305955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137232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302364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0884BB-5E25-4FD6-8DEC-9C3B78259A75}"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2FCC3492-538E-4CFA-9E1E-9F7EECA3265F}" type="slidenum">
              <a:rPr lang="el-GR" smtClean="0"/>
              <a:t>‹#›</a:t>
            </a:fld>
            <a:endParaRPr lang="el-GR" dirty="0"/>
          </a:p>
        </p:txBody>
      </p:sp>
    </p:spTree>
    <p:extLst>
      <p:ext uri="{BB962C8B-B14F-4D97-AF65-F5344CB8AC3E}">
        <p14:creationId xmlns:p14="http://schemas.microsoft.com/office/powerpoint/2010/main" val="47061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884BB-5E25-4FD6-8DEC-9C3B78259A75}" type="datetimeFigureOut">
              <a:rPr lang="el-GR" smtClean="0"/>
              <a:t>02/01/2021</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C3492-538E-4CFA-9E1E-9F7EECA3265F}" type="slidenum">
              <a:rPr lang="el-GR" smtClean="0"/>
              <a:t>‹#›</a:t>
            </a:fld>
            <a:endParaRPr lang="el-GR" dirty="0"/>
          </a:p>
        </p:txBody>
      </p:sp>
    </p:spTree>
    <p:extLst>
      <p:ext uri="{BB962C8B-B14F-4D97-AF65-F5344CB8AC3E}">
        <p14:creationId xmlns:p14="http://schemas.microsoft.com/office/powerpoint/2010/main" val="1104090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7.png"/></Relationships>
</file>

<file path=ppt/slides/_rels/slide105.xml.rels><?xml version="1.0" encoding="UTF-8" standalone="yes"?>
<Relationships xmlns="http://schemas.openxmlformats.org/package/2006/relationships"><Relationship Id="rId3" Type="http://schemas.openxmlformats.org/officeDocument/2006/relationships/hyperlink" Target="https://eclass.uoa.gr/modules/units/?course=DENT417&amp;id=8498" TargetMode="External"/><Relationship Id="rId2" Type="http://schemas.openxmlformats.org/officeDocument/2006/relationships/hyperlink" Target="http://slideplayer.gr/slide/6100637/" TargetMode="External"/><Relationship Id="rId1" Type="http://schemas.openxmlformats.org/officeDocument/2006/relationships/slideLayout" Target="../slideLayouts/slideLayout2.xml"/><Relationship Id="rId4" Type="http://schemas.openxmlformats.org/officeDocument/2006/relationships/hyperlink" Target="https://www.vasiliadis-books.gr/Vasiliadis-books/wp-content/uploads/2017/10/%CE%94%CE%B5%CE%AF%CF%84%CE%B5-%CE%91%CF%80%CF%8C%CF%83%CF%80%CE%B1%CF%83%CE%BC%CE%B1-%CF%84%CE%BF%CF%85-%CE%92%CE%B9%CE%B2%CE%BB%CE%AF%CE%BF%CF%85-113.pdf"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FhhWG3XzARY" TargetMode="External"/><Relationship Id="rId2" Type="http://schemas.openxmlformats.org/officeDocument/2006/relationships/hyperlink" Target="https://www.youtube.com/watch?v=uCn1PQP2yA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52963"/>
            <a:ext cx="6400800" cy="1752600"/>
          </a:xfrm>
        </p:spPr>
        <p:txBody>
          <a:bodyPr anchor="b">
            <a:normAutofit/>
          </a:bodyPr>
          <a:lstStyle/>
          <a:p>
            <a:pPr algn="l">
              <a:defRPr/>
            </a:pPr>
            <a:r>
              <a:rPr lang="el-GR" sz="2000" i="1" dirty="0" smtClean="0">
                <a:solidFill>
                  <a:schemeClr val="tx1">
                    <a:lumMod val="85000"/>
                    <a:lumOff val="15000"/>
                  </a:schemeClr>
                </a:solidFill>
                <a:latin typeface="Comic Sans MS" panose="030F0702030302020204" pitchFamily="66" charset="0"/>
              </a:rPr>
              <a:t>Παναγιώτα Τσόλκα</a:t>
            </a:r>
          </a:p>
          <a:p>
            <a:pPr algn="l">
              <a:defRPr/>
            </a:pPr>
            <a:r>
              <a:rPr lang="el-GR" sz="2000" i="1" dirty="0" smtClean="0">
                <a:solidFill>
                  <a:schemeClr val="tx1">
                    <a:lumMod val="85000"/>
                    <a:lumOff val="15000"/>
                  </a:schemeClr>
                </a:solidFill>
                <a:latin typeface="Comic Sans MS" panose="030F0702030302020204" pitchFamily="66" charset="0"/>
              </a:rPr>
              <a:t>Αναπληρώτρια Καθηγήτρια</a:t>
            </a:r>
            <a:endParaRPr lang="en-US" sz="2000" i="1" dirty="0">
              <a:solidFill>
                <a:schemeClr val="tx1">
                  <a:lumMod val="85000"/>
                  <a:lumOff val="15000"/>
                </a:schemeClr>
              </a:solidFill>
              <a:latin typeface="Comic Sans MS" panose="030F0702030302020204" pitchFamily="66" charset="0"/>
            </a:endParaRPr>
          </a:p>
        </p:txBody>
      </p:sp>
      <p:sp>
        <p:nvSpPr>
          <p:cNvPr id="4" name="Title 5"/>
          <p:cNvSpPr>
            <a:spLocks noGrp="1"/>
          </p:cNvSpPr>
          <p:nvPr>
            <p:ph type="ctrTitle"/>
          </p:nvPr>
        </p:nvSpPr>
        <p:spPr>
          <a:xfrm>
            <a:off x="685800" y="2693988"/>
            <a:ext cx="7772400" cy="1728000"/>
          </a:xfrm>
        </p:spPr>
        <p:style>
          <a:lnRef idx="1">
            <a:schemeClr val="dk1"/>
          </a:lnRef>
          <a:fillRef idx="2">
            <a:schemeClr val="dk1"/>
          </a:fillRef>
          <a:effectRef idx="1">
            <a:schemeClr val="dk1"/>
          </a:effectRef>
          <a:fontRef idx="minor">
            <a:schemeClr val="dk1"/>
          </a:fontRef>
        </p:style>
        <p:txBody>
          <a:bodyPr>
            <a:normAutofit fontScale="90000"/>
          </a:bodyPr>
          <a:lstStyle/>
          <a:p>
            <a:pPr>
              <a:defRPr/>
            </a:pPr>
            <a:r>
              <a:rPr lang="el-GR" sz="4000" b="1" dirty="0">
                <a:solidFill>
                  <a:schemeClr val="tx2"/>
                </a:solidFill>
              </a:rPr>
              <a:t>Ιστολογία Σ</a:t>
            </a:r>
            <a:r>
              <a:rPr lang="el-GR" sz="4000" b="1" dirty="0" smtClean="0">
                <a:solidFill>
                  <a:schemeClr val="tx2"/>
                </a:solidFill>
              </a:rPr>
              <a:t>τόματος &amp; Οδοντικών Ιστών </a:t>
            </a:r>
            <a:r>
              <a:rPr lang="el-GR" sz="3200" b="1" dirty="0" smtClean="0">
                <a:solidFill>
                  <a:schemeClr val="tx2"/>
                </a:solidFill>
              </a:rPr>
              <a:t/>
            </a:r>
            <a:br>
              <a:rPr lang="el-GR" sz="3200" b="1" dirty="0" smtClean="0">
                <a:solidFill>
                  <a:schemeClr val="tx2"/>
                </a:solidFill>
              </a:rPr>
            </a:br>
            <a:r>
              <a:rPr lang="el-GR" sz="3200" dirty="0" smtClean="0">
                <a:solidFill>
                  <a:schemeClr val="tx2"/>
                </a:solidFill>
              </a:rPr>
              <a:t>Γ’ Εξάμηνο (3061)</a:t>
            </a:r>
            <a:r>
              <a:rPr lang="el-GR" sz="3200" b="1" dirty="0" smtClean="0">
                <a:solidFill>
                  <a:schemeClr val="tx2"/>
                </a:solidFill>
              </a:rPr>
              <a:t/>
            </a:r>
            <a:br>
              <a:rPr lang="el-GR" sz="3200" b="1" dirty="0" smtClean="0">
                <a:solidFill>
                  <a:schemeClr val="tx2"/>
                </a:solidFill>
              </a:rPr>
            </a:br>
            <a:r>
              <a:rPr lang="el-GR" sz="2700" b="1" dirty="0" smtClean="0">
                <a:solidFill>
                  <a:schemeClr val="tx1"/>
                </a:solidFill>
              </a:rPr>
              <a:t>«</a:t>
            </a:r>
            <a:r>
              <a:rPr lang="el-GR" altLang="el-GR" sz="2700" b="1" dirty="0">
                <a:solidFill>
                  <a:schemeClr val="tx1"/>
                </a:solidFill>
              </a:rPr>
              <a:t>εμβρυολογία</a:t>
            </a:r>
            <a:r>
              <a:rPr lang="en-GB" altLang="el-GR" sz="2700" b="1" dirty="0">
                <a:solidFill>
                  <a:schemeClr val="tx1"/>
                </a:solidFill>
              </a:rPr>
              <a:t> </a:t>
            </a:r>
            <a:r>
              <a:rPr lang="el-GR" altLang="el-GR" sz="2700" b="1" dirty="0">
                <a:solidFill>
                  <a:schemeClr val="tx1"/>
                </a:solidFill>
              </a:rPr>
              <a:t>προσώπου </a:t>
            </a:r>
            <a:r>
              <a:rPr lang="el-GR" altLang="el-GR" sz="2700" b="1" dirty="0" smtClean="0">
                <a:solidFill>
                  <a:schemeClr val="tx1"/>
                </a:solidFill>
              </a:rPr>
              <a:t>&amp; στοματικής </a:t>
            </a:r>
            <a:r>
              <a:rPr lang="el-GR" altLang="el-GR" sz="2700" b="1" dirty="0">
                <a:solidFill>
                  <a:schemeClr val="tx1"/>
                </a:solidFill>
              </a:rPr>
              <a:t>κοιλότητας</a:t>
            </a:r>
            <a:r>
              <a:rPr lang="el-GR" sz="2700" b="1" dirty="0" smtClean="0">
                <a:solidFill>
                  <a:schemeClr val="tx1"/>
                </a:solidFill>
              </a:rPr>
              <a:t>»</a:t>
            </a:r>
            <a:endParaRPr lang="en-US" sz="2700" b="1" dirty="0">
              <a:solidFill>
                <a:schemeClr val="tx1"/>
              </a:solidFill>
            </a:endParaRPr>
          </a:p>
        </p:txBody>
      </p:sp>
      <p:grpSp>
        <p:nvGrpSpPr>
          <p:cNvPr id="2052" name="Group 8"/>
          <p:cNvGrpSpPr>
            <a:grpSpLocks/>
          </p:cNvGrpSpPr>
          <p:nvPr/>
        </p:nvGrpSpPr>
        <p:grpSpPr bwMode="auto">
          <a:xfrm>
            <a:off x="269875" y="117475"/>
            <a:ext cx="8604250" cy="1798638"/>
            <a:chOff x="107504" y="155574"/>
            <a:chExt cx="8712968" cy="1977282"/>
          </a:xfrm>
        </p:grpSpPr>
        <p:pic>
          <p:nvPicPr>
            <p:cNvPr id="2054" name="Untitled-2.pdf"/>
            <p:cNvPicPr>
              <a:picLocks noChangeAspect="1" noChangeArrowheads="1"/>
            </p:cNvPicPr>
            <p:nvPr/>
          </p:nvPicPr>
          <p:blipFill>
            <a:blip r:embed="rId2">
              <a:extLst>
                <a:ext uri="{28A0092B-C50C-407E-A947-70E740481C1C}">
                  <a14:useLocalDpi xmlns:a14="http://schemas.microsoft.com/office/drawing/2010/main" val="0"/>
                </a:ext>
              </a:extLst>
            </a:blip>
            <a:srcRect l="5374" t="2901" r="7376" b="83485"/>
            <a:stretch>
              <a:fillRect/>
            </a:stretch>
          </p:blipFill>
          <p:spPr bwMode="auto">
            <a:xfrm>
              <a:off x="107504" y="155574"/>
              <a:ext cx="8712968" cy="197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6"/>
            <p:cNvSpPr>
              <a:spLocks noChangeArrowheads="1"/>
            </p:cNvSpPr>
            <p:nvPr/>
          </p:nvSpPr>
          <p:spPr bwMode="auto">
            <a:xfrm>
              <a:off x="3162300" y="1161306"/>
              <a:ext cx="4606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07000"/>
                </a:lnSpc>
                <a:spcBef>
                  <a:spcPct val="0"/>
                </a:spcBef>
                <a:spcAft>
                  <a:spcPts val="600"/>
                </a:spcAft>
                <a:buFontTx/>
                <a:buNone/>
              </a:pPr>
              <a:r>
                <a:rPr lang="el-GR" altLang="en-US" sz="1600" dirty="0">
                  <a:solidFill>
                    <a:srgbClr val="404040"/>
                  </a:solidFill>
                  <a:latin typeface="Corbel" pitchFamily="34" charset="0"/>
                  <a:ea typeface="Calibri" pitchFamily="34" charset="0"/>
                  <a:cs typeface="Times New Roman" pitchFamily="18" charset="0"/>
                </a:rPr>
                <a:t>ΣΧΟΛΗ ΕΠΙΣΤΗΜΩΝ ΥΓΕΙΑΣ &amp; ΠΡΟΝΟΙΑΣ</a:t>
              </a:r>
              <a:endParaRPr lang="en-US" altLang="en-US" sz="16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ΤΜΗΜΑ ΒΙΟΪΑΤΡΙΚΩΝ ΕΠΙΣΤΗΜΩΝ</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ΤΟΜΕΑΣ ΟΔΟΝΤΙΚΗΣ ΤΕΧΝΟΛΟΓΙΑΣ</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p:txBody>
        </p:sp>
      </p:grpSp>
      <p:sp>
        <p:nvSpPr>
          <p:cNvPr id="2" name="TextBox 1"/>
          <p:cNvSpPr txBox="1"/>
          <p:nvPr/>
        </p:nvSpPr>
        <p:spPr>
          <a:xfrm>
            <a:off x="6324600" y="6381328"/>
            <a:ext cx="2667000" cy="369332"/>
          </a:xfrm>
          <a:prstGeom prst="rect">
            <a:avLst/>
          </a:prstGeom>
          <a:noFill/>
        </p:spPr>
        <p:txBody>
          <a:bodyPr>
            <a:spAutoFit/>
          </a:bodyPr>
          <a:lstStyle/>
          <a:p>
            <a:pPr>
              <a:defRPr/>
            </a:pPr>
            <a:r>
              <a:rPr lang="el-GR" b="1" i="1" dirty="0">
                <a:ln w="1905"/>
                <a:solidFill>
                  <a:schemeClr val="accent1">
                    <a:lumMod val="50000"/>
                  </a:schemeClr>
                </a:solidFill>
                <a:effectLst>
                  <a:innerShdw blurRad="69850" dist="43180" dir="5400000">
                    <a:srgbClr val="000000">
                      <a:alpha val="65000"/>
                    </a:srgbClr>
                  </a:innerShdw>
                </a:effectLst>
              </a:rPr>
              <a:t>ΧΕΙΜΕΡΙΝΟ 2020-21</a:t>
            </a:r>
            <a:endParaRPr lang="en-US" b="1" i="1" dirty="0">
              <a:ln w="1905"/>
              <a:solidFill>
                <a:schemeClr val="accent1">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26830951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8330"/>
            <a:ext cx="6552000" cy="66413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Arrow Connector 3"/>
          <p:cNvCxnSpPr/>
          <p:nvPr/>
        </p:nvCxnSpPr>
        <p:spPr>
          <a:xfrm flipH="1">
            <a:off x="5220072" y="2420888"/>
            <a:ext cx="1728192" cy="79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948264" y="2267580"/>
            <a:ext cx="1042273" cy="369332"/>
          </a:xfrm>
          <a:prstGeom prst="rect">
            <a:avLst/>
          </a:prstGeom>
          <a:noFill/>
          <a:ln>
            <a:solidFill>
              <a:schemeClr val="accent1"/>
            </a:solidFill>
          </a:ln>
        </p:spPr>
        <p:txBody>
          <a:bodyPr wrap="none" rtlCol="0">
            <a:spAutoFit/>
          </a:bodyPr>
          <a:lstStyle/>
          <a:p>
            <a:r>
              <a:rPr lang="el-GR" dirty="0" smtClean="0"/>
              <a:t>3</a:t>
            </a:r>
            <a:r>
              <a:rPr lang="el-GR" baseline="30000" dirty="0" smtClean="0"/>
              <a:t>η</a:t>
            </a:r>
            <a:r>
              <a:rPr lang="el-GR" dirty="0" smtClean="0"/>
              <a:t> ημέρα</a:t>
            </a:r>
            <a:endParaRPr lang="en-US" dirty="0"/>
          </a:p>
        </p:txBody>
      </p:sp>
    </p:spTree>
    <p:extLst>
      <p:ext uri="{BB962C8B-B14F-4D97-AF65-F5344CB8AC3E}">
        <p14:creationId xmlns:p14="http://schemas.microsoft.com/office/powerpoint/2010/main" val="311424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78658" y="1600200"/>
            <a:ext cx="339568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03848" y="2879358"/>
            <a:ext cx="18000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l-GR" sz="1100" b="1" dirty="0" err="1" smtClean="0"/>
              <a:t>Περικεχαρακωμένες</a:t>
            </a:r>
            <a:r>
              <a:rPr lang="el-GR" sz="1100" b="1" dirty="0" smtClean="0"/>
              <a:t>  θηλές</a:t>
            </a:r>
            <a:endParaRPr lang="el-GR" sz="1100" b="1" dirty="0"/>
          </a:p>
        </p:txBody>
      </p:sp>
      <p:sp>
        <p:nvSpPr>
          <p:cNvPr id="7" name="TextBox 6"/>
          <p:cNvSpPr txBox="1"/>
          <p:nvPr/>
        </p:nvSpPr>
        <p:spPr>
          <a:xfrm>
            <a:off x="3275856" y="2564904"/>
            <a:ext cx="10800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l-GR" sz="1100" b="1" dirty="0" smtClean="0"/>
              <a:t>Τυφλό τρήμα</a:t>
            </a:r>
            <a:endParaRPr lang="el-GR" sz="1100" b="1" dirty="0"/>
          </a:p>
        </p:txBody>
      </p:sp>
      <p:sp>
        <p:nvSpPr>
          <p:cNvPr id="8" name="TextBox 7"/>
          <p:cNvSpPr txBox="1"/>
          <p:nvPr/>
        </p:nvSpPr>
        <p:spPr>
          <a:xfrm>
            <a:off x="2123728" y="4463534"/>
            <a:ext cx="10800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l-GR" sz="1100" b="1" dirty="0" smtClean="0"/>
              <a:t>Σώμα γλώσσας</a:t>
            </a:r>
            <a:endParaRPr lang="el-GR" sz="1100" b="1" dirty="0"/>
          </a:p>
        </p:txBody>
      </p:sp>
      <p:sp>
        <p:nvSpPr>
          <p:cNvPr id="9" name="TextBox 8"/>
          <p:cNvSpPr txBox="1"/>
          <p:nvPr/>
        </p:nvSpPr>
        <p:spPr>
          <a:xfrm>
            <a:off x="2123728" y="2087270"/>
            <a:ext cx="10800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l-GR" sz="1100" b="1" dirty="0" smtClean="0"/>
              <a:t>Ρίζα γλώσσας</a:t>
            </a:r>
            <a:endParaRPr lang="el-GR" sz="1100" b="1" dirty="0"/>
          </a:p>
        </p:txBody>
      </p:sp>
      <p:sp>
        <p:nvSpPr>
          <p:cNvPr id="3" name="Content Placeholder 2"/>
          <p:cNvSpPr>
            <a:spLocks noGrp="1"/>
          </p:cNvSpPr>
          <p:nvPr>
            <p:ph sz="half" idx="1"/>
          </p:nvPr>
        </p:nvSpPr>
        <p:spPr>
          <a:xfrm>
            <a:off x="4781872" y="836712"/>
            <a:ext cx="4038600" cy="2376265"/>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r>
              <a:rPr lang="el-GR" sz="1800" dirty="0" smtClean="0"/>
              <a:t>η γραμμή που ενώνει το πρόσθιο και οπίσθιο τμήμα της γλώσσας χαρακτηρίζεται με μια αύλακα σχήματος </a:t>
            </a:r>
            <a:r>
              <a:rPr lang="en-US" sz="1800" dirty="0" smtClean="0"/>
              <a:t>V </a:t>
            </a:r>
            <a:r>
              <a:rPr lang="el-GR" sz="1800" dirty="0" smtClean="0"/>
              <a:t> που καλείται ΤΕΛΙΚΗ ΣΧΙΣΜΗ.</a:t>
            </a:r>
          </a:p>
          <a:p>
            <a:r>
              <a:rPr lang="el-GR" sz="1800" dirty="0" smtClean="0"/>
              <a:t>ο αναπτυσσόμενος θυρεοειδής αδένας κατέρχεται μπροστά από το λαιμό και διατηρεί την ένωση του με τη γλωσσά με ένα πολύ στενό θυρεογλωσσικό πόρο. το άνοιγμα του πόρου στη γλωσσά καλείται τυφλό τρήμα</a:t>
            </a:r>
            <a:endParaRPr lang="el-GR"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445346"/>
            <a:ext cx="428625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a:spLocks noGrp="1"/>
          </p:cNvSpPr>
          <p:nvPr>
            <p:ph type="title"/>
          </p:nvPr>
        </p:nvSpPr>
        <p:spPr>
          <a:xfrm>
            <a:off x="457200" y="44624"/>
            <a:ext cx="8229600" cy="684000"/>
          </a:xfrm>
        </p:spPr>
        <p:txBody>
          <a:bodyPr anchor="t">
            <a:normAutofit/>
          </a:bodyPr>
          <a:lstStyle/>
          <a:p>
            <a:r>
              <a:rPr lang="el-GR" sz="3600" b="1" dirty="0" smtClean="0"/>
              <a:t>Διάπλαση γλώσσας</a:t>
            </a:r>
            <a:endParaRPr lang="el-GR" sz="3600" b="1" dirty="0"/>
          </a:p>
        </p:txBody>
      </p:sp>
    </p:spTree>
    <p:extLst>
      <p:ext uri="{BB962C8B-B14F-4D97-AF65-F5344CB8AC3E}">
        <p14:creationId xmlns:p14="http://schemas.microsoft.com/office/powerpoint/2010/main" val="192368657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581025"/>
            <a:ext cx="7589837"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2415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704850"/>
            <a:ext cx="7037387"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3121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4624"/>
            <a:ext cx="9144000" cy="1143000"/>
          </a:xfrm>
        </p:spPr>
        <p:txBody>
          <a:bodyPr>
            <a:normAutofit/>
          </a:bodyPr>
          <a:lstStyle/>
          <a:p>
            <a:r>
              <a:rPr lang="el-GR" sz="1800" b="1" dirty="0" smtClean="0"/>
              <a:t>Σχηματική παράσταση των ευαίσθητων ή κρίσιμων περιόδων της ανθρώπινης εξέλιξης</a:t>
            </a:r>
            <a:br>
              <a:rPr lang="el-GR" sz="1800" b="1" dirty="0" smtClean="0"/>
            </a:br>
            <a:r>
              <a:rPr lang="el-GR" sz="1800" b="1" dirty="0" smtClean="0">
                <a:solidFill>
                  <a:srgbClr val="FF0000"/>
                </a:solidFill>
              </a:rPr>
              <a:t>Κόκκινο </a:t>
            </a:r>
            <a:r>
              <a:rPr lang="el-GR" sz="1800" dirty="0" smtClean="0"/>
              <a:t>(φάσεις μεγάλης ευαισθησίας- τερατογένεση)</a:t>
            </a:r>
            <a:br>
              <a:rPr lang="el-GR" sz="1800" dirty="0" smtClean="0"/>
            </a:br>
            <a:r>
              <a:rPr lang="el-GR" sz="1800" b="1" dirty="0" smtClean="0">
                <a:solidFill>
                  <a:srgbClr val="FFC000"/>
                </a:solidFill>
              </a:rPr>
              <a:t>Κίτρινο </a:t>
            </a:r>
            <a:r>
              <a:rPr lang="el-GR" sz="1800" dirty="0" smtClean="0"/>
              <a:t>(φάσεις λιγότερης ευαισθησίας)</a:t>
            </a:r>
            <a:endParaRPr lang="el-GR" sz="1800" b="1"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9850" y="1287463"/>
            <a:ext cx="9004300" cy="5381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27079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38408" y="548680"/>
            <a:ext cx="4038048" cy="61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53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548680"/>
            <a:ext cx="4099032" cy="61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11560" y="179348"/>
            <a:ext cx="8212697" cy="369332"/>
          </a:xfrm>
          <a:prstGeom prst="rect">
            <a:avLst/>
          </a:prstGeom>
          <a:noFill/>
        </p:spPr>
        <p:txBody>
          <a:bodyPr wrap="none" rtlCol="0">
            <a:spAutoFit/>
          </a:bodyPr>
          <a:lstStyle/>
          <a:p>
            <a:r>
              <a:rPr lang="el-GR" b="1" dirty="0" smtClean="0"/>
              <a:t>Διαδοχικά στάδια διάπλασης του προσώπου στη διάρκεια της εμβρυικής περιόδου</a:t>
            </a:r>
            <a:endParaRPr lang="el-GR" b="1" dirty="0"/>
          </a:p>
        </p:txBody>
      </p:sp>
    </p:spTree>
    <p:extLst>
      <p:ext uri="{BB962C8B-B14F-4D97-AF65-F5344CB8AC3E}">
        <p14:creationId xmlns:p14="http://schemas.microsoft.com/office/powerpoint/2010/main" val="74345260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l-GR" dirty="0" smtClean="0"/>
              <a:t>ΒΙΒΛΙΟΓΡΑΦΙΑ</a:t>
            </a:r>
            <a:endParaRPr lang="el-GR" dirty="0"/>
          </a:p>
        </p:txBody>
      </p:sp>
      <p:sp>
        <p:nvSpPr>
          <p:cNvPr id="3" name="Content Placeholder 2"/>
          <p:cNvSpPr>
            <a:spLocks noGrp="1"/>
          </p:cNvSpPr>
          <p:nvPr>
            <p:ph idx="1"/>
          </p:nvPr>
        </p:nvSpPr>
        <p:spPr>
          <a:xfrm>
            <a:off x="457200" y="1124744"/>
            <a:ext cx="8229600" cy="5001419"/>
          </a:xfrm>
        </p:spPr>
        <p:txBody>
          <a:bodyPr>
            <a:normAutofit fontScale="85000" lnSpcReduction="10000"/>
          </a:bodyPr>
          <a:lstStyle/>
          <a:p>
            <a:pPr marL="0">
              <a:spcAft>
                <a:spcPts val="1200"/>
              </a:spcAft>
            </a:pPr>
            <a:r>
              <a:rPr lang="en-GB" sz="2000" b="1" dirty="0"/>
              <a:t>Moore K., </a:t>
            </a:r>
            <a:r>
              <a:rPr lang="el-GR" sz="2000" b="1" dirty="0"/>
              <a:t>(μετάφραση-</a:t>
            </a:r>
            <a:r>
              <a:rPr lang="el-GR" sz="2000" b="1" dirty="0" err="1"/>
              <a:t>επιμέλει</a:t>
            </a:r>
            <a:r>
              <a:rPr lang="el-GR" sz="2000" b="1" dirty="0"/>
              <a:t>α Κοντόπουλος Α.Ν, Καραβίτη Λ.Π)</a:t>
            </a:r>
            <a:r>
              <a:rPr lang="en-GB" sz="2000" dirty="0"/>
              <a:t>. </a:t>
            </a:r>
            <a:r>
              <a:rPr lang="el-GR" sz="2000" dirty="0"/>
              <a:t>Βασική εμβρυολογία και συγγενείς ανωμαλίες. Ιατρικές Εκδόσεις Λίτσας. Αθήνα 1978.</a:t>
            </a:r>
            <a:endParaRPr lang="en-US" sz="2000" b="1" dirty="0" smtClean="0"/>
          </a:p>
          <a:p>
            <a:pPr marL="0">
              <a:spcAft>
                <a:spcPts val="1200"/>
              </a:spcAft>
            </a:pPr>
            <a:r>
              <a:rPr lang="el-GR" sz="2000" b="1" dirty="0" smtClean="0"/>
              <a:t>ΧΑΤΖΗΣΤΑΜΟΥ Ι.</a:t>
            </a:r>
            <a:r>
              <a:rPr lang="el-GR" sz="2000" dirty="0" smtClean="0"/>
              <a:t> </a:t>
            </a:r>
            <a:r>
              <a:rPr lang="el-GR" sz="2000" dirty="0"/>
              <a:t>Σ</a:t>
            </a:r>
            <a:r>
              <a:rPr lang="el-GR" sz="2000" dirty="0" smtClean="0"/>
              <a:t>τοιχεία  εμβρυολογίας προσώπου και στόματος. </a:t>
            </a:r>
            <a:r>
              <a:rPr lang="en-GB" sz="2000" dirty="0" smtClean="0">
                <a:hlinkClick r:id="rId2"/>
              </a:rPr>
              <a:t>http</a:t>
            </a:r>
            <a:r>
              <a:rPr lang="en-GB" sz="2000" dirty="0">
                <a:hlinkClick r:id="rId2"/>
              </a:rPr>
              <a:t>://slideplayer.gr/slide/6100637</a:t>
            </a:r>
            <a:r>
              <a:rPr lang="en-GB" sz="2000" dirty="0" smtClean="0">
                <a:hlinkClick r:id="rId2"/>
              </a:rPr>
              <a:t>/</a:t>
            </a:r>
            <a:endParaRPr lang="el-GR" sz="2000" dirty="0"/>
          </a:p>
          <a:p>
            <a:pPr marL="0">
              <a:spcAft>
                <a:spcPts val="1200"/>
              </a:spcAft>
            </a:pPr>
            <a:r>
              <a:rPr lang="el-GR" sz="2000" b="1" dirty="0" smtClean="0"/>
              <a:t>ΚΟΥΛΟΥΚΟΥΣΑ  Μ</a:t>
            </a:r>
            <a:r>
              <a:rPr lang="el-GR" sz="2000" dirty="0" smtClean="0"/>
              <a:t>. Ανάπτυξη προσώπου και υπερώας. </a:t>
            </a:r>
            <a:r>
              <a:rPr lang="en-US" sz="2000" dirty="0"/>
              <a:t>https://eclass.uoa.gr/modules/document/file.php/MED159/%CE%95%CE%BC%CE%B2%CF%81%CF%85%CE%BF%CE%BB%CE%BF%CE%B3%CE%AF%CE%B1/%CE%91%CE%BD%CE%AC%CF%80%CF%84%CF%85%CE%BE%CE%B7%20%CF%80%CF%81%CE%BF%CF%83%CF%8E%CF%80%CE%BF%CF%85-%CF%85%CF%80%CE%B5%CF%81%CF%8E%CE%B1%CF%82.pdf</a:t>
            </a:r>
            <a:r>
              <a:rPr lang="el-GR" sz="2000" dirty="0" smtClean="0"/>
              <a:t>  </a:t>
            </a:r>
            <a:endParaRPr lang="el-GR" sz="2000" dirty="0"/>
          </a:p>
          <a:p>
            <a:pPr>
              <a:spcAft>
                <a:spcPts val="1200"/>
              </a:spcAft>
            </a:pPr>
            <a:r>
              <a:rPr lang="el-GR" sz="2000" b="1" dirty="0" err="1" smtClean="0"/>
              <a:t>Τόσιος</a:t>
            </a:r>
            <a:r>
              <a:rPr lang="el-GR" sz="2000" b="1" dirty="0" smtClean="0"/>
              <a:t> Κ.Ι</a:t>
            </a:r>
            <a:r>
              <a:rPr lang="el-GR" sz="2000" dirty="0" smtClean="0"/>
              <a:t>. Στοιχεία </a:t>
            </a:r>
            <a:r>
              <a:rPr lang="el-GR" sz="2000" dirty="0"/>
              <a:t>εμβρυολογίας προσώπου και </a:t>
            </a:r>
            <a:r>
              <a:rPr lang="el-GR" sz="2000" dirty="0" smtClean="0"/>
              <a:t>στόματος. </a:t>
            </a:r>
            <a:r>
              <a:rPr lang="el-GR" sz="2000" dirty="0"/>
              <a:t>Ε</a:t>
            </a:r>
            <a:r>
              <a:rPr lang="el-GR" sz="2000" dirty="0" smtClean="0"/>
              <a:t>ργαστήριο Στοματολογίας. </a:t>
            </a:r>
            <a:r>
              <a:rPr lang="en-US" sz="2000" dirty="0">
                <a:hlinkClick r:id="rId3"/>
              </a:rPr>
              <a:t>https://eclass.uoa.gr/modules/units/?</a:t>
            </a:r>
            <a:r>
              <a:rPr lang="en-US" sz="2000" dirty="0" smtClean="0">
                <a:hlinkClick r:id="rId3"/>
              </a:rPr>
              <a:t>course=DENT417&amp;id=8498</a:t>
            </a:r>
            <a:r>
              <a:rPr lang="el-GR" sz="2000" dirty="0" smtClean="0"/>
              <a:t> </a:t>
            </a:r>
            <a:endParaRPr lang="el-GR" sz="2000" dirty="0" smtClean="0"/>
          </a:p>
          <a:p>
            <a:pPr>
              <a:spcAft>
                <a:spcPts val="1200"/>
              </a:spcAft>
            </a:pPr>
            <a:r>
              <a:rPr lang="en-US" sz="2000" dirty="0">
                <a:hlinkClick r:id="rId4"/>
              </a:rPr>
              <a:t>https://www.vasiliadis-books.gr/Vasiliadis-books/wp-content/uploads/2017/10/%CE%94%CE%B5%CE%AF%CF%84%CE%B5-%CE%91%CF%80%CF%8C%CF%83%CF%80%CE%B1%CF%83%CE%BC%CE%B1-%CF%84%CE%BF%CF%85-%</a:t>
            </a:r>
            <a:r>
              <a:rPr lang="en-US" sz="2000" dirty="0" smtClean="0">
                <a:hlinkClick r:id="rId4"/>
              </a:rPr>
              <a:t>CE%92%CE%B9%CE%B2%CE%BB%CE%AF%CE%BF%CF%85-113.pdf</a:t>
            </a:r>
            <a:r>
              <a:rPr lang="el-GR" sz="2000" dirty="0" smtClean="0"/>
              <a:t> </a:t>
            </a:r>
          </a:p>
          <a:p>
            <a:pPr>
              <a:spcAft>
                <a:spcPts val="1200"/>
              </a:spcAft>
            </a:pPr>
            <a:endParaRPr lang="en-US" sz="2000" dirty="0" smtClean="0"/>
          </a:p>
          <a:p>
            <a:pPr>
              <a:spcAft>
                <a:spcPts val="1200"/>
              </a:spcAft>
            </a:pPr>
            <a:endParaRPr lang="en-US" sz="2000" dirty="0"/>
          </a:p>
          <a:p>
            <a:pPr>
              <a:spcAft>
                <a:spcPts val="1200"/>
              </a:spcAft>
            </a:pPr>
            <a:endParaRPr lang="el-GR" sz="2000" dirty="0" smtClean="0"/>
          </a:p>
          <a:p>
            <a:pPr marL="0">
              <a:spcAft>
                <a:spcPts val="1200"/>
              </a:spcAft>
            </a:pPr>
            <a:endParaRPr lang="el-GR" sz="2000" dirty="0" smtClean="0"/>
          </a:p>
          <a:p>
            <a:pPr>
              <a:spcAft>
                <a:spcPts val="1200"/>
              </a:spcAft>
            </a:pPr>
            <a:endParaRPr lang="el-GR" sz="2000" dirty="0"/>
          </a:p>
        </p:txBody>
      </p:sp>
    </p:spTree>
    <p:extLst>
      <p:ext uri="{BB962C8B-B14F-4D97-AF65-F5344CB8AC3E}">
        <p14:creationId xmlns:p14="http://schemas.microsoft.com/office/powerpoint/2010/main" val="7068788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a:t>
            </a:r>
            <a:endParaRPr lang="en-US" dirty="0"/>
          </a:p>
        </p:txBody>
      </p:sp>
      <p:sp>
        <p:nvSpPr>
          <p:cNvPr id="3" name="Content Placeholder 2"/>
          <p:cNvSpPr>
            <a:spLocks noGrp="1"/>
          </p:cNvSpPr>
          <p:nvPr>
            <p:ph idx="1"/>
          </p:nvPr>
        </p:nvSpPr>
        <p:spPr/>
        <p:txBody>
          <a:bodyPr>
            <a:normAutofit/>
          </a:bodyPr>
          <a:lstStyle/>
          <a:p>
            <a:r>
              <a:rPr lang="en-US" sz="2400" dirty="0"/>
              <a:t>Blastocyst Development - Day 3 to Day 5 (MUST SEE)</a:t>
            </a:r>
          </a:p>
          <a:p>
            <a:pPr marL="0" indent="0">
              <a:buNone/>
            </a:pPr>
            <a:r>
              <a:rPr lang="en-US" sz="2400" dirty="0" smtClean="0">
                <a:hlinkClick r:id="rId2"/>
              </a:rPr>
              <a:t>https</a:t>
            </a:r>
            <a:r>
              <a:rPr lang="en-US" sz="2400" dirty="0">
                <a:hlinkClick r:id="rId2"/>
              </a:rPr>
              <a:t>://</a:t>
            </a:r>
            <a:r>
              <a:rPr lang="en-US" sz="2400" dirty="0" smtClean="0">
                <a:hlinkClick r:id="rId2"/>
              </a:rPr>
              <a:t>www.youtube.com/watch?v=uCn1PQP2yAo</a:t>
            </a:r>
            <a:r>
              <a:rPr lang="en-US" sz="2400" dirty="0" smtClean="0"/>
              <a:t> </a:t>
            </a:r>
            <a:endParaRPr lang="el-GR" sz="2400" dirty="0" smtClean="0"/>
          </a:p>
          <a:p>
            <a:r>
              <a:rPr lang="en-US" sz="2400" dirty="0" smtClean="0"/>
              <a:t>DPES </a:t>
            </a:r>
            <a:r>
              <a:rPr lang="en-US" sz="2400" dirty="0" err="1"/>
              <a:t>EarlyEmbryonicFacialDevelopment</a:t>
            </a:r>
            <a:endParaRPr lang="en-US" sz="2400" dirty="0"/>
          </a:p>
          <a:p>
            <a:pPr marL="0" indent="0">
              <a:buNone/>
            </a:pPr>
            <a:r>
              <a:rPr lang="en-US" sz="2400" dirty="0">
                <a:hlinkClick r:id="rId3"/>
              </a:rPr>
              <a:t>https://www.youtube.com/watch?v=FhhWG3XzARY</a:t>
            </a:r>
            <a:endParaRPr lang="en-US" sz="2400" dirty="0" smtClean="0"/>
          </a:p>
          <a:p>
            <a:endParaRPr lang="en-US" sz="2400" dirty="0"/>
          </a:p>
        </p:txBody>
      </p:sp>
    </p:spTree>
    <p:extLst>
      <p:ext uri="{BB962C8B-B14F-4D97-AF65-F5344CB8AC3E}">
        <p14:creationId xmlns:p14="http://schemas.microsoft.com/office/powerpoint/2010/main" val="3042198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oAutofit/>
          </a:bodyPr>
          <a:lstStyle/>
          <a:p>
            <a:r>
              <a:rPr lang="el-GR" sz="3600" b="1" dirty="0">
                <a:solidFill>
                  <a:schemeClr val="tx2"/>
                </a:solidFill>
              </a:rPr>
              <a:t>Διάπλαση εμβρύου</a:t>
            </a:r>
            <a:r>
              <a:rPr lang="el-GR" sz="3600" dirty="0"/>
              <a:t/>
            </a:r>
            <a:br>
              <a:rPr lang="el-GR" sz="3600" dirty="0"/>
            </a:br>
            <a:r>
              <a:rPr lang="el-GR" sz="3200" b="1" dirty="0"/>
              <a:t>1</a:t>
            </a:r>
            <a:r>
              <a:rPr lang="el-GR" sz="3200" b="1" baseline="30000" dirty="0"/>
              <a:t>Η</a:t>
            </a:r>
            <a:r>
              <a:rPr lang="el-GR" sz="3200" b="1" dirty="0"/>
              <a:t>  ΕΒΔΟΜΑΔΑ ΑΝΑΠΤΥΞΗΣ </a:t>
            </a:r>
            <a:r>
              <a:rPr lang="el-GR" sz="2400" b="1" dirty="0"/>
              <a:t/>
            </a:r>
            <a:br>
              <a:rPr lang="el-GR" sz="2400" b="1" dirty="0"/>
            </a:br>
            <a:r>
              <a:rPr lang="el-GR" sz="3200" b="1" dirty="0" smtClean="0"/>
              <a:t> </a:t>
            </a:r>
            <a:r>
              <a:rPr lang="el-GR" sz="3600" b="1" dirty="0"/>
              <a:t/>
            </a:r>
            <a:br>
              <a:rPr lang="el-GR" sz="3600" b="1" dirty="0"/>
            </a:br>
            <a:endParaRPr lang="el-GR" sz="3600" dirty="0"/>
          </a:p>
        </p:txBody>
      </p:sp>
      <p:sp>
        <p:nvSpPr>
          <p:cNvPr id="3" name="Content Placeholder 2"/>
          <p:cNvSpPr>
            <a:spLocks noGrp="1"/>
          </p:cNvSpPr>
          <p:nvPr>
            <p:ph idx="1"/>
          </p:nvPr>
        </p:nvSpPr>
        <p:spPr>
          <a:xfrm>
            <a:off x="234000" y="1196752"/>
            <a:ext cx="8676000" cy="4525963"/>
          </a:xfrm>
        </p:spPr>
        <p:txBody>
          <a:bodyPr anchor="t">
            <a:normAutofit/>
          </a:bodyPr>
          <a:lstStyle/>
          <a:p>
            <a:pPr>
              <a:spcBef>
                <a:spcPts val="0"/>
              </a:spcBef>
            </a:pPr>
            <a:r>
              <a:rPr lang="el-GR" sz="2400" dirty="0" smtClean="0"/>
              <a:t>Το μορίδιο εισέρχεται στη μητρική κοιλότητα και υγρό που περνάει μέσα στο μορίδιο από τη κοιλότητα μαζεύεται ανάμεσα στα κύτταρα. Το υγρό </a:t>
            </a:r>
            <a:r>
              <a:rPr lang="el-GR" sz="2400" dirty="0"/>
              <a:t>ό</a:t>
            </a:r>
            <a:r>
              <a:rPr lang="el-GR" sz="2400" dirty="0" smtClean="0"/>
              <a:t>σο αυξάνεται ξεχωρίζει τα κύτταρα σε δυο μέρη.</a:t>
            </a:r>
          </a:p>
          <a:p>
            <a:pPr>
              <a:spcBef>
                <a:spcPts val="0"/>
              </a:spcBef>
            </a:pPr>
            <a:r>
              <a:rPr lang="el-GR" sz="2400" dirty="0"/>
              <a:t>μ</a:t>
            </a:r>
            <a:r>
              <a:rPr lang="el-GR" sz="2400" dirty="0" smtClean="0"/>
              <a:t>ια εξωτερική κυτταρική μάζα που ονομάζεται </a:t>
            </a:r>
            <a:r>
              <a:rPr lang="el-GR" sz="2400" b="1" i="1" dirty="0" smtClean="0">
                <a:solidFill>
                  <a:srgbClr val="C00000"/>
                </a:solidFill>
              </a:rPr>
              <a:t>τροφοβλάστη</a:t>
            </a:r>
            <a:endParaRPr lang="el-GR" sz="2400" dirty="0" smtClean="0"/>
          </a:p>
          <a:p>
            <a:pPr>
              <a:spcBef>
                <a:spcPts val="0"/>
              </a:spcBef>
            </a:pPr>
            <a:r>
              <a:rPr lang="el-GR" sz="2400" dirty="0" smtClean="0"/>
              <a:t>ένα άθροισμα από κύτταρα  που βρίσκονται πιο κεντρικά , εσωτερική κυτταρική μάζα ή </a:t>
            </a:r>
            <a:r>
              <a:rPr lang="el-GR" sz="2400" b="1" i="1" dirty="0" err="1" smtClean="0">
                <a:solidFill>
                  <a:srgbClr val="C00000"/>
                </a:solidFill>
              </a:rPr>
              <a:t>εμβρυοβλάστη</a:t>
            </a:r>
            <a:r>
              <a:rPr lang="el-GR" sz="2400" b="1" i="1" dirty="0" smtClean="0">
                <a:solidFill>
                  <a:srgbClr val="C00000"/>
                </a:solidFill>
              </a:rPr>
              <a:t> (</a:t>
            </a:r>
            <a:r>
              <a:rPr lang="el-GR" sz="2400" b="1" i="1" dirty="0" err="1" smtClean="0">
                <a:solidFill>
                  <a:srgbClr val="C00000"/>
                </a:solidFill>
              </a:rPr>
              <a:t>εμβρϋικός</a:t>
            </a:r>
            <a:r>
              <a:rPr lang="el-GR" sz="2400" b="1" i="1" dirty="0" smtClean="0">
                <a:solidFill>
                  <a:srgbClr val="C00000"/>
                </a:solidFill>
              </a:rPr>
              <a:t> κόμβος)</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992" y="4049166"/>
            <a:ext cx="5433917" cy="266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67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chor="t">
            <a:noAutofit/>
          </a:bodyPr>
          <a:lstStyle/>
          <a:p>
            <a:r>
              <a:rPr lang="el-GR" sz="3600" b="1" dirty="0">
                <a:solidFill>
                  <a:schemeClr val="tx2"/>
                </a:solidFill>
              </a:rPr>
              <a:t>Διάπλαση εμβρύου</a:t>
            </a:r>
            <a:r>
              <a:rPr lang="el-GR" sz="3600" dirty="0"/>
              <a:t/>
            </a:r>
            <a:br>
              <a:rPr lang="el-GR" sz="3600" dirty="0"/>
            </a:br>
            <a:r>
              <a:rPr lang="el-GR" sz="3200" b="1" dirty="0"/>
              <a:t>1</a:t>
            </a:r>
            <a:r>
              <a:rPr lang="el-GR" sz="3200" b="1" baseline="30000" dirty="0"/>
              <a:t>Η</a:t>
            </a:r>
            <a:r>
              <a:rPr lang="el-GR" sz="3200" b="1" dirty="0"/>
              <a:t>  ΕΒΔΟΜΑΔΑ ΑΝΑΠΤΥΞΗΣ </a:t>
            </a:r>
            <a:r>
              <a:rPr lang="el-GR" sz="2400" b="1" dirty="0"/>
              <a:t/>
            </a:r>
            <a:br>
              <a:rPr lang="el-GR" sz="2400" b="1" dirty="0"/>
            </a:br>
            <a:r>
              <a:rPr lang="el-GR" sz="3200" b="1" dirty="0" smtClean="0"/>
              <a:t> </a:t>
            </a:r>
            <a:r>
              <a:rPr lang="el-GR" sz="3600" b="1" dirty="0"/>
              <a:t/>
            </a:r>
            <a:br>
              <a:rPr lang="el-GR" sz="3600" b="1" dirty="0"/>
            </a:br>
            <a:endParaRPr lang="el-GR" sz="3600" dirty="0"/>
          </a:p>
        </p:txBody>
      </p:sp>
      <p:sp>
        <p:nvSpPr>
          <p:cNvPr id="5" name="Content Placeholder 4"/>
          <p:cNvSpPr>
            <a:spLocks noGrp="1"/>
          </p:cNvSpPr>
          <p:nvPr>
            <p:ph idx="1"/>
          </p:nvPr>
        </p:nvSpPr>
        <p:spPr/>
        <p:txBody>
          <a:bodyPr>
            <a:normAutofit/>
          </a:bodyPr>
          <a:lstStyle/>
          <a:p>
            <a:r>
              <a:rPr lang="el-GR" sz="2400" dirty="0" smtClean="0"/>
              <a:t>Την 4</a:t>
            </a:r>
            <a:r>
              <a:rPr lang="el-GR" sz="2400" baseline="30000" dirty="0" smtClean="0"/>
              <a:t>η</a:t>
            </a:r>
            <a:r>
              <a:rPr lang="el-GR" sz="2400" dirty="0" smtClean="0"/>
              <a:t> ημέρα οι χώροι που είναι γεμάτοι υγρό ενώνονται και σχηματίζουν ένα μεγάλο χώρο, τη κοιλότητα της </a:t>
            </a:r>
            <a:r>
              <a:rPr lang="el-GR" sz="2800" b="1" i="1" dirty="0" err="1" smtClean="0">
                <a:solidFill>
                  <a:srgbClr val="C00000"/>
                </a:solidFill>
              </a:rPr>
              <a:t>βλαστοκύστης</a:t>
            </a:r>
            <a:r>
              <a:rPr lang="el-GR" sz="2800" b="1" i="1" dirty="0" smtClean="0">
                <a:solidFill>
                  <a:srgbClr val="C00000"/>
                </a:solidFill>
              </a:rPr>
              <a:t>.</a:t>
            </a:r>
          </a:p>
          <a:p>
            <a:r>
              <a:rPr lang="el-GR" sz="2400" dirty="0" smtClean="0"/>
              <a:t>η </a:t>
            </a:r>
            <a:r>
              <a:rPr lang="el-GR" sz="2400" b="1" i="1" dirty="0" smtClean="0">
                <a:solidFill>
                  <a:schemeClr val="tx2"/>
                </a:solidFill>
              </a:rPr>
              <a:t>εσωτερική </a:t>
            </a:r>
            <a:r>
              <a:rPr lang="el-GR" sz="2400" b="1" i="1" dirty="0">
                <a:solidFill>
                  <a:schemeClr val="tx2"/>
                </a:solidFill>
              </a:rPr>
              <a:t>κυτταρική </a:t>
            </a:r>
            <a:r>
              <a:rPr lang="el-GR" sz="2400" b="1" i="1" dirty="0" smtClean="0">
                <a:solidFill>
                  <a:schemeClr val="tx2"/>
                </a:solidFill>
              </a:rPr>
              <a:t>μάζα </a:t>
            </a:r>
            <a:r>
              <a:rPr lang="el-GR" sz="2400" dirty="0" smtClean="0"/>
              <a:t>ή </a:t>
            </a:r>
            <a:r>
              <a:rPr lang="el-GR" sz="2400" b="1" i="1" dirty="0" err="1" smtClean="0">
                <a:solidFill>
                  <a:schemeClr val="tx2"/>
                </a:solidFill>
              </a:rPr>
              <a:t>εμβρυοβλάστη</a:t>
            </a:r>
            <a:r>
              <a:rPr lang="el-GR" sz="2400" dirty="0" smtClean="0"/>
              <a:t> προβάλλει μέσα στη κοιλότητα της βλαστοκύστης  και η τροφοβλάστη δημιουργεί το τοίχωμα της.</a:t>
            </a:r>
          </a:p>
          <a:p>
            <a:endParaRPr lang="el-GR"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992" y="4049166"/>
            <a:ext cx="5433917" cy="266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1422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72" t="18544" r="16833"/>
          <a:stretch/>
        </p:blipFill>
        <p:spPr bwMode="auto">
          <a:xfrm>
            <a:off x="4824472" y="1918960"/>
            <a:ext cx="3996000" cy="342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1"/>
          </p:nvPr>
        </p:nvSpPr>
        <p:spPr>
          <a:xfrm>
            <a:off x="35496" y="1412776"/>
            <a:ext cx="4716968" cy="4349080"/>
          </a:xfrm>
        </p:spPr>
        <p:txBody>
          <a:bodyPr>
            <a:normAutofit fontScale="92500" lnSpcReduction="20000"/>
          </a:bodyPr>
          <a:lstStyle/>
          <a:p>
            <a:r>
              <a:rPr lang="el-GR" sz="2000" b="1" dirty="0" smtClean="0"/>
              <a:t>Η βλαστοκύστη ακουμπά στο επιθήλιο της μήτρας την 6</a:t>
            </a:r>
            <a:r>
              <a:rPr lang="el-GR" sz="2000" b="1" baseline="30000" dirty="0" smtClean="0"/>
              <a:t>η</a:t>
            </a:r>
            <a:r>
              <a:rPr lang="el-GR" sz="2000" b="1" dirty="0" smtClean="0"/>
              <a:t> ημέρα. </a:t>
            </a:r>
          </a:p>
          <a:p>
            <a:r>
              <a:rPr lang="el-GR" sz="2000" dirty="0" smtClean="0"/>
              <a:t>Τα κύτταρα της τροφοβλάστης  καταστρέφουν τα κύτταρα του ενδομητρίου.</a:t>
            </a:r>
          </a:p>
          <a:p>
            <a:r>
              <a:rPr lang="el-GR" sz="2000" dirty="0" smtClean="0"/>
              <a:t>Όσο προχωρεί η εισβολή της τροφοβλάστης, ξεχωρίζουν δυο κυτταρικά στρώματα: </a:t>
            </a:r>
          </a:p>
          <a:p>
            <a:pPr marL="457200" indent="-457200">
              <a:buAutoNum type="arabicPeriod"/>
            </a:pPr>
            <a:r>
              <a:rPr lang="el-GR" sz="2000" dirty="0" smtClean="0"/>
              <a:t>Η </a:t>
            </a:r>
            <a:r>
              <a:rPr lang="el-GR" sz="2000" b="1" dirty="0" smtClean="0"/>
              <a:t>εσωτερική</a:t>
            </a:r>
            <a:r>
              <a:rPr lang="el-GR" sz="2000" b="1" dirty="0" smtClean="0">
                <a:solidFill>
                  <a:schemeClr val="tx2"/>
                </a:solidFill>
              </a:rPr>
              <a:t> κυτταρική τροφοβλάστη </a:t>
            </a:r>
            <a:r>
              <a:rPr lang="el-GR" sz="2000" dirty="0" smtClean="0"/>
              <a:t>και </a:t>
            </a:r>
          </a:p>
          <a:p>
            <a:pPr marL="457200" indent="-457200">
              <a:buAutoNum type="arabicPeriod"/>
            </a:pPr>
            <a:r>
              <a:rPr lang="el-GR" sz="2000" dirty="0" smtClean="0"/>
              <a:t>Η</a:t>
            </a:r>
            <a:r>
              <a:rPr lang="el-GR" sz="2000" dirty="0" smtClean="0">
                <a:solidFill>
                  <a:schemeClr val="tx2"/>
                </a:solidFill>
              </a:rPr>
              <a:t> </a:t>
            </a:r>
            <a:r>
              <a:rPr lang="el-GR" sz="2000" b="1" dirty="0" smtClean="0"/>
              <a:t>εξωτερική </a:t>
            </a:r>
            <a:r>
              <a:rPr lang="el-GR" sz="2000" b="1" dirty="0" smtClean="0">
                <a:solidFill>
                  <a:schemeClr val="tx2"/>
                </a:solidFill>
              </a:rPr>
              <a:t>συγκυτιοτροφοβλάστη</a:t>
            </a:r>
            <a:r>
              <a:rPr lang="el-GR" sz="2000" dirty="0" smtClean="0"/>
              <a:t>, οι προεξοχές της εισχωρούν και εισβάλλουν στο στρώμα του ενδομητρίου.</a:t>
            </a:r>
          </a:p>
          <a:p>
            <a:r>
              <a:rPr lang="el-GR" sz="2000" b="1" dirty="0" smtClean="0"/>
              <a:t>Η εμφύτευση της βλαστοκύστης στο ενδομήτριο τελειώνει κατά τη δεύτερη εβδομάδα της ανάπτυξης.</a:t>
            </a:r>
          </a:p>
          <a:p>
            <a:endParaRPr lang="el-GR" sz="2000" dirty="0"/>
          </a:p>
        </p:txBody>
      </p:sp>
      <p:sp>
        <p:nvSpPr>
          <p:cNvPr id="9" name="Title 1"/>
          <p:cNvSpPr>
            <a:spLocks noGrp="1"/>
          </p:cNvSpPr>
          <p:nvPr>
            <p:ph type="title"/>
          </p:nvPr>
        </p:nvSpPr>
        <p:spPr>
          <a:xfrm>
            <a:off x="457200" y="44624"/>
            <a:ext cx="8229600" cy="1143000"/>
          </a:xfrm>
        </p:spPr>
        <p:txBody>
          <a:bodyPr anchor="t">
            <a:noAutofit/>
          </a:bodyPr>
          <a:lstStyle/>
          <a:p>
            <a:r>
              <a:rPr lang="el-GR" sz="3200" b="1" dirty="0" smtClean="0">
                <a:solidFill>
                  <a:schemeClr val="tx2"/>
                </a:solidFill>
              </a:rPr>
              <a:t>Διάπλαση εμβρύου</a:t>
            </a:r>
            <a:r>
              <a:rPr lang="el-GR" sz="3200" dirty="0" smtClean="0"/>
              <a:t/>
            </a:r>
            <a:br>
              <a:rPr lang="el-GR" sz="3200" dirty="0" smtClean="0"/>
            </a:br>
            <a:r>
              <a:rPr lang="el-GR" sz="3200" b="1" dirty="0" smtClean="0"/>
              <a:t>1</a:t>
            </a:r>
            <a:r>
              <a:rPr lang="el-GR" sz="3200" b="1" baseline="30000" dirty="0" smtClean="0"/>
              <a:t>Η</a:t>
            </a:r>
            <a:r>
              <a:rPr lang="el-GR" sz="3200" b="1" dirty="0" smtClean="0"/>
              <a:t>  </a:t>
            </a:r>
            <a:r>
              <a:rPr lang="el-GR" sz="3200" b="1" dirty="0"/>
              <a:t>ΕΒΔΟΜΑΔΑ ΑΝΑΠΤΥΞΗΣ </a:t>
            </a:r>
            <a:r>
              <a:rPr lang="el-GR" sz="2400" b="1" dirty="0"/>
              <a:t/>
            </a:r>
            <a:br>
              <a:rPr lang="el-GR" sz="2400" b="1" dirty="0"/>
            </a:br>
            <a:r>
              <a:rPr lang="el-GR" sz="3200" b="1" dirty="0" smtClean="0"/>
              <a:t> </a:t>
            </a:r>
            <a:br>
              <a:rPr lang="el-GR" sz="3200" b="1" dirty="0" smtClean="0"/>
            </a:br>
            <a:endParaRPr lang="el-GR" sz="3200" dirty="0"/>
          </a:p>
        </p:txBody>
      </p:sp>
      <p:sp>
        <p:nvSpPr>
          <p:cNvPr id="13" name="TextBox 12"/>
          <p:cNvSpPr txBox="1"/>
          <p:nvPr/>
        </p:nvSpPr>
        <p:spPr>
          <a:xfrm>
            <a:off x="0" y="5877272"/>
            <a:ext cx="9144000" cy="861774"/>
          </a:xfrm>
          <a:prstGeom prst="rect">
            <a:avLst/>
          </a:prstGeom>
          <a:noFill/>
          <a:ln>
            <a:solidFill>
              <a:schemeClr val="tx2"/>
            </a:solidFill>
          </a:ln>
        </p:spPr>
        <p:txBody>
          <a:bodyPr wrap="none" rtlCol="0">
            <a:spAutoFit/>
          </a:bodyPr>
          <a:lstStyle/>
          <a:p>
            <a:r>
              <a:rPr lang="el-GR" sz="1600" b="1" dirty="0"/>
              <a:t>Μερική </a:t>
            </a:r>
            <a:r>
              <a:rPr lang="el-GR" sz="1600" b="1" dirty="0" smtClean="0"/>
              <a:t>διαφοροποίηση </a:t>
            </a:r>
            <a:r>
              <a:rPr lang="el-GR" sz="1600" b="1" dirty="0"/>
              <a:t>του </a:t>
            </a:r>
            <a:r>
              <a:rPr lang="el-GR" sz="1600" b="1" dirty="0" smtClean="0"/>
              <a:t>εμβρύου: </a:t>
            </a:r>
            <a:r>
              <a:rPr lang="el-GR" b="1" dirty="0" smtClean="0">
                <a:solidFill>
                  <a:srgbClr val="C00000"/>
                </a:solidFill>
              </a:rPr>
              <a:t>εμβρυικό </a:t>
            </a:r>
            <a:r>
              <a:rPr lang="el-GR" b="1" dirty="0">
                <a:solidFill>
                  <a:srgbClr val="C00000"/>
                </a:solidFill>
              </a:rPr>
              <a:t>ενδόδερμα    </a:t>
            </a:r>
            <a:r>
              <a:rPr lang="el-GR" sz="1600" b="1" dirty="0" smtClean="0"/>
              <a:t>εμφανίζεται στην ελεύθερη επιφάνεια  </a:t>
            </a:r>
          </a:p>
          <a:p>
            <a:r>
              <a:rPr lang="el-GR" sz="1600" b="1" dirty="0" smtClean="0"/>
              <a:t>της    εσωτερικής κυτταρικής μάζας που αργότερα  δίνει γένεση στο  επιθήλιο του πρωτογενούς εντέρου.</a:t>
            </a:r>
            <a:endParaRPr lang="el-GR" sz="1600" b="1" dirty="0"/>
          </a:p>
          <a:p>
            <a:endParaRPr lang="el-GR" sz="1600" b="1" dirty="0"/>
          </a:p>
        </p:txBody>
      </p:sp>
      <p:cxnSp>
        <p:nvCxnSpPr>
          <p:cNvPr id="16" name="Straight Arrow Connector 15"/>
          <p:cNvCxnSpPr/>
          <p:nvPr/>
        </p:nvCxnSpPr>
        <p:spPr>
          <a:xfrm flipV="1">
            <a:off x="7092280" y="1720553"/>
            <a:ext cx="318670" cy="988367"/>
          </a:xfrm>
          <a:prstGeom prst="straightConnector1">
            <a:avLst/>
          </a:prstGeom>
          <a:ln>
            <a:headEnd type="diamond" w="med" len="med"/>
            <a:tailEnd type="diamond" w="med" len="med"/>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6528689" y="1412776"/>
            <a:ext cx="1764522" cy="307777"/>
          </a:xfrm>
          <a:prstGeom prst="rect">
            <a:avLst/>
          </a:prstGeom>
        </p:spPr>
        <p:txBody>
          <a:bodyPr wrap="none">
            <a:spAutoFit/>
          </a:bodyPr>
          <a:lstStyle/>
          <a:p>
            <a:r>
              <a:rPr lang="el-GR" sz="1400" b="1" dirty="0"/>
              <a:t>εμβρυικό </a:t>
            </a:r>
            <a:r>
              <a:rPr lang="el-GR" sz="1400" b="1" dirty="0" err="1"/>
              <a:t>ενδόδερμα</a:t>
            </a:r>
            <a:endParaRPr lang="el-GR" sz="1400" dirty="0"/>
          </a:p>
        </p:txBody>
      </p:sp>
    </p:spTree>
    <p:extLst>
      <p:ext uri="{BB962C8B-B14F-4D97-AF65-F5344CB8AC3E}">
        <p14:creationId xmlns:p14="http://schemas.microsoft.com/office/powerpoint/2010/main" val="229391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2</a:t>
            </a:r>
            <a:r>
              <a:rPr lang="el-GR" sz="3600" baseline="30000" dirty="0" smtClean="0"/>
              <a:t>η</a:t>
            </a:r>
            <a:r>
              <a:rPr lang="el-GR" sz="3600" dirty="0" smtClean="0"/>
              <a:t> ΒΔΟΜΑΔΑ ΤΗΣ ΑΝΑΠΤΥΞΗΣ</a:t>
            </a:r>
            <a:br>
              <a:rPr lang="el-GR" sz="3600" dirty="0" smtClean="0"/>
            </a:br>
            <a:r>
              <a:rPr lang="el-GR" sz="2800" b="1" dirty="0" smtClean="0"/>
              <a:t>ΣΧΗΜΑΤΙΣΜΟΣ ΔΙΣΤΙΒΟΥ ΕΜΒΡΥΟΥ</a:t>
            </a:r>
            <a:endParaRPr lang="el-GR"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72816"/>
            <a:ext cx="4366877" cy="45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41"/>
          <a:stretch/>
        </p:blipFill>
        <p:spPr bwMode="auto">
          <a:xfrm>
            <a:off x="4676465" y="1772816"/>
            <a:ext cx="4288023" cy="45047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2584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375"/>
          <a:stretch/>
        </p:blipFill>
        <p:spPr bwMode="auto">
          <a:xfrm>
            <a:off x="323528" y="260648"/>
            <a:ext cx="8520655" cy="438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975" y="3212976"/>
            <a:ext cx="4085397" cy="36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6975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p:txBody>
          <a:bodyPr>
            <a:normAutofit/>
          </a:bodyPr>
          <a:lstStyle/>
          <a:p>
            <a:r>
              <a:rPr lang="el-GR" sz="3600" dirty="0" smtClean="0"/>
              <a:t>2</a:t>
            </a:r>
            <a:r>
              <a:rPr lang="el-GR" sz="3600" baseline="30000" dirty="0" smtClean="0"/>
              <a:t>η</a:t>
            </a:r>
            <a:r>
              <a:rPr lang="el-GR" sz="3600" dirty="0" smtClean="0"/>
              <a:t> ΒΔΟΜΑΔΑ ΤΗΣ ΑΝΑΠΤΥΞΗΣ</a:t>
            </a:r>
            <a:br>
              <a:rPr lang="el-GR" sz="3600" dirty="0" smtClean="0"/>
            </a:br>
            <a:r>
              <a:rPr lang="el-GR" sz="2800" dirty="0" smtClean="0"/>
              <a:t>ΣΧΗΜΑΤΙΣΜΟΣ ΔΙΣΤΙΒΟΥ ΕΜΒΡΥΟΥ</a:t>
            </a:r>
            <a:endParaRPr lang="el-GR" sz="2800" dirty="0"/>
          </a:p>
        </p:txBody>
      </p:sp>
      <p:sp>
        <p:nvSpPr>
          <p:cNvPr id="5" name="Content Placeholder 4"/>
          <p:cNvSpPr>
            <a:spLocks noGrp="1"/>
          </p:cNvSpPr>
          <p:nvPr>
            <p:ph sz="half" idx="1"/>
          </p:nvPr>
        </p:nvSpPr>
        <p:spPr>
          <a:xfrm>
            <a:off x="107504" y="1484784"/>
            <a:ext cx="4388296" cy="5257800"/>
          </a:xfrm>
          <a:ln>
            <a:noFill/>
          </a:ln>
        </p:spPr>
        <p:txBody>
          <a:bodyPr>
            <a:normAutofit/>
          </a:bodyPr>
          <a:lstStyle/>
          <a:p>
            <a:r>
              <a:rPr lang="el-GR" sz="2400" dirty="0" smtClean="0"/>
              <a:t>Ο </a:t>
            </a:r>
            <a:r>
              <a:rPr lang="el-GR" sz="2400" b="1" dirty="0" smtClean="0"/>
              <a:t>εμβρυικός δίσκος </a:t>
            </a:r>
            <a:r>
              <a:rPr lang="el-GR" sz="2400" dirty="0" smtClean="0"/>
              <a:t>αποτελείται από δυο στρώματα το εμβρυικό </a:t>
            </a:r>
            <a:r>
              <a:rPr lang="el-GR" sz="2400" b="1" i="1" dirty="0" smtClean="0">
                <a:solidFill>
                  <a:schemeClr val="tx2"/>
                </a:solidFill>
              </a:rPr>
              <a:t>εξ</a:t>
            </a:r>
            <a:r>
              <a:rPr lang="el-GR" sz="2400" b="1" i="1" dirty="0">
                <a:solidFill>
                  <a:schemeClr val="tx2"/>
                </a:solidFill>
              </a:rPr>
              <a:t>ώ</a:t>
            </a:r>
            <a:r>
              <a:rPr lang="el-GR" sz="2400" b="1" i="1" dirty="0" smtClean="0">
                <a:solidFill>
                  <a:schemeClr val="tx2"/>
                </a:solidFill>
              </a:rPr>
              <a:t>δερμα</a:t>
            </a:r>
            <a:r>
              <a:rPr lang="el-GR" sz="2400" i="1" dirty="0" smtClean="0"/>
              <a:t> </a:t>
            </a:r>
            <a:r>
              <a:rPr lang="el-GR" sz="2400" dirty="0" smtClean="0"/>
              <a:t>και το εμβρυικό </a:t>
            </a:r>
            <a:r>
              <a:rPr lang="el-GR" sz="2400" b="1" i="1" dirty="0" err="1" smtClean="0">
                <a:solidFill>
                  <a:schemeClr val="tx2"/>
                </a:solidFill>
              </a:rPr>
              <a:t>ενδόδερμα</a:t>
            </a:r>
            <a:r>
              <a:rPr lang="el-GR" sz="2400" dirty="0" smtClean="0"/>
              <a:t>.</a:t>
            </a:r>
          </a:p>
          <a:p>
            <a:r>
              <a:rPr lang="el-GR" sz="2400" dirty="0" smtClean="0"/>
              <a:t>Το </a:t>
            </a:r>
            <a:r>
              <a:rPr lang="el-GR" sz="2400" i="1" dirty="0" smtClean="0"/>
              <a:t>εμβρυικό εξώδερμα </a:t>
            </a:r>
            <a:r>
              <a:rPr lang="el-GR" sz="2400" dirty="0" smtClean="0"/>
              <a:t>σχηματίζει το έδαφος της </a:t>
            </a:r>
            <a:r>
              <a:rPr lang="el-GR" sz="2400" dirty="0" err="1" smtClean="0"/>
              <a:t>αμνιακής</a:t>
            </a:r>
            <a:r>
              <a:rPr lang="el-GR" sz="2400" dirty="0" smtClean="0"/>
              <a:t> κοιλότητας και συνεχίζεται περιφερικά με το αμνίο.</a:t>
            </a:r>
          </a:p>
          <a:p>
            <a:pPr marL="0" indent="0">
              <a:buNone/>
            </a:pPr>
            <a:endParaRPr lang="el-GR" sz="2400" dirty="0" smtClean="0"/>
          </a:p>
          <a:p>
            <a:endParaRPr lang="el-GR" sz="2400" dirty="0"/>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58619" y="1628800"/>
            <a:ext cx="4506380" cy="46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a:xfrm rot="667480">
            <a:off x="7816792" y="4022522"/>
            <a:ext cx="1008000" cy="82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7"/>
          <p:cNvSpPr/>
          <p:nvPr/>
        </p:nvSpPr>
        <p:spPr>
          <a:xfrm>
            <a:off x="6876256" y="5517296"/>
            <a:ext cx="2124000" cy="57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48098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p:txBody>
          <a:bodyPr>
            <a:normAutofit/>
          </a:bodyPr>
          <a:lstStyle/>
          <a:p>
            <a:r>
              <a:rPr lang="el-GR" sz="3600" dirty="0" smtClean="0"/>
              <a:t>2</a:t>
            </a:r>
            <a:r>
              <a:rPr lang="el-GR" sz="3600" baseline="30000" dirty="0" smtClean="0"/>
              <a:t>η</a:t>
            </a:r>
            <a:r>
              <a:rPr lang="el-GR" sz="3600" dirty="0" smtClean="0"/>
              <a:t> ΒΔΟΜΑΔΑ ΤΗΣ ΑΝΑΠΤΥΞΗΣ</a:t>
            </a:r>
            <a:br>
              <a:rPr lang="el-GR" sz="3600" dirty="0" smtClean="0"/>
            </a:br>
            <a:r>
              <a:rPr lang="el-GR" sz="2800" dirty="0" smtClean="0"/>
              <a:t>ΣΧΗΜΑΤΙΣΜΟΣ ΔΙΣΤΙΒΟΥ ΕΜΒΡΥΟΥ</a:t>
            </a:r>
            <a:endParaRPr lang="el-GR" sz="2800" dirty="0"/>
          </a:p>
        </p:txBody>
      </p:sp>
      <p:sp>
        <p:nvSpPr>
          <p:cNvPr id="5" name="Content Placeholder 4"/>
          <p:cNvSpPr>
            <a:spLocks noGrp="1"/>
          </p:cNvSpPr>
          <p:nvPr>
            <p:ph sz="half" idx="1"/>
          </p:nvPr>
        </p:nvSpPr>
        <p:spPr>
          <a:xfrm>
            <a:off x="107504" y="1484784"/>
            <a:ext cx="4388296" cy="5257800"/>
          </a:xfrm>
          <a:ln>
            <a:noFill/>
          </a:ln>
        </p:spPr>
        <p:txBody>
          <a:bodyPr anchor="b">
            <a:normAutofit/>
          </a:bodyPr>
          <a:lstStyle/>
          <a:p>
            <a:pPr marL="0" indent="0">
              <a:buNone/>
            </a:pPr>
            <a:endParaRPr lang="el-GR" sz="2400" dirty="0" smtClean="0"/>
          </a:p>
          <a:p>
            <a:r>
              <a:rPr lang="el-GR" sz="2400" dirty="0" smtClean="0"/>
              <a:t>Κύτταρα από την τροφοβλάστη σχηματίζουν μια λεπτή εξωκοιλοματική μεμβράνη- </a:t>
            </a:r>
            <a:r>
              <a:rPr lang="en-GB" sz="2400" dirty="0"/>
              <a:t>H</a:t>
            </a:r>
            <a:r>
              <a:rPr lang="en-GB" sz="2400" dirty="0" smtClean="0"/>
              <a:t>euser</a:t>
            </a:r>
            <a:r>
              <a:rPr lang="el-GR" sz="2400" dirty="0" smtClean="0"/>
              <a:t> τον πρωτογενή </a:t>
            </a:r>
            <a:r>
              <a:rPr lang="el-GR" sz="2400" b="1" i="1" dirty="0" smtClean="0"/>
              <a:t>λεκιθικό ασκό</a:t>
            </a:r>
            <a:r>
              <a:rPr lang="el-GR" sz="2400" dirty="0" smtClean="0"/>
              <a:t>.</a:t>
            </a:r>
          </a:p>
          <a:p>
            <a:r>
              <a:rPr lang="el-GR" sz="2400" dirty="0" smtClean="0"/>
              <a:t>Μερικά </a:t>
            </a:r>
            <a:r>
              <a:rPr lang="el-GR" sz="2400" dirty="0" err="1" smtClean="0"/>
              <a:t>τροφοβλαστικά</a:t>
            </a:r>
            <a:r>
              <a:rPr lang="el-GR" sz="2400" dirty="0" smtClean="0"/>
              <a:t> κύτταρα σχηματίζουν ένα στρώμα από χαλαρό ιστό γύρω από το αμνίο και το λεκιθικό ιστό, το </a:t>
            </a:r>
            <a:r>
              <a:rPr lang="el-GR" sz="2400" b="1" i="1" dirty="0" smtClean="0"/>
              <a:t>εξωεμβρυϊκό μεσόδερμα</a:t>
            </a:r>
            <a:r>
              <a:rPr lang="el-GR" sz="2400" i="1" dirty="0" smtClean="0"/>
              <a:t> </a:t>
            </a:r>
            <a:r>
              <a:rPr lang="en-GB" sz="2400" i="1" dirty="0" smtClean="0"/>
              <a:t>.</a:t>
            </a:r>
            <a:endParaRPr lang="el-GR" sz="2400" i="1" dirty="0" smtClean="0"/>
          </a:p>
          <a:p>
            <a:endParaRPr lang="el-GR" sz="2400" dirty="0" smtClean="0"/>
          </a:p>
          <a:p>
            <a:endParaRPr lang="el-GR" sz="2400" dirty="0"/>
          </a:p>
        </p:txBody>
      </p:sp>
      <p:pic>
        <p:nvPicPr>
          <p:cNvPr id="7" name="Picture 3"/>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241"/>
          <a:stretch/>
        </p:blipFill>
        <p:spPr bwMode="auto">
          <a:xfrm>
            <a:off x="4572000" y="1629320"/>
            <a:ext cx="4457158" cy="46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a:xfrm>
            <a:off x="4427984" y="5301208"/>
            <a:ext cx="1116000" cy="104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7"/>
          <p:cNvSpPr/>
          <p:nvPr/>
        </p:nvSpPr>
        <p:spPr>
          <a:xfrm>
            <a:off x="5904272" y="5301208"/>
            <a:ext cx="1152000" cy="82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00549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600200"/>
            <a:ext cx="4316288" cy="4709120"/>
          </a:xfrm>
        </p:spPr>
        <p:txBody>
          <a:bodyPr>
            <a:normAutofit lnSpcReduction="10000"/>
          </a:bodyPr>
          <a:lstStyle/>
          <a:p>
            <a:pPr>
              <a:spcAft>
                <a:spcPts val="600"/>
              </a:spcAft>
            </a:pPr>
            <a:r>
              <a:rPr lang="el-GR" sz="2000" dirty="0"/>
              <a:t>Την 11 </a:t>
            </a:r>
            <a:r>
              <a:rPr lang="el-GR" sz="2000" dirty="0" smtClean="0"/>
              <a:t>ημέρα μεμονωμένοι χώροι φαίνονται μέσα στο </a:t>
            </a:r>
            <a:r>
              <a:rPr lang="el-GR" sz="2000" i="1" dirty="0" smtClean="0"/>
              <a:t>εξωεμβρυϊκό</a:t>
            </a:r>
            <a:r>
              <a:rPr lang="el-GR" sz="2000" dirty="0" smtClean="0"/>
              <a:t> </a:t>
            </a:r>
            <a:r>
              <a:rPr lang="el-GR" sz="2000" i="1" dirty="0" smtClean="0"/>
              <a:t>μεσόδερμα.</a:t>
            </a:r>
          </a:p>
          <a:p>
            <a:pPr>
              <a:spcAft>
                <a:spcPts val="600"/>
              </a:spcAft>
            </a:pPr>
            <a:r>
              <a:rPr lang="el-GR" sz="2000" dirty="0" smtClean="0"/>
              <a:t>Οι χώροι γρήγορα συνενώνονται για να σχηματίσουν μεγάλες μεμονωμένες κοιλότητες του εξωεμβρυϊκού κοιλώματος. </a:t>
            </a:r>
          </a:p>
          <a:p>
            <a:pPr>
              <a:spcAft>
                <a:spcPts val="600"/>
              </a:spcAft>
            </a:pPr>
            <a:r>
              <a:rPr lang="el-GR" sz="2000" dirty="0" smtClean="0"/>
              <a:t>Τελειώνοντας τη δεύτερη εβδομάδα οι μεμονωμένοι κοιλωματικοί χώροι έχουν κιόλας ενωθεί και σχηματίζουν ένα μεγάλο εξωσπλαχνικό κοίλωμα.</a:t>
            </a:r>
          </a:p>
          <a:p>
            <a:pPr>
              <a:spcAft>
                <a:spcPts val="600"/>
              </a:spcAft>
            </a:pPr>
            <a:r>
              <a:rPr lang="el-GR" sz="2000" dirty="0" smtClean="0"/>
              <a:t>Αυτή η κοιλότητα που είναι γεμάτη υγρό περιβάλλει το αμνίο και το λεκιθικο ασκό </a:t>
            </a:r>
            <a:endParaRPr lang="en-US" sz="2000" dirty="0"/>
          </a:p>
        </p:txBody>
      </p:sp>
      <p:sp>
        <p:nvSpPr>
          <p:cNvPr id="5" name="Title 1"/>
          <p:cNvSpPr>
            <a:spLocks noGrp="1"/>
          </p:cNvSpPr>
          <p:nvPr>
            <p:ph type="title"/>
          </p:nvPr>
        </p:nvSpPr>
        <p:spPr/>
        <p:txBody>
          <a:bodyPr>
            <a:normAutofit/>
          </a:bodyPr>
          <a:lstStyle/>
          <a:p>
            <a:r>
              <a:rPr lang="el-GR" sz="3600" dirty="0"/>
              <a:t>2</a:t>
            </a:r>
            <a:r>
              <a:rPr lang="el-GR" sz="3600" baseline="30000" dirty="0"/>
              <a:t>η</a:t>
            </a:r>
            <a:r>
              <a:rPr lang="el-GR" sz="3600" dirty="0"/>
              <a:t> ΒΔΟΜΑΔΑ ΤΗΣ ΑΝΑΠΤΥΞΗΣ</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628800"/>
            <a:ext cx="4471009" cy="45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773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el-GR" sz="3600" dirty="0"/>
              <a:t>2</a:t>
            </a:r>
            <a:r>
              <a:rPr lang="el-GR" sz="3600" baseline="30000" dirty="0"/>
              <a:t>η</a:t>
            </a:r>
            <a:r>
              <a:rPr lang="el-GR" sz="3600" dirty="0"/>
              <a:t> ΒΔΟΜΑΔΑ ΤΗΣ ΑΝΑΠΤΥΞΗΣ</a:t>
            </a:r>
          </a:p>
        </p:txBody>
      </p:sp>
      <p:sp>
        <p:nvSpPr>
          <p:cNvPr id="3" name="Content Placeholder 2"/>
          <p:cNvSpPr>
            <a:spLocks noGrp="1"/>
          </p:cNvSpPr>
          <p:nvPr>
            <p:ph sz="half" idx="1"/>
          </p:nvPr>
        </p:nvSpPr>
        <p:spPr>
          <a:xfrm>
            <a:off x="107504" y="1124744"/>
            <a:ext cx="4546848" cy="5256584"/>
          </a:xfrm>
        </p:spPr>
        <p:txBody>
          <a:bodyPr>
            <a:noAutofit/>
          </a:bodyPr>
          <a:lstStyle/>
          <a:p>
            <a:pPr marL="0" indent="0">
              <a:buNone/>
            </a:pPr>
            <a:endParaRPr lang="el-GR" sz="2000" dirty="0"/>
          </a:p>
          <a:p>
            <a:r>
              <a:rPr lang="el-GR" sz="2000" dirty="0" smtClean="0"/>
              <a:t>Το </a:t>
            </a:r>
            <a:r>
              <a:rPr lang="el-GR" sz="2000" dirty="0"/>
              <a:t>κοίλωμα χωρίζει το </a:t>
            </a:r>
            <a:r>
              <a:rPr lang="el-GR" sz="2000" dirty="0" smtClean="0"/>
              <a:t>εξωεμβρυϊκό </a:t>
            </a:r>
            <a:r>
              <a:rPr lang="el-GR" sz="2000" dirty="0"/>
              <a:t>μεσόδερμα  σε 2 </a:t>
            </a:r>
            <a:r>
              <a:rPr lang="el-GR" sz="2000" dirty="0" smtClean="0"/>
              <a:t>στρώματα:</a:t>
            </a:r>
          </a:p>
          <a:p>
            <a:r>
              <a:rPr lang="el-GR" sz="2000" dirty="0" smtClean="0"/>
              <a:t>Το </a:t>
            </a:r>
            <a:r>
              <a:rPr lang="el-GR" sz="2000" b="1" dirty="0" smtClean="0">
                <a:solidFill>
                  <a:schemeClr val="tx2"/>
                </a:solidFill>
              </a:rPr>
              <a:t>εξωεμβρυϊκό σωματικό μεσόδερμα</a:t>
            </a:r>
            <a:r>
              <a:rPr lang="el-GR" sz="2000" b="1" dirty="0" smtClean="0"/>
              <a:t> </a:t>
            </a:r>
            <a:r>
              <a:rPr lang="el-GR" sz="2000" dirty="0" smtClean="0"/>
              <a:t>που επενδύει την τροφοβλάστη και σκεπάζει το αμνίο και </a:t>
            </a:r>
          </a:p>
          <a:p>
            <a:r>
              <a:rPr lang="el-GR" sz="2000" dirty="0" smtClean="0"/>
              <a:t>το </a:t>
            </a:r>
            <a:r>
              <a:rPr lang="el-GR" sz="2000" b="1" dirty="0" smtClean="0">
                <a:solidFill>
                  <a:schemeClr val="accent6">
                    <a:lumMod val="75000"/>
                  </a:schemeClr>
                </a:solidFill>
              </a:rPr>
              <a:t>εξωεμβρυϊκό σπλαγχνικό μεσόδερμα</a:t>
            </a:r>
            <a:r>
              <a:rPr lang="el-GR" sz="2000" dirty="0" smtClean="0"/>
              <a:t> που καλύπτει το λεκιθικό ασκό. </a:t>
            </a:r>
          </a:p>
          <a:p>
            <a:r>
              <a:rPr lang="el-GR" sz="2000" dirty="0" smtClean="0"/>
              <a:t>Κατά το σχηματισμό του εξωσπλαχνικού κοιλώματος, ο πρωτογενής λεκιθικός ασκός ελαττώνεται σε μέγεθος φτιάχνοντας έτσι ένα μικρότερο δευτερογενή λεκιθικό ασκό.</a:t>
            </a:r>
            <a:endParaRPr lang="el-GR" sz="2000" dirty="0"/>
          </a:p>
          <a:p>
            <a:endParaRPr lang="el-GR" sz="2000" dirty="0"/>
          </a:p>
          <a:p>
            <a:endParaRPr lang="el-GR" sz="2000" dirty="0"/>
          </a:p>
        </p:txBody>
      </p:sp>
      <p:pic>
        <p:nvPicPr>
          <p:cNvPr id="5"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268760"/>
            <a:ext cx="4284000" cy="4623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7524328" y="1484784"/>
            <a:ext cx="1152128" cy="108012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524328" y="3645024"/>
            <a:ext cx="1152128" cy="1152128"/>
          </a:xfrm>
          <a:prstGeom prst="ellipse">
            <a:avLst/>
          </a:prstGeom>
          <a:noFill/>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799193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62000" y="2265363"/>
            <a:ext cx="7543800" cy="1524000"/>
          </a:xfrm>
        </p:spPr>
        <p:txBody>
          <a:bodyPr>
            <a:normAutofit fontScale="90000"/>
          </a:bodyPr>
          <a:lstStyle/>
          <a:p>
            <a:r>
              <a:rPr lang="el-GR" altLang="el-GR" sz="5400" b="1" dirty="0" smtClean="0">
                <a:solidFill>
                  <a:schemeClr val="tx2"/>
                </a:solidFill>
              </a:rPr>
              <a:t>Ιστολογία στόματος</a:t>
            </a:r>
            <a:br>
              <a:rPr lang="el-GR" altLang="el-GR" sz="5400" b="1" dirty="0" smtClean="0">
                <a:solidFill>
                  <a:schemeClr val="tx2"/>
                </a:solidFill>
              </a:rPr>
            </a:br>
            <a:r>
              <a:rPr lang="el-GR" altLang="el-GR" sz="3600" dirty="0">
                <a:solidFill>
                  <a:schemeClr val="tx2"/>
                </a:solidFill>
              </a:rPr>
              <a:t>(</a:t>
            </a:r>
            <a:r>
              <a:rPr lang="el-GR" altLang="en-US" sz="3600" dirty="0">
                <a:solidFill>
                  <a:schemeClr val="tx2"/>
                </a:solidFill>
              </a:rPr>
              <a:t>Ν2-3030)</a:t>
            </a:r>
            <a:r>
              <a:rPr lang="en-GB" altLang="el-GR" sz="5400" b="1" dirty="0" smtClean="0">
                <a:solidFill>
                  <a:schemeClr val="tx2"/>
                </a:solidFill>
              </a:rPr>
              <a:t/>
            </a:r>
            <a:br>
              <a:rPr lang="en-GB" altLang="el-GR" sz="5400" b="1" dirty="0" smtClean="0">
                <a:solidFill>
                  <a:schemeClr val="tx2"/>
                </a:solidFill>
              </a:rPr>
            </a:br>
            <a:r>
              <a:rPr lang="el-GR" altLang="el-GR" sz="3100" dirty="0" smtClean="0">
                <a:solidFill>
                  <a:schemeClr val="tx2"/>
                </a:solidFill>
              </a:rPr>
              <a:t>εμβρυολογία</a:t>
            </a:r>
            <a:r>
              <a:rPr lang="en-GB" altLang="el-GR" sz="3100" dirty="0">
                <a:solidFill>
                  <a:schemeClr val="tx2"/>
                </a:solidFill>
              </a:rPr>
              <a:t> </a:t>
            </a:r>
            <a:r>
              <a:rPr lang="el-GR" altLang="el-GR" sz="3100" dirty="0" smtClean="0">
                <a:solidFill>
                  <a:schemeClr val="tx2"/>
                </a:solidFill>
              </a:rPr>
              <a:t>προσώπου &amp;</a:t>
            </a:r>
            <a:r>
              <a:rPr lang="el-GR" altLang="el-GR" sz="3100" dirty="0">
                <a:solidFill>
                  <a:schemeClr val="tx2"/>
                </a:solidFill>
              </a:rPr>
              <a:t> </a:t>
            </a:r>
            <a:r>
              <a:rPr lang="el-GR" altLang="el-GR" sz="3100" dirty="0" smtClean="0">
                <a:solidFill>
                  <a:schemeClr val="tx2"/>
                </a:solidFill>
              </a:rPr>
              <a:t>στοματικής κοιλότητας</a:t>
            </a:r>
            <a:endParaRPr lang="el-GR" altLang="el-GR" sz="3100" b="1" dirty="0" smtClean="0">
              <a:solidFill>
                <a:schemeClr val="tx2"/>
              </a:solidFill>
            </a:endParaRPr>
          </a:p>
        </p:txBody>
      </p:sp>
      <p:sp>
        <p:nvSpPr>
          <p:cNvPr id="2051" name="Subtitle 2"/>
          <p:cNvSpPr>
            <a:spLocks noGrp="1"/>
          </p:cNvSpPr>
          <p:nvPr>
            <p:ph type="subTitle" idx="1"/>
          </p:nvPr>
        </p:nvSpPr>
        <p:spPr>
          <a:xfrm>
            <a:off x="323850" y="5213350"/>
            <a:ext cx="6400800" cy="1111250"/>
          </a:xfrm>
        </p:spPr>
        <p:txBody>
          <a:bodyPr/>
          <a:lstStyle/>
          <a:p>
            <a:pPr algn="l" eaLnBrk="1" hangingPunct="1"/>
            <a:r>
              <a:rPr lang="el-GR" altLang="el-GR" sz="2800" i="1" dirty="0" smtClean="0">
                <a:solidFill>
                  <a:schemeClr val="tx1"/>
                </a:solidFill>
              </a:rPr>
              <a:t>Π. Τσόλκα</a:t>
            </a:r>
          </a:p>
          <a:p>
            <a:pPr algn="l" eaLnBrk="1" hangingPunct="1"/>
            <a:r>
              <a:rPr lang="el-GR" altLang="el-GR" sz="2800" i="1" dirty="0" smtClean="0">
                <a:solidFill>
                  <a:schemeClr val="tx1"/>
                </a:solidFill>
              </a:rPr>
              <a:t>Αναπληρωτής Καθηγητής</a:t>
            </a:r>
          </a:p>
        </p:txBody>
      </p:sp>
      <p:pic>
        <p:nvPicPr>
          <p:cNvPr id="20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20713"/>
            <a:ext cx="1285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0" y="511512"/>
            <a:ext cx="5814392" cy="923330"/>
          </a:xfrm>
          <a:prstGeom prst="rect">
            <a:avLst/>
          </a:prstGeom>
          <a:effectLst>
            <a:softEdge rad="63500"/>
          </a:effectLst>
        </p:spPr>
        <p:style>
          <a:lnRef idx="2">
            <a:schemeClr val="accent1"/>
          </a:lnRef>
          <a:fillRef idx="1">
            <a:schemeClr val="lt1"/>
          </a:fillRef>
          <a:effectRef idx="0">
            <a:schemeClr val="accent1"/>
          </a:effectRef>
          <a:fontRef idx="minor">
            <a:schemeClr val="dk1"/>
          </a:fontRef>
        </p:style>
        <p:txBody>
          <a:bodyPr>
            <a:spAutoFit/>
          </a:bodyPr>
          <a:lstStyle/>
          <a:p>
            <a:pPr>
              <a:defRPr/>
            </a:pPr>
            <a:r>
              <a:rPr lang="el-GR" b="1" cap="small" dirty="0">
                <a:solidFill>
                  <a:schemeClr val="accent1">
                    <a:lumMod val="50000"/>
                  </a:schemeClr>
                </a:solidFill>
              </a:rPr>
              <a:t>ΤΕΧΝΟΛΟΓΙΚΟ ΕΚΠΑΙΔΕΥΤΙΚΟ ΙΔΡΥΜΑ ΑΘΗΝΑΣ</a:t>
            </a:r>
          </a:p>
          <a:p>
            <a:pPr>
              <a:defRPr/>
            </a:pPr>
            <a:r>
              <a:rPr lang="el-GR" b="1" cap="small" dirty="0">
                <a:solidFill>
                  <a:schemeClr val="accent1">
                    <a:lumMod val="50000"/>
                  </a:schemeClr>
                </a:solidFill>
              </a:rPr>
              <a:t>ΣΧΟΛΗ ΕΠΑΓΓΕΛΜΑΤΩΝ ΥΓΕΙΑΣ ΚΑΙ ΠΡΟΝΟΙΑΣ</a:t>
            </a:r>
          </a:p>
          <a:p>
            <a:pPr>
              <a:defRPr/>
            </a:pPr>
            <a:r>
              <a:rPr lang="el-GR" b="1" cap="small" dirty="0">
                <a:solidFill>
                  <a:schemeClr val="accent1">
                    <a:lumMod val="50000"/>
                  </a:schemeClr>
                </a:solidFill>
              </a:rPr>
              <a:t>ΤΜΗΜΑ ΟΔΟΝΤΙΚΗΣ ΤΕΧΝΟΛΟΓΙΑΣ</a:t>
            </a:r>
          </a:p>
        </p:txBody>
      </p:sp>
    </p:spTree>
    <p:extLst>
      <p:ext uri="{BB962C8B-B14F-4D97-AF65-F5344CB8AC3E}">
        <p14:creationId xmlns:p14="http://schemas.microsoft.com/office/powerpoint/2010/main" val="3649483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629312"/>
            <a:ext cx="4716016" cy="4824024"/>
          </a:xfrm>
        </p:spPr>
        <p:txBody>
          <a:bodyPr>
            <a:normAutofit lnSpcReduction="10000"/>
          </a:bodyPr>
          <a:lstStyle/>
          <a:p>
            <a:pPr>
              <a:spcAft>
                <a:spcPts val="600"/>
              </a:spcAft>
            </a:pPr>
            <a:r>
              <a:rPr lang="el-GR" sz="2000" dirty="0" smtClean="0"/>
              <a:t>Το  </a:t>
            </a:r>
            <a:r>
              <a:rPr lang="el-GR" sz="2000" dirty="0"/>
              <a:t>εξωεμβρυϊκό σωματικό μεσόδερμα με την τροφοβλάστη αποτελούν το </a:t>
            </a:r>
            <a:r>
              <a:rPr lang="el-GR" sz="2000" b="1" dirty="0"/>
              <a:t>χόριο</a:t>
            </a:r>
          </a:p>
          <a:p>
            <a:pPr>
              <a:spcAft>
                <a:spcPts val="600"/>
              </a:spcAft>
            </a:pPr>
            <a:r>
              <a:rPr lang="el-GR" sz="2000" dirty="0"/>
              <a:t>Το χόριο σχηματίζει ένα σάκο  που μέσα σε αυτό το έμβρυο με το αμνίο και το λεκιθικό ασκό αιωρούνται από το συνδετικό </a:t>
            </a:r>
            <a:r>
              <a:rPr lang="el-GR" sz="2000" dirty="0" smtClean="0"/>
              <a:t>μίσχο.</a:t>
            </a:r>
          </a:p>
          <a:p>
            <a:pPr>
              <a:spcAft>
                <a:spcPts val="600"/>
              </a:spcAft>
            </a:pPr>
            <a:r>
              <a:rPr lang="el-GR" sz="2000" dirty="0" smtClean="0"/>
              <a:t>Ο αμνιακός σάκος (που έχει σαν έδαφος το εμβρυϊκό εξώδερμα) και ο λεκιθικός ασκός (που έχει σαν σκεπή το εμβρυϊκό μεσόδερμα) μπορεί να συγκριθούν με δυο φούσκες που πιέζονται μαζί για να σχηματίσουν τον εμβρυϊκό δίσκο που είναι αιωρούμενος από ένα μίσχο στο εσωτερικό μιας μεγάλης φούσκας (που είναι ο χοριακός σάκος.</a:t>
            </a:r>
            <a:endParaRPr lang="en-US" sz="2000"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40488" y="1772816"/>
            <a:ext cx="3924000" cy="441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p:txBody>
          <a:bodyPr>
            <a:normAutofit/>
          </a:bodyPr>
          <a:lstStyle/>
          <a:p>
            <a:r>
              <a:rPr lang="el-GR" sz="3600" dirty="0"/>
              <a:t>2</a:t>
            </a:r>
            <a:r>
              <a:rPr lang="el-GR" sz="3600" baseline="30000" dirty="0"/>
              <a:t>η</a:t>
            </a:r>
            <a:r>
              <a:rPr lang="el-GR" sz="3600" dirty="0"/>
              <a:t> ΒΔΟΜΑΔΑ ΤΗΣ ΑΝΑΠΤΥΞΗΣ</a:t>
            </a:r>
          </a:p>
        </p:txBody>
      </p:sp>
    </p:spTree>
    <p:extLst>
      <p:ext uri="{BB962C8B-B14F-4D97-AF65-F5344CB8AC3E}">
        <p14:creationId xmlns:p14="http://schemas.microsoft.com/office/powerpoint/2010/main" val="13955364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199"/>
            <a:ext cx="8316000" cy="4824000"/>
          </a:xfrm>
        </p:spPr>
        <p:txBody>
          <a:bodyPr>
            <a:normAutofit/>
          </a:bodyPr>
          <a:lstStyle/>
          <a:p>
            <a:pPr marL="0" indent="0" algn="ctr">
              <a:lnSpc>
                <a:spcPct val="110000"/>
              </a:lnSpc>
              <a:spcAft>
                <a:spcPts val="600"/>
              </a:spcAft>
              <a:buNone/>
            </a:pPr>
            <a:r>
              <a:rPr lang="el-GR" sz="2400" u="sng" dirty="0" smtClean="0"/>
              <a:t>ΣΥΝΟΨΗ</a:t>
            </a:r>
            <a:endParaRPr lang="el-GR" sz="2400" u="sng" dirty="0"/>
          </a:p>
          <a:p>
            <a:pPr marL="0">
              <a:spcAft>
                <a:spcPts val="600"/>
              </a:spcAft>
            </a:pPr>
            <a:r>
              <a:rPr lang="el-GR" sz="2400" dirty="0" smtClean="0"/>
              <a:t>Γρήγορος πολλαπλασιασμός της </a:t>
            </a:r>
            <a:r>
              <a:rPr lang="el-GR" sz="2400" dirty="0" err="1" smtClean="0"/>
              <a:t>τροφοβλάστης</a:t>
            </a:r>
            <a:r>
              <a:rPr lang="el-GR" sz="2400" dirty="0" smtClean="0"/>
              <a:t> γίνεται κατά τη διάρκεια της 2</a:t>
            </a:r>
            <a:r>
              <a:rPr lang="el-GR" sz="2400" baseline="30000" dirty="0" smtClean="0"/>
              <a:t>ης</a:t>
            </a:r>
            <a:r>
              <a:rPr lang="el-GR" sz="2400" dirty="0" smtClean="0"/>
              <a:t> εβδομάδας.</a:t>
            </a:r>
          </a:p>
          <a:p>
            <a:pPr marL="0">
              <a:spcAft>
                <a:spcPts val="600"/>
              </a:spcAft>
            </a:pPr>
            <a:r>
              <a:rPr lang="el-GR" sz="2400" dirty="0" smtClean="0"/>
              <a:t>Κοιλότητες σχηματίζονται μέσα σε αυτή και ενώνονται φτιάχνοντας ένα δίκτυο κοιλοτήτων.</a:t>
            </a:r>
          </a:p>
          <a:p>
            <a:pPr marL="0">
              <a:spcAft>
                <a:spcPts val="600"/>
              </a:spcAft>
            </a:pPr>
            <a:r>
              <a:rPr lang="el-GR" sz="2400" dirty="0" smtClean="0"/>
              <a:t>Η τροφοβλάστη διαβρώνει τα μητρικά αγγεία και αίμα φτάνει στο δίκτυο των κοιλοτήτων σχηματίζοντας μια πρωτογενή </a:t>
            </a:r>
            <a:r>
              <a:rPr lang="el-GR" sz="2400" dirty="0" err="1" smtClean="0"/>
              <a:t>μητροπλακουντική</a:t>
            </a:r>
            <a:r>
              <a:rPr lang="el-GR" sz="2400" dirty="0" smtClean="0"/>
              <a:t> κυκλοφορία.</a:t>
            </a:r>
          </a:p>
          <a:p>
            <a:pPr marL="0">
              <a:spcAft>
                <a:spcPts val="600"/>
              </a:spcAft>
            </a:pPr>
            <a:r>
              <a:rPr lang="el-GR" sz="2400" dirty="0" smtClean="0"/>
              <a:t>Οι μεμονωμένοι κοιλωματικοί χώροι κατά το τέλος της 2</a:t>
            </a:r>
            <a:r>
              <a:rPr lang="el-GR" sz="2400" baseline="30000" dirty="0" smtClean="0"/>
              <a:t>ης</a:t>
            </a:r>
            <a:r>
              <a:rPr lang="el-GR" sz="2400" dirty="0" smtClean="0"/>
              <a:t> εβδομάδας στο εξωεμβρυϊκό μεσόδερμα έχουν ενωθεί και σχηματίζουν ένα μεγάλο </a:t>
            </a:r>
            <a:r>
              <a:rPr lang="el-GR" sz="2400" dirty="0" err="1" smtClean="0"/>
              <a:t>εξωσπλαγχνικό</a:t>
            </a:r>
            <a:r>
              <a:rPr lang="el-GR" sz="2400" dirty="0" smtClean="0"/>
              <a:t> κοίλωμα.</a:t>
            </a:r>
          </a:p>
        </p:txBody>
      </p:sp>
      <p:sp>
        <p:nvSpPr>
          <p:cNvPr id="7" name="Title 4"/>
          <p:cNvSpPr>
            <a:spLocks noGrp="1"/>
          </p:cNvSpPr>
          <p:nvPr>
            <p:ph type="title"/>
          </p:nvPr>
        </p:nvSpPr>
        <p:spPr>
          <a:xfrm>
            <a:off x="457200" y="116632"/>
            <a:ext cx="8229600" cy="1143000"/>
          </a:xfrm>
        </p:spPr>
        <p:txBody>
          <a:bodyPr>
            <a:normAutofit/>
          </a:bodyPr>
          <a:lstStyle/>
          <a:p>
            <a:r>
              <a:rPr lang="el-GR" sz="3600" dirty="0" smtClean="0"/>
              <a:t>2</a:t>
            </a:r>
            <a:r>
              <a:rPr lang="el-GR" sz="3600" baseline="30000" dirty="0" smtClean="0"/>
              <a:t>η</a:t>
            </a:r>
            <a:r>
              <a:rPr lang="el-GR" sz="3600" dirty="0" smtClean="0"/>
              <a:t> ΒΔΟΜΑΔΑ ΤΗΣ ΑΝΑΠΤΥΞΗΣ</a:t>
            </a:r>
            <a:br>
              <a:rPr lang="el-GR" sz="3600" dirty="0" smtClean="0"/>
            </a:br>
            <a:r>
              <a:rPr lang="el-GR" sz="2800" dirty="0" smtClean="0"/>
              <a:t>ΣΧΗΜΑΤΙΣΜΟΣ ΔΙΣΤΙΒΟΥ ΕΜΒΡΥΟΥ</a:t>
            </a:r>
            <a:endParaRPr lang="el-GR" sz="2800" dirty="0"/>
          </a:p>
        </p:txBody>
      </p:sp>
    </p:spTree>
    <p:extLst>
      <p:ext uri="{BB962C8B-B14F-4D97-AF65-F5344CB8AC3E}">
        <p14:creationId xmlns:p14="http://schemas.microsoft.com/office/powerpoint/2010/main" val="157752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10" y="873000"/>
            <a:ext cx="8896180" cy="511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2613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57" y="1413352"/>
            <a:ext cx="8420407" cy="51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4"/>
          <p:cNvSpPr txBox="1">
            <a:spLocks/>
          </p:cNvSpPr>
          <p:nvPr/>
        </p:nvSpPr>
        <p:spPr>
          <a:xfrm>
            <a:off x="457200" y="18864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dirty="0"/>
              <a:t>3</a:t>
            </a:r>
            <a:r>
              <a:rPr lang="el-GR" sz="3600" baseline="30000" dirty="0" smtClean="0"/>
              <a:t>η</a:t>
            </a:r>
            <a:r>
              <a:rPr lang="el-GR" sz="3600" dirty="0" smtClean="0"/>
              <a:t> ΒΔΟΜΑΔΑ ΤΗΣ ΑΝΑΠΤΥΞΗΣ</a:t>
            </a:r>
            <a:br>
              <a:rPr lang="el-GR" sz="3600" dirty="0" smtClean="0"/>
            </a:br>
            <a:r>
              <a:rPr lang="el-GR" sz="2800" dirty="0" smtClean="0"/>
              <a:t>ΣΧΗΜΑΤΙΣΜΟΣ ΤΡΙΣΤΙΒΟΥ ΕΜΒΡΥΟΥ</a:t>
            </a:r>
            <a:endParaRPr lang="el-GR" sz="2800" dirty="0"/>
          </a:p>
        </p:txBody>
      </p:sp>
    </p:spTree>
    <p:extLst>
      <p:ext uri="{BB962C8B-B14F-4D97-AF65-F5344CB8AC3E}">
        <p14:creationId xmlns:p14="http://schemas.microsoft.com/office/powerpoint/2010/main" val="2777524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757238"/>
            <a:ext cx="8085137"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892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smtClean="0"/>
              <a:t>Διάπλαση εμβρύου</a:t>
            </a:r>
            <a:endParaRPr lang="el-GR" sz="3600" b="1" dirty="0"/>
          </a:p>
        </p:txBody>
      </p:sp>
      <p:pic>
        <p:nvPicPr>
          <p:cNvPr id="307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43864" y="4133332"/>
            <a:ext cx="3204000" cy="210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35496" y="1600200"/>
            <a:ext cx="3349008" cy="4525963"/>
          </a:xfrm>
        </p:spPr>
        <p:txBody>
          <a:bodyPr>
            <a:normAutofit/>
          </a:bodyPr>
          <a:lstStyle/>
          <a:p>
            <a:r>
              <a:rPr lang="el-GR" sz="2400" dirty="0" smtClean="0"/>
              <a:t>Έξω βλαστικό δέρμα-</a:t>
            </a:r>
            <a:r>
              <a:rPr lang="el-GR" sz="2400" b="1" dirty="0" err="1" smtClean="0"/>
              <a:t>εξώδερμα</a:t>
            </a:r>
            <a:endParaRPr lang="el-GR" sz="2400" b="1" dirty="0" smtClean="0"/>
          </a:p>
          <a:p>
            <a:r>
              <a:rPr lang="el-GR" sz="2400" dirty="0" smtClean="0"/>
              <a:t>Μέσο βλαστικό δέρμα-</a:t>
            </a:r>
            <a:r>
              <a:rPr lang="el-GR" sz="2400" b="1" dirty="0" smtClean="0"/>
              <a:t>μεσόδερμα</a:t>
            </a:r>
          </a:p>
          <a:p>
            <a:r>
              <a:rPr lang="el-GR" sz="2400" dirty="0" smtClean="0"/>
              <a:t>Έσω βλαστικό δέρμα-</a:t>
            </a:r>
            <a:r>
              <a:rPr lang="el-GR" sz="2400" b="1" dirty="0" err="1" smtClean="0"/>
              <a:t>ενδόδερμα</a:t>
            </a:r>
            <a:endParaRPr lang="el-GR" sz="2400" b="1" dirty="0" smtClean="0"/>
          </a:p>
          <a:p>
            <a:endParaRPr lang="el-GR"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04" y="2343186"/>
            <a:ext cx="5724000" cy="389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7704" y="2060848"/>
            <a:ext cx="288000" cy="288000"/>
          </a:xfrm>
          <a:prstGeom prst="rect">
            <a:avLst/>
          </a:prstGeom>
          <a:solidFill>
            <a:srgbClr val="00B0F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2915816" y="2852968"/>
            <a:ext cx="288000" cy="288000"/>
          </a:xfrm>
          <a:prstGeom prst="rect">
            <a:avLst/>
          </a:prstGeom>
          <a:solidFill>
            <a:srgbClr val="F9B47B"/>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2051720" y="3717064"/>
            <a:ext cx="288000" cy="288000"/>
          </a:xfrm>
          <a:prstGeom prst="rect">
            <a:avLst/>
          </a:prstGeom>
          <a:solidFill>
            <a:srgbClr val="F0EA00"/>
          </a:solidFill>
          <a:ln>
            <a:solidFill>
              <a:srgbClr val="F1D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03686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1128713"/>
            <a:ext cx="8247063"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555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6342757" cy="338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08488" y="4005064"/>
            <a:ext cx="8856000" cy="2785378"/>
          </a:xfrm>
          <a:prstGeom prst="rect">
            <a:avLst/>
          </a:prstGeom>
          <a:noFill/>
          <a:ln>
            <a:solidFill>
              <a:schemeClr val="accent1"/>
            </a:solidFill>
          </a:ln>
        </p:spPr>
        <p:txBody>
          <a:bodyPr wrap="square" rtlCol="0">
            <a:spAutoFit/>
          </a:bodyPr>
          <a:lstStyle/>
          <a:p>
            <a:pPr marL="285750" indent="-285750" algn="just">
              <a:spcAft>
                <a:spcPts val="600"/>
              </a:spcAft>
              <a:buFont typeface="Arial" panose="020B0604020202020204" pitchFamily="34" charset="0"/>
              <a:buChar char="•"/>
            </a:pPr>
            <a:r>
              <a:rPr lang="el-GR" sz="2000" dirty="0" smtClean="0"/>
              <a:t>Στην αρχή της 3</a:t>
            </a:r>
            <a:r>
              <a:rPr lang="el-GR" sz="2000" baseline="30000" dirty="0" smtClean="0"/>
              <a:t>ης</a:t>
            </a:r>
            <a:r>
              <a:rPr lang="el-GR" sz="2000" dirty="0" smtClean="0"/>
              <a:t> εβδ, μια ευθεία παχιά ταινία - </a:t>
            </a:r>
            <a:r>
              <a:rPr lang="el-GR" sz="2000" b="1" dirty="0" smtClean="0"/>
              <a:t>αρχική γραμμή </a:t>
            </a:r>
            <a:r>
              <a:rPr lang="el-GR" sz="2000" dirty="0" smtClean="0"/>
              <a:t>εμφανίζεται ουραία στη μέση γραμμή της οπίσθιας επιφάνειας του εμβρυϊκού δίσκου (ΕΙΚ.Α).</a:t>
            </a:r>
          </a:p>
          <a:p>
            <a:pPr marL="285750" indent="-285750" algn="just">
              <a:spcAft>
                <a:spcPts val="600"/>
              </a:spcAft>
              <a:buFont typeface="Arial" panose="020B0604020202020204" pitchFamily="34" charset="0"/>
              <a:buChar char="•"/>
            </a:pPr>
            <a:r>
              <a:rPr lang="el-GR" sz="2000" dirty="0" smtClean="0"/>
              <a:t>Η αρχική γραμμή </a:t>
            </a:r>
            <a:r>
              <a:rPr lang="el-GR" sz="2000" dirty="0" err="1" smtClean="0"/>
              <a:t>παχύνεται</a:t>
            </a:r>
            <a:r>
              <a:rPr lang="el-GR" sz="2000" dirty="0" smtClean="0"/>
              <a:t> και σχηματίζει το </a:t>
            </a:r>
            <a:r>
              <a:rPr lang="el-GR" sz="2000" b="1" dirty="0" smtClean="0"/>
              <a:t>αρχικό κομβίο.</a:t>
            </a:r>
            <a:endParaRPr lang="el-GR" sz="2000" dirty="0" smtClean="0"/>
          </a:p>
          <a:p>
            <a:pPr marL="285750" indent="-285750" algn="just">
              <a:spcAft>
                <a:spcPts val="600"/>
              </a:spcAft>
              <a:buFont typeface="Arial" panose="020B0604020202020204" pitchFamily="34" charset="0"/>
              <a:buChar char="•"/>
            </a:pPr>
            <a:r>
              <a:rPr lang="el-GR" sz="2000" dirty="0" smtClean="0"/>
              <a:t>Η αρχική γραμμή δίνει γένεση σε μεσεγχυματικά κύτταρα, χαλαρό εμβρυικό συνδετικό ιστό, </a:t>
            </a:r>
            <a:r>
              <a:rPr lang="el-GR" sz="2000" b="1" i="1" dirty="0" smtClean="0"/>
              <a:t>το μεσέγχυμα</a:t>
            </a:r>
            <a:r>
              <a:rPr lang="el-GR" sz="2000" dirty="0" smtClean="0"/>
              <a:t>.</a:t>
            </a:r>
          </a:p>
          <a:p>
            <a:pPr marL="285750" indent="-285750" algn="just">
              <a:spcAft>
                <a:spcPts val="600"/>
              </a:spcAft>
              <a:buFont typeface="Arial" panose="020B0604020202020204" pitchFamily="34" charset="0"/>
              <a:buChar char="•"/>
            </a:pPr>
            <a:r>
              <a:rPr lang="el-GR" sz="2000" b="1" dirty="0" smtClean="0"/>
              <a:t>Κατά την 16 ημέρα εμφανίζεται το τρίτο πρωτογενές βλαστικό δέρμα –εμβρυικό μεσόδερμα - </a:t>
            </a:r>
            <a:r>
              <a:rPr lang="el-GR" sz="2000" b="1" dirty="0" err="1" smtClean="0"/>
              <a:t>τρίστιβος</a:t>
            </a:r>
            <a:r>
              <a:rPr lang="el-GR" sz="2000" b="1" dirty="0" smtClean="0"/>
              <a:t> εμβρυικός δίσκος </a:t>
            </a:r>
            <a:r>
              <a:rPr lang="el-GR" sz="2000" dirty="0" smtClean="0"/>
              <a:t>(ΕΙΚ.Β)</a:t>
            </a:r>
            <a:r>
              <a:rPr lang="el-GR" sz="2000" b="1" dirty="0" smtClean="0"/>
              <a:t>. </a:t>
            </a:r>
            <a:endParaRPr lang="el-GR" sz="2000" b="1" dirty="0"/>
          </a:p>
        </p:txBody>
      </p:sp>
      <p:sp>
        <p:nvSpPr>
          <p:cNvPr id="4" name="Rectangle 3"/>
          <p:cNvSpPr/>
          <p:nvPr/>
        </p:nvSpPr>
        <p:spPr>
          <a:xfrm>
            <a:off x="1768220" y="44624"/>
            <a:ext cx="5607561" cy="523220"/>
          </a:xfrm>
          <a:prstGeom prst="rect">
            <a:avLst/>
          </a:prstGeom>
        </p:spPr>
        <p:txBody>
          <a:bodyPr wrap="none">
            <a:spAutoFit/>
          </a:bodyPr>
          <a:lstStyle/>
          <a:p>
            <a:pPr algn="ctr"/>
            <a:r>
              <a:rPr lang="el-GR" sz="2800" b="1" dirty="0"/>
              <a:t>ΣΧΗΜΑΤΙΣΜΟΣ ΤΡΙΣΤΙΒΟΥ ΕΜΒΡΥΟΥ</a:t>
            </a:r>
          </a:p>
        </p:txBody>
      </p:sp>
    </p:spTree>
    <p:extLst>
      <p:ext uri="{BB962C8B-B14F-4D97-AF65-F5344CB8AC3E}">
        <p14:creationId xmlns:p14="http://schemas.microsoft.com/office/powerpoint/2010/main" val="542181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488" y="4437112"/>
            <a:ext cx="8856000" cy="2092881"/>
          </a:xfrm>
          <a:prstGeom prst="rect">
            <a:avLst/>
          </a:prstGeom>
          <a:noFill/>
          <a:ln>
            <a:solidFill>
              <a:schemeClr val="accent1"/>
            </a:solidFill>
          </a:ln>
        </p:spPr>
        <p:txBody>
          <a:bodyPr wrap="square" rtlCol="0">
            <a:spAutoFit/>
          </a:bodyPr>
          <a:lstStyle/>
          <a:p>
            <a:pPr marL="285750" indent="-285750">
              <a:spcAft>
                <a:spcPts val="600"/>
              </a:spcAft>
              <a:buFont typeface="Arial" panose="020B0604020202020204" pitchFamily="34" charset="0"/>
              <a:buChar char="•"/>
            </a:pPr>
            <a:r>
              <a:rPr lang="el-GR" sz="2000" dirty="0" smtClean="0"/>
              <a:t>Η αρχική γραμμή </a:t>
            </a:r>
            <a:r>
              <a:rPr lang="el-GR" sz="2000" dirty="0" err="1" smtClean="0"/>
              <a:t>παχύνεται</a:t>
            </a:r>
            <a:r>
              <a:rPr lang="el-GR" sz="2000" dirty="0" smtClean="0"/>
              <a:t> και σχηματίζει το </a:t>
            </a:r>
            <a:r>
              <a:rPr lang="el-GR" sz="2000" b="1" dirty="0" smtClean="0"/>
              <a:t>αρχικό κομβίο </a:t>
            </a:r>
            <a:r>
              <a:rPr lang="el-GR" sz="2000" dirty="0" smtClean="0"/>
              <a:t>(ΕΙΚ.Γ)</a:t>
            </a:r>
            <a:r>
              <a:rPr lang="el-GR" sz="2000" b="1" dirty="0" smtClean="0"/>
              <a:t>.</a:t>
            </a:r>
            <a:endParaRPr lang="el-GR" sz="2000" dirty="0" smtClean="0"/>
          </a:p>
          <a:p>
            <a:pPr marL="285750" indent="-285750">
              <a:spcAft>
                <a:spcPts val="600"/>
              </a:spcAft>
              <a:buFont typeface="Arial" panose="020B0604020202020204" pitchFamily="34" charset="0"/>
              <a:buChar char="•"/>
            </a:pPr>
            <a:r>
              <a:rPr lang="el-GR" sz="2000" b="1" dirty="0" smtClean="0"/>
              <a:t>Η αρχική γραμμή δίνει γένεση σε μεσεγχυματικά κύτταρα, χαλαρό εμβρυικό συνδετικό ιστό,</a:t>
            </a:r>
            <a:r>
              <a:rPr lang="el-GR" sz="2000" dirty="0" smtClean="0"/>
              <a:t> </a:t>
            </a:r>
            <a:r>
              <a:rPr lang="el-GR" sz="2000" b="1" i="1" dirty="0" smtClean="0">
                <a:solidFill>
                  <a:schemeClr val="tx2"/>
                </a:solidFill>
              </a:rPr>
              <a:t>το μεσέγχυμα</a:t>
            </a:r>
            <a:r>
              <a:rPr lang="el-GR" sz="2000" dirty="0" smtClean="0"/>
              <a:t>.</a:t>
            </a:r>
          </a:p>
          <a:p>
            <a:pPr marL="285750" indent="-285750">
              <a:spcAft>
                <a:spcPts val="600"/>
              </a:spcAft>
              <a:buFont typeface="Arial" panose="020B0604020202020204" pitchFamily="34" charset="0"/>
              <a:buChar char="•"/>
            </a:pPr>
            <a:r>
              <a:rPr lang="el-GR" sz="2000" b="1" dirty="0" smtClean="0"/>
              <a:t>Κατά την 16 ημέρα εμφανίζεται το τρίτο πρωτογενές βλαστικό δέρμα ή ενδοεμβρυϊκό μεσόδερμα και μετατρέπεται ο </a:t>
            </a:r>
            <a:r>
              <a:rPr lang="el-GR" sz="2000" b="1" dirty="0" err="1" smtClean="0"/>
              <a:t>δίστιβος</a:t>
            </a:r>
            <a:r>
              <a:rPr lang="el-GR" sz="2000" b="1" dirty="0" smtClean="0"/>
              <a:t> σε </a:t>
            </a:r>
            <a:r>
              <a:rPr lang="el-GR" sz="2000" b="1" dirty="0" err="1" smtClean="0"/>
              <a:t>τρίστιβο</a:t>
            </a:r>
            <a:r>
              <a:rPr lang="el-GR" sz="2000" b="1" dirty="0" smtClean="0"/>
              <a:t> εμβρυικό δίσκο </a:t>
            </a:r>
            <a:r>
              <a:rPr lang="el-GR" sz="2000" dirty="0" smtClean="0"/>
              <a:t>(ΕΙΚ.Δ)</a:t>
            </a:r>
            <a:r>
              <a:rPr lang="el-GR" sz="2000" b="1" dirty="0" smtClean="0"/>
              <a:t>. </a:t>
            </a:r>
            <a:endParaRPr lang="el-GR" sz="2000" b="1" dirty="0"/>
          </a:p>
        </p:txBody>
      </p:sp>
      <p:sp>
        <p:nvSpPr>
          <p:cNvPr id="4" name="Rectangle 3"/>
          <p:cNvSpPr/>
          <p:nvPr/>
        </p:nvSpPr>
        <p:spPr>
          <a:xfrm>
            <a:off x="1768220" y="313492"/>
            <a:ext cx="5607561" cy="523220"/>
          </a:xfrm>
          <a:prstGeom prst="rect">
            <a:avLst/>
          </a:prstGeom>
        </p:spPr>
        <p:txBody>
          <a:bodyPr wrap="none">
            <a:spAutoFit/>
          </a:bodyPr>
          <a:lstStyle/>
          <a:p>
            <a:pPr algn="ctr"/>
            <a:r>
              <a:rPr lang="el-GR" sz="2800" b="1" dirty="0"/>
              <a:t>ΣΧΗΜΑΤΙΣΜΟΣ ΤΡΙΣΤΙΒΟΥ ΕΜΒΡΥΟΥ</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89104"/>
            <a:ext cx="8111628" cy="32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59257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624"/>
            <a:ext cx="8111628" cy="32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08488" y="3335501"/>
            <a:ext cx="8856000" cy="3477875"/>
          </a:xfrm>
          <a:prstGeom prst="rect">
            <a:avLst/>
          </a:prstGeom>
          <a:noFill/>
          <a:ln>
            <a:solidFill>
              <a:schemeClr val="accent1"/>
            </a:solidFill>
          </a:ln>
        </p:spPr>
        <p:txBody>
          <a:bodyPr wrap="square" rtlCol="0">
            <a:spAutoFit/>
          </a:bodyPr>
          <a:lstStyle/>
          <a:p>
            <a:pPr marL="285750" indent="-285750">
              <a:spcAft>
                <a:spcPts val="600"/>
              </a:spcAft>
              <a:buFont typeface="Arial" panose="020B0604020202020204" pitchFamily="34" charset="0"/>
              <a:buChar char="•"/>
            </a:pPr>
            <a:r>
              <a:rPr lang="el-GR" sz="2000" dirty="0" smtClean="0"/>
              <a:t>Κύτταρα μεταναστεύουν κρανιακά από το αρχικό κομβίο και σχηματίζουν στη μέση μια χορδή – </a:t>
            </a:r>
            <a:r>
              <a:rPr lang="el-GR" sz="2000" b="1" i="1" dirty="0" smtClean="0">
                <a:solidFill>
                  <a:schemeClr val="tx2"/>
                </a:solidFill>
              </a:rPr>
              <a:t>απόφυση της νωτιαίας χορδής</a:t>
            </a:r>
            <a:r>
              <a:rPr lang="el-GR" sz="2000" i="1" dirty="0" smtClean="0">
                <a:solidFill>
                  <a:schemeClr val="tx2"/>
                </a:solidFill>
              </a:rPr>
              <a:t> </a:t>
            </a:r>
            <a:r>
              <a:rPr lang="el-GR" sz="2000" dirty="0" smtClean="0"/>
              <a:t>(ΕΙΚ.Γ,Δ και 5-2Β).</a:t>
            </a:r>
          </a:p>
          <a:p>
            <a:pPr marL="285750" indent="-285750">
              <a:spcAft>
                <a:spcPts val="600"/>
              </a:spcAft>
              <a:buFont typeface="Arial" panose="020B0604020202020204" pitchFamily="34" charset="0"/>
              <a:buChar char="•"/>
            </a:pPr>
            <a:r>
              <a:rPr lang="el-GR" sz="2000" b="1" dirty="0" smtClean="0"/>
              <a:t>Αυτή ή χορδή μεγαλώνει ανάμεσα στο εξώδερμα και </a:t>
            </a:r>
            <a:r>
              <a:rPr lang="el-GR" sz="2000" b="1" dirty="0" err="1" smtClean="0"/>
              <a:t>ενδόδερμα</a:t>
            </a:r>
            <a:r>
              <a:rPr lang="el-GR" sz="2000" b="1" dirty="0" smtClean="0"/>
              <a:t> μέχρις ότου φτάσει στη προ-</a:t>
            </a:r>
            <a:r>
              <a:rPr lang="el-GR" sz="2000" b="1" dirty="0" err="1" smtClean="0"/>
              <a:t>χορδιαία</a:t>
            </a:r>
            <a:r>
              <a:rPr lang="el-GR" sz="2000" b="1" dirty="0" smtClean="0"/>
              <a:t> πλάκα που δείχνει την μελλοντική θέση που θα είναι το στόμα.</a:t>
            </a:r>
          </a:p>
          <a:p>
            <a:pPr marL="285750" indent="-285750">
              <a:spcAft>
                <a:spcPts val="600"/>
              </a:spcAft>
              <a:buFont typeface="Arial" panose="020B0604020202020204" pitchFamily="34" charset="0"/>
              <a:buChar char="•"/>
            </a:pPr>
            <a:r>
              <a:rPr lang="el-GR" sz="2000" dirty="0" smtClean="0"/>
              <a:t>Η </a:t>
            </a:r>
            <a:r>
              <a:rPr lang="el-GR" sz="2000" b="1" dirty="0" smtClean="0"/>
              <a:t>νωτιαία χορδή</a:t>
            </a:r>
            <a:r>
              <a:rPr lang="el-GR" sz="2000" dirty="0" smtClean="0"/>
              <a:t> σχηματίζει ένα άξονα στη μέση γραμμή και τη βάση για τον αξονικό σκελετό. </a:t>
            </a:r>
          </a:p>
          <a:p>
            <a:pPr marL="285750" indent="-285750">
              <a:spcAft>
                <a:spcPts val="600"/>
              </a:spcAft>
              <a:buFont typeface="Arial" panose="020B0604020202020204" pitchFamily="34" charset="0"/>
              <a:buChar char="•"/>
            </a:pPr>
            <a:r>
              <a:rPr lang="el-GR" sz="2000" dirty="0" smtClean="0"/>
              <a:t>Καθώς αναπτύσσεται, το εμβρυικό εξώδερμα που είναι πάνω από αυτή και το γειτονικό μεσόδερμα </a:t>
            </a:r>
            <a:r>
              <a:rPr lang="el-GR" sz="2000" dirty="0" err="1" smtClean="0"/>
              <a:t>παχύνονται</a:t>
            </a:r>
            <a:r>
              <a:rPr lang="el-GR" sz="2000" dirty="0" smtClean="0"/>
              <a:t> και σχηματίζουν την </a:t>
            </a:r>
            <a:r>
              <a:rPr lang="el-GR" sz="2000" b="1" i="1" dirty="0" smtClean="0">
                <a:solidFill>
                  <a:schemeClr val="tx2"/>
                </a:solidFill>
              </a:rPr>
              <a:t>νευρική πλάκα </a:t>
            </a:r>
            <a:r>
              <a:rPr lang="el-GR" sz="2000" dirty="0" smtClean="0"/>
              <a:t>(ΕΙΚ.5-2Β)</a:t>
            </a:r>
            <a:r>
              <a:rPr lang="el-GR" sz="2000" b="1" i="1" dirty="0" smtClean="0">
                <a:solidFill>
                  <a:schemeClr val="tx2"/>
                </a:solidFill>
              </a:rPr>
              <a:t>.</a:t>
            </a:r>
            <a:endParaRPr lang="en-US" sz="2000" b="1" i="1" dirty="0" smtClean="0">
              <a:solidFill>
                <a:schemeClr val="tx2"/>
              </a:solidFill>
            </a:endParaRPr>
          </a:p>
          <a:p>
            <a:pPr marL="285750" indent="-285750">
              <a:spcAft>
                <a:spcPts val="600"/>
              </a:spcAft>
              <a:buFont typeface="Arial" panose="020B0604020202020204" pitchFamily="34" charset="0"/>
              <a:buChar char="•"/>
            </a:pPr>
            <a:r>
              <a:rPr lang="el-GR" sz="2000" b="1" dirty="0" smtClean="0"/>
              <a:t>Η νευρική πλάκα δίνει γένεση στο ΚΝΣ.</a:t>
            </a:r>
            <a:endParaRPr lang="el-GR" sz="2000" b="1" dirty="0"/>
          </a:p>
        </p:txBody>
      </p:sp>
    </p:spTree>
    <p:extLst>
      <p:ext uri="{BB962C8B-B14F-4D97-AF65-F5344CB8AC3E}">
        <p14:creationId xmlns:p14="http://schemas.microsoft.com/office/powerpoint/2010/main" val="4217277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661988"/>
            <a:ext cx="7989887"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946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08000" cy="612000"/>
          </a:xfrm>
        </p:spPr>
        <p:txBody>
          <a:bodyPr>
            <a:normAutofit/>
          </a:bodyPr>
          <a:lstStyle/>
          <a:p>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935310"/>
            <a:ext cx="8178800"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345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2" y="2673360"/>
            <a:ext cx="7258608" cy="39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47" y="80912"/>
            <a:ext cx="7117106"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69709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442"/>
          <a:stretch/>
        </p:blipFill>
        <p:spPr bwMode="auto">
          <a:xfrm>
            <a:off x="-500" y="297000"/>
            <a:ext cx="4722705" cy="62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7" r="2333"/>
          <a:stretch/>
        </p:blipFill>
        <p:spPr bwMode="auto">
          <a:xfrm>
            <a:off x="4759237" y="2708920"/>
            <a:ext cx="4384763" cy="126004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978270" y="313492"/>
            <a:ext cx="4058226" cy="400110"/>
          </a:xfrm>
          <a:prstGeom prst="rect">
            <a:avLst/>
          </a:prstGeom>
        </p:spPr>
        <p:txBody>
          <a:bodyPr wrap="none">
            <a:spAutoFit/>
          </a:bodyPr>
          <a:lstStyle/>
          <a:p>
            <a:pPr algn="ctr"/>
            <a:r>
              <a:rPr lang="el-GR" sz="2000" b="1" dirty="0"/>
              <a:t>ΣΧΗΜΑΤΙΣΜΟΣ ΤΡΙΣΤΙΒΟΥ ΕΜΒΡΥΟΥ</a:t>
            </a:r>
          </a:p>
        </p:txBody>
      </p:sp>
      <p:sp>
        <p:nvSpPr>
          <p:cNvPr id="3" name="Rectangle 2"/>
          <p:cNvSpPr/>
          <p:nvPr/>
        </p:nvSpPr>
        <p:spPr>
          <a:xfrm>
            <a:off x="4824536" y="4052972"/>
            <a:ext cx="4212000" cy="600164"/>
          </a:xfrm>
          <a:prstGeom prst="rect">
            <a:avLst/>
          </a:prstGeom>
        </p:spPr>
        <p:txBody>
          <a:bodyPr>
            <a:spAutoFit/>
          </a:bodyPr>
          <a:lstStyle/>
          <a:p>
            <a:r>
              <a:rPr lang="en-GB" sz="1100" b="1" i="1" dirty="0"/>
              <a:t>Moore K., </a:t>
            </a:r>
            <a:r>
              <a:rPr lang="el-GR" sz="1100" b="1" i="1" dirty="0"/>
              <a:t>(μετάφραση-</a:t>
            </a:r>
            <a:r>
              <a:rPr lang="el-GR" sz="1100" b="1" i="1" dirty="0" err="1"/>
              <a:t>επιμέλει</a:t>
            </a:r>
            <a:r>
              <a:rPr lang="el-GR" sz="1100" b="1" i="1" dirty="0"/>
              <a:t>α Κοντόπουλος Α.Ν, Καραβίτη Λ.Π)</a:t>
            </a:r>
            <a:r>
              <a:rPr lang="en-GB" sz="1100" i="1" dirty="0"/>
              <a:t>. </a:t>
            </a:r>
            <a:r>
              <a:rPr lang="el-GR" sz="1100" i="1" dirty="0"/>
              <a:t>Βασική εμβρυολογία και συγγενείς ανωμαλίες. Ιατρικές Εκδόσεις Λίτσας. Αθήνα 1978.</a:t>
            </a:r>
            <a:endParaRPr lang="en-US" sz="1100" i="1" dirty="0"/>
          </a:p>
        </p:txBody>
      </p:sp>
    </p:spTree>
    <p:extLst>
      <p:ext uri="{BB962C8B-B14F-4D97-AF65-F5344CB8AC3E}">
        <p14:creationId xmlns:p14="http://schemas.microsoft.com/office/powerpoint/2010/main" val="238299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12" y="81000"/>
            <a:ext cx="8183377" cy="66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576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9" r="23137"/>
          <a:stretch/>
        </p:blipFill>
        <p:spPr bwMode="auto">
          <a:xfrm>
            <a:off x="690171" y="279000"/>
            <a:ext cx="7763658" cy="63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761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504"/>
          <a:stretch/>
        </p:blipFill>
        <p:spPr bwMode="auto">
          <a:xfrm>
            <a:off x="191338" y="405000"/>
            <a:ext cx="8761325" cy="6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164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284" y="188640"/>
            <a:ext cx="7023432" cy="51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5364088" y="2276872"/>
            <a:ext cx="1584176"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457200" y="5445224"/>
            <a:ext cx="8229600" cy="1143000"/>
          </a:xfrm>
        </p:spPr>
        <p:txBody>
          <a:bodyPr>
            <a:normAutofit fontScale="90000"/>
          </a:bodyPr>
          <a:lstStyle/>
          <a:p>
            <a:pPr algn="just"/>
            <a:r>
              <a:rPr lang="el-GR" sz="2000" dirty="0" smtClean="0"/>
              <a:t>Στο τέλος της τρίτης εβδομάδας το μεσόδερμα που βρίσκεται γύρω από το νευρικό σωλήνα και τη νωτιαία χορδή αρχιζει να διαιρείται σε διπλά κυβοειδή σώμα –σωμίτες. Σχηματίζουν το περισσότερο από τον αξονικό σκελετό και τους μυς του και το περισσότερο από το χόριο του δέρματος.</a:t>
            </a:r>
            <a:endParaRPr lang="en-US" sz="2000" dirty="0"/>
          </a:p>
        </p:txBody>
      </p:sp>
    </p:spTree>
    <p:extLst>
      <p:ext uri="{BB962C8B-B14F-4D97-AF65-F5344CB8AC3E}">
        <p14:creationId xmlns:p14="http://schemas.microsoft.com/office/powerpoint/2010/main" val="35745279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24"/>
            <a:ext cx="8229600" cy="540000"/>
          </a:xfrm>
          <a:prstGeom prst="rect">
            <a:avLst/>
          </a:prstGeom>
        </p:spPr>
        <p:txBody>
          <a:bodyPr wrap="none">
            <a:spAutoFit/>
          </a:bodyPr>
          <a:lstStyle/>
          <a:p>
            <a:pPr algn="ctr"/>
            <a:r>
              <a:rPr lang="el-GR" sz="2800" b="1" dirty="0"/>
              <a:t>ΣΧΗΜΑΤΙΣΜΟΣ ΤΡΙΣΤΙΒΟΥ ΕΜΒΡΥΟΥ</a:t>
            </a:r>
          </a:p>
        </p:txBody>
      </p:sp>
      <p:sp>
        <p:nvSpPr>
          <p:cNvPr id="4" name="Content Placeholder 3"/>
          <p:cNvSpPr>
            <a:spLocks noGrp="1"/>
          </p:cNvSpPr>
          <p:nvPr>
            <p:ph idx="1"/>
          </p:nvPr>
        </p:nvSpPr>
        <p:spPr>
          <a:xfrm>
            <a:off x="457200" y="873296"/>
            <a:ext cx="8229600" cy="5724056"/>
          </a:xfrm>
        </p:spPr>
        <p:txBody>
          <a:bodyPr>
            <a:normAutofit lnSpcReduction="10000"/>
          </a:bodyPr>
          <a:lstStyle/>
          <a:p>
            <a:pPr marL="0" indent="0" algn="ctr">
              <a:buNone/>
            </a:pPr>
            <a:r>
              <a:rPr lang="el-GR" sz="2400" b="1" u="sng" dirty="0" smtClean="0"/>
              <a:t>ΣΥΝΟΨΗ</a:t>
            </a:r>
          </a:p>
          <a:p>
            <a:r>
              <a:rPr lang="el-GR" sz="2000" dirty="0" smtClean="0"/>
              <a:t>Όταν το ενδοεμβρυϊκό μεσόδερμα σχηματίζεται ο ΔΕΔ μετατρέπεται σε ΤΕΔ.</a:t>
            </a:r>
          </a:p>
          <a:p>
            <a:r>
              <a:rPr lang="el-GR" sz="2000" b="1" dirty="0" smtClean="0"/>
              <a:t>Αρχική γραμμή</a:t>
            </a:r>
            <a:r>
              <a:rPr lang="el-GR" sz="2000" dirty="0" smtClean="0"/>
              <a:t> σαν μια μέση πάχυνση στο εμβρυικό εξώδερμα. Δίνει γένεση σε μεσεγχυματικά κύτταρα που μεταναστεύουν πλαγιά και κρανιακά ανάμεσα στο εξώδερμα και εσώδερμα και οργανώνονται στο τρίτο πρωτογενές βλαστικό δέρμα, το </a:t>
            </a:r>
            <a:r>
              <a:rPr lang="el-GR" sz="2000" b="1" dirty="0"/>
              <a:t>έ</a:t>
            </a:r>
            <a:r>
              <a:rPr lang="el-GR" sz="2000" b="1" dirty="0" smtClean="0"/>
              <a:t>σω-εμβρυϊκό μεσόδερμα</a:t>
            </a:r>
          </a:p>
          <a:p>
            <a:r>
              <a:rPr lang="el-GR" sz="2000" b="1" dirty="0" smtClean="0"/>
              <a:t>Το αρχικό κομβίο </a:t>
            </a:r>
            <a:r>
              <a:rPr lang="el-GR" sz="2000" dirty="0" smtClean="0"/>
              <a:t>δίνει γένεση στην απόφυση της νωτιαίας χορδής.</a:t>
            </a:r>
          </a:p>
          <a:p>
            <a:r>
              <a:rPr lang="el-GR" sz="2000" b="1" dirty="0" smtClean="0"/>
              <a:t>Η νωτιαία χορδή </a:t>
            </a:r>
            <a:r>
              <a:rPr lang="el-GR" sz="2000" dirty="0" smtClean="0"/>
              <a:t>αναπτύσσεται από τη νωτιοχορδική απόφυση και σχηματίζει το πρωτογενές σκελετικό υπόστρωμα του εμβρύου</a:t>
            </a:r>
            <a:r>
              <a:rPr lang="el-GR" sz="2000" b="1" dirty="0" smtClean="0"/>
              <a:t>.</a:t>
            </a:r>
          </a:p>
          <a:p>
            <a:r>
              <a:rPr lang="el-GR" sz="2000" b="1" dirty="0" smtClean="0"/>
              <a:t>Η νευρική πλάκα </a:t>
            </a:r>
            <a:r>
              <a:rPr lang="el-GR" sz="2000" dirty="0" smtClean="0"/>
              <a:t>εμφανίζεται σαν μια πάχυνση της μέσης γραμμής του εμβρυϊκού εξωδέρματος κρανιακά από το αρχικο κομβίο.</a:t>
            </a:r>
          </a:p>
          <a:p>
            <a:r>
              <a:rPr lang="el-GR" sz="2000" dirty="0" smtClean="0"/>
              <a:t>Μια επιμήκης αύλακα σχηματίζεται που έχει σε κάθε πλευρά της τις νευρικές πτυχές που ενώνονται και σχηματίζουν</a:t>
            </a:r>
            <a:r>
              <a:rPr lang="el-GR" sz="2000" b="1" dirty="0" smtClean="0"/>
              <a:t> το νευρικό σωλήνα.</a:t>
            </a:r>
          </a:p>
          <a:p>
            <a:r>
              <a:rPr lang="el-GR" sz="2000" dirty="0" smtClean="0"/>
              <a:t>Το μεσόδερμα σε κάθε πλευρά από τη νωτιαία χορδή παχαίνει και σχηματίζει επιμήκεις στήλες από παραξονικό μεσόδερμα, και διαιρείται σε ζεύγη</a:t>
            </a:r>
            <a:r>
              <a:rPr lang="el-GR" sz="2000" b="1" dirty="0" smtClean="0"/>
              <a:t> </a:t>
            </a:r>
            <a:r>
              <a:rPr lang="el-GR" sz="2000" b="1" dirty="0" err="1" smtClean="0"/>
              <a:t>σωμιτών</a:t>
            </a:r>
            <a:r>
              <a:rPr lang="el-GR" sz="2000" b="1" dirty="0" smtClean="0"/>
              <a:t>.</a:t>
            </a:r>
          </a:p>
          <a:p>
            <a:endParaRPr lang="el-GR" sz="2000" dirty="0" smtClean="0"/>
          </a:p>
          <a:p>
            <a:endParaRPr lang="en-US" sz="2000" dirty="0"/>
          </a:p>
        </p:txBody>
      </p:sp>
    </p:spTree>
    <p:extLst>
      <p:ext uri="{BB962C8B-B14F-4D97-AF65-F5344CB8AC3E}">
        <p14:creationId xmlns:p14="http://schemas.microsoft.com/office/powerpoint/2010/main" val="407090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ΒΡΑΓΧΙΑΚΗ ΣΥΣΚΕΥΗ</a:t>
            </a:r>
            <a:endParaRPr lang="en-US" dirty="0"/>
          </a:p>
        </p:txBody>
      </p:sp>
      <p:sp>
        <p:nvSpPr>
          <p:cNvPr id="3" name="Content Placeholder 2"/>
          <p:cNvSpPr>
            <a:spLocks noGrp="1"/>
          </p:cNvSpPr>
          <p:nvPr>
            <p:ph idx="1"/>
          </p:nvPr>
        </p:nvSpPr>
        <p:spPr/>
        <p:txBody>
          <a:bodyPr/>
          <a:lstStyle/>
          <a:p>
            <a:r>
              <a:rPr lang="el-GR" dirty="0" smtClean="0"/>
              <a:t>ΑΠΟΤΕΛΕΙΤΑΙ:</a:t>
            </a:r>
          </a:p>
          <a:p>
            <a:r>
              <a:rPr lang="el-GR" dirty="0" smtClean="0"/>
              <a:t>ΒΡΑΓΧΙΑΚΑ ΤΟΞΑ</a:t>
            </a:r>
          </a:p>
          <a:p>
            <a:r>
              <a:rPr lang="el-GR" dirty="0" smtClean="0"/>
              <a:t>ΦΑΡΥΓΓΙΚΟΙ ΘΥΛΑΚΟΙ</a:t>
            </a:r>
          </a:p>
          <a:p>
            <a:r>
              <a:rPr lang="el-GR" dirty="0" smtClean="0"/>
              <a:t>ΒΡΑΓΧΙΑΚΕΣ ΑΥΛΑΚΕΣ </a:t>
            </a:r>
          </a:p>
          <a:p>
            <a:r>
              <a:rPr lang="el-GR" dirty="0" smtClean="0"/>
              <a:t>ΒΡΑΓΧΙΑΚΕΣ ΜΕΜΒΡΑΝΕΣ</a:t>
            </a:r>
            <a:endParaRPr lang="el-GR" sz="2000" dirty="0" smtClean="0"/>
          </a:p>
          <a:p>
            <a:endParaRPr lang="en-US" dirty="0"/>
          </a:p>
        </p:txBody>
      </p:sp>
    </p:spTree>
    <p:extLst>
      <p:ext uri="{BB962C8B-B14F-4D97-AF65-F5344CB8AC3E}">
        <p14:creationId xmlns:p14="http://schemas.microsoft.com/office/powerpoint/2010/main" val="1444627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800" b="1" dirty="0"/>
              <a:t>ΑΝΑΠΤΥΞΗ ΤΗΣ </a:t>
            </a:r>
            <a:r>
              <a:rPr lang="el-GR" sz="2800" b="1" dirty="0" smtClean="0"/>
              <a:t>ΒΡΑΓΧΙΑΚΗΣ  </a:t>
            </a:r>
            <a:r>
              <a:rPr lang="el-GR" sz="2800" b="1" dirty="0"/>
              <a:t>Ή </a:t>
            </a:r>
            <a:r>
              <a:rPr lang="el-GR" sz="2800" b="1" dirty="0" smtClean="0"/>
              <a:t> ΦΑΡΥΓΓΙΚΗΣ  </a:t>
            </a:r>
            <a:r>
              <a:rPr lang="el-GR" sz="2800" b="1" dirty="0"/>
              <a:t>ΣΥΣΚΕΥΗΣ</a:t>
            </a:r>
            <a:r>
              <a:rPr lang="el-GR" sz="2400" b="1" dirty="0" smtClean="0"/>
              <a:t/>
            </a:r>
            <a:br>
              <a:rPr lang="el-GR" sz="2400" b="1" dirty="0" smtClean="0"/>
            </a:br>
            <a:r>
              <a:rPr lang="el-GR" sz="2400" b="1" dirty="0" smtClean="0"/>
              <a:t>ΚΥΡΙΑ ΣΗΜΕΙΑ ΤΗΣ ΕΜΒΡΥΙΚΗΣ ΠΕΡΙΟΔΟΥ</a:t>
            </a:r>
            <a:endParaRPr lang="en-US" sz="2400" b="1" dirty="0"/>
          </a:p>
        </p:txBody>
      </p:sp>
      <p:sp>
        <p:nvSpPr>
          <p:cNvPr id="3" name="Content Placeholder 2"/>
          <p:cNvSpPr>
            <a:spLocks noGrp="1"/>
          </p:cNvSpPr>
          <p:nvPr>
            <p:ph idx="1"/>
          </p:nvPr>
        </p:nvSpPr>
        <p:spPr/>
        <p:txBody>
          <a:bodyPr>
            <a:normAutofit/>
          </a:bodyPr>
          <a:lstStyle/>
          <a:p>
            <a:pPr>
              <a:spcAft>
                <a:spcPts val="600"/>
              </a:spcAft>
            </a:pPr>
            <a:r>
              <a:rPr lang="el-GR" sz="2400" dirty="0" smtClean="0"/>
              <a:t>ΤΕΤΑΡΤΗ ΕΒΔΟΜΑΔΑ . Αρχικά το έμβρυο είναι σχεδόν ίσιο και οι σωμίτες (πρόγονοι των μυών και των σπονδύλων)   σχηματίζουν εμφανείς προεξοχές. Στις 24 ημέρες το πρώτο (κάτω ή γναθικό) και το δεύτερο (ή υοειδές) </a:t>
            </a:r>
            <a:r>
              <a:rPr lang="el-GR" sz="2400" dirty="0" err="1" smtClean="0"/>
              <a:t>βραγχικό</a:t>
            </a:r>
            <a:r>
              <a:rPr lang="el-GR" sz="2400" dirty="0" smtClean="0"/>
              <a:t> τόξο αρχίζουν να φαίνονται. Μια ελαφρά κάμψη δημιουργείται στο έμβρυο από κάμψη της κεφαλής και της ουράς, και τότε η καρδιά σχηματίζει μια μεγάλη κοιλιακή προεξοχή. Τρία </a:t>
            </a:r>
            <a:r>
              <a:rPr lang="el-GR" sz="2400" dirty="0" err="1" smtClean="0"/>
              <a:t>βραγχιακά</a:t>
            </a:r>
            <a:r>
              <a:rPr lang="el-GR" sz="2400" dirty="0" smtClean="0"/>
              <a:t> τόξα είναι ορατ</a:t>
            </a:r>
            <a:r>
              <a:rPr lang="el-GR" sz="2400" dirty="0"/>
              <a:t>ά</a:t>
            </a:r>
            <a:r>
              <a:rPr lang="el-GR" sz="2400" dirty="0" smtClean="0"/>
              <a:t> την 26</a:t>
            </a:r>
            <a:r>
              <a:rPr lang="el-GR" sz="2400" baseline="30000" dirty="0" smtClean="0"/>
              <a:t>η</a:t>
            </a:r>
            <a:r>
              <a:rPr lang="el-GR" sz="2400" dirty="0" smtClean="0"/>
              <a:t> ημέρα. </a:t>
            </a:r>
            <a:endParaRPr lang="el-GR" sz="2400" dirty="0"/>
          </a:p>
          <a:p>
            <a:pPr>
              <a:spcAft>
                <a:spcPts val="600"/>
              </a:spcAft>
            </a:pPr>
            <a:r>
              <a:rPr lang="el-GR" sz="2400" dirty="0" smtClean="0"/>
              <a:t>Η συνέχιση της κάμψης κατά τον επιμήκη άξονα </a:t>
            </a:r>
            <a:r>
              <a:rPr lang="el-GR" sz="2400" dirty="0"/>
              <a:t>έ</a:t>
            </a:r>
            <a:r>
              <a:rPr lang="el-GR" sz="2400" dirty="0" smtClean="0"/>
              <a:t>χει δώσει στο έμβρυο μια χαρακτηριστική κάμψη σε σχήμα </a:t>
            </a:r>
            <a:r>
              <a:rPr lang="en-US" sz="2400" b="1" dirty="0" smtClean="0"/>
              <a:t>C</a:t>
            </a:r>
            <a:r>
              <a:rPr lang="en-US" sz="2400" dirty="0" smtClean="0"/>
              <a:t>. </a:t>
            </a:r>
            <a:endParaRPr lang="en-US" sz="2400" dirty="0"/>
          </a:p>
        </p:txBody>
      </p:sp>
    </p:spTree>
    <p:extLst>
      <p:ext uri="{BB962C8B-B14F-4D97-AF65-F5344CB8AC3E}">
        <p14:creationId xmlns:p14="http://schemas.microsoft.com/office/powerpoint/2010/main" val="22457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76" y="1179000"/>
            <a:ext cx="8441649" cy="45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Oval 1"/>
          <p:cNvSpPr/>
          <p:nvPr/>
        </p:nvSpPr>
        <p:spPr>
          <a:xfrm>
            <a:off x="7452320" y="2348880"/>
            <a:ext cx="792088"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Title 2"/>
          <p:cNvSpPr>
            <a:spLocks noGrp="1"/>
          </p:cNvSpPr>
          <p:nvPr>
            <p:ph type="title"/>
          </p:nvPr>
        </p:nvSpPr>
        <p:spPr>
          <a:xfrm>
            <a:off x="457200" y="116632"/>
            <a:ext cx="8229600" cy="1143000"/>
          </a:xfrm>
        </p:spPr>
        <p:txBody>
          <a:bodyPr>
            <a:normAutofit/>
          </a:bodyPr>
          <a:lstStyle/>
          <a:p>
            <a:r>
              <a:rPr lang="el-GR" sz="3600" b="1" dirty="0" smtClean="0"/>
              <a:t>1</a:t>
            </a:r>
            <a:r>
              <a:rPr lang="el-GR" sz="3600" b="1" baseline="30000" dirty="0" smtClean="0"/>
              <a:t>η</a:t>
            </a:r>
            <a:r>
              <a:rPr lang="el-GR" sz="3600" b="1" dirty="0" smtClean="0"/>
              <a:t> ΒΔΟΜΑΔΑ ΤΗΣ ΑΝΑΠΤΥΞΗΣ</a:t>
            </a:r>
            <a:endParaRPr lang="el-GR" sz="3600" b="1" dirty="0"/>
          </a:p>
        </p:txBody>
      </p:sp>
      <p:sp>
        <p:nvSpPr>
          <p:cNvPr id="5" name="Oval 4"/>
          <p:cNvSpPr/>
          <p:nvPr/>
        </p:nvSpPr>
        <p:spPr>
          <a:xfrm>
            <a:off x="4572000" y="3140968"/>
            <a:ext cx="3362672"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7" name="Straight Arrow Connector 6"/>
          <p:cNvCxnSpPr/>
          <p:nvPr/>
        </p:nvCxnSpPr>
        <p:spPr>
          <a:xfrm flipH="1">
            <a:off x="5292080" y="4941168"/>
            <a:ext cx="961256" cy="1152128"/>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0764" y="6093296"/>
            <a:ext cx="188942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l-GR" dirty="0" smtClean="0"/>
              <a:t>Ωοθηκικός κύκλος</a:t>
            </a:r>
            <a:endParaRPr lang="el-GR" dirty="0"/>
          </a:p>
        </p:txBody>
      </p:sp>
    </p:spTree>
    <p:extLst>
      <p:ext uri="{BB962C8B-B14F-4D97-AF65-F5344CB8AC3E}">
        <p14:creationId xmlns:p14="http://schemas.microsoft.com/office/powerpoint/2010/main" val="3067980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595313"/>
            <a:ext cx="8332787"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6149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8070416" cy="57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875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7921208" cy="58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3897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6675"/>
            <a:ext cx="4962525"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84576" y="44624"/>
            <a:ext cx="3779912" cy="6740307"/>
          </a:xfrm>
          <a:prstGeom prst="rect">
            <a:avLst/>
          </a:prstGeom>
        </p:spPr>
        <p:txBody>
          <a:bodyPr wrap="square">
            <a:spAutoFit/>
          </a:bodyPr>
          <a:lstStyle/>
          <a:p>
            <a:r>
              <a:rPr lang="el-GR" b="1" dirty="0"/>
              <a:t>Φαρυγγικά </a:t>
            </a:r>
            <a:r>
              <a:rPr lang="el-GR" b="1" dirty="0" smtClean="0"/>
              <a:t>ή Βραγχιακά τόξα</a:t>
            </a:r>
          </a:p>
          <a:p>
            <a:endParaRPr lang="el-GR" b="1" dirty="0"/>
          </a:p>
          <a:p>
            <a:r>
              <a:rPr lang="el-GR" dirty="0"/>
              <a:t>•Εμφανίζονται την 4η και 5η εβδ. στα</a:t>
            </a:r>
          </a:p>
          <a:p>
            <a:r>
              <a:rPr lang="el-GR" dirty="0"/>
              <a:t>πλάγια του αρχέγονου φάρυγγα,</a:t>
            </a:r>
          </a:p>
          <a:p>
            <a:r>
              <a:rPr lang="el-GR" dirty="0"/>
              <a:t>συντελούν στην εξωτερική εμφάνιση</a:t>
            </a:r>
          </a:p>
          <a:p>
            <a:r>
              <a:rPr lang="el-GR" dirty="0"/>
              <a:t>του </a:t>
            </a:r>
            <a:r>
              <a:rPr lang="el-GR" dirty="0" smtClean="0"/>
              <a:t>εμβρύου</a:t>
            </a:r>
          </a:p>
          <a:p>
            <a:endParaRPr lang="el-GR" dirty="0"/>
          </a:p>
          <a:p>
            <a:r>
              <a:rPr lang="el-GR" dirty="0"/>
              <a:t>-αποτελούν ράβδους</a:t>
            </a:r>
          </a:p>
          <a:p>
            <a:r>
              <a:rPr lang="el-GR" dirty="0"/>
              <a:t>μεσεγχυματικού ιστού</a:t>
            </a:r>
          </a:p>
          <a:p>
            <a:r>
              <a:rPr lang="el-GR" dirty="0"/>
              <a:t>διαχωριζόμενες από σχισμές, τις</a:t>
            </a:r>
          </a:p>
          <a:p>
            <a:r>
              <a:rPr lang="el-GR" dirty="0"/>
              <a:t>βραγχιακές ή φαρυγγικές </a:t>
            </a:r>
            <a:r>
              <a:rPr lang="el-GR" dirty="0" smtClean="0"/>
              <a:t>σχισμές</a:t>
            </a:r>
          </a:p>
          <a:p>
            <a:endParaRPr lang="el-GR" dirty="0"/>
          </a:p>
          <a:p>
            <a:r>
              <a:rPr lang="el-GR" dirty="0"/>
              <a:t>-Μοιάζουν με αυτά των ιχθύων και</a:t>
            </a:r>
          </a:p>
          <a:p>
            <a:r>
              <a:rPr lang="el-GR" dirty="0"/>
              <a:t>αμφιβίων, αλλά δεν σχηματίζονται</a:t>
            </a:r>
          </a:p>
          <a:p>
            <a:r>
              <a:rPr lang="el-GR" dirty="0"/>
              <a:t>στο ανθρώπινο έμβρυο </a:t>
            </a:r>
            <a:r>
              <a:rPr lang="el-GR" dirty="0" smtClean="0"/>
              <a:t>βράγχια</a:t>
            </a:r>
          </a:p>
          <a:p>
            <a:endParaRPr lang="el-GR" dirty="0"/>
          </a:p>
          <a:p>
            <a:r>
              <a:rPr lang="el-GR" dirty="0"/>
              <a:t>-Συμβάλλουν στο σχηματισμό του</a:t>
            </a:r>
          </a:p>
          <a:p>
            <a:r>
              <a:rPr lang="el-GR" dirty="0"/>
              <a:t>τραχήλου και της </a:t>
            </a:r>
            <a:r>
              <a:rPr lang="el-GR" dirty="0" smtClean="0"/>
              <a:t>κεφαλής</a:t>
            </a:r>
          </a:p>
          <a:p>
            <a:endParaRPr lang="el-GR" dirty="0"/>
          </a:p>
          <a:p>
            <a:r>
              <a:rPr lang="el-GR" dirty="0"/>
              <a:t>Τέλος της 5ης </a:t>
            </a:r>
            <a:r>
              <a:rPr lang="el-GR" dirty="0" err="1"/>
              <a:t>εβδ</a:t>
            </a:r>
            <a:r>
              <a:rPr lang="el-GR" dirty="0"/>
              <a:t>. -το πρόσωπο</a:t>
            </a:r>
          </a:p>
          <a:p>
            <a:r>
              <a:rPr lang="el-GR" dirty="0"/>
              <a:t>αποτελείται</a:t>
            </a:r>
          </a:p>
          <a:p>
            <a:r>
              <a:rPr lang="el-GR" dirty="0"/>
              <a:t>από την αρχέγονη στοματική</a:t>
            </a:r>
          </a:p>
          <a:p>
            <a:r>
              <a:rPr lang="el-GR" dirty="0"/>
              <a:t>κοιλότητα </a:t>
            </a:r>
            <a:r>
              <a:rPr lang="el-GR" dirty="0" err="1"/>
              <a:t>αφοριζόμενη</a:t>
            </a:r>
            <a:r>
              <a:rPr lang="el-GR" dirty="0"/>
              <a:t> από το 1ο</a:t>
            </a:r>
          </a:p>
          <a:p>
            <a:r>
              <a:rPr lang="el-GR" dirty="0"/>
              <a:t>ζεύγος των φαρυγγικών τόξων</a:t>
            </a:r>
            <a:endParaRPr lang="en-US" dirty="0"/>
          </a:p>
        </p:txBody>
      </p:sp>
    </p:spTree>
    <p:extLst>
      <p:ext uri="{BB962C8B-B14F-4D97-AF65-F5344CB8AC3E}">
        <p14:creationId xmlns:p14="http://schemas.microsoft.com/office/powerpoint/2010/main" val="845034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305341"/>
            <a:ext cx="8568952" cy="3785652"/>
          </a:xfrm>
          <a:prstGeom prst="rect">
            <a:avLst/>
          </a:prstGeom>
        </p:spPr>
        <p:txBody>
          <a:bodyPr wrap="square">
            <a:spAutoFit/>
          </a:bodyPr>
          <a:lstStyle/>
          <a:p>
            <a:r>
              <a:rPr lang="el-GR" sz="2400" b="1" dirty="0"/>
              <a:t>Φαρυγγικά τόξα</a:t>
            </a:r>
          </a:p>
          <a:p>
            <a:r>
              <a:rPr lang="el-GR" sz="2400" dirty="0"/>
              <a:t>• Εμφανίζονται με </a:t>
            </a:r>
            <a:r>
              <a:rPr lang="el-GR" sz="2400" dirty="0" err="1"/>
              <a:t>κρανιοουραία</a:t>
            </a:r>
            <a:r>
              <a:rPr lang="el-GR" sz="2400" dirty="0"/>
              <a:t> </a:t>
            </a:r>
            <a:r>
              <a:rPr lang="el-GR" sz="2400" dirty="0" smtClean="0"/>
              <a:t>αλληλουχία πέντε </a:t>
            </a:r>
            <a:r>
              <a:rPr lang="el-GR" sz="2400" dirty="0"/>
              <a:t>ζεύγη</a:t>
            </a:r>
          </a:p>
          <a:p>
            <a:r>
              <a:rPr lang="el-GR" sz="2400" dirty="0"/>
              <a:t>– το πρώτο ζεύγος -την 22η ημέρα</a:t>
            </a:r>
          </a:p>
          <a:p>
            <a:r>
              <a:rPr lang="el-GR" sz="2400" dirty="0"/>
              <a:t>– το δεύτερο και τρίτο ζεύγος -την 24η ημέρα</a:t>
            </a:r>
          </a:p>
          <a:p>
            <a:r>
              <a:rPr lang="el-GR" sz="2400" dirty="0"/>
              <a:t>– τέταρτο και έκτο ζεύγος- την 29η ημέρα</a:t>
            </a:r>
          </a:p>
          <a:p>
            <a:r>
              <a:rPr lang="el-GR" sz="2400" dirty="0"/>
              <a:t>– το πέμπτο ζεύγος δεν σχηματίζεται καθόλου </a:t>
            </a:r>
            <a:r>
              <a:rPr lang="el-GR" sz="2400" dirty="0" smtClean="0"/>
              <a:t>ή σχηματίζεται </a:t>
            </a:r>
            <a:r>
              <a:rPr lang="el-GR" sz="2400" dirty="0"/>
              <a:t>και υποστρέφει άμεσα</a:t>
            </a:r>
          </a:p>
          <a:p>
            <a:r>
              <a:rPr lang="el-GR" sz="2400" dirty="0"/>
              <a:t>– στα ανθρώπινα έμβρυα τα τόξα αντιστοιχούν στο</a:t>
            </a:r>
          </a:p>
          <a:p>
            <a:r>
              <a:rPr lang="el-GR" sz="2400" dirty="0"/>
              <a:t>1ο, 2ο, 3ο, 4ο και 6ο τόξο της </a:t>
            </a:r>
            <a:r>
              <a:rPr lang="el-GR" sz="2400" dirty="0" smtClean="0"/>
              <a:t>αρχέγονης </a:t>
            </a:r>
            <a:r>
              <a:rPr lang="el-GR" sz="2400" dirty="0" err="1" smtClean="0"/>
              <a:t>βραγχιακής</a:t>
            </a:r>
            <a:r>
              <a:rPr lang="el-GR" sz="2400" dirty="0" smtClean="0"/>
              <a:t> </a:t>
            </a:r>
            <a:r>
              <a:rPr lang="el-GR" sz="2400" dirty="0"/>
              <a:t>συσκευής της εξελικτικής σειράς </a:t>
            </a:r>
            <a:r>
              <a:rPr lang="el-GR" sz="2400" dirty="0" smtClean="0"/>
              <a:t>που οδηγεί </a:t>
            </a:r>
            <a:r>
              <a:rPr lang="el-GR" sz="2400" dirty="0"/>
              <a:t>στα χερσαία σπονδυλωτά</a:t>
            </a:r>
            <a:endParaRPr lang="en-US" sz="2400" dirty="0"/>
          </a:p>
        </p:txBody>
      </p:sp>
    </p:spTree>
    <p:extLst>
      <p:ext uri="{BB962C8B-B14F-4D97-AF65-F5344CB8AC3E}">
        <p14:creationId xmlns:p14="http://schemas.microsoft.com/office/powerpoint/2010/main" val="393728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85750"/>
            <a:ext cx="8370887"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731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4" y="405000"/>
            <a:ext cx="8121972" cy="6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7284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smtClean="0"/>
              <a:t>Διάπλαση εμβρύου</a:t>
            </a:r>
            <a:endParaRPr lang="el-GR" sz="3600" b="1" dirty="0"/>
          </a:p>
        </p:txBody>
      </p:sp>
      <p:pic>
        <p:nvPicPr>
          <p:cNvPr id="307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43864" y="4133332"/>
            <a:ext cx="3204000" cy="210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35496" y="1600200"/>
            <a:ext cx="3349008" cy="4525963"/>
          </a:xfrm>
        </p:spPr>
        <p:txBody>
          <a:bodyPr>
            <a:normAutofit/>
          </a:bodyPr>
          <a:lstStyle/>
          <a:p>
            <a:r>
              <a:rPr lang="el-GR" sz="2400" dirty="0" smtClean="0"/>
              <a:t>Έξω βλαστικό δέρμα-</a:t>
            </a:r>
            <a:r>
              <a:rPr lang="el-GR" sz="2400" b="1" dirty="0" err="1" smtClean="0"/>
              <a:t>εξώδερμα</a:t>
            </a:r>
            <a:endParaRPr lang="el-GR" sz="2400" b="1" dirty="0" smtClean="0"/>
          </a:p>
          <a:p>
            <a:r>
              <a:rPr lang="el-GR" sz="2400" dirty="0" smtClean="0"/>
              <a:t>Μέσο βλαστικό δέρμα-</a:t>
            </a:r>
            <a:r>
              <a:rPr lang="el-GR" sz="2400" b="1" dirty="0" smtClean="0"/>
              <a:t>μεσόδερμα</a:t>
            </a:r>
          </a:p>
          <a:p>
            <a:r>
              <a:rPr lang="el-GR" sz="2400" dirty="0" smtClean="0"/>
              <a:t>Έσω βλαστικό δέρμα-</a:t>
            </a:r>
            <a:r>
              <a:rPr lang="el-GR" sz="2400" b="1" dirty="0" err="1" smtClean="0"/>
              <a:t>ενδόδερμα</a:t>
            </a:r>
            <a:endParaRPr lang="el-GR" sz="2400" b="1" dirty="0" smtClean="0"/>
          </a:p>
          <a:p>
            <a:endParaRPr lang="el-GR"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04" y="2343186"/>
            <a:ext cx="5724000" cy="389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7704" y="2060848"/>
            <a:ext cx="288000" cy="288000"/>
          </a:xfrm>
          <a:prstGeom prst="rect">
            <a:avLst/>
          </a:prstGeom>
          <a:solidFill>
            <a:srgbClr val="00B0F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2915816" y="2852968"/>
            <a:ext cx="288000" cy="288000"/>
          </a:xfrm>
          <a:prstGeom prst="rect">
            <a:avLst/>
          </a:prstGeom>
          <a:solidFill>
            <a:srgbClr val="F9B47B"/>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2051720" y="3717064"/>
            <a:ext cx="288000" cy="288000"/>
          </a:xfrm>
          <a:prstGeom prst="rect">
            <a:avLst/>
          </a:prstGeom>
          <a:solidFill>
            <a:srgbClr val="F0EA00"/>
          </a:solidFill>
          <a:ln>
            <a:solidFill>
              <a:srgbClr val="F1D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26179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404938"/>
            <a:ext cx="696277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16632"/>
            <a:ext cx="8229600" cy="1143000"/>
          </a:xfrm>
        </p:spPr>
        <p:txBody>
          <a:bodyPr>
            <a:normAutofit/>
          </a:bodyPr>
          <a:lstStyle/>
          <a:p>
            <a:r>
              <a:rPr lang="el-GR" sz="2800" dirty="0" smtClean="0"/>
              <a:t>ΠΑΡΑΓΩΓΑ ΤΩΝ </a:t>
            </a:r>
            <a:endParaRPr lang="en-US" sz="2800" dirty="0"/>
          </a:p>
        </p:txBody>
      </p:sp>
    </p:spTree>
    <p:extLst>
      <p:ext uri="{BB962C8B-B14F-4D97-AF65-F5344CB8AC3E}">
        <p14:creationId xmlns:p14="http://schemas.microsoft.com/office/powerpoint/2010/main" val="1938232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065858" cy="6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117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l-GR" sz="2000" dirty="0" smtClean="0"/>
              <a:t>ΓΟΝΙΜΟΠΟΙΗΣΗ ΩΑΡΙΟΥ- ΣΑΛΠΙΓΓΑ Ή ΩΑΓΩΓΟΣ</a:t>
            </a:r>
          </a:p>
          <a:p>
            <a:r>
              <a:rPr lang="el-GR" sz="2000" dirty="0" smtClean="0"/>
              <a:t>ΔΙΠΛΟΕΙΔΗΣ </a:t>
            </a:r>
            <a:r>
              <a:rPr lang="el-GR" sz="2000" b="1" dirty="0" err="1" smtClean="0">
                <a:solidFill>
                  <a:schemeClr val="tx2"/>
                </a:solidFill>
              </a:rPr>
              <a:t>Ζυγωτής</a:t>
            </a:r>
            <a:endParaRPr lang="el-GR" sz="2000" b="1" dirty="0" smtClean="0">
              <a:solidFill>
                <a:schemeClr val="tx2"/>
              </a:solidFill>
            </a:endParaRPr>
          </a:p>
          <a:p>
            <a:r>
              <a:rPr lang="el-GR" sz="2000" dirty="0" smtClean="0"/>
              <a:t>ΑΥΛΑΚΩΣΗ ΖΥΓΩΤΗ ΣΕ ΒΛΑΣΤΟΜΕΡΙΔΙΑ</a:t>
            </a:r>
          </a:p>
          <a:p>
            <a:pPr marL="576000">
              <a:buFont typeface="Wingdings" panose="05000000000000000000" pitchFamily="2" charset="2"/>
              <a:buChar char="ü"/>
            </a:pPr>
            <a:r>
              <a:rPr lang="el-GR" sz="2000" dirty="0"/>
              <a:t>Διαίρεση σε δυο θυγατρικά κύτταρα-</a:t>
            </a:r>
            <a:r>
              <a:rPr lang="el-GR" sz="2000" b="1" dirty="0" err="1"/>
              <a:t>βλαστομερίδια</a:t>
            </a:r>
            <a:r>
              <a:rPr lang="el-GR" sz="2000" b="1" dirty="0"/>
              <a:t> </a:t>
            </a:r>
            <a:endParaRPr lang="el-GR" sz="2000" b="1" dirty="0" smtClean="0"/>
          </a:p>
          <a:p>
            <a:pPr marL="576000">
              <a:buFont typeface="Wingdings" panose="05000000000000000000" pitchFamily="2" charset="2"/>
              <a:buChar char="ü"/>
            </a:pPr>
            <a:r>
              <a:rPr lang="el-GR" sz="2000" dirty="0" smtClean="0"/>
              <a:t>3</a:t>
            </a:r>
            <a:r>
              <a:rPr lang="el-GR" sz="2000" baseline="30000" dirty="0" smtClean="0"/>
              <a:t>η</a:t>
            </a:r>
            <a:r>
              <a:rPr lang="el-GR" sz="2000" dirty="0" smtClean="0"/>
              <a:t> ημέρα σχηματισμός </a:t>
            </a:r>
            <a:r>
              <a:rPr lang="el-GR" sz="2000" b="1" dirty="0" err="1" smtClean="0">
                <a:solidFill>
                  <a:schemeClr val="tx2"/>
                </a:solidFill>
              </a:rPr>
              <a:t>Μοριδίου</a:t>
            </a:r>
            <a:r>
              <a:rPr lang="el-GR" sz="2000" dirty="0" smtClean="0"/>
              <a:t> (16 </a:t>
            </a:r>
            <a:r>
              <a:rPr lang="el-GR" sz="2000" dirty="0" err="1" smtClean="0"/>
              <a:t>βλαστομερίδια</a:t>
            </a:r>
            <a:r>
              <a:rPr lang="el-GR" sz="2000" dirty="0" smtClean="0"/>
              <a:t>), εισέρχεται στη κοιλότητα της μήτρας.</a:t>
            </a:r>
          </a:p>
          <a:p>
            <a:pPr marL="576000">
              <a:buFont typeface="Wingdings" panose="05000000000000000000" pitchFamily="2" charset="2"/>
              <a:buChar char="ü"/>
            </a:pPr>
            <a:r>
              <a:rPr lang="el-GR" sz="2000" dirty="0"/>
              <a:t>Την 4</a:t>
            </a:r>
            <a:r>
              <a:rPr lang="el-GR" sz="2000" baseline="30000" dirty="0"/>
              <a:t>η</a:t>
            </a:r>
            <a:r>
              <a:rPr lang="el-GR" sz="2000" dirty="0"/>
              <a:t> ημέρα </a:t>
            </a:r>
            <a:r>
              <a:rPr lang="el-GR" sz="2000" dirty="0" smtClean="0"/>
              <a:t>μία κοιλότητα σχηματίζεται γρήγορα στο εσωτερικό του </a:t>
            </a:r>
            <a:r>
              <a:rPr lang="el-GR" sz="2000" dirty="0" err="1" smtClean="0"/>
              <a:t>μοριδίου</a:t>
            </a:r>
            <a:r>
              <a:rPr lang="el-GR" sz="2000" dirty="0" smtClean="0"/>
              <a:t> και μεταβάλλει αυτό σε  μία </a:t>
            </a:r>
            <a:r>
              <a:rPr lang="el-GR" sz="2000" b="1" dirty="0" err="1" smtClean="0">
                <a:solidFill>
                  <a:schemeClr val="tx2"/>
                </a:solidFill>
              </a:rPr>
              <a:t>βλαστοκύστη</a:t>
            </a:r>
            <a:r>
              <a:rPr lang="el-GR" sz="2400" b="1" i="1" dirty="0" smtClean="0">
                <a:solidFill>
                  <a:schemeClr val="tx2"/>
                </a:solidFill>
              </a:rPr>
              <a:t>.</a:t>
            </a:r>
          </a:p>
          <a:p>
            <a:pPr marL="576000">
              <a:buFont typeface="Wingdings" panose="05000000000000000000" pitchFamily="2" charset="2"/>
              <a:buChar char="ü"/>
            </a:pPr>
            <a:r>
              <a:rPr lang="el-GR" sz="2000" b="1" dirty="0"/>
              <a:t>Η </a:t>
            </a:r>
            <a:r>
              <a:rPr lang="el-GR" sz="2000" b="1" dirty="0" err="1"/>
              <a:t>βλαστοκύστη</a:t>
            </a:r>
            <a:r>
              <a:rPr lang="el-GR" sz="2000" b="1" dirty="0"/>
              <a:t> ακουμπά στο επιθήλιο της μήτρας την 6</a:t>
            </a:r>
            <a:r>
              <a:rPr lang="el-GR" sz="2000" b="1" baseline="30000" dirty="0"/>
              <a:t>η</a:t>
            </a:r>
            <a:r>
              <a:rPr lang="el-GR" sz="2000" b="1" dirty="0"/>
              <a:t> ημέρα. </a:t>
            </a:r>
            <a:endParaRPr lang="el-GR" sz="2000" b="1" dirty="0" smtClean="0"/>
          </a:p>
          <a:p>
            <a:pPr marL="576000">
              <a:buFont typeface="Wingdings" panose="05000000000000000000" pitchFamily="2" charset="2"/>
              <a:buChar char="ü"/>
            </a:pPr>
            <a:r>
              <a:rPr lang="el-GR" sz="2000" b="1" dirty="0"/>
              <a:t>Η εμφύτευση της </a:t>
            </a:r>
            <a:r>
              <a:rPr lang="el-GR" sz="2000" b="1" dirty="0" err="1"/>
              <a:t>βλαστοκύστης</a:t>
            </a:r>
            <a:r>
              <a:rPr lang="el-GR" sz="2000" b="1" dirty="0"/>
              <a:t> στο ενδομήτριο τελειώνει κατά τη δεύτερη εβδομάδα της ανάπτυξης.</a:t>
            </a:r>
          </a:p>
          <a:p>
            <a:pPr marL="576000">
              <a:buFont typeface="Wingdings" panose="05000000000000000000" pitchFamily="2" charset="2"/>
              <a:buChar char="ü"/>
            </a:pPr>
            <a:endParaRPr lang="el-GR" sz="2000" dirty="0" smtClean="0">
              <a:solidFill>
                <a:schemeClr val="tx2"/>
              </a:solidFill>
            </a:endParaRPr>
          </a:p>
          <a:p>
            <a:pPr marL="576000">
              <a:buFont typeface="Wingdings" panose="05000000000000000000" pitchFamily="2" charset="2"/>
              <a:buChar char="ü"/>
            </a:pPr>
            <a:endParaRPr lang="el-GR" sz="2000" dirty="0" smtClean="0"/>
          </a:p>
          <a:p>
            <a:pPr marL="576000">
              <a:buFont typeface="Wingdings" panose="05000000000000000000" pitchFamily="2" charset="2"/>
              <a:buChar char="ü"/>
            </a:pPr>
            <a:endParaRPr lang="el-GR" sz="2000" dirty="0" smtClean="0"/>
          </a:p>
          <a:p>
            <a:pPr marL="576000">
              <a:buFont typeface="Wingdings" panose="05000000000000000000" pitchFamily="2" charset="2"/>
              <a:buChar char="ü"/>
            </a:pPr>
            <a:endParaRPr lang="el-GR" sz="2000" dirty="0" smtClean="0"/>
          </a:p>
          <a:p>
            <a:endParaRPr lang="en-US" sz="2000" dirty="0"/>
          </a:p>
        </p:txBody>
      </p:sp>
      <p:sp>
        <p:nvSpPr>
          <p:cNvPr id="4" name="Title 2"/>
          <p:cNvSpPr>
            <a:spLocks noGrp="1"/>
          </p:cNvSpPr>
          <p:nvPr>
            <p:ph type="title"/>
          </p:nvPr>
        </p:nvSpPr>
        <p:spPr/>
        <p:txBody>
          <a:bodyPr>
            <a:normAutofit/>
          </a:bodyPr>
          <a:lstStyle/>
          <a:p>
            <a:r>
              <a:rPr lang="el-GR" sz="3200" b="1" dirty="0" smtClean="0"/>
              <a:t>1</a:t>
            </a:r>
            <a:r>
              <a:rPr lang="el-GR" sz="3200" b="1" baseline="30000" dirty="0" smtClean="0"/>
              <a:t>η</a:t>
            </a:r>
            <a:r>
              <a:rPr lang="el-GR" sz="3200" b="1" dirty="0" smtClean="0"/>
              <a:t> ΒΔΟΜΑΔΑ ΤΗΣ ΑΝΑΠΤΥΞΗΣ</a:t>
            </a:r>
            <a:br>
              <a:rPr lang="el-GR" sz="3200" b="1" dirty="0" smtClean="0"/>
            </a:br>
            <a:r>
              <a:rPr lang="el-GR" sz="3200" dirty="0" smtClean="0"/>
              <a:t>ΣΥΝΟΨΗ</a:t>
            </a:r>
            <a:endParaRPr lang="el-GR" sz="3200" b="1" dirty="0"/>
          </a:p>
        </p:txBody>
      </p:sp>
    </p:spTree>
    <p:extLst>
      <p:ext uri="{BB962C8B-B14F-4D97-AF65-F5344CB8AC3E}">
        <p14:creationId xmlns:p14="http://schemas.microsoft.com/office/powerpoint/2010/main" val="1780681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419819"/>
            <a:ext cx="8447087"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4581128"/>
            <a:ext cx="2137573" cy="646331"/>
          </a:xfrm>
          <a:prstGeom prst="rect">
            <a:avLst/>
          </a:prstGeom>
          <a:noFill/>
          <a:ln>
            <a:solidFill>
              <a:srgbClr val="C00000"/>
            </a:solidFill>
          </a:ln>
        </p:spPr>
        <p:txBody>
          <a:bodyPr wrap="none" rtlCol="0">
            <a:spAutoFit/>
          </a:bodyPr>
          <a:lstStyle/>
          <a:p>
            <a:pPr algn="ctr"/>
            <a:r>
              <a:rPr lang="el-GR" b="1" dirty="0" smtClean="0">
                <a:solidFill>
                  <a:schemeClr val="bg2"/>
                </a:solidFill>
              </a:rPr>
              <a:t>ΣΦΥΡΑ &amp; ΑΚΜΟΝΑΣ</a:t>
            </a:r>
          </a:p>
          <a:p>
            <a:pPr algn="ctr"/>
            <a:r>
              <a:rPr lang="el-GR" b="1" dirty="0" smtClean="0">
                <a:solidFill>
                  <a:schemeClr val="bg2"/>
                </a:solidFill>
              </a:rPr>
              <a:t>ΜΕΣΟΥ ΑΥΤΙΟΥ</a:t>
            </a:r>
            <a:endParaRPr lang="en-US" b="1" dirty="0">
              <a:solidFill>
                <a:schemeClr val="bg2"/>
              </a:solidFill>
            </a:endParaRPr>
          </a:p>
        </p:txBody>
      </p:sp>
      <p:cxnSp>
        <p:nvCxnSpPr>
          <p:cNvPr id="4" name="Elbow Connector 3"/>
          <p:cNvCxnSpPr/>
          <p:nvPr/>
        </p:nvCxnSpPr>
        <p:spPr>
          <a:xfrm rot="5400000" flipH="1" flipV="1">
            <a:off x="-46037" y="3713857"/>
            <a:ext cx="1721842" cy="12700"/>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827584" y="2852936"/>
            <a:ext cx="36004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4716016" y="2852936"/>
            <a:ext cx="288032"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5" name="Straight Arrow Connector 14"/>
          <p:cNvCxnSpPr/>
          <p:nvPr/>
        </p:nvCxnSpPr>
        <p:spPr>
          <a:xfrm>
            <a:off x="4716016" y="2859286"/>
            <a:ext cx="0" cy="186585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p:nvPr/>
        </p:nvCxnSpPr>
        <p:spPr>
          <a:xfrm>
            <a:off x="4716016" y="4725144"/>
            <a:ext cx="360040" cy="0"/>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76056" y="4438853"/>
            <a:ext cx="1616661" cy="646331"/>
          </a:xfrm>
          <a:prstGeom prst="rect">
            <a:avLst/>
          </a:prstGeom>
          <a:noFill/>
          <a:ln>
            <a:solidFill>
              <a:schemeClr val="accent6">
                <a:lumMod val="60000"/>
                <a:lumOff val="40000"/>
              </a:schemeClr>
            </a:solidFill>
          </a:ln>
        </p:spPr>
        <p:txBody>
          <a:bodyPr wrap="none" rtlCol="0">
            <a:spAutoFit/>
          </a:bodyPr>
          <a:lstStyle/>
          <a:p>
            <a:pPr algn="ctr"/>
            <a:r>
              <a:rPr lang="el-GR" b="1" dirty="0" smtClean="0">
                <a:solidFill>
                  <a:schemeClr val="bg2"/>
                </a:solidFill>
              </a:rPr>
              <a:t>ΑΝΑΒΟΛΕΑ</a:t>
            </a:r>
          </a:p>
          <a:p>
            <a:pPr algn="ctr"/>
            <a:r>
              <a:rPr lang="el-GR" b="1" dirty="0" smtClean="0">
                <a:solidFill>
                  <a:schemeClr val="bg2"/>
                </a:solidFill>
              </a:rPr>
              <a:t>ΜΕΣΟΥ ΑΥΤΙΟΥ</a:t>
            </a:r>
            <a:endParaRPr lang="en-US" b="1" dirty="0">
              <a:solidFill>
                <a:schemeClr val="bg2"/>
              </a:solidFill>
            </a:endParaRPr>
          </a:p>
        </p:txBody>
      </p:sp>
    </p:spTree>
    <p:extLst>
      <p:ext uri="{BB962C8B-B14F-4D97-AF65-F5344CB8AC3E}">
        <p14:creationId xmlns:p14="http://schemas.microsoft.com/office/powerpoint/2010/main" val="12554990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763"/>
            <a:ext cx="4600178"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24536" y="116632"/>
            <a:ext cx="3995936" cy="6186309"/>
          </a:xfrm>
          <a:prstGeom prst="rect">
            <a:avLst/>
          </a:prstGeom>
        </p:spPr>
        <p:txBody>
          <a:bodyPr wrap="square">
            <a:spAutoFit/>
          </a:bodyPr>
          <a:lstStyle/>
          <a:p>
            <a:r>
              <a:rPr lang="el-GR" b="1" dirty="0"/>
              <a:t>Το πρώτο φαρυγγικό τόξο</a:t>
            </a:r>
          </a:p>
          <a:p>
            <a:r>
              <a:rPr lang="el-GR" dirty="0"/>
              <a:t>•Αποτελείται από τη ραχιαία άνω</a:t>
            </a:r>
          </a:p>
          <a:p>
            <a:r>
              <a:rPr lang="el-GR" dirty="0"/>
              <a:t>γναθιαία απόφυση και την κοιλιακή</a:t>
            </a:r>
          </a:p>
          <a:p>
            <a:r>
              <a:rPr lang="el-GR" dirty="0"/>
              <a:t>κάτω γναθιαία απόφυση ή χόνδρο του</a:t>
            </a:r>
          </a:p>
          <a:p>
            <a:r>
              <a:rPr lang="en-US" dirty="0"/>
              <a:t>Meckel (</a:t>
            </a:r>
            <a:r>
              <a:rPr lang="el-GR" dirty="0"/>
              <a:t>τα σκελετικά στοιχεία</a:t>
            </a:r>
          </a:p>
          <a:p>
            <a:r>
              <a:rPr lang="el-GR" dirty="0"/>
              <a:t>προέρχονται από τη νευρική</a:t>
            </a:r>
          </a:p>
          <a:p>
            <a:r>
              <a:rPr lang="el-GR" dirty="0"/>
              <a:t>ακρολοφία)</a:t>
            </a:r>
          </a:p>
          <a:p>
            <a:r>
              <a:rPr lang="el-GR" dirty="0"/>
              <a:t>-υποστροφή του χόνδρου του</a:t>
            </a:r>
          </a:p>
          <a:p>
            <a:r>
              <a:rPr lang="el-GR" dirty="0" err="1"/>
              <a:t>Meckel</a:t>
            </a:r>
            <a:r>
              <a:rPr lang="el-GR" dirty="0"/>
              <a:t> εκτός από το δύο μικρά</a:t>
            </a:r>
          </a:p>
          <a:p>
            <a:r>
              <a:rPr lang="el-GR" dirty="0"/>
              <a:t>τμήματα στο ραχιαίο άκρο του</a:t>
            </a:r>
          </a:p>
          <a:p>
            <a:r>
              <a:rPr lang="el-GR" dirty="0"/>
              <a:t>που σχηματίζουν τον άκμονα και</a:t>
            </a:r>
          </a:p>
          <a:p>
            <a:r>
              <a:rPr lang="el-GR" dirty="0"/>
              <a:t>τη σφύρα του μέσου </a:t>
            </a:r>
            <a:r>
              <a:rPr lang="el-GR" dirty="0" err="1" smtClean="0"/>
              <a:t>ωτός</a:t>
            </a:r>
            <a:r>
              <a:rPr lang="el-GR" dirty="0" smtClean="0"/>
              <a:t>.</a:t>
            </a:r>
            <a:endParaRPr lang="el-GR" dirty="0"/>
          </a:p>
          <a:p>
            <a:r>
              <a:rPr lang="el-GR" dirty="0"/>
              <a:t>•Το μεσέγχυμα της άνω γναθιαίας</a:t>
            </a:r>
          </a:p>
          <a:p>
            <a:r>
              <a:rPr lang="el-GR" dirty="0"/>
              <a:t>απόφυσης σχηματίζει με</a:t>
            </a:r>
          </a:p>
          <a:p>
            <a:r>
              <a:rPr lang="el-GR" dirty="0"/>
              <a:t>ενδομεμβρανώδη οστέωση το</a:t>
            </a:r>
          </a:p>
          <a:p>
            <a:r>
              <a:rPr lang="el-GR" dirty="0" err="1"/>
              <a:t>μεσογνάθιο</a:t>
            </a:r>
            <a:r>
              <a:rPr lang="el-GR" dirty="0"/>
              <a:t> ή τομικό οστό, την</a:t>
            </a:r>
          </a:p>
          <a:p>
            <a:r>
              <a:rPr lang="el-GR" dirty="0"/>
              <a:t>άνω γνάθο και μέρος του</a:t>
            </a:r>
          </a:p>
          <a:p>
            <a:r>
              <a:rPr lang="el-GR" dirty="0"/>
              <a:t>κροταφικού οστού</a:t>
            </a:r>
          </a:p>
          <a:p>
            <a:r>
              <a:rPr lang="el-GR" dirty="0"/>
              <a:t>•Η κάτω γνάθος σχηματίζεται με</a:t>
            </a:r>
          </a:p>
          <a:p>
            <a:r>
              <a:rPr lang="el-GR" dirty="0"/>
              <a:t>ενδομεμβρανώδη οστέωση του</a:t>
            </a:r>
          </a:p>
          <a:p>
            <a:r>
              <a:rPr lang="el-GR" dirty="0"/>
              <a:t>μεσεγχυματικού ιστού που</a:t>
            </a:r>
          </a:p>
          <a:p>
            <a:r>
              <a:rPr lang="el-GR" dirty="0"/>
              <a:t>περιβάλλει το χόνδρο του </a:t>
            </a:r>
            <a:r>
              <a:rPr lang="el-GR" dirty="0" err="1"/>
              <a:t>Meckel</a:t>
            </a:r>
            <a:endParaRPr lang="en-US" dirty="0"/>
          </a:p>
        </p:txBody>
      </p:sp>
    </p:spTree>
    <p:extLst>
      <p:ext uri="{BB962C8B-B14F-4D97-AF65-F5344CB8AC3E}">
        <p14:creationId xmlns:p14="http://schemas.microsoft.com/office/powerpoint/2010/main" val="256418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4250"/>
            <a:ext cx="3187700" cy="488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51920" y="474345"/>
            <a:ext cx="5040560" cy="5139869"/>
          </a:xfrm>
          <a:prstGeom prst="rect">
            <a:avLst/>
          </a:prstGeom>
        </p:spPr>
        <p:txBody>
          <a:bodyPr wrap="square">
            <a:spAutoFit/>
          </a:bodyPr>
          <a:lstStyle/>
          <a:p>
            <a:r>
              <a:rPr lang="el-GR" dirty="0"/>
              <a:t>•</a:t>
            </a:r>
            <a:r>
              <a:rPr lang="el-GR" sz="2000" b="1" dirty="0"/>
              <a:t>Το πρώτο φαρυγγικό </a:t>
            </a:r>
            <a:r>
              <a:rPr lang="el-GR" sz="2000" b="1" dirty="0" smtClean="0"/>
              <a:t>τόξο</a:t>
            </a:r>
          </a:p>
          <a:p>
            <a:pPr marL="285750" indent="-285750">
              <a:buFont typeface="Arial" panose="020B0604020202020204" pitchFamily="34" charset="0"/>
              <a:buChar char="•"/>
            </a:pPr>
            <a:r>
              <a:rPr lang="el-GR" dirty="0" smtClean="0"/>
              <a:t> </a:t>
            </a:r>
            <a:r>
              <a:rPr lang="el-GR" dirty="0"/>
              <a:t>Το </a:t>
            </a:r>
            <a:r>
              <a:rPr lang="el-GR" dirty="0" smtClean="0"/>
              <a:t>μυϊκό στοιχείο </a:t>
            </a:r>
            <a:r>
              <a:rPr lang="el-GR" dirty="0"/>
              <a:t>(προέρχεται από το 4ο</a:t>
            </a:r>
          </a:p>
          <a:p>
            <a:r>
              <a:rPr lang="el-GR" dirty="0"/>
              <a:t>κρανιακό </a:t>
            </a:r>
            <a:r>
              <a:rPr lang="el-GR" dirty="0" err="1"/>
              <a:t>σωμιτομερίδιο</a:t>
            </a:r>
            <a:r>
              <a:rPr lang="el-GR" dirty="0"/>
              <a:t>) σχηματίζει :</a:t>
            </a:r>
          </a:p>
          <a:p>
            <a:r>
              <a:rPr lang="el-GR" dirty="0"/>
              <a:t>τους μασητήριους </a:t>
            </a:r>
            <a:r>
              <a:rPr lang="el-GR" dirty="0" smtClean="0"/>
              <a:t>μυς, </a:t>
            </a:r>
            <a:r>
              <a:rPr lang="el-GR" dirty="0" err="1" smtClean="0"/>
              <a:t>γναθοϋοειδή</a:t>
            </a:r>
            <a:r>
              <a:rPr lang="el-GR" dirty="0"/>
              <a:t>, </a:t>
            </a:r>
            <a:r>
              <a:rPr lang="el-GR" dirty="0" err="1"/>
              <a:t>προσθία</a:t>
            </a:r>
            <a:r>
              <a:rPr lang="el-GR" dirty="0"/>
              <a:t> γαστέρα </a:t>
            </a:r>
            <a:r>
              <a:rPr lang="el-GR" dirty="0" smtClean="0"/>
              <a:t>του </a:t>
            </a:r>
            <a:r>
              <a:rPr lang="el-GR" dirty="0" err="1" smtClean="0"/>
              <a:t>διγάστορα</a:t>
            </a:r>
            <a:r>
              <a:rPr lang="el-GR" dirty="0"/>
              <a:t>, τείνων το τύμπανο,</a:t>
            </a:r>
          </a:p>
          <a:p>
            <a:r>
              <a:rPr lang="el-GR" dirty="0"/>
              <a:t>τείνων την </a:t>
            </a:r>
            <a:r>
              <a:rPr lang="el-GR" dirty="0" smtClean="0"/>
              <a:t>υπερώα.</a:t>
            </a:r>
            <a:endParaRPr lang="el-GR" dirty="0"/>
          </a:p>
          <a:p>
            <a:r>
              <a:rPr lang="el-GR" dirty="0"/>
              <a:t>•Εγκεφαλικό νεύρο</a:t>
            </a:r>
          </a:p>
          <a:p>
            <a:r>
              <a:rPr lang="el-GR" dirty="0"/>
              <a:t>-άνω και κάτω κλάδο του </a:t>
            </a:r>
            <a:r>
              <a:rPr lang="el-GR" dirty="0" smtClean="0"/>
              <a:t>τριδύμου νεύρου </a:t>
            </a:r>
            <a:r>
              <a:rPr lang="el-GR" dirty="0"/>
              <a:t>(</a:t>
            </a:r>
            <a:r>
              <a:rPr lang="en-US" dirty="0"/>
              <a:t>V</a:t>
            </a:r>
            <a:r>
              <a:rPr lang="en-US" dirty="0" smtClean="0"/>
              <a:t>)</a:t>
            </a:r>
            <a:r>
              <a:rPr lang="el-GR" dirty="0" smtClean="0"/>
              <a:t>.</a:t>
            </a:r>
          </a:p>
          <a:p>
            <a:endParaRPr lang="en-US" dirty="0"/>
          </a:p>
          <a:p>
            <a:r>
              <a:rPr lang="el-GR" dirty="0"/>
              <a:t>•</a:t>
            </a:r>
            <a:r>
              <a:rPr lang="el-GR" sz="2000" b="1" dirty="0"/>
              <a:t>Το δεύτερο ή υοειδές </a:t>
            </a:r>
            <a:r>
              <a:rPr lang="el-GR" sz="2000" b="1" dirty="0" smtClean="0"/>
              <a:t>φαρυγγικό τόξο</a:t>
            </a:r>
            <a:endParaRPr lang="el-GR" sz="2000" b="1" dirty="0"/>
          </a:p>
          <a:p>
            <a:r>
              <a:rPr lang="el-GR" dirty="0"/>
              <a:t>•Ο χόνδρος του </a:t>
            </a:r>
            <a:r>
              <a:rPr lang="el-GR" dirty="0" err="1"/>
              <a:t>Reichert</a:t>
            </a:r>
            <a:r>
              <a:rPr lang="el-GR" dirty="0"/>
              <a:t> </a:t>
            </a:r>
            <a:endParaRPr lang="el-GR" dirty="0" smtClean="0"/>
          </a:p>
          <a:p>
            <a:r>
              <a:rPr lang="el-GR" dirty="0" smtClean="0"/>
              <a:t>-(κατάγεται από </a:t>
            </a:r>
            <a:r>
              <a:rPr lang="el-GR" dirty="0"/>
              <a:t>τη νευρική ακρολοφία του </a:t>
            </a:r>
            <a:r>
              <a:rPr lang="el-GR" dirty="0" smtClean="0"/>
              <a:t>ουραίου τμήματος </a:t>
            </a:r>
            <a:r>
              <a:rPr lang="el-GR" dirty="0"/>
              <a:t>του </a:t>
            </a:r>
            <a:r>
              <a:rPr lang="el-GR" dirty="0" err="1"/>
              <a:t>ρομβεγκεφάλου</a:t>
            </a:r>
            <a:r>
              <a:rPr lang="el-GR" dirty="0"/>
              <a:t> </a:t>
            </a:r>
            <a:r>
              <a:rPr lang="el-GR" dirty="0" smtClean="0"/>
              <a:t>)</a:t>
            </a:r>
          </a:p>
          <a:p>
            <a:r>
              <a:rPr lang="el-GR" dirty="0" smtClean="0"/>
              <a:t>-</a:t>
            </a:r>
            <a:r>
              <a:rPr lang="el-GR" dirty="0"/>
              <a:t> </a:t>
            </a:r>
            <a:r>
              <a:rPr lang="el-GR" dirty="0" smtClean="0"/>
              <a:t>σχηματίζει </a:t>
            </a:r>
            <a:r>
              <a:rPr lang="el-GR" dirty="0"/>
              <a:t>με </a:t>
            </a:r>
            <a:r>
              <a:rPr lang="el-GR" dirty="0" err="1"/>
              <a:t>ενδοχόνδρια</a:t>
            </a:r>
            <a:r>
              <a:rPr lang="el-GR" dirty="0"/>
              <a:t> οστέωση</a:t>
            </a:r>
          </a:p>
          <a:p>
            <a:r>
              <a:rPr lang="el-GR" dirty="0"/>
              <a:t>τον αναβολέα, τη </a:t>
            </a:r>
            <a:r>
              <a:rPr lang="el-GR" dirty="0" err="1"/>
              <a:t>βελον</a:t>
            </a:r>
            <a:r>
              <a:rPr lang="en-US" dirty="0"/>
              <a:t>o</a:t>
            </a:r>
            <a:r>
              <a:rPr lang="el-GR" dirty="0" err="1"/>
              <a:t>ϋοειδή</a:t>
            </a:r>
            <a:endParaRPr lang="el-GR" dirty="0"/>
          </a:p>
          <a:p>
            <a:r>
              <a:rPr lang="el-GR" dirty="0"/>
              <a:t>απόφυση του κροταφικού οστού, το</a:t>
            </a:r>
          </a:p>
          <a:p>
            <a:r>
              <a:rPr lang="el-GR" dirty="0" err="1"/>
              <a:t>βελονοϋοειδή</a:t>
            </a:r>
            <a:r>
              <a:rPr lang="el-GR" dirty="0"/>
              <a:t> σύνδεσμο, το </a:t>
            </a:r>
            <a:r>
              <a:rPr lang="el-GR" dirty="0" smtClean="0"/>
              <a:t>έλασσον κέρας </a:t>
            </a:r>
            <a:r>
              <a:rPr lang="el-GR" dirty="0"/>
              <a:t>και την άνω μοίρα του </a:t>
            </a:r>
            <a:r>
              <a:rPr lang="el-GR" dirty="0" smtClean="0"/>
              <a:t>σώματος του </a:t>
            </a:r>
            <a:r>
              <a:rPr lang="el-GR" dirty="0"/>
              <a:t>υοειδούς </a:t>
            </a:r>
            <a:r>
              <a:rPr lang="el-GR" dirty="0" smtClean="0"/>
              <a:t>οστού.</a:t>
            </a:r>
            <a:endParaRPr lang="en-US" dirty="0"/>
          </a:p>
        </p:txBody>
      </p:sp>
    </p:spTree>
    <p:extLst>
      <p:ext uri="{BB962C8B-B14F-4D97-AF65-F5344CB8AC3E}">
        <p14:creationId xmlns:p14="http://schemas.microsoft.com/office/powerpoint/2010/main" val="2173952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8029077" cy="60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1173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548680"/>
            <a:ext cx="7128000" cy="51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3154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7704856" cy="58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4624"/>
            <a:ext cx="8229600" cy="648072"/>
          </a:xfrm>
        </p:spPr>
        <p:txBody>
          <a:bodyPr>
            <a:noAutofit/>
          </a:bodyPr>
          <a:lstStyle/>
          <a:p>
            <a:r>
              <a:rPr lang="el-GR" sz="4000" b="1" dirty="0" smtClean="0">
                <a:solidFill>
                  <a:schemeClr val="tx2"/>
                </a:solidFill>
              </a:rPr>
              <a:t>αποφύσεις</a:t>
            </a:r>
            <a:endParaRPr lang="el-GR" sz="4000" b="1" dirty="0">
              <a:solidFill>
                <a:schemeClr val="tx2"/>
              </a:solidFill>
            </a:endParaRPr>
          </a:p>
        </p:txBody>
      </p:sp>
    </p:spTree>
    <p:extLst>
      <p:ext uri="{BB962C8B-B14F-4D97-AF65-F5344CB8AC3E}">
        <p14:creationId xmlns:p14="http://schemas.microsoft.com/office/powerpoint/2010/main" val="33823693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52425"/>
            <a:ext cx="8304213"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0080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17" y="369000"/>
            <a:ext cx="8196166"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7320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00038"/>
            <a:ext cx="8399463"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3189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947738"/>
            <a:ext cx="6723063"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35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Διάπλαση εμβρύου</a:t>
            </a:r>
            <a:r>
              <a:rPr lang="el-GR" sz="2400" dirty="0" smtClean="0"/>
              <a:t/>
            </a:r>
            <a:br>
              <a:rPr lang="el-GR" sz="2400" dirty="0" smtClean="0"/>
            </a:br>
            <a:r>
              <a:rPr lang="el-GR" sz="2400" b="1" dirty="0"/>
              <a:t>1</a:t>
            </a:r>
            <a:r>
              <a:rPr lang="el-GR" sz="2400" b="1" baseline="30000" dirty="0"/>
              <a:t>Η</a:t>
            </a:r>
            <a:r>
              <a:rPr lang="el-GR" sz="2400" b="1" dirty="0"/>
              <a:t>  ΦΑΣΗ ΕΜΒΡΥΟΝΙΚΟΥ ΣΤΑΔΙΟΥ </a:t>
            </a:r>
            <a:r>
              <a:rPr lang="el-GR" sz="2400" b="1" dirty="0" smtClean="0"/>
              <a:t>-ΑΥΛΑΚΩΣΗ</a:t>
            </a:r>
            <a:r>
              <a:rPr lang="el-GR" sz="2400" b="1" dirty="0"/>
              <a:t/>
            </a:r>
            <a:br>
              <a:rPr lang="el-GR" sz="2400" b="1" dirty="0"/>
            </a:br>
            <a:r>
              <a:rPr lang="el-GR" sz="2400" dirty="0"/>
              <a:t>(</a:t>
            </a:r>
            <a:r>
              <a:rPr lang="el-GR" sz="2400" dirty="0" smtClean="0"/>
              <a:t>Πολλαπλασιασμός-μετανάστευση-μερική </a:t>
            </a:r>
            <a:r>
              <a:rPr lang="el-GR" sz="2400" dirty="0"/>
              <a:t>διαφοροποίηση)</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047" y="1844133"/>
            <a:ext cx="6961905" cy="403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44208" y="4077072"/>
            <a:ext cx="1935145" cy="584775"/>
          </a:xfrm>
          <a:prstGeom prst="rect">
            <a:avLst/>
          </a:prstGeom>
          <a:noFill/>
        </p:spPr>
        <p:txBody>
          <a:bodyPr wrap="none" rtlCol="0">
            <a:spAutoFit/>
          </a:bodyPr>
          <a:lstStyle/>
          <a:p>
            <a:r>
              <a:rPr lang="el-GR" sz="1600" b="1" dirty="0"/>
              <a:t>Έ</a:t>
            </a:r>
            <a:r>
              <a:rPr lang="el-GR" sz="1600" b="1" dirty="0" smtClean="0"/>
              <a:t>σω κυτταρική μάζα</a:t>
            </a:r>
          </a:p>
          <a:p>
            <a:r>
              <a:rPr lang="el-GR" sz="1600" b="1" dirty="0" smtClean="0"/>
              <a:t>ή εμβρυϊκός κόμβος</a:t>
            </a:r>
            <a:endParaRPr lang="el-GR" sz="1600" b="1" dirty="0"/>
          </a:p>
        </p:txBody>
      </p:sp>
      <p:sp>
        <p:nvSpPr>
          <p:cNvPr id="5" name="TextBox 4"/>
          <p:cNvSpPr txBox="1"/>
          <p:nvPr/>
        </p:nvSpPr>
        <p:spPr>
          <a:xfrm>
            <a:off x="792000" y="5877272"/>
            <a:ext cx="7181581" cy="707886"/>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l-GR" sz="2000" dirty="0" smtClean="0"/>
              <a:t>Ο όρος ΑΥΛΑΚΩΣΗ χρησιμοποιείται για να περιγραφεί η διεργασία </a:t>
            </a:r>
          </a:p>
          <a:p>
            <a:pPr algn="ctr"/>
            <a:r>
              <a:rPr lang="el-GR" sz="2000" dirty="0" smtClean="0"/>
              <a:t>που με αυτή γίνονται οι γρήγορες αυτές </a:t>
            </a:r>
            <a:r>
              <a:rPr lang="el-GR" sz="2000" dirty="0" err="1" smtClean="0"/>
              <a:t>μιτωτικές</a:t>
            </a:r>
            <a:r>
              <a:rPr lang="el-GR" sz="2000" dirty="0" smtClean="0"/>
              <a:t> διαιρέσεις</a:t>
            </a:r>
            <a:endParaRPr lang="en-US" sz="2000" dirty="0"/>
          </a:p>
        </p:txBody>
      </p:sp>
    </p:spTree>
    <p:extLst>
      <p:ext uri="{BB962C8B-B14F-4D97-AF65-F5344CB8AC3E}">
        <p14:creationId xmlns:p14="http://schemas.microsoft.com/office/powerpoint/2010/main" val="34794715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7175"/>
            <a:ext cx="8380413"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6934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1593" t="7144" r="8181" b="14194"/>
          <a:stretch/>
        </p:blipFill>
        <p:spPr bwMode="auto">
          <a:xfrm>
            <a:off x="609696" y="908720"/>
            <a:ext cx="8138768" cy="53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2" y="3717032"/>
            <a:ext cx="1419619"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Αρχέγονο στόμα</a:t>
            </a:r>
            <a:endParaRPr lang="el-GR" sz="1400" b="1" dirty="0"/>
          </a:p>
        </p:txBody>
      </p:sp>
      <p:sp>
        <p:nvSpPr>
          <p:cNvPr id="6" name="TextBox 5"/>
          <p:cNvSpPr txBox="1"/>
          <p:nvPr/>
        </p:nvSpPr>
        <p:spPr>
          <a:xfrm>
            <a:off x="395536" y="1484784"/>
            <a:ext cx="1800236"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1</a:t>
            </a:r>
            <a:r>
              <a:rPr lang="el-GR" sz="1400" b="1" baseline="30000" dirty="0" smtClean="0"/>
              <a:t>ο</a:t>
            </a:r>
            <a:r>
              <a:rPr lang="el-GR" sz="1400" b="1" dirty="0" smtClean="0"/>
              <a:t> </a:t>
            </a:r>
            <a:r>
              <a:rPr lang="el-GR" sz="1400" b="1" dirty="0" err="1" smtClean="0"/>
              <a:t>βραγχιακή</a:t>
            </a:r>
            <a:r>
              <a:rPr lang="el-GR" sz="1400" b="1" dirty="0" smtClean="0"/>
              <a:t> αύλακα</a:t>
            </a:r>
            <a:endParaRPr lang="el-GR" sz="1400" b="1" dirty="0"/>
          </a:p>
        </p:txBody>
      </p:sp>
      <p:sp>
        <p:nvSpPr>
          <p:cNvPr id="7" name="TextBox 6"/>
          <p:cNvSpPr txBox="1"/>
          <p:nvPr/>
        </p:nvSpPr>
        <p:spPr>
          <a:xfrm>
            <a:off x="395536" y="2114272"/>
            <a:ext cx="199471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άνω γναθιαία απόφυση</a:t>
            </a:r>
          </a:p>
          <a:p>
            <a:pPr algn="ctr"/>
            <a:r>
              <a:rPr lang="el-GR" sz="1400" b="1" dirty="0" smtClean="0"/>
              <a:t>(1</a:t>
            </a:r>
            <a:r>
              <a:rPr lang="el-GR" sz="1400" b="1" baseline="30000" dirty="0" smtClean="0"/>
              <a:t>ο</a:t>
            </a:r>
            <a:r>
              <a:rPr lang="el-GR" sz="1400" b="1" dirty="0" smtClean="0"/>
              <a:t> </a:t>
            </a:r>
            <a:r>
              <a:rPr lang="el-GR" sz="1400" b="1" dirty="0" err="1" smtClean="0"/>
              <a:t>βραγχιακό</a:t>
            </a:r>
            <a:r>
              <a:rPr lang="el-GR" sz="1400" b="1" dirty="0" smtClean="0"/>
              <a:t> τόξο)</a:t>
            </a:r>
          </a:p>
        </p:txBody>
      </p:sp>
      <p:sp>
        <p:nvSpPr>
          <p:cNvPr id="8" name="TextBox 7"/>
          <p:cNvSpPr txBox="1"/>
          <p:nvPr/>
        </p:nvSpPr>
        <p:spPr>
          <a:xfrm>
            <a:off x="395536" y="2780928"/>
            <a:ext cx="190097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Πλακοειδές του φακού</a:t>
            </a:r>
          </a:p>
        </p:txBody>
      </p:sp>
      <p:sp>
        <p:nvSpPr>
          <p:cNvPr id="9" name="TextBox 8"/>
          <p:cNvSpPr txBox="1"/>
          <p:nvPr/>
        </p:nvSpPr>
        <p:spPr>
          <a:xfrm>
            <a:off x="522844" y="3265239"/>
            <a:ext cx="1588833"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Ρινικό Πλακοειδές </a:t>
            </a:r>
          </a:p>
        </p:txBody>
      </p:sp>
      <p:sp>
        <p:nvSpPr>
          <p:cNvPr id="10" name="TextBox 9"/>
          <p:cNvSpPr txBox="1"/>
          <p:nvPr/>
        </p:nvSpPr>
        <p:spPr>
          <a:xfrm>
            <a:off x="6392807" y="1393031"/>
            <a:ext cx="1419492"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err="1" smtClean="0"/>
              <a:t>Ωτικό</a:t>
            </a:r>
            <a:r>
              <a:rPr lang="el-GR" sz="1400" b="1" dirty="0" smtClean="0"/>
              <a:t> </a:t>
            </a:r>
            <a:r>
              <a:rPr lang="el-GR" sz="1400" b="1" dirty="0" err="1" smtClean="0"/>
              <a:t>εντύπωμα</a:t>
            </a:r>
            <a:endParaRPr lang="el-GR" sz="1400" b="1" dirty="0"/>
          </a:p>
        </p:txBody>
      </p:sp>
      <p:sp>
        <p:nvSpPr>
          <p:cNvPr id="11" name="TextBox 10"/>
          <p:cNvSpPr txBox="1"/>
          <p:nvPr/>
        </p:nvSpPr>
        <p:spPr>
          <a:xfrm>
            <a:off x="6335294" y="1825079"/>
            <a:ext cx="1873976"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2</a:t>
            </a:r>
            <a:r>
              <a:rPr lang="el-GR" sz="1400" b="1" baseline="30000" dirty="0" smtClean="0"/>
              <a:t>η</a:t>
            </a:r>
            <a:r>
              <a:rPr lang="el-GR" sz="1400" b="1" dirty="0" smtClean="0"/>
              <a:t>  </a:t>
            </a:r>
            <a:r>
              <a:rPr lang="el-GR" sz="1400" b="1" dirty="0" err="1" smtClean="0"/>
              <a:t>βραγχιακή</a:t>
            </a:r>
            <a:r>
              <a:rPr lang="el-GR" sz="1400" b="1" dirty="0" smtClean="0"/>
              <a:t> αύλακα</a:t>
            </a:r>
            <a:endParaRPr lang="el-GR" sz="1400" b="1" dirty="0"/>
          </a:p>
        </p:txBody>
      </p:sp>
      <p:sp>
        <p:nvSpPr>
          <p:cNvPr id="12" name="TextBox 11"/>
          <p:cNvSpPr txBox="1"/>
          <p:nvPr/>
        </p:nvSpPr>
        <p:spPr>
          <a:xfrm>
            <a:off x="6372200" y="2257127"/>
            <a:ext cx="216000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1</a:t>
            </a:r>
            <a:r>
              <a:rPr lang="el-GR" sz="1400" b="1" baseline="30000" dirty="0" smtClean="0"/>
              <a:t>ο</a:t>
            </a:r>
            <a:r>
              <a:rPr lang="el-GR" sz="1400" b="1" dirty="0" smtClean="0"/>
              <a:t>  ινιακό </a:t>
            </a:r>
            <a:r>
              <a:rPr lang="el-GR" sz="1400" b="1" dirty="0" err="1" smtClean="0"/>
              <a:t>μυοτόμιο</a:t>
            </a:r>
            <a:endParaRPr lang="el-GR" sz="1400" b="1" dirty="0"/>
          </a:p>
        </p:txBody>
      </p:sp>
      <p:sp>
        <p:nvSpPr>
          <p:cNvPr id="13" name="TextBox 12"/>
          <p:cNvSpPr txBox="1"/>
          <p:nvPr/>
        </p:nvSpPr>
        <p:spPr>
          <a:xfrm>
            <a:off x="6195325" y="3409255"/>
            <a:ext cx="2265107"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3</a:t>
            </a:r>
            <a:r>
              <a:rPr lang="el-GR" sz="1400" b="1" baseline="30000" dirty="0" smtClean="0"/>
              <a:t>η </a:t>
            </a:r>
            <a:r>
              <a:rPr lang="el-GR" sz="1400" b="1" dirty="0" smtClean="0"/>
              <a:t>&amp; 4</a:t>
            </a:r>
            <a:r>
              <a:rPr lang="el-GR" sz="1400" b="1" baseline="30000" dirty="0" smtClean="0"/>
              <a:t>η</a:t>
            </a:r>
            <a:r>
              <a:rPr lang="el-GR" sz="1400" b="1" dirty="0" smtClean="0"/>
              <a:t>   </a:t>
            </a:r>
            <a:r>
              <a:rPr lang="el-GR" sz="1400" b="1" dirty="0" err="1" smtClean="0"/>
              <a:t>βραγχιακή</a:t>
            </a:r>
            <a:r>
              <a:rPr lang="el-GR" sz="1400" b="1" dirty="0" smtClean="0"/>
              <a:t> αύλακα</a:t>
            </a:r>
            <a:endParaRPr lang="el-GR" sz="1400" b="1" dirty="0"/>
          </a:p>
        </p:txBody>
      </p:sp>
      <p:sp>
        <p:nvSpPr>
          <p:cNvPr id="14" name="TextBox 13"/>
          <p:cNvSpPr txBox="1"/>
          <p:nvPr/>
        </p:nvSpPr>
        <p:spPr>
          <a:xfrm>
            <a:off x="6372200" y="3841303"/>
            <a:ext cx="1546194"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a:t>4</a:t>
            </a:r>
            <a:r>
              <a:rPr lang="el-GR" sz="1400" b="1" baseline="30000" dirty="0" smtClean="0"/>
              <a:t>ο</a:t>
            </a:r>
            <a:r>
              <a:rPr lang="el-GR" sz="1400" b="1" dirty="0" smtClean="0"/>
              <a:t> </a:t>
            </a:r>
            <a:r>
              <a:rPr lang="el-GR" sz="1400" b="1" dirty="0" err="1" smtClean="0"/>
              <a:t>βραγχιακό</a:t>
            </a:r>
            <a:r>
              <a:rPr lang="el-GR" sz="1400" b="1" dirty="0" smtClean="0"/>
              <a:t> τόξο</a:t>
            </a:r>
            <a:endParaRPr lang="el-GR" sz="1400" b="1" dirty="0"/>
          </a:p>
        </p:txBody>
      </p:sp>
      <p:sp>
        <p:nvSpPr>
          <p:cNvPr id="15" name="TextBox 14"/>
          <p:cNvSpPr txBox="1"/>
          <p:nvPr/>
        </p:nvSpPr>
        <p:spPr>
          <a:xfrm>
            <a:off x="6372201" y="4221088"/>
            <a:ext cx="1546193"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3</a:t>
            </a:r>
            <a:r>
              <a:rPr lang="el-GR" sz="1400" b="1" baseline="30000" dirty="0" smtClean="0"/>
              <a:t>ο</a:t>
            </a:r>
            <a:r>
              <a:rPr lang="el-GR" sz="1400" b="1" dirty="0" smtClean="0"/>
              <a:t> </a:t>
            </a:r>
            <a:r>
              <a:rPr lang="el-GR" sz="1400" b="1" dirty="0" err="1" smtClean="0"/>
              <a:t>βραγχιακό</a:t>
            </a:r>
            <a:r>
              <a:rPr lang="el-GR" sz="1400" b="1" dirty="0" smtClean="0"/>
              <a:t> τόξο</a:t>
            </a:r>
            <a:endParaRPr lang="el-GR" sz="1400" b="1" dirty="0"/>
          </a:p>
        </p:txBody>
      </p:sp>
      <p:sp>
        <p:nvSpPr>
          <p:cNvPr id="16" name="TextBox 15"/>
          <p:cNvSpPr txBox="1"/>
          <p:nvPr/>
        </p:nvSpPr>
        <p:spPr>
          <a:xfrm>
            <a:off x="6372200" y="4581128"/>
            <a:ext cx="1546193"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a:t>2</a:t>
            </a:r>
            <a:r>
              <a:rPr lang="el-GR" sz="1400" b="1" baseline="30000" dirty="0" smtClean="0"/>
              <a:t>ο</a:t>
            </a:r>
            <a:r>
              <a:rPr lang="el-GR" sz="1400" b="1" dirty="0" smtClean="0"/>
              <a:t> </a:t>
            </a:r>
            <a:r>
              <a:rPr lang="el-GR" sz="1400" b="1" dirty="0" err="1" smtClean="0"/>
              <a:t>βραγχιακό</a:t>
            </a:r>
            <a:r>
              <a:rPr lang="el-GR" sz="1400" b="1" dirty="0" smtClean="0"/>
              <a:t> τόξο</a:t>
            </a:r>
            <a:endParaRPr lang="el-GR" sz="1400" b="1" dirty="0"/>
          </a:p>
        </p:txBody>
      </p:sp>
      <p:sp>
        <p:nvSpPr>
          <p:cNvPr id="17" name="TextBox 16"/>
          <p:cNvSpPr txBox="1"/>
          <p:nvPr/>
        </p:nvSpPr>
        <p:spPr>
          <a:xfrm>
            <a:off x="6372199" y="4941168"/>
            <a:ext cx="187200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1</a:t>
            </a:r>
            <a:r>
              <a:rPr lang="el-GR" sz="1400" b="1" baseline="30000" dirty="0" smtClean="0"/>
              <a:t>ο</a:t>
            </a:r>
            <a:r>
              <a:rPr lang="el-GR" sz="1400" b="1" dirty="0" smtClean="0"/>
              <a:t> </a:t>
            </a:r>
            <a:r>
              <a:rPr lang="el-GR" sz="1400" b="1" dirty="0" err="1" smtClean="0"/>
              <a:t>βραγχιακό</a:t>
            </a:r>
            <a:r>
              <a:rPr lang="el-GR" sz="1400" b="1" dirty="0" smtClean="0"/>
              <a:t> τόξο</a:t>
            </a:r>
            <a:endParaRPr lang="el-GR" sz="1400" b="1" dirty="0"/>
          </a:p>
        </p:txBody>
      </p:sp>
      <p:cxnSp>
        <p:nvCxnSpPr>
          <p:cNvPr id="20" name="Straight Connector 19"/>
          <p:cNvCxnSpPr/>
          <p:nvPr/>
        </p:nvCxnSpPr>
        <p:spPr>
          <a:xfrm>
            <a:off x="2195772" y="1792561"/>
            <a:ext cx="1656148" cy="1194518"/>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90249" y="2389820"/>
            <a:ext cx="1101631" cy="443371"/>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9" idx="3"/>
          </p:cNvCxnSpPr>
          <p:nvPr/>
        </p:nvCxnSpPr>
        <p:spPr>
          <a:xfrm flipV="1">
            <a:off x="2111677" y="3419127"/>
            <a:ext cx="1020163" cy="1"/>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2319211" y="2934816"/>
            <a:ext cx="621853" cy="153889"/>
          </a:xfrm>
          <a:prstGeom prst="line">
            <a:avLst/>
          </a:prstGeom>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674251" y="4273351"/>
            <a:ext cx="159082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1400" b="1" dirty="0" smtClean="0"/>
              <a:t>Καρδιακό </a:t>
            </a:r>
            <a:r>
              <a:rPr lang="el-GR" sz="1400" b="1" dirty="0"/>
              <a:t>ό</a:t>
            </a:r>
            <a:r>
              <a:rPr lang="el-GR" sz="1400" b="1" dirty="0" smtClean="0"/>
              <a:t>γκωμα </a:t>
            </a:r>
          </a:p>
        </p:txBody>
      </p:sp>
      <p:cxnSp>
        <p:nvCxnSpPr>
          <p:cNvPr id="30" name="Straight Connector 29"/>
          <p:cNvCxnSpPr/>
          <p:nvPr/>
        </p:nvCxnSpPr>
        <p:spPr>
          <a:xfrm>
            <a:off x="2265071" y="4427239"/>
            <a:ext cx="1010785" cy="0"/>
          </a:xfrm>
          <a:prstGeom prst="line">
            <a:avLst/>
          </a:prstGeom>
        </p:spPr>
        <p:style>
          <a:lnRef idx="2">
            <a:schemeClr val="dk1"/>
          </a:lnRef>
          <a:fillRef idx="0">
            <a:schemeClr val="dk1"/>
          </a:fillRef>
          <a:effectRef idx="1">
            <a:schemeClr val="dk1"/>
          </a:effectRef>
          <a:fontRef idx="minor">
            <a:schemeClr val="tx1"/>
          </a:fontRef>
        </p:style>
      </p:cxnSp>
      <p:sp>
        <p:nvSpPr>
          <p:cNvPr id="1024" name="Freeform 1023"/>
          <p:cNvSpPr/>
          <p:nvPr/>
        </p:nvSpPr>
        <p:spPr>
          <a:xfrm>
            <a:off x="2302362" y="3203037"/>
            <a:ext cx="1126435" cy="703843"/>
          </a:xfrm>
          <a:custGeom>
            <a:avLst/>
            <a:gdLst>
              <a:gd name="connsiteX0" fmla="*/ 0 w 1126435"/>
              <a:gd name="connsiteY0" fmla="*/ 689113 h 705439"/>
              <a:gd name="connsiteX1" fmla="*/ 371061 w 1126435"/>
              <a:gd name="connsiteY1" fmla="*/ 689113 h 705439"/>
              <a:gd name="connsiteX2" fmla="*/ 728870 w 1126435"/>
              <a:gd name="connsiteY2" fmla="*/ 702365 h 705439"/>
              <a:gd name="connsiteX3" fmla="*/ 861392 w 1126435"/>
              <a:gd name="connsiteY3" fmla="*/ 622852 h 705439"/>
              <a:gd name="connsiteX4" fmla="*/ 980661 w 1126435"/>
              <a:gd name="connsiteY4" fmla="*/ 556591 h 705439"/>
              <a:gd name="connsiteX5" fmla="*/ 1060174 w 1126435"/>
              <a:gd name="connsiteY5" fmla="*/ 265043 h 705439"/>
              <a:gd name="connsiteX6" fmla="*/ 1126435 w 1126435"/>
              <a:gd name="connsiteY6" fmla="*/ 0 h 705439"/>
              <a:gd name="connsiteX0" fmla="*/ 0 w 1126435"/>
              <a:gd name="connsiteY0" fmla="*/ 689113 h 703843"/>
              <a:gd name="connsiteX1" fmla="*/ 371061 w 1126435"/>
              <a:gd name="connsiteY1" fmla="*/ 689113 h 703843"/>
              <a:gd name="connsiteX2" fmla="*/ 728870 w 1126435"/>
              <a:gd name="connsiteY2" fmla="*/ 702365 h 703843"/>
              <a:gd name="connsiteX3" fmla="*/ 901148 w 1126435"/>
              <a:gd name="connsiteY3" fmla="*/ 649357 h 703843"/>
              <a:gd name="connsiteX4" fmla="*/ 980661 w 1126435"/>
              <a:gd name="connsiteY4" fmla="*/ 556591 h 703843"/>
              <a:gd name="connsiteX5" fmla="*/ 1060174 w 1126435"/>
              <a:gd name="connsiteY5" fmla="*/ 265043 h 703843"/>
              <a:gd name="connsiteX6" fmla="*/ 1126435 w 1126435"/>
              <a:gd name="connsiteY6" fmla="*/ 0 h 70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435" h="703843">
                <a:moveTo>
                  <a:pt x="0" y="689113"/>
                </a:moveTo>
                <a:lnTo>
                  <a:pt x="371061" y="689113"/>
                </a:lnTo>
                <a:cubicBezTo>
                  <a:pt x="492539" y="691322"/>
                  <a:pt x="640522" y="708991"/>
                  <a:pt x="728870" y="702365"/>
                </a:cubicBezTo>
                <a:cubicBezTo>
                  <a:pt x="817218" y="695739"/>
                  <a:pt x="859183" y="673653"/>
                  <a:pt x="901148" y="649357"/>
                </a:cubicBezTo>
                <a:cubicBezTo>
                  <a:pt x="943113" y="625061"/>
                  <a:pt x="954157" y="620643"/>
                  <a:pt x="980661" y="556591"/>
                </a:cubicBezTo>
                <a:cubicBezTo>
                  <a:pt x="1007165" y="492539"/>
                  <a:pt x="1035878" y="357808"/>
                  <a:pt x="1060174" y="265043"/>
                </a:cubicBezTo>
                <a:cubicBezTo>
                  <a:pt x="1084470" y="172278"/>
                  <a:pt x="1105452" y="86139"/>
                  <a:pt x="1126435" y="0"/>
                </a:cubicBezTo>
              </a:path>
            </a:pathLst>
          </a:cu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l-GR"/>
          </a:p>
        </p:txBody>
      </p:sp>
      <p:cxnSp>
        <p:nvCxnSpPr>
          <p:cNvPr id="1027" name="Straight Connector 1026"/>
          <p:cNvCxnSpPr>
            <a:stCxn id="10" idx="1"/>
          </p:cNvCxnSpPr>
          <p:nvPr/>
        </p:nvCxnSpPr>
        <p:spPr>
          <a:xfrm flipH="1">
            <a:off x="4436595" y="1546920"/>
            <a:ext cx="1956212" cy="328845"/>
          </a:xfrm>
          <a:prstGeom prst="line">
            <a:avLst/>
          </a:prstGeom>
        </p:spPr>
        <p:style>
          <a:lnRef idx="1">
            <a:schemeClr val="dk1"/>
          </a:lnRef>
          <a:fillRef idx="0">
            <a:schemeClr val="dk1"/>
          </a:fillRef>
          <a:effectRef idx="0">
            <a:schemeClr val="dk1"/>
          </a:effectRef>
          <a:fontRef idx="minor">
            <a:schemeClr val="tx1"/>
          </a:fontRef>
        </p:style>
      </p:cxnSp>
      <p:cxnSp>
        <p:nvCxnSpPr>
          <p:cNvPr id="1031" name="Straight Connector 1030"/>
          <p:cNvCxnSpPr>
            <a:stCxn id="11" idx="1"/>
          </p:cNvCxnSpPr>
          <p:nvPr/>
        </p:nvCxnSpPr>
        <p:spPr>
          <a:xfrm flipH="1">
            <a:off x="4283968" y="1978968"/>
            <a:ext cx="2051326" cy="955848"/>
          </a:xfrm>
          <a:prstGeom prst="line">
            <a:avLst/>
          </a:prstGeom>
        </p:spPr>
        <p:style>
          <a:lnRef idx="2">
            <a:schemeClr val="dk1"/>
          </a:lnRef>
          <a:fillRef idx="0">
            <a:schemeClr val="dk1"/>
          </a:fillRef>
          <a:effectRef idx="1">
            <a:schemeClr val="dk1"/>
          </a:effectRef>
          <a:fontRef idx="minor">
            <a:schemeClr val="tx1"/>
          </a:fontRef>
        </p:style>
      </p:cxnSp>
      <p:cxnSp>
        <p:nvCxnSpPr>
          <p:cNvPr id="1033" name="Straight Connector 1032"/>
          <p:cNvCxnSpPr>
            <a:stCxn id="12" idx="1"/>
          </p:cNvCxnSpPr>
          <p:nvPr/>
        </p:nvCxnSpPr>
        <p:spPr>
          <a:xfrm flipH="1">
            <a:off x="5508104" y="2411016"/>
            <a:ext cx="864096" cy="226476"/>
          </a:xfrm>
          <a:prstGeom prst="line">
            <a:avLst/>
          </a:prstGeom>
        </p:spPr>
        <p:style>
          <a:lnRef idx="1">
            <a:schemeClr val="dk1"/>
          </a:lnRef>
          <a:fillRef idx="0">
            <a:schemeClr val="dk1"/>
          </a:fillRef>
          <a:effectRef idx="0">
            <a:schemeClr val="dk1"/>
          </a:effectRef>
          <a:fontRef idx="minor">
            <a:schemeClr val="tx1"/>
          </a:fontRef>
        </p:style>
      </p:cxnSp>
      <p:cxnSp>
        <p:nvCxnSpPr>
          <p:cNvPr id="1035" name="Straight Connector 1034"/>
          <p:cNvCxnSpPr>
            <a:stCxn id="13" idx="1"/>
          </p:cNvCxnSpPr>
          <p:nvPr/>
        </p:nvCxnSpPr>
        <p:spPr>
          <a:xfrm flipH="1" flipV="1">
            <a:off x="4644008" y="2934816"/>
            <a:ext cx="1551317" cy="628328"/>
          </a:xfrm>
          <a:prstGeom prst="line">
            <a:avLst/>
          </a:prstGeom>
        </p:spPr>
        <p:style>
          <a:lnRef idx="2">
            <a:schemeClr val="dk1"/>
          </a:lnRef>
          <a:fillRef idx="0">
            <a:schemeClr val="dk1"/>
          </a:fillRef>
          <a:effectRef idx="1">
            <a:schemeClr val="dk1"/>
          </a:effectRef>
          <a:fontRef idx="minor">
            <a:schemeClr val="tx1"/>
          </a:fontRef>
        </p:style>
      </p:cxnSp>
      <p:cxnSp>
        <p:nvCxnSpPr>
          <p:cNvPr id="1037" name="Straight Connector 1036"/>
          <p:cNvCxnSpPr>
            <a:stCxn id="14" idx="1"/>
          </p:cNvCxnSpPr>
          <p:nvPr/>
        </p:nvCxnSpPr>
        <p:spPr>
          <a:xfrm flipH="1" flipV="1">
            <a:off x="4644008" y="3203037"/>
            <a:ext cx="1728192" cy="792155"/>
          </a:xfrm>
          <a:prstGeom prst="line">
            <a:avLst/>
          </a:prstGeom>
        </p:spPr>
        <p:style>
          <a:lnRef idx="2">
            <a:schemeClr val="dk1"/>
          </a:lnRef>
          <a:fillRef idx="0">
            <a:schemeClr val="dk1"/>
          </a:fillRef>
          <a:effectRef idx="1">
            <a:schemeClr val="dk1"/>
          </a:effectRef>
          <a:fontRef idx="minor">
            <a:schemeClr val="tx1"/>
          </a:fontRef>
        </p:style>
      </p:cxnSp>
      <p:cxnSp>
        <p:nvCxnSpPr>
          <p:cNvPr id="1039" name="Straight Connector 1038"/>
          <p:cNvCxnSpPr/>
          <p:nvPr/>
        </p:nvCxnSpPr>
        <p:spPr>
          <a:xfrm flipH="1" flipV="1">
            <a:off x="4436595" y="3203037"/>
            <a:ext cx="1898699" cy="1171939"/>
          </a:xfrm>
          <a:prstGeom prst="line">
            <a:avLst/>
          </a:prstGeom>
        </p:spPr>
        <p:style>
          <a:lnRef idx="2">
            <a:schemeClr val="dk1"/>
          </a:lnRef>
          <a:fillRef idx="0">
            <a:schemeClr val="dk1"/>
          </a:fillRef>
          <a:effectRef idx="1">
            <a:schemeClr val="dk1"/>
          </a:effectRef>
          <a:fontRef idx="minor">
            <a:schemeClr val="tx1"/>
          </a:fontRef>
        </p:style>
      </p:cxnSp>
      <p:cxnSp>
        <p:nvCxnSpPr>
          <p:cNvPr id="1041" name="Straight Connector 1040"/>
          <p:cNvCxnSpPr/>
          <p:nvPr/>
        </p:nvCxnSpPr>
        <p:spPr>
          <a:xfrm flipH="1" flipV="1">
            <a:off x="4139952" y="3203037"/>
            <a:ext cx="2195342" cy="1531979"/>
          </a:xfrm>
          <a:prstGeom prst="line">
            <a:avLst/>
          </a:prstGeom>
        </p:spPr>
        <p:style>
          <a:lnRef idx="2">
            <a:schemeClr val="dk1"/>
          </a:lnRef>
          <a:fillRef idx="0">
            <a:schemeClr val="dk1"/>
          </a:fillRef>
          <a:effectRef idx="1">
            <a:schemeClr val="dk1"/>
          </a:effectRef>
          <a:fontRef idx="minor">
            <a:schemeClr val="tx1"/>
          </a:fontRef>
        </p:style>
      </p:cxnSp>
      <p:cxnSp>
        <p:nvCxnSpPr>
          <p:cNvPr id="1043" name="Straight Connector 1042"/>
          <p:cNvCxnSpPr/>
          <p:nvPr/>
        </p:nvCxnSpPr>
        <p:spPr>
          <a:xfrm flipH="1" flipV="1">
            <a:off x="3707904" y="3248980"/>
            <a:ext cx="2627390" cy="1846076"/>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336319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smtClean="0">
                <a:solidFill>
                  <a:schemeClr val="tx2"/>
                </a:solidFill>
              </a:rPr>
              <a:t>ΑΝΑΠΤΥΞΗ ΠΡΟΣΩΠΟΥ</a:t>
            </a:r>
            <a:endParaRPr lang="el-GR" sz="3600" b="1" dirty="0">
              <a:solidFill>
                <a:schemeClr val="tx2"/>
              </a:solidFill>
            </a:endParaRPr>
          </a:p>
        </p:txBody>
      </p:sp>
      <p:sp>
        <p:nvSpPr>
          <p:cNvPr id="3" name="Content Placeholder 2"/>
          <p:cNvSpPr>
            <a:spLocks noGrp="1"/>
          </p:cNvSpPr>
          <p:nvPr>
            <p:ph idx="1"/>
          </p:nvPr>
        </p:nvSpPr>
        <p:spPr>
          <a:xfrm>
            <a:off x="395536" y="1556792"/>
            <a:ext cx="8229600" cy="4525963"/>
          </a:xfrm>
        </p:spPr>
        <p:txBody>
          <a:bodyPr>
            <a:normAutofit/>
          </a:bodyPr>
          <a:lstStyle/>
          <a:p>
            <a:r>
              <a:rPr lang="el-GR" sz="2400" b="1" dirty="0" smtClean="0"/>
              <a:t>Η ανάπτυξη του προσώπου συμβαίνει  κυρίως την 4-8 εβδομάδα</a:t>
            </a:r>
            <a:r>
              <a:rPr lang="el-GR" sz="2400" dirty="0" smtClean="0"/>
              <a:t>.</a:t>
            </a:r>
          </a:p>
          <a:p>
            <a:r>
              <a:rPr lang="el-GR" sz="2400" dirty="0" smtClean="0"/>
              <a:t>Η κάτω γνάθος αναπτύσσεται πρώτα την 4 εβδομάδα.</a:t>
            </a:r>
          </a:p>
          <a:p>
            <a:r>
              <a:rPr lang="el-GR" sz="2400" dirty="0" smtClean="0"/>
              <a:t>Οι αναλογίες του πρόσωπου αναπτύσσονται κατά την διάρκεια του εμβρυικού σταδίου (9 εβδομάδα κύησης).</a:t>
            </a:r>
            <a:endParaRPr lang="en-GB" sz="2400" dirty="0" smtClean="0"/>
          </a:p>
          <a:p>
            <a:endParaRPr lang="el-GR" sz="2400" dirty="0" smtClean="0"/>
          </a:p>
          <a:p>
            <a:r>
              <a:rPr lang="el-GR" sz="2400" dirty="0" smtClean="0"/>
              <a:t>Κατά την διάρκεια βρεφικής και παιδικής ηλικίας, μετά την ανάπτυξη δοντιών και των παραρρινίων κόλπων,  ο σκελετός του προσώπου αυξάνει σε μέγεθος και συμβάλλει στην διαμόρφωση του τελικού σχήματος  του προσώπου.</a:t>
            </a:r>
          </a:p>
        </p:txBody>
      </p:sp>
    </p:spTree>
    <p:extLst>
      <p:ext uri="{BB962C8B-B14F-4D97-AF65-F5344CB8AC3E}">
        <p14:creationId xmlns:p14="http://schemas.microsoft.com/office/powerpoint/2010/main" val="546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795" y="1105848"/>
            <a:ext cx="8845050" cy="830997"/>
          </a:xfrm>
          <a:prstGeom prst="rect">
            <a:avLst/>
          </a:prstGeom>
          <a:noFill/>
        </p:spPr>
        <p:txBody>
          <a:bodyPr wrap="none" rtlCol="0">
            <a:spAutoFit/>
          </a:bodyPr>
          <a:lstStyle/>
          <a:p>
            <a:r>
              <a:rPr lang="el-GR" sz="2400" dirty="0" smtClean="0"/>
              <a:t>Οι πέντε καταβολές του προσώπου αρχίζουν να εμφανίζονται</a:t>
            </a:r>
          </a:p>
          <a:p>
            <a:r>
              <a:rPr lang="el-GR" sz="2400" dirty="0" smtClean="0"/>
              <a:t>γύρω από την αρχέγονη στοματική κοιλότητα νωρίς την 4</a:t>
            </a:r>
            <a:r>
              <a:rPr lang="el-GR" sz="2400" baseline="30000" dirty="0" smtClean="0"/>
              <a:t>η</a:t>
            </a:r>
            <a:r>
              <a:rPr lang="el-GR" sz="2400" dirty="0" smtClean="0"/>
              <a:t> εβδομάδα</a:t>
            </a:r>
            <a:endParaRPr lang="el-GR" sz="2400" dirty="0"/>
          </a:p>
        </p:txBody>
      </p:sp>
      <p:sp>
        <p:nvSpPr>
          <p:cNvPr id="20" name="Title 19"/>
          <p:cNvSpPr>
            <a:spLocks noGrp="1"/>
          </p:cNvSpPr>
          <p:nvPr>
            <p:ph type="title"/>
          </p:nvPr>
        </p:nvSpPr>
        <p:spPr>
          <a:xfrm>
            <a:off x="457200" y="116632"/>
            <a:ext cx="8229600" cy="1143000"/>
          </a:xfrm>
        </p:spPr>
        <p:txBody>
          <a:bodyPr anchor="t">
            <a:normAutofit/>
          </a:bodyPr>
          <a:lstStyle/>
          <a:p>
            <a:r>
              <a:rPr lang="el-GR" sz="3600" b="1" dirty="0" smtClean="0">
                <a:solidFill>
                  <a:schemeClr val="tx2"/>
                </a:solidFill>
              </a:rPr>
              <a:t>ΑΝΑΠΤΥΞΗ ΠΡΟΣΩΠΟΥ</a:t>
            </a:r>
            <a:endParaRPr lang="el-GR" sz="3600" b="1" dirty="0">
              <a:solidFill>
                <a:schemeClr val="tx2"/>
              </a:solidFill>
            </a:endParaRPr>
          </a:p>
        </p:txBody>
      </p:sp>
      <p:grpSp>
        <p:nvGrpSpPr>
          <p:cNvPr id="13" name="Group 12"/>
          <p:cNvGrpSpPr/>
          <p:nvPr/>
        </p:nvGrpSpPr>
        <p:grpSpPr>
          <a:xfrm>
            <a:off x="997083" y="2409825"/>
            <a:ext cx="7607365" cy="3620755"/>
            <a:chOff x="997083" y="2409825"/>
            <a:chExt cx="7607365" cy="3620755"/>
          </a:xfrm>
        </p:grpSpPr>
        <p:grpSp>
          <p:nvGrpSpPr>
            <p:cNvPr id="4" name="Group 3"/>
            <p:cNvGrpSpPr/>
            <p:nvPr/>
          </p:nvGrpSpPr>
          <p:grpSpPr>
            <a:xfrm>
              <a:off x="997083" y="2409825"/>
              <a:ext cx="7586369" cy="3620755"/>
              <a:chOff x="997083" y="2409825"/>
              <a:chExt cx="7586369" cy="3620755"/>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03" y="2409825"/>
                <a:ext cx="3876224" cy="29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7083" y="5661248"/>
                <a:ext cx="177471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b="1" dirty="0" smtClean="0"/>
                  <a:t>Αρχέγονο στόμα</a:t>
                </a:r>
                <a:endParaRPr lang="el-GR" b="1" dirty="0"/>
              </a:p>
            </p:txBody>
          </p:sp>
          <p:cxnSp>
            <p:nvCxnSpPr>
              <p:cNvPr id="5" name="Straight Arrow Connector 4"/>
              <p:cNvCxnSpPr/>
              <p:nvPr/>
            </p:nvCxnSpPr>
            <p:spPr>
              <a:xfrm flipV="1">
                <a:off x="1813600" y="3789040"/>
                <a:ext cx="1102216" cy="187220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957523" y="2492896"/>
                <a:ext cx="3625929" cy="369332"/>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l-GR" b="1" dirty="0" err="1" smtClean="0"/>
                  <a:t>Μετωπορινική</a:t>
                </a:r>
                <a:r>
                  <a:rPr lang="el-GR" b="1" dirty="0" smtClean="0"/>
                  <a:t> απόφυση ή έπαρμα </a:t>
                </a:r>
                <a:endParaRPr lang="el-GR" b="1" dirty="0"/>
              </a:p>
            </p:txBody>
          </p:sp>
          <p:sp>
            <p:nvSpPr>
              <p:cNvPr id="10" name="TextBox 9"/>
              <p:cNvSpPr txBox="1"/>
              <p:nvPr/>
            </p:nvSpPr>
            <p:spPr>
              <a:xfrm>
                <a:off x="5056665" y="3275692"/>
                <a:ext cx="2467663"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l-GR" b="1" dirty="0" smtClean="0"/>
                  <a:t>Άνω γναθική απόφυση </a:t>
                </a:r>
                <a:endParaRPr lang="el-GR" b="1" dirty="0"/>
              </a:p>
            </p:txBody>
          </p:sp>
          <p:sp>
            <p:nvSpPr>
              <p:cNvPr id="11" name="TextBox 10"/>
              <p:cNvSpPr txBox="1"/>
              <p:nvPr/>
            </p:nvSpPr>
            <p:spPr>
              <a:xfrm>
                <a:off x="5066029" y="4643844"/>
                <a:ext cx="2602315"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l-GR" b="1" dirty="0" smtClean="0"/>
                  <a:t>Κάτω γναθική απόφυση </a:t>
                </a:r>
                <a:endParaRPr lang="el-GR" b="1" dirty="0"/>
              </a:p>
            </p:txBody>
          </p:sp>
          <p:cxnSp>
            <p:nvCxnSpPr>
              <p:cNvPr id="12" name="Straight Arrow Connector 11"/>
              <p:cNvCxnSpPr>
                <a:stCxn id="9" idx="1"/>
              </p:cNvCxnSpPr>
              <p:nvPr/>
            </p:nvCxnSpPr>
            <p:spPr>
              <a:xfrm flipH="1">
                <a:off x="3053715" y="2677562"/>
                <a:ext cx="1903808" cy="4572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7" name="Straight Arrow Connector 16"/>
              <p:cNvCxnSpPr>
                <a:stCxn id="10" idx="1"/>
              </p:cNvCxnSpPr>
              <p:nvPr/>
            </p:nvCxnSpPr>
            <p:spPr>
              <a:xfrm flipH="1">
                <a:off x="4355976" y="3460358"/>
                <a:ext cx="700689"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9" name="Straight Arrow Connector 18"/>
              <p:cNvCxnSpPr/>
              <p:nvPr/>
            </p:nvCxnSpPr>
            <p:spPr>
              <a:xfrm flipH="1" flipV="1">
                <a:off x="3851920" y="4189730"/>
                <a:ext cx="1152000" cy="60742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
          <p:nvSpPr>
            <p:cNvPr id="7" name="Left-Up Arrow 6"/>
            <p:cNvSpPr/>
            <p:nvPr/>
          </p:nvSpPr>
          <p:spPr>
            <a:xfrm rot="18313009">
              <a:off x="7306661" y="3646556"/>
              <a:ext cx="966880" cy="958521"/>
            </a:xfrm>
            <a:prstGeom prst="leftUpArrow">
              <a:avLst>
                <a:gd name="adj1" fmla="val 5333"/>
                <a:gd name="adj2" fmla="val 25000"/>
                <a:gd name="adj3" fmla="val 25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dirty="0"/>
            </a:p>
          </p:txBody>
        </p:sp>
        <p:sp>
          <p:nvSpPr>
            <p:cNvPr id="8" name="TextBox 7"/>
            <p:cNvSpPr txBox="1"/>
            <p:nvPr/>
          </p:nvSpPr>
          <p:spPr>
            <a:xfrm>
              <a:off x="8173561" y="3238904"/>
              <a:ext cx="430887" cy="1659429"/>
            </a:xfrm>
            <a:prstGeom prst="rect">
              <a:avLst/>
            </a:prstGeom>
          </p:spPr>
          <p:style>
            <a:lnRef idx="1">
              <a:schemeClr val="dk1"/>
            </a:lnRef>
            <a:fillRef idx="2">
              <a:schemeClr val="dk1"/>
            </a:fillRef>
            <a:effectRef idx="1">
              <a:schemeClr val="dk1"/>
            </a:effectRef>
            <a:fontRef idx="minor">
              <a:schemeClr val="dk1"/>
            </a:fontRef>
          </p:style>
          <p:txBody>
            <a:bodyPr vert="vert" wrap="none" rtlCol="0">
              <a:spAutoFit/>
            </a:bodyPr>
            <a:lstStyle/>
            <a:p>
              <a:pPr algn="ctr"/>
              <a:r>
                <a:rPr lang="el-GR" sz="1600" b="1" dirty="0" smtClean="0"/>
                <a:t>1</a:t>
              </a:r>
              <a:r>
                <a:rPr lang="el-GR" sz="1600" b="1" baseline="30000" dirty="0" smtClean="0"/>
                <a:t>ο</a:t>
              </a:r>
              <a:r>
                <a:rPr lang="el-GR" sz="1600" b="1" dirty="0" smtClean="0"/>
                <a:t> </a:t>
              </a:r>
              <a:r>
                <a:rPr lang="el-GR" sz="1600" b="1" dirty="0" err="1" smtClean="0"/>
                <a:t>Βραγχιακό</a:t>
              </a:r>
              <a:r>
                <a:rPr lang="el-GR" sz="1600" b="1" dirty="0" smtClean="0"/>
                <a:t> τόξο</a:t>
              </a:r>
              <a:endParaRPr lang="el-GR" sz="1600" b="1" dirty="0"/>
            </a:p>
          </p:txBody>
        </p:sp>
      </p:grpSp>
    </p:spTree>
    <p:extLst>
      <p:ext uri="{BB962C8B-B14F-4D97-AF65-F5344CB8AC3E}">
        <p14:creationId xmlns:p14="http://schemas.microsoft.com/office/powerpoint/2010/main" val="24117643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544616"/>
          </a:xfrm>
        </p:spPr>
        <p:txBody>
          <a:bodyPr>
            <a:normAutofit/>
          </a:bodyPr>
          <a:lstStyle/>
          <a:p>
            <a:r>
              <a:rPr lang="el-GR" sz="2400" dirty="0" smtClean="0"/>
              <a:t>Το πρόσωπο αναπτύσσεται από 5 καταβολές</a:t>
            </a:r>
          </a:p>
          <a:p>
            <a:pPr>
              <a:buFont typeface="Wingdings" panose="05000000000000000000" pitchFamily="2" charset="2"/>
              <a:buChar char="ü"/>
            </a:pPr>
            <a:r>
              <a:rPr lang="el-GR" sz="2400" b="1" dirty="0" smtClean="0">
                <a:solidFill>
                  <a:schemeClr val="tx2"/>
                </a:solidFill>
              </a:rPr>
              <a:t>Τη μονήρη μετωπορρινική απόφυση</a:t>
            </a:r>
            <a:r>
              <a:rPr lang="el-GR" sz="2400" dirty="0" smtClean="0"/>
              <a:t>. Αποτελεί το άνω όριο της στοματικής κοιλότητας, </a:t>
            </a:r>
            <a:r>
              <a:rPr lang="el-GR" sz="2400" b="1" dirty="0" smtClean="0"/>
              <a:t>σχηματίζει το μέτωπο, τη ράχη και τη κορυφή της μύτης.</a:t>
            </a:r>
          </a:p>
          <a:p>
            <a:pPr>
              <a:buFont typeface="Wingdings" panose="05000000000000000000" pitchFamily="2" charset="2"/>
              <a:buChar char="ü"/>
            </a:pPr>
            <a:r>
              <a:rPr lang="el-GR" sz="2400" b="1" dirty="0" smtClean="0">
                <a:solidFill>
                  <a:schemeClr val="tx2"/>
                </a:solidFill>
              </a:rPr>
              <a:t>Τις διφυείς </a:t>
            </a:r>
            <a:r>
              <a:rPr lang="el-GR" sz="2400" b="1" dirty="0">
                <a:solidFill>
                  <a:schemeClr val="tx2"/>
                </a:solidFill>
              </a:rPr>
              <a:t>ά</a:t>
            </a:r>
            <a:r>
              <a:rPr lang="el-GR" sz="2400" b="1" dirty="0" smtClean="0">
                <a:solidFill>
                  <a:schemeClr val="tx2"/>
                </a:solidFill>
              </a:rPr>
              <a:t>νω και κάτω γναθικές αποφύσεις </a:t>
            </a:r>
            <a:r>
              <a:rPr lang="el-GR" sz="2400" dirty="0" smtClean="0"/>
              <a:t>που καθορίζουν με την συνένωση τους </a:t>
            </a:r>
            <a:r>
              <a:rPr lang="el-GR" sz="2400" b="1" dirty="0" smtClean="0"/>
              <a:t>την ανάπτυξη και το μέγεθος της κάτω γνάθου, του </a:t>
            </a:r>
            <a:r>
              <a:rPr lang="el-GR" sz="2400" b="1" dirty="0"/>
              <a:t>ά</a:t>
            </a:r>
            <a:r>
              <a:rPr lang="el-GR" sz="2400" b="1" dirty="0" smtClean="0"/>
              <a:t>νω χείλους, της υπερώας και της μύτης.</a:t>
            </a:r>
          </a:p>
          <a:p>
            <a:pPr>
              <a:buFont typeface="Courier New" panose="02070309020205020404" pitchFamily="49" charset="0"/>
              <a:buChar char="o"/>
            </a:pPr>
            <a:r>
              <a:rPr lang="el-GR" sz="2400" dirty="0" smtClean="0"/>
              <a:t>Η συνένωση των  </a:t>
            </a:r>
            <a:r>
              <a:rPr lang="el-GR" sz="2400" dirty="0"/>
              <a:t>ά</a:t>
            </a:r>
            <a:r>
              <a:rPr lang="el-GR" sz="2400" dirty="0" smtClean="0"/>
              <a:t>νω γναθικών αποφύσεων παράγει την σκληρή και μαλθακή υπερώα </a:t>
            </a:r>
            <a:r>
              <a:rPr lang="el-GR" sz="2400" dirty="0"/>
              <a:t>(</a:t>
            </a:r>
            <a:r>
              <a:rPr lang="el-GR" sz="2400" dirty="0" smtClean="0"/>
              <a:t>δευτερογενής υπερώα), και τα πλάγια μέρη του άνω χείλους.</a:t>
            </a:r>
          </a:p>
          <a:p>
            <a:pPr>
              <a:buFont typeface="Courier New" panose="02070309020205020404" pitchFamily="49" charset="0"/>
              <a:buChar char="o"/>
            </a:pPr>
            <a:r>
              <a:rPr lang="el-GR" sz="2400" dirty="0" smtClean="0"/>
              <a:t>Οι κάτω γναθικές αποφύσεις την κάτω γνάθο και κάτω χείλος.</a:t>
            </a:r>
          </a:p>
          <a:p>
            <a:endParaRPr lang="el-GR" sz="2400" dirty="0" smtClean="0"/>
          </a:p>
          <a:p>
            <a:pPr marL="0" indent="0">
              <a:buNone/>
            </a:pPr>
            <a:endParaRPr lang="el-GR" sz="2400" dirty="0"/>
          </a:p>
        </p:txBody>
      </p:sp>
      <p:sp>
        <p:nvSpPr>
          <p:cNvPr id="4" name="Title 19"/>
          <p:cNvSpPr>
            <a:spLocks noGrp="1"/>
          </p:cNvSpPr>
          <p:nvPr>
            <p:ph type="title"/>
          </p:nvPr>
        </p:nvSpPr>
        <p:spPr/>
        <p:txBody>
          <a:bodyPr anchor="t">
            <a:normAutofit/>
          </a:bodyPr>
          <a:lstStyle/>
          <a:p>
            <a:r>
              <a:rPr lang="el-GR" sz="3600" b="1" dirty="0" smtClean="0">
                <a:solidFill>
                  <a:schemeClr val="tx2"/>
                </a:solidFill>
              </a:rPr>
              <a:t>ΑΝΑΠΤΥΞΗ ΠΡΟΣΩΠΟΥ</a:t>
            </a:r>
            <a:endParaRPr lang="el-GR" sz="3600" b="1" dirty="0">
              <a:solidFill>
                <a:schemeClr val="tx2"/>
              </a:solidFill>
            </a:endParaRPr>
          </a:p>
        </p:txBody>
      </p:sp>
    </p:spTree>
    <p:extLst>
      <p:ext uri="{BB962C8B-B14F-4D97-AF65-F5344CB8AC3E}">
        <p14:creationId xmlns:p14="http://schemas.microsoft.com/office/powerpoint/2010/main" val="261323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81" y="477000"/>
            <a:ext cx="7978038" cy="59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2384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333375"/>
            <a:ext cx="8523287"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3861048"/>
            <a:ext cx="3125599" cy="707886"/>
          </a:xfrm>
          <a:prstGeom prst="rect">
            <a:avLst/>
          </a:prstGeom>
          <a:noFill/>
        </p:spPr>
        <p:txBody>
          <a:bodyPr wrap="none" rtlCol="0">
            <a:spAutoFit/>
          </a:bodyPr>
          <a:lstStyle/>
          <a:p>
            <a:r>
              <a:rPr lang="el-GR" sz="2000" b="1" dirty="0">
                <a:solidFill>
                  <a:srgbClr val="C00000"/>
                </a:solidFill>
              </a:rPr>
              <a:t>Ά</a:t>
            </a:r>
            <a:r>
              <a:rPr lang="el-GR" sz="2000" b="1" dirty="0" smtClean="0">
                <a:solidFill>
                  <a:srgbClr val="C00000"/>
                </a:solidFill>
              </a:rPr>
              <a:t>νω γναθιαίες αποφύσεις</a:t>
            </a:r>
          </a:p>
          <a:p>
            <a:r>
              <a:rPr lang="el-GR" sz="2000" b="1" dirty="0" smtClean="0">
                <a:solidFill>
                  <a:srgbClr val="FFC000"/>
                </a:solidFill>
              </a:rPr>
              <a:t>Κάτω γναθιαίες αποφύσεις</a:t>
            </a:r>
            <a:endParaRPr lang="el-GR" sz="2000" b="1" dirty="0">
              <a:solidFill>
                <a:srgbClr val="FFC000"/>
              </a:solidFill>
            </a:endParaRPr>
          </a:p>
        </p:txBody>
      </p:sp>
      <p:cxnSp>
        <p:nvCxnSpPr>
          <p:cNvPr id="5" name="Straight Arrow Connector 4"/>
          <p:cNvCxnSpPr/>
          <p:nvPr/>
        </p:nvCxnSpPr>
        <p:spPr>
          <a:xfrm flipV="1">
            <a:off x="3779912" y="3789040"/>
            <a:ext cx="791294" cy="3600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flipV="1">
            <a:off x="3953183" y="4077072"/>
            <a:ext cx="762833" cy="36004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869446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Autofit/>
          </a:bodyPr>
          <a:lstStyle/>
          <a:p>
            <a:r>
              <a:rPr lang="el-GR" sz="2400" dirty="0" smtClean="0"/>
              <a:t>Στο τέλος της 4</a:t>
            </a:r>
            <a:r>
              <a:rPr lang="el-GR" sz="2400" baseline="30000" dirty="0" smtClean="0"/>
              <a:t>ης</a:t>
            </a:r>
            <a:r>
              <a:rPr lang="el-GR" sz="2400" dirty="0" smtClean="0"/>
              <a:t> εβδομάδας αμφοτερόπλευρες ωοειδείς παχύνσεις του </a:t>
            </a:r>
            <a:r>
              <a:rPr lang="el-GR" sz="2400" u="sng" dirty="0" smtClean="0"/>
              <a:t>επιφανειακού εξωδέρματος</a:t>
            </a:r>
            <a:r>
              <a:rPr lang="el-GR" sz="2400" dirty="0" smtClean="0"/>
              <a:t> αναπτύσσονται στη κάθε μεριά στο  κατώτερο τμήμα του </a:t>
            </a:r>
            <a:r>
              <a:rPr lang="el-GR" sz="2400" dirty="0" err="1" smtClean="0"/>
              <a:t>μετωπορινικού</a:t>
            </a:r>
            <a:r>
              <a:rPr lang="el-GR" sz="2400" dirty="0" smtClean="0"/>
              <a:t> επάρματος τα </a:t>
            </a:r>
            <a:r>
              <a:rPr lang="el-GR" sz="2400" b="1" dirty="0" smtClean="0"/>
              <a:t>ρινικά ή οσφρητικά πλακώδη</a:t>
            </a:r>
            <a:r>
              <a:rPr lang="el-GR" sz="2400" dirty="0" smtClean="0"/>
              <a:t>.</a:t>
            </a:r>
          </a:p>
        </p:txBody>
      </p:sp>
      <p:pic>
        <p:nvPicPr>
          <p:cNvPr id="9"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34155" y="1700808"/>
            <a:ext cx="2757250" cy="43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9"/>
          <p:cNvSpPr>
            <a:spLocks noGrp="1"/>
          </p:cNvSpPr>
          <p:nvPr>
            <p:ph type="title"/>
          </p:nvPr>
        </p:nvSpPr>
        <p:spPr/>
        <p:txBody>
          <a:bodyPr anchor="t">
            <a:normAutofit/>
          </a:bodyPr>
          <a:lstStyle/>
          <a:p>
            <a:r>
              <a:rPr lang="el-GR" sz="3600" b="1" dirty="0" smtClean="0">
                <a:solidFill>
                  <a:schemeClr val="tx2"/>
                </a:solidFill>
              </a:rPr>
              <a:t>ΑΝΑΠΤΥΞΗ ΠΡΟΣΩΠΟΥ</a:t>
            </a:r>
            <a:endParaRPr lang="el-GR" sz="3600" b="1" dirty="0">
              <a:solidFill>
                <a:schemeClr val="tx2"/>
              </a:solidFill>
            </a:endParaRPr>
          </a:p>
        </p:txBody>
      </p:sp>
    </p:spTree>
    <p:extLst>
      <p:ext uri="{BB962C8B-B14F-4D97-AF65-F5344CB8AC3E}">
        <p14:creationId xmlns:p14="http://schemas.microsoft.com/office/powerpoint/2010/main" val="32100674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1728192"/>
          </a:xfrm>
        </p:spPr>
        <p:txBody>
          <a:bodyPr>
            <a:noAutofit/>
          </a:bodyPr>
          <a:lstStyle/>
          <a:p>
            <a:r>
              <a:rPr lang="el-GR" sz="2200" dirty="0"/>
              <a:t>Μέσες και </a:t>
            </a:r>
            <a:r>
              <a:rPr lang="el-GR" sz="2200" dirty="0" smtClean="0"/>
              <a:t>πλάγιες </a:t>
            </a:r>
            <a:r>
              <a:rPr lang="el-GR" sz="2200" dirty="0"/>
              <a:t>ρινικές </a:t>
            </a:r>
            <a:r>
              <a:rPr lang="el-GR" sz="2200" dirty="0" smtClean="0"/>
              <a:t>αποφύσεις αναπτύσσονται </a:t>
            </a:r>
            <a:r>
              <a:rPr lang="el-GR" sz="2200" dirty="0"/>
              <a:t>στα </a:t>
            </a:r>
            <a:r>
              <a:rPr lang="el-GR" sz="2200" dirty="0" smtClean="0"/>
              <a:t>χείλη </a:t>
            </a:r>
            <a:r>
              <a:rPr lang="el-GR" sz="2200" dirty="0"/>
              <a:t>των </a:t>
            </a:r>
            <a:r>
              <a:rPr lang="el-GR" sz="2200" dirty="0" smtClean="0"/>
              <a:t>οσφρητικών </a:t>
            </a:r>
            <a:r>
              <a:rPr lang="el-GR" sz="2200" dirty="0"/>
              <a:t>πλακοειδών. </a:t>
            </a:r>
            <a:endParaRPr lang="en-GB" sz="2200" dirty="0" smtClean="0"/>
          </a:p>
          <a:p>
            <a:r>
              <a:rPr lang="el-GR" sz="2200" b="1" dirty="0"/>
              <a:t>7η </a:t>
            </a:r>
            <a:r>
              <a:rPr lang="el-GR" sz="2200" b="1" dirty="0" err="1"/>
              <a:t>εβδ</a:t>
            </a:r>
            <a:r>
              <a:rPr lang="el-GR" sz="2200" b="1" dirty="0"/>
              <a:t>.</a:t>
            </a:r>
            <a:r>
              <a:rPr lang="el-GR" sz="2200" dirty="0"/>
              <a:t> </a:t>
            </a:r>
            <a:r>
              <a:rPr lang="el-GR" sz="2200" b="1" dirty="0"/>
              <a:t>Οι άνω </a:t>
            </a:r>
            <a:r>
              <a:rPr lang="el-GR" sz="2200" b="1" dirty="0" smtClean="0"/>
              <a:t>γναθιαίες</a:t>
            </a:r>
            <a:r>
              <a:rPr lang="en-GB" sz="2200" b="1" dirty="0" smtClean="0"/>
              <a:t> </a:t>
            </a:r>
            <a:r>
              <a:rPr lang="el-GR" sz="2200" b="1" dirty="0" smtClean="0"/>
              <a:t>αποφύσεις </a:t>
            </a:r>
            <a:r>
              <a:rPr lang="el-GR" sz="2200" b="1" dirty="0"/>
              <a:t>συνενώνονται με </a:t>
            </a:r>
            <a:r>
              <a:rPr lang="el-GR" sz="2200" b="1" dirty="0" smtClean="0"/>
              <a:t>τις</a:t>
            </a:r>
            <a:r>
              <a:rPr lang="en-GB" sz="2200" b="1" dirty="0" smtClean="0"/>
              <a:t> </a:t>
            </a:r>
            <a:r>
              <a:rPr lang="el-GR" sz="2200" b="1" dirty="0" smtClean="0"/>
              <a:t>έσω </a:t>
            </a:r>
            <a:r>
              <a:rPr lang="el-GR" sz="2200" b="1" dirty="0"/>
              <a:t>ρινικές αποφύσεις</a:t>
            </a:r>
          </a:p>
          <a:p>
            <a:endParaRPr lang="el-GR" sz="2200"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2420888"/>
            <a:ext cx="7932737"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9"/>
          <p:cNvSpPr>
            <a:spLocks noGrp="1"/>
          </p:cNvSpPr>
          <p:nvPr>
            <p:ph type="title"/>
          </p:nvPr>
        </p:nvSpPr>
        <p:spPr>
          <a:xfrm>
            <a:off x="457200" y="116632"/>
            <a:ext cx="8229600" cy="1143000"/>
          </a:xfrm>
        </p:spPr>
        <p:txBody>
          <a:bodyPr anchor="t">
            <a:normAutofit/>
          </a:bodyPr>
          <a:lstStyle/>
          <a:p>
            <a:r>
              <a:rPr lang="el-GR" sz="3600" b="1" dirty="0" smtClean="0">
                <a:solidFill>
                  <a:schemeClr val="tx2"/>
                </a:solidFill>
              </a:rPr>
              <a:t>ΑΝΑΠΤΥΞΗ ΠΡΟΣΩΠΟΥ</a:t>
            </a:r>
            <a:endParaRPr lang="el-GR" sz="3600" b="1" dirty="0">
              <a:solidFill>
                <a:schemeClr val="tx2"/>
              </a:solidFill>
            </a:endParaRPr>
          </a:p>
        </p:txBody>
      </p:sp>
    </p:spTree>
    <p:extLst>
      <p:ext uri="{BB962C8B-B14F-4D97-AF65-F5344CB8AC3E}">
        <p14:creationId xmlns:p14="http://schemas.microsoft.com/office/powerpoint/2010/main" val="8623438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113029" y="3789363"/>
            <a:ext cx="5035035" cy="18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9"/>
          <p:cNvSpPr>
            <a:spLocks noGrp="1"/>
          </p:cNvSpPr>
          <p:nvPr>
            <p:ph type="title" idx="4294967295"/>
          </p:nvPr>
        </p:nvSpPr>
        <p:spPr>
          <a:xfrm>
            <a:off x="0" y="274638"/>
            <a:ext cx="8229600" cy="1143000"/>
          </a:xfrm>
        </p:spPr>
        <p:txBody>
          <a:bodyPr anchor="t">
            <a:normAutofit/>
          </a:bodyPr>
          <a:lstStyle/>
          <a:p>
            <a:r>
              <a:rPr lang="el-GR" sz="3600" b="1" dirty="0" smtClean="0">
                <a:solidFill>
                  <a:schemeClr val="tx2"/>
                </a:solidFill>
              </a:rPr>
              <a:t>ΑΝΑΠΤΥΞΗ ΠΡΟΣΩΠΟΥ</a:t>
            </a:r>
            <a:endParaRPr lang="el-GR" sz="3600" b="1" dirty="0">
              <a:solidFill>
                <a:schemeClr val="tx2"/>
              </a:solidFill>
            </a:endParaRPr>
          </a:p>
        </p:txBody>
      </p:sp>
      <p:sp>
        <p:nvSpPr>
          <p:cNvPr id="6" name="Rectangle 5"/>
          <p:cNvSpPr/>
          <p:nvPr/>
        </p:nvSpPr>
        <p:spPr>
          <a:xfrm>
            <a:off x="647564" y="980728"/>
            <a:ext cx="7848872" cy="2677656"/>
          </a:xfrm>
          <a:prstGeom prst="rect">
            <a:avLst/>
          </a:prstGeom>
          <a:ln>
            <a:solidFill>
              <a:schemeClr val="accent1"/>
            </a:solidFill>
          </a:ln>
        </p:spPr>
        <p:txBody>
          <a:bodyPr wrap="square">
            <a:spAutoFit/>
          </a:bodyPr>
          <a:lstStyle/>
          <a:p>
            <a:pPr marL="285750" indent="-285750">
              <a:buFont typeface="Arial" panose="020B0604020202020204" pitchFamily="34" charset="0"/>
              <a:buChar char="•"/>
            </a:pPr>
            <a:r>
              <a:rPr lang="el-GR" sz="2400" b="1" dirty="0"/>
              <a:t>10η </a:t>
            </a:r>
            <a:r>
              <a:rPr lang="el-GR" sz="2400" b="1" dirty="0" err="1"/>
              <a:t>εβδ</a:t>
            </a:r>
            <a:r>
              <a:rPr lang="el-GR" sz="2400" dirty="0"/>
              <a:t>. συγχώνευση των </a:t>
            </a:r>
            <a:r>
              <a:rPr lang="el-GR" sz="2400" dirty="0" smtClean="0"/>
              <a:t>έσω ρινικών </a:t>
            </a:r>
            <a:r>
              <a:rPr lang="el-GR" sz="2400" dirty="0"/>
              <a:t>αποφύσεων στη </a:t>
            </a:r>
            <a:r>
              <a:rPr lang="el-GR" sz="2400" dirty="0" smtClean="0"/>
              <a:t>μέση γραμμή </a:t>
            </a:r>
            <a:r>
              <a:rPr lang="el-GR" sz="2400" dirty="0"/>
              <a:t>, σχηματισμός </a:t>
            </a:r>
            <a:r>
              <a:rPr lang="el-GR" sz="2400" dirty="0" smtClean="0"/>
              <a:t>φίλτρου άνω χείλους.</a:t>
            </a:r>
          </a:p>
          <a:p>
            <a:pPr marL="285750" indent="-285750">
              <a:buFont typeface="Arial" panose="020B0604020202020204" pitchFamily="34" charset="0"/>
              <a:buChar char="•"/>
            </a:pPr>
            <a:r>
              <a:rPr lang="el-GR" sz="2400" dirty="0" smtClean="0"/>
              <a:t>Οι </a:t>
            </a:r>
            <a:r>
              <a:rPr lang="el-GR" sz="2400" dirty="0"/>
              <a:t>έσω ρινικές </a:t>
            </a:r>
            <a:r>
              <a:rPr lang="el-GR" sz="2400" dirty="0" smtClean="0"/>
              <a:t>αποφύσεις συνεισφέρουν στο σχηματισμό </a:t>
            </a:r>
            <a:r>
              <a:rPr lang="el-GR" sz="2400" dirty="0"/>
              <a:t>του </a:t>
            </a:r>
            <a:r>
              <a:rPr lang="el-GR" sz="2400" dirty="0" err="1" smtClean="0"/>
              <a:t>μεσογνάθιου</a:t>
            </a:r>
            <a:r>
              <a:rPr lang="el-GR" sz="2400" dirty="0"/>
              <a:t> </a:t>
            </a:r>
            <a:r>
              <a:rPr lang="el-GR" sz="2400" dirty="0" smtClean="0"/>
              <a:t>τμήματος </a:t>
            </a:r>
            <a:r>
              <a:rPr lang="el-GR" sz="2400" dirty="0"/>
              <a:t>που </a:t>
            </a:r>
            <a:r>
              <a:rPr lang="el-GR" sz="2400" dirty="0" smtClean="0"/>
              <a:t>περιλαμβάνει:</a:t>
            </a:r>
          </a:p>
          <a:p>
            <a:pPr marL="285750" indent="-285750">
              <a:buFont typeface="Arial" panose="020B0604020202020204" pitchFamily="34" charset="0"/>
              <a:buChar char="•"/>
            </a:pPr>
            <a:r>
              <a:rPr lang="el-GR" sz="2400" b="1" dirty="0" smtClean="0"/>
              <a:t>το </a:t>
            </a:r>
            <a:r>
              <a:rPr lang="el-GR" sz="2400" b="1" dirty="0"/>
              <a:t>φίλτρο του άνω </a:t>
            </a:r>
            <a:r>
              <a:rPr lang="el-GR" sz="2400" b="1" dirty="0" smtClean="0"/>
              <a:t>χείλους</a:t>
            </a:r>
          </a:p>
          <a:p>
            <a:pPr marL="285750" indent="-285750">
              <a:buFont typeface="Arial" panose="020B0604020202020204" pitchFamily="34" charset="0"/>
              <a:buChar char="•"/>
            </a:pPr>
            <a:r>
              <a:rPr lang="el-GR" sz="2400" b="1" dirty="0" smtClean="0"/>
              <a:t>το άνω </a:t>
            </a:r>
            <a:r>
              <a:rPr lang="el-GR" sz="2400" b="1" dirty="0"/>
              <a:t>γναθιαίο στοιχείο </a:t>
            </a:r>
            <a:r>
              <a:rPr lang="el-GR" sz="2400" b="1" dirty="0" smtClean="0"/>
              <a:t>με τους </a:t>
            </a:r>
            <a:r>
              <a:rPr lang="el-GR" sz="2400" b="1" dirty="0"/>
              <a:t>4 </a:t>
            </a:r>
            <a:r>
              <a:rPr lang="el-GR" sz="2400" b="1" dirty="0" smtClean="0"/>
              <a:t>τομείς </a:t>
            </a:r>
            <a:r>
              <a:rPr lang="el-GR" sz="2400" b="1" dirty="0"/>
              <a:t>και </a:t>
            </a:r>
            <a:endParaRPr lang="el-GR" sz="2400" b="1" dirty="0" smtClean="0"/>
          </a:p>
          <a:p>
            <a:pPr marL="285750" indent="-285750">
              <a:buFont typeface="Arial" panose="020B0604020202020204" pitchFamily="34" charset="0"/>
              <a:buChar char="•"/>
            </a:pPr>
            <a:r>
              <a:rPr lang="el-GR" sz="2400" b="1" dirty="0" smtClean="0"/>
              <a:t>την πρωτογενή υπερώα</a:t>
            </a:r>
            <a:r>
              <a:rPr lang="el-GR" sz="2400" dirty="0" smtClean="0"/>
              <a:t>.</a:t>
            </a:r>
            <a:endParaRPr lang="el-GR" sz="24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9727"/>
          <a:stretch/>
        </p:blipFill>
        <p:spPr bwMode="auto">
          <a:xfrm>
            <a:off x="4932040" y="3933248"/>
            <a:ext cx="4177848" cy="172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5399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9"/>
            <a:ext cx="8229600" cy="4968552"/>
          </a:xfrm>
        </p:spPr>
        <p:txBody>
          <a:bodyPr anchor="ctr">
            <a:normAutofit/>
          </a:bodyPr>
          <a:lstStyle/>
          <a:p>
            <a:pPr>
              <a:spcBef>
                <a:spcPts val="1200"/>
              </a:spcBef>
              <a:spcAft>
                <a:spcPts val="600"/>
              </a:spcAft>
            </a:pPr>
            <a:r>
              <a:rPr lang="el-GR" sz="2600" dirty="0" smtClean="0"/>
              <a:t>Γονιμοποίηση στο κωδωνικό άκρο της σάλπιγγας. Σχηματισμός </a:t>
            </a:r>
            <a:r>
              <a:rPr lang="el-GR" sz="2600" b="1" i="1" dirty="0" err="1" smtClean="0">
                <a:solidFill>
                  <a:srgbClr val="C00000"/>
                </a:solidFill>
              </a:rPr>
              <a:t>ζυγωτή</a:t>
            </a:r>
            <a:r>
              <a:rPr lang="el-GR" sz="2600" b="1" i="1" dirty="0" smtClean="0">
                <a:solidFill>
                  <a:srgbClr val="C00000"/>
                </a:solidFill>
              </a:rPr>
              <a:t> </a:t>
            </a:r>
            <a:r>
              <a:rPr lang="el-GR" sz="2600" i="1" dirty="0" smtClean="0"/>
              <a:t>(κύτταρο </a:t>
            </a:r>
            <a:r>
              <a:rPr lang="el-GR" sz="2600" i="1" dirty="0" err="1" smtClean="0"/>
              <a:t>διπλοειδικό</a:t>
            </a:r>
            <a:r>
              <a:rPr lang="el-GR" sz="2600" i="1" dirty="0" smtClean="0"/>
              <a:t> με 46 χρωμοσώματα)</a:t>
            </a:r>
            <a:r>
              <a:rPr lang="el-GR" sz="2600" b="1" i="1" dirty="0" smtClean="0">
                <a:solidFill>
                  <a:srgbClr val="C00000"/>
                </a:solidFill>
              </a:rPr>
              <a:t>, </a:t>
            </a:r>
            <a:r>
              <a:rPr lang="el-GR" sz="2400" dirty="0" smtClean="0"/>
              <a:t> </a:t>
            </a:r>
          </a:p>
          <a:p>
            <a:pPr>
              <a:spcBef>
                <a:spcPts val="1200"/>
              </a:spcBef>
              <a:spcAft>
                <a:spcPts val="600"/>
              </a:spcAft>
            </a:pPr>
            <a:r>
              <a:rPr lang="el-GR" sz="2400" dirty="0"/>
              <a:t>Δ</a:t>
            </a:r>
            <a:r>
              <a:rPr lang="el-GR" sz="2400" dirty="0" smtClean="0"/>
              <a:t>ιαίρεση σε δυο θυγατρικά κύτταρα-</a:t>
            </a:r>
            <a:r>
              <a:rPr lang="el-GR" sz="2400" b="1" dirty="0" err="1" smtClean="0"/>
              <a:t>βλαστομερίδια</a:t>
            </a:r>
            <a:r>
              <a:rPr lang="el-GR" sz="2400" b="1" dirty="0" smtClean="0"/>
              <a:t> </a:t>
            </a:r>
            <a:r>
              <a:rPr lang="el-GR" sz="2400" b="1" dirty="0"/>
              <a:t>(</a:t>
            </a:r>
            <a:r>
              <a:rPr lang="el-GR" sz="2400" b="1" dirty="0" smtClean="0"/>
              <a:t>αυλάκωση)</a:t>
            </a:r>
            <a:r>
              <a:rPr lang="el-GR" sz="2400" dirty="0" smtClean="0"/>
              <a:t>.</a:t>
            </a:r>
            <a:endParaRPr lang="el-GR" sz="2600" dirty="0" smtClean="0">
              <a:solidFill>
                <a:srgbClr val="C00000"/>
              </a:solidFill>
            </a:endParaRPr>
          </a:p>
          <a:p>
            <a:pPr>
              <a:spcBef>
                <a:spcPts val="1200"/>
              </a:spcBef>
              <a:spcAft>
                <a:spcPts val="600"/>
              </a:spcAft>
            </a:pPr>
            <a:r>
              <a:rPr lang="el-GR" sz="2600" dirty="0" smtClean="0"/>
              <a:t>Την 3</a:t>
            </a:r>
            <a:r>
              <a:rPr lang="el-GR" sz="2600" baseline="30000" dirty="0" smtClean="0"/>
              <a:t>η </a:t>
            </a:r>
            <a:r>
              <a:rPr lang="el-GR" sz="2600" dirty="0" smtClean="0"/>
              <a:t>εως 5</a:t>
            </a:r>
            <a:r>
              <a:rPr lang="el-GR" sz="2600" baseline="30000" dirty="0" smtClean="0"/>
              <a:t>η</a:t>
            </a:r>
            <a:r>
              <a:rPr lang="el-GR" sz="2600" dirty="0" smtClean="0"/>
              <a:t>  ημέρα από τη γονιμοποίηση και κατόπιν συνεχών διαιρέσεων του ζυγωτή σχηματισμός </a:t>
            </a:r>
            <a:r>
              <a:rPr lang="el-GR" sz="2600" b="1" i="1" dirty="0" smtClean="0">
                <a:solidFill>
                  <a:srgbClr val="C00000"/>
                </a:solidFill>
              </a:rPr>
              <a:t>μοριδίου</a:t>
            </a:r>
            <a:r>
              <a:rPr lang="el-GR" sz="2600" b="1" i="1" dirty="0">
                <a:solidFill>
                  <a:srgbClr val="C00000"/>
                </a:solidFill>
              </a:rPr>
              <a:t> </a:t>
            </a:r>
            <a:r>
              <a:rPr lang="el-GR" sz="2400" dirty="0" smtClean="0"/>
              <a:t>(16 περίπου </a:t>
            </a:r>
            <a:r>
              <a:rPr lang="el-GR" sz="2400" dirty="0" err="1" smtClean="0"/>
              <a:t>βλαστομερίδια</a:t>
            </a:r>
            <a:r>
              <a:rPr lang="el-GR" sz="2400" dirty="0" smtClean="0"/>
              <a:t>)</a:t>
            </a:r>
            <a:r>
              <a:rPr lang="en-US" sz="2400" dirty="0" smtClean="0"/>
              <a:t>.</a:t>
            </a:r>
            <a:endParaRPr lang="el-GR" sz="2600" dirty="0" smtClean="0"/>
          </a:p>
          <a:p>
            <a:pPr>
              <a:spcBef>
                <a:spcPts val="1200"/>
              </a:spcBef>
              <a:spcAft>
                <a:spcPts val="600"/>
              </a:spcAft>
            </a:pPr>
            <a:endParaRPr lang="el-GR" sz="2600" dirty="0"/>
          </a:p>
        </p:txBody>
      </p:sp>
      <p:sp>
        <p:nvSpPr>
          <p:cNvPr id="4" name="Title 1"/>
          <p:cNvSpPr>
            <a:spLocks noGrp="1"/>
          </p:cNvSpPr>
          <p:nvPr>
            <p:ph type="title"/>
          </p:nvPr>
        </p:nvSpPr>
        <p:spPr>
          <a:xfrm>
            <a:off x="457200" y="274638"/>
            <a:ext cx="8229600" cy="1354162"/>
          </a:xfrm>
        </p:spPr>
        <p:txBody>
          <a:bodyPr>
            <a:noAutofit/>
          </a:bodyPr>
          <a:lstStyle/>
          <a:p>
            <a:r>
              <a:rPr lang="el-GR" sz="3600" b="1" dirty="0" smtClean="0">
                <a:solidFill>
                  <a:schemeClr val="tx2"/>
                </a:solidFill>
              </a:rPr>
              <a:t>Διάπλαση εμβρύου</a:t>
            </a:r>
            <a:r>
              <a:rPr lang="el-GR" sz="2400" dirty="0" smtClean="0"/>
              <a:t/>
            </a:r>
            <a:br>
              <a:rPr lang="el-GR" sz="2400" dirty="0" smtClean="0"/>
            </a:br>
            <a:r>
              <a:rPr lang="el-GR" sz="3200" b="1" dirty="0"/>
              <a:t>1</a:t>
            </a:r>
            <a:r>
              <a:rPr lang="el-GR" sz="3200" b="1" baseline="30000" dirty="0"/>
              <a:t>Η</a:t>
            </a:r>
            <a:r>
              <a:rPr lang="el-GR" sz="3200" b="1" dirty="0"/>
              <a:t>  </a:t>
            </a:r>
            <a:r>
              <a:rPr lang="el-GR" sz="3200" b="1" dirty="0" smtClean="0"/>
              <a:t>ΕΒΔΟΜΑΔΑ ΑΝΑΠΤΥΞΗΣ </a:t>
            </a:r>
            <a:r>
              <a:rPr lang="el-GR" sz="2400" b="1" dirty="0"/>
              <a:t/>
            </a:r>
            <a:br>
              <a:rPr lang="el-GR" sz="2400" b="1" dirty="0"/>
            </a:br>
            <a:endParaRPr lang="el-GR" sz="2400" dirty="0"/>
          </a:p>
        </p:txBody>
      </p:sp>
    </p:spTree>
    <p:extLst>
      <p:ext uri="{BB962C8B-B14F-4D97-AF65-F5344CB8AC3E}">
        <p14:creationId xmlns:p14="http://schemas.microsoft.com/office/powerpoint/2010/main" val="26303550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196752"/>
            <a:ext cx="8229600" cy="2332856"/>
          </a:xfrm>
          <a:ln>
            <a:solidFill>
              <a:schemeClr val="accent1"/>
            </a:solidFill>
          </a:ln>
        </p:spPr>
        <p:txBody>
          <a:bodyPr>
            <a:normAutofit/>
          </a:bodyPr>
          <a:lstStyle/>
          <a:p>
            <a:r>
              <a:rPr lang="el-GR" sz="2400" b="1" dirty="0">
                <a:solidFill>
                  <a:schemeClr val="tx2"/>
                </a:solidFill>
              </a:rPr>
              <a:t>Άνω γναθιαίες </a:t>
            </a:r>
            <a:r>
              <a:rPr lang="el-GR" sz="2400" b="1" dirty="0" smtClean="0">
                <a:solidFill>
                  <a:schemeClr val="tx2"/>
                </a:solidFill>
              </a:rPr>
              <a:t>αποφύσεις</a:t>
            </a:r>
            <a:r>
              <a:rPr lang="en-GB" sz="2400" dirty="0" smtClean="0">
                <a:solidFill>
                  <a:schemeClr val="tx2"/>
                </a:solidFill>
              </a:rPr>
              <a:t>=</a:t>
            </a:r>
            <a:r>
              <a:rPr lang="el-GR" sz="2400" b="1" dirty="0" smtClean="0">
                <a:solidFill>
                  <a:schemeClr val="tx2"/>
                </a:solidFill>
              </a:rPr>
              <a:t> </a:t>
            </a:r>
            <a:r>
              <a:rPr lang="el-GR" sz="2400" dirty="0" smtClean="0"/>
              <a:t>τα υπόλοιπα τμήματα </a:t>
            </a:r>
            <a:r>
              <a:rPr lang="el-GR" sz="2400" dirty="0"/>
              <a:t>του </a:t>
            </a:r>
            <a:r>
              <a:rPr lang="el-GR" sz="2400" dirty="0" smtClean="0"/>
              <a:t>άνω χείλους και η δευτερογενής υπερώα.</a:t>
            </a:r>
            <a:endParaRPr lang="el-GR" sz="2400" dirty="0"/>
          </a:p>
          <a:p>
            <a:r>
              <a:rPr lang="el-GR" sz="2400" b="1" dirty="0" smtClean="0">
                <a:solidFill>
                  <a:schemeClr val="tx2"/>
                </a:solidFill>
              </a:rPr>
              <a:t>Κάτω </a:t>
            </a:r>
            <a:r>
              <a:rPr lang="el-GR" sz="2400" b="1" dirty="0">
                <a:solidFill>
                  <a:schemeClr val="tx2"/>
                </a:solidFill>
              </a:rPr>
              <a:t>γναθιαίες </a:t>
            </a:r>
            <a:r>
              <a:rPr lang="el-GR" sz="2400" b="1" dirty="0" smtClean="0">
                <a:solidFill>
                  <a:schemeClr val="tx2"/>
                </a:solidFill>
              </a:rPr>
              <a:t>αποφύσεις</a:t>
            </a:r>
            <a:r>
              <a:rPr lang="en-GB" sz="2400" dirty="0" smtClean="0">
                <a:solidFill>
                  <a:schemeClr val="tx2"/>
                </a:solidFill>
              </a:rPr>
              <a:t>=</a:t>
            </a:r>
            <a:r>
              <a:rPr lang="el-GR" sz="2400" dirty="0" smtClean="0">
                <a:solidFill>
                  <a:schemeClr val="tx2"/>
                </a:solidFill>
              </a:rPr>
              <a:t> </a:t>
            </a:r>
            <a:r>
              <a:rPr lang="el-GR" sz="2400" dirty="0" smtClean="0"/>
              <a:t>κάτω χείλος</a:t>
            </a:r>
            <a:r>
              <a:rPr lang="el-GR" sz="2400" dirty="0"/>
              <a:t>, κάτω </a:t>
            </a:r>
            <a:r>
              <a:rPr lang="el-GR" sz="2400" dirty="0" smtClean="0"/>
              <a:t>γνάθος.</a:t>
            </a:r>
            <a:endParaRPr lang="el-GR" sz="2400" dirty="0"/>
          </a:p>
          <a:p>
            <a:r>
              <a:rPr lang="el-GR" sz="2400" b="1" dirty="0" smtClean="0"/>
              <a:t>Έσω </a:t>
            </a:r>
            <a:r>
              <a:rPr lang="el-GR" sz="2400" b="1" dirty="0"/>
              <a:t>ρινικές αποφύσεις και </a:t>
            </a:r>
            <a:r>
              <a:rPr lang="el-GR" sz="2400" b="1" dirty="0" smtClean="0"/>
              <a:t>άνω γναθιαίες </a:t>
            </a:r>
            <a:r>
              <a:rPr lang="el-GR" sz="2400" b="1" dirty="0"/>
              <a:t>αποφύσεις </a:t>
            </a:r>
            <a:r>
              <a:rPr lang="en-GB" sz="2400" b="1" dirty="0" smtClean="0"/>
              <a:t>= </a:t>
            </a:r>
            <a:r>
              <a:rPr lang="el-GR" sz="2400" dirty="0" smtClean="0"/>
              <a:t>άνω γνάθος.</a:t>
            </a:r>
            <a:endParaRPr lang="el-GR" sz="2400" dirty="0"/>
          </a:p>
        </p:txBody>
      </p:sp>
      <p:sp>
        <p:nvSpPr>
          <p:cNvPr id="5" name="Title 19"/>
          <p:cNvSpPr>
            <a:spLocks noGrp="1"/>
          </p:cNvSpPr>
          <p:nvPr>
            <p:ph type="title"/>
          </p:nvPr>
        </p:nvSpPr>
        <p:spPr/>
        <p:txBody>
          <a:bodyPr anchor="t">
            <a:normAutofit/>
          </a:bodyPr>
          <a:lstStyle/>
          <a:p>
            <a:r>
              <a:rPr lang="el-GR" sz="3600" b="1" dirty="0" smtClean="0">
                <a:solidFill>
                  <a:schemeClr val="tx2"/>
                </a:solidFill>
              </a:rPr>
              <a:t>ΑΝΑΠΤΥΞΗ ΠΡΟΣΩΠΟΥ</a:t>
            </a:r>
            <a:endParaRPr lang="el-GR" sz="3600" b="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645024"/>
            <a:ext cx="6547467" cy="298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78173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600"/>
              </a:spcBef>
              <a:spcAft>
                <a:spcPts val="600"/>
              </a:spcAft>
            </a:pPr>
            <a:r>
              <a:rPr lang="el-GR" sz="2800" dirty="0"/>
              <a:t>Η ρις (μύτη) σχηματίζεται </a:t>
            </a:r>
            <a:r>
              <a:rPr lang="el-GR" sz="2800" dirty="0" smtClean="0"/>
              <a:t>από την </a:t>
            </a:r>
            <a:r>
              <a:rPr lang="el-GR" sz="2800" dirty="0" err="1" smtClean="0"/>
              <a:t>μετωπορινική</a:t>
            </a:r>
            <a:r>
              <a:rPr lang="el-GR" sz="2800" dirty="0" smtClean="0"/>
              <a:t> </a:t>
            </a:r>
            <a:r>
              <a:rPr lang="el-GR" sz="2800" dirty="0"/>
              <a:t>απόφυση (</a:t>
            </a:r>
            <a:r>
              <a:rPr lang="el-GR" sz="2800" dirty="0" smtClean="0"/>
              <a:t>ρίζα της </a:t>
            </a:r>
            <a:r>
              <a:rPr lang="el-GR" sz="2800" dirty="0"/>
              <a:t>ρινός), </a:t>
            </a:r>
            <a:endParaRPr lang="el-GR" sz="2800" dirty="0" smtClean="0"/>
          </a:p>
          <a:p>
            <a:pPr>
              <a:spcBef>
                <a:spcPts val="600"/>
              </a:spcBef>
              <a:spcAft>
                <a:spcPts val="600"/>
              </a:spcAft>
            </a:pPr>
            <a:r>
              <a:rPr lang="el-GR" sz="2800" dirty="0" smtClean="0"/>
              <a:t>οι </a:t>
            </a:r>
            <a:r>
              <a:rPr lang="el-GR" sz="2800" b="1" dirty="0"/>
              <a:t>έσω</a:t>
            </a:r>
            <a:r>
              <a:rPr lang="el-GR" sz="2800" dirty="0"/>
              <a:t> </a:t>
            </a:r>
            <a:r>
              <a:rPr lang="el-GR" sz="2800" dirty="0" smtClean="0"/>
              <a:t>ρινικές αποφύσεις </a:t>
            </a:r>
            <a:r>
              <a:rPr lang="el-GR" sz="2800" dirty="0"/>
              <a:t>σχηματίζουν τη </a:t>
            </a:r>
            <a:r>
              <a:rPr lang="el-GR" sz="2800" b="1" dirty="0" smtClean="0"/>
              <a:t>ράχη και </a:t>
            </a:r>
            <a:r>
              <a:rPr lang="el-GR" sz="2800" b="1" dirty="0"/>
              <a:t>κορυφή της ρινός</a:t>
            </a:r>
            <a:r>
              <a:rPr lang="el-GR" sz="2800" dirty="0"/>
              <a:t> και </a:t>
            </a:r>
            <a:endParaRPr lang="el-GR" sz="2800" dirty="0" smtClean="0"/>
          </a:p>
          <a:p>
            <a:pPr>
              <a:spcBef>
                <a:spcPts val="600"/>
              </a:spcBef>
              <a:spcAft>
                <a:spcPts val="600"/>
              </a:spcAft>
            </a:pPr>
            <a:r>
              <a:rPr lang="el-GR" sz="2800" dirty="0" smtClean="0"/>
              <a:t>οι </a:t>
            </a:r>
            <a:r>
              <a:rPr lang="el-GR" sz="2800" b="1" dirty="0" smtClean="0"/>
              <a:t>έξω</a:t>
            </a:r>
            <a:r>
              <a:rPr lang="el-GR" sz="2800" dirty="0" smtClean="0"/>
              <a:t> ρινικές </a:t>
            </a:r>
            <a:r>
              <a:rPr lang="el-GR" sz="2800" dirty="0"/>
              <a:t>αποφύσεις τα </a:t>
            </a:r>
            <a:r>
              <a:rPr lang="el-GR" sz="2800" b="1" dirty="0"/>
              <a:t>πτερύγια</a:t>
            </a:r>
            <a:r>
              <a:rPr lang="el-GR" sz="2800" dirty="0"/>
              <a:t> </a:t>
            </a:r>
            <a:r>
              <a:rPr lang="el-GR" sz="2800" dirty="0" smtClean="0"/>
              <a:t>της ρινός.</a:t>
            </a:r>
            <a:endParaRPr lang="el-GR" sz="2800" dirty="0"/>
          </a:p>
          <a:p>
            <a:pPr>
              <a:spcBef>
                <a:spcPts val="600"/>
              </a:spcBef>
              <a:spcAft>
                <a:spcPts val="600"/>
              </a:spcAft>
            </a:pPr>
            <a:r>
              <a:rPr lang="el-GR" sz="2800" dirty="0"/>
              <a:t>Το </a:t>
            </a:r>
            <a:r>
              <a:rPr lang="el-GR" sz="2800" b="1" dirty="0"/>
              <a:t>ρινικό διάφραγμα </a:t>
            </a:r>
            <a:r>
              <a:rPr lang="el-GR" sz="2800" dirty="0" smtClean="0"/>
              <a:t>με πολλαπλασιασμό του μεσοδέρματος της </a:t>
            </a:r>
            <a:r>
              <a:rPr lang="el-GR" sz="2800" dirty="0" err="1" smtClean="0"/>
              <a:t>μετωπορινικής</a:t>
            </a:r>
            <a:r>
              <a:rPr lang="el-GR" sz="2800" dirty="0" smtClean="0"/>
              <a:t> </a:t>
            </a:r>
            <a:r>
              <a:rPr lang="el-GR" sz="2800" dirty="0"/>
              <a:t>απόφυσης </a:t>
            </a:r>
            <a:r>
              <a:rPr lang="el-GR" sz="2800" dirty="0" smtClean="0"/>
              <a:t>και των </a:t>
            </a:r>
            <a:r>
              <a:rPr lang="el-GR" sz="2800" dirty="0"/>
              <a:t>έσω ρινικών </a:t>
            </a:r>
            <a:r>
              <a:rPr lang="el-GR" sz="2800" dirty="0" smtClean="0"/>
              <a:t>αποφύσεων.</a:t>
            </a:r>
            <a:endParaRPr lang="el-GR" sz="2800" dirty="0"/>
          </a:p>
        </p:txBody>
      </p:sp>
      <p:sp>
        <p:nvSpPr>
          <p:cNvPr id="4" name="Title 19"/>
          <p:cNvSpPr>
            <a:spLocks noGrp="1"/>
          </p:cNvSpPr>
          <p:nvPr>
            <p:ph type="title"/>
          </p:nvPr>
        </p:nvSpPr>
        <p:spPr/>
        <p:txBody>
          <a:bodyPr anchor="t">
            <a:normAutofit/>
          </a:bodyPr>
          <a:lstStyle/>
          <a:p>
            <a:r>
              <a:rPr lang="el-GR" sz="3600" b="1" dirty="0" smtClean="0">
                <a:solidFill>
                  <a:schemeClr val="tx2"/>
                </a:solidFill>
              </a:rPr>
              <a:t>ΑΝΑΠΤΥΞΗ ΠΡΟΣΩΠΟΥ</a:t>
            </a:r>
            <a:endParaRPr lang="el-GR" sz="3600" b="1" dirty="0">
              <a:solidFill>
                <a:schemeClr val="tx2"/>
              </a:solidFill>
            </a:endParaRPr>
          </a:p>
        </p:txBody>
      </p:sp>
    </p:spTree>
    <p:extLst>
      <p:ext uri="{BB962C8B-B14F-4D97-AF65-F5344CB8AC3E}">
        <p14:creationId xmlns:p14="http://schemas.microsoft.com/office/powerpoint/2010/main" val="339660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57" y="711000"/>
            <a:ext cx="7695286" cy="54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3915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23838"/>
            <a:ext cx="8570913" cy="640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9571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647700"/>
            <a:ext cx="8142287"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6999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l-GR" sz="3600" b="1" dirty="0" smtClean="0">
                <a:solidFill>
                  <a:schemeClr val="tx2"/>
                </a:solidFill>
              </a:rPr>
              <a:t>Διάπλαση υπερώας</a:t>
            </a:r>
            <a:endParaRPr lang="el-GR" sz="3600" b="1" dirty="0">
              <a:solidFill>
                <a:schemeClr val="tx2"/>
              </a:solidFill>
            </a:endParaRPr>
          </a:p>
        </p:txBody>
      </p:sp>
      <p:sp>
        <p:nvSpPr>
          <p:cNvPr id="3" name="Content Placeholder 2"/>
          <p:cNvSpPr>
            <a:spLocks noGrp="1"/>
          </p:cNvSpPr>
          <p:nvPr>
            <p:ph idx="1"/>
          </p:nvPr>
        </p:nvSpPr>
        <p:spPr>
          <a:xfrm>
            <a:off x="457200" y="1196752"/>
            <a:ext cx="8229600" cy="5400600"/>
          </a:xfrm>
        </p:spPr>
        <p:txBody>
          <a:bodyPr>
            <a:normAutofit/>
          </a:bodyPr>
          <a:lstStyle/>
          <a:p>
            <a:pPr>
              <a:spcBef>
                <a:spcPts val="600"/>
              </a:spcBef>
              <a:spcAft>
                <a:spcPts val="600"/>
              </a:spcAft>
            </a:pPr>
            <a:r>
              <a:rPr lang="el-GR" sz="2400" dirty="0"/>
              <a:t>Η υπερώα αναπτύσσεται από την </a:t>
            </a:r>
            <a:r>
              <a:rPr lang="el-GR" sz="2400" b="1" dirty="0" smtClean="0"/>
              <a:t>πρωτογενή</a:t>
            </a:r>
            <a:r>
              <a:rPr lang="el-GR" sz="2400" dirty="0" smtClean="0"/>
              <a:t> υπερώα ή μέση </a:t>
            </a:r>
            <a:r>
              <a:rPr lang="el-GR" sz="2400" dirty="0"/>
              <a:t>υπερώια </a:t>
            </a:r>
            <a:r>
              <a:rPr lang="el-GR" sz="2400" dirty="0" smtClean="0"/>
              <a:t>απόφυση </a:t>
            </a:r>
            <a:r>
              <a:rPr lang="el-GR" sz="2400" dirty="0"/>
              <a:t>και </a:t>
            </a:r>
            <a:r>
              <a:rPr lang="el-GR" sz="2400" dirty="0" smtClean="0"/>
              <a:t>την </a:t>
            </a:r>
            <a:r>
              <a:rPr lang="el-GR" sz="2400" b="1" dirty="0" smtClean="0"/>
              <a:t>δευτερογενή</a:t>
            </a:r>
            <a:r>
              <a:rPr lang="el-GR" sz="2400" dirty="0" smtClean="0"/>
              <a:t> υπερώα. </a:t>
            </a:r>
          </a:p>
          <a:p>
            <a:pPr>
              <a:spcBef>
                <a:spcPts val="600"/>
              </a:spcBef>
              <a:spcAft>
                <a:spcPts val="600"/>
              </a:spcAft>
            </a:pPr>
            <a:r>
              <a:rPr lang="el-GR" sz="2400" dirty="0" smtClean="0"/>
              <a:t>Η </a:t>
            </a:r>
            <a:r>
              <a:rPr lang="el-GR" sz="2400" b="1" dirty="0" smtClean="0">
                <a:solidFill>
                  <a:schemeClr val="tx2">
                    <a:lumMod val="50000"/>
                  </a:schemeClr>
                </a:solidFill>
              </a:rPr>
              <a:t>πρωτογενής υπερώα </a:t>
            </a:r>
            <a:r>
              <a:rPr lang="el-GR" sz="2400" dirty="0" smtClean="0"/>
              <a:t>αναπτύσσεται στο τέλος της 5ης </a:t>
            </a:r>
            <a:r>
              <a:rPr lang="el-GR" sz="2400" dirty="0" err="1" smtClean="0"/>
              <a:t>εβδ</a:t>
            </a:r>
            <a:r>
              <a:rPr lang="el-GR" sz="2400" dirty="0"/>
              <a:t> </a:t>
            </a:r>
            <a:r>
              <a:rPr lang="el-GR" sz="2400" dirty="0" smtClean="0"/>
              <a:t>από το πιο μέσα μέρος του </a:t>
            </a:r>
            <a:r>
              <a:rPr lang="el-GR" sz="2400" dirty="0" err="1" smtClean="0"/>
              <a:t>μεσογναθικού</a:t>
            </a:r>
            <a:r>
              <a:rPr lang="el-GR" sz="2400" dirty="0" smtClean="0"/>
              <a:t> τμήματος της άνω γνάθου.</a:t>
            </a:r>
          </a:p>
          <a:p>
            <a:pPr>
              <a:spcBef>
                <a:spcPts val="600"/>
              </a:spcBef>
              <a:spcAft>
                <a:spcPts val="600"/>
              </a:spcAft>
            </a:pPr>
            <a:r>
              <a:rPr lang="el-GR" sz="2400" dirty="0" smtClean="0"/>
              <a:t> </a:t>
            </a:r>
            <a:r>
              <a:rPr lang="el-GR" sz="2400" dirty="0"/>
              <a:t>Η </a:t>
            </a:r>
            <a:r>
              <a:rPr lang="el-GR" sz="2400" b="1" dirty="0">
                <a:solidFill>
                  <a:schemeClr val="tx2">
                    <a:lumMod val="50000"/>
                  </a:schemeClr>
                </a:solidFill>
              </a:rPr>
              <a:t>δευτερογενής υπερώα </a:t>
            </a:r>
            <a:r>
              <a:rPr lang="el-GR" sz="2400" dirty="0"/>
              <a:t>αναπτύσσεται από δύο</a:t>
            </a:r>
            <a:br>
              <a:rPr lang="el-GR" sz="2400" dirty="0"/>
            </a:br>
            <a:r>
              <a:rPr lang="el-GR" sz="2400" dirty="0" err="1"/>
              <a:t>μεσεγχυματικές</a:t>
            </a:r>
            <a:r>
              <a:rPr lang="el-GR" sz="2400" dirty="0"/>
              <a:t> αποφύσεις που εκφύονται από την</a:t>
            </a:r>
            <a:br>
              <a:rPr lang="el-GR" sz="2400" dirty="0"/>
            </a:br>
            <a:r>
              <a:rPr lang="el-GR" sz="2400" dirty="0"/>
              <a:t>έσω επιφάνεια των άνω γναθιαίων αποφύσεων την</a:t>
            </a:r>
            <a:br>
              <a:rPr lang="el-GR" sz="2400" dirty="0"/>
            </a:br>
            <a:r>
              <a:rPr lang="el-GR" sz="2400" dirty="0"/>
              <a:t>6η </a:t>
            </a:r>
            <a:r>
              <a:rPr lang="el-GR" sz="2400" dirty="0" err="1"/>
              <a:t>εβδ</a:t>
            </a:r>
            <a:r>
              <a:rPr lang="el-GR" sz="2400" dirty="0"/>
              <a:t>.</a:t>
            </a:r>
            <a:br>
              <a:rPr lang="el-GR" sz="2400" dirty="0"/>
            </a:br>
            <a:r>
              <a:rPr lang="el-GR" sz="2400" dirty="0"/>
              <a:t>– Οι αποφύσεις </a:t>
            </a:r>
            <a:r>
              <a:rPr lang="el-GR" sz="2400" dirty="0" smtClean="0"/>
              <a:t>ονομάζονται </a:t>
            </a:r>
            <a:r>
              <a:rPr lang="el-GR" sz="2400" b="1" dirty="0"/>
              <a:t>υπερώια ιστία </a:t>
            </a:r>
            <a:r>
              <a:rPr lang="el-GR" sz="2400" dirty="0"/>
              <a:t>και προς </a:t>
            </a:r>
            <a:r>
              <a:rPr lang="el-GR" sz="2400" dirty="0" smtClean="0"/>
              <a:t>τα εμπρός </a:t>
            </a:r>
            <a:r>
              <a:rPr lang="el-GR" sz="2400" dirty="0"/>
              <a:t>ενώνονται με την τριγωνική πρωτογενή</a:t>
            </a:r>
            <a:br>
              <a:rPr lang="el-GR" sz="2400" dirty="0"/>
            </a:br>
            <a:r>
              <a:rPr lang="el-GR" sz="2400" dirty="0"/>
              <a:t>υπερώα την 7η </a:t>
            </a:r>
            <a:r>
              <a:rPr lang="el-GR" sz="2400" dirty="0" err="1" smtClean="0"/>
              <a:t>εβδ</a:t>
            </a:r>
            <a:r>
              <a:rPr lang="el-GR" sz="2400" dirty="0"/>
              <a:t>,</a:t>
            </a:r>
            <a:r>
              <a:rPr lang="el-GR" sz="2400" dirty="0" smtClean="0"/>
              <a:t> </a:t>
            </a:r>
            <a:r>
              <a:rPr lang="el-GR" sz="2400" dirty="0"/>
              <a:t>(τομικό τρήμα διακριτικό σημείο</a:t>
            </a:r>
            <a:br>
              <a:rPr lang="el-GR" sz="2400" dirty="0"/>
            </a:br>
            <a:r>
              <a:rPr lang="el-GR" sz="2400" dirty="0"/>
              <a:t>μεταξύ πρωτογενούς και δευτερογενούς </a:t>
            </a:r>
            <a:r>
              <a:rPr lang="el-GR" sz="2400" dirty="0" smtClean="0"/>
              <a:t>υπερώας)</a:t>
            </a:r>
            <a:endParaRPr lang="el-GR" sz="2400" dirty="0"/>
          </a:p>
        </p:txBody>
      </p:sp>
    </p:spTree>
    <p:extLst>
      <p:ext uri="{BB962C8B-B14F-4D97-AF65-F5344CB8AC3E}">
        <p14:creationId xmlns:p14="http://schemas.microsoft.com/office/powerpoint/2010/main" val="42601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525963"/>
          </a:xfrm>
        </p:spPr>
        <p:txBody>
          <a:bodyPr>
            <a:normAutofit/>
          </a:bodyPr>
          <a:lstStyle/>
          <a:p>
            <a:r>
              <a:rPr lang="el-GR" sz="2400" dirty="0"/>
              <a:t>από τις άνω γναθιαίες αποφύσεις εκφύονται </a:t>
            </a:r>
            <a:r>
              <a:rPr lang="el-GR" sz="2400" dirty="0" smtClean="0"/>
              <a:t>τα υπερώϊα </a:t>
            </a:r>
            <a:r>
              <a:rPr lang="el-GR" sz="2400" dirty="0"/>
              <a:t>πέταλα: </a:t>
            </a:r>
            <a:r>
              <a:rPr lang="el-GR" sz="2400" dirty="0" err="1"/>
              <a:t>εξωμεσεγχυματικά</a:t>
            </a:r>
            <a:r>
              <a:rPr lang="el-GR" sz="2400" dirty="0"/>
              <a:t> </a:t>
            </a:r>
            <a:r>
              <a:rPr lang="el-GR" sz="2400" dirty="0" smtClean="0"/>
              <a:t>κύτταρα νευρικής </a:t>
            </a:r>
            <a:r>
              <a:rPr lang="el-GR" sz="2400" dirty="0"/>
              <a:t>ακρολοφίας, </a:t>
            </a:r>
            <a:r>
              <a:rPr lang="el-GR" sz="2400" dirty="0" err="1"/>
              <a:t>εξωκυττάρια</a:t>
            </a:r>
            <a:r>
              <a:rPr lang="el-GR" sz="2400" dirty="0"/>
              <a:t> θεμέλια </a:t>
            </a:r>
            <a:r>
              <a:rPr lang="el-GR" sz="2400" dirty="0" smtClean="0"/>
              <a:t>ουσία, επιθήλιο</a:t>
            </a:r>
            <a:r>
              <a:rPr lang="en-GB" sz="2400" dirty="0" smtClean="0"/>
              <a:t>.</a:t>
            </a:r>
            <a:r>
              <a:rPr lang="el-GR" sz="2400" dirty="0" smtClean="0"/>
              <a:t> </a:t>
            </a:r>
          </a:p>
          <a:p>
            <a:r>
              <a:rPr lang="el-GR" sz="2400" dirty="0" smtClean="0"/>
              <a:t>αρχικά </a:t>
            </a:r>
            <a:r>
              <a:rPr lang="el-GR" sz="2400" dirty="0"/>
              <a:t>προς τα κάτω, αργότερα οριζόντια πάνω </a:t>
            </a:r>
            <a:r>
              <a:rPr lang="el-GR" sz="2400" dirty="0" smtClean="0"/>
              <a:t>από τη </a:t>
            </a:r>
            <a:r>
              <a:rPr lang="el-GR" sz="2400" dirty="0"/>
              <a:t>γλώσσα, ενώνονται στη μέση </a:t>
            </a:r>
            <a:r>
              <a:rPr lang="el-GR" sz="2400" dirty="0" smtClean="0"/>
              <a:t>γραμμή.</a:t>
            </a:r>
            <a:endParaRPr lang="el-GR"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3573016"/>
            <a:ext cx="8543925" cy="3190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a:spLocks noGrp="1"/>
          </p:cNvSpPr>
          <p:nvPr>
            <p:ph type="title"/>
          </p:nvPr>
        </p:nvSpPr>
        <p:spPr/>
        <p:txBody>
          <a:bodyPr anchor="t">
            <a:normAutofit/>
          </a:bodyPr>
          <a:lstStyle/>
          <a:p>
            <a:r>
              <a:rPr lang="el-GR" sz="3600" b="1" dirty="0" smtClean="0">
                <a:solidFill>
                  <a:schemeClr val="tx2"/>
                </a:solidFill>
              </a:rPr>
              <a:t>Διάπλαση υπερώας</a:t>
            </a:r>
            <a:endParaRPr lang="el-GR" sz="3600" b="1" dirty="0">
              <a:solidFill>
                <a:schemeClr val="tx2"/>
              </a:solidFill>
            </a:endParaRPr>
          </a:p>
        </p:txBody>
      </p:sp>
    </p:spTree>
    <p:extLst>
      <p:ext uri="{BB962C8B-B14F-4D97-AF65-F5344CB8AC3E}">
        <p14:creationId xmlns:p14="http://schemas.microsoft.com/office/powerpoint/2010/main" val="18227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63"/>
            <a:ext cx="5038725"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5141912" y="4764"/>
            <a:ext cx="4038600" cy="6848474"/>
          </a:xfrm>
        </p:spPr>
        <p:txBody>
          <a:bodyPr>
            <a:normAutofit/>
          </a:bodyPr>
          <a:lstStyle/>
          <a:p>
            <a:r>
              <a:rPr lang="el-GR" sz="2000" dirty="0" smtClean="0"/>
              <a:t>Οι πλάγιες υπερώιες αποφύσεις αρχικά προβάλουν προς </a:t>
            </a:r>
            <a:r>
              <a:rPr lang="el-GR" sz="2000" dirty="0"/>
              <a:t>τα </a:t>
            </a:r>
            <a:r>
              <a:rPr lang="el-GR" sz="2000" dirty="0" smtClean="0"/>
              <a:t>κάτω στη κάθε μεριά της γλώσσας (Α,Β).</a:t>
            </a:r>
          </a:p>
          <a:p>
            <a:r>
              <a:rPr lang="el-GR" sz="2000" dirty="0" smtClean="0"/>
              <a:t>Καθώς αναπτύσσονται οι γνάθοι  η γλώσσα κινείται προς τα κάτω και  οι πλάγιες υπερώιες αποφύσεις σταδιακά αναπτύσσονται  κατευθυνόμενες η μια προς την άλλη και τελικά ενώνονται </a:t>
            </a:r>
            <a:r>
              <a:rPr lang="el-GR" sz="2000" dirty="0"/>
              <a:t>(Ε,ΣΤ</a:t>
            </a:r>
            <a:r>
              <a:rPr lang="el-GR" sz="2000" dirty="0" smtClean="0"/>
              <a:t>).</a:t>
            </a:r>
          </a:p>
          <a:p>
            <a:r>
              <a:rPr lang="el-GR" sz="2000" dirty="0" smtClean="0"/>
              <a:t>Επίσης ενώνονται με τη πρωτογενή υπερώα και το ρινικό διάφραγμα (Ζ,Η).</a:t>
            </a:r>
          </a:p>
          <a:p>
            <a:r>
              <a:rPr lang="el-GR" sz="2000" dirty="0" smtClean="0"/>
              <a:t>Η ένωση αρχίζει πρόσθια κατά τη διάρκεια της 9</a:t>
            </a:r>
            <a:r>
              <a:rPr lang="el-GR" sz="2000" baseline="30000" dirty="0" smtClean="0"/>
              <a:t>ης</a:t>
            </a:r>
            <a:r>
              <a:rPr lang="el-GR" sz="2000" dirty="0" smtClean="0"/>
              <a:t> εβδ και τελειώνει οπίσθια κατά τη 12</a:t>
            </a:r>
            <a:r>
              <a:rPr lang="el-GR" sz="2000" baseline="30000" dirty="0" smtClean="0"/>
              <a:t>η</a:t>
            </a:r>
            <a:r>
              <a:rPr lang="el-GR" sz="2000" dirty="0" smtClean="0"/>
              <a:t> εβδ. Η σταφυλή είναι το τελευταίο κομμάτι που σχηματίζεται.</a:t>
            </a:r>
            <a:endParaRPr lang="el-GR" sz="2000" dirty="0"/>
          </a:p>
        </p:txBody>
      </p:sp>
    </p:spTree>
    <p:extLst>
      <p:ext uri="{BB962C8B-B14F-4D97-AF65-F5344CB8AC3E}">
        <p14:creationId xmlns:p14="http://schemas.microsoft.com/office/powerpoint/2010/main" val="3143058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4763"/>
            <a:ext cx="5610225"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9560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876300"/>
            <a:ext cx="688498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842963"/>
            <a:ext cx="6904037"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714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77360"/>
            <a:ext cx="6161927" cy="52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508155" y="1383159"/>
            <a:ext cx="1232197"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l-GR" sz="2400" b="1" i="1" dirty="0"/>
              <a:t>ζυγωτής</a:t>
            </a:r>
            <a:endParaRPr lang="el-GR" sz="2400" dirty="0"/>
          </a:p>
        </p:txBody>
      </p:sp>
      <p:sp>
        <p:nvSpPr>
          <p:cNvPr id="3" name="Title 2"/>
          <p:cNvSpPr>
            <a:spLocks noGrp="1"/>
          </p:cNvSpPr>
          <p:nvPr>
            <p:ph type="title"/>
          </p:nvPr>
        </p:nvSpPr>
        <p:spPr>
          <a:xfrm>
            <a:off x="457200" y="116632"/>
            <a:ext cx="8229600" cy="1143000"/>
          </a:xfrm>
        </p:spPr>
        <p:txBody>
          <a:bodyPr>
            <a:normAutofit/>
          </a:bodyPr>
          <a:lstStyle/>
          <a:p>
            <a:r>
              <a:rPr lang="el-GR" sz="2400" dirty="0" smtClean="0"/>
              <a:t>Η ένωση δυο γεννητικών κυττάρων σχηματίζει ένα διπλοειδικό κύτταρο (ζυγωτή) με 46 χρωμοσώματα.</a:t>
            </a:r>
            <a:endParaRPr lang="el-GR" sz="2400" dirty="0"/>
          </a:p>
        </p:txBody>
      </p:sp>
    </p:spTree>
    <p:extLst>
      <p:ext uri="{BB962C8B-B14F-4D97-AF65-F5344CB8AC3E}">
        <p14:creationId xmlns:p14="http://schemas.microsoft.com/office/powerpoint/2010/main" val="31300078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866775"/>
            <a:ext cx="6780213"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4763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45" y="495000"/>
            <a:ext cx="7851110" cy="58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2753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26" y="549000"/>
            <a:ext cx="8048949"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5977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33363"/>
            <a:ext cx="8580437" cy="63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3455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000" y="751342"/>
            <a:ext cx="7920000" cy="52014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72000">
              <a:spcAft>
                <a:spcPts val="600"/>
              </a:spcAft>
            </a:pPr>
            <a:r>
              <a:rPr lang="el-GR" sz="2400" b="1" dirty="0" smtClean="0"/>
              <a:t>Χειλεοσχιστία-</a:t>
            </a:r>
            <a:r>
              <a:rPr lang="el-GR" sz="2400" b="1" dirty="0" err="1" smtClean="0"/>
              <a:t>Υπερωιοσχιστία</a:t>
            </a:r>
            <a:endParaRPr lang="el-GR" sz="2400" b="1" dirty="0" smtClean="0"/>
          </a:p>
          <a:p>
            <a:pPr marL="72000">
              <a:spcAft>
                <a:spcPts val="600"/>
              </a:spcAft>
            </a:pPr>
            <a:endParaRPr lang="el-GR" sz="2400" b="1" dirty="0"/>
          </a:p>
          <a:p>
            <a:pPr marL="72000">
              <a:spcAft>
                <a:spcPts val="600"/>
              </a:spcAft>
            </a:pPr>
            <a:r>
              <a:rPr lang="el-GR" sz="2400" dirty="0"/>
              <a:t>• Περισσότερες περιπτώσεις </a:t>
            </a:r>
            <a:r>
              <a:rPr lang="el-GR" sz="2400" dirty="0" err="1"/>
              <a:t>χειλεοσχιστίας</a:t>
            </a:r>
            <a:r>
              <a:rPr lang="el-GR" sz="2400" dirty="0"/>
              <a:t> με </a:t>
            </a:r>
            <a:r>
              <a:rPr lang="el-GR" sz="2400" dirty="0" smtClean="0"/>
              <a:t>ή χωρίς </a:t>
            </a:r>
            <a:r>
              <a:rPr lang="el-GR" sz="2400" dirty="0" err="1"/>
              <a:t>υπερωιοσχιστία</a:t>
            </a:r>
            <a:r>
              <a:rPr lang="el-GR" sz="2400" dirty="0"/>
              <a:t> οφείλονται </a:t>
            </a:r>
            <a:r>
              <a:rPr lang="el-GR" sz="2400" dirty="0" smtClean="0"/>
              <a:t>σε </a:t>
            </a:r>
            <a:r>
              <a:rPr lang="el-GR" sz="2400" dirty="0" err="1" smtClean="0"/>
              <a:t>πολυπαραγοντική</a:t>
            </a:r>
            <a:r>
              <a:rPr lang="el-GR" sz="2400" dirty="0" smtClean="0"/>
              <a:t> </a:t>
            </a:r>
            <a:r>
              <a:rPr lang="el-GR" sz="2400" dirty="0"/>
              <a:t>κληρονομικότητα (</a:t>
            </a:r>
            <a:r>
              <a:rPr lang="el-GR" sz="2400" dirty="0" smtClean="0"/>
              <a:t>γενετικές ανωμαλίες </a:t>
            </a:r>
            <a:r>
              <a:rPr lang="el-GR" sz="2400" dirty="0"/>
              <a:t>ή σε αλληλεπίδραση </a:t>
            </a:r>
            <a:r>
              <a:rPr lang="el-GR" sz="2400" dirty="0" smtClean="0"/>
              <a:t>γενετικών-περιβαλλοντικών </a:t>
            </a:r>
            <a:r>
              <a:rPr lang="el-GR" sz="2400" dirty="0"/>
              <a:t>παραγόντων)</a:t>
            </a:r>
          </a:p>
          <a:p>
            <a:pPr marL="72000">
              <a:spcAft>
                <a:spcPts val="600"/>
              </a:spcAft>
            </a:pPr>
            <a:r>
              <a:rPr lang="el-GR" sz="2400" dirty="0"/>
              <a:t>– οι παράγοντες αυτοί επηρεάζουν τη μετανάστευση </a:t>
            </a:r>
            <a:r>
              <a:rPr lang="el-GR" sz="2400" dirty="0" smtClean="0"/>
              <a:t>των κυττάρων </a:t>
            </a:r>
            <a:r>
              <a:rPr lang="el-GR" sz="2400" dirty="0"/>
              <a:t>της νευρικής ακρολοφίας στις άνω </a:t>
            </a:r>
            <a:r>
              <a:rPr lang="el-GR" sz="2400" dirty="0" smtClean="0"/>
              <a:t>γναθιαίες αποφύσεις </a:t>
            </a:r>
            <a:r>
              <a:rPr lang="el-GR" sz="2400" dirty="0"/>
              <a:t>του 1ου φαρυγγικού τόξου</a:t>
            </a:r>
          </a:p>
          <a:p>
            <a:pPr marL="72000">
              <a:spcAft>
                <a:spcPts val="600"/>
              </a:spcAft>
            </a:pPr>
            <a:r>
              <a:rPr lang="el-GR" sz="2400" dirty="0"/>
              <a:t>– ο ανεπαρκής αριθμός των κυττάρων της </a:t>
            </a:r>
            <a:r>
              <a:rPr lang="el-GR" sz="2400" dirty="0" smtClean="0"/>
              <a:t>νευρικής ακρολοφίας </a:t>
            </a:r>
            <a:r>
              <a:rPr lang="el-GR" sz="2400" dirty="0"/>
              <a:t>προκαλεί σχιστία του άνω χείλους και /</a:t>
            </a:r>
            <a:r>
              <a:rPr lang="el-GR" sz="2400" dirty="0" smtClean="0"/>
              <a:t>ή της </a:t>
            </a:r>
            <a:r>
              <a:rPr lang="el-GR" sz="2400" dirty="0"/>
              <a:t>υπερώας (πιθανόν να εμπλέκονται και </a:t>
            </a:r>
            <a:r>
              <a:rPr lang="el-GR" sz="2400" dirty="0" smtClean="0"/>
              <a:t>άλλοι κυτταρικοί </a:t>
            </a:r>
            <a:r>
              <a:rPr lang="el-GR" sz="2400" dirty="0"/>
              <a:t>και μοριακοί μηχανισμοί)</a:t>
            </a:r>
            <a:endParaRPr lang="en-US" sz="2400" dirty="0"/>
          </a:p>
        </p:txBody>
      </p:sp>
    </p:spTree>
    <p:extLst>
      <p:ext uri="{BB962C8B-B14F-4D97-AF65-F5344CB8AC3E}">
        <p14:creationId xmlns:p14="http://schemas.microsoft.com/office/powerpoint/2010/main" val="14169626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7360"/>
            <a:ext cx="4574649" cy="65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78288" y="1305342"/>
            <a:ext cx="4014192" cy="2862322"/>
          </a:xfrm>
          <a:prstGeom prst="rect">
            <a:avLst/>
          </a:prstGeom>
        </p:spPr>
        <p:txBody>
          <a:bodyPr wrap="square">
            <a:spAutoFit/>
          </a:bodyPr>
          <a:lstStyle/>
          <a:p>
            <a:pPr algn="ctr"/>
            <a:r>
              <a:rPr lang="el-GR" dirty="0"/>
              <a:t>•Αποτυχία σύγκλεισης του</a:t>
            </a:r>
          </a:p>
          <a:p>
            <a:pPr algn="ctr"/>
            <a:r>
              <a:rPr lang="el-GR" dirty="0" err="1"/>
              <a:t>ρινοδακρυϊκού</a:t>
            </a:r>
            <a:r>
              <a:rPr lang="el-GR" dirty="0"/>
              <a:t> </a:t>
            </a:r>
            <a:r>
              <a:rPr lang="el-GR" dirty="0" smtClean="0"/>
              <a:t>πόρου προκαλεί </a:t>
            </a:r>
            <a:r>
              <a:rPr lang="el-GR" dirty="0"/>
              <a:t>λοξή σχιστία </a:t>
            </a:r>
            <a:r>
              <a:rPr lang="el-GR" dirty="0" smtClean="0"/>
              <a:t>του προσώπου</a:t>
            </a:r>
            <a:endParaRPr lang="el-GR" dirty="0"/>
          </a:p>
          <a:p>
            <a:pPr algn="ctr"/>
            <a:r>
              <a:rPr lang="el-GR" dirty="0"/>
              <a:t>•Μη συνένωση των </a:t>
            </a:r>
            <a:r>
              <a:rPr lang="el-GR" dirty="0" smtClean="0"/>
              <a:t>έσω ρινικών </a:t>
            </a:r>
            <a:r>
              <a:rPr lang="el-GR" dirty="0"/>
              <a:t>αποφύσεων </a:t>
            </a:r>
            <a:r>
              <a:rPr lang="el-GR" dirty="0" smtClean="0"/>
              <a:t>στη μέση </a:t>
            </a:r>
            <a:r>
              <a:rPr lang="el-GR" dirty="0"/>
              <a:t>γραμμή προκαλεί</a:t>
            </a:r>
          </a:p>
          <a:p>
            <a:pPr algn="ctr"/>
            <a:r>
              <a:rPr lang="el-GR" dirty="0"/>
              <a:t>μέση χειλεοσχιστία </a:t>
            </a:r>
            <a:r>
              <a:rPr lang="el-GR" dirty="0" smtClean="0"/>
              <a:t>που συνοδεύεται από διανοητική </a:t>
            </a:r>
            <a:r>
              <a:rPr lang="el-GR" dirty="0"/>
              <a:t>καθυστέρηση</a:t>
            </a:r>
          </a:p>
          <a:p>
            <a:pPr algn="ctr"/>
            <a:r>
              <a:rPr lang="el-GR" dirty="0"/>
              <a:t>λόγω </a:t>
            </a:r>
            <a:r>
              <a:rPr lang="el-GR" dirty="0" smtClean="0"/>
              <a:t>έλλειψης εγκεφαλικού </a:t>
            </a:r>
            <a:r>
              <a:rPr lang="el-GR" dirty="0"/>
              <a:t>ιστού στο</a:t>
            </a:r>
          </a:p>
          <a:p>
            <a:pPr algn="ctr"/>
            <a:r>
              <a:rPr lang="el-GR" dirty="0"/>
              <a:t>επίπεδο της </a:t>
            </a:r>
            <a:r>
              <a:rPr lang="el-GR" dirty="0" smtClean="0"/>
              <a:t>μέσης γραμμής</a:t>
            </a:r>
            <a:endParaRPr lang="el-GR" dirty="0"/>
          </a:p>
          <a:p>
            <a:pPr algn="ctr"/>
            <a:r>
              <a:rPr lang="el-GR" dirty="0"/>
              <a:t>(</a:t>
            </a:r>
            <a:r>
              <a:rPr lang="el-GR" dirty="0" err="1"/>
              <a:t>ολοπροσεγκεφαλία</a:t>
            </a:r>
            <a:r>
              <a:rPr lang="el-GR" dirty="0"/>
              <a:t>)</a:t>
            </a:r>
            <a:endParaRPr lang="en-US" dirty="0"/>
          </a:p>
        </p:txBody>
      </p:sp>
    </p:spTree>
    <p:extLst>
      <p:ext uri="{BB962C8B-B14F-4D97-AF65-F5344CB8AC3E}">
        <p14:creationId xmlns:p14="http://schemas.microsoft.com/office/powerpoint/2010/main" val="3798021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28600"/>
            <a:ext cx="8456613" cy="639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6686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47750"/>
            <a:ext cx="31718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66208" y="2564904"/>
            <a:ext cx="2950423" cy="584775"/>
          </a:xfrm>
          <a:prstGeom prst="rect">
            <a:avLst/>
          </a:prstGeom>
        </p:spPr>
        <p:txBody>
          <a:bodyPr wrap="none">
            <a:spAutoFit/>
          </a:bodyPr>
          <a:lstStyle/>
          <a:p>
            <a:r>
              <a:rPr lang="el-GR" sz="3200" b="1" dirty="0"/>
              <a:t>Υπερωιοσχιστία</a:t>
            </a:r>
            <a:endParaRPr lang="el-GR" sz="3200" dirty="0"/>
          </a:p>
        </p:txBody>
      </p:sp>
    </p:spTree>
    <p:extLst>
      <p:ext uri="{BB962C8B-B14F-4D97-AF65-F5344CB8AC3E}">
        <p14:creationId xmlns:p14="http://schemas.microsoft.com/office/powerpoint/2010/main" val="4902325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7833373" cy="56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7912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681038"/>
            <a:ext cx="7599363"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509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853" y="873000"/>
            <a:ext cx="6718295" cy="51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6529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795338"/>
            <a:ext cx="7551737"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1545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947738"/>
            <a:ext cx="6780213"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847725"/>
            <a:ext cx="682783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9266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76672"/>
            <a:ext cx="7569125" cy="57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7944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7697817"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94680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781050"/>
            <a:ext cx="7437437"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1591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95300" y="547688"/>
            <a:ext cx="8151813" cy="5762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flipH="1">
            <a:off x="3851920" y="2924944"/>
            <a:ext cx="2376264" cy="2592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627784" y="5517232"/>
            <a:ext cx="2540824" cy="646331"/>
          </a:xfrm>
          <a:prstGeom prst="rect">
            <a:avLst/>
          </a:prstGeom>
          <a:solidFill>
            <a:schemeClr val="bg1">
              <a:lumMod val="50000"/>
            </a:schemeClr>
          </a:solidFill>
          <a:ln>
            <a:solidFill>
              <a:schemeClr val="bg2"/>
            </a:solidFill>
          </a:ln>
        </p:spPr>
        <p:txBody>
          <a:bodyPr wrap="none" rtlCol="0">
            <a:spAutoFit/>
          </a:bodyPr>
          <a:lstStyle/>
          <a:p>
            <a:r>
              <a:rPr lang="el-GR" dirty="0" err="1" smtClean="0">
                <a:solidFill>
                  <a:schemeClr val="bg1"/>
                </a:solidFill>
              </a:rPr>
              <a:t>Εγκόλπωμα</a:t>
            </a:r>
            <a:r>
              <a:rPr lang="el-GR" dirty="0" smtClean="0">
                <a:solidFill>
                  <a:schemeClr val="bg1"/>
                </a:solidFill>
              </a:rPr>
              <a:t> θυρεοειδούς</a:t>
            </a:r>
          </a:p>
          <a:p>
            <a:r>
              <a:rPr lang="el-GR" dirty="0" smtClean="0">
                <a:solidFill>
                  <a:schemeClr val="bg1"/>
                </a:solidFill>
              </a:rPr>
              <a:t>Τυφλό τρήμα</a:t>
            </a:r>
            <a:endParaRPr lang="el-GR" dirty="0">
              <a:solidFill>
                <a:schemeClr val="bg1"/>
              </a:solidFill>
            </a:endParaRPr>
          </a:p>
        </p:txBody>
      </p:sp>
      <p:cxnSp>
        <p:nvCxnSpPr>
          <p:cNvPr id="7" name="Straight Arrow Connector 6"/>
          <p:cNvCxnSpPr/>
          <p:nvPr/>
        </p:nvCxnSpPr>
        <p:spPr>
          <a:xfrm>
            <a:off x="2915816" y="2564904"/>
            <a:ext cx="331236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8133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6" y="369000"/>
            <a:ext cx="8604249"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1028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000"/>
          </a:xfrm>
        </p:spPr>
        <p:txBody>
          <a:bodyPr>
            <a:normAutofit/>
          </a:bodyPr>
          <a:lstStyle/>
          <a:p>
            <a:r>
              <a:rPr lang="el-GR" sz="3600" b="1" dirty="0" smtClean="0"/>
              <a:t>Διάπλαση γλώσσας</a:t>
            </a:r>
            <a:endParaRPr lang="el-GR" sz="3600" b="1" dirty="0"/>
          </a:p>
        </p:txBody>
      </p:sp>
      <p:sp>
        <p:nvSpPr>
          <p:cNvPr id="4" name="Content Placeholder 3"/>
          <p:cNvSpPr>
            <a:spLocks noGrp="1"/>
          </p:cNvSpPr>
          <p:nvPr>
            <p:ph sz="half" idx="2"/>
          </p:nvPr>
        </p:nvSpPr>
        <p:spPr>
          <a:xfrm>
            <a:off x="5076056" y="1267544"/>
            <a:ext cx="4038600" cy="5257800"/>
          </a:xfrm>
        </p:spPr>
        <p:txBody>
          <a:bodyPr>
            <a:noAutofit/>
          </a:bodyPr>
          <a:lstStyle/>
          <a:p>
            <a:pPr>
              <a:buSzPct val="180000"/>
            </a:pPr>
            <a:r>
              <a:rPr lang="el-GR" sz="2000" dirty="0" smtClean="0"/>
              <a:t>Η πρώτη ένδειξη για την διάπλαση της γλώσσας φαίνεται την 4</a:t>
            </a:r>
            <a:r>
              <a:rPr lang="el-GR" sz="2000" baseline="30000" dirty="0" smtClean="0"/>
              <a:t>η</a:t>
            </a:r>
            <a:r>
              <a:rPr lang="el-GR" sz="2000" dirty="0" smtClean="0"/>
              <a:t> εβδ. Σαν ένα μεσαίο έπαρμα </a:t>
            </a:r>
            <a:r>
              <a:rPr lang="el-GR" sz="2000" b="1" dirty="0" smtClean="0"/>
              <a:t>το </a:t>
            </a:r>
            <a:r>
              <a:rPr lang="el-GR" sz="2000" b="1" dirty="0" err="1"/>
              <a:t>ά</a:t>
            </a:r>
            <a:r>
              <a:rPr lang="el-GR" sz="2000" b="1" dirty="0" err="1" smtClean="0"/>
              <a:t>ζυγο</a:t>
            </a:r>
            <a:r>
              <a:rPr lang="el-GR" sz="2000" b="1" dirty="0" smtClean="0"/>
              <a:t> φύμα.</a:t>
            </a:r>
          </a:p>
          <a:p>
            <a:pPr>
              <a:buSzPct val="180000"/>
            </a:pPr>
            <a:r>
              <a:rPr lang="el-GR" sz="2000" dirty="0" smtClean="0"/>
              <a:t>Δυο ωοειδή πλάγια γλωσσικά επάρματα αναπτύσσονται στη κάθε πλευρά από το </a:t>
            </a:r>
            <a:r>
              <a:rPr lang="el-GR" sz="2000" dirty="0" err="1"/>
              <a:t>ά</a:t>
            </a:r>
            <a:r>
              <a:rPr lang="el-GR" sz="2000" dirty="0" err="1" smtClean="0"/>
              <a:t>ζυγο</a:t>
            </a:r>
            <a:r>
              <a:rPr lang="el-GR" sz="2000" dirty="0" smtClean="0"/>
              <a:t> φυμα που σχηματίζουν τα πρόσθια 2/3 ή το σώμα της γλώσσας.</a:t>
            </a:r>
          </a:p>
          <a:p>
            <a:pPr>
              <a:buSzPct val="180000"/>
            </a:pPr>
            <a:r>
              <a:rPr lang="el-GR" sz="2000" dirty="0" smtClean="0"/>
              <a:t>Η ρίζα της γλώσσας αρχικά υποδεικνύεται από δυο επάρματα που αναπτύσσονται ουραία προς το τυφλό τρήμα:</a:t>
            </a:r>
          </a:p>
          <a:p>
            <a:pPr>
              <a:buFont typeface="Wingdings" panose="05000000000000000000" pitchFamily="2" charset="2"/>
              <a:buChar char="ü"/>
            </a:pPr>
            <a:r>
              <a:rPr lang="el-GR" sz="2000" b="1" dirty="0" smtClean="0"/>
              <a:t>Σύνδεσμος</a:t>
            </a:r>
            <a:r>
              <a:rPr lang="el-GR" sz="2000" dirty="0" smtClean="0"/>
              <a:t> /2</a:t>
            </a:r>
            <a:r>
              <a:rPr lang="el-GR" sz="2000" baseline="30000" dirty="0" smtClean="0"/>
              <a:t>ο</a:t>
            </a:r>
            <a:r>
              <a:rPr lang="el-GR" sz="2000" dirty="0" smtClean="0"/>
              <a:t> </a:t>
            </a:r>
            <a:r>
              <a:rPr lang="el-GR" sz="2000" dirty="0" err="1" smtClean="0"/>
              <a:t>βραγχιακό</a:t>
            </a:r>
            <a:r>
              <a:rPr lang="el-GR" sz="2000" dirty="0" smtClean="0"/>
              <a:t> τόξο</a:t>
            </a:r>
          </a:p>
          <a:p>
            <a:pPr>
              <a:buFont typeface="Wingdings" panose="05000000000000000000" pitchFamily="2" charset="2"/>
              <a:buChar char="ü"/>
            </a:pPr>
            <a:r>
              <a:rPr lang="el-GR" sz="2000" b="1" dirty="0" err="1" smtClean="0"/>
              <a:t>Υποβραγχιακή</a:t>
            </a:r>
            <a:r>
              <a:rPr lang="el-GR" sz="2000" b="1" dirty="0" smtClean="0"/>
              <a:t> προεξοχή ή έπαρμα </a:t>
            </a:r>
            <a:r>
              <a:rPr lang="el-GR" sz="2000" dirty="0" smtClean="0"/>
              <a:t>/</a:t>
            </a:r>
            <a:r>
              <a:rPr lang="el-GR" sz="2000" b="1" dirty="0" smtClean="0"/>
              <a:t> </a:t>
            </a:r>
            <a:r>
              <a:rPr lang="el-GR" sz="2000" dirty="0" smtClean="0"/>
              <a:t>3</a:t>
            </a:r>
            <a:r>
              <a:rPr lang="el-GR" sz="2000" baseline="30000" dirty="0" smtClean="0"/>
              <a:t>ο</a:t>
            </a:r>
            <a:r>
              <a:rPr lang="el-GR" sz="2000" dirty="0" smtClean="0"/>
              <a:t> &amp; 4</a:t>
            </a:r>
            <a:r>
              <a:rPr lang="el-GR" sz="2000" baseline="30000" dirty="0" smtClean="0"/>
              <a:t>ο </a:t>
            </a:r>
            <a:r>
              <a:rPr lang="el-GR" sz="2000" dirty="0"/>
              <a:t>βραγχιακό τόξο</a:t>
            </a:r>
          </a:p>
          <a:p>
            <a:pPr marL="0" indent="0">
              <a:buNone/>
            </a:pPr>
            <a:r>
              <a:rPr lang="el-GR" sz="2000" b="1" dirty="0" smtClean="0"/>
              <a:t> </a:t>
            </a:r>
            <a:endParaRPr lang="el-GR" sz="2000" b="1" dirty="0"/>
          </a:p>
          <a:p>
            <a:endParaRPr lang="el-GR" sz="2000" dirty="0" smtClean="0"/>
          </a:p>
          <a:p>
            <a:endParaRPr lang="el-GR" sz="2000" dirty="0" smtClean="0"/>
          </a:p>
          <a:p>
            <a:endParaRPr lang="el-GR" sz="2000" dirty="0" smtClean="0"/>
          </a:p>
          <a:p>
            <a:endParaRPr lang="el-GR" sz="2000" dirty="0" smtClean="0"/>
          </a:p>
          <a:p>
            <a:endParaRPr lang="el-GR" sz="2000"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6512" y="1988840"/>
            <a:ext cx="5123641" cy="31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35896" y="2350041"/>
            <a:ext cx="144016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100" b="1" dirty="0" smtClean="0"/>
              <a:t>Πλάγια  γλωσσικά</a:t>
            </a:r>
          </a:p>
          <a:p>
            <a:r>
              <a:rPr lang="el-GR" sz="1100" b="1" dirty="0" smtClean="0"/>
              <a:t> επάρματα</a:t>
            </a:r>
          </a:p>
        </p:txBody>
      </p:sp>
      <p:sp>
        <p:nvSpPr>
          <p:cNvPr id="7" name="TextBox 6"/>
          <p:cNvSpPr txBox="1"/>
          <p:nvPr/>
        </p:nvSpPr>
        <p:spPr>
          <a:xfrm>
            <a:off x="3779892" y="3140968"/>
            <a:ext cx="1152148"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100" b="1" dirty="0" smtClean="0"/>
              <a:t>Μεσαίο έπαρμα</a:t>
            </a:r>
          </a:p>
          <a:p>
            <a:r>
              <a:rPr lang="el-GR" sz="1100" b="1" dirty="0" err="1" smtClean="0"/>
              <a:t>άζυγο</a:t>
            </a:r>
            <a:r>
              <a:rPr lang="el-GR" sz="1100" b="1" dirty="0" smtClean="0"/>
              <a:t> φύμα</a:t>
            </a:r>
            <a:endParaRPr lang="el-GR" sz="1100" b="1" dirty="0"/>
          </a:p>
        </p:txBody>
      </p:sp>
      <p:sp>
        <p:nvSpPr>
          <p:cNvPr id="8" name="TextBox 7"/>
          <p:cNvSpPr txBox="1"/>
          <p:nvPr/>
        </p:nvSpPr>
        <p:spPr>
          <a:xfrm>
            <a:off x="-36512" y="3023374"/>
            <a:ext cx="1152148" cy="2616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100" b="1" dirty="0" smtClean="0"/>
              <a:t>Τυφλό </a:t>
            </a:r>
            <a:r>
              <a:rPr lang="el-GR" sz="1100" b="1" dirty="0" err="1" smtClean="0"/>
              <a:t>τρημα</a:t>
            </a:r>
            <a:r>
              <a:rPr lang="el-GR" sz="1100" b="1" dirty="0" smtClean="0"/>
              <a:t> </a:t>
            </a:r>
            <a:endParaRPr lang="el-GR" sz="1100" b="1" dirty="0"/>
          </a:p>
        </p:txBody>
      </p:sp>
      <p:sp>
        <p:nvSpPr>
          <p:cNvPr id="9" name="TextBox 8"/>
          <p:cNvSpPr txBox="1"/>
          <p:nvPr/>
        </p:nvSpPr>
        <p:spPr>
          <a:xfrm>
            <a:off x="-400" y="2420936"/>
            <a:ext cx="972000" cy="4320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100" b="1" dirty="0" smtClean="0"/>
              <a:t>1</a:t>
            </a:r>
            <a:r>
              <a:rPr lang="el-GR" sz="1100" b="1" baseline="30000" dirty="0" smtClean="0"/>
              <a:t>ο</a:t>
            </a:r>
            <a:r>
              <a:rPr lang="el-GR" sz="1100" b="1" dirty="0" smtClean="0"/>
              <a:t> </a:t>
            </a:r>
            <a:r>
              <a:rPr lang="el-GR" sz="1100" b="1" dirty="0" err="1" smtClean="0"/>
              <a:t>βραγχιακό</a:t>
            </a:r>
            <a:r>
              <a:rPr lang="el-GR" sz="1100" b="1" dirty="0" smtClean="0"/>
              <a:t> τόξο</a:t>
            </a:r>
          </a:p>
        </p:txBody>
      </p:sp>
      <p:sp>
        <p:nvSpPr>
          <p:cNvPr id="10" name="TextBox 9"/>
          <p:cNvSpPr txBox="1"/>
          <p:nvPr/>
        </p:nvSpPr>
        <p:spPr>
          <a:xfrm>
            <a:off x="3707904" y="4365104"/>
            <a:ext cx="1152148"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100" b="1" dirty="0" err="1" smtClean="0"/>
              <a:t>Υποβραγχιακή</a:t>
            </a:r>
            <a:r>
              <a:rPr lang="el-GR" sz="1100" b="1" dirty="0" smtClean="0"/>
              <a:t> προεξοχή</a:t>
            </a:r>
          </a:p>
        </p:txBody>
      </p:sp>
      <p:sp>
        <p:nvSpPr>
          <p:cNvPr id="11" name="TextBox 10"/>
          <p:cNvSpPr txBox="1"/>
          <p:nvPr/>
        </p:nvSpPr>
        <p:spPr>
          <a:xfrm>
            <a:off x="3707904" y="4031486"/>
            <a:ext cx="1152148" cy="2616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100" b="1" dirty="0" smtClean="0"/>
              <a:t>σύνδεσμος</a:t>
            </a:r>
          </a:p>
        </p:txBody>
      </p:sp>
      <p:sp>
        <p:nvSpPr>
          <p:cNvPr id="3" name="Rectangle 2"/>
          <p:cNvSpPr/>
          <p:nvPr/>
        </p:nvSpPr>
        <p:spPr>
          <a:xfrm>
            <a:off x="0" y="5661248"/>
            <a:ext cx="4572000" cy="984885"/>
          </a:xfrm>
          <a:prstGeom prst="rect">
            <a:avLst/>
          </a:prstGeom>
        </p:spPr>
        <p:txBody>
          <a:bodyPr>
            <a:spAutoFit/>
          </a:bodyPr>
          <a:lstStyle/>
          <a:p>
            <a:pPr>
              <a:spcAft>
                <a:spcPts val="600"/>
              </a:spcAft>
            </a:pPr>
            <a:r>
              <a:rPr lang="el-GR" sz="1600" dirty="0"/>
              <a:t>Έξω βλαστικό </a:t>
            </a:r>
            <a:r>
              <a:rPr lang="el-GR" sz="1600" dirty="0" smtClean="0"/>
              <a:t>δέρμα-</a:t>
            </a:r>
            <a:r>
              <a:rPr lang="el-GR" sz="1600" b="1" dirty="0" err="1" smtClean="0"/>
              <a:t>εξώδερμα</a:t>
            </a:r>
            <a:r>
              <a:rPr lang="en-GB" sz="1600" b="1" dirty="0" smtClean="0"/>
              <a:t> </a:t>
            </a:r>
            <a:endParaRPr lang="el-GR" sz="1600" b="1" dirty="0"/>
          </a:p>
          <a:p>
            <a:pPr>
              <a:spcAft>
                <a:spcPts val="600"/>
              </a:spcAft>
            </a:pPr>
            <a:r>
              <a:rPr lang="el-GR" sz="1600" dirty="0"/>
              <a:t>Μέσο βλαστικό δέρμα-</a:t>
            </a:r>
            <a:r>
              <a:rPr lang="el-GR" sz="1600" b="1" dirty="0"/>
              <a:t>μεσόδερμα</a:t>
            </a:r>
          </a:p>
          <a:p>
            <a:pPr>
              <a:spcAft>
                <a:spcPts val="600"/>
              </a:spcAft>
            </a:pPr>
            <a:r>
              <a:rPr lang="el-GR" sz="1600" dirty="0"/>
              <a:t>Έσω βλαστικό δέρμα-</a:t>
            </a:r>
            <a:r>
              <a:rPr lang="el-GR" sz="1600" b="1" dirty="0" err="1"/>
              <a:t>ενδόδερμα</a:t>
            </a:r>
            <a:endParaRPr lang="el-GR" sz="1600" b="1" dirty="0"/>
          </a:p>
        </p:txBody>
      </p:sp>
      <p:sp>
        <p:nvSpPr>
          <p:cNvPr id="12" name="Rectangle 11"/>
          <p:cNvSpPr/>
          <p:nvPr/>
        </p:nvSpPr>
        <p:spPr>
          <a:xfrm>
            <a:off x="2915816" y="5733280"/>
            <a:ext cx="180000" cy="180000"/>
          </a:xfrm>
          <a:prstGeom prst="rect">
            <a:avLst/>
          </a:prstGeom>
          <a:solidFill>
            <a:srgbClr val="00B0F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p:cNvSpPr/>
          <p:nvPr/>
        </p:nvSpPr>
        <p:spPr>
          <a:xfrm>
            <a:off x="3131864" y="6021312"/>
            <a:ext cx="180000" cy="180000"/>
          </a:xfrm>
          <a:prstGeom prst="rect">
            <a:avLst/>
          </a:prstGeom>
          <a:solidFill>
            <a:srgbClr val="F9B47B"/>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3059832" y="6417352"/>
            <a:ext cx="180000" cy="180000"/>
          </a:xfrm>
          <a:prstGeom prst="rect">
            <a:avLst/>
          </a:prstGeom>
          <a:solidFill>
            <a:srgbClr val="F0EA00"/>
          </a:solidFill>
          <a:ln>
            <a:solidFill>
              <a:srgbClr val="F1D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1886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28" y="692696"/>
            <a:ext cx="4032456" cy="59400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a:spLocks noGrp="1"/>
          </p:cNvSpPr>
          <p:nvPr>
            <p:ph type="title"/>
          </p:nvPr>
        </p:nvSpPr>
        <p:spPr>
          <a:xfrm>
            <a:off x="457200" y="8688"/>
            <a:ext cx="8229600" cy="612000"/>
          </a:xfrm>
        </p:spPr>
        <p:txBody>
          <a:bodyPr>
            <a:normAutofit/>
          </a:bodyPr>
          <a:lstStyle/>
          <a:p>
            <a:r>
              <a:rPr lang="el-GR" sz="3200" b="1" dirty="0" smtClean="0"/>
              <a:t>Διάπλαση γλώσσας</a:t>
            </a:r>
            <a:endParaRPr lang="el-GR" sz="3200" b="1" dirty="0"/>
          </a:p>
        </p:txBody>
      </p:sp>
      <p:sp>
        <p:nvSpPr>
          <p:cNvPr id="8" name="Content Placeholder 7"/>
          <p:cNvSpPr>
            <a:spLocks noGrp="1"/>
          </p:cNvSpPr>
          <p:nvPr>
            <p:ph sz="half" idx="2"/>
          </p:nvPr>
        </p:nvSpPr>
        <p:spPr>
          <a:xfrm>
            <a:off x="4648200" y="836712"/>
            <a:ext cx="4320000" cy="5796000"/>
          </a:xfrm>
        </p:spPr>
        <p:txBody>
          <a:bodyPr>
            <a:normAutofit lnSpcReduction="10000"/>
          </a:bodyPr>
          <a:lstStyle/>
          <a:p>
            <a:pPr>
              <a:buFont typeface="Wingdings" panose="05000000000000000000" pitchFamily="2" charset="2"/>
              <a:buChar char="ü"/>
            </a:pPr>
            <a:r>
              <a:rPr lang="el-GR" sz="2000" b="1" dirty="0" smtClean="0"/>
              <a:t>Α. Σύνδεσμος</a:t>
            </a:r>
            <a:r>
              <a:rPr lang="el-GR" sz="2000" dirty="0" smtClean="0"/>
              <a:t> σχηματίζεται με την ένωση των κοιλιακομεσαίων τμημάτων του 2</a:t>
            </a:r>
            <a:r>
              <a:rPr lang="el-GR" sz="2000" baseline="30000" dirty="0" smtClean="0"/>
              <a:t>ου</a:t>
            </a:r>
            <a:r>
              <a:rPr lang="el-GR" sz="2000" dirty="0" smtClean="0"/>
              <a:t> βραγχιακού τόξου. </a:t>
            </a:r>
          </a:p>
          <a:p>
            <a:pPr marL="0" indent="0">
              <a:buNone/>
            </a:pPr>
            <a:endParaRPr lang="el-GR" sz="2000" dirty="0"/>
          </a:p>
          <a:p>
            <a:pPr>
              <a:buFont typeface="Wingdings" panose="05000000000000000000" pitchFamily="2" charset="2"/>
              <a:buChar char="ü"/>
            </a:pPr>
            <a:r>
              <a:rPr lang="el-GR" sz="2000" b="1" dirty="0" smtClean="0"/>
              <a:t>Β. Υποβραγχιακή </a:t>
            </a:r>
            <a:r>
              <a:rPr lang="el-GR" sz="2000" b="1" dirty="0"/>
              <a:t>προεξοχή ή έπαρμα </a:t>
            </a:r>
            <a:r>
              <a:rPr lang="el-GR" sz="2000" dirty="0" smtClean="0"/>
              <a:t> εξελίσσεται ουραία προς το σύνδεσμο από μεσόδερμα που είναι στα κοιλιακομεσαία τμήματα</a:t>
            </a:r>
            <a:r>
              <a:rPr lang="el-GR" sz="2000" b="1" dirty="0" smtClean="0"/>
              <a:t> του </a:t>
            </a:r>
            <a:r>
              <a:rPr lang="el-GR" sz="2000" dirty="0" smtClean="0"/>
              <a:t>3</a:t>
            </a:r>
            <a:r>
              <a:rPr lang="el-GR" sz="2000" baseline="30000" dirty="0" smtClean="0"/>
              <a:t>ου</a:t>
            </a:r>
            <a:r>
              <a:rPr lang="el-GR" sz="2000" dirty="0" smtClean="0"/>
              <a:t> </a:t>
            </a:r>
            <a:r>
              <a:rPr lang="el-GR" sz="2000" dirty="0"/>
              <a:t>&amp; </a:t>
            </a:r>
            <a:r>
              <a:rPr lang="el-GR" sz="2000" dirty="0" smtClean="0"/>
              <a:t>4</a:t>
            </a:r>
            <a:r>
              <a:rPr lang="el-GR" sz="2000" baseline="30000" dirty="0" smtClean="0"/>
              <a:t>ου </a:t>
            </a:r>
            <a:r>
              <a:rPr lang="el-GR" sz="2000" dirty="0" smtClean="0"/>
              <a:t>βραγχιακού τόξου.</a:t>
            </a:r>
          </a:p>
          <a:p>
            <a:pPr>
              <a:buFont typeface="Wingdings" panose="05000000000000000000" pitchFamily="2" charset="2"/>
              <a:buChar char="ü"/>
            </a:pPr>
            <a:endParaRPr lang="el-GR" sz="2000" dirty="0"/>
          </a:p>
          <a:p>
            <a:pPr>
              <a:buFont typeface="Wingdings" panose="05000000000000000000" pitchFamily="2" charset="2"/>
              <a:buChar char="ü"/>
            </a:pPr>
            <a:r>
              <a:rPr lang="el-GR" sz="2000" b="1" dirty="0" smtClean="0"/>
              <a:t>Γ.</a:t>
            </a:r>
            <a:r>
              <a:rPr lang="el-GR" sz="2000" dirty="0" smtClean="0"/>
              <a:t> Καθώς η γλώσσα αναπτύσσεται, ο σύνδεσμος ξεπερνά την υποβραγχιακή προεξοχή. Σαν αποτέλεσμα το οπίσθιο τριτημόριο της γλώσσας αναπτύσσεται από το κεφαλικό τμήμα της υποβραγχιακής προεξοχής.</a:t>
            </a:r>
          </a:p>
          <a:p>
            <a:pPr>
              <a:buFont typeface="Wingdings" panose="05000000000000000000" pitchFamily="2" charset="2"/>
              <a:buChar char="ü"/>
            </a:pPr>
            <a:endParaRPr lang="el-GR" sz="2000" dirty="0"/>
          </a:p>
          <a:p>
            <a:pPr>
              <a:buFont typeface="Wingdings" panose="05000000000000000000" pitchFamily="2" charset="2"/>
              <a:buChar char="ü"/>
            </a:pPr>
            <a:endParaRPr lang="en-US" sz="2000" dirty="0"/>
          </a:p>
        </p:txBody>
      </p:sp>
    </p:spTree>
    <p:extLst>
      <p:ext uri="{BB962C8B-B14F-4D97-AF65-F5344CB8AC3E}">
        <p14:creationId xmlns:p14="http://schemas.microsoft.com/office/powerpoint/2010/main" val="35910679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00" y="565170"/>
            <a:ext cx="7848000" cy="572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011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5482</TotalTime>
  <Words>2873</Words>
  <Application>Microsoft Office PowerPoint</Application>
  <PresentationFormat>On-screen Show (4:3)</PresentationFormat>
  <Paragraphs>341</Paragraphs>
  <Slides>106</Slides>
  <Notes>2</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Office Theme</vt:lpstr>
      <vt:lpstr>Ιστολογία Στόματος &amp; Οδοντικών Ιστών  Γ’ Εξάμηνο (3061) «εμβρυολογία προσώπου &amp; στοματικής κοιλότητας»</vt:lpstr>
      <vt:lpstr>Ιστολογία στόματος (Ν2-3030) εμβρυολογία προσώπου &amp; στοματικής κοιλότητας</vt:lpstr>
      <vt:lpstr>PowerPoint Presentation</vt:lpstr>
      <vt:lpstr>1η ΒΔΟΜΑΔΑ ΤΗΣ ΑΝΑΠΤΥΞΗΣ</vt:lpstr>
      <vt:lpstr>1η ΒΔΟΜΑΔΑ ΤΗΣ ΑΝΑΠΤΥΞΗΣ ΣΥΝΟΨΗ</vt:lpstr>
      <vt:lpstr>Διάπλαση εμβρύου 1Η  ΦΑΣΗ ΕΜΒΡΥΟΝΙΚΟΥ ΣΤΑΔΙΟΥ -ΑΥΛΑΚΩΣΗ (Πολλαπλασιασμός-μετανάστευση-μερική διαφοροποίηση)</vt:lpstr>
      <vt:lpstr>Διάπλαση εμβρύου 1Η  ΕΒΔΟΜΑΔΑ ΑΝΑΠΤΥΞΗΣ  </vt:lpstr>
      <vt:lpstr>Η ένωση δυο γεννητικών κυττάρων σχηματίζει ένα διπλοειδικό κύτταρο (ζυγωτή) με 46 χρωμοσώματα.</vt:lpstr>
      <vt:lpstr>PowerPoint Presentation</vt:lpstr>
      <vt:lpstr>PowerPoint Presentation</vt:lpstr>
      <vt:lpstr>Διάπλαση εμβρύου 1Η  ΕΒΔΟΜΑΔΑ ΑΝΑΠΤΥΞΗΣ    </vt:lpstr>
      <vt:lpstr>Διάπλαση εμβρύου 1Η  ΕΒΔΟΜΑΔΑ ΑΝΑΠΤΥΞΗΣ    </vt:lpstr>
      <vt:lpstr>Διάπλαση εμβρύου 1Η  ΕΒΔΟΜΑΔΑ ΑΝΑΠΤΥΞΗΣ    </vt:lpstr>
      <vt:lpstr>2η ΒΔΟΜΑΔΑ ΤΗΣ ΑΝΑΠΤΥΞΗΣ ΣΧΗΜΑΤΙΣΜΟΣ ΔΙΣΤΙΒΟΥ ΕΜΒΡΥΟΥ</vt:lpstr>
      <vt:lpstr>PowerPoint Presentation</vt:lpstr>
      <vt:lpstr>2η ΒΔΟΜΑΔΑ ΤΗΣ ΑΝΑΠΤΥΞΗΣ ΣΧΗΜΑΤΙΣΜΟΣ ΔΙΣΤΙΒΟΥ ΕΜΒΡΥΟΥ</vt:lpstr>
      <vt:lpstr>2η ΒΔΟΜΑΔΑ ΤΗΣ ΑΝΑΠΤΥΞΗΣ ΣΧΗΜΑΤΙΣΜΟΣ ΔΙΣΤΙΒΟΥ ΕΜΒΡΥΟΥ</vt:lpstr>
      <vt:lpstr>2η ΒΔΟΜΑΔΑ ΤΗΣ ΑΝΑΠΤΥΞΗΣ</vt:lpstr>
      <vt:lpstr>2η ΒΔΟΜΑΔΑ ΤΗΣ ΑΝΑΠΤΥΞΗΣ</vt:lpstr>
      <vt:lpstr>2η ΒΔΟΜΑΔΑ ΤΗΣ ΑΝΑΠΤΥΞΗΣ</vt:lpstr>
      <vt:lpstr>2η ΒΔΟΜΑΔΑ ΤΗΣ ΑΝΑΠΤΥΞΗΣ ΣΧΗΜΑΤΙΣΜΟΣ ΔΙΣΤΙΒΟΥ ΕΜΒΡΥΟΥ</vt:lpstr>
      <vt:lpstr>PowerPoint Presentation</vt:lpstr>
      <vt:lpstr>PowerPoint Presentation</vt:lpstr>
      <vt:lpstr>PowerPoint Presentation</vt:lpstr>
      <vt:lpstr>Διάπλαση εμβρύου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Στο τέλος της τρίτης εβδομάδας το μεσόδερμα που βρίσκεται γύρω από το νευρικό σωλήνα και τη νωτιαία χορδή αρχιζει να διαιρείται σε διπλά κυβοειδή σώμα –σωμίτες. Σχηματίζουν το περισσότερο από τον αξονικό σκελετό και τους μυς του και το περισσότερο από το χόριο του δέρματος.</vt:lpstr>
      <vt:lpstr>ΣΧΗΜΑΤΙΣΜΟΣ ΤΡΙΣΤΙΒΟΥ ΕΜΒΡΥΟΥ</vt:lpstr>
      <vt:lpstr>ΒΡΑΓΧΙΑΚΗ ΣΥΣΚΕΥΗ</vt:lpstr>
      <vt:lpstr>ΑΝΑΠΤΥΞΗ ΤΗΣ ΒΡΑΓΧΙΑΚΗΣ  Ή  ΦΑΡΥΓΓΙΚΗΣ  ΣΥΣΚΕΥΗΣ ΚΥΡΙΑ ΣΗΜΕΙΑ ΤΗΣ ΕΜΒΡΥΙΚΗΣ ΠΕΡΙΟΔΟΥ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Διάπλαση εμβρύου</vt:lpstr>
      <vt:lpstr>ΠΑΡΑΓΩΓΑ ΤΩΝ </vt:lpstr>
      <vt:lpstr>PowerPoint Presentation</vt:lpstr>
      <vt:lpstr>PowerPoint Presentation</vt:lpstr>
      <vt:lpstr>PowerPoint Presentation</vt:lpstr>
      <vt:lpstr>PowerPoint Presentation</vt:lpstr>
      <vt:lpstr>PowerPoint Presentation</vt:lpstr>
      <vt:lpstr>PowerPoint Presentation</vt:lpstr>
      <vt:lpstr>αποφύσεις</vt:lpstr>
      <vt:lpstr>PowerPoint Presentation</vt:lpstr>
      <vt:lpstr>PowerPoint Presentation</vt:lpstr>
      <vt:lpstr>PowerPoint Presentation</vt:lpstr>
      <vt:lpstr>PowerPoint Presentation</vt:lpstr>
      <vt:lpstr>PowerPoint Presentation</vt:lpstr>
      <vt:lpstr>PowerPoint Presentation</vt:lpstr>
      <vt:lpstr>ΑΝΑΠΤΥΞΗ ΠΡΟΣΩΠΟΥ</vt:lpstr>
      <vt:lpstr>ΑΝΑΠΤΥΞΗ ΠΡΟΣΩΠΟΥ</vt:lpstr>
      <vt:lpstr>ΑΝΑΠΤΥΞΗ ΠΡΟΣΩΠΟΥ</vt:lpstr>
      <vt:lpstr>PowerPoint Presentation</vt:lpstr>
      <vt:lpstr>PowerPoint Presentation</vt:lpstr>
      <vt:lpstr>ΑΝΑΠΤΥΞΗ ΠΡΟΣΩΠΟΥ</vt:lpstr>
      <vt:lpstr>ΑΝΑΠΤΥΞΗ ΠΡΟΣΩΠΟΥ</vt:lpstr>
      <vt:lpstr>ΑΝΑΠΤΥΞΗ ΠΡΟΣΩΠΟΥ</vt:lpstr>
      <vt:lpstr>ΑΝΑΠΤΥΞΗ ΠΡΟΣΩΠΟΥ</vt:lpstr>
      <vt:lpstr>ΑΝΑΠΤΥΞΗ ΠΡΟΣΩΠΟΥ</vt:lpstr>
      <vt:lpstr>PowerPoint Presentation</vt:lpstr>
      <vt:lpstr>PowerPoint Presentation</vt:lpstr>
      <vt:lpstr>PowerPoint Presentation</vt:lpstr>
      <vt:lpstr>Διάπλαση υπερώας</vt:lpstr>
      <vt:lpstr>Διάπλαση υπερώας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Διάπλαση γλώσσας</vt:lpstr>
      <vt:lpstr>Διάπλαση γλώσσας</vt:lpstr>
      <vt:lpstr>PowerPoint Presentation</vt:lpstr>
      <vt:lpstr>Διάπλαση γλώσσας</vt:lpstr>
      <vt:lpstr>PowerPoint Presentation</vt:lpstr>
      <vt:lpstr>PowerPoint Presentation</vt:lpstr>
      <vt:lpstr>Σχηματική παράσταση των ευαίσθητων ή κρίσιμων περιόδων της ανθρώπινης εξέλιξης Κόκκινο (φάσεις μεγάλης ευαισθησίας- τερατογένεση) Κίτρινο (φάσεις λιγότερης ευαισθησίας)</vt:lpstr>
      <vt:lpstr>PowerPoint Presentation</vt:lpstr>
      <vt:lpstr>ΒΙΒΛΙΟΓΡΑΦΙΑ</vt:lpstr>
      <vt:lpstr>Videos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Ιστολογία στόματος εμβρυολογία στοματικής κοιλότητας</dc:title>
  <dc:creator>Dimos</dc:creator>
  <cp:lastModifiedBy>Pepie Tsolka</cp:lastModifiedBy>
  <cp:revision>236</cp:revision>
  <dcterms:created xsi:type="dcterms:W3CDTF">2015-11-17T02:25:56Z</dcterms:created>
  <dcterms:modified xsi:type="dcterms:W3CDTF">2021-01-02T15:31:03Z</dcterms:modified>
</cp:coreProperties>
</file>