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1375" r:id="rId2"/>
    <p:sldId id="1330" r:id="rId3"/>
    <p:sldId id="907" r:id="rId4"/>
    <p:sldId id="908" r:id="rId5"/>
    <p:sldId id="909" r:id="rId6"/>
    <p:sldId id="910" r:id="rId7"/>
    <p:sldId id="912" r:id="rId8"/>
    <p:sldId id="1317" r:id="rId9"/>
    <p:sldId id="914" r:id="rId10"/>
    <p:sldId id="913" r:id="rId11"/>
    <p:sldId id="1331" r:id="rId12"/>
    <p:sldId id="1013" r:id="rId13"/>
    <p:sldId id="918" r:id="rId14"/>
    <p:sldId id="1048" r:id="rId15"/>
    <p:sldId id="1125" r:id="rId16"/>
    <p:sldId id="1014" r:id="rId17"/>
    <p:sldId id="1049" r:id="rId18"/>
    <p:sldId id="1345" r:id="rId19"/>
    <p:sldId id="1018" r:id="rId20"/>
    <p:sldId id="939" r:id="rId21"/>
    <p:sldId id="951" r:id="rId22"/>
    <p:sldId id="1193" r:id="rId23"/>
    <p:sldId id="1229" r:id="rId24"/>
    <p:sldId id="1241" r:id="rId25"/>
    <p:sldId id="1313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/>
    <p:restoredTop sz="94537"/>
  </p:normalViewPr>
  <p:slideViewPr>
    <p:cSldViewPr>
      <p:cViewPr varScale="1">
        <p:scale>
          <a:sx n="107" d="100"/>
          <a:sy n="107" d="100"/>
        </p:scale>
        <p:origin x="20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29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D601C1F6-E9EB-E324-4FD0-41217EF0C7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4234C842-849B-5F9B-0CEB-E351C48971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0285E50E-EF26-F2CC-32CD-B389FAC716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B4E210B4-EBFF-09C8-FC75-28C9A6B3A99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D05AC230-A588-344F-8B30-B6B82B4F8F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29AEDA-7B74-B76D-6A65-45C6A1F0FD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E6FD126-D0BD-8710-294A-D4E1A66F80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DE47CD1-0A9E-1FC2-48B6-C2EA058A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C813823-D2E3-95A5-FBE6-A3ED25287A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0152DA4E-B9C7-D988-0543-8F7CCDA4FB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CD28796-25AA-38C5-7245-C10D24B5A4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9F87D20B-AA90-0645-853E-B947AD452B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B68779D3-BDAE-C508-B792-B44A733D0E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AC73589-A9EF-3E4F-A152-156B76B4C32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742DEDF-C50C-4295-5B29-FE6D1835F1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73859" name="Rectangle 3">
            <a:extLst>
              <a:ext uri="{FF2B5EF4-FFF2-40B4-BE49-F238E27FC236}">
                <a16:creationId xmlns:a16="http://schemas.microsoft.com/office/drawing/2014/main" id="{DCF4FC6C-8FFF-C932-E0D0-6034EC8E2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38F5B520-4933-04B5-C220-388FBE47C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01B6019-CE61-A34A-AB0F-0794EA13A8E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9C50201-341F-9708-D600-DFB325751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80003" name="Rectangle 3">
            <a:extLst>
              <a:ext uri="{FF2B5EF4-FFF2-40B4-BE49-F238E27FC236}">
                <a16:creationId xmlns:a16="http://schemas.microsoft.com/office/drawing/2014/main" id="{90AC3E2F-E74A-0F71-A140-970C2C2C5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A1A21618-5B08-7FA9-1B07-CF1030701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F820A25-A656-A342-BAEA-78DA0704A0D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266FFFB-6943-071A-5FF1-87B699CC8F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84099" name="Rectangle 3">
            <a:extLst>
              <a:ext uri="{FF2B5EF4-FFF2-40B4-BE49-F238E27FC236}">
                <a16:creationId xmlns:a16="http://schemas.microsoft.com/office/drawing/2014/main" id="{19A2E84C-FC36-6672-B060-E7258B583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C4ACB623-CDFC-AB34-238B-7E9255B77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32F2B3-2908-E84D-8EB8-2B29AFDC3D74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AC1E7A8-50F6-6799-812F-78BF8C5BE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82051" name="Rectangle 3">
            <a:extLst>
              <a:ext uri="{FF2B5EF4-FFF2-40B4-BE49-F238E27FC236}">
                <a16:creationId xmlns:a16="http://schemas.microsoft.com/office/drawing/2014/main" id="{7C0B6E87-52A3-17A3-52BE-F97347AA8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E8854EA3-8179-2265-17FB-C0A87B2A4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D72629-E689-D546-AC2C-DC8C53FA42E9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6E484AE-5C31-69CE-02E2-FF4F59AD79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4675" name="Rectangle 3">
            <a:extLst>
              <a:ext uri="{FF2B5EF4-FFF2-40B4-BE49-F238E27FC236}">
                <a16:creationId xmlns:a16="http://schemas.microsoft.com/office/drawing/2014/main" id="{3D0A67DB-75F5-9C19-87DD-E66BC051F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n-cs"/>
              </a:rPr>
              <a:t>I : the expected information needed to classify a given sample</a:t>
            </a:r>
          </a:p>
          <a:p>
            <a:pPr>
              <a:defRPr/>
            </a:pPr>
            <a:r>
              <a:rPr lang="en-US">
                <a:cs typeface="+mn-cs"/>
              </a:rPr>
              <a:t>E (entropy) : expected information based on the partitioning into subsets by A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12C0B5A2-28C2-E8C0-E8F2-B3905B4843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567CF5-1329-C64A-833B-8AF1CD2EB699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9141EE43-B816-C8C8-E326-9F27091E9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434B3F-0E4E-2B49-9D30-499F8DCC5C40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28950A5-8BE5-B743-6BC5-1467127E3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313795" name="Rectangle 3">
            <a:extLst>
              <a:ext uri="{FF2B5EF4-FFF2-40B4-BE49-F238E27FC236}">
                <a16:creationId xmlns:a16="http://schemas.microsoft.com/office/drawing/2014/main" id="{2C93F6CB-AD94-4683-63CB-1D3C9216C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9A8701E5-0B9A-68C7-004C-4AD7A681D4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00F506-3A91-D14E-9F22-3F2C9EF5A6B8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45C9C515-03F5-128C-B64A-53DB2B9B60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03263"/>
            <a:ext cx="4630738" cy="3473450"/>
          </a:xfrm>
          <a:ln w="12700" cap="flat">
            <a:solidFill>
              <a:schemeClr val="tx1"/>
            </a:solidFill>
          </a:ln>
        </p:spPr>
      </p:sp>
      <p:sp>
        <p:nvSpPr>
          <p:cNvPr id="1714179" name="Rectangle 3">
            <a:extLst>
              <a:ext uri="{FF2B5EF4-FFF2-40B4-BE49-F238E27FC236}">
                <a16:creationId xmlns:a16="http://schemas.microsoft.com/office/drawing/2014/main" id="{5B1F88B6-A87A-6B74-5EE5-ECB335AD2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8013"/>
            <a:ext cx="5029200" cy="4183062"/>
          </a:xfrm>
          <a:ln/>
        </p:spPr>
        <p:txBody>
          <a:bodyPr lIns="85888" tIns="42944" rIns="85888" bIns="42944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2C7A841-5246-951A-47B2-3D3B39622D2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7FDC0DDD-9711-AA9D-F6BA-1A7C34F9B8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F11537E0-A953-7FDC-0CC2-FFD4C0FE2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0B86F055-24CC-6E24-8557-232698BF5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1786A9F7-147B-27B4-BE4A-ABBB2CAD87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4165FBE-C24F-0BAF-F702-A16C26E8F9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3B11161-C09F-625D-8519-309D29CA7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F40C395C-170B-50CF-4EE9-447F119D2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DF03E2BA-9AAA-45FB-6586-6F3C55F77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7BFBC15A-B6C3-0240-32CE-CFFD2960D6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/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F904599-1DF2-0B2D-9D2C-FD7C6D47F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452BC87-EDA9-A94E-9A26-F84E98211DC2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076CE14-DF93-BDD3-4D99-99E8A68F6D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7DCC7610-21D7-8652-403D-91CAC67D7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8BCB647C-00EA-9949-BDD3-246DEA8085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977424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0F8E8FFB-FB84-0FB1-79EB-528D7C708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3D20B-A4ED-5D40-B93B-66BA8656E18D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C333CFC0-4621-49AB-C9AA-434BD37116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EECEB991-24F5-7280-E2B3-15E472F17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B1F90-E4B5-7F49-90D5-0E3049F20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558052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60960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60960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0C51032D-852A-6FD3-F408-A4FA60C173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527A-C980-764E-9657-76872EC177FA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68ADF125-A519-AC14-C8A2-0193AEFE51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DFBF78EE-AA4D-FF03-3CAC-61B4AC077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538EF-FDE9-734D-9371-775F4F3AC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182631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394787EA-C4E3-CAD2-8B56-DD9CAB92B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88AD-4015-4F42-9B7D-3ECECB487EFD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6FD44D94-E479-6B67-05DB-8C20D6170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2F2BABEA-CBAC-20FF-81D3-D2D9DF411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B26BF-A312-C446-A08A-B6498B004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619092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Rectangle 2059">
            <a:extLst>
              <a:ext uri="{FF2B5EF4-FFF2-40B4-BE49-F238E27FC236}">
                <a16:creationId xmlns:a16="http://schemas.microsoft.com/office/drawing/2014/main" id="{DEF51852-72ED-6F5A-6940-3197D36AE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D1222-BE8A-0449-B1AC-691B216192B4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7" name="Rectangle 2060">
            <a:extLst>
              <a:ext uri="{FF2B5EF4-FFF2-40B4-BE49-F238E27FC236}">
                <a16:creationId xmlns:a16="http://schemas.microsoft.com/office/drawing/2014/main" id="{EB7656FE-BEFD-15B8-784A-2F6FF1CC97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>
            <a:extLst>
              <a:ext uri="{FF2B5EF4-FFF2-40B4-BE49-F238E27FC236}">
                <a16:creationId xmlns:a16="http://schemas.microsoft.com/office/drawing/2014/main" id="{A687174F-7130-012D-BF06-C607BA2E1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EBD28-1706-034A-97E1-80AC5B795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159450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005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2059">
            <a:extLst>
              <a:ext uri="{FF2B5EF4-FFF2-40B4-BE49-F238E27FC236}">
                <a16:creationId xmlns:a16="http://schemas.microsoft.com/office/drawing/2014/main" id="{9B7C1FD6-6276-4C00-0E30-7B68F7684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BAD7F-79C3-534A-8DB7-4891E54DA99B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8" name="Rectangle 2060">
            <a:extLst>
              <a:ext uri="{FF2B5EF4-FFF2-40B4-BE49-F238E27FC236}">
                <a16:creationId xmlns:a16="http://schemas.microsoft.com/office/drawing/2014/main" id="{0708DCB5-562D-AFED-623F-25F2E87C7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>
            <a:extLst>
              <a:ext uri="{FF2B5EF4-FFF2-40B4-BE49-F238E27FC236}">
                <a16:creationId xmlns:a16="http://schemas.microsoft.com/office/drawing/2014/main" id="{91483F59-A533-8EFC-128A-86B16A135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C13D4-C0C4-2B42-8649-01F66ED50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886167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DAE917B1-BE1F-7603-7BD1-40C7A6CD7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A1F3-887C-0A4F-950F-B3F0B7B986FA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60D5E51E-F88E-9697-189E-A2BC92D52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662AB410-13A1-FBE5-CDEA-B394BCD0E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C0838-7335-FF46-AF3A-B0167DB14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108429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81000"/>
            <a:ext cx="8458200" cy="60960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3" name="Rectangle 2059">
            <a:extLst>
              <a:ext uri="{FF2B5EF4-FFF2-40B4-BE49-F238E27FC236}">
                <a16:creationId xmlns:a16="http://schemas.microsoft.com/office/drawing/2014/main" id="{5B10602D-5C9A-AD10-2C86-66E6CA5C80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F9BEA-7DE1-0E45-A32E-6D0CDD6B0716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4" name="Rectangle 2060">
            <a:extLst>
              <a:ext uri="{FF2B5EF4-FFF2-40B4-BE49-F238E27FC236}">
                <a16:creationId xmlns:a16="http://schemas.microsoft.com/office/drawing/2014/main" id="{2C5C5706-6E99-7AFB-2991-E72F95B85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5" name="Rectangle 2061">
            <a:extLst>
              <a:ext uri="{FF2B5EF4-FFF2-40B4-BE49-F238E27FC236}">
                <a16:creationId xmlns:a16="http://schemas.microsoft.com/office/drawing/2014/main" id="{E8DC1AAC-EE3D-4B94-5D93-B804D6671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726FC-8A08-9A42-B91A-E6B3E12DC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30406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9AA7990E-B709-0A7F-C146-AF3DC3BF6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07B7-3C75-2E43-943D-5A98CA1F71A6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576659B4-092C-931D-591D-F7F037BCE4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14E07C94-320B-9D82-9402-CD32465126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A8EE0-F16F-7C4C-93B5-5AB93315D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02832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1000E138-6086-DFC1-405C-B0C65F4C6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5D98-22B9-8444-9D0A-E2EB664EDB4E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7A02C37A-146F-E5C9-AA23-4FF26F0288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5219C764-AED0-5356-4E3D-ECE1626D4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17A6D-8510-3A49-8281-EEAA6C4B7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7449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94D16A7F-4D2F-664E-378B-F447990F5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3EACE-CE68-0543-A807-20A84524CEEB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0A34CE4D-7F6F-65C6-EED3-A1B7F784B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72B8BB49-0CFE-879A-C773-6D3F64D53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E82F9-6AE9-9848-9607-F20F29EC7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49156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2059">
            <a:extLst>
              <a:ext uri="{FF2B5EF4-FFF2-40B4-BE49-F238E27FC236}">
                <a16:creationId xmlns:a16="http://schemas.microsoft.com/office/drawing/2014/main" id="{C1938A63-9E1A-EC05-8951-AAF729699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677F-2F3C-084C-B37E-E811CC000A74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8" name="Rectangle 2060">
            <a:extLst>
              <a:ext uri="{FF2B5EF4-FFF2-40B4-BE49-F238E27FC236}">
                <a16:creationId xmlns:a16="http://schemas.microsoft.com/office/drawing/2014/main" id="{AB4BCF10-9D6F-025F-41E0-33719DE53F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>
            <a:extLst>
              <a:ext uri="{FF2B5EF4-FFF2-40B4-BE49-F238E27FC236}">
                <a16:creationId xmlns:a16="http://schemas.microsoft.com/office/drawing/2014/main" id="{23A2597F-563D-F462-F62B-65DFB2A5B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1E6D5-3955-1642-8099-AF27B87C6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42424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2059">
            <a:extLst>
              <a:ext uri="{FF2B5EF4-FFF2-40B4-BE49-F238E27FC236}">
                <a16:creationId xmlns:a16="http://schemas.microsoft.com/office/drawing/2014/main" id="{E0D09DA7-0511-DD41-15D8-5BAABE751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4BE4-C645-E04A-B137-6EE37DAE945E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4" name="Rectangle 2060">
            <a:extLst>
              <a:ext uri="{FF2B5EF4-FFF2-40B4-BE49-F238E27FC236}">
                <a16:creationId xmlns:a16="http://schemas.microsoft.com/office/drawing/2014/main" id="{7D4FA41C-5B07-D5FF-C900-089715BF2C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5" name="Rectangle 2061">
            <a:extLst>
              <a:ext uri="{FF2B5EF4-FFF2-40B4-BE49-F238E27FC236}">
                <a16:creationId xmlns:a16="http://schemas.microsoft.com/office/drawing/2014/main" id="{551CEBF6-830D-E9E7-034F-A50501EE6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61A33-167F-E342-9951-1313F9AD1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05384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9">
            <a:extLst>
              <a:ext uri="{FF2B5EF4-FFF2-40B4-BE49-F238E27FC236}">
                <a16:creationId xmlns:a16="http://schemas.microsoft.com/office/drawing/2014/main" id="{E1A5E568-2F31-5CD2-B481-B5F320ECC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6A7D7-6096-364D-A834-46F68EA3E983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3" name="Rectangle 2060">
            <a:extLst>
              <a:ext uri="{FF2B5EF4-FFF2-40B4-BE49-F238E27FC236}">
                <a16:creationId xmlns:a16="http://schemas.microsoft.com/office/drawing/2014/main" id="{B552B7C4-EF08-F7FB-0ADD-4697C8894E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4" name="Rectangle 2061">
            <a:extLst>
              <a:ext uri="{FF2B5EF4-FFF2-40B4-BE49-F238E27FC236}">
                <a16:creationId xmlns:a16="http://schemas.microsoft.com/office/drawing/2014/main" id="{15DB72DC-BA17-2BA7-60D0-6F66B53380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94D6-9901-CD46-A39C-05A0B0EFF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20544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F26D0310-15A3-FA9E-B0C0-414E89541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05F9-B0C5-9B42-9AE8-F392036D30CC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333ED20E-AE8B-6B02-74A5-25EEA8F86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28C5F23A-42C9-EEED-9BDD-74396D51F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5313F-AECB-6643-A5A6-8199CE48C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12136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5594272F-FD73-5018-1EB0-7C94C4338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C7AB-4D67-194B-9E77-FF4297DA522F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9055BA2D-16B5-93F0-6E1D-3000AFA82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523F5F91-04BE-D30A-7665-BF7903F54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C2A7D-01FC-294D-B112-3374CF13D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94859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56">
            <a:extLst>
              <a:ext uri="{FF2B5EF4-FFF2-40B4-BE49-F238E27FC236}">
                <a16:creationId xmlns:a16="http://schemas.microsoft.com/office/drawing/2014/main" id="{9049D330-CF2D-87CE-09F1-8342458E64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4800" y="1219200"/>
            <a:ext cx="8410575" cy="46038"/>
          </a:xfrm>
          <a:prstGeom prst="rect">
            <a:avLst/>
          </a:prstGeom>
          <a:gradFill rotWithShape="1">
            <a:gsLst>
              <a:gs pos="0">
                <a:srgbClr val="00CE98">
                  <a:alpha val="50000"/>
                </a:srgbClr>
              </a:gs>
              <a:gs pos="100000">
                <a:srgbClr val="8FF9EF">
                  <a:alpha val="5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x-none" altLang="x-none" sz="2400"/>
          </a:p>
        </p:txBody>
      </p:sp>
      <p:sp>
        <p:nvSpPr>
          <p:cNvPr id="1027" name="Rectangle 2057">
            <a:extLst>
              <a:ext uri="{FF2B5EF4-FFF2-40B4-BE49-F238E27FC236}">
                <a16:creationId xmlns:a16="http://schemas.microsoft.com/office/drawing/2014/main" id="{137B2655-6B8F-F37B-383B-85854C02D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402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058">
            <a:extLst>
              <a:ext uri="{FF2B5EF4-FFF2-40B4-BE49-F238E27FC236}">
                <a16:creationId xmlns:a16="http://schemas.microsoft.com/office/drawing/2014/main" id="{CEF27F68-F6C4-C420-C0FD-1A97DA0A7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8779" name="Rectangle 2059">
            <a:extLst>
              <a:ext uri="{FF2B5EF4-FFF2-40B4-BE49-F238E27FC236}">
                <a16:creationId xmlns:a16="http://schemas.microsoft.com/office/drawing/2014/main" id="{9F1F0470-1D31-03D6-83B8-ADF2225EB1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ea typeface="ＭＳ Ｐゴシック" charset="-128"/>
              </a:defRPr>
            </a:lvl1pPr>
          </a:lstStyle>
          <a:p>
            <a:pPr>
              <a:defRPr/>
            </a:pPr>
            <a:fld id="{ACC35121-B1C5-0B4E-B629-76F62DAA1FD7}" type="datetime4">
              <a:rPr lang="en-CA" altLang="en-US"/>
              <a:pPr>
                <a:defRPr/>
              </a:pPr>
              <a:t>May 18, 2023</a:t>
            </a:fld>
            <a:endParaRPr lang="en-US" altLang="en-US"/>
          </a:p>
        </p:txBody>
      </p:sp>
      <p:sp>
        <p:nvSpPr>
          <p:cNvPr id="928780" name="Rectangle 2060">
            <a:extLst>
              <a:ext uri="{FF2B5EF4-FFF2-40B4-BE49-F238E27FC236}">
                <a16:creationId xmlns:a16="http://schemas.microsoft.com/office/drawing/2014/main" id="{A1AF56CE-D2B6-8742-7879-C4C86DB0E5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28781" name="Rectangle 2061">
            <a:extLst>
              <a:ext uri="{FF2B5EF4-FFF2-40B4-BE49-F238E27FC236}">
                <a16:creationId xmlns:a16="http://schemas.microsoft.com/office/drawing/2014/main" id="{E481D1F7-42FC-7DC2-B403-BCF155ABC8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AB09E6-70A0-314B-B6F0-68B60EA80F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ransition>
    <p:zoom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7.emf"/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9.emf"/><Relationship Id="rId5" Type="http://schemas.openxmlformats.org/officeDocument/2006/relationships/image" Target="../media/image14.emf"/><Relationship Id="rId15" Type="http://schemas.openxmlformats.org/officeDocument/2006/relationships/image" Target="../media/image18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emf"/><Relationship Id="rId1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EDBEB546-F386-B851-F5F4-C5A1B4CF0A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614174-75D5-9045-97A6-244C7A84D381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415D6C83-87F8-05B7-7352-698A66AB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E883AD-E5BE-E445-9812-6FDEF9816448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/>
          </a:p>
        </p:txBody>
      </p:sp>
      <p:sp>
        <p:nvSpPr>
          <p:cNvPr id="1654786" name="Rectangle 2">
            <a:extLst>
              <a:ext uri="{FF2B5EF4-FFF2-40B4-BE49-F238E27FC236}">
                <a16:creationId xmlns:a16="http://schemas.microsoft.com/office/drawing/2014/main" id="{31F73E5B-504C-87D9-2C95-2EDD6E630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772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cs typeface="+mj-cs"/>
              </a:rPr>
              <a:t>Data Analytics</a:t>
            </a:r>
            <a:br>
              <a:rPr lang="en-US" sz="4800" dirty="0">
                <a:cs typeface="+mj-cs"/>
              </a:rPr>
            </a:br>
            <a:br>
              <a:rPr lang="en-US" sz="4800" dirty="0">
                <a:cs typeface="+mj-cs"/>
              </a:rPr>
            </a:br>
            <a:r>
              <a:rPr lang="en-US" sz="4400" dirty="0">
                <a:cs typeface="+mj-cs"/>
              </a:rPr>
              <a:t>Classification &amp; Prediction</a:t>
            </a:r>
          </a:p>
        </p:txBody>
      </p:sp>
      <p:sp>
        <p:nvSpPr>
          <p:cNvPr id="1654787" name="Rectangle 3">
            <a:extLst>
              <a:ext uri="{FF2B5EF4-FFF2-40B4-BE49-F238E27FC236}">
                <a16:creationId xmlns:a16="http://schemas.microsoft.com/office/drawing/2014/main" id="{97A0E62E-35CD-41DF-3AEE-B0A740401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305800" cy="24384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Periklis Andritsos</a:t>
            </a:r>
          </a:p>
          <a:p>
            <a:pPr algn="ctr" eaLnBrk="1" hangingPunct="1">
              <a:lnSpc>
                <a:spcPct val="110000"/>
              </a:lnSpc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algn="ctr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 err="1">
                <a:cs typeface="+mn-cs"/>
              </a:rPr>
              <a:t>pandritsos@</a:t>
            </a:r>
            <a:r>
              <a:rPr lang="en-US" sz="2400" err="1">
                <a:cs typeface="+mn-cs"/>
              </a:rPr>
              <a:t>uniwa</a:t>
            </a:r>
            <a:r>
              <a:rPr lang="en-US" sz="2400">
                <a:cs typeface="+mn-cs"/>
              </a:rPr>
              <a:t>.gr</a:t>
            </a:r>
            <a:endParaRPr lang="en-US" sz="2000" dirty="0"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076C34A6-61A7-79B8-1658-15D32E1EAC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68A9D0-753E-3245-9106-9BF28DE1EC2D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5868A996-C20E-0EE9-5D4E-03DC32AE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BDA7CB-C334-C94A-893B-A0B5755D8775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/>
          </a:p>
        </p:txBody>
      </p:sp>
      <p:sp>
        <p:nvSpPr>
          <p:cNvPr id="1281026" name="Rectangle 2">
            <a:extLst>
              <a:ext uri="{FF2B5EF4-FFF2-40B4-BE49-F238E27FC236}">
                <a16:creationId xmlns:a16="http://schemas.microsoft.com/office/drawing/2014/main" id="{7B843CCF-A78A-D746-AAE6-11211576E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28600" y="152400"/>
            <a:ext cx="9601200" cy="838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200">
                <a:solidFill>
                  <a:srgbClr val="170981"/>
                </a:solidFill>
                <a:cs typeface="+mj-cs"/>
              </a:rPr>
              <a:t>Issues: Evaluating Classification Methods</a:t>
            </a:r>
          </a:p>
        </p:txBody>
      </p:sp>
      <p:sp>
        <p:nvSpPr>
          <p:cNvPr id="1281027" name="Rectangle 3">
            <a:extLst>
              <a:ext uri="{FF2B5EF4-FFF2-40B4-BE49-F238E27FC236}">
                <a16:creationId xmlns:a16="http://schemas.microsoft.com/office/drawing/2014/main" id="{A6A3C1BF-335E-9F76-3ED4-4DB76AD70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78825" cy="5257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Accuracy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classifier accuracy: predicting class label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predictor accuracy: guessing value of predicted attributes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Speed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time to construct the model (training time)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time to use the model (classification/prediction time)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Robustness: handling noise and missing values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Scalability: efficiency in disk-resident databases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Interpretability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understanding and insight provided by the model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Other measures, e.g., goodness of rules, such as decision tree size or compactness of classification rules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4">
            <a:extLst>
              <a:ext uri="{FF2B5EF4-FFF2-40B4-BE49-F238E27FC236}">
                <a16:creationId xmlns:a16="http://schemas.microsoft.com/office/drawing/2014/main" id="{CE39D2AA-DBBC-8044-9B4B-F28E59ECFD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7DA33B-2D41-A443-A2EB-421DA276EAA9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34818" name="Slide Number Placeholder 6">
            <a:extLst>
              <a:ext uri="{FF2B5EF4-FFF2-40B4-BE49-F238E27FC236}">
                <a16:creationId xmlns:a16="http://schemas.microsoft.com/office/drawing/2014/main" id="{0448E966-9E94-5B91-D563-F693F756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1F1BC7-C995-4046-8DAD-437BAAD6F3A3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1825794" name="Rectangle 2">
            <a:extLst>
              <a:ext uri="{FF2B5EF4-FFF2-40B4-BE49-F238E27FC236}">
                <a16:creationId xmlns:a16="http://schemas.microsoft.com/office/drawing/2014/main" id="{B38A5E7B-D0AF-924D-5470-A884472ED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solidFill>
                  <a:srgbClr val="170981"/>
                </a:solidFill>
                <a:cs typeface="+mj-cs"/>
              </a:rPr>
              <a:t>Chapter 6. Classification and Prediction</a:t>
            </a:r>
          </a:p>
        </p:txBody>
      </p:sp>
      <p:sp>
        <p:nvSpPr>
          <p:cNvPr id="1825795" name="Rectangle 3">
            <a:extLst>
              <a:ext uri="{FF2B5EF4-FFF2-40B4-BE49-F238E27FC236}">
                <a16:creationId xmlns:a16="http://schemas.microsoft.com/office/drawing/2014/main" id="{1E55E098-BF35-6712-72A3-108925266E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What is classification? What is prediction?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Issues regarding classification and 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decision tree induction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Bayesian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Rule-based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back propagation</a:t>
            </a:r>
          </a:p>
        </p:txBody>
      </p:sp>
      <p:sp>
        <p:nvSpPr>
          <p:cNvPr id="1825796" name="Rectangle 4">
            <a:extLst>
              <a:ext uri="{FF2B5EF4-FFF2-40B4-BE49-F238E27FC236}">
                <a16:creationId xmlns:a16="http://schemas.microsoft.com/office/drawing/2014/main" id="{E9DA80A6-4B20-C5A4-84CF-F5D82323491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Support Vector Machines (SVM)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Associative classification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Lazy learners (or learning from your neighbors)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Other classification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Accuracy and error measures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Ensemble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Model selection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Summary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>
              <a:cs typeface="+mn-cs"/>
            </a:endParaRPr>
          </a:p>
        </p:txBody>
      </p:sp>
      <p:sp>
        <p:nvSpPr>
          <p:cNvPr id="34822" name="AutoShape 5">
            <a:extLst>
              <a:ext uri="{FF2B5EF4-FFF2-40B4-BE49-F238E27FC236}">
                <a16:creationId xmlns:a16="http://schemas.microsoft.com/office/drawing/2014/main" id="{4A38146E-A1E8-4E74-EB45-AE0E8B6C48EA}"/>
              </a:ext>
            </a:extLst>
          </p:cNvPr>
          <p:cNvSpPr>
            <a:spLocks noChangeArrowheads="1"/>
          </p:cNvSpPr>
          <p:nvPr/>
        </p:nvSpPr>
        <p:spPr bwMode="auto">
          <a:xfrm rot="362054" flipV="1">
            <a:off x="3810000" y="3975100"/>
            <a:ext cx="338138" cy="76200"/>
          </a:xfrm>
          <a:prstGeom prst="leftArrow">
            <a:avLst>
              <a:gd name="adj1" fmla="val 50000"/>
              <a:gd name="adj2" fmla="val 1109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36E10A4D-CD68-8BA4-8A38-F5C68E53E6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4E6602-27F4-C542-91B7-71BE24126841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D504043F-540F-AD6F-3AD8-E2610366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AB2C2E-6936-7043-83CA-5B1F922736E4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/>
          </a:p>
        </p:txBody>
      </p:sp>
      <p:sp>
        <p:nvSpPr>
          <p:cNvPr id="1408002" name="Rectangle 2">
            <a:extLst>
              <a:ext uri="{FF2B5EF4-FFF2-40B4-BE49-F238E27FC236}">
                <a16:creationId xmlns:a16="http://schemas.microsoft.com/office/drawing/2014/main" id="{8CCBB817-6703-FDB5-3C48-EDEE45DE9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Decision Tree Induction: Training Dataset</a:t>
            </a:r>
          </a:p>
        </p:txBody>
      </p:sp>
      <p:graphicFrame>
        <p:nvGraphicFramePr>
          <p:cNvPr id="35844" name="Object 3">
            <a:extLst>
              <a:ext uri="{FF2B5EF4-FFF2-40B4-BE49-F238E27FC236}">
                <a16:creationId xmlns:a16="http://schemas.microsoft.com/office/drawing/2014/main" id="{56A01987-5CD9-8335-9C57-012064552AA0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133600" y="1524000"/>
          <a:ext cx="66294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91200" imgH="3962400" progId="Excel.Sheet.8">
                  <p:embed/>
                </p:oleObj>
              </mc:Choice>
              <mc:Fallback>
                <p:oleObj name="Worksheet" r:id="rId2" imgW="5791200" imgH="3962400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66294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4">
            <a:extLst>
              <a:ext uri="{FF2B5EF4-FFF2-40B4-BE49-F238E27FC236}">
                <a16:creationId xmlns:a16="http://schemas.microsoft.com/office/drawing/2014/main" id="{F881CFDF-60A3-F28F-5390-935BA3A16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1905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None/>
            </a:pPr>
            <a:r>
              <a:rPr lang="en-US" altLang="en-US"/>
              <a:t>This follows an  example of Quinlan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s ID3 (Playing Tennis)</a:t>
            </a:r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2">
            <a:extLst>
              <a:ext uri="{FF2B5EF4-FFF2-40B4-BE49-F238E27FC236}">
                <a16:creationId xmlns:a16="http://schemas.microsoft.com/office/drawing/2014/main" id="{E8E1D5A1-72F0-5AB7-B917-E58AA00AC4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7B00F9-1837-D24F-BAE9-BA33990008E5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3993A79F-0F01-287A-61D4-4FC0B5C4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036F14-DC52-0049-A65F-98684EB2060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467D91C-3A93-0DB4-CC38-51D5D262E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>
                <a:solidFill>
                  <a:srgbClr val="170981"/>
                </a:solidFill>
              </a:rPr>
              <a:t>Output: A Decision Tree for </a:t>
            </a:r>
            <a:r>
              <a:rPr lang="ja-JP" altLang="en-US" sz="2800">
                <a:solidFill>
                  <a:srgbClr val="170981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800" i="1">
                <a:solidFill>
                  <a:srgbClr val="170981"/>
                </a:solidFill>
              </a:rPr>
              <a:t>buys_computer</a:t>
            </a:r>
            <a:r>
              <a:rPr lang="ja-JP" altLang="en-US" sz="2800" i="1">
                <a:solidFill>
                  <a:srgbClr val="170981"/>
                </a:solidFill>
                <a:latin typeface="Arial" panose="020B0604020202020204" pitchFamily="34" charset="0"/>
              </a:rPr>
              <a:t>”</a:t>
            </a:r>
            <a:endParaRPr lang="en-US" altLang="en-US" sz="2800" i="1">
              <a:solidFill>
                <a:srgbClr val="170981"/>
              </a:solidFill>
            </a:endParaRPr>
          </a:p>
        </p:txBody>
      </p:sp>
      <p:grpSp>
        <p:nvGrpSpPr>
          <p:cNvPr id="36868" name="Group 63">
            <a:extLst>
              <a:ext uri="{FF2B5EF4-FFF2-40B4-BE49-F238E27FC236}">
                <a16:creationId xmlns:a16="http://schemas.microsoft.com/office/drawing/2014/main" id="{47F79F2A-41B2-5A2D-697D-65A94218004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828800"/>
            <a:ext cx="6305550" cy="3810000"/>
            <a:chOff x="768" y="1152"/>
            <a:chExt cx="3972" cy="2400"/>
          </a:xfrm>
        </p:grpSpPr>
        <p:sp>
          <p:nvSpPr>
            <p:cNvPr id="36869" name="Rectangle 3">
              <a:extLst>
                <a:ext uri="{FF2B5EF4-FFF2-40B4-BE49-F238E27FC236}">
                  <a16:creationId xmlns:a16="http://schemas.microsoft.com/office/drawing/2014/main" id="{416D1291-6509-027F-A8C3-BE816ACCD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" y="1152"/>
              <a:ext cx="475" cy="296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age?</a:t>
              </a:r>
            </a:p>
          </p:txBody>
        </p:sp>
        <p:sp>
          <p:nvSpPr>
            <p:cNvPr id="36870" name="Rectangle 4">
              <a:extLst>
                <a:ext uri="{FF2B5EF4-FFF2-40B4-BE49-F238E27FC236}">
                  <a16:creationId xmlns:a16="http://schemas.microsoft.com/office/drawing/2014/main" id="{423E89A4-8D26-EB30-AF89-AFBFEA193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766"/>
              <a:ext cx="7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overcast</a:t>
              </a:r>
            </a:p>
          </p:txBody>
        </p:sp>
        <p:sp>
          <p:nvSpPr>
            <p:cNvPr id="36871" name="Rectangle 5">
              <a:extLst>
                <a:ext uri="{FF2B5EF4-FFF2-40B4-BE49-F238E27FC236}">
                  <a16:creationId xmlns:a16="http://schemas.microsoft.com/office/drawing/2014/main" id="{4691447A-C4C8-BE07-7449-2F060379F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" y="2342"/>
              <a:ext cx="763" cy="296"/>
            </a:xfrm>
            <a:prstGeom prst="rect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student?</a:t>
              </a:r>
            </a:p>
          </p:txBody>
        </p:sp>
        <p:sp>
          <p:nvSpPr>
            <p:cNvPr id="36872" name="Rectangle 6">
              <a:extLst>
                <a:ext uri="{FF2B5EF4-FFF2-40B4-BE49-F238E27FC236}">
                  <a16:creationId xmlns:a16="http://schemas.microsoft.com/office/drawing/2014/main" id="{1F4D6A58-4D2E-E184-87D8-3DC4DC61E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" y="2342"/>
              <a:ext cx="1140" cy="296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credit rating?</a:t>
              </a:r>
            </a:p>
          </p:txBody>
        </p:sp>
        <p:sp>
          <p:nvSpPr>
            <p:cNvPr id="36873" name="Line 11">
              <a:extLst>
                <a:ext uri="{FF2B5EF4-FFF2-40B4-BE49-F238E27FC236}">
                  <a16:creationId xmlns:a16="http://schemas.microsoft.com/office/drawing/2014/main" id="{676CE03D-3581-B9EA-EF6A-8592E044A6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9" y="1462"/>
              <a:ext cx="625" cy="8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Line 12">
              <a:extLst>
                <a:ext uri="{FF2B5EF4-FFF2-40B4-BE49-F238E27FC236}">
                  <a16:creationId xmlns:a16="http://schemas.microsoft.com/office/drawing/2014/main" id="{3F16AB51-E0A2-A29E-7C8A-2428D5E30E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22" y="1491"/>
              <a:ext cx="1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13">
              <a:extLst>
                <a:ext uri="{FF2B5EF4-FFF2-40B4-BE49-F238E27FC236}">
                  <a16:creationId xmlns:a16="http://schemas.microsoft.com/office/drawing/2014/main" id="{E8AE4FB8-57DA-F61A-8305-E1DB329B1A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440"/>
              <a:ext cx="1051" cy="8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Rectangle 14">
              <a:extLst>
                <a:ext uri="{FF2B5EF4-FFF2-40B4-BE49-F238E27FC236}">
                  <a16:creationId xmlns:a16="http://schemas.microsoft.com/office/drawing/2014/main" id="{95138506-A2CE-B60D-29F1-B06D4AE02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1730"/>
              <a:ext cx="534" cy="29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&lt;=30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7" name="Rectangle 15">
              <a:extLst>
                <a:ext uri="{FF2B5EF4-FFF2-40B4-BE49-F238E27FC236}">
                  <a16:creationId xmlns:a16="http://schemas.microsoft.com/office/drawing/2014/main" id="{0E33DF20-F97C-D9EC-81C3-1A4CA2154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804"/>
              <a:ext cx="41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&gt;40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8" name="Line 16">
              <a:extLst>
                <a:ext uri="{FF2B5EF4-FFF2-40B4-BE49-F238E27FC236}">
                  <a16:creationId xmlns:a16="http://schemas.microsoft.com/office/drawing/2014/main" id="{517F6B3A-0447-F477-F46A-A97C8D3D6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2640"/>
              <a:ext cx="528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17">
              <a:extLst>
                <a:ext uri="{FF2B5EF4-FFF2-40B4-BE49-F238E27FC236}">
                  <a16:creationId xmlns:a16="http://schemas.microsoft.com/office/drawing/2014/main" id="{3893C3D0-1967-6E93-9EAB-3ED0EFCD6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640"/>
              <a:ext cx="480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18">
              <a:extLst>
                <a:ext uri="{FF2B5EF4-FFF2-40B4-BE49-F238E27FC236}">
                  <a16:creationId xmlns:a16="http://schemas.microsoft.com/office/drawing/2014/main" id="{6B547F19-765D-05C1-423A-6326846966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640"/>
              <a:ext cx="48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19">
              <a:extLst>
                <a:ext uri="{FF2B5EF4-FFF2-40B4-BE49-F238E27FC236}">
                  <a16:creationId xmlns:a16="http://schemas.microsoft.com/office/drawing/2014/main" id="{71A2AEFA-5A33-5475-955B-15A65D090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640"/>
              <a:ext cx="432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24">
              <a:extLst>
                <a:ext uri="{FF2B5EF4-FFF2-40B4-BE49-F238E27FC236}">
                  <a16:creationId xmlns:a16="http://schemas.microsoft.com/office/drawing/2014/main" id="{D332E7E0-5B7C-1A37-02A1-656CA74AF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3" y="2029"/>
              <a:ext cx="0" cy="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Rectangle 25">
              <a:extLst>
                <a:ext uri="{FF2B5EF4-FFF2-40B4-BE49-F238E27FC236}">
                  <a16:creationId xmlns:a16="http://schemas.microsoft.com/office/drawing/2014/main" id="{8E85A12E-AC71-C3FE-0595-630FBA35B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264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36884" name="Rectangle 27">
              <a:extLst>
                <a:ext uri="{FF2B5EF4-FFF2-40B4-BE49-F238E27FC236}">
                  <a16:creationId xmlns:a16="http://schemas.microsoft.com/office/drawing/2014/main" id="{9E874BD6-118A-CA64-D013-2779DC749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26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85" name="Rectangle 28">
              <a:extLst>
                <a:ext uri="{FF2B5EF4-FFF2-40B4-BE49-F238E27FC236}">
                  <a16:creationId xmlns:a16="http://schemas.microsoft.com/office/drawing/2014/main" id="{49740DB4-DC01-2A1B-9584-51857A35D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216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86" name="Rectangle 29">
              <a:extLst>
                <a:ext uri="{FF2B5EF4-FFF2-40B4-BE49-F238E27FC236}">
                  <a16:creationId xmlns:a16="http://schemas.microsoft.com/office/drawing/2014/main" id="{1710959F-2AFF-07F6-F308-30324BF26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" y="234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87" name="Rectangle 30">
              <a:extLst>
                <a:ext uri="{FF2B5EF4-FFF2-40B4-BE49-F238E27FC236}">
                  <a16:creationId xmlns:a16="http://schemas.microsoft.com/office/drawing/2014/main" id="{C597EE59-6569-33AC-F800-C195D45C8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824"/>
              <a:ext cx="672" cy="1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31..40</a:t>
              </a: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36888" name="Rectangle 62">
              <a:extLst>
                <a:ext uri="{FF2B5EF4-FFF2-40B4-BE49-F238E27FC236}">
                  <a16:creationId xmlns:a16="http://schemas.microsoft.com/office/drawing/2014/main" id="{3C3ED583-76C8-51FD-9D21-1E2B4394D3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43156">
              <a:off x="3168" y="3216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36889" name="Rectangle 9">
              <a:extLst>
                <a:ext uri="{FF2B5EF4-FFF2-40B4-BE49-F238E27FC236}">
                  <a16:creationId xmlns:a16="http://schemas.microsoft.com/office/drawing/2014/main" id="{F90AFAB0-82E1-75F9-9AC1-09DAFE027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784"/>
              <a:ext cx="38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fair</a:t>
              </a:r>
            </a:p>
          </p:txBody>
        </p:sp>
        <p:sp>
          <p:nvSpPr>
            <p:cNvPr id="36890" name="Rectangle 10">
              <a:extLst>
                <a:ext uri="{FF2B5EF4-FFF2-40B4-BE49-F238E27FC236}">
                  <a16:creationId xmlns:a16="http://schemas.microsoft.com/office/drawing/2014/main" id="{C6937B8C-6EDB-FDA6-1B1D-870924E9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784"/>
              <a:ext cx="80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excellent</a:t>
              </a:r>
            </a:p>
          </p:txBody>
        </p:sp>
        <p:sp>
          <p:nvSpPr>
            <p:cNvPr id="36891" name="Rectangle 8">
              <a:extLst>
                <a:ext uri="{FF2B5EF4-FFF2-40B4-BE49-F238E27FC236}">
                  <a16:creationId xmlns:a16="http://schemas.microsoft.com/office/drawing/2014/main" id="{F0F59914-496A-DDA8-F911-7FF66E8E7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32"/>
              <a:ext cx="37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92" name="Rectangle 7">
              <a:extLst>
                <a:ext uri="{FF2B5EF4-FFF2-40B4-BE49-F238E27FC236}">
                  <a16:creationId xmlns:a16="http://schemas.microsoft.com/office/drawing/2014/main" id="{A3EF5C97-1907-A95B-CF88-79DBB4F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832"/>
              <a:ext cx="43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no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A7ECF897-9251-323F-E76E-B6A3287FC5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34C5C0-C2CF-4D42-A3DF-EDE0FD39ACE1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DA75EB6C-7F9F-A7BF-239B-DF3359FB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DBF5FF-CF4F-A84E-982B-85CAAB4E9E3D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/>
          </a:p>
        </p:txBody>
      </p:sp>
      <p:sp>
        <p:nvSpPr>
          <p:cNvPr id="1448962" name="Rectangle 1026">
            <a:extLst>
              <a:ext uri="{FF2B5EF4-FFF2-40B4-BE49-F238E27FC236}">
                <a16:creationId xmlns:a16="http://schemas.microsoft.com/office/drawing/2014/main" id="{857981B1-CAF9-ED6A-44CB-D86486532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Algorithm for Decision Tree Induction</a:t>
            </a:r>
          </a:p>
        </p:txBody>
      </p:sp>
      <p:sp>
        <p:nvSpPr>
          <p:cNvPr id="37892" name="Rectangle 1027">
            <a:extLst>
              <a:ext uri="{FF2B5EF4-FFF2-40B4-BE49-F238E27FC236}">
                <a16:creationId xmlns:a16="http://schemas.microsoft.com/office/drawing/2014/main" id="{61D237CB-DE37-901F-15BE-F703F74E8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334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altLang="en-US" sz="2000"/>
              <a:t>Basic algorithm (a greedy algorithm)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Tree is constructed in a </a:t>
            </a:r>
            <a:r>
              <a:rPr lang="en-US" altLang="en-US" sz="2000">
                <a:solidFill>
                  <a:schemeClr val="hlink"/>
                </a:solidFill>
              </a:rPr>
              <a:t>top-down recursive divide-and-conquer manner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At start, all the training examples are at the root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Attributes are categorical (if continuous-valued, they are discretized in advance)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Examples are partitioned recursively based on selected attributes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Test attributes are selected on the basis of a heuristic or statistical measure (e.g., </a:t>
            </a:r>
            <a:r>
              <a:rPr lang="en-US" altLang="en-US" sz="2000">
                <a:solidFill>
                  <a:schemeClr val="hlink"/>
                </a:solidFill>
              </a:rPr>
              <a:t>information gain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en-US" sz="2000"/>
              <a:t>Conditions for stopping partitioning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All samples for a given node belong to the same class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There are no remaining attributes for further partitioning – </a:t>
            </a:r>
            <a:r>
              <a:rPr lang="en-US" altLang="en-US" sz="2000">
                <a:solidFill>
                  <a:schemeClr val="hlink"/>
                </a:solidFill>
              </a:rPr>
              <a:t>majority voting</a:t>
            </a:r>
            <a:r>
              <a:rPr lang="en-US" altLang="en-US" sz="2000"/>
              <a:t> is employed for classifying the leaf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There are no samples left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1">
            <a:extLst>
              <a:ext uri="{FF2B5EF4-FFF2-40B4-BE49-F238E27FC236}">
                <a16:creationId xmlns:a16="http://schemas.microsoft.com/office/drawing/2014/main" id="{CD087ED2-E702-CFBB-028D-B693E43BDA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1250CA-F17B-F649-AA3F-0596E273F6BC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15040BE3-C3DB-E5BD-8A22-2097317C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350DBD-12CC-A649-BD09-4348673C2617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2B7E211-041D-BB74-AA48-FAAC355B8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Attribute Selection Measure: Information Gain (ID3/C4.5)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ECD6863-0AEC-E6FF-6F3D-E2A49DCE8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Select the attribute with the highest information gain</a:t>
            </a:r>
          </a:p>
          <a:p>
            <a:pPr eaLnBrk="1" hangingPunct="1"/>
            <a:r>
              <a:rPr lang="en-US" altLang="en-US" sz="2400"/>
              <a:t>Let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i</a:t>
            </a:r>
            <a:r>
              <a:rPr lang="en-US" altLang="en-US" sz="2400"/>
              <a:t> be the probability that an arbitrary tuple in D belongs to class C</a:t>
            </a:r>
            <a:r>
              <a:rPr lang="en-US" altLang="en-US" sz="2400" baseline="-25000"/>
              <a:t>i</a:t>
            </a:r>
            <a:r>
              <a:rPr lang="en-US" altLang="en-US" sz="2400"/>
              <a:t>, estimated by |C</a:t>
            </a:r>
            <a:r>
              <a:rPr lang="en-US" altLang="en-US" sz="2400" i="1" baseline="-25000"/>
              <a:t>i</a:t>
            </a:r>
            <a:r>
              <a:rPr lang="en-US" altLang="en-US" sz="2400" baseline="-25000"/>
              <a:t>, D</a:t>
            </a:r>
            <a:r>
              <a:rPr lang="en-US" altLang="en-US" sz="2400"/>
              <a:t>|/|D|</a:t>
            </a:r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Expected information</a:t>
            </a:r>
            <a:r>
              <a:rPr lang="en-US" altLang="en-US" sz="2400"/>
              <a:t> (entropy) needed to classify a tuple in D: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Information</a:t>
            </a:r>
            <a:r>
              <a:rPr lang="en-US" altLang="en-US" sz="2400"/>
              <a:t> needed (after using A to split D into v partitions) to classify D: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Information gained</a:t>
            </a:r>
            <a:r>
              <a:rPr lang="en-US" altLang="en-US" sz="2400"/>
              <a:t> by branching on attribute A</a:t>
            </a:r>
          </a:p>
          <a:p>
            <a:pPr eaLnBrk="1" hangingPunct="1"/>
            <a:endParaRPr lang="en-US" altLang="en-US" sz="2400"/>
          </a:p>
        </p:txBody>
      </p:sp>
      <p:graphicFrame>
        <p:nvGraphicFramePr>
          <p:cNvPr id="38917" name="Object 4">
            <a:extLst>
              <a:ext uri="{FF2B5EF4-FFF2-40B4-BE49-F238E27FC236}">
                <a16:creationId xmlns:a16="http://schemas.microsoft.com/office/drawing/2014/main" id="{0AC2AE72-8B60-0A0B-3CD3-7E0DFC5EAE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30725" y="3200400"/>
          <a:ext cx="33178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160200" imgH="9944100" progId="Equation.3">
                  <p:embed/>
                </p:oleObj>
              </mc:Choice>
              <mc:Fallback>
                <p:oleObj name="Equation" r:id="rId3" imgW="371602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3200400"/>
                        <a:ext cx="33178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5">
            <a:extLst>
              <a:ext uri="{FF2B5EF4-FFF2-40B4-BE49-F238E27FC236}">
                <a16:creationId xmlns:a16="http://schemas.microsoft.com/office/drawing/2014/main" id="{7E63D481-BB2E-CCF4-5A6D-52625E1624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9025" y="4343400"/>
          <a:ext cx="31781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497000" imgH="10528300" progId="Equation.3">
                  <p:embed/>
                </p:oleObj>
              </mc:Choice>
              <mc:Fallback>
                <p:oleObj name="Equation" r:id="rId5" imgW="394970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4343400"/>
                        <a:ext cx="31781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6">
            <a:extLst>
              <a:ext uri="{FF2B5EF4-FFF2-40B4-BE49-F238E27FC236}">
                <a16:creationId xmlns:a16="http://schemas.microsoft.com/office/drawing/2014/main" id="{A4DCF8AF-BB2A-2A24-9F3F-D534DD026A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8738" y="5822950"/>
          <a:ext cx="41386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249600" imgH="4978400" progId="Equation.3">
                  <p:embed/>
                </p:oleObj>
              </mc:Choice>
              <mc:Fallback>
                <p:oleObj name="Equation" r:id="rId7" imgW="41249600" imgH="4978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5822950"/>
                        <a:ext cx="41386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4">
            <a:extLst>
              <a:ext uri="{FF2B5EF4-FFF2-40B4-BE49-F238E27FC236}">
                <a16:creationId xmlns:a16="http://schemas.microsoft.com/office/drawing/2014/main" id="{927AB5A3-808E-9A01-F375-10433F4CA5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BA5A81-58FA-1441-AEE0-683E44422075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40962" name="Slide Number Placeholder 6">
            <a:extLst>
              <a:ext uri="{FF2B5EF4-FFF2-40B4-BE49-F238E27FC236}">
                <a16:creationId xmlns:a16="http://schemas.microsoft.com/office/drawing/2014/main" id="{C4C083AA-5A81-8772-A964-5DD1905C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54663F-4AA6-4E4B-9A53-706A5077C138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/>
          </a:p>
        </p:txBody>
      </p:sp>
      <p:sp>
        <p:nvSpPr>
          <p:cNvPr id="1409026" name="Rectangle 2">
            <a:extLst>
              <a:ext uri="{FF2B5EF4-FFF2-40B4-BE49-F238E27FC236}">
                <a16:creationId xmlns:a16="http://schemas.microsoft.com/office/drawing/2014/main" id="{41DDCCB4-85F9-7542-B274-34AB88B8D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Attribute Selection: Information Gain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423C984-13F4-FFAD-799A-091756EE10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1529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>
                <a:solidFill>
                  <a:srgbClr val="121328"/>
                </a:solidFill>
              </a:rPr>
              <a:t>Class P: buys_computer = 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000">
                <a:solidFill>
                  <a:srgbClr val="121328"/>
                </a:solidFill>
              </a:rPr>
              <a:t>yes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”</a:t>
            </a:r>
            <a:endParaRPr lang="en-US" altLang="ja-JP" sz="2000">
              <a:solidFill>
                <a:srgbClr val="121328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>
                <a:solidFill>
                  <a:srgbClr val="121328"/>
                </a:solidFill>
              </a:rPr>
              <a:t>Class N: buys_computer = 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000">
                <a:solidFill>
                  <a:srgbClr val="121328"/>
                </a:solidFill>
              </a:rPr>
              <a:t>no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”</a:t>
            </a:r>
            <a:endParaRPr lang="en-US" altLang="en-US" sz="2400"/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97E4AFD3-36CE-276E-C5C7-212E19E55C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152900" cy="2209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121328"/>
                </a:solidFill>
              </a:rPr>
              <a:t>            means 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000">
                <a:solidFill>
                  <a:srgbClr val="121328"/>
                </a:solidFill>
              </a:rPr>
              <a:t>age &lt;=30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”</a:t>
            </a:r>
            <a:r>
              <a:rPr lang="en-US" altLang="ja-JP" sz="2000">
                <a:solidFill>
                  <a:srgbClr val="121328"/>
                </a:solidFill>
              </a:rPr>
              <a:t> has 5 out of 14 samples, with 2 yes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2000">
                <a:solidFill>
                  <a:srgbClr val="121328"/>
                </a:solidFill>
              </a:rPr>
              <a:t>es  and 3 no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2000">
                <a:solidFill>
                  <a:srgbClr val="121328"/>
                </a:solidFill>
              </a:rPr>
              <a:t>s.   Hence</a:t>
            </a:r>
            <a:endParaRPr lang="en-US" altLang="ja-JP" sz="200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2" charset="2"/>
              <a:buNone/>
            </a:pPr>
            <a:endParaRPr lang="en-US" altLang="en-US" sz="2000">
              <a:solidFill>
                <a:srgbClr val="121328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2" charset="2"/>
              <a:buNone/>
            </a:pPr>
            <a:r>
              <a:rPr lang="en-US" altLang="en-US" sz="2000">
                <a:solidFill>
                  <a:srgbClr val="121328"/>
                </a:solidFill>
              </a:rPr>
              <a:t>Similarly,</a:t>
            </a:r>
          </a:p>
        </p:txBody>
      </p:sp>
      <p:graphicFrame>
        <p:nvGraphicFramePr>
          <p:cNvPr id="40966" name="Object 5">
            <a:extLst>
              <a:ext uri="{FF2B5EF4-FFF2-40B4-BE49-F238E27FC236}">
                <a16:creationId xmlns:a16="http://schemas.microsoft.com/office/drawing/2014/main" id="{2771BA43-BC45-15E4-F5BB-E985E6430E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743200"/>
          <a:ext cx="335438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365500" imgH="1447800" progId="Excel.Sheet.8">
                  <p:embed/>
                </p:oleObj>
              </mc:Choice>
              <mc:Fallback>
                <p:oleObj name="Worksheet" r:id="rId2" imgW="3365500" imgH="14478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335438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6">
            <a:extLst>
              <a:ext uri="{FF2B5EF4-FFF2-40B4-BE49-F238E27FC236}">
                <a16:creationId xmlns:a16="http://schemas.microsoft.com/office/drawing/2014/main" id="{A5A6E537-BC68-0904-F85E-72A9280120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295400"/>
          <a:ext cx="37544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104300" imgH="18719800" progId="Equation.3">
                  <p:embed/>
                </p:oleObj>
              </mc:Choice>
              <mc:Fallback>
                <p:oleObj name="Equation" r:id="rId4" imgW="47104300" imgH="1871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95400"/>
                        <a:ext cx="37544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7">
            <a:extLst>
              <a:ext uri="{FF2B5EF4-FFF2-40B4-BE49-F238E27FC236}">
                <a16:creationId xmlns:a16="http://schemas.microsoft.com/office/drawing/2014/main" id="{79008D11-0A2B-BA24-BF9A-5DE4C2F54A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5257800"/>
          <a:ext cx="3594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804000" imgH="27495500" progId="Equation.3">
                  <p:embed/>
                </p:oleObj>
              </mc:Choice>
              <mc:Fallback>
                <p:oleObj name="Equation" r:id="rId6" imgW="82804000" imgH="27495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57800"/>
                        <a:ext cx="35941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8">
            <a:extLst>
              <a:ext uri="{FF2B5EF4-FFF2-40B4-BE49-F238E27FC236}">
                <a16:creationId xmlns:a16="http://schemas.microsoft.com/office/drawing/2014/main" id="{E38B7E5F-0EE0-128A-0726-9D90A5B95A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14800"/>
          <a:ext cx="42719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801000" imgH="5562600" progId="Equation.3">
                  <p:embed/>
                </p:oleObj>
              </mc:Choice>
              <mc:Fallback>
                <p:oleObj name="Equation" r:id="rId8" imgW="58801000" imgH="556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42719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9">
            <a:extLst>
              <a:ext uri="{FF2B5EF4-FFF2-40B4-BE49-F238E27FC236}">
                <a16:creationId xmlns:a16="http://schemas.microsoft.com/office/drawing/2014/main" id="{D2EE6261-E891-8684-4F71-CAD117D03477}"/>
              </a:ext>
            </a:extLst>
          </p:cNvPr>
          <p:cNvGraphicFramePr>
            <a:graphicFrameLocks/>
          </p:cNvGraphicFramePr>
          <p:nvPr/>
        </p:nvGraphicFramePr>
        <p:xfrm>
          <a:off x="152400" y="4191000"/>
          <a:ext cx="441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5791200" imgH="3962400" progId="Excel.Sheet.8">
                  <p:embed/>
                </p:oleObj>
              </mc:Choice>
              <mc:Fallback>
                <p:oleObj name="Worksheet" r:id="rId10" imgW="5791200" imgH="39624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91000"/>
                        <a:ext cx="441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0">
            <a:extLst>
              <a:ext uri="{FF2B5EF4-FFF2-40B4-BE49-F238E27FC236}">
                <a16:creationId xmlns:a16="http://schemas.microsoft.com/office/drawing/2014/main" id="{990F2BF6-7699-71FF-A0B1-FCF56E3488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743200"/>
          <a:ext cx="1073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2000" imgH="9067800" progId="Equation.3">
                  <p:embed/>
                </p:oleObj>
              </mc:Choice>
              <mc:Fallback>
                <p:oleObj name="Equation" r:id="rId12" imgW="13462000" imgH="9067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10731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1">
            <a:extLst>
              <a:ext uri="{FF2B5EF4-FFF2-40B4-BE49-F238E27FC236}">
                <a16:creationId xmlns:a16="http://schemas.microsoft.com/office/drawing/2014/main" id="{F5F5F7D6-237B-4F2C-6F09-7199B0C39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" y="2176463"/>
          <a:ext cx="4800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6365100" imgH="9067800" progId="Equation.3">
                  <p:embed/>
                </p:oleObj>
              </mc:Choice>
              <mc:Fallback>
                <p:oleObj name="Equation" r:id="rId14" imgW="76365100" imgH="9067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176463"/>
                        <a:ext cx="4800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0078326A-180E-5FE4-CB66-4185B3077D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BD7562-77FA-4D4E-B0A2-9B1D01111634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6508BCB3-1EF0-2B2D-B8B3-605EC512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51F54E-D356-2E41-BE5C-D8515AEBF818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/>
          </a:p>
        </p:txBody>
      </p:sp>
      <p:sp>
        <p:nvSpPr>
          <p:cNvPr id="1449986" name="Rectangle 2">
            <a:extLst>
              <a:ext uri="{FF2B5EF4-FFF2-40B4-BE49-F238E27FC236}">
                <a16:creationId xmlns:a16="http://schemas.microsoft.com/office/drawing/2014/main" id="{AFABAA9B-1B6F-F109-1581-811CA7F53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Computing Information-Gain for Continuous-Value Attributes</a:t>
            </a:r>
            <a:endParaRPr lang="en-US" sz="3200" i="1">
              <a:solidFill>
                <a:srgbClr val="CC0000"/>
              </a:solidFill>
              <a:cs typeface="+mj-cs"/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CDE57E5-EB48-30A9-8E27-5871FD04C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2736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Let attribute A be a continuous-valued attribute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Must determine the </a:t>
            </a:r>
            <a:r>
              <a:rPr lang="en-US" altLang="en-US" sz="2400" i="1">
                <a:solidFill>
                  <a:schemeClr val="hlink"/>
                </a:solidFill>
              </a:rPr>
              <a:t>best split point</a:t>
            </a:r>
            <a:r>
              <a:rPr lang="en-US" altLang="en-US" sz="2400"/>
              <a:t> for A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Sort the value A in increasing order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Typically, the midpoint between each pair of adjacent values is considered as a possible </a:t>
            </a:r>
            <a:r>
              <a:rPr lang="en-US" altLang="en-US" sz="2400" i="1"/>
              <a:t>split point</a:t>
            </a:r>
          </a:p>
          <a:p>
            <a:pPr lvl="2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/>
              <a:t>(a</a:t>
            </a:r>
            <a:r>
              <a:rPr lang="en-US" altLang="en-US" sz="2000" baseline="-25000"/>
              <a:t>i</a:t>
            </a:r>
            <a:r>
              <a:rPr lang="en-US" altLang="en-US" sz="2000"/>
              <a:t>+a</a:t>
            </a:r>
            <a:r>
              <a:rPr lang="en-US" altLang="en-US" sz="2000" baseline="-25000"/>
              <a:t>i+1</a:t>
            </a:r>
            <a:r>
              <a:rPr lang="en-US" altLang="en-US" sz="2000"/>
              <a:t>)/2 is the midpoint between the values of a</a:t>
            </a:r>
            <a:r>
              <a:rPr lang="en-US" altLang="en-US" sz="2000" baseline="-25000"/>
              <a:t>i</a:t>
            </a:r>
            <a:r>
              <a:rPr lang="en-US" altLang="en-US" sz="2000"/>
              <a:t> and a</a:t>
            </a:r>
            <a:r>
              <a:rPr lang="en-US" altLang="en-US" sz="2000" baseline="-25000"/>
              <a:t>i+1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The point with the </a:t>
            </a:r>
            <a:r>
              <a:rPr lang="en-US" altLang="en-US" sz="2400" i="1"/>
              <a:t>minimum expected information requirement</a:t>
            </a:r>
            <a:r>
              <a:rPr lang="en-US" altLang="en-US" sz="2400"/>
              <a:t> for A is selected as the split-point for A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400"/>
              <a:t>Split: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en-US" sz="2400"/>
              <a:t>D1 is the set of tuples in D satisfying A ≤ split-point, and D2 is the set of tuples in D satisfying A &gt; split-point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36F17CA9-16AE-46C0-88A2-B7E0032635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080C8C-2F3A-A74C-A04F-DADC388D74CB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B761BB08-87FB-A04A-ADEE-7DD990B2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34EDD2-08AE-364E-A70E-1413B5977EF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/>
          </a:p>
        </p:txBody>
      </p:sp>
      <p:sp>
        <p:nvSpPr>
          <p:cNvPr id="1845250" name="Rectangle 2">
            <a:extLst>
              <a:ext uri="{FF2B5EF4-FFF2-40B4-BE49-F238E27FC236}">
                <a16:creationId xmlns:a16="http://schemas.microsoft.com/office/drawing/2014/main" id="{5C9A8D73-1FE1-CE91-6DC5-B90E16BAF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6858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>
                <a:cs typeface="+mj-cs"/>
              </a:rPr>
              <a:t>Overfitting and Tree Pruning</a:t>
            </a:r>
            <a:endParaRPr lang="en-US" sz="3200">
              <a:cs typeface="+mj-cs"/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B52411C-34E4-667D-E699-EFCFF8EE5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Overfitting:  An induced tree may overfit the training data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Too many branches, some may reflect anomalies due to noise or outliers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Poor accuracy for unseen samples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Two approaches to avoid overfitting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Prepruning: Halt tree construction early—do not split a node if this would result in the goodness measure falling below a threshold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000"/>
              <a:t>Difficult to choose an appropriate threshold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Postpruning: Remove branches from a </a:t>
            </a:r>
            <a:r>
              <a:rPr lang="ja-JP" altLang="en-US" sz="2000">
                <a:latin typeface="Arial" panose="020B0604020202020204" pitchFamily="34" charset="0"/>
              </a:rPr>
              <a:t>“</a:t>
            </a:r>
            <a:r>
              <a:rPr lang="en-US" altLang="ja-JP" sz="2000"/>
              <a:t>fully grown</a:t>
            </a:r>
            <a:r>
              <a:rPr lang="ja-JP" altLang="en-US" sz="2000">
                <a:latin typeface="Arial" panose="020B0604020202020204" pitchFamily="34" charset="0"/>
              </a:rPr>
              <a:t>”</a:t>
            </a:r>
            <a:r>
              <a:rPr lang="en-US" altLang="ja-JP" sz="2000"/>
              <a:t> tree—get a sequence of progressively pruned trees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000"/>
              <a:t>Use a set of data different from the training data to decide which is the </a:t>
            </a:r>
            <a:r>
              <a:rPr lang="ja-JP" altLang="en-US" sz="2000">
                <a:latin typeface="Arial" panose="020B0604020202020204" pitchFamily="34" charset="0"/>
              </a:rPr>
              <a:t>“</a:t>
            </a:r>
            <a:r>
              <a:rPr lang="en-US" altLang="ja-JP" sz="2000"/>
              <a:t>best pruned tree</a:t>
            </a:r>
            <a:r>
              <a:rPr lang="ja-JP" altLang="en-US" sz="2000">
                <a:latin typeface="Arial" panose="020B0604020202020204" pitchFamily="34" charset="0"/>
              </a:rPr>
              <a:t>”</a:t>
            </a:r>
            <a:endParaRPr lang="en-US" altLang="en-US" sz="2000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124C56C7-3ADA-258C-9091-440851BBAA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61547F-1368-4849-AE2E-CF33BA81347E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FAC6FA3B-45A4-4C7E-CEFA-4CE80FEF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9F4AA7-D0F0-BB47-BF0C-52952B6FF8D0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/>
          </a:p>
        </p:txBody>
      </p:sp>
      <p:sp>
        <p:nvSpPr>
          <p:cNvPr id="1414146" name="Rectangle 2">
            <a:extLst>
              <a:ext uri="{FF2B5EF4-FFF2-40B4-BE49-F238E27FC236}">
                <a16:creationId xmlns:a16="http://schemas.microsoft.com/office/drawing/2014/main" id="{5938D486-C348-B2FC-70AC-E4D4B5BD8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2038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>
                <a:cs typeface="+mj-cs"/>
              </a:rPr>
              <a:t>Enhancements to Basic Decision Tree Induction</a:t>
            </a:r>
          </a:p>
        </p:txBody>
      </p:sp>
      <p:sp>
        <p:nvSpPr>
          <p:cNvPr id="1414147" name="AutoShape 3">
            <a:extLst>
              <a:ext uri="{FF2B5EF4-FFF2-40B4-BE49-F238E27FC236}">
                <a16:creationId xmlns:a16="http://schemas.microsoft.com/office/drawing/2014/main" id="{35D731F6-7A9B-9A79-0DAF-1C5CEDF29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5105400"/>
          </a:xfrm>
          <a:prstGeom prst="flowChartProcess">
            <a:avLst/>
          </a:prstGeom>
          <a:extLst>
            <a:ext uri="{91240B29-F687-4f45-9708-019B960494DF}"/>
          </a:extLst>
        </p:spPr>
        <p:txBody>
          <a:bodyPr lIns="92075" tIns="46038" rIns="92075" bIns="46038"/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Allow for continuous-valued attributes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Dynamically define new discrete-valued attributes that partition the continuous attribute value into a discrete set of intervals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Handle missing attribute values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Assign the most common value of the attribute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Assign probability to each of the possible values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Attribute construction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Create new attributes based on existing ones that are sparsely represented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This reduces fragmentation, repetition, and replication</a:t>
            </a:r>
          </a:p>
        </p:txBody>
      </p:sp>
      <p:sp>
        <p:nvSpPr>
          <p:cNvPr id="45061" name="AutoShape 4">
            <a:extLst>
              <a:ext uri="{FF2B5EF4-FFF2-40B4-BE49-F238E27FC236}">
                <a16:creationId xmlns:a16="http://schemas.microsoft.com/office/drawing/2014/main" id="{2E1F1A66-EDBA-41E6-3711-B05B6B9D8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352800"/>
            <a:ext cx="76200" cy="76200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2" name="Line 5">
            <a:extLst>
              <a:ext uri="{FF2B5EF4-FFF2-40B4-BE49-F238E27FC236}">
                <a16:creationId xmlns:a16="http://schemas.microsoft.com/office/drawing/2014/main" id="{27ADB41E-0427-AD52-FC94-2B10CF4C5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581400"/>
            <a:ext cx="7086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5063" name="Line 6">
            <a:extLst>
              <a:ext uri="{FF2B5EF4-FFF2-40B4-BE49-F238E27FC236}">
                <a16:creationId xmlns:a16="http://schemas.microsoft.com/office/drawing/2014/main" id="{E97E1BDD-79E6-FA2C-F1F0-81DB68D79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505200"/>
            <a:ext cx="7162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4">
            <a:extLst>
              <a:ext uri="{FF2B5EF4-FFF2-40B4-BE49-F238E27FC236}">
                <a16:creationId xmlns:a16="http://schemas.microsoft.com/office/drawing/2014/main" id="{4DC23956-FAAF-ED76-61F5-4584C94C36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54FCC7-31EE-0A40-8E12-69614CD52CEC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B13E60DF-5B64-E656-4D58-D7FA6C43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F4B019-1849-CD45-BD80-457C9396B79A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/>
          </a:p>
        </p:txBody>
      </p:sp>
      <p:sp>
        <p:nvSpPr>
          <p:cNvPr id="1824770" name="Rectangle 2">
            <a:extLst>
              <a:ext uri="{FF2B5EF4-FFF2-40B4-BE49-F238E27FC236}">
                <a16:creationId xmlns:a16="http://schemas.microsoft.com/office/drawing/2014/main" id="{444C8672-FEF0-9D02-121D-CDF291864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Chapter 6. Classification and Prediction</a:t>
            </a:r>
          </a:p>
        </p:txBody>
      </p:sp>
      <p:sp>
        <p:nvSpPr>
          <p:cNvPr id="1824771" name="Rectangle 3">
            <a:extLst>
              <a:ext uri="{FF2B5EF4-FFF2-40B4-BE49-F238E27FC236}">
                <a16:creationId xmlns:a16="http://schemas.microsoft.com/office/drawing/2014/main" id="{7FF1219F-3D11-64DC-C86F-AFB660D8CF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What is classification? What is prediction?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Issues regarding classification and 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decision tree induction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Bayesian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Rule-based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back propagation</a:t>
            </a:r>
          </a:p>
        </p:txBody>
      </p:sp>
      <p:sp>
        <p:nvSpPr>
          <p:cNvPr id="1824772" name="Rectangle 4">
            <a:extLst>
              <a:ext uri="{FF2B5EF4-FFF2-40B4-BE49-F238E27FC236}">
                <a16:creationId xmlns:a16="http://schemas.microsoft.com/office/drawing/2014/main" id="{D2521210-932E-2EAD-011D-E385B285427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Support Vector Machines (SVM)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Associative classification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Lazy learners (or learning from your neighbors)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Other classification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Accuracy and error measures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Ensemble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Model selection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Summary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>
              <a:cs typeface="+mn-cs"/>
            </a:endParaRPr>
          </a:p>
        </p:txBody>
      </p:sp>
      <p:sp>
        <p:nvSpPr>
          <p:cNvPr id="21510" name="AutoShape 5">
            <a:extLst>
              <a:ext uri="{FF2B5EF4-FFF2-40B4-BE49-F238E27FC236}">
                <a16:creationId xmlns:a16="http://schemas.microsoft.com/office/drawing/2014/main" id="{211DE59A-AC58-9A11-2623-2D901B36B113}"/>
              </a:ext>
            </a:extLst>
          </p:cNvPr>
          <p:cNvSpPr>
            <a:spLocks noChangeArrowheads="1"/>
          </p:cNvSpPr>
          <p:nvPr/>
        </p:nvSpPr>
        <p:spPr bwMode="auto">
          <a:xfrm rot="362054" flipV="1">
            <a:off x="3657600" y="2133600"/>
            <a:ext cx="609600" cy="76200"/>
          </a:xfrm>
          <a:prstGeom prst="lef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>
            <a:extLst>
              <a:ext uri="{FF2B5EF4-FFF2-40B4-BE49-F238E27FC236}">
                <a16:creationId xmlns:a16="http://schemas.microsoft.com/office/drawing/2014/main" id="{97ADCCA9-39E1-D135-7C1C-703308EF05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5381F7-6815-5641-AA8E-841F220402DA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42F2E370-2B4D-DDDF-FE08-999B3482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FAC029-D54D-A84B-8105-FC0D86E71B2C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/>
          </a:p>
        </p:txBody>
      </p:sp>
      <p:sp>
        <p:nvSpPr>
          <p:cNvPr id="1312770" name="Rectangle 2">
            <a:extLst>
              <a:ext uri="{FF2B5EF4-FFF2-40B4-BE49-F238E27FC236}">
                <a16:creationId xmlns:a16="http://schemas.microsoft.com/office/drawing/2014/main" id="{27241274-6255-C5CB-012B-FEF36EFB0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36038" cy="609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Classification in Large Databases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97578D1-FAE4-F9B2-2C5D-453B3E812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038" y="1371600"/>
            <a:ext cx="8539162" cy="5151438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/>
              <a:t>Classification—a classical problem extensively studied by statisticians and machine learning researchers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Scalability: Classifying data sets with millions of examples and hundreds of attributes with reasonable speed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Why decision tree induction in data mining?</a:t>
            </a:r>
          </a:p>
          <a:p>
            <a:pPr lvl="1" eaLnBrk="1" hangingPunct="1"/>
            <a:r>
              <a:rPr lang="en-US" altLang="en-US" sz="2400"/>
              <a:t>relatively faster learning speed (than other classification methods)</a:t>
            </a:r>
          </a:p>
          <a:p>
            <a:pPr lvl="1" eaLnBrk="1" hangingPunct="1"/>
            <a:r>
              <a:rPr lang="en-US" altLang="en-US" sz="2400"/>
              <a:t>convertible to simple and easy to understand classification rules</a:t>
            </a:r>
          </a:p>
          <a:p>
            <a:pPr lvl="1" eaLnBrk="1" hangingPunct="1"/>
            <a:r>
              <a:rPr lang="en-US" altLang="en-US" sz="2400"/>
              <a:t>can use SQL queries for accessing databases</a:t>
            </a:r>
          </a:p>
          <a:p>
            <a:pPr lvl="1" eaLnBrk="1" hangingPunct="1"/>
            <a:r>
              <a:rPr lang="en-US" altLang="en-US" sz="2400"/>
              <a:t>comparable classification accuracy with other methods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>
            <a:extLst>
              <a:ext uri="{FF2B5EF4-FFF2-40B4-BE49-F238E27FC236}">
                <a16:creationId xmlns:a16="http://schemas.microsoft.com/office/drawing/2014/main" id="{8224F0E8-BC15-9A47-2031-A9E676337D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2DF236-6B36-A343-85FD-44AF0718429D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2048C0A2-40CA-A776-0888-3375652A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087982-D8D8-8745-B5B8-036ED6F8EEBB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/>
          </a:p>
        </p:txBody>
      </p:sp>
      <p:sp>
        <p:nvSpPr>
          <p:cNvPr id="1328130" name="Rectangle 2">
            <a:extLst>
              <a:ext uri="{FF2B5EF4-FFF2-40B4-BE49-F238E27FC236}">
                <a16:creationId xmlns:a16="http://schemas.microsoft.com/office/drawing/2014/main" id="{43789C3C-C522-37A2-44AE-A87C3C004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4064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Presentation of Classification Results</a:t>
            </a:r>
            <a:endParaRPr lang="en-US" sz="2000">
              <a:cs typeface="+mj-cs"/>
            </a:endParaRPr>
          </a:p>
        </p:txBody>
      </p:sp>
      <p:pic>
        <p:nvPicPr>
          <p:cNvPr id="48132" name="Picture 3" descr="class2">
            <a:extLst>
              <a:ext uri="{FF2B5EF4-FFF2-40B4-BE49-F238E27FC236}">
                <a16:creationId xmlns:a16="http://schemas.microsoft.com/office/drawing/2014/main" id="{164A622C-A0F4-03E7-12C0-BECFE9B9B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763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5C14A8BD-9128-E2FC-81C2-D2AF60DF4A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44B937-8D54-9F42-A891-961D04B54795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0D0F1D78-28D3-B56C-ACE5-DBDC3B36E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9B5405-26E4-2D4D-8277-E3F4A447E595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/>
          </a:p>
        </p:txBody>
      </p:sp>
      <p:sp>
        <p:nvSpPr>
          <p:cNvPr id="1646594" name="Rectangle 2050">
            <a:extLst>
              <a:ext uri="{FF2B5EF4-FFF2-40B4-BE49-F238E27FC236}">
                <a16:creationId xmlns:a16="http://schemas.microsoft.com/office/drawing/2014/main" id="{153223AF-4043-4D83-913E-3E80B9734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15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solidFill>
                  <a:srgbClr val="170981"/>
                </a:solidFill>
                <a:cs typeface="+mj-cs"/>
              </a:rPr>
              <a:t>Visualization of a Decision Tree in SGI/MineSet 3.0</a:t>
            </a:r>
          </a:p>
        </p:txBody>
      </p:sp>
      <p:pic>
        <p:nvPicPr>
          <p:cNvPr id="49156" name="Picture 2051">
            <a:extLst>
              <a:ext uri="{FF2B5EF4-FFF2-40B4-BE49-F238E27FC236}">
                <a16:creationId xmlns:a16="http://schemas.microsoft.com/office/drawing/2014/main" id="{64B16885-2B41-0A5B-9F77-F9A5BD032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4">
            <a:extLst>
              <a:ext uri="{FF2B5EF4-FFF2-40B4-BE49-F238E27FC236}">
                <a16:creationId xmlns:a16="http://schemas.microsoft.com/office/drawing/2014/main" id="{BB68D4C6-BFF8-2C09-9494-50FC9A4EC3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236B26-E2A5-2E48-9563-59D1BCD11237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50178" name="Slide Number Placeholder 6">
            <a:extLst>
              <a:ext uri="{FF2B5EF4-FFF2-40B4-BE49-F238E27FC236}">
                <a16:creationId xmlns:a16="http://schemas.microsoft.com/office/drawing/2014/main" id="{E147A7D1-0A25-7709-EF28-715A1010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796F19-C3AB-8F4C-B749-BFBD68FB20BE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/>
          </a:p>
        </p:txBody>
      </p:sp>
      <p:sp>
        <p:nvSpPr>
          <p:cNvPr id="1695746" name="Rectangle 2">
            <a:extLst>
              <a:ext uri="{FF2B5EF4-FFF2-40B4-BE49-F238E27FC236}">
                <a16:creationId xmlns:a16="http://schemas.microsoft.com/office/drawing/2014/main" id="{0FDAE0B6-0836-98A5-7C40-65C3EC06C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Linear Classification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084D8D1-83F0-8DAF-8C7B-6F96A5266F7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3275" y="1371600"/>
            <a:ext cx="4149725" cy="5105400"/>
          </a:xfrm>
        </p:spPr>
        <p:txBody>
          <a:bodyPr/>
          <a:lstStyle/>
          <a:p>
            <a:pPr eaLnBrk="1" hangingPunct="1"/>
            <a:r>
              <a:rPr lang="en-US" altLang="en-US" sz="2400"/>
              <a:t>Binary Classification problem</a:t>
            </a:r>
          </a:p>
          <a:p>
            <a:pPr eaLnBrk="1" hangingPunct="1"/>
            <a:r>
              <a:rPr lang="en-US" altLang="en-US" sz="2400"/>
              <a:t>The data above the red line belongs to class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/>
              <a:t>x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endParaRPr lang="en-US" altLang="ja-JP" sz="2400"/>
          </a:p>
          <a:p>
            <a:pPr eaLnBrk="1" hangingPunct="1"/>
            <a:r>
              <a:rPr lang="en-US" altLang="en-US" sz="2400"/>
              <a:t>The data below red line belongs to class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/>
              <a:t>o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endParaRPr lang="en-US" altLang="ja-JP" sz="2400"/>
          </a:p>
          <a:p>
            <a:pPr eaLnBrk="1" hangingPunct="1"/>
            <a:r>
              <a:rPr lang="en-US" altLang="en-US" sz="2400"/>
              <a:t>Examples: SVM, Perceptron, Probabilistic Classifiers</a:t>
            </a:r>
          </a:p>
        </p:txBody>
      </p:sp>
      <p:sp>
        <p:nvSpPr>
          <p:cNvPr id="50181" name="Rectangle 4">
            <a:extLst>
              <a:ext uri="{FF2B5EF4-FFF2-40B4-BE49-F238E27FC236}">
                <a16:creationId xmlns:a16="http://schemas.microsoft.com/office/drawing/2014/main" id="{82DE5305-DE09-0F87-2BC0-1B3E2A0D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600"/>
            <a:ext cx="38862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0182" name="Line 5">
            <a:extLst>
              <a:ext uri="{FF2B5EF4-FFF2-40B4-BE49-F238E27FC236}">
                <a16:creationId xmlns:a16="http://schemas.microsoft.com/office/drawing/2014/main" id="{C2DFFECD-BACC-061F-DA82-40FE618DAF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3200400"/>
            <a:ext cx="3886200" cy="2438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3" name="Text Box 6">
            <a:extLst>
              <a:ext uri="{FF2B5EF4-FFF2-40B4-BE49-F238E27FC236}">
                <a16:creationId xmlns:a16="http://schemas.microsoft.com/office/drawing/2014/main" id="{771178A4-74B2-E248-ABC8-040FB1BF2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9957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4" name="Text Box 7">
            <a:extLst>
              <a:ext uri="{FF2B5EF4-FFF2-40B4-BE49-F238E27FC236}">
                <a16:creationId xmlns:a16="http://schemas.microsoft.com/office/drawing/2014/main" id="{8C1AEA1D-F367-904A-811E-E57658648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1242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5" name="Text Box 8">
            <a:extLst>
              <a:ext uri="{FF2B5EF4-FFF2-40B4-BE49-F238E27FC236}">
                <a16:creationId xmlns:a16="http://schemas.microsoft.com/office/drawing/2014/main" id="{A019A8DB-DC33-74A5-A2D7-3DB5A4C8C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66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6" name="Text Box 9">
            <a:extLst>
              <a:ext uri="{FF2B5EF4-FFF2-40B4-BE49-F238E27FC236}">
                <a16:creationId xmlns:a16="http://schemas.microsoft.com/office/drawing/2014/main" id="{0C68C3E5-9185-48E2-7B7D-DEC0FB22F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624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7" name="Text Box 10">
            <a:extLst>
              <a:ext uri="{FF2B5EF4-FFF2-40B4-BE49-F238E27FC236}">
                <a16:creationId xmlns:a16="http://schemas.microsoft.com/office/drawing/2014/main" id="{278F427A-61E3-B467-4D08-2A35E8AD9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8" name="Text Box 11">
            <a:extLst>
              <a:ext uri="{FF2B5EF4-FFF2-40B4-BE49-F238E27FC236}">
                <a16:creationId xmlns:a16="http://schemas.microsoft.com/office/drawing/2014/main" id="{6C6F18BA-D8BB-8E55-5E7E-363228C21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9" name="Text Box 12">
            <a:extLst>
              <a:ext uri="{FF2B5EF4-FFF2-40B4-BE49-F238E27FC236}">
                <a16:creationId xmlns:a16="http://schemas.microsoft.com/office/drawing/2014/main" id="{3D85205E-89B6-4A83-87CF-FC5FD7FB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0" name="Text Box 13">
            <a:extLst>
              <a:ext uri="{FF2B5EF4-FFF2-40B4-BE49-F238E27FC236}">
                <a16:creationId xmlns:a16="http://schemas.microsoft.com/office/drawing/2014/main" id="{478C1908-0873-4B22-B113-1C4A47538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1" name="Text Box 14">
            <a:extLst>
              <a:ext uri="{FF2B5EF4-FFF2-40B4-BE49-F238E27FC236}">
                <a16:creationId xmlns:a16="http://schemas.microsoft.com/office/drawing/2014/main" id="{AA23BE87-58C5-C1E6-F508-BEC4496E8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33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2" name="Text Box 15">
            <a:extLst>
              <a:ext uri="{FF2B5EF4-FFF2-40B4-BE49-F238E27FC236}">
                <a16:creationId xmlns:a16="http://schemas.microsoft.com/office/drawing/2014/main" id="{BAF6FA62-E8A8-4964-1512-77AD87EE9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482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3" name="Text Box 16">
            <a:extLst>
              <a:ext uri="{FF2B5EF4-FFF2-40B4-BE49-F238E27FC236}">
                <a16:creationId xmlns:a16="http://schemas.microsoft.com/office/drawing/2014/main" id="{06968DCD-3CBA-91F6-9287-EAA6687B3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8006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4" name="Text Box 17">
            <a:extLst>
              <a:ext uri="{FF2B5EF4-FFF2-40B4-BE49-F238E27FC236}">
                <a16:creationId xmlns:a16="http://schemas.microsoft.com/office/drawing/2014/main" id="{D0A5EB85-A554-D6BF-B4CA-68096B454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4953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5" name="Text Box 18">
            <a:extLst>
              <a:ext uri="{FF2B5EF4-FFF2-40B4-BE49-F238E27FC236}">
                <a16:creationId xmlns:a16="http://schemas.microsoft.com/office/drawing/2014/main" id="{58FD0E3A-DF36-B8CD-4270-8A6BB4130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38" y="46482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6" name="Text Box 19">
            <a:extLst>
              <a:ext uri="{FF2B5EF4-FFF2-40B4-BE49-F238E27FC236}">
                <a16:creationId xmlns:a16="http://schemas.microsoft.com/office/drawing/2014/main" id="{8419B3D9-5140-9779-4EF6-CC908D588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05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7" name="Text Box 20">
            <a:extLst>
              <a:ext uri="{FF2B5EF4-FFF2-40B4-BE49-F238E27FC236}">
                <a16:creationId xmlns:a16="http://schemas.microsoft.com/office/drawing/2014/main" id="{72E53F45-0577-0214-244E-1D620058E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38" y="5334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8" name="Text Box 21">
            <a:extLst>
              <a:ext uri="{FF2B5EF4-FFF2-40B4-BE49-F238E27FC236}">
                <a16:creationId xmlns:a16="http://schemas.microsoft.com/office/drawing/2014/main" id="{D61033AD-B841-9620-0A2E-04CFF66C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150" y="5105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9" name="Text Box 22">
            <a:extLst>
              <a:ext uri="{FF2B5EF4-FFF2-40B4-BE49-F238E27FC236}">
                <a16:creationId xmlns:a16="http://schemas.microsoft.com/office/drawing/2014/main" id="{AD98FE94-339B-B710-FF32-F05A70DAB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0" y="3962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0" name="Text Box 23">
            <a:extLst>
              <a:ext uri="{FF2B5EF4-FFF2-40B4-BE49-F238E27FC236}">
                <a16:creationId xmlns:a16="http://schemas.microsoft.com/office/drawing/2014/main" id="{B168706A-66B5-BFF3-9939-D59A4991F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4572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1" name="Text Box 24">
            <a:extLst>
              <a:ext uri="{FF2B5EF4-FFF2-40B4-BE49-F238E27FC236}">
                <a16:creationId xmlns:a16="http://schemas.microsoft.com/office/drawing/2014/main" id="{DF0FCB41-A8EC-3DFE-133A-51D1B45E9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2" name="Text Box 25">
            <a:extLst>
              <a:ext uri="{FF2B5EF4-FFF2-40B4-BE49-F238E27FC236}">
                <a16:creationId xmlns:a16="http://schemas.microsoft.com/office/drawing/2014/main" id="{DE894806-490B-110E-77C0-56F2862B1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3" name="Text Box 26">
            <a:extLst>
              <a:ext uri="{FF2B5EF4-FFF2-40B4-BE49-F238E27FC236}">
                <a16:creationId xmlns:a16="http://schemas.microsoft.com/office/drawing/2014/main" id="{CFE3D429-9790-C869-8966-D2D02E43A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950" y="4724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4" name="Text Box 27">
            <a:extLst>
              <a:ext uri="{FF2B5EF4-FFF2-40B4-BE49-F238E27FC236}">
                <a16:creationId xmlns:a16="http://schemas.microsoft.com/office/drawing/2014/main" id="{C0C08390-56BC-6DC4-80CE-A9763C5E5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0" y="4343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5" name="Text Box 28">
            <a:extLst>
              <a:ext uri="{FF2B5EF4-FFF2-40B4-BE49-F238E27FC236}">
                <a16:creationId xmlns:a16="http://schemas.microsoft.com/office/drawing/2014/main" id="{6AEDD03F-84BA-1F59-875C-28E2F6DA6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54102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6" name="Line 29">
            <a:extLst>
              <a:ext uri="{FF2B5EF4-FFF2-40B4-BE49-F238E27FC236}">
                <a16:creationId xmlns:a16="http://schemas.microsoft.com/office/drawing/2014/main" id="{17C6894D-145C-1A3F-4AAC-26A7F815F5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38862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7" name="Line 30">
            <a:extLst>
              <a:ext uri="{FF2B5EF4-FFF2-40B4-BE49-F238E27FC236}">
                <a16:creationId xmlns:a16="http://schemas.microsoft.com/office/drawing/2014/main" id="{5C27EFBD-CEBF-8BD3-1A5A-4C4C26709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CFF7A04E-4C9E-5212-764B-4303C48C09B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FA26D8-0CFE-D64B-83D6-DBD225138FE0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89974690-230E-652C-ED8D-610880D1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C0F5D7-555B-1647-B045-AC53D572FFA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/>
          </a:p>
        </p:txBody>
      </p:sp>
      <p:sp>
        <p:nvSpPr>
          <p:cNvPr id="51203" name="Rectangle 1026">
            <a:extLst>
              <a:ext uri="{FF2B5EF4-FFF2-40B4-BE49-F238E27FC236}">
                <a16:creationId xmlns:a16="http://schemas.microsoft.com/office/drawing/2014/main" id="{1C516D5F-4D51-4BA1-C6A3-F3A70BC64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0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SVM—General Philosophy</a:t>
            </a:r>
          </a:p>
        </p:txBody>
      </p:sp>
      <p:grpSp>
        <p:nvGrpSpPr>
          <p:cNvPr id="51204" name="Group 1027">
            <a:extLst>
              <a:ext uri="{FF2B5EF4-FFF2-40B4-BE49-F238E27FC236}">
                <a16:creationId xmlns:a16="http://schemas.microsoft.com/office/drawing/2014/main" id="{C7E1C7A5-5317-3E47-791C-D3AC3D900EDE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2057400"/>
            <a:ext cx="4114800" cy="2667000"/>
            <a:chOff x="337" y="1296"/>
            <a:chExt cx="2592" cy="1680"/>
          </a:xfrm>
        </p:grpSpPr>
        <p:sp>
          <p:nvSpPr>
            <p:cNvPr id="51252" name="Oval 1028">
              <a:extLst>
                <a:ext uri="{FF2B5EF4-FFF2-40B4-BE49-F238E27FC236}">
                  <a16:creationId xmlns:a16="http://schemas.microsoft.com/office/drawing/2014/main" id="{BD32AA53-80D2-9880-1ABE-287A826FA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" y="2622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3" name="Oval 1029">
              <a:extLst>
                <a:ext uri="{FF2B5EF4-FFF2-40B4-BE49-F238E27FC236}">
                  <a16:creationId xmlns:a16="http://schemas.microsoft.com/office/drawing/2014/main" id="{A0E8D08C-CEAB-4B41-61C7-816A5F478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2313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4" name="Oval 1030">
              <a:extLst>
                <a:ext uri="{FF2B5EF4-FFF2-40B4-BE49-F238E27FC236}">
                  <a16:creationId xmlns:a16="http://schemas.microsoft.com/office/drawing/2014/main" id="{6EE8EA4E-8351-61F1-0402-61BE8545D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5" name="Oval 1031">
              <a:extLst>
                <a:ext uri="{FF2B5EF4-FFF2-40B4-BE49-F238E27FC236}">
                  <a16:creationId xmlns:a16="http://schemas.microsoft.com/office/drawing/2014/main" id="{6B78A722-6484-BB11-9FCC-C946F01A8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2224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6" name="Oval 1032">
              <a:extLst>
                <a:ext uri="{FF2B5EF4-FFF2-40B4-BE49-F238E27FC236}">
                  <a16:creationId xmlns:a16="http://schemas.microsoft.com/office/drawing/2014/main" id="{6E0CE970-3C92-C0DF-DBD6-76A019DC0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" y="2534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7" name="Oval 1033">
              <a:extLst>
                <a:ext uri="{FF2B5EF4-FFF2-40B4-BE49-F238E27FC236}">
                  <a16:creationId xmlns:a16="http://schemas.microsoft.com/office/drawing/2014/main" id="{2ACD7149-FE08-7571-A30C-73B7A1A0A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2048"/>
              <a:ext cx="52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8" name="Oval 1034">
              <a:extLst>
                <a:ext uri="{FF2B5EF4-FFF2-40B4-BE49-F238E27FC236}">
                  <a16:creationId xmlns:a16="http://schemas.microsoft.com/office/drawing/2014/main" id="{6BC86FC7-CFA0-5E21-AD1D-383E47C4B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2269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9" name="Oval 1035">
              <a:extLst>
                <a:ext uri="{FF2B5EF4-FFF2-40B4-BE49-F238E27FC236}">
                  <a16:creationId xmlns:a16="http://schemas.microsoft.com/office/drawing/2014/main" id="{DFB5156B-76B5-535F-2B25-C02ED16CC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2003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0" name="Oval 1036">
              <a:extLst>
                <a:ext uri="{FF2B5EF4-FFF2-40B4-BE49-F238E27FC236}">
                  <a16:creationId xmlns:a16="http://schemas.microsoft.com/office/drawing/2014/main" id="{37A97797-664E-AB5C-BAA2-33322F18F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80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1" name="Oval 1037">
              <a:extLst>
                <a:ext uri="{FF2B5EF4-FFF2-40B4-BE49-F238E27FC236}">
                  <a16:creationId xmlns:a16="http://schemas.microsoft.com/office/drawing/2014/main" id="{EC42EAF7-B257-9DEE-280A-5954796EE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2" name="Oval 1038">
              <a:extLst>
                <a:ext uri="{FF2B5EF4-FFF2-40B4-BE49-F238E27FC236}">
                  <a16:creationId xmlns:a16="http://schemas.microsoft.com/office/drawing/2014/main" id="{43C86CA2-58D3-4739-1E9F-6B1143C5E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" y="2711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3" name="Oval 1039">
              <a:extLst>
                <a:ext uri="{FF2B5EF4-FFF2-40B4-BE49-F238E27FC236}">
                  <a16:creationId xmlns:a16="http://schemas.microsoft.com/office/drawing/2014/main" id="{942C9FD1-5E9E-3E44-BA76-40BD6B8FB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2578"/>
              <a:ext cx="52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4" name="Oval 1040">
              <a:extLst>
                <a:ext uri="{FF2B5EF4-FFF2-40B4-BE49-F238E27FC236}">
                  <a16:creationId xmlns:a16="http://schemas.microsoft.com/office/drawing/2014/main" id="{C1D2BD8E-B3B7-732C-981B-47019E1F4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" y="1738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51265" name="Group 1041">
              <a:extLst>
                <a:ext uri="{FF2B5EF4-FFF2-40B4-BE49-F238E27FC236}">
                  <a16:creationId xmlns:a16="http://schemas.microsoft.com/office/drawing/2014/main" id="{89796B35-0915-8C73-8185-75771FC0B2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473"/>
              <a:ext cx="741" cy="1061"/>
              <a:chOff x="1712" y="1473"/>
              <a:chExt cx="741" cy="1061"/>
            </a:xfrm>
          </p:grpSpPr>
          <p:sp>
            <p:nvSpPr>
              <p:cNvPr id="51270" name="Rectangle 1042">
                <a:extLst>
                  <a:ext uri="{FF2B5EF4-FFF2-40B4-BE49-F238E27FC236}">
                    <a16:creationId xmlns:a16="http://schemas.microsoft.com/office/drawing/2014/main" id="{EFE96E88-D9B4-CDA2-735A-ED6D07278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1" y="1959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1" name="Rectangle 1043">
                <a:extLst>
                  <a:ext uri="{FF2B5EF4-FFF2-40B4-BE49-F238E27FC236}">
                    <a16:creationId xmlns:a16="http://schemas.microsoft.com/office/drawing/2014/main" id="{0DD44CDF-6B45-898B-7755-ABCD10B4B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605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2" name="Rectangle 1044">
                <a:extLst>
                  <a:ext uri="{FF2B5EF4-FFF2-40B4-BE49-F238E27FC236}">
                    <a16:creationId xmlns:a16="http://schemas.microsoft.com/office/drawing/2014/main" id="{85544B64-6A3D-5B5C-3C76-75EB31EDB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1473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3" name="Rectangle 1045">
                <a:extLst>
                  <a:ext uri="{FF2B5EF4-FFF2-40B4-BE49-F238E27FC236}">
                    <a16:creationId xmlns:a16="http://schemas.microsoft.com/office/drawing/2014/main" id="{93C8738E-71A5-87DE-0342-BB84A630D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3" y="2224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4" name="Rectangle 1046">
                <a:extLst>
                  <a:ext uri="{FF2B5EF4-FFF2-40B4-BE49-F238E27FC236}">
                    <a16:creationId xmlns:a16="http://schemas.microsoft.com/office/drawing/2014/main" id="{D69F38D6-DF68-B6EB-9F3A-B86E8EC3D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7" y="1694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5" name="Rectangle 1047">
                <a:extLst>
                  <a:ext uri="{FF2B5EF4-FFF2-40B4-BE49-F238E27FC236}">
                    <a16:creationId xmlns:a16="http://schemas.microsoft.com/office/drawing/2014/main" id="{25B24935-D659-9903-30C1-754660FCF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3" y="1915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6" name="Rectangle 1048">
                <a:extLst>
                  <a:ext uri="{FF2B5EF4-FFF2-40B4-BE49-F238E27FC236}">
                    <a16:creationId xmlns:a16="http://schemas.microsoft.com/office/drawing/2014/main" id="{41B113D7-6362-D149-657F-30D29ECBE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6" y="1473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7" name="Rectangle 1049">
                <a:extLst>
                  <a:ext uri="{FF2B5EF4-FFF2-40B4-BE49-F238E27FC236}">
                    <a16:creationId xmlns:a16="http://schemas.microsoft.com/office/drawing/2014/main" id="{9A63FD18-8A04-9FDF-998D-AE7A1102C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5" y="1561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8" name="Rectangle 1050">
                <a:extLst>
                  <a:ext uri="{FF2B5EF4-FFF2-40B4-BE49-F238E27FC236}">
                    <a16:creationId xmlns:a16="http://schemas.microsoft.com/office/drawing/2014/main" id="{4DCC86C9-D23C-F346-94D4-BA1D8A9C3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" y="2048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9" name="Rectangle 1051">
                <a:extLst>
                  <a:ext uri="{FF2B5EF4-FFF2-40B4-BE49-F238E27FC236}">
                    <a16:creationId xmlns:a16="http://schemas.microsoft.com/office/drawing/2014/main" id="{1ADC3574-DDFE-ED82-43BD-A8DD75D25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1" y="1827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0" name="Rectangle 1052">
                <a:extLst>
                  <a:ext uri="{FF2B5EF4-FFF2-40B4-BE49-F238E27FC236}">
                    <a16:creationId xmlns:a16="http://schemas.microsoft.com/office/drawing/2014/main" id="{66454BB6-017E-8762-F083-450304F47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5" y="2401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1" name="Rectangle 1053">
                <a:extLst>
                  <a:ext uri="{FF2B5EF4-FFF2-40B4-BE49-F238E27FC236}">
                    <a16:creationId xmlns:a16="http://schemas.microsoft.com/office/drawing/2014/main" id="{A94FA87C-0CF0-8A3E-40B5-6FFB3AEF5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" y="1959"/>
                <a:ext cx="52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2" name="Rectangle 1054">
                <a:extLst>
                  <a:ext uri="{FF2B5EF4-FFF2-40B4-BE49-F238E27FC236}">
                    <a16:creationId xmlns:a16="http://schemas.microsoft.com/office/drawing/2014/main" id="{BDCC2E7D-CEEF-485F-2733-05E9AA3FE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" y="2269"/>
                <a:ext cx="52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3" name="Rectangle 1055">
                <a:extLst>
                  <a:ext uri="{FF2B5EF4-FFF2-40B4-BE49-F238E27FC236}">
                    <a16:creationId xmlns:a16="http://schemas.microsoft.com/office/drawing/2014/main" id="{CE6E6BFD-8D65-1036-246F-AEB861B6E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445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266" name="Rectangle 1056">
              <a:extLst>
                <a:ext uri="{FF2B5EF4-FFF2-40B4-BE49-F238E27FC236}">
                  <a16:creationId xmlns:a16="http://schemas.microsoft.com/office/drawing/2014/main" id="{ABE97507-02AE-DFF0-85CF-4456757EF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1296"/>
              <a:ext cx="2592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7" name="Line 1057">
              <a:extLst>
                <a:ext uri="{FF2B5EF4-FFF2-40B4-BE49-F238E27FC236}">
                  <a16:creationId xmlns:a16="http://schemas.microsoft.com/office/drawing/2014/main" id="{165ED68F-96F8-431F-7254-3A623068E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6" y="1384"/>
              <a:ext cx="79" cy="1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8" name="Line 1058">
              <a:extLst>
                <a:ext uri="{FF2B5EF4-FFF2-40B4-BE49-F238E27FC236}">
                  <a16:creationId xmlns:a16="http://schemas.microsoft.com/office/drawing/2014/main" id="{E1DE09D0-B6A3-ADCB-FE5E-7598E8D445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5" y="1428"/>
              <a:ext cx="79" cy="1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9" name="Line 1059">
              <a:extLst>
                <a:ext uri="{FF2B5EF4-FFF2-40B4-BE49-F238E27FC236}">
                  <a16:creationId xmlns:a16="http://schemas.microsoft.com/office/drawing/2014/main" id="{41DDDD09-FFC1-FEBF-E23D-4C09156C8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4" y="1428"/>
              <a:ext cx="79" cy="1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5" name="Group 1060">
            <a:extLst>
              <a:ext uri="{FF2B5EF4-FFF2-40B4-BE49-F238E27FC236}">
                <a16:creationId xmlns:a16="http://schemas.microsoft.com/office/drawing/2014/main" id="{E0904D77-4B14-840E-68C9-D14552574F7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057400"/>
            <a:ext cx="4113213" cy="2667000"/>
            <a:chOff x="2929" y="1296"/>
            <a:chExt cx="2591" cy="1680"/>
          </a:xfrm>
        </p:grpSpPr>
        <p:sp>
          <p:nvSpPr>
            <p:cNvPr id="51221" name="Oval 1061">
              <a:extLst>
                <a:ext uri="{FF2B5EF4-FFF2-40B4-BE49-F238E27FC236}">
                  <a16:creationId xmlns:a16="http://schemas.microsoft.com/office/drawing/2014/main" id="{1C1F154B-E1F1-088A-E076-09E92618F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2622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2" name="Oval 1062">
              <a:extLst>
                <a:ext uri="{FF2B5EF4-FFF2-40B4-BE49-F238E27FC236}">
                  <a16:creationId xmlns:a16="http://schemas.microsoft.com/office/drawing/2014/main" id="{0FF887C6-9B0A-9A1D-DA21-B7C1A6594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2313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3" name="Oval 1063">
              <a:extLst>
                <a:ext uri="{FF2B5EF4-FFF2-40B4-BE49-F238E27FC236}">
                  <a16:creationId xmlns:a16="http://schemas.microsoft.com/office/drawing/2014/main" id="{408432D4-0A0E-C210-A0D2-E6831BF9C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4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4" name="Oval 1064">
              <a:extLst>
                <a:ext uri="{FF2B5EF4-FFF2-40B4-BE49-F238E27FC236}">
                  <a16:creationId xmlns:a16="http://schemas.microsoft.com/office/drawing/2014/main" id="{1C95FAA0-68BB-7B76-58F5-9D40A608B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2224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5" name="Oval 1065">
              <a:extLst>
                <a:ext uri="{FF2B5EF4-FFF2-40B4-BE49-F238E27FC236}">
                  <a16:creationId xmlns:a16="http://schemas.microsoft.com/office/drawing/2014/main" id="{0D3F19D0-1BAF-436F-99E1-E5679F6E4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7" y="2534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6" name="Oval 1066">
              <a:extLst>
                <a:ext uri="{FF2B5EF4-FFF2-40B4-BE49-F238E27FC236}">
                  <a16:creationId xmlns:a16="http://schemas.microsoft.com/office/drawing/2014/main" id="{1B6DE9E4-2087-0D1E-2322-052EF5620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2048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7" name="Oval 1067">
              <a:extLst>
                <a:ext uri="{FF2B5EF4-FFF2-40B4-BE49-F238E27FC236}">
                  <a16:creationId xmlns:a16="http://schemas.microsoft.com/office/drawing/2014/main" id="{ADA9D082-2101-420B-49A7-8296FC817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4" y="2269"/>
              <a:ext cx="52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8" name="Oval 1068">
              <a:extLst>
                <a:ext uri="{FF2B5EF4-FFF2-40B4-BE49-F238E27FC236}">
                  <a16:creationId xmlns:a16="http://schemas.microsoft.com/office/drawing/2014/main" id="{2B748A33-C4D2-03FB-2D3F-3FCFC212E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2003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9" name="Oval 1069">
              <a:extLst>
                <a:ext uri="{FF2B5EF4-FFF2-40B4-BE49-F238E27FC236}">
                  <a16:creationId xmlns:a16="http://schemas.microsoft.com/office/drawing/2014/main" id="{3B9C5EFB-BE65-E782-3D43-B09C35A17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180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0" name="Oval 1070">
              <a:extLst>
                <a:ext uri="{FF2B5EF4-FFF2-40B4-BE49-F238E27FC236}">
                  <a16:creationId xmlns:a16="http://schemas.microsoft.com/office/drawing/2014/main" id="{E8B6E5A3-BE42-5A9A-5B29-F1DA06390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1" name="Oval 1071">
              <a:extLst>
                <a:ext uri="{FF2B5EF4-FFF2-40B4-BE49-F238E27FC236}">
                  <a16:creationId xmlns:a16="http://schemas.microsoft.com/office/drawing/2014/main" id="{69433DD0-5225-4F1D-7AD5-0CEB6763C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" y="2711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2" name="Oval 1072">
              <a:extLst>
                <a:ext uri="{FF2B5EF4-FFF2-40B4-BE49-F238E27FC236}">
                  <a16:creationId xmlns:a16="http://schemas.microsoft.com/office/drawing/2014/main" id="{1269430E-F894-AC22-5B0F-C95B92B80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" y="2578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3" name="Oval 1073">
              <a:extLst>
                <a:ext uri="{FF2B5EF4-FFF2-40B4-BE49-F238E27FC236}">
                  <a16:creationId xmlns:a16="http://schemas.microsoft.com/office/drawing/2014/main" id="{2C053CB2-279D-B9DE-46DA-48EC6A402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" y="1738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4" name="Rectangle 1074">
              <a:extLst>
                <a:ext uri="{FF2B5EF4-FFF2-40B4-BE49-F238E27FC236}">
                  <a16:creationId xmlns:a16="http://schemas.microsoft.com/office/drawing/2014/main" id="{6EA91BD0-E7DA-5445-7593-EC62B8DFC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" y="1959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5" name="Rectangle 1075">
              <a:extLst>
                <a:ext uri="{FF2B5EF4-FFF2-40B4-BE49-F238E27FC236}">
                  <a16:creationId xmlns:a16="http://schemas.microsoft.com/office/drawing/2014/main" id="{1005BBB1-8206-EB64-DBA4-6E1342D8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" y="1605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6" name="Rectangle 1076">
              <a:extLst>
                <a:ext uri="{FF2B5EF4-FFF2-40B4-BE49-F238E27FC236}">
                  <a16:creationId xmlns:a16="http://schemas.microsoft.com/office/drawing/2014/main" id="{10926146-0411-96A0-0C04-536A6C51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" y="1473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7" name="Rectangle 1077">
              <a:extLst>
                <a:ext uri="{FF2B5EF4-FFF2-40B4-BE49-F238E27FC236}">
                  <a16:creationId xmlns:a16="http://schemas.microsoft.com/office/drawing/2014/main" id="{A318C5DF-ABB6-8E73-A458-14BCD5E4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" y="2224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8" name="Rectangle 1078">
              <a:extLst>
                <a:ext uri="{FF2B5EF4-FFF2-40B4-BE49-F238E27FC236}">
                  <a16:creationId xmlns:a16="http://schemas.microsoft.com/office/drawing/2014/main" id="{B7C757D5-7D1A-2603-309A-5BB73EA21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1694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9" name="Rectangle 1079">
              <a:extLst>
                <a:ext uri="{FF2B5EF4-FFF2-40B4-BE49-F238E27FC236}">
                  <a16:creationId xmlns:a16="http://schemas.microsoft.com/office/drawing/2014/main" id="{EB6AD240-2660-0D5E-33AB-EF9C621D2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" y="1915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0" name="Rectangle 1080">
              <a:extLst>
                <a:ext uri="{FF2B5EF4-FFF2-40B4-BE49-F238E27FC236}">
                  <a16:creationId xmlns:a16="http://schemas.microsoft.com/office/drawing/2014/main" id="{A1DF62B6-0BE5-5AE5-F165-5B403375B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" y="1473"/>
              <a:ext cx="52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1" name="Rectangle 1081">
              <a:extLst>
                <a:ext uri="{FF2B5EF4-FFF2-40B4-BE49-F238E27FC236}">
                  <a16:creationId xmlns:a16="http://schemas.microsoft.com/office/drawing/2014/main" id="{034EE8AE-2A95-458E-BF45-C07EBEC3B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1561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2" name="Rectangle 1082">
              <a:extLst>
                <a:ext uri="{FF2B5EF4-FFF2-40B4-BE49-F238E27FC236}">
                  <a16:creationId xmlns:a16="http://schemas.microsoft.com/office/drawing/2014/main" id="{71738019-6E22-57A7-A01F-EF63140A4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2048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3" name="Rectangle 1083">
              <a:extLst>
                <a:ext uri="{FF2B5EF4-FFF2-40B4-BE49-F238E27FC236}">
                  <a16:creationId xmlns:a16="http://schemas.microsoft.com/office/drawing/2014/main" id="{BF6300E0-967E-D123-2CB0-7CDD92841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3" y="1827"/>
              <a:ext cx="52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4" name="Rectangle 1084">
              <a:extLst>
                <a:ext uri="{FF2B5EF4-FFF2-40B4-BE49-F238E27FC236}">
                  <a16:creationId xmlns:a16="http://schemas.microsoft.com/office/drawing/2014/main" id="{DE6680F5-1B59-2198-0E93-1BAEF412E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2401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5" name="Rectangle 1085">
              <a:extLst>
                <a:ext uri="{FF2B5EF4-FFF2-40B4-BE49-F238E27FC236}">
                  <a16:creationId xmlns:a16="http://schemas.microsoft.com/office/drawing/2014/main" id="{C1878CAB-4627-0278-4356-C6D0F5CA1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" y="1959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6" name="Rectangle 1086">
              <a:extLst>
                <a:ext uri="{FF2B5EF4-FFF2-40B4-BE49-F238E27FC236}">
                  <a16:creationId xmlns:a16="http://schemas.microsoft.com/office/drawing/2014/main" id="{E96CD28B-6D5A-E2E0-7798-2AC2534DD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" y="2269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7" name="Rectangle 1087">
              <a:extLst>
                <a:ext uri="{FF2B5EF4-FFF2-40B4-BE49-F238E27FC236}">
                  <a16:creationId xmlns:a16="http://schemas.microsoft.com/office/drawing/2014/main" id="{3C4B9670-9A11-232D-BAD8-025CA1918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445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8" name="Rectangle 1088">
              <a:extLst>
                <a:ext uri="{FF2B5EF4-FFF2-40B4-BE49-F238E27FC236}">
                  <a16:creationId xmlns:a16="http://schemas.microsoft.com/office/drawing/2014/main" id="{21821663-C658-8170-D8EB-F051D2ABC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1296"/>
              <a:ext cx="2591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9" name="Line 1089">
              <a:extLst>
                <a:ext uri="{FF2B5EF4-FFF2-40B4-BE49-F238E27FC236}">
                  <a16:creationId xmlns:a16="http://schemas.microsoft.com/office/drawing/2014/main" id="{24C0B44C-DEDF-B3EF-1DF6-63BC53E65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576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0" name="Line 1090">
              <a:extLst>
                <a:ext uri="{FF2B5EF4-FFF2-40B4-BE49-F238E27FC236}">
                  <a16:creationId xmlns:a16="http://schemas.microsoft.com/office/drawing/2014/main" id="{32F06C10-F289-A7DA-0866-A351EAF97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344"/>
              <a:ext cx="576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1" name="Line 1091">
              <a:extLst>
                <a:ext uri="{FF2B5EF4-FFF2-40B4-BE49-F238E27FC236}">
                  <a16:creationId xmlns:a16="http://schemas.microsoft.com/office/drawing/2014/main" id="{F502ECF2-E515-BDE9-8A60-1695F0C3C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392"/>
              <a:ext cx="576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13220" name="Group 1092">
            <a:extLst>
              <a:ext uri="{FF2B5EF4-FFF2-40B4-BE49-F238E27FC236}">
                <a16:creationId xmlns:a16="http://schemas.microsoft.com/office/drawing/2014/main" id="{EE111CCA-9303-0901-EE89-7F5E9AE5837B}"/>
              </a:ext>
            </a:extLst>
          </p:cNvPr>
          <p:cNvGrpSpPr>
            <a:grpSpLocks/>
          </p:cNvGrpSpPr>
          <p:nvPr/>
        </p:nvGrpSpPr>
        <p:grpSpPr bwMode="auto">
          <a:xfrm>
            <a:off x="3489325" y="2667000"/>
            <a:ext cx="3749675" cy="3386138"/>
            <a:chOff x="2198" y="1680"/>
            <a:chExt cx="2362" cy="2133"/>
          </a:xfrm>
        </p:grpSpPr>
        <p:sp>
          <p:nvSpPr>
            <p:cNvPr id="51215" name="Text Box 1093">
              <a:extLst>
                <a:ext uri="{FF2B5EF4-FFF2-40B4-BE49-F238E27FC236}">
                  <a16:creationId xmlns:a16="http://schemas.microsoft.com/office/drawing/2014/main" id="{8D8BFA70-66D7-4DC2-348B-60BC78FE13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3525"/>
              <a:ext cx="14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</a:rPr>
                <a:t>Support Vectors</a:t>
              </a:r>
            </a:p>
          </p:txBody>
        </p:sp>
        <p:sp>
          <p:nvSpPr>
            <p:cNvPr id="51216" name="Line 1094">
              <a:extLst>
                <a:ext uri="{FF2B5EF4-FFF2-40B4-BE49-F238E27FC236}">
                  <a16:creationId xmlns:a16="http://schemas.microsoft.com/office/drawing/2014/main" id="{E9343C07-D43E-8A60-46A3-FBD2ED2F21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1680"/>
              <a:ext cx="1392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095">
              <a:extLst>
                <a:ext uri="{FF2B5EF4-FFF2-40B4-BE49-F238E27FC236}">
                  <a16:creationId xmlns:a16="http://schemas.microsoft.com/office/drawing/2014/main" id="{510D2B51-C931-B81A-4865-5C9303A390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016"/>
              <a:ext cx="1536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096">
              <a:extLst>
                <a:ext uri="{FF2B5EF4-FFF2-40B4-BE49-F238E27FC236}">
                  <a16:creationId xmlns:a16="http://schemas.microsoft.com/office/drawing/2014/main" id="{8D0EF2AB-13A6-B373-2FB9-564C8BE3E2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304"/>
              <a:ext cx="158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097">
              <a:extLst>
                <a:ext uri="{FF2B5EF4-FFF2-40B4-BE49-F238E27FC236}">
                  <a16:creationId xmlns:a16="http://schemas.microsoft.com/office/drawing/2014/main" id="{A39D89DE-C34D-C4B3-283A-F94D3A4098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640"/>
              <a:ext cx="96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1098">
              <a:extLst>
                <a:ext uri="{FF2B5EF4-FFF2-40B4-BE49-F238E27FC236}">
                  <a16:creationId xmlns:a16="http://schemas.microsoft.com/office/drawing/2014/main" id="{94396DF1-FDED-588B-F917-ED74B6A641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24"/>
              <a:ext cx="624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13227" name="Group 1099">
            <a:extLst>
              <a:ext uri="{FF2B5EF4-FFF2-40B4-BE49-F238E27FC236}">
                <a16:creationId xmlns:a16="http://schemas.microsoft.com/office/drawing/2014/main" id="{7101E654-F966-86BA-7693-14AF1B67842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352800"/>
            <a:ext cx="1917700" cy="2133600"/>
            <a:chOff x="682" y="2112"/>
            <a:chExt cx="1208" cy="1344"/>
          </a:xfrm>
        </p:grpSpPr>
        <p:sp>
          <p:nvSpPr>
            <p:cNvPr id="51212" name="Text Box 1100">
              <a:extLst>
                <a:ext uri="{FF2B5EF4-FFF2-40B4-BE49-F238E27FC236}">
                  <a16:creationId xmlns:a16="http://schemas.microsoft.com/office/drawing/2014/main" id="{EB56989F-3E76-39DB-A9E2-9DF8B892F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" y="3168"/>
              <a:ext cx="1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Small Margin</a:t>
              </a:r>
            </a:p>
          </p:txBody>
        </p:sp>
        <p:sp>
          <p:nvSpPr>
            <p:cNvPr id="51213" name="Line 1101">
              <a:extLst>
                <a:ext uri="{FF2B5EF4-FFF2-40B4-BE49-F238E27FC236}">
                  <a16:creationId xmlns:a16="http://schemas.microsoft.com/office/drawing/2014/main" id="{F5EA4C64-26E5-CC2A-D049-1CA426DBC7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112"/>
              <a:ext cx="288" cy="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102">
              <a:extLst>
                <a:ext uri="{FF2B5EF4-FFF2-40B4-BE49-F238E27FC236}">
                  <a16:creationId xmlns:a16="http://schemas.microsoft.com/office/drawing/2014/main" id="{8A5BB52A-1CE7-8D7B-97EC-28725A6E7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160"/>
              <a:ext cx="240" cy="105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13231" name="Group 1103">
            <a:extLst>
              <a:ext uri="{FF2B5EF4-FFF2-40B4-BE49-F238E27FC236}">
                <a16:creationId xmlns:a16="http://schemas.microsoft.com/office/drawing/2014/main" id="{EECB7F6A-E073-41F9-6720-D169260555A4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2667000"/>
            <a:ext cx="1943100" cy="2819400"/>
            <a:chOff x="3370" y="1680"/>
            <a:chExt cx="1224" cy="1776"/>
          </a:xfrm>
        </p:grpSpPr>
        <p:sp>
          <p:nvSpPr>
            <p:cNvPr id="51209" name="Text Box 1104">
              <a:extLst>
                <a:ext uri="{FF2B5EF4-FFF2-40B4-BE49-F238E27FC236}">
                  <a16:creationId xmlns:a16="http://schemas.microsoft.com/office/drawing/2014/main" id="{E97C743D-122C-B3D3-4DF5-7A6A0930B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0" y="3168"/>
              <a:ext cx="1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Large Margin</a:t>
              </a:r>
            </a:p>
          </p:txBody>
        </p:sp>
        <p:sp>
          <p:nvSpPr>
            <p:cNvPr id="51210" name="Line 1105">
              <a:extLst>
                <a:ext uri="{FF2B5EF4-FFF2-40B4-BE49-F238E27FC236}">
                  <a16:creationId xmlns:a16="http://schemas.microsoft.com/office/drawing/2014/main" id="{D8768195-16AA-9ECF-D63D-4CAC0288A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1680"/>
              <a:ext cx="528" cy="24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06">
              <a:extLst>
                <a:ext uri="{FF2B5EF4-FFF2-40B4-BE49-F238E27FC236}">
                  <a16:creationId xmlns:a16="http://schemas.microsoft.com/office/drawing/2014/main" id="{B8BCFC69-79D8-1EE0-1C3E-E828FA474E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1728"/>
              <a:ext cx="96" cy="14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1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1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8BBDAD37-640A-57BB-F5BF-B7569634D4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D01007-1195-FF40-8BD2-15DCCB45AE84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CDC6DBCA-7295-45FB-43DD-B00802DC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A5A8FE-1E0B-A243-860E-50A8282EA69D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06B42E3A-E335-5E11-2DBA-F89C9BCB5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SVM—Margins and Support Vectors</a:t>
            </a: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7D06EB7C-6A3C-47C2-B64F-EC068E220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66825"/>
            <a:ext cx="744855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6">
            <a:extLst>
              <a:ext uri="{FF2B5EF4-FFF2-40B4-BE49-F238E27FC236}">
                <a16:creationId xmlns:a16="http://schemas.microsoft.com/office/drawing/2014/main" id="{188CED6A-BCFE-9860-1F39-10A873BDC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8338"/>
            <a:ext cx="3886200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F7BDDD1D-10D4-1532-048F-7807D90984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3359A9-4064-454B-A1AF-17C4F55E8D87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A0A14F52-6039-A76E-31F2-ABF06487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FDBFFC-C2DE-1D45-B74E-78CE521D3B3B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/>
          </a:p>
        </p:txBody>
      </p:sp>
      <p:sp>
        <p:nvSpPr>
          <p:cNvPr id="1272834" name="Rectangle 2">
            <a:extLst>
              <a:ext uri="{FF2B5EF4-FFF2-40B4-BE49-F238E27FC236}">
                <a16:creationId xmlns:a16="http://schemas.microsoft.com/office/drawing/2014/main" id="{07C5204C-64CB-A478-2E0A-F0B8ABF71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5029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Classification</a:t>
            </a:r>
            <a:r>
              <a:rPr lang="en-US" sz="2000">
                <a:cs typeface="+mn-cs"/>
              </a:rPr>
              <a:t> 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predicts categorical class labels (discrete or nominal)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classifies data (constructs a model) based on the training set and the values (</a:t>
            </a:r>
            <a:r>
              <a:rPr lang="en-US" sz="2400">
                <a:solidFill>
                  <a:schemeClr val="hlink"/>
                </a:solidFill>
              </a:rPr>
              <a:t>class labels</a:t>
            </a:r>
            <a:r>
              <a:rPr lang="en-US" sz="2400"/>
              <a:t>) in a classifying attribute and uses it in classifying new data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Prediction 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models continuous-valued functions, i.e., predicts unknown or missing values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Typical applications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Credit approval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Target marketing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Medical diagnosis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Fraud detection</a:t>
            </a:r>
          </a:p>
        </p:txBody>
      </p:sp>
      <p:sp>
        <p:nvSpPr>
          <p:cNvPr id="1272835" name="Rectangle 3">
            <a:extLst>
              <a:ext uri="{FF2B5EF4-FFF2-40B4-BE49-F238E27FC236}">
                <a16:creationId xmlns:a16="http://schemas.microsoft.com/office/drawing/2014/main" id="{58936868-5795-4FE7-92BF-6B907CEBA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81915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>
                <a:cs typeface="+mj-cs"/>
              </a:rPr>
              <a:t>Classification vs. Prediction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9CD413D7-34FA-818A-97C4-51AEBF73E2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FB907C-80DB-7741-93CC-0E1546C14248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D7EABC0-1BAC-FBC7-8EA2-A6B1501E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680CCB-427E-0D49-BF6E-3134B6681287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E94CDC2-E748-2EF1-B907-765BBB066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3200"/>
              <a:t>Classification—A Two-Step Process</a:t>
            </a:r>
            <a:r>
              <a:rPr lang="en-US" altLang="en-US" sz="2800"/>
              <a:t> </a:t>
            </a:r>
            <a:endParaRPr lang="en-US" altLang="en-US" sz="3200"/>
          </a:p>
        </p:txBody>
      </p:sp>
      <p:sp>
        <p:nvSpPr>
          <p:cNvPr id="1274883" name="Rectangle 3">
            <a:extLst>
              <a:ext uri="{FF2B5EF4-FFF2-40B4-BE49-F238E27FC236}">
                <a16:creationId xmlns:a16="http://schemas.microsoft.com/office/drawing/2014/main" id="{D6050EF1-7A8E-C8E0-63E9-3C6A9C8A4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>
                <a:solidFill>
                  <a:schemeClr val="hlink"/>
                </a:solidFill>
                <a:cs typeface="+mn-cs"/>
              </a:rPr>
              <a:t>Model construction</a:t>
            </a:r>
            <a:r>
              <a:rPr lang="en-US" sz="2000">
                <a:cs typeface="+mn-cs"/>
              </a:rPr>
              <a:t>: describing a set of predetermined classes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Each tuple/sample is assumed to belong to a predefined class, as determined by the </a:t>
            </a:r>
            <a:r>
              <a:rPr lang="en-US" sz="2000">
                <a:solidFill>
                  <a:schemeClr val="hlink"/>
                </a:solidFill>
              </a:rPr>
              <a:t>class label attribute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The set of tuples used for model construction is </a:t>
            </a:r>
            <a:r>
              <a:rPr lang="en-US" sz="2000">
                <a:solidFill>
                  <a:schemeClr val="hlink"/>
                </a:solidFill>
              </a:rPr>
              <a:t>training set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The model is represented as classification rules, decision trees, or mathematical formulae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>
                <a:solidFill>
                  <a:schemeClr val="hlink"/>
                </a:solidFill>
                <a:cs typeface="+mn-cs"/>
              </a:rPr>
              <a:t>Model usage</a:t>
            </a:r>
            <a:r>
              <a:rPr lang="en-US" sz="2000">
                <a:cs typeface="+mn-cs"/>
              </a:rPr>
              <a:t>: for classifying future or unknown objects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>
                <a:solidFill>
                  <a:schemeClr val="hlink"/>
                </a:solidFill>
              </a:rPr>
              <a:t>Estimate accuracy</a:t>
            </a:r>
            <a:r>
              <a:rPr lang="en-US" sz="2000"/>
              <a:t> of the model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The known label of test sample is compared with the classified result from the model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Accuracy rate is the percentage of test set samples that are correctly classified by the model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Test set is independent of training set, otherwise over-fitting will occur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If the accuracy is acceptable, use the model to </a:t>
            </a:r>
            <a:r>
              <a:rPr lang="en-US" sz="2000">
                <a:solidFill>
                  <a:schemeClr val="hlink"/>
                </a:solidFill>
              </a:rPr>
              <a:t>classify data</a:t>
            </a:r>
            <a:r>
              <a:rPr lang="en-US" sz="2000"/>
              <a:t> tuples whose class labels are not known</a:t>
            </a:r>
            <a:endParaRPr lang="en-US" sz="240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809E9569-37CF-B763-CA01-43096B0994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C627CF-2AF3-994D-B883-1FFB9448CD46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26884094-36FB-D46F-8B78-20FB3A63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09A0C4-8420-BF43-B777-055EC95934A8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/>
          </a:p>
        </p:txBody>
      </p:sp>
      <p:sp>
        <p:nvSpPr>
          <p:cNvPr id="1275906" name="Rectangle 2">
            <a:extLst>
              <a:ext uri="{FF2B5EF4-FFF2-40B4-BE49-F238E27FC236}">
                <a16:creationId xmlns:a16="http://schemas.microsoft.com/office/drawing/2014/main" id="{B97995DD-EFFB-EB5A-6548-2AC070C4A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762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>
                <a:cs typeface="+mj-cs"/>
              </a:rPr>
              <a:t>Process (1): Model Construction</a:t>
            </a:r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AACE0D5E-AF4E-2C47-2024-CEFF8E5C78C2}"/>
              </a:ext>
            </a:extLst>
          </p:cNvPr>
          <p:cNvGrpSpPr>
            <a:grpSpLocks/>
          </p:cNvGrpSpPr>
          <p:nvPr/>
        </p:nvGrpSpPr>
        <p:grpSpPr bwMode="auto">
          <a:xfrm>
            <a:off x="2036763" y="1774825"/>
            <a:ext cx="1698625" cy="1506538"/>
            <a:chOff x="1283" y="1118"/>
            <a:chExt cx="1070" cy="949"/>
          </a:xfrm>
        </p:grpSpPr>
        <p:pic>
          <p:nvPicPr>
            <p:cNvPr id="25617" name="Picture 4">
              <a:extLst>
                <a:ext uri="{FF2B5EF4-FFF2-40B4-BE49-F238E27FC236}">
                  <a16:creationId xmlns:a16="http://schemas.microsoft.com/office/drawing/2014/main" id="{1EB3F602-99C5-6138-A755-973E2579FE8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" y="1118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8" name="Rectangle 5">
              <a:extLst>
                <a:ext uri="{FF2B5EF4-FFF2-40B4-BE49-F238E27FC236}">
                  <a16:creationId xmlns:a16="http://schemas.microsoft.com/office/drawing/2014/main" id="{9101A932-9175-197F-C555-1CADDD42C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427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Training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Data</a:t>
              </a:r>
            </a:p>
          </p:txBody>
        </p:sp>
      </p:grpSp>
      <p:graphicFrame>
        <p:nvGraphicFramePr>
          <p:cNvPr id="25605" name="Object 6">
            <a:extLst>
              <a:ext uri="{FF2B5EF4-FFF2-40B4-BE49-F238E27FC236}">
                <a16:creationId xmlns:a16="http://schemas.microsoft.com/office/drawing/2014/main" id="{31AEAC19-B62B-201A-1926-9C70DE58434F}"/>
              </a:ext>
            </a:extLst>
          </p:cNvPr>
          <p:cNvGraphicFramePr>
            <a:graphicFrameLocks/>
          </p:cNvGraphicFramePr>
          <p:nvPr/>
        </p:nvGraphicFramePr>
        <p:xfrm>
          <a:off x="288925" y="3825875"/>
          <a:ext cx="54371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318200" imgH="14376400" progId="Excel.Sheet.8">
                  <p:embed/>
                </p:oleObj>
              </mc:Choice>
              <mc:Fallback>
                <p:oleObj name="Worksheet" r:id="rId3" imgW="31318200" imgH="14376400" progId="Excel.Shee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3825875"/>
                        <a:ext cx="54371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Line 7">
            <a:extLst>
              <a:ext uri="{FF2B5EF4-FFF2-40B4-BE49-F238E27FC236}">
                <a16:creationId xmlns:a16="http://schemas.microsoft.com/office/drawing/2014/main" id="{19C111B6-8316-43C4-FA90-23F1648148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6388" y="3111500"/>
            <a:ext cx="1644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8">
            <a:extLst>
              <a:ext uri="{FF2B5EF4-FFF2-40B4-BE49-F238E27FC236}">
                <a16:creationId xmlns:a16="http://schemas.microsoft.com/office/drawing/2014/main" id="{03209D93-5247-E81D-0A41-3AEB58B55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6975" y="3111500"/>
            <a:ext cx="2025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9">
            <a:extLst>
              <a:ext uri="{FF2B5EF4-FFF2-40B4-BE49-F238E27FC236}">
                <a16:creationId xmlns:a16="http://schemas.microsoft.com/office/drawing/2014/main" id="{99E90F96-ABF6-EAA5-9E48-D6767FF9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763" y="1622425"/>
            <a:ext cx="1870075" cy="835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Classification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Algorithms</a:t>
            </a:r>
          </a:p>
        </p:txBody>
      </p:sp>
      <p:sp>
        <p:nvSpPr>
          <p:cNvPr id="25609" name="AutoShape 10">
            <a:extLst>
              <a:ext uri="{FF2B5EF4-FFF2-40B4-BE49-F238E27FC236}">
                <a16:creationId xmlns:a16="http://schemas.microsoft.com/office/drawing/2014/main" id="{44C0ED62-3AC5-793E-5902-30644B84992C}"/>
              </a:ext>
            </a:extLst>
          </p:cNvPr>
          <p:cNvSpPr>
            <a:spLocks noChangeArrowheads="1"/>
          </p:cNvSpPr>
          <p:nvPr/>
        </p:nvSpPr>
        <p:spPr bwMode="auto">
          <a:xfrm rot="-1140000">
            <a:off x="4235450" y="2074863"/>
            <a:ext cx="1657350" cy="484187"/>
          </a:xfrm>
          <a:prstGeom prst="rightArrow">
            <a:avLst>
              <a:gd name="adj1" fmla="val 50000"/>
              <a:gd name="adj2" fmla="val 85606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0" name="Rectangle 11">
            <a:extLst>
              <a:ext uri="{FF2B5EF4-FFF2-40B4-BE49-F238E27FC236}">
                <a16:creationId xmlns:a16="http://schemas.microsoft.com/office/drawing/2014/main" id="{A94A2ED3-79D5-F94D-CF58-B522E2F8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5311775"/>
            <a:ext cx="3008312" cy="12001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IF rank =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>
                <a:latin typeface="Times New Roman" panose="02020603050405020304" pitchFamily="18" charset="0"/>
              </a:rPr>
              <a:t>professor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OR years &gt; 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THEN tenured =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>
                <a:latin typeface="Times New Roman" panose="02020603050405020304" pitchFamily="18" charset="0"/>
              </a:rPr>
              <a:t>yes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>
                <a:latin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5611" name="Group 12">
            <a:extLst>
              <a:ext uri="{FF2B5EF4-FFF2-40B4-BE49-F238E27FC236}">
                <a16:creationId xmlns:a16="http://schemas.microsoft.com/office/drawing/2014/main" id="{85F6ABD5-AD88-D2D9-594D-8BEFBEAC44B4}"/>
              </a:ext>
            </a:extLst>
          </p:cNvPr>
          <p:cNvGrpSpPr>
            <a:grpSpLocks/>
          </p:cNvGrpSpPr>
          <p:nvPr/>
        </p:nvGrpSpPr>
        <p:grpSpPr bwMode="auto">
          <a:xfrm>
            <a:off x="6478588" y="3216275"/>
            <a:ext cx="1889125" cy="1506538"/>
            <a:chOff x="4081" y="2026"/>
            <a:chExt cx="1190" cy="949"/>
          </a:xfrm>
        </p:grpSpPr>
        <p:pic>
          <p:nvPicPr>
            <p:cNvPr id="25615" name="Picture 13">
              <a:extLst>
                <a:ext uri="{FF2B5EF4-FFF2-40B4-BE49-F238E27FC236}">
                  <a16:creationId xmlns:a16="http://schemas.microsoft.com/office/drawing/2014/main" id="{495C5116-2BF4-55C2-A2E1-604D1F718A8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" y="2026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Rectangle 14">
              <a:extLst>
                <a:ext uri="{FF2B5EF4-FFF2-40B4-BE49-F238E27FC236}">
                  <a16:creationId xmlns:a16="http://schemas.microsoft.com/office/drawing/2014/main" id="{A329A525-90A5-81C9-9947-82F4256EB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2306"/>
              <a:ext cx="8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Classifier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(Model)</a:t>
              </a:r>
            </a:p>
          </p:txBody>
        </p:sp>
      </p:grpSp>
      <p:sp>
        <p:nvSpPr>
          <p:cNvPr id="25612" name="Line 15">
            <a:extLst>
              <a:ext uri="{FF2B5EF4-FFF2-40B4-BE49-F238E27FC236}">
                <a16:creationId xmlns:a16="http://schemas.microsoft.com/office/drawing/2014/main" id="{84F8C83C-4E9E-F4A1-DE71-9402CA18CE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6775" y="4621213"/>
            <a:ext cx="531813" cy="714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6">
            <a:extLst>
              <a:ext uri="{FF2B5EF4-FFF2-40B4-BE49-F238E27FC236}">
                <a16:creationId xmlns:a16="http://schemas.microsoft.com/office/drawing/2014/main" id="{CEA9E9DE-A0A8-EAE0-0B74-56B8A1BEF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9300" y="4543425"/>
            <a:ext cx="577850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17">
            <a:extLst>
              <a:ext uri="{FF2B5EF4-FFF2-40B4-BE49-F238E27FC236}">
                <a16:creationId xmlns:a16="http://schemas.microsoft.com/office/drawing/2014/main" id="{3F4CC4B5-035B-F810-CECA-DFD4A1B6D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576513"/>
            <a:ext cx="546100" cy="592137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9E6E45C4-5795-8DCB-C331-EFED6194EF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9E8F52-9D4F-EE48-A63B-D44935C17986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0A239C26-B5C7-50D6-8E40-2220A729B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61F9D0-27FE-8943-9C6B-AF5A9D6F8300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1276930" name="Rectangle 2">
            <a:extLst>
              <a:ext uri="{FF2B5EF4-FFF2-40B4-BE49-F238E27FC236}">
                <a16:creationId xmlns:a16="http://schemas.microsoft.com/office/drawing/2014/main" id="{4BCE92C5-875D-2B01-13A7-7C20C43BD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Process (2): Using the Model in Prediction</a:t>
            </a:r>
            <a:r>
              <a:rPr lang="en-US">
                <a:cs typeface="+mj-cs"/>
              </a:rPr>
              <a:t> </a:t>
            </a:r>
          </a:p>
        </p:txBody>
      </p:sp>
      <p:grpSp>
        <p:nvGrpSpPr>
          <p:cNvPr id="26628" name="Group 3">
            <a:extLst>
              <a:ext uri="{FF2B5EF4-FFF2-40B4-BE49-F238E27FC236}">
                <a16:creationId xmlns:a16="http://schemas.microsoft.com/office/drawing/2014/main" id="{27FE1826-8621-7983-B649-A0DE8C9EBC30}"/>
              </a:ext>
            </a:extLst>
          </p:cNvPr>
          <p:cNvGrpSpPr>
            <a:grpSpLocks/>
          </p:cNvGrpSpPr>
          <p:nvPr/>
        </p:nvGrpSpPr>
        <p:grpSpPr bwMode="auto">
          <a:xfrm>
            <a:off x="4445000" y="1570038"/>
            <a:ext cx="1889125" cy="1506537"/>
            <a:chOff x="2800" y="989"/>
            <a:chExt cx="1190" cy="949"/>
          </a:xfrm>
        </p:grpSpPr>
        <p:pic>
          <p:nvPicPr>
            <p:cNvPr id="26646" name="Picture 4">
              <a:extLst>
                <a:ext uri="{FF2B5EF4-FFF2-40B4-BE49-F238E27FC236}">
                  <a16:creationId xmlns:a16="http://schemas.microsoft.com/office/drawing/2014/main" id="{AAFA7DA8-C733-5A14-1C16-862800FAAAB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" y="989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7" name="Rectangle 5">
              <a:extLst>
                <a:ext uri="{FF2B5EF4-FFF2-40B4-BE49-F238E27FC236}">
                  <a16:creationId xmlns:a16="http://schemas.microsoft.com/office/drawing/2014/main" id="{C927B061-2966-1ABF-E0F9-0C6EA5563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1384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Classifier</a:t>
              </a:r>
            </a:p>
          </p:txBody>
        </p:sp>
      </p:grpSp>
      <p:grpSp>
        <p:nvGrpSpPr>
          <p:cNvPr id="26629" name="Group 6">
            <a:extLst>
              <a:ext uri="{FF2B5EF4-FFF2-40B4-BE49-F238E27FC236}">
                <a16:creationId xmlns:a16="http://schemas.microsoft.com/office/drawing/2014/main" id="{AF9BA6E5-F457-279F-9480-6CF33B38BD01}"/>
              </a:ext>
            </a:extLst>
          </p:cNvPr>
          <p:cNvGrpSpPr>
            <a:grpSpLocks/>
          </p:cNvGrpSpPr>
          <p:nvPr/>
        </p:nvGrpSpPr>
        <p:grpSpPr bwMode="auto">
          <a:xfrm>
            <a:off x="2157413" y="2735263"/>
            <a:ext cx="1698625" cy="1506537"/>
            <a:chOff x="1359" y="1723"/>
            <a:chExt cx="1070" cy="949"/>
          </a:xfrm>
        </p:grpSpPr>
        <p:pic>
          <p:nvPicPr>
            <p:cNvPr id="26644" name="Picture 7">
              <a:extLst>
                <a:ext uri="{FF2B5EF4-FFF2-40B4-BE49-F238E27FC236}">
                  <a16:creationId xmlns:a16="http://schemas.microsoft.com/office/drawing/2014/main" id="{E729FBDB-1898-7E4D-B7C1-F8CF0AD50A8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1723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5" name="Rectangle 8">
              <a:extLst>
                <a:ext uri="{FF2B5EF4-FFF2-40B4-BE49-F238E27FC236}">
                  <a16:creationId xmlns:a16="http://schemas.microsoft.com/office/drawing/2014/main" id="{C9FDE915-3C84-1330-81D8-8BB8F4AB5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032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Testing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Data</a:t>
              </a:r>
            </a:p>
          </p:txBody>
        </p:sp>
      </p:grpSp>
      <p:graphicFrame>
        <p:nvGraphicFramePr>
          <p:cNvPr id="26630" name="Object 9">
            <a:extLst>
              <a:ext uri="{FF2B5EF4-FFF2-40B4-BE49-F238E27FC236}">
                <a16:creationId xmlns:a16="http://schemas.microsoft.com/office/drawing/2014/main" id="{05D16A38-E615-3091-D7F2-A22955A81A80}"/>
              </a:ext>
            </a:extLst>
          </p:cNvPr>
          <p:cNvGraphicFramePr>
            <a:graphicFrameLocks/>
          </p:cNvGraphicFramePr>
          <p:nvPr/>
        </p:nvGraphicFramePr>
        <p:xfrm>
          <a:off x="457200" y="4800600"/>
          <a:ext cx="54387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1318200" imgH="10172700" progId="Excel.Sheet.8">
                  <p:embed/>
                </p:oleObj>
              </mc:Choice>
              <mc:Fallback>
                <p:oleObj name="Worksheet" r:id="rId4" imgW="31318200" imgH="101727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54387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Line 10">
            <a:extLst>
              <a:ext uri="{FF2B5EF4-FFF2-40B4-BE49-F238E27FC236}">
                <a16:creationId xmlns:a16="http://schemas.microsoft.com/office/drawing/2014/main" id="{AB8D113C-3FCA-740B-7B0A-31A4027786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038" y="4071938"/>
            <a:ext cx="1644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11">
            <a:extLst>
              <a:ext uri="{FF2B5EF4-FFF2-40B4-BE49-F238E27FC236}">
                <a16:creationId xmlns:a16="http://schemas.microsoft.com/office/drawing/2014/main" id="{652AA6A8-7950-9063-E58B-5E5AA0228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7625" y="4071938"/>
            <a:ext cx="2025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12">
            <a:extLst>
              <a:ext uri="{FF2B5EF4-FFF2-40B4-BE49-F238E27FC236}">
                <a16:creationId xmlns:a16="http://schemas.microsoft.com/office/drawing/2014/main" id="{E0FB28A3-CBC5-D2AE-9F48-3CD7FE682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038" y="5000625"/>
            <a:ext cx="546100" cy="592138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4" name="Freeform 13">
            <a:extLst>
              <a:ext uri="{FF2B5EF4-FFF2-40B4-BE49-F238E27FC236}">
                <a16:creationId xmlns:a16="http://schemas.microsoft.com/office/drawing/2014/main" id="{8C0960CC-42EA-F624-00F1-3F1DDC996B4F}"/>
              </a:ext>
            </a:extLst>
          </p:cNvPr>
          <p:cNvSpPr>
            <a:spLocks/>
          </p:cNvSpPr>
          <p:nvPr/>
        </p:nvSpPr>
        <p:spPr bwMode="auto">
          <a:xfrm>
            <a:off x="6523038" y="2173288"/>
            <a:ext cx="941387" cy="766762"/>
          </a:xfrm>
          <a:custGeom>
            <a:avLst/>
            <a:gdLst>
              <a:gd name="T0" fmla="*/ 0 w 593"/>
              <a:gd name="T1" fmla="*/ 85685257 h 483"/>
              <a:gd name="T2" fmla="*/ 504030982 w 593"/>
              <a:gd name="T3" fmla="*/ 0 h 483"/>
              <a:gd name="T4" fmla="*/ 400703837 w 593"/>
              <a:gd name="T5" fmla="*/ 146168967 h 483"/>
              <a:gd name="T6" fmla="*/ 1297878986 w 593"/>
              <a:gd name="T7" fmla="*/ 771167310 h 483"/>
              <a:gd name="T8" fmla="*/ 1398685182 w 593"/>
              <a:gd name="T9" fmla="*/ 624998342 h 483"/>
              <a:gd name="T10" fmla="*/ 1491931708 w 593"/>
              <a:gd name="T11" fmla="*/ 1129029264 h 483"/>
              <a:gd name="T12" fmla="*/ 987900725 w 593"/>
              <a:gd name="T13" fmla="*/ 1214714520 h 483"/>
              <a:gd name="T14" fmla="*/ 1091226283 w 593"/>
              <a:gd name="T15" fmla="*/ 1068545553 h 483"/>
              <a:gd name="T16" fmla="*/ 194051134 w 593"/>
              <a:gd name="T17" fmla="*/ 443547211 h 483"/>
              <a:gd name="T18" fmla="*/ 93244938 w 593"/>
              <a:gd name="T19" fmla="*/ 589716178 h 483"/>
              <a:gd name="T20" fmla="*/ 0 w 593"/>
              <a:gd name="T21" fmla="*/ 85685257 h 4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93" h="483">
                <a:moveTo>
                  <a:pt x="0" y="34"/>
                </a:moveTo>
                <a:lnTo>
                  <a:pt x="200" y="0"/>
                </a:lnTo>
                <a:lnTo>
                  <a:pt x="159" y="58"/>
                </a:lnTo>
                <a:lnTo>
                  <a:pt x="515" y="306"/>
                </a:lnTo>
                <a:lnTo>
                  <a:pt x="555" y="248"/>
                </a:lnTo>
                <a:lnTo>
                  <a:pt x="592" y="448"/>
                </a:lnTo>
                <a:lnTo>
                  <a:pt x="392" y="482"/>
                </a:lnTo>
                <a:lnTo>
                  <a:pt x="433" y="424"/>
                </a:lnTo>
                <a:lnTo>
                  <a:pt x="77" y="176"/>
                </a:lnTo>
                <a:lnTo>
                  <a:pt x="37" y="234"/>
                </a:lnTo>
                <a:lnTo>
                  <a:pt x="0" y="34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5" name="Group 14">
            <a:extLst>
              <a:ext uri="{FF2B5EF4-FFF2-40B4-BE49-F238E27FC236}">
                <a16:creationId xmlns:a16="http://schemas.microsoft.com/office/drawing/2014/main" id="{F5DCBE9E-2CF4-B128-B607-D679DB03A185}"/>
              </a:ext>
            </a:extLst>
          </p:cNvPr>
          <p:cNvGrpSpPr>
            <a:grpSpLocks/>
          </p:cNvGrpSpPr>
          <p:nvPr/>
        </p:nvGrpSpPr>
        <p:grpSpPr bwMode="auto">
          <a:xfrm>
            <a:off x="6646863" y="3187700"/>
            <a:ext cx="1781175" cy="815975"/>
            <a:chOff x="4187" y="2008"/>
            <a:chExt cx="1122" cy="514"/>
          </a:xfrm>
        </p:grpSpPr>
        <p:pic>
          <p:nvPicPr>
            <p:cNvPr id="26642" name="Picture 15">
              <a:extLst>
                <a:ext uri="{FF2B5EF4-FFF2-40B4-BE49-F238E27FC236}">
                  <a16:creationId xmlns:a16="http://schemas.microsoft.com/office/drawing/2014/main" id="{D5A124F2-F195-D83D-4DD4-BE6C309EAA0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008"/>
              <a:ext cx="1122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3" name="Rectangle 16">
              <a:extLst>
                <a:ext uri="{FF2B5EF4-FFF2-40B4-BE49-F238E27FC236}">
                  <a16:creationId xmlns:a16="http://schemas.microsoft.com/office/drawing/2014/main" id="{D56EEC7C-CE76-8D9A-D357-7D9B6732B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2180"/>
              <a:ext cx="98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Unseen Data</a:t>
              </a:r>
            </a:p>
          </p:txBody>
        </p:sp>
      </p:grpSp>
      <p:sp>
        <p:nvSpPr>
          <p:cNvPr id="26636" name="Rectangle 17">
            <a:extLst>
              <a:ext uri="{FF2B5EF4-FFF2-40B4-BE49-F238E27FC236}">
                <a16:creationId xmlns:a16="http://schemas.microsoft.com/office/drawing/2014/main" id="{9848C041-3FE5-45EF-D125-AE59DE380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4262438"/>
            <a:ext cx="24542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(Jeff, Professor, 4)</a:t>
            </a:r>
          </a:p>
        </p:txBody>
      </p:sp>
      <p:sp>
        <p:nvSpPr>
          <p:cNvPr id="26637" name="Line 18">
            <a:extLst>
              <a:ext uri="{FF2B5EF4-FFF2-40B4-BE49-F238E27FC236}">
                <a16:creationId xmlns:a16="http://schemas.microsoft.com/office/drawing/2014/main" id="{04439279-7782-E02E-9190-FC5BB28440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67438" y="3903663"/>
            <a:ext cx="471487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9">
            <a:extLst>
              <a:ext uri="{FF2B5EF4-FFF2-40B4-BE49-F238E27FC236}">
                <a16:creationId xmlns:a16="http://schemas.microsoft.com/office/drawing/2014/main" id="{A0BBC6C9-755C-D3EC-E393-183413099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8675" y="3903663"/>
            <a:ext cx="36353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Freeform 20">
            <a:extLst>
              <a:ext uri="{FF2B5EF4-FFF2-40B4-BE49-F238E27FC236}">
                <a16:creationId xmlns:a16="http://schemas.microsoft.com/office/drawing/2014/main" id="{216A9901-66AF-7D70-0E9F-396E179009BB}"/>
              </a:ext>
            </a:extLst>
          </p:cNvPr>
          <p:cNvSpPr>
            <a:spLocks/>
          </p:cNvSpPr>
          <p:nvPr/>
        </p:nvSpPr>
        <p:spPr bwMode="auto">
          <a:xfrm>
            <a:off x="3360738" y="2032000"/>
            <a:ext cx="901700" cy="593725"/>
          </a:xfrm>
          <a:custGeom>
            <a:avLst/>
            <a:gdLst>
              <a:gd name="T0" fmla="*/ 1428929388 w 568"/>
              <a:gd name="T1" fmla="*/ 148690013 h 374"/>
              <a:gd name="T2" fmla="*/ 1267639388 w 568"/>
              <a:gd name="T3" fmla="*/ 554434375 h 374"/>
              <a:gd name="T4" fmla="*/ 1204634688 w 568"/>
              <a:gd name="T5" fmla="*/ 415826575 h 374"/>
              <a:gd name="T6" fmla="*/ 347781563 w 568"/>
              <a:gd name="T7" fmla="*/ 801409688 h 374"/>
              <a:gd name="T8" fmla="*/ 410786263 w 568"/>
              <a:gd name="T9" fmla="*/ 940019075 h 374"/>
              <a:gd name="T10" fmla="*/ 0 w 568"/>
              <a:gd name="T11" fmla="*/ 791329063 h 374"/>
              <a:gd name="T12" fmla="*/ 161290000 w 568"/>
              <a:gd name="T13" fmla="*/ 385584700 h 374"/>
              <a:gd name="T14" fmla="*/ 224294700 w 568"/>
              <a:gd name="T15" fmla="*/ 524192500 h 374"/>
              <a:gd name="T16" fmla="*/ 1081147825 w 568"/>
              <a:gd name="T17" fmla="*/ 138609388 h 374"/>
              <a:gd name="T18" fmla="*/ 1018143125 w 568"/>
              <a:gd name="T19" fmla="*/ 0 h 374"/>
              <a:gd name="T20" fmla="*/ 1428929388 w 568"/>
              <a:gd name="T21" fmla="*/ 148690013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8" h="374">
                <a:moveTo>
                  <a:pt x="567" y="59"/>
                </a:moveTo>
                <a:lnTo>
                  <a:pt x="503" y="220"/>
                </a:lnTo>
                <a:lnTo>
                  <a:pt x="478" y="165"/>
                </a:lnTo>
                <a:lnTo>
                  <a:pt x="138" y="318"/>
                </a:lnTo>
                <a:lnTo>
                  <a:pt x="163" y="373"/>
                </a:lnTo>
                <a:lnTo>
                  <a:pt x="0" y="314"/>
                </a:lnTo>
                <a:lnTo>
                  <a:pt x="64" y="153"/>
                </a:lnTo>
                <a:lnTo>
                  <a:pt x="89" y="208"/>
                </a:lnTo>
                <a:lnTo>
                  <a:pt x="429" y="55"/>
                </a:lnTo>
                <a:lnTo>
                  <a:pt x="404" y="0"/>
                </a:lnTo>
                <a:lnTo>
                  <a:pt x="567" y="59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40" name="Picture 21">
            <a:extLst>
              <a:ext uri="{FF2B5EF4-FFF2-40B4-BE49-F238E27FC236}">
                <a16:creationId xmlns:a16="http://schemas.microsoft.com/office/drawing/2014/main" id="{6BDEBF7D-4CE2-21DB-B325-951F73166AEB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5738813"/>
            <a:ext cx="720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1" name="Rectangle 22">
            <a:extLst>
              <a:ext uri="{FF2B5EF4-FFF2-40B4-BE49-F238E27FC236}">
                <a16:creationId xmlns:a16="http://schemas.microsoft.com/office/drawing/2014/main" id="{93B3CE01-5035-613C-F1FA-E4CE79525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3" y="4959350"/>
            <a:ext cx="1525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Tenured?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56510A67-0282-3D7C-A5E3-C9C7FF474F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7A9EFF-8CB8-144A-8D82-2D0D3342ABE9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C53EB99C-2ABF-228B-0E59-DF86720C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6953FE-55CC-A248-A6D6-C9A061F2CC57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1278978" name="Rectangle 2">
            <a:extLst>
              <a:ext uri="{FF2B5EF4-FFF2-40B4-BE49-F238E27FC236}">
                <a16:creationId xmlns:a16="http://schemas.microsoft.com/office/drawing/2014/main" id="{76BB0B63-6485-52B5-6B78-8619D387B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83638" cy="762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Supervised vs. Unsupervised Learning</a:t>
            </a:r>
          </a:p>
        </p:txBody>
      </p:sp>
      <p:sp>
        <p:nvSpPr>
          <p:cNvPr id="1278979" name="Rectangle 3">
            <a:extLst>
              <a:ext uri="{FF2B5EF4-FFF2-40B4-BE49-F238E27FC236}">
                <a16:creationId xmlns:a16="http://schemas.microsoft.com/office/drawing/2014/main" id="{F59B1115-68F1-4342-CE11-60DF4C8B2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rgbClr val="F83F24"/>
                </a:solidFill>
                <a:cs typeface="+mn-cs"/>
              </a:rPr>
              <a:t>Supervised learning (classification)</a:t>
            </a:r>
            <a:endParaRPr lang="en-US" sz="2400">
              <a:cs typeface="+mn-cs"/>
            </a:endParaRP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Supervision: The training data (observations, measurements, etc.) are accompanied by labels indicating the class of the observations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New data is classified based on the training set</a:t>
            </a:r>
          </a:p>
          <a:p>
            <a:pPr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rgbClr val="F83F24"/>
                </a:solidFill>
                <a:cs typeface="+mn-cs"/>
              </a:rPr>
              <a:t>Unsupervised learning</a:t>
            </a:r>
            <a:r>
              <a:rPr lang="en-US" sz="2400">
                <a:cs typeface="+mn-cs"/>
              </a:rPr>
              <a:t> </a:t>
            </a:r>
            <a:r>
              <a:rPr lang="en-US" sz="2400">
                <a:solidFill>
                  <a:srgbClr val="FF3300"/>
                </a:solidFill>
                <a:cs typeface="+mn-cs"/>
              </a:rPr>
              <a:t>(clustering)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The class labels of training data is unknown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Given a set of measurements, observations, etc. with the aim of establishing the existence of classes or clusters in the data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4">
            <a:extLst>
              <a:ext uri="{FF2B5EF4-FFF2-40B4-BE49-F238E27FC236}">
                <a16:creationId xmlns:a16="http://schemas.microsoft.com/office/drawing/2014/main" id="{D769885F-D804-C39A-37D9-2F8B19D778D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E976D3-C2E6-E74C-8DDA-0BC475CFC041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29698" name="Slide Number Placeholder 6">
            <a:extLst>
              <a:ext uri="{FF2B5EF4-FFF2-40B4-BE49-F238E27FC236}">
                <a16:creationId xmlns:a16="http://schemas.microsoft.com/office/drawing/2014/main" id="{0B552BA5-7291-763E-1EEE-79048EBF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C046AB-FA1D-DF47-9BB7-4B9EE448758D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1811458" name="Rectangle 2">
            <a:extLst>
              <a:ext uri="{FF2B5EF4-FFF2-40B4-BE49-F238E27FC236}">
                <a16:creationId xmlns:a16="http://schemas.microsoft.com/office/drawing/2014/main" id="{E17B6132-AC86-A373-C6DC-96704BECA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Chapter 6. Classification and Prediction</a:t>
            </a:r>
          </a:p>
        </p:txBody>
      </p:sp>
      <p:sp>
        <p:nvSpPr>
          <p:cNvPr id="1811459" name="Rectangle 3">
            <a:extLst>
              <a:ext uri="{FF2B5EF4-FFF2-40B4-BE49-F238E27FC236}">
                <a16:creationId xmlns:a16="http://schemas.microsoft.com/office/drawing/2014/main" id="{4E4E7A7F-D5A7-184B-59BD-0D4B274086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What is classification? What is prediction?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Issues regarding classification and 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decision tree induction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Bayesian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Rule-based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back propagation</a:t>
            </a:r>
          </a:p>
        </p:txBody>
      </p:sp>
      <p:sp>
        <p:nvSpPr>
          <p:cNvPr id="1811460" name="Rectangle 4">
            <a:extLst>
              <a:ext uri="{FF2B5EF4-FFF2-40B4-BE49-F238E27FC236}">
                <a16:creationId xmlns:a16="http://schemas.microsoft.com/office/drawing/2014/main" id="{44589184-3B82-771A-46B3-39E4CD7A65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Support Vector Machines (SVM)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Associative classification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Lazy learners (or learning from your neighbors)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Other classification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Accuracy and error measures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Ensemble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Model selection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Summary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>
              <a:cs typeface="+mn-cs"/>
            </a:endParaRPr>
          </a:p>
        </p:txBody>
      </p:sp>
      <p:sp>
        <p:nvSpPr>
          <p:cNvPr id="29702" name="AutoShape 5">
            <a:extLst>
              <a:ext uri="{FF2B5EF4-FFF2-40B4-BE49-F238E27FC236}">
                <a16:creationId xmlns:a16="http://schemas.microsoft.com/office/drawing/2014/main" id="{5C0D2C8B-2C51-96B8-8B1A-B45B5A246F35}"/>
              </a:ext>
            </a:extLst>
          </p:cNvPr>
          <p:cNvSpPr>
            <a:spLocks noChangeArrowheads="1"/>
          </p:cNvSpPr>
          <p:nvPr/>
        </p:nvSpPr>
        <p:spPr bwMode="auto">
          <a:xfrm rot="362054" flipV="1">
            <a:off x="3897313" y="2971800"/>
            <a:ext cx="609600" cy="76200"/>
          </a:xfrm>
          <a:prstGeom prst="lef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1D73F97A-92ED-3D94-25A1-F31C75B5EC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D5E772-5706-BC47-AFC1-1B51689D3491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18, 2023</a:t>
            </a:fld>
            <a:endParaRPr lang="en-US" altLang="en-US" sz="1200"/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BD522114-3816-FFED-380A-DBBF4B5F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AA02C2-D5D2-5442-BB91-C491A773CF8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/>
          </a:p>
        </p:txBody>
      </p:sp>
      <p:sp>
        <p:nvSpPr>
          <p:cNvPr id="1283074" name="Rectangle 2">
            <a:extLst>
              <a:ext uri="{FF2B5EF4-FFF2-40B4-BE49-F238E27FC236}">
                <a16:creationId xmlns:a16="http://schemas.microsoft.com/office/drawing/2014/main" id="{DF174D21-3866-4FAE-6762-8334B7344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91600" cy="685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>
                <a:solidFill>
                  <a:srgbClr val="170981"/>
                </a:solidFill>
                <a:cs typeface="+mj-cs"/>
              </a:rPr>
              <a:t>Issues: Data Preparation</a:t>
            </a:r>
          </a:p>
        </p:txBody>
      </p:sp>
      <p:sp>
        <p:nvSpPr>
          <p:cNvPr id="1283075" name="Rectangle 3">
            <a:extLst>
              <a:ext uri="{FF2B5EF4-FFF2-40B4-BE49-F238E27FC236}">
                <a16:creationId xmlns:a16="http://schemas.microsoft.com/office/drawing/2014/main" id="{C8EB0E7D-A84E-3314-CF13-43153DAFC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Data cleaning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/>
              <a:t>Preprocess data in order to reduce noise and handle missing values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Relevance analysis (feature selection)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/>
              <a:t>Remove the irrelevant or redundant attributes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Data transformation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/>
              <a:t>Generalize and/or normalize data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11757</TotalTime>
  <Words>1483</Words>
  <Application>Microsoft Macintosh PowerPoint</Application>
  <PresentationFormat>On-screen Show (4:3)</PresentationFormat>
  <Paragraphs>293</Paragraphs>
  <Slides>25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Tahoma</vt:lpstr>
      <vt:lpstr>ＭＳ Ｐゴシック</vt:lpstr>
      <vt:lpstr>Arial</vt:lpstr>
      <vt:lpstr>Wingdings</vt:lpstr>
      <vt:lpstr>Times New Roman</vt:lpstr>
      <vt:lpstr>Marlett</vt:lpstr>
      <vt:lpstr>Wingdings 2</vt:lpstr>
      <vt:lpstr>Blends</vt:lpstr>
      <vt:lpstr>Microsoft Excel Worksheet</vt:lpstr>
      <vt:lpstr>Microsoft Equation 3.0</vt:lpstr>
      <vt:lpstr>Microsoft Office Excel Worksheet</vt:lpstr>
      <vt:lpstr>Data Analytics  Classification &amp; Prediction</vt:lpstr>
      <vt:lpstr>Chapter 6. Classification and Prediction</vt:lpstr>
      <vt:lpstr>Classification vs. Prediction</vt:lpstr>
      <vt:lpstr>Classification—A Two-Step Process </vt:lpstr>
      <vt:lpstr>Process (1): Model Construction</vt:lpstr>
      <vt:lpstr>Process (2): Using the Model in Prediction </vt:lpstr>
      <vt:lpstr>Supervised vs. Unsupervised Learning</vt:lpstr>
      <vt:lpstr>Chapter 6. Classification and Prediction</vt:lpstr>
      <vt:lpstr>Issues: Data Preparation</vt:lpstr>
      <vt:lpstr>Issues: Evaluating Classification Methods</vt:lpstr>
      <vt:lpstr>Chapter 6. Classification and Prediction</vt:lpstr>
      <vt:lpstr>Decision Tree Induction: Training Dataset</vt:lpstr>
      <vt:lpstr>Output: A Decision Tree for “buys_computer”</vt:lpstr>
      <vt:lpstr>Algorithm for Decision Tree Induction</vt:lpstr>
      <vt:lpstr>PowerPoint Presentation</vt:lpstr>
      <vt:lpstr>Attribute Selection: Information Gain</vt:lpstr>
      <vt:lpstr>Computing Information-Gain for Continuous-Value Attributes</vt:lpstr>
      <vt:lpstr>Overfitting and Tree Pruning</vt:lpstr>
      <vt:lpstr>Enhancements to Basic Decision Tree Induction</vt:lpstr>
      <vt:lpstr>Classification in Large Databases</vt:lpstr>
      <vt:lpstr>Presentation of Classification Results</vt:lpstr>
      <vt:lpstr>Visualization of a Decision Tree in SGI/MineSet 3.0</vt:lpstr>
      <vt:lpstr>Linear Classification</vt:lpstr>
      <vt:lpstr>SVM—General Philosophy</vt:lpstr>
      <vt:lpstr>SVM—Margins and Support Vectors</vt:lpstr>
    </vt:vector>
  </TitlesOfParts>
  <Company>S.F.U.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7class</dc:title>
  <dc:creator>Jiawei Han</dc:creator>
  <cp:lastModifiedBy>Periklis Andritsos</cp:lastModifiedBy>
  <cp:revision>500</cp:revision>
  <cp:lastPrinted>1999-09-10T20:38:56Z</cp:lastPrinted>
  <dcterms:created xsi:type="dcterms:W3CDTF">1998-06-19T04:38:52Z</dcterms:created>
  <dcterms:modified xsi:type="dcterms:W3CDTF">2023-05-18T10:18:46Z</dcterms:modified>
  <cp:category>data mining book slides</cp:category>
</cp:coreProperties>
</file>