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827" r:id="rId2"/>
    <p:sldId id="830" r:id="rId3"/>
    <p:sldId id="296" r:id="rId4"/>
    <p:sldId id="864" r:id="rId5"/>
    <p:sldId id="897" r:id="rId6"/>
    <p:sldId id="898" r:id="rId7"/>
    <p:sldId id="256" r:id="rId8"/>
    <p:sldId id="935" r:id="rId9"/>
    <p:sldId id="871" r:id="rId10"/>
    <p:sldId id="936" r:id="rId11"/>
    <p:sldId id="899" r:id="rId12"/>
    <p:sldId id="901" r:id="rId13"/>
    <p:sldId id="902" r:id="rId14"/>
    <p:sldId id="904" r:id="rId15"/>
    <p:sldId id="905" r:id="rId16"/>
    <p:sldId id="937" r:id="rId17"/>
    <p:sldId id="903" r:id="rId18"/>
    <p:sldId id="906" r:id="rId19"/>
    <p:sldId id="907" r:id="rId20"/>
    <p:sldId id="908" r:id="rId21"/>
    <p:sldId id="912" r:id="rId22"/>
    <p:sldId id="909" r:id="rId23"/>
    <p:sldId id="911" r:id="rId24"/>
    <p:sldId id="910" r:id="rId25"/>
    <p:sldId id="913" r:id="rId26"/>
    <p:sldId id="914" r:id="rId27"/>
    <p:sldId id="934" r:id="rId28"/>
    <p:sldId id="915" r:id="rId29"/>
    <p:sldId id="916" r:id="rId30"/>
    <p:sldId id="917" r:id="rId31"/>
    <p:sldId id="297" r:id="rId32"/>
    <p:sldId id="918" r:id="rId33"/>
    <p:sldId id="920" r:id="rId34"/>
    <p:sldId id="302" r:id="rId35"/>
    <p:sldId id="921" r:id="rId36"/>
    <p:sldId id="883" r:id="rId37"/>
    <p:sldId id="282" r:id="rId38"/>
    <p:sldId id="922" r:id="rId39"/>
    <p:sldId id="854" r:id="rId40"/>
    <p:sldId id="856" r:id="rId41"/>
    <p:sldId id="923" r:id="rId42"/>
    <p:sldId id="924" r:id="rId43"/>
    <p:sldId id="852" r:id="rId44"/>
    <p:sldId id="926" r:id="rId45"/>
    <p:sldId id="925" r:id="rId46"/>
    <p:sldId id="928" r:id="rId47"/>
    <p:sldId id="929" r:id="rId48"/>
    <p:sldId id="930" r:id="rId49"/>
    <p:sldId id="931" r:id="rId50"/>
    <p:sldId id="932" r:id="rId51"/>
    <p:sldId id="938" r:id="rId52"/>
    <p:sldId id="933" r:id="rId53"/>
    <p:sldId id="93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A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54C47-BA52-44B3-B1B2-DA267853BB81}" v="3" dt="2022-10-17T13:37:16.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3" autoAdjust="0"/>
    <p:restoredTop sz="94660"/>
  </p:normalViewPr>
  <p:slideViewPr>
    <p:cSldViewPr snapToGrid="0">
      <p:cViewPr varScale="1">
        <p:scale>
          <a:sx n="44" d="100"/>
          <a:sy n="44" d="100"/>
        </p:scale>
        <p:origin x="72"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afeim Poulos" userId="5bdc9d18-aab9-49c9-a0ee-bdd76949a37a" providerId="ADAL" clId="{5CA54C47-BA52-44B3-B1B2-DA267853BB81}"/>
    <pc:docChg chg="custSel addSld modSld modMainMaster">
      <pc:chgData name="Serafeim Poulos" userId="5bdc9d18-aab9-49c9-a0ee-bdd76949a37a" providerId="ADAL" clId="{5CA54C47-BA52-44B3-B1B2-DA267853BB81}" dt="2022-10-17T13:37:39.456" v="138" actId="255"/>
      <pc:docMkLst>
        <pc:docMk/>
      </pc:docMkLst>
      <pc:sldChg chg="addSp modSp mod">
        <pc:chgData name="Serafeim Poulos" userId="5bdc9d18-aab9-49c9-a0ee-bdd76949a37a" providerId="ADAL" clId="{5CA54C47-BA52-44B3-B1B2-DA267853BB81}" dt="2022-10-17T13:37:39.456" v="138" actId="255"/>
        <pc:sldMkLst>
          <pc:docMk/>
          <pc:sldMk cId="2766169910" sldId="827"/>
        </pc:sldMkLst>
        <pc:spChg chg="add mod">
          <ac:chgData name="Serafeim Poulos" userId="5bdc9d18-aab9-49c9-a0ee-bdd76949a37a" providerId="ADAL" clId="{5CA54C47-BA52-44B3-B1B2-DA267853BB81}" dt="2022-10-17T13:35:36.546" v="121" actId="20577"/>
          <ac:spMkLst>
            <pc:docMk/>
            <pc:sldMk cId="2766169910" sldId="827"/>
            <ac:spMk id="3" creationId="{52858415-4CDF-3D03-B275-269A98DE48AE}"/>
          </ac:spMkLst>
        </pc:spChg>
        <pc:spChg chg="mod">
          <ac:chgData name="Serafeim Poulos" userId="5bdc9d18-aab9-49c9-a0ee-bdd76949a37a" providerId="ADAL" clId="{5CA54C47-BA52-44B3-B1B2-DA267853BB81}" dt="2022-10-17T13:37:39.456" v="138" actId="255"/>
          <ac:spMkLst>
            <pc:docMk/>
            <pc:sldMk cId="2766169910" sldId="827"/>
            <ac:spMk id="4" creationId="{FABD71D1-D7FB-4172-9070-D680F2127B8D}"/>
          </ac:spMkLst>
        </pc:spChg>
      </pc:sldChg>
      <pc:sldChg chg="delSp modSp new mod setBg">
        <pc:chgData name="Serafeim Poulos" userId="5bdc9d18-aab9-49c9-a0ee-bdd76949a37a" providerId="ADAL" clId="{5CA54C47-BA52-44B3-B1B2-DA267853BB81}" dt="2022-10-17T13:37:16.304" v="137"/>
        <pc:sldMkLst>
          <pc:docMk/>
          <pc:sldMk cId="1052695939" sldId="939"/>
        </pc:sldMkLst>
        <pc:spChg chg="del">
          <ac:chgData name="Serafeim Poulos" userId="5bdc9d18-aab9-49c9-a0ee-bdd76949a37a" providerId="ADAL" clId="{5CA54C47-BA52-44B3-B1B2-DA267853BB81}" dt="2022-10-17T13:36:39.373" v="128" actId="21"/>
          <ac:spMkLst>
            <pc:docMk/>
            <pc:sldMk cId="1052695939" sldId="939"/>
            <ac:spMk id="2" creationId="{5AF222AC-6074-11FE-247F-146D1D4C54CE}"/>
          </ac:spMkLst>
        </pc:spChg>
        <pc:spChg chg="mod">
          <ac:chgData name="Serafeim Poulos" userId="5bdc9d18-aab9-49c9-a0ee-bdd76949a37a" providerId="ADAL" clId="{5CA54C47-BA52-44B3-B1B2-DA267853BB81}" dt="2022-10-17T13:37:07.326" v="135" actId="1076"/>
          <ac:spMkLst>
            <pc:docMk/>
            <pc:sldMk cId="1052695939" sldId="939"/>
            <ac:spMk id="3" creationId="{B8714B72-E185-33A5-CA96-6985234D1B18}"/>
          </ac:spMkLst>
        </pc:spChg>
      </pc:sldChg>
      <pc:sldMasterChg chg="setBg modSldLayout">
        <pc:chgData name="Serafeim Poulos" userId="5bdc9d18-aab9-49c9-a0ee-bdd76949a37a" providerId="ADAL" clId="{5CA54C47-BA52-44B3-B1B2-DA267853BB81}" dt="2022-10-17T13:37:16.304" v="137"/>
        <pc:sldMasterMkLst>
          <pc:docMk/>
          <pc:sldMasterMk cId="667020942" sldId="2147483648"/>
        </pc:sldMasterMkLst>
        <pc:sldLayoutChg chg="setBg">
          <pc:chgData name="Serafeim Poulos" userId="5bdc9d18-aab9-49c9-a0ee-bdd76949a37a" providerId="ADAL" clId="{5CA54C47-BA52-44B3-B1B2-DA267853BB81}" dt="2022-10-17T13:37:16.304" v="137"/>
          <pc:sldLayoutMkLst>
            <pc:docMk/>
            <pc:sldMasterMk cId="667020942" sldId="2147483648"/>
            <pc:sldLayoutMk cId="3168870461" sldId="2147483649"/>
          </pc:sldLayoutMkLst>
        </pc:sldLayoutChg>
        <pc:sldLayoutChg chg="setBg">
          <pc:chgData name="Serafeim Poulos" userId="5bdc9d18-aab9-49c9-a0ee-bdd76949a37a" providerId="ADAL" clId="{5CA54C47-BA52-44B3-B1B2-DA267853BB81}" dt="2022-10-17T13:37:16.304" v="137"/>
          <pc:sldLayoutMkLst>
            <pc:docMk/>
            <pc:sldMasterMk cId="667020942" sldId="2147483648"/>
            <pc:sldLayoutMk cId="3536652933" sldId="2147483650"/>
          </pc:sldLayoutMkLst>
        </pc:sldLayoutChg>
        <pc:sldLayoutChg chg="setBg">
          <pc:chgData name="Serafeim Poulos" userId="5bdc9d18-aab9-49c9-a0ee-bdd76949a37a" providerId="ADAL" clId="{5CA54C47-BA52-44B3-B1B2-DA267853BB81}" dt="2022-10-17T13:37:16.304" v="137"/>
          <pc:sldLayoutMkLst>
            <pc:docMk/>
            <pc:sldMasterMk cId="667020942" sldId="2147483648"/>
            <pc:sldLayoutMk cId="2293001241" sldId="2147483651"/>
          </pc:sldLayoutMkLst>
        </pc:sldLayoutChg>
        <pc:sldLayoutChg chg="setBg">
          <pc:chgData name="Serafeim Poulos" userId="5bdc9d18-aab9-49c9-a0ee-bdd76949a37a" providerId="ADAL" clId="{5CA54C47-BA52-44B3-B1B2-DA267853BB81}" dt="2022-10-17T13:37:16.304" v="137"/>
          <pc:sldLayoutMkLst>
            <pc:docMk/>
            <pc:sldMasterMk cId="667020942" sldId="2147483648"/>
            <pc:sldLayoutMk cId="1571936450" sldId="2147483652"/>
          </pc:sldLayoutMkLst>
        </pc:sldLayoutChg>
        <pc:sldLayoutChg chg="setBg">
          <pc:chgData name="Serafeim Poulos" userId="5bdc9d18-aab9-49c9-a0ee-bdd76949a37a" providerId="ADAL" clId="{5CA54C47-BA52-44B3-B1B2-DA267853BB81}" dt="2022-10-17T13:37:16.304" v="137"/>
          <pc:sldLayoutMkLst>
            <pc:docMk/>
            <pc:sldMasterMk cId="667020942" sldId="2147483648"/>
            <pc:sldLayoutMk cId="480227887" sldId="2147483653"/>
          </pc:sldLayoutMkLst>
        </pc:sldLayoutChg>
        <pc:sldLayoutChg chg="setBg">
          <pc:chgData name="Serafeim Poulos" userId="5bdc9d18-aab9-49c9-a0ee-bdd76949a37a" providerId="ADAL" clId="{5CA54C47-BA52-44B3-B1B2-DA267853BB81}" dt="2022-10-17T13:37:16.304" v="137"/>
          <pc:sldLayoutMkLst>
            <pc:docMk/>
            <pc:sldMasterMk cId="667020942" sldId="2147483648"/>
            <pc:sldLayoutMk cId="2863920706" sldId="2147483654"/>
          </pc:sldLayoutMkLst>
        </pc:sldLayoutChg>
        <pc:sldLayoutChg chg="setBg">
          <pc:chgData name="Serafeim Poulos" userId="5bdc9d18-aab9-49c9-a0ee-bdd76949a37a" providerId="ADAL" clId="{5CA54C47-BA52-44B3-B1B2-DA267853BB81}" dt="2022-10-17T13:37:16.304" v="137"/>
          <pc:sldLayoutMkLst>
            <pc:docMk/>
            <pc:sldMasterMk cId="667020942" sldId="2147483648"/>
            <pc:sldLayoutMk cId="2044565568" sldId="2147483655"/>
          </pc:sldLayoutMkLst>
        </pc:sldLayoutChg>
        <pc:sldLayoutChg chg="setBg">
          <pc:chgData name="Serafeim Poulos" userId="5bdc9d18-aab9-49c9-a0ee-bdd76949a37a" providerId="ADAL" clId="{5CA54C47-BA52-44B3-B1B2-DA267853BB81}" dt="2022-10-17T13:37:16.304" v="137"/>
          <pc:sldLayoutMkLst>
            <pc:docMk/>
            <pc:sldMasterMk cId="667020942" sldId="2147483648"/>
            <pc:sldLayoutMk cId="3201561898" sldId="2147483656"/>
          </pc:sldLayoutMkLst>
        </pc:sldLayoutChg>
        <pc:sldLayoutChg chg="setBg">
          <pc:chgData name="Serafeim Poulos" userId="5bdc9d18-aab9-49c9-a0ee-bdd76949a37a" providerId="ADAL" clId="{5CA54C47-BA52-44B3-B1B2-DA267853BB81}" dt="2022-10-17T13:37:16.304" v="137"/>
          <pc:sldLayoutMkLst>
            <pc:docMk/>
            <pc:sldMasterMk cId="667020942" sldId="2147483648"/>
            <pc:sldLayoutMk cId="2736104322" sldId="2147483657"/>
          </pc:sldLayoutMkLst>
        </pc:sldLayoutChg>
        <pc:sldLayoutChg chg="setBg">
          <pc:chgData name="Serafeim Poulos" userId="5bdc9d18-aab9-49c9-a0ee-bdd76949a37a" providerId="ADAL" clId="{5CA54C47-BA52-44B3-B1B2-DA267853BB81}" dt="2022-10-17T13:37:16.304" v="137"/>
          <pc:sldLayoutMkLst>
            <pc:docMk/>
            <pc:sldMasterMk cId="667020942" sldId="2147483648"/>
            <pc:sldLayoutMk cId="904738143" sldId="2147483658"/>
          </pc:sldLayoutMkLst>
        </pc:sldLayoutChg>
        <pc:sldLayoutChg chg="setBg">
          <pc:chgData name="Serafeim Poulos" userId="5bdc9d18-aab9-49c9-a0ee-bdd76949a37a" providerId="ADAL" clId="{5CA54C47-BA52-44B3-B1B2-DA267853BB81}" dt="2022-10-17T13:37:16.304" v="137"/>
          <pc:sldLayoutMkLst>
            <pc:docMk/>
            <pc:sldMasterMk cId="667020942" sldId="2147483648"/>
            <pc:sldLayoutMk cId="1512015651"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8341D-54EF-48BA-999C-27FE65427C85}"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2B838-1E72-4E7E-BB23-722151DAD1F8}" type="slidenum">
              <a:rPr lang="en-US" smtClean="0"/>
              <a:t>‹#›</a:t>
            </a:fld>
            <a:endParaRPr lang="en-US"/>
          </a:p>
        </p:txBody>
      </p:sp>
    </p:spTree>
    <p:extLst>
      <p:ext uri="{BB962C8B-B14F-4D97-AF65-F5344CB8AC3E}">
        <p14:creationId xmlns:p14="http://schemas.microsoft.com/office/powerpoint/2010/main" val="332134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1E3CE-D2CD-46EC-B477-CC1FA2415B37}" type="slidenum">
              <a:rPr lang="el-GR" smtClean="0"/>
              <a:pPr/>
              <a:t>1</a:t>
            </a:fld>
            <a:endParaRPr lang="el-GR"/>
          </a:p>
        </p:txBody>
      </p:sp>
    </p:spTree>
    <p:extLst>
      <p:ext uri="{BB962C8B-B14F-4D97-AF65-F5344CB8AC3E}">
        <p14:creationId xmlns:p14="http://schemas.microsoft.com/office/powerpoint/2010/main" val="79000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666D-1D4E-4165-9ECD-4D4BCA6D5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B2F8B3-426D-456E-9A0C-7A14B03257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A3853F-CF33-42B1-872F-9B13DB69D6BD}"/>
              </a:ext>
            </a:extLst>
          </p:cNvPr>
          <p:cNvSpPr>
            <a:spLocks noGrp="1"/>
          </p:cNvSpPr>
          <p:nvPr>
            <p:ph type="dt" sz="half" idx="10"/>
          </p:nvPr>
        </p:nvSpPr>
        <p:spPr/>
        <p:txBody>
          <a:bodyPr/>
          <a:lstStyle/>
          <a:p>
            <a:fld id="{F751B4A7-CBBA-45D9-A9C6-7FA29C3C3FC3}" type="datetimeFigureOut">
              <a:rPr lang="en-US" smtClean="0"/>
              <a:t>10/17/2022</a:t>
            </a:fld>
            <a:endParaRPr lang="en-US"/>
          </a:p>
        </p:txBody>
      </p:sp>
      <p:sp>
        <p:nvSpPr>
          <p:cNvPr id="5" name="Footer Placeholder 4">
            <a:extLst>
              <a:ext uri="{FF2B5EF4-FFF2-40B4-BE49-F238E27FC236}">
                <a16:creationId xmlns:a16="http://schemas.microsoft.com/office/drawing/2014/main" id="{B0C82D34-6575-4972-AB40-899E19A66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1543E-4CEB-4834-9EDC-C2C02B2A97F0}"/>
              </a:ext>
            </a:extLst>
          </p:cNvPr>
          <p:cNvSpPr>
            <a:spLocks noGrp="1"/>
          </p:cNvSpPr>
          <p:nvPr>
            <p:ph type="sldNum" sz="quarter" idx="12"/>
          </p:nvPr>
        </p:nvSpPr>
        <p:spPr/>
        <p:txBody>
          <a:bodyPr/>
          <a:lstStyle/>
          <a:p>
            <a:fld id="{379B442F-0559-4183-BC57-99032422D434}" type="slidenum">
              <a:rPr lang="en-US" smtClean="0"/>
              <a:t>‹#›</a:t>
            </a:fld>
            <a:endParaRPr lang="en-US"/>
          </a:p>
        </p:txBody>
      </p:sp>
    </p:spTree>
    <p:extLst>
      <p:ext uri="{BB962C8B-B14F-4D97-AF65-F5344CB8AC3E}">
        <p14:creationId xmlns:p14="http://schemas.microsoft.com/office/powerpoint/2010/main" val="316887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4458-EB24-4EDF-94AA-C364CCF0E1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CF550-00F5-4864-853D-92755A31D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C100D-FB19-4CE2-BD64-6786A288477A}"/>
              </a:ext>
            </a:extLst>
          </p:cNvPr>
          <p:cNvSpPr>
            <a:spLocks noGrp="1"/>
          </p:cNvSpPr>
          <p:nvPr>
            <p:ph type="dt" sz="half" idx="10"/>
          </p:nvPr>
        </p:nvSpPr>
        <p:spPr/>
        <p:txBody>
          <a:bodyPr/>
          <a:lstStyle/>
          <a:p>
            <a:fld id="{F751B4A7-CBBA-45D9-A9C6-7FA29C3C3FC3}" type="datetimeFigureOut">
              <a:rPr lang="en-US" smtClean="0"/>
              <a:t>10/17/2022</a:t>
            </a:fld>
            <a:endParaRPr lang="en-US"/>
          </a:p>
        </p:txBody>
      </p:sp>
      <p:sp>
        <p:nvSpPr>
          <p:cNvPr id="5" name="Footer Placeholder 4">
            <a:extLst>
              <a:ext uri="{FF2B5EF4-FFF2-40B4-BE49-F238E27FC236}">
                <a16:creationId xmlns:a16="http://schemas.microsoft.com/office/drawing/2014/main" id="{592E108A-DF98-4F19-97B3-4F666F1D9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73896-D5B9-40C1-89BA-5675A61007BC}"/>
              </a:ext>
            </a:extLst>
          </p:cNvPr>
          <p:cNvSpPr>
            <a:spLocks noGrp="1"/>
          </p:cNvSpPr>
          <p:nvPr>
            <p:ph type="sldNum" sz="quarter" idx="12"/>
          </p:nvPr>
        </p:nvSpPr>
        <p:spPr/>
        <p:txBody>
          <a:bodyPr/>
          <a:lstStyle/>
          <a:p>
            <a:fld id="{379B442F-0559-4183-BC57-99032422D434}" type="slidenum">
              <a:rPr lang="en-US" smtClean="0"/>
              <a:t>‹#›</a:t>
            </a:fld>
            <a:endParaRPr lang="en-US"/>
          </a:p>
        </p:txBody>
      </p:sp>
    </p:spTree>
    <p:extLst>
      <p:ext uri="{BB962C8B-B14F-4D97-AF65-F5344CB8AC3E}">
        <p14:creationId xmlns:p14="http://schemas.microsoft.com/office/powerpoint/2010/main" val="90473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62925-4B8E-475D-B31B-E4981BFB3D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AA7D78-1C9D-4026-B414-8A9FF47704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44560-DE4A-4896-ABE4-54078E74B6C5}"/>
              </a:ext>
            </a:extLst>
          </p:cNvPr>
          <p:cNvSpPr>
            <a:spLocks noGrp="1"/>
          </p:cNvSpPr>
          <p:nvPr>
            <p:ph type="dt" sz="half" idx="10"/>
          </p:nvPr>
        </p:nvSpPr>
        <p:spPr/>
        <p:txBody>
          <a:bodyPr/>
          <a:lstStyle/>
          <a:p>
            <a:fld id="{F751B4A7-CBBA-45D9-A9C6-7FA29C3C3FC3}" type="datetimeFigureOut">
              <a:rPr lang="en-US" smtClean="0"/>
              <a:t>10/17/2022</a:t>
            </a:fld>
            <a:endParaRPr lang="en-US"/>
          </a:p>
        </p:txBody>
      </p:sp>
      <p:sp>
        <p:nvSpPr>
          <p:cNvPr id="5" name="Footer Placeholder 4">
            <a:extLst>
              <a:ext uri="{FF2B5EF4-FFF2-40B4-BE49-F238E27FC236}">
                <a16:creationId xmlns:a16="http://schemas.microsoft.com/office/drawing/2014/main" id="{5278CF6C-1FF7-404C-B149-BC56229D3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2128F-5593-450D-BCB2-07A682ABC15B}"/>
              </a:ext>
            </a:extLst>
          </p:cNvPr>
          <p:cNvSpPr>
            <a:spLocks noGrp="1"/>
          </p:cNvSpPr>
          <p:nvPr>
            <p:ph type="sldNum" sz="quarter" idx="12"/>
          </p:nvPr>
        </p:nvSpPr>
        <p:spPr/>
        <p:txBody>
          <a:bodyPr/>
          <a:lstStyle/>
          <a:p>
            <a:fld id="{379B442F-0559-4183-BC57-99032422D434}" type="slidenum">
              <a:rPr lang="en-US" smtClean="0"/>
              <a:t>‹#›</a:t>
            </a:fld>
            <a:endParaRPr lang="en-US"/>
          </a:p>
        </p:txBody>
      </p:sp>
    </p:spTree>
    <p:extLst>
      <p:ext uri="{BB962C8B-B14F-4D97-AF65-F5344CB8AC3E}">
        <p14:creationId xmlns:p14="http://schemas.microsoft.com/office/powerpoint/2010/main" val="151201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14A3-1AE1-4AA2-BADA-1D32D1B2A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50E59-138C-4EBD-B6CC-68BD80CF4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9B15F-9DFD-4C02-AEFB-3C1A6860E5BF}"/>
              </a:ext>
            </a:extLst>
          </p:cNvPr>
          <p:cNvSpPr>
            <a:spLocks noGrp="1"/>
          </p:cNvSpPr>
          <p:nvPr>
            <p:ph type="dt" sz="half" idx="10"/>
          </p:nvPr>
        </p:nvSpPr>
        <p:spPr/>
        <p:txBody>
          <a:bodyPr/>
          <a:lstStyle/>
          <a:p>
            <a:fld id="{F751B4A7-CBBA-45D9-A9C6-7FA29C3C3FC3}" type="datetimeFigureOut">
              <a:rPr lang="en-US" smtClean="0"/>
              <a:t>10/17/2022</a:t>
            </a:fld>
            <a:endParaRPr lang="en-US"/>
          </a:p>
        </p:txBody>
      </p:sp>
      <p:sp>
        <p:nvSpPr>
          <p:cNvPr id="5" name="Footer Placeholder 4">
            <a:extLst>
              <a:ext uri="{FF2B5EF4-FFF2-40B4-BE49-F238E27FC236}">
                <a16:creationId xmlns:a16="http://schemas.microsoft.com/office/drawing/2014/main" id="{944A71F2-92BF-49CF-AA7D-89345762E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3AAE7-BA3E-457C-AA4D-09C364FECD51}"/>
              </a:ext>
            </a:extLst>
          </p:cNvPr>
          <p:cNvSpPr>
            <a:spLocks noGrp="1"/>
          </p:cNvSpPr>
          <p:nvPr>
            <p:ph type="sldNum" sz="quarter" idx="12"/>
          </p:nvPr>
        </p:nvSpPr>
        <p:spPr/>
        <p:txBody>
          <a:bodyPr/>
          <a:lstStyle/>
          <a:p>
            <a:fld id="{379B442F-0559-4183-BC57-99032422D434}" type="slidenum">
              <a:rPr lang="en-US" smtClean="0"/>
              <a:t>‹#›</a:t>
            </a:fld>
            <a:endParaRPr lang="en-US"/>
          </a:p>
        </p:txBody>
      </p:sp>
    </p:spTree>
    <p:extLst>
      <p:ext uri="{BB962C8B-B14F-4D97-AF65-F5344CB8AC3E}">
        <p14:creationId xmlns:p14="http://schemas.microsoft.com/office/powerpoint/2010/main" val="353665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87C2F-9903-4B6F-81D8-95118D7E44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50574-E5ED-443D-8A47-04F9701C4B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BEF338-186B-48D4-B8ED-DF6614903FB4}"/>
              </a:ext>
            </a:extLst>
          </p:cNvPr>
          <p:cNvSpPr>
            <a:spLocks noGrp="1"/>
          </p:cNvSpPr>
          <p:nvPr>
            <p:ph type="dt" sz="half" idx="10"/>
          </p:nvPr>
        </p:nvSpPr>
        <p:spPr/>
        <p:txBody>
          <a:bodyPr/>
          <a:lstStyle/>
          <a:p>
            <a:fld id="{F751B4A7-CBBA-45D9-A9C6-7FA29C3C3FC3}" type="datetimeFigureOut">
              <a:rPr lang="en-US" smtClean="0"/>
              <a:t>10/17/2022</a:t>
            </a:fld>
            <a:endParaRPr lang="en-US"/>
          </a:p>
        </p:txBody>
      </p:sp>
      <p:sp>
        <p:nvSpPr>
          <p:cNvPr id="5" name="Footer Placeholder 4">
            <a:extLst>
              <a:ext uri="{FF2B5EF4-FFF2-40B4-BE49-F238E27FC236}">
                <a16:creationId xmlns:a16="http://schemas.microsoft.com/office/drawing/2014/main" id="{8B782427-F2B2-4785-A875-BE89F79FD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01A28-E99A-410B-9AD9-3C8CC867FB48}"/>
              </a:ext>
            </a:extLst>
          </p:cNvPr>
          <p:cNvSpPr>
            <a:spLocks noGrp="1"/>
          </p:cNvSpPr>
          <p:nvPr>
            <p:ph type="sldNum" sz="quarter" idx="12"/>
          </p:nvPr>
        </p:nvSpPr>
        <p:spPr/>
        <p:txBody>
          <a:bodyPr/>
          <a:lstStyle/>
          <a:p>
            <a:fld id="{379B442F-0559-4183-BC57-99032422D434}" type="slidenum">
              <a:rPr lang="en-US" smtClean="0"/>
              <a:t>‹#›</a:t>
            </a:fld>
            <a:endParaRPr lang="en-US"/>
          </a:p>
        </p:txBody>
      </p:sp>
    </p:spTree>
    <p:extLst>
      <p:ext uri="{BB962C8B-B14F-4D97-AF65-F5344CB8AC3E}">
        <p14:creationId xmlns:p14="http://schemas.microsoft.com/office/powerpoint/2010/main" val="229300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F4D8D-9D78-4503-AA64-D6B910EF4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6CC5A4-9BE8-48A0-A7CD-23A6EBEB93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748C7-1C59-4C9B-A308-E093ACADB6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A341E7-E500-4C7A-BB21-2FF35D69E0B1}"/>
              </a:ext>
            </a:extLst>
          </p:cNvPr>
          <p:cNvSpPr>
            <a:spLocks noGrp="1"/>
          </p:cNvSpPr>
          <p:nvPr>
            <p:ph type="dt" sz="half" idx="10"/>
          </p:nvPr>
        </p:nvSpPr>
        <p:spPr/>
        <p:txBody>
          <a:bodyPr/>
          <a:lstStyle/>
          <a:p>
            <a:fld id="{F751B4A7-CBBA-45D9-A9C6-7FA29C3C3FC3}" type="datetimeFigureOut">
              <a:rPr lang="en-US" smtClean="0"/>
              <a:t>10/17/2022</a:t>
            </a:fld>
            <a:endParaRPr lang="en-US"/>
          </a:p>
        </p:txBody>
      </p:sp>
      <p:sp>
        <p:nvSpPr>
          <p:cNvPr id="6" name="Footer Placeholder 5">
            <a:extLst>
              <a:ext uri="{FF2B5EF4-FFF2-40B4-BE49-F238E27FC236}">
                <a16:creationId xmlns:a16="http://schemas.microsoft.com/office/drawing/2014/main" id="{1F383296-BA73-409E-B053-8F7C894A3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260041-1CF8-43C6-8531-B55F0E1234BD}"/>
              </a:ext>
            </a:extLst>
          </p:cNvPr>
          <p:cNvSpPr>
            <a:spLocks noGrp="1"/>
          </p:cNvSpPr>
          <p:nvPr>
            <p:ph type="sldNum" sz="quarter" idx="12"/>
          </p:nvPr>
        </p:nvSpPr>
        <p:spPr/>
        <p:txBody>
          <a:bodyPr/>
          <a:lstStyle/>
          <a:p>
            <a:fld id="{379B442F-0559-4183-BC57-99032422D434}" type="slidenum">
              <a:rPr lang="en-US" smtClean="0"/>
              <a:t>‹#›</a:t>
            </a:fld>
            <a:endParaRPr lang="en-US"/>
          </a:p>
        </p:txBody>
      </p:sp>
    </p:spTree>
    <p:extLst>
      <p:ext uri="{BB962C8B-B14F-4D97-AF65-F5344CB8AC3E}">
        <p14:creationId xmlns:p14="http://schemas.microsoft.com/office/powerpoint/2010/main" val="157193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DB4D-BCC9-4FE9-A03F-002D50EB4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CBBCAF-ECE6-48F1-A36A-6764D6050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98103E-CC3A-429A-926E-B370AB0AEA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05E5E3-8699-4AF2-B197-72A93ADC7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906FB-3F92-40C8-A94B-ADB085702D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4F3B19-93EA-405F-BC2E-6C594B2299B9}"/>
              </a:ext>
            </a:extLst>
          </p:cNvPr>
          <p:cNvSpPr>
            <a:spLocks noGrp="1"/>
          </p:cNvSpPr>
          <p:nvPr>
            <p:ph type="dt" sz="half" idx="10"/>
          </p:nvPr>
        </p:nvSpPr>
        <p:spPr/>
        <p:txBody>
          <a:bodyPr/>
          <a:lstStyle/>
          <a:p>
            <a:fld id="{F751B4A7-CBBA-45D9-A9C6-7FA29C3C3FC3}" type="datetimeFigureOut">
              <a:rPr lang="en-US" smtClean="0"/>
              <a:t>10/17/2022</a:t>
            </a:fld>
            <a:endParaRPr lang="en-US"/>
          </a:p>
        </p:txBody>
      </p:sp>
      <p:sp>
        <p:nvSpPr>
          <p:cNvPr id="8" name="Footer Placeholder 7">
            <a:extLst>
              <a:ext uri="{FF2B5EF4-FFF2-40B4-BE49-F238E27FC236}">
                <a16:creationId xmlns:a16="http://schemas.microsoft.com/office/drawing/2014/main" id="{4812F939-713A-485F-A12E-CCA23BA880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BF8056-B3E5-4113-BBAA-D4FC72075E7B}"/>
              </a:ext>
            </a:extLst>
          </p:cNvPr>
          <p:cNvSpPr>
            <a:spLocks noGrp="1"/>
          </p:cNvSpPr>
          <p:nvPr>
            <p:ph type="sldNum" sz="quarter" idx="12"/>
          </p:nvPr>
        </p:nvSpPr>
        <p:spPr/>
        <p:txBody>
          <a:bodyPr/>
          <a:lstStyle/>
          <a:p>
            <a:fld id="{379B442F-0559-4183-BC57-99032422D434}" type="slidenum">
              <a:rPr lang="en-US" smtClean="0"/>
              <a:t>‹#›</a:t>
            </a:fld>
            <a:endParaRPr lang="en-US"/>
          </a:p>
        </p:txBody>
      </p:sp>
    </p:spTree>
    <p:extLst>
      <p:ext uri="{BB962C8B-B14F-4D97-AF65-F5344CB8AC3E}">
        <p14:creationId xmlns:p14="http://schemas.microsoft.com/office/powerpoint/2010/main" val="48022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87EF-D346-40BA-89D3-B8C7BE379D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8B1F1F-37BC-4444-AC4C-67AA59AC4387}"/>
              </a:ext>
            </a:extLst>
          </p:cNvPr>
          <p:cNvSpPr>
            <a:spLocks noGrp="1"/>
          </p:cNvSpPr>
          <p:nvPr>
            <p:ph type="dt" sz="half" idx="10"/>
          </p:nvPr>
        </p:nvSpPr>
        <p:spPr/>
        <p:txBody>
          <a:bodyPr/>
          <a:lstStyle/>
          <a:p>
            <a:fld id="{F751B4A7-CBBA-45D9-A9C6-7FA29C3C3FC3}" type="datetimeFigureOut">
              <a:rPr lang="en-US" smtClean="0"/>
              <a:t>10/17/2022</a:t>
            </a:fld>
            <a:endParaRPr lang="en-US"/>
          </a:p>
        </p:txBody>
      </p:sp>
      <p:sp>
        <p:nvSpPr>
          <p:cNvPr id="4" name="Footer Placeholder 3">
            <a:extLst>
              <a:ext uri="{FF2B5EF4-FFF2-40B4-BE49-F238E27FC236}">
                <a16:creationId xmlns:a16="http://schemas.microsoft.com/office/drawing/2014/main" id="{46D6D87F-40CA-4896-B6EB-5C312CF1A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73CD59-737E-470A-B3A1-80DDB19B2595}"/>
              </a:ext>
            </a:extLst>
          </p:cNvPr>
          <p:cNvSpPr>
            <a:spLocks noGrp="1"/>
          </p:cNvSpPr>
          <p:nvPr>
            <p:ph type="sldNum" sz="quarter" idx="12"/>
          </p:nvPr>
        </p:nvSpPr>
        <p:spPr/>
        <p:txBody>
          <a:bodyPr/>
          <a:lstStyle/>
          <a:p>
            <a:fld id="{379B442F-0559-4183-BC57-99032422D434}" type="slidenum">
              <a:rPr lang="en-US" smtClean="0"/>
              <a:t>‹#›</a:t>
            </a:fld>
            <a:endParaRPr lang="en-US"/>
          </a:p>
        </p:txBody>
      </p:sp>
    </p:spTree>
    <p:extLst>
      <p:ext uri="{BB962C8B-B14F-4D97-AF65-F5344CB8AC3E}">
        <p14:creationId xmlns:p14="http://schemas.microsoft.com/office/powerpoint/2010/main" val="286392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53863-625D-4893-A2D3-42370F775CF5}"/>
              </a:ext>
            </a:extLst>
          </p:cNvPr>
          <p:cNvSpPr>
            <a:spLocks noGrp="1"/>
          </p:cNvSpPr>
          <p:nvPr>
            <p:ph type="dt" sz="half" idx="10"/>
          </p:nvPr>
        </p:nvSpPr>
        <p:spPr/>
        <p:txBody>
          <a:bodyPr/>
          <a:lstStyle/>
          <a:p>
            <a:fld id="{F751B4A7-CBBA-45D9-A9C6-7FA29C3C3FC3}" type="datetimeFigureOut">
              <a:rPr lang="en-US" smtClean="0"/>
              <a:t>10/17/2022</a:t>
            </a:fld>
            <a:endParaRPr lang="en-US"/>
          </a:p>
        </p:txBody>
      </p:sp>
      <p:sp>
        <p:nvSpPr>
          <p:cNvPr id="3" name="Footer Placeholder 2">
            <a:extLst>
              <a:ext uri="{FF2B5EF4-FFF2-40B4-BE49-F238E27FC236}">
                <a16:creationId xmlns:a16="http://schemas.microsoft.com/office/drawing/2014/main" id="{388253F2-8B85-40A3-9EA9-ED00481D12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F657B2-46FC-47F7-BE59-BA2845E7797D}"/>
              </a:ext>
            </a:extLst>
          </p:cNvPr>
          <p:cNvSpPr>
            <a:spLocks noGrp="1"/>
          </p:cNvSpPr>
          <p:nvPr>
            <p:ph type="sldNum" sz="quarter" idx="12"/>
          </p:nvPr>
        </p:nvSpPr>
        <p:spPr/>
        <p:txBody>
          <a:bodyPr/>
          <a:lstStyle/>
          <a:p>
            <a:fld id="{379B442F-0559-4183-BC57-99032422D434}" type="slidenum">
              <a:rPr lang="en-US" smtClean="0"/>
              <a:t>‹#›</a:t>
            </a:fld>
            <a:endParaRPr lang="en-US"/>
          </a:p>
        </p:txBody>
      </p:sp>
    </p:spTree>
    <p:extLst>
      <p:ext uri="{BB962C8B-B14F-4D97-AF65-F5344CB8AC3E}">
        <p14:creationId xmlns:p14="http://schemas.microsoft.com/office/powerpoint/2010/main" val="204456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26CF-3B3C-4804-9567-1D6F3F884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0F00F0-635B-4CCC-B368-4BFCD35703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C0D380-403F-47C4-8F04-2D9BB2CF0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73EC3-CB04-44B4-AED8-9F794A797436}"/>
              </a:ext>
            </a:extLst>
          </p:cNvPr>
          <p:cNvSpPr>
            <a:spLocks noGrp="1"/>
          </p:cNvSpPr>
          <p:nvPr>
            <p:ph type="dt" sz="half" idx="10"/>
          </p:nvPr>
        </p:nvSpPr>
        <p:spPr/>
        <p:txBody>
          <a:bodyPr/>
          <a:lstStyle/>
          <a:p>
            <a:fld id="{F751B4A7-CBBA-45D9-A9C6-7FA29C3C3FC3}" type="datetimeFigureOut">
              <a:rPr lang="en-US" smtClean="0"/>
              <a:t>10/17/2022</a:t>
            </a:fld>
            <a:endParaRPr lang="en-US"/>
          </a:p>
        </p:txBody>
      </p:sp>
      <p:sp>
        <p:nvSpPr>
          <p:cNvPr id="6" name="Footer Placeholder 5">
            <a:extLst>
              <a:ext uri="{FF2B5EF4-FFF2-40B4-BE49-F238E27FC236}">
                <a16:creationId xmlns:a16="http://schemas.microsoft.com/office/drawing/2014/main" id="{90B4400C-73AF-4B0B-9357-2EBEA3F797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88683-080C-44BB-B8E6-F7237559902F}"/>
              </a:ext>
            </a:extLst>
          </p:cNvPr>
          <p:cNvSpPr>
            <a:spLocks noGrp="1"/>
          </p:cNvSpPr>
          <p:nvPr>
            <p:ph type="sldNum" sz="quarter" idx="12"/>
          </p:nvPr>
        </p:nvSpPr>
        <p:spPr/>
        <p:txBody>
          <a:bodyPr/>
          <a:lstStyle/>
          <a:p>
            <a:fld id="{379B442F-0559-4183-BC57-99032422D434}" type="slidenum">
              <a:rPr lang="en-US" smtClean="0"/>
              <a:t>‹#›</a:t>
            </a:fld>
            <a:endParaRPr lang="en-US"/>
          </a:p>
        </p:txBody>
      </p:sp>
    </p:spTree>
    <p:extLst>
      <p:ext uri="{BB962C8B-B14F-4D97-AF65-F5344CB8AC3E}">
        <p14:creationId xmlns:p14="http://schemas.microsoft.com/office/powerpoint/2010/main" val="320156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844D-6653-47D6-834D-E44DEA253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AAB92D-B4D0-4A2B-BD4C-C4C74C102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BD3A99-454F-4FA8-AE79-851327124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6DC31-8651-4B26-A127-B9610E2478A3}"/>
              </a:ext>
            </a:extLst>
          </p:cNvPr>
          <p:cNvSpPr>
            <a:spLocks noGrp="1"/>
          </p:cNvSpPr>
          <p:nvPr>
            <p:ph type="dt" sz="half" idx="10"/>
          </p:nvPr>
        </p:nvSpPr>
        <p:spPr/>
        <p:txBody>
          <a:bodyPr/>
          <a:lstStyle/>
          <a:p>
            <a:fld id="{F751B4A7-CBBA-45D9-A9C6-7FA29C3C3FC3}" type="datetimeFigureOut">
              <a:rPr lang="en-US" smtClean="0"/>
              <a:t>10/17/2022</a:t>
            </a:fld>
            <a:endParaRPr lang="en-US"/>
          </a:p>
        </p:txBody>
      </p:sp>
      <p:sp>
        <p:nvSpPr>
          <p:cNvPr id="6" name="Footer Placeholder 5">
            <a:extLst>
              <a:ext uri="{FF2B5EF4-FFF2-40B4-BE49-F238E27FC236}">
                <a16:creationId xmlns:a16="http://schemas.microsoft.com/office/drawing/2014/main" id="{D38D98DA-B802-4EB4-B1DD-C8092F7E6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57F2C-E708-4BBF-8905-440841505402}"/>
              </a:ext>
            </a:extLst>
          </p:cNvPr>
          <p:cNvSpPr>
            <a:spLocks noGrp="1"/>
          </p:cNvSpPr>
          <p:nvPr>
            <p:ph type="sldNum" sz="quarter" idx="12"/>
          </p:nvPr>
        </p:nvSpPr>
        <p:spPr/>
        <p:txBody>
          <a:bodyPr/>
          <a:lstStyle/>
          <a:p>
            <a:fld id="{379B442F-0559-4183-BC57-99032422D434}" type="slidenum">
              <a:rPr lang="en-US" smtClean="0"/>
              <a:t>‹#›</a:t>
            </a:fld>
            <a:endParaRPr lang="en-US"/>
          </a:p>
        </p:txBody>
      </p:sp>
    </p:spTree>
    <p:extLst>
      <p:ext uri="{BB962C8B-B14F-4D97-AF65-F5344CB8AC3E}">
        <p14:creationId xmlns:p14="http://schemas.microsoft.com/office/powerpoint/2010/main" val="273610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6EE1D-1625-44B8-91A0-68046B3E9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21D6D1-5634-44AE-8603-C70BF43C7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B9CA9-32B7-48DD-BB13-E4A8D90688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1B4A7-CBBA-45D9-A9C6-7FA29C3C3FC3}" type="datetimeFigureOut">
              <a:rPr lang="en-US" smtClean="0"/>
              <a:t>10/17/2022</a:t>
            </a:fld>
            <a:endParaRPr lang="en-US"/>
          </a:p>
        </p:txBody>
      </p:sp>
      <p:sp>
        <p:nvSpPr>
          <p:cNvPr id="5" name="Footer Placeholder 4">
            <a:extLst>
              <a:ext uri="{FF2B5EF4-FFF2-40B4-BE49-F238E27FC236}">
                <a16:creationId xmlns:a16="http://schemas.microsoft.com/office/drawing/2014/main" id="{3AB01CDB-AC29-4670-87FD-C5547B3786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798A49-AFB4-4899-9B91-3D614B31EE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B442F-0559-4183-BC57-99032422D434}" type="slidenum">
              <a:rPr lang="en-US" smtClean="0"/>
              <a:t>‹#›</a:t>
            </a:fld>
            <a:endParaRPr lang="en-US"/>
          </a:p>
        </p:txBody>
      </p:sp>
    </p:spTree>
    <p:extLst>
      <p:ext uri="{BB962C8B-B14F-4D97-AF65-F5344CB8AC3E}">
        <p14:creationId xmlns:p14="http://schemas.microsoft.com/office/powerpoint/2010/main" val="667020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el.wikipedia.org/wiki/%CE%9A%CF%85%CE%BC%CE%B1%CF%84%CE%B9%CF%83%CE%BC%CF%8C%CF%8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e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emf"/><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BD71D1-D7FB-4172-9070-D680F2127B8D}"/>
              </a:ext>
            </a:extLst>
          </p:cNvPr>
          <p:cNvSpPr txBox="1"/>
          <p:nvPr/>
        </p:nvSpPr>
        <p:spPr>
          <a:xfrm>
            <a:off x="5405209" y="445216"/>
            <a:ext cx="6093068" cy="1318181"/>
          </a:xfrm>
          <a:prstGeom prst="rect">
            <a:avLst/>
          </a:prstGeom>
          <a:noFill/>
        </p:spPr>
        <p:txBody>
          <a:bodyPr wrap="square">
            <a:spAutoFit/>
          </a:bodyPr>
          <a:lstStyle/>
          <a:p>
            <a:pPr algn="r" eaLnBrk="1" hangingPunct="1">
              <a:lnSpc>
                <a:spcPct val="150000"/>
              </a:lnSpc>
            </a:pPr>
            <a:r>
              <a:rPr lang="el-GR" sz="2800" b="1" dirty="0">
                <a:solidFill>
                  <a:schemeClr val="accent1">
                    <a:lumMod val="75000"/>
                  </a:schemeClr>
                </a:solidFill>
                <a:latin typeface="Calibri" pitchFamily="34" charset="0"/>
              </a:rPr>
              <a:t>Κεφάλαιο 6</a:t>
            </a:r>
          </a:p>
          <a:p>
            <a:pPr algn="r" eaLnBrk="1" hangingPunct="1">
              <a:lnSpc>
                <a:spcPct val="150000"/>
              </a:lnSpc>
            </a:pPr>
            <a:r>
              <a:rPr lang="el-GR" sz="2800" b="1" dirty="0">
                <a:solidFill>
                  <a:schemeClr val="accent1">
                    <a:lumMod val="75000"/>
                  </a:schemeClr>
                </a:solidFill>
                <a:latin typeface="Calibri" pitchFamily="34" charset="0"/>
              </a:rPr>
              <a:t>Κύματα (Θαλάσσια)</a:t>
            </a:r>
          </a:p>
        </p:txBody>
      </p:sp>
      <p:sp>
        <p:nvSpPr>
          <p:cNvPr id="3" name="TextBox 2">
            <a:extLst>
              <a:ext uri="{FF2B5EF4-FFF2-40B4-BE49-F238E27FC236}">
                <a16:creationId xmlns:a16="http://schemas.microsoft.com/office/drawing/2014/main" id="{52858415-4CDF-3D03-B275-269A98DE48AE}"/>
              </a:ext>
            </a:extLst>
          </p:cNvPr>
          <p:cNvSpPr txBox="1"/>
          <p:nvPr/>
        </p:nvSpPr>
        <p:spPr>
          <a:xfrm>
            <a:off x="182105" y="503474"/>
            <a:ext cx="8001000" cy="6186309"/>
          </a:xfrm>
          <a:prstGeom prst="rect">
            <a:avLst/>
          </a:prstGeom>
          <a:noFill/>
        </p:spPr>
        <p:txBody>
          <a:bodyPr wrap="square">
            <a:spAutoFit/>
          </a:bodyPr>
          <a:lstStyle/>
          <a:p>
            <a:pPr marR="1000" algn="just"/>
            <a:r>
              <a:rPr lang="el-GR" sz="1800" b="1" i="0" u="none" strike="noStrike" baseline="0" dirty="0">
                <a:solidFill>
                  <a:srgbClr val="211D1E"/>
                </a:solidFill>
                <a:latin typeface="Calibri" panose="020F0502020204030204" pitchFamily="34" charset="0"/>
              </a:rPr>
              <a:t>ΠΕΡΙΕΧΌΜΕΝΑ</a:t>
            </a:r>
            <a:endParaRPr lang="el-GR" sz="1800" b="0" i="0" u="none" strike="noStrike" baseline="0" dirty="0">
              <a:solidFill>
                <a:srgbClr val="211D1E"/>
              </a:solidFill>
              <a:latin typeface="Calibri" panose="020F0502020204030204" pitchFamily="34" charset="0"/>
            </a:endParaRPr>
          </a:p>
          <a:p>
            <a:pPr marR="1000" algn="just"/>
            <a:r>
              <a:rPr lang="el-GR" sz="1800" b="1" i="0" u="none" strike="noStrike" baseline="0" dirty="0">
                <a:solidFill>
                  <a:srgbClr val="211D1E"/>
                </a:solidFill>
                <a:latin typeface="Calibri" panose="020F0502020204030204" pitchFamily="34" charset="0"/>
              </a:rPr>
              <a:t>6.1. </a:t>
            </a:r>
            <a:r>
              <a:rPr lang="el-GR" sz="1800" b="0" i="0" u="none" strike="noStrike" baseline="0" dirty="0">
                <a:solidFill>
                  <a:srgbClr val="211D1E"/>
                </a:solidFill>
                <a:latin typeface="Calibri" panose="020F0502020204030204" pitchFamily="34" charset="0"/>
              </a:rPr>
              <a:t>ΔΙΑΔΟΣΗ ΤΩΝ ΚΥΜΑΤΩΝ </a:t>
            </a:r>
          </a:p>
          <a:p>
            <a:pPr marR="1000" algn="just"/>
            <a:r>
              <a:rPr lang="el-GR" sz="1800" b="1" i="0" u="none" strike="noStrike" baseline="0" dirty="0">
                <a:solidFill>
                  <a:srgbClr val="211D1E"/>
                </a:solidFill>
                <a:latin typeface="Calibri" panose="020F0502020204030204" pitchFamily="34" charset="0"/>
              </a:rPr>
              <a:t>       6.1.1. </a:t>
            </a:r>
            <a:r>
              <a:rPr lang="el-GR" sz="1800" b="0" i="0" u="none" strike="noStrike" baseline="0" dirty="0">
                <a:solidFill>
                  <a:srgbClr val="211D1E"/>
                </a:solidFill>
                <a:latin typeface="Calibri" panose="020F0502020204030204" pitchFamily="34" charset="0"/>
              </a:rPr>
              <a:t>Κατηγορίες θαλάσσιων κυμάτων </a:t>
            </a:r>
          </a:p>
          <a:p>
            <a:pPr marR="1000" algn="just"/>
            <a:r>
              <a:rPr lang="el-GR" sz="1800" b="1" i="0" u="none" strike="noStrike" baseline="0" dirty="0">
                <a:solidFill>
                  <a:srgbClr val="211D1E"/>
                </a:solidFill>
                <a:latin typeface="Calibri" panose="020F0502020204030204" pitchFamily="34" charset="0"/>
              </a:rPr>
              <a:t>       6.1.2. </a:t>
            </a:r>
            <a:r>
              <a:rPr lang="el-GR" sz="1800" b="0" i="0" u="none" strike="noStrike" baseline="0" dirty="0">
                <a:solidFill>
                  <a:srgbClr val="211D1E"/>
                </a:solidFill>
                <a:latin typeface="Calibri" panose="020F0502020204030204" pitchFamily="34" charset="0"/>
              </a:rPr>
              <a:t>Είδη θαλασσίων κυμάτων </a:t>
            </a:r>
          </a:p>
          <a:p>
            <a:pPr marR="1000" algn="just"/>
            <a:r>
              <a:rPr lang="el-GR" sz="1800" b="1" i="0" u="none" strike="noStrike" baseline="0" dirty="0">
                <a:solidFill>
                  <a:srgbClr val="211D1E"/>
                </a:solidFill>
                <a:latin typeface="Calibri" panose="020F0502020204030204" pitchFamily="34" charset="0"/>
              </a:rPr>
              <a:t>6.2. </a:t>
            </a:r>
            <a:r>
              <a:rPr lang="el-GR" sz="1800" b="0" i="0" u="none" strike="noStrike" baseline="0" dirty="0">
                <a:solidFill>
                  <a:srgbClr val="211D1E"/>
                </a:solidFill>
                <a:latin typeface="Calibri" panose="020F0502020204030204" pitchFamily="34" charset="0"/>
              </a:rPr>
              <a:t>ΚΥΜΑΤΙΚΕΣ ΘΕΩΡΙΕΣ </a:t>
            </a:r>
          </a:p>
          <a:p>
            <a:pPr marR="1000" algn="just"/>
            <a:r>
              <a:rPr lang="el-GR" sz="1800" b="1" i="0" u="none" strike="noStrike" baseline="0" dirty="0">
                <a:solidFill>
                  <a:srgbClr val="211D1E"/>
                </a:solidFill>
                <a:latin typeface="Calibri" panose="020F0502020204030204" pitchFamily="34" charset="0"/>
              </a:rPr>
              <a:t>       6.2.1. </a:t>
            </a:r>
            <a:r>
              <a:rPr lang="el-GR" sz="1800" b="0" i="0" u="none" strike="noStrike" baseline="0" dirty="0">
                <a:solidFill>
                  <a:srgbClr val="211D1E"/>
                </a:solidFill>
                <a:latin typeface="Calibri" panose="020F0502020204030204" pitchFamily="34" charset="0"/>
              </a:rPr>
              <a:t>Θεωρίες γραμμικών κυματισμών </a:t>
            </a:r>
          </a:p>
          <a:p>
            <a:pPr marR="1000" algn="just"/>
            <a:r>
              <a:rPr lang="el-GR" sz="1800" b="1" i="0" u="none" strike="noStrike" baseline="0" dirty="0">
                <a:solidFill>
                  <a:srgbClr val="211D1E"/>
                </a:solidFill>
                <a:latin typeface="Calibri" panose="020F0502020204030204" pitchFamily="34" charset="0"/>
              </a:rPr>
              <a:t>       6.2.2. </a:t>
            </a:r>
            <a:r>
              <a:rPr lang="el-GR" sz="1800" b="0" i="0" u="none" strike="noStrike" baseline="0" dirty="0">
                <a:solidFill>
                  <a:srgbClr val="211D1E"/>
                </a:solidFill>
                <a:latin typeface="Calibri" panose="020F0502020204030204" pitchFamily="34" charset="0"/>
              </a:rPr>
              <a:t>Θεωρίες μη-γραμμικών κυματισμών </a:t>
            </a:r>
          </a:p>
          <a:p>
            <a:pPr marR="1000" algn="just"/>
            <a:r>
              <a:rPr lang="el-GR" sz="1800" b="1" i="0" u="none" strike="noStrike" baseline="0" dirty="0">
                <a:solidFill>
                  <a:srgbClr val="211D1E"/>
                </a:solidFill>
                <a:latin typeface="Calibri" panose="020F0502020204030204" pitchFamily="34" charset="0"/>
              </a:rPr>
              <a:t>       6.2.3. </a:t>
            </a:r>
            <a:r>
              <a:rPr lang="el-GR" sz="1800" b="0" i="0" u="none" strike="noStrike" baseline="0" dirty="0">
                <a:solidFill>
                  <a:srgbClr val="211D1E"/>
                </a:solidFill>
                <a:latin typeface="Calibri" panose="020F0502020204030204" pitchFamily="34" charset="0"/>
              </a:rPr>
              <a:t>Προϋποθέσεις εφαρμογής των κυματικών θεωριών </a:t>
            </a:r>
          </a:p>
          <a:p>
            <a:pPr marR="1000" algn="just"/>
            <a:r>
              <a:rPr lang="el-GR" sz="1800" b="1" i="0" u="none" strike="noStrike" baseline="0" dirty="0">
                <a:solidFill>
                  <a:srgbClr val="211D1E"/>
                </a:solidFill>
                <a:latin typeface="Calibri" panose="020F0502020204030204" pitchFamily="34" charset="0"/>
              </a:rPr>
              <a:t>6.3. </a:t>
            </a:r>
            <a:r>
              <a:rPr lang="el-GR" sz="1800" b="0" i="0" u="none" strike="noStrike" baseline="0" dirty="0">
                <a:solidFill>
                  <a:srgbClr val="211D1E"/>
                </a:solidFill>
                <a:latin typeface="Calibri" panose="020F0502020204030204" pitchFamily="34" charset="0"/>
              </a:rPr>
              <a:t>ΚΥΜΑΤΙΚΑ ΧΑΡΑΚΤΗΡΙΣΤΙΚΑ </a:t>
            </a:r>
          </a:p>
          <a:p>
            <a:pPr marR="1000" algn="just"/>
            <a:r>
              <a:rPr lang="el-GR" sz="1800" b="1" i="0" u="none" strike="noStrike" baseline="0" dirty="0">
                <a:solidFill>
                  <a:srgbClr val="211D1E"/>
                </a:solidFill>
                <a:latin typeface="Calibri" panose="020F0502020204030204" pitchFamily="34" charset="0"/>
              </a:rPr>
              <a:t>       6.3.1. </a:t>
            </a:r>
            <a:r>
              <a:rPr lang="el-GR" sz="1800" b="0" i="0" u="none" strike="noStrike" baseline="0" dirty="0">
                <a:solidFill>
                  <a:srgbClr val="211D1E"/>
                </a:solidFill>
                <a:latin typeface="Calibri" panose="020F0502020204030204" pitchFamily="34" charset="0"/>
              </a:rPr>
              <a:t>Ανάλυση </a:t>
            </a:r>
            <a:r>
              <a:rPr lang="el-GR" sz="1800" b="0" i="0" u="none" strike="noStrike" baseline="0" dirty="0" err="1">
                <a:solidFill>
                  <a:srgbClr val="211D1E"/>
                </a:solidFill>
                <a:latin typeface="Calibri" panose="020F0502020204030204" pitchFamily="34" charset="0"/>
              </a:rPr>
              <a:t>χρονοσειράς</a:t>
            </a:r>
            <a:r>
              <a:rPr lang="el-GR" sz="1800" b="0" i="0" u="none" strike="noStrike" baseline="0" dirty="0">
                <a:solidFill>
                  <a:srgbClr val="211D1E"/>
                </a:solidFill>
                <a:latin typeface="Calibri" panose="020F0502020204030204" pitchFamily="34" charset="0"/>
              </a:rPr>
              <a:t> κυματισμών </a:t>
            </a:r>
          </a:p>
          <a:p>
            <a:pPr marR="1000" algn="just"/>
            <a:r>
              <a:rPr lang="el-GR" sz="1800" b="1" i="0" u="none" strike="noStrike" baseline="0" dirty="0">
                <a:solidFill>
                  <a:srgbClr val="211D1E"/>
                </a:solidFill>
                <a:latin typeface="Calibri" panose="020F0502020204030204" pitchFamily="34" charset="0"/>
              </a:rPr>
              <a:t>       6.3.2. </a:t>
            </a:r>
            <a:r>
              <a:rPr lang="el-GR" sz="1800" b="0" i="0" u="none" strike="noStrike" baseline="0" dirty="0">
                <a:solidFill>
                  <a:srgbClr val="211D1E"/>
                </a:solidFill>
                <a:latin typeface="Calibri" panose="020F0502020204030204" pitchFamily="34" charset="0"/>
              </a:rPr>
              <a:t>Ενεργειακό φάσμα κυματισμού </a:t>
            </a:r>
            <a:endParaRPr lang="el-GR" sz="1800" b="0" i="0" u="none" strike="noStrike" baseline="0" dirty="0">
              <a:solidFill>
                <a:srgbClr val="000000"/>
              </a:solidFill>
              <a:latin typeface="Calibri" panose="020F0502020204030204" pitchFamily="34" charset="0"/>
            </a:endParaRPr>
          </a:p>
          <a:p>
            <a:pPr marR="1000" algn="just"/>
            <a:r>
              <a:rPr lang="el-GR" sz="1800" b="1" i="0" u="none" strike="noStrike" baseline="0" dirty="0">
                <a:solidFill>
                  <a:srgbClr val="211D1E"/>
                </a:solidFill>
                <a:latin typeface="Calibri" panose="020F0502020204030204" pitchFamily="34" charset="0"/>
              </a:rPr>
              <a:t>       6.3.3. </a:t>
            </a:r>
            <a:r>
              <a:rPr lang="el-GR" sz="1800" b="0" i="0" u="none" strike="noStrike" baseline="0" dirty="0">
                <a:solidFill>
                  <a:srgbClr val="211D1E"/>
                </a:solidFill>
                <a:latin typeface="Calibri" panose="020F0502020204030204" pitchFamily="34" charset="0"/>
              </a:rPr>
              <a:t>Προγνωστικές εξισώσεις δημιουργίας </a:t>
            </a:r>
            <a:r>
              <a:rPr lang="el-GR" sz="1800" b="0" i="0" u="none" strike="noStrike" baseline="0" dirty="0" err="1">
                <a:solidFill>
                  <a:srgbClr val="211D1E"/>
                </a:solidFill>
                <a:latin typeface="Calibri" panose="020F0502020204030204" pitchFamily="34" charset="0"/>
              </a:rPr>
              <a:t>ανεμογενών</a:t>
            </a:r>
            <a:r>
              <a:rPr lang="el-GR" sz="1800" b="0" i="0" u="none" strike="noStrike" baseline="0" dirty="0">
                <a:solidFill>
                  <a:srgbClr val="211D1E"/>
                </a:solidFill>
                <a:latin typeface="Calibri" panose="020F0502020204030204" pitchFamily="34" charset="0"/>
              </a:rPr>
              <a:t> κυμάτων </a:t>
            </a:r>
          </a:p>
          <a:p>
            <a:pPr marR="1000" algn="just"/>
            <a:r>
              <a:rPr lang="el-GR" sz="1800" b="1" i="0" u="none" strike="noStrike" baseline="0" dirty="0">
                <a:solidFill>
                  <a:srgbClr val="211D1E"/>
                </a:solidFill>
                <a:latin typeface="Calibri" panose="020F0502020204030204" pitchFamily="34" charset="0"/>
              </a:rPr>
              <a:t>6.4. </a:t>
            </a:r>
            <a:r>
              <a:rPr lang="el-GR" sz="1800" b="0" i="0" u="none" strike="noStrike" baseline="0" dirty="0">
                <a:solidFill>
                  <a:srgbClr val="211D1E"/>
                </a:solidFill>
                <a:latin typeface="Calibri" panose="020F0502020204030204" pitchFamily="34" charset="0"/>
              </a:rPr>
              <a:t>ΔΙΑΔ</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ΣΗ ΤΩΝ ΚΥΜΑΤΩΝ ΚΑΤΑ ΤΗΝ ΠΡ</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ΣΣΕΓΓΙΣΗ Τ</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ΥΣ ΣΤΗΝ ΑΚΤΗ </a:t>
            </a:r>
          </a:p>
          <a:p>
            <a:pPr marR="1000" algn="just"/>
            <a:r>
              <a:rPr lang="el-GR" sz="1800" b="1" i="0" u="none" strike="noStrike" baseline="0" dirty="0">
                <a:solidFill>
                  <a:srgbClr val="211D1E"/>
                </a:solidFill>
                <a:latin typeface="Calibri" panose="020F0502020204030204" pitchFamily="34" charset="0"/>
              </a:rPr>
              <a:t>       6.4.1. </a:t>
            </a:r>
            <a:r>
              <a:rPr lang="el-GR" sz="1800" b="0" i="0" u="none" strike="noStrike" baseline="0" dirty="0">
                <a:solidFill>
                  <a:srgbClr val="211D1E"/>
                </a:solidFill>
                <a:latin typeface="Calibri" panose="020F0502020204030204" pitchFamily="34" charset="0"/>
              </a:rPr>
              <a:t>Ανάκλαση των κυμάτων </a:t>
            </a:r>
          </a:p>
          <a:p>
            <a:pPr marR="1000" algn="just"/>
            <a:r>
              <a:rPr lang="el-GR" sz="1800" b="1" i="0" u="none" strike="noStrike" baseline="0" dirty="0">
                <a:solidFill>
                  <a:srgbClr val="211D1E"/>
                </a:solidFill>
                <a:latin typeface="Calibri" panose="020F0502020204030204" pitchFamily="34" charset="0"/>
              </a:rPr>
              <a:t>       6.4.2. </a:t>
            </a:r>
            <a:r>
              <a:rPr lang="el-GR" sz="1800" b="0" i="0" u="none" strike="noStrike" baseline="0" dirty="0" err="1">
                <a:solidFill>
                  <a:srgbClr val="211D1E"/>
                </a:solidFill>
                <a:latin typeface="Calibri" panose="020F0502020204030204" pitchFamily="34" charset="0"/>
              </a:rPr>
              <a:t>Ρήχωση</a:t>
            </a:r>
            <a:r>
              <a:rPr lang="el-GR" sz="1800" b="0" i="0" u="none" strike="noStrike" baseline="0" dirty="0">
                <a:solidFill>
                  <a:srgbClr val="211D1E"/>
                </a:solidFill>
                <a:latin typeface="Calibri" panose="020F0502020204030204" pitchFamily="34" charset="0"/>
              </a:rPr>
              <a:t> – Διάθλαση των κυμάτων </a:t>
            </a:r>
            <a:endParaRPr lang="el-GR" sz="1800" b="0" i="0" u="none" strike="noStrike" baseline="0" dirty="0">
              <a:solidFill>
                <a:srgbClr val="000000"/>
              </a:solidFill>
              <a:latin typeface="Calibri" panose="020F0502020204030204" pitchFamily="34" charset="0"/>
            </a:endParaRPr>
          </a:p>
          <a:p>
            <a:pPr marR="1000" algn="just"/>
            <a:r>
              <a:rPr lang="el-GR" sz="1800" b="1" i="0" u="none" strike="noStrike" baseline="0" dirty="0">
                <a:solidFill>
                  <a:srgbClr val="211D1E"/>
                </a:solidFill>
                <a:latin typeface="Calibri" panose="020F0502020204030204" pitchFamily="34" charset="0"/>
              </a:rPr>
              <a:t>       6.4.3. </a:t>
            </a:r>
            <a:r>
              <a:rPr lang="el-GR" sz="1800" b="0" i="0" u="none" strike="noStrike" baseline="0" dirty="0">
                <a:solidFill>
                  <a:srgbClr val="211D1E"/>
                </a:solidFill>
                <a:latin typeface="Calibri" panose="020F0502020204030204" pitchFamily="34" charset="0"/>
              </a:rPr>
              <a:t>Περίθλαση των κυμάτων </a:t>
            </a:r>
            <a:endParaRPr lang="el-GR" sz="1800" b="0" i="0" u="none" strike="noStrike" baseline="0" dirty="0">
              <a:solidFill>
                <a:srgbClr val="000000"/>
              </a:solidFill>
              <a:latin typeface="Calibri" panose="020F0502020204030204" pitchFamily="34" charset="0"/>
            </a:endParaRPr>
          </a:p>
          <a:p>
            <a:pPr marR="1000" algn="just"/>
            <a:r>
              <a:rPr lang="el-GR" sz="1800" b="1" i="0" u="none" strike="noStrike" baseline="0" dirty="0">
                <a:solidFill>
                  <a:srgbClr val="211D1E"/>
                </a:solidFill>
                <a:latin typeface="Calibri" panose="020F0502020204030204" pitchFamily="34" charset="0"/>
              </a:rPr>
              <a:t>       6.4.4. </a:t>
            </a:r>
            <a:r>
              <a:rPr lang="el-GR" sz="1800" b="0" i="0" u="none" strike="noStrike" baseline="0" dirty="0">
                <a:solidFill>
                  <a:srgbClr val="211D1E"/>
                </a:solidFill>
                <a:latin typeface="Calibri" panose="020F0502020204030204" pitchFamily="34" charset="0"/>
              </a:rPr>
              <a:t>Θραύση των κυμάτων </a:t>
            </a:r>
          </a:p>
          <a:p>
            <a:pPr marR="1000" algn="just"/>
            <a:r>
              <a:rPr lang="el-GR" sz="1800" b="1" i="0" u="none" strike="noStrike" baseline="0" dirty="0">
                <a:solidFill>
                  <a:srgbClr val="211D1E"/>
                </a:solidFill>
                <a:latin typeface="Calibri" panose="020F0502020204030204" pitchFamily="34" charset="0"/>
              </a:rPr>
              <a:t>       6.4.5. </a:t>
            </a:r>
            <a:r>
              <a:rPr lang="el-GR" sz="1800" b="0" i="0" u="none" strike="noStrike" baseline="0" dirty="0">
                <a:solidFill>
                  <a:srgbClr val="211D1E"/>
                </a:solidFill>
                <a:latin typeface="Calibri" panose="020F0502020204030204" pitchFamily="34" charset="0"/>
              </a:rPr>
              <a:t>Υδροδυναμικές συνθήκες στην ζώνη </a:t>
            </a:r>
            <a:r>
              <a:rPr lang="el-GR" sz="1800" b="0" i="0" u="none" strike="noStrike" baseline="0" dirty="0" err="1">
                <a:solidFill>
                  <a:srgbClr val="211D1E"/>
                </a:solidFill>
                <a:latin typeface="Calibri" panose="020F0502020204030204" pitchFamily="34" charset="0"/>
              </a:rPr>
              <a:t>κυματωγής</a:t>
            </a:r>
            <a:r>
              <a:rPr lang="el-GR" sz="1800" b="0" i="0" u="none" strike="noStrike" baseline="0" dirty="0">
                <a:solidFill>
                  <a:srgbClr val="211D1E"/>
                </a:solidFill>
                <a:latin typeface="Calibri" panose="020F0502020204030204" pitchFamily="34" charset="0"/>
              </a:rPr>
              <a:t> και διαβροχής </a:t>
            </a:r>
          </a:p>
          <a:p>
            <a:pPr marR="1000" algn="just"/>
            <a:r>
              <a:rPr lang="el-GR" sz="1800" b="1" i="0" u="none" strike="noStrike" baseline="0" dirty="0">
                <a:solidFill>
                  <a:srgbClr val="211D1E"/>
                </a:solidFill>
                <a:latin typeface="Calibri" panose="020F0502020204030204" pitchFamily="34" charset="0"/>
              </a:rPr>
              <a:t>6.5. </a:t>
            </a:r>
            <a:r>
              <a:rPr lang="el-GR" sz="1800" b="0" i="0" u="none" strike="noStrike" baseline="0" dirty="0">
                <a:solidFill>
                  <a:srgbClr val="211D1E"/>
                </a:solidFill>
                <a:latin typeface="Calibri" panose="020F0502020204030204" pitchFamily="34" charset="0"/>
              </a:rPr>
              <a:t>ΚΥΜΑΤΙΚΟ ΚΑΘΕΣΤΩΣ ΜΕΣ</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ΓΕΙ</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Υ ΚΑΙ ΕΛΛΗΝΙΚΩΝ ΘΑΛΑΣΣΩΝ </a:t>
            </a:r>
          </a:p>
          <a:p>
            <a:pPr marR="1000" algn="just"/>
            <a:r>
              <a:rPr lang="el-GR" sz="1800" b="1" i="0" u="none" strike="noStrike" baseline="0" dirty="0">
                <a:solidFill>
                  <a:srgbClr val="211D1E"/>
                </a:solidFill>
                <a:latin typeface="Calibri" panose="020F0502020204030204" pitchFamily="34" charset="0"/>
              </a:rPr>
              <a:t>       6.5.1</a:t>
            </a:r>
            <a:r>
              <a:rPr lang="el-GR" sz="1800" b="0" i="0" u="none" strike="noStrike" baseline="0" dirty="0">
                <a:solidFill>
                  <a:srgbClr val="211D1E"/>
                </a:solidFill>
                <a:latin typeface="Calibri" panose="020F0502020204030204" pitchFamily="34" charset="0"/>
              </a:rPr>
              <a:t>. Ελληνικές Θάλασσες </a:t>
            </a:r>
          </a:p>
          <a:p>
            <a:pPr marR="1000" algn="just"/>
            <a:r>
              <a:rPr lang="el-GR" sz="1800" b="0" i="0" u="none" strike="noStrike" baseline="0" dirty="0">
                <a:solidFill>
                  <a:srgbClr val="211D1E"/>
                </a:solidFill>
                <a:latin typeface="Calibri" panose="020F0502020204030204" pitchFamily="34" charset="0"/>
              </a:rPr>
              <a:t>ΒΙΒΛΙ</a:t>
            </a:r>
            <a:r>
              <a:rPr lang="el-GR" sz="1800" b="0" i="0" u="none" strike="noStrike" baseline="0" dirty="0">
                <a:solidFill>
                  <a:srgbClr val="000000"/>
                </a:solidFill>
                <a:latin typeface="Calibri" panose="020F0502020204030204" pitchFamily="34" charset="0"/>
              </a:rPr>
              <a:t>Ο</a:t>
            </a:r>
            <a:r>
              <a:rPr lang="el-GR" sz="1800" b="0" i="0" u="none" strike="noStrike" baseline="0" dirty="0">
                <a:solidFill>
                  <a:srgbClr val="211D1E"/>
                </a:solidFill>
                <a:latin typeface="Calibri" panose="020F0502020204030204" pitchFamily="34" charset="0"/>
              </a:rPr>
              <a:t>ΓΡΑΦΙΑ</a:t>
            </a:r>
          </a:p>
          <a:p>
            <a:pPr marR="1000" algn="just"/>
            <a:r>
              <a:rPr lang="el-GR" sz="1800" b="0" i="0" u="none" strike="noStrike" baseline="0" dirty="0">
                <a:solidFill>
                  <a:srgbClr val="211D1E"/>
                </a:solidFill>
                <a:latin typeface="Calibri" panose="020F0502020204030204" pitchFamily="34" charset="0"/>
              </a:rPr>
              <a:t>ΠΑΡΑΡΤΗΜΑΤΑ </a:t>
            </a:r>
            <a:endParaRPr lang="en-US" dirty="0"/>
          </a:p>
        </p:txBody>
      </p:sp>
    </p:spTree>
    <p:extLst>
      <p:ext uri="{BB962C8B-B14F-4D97-AF65-F5344CB8AC3E}">
        <p14:creationId xmlns:p14="http://schemas.microsoft.com/office/powerpoint/2010/main" val="276616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0A2294-9D5F-442F-8C8B-17F8987E1C29}"/>
              </a:ext>
            </a:extLst>
          </p:cNvPr>
          <p:cNvSpPr txBox="1"/>
          <p:nvPr/>
        </p:nvSpPr>
        <p:spPr>
          <a:xfrm>
            <a:off x="518606" y="826504"/>
            <a:ext cx="10875819" cy="3971344"/>
          </a:xfrm>
          <a:prstGeom prst="rect">
            <a:avLst/>
          </a:prstGeom>
          <a:noFill/>
        </p:spPr>
        <p:txBody>
          <a:bodyPr wrap="square">
            <a:spAutoFit/>
          </a:bodyPr>
          <a:lstStyle/>
          <a:p>
            <a:pPr>
              <a:lnSpc>
                <a:spcPct val="107000"/>
              </a:lnSpc>
              <a:spcAft>
                <a:spcPts val="800"/>
              </a:spcAft>
            </a:pPr>
            <a:r>
              <a:rPr lang="el-GR" sz="20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2. </a:t>
            </a:r>
            <a:r>
              <a:rPr lang="el-GR" sz="22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Επιφανειακά – Εσωτερικά </a:t>
            </a:r>
          </a:p>
          <a:p>
            <a:pPr>
              <a:lnSpc>
                <a:spcPct val="107000"/>
              </a:lnSpc>
              <a:spcAft>
                <a:spcPts val="800"/>
              </a:spcAft>
            </a:pPr>
            <a:endParaRPr lang="el-GR" sz="22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l-GR"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Τα κύματα επίσης  διακρίνονται σε αυτά που αναπτύσσονται στην επιφάνεια της θάλασσας, δηλαδή στη </a:t>
            </a:r>
            <a:r>
              <a:rPr lang="el-GR" sz="2000" dirty="0" err="1">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διεπειφάνεια</a:t>
            </a:r>
            <a:r>
              <a:rPr lang="el-GR"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μεταξύ της θαλάσσιας επιφανείας και της κατώτερης ατμόσφαιρας, που είναι και τα πλέον συνήθη, και σε αυτά που αναπτύσσονται στο εσωτερικό της θαλάσσιας μάζας (εσωτερικά κύματα) και ειδικότερα στην </a:t>
            </a:r>
            <a:r>
              <a:rPr lang="el-GR" sz="2000" dirty="0" err="1">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διεπιφάνεια</a:t>
            </a:r>
            <a:r>
              <a:rPr lang="el-GR"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μεταξύ θαλάσσιων μαζών διαφορετικής πυκνότητας όταν αυτή διαταραχθεί από εξωτερικό αίτιο (π.χ. παλιρροιακές κινήσεις). Τα εσωτερικά κύματα αν και παρόμοια με τα επιφανειακά κύματα σε σχήμα και δομή, διασχίζουν μεγάλες αποστάσεις και διαμορφώνουν πολύ μεγάλα ύψη όταν προσπίπτουν επί του ηπειρωτικού περιθωρίου. Τα μεγαλύτερα γνωστά εσωτερικά κύματα συναντώνται στο Στενό </a:t>
            </a:r>
            <a:r>
              <a:rPr lang="el-GR" sz="2000" dirty="0" err="1">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Λουζόν</a:t>
            </a:r>
            <a:r>
              <a:rPr lang="el-GR"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στη Νότια Θάλασσα της Κίνας όπου φθάνουν σε ύψος περίπου τα 150 μέτρα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Trujillo</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&amp;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Thurman</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7161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82579F-7D01-41E2-BD7B-3810BF666E02}"/>
              </a:ext>
            </a:extLst>
          </p:cNvPr>
          <p:cNvSpPr txBox="1"/>
          <p:nvPr/>
        </p:nvSpPr>
        <p:spPr>
          <a:xfrm>
            <a:off x="270163" y="80979"/>
            <a:ext cx="11651673" cy="4602286"/>
          </a:xfrm>
          <a:prstGeom prst="rect">
            <a:avLst/>
          </a:prstGeom>
          <a:noFill/>
        </p:spPr>
        <p:txBody>
          <a:bodyPr wrap="square">
            <a:spAutoFit/>
          </a:bodyPr>
          <a:lstStyle/>
          <a:p>
            <a:pPr>
              <a:lnSpc>
                <a:spcPct val="107000"/>
              </a:lnSpc>
              <a:spcAft>
                <a:spcPts val="800"/>
              </a:spcAft>
            </a:pPr>
            <a:r>
              <a:rPr lang="el-GR" sz="2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3. Προελαύνοντα - Στάσιμα</a:t>
            </a:r>
            <a:endParaRPr lang="en-US" sz="2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spcAft>
                <a:spcPts val="600"/>
              </a:spcAft>
            </a:pPr>
            <a:r>
              <a:rPr lang="el-GR" sz="2000" dirty="0">
                <a:effectLst/>
                <a:latin typeface="Calibri" panose="020F0502020204030204" pitchFamily="34" charset="0"/>
                <a:ea typeface="Calibri" panose="020F0502020204030204" pitchFamily="34" charset="0"/>
                <a:cs typeface="Calibri" panose="020F0502020204030204" pitchFamily="34" charset="0"/>
              </a:rPr>
              <a:t>Τρέχον (ή προελαύνον) κύμα (</a:t>
            </a:r>
            <a:r>
              <a:rPr lang="en-US" sz="2000" dirty="0">
                <a:effectLst/>
                <a:latin typeface="Calibri" panose="020F0502020204030204" pitchFamily="34" charset="0"/>
                <a:ea typeface="Calibri" panose="020F0502020204030204" pitchFamily="34" charset="0"/>
                <a:cs typeface="Calibri" panose="020F0502020204030204" pitchFamily="34" charset="0"/>
              </a:rPr>
              <a:t>progressive wave</a:t>
            </a:r>
            <a:r>
              <a:rPr lang="el-GR" sz="2000" dirty="0">
                <a:effectLst/>
                <a:latin typeface="Calibri" panose="020F0502020204030204" pitchFamily="34" charset="0"/>
                <a:ea typeface="Calibri" panose="020F0502020204030204" pitchFamily="34" charset="0"/>
                <a:cs typeface="Calibri" panose="020F0502020204030204" pitchFamily="34" charset="0"/>
              </a:rPr>
              <a:t>) είναι το κύμα εκείνο που επιτρέπει τη μεταφορά  της ενέργειας προς την κατεύθυνση διάδοσής του, διατηρώντας το πλάτος του σταθερό (δεν λαμβάνεται υπόψη η εσωτερική τριβή). Βασικά, τα σωματίδια του νερού  στο τρέχον κύμα μεταφέρουν την ενέργεια της ταλάντωσής τους στη διεύθυνση διάδοσής του και η απομάκρυνση κάθε ενός από αυτά από τη θέση ισορροπίας θα λάβει όλες τις τιμές του πλάτους της ταλάντωσης (από μηδενική έως τη μέγιστη) στη διάρκεια μιας περιόδου.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600"/>
              </a:spcAft>
            </a:pPr>
            <a:r>
              <a:rPr lang="el-GR" sz="2000" dirty="0">
                <a:effectLst/>
                <a:latin typeface="Calibri" panose="020F0502020204030204" pitchFamily="34" charset="0"/>
                <a:ea typeface="Calibri" panose="020F0502020204030204" pitchFamily="34" charset="0"/>
                <a:cs typeface="Calibri" panose="020F0502020204030204" pitchFamily="34" charset="0"/>
              </a:rPr>
              <a:t>Στάσιμα κύματα είναι τα κύματα που ενώ παρουσιάζουν κατακόρυφη ταλάντωση, δεν μεταφέρουν την κίνηση (ενέργεια) κατά την οριζόντια διεύθυνση. Είναι το αποτέλεσμα της υπέρθεσης δύο ταυτόσημων κυμάτων του ίδιου πλάτους και συχνότητας που διαδίδονται προς την αντίθετη κατεύθυνση (Εικόνα 6.6).</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Το πλάτος της ταλάντωσης κάθε σημείου παραμένει σταθερό, με τα σωματίδια του νερού που αντιστοιχούν σε κόμβο να παραμένουν ακίνητα, ενώ αυτά που βρίσκονται ανάμεσα στους κόμβους και σε ίση απόσταση από αυτούς να παρουσιάζουν το μεγαλύτερο πλάτος ταλάντωσης. Τα υπόλοιπα σημεία εμφανίζουν ενδιάμεσα πλάτη ταλάντωσης, εξαρτώμενα από τις αποστάσεις τους από τους κόμβους.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3B4432E-8DE5-44A3-89E2-7E8DA9F13230}"/>
              </a:ext>
            </a:extLst>
          </p:cNvPr>
          <p:cNvPicPr>
            <a:picLocks noChangeAspect="1"/>
          </p:cNvPicPr>
          <p:nvPr/>
        </p:nvPicPr>
        <p:blipFill>
          <a:blip r:embed="rId2"/>
          <a:stretch>
            <a:fillRect/>
          </a:stretch>
        </p:blipFill>
        <p:spPr>
          <a:xfrm>
            <a:off x="2441465" y="4683265"/>
            <a:ext cx="7309070" cy="2174735"/>
          </a:xfrm>
          <a:prstGeom prst="rect">
            <a:avLst/>
          </a:prstGeom>
        </p:spPr>
      </p:pic>
    </p:spTree>
    <p:extLst>
      <p:ext uri="{BB962C8B-B14F-4D97-AF65-F5344CB8AC3E}">
        <p14:creationId xmlns:p14="http://schemas.microsoft.com/office/powerpoint/2010/main" val="80447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C70BF9-D546-455B-A198-7A9460CC2A8B}"/>
              </a:ext>
            </a:extLst>
          </p:cNvPr>
          <p:cNvSpPr txBox="1"/>
          <p:nvPr/>
        </p:nvSpPr>
        <p:spPr>
          <a:xfrm>
            <a:off x="158960" y="1266197"/>
            <a:ext cx="11068050" cy="4009239"/>
          </a:xfrm>
          <a:prstGeom prst="rect">
            <a:avLst/>
          </a:prstGeom>
          <a:noFill/>
        </p:spPr>
        <p:txBody>
          <a:bodyPr wrap="square">
            <a:spAutoFit/>
          </a:bodyPr>
          <a:lstStyle/>
          <a:p>
            <a:pPr indent="457200">
              <a:lnSpc>
                <a:spcPct val="107000"/>
              </a:lnSpc>
              <a:spcAft>
                <a:spcPts val="800"/>
              </a:spcAft>
            </a:pPr>
            <a:r>
              <a:rPr lang="el-GR"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Ελεύθερα κύματα (</a:t>
            </a:r>
            <a:r>
              <a:rPr lang="en-US"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free waves</a:t>
            </a:r>
            <a:r>
              <a:rPr lang="el-GR"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είναι εκείνα τα κύματα τα οποία </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μπορούν να εγκαταλείψουν το χώρο γένεσής τους και να διαδοθούν, ενώ </a:t>
            </a:r>
            <a:r>
              <a:rPr lang="el-GR"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παύουν να υπάρχουν μετά από κάποιο χρονικό διάστημα αφότου σταματά το αίτιο που τα δημιούργησε (π.χ. τα </a:t>
            </a:r>
            <a:r>
              <a:rPr lang="el-GR" sz="1800" dirty="0" err="1">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ανεμογενή</a:t>
            </a:r>
            <a:r>
              <a:rPr lang="el-GR"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κύματα). </a:t>
            </a:r>
          </a:p>
          <a:p>
            <a:pPr indent="457200">
              <a:lnSpc>
                <a:spcPct val="107000"/>
              </a:lnSpc>
              <a:spcAft>
                <a:spcPts val="800"/>
              </a:spcAft>
            </a:pPr>
            <a:endParaRPr lang="el-GR"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endParaRPr>
          </a:p>
          <a:p>
            <a:pPr indent="457200">
              <a:lnSpc>
                <a:spcPct val="107000"/>
              </a:lnSpc>
              <a:spcAft>
                <a:spcPts val="800"/>
              </a:spcAft>
            </a:pPr>
            <a:r>
              <a:rPr lang="el-GR"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Παγιδευμένα (</a:t>
            </a:r>
            <a:r>
              <a:rPr lang="en-US"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trapped</a:t>
            </a:r>
            <a:r>
              <a:rPr lang="el-GR" sz="2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κύματα  </a:t>
            </a:r>
            <a:r>
              <a:rPr lang="el-GR"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είναι αυτά των οποίων η διάδοση περιορίζεται σε μια συγκεκριμένη περιοχή του μέσου διάδοσης (</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π.χ. παγιδευμένα κοντά στην ακτή λόγω διάθλασης), ενώ τα </a:t>
            </a:r>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εξαναγκασμένα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forced</a:t>
            </a:r>
            <a:r>
              <a:rPr lang="el-G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είναι αυτά των οποίων η ταλάντωση συνεχίζει να συντηρείται από άλλο αίτιο από αυτά που αρχικά τα προκάλεσε (το δευτερογενές αίτιο συνεχίζει να προσφέρει ενέργεια ώστε να διατηρηθεί η ταλάντωση, όπως στη περίπτωση της περιόδου αδράνειας). </a:t>
            </a:r>
            <a:r>
              <a:rPr lang="el-GR"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Πολλές φορές η ύπαρξή τους συνδυάζεται με την παρουσία είτε ενός φυσικού ορίου (π.χ. της ακτογραμμής) είτε ενός δυναμικού ορίου (π.χ. ο ισημερινός), ενώ χαρακτηρίζονται γενικά από περιόδους της τάξης από μερικές ώρες έως και μερικές ημέρες.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EEC302-A5A7-46D1-B323-0EFAA730DCB8}"/>
                  </a:ext>
                </a:extLst>
              </p:cNvPr>
              <p:cNvSpPr txBox="1"/>
              <p:nvPr/>
            </p:nvSpPr>
            <p:spPr>
              <a:xfrm>
                <a:off x="3652405" y="5063517"/>
                <a:ext cx="2443595" cy="528286"/>
              </a:xfrm>
              <a:prstGeom prst="rect">
                <a:avLst/>
              </a:prstGeom>
              <a:noFill/>
            </p:spPr>
            <p:txBody>
              <a:bodyPr wrap="square">
                <a:spAutoFit/>
              </a:bodyPr>
              <a:lstStyle/>
              <a:p>
                <a14:m>
                  <m:oMath xmlns:m="http://schemas.openxmlformats.org/officeDocument/2006/math">
                    <m:sSub>
                      <m:sSubPr>
                        <m:ctrlPr>
                          <a:rPr lang="en-US" b="1" i="1" smtClean="0">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l-GR" sz="1800" b="1" i="1">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t>𝑻</m:t>
                        </m:r>
                      </m:e>
                      <m:sub>
                        <m:r>
                          <a:rPr lang="el-GR" sz="1800" b="1" i="1">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t>𝒊</m:t>
                        </m:r>
                      </m:sub>
                    </m:sSub>
                    <m:r>
                      <a:rPr lang="el-GR" sz="1800" b="1" i="1">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US" b="1" i="1">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l-GR" sz="1800" b="1" i="1">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t>𝟏𝟐</m:t>
                        </m:r>
                      </m:num>
                      <m:den>
                        <m:r>
                          <a:rPr lang="en-US" sz="1800" b="1" i="1">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t>𝒔𝒊𝒏</m:t>
                        </m:r>
                        <m:r>
                          <a:rPr lang="el-GR" sz="1800" b="1" i="1">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t>(</m:t>
                        </m:r>
                        <m:r>
                          <a:rPr lang="el-GR" sz="1800" b="1" i="1">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t>𝝋</m:t>
                        </m:r>
                        <m:r>
                          <a:rPr lang="el-GR" sz="1800" b="1" i="1">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t>)</m:t>
                        </m:r>
                      </m:den>
                    </m:f>
                    <m:r>
                      <a:rPr lang="el-GR" sz="1800" b="1" i="1">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800" b="1" i="1">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t>𝒉𝒐𝒖𝒓𝒔</m:t>
                    </m:r>
                    <m:r>
                      <a:rPr lang="el-GR" sz="1800" b="1" i="1">
                        <a:solidFill>
                          <a:srgbClr val="111111"/>
                        </a:solidFill>
                        <a:effectLst/>
                        <a:latin typeface="Cambria Math" panose="02040503050406030204" pitchFamily="18" charset="0"/>
                        <a:ea typeface="Times New Roman" panose="02020603050405020304" pitchFamily="18" charset="0"/>
                        <a:cs typeface="Calibri" panose="020F0502020204030204" pitchFamily="34" charset="0"/>
                      </a:rPr>
                      <m:t>)</m:t>
                    </m:r>
                  </m:oMath>
                </a14:m>
                <a:r>
                  <a:rPr lang="el-GR" sz="1800" b="1" i="1" dirty="0">
                    <a:solidFill>
                      <a:srgbClr val="111111"/>
                    </a:solidFill>
                    <a:effectLst/>
                    <a:latin typeface="Calibri" panose="020F0502020204030204" pitchFamily="34" charset="0"/>
                    <a:ea typeface="Times New Roman" panose="02020603050405020304" pitchFamily="18" charset="0"/>
                  </a:rPr>
                  <a:t> </a:t>
                </a:r>
                <a:endParaRPr lang="en-US" dirty="0"/>
              </a:p>
            </p:txBody>
          </p:sp>
        </mc:Choice>
        <mc:Fallback xmlns="">
          <p:sp>
            <p:nvSpPr>
              <p:cNvPr id="7" name="TextBox 6">
                <a:extLst>
                  <a:ext uri="{FF2B5EF4-FFF2-40B4-BE49-F238E27FC236}">
                    <a16:creationId xmlns:a16="http://schemas.microsoft.com/office/drawing/2014/main" id="{78EEC302-A5A7-46D1-B323-0EFAA730DCB8}"/>
                  </a:ext>
                </a:extLst>
              </p:cNvPr>
              <p:cNvSpPr txBox="1">
                <a:spLocks noRot="1" noChangeAspect="1" noMove="1" noResize="1" noEditPoints="1" noAdjustHandles="1" noChangeArrowheads="1" noChangeShapeType="1" noTextEdit="1"/>
              </p:cNvSpPr>
              <p:nvPr/>
            </p:nvSpPr>
            <p:spPr>
              <a:xfrm>
                <a:off x="3652405" y="5063517"/>
                <a:ext cx="2443595" cy="528286"/>
              </a:xfrm>
              <a:prstGeom prst="rect">
                <a:avLst/>
              </a:prstGeom>
              <a:blipFill>
                <a:blip r:embed="rId2"/>
                <a:stretch>
                  <a:fillRect b="-697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98C87F6-73B6-4979-92E9-E37B817A03FB}"/>
              </a:ext>
            </a:extLst>
          </p:cNvPr>
          <p:cNvSpPr txBox="1"/>
          <p:nvPr/>
        </p:nvSpPr>
        <p:spPr>
          <a:xfrm>
            <a:off x="289858" y="269627"/>
            <a:ext cx="11068051" cy="438582"/>
          </a:xfrm>
          <a:prstGeom prst="rect">
            <a:avLst/>
          </a:prstGeom>
          <a:noFill/>
        </p:spPr>
        <p:txBody>
          <a:bodyPr wrap="square">
            <a:spAutoFit/>
          </a:bodyPr>
          <a:lstStyle/>
          <a:p>
            <a:pPr>
              <a:lnSpc>
                <a:spcPct val="107000"/>
              </a:lnSpc>
              <a:spcAft>
                <a:spcPts val="800"/>
              </a:spcAft>
            </a:pPr>
            <a:r>
              <a:rPr lang="el-GR" sz="20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4</a:t>
            </a:r>
            <a:r>
              <a:rPr lang="el-GR" sz="22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Ελεύθερα – Παγιδευμένα &amp; Εξαναγκασμένα</a:t>
            </a:r>
            <a:r>
              <a:rPr lang="el-GR" sz="20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7539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14E0A-1560-4431-B2C4-950964E0378A}"/>
              </a:ext>
            </a:extLst>
          </p:cNvPr>
          <p:cNvSpPr txBox="1"/>
          <p:nvPr/>
        </p:nvSpPr>
        <p:spPr>
          <a:xfrm>
            <a:off x="5266377" y="811617"/>
            <a:ext cx="4355604" cy="5665654"/>
          </a:xfrm>
          <a:prstGeom prst="rect">
            <a:avLst/>
          </a:prstGeom>
          <a:noFill/>
        </p:spPr>
        <p:txBody>
          <a:bodyPr wrap="square">
            <a:spAutoFit/>
          </a:bodyPr>
          <a:lstStyle/>
          <a:p>
            <a:pPr algn="just">
              <a:spcAft>
                <a:spcPts val="500"/>
              </a:spcAft>
            </a:pPr>
            <a:r>
              <a:rPr lang="el-GR" sz="2000" b="1" i="0" u="none" strike="noStrike" baseline="0" dirty="0">
                <a:solidFill>
                  <a:srgbClr val="8A232D"/>
                </a:solidFill>
                <a:latin typeface="Calibri" panose="020F0502020204030204" pitchFamily="34" charset="0"/>
              </a:rPr>
              <a:t>(</a:t>
            </a:r>
            <a:r>
              <a:rPr lang="el-GR" sz="2200" b="1" i="0" u="none" strike="noStrike" baseline="0" dirty="0">
                <a:solidFill>
                  <a:srgbClr val="8A232D"/>
                </a:solidFill>
                <a:latin typeface="Calibri" panose="020F0502020204030204" pitchFamily="34" charset="0"/>
              </a:rPr>
              <a:t>1) </a:t>
            </a:r>
            <a:r>
              <a:rPr lang="el-GR" sz="2200" b="0" i="0" u="none" strike="noStrike" baseline="0" dirty="0">
                <a:solidFill>
                  <a:srgbClr val="211D1E"/>
                </a:solidFill>
                <a:latin typeface="Calibri" panose="020F0502020204030204" pitchFamily="34" charset="0"/>
              </a:rPr>
              <a:t>τριχοειδή</a:t>
            </a:r>
          </a:p>
          <a:p>
            <a:pPr algn="just">
              <a:spcAft>
                <a:spcPts val="500"/>
              </a:spcAft>
            </a:pPr>
            <a:r>
              <a:rPr lang="el-GR" sz="2200" b="1" i="0" u="none" strike="noStrike" baseline="0" dirty="0">
                <a:solidFill>
                  <a:srgbClr val="8A232D"/>
                </a:solidFill>
                <a:latin typeface="Calibri" panose="020F0502020204030204" pitchFamily="34" charset="0"/>
              </a:rPr>
              <a:t>(2) </a:t>
            </a:r>
            <a:r>
              <a:rPr lang="el-GR" sz="2200" b="0" i="0" u="none" strike="noStrike" baseline="0" dirty="0" err="1">
                <a:solidFill>
                  <a:srgbClr val="211D1E"/>
                </a:solidFill>
                <a:latin typeface="Calibri" panose="020F0502020204030204" pitchFamily="34" charset="0"/>
              </a:rPr>
              <a:t>ανεμογενή</a:t>
            </a:r>
            <a:r>
              <a:rPr lang="el-GR" sz="2200" b="0" i="0" u="none" strike="noStrike" baseline="0" dirty="0">
                <a:solidFill>
                  <a:srgbClr val="211D1E"/>
                </a:solidFill>
                <a:latin typeface="Calibri" panose="020F0502020204030204" pitchFamily="34" charset="0"/>
              </a:rPr>
              <a:t> (βαρύτητας)</a:t>
            </a:r>
          </a:p>
          <a:p>
            <a:pPr algn="just">
              <a:spcAft>
                <a:spcPts val="500"/>
              </a:spcAft>
            </a:pPr>
            <a:r>
              <a:rPr lang="el-GR" sz="2200" b="1" i="0" u="none" strike="noStrike" baseline="0" dirty="0">
                <a:solidFill>
                  <a:srgbClr val="8A232D"/>
                </a:solidFill>
                <a:latin typeface="Calibri" panose="020F0502020204030204" pitchFamily="34" charset="0"/>
              </a:rPr>
              <a:t>(3) </a:t>
            </a:r>
            <a:r>
              <a:rPr lang="el-GR" sz="2200" b="0" i="0" u="none" strike="noStrike" baseline="0" dirty="0" err="1">
                <a:solidFill>
                  <a:srgbClr val="211D1E"/>
                </a:solidFill>
                <a:latin typeface="Calibri" panose="020F0502020204030204" pitchFamily="34" charset="0"/>
              </a:rPr>
              <a:t>ρεστίας</a:t>
            </a:r>
            <a:r>
              <a:rPr lang="el-GR" sz="2200" b="0" i="0" u="none" strike="noStrike" baseline="0" dirty="0">
                <a:solidFill>
                  <a:srgbClr val="211D1E"/>
                </a:solidFill>
                <a:latin typeface="Calibri" panose="020F0502020204030204" pitchFamily="34" charset="0"/>
              </a:rPr>
              <a:t> (ή </a:t>
            </a:r>
            <a:r>
              <a:rPr lang="el-GR" sz="2200" b="0" i="0" u="none" strike="noStrike" baseline="0" dirty="0" err="1">
                <a:solidFill>
                  <a:srgbClr val="211D1E"/>
                </a:solidFill>
                <a:latin typeface="Calibri" panose="020F0502020204030204" pitchFamily="34" charset="0"/>
              </a:rPr>
              <a:t>αποθαλασσιάς</a:t>
            </a:r>
            <a:r>
              <a:rPr lang="el-GR" sz="2200" b="0" i="0" u="none" strike="noStrike" baseline="0" dirty="0">
                <a:solidFill>
                  <a:srgbClr val="211D1E"/>
                </a:solidFill>
                <a:latin typeface="Calibri" panose="020F0502020204030204" pitchFamily="34" charset="0"/>
              </a:rPr>
              <a:t>) </a:t>
            </a:r>
          </a:p>
          <a:p>
            <a:pPr algn="just">
              <a:spcAft>
                <a:spcPts val="500"/>
              </a:spcAft>
            </a:pPr>
            <a:r>
              <a:rPr lang="el-GR" sz="2200" b="1" i="0" u="none" strike="noStrike" baseline="0" dirty="0">
                <a:solidFill>
                  <a:srgbClr val="8A232D"/>
                </a:solidFill>
                <a:latin typeface="Calibri" panose="020F0502020204030204" pitchFamily="34" charset="0"/>
              </a:rPr>
              <a:t>(4) </a:t>
            </a:r>
            <a:r>
              <a:rPr lang="el-GR" sz="2200" b="0" i="0" u="none" strike="noStrike" baseline="0" dirty="0" err="1">
                <a:solidFill>
                  <a:srgbClr val="211D1E"/>
                </a:solidFill>
                <a:latin typeface="Calibri" panose="020F0502020204030204" pitchFamily="34" charset="0"/>
              </a:rPr>
              <a:t>κυματανάπαλσης</a:t>
            </a:r>
            <a:r>
              <a:rPr lang="el-GR" sz="2200" b="0" i="0" u="none" strike="noStrike" baseline="0" dirty="0">
                <a:solidFill>
                  <a:srgbClr val="211D1E"/>
                </a:solidFill>
                <a:latin typeface="Calibri" panose="020F0502020204030204" pitchFamily="34" charset="0"/>
              </a:rPr>
              <a:t> </a:t>
            </a:r>
          </a:p>
          <a:p>
            <a:pPr algn="just">
              <a:spcAft>
                <a:spcPts val="500"/>
              </a:spcAft>
            </a:pPr>
            <a:r>
              <a:rPr lang="el-GR" sz="2200" b="1" i="0" u="none" strike="noStrike" baseline="0" dirty="0">
                <a:solidFill>
                  <a:srgbClr val="8A232D"/>
                </a:solidFill>
                <a:latin typeface="Calibri" panose="020F0502020204030204" pitchFamily="34" charset="0"/>
              </a:rPr>
              <a:t>(5) </a:t>
            </a:r>
            <a:r>
              <a:rPr lang="el-GR" sz="2200" b="0" i="0" u="none" strike="noStrike" baseline="0" dirty="0" err="1">
                <a:solidFill>
                  <a:srgbClr val="211D1E"/>
                </a:solidFill>
                <a:latin typeface="Calibri" panose="020F0502020204030204" pitchFamily="34" charset="0"/>
              </a:rPr>
              <a:t>υποβαρυτικά</a:t>
            </a:r>
            <a:endParaRPr lang="el-GR" sz="2200" b="0" i="0" u="none" strike="noStrike" baseline="0" dirty="0">
              <a:solidFill>
                <a:srgbClr val="211D1E"/>
              </a:solidFill>
              <a:latin typeface="Calibri" panose="020F0502020204030204" pitchFamily="34" charset="0"/>
            </a:endParaRPr>
          </a:p>
          <a:p>
            <a:pPr algn="just">
              <a:spcAft>
                <a:spcPts val="500"/>
              </a:spcAft>
            </a:pPr>
            <a:r>
              <a:rPr lang="en-US" sz="2200" b="1" i="0" u="none" strike="noStrike" baseline="0" dirty="0">
                <a:solidFill>
                  <a:srgbClr val="8A232D"/>
                </a:solidFill>
                <a:latin typeface="Calibri" panose="020F0502020204030204" pitchFamily="34" charset="0"/>
              </a:rPr>
              <a:t>(6) </a:t>
            </a:r>
            <a:r>
              <a:rPr lang="en-US" sz="2200" b="0" i="0" u="none" strike="noStrike" baseline="0" dirty="0">
                <a:solidFill>
                  <a:srgbClr val="211D1E"/>
                </a:solidFill>
                <a:latin typeface="Calibri" panose="020F0502020204030204" pitchFamily="34" charset="0"/>
              </a:rPr>
              <a:t>Rossby </a:t>
            </a:r>
          </a:p>
          <a:p>
            <a:pPr algn="just">
              <a:spcAft>
                <a:spcPts val="500"/>
              </a:spcAft>
            </a:pPr>
            <a:r>
              <a:rPr lang="en-US" sz="2200" b="1" i="0" u="none" strike="noStrike" baseline="0" dirty="0">
                <a:solidFill>
                  <a:srgbClr val="8A232D"/>
                </a:solidFill>
                <a:latin typeface="Calibri" panose="020F0502020204030204" pitchFamily="34" charset="0"/>
              </a:rPr>
              <a:t>(7) </a:t>
            </a:r>
            <a:r>
              <a:rPr lang="en-US" sz="2200" b="0" i="0" u="none" strike="noStrike" baseline="0" dirty="0">
                <a:solidFill>
                  <a:srgbClr val="211D1E"/>
                </a:solidFill>
                <a:latin typeface="Calibri" panose="020F0502020204030204" pitchFamily="34" charset="0"/>
              </a:rPr>
              <a:t>Kelvin </a:t>
            </a:r>
          </a:p>
          <a:p>
            <a:pPr algn="just">
              <a:spcAft>
                <a:spcPts val="500"/>
              </a:spcAft>
            </a:pPr>
            <a:r>
              <a:rPr lang="en-US" sz="2200" b="1" i="0" u="none" strike="noStrike" baseline="0" dirty="0">
                <a:solidFill>
                  <a:srgbClr val="8A232D"/>
                </a:solidFill>
                <a:latin typeface="Calibri" panose="020F0502020204030204" pitchFamily="34" charset="0"/>
              </a:rPr>
              <a:t>(8) </a:t>
            </a:r>
            <a:r>
              <a:rPr lang="en-US" sz="2200" b="0" i="0" u="none" strike="noStrike" baseline="0" dirty="0">
                <a:solidFill>
                  <a:srgbClr val="211D1E"/>
                </a:solidFill>
                <a:latin typeface="Calibri" panose="020F0502020204030204" pitchFamily="34" charset="0"/>
              </a:rPr>
              <a:t>edge (</a:t>
            </a:r>
            <a:r>
              <a:rPr lang="el-GR" sz="2200" b="0" i="0" u="none" strike="noStrike" baseline="0" dirty="0">
                <a:solidFill>
                  <a:srgbClr val="211D1E"/>
                </a:solidFill>
                <a:latin typeface="Calibri" panose="020F0502020204030204" pitchFamily="34" charset="0"/>
              </a:rPr>
              <a:t>άκρης)</a:t>
            </a:r>
          </a:p>
          <a:p>
            <a:pPr algn="just">
              <a:spcAft>
                <a:spcPts val="500"/>
              </a:spcAft>
            </a:pPr>
            <a:r>
              <a:rPr lang="el-GR" sz="2200" b="1" i="0" u="none" strike="noStrike" baseline="0" dirty="0">
                <a:solidFill>
                  <a:srgbClr val="8A232D"/>
                </a:solidFill>
                <a:latin typeface="Calibri" panose="020F0502020204030204" pitchFamily="34" charset="0"/>
              </a:rPr>
              <a:t>(9) </a:t>
            </a:r>
            <a:r>
              <a:rPr lang="el-GR" sz="2200" b="0" i="0" u="none" strike="noStrike" baseline="0" dirty="0">
                <a:solidFill>
                  <a:srgbClr val="211D1E"/>
                </a:solidFill>
                <a:latin typeface="Calibri" panose="020F0502020204030204" pitchFamily="34" charset="0"/>
              </a:rPr>
              <a:t>υφαλοκρηπίδας </a:t>
            </a:r>
          </a:p>
          <a:p>
            <a:pPr algn="just">
              <a:spcAft>
                <a:spcPts val="500"/>
              </a:spcAft>
            </a:pPr>
            <a:r>
              <a:rPr lang="el-GR" sz="2200" b="1" i="0" u="none" strike="noStrike" baseline="0" dirty="0">
                <a:solidFill>
                  <a:srgbClr val="8A232D"/>
                </a:solidFill>
                <a:latin typeface="Calibri" panose="020F0502020204030204" pitchFamily="34" charset="0"/>
              </a:rPr>
              <a:t>(10) </a:t>
            </a:r>
            <a:r>
              <a:rPr lang="el-GR" sz="2200" b="0" i="0" u="none" strike="noStrike" baseline="0" dirty="0">
                <a:solidFill>
                  <a:srgbClr val="211D1E"/>
                </a:solidFill>
                <a:latin typeface="Calibri" panose="020F0502020204030204" pitchFamily="34" charset="0"/>
              </a:rPr>
              <a:t>παλιρροιακά </a:t>
            </a:r>
          </a:p>
          <a:p>
            <a:pPr algn="just">
              <a:spcAft>
                <a:spcPts val="500"/>
              </a:spcAft>
            </a:pPr>
            <a:r>
              <a:rPr lang="el-GR" sz="2200" b="1" i="0" u="none" strike="noStrike" baseline="0" dirty="0">
                <a:solidFill>
                  <a:srgbClr val="8A232D"/>
                </a:solidFill>
                <a:latin typeface="Calibri" panose="020F0502020204030204" pitchFamily="34" charset="0"/>
              </a:rPr>
              <a:t>(11) </a:t>
            </a:r>
            <a:r>
              <a:rPr lang="el-GR" sz="2200" b="0" i="0" u="none" strike="noStrike" baseline="0" dirty="0">
                <a:solidFill>
                  <a:srgbClr val="211D1E"/>
                </a:solidFill>
                <a:latin typeface="Calibri" panose="020F0502020204030204" pitchFamily="34" charset="0"/>
              </a:rPr>
              <a:t>θυέλλης </a:t>
            </a:r>
          </a:p>
          <a:p>
            <a:pPr algn="just">
              <a:spcAft>
                <a:spcPts val="500"/>
              </a:spcAft>
            </a:pPr>
            <a:r>
              <a:rPr lang="en-US" sz="2200" b="1" i="0" u="none" strike="noStrike" baseline="0" dirty="0">
                <a:solidFill>
                  <a:srgbClr val="8A232D"/>
                </a:solidFill>
                <a:latin typeface="Calibri" panose="020F0502020204030204" pitchFamily="34" charset="0"/>
              </a:rPr>
              <a:t>(12) </a:t>
            </a:r>
            <a:r>
              <a:rPr lang="en-US" sz="2200" b="0" i="0" u="none" strike="noStrike" baseline="0" dirty="0">
                <a:solidFill>
                  <a:srgbClr val="211D1E"/>
                </a:solidFill>
                <a:latin typeface="Calibri" panose="020F0502020204030204" pitchFamily="34" charset="0"/>
              </a:rPr>
              <a:t>tsunamis</a:t>
            </a:r>
          </a:p>
          <a:p>
            <a:pPr algn="just">
              <a:spcAft>
                <a:spcPts val="500"/>
              </a:spcAft>
            </a:pPr>
            <a:r>
              <a:rPr lang="el-GR" sz="2200" b="1" i="0" u="none" strike="noStrike" baseline="0" dirty="0">
                <a:solidFill>
                  <a:srgbClr val="8A232D"/>
                </a:solidFill>
                <a:latin typeface="Calibri" panose="020F0502020204030204" pitchFamily="34" charset="0"/>
              </a:rPr>
              <a:t>(13) </a:t>
            </a:r>
            <a:r>
              <a:rPr lang="el-GR" sz="2200" b="0" i="0" u="none" strike="noStrike" baseline="0" dirty="0">
                <a:solidFill>
                  <a:srgbClr val="211D1E"/>
                </a:solidFill>
                <a:latin typeface="Calibri" panose="020F0502020204030204" pitchFamily="34" charset="0"/>
              </a:rPr>
              <a:t>γιγάντια</a:t>
            </a:r>
          </a:p>
          <a:p>
            <a:pPr algn="just">
              <a:spcAft>
                <a:spcPts val="500"/>
              </a:spcAft>
            </a:pPr>
            <a:r>
              <a:rPr lang="el-GR" sz="2200" b="1" i="0" u="none" strike="noStrike" baseline="0" dirty="0">
                <a:solidFill>
                  <a:srgbClr val="8A232D"/>
                </a:solidFill>
                <a:latin typeface="Calibri" panose="020F0502020204030204" pitchFamily="34" charset="0"/>
              </a:rPr>
              <a:t>(14) </a:t>
            </a:r>
            <a:r>
              <a:rPr lang="el-GR" sz="2200" b="0" i="0" u="none" strike="noStrike" baseline="0" dirty="0">
                <a:solidFill>
                  <a:srgbClr val="211D1E"/>
                </a:solidFill>
                <a:latin typeface="Calibri" panose="020F0502020204030204" pitchFamily="34" charset="0"/>
              </a:rPr>
              <a:t>κύματα θραύσης </a:t>
            </a:r>
            <a:endParaRPr lang="en-US" sz="2200" dirty="0"/>
          </a:p>
        </p:txBody>
      </p:sp>
      <p:sp>
        <p:nvSpPr>
          <p:cNvPr id="6" name="TextBox 5">
            <a:extLst>
              <a:ext uri="{FF2B5EF4-FFF2-40B4-BE49-F238E27FC236}">
                <a16:creationId xmlns:a16="http://schemas.microsoft.com/office/drawing/2014/main" id="{4F5921B7-22BF-4646-B2AC-7DF42F943C6E}"/>
              </a:ext>
            </a:extLst>
          </p:cNvPr>
          <p:cNvSpPr txBox="1"/>
          <p:nvPr/>
        </p:nvSpPr>
        <p:spPr>
          <a:xfrm>
            <a:off x="1489282" y="1001623"/>
            <a:ext cx="2722499" cy="1362937"/>
          </a:xfrm>
          <a:prstGeom prst="rect">
            <a:avLst/>
          </a:prstGeom>
          <a:noFill/>
        </p:spPr>
        <p:txBody>
          <a:bodyPr wrap="square">
            <a:spAutoFit/>
          </a:bodyPr>
          <a:lstStyle/>
          <a:p>
            <a:pPr algn="just">
              <a:lnSpc>
                <a:spcPct val="107000"/>
              </a:lnSpc>
              <a:spcAft>
                <a:spcPts val="800"/>
              </a:spcAft>
            </a:pPr>
            <a:r>
              <a:rPr lang="el-GR"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Είδη </a:t>
            </a:r>
          </a:p>
          <a:p>
            <a:pPr algn="just">
              <a:lnSpc>
                <a:spcPct val="107000"/>
              </a:lnSpc>
              <a:spcAft>
                <a:spcPts val="800"/>
              </a:spcAft>
            </a:pPr>
            <a:r>
              <a:rPr lang="el-GR"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θαλασσίων κυμάτων</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76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0973A9-ABC2-41F0-9D5C-8183C0BCDA38}"/>
              </a:ext>
            </a:extLst>
          </p:cNvPr>
          <p:cNvSpPr txBox="1"/>
          <p:nvPr/>
        </p:nvSpPr>
        <p:spPr>
          <a:xfrm>
            <a:off x="1184086" y="1025054"/>
            <a:ext cx="5832648" cy="430887"/>
          </a:xfrm>
          <a:prstGeom prst="rect">
            <a:avLst/>
          </a:prstGeom>
          <a:noFill/>
        </p:spPr>
        <p:txBody>
          <a:bodyPr wrap="square">
            <a:spAutoFit/>
          </a:bodyPr>
          <a:lstStyle/>
          <a:p>
            <a:r>
              <a:rPr lang="el-GR" sz="2200" b="1" dirty="0">
                <a:solidFill>
                  <a:srgbClr val="415080"/>
                </a:solidFill>
                <a:latin typeface="Trebuchet MS" panose="020B0603020202020204" pitchFamily="34" charset="0"/>
              </a:rPr>
              <a:t>Τριχοειδή (</a:t>
            </a:r>
            <a:r>
              <a:rPr lang="en-US" sz="2200" b="1" dirty="0">
                <a:solidFill>
                  <a:srgbClr val="415080"/>
                </a:solidFill>
                <a:latin typeface="Trebuchet MS" panose="020B0603020202020204" pitchFamily="34" charset="0"/>
              </a:rPr>
              <a:t>capillary waves)</a:t>
            </a:r>
            <a:r>
              <a:rPr lang="el-GR" sz="2200" b="1" dirty="0">
                <a:solidFill>
                  <a:srgbClr val="415080"/>
                </a:solidFill>
                <a:latin typeface="Trebuchet MS" panose="020B0603020202020204" pitchFamily="34" charset="0"/>
              </a:rPr>
              <a:t> </a:t>
            </a:r>
            <a:endParaRPr lang="en-US" sz="2200" b="1" dirty="0"/>
          </a:p>
        </p:txBody>
      </p:sp>
      <p:sp>
        <p:nvSpPr>
          <p:cNvPr id="4" name="TextBox 3">
            <a:extLst>
              <a:ext uri="{FF2B5EF4-FFF2-40B4-BE49-F238E27FC236}">
                <a16:creationId xmlns:a16="http://schemas.microsoft.com/office/drawing/2014/main" id="{3F519943-CB67-471F-87C0-326CEB2904EF}"/>
              </a:ext>
            </a:extLst>
          </p:cNvPr>
          <p:cNvSpPr txBox="1"/>
          <p:nvPr/>
        </p:nvSpPr>
        <p:spPr>
          <a:xfrm>
            <a:off x="1184086" y="1777996"/>
            <a:ext cx="9456205" cy="2053639"/>
          </a:xfrm>
          <a:prstGeom prst="rect">
            <a:avLst/>
          </a:prstGeom>
          <a:noFill/>
        </p:spPr>
        <p:txBody>
          <a:bodyPr wrap="square">
            <a:spAutoFit/>
          </a:bodyPr>
          <a:lstStyle/>
          <a:p>
            <a:pPr>
              <a:lnSpc>
                <a:spcPct val="107000"/>
              </a:lnSpc>
              <a:spcAft>
                <a:spcPts val="800"/>
              </a:spcAft>
            </a:pPr>
            <a:r>
              <a:rPr lang="el-GR"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Τα τριχοειδή κύματα (</a:t>
            </a:r>
            <a:r>
              <a:rPr lang="en-US" sz="2000" i="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Capillary waves</a:t>
            </a:r>
            <a:r>
              <a:rPr lang="el-GR" sz="2000" i="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έχουν τυπικά μήκη κύματος &lt;1,5 cm και περιόδους &lt; 0,1 </a:t>
            </a:r>
            <a:r>
              <a:rPr lang="en-US"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s</a:t>
            </a:r>
            <a:r>
              <a:rPr lang="el-GR"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Οφείλονται πρωτογενώς στην επιφανειακή τάση που ασκεί ο άνεμος στην θαλάσσια επιφάνεια, ενώ η δύναμη αποκατάστασης τους οφείλεται στις δυνάμεις συνοχής των μορίων του νερού. Προκαλούνται από ήπιους ανέμους ταχύτητας 3-4 </a:t>
            </a:r>
            <a:r>
              <a:rPr lang="en-US"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m</a:t>
            </a:r>
            <a:r>
              <a:rPr lang="el-GR"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s </a:t>
            </a:r>
            <a:r>
              <a:rPr lang="el-GR"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(στα 10 </a:t>
            </a:r>
            <a:r>
              <a:rPr lang="en-US"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m</a:t>
            </a:r>
            <a:r>
              <a:rPr lang="el-GR" sz="20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πάνω από την επιφάνεια του νερού). Συνήθως είναι τα πρώτα μικρά κύματα που δημιουργούνται κατά τη  έναρξη πνοής του ανέμου.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80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BCE8EC-2AFB-4E1C-A0B0-DB7B2763D3B9}"/>
              </a:ext>
            </a:extLst>
          </p:cNvPr>
          <p:cNvSpPr txBox="1"/>
          <p:nvPr/>
        </p:nvSpPr>
        <p:spPr>
          <a:xfrm>
            <a:off x="599356" y="539350"/>
            <a:ext cx="4572000" cy="430887"/>
          </a:xfrm>
          <a:prstGeom prst="rect">
            <a:avLst/>
          </a:prstGeom>
          <a:noFill/>
        </p:spPr>
        <p:txBody>
          <a:bodyPr wrap="square">
            <a:spAutoFit/>
          </a:bodyPr>
          <a:lstStyle/>
          <a:p>
            <a:r>
              <a:rPr lang="el-GR" sz="2200" b="1" i="1" dirty="0" err="1">
                <a:solidFill>
                  <a:srgbClr val="415080"/>
                </a:solidFill>
              </a:rPr>
              <a:t>Ανεμογενή</a:t>
            </a:r>
            <a:r>
              <a:rPr lang="el-GR" sz="2200" b="1" i="1" dirty="0">
                <a:solidFill>
                  <a:srgbClr val="415080"/>
                </a:solidFill>
              </a:rPr>
              <a:t> Κύματα</a:t>
            </a:r>
            <a:endParaRPr lang="en-US" sz="2200" b="1" i="1" dirty="0"/>
          </a:p>
        </p:txBody>
      </p:sp>
      <p:pic>
        <p:nvPicPr>
          <p:cNvPr id="4" name="Picture 3">
            <a:extLst>
              <a:ext uri="{FF2B5EF4-FFF2-40B4-BE49-F238E27FC236}">
                <a16:creationId xmlns:a16="http://schemas.microsoft.com/office/drawing/2014/main" id="{8E86B0C1-BEF9-44F8-B473-62C8CAC3DA38}"/>
              </a:ext>
            </a:extLst>
          </p:cNvPr>
          <p:cNvPicPr>
            <a:picLocks noChangeAspect="1"/>
          </p:cNvPicPr>
          <p:nvPr/>
        </p:nvPicPr>
        <p:blipFill>
          <a:blip r:embed="rId2"/>
          <a:stretch>
            <a:fillRect/>
          </a:stretch>
        </p:blipFill>
        <p:spPr>
          <a:xfrm>
            <a:off x="320723" y="1304764"/>
            <a:ext cx="5775277" cy="218108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6D6EEA7-2EEA-40AB-A5C5-27741210323F}"/>
                  </a:ext>
                </a:extLst>
              </p:cNvPr>
              <p:cNvSpPr txBox="1"/>
              <p:nvPr/>
            </p:nvSpPr>
            <p:spPr>
              <a:xfrm>
                <a:off x="320722" y="3789602"/>
                <a:ext cx="5775277" cy="2097562"/>
              </a:xfrm>
              <a:prstGeom prst="rect">
                <a:avLst/>
              </a:prstGeom>
              <a:noFill/>
            </p:spPr>
            <p:txBody>
              <a:bodyPr wrap="square">
                <a:spAutoFit/>
              </a:bodyPr>
              <a:lstStyle/>
              <a:p>
                <a:pPr algn="just">
                  <a:lnSpc>
                    <a:spcPct val="107000"/>
                  </a:lnSpc>
                  <a:spcAft>
                    <a:spcPts val="800"/>
                  </a:spcAft>
                </a:pP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Η τάση που ασκεί ο αέρας στην επιφάνεια του νερού είναι ανάλογη του τετράγωνου της ταχύτητάς του:</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indent="457200" algn="r">
                  <a:lnSpc>
                    <a:spcPct val="107000"/>
                  </a:lnSpc>
                  <a:spcAft>
                    <a:spcPts val="800"/>
                  </a:spcAft>
                </a:pPr>
                <a:r>
                  <a:rPr lang="el-GR" dirty="0">
                    <a:solidFill>
                      <a:schemeClr val="tx1"/>
                    </a:solidFill>
                    <a:ea typeface="Calibri" panose="020F0502020204030204" pitchFamily="34" charset="0"/>
                    <a:cs typeface="Calibri" panose="020F0502020204030204" pitchFamily="34" charset="0"/>
                  </a:rPr>
                  <a:t>                                </a:t>
                </a:r>
                <a14:m>
                  <m:oMath xmlns:m="http://schemas.openxmlformats.org/officeDocument/2006/math">
                    <m:sSub>
                      <m:sSubPr>
                        <m:ctrlPr>
                          <a:rPr lang="en-US"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a:solidFill>
                              <a:schemeClr val="tx1"/>
                            </a:solidFill>
                            <a:latin typeface="Cambria Math" panose="02040503050406030204" pitchFamily="18" charset="0"/>
                            <a:ea typeface="Calibri" panose="020F0502020204030204" pitchFamily="34" charset="0"/>
                            <a:cs typeface="Calibri" panose="020F0502020204030204" pitchFamily="34" charset="0"/>
                          </a:rPr>
                          <m:t>τ</m:t>
                        </m:r>
                      </m:e>
                      <m:sub>
                        <m:r>
                          <m:rPr>
                            <m:sty m:val="p"/>
                          </m:rPr>
                          <a:rPr lang="el-GR">
                            <a:solidFill>
                              <a:schemeClr val="tx1"/>
                            </a:solidFill>
                            <a:latin typeface="Cambria Math" panose="02040503050406030204" pitchFamily="18" charset="0"/>
                            <a:ea typeface="Calibri" panose="020F0502020204030204" pitchFamily="34" charset="0"/>
                            <a:cs typeface="Calibri" panose="020F0502020204030204" pitchFamily="34" charset="0"/>
                          </a:rPr>
                          <m:t>α</m:t>
                        </m:r>
                      </m:sub>
                    </m:sSub>
                    <m:r>
                      <a:rPr lang="el-GR">
                        <a:solidFill>
                          <a:schemeClr val="tx1"/>
                        </a:solidFill>
                        <a:latin typeface="Cambria Math" panose="02040503050406030204" pitchFamily="18" charset="0"/>
                        <a:ea typeface="Calibri" panose="020F0502020204030204" pitchFamily="34" charset="0"/>
                        <a:cs typeface="Calibri" panose="020F0502020204030204" pitchFamily="34" charset="0"/>
                      </a:rPr>
                      <m:t>=</m:t>
                    </m:r>
                    <m:sSub>
                      <m:sSubPr>
                        <m:ctrlPr>
                          <a:rPr lang="en-US"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sSub>
                          <m:sSubPr>
                            <m:ctrlPr>
                              <a:rPr lang="en-US"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l-GR" i="1">
                                <a:solidFill>
                                  <a:schemeClr val="tx1"/>
                                </a:solidFill>
                                <a:latin typeface="Cambria Math" panose="02040503050406030204" pitchFamily="18" charset="0"/>
                                <a:ea typeface="Calibri" panose="020F0502020204030204" pitchFamily="34" charset="0"/>
                                <a:cs typeface="Calibri" panose="020F0502020204030204" pitchFamily="34" charset="0"/>
                              </a:rPr>
                              <m:t>𝜌</m:t>
                            </m:r>
                          </m:e>
                          <m:sub>
                            <m:r>
                              <a:rPr lang="el-GR" i="1">
                                <a:solidFill>
                                  <a:schemeClr val="tx1"/>
                                </a:solidFill>
                                <a:latin typeface="Cambria Math" panose="02040503050406030204" pitchFamily="18" charset="0"/>
                                <a:ea typeface="Calibri" panose="020F0502020204030204" pitchFamily="34" charset="0"/>
                                <a:cs typeface="Calibri" panose="020F0502020204030204" pitchFamily="34" charset="0"/>
                              </a:rPr>
                              <m:t>𝛼</m:t>
                            </m:r>
                          </m:sub>
                        </m:sSub>
                        <m:sSub>
                          <m:sSubPr>
                            <m:ctrlPr>
                              <a:rPr lang="en-US"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l-GR" i="1">
                                <a:solidFill>
                                  <a:schemeClr val="tx1"/>
                                </a:solidFill>
                                <a:latin typeface="Cambria Math" panose="02040503050406030204" pitchFamily="18" charset="0"/>
                                <a:ea typeface="Calibri" panose="020F0502020204030204" pitchFamily="34" charset="0"/>
                                <a:cs typeface="Calibri" panose="020F0502020204030204" pitchFamily="34" charset="0"/>
                              </a:rPr>
                              <m:t>·</m:t>
                            </m:r>
                            <m:r>
                              <a:rPr lang="en-US" i="1">
                                <a:solidFill>
                                  <a:schemeClr val="tx1"/>
                                </a:solidFill>
                                <a:latin typeface="Cambria Math" panose="02040503050406030204" pitchFamily="18" charset="0"/>
                                <a:ea typeface="Calibri" panose="020F0502020204030204" pitchFamily="34" charset="0"/>
                                <a:cs typeface="Calibri" panose="020F0502020204030204" pitchFamily="34" charset="0"/>
                              </a:rPr>
                              <m:t>𝐶</m:t>
                            </m:r>
                          </m:e>
                          <m:sub>
                            <m:r>
                              <a:rPr lang="el-GR" i="1">
                                <a:solidFill>
                                  <a:schemeClr val="tx1"/>
                                </a:solidFill>
                                <a:latin typeface="Cambria Math" panose="02040503050406030204" pitchFamily="18" charset="0"/>
                                <a:ea typeface="Calibri" panose="020F0502020204030204" pitchFamily="34" charset="0"/>
                                <a:cs typeface="Calibri" panose="020F0502020204030204" pitchFamily="34" charset="0"/>
                              </a:rPr>
                              <m:t>𝐷</m:t>
                            </m:r>
                          </m:sub>
                        </m:sSub>
                        <m:sSubSup>
                          <m:sSubSupPr>
                            <m:ctrlPr>
                              <a:rPr lang="en-US"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SupPr>
                          <m:e>
                            <m:r>
                              <a:rPr lang="el-GR" i="1">
                                <a:solidFill>
                                  <a:schemeClr val="tx1"/>
                                </a:solidFill>
                                <a:latin typeface="Cambria Math" panose="02040503050406030204" pitchFamily="18" charset="0"/>
                                <a:ea typeface="Calibri" panose="020F0502020204030204" pitchFamily="34" charset="0"/>
                                <a:cs typeface="Calibri" panose="020F0502020204030204" pitchFamily="34" charset="0"/>
                              </a:rPr>
                              <m:t>·</m:t>
                            </m:r>
                            <m:r>
                              <a:rPr lang="el-GR" i="1">
                                <a:solidFill>
                                  <a:schemeClr val="tx1"/>
                                </a:solidFill>
                                <a:latin typeface="Cambria Math" panose="02040503050406030204" pitchFamily="18" charset="0"/>
                                <a:ea typeface="Calibri" panose="020F0502020204030204" pitchFamily="34" charset="0"/>
                                <a:cs typeface="Calibri" panose="020F0502020204030204" pitchFamily="34" charset="0"/>
                              </a:rPr>
                              <m:t>𝑤</m:t>
                            </m:r>
                          </m:e>
                          <m:sub>
                            <m:r>
                              <a:rPr lang="el-GR" i="1">
                                <a:solidFill>
                                  <a:schemeClr val="tx1"/>
                                </a:solidFill>
                                <a:latin typeface="Cambria Math" panose="02040503050406030204" pitchFamily="18" charset="0"/>
                                <a:ea typeface="Calibri" panose="020F0502020204030204" pitchFamily="34" charset="0"/>
                                <a:cs typeface="Calibri" panose="020F0502020204030204" pitchFamily="34" charset="0"/>
                              </a:rPr>
                              <m:t>𝑎</m:t>
                            </m:r>
                          </m:sub>
                          <m:sup>
                            <m:r>
                              <a:rPr lang="el-GR" i="1">
                                <a:solidFill>
                                  <a:schemeClr val="tx1"/>
                                </a:solidFill>
                                <a:latin typeface="Cambria Math" panose="02040503050406030204" pitchFamily="18" charset="0"/>
                                <a:ea typeface="Calibri" panose="020F0502020204030204" pitchFamily="34" charset="0"/>
                                <a:cs typeface="Calibri" panose="020F0502020204030204" pitchFamily="34" charset="0"/>
                              </a:rPr>
                              <m:t>2</m:t>
                            </m:r>
                          </m:sup>
                        </m:sSubSup>
                      </m:e>
                      <m:sub>
                        <m:r>
                          <a:rPr lang="el-GR">
                            <a:solidFill>
                              <a:schemeClr val="tx1"/>
                            </a:solidFill>
                            <a:latin typeface="Cambria Math" panose="02040503050406030204" pitchFamily="18" charset="0"/>
                            <a:ea typeface="Calibri" panose="020F0502020204030204" pitchFamily="34" charset="0"/>
                            <a:cs typeface="Calibri" panose="020F0502020204030204" pitchFamily="34" charset="0"/>
                          </a:rPr>
                          <m:t> </m:t>
                        </m:r>
                      </m:sub>
                    </m:sSub>
                  </m:oMath>
                </a14:m>
                <a:r>
                  <a:rPr lang="el-GR"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όπου, (ρ) είναι η πυκνότητα του αέρα,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a:t>
                </a:r>
                <a:r>
                  <a:rPr lang="en-US"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σταθερά τριβής και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l-GR" dirty="0">
                    <a:solidFill>
                      <a:schemeClr val="tx1"/>
                    </a:solidFill>
                    <a:latin typeface="Calibri" panose="020F0502020204030204" pitchFamily="34" charset="0"/>
                    <a:ea typeface="Calibri" panose="020F0502020204030204" pitchFamily="34" charset="0"/>
                    <a:cs typeface="Calibri" panose="020F0502020204030204" pitchFamily="34" charset="0"/>
                  </a:rPr>
                  <a:t> η ταχύτητα του αέρα.</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36D6EEA7-2EEA-40AB-A5C5-27741210323F}"/>
                  </a:ext>
                </a:extLst>
              </p:cNvPr>
              <p:cNvSpPr txBox="1">
                <a:spLocks noRot="1" noChangeAspect="1" noMove="1" noResize="1" noEditPoints="1" noAdjustHandles="1" noChangeArrowheads="1" noChangeShapeType="1" noTextEdit="1"/>
              </p:cNvSpPr>
              <p:nvPr/>
            </p:nvSpPr>
            <p:spPr>
              <a:xfrm>
                <a:off x="320722" y="3789602"/>
                <a:ext cx="5775277" cy="2097562"/>
              </a:xfrm>
              <a:prstGeom prst="rect">
                <a:avLst/>
              </a:prstGeom>
              <a:blipFill>
                <a:blip r:embed="rId3"/>
                <a:stretch>
                  <a:fillRect l="-950" t="-1453" r="-845" b="-377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8D48C24-434A-4AF7-A6D4-E60430E6285C}"/>
              </a:ext>
            </a:extLst>
          </p:cNvPr>
          <p:cNvSpPr txBox="1"/>
          <p:nvPr/>
        </p:nvSpPr>
        <p:spPr>
          <a:xfrm>
            <a:off x="6477000" y="1220659"/>
            <a:ext cx="5394277" cy="4191660"/>
          </a:xfrm>
          <a:prstGeom prst="rect">
            <a:avLst/>
          </a:prstGeom>
          <a:noFill/>
        </p:spPr>
        <p:txBody>
          <a:bodyPr wrap="square">
            <a:spAutoFit/>
          </a:bodyPr>
          <a:lstStyle/>
          <a:p>
            <a:pPr algn="just">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Επίσης τα κύματα ταξινομούνται ανάλογα με το μήκος (</a:t>
            </a:r>
            <a:r>
              <a:rPr lang="en-US" sz="2000" dirty="0">
                <a:effectLst/>
                <a:latin typeface="Calibri" panose="020F0502020204030204" pitchFamily="34" charset="0"/>
                <a:ea typeface="Calibri" panose="020F0502020204030204" pitchFamily="34" charset="0"/>
                <a:cs typeface="Calibri" panose="020F0502020204030204" pitchFamily="34" charset="0"/>
              </a:rPr>
              <a:t>L</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m</a:t>
            </a:r>
            <a:r>
              <a:rPr lang="el-GR" sz="2000" dirty="0">
                <a:effectLst/>
                <a:latin typeface="Calibri" panose="020F0502020204030204" pitchFamily="34" charset="0"/>
                <a:ea typeface="Calibri" panose="020F0502020204030204" pitchFamily="34" charset="0"/>
                <a:cs typeface="Calibri" panose="020F0502020204030204" pitchFamily="34" charset="0"/>
              </a:rPr>
              <a:t>) τους σε:</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Βραχέα </a:t>
            </a:r>
            <a:r>
              <a:rPr lang="el-GR" sz="2000" dirty="0">
                <a:effectLst/>
                <a:latin typeface="Calibri" panose="020F0502020204030204" pitchFamily="34" charset="0"/>
                <a:ea typeface="Calibri" panose="020F0502020204030204" pitchFamily="34" charset="0"/>
                <a:cs typeface="Calibri" panose="020F0502020204030204" pitchFamily="34" charset="0"/>
              </a:rPr>
              <a:t>(μικρού μήκους) όταν: </a:t>
            </a:r>
            <a:r>
              <a:rPr lang="en-US" sz="2000" dirty="0">
                <a:latin typeface="Calibri" panose="020F0502020204030204" pitchFamily="34" charset="0"/>
                <a:ea typeface="Calibri" panose="020F0502020204030204" pitchFamily="34" charset="0"/>
                <a:cs typeface="Calibri" panose="020F0502020204030204" pitchFamily="34" charset="0"/>
              </a:rPr>
              <a:t>L</a:t>
            </a:r>
            <a:r>
              <a:rPr lang="el-GR" sz="2000" dirty="0">
                <a:effectLst/>
                <a:latin typeface="Calibri" panose="020F0502020204030204" pitchFamily="34" charset="0"/>
                <a:ea typeface="Calibri" panose="020F0502020204030204" pitchFamily="34" charset="0"/>
                <a:cs typeface="Calibri" panose="020F0502020204030204" pitchFamily="34" charset="0"/>
              </a:rPr>
              <a:t>&lt; 100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Μεσαία</a:t>
            </a:r>
            <a:r>
              <a:rPr lang="el-GR" sz="2000" dirty="0">
                <a:effectLst/>
                <a:latin typeface="Calibri" panose="020F0502020204030204" pitchFamily="34" charset="0"/>
                <a:ea typeface="Calibri" panose="020F0502020204030204" pitchFamily="34" charset="0"/>
                <a:cs typeface="Calibri" panose="020F0502020204030204" pitchFamily="34" charset="0"/>
              </a:rPr>
              <a:t> (μέσου μήκους) όταν:  100&lt; </a:t>
            </a:r>
            <a:r>
              <a:rPr lang="en-US" sz="2000" dirty="0">
                <a:effectLst/>
                <a:latin typeface="Calibri" panose="020F0502020204030204" pitchFamily="34" charset="0"/>
                <a:ea typeface="Calibri" panose="020F0502020204030204" pitchFamily="34" charset="0"/>
                <a:cs typeface="Calibri" panose="020F0502020204030204" pitchFamily="34" charset="0"/>
              </a:rPr>
              <a:t>L </a:t>
            </a:r>
            <a:r>
              <a:rPr lang="el-GR" sz="2000" dirty="0">
                <a:effectLst/>
                <a:latin typeface="Calibri" panose="020F0502020204030204" pitchFamily="34" charset="0"/>
                <a:ea typeface="Calibri" panose="020F0502020204030204" pitchFamily="34" charset="0"/>
                <a:cs typeface="Calibri" panose="020F0502020204030204" pitchFamily="34" charset="0"/>
              </a:rPr>
              <a:t>&lt;200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Μακρά</a:t>
            </a:r>
            <a:r>
              <a:rPr lang="el-GR" sz="2000" dirty="0">
                <a:effectLst/>
                <a:latin typeface="Calibri" panose="020F0502020204030204" pitchFamily="34" charset="0"/>
                <a:ea typeface="Calibri" panose="020F0502020204030204" pitchFamily="34" charset="0"/>
                <a:cs typeface="Calibri" panose="020F0502020204030204" pitchFamily="34" charset="0"/>
              </a:rPr>
              <a:t> (μεγάλου μήκους) όταν:  </a:t>
            </a:r>
            <a:r>
              <a:rPr lang="en-US" sz="2000" dirty="0">
                <a:effectLst/>
                <a:latin typeface="Calibri" panose="020F0502020204030204" pitchFamily="34" charset="0"/>
                <a:ea typeface="Calibri" panose="020F0502020204030204" pitchFamily="34" charset="0"/>
                <a:cs typeface="Calibri" panose="020F0502020204030204" pitchFamily="34" charset="0"/>
              </a:rPr>
              <a:t>L</a:t>
            </a:r>
            <a:r>
              <a:rPr lang="el-GR" sz="2000" dirty="0">
                <a:effectLst/>
                <a:latin typeface="Calibri" panose="020F0502020204030204" pitchFamily="34" charset="0"/>
                <a:ea typeface="Calibri" panose="020F0502020204030204" pitchFamily="34" charset="0"/>
                <a:cs typeface="Calibri" panose="020F0502020204030204" pitchFamily="34" charset="0"/>
              </a:rPr>
              <a:t>&gt;200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Και ανάλογα με το ύψος (</a:t>
            </a:r>
            <a:r>
              <a:rPr lang="en-US" sz="2000" dirty="0">
                <a:effectLst/>
                <a:latin typeface="Calibri" panose="020F0502020204030204" pitchFamily="34" charset="0"/>
                <a:ea typeface="Calibri" panose="020F0502020204030204" pitchFamily="34" charset="0"/>
                <a:cs typeface="Calibri" panose="020F0502020204030204" pitchFamily="34" charset="0"/>
              </a:rPr>
              <a:t>H</a:t>
            </a:r>
            <a:r>
              <a:rPr lang="el-GR"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m</a:t>
            </a:r>
            <a:r>
              <a:rPr lang="el-GR" sz="2000" dirty="0">
                <a:effectLst/>
                <a:latin typeface="Calibri" panose="020F0502020204030204" pitchFamily="34" charset="0"/>
                <a:ea typeface="Calibri" panose="020F0502020204030204" pitchFamily="34" charset="0"/>
                <a:cs typeface="Calibri" panose="020F0502020204030204" pitchFamily="34" charset="0"/>
              </a:rPr>
              <a:t>) τους σε:</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0215" algn="just">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Χαμηλά</a:t>
            </a:r>
            <a:r>
              <a:rPr lang="el-GR" sz="2000" dirty="0">
                <a:effectLst/>
                <a:latin typeface="Calibri" panose="020F0502020204030204" pitchFamily="34" charset="0"/>
                <a:ea typeface="Calibri" panose="020F0502020204030204" pitchFamily="34" charset="0"/>
                <a:cs typeface="Calibri" panose="020F0502020204030204" pitchFamily="34" charset="0"/>
              </a:rPr>
              <a:t> (μικρού ύψους) όταν:  Η&lt;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0215" algn="just">
              <a:lnSpc>
                <a:spcPct val="107000"/>
              </a:lnSpc>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M</a:t>
            </a:r>
            <a:r>
              <a:rPr lang="el-GR" sz="2000" b="1" dirty="0" err="1">
                <a:effectLst/>
                <a:latin typeface="Calibri" panose="020F0502020204030204" pitchFamily="34" charset="0"/>
                <a:ea typeface="Calibri" panose="020F0502020204030204" pitchFamily="34" charset="0"/>
                <a:cs typeface="Calibri" panose="020F0502020204030204" pitchFamily="34" charset="0"/>
              </a:rPr>
              <a:t>έτρια</a:t>
            </a:r>
            <a:r>
              <a:rPr lang="el-GR" sz="2000" b="1" dirty="0">
                <a:effectLst/>
                <a:latin typeface="Calibri" panose="020F0502020204030204" pitchFamily="34" charset="0"/>
                <a:ea typeface="Calibri" panose="020F0502020204030204" pitchFamily="34" charset="0"/>
                <a:cs typeface="Calibri" panose="020F0502020204030204" pitchFamily="34" charset="0"/>
              </a:rPr>
              <a:t> </a:t>
            </a:r>
            <a:r>
              <a:rPr lang="el-GR" sz="2000" dirty="0">
                <a:effectLst/>
                <a:latin typeface="Calibri" panose="020F0502020204030204" pitchFamily="34" charset="0"/>
                <a:ea typeface="Calibri" panose="020F0502020204030204" pitchFamily="34" charset="0"/>
                <a:cs typeface="Calibri" panose="020F0502020204030204" pitchFamily="34" charset="0"/>
              </a:rPr>
              <a:t>(μέτριου ύψους) όταν:	&lt; </a:t>
            </a:r>
            <a:r>
              <a:rPr lang="en-US" sz="2000" dirty="0">
                <a:effectLst/>
                <a:latin typeface="Calibri" panose="020F0502020204030204" pitchFamily="34" charset="0"/>
                <a:ea typeface="Calibri" panose="020F0502020204030204" pitchFamily="34" charset="0"/>
                <a:cs typeface="Calibri" panose="020F0502020204030204" pitchFamily="34" charset="0"/>
              </a:rPr>
              <a:t>H</a:t>
            </a:r>
            <a:r>
              <a:rPr lang="el-GR" sz="2000" dirty="0">
                <a:effectLst/>
                <a:latin typeface="Calibri" panose="020F0502020204030204" pitchFamily="34" charset="0"/>
                <a:ea typeface="Calibri" panose="020F0502020204030204" pitchFamily="34" charset="0"/>
                <a:cs typeface="Calibri" panose="020F0502020204030204" pitchFamily="34" charset="0"/>
              </a:rPr>
              <a:t> &lt;4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0215" algn="just">
              <a:lnSpc>
                <a:spcPct val="107000"/>
              </a:lnSpc>
              <a:spcAft>
                <a:spcPts val="8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Υψηλά</a:t>
            </a:r>
            <a:r>
              <a:rPr lang="el-GR" sz="2000" dirty="0">
                <a:effectLst/>
                <a:latin typeface="Calibri" panose="020F0502020204030204" pitchFamily="34" charset="0"/>
                <a:ea typeface="Calibri" panose="020F0502020204030204" pitchFamily="34" charset="0"/>
                <a:cs typeface="Calibri" panose="020F0502020204030204" pitchFamily="34" charset="0"/>
              </a:rPr>
              <a:t> (μεγάλου ύψους) όταν:   Η &gt;4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849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B21C301-E538-4C73-B740-790479A413EF}"/>
              </a:ext>
            </a:extLst>
          </p:cNvPr>
          <p:cNvSpPr txBox="1"/>
          <p:nvPr/>
        </p:nvSpPr>
        <p:spPr>
          <a:xfrm>
            <a:off x="955963" y="695144"/>
            <a:ext cx="9240982" cy="646331"/>
          </a:xfrm>
          <a:prstGeom prst="rect">
            <a:avLst/>
          </a:prstGeom>
          <a:noFill/>
        </p:spPr>
        <p:txBody>
          <a:bodyPr wrap="square">
            <a:spAutoFit/>
          </a:bodyPr>
          <a:lstStyle/>
          <a:p>
            <a:r>
              <a:rPr lang="el-GR" sz="1800" dirty="0">
                <a:solidFill>
                  <a:srgbClr val="202122"/>
                </a:solidFill>
                <a:effectLst/>
                <a:latin typeface="Calibri" panose="020F0502020204030204" pitchFamily="34" charset="0"/>
                <a:ea typeface="Calibri" panose="020F0502020204030204" pitchFamily="34" charset="0"/>
              </a:rPr>
              <a:t>Κατάταξη των </a:t>
            </a:r>
            <a:r>
              <a:rPr lang="el-GR" sz="1800" dirty="0" err="1">
                <a:solidFill>
                  <a:srgbClr val="202122"/>
                </a:solidFill>
                <a:effectLst/>
                <a:latin typeface="Calibri" panose="020F0502020204030204" pitchFamily="34" charset="0"/>
                <a:ea typeface="Calibri" panose="020F0502020204030204" pitchFamily="34" charset="0"/>
              </a:rPr>
              <a:t>ανεμογενών</a:t>
            </a:r>
            <a:r>
              <a:rPr lang="el-GR" sz="1800" dirty="0">
                <a:solidFill>
                  <a:srgbClr val="202122"/>
                </a:solidFill>
                <a:effectLst/>
                <a:latin typeface="Calibri" panose="020F0502020204030204" pitchFamily="34" charset="0"/>
                <a:ea typeface="Calibri" panose="020F0502020204030204" pitchFamily="34" charset="0"/>
              </a:rPr>
              <a:t> κυμάτων με βάση το ύψος τους στην 9βαθμη κλίμακα του </a:t>
            </a:r>
            <a:r>
              <a:rPr lang="el-GR" sz="1800" dirty="0" err="1">
                <a:solidFill>
                  <a:srgbClr val="202122"/>
                </a:solidFill>
                <a:effectLst/>
                <a:latin typeface="Calibri" panose="020F0502020204030204" pitchFamily="34" charset="0"/>
                <a:ea typeface="Calibri" panose="020F0502020204030204" pitchFamily="34" charset="0"/>
              </a:rPr>
              <a:t>Douglas</a:t>
            </a:r>
            <a:r>
              <a:rPr lang="el-GR" sz="1800" dirty="0">
                <a:solidFill>
                  <a:srgbClr val="202122"/>
                </a:solidFill>
                <a:effectLst/>
                <a:latin typeface="Calibri" panose="020F0502020204030204" pitchFamily="34" charset="0"/>
                <a:ea typeface="Calibri" panose="020F0502020204030204" pitchFamily="34" charset="0"/>
              </a:rPr>
              <a:t> </a:t>
            </a:r>
            <a:r>
              <a:rPr lang="el-GR" sz="1800" dirty="0">
                <a:solidFill>
                  <a:srgbClr val="FF0000"/>
                </a:solidFill>
                <a:effectLst/>
                <a:latin typeface="Calibri" panose="020F0502020204030204" pitchFamily="34" charset="0"/>
                <a:ea typeface="Calibri" panose="020F0502020204030204" pitchFamily="34" charset="0"/>
              </a:rPr>
              <a:t>(</a:t>
            </a:r>
            <a:r>
              <a:rPr lang="el-GR" sz="1800" dirty="0">
                <a:effectLst/>
                <a:latin typeface="Calibri" panose="020F0502020204030204" pitchFamily="34" charset="0"/>
                <a:ea typeface="Calibri" panose="020F0502020204030204" pitchFamily="34" charset="0"/>
              </a:rPr>
              <a:t>https://www.metoffice.gov.uk/</a:t>
            </a:r>
            <a:endParaRPr lang="en-US" dirty="0"/>
          </a:p>
        </p:txBody>
      </p:sp>
      <p:graphicFrame>
        <p:nvGraphicFramePr>
          <p:cNvPr id="9" name="Table 8">
            <a:extLst>
              <a:ext uri="{FF2B5EF4-FFF2-40B4-BE49-F238E27FC236}">
                <a16:creationId xmlns:a16="http://schemas.microsoft.com/office/drawing/2014/main" id="{A76EE587-6351-4A75-9FDD-ABF18F347D2F}"/>
              </a:ext>
            </a:extLst>
          </p:cNvPr>
          <p:cNvGraphicFramePr>
            <a:graphicFrameLocks noGrp="1"/>
          </p:cNvGraphicFramePr>
          <p:nvPr>
            <p:extLst>
              <p:ext uri="{D42A27DB-BD31-4B8C-83A1-F6EECF244321}">
                <p14:modId xmlns:p14="http://schemas.microsoft.com/office/powerpoint/2010/main" val="3791438528"/>
              </p:ext>
            </p:extLst>
          </p:nvPr>
        </p:nvGraphicFramePr>
        <p:xfrm>
          <a:off x="1191491" y="1740709"/>
          <a:ext cx="9365672" cy="4150937"/>
        </p:xfrm>
        <a:graphic>
          <a:graphicData uri="http://schemas.openxmlformats.org/drawingml/2006/table">
            <a:tbl>
              <a:tblPr firstRow="1" firstCol="1" bandRow="1"/>
              <a:tblGrid>
                <a:gridCol w="1025237">
                  <a:extLst>
                    <a:ext uri="{9D8B030D-6E8A-4147-A177-3AD203B41FA5}">
                      <a16:colId xmlns:a16="http://schemas.microsoft.com/office/drawing/2014/main" val="1146825532"/>
                    </a:ext>
                  </a:extLst>
                </a:gridCol>
                <a:gridCol w="3491345">
                  <a:extLst>
                    <a:ext uri="{9D8B030D-6E8A-4147-A177-3AD203B41FA5}">
                      <a16:colId xmlns:a16="http://schemas.microsoft.com/office/drawing/2014/main" val="1800696895"/>
                    </a:ext>
                  </a:extLst>
                </a:gridCol>
                <a:gridCol w="2770909">
                  <a:extLst>
                    <a:ext uri="{9D8B030D-6E8A-4147-A177-3AD203B41FA5}">
                      <a16:colId xmlns:a16="http://schemas.microsoft.com/office/drawing/2014/main" val="1757246672"/>
                    </a:ext>
                  </a:extLst>
                </a:gridCol>
                <a:gridCol w="2078181">
                  <a:extLst>
                    <a:ext uri="{9D8B030D-6E8A-4147-A177-3AD203B41FA5}">
                      <a16:colId xmlns:a16="http://schemas.microsoft.com/office/drawing/2014/main" val="1864222348"/>
                    </a:ext>
                  </a:extLst>
                </a:gridCol>
              </a:tblGrid>
              <a:tr h="267335">
                <a:tc gridSpan="2">
                  <a:txBody>
                    <a:bodyPr/>
                    <a:lstStyle/>
                    <a:p>
                      <a:pPr algn="ctr">
                        <a:lnSpc>
                          <a:spcPct val="107000"/>
                        </a:lnSpc>
                        <a:spcAft>
                          <a:spcPts val="800"/>
                        </a:spcAft>
                      </a:pPr>
                      <a:r>
                        <a:rPr lang="el-GR" sz="18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Κατάσταση θάλασσας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a:noFill/>
                    </a:lnR>
                    <a:lnT w="12700" cap="flat" cmpd="sng" algn="ctr">
                      <a:solidFill>
                        <a:srgbClr val="A2A9B1"/>
                      </a:solidFill>
                      <a:prstDash val="solid"/>
                      <a:round/>
                      <a:headEnd type="none" w="med" len="med"/>
                      <a:tailEnd type="none" w="med" len="med"/>
                    </a:lnT>
                    <a:lnB>
                      <a:noFill/>
                    </a:lnB>
                    <a:solidFill>
                      <a:srgbClr val="FFE599"/>
                    </a:solidFill>
                  </a:tcPr>
                </a:tc>
                <a:tc hMerge="1">
                  <a:txBody>
                    <a:bodyPr/>
                    <a:lstStyle/>
                    <a:p>
                      <a:endParaRPr lang="en-US"/>
                    </a:p>
                  </a:txBody>
                  <a:tcPr/>
                </a:tc>
                <a:tc rowSpan="2">
                  <a:txBody>
                    <a:bodyPr/>
                    <a:lstStyle/>
                    <a:p>
                      <a:pPr algn="ctr">
                        <a:lnSpc>
                          <a:spcPct val="107000"/>
                        </a:lnSpc>
                        <a:spcAft>
                          <a:spcPts val="800"/>
                        </a:spcAft>
                      </a:pPr>
                      <a:r>
                        <a:rPr lang="el-GR" sz="1800" b="1">
                          <a:solidFill>
                            <a:srgbClr val="202122"/>
                          </a:solidFill>
                          <a:effectLst/>
                          <a:latin typeface="Calibri" panose="020F0502020204030204" pitchFamily="34" charset="0"/>
                          <a:ea typeface="Calibri" panose="020F0502020204030204" pitchFamily="34" charset="0"/>
                          <a:cs typeface="Calibri" panose="020F0502020204030204" pitchFamily="34" charset="0"/>
                        </a:rPr>
                        <a:t>Ύψος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b="1">
                          <a:solidFill>
                            <a:srgbClr val="202122"/>
                          </a:solidFill>
                          <a:effectLst/>
                          <a:latin typeface="Calibri" panose="020F0502020204030204" pitchFamily="34" charset="0"/>
                          <a:ea typeface="Calibri" panose="020F0502020204030204" pitchFamily="34" charset="0"/>
                          <a:cs typeface="Calibri" panose="020F0502020204030204" pitchFamily="34" charset="0"/>
                        </a:rPr>
                        <a:t>Κύματος</a:t>
                      </a:r>
                      <a:r>
                        <a:rPr lang="en-US" sz="1800" b="1">
                          <a:solidFill>
                            <a:srgbClr val="202122"/>
                          </a:solidFill>
                          <a:effectLst/>
                          <a:latin typeface="Calibri" panose="020F0502020204030204" pitchFamily="34" charset="0"/>
                          <a:ea typeface="Calibri" panose="020F0502020204030204" pitchFamily="34" charset="0"/>
                          <a:cs typeface="Calibri" panose="020F0502020204030204" pitchFamily="34" charset="0"/>
                        </a:rPr>
                        <a:t> (m)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a:noFill/>
                    </a:lnL>
                    <a:lnR>
                      <a:noFill/>
                    </a:lnR>
                    <a:lnT w="12700" cap="flat" cmpd="sng" algn="ctr">
                      <a:solidFill>
                        <a:srgbClr val="A2A9B1"/>
                      </a:solidFill>
                      <a:prstDash val="solid"/>
                      <a:round/>
                      <a:headEnd type="none" w="med" len="med"/>
                      <a:tailEnd type="none" w="med" len="med"/>
                    </a:lnT>
                    <a:lnB>
                      <a:noFill/>
                    </a:lnB>
                    <a:solidFill>
                      <a:srgbClr val="FFE599"/>
                    </a:solidFill>
                  </a:tcPr>
                </a:tc>
                <a:tc rowSpan="2">
                  <a:txBody>
                    <a:bodyPr/>
                    <a:lstStyle/>
                    <a:p>
                      <a:pPr algn="ctr">
                        <a:lnSpc>
                          <a:spcPct val="107000"/>
                        </a:lnSpc>
                        <a:spcAft>
                          <a:spcPts val="800"/>
                        </a:spcAft>
                      </a:pPr>
                      <a:r>
                        <a:rPr lang="el-GR"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Κλίμακα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Beaufort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a:noFill/>
                    </a:lnB>
                    <a:solidFill>
                      <a:srgbClr val="FFE599"/>
                    </a:solidFill>
                  </a:tcPr>
                </a:tc>
                <a:extLst>
                  <a:ext uri="{0D108BD9-81ED-4DB2-BD59-A6C34878D82A}">
                    <a16:rowId xmlns:a16="http://schemas.microsoft.com/office/drawing/2014/main" val="1896157437"/>
                  </a:ext>
                </a:extLst>
              </a:tr>
              <a:tr h="267335">
                <a:tc>
                  <a:txBody>
                    <a:bodyPr/>
                    <a:lstStyle/>
                    <a:p>
                      <a:pPr algn="ctr">
                        <a:lnSpc>
                          <a:spcPct val="107000"/>
                        </a:lnSpc>
                        <a:spcAft>
                          <a:spcPts val="800"/>
                        </a:spcAft>
                      </a:pPr>
                      <a:r>
                        <a:rPr lang="el-GR" sz="18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Κωδικός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a:noFill/>
                    </a:lnR>
                    <a:lnT>
                      <a:noFill/>
                    </a:lnT>
                    <a:lnB>
                      <a:noFill/>
                    </a:lnB>
                    <a:solidFill>
                      <a:srgbClr val="FFE599"/>
                    </a:solidFill>
                  </a:tcPr>
                </a:tc>
                <a:tc>
                  <a:txBody>
                    <a:bodyPr/>
                    <a:lstStyle/>
                    <a:p>
                      <a:pPr algn="ctr">
                        <a:lnSpc>
                          <a:spcPct val="107000"/>
                        </a:lnSpc>
                        <a:spcAft>
                          <a:spcPts val="800"/>
                        </a:spcAft>
                      </a:pPr>
                      <a:r>
                        <a:rPr lang="el-GR" sz="18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Χαρακτηρισμός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E599"/>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323712"/>
                  </a:ext>
                </a:extLst>
              </a:tr>
              <a:tr h="0">
                <a:tc>
                  <a:txBody>
                    <a:bodyPr/>
                    <a:lstStyle/>
                    <a:p>
                      <a:pPr algn="ctr">
                        <a:lnSpc>
                          <a:spcPct val="107000"/>
                        </a:lnSpc>
                        <a:spcAft>
                          <a:spcPts val="800"/>
                        </a:spcAft>
                      </a:pPr>
                      <a:r>
                        <a:rPr lang="el-GR" sz="1800" b="1">
                          <a:solidFill>
                            <a:srgbClr val="202122"/>
                          </a:solidFill>
                          <a:effectLst/>
                          <a:latin typeface="Calibri" panose="020F0502020204030204" pitchFamily="34" charset="0"/>
                          <a:ea typeface="Calibri" panose="020F0502020204030204" pitchFamily="34"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l-GR"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Ήρεμη σαν καθρέπτης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07000"/>
                        </a:lnSpc>
                        <a:spcAft>
                          <a:spcPts val="800"/>
                        </a:spcAft>
                      </a:pP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a:noFill/>
                    </a:lnL>
                    <a:lnR>
                      <a:noFill/>
                    </a:lnR>
                    <a:lnT>
                      <a:noFill/>
                    </a:lnT>
                    <a:lnB>
                      <a:noFill/>
                    </a:lnB>
                    <a:solidFill>
                      <a:srgbClr val="FFFFFF"/>
                    </a:solidFill>
                  </a:tcPr>
                </a:tc>
                <a:tc>
                  <a:txBody>
                    <a:bodyPr/>
                    <a:lstStyle/>
                    <a:p>
                      <a:pPr algn="ctr">
                        <a:lnSpc>
                          <a:spcPct val="107000"/>
                        </a:lnSpc>
                        <a:spcAft>
                          <a:spcPts val="800"/>
                        </a:spcAft>
                      </a:pP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w="12700" cap="flat" cmpd="sng" algn="ctr">
                      <a:solidFill>
                        <a:srgbClr val="A2A9B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05776702"/>
                  </a:ext>
                </a:extLst>
              </a:tr>
              <a:tr h="0">
                <a:tc>
                  <a:txBody>
                    <a:bodyPr/>
                    <a:lstStyle/>
                    <a:p>
                      <a:pPr algn="ctr">
                        <a:lnSpc>
                          <a:spcPct val="107000"/>
                        </a:lnSpc>
                        <a:spcAft>
                          <a:spcPts val="800"/>
                        </a:spcAft>
                      </a:pPr>
                      <a:r>
                        <a:rPr lang="el-GR" sz="18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a:noFill/>
                    </a:lnR>
                    <a:lnT>
                      <a:noFill/>
                    </a:lnT>
                    <a:lnB>
                      <a:noFill/>
                    </a:lnB>
                    <a:solidFill>
                      <a:srgbClr val="BDD6EE"/>
                    </a:solidFill>
                  </a:tcPr>
                </a:tc>
                <a:tc>
                  <a:txBody>
                    <a:bodyPr/>
                    <a:lstStyle/>
                    <a:p>
                      <a:pPr>
                        <a:lnSpc>
                          <a:spcPct val="107000"/>
                        </a:lnSpc>
                        <a:spcAft>
                          <a:spcPts val="800"/>
                        </a:spcAft>
                      </a:pP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Ήρεμη με ρυτιδώσεις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0 – 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a:noFill/>
                    </a:lnL>
                    <a:lnR>
                      <a:noFill/>
                    </a:lnR>
                    <a:lnT>
                      <a:noFill/>
                    </a:lnT>
                    <a:lnB>
                      <a:noFill/>
                    </a:lnB>
                    <a:solidFill>
                      <a:srgbClr val="BDD6EE"/>
                    </a:solidFill>
                  </a:tcPr>
                </a:tc>
                <a:tc>
                  <a:txBody>
                    <a:bodyPr/>
                    <a:lstStyle/>
                    <a:p>
                      <a:pPr algn="ctr">
                        <a:lnSpc>
                          <a:spcPct val="107000"/>
                        </a:lnSpc>
                        <a:spcAft>
                          <a:spcPts val="800"/>
                        </a:spcAft>
                      </a:pP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w="12700" cap="flat" cmpd="sng" algn="ctr">
                      <a:solidFill>
                        <a:srgbClr val="A2A9B1"/>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1448890326"/>
                  </a:ext>
                </a:extLst>
              </a:tr>
              <a:tr h="0">
                <a:tc>
                  <a:txBody>
                    <a:bodyPr/>
                    <a:lstStyle/>
                    <a:p>
                      <a:pPr algn="ctr">
                        <a:lnSpc>
                          <a:spcPct val="107000"/>
                        </a:lnSpc>
                        <a:spcAft>
                          <a:spcPts val="800"/>
                        </a:spcAft>
                      </a:pPr>
                      <a:r>
                        <a:rPr lang="el-GR" sz="1800" b="1">
                          <a:solidFill>
                            <a:srgbClr val="202122"/>
                          </a:solidFill>
                          <a:effectLst/>
                          <a:latin typeface="Calibri" panose="020F0502020204030204" pitchFamily="34" charset="0"/>
                          <a:ea typeface="Calibri" panose="020F0502020204030204" pitchFamily="34"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Μικρά κυματίδια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07000"/>
                        </a:lnSpc>
                        <a:spcAft>
                          <a:spcPts val="800"/>
                        </a:spcAft>
                      </a:pP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0</a:t>
                      </a: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a:t>
                      </a: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1 </a:t>
                      </a: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 </a:t>
                      </a: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0</a:t>
                      </a: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a:t>
                      </a: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a:noFill/>
                    </a:lnL>
                    <a:lnR>
                      <a:noFill/>
                    </a:lnR>
                    <a:lnT>
                      <a:noFill/>
                    </a:lnT>
                    <a:lnB>
                      <a:noFill/>
                    </a:lnB>
                    <a:solidFill>
                      <a:srgbClr val="FFFFFF"/>
                    </a:solidFill>
                  </a:tcPr>
                </a:tc>
                <a:tc>
                  <a:txBody>
                    <a:bodyPr/>
                    <a:lstStyle/>
                    <a:p>
                      <a:pPr algn="ctr">
                        <a:lnSpc>
                          <a:spcPct val="107000"/>
                        </a:lnSpc>
                        <a:spcAft>
                          <a:spcPts val="800"/>
                        </a:spcAft>
                      </a:pP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2 &amp; 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w="12700" cap="flat" cmpd="sng" algn="ctr">
                      <a:solidFill>
                        <a:srgbClr val="A2A9B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48027048"/>
                  </a:ext>
                </a:extLst>
              </a:tr>
              <a:tr h="0">
                <a:tc>
                  <a:txBody>
                    <a:bodyPr/>
                    <a:lstStyle/>
                    <a:p>
                      <a:pPr algn="ctr">
                        <a:lnSpc>
                          <a:spcPct val="107000"/>
                        </a:lnSpc>
                        <a:spcAft>
                          <a:spcPts val="800"/>
                        </a:spcAft>
                      </a:pPr>
                      <a:r>
                        <a:rPr lang="el-GR" sz="18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a:noFill/>
                    </a:lnR>
                    <a:lnT>
                      <a:noFill/>
                    </a:lnT>
                    <a:lnB>
                      <a:noFill/>
                    </a:lnB>
                    <a:solidFill>
                      <a:srgbClr val="BDD6EE"/>
                    </a:solidFill>
                  </a:tcPr>
                </a:tc>
                <a:tc>
                  <a:txBody>
                    <a:bodyPr/>
                    <a:lstStyle/>
                    <a:p>
                      <a:pPr>
                        <a:lnSpc>
                          <a:spcPct val="107000"/>
                        </a:lnSpc>
                        <a:spcAft>
                          <a:spcPts val="800"/>
                        </a:spcAft>
                      </a:pPr>
                      <a:r>
                        <a:rPr lang="el-GR"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Ελαφρά ταραγμένη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BDD6EE"/>
                    </a:solidFill>
                  </a:tcPr>
                </a:tc>
                <a:tc>
                  <a:txBody>
                    <a:bodyPr/>
                    <a:lstStyle/>
                    <a:p>
                      <a:pPr algn="ctr">
                        <a:lnSpc>
                          <a:spcPct val="107000"/>
                        </a:lnSpc>
                        <a:spcAft>
                          <a:spcPts val="800"/>
                        </a:spcAft>
                      </a:pP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0</a:t>
                      </a: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 </a:t>
                      </a: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5 </a:t>
                      </a: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 </a:t>
                      </a: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1</a:t>
                      </a: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a:noFill/>
                    </a:lnL>
                    <a:lnR>
                      <a:noFill/>
                    </a:lnR>
                    <a:lnT>
                      <a:noFill/>
                    </a:lnT>
                    <a:lnB>
                      <a:noFill/>
                    </a:lnB>
                    <a:solidFill>
                      <a:srgbClr val="BDD6EE"/>
                    </a:solidFill>
                  </a:tcPr>
                </a:tc>
                <a:tc>
                  <a:txBody>
                    <a:bodyPr/>
                    <a:lstStyle/>
                    <a:p>
                      <a:pPr algn="ctr">
                        <a:lnSpc>
                          <a:spcPct val="107000"/>
                        </a:lnSpc>
                        <a:spcAft>
                          <a:spcPts val="800"/>
                        </a:spcAft>
                      </a:pP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w="12700" cap="flat" cmpd="sng" algn="ctr">
                      <a:solidFill>
                        <a:srgbClr val="A2A9B1"/>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4197020786"/>
                  </a:ext>
                </a:extLst>
              </a:tr>
              <a:tr h="0">
                <a:tc>
                  <a:txBody>
                    <a:bodyPr/>
                    <a:lstStyle/>
                    <a:p>
                      <a:pPr algn="ctr">
                        <a:lnSpc>
                          <a:spcPct val="107000"/>
                        </a:lnSpc>
                        <a:spcAft>
                          <a:spcPts val="800"/>
                        </a:spcAft>
                      </a:pPr>
                      <a:r>
                        <a:rPr lang="el-GR" sz="1800" b="1">
                          <a:solidFill>
                            <a:srgbClr val="202122"/>
                          </a:solidFill>
                          <a:effectLst/>
                          <a:latin typeface="Calibri" panose="020F0502020204030204" pitchFamily="34" charset="0"/>
                          <a:ea typeface="Calibri" panose="020F0502020204030204" pitchFamily="34"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Μετρίως ταραγμένη</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07000"/>
                        </a:lnSpc>
                        <a:spcAft>
                          <a:spcPts val="800"/>
                        </a:spcAft>
                      </a:pP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1</a:t>
                      </a: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a:t>
                      </a: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25 </a:t>
                      </a: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 </a:t>
                      </a: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2</a:t>
                      </a: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a:t>
                      </a: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a:noFill/>
                    </a:lnL>
                    <a:lnR>
                      <a:noFill/>
                    </a:lnR>
                    <a:lnT>
                      <a:noFill/>
                    </a:lnT>
                    <a:lnB>
                      <a:noFill/>
                    </a:lnB>
                    <a:solidFill>
                      <a:srgbClr val="FFFFFF"/>
                    </a:solidFill>
                  </a:tcPr>
                </a:tc>
                <a:tc>
                  <a:txBody>
                    <a:bodyPr/>
                    <a:lstStyle/>
                    <a:p>
                      <a:pPr algn="ctr">
                        <a:lnSpc>
                          <a:spcPct val="107000"/>
                        </a:lnSpc>
                        <a:spcAft>
                          <a:spcPts val="800"/>
                        </a:spcAft>
                      </a:pP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w="12700" cap="flat" cmpd="sng" algn="ctr">
                      <a:solidFill>
                        <a:srgbClr val="A2A9B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57589060"/>
                  </a:ext>
                </a:extLst>
              </a:tr>
              <a:tr h="0">
                <a:tc>
                  <a:txBody>
                    <a:bodyPr/>
                    <a:lstStyle/>
                    <a:p>
                      <a:pPr algn="ctr">
                        <a:lnSpc>
                          <a:spcPct val="107000"/>
                        </a:lnSpc>
                        <a:spcAft>
                          <a:spcPts val="800"/>
                        </a:spcAft>
                      </a:pPr>
                      <a:r>
                        <a:rPr lang="el-GR" sz="1800" b="1">
                          <a:solidFill>
                            <a:srgbClr val="202122"/>
                          </a:solidFill>
                          <a:effectLst/>
                          <a:latin typeface="Calibri" panose="020F0502020204030204" pitchFamily="34" charset="0"/>
                          <a:ea typeface="Calibri" panose="020F0502020204030204" pitchFamily="34"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a:noFill/>
                    </a:lnR>
                    <a:lnT>
                      <a:noFill/>
                    </a:lnT>
                    <a:lnB>
                      <a:noFill/>
                    </a:lnB>
                    <a:solidFill>
                      <a:srgbClr val="BDD6EE"/>
                    </a:solidFill>
                  </a:tcPr>
                </a:tc>
                <a:tc>
                  <a:txBody>
                    <a:bodyPr/>
                    <a:lstStyle/>
                    <a:p>
                      <a:pPr>
                        <a:lnSpc>
                          <a:spcPct val="107000"/>
                        </a:lnSpc>
                        <a:spcAft>
                          <a:spcPts val="800"/>
                        </a:spcAft>
                      </a:pPr>
                      <a:r>
                        <a:rPr lang="el-GR"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Ταραγμένη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BDD6EE"/>
                    </a:solidFill>
                  </a:tcPr>
                </a:tc>
                <a:tc>
                  <a:txBody>
                    <a:bodyPr/>
                    <a:lstStyle/>
                    <a:p>
                      <a:pPr algn="ctr">
                        <a:lnSpc>
                          <a:spcPct val="107000"/>
                        </a:lnSpc>
                        <a:spcAft>
                          <a:spcPts val="800"/>
                        </a:spcAft>
                      </a:pP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2</a:t>
                      </a:r>
                      <a:r>
                        <a:rPr lang="el-GR"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5 </a:t>
                      </a:r>
                      <a:r>
                        <a:rPr lang="el-GR"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4</a:t>
                      </a:r>
                      <a:r>
                        <a:rPr lang="el-GR"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a:noFill/>
                    </a:lnL>
                    <a:lnR>
                      <a:noFill/>
                    </a:lnR>
                    <a:lnT>
                      <a:noFill/>
                    </a:lnT>
                    <a:lnB>
                      <a:noFill/>
                    </a:lnB>
                    <a:solidFill>
                      <a:srgbClr val="BDD6EE"/>
                    </a:solidFill>
                  </a:tcPr>
                </a:tc>
                <a:tc>
                  <a:txBody>
                    <a:bodyPr/>
                    <a:lstStyle/>
                    <a:p>
                      <a:pPr algn="ctr">
                        <a:lnSpc>
                          <a:spcPct val="107000"/>
                        </a:lnSpc>
                        <a:spcAft>
                          <a:spcPts val="800"/>
                        </a:spcAft>
                      </a:pP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w="12700" cap="flat" cmpd="sng" algn="ctr">
                      <a:solidFill>
                        <a:srgbClr val="A2A9B1"/>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2258336241"/>
                  </a:ext>
                </a:extLst>
              </a:tr>
              <a:tr h="0">
                <a:tc>
                  <a:txBody>
                    <a:bodyPr/>
                    <a:lstStyle/>
                    <a:p>
                      <a:pPr algn="ctr">
                        <a:lnSpc>
                          <a:spcPct val="107000"/>
                        </a:lnSpc>
                        <a:spcAft>
                          <a:spcPts val="800"/>
                        </a:spcAft>
                      </a:pPr>
                      <a:r>
                        <a:rPr lang="el-GR" sz="1800" b="1">
                          <a:solidFill>
                            <a:srgbClr val="202122"/>
                          </a:solidFill>
                          <a:effectLst/>
                          <a:latin typeface="Calibri" panose="020F0502020204030204" pitchFamily="34" charset="0"/>
                          <a:ea typeface="Calibri" panose="020F0502020204030204" pitchFamily="34"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Πολύ ταραγμένη</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07000"/>
                        </a:lnSpc>
                        <a:spcAft>
                          <a:spcPts val="800"/>
                        </a:spcAft>
                      </a:pPr>
                      <a:r>
                        <a:rPr lang="el-GR"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4 - 6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a:noFill/>
                    </a:lnL>
                    <a:lnR>
                      <a:noFill/>
                    </a:lnR>
                    <a:lnT>
                      <a:noFill/>
                    </a:lnT>
                    <a:lnB>
                      <a:noFill/>
                    </a:lnB>
                    <a:solidFill>
                      <a:srgbClr val="FFFFFF"/>
                    </a:solidFill>
                  </a:tcPr>
                </a:tc>
                <a:tc>
                  <a:txBody>
                    <a:bodyPr/>
                    <a:lstStyle/>
                    <a:p>
                      <a:pPr algn="ctr">
                        <a:lnSpc>
                          <a:spcPct val="107000"/>
                        </a:lnSpc>
                        <a:spcAft>
                          <a:spcPts val="800"/>
                        </a:spcAft>
                      </a:pP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w="12700" cap="flat" cmpd="sng" algn="ctr">
                      <a:solidFill>
                        <a:srgbClr val="A2A9B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48339320"/>
                  </a:ext>
                </a:extLst>
              </a:tr>
              <a:tr h="0">
                <a:tc>
                  <a:txBody>
                    <a:bodyPr/>
                    <a:lstStyle/>
                    <a:p>
                      <a:pPr algn="ctr">
                        <a:lnSpc>
                          <a:spcPct val="107000"/>
                        </a:lnSpc>
                        <a:spcAft>
                          <a:spcPts val="800"/>
                        </a:spcAft>
                      </a:pPr>
                      <a:r>
                        <a:rPr lang="el-GR" sz="1800" b="1">
                          <a:solidFill>
                            <a:srgbClr val="202122"/>
                          </a:solidFill>
                          <a:effectLst/>
                          <a:latin typeface="Calibri" panose="020F0502020204030204" pitchFamily="34" charset="0"/>
                          <a:ea typeface="Calibri" panose="020F0502020204030204" pitchFamily="34" charset="0"/>
                          <a:cs typeface="Calibri" panose="020F0502020204030204" pitchFamily="34"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a:noFill/>
                    </a:lnR>
                    <a:lnT>
                      <a:noFill/>
                    </a:lnT>
                    <a:lnB>
                      <a:noFill/>
                    </a:lnB>
                    <a:solidFill>
                      <a:srgbClr val="BDD6EE"/>
                    </a:solidFill>
                  </a:tcPr>
                </a:tc>
                <a:tc>
                  <a:txBody>
                    <a:bodyPr/>
                    <a:lstStyle/>
                    <a:p>
                      <a:pPr>
                        <a:lnSpc>
                          <a:spcPct val="107000"/>
                        </a:lnSpc>
                        <a:spcAft>
                          <a:spcPts val="800"/>
                        </a:spcAft>
                      </a:pPr>
                      <a:r>
                        <a:rPr lang="el-GR"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Τρικυμιώδης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BDD6EE"/>
                    </a:solidFill>
                  </a:tcPr>
                </a:tc>
                <a:tc>
                  <a:txBody>
                    <a:bodyPr/>
                    <a:lstStyle/>
                    <a:p>
                      <a:pPr algn="ctr">
                        <a:lnSpc>
                          <a:spcPct val="107000"/>
                        </a:lnSpc>
                        <a:spcAft>
                          <a:spcPts val="800"/>
                        </a:spcAft>
                      </a:pP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6 - 9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a:noFill/>
                    </a:lnL>
                    <a:lnR>
                      <a:noFill/>
                    </a:lnR>
                    <a:lnT>
                      <a:noFill/>
                    </a:lnT>
                    <a:lnB>
                      <a:noFill/>
                    </a:lnB>
                    <a:solidFill>
                      <a:srgbClr val="BDD6EE"/>
                    </a:solidFill>
                  </a:tcPr>
                </a:tc>
                <a:tc>
                  <a:txBody>
                    <a:bodyPr/>
                    <a:lstStyle/>
                    <a:p>
                      <a:pPr algn="ctr">
                        <a:lnSpc>
                          <a:spcPct val="107000"/>
                        </a:lnSpc>
                        <a:spcAft>
                          <a:spcPts val="800"/>
                        </a:spcAft>
                      </a:pP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w="12700" cap="flat" cmpd="sng" algn="ctr">
                      <a:solidFill>
                        <a:srgbClr val="A2A9B1"/>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52147797"/>
                  </a:ext>
                </a:extLst>
              </a:tr>
              <a:tr h="0">
                <a:tc>
                  <a:txBody>
                    <a:bodyPr/>
                    <a:lstStyle/>
                    <a:p>
                      <a:pPr algn="ctr">
                        <a:lnSpc>
                          <a:spcPct val="107000"/>
                        </a:lnSpc>
                        <a:spcAft>
                          <a:spcPts val="800"/>
                        </a:spcAft>
                      </a:pPr>
                      <a:r>
                        <a:rPr lang="el-GR" sz="1800" b="1">
                          <a:solidFill>
                            <a:srgbClr val="202122"/>
                          </a:solidFill>
                          <a:effectLst/>
                          <a:latin typeface="Calibri" panose="020F0502020204030204" pitchFamily="34" charset="0"/>
                          <a:ea typeface="Calibri" panose="020F0502020204030204" pitchFamily="34" charset="0"/>
                          <a:cs typeface="Calibri" panose="020F0502020204030204" pitchFamily="34" charset="0"/>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l-GR"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Πολύ τρικυμιώδης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a:lnSpc>
                          <a:spcPct val="107000"/>
                        </a:lnSpc>
                        <a:spcAft>
                          <a:spcPts val="800"/>
                        </a:spcAft>
                      </a:pP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9 - 14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a:noFill/>
                    </a:lnL>
                    <a:lnR>
                      <a:noFill/>
                    </a:lnR>
                    <a:lnT>
                      <a:noFill/>
                    </a:lnT>
                    <a:lnB>
                      <a:noFill/>
                    </a:lnB>
                    <a:solidFill>
                      <a:srgbClr val="FFFFFF"/>
                    </a:solidFill>
                  </a:tcPr>
                </a:tc>
                <a:tc>
                  <a:txBody>
                    <a:bodyPr/>
                    <a:lstStyle/>
                    <a:p>
                      <a:pPr algn="ctr">
                        <a:lnSpc>
                          <a:spcPct val="107000"/>
                        </a:lnSpc>
                        <a:spcAft>
                          <a:spcPts val="800"/>
                        </a:spcAft>
                      </a:pP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9 &amp; 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w="12700" cap="flat" cmpd="sng" algn="ctr">
                      <a:solidFill>
                        <a:srgbClr val="A2A9B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27285536"/>
                  </a:ext>
                </a:extLst>
              </a:tr>
              <a:tr h="0">
                <a:tc>
                  <a:txBody>
                    <a:bodyPr/>
                    <a:lstStyle/>
                    <a:p>
                      <a:pPr algn="ctr">
                        <a:lnSpc>
                          <a:spcPct val="107000"/>
                        </a:lnSpc>
                        <a:spcAft>
                          <a:spcPts val="800"/>
                        </a:spcAft>
                      </a:pPr>
                      <a:r>
                        <a:rPr lang="el-GR" sz="1800" b="1"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w="12700" cap="flat" cmpd="sng" algn="ctr">
                      <a:solidFill>
                        <a:srgbClr val="A2A9B1"/>
                      </a:solidFill>
                      <a:prstDash val="solid"/>
                      <a:round/>
                      <a:headEnd type="none" w="med" len="med"/>
                      <a:tailEnd type="none" w="med" len="med"/>
                    </a:lnL>
                    <a:lnR>
                      <a:noFill/>
                    </a:lnR>
                    <a:lnT>
                      <a:noFill/>
                    </a:lnT>
                    <a:lnB w="12700" cap="flat" cmpd="sng" algn="ctr">
                      <a:solidFill>
                        <a:srgbClr val="A2A9B1"/>
                      </a:solidFill>
                      <a:prstDash val="solid"/>
                      <a:round/>
                      <a:headEnd type="none" w="med" len="med"/>
                      <a:tailEnd type="none" w="med" len="med"/>
                    </a:lnB>
                    <a:solidFill>
                      <a:srgbClr val="BDD6EE"/>
                    </a:solidFill>
                  </a:tcPr>
                </a:tc>
                <a:tc>
                  <a:txBody>
                    <a:bodyPr/>
                    <a:lstStyle/>
                    <a:p>
                      <a:pPr>
                        <a:lnSpc>
                          <a:spcPct val="107000"/>
                        </a:lnSpc>
                        <a:spcAft>
                          <a:spcPts val="800"/>
                        </a:spcAft>
                      </a:pP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Απίστευτα τρικυμιώδης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w="12700" cap="flat" cmpd="sng" algn="ctr">
                      <a:solidFill>
                        <a:srgbClr val="A2A9B1"/>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&gt;</a:t>
                      </a:r>
                      <a:r>
                        <a:rPr lang="el-GR" sz="1800">
                          <a:solidFill>
                            <a:srgbClr val="202122"/>
                          </a:solidFill>
                          <a:effectLst/>
                          <a:latin typeface="Calibri" panose="020F0502020204030204" pitchFamily="34" charset="0"/>
                          <a:ea typeface="Calibri" panose="020F0502020204030204" pitchFamily="34" charset="0"/>
                          <a:cs typeface="Calibri" panose="020F0502020204030204" pitchFamily="34" charset="0"/>
                        </a:rPr>
                        <a:t>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lnL>
                      <a:noFill/>
                    </a:lnL>
                    <a:lnR>
                      <a:noFill/>
                    </a:lnR>
                    <a:lnT>
                      <a:noFill/>
                    </a:lnT>
                    <a:lnB w="12700" cap="flat" cmpd="sng" algn="ctr">
                      <a:solidFill>
                        <a:srgbClr val="A2A9B1"/>
                      </a:solidFill>
                      <a:prstDash val="solid"/>
                      <a:round/>
                      <a:headEnd type="none" w="med" len="med"/>
                      <a:tailEnd type="none" w="med" len="med"/>
                    </a:lnB>
                    <a:solidFill>
                      <a:srgbClr val="BDD6EE"/>
                    </a:solidFill>
                  </a:tcPr>
                </a:tc>
                <a:tc>
                  <a:txBody>
                    <a:bodyPr/>
                    <a:lstStyle/>
                    <a:p>
                      <a:pPr algn="ctr">
                        <a:lnSpc>
                          <a:spcPct val="107000"/>
                        </a:lnSpc>
                        <a:spcAft>
                          <a:spcPts val="800"/>
                        </a:spcAft>
                      </a:pP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11 &amp; 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w="12700" cap="flat" cmpd="sng" algn="ctr">
                      <a:solidFill>
                        <a:srgbClr val="A2A9B1"/>
                      </a:solidFill>
                      <a:prstDash val="solid"/>
                      <a:round/>
                      <a:headEnd type="none" w="med" len="med"/>
                      <a:tailEnd type="none" w="med" len="med"/>
                    </a:lnR>
                    <a:lnT>
                      <a:noFill/>
                    </a:lnT>
                    <a:lnB w="12700" cap="flat" cmpd="sng" algn="ctr">
                      <a:solidFill>
                        <a:srgbClr val="A2A9B1"/>
                      </a:solidFill>
                      <a:prstDash val="solid"/>
                      <a:round/>
                      <a:headEnd type="none" w="med" len="med"/>
                      <a:tailEnd type="none" w="med" len="med"/>
                    </a:lnB>
                    <a:solidFill>
                      <a:srgbClr val="BDD6EE"/>
                    </a:solidFill>
                  </a:tcPr>
                </a:tc>
                <a:extLst>
                  <a:ext uri="{0D108BD9-81ED-4DB2-BD59-A6C34878D82A}">
                    <a16:rowId xmlns:a16="http://schemas.microsoft.com/office/drawing/2014/main" val="2452201685"/>
                  </a:ext>
                </a:extLst>
              </a:tr>
            </a:tbl>
          </a:graphicData>
        </a:graphic>
      </p:graphicFrame>
    </p:spTree>
    <p:extLst>
      <p:ext uri="{BB962C8B-B14F-4D97-AF65-F5344CB8AC3E}">
        <p14:creationId xmlns:p14="http://schemas.microsoft.com/office/powerpoint/2010/main" val="196520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0CFA7E-15D4-451D-B335-EE9FED16CADF}"/>
              </a:ext>
            </a:extLst>
          </p:cNvPr>
          <p:cNvSpPr>
            <a:spLocks noGrp="1"/>
          </p:cNvSpPr>
          <p:nvPr>
            <p:ph idx="1"/>
          </p:nvPr>
        </p:nvSpPr>
        <p:spPr>
          <a:xfrm>
            <a:off x="400050" y="104921"/>
            <a:ext cx="11528714" cy="2246768"/>
          </a:xfrm>
        </p:spPr>
        <p:txBody>
          <a:bodyPr>
            <a:normAutofit/>
          </a:bodyPr>
          <a:lstStyle/>
          <a:p>
            <a:pPr marL="0" lvl="3" indent="0">
              <a:lnSpc>
                <a:spcPct val="107000"/>
              </a:lnSpc>
              <a:spcAft>
                <a:spcPts val="800"/>
              </a:spcAft>
              <a:buNone/>
            </a:pPr>
            <a:r>
              <a:rPr lang="el-GR" sz="22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Κύματα </a:t>
            </a:r>
            <a:r>
              <a:rPr lang="el-GR" sz="2200" b="1"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ρεστίας</a:t>
            </a:r>
            <a:r>
              <a:rPr lang="el-GR" sz="22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ή αποθαλασσιάς</a:t>
            </a:r>
            <a:endParaRPr lang="en-US" sz="2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111111"/>
                </a:solidFill>
                <a:effectLst/>
                <a:latin typeface="Calibri" panose="020F0502020204030204" pitchFamily="34" charset="0"/>
                <a:ea typeface="Times New Roman" panose="02020603050405020304" pitchFamily="18" charset="0"/>
              </a:rPr>
              <a:t>T</a:t>
            </a:r>
            <a:r>
              <a:rPr lang="el-GR" sz="2000" dirty="0">
                <a:solidFill>
                  <a:srgbClr val="111111"/>
                </a:solidFill>
                <a:effectLst/>
                <a:latin typeface="Calibri" panose="020F0502020204030204" pitchFamily="34" charset="0"/>
                <a:ea typeface="Times New Roman" panose="02020603050405020304" pitchFamily="18" charset="0"/>
              </a:rPr>
              <a:t>α κύματα</a:t>
            </a:r>
            <a:r>
              <a:rPr lang="el-GR" sz="2000" b="1" dirty="0">
                <a:solidFill>
                  <a:srgbClr val="111111"/>
                </a:solidFill>
                <a:effectLst/>
                <a:latin typeface="Calibri" panose="020F0502020204030204" pitchFamily="34" charset="0"/>
                <a:ea typeface="Times New Roman" panose="02020603050405020304" pitchFamily="18" charset="0"/>
              </a:rPr>
              <a:t>  </a:t>
            </a:r>
            <a:r>
              <a:rPr lang="el-GR" sz="2000" b="1" dirty="0" err="1">
                <a:solidFill>
                  <a:srgbClr val="111111"/>
                </a:solidFill>
                <a:effectLst/>
                <a:latin typeface="Calibri" panose="020F0502020204030204" pitchFamily="34" charset="0"/>
                <a:ea typeface="Times New Roman" panose="02020603050405020304" pitchFamily="18" charset="0"/>
              </a:rPr>
              <a:t>ρεστίας</a:t>
            </a:r>
            <a:r>
              <a:rPr lang="el-GR" sz="2000" b="1" dirty="0">
                <a:solidFill>
                  <a:srgbClr val="111111"/>
                </a:solidFill>
                <a:effectLst/>
                <a:latin typeface="Calibri" panose="020F0502020204030204" pitchFamily="34" charset="0"/>
                <a:ea typeface="Times New Roman" panose="02020603050405020304" pitchFamily="18" charset="0"/>
              </a:rPr>
              <a:t> ή </a:t>
            </a:r>
            <a:r>
              <a:rPr lang="el-GR" sz="2000" b="1" dirty="0">
                <a:solidFill>
                  <a:srgbClr val="202122"/>
                </a:solidFill>
                <a:effectLst/>
                <a:latin typeface="Calibri" panose="020F0502020204030204" pitchFamily="34" charset="0"/>
                <a:ea typeface="Calibri" panose="020F0502020204030204" pitchFamily="34" charset="0"/>
              </a:rPr>
              <a:t>αποθαλασσιάς</a:t>
            </a:r>
            <a:r>
              <a:rPr lang="el-GR" sz="2000" i="1" dirty="0">
                <a:solidFill>
                  <a:srgbClr val="202122"/>
                </a:solidFill>
                <a:effectLst/>
                <a:latin typeface="Calibri" panose="020F0502020204030204" pitchFamily="34" charset="0"/>
                <a:ea typeface="Calibri" panose="020F0502020204030204" pitchFamily="34" charset="0"/>
              </a:rPr>
              <a:t> (</a:t>
            </a:r>
            <a:r>
              <a:rPr lang="el-GR" sz="2000" i="1" dirty="0" err="1">
                <a:solidFill>
                  <a:srgbClr val="202122"/>
                </a:solidFill>
                <a:effectLst/>
                <a:latin typeface="Calibri" panose="020F0502020204030204" pitchFamily="34" charset="0"/>
                <a:ea typeface="Calibri" panose="020F0502020204030204" pitchFamily="34" charset="0"/>
              </a:rPr>
              <a:t>swell</a:t>
            </a:r>
            <a:r>
              <a:rPr lang="el-GR" sz="2000" i="1" dirty="0">
                <a:solidFill>
                  <a:srgbClr val="202122"/>
                </a:solidFill>
                <a:effectLst/>
                <a:latin typeface="Calibri" panose="020F0502020204030204" pitchFamily="34" charset="0"/>
                <a:ea typeface="Calibri" panose="020F0502020204030204" pitchFamily="34" charset="0"/>
              </a:rPr>
              <a:t>).</a:t>
            </a:r>
            <a:r>
              <a:rPr lang="el-GR" sz="2000" dirty="0">
                <a:solidFill>
                  <a:srgbClr val="202122"/>
                </a:solidFill>
                <a:effectLst/>
                <a:latin typeface="Calibri" panose="020F0502020204030204" pitchFamily="34" charset="0"/>
                <a:ea typeface="Calibri" panose="020F0502020204030204" pitchFamily="34" charset="0"/>
              </a:rPr>
              <a:t> Είναι </a:t>
            </a:r>
            <a:r>
              <a:rPr lang="el-GR"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tooltip="Κυματισμός"/>
              </a:rPr>
              <a:t>κυματισμοί </a:t>
            </a:r>
            <a:r>
              <a:rPr lang="el-GR" sz="2000" dirty="0">
                <a:solidFill>
                  <a:srgbClr val="000000"/>
                </a:solidFill>
                <a:effectLst/>
                <a:latin typeface="Calibri" panose="020F0502020204030204" pitchFamily="34" charset="0"/>
                <a:ea typeface="Calibri" panose="020F0502020204030204" pitchFamily="34" charset="0"/>
              </a:rPr>
              <a:t>που έχουν παραχθεί από αιολικά πεδία μακριά από τις παράκτιες περιοχές ενδιαφέροντος και στις οποίες καταφθάνουν αφού έχουν διανύσει πολύ μεγάλες αποστάσεις μέχρι και 2000 ναυτικά μίλια (</a:t>
            </a:r>
            <a:r>
              <a:rPr lang="en-US" sz="2000" dirty="0">
                <a:solidFill>
                  <a:srgbClr val="000000"/>
                </a:solidFill>
                <a:effectLst/>
                <a:latin typeface="Calibri" panose="020F0502020204030204" pitchFamily="34" charset="0"/>
                <a:ea typeface="Calibri" panose="020F0502020204030204" pitchFamily="34" charset="0"/>
              </a:rPr>
              <a:t>WMO</a:t>
            </a:r>
            <a:r>
              <a:rPr lang="el-GR" sz="2000" dirty="0">
                <a:solidFill>
                  <a:srgbClr val="000000"/>
                </a:solidFill>
                <a:effectLst/>
                <a:latin typeface="Calibri" panose="020F0502020204030204" pitchFamily="34" charset="0"/>
                <a:ea typeface="Calibri" panose="020F0502020204030204" pitchFamily="34" charset="0"/>
              </a:rPr>
              <a:t> 1998). </a:t>
            </a:r>
            <a:r>
              <a:rPr lang="el-GR" sz="1800" dirty="0">
                <a:solidFill>
                  <a:srgbClr val="000000"/>
                </a:solidFill>
                <a:effectLst/>
                <a:latin typeface="Calibri" panose="020F0502020204030204" pitchFamily="34" charset="0"/>
                <a:ea typeface="Calibri" panose="020F0502020204030204" pitchFamily="34" charset="0"/>
              </a:rPr>
              <a:t>Συνήθως οι περίοδοί τους κυμαίνονται μεταξύ 0,5 και 1,5 φοράς των αντίστοιχων </a:t>
            </a:r>
            <a:r>
              <a:rPr lang="el-GR" sz="1800" dirty="0" err="1">
                <a:solidFill>
                  <a:srgbClr val="000000"/>
                </a:solidFill>
                <a:effectLst/>
                <a:latin typeface="Calibri" panose="020F0502020204030204" pitchFamily="34" charset="0"/>
                <a:ea typeface="Calibri" panose="020F0502020204030204" pitchFamily="34" charset="0"/>
              </a:rPr>
              <a:t>ανεμογενών</a:t>
            </a:r>
            <a:r>
              <a:rPr lang="el-GR" sz="1800" dirty="0">
                <a:solidFill>
                  <a:srgbClr val="000000"/>
                </a:solidFill>
                <a:effectLst/>
                <a:latin typeface="Calibri" panose="020F0502020204030204" pitchFamily="34" charset="0"/>
                <a:ea typeface="Calibri" panose="020F0502020204030204" pitchFamily="34" charset="0"/>
              </a:rPr>
              <a:t> κυμάτων σε συνθήκες διάδοσης βαθιών νερών, ενώ  το ύψος τους ποικίλει καθώς εξαρτάται από το αρχικό ύψος στην περιοχή δημιουργίας τους,</a:t>
            </a:r>
            <a:endParaRPr lang="en-US" sz="2000" dirty="0"/>
          </a:p>
        </p:txBody>
      </p:sp>
      <p:sp>
        <p:nvSpPr>
          <p:cNvPr id="5" name="TextBox 4">
            <a:extLst>
              <a:ext uri="{FF2B5EF4-FFF2-40B4-BE49-F238E27FC236}">
                <a16:creationId xmlns:a16="http://schemas.microsoft.com/office/drawing/2014/main" id="{28C532D9-26D5-4C16-86BB-2DE540147F27}"/>
              </a:ext>
            </a:extLst>
          </p:cNvPr>
          <p:cNvSpPr txBox="1"/>
          <p:nvPr/>
        </p:nvSpPr>
        <p:spPr>
          <a:xfrm>
            <a:off x="333374" y="2437555"/>
            <a:ext cx="11346007" cy="2092881"/>
          </a:xfrm>
          <a:prstGeom prst="rect">
            <a:avLst/>
          </a:prstGeom>
          <a:noFill/>
        </p:spPr>
        <p:txBody>
          <a:bodyPr wrap="square">
            <a:spAutoFit/>
          </a:bodyPr>
          <a:lstStyle/>
          <a:p>
            <a:r>
              <a:rPr lang="el-GR" sz="2000" b="1" dirty="0">
                <a:solidFill>
                  <a:srgbClr val="002060"/>
                </a:solidFill>
                <a:effectLst/>
                <a:latin typeface="Calibri" panose="020F0502020204030204" pitchFamily="34" charset="0"/>
                <a:ea typeface="Calibri" panose="020F0502020204030204" pitchFamily="34" charset="0"/>
              </a:rPr>
              <a:t>Κύματα </a:t>
            </a:r>
            <a:r>
              <a:rPr lang="el-GR" sz="2000" b="1" dirty="0" err="1">
                <a:solidFill>
                  <a:srgbClr val="002060"/>
                </a:solidFill>
                <a:effectLst/>
                <a:latin typeface="Calibri" panose="020F0502020204030204" pitchFamily="34" charset="0"/>
                <a:ea typeface="Times New Roman" panose="02020603050405020304" pitchFamily="18" charset="0"/>
              </a:rPr>
              <a:t>κυματανάπαλσης</a:t>
            </a:r>
            <a:r>
              <a:rPr lang="el-GR" sz="2000" b="1" dirty="0">
                <a:solidFill>
                  <a:srgbClr val="002060"/>
                </a:solidFill>
                <a:effectLst/>
                <a:latin typeface="Calibri" panose="020F0502020204030204" pitchFamily="34" charset="0"/>
                <a:ea typeface="Times New Roman" panose="02020603050405020304" pitchFamily="18" charset="0"/>
              </a:rPr>
              <a:t> </a:t>
            </a:r>
          </a:p>
          <a:p>
            <a:endParaRPr lang="el-GR" sz="1000" b="1" dirty="0">
              <a:solidFill>
                <a:srgbClr val="002060"/>
              </a:solidFill>
              <a:effectLst/>
              <a:latin typeface="Calibri" panose="020F0502020204030204" pitchFamily="34" charset="0"/>
              <a:ea typeface="Times New Roman" panose="02020603050405020304" pitchFamily="18" charset="0"/>
            </a:endParaRPr>
          </a:p>
          <a:p>
            <a:r>
              <a:rPr lang="el-GR" sz="2000" dirty="0">
                <a:effectLst/>
                <a:latin typeface="Calibri" panose="020F0502020204030204" pitchFamily="34" charset="0"/>
                <a:ea typeface="Calibri" panose="020F0502020204030204" pitchFamily="34" charset="0"/>
              </a:rPr>
              <a:t>Τα κύματα </a:t>
            </a:r>
            <a:r>
              <a:rPr lang="el-GR" sz="2000" b="1" dirty="0" err="1">
                <a:effectLst/>
                <a:latin typeface="Calibri" panose="020F0502020204030204" pitchFamily="34" charset="0"/>
                <a:ea typeface="Times New Roman" panose="02020603050405020304" pitchFamily="18" charset="0"/>
              </a:rPr>
              <a:t>κυματανάπαλσης</a:t>
            </a:r>
            <a:r>
              <a:rPr lang="el-GR" sz="2000" b="1" dirty="0">
                <a:effectLst/>
                <a:latin typeface="Calibri" panose="020F0502020204030204" pitchFamily="34" charset="0"/>
                <a:ea typeface="Times New Roman" panose="02020603050405020304" pitchFamily="18" charset="0"/>
              </a:rPr>
              <a:t> </a:t>
            </a:r>
            <a:r>
              <a:rPr lang="el-GR" sz="2000" i="1" u="sng" dirty="0">
                <a:effectLst/>
                <a:latin typeface="Calibri" panose="020F0502020204030204" pitchFamily="34" charset="0"/>
                <a:ea typeface="Times New Roman" panose="02020603050405020304" pitchFamily="18" charset="0"/>
              </a:rPr>
              <a:t>(</a:t>
            </a:r>
            <a:r>
              <a:rPr lang="en-US" sz="2000" i="1" u="sng" dirty="0">
                <a:effectLst/>
                <a:latin typeface="Calibri" panose="020F0502020204030204" pitchFamily="34" charset="0"/>
                <a:ea typeface="Times New Roman" panose="02020603050405020304" pitchFamily="18" charset="0"/>
              </a:rPr>
              <a:t>seiche waves</a:t>
            </a:r>
            <a:r>
              <a:rPr lang="el-GR" sz="2000" i="1" u="sng" dirty="0">
                <a:effectLst/>
                <a:latin typeface="Calibri" panose="020F0502020204030204" pitchFamily="34" charset="0"/>
                <a:ea typeface="Times New Roman" panose="02020603050405020304" pitchFamily="18" charset="0"/>
              </a:rPr>
              <a:t>)</a:t>
            </a:r>
            <a:r>
              <a:rPr lang="el-GR" sz="2000" dirty="0">
                <a:effectLst/>
                <a:latin typeface="Calibri" panose="020F0502020204030204" pitchFamily="34" charset="0"/>
                <a:ea typeface="Calibri" panose="020F0502020204030204" pitchFamily="34" charset="0"/>
              </a:rPr>
              <a:t> είναι στάσιμα κύματα με περιόδους ταλάντωσης της στάθμης του νερού μεγαλύτερες από 3 ώρες. Τα στάσιμα αυτά κύματα μπορούν να σχηματιστούν σε οποιοδήποτε τύπο ημίκλειστου ή κλειστού συστήματος νερού. Τα κύματα </a:t>
            </a:r>
            <a:r>
              <a:rPr lang="el-GR" sz="2000" dirty="0" err="1">
                <a:effectLst/>
                <a:latin typeface="Calibri" panose="020F0502020204030204" pitchFamily="34" charset="0"/>
                <a:ea typeface="Calibri" panose="020F0502020204030204" pitchFamily="34" charset="0"/>
              </a:rPr>
              <a:t>κυματανάπαλσης</a:t>
            </a:r>
            <a:r>
              <a:rPr lang="el-GR" sz="2000" dirty="0">
                <a:effectLst/>
                <a:latin typeface="Calibri" panose="020F0502020204030204" pitchFamily="34" charset="0"/>
                <a:ea typeface="Calibri" panose="020F0502020204030204" pitchFamily="34" charset="0"/>
              </a:rPr>
              <a:t> δημιουργούνται είτε μετά από απότομες αλλαγές στην ατμοσφαιρική πίεση είτε μετά από ισχυρούς ανέμους που σπρώχνουν και τελικά συσσωρεύουν το νερό στη μια πλευρά της κλειστής λεκάνης. </a:t>
            </a:r>
            <a:endParaRPr lang="en-US" sz="2000" dirty="0"/>
          </a:p>
        </p:txBody>
      </p:sp>
      <p:sp>
        <p:nvSpPr>
          <p:cNvPr id="7" name="TextBox 6">
            <a:extLst>
              <a:ext uri="{FF2B5EF4-FFF2-40B4-BE49-F238E27FC236}">
                <a16:creationId xmlns:a16="http://schemas.microsoft.com/office/drawing/2014/main" id="{450FC4A0-0664-4130-A092-3516F3F17FFD}"/>
              </a:ext>
            </a:extLst>
          </p:cNvPr>
          <p:cNvSpPr txBox="1"/>
          <p:nvPr/>
        </p:nvSpPr>
        <p:spPr>
          <a:xfrm>
            <a:off x="400049" y="4506311"/>
            <a:ext cx="11279331" cy="2092881"/>
          </a:xfrm>
          <a:prstGeom prst="rect">
            <a:avLst/>
          </a:prstGeom>
          <a:noFill/>
        </p:spPr>
        <p:txBody>
          <a:bodyPr wrap="square">
            <a:spAutoFit/>
          </a:bodyPr>
          <a:lstStyle/>
          <a:p>
            <a:r>
              <a:rPr lang="el-GR" sz="2000" b="1" dirty="0" err="1">
                <a:solidFill>
                  <a:srgbClr val="002060"/>
                </a:solidFill>
                <a:effectLst/>
                <a:latin typeface="Calibri" panose="020F0502020204030204" pitchFamily="34" charset="0"/>
                <a:ea typeface="Times New Roman" panose="02020603050405020304" pitchFamily="18" charset="0"/>
              </a:rPr>
              <a:t>Υποβαρυτικά</a:t>
            </a:r>
            <a:endParaRPr lang="el-GR" sz="2000" b="1" dirty="0">
              <a:solidFill>
                <a:srgbClr val="002060"/>
              </a:solidFill>
              <a:effectLst/>
              <a:latin typeface="Calibri" panose="020F0502020204030204" pitchFamily="34" charset="0"/>
              <a:ea typeface="Times New Roman" panose="02020603050405020304" pitchFamily="18" charset="0"/>
            </a:endParaRPr>
          </a:p>
          <a:p>
            <a:endParaRPr lang="el-GR" sz="1000" b="1" dirty="0">
              <a:solidFill>
                <a:srgbClr val="002060"/>
              </a:solidFill>
              <a:effectLst/>
              <a:latin typeface="Calibri" panose="020F0502020204030204" pitchFamily="34" charset="0"/>
              <a:ea typeface="Times New Roman" panose="02020603050405020304" pitchFamily="18" charset="0"/>
            </a:endParaRPr>
          </a:p>
          <a:p>
            <a:r>
              <a:rPr lang="el-GR" sz="2000" dirty="0">
                <a:solidFill>
                  <a:srgbClr val="000000"/>
                </a:solidFill>
                <a:effectLst/>
                <a:latin typeface="Calibri" panose="020F0502020204030204" pitchFamily="34" charset="0"/>
                <a:ea typeface="Times New Roman" panose="02020603050405020304" pitchFamily="18" charset="0"/>
              </a:rPr>
              <a:t>Τα </a:t>
            </a:r>
            <a:r>
              <a:rPr lang="el-GR" sz="2000" b="1" dirty="0" err="1">
                <a:solidFill>
                  <a:srgbClr val="000000"/>
                </a:solidFill>
                <a:effectLst/>
                <a:latin typeface="Calibri" panose="020F0502020204030204" pitchFamily="34" charset="0"/>
                <a:ea typeface="Times New Roman" panose="02020603050405020304" pitchFamily="18" charset="0"/>
              </a:rPr>
              <a:t>υποβαρυτικά</a:t>
            </a:r>
            <a:r>
              <a:rPr lang="el-GR" sz="2000" b="1" dirty="0">
                <a:solidFill>
                  <a:srgbClr val="000000"/>
                </a:solidFill>
                <a:effectLst/>
                <a:latin typeface="Calibri" panose="020F0502020204030204" pitchFamily="34" charset="0"/>
                <a:ea typeface="Times New Roman" panose="02020603050405020304" pitchFamily="18" charset="0"/>
              </a:rPr>
              <a:t> κύματα</a:t>
            </a:r>
            <a:r>
              <a:rPr lang="el-GR" sz="2000" dirty="0">
                <a:solidFill>
                  <a:srgbClr val="000000"/>
                </a:solidFill>
                <a:effectLst/>
                <a:latin typeface="Calibri" panose="020F0502020204030204" pitchFamily="34" charset="0"/>
                <a:ea typeface="Times New Roman" panose="02020603050405020304" pitchFamily="18" charset="0"/>
              </a:rPr>
              <a:t> </a:t>
            </a:r>
            <a:r>
              <a:rPr lang="el-GR" sz="2000" i="1" dirty="0">
                <a:solidFill>
                  <a:srgbClr val="000000"/>
                </a:solidFill>
                <a:effectLst/>
                <a:latin typeface="Calibri" panose="020F0502020204030204" pitchFamily="34" charset="0"/>
                <a:ea typeface="Times New Roman" panose="02020603050405020304" pitchFamily="18" charset="0"/>
              </a:rPr>
              <a:t>(</a:t>
            </a:r>
            <a:r>
              <a:rPr lang="en-US" sz="2000" i="1" dirty="0" err="1">
                <a:solidFill>
                  <a:srgbClr val="000000"/>
                </a:solidFill>
                <a:effectLst/>
                <a:latin typeface="Calibri" panose="020F0502020204030204" pitchFamily="34" charset="0"/>
                <a:ea typeface="Times New Roman" panose="02020603050405020304" pitchFamily="18" charset="0"/>
              </a:rPr>
              <a:t>infragravity</a:t>
            </a:r>
            <a:r>
              <a:rPr lang="en-US" sz="2000" i="1" dirty="0">
                <a:solidFill>
                  <a:srgbClr val="000000"/>
                </a:solidFill>
                <a:effectLst/>
                <a:latin typeface="Calibri" panose="020F0502020204030204" pitchFamily="34" charset="0"/>
                <a:ea typeface="Times New Roman" panose="02020603050405020304" pitchFamily="18" charset="0"/>
              </a:rPr>
              <a:t> waves</a:t>
            </a:r>
            <a:r>
              <a:rPr lang="el-GR" sz="2000" i="1" dirty="0">
                <a:solidFill>
                  <a:srgbClr val="000000"/>
                </a:solidFill>
                <a:effectLst/>
                <a:latin typeface="Calibri" panose="020F0502020204030204" pitchFamily="34" charset="0"/>
                <a:ea typeface="Times New Roman" panose="02020603050405020304" pitchFamily="18" charset="0"/>
              </a:rPr>
              <a:t>)</a:t>
            </a:r>
            <a:r>
              <a:rPr lang="el-GR" sz="2000" dirty="0">
                <a:solidFill>
                  <a:srgbClr val="000000"/>
                </a:solidFill>
                <a:effectLst/>
                <a:latin typeface="Calibri" panose="020F0502020204030204" pitchFamily="34" charset="0"/>
                <a:ea typeface="Times New Roman" panose="02020603050405020304" pitchFamily="18" charset="0"/>
              </a:rPr>
              <a:t> είναι επιφανειακά κύματα βαρύτητας, ανοικτής βαθιάς θάλασσας με τυπικές περιόδους της τάξης των </a:t>
            </a:r>
            <a:r>
              <a:rPr lang="el-GR" sz="2000" i="1" dirty="0">
                <a:solidFill>
                  <a:srgbClr val="111111"/>
                </a:solidFill>
                <a:effectLst/>
                <a:latin typeface="Calibri" panose="020F0502020204030204" pitchFamily="34" charset="0"/>
                <a:ea typeface="Times New Roman" panose="02020603050405020304" pitchFamily="18" charset="0"/>
              </a:rPr>
              <a:t>0,5-5 </a:t>
            </a:r>
            <a:r>
              <a:rPr lang="en-US" sz="2000" i="1" dirty="0">
                <a:solidFill>
                  <a:srgbClr val="111111"/>
                </a:solidFill>
                <a:effectLst/>
                <a:latin typeface="Calibri" panose="020F0502020204030204" pitchFamily="34" charset="0"/>
                <a:ea typeface="Times New Roman" panose="02020603050405020304" pitchFamily="18" charset="0"/>
              </a:rPr>
              <a:t>min</a:t>
            </a:r>
            <a:r>
              <a:rPr lang="el-GR" sz="2000" dirty="0">
                <a:solidFill>
                  <a:srgbClr val="000000"/>
                </a:solidFill>
                <a:effectLst/>
                <a:latin typeface="Calibri" panose="020F0502020204030204" pitchFamily="34" charset="0"/>
                <a:ea typeface="Times New Roman" panose="02020603050405020304" pitchFamily="18" charset="0"/>
              </a:rPr>
              <a:t>. Ενώ αρχικά χαρακτηρίζονται από μικρά ύψη, κοντά στην ακτή μπορούν να φτάσουν σε ύψος μέχρι μερικά μέτρα και έτσι να διαδραματίσουν πρωτεύοντα ρόλο στην κίνηση του νερού, ιδιαίτερα κατά τη διάρκεια των θαλάσσιων καταιγίδων (π.χ. </a:t>
            </a:r>
            <a:r>
              <a:rPr lang="el-GR" sz="2000" dirty="0" err="1">
                <a:effectLst/>
                <a:latin typeface="Calibri" panose="020F0502020204030204" pitchFamily="34" charset="0"/>
                <a:ea typeface="Calibri" panose="020F0502020204030204" pitchFamily="34" charset="0"/>
              </a:rPr>
              <a:t>Herbers</a:t>
            </a:r>
            <a:r>
              <a:rPr lang="el-GR" sz="2000" dirty="0">
                <a:solidFill>
                  <a:srgbClr val="000000"/>
                </a:solidFill>
                <a:effectLst/>
                <a:latin typeface="Calibri" panose="020F0502020204030204" pitchFamily="34" charset="0"/>
                <a:ea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rPr>
              <a:t>et al</a:t>
            </a:r>
            <a:r>
              <a:rPr lang="el-GR" sz="2000" dirty="0">
                <a:solidFill>
                  <a:srgbClr val="000000"/>
                </a:solidFill>
                <a:effectLst/>
                <a:latin typeface="Calibri" panose="020F0502020204030204" pitchFamily="34" charset="0"/>
                <a:ea typeface="Times New Roman" panose="02020603050405020304" pitchFamily="18" charset="0"/>
              </a:rPr>
              <a:t>. 1995). </a:t>
            </a:r>
            <a:endParaRPr lang="en-US" sz="2000" dirty="0"/>
          </a:p>
        </p:txBody>
      </p:sp>
    </p:spTree>
    <p:extLst>
      <p:ext uri="{BB962C8B-B14F-4D97-AF65-F5344CB8AC3E}">
        <p14:creationId xmlns:p14="http://schemas.microsoft.com/office/powerpoint/2010/main" val="71569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5CCD5-C291-46C3-8AAB-29137C190EC8}"/>
              </a:ext>
            </a:extLst>
          </p:cNvPr>
          <p:cNvSpPr>
            <a:spLocks noGrp="1"/>
          </p:cNvSpPr>
          <p:nvPr>
            <p:ph idx="1"/>
          </p:nvPr>
        </p:nvSpPr>
        <p:spPr>
          <a:xfrm>
            <a:off x="285750" y="315977"/>
            <a:ext cx="10515600" cy="2727325"/>
          </a:xfrm>
        </p:spPr>
        <p:txBody>
          <a:bodyPr>
            <a:normAutofit/>
          </a:bodyPr>
          <a:lstStyle/>
          <a:p>
            <a:pPr marL="0" lvl="3" indent="0">
              <a:lnSpc>
                <a:spcPct val="107000"/>
              </a:lnSpc>
              <a:spcAft>
                <a:spcPts val="800"/>
              </a:spcAft>
              <a:buNone/>
            </a:pPr>
            <a:r>
              <a:rPr lang="el-GR" sz="2000" b="1" i="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Κύματα </a:t>
            </a:r>
            <a:r>
              <a:rPr lang="en-US" sz="2000" b="1" i="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Rossby</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el-GR" sz="2000" dirty="0">
                <a:solidFill>
                  <a:srgbClr val="2E2E2E"/>
                </a:solidFill>
                <a:effectLst/>
                <a:latin typeface="Calibri" panose="020F0502020204030204" pitchFamily="34" charset="0"/>
                <a:ea typeface="Calibri" panose="020F0502020204030204" pitchFamily="34" charset="0"/>
                <a:cs typeface="Calibri" panose="020F0502020204030204" pitchFamily="34" charset="0"/>
              </a:rPr>
              <a:t>Τα </a:t>
            </a:r>
            <a:r>
              <a:rPr lang="el-GR" sz="2000" b="1" dirty="0">
                <a:solidFill>
                  <a:srgbClr val="2E2E2E"/>
                </a:solidFill>
                <a:effectLst/>
                <a:latin typeface="Calibri" panose="020F0502020204030204" pitchFamily="34" charset="0"/>
                <a:ea typeface="Calibri" panose="020F0502020204030204" pitchFamily="34" charset="0"/>
                <a:cs typeface="Calibri" panose="020F0502020204030204" pitchFamily="34" charset="0"/>
              </a:rPr>
              <a:t>κύματα </a:t>
            </a:r>
            <a:r>
              <a:rPr lang="en-US" sz="2000" b="1" dirty="0">
                <a:solidFill>
                  <a:srgbClr val="2E2E2E"/>
                </a:solidFill>
                <a:effectLst/>
                <a:latin typeface="Calibri" panose="020F0502020204030204" pitchFamily="34" charset="0"/>
                <a:ea typeface="Calibri" panose="020F0502020204030204" pitchFamily="34" charset="0"/>
                <a:cs typeface="Calibri" panose="020F0502020204030204" pitchFamily="34" charset="0"/>
              </a:rPr>
              <a:t>Rossby</a:t>
            </a:r>
            <a:r>
              <a:rPr lang="en-US" sz="2000" dirty="0">
                <a:solidFill>
                  <a:srgbClr val="2E2E2E"/>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2E2E2E"/>
                </a:solidFill>
                <a:effectLst/>
                <a:latin typeface="Calibri" panose="020F0502020204030204" pitchFamily="34" charset="0"/>
                <a:ea typeface="Calibri" panose="020F0502020204030204" pitchFamily="34" charset="0"/>
                <a:cs typeface="Calibri" panose="020F0502020204030204" pitchFamily="34" charset="0"/>
              </a:rPr>
              <a:t>είναι τεράστια ωκεάνια κύματα που διασχίζουν εκατοντάδες χιλιόμετρα κινούμενα από τα ανατολικά προς τα δυτικά, στο βόρειο ημισφαίριο και αντίθετα στο νότιο ημισφαίριο. Είναι τόσο μεγάλα και τεράστια που μπορούν να αλλάξουν τις κλιματικές συνθήκες της Γης ενώ σε μερικές περιοχές του κόσμου συμβάλλουν στη διαμόρφωση υψηλών παλιρροιακών σταθμών και στην πρόκληση παράκτιων πλημμυρών.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TextBox 4">
            <a:extLst>
              <a:ext uri="{FF2B5EF4-FFF2-40B4-BE49-F238E27FC236}">
                <a16:creationId xmlns:a16="http://schemas.microsoft.com/office/drawing/2014/main" id="{BFB58FD8-61C8-47D7-8EA4-BC26E2D5FDE8}"/>
              </a:ext>
            </a:extLst>
          </p:cNvPr>
          <p:cNvSpPr txBox="1"/>
          <p:nvPr/>
        </p:nvSpPr>
        <p:spPr>
          <a:xfrm>
            <a:off x="285750" y="2521877"/>
            <a:ext cx="5505450" cy="3144194"/>
          </a:xfrm>
          <a:prstGeom prst="rect">
            <a:avLst/>
          </a:prstGeom>
          <a:noFill/>
        </p:spPr>
        <p:txBody>
          <a:bodyPr wrap="square">
            <a:spAutoFit/>
          </a:bodyPr>
          <a:lstStyle/>
          <a:p>
            <a:pPr marL="540385" indent="-540385">
              <a:lnSpc>
                <a:spcPct val="107000"/>
              </a:lnSpc>
              <a:spcAft>
                <a:spcPts val="800"/>
              </a:spcAft>
            </a:pPr>
            <a:r>
              <a:rPr lang="en-US" sz="1800" i="1" u="sng" dirty="0">
                <a:effectLst/>
                <a:latin typeface="Calibri" panose="020F0502020204030204" pitchFamily="34" charset="0"/>
                <a:ea typeface="Calibri" panose="020F0502020204030204" pitchFamily="34" charset="0"/>
                <a:cs typeface="Calibri" panose="020F0502020204030204" pitchFamily="34" charset="0"/>
              </a:rPr>
              <a:t> </a:t>
            </a:r>
            <a:r>
              <a:rPr lang="el-GR" sz="2000" b="1" i="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Κύματα Kelvin</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effectLst/>
                <a:latin typeface="Calibri" panose="020F0502020204030204" pitchFamily="34" charset="0"/>
                <a:ea typeface="Calibri" panose="020F0502020204030204" pitchFamily="34" charset="0"/>
                <a:cs typeface="Calibri" panose="020F0502020204030204" pitchFamily="34" charset="0"/>
              </a:rPr>
              <a:t>Τα </a:t>
            </a:r>
            <a:r>
              <a:rPr lang="el-GR" sz="2000" b="1" dirty="0">
                <a:effectLst/>
                <a:latin typeface="Calibri" panose="020F0502020204030204" pitchFamily="34" charset="0"/>
                <a:ea typeface="Calibri" panose="020F0502020204030204" pitchFamily="34" charset="0"/>
                <a:cs typeface="Calibri" panose="020F0502020204030204" pitchFamily="34" charset="0"/>
              </a:rPr>
              <a:t>κύματα Kelvin</a:t>
            </a:r>
            <a:r>
              <a:rPr lang="el-GR" sz="2000" dirty="0">
                <a:effectLst/>
                <a:latin typeface="Calibri" panose="020F0502020204030204" pitchFamily="34" charset="0"/>
                <a:ea typeface="Calibri" panose="020F0502020204030204" pitchFamily="34" charset="0"/>
                <a:cs typeface="Calibri" panose="020F0502020204030204" pitchFamily="34" charset="0"/>
              </a:rPr>
              <a:t> είναι μακρές (σε σύγκριση με το βάθος) </a:t>
            </a:r>
            <a:r>
              <a:rPr lang="el-GR" sz="2000" dirty="0" err="1">
                <a:effectLst/>
                <a:latin typeface="Calibri" panose="020F0502020204030204" pitchFamily="34" charset="0"/>
                <a:ea typeface="Calibri" panose="020F0502020204030204" pitchFamily="34" charset="0"/>
                <a:cs typeface="Calibri" panose="020F0502020204030204" pitchFamily="34" charset="0"/>
              </a:rPr>
              <a:t>βαρυτικές</a:t>
            </a:r>
            <a:r>
              <a:rPr lang="el-GR" sz="2000" dirty="0">
                <a:effectLst/>
                <a:latin typeface="Calibri" panose="020F0502020204030204" pitchFamily="34" charset="0"/>
                <a:ea typeface="Calibri" panose="020F0502020204030204" pitchFamily="34" charset="0"/>
                <a:cs typeface="Calibri" panose="020F0502020204030204" pitchFamily="34" charset="0"/>
              </a:rPr>
              <a:t> ταλαντώσεις της επιφάνειας της θάλασσας πάνω από ομοιογενή και επίπεδο βυθό, οι οποίες διαδίδονται στο πλευρικό όριο της λεκάνης παρουσιάζοντας τη μεγαλύτερη ανύψωση επί του ορίου (στην άκρη) της λεκάνης (δηλαδή την ακτή) και οι οποίες μειώνονται εκθετικά προς τα ανοικτά (Εικόνα 6.11).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F13296F7-F58C-45A0-AF2E-6CEC2BD56950}"/>
              </a:ext>
            </a:extLst>
          </p:cNvPr>
          <p:cNvPicPr>
            <a:picLocks noChangeAspect="1"/>
          </p:cNvPicPr>
          <p:nvPr/>
        </p:nvPicPr>
        <p:blipFill>
          <a:blip r:embed="rId2"/>
          <a:stretch>
            <a:fillRect/>
          </a:stretch>
        </p:blipFill>
        <p:spPr>
          <a:xfrm>
            <a:off x="6515322" y="2414258"/>
            <a:ext cx="3561905" cy="2752381"/>
          </a:xfrm>
          <a:prstGeom prst="rect">
            <a:avLst/>
          </a:prstGeom>
        </p:spPr>
      </p:pic>
    </p:spTree>
    <p:extLst>
      <p:ext uri="{BB962C8B-B14F-4D97-AF65-F5344CB8AC3E}">
        <p14:creationId xmlns:p14="http://schemas.microsoft.com/office/powerpoint/2010/main" val="1111181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337FDC-370F-4779-94BA-68414F47339E}"/>
              </a:ext>
            </a:extLst>
          </p:cNvPr>
          <p:cNvSpPr txBox="1"/>
          <p:nvPr/>
        </p:nvSpPr>
        <p:spPr>
          <a:xfrm>
            <a:off x="96981" y="3281109"/>
            <a:ext cx="6613812" cy="3477875"/>
          </a:xfrm>
          <a:prstGeom prst="rect">
            <a:avLst/>
          </a:prstGeom>
          <a:noFill/>
        </p:spPr>
        <p:txBody>
          <a:bodyPr wrap="square">
            <a:spAutoFit/>
          </a:bodyPr>
          <a:lstStyle/>
          <a:p>
            <a:pPr marL="540385" indent="-540385"/>
            <a:r>
              <a:rPr lang="el-GR" sz="2000" b="1"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Κύματα άκρης (</a:t>
            </a:r>
            <a:r>
              <a:rPr lang="en-US" sz="2000" b="1"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Edge waves </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l-GR" sz="2000" dirty="0">
                <a:solidFill>
                  <a:srgbClr val="000000"/>
                </a:solidFill>
                <a:effectLst/>
                <a:latin typeface="Calibri" panose="020F0502020204030204" pitchFamily="34" charset="0"/>
                <a:ea typeface="Calibri" panose="020F0502020204030204" pitchFamily="34" charset="0"/>
              </a:rPr>
              <a:t>Τα </a:t>
            </a:r>
            <a:r>
              <a:rPr lang="en-US" sz="2000" b="1" dirty="0">
                <a:solidFill>
                  <a:srgbClr val="000000"/>
                </a:solidFill>
                <a:effectLst/>
                <a:latin typeface="Calibri" panose="020F0502020204030204" pitchFamily="34" charset="0"/>
                <a:ea typeface="Calibri" panose="020F0502020204030204" pitchFamily="34" charset="0"/>
              </a:rPr>
              <a:t>edge waves</a:t>
            </a:r>
            <a:r>
              <a:rPr lang="en-US" sz="2000" dirty="0">
                <a:solidFill>
                  <a:srgbClr val="000000"/>
                </a:solidFill>
                <a:effectLst/>
                <a:latin typeface="Calibri" panose="020F0502020204030204" pitchFamily="34" charset="0"/>
                <a:ea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rPr>
              <a:t>(κύματα άκρης)</a:t>
            </a:r>
            <a:r>
              <a:rPr lang="el-GR" sz="2000" dirty="0">
                <a:solidFill>
                  <a:srgbClr val="000000"/>
                </a:solidFill>
                <a:effectLst/>
                <a:latin typeface="Calibri" panose="020F0502020204030204" pitchFamily="34" charset="0"/>
                <a:ea typeface="Calibri" panose="020F0502020204030204" pitchFamily="34" charset="0"/>
              </a:rPr>
              <a:t> είναι παγιδευμένα κύματα που αναπτύσσονται κατά μήκος της ακτογραμμής και μεταξύ της ζώνης θραύσης και της ακτογραμμής, χωρίς απαραίτητα το μέγεθος τους να εξαρτάται από αυτή. </a:t>
            </a:r>
            <a:r>
              <a:rPr lang="el-GR" sz="2000" dirty="0">
                <a:effectLst/>
                <a:latin typeface="Calibri" panose="020F0502020204030204" pitchFamily="34" charset="0"/>
                <a:ea typeface="Calibri" panose="020F0502020204030204" pitchFamily="34" charset="0"/>
                <a:cs typeface="Times New Roman" panose="02020603050405020304" pitchFamily="18" charset="0"/>
              </a:rPr>
              <a:t>Τα </a:t>
            </a:r>
            <a:r>
              <a:rPr lang="en-US" sz="2000" dirty="0">
                <a:effectLst/>
                <a:latin typeface="Calibri" panose="020F0502020204030204" pitchFamily="34" charset="0"/>
                <a:ea typeface="Calibri" panose="020F0502020204030204" pitchFamily="34" charset="0"/>
                <a:cs typeface="Times New Roman" panose="02020603050405020304" pitchFamily="18" charset="0"/>
              </a:rPr>
              <a:t>edge waves</a:t>
            </a:r>
            <a:r>
              <a:rPr lang="el-GR" sz="2000" dirty="0">
                <a:effectLst/>
                <a:latin typeface="Calibri" panose="020F0502020204030204" pitchFamily="34" charset="0"/>
                <a:ea typeface="Calibri" panose="020F0502020204030204" pitchFamily="34" charset="0"/>
                <a:cs typeface="Times New Roman" panose="02020603050405020304" pitchFamily="18" charset="0"/>
              </a:rPr>
              <a:t> είναι δευτερογενείς ταλαντώσεις, ημιτονοειδείς κατά μήκος της ακτογραμμής, με το μέγιστο πλάτος τους στην ακτογραμμή. Στη διεύθυνση την κάθετη στην ακτογραμμή το πλάτος της ταλάντωσης μειώνεται εκθετικά με την απόσταση από την ακτογραμμή και μηδενίζεται μετά από 1-2 διελεύσεις από τη στάθμη ισορροπίας</a:t>
            </a:r>
            <a:endParaRPr lang="en-US" sz="2000" dirty="0"/>
          </a:p>
        </p:txBody>
      </p:sp>
      <p:sp>
        <p:nvSpPr>
          <p:cNvPr id="4" name="TextBox 3">
            <a:extLst>
              <a:ext uri="{FF2B5EF4-FFF2-40B4-BE49-F238E27FC236}">
                <a16:creationId xmlns:a16="http://schemas.microsoft.com/office/drawing/2014/main" id="{473D2859-E695-49CD-8247-2AB80FA1043F}"/>
              </a:ext>
            </a:extLst>
          </p:cNvPr>
          <p:cNvSpPr txBox="1"/>
          <p:nvPr/>
        </p:nvSpPr>
        <p:spPr>
          <a:xfrm>
            <a:off x="96981" y="99016"/>
            <a:ext cx="6317673" cy="2986459"/>
          </a:xfrm>
          <a:prstGeom prst="rect">
            <a:avLst/>
          </a:prstGeom>
          <a:noFill/>
        </p:spPr>
        <p:txBody>
          <a:bodyPr wrap="square">
            <a:spAutoFit/>
          </a:bodyPr>
          <a:lstStyle/>
          <a:p>
            <a:pPr marL="540385" indent="-540385">
              <a:spcAft>
                <a:spcPts val="600"/>
              </a:spcAft>
            </a:pPr>
            <a:r>
              <a:rPr lang="el-GR" sz="2000" b="1" i="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Κύματα υφαλοκρηπίδας</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l-GR" sz="2000" dirty="0">
                <a:effectLst/>
                <a:latin typeface="Calibri" panose="020F0502020204030204" pitchFamily="34" charset="0"/>
                <a:ea typeface="Calibri" panose="020F0502020204030204" pitchFamily="34" charset="0"/>
              </a:rPr>
              <a:t>Τα </a:t>
            </a:r>
            <a:r>
              <a:rPr lang="el-GR" sz="2000" b="1" dirty="0">
                <a:effectLst/>
                <a:latin typeface="Calibri" panose="020F0502020204030204" pitchFamily="34" charset="0"/>
                <a:ea typeface="Calibri" panose="020F0502020204030204" pitchFamily="34" charset="0"/>
              </a:rPr>
              <a:t>κύματα υφαλοκρηπίδας</a:t>
            </a:r>
            <a:r>
              <a:rPr lang="el-GR" sz="2000" dirty="0">
                <a:effectLst/>
                <a:latin typeface="Calibri" panose="020F0502020204030204" pitchFamily="34" charset="0"/>
                <a:ea typeface="Calibri" panose="020F0502020204030204" pitchFamily="34" charset="0"/>
              </a:rPr>
              <a:t> </a:t>
            </a:r>
            <a:r>
              <a:rPr lang="el-GR" sz="2000" i="1" dirty="0">
                <a:effectLst/>
                <a:latin typeface="Calibri" panose="020F0502020204030204" pitchFamily="34" charset="0"/>
                <a:ea typeface="Calibri" panose="020F0502020204030204" pitchFamily="34" charset="0"/>
              </a:rPr>
              <a:t>(</a:t>
            </a:r>
            <a:r>
              <a:rPr lang="en-US" sz="2000" i="1" dirty="0">
                <a:effectLst/>
                <a:latin typeface="Calibri" panose="020F0502020204030204" pitchFamily="34" charset="0"/>
                <a:ea typeface="Calibri" panose="020F0502020204030204" pitchFamily="34" charset="0"/>
              </a:rPr>
              <a:t>shelf waves</a:t>
            </a:r>
            <a:r>
              <a:rPr lang="el-GR" sz="2000" i="1" dirty="0">
                <a:effectLst/>
                <a:latin typeface="Calibri" panose="020F0502020204030204" pitchFamily="34" charset="0"/>
                <a:ea typeface="Calibri" panose="020F0502020204030204" pitchFamily="34" charset="0"/>
              </a:rPr>
              <a:t>)</a:t>
            </a:r>
            <a:r>
              <a:rPr lang="el-GR" sz="2000" dirty="0">
                <a:effectLst/>
                <a:latin typeface="Calibri" panose="020F0502020204030204" pitchFamily="34" charset="0"/>
                <a:ea typeface="Calibri" panose="020F0502020204030204" pitchFamily="34" charset="0"/>
              </a:rPr>
              <a:t> είναι μεγάλα κύματα, ανάλογα με τα κύματα </a:t>
            </a:r>
            <a:r>
              <a:rPr lang="en-US" sz="2000" dirty="0">
                <a:effectLst/>
                <a:latin typeface="Calibri" panose="020F0502020204030204" pitchFamily="34" charset="0"/>
                <a:ea typeface="Calibri" panose="020F0502020204030204" pitchFamily="34" charset="0"/>
              </a:rPr>
              <a:t>Kelvin</a:t>
            </a:r>
            <a:r>
              <a:rPr lang="el-GR" sz="2000" dirty="0">
                <a:effectLst/>
                <a:latin typeface="Calibri" panose="020F0502020204030204" pitchFamily="34" charset="0"/>
                <a:ea typeface="Calibri" panose="020F0502020204030204" pitchFamily="34" charset="0"/>
              </a:rPr>
              <a:t>,  που εμφανίζονται όμως με περιόδους μικρότερες από την τοπική αδρανειακή περίοδο (εξίσωση 6.23), έχοντας όμως ως κύριο παράγοντα της δημιουργίας τους την παράμετρο </a:t>
            </a:r>
            <a:r>
              <a:rPr lang="en-US" sz="2000" dirty="0">
                <a:effectLst/>
                <a:latin typeface="Calibri" panose="020F0502020204030204" pitchFamily="34" charset="0"/>
                <a:ea typeface="Calibri" panose="020F0502020204030204" pitchFamily="34" charset="0"/>
              </a:rPr>
              <a:t>Coriolis</a:t>
            </a:r>
            <a:r>
              <a:rPr lang="el-GR" sz="2000" dirty="0">
                <a:effectLst/>
                <a:latin typeface="Calibri" panose="020F0502020204030204" pitchFamily="34" charset="0"/>
                <a:ea typeface="Calibri" panose="020F0502020204030204" pitchFamily="34" charset="0"/>
              </a:rPr>
              <a:t>. Σε αντίθεση με τα κύματα Kelvin, τα κύματα υφαλοκρηπίδας δεν εξαρτώνται τόσο από τη βαρύτητα όσο και από τη δύναμη αποκατάστασης. </a:t>
            </a:r>
            <a:endParaRPr lang="en-US" sz="2000" dirty="0"/>
          </a:p>
        </p:txBody>
      </p:sp>
      <p:pic>
        <p:nvPicPr>
          <p:cNvPr id="7" name="Picture 6">
            <a:extLst>
              <a:ext uri="{FF2B5EF4-FFF2-40B4-BE49-F238E27FC236}">
                <a16:creationId xmlns:a16="http://schemas.microsoft.com/office/drawing/2014/main" id="{68F12481-BD9A-49CC-B58F-48421D992D82}"/>
              </a:ext>
            </a:extLst>
          </p:cNvPr>
          <p:cNvPicPr>
            <a:picLocks noChangeAspect="1"/>
          </p:cNvPicPr>
          <p:nvPr/>
        </p:nvPicPr>
        <p:blipFill rotWithShape="1">
          <a:blip r:embed="rId2"/>
          <a:srcRect t="4329" r="3741"/>
          <a:stretch/>
        </p:blipFill>
        <p:spPr>
          <a:xfrm>
            <a:off x="6843959" y="938645"/>
            <a:ext cx="5348041" cy="4980709"/>
          </a:xfrm>
          <a:prstGeom prst="rect">
            <a:avLst/>
          </a:prstGeom>
        </p:spPr>
      </p:pic>
    </p:spTree>
    <p:extLst>
      <p:ext uri="{BB962C8B-B14F-4D97-AF65-F5344CB8AC3E}">
        <p14:creationId xmlns:p14="http://schemas.microsoft.com/office/powerpoint/2010/main" val="49700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B92817-A366-4086-824C-C7C9F13ED1AA}"/>
              </a:ext>
            </a:extLst>
          </p:cNvPr>
          <p:cNvGrpSpPr/>
          <p:nvPr/>
        </p:nvGrpSpPr>
        <p:grpSpPr>
          <a:xfrm>
            <a:off x="1404353" y="820015"/>
            <a:ext cx="5186498" cy="5827390"/>
            <a:chOff x="2339751" y="1037989"/>
            <a:chExt cx="4898466" cy="5567541"/>
          </a:xfrm>
        </p:grpSpPr>
        <p:pic>
          <p:nvPicPr>
            <p:cNvPr id="4" name="Picture 3">
              <a:extLst>
                <a:ext uri="{FF2B5EF4-FFF2-40B4-BE49-F238E27FC236}">
                  <a16:creationId xmlns:a16="http://schemas.microsoft.com/office/drawing/2014/main" id="{9C5B2BD8-31C7-4DC1-9E38-BC56215C92E1}"/>
                </a:ext>
              </a:extLst>
            </p:cNvPr>
            <p:cNvPicPr>
              <a:picLocks noChangeAspect="1"/>
            </p:cNvPicPr>
            <p:nvPr/>
          </p:nvPicPr>
          <p:blipFill>
            <a:blip r:embed="rId2"/>
            <a:stretch>
              <a:fillRect/>
            </a:stretch>
          </p:blipFill>
          <p:spPr>
            <a:xfrm>
              <a:off x="2339751" y="1037989"/>
              <a:ext cx="4898465" cy="2763627"/>
            </a:xfrm>
            <a:prstGeom prst="rect">
              <a:avLst/>
            </a:prstGeom>
          </p:spPr>
        </p:pic>
        <p:pic>
          <p:nvPicPr>
            <p:cNvPr id="6" name="Picture 5">
              <a:extLst>
                <a:ext uri="{FF2B5EF4-FFF2-40B4-BE49-F238E27FC236}">
                  <a16:creationId xmlns:a16="http://schemas.microsoft.com/office/drawing/2014/main" id="{38A4627A-414D-494A-8047-5BF3CF89AC4A}"/>
                </a:ext>
              </a:extLst>
            </p:cNvPr>
            <p:cNvPicPr>
              <a:picLocks noChangeAspect="1"/>
            </p:cNvPicPr>
            <p:nvPr/>
          </p:nvPicPr>
          <p:blipFill>
            <a:blip r:embed="rId3"/>
            <a:stretch>
              <a:fillRect/>
            </a:stretch>
          </p:blipFill>
          <p:spPr>
            <a:xfrm>
              <a:off x="2339752" y="3789040"/>
              <a:ext cx="4898465" cy="2816490"/>
            </a:xfrm>
            <a:prstGeom prst="rect">
              <a:avLst/>
            </a:prstGeom>
          </p:spPr>
        </p:pic>
      </p:grpSp>
      <p:sp>
        <p:nvSpPr>
          <p:cNvPr id="9" name="TextBox 8">
            <a:extLst>
              <a:ext uri="{FF2B5EF4-FFF2-40B4-BE49-F238E27FC236}">
                <a16:creationId xmlns:a16="http://schemas.microsoft.com/office/drawing/2014/main" id="{395DD489-2392-4908-99EE-2D124D61452A}"/>
              </a:ext>
            </a:extLst>
          </p:cNvPr>
          <p:cNvSpPr txBox="1"/>
          <p:nvPr/>
        </p:nvSpPr>
        <p:spPr>
          <a:xfrm>
            <a:off x="1848181" y="222619"/>
            <a:ext cx="9047285" cy="461665"/>
          </a:xfrm>
          <a:prstGeom prst="rect">
            <a:avLst/>
          </a:prstGeom>
          <a:noFill/>
        </p:spPr>
        <p:txBody>
          <a:bodyPr wrap="square">
            <a:spAutoFit/>
          </a:bodyPr>
          <a:lstStyle/>
          <a:p>
            <a:r>
              <a:rPr lang="el-GR" sz="2400" b="1" i="1" dirty="0">
                <a:latin typeface="Calibri" panose="020F0502020204030204" pitchFamily="34" charset="0"/>
              </a:rPr>
              <a:t>Εμπειρική κλίμακα </a:t>
            </a:r>
            <a:r>
              <a:rPr lang="el-GR" sz="2400" b="1" i="1" dirty="0" err="1">
                <a:latin typeface="Calibri" panose="020F0502020204030204" pitchFamily="34" charset="0"/>
              </a:rPr>
              <a:t>Beaufort</a:t>
            </a:r>
            <a:r>
              <a:rPr lang="el-GR" sz="2400" b="1" i="1" dirty="0">
                <a:latin typeface="Calibri" panose="020F0502020204030204" pitchFamily="34" charset="0"/>
              </a:rPr>
              <a:t> με βάση την κατάσταση της θάλασσας </a:t>
            </a:r>
            <a:endParaRPr lang="en-US" sz="2400" b="1" dirty="0"/>
          </a:p>
        </p:txBody>
      </p:sp>
      <p:sp>
        <p:nvSpPr>
          <p:cNvPr id="11" name="TextBox 10">
            <a:extLst>
              <a:ext uri="{FF2B5EF4-FFF2-40B4-BE49-F238E27FC236}">
                <a16:creationId xmlns:a16="http://schemas.microsoft.com/office/drawing/2014/main" id="{2FB63D09-78DE-4198-A4EB-5303840F03DB}"/>
              </a:ext>
            </a:extLst>
          </p:cNvPr>
          <p:cNvSpPr txBox="1"/>
          <p:nvPr/>
        </p:nvSpPr>
        <p:spPr>
          <a:xfrm>
            <a:off x="1461867" y="814851"/>
            <a:ext cx="1853952" cy="369332"/>
          </a:xfrm>
          <a:prstGeom prst="rect">
            <a:avLst/>
          </a:prstGeom>
          <a:noFill/>
        </p:spPr>
        <p:txBody>
          <a:bodyPr wrap="square">
            <a:spAutoFit/>
          </a:bodyPr>
          <a:lstStyle/>
          <a:p>
            <a:r>
              <a:rPr lang="el-GR" dirty="0">
                <a:solidFill>
                  <a:srgbClr val="C00000"/>
                </a:solidFill>
                <a:latin typeface="Calibri" panose="020F0502020204030204" pitchFamily="34" charset="0"/>
              </a:rPr>
              <a:t>Σχεδόν άπνοια</a:t>
            </a:r>
          </a:p>
        </p:txBody>
      </p:sp>
      <p:sp>
        <p:nvSpPr>
          <p:cNvPr id="13" name="TextBox 12">
            <a:extLst>
              <a:ext uri="{FF2B5EF4-FFF2-40B4-BE49-F238E27FC236}">
                <a16:creationId xmlns:a16="http://schemas.microsoft.com/office/drawing/2014/main" id="{97BBBF62-01AB-4CB2-9C83-708679C6095F}"/>
              </a:ext>
            </a:extLst>
          </p:cNvPr>
          <p:cNvSpPr txBox="1"/>
          <p:nvPr/>
        </p:nvSpPr>
        <p:spPr>
          <a:xfrm>
            <a:off x="3229532" y="868119"/>
            <a:ext cx="1781944" cy="646331"/>
          </a:xfrm>
          <a:prstGeom prst="rect">
            <a:avLst/>
          </a:prstGeom>
          <a:noFill/>
        </p:spPr>
        <p:txBody>
          <a:bodyPr wrap="square">
            <a:spAutoFit/>
          </a:bodyPr>
          <a:lstStyle/>
          <a:p>
            <a:r>
              <a:rPr lang="el-GR" dirty="0">
                <a:solidFill>
                  <a:srgbClr val="C00000"/>
                </a:solidFill>
                <a:latin typeface="Calibri" panose="020F0502020204030204" pitchFamily="34" charset="0"/>
              </a:rPr>
              <a:t>Πολύ ασθενής </a:t>
            </a:r>
            <a:r>
              <a:rPr lang="el-GR" dirty="0">
                <a:latin typeface="Calibri" panose="020F0502020204030204" pitchFamily="34" charset="0"/>
              </a:rPr>
              <a:t>	</a:t>
            </a:r>
          </a:p>
        </p:txBody>
      </p:sp>
      <p:sp>
        <p:nvSpPr>
          <p:cNvPr id="15" name="TextBox 14">
            <a:extLst>
              <a:ext uri="{FF2B5EF4-FFF2-40B4-BE49-F238E27FC236}">
                <a16:creationId xmlns:a16="http://schemas.microsoft.com/office/drawing/2014/main" id="{D7517393-3DBF-4397-83F1-CC2FB9C4530A}"/>
              </a:ext>
            </a:extLst>
          </p:cNvPr>
          <p:cNvSpPr txBox="1"/>
          <p:nvPr/>
        </p:nvSpPr>
        <p:spPr>
          <a:xfrm>
            <a:off x="5219986" y="856835"/>
            <a:ext cx="1277888" cy="369332"/>
          </a:xfrm>
          <a:prstGeom prst="rect">
            <a:avLst/>
          </a:prstGeom>
          <a:noFill/>
        </p:spPr>
        <p:txBody>
          <a:bodyPr wrap="square">
            <a:spAutoFit/>
          </a:bodyPr>
          <a:lstStyle/>
          <a:p>
            <a:r>
              <a:rPr lang="el-GR" dirty="0">
                <a:solidFill>
                  <a:srgbClr val="C00000"/>
                </a:solidFill>
                <a:latin typeface="Calibri" panose="020F0502020204030204" pitchFamily="34" charset="0"/>
              </a:rPr>
              <a:t>Ασθενής 	</a:t>
            </a:r>
          </a:p>
        </p:txBody>
      </p:sp>
      <p:sp>
        <p:nvSpPr>
          <p:cNvPr id="17" name="TextBox 16">
            <a:extLst>
              <a:ext uri="{FF2B5EF4-FFF2-40B4-BE49-F238E27FC236}">
                <a16:creationId xmlns:a16="http://schemas.microsoft.com/office/drawing/2014/main" id="{9E2BE7A6-22E9-4628-9253-D4E20F970B1B}"/>
              </a:ext>
            </a:extLst>
          </p:cNvPr>
          <p:cNvSpPr txBox="1"/>
          <p:nvPr/>
        </p:nvSpPr>
        <p:spPr>
          <a:xfrm>
            <a:off x="1422533" y="2313128"/>
            <a:ext cx="1715234" cy="646331"/>
          </a:xfrm>
          <a:prstGeom prst="rect">
            <a:avLst/>
          </a:prstGeom>
          <a:noFill/>
        </p:spPr>
        <p:txBody>
          <a:bodyPr wrap="square">
            <a:spAutoFit/>
          </a:bodyPr>
          <a:lstStyle/>
          <a:p>
            <a:r>
              <a:rPr lang="el-GR" dirty="0">
                <a:solidFill>
                  <a:srgbClr val="C00000"/>
                </a:solidFill>
                <a:latin typeface="Calibri" panose="020F0502020204030204" pitchFamily="34" charset="0"/>
              </a:rPr>
              <a:t>Σχεδόν Μέτριος </a:t>
            </a:r>
            <a:r>
              <a:rPr lang="el-GR" dirty="0">
                <a:latin typeface="Calibri" panose="020F0502020204030204" pitchFamily="34" charset="0"/>
              </a:rPr>
              <a:t>	</a:t>
            </a:r>
          </a:p>
        </p:txBody>
      </p:sp>
      <p:sp>
        <p:nvSpPr>
          <p:cNvPr id="19" name="TextBox 18">
            <a:extLst>
              <a:ext uri="{FF2B5EF4-FFF2-40B4-BE49-F238E27FC236}">
                <a16:creationId xmlns:a16="http://schemas.microsoft.com/office/drawing/2014/main" id="{98F49810-EE96-4D3B-BD7A-0A740E8B8CF7}"/>
              </a:ext>
            </a:extLst>
          </p:cNvPr>
          <p:cNvSpPr txBox="1"/>
          <p:nvPr/>
        </p:nvSpPr>
        <p:spPr>
          <a:xfrm>
            <a:off x="3437821" y="2266961"/>
            <a:ext cx="1205880" cy="369332"/>
          </a:xfrm>
          <a:prstGeom prst="rect">
            <a:avLst/>
          </a:prstGeom>
          <a:noFill/>
        </p:spPr>
        <p:txBody>
          <a:bodyPr wrap="square">
            <a:spAutoFit/>
          </a:bodyPr>
          <a:lstStyle/>
          <a:p>
            <a:r>
              <a:rPr lang="el-GR" dirty="0">
                <a:solidFill>
                  <a:srgbClr val="C00000"/>
                </a:solidFill>
                <a:latin typeface="Calibri" panose="020F0502020204030204" pitchFamily="34" charset="0"/>
              </a:rPr>
              <a:t>Μέτριος 	</a:t>
            </a:r>
          </a:p>
        </p:txBody>
      </p:sp>
      <p:sp>
        <p:nvSpPr>
          <p:cNvPr id="21" name="TextBox 20">
            <a:extLst>
              <a:ext uri="{FF2B5EF4-FFF2-40B4-BE49-F238E27FC236}">
                <a16:creationId xmlns:a16="http://schemas.microsoft.com/office/drawing/2014/main" id="{D20FDCBA-E62A-4484-9A85-2CF533D93FDC}"/>
              </a:ext>
            </a:extLst>
          </p:cNvPr>
          <p:cNvSpPr txBox="1"/>
          <p:nvPr/>
        </p:nvSpPr>
        <p:spPr>
          <a:xfrm>
            <a:off x="5237952" y="2368037"/>
            <a:ext cx="1133872" cy="369332"/>
          </a:xfrm>
          <a:prstGeom prst="rect">
            <a:avLst/>
          </a:prstGeom>
          <a:noFill/>
        </p:spPr>
        <p:txBody>
          <a:bodyPr wrap="square">
            <a:spAutoFit/>
          </a:bodyPr>
          <a:lstStyle/>
          <a:p>
            <a:r>
              <a:rPr lang="el-GR" dirty="0">
                <a:solidFill>
                  <a:srgbClr val="C00000"/>
                </a:solidFill>
                <a:latin typeface="Calibri" panose="020F0502020204030204" pitchFamily="34" charset="0"/>
              </a:rPr>
              <a:t>Ισχυρός </a:t>
            </a:r>
            <a:r>
              <a:rPr lang="el-GR" dirty="0">
                <a:latin typeface="Calibri" panose="020F0502020204030204" pitchFamily="34" charset="0"/>
              </a:rPr>
              <a:t>	</a:t>
            </a:r>
          </a:p>
        </p:txBody>
      </p:sp>
      <p:sp>
        <p:nvSpPr>
          <p:cNvPr id="23" name="TextBox 22">
            <a:extLst>
              <a:ext uri="{FF2B5EF4-FFF2-40B4-BE49-F238E27FC236}">
                <a16:creationId xmlns:a16="http://schemas.microsoft.com/office/drawing/2014/main" id="{97662D69-5353-42F3-8D8E-3DA068937021}"/>
              </a:ext>
            </a:extLst>
          </p:cNvPr>
          <p:cNvSpPr txBox="1"/>
          <p:nvPr/>
        </p:nvSpPr>
        <p:spPr>
          <a:xfrm>
            <a:off x="1330069" y="3707956"/>
            <a:ext cx="1997968" cy="646331"/>
          </a:xfrm>
          <a:prstGeom prst="rect">
            <a:avLst/>
          </a:prstGeom>
          <a:noFill/>
        </p:spPr>
        <p:txBody>
          <a:bodyPr wrap="square">
            <a:spAutoFit/>
          </a:bodyPr>
          <a:lstStyle/>
          <a:p>
            <a:r>
              <a:rPr lang="el-GR" dirty="0">
                <a:solidFill>
                  <a:srgbClr val="C00000"/>
                </a:solidFill>
                <a:latin typeface="Calibri" panose="020F0502020204030204" pitchFamily="34" charset="0"/>
              </a:rPr>
              <a:t>Σχεδόν θυελλώδης </a:t>
            </a:r>
            <a:r>
              <a:rPr lang="el-GR" dirty="0">
                <a:solidFill>
                  <a:srgbClr val="403F41"/>
                </a:solidFill>
                <a:latin typeface="Calibri" panose="020F0502020204030204" pitchFamily="34" charset="0"/>
              </a:rPr>
              <a:t>	</a:t>
            </a:r>
          </a:p>
        </p:txBody>
      </p:sp>
      <p:sp>
        <p:nvSpPr>
          <p:cNvPr id="25" name="TextBox 24">
            <a:extLst>
              <a:ext uri="{FF2B5EF4-FFF2-40B4-BE49-F238E27FC236}">
                <a16:creationId xmlns:a16="http://schemas.microsoft.com/office/drawing/2014/main" id="{723DC9F1-73A4-4135-852C-907CD796B7EB}"/>
              </a:ext>
            </a:extLst>
          </p:cNvPr>
          <p:cNvSpPr txBox="1"/>
          <p:nvPr/>
        </p:nvSpPr>
        <p:spPr>
          <a:xfrm>
            <a:off x="3359696" y="3723576"/>
            <a:ext cx="1493912" cy="646331"/>
          </a:xfrm>
          <a:prstGeom prst="rect">
            <a:avLst/>
          </a:prstGeom>
          <a:noFill/>
        </p:spPr>
        <p:txBody>
          <a:bodyPr wrap="square">
            <a:spAutoFit/>
          </a:bodyPr>
          <a:lstStyle/>
          <a:p>
            <a:r>
              <a:rPr lang="el-GR" dirty="0">
                <a:solidFill>
                  <a:srgbClr val="C00000"/>
                </a:solidFill>
                <a:latin typeface="Calibri" panose="020F0502020204030204" pitchFamily="34" charset="0"/>
              </a:rPr>
              <a:t>Θυελλώδης </a:t>
            </a:r>
            <a:r>
              <a:rPr lang="el-GR" dirty="0">
                <a:solidFill>
                  <a:srgbClr val="403F41"/>
                </a:solidFill>
                <a:latin typeface="Calibri" panose="020F0502020204030204" pitchFamily="34" charset="0"/>
              </a:rPr>
              <a:t>	</a:t>
            </a:r>
          </a:p>
        </p:txBody>
      </p:sp>
      <p:sp>
        <p:nvSpPr>
          <p:cNvPr id="27" name="TextBox 26">
            <a:extLst>
              <a:ext uri="{FF2B5EF4-FFF2-40B4-BE49-F238E27FC236}">
                <a16:creationId xmlns:a16="http://schemas.microsoft.com/office/drawing/2014/main" id="{A7166BCB-B3C9-49ED-99CD-C26043C32BB4}"/>
              </a:ext>
            </a:extLst>
          </p:cNvPr>
          <p:cNvSpPr txBox="1"/>
          <p:nvPr/>
        </p:nvSpPr>
        <p:spPr>
          <a:xfrm>
            <a:off x="4896758" y="3728977"/>
            <a:ext cx="1816261" cy="646331"/>
          </a:xfrm>
          <a:prstGeom prst="rect">
            <a:avLst/>
          </a:prstGeom>
          <a:noFill/>
        </p:spPr>
        <p:txBody>
          <a:bodyPr wrap="square">
            <a:spAutoFit/>
          </a:bodyPr>
          <a:lstStyle/>
          <a:p>
            <a:pPr rtl="1"/>
            <a:r>
              <a:rPr lang="el-GR" dirty="0">
                <a:solidFill>
                  <a:srgbClr val="C00000"/>
                </a:solidFill>
                <a:latin typeface="Calibri" panose="020F0502020204030204" pitchFamily="34" charset="0"/>
              </a:rPr>
              <a:t>Πολύ θυελλώδης </a:t>
            </a:r>
            <a:r>
              <a:rPr lang="el-GR" dirty="0">
                <a:latin typeface="Calibri" panose="020F0502020204030204" pitchFamily="34" charset="0"/>
              </a:rPr>
              <a:t>	</a:t>
            </a:r>
          </a:p>
        </p:txBody>
      </p:sp>
      <p:sp>
        <p:nvSpPr>
          <p:cNvPr id="29" name="TextBox 28">
            <a:extLst>
              <a:ext uri="{FF2B5EF4-FFF2-40B4-BE49-F238E27FC236}">
                <a16:creationId xmlns:a16="http://schemas.microsoft.com/office/drawing/2014/main" id="{9F9A0D5D-F7E0-49A1-9BCF-19D6D5D50372}"/>
              </a:ext>
            </a:extLst>
          </p:cNvPr>
          <p:cNvSpPr txBox="1"/>
          <p:nvPr/>
        </p:nvSpPr>
        <p:spPr>
          <a:xfrm>
            <a:off x="1597666" y="5320101"/>
            <a:ext cx="1103166" cy="369332"/>
          </a:xfrm>
          <a:prstGeom prst="rect">
            <a:avLst/>
          </a:prstGeom>
          <a:noFill/>
        </p:spPr>
        <p:txBody>
          <a:bodyPr wrap="square">
            <a:spAutoFit/>
          </a:bodyPr>
          <a:lstStyle/>
          <a:p>
            <a:r>
              <a:rPr lang="el-GR" dirty="0">
                <a:solidFill>
                  <a:srgbClr val="C00000"/>
                </a:solidFill>
                <a:latin typeface="Calibri" panose="020F0502020204030204" pitchFamily="34" charset="0"/>
              </a:rPr>
              <a:t>Θύελλα </a:t>
            </a:r>
            <a:r>
              <a:rPr lang="el-GR" dirty="0">
                <a:solidFill>
                  <a:srgbClr val="403F41"/>
                </a:solidFill>
                <a:latin typeface="Calibri" panose="020F0502020204030204" pitchFamily="34" charset="0"/>
              </a:rPr>
              <a:t>	</a:t>
            </a:r>
          </a:p>
        </p:txBody>
      </p:sp>
      <p:sp>
        <p:nvSpPr>
          <p:cNvPr id="31" name="TextBox 30">
            <a:extLst>
              <a:ext uri="{FF2B5EF4-FFF2-40B4-BE49-F238E27FC236}">
                <a16:creationId xmlns:a16="http://schemas.microsoft.com/office/drawing/2014/main" id="{50308DD0-773A-4CA6-B475-C21A8E879E3D}"/>
              </a:ext>
            </a:extLst>
          </p:cNvPr>
          <p:cNvSpPr txBox="1"/>
          <p:nvPr/>
        </p:nvSpPr>
        <p:spPr>
          <a:xfrm>
            <a:off x="3155436" y="5284877"/>
            <a:ext cx="1565920" cy="646331"/>
          </a:xfrm>
          <a:prstGeom prst="rect">
            <a:avLst/>
          </a:prstGeom>
          <a:noFill/>
        </p:spPr>
        <p:txBody>
          <a:bodyPr wrap="square">
            <a:spAutoFit/>
          </a:bodyPr>
          <a:lstStyle/>
          <a:p>
            <a:r>
              <a:rPr lang="el-GR" dirty="0">
                <a:solidFill>
                  <a:srgbClr val="C00000"/>
                </a:solidFill>
                <a:latin typeface="Calibri" panose="020F0502020204030204" pitchFamily="34" charset="0"/>
              </a:rPr>
              <a:t>Ισχυρή θύελλα </a:t>
            </a:r>
            <a:r>
              <a:rPr lang="el-GR" dirty="0">
                <a:latin typeface="Calibri" panose="020F0502020204030204" pitchFamily="34" charset="0"/>
              </a:rPr>
              <a:t>	</a:t>
            </a:r>
          </a:p>
        </p:txBody>
      </p:sp>
      <p:sp>
        <p:nvSpPr>
          <p:cNvPr id="33" name="TextBox 32">
            <a:extLst>
              <a:ext uri="{FF2B5EF4-FFF2-40B4-BE49-F238E27FC236}">
                <a16:creationId xmlns:a16="http://schemas.microsoft.com/office/drawing/2014/main" id="{4E6EB3D7-2E6D-4C42-8473-59A02B11DA8B}"/>
              </a:ext>
            </a:extLst>
          </p:cNvPr>
          <p:cNvSpPr txBox="1"/>
          <p:nvPr/>
        </p:nvSpPr>
        <p:spPr>
          <a:xfrm>
            <a:off x="5129164" y="5320101"/>
            <a:ext cx="1294868" cy="369332"/>
          </a:xfrm>
          <a:prstGeom prst="rect">
            <a:avLst/>
          </a:prstGeom>
          <a:noFill/>
        </p:spPr>
        <p:txBody>
          <a:bodyPr wrap="square">
            <a:spAutoFit/>
          </a:bodyPr>
          <a:lstStyle/>
          <a:p>
            <a:r>
              <a:rPr lang="el-GR" dirty="0">
                <a:solidFill>
                  <a:srgbClr val="C00000"/>
                </a:solidFill>
                <a:latin typeface="Calibri" panose="020F0502020204030204" pitchFamily="34" charset="0"/>
              </a:rPr>
              <a:t>Τυφώνας</a:t>
            </a:r>
          </a:p>
        </p:txBody>
      </p:sp>
      <p:pic>
        <p:nvPicPr>
          <p:cNvPr id="35" name="Picture 34">
            <a:extLst>
              <a:ext uri="{FF2B5EF4-FFF2-40B4-BE49-F238E27FC236}">
                <a16:creationId xmlns:a16="http://schemas.microsoft.com/office/drawing/2014/main" id="{B62015EE-5EE2-4F46-BBFA-920E78E03A68}"/>
              </a:ext>
            </a:extLst>
          </p:cNvPr>
          <p:cNvPicPr>
            <a:picLocks noChangeAspect="1"/>
          </p:cNvPicPr>
          <p:nvPr/>
        </p:nvPicPr>
        <p:blipFill>
          <a:blip r:embed="rId4"/>
          <a:stretch>
            <a:fillRect/>
          </a:stretch>
        </p:blipFill>
        <p:spPr>
          <a:xfrm>
            <a:off x="8044038" y="877653"/>
            <a:ext cx="3067307" cy="5966628"/>
          </a:xfrm>
          <a:prstGeom prst="rect">
            <a:avLst/>
          </a:prstGeom>
        </p:spPr>
      </p:pic>
      <p:pic>
        <p:nvPicPr>
          <p:cNvPr id="39" name="Picture 38">
            <a:extLst>
              <a:ext uri="{FF2B5EF4-FFF2-40B4-BE49-F238E27FC236}">
                <a16:creationId xmlns:a16="http://schemas.microsoft.com/office/drawing/2014/main" id="{C454D138-378E-4C39-82BC-E2AD2B36B0AB}"/>
              </a:ext>
            </a:extLst>
          </p:cNvPr>
          <p:cNvPicPr>
            <a:picLocks noChangeAspect="1"/>
          </p:cNvPicPr>
          <p:nvPr/>
        </p:nvPicPr>
        <p:blipFill>
          <a:blip r:embed="rId5"/>
          <a:stretch>
            <a:fillRect/>
          </a:stretch>
        </p:blipFill>
        <p:spPr>
          <a:xfrm>
            <a:off x="7427593" y="891372"/>
            <a:ext cx="654915" cy="5980963"/>
          </a:xfrm>
          <a:prstGeom prst="rect">
            <a:avLst/>
          </a:prstGeom>
        </p:spPr>
      </p:pic>
    </p:spTree>
    <p:extLst>
      <p:ext uri="{BB962C8B-B14F-4D97-AF65-F5344CB8AC3E}">
        <p14:creationId xmlns:p14="http://schemas.microsoft.com/office/powerpoint/2010/main" val="319049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EC4F3B-F1B7-4FB0-B94F-65B72179ADB1}"/>
              </a:ext>
            </a:extLst>
          </p:cNvPr>
          <p:cNvSpPr txBox="1"/>
          <p:nvPr/>
        </p:nvSpPr>
        <p:spPr>
          <a:xfrm>
            <a:off x="314135" y="69894"/>
            <a:ext cx="11787620" cy="2015936"/>
          </a:xfrm>
          <a:prstGeom prst="rect">
            <a:avLst/>
          </a:prstGeom>
          <a:noFill/>
        </p:spPr>
        <p:txBody>
          <a:bodyPr wrap="square">
            <a:spAutoFit/>
          </a:bodyPr>
          <a:lstStyle/>
          <a:p>
            <a:pPr marL="540385" indent="-540385">
              <a:spcAft>
                <a:spcPts val="300"/>
              </a:spcAft>
            </a:pPr>
            <a:r>
              <a:rPr lang="el-GR" sz="20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Παλιρροιακά κύματα </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παλιρροιακά κύματα</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tidal</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waves</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είναι “εξαναγκασμένα» παγιδευμένα κύματα επειδή δημιουργούνται από κανονικές (περιοδικές) εξωτερικές δυνάμεις (έλξη ηλίου και σελήνης) και επομένως δεν συμπεριφέρονται ακριβώς όπως τα κύματα βαρύτητας. Ωστόσο, στην πράξη μπορούν να θεωρηθούν ως κύματα βαρύτητας, ειδικά στα βαθιά ωκεάνια νερά. Να σημειωθεί ότι η περιγραφή των κυμάτων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tsunamis</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ως παλιρροιακά κύματα δεν είναι ορθή, καθώς διαφέρει εντελώς ο μηχανισμός δημιουργίας τους.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01E2950-F4B8-47F3-944F-AE4CD0FE19D2}"/>
              </a:ext>
            </a:extLst>
          </p:cNvPr>
          <p:cNvSpPr txBox="1"/>
          <p:nvPr/>
        </p:nvSpPr>
        <p:spPr>
          <a:xfrm>
            <a:off x="314134" y="2320846"/>
            <a:ext cx="6446883" cy="3602012"/>
          </a:xfrm>
          <a:prstGeom prst="rect">
            <a:avLst/>
          </a:prstGeom>
          <a:noFill/>
        </p:spPr>
        <p:txBody>
          <a:bodyPr wrap="square">
            <a:spAutoFit/>
          </a:bodyPr>
          <a:lstStyle/>
          <a:p>
            <a:pPr marL="540385" indent="-540385">
              <a:lnSpc>
                <a:spcPct val="107000"/>
              </a:lnSpc>
              <a:spcAft>
                <a:spcPts val="800"/>
              </a:spcAft>
            </a:pPr>
            <a:r>
              <a:rPr lang="en-US" sz="18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Κύματα θυέλλης </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l-GR" sz="2000" dirty="0">
                <a:effectLst/>
                <a:latin typeface="Calibri" panose="020F0502020204030204" pitchFamily="34" charset="0"/>
                <a:ea typeface="Calibri" panose="020F0502020204030204" pitchFamily="34" charset="0"/>
              </a:rPr>
              <a:t>Ως </a:t>
            </a:r>
            <a:r>
              <a:rPr lang="el-GR" sz="2000" b="1" dirty="0">
                <a:effectLst/>
                <a:latin typeface="Calibri" panose="020F0502020204030204" pitchFamily="34" charset="0"/>
                <a:ea typeface="Calibri" panose="020F0502020204030204" pitchFamily="34" charset="0"/>
              </a:rPr>
              <a:t>κύματα θύελλας</a:t>
            </a:r>
            <a:r>
              <a:rPr lang="el-GR" sz="2000" dirty="0">
                <a:effectLst/>
                <a:latin typeface="Calibri" panose="020F0502020204030204" pitchFamily="34" charset="0"/>
                <a:ea typeface="Calibri" panose="020F0502020204030204" pitchFamily="34" charset="0"/>
              </a:rPr>
              <a:t> </a:t>
            </a:r>
            <a:r>
              <a:rPr lang="el-GR" sz="2000" i="1" dirty="0">
                <a:solidFill>
                  <a:srgbClr val="111111"/>
                </a:solidFill>
                <a:effectLst/>
                <a:latin typeface="Calibri" panose="020F0502020204030204" pitchFamily="34" charset="0"/>
                <a:ea typeface="Times New Roman" panose="02020603050405020304" pitchFamily="18" charset="0"/>
              </a:rPr>
              <a:t>(</a:t>
            </a:r>
            <a:r>
              <a:rPr lang="en-US" sz="2000" i="1" dirty="0">
                <a:solidFill>
                  <a:srgbClr val="111111"/>
                </a:solidFill>
                <a:effectLst/>
                <a:latin typeface="Calibri" panose="020F0502020204030204" pitchFamily="34" charset="0"/>
                <a:ea typeface="Times New Roman" panose="02020603050405020304" pitchFamily="18" charset="0"/>
              </a:rPr>
              <a:t>storm waves</a:t>
            </a:r>
            <a:r>
              <a:rPr lang="el-GR" sz="2000" i="1" dirty="0">
                <a:solidFill>
                  <a:srgbClr val="111111"/>
                </a:solidFill>
                <a:effectLst/>
                <a:latin typeface="Calibri" panose="020F0502020204030204" pitchFamily="34" charset="0"/>
                <a:ea typeface="Times New Roman" panose="02020603050405020304" pitchFamily="18" charset="0"/>
              </a:rPr>
              <a:t>) </a:t>
            </a:r>
            <a:r>
              <a:rPr lang="el-GR" sz="2000" dirty="0" err="1">
                <a:effectLst/>
                <a:latin typeface="Calibri" panose="020F0502020204030204" pitchFamily="34" charset="0"/>
                <a:ea typeface="Calibri" panose="020F0502020204030204" pitchFamily="34" charset="0"/>
              </a:rPr>
              <a:t>εκλαμβάν</a:t>
            </a:r>
            <a:r>
              <a:rPr lang="en-US" sz="2000" dirty="0">
                <a:effectLst/>
                <a:latin typeface="Calibri" panose="020F0502020204030204" pitchFamily="34" charset="0"/>
                <a:ea typeface="Calibri" panose="020F0502020204030204" pitchFamily="34" charset="0"/>
              </a:rPr>
              <a:t>o</a:t>
            </a:r>
            <a:r>
              <a:rPr lang="el-GR" sz="2000" dirty="0" err="1">
                <a:effectLst/>
                <a:latin typeface="Calibri" panose="020F0502020204030204" pitchFamily="34" charset="0"/>
                <a:ea typeface="Calibri" panose="020F0502020204030204" pitchFamily="34" charset="0"/>
              </a:rPr>
              <a:t>νται</a:t>
            </a:r>
            <a:r>
              <a:rPr lang="el-GR" sz="2000" dirty="0">
                <a:effectLst/>
                <a:latin typeface="Calibri" panose="020F0502020204030204" pitchFamily="34" charset="0"/>
                <a:ea typeface="Calibri" panose="020F0502020204030204" pitchFamily="34" charset="0"/>
              </a:rPr>
              <a:t> τα κύματα που αναπτύσσονται στη διάρκεια μιας θαλάσσιας καταιγίδας (ακραίες κυματικές συνθήκες) και η οποία προκαλείται από τον συνδυασμό (χαμηλής) ατμοσφαιρικής πίεσης και υψηλών ταχυτήτων ανέμου. Ο χώρος και ο χρόνος εκδήλωση των κυμάτων θυέλλης έχουν άμεση σχέση (σχεδόν ταυτίζονται) με το χώρο και το χρόνο εκδήλωσης της θαλάσσιας καταιγίδας που τα παράγει και η οποία συνήθως καλύπτει θαλάσσια περιοχή με μήκος μερικών 100αδων </a:t>
            </a:r>
            <a:r>
              <a:rPr lang="en-US" sz="2000" dirty="0">
                <a:effectLst/>
                <a:latin typeface="Calibri" panose="020F0502020204030204" pitchFamily="34" charset="0"/>
                <a:ea typeface="Calibri" panose="020F0502020204030204" pitchFamily="34" charset="0"/>
              </a:rPr>
              <a:t>km </a:t>
            </a:r>
            <a:r>
              <a:rPr lang="el-GR" sz="2000" dirty="0">
                <a:effectLst/>
                <a:latin typeface="Calibri" panose="020F0502020204030204" pitchFamily="34" charset="0"/>
                <a:ea typeface="Calibri" panose="020F0502020204030204" pitchFamily="34" charset="0"/>
              </a:rPr>
              <a:t>και έχει διάρκεια 1-2 ημέρες.</a:t>
            </a:r>
            <a:endParaRPr lang="en-US" sz="2000" dirty="0"/>
          </a:p>
        </p:txBody>
      </p:sp>
      <p:pic>
        <p:nvPicPr>
          <p:cNvPr id="9" name="Picture 8">
            <a:extLst>
              <a:ext uri="{FF2B5EF4-FFF2-40B4-BE49-F238E27FC236}">
                <a16:creationId xmlns:a16="http://schemas.microsoft.com/office/drawing/2014/main" id="{DA19D5C0-70BC-460F-B0F9-10673217B491}"/>
              </a:ext>
            </a:extLst>
          </p:cNvPr>
          <p:cNvPicPr>
            <a:picLocks noChangeAspect="1"/>
          </p:cNvPicPr>
          <p:nvPr/>
        </p:nvPicPr>
        <p:blipFill>
          <a:blip r:embed="rId2"/>
          <a:stretch>
            <a:fillRect/>
          </a:stretch>
        </p:blipFill>
        <p:spPr>
          <a:xfrm>
            <a:off x="6989810" y="2085830"/>
            <a:ext cx="5098473" cy="4772170"/>
          </a:xfrm>
          <a:prstGeom prst="rect">
            <a:avLst/>
          </a:prstGeom>
        </p:spPr>
      </p:pic>
    </p:spTree>
    <p:extLst>
      <p:ext uri="{BB962C8B-B14F-4D97-AF65-F5344CB8AC3E}">
        <p14:creationId xmlns:p14="http://schemas.microsoft.com/office/powerpoint/2010/main" val="3603647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ABC821-BF4C-464C-9081-A80EE390C0E9}"/>
              </a:ext>
            </a:extLst>
          </p:cNvPr>
          <p:cNvSpPr txBox="1"/>
          <p:nvPr/>
        </p:nvSpPr>
        <p:spPr>
          <a:xfrm>
            <a:off x="555914" y="147876"/>
            <a:ext cx="11289722" cy="2678682"/>
          </a:xfrm>
          <a:prstGeom prst="rect">
            <a:avLst/>
          </a:prstGeom>
          <a:noFill/>
        </p:spPr>
        <p:txBody>
          <a:bodyPr wrap="square">
            <a:spAutoFit/>
          </a:bodyPr>
          <a:lstStyle/>
          <a:p>
            <a:pPr>
              <a:lnSpc>
                <a:spcPct val="107000"/>
              </a:lnSpc>
              <a:spcAft>
                <a:spcPts val="800"/>
              </a:spcAft>
            </a:pPr>
            <a:r>
              <a:rPr lang="el-GR" sz="2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Γιγάντια Κύματα</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97155" algn="just">
              <a:spcAft>
                <a:spcPts val="6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Τα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γιγάντια κύματα</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giant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ή </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rogue waves</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είναι ασυνήθιστα πολύ μεγάλα και απροσδόκητα εμφανιζόμενα και μπορεί να είναι εξαιρετικά επικίνδυνα, ακόμη και για μεγάλα πλοία όπως τα υπερωκεάνια. Για παράδειγμα, ένα σύγχρονο πλοίο έχει σχεδιαστεί για να αντέχει σε κύμα βάρους 15 t/m</a:t>
            </a:r>
            <a:r>
              <a:rPr lang="el-GR" sz="2000" baseline="30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όταν ένα μεγάλου ύψους κύμα των 12 </a:t>
            </a:r>
            <a:r>
              <a:rPr lang="en-US"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m</a:t>
            </a:r>
            <a:r>
              <a:rPr lang="el-G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του ασκεί πίεση ίση με 6 t/m</a:t>
            </a:r>
            <a:r>
              <a:rPr lang="el-GR" sz="2000" baseline="30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ενώ ένα γιγάντιο κύμα μπορεί να εξασκεί πίεση ακόμη και 100 </a:t>
            </a:r>
            <a:r>
              <a:rPr lang="en-US"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a:t>
            </a:r>
            <a:r>
              <a:rPr lang="el-G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/m</a:t>
            </a:r>
            <a:r>
              <a:rPr lang="el-GR" sz="2000" baseline="30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2</a:t>
            </a:r>
            <a:r>
              <a:rPr lang="el-G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Το πρώτο αξιόπιστα μετρημένο ύψος γιγάντιου κύματος ήταν έως 34 m και ήταν αυτό που συνάντησε το αμερικανικό δεξαμενόπλοιο </a:t>
            </a:r>
            <a:r>
              <a:rPr lang="el-GR" sz="2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Ramapo</a:t>
            </a:r>
            <a:r>
              <a:rPr lang="el-G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καθ</a:t>
            </a:r>
            <a:r>
              <a:rPr lang="el-G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'οδόν από τη </a:t>
            </a:r>
            <a:r>
              <a:rPr lang="en-US"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Manila </a:t>
            </a:r>
            <a:r>
              <a:rPr lang="el-G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προς το </a:t>
            </a:r>
            <a:r>
              <a:rPr lang="en-US"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San Diego</a:t>
            </a:r>
            <a:r>
              <a:rPr lang="el-GR"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στο Βόρειο Ειρηνικό, το 1933.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BDDDC3E-DA6E-4A13-AE47-9DEE1B5C90C3}"/>
              </a:ext>
            </a:extLst>
          </p:cNvPr>
          <p:cNvPicPr>
            <a:picLocks noChangeAspect="1"/>
          </p:cNvPicPr>
          <p:nvPr/>
        </p:nvPicPr>
        <p:blipFill>
          <a:blip r:embed="rId2"/>
          <a:stretch>
            <a:fillRect/>
          </a:stretch>
        </p:blipFill>
        <p:spPr>
          <a:xfrm>
            <a:off x="2005524" y="2891076"/>
            <a:ext cx="8180952" cy="3819048"/>
          </a:xfrm>
          <a:prstGeom prst="rect">
            <a:avLst/>
          </a:prstGeom>
        </p:spPr>
      </p:pic>
    </p:spTree>
    <p:extLst>
      <p:ext uri="{BB962C8B-B14F-4D97-AF65-F5344CB8AC3E}">
        <p14:creationId xmlns:p14="http://schemas.microsoft.com/office/powerpoint/2010/main" val="284541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2F488E-68AC-44BA-821D-EE73F87A5C22}"/>
              </a:ext>
            </a:extLst>
          </p:cNvPr>
          <p:cNvSpPr txBox="1"/>
          <p:nvPr/>
        </p:nvSpPr>
        <p:spPr>
          <a:xfrm>
            <a:off x="552450" y="41147"/>
            <a:ext cx="11087100" cy="4367158"/>
          </a:xfrm>
          <a:prstGeom prst="rect">
            <a:avLst/>
          </a:prstGeom>
          <a:noFill/>
        </p:spPr>
        <p:txBody>
          <a:bodyPr wrap="square">
            <a:spAutoFit/>
          </a:bodyPr>
          <a:lstStyle/>
          <a:p>
            <a:pPr marL="540385" indent="-540385">
              <a:lnSpc>
                <a:spcPct val="107000"/>
              </a:lnSpc>
              <a:spcAft>
                <a:spcPts val="800"/>
              </a:spcAft>
            </a:pPr>
            <a:r>
              <a:rPr lang="el-GR" sz="20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Κύματα </a:t>
            </a:r>
            <a:r>
              <a:rPr lang="el-GR" sz="2000" b="1" i="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τσουνάμι</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9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 λέξη </a:t>
            </a: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tsunami</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9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τσουνάμι</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είναι ιαπωνική λέξη, καθώς η Ιαπωνία είναι πιθανώς η χώρα που επηρεάζεται συχνότερα από αυτά και ετυμολογικά προέρχεται από την σύνθεση των ιαπωνικών λέξεων «</a:t>
            </a:r>
            <a:r>
              <a:rPr lang="en-US" sz="19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tsu</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που σημαίνει λιμάνι και «</a:t>
            </a:r>
            <a:r>
              <a:rPr lang="en-US" sz="19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nami</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που σημαίνει κύμα. Έτσι μεταφράζεται περίπου σε «κύματα λιμανιού». Το μεγαλύτερο μέρος του κύματος </a:t>
            </a:r>
            <a:r>
              <a:rPr lang="el-GR" sz="19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τσουνάμι</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(περίπου 80%) οφείλεται σε μεγάλους υποθαλάσσιους σεισμούς και το υπόλοιπο 20 % σε υποθαλάσσιες κατολισθήσεις, ηφαιστειακές εκρήξεις, ακόμα και σε πτώση μετεωριτών. Ταξιδεύουν με πολύ υψηλές ταχύτητες, έτσι είναι εξαιρετικά επικίνδυνα και καταστροφικά.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Θεωρούνται </a:t>
            </a:r>
            <a:r>
              <a:rPr lang="el-GR" sz="19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βαρυτικά</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κύματα περιόδου 5-30 </a:t>
            </a: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των οποίων η δημιουργία σχετίζεται άμεσα με τον πυθμένα, έχοντας πολύ μικρό ύψος πάνω από το σημείο γένεσης τους (&lt;1 </a:t>
            </a: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και γενικά </a:t>
            </a:r>
            <a:r>
              <a:rPr lang="el-GR" sz="1900" dirty="0">
                <a:solidFill>
                  <a:srgbClr val="000000"/>
                </a:solidFill>
                <a:effectLst/>
                <a:latin typeface="Calibri" panose="020F0502020204030204" pitchFamily="34" charset="0"/>
                <a:ea typeface="PFBulletinSansPro-Regular"/>
                <a:cs typeface="Calibri" panose="020F0502020204030204" pitchFamily="34" charset="0"/>
              </a:rPr>
              <a:t>από 0,6 με 0,9 m)  και επειδή το μήκος του συνήθως υπερβαίνει τα 200 </a:t>
            </a:r>
            <a:r>
              <a:rPr lang="en-US" sz="1900" dirty="0">
                <a:solidFill>
                  <a:srgbClr val="000000"/>
                </a:solidFill>
                <a:effectLst/>
                <a:latin typeface="Calibri" panose="020F0502020204030204" pitchFamily="34" charset="0"/>
                <a:ea typeface="PFBulletinSansPro-Regular"/>
                <a:cs typeface="Calibri" panose="020F0502020204030204" pitchFamily="34" charset="0"/>
              </a:rPr>
              <a:t>km </a:t>
            </a:r>
            <a:r>
              <a:rPr lang="el-GR" sz="1900" dirty="0">
                <a:solidFill>
                  <a:srgbClr val="000000"/>
                </a:solidFill>
                <a:effectLst/>
                <a:latin typeface="Calibri" panose="020F0502020204030204" pitchFamily="34" charset="0"/>
                <a:ea typeface="PFBulletinSansPro-Regular"/>
                <a:cs typeface="Calibri" panose="020F0502020204030204" pitchFamily="34" charset="0"/>
              </a:rPr>
              <a:t>δεν γίνεται αντιληπτό. </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l-GR" sz="19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Ετσι</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με δεδομένο ότι τα βαθύτερα σημεία του ωκεανού είναι από 5,5 </a:t>
            </a: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km</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έως 10,8 </a:t>
            </a: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km</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τα αντίστοιχα κύματα με μήκος μεγαλύτερο των 275-540 </a:t>
            </a: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km </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θα διαδίδονται υπό συνθήκες ρηχών νερών (βάθος&lt; 1/20 μήκους κύματος), που είναι και η συνηθέστερη των περιπτώσεων διάδοσης κυμάτων </a:t>
            </a: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tsunami</a:t>
            </a:r>
            <a:r>
              <a:rPr lang="el-GR"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8" descr="Why the warning system in Indonesia failed during earthquake and tsunami">
            <a:extLst>
              <a:ext uri="{FF2B5EF4-FFF2-40B4-BE49-F238E27FC236}">
                <a16:creationId xmlns:a16="http://schemas.microsoft.com/office/drawing/2014/main" id="{2184165F-0E5A-478D-A3D8-760BA19E1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80" y="4507647"/>
            <a:ext cx="3642688" cy="20632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E645AB-39E0-4813-BAC4-2F6351D9CFBE}"/>
              </a:ext>
            </a:extLst>
          </p:cNvPr>
          <p:cNvSpPr txBox="1"/>
          <p:nvPr/>
        </p:nvSpPr>
        <p:spPr>
          <a:xfrm>
            <a:off x="787880" y="4561073"/>
            <a:ext cx="2007233" cy="369332"/>
          </a:xfrm>
          <a:prstGeom prst="rect">
            <a:avLst/>
          </a:prstGeom>
          <a:solidFill>
            <a:srgbClr val="FFFF00"/>
          </a:solidFill>
        </p:spPr>
        <p:txBody>
          <a:bodyPr wrap="square">
            <a:spAutoFit/>
          </a:bodyPr>
          <a:lstStyle/>
          <a:p>
            <a:pPr algn="l"/>
            <a:r>
              <a:rPr lang="en-US" b="0" dirty="0">
                <a:solidFill>
                  <a:srgbClr val="221E1F"/>
                </a:solidFill>
                <a:latin typeface="Calibri" panose="020F0502020204030204" pitchFamily="34" charset="0"/>
              </a:rPr>
              <a:t>Indonesia, 2018</a:t>
            </a:r>
            <a:endParaRPr lang="en-US" dirty="0"/>
          </a:p>
        </p:txBody>
      </p:sp>
      <p:pic>
        <p:nvPicPr>
          <p:cNvPr id="8" name="Picture 10" descr="Ten Years Since the 2004 Indian Ocean Tsunami - The Atlantic">
            <a:extLst>
              <a:ext uri="{FF2B5EF4-FFF2-40B4-BE49-F238E27FC236}">
                <a16:creationId xmlns:a16="http://schemas.microsoft.com/office/drawing/2014/main" id="{2894A610-760E-46BE-973E-BDF29B7E1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813" y="4457164"/>
            <a:ext cx="3961423" cy="20632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CF52567-0442-41B5-9CF0-FD006F5703DA}"/>
              </a:ext>
            </a:extLst>
          </p:cNvPr>
          <p:cNvSpPr txBox="1"/>
          <p:nvPr/>
        </p:nvSpPr>
        <p:spPr>
          <a:xfrm>
            <a:off x="4587808" y="4505639"/>
            <a:ext cx="1412187" cy="369332"/>
          </a:xfrm>
          <a:prstGeom prst="rect">
            <a:avLst/>
          </a:prstGeom>
          <a:noFill/>
        </p:spPr>
        <p:txBody>
          <a:bodyPr wrap="square">
            <a:spAutoFit/>
          </a:bodyPr>
          <a:lstStyle/>
          <a:p>
            <a:pPr algn="l"/>
            <a:r>
              <a:rPr lang="en-US" b="0" dirty="0">
                <a:solidFill>
                  <a:srgbClr val="221E1F"/>
                </a:solidFill>
                <a:highlight>
                  <a:srgbClr val="FFFF00"/>
                </a:highlight>
                <a:latin typeface="Calibri" panose="020F0502020204030204" pitchFamily="34" charset="0"/>
              </a:rPr>
              <a:t>India, 2004</a:t>
            </a:r>
            <a:endParaRPr lang="en-US" dirty="0">
              <a:highlight>
                <a:srgbClr val="FFFF00"/>
              </a:highlight>
            </a:endParaRPr>
          </a:p>
        </p:txBody>
      </p:sp>
      <p:pic>
        <p:nvPicPr>
          <p:cNvPr id="11" name="Picture 4" descr="The Sumatra Earthquake of December 26, 2004 | Tsunami, Natural disasters,  Natural phenomena">
            <a:extLst>
              <a:ext uri="{FF2B5EF4-FFF2-40B4-BE49-F238E27FC236}">
                <a16:creationId xmlns:a16="http://schemas.microsoft.com/office/drawing/2014/main" id="{4AFA1471-6A9A-47E5-BD1D-738FF9AEF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3027" y="4278688"/>
            <a:ext cx="2563763" cy="24201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82C961C-457A-4B68-8A21-D2ED0BB0FF01}"/>
              </a:ext>
            </a:extLst>
          </p:cNvPr>
          <p:cNvSpPr txBox="1"/>
          <p:nvPr/>
        </p:nvSpPr>
        <p:spPr>
          <a:xfrm>
            <a:off x="9244798" y="4376407"/>
            <a:ext cx="1557656" cy="369332"/>
          </a:xfrm>
          <a:prstGeom prst="rect">
            <a:avLst/>
          </a:prstGeom>
          <a:solidFill>
            <a:srgbClr val="FFFF00"/>
          </a:solidFill>
        </p:spPr>
        <p:txBody>
          <a:bodyPr wrap="square">
            <a:spAutoFit/>
          </a:bodyPr>
          <a:lstStyle/>
          <a:p>
            <a:pPr algn="l"/>
            <a:r>
              <a:rPr lang="en-US" b="0" dirty="0">
                <a:solidFill>
                  <a:srgbClr val="221E1F"/>
                </a:solidFill>
                <a:latin typeface="Calibri" panose="020F0502020204030204" pitchFamily="34" charset="0"/>
              </a:rPr>
              <a:t>Sumatra, 2004</a:t>
            </a:r>
            <a:endParaRPr lang="en-US" dirty="0"/>
          </a:p>
        </p:txBody>
      </p:sp>
    </p:spTree>
    <p:extLst>
      <p:ext uri="{BB962C8B-B14F-4D97-AF65-F5344CB8AC3E}">
        <p14:creationId xmlns:p14="http://schemas.microsoft.com/office/powerpoint/2010/main" val="1133355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B98DD6-52ED-4F05-B792-FAFE880887BC}"/>
              </a:ext>
            </a:extLst>
          </p:cNvPr>
          <p:cNvSpPr txBox="1"/>
          <p:nvPr/>
        </p:nvSpPr>
        <p:spPr>
          <a:xfrm>
            <a:off x="2343245" y="694436"/>
            <a:ext cx="6624736" cy="461665"/>
          </a:xfrm>
          <a:prstGeom prst="rect">
            <a:avLst/>
          </a:prstGeom>
          <a:noFill/>
        </p:spPr>
        <p:txBody>
          <a:bodyPr wrap="square">
            <a:spAutoFit/>
          </a:bodyPr>
          <a:lstStyle/>
          <a:p>
            <a:r>
              <a:rPr lang="el-GR" sz="2400" i="1" dirty="0">
                <a:solidFill>
                  <a:srgbClr val="415080"/>
                </a:solidFill>
                <a:latin typeface="Trebuchet MS" panose="020B0603020202020204" pitchFamily="34" charset="0"/>
              </a:rPr>
              <a:t>Διάδοση των κυμάτων </a:t>
            </a:r>
            <a:r>
              <a:rPr lang="en-US" sz="2400" i="1" dirty="0">
                <a:solidFill>
                  <a:srgbClr val="415080"/>
                </a:solidFill>
                <a:latin typeface="Trebuchet MS" panose="020B0603020202020204" pitchFamily="34" charset="0"/>
              </a:rPr>
              <a:t>tsunami</a:t>
            </a:r>
            <a:endParaRPr lang="en-US" sz="2400" i="1" dirty="0">
              <a:latin typeface="+mj-lt"/>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1FE3CE-123D-4BD0-8A42-987B38C6231E}"/>
                  </a:ext>
                </a:extLst>
              </p:cNvPr>
              <p:cNvSpPr txBox="1"/>
              <p:nvPr/>
            </p:nvSpPr>
            <p:spPr>
              <a:xfrm>
                <a:off x="8264920" y="1562524"/>
                <a:ext cx="3662795" cy="3096169"/>
              </a:xfrm>
              <a:prstGeom prst="rect">
                <a:avLst/>
              </a:prstGeom>
              <a:noFill/>
            </p:spPr>
            <p:txBody>
              <a:bodyPr wrap="square">
                <a:spAutoFit/>
              </a:bodyPr>
              <a:lstStyle/>
              <a:p>
                <a:pPr>
                  <a:lnSpc>
                    <a:spcPct val="107000"/>
                  </a:lnSpc>
                  <a:spcAft>
                    <a:spcPts val="800"/>
                  </a:spcAft>
                </a:pP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H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ταχύτητα διάδοσης</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𝐶</m:t>
                        </m:r>
                      </m:e>
                      <m:sub>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𝑡𝑠</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ad>
                      <m:radPr>
                        <m:degHide m:val="on"/>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radPr>
                      <m:deg/>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𝑔</m:t>
                        </m:r>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𝑑</m:t>
                        </m:r>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𝐻</m:t>
                            </m:r>
                          </m:e>
                          <m:sub>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𝑡𝑠</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e>
                    </m:rad>
                  </m:oMath>
                </a14:m>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 </a:t>
                </a:r>
                <a:r>
                  <a:rPr lang="el-GR" sz="2000" b="1" dirty="0">
                    <a:solidFill>
                      <a:srgbClr val="000000"/>
                    </a:solidFill>
                    <a:latin typeface="Calibri" panose="020F0502020204030204" pitchFamily="34" charset="0"/>
                    <a:ea typeface="Calibri" panose="020F0502020204030204" pitchFamily="34" charset="0"/>
                    <a:cs typeface="Calibri" panose="020F0502020204030204" pitchFamily="34" charset="0"/>
                  </a:rPr>
                  <a:t> συνολική ενέργεια</a:t>
                </a: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2000" i="1">
                            <a:solidFill>
                              <a:srgbClr val="000000"/>
                            </a:solidFill>
                            <a:effectLst/>
                            <a:latin typeface="Cambria Math" panose="02040503050406030204" pitchFamily="18" charset="0"/>
                            <a:cs typeface="Calibri" panose="020F0502020204030204" pitchFamily="34" charset="0"/>
                          </a:rPr>
                        </m:ctrlPr>
                      </m:sSubPr>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𝐸</m:t>
                        </m:r>
                      </m:e>
                      <m:sub>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𝑡𝑠</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1,54·</m:t>
                    </m:r>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𝜌</m:t>
                    </m:r>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𝑔</m:t>
                    </m:r>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p>
                      <m:sSupPr>
                        <m:ctrlPr>
                          <a:rPr lang="en-US" sz="2000" i="1">
                            <a:solidFill>
                              <a:srgbClr val="000000"/>
                            </a:solidFill>
                            <a:effectLst/>
                            <a:latin typeface="Cambria Math" panose="02040503050406030204" pitchFamily="18" charset="0"/>
                            <a:cs typeface="Calibri" panose="020F0502020204030204" pitchFamily="34" charset="0"/>
                          </a:rPr>
                        </m:ctrlPr>
                      </m:sSupPr>
                      <m:e>
                        <m:d>
                          <m:dPr>
                            <m:ctrlPr>
                              <a:rPr lang="en-US" sz="2000" i="1">
                                <a:solidFill>
                                  <a:srgbClr val="000000"/>
                                </a:solidFill>
                                <a:effectLst/>
                                <a:latin typeface="Cambria Math" panose="02040503050406030204" pitchFamily="18" charset="0"/>
                                <a:cs typeface="Calibri" panose="020F0502020204030204" pitchFamily="34" charset="0"/>
                              </a:rPr>
                            </m:ctrlPr>
                          </m:dPr>
                          <m:e>
                            <m:f>
                              <m:fPr>
                                <m:ctrlPr>
                                  <a:rPr lang="en-US" sz="2000" i="1">
                                    <a:solidFill>
                                      <a:srgbClr val="000000"/>
                                    </a:solidFill>
                                    <a:effectLst/>
                                    <a:latin typeface="Cambria Math" panose="02040503050406030204" pitchFamily="18" charset="0"/>
                                    <a:cs typeface="Calibri" panose="020F0502020204030204" pitchFamily="34" charset="0"/>
                                  </a:rPr>
                                </m:ctrlPr>
                              </m:fPr>
                              <m:num>
                                <m:sSub>
                                  <m:sSubPr>
                                    <m:ctrlPr>
                                      <a:rPr lang="en-US" sz="2000" i="1">
                                        <a:solidFill>
                                          <a:srgbClr val="000000"/>
                                        </a:solidFill>
                                        <a:effectLst/>
                                        <a:latin typeface="Cambria Math" panose="02040503050406030204" pitchFamily="18" charset="0"/>
                                        <a:cs typeface="Calibri" panose="020F0502020204030204" pitchFamily="34" charset="0"/>
                                      </a:rPr>
                                    </m:ctrlPr>
                                  </m:sSubPr>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𝐻</m:t>
                                    </m:r>
                                  </m:e>
                                  <m:sub>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𝑡𝑠</m:t>
                                    </m:r>
                                  </m:sub>
                                </m:sSub>
                              </m:num>
                              <m:den>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𝑑</m:t>
                                </m:r>
                              </m:den>
                            </m:f>
                          </m:e>
                        </m:d>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1.5</m:t>
                        </m:r>
                      </m:sup>
                    </m:s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lang="en-US" sz="2000" i="1">
                            <a:solidFill>
                              <a:srgbClr val="000000"/>
                            </a:solidFill>
                            <a:effectLst/>
                            <a:latin typeface="Cambria Math" panose="02040503050406030204" pitchFamily="18" charset="0"/>
                            <a:cs typeface="Calibri" panose="020F0502020204030204" pitchFamily="34" charset="0"/>
                          </a:rPr>
                        </m:ctrlPr>
                      </m:sSupPr>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𝑑</m:t>
                        </m:r>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3</m:t>
                        </m:r>
                      </m:sup>
                    </m:sSup>
                  </m:oMath>
                </a14:m>
                <a:r>
                  <a:rPr lang="el-GR" sz="2000" i="1" dirty="0">
                    <a:solidFill>
                      <a:srgbClr val="000000"/>
                    </a:solidFill>
                    <a:effectLst/>
                    <a:latin typeface="Calibri" panose="020F0502020204030204" pitchFamily="34" charset="0"/>
                    <a:ea typeface="Calibri" panose="020F0502020204030204" pitchFamily="34" charset="0"/>
                  </a:rPr>
                  <a:t> 		</a:t>
                </a:r>
                <a:endParaRPr lang="en-US" sz="2000" dirty="0"/>
              </a:p>
            </p:txBody>
          </p:sp>
        </mc:Choice>
        <mc:Fallback xmlns="">
          <p:sp>
            <p:nvSpPr>
              <p:cNvPr id="6" name="TextBox 5">
                <a:extLst>
                  <a:ext uri="{FF2B5EF4-FFF2-40B4-BE49-F238E27FC236}">
                    <a16:creationId xmlns:a16="http://schemas.microsoft.com/office/drawing/2014/main" id="{B71FE3CE-123D-4BD0-8A42-987B38C6231E}"/>
                  </a:ext>
                </a:extLst>
              </p:cNvPr>
              <p:cNvSpPr txBox="1">
                <a:spLocks noRot="1" noChangeAspect="1" noMove="1" noResize="1" noEditPoints="1" noAdjustHandles="1" noChangeArrowheads="1" noChangeShapeType="1" noTextEdit="1"/>
              </p:cNvSpPr>
              <p:nvPr/>
            </p:nvSpPr>
            <p:spPr>
              <a:xfrm>
                <a:off x="8264920" y="1562524"/>
                <a:ext cx="3662795" cy="3096169"/>
              </a:xfrm>
              <a:prstGeom prst="rect">
                <a:avLst/>
              </a:prstGeom>
              <a:blipFill>
                <a:blip r:embed="rId2"/>
                <a:stretch>
                  <a:fillRect l="-1830" t="-78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F05CC6D-2FE4-4CF1-B1CD-FE22A8F920E9}"/>
              </a:ext>
            </a:extLst>
          </p:cNvPr>
          <p:cNvPicPr>
            <a:picLocks noChangeAspect="1"/>
          </p:cNvPicPr>
          <p:nvPr/>
        </p:nvPicPr>
        <p:blipFill>
          <a:blip r:embed="rId3"/>
          <a:stretch>
            <a:fillRect/>
          </a:stretch>
        </p:blipFill>
        <p:spPr>
          <a:xfrm>
            <a:off x="391934" y="1562524"/>
            <a:ext cx="7695238" cy="4028571"/>
          </a:xfrm>
          <a:prstGeom prst="rect">
            <a:avLst/>
          </a:prstGeom>
        </p:spPr>
      </p:pic>
    </p:spTree>
    <p:extLst>
      <p:ext uri="{BB962C8B-B14F-4D97-AF65-F5344CB8AC3E}">
        <p14:creationId xmlns:p14="http://schemas.microsoft.com/office/powerpoint/2010/main" val="610309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7A2757A-D038-499F-8920-0A0DA4B5BC10}"/>
              </a:ext>
            </a:extLst>
          </p:cNvPr>
          <p:cNvGraphicFramePr>
            <a:graphicFrameLocks noGrp="1"/>
          </p:cNvGraphicFramePr>
          <p:nvPr>
            <p:ph idx="1"/>
            <p:extLst>
              <p:ext uri="{D42A27DB-BD31-4B8C-83A1-F6EECF244321}">
                <p14:modId xmlns:p14="http://schemas.microsoft.com/office/powerpoint/2010/main" val="3492010140"/>
              </p:ext>
            </p:extLst>
          </p:nvPr>
        </p:nvGraphicFramePr>
        <p:xfrm>
          <a:off x="138544" y="941279"/>
          <a:ext cx="11956473" cy="5855680"/>
        </p:xfrm>
        <a:graphic>
          <a:graphicData uri="http://schemas.openxmlformats.org/drawingml/2006/table">
            <a:tbl>
              <a:tblPr firstRow="1" firstCol="1" bandRow="1"/>
              <a:tblGrid>
                <a:gridCol w="806367">
                  <a:extLst>
                    <a:ext uri="{9D8B030D-6E8A-4147-A177-3AD203B41FA5}">
                      <a16:colId xmlns:a16="http://schemas.microsoft.com/office/drawing/2014/main" val="2126808652"/>
                    </a:ext>
                  </a:extLst>
                </a:gridCol>
                <a:gridCol w="1571025">
                  <a:extLst>
                    <a:ext uri="{9D8B030D-6E8A-4147-A177-3AD203B41FA5}">
                      <a16:colId xmlns:a16="http://schemas.microsoft.com/office/drawing/2014/main" val="560707192"/>
                    </a:ext>
                  </a:extLst>
                </a:gridCol>
                <a:gridCol w="9579081">
                  <a:extLst>
                    <a:ext uri="{9D8B030D-6E8A-4147-A177-3AD203B41FA5}">
                      <a16:colId xmlns:a16="http://schemas.microsoft.com/office/drawing/2014/main" val="587921381"/>
                    </a:ext>
                  </a:extLst>
                </a:gridCol>
              </a:tblGrid>
              <a:tr h="384390">
                <a:tc>
                  <a:txBody>
                    <a:bodyPr/>
                    <a:lstStyle/>
                    <a:p>
                      <a:pPr algn="ctr">
                        <a:lnSpc>
                          <a:spcPct val="107000"/>
                        </a:lnSpc>
                        <a:spcAft>
                          <a:spcPts val="800"/>
                        </a:spcAft>
                      </a:pPr>
                      <a:r>
                        <a:rPr lang="el-GR" sz="1700" b="1" dirty="0">
                          <a:effectLst/>
                          <a:latin typeface="Calibri" panose="020F0502020204030204" pitchFamily="34" charset="0"/>
                          <a:ea typeface="Calibri" panose="020F0502020204030204" pitchFamily="34" charset="0"/>
                          <a:cs typeface="Times New Roman" panose="02020603050405020304" pitchFamily="18" charset="0"/>
                        </a:rPr>
                        <a:t>Βαθμό</a:t>
                      </a:r>
                      <a:r>
                        <a:rPr lang="el-GR" sz="17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ς</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E599"/>
                    </a:solidFill>
                  </a:tcPr>
                </a:tc>
                <a:tc>
                  <a:txBody>
                    <a:bodyPr/>
                    <a:lstStyle/>
                    <a:p>
                      <a:pPr algn="ctr">
                        <a:lnSpc>
                          <a:spcPct val="107000"/>
                        </a:lnSpc>
                        <a:spcAft>
                          <a:spcPts val="800"/>
                        </a:spcAft>
                      </a:pPr>
                      <a:r>
                        <a:rPr lang="el-GR" sz="17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Χαρακτηρισμός</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a:noFill/>
                    </a:lnR>
                    <a:lnT w="12700" cap="flat" cmpd="sng" algn="ctr">
                      <a:solidFill>
                        <a:srgbClr val="000000"/>
                      </a:solidFill>
                      <a:prstDash val="solid"/>
                      <a:round/>
                      <a:headEnd type="none" w="med" len="med"/>
                      <a:tailEnd type="none" w="med" len="med"/>
                    </a:lnT>
                    <a:lnB>
                      <a:noFill/>
                    </a:lnB>
                    <a:solidFill>
                      <a:srgbClr val="FFE599"/>
                    </a:solidFill>
                  </a:tcPr>
                </a:tc>
                <a:tc>
                  <a:txBody>
                    <a:bodyPr/>
                    <a:lstStyle/>
                    <a:p>
                      <a:pPr algn="ctr">
                        <a:lnSpc>
                          <a:spcPct val="107000"/>
                        </a:lnSpc>
                        <a:spcAft>
                          <a:spcPts val="800"/>
                        </a:spcAft>
                      </a:pPr>
                      <a:r>
                        <a:rPr lang="el-GR" sz="17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Περιγραφή επιπτώσεων</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E599"/>
                    </a:solidFill>
                  </a:tcPr>
                </a:tc>
                <a:extLst>
                  <a:ext uri="{0D108BD9-81ED-4DB2-BD59-A6C34878D82A}">
                    <a16:rowId xmlns:a16="http://schemas.microsoft.com/office/drawing/2014/main" val="3651992309"/>
                  </a:ext>
                </a:extLst>
              </a:tr>
              <a:tr h="234194">
                <a:tc>
                  <a:txBody>
                    <a:bodyPr/>
                    <a:lstStyle/>
                    <a:p>
                      <a:pPr algn="ctr">
                        <a:lnSpc>
                          <a:spcPct val="107000"/>
                        </a:lnSpc>
                        <a:spcAft>
                          <a:spcPts val="800"/>
                        </a:spcAft>
                      </a:pPr>
                      <a:r>
                        <a:rPr lang="el-GR" sz="17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l-GR" sz="17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Πολύ ελαφρύ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a:noFill/>
                    </a:lnR>
                    <a:lnT>
                      <a:noFill/>
                    </a:lnT>
                    <a:lnB>
                      <a:noFill/>
                    </a:lnB>
                  </a:tcPr>
                </a:tc>
                <a:tc>
                  <a:txBody>
                    <a:bodyPr/>
                    <a:lstStyle/>
                    <a:p>
                      <a:pPr>
                        <a:lnSpc>
                          <a:spcPct val="107000"/>
                        </a:lnSpc>
                        <a:spcAft>
                          <a:spcPts val="800"/>
                        </a:spcAft>
                      </a:pPr>
                      <a:r>
                        <a:rPr lang="el-GR"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Κύμα τόσο αδύναμο ώστε να είναι αντιληπτό μόνο σε καταγραφή παλίρροιας</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6730097"/>
                  </a:ext>
                </a:extLst>
              </a:tr>
              <a:tr h="353940">
                <a:tc>
                  <a:txBody>
                    <a:bodyPr/>
                    <a:lstStyle/>
                    <a:p>
                      <a:pPr algn="ctr">
                        <a:lnSpc>
                          <a:spcPct val="107000"/>
                        </a:lnSpc>
                        <a:spcAft>
                          <a:spcPts val="800"/>
                        </a:spcAft>
                      </a:pPr>
                      <a:r>
                        <a:rPr lang="el-GR" sz="17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pPr>
                        <a:lnSpc>
                          <a:spcPct val="107000"/>
                        </a:lnSpc>
                        <a:spcAft>
                          <a:spcPts val="800"/>
                        </a:spcAft>
                      </a:pPr>
                      <a:r>
                        <a:rPr lang="el-GR" sz="17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Ελαφρύ</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a:noFill/>
                    </a:lnR>
                    <a:lnT>
                      <a:noFill/>
                    </a:lnT>
                    <a:lnB>
                      <a:noFill/>
                    </a:lnB>
                    <a:solidFill>
                      <a:srgbClr val="BDD6EE"/>
                    </a:solidFill>
                  </a:tcPr>
                </a:tc>
                <a:tc>
                  <a:txBody>
                    <a:bodyPr/>
                    <a:lstStyle/>
                    <a:p>
                      <a:pPr>
                        <a:lnSpc>
                          <a:spcPct val="107000"/>
                        </a:lnSpc>
                        <a:spcAft>
                          <a:spcPts val="800"/>
                        </a:spcAft>
                      </a:pPr>
                      <a:r>
                        <a:rPr lang="el-GR"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Κύμα που γίνεται αντιληπτό από εκείνους που ζουν κατά μήκος της ακτής και είναι εξοικειωμένοι με τη θάλασσα. Οι επιπτώσεις αφορούν ακτές με πολύ μικρή κλίση.</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354758194"/>
                  </a:ext>
                </a:extLst>
              </a:tr>
              <a:tr h="832924">
                <a:tc>
                  <a:txBody>
                    <a:bodyPr/>
                    <a:lstStyle/>
                    <a:p>
                      <a:pPr algn="ctr">
                        <a:lnSpc>
                          <a:spcPct val="107000"/>
                        </a:lnSpc>
                        <a:spcAft>
                          <a:spcPts val="800"/>
                        </a:spcAft>
                      </a:pPr>
                      <a:r>
                        <a:rPr lang="el-GR" sz="17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III</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l-GR" sz="17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Μάλλον δυνατό </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a:noFill/>
                    </a:lnR>
                    <a:lnT>
                      <a:noFill/>
                    </a:lnT>
                    <a:lnB>
                      <a:noFill/>
                    </a:lnB>
                  </a:tcPr>
                </a:tc>
                <a:tc>
                  <a:txBody>
                    <a:bodyPr/>
                    <a:lstStyle/>
                    <a:p>
                      <a:pPr>
                        <a:lnSpc>
                          <a:spcPct val="107000"/>
                        </a:lnSpc>
                        <a:spcAft>
                          <a:spcPts val="800"/>
                        </a:spcAft>
                      </a:pPr>
                      <a:r>
                        <a:rPr lang="el-GR"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Γίνεται γενικά αντιληπτό, προκαλώντας πλημμύρα σε ελαφρά επικλινείς ακτές. Στις επιπτώσεις συγκαταλέγονται η </a:t>
                      </a:r>
                      <a:r>
                        <a:rPr lang="el-GR" sz="17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παράσυρση</a:t>
                      </a:r>
                      <a:r>
                        <a:rPr lang="el-GR"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ελαφρών ιστιοπλοϊκών, ελαφρές ζημιές σε ελαφρές κατασκευές που βρίσκονται κοντά στην ακτή. Σε εκβολές ποταμών παρατηρείται αναστροφή της ροής του ποταμού για κάποια απόσταση από τις εκβολές προς τα </a:t>
                      </a:r>
                      <a:r>
                        <a:rPr lang="el-GR" sz="17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ανάντη</a:t>
                      </a:r>
                      <a:r>
                        <a:rPr lang="el-GR"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2972402"/>
                  </a:ext>
                </a:extLst>
              </a:tr>
              <a:tr h="832924">
                <a:tc>
                  <a:txBody>
                    <a:bodyPr/>
                    <a:lstStyle/>
                    <a:p>
                      <a:pPr algn="ctr">
                        <a:lnSpc>
                          <a:spcPct val="107000"/>
                        </a:lnSpc>
                        <a:spcAft>
                          <a:spcPts val="800"/>
                        </a:spcAft>
                      </a:pPr>
                      <a:r>
                        <a:rPr lang="el-GR" sz="17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IV</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pPr>
                        <a:lnSpc>
                          <a:spcPct val="107000"/>
                        </a:lnSpc>
                        <a:spcAft>
                          <a:spcPts val="800"/>
                        </a:spcAft>
                      </a:pPr>
                      <a:r>
                        <a:rPr lang="el-GR" sz="17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Δυνατό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a:noFill/>
                    </a:lnR>
                    <a:lnT>
                      <a:noFill/>
                    </a:lnT>
                    <a:lnB>
                      <a:noFill/>
                    </a:lnB>
                    <a:solidFill>
                      <a:srgbClr val="BDD6EE"/>
                    </a:solidFill>
                  </a:tcPr>
                </a:tc>
                <a:tc>
                  <a:txBody>
                    <a:bodyPr/>
                    <a:lstStyle/>
                    <a:p>
                      <a:pPr>
                        <a:lnSpc>
                          <a:spcPct val="107000"/>
                        </a:lnSpc>
                        <a:spcAft>
                          <a:spcPts val="800"/>
                        </a:spcAft>
                      </a:pPr>
                      <a:r>
                        <a:rPr lang="el-GR"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Προκαλούνται παράκτιες πλημμύρες σε κάποιο βάθος που συνοδεύονται από καταστροφή προστατευτικών αναχωμάτων, ελαφρών κατασκευών κοντά στην ακτή και βλάβες σε στέρεες κατασκευές. Μεγάλα ιστιοπλοϊκά σκάφη και μικρά πλοία παρασύρονται στην ενδοχώρα ή μεταφέρονται στη θάλασσα και γενικά οι ακτές είναι γεμάτες με επιπλέοντα συντρίμμια.</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4094696363"/>
                  </a:ext>
                </a:extLst>
              </a:tr>
              <a:tr h="1311908">
                <a:tc>
                  <a:txBody>
                    <a:bodyPr/>
                    <a:lstStyle/>
                    <a:p>
                      <a:pPr algn="ctr">
                        <a:lnSpc>
                          <a:spcPct val="107000"/>
                        </a:lnSpc>
                        <a:spcAft>
                          <a:spcPts val="800"/>
                        </a:spcAft>
                      </a:pPr>
                      <a:r>
                        <a:rPr lang="el-GR" sz="17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l-GR" sz="17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Πολύ δυνατό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a:noFill/>
                    </a:lnR>
                    <a:lnT>
                      <a:noFill/>
                    </a:lnT>
                    <a:lnB>
                      <a:noFill/>
                    </a:lnB>
                  </a:tcPr>
                </a:tc>
                <a:tc>
                  <a:txBody>
                    <a:bodyPr/>
                    <a:lstStyle/>
                    <a:p>
                      <a:pPr>
                        <a:lnSpc>
                          <a:spcPct val="107000"/>
                        </a:lnSpc>
                        <a:spcAft>
                          <a:spcPts val="800"/>
                        </a:spcAft>
                      </a:pPr>
                      <a:r>
                        <a:rPr lang="el-GR"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Γενική πλημμύρα της ακτής σε σημαντικό βάθος που συνοδεύεται με καταστροφή στερεών  κατασκευών όπως αποβάθρες, τοίχοι και στερεές κατασκευές κοντά στη θάλασσα, ελαφριές υποδομές. Απόπλυση καλλιεργούμενης γης και επίστρωση της ακτής με επιπλέοντα αντικείμενα και θαλάσσια ζώα. Με εξαίρεση τα μεγάλα πλοία, όλα τα άλλα είδη σκαφών μεταφέρονται είτε στην ενδοχώρα είτε στη θάλασσα. Μεγάλα επιπτώσεις σε περιοχές εκβολών ποταμών, καταστροφή λιμένων, ανθρώπινες απώλειες (λόγω πνιγμού). Το κύμα συνοδεύεται από δυνατό βρυχηθμό.</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90121143"/>
                  </a:ext>
                </a:extLst>
              </a:tr>
              <a:tr h="593432">
                <a:tc>
                  <a:txBody>
                    <a:bodyPr/>
                    <a:lstStyle/>
                    <a:p>
                      <a:pPr algn="ctr">
                        <a:lnSpc>
                          <a:spcPct val="107000"/>
                        </a:lnSpc>
                        <a:spcAft>
                          <a:spcPts val="800"/>
                        </a:spcAft>
                      </a:pPr>
                      <a:r>
                        <a:rPr lang="el-GR" sz="17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l-GR" sz="17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Καταστροφικό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a:noFill/>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el-GR"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Μερική ή ολική καταστροφή ανθρωπογενών κατασκευών για κάποια απόσταση από την ακτή. Πλημμύρες των ακτών σε μεγάλο βάθος. Μεγάλα πλοία υπόκεινται σε σοβαρές ζημιές, δένδρα ξεριζωμένα ή σπασμένα και πολλά ανθρώπινα θύματα.</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45779" marR="4577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508360816"/>
                  </a:ext>
                </a:extLst>
              </a:tr>
            </a:tbl>
          </a:graphicData>
        </a:graphic>
      </p:graphicFrame>
      <p:sp>
        <p:nvSpPr>
          <p:cNvPr id="8" name="TextBox 7">
            <a:extLst>
              <a:ext uri="{FF2B5EF4-FFF2-40B4-BE49-F238E27FC236}">
                <a16:creationId xmlns:a16="http://schemas.microsoft.com/office/drawing/2014/main" id="{948310CA-2ED4-48FA-96B8-4AC85F4C2773}"/>
              </a:ext>
            </a:extLst>
          </p:cNvPr>
          <p:cNvSpPr txBox="1"/>
          <p:nvPr/>
        </p:nvSpPr>
        <p:spPr>
          <a:xfrm>
            <a:off x="512619" y="35697"/>
            <a:ext cx="11679381" cy="707886"/>
          </a:xfrm>
          <a:prstGeom prst="rect">
            <a:avLst/>
          </a:prstGeom>
          <a:noFill/>
        </p:spPr>
        <p:txBody>
          <a:bodyPr wrap="square">
            <a:spAutoFit/>
          </a:bodyPr>
          <a:lstStyle/>
          <a:p>
            <a:r>
              <a:rPr lang="el-GR" sz="2000" b="1" dirty="0">
                <a:effectLst/>
                <a:latin typeface="Calibri" panose="020F0502020204030204" pitchFamily="34" charset="0"/>
                <a:ea typeface="Calibri" panose="020F0502020204030204" pitchFamily="34" charset="0"/>
                <a:cs typeface="Times New Roman" panose="02020603050405020304" pitchFamily="18" charset="0"/>
              </a:rPr>
              <a:t>Χαρακτηρισμός των κυμάτων </a:t>
            </a:r>
            <a:r>
              <a:rPr lang="el-GR" sz="2000" b="1" dirty="0" err="1">
                <a:effectLst/>
                <a:latin typeface="Calibri" panose="020F0502020204030204" pitchFamily="34" charset="0"/>
                <a:ea typeface="Calibri" panose="020F0502020204030204" pitchFamily="34" charset="0"/>
                <a:cs typeface="Times New Roman" panose="02020603050405020304" pitchFamily="18" charset="0"/>
              </a:rPr>
              <a:t>tsunami</a:t>
            </a:r>
            <a:r>
              <a:rPr lang="el-GR" sz="2000" b="1" dirty="0">
                <a:effectLst/>
                <a:latin typeface="Calibri" panose="020F0502020204030204" pitchFamily="34" charset="0"/>
                <a:ea typeface="Calibri" panose="020F0502020204030204" pitchFamily="34" charset="0"/>
                <a:cs typeface="Times New Roman" panose="02020603050405020304" pitchFamily="18" charset="0"/>
              </a:rPr>
              <a:t> με βάση τις επιπτώσεις τους (κλίμακα </a:t>
            </a:r>
            <a:r>
              <a:rPr lang="el-GR" sz="2000" b="1" dirty="0" err="1">
                <a:effectLst/>
                <a:latin typeface="Calibri" panose="020F0502020204030204" pitchFamily="34" charset="0"/>
                <a:ea typeface="Calibri" panose="020F0502020204030204" pitchFamily="34" charset="0"/>
                <a:cs typeface="Times New Roman" panose="02020603050405020304" pitchFamily="18" charset="0"/>
              </a:rPr>
              <a:t>Sieberg</a:t>
            </a:r>
            <a:r>
              <a:rPr lang="el-GR" sz="2000" b="1" dirty="0">
                <a:effectLst/>
                <a:latin typeface="Calibri" panose="020F0502020204030204" pitchFamily="34" charset="0"/>
                <a:ea typeface="Calibri" panose="020F0502020204030204" pitchFamily="34" charset="0"/>
                <a:cs typeface="Times New Roman" panose="02020603050405020304" pitchFamily="18" charset="0"/>
              </a:rPr>
              <a:t> - </a:t>
            </a:r>
            <a:r>
              <a:rPr lang="el-GR" sz="2000" b="1" dirty="0" err="1">
                <a:effectLst/>
                <a:latin typeface="Calibri" panose="020F0502020204030204" pitchFamily="34" charset="0"/>
                <a:ea typeface="Calibri" panose="020F0502020204030204" pitchFamily="34" charset="0"/>
                <a:cs typeface="Times New Roman" panose="02020603050405020304" pitchFamily="18" charset="0"/>
              </a:rPr>
              <a:t>Ambraseys</a:t>
            </a:r>
            <a:r>
              <a:rPr lang="el-GR" sz="2000" b="1" dirty="0">
                <a:effectLst/>
                <a:latin typeface="Calibri" panose="020F0502020204030204" pitchFamily="34" charset="0"/>
                <a:ea typeface="Calibri" panose="020F0502020204030204" pitchFamily="34" charset="0"/>
                <a:cs typeface="Times New Roman" panose="02020603050405020304" pitchFamily="18" charset="0"/>
              </a:rPr>
              <a:t> (από </a:t>
            </a:r>
            <a:r>
              <a:rPr lang="el-GR" sz="2000" b="1" dirty="0" err="1">
                <a:effectLst/>
                <a:latin typeface="Calibri" panose="020F0502020204030204" pitchFamily="34" charset="0"/>
                <a:ea typeface="Calibri" panose="020F0502020204030204" pitchFamily="34" charset="0"/>
                <a:cs typeface="Times New Roman" panose="02020603050405020304" pitchFamily="18" charset="0"/>
              </a:rPr>
              <a:t>Ambraseys</a:t>
            </a:r>
            <a:r>
              <a:rPr lang="el-GR" sz="2000" b="1" dirty="0">
                <a:effectLst/>
                <a:latin typeface="Calibri" panose="020F0502020204030204" pitchFamily="34" charset="0"/>
                <a:ea typeface="Calibri" panose="020F0502020204030204" pitchFamily="34" charset="0"/>
                <a:cs typeface="Times New Roman" panose="02020603050405020304" pitchFamily="18" charset="0"/>
              </a:rPr>
              <a:t> 1962).</a:t>
            </a:r>
            <a:endParaRPr lang="en-US" sz="2000" b="1" dirty="0"/>
          </a:p>
        </p:txBody>
      </p:sp>
    </p:spTree>
    <p:extLst>
      <p:ext uri="{BB962C8B-B14F-4D97-AF65-F5344CB8AC3E}">
        <p14:creationId xmlns:p14="http://schemas.microsoft.com/office/powerpoint/2010/main" val="2314114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3A1664-AC31-49B2-8B8F-EDADA9E6FD38}"/>
              </a:ext>
            </a:extLst>
          </p:cNvPr>
          <p:cNvSpPr txBox="1"/>
          <p:nvPr/>
        </p:nvSpPr>
        <p:spPr>
          <a:xfrm>
            <a:off x="495301" y="405869"/>
            <a:ext cx="11059390" cy="2128468"/>
          </a:xfrm>
          <a:prstGeom prst="rect">
            <a:avLst/>
          </a:prstGeom>
          <a:noFill/>
        </p:spPr>
        <p:txBody>
          <a:bodyPr wrap="square">
            <a:spAutoFit/>
          </a:bodyPr>
          <a:lstStyle/>
          <a:p>
            <a:pPr marL="540385" indent="-540385">
              <a:lnSpc>
                <a:spcPct val="107000"/>
              </a:lnSpc>
              <a:spcAft>
                <a:spcPts val="800"/>
              </a:spcAft>
            </a:pPr>
            <a:r>
              <a:rPr lang="el-GR" sz="2200" b="1"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Κύματα θραύσης </a:t>
            </a:r>
            <a:endParaRPr lang="en-US" sz="2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Η θραύση των επιφανειακών κυμάτων του νερού συμβαίνει οπουδήποτε στην επιφάνεια του θαλασσινού νερού. Ωστόσο, μπορεί κανείς να δει θραύσματα επιφανειακών κυμάτων πιο συχνά σε μια ακτογραμμή, εφόσον τα ύψη κύματος συνήθως ενισχύονται στις πιο ρηχές παράκτιες περιοχές. </a:t>
            </a:r>
            <a:r>
              <a:rPr lang="el-GR" dirty="0">
                <a:solidFill>
                  <a:srgbClr val="000000"/>
                </a:solidFill>
                <a:latin typeface="Calibri" panose="020F0502020204030204" pitchFamily="34" charset="0"/>
                <a:ea typeface="Times New Roman" panose="02020603050405020304" pitchFamily="18" charset="0"/>
                <a:cs typeface="Calibri" panose="020F0502020204030204" pitchFamily="34" charset="0"/>
              </a:rPr>
              <a:t>Έτσι τα </a:t>
            </a:r>
            <a:r>
              <a:rPr lang="el-G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κύματα θραύσης</a:t>
            </a:r>
            <a:r>
              <a:rPr lang="el-GR" dirty="0">
                <a:solidFill>
                  <a:srgbClr val="000000"/>
                </a:solidFill>
                <a:latin typeface="Calibri" panose="020F0502020204030204" pitchFamily="34" charset="0"/>
                <a:ea typeface="Times New Roman" panose="02020603050405020304" pitchFamily="18" charset="0"/>
                <a:cs typeface="Calibri" panose="020F0502020204030204" pitchFamily="34" charset="0"/>
              </a:rPr>
              <a:t> μπορούν να διακριθούν:</a:t>
            </a: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457200">
              <a:lnSpc>
                <a:spcPct val="107000"/>
              </a:lnSpc>
              <a:spcAft>
                <a:spcPts val="800"/>
              </a:spcAf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2D6D71-C9A9-458F-8373-5E1B57FD5AED}"/>
                  </a:ext>
                </a:extLst>
              </p:cNvPr>
              <p:cNvSpPr txBox="1"/>
              <p:nvPr/>
            </p:nvSpPr>
            <p:spPr>
              <a:xfrm>
                <a:off x="1246909" y="2954946"/>
                <a:ext cx="3470564" cy="611771"/>
              </a:xfrm>
              <a:prstGeom prst="rect">
                <a:avLst/>
              </a:prstGeom>
              <a:solidFill>
                <a:schemeClr val="accent1">
                  <a:lumMod val="20000"/>
                  <a:lumOff val="8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i="1">
                              <a:latin typeface="Cambria Math" panose="02040503050406030204" pitchFamily="18" charset="0"/>
                            </a:rPr>
                            <m:t>𝛨</m:t>
                          </m:r>
                        </m:num>
                        <m:den>
                          <m:r>
                            <a:rPr lang="en-US" i="1">
                              <a:latin typeface="Cambria Math" panose="02040503050406030204" pitchFamily="18" charset="0"/>
                            </a:rPr>
                            <m:t>𝐿</m:t>
                          </m:r>
                        </m:den>
                      </m:f>
                      <m:r>
                        <a:rPr lang="en-US" i="0">
                          <a:latin typeface="Cambria Math" panose="02040503050406030204" pitchFamily="18" charset="0"/>
                        </a:rPr>
                        <m:t>&gt;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7</m:t>
                          </m:r>
                        </m:den>
                      </m:f>
                      <m:r>
                        <a:rPr lang="en-US" i="0">
                          <a:latin typeface="Cambria Math" panose="02040503050406030204" pitchFamily="18" charset="0"/>
                        </a:rPr>
                        <m:t>=0,143</m:t>
                      </m:r>
                    </m:oMath>
                  </m:oMathPara>
                </a14:m>
                <a:endParaRPr lang="en-US" dirty="0"/>
              </a:p>
            </p:txBody>
          </p:sp>
        </mc:Choice>
        <mc:Fallback xmlns="">
          <p:sp>
            <p:nvSpPr>
              <p:cNvPr id="9" name="TextBox 8">
                <a:extLst>
                  <a:ext uri="{FF2B5EF4-FFF2-40B4-BE49-F238E27FC236}">
                    <a16:creationId xmlns:a16="http://schemas.microsoft.com/office/drawing/2014/main" id="{E02D6D71-C9A9-458F-8373-5E1B57FD5AED}"/>
                  </a:ext>
                </a:extLst>
              </p:cNvPr>
              <p:cNvSpPr txBox="1">
                <a:spLocks noRot="1" noChangeAspect="1" noMove="1" noResize="1" noEditPoints="1" noAdjustHandles="1" noChangeArrowheads="1" noChangeShapeType="1" noTextEdit="1"/>
              </p:cNvSpPr>
              <p:nvPr/>
            </p:nvSpPr>
            <p:spPr>
              <a:xfrm>
                <a:off x="1246909" y="2954946"/>
                <a:ext cx="3470564" cy="611771"/>
              </a:xfrm>
              <a:prstGeom prst="rect">
                <a:avLst/>
              </a:prstGeom>
              <a:blipFill>
                <a:blip r:embed="rId2"/>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4C60EBE6-A7B8-40EB-AB5D-9AD1C01D37AA}"/>
              </a:ext>
            </a:extLst>
          </p:cNvPr>
          <p:cNvPicPr>
            <a:picLocks noChangeAspect="1"/>
          </p:cNvPicPr>
          <p:nvPr/>
        </p:nvPicPr>
        <p:blipFill>
          <a:blip r:embed="rId3"/>
          <a:stretch>
            <a:fillRect/>
          </a:stretch>
        </p:blipFill>
        <p:spPr>
          <a:xfrm>
            <a:off x="6664035" y="3097720"/>
            <a:ext cx="5032664" cy="3682995"/>
          </a:xfrm>
          <a:prstGeom prst="rect">
            <a:avLst/>
          </a:prstGeom>
        </p:spPr>
      </p:pic>
      <p:sp>
        <p:nvSpPr>
          <p:cNvPr id="12" name="TextBox 11">
            <a:extLst>
              <a:ext uri="{FF2B5EF4-FFF2-40B4-BE49-F238E27FC236}">
                <a16:creationId xmlns:a16="http://schemas.microsoft.com/office/drawing/2014/main" id="{87F88129-9A60-4E44-A4CB-5E42671150FF}"/>
              </a:ext>
            </a:extLst>
          </p:cNvPr>
          <p:cNvSpPr txBox="1"/>
          <p:nvPr/>
        </p:nvSpPr>
        <p:spPr>
          <a:xfrm>
            <a:off x="6594763" y="2165421"/>
            <a:ext cx="5032664" cy="671915"/>
          </a:xfrm>
          <a:prstGeom prst="rect">
            <a:avLst/>
          </a:prstGeom>
          <a:noFill/>
        </p:spPr>
        <p:txBody>
          <a:bodyPr wrap="square">
            <a:spAutoFit/>
          </a:bodyPr>
          <a:lstStyle/>
          <a:p>
            <a:pPr>
              <a:lnSpc>
                <a:spcPct val="107000"/>
              </a:lnSpc>
              <a:spcAft>
                <a:spcPts val="80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(β)</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σε εκείνα που προκαλούνται από την παρουσία του πυθμένα.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DDCE54D-36F8-4F99-99CB-4214AFBD0527}"/>
              </a:ext>
            </a:extLst>
          </p:cNvPr>
          <p:cNvSpPr txBox="1"/>
          <p:nvPr/>
        </p:nvSpPr>
        <p:spPr>
          <a:xfrm>
            <a:off x="322119" y="2165420"/>
            <a:ext cx="6099462" cy="671915"/>
          </a:xfrm>
          <a:prstGeom prst="rect">
            <a:avLst/>
          </a:prstGeom>
          <a:noFill/>
        </p:spPr>
        <p:txBody>
          <a:bodyPr wrap="square">
            <a:spAutoFit/>
          </a:bodyPr>
          <a:lstStyle/>
          <a:p>
            <a:pPr>
              <a:lnSpc>
                <a:spcPct val="107000"/>
              </a:lnSpc>
              <a:spcAft>
                <a:spcPts val="80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σε εκείνα που η θραύση τους είναι ανεξάρτητη της παρουσίας ή μη του πυθμένα και</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5" name="Picture 2">
            <a:extLst>
              <a:ext uri="{FF2B5EF4-FFF2-40B4-BE49-F238E27FC236}">
                <a16:creationId xmlns:a16="http://schemas.microsoft.com/office/drawing/2014/main" id="{28041DFF-1797-4348-8DFB-F4A7C7D1F7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801" b="69015"/>
          <a:stretch/>
        </p:blipFill>
        <p:spPr bwMode="auto">
          <a:xfrm>
            <a:off x="1097091" y="4020666"/>
            <a:ext cx="3770199" cy="256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75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F71EB7-8CAA-4DE2-ABD5-8BE3533DB75E}"/>
              </a:ext>
            </a:extLst>
          </p:cNvPr>
          <p:cNvSpPr txBox="1"/>
          <p:nvPr/>
        </p:nvSpPr>
        <p:spPr>
          <a:xfrm>
            <a:off x="256227" y="976619"/>
            <a:ext cx="6099462" cy="5714128"/>
          </a:xfrm>
          <a:prstGeom prst="rect">
            <a:avLst/>
          </a:prstGeom>
          <a:noFill/>
        </p:spPr>
        <p:txBody>
          <a:bodyPr wrap="square">
            <a:spAutoFit/>
          </a:bodyPr>
          <a:lstStyle/>
          <a:p>
            <a:pPr marR="30480" indent="457200" algn="just">
              <a:lnSpc>
                <a:spcPct val="107000"/>
              </a:lnSpc>
              <a:spcAft>
                <a:spcPts val="8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Οι θεωρίες των κυμάτων διακρίνονται σε δυο κύριες κατηγορίες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30480" algn="just">
              <a:lnSpc>
                <a:spcPct val="107000"/>
              </a:lnSpc>
              <a:spcAft>
                <a:spcPts val="800"/>
              </a:spcAft>
            </a:pPr>
            <a:r>
              <a:rPr lang="el-GR" sz="2000" b="1" dirty="0">
                <a:solidFill>
                  <a:srgbClr val="000000"/>
                </a:solidFill>
                <a:latin typeface="Calibri" panose="020F0502020204030204" pitchFamily="34" charset="0"/>
                <a:ea typeface="Calibri" panose="020F0502020204030204" pitchFamily="34" charset="0"/>
                <a:cs typeface="Calibri" panose="020F0502020204030204" pitchFamily="34" charset="0"/>
              </a:rPr>
              <a:t>Γραμμικοί κ</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υματισμοί:</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30480" algn="just">
              <a:lnSpc>
                <a:spcPct val="107000"/>
              </a:lnSpc>
              <a:spcAft>
                <a:spcPts val="800"/>
              </a:spcAft>
            </a:pPr>
            <a:r>
              <a:rPr lang="el-GR"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απολύτως ημιτονοειδή κύματα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sinusoidal waves</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(θεωρία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Airy</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30480" algn="just">
              <a:lnSpc>
                <a:spcPct val="107000"/>
              </a:lnSpc>
              <a:spcAft>
                <a:spcPts val="800"/>
              </a:spcAft>
            </a:pPr>
            <a:r>
              <a:rPr lang="el-GR"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(β)</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τα σχεδόν ημιτονοειδή κύματα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Stokes</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a:t>
            </a:r>
            <a:r>
              <a:rPr lang="el-GR"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τάξης,</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30480" algn="just">
              <a:lnSpc>
                <a:spcPct val="107000"/>
              </a:lnSpc>
              <a:spcAft>
                <a:spcPts val="8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τα τροχοειδή κύματα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trochoidal waves</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(θεωρία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Gerstner</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30480" algn="just">
              <a:lnSpc>
                <a:spcPct val="107000"/>
              </a:lnSpc>
              <a:spcAft>
                <a:spcPts val="800"/>
              </a:spcAft>
            </a:pPr>
            <a:r>
              <a:rPr lang="el-GR"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κνοειδή</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κύματα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cnoidal</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waves</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30480" algn="just">
              <a:lnSpc>
                <a:spcPct val="107000"/>
              </a:lnSpc>
              <a:spcAft>
                <a:spcPts val="800"/>
              </a:spcAft>
            </a:pPr>
            <a:r>
              <a:rPr lang="el-GR"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τα μεμονωμένα κύματα </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solitary waves</a:t>
            </a:r>
            <a:r>
              <a:rPr lang="el-GR"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30480" algn="just">
              <a:lnSpc>
                <a:spcPct val="107000"/>
              </a:lnSpc>
              <a:spcAft>
                <a:spcPts val="800"/>
              </a:spcAft>
            </a:pPr>
            <a:endParaRPr lang="el-GR"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R="30480" algn="just">
              <a:lnSpc>
                <a:spcPct val="107000"/>
              </a:lnSpc>
              <a:spcAft>
                <a:spcPts val="8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Μ</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η-γραμμικοί κυματισμοί</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R="30480" algn="just">
              <a:lnSpc>
                <a:spcPct val="107000"/>
              </a:lnSpc>
              <a:spcAft>
                <a:spcPts val="8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θεωρία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Stokes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l-GR"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τάξης, </a:t>
            </a:r>
          </a:p>
          <a:p>
            <a:pPr marR="30480" algn="just">
              <a:lnSpc>
                <a:spcPct val="107000"/>
              </a:lnSpc>
              <a:spcAft>
                <a:spcPts val="800"/>
              </a:spcAft>
            </a:pPr>
            <a:r>
              <a:rPr lang="el-GR"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(β)</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θεωρία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Stokes</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a:t>
            </a:r>
            <a:r>
              <a:rPr lang="el-GR" sz="20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ης</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τάξης και </a:t>
            </a:r>
            <a:r>
              <a:rPr lang="el-GR"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ροϊκή</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συνάρτηση.</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FBCA3D33-ACA5-4579-B42F-34D1264A9053}"/>
              </a:ext>
            </a:extLst>
          </p:cNvPr>
          <p:cNvPicPr>
            <a:picLocks noChangeAspect="1"/>
          </p:cNvPicPr>
          <p:nvPr/>
        </p:nvPicPr>
        <p:blipFill>
          <a:blip r:embed="rId2"/>
          <a:stretch>
            <a:fillRect/>
          </a:stretch>
        </p:blipFill>
        <p:spPr>
          <a:xfrm>
            <a:off x="6355689" y="976619"/>
            <a:ext cx="5590476" cy="4904762"/>
          </a:xfrm>
          <a:prstGeom prst="rect">
            <a:avLst/>
          </a:prstGeom>
        </p:spPr>
      </p:pic>
      <p:sp>
        <p:nvSpPr>
          <p:cNvPr id="2" name="Rectangle 1">
            <a:extLst>
              <a:ext uri="{FF2B5EF4-FFF2-40B4-BE49-F238E27FC236}">
                <a16:creationId xmlns:a16="http://schemas.microsoft.com/office/drawing/2014/main" id="{4717B9B8-9C67-4A98-82E4-ADEAFE27F689}"/>
              </a:ext>
            </a:extLst>
          </p:cNvPr>
          <p:cNvSpPr>
            <a:spLocks noChangeArrowheads="1"/>
          </p:cNvSpPr>
          <p:nvPr/>
        </p:nvSpPr>
        <p:spPr bwMode="auto">
          <a:xfrm>
            <a:off x="4048605" y="167253"/>
            <a:ext cx="362374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31664" tIns="45720" rIns="91440" bIns="0" numCol="1" anchor="ctr" anchorCtr="0" compatLnSpc="1">
            <a:prstTxWarp prst="textNoShape">
              <a:avLst/>
            </a:prstTxWarp>
            <a:spAutoFit/>
          </a:bodyPr>
          <a:lstStyle/>
          <a:p>
            <a:pPr marL="457200" marR="0" lvl="1" indent="0" algn="just" defTabSz="914400" rtl="0" eaLnBrk="0" fontAlgn="base" latinLnBrk="0" hangingPunct="0">
              <a:lnSpc>
                <a:spcPct val="100000"/>
              </a:lnSpc>
              <a:spcBef>
                <a:spcPct val="0"/>
              </a:spcBef>
              <a:spcAft>
                <a:spcPct val="0"/>
              </a:spcAft>
              <a:buClrTx/>
              <a:buSzTx/>
              <a:tabLst/>
            </a:pPr>
            <a:r>
              <a:rPr lang="el-GR" altLang="en-US" sz="2400" b="1" dirty="0">
                <a:solidFill>
                  <a:srgbClr val="002060"/>
                </a:solidFill>
              </a:rPr>
              <a:t>ΚΥΜΑΤΙΚΕΣ ΘΕΩΡΙΕΣ</a:t>
            </a:r>
            <a:endParaRPr kumimoji="0" lang="en-US" altLang="en-US" sz="2400" b="1"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720334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3C3C6F-6BF8-423F-A9BE-7390CB9F354C}"/>
              </a:ext>
            </a:extLst>
          </p:cNvPr>
          <p:cNvPicPr>
            <a:picLocks noChangeAspect="1"/>
          </p:cNvPicPr>
          <p:nvPr/>
        </p:nvPicPr>
        <p:blipFill>
          <a:blip r:embed="rId2"/>
          <a:stretch>
            <a:fillRect/>
          </a:stretch>
        </p:blipFill>
        <p:spPr>
          <a:xfrm>
            <a:off x="6294304" y="1192884"/>
            <a:ext cx="5300218" cy="5570137"/>
          </a:xfrm>
          <a:prstGeom prst="rect">
            <a:avLst/>
          </a:prstGeom>
        </p:spPr>
      </p:pic>
      <p:sp>
        <p:nvSpPr>
          <p:cNvPr id="9" name="TextBox 8">
            <a:extLst>
              <a:ext uri="{FF2B5EF4-FFF2-40B4-BE49-F238E27FC236}">
                <a16:creationId xmlns:a16="http://schemas.microsoft.com/office/drawing/2014/main" id="{47B25841-39FE-4FB6-B425-16A98876346A}"/>
              </a:ext>
            </a:extLst>
          </p:cNvPr>
          <p:cNvSpPr txBox="1"/>
          <p:nvPr/>
        </p:nvSpPr>
        <p:spPr>
          <a:xfrm>
            <a:off x="5709805" y="94979"/>
            <a:ext cx="6099462" cy="923330"/>
          </a:xfrm>
          <a:prstGeom prst="rect">
            <a:avLst/>
          </a:prstGeom>
          <a:noFill/>
        </p:spPr>
        <p:txBody>
          <a:bodyPr wrap="square">
            <a:spAutoFit/>
          </a:bodyPr>
          <a:lstStyle/>
          <a:p>
            <a:pPr algn="just"/>
            <a:r>
              <a:rPr lang="el-GR" sz="1800" b="1" i="1" u="none" strike="noStrike" baseline="0" dirty="0">
                <a:solidFill>
                  <a:srgbClr val="211D1E"/>
                </a:solidFill>
                <a:latin typeface="Calibri" panose="020F0502020204030204" pitchFamily="34" charset="0"/>
              </a:rPr>
              <a:t>Η περιοχή εφαρμογής των κυματικών σύμφωνα με τον </a:t>
            </a:r>
            <a:r>
              <a:rPr lang="el-GR" sz="1800" b="1" i="1" u="none" strike="noStrike" baseline="0" dirty="0" err="1">
                <a:solidFill>
                  <a:srgbClr val="211D1E"/>
                </a:solidFill>
                <a:latin typeface="Calibri" panose="020F0502020204030204" pitchFamily="34" charset="0"/>
              </a:rPr>
              <a:t>Le</a:t>
            </a:r>
            <a:r>
              <a:rPr lang="el-GR" sz="1800" b="1" i="1" u="none" strike="noStrike" baseline="0" dirty="0">
                <a:solidFill>
                  <a:srgbClr val="211D1E"/>
                </a:solidFill>
                <a:latin typeface="Calibri" panose="020F0502020204030204" pitchFamily="34" charset="0"/>
              </a:rPr>
              <a:t> </a:t>
            </a:r>
            <a:r>
              <a:rPr lang="el-GR" sz="1800" b="1" i="1" u="none" strike="noStrike" baseline="0" dirty="0" err="1">
                <a:solidFill>
                  <a:srgbClr val="211D1E"/>
                </a:solidFill>
                <a:latin typeface="Calibri" panose="020F0502020204030204" pitchFamily="34" charset="0"/>
              </a:rPr>
              <a:t>Méhauté</a:t>
            </a:r>
            <a:r>
              <a:rPr lang="el-GR" sz="1800" b="1" i="1" u="none" strike="noStrike" baseline="0" dirty="0">
                <a:solidFill>
                  <a:srgbClr val="211D1E"/>
                </a:solidFill>
                <a:latin typeface="Calibri" panose="020F0502020204030204" pitchFamily="34" charset="0"/>
              </a:rPr>
              <a:t> (1976) για συνθήκες βαθιών, ενδιάμεσων και ρηχών νερών (από </a:t>
            </a:r>
            <a:r>
              <a:rPr lang="el-GR" sz="1800" b="1" i="1" u="none" strike="noStrike" baseline="0" dirty="0" err="1">
                <a:solidFill>
                  <a:srgbClr val="211D1E"/>
                </a:solidFill>
                <a:latin typeface="Calibri" panose="020F0502020204030204" pitchFamily="34" charset="0"/>
              </a:rPr>
              <a:t>Kraaiennest</a:t>
            </a:r>
            <a:r>
              <a:rPr lang="el-GR" sz="1800" b="1" i="1" u="none" strike="noStrike" baseline="0" dirty="0">
                <a:solidFill>
                  <a:srgbClr val="211D1E"/>
                </a:solidFill>
                <a:latin typeface="Calibri" panose="020F0502020204030204" pitchFamily="34" charset="0"/>
              </a:rPr>
              <a:t> [2]). </a:t>
            </a:r>
            <a:endParaRPr lang="en-US" b="1" dirty="0"/>
          </a:p>
        </p:txBody>
      </p:sp>
      <p:pic>
        <p:nvPicPr>
          <p:cNvPr id="10" name="Picture 9">
            <a:extLst>
              <a:ext uri="{FF2B5EF4-FFF2-40B4-BE49-F238E27FC236}">
                <a16:creationId xmlns:a16="http://schemas.microsoft.com/office/drawing/2014/main" id="{9C97A0CF-F9D1-4A1E-83CF-A9688A518440}"/>
              </a:ext>
            </a:extLst>
          </p:cNvPr>
          <p:cNvPicPr>
            <a:picLocks noChangeAspect="1"/>
          </p:cNvPicPr>
          <p:nvPr/>
        </p:nvPicPr>
        <p:blipFill>
          <a:blip r:embed="rId3"/>
          <a:stretch>
            <a:fillRect/>
          </a:stretch>
        </p:blipFill>
        <p:spPr>
          <a:xfrm>
            <a:off x="650457" y="3036545"/>
            <a:ext cx="3123809" cy="2628571"/>
          </a:xfrm>
          <a:prstGeom prst="rect">
            <a:avLst/>
          </a:prstGeom>
        </p:spPr>
      </p:pic>
      <p:sp>
        <p:nvSpPr>
          <p:cNvPr id="12" name="TextBox 11">
            <a:extLst>
              <a:ext uri="{FF2B5EF4-FFF2-40B4-BE49-F238E27FC236}">
                <a16:creationId xmlns:a16="http://schemas.microsoft.com/office/drawing/2014/main" id="{E3426B2D-11B7-4D77-B36E-6B30B43A9F22}"/>
              </a:ext>
            </a:extLst>
          </p:cNvPr>
          <p:cNvSpPr txBox="1"/>
          <p:nvPr/>
        </p:nvSpPr>
        <p:spPr>
          <a:xfrm>
            <a:off x="382733" y="1192884"/>
            <a:ext cx="3995304" cy="1754326"/>
          </a:xfrm>
          <a:prstGeom prst="rect">
            <a:avLst/>
          </a:prstGeom>
          <a:noFill/>
        </p:spPr>
        <p:txBody>
          <a:bodyPr wrap="square">
            <a:spAutoFit/>
          </a:bodyPr>
          <a:lstStyle/>
          <a:p>
            <a:pPr algn="l"/>
            <a:endParaRPr lang="en-US" sz="1800" b="0" i="0" u="none" strike="noStrike" baseline="0" dirty="0">
              <a:solidFill>
                <a:srgbClr val="000000"/>
              </a:solidFill>
              <a:latin typeface="Trebuchet MS" panose="020B0603020202020204" pitchFamily="34" charset="0"/>
            </a:endParaRPr>
          </a:p>
          <a:p>
            <a:r>
              <a:rPr lang="el-GR" sz="1800" b="0" i="1" u="sng" strike="noStrike" baseline="0" dirty="0">
                <a:solidFill>
                  <a:srgbClr val="415080"/>
                </a:solidFill>
                <a:latin typeface="Trebuchet MS" panose="020B0603020202020204" pitchFamily="34" charset="0"/>
              </a:rPr>
              <a:t>Κυματική θεωρία </a:t>
            </a:r>
            <a:r>
              <a:rPr lang="el-GR" sz="1800" b="0" i="1" u="sng" strike="noStrike" baseline="0" dirty="0" err="1">
                <a:solidFill>
                  <a:srgbClr val="415080"/>
                </a:solidFill>
                <a:latin typeface="Trebuchet MS" panose="020B0603020202020204" pitchFamily="34" charset="0"/>
              </a:rPr>
              <a:t>Stokes</a:t>
            </a:r>
            <a:r>
              <a:rPr lang="el-GR" sz="1800" b="0" i="1" u="sng" strike="noStrike" baseline="0" dirty="0">
                <a:solidFill>
                  <a:srgbClr val="415080"/>
                </a:solidFill>
                <a:latin typeface="Trebuchet MS" panose="020B0603020202020204" pitchFamily="34" charset="0"/>
              </a:rPr>
              <a:t> 2ης τάξης </a:t>
            </a:r>
            <a:endParaRPr lang="en-US" sz="2800" b="0" i="0" u="none" strike="noStrike" baseline="0" dirty="0">
              <a:solidFill>
                <a:srgbClr val="000000"/>
              </a:solidFill>
              <a:latin typeface="Calibri" panose="020F0502020204030204" pitchFamily="34" charset="0"/>
            </a:endParaRPr>
          </a:p>
          <a:p>
            <a:pPr algn="just"/>
            <a:r>
              <a:rPr lang="el-GR" sz="1800" b="0" i="1" u="none" strike="noStrike" baseline="0" dirty="0">
                <a:solidFill>
                  <a:srgbClr val="211D1E"/>
                </a:solidFill>
                <a:latin typeface="Calibri" panose="020F0502020204030204" pitchFamily="34" charset="0"/>
              </a:rPr>
              <a:t>Η κίνηση ενός σωματιδίου νερού σε χρονική διάρκεια δύο περιόδων (το βέλος δείχνει τη φορά διεύθυνσης διάδοσης του κυματισμού (</a:t>
            </a:r>
            <a:r>
              <a:rPr lang="el-GR" sz="1800" b="0" i="1" u="none" strike="noStrike" baseline="0" dirty="0" err="1">
                <a:solidFill>
                  <a:srgbClr val="211D1E"/>
                </a:solidFill>
                <a:latin typeface="Calibri" panose="020F0502020204030204" pitchFamily="34" charset="0"/>
              </a:rPr>
              <a:t>Κomar</a:t>
            </a:r>
            <a:r>
              <a:rPr lang="el-GR" sz="1800" b="0" i="1" u="none" strike="noStrike" baseline="0" dirty="0">
                <a:solidFill>
                  <a:srgbClr val="211D1E"/>
                </a:solidFill>
                <a:latin typeface="Calibri" panose="020F0502020204030204" pitchFamily="34" charset="0"/>
              </a:rPr>
              <a:t> 1976).</a:t>
            </a:r>
            <a:endParaRPr lang="en-US" dirty="0"/>
          </a:p>
        </p:txBody>
      </p:sp>
    </p:spTree>
    <p:extLst>
      <p:ext uri="{BB962C8B-B14F-4D97-AF65-F5344CB8AC3E}">
        <p14:creationId xmlns:p14="http://schemas.microsoft.com/office/powerpoint/2010/main" val="2046477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65069F-DD30-4D89-9250-8792C03FB0FC}"/>
              </a:ext>
            </a:extLst>
          </p:cNvPr>
          <p:cNvSpPr txBox="1"/>
          <p:nvPr/>
        </p:nvSpPr>
        <p:spPr>
          <a:xfrm>
            <a:off x="2526722" y="323515"/>
            <a:ext cx="7323860" cy="430887"/>
          </a:xfrm>
          <a:prstGeom prst="rect">
            <a:avLst/>
          </a:prstGeom>
          <a:noFill/>
        </p:spPr>
        <p:txBody>
          <a:bodyPr wrap="square">
            <a:spAutoFit/>
          </a:bodyPr>
          <a:lstStyle/>
          <a:p>
            <a:pPr algn="l"/>
            <a:r>
              <a:rPr lang="el-GR" sz="2200" b="1" i="1" u="none" strike="noStrike" baseline="0" dirty="0">
                <a:solidFill>
                  <a:srgbClr val="002060"/>
                </a:solidFill>
                <a:latin typeface="Calibri-Italic"/>
              </a:rPr>
              <a:t>Κυματικές συνιστώσες – Ομαδική ταχύτητα κυματισμού</a:t>
            </a:r>
            <a:endParaRPr lang="en-US" sz="2200" b="1" dirty="0">
              <a:solidFill>
                <a:srgbClr val="002060"/>
              </a:solidFill>
            </a:endParaRPr>
          </a:p>
        </p:txBody>
      </p:sp>
      <p:pic>
        <p:nvPicPr>
          <p:cNvPr id="9" name="Picture 8">
            <a:extLst>
              <a:ext uri="{FF2B5EF4-FFF2-40B4-BE49-F238E27FC236}">
                <a16:creationId xmlns:a16="http://schemas.microsoft.com/office/drawing/2014/main" id="{7CA7AEA9-C160-4E9B-9F08-3F8FE4E1FAB8}"/>
              </a:ext>
            </a:extLst>
          </p:cNvPr>
          <p:cNvPicPr>
            <a:picLocks noChangeAspect="1"/>
          </p:cNvPicPr>
          <p:nvPr/>
        </p:nvPicPr>
        <p:blipFill>
          <a:blip r:embed="rId2"/>
          <a:stretch>
            <a:fillRect/>
          </a:stretch>
        </p:blipFill>
        <p:spPr>
          <a:xfrm>
            <a:off x="5370612" y="871773"/>
            <a:ext cx="6403827" cy="2685476"/>
          </a:xfrm>
          <a:prstGeom prst="rect">
            <a:avLst/>
          </a:prstGeom>
        </p:spPr>
      </p:pic>
      <p:pic>
        <p:nvPicPr>
          <p:cNvPr id="11" name="Picture 10">
            <a:extLst>
              <a:ext uri="{FF2B5EF4-FFF2-40B4-BE49-F238E27FC236}">
                <a16:creationId xmlns:a16="http://schemas.microsoft.com/office/drawing/2014/main" id="{6E0E80CC-45E9-4124-80CC-502B4F5CCCF2}"/>
              </a:ext>
            </a:extLst>
          </p:cNvPr>
          <p:cNvPicPr>
            <a:picLocks noChangeAspect="1"/>
          </p:cNvPicPr>
          <p:nvPr/>
        </p:nvPicPr>
        <p:blipFill>
          <a:blip r:embed="rId3"/>
          <a:stretch>
            <a:fillRect/>
          </a:stretch>
        </p:blipFill>
        <p:spPr>
          <a:xfrm>
            <a:off x="5222058" y="3705398"/>
            <a:ext cx="6552381" cy="2990476"/>
          </a:xfrm>
          <a:prstGeom prst="rect">
            <a:avLst/>
          </a:prstGeom>
        </p:spPr>
      </p:pic>
      <p:sp>
        <p:nvSpPr>
          <p:cNvPr id="15" name="TextBox 14">
            <a:extLst>
              <a:ext uri="{FF2B5EF4-FFF2-40B4-BE49-F238E27FC236}">
                <a16:creationId xmlns:a16="http://schemas.microsoft.com/office/drawing/2014/main" id="{17DF084D-818A-4B76-836A-CEC302A3C6FD}"/>
              </a:ext>
            </a:extLst>
          </p:cNvPr>
          <p:cNvSpPr txBox="1"/>
          <p:nvPr/>
        </p:nvSpPr>
        <p:spPr>
          <a:xfrm>
            <a:off x="202623" y="1059277"/>
            <a:ext cx="4945159" cy="2431435"/>
          </a:xfrm>
          <a:prstGeom prst="rect">
            <a:avLst/>
          </a:prstGeom>
          <a:noFill/>
        </p:spPr>
        <p:txBody>
          <a:bodyPr wrap="square">
            <a:spAutoFit/>
          </a:bodyPr>
          <a:lstStyle/>
          <a:p>
            <a:pPr algn="just"/>
            <a:r>
              <a:rPr lang="el-GR" sz="1900" b="0" u="none" strike="noStrike" baseline="0" dirty="0">
                <a:solidFill>
                  <a:srgbClr val="211D1E"/>
                </a:solidFill>
                <a:latin typeface="Calibri" panose="020F0502020204030204" pitchFamily="34" charset="0"/>
              </a:rPr>
              <a:t>Γραφική παράσταση δύο κυμάτων με διαφορετική γωνιακή ταχύτητα (ω) και του προκύπτοντας κυματισμού του οποίου η </a:t>
            </a:r>
            <a:r>
              <a:rPr lang="el-GR" sz="1900" b="0" u="none" strike="noStrike" baseline="0" dirty="0" err="1">
                <a:solidFill>
                  <a:srgbClr val="211D1E"/>
                </a:solidFill>
                <a:latin typeface="Calibri" panose="020F0502020204030204" pitchFamily="34" charset="0"/>
              </a:rPr>
              <a:t>περιβάλλουσα</a:t>
            </a:r>
            <a:r>
              <a:rPr lang="el-GR" sz="1900" b="0" u="none" strike="noStrike" baseline="0" dirty="0">
                <a:solidFill>
                  <a:srgbClr val="211D1E"/>
                </a:solidFill>
                <a:latin typeface="Calibri" panose="020F0502020204030204" pitchFamily="34" charset="0"/>
              </a:rPr>
              <a:t> (διακεκομμένη γραμμή) απεικονίζει το συνολικό (ομαδικό) πακέτο του κύματος που διαδίδεται με την ομαδική ταχύτητα (</a:t>
            </a:r>
            <a:r>
              <a:rPr lang="el-GR" sz="1900" b="0" u="none" strike="noStrike" baseline="0" dirty="0" err="1">
                <a:solidFill>
                  <a:srgbClr val="211D1E"/>
                </a:solidFill>
                <a:latin typeface="Calibri" panose="020F0502020204030204" pitchFamily="34" charset="0"/>
              </a:rPr>
              <a:t>Cg</a:t>
            </a:r>
            <a:r>
              <a:rPr lang="el-GR" sz="1900" b="0" u="none" strike="noStrike" baseline="0" dirty="0">
                <a:solidFill>
                  <a:srgbClr val="211D1E"/>
                </a:solidFill>
                <a:latin typeface="Calibri" panose="020F0502020204030204" pitchFamily="34" charset="0"/>
              </a:rPr>
              <a:t>) (τροποποιημένη από </a:t>
            </a:r>
            <a:r>
              <a:rPr lang="el-GR" sz="1900" b="0" u="none" strike="noStrike" baseline="0" dirty="0" err="1">
                <a:solidFill>
                  <a:srgbClr val="211D1E"/>
                </a:solidFill>
                <a:latin typeface="Calibri" panose="020F0502020204030204" pitchFamily="34" charset="0"/>
              </a:rPr>
              <a:t>Open</a:t>
            </a:r>
            <a:r>
              <a:rPr lang="el-GR" sz="1900" b="0" u="none" strike="noStrike" baseline="0" dirty="0">
                <a:solidFill>
                  <a:srgbClr val="211D1E"/>
                </a:solidFill>
                <a:latin typeface="Calibri" panose="020F0502020204030204" pitchFamily="34" charset="0"/>
              </a:rPr>
              <a:t> </a:t>
            </a:r>
            <a:r>
              <a:rPr lang="el-GR" sz="1900" b="0" u="none" strike="noStrike" baseline="0" dirty="0" err="1">
                <a:solidFill>
                  <a:srgbClr val="211D1E"/>
                </a:solidFill>
                <a:latin typeface="Calibri" panose="020F0502020204030204" pitchFamily="34" charset="0"/>
              </a:rPr>
              <a:t>University</a:t>
            </a:r>
            <a:r>
              <a:rPr lang="el-GR" sz="1900" b="0" u="none" strike="noStrike" baseline="0" dirty="0">
                <a:solidFill>
                  <a:srgbClr val="211D1E"/>
                </a:solidFill>
                <a:latin typeface="Calibri" panose="020F0502020204030204" pitchFamily="34" charset="0"/>
              </a:rPr>
              <a:t> 1999). </a:t>
            </a:r>
            <a:endParaRPr lang="en-US" sz="1900" dirty="0"/>
          </a:p>
        </p:txBody>
      </p:sp>
      <p:sp>
        <p:nvSpPr>
          <p:cNvPr id="17" name="TextBox 16">
            <a:extLst>
              <a:ext uri="{FF2B5EF4-FFF2-40B4-BE49-F238E27FC236}">
                <a16:creationId xmlns:a16="http://schemas.microsoft.com/office/drawing/2014/main" id="{38D2564A-9078-4CD7-B3BB-5EA3D12247F9}"/>
              </a:ext>
            </a:extLst>
          </p:cNvPr>
          <p:cNvSpPr txBox="1"/>
          <p:nvPr/>
        </p:nvSpPr>
        <p:spPr>
          <a:xfrm>
            <a:off x="202623" y="3767399"/>
            <a:ext cx="4945159" cy="2431435"/>
          </a:xfrm>
          <a:prstGeom prst="rect">
            <a:avLst/>
          </a:prstGeom>
          <a:noFill/>
        </p:spPr>
        <p:txBody>
          <a:bodyPr wrap="square">
            <a:spAutoFit/>
          </a:bodyPr>
          <a:lstStyle/>
          <a:p>
            <a:pPr algn="just"/>
            <a:r>
              <a:rPr lang="el-GR" sz="1900" b="0" u="none" strike="noStrike" baseline="0" dirty="0">
                <a:solidFill>
                  <a:srgbClr val="211D1E"/>
                </a:solidFill>
                <a:latin typeface="Calibri" panose="020F0502020204030204" pitchFamily="34" charset="0"/>
              </a:rPr>
              <a:t>Η σχέση μεταξύ της ταχύτητας της μιας συνιστώσας (άνω </a:t>
            </a:r>
            <a:r>
              <a:rPr lang="el-GR" sz="1900" b="0" u="none" strike="noStrike" baseline="0" dirty="0" err="1">
                <a:solidFill>
                  <a:srgbClr val="211D1E"/>
                </a:solidFill>
                <a:latin typeface="Calibri" panose="020F0502020204030204" pitchFamily="34" charset="0"/>
              </a:rPr>
              <a:t>κυματομορφή</a:t>
            </a:r>
            <a:r>
              <a:rPr lang="el-GR" sz="1900" b="0" u="none" strike="noStrike" baseline="0" dirty="0">
                <a:solidFill>
                  <a:srgbClr val="211D1E"/>
                </a:solidFill>
                <a:latin typeface="Calibri" panose="020F0502020204030204" pitchFamily="34" charset="0"/>
              </a:rPr>
              <a:t>), της φασικής ταχύτητας, σε σχέση με την ομαδική ταχύτητα του τελικού κυματισμού (μετά τη σύνθεση των συνιστωσών) και η οποία φαίνεται να διανύει την μισή απόσταση από ότι η κυματική συνιστώσα (τροποποιημένη από </a:t>
            </a:r>
            <a:r>
              <a:rPr lang="el-GR" sz="1900" b="0" u="none" strike="noStrike" baseline="0" dirty="0" err="1">
                <a:solidFill>
                  <a:srgbClr val="211D1E"/>
                </a:solidFill>
                <a:latin typeface="Calibri" panose="020F0502020204030204" pitchFamily="34" charset="0"/>
              </a:rPr>
              <a:t>Open</a:t>
            </a:r>
            <a:r>
              <a:rPr lang="el-GR" sz="1900" b="0" u="none" strike="noStrike" baseline="0" dirty="0">
                <a:solidFill>
                  <a:srgbClr val="211D1E"/>
                </a:solidFill>
                <a:latin typeface="Calibri" panose="020F0502020204030204" pitchFamily="34" charset="0"/>
              </a:rPr>
              <a:t> </a:t>
            </a:r>
            <a:r>
              <a:rPr lang="el-GR" sz="1900" b="0" u="none" strike="noStrike" baseline="0" dirty="0" err="1">
                <a:solidFill>
                  <a:srgbClr val="211D1E"/>
                </a:solidFill>
                <a:latin typeface="Calibri" panose="020F0502020204030204" pitchFamily="34" charset="0"/>
              </a:rPr>
              <a:t>University</a:t>
            </a:r>
            <a:r>
              <a:rPr lang="el-GR" sz="1900" b="0" u="none" strike="noStrike" baseline="0" dirty="0">
                <a:solidFill>
                  <a:srgbClr val="211D1E"/>
                </a:solidFill>
                <a:latin typeface="Calibri" panose="020F0502020204030204" pitchFamily="34" charset="0"/>
              </a:rPr>
              <a:t> 1999). </a:t>
            </a:r>
            <a:endParaRPr lang="en-US" sz="1900" dirty="0"/>
          </a:p>
        </p:txBody>
      </p:sp>
      <p:sp>
        <p:nvSpPr>
          <p:cNvPr id="19" name="TextBox 18">
            <a:extLst>
              <a:ext uri="{FF2B5EF4-FFF2-40B4-BE49-F238E27FC236}">
                <a16:creationId xmlns:a16="http://schemas.microsoft.com/office/drawing/2014/main" id="{F7DEB111-FF17-4734-AC72-C38CD6DE6212}"/>
              </a:ext>
            </a:extLst>
          </p:cNvPr>
          <p:cNvSpPr txBox="1"/>
          <p:nvPr/>
        </p:nvSpPr>
        <p:spPr>
          <a:xfrm>
            <a:off x="417561" y="5888154"/>
            <a:ext cx="4486948" cy="707886"/>
          </a:xfrm>
          <a:prstGeom prst="rect">
            <a:avLst/>
          </a:prstGeom>
          <a:solidFill>
            <a:schemeClr val="accent1">
              <a:lumMod val="20000"/>
              <a:lumOff val="80000"/>
            </a:schemeClr>
          </a:solidFill>
        </p:spPr>
        <p:txBody>
          <a:bodyPr wrap="square">
            <a:spAutoFit/>
          </a:bodyPr>
          <a:lstStyle/>
          <a:p>
            <a:pPr algn="just"/>
            <a:r>
              <a:rPr lang="el-GR" sz="2000" b="0" i="0" u="none" strike="noStrike" baseline="0" dirty="0">
                <a:solidFill>
                  <a:srgbClr val="211D1E"/>
                </a:solidFill>
                <a:latin typeface="Calibri" panose="020F0502020204030204" pitchFamily="34" charset="0"/>
              </a:rPr>
              <a:t>Για συνθήκες βαθιών νερών:  </a:t>
            </a:r>
            <a:r>
              <a:rPr lang="el-GR" sz="2000" b="0" i="1" u="none" strike="noStrike" baseline="0" dirty="0" err="1">
                <a:solidFill>
                  <a:srgbClr val="211D1E"/>
                </a:solidFill>
                <a:latin typeface="Calibri" panose="020F0502020204030204" pitchFamily="34" charset="0"/>
              </a:rPr>
              <a:t>Cg</a:t>
            </a:r>
            <a:r>
              <a:rPr lang="el-GR" sz="2000" b="0" i="1" u="none" strike="noStrike" baseline="0" dirty="0">
                <a:solidFill>
                  <a:srgbClr val="211D1E"/>
                </a:solidFill>
                <a:latin typeface="Calibri" panose="020F0502020204030204" pitchFamily="34" charset="0"/>
              </a:rPr>
              <a:t> </a:t>
            </a:r>
            <a:r>
              <a:rPr lang="el-GR" sz="2000" b="0" i="0" u="none" strike="noStrike" baseline="0" dirty="0">
                <a:solidFill>
                  <a:srgbClr val="000000"/>
                </a:solidFill>
                <a:latin typeface="Calibri" panose="020F0502020204030204" pitchFamily="34" charset="0"/>
              </a:rPr>
              <a:t>≅</a:t>
            </a:r>
            <a:r>
              <a:rPr lang="el-GR" sz="2000" b="0" i="0" u="none" strike="noStrike" baseline="0" dirty="0">
                <a:solidFill>
                  <a:srgbClr val="211D1E"/>
                </a:solidFill>
                <a:latin typeface="Calibri" panose="020F0502020204030204" pitchFamily="34" charset="0"/>
              </a:rPr>
              <a:t> </a:t>
            </a:r>
            <a:r>
              <a:rPr lang="el-GR" sz="2000" b="0" i="1" u="none" strike="noStrike" baseline="0" dirty="0">
                <a:solidFill>
                  <a:srgbClr val="211D1E"/>
                </a:solidFill>
                <a:latin typeface="Calibri" panose="020F0502020204030204" pitchFamily="34" charset="0"/>
              </a:rPr>
              <a:t>Co </a:t>
            </a:r>
            <a:r>
              <a:rPr lang="el-GR" sz="2000" b="0" i="0" u="none" strike="noStrike" baseline="0" dirty="0">
                <a:solidFill>
                  <a:srgbClr val="211D1E"/>
                </a:solidFill>
                <a:latin typeface="Calibri" panose="020F0502020204030204" pitchFamily="34" charset="0"/>
              </a:rPr>
              <a:t>/ 2 </a:t>
            </a:r>
          </a:p>
          <a:p>
            <a:pPr algn="just"/>
            <a:r>
              <a:rPr lang="el-GR" sz="2000" b="0" i="0" u="none" strike="noStrike" baseline="0" dirty="0">
                <a:solidFill>
                  <a:srgbClr val="211D1E"/>
                </a:solidFill>
                <a:latin typeface="Calibri" panose="020F0502020204030204" pitchFamily="34" charset="0"/>
              </a:rPr>
              <a:t>Για συνθήκες ρηχών νερών:    </a:t>
            </a:r>
            <a:r>
              <a:rPr lang="el-GR" sz="2000" b="0" i="1" u="none" strike="noStrike" baseline="0" dirty="0" err="1">
                <a:solidFill>
                  <a:srgbClr val="211D1E"/>
                </a:solidFill>
                <a:latin typeface="Calibri" panose="020F0502020204030204" pitchFamily="34" charset="0"/>
              </a:rPr>
              <a:t>Cg</a:t>
            </a:r>
            <a:r>
              <a:rPr lang="el-GR" sz="2000" b="0" i="1" u="none" strike="noStrike" baseline="0" dirty="0">
                <a:solidFill>
                  <a:srgbClr val="211D1E"/>
                </a:solidFill>
                <a:latin typeface="Calibri" panose="020F0502020204030204" pitchFamily="34" charset="0"/>
              </a:rPr>
              <a:t> </a:t>
            </a:r>
            <a:r>
              <a:rPr lang="el-GR" sz="2000" b="0" i="0"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Cs</a:t>
            </a:r>
            <a:r>
              <a:rPr lang="el-GR" sz="2000" b="0" i="1" u="none" strike="noStrike" baseline="0" dirty="0">
                <a:solidFill>
                  <a:srgbClr val="211D1E"/>
                </a:solidFill>
                <a:latin typeface="Calibri" panose="020F0502020204030204" pitchFamily="34" charset="0"/>
              </a:rPr>
              <a:t> </a:t>
            </a:r>
            <a:endParaRPr lang="en-US" sz="2000" dirty="0"/>
          </a:p>
        </p:txBody>
      </p:sp>
    </p:spTree>
    <p:extLst>
      <p:ext uri="{BB962C8B-B14F-4D97-AF65-F5344CB8AC3E}">
        <p14:creationId xmlns:p14="http://schemas.microsoft.com/office/powerpoint/2010/main" val="2925036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23454" y="72757"/>
            <a:ext cx="11374581" cy="6801862"/>
          </a:xfrm>
          <a:prstGeom prst="rect">
            <a:avLst/>
          </a:prstGeom>
        </p:spPr>
        <p:txBody>
          <a:bodyPr wrap="square">
            <a:spAutoFit/>
          </a:bodyPr>
          <a:lstStyle/>
          <a:p>
            <a:pPr algn="just"/>
            <a:r>
              <a:rPr lang="el-GR" sz="2400" b="1" dirty="0">
                <a:solidFill>
                  <a:srgbClr val="002060"/>
                </a:solidFill>
                <a:latin typeface="Times New Roman" panose="02020603050405020304" pitchFamily="18" charset="0"/>
                <a:ea typeface="Times New Roman" panose="02020603050405020304" pitchFamily="18" charset="0"/>
              </a:rPr>
              <a:t>Τα βασικά χαρακτηριστικά των κυμάτων (γραμμική θεωρία </a:t>
            </a:r>
            <a:r>
              <a:rPr lang="en-US" sz="2400" b="1" dirty="0">
                <a:solidFill>
                  <a:srgbClr val="002060"/>
                </a:solidFill>
                <a:latin typeface="Times New Roman" panose="02020603050405020304" pitchFamily="18" charset="0"/>
                <a:ea typeface="Times New Roman" panose="02020603050405020304" pitchFamily="18" charset="0"/>
              </a:rPr>
              <a:t>Airy)</a:t>
            </a:r>
            <a:r>
              <a:rPr lang="el-GR" sz="2400" b="1" dirty="0">
                <a:solidFill>
                  <a:srgbClr val="002060"/>
                </a:solidFill>
                <a:latin typeface="Times New Roman" panose="02020603050405020304" pitchFamily="18" charset="0"/>
                <a:ea typeface="Times New Roman" panose="02020603050405020304" pitchFamily="18" charset="0"/>
              </a:rPr>
              <a:t>:</a:t>
            </a:r>
          </a:p>
          <a:p>
            <a:pPr algn="just"/>
            <a:r>
              <a:rPr lang="el-GR" dirty="0">
                <a:latin typeface="Times New Roman" panose="02020603050405020304" pitchFamily="18" charset="0"/>
                <a:ea typeface="Times New Roman" panose="02020603050405020304" pitchFamily="18" charset="0"/>
              </a:rPr>
              <a:t> </a:t>
            </a:r>
          </a:p>
          <a:p>
            <a:pPr algn="just"/>
            <a:r>
              <a:rPr lang="el-GR" sz="2000" dirty="0">
                <a:latin typeface="Times New Roman" panose="02020603050405020304" pitchFamily="18" charset="0"/>
                <a:ea typeface="Times New Roman" panose="02020603050405020304" pitchFamily="18" charset="0"/>
              </a:rPr>
              <a:t>Η (φασική) ταχύτητα του κύματος (C):		</a:t>
            </a:r>
            <a:r>
              <a:rPr lang="en-US" sz="2000" dirty="0">
                <a:latin typeface="Times New Roman" panose="02020603050405020304" pitchFamily="18" charset="0"/>
                <a:ea typeface="Times New Roman" panose="02020603050405020304" pitchFamily="18" charset="0"/>
              </a:rPr>
              <a:t>C</a:t>
            </a:r>
            <a:r>
              <a:rPr lang="el-GR" sz="2000" dirty="0">
                <a:latin typeface="Times New Roman" panose="02020603050405020304" pitchFamily="18" charset="0"/>
                <a:ea typeface="Times New Roman" panose="02020603050405020304" pitchFamily="18" charset="0"/>
              </a:rPr>
              <a:t> = </a:t>
            </a:r>
            <a:r>
              <a:rPr lang="en-US" sz="2000" dirty="0" err="1">
                <a:latin typeface="Times New Roman" panose="02020603050405020304" pitchFamily="18" charset="0"/>
                <a:ea typeface="Times New Roman" panose="02020603050405020304" pitchFamily="18" charset="0"/>
              </a:rPr>
              <a:t>gT</a:t>
            </a:r>
            <a:r>
              <a:rPr lang="el-GR" sz="2000" dirty="0">
                <a:latin typeface="Times New Roman" panose="02020603050405020304" pitchFamily="18" charset="0"/>
                <a:ea typeface="Times New Roman" panose="02020603050405020304" pitchFamily="18" charset="0"/>
              </a:rPr>
              <a:t>/2π	(</a:t>
            </a:r>
            <a:r>
              <a:rPr lang="en-US" sz="2000" dirty="0">
                <a:latin typeface="Times New Roman" panose="02020603050405020304" pitchFamily="18" charset="0"/>
                <a:ea typeface="Times New Roman" panose="02020603050405020304" pitchFamily="18" charset="0"/>
              </a:rPr>
              <a:t>m</a:t>
            </a:r>
            <a:r>
              <a:rPr lang="el-GR" sz="2000"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s</a:t>
            </a:r>
            <a:r>
              <a:rPr lang="el-GR" sz="2000" dirty="0">
                <a:latin typeface="Times New Roman" panose="02020603050405020304" pitchFamily="18" charset="0"/>
                <a:ea typeface="Times New Roman" panose="02020603050405020304" pitchFamily="18" charset="0"/>
              </a:rPr>
              <a:t>)</a:t>
            </a:r>
          </a:p>
          <a:p>
            <a:pPr algn="just"/>
            <a:endParaRPr lang="el-GR" sz="2000" dirty="0">
              <a:latin typeface="Times New Roman" panose="02020603050405020304" pitchFamily="18" charset="0"/>
              <a:ea typeface="Times New Roman" panose="02020603050405020304" pitchFamily="18" charset="0"/>
            </a:endParaRPr>
          </a:p>
          <a:p>
            <a:pPr algn="just"/>
            <a:r>
              <a:rPr lang="el-GR" sz="2000" dirty="0">
                <a:latin typeface="Times New Roman" panose="02020603050405020304" pitchFamily="18" charset="0"/>
                <a:ea typeface="Times New Roman" panose="02020603050405020304" pitchFamily="18" charset="0"/>
              </a:rPr>
              <a:t>Το μήκος κύματος (L):				</a:t>
            </a:r>
            <a:r>
              <a:rPr lang="en-US" sz="2000" dirty="0">
                <a:latin typeface="Times New Roman" panose="02020603050405020304" pitchFamily="18" charset="0"/>
                <a:ea typeface="Times New Roman" panose="02020603050405020304" pitchFamily="18" charset="0"/>
              </a:rPr>
              <a:t>L</a:t>
            </a:r>
            <a:r>
              <a:rPr lang="el-GR" sz="2000" dirty="0">
                <a:latin typeface="Times New Roman" panose="02020603050405020304" pitchFamily="18" charset="0"/>
                <a:ea typeface="Times New Roman" panose="02020603050405020304" pitchFamily="18" charset="0"/>
              </a:rPr>
              <a:t> = </a:t>
            </a:r>
            <a:r>
              <a:rPr lang="en-US" sz="2000" dirty="0" err="1">
                <a:latin typeface="Times New Roman" panose="02020603050405020304" pitchFamily="18" charset="0"/>
                <a:ea typeface="Times New Roman" panose="02020603050405020304" pitchFamily="18" charset="0"/>
              </a:rPr>
              <a:t>gT</a:t>
            </a:r>
            <a:r>
              <a:rPr lang="el-GR" sz="2000" baseline="30000" dirty="0">
                <a:latin typeface="Times New Roman" panose="02020603050405020304" pitchFamily="18" charset="0"/>
                <a:ea typeface="Times New Roman" panose="02020603050405020304" pitchFamily="18" charset="0"/>
              </a:rPr>
              <a:t>2</a:t>
            </a:r>
            <a:r>
              <a:rPr lang="el-GR" sz="2000" dirty="0">
                <a:latin typeface="Times New Roman" panose="02020603050405020304" pitchFamily="18" charset="0"/>
                <a:ea typeface="Times New Roman" panose="02020603050405020304" pitchFamily="18" charset="0"/>
              </a:rPr>
              <a:t>/2π	(</a:t>
            </a:r>
            <a:r>
              <a:rPr lang="en-US" sz="2000" dirty="0">
                <a:latin typeface="Times New Roman" panose="02020603050405020304" pitchFamily="18" charset="0"/>
                <a:ea typeface="Times New Roman" panose="02020603050405020304" pitchFamily="18" charset="0"/>
              </a:rPr>
              <a:t>m</a:t>
            </a:r>
            <a:r>
              <a:rPr lang="el-GR" sz="2000" dirty="0">
                <a:latin typeface="Times New Roman" panose="02020603050405020304" pitchFamily="18" charset="0"/>
                <a:ea typeface="Times New Roman" panose="02020603050405020304" pitchFamily="18" charset="0"/>
              </a:rPr>
              <a:t>)</a:t>
            </a:r>
          </a:p>
          <a:p>
            <a:pPr algn="just"/>
            <a:endParaRPr lang="el-GR" sz="2000" dirty="0">
              <a:latin typeface="Times New Roman" panose="02020603050405020304" pitchFamily="18" charset="0"/>
              <a:ea typeface="Times New Roman" panose="02020603050405020304" pitchFamily="18" charset="0"/>
            </a:endParaRPr>
          </a:p>
          <a:p>
            <a:pPr algn="just"/>
            <a:r>
              <a:rPr lang="el-GR" sz="2000" dirty="0">
                <a:latin typeface="Times New Roman" panose="02020603050405020304" pitchFamily="18" charset="0"/>
                <a:ea typeface="Times New Roman" panose="02020603050405020304" pitchFamily="18" charset="0"/>
              </a:rPr>
              <a:t>Η γωνιακή συχνότητα (σ):				σ = 2π/Τ		(s</a:t>
            </a:r>
            <a:r>
              <a:rPr lang="el-GR" sz="2000" baseline="30000" dirty="0">
                <a:latin typeface="Times New Roman" panose="02020603050405020304" pitchFamily="18" charset="0"/>
                <a:ea typeface="Times New Roman" panose="02020603050405020304" pitchFamily="18" charset="0"/>
              </a:rPr>
              <a:t>-1</a:t>
            </a:r>
            <a:r>
              <a:rPr lang="el-GR" sz="2000" dirty="0">
                <a:latin typeface="Times New Roman" panose="02020603050405020304" pitchFamily="18" charset="0"/>
                <a:ea typeface="Times New Roman" panose="02020603050405020304" pitchFamily="18" charset="0"/>
              </a:rPr>
              <a:t>)</a:t>
            </a:r>
          </a:p>
          <a:p>
            <a:pPr algn="just"/>
            <a:endParaRPr lang="el-GR" sz="2000" dirty="0">
              <a:latin typeface="Times New Roman" panose="02020603050405020304" pitchFamily="18" charset="0"/>
              <a:ea typeface="Times New Roman" panose="02020603050405020304" pitchFamily="18" charset="0"/>
            </a:endParaRPr>
          </a:p>
          <a:p>
            <a:pPr algn="just"/>
            <a:r>
              <a:rPr lang="el-GR" sz="2000" dirty="0">
                <a:latin typeface="Times New Roman" panose="02020603050405020304" pitchFamily="18" charset="0"/>
                <a:ea typeface="Times New Roman" panose="02020603050405020304" pitchFamily="18" charset="0"/>
              </a:rPr>
              <a:t>O αριθμός κυμάτων (k) 				k = 2π/L		(m</a:t>
            </a:r>
            <a:r>
              <a:rPr lang="el-GR" sz="2000" baseline="30000" dirty="0">
                <a:latin typeface="Times New Roman" panose="02020603050405020304" pitchFamily="18" charset="0"/>
                <a:ea typeface="Times New Roman" panose="02020603050405020304" pitchFamily="18" charset="0"/>
              </a:rPr>
              <a:t>-1</a:t>
            </a:r>
            <a:r>
              <a:rPr lang="el-GR" sz="2000" dirty="0">
                <a:latin typeface="Times New Roman" panose="02020603050405020304" pitchFamily="18" charset="0"/>
                <a:ea typeface="Times New Roman" panose="02020603050405020304" pitchFamily="18" charset="0"/>
              </a:rPr>
              <a:t>)</a:t>
            </a:r>
          </a:p>
          <a:p>
            <a:pPr algn="just"/>
            <a:endParaRPr lang="el-GR" sz="2000" dirty="0">
              <a:latin typeface="Times New Roman" panose="02020603050405020304" pitchFamily="18" charset="0"/>
              <a:ea typeface="Times New Roman" panose="02020603050405020304" pitchFamily="18" charset="0"/>
            </a:endParaRPr>
          </a:p>
          <a:p>
            <a:pPr algn="just"/>
            <a:r>
              <a:rPr lang="el-GR" sz="2000" dirty="0">
                <a:latin typeface="Times New Roman" panose="02020603050405020304" pitchFamily="18" charset="0"/>
                <a:ea typeface="Times New Roman" panose="02020603050405020304" pitchFamily="18" charset="0"/>
              </a:rPr>
              <a:t>Η κλίση του κύματος (</a:t>
            </a:r>
            <a:r>
              <a:rPr lang="en-US" sz="2000" dirty="0">
                <a:latin typeface="Times New Roman" panose="02020603050405020304" pitchFamily="18" charset="0"/>
                <a:ea typeface="Times New Roman" panose="02020603050405020304" pitchFamily="18" charset="0"/>
              </a:rPr>
              <a:t>s</a:t>
            </a:r>
            <a:r>
              <a:rPr lang="el-GR" sz="200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s</a:t>
            </a:r>
            <a:r>
              <a:rPr lang="el-GR" sz="2000" dirty="0">
                <a:latin typeface="Times New Roman" panose="02020603050405020304" pitchFamily="18" charset="0"/>
                <a:ea typeface="Times New Roman" panose="02020603050405020304" pitchFamily="18" charset="0"/>
              </a:rPr>
              <a:t> = </a:t>
            </a:r>
            <a:r>
              <a:rPr lang="en-US" sz="2000" dirty="0">
                <a:latin typeface="Times New Roman" panose="02020603050405020304" pitchFamily="18" charset="0"/>
                <a:ea typeface="Times New Roman" panose="02020603050405020304" pitchFamily="18" charset="0"/>
              </a:rPr>
              <a:t>H</a:t>
            </a:r>
            <a:r>
              <a:rPr lang="el-GR" sz="2000"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L</a:t>
            </a:r>
            <a:endParaRPr lang="el-GR" sz="2000" dirty="0">
              <a:latin typeface="Times New Roman" panose="02020603050405020304" pitchFamily="18" charset="0"/>
              <a:ea typeface="Times New Roman" panose="02020603050405020304" pitchFamily="18" charset="0"/>
            </a:endParaRPr>
          </a:p>
          <a:p>
            <a:pPr algn="just"/>
            <a:endParaRPr lang="el-GR" sz="2000" dirty="0">
              <a:latin typeface="Times New Roman" panose="02020603050405020304" pitchFamily="18" charset="0"/>
              <a:ea typeface="Times New Roman" panose="02020603050405020304" pitchFamily="18" charset="0"/>
            </a:endParaRPr>
          </a:p>
          <a:p>
            <a:pPr algn="just"/>
            <a:endParaRPr lang="el-GR" sz="2000" dirty="0">
              <a:latin typeface="Times New Roman" panose="02020603050405020304" pitchFamily="18" charset="0"/>
              <a:ea typeface="Times New Roman" panose="02020603050405020304" pitchFamily="18" charset="0"/>
            </a:endParaRPr>
          </a:p>
          <a:p>
            <a:pPr algn="just"/>
            <a:r>
              <a:rPr lang="el-GR" sz="2000" dirty="0">
                <a:latin typeface="Times New Roman" panose="02020603050405020304" pitchFamily="18" charset="0"/>
                <a:ea typeface="Times New Roman" panose="02020603050405020304" pitchFamily="18" charset="0"/>
              </a:rPr>
              <a:t>Η συνολική ενέργεια (Ε) ανά μονάδα επιφανείας</a:t>
            </a:r>
          </a:p>
          <a:p>
            <a:pPr algn="just"/>
            <a:r>
              <a:rPr lang="el-GR" sz="2000" dirty="0">
                <a:latin typeface="Times New Roman" panose="02020603050405020304" pitchFamily="18" charset="0"/>
                <a:ea typeface="Times New Roman" panose="02020603050405020304" pitchFamily="18" charset="0"/>
              </a:rPr>
              <a:t>   του κύματος:					E = (1/8) ρ g Η</a:t>
            </a:r>
            <a:r>
              <a:rPr lang="el-GR" sz="2000" baseline="30000" dirty="0">
                <a:latin typeface="Times New Roman" panose="02020603050405020304" pitchFamily="18" charset="0"/>
                <a:ea typeface="Times New Roman" panose="02020603050405020304" pitchFamily="18" charset="0"/>
              </a:rPr>
              <a:t>2</a:t>
            </a:r>
            <a:r>
              <a:rPr lang="el-GR" sz="2000" dirty="0">
                <a:latin typeface="Times New Roman" panose="02020603050405020304" pitchFamily="18" charset="0"/>
                <a:ea typeface="Times New Roman" panose="02020603050405020304" pitchFamily="18" charset="0"/>
              </a:rPr>
              <a:t>	(J/m</a:t>
            </a:r>
            <a:r>
              <a:rPr lang="el-GR" sz="2000" baseline="30000" dirty="0">
                <a:latin typeface="Times New Roman" panose="02020603050405020304" pitchFamily="18" charset="0"/>
                <a:ea typeface="Times New Roman" panose="02020603050405020304" pitchFamily="18" charset="0"/>
              </a:rPr>
              <a:t>2</a:t>
            </a:r>
            <a:r>
              <a:rPr lang="el-GR" sz="2000" dirty="0">
                <a:latin typeface="Times New Roman" panose="02020603050405020304" pitchFamily="18" charset="0"/>
                <a:ea typeface="Times New Roman" panose="02020603050405020304" pitchFamily="18" charset="0"/>
              </a:rPr>
              <a:t>)</a:t>
            </a:r>
          </a:p>
          <a:p>
            <a:pPr algn="just"/>
            <a:endParaRPr lang="el-GR" sz="2000" dirty="0">
              <a:latin typeface="Times New Roman" panose="02020603050405020304" pitchFamily="18" charset="0"/>
              <a:ea typeface="Times New Roman" panose="02020603050405020304" pitchFamily="18" charset="0"/>
            </a:endParaRPr>
          </a:p>
          <a:p>
            <a:pPr algn="just"/>
            <a:r>
              <a:rPr lang="el-GR" sz="2000" dirty="0">
                <a:latin typeface="Times New Roman" panose="02020603050405020304" pitchFamily="18" charset="0"/>
                <a:ea typeface="Times New Roman" panose="02020603050405020304" pitchFamily="18" charset="0"/>
              </a:rPr>
              <a:t>Η ισχύς (Ρ) του κύματος ανά μονάδα μήκους</a:t>
            </a:r>
          </a:p>
          <a:p>
            <a:pPr algn="just"/>
            <a:r>
              <a:rPr lang="el-GR" sz="2000" dirty="0">
                <a:latin typeface="Times New Roman" panose="02020603050405020304" pitchFamily="18" charset="0"/>
                <a:ea typeface="Times New Roman" panose="02020603050405020304" pitchFamily="18" charset="0"/>
              </a:rPr>
              <a:t>   κορυφής του κύματος, (διάδοση της κυματικής</a:t>
            </a:r>
          </a:p>
          <a:p>
            <a:pPr algn="just"/>
            <a:r>
              <a:rPr lang="el-GR" sz="2000" dirty="0">
                <a:latin typeface="Times New Roman" panose="02020603050405020304" pitchFamily="18" charset="0"/>
                <a:ea typeface="Times New Roman" panose="02020603050405020304" pitchFamily="18" charset="0"/>
              </a:rPr>
              <a:t>   ενέργειας στη μονάδα του χρόνου):		</a:t>
            </a:r>
            <a:r>
              <a:rPr lang="en-US" sz="2000" dirty="0">
                <a:latin typeface="Times New Roman" panose="02020603050405020304" pitchFamily="18" charset="0"/>
                <a:ea typeface="Times New Roman" panose="02020603050405020304" pitchFamily="18" charset="0"/>
              </a:rPr>
              <a:t>P</a:t>
            </a:r>
            <a:r>
              <a:rPr lang="el-GR" sz="2000" dirty="0">
                <a:latin typeface="Times New Roman" panose="02020603050405020304" pitchFamily="18" charset="0"/>
                <a:ea typeface="Times New Roman" panose="02020603050405020304" pitchFamily="18" charset="0"/>
              </a:rPr>
              <a:t> = </a:t>
            </a:r>
            <a:r>
              <a:rPr lang="en-US" sz="2000" dirty="0">
                <a:latin typeface="Times New Roman" panose="02020603050405020304" pitchFamily="18" charset="0"/>
                <a:ea typeface="Times New Roman" panose="02020603050405020304" pitchFamily="18" charset="0"/>
              </a:rPr>
              <a:t>E Cg</a:t>
            </a:r>
            <a:r>
              <a:rPr lang="el-GR" sz="200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W</a:t>
            </a:r>
            <a:r>
              <a:rPr lang="el-GR" sz="2000"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m</a:t>
            </a:r>
            <a:r>
              <a:rPr lang="el-GR" sz="2000" dirty="0">
                <a:latin typeface="Times New Roman" panose="02020603050405020304" pitchFamily="18" charset="0"/>
                <a:ea typeface="Times New Roman" panose="02020603050405020304" pitchFamily="18" charset="0"/>
              </a:rPr>
              <a:t>)</a:t>
            </a:r>
          </a:p>
          <a:p>
            <a:pPr algn="just"/>
            <a:r>
              <a:rPr lang="el-GR" dirty="0">
                <a:latin typeface="Times New Roman" panose="02020603050405020304" pitchFamily="18" charset="0"/>
                <a:ea typeface="Times New Roman" panose="02020603050405020304" pitchFamily="18" charset="0"/>
              </a:rPr>
              <a:t> </a:t>
            </a:r>
          </a:p>
          <a:p>
            <a:pPr algn="just"/>
            <a:r>
              <a:rPr lang="el-GR" dirty="0">
                <a:latin typeface="Times New Roman" panose="02020603050405020304" pitchFamily="18" charset="0"/>
                <a:ea typeface="Times New Roman" panose="02020603050405020304" pitchFamily="18" charset="0"/>
              </a:rPr>
              <a:t>όπου, ρ η πυκνότητα του νερού (1025 kg/m</a:t>
            </a:r>
            <a:r>
              <a:rPr lang="el-GR" baseline="30000" dirty="0">
                <a:latin typeface="Times New Roman" panose="02020603050405020304" pitchFamily="18" charset="0"/>
                <a:ea typeface="Times New Roman" panose="02020603050405020304" pitchFamily="18" charset="0"/>
              </a:rPr>
              <a:t>3</a:t>
            </a:r>
            <a:r>
              <a:rPr lang="el-GR" dirty="0">
                <a:latin typeface="Times New Roman" panose="02020603050405020304" pitchFamily="18" charset="0"/>
                <a:ea typeface="Times New Roman" panose="02020603050405020304" pitchFamily="18" charset="0"/>
              </a:rPr>
              <a:t>), g η σταθερά της βαρύτητας (9,81 m/s)</a:t>
            </a:r>
            <a:r>
              <a:rPr lang="en-US" dirty="0">
                <a:latin typeface="Times New Roman" panose="02020603050405020304" pitchFamily="18" charset="0"/>
                <a:ea typeface="Times New Roman" panose="02020603050405020304" pitchFamily="18" charset="0"/>
              </a:rPr>
              <a:t>,</a:t>
            </a:r>
            <a:r>
              <a:rPr lang="el-GR" dirty="0">
                <a:latin typeface="Times New Roman" panose="02020603050405020304" pitchFamily="18" charset="0"/>
                <a:ea typeface="Times New Roman" panose="02020603050405020304" pitchFamily="18" charset="0"/>
              </a:rPr>
              <a:t>π=3,1416 και </a:t>
            </a:r>
            <a:r>
              <a:rPr lang="en-US" dirty="0">
                <a:latin typeface="Times New Roman" panose="02020603050405020304" pitchFamily="18" charset="0"/>
                <a:ea typeface="Times New Roman" panose="02020603050405020304" pitchFamily="18" charset="0"/>
              </a:rPr>
              <a:t>Cg </a:t>
            </a:r>
            <a:r>
              <a:rPr lang="el-GR" dirty="0">
                <a:latin typeface="Times New Roman" panose="02020603050405020304" pitchFamily="18" charset="0"/>
                <a:ea typeface="Times New Roman" panose="02020603050405020304" pitchFamily="18" charset="0"/>
              </a:rPr>
              <a:t>η ομαδική ταχύτητα  των κυμάτων.</a:t>
            </a:r>
          </a:p>
        </p:txBody>
      </p:sp>
    </p:spTree>
    <p:extLst>
      <p:ext uri="{BB962C8B-B14F-4D97-AF65-F5344CB8AC3E}">
        <p14:creationId xmlns:p14="http://schemas.microsoft.com/office/powerpoint/2010/main" val="209550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FEF607-85FB-4573-B8E3-3F1345AC23C0}"/>
              </a:ext>
            </a:extLst>
          </p:cNvPr>
          <p:cNvSpPr txBox="1"/>
          <p:nvPr/>
        </p:nvSpPr>
        <p:spPr>
          <a:xfrm>
            <a:off x="346363" y="683338"/>
            <a:ext cx="11499273" cy="1938992"/>
          </a:xfrm>
          <a:prstGeom prst="rect">
            <a:avLst/>
          </a:prstGeom>
          <a:noFill/>
        </p:spPr>
        <p:txBody>
          <a:bodyPr wrap="square">
            <a:spAutoFit/>
          </a:bodyPr>
          <a:lstStyle/>
          <a:p>
            <a:pPr algn="just"/>
            <a:r>
              <a:rPr lang="el-GR" sz="2000" b="0" i="0" u="none" strike="noStrike" baseline="0" dirty="0">
                <a:solidFill>
                  <a:srgbClr val="211D1E"/>
                </a:solidFill>
                <a:latin typeface="Calibri" panose="020F0502020204030204" pitchFamily="34" charset="0"/>
              </a:rPr>
              <a:t>Στην Εικόνα δίνονται γραφικά τα διάφορα είδη επιφανειακών κυμάτων με βάση τη φασματική τους συχνότητα και την ενέργεια τους, καθώς και οι κύριες </a:t>
            </a:r>
            <a:r>
              <a:rPr lang="el-GR" sz="2000" b="1" i="0" u="none" strike="noStrike" baseline="0" dirty="0">
                <a:solidFill>
                  <a:srgbClr val="211D1E"/>
                </a:solidFill>
                <a:latin typeface="Calibri" panose="020F0502020204030204" pitchFamily="34" charset="0"/>
              </a:rPr>
              <a:t>δυνάμεις αναταραχής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disturbing</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forces</a:t>
            </a:r>
            <a:r>
              <a:rPr lang="el-GR" sz="2000" b="0" i="0" u="none" strike="noStrike" baseline="0" dirty="0">
                <a:solidFill>
                  <a:srgbClr val="211D1E"/>
                </a:solidFill>
                <a:latin typeface="Calibri" panose="020F0502020204030204" pitchFamily="34" charset="0"/>
              </a:rPr>
              <a:t>) που τα προκαλούν, δηλαδή η έλξη Ηλίου και Σελήνης, σύστημα καταιγίδων, σεισμοί, κατολισθήσεις άνεμος και οι </a:t>
            </a:r>
            <a:r>
              <a:rPr lang="el-GR" sz="2000" b="1" i="0" u="none" strike="noStrike" baseline="0" dirty="0">
                <a:solidFill>
                  <a:srgbClr val="211D1E"/>
                </a:solidFill>
                <a:latin typeface="Calibri" panose="020F0502020204030204" pitchFamily="34" charset="0"/>
              </a:rPr>
              <a:t>δυνάμεις επαναφοράς / αποκατάστασης </a:t>
            </a:r>
            <a:r>
              <a:rPr lang="el-GR" sz="2000" b="0" i="0" u="none" strike="noStrike" baseline="0" dirty="0">
                <a:solidFill>
                  <a:srgbClr val="211D1E"/>
                </a:solidFill>
                <a:latin typeface="Calibri" panose="020F0502020204030204" pitchFamily="34" charset="0"/>
              </a:rPr>
              <a:t>(</a:t>
            </a:r>
            <a:r>
              <a:rPr lang="el-GR" sz="2000" b="0" i="1" u="none" strike="noStrike" baseline="0" dirty="0" err="1">
                <a:solidFill>
                  <a:srgbClr val="211D1E"/>
                </a:solidFill>
                <a:latin typeface="Calibri" panose="020F0502020204030204" pitchFamily="34" charset="0"/>
              </a:rPr>
              <a:t>restoring</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forces</a:t>
            </a:r>
            <a:r>
              <a:rPr lang="el-GR" sz="2000" b="0" i="0" u="none" strike="noStrike" baseline="0" dirty="0">
                <a:solidFill>
                  <a:srgbClr val="211D1E"/>
                </a:solidFill>
                <a:latin typeface="Calibri" panose="020F0502020204030204" pitchFamily="34" charset="0"/>
              </a:rPr>
              <a:t>), δηλαδή η δύναμη </a:t>
            </a:r>
            <a:r>
              <a:rPr lang="el-GR" sz="2000" b="0" i="0" u="none" strike="noStrike" baseline="0" dirty="0" err="1">
                <a:solidFill>
                  <a:srgbClr val="211D1E"/>
                </a:solidFill>
                <a:latin typeface="Calibri" panose="020F0502020204030204" pitchFamily="34" charset="0"/>
              </a:rPr>
              <a:t>Coriolis</a:t>
            </a:r>
            <a:r>
              <a:rPr lang="el-GR" sz="2000" b="0" i="0" u="none" strike="noStrike" baseline="0" dirty="0">
                <a:solidFill>
                  <a:srgbClr val="211D1E"/>
                </a:solidFill>
                <a:latin typeface="Calibri" panose="020F0502020204030204" pitchFamily="34" charset="0"/>
              </a:rPr>
              <a:t>, η </a:t>
            </a:r>
            <a:r>
              <a:rPr lang="el-GR" sz="2000" b="0" i="0" u="none" strike="noStrike" baseline="0" dirty="0" err="1">
                <a:solidFill>
                  <a:srgbClr val="211D1E"/>
                </a:solidFill>
                <a:latin typeface="Calibri" panose="020F0502020204030204" pitchFamily="34" charset="0"/>
              </a:rPr>
              <a:t>βαρυτική</a:t>
            </a:r>
            <a:r>
              <a:rPr lang="el-GR" sz="2000" b="0" i="0" u="none" strike="noStrike" baseline="0" dirty="0">
                <a:solidFill>
                  <a:srgbClr val="211D1E"/>
                </a:solidFill>
                <a:latin typeface="Calibri" panose="020F0502020204030204" pitchFamily="34" charset="0"/>
              </a:rPr>
              <a:t> έλξη και η επιφανειακή τάση (</a:t>
            </a:r>
            <a:r>
              <a:rPr lang="el-GR" sz="2000" b="0" i="1" u="none" strike="noStrike" baseline="0" dirty="0" err="1">
                <a:solidFill>
                  <a:srgbClr val="211D1E"/>
                </a:solidFill>
                <a:latin typeface="Calibri" panose="020F0502020204030204" pitchFamily="34" charset="0"/>
              </a:rPr>
              <a:t>surface</a:t>
            </a:r>
            <a:r>
              <a:rPr lang="el-GR" sz="2000" b="0" i="1" u="none" strike="noStrike" baseline="0" dirty="0">
                <a:solidFill>
                  <a:srgbClr val="211D1E"/>
                </a:solidFill>
                <a:latin typeface="Calibri" panose="020F0502020204030204" pitchFamily="34" charset="0"/>
              </a:rPr>
              <a:t> </a:t>
            </a:r>
            <a:r>
              <a:rPr lang="el-GR" sz="2000" b="0" i="1" u="none" strike="noStrike" baseline="0" dirty="0" err="1">
                <a:solidFill>
                  <a:srgbClr val="211D1E"/>
                </a:solidFill>
                <a:latin typeface="Calibri" panose="020F0502020204030204" pitchFamily="34" charset="0"/>
              </a:rPr>
              <a:t>tension</a:t>
            </a:r>
            <a:r>
              <a:rPr lang="el-GR" sz="2000" b="0" i="0" u="none" strike="noStrike" baseline="0" dirty="0">
                <a:solidFill>
                  <a:srgbClr val="211D1E"/>
                </a:solidFill>
                <a:latin typeface="Calibri" panose="020F0502020204030204" pitchFamily="34" charset="0"/>
              </a:rPr>
              <a:t>) (δηλαδή η τάση των μορίων του νερού να παραμένουν ενωμένα προσφέροντας την ελάχιστη δυνατή επιφάνεια για την επαφή άρα και την επίδραση του αέρα). </a:t>
            </a:r>
            <a:endParaRPr lang="en-US" sz="2000" dirty="0"/>
          </a:p>
        </p:txBody>
      </p:sp>
      <p:sp>
        <p:nvSpPr>
          <p:cNvPr id="3" name="TextBox 2">
            <a:extLst>
              <a:ext uri="{FF2B5EF4-FFF2-40B4-BE49-F238E27FC236}">
                <a16:creationId xmlns:a16="http://schemas.microsoft.com/office/drawing/2014/main" id="{7AECFB8C-C766-4E8E-88F1-276ED19076E4}"/>
              </a:ext>
            </a:extLst>
          </p:cNvPr>
          <p:cNvSpPr txBox="1"/>
          <p:nvPr/>
        </p:nvSpPr>
        <p:spPr>
          <a:xfrm>
            <a:off x="2687781" y="221673"/>
            <a:ext cx="7744692" cy="461665"/>
          </a:xfrm>
          <a:prstGeom prst="rect">
            <a:avLst/>
          </a:prstGeom>
          <a:noFill/>
        </p:spPr>
        <p:txBody>
          <a:bodyPr wrap="square" rtlCol="0">
            <a:spAutoFit/>
          </a:bodyPr>
          <a:lstStyle/>
          <a:p>
            <a:r>
              <a:rPr lang="el-GR" sz="2400" b="1" dirty="0">
                <a:solidFill>
                  <a:srgbClr val="002060"/>
                </a:solidFill>
              </a:rPr>
              <a:t>Δυνάμεις που διαμορφώνουν τα θαλάσσια κύματα</a:t>
            </a:r>
            <a:endParaRPr lang="en-US" sz="2400" b="1" dirty="0">
              <a:solidFill>
                <a:srgbClr val="002060"/>
              </a:solidFill>
            </a:endParaRPr>
          </a:p>
        </p:txBody>
      </p:sp>
      <p:pic>
        <p:nvPicPr>
          <p:cNvPr id="7" name="Picture 6">
            <a:extLst>
              <a:ext uri="{FF2B5EF4-FFF2-40B4-BE49-F238E27FC236}">
                <a16:creationId xmlns:a16="http://schemas.microsoft.com/office/drawing/2014/main" id="{4752FB26-FF7B-4E7B-9798-61463259ECDA}"/>
              </a:ext>
            </a:extLst>
          </p:cNvPr>
          <p:cNvPicPr>
            <a:picLocks noChangeAspect="1"/>
          </p:cNvPicPr>
          <p:nvPr/>
        </p:nvPicPr>
        <p:blipFill>
          <a:blip r:embed="rId2"/>
          <a:stretch>
            <a:fillRect/>
          </a:stretch>
        </p:blipFill>
        <p:spPr>
          <a:xfrm>
            <a:off x="346362" y="2587694"/>
            <a:ext cx="6669355" cy="4270306"/>
          </a:xfrm>
          <a:prstGeom prst="rect">
            <a:avLst/>
          </a:prstGeom>
        </p:spPr>
      </p:pic>
      <p:sp>
        <p:nvSpPr>
          <p:cNvPr id="9" name="TextBox 8">
            <a:extLst>
              <a:ext uri="{FF2B5EF4-FFF2-40B4-BE49-F238E27FC236}">
                <a16:creationId xmlns:a16="http://schemas.microsoft.com/office/drawing/2014/main" id="{68C966E0-DB40-4062-AC54-1F657A6C2123}"/>
              </a:ext>
            </a:extLst>
          </p:cNvPr>
          <p:cNvSpPr txBox="1"/>
          <p:nvPr/>
        </p:nvSpPr>
        <p:spPr>
          <a:xfrm>
            <a:off x="7154263" y="2712385"/>
            <a:ext cx="4829919" cy="2862322"/>
          </a:xfrm>
          <a:prstGeom prst="rect">
            <a:avLst/>
          </a:prstGeom>
          <a:noFill/>
        </p:spPr>
        <p:txBody>
          <a:bodyPr wrap="square">
            <a:spAutoFit/>
          </a:bodyPr>
          <a:lstStyle/>
          <a:p>
            <a:r>
              <a:rPr lang="el-GR" sz="2000" b="0" i="0" u="none" strike="noStrike" baseline="0" dirty="0">
                <a:solidFill>
                  <a:srgbClr val="211D1E"/>
                </a:solidFill>
                <a:latin typeface="Calibri" panose="020F0502020204030204" pitchFamily="34" charset="0"/>
              </a:rPr>
              <a:t>Στην περίπτωση των επιφανειακών κυμάτων για μήκη κύματος &lt;1,7 cm, η κυρίαρχη δύναμη είναι η επιφανειακή τάση, ενώ για μήκη κύματος 1,7 cm είναι η δύναμη της βαρύτητας. Επιπλέον, αναλόγως του γεωγραφικού πλάτους διαμορφώνεται και ο ρόλος της δύναμης </a:t>
            </a:r>
            <a:r>
              <a:rPr lang="el-GR" sz="2000" b="0" i="0" u="none" strike="noStrike" baseline="0" dirty="0" err="1">
                <a:solidFill>
                  <a:srgbClr val="211D1E"/>
                </a:solidFill>
                <a:latin typeface="Calibri" panose="020F0502020204030204" pitchFamily="34" charset="0"/>
              </a:rPr>
              <a:t>Coriolis</a:t>
            </a:r>
            <a:r>
              <a:rPr lang="el-GR" sz="2000" b="0" i="0" u="none" strike="noStrike" baseline="0" dirty="0">
                <a:solidFill>
                  <a:srgbClr val="211D1E"/>
                </a:solidFill>
                <a:latin typeface="Calibri" panose="020F0502020204030204" pitchFamily="34" charset="0"/>
              </a:rPr>
              <a:t> με την επίδρασή της να μειώνεται από τους πόλους (μέγιστη) προς τον Ισημερινό (μηδενική). </a:t>
            </a:r>
            <a:endParaRPr lang="en-US" sz="2000" dirty="0"/>
          </a:p>
        </p:txBody>
      </p:sp>
    </p:spTree>
    <p:extLst>
      <p:ext uri="{BB962C8B-B14F-4D97-AF65-F5344CB8AC3E}">
        <p14:creationId xmlns:p14="http://schemas.microsoft.com/office/powerpoint/2010/main" val="137639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5509" y="4389305"/>
            <a:ext cx="6096000" cy="1323439"/>
          </a:xfrm>
          <a:prstGeom prst="rect">
            <a:avLst/>
          </a:prstGeom>
        </p:spPr>
        <p:txBody>
          <a:bodyPr wrap="square">
            <a:spAutoFit/>
          </a:bodyPr>
          <a:lstStyle/>
          <a:p>
            <a:pPr algn="just"/>
            <a:r>
              <a:rPr lang="el-GR" sz="2000" b="1" dirty="0">
                <a:ea typeface="Times New Roman" panose="02020603050405020304" pitchFamily="18" charset="0"/>
              </a:rPr>
              <a:t>Σημαντικό ύψος κύματος (</a:t>
            </a:r>
            <a:r>
              <a:rPr lang="el-GR" sz="2000" b="1" dirty="0" err="1">
                <a:ea typeface="Times New Roman" panose="02020603050405020304" pitchFamily="18" charset="0"/>
              </a:rPr>
              <a:t>Η</a:t>
            </a:r>
            <a:r>
              <a:rPr lang="el-GR" sz="2000" b="1" baseline="-25000" dirty="0" err="1">
                <a:ea typeface="Times New Roman" panose="02020603050405020304" pitchFamily="18" charset="0"/>
              </a:rPr>
              <a:t>s</a:t>
            </a:r>
            <a:r>
              <a:rPr lang="el-GR" sz="2000" b="1" dirty="0">
                <a:ea typeface="Times New Roman" panose="02020603050405020304" pitchFamily="18" charset="0"/>
              </a:rPr>
              <a:t>) (</a:t>
            </a:r>
            <a:r>
              <a:rPr lang="el-GR" sz="2000" b="1" dirty="0" err="1">
                <a:ea typeface="Times New Roman" panose="02020603050405020304" pitchFamily="18" charset="0"/>
              </a:rPr>
              <a:t>significant</a:t>
            </a:r>
            <a:r>
              <a:rPr lang="el-GR" sz="2000" b="1" dirty="0">
                <a:ea typeface="Times New Roman" panose="02020603050405020304" pitchFamily="18" charset="0"/>
              </a:rPr>
              <a:t> </a:t>
            </a:r>
            <a:r>
              <a:rPr lang="el-GR" sz="2000" b="1" dirty="0" err="1">
                <a:ea typeface="Times New Roman" panose="02020603050405020304" pitchFamily="18" charset="0"/>
              </a:rPr>
              <a:t>wave</a:t>
            </a:r>
            <a:r>
              <a:rPr lang="el-GR" sz="2000" b="1" dirty="0">
                <a:ea typeface="Times New Roman" panose="02020603050405020304" pitchFamily="18" charset="0"/>
              </a:rPr>
              <a:t> </a:t>
            </a:r>
            <a:r>
              <a:rPr lang="el-GR" sz="2000" b="1" dirty="0" err="1">
                <a:ea typeface="Times New Roman" panose="02020603050405020304" pitchFamily="18" charset="0"/>
              </a:rPr>
              <a:t>height</a:t>
            </a:r>
            <a:r>
              <a:rPr lang="el-GR" sz="2000" b="1" dirty="0">
                <a:ea typeface="Times New Roman" panose="02020603050405020304" pitchFamily="18" charset="0"/>
              </a:rPr>
              <a:t>):</a:t>
            </a:r>
          </a:p>
          <a:p>
            <a:pPr algn="just"/>
            <a:endParaRPr lang="el-GR" sz="2000" dirty="0">
              <a:latin typeface="Times New Roman" panose="02020603050405020304" pitchFamily="18" charset="0"/>
              <a:ea typeface="Times New Roman" panose="02020603050405020304" pitchFamily="18" charset="0"/>
            </a:endParaRPr>
          </a:p>
          <a:p>
            <a:pPr algn="just"/>
            <a:endParaRPr lang="el-GR" sz="2000" dirty="0">
              <a:latin typeface="Times New Roman" panose="02020603050405020304" pitchFamily="18" charset="0"/>
              <a:ea typeface="Times New Roman" panose="02020603050405020304" pitchFamily="18" charset="0"/>
            </a:endParaRPr>
          </a:p>
          <a:p>
            <a:pPr algn="just"/>
            <a:endParaRPr lang="el-GR" sz="2000" dirty="0">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EF7E4CB6-9A42-4363-BA6F-465B2BEB6907}"/>
              </a:ext>
            </a:extLst>
          </p:cNvPr>
          <p:cNvPicPr>
            <a:picLocks noChangeAspect="1"/>
          </p:cNvPicPr>
          <p:nvPr/>
        </p:nvPicPr>
        <p:blipFill>
          <a:blip r:embed="rId2"/>
          <a:stretch>
            <a:fillRect/>
          </a:stretch>
        </p:blipFill>
        <p:spPr>
          <a:xfrm>
            <a:off x="6177116" y="3826809"/>
            <a:ext cx="5550553" cy="2948999"/>
          </a:xfrm>
          <a:prstGeom prst="rect">
            <a:avLst/>
          </a:prstGeom>
        </p:spPr>
      </p:pic>
      <p:sp>
        <p:nvSpPr>
          <p:cNvPr id="6" name="TextBox 5">
            <a:extLst>
              <a:ext uri="{FF2B5EF4-FFF2-40B4-BE49-F238E27FC236}">
                <a16:creationId xmlns:a16="http://schemas.microsoft.com/office/drawing/2014/main" id="{FFDA6CE3-504A-4DCE-8E9A-8D9104A2D8F9}"/>
              </a:ext>
            </a:extLst>
          </p:cNvPr>
          <p:cNvSpPr txBox="1"/>
          <p:nvPr/>
        </p:nvSpPr>
        <p:spPr>
          <a:xfrm>
            <a:off x="165509" y="4978142"/>
            <a:ext cx="5550553" cy="707886"/>
          </a:xfrm>
          <a:prstGeom prst="rect">
            <a:avLst/>
          </a:prstGeom>
          <a:noFill/>
        </p:spPr>
        <p:txBody>
          <a:bodyPr wrap="square">
            <a:spAutoFit/>
          </a:bodyPr>
          <a:lstStyle/>
          <a:p>
            <a:pPr algn="just"/>
            <a:r>
              <a:rPr lang="el-GR" sz="2000" dirty="0">
                <a:ea typeface="Times New Roman" panose="02020603050405020304" pitchFamily="18" charset="0"/>
              </a:rPr>
              <a:t>Ο μέσος όρος του 1/3 των υψηλότερων κυμάτων που συνιστούν το συνολικό φάσμα των κυμάτων. </a:t>
            </a:r>
          </a:p>
        </p:txBody>
      </p:sp>
      <p:sp>
        <p:nvSpPr>
          <p:cNvPr id="7" name="TextBox 6">
            <a:extLst>
              <a:ext uri="{FF2B5EF4-FFF2-40B4-BE49-F238E27FC236}">
                <a16:creationId xmlns:a16="http://schemas.microsoft.com/office/drawing/2014/main" id="{D15E7283-42B3-40D5-AE6D-56D7BC35EB78}"/>
              </a:ext>
            </a:extLst>
          </p:cNvPr>
          <p:cNvSpPr txBox="1"/>
          <p:nvPr/>
        </p:nvSpPr>
        <p:spPr>
          <a:xfrm>
            <a:off x="0" y="1180258"/>
            <a:ext cx="6096000" cy="1938992"/>
          </a:xfrm>
          <a:prstGeom prst="rect">
            <a:avLst/>
          </a:prstGeom>
          <a:noFill/>
        </p:spPr>
        <p:txBody>
          <a:bodyPr wrap="square">
            <a:spAutoFit/>
          </a:bodyPr>
          <a:lstStyle/>
          <a:p>
            <a:r>
              <a:rPr lang="el-GR" sz="2000" dirty="0" err="1">
                <a:solidFill>
                  <a:srgbClr val="000000"/>
                </a:solidFill>
                <a:effectLst/>
                <a:latin typeface="Calibri" panose="020F0502020204030204" pitchFamily="34" charset="0"/>
                <a:ea typeface="Calibri" panose="020F0502020204030204" pitchFamily="34" charset="0"/>
              </a:rPr>
              <a:t>Χρονοσειρά</a:t>
            </a:r>
            <a:r>
              <a:rPr lang="el-GR" sz="2000" dirty="0">
                <a:solidFill>
                  <a:srgbClr val="000000"/>
                </a:solidFill>
                <a:effectLst/>
                <a:latin typeface="Calibri" panose="020F0502020204030204" pitchFamily="34" charset="0"/>
                <a:ea typeface="Calibri" panose="020F0502020204030204" pitchFamily="34" charset="0"/>
              </a:rPr>
              <a:t> κύματος, όπου (●) είναι οι προς τα άνω και (○) οι προς τα κάτω διελεύσεις από τη στάθμη ηρεμίας (Τ</a:t>
            </a:r>
            <a:r>
              <a:rPr lang="el-GR" sz="2000" baseline="-25000" dirty="0">
                <a:solidFill>
                  <a:srgbClr val="000000"/>
                </a:solidFill>
                <a:effectLst/>
                <a:latin typeface="Calibri" panose="020F0502020204030204" pitchFamily="34" charset="0"/>
                <a:ea typeface="Calibri" panose="020F0502020204030204" pitchFamily="34" charset="0"/>
              </a:rPr>
              <a:t>Ρ</a:t>
            </a:r>
            <a:r>
              <a:rPr lang="el-GR" sz="2000" dirty="0">
                <a:solidFill>
                  <a:srgbClr val="000000"/>
                </a:solidFill>
                <a:effectLst/>
                <a:latin typeface="Calibri" panose="020F0502020204030204" pitchFamily="34" charset="0"/>
                <a:ea typeface="Calibri" panose="020F0502020204030204" pitchFamily="34" charset="0"/>
              </a:rPr>
              <a:t>, Τ</a:t>
            </a:r>
            <a:r>
              <a:rPr lang="el-GR" sz="2000" baseline="-25000" dirty="0">
                <a:solidFill>
                  <a:srgbClr val="000000"/>
                </a:solidFill>
                <a:effectLst/>
                <a:latin typeface="Calibri" panose="020F0502020204030204" pitchFamily="34" charset="0"/>
                <a:ea typeface="Calibri" panose="020F0502020204030204" pitchFamily="34" charset="0"/>
              </a:rPr>
              <a:t>Τ</a:t>
            </a:r>
            <a:r>
              <a:rPr lang="el-GR" sz="2000" dirty="0">
                <a:solidFill>
                  <a:srgbClr val="000000"/>
                </a:solidFill>
                <a:effectLst/>
                <a:latin typeface="Calibri" panose="020F0502020204030204" pitchFamily="34" charset="0"/>
                <a:ea typeface="Calibri" panose="020F0502020204030204" pitchFamily="34" charset="0"/>
              </a:rPr>
              <a:t> η περίοδος μεταξύ 2 διαδοχικών κορυφών και κοιλιών, αντίστοιχα,  Τ</a:t>
            </a:r>
            <a:r>
              <a:rPr lang="en-US" sz="2000" baseline="-25000" dirty="0">
                <a:solidFill>
                  <a:srgbClr val="000000"/>
                </a:solidFill>
                <a:effectLst/>
                <a:latin typeface="Calibri" panose="020F0502020204030204" pitchFamily="34" charset="0"/>
                <a:ea typeface="Calibri" panose="020F0502020204030204" pitchFamily="34" charset="0"/>
              </a:rPr>
              <a:t>U</a:t>
            </a:r>
            <a:r>
              <a:rPr lang="el-GR" sz="2000" dirty="0">
                <a:solidFill>
                  <a:srgbClr val="000000"/>
                </a:solidFill>
                <a:effectLst/>
                <a:latin typeface="Calibri" panose="020F0502020204030204" pitchFamily="34" charset="0"/>
                <a:ea typeface="Calibri" panose="020F0502020204030204" pitchFamily="34" charset="0"/>
              </a:rPr>
              <a:t> και Τ</a:t>
            </a:r>
            <a:r>
              <a:rPr lang="en-US" sz="2000" baseline="-25000" dirty="0">
                <a:solidFill>
                  <a:srgbClr val="000000"/>
                </a:solidFill>
                <a:effectLst/>
                <a:latin typeface="Calibri" panose="020F0502020204030204" pitchFamily="34" charset="0"/>
                <a:ea typeface="Calibri" panose="020F0502020204030204" pitchFamily="34" charset="0"/>
              </a:rPr>
              <a:t>D </a:t>
            </a:r>
            <a:r>
              <a:rPr lang="el-GR" sz="2000" dirty="0">
                <a:solidFill>
                  <a:srgbClr val="000000"/>
                </a:solidFill>
                <a:effectLst/>
                <a:latin typeface="Calibri" panose="020F0502020204030204" pitchFamily="34" charset="0"/>
                <a:ea typeface="Calibri" panose="020F0502020204030204" pitchFamily="34" charset="0"/>
              </a:rPr>
              <a:t> η περίοδος μεταξύ 2 διαδοχικών  προς τα άνω και κάτω διελεύσεων από τη θέση ηρεμίας, αντίστοιχα).</a:t>
            </a:r>
            <a:endParaRPr lang="en-US" sz="2000" dirty="0"/>
          </a:p>
        </p:txBody>
      </p:sp>
      <p:sp>
        <p:nvSpPr>
          <p:cNvPr id="9" name="TextBox 8">
            <a:extLst>
              <a:ext uri="{FF2B5EF4-FFF2-40B4-BE49-F238E27FC236}">
                <a16:creationId xmlns:a16="http://schemas.microsoft.com/office/drawing/2014/main" id="{7AD3870A-0550-4A5F-8F97-24CBD47CC7BB}"/>
              </a:ext>
            </a:extLst>
          </p:cNvPr>
          <p:cNvSpPr txBox="1"/>
          <p:nvPr/>
        </p:nvSpPr>
        <p:spPr>
          <a:xfrm>
            <a:off x="0" y="685785"/>
            <a:ext cx="4326929" cy="400110"/>
          </a:xfrm>
          <a:prstGeom prst="rect">
            <a:avLst/>
          </a:prstGeom>
          <a:noFill/>
        </p:spPr>
        <p:txBody>
          <a:bodyPr wrap="square">
            <a:spAutoFit/>
          </a:bodyPr>
          <a:lstStyle/>
          <a:p>
            <a:r>
              <a:rPr lang="el-GR" sz="2000" b="1" dirty="0">
                <a:solidFill>
                  <a:srgbClr val="000000"/>
                </a:solidFill>
                <a:effectLst/>
                <a:latin typeface="Calibri" panose="020F0502020204030204" pitchFamily="34" charset="0"/>
                <a:ea typeface="Calibri" panose="020F0502020204030204" pitchFamily="34" charset="0"/>
              </a:rPr>
              <a:t>Ανάλυση </a:t>
            </a:r>
            <a:r>
              <a:rPr lang="el-GR" sz="2000" b="1" dirty="0" err="1">
                <a:solidFill>
                  <a:srgbClr val="000000"/>
                </a:solidFill>
                <a:effectLst/>
                <a:latin typeface="Calibri" panose="020F0502020204030204" pitchFamily="34" charset="0"/>
                <a:ea typeface="Calibri" panose="020F0502020204030204" pitchFamily="34" charset="0"/>
              </a:rPr>
              <a:t>χρονοσειράς</a:t>
            </a:r>
            <a:r>
              <a:rPr lang="el-GR" sz="2000" b="1" dirty="0">
                <a:solidFill>
                  <a:srgbClr val="000000"/>
                </a:solidFill>
                <a:effectLst/>
                <a:latin typeface="Calibri" panose="020F0502020204030204" pitchFamily="34" charset="0"/>
                <a:ea typeface="Calibri" panose="020F0502020204030204" pitchFamily="34" charset="0"/>
              </a:rPr>
              <a:t> κυματισμών</a:t>
            </a:r>
            <a:endParaRPr lang="en-US" sz="2000" dirty="0"/>
          </a:p>
        </p:txBody>
      </p:sp>
      <p:pic>
        <p:nvPicPr>
          <p:cNvPr id="11" name="Picture 10">
            <a:extLst>
              <a:ext uri="{FF2B5EF4-FFF2-40B4-BE49-F238E27FC236}">
                <a16:creationId xmlns:a16="http://schemas.microsoft.com/office/drawing/2014/main" id="{8DF70A66-7C5C-4DD3-8143-D062B0493653}"/>
              </a:ext>
            </a:extLst>
          </p:cNvPr>
          <p:cNvPicPr>
            <a:picLocks noChangeAspect="1"/>
          </p:cNvPicPr>
          <p:nvPr/>
        </p:nvPicPr>
        <p:blipFill>
          <a:blip r:embed="rId3"/>
          <a:stretch>
            <a:fillRect/>
          </a:stretch>
        </p:blipFill>
        <p:spPr>
          <a:xfrm>
            <a:off x="6177117" y="223481"/>
            <a:ext cx="5611724" cy="3438979"/>
          </a:xfrm>
          <a:prstGeom prst="rect">
            <a:avLst/>
          </a:prstGeom>
        </p:spPr>
      </p:pic>
    </p:spTree>
    <p:extLst>
      <p:ext uri="{BB962C8B-B14F-4D97-AF65-F5344CB8AC3E}">
        <p14:creationId xmlns:p14="http://schemas.microsoft.com/office/powerpoint/2010/main" val="2792929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66F77B-C3ED-490B-94F7-B82259BEF906}"/>
              </a:ext>
            </a:extLst>
          </p:cNvPr>
          <p:cNvSpPr>
            <a:spLocks noChangeArrowheads="1"/>
          </p:cNvSpPr>
          <p:nvPr/>
        </p:nvSpPr>
        <p:spPr bwMode="auto">
          <a:xfrm>
            <a:off x="114300" y="753507"/>
            <a:ext cx="506730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918" tIns="45720" rIns="91440" bIns="0" numCol="1" anchor="ctr" anchorCtr="0" compatLnSpc="1">
            <a:prstTxWarp prst="textNoShape">
              <a:avLst/>
            </a:prstTxWarp>
            <a:spAutoFit/>
          </a:bodyPr>
          <a:lstStyle/>
          <a:p>
            <a:pPr marL="0" marR="0" lvl="2" indent="0" algn="just" defTabSz="914400" rtl="0" eaLnBrk="0" fontAlgn="base" latinLnBrk="0" hangingPunct="0">
              <a:lnSpc>
                <a:spcPct val="100000"/>
              </a:lnSpc>
              <a:spcBef>
                <a:spcPct val="0"/>
              </a:spcBef>
              <a:spcAft>
                <a:spcPct val="0"/>
              </a:spcAft>
              <a:buClrTx/>
              <a:buSzTx/>
              <a:tabLst/>
            </a:pPr>
            <a:r>
              <a:rPr kumimoji="0" lang="el-GR"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Προγνωστικές εξισώσεις δημιουργίας </a:t>
            </a:r>
            <a:r>
              <a:rPr kumimoji="0" lang="el-GR" altLang="en-US" b="1"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ανεμογενών</a:t>
            </a:r>
            <a:r>
              <a:rPr kumimoji="0" lang="el-GR"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κυμάτων</a:t>
            </a:r>
            <a:endParaRPr kumimoji="0" lang="el-GR"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Τα </a:t>
            </a:r>
            <a:r>
              <a:rPr kumimoji="0" lang="el-GR" altLang="en-US"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ανεμογενή</a:t>
            </a:r>
            <a:r>
              <a:rPr kumimoji="0" lang="el-GR"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κύματα δημιουργούνται ως αποτέλεσμα της δράσης του ανέμου στην επιφάνεια του νερού. Τα χαρακτηριστικά του κυματισμού (ύψος κύματος, περίοδος κύματος, κατεύθυνση διάδοσης και διάρκεια) σε μια συγκεκριμένη τοποθεσία εξαρτώνται </a:t>
            </a:r>
            <a:r>
              <a:rPr kumimoji="0" lang="el-GR" altLang="en-US"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από:Το</a:t>
            </a:r>
            <a:r>
              <a:rPr kumimoji="0" lang="el-GR"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πεδίο ανέμου (ταχύτητα, κατεύθυνση και διάρκεια)Το εύρος του </a:t>
            </a:r>
            <a:r>
              <a:rPr kumimoji="0" lang="el-GR" altLang="en-US"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ανεμολογικού</a:t>
            </a:r>
            <a:r>
              <a:rPr kumimoji="0" lang="el-GR"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(αιολικού) πεδίου (</a:t>
            </a: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meteorological</a:t>
            </a:r>
            <a:r>
              <a:rPr kumimoji="0" lang="el-GR"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fetch</a:t>
            </a:r>
            <a:r>
              <a:rPr kumimoji="0" lang="el-GR"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και την διαθέσιμη  απόσταση επί της θαλάσσιας επιφάνειας για να αναπτυχθεί ο κυματισμός (</a:t>
            </a: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geographical</a:t>
            </a:r>
            <a:r>
              <a:rPr kumimoji="0" lang="el-GR"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fetch</a:t>
            </a:r>
            <a:r>
              <a:rPr kumimoji="0" lang="el-GR"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Το βάθος νερού στην περιοχή ανάπτυξης των κυμάτων</a:t>
            </a:r>
            <a:r>
              <a:rPr kumimoji="0" lang="en-US" altLang="en-US"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4" name="Picture 3" descr="Diagram, engineering drawing&#10;&#10;Description automatically generated">
            <a:extLst>
              <a:ext uri="{FF2B5EF4-FFF2-40B4-BE49-F238E27FC236}">
                <a16:creationId xmlns:a16="http://schemas.microsoft.com/office/drawing/2014/main" id="{76B1AF8D-68E6-4A49-BC2C-8156CCC87D7D}"/>
              </a:ext>
            </a:extLst>
          </p:cNvPr>
          <p:cNvPicPr/>
          <p:nvPr/>
        </p:nvPicPr>
        <p:blipFill>
          <a:blip r:embed="rId2">
            <a:extLst>
              <a:ext uri="{28A0092B-C50C-407E-A947-70E740481C1C}">
                <a14:useLocalDpi xmlns:a14="http://schemas.microsoft.com/office/drawing/2010/main" val="0"/>
              </a:ext>
            </a:extLst>
          </a:blip>
          <a:stretch>
            <a:fillRect/>
          </a:stretch>
        </p:blipFill>
        <p:spPr>
          <a:xfrm rot="5400000">
            <a:off x="7340831" y="-138285"/>
            <a:ext cx="3502025" cy="5742305"/>
          </a:xfrm>
          <a:prstGeom prst="rect">
            <a:avLst/>
          </a:prstGeom>
        </p:spPr>
      </p:pic>
      <p:sp>
        <p:nvSpPr>
          <p:cNvPr id="5" name="TextBox 4">
            <a:extLst>
              <a:ext uri="{FF2B5EF4-FFF2-40B4-BE49-F238E27FC236}">
                <a16:creationId xmlns:a16="http://schemas.microsoft.com/office/drawing/2014/main" id="{3188A4F1-BEAF-40CD-B0EF-F846384C6BCB}"/>
              </a:ext>
            </a:extLst>
          </p:cNvPr>
          <p:cNvSpPr txBox="1"/>
          <p:nvPr/>
        </p:nvSpPr>
        <p:spPr>
          <a:xfrm>
            <a:off x="6310745" y="4769991"/>
            <a:ext cx="5562196" cy="923330"/>
          </a:xfrm>
          <a:prstGeom prst="rect">
            <a:avLst/>
          </a:prstGeom>
          <a:noFill/>
        </p:spPr>
        <p:txBody>
          <a:bodyPr wrap="square">
            <a:spAutoFit/>
          </a:bodyPr>
          <a:lstStyle/>
          <a:p>
            <a:r>
              <a:rPr lang="el-GR" sz="1800" dirty="0">
                <a:solidFill>
                  <a:srgbClr val="000000"/>
                </a:solidFill>
                <a:effectLst/>
                <a:latin typeface="Calibri" panose="020F0502020204030204" pitchFamily="34" charset="0"/>
                <a:ea typeface="Calibri" panose="020F0502020204030204" pitchFamily="34" charset="0"/>
              </a:rPr>
              <a:t>Τρόποι υπολογισμού ενεργού μήκους ανάπτυξης κυματισμού. (α) και (β) σύμφωνα με </a:t>
            </a:r>
            <a:r>
              <a:rPr lang="en-US" sz="1800" dirty="0">
                <a:solidFill>
                  <a:srgbClr val="000000"/>
                </a:solidFill>
                <a:effectLst/>
                <a:latin typeface="Calibri" panose="020F0502020204030204" pitchFamily="34" charset="0"/>
                <a:ea typeface="Calibri" panose="020F0502020204030204" pitchFamily="34" charset="0"/>
              </a:rPr>
              <a:t>Smith</a:t>
            </a:r>
            <a:r>
              <a:rPr lang="el-GR" sz="1800" dirty="0">
                <a:solidFill>
                  <a:srgbClr val="000000"/>
                </a:solidFill>
                <a:effectLst/>
                <a:latin typeface="Calibri" panose="020F0502020204030204" pitchFamily="34" charset="0"/>
                <a:ea typeface="Calibri" panose="020F0502020204030204" pitchFamily="34" charset="0"/>
              </a:rPr>
              <a:t> (1991)και (γ) σύμφωνα με Καραμπάς κ.α. (2015). </a:t>
            </a:r>
            <a:endParaRPr lang="en-US" dirty="0"/>
          </a:p>
        </p:txBody>
      </p:sp>
    </p:spTree>
    <p:extLst>
      <p:ext uri="{BB962C8B-B14F-4D97-AF65-F5344CB8AC3E}">
        <p14:creationId xmlns:p14="http://schemas.microsoft.com/office/powerpoint/2010/main" val="208036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7E64C60C-5FCC-4281-AE6F-42029D1F1098}"/>
                  </a:ext>
                </a:extLst>
              </p:cNvPr>
              <p:cNvGraphicFramePr>
                <a:graphicFrameLocks noGrp="1"/>
              </p:cNvGraphicFramePr>
              <p:nvPr>
                <p:extLst>
                  <p:ext uri="{D42A27DB-BD31-4B8C-83A1-F6EECF244321}">
                    <p14:modId xmlns:p14="http://schemas.microsoft.com/office/powerpoint/2010/main" val="1017132318"/>
                  </p:ext>
                </p:extLst>
              </p:nvPr>
            </p:nvGraphicFramePr>
            <p:xfrm>
              <a:off x="1440872" y="1900761"/>
              <a:ext cx="9310255" cy="3309176"/>
            </p:xfrm>
            <a:graphic>
              <a:graphicData uri="http://schemas.openxmlformats.org/drawingml/2006/table">
                <a:tbl>
                  <a:tblPr firstRow="1" firstCol="1" bandRow="1"/>
                  <a:tblGrid>
                    <a:gridCol w="4582064">
                      <a:extLst>
                        <a:ext uri="{9D8B030D-6E8A-4147-A177-3AD203B41FA5}">
                          <a16:colId xmlns:a16="http://schemas.microsoft.com/office/drawing/2014/main" val="1152204168"/>
                        </a:ext>
                      </a:extLst>
                    </a:gridCol>
                    <a:gridCol w="4728191">
                      <a:extLst>
                        <a:ext uri="{9D8B030D-6E8A-4147-A177-3AD203B41FA5}">
                          <a16:colId xmlns:a16="http://schemas.microsoft.com/office/drawing/2014/main" val="3970112667"/>
                        </a:ext>
                      </a:extLst>
                    </a:gridCol>
                  </a:tblGrid>
                  <a:tr h="0">
                    <a:tc>
                      <a:txBody>
                        <a:bodyPr/>
                        <a:lstStyle/>
                        <a:p>
                          <a:pPr>
                            <a:lnSpc>
                              <a:spcPct val="107000"/>
                            </a:lnSpc>
                            <a:spcAft>
                              <a:spcPts val="8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 </a:t>
                          </a:r>
                          <a:r>
                            <a:rPr lang="el-G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Συνθήκες πλήρους ανάπτυξης κυματισμού</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07000"/>
                            </a:lnSpc>
                            <a:spcAft>
                              <a:spcPts val="800"/>
                            </a:spcAft>
                          </a:pP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Β. Συνθήκες περιορισμένης ανάπτυξης λόγω του μήκους ανάπτυξης κυματισμού</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882601445"/>
                      </a:ext>
                    </a:extLst>
                  </a:tr>
                  <a:tr h="0">
                    <a:tc>
                      <a:txBody>
                        <a:bodyPr/>
                        <a:lstStyle/>
                        <a:p>
                          <a:pPr>
                            <a:lnSpc>
                              <a:spcPct val="107000"/>
                            </a:lnSpc>
                            <a:spcAft>
                              <a:spcPts val="800"/>
                            </a:spcAft>
                            <a:tabLst>
                              <a:tab pos="1814195" algn="l"/>
                            </a:tabLst>
                          </a:pPr>
                          <a14:m>
                            <m:oMathPara xmlns:m="http://schemas.openxmlformats.org/officeDocument/2006/math">
                              <m:oMathParaPr>
                                <m:jc m:val="centerGroup"/>
                              </m:oMathParaPr>
                              <m:oMath xmlns:m="http://schemas.openxmlformats.org/officeDocument/2006/math">
                                <m:r>
                                  <a:rPr lang="el-GR" sz="2000" b="0" i="1" smtClean="0">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oMath>
                            </m:oMathPara>
                          </a14:m>
                          <a:endParaRPr lang="el-GR" sz="2000" b="0" i="1" dirty="0">
                            <a:solidFill>
                              <a:srgbClr val="000000"/>
                            </a:solidFill>
                            <a:effectLst/>
                            <a:latin typeface="Cambria Math" panose="02040503050406030204" pitchFamily="18" charset="0"/>
                            <a:ea typeface="Calibri" panose="020F0502020204030204" pitchFamily="34" charset="0"/>
                            <a:cs typeface="Calibri" panose="020F0502020204030204" pitchFamily="34" charset="0"/>
                          </a:endParaRPr>
                        </a:p>
                        <a:p>
                          <a:pPr>
                            <a:lnSpc>
                              <a:spcPct val="107000"/>
                            </a:lnSpc>
                            <a:spcAft>
                              <a:spcPts val="800"/>
                            </a:spcAft>
                            <a:tabLst>
                              <a:tab pos="1814195" algn="l"/>
                            </a:tabLst>
                          </a:pPr>
                          <a14:m>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𝐻</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𝑚</m:t>
                                  </m:r>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𝑜</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=2,482·</m:t>
                              </m:r>
                              <m:sSup>
                                <m:sSup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10</m:t>
                                  </m:r>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sup>
                              </m:s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p>
                                <m:sSup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𝑈</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𝐴</m:t>
                                      </m:r>
                                    </m:sub>
                                  </m:sSub>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sup>
                              </m:sSup>
                            </m:oMath>
                          </a14:m>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800"/>
                            </a:spcAft>
                            <a:tabLst>
                              <a:tab pos="2058035" algn="l"/>
                            </a:tabLst>
                          </a:pPr>
                          <a:r>
                            <a:rPr lang="el-GR" sz="2000" dirty="0">
                              <a:solidFill>
                                <a:srgbClr val="000000"/>
                              </a:solidFill>
                              <a:effectLst/>
                              <a:ea typeface="Calibri" panose="020F0502020204030204" pitchFamily="34" charset="0"/>
                              <a:cs typeface="Calibri" panose="020F0502020204030204" pitchFamily="34" charset="0"/>
                            </a:rPr>
                            <a:t> </a:t>
                          </a:r>
                        </a:p>
                        <a:p>
                          <a:pPr algn="just">
                            <a:lnSpc>
                              <a:spcPct val="107000"/>
                            </a:lnSpc>
                            <a:spcAft>
                              <a:spcPts val="800"/>
                            </a:spcAft>
                            <a:tabLst>
                              <a:tab pos="2058035" algn="l"/>
                            </a:tabLst>
                          </a:pPr>
                          <a14:m>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2000" i="1" smtClean="0">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𝐻</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𝑚</m:t>
                                  </m:r>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𝑜</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=5,112∙</m:t>
                              </m:r>
                              <m:sSup>
                                <m:sSup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10</m:t>
                                  </m:r>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−4</m:t>
                                  </m:r>
                                </m:sup>
                              </m:s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𝑈</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𝐴</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p>
                                <m:sSup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𝐹</m:t>
                                  </m:r>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0,5</m:t>
                                  </m:r>
                                </m:sup>
                              </m:sSup>
                            </m:oMath>
                          </a14:m>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058035" algn="l"/>
                            </a:tabLs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45004501"/>
                      </a:ext>
                    </a:extLst>
                  </a:tr>
                  <a:tr h="0">
                    <a:tc>
                      <a:txBody>
                        <a:bodyPr/>
                        <a:lstStyle/>
                        <a:p>
                          <a:pPr>
                            <a:lnSpc>
                              <a:spcPct val="107000"/>
                            </a:lnSpc>
                            <a:spcAft>
                              <a:spcPts val="800"/>
                            </a:spcAft>
                            <a:tabLst>
                              <a:tab pos="1814195" algn="l"/>
                            </a:tabLst>
                          </a:pPr>
                          <a14:m>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𝑇</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𝑚</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=8,30∙</m:t>
                              </m:r>
                              <m:sSup>
                                <m:sSup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10</m:t>
                                  </m:r>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sup>
                              </m:s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𝑈</m:t>
                                  </m:r>
                                </m:e>
                                <m:sub>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𝐴</m:t>
                                  </m:r>
                                </m:sub>
                              </m:sSub>
                            </m:oMath>
                          </a14:m>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814195" algn="l"/>
                            </a:tabLs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07000"/>
                            </a:lnSpc>
                            <a:spcAft>
                              <a:spcPts val="800"/>
                            </a:spcAft>
                            <a:tabLst>
                              <a:tab pos="2058035" algn="l"/>
                            </a:tabLst>
                          </a:pPr>
                          <a14:m>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𝑇</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𝑚</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=6,238∙</m:t>
                              </m:r>
                              <m:sSup>
                                <m:sSup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10</m:t>
                                  </m:r>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sup>
                              </m:s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p>
                                <m:sSup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d>
                                    <m:d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dPr>
                                    <m:e>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𝑈</m:t>
                                          </m:r>
                                        </m:e>
                                        <m:sub>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𝐴</m:t>
                                          </m:r>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𝐹</m:t>
                                      </m:r>
                                    </m:e>
                                  </m:d>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0,33</m:t>
                                  </m:r>
                                </m:sup>
                              </m:sSup>
                            </m:oMath>
                          </a14:m>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058035" algn="l"/>
                            </a:tabLs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92046585"/>
                      </a:ext>
                    </a:extLst>
                  </a:tr>
                  <a:tr h="0">
                    <a:tc>
                      <a:txBody>
                        <a:bodyPr/>
                        <a:lstStyle/>
                        <a:p>
                          <a:pPr>
                            <a:lnSpc>
                              <a:spcPct val="107000"/>
                            </a:lnSpc>
                            <a:spcAft>
                              <a:spcPts val="800"/>
                            </a:spcAft>
                            <a:tabLst>
                              <a:tab pos="1814195" algn="l"/>
                            </a:tabLst>
                          </a:pPr>
                          <a14:m>
                            <m:oMath xmlns:m="http://schemas.openxmlformats.org/officeDocument/2006/math">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𝑡</m:t>
                              </m:r>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=7.296∙</m:t>
                              </m:r>
                              <m:sSup>
                                <m:sSup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10</m:t>
                                  </m:r>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3</m:t>
                                  </m:r>
                                </m:sup>
                              </m:s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𝑈</m:t>
                                  </m:r>
                                </m:e>
                                <m:sub>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𝐴</m:t>
                                  </m:r>
                                </m:sub>
                              </m:sSub>
                            </m:oMath>
                          </a14:m>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814195" algn="l"/>
                            </a:tabLs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2058035" algn="l"/>
                            </a:tabLst>
                          </a:pPr>
                          <a14:m>
                            <m:oMath xmlns:m="http://schemas.openxmlformats.org/officeDocument/2006/math">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𝑡</m:t>
                              </m:r>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=3,215 ∙</m:t>
                              </m:r>
                              <m:sSup>
                                <m:sSup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10</m:t>
                                  </m:r>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sup>
                              </m:s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p>
                                <m:sSup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d>
                                    <m:d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dPr>
                                    <m:e>
                                      <m:f>
                                        <m:f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sSup>
                                            <m:sSup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𝐹</m:t>
                                              </m:r>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sup>
                                          </m:sSup>
                                        </m:num>
                                        <m:den>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𝑈</m:t>
                                              </m:r>
                                            </m:e>
                                            <m:sub>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𝐴</m:t>
                                              </m:r>
                                            </m:sub>
                                          </m:sSub>
                                        </m:den>
                                      </m:f>
                                    </m:e>
                                  </m:d>
                                </m:e>
                                <m:sup>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0,33</m:t>
                                  </m:r>
                                </m:sup>
                              </m:sSup>
                            </m:oMath>
                          </a14:m>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316241"/>
                      </a:ext>
                    </a:extLst>
                  </a:tr>
                </a:tbl>
              </a:graphicData>
            </a:graphic>
          </p:graphicFrame>
        </mc:Choice>
        <mc:Fallback xmlns="">
          <p:graphicFrame>
            <p:nvGraphicFramePr>
              <p:cNvPr id="2" name="Table 1">
                <a:extLst>
                  <a:ext uri="{FF2B5EF4-FFF2-40B4-BE49-F238E27FC236}">
                    <a16:creationId xmlns:a16="http://schemas.microsoft.com/office/drawing/2014/main" id="{7E64C60C-5FCC-4281-AE6F-42029D1F1098}"/>
                  </a:ext>
                </a:extLst>
              </p:cNvPr>
              <p:cNvGraphicFramePr>
                <a:graphicFrameLocks noGrp="1"/>
              </p:cNvGraphicFramePr>
              <p:nvPr>
                <p:extLst>
                  <p:ext uri="{D42A27DB-BD31-4B8C-83A1-F6EECF244321}">
                    <p14:modId xmlns:p14="http://schemas.microsoft.com/office/powerpoint/2010/main" val="1017132318"/>
                  </p:ext>
                </p:extLst>
              </p:nvPr>
            </p:nvGraphicFramePr>
            <p:xfrm>
              <a:off x="1440872" y="1900761"/>
              <a:ext cx="9310255" cy="3309176"/>
            </p:xfrm>
            <a:graphic>
              <a:graphicData uri="http://schemas.openxmlformats.org/drawingml/2006/table">
                <a:tbl>
                  <a:tblPr firstRow="1" firstCol="1" bandRow="1"/>
                  <a:tblGrid>
                    <a:gridCol w="4582064">
                      <a:extLst>
                        <a:ext uri="{9D8B030D-6E8A-4147-A177-3AD203B41FA5}">
                          <a16:colId xmlns:a16="http://schemas.microsoft.com/office/drawing/2014/main" val="1152204168"/>
                        </a:ext>
                      </a:extLst>
                    </a:gridCol>
                    <a:gridCol w="4728191">
                      <a:extLst>
                        <a:ext uri="{9D8B030D-6E8A-4147-A177-3AD203B41FA5}">
                          <a16:colId xmlns:a16="http://schemas.microsoft.com/office/drawing/2014/main" val="3970112667"/>
                        </a:ext>
                      </a:extLst>
                    </a:gridCol>
                  </a:tblGrid>
                  <a:tr h="637794">
                    <a:tc>
                      <a:txBody>
                        <a:bodyPr/>
                        <a:lstStyle/>
                        <a:p>
                          <a:pPr>
                            <a:lnSpc>
                              <a:spcPct val="107000"/>
                            </a:lnSpc>
                            <a:spcAft>
                              <a:spcPts val="8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 </a:t>
                          </a:r>
                          <a:r>
                            <a:rPr lang="el-G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Συνθήκες πλήρους ανάπτυξης κυματισμού</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07000"/>
                            </a:lnSpc>
                            <a:spcAft>
                              <a:spcPts val="800"/>
                            </a:spcAft>
                          </a:pPr>
                          <a:r>
                            <a:rPr lang="el-GR"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Β. Συνθήκες περιορισμένης ανάπτυξης λόγω του μήκους ανάπτυξης κυματισμού</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882601445"/>
                      </a:ext>
                    </a:extLst>
                  </a:tr>
                  <a:tr h="119259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2"/>
                          <a:stretch>
                            <a:fillRect l="-133" t="-59184" r="-103457" b="-125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2"/>
                          <a:stretch>
                            <a:fillRect l="-97036" t="-59184" r="-258" b="-125000"/>
                          </a:stretch>
                        </a:blipFill>
                      </a:tcPr>
                    </a:tc>
                    <a:extLst>
                      <a:ext uri="{0D108BD9-81ED-4DB2-BD59-A6C34878D82A}">
                        <a16:rowId xmlns:a16="http://schemas.microsoft.com/office/drawing/2014/main" val="2545004501"/>
                      </a:ext>
                    </a:extLst>
                  </a:tr>
                  <a:tr h="73939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blipFill>
                          <a:blip r:embed="rId2"/>
                          <a:stretch>
                            <a:fillRect l="-133" t="-257851" r="-103457" b="-10247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blipFill>
                          <a:blip r:embed="rId2"/>
                          <a:stretch>
                            <a:fillRect l="-97036" t="-257851" r="-258" b="-102479"/>
                          </a:stretch>
                        </a:blipFill>
                      </a:tcPr>
                    </a:tc>
                    <a:extLst>
                      <a:ext uri="{0D108BD9-81ED-4DB2-BD59-A6C34878D82A}">
                        <a16:rowId xmlns:a16="http://schemas.microsoft.com/office/drawing/2014/main" val="1092046585"/>
                      </a:ext>
                    </a:extLst>
                  </a:tr>
                  <a:tr h="739394">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2"/>
                          <a:stretch>
                            <a:fillRect l="-133" t="-354918" r="-103457" b="-163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2"/>
                          <a:stretch>
                            <a:fillRect l="-97036" t="-354918" r="-258" b="-1639"/>
                          </a:stretch>
                        </a:blipFill>
                      </a:tcPr>
                    </a:tc>
                    <a:extLst>
                      <a:ext uri="{0D108BD9-81ED-4DB2-BD59-A6C34878D82A}">
                        <a16:rowId xmlns:a16="http://schemas.microsoft.com/office/drawing/2014/main" val="1814316241"/>
                      </a:ext>
                    </a:extLst>
                  </a:tr>
                </a:tbl>
              </a:graphicData>
            </a:graphic>
          </p:graphicFrame>
        </mc:Fallback>
      </mc:AlternateContent>
      <p:sp>
        <p:nvSpPr>
          <p:cNvPr id="4" name="TextBox 3">
            <a:extLst>
              <a:ext uri="{FF2B5EF4-FFF2-40B4-BE49-F238E27FC236}">
                <a16:creationId xmlns:a16="http://schemas.microsoft.com/office/drawing/2014/main" id="{E3851F60-3B49-4A7F-86FA-9B5E75A9B42A}"/>
              </a:ext>
            </a:extLst>
          </p:cNvPr>
          <p:cNvSpPr txBox="1"/>
          <p:nvPr/>
        </p:nvSpPr>
        <p:spPr>
          <a:xfrm>
            <a:off x="1188893" y="389582"/>
            <a:ext cx="9814214" cy="1107996"/>
          </a:xfrm>
          <a:prstGeom prst="rect">
            <a:avLst/>
          </a:prstGeom>
          <a:noFill/>
        </p:spPr>
        <p:txBody>
          <a:bodyPr wrap="square">
            <a:spAutoFit/>
          </a:bodyPr>
          <a:lstStyle/>
          <a:p>
            <a:pPr algn="just"/>
            <a:r>
              <a:rPr lang="el-GR" sz="2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Προγνωστικές εξισώσεις του σημαντικού ύψους κύματος (Η</a:t>
            </a:r>
            <a:r>
              <a:rPr lang="en-US" sz="2200" b="1" baseline="-25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a:t>
            </a:r>
            <a:r>
              <a:rPr lang="el-GR" sz="2200" b="1" baseline="-25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US" sz="2200" b="1" baseline="-25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a:t>
            </a:r>
            <a:r>
              <a:rPr lang="el-GR" sz="2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της περιόδου (Τ</a:t>
            </a:r>
            <a:r>
              <a:rPr lang="en-US" sz="2200" b="1" baseline="-25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a:t>
            </a:r>
            <a:r>
              <a:rPr lang="el-GR" sz="2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και της ελάχιστης διάρκειας πνοής του ανέμου (t) που απαιτείται για να διαμορφωθούν οι μέγιστες τιμές τους.</a:t>
            </a:r>
            <a:endParaRPr lang="en-US" sz="2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6B5B05-CFC5-4C3C-B809-E084BE44283A}"/>
                  </a:ext>
                </a:extLst>
              </p:cNvPr>
              <p:cNvSpPr txBox="1"/>
              <p:nvPr/>
            </p:nvSpPr>
            <p:spPr>
              <a:xfrm>
                <a:off x="1440872" y="5704641"/>
                <a:ext cx="6099462" cy="369332"/>
              </a:xfrm>
              <a:prstGeom prst="rect">
                <a:avLst/>
              </a:prstGeom>
              <a:noFill/>
            </p:spPr>
            <p:txBody>
              <a:bodyPr wrap="square">
                <a:spAutoFit/>
              </a:bodyPr>
              <a:lstStyle/>
              <a:p>
                <a14:m>
                  <m:oMath xmlns:m="http://schemas.openxmlformats.org/officeDocument/2006/math">
                    <m:sSub>
                      <m:sSubPr>
                        <m:ctrlPr>
                          <a:rPr lang="en-US" i="1" smtClean="0">
                            <a:solidFill>
                              <a:srgbClr val="000000"/>
                            </a:solidFill>
                            <a:effectLst/>
                            <a:latin typeface="Cambria Math" panose="02040503050406030204" pitchFamily="18"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𝑈</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𝐴</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=0,71·</m:t>
                    </m:r>
                    <m:sSup>
                      <m:sSupPr>
                        <m:ctrlPr>
                          <a:rPr lang="en-US" i="1">
                            <a:solidFill>
                              <a:srgbClr val="000000"/>
                            </a:solidFill>
                            <a:effectLst/>
                            <a:latin typeface="Cambria Math" panose="02040503050406030204" pitchFamily="18" charset="0"/>
                            <a:cs typeface="Calibri" panose="020F0502020204030204" pitchFamily="34" charset="0"/>
                          </a:rPr>
                        </m:ctrlPr>
                      </m:sSup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𝑈</m:t>
                        </m:r>
                      </m:e>
                      <m:sup>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1,23</m:t>
                        </m:r>
                      </m:sup>
                    </m:sSup>
                  </m:oMath>
                </a14:m>
                <a:r>
                  <a:rPr lang="el-GR" sz="1800" dirty="0">
                    <a:solidFill>
                      <a:srgbClr val="000000"/>
                    </a:solidFill>
                    <a:effectLst/>
                    <a:latin typeface="Calibri" panose="020F0502020204030204" pitchFamily="34" charset="0"/>
                    <a:ea typeface="Calibri" panose="020F0502020204030204" pitchFamily="34" charset="0"/>
                  </a:rPr>
                  <a:t> </a:t>
                </a:r>
                <a:endParaRPr lang="en-US" dirty="0"/>
              </a:p>
            </p:txBody>
          </p:sp>
        </mc:Choice>
        <mc:Fallback xmlns="">
          <p:sp>
            <p:nvSpPr>
              <p:cNvPr id="6" name="TextBox 5">
                <a:extLst>
                  <a:ext uri="{FF2B5EF4-FFF2-40B4-BE49-F238E27FC236}">
                    <a16:creationId xmlns:a16="http://schemas.microsoft.com/office/drawing/2014/main" id="{0B6B5B05-CFC5-4C3C-B809-E084BE44283A}"/>
                  </a:ext>
                </a:extLst>
              </p:cNvPr>
              <p:cNvSpPr txBox="1">
                <a:spLocks noRot="1" noChangeAspect="1" noMove="1" noResize="1" noEditPoints="1" noAdjustHandles="1" noChangeArrowheads="1" noChangeShapeType="1" noTextEdit="1"/>
              </p:cNvSpPr>
              <p:nvPr/>
            </p:nvSpPr>
            <p:spPr>
              <a:xfrm>
                <a:off x="1440872" y="5704641"/>
                <a:ext cx="6099462" cy="36933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33043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D94A970-E87A-43E2-8931-2CD56D062F67}"/>
              </a:ext>
            </a:extLst>
          </p:cNvPr>
          <p:cNvGrpSpPr/>
          <p:nvPr/>
        </p:nvGrpSpPr>
        <p:grpSpPr>
          <a:xfrm>
            <a:off x="4941233" y="1552020"/>
            <a:ext cx="6041820" cy="4447455"/>
            <a:chOff x="3070870" y="1899582"/>
            <a:chExt cx="6041820" cy="4447455"/>
          </a:xfrm>
        </p:grpSpPr>
        <p:sp>
          <p:nvSpPr>
            <p:cNvPr id="4" name="Rectangle 1"/>
            <p:cNvSpPr>
              <a:spLocks noChangeArrowheads="1"/>
            </p:cNvSpPr>
            <p:nvPr/>
          </p:nvSpPr>
          <p:spPr bwMode="auto">
            <a:xfrm>
              <a:off x="3070870" y="2684954"/>
              <a:ext cx="3025130" cy="2330874"/>
            </a:xfrm>
            <a:prstGeom prst="rect">
              <a:avLst/>
            </a:prstGeom>
            <a:solidFill>
              <a:schemeClr val="bg1">
                <a:lumMod val="20000"/>
                <a:lumOff val="80000"/>
              </a:schemeClr>
            </a:solidFill>
            <a:ln w="28440" cap="sq">
              <a:solidFill>
                <a:schemeClr val="tx1"/>
              </a:solidFill>
              <a:miter lim="800000"/>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sz="2800" dirty="0">
                  <a:solidFill>
                    <a:srgbClr val="336699"/>
                  </a:solidFill>
                  <a:effectLst>
                    <a:outerShdw blurRad="38100" dist="38100" dir="2700000" algn="tl">
                      <a:srgbClr val="000000"/>
                    </a:outerShdw>
                  </a:effectLst>
                </a:rPr>
                <a:t>Διεργασίες που επιδρούν στη διαμόρφωση των κυματισμών</a:t>
              </a:r>
            </a:p>
          </p:txBody>
        </p:sp>
        <p:sp>
          <p:nvSpPr>
            <p:cNvPr id="5" name="Rectangle 2"/>
            <p:cNvSpPr>
              <a:spLocks noChangeArrowheads="1"/>
            </p:cNvSpPr>
            <p:nvPr/>
          </p:nvSpPr>
          <p:spPr bwMode="auto">
            <a:xfrm>
              <a:off x="7312464" y="1899582"/>
              <a:ext cx="1800226" cy="568851"/>
            </a:xfrm>
            <a:prstGeom prst="rect">
              <a:avLst/>
            </a:prstGeom>
            <a:solidFill>
              <a:schemeClr val="accent5">
                <a:lumMod val="40000"/>
                <a:lumOff val="60000"/>
              </a:schemeClr>
            </a:solidFill>
            <a:ln w="28440" cap="sq">
              <a:solidFill>
                <a:schemeClr val="tx1"/>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ctr" eaLnBrk="1" hangingPunct="1">
                <a:buClrTx/>
                <a:buFontTx/>
                <a:buNone/>
              </a:pPr>
              <a:r>
                <a:rPr lang="el-GR" altLang="el-GR" sz="2000" b="1" dirty="0">
                  <a:solidFill>
                    <a:schemeClr val="tx1"/>
                  </a:solidFill>
                  <a:latin typeface="Trebuchet MS" pitchFamily="32" charset="0"/>
                </a:rPr>
                <a:t>Ανάκλαση</a:t>
              </a:r>
            </a:p>
          </p:txBody>
        </p:sp>
        <p:sp>
          <p:nvSpPr>
            <p:cNvPr id="6" name="Rectangle 3"/>
            <p:cNvSpPr>
              <a:spLocks noChangeArrowheads="1"/>
            </p:cNvSpPr>
            <p:nvPr/>
          </p:nvSpPr>
          <p:spPr bwMode="auto">
            <a:xfrm>
              <a:off x="7285170" y="3133223"/>
              <a:ext cx="1800225" cy="591555"/>
            </a:xfrm>
            <a:prstGeom prst="rect">
              <a:avLst/>
            </a:prstGeom>
            <a:solidFill>
              <a:schemeClr val="accent4">
                <a:lumMod val="40000"/>
                <a:lumOff val="60000"/>
              </a:schemeClr>
            </a:solidFill>
            <a:ln w="28440" cap="sq">
              <a:solidFill>
                <a:schemeClr val="tx1"/>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ctr" eaLnBrk="1" hangingPunct="1">
                <a:buClrTx/>
                <a:buFontTx/>
                <a:buNone/>
              </a:pPr>
              <a:r>
                <a:rPr lang="el-GR" altLang="el-GR" sz="2000" b="1" dirty="0">
                  <a:solidFill>
                    <a:schemeClr val="tx1"/>
                  </a:solidFill>
                  <a:latin typeface="Trebuchet MS" pitchFamily="32" charset="0"/>
                </a:rPr>
                <a:t>Διάθλαση</a:t>
              </a:r>
            </a:p>
          </p:txBody>
        </p:sp>
        <p:sp>
          <p:nvSpPr>
            <p:cNvPr id="7" name="Rectangle 4"/>
            <p:cNvSpPr>
              <a:spLocks noChangeArrowheads="1"/>
            </p:cNvSpPr>
            <p:nvPr/>
          </p:nvSpPr>
          <p:spPr bwMode="auto">
            <a:xfrm>
              <a:off x="7276929" y="4446977"/>
              <a:ext cx="1800225" cy="568851"/>
            </a:xfrm>
            <a:prstGeom prst="rect">
              <a:avLst/>
            </a:prstGeom>
            <a:solidFill>
              <a:schemeClr val="accent6">
                <a:lumMod val="40000"/>
                <a:lumOff val="60000"/>
              </a:schemeClr>
            </a:solidFill>
            <a:ln w="28440" cap="sq">
              <a:solidFill>
                <a:schemeClr val="tx1"/>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ctr" eaLnBrk="1" hangingPunct="1">
                <a:buClrTx/>
                <a:buFontTx/>
                <a:buNone/>
              </a:pPr>
              <a:r>
                <a:rPr lang="el-GR" altLang="el-GR" sz="2000" b="1" dirty="0">
                  <a:solidFill>
                    <a:schemeClr val="tx1"/>
                  </a:solidFill>
                  <a:latin typeface="Trebuchet MS" pitchFamily="32" charset="0"/>
                </a:rPr>
                <a:t>Περίθλαση</a:t>
              </a:r>
            </a:p>
          </p:txBody>
        </p:sp>
        <p:sp>
          <p:nvSpPr>
            <p:cNvPr id="8" name="Rectangle 5"/>
            <p:cNvSpPr>
              <a:spLocks noChangeArrowheads="1"/>
            </p:cNvSpPr>
            <p:nvPr/>
          </p:nvSpPr>
          <p:spPr bwMode="auto">
            <a:xfrm>
              <a:off x="7293411" y="5778186"/>
              <a:ext cx="1783742" cy="568851"/>
            </a:xfrm>
            <a:prstGeom prst="rect">
              <a:avLst/>
            </a:prstGeom>
            <a:solidFill>
              <a:srgbClr val="F06AE0"/>
            </a:solidFill>
            <a:ln w="28440" cap="sq">
              <a:solidFill>
                <a:schemeClr val="tx1"/>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ctr" eaLnBrk="1" hangingPunct="1">
                <a:buClrTx/>
                <a:buFontTx/>
                <a:buNone/>
              </a:pPr>
              <a:r>
                <a:rPr lang="el-GR" altLang="el-GR" sz="2000" b="1" dirty="0">
                  <a:solidFill>
                    <a:schemeClr val="tx1"/>
                  </a:solidFill>
                  <a:latin typeface="Trebuchet MS" pitchFamily="32" charset="0"/>
                </a:rPr>
                <a:t>Θραύση</a:t>
              </a:r>
            </a:p>
          </p:txBody>
        </p:sp>
        <p:cxnSp>
          <p:nvCxnSpPr>
            <p:cNvPr id="9" name="AutoShape 6"/>
            <p:cNvCxnSpPr>
              <a:cxnSpLocks noChangeShapeType="1"/>
              <a:stCxn id="4" idx="3"/>
              <a:endCxn id="5" idx="1"/>
            </p:cNvCxnSpPr>
            <p:nvPr/>
          </p:nvCxnSpPr>
          <p:spPr bwMode="auto">
            <a:xfrm flipV="1">
              <a:off x="6096000" y="2184008"/>
              <a:ext cx="1216464" cy="1666383"/>
            </a:xfrm>
            <a:prstGeom prst="straightConnector1">
              <a:avLst/>
            </a:prstGeom>
            <a:noFill/>
            <a:ln w="22225" cap="sq">
              <a:solidFill>
                <a:schemeClr val="accent4">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7"/>
            <p:cNvCxnSpPr>
              <a:cxnSpLocks noChangeShapeType="1"/>
              <a:stCxn id="4" idx="3"/>
              <a:endCxn id="6" idx="1"/>
            </p:cNvCxnSpPr>
            <p:nvPr/>
          </p:nvCxnSpPr>
          <p:spPr bwMode="auto">
            <a:xfrm flipV="1">
              <a:off x="6096000" y="3429001"/>
              <a:ext cx="1189170" cy="421390"/>
            </a:xfrm>
            <a:prstGeom prst="straightConnector1">
              <a:avLst/>
            </a:prstGeom>
            <a:noFill/>
            <a:ln w="19050" cap="sq">
              <a:solidFill>
                <a:schemeClr val="accent4">
                  <a:lumMod val="50000"/>
                </a:schemeClr>
              </a:solidFill>
              <a:miter lim="800000"/>
              <a:headEnd/>
              <a:tailEnd type="triangle" w="med" len="med"/>
            </a:ln>
            <a:extLst>
              <a:ext uri="{909E8E84-426E-40DD-AFC4-6F175D3DCCD1}">
                <a14:hiddenFill xmlns:a14="http://schemas.microsoft.com/office/drawing/2010/main">
                  <a:noFill/>
                </a14:hiddenFill>
              </a:ext>
            </a:extLst>
          </p:spPr>
        </p:cxnSp>
        <p:cxnSp>
          <p:nvCxnSpPr>
            <p:cNvPr id="11" name="AutoShape 8"/>
            <p:cNvCxnSpPr>
              <a:cxnSpLocks noChangeShapeType="1"/>
              <a:stCxn id="4" idx="3"/>
              <a:endCxn id="7" idx="1"/>
            </p:cNvCxnSpPr>
            <p:nvPr/>
          </p:nvCxnSpPr>
          <p:spPr bwMode="auto">
            <a:xfrm>
              <a:off x="6096000" y="3850391"/>
              <a:ext cx="1180929" cy="881012"/>
            </a:xfrm>
            <a:prstGeom prst="straightConnector1">
              <a:avLst/>
            </a:prstGeom>
            <a:noFill/>
            <a:ln w="22225" cap="sq">
              <a:solidFill>
                <a:schemeClr val="accent4">
                  <a:lumMod val="50000"/>
                </a:schemeClr>
              </a:solidFill>
              <a:miter lim="800000"/>
              <a:headEnd/>
              <a:tailEnd type="triangle" w="med" len="med"/>
            </a:ln>
            <a:extLst>
              <a:ext uri="{909E8E84-426E-40DD-AFC4-6F175D3DCCD1}">
                <a14:hiddenFill xmlns:a14="http://schemas.microsoft.com/office/drawing/2010/main">
                  <a:noFill/>
                </a14:hiddenFill>
              </a:ext>
            </a:extLst>
          </p:spPr>
        </p:cxnSp>
      </p:grpSp>
      <p:cxnSp>
        <p:nvCxnSpPr>
          <p:cNvPr id="12" name="AutoShape 9"/>
          <p:cNvCxnSpPr>
            <a:cxnSpLocks noChangeShapeType="1"/>
            <a:stCxn id="4" idx="3"/>
            <a:endCxn id="8" idx="1"/>
          </p:cNvCxnSpPr>
          <p:nvPr/>
        </p:nvCxnSpPr>
        <p:spPr bwMode="auto">
          <a:xfrm>
            <a:off x="7966363" y="3502829"/>
            <a:ext cx="1197411" cy="2212221"/>
          </a:xfrm>
          <a:prstGeom prst="straightConnector1">
            <a:avLst/>
          </a:prstGeom>
          <a:noFill/>
          <a:ln w="19050" cap="sq">
            <a:solidFill>
              <a:schemeClr val="accent4">
                <a:lumMod val="50000"/>
              </a:schemeClr>
            </a:solidFill>
            <a:miter lim="800000"/>
            <a:headEnd/>
            <a:tailEnd type="triangle" w="med" len="med"/>
          </a:ln>
          <a:extLst>
            <a:ext uri="{909E8E84-426E-40DD-AFC4-6F175D3DCCD1}">
              <a14:hiddenFill xmlns:a14="http://schemas.microsoft.com/office/drawing/2010/main">
                <a:noFill/>
              </a14:hiddenFill>
            </a:ext>
          </a:extLst>
        </p:spPr>
      </p:cxnSp>
      <p:sp>
        <p:nvSpPr>
          <p:cNvPr id="17" name="Title 1"/>
          <p:cNvSpPr txBox="1">
            <a:spLocks/>
          </p:cNvSpPr>
          <p:nvPr/>
        </p:nvSpPr>
        <p:spPr>
          <a:xfrm>
            <a:off x="1605974" y="0"/>
            <a:ext cx="8980052" cy="14264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r>
              <a:rPr lang="el-GR" sz="2800" dirty="0">
                <a:solidFill>
                  <a:srgbClr val="0070C0"/>
                </a:solidFill>
                <a:effectLst>
                  <a:outerShdw blurRad="38100" dist="38100" dir="2700000" algn="tl">
                    <a:srgbClr val="000000">
                      <a:alpha val="43137"/>
                    </a:srgbClr>
                  </a:outerShdw>
                </a:effectLst>
                <a:latin typeface="+mn-lt"/>
                <a:ea typeface="+mn-ea"/>
                <a:cs typeface="+mn-cs"/>
              </a:rPr>
              <a:t>ΔΙΕΡΓΑΣΙΕΣ ΤΡΟΠΟΠΟΙΗΣΗΣ ΧΑΡΑΚΤΗΡΙΣΤΙΚΩΝ ΚΥΜΑΤΩΝ</a:t>
            </a:r>
            <a:r>
              <a:rPr lang="en-US" sz="2800" dirty="0">
                <a:solidFill>
                  <a:srgbClr val="0070C0"/>
                </a:solidFill>
                <a:effectLst>
                  <a:outerShdw blurRad="38100" dist="38100" dir="2700000" algn="tl">
                    <a:srgbClr val="000000">
                      <a:alpha val="43137"/>
                    </a:srgbClr>
                  </a:outerShdw>
                </a:effectLst>
                <a:latin typeface="+mn-lt"/>
                <a:ea typeface="+mn-ea"/>
                <a:cs typeface="+mn-cs"/>
              </a:rPr>
              <a:t> </a:t>
            </a:r>
            <a:r>
              <a:rPr lang="el-GR" sz="2800" b="1" u="none"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ΚΑΤΑ ΤΗΝ ΠΡΟΣΣΕΓΓΙΣΗ </a:t>
            </a:r>
            <a:r>
              <a:rPr lang="el-GR" sz="2800" b="1" u="none" strike="noStrike" cap="all"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τους</a:t>
            </a:r>
            <a:r>
              <a:rPr lang="el-GR" sz="2800" b="1" u="none" strike="noStrike"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ΣΤΗΝ ΑΚΤΗ</a:t>
            </a:r>
            <a:endParaRPr lang="el-GR" sz="2800" dirty="0">
              <a:solidFill>
                <a:srgbClr val="0070C0"/>
              </a:solidFill>
              <a:effectLst>
                <a:outerShdw blurRad="38100" dist="38100" dir="2700000" algn="tl">
                  <a:srgbClr val="000000">
                    <a:alpha val="43137"/>
                  </a:srgbClr>
                </a:outerShdw>
              </a:effectLst>
              <a:latin typeface="+mn-lt"/>
              <a:ea typeface="+mn-ea"/>
              <a:cs typeface="+mn-cs"/>
            </a:endParaRPr>
          </a:p>
        </p:txBody>
      </p:sp>
      <p:sp>
        <p:nvSpPr>
          <p:cNvPr id="18" name="TextBox 17">
            <a:extLst>
              <a:ext uri="{FF2B5EF4-FFF2-40B4-BE49-F238E27FC236}">
                <a16:creationId xmlns:a16="http://schemas.microsoft.com/office/drawing/2014/main" id="{F0EED351-A9B9-44BB-85DC-817385CF75AA}"/>
              </a:ext>
            </a:extLst>
          </p:cNvPr>
          <p:cNvSpPr txBox="1"/>
          <p:nvPr/>
        </p:nvSpPr>
        <p:spPr>
          <a:xfrm>
            <a:off x="500988" y="1552020"/>
            <a:ext cx="3724650" cy="5016758"/>
          </a:xfrm>
          <a:prstGeom prst="rect">
            <a:avLst/>
          </a:prstGeom>
          <a:noFill/>
        </p:spPr>
        <p:txBody>
          <a:bodyPr wrap="square">
            <a:spAutoFit/>
          </a:bodyPr>
          <a:lstStyle/>
          <a:p>
            <a:r>
              <a:rPr lang="el-GR" sz="2000" dirty="0">
                <a:solidFill>
                  <a:srgbClr val="000000"/>
                </a:solidFill>
                <a:effectLst/>
                <a:latin typeface="Calibri" panose="020F0502020204030204" pitchFamily="34" charset="0"/>
                <a:ea typeface="Calibri" panose="020F0502020204030204" pitchFamily="34" charset="0"/>
              </a:rPr>
              <a:t>Τα κύματα κατά τη διάδοση τους από τα βαθιά νερά προς τα ρηχά νερά και πριν τη θραύση τους, δύναται να υπόκεινται στις διεργασίες: </a:t>
            </a:r>
            <a:r>
              <a:rPr lang="el-GR" sz="2000" b="1" dirty="0" err="1">
                <a:solidFill>
                  <a:srgbClr val="000000"/>
                </a:solidFill>
                <a:effectLst/>
                <a:latin typeface="Calibri" panose="020F0502020204030204" pitchFamily="34" charset="0"/>
                <a:ea typeface="Calibri" panose="020F0502020204030204" pitchFamily="34" charset="0"/>
              </a:rPr>
              <a:t>ρήχωσης</a:t>
            </a:r>
            <a:r>
              <a:rPr lang="el-GR" sz="2000" b="1" i="1" dirty="0">
                <a:solidFill>
                  <a:srgbClr val="000000"/>
                </a:solidFill>
                <a:effectLst/>
                <a:latin typeface="Calibri" panose="020F0502020204030204" pitchFamily="34" charset="0"/>
                <a:ea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rPr>
              <a:t>shoaling</a:t>
            </a:r>
            <a:r>
              <a:rPr lang="el-GR" sz="2000" i="1" dirty="0">
                <a:solidFill>
                  <a:srgbClr val="000000"/>
                </a:solidFill>
                <a:effectLst/>
                <a:latin typeface="Calibri" panose="020F0502020204030204" pitchFamily="34" charset="0"/>
                <a:ea typeface="Calibri" panose="020F0502020204030204" pitchFamily="34" charset="0"/>
              </a:rPr>
              <a:t>)</a:t>
            </a:r>
            <a:r>
              <a:rPr lang="el-GR" sz="2000" b="1" i="1" dirty="0">
                <a:solidFill>
                  <a:srgbClr val="000000"/>
                </a:solidFill>
                <a:effectLst/>
                <a:latin typeface="Calibri" panose="020F0502020204030204" pitchFamily="34" charset="0"/>
                <a:ea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rPr>
              <a:t>και</a:t>
            </a:r>
            <a:r>
              <a:rPr lang="el-GR" sz="2000" b="1" i="1" dirty="0">
                <a:solidFill>
                  <a:srgbClr val="000000"/>
                </a:solidFill>
                <a:effectLst/>
                <a:latin typeface="Calibri" panose="020F0502020204030204" pitchFamily="34" charset="0"/>
                <a:ea typeface="Calibri" panose="020F0502020204030204" pitchFamily="34" charset="0"/>
              </a:rPr>
              <a:t> </a:t>
            </a:r>
            <a:r>
              <a:rPr lang="el-GR" sz="2000" b="1" dirty="0">
                <a:solidFill>
                  <a:srgbClr val="000000"/>
                </a:solidFill>
                <a:effectLst/>
                <a:latin typeface="Calibri" panose="020F0502020204030204" pitchFamily="34" charset="0"/>
                <a:ea typeface="Calibri" panose="020F0502020204030204" pitchFamily="34" charset="0"/>
              </a:rPr>
              <a:t>διάθλασης</a:t>
            </a:r>
            <a:r>
              <a:rPr lang="el-GR" sz="2000" b="1" i="1" dirty="0">
                <a:solidFill>
                  <a:srgbClr val="000000"/>
                </a:solidFill>
                <a:effectLst/>
                <a:latin typeface="Calibri" panose="020F0502020204030204" pitchFamily="34" charset="0"/>
                <a:ea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rPr>
              <a:t>refraction</a:t>
            </a:r>
            <a:r>
              <a:rPr lang="el-GR" sz="2000" i="1" dirty="0">
                <a:solidFill>
                  <a:srgbClr val="000000"/>
                </a:solidFill>
                <a:effectLst/>
                <a:latin typeface="Calibri" panose="020F0502020204030204" pitchFamily="34" charset="0"/>
                <a:ea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rPr>
              <a:t> λόγω του συνεχώς μειούμενου βάθους, </a:t>
            </a:r>
            <a:r>
              <a:rPr lang="el-GR" sz="2000" b="1" dirty="0">
                <a:solidFill>
                  <a:srgbClr val="000000"/>
                </a:solidFill>
                <a:effectLst/>
                <a:latin typeface="Calibri" panose="020F0502020204030204" pitchFamily="34" charset="0"/>
                <a:ea typeface="Calibri" panose="020F0502020204030204" pitchFamily="34" charset="0"/>
              </a:rPr>
              <a:t>περίθλασης </a:t>
            </a:r>
            <a:r>
              <a:rPr lang="el-GR" sz="2000" i="1" dirty="0">
                <a:solidFill>
                  <a:srgbClr val="000000"/>
                </a:solidFill>
                <a:effectLst/>
                <a:latin typeface="Calibri" panose="020F0502020204030204" pitchFamily="34" charset="0"/>
                <a:ea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rPr>
              <a:t>refraction</a:t>
            </a:r>
            <a:r>
              <a:rPr lang="el-GR" sz="2000" i="1" dirty="0">
                <a:solidFill>
                  <a:srgbClr val="000000"/>
                </a:solidFill>
                <a:effectLst/>
                <a:latin typeface="Calibri" panose="020F0502020204030204" pitchFamily="34" charset="0"/>
                <a:ea typeface="Calibri" panose="020F0502020204030204" pitchFamily="34" charset="0"/>
              </a:rPr>
              <a:t>)</a:t>
            </a:r>
            <a:r>
              <a:rPr lang="el-GR" sz="2000" dirty="0">
                <a:solidFill>
                  <a:srgbClr val="000000"/>
                </a:solidFill>
                <a:effectLst/>
                <a:latin typeface="Calibri" panose="020F0502020204030204" pitchFamily="34" charset="0"/>
                <a:ea typeface="Calibri" panose="020F0502020204030204" pitchFamily="34" charset="0"/>
              </a:rPr>
              <a:t> εάν συναντήσουν κάποιο φυσικό (π.χ. νησί) ή τεχνητό (π.χ. κυματοθραύστη παράλληλο στην ακτή) εμπόδιο και </a:t>
            </a:r>
            <a:r>
              <a:rPr lang="el-GR" sz="2000" b="1" dirty="0">
                <a:solidFill>
                  <a:srgbClr val="000000"/>
                </a:solidFill>
                <a:effectLst/>
                <a:latin typeface="Calibri" panose="020F0502020204030204" pitchFamily="34" charset="0"/>
                <a:ea typeface="Calibri" panose="020F0502020204030204" pitchFamily="34" charset="0"/>
              </a:rPr>
              <a:t>ανάκλαση</a:t>
            </a:r>
            <a:r>
              <a:rPr lang="el-GR" sz="2000" b="1" i="1" dirty="0">
                <a:solidFill>
                  <a:srgbClr val="000000"/>
                </a:solidFill>
                <a:effectLst/>
                <a:latin typeface="Calibri" panose="020F0502020204030204" pitchFamily="34" charset="0"/>
                <a:ea typeface="Calibri" panose="020F0502020204030204" pitchFamily="34" charset="0"/>
              </a:rPr>
              <a:t> </a:t>
            </a:r>
            <a:r>
              <a:rPr lang="el-GR" sz="2000" i="1" dirty="0">
                <a:solidFill>
                  <a:srgbClr val="000000"/>
                </a:solidFill>
                <a:effectLst/>
                <a:latin typeface="Calibri" panose="020F0502020204030204" pitchFamily="34" charset="0"/>
                <a:ea typeface="Calibri" panose="020F0502020204030204" pitchFamily="34" charset="0"/>
              </a:rPr>
              <a:t>(</a:t>
            </a:r>
            <a:r>
              <a:rPr lang="en-US" sz="2000" i="1" dirty="0">
                <a:solidFill>
                  <a:srgbClr val="000000"/>
                </a:solidFill>
                <a:effectLst/>
                <a:latin typeface="Calibri" panose="020F0502020204030204" pitchFamily="34" charset="0"/>
                <a:ea typeface="Calibri" panose="020F0502020204030204" pitchFamily="34" charset="0"/>
              </a:rPr>
              <a:t>reflection</a:t>
            </a:r>
            <a:r>
              <a:rPr lang="el-GR" sz="2000" i="1" dirty="0">
                <a:solidFill>
                  <a:srgbClr val="000000"/>
                </a:solidFill>
                <a:effectLst/>
                <a:latin typeface="Calibri" panose="020F0502020204030204" pitchFamily="34" charset="0"/>
                <a:ea typeface="Calibri" panose="020F0502020204030204" pitchFamily="34" charset="0"/>
              </a:rPr>
              <a:t>),</a:t>
            </a:r>
            <a:r>
              <a:rPr lang="el-GR" sz="2000" b="1" i="1" dirty="0">
                <a:solidFill>
                  <a:srgbClr val="000000"/>
                </a:solidFill>
                <a:effectLst/>
                <a:latin typeface="Calibri" panose="020F0502020204030204" pitchFamily="34" charset="0"/>
                <a:ea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rPr>
              <a:t>είτε</a:t>
            </a:r>
            <a:r>
              <a:rPr lang="el-GR" sz="2000" b="1" i="1" dirty="0">
                <a:solidFill>
                  <a:srgbClr val="000000"/>
                </a:solidFill>
                <a:effectLst/>
                <a:latin typeface="Calibri" panose="020F0502020204030204" pitchFamily="34" charset="0"/>
                <a:ea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rPr>
              <a:t>επί του πυθμένα με απότομα αυξημένη κλίση, είτε επί τεχνικής κατασκευής, είτε επί απότομης ακτής.</a:t>
            </a:r>
            <a:endParaRPr lang="en-US" sz="2000" dirty="0"/>
          </a:p>
        </p:txBody>
      </p:sp>
    </p:spTree>
    <p:extLst>
      <p:ext uri="{BB962C8B-B14F-4D97-AF65-F5344CB8AC3E}">
        <p14:creationId xmlns:p14="http://schemas.microsoft.com/office/powerpoint/2010/main" val="2228344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55866" y="204444"/>
            <a:ext cx="6408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ctr" eaLnBrk="1" hangingPunct="1">
              <a:buClrTx/>
              <a:buFontTx/>
              <a:buNone/>
            </a:pPr>
            <a:r>
              <a:rPr lang="el-GR" altLang="el-GR" sz="2800" dirty="0">
                <a:solidFill>
                  <a:srgbClr val="415080"/>
                </a:solidFill>
                <a:effectLst>
                  <a:outerShdw blurRad="38100" dist="38100" dir="2700000" algn="tl">
                    <a:srgbClr val="000000">
                      <a:alpha val="43137"/>
                    </a:srgbClr>
                  </a:outerShdw>
                </a:effectLst>
                <a:latin typeface="+mn-lt"/>
                <a:cs typeface="+mn-cs"/>
              </a:rPr>
              <a:t>Ανάκλαση</a:t>
            </a:r>
          </a:p>
        </p:txBody>
      </p:sp>
      <p:sp>
        <p:nvSpPr>
          <p:cNvPr id="6" name="TextBox 5"/>
          <p:cNvSpPr txBox="1"/>
          <p:nvPr/>
        </p:nvSpPr>
        <p:spPr>
          <a:xfrm>
            <a:off x="227457" y="677472"/>
            <a:ext cx="11444997" cy="400110"/>
          </a:xfrm>
          <a:prstGeom prst="rect">
            <a:avLst/>
          </a:prstGeom>
          <a:noFill/>
        </p:spPr>
        <p:txBody>
          <a:bodyPr wrap="square" rtlCol="0">
            <a:spAutoFit/>
          </a:bodyPr>
          <a:lstStyle/>
          <a:p>
            <a:r>
              <a:rPr lang="el-GR" sz="2000" dirty="0">
                <a:latin typeface="Calibri" panose="020F0502020204030204" pitchFamily="34" charset="0"/>
                <a:cs typeface="Calibri" panose="020F0502020204030204" pitchFamily="34" charset="0"/>
              </a:rPr>
              <a:t>Διεργασία μετατροπής των προσπιπτόντων κυμάτων (στην ακτογραμμή ή σε ένα εμπόδιο) σε ανακλώμενα</a:t>
            </a:r>
          </a:p>
        </p:txBody>
      </p:sp>
      <p:sp>
        <p:nvSpPr>
          <p:cNvPr id="8" name="TextBox 7">
            <a:extLst>
              <a:ext uri="{FF2B5EF4-FFF2-40B4-BE49-F238E27FC236}">
                <a16:creationId xmlns:a16="http://schemas.microsoft.com/office/drawing/2014/main" id="{663FD7BD-7542-48FF-9C55-AF9E136B44A2}"/>
              </a:ext>
            </a:extLst>
          </p:cNvPr>
          <p:cNvSpPr txBox="1"/>
          <p:nvPr/>
        </p:nvSpPr>
        <p:spPr>
          <a:xfrm>
            <a:off x="358198" y="4962367"/>
            <a:ext cx="3879273" cy="1015663"/>
          </a:xfrm>
          <a:prstGeom prst="rect">
            <a:avLst/>
          </a:prstGeom>
          <a:noFill/>
        </p:spPr>
        <p:txBody>
          <a:bodyPr wrap="square">
            <a:spAutoFit/>
          </a:bodyPr>
          <a:lstStyle/>
          <a:p>
            <a:r>
              <a:rPr lang="el-GR" sz="2000" b="1" dirty="0">
                <a:solidFill>
                  <a:srgbClr val="000000"/>
                </a:solidFill>
                <a:effectLst/>
                <a:latin typeface="Calibri" panose="020F0502020204030204" pitchFamily="34" charset="0"/>
                <a:ea typeface="Calibri" panose="020F0502020204030204" pitchFamily="34" charset="0"/>
              </a:rPr>
              <a:t>Ανάκλαση των κυμάτων σε κατακόρυφο εμπόδιο με δημιουργία στάσιμων κυμάτων </a:t>
            </a:r>
            <a:endParaRPr lang="en-US" sz="2000" b="1" dirty="0"/>
          </a:p>
        </p:txBody>
      </p:sp>
      <p:pic>
        <p:nvPicPr>
          <p:cNvPr id="9" name="Picture 8">
            <a:extLst>
              <a:ext uri="{FF2B5EF4-FFF2-40B4-BE49-F238E27FC236}">
                <a16:creationId xmlns:a16="http://schemas.microsoft.com/office/drawing/2014/main" id="{087D122F-F301-42A3-A39E-C7D6A1EAFCE9}"/>
              </a:ext>
            </a:extLst>
          </p:cNvPr>
          <p:cNvPicPr>
            <a:picLocks noChangeAspect="1"/>
          </p:cNvPicPr>
          <p:nvPr/>
        </p:nvPicPr>
        <p:blipFill>
          <a:blip r:embed="rId2"/>
          <a:stretch>
            <a:fillRect/>
          </a:stretch>
        </p:blipFill>
        <p:spPr>
          <a:xfrm>
            <a:off x="227457" y="1433968"/>
            <a:ext cx="5102441" cy="3377469"/>
          </a:xfrm>
          <a:prstGeom prst="rect">
            <a:avLst/>
          </a:prstGeom>
        </p:spPr>
      </p:pic>
      <p:sp>
        <p:nvSpPr>
          <p:cNvPr id="12" name="TextBox 11">
            <a:extLst>
              <a:ext uri="{FF2B5EF4-FFF2-40B4-BE49-F238E27FC236}">
                <a16:creationId xmlns:a16="http://schemas.microsoft.com/office/drawing/2014/main" id="{390719D5-5EA7-4402-83F8-15EDA04C0EC7}"/>
              </a:ext>
            </a:extLst>
          </p:cNvPr>
          <p:cNvSpPr txBox="1"/>
          <p:nvPr/>
        </p:nvSpPr>
        <p:spPr>
          <a:xfrm>
            <a:off x="5868543" y="4048702"/>
            <a:ext cx="6096000" cy="2554545"/>
          </a:xfrm>
          <a:prstGeom prst="rect">
            <a:avLst/>
          </a:prstGeom>
          <a:noFill/>
        </p:spPr>
        <p:txBody>
          <a:bodyPr wrap="square">
            <a:spAutoFit/>
          </a:bodyPr>
          <a:lstStyle/>
          <a:p>
            <a:r>
              <a:rPr lang="el-GR" sz="2000" b="1" dirty="0"/>
              <a:t>ΣΥΜΒΟΛΗ Προσπίπτοντος - Ανακλώμενου</a:t>
            </a:r>
            <a:endParaRPr lang="en-US" sz="2000" b="1" dirty="0"/>
          </a:p>
          <a:p>
            <a:r>
              <a:rPr lang="el-GR" sz="2000" dirty="0">
                <a:solidFill>
                  <a:srgbClr val="000000"/>
                </a:solidFill>
                <a:effectLst/>
                <a:latin typeface="Calibri" panose="020F0502020204030204" pitchFamily="34" charset="0"/>
                <a:ea typeface="Calibri" panose="020F0502020204030204" pitchFamily="34" charset="0"/>
              </a:rPr>
              <a:t>Όταν τα κύματα προσπίπτουν υπό γωνία (α) στην επιφάνεια ανάκλασης, τότε η ανακλώμενη </a:t>
            </a:r>
            <a:r>
              <a:rPr lang="el-GR" sz="2000" dirty="0" err="1">
                <a:solidFill>
                  <a:srgbClr val="000000"/>
                </a:solidFill>
                <a:effectLst/>
                <a:latin typeface="Calibri" panose="020F0502020204030204" pitchFamily="34" charset="0"/>
                <a:ea typeface="Calibri" panose="020F0502020204030204" pitchFamily="34" charset="0"/>
              </a:rPr>
              <a:t>κυματοσειρά</a:t>
            </a:r>
            <a:r>
              <a:rPr lang="el-GR" sz="2000" dirty="0">
                <a:solidFill>
                  <a:srgbClr val="000000"/>
                </a:solidFill>
                <a:effectLst/>
                <a:latin typeface="Calibri" panose="020F0502020204030204" pitchFamily="34" charset="0"/>
                <a:ea typeface="Calibri" panose="020F0502020204030204" pitchFamily="34" charset="0"/>
              </a:rPr>
              <a:t> απομακρύνεται υπό ίση γωνία (δηλαδή, η ανακλώμενη γωνία είναι συμπληρωματική  της προσπίπτουσας) με τη συμβολή τους να διαμορφώνει μια επιφάνεια διασταυρούμενων κυματισμών γνωστή ως «</a:t>
            </a:r>
            <a:r>
              <a:rPr lang="el-GR" sz="2000" dirty="0" err="1">
                <a:solidFill>
                  <a:srgbClr val="000000"/>
                </a:solidFill>
                <a:effectLst/>
                <a:latin typeface="Calibri" panose="020F0502020204030204" pitchFamily="34" charset="0"/>
                <a:ea typeface="Calibri" panose="020F0502020204030204" pitchFamily="34" charset="0"/>
              </a:rPr>
              <a:t>clapotis</a:t>
            </a:r>
            <a:r>
              <a:rPr lang="el-GR" sz="2000" dirty="0">
                <a:solidFill>
                  <a:srgbClr val="000000"/>
                </a:solidFill>
                <a:effectLst/>
                <a:latin typeface="Calibri" panose="020F0502020204030204" pitchFamily="34" charset="0"/>
                <a:ea typeface="Calibri" panose="020F0502020204030204" pitchFamily="34" charset="0"/>
              </a:rPr>
              <a:t> </a:t>
            </a:r>
            <a:r>
              <a:rPr lang="el-GR" sz="2000" dirty="0" err="1">
                <a:solidFill>
                  <a:srgbClr val="000000"/>
                </a:solidFill>
                <a:effectLst/>
                <a:latin typeface="Calibri" panose="020F0502020204030204" pitchFamily="34" charset="0"/>
                <a:ea typeface="Calibri" panose="020F0502020204030204" pitchFamily="34" charset="0"/>
              </a:rPr>
              <a:t>gaufré</a:t>
            </a:r>
            <a:r>
              <a:rPr lang="el-GR" sz="2000" dirty="0">
                <a:solidFill>
                  <a:srgbClr val="000000"/>
                </a:solidFill>
                <a:effectLst/>
                <a:latin typeface="Calibri" panose="020F0502020204030204" pitchFamily="34" charset="0"/>
                <a:ea typeface="Calibri" panose="020F0502020204030204" pitchFamily="34" charset="0"/>
              </a:rPr>
              <a:t>» (</a:t>
            </a:r>
            <a:r>
              <a:rPr lang="el-GR" sz="2000" dirty="0" err="1">
                <a:solidFill>
                  <a:srgbClr val="000000"/>
                </a:solidFill>
                <a:effectLst/>
                <a:latin typeface="Calibri" panose="020F0502020204030204" pitchFamily="34" charset="0"/>
                <a:ea typeface="Calibri" panose="020F0502020204030204" pitchFamily="34" charset="0"/>
              </a:rPr>
              <a:t>waffled</a:t>
            </a:r>
            <a:r>
              <a:rPr lang="el-GR" sz="2000" dirty="0">
                <a:solidFill>
                  <a:srgbClr val="000000"/>
                </a:solidFill>
                <a:effectLst/>
                <a:latin typeface="Calibri" panose="020F0502020204030204" pitchFamily="34" charset="0"/>
                <a:ea typeface="Calibri" panose="020F0502020204030204" pitchFamily="34" charset="0"/>
              </a:rPr>
              <a:t> </a:t>
            </a:r>
            <a:r>
              <a:rPr lang="el-GR" sz="2000" dirty="0" err="1">
                <a:solidFill>
                  <a:srgbClr val="000000"/>
                </a:solidFill>
                <a:effectLst/>
                <a:latin typeface="Calibri" panose="020F0502020204030204" pitchFamily="34" charset="0"/>
                <a:ea typeface="Calibri" panose="020F0502020204030204" pitchFamily="34" charset="0"/>
              </a:rPr>
              <a:t>clapotis</a:t>
            </a:r>
            <a:r>
              <a:rPr lang="el-GR" sz="2000" dirty="0">
                <a:solidFill>
                  <a:srgbClr val="000000"/>
                </a:solidFill>
                <a:effectLst/>
                <a:latin typeface="Calibri" panose="020F0502020204030204" pitchFamily="34" charset="0"/>
                <a:ea typeface="Calibri" panose="020F0502020204030204" pitchFamily="34" charset="0"/>
              </a:rPr>
              <a:t>). </a:t>
            </a:r>
            <a:endParaRPr lang="en-US" sz="2000" dirty="0"/>
          </a:p>
        </p:txBody>
      </p:sp>
      <p:pic>
        <p:nvPicPr>
          <p:cNvPr id="14" name="Picture 13">
            <a:extLst>
              <a:ext uri="{FF2B5EF4-FFF2-40B4-BE49-F238E27FC236}">
                <a16:creationId xmlns:a16="http://schemas.microsoft.com/office/drawing/2014/main" id="{E9CE7C38-7207-483B-A305-AC05F923972B}"/>
              </a:ext>
            </a:extLst>
          </p:cNvPr>
          <p:cNvPicPr>
            <a:picLocks noChangeAspect="1"/>
          </p:cNvPicPr>
          <p:nvPr/>
        </p:nvPicPr>
        <p:blipFill>
          <a:blip r:embed="rId3"/>
          <a:stretch>
            <a:fillRect/>
          </a:stretch>
        </p:blipFill>
        <p:spPr>
          <a:xfrm>
            <a:off x="5678343" y="1518920"/>
            <a:ext cx="6074294" cy="2325586"/>
          </a:xfrm>
          <a:prstGeom prst="rect">
            <a:avLst/>
          </a:prstGeom>
        </p:spPr>
      </p:pic>
    </p:spTree>
    <p:extLst>
      <p:ext uri="{BB962C8B-B14F-4D97-AF65-F5344CB8AC3E}">
        <p14:creationId xmlns:p14="http://schemas.microsoft.com/office/powerpoint/2010/main" val="1912667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2597629-5CAB-4B28-A1BC-168237100B13}"/>
                  </a:ext>
                </a:extLst>
              </p:cNvPr>
              <p:cNvSpPr txBox="1"/>
              <p:nvPr/>
            </p:nvSpPr>
            <p:spPr>
              <a:xfrm>
                <a:off x="182706" y="4408014"/>
                <a:ext cx="5366905" cy="2320700"/>
              </a:xfrm>
              <a:prstGeom prst="rect">
                <a:avLst/>
              </a:prstGeom>
              <a:noFill/>
            </p:spPr>
            <p:txBody>
              <a:bodyPr wrap="square">
                <a:spAutoFit/>
              </a:bodyPr>
              <a:lstStyle/>
              <a:p>
                <a:pPr indent="457200" algn="just">
                  <a:lnSpc>
                    <a:spcPct val="107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παράμετρο</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Iribar</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(ξ):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𝝃</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f>
                      <m:fPr>
                        <m:ctrlP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𝒕𝒂𝒏</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𝜽</m:t>
                        </m:r>
                      </m:num>
                      <m:den>
                        <m:rad>
                          <m:radPr>
                            <m:degHide m:val="on"/>
                            <m:ctrlP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radPr>
                          <m:deg/>
                          <m:e>
                            <m:sSub>
                              <m:sSubPr>
                                <m:ctrlP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𝜢</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𝜤</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𝑳</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𝜤</m:t>
                                </m:r>
                              </m:sub>
                            </m:sSub>
                          </m:e>
                        </m:rad>
                      </m:den>
                    </m:f>
                  </m:oMath>
                </a14:m>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όπου,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tan</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 η εφαπτομένη της κλίσης του πυθμένα, και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Ι</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Ι</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κλίση του προσπίπτοντος κυματισμού.</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02597629-5CAB-4B28-A1BC-168237100B13}"/>
                  </a:ext>
                </a:extLst>
              </p:cNvPr>
              <p:cNvSpPr txBox="1">
                <a:spLocks noRot="1" noChangeAspect="1" noMove="1" noResize="1" noEditPoints="1" noAdjustHandles="1" noChangeArrowheads="1" noChangeShapeType="1" noTextEdit="1"/>
              </p:cNvSpPr>
              <p:nvPr/>
            </p:nvSpPr>
            <p:spPr>
              <a:xfrm>
                <a:off x="182706" y="4408014"/>
                <a:ext cx="5366905" cy="2320700"/>
              </a:xfrm>
              <a:prstGeom prst="rect">
                <a:avLst/>
              </a:prstGeom>
              <a:blipFill>
                <a:blip r:embed="rId2"/>
                <a:stretch>
                  <a:fillRect l="-1250" t="-1050" r="-1818" b="-36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2B092D-D4A1-496E-8943-6F9C1F37BA66}"/>
                  </a:ext>
                </a:extLst>
              </p:cNvPr>
              <p:cNvSpPr txBox="1"/>
              <p:nvPr/>
            </p:nvSpPr>
            <p:spPr>
              <a:xfrm>
                <a:off x="313458" y="297402"/>
                <a:ext cx="4530437" cy="4110612"/>
              </a:xfrm>
              <a:prstGeom prst="rect">
                <a:avLst/>
              </a:prstGeom>
              <a:noFill/>
            </p:spPr>
            <p:txBody>
              <a:bodyPr wrap="square">
                <a:spAutoFit/>
              </a:bodyPr>
              <a:lstStyle/>
              <a:p>
                <a:pPr indent="457200" algn="just">
                  <a:lnSpc>
                    <a:spcPct val="107000"/>
                  </a:lnSpc>
                  <a:spcAft>
                    <a:spcPts val="80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συντελεστή ανάκλασης (K</a:t>
                </a:r>
                <a:r>
                  <a:rPr lang="el-GR" sz="2000" b="1"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που δίνεται από το λόγο των υψών του προσπίπτοντος (Η</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Ι</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προς τον ανακλώμενο (Η</a:t>
                </a:r>
                <a:r>
                  <a:rPr lang="el-GR" sz="20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κυματισμό: </a:t>
                </a:r>
                <a:endParaRPr lang="en-US" sz="2000" i="1" dirty="0">
                  <a:solidFill>
                    <a:srgbClr val="000000"/>
                  </a:solidFill>
                  <a:effectLst/>
                  <a:latin typeface="Cambria Math" panose="02040503050406030204" pitchFamily="18" charset="0"/>
                  <a:ea typeface="Calibri" panose="020F0502020204030204" pitchFamily="34" charset="0"/>
                  <a:cs typeface="Calibri" panose="020F0502020204030204" pitchFamily="34" charset="0"/>
                </a:endParaRPr>
              </a:p>
              <a:p>
                <a:pPr indent="457200" algn="just">
                  <a:lnSpc>
                    <a:spcPct val="107000"/>
                  </a:lnSpc>
                  <a:spcAft>
                    <a:spcPts val="800"/>
                  </a:spcAft>
                </a:pPr>
                <a14:m>
                  <m:oMath xmlns:m="http://schemas.openxmlformats.org/officeDocument/2006/math">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𝛫</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𝛮</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𝐻</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𝑅</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𝛨</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𝐼</m:t>
                        </m:r>
                      </m:sub>
                    </m:sSub>
                  </m:oMath>
                </a14:m>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en-US" sz="2000" dirty="0">
                    <a:solidFill>
                      <a:srgbClr val="000000"/>
                    </a:solidFill>
                    <a:effectLst/>
                    <a:latin typeface="Calibri" panose="020F0502020204030204" pitchFamily="34" charset="0"/>
                    <a:ea typeface="Calibri" panose="020F0502020204030204" pitchFamily="34" charset="0"/>
                  </a:rPr>
                  <a:t>0&lt;</a:t>
                </a:r>
                <a:r>
                  <a:rPr lang="el-GR" sz="2000" dirty="0">
                    <a:solidFill>
                      <a:srgbClr val="000000"/>
                    </a:solidFill>
                    <a:effectLst/>
                    <a:latin typeface="Calibri" panose="020F0502020204030204" pitchFamily="34" charset="0"/>
                    <a:ea typeface="Calibri" panose="020F0502020204030204" pitchFamily="34" charset="0"/>
                  </a:rPr>
                  <a:t> Κ</a:t>
                </a:r>
                <a:r>
                  <a:rPr lang="el-GR" sz="2000" baseline="-25000" dirty="0">
                    <a:solidFill>
                      <a:srgbClr val="000000"/>
                    </a:solidFill>
                    <a:effectLst/>
                    <a:latin typeface="Calibri" panose="020F0502020204030204" pitchFamily="34" charset="0"/>
                    <a:ea typeface="Calibri" panose="020F0502020204030204" pitchFamily="34" charset="0"/>
                  </a:rPr>
                  <a:t>Ν</a:t>
                </a:r>
                <a:r>
                  <a:rPr lang="el-GR" sz="2000" dirty="0">
                    <a:solidFill>
                      <a:srgbClr val="000000"/>
                    </a:solidFill>
                    <a:effectLst/>
                    <a:latin typeface="Calibri" panose="020F0502020204030204" pitchFamily="34" charset="0"/>
                    <a:ea typeface="Calibri" panose="020F0502020204030204" pitchFamily="34" charset="0"/>
                  </a:rPr>
                  <a:t> </a:t>
                </a:r>
                <a:r>
                  <a:rPr lang="en-US" sz="2000" dirty="0">
                    <a:solidFill>
                      <a:srgbClr val="000000"/>
                    </a:solidFill>
                    <a:effectLst/>
                    <a:latin typeface="Calibri" panose="020F0502020204030204" pitchFamily="34" charset="0"/>
                    <a:ea typeface="Calibri" panose="020F0502020204030204" pitchFamily="34" charset="0"/>
                  </a:rPr>
                  <a:t>&lt; 1</a:t>
                </a:r>
              </a:p>
              <a:p>
                <a:pPr>
                  <a:lnSpc>
                    <a:spcPct val="107000"/>
                  </a:lnSpc>
                  <a:spcAft>
                    <a:spcPts val="800"/>
                  </a:spcAft>
                </a:pPr>
                <a:r>
                  <a:rPr lang="en-US" sz="2000" dirty="0">
                    <a:solidFill>
                      <a:srgbClr val="000000"/>
                    </a:solidFill>
                    <a:latin typeface="Calibri" panose="020F0502020204030204" pitchFamily="34" charset="0"/>
                    <a:ea typeface="Calibri" panose="020F0502020204030204" pitchFamily="34" charset="0"/>
                  </a:rPr>
                  <a:t>1: </a:t>
                </a:r>
                <a:r>
                  <a:rPr lang="el-GR" sz="2000" dirty="0">
                    <a:solidFill>
                      <a:srgbClr val="000000"/>
                    </a:solidFill>
                    <a:effectLst/>
                    <a:latin typeface="Calibri" panose="020F0502020204030204" pitchFamily="34" charset="0"/>
                    <a:ea typeface="Calibri" panose="020F0502020204030204" pitchFamily="34" charset="0"/>
                  </a:rPr>
                  <a:t>πλήρης ανάκλαση της προσπίπτουσας ενέργειας</a:t>
                </a:r>
                <a:r>
                  <a:rPr lang="en-US" sz="2000" dirty="0">
                    <a:solidFill>
                      <a:srgbClr val="000000"/>
                    </a:solidFill>
                    <a:effectLst/>
                    <a:latin typeface="Calibri" panose="020F0502020204030204" pitchFamily="34" charset="0"/>
                    <a:ea typeface="Calibri" panose="020F0502020204030204" pitchFamily="34" charset="0"/>
                  </a:rPr>
                  <a:t> </a:t>
                </a:r>
              </a:p>
              <a:p>
                <a:pPr>
                  <a:lnSpc>
                    <a:spcPct val="107000"/>
                  </a:lnSpc>
                  <a:spcAft>
                    <a:spcPts val="800"/>
                  </a:spcAft>
                </a:pPr>
                <a:r>
                  <a:rPr lang="el-GR" sz="2000" dirty="0">
                    <a:solidFill>
                      <a:srgbClr val="000000"/>
                    </a:solidFill>
                    <a:effectLst/>
                    <a:latin typeface="Calibri" panose="020F0502020204030204" pitchFamily="34" charset="0"/>
                    <a:ea typeface="Calibri" panose="020F0502020204030204" pitchFamily="34" charset="0"/>
                  </a:rPr>
                  <a:t>0</a:t>
                </a:r>
                <a:r>
                  <a:rPr lang="en-US" sz="2000" dirty="0">
                    <a:solidFill>
                      <a:srgbClr val="000000"/>
                    </a:solidFill>
                    <a:latin typeface="Calibri" panose="020F0502020204030204" pitchFamily="34" charset="0"/>
                    <a:ea typeface="Calibri" panose="020F0502020204030204" pitchFamily="34" charset="0"/>
                  </a:rPr>
                  <a:t>: </a:t>
                </a:r>
                <a:r>
                  <a:rPr lang="el-GR" sz="2000" dirty="0">
                    <a:solidFill>
                      <a:srgbClr val="000000"/>
                    </a:solidFill>
                    <a:effectLst/>
                    <a:latin typeface="Calibri" panose="020F0502020204030204" pitchFamily="34" charset="0"/>
                    <a:ea typeface="Calibri" panose="020F0502020204030204" pitchFamily="34" charset="0"/>
                  </a:rPr>
                  <a:t>μηδενική ανάκλαση λόγω ολικής απορρόφησης της προσπίπτουσας ενέργειας). </a:t>
                </a:r>
                <a:endParaRPr lang="en-US" sz="2000" dirty="0"/>
              </a:p>
            </p:txBody>
          </p:sp>
        </mc:Choice>
        <mc:Fallback xmlns="">
          <p:sp>
            <p:nvSpPr>
              <p:cNvPr id="7" name="TextBox 6">
                <a:extLst>
                  <a:ext uri="{FF2B5EF4-FFF2-40B4-BE49-F238E27FC236}">
                    <a16:creationId xmlns:a16="http://schemas.microsoft.com/office/drawing/2014/main" id="{B92B092D-D4A1-496E-8943-6F9C1F37BA66}"/>
                  </a:ext>
                </a:extLst>
              </p:cNvPr>
              <p:cNvSpPr txBox="1">
                <a:spLocks noRot="1" noChangeAspect="1" noMove="1" noResize="1" noEditPoints="1" noAdjustHandles="1" noChangeArrowheads="1" noChangeShapeType="1" noTextEdit="1"/>
              </p:cNvSpPr>
              <p:nvPr/>
            </p:nvSpPr>
            <p:spPr>
              <a:xfrm>
                <a:off x="313458" y="297402"/>
                <a:ext cx="4530437" cy="4110612"/>
              </a:xfrm>
              <a:prstGeom prst="rect">
                <a:avLst/>
              </a:prstGeom>
              <a:blipFill>
                <a:blip r:embed="rId4"/>
                <a:stretch>
                  <a:fillRect l="-1344" t="-742" r="-1344" b="-178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314754B-2A3A-8AAA-7508-9F276713BC0B}"/>
              </a:ext>
            </a:extLst>
          </p:cNvPr>
          <p:cNvPicPr>
            <a:picLocks noChangeAspect="1"/>
          </p:cNvPicPr>
          <p:nvPr/>
        </p:nvPicPr>
        <p:blipFill>
          <a:blip r:embed="rId5"/>
          <a:stretch>
            <a:fillRect/>
          </a:stretch>
        </p:blipFill>
        <p:spPr>
          <a:xfrm>
            <a:off x="6642391" y="456456"/>
            <a:ext cx="4997295" cy="6325248"/>
          </a:xfrm>
          <a:prstGeom prst="rect">
            <a:avLst/>
          </a:prstGeom>
        </p:spPr>
      </p:pic>
    </p:spTree>
    <p:extLst>
      <p:ext uri="{BB962C8B-B14F-4D97-AF65-F5344CB8AC3E}">
        <p14:creationId xmlns:p14="http://schemas.microsoft.com/office/powerpoint/2010/main" val="3163897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EA7F01-94EE-4592-A9F5-C8243B6408BD}"/>
              </a:ext>
            </a:extLst>
          </p:cNvPr>
          <p:cNvSpPr txBox="1"/>
          <p:nvPr/>
        </p:nvSpPr>
        <p:spPr>
          <a:xfrm>
            <a:off x="2088572" y="241279"/>
            <a:ext cx="8014854" cy="769441"/>
          </a:xfrm>
          <a:prstGeom prst="rect">
            <a:avLst/>
          </a:prstGeom>
          <a:noFill/>
        </p:spPr>
        <p:txBody>
          <a:bodyPr wrap="square">
            <a:spAutoFit/>
          </a:bodyPr>
          <a:lstStyle/>
          <a:p>
            <a:pPr algn="ctr"/>
            <a:r>
              <a:rPr lang="el-GR" sz="2200" b="1" dirty="0">
                <a:solidFill>
                  <a:srgbClr val="002060"/>
                </a:solidFill>
              </a:rPr>
              <a:t>ΡΗΧΩΣΗ </a:t>
            </a:r>
          </a:p>
          <a:p>
            <a:pPr algn="ctr"/>
            <a:r>
              <a:rPr lang="el-GR" sz="2200" b="1" dirty="0">
                <a:solidFill>
                  <a:srgbClr val="002060"/>
                </a:solidFill>
              </a:rPr>
              <a:t>ΑΛΛΑΓΗ ΤΩΝ ΧΑΡΑΚΤΗΡΙΣΤΙΚΆ ΤΩΝ ΚΥΜΆΤΩΝ </a:t>
            </a:r>
            <a:endParaRPr lang="en-US" sz="2200" b="1" dirty="0">
              <a:solidFill>
                <a:srgbClr val="002060"/>
              </a:solidFill>
            </a:endParaRPr>
          </a:p>
        </p:txBody>
      </p:sp>
      <p:pic>
        <p:nvPicPr>
          <p:cNvPr id="8" name="Picture 7">
            <a:extLst>
              <a:ext uri="{FF2B5EF4-FFF2-40B4-BE49-F238E27FC236}">
                <a16:creationId xmlns:a16="http://schemas.microsoft.com/office/drawing/2014/main" id="{255D28EE-B3F9-4922-91B6-ED39B444FE25}"/>
              </a:ext>
            </a:extLst>
          </p:cNvPr>
          <p:cNvPicPr>
            <a:picLocks noChangeAspect="1"/>
          </p:cNvPicPr>
          <p:nvPr/>
        </p:nvPicPr>
        <p:blipFill>
          <a:blip r:embed="rId2"/>
          <a:stretch>
            <a:fillRect/>
          </a:stretch>
        </p:blipFill>
        <p:spPr>
          <a:xfrm>
            <a:off x="84403" y="1105625"/>
            <a:ext cx="7494034" cy="272081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8FFF4A-1630-41D5-B020-C187C3CEFD10}"/>
                  </a:ext>
                </a:extLst>
              </p:cNvPr>
              <p:cNvSpPr txBox="1"/>
              <p:nvPr/>
            </p:nvSpPr>
            <p:spPr>
              <a:xfrm>
                <a:off x="334494" y="4699722"/>
                <a:ext cx="2710296" cy="718658"/>
              </a:xfrm>
              <a:prstGeom prst="rect">
                <a:avLst/>
              </a:prstGeom>
              <a:noFill/>
            </p:spPr>
            <p:txBody>
              <a:bodyPr wrap="square">
                <a:spAutoFit/>
              </a:bodyPr>
              <a:lstStyle/>
              <a:p>
                <a14:m>
                  <m:oMath xmlns:m="http://schemas.openxmlformats.org/officeDocument/2006/math">
                    <m:sSub>
                      <m:sSubPr>
                        <m:ctrlPr>
                          <a:rPr lang="en-US" sz="2000" b="1" i="1" smtClean="0">
                            <a:solidFill>
                              <a:srgbClr val="000000"/>
                            </a:solidFill>
                            <a:effectLst/>
                            <a:latin typeface="Cambria Math" panose="020405030504060302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𝜥</m:t>
                        </m:r>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𝑺</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ad>
                      <m:radPr>
                        <m:degHide m:val="on"/>
                        <m:ctrlPr>
                          <a:rPr lang="en-US" sz="2000" b="1" i="1">
                            <a:solidFill>
                              <a:srgbClr val="000000"/>
                            </a:solidFill>
                            <a:effectLst/>
                            <a:latin typeface="Cambria Math" panose="02040503050406030204" pitchFamily="18" charset="0"/>
                            <a:cs typeface="Calibri" panose="020F0502020204030204" pitchFamily="34" charset="0"/>
                          </a:rPr>
                        </m:ctrlPr>
                      </m:radPr>
                      <m:deg/>
                      <m:e>
                        <m:d>
                          <m:dPr>
                            <m:ctrlPr>
                              <a:rPr lang="en-US" sz="2000" b="1" i="1">
                                <a:solidFill>
                                  <a:srgbClr val="000000"/>
                                </a:solidFill>
                                <a:effectLst/>
                                <a:latin typeface="Cambria Math" panose="02040503050406030204" pitchFamily="18" charset="0"/>
                                <a:cs typeface="Calibri" panose="020F0502020204030204" pitchFamily="34" charset="0"/>
                              </a:rPr>
                            </m:ctrlPr>
                          </m:dPr>
                          <m:e>
                            <m:f>
                              <m:fPr>
                                <m:ctrlPr>
                                  <a:rPr lang="en-US" sz="2000" b="1" i="1">
                                    <a:solidFill>
                                      <a:srgbClr val="000000"/>
                                    </a:solidFill>
                                    <a:effectLst/>
                                    <a:latin typeface="Cambria Math" panose="020405030504060302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𝟏</m:t>
                                </m:r>
                              </m:num>
                              <m:den>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𝟐</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𝒏</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𝟏</m:t>
                                    </m:r>
                                  </m:sub>
                                </m:sSub>
                              </m:den>
                            </m:f>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US" sz="2000" b="1" i="1">
                                    <a:solidFill>
                                      <a:srgbClr val="000000"/>
                                    </a:solidFill>
                                    <a:effectLst/>
                                    <a:latin typeface="Cambria Math" panose="02040503050406030204" pitchFamily="18" charset="0"/>
                                    <a:cs typeface="Calibri" panose="020F0502020204030204" pitchFamily="34" charset="0"/>
                                  </a:rPr>
                                </m:ctrlPr>
                              </m:fPr>
                              <m:num>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𝑳</m:t>
                                    </m:r>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𝒐</m:t>
                                    </m:r>
                                  </m:sub>
                                </m:sSub>
                              </m:num>
                              <m:den>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𝑳</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𝟏</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ub>
                                </m:sSub>
                              </m:den>
                            </m:f>
                          </m:e>
                        </m:d>
                      </m:e>
                    </m:rad>
                  </m:oMath>
                </a14:m>
                <a:r>
                  <a:rPr lang="el-GR" sz="1800" dirty="0">
                    <a:solidFill>
                      <a:srgbClr val="000000"/>
                    </a:solidFill>
                    <a:effectLst/>
                    <a:latin typeface="Calibri" panose="020F0502020204030204" pitchFamily="34" charset="0"/>
                    <a:ea typeface="Calibri" panose="020F0502020204030204" pitchFamily="34" charset="0"/>
                  </a:rPr>
                  <a:t> </a:t>
                </a:r>
                <a:endParaRPr lang="en-US" dirty="0"/>
              </a:p>
            </p:txBody>
          </p:sp>
        </mc:Choice>
        <mc:Fallback xmlns="">
          <p:sp>
            <p:nvSpPr>
              <p:cNvPr id="7" name="TextBox 6">
                <a:extLst>
                  <a:ext uri="{FF2B5EF4-FFF2-40B4-BE49-F238E27FC236}">
                    <a16:creationId xmlns:a16="http://schemas.microsoft.com/office/drawing/2014/main" id="{1C8FFF4A-1630-41D5-B020-C187C3CEFD10}"/>
                  </a:ext>
                </a:extLst>
              </p:cNvPr>
              <p:cNvSpPr txBox="1">
                <a:spLocks noRot="1" noChangeAspect="1" noMove="1" noResize="1" noEditPoints="1" noAdjustHandles="1" noChangeArrowheads="1" noChangeShapeType="1" noTextEdit="1"/>
              </p:cNvSpPr>
              <p:nvPr/>
            </p:nvSpPr>
            <p:spPr>
              <a:xfrm>
                <a:off x="334494" y="4699722"/>
                <a:ext cx="2710296" cy="718658"/>
              </a:xfrm>
              <a:prstGeom prst="rect">
                <a:avLst/>
              </a:prstGeom>
              <a:blipFill>
                <a:blip r:embed="rId3"/>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573B677E-8977-49E7-9348-C178D5F4F38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78436" y="2617371"/>
            <a:ext cx="4613564" cy="4240629"/>
          </a:xfrm>
          <a:prstGeom prst="rect">
            <a:avLst/>
          </a:prstGeom>
          <a:noFill/>
          <a:ln>
            <a:noFill/>
          </a:ln>
        </p:spPr>
      </p:pic>
      <p:sp>
        <p:nvSpPr>
          <p:cNvPr id="3" name="TextBox 2">
            <a:extLst>
              <a:ext uri="{FF2B5EF4-FFF2-40B4-BE49-F238E27FC236}">
                <a16:creationId xmlns:a16="http://schemas.microsoft.com/office/drawing/2014/main" id="{DB02D18F-606A-482B-90F6-A157CBB05BEB}"/>
              </a:ext>
            </a:extLst>
          </p:cNvPr>
          <p:cNvSpPr txBox="1"/>
          <p:nvPr/>
        </p:nvSpPr>
        <p:spPr>
          <a:xfrm>
            <a:off x="426027" y="4299612"/>
            <a:ext cx="2524987" cy="400110"/>
          </a:xfrm>
          <a:prstGeom prst="rect">
            <a:avLst/>
          </a:prstGeom>
          <a:noFill/>
        </p:spPr>
        <p:txBody>
          <a:bodyPr wrap="none" rtlCol="0">
            <a:spAutoFit/>
          </a:bodyPr>
          <a:lstStyle/>
          <a:p>
            <a:r>
              <a:rPr lang="el-GR" sz="2000" b="1" dirty="0"/>
              <a:t>Συντελεστής </a:t>
            </a:r>
            <a:r>
              <a:rPr lang="el-GR" sz="2000" b="1" dirty="0" err="1"/>
              <a:t>ρήχωσης</a:t>
            </a:r>
            <a:endParaRPr lang="en-US" sz="2000" b="1"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F1C5882-BCD4-4C27-AD79-C731A59E0BC7}"/>
                  </a:ext>
                </a:extLst>
              </p:cNvPr>
              <p:cNvSpPr txBox="1"/>
              <p:nvPr/>
            </p:nvSpPr>
            <p:spPr>
              <a:xfrm>
                <a:off x="426026" y="5818490"/>
                <a:ext cx="3501737" cy="585353"/>
              </a:xfrm>
              <a:prstGeom prst="rect">
                <a:avLst/>
              </a:prstGeom>
              <a:noFill/>
            </p:spPr>
            <p:txBody>
              <a:bodyPr wrap="square">
                <a:spAutoFit/>
              </a:bodyPr>
              <a:lstStyle/>
              <a:p>
                <a14:m>
                  <m:oMath xmlns:m="http://schemas.openxmlformats.org/officeDocument/2006/math">
                    <m:sSub>
                      <m:sSubPr>
                        <m:ctrlPr>
                          <a:rPr lang="en-US" sz="2000" i="1" smtClean="0">
                            <a:solidFill>
                              <a:srgbClr val="000000"/>
                            </a:solidFill>
                            <a:effectLst/>
                            <a:latin typeface="Cambria Math" panose="02040503050406030204" pitchFamily="18" charset="0"/>
                            <a:cs typeface="Calibri" panose="020F0502020204030204" pitchFamily="34" charset="0"/>
                          </a:rPr>
                        </m:ctrlPr>
                      </m:sSubPr>
                      <m:e>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𝑛</m:t>
                        </m:r>
                      </m:e>
                      <m:sub>
                        <m:r>
                          <a:rPr lang="en-US"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𝑖</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US" sz="2000" i="1">
                            <a:solidFill>
                              <a:srgbClr val="000000"/>
                            </a:solidFill>
                            <a:effectLst/>
                            <a:latin typeface="Cambria Math" panose="02040503050406030204" pitchFamily="18" charset="0"/>
                            <a:cs typeface="Calibri" panose="020F0502020204030204" pitchFamily="34" charset="0"/>
                          </a:rPr>
                        </m:ctrlPr>
                      </m:fPr>
                      <m:num>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num>
                      <m:den>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den>
                    </m:f>
                    <m:r>
                      <a:rPr lang="el-GR" sz="2000" i="1">
                        <a:solidFill>
                          <a:srgbClr val="202122"/>
                        </a:solidFill>
                        <a:effectLst/>
                        <a:latin typeface="Cambria Math" panose="02040503050406030204" pitchFamily="18" charset="0"/>
                        <a:ea typeface="Calibri" panose="020F0502020204030204" pitchFamily="34" charset="0"/>
                        <a:cs typeface="Calibri" panose="020F0502020204030204" pitchFamily="34" charset="0"/>
                      </a:rPr>
                      <m:t>·</m:t>
                    </m:r>
                    <m:d>
                      <m:dPr>
                        <m:ctrlPr>
                          <a:rPr lang="en-US" sz="2000" i="1">
                            <a:solidFill>
                              <a:srgbClr val="000000"/>
                            </a:solidFill>
                            <a:effectLst/>
                            <a:latin typeface="Cambria Math" panose="02040503050406030204" pitchFamily="18" charset="0"/>
                            <a:cs typeface="Calibri" panose="020F0502020204030204" pitchFamily="34" charset="0"/>
                          </a:rPr>
                        </m:ctrlPr>
                      </m:d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f>
                          <m:fPr>
                            <m:ctrlPr>
                              <a:rPr lang="en-US" sz="2000" i="1">
                                <a:solidFill>
                                  <a:srgbClr val="000000"/>
                                </a:solidFill>
                                <a:effectLst/>
                                <a:latin typeface="Cambria Math" panose="02040503050406030204" pitchFamily="18" charset="0"/>
                                <a:cs typeface="Calibri" panose="020F0502020204030204" pitchFamily="34" charset="0"/>
                              </a:rPr>
                            </m:ctrlPr>
                          </m:fPr>
                          <m:num>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sSub>
                              <m:sSubPr>
                                <m:ctrlPr>
                                  <a:rPr lang="en-US" sz="2000" i="1">
                                    <a:solidFill>
                                      <a:srgbClr val="000000"/>
                                    </a:solidFill>
                                    <a:effectLst/>
                                    <a:latin typeface="Cambria Math" panose="02040503050406030204" pitchFamily="18" charset="0"/>
                                    <a:cs typeface="Calibri" panose="020F0502020204030204" pitchFamily="34" charset="0"/>
                                  </a:rPr>
                                </m:ctrlPr>
                              </m:sSubPr>
                              <m:e>
                                <m:r>
                                  <a:rPr lang="el-GR" sz="2000" i="1">
                                    <a:solidFill>
                                      <a:srgbClr val="202122"/>
                                    </a:solidFill>
                                    <a:effectLst/>
                                    <a:latin typeface="Cambria Math" panose="02040503050406030204" pitchFamily="18" charset="0"/>
                                    <a:ea typeface="Calibri" panose="020F0502020204030204" pitchFamily="34" charset="0"/>
                                    <a:cs typeface="Calibri" panose="020F0502020204030204" pitchFamily="34" charset="0"/>
                                  </a:rPr>
                                  <m:t>·</m:t>
                                </m:r>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𝑘</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𝑖</m:t>
                                </m:r>
                              </m:sub>
                            </m:s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a:rPr lang="el-GR" sz="2000" i="1">
                                <a:solidFill>
                                  <a:srgbClr val="202122"/>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i="1">
                                    <a:solidFill>
                                      <a:srgbClr val="000000"/>
                                    </a:solidFill>
                                    <a:effectLst/>
                                    <a:latin typeface="Cambria Math" panose="02040503050406030204" pitchFamily="18" charset="0"/>
                                    <a:cs typeface="Calibri" panose="020F0502020204030204" pitchFamily="34" charset="0"/>
                                  </a:rPr>
                                </m:ctrlPr>
                              </m:sSub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𝑑</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𝑖</m:t>
                                </m:r>
                              </m:sub>
                            </m:sSub>
                          </m:num>
                          <m:den>
                            <m:func>
                              <m:funcPr>
                                <m:ctrlPr>
                                  <a:rPr lang="en-US" sz="2000" i="1">
                                    <a:solidFill>
                                      <a:srgbClr val="000000"/>
                                    </a:solidFill>
                                    <a:effectLst/>
                                    <a:latin typeface="Cambria Math" panose="02040503050406030204" pitchFamily="18" charset="0"/>
                                    <a:cs typeface="Calibri" panose="020F0502020204030204" pitchFamily="34" charset="0"/>
                                  </a:rPr>
                                </m:ctrlPr>
                              </m:funcPr>
                              <m:fName>
                                <m:r>
                                  <m:rPr>
                                    <m:sty m:val="p"/>
                                  </m:rPr>
                                  <a:rPr lang="en-US" sz="20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sinh</m:t>
                                </m:r>
                              </m:fName>
                              <m:e>
                                <m:d>
                                  <m:dPr>
                                    <m:ctrlPr>
                                      <a:rPr lang="en-US" sz="2000" i="1">
                                        <a:solidFill>
                                          <a:srgbClr val="000000"/>
                                        </a:solidFill>
                                        <a:effectLst/>
                                        <a:latin typeface="Cambria Math" panose="02040503050406030204" pitchFamily="18" charset="0"/>
                                        <a:cs typeface="Calibri" panose="020F0502020204030204" pitchFamily="34" charset="0"/>
                                      </a:rPr>
                                    </m:ctrlPr>
                                  </m:d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r>
                                      <a:rPr lang="el-GR" sz="2000" i="1">
                                        <a:solidFill>
                                          <a:srgbClr val="202122"/>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i="1">
                                            <a:solidFill>
                                              <a:srgbClr val="000000"/>
                                            </a:solidFill>
                                            <a:effectLst/>
                                            <a:latin typeface="Cambria Math" panose="02040503050406030204" pitchFamily="18" charset="0"/>
                                            <a:cs typeface="Calibri" panose="020F0502020204030204" pitchFamily="34" charset="0"/>
                                          </a:rPr>
                                        </m:ctrlPr>
                                      </m:sSub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𝑘</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𝑖</m:t>
                                        </m:r>
                                      </m:sub>
                                    </m:sSub>
                                    <m:r>
                                      <a:rPr lang="el-GR" sz="2000" i="1">
                                        <a:solidFill>
                                          <a:srgbClr val="202122"/>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i="1">
                                            <a:solidFill>
                                              <a:srgbClr val="000000"/>
                                            </a:solidFill>
                                            <a:effectLst/>
                                            <a:latin typeface="Cambria Math" panose="02040503050406030204" pitchFamily="18" charset="0"/>
                                            <a:cs typeface="Calibri" panose="020F0502020204030204" pitchFamily="34" charset="0"/>
                                          </a:rPr>
                                        </m:ctrlPr>
                                      </m:sSubPr>
                                      <m:e>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𝑑</m:t>
                                        </m:r>
                                      </m:e>
                                      <m:sub>
                                        <m:r>
                                          <a:rPr lang="el-GR" sz="20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𝑖</m:t>
                                        </m:r>
                                      </m:sub>
                                    </m:sSub>
                                  </m:e>
                                </m:d>
                              </m:e>
                            </m:func>
                          </m:den>
                        </m:f>
                      </m:e>
                    </m:d>
                  </m:oMath>
                </a14:m>
                <a:r>
                  <a:rPr lang="el-GR" sz="1800" i="1" dirty="0">
                    <a:solidFill>
                      <a:srgbClr val="000000"/>
                    </a:solidFill>
                    <a:effectLst/>
                    <a:latin typeface="Calibri" panose="020F0502020204030204" pitchFamily="34" charset="0"/>
                    <a:ea typeface="Calibri" panose="020F0502020204030204" pitchFamily="34" charset="0"/>
                  </a:rPr>
                  <a:t> </a:t>
                </a:r>
                <a:endParaRPr lang="en-US" dirty="0"/>
              </a:p>
            </p:txBody>
          </p:sp>
        </mc:Choice>
        <mc:Fallback xmlns="">
          <p:sp>
            <p:nvSpPr>
              <p:cNvPr id="11" name="TextBox 10">
                <a:extLst>
                  <a:ext uri="{FF2B5EF4-FFF2-40B4-BE49-F238E27FC236}">
                    <a16:creationId xmlns:a16="http://schemas.microsoft.com/office/drawing/2014/main" id="{EF1C5882-BCD4-4C27-AD79-C731A59E0BC7}"/>
                  </a:ext>
                </a:extLst>
              </p:cNvPr>
              <p:cNvSpPr txBox="1">
                <a:spLocks noRot="1" noChangeAspect="1" noMove="1" noResize="1" noEditPoints="1" noAdjustHandles="1" noChangeArrowheads="1" noChangeShapeType="1" noTextEdit="1"/>
              </p:cNvSpPr>
              <p:nvPr/>
            </p:nvSpPr>
            <p:spPr>
              <a:xfrm>
                <a:off x="426026" y="5818490"/>
                <a:ext cx="3501737" cy="58535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3271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160523" y="267434"/>
            <a:ext cx="1377470" cy="433068"/>
          </a:xfrm>
          <a:prstGeom prst="rect">
            <a:avLst/>
          </a:prstGeom>
          <a:noFill/>
          <a:ln w="9525" cap="flat">
            <a:noFill/>
            <a:round/>
            <a:headEnd/>
            <a:tailEnd/>
          </a:ln>
          <a:effectLst/>
        </p:spPr>
        <p:txBody>
          <a:bodyPr wrap="none"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sz="2200" dirty="0">
                <a:solidFill>
                  <a:srgbClr val="415080"/>
                </a:solidFill>
                <a:effectLst>
                  <a:outerShdw blurRad="38100" dist="38100" dir="2700000" algn="tl">
                    <a:srgbClr val="000000">
                      <a:alpha val="43137"/>
                    </a:srgbClr>
                  </a:outerShdw>
                </a:effectLst>
              </a:rPr>
              <a:t>Διάθλαση</a:t>
            </a:r>
            <a:r>
              <a:rPr lang="el-GR" sz="2200" b="1" dirty="0">
                <a:latin typeface="Calibri" pitchFamily="32" charset="0"/>
              </a:rPr>
              <a:t> </a:t>
            </a:r>
          </a:p>
        </p:txBody>
      </p:sp>
      <p:sp>
        <p:nvSpPr>
          <p:cNvPr id="5" name="Text Box 2"/>
          <p:cNvSpPr txBox="1">
            <a:spLocks noChangeArrowheads="1"/>
          </p:cNvSpPr>
          <p:nvPr/>
        </p:nvSpPr>
        <p:spPr bwMode="auto">
          <a:xfrm>
            <a:off x="234389" y="904969"/>
            <a:ext cx="4506057" cy="2556727"/>
          </a:xfrm>
          <a:prstGeom prst="rect">
            <a:avLst/>
          </a:prstGeom>
          <a:noFill/>
          <a:ln w="9525" cap="flat">
            <a:noFill/>
            <a:round/>
            <a:headEnd/>
            <a:tailEnd/>
          </a:ln>
          <a:effec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sz="2000" dirty="0">
                <a:latin typeface="Calibri" panose="020F0502020204030204" pitchFamily="34" charset="0"/>
                <a:cs typeface="Calibri" panose="020F0502020204030204" pitchFamily="34" charset="0"/>
              </a:rPr>
              <a:t>Η χωρική διαφοροποίηση της ταχύτητας προώθησης του κύματος (C) λόγω της επίδρασης του βάθους της θαλάσσιας περιοχής (</a:t>
            </a:r>
            <a:r>
              <a:rPr lang="el-GR" sz="2000" dirty="0" err="1">
                <a:latin typeface="Calibri" panose="020F0502020204030204" pitchFamily="34" charset="0"/>
                <a:cs typeface="Calibri" panose="020F0502020204030204" pitchFamily="34" charset="0"/>
              </a:rPr>
              <a:t>ρήχωση</a:t>
            </a:r>
            <a:r>
              <a:rPr lang="el-GR" sz="2000" dirty="0">
                <a:latin typeface="Calibri" panose="020F0502020204030204" pitchFamily="34" charset="0"/>
                <a:cs typeface="Calibri" panose="020F0502020204030204" pitchFamily="34" charset="0"/>
              </a:rPr>
              <a:t>). Προκαλείται καμπύλωση</a:t>
            </a:r>
            <a:endParaRPr lang="en-US" sz="2000" dirty="0">
              <a:latin typeface="Calibri" panose="020F0502020204030204" pitchFamily="34" charset="0"/>
              <a:cs typeface="Calibri" panose="020F0502020204030204"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sz="2000" dirty="0">
                <a:latin typeface="Calibri" panose="020F0502020204030204" pitchFamily="34" charset="0"/>
                <a:cs typeface="Calibri" panose="020F0502020204030204" pitchFamily="34" charset="0"/>
              </a:rPr>
              <a:t> των αρχικά ευθύγραμμων κορυφογραμμών με τάση να γίνουν παράλληλες προς τις ισοβαθείς. </a:t>
            </a:r>
          </a:p>
        </p:txBody>
      </p:sp>
      <p:sp>
        <p:nvSpPr>
          <p:cNvPr id="2" name="Rectangle 13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3" name="Object 2"/>
          <p:cNvGraphicFramePr>
            <a:graphicFrameLocks noChangeAspect="1"/>
          </p:cNvGraphicFramePr>
          <p:nvPr>
            <p:extLst>
              <p:ext uri="{D42A27DB-BD31-4B8C-83A1-F6EECF244321}">
                <p14:modId xmlns:p14="http://schemas.microsoft.com/office/powerpoint/2010/main" val="786637415"/>
              </p:ext>
            </p:extLst>
          </p:nvPr>
        </p:nvGraphicFramePr>
        <p:xfrm>
          <a:off x="760400" y="3836358"/>
          <a:ext cx="2394249" cy="691281"/>
        </p:xfrm>
        <a:graphic>
          <a:graphicData uri="http://schemas.openxmlformats.org/presentationml/2006/ole">
            <mc:AlternateContent xmlns:mc="http://schemas.openxmlformats.org/markup-compatibility/2006">
              <mc:Choice xmlns:v="urn:schemas-microsoft-com:vml" Requires="v">
                <p:oleObj name="Εξίσωση" r:id="rId2" imgW="1269720" imgH="431640" progId="Equation.3">
                  <p:embed/>
                </p:oleObj>
              </mc:Choice>
              <mc:Fallback>
                <p:oleObj name="Εξίσωση" r:id="rId2" imgW="1269720" imgH="431640" progId="Equation.3">
                  <p:embed/>
                  <p:pic>
                    <p:nvPicPr>
                      <p:cNvPr id="3" name="Object 2"/>
                      <p:cNvPicPr>
                        <a:picLocks noChangeAspect="1" noChangeArrowheads="1"/>
                      </p:cNvPicPr>
                      <p:nvPr/>
                    </p:nvPicPr>
                    <p:blipFill>
                      <a:blip r:embed="rId3"/>
                      <a:srcRect/>
                      <a:stretch>
                        <a:fillRect/>
                      </a:stretch>
                    </p:blipFill>
                    <p:spPr bwMode="auto">
                      <a:xfrm>
                        <a:off x="760400" y="3836358"/>
                        <a:ext cx="2394249" cy="691281"/>
                      </a:xfrm>
                      <a:prstGeom prst="rect">
                        <a:avLst/>
                      </a:prstGeom>
                      <a:noFill/>
                    </p:spPr>
                  </p:pic>
                </p:oleObj>
              </mc:Fallback>
            </mc:AlternateContent>
          </a:graphicData>
        </a:graphic>
      </p:graphicFrame>
      <p:pic>
        <p:nvPicPr>
          <p:cNvPr id="7" name="Picture 6">
            <a:extLst>
              <a:ext uri="{FF2B5EF4-FFF2-40B4-BE49-F238E27FC236}">
                <a16:creationId xmlns:a16="http://schemas.microsoft.com/office/drawing/2014/main" id="{A4BB1DF2-0B6D-123C-EAC3-7DDC1A6FB60D}"/>
              </a:ext>
            </a:extLst>
          </p:cNvPr>
          <p:cNvPicPr>
            <a:picLocks noChangeAspect="1"/>
          </p:cNvPicPr>
          <p:nvPr/>
        </p:nvPicPr>
        <p:blipFill>
          <a:blip r:embed="rId4"/>
          <a:stretch>
            <a:fillRect/>
          </a:stretch>
        </p:blipFill>
        <p:spPr>
          <a:xfrm>
            <a:off x="5160523" y="1148535"/>
            <a:ext cx="5968737" cy="5594674"/>
          </a:xfrm>
          <a:prstGeom prst="rect">
            <a:avLst/>
          </a:prstGeom>
        </p:spPr>
      </p:pic>
    </p:spTree>
    <p:extLst>
      <p:ext uri="{BB962C8B-B14F-4D97-AF65-F5344CB8AC3E}">
        <p14:creationId xmlns:p14="http://schemas.microsoft.com/office/powerpoint/2010/main" val="1539987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D63122-2EDA-4DE3-A12A-8912ED902662}"/>
              </a:ext>
            </a:extLst>
          </p:cNvPr>
          <p:cNvSpPr txBox="1"/>
          <p:nvPr/>
        </p:nvSpPr>
        <p:spPr>
          <a:xfrm>
            <a:off x="755939" y="1350506"/>
            <a:ext cx="3642014" cy="400110"/>
          </a:xfrm>
          <a:prstGeom prst="rect">
            <a:avLst/>
          </a:prstGeom>
          <a:noFill/>
        </p:spPr>
        <p:txBody>
          <a:bodyPr wrap="square" rtlCol="0">
            <a:spAutoFit/>
          </a:bodyPr>
          <a:lstStyle/>
          <a:p>
            <a:r>
              <a:rPr lang="el-GR" sz="2000" b="1" dirty="0"/>
              <a:t>Συντελεστής διάθλασης</a:t>
            </a:r>
            <a:endParaRPr lang="en-US" sz="2000"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20C7966-231A-4E6F-BC57-9C6A15F7D405}"/>
                  </a:ext>
                </a:extLst>
              </p:cNvPr>
              <p:cNvSpPr txBox="1"/>
              <p:nvPr/>
            </p:nvSpPr>
            <p:spPr>
              <a:xfrm>
                <a:off x="1061604" y="2194851"/>
                <a:ext cx="1875560" cy="718658"/>
              </a:xfrm>
              <a:prstGeom prst="rect">
                <a:avLst/>
              </a:prstGeom>
              <a:noFill/>
            </p:spPr>
            <p:txBody>
              <a:bodyPr wrap="square">
                <a:spAutoFit/>
              </a:bodyPr>
              <a:lstStyle/>
              <a:p>
                <a14:m>
                  <m:oMath xmlns:m="http://schemas.openxmlformats.org/officeDocument/2006/math">
                    <m:sSub>
                      <m:sSubPr>
                        <m:ctrlPr>
                          <a:rPr lang="en-US" sz="2000" b="1" i="1" smtClean="0">
                            <a:solidFill>
                              <a:srgbClr val="000000"/>
                            </a:solidFill>
                            <a:effectLst/>
                            <a:latin typeface="Cambria Math" panose="020405030504060302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𝑲</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𝑹</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ad>
                      <m:radPr>
                        <m:degHide m:val="on"/>
                        <m:ctrlPr>
                          <a:rPr lang="en-US" sz="2000" b="1" i="1">
                            <a:solidFill>
                              <a:srgbClr val="000000"/>
                            </a:solidFill>
                            <a:effectLst/>
                            <a:latin typeface="Cambria Math" panose="02040503050406030204" pitchFamily="18" charset="0"/>
                            <a:cs typeface="Calibri" panose="020F0502020204030204" pitchFamily="34" charset="0"/>
                          </a:rPr>
                        </m:ctrlPr>
                      </m:radPr>
                      <m:deg/>
                      <m:e>
                        <m:f>
                          <m:fPr>
                            <m:ctrlPr>
                              <a:rPr lang="en-US" sz="2000" b="1" i="1">
                                <a:solidFill>
                                  <a:srgbClr val="000000"/>
                                </a:solidFill>
                                <a:effectLst/>
                                <a:latin typeface="Cambria Math" panose="02040503050406030204" pitchFamily="18" charset="0"/>
                                <a:cs typeface="Calibri" panose="020F0502020204030204" pitchFamily="34" charset="0"/>
                              </a:rPr>
                            </m:ctrlPr>
                          </m:fPr>
                          <m:num>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𝒄𝒐𝒔</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a:rPr lang="el-GR" sz="2000" b="1" i="1" smtClean="0">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𝜽</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𝒐</m:t>
                                </m:r>
                              </m:sub>
                            </m:sSub>
                          </m:num>
                          <m:den>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𝒄𝒐𝒔</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a:rPr lang="el-GR" sz="2000" b="1" i="1" smtClean="0">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𝜽</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𝟏</m:t>
                                </m:r>
                              </m:sub>
                            </m:sSub>
                          </m:den>
                        </m:f>
                      </m:e>
                    </m:rad>
                  </m:oMath>
                </a14:m>
                <a:r>
                  <a:rPr lang="el-GR" sz="1800" dirty="0">
                    <a:solidFill>
                      <a:srgbClr val="000000"/>
                    </a:solidFill>
                    <a:effectLst/>
                    <a:latin typeface="Calibri" panose="020F0502020204030204" pitchFamily="34" charset="0"/>
                    <a:ea typeface="Calibri" panose="020F0502020204030204" pitchFamily="34" charset="0"/>
                  </a:rPr>
                  <a:t> </a:t>
                </a:r>
                <a:endParaRPr lang="en-US" dirty="0"/>
              </a:p>
            </p:txBody>
          </p:sp>
        </mc:Choice>
        <mc:Fallback xmlns="">
          <p:sp>
            <p:nvSpPr>
              <p:cNvPr id="5" name="TextBox 4">
                <a:extLst>
                  <a:ext uri="{FF2B5EF4-FFF2-40B4-BE49-F238E27FC236}">
                    <a16:creationId xmlns:a16="http://schemas.microsoft.com/office/drawing/2014/main" id="{C20C7966-231A-4E6F-BC57-9C6A15F7D405}"/>
                  </a:ext>
                </a:extLst>
              </p:cNvPr>
              <p:cNvSpPr txBox="1">
                <a:spLocks noRot="1" noChangeAspect="1" noMove="1" noResize="1" noEditPoints="1" noAdjustHandles="1" noChangeArrowheads="1" noChangeShapeType="1" noTextEdit="1"/>
              </p:cNvSpPr>
              <p:nvPr/>
            </p:nvSpPr>
            <p:spPr>
              <a:xfrm>
                <a:off x="1061604" y="2194851"/>
                <a:ext cx="1875560" cy="718658"/>
              </a:xfrm>
              <a:prstGeom prst="rect">
                <a:avLst/>
              </a:prstGeom>
              <a:blipFill>
                <a:blip r:embed="rId2"/>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3DD6B8C-01AC-4F5C-A189-7999594ED636}"/>
              </a:ext>
            </a:extLst>
          </p:cNvPr>
          <p:cNvPicPr>
            <a:picLocks noChangeAspect="1"/>
          </p:cNvPicPr>
          <p:nvPr/>
        </p:nvPicPr>
        <p:blipFill>
          <a:blip r:embed="rId3"/>
          <a:stretch>
            <a:fillRect/>
          </a:stretch>
        </p:blipFill>
        <p:spPr>
          <a:xfrm>
            <a:off x="4589879" y="775019"/>
            <a:ext cx="6540517" cy="5663809"/>
          </a:xfrm>
          <a:prstGeom prst="rect">
            <a:avLst/>
          </a:prstGeom>
        </p:spPr>
      </p:pic>
    </p:spTree>
    <p:extLst>
      <p:ext uri="{BB962C8B-B14F-4D97-AF65-F5344CB8AC3E}">
        <p14:creationId xmlns:p14="http://schemas.microsoft.com/office/powerpoint/2010/main" val="3560356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7470EE5-C9F6-40D9-89CC-CCA8BD5F7936}"/>
              </a:ext>
            </a:extLst>
          </p:cNvPr>
          <p:cNvPicPr>
            <a:picLocks noChangeAspect="1"/>
          </p:cNvPicPr>
          <p:nvPr/>
        </p:nvPicPr>
        <p:blipFill>
          <a:blip r:embed="rId2"/>
          <a:stretch>
            <a:fillRect/>
          </a:stretch>
        </p:blipFill>
        <p:spPr>
          <a:xfrm>
            <a:off x="2228287" y="1140089"/>
            <a:ext cx="5995103" cy="4703475"/>
          </a:xfrm>
          <a:prstGeom prst="rect">
            <a:avLst/>
          </a:prstGeom>
        </p:spPr>
      </p:pic>
      <p:sp>
        <p:nvSpPr>
          <p:cNvPr id="4" name="Text Box 3">
            <a:extLst>
              <a:ext uri="{FF2B5EF4-FFF2-40B4-BE49-F238E27FC236}">
                <a16:creationId xmlns:a16="http://schemas.microsoft.com/office/drawing/2014/main" id="{65F7C1E7-14B0-41E6-BEA5-64D6A6551647}"/>
              </a:ext>
            </a:extLst>
          </p:cNvPr>
          <p:cNvSpPr txBox="1">
            <a:spLocks noChangeArrowheads="1"/>
          </p:cNvSpPr>
          <p:nvPr/>
        </p:nvSpPr>
        <p:spPr bwMode="auto">
          <a:xfrm>
            <a:off x="1052454" y="5843564"/>
            <a:ext cx="10087092" cy="889604"/>
          </a:xfrm>
          <a:prstGeom prst="rect">
            <a:avLst/>
          </a:prstGeom>
          <a:noFill/>
          <a:ln w="9525" cap="flat">
            <a:noFill/>
            <a:round/>
            <a:headEnd/>
            <a:tailEnd/>
          </a:ln>
          <a:effectLst/>
        </p:spPr>
        <p:txBody>
          <a:bodyPr wrap="square" lIns="90000" tIns="46800" rIns="90000" bIns="46800">
            <a:spAutoFit/>
          </a:bodyPr>
          <a:lstStyle/>
          <a:p>
            <a:pPr>
              <a:spcBef>
                <a:spcPts val="1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sz="2000" dirty="0">
                <a:latin typeface="Calibri" panose="020F0502020204030204" pitchFamily="34" charset="0"/>
                <a:cs typeface="Calibri" panose="020F0502020204030204" pitchFamily="34" charset="0"/>
              </a:rPr>
              <a:t>Ακρωτήρια (υποθαλάσσιο </a:t>
            </a:r>
            <a:r>
              <a:rPr lang="el-GR" sz="2000" dirty="0" err="1">
                <a:latin typeface="Calibri" panose="020F0502020204030204" pitchFamily="34" charset="0"/>
                <a:cs typeface="Calibri" panose="020F0502020204030204" pitchFamily="34" charset="0"/>
              </a:rPr>
              <a:t>ήβωμα</a:t>
            </a:r>
            <a:r>
              <a:rPr lang="el-GR"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sym typeface="Wingdings" panose="05000000000000000000" pitchFamily="2" charset="2"/>
              </a:rPr>
              <a:t> </a:t>
            </a:r>
            <a:r>
              <a:rPr lang="el-GR" sz="2000" dirty="0">
                <a:latin typeface="Calibri" panose="020F0502020204030204" pitchFamily="34" charset="0"/>
                <a:cs typeface="Calibri" panose="020F0502020204030204" pitchFamily="34" charset="0"/>
              </a:rPr>
              <a:t> Σύγκλιση κυμάτων (Συγκέντρωση κυματικής ενέργειας) </a:t>
            </a:r>
          </a:p>
          <a:p>
            <a:pPr>
              <a:spcBef>
                <a:spcPts val="1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l-GR" sz="2000" dirty="0">
                <a:latin typeface="Calibri" panose="020F0502020204030204" pitchFamily="34" charset="0"/>
                <a:cs typeface="Calibri" panose="020F0502020204030204" pitchFamily="34" charset="0"/>
              </a:rPr>
              <a:t>Κόλποι (Υποθαλάσσιο βύθισμα) </a:t>
            </a:r>
            <a:r>
              <a:rPr lang="el-GR" sz="2000" dirty="0">
                <a:latin typeface="Calibri" panose="020F0502020204030204" pitchFamily="34" charset="0"/>
                <a:cs typeface="Calibri" panose="020F0502020204030204" pitchFamily="34" charset="0"/>
                <a:sym typeface="Wingdings" panose="05000000000000000000" pitchFamily="2" charset="2"/>
              </a:rPr>
              <a:t></a:t>
            </a:r>
            <a:r>
              <a:rPr lang="el-GR" sz="2000" dirty="0">
                <a:latin typeface="Calibri" panose="020F0502020204030204" pitchFamily="34" charset="0"/>
                <a:cs typeface="Calibri" panose="020F0502020204030204" pitchFamily="34" charset="0"/>
              </a:rPr>
              <a:t> Απόκλιση κυμάτων (Διασπορά κυματικής ενέργειας)</a:t>
            </a:r>
          </a:p>
        </p:txBody>
      </p:sp>
      <p:sp>
        <p:nvSpPr>
          <p:cNvPr id="2" name="TextBox 1">
            <a:extLst>
              <a:ext uri="{FF2B5EF4-FFF2-40B4-BE49-F238E27FC236}">
                <a16:creationId xmlns:a16="http://schemas.microsoft.com/office/drawing/2014/main" id="{02E0FAF1-1FC0-493D-B0AA-6C5A37C2A4CA}"/>
              </a:ext>
            </a:extLst>
          </p:cNvPr>
          <p:cNvSpPr txBox="1"/>
          <p:nvPr/>
        </p:nvSpPr>
        <p:spPr>
          <a:xfrm>
            <a:off x="8340795" y="4487873"/>
            <a:ext cx="2681346" cy="1200329"/>
          </a:xfrm>
          <a:prstGeom prst="rect">
            <a:avLst/>
          </a:prstGeom>
          <a:noFill/>
        </p:spPr>
        <p:txBody>
          <a:bodyPr wrap="square" rtlCol="0">
            <a:spAutoFit/>
          </a:bodyPr>
          <a:lstStyle/>
          <a:p>
            <a:r>
              <a:rPr lang="el-GR" b="1" dirty="0"/>
              <a:t>Ακτίνες είναι οι θεωρητικές γραμμές κάθετες στις γραμμές κορυφής των κυμάτων </a:t>
            </a:r>
            <a:endParaRPr lang="en-US" b="1" dirty="0"/>
          </a:p>
        </p:txBody>
      </p:sp>
      <p:sp>
        <p:nvSpPr>
          <p:cNvPr id="5" name="TextBox 4">
            <a:extLst>
              <a:ext uri="{FF2B5EF4-FFF2-40B4-BE49-F238E27FC236}">
                <a16:creationId xmlns:a16="http://schemas.microsoft.com/office/drawing/2014/main" id="{1C86BEC4-BB58-429F-9466-D8B00CABEE50}"/>
              </a:ext>
            </a:extLst>
          </p:cNvPr>
          <p:cNvSpPr txBox="1"/>
          <p:nvPr/>
        </p:nvSpPr>
        <p:spPr>
          <a:xfrm>
            <a:off x="1808868" y="250485"/>
            <a:ext cx="9213273" cy="707886"/>
          </a:xfrm>
          <a:prstGeom prst="rect">
            <a:avLst/>
          </a:prstGeom>
          <a:noFill/>
        </p:spPr>
        <p:txBody>
          <a:bodyPr wrap="square" rtlCol="0">
            <a:spAutoFit/>
          </a:bodyPr>
          <a:lstStyle/>
          <a:p>
            <a:r>
              <a:rPr lang="el-GR" sz="2000" b="1" dirty="0"/>
              <a:t>Σύγκλιση – απόκλιση των κυμάτων </a:t>
            </a:r>
            <a:r>
              <a:rPr lang="el-GR" sz="2000" b="1" dirty="0" err="1"/>
              <a:t>λογω</a:t>
            </a:r>
            <a:r>
              <a:rPr lang="el-GR" sz="2000" b="1" dirty="0"/>
              <a:t> διάθλασης σε πυθμένα που παρουσιάζει βυθίσματα και ανυψώσεις</a:t>
            </a:r>
            <a:endParaRPr lang="en-US" sz="2000" b="1" dirty="0"/>
          </a:p>
        </p:txBody>
      </p:sp>
    </p:spTree>
    <p:extLst>
      <p:ext uri="{BB962C8B-B14F-4D97-AF65-F5344CB8AC3E}">
        <p14:creationId xmlns:p14="http://schemas.microsoft.com/office/powerpoint/2010/main" val="160809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27995F-DC78-4DB5-BEA8-468164C2708D}"/>
              </a:ext>
            </a:extLst>
          </p:cNvPr>
          <p:cNvPicPr>
            <a:picLocks noChangeAspect="1"/>
          </p:cNvPicPr>
          <p:nvPr/>
        </p:nvPicPr>
        <p:blipFill>
          <a:blip r:embed="rId2"/>
          <a:stretch>
            <a:fillRect/>
          </a:stretch>
        </p:blipFill>
        <p:spPr>
          <a:xfrm>
            <a:off x="2153308" y="1455342"/>
            <a:ext cx="7630668" cy="4464495"/>
          </a:xfrm>
          <a:prstGeom prst="rect">
            <a:avLst/>
          </a:prstGeom>
        </p:spPr>
      </p:pic>
      <p:sp>
        <p:nvSpPr>
          <p:cNvPr id="4" name="TextBox 3">
            <a:extLst>
              <a:ext uri="{FF2B5EF4-FFF2-40B4-BE49-F238E27FC236}">
                <a16:creationId xmlns:a16="http://schemas.microsoft.com/office/drawing/2014/main" id="{3B4D9462-663A-403C-9A21-3FD82EB1B69D}"/>
              </a:ext>
            </a:extLst>
          </p:cNvPr>
          <p:cNvSpPr txBox="1"/>
          <p:nvPr/>
        </p:nvSpPr>
        <p:spPr>
          <a:xfrm>
            <a:off x="1698775" y="374821"/>
            <a:ext cx="8539734" cy="830997"/>
          </a:xfrm>
          <a:prstGeom prst="rect">
            <a:avLst/>
          </a:prstGeom>
          <a:noFill/>
        </p:spPr>
        <p:txBody>
          <a:bodyPr wrap="square">
            <a:spAutoFit/>
          </a:bodyPr>
          <a:lstStyle/>
          <a:p>
            <a:pPr algn="just"/>
            <a:r>
              <a:rPr lang="el-GR" sz="2400" b="1" dirty="0">
                <a:solidFill>
                  <a:srgbClr val="415080"/>
                </a:solidFill>
                <a:latin typeface="Trebuchet MS" panose="020B0603020202020204" pitchFamily="34" charset="0"/>
              </a:rPr>
              <a:t>Βασικά χαρακτηριστικά των κυμάτων </a:t>
            </a:r>
            <a:r>
              <a:rPr lang="el-GR" sz="2400" dirty="0">
                <a:solidFill>
                  <a:srgbClr val="000000"/>
                </a:solidFill>
                <a:latin typeface="Calibri" panose="020F0502020204030204" pitchFamily="34" charset="0"/>
                <a:ea typeface="Calibri" panose="020F0502020204030204" pitchFamily="34" charset="0"/>
              </a:rPr>
              <a:t>και της τροχιακής κίνησης των σωματιδίων του νερού (κόκκινα βέλη).</a:t>
            </a:r>
            <a:endParaRPr lang="en-US" sz="2400" dirty="0"/>
          </a:p>
        </p:txBody>
      </p:sp>
    </p:spTree>
    <p:extLst>
      <p:ext uri="{BB962C8B-B14F-4D97-AF65-F5344CB8AC3E}">
        <p14:creationId xmlns:p14="http://schemas.microsoft.com/office/powerpoint/2010/main" val="2831266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6C61C61-0564-4B4A-AF4A-57BA1B940A9A}"/>
              </a:ext>
            </a:extLst>
          </p:cNvPr>
          <p:cNvPicPr>
            <a:picLocks noChangeAspect="1"/>
          </p:cNvPicPr>
          <p:nvPr/>
        </p:nvPicPr>
        <p:blipFill>
          <a:blip r:embed="rId2"/>
          <a:stretch>
            <a:fillRect/>
          </a:stretch>
        </p:blipFill>
        <p:spPr>
          <a:xfrm>
            <a:off x="3149968" y="1135648"/>
            <a:ext cx="6174448" cy="5168169"/>
          </a:xfrm>
          <a:prstGeom prst="rect">
            <a:avLst/>
          </a:prstGeom>
        </p:spPr>
      </p:pic>
      <p:sp>
        <p:nvSpPr>
          <p:cNvPr id="4" name="TextBox 3">
            <a:extLst>
              <a:ext uri="{FF2B5EF4-FFF2-40B4-BE49-F238E27FC236}">
                <a16:creationId xmlns:a16="http://schemas.microsoft.com/office/drawing/2014/main" id="{2D0A4C20-37E5-4D78-8961-C415AE42FAEB}"/>
              </a:ext>
            </a:extLst>
          </p:cNvPr>
          <p:cNvSpPr txBox="1"/>
          <p:nvPr/>
        </p:nvSpPr>
        <p:spPr>
          <a:xfrm>
            <a:off x="4383654" y="361466"/>
            <a:ext cx="5832648" cy="430887"/>
          </a:xfrm>
          <a:prstGeom prst="rect">
            <a:avLst/>
          </a:prstGeom>
          <a:noFill/>
        </p:spPr>
        <p:txBody>
          <a:bodyPr wrap="square">
            <a:spAutoFit/>
          </a:bodyPr>
          <a:lstStyle/>
          <a:p>
            <a:r>
              <a:rPr lang="el-GR" sz="2200" b="1" dirty="0">
                <a:latin typeface="Trebuchet MS" panose="020B0603020202020204" pitchFamily="34" charset="0"/>
              </a:rPr>
              <a:t>ΠΕΡΙΘΛΑΣΗ ΚΥΜΑΤΩΝ </a:t>
            </a:r>
            <a:endParaRPr lang="en-US" sz="2200" b="1" dirty="0"/>
          </a:p>
        </p:txBody>
      </p:sp>
    </p:spTree>
    <p:extLst>
      <p:ext uri="{BB962C8B-B14F-4D97-AF65-F5344CB8AC3E}">
        <p14:creationId xmlns:p14="http://schemas.microsoft.com/office/powerpoint/2010/main" val="3539573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230AAF-37FB-4857-97DC-F2B25576E256}"/>
              </a:ext>
            </a:extLst>
          </p:cNvPr>
          <p:cNvSpPr txBox="1"/>
          <p:nvPr/>
        </p:nvSpPr>
        <p:spPr>
          <a:xfrm>
            <a:off x="7767205" y="4683561"/>
            <a:ext cx="1771649" cy="707886"/>
          </a:xfrm>
          <a:prstGeom prst="rect">
            <a:avLst/>
          </a:prstGeom>
          <a:noFill/>
        </p:spPr>
        <p:txBody>
          <a:bodyPr wrap="square">
            <a:spAutoFit/>
          </a:bodyPr>
          <a:lstStyle/>
          <a:p>
            <a:r>
              <a:rPr lang="el-GR" sz="2000" b="1" dirty="0">
                <a:solidFill>
                  <a:srgbClr val="000000"/>
                </a:solidFill>
                <a:effectLst/>
                <a:latin typeface="Calibri" panose="020F0502020204030204" pitchFamily="34" charset="0"/>
                <a:ea typeface="Calibri" panose="020F0502020204030204" pitchFamily="34" charset="0"/>
              </a:rPr>
              <a:t>K</a:t>
            </a:r>
            <a:r>
              <a:rPr lang="el-GR" sz="2000" b="1" baseline="-25000" dirty="0">
                <a:solidFill>
                  <a:srgbClr val="000000"/>
                </a:solidFill>
                <a:effectLst/>
                <a:latin typeface="Calibri" panose="020F0502020204030204" pitchFamily="34" charset="0"/>
                <a:ea typeface="Calibri" panose="020F0502020204030204" pitchFamily="34" charset="0"/>
              </a:rPr>
              <a:t>D</a:t>
            </a:r>
            <a:r>
              <a:rPr lang="el-GR" sz="2000" b="1" dirty="0">
                <a:solidFill>
                  <a:srgbClr val="000000"/>
                </a:solidFill>
                <a:effectLst/>
                <a:latin typeface="Calibri" panose="020F0502020204030204" pitchFamily="34" charset="0"/>
                <a:ea typeface="Calibri" panose="020F0502020204030204" pitchFamily="34" charset="0"/>
              </a:rPr>
              <a:t>=∫ (θ, β, r/L)	</a:t>
            </a:r>
            <a:endParaRPr lang="en-US" sz="2000" b="1"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524955-35F0-4507-A57C-6E18A1D0E1D6}"/>
                  </a:ext>
                </a:extLst>
              </p:cNvPr>
              <p:cNvSpPr txBox="1"/>
              <p:nvPr/>
            </p:nvSpPr>
            <p:spPr>
              <a:xfrm>
                <a:off x="7330787" y="1877710"/>
                <a:ext cx="3621231" cy="1688154"/>
              </a:xfrm>
              <a:prstGeom prst="rect">
                <a:avLst/>
              </a:prstGeom>
              <a:noFill/>
            </p:spPr>
            <p:txBody>
              <a:bodyPr wrap="square">
                <a:spAutoFit/>
              </a:bodyPr>
              <a:lstStyle/>
              <a:p>
                <a:pPr indent="457200"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Το ύψος του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περιθλώμενου</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κυματισμού (Η</a:t>
                </a:r>
                <a:r>
                  <a:rPr lang="en-US" sz="18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σε σχέση με το αρχικό ύψος (Η), δίνεται από τη σχέση: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14:m>
                  <m:oMath xmlns:m="http://schemas.openxmlformats.org/officeDocument/2006/math">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𝜢</m:t>
                        </m:r>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𝑫</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𝑲</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𝑫</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𝑯</m:t>
                    </m:r>
                  </m:oMath>
                </a14:m>
                <a:r>
                  <a:rPr lang="el-GR" sz="2000" b="1" dirty="0">
                    <a:solidFill>
                      <a:srgbClr val="000000"/>
                    </a:solidFill>
                    <a:effectLst/>
                    <a:latin typeface="Calibri" panose="020F0502020204030204" pitchFamily="34" charset="0"/>
                    <a:ea typeface="Calibri" panose="020F0502020204030204" pitchFamily="34" charset="0"/>
                  </a:rPr>
                  <a:t> </a:t>
                </a:r>
                <a:endParaRPr lang="en-US" sz="2000" b="1" dirty="0"/>
              </a:p>
            </p:txBody>
          </p:sp>
        </mc:Choice>
        <mc:Fallback xmlns="">
          <p:sp>
            <p:nvSpPr>
              <p:cNvPr id="8" name="TextBox 7">
                <a:extLst>
                  <a:ext uri="{FF2B5EF4-FFF2-40B4-BE49-F238E27FC236}">
                    <a16:creationId xmlns:a16="http://schemas.microsoft.com/office/drawing/2014/main" id="{80524955-35F0-4507-A57C-6E18A1D0E1D6}"/>
                  </a:ext>
                </a:extLst>
              </p:cNvPr>
              <p:cNvSpPr txBox="1">
                <a:spLocks noRot="1" noChangeAspect="1" noMove="1" noResize="1" noEditPoints="1" noAdjustHandles="1" noChangeArrowheads="1" noChangeShapeType="1" noTextEdit="1"/>
              </p:cNvSpPr>
              <p:nvPr/>
            </p:nvSpPr>
            <p:spPr>
              <a:xfrm>
                <a:off x="7330787" y="1877710"/>
                <a:ext cx="3621231" cy="1688154"/>
              </a:xfrm>
              <a:prstGeom prst="rect">
                <a:avLst/>
              </a:prstGeom>
              <a:blipFill>
                <a:blip r:embed="rId3"/>
                <a:stretch>
                  <a:fillRect l="-1515" t="-1444" r="-134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D02BBBB-80A0-4B6F-8F95-8FF373E60BD1}"/>
              </a:ext>
            </a:extLst>
          </p:cNvPr>
          <p:cNvSpPr txBox="1"/>
          <p:nvPr/>
        </p:nvSpPr>
        <p:spPr>
          <a:xfrm>
            <a:off x="7767204" y="4156364"/>
            <a:ext cx="3184813" cy="369332"/>
          </a:xfrm>
          <a:prstGeom prst="rect">
            <a:avLst/>
          </a:prstGeom>
          <a:noFill/>
        </p:spPr>
        <p:txBody>
          <a:bodyPr wrap="square" rtlCol="0">
            <a:spAutoFit/>
          </a:bodyPr>
          <a:lstStyle/>
          <a:p>
            <a:r>
              <a:rPr lang="el-GR" b="1" dirty="0"/>
              <a:t>Συντελεστής περίθλασης</a:t>
            </a:r>
            <a:endParaRPr lang="en-US" b="1" dirty="0"/>
          </a:p>
        </p:txBody>
      </p:sp>
      <p:sp>
        <p:nvSpPr>
          <p:cNvPr id="7" name="TextBox 6">
            <a:extLst>
              <a:ext uri="{FF2B5EF4-FFF2-40B4-BE49-F238E27FC236}">
                <a16:creationId xmlns:a16="http://schemas.microsoft.com/office/drawing/2014/main" id="{644129A9-9F66-4FDA-931A-65CEB469EA2A}"/>
              </a:ext>
            </a:extLst>
          </p:cNvPr>
          <p:cNvSpPr txBox="1"/>
          <p:nvPr/>
        </p:nvSpPr>
        <p:spPr>
          <a:xfrm>
            <a:off x="1671203" y="422948"/>
            <a:ext cx="8442615" cy="430887"/>
          </a:xfrm>
          <a:prstGeom prst="rect">
            <a:avLst/>
          </a:prstGeom>
          <a:noFill/>
        </p:spPr>
        <p:txBody>
          <a:bodyPr wrap="square">
            <a:spAutoFit/>
          </a:bodyPr>
          <a:lstStyle/>
          <a:p>
            <a:r>
              <a:rPr lang="el-GR" sz="2200" b="1" i="1" dirty="0">
                <a:solidFill>
                  <a:srgbClr val="002060"/>
                </a:solidFill>
                <a:effectLst/>
                <a:latin typeface="Calibri" panose="020F0502020204030204" pitchFamily="34" charset="0"/>
                <a:ea typeface="Calibri" panose="020F0502020204030204" pitchFamily="34" charset="0"/>
              </a:rPr>
              <a:t>Περίθλαση των κυμάτων στην περίπτωση ενός </a:t>
            </a:r>
            <a:r>
              <a:rPr lang="el-GR" sz="2200" b="1" i="1" dirty="0" err="1">
                <a:solidFill>
                  <a:srgbClr val="002060"/>
                </a:solidFill>
                <a:effectLst/>
                <a:latin typeface="Calibri" panose="020F0502020204030204" pitchFamily="34" charset="0"/>
                <a:ea typeface="Calibri" panose="020F0502020204030204" pitchFamily="34" charset="0"/>
              </a:rPr>
              <a:t>ημιαπείρου</a:t>
            </a:r>
            <a:r>
              <a:rPr lang="el-GR" sz="2200" b="1" i="1" dirty="0">
                <a:solidFill>
                  <a:srgbClr val="002060"/>
                </a:solidFill>
                <a:effectLst/>
                <a:latin typeface="Calibri" panose="020F0502020204030204" pitchFamily="34" charset="0"/>
                <a:ea typeface="Calibri" panose="020F0502020204030204" pitchFamily="34" charset="0"/>
              </a:rPr>
              <a:t> εμποδίου </a:t>
            </a:r>
            <a:endParaRPr lang="en-US" sz="2200" b="1" dirty="0">
              <a:solidFill>
                <a:srgbClr val="002060"/>
              </a:solidFill>
            </a:endParaRPr>
          </a:p>
        </p:txBody>
      </p:sp>
      <p:pic>
        <p:nvPicPr>
          <p:cNvPr id="3" name="Picture 2">
            <a:extLst>
              <a:ext uri="{FF2B5EF4-FFF2-40B4-BE49-F238E27FC236}">
                <a16:creationId xmlns:a16="http://schemas.microsoft.com/office/drawing/2014/main" id="{A3A5C823-15E2-2C97-D8C4-1F57F91D2718}"/>
              </a:ext>
            </a:extLst>
          </p:cNvPr>
          <p:cNvPicPr>
            <a:picLocks noChangeAspect="1"/>
          </p:cNvPicPr>
          <p:nvPr/>
        </p:nvPicPr>
        <p:blipFill>
          <a:blip r:embed="rId4"/>
          <a:stretch>
            <a:fillRect/>
          </a:stretch>
        </p:blipFill>
        <p:spPr>
          <a:xfrm>
            <a:off x="787939" y="1418456"/>
            <a:ext cx="5907329" cy="4944462"/>
          </a:xfrm>
          <a:prstGeom prst="rect">
            <a:avLst/>
          </a:prstGeom>
        </p:spPr>
      </p:pic>
    </p:spTree>
    <p:extLst>
      <p:ext uri="{BB962C8B-B14F-4D97-AF65-F5344CB8AC3E}">
        <p14:creationId xmlns:p14="http://schemas.microsoft.com/office/powerpoint/2010/main" val="2144326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488509-DC4A-4FA2-9F4E-5A394EDDC6E8}"/>
              </a:ext>
            </a:extLst>
          </p:cNvPr>
          <p:cNvPicPr/>
          <p:nvPr/>
        </p:nvPicPr>
        <p:blipFill>
          <a:blip r:embed="rId2"/>
          <a:stretch>
            <a:fillRect/>
          </a:stretch>
        </p:blipFill>
        <p:spPr>
          <a:xfrm>
            <a:off x="5340928" y="102711"/>
            <a:ext cx="4987636" cy="6652578"/>
          </a:xfrm>
          <a:prstGeom prst="rect">
            <a:avLst/>
          </a:prstGeom>
        </p:spPr>
      </p:pic>
      <p:sp>
        <p:nvSpPr>
          <p:cNvPr id="5" name="TextBox 4">
            <a:extLst>
              <a:ext uri="{FF2B5EF4-FFF2-40B4-BE49-F238E27FC236}">
                <a16:creationId xmlns:a16="http://schemas.microsoft.com/office/drawing/2014/main" id="{A540977E-F6F4-44B0-8514-306AC9736A7A}"/>
              </a:ext>
            </a:extLst>
          </p:cNvPr>
          <p:cNvSpPr txBox="1"/>
          <p:nvPr/>
        </p:nvSpPr>
        <p:spPr>
          <a:xfrm>
            <a:off x="1163782" y="937552"/>
            <a:ext cx="3013363" cy="707886"/>
          </a:xfrm>
          <a:prstGeom prst="rect">
            <a:avLst/>
          </a:prstGeom>
          <a:solidFill>
            <a:schemeClr val="accent1">
              <a:lumMod val="40000"/>
              <a:lumOff val="60000"/>
            </a:schemeClr>
          </a:solidFill>
        </p:spPr>
        <p:txBody>
          <a:bodyPr wrap="square">
            <a:spAutoFit/>
          </a:bodyPr>
          <a:lstStyle/>
          <a:p>
            <a:r>
              <a:rPr lang="el-GR" sz="2000" b="1" i="1" dirty="0">
                <a:solidFill>
                  <a:srgbClr val="000000"/>
                </a:solidFill>
                <a:effectLst/>
                <a:latin typeface="Calibri" panose="020F0502020204030204" pitchFamily="34" charset="0"/>
                <a:ea typeface="Calibri" panose="020F0502020204030204" pitchFamily="34" charset="0"/>
              </a:rPr>
              <a:t>Πίνακας τιμών (</a:t>
            </a:r>
            <a:r>
              <a:rPr lang="el-GR" sz="2000" b="1" dirty="0">
                <a:solidFill>
                  <a:srgbClr val="000000"/>
                </a:solidFill>
                <a:effectLst/>
                <a:latin typeface="Calibri" panose="020F0502020204030204" pitchFamily="34" charset="0"/>
                <a:ea typeface="Calibri" panose="020F0502020204030204" pitchFamily="34" charset="0"/>
              </a:rPr>
              <a:t>θ, β</a:t>
            </a:r>
            <a:r>
              <a:rPr lang="en-US" sz="2000" b="1" dirty="0">
                <a:solidFill>
                  <a:srgbClr val="000000"/>
                </a:solidFill>
                <a:effectLst/>
                <a:latin typeface="Calibri" panose="020F0502020204030204" pitchFamily="34" charset="0"/>
                <a:ea typeface="Calibri" panose="020F0502020204030204" pitchFamily="34" charset="0"/>
              </a:rPr>
              <a:t>) </a:t>
            </a:r>
            <a:endParaRPr lang="en-US" sz="2000" b="1" dirty="0"/>
          </a:p>
          <a:p>
            <a:r>
              <a:rPr lang="el-GR" sz="2000" b="1" i="1" dirty="0">
                <a:solidFill>
                  <a:srgbClr val="000000"/>
                </a:solidFill>
                <a:effectLst/>
                <a:latin typeface="Calibri" panose="020F0502020204030204" pitchFamily="34" charset="0"/>
                <a:ea typeface="Calibri" panose="020F0502020204030204" pitchFamily="34" charset="0"/>
              </a:rPr>
              <a:t>του </a:t>
            </a:r>
            <a:r>
              <a:rPr lang="el-GR" sz="2000" b="1" i="1" dirty="0" err="1">
                <a:solidFill>
                  <a:srgbClr val="000000"/>
                </a:solidFill>
                <a:effectLst/>
                <a:latin typeface="Calibri" panose="020F0502020204030204" pitchFamily="34" charset="0"/>
                <a:ea typeface="Calibri" panose="020F0502020204030204" pitchFamily="34" charset="0"/>
              </a:rPr>
              <a:t>Wiegel</a:t>
            </a:r>
            <a:r>
              <a:rPr lang="el-GR" sz="2000" b="1" i="1" dirty="0">
                <a:solidFill>
                  <a:srgbClr val="000000"/>
                </a:solidFill>
                <a:effectLst/>
                <a:latin typeface="Calibri" panose="020F0502020204030204" pitchFamily="34" charset="0"/>
                <a:ea typeface="Calibri" panose="020F0502020204030204" pitchFamily="34" charset="0"/>
              </a:rPr>
              <a:t> (</a:t>
            </a:r>
            <a:r>
              <a:rPr lang="en-US" sz="2000" b="1" i="1" dirty="0">
                <a:solidFill>
                  <a:srgbClr val="000000"/>
                </a:solidFill>
                <a:effectLst/>
                <a:latin typeface="Calibri" panose="020F0502020204030204" pitchFamily="34" charset="0"/>
                <a:ea typeface="Calibri" panose="020F0502020204030204" pitchFamily="34" charset="0"/>
              </a:rPr>
              <a:t>CERC</a:t>
            </a:r>
            <a:r>
              <a:rPr lang="el-GR" sz="2000" b="1" i="1" dirty="0">
                <a:solidFill>
                  <a:srgbClr val="000000"/>
                </a:solidFill>
                <a:effectLst/>
                <a:latin typeface="Calibri" panose="020F0502020204030204" pitchFamily="34" charset="0"/>
                <a:ea typeface="Calibri" panose="020F0502020204030204" pitchFamily="34" charset="0"/>
              </a:rPr>
              <a:t> 1984) </a:t>
            </a:r>
            <a:endParaRPr lang="en-US" sz="2000" b="1" dirty="0"/>
          </a:p>
        </p:txBody>
      </p:sp>
    </p:spTree>
    <p:extLst>
      <p:ext uri="{BB962C8B-B14F-4D97-AF65-F5344CB8AC3E}">
        <p14:creationId xmlns:p14="http://schemas.microsoft.com/office/powerpoint/2010/main" val="3708903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601C18-A5DE-4DE1-B61D-B8ADEA377C91}"/>
              </a:ext>
            </a:extLst>
          </p:cNvPr>
          <p:cNvSpPr txBox="1"/>
          <p:nvPr/>
        </p:nvSpPr>
        <p:spPr>
          <a:xfrm>
            <a:off x="4657936" y="271935"/>
            <a:ext cx="2876128" cy="461665"/>
          </a:xfrm>
          <a:prstGeom prst="rect">
            <a:avLst/>
          </a:prstGeom>
          <a:noFill/>
        </p:spPr>
        <p:txBody>
          <a:bodyPr wrap="square">
            <a:spAutoFit/>
          </a:bodyPr>
          <a:lstStyle/>
          <a:p>
            <a:r>
              <a:rPr lang="en-US" sz="2400" b="1" i="1" dirty="0">
                <a:solidFill>
                  <a:srgbClr val="415080"/>
                </a:solidFill>
                <a:latin typeface="Trebuchet MS" panose="020B0603020202020204" pitchFamily="34" charset="0"/>
              </a:rPr>
              <a:t>K</a:t>
            </a:r>
            <a:r>
              <a:rPr lang="el-GR" sz="2400" b="1" i="1" dirty="0" err="1">
                <a:solidFill>
                  <a:srgbClr val="415080"/>
                </a:solidFill>
                <a:latin typeface="Trebuchet MS" panose="020B0603020202020204" pitchFamily="34" charset="0"/>
              </a:rPr>
              <a:t>ύματα</a:t>
            </a:r>
            <a:r>
              <a:rPr lang="en-US" sz="2400" b="1" i="1" dirty="0">
                <a:solidFill>
                  <a:srgbClr val="415080"/>
                </a:solidFill>
                <a:latin typeface="Trebuchet MS" panose="020B0603020202020204" pitchFamily="34" charset="0"/>
              </a:rPr>
              <a:t> </a:t>
            </a:r>
            <a:r>
              <a:rPr lang="el-GR" sz="2400" b="1" i="1" dirty="0">
                <a:solidFill>
                  <a:srgbClr val="415080"/>
                </a:solidFill>
                <a:latin typeface="Trebuchet MS" panose="020B0603020202020204" pitchFamily="34" charset="0"/>
              </a:rPr>
              <a:t>Θραύσης</a:t>
            </a:r>
            <a:endParaRPr lang="en-US" sz="2400" b="1" i="1" dirty="0"/>
          </a:p>
        </p:txBody>
      </p:sp>
      <p:pic>
        <p:nvPicPr>
          <p:cNvPr id="4" name="Εικόνα 3">
            <a:extLst>
              <a:ext uri="{FF2B5EF4-FFF2-40B4-BE49-F238E27FC236}">
                <a16:creationId xmlns:a16="http://schemas.microsoft.com/office/drawing/2014/main" id="{4D5AE7A1-CFC5-49D0-AE92-4E7A67A42BA5}"/>
              </a:ext>
            </a:extLst>
          </p:cNvPr>
          <p:cNvPicPr>
            <a:picLocks noChangeAspect="1"/>
          </p:cNvPicPr>
          <p:nvPr/>
        </p:nvPicPr>
        <p:blipFill>
          <a:blip r:embed="rId2"/>
          <a:stretch>
            <a:fillRect/>
          </a:stretch>
        </p:blipFill>
        <p:spPr>
          <a:xfrm>
            <a:off x="7205797" y="3756512"/>
            <a:ext cx="4238058" cy="3101488"/>
          </a:xfrm>
          <a:prstGeom prst="rect">
            <a:avLst/>
          </a:prstGeom>
        </p:spPr>
      </p:pic>
      <p:pic>
        <p:nvPicPr>
          <p:cNvPr id="3" name="Picture 2">
            <a:extLst>
              <a:ext uri="{FF2B5EF4-FFF2-40B4-BE49-F238E27FC236}">
                <a16:creationId xmlns:a16="http://schemas.microsoft.com/office/drawing/2014/main" id="{348F6D5A-73C0-4D63-91B9-490DC9697A75}"/>
              </a:ext>
            </a:extLst>
          </p:cNvPr>
          <p:cNvPicPr>
            <a:picLocks noChangeAspect="1"/>
          </p:cNvPicPr>
          <p:nvPr/>
        </p:nvPicPr>
        <p:blipFill>
          <a:blip r:embed="rId3"/>
          <a:stretch>
            <a:fillRect/>
          </a:stretch>
        </p:blipFill>
        <p:spPr>
          <a:xfrm>
            <a:off x="656887" y="925361"/>
            <a:ext cx="5832648" cy="443991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59949A-D16F-4445-B19E-8711F56B96F5}"/>
                  </a:ext>
                </a:extLst>
              </p:cNvPr>
              <p:cNvSpPr txBox="1"/>
              <p:nvPr/>
            </p:nvSpPr>
            <p:spPr>
              <a:xfrm>
                <a:off x="0" y="5748798"/>
                <a:ext cx="6099462" cy="7204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836967"/>
                              </a:solidFill>
                              <a:latin typeface="Cambria Math" panose="02040503050406030204" pitchFamily="18" charset="0"/>
                            </a:rPr>
                          </m:ctrlPr>
                        </m:sSubPr>
                        <m:e>
                          <m:r>
                            <a:rPr lang="en-US" sz="2000" b="1" i="1">
                              <a:latin typeface="Cambria Math" panose="02040503050406030204" pitchFamily="18" charset="0"/>
                            </a:rPr>
                            <m:t>𝜸</m:t>
                          </m:r>
                        </m:e>
                        <m:sub>
                          <m:r>
                            <a:rPr lang="en-US" sz="2000" b="1" i="0">
                              <a:latin typeface="Cambria Math" panose="02040503050406030204" pitchFamily="18" charset="0"/>
                            </a:rPr>
                            <m:t>𝐛</m:t>
                          </m:r>
                        </m:sub>
                      </m:sSub>
                      <m:r>
                        <a:rPr lang="en-US" sz="2000" b="1" i="0">
                          <a:latin typeface="Cambria Math" panose="02040503050406030204" pitchFamily="18" charset="0"/>
                        </a:rPr>
                        <m:t>= </m:t>
                      </m:r>
                      <m:f>
                        <m:fPr>
                          <m:ctrlPr>
                            <a:rPr lang="en-US" sz="2000" b="1" i="1">
                              <a:solidFill>
                                <a:srgbClr val="836967"/>
                              </a:solidFill>
                              <a:latin typeface="Cambria Math" panose="02040503050406030204" pitchFamily="18" charset="0"/>
                            </a:rPr>
                          </m:ctrlPr>
                        </m:fPr>
                        <m:num>
                          <m:sSub>
                            <m:sSubPr>
                              <m:ctrlPr>
                                <a:rPr lang="en-US" sz="2000" b="1" i="1">
                                  <a:solidFill>
                                    <a:srgbClr val="836967"/>
                                  </a:solidFill>
                                  <a:latin typeface="Cambria Math" panose="02040503050406030204" pitchFamily="18" charset="0"/>
                                </a:rPr>
                              </m:ctrlPr>
                            </m:sSubPr>
                            <m:e>
                              <m:r>
                                <a:rPr lang="en-US" sz="2000" b="1" i="0">
                                  <a:latin typeface="Cambria Math" panose="02040503050406030204" pitchFamily="18" charset="0"/>
                                </a:rPr>
                                <m:t>𝚮</m:t>
                              </m:r>
                            </m:e>
                            <m:sub>
                              <m:r>
                                <a:rPr lang="en-US" sz="2000" b="1" i="0">
                                  <a:latin typeface="Cambria Math" panose="02040503050406030204" pitchFamily="18" charset="0"/>
                                </a:rPr>
                                <m:t>𝐛</m:t>
                              </m:r>
                            </m:sub>
                          </m:sSub>
                        </m:num>
                        <m:den>
                          <m:sSub>
                            <m:sSubPr>
                              <m:ctrlPr>
                                <a:rPr lang="en-US" sz="2000" b="1" i="1">
                                  <a:solidFill>
                                    <a:srgbClr val="836967"/>
                                  </a:solidFill>
                                  <a:latin typeface="Cambria Math" panose="02040503050406030204" pitchFamily="18" charset="0"/>
                                </a:rPr>
                              </m:ctrlPr>
                            </m:sSubPr>
                            <m:e>
                              <m:r>
                                <a:rPr lang="en-US" sz="2000" b="1" i="0">
                                  <a:latin typeface="Cambria Math" panose="02040503050406030204" pitchFamily="18" charset="0"/>
                                </a:rPr>
                                <m:t>𝐝</m:t>
                              </m:r>
                            </m:e>
                            <m:sub>
                              <m:r>
                                <a:rPr lang="en-US" sz="2000" b="1" i="0">
                                  <a:latin typeface="Cambria Math" panose="02040503050406030204" pitchFamily="18" charset="0"/>
                                </a:rPr>
                                <m:t>𝐛</m:t>
                              </m:r>
                            </m:sub>
                          </m:sSub>
                        </m:den>
                      </m:f>
                      <m:r>
                        <a:rPr lang="en-US" sz="2000" b="1" i="0">
                          <a:latin typeface="Cambria Math" panose="02040503050406030204" pitchFamily="18" charset="0"/>
                        </a:rPr>
                        <m:t> ≅</m:t>
                      </m:r>
                      <m:r>
                        <a:rPr lang="en-US" sz="2000" b="1" i="0">
                          <a:latin typeface="Cambria Math" panose="02040503050406030204" pitchFamily="18" charset="0"/>
                        </a:rPr>
                        <m:t>𝟎</m:t>
                      </m:r>
                      <m:r>
                        <a:rPr lang="en-US" sz="2000" b="1" i="0">
                          <a:latin typeface="Cambria Math" panose="02040503050406030204" pitchFamily="18" charset="0"/>
                        </a:rPr>
                        <m:t>,</m:t>
                      </m:r>
                      <m:r>
                        <a:rPr lang="en-US" sz="2000" b="1" i="0">
                          <a:latin typeface="Cambria Math" panose="02040503050406030204" pitchFamily="18" charset="0"/>
                        </a:rPr>
                        <m:t>𝟕𝟖</m:t>
                      </m:r>
                    </m:oMath>
                  </m:oMathPara>
                </a14:m>
                <a:endParaRPr lang="en-US" sz="2000" b="1" dirty="0"/>
              </a:p>
            </p:txBody>
          </p:sp>
        </mc:Choice>
        <mc:Fallback xmlns="">
          <p:sp>
            <p:nvSpPr>
              <p:cNvPr id="6" name="TextBox 5">
                <a:extLst>
                  <a:ext uri="{FF2B5EF4-FFF2-40B4-BE49-F238E27FC236}">
                    <a16:creationId xmlns:a16="http://schemas.microsoft.com/office/drawing/2014/main" id="{3459949A-D16F-4445-B19E-8711F56B96F5}"/>
                  </a:ext>
                </a:extLst>
              </p:cNvPr>
              <p:cNvSpPr txBox="1">
                <a:spLocks noRot="1" noChangeAspect="1" noMove="1" noResize="1" noEditPoints="1" noAdjustHandles="1" noChangeArrowheads="1" noChangeShapeType="1" noTextEdit="1"/>
              </p:cNvSpPr>
              <p:nvPr/>
            </p:nvSpPr>
            <p:spPr>
              <a:xfrm>
                <a:off x="0" y="5748798"/>
                <a:ext cx="6099462" cy="72045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1007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CDE16C-F12B-42E1-9E68-9181DEF57433}"/>
                  </a:ext>
                </a:extLst>
              </p:cNvPr>
              <p:cNvSpPr txBox="1"/>
              <p:nvPr/>
            </p:nvSpPr>
            <p:spPr>
              <a:xfrm>
                <a:off x="1018309" y="969658"/>
                <a:ext cx="8151667" cy="1525610"/>
              </a:xfrm>
              <a:prstGeom prst="rect">
                <a:avLst/>
              </a:prstGeom>
              <a:noFill/>
            </p:spPr>
            <p:txBody>
              <a:bodyPr wrap="square">
                <a:spAutoFit/>
              </a:bodyPr>
              <a:lstStyle/>
              <a:p>
                <a:pPr algn="just">
                  <a:lnSpc>
                    <a:spcPct val="107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Madsen (1976):			</a:t>
                </a:r>
                <a14:m>
                  <m:oMath xmlns:m="http://schemas.openxmlformats.org/officeDocument/2006/math">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γ</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72</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d>
                      <m:d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dPr>
                      <m:e>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6</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4</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m:t>
                        </m:r>
                      </m:e>
                    </m:d>
                  </m:oMath>
                </a14:m>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3970">
                  <a:lnSpc>
                    <a:spcPct val="107000"/>
                  </a:lnSpc>
                  <a:spcAft>
                    <a:spcPts val="800"/>
                  </a:spcAft>
                </a:pP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Sunamura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(1981):			</a:t>
                </a:r>
                <a14:m>
                  <m:oMath xmlns:m="http://schemas.openxmlformats.org/officeDocument/2006/math">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γ</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Sup>
                      <m:sSub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SupPr>
                      <m:e>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ξ</m:t>
                        </m:r>
                      </m:e>
                      <m:sub>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ο</m:t>
                        </m:r>
                      </m:sub>
                      <m:sup>
                        <m:f>
                          <m:fPr>
                            <m:type m:val="lin"/>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num>
                          <m:den>
                            <m: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6</m:t>
                            </m:r>
                          </m:den>
                        </m:f>
                      </m:sup>
                    </m:sSubSup>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για</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02</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&lt;</m:t>
                    </m:r>
                    <m:r>
                      <m:rPr>
                        <m:sty m:val="p"/>
                      </m:rPr>
                      <a:rPr lang="en-US" sz="18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&lt;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3</m:t>
                    </m:r>
                  </m:oMath>
                </a14:m>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CCDE16C-F12B-42E1-9E68-9181DEF57433}"/>
                  </a:ext>
                </a:extLst>
              </p:cNvPr>
              <p:cNvSpPr txBox="1">
                <a:spLocks noRot="1" noChangeAspect="1" noMove="1" noResize="1" noEditPoints="1" noAdjustHandles="1" noChangeArrowheads="1" noChangeShapeType="1" noTextEdit="1"/>
              </p:cNvSpPr>
              <p:nvPr/>
            </p:nvSpPr>
            <p:spPr>
              <a:xfrm>
                <a:off x="1018309" y="969658"/>
                <a:ext cx="8151667" cy="1525610"/>
              </a:xfrm>
              <a:prstGeom prst="rect">
                <a:avLst/>
              </a:prstGeom>
              <a:blipFill>
                <a:blip r:embed="rId2"/>
                <a:stretch>
                  <a:fillRect l="-598" t="-1600"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712A8C1-E3A8-43FD-A948-759674AF877C}"/>
                  </a:ext>
                </a:extLst>
              </p:cNvPr>
              <p:cNvSpPr txBox="1"/>
              <p:nvPr/>
            </p:nvSpPr>
            <p:spPr>
              <a:xfrm>
                <a:off x="755072" y="3485017"/>
                <a:ext cx="10681855" cy="3102837"/>
              </a:xfrm>
              <a:prstGeom prst="rect">
                <a:avLst/>
              </a:prstGeom>
              <a:noFill/>
            </p:spPr>
            <p:txBody>
              <a:bodyPr wrap="square">
                <a:spAutoFit/>
              </a:bodyPr>
              <a:lstStyle/>
              <a:p>
                <a:pPr algn="just">
                  <a:lnSpc>
                    <a:spcPct val="107000"/>
                  </a:lnSpc>
                  <a:spcAft>
                    <a:spcPts val="800"/>
                  </a:spcAft>
                </a:pP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Komar</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&amp;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Gaughan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(1972):	</a:t>
                </a:r>
                <a14:m>
                  <m:oMath xmlns:m="http://schemas.openxmlformats.org/officeDocument/2006/math">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H</m:t>
                        </m:r>
                      </m:e>
                      <m:sub>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b</m:t>
                        </m:r>
                      </m:sub>
                    </m:sSub>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p>
                      <m:s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Η</m:t>
                        </m:r>
                      </m:e>
                      <m:sup>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up>
                    </m:sSup>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563</m:t>
                        </m:r>
                      </m:num>
                      <m:den>
                        <m:sSup>
                          <m:s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d>
                              <m:d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dPr>
                              <m:e>
                                <m:f>
                                  <m:f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H</m:t>
                                        </m:r>
                                      </m:e>
                                      <m:sub>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o</m:t>
                                        </m:r>
                                      </m:sub>
                                    </m:sSub>
                                  </m:num>
                                  <m:den>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L</m:t>
                                        </m:r>
                                      </m:e>
                                      <m:sub>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o</m:t>
                                        </m:r>
                                      </m:sub>
                                    </m:sSub>
                                  </m:den>
                                </m:f>
                              </m:e>
                            </m:d>
                          </m:e>
                          <m:sup>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sup>
                        </m:sSup>
                      </m:den>
                    </m:f>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oMath>
                </a14:m>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Sakai &amp;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Battjes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(1980):	</a:t>
                </a:r>
                <a14:m>
                  <m:oMath xmlns:m="http://schemas.openxmlformats.org/officeDocument/2006/math">
                    <m:f>
                      <m:f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H</m:t>
                            </m:r>
                          </m:e>
                          <m:sub>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b</m:t>
                            </m:r>
                          </m:sub>
                        </m:sSub>
                      </m:num>
                      <m:den>
                        <m:sSup>
                          <m:s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Η</m:t>
                            </m:r>
                          </m:e>
                          <m:sup>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up>
                        </m:sSup>
                      </m:den>
                    </m:f>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3839</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d>
                          <m:d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dPr>
                          <m:e>
                            <m:f>
                              <m:f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sSup>
                                  <m:s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Η</m:t>
                                    </m:r>
                                  </m:e>
                                  <m:sup>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up>
                                </m:sSup>
                              </m:num>
                              <m:den>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L</m:t>
                                    </m:r>
                                  </m:e>
                                  <m:sub>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o</m:t>
                                    </m:r>
                                  </m:sub>
                                </m:sSub>
                              </m:den>
                            </m:f>
                          </m:e>
                        </m:d>
                      </m:e>
                      <m:sup>
                        <m: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3118</m:t>
                        </m:r>
                      </m:sup>
                    </m:sSup>
                  </m:oMath>
                </a14:m>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για</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type m:val="skw"/>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Η</m:t>
                            </m:r>
                          </m:e>
                          <m:sub>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ο</m:t>
                            </m:r>
                          </m:sub>
                        </m:sSub>
                      </m:num>
                      <m:den>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L</m:t>
                            </m:r>
                          </m:e>
                          <m:sub>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ub>
                        </m:sSub>
                      </m:den>
                    </m:f>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&lt;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0208</m:t>
                    </m:r>
                  </m:oMath>
                </a14:m>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H</m:t>
                            </m:r>
                          </m:e>
                          <m:sub>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b</m:t>
                            </m:r>
                          </m:sub>
                        </m:sSub>
                      </m:num>
                      <m:den>
                        <m:sSup>
                          <m:s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Η</m:t>
                            </m:r>
                          </m:e>
                          <m:sup>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up>
                        </m:sSup>
                      </m:den>
                    </m:f>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6683</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d>
                          <m:d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dPr>
                          <m:e>
                            <m:f>
                              <m:f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sSubSup>
                                  <m:sSub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SupPr>
                                  <m:e>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H</m:t>
                                    </m:r>
                                  </m:e>
                                  <m:sub>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sub>
                                  <m:sup>
                                    <m:r>
                                      <a:rPr lang="el-GR"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bSup>
                              </m:num>
                              <m:den>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L</m:t>
                                    </m:r>
                                  </m:e>
                                  <m:sub>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o</m:t>
                                    </m:r>
                                  </m:sub>
                                </m:sSub>
                              </m:den>
                            </m:f>
                          </m:e>
                        </m:d>
                      </m:e>
                      <m:sup>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1686</m:t>
                        </m:r>
                      </m:sup>
                    </m:sSup>
                  </m:oMath>
                </a14:m>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για  </a:t>
                </a:r>
                <a14:m>
                  <m:oMath xmlns:m="http://schemas.openxmlformats.org/officeDocument/2006/math">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0208</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&lt;</m:t>
                    </m:r>
                    <m:f>
                      <m:fPr>
                        <m:type m:val="skw"/>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Η</m:t>
                            </m:r>
                          </m:e>
                          <m:sub>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ο</m:t>
                            </m:r>
                          </m:sub>
                        </m:sSub>
                      </m:num>
                      <m:den>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L</m:t>
                            </m:r>
                          </m:e>
                          <m:sub>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ub>
                        </m:sSub>
                      </m:den>
                    </m:f>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&lt;</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oMath>
                </a14:m>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H</m:t>
                            </m:r>
                          </m:e>
                          <m:sub>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b</m:t>
                            </m:r>
                          </m:sub>
                        </m:sSub>
                      </m:num>
                      <m:den>
                        <m:sSubSup>
                          <m:sSub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SupPr>
                          <m:e>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H</m:t>
                            </m:r>
                          </m:e>
                          <m:sub>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sub>
                          <m:sup>
                            <m:r>
                              <a:rPr lang="el-GR"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bSup>
                      </m:den>
                    </m:f>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oMath>
                </a14:m>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όταν </a:t>
                </a:r>
                <a14:m>
                  <m:oMath xmlns:m="http://schemas.openxmlformats.org/officeDocument/2006/math">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
                      <m:fPr>
                        <m:type m:val="skw"/>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Η</m:t>
                            </m:r>
                          </m:e>
                          <m:sub>
                            <m:r>
                              <m:rPr>
                                <m:sty m:val="p"/>
                              </m:rP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ο</m:t>
                            </m:r>
                          </m:sub>
                        </m:sSub>
                      </m:num>
                      <m:den>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n-US"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L</m:t>
                            </m:r>
                          </m:e>
                          <m:sub>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l-GR" sz="1800">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ub>
                        </m:sSub>
                      </m:den>
                    </m:f>
                  </m:oMath>
                </a14:m>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4712A8C1-E3A8-43FD-A948-759674AF877C}"/>
                  </a:ext>
                </a:extLst>
              </p:cNvPr>
              <p:cNvSpPr txBox="1">
                <a:spLocks noRot="1" noChangeAspect="1" noMove="1" noResize="1" noEditPoints="1" noAdjustHandles="1" noChangeArrowheads="1" noChangeShapeType="1" noTextEdit="1"/>
              </p:cNvSpPr>
              <p:nvPr/>
            </p:nvSpPr>
            <p:spPr>
              <a:xfrm>
                <a:off x="755072" y="3485017"/>
                <a:ext cx="10681855" cy="3102837"/>
              </a:xfrm>
              <a:prstGeom prst="rect">
                <a:avLst/>
              </a:prstGeom>
              <a:blipFill>
                <a:blip r:embed="rId3"/>
                <a:stretch>
                  <a:fillRect l="-514" b="-23772"/>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8CA43F0-D207-4BA4-B3C5-72267A6E5379}"/>
              </a:ext>
            </a:extLst>
          </p:cNvPr>
          <p:cNvSpPr txBox="1"/>
          <p:nvPr/>
        </p:nvSpPr>
        <p:spPr>
          <a:xfrm>
            <a:off x="755072" y="249382"/>
            <a:ext cx="3214255" cy="400110"/>
          </a:xfrm>
          <a:prstGeom prst="rect">
            <a:avLst/>
          </a:prstGeom>
          <a:solidFill>
            <a:schemeClr val="bg1"/>
          </a:solidFill>
        </p:spPr>
        <p:txBody>
          <a:bodyPr wrap="square" rtlCol="0">
            <a:spAutoFit/>
          </a:bodyPr>
          <a:lstStyle/>
          <a:p>
            <a:r>
              <a:rPr lang="el-GR" sz="2000" b="1" dirty="0"/>
              <a:t>Συντελεστής θραύσης</a:t>
            </a:r>
            <a:r>
              <a:rPr lang="en-US" sz="2000" b="1" dirty="0"/>
              <a:t> (</a:t>
            </a:r>
            <a:r>
              <a:rPr lang="el-GR" sz="2000" b="1" dirty="0"/>
              <a:t>γ)</a:t>
            </a:r>
            <a:endParaRPr lang="en-US" sz="2000" b="1" dirty="0"/>
          </a:p>
        </p:txBody>
      </p:sp>
      <p:sp>
        <p:nvSpPr>
          <p:cNvPr id="12" name="TextBox 11">
            <a:extLst>
              <a:ext uri="{FF2B5EF4-FFF2-40B4-BE49-F238E27FC236}">
                <a16:creationId xmlns:a16="http://schemas.microsoft.com/office/drawing/2014/main" id="{B8567378-6E0D-43C5-80FE-7253633D5F27}"/>
              </a:ext>
            </a:extLst>
          </p:cNvPr>
          <p:cNvSpPr txBox="1"/>
          <p:nvPr/>
        </p:nvSpPr>
        <p:spPr>
          <a:xfrm>
            <a:off x="755072" y="3017037"/>
            <a:ext cx="3214255" cy="400110"/>
          </a:xfrm>
          <a:prstGeom prst="rect">
            <a:avLst/>
          </a:prstGeom>
          <a:solidFill>
            <a:schemeClr val="bg1"/>
          </a:solidFill>
        </p:spPr>
        <p:txBody>
          <a:bodyPr wrap="square" rtlCol="0">
            <a:spAutoFit/>
          </a:bodyPr>
          <a:lstStyle/>
          <a:p>
            <a:r>
              <a:rPr lang="el-GR" sz="2000" b="1" dirty="0"/>
              <a:t>Ύψος κύματος θραύσης (Η</a:t>
            </a:r>
            <a:r>
              <a:rPr lang="en-US" sz="2000" b="1" baseline="-25000" dirty="0"/>
              <a:t>b</a:t>
            </a:r>
            <a:r>
              <a:rPr lang="en-US" sz="2000" b="1" dirty="0"/>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50F4B7E-B14D-424E-84D7-8ABD382517AD}"/>
                  </a:ext>
                </a:extLst>
              </p:cNvPr>
              <p:cNvSpPr txBox="1"/>
              <p:nvPr/>
            </p:nvSpPr>
            <p:spPr>
              <a:xfrm>
                <a:off x="8685933" y="2452033"/>
                <a:ext cx="3214255" cy="926985"/>
              </a:xfrm>
              <a:prstGeom prst="rect">
                <a:avLst/>
              </a:prstGeom>
              <a:solidFill>
                <a:schemeClr val="accent6">
                  <a:lumMod val="20000"/>
                  <a:lumOff val="8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effectLst/>
                              <a:latin typeface="Cambria Math" panose="02040503050406030204" pitchFamily="18"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𝜉</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𝜊</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f>
                        <m:fPr>
                          <m:ctrlPr>
                            <a:rPr lang="en-US" i="1">
                              <a:solidFill>
                                <a:srgbClr val="000000"/>
                              </a:solidFill>
                              <a:effectLst/>
                              <a:latin typeface="Cambria Math" panose="02040503050406030204" pitchFamily="18" charset="0"/>
                              <a:cs typeface="Calibri" panose="020F0502020204030204" pitchFamily="34" charset="0"/>
                            </a:rPr>
                          </m:ctrlPr>
                        </m:fPr>
                        <m:num>
                          <m: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𝑚</m:t>
                          </m:r>
                        </m:num>
                        <m:den>
                          <m:sSup>
                            <m:sSupPr>
                              <m:ctrlPr>
                                <a:rPr lang="en-US" i="1">
                                  <a:solidFill>
                                    <a:srgbClr val="000000"/>
                                  </a:solidFill>
                                  <a:effectLst/>
                                  <a:latin typeface="Cambria Math" panose="02040503050406030204" pitchFamily="18" charset="0"/>
                                  <a:cs typeface="Calibri" panose="020F0502020204030204" pitchFamily="34" charset="0"/>
                                </a:rPr>
                              </m:ctrlPr>
                            </m:sSupPr>
                            <m:e>
                              <m:d>
                                <m:dPr>
                                  <m:ctrlPr>
                                    <a:rPr lang="en-US" i="1">
                                      <a:solidFill>
                                        <a:srgbClr val="000000"/>
                                      </a:solidFill>
                                      <a:effectLst/>
                                      <a:latin typeface="Cambria Math" panose="02040503050406030204" pitchFamily="18" charset="0"/>
                                      <a:cs typeface="Calibri" panose="020F0502020204030204" pitchFamily="34" charset="0"/>
                                    </a:rPr>
                                  </m:ctrlPr>
                                </m:dPr>
                                <m:e>
                                  <m:f>
                                    <m:fPr>
                                      <m:ctrlPr>
                                        <a:rPr lang="en-US" i="1">
                                          <a:solidFill>
                                            <a:srgbClr val="000000"/>
                                          </a:solidFill>
                                          <a:effectLst/>
                                          <a:latin typeface="Cambria Math" panose="02040503050406030204" pitchFamily="18" charset="0"/>
                                          <a:cs typeface="Calibri" panose="020F0502020204030204" pitchFamily="34" charset="0"/>
                                        </a:rPr>
                                      </m:ctrlPr>
                                    </m:fPr>
                                    <m:num>
                                      <m:sSup>
                                        <m:sSupPr>
                                          <m:ctrlPr>
                                            <a:rPr lang="en-US" i="1">
                                              <a:solidFill>
                                                <a:srgbClr val="000000"/>
                                              </a:solidFill>
                                              <a:effectLst/>
                                              <a:latin typeface="Cambria Math" panose="02040503050406030204" pitchFamily="18" charset="0"/>
                                              <a:cs typeface="Calibri" panose="020F0502020204030204" pitchFamily="34" charset="0"/>
                                            </a:rPr>
                                          </m:ctrlPr>
                                        </m:sSup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𝛨</m:t>
                                          </m:r>
                                        </m:e>
                                        <m:sup>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up>
                                      </m:sSup>
                                    </m:num>
                                    <m:den>
                                      <m:sSub>
                                        <m:sSubPr>
                                          <m:ctrlPr>
                                            <a:rPr lang="en-US" i="1">
                                              <a:solidFill>
                                                <a:srgbClr val="000000"/>
                                              </a:solidFill>
                                              <a:effectLst/>
                                              <a:latin typeface="Cambria Math" panose="02040503050406030204" pitchFamily="18"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𝐿</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𝑜</m:t>
                                          </m:r>
                                        </m:sub>
                                      </m:sSub>
                                    </m:den>
                                  </m:f>
                                </m:e>
                              </m:d>
                            </m:e>
                            <m:sup>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m:t>
                              </m:r>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5</m:t>
                              </m:r>
                            </m:sup>
                          </m:sSup>
                        </m:den>
                      </m:f>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oMath>
                  </m:oMathPara>
                </a14:m>
                <a:endParaRPr lang="en-US" dirty="0"/>
              </a:p>
            </p:txBody>
          </p:sp>
        </mc:Choice>
        <mc:Fallback xmlns="">
          <p:sp>
            <p:nvSpPr>
              <p:cNvPr id="14" name="TextBox 13">
                <a:extLst>
                  <a:ext uri="{FF2B5EF4-FFF2-40B4-BE49-F238E27FC236}">
                    <a16:creationId xmlns:a16="http://schemas.microsoft.com/office/drawing/2014/main" id="{650F4B7E-B14D-424E-84D7-8ABD382517AD}"/>
                  </a:ext>
                </a:extLst>
              </p:cNvPr>
              <p:cNvSpPr txBox="1">
                <a:spLocks noRot="1" noChangeAspect="1" noMove="1" noResize="1" noEditPoints="1" noAdjustHandles="1" noChangeArrowheads="1" noChangeShapeType="1" noTextEdit="1"/>
              </p:cNvSpPr>
              <p:nvPr/>
            </p:nvSpPr>
            <p:spPr>
              <a:xfrm>
                <a:off x="8685933" y="2452033"/>
                <a:ext cx="3214255" cy="9269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F1C65E9-1C13-4D3B-801C-FAFD647BA21B}"/>
                  </a:ext>
                </a:extLst>
              </p:cNvPr>
              <p:cNvSpPr txBox="1"/>
              <p:nvPr/>
            </p:nvSpPr>
            <p:spPr>
              <a:xfrm>
                <a:off x="8685932" y="3771818"/>
                <a:ext cx="3214255" cy="411651"/>
              </a:xfrm>
              <a:prstGeom prst="rect">
                <a:avLst/>
              </a:prstGeom>
              <a:solidFill>
                <a:schemeClr val="accent6">
                  <a:lumMod val="20000"/>
                  <a:lumOff val="8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836967"/>
                              </a:solidFill>
                              <a:latin typeface="Cambria Math" panose="02040503050406030204" pitchFamily="18" charset="0"/>
                            </a:rPr>
                          </m:ctrlPr>
                        </m:sSupPr>
                        <m:e>
                          <m:r>
                            <m:rPr>
                              <m:sty m:val="p"/>
                            </m:rPr>
                            <a:rPr lang="en-US" sz="2000">
                              <a:latin typeface="Cambria Math" panose="02040503050406030204" pitchFamily="18" charset="0"/>
                            </a:rPr>
                            <m:t>Η</m:t>
                          </m:r>
                        </m:e>
                        <m:sup>
                          <m:r>
                            <a:rPr lang="en-US" sz="2000" i="0">
                              <a:latin typeface="Cambria Math" panose="02040503050406030204" pitchFamily="18" charset="0"/>
                            </a:rPr>
                            <m:t>/</m:t>
                          </m:r>
                        </m:sup>
                      </m:sSup>
                      <m:r>
                        <a:rPr lang="en-US" sz="2000" i="0">
                          <a:latin typeface="Cambria Math" panose="02040503050406030204" pitchFamily="18" charset="0"/>
                        </a:rPr>
                        <m:t>=</m:t>
                      </m:r>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m:rPr>
                                  <m:sty m:val="p"/>
                                </m:rPr>
                                <a:rPr lang="en-US" sz="2000" i="0">
                                  <a:latin typeface="Cambria Math" panose="02040503050406030204" pitchFamily="18" charset="0"/>
                                </a:rPr>
                                <m:t>Κ</m:t>
                              </m:r>
                            </m:e>
                            <m:sub>
                              <m:r>
                                <m:rPr>
                                  <m:sty m:val="p"/>
                                </m:rPr>
                                <a:rPr lang="en-US" sz="2000" i="0">
                                  <a:latin typeface="Cambria Math" panose="02040503050406030204" pitchFamily="18" charset="0"/>
                                </a:rPr>
                                <m:t>Ν</m:t>
                              </m:r>
                            </m:sub>
                          </m:sSub>
                          <m:sSub>
                            <m:sSubPr>
                              <m:ctrlPr>
                                <a:rPr lang="en-US" sz="2000" i="1">
                                  <a:solidFill>
                                    <a:srgbClr val="836967"/>
                                  </a:solidFill>
                                  <a:latin typeface="Cambria Math" panose="02040503050406030204" pitchFamily="18" charset="0"/>
                                </a:rPr>
                              </m:ctrlPr>
                            </m:sSubPr>
                            <m:e>
                              <m:r>
                                <a:rPr lang="en-US" sz="2000" i="0">
                                  <a:latin typeface="Cambria Math" panose="02040503050406030204" pitchFamily="18" charset="0"/>
                                </a:rPr>
                                <m:t>· </m:t>
                              </m:r>
                              <m:r>
                                <m:rPr>
                                  <m:sty m:val="p"/>
                                </m:rPr>
                                <a:rPr lang="en-US" sz="2000" i="0">
                                  <a:latin typeface="Cambria Math" panose="02040503050406030204" pitchFamily="18" charset="0"/>
                                </a:rPr>
                                <m:t>Κ</m:t>
                              </m:r>
                            </m:e>
                            <m:sub>
                              <m:r>
                                <m:rPr>
                                  <m:sty m:val="p"/>
                                </m:rPr>
                                <a:rPr lang="en-US" sz="2000" i="0">
                                  <a:latin typeface="Cambria Math" panose="02040503050406030204" pitchFamily="18" charset="0"/>
                                </a:rPr>
                                <m:t>S</m:t>
                              </m:r>
                            </m:sub>
                          </m:sSub>
                          <m:r>
                            <a:rPr lang="en-US" sz="2000" i="0">
                              <a:latin typeface="Cambria Math" panose="02040503050406030204" pitchFamily="18" charset="0"/>
                            </a:rPr>
                            <m:t> </m:t>
                          </m:r>
                          <m:sSub>
                            <m:sSubPr>
                              <m:ctrlPr>
                                <a:rPr lang="en-US" sz="2000" i="1">
                                  <a:solidFill>
                                    <a:srgbClr val="836967"/>
                                  </a:solidFill>
                                  <a:latin typeface="Cambria Math" panose="02040503050406030204" pitchFamily="18" charset="0"/>
                                </a:rPr>
                              </m:ctrlPr>
                            </m:sSubPr>
                            <m:e>
                              <m:r>
                                <a:rPr lang="en-US" sz="2000" i="0">
                                  <a:latin typeface="Cambria Math" panose="02040503050406030204" pitchFamily="18" charset="0"/>
                                </a:rPr>
                                <m:t>·</m:t>
                              </m:r>
                              <m:r>
                                <m:rPr>
                                  <m:sty m:val="p"/>
                                </m:rPr>
                                <a:rPr lang="en-US" sz="2000" i="0">
                                  <a:latin typeface="Cambria Math" panose="02040503050406030204" pitchFamily="18" charset="0"/>
                                </a:rPr>
                                <m:t>K</m:t>
                              </m:r>
                            </m:e>
                            <m:sub>
                              <m:r>
                                <m:rPr>
                                  <m:sty m:val="p"/>
                                </m:rPr>
                                <a:rPr lang="en-US" sz="2000" i="0">
                                  <a:latin typeface="Cambria Math" panose="02040503050406030204" pitchFamily="18" charset="0"/>
                                </a:rPr>
                                <m:t>R</m:t>
                              </m:r>
                            </m:sub>
                          </m:sSub>
                        </m:e>
                      </m:d>
                      <m:sSub>
                        <m:sSubPr>
                          <m:ctrlPr>
                            <a:rPr lang="en-US" sz="2000" i="1">
                              <a:solidFill>
                                <a:srgbClr val="836967"/>
                              </a:solidFill>
                              <a:latin typeface="Cambria Math" panose="02040503050406030204" pitchFamily="18" charset="0"/>
                            </a:rPr>
                          </m:ctrlPr>
                        </m:sSubPr>
                        <m:e>
                          <m:r>
                            <a:rPr lang="en-US" sz="2000" i="0">
                              <a:latin typeface="Cambria Math" panose="02040503050406030204" pitchFamily="18" charset="0"/>
                            </a:rPr>
                            <m:t> ·</m:t>
                          </m:r>
                          <m:r>
                            <m:rPr>
                              <m:sty m:val="p"/>
                            </m:rPr>
                            <a:rPr lang="en-US" sz="2000" i="0">
                              <a:latin typeface="Cambria Math" panose="02040503050406030204" pitchFamily="18" charset="0"/>
                            </a:rPr>
                            <m:t>H</m:t>
                          </m:r>
                        </m:e>
                        <m:sub>
                          <m:r>
                            <m:rPr>
                              <m:sty m:val="p"/>
                            </m:rPr>
                            <a:rPr lang="en-US" sz="2000" i="0">
                              <a:latin typeface="Cambria Math" panose="02040503050406030204" pitchFamily="18" charset="0"/>
                            </a:rPr>
                            <m:t>o</m:t>
                          </m:r>
                        </m:sub>
                      </m:sSub>
                    </m:oMath>
                  </m:oMathPara>
                </a14:m>
                <a:endParaRPr lang="en-US" sz="2000" dirty="0"/>
              </a:p>
            </p:txBody>
          </p:sp>
        </mc:Choice>
        <mc:Fallback xmlns="">
          <p:sp>
            <p:nvSpPr>
              <p:cNvPr id="16" name="TextBox 15">
                <a:extLst>
                  <a:ext uri="{FF2B5EF4-FFF2-40B4-BE49-F238E27FC236}">
                    <a16:creationId xmlns:a16="http://schemas.microsoft.com/office/drawing/2014/main" id="{9F1C65E9-1C13-4D3B-801C-FAFD647BA21B}"/>
                  </a:ext>
                </a:extLst>
              </p:cNvPr>
              <p:cNvSpPr txBox="1">
                <a:spLocks noRot="1" noChangeAspect="1" noMove="1" noResize="1" noEditPoints="1" noAdjustHandles="1" noChangeArrowheads="1" noChangeShapeType="1" noTextEdit="1"/>
              </p:cNvSpPr>
              <p:nvPr/>
            </p:nvSpPr>
            <p:spPr>
              <a:xfrm>
                <a:off x="8685932" y="3771818"/>
                <a:ext cx="3214255" cy="411651"/>
              </a:xfrm>
              <a:prstGeom prst="rect">
                <a:avLst/>
              </a:prstGeom>
              <a:blipFill>
                <a:blip r:embed="rId5"/>
                <a:stretch>
                  <a:fillRect b="-1493"/>
                </a:stretch>
              </a:blipFill>
            </p:spPr>
            <p:txBody>
              <a:bodyPr/>
              <a:lstStyle/>
              <a:p>
                <a:r>
                  <a:rPr lang="en-US">
                    <a:noFill/>
                  </a:rPr>
                  <a:t> </a:t>
                </a:r>
              </a:p>
            </p:txBody>
          </p:sp>
        </mc:Fallback>
      </mc:AlternateContent>
    </p:spTree>
    <p:extLst>
      <p:ext uri="{BB962C8B-B14F-4D97-AF65-F5344CB8AC3E}">
        <p14:creationId xmlns:p14="http://schemas.microsoft.com/office/powerpoint/2010/main" val="3801479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B3F08A-BCEE-4D76-A526-3A707E66B3B3}"/>
              </a:ext>
            </a:extLst>
          </p:cNvPr>
          <p:cNvSpPr txBox="1"/>
          <p:nvPr/>
        </p:nvSpPr>
        <p:spPr>
          <a:xfrm>
            <a:off x="187037" y="81381"/>
            <a:ext cx="7855527" cy="6746142"/>
          </a:xfrm>
          <a:prstGeom prst="rect">
            <a:avLst/>
          </a:prstGeom>
          <a:noFill/>
        </p:spPr>
        <p:txBody>
          <a:bodyPr wrap="square">
            <a:spAutoFit/>
          </a:bodyPr>
          <a:lstStyle/>
          <a:p>
            <a:pPr algn="ctr">
              <a:lnSpc>
                <a:spcPct val="107000"/>
              </a:lnSpc>
              <a:spcAft>
                <a:spcPts val="800"/>
              </a:spcAft>
            </a:pPr>
            <a:r>
              <a:rPr lang="el-GR" sz="2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Είδη κυμάτων θραύσης.</a:t>
            </a:r>
            <a:endParaRPr lang="en-US" sz="2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lgn="just">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a:t>
            </a:r>
            <a:r>
              <a:rPr lang="el-GR"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ύματα διασκόρπισης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(spilling breakers).</a:t>
            </a:r>
            <a:r>
              <a:rPr lang="en-US"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Κυματισμοί μικρής κλίσης που θραύονται διασκορπιζόμενοι πάνω από πυθμένες, επίσης μικρής κλίσης</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(&lt;3</a:t>
            </a:r>
            <a:r>
              <a:rPr lang="el-GR"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με δημιουργία αφρού και έντονη τύρβη στην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κατάντη</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(μπροστινή) παρειά τους.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lgn="just">
              <a:lnSpc>
                <a:spcPct val="107000"/>
              </a:lnSpc>
              <a:spcAft>
                <a:spcPts val="800"/>
              </a:spcAft>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(β)</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a:t>
            </a:r>
            <a:r>
              <a:rPr lang="el-GR"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ύματα κατάδυσης </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plunging</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breakers</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που θραύονται σε πυθμένες με σχετικά αυξημένες κλίσεις (3</a:t>
            </a:r>
            <a:r>
              <a:rPr lang="el-GR"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ο</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r>
              <a:rPr lang="el-GR"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έχοντας μια τοξοειδή δομή με κοίλο μέτωπο στην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κατάντη</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(μπροστινή) παρειά και κυρτή την πίσω πλευρά τους. Είναι συνήθως κύματα προερχόμενα από μακρινές καταιγίδες και είναι τα πλέον αγαπημένα στους αθλητές με σανίδα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surfers</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lgn="just">
              <a:lnSpc>
                <a:spcPct val="107000"/>
              </a:lnSpc>
              <a:spcAft>
                <a:spcPts val="800"/>
              </a:spcAft>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a:t>
            </a:r>
            <a:r>
              <a:rPr lang="el-GR"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ύματα κατάρρευσης </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collapsing</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breakers</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που</a:t>
            </a:r>
            <a:r>
              <a:rPr lang="el-GR"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είναι παρόμοια με τα κύματα κατάδυσης, με τη διαφορά ότι η κορυφή τους κατά τη θραύση δεν ξεπερνά το κύριο σώμα του κύματος, αλλά υφίσταται καθολική κατάρρευση με δημιουργία πολύ αφρού στο μέτωπο τους. Τέτοια κύματα δημιουργούνται από μέτριους ανέμους και τα συναντάμε σε ακτές με σχετικά απότομες κλίσεις (7</a:t>
            </a:r>
            <a:r>
              <a:rPr lang="el-GR"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r>
              <a:rPr lang="el-GR"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lgn="just">
              <a:lnSpc>
                <a:spcPct val="107000"/>
              </a:lnSpc>
              <a:spcAft>
                <a:spcPts val="800"/>
              </a:spcAft>
            </a:pPr>
            <a:r>
              <a:rPr lang="el-GR"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 Κύματα διόγκωσης </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surging</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breakers</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που ε</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ίναι ομαλά κύματα (μικρής κλίσης), μακρινής προέλευσης και που ουσιαστικά διογκούμενα χωρίς να θραύονται (σχηματίζουν λίγο αφρό) προσπίπτουν πάνω στην ακτή όπου ανέρχονται και κατέρχονται. Η δημιουργία τους σχετίζεται με μεγάλες κλίσεις του πυθμένα (&gt;15</a:t>
            </a:r>
            <a:r>
              <a:rPr lang="el-GR"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304562E7-B6F7-4D40-91B0-7C0104E83915}"/>
              </a:ext>
            </a:extLst>
          </p:cNvPr>
          <p:cNvPicPr>
            <a:picLocks noChangeAspect="1"/>
          </p:cNvPicPr>
          <p:nvPr/>
        </p:nvPicPr>
        <p:blipFill>
          <a:blip r:embed="rId2"/>
          <a:stretch>
            <a:fillRect/>
          </a:stretch>
        </p:blipFill>
        <p:spPr>
          <a:xfrm>
            <a:off x="8004963" y="81381"/>
            <a:ext cx="4000000" cy="6695238"/>
          </a:xfrm>
          <a:prstGeom prst="rect">
            <a:avLst/>
          </a:prstGeom>
        </p:spPr>
      </p:pic>
    </p:spTree>
    <p:extLst>
      <p:ext uri="{BB962C8B-B14F-4D97-AF65-F5344CB8AC3E}">
        <p14:creationId xmlns:p14="http://schemas.microsoft.com/office/powerpoint/2010/main" val="160940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58BF2D-7F37-41D8-BE8D-31EEA46C8DD7}"/>
              </a:ext>
            </a:extLst>
          </p:cNvPr>
          <p:cNvSpPr txBox="1"/>
          <p:nvPr/>
        </p:nvSpPr>
        <p:spPr>
          <a:xfrm>
            <a:off x="1258916" y="1070758"/>
            <a:ext cx="10458449" cy="1895647"/>
          </a:xfrm>
          <a:prstGeom prst="rect">
            <a:avLst/>
          </a:prstGeom>
          <a:noFill/>
        </p:spPr>
        <p:txBody>
          <a:bodyPr wrap="square">
            <a:spAutoFit/>
          </a:bodyPr>
          <a:lstStyle/>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rPr>
              <a:t>Ο </a:t>
            </a:r>
            <a:r>
              <a:rPr lang="en-US" sz="1800" dirty="0" err="1">
                <a:solidFill>
                  <a:srgbClr val="000000"/>
                </a:solidFill>
                <a:effectLst/>
                <a:latin typeface="Calibri" panose="020F0502020204030204" pitchFamily="34" charset="0"/>
                <a:ea typeface="Calibri" panose="020F0502020204030204" pitchFamily="34" charset="0"/>
              </a:rPr>
              <a:t>Komar</a:t>
            </a:r>
            <a:r>
              <a:rPr lang="el-GR" sz="1800" dirty="0">
                <a:solidFill>
                  <a:srgbClr val="000000"/>
                </a:solidFill>
                <a:effectLst/>
                <a:latin typeface="Calibri" panose="020F0502020204030204" pitchFamily="34" charset="0"/>
                <a:ea typeface="Calibri" panose="020F0502020204030204" pitchFamily="34" charset="0"/>
              </a:rPr>
              <a:t> (1998) με βάση το κυματικό καθεστώς διακρίνει τρεις επιμέρους ζώνες στην παρά τον αιγιαλό ζώνη (</a:t>
            </a:r>
            <a:r>
              <a:rPr lang="en-US" sz="1800" dirty="0">
                <a:solidFill>
                  <a:srgbClr val="000000"/>
                </a:solidFill>
                <a:effectLst/>
                <a:latin typeface="Calibri" panose="020F0502020204030204" pitchFamily="34" charset="0"/>
                <a:ea typeface="Calibri" panose="020F0502020204030204" pitchFamily="34" charset="0"/>
              </a:rPr>
              <a:t>nearshore zone</a:t>
            </a:r>
            <a:r>
              <a:rPr lang="el-GR" sz="1800" dirty="0">
                <a:solidFill>
                  <a:srgbClr val="000000"/>
                </a:solidFill>
                <a:effectLst/>
                <a:latin typeface="Calibri" panose="020F0502020204030204" pitchFamily="34" charset="0"/>
                <a:ea typeface="Calibri" panose="020F0502020204030204" pitchFamily="34" charset="0"/>
              </a:rPr>
              <a:t>): </a:t>
            </a:r>
          </a:p>
          <a:p>
            <a:pPr marL="400050" indent="-400050">
              <a:buAutoNum type="romanLcParenBoth"/>
            </a:pPr>
            <a:r>
              <a:rPr lang="el-GR" sz="1800" b="1" dirty="0">
                <a:solidFill>
                  <a:srgbClr val="000000"/>
                </a:solidFill>
                <a:effectLst/>
                <a:latin typeface="Calibri" panose="020F0502020204030204" pitchFamily="34" charset="0"/>
                <a:ea typeface="Calibri" panose="020F0502020204030204" pitchFamily="34" charset="0"/>
              </a:rPr>
              <a:t>τη ζώνη θραύσης</a:t>
            </a:r>
            <a:r>
              <a:rPr lang="el-GR" sz="180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breaking zone</a:t>
            </a:r>
            <a:r>
              <a:rPr lang="el-GR" sz="1800" dirty="0">
                <a:solidFill>
                  <a:srgbClr val="000000"/>
                </a:solidFill>
                <a:effectLst/>
                <a:latin typeface="Calibri" panose="020F0502020204030204" pitchFamily="34" charset="0"/>
                <a:ea typeface="Calibri" panose="020F0502020204030204" pitchFamily="34" charset="0"/>
              </a:rPr>
              <a:t>), </a:t>
            </a:r>
          </a:p>
          <a:p>
            <a:pPr marL="400050" indent="-400050">
              <a:buAutoNum type="romanLcParenBoth"/>
            </a:pPr>
            <a:r>
              <a:rPr lang="el-GR" sz="1800" b="1" dirty="0">
                <a:solidFill>
                  <a:srgbClr val="000000"/>
                </a:solidFill>
                <a:effectLst/>
                <a:latin typeface="Calibri" panose="020F0502020204030204" pitchFamily="34" charset="0"/>
                <a:ea typeface="Calibri" panose="020F0502020204030204" pitchFamily="34" charset="0"/>
              </a:rPr>
              <a:t>τη ζώνη </a:t>
            </a:r>
            <a:r>
              <a:rPr lang="el-GR" sz="1800" b="1" dirty="0" err="1">
                <a:solidFill>
                  <a:srgbClr val="000000"/>
                </a:solidFill>
                <a:effectLst/>
                <a:latin typeface="Calibri" panose="020F0502020204030204" pitchFamily="34" charset="0"/>
                <a:ea typeface="Calibri" panose="020F0502020204030204" pitchFamily="34" charset="0"/>
              </a:rPr>
              <a:t>κυματωγής</a:t>
            </a:r>
            <a:r>
              <a:rPr lang="el-GR" sz="180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surf zone</a:t>
            </a:r>
            <a:r>
              <a:rPr lang="el-GR" sz="1800" dirty="0">
                <a:solidFill>
                  <a:srgbClr val="000000"/>
                </a:solidFill>
                <a:effectLst/>
                <a:latin typeface="Calibri" panose="020F0502020204030204" pitchFamily="34" charset="0"/>
                <a:ea typeface="Calibri" panose="020F0502020204030204" pitchFamily="34" charset="0"/>
              </a:rPr>
              <a:t>) και </a:t>
            </a:r>
          </a:p>
          <a:p>
            <a:r>
              <a:rPr lang="el-GR" sz="1800" dirty="0">
                <a:solidFill>
                  <a:srgbClr val="000000"/>
                </a:solidFill>
                <a:effectLst/>
                <a:latin typeface="Calibri" panose="020F0502020204030204" pitchFamily="34" charset="0"/>
                <a:ea typeface="Calibri" panose="020F0502020204030204" pitchFamily="34" charset="0"/>
              </a:rPr>
              <a:t>(</a:t>
            </a:r>
            <a:r>
              <a:rPr lang="en-US" sz="1800" b="1" dirty="0">
                <a:solidFill>
                  <a:srgbClr val="000000"/>
                </a:solidFill>
                <a:effectLst/>
                <a:latin typeface="Calibri" panose="020F0502020204030204" pitchFamily="34" charset="0"/>
                <a:ea typeface="Calibri" panose="020F0502020204030204" pitchFamily="34" charset="0"/>
              </a:rPr>
              <a:t>iii</a:t>
            </a:r>
            <a:r>
              <a:rPr lang="el-GR" sz="1800" b="1" dirty="0">
                <a:solidFill>
                  <a:srgbClr val="000000"/>
                </a:solidFill>
                <a:effectLst/>
                <a:latin typeface="Calibri" panose="020F0502020204030204" pitchFamily="34" charset="0"/>
                <a:ea typeface="Calibri" panose="020F0502020204030204" pitchFamily="34" charset="0"/>
              </a:rPr>
              <a:t>) τη ζώνη παφλασμού ή διαβροχής</a:t>
            </a:r>
            <a:r>
              <a:rPr lang="el-GR" sz="180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swash zone</a:t>
            </a:r>
            <a:r>
              <a:rPr lang="el-GR" sz="1800" dirty="0">
                <a:solidFill>
                  <a:srgbClr val="000000"/>
                </a:solidFill>
                <a:effectLst/>
                <a:latin typeface="Calibri" panose="020F0502020204030204" pitchFamily="34" charset="0"/>
                <a:ea typeface="Calibri" panose="020F0502020204030204" pitchFamily="34" charset="0"/>
              </a:rPr>
              <a:t>), η οποία εκτείνεται και επί του αιγιαλού μέχρι το</a:t>
            </a:r>
          </a:p>
          <a:p>
            <a:r>
              <a:rPr lang="el-GR" dirty="0">
                <a:solidFill>
                  <a:srgbClr val="000000"/>
                </a:solidFill>
                <a:latin typeface="Calibri" panose="020F0502020204030204" pitchFamily="34" charset="0"/>
                <a:ea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rPr>
              <a:t> ανώτατο όριο της αναρρίχησης των κυμάτων σε περιόδους έντονου κυματισμού.</a:t>
            </a:r>
            <a:endParaRPr lang="en-US" dirty="0"/>
          </a:p>
        </p:txBody>
      </p:sp>
      <p:pic>
        <p:nvPicPr>
          <p:cNvPr id="8" name="Picture 7">
            <a:extLst>
              <a:ext uri="{FF2B5EF4-FFF2-40B4-BE49-F238E27FC236}">
                <a16:creationId xmlns:a16="http://schemas.microsoft.com/office/drawing/2014/main" id="{DE069889-480D-417A-BA8A-1BE480C169B7}"/>
              </a:ext>
            </a:extLst>
          </p:cNvPr>
          <p:cNvPicPr>
            <a:picLocks noChangeAspect="1"/>
          </p:cNvPicPr>
          <p:nvPr/>
        </p:nvPicPr>
        <p:blipFill>
          <a:blip r:embed="rId2"/>
          <a:stretch>
            <a:fillRect/>
          </a:stretch>
        </p:blipFill>
        <p:spPr>
          <a:xfrm>
            <a:off x="1582013" y="3013065"/>
            <a:ext cx="9027973" cy="3844935"/>
          </a:xfrm>
          <a:prstGeom prst="rect">
            <a:avLst/>
          </a:prstGeom>
        </p:spPr>
      </p:pic>
      <p:sp>
        <p:nvSpPr>
          <p:cNvPr id="10" name="TextBox 9">
            <a:extLst>
              <a:ext uri="{FF2B5EF4-FFF2-40B4-BE49-F238E27FC236}">
                <a16:creationId xmlns:a16="http://schemas.microsoft.com/office/drawing/2014/main" id="{CCB38E4D-3BD5-4B18-ADC3-FA4514EDD390}"/>
              </a:ext>
            </a:extLst>
          </p:cNvPr>
          <p:cNvSpPr txBox="1"/>
          <p:nvPr/>
        </p:nvSpPr>
        <p:spPr>
          <a:xfrm>
            <a:off x="2314140" y="436876"/>
            <a:ext cx="7563717" cy="407035"/>
          </a:xfrm>
          <a:prstGeom prst="rect">
            <a:avLst/>
          </a:prstGeom>
          <a:noFill/>
        </p:spPr>
        <p:txBody>
          <a:bodyPr wrap="square">
            <a:spAutoFit/>
          </a:bodyPr>
          <a:lstStyle/>
          <a:p>
            <a:pPr algn="just">
              <a:lnSpc>
                <a:spcPct val="107000"/>
              </a:lnSpc>
              <a:spcAft>
                <a:spcPts val="800"/>
              </a:spcAft>
            </a:pP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Υδροδυναμικές συνθήκες στη ζώνη </a:t>
            </a:r>
            <a:r>
              <a:rPr lang="el-GR" sz="2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κυματωγής</a:t>
            </a:r>
            <a:r>
              <a:rPr lang="el-G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διαβροχής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651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3540E39-F923-414F-9463-D278166A577F}"/>
                  </a:ext>
                </a:extLst>
              </p:cNvPr>
              <p:cNvSpPr txBox="1"/>
              <p:nvPr/>
            </p:nvSpPr>
            <p:spPr>
              <a:xfrm>
                <a:off x="477983" y="706651"/>
                <a:ext cx="11305308" cy="2297552"/>
              </a:xfrm>
              <a:prstGeom prst="rect">
                <a:avLst/>
              </a:prstGeom>
              <a:noFill/>
            </p:spPr>
            <p:txBody>
              <a:bodyPr wrap="square">
                <a:spAutoFit/>
              </a:bodyPr>
              <a:lstStyle/>
              <a:p>
                <a:pPr indent="457200" algn="just">
                  <a:lnSpc>
                    <a:spcPct val="107000"/>
                  </a:lnSpc>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l-GR" sz="1800" dirty="0">
                    <a:effectLst/>
                    <a:latin typeface="Calibri" panose="020F0502020204030204" pitchFamily="34" charset="0"/>
                    <a:ea typeface="Times New Roman" panose="02020603050405020304" pitchFamily="18" charset="0"/>
                    <a:cs typeface="Calibri" panose="020F0502020204030204" pitchFamily="34" charset="0"/>
                  </a:rPr>
                  <a:t>ο υποθαλάσσιο όριο της παραλίας καθορίζεται από την υδροδυναμική παράμετρο </a:t>
                </a:r>
                <a:r>
                  <a:rPr lang="el-GR" sz="1800" b="1" dirty="0">
                    <a:effectLst/>
                    <a:latin typeface="Calibri" panose="020F0502020204030204" pitchFamily="34" charset="0"/>
                    <a:ea typeface="Times New Roman" panose="02020603050405020304" pitchFamily="18" charset="0"/>
                    <a:cs typeface="Calibri" panose="020F0502020204030204" pitchFamily="34" charset="0"/>
                  </a:rPr>
                  <a:t>του μέγιστου βάθους κινητοποίησης των ιζημάτων του πυθμένα </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dc</a:t>
                </a: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closure depth</a:t>
                </a:r>
                <a:r>
                  <a:rPr lang="el-GR" sz="1800" dirty="0">
                    <a:effectLst/>
                    <a:latin typeface="Calibri" panose="020F0502020204030204" pitchFamily="34" charset="0"/>
                    <a:ea typeface="Times New Roman" panose="02020603050405020304" pitchFamily="18" charset="0"/>
                    <a:cs typeface="Calibri" panose="020F0502020204030204" pitchFamily="34" charset="0"/>
                  </a:rPr>
                  <a:t>), όπου ολοκληρώνονται (κλείνουν) οι μεταβολές του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αναγλύφου</a:t>
                </a:r>
                <a:r>
                  <a:rPr lang="el-GR" sz="1800" dirty="0">
                    <a:effectLst/>
                    <a:latin typeface="Calibri" panose="020F0502020204030204" pitchFamily="34" charset="0"/>
                    <a:ea typeface="Times New Roman" panose="02020603050405020304" pitchFamily="18" charset="0"/>
                    <a:cs typeface="Calibri" panose="020F0502020204030204" pitchFamily="34" charset="0"/>
                  </a:rPr>
                  <a:t> του, που δίνεται από την εξίσωση του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Hallermeyer</a:t>
                </a:r>
                <a:r>
                  <a:rPr lang="el-GR" sz="1800" dirty="0">
                    <a:effectLst/>
                    <a:latin typeface="Calibri" panose="020F0502020204030204" pitchFamily="34" charset="0"/>
                    <a:ea typeface="Times New Roman" panose="02020603050405020304" pitchFamily="18" charset="0"/>
                    <a:cs typeface="Calibri" panose="020F0502020204030204" pitchFamily="34" charset="0"/>
                  </a:rPr>
                  <a:t> (1981):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r>
                      <a:rPr lang="en-US" sz="1800" i="1">
                        <a:effectLst/>
                        <a:latin typeface="Cambria Math" panose="02040503050406030204" pitchFamily="18" charset="0"/>
                        <a:ea typeface="Cambria Math" panose="02040503050406030204" pitchFamily="18" charset="0"/>
                        <a:cs typeface="Cambria Math" panose="02040503050406030204" pitchFamily="18" charset="0"/>
                      </a:rPr>
                      <m:t>𝑑𝑐</m:t>
                    </m:r>
                    <m:r>
                      <a:rPr lang="el-GR" sz="1800" i="1">
                        <a:effectLst/>
                        <a:latin typeface="Cambria Math" panose="02040503050406030204" pitchFamily="18" charset="0"/>
                        <a:ea typeface="Times New Roman" panose="02020603050405020304" pitchFamily="18" charset="0"/>
                        <a:cs typeface="Calibri" panose="020F0502020204030204" pitchFamily="34" charset="0"/>
                      </a:rPr>
                      <m:t>=2,28</m:t>
                    </m:r>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1800" i="1">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800" i="1">
                            <a:effectLst/>
                            <a:latin typeface="Cambria Math" panose="02040503050406030204" pitchFamily="18" charset="0"/>
                            <a:ea typeface="Times New Roman" panose="02020603050405020304" pitchFamily="18" charset="0"/>
                            <a:cs typeface="Calibri" panose="020F0502020204030204" pitchFamily="34" charset="0"/>
                          </a:rPr>
                          <m:t>𝐻</m:t>
                        </m:r>
                      </m:e>
                      <m:sub>
                        <m:r>
                          <a:rPr lang="en-US" sz="1800" i="1">
                            <a:effectLst/>
                            <a:latin typeface="Cambria Math" panose="02040503050406030204" pitchFamily="18" charset="0"/>
                            <a:ea typeface="Times New Roman" panose="02020603050405020304" pitchFamily="18" charset="0"/>
                            <a:cs typeface="Calibri" panose="020F0502020204030204" pitchFamily="34" charset="0"/>
                          </a:rPr>
                          <m:t>𝑒</m:t>
                        </m:r>
                      </m:sub>
                    </m:sSub>
                    <m:r>
                      <a:rPr lang="el-GR" sz="1800" i="1">
                        <a:effectLst/>
                        <a:latin typeface="Cambria Math" panose="02040503050406030204" pitchFamily="18" charset="0"/>
                        <a:ea typeface="Times New Roman" panose="02020603050405020304" pitchFamily="18" charset="0"/>
                        <a:cs typeface="Calibri" panose="020F0502020204030204" pitchFamily="34" charset="0"/>
                      </a:rPr>
                      <m:t>−68,5·</m:t>
                    </m:r>
                    <m:sSup>
                      <m:sSupPr>
                        <m:ctrlPr>
                          <a:rPr lang="en-US" sz="1800" i="1">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en-US" sz="1800" i="1">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n-US" sz="1800" i="1">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US" sz="1800" i="1">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800" i="1">
                                        <a:effectLst/>
                                        <a:latin typeface="Cambria Math" panose="02040503050406030204" pitchFamily="18" charset="0"/>
                                        <a:ea typeface="Times New Roman" panose="02020603050405020304" pitchFamily="18" charset="0"/>
                                        <a:cs typeface="Calibri" panose="020F0502020204030204" pitchFamily="34" charset="0"/>
                                      </a:rPr>
                                      <m:t>𝐻</m:t>
                                    </m:r>
                                  </m:e>
                                  <m:sub>
                                    <m:r>
                                      <a:rPr lang="en-US" sz="1800" i="1">
                                        <a:effectLst/>
                                        <a:latin typeface="Cambria Math" panose="02040503050406030204" pitchFamily="18" charset="0"/>
                                        <a:ea typeface="Times New Roman" panose="02020603050405020304" pitchFamily="18" charset="0"/>
                                        <a:cs typeface="Calibri" panose="020F0502020204030204" pitchFamily="34" charset="0"/>
                                      </a:rPr>
                                      <m:t>𝑒</m:t>
                                    </m:r>
                                  </m:sub>
                                </m:sSub>
                              </m:num>
                              <m:den>
                                <m:sSub>
                                  <m:sSubPr>
                                    <m:ctrlPr>
                                      <a:rPr lang="en-US" sz="1800" i="1">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1800" b="0" i="1" smtClean="0">
                                        <a:effectLst/>
                                        <a:latin typeface="Cambria Math" panose="02040503050406030204" pitchFamily="18" charset="0"/>
                                        <a:ea typeface="Times New Roman" panose="02020603050405020304" pitchFamily="18" charset="0"/>
                                        <a:cs typeface="Calibri" panose="020F0502020204030204" pitchFamily="34" charset="0"/>
                                      </a:rPr>
                                      <m:t>𝑔</m:t>
                                    </m:r>
                                    <m:r>
                                      <a:rPr lang="en-US" sz="1800" b="0" i="1" smtClean="0">
                                        <a:effectLst/>
                                        <a:latin typeface="Cambria Math" panose="02040503050406030204" pitchFamily="18" charset="0"/>
                                        <a:ea typeface="Times New Roman" panose="02020603050405020304" pitchFamily="18" charset="0"/>
                                        <a:cs typeface="Calibri" panose="020F0502020204030204" pitchFamily="34" charset="0"/>
                                      </a:rPr>
                                      <m:t> </m:t>
                                    </m:r>
                                    <m:r>
                                      <a:rPr lang="en-US" sz="1800" i="1">
                                        <a:effectLst/>
                                        <a:latin typeface="Cambria Math" panose="02040503050406030204" pitchFamily="18" charset="0"/>
                                        <a:ea typeface="Times New Roman" panose="02020603050405020304" pitchFamily="18" charset="0"/>
                                        <a:cs typeface="Calibri" panose="020F0502020204030204" pitchFamily="34" charset="0"/>
                                      </a:rPr>
                                      <m:t>𝑇</m:t>
                                    </m:r>
                                  </m:e>
                                  <m:sub>
                                    <m:r>
                                      <a:rPr lang="en-US" sz="1800" i="1">
                                        <a:effectLst/>
                                        <a:latin typeface="Cambria Math" panose="02040503050406030204" pitchFamily="18" charset="0"/>
                                        <a:ea typeface="Times New Roman" panose="02020603050405020304" pitchFamily="18" charset="0"/>
                                        <a:cs typeface="Calibri" panose="020F0502020204030204" pitchFamily="34" charset="0"/>
                                      </a:rPr>
                                      <m:t>𝑒</m:t>
                                    </m:r>
                                  </m:sub>
                                </m:sSub>
                              </m:den>
                            </m:f>
                          </m:e>
                        </m:d>
                      </m:e>
                      <m:sup>
                        <m:r>
                          <a:rPr lang="el-GR" sz="1800" i="1">
                            <a:effectLst/>
                            <a:latin typeface="Cambria Math" panose="02040503050406030204" pitchFamily="18" charset="0"/>
                            <a:ea typeface="Times New Roman" panose="02020603050405020304" pitchFamily="18" charset="0"/>
                            <a:cs typeface="Calibri" panose="020F0502020204030204" pitchFamily="34" charset="0"/>
                          </a:rPr>
                          <m:t>2</m:t>
                        </m:r>
                      </m:sup>
                    </m:sSup>
                  </m:oMath>
                </a14:m>
                <a:r>
                  <a:rPr lang="el-GR"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όπου, (Η</a:t>
                </a:r>
                <a:r>
                  <a:rPr lang="en-US" sz="1800" baseline="-25000" dirty="0">
                    <a:effectLst/>
                    <a:latin typeface="Calibri" panose="020F0502020204030204" pitchFamily="34" charset="0"/>
                    <a:ea typeface="Times New Roman" panose="02020603050405020304" pitchFamily="18" charset="0"/>
                    <a:cs typeface="Calibri" panose="020F0502020204030204" pitchFamily="34" charset="0"/>
                  </a:rPr>
                  <a:t>e</a:t>
                </a:r>
                <a:r>
                  <a:rPr lang="el-GR" sz="1800" dirty="0">
                    <a:effectLst/>
                    <a:latin typeface="Calibri" panose="020F0502020204030204" pitchFamily="34" charset="0"/>
                    <a:ea typeface="Times New Roman" panose="02020603050405020304" pitchFamily="18" charset="0"/>
                    <a:cs typeface="Calibri" panose="020F0502020204030204" pitchFamily="34" charset="0"/>
                  </a:rPr>
                  <a:t>) είναι το σημαντικό ύψος των κυμάτων θυέλλης με ετήσια συχνότητα εμφάνισης 0,137% (12 ώρες) πριν τη θραύση και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T</a:t>
                </a:r>
                <a:r>
                  <a:rPr lang="en-US" sz="1800" baseline="-25000" dirty="0" err="1">
                    <a:effectLst/>
                    <a:latin typeface="Calibri" panose="020F0502020204030204" pitchFamily="34" charset="0"/>
                    <a:ea typeface="Times New Roman" panose="02020603050405020304" pitchFamily="18" charset="0"/>
                    <a:cs typeface="Calibri" panose="020F0502020204030204" pitchFamily="34" charset="0"/>
                  </a:rPr>
                  <a:t>e</a:t>
                </a:r>
                <a:r>
                  <a:rPr lang="el-GR" sz="1800" dirty="0">
                    <a:effectLst/>
                    <a:latin typeface="Calibri" panose="020F0502020204030204" pitchFamily="34" charset="0"/>
                    <a:ea typeface="Times New Roman" panose="02020603050405020304" pitchFamily="18" charset="0"/>
                    <a:cs typeface="Calibri" panose="020F0502020204030204" pitchFamily="34" charset="0"/>
                  </a:rPr>
                  <a:t>) η αντίστοιχη περίοδός τους.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3540E39-F923-414F-9463-D278166A577F}"/>
                  </a:ext>
                </a:extLst>
              </p:cNvPr>
              <p:cNvSpPr txBox="1">
                <a:spLocks noRot="1" noChangeAspect="1" noMove="1" noResize="1" noEditPoints="1" noAdjustHandles="1" noChangeArrowheads="1" noChangeShapeType="1" noTextEdit="1"/>
              </p:cNvSpPr>
              <p:nvPr/>
            </p:nvSpPr>
            <p:spPr>
              <a:xfrm>
                <a:off x="477983" y="706651"/>
                <a:ext cx="11305308" cy="2297552"/>
              </a:xfrm>
              <a:prstGeom prst="rect">
                <a:avLst/>
              </a:prstGeom>
              <a:blipFill>
                <a:blip r:embed="rId2"/>
                <a:stretch>
                  <a:fillRect l="-431" t="-1326" r="-431" b="-31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9C6D702-94BD-4F6A-B481-7124D15DD2E3}"/>
                  </a:ext>
                </a:extLst>
              </p:cNvPr>
              <p:cNvSpPr txBox="1"/>
              <p:nvPr/>
            </p:nvSpPr>
            <p:spPr>
              <a:xfrm>
                <a:off x="207820" y="3419839"/>
                <a:ext cx="11305308" cy="2815001"/>
              </a:xfrm>
              <a:prstGeom prst="rect">
                <a:avLst/>
              </a:prstGeom>
              <a:noFill/>
            </p:spPr>
            <p:txBody>
              <a:bodyPr wrap="square">
                <a:spAutoFit/>
              </a:bodyPr>
              <a:lstStyle/>
              <a:p>
                <a:pPr algn="just">
                  <a:lnSpc>
                    <a:spcPct val="107000"/>
                  </a:lnSpc>
                  <a:spcAft>
                    <a:spcPts val="80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H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μέγιστη (υψομετρικά) </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αναρρίχησης των μέγιστων 2% των αναβάσεων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ανάλογα με τη κλίση του αιγιαλού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en-US" sz="18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κλίση περί το μέτωπο της παραλίας </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beachface</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slope</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την υδραυλική κλίση του εγγύς υποθαλάσσιου πυθμένα (παράμετρο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Iribarren</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ξ</a:t>
                </a:r>
                <a:r>
                  <a:rPr lang="el-GR" sz="18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ο</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με βάση την οποία η παραλία χαρακτηρίζεται ως απόσβεσης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ξ</a:t>
                </a:r>
                <a:r>
                  <a:rPr lang="el-GR" sz="18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ο</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&lt;0,3) ενδιάμεσης κατάστασης </a:t>
                </a:r>
                <a14:m>
                  <m:oMath xmlns:m="http://schemas.openxmlformats.org/officeDocument/2006/math">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0,3&lt;</m:t>
                        </m:r>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𝜉</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𝜊</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&lt;1,25)</m:t>
                    </m:r>
                  </m:oMath>
                </a14:m>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και ανάκλασης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ξ</a:t>
                </a:r>
                <a:r>
                  <a:rPr lang="el-GR" sz="18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ο</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&gt;1,25):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𝑅</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=0,73·</m:t>
                    </m:r>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𝛽</m:t>
                        </m:r>
                      </m:e>
                      <m:sub>
                        <m: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𝑓</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𝐻</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𝑜</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𝐿</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𝑜</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e>
                      <m:sup>
                        <m:f>
                          <m:fPr>
                            <m:type m:val="skw"/>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num>
                          <m:den>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den>
                        </m:f>
                      </m:sup>
                    </m:sSup>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𝛾𝜄𝛼</m:t>
                    </m:r>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𝜉</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𝜊</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&gt;1,25</m:t>
                    </m:r>
                  </m:oMath>
                </a14:m>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𝑅</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=1,1 </m:t>
                    </m:r>
                    <m:d>
                      <m:dPr>
                        <m:begChr m:val="{"/>
                        <m:endChr m:val="}"/>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d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0,35·</m:t>
                        </m:r>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𝛽</m:t>
                            </m:r>
                          </m:e>
                          <m:sub>
                            <m: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𝑓</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p>
                          <m:s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𝐻</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𝑜</m:t>
                                </m:r>
                              </m:sub>
                            </m:sSub>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𝐿</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𝑜</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e>
                          <m:sup>
                            <m:f>
                              <m:fPr>
                                <m:type m:val="skw"/>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num>
                              <m:den>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den>
                            </m:f>
                          </m:sup>
                        </m:sSup>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sSup>
                              <m:s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𝐻</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𝑜</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𝐿</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𝑜</m:t>
                                    </m:r>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ub>
                                </m:sSub>
                                <m:d>
                                  <m:d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d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0,563· </m:t>
                                    </m:r>
                                    <m:sSubSup>
                                      <m:sSub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Sup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𝛽</m:t>
                                        </m:r>
                                      </m:e>
                                      <m:sub>
                                        <m: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𝑓</m:t>
                                        </m:r>
                                      </m:sub>
                                      <m:sup>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sup>
                                    </m:sSubSup>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+0,004</m:t>
                                    </m:r>
                                  </m:e>
                                </m:d>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e>
                              <m:sup>
                                <m:f>
                                  <m:fPr>
                                    <m:type m:val="skw"/>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num>
                                  <m:den>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den>
                                </m:f>
                              </m:sup>
                            </m:sSup>
                          </m:num>
                          <m:den>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den>
                        </m:f>
                      </m:e>
                    </m:d>
                  </m:oMath>
                </a14:m>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για	 </a:t>
                </a:r>
                <a14:m>
                  <m:oMath xmlns:m="http://schemas.openxmlformats.org/officeDocument/2006/math">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0,3&lt;</m:t>
                        </m:r>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𝜉</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𝜊</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&lt;1,25</m:t>
                    </m:r>
                  </m:oMath>
                </a14:m>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𝑅</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=0,043·</m:t>
                    </m:r>
                    <m:sSup>
                      <m:sSup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pPr>
                      <m:e>
                        <m:d>
                          <m:d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dPr>
                          <m:e>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𝐻</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𝑜</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𝐿</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𝑜</m:t>
                                </m:r>
                              </m:sub>
                            </m:sSub>
                          </m:e>
                        </m:d>
                      </m:e>
                      <m:sup>
                        <m:f>
                          <m:fPr>
                            <m:type m:val="skw"/>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m:t>
                            </m:r>
                          </m:num>
                          <m:den>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m:t>
                            </m:r>
                          </m:den>
                        </m:f>
                      </m:sup>
                    </m:sSup>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𝛾𝜄𝛼</m:t>
                    </m:r>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sSubPr>
                      <m:e>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𝜉</m:t>
                        </m:r>
                      </m:e>
                      <m: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𝜊</m:t>
                        </m:r>
                      </m:sub>
                    </m:sSub>
                    <m:r>
                      <a:rPr lang="el-GR" sz="18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&lt;0,3</m:t>
                    </m:r>
                  </m:oMath>
                </a14:m>
                <a:r>
                  <a:rPr lang="el-GR"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9C6D702-94BD-4F6A-B481-7124D15DD2E3}"/>
                  </a:ext>
                </a:extLst>
              </p:cNvPr>
              <p:cNvSpPr txBox="1">
                <a:spLocks noRot="1" noChangeAspect="1" noMove="1" noResize="1" noEditPoints="1" noAdjustHandles="1" noChangeArrowheads="1" noChangeShapeType="1" noTextEdit="1"/>
              </p:cNvSpPr>
              <p:nvPr/>
            </p:nvSpPr>
            <p:spPr>
              <a:xfrm>
                <a:off x="207820" y="3419839"/>
                <a:ext cx="11305308" cy="2815001"/>
              </a:xfrm>
              <a:prstGeom prst="rect">
                <a:avLst/>
              </a:prstGeom>
              <a:blipFill>
                <a:blip r:embed="rId3"/>
                <a:stretch>
                  <a:fillRect l="-431" t="-1082" r="-431" b="-12554"/>
                </a:stretch>
              </a:blipFill>
            </p:spPr>
            <p:txBody>
              <a:bodyPr/>
              <a:lstStyle/>
              <a:p>
                <a:r>
                  <a:rPr lang="en-US">
                    <a:noFill/>
                  </a:rPr>
                  <a:t> </a:t>
                </a:r>
              </a:p>
            </p:txBody>
          </p:sp>
        </mc:Fallback>
      </mc:AlternateContent>
    </p:spTree>
    <p:extLst>
      <p:ext uri="{BB962C8B-B14F-4D97-AF65-F5344CB8AC3E}">
        <p14:creationId xmlns:p14="http://schemas.microsoft.com/office/powerpoint/2010/main" val="406778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4D21C6-232A-415F-97CD-DA38960FE330}"/>
              </a:ext>
            </a:extLst>
          </p:cNvPr>
          <p:cNvSpPr txBox="1"/>
          <p:nvPr/>
        </p:nvSpPr>
        <p:spPr>
          <a:xfrm>
            <a:off x="639041" y="311726"/>
            <a:ext cx="10479232" cy="1174873"/>
          </a:xfrm>
          <a:prstGeom prst="rect">
            <a:avLst/>
          </a:prstGeom>
          <a:noFill/>
        </p:spPr>
        <p:txBody>
          <a:bodyPr wrap="square">
            <a:spAutoFit/>
          </a:bodyPr>
          <a:lstStyle/>
          <a:p>
            <a:pPr algn="just">
              <a:lnSpc>
                <a:spcPct val="107000"/>
              </a:lnSpc>
              <a:spcAft>
                <a:spcPts val="800"/>
              </a:spcAft>
            </a:pPr>
            <a:r>
              <a:rPr lang="el-GR" sz="24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Αυξομείωση της μέσης θαλάσσιας στάθμης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solidFill>
                  <a:srgbClr val="000000"/>
                </a:solidFill>
                <a:effectLst/>
                <a:latin typeface="Calibri" panose="020F0502020204030204" pitchFamily="34" charset="0"/>
                <a:ea typeface="Calibri" panose="020F0502020204030204" pitchFamily="34" charset="0"/>
              </a:rPr>
              <a:t>Στην παράλια ζώνη παρατηρείται αυξομείωση της μέσης θαλάσσιας στάθμης </a:t>
            </a:r>
            <a:r>
              <a:rPr lang="el-GR" sz="2000" i="1" u="sng" dirty="0">
                <a:solidFill>
                  <a:srgbClr val="000000"/>
                </a:solidFill>
                <a:effectLst/>
                <a:latin typeface="Calibri" panose="020F0502020204030204" pitchFamily="34" charset="0"/>
                <a:ea typeface="Calibri" panose="020F0502020204030204" pitchFamily="34" charset="0"/>
              </a:rPr>
              <a:t>(</a:t>
            </a:r>
            <a:r>
              <a:rPr lang="el-GR" sz="2000" i="1" u="sng" dirty="0" err="1">
                <a:solidFill>
                  <a:srgbClr val="000000"/>
                </a:solidFill>
                <a:effectLst/>
                <a:latin typeface="Calibri" panose="020F0502020204030204" pitchFamily="34" charset="0"/>
                <a:ea typeface="Calibri" panose="020F0502020204030204" pitchFamily="34" charset="0"/>
              </a:rPr>
              <a:t>wave</a:t>
            </a:r>
            <a:r>
              <a:rPr lang="el-GR" sz="2000" i="1" u="sng" dirty="0">
                <a:solidFill>
                  <a:srgbClr val="000000"/>
                </a:solidFill>
                <a:effectLst/>
                <a:latin typeface="Calibri" panose="020F0502020204030204" pitchFamily="34" charset="0"/>
                <a:ea typeface="Calibri" panose="020F0502020204030204" pitchFamily="34" charset="0"/>
              </a:rPr>
              <a:t> </a:t>
            </a:r>
            <a:r>
              <a:rPr lang="el-GR" sz="2000" i="1" u="sng" dirty="0" err="1">
                <a:solidFill>
                  <a:srgbClr val="000000"/>
                </a:solidFill>
                <a:effectLst/>
                <a:latin typeface="Calibri" panose="020F0502020204030204" pitchFamily="34" charset="0"/>
                <a:ea typeface="Calibri" panose="020F0502020204030204" pitchFamily="34" charset="0"/>
              </a:rPr>
              <a:t>set-up</a:t>
            </a:r>
            <a:r>
              <a:rPr lang="el-GR" sz="2000" i="1" u="sng" dirty="0">
                <a:solidFill>
                  <a:srgbClr val="000000"/>
                </a:solidFill>
                <a:effectLst/>
                <a:latin typeface="Calibri" panose="020F0502020204030204" pitchFamily="34" charset="0"/>
                <a:ea typeface="Calibri" panose="020F0502020204030204" pitchFamily="34" charset="0"/>
              </a:rPr>
              <a:t> and </a:t>
            </a:r>
            <a:r>
              <a:rPr lang="el-GR" sz="2000" i="1" u="sng" dirty="0" err="1">
                <a:solidFill>
                  <a:srgbClr val="000000"/>
                </a:solidFill>
                <a:effectLst/>
                <a:latin typeface="Calibri" panose="020F0502020204030204" pitchFamily="34" charset="0"/>
                <a:ea typeface="Calibri" panose="020F0502020204030204" pitchFamily="34" charset="0"/>
              </a:rPr>
              <a:t>set-down</a:t>
            </a:r>
            <a:r>
              <a:rPr lang="el-GR" sz="2000" i="1" u="sng" dirty="0">
                <a:solidFill>
                  <a:srgbClr val="000000"/>
                </a:solidFill>
                <a:effectLst/>
                <a:latin typeface="Calibri" panose="020F0502020204030204" pitchFamily="34" charset="0"/>
                <a:ea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rPr>
              <a:t>λόγω της διεργασίας της </a:t>
            </a:r>
            <a:r>
              <a:rPr lang="el-GR" sz="1800" dirty="0" err="1">
                <a:solidFill>
                  <a:srgbClr val="000000"/>
                </a:solidFill>
                <a:effectLst/>
                <a:latin typeface="Calibri" panose="020F0502020204030204" pitchFamily="34" charset="0"/>
                <a:ea typeface="Calibri" panose="020F0502020204030204" pitchFamily="34" charset="0"/>
              </a:rPr>
              <a:t>ρήχωσης</a:t>
            </a:r>
            <a:r>
              <a:rPr lang="el-GR" sz="1800" dirty="0">
                <a:solidFill>
                  <a:srgbClr val="000000"/>
                </a:solidFill>
                <a:effectLst/>
                <a:latin typeface="Calibri" panose="020F0502020204030204" pitchFamily="34" charset="0"/>
                <a:ea typeface="Calibri" panose="020F0502020204030204" pitchFamily="34" charset="0"/>
              </a:rPr>
              <a:t> και ακολούθως της θραύσης των κυμάτων </a:t>
            </a:r>
            <a:endParaRPr lang="en-US" dirty="0"/>
          </a:p>
        </p:txBody>
      </p:sp>
      <p:pic>
        <p:nvPicPr>
          <p:cNvPr id="6" name="Picture 5">
            <a:extLst>
              <a:ext uri="{FF2B5EF4-FFF2-40B4-BE49-F238E27FC236}">
                <a16:creationId xmlns:a16="http://schemas.microsoft.com/office/drawing/2014/main" id="{4388D5D7-FC28-4E3F-AC53-878711D6770B}"/>
              </a:ext>
            </a:extLst>
          </p:cNvPr>
          <p:cNvPicPr>
            <a:picLocks noChangeAspect="1"/>
          </p:cNvPicPr>
          <p:nvPr/>
        </p:nvPicPr>
        <p:blipFill>
          <a:blip r:embed="rId2"/>
          <a:stretch>
            <a:fillRect/>
          </a:stretch>
        </p:blipFill>
        <p:spPr>
          <a:xfrm>
            <a:off x="2181963" y="1572703"/>
            <a:ext cx="7828074" cy="440948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712AA75-2C4F-448B-ADDA-A544E6DCF389}"/>
                  </a:ext>
                </a:extLst>
              </p:cNvPr>
              <p:cNvSpPr txBox="1"/>
              <p:nvPr/>
            </p:nvSpPr>
            <p:spPr>
              <a:xfrm>
                <a:off x="3423804" y="6109856"/>
                <a:ext cx="4722669" cy="875753"/>
              </a:xfrm>
              <a:prstGeom prst="rect">
                <a:avLst/>
              </a:prstGeom>
              <a:noFill/>
            </p:spPr>
            <p:txBody>
              <a:bodyPr wrap="square">
                <a:spAutoFit/>
              </a:bodyPr>
              <a:lstStyle/>
              <a:p>
                <a14:m>
                  <m:oMath xmlns:m="http://schemas.openxmlformats.org/officeDocument/2006/math">
                    <m:sSub>
                      <m:sSubPr>
                        <m:ctrlPr>
                          <a:rPr lang="en-US" sz="2000" b="1" i="1" smtClean="0">
                            <a:solidFill>
                              <a:srgbClr val="000000"/>
                            </a:solidFill>
                            <a:effectLst/>
                            <a:latin typeface="Cambria Math" panose="02040503050406030204" pitchFamily="18" charset="0"/>
                            <a:cs typeface="Calibri" panose="020F0502020204030204" pitchFamily="34" charset="0"/>
                          </a:rPr>
                        </m:ctrlPr>
                      </m:sSubPr>
                      <m:e>
                        <m:d>
                          <m:dPr>
                            <m:begChr m:val="〈"/>
                            <m:endChr m:val="〉"/>
                            <m:ctrlPr>
                              <a:rPr lang="en-US" sz="2000" b="1" i="1">
                                <a:solidFill>
                                  <a:srgbClr val="000000"/>
                                </a:solidFill>
                                <a:effectLst/>
                                <a:latin typeface="Cambria Math" panose="02040503050406030204" pitchFamily="18" charset="0"/>
                                <a:cs typeface="Calibri" panose="020F0502020204030204" pitchFamily="34" charset="0"/>
                              </a:rPr>
                            </m:ctrlPr>
                          </m:d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𝜼</m:t>
                            </m:r>
                          </m:e>
                        </m:d>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𝒎𝒂𝒙</m:t>
                        </m:r>
                      </m:sub>
                    </m:sSub>
                    <m:r>
                      <a:rPr lang="el-GR" sz="2000" b="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𝒅</m:t>
                        </m:r>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𝐛</m:t>
                        </m:r>
                        <m:r>
                          <a:rPr lang="en-US" sz="2000" b="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f>
                      <m:fPr>
                        <m:ctrlPr>
                          <a:rPr lang="en-US" sz="2000" b="1" i="1">
                            <a:solidFill>
                              <a:srgbClr val="000000"/>
                            </a:solidFill>
                            <a:effectLst/>
                            <a:latin typeface="Cambria Math" panose="020405030504060302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𝟒𝟎</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Sup>
                          <m:sSubSupPr>
                            <m:ctrlPr>
                              <a:rPr lang="en-US" sz="2000" b="1" i="1">
                                <a:solidFill>
                                  <a:srgbClr val="000000"/>
                                </a:solidFill>
                                <a:effectLst/>
                                <a:latin typeface="Cambria Math" panose="02040503050406030204" pitchFamily="18" charset="0"/>
                                <a:cs typeface="Calibri" panose="020F0502020204030204" pitchFamily="34" charset="0"/>
                              </a:rPr>
                            </m:ctrlPr>
                          </m:sSubSup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𝜸</m:t>
                            </m:r>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𝒃</m:t>
                            </m:r>
                          </m:sub>
                          <m: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𝟐</m:t>
                            </m:r>
                          </m:sup>
                        </m:sSub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𝟑</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Sup>
                          <m:sSubSupPr>
                            <m:ctrlPr>
                              <a:rPr lang="en-US" sz="2000" b="1" i="1">
                                <a:solidFill>
                                  <a:srgbClr val="000000"/>
                                </a:solidFill>
                                <a:effectLst/>
                                <a:latin typeface="Cambria Math" panose="02040503050406030204" pitchFamily="18" charset="0"/>
                                <a:cs typeface="Calibri" panose="020F0502020204030204" pitchFamily="34" charset="0"/>
                              </a:rPr>
                            </m:ctrlPr>
                          </m:sSubSup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𝜸</m:t>
                            </m:r>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𝒃</m:t>
                            </m:r>
                          </m:sub>
                          <m:sup>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𝟒</m:t>
                            </m:r>
                          </m:sup>
                        </m:sSubSup>
                      </m:num>
                      <m:den>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𝟏𝟐𝟖</m:t>
                        </m:r>
                      </m:den>
                    </m:f>
                    <m:r>
                      <a:rPr lang="el-GR" sz="2000" b="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f>
                      <m:fPr>
                        <m:ctrlPr>
                          <a:rPr lang="en-US" sz="2000" b="1" i="1">
                            <a:solidFill>
                              <a:srgbClr val="000000"/>
                            </a:solidFill>
                            <a:effectLst/>
                            <a:latin typeface="Cambria Math" panose="02040503050406030204" pitchFamily="18" charset="0"/>
                            <a:cs typeface="Calibri" panose="020F0502020204030204" pitchFamily="34" charset="0"/>
                          </a:rPr>
                        </m:ctrlPr>
                      </m:fPr>
                      <m:num>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𝟓</m:t>
                        </m:r>
                      </m:num>
                      <m:den>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𝟏𝟔</m:t>
                        </m:r>
                      </m:den>
                    </m:f>
                    <m:r>
                      <a:rPr lang="el-GR" sz="2000" b="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𝒅</m:t>
                        </m:r>
                      </m:e>
                      <m:sub>
                        <m:r>
                          <a:rPr lang="en-US"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𝐛</m:t>
                        </m:r>
                        <m:r>
                          <a:rPr lang="en-US" sz="2000" b="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ub>
                    </m:s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l-GR" sz="2000" b="1">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n-US" sz="2000" b="1" i="1">
                            <a:solidFill>
                              <a:srgbClr val="000000"/>
                            </a:solidFill>
                            <a:effectLst/>
                            <a:latin typeface="Cambria Math" panose="02040503050406030204" pitchFamily="18" charset="0"/>
                            <a:cs typeface="Calibri" panose="020F0502020204030204" pitchFamily="34" charset="0"/>
                          </a:rPr>
                        </m:ctrlPr>
                      </m:sSubPr>
                      <m:e>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𝑯</m:t>
                        </m:r>
                      </m:e>
                      <m:sub>
                        <m:r>
                          <a:rPr lang="el-GR" sz="2000" b="1"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𝒃</m:t>
                        </m:r>
                      </m:sub>
                    </m:sSub>
                  </m:oMath>
                </a14:m>
                <a:r>
                  <a:rPr lang="el-GR" sz="2000" b="1" dirty="0">
                    <a:solidFill>
                      <a:srgbClr val="000000"/>
                    </a:solidFill>
                    <a:effectLst/>
                    <a:latin typeface="Calibri" panose="020F0502020204030204" pitchFamily="34" charset="0"/>
                    <a:ea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rPr>
                  <a:t>		</a:t>
                </a:r>
                <a:endParaRPr lang="en-US" dirty="0"/>
              </a:p>
            </p:txBody>
          </p:sp>
        </mc:Choice>
        <mc:Fallback xmlns="">
          <p:sp>
            <p:nvSpPr>
              <p:cNvPr id="8" name="TextBox 7">
                <a:extLst>
                  <a:ext uri="{FF2B5EF4-FFF2-40B4-BE49-F238E27FC236}">
                    <a16:creationId xmlns:a16="http://schemas.microsoft.com/office/drawing/2014/main" id="{B712AA75-2C4F-448B-ADDA-A544E6DCF389}"/>
                  </a:ext>
                </a:extLst>
              </p:cNvPr>
              <p:cNvSpPr txBox="1">
                <a:spLocks noRot="1" noChangeAspect="1" noMove="1" noResize="1" noEditPoints="1" noAdjustHandles="1" noChangeArrowheads="1" noChangeShapeType="1" noTextEdit="1"/>
              </p:cNvSpPr>
              <p:nvPr/>
            </p:nvSpPr>
            <p:spPr>
              <a:xfrm>
                <a:off x="3423804" y="6109856"/>
                <a:ext cx="4722669" cy="87575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8856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83BA-1361-47AE-9FAE-9C3751B6637D}"/>
              </a:ext>
            </a:extLst>
          </p:cNvPr>
          <p:cNvSpPr>
            <a:spLocks noGrp="1"/>
          </p:cNvSpPr>
          <p:nvPr>
            <p:ph type="title"/>
          </p:nvPr>
        </p:nvSpPr>
        <p:spPr>
          <a:xfrm>
            <a:off x="3193472" y="335265"/>
            <a:ext cx="5493327" cy="570057"/>
          </a:xfrm>
        </p:spPr>
        <p:txBody>
          <a:bodyPr>
            <a:normAutofit/>
          </a:bodyPr>
          <a:lstStyle/>
          <a:p>
            <a:r>
              <a:rPr lang="el-GR" sz="2400" b="1" cap="all" dirty="0">
                <a:solidFill>
                  <a:srgbClr val="000000"/>
                </a:solidFill>
                <a:effectLst/>
                <a:latin typeface="Calibri" panose="020F0502020204030204" pitchFamily="34" charset="0"/>
                <a:ea typeface="Calibri" panose="020F0502020204030204" pitchFamily="34" charset="0"/>
              </a:rPr>
              <a:t>κυματικό καθεστώς Μεσογείου</a:t>
            </a:r>
            <a:endParaRPr lang="en-US" sz="2400" dirty="0"/>
          </a:p>
        </p:txBody>
      </p:sp>
      <p:pic>
        <p:nvPicPr>
          <p:cNvPr id="5" name="Picture 4">
            <a:extLst>
              <a:ext uri="{FF2B5EF4-FFF2-40B4-BE49-F238E27FC236}">
                <a16:creationId xmlns:a16="http://schemas.microsoft.com/office/drawing/2014/main" id="{0DCC7895-E2B5-4AAA-B223-C8FF0E75D125}"/>
              </a:ext>
            </a:extLst>
          </p:cNvPr>
          <p:cNvPicPr>
            <a:picLocks noChangeAspect="1"/>
          </p:cNvPicPr>
          <p:nvPr/>
        </p:nvPicPr>
        <p:blipFill>
          <a:blip r:embed="rId2"/>
          <a:stretch>
            <a:fillRect/>
          </a:stretch>
        </p:blipFill>
        <p:spPr>
          <a:xfrm>
            <a:off x="2280307" y="905322"/>
            <a:ext cx="7319656" cy="4622940"/>
          </a:xfrm>
          <a:prstGeom prst="rect">
            <a:avLst/>
          </a:prstGeom>
        </p:spPr>
      </p:pic>
      <p:sp>
        <p:nvSpPr>
          <p:cNvPr id="7" name="TextBox 6">
            <a:extLst>
              <a:ext uri="{FF2B5EF4-FFF2-40B4-BE49-F238E27FC236}">
                <a16:creationId xmlns:a16="http://schemas.microsoft.com/office/drawing/2014/main" id="{5E9CA8D5-146D-4042-B8EC-709023356D74}"/>
              </a:ext>
            </a:extLst>
          </p:cNvPr>
          <p:cNvSpPr txBox="1"/>
          <p:nvPr/>
        </p:nvSpPr>
        <p:spPr>
          <a:xfrm>
            <a:off x="471054" y="5528262"/>
            <a:ext cx="11249891" cy="1200329"/>
          </a:xfrm>
          <a:prstGeom prst="rect">
            <a:avLst/>
          </a:prstGeom>
          <a:noFill/>
        </p:spPr>
        <p:txBody>
          <a:bodyPr wrap="square">
            <a:spAutoFit/>
          </a:bodyPr>
          <a:lstStyle/>
          <a:p>
            <a:r>
              <a:rPr lang="el-GR" sz="1800" dirty="0">
                <a:solidFill>
                  <a:srgbClr val="202124"/>
                </a:solidFill>
                <a:effectLst/>
                <a:latin typeface="Calibri" panose="020F0502020204030204" pitchFamily="34" charset="0"/>
                <a:ea typeface="Times New Roman" panose="02020603050405020304" pitchFamily="18" charset="0"/>
              </a:rPr>
              <a:t>Απλοποιημένη χωρική κατανομή του μέσου ετήσιου σημαντικού ύψους κύματος (m) στη Μεσόγειο, με βάση την ανάλυση δεδομένων ERA5 (1979 - 2018) του επιχειρησιακού μοντέλου του Ευρωπαϊκού Κέντρου μετεωρολογικών προβλέψεων μεσαίου εύρους.  Το σημαντικό ύψος κύματος ορίζεται ως το μέσο ύψος των υψηλότερων 1/3 κυμάτων σε ένα φάσμα κυμάτων.</a:t>
            </a:r>
            <a:endParaRPr lang="en-US" dirty="0"/>
          </a:p>
        </p:txBody>
      </p:sp>
    </p:spTree>
    <p:extLst>
      <p:ext uri="{BB962C8B-B14F-4D97-AF65-F5344CB8AC3E}">
        <p14:creationId xmlns:p14="http://schemas.microsoft.com/office/powerpoint/2010/main" val="212242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26C6F44-FDA9-4FA8-A4F6-A5A95B827826}"/>
                  </a:ext>
                </a:extLst>
              </p:cNvPr>
              <p:cNvSpPr txBox="1"/>
              <p:nvPr/>
            </p:nvSpPr>
            <p:spPr>
              <a:xfrm>
                <a:off x="287915" y="206312"/>
                <a:ext cx="11616170" cy="6665543"/>
              </a:xfrm>
              <a:prstGeom prst="rect">
                <a:avLst/>
              </a:prstGeom>
              <a:noFill/>
            </p:spPr>
            <p:txBody>
              <a:bodyPr wrap="square">
                <a:spAutoFit/>
              </a:bodyPr>
              <a:lstStyle/>
              <a:p>
                <a:pPr algn="just">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η στιγμιαία απομάκρυνση της στάθμης της θάλασσας από την κατάσταση ηρεμίας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το ύψος του κύματος, δηλαδή η κατακόρυφη απόσταση μεταξύ κορυφής και κοιλίας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το πλάτος της μετατόπισης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amplitude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το οποίο στην περίπτωση μιας ιδανικής </a:t>
                </a:r>
              </a:p>
              <a:p>
                <a:pPr algn="just">
                  <a:spcAft>
                    <a:spcPts val="300"/>
                  </a:spcAft>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ημιτονοειδούς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κυματομορφής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ισούται με Η/2.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το μήκος του κύματος, δηλαδή η απόσταση μεταξύ δύο διαδοχικών κορυφών ή κοιλιών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	η περίοδος του κύματος, δηλαδή ο χρόνος που μεσολαβεί για να περάσουν δύο διαδοχικές κορυφές </a:t>
                </a:r>
              </a:p>
              <a:p>
                <a:pPr algn="just">
                  <a:spcAft>
                    <a:spcPts val="300"/>
                  </a:spcAft>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(ή κοιλίες) του κύματος από κάποιο σταθερό σημείο (στην περίπτωση μιας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χρονοσειράς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είναι ο χρόνος </a:t>
                </a:r>
              </a:p>
              <a:p>
                <a:pPr algn="just">
                  <a:spcAft>
                    <a:spcPts val="300"/>
                  </a:spcAft>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μεταξύ δύο διαδοχικών κορυφών).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3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συχνότητα του κύματος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είναι η αντίστροφη ποσότητα της περιόδου (f = 1/T).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φασική ταχύτητα (η ταχύτητα μιας συνιστώσας της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κυματομορφής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ενός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μονοκατευθυντικού</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κύματος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(ξ): 	η οριζόντια απόσταση της τροχιακής κίνησης των σωματιδίων του νερού</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(ζ):	η κατακόρυφη απόσταση της  τροχιακής κίνησης των σωματιδίων του νερού</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μέγιστη οριζόντια συνιστώσα της τροχιακής ταχύτητας των σωματιδίων του νερού</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μέγιστη κατακόρυφη συνιστώσα της τροχιακής ταχύτητας των σωματιδίων του νερού.</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αριθμός κύματος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π /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(ω):	η κυκλική συχνότητα του κύματος 	ω = 2·π /Τ = 2·π·</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κλίση (καμπυλότητα) του κύματος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=H/L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	η διασπορά εύρους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βάθος)	ε=Η/</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a:t>
                </a:r>
                <a:r>
                  <a:rPr lang="en-US" sz="180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διασπορά συχνότητας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3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Calibri" panose="020F0502020204030204" pitchFamily="34" charset="0"/>
                  </a:rPr>
                  <a:t>c</a:t>
                </a:r>
                <a:r>
                  <a:rPr lang="en-US" sz="1800" baseline="-25000" dirty="0">
                    <a:effectLst/>
                    <a:latin typeface="Calibri" panose="020F0502020204030204" pitchFamily="34" charset="0"/>
                    <a:ea typeface="Calibri" panose="020F0502020204030204" pitchFamily="34" charset="0"/>
                    <a:cs typeface="Calibri" panose="020F0502020204030204" pitchFamily="34" charset="0"/>
                  </a:rPr>
                  <a:t>d</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Times New Roman" panose="02020603050405020304" pitchFamily="18" charset="0"/>
                    <a:cs typeface="Calibri" panose="020F0502020204030204" pitchFamily="34" charset="0"/>
                  </a:rPr>
                  <a:t> η ταχύτητα διασποράς των κυμάτων</a:t>
                </a:r>
                <a:r>
                  <a:rPr lang="el-GR" sz="1800" b="1" dirty="0">
                    <a:effectLst/>
                    <a:latin typeface="Calibri" panose="020F0502020204030204" pitchFamily="34" charset="0"/>
                    <a:ea typeface="Times New Roman" panose="02020603050405020304" pitchFamily="18"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=9,814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l-GR"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800" b="1" i="1">
                            <a:effectLst/>
                            <a:latin typeface="Cambria Math" panose="02040503050406030204" pitchFamily="18" charset="0"/>
                            <a:ea typeface="Calibri" panose="020F0502020204030204" pitchFamily="34" charset="0"/>
                            <a:cs typeface="Calibri" panose="020F0502020204030204" pitchFamily="34" charset="0"/>
                          </a:rPr>
                        </m:ctrlPr>
                      </m:sSubPr>
                      <m:e>
                        <m:r>
                          <a:rPr lang="el-GR" sz="1800" b="1" i="1">
                            <a:effectLst/>
                            <a:latin typeface="Cambria Math" panose="02040503050406030204" pitchFamily="18" charset="0"/>
                            <a:ea typeface="Calibri" panose="020F0502020204030204" pitchFamily="34" charset="0"/>
                            <a:cs typeface="Calibri" panose="020F0502020204030204" pitchFamily="34" charset="0"/>
                          </a:rPr>
                          <m:t>𝒄</m:t>
                        </m:r>
                      </m:e>
                      <m:sub>
                        <m:r>
                          <a:rPr lang="el-GR" sz="1800" b="1" i="1">
                            <a:effectLst/>
                            <a:latin typeface="Cambria Math" panose="02040503050406030204" pitchFamily="18" charset="0"/>
                            <a:ea typeface="Calibri" panose="020F0502020204030204" pitchFamily="34" charset="0"/>
                            <a:cs typeface="Calibri" panose="020F0502020204030204" pitchFamily="34" charset="0"/>
                          </a:rPr>
                          <m:t>𝒅</m:t>
                        </m:r>
                      </m:sub>
                    </m:sSub>
                    <m:r>
                      <a:rPr lang="el-GR" sz="1800" b="1" i="1">
                        <a:effectLst/>
                        <a:latin typeface="Cambria Math" panose="02040503050406030204" pitchFamily="18" charset="0"/>
                        <a:ea typeface="Calibri" panose="020F0502020204030204" pitchFamily="34" charset="0"/>
                        <a:cs typeface="Calibri" panose="020F0502020204030204" pitchFamily="34" charset="0"/>
                      </a:rPr>
                      <m:t>=</m:t>
                    </m:r>
                    <m:rad>
                      <m:radPr>
                        <m:degHide m:val="on"/>
                        <m:ctrlPr>
                          <a:rPr lang="en-US" sz="1800" i="1">
                            <a:effectLst/>
                            <a:latin typeface="Cambria Math" panose="02040503050406030204" pitchFamily="18" charset="0"/>
                            <a:ea typeface="Calibri" panose="020F0502020204030204" pitchFamily="34" charset="0"/>
                            <a:cs typeface="Calibri" panose="020F0502020204030204" pitchFamily="34" charset="0"/>
                          </a:rPr>
                        </m:ctrlPr>
                      </m:radPr>
                      <m:deg/>
                      <m:e>
                        <m:f>
                          <m:fPr>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a:rPr lang="el-GR" sz="1800" i="1">
                                <a:effectLst/>
                                <a:latin typeface="Cambria Math" panose="02040503050406030204" pitchFamily="18" charset="0"/>
                                <a:ea typeface="Calibri" panose="020F0502020204030204" pitchFamily="34" charset="0"/>
                                <a:cs typeface="Calibri" panose="020F0502020204030204" pitchFamily="34" charset="0"/>
                              </a:rPr>
                              <m:t>𝜔</m:t>
                            </m:r>
                          </m:num>
                          <m:den>
                            <m:r>
                              <a:rPr lang="en-US" sz="1800" i="1">
                                <a:effectLst/>
                                <a:latin typeface="Cambria Math" panose="02040503050406030204" pitchFamily="18" charset="0"/>
                                <a:ea typeface="Calibri" panose="020F0502020204030204" pitchFamily="34" charset="0"/>
                                <a:cs typeface="Calibri" panose="020F0502020204030204" pitchFamily="34" charset="0"/>
                              </a:rPr>
                              <m:t>𝑘</m:t>
                            </m:r>
                          </m:den>
                        </m:f>
                      </m:e>
                    </m:rad>
                    <m:r>
                      <a:rPr lang="el-GR" sz="1800" b="1" i="1">
                        <a:effectLst/>
                        <a:latin typeface="Cambria Math" panose="02040503050406030204" pitchFamily="18" charset="0"/>
                        <a:ea typeface="Calibri" panose="020F0502020204030204" pitchFamily="34" charset="0"/>
                        <a:cs typeface="Calibri" panose="020F0502020204030204" pitchFamily="34" charset="0"/>
                      </a:rPr>
                      <m:t>=</m:t>
                    </m:r>
                    <m:rad>
                      <m:radPr>
                        <m:degHide m:val="on"/>
                        <m:ctrlPr>
                          <a:rPr lang="en-US" sz="1800" b="1" i="1">
                            <a:effectLst/>
                            <a:latin typeface="Cambria Math" panose="02040503050406030204" pitchFamily="18" charset="0"/>
                            <a:ea typeface="Calibri" panose="020F0502020204030204" pitchFamily="34" charset="0"/>
                            <a:cs typeface="Calibri" panose="020F0502020204030204" pitchFamily="34" charset="0"/>
                          </a:rPr>
                        </m:ctrlPr>
                      </m:radPr>
                      <m:deg/>
                      <m:e>
                        <m:f>
                          <m:fPr>
                            <m:type m:val="skw"/>
                            <m:ctrlPr>
                              <a:rPr lang="en-US" sz="1800" i="1">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l-GR" sz="1800">
                                <a:effectLst/>
                                <a:latin typeface="Cambria Math" panose="02040503050406030204" pitchFamily="18" charset="0"/>
                                <a:ea typeface="Calibri" panose="020F0502020204030204" pitchFamily="34" charset="0"/>
                                <a:cs typeface="Calibri" panose="020F0502020204030204" pitchFamily="34" charset="0"/>
                              </a:rPr>
                              <m:t>g</m:t>
                            </m:r>
                          </m:num>
                          <m:den>
                            <m:r>
                              <m:rPr>
                                <m:sty m:val="p"/>
                              </m:rPr>
                              <a:rPr lang="el-GR" sz="1800">
                                <a:effectLst/>
                                <a:latin typeface="Cambria Math" panose="02040503050406030204" pitchFamily="18" charset="0"/>
                                <a:ea typeface="Calibri" panose="020F0502020204030204" pitchFamily="34" charset="0"/>
                                <a:cs typeface="Calibri" panose="020F0502020204030204" pitchFamily="34" charset="0"/>
                              </a:rPr>
                              <m:t>k</m:t>
                            </m:r>
                          </m:den>
                        </m:f>
                      </m:e>
                    </m:rad>
                  </m:oMath>
                </a14:m>
                <a:r>
                  <a:rPr lang="el-GR"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26C6F44-FDA9-4FA8-A4F6-A5A95B827826}"/>
                  </a:ext>
                </a:extLst>
              </p:cNvPr>
              <p:cNvSpPr txBox="1">
                <a:spLocks noRot="1" noChangeAspect="1" noMove="1" noResize="1" noEditPoints="1" noAdjustHandles="1" noChangeArrowheads="1" noChangeShapeType="1" noTextEdit="1"/>
              </p:cNvSpPr>
              <p:nvPr/>
            </p:nvSpPr>
            <p:spPr>
              <a:xfrm>
                <a:off x="287915" y="206312"/>
                <a:ext cx="11616170" cy="6665543"/>
              </a:xfrm>
              <a:prstGeom prst="rect">
                <a:avLst/>
              </a:prstGeom>
              <a:blipFill>
                <a:blip r:embed="rId2"/>
                <a:stretch>
                  <a:fillRect l="-420" t="-549"/>
                </a:stretch>
              </a:blipFill>
            </p:spPr>
            <p:txBody>
              <a:bodyPr/>
              <a:lstStyle/>
              <a:p>
                <a:r>
                  <a:rPr lang="en-US">
                    <a:noFill/>
                  </a:rPr>
                  <a:t> </a:t>
                </a:r>
              </a:p>
            </p:txBody>
          </p:sp>
        </mc:Fallback>
      </mc:AlternateContent>
    </p:spTree>
    <p:extLst>
      <p:ext uri="{BB962C8B-B14F-4D97-AF65-F5344CB8AC3E}">
        <p14:creationId xmlns:p14="http://schemas.microsoft.com/office/powerpoint/2010/main" val="2113320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A0DD-8502-4FE8-8A32-8045E72ED1B6}"/>
              </a:ext>
            </a:extLst>
          </p:cNvPr>
          <p:cNvSpPr>
            <a:spLocks noGrp="1"/>
          </p:cNvSpPr>
          <p:nvPr>
            <p:ph type="title"/>
          </p:nvPr>
        </p:nvSpPr>
        <p:spPr>
          <a:xfrm>
            <a:off x="221673" y="730323"/>
            <a:ext cx="5334000" cy="1617513"/>
          </a:xfrm>
        </p:spPr>
        <p:txBody>
          <a:bodyPr>
            <a:noAutofit/>
          </a:bodyPr>
          <a:lstStyle/>
          <a:p>
            <a:r>
              <a:rPr lang="el-GR" sz="2000" dirty="0">
                <a:effectLst/>
                <a:latin typeface="Calibri" panose="020F0502020204030204" pitchFamily="34" charset="0"/>
                <a:ea typeface="Times New Roman" panose="02020603050405020304" pitchFamily="18" charset="0"/>
              </a:rPr>
              <a:t>Απεικόνιση </a:t>
            </a:r>
            <a:r>
              <a:rPr lang="el-GR" sz="2000" b="1" dirty="0">
                <a:effectLst/>
                <a:latin typeface="Calibri" panose="020F0502020204030204" pitchFamily="34" charset="0"/>
                <a:ea typeface="Times New Roman" panose="02020603050405020304" pitchFamily="18" charset="0"/>
              </a:rPr>
              <a:t>(α) του μέσου ετήσιου σημαντικού ύψους κύματος και (β) των μέσων ετήσιων περιόδων κορυφής</a:t>
            </a:r>
            <a:r>
              <a:rPr lang="el-GR" sz="2000" dirty="0">
                <a:effectLst/>
                <a:latin typeface="Calibri" panose="020F0502020204030204" pitchFamily="34" charset="0"/>
                <a:ea typeface="Times New Roman" panose="02020603050405020304" pitchFamily="18" charset="0"/>
              </a:rPr>
              <a:t> φάσματος κατάστασης θάλασσας στον ελλαδικό χώρο (από </a:t>
            </a:r>
            <a:r>
              <a:rPr lang="el-GR" sz="2000" dirty="0" err="1">
                <a:effectLst/>
                <a:latin typeface="Calibri" panose="020F0502020204030204" pitchFamily="34" charset="0"/>
                <a:ea typeface="Times New Roman" panose="02020603050405020304" pitchFamily="18" charset="0"/>
              </a:rPr>
              <a:t>Σουκισιάν</a:t>
            </a:r>
            <a:r>
              <a:rPr lang="el-GR" sz="2000" dirty="0">
                <a:effectLst/>
                <a:latin typeface="Calibri" panose="020F0502020204030204" pitchFamily="34" charset="0"/>
                <a:ea typeface="Times New Roman" panose="02020603050405020304" pitchFamily="18" charset="0"/>
              </a:rPr>
              <a:t> κ.ά. 2007).</a:t>
            </a:r>
            <a:endParaRPr lang="en-US" sz="2000" dirty="0"/>
          </a:p>
        </p:txBody>
      </p:sp>
      <p:sp>
        <p:nvSpPr>
          <p:cNvPr id="5" name="TextBox 4">
            <a:extLst>
              <a:ext uri="{FF2B5EF4-FFF2-40B4-BE49-F238E27FC236}">
                <a16:creationId xmlns:a16="http://schemas.microsoft.com/office/drawing/2014/main" id="{FF1B31E2-30A6-414F-B0AB-FBF657C67DB9}"/>
              </a:ext>
            </a:extLst>
          </p:cNvPr>
          <p:cNvSpPr txBox="1"/>
          <p:nvPr/>
        </p:nvSpPr>
        <p:spPr>
          <a:xfrm>
            <a:off x="4793672" y="143967"/>
            <a:ext cx="6099462" cy="461665"/>
          </a:xfrm>
          <a:prstGeom prst="rect">
            <a:avLst/>
          </a:prstGeom>
          <a:noFill/>
        </p:spPr>
        <p:txBody>
          <a:bodyPr wrap="square">
            <a:spAutoFit/>
          </a:bodyPr>
          <a:lstStyle/>
          <a:p>
            <a:r>
              <a:rPr lang="el-GR" sz="2400" b="1" dirty="0">
                <a:solidFill>
                  <a:srgbClr val="002060"/>
                </a:solidFill>
                <a:effectLst/>
                <a:latin typeface="Calibri" panose="020F0502020204030204" pitchFamily="34" charset="0"/>
                <a:ea typeface="Calibri" panose="020F0502020204030204" pitchFamily="34" charset="0"/>
              </a:rPr>
              <a:t>Ελληνικές Θάλασσες</a:t>
            </a:r>
            <a:endParaRPr lang="en-US" sz="2400" dirty="0">
              <a:solidFill>
                <a:srgbClr val="002060"/>
              </a:solidFill>
            </a:endParaRPr>
          </a:p>
        </p:txBody>
      </p:sp>
      <p:pic>
        <p:nvPicPr>
          <p:cNvPr id="6" name="Picture 5">
            <a:extLst>
              <a:ext uri="{FF2B5EF4-FFF2-40B4-BE49-F238E27FC236}">
                <a16:creationId xmlns:a16="http://schemas.microsoft.com/office/drawing/2014/main" id="{562F44CA-8E49-4951-8AF5-7C7F300FE4AB}"/>
              </a:ext>
            </a:extLst>
          </p:cNvPr>
          <p:cNvPicPr>
            <a:picLocks noChangeAspect="1"/>
          </p:cNvPicPr>
          <p:nvPr/>
        </p:nvPicPr>
        <p:blipFill rotWithShape="1">
          <a:blip r:embed="rId2"/>
          <a:srcRect b="3918"/>
          <a:stretch/>
        </p:blipFill>
        <p:spPr>
          <a:xfrm>
            <a:off x="5715706" y="730323"/>
            <a:ext cx="6569679" cy="3724547"/>
          </a:xfrm>
          <a:prstGeom prst="rect">
            <a:avLst/>
          </a:prstGeom>
        </p:spPr>
      </p:pic>
      <p:graphicFrame>
        <p:nvGraphicFramePr>
          <p:cNvPr id="3" name="Table 2">
            <a:extLst>
              <a:ext uri="{FF2B5EF4-FFF2-40B4-BE49-F238E27FC236}">
                <a16:creationId xmlns:a16="http://schemas.microsoft.com/office/drawing/2014/main" id="{8B0D6335-1287-4C90-943A-27D2259CB936}"/>
              </a:ext>
            </a:extLst>
          </p:cNvPr>
          <p:cNvGraphicFramePr>
            <a:graphicFrameLocks noGrp="1"/>
          </p:cNvGraphicFramePr>
          <p:nvPr>
            <p:extLst>
              <p:ext uri="{D42A27DB-BD31-4B8C-83A1-F6EECF244321}">
                <p14:modId xmlns:p14="http://schemas.microsoft.com/office/powerpoint/2010/main" val="4105904716"/>
              </p:ext>
            </p:extLst>
          </p:nvPr>
        </p:nvGraphicFramePr>
        <p:xfrm>
          <a:off x="3865418" y="4278370"/>
          <a:ext cx="8326582" cy="2484788"/>
        </p:xfrm>
        <a:graphic>
          <a:graphicData uri="http://schemas.openxmlformats.org/drawingml/2006/table">
            <a:tbl>
              <a:tblPr firstRow="1" firstCol="1" bandRow="1"/>
              <a:tblGrid>
                <a:gridCol w="2634244">
                  <a:extLst>
                    <a:ext uri="{9D8B030D-6E8A-4147-A177-3AD203B41FA5}">
                      <a16:colId xmlns:a16="http://schemas.microsoft.com/office/drawing/2014/main" val="3771637010"/>
                    </a:ext>
                  </a:extLst>
                </a:gridCol>
                <a:gridCol w="1461798">
                  <a:extLst>
                    <a:ext uri="{9D8B030D-6E8A-4147-A177-3AD203B41FA5}">
                      <a16:colId xmlns:a16="http://schemas.microsoft.com/office/drawing/2014/main" val="3264038748"/>
                    </a:ext>
                  </a:extLst>
                </a:gridCol>
                <a:gridCol w="1422864">
                  <a:extLst>
                    <a:ext uri="{9D8B030D-6E8A-4147-A177-3AD203B41FA5}">
                      <a16:colId xmlns:a16="http://schemas.microsoft.com/office/drawing/2014/main" val="4069253397"/>
                    </a:ext>
                  </a:extLst>
                </a:gridCol>
                <a:gridCol w="1342547">
                  <a:extLst>
                    <a:ext uri="{9D8B030D-6E8A-4147-A177-3AD203B41FA5}">
                      <a16:colId xmlns:a16="http://schemas.microsoft.com/office/drawing/2014/main" val="1846997753"/>
                    </a:ext>
                  </a:extLst>
                </a:gridCol>
                <a:gridCol w="1465129">
                  <a:extLst>
                    <a:ext uri="{9D8B030D-6E8A-4147-A177-3AD203B41FA5}">
                      <a16:colId xmlns:a16="http://schemas.microsoft.com/office/drawing/2014/main" val="825026246"/>
                    </a:ext>
                  </a:extLst>
                </a:gridCol>
              </a:tblGrid>
              <a:tr h="283338">
                <a:tc>
                  <a:txBody>
                    <a:bodyPr/>
                    <a:lstStyle/>
                    <a:p>
                      <a:pPr>
                        <a:lnSpc>
                          <a:spcPct val="100000"/>
                        </a:lnSpc>
                        <a:spcAft>
                          <a:spcPts val="0"/>
                        </a:spcAft>
                      </a:pPr>
                      <a:r>
                        <a:rPr lang="el-G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Θαλάσσια περιοχή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0000"/>
                        </a:lnSpc>
                        <a:spcAft>
                          <a:spcPts val="0"/>
                        </a:spcAft>
                      </a:pPr>
                      <a:r>
                        <a:rPr lang="el-GR"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Χειμώνας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0000"/>
                        </a:lnSpc>
                        <a:spcAft>
                          <a:spcPts val="0"/>
                        </a:spcAft>
                      </a:pPr>
                      <a:r>
                        <a:rPr lang="el-GR"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Άνοιξη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0000"/>
                        </a:lnSpc>
                        <a:spcAft>
                          <a:spcPts val="0"/>
                        </a:spcAft>
                      </a:pPr>
                      <a:r>
                        <a:rPr lang="el-GR"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Καλοκαίρι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0000"/>
                        </a:lnSpc>
                        <a:spcAft>
                          <a:spcPts val="0"/>
                        </a:spcAft>
                      </a:pPr>
                      <a:r>
                        <a:rPr lang="el-GR"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Φθινόπωρο</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605838983"/>
                  </a:ext>
                </a:extLst>
              </a:tr>
              <a:tr h="466984">
                <a:tc>
                  <a:txBody>
                    <a:bodyPr/>
                    <a:lstStyle/>
                    <a:p>
                      <a:pPr>
                        <a:lnSpc>
                          <a:spcPct val="100000"/>
                        </a:lnSpc>
                        <a:spcAft>
                          <a:spcPts val="0"/>
                        </a:spcAft>
                      </a:pPr>
                      <a:r>
                        <a:rPr lang="el-GR"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 Κρήτη &amp; Ν. Πελοπόννησος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0,80-1,60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0,60-0,90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0,60-0,97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0,70-1,10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59412458"/>
                  </a:ext>
                </a:extLst>
              </a:tr>
              <a:tr h="330562">
                <a:tc>
                  <a:txBody>
                    <a:bodyPr/>
                    <a:lstStyle/>
                    <a:p>
                      <a:pPr>
                        <a:lnSpc>
                          <a:spcPct val="100000"/>
                        </a:lnSpc>
                        <a:spcAft>
                          <a:spcPts val="0"/>
                        </a:spcAft>
                      </a:pPr>
                      <a:r>
                        <a:rPr lang="el-GR" sz="18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 Κάρπαθος &amp; ΒΑ. Ρόδος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0,70-1,60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DD6EE"/>
                    </a:solidFill>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0,70-1,2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DD6EE"/>
                    </a:solidFill>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0,48-1,1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DD6EE"/>
                    </a:solidFill>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0,55-0,95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580010441"/>
                  </a:ext>
                </a:extLst>
              </a:tr>
              <a:tr h="330562">
                <a:tc>
                  <a:txBody>
                    <a:bodyPr/>
                    <a:lstStyle/>
                    <a:p>
                      <a:pPr>
                        <a:lnSpc>
                          <a:spcPct val="100000"/>
                        </a:lnSpc>
                        <a:spcAft>
                          <a:spcPts val="0"/>
                        </a:spcAft>
                      </a:pPr>
                      <a:r>
                        <a:rPr lang="el-GR" sz="18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ΝΔ. Πελοπόννησος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0,50-0,90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0,90-1,35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0,40-0,65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0,55-0,80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5186827"/>
                  </a:ext>
                </a:extLst>
              </a:tr>
              <a:tr h="330562">
                <a:tc>
                  <a:txBody>
                    <a:bodyPr/>
                    <a:lstStyle/>
                    <a:p>
                      <a:pPr>
                        <a:lnSpc>
                          <a:spcPct val="100000"/>
                        </a:lnSpc>
                        <a:spcAft>
                          <a:spcPts val="0"/>
                        </a:spcAft>
                      </a:pPr>
                      <a:r>
                        <a:rPr lang="el-GR" sz="18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 Σποράδες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BDD6EE"/>
                    </a:solidFill>
                  </a:tcPr>
                </a:tc>
                <a:tc>
                  <a:txBody>
                    <a:bodyPr/>
                    <a:lstStyle/>
                    <a:p>
                      <a:pPr>
                        <a:lnSpc>
                          <a:spcPct val="100000"/>
                        </a:lnSpc>
                        <a:spcAft>
                          <a:spcPts val="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0,90-1,25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DD6EE"/>
                    </a:solidFill>
                  </a:tcPr>
                </a:tc>
                <a:tc>
                  <a:txBody>
                    <a:bodyPr/>
                    <a:lstStyle/>
                    <a:p>
                      <a:pPr>
                        <a:lnSpc>
                          <a:spcPct val="100000"/>
                        </a:lnSpc>
                        <a:spcAft>
                          <a:spcPts val="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0,50-0,76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DD6EE"/>
                    </a:solidFill>
                  </a:tcPr>
                </a:tc>
                <a:tc>
                  <a:txBody>
                    <a:bodyPr/>
                    <a:lstStyle/>
                    <a:p>
                      <a:pPr>
                        <a:lnSpc>
                          <a:spcPct val="100000"/>
                        </a:lnSpc>
                        <a:spcAft>
                          <a:spcPts val="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0,40-0,56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DD6EE"/>
                    </a:solidFill>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0,65-0,88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BDD6EE"/>
                    </a:solidFill>
                  </a:tcPr>
                </a:tc>
                <a:extLst>
                  <a:ext uri="{0D108BD9-81ED-4DB2-BD59-A6C34878D82A}">
                    <a16:rowId xmlns:a16="http://schemas.microsoft.com/office/drawing/2014/main" val="967322995"/>
                  </a:ext>
                </a:extLst>
              </a:tr>
              <a:tr h="330562">
                <a:tc>
                  <a:txBody>
                    <a:bodyPr/>
                    <a:lstStyle/>
                    <a:p>
                      <a:pPr>
                        <a:lnSpc>
                          <a:spcPct val="100000"/>
                        </a:lnSpc>
                        <a:spcAft>
                          <a:spcPts val="0"/>
                        </a:spcAft>
                      </a:pPr>
                      <a:r>
                        <a:rPr lang="el-GR" sz="18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Τήνος - Ικαρία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0,90-1,15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0,50-0,76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0000"/>
                        </a:lnSpc>
                        <a:spcAft>
                          <a:spcPts val="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0,56-0,75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00000"/>
                        </a:lnSpc>
                        <a:spcAft>
                          <a:spcPts val="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0,65-0,81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08809617"/>
                  </a:ext>
                </a:extLst>
              </a:tr>
              <a:tr h="330562">
                <a:tc>
                  <a:txBody>
                    <a:bodyPr/>
                    <a:lstStyle/>
                    <a:p>
                      <a:pPr>
                        <a:lnSpc>
                          <a:spcPct val="100000"/>
                        </a:lnSpc>
                        <a:spcAft>
                          <a:spcPts val="0"/>
                        </a:spcAft>
                      </a:pPr>
                      <a:r>
                        <a:rPr lang="el-GR" sz="18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Σαντορίνη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0000"/>
                        </a:lnSpc>
                        <a:spcAft>
                          <a:spcPts val="0"/>
                        </a:spcAft>
                      </a:pPr>
                      <a:r>
                        <a:rPr lang="el-G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0,90-1,25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0000"/>
                        </a:lnSpc>
                        <a:spcAft>
                          <a:spcPts val="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 0,87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0000"/>
                        </a:lnSpc>
                        <a:spcAft>
                          <a:spcPts val="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 0,97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0000"/>
                        </a:lnSpc>
                        <a:spcAft>
                          <a:spcPts val="0"/>
                        </a:spcAf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0,94-1,10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107444824"/>
                  </a:ext>
                </a:extLst>
              </a:tr>
            </a:tbl>
          </a:graphicData>
        </a:graphic>
      </p:graphicFrame>
      <p:sp>
        <p:nvSpPr>
          <p:cNvPr id="7" name="TextBox 6">
            <a:extLst>
              <a:ext uri="{FF2B5EF4-FFF2-40B4-BE49-F238E27FC236}">
                <a16:creationId xmlns:a16="http://schemas.microsoft.com/office/drawing/2014/main" id="{21725E26-AA58-45FA-AA8C-C3E442DA55F1}"/>
              </a:ext>
            </a:extLst>
          </p:cNvPr>
          <p:cNvSpPr txBox="1"/>
          <p:nvPr/>
        </p:nvSpPr>
        <p:spPr>
          <a:xfrm>
            <a:off x="415770" y="4278370"/>
            <a:ext cx="3356263" cy="1631216"/>
          </a:xfrm>
          <a:prstGeom prst="rect">
            <a:avLst/>
          </a:prstGeom>
          <a:noFill/>
        </p:spPr>
        <p:txBody>
          <a:bodyPr wrap="square">
            <a:spAutoFit/>
          </a:bodyPr>
          <a:lstStyle/>
          <a:p>
            <a:r>
              <a:rPr lang="el-GR" sz="2000" b="1" dirty="0">
                <a:effectLst/>
                <a:latin typeface="Calibri" panose="020F0502020204030204" pitchFamily="34" charset="0"/>
                <a:ea typeface="Calibri" panose="020F0502020204030204" pitchFamily="34" charset="0"/>
              </a:rPr>
              <a:t>Εποχιακές τιμές ύψους κύματος </a:t>
            </a:r>
            <a:r>
              <a:rPr lang="el-GR" sz="2000" dirty="0">
                <a:effectLst/>
                <a:latin typeface="Calibri" panose="020F0502020204030204" pitchFamily="34" charset="0"/>
                <a:ea typeface="Calibri" panose="020F0502020204030204" pitchFamily="34" charset="0"/>
              </a:rPr>
              <a:t>στις διάφορες θαλάσσιες περιοχές της Ελλάδος (από </a:t>
            </a:r>
            <a:r>
              <a:rPr lang="el-GR" sz="2000" dirty="0" err="1">
                <a:effectLst/>
                <a:latin typeface="Calibri" panose="020F0502020204030204" pitchFamily="34" charset="0"/>
                <a:ea typeface="Calibri" panose="020F0502020204030204" pitchFamily="34" charset="0"/>
              </a:rPr>
              <a:t>Χριστοφοράκη</a:t>
            </a:r>
            <a:r>
              <a:rPr lang="el-GR" sz="2000" dirty="0">
                <a:effectLst/>
                <a:latin typeface="Calibri" panose="020F0502020204030204" pitchFamily="34" charset="0"/>
                <a:ea typeface="Calibri" panose="020F0502020204030204" pitchFamily="34" charset="0"/>
              </a:rPr>
              <a:t> 2016).</a:t>
            </a:r>
            <a:endParaRPr lang="en-US" sz="2000" dirty="0"/>
          </a:p>
        </p:txBody>
      </p:sp>
    </p:spTree>
    <p:extLst>
      <p:ext uri="{BB962C8B-B14F-4D97-AF65-F5344CB8AC3E}">
        <p14:creationId xmlns:p14="http://schemas.microsoft.com/office/powerpoint/2010/main" val="2693518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BACF-DDB1-4E72-8E74-4DDA8C3C1956}"/>
              </a:ext>
            </a:extLst>
          </p:cNvPr>
          <p:cNvSpPr>
            <a:spLocks noGrp="1"/>
          </p:cNvSpPr>
          <p:nvPr>
            <p:ph type="title"/>
          </p:nvPr>
        </p:nvSpPr>
        <p:spPr>
          <a:xfrm>
            <a:off x="2230582" y="257619"/>
            <a:ext cx="7259782" cy="521566"/>
          </a:xfrm>
        </p:spPr>
        <p:txBody>
          <a:bodyPr>
            <a:normAutofit/>
          </a:bodyPr>
          <a:lstStyle/>
          <a:p>
            <a:r>
              <a:rPr lang="el-GR" sz="2400" b="1" dirty="0">
                <a:solidFill>
                  <a:srgbClr val="002060"/>
                </a:solidFill>
                <a:latin typeface="+mn-lt"/>
              </a:rPr>
              <a:t>Θαλάσσιες καταιγίδες – Ακραία κυματικά επεισόδια</a:t>
            </a:r>
            <a:endParaRPr lang="en-US" sz="2400" b="1" dirty="0">
              <a:solidFill>
                <a:srgbClr val="002060"/>
              </a:solidFill>
              <a:latin typeface="+mn-lt"/>
            </a:endParaRPr>
          </a:p>
        </p:txBody>
      </p:sp>
      <p:sp>
        <p:nvSpPr>
          <p:cNvPr id="5" name="TextBox 4">
            <a:extLst>
              <a:ext uri="{FF2B5EF4-FFF2-40B4-BE49-F238E27FC236}">
                <a16:creationId xmlns:a16="http://schemas.microsoft.com/office/drawing/2014/main" id="{00BBD47A-061C-41A4-8D3C-7BEB1A4F9D69}"/>
              </a:ext>
            </a:extLst>
          </p:cNvPr>
          <p:cNvSpPr txBox="1"/>
          <p:nvPr/>
        </p:nvSpPr>
        <p:spPr>
          <a:xfrm>
            <a:off x="505691" y="1245824"/>
            <a:ext cx="4426527" cy="2862322"/>
          </a:xfrm>
          <a:prstGeom prst="rect">
            <a:avLst/>
          </a:prstGeom>
          <a:noFill/>
        </p:spPr>
        <p:txBody>
          <a:bodyPr wrap="square">
            <a:spAutoFit/>
          </a:bodyPr>
          <a:lstStyle/>
          <a:p>
            <a:r>
              <a:rPr lang="el-GR" sz="2000" dirty="0">
                <a:effectLst/>
                <a:latin typeface="Calibri" panose="020F0502020204030204" pitchFamily="34" charset="0"/>
                <a:ea typeface="Calibri" panose="020F0502020204030204" pitchFamily="34" charset="0"/>
              </a:rPr>
              <a:t>Οι θαλάσσιες καταιγίδες στην Ελλάδα είναι κυρίως συνδυασμός μετεωρολογικής παλίρροιας και </a:t>
            </a:r>
            <a:r>
              <a:rPr lang="el-GR" sz="2000" dirty="0" err="1">
                <a:effectLst/>
                <a:latin typeface="Calibri" panose="020F0502020204030204" pitchFamily="34" charset="0"/>
                <a:ea typeface="Calibri" panose="020F0502020204030204" pitchFamily="34" charset="0"/>
              </a:rPr>
              <a:t>ανεμογενών</a:t>
            </a:r>
            <a:r>
              <a:rPr lang="el-GR" sz="2000" dirty="0">
                <a:effectLst/>
                <a:latin typeface="Calibri" panose="020F0502020204030204" pitchFamily="34" charset="0"/>
                <a:ea typeface="Calibri" panose="020F0502020204030204" pitchFamily="34" charset="0"/>
              </a:rPr>
              <a:t> κυματισμών που συνδέονται με έντονες κακοκαιρίες, δηλαδή με το πέρασμα μετεωρολογικών μετώπων βαθιάς ύφεσης (άρα άνεμοι πολύ μεγάλης ταχύτητας, με ταυτόχρονη πτώση της βαρομετρικής πίεσης). </a:t>
            </a:r>
            <a:endParaRPr lang="en-US" sz="2000" dirty="0"/>
          </a:p>
        </p:txBody>
      </p:sp>
      <p:sp>
        <p:nvSpPr>
          <p:cNvPr id="7" name="TextBox 6">
            <a:extLst>
              <a:ext uri="{FF2B5EF4-FFF2-40B4-BE49-F238E27FC236}">
                <a16:creationId xmlns:a16="http://schemas.microsoft.com/office/drawing/2014/main" id="{E0AA70C4-455A-40C5-8207-3B9565610D70}"/>
              </a:ext>
            </a:extLst>
          </p:cNvPr>
          <p:cNvSpPr txBox="1"/>
          <p:nvPr/>
        </p:nvSpPr>
        <p:spPr>
          <a:xfrm>
            <a:off x="1229592" y="5829469"/>
            <a:ext cx="4675909" cy="923330"/>
          </a:xfrm>
          <a:prstGeom prst="rect">
            <a:avLst/>
          </a:prstGeom>
          <a:solidFill>
            <a:schemeClr val="bg1"/>
          </a:solidFill>
        </p:spPr>
        <p:txBody>
          <a:bodyPr wrap="square">
            <a:spAutoFit/>
          </a:bodyPr>
          <a:lstStyle/>
          <a:p>
            <a:r>
              <a:rPr lang="el-GR" sz="1800" i="1" dirty="0">
                <a:effectLst/>
                <a:latin typeface="Calibri" panose="020F0502020204030204" pitchFamily="34" charset="0"/>
                <a:ea typeface="Calibri" panose="020F0502020204030204" pitchFamily="34" charset="0"/>
              </a:rPr>
              <a:t>Εικόνες από θαλάσσιες καταιγίδες που έπληξαν παράκτιες περιοχές της Ελλάδος (πηγή: Χαρίση 2013 και Διαμαντή 2014).</a:t>
            </a:r>
            <a:endParaRPr lang="en-US" i="1" dirty="0"/>
          </a:p>
        </p:txBody>
      </p:sp>
      <p:pic>
        <p:nvPicPr>
          <p:cNvPr id="9" name="Picture 8">
            <a:extLst>
              <a:ext uri="{FF2B5EF4-FFF2-40B4-BE49-F238E27FC236}">
                <a16:creationId xmlns:a16="http://schemas.microsoft.com/office/drawing/2014/main" id="{71DE7AFB-955E-41AB-AA77-845807B8ECFB}"/>
              </a:ext>
            </a:extLst>
          </p:cNvPr>
          <p:cNvPicPr>
            <a:picLocks noChangeAspect="1"/>
          </p:cNvPicPr>
          <p:nvPr/>
        </p:nvPicPr>
        <p:blipFill>
          <a:blip r:embed="rId2"/>
          <a:stretch>
            <a:fillRect/>
          </a:stretch>
        </p:blipFill>
        <p:spPr>
          <a:xfrm>
            <a:off x="6096000" y="1113230"/>
            <a:ext cx="5740791" cy="5639569"/>
          </a:xfrm>
          <a:prstGeom prst="rect">
            <a:avLst/>
          </a:prstGeom>
        </p:spPr>
      </p:pic>
    </p:spTree>
    <p:extLst>
      <p:ext uri="{BB962C8B-B14F-4D97-AF65-F5344CB8AC3E}">
        <p14:creationId xmlns:p14="http://schemas.microsoft.com/office/powerpoint/2010/main" val="1684535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91FE-79FD-4FA5-AE7A-CFF918971641}"/>
              </a:ext>
            </a:extLst>
          </p:cNvPr>
          <p:cNvSpPr>
            <a:spLocks noGrp="1"/>
          </p:cNvSpPr>
          <p:nvPr>
            <p:ph type="title"/>
          </p:nvPr>
        </p:nvSpPr>
        <p:spPr>
          <a:xfrm>
            <a:off x="3539837" y="142876"/>
            <a:ext cx="4648200" cy="737754"/>
          </a:xfrm>
        </p:spPr>
        <p:txBody>
          <a:bodyPr>
            <a:normAutofit/>
          </a:bodyPr>
          <a:lstStyle/>
          <a:p>
            <a:r>
              <a:rPr lang="el-GR" sz="2400" b="1" dirty="0" err="1">
                <a:solidFill>
                  <a:srgbClr val="002060"/>
                </a:solidFill>
              </a:rPr>
              <a:t>Τσουνάμις</a:t>
            </a:r>
            <a:r>
              <a:rPr lang="el-GR" sz="2400" b="1" dirty="0">
                <a:solidFill>
                  <a:srgbClr val="002060"/>
                </a:solidFill>
              </a:rPr>
              <a:t> στις Ελληνικές ακτές</a:t>
            </a:r>
            <a:endParaRPr lang="en-US" sz="2400" b="1" dirty="0">
              <a:solidFill>
                <a:srgbClr val="002060"/>
              </a:solidFill>
            </a:endParaRPr>
          </a:p>
        </p:txBody>
      </p:sp>
      <p:sp>
        <p:nvSpPr>
          <p:cNvPr id="3" name="Content Placeholder 2">
            <a:extLst>
              <a:ext uri="{FF2B5EF4-FFF2-40B4-BE49-F238E27FC236}">
                <a16:creationId xmlns:a16="http://schemas.microsoft.com/office/drawing/2014/main" id="{9303740D-FC18-4C19-8FBC-625C18C5F062}"/>
              </a:ext>
            </a:extLst>
          </p:cNvPr>
          <p:cNvSpPr>
            <a:spLocks noGrp="1"/>
          </p:cNvSpPr>
          <p:nvPr>
            <p:ph idx="1"/>
          </p:nvPr>
        </p:nvSpPr>
        <p:spPr>
          <a:xfrm>
            <a:off x="252843" y="880630"/>
            <a:ext cx="11658601" cy="1603375"/>
          </a:xfrm>
        </p:spPr>
        <p:txBody>
          <a:bodyPr>
            <a:noAutofit/>
          </a:bodyPr>
          <a:lstStyle/>
          <a:p>
            <a:pPr marL="0" indent="0">
              <a:buNone/>
            </a:pPr>
            <a:r>
              <a:rPr lang="el-GR" sz="2000" dirty="0">
                <a:latin typeface="Calibri" panose="020F0502020204030204" pitchFamily="34" charset="0"/>
                <a:ea typeface="Calibri" panose="020F0502020204030204" pitchFamily="34" charset="0"/>
              </a:rPr>
              <a:t>Ο</a:t>
            </a:r>
            <a:r>
              <a:rPr lang="el-GR" sz="2000" dirty="0">
                <a:effectLst/>
                <a:latin typeface="Calibri" panose="020F0502020204030204" pitchFamily="34" charset="0"/>
                <a:ea typeface="Calibri" panose="020F0502020204030204" pitchFamily="34" charset="0"/>
              </a:rPr>
              <a:t>ι Ελληνικές ακτές έχουν πολλές φορές υποστεί τις συνέπειες κυμάτων </a:t>
            </a:r>
            <a:r>
              <a:rPr lang="el-GR" sz="2000" dirty="0" err="1">
                <a:effectLst/>
                <a:latin typeface="Calibri" panose="020F0502020204030204" pitchFamily="34" charset="0"/>
                <a:ea typeface="Calibri" panose="020F0502020204030204" pitchFamily="34" charset="0"/>
              </a:rPr>
              <a:t>τσουνάμι</a:t>
            </a:r>
            <a:r>
              <a:rPr lang="el-GR" sz="2000" dirty="0">
                <a:effectLst/>
                <a:latin typeface="Calibri" panose="020F0502020204030204" pitchFamily="34" charset="0"/>
                <a:ea typeface="Calibri" panose="020F0502020204030204" pitchFamily="34" charset="0"/>
              </a:rPr>
              <a:t>, των οποίων η παρουσία οφείλεται στην έντονη σεισμική δραστηριότητα, ως επακόλουθο της </a:t>
            </a:r>
            <a:r>
              <a:rPr lang="el-GR" sz="2000" dirty="0" err="1">
                <a:effectLst/>
                <a:latin typeface="Calibri" panose="020F0502020204030204" pitchFamily="34" charset="0"/>
                <a:ea typeface="Calibri" panose="020F0502020204030204" pitchFamily="34" charset="0"/>
              </a:rPr>
              <a:t>υποβύθισης</a:t>
            </a:r>
            <a:r>
              <a:rPr lang="el-GR" sz="2000" dirty="0">
                <a:effectLst/>
                <a:latin typeface="Calibri" panose="020F0502020204030204" pitchFamily="34" charset="0"/>
                <a:ea typeface="Calibri" panose="020F0502020204030204" pitchFamily="34" charset="0"/>
              </a:rPr>
              <a:t> της Αφρικανικής πλάκας κάτω από την </a:t>
            </a:r>
            <a:r>
              <a:rPr lang="el-GR" sz="2000" dirty="0" err="1">
                <a:effectLst/>
                <a:latin typeface="Calibri" panose="020F0502020204030204" pitchFamily="34" charset="0"/>
                <a:ea typeface="Calibri" panose="020F0502020204030204" pitchFamily="34" charset="0"/>
              </a:rPr>
              <a:t>Ευρασιατική</a:t>
            </a:r>
            <a:r>
              <a:rPr lang="el-GR" sz="2000" dirty="0">
                <a:effectLst/>
                <a:latin typeface="Calibri" panose="020F0502020204030204" pitchFamily="34" charset="0"/>
                <a:ea typeface="Calibri" panose="020F0502020204030204" pitchFamily="34" charset="0"/>
              </a:rPr>
              <a:t> κατά μήκος της Ελληνικής αύλακας και τα οποία δημιουργούνται από μετατοπίσεις κατά μήκος μεγάλων διαρρήξεων του πυθμένα (μήκος ρηγμάτων πολλών δεκάδων χιλιομέτρων) αλλά και λόγω υποθαλάσσιων κατολισθήσεων, όπως στην περίπτωση του Κορινθιακού Κόλπου</a:t>
            </a:r>
            <a:endParaRPr lang="en-US" sz="2000" dirty="0"/>
          </a:p>
        </p:txBody>
      </p:sp>
      <p:sp>
        <p:nvSpPr>
          <p:cNvPr id="6" name="TextBox 5">
            <a:extLst>
              <a:ext uri="{FF2B5EF4-FFF2-40B4-BE49-F238E27FC236}">
                <a16:creationId xmlns:a16="http://schemas.microsoft.com/office/drawing/2014/main" id="{1F214A8A-8EF4-407F-9178-6F019432A593}"/>
              </a:ext>
            </a:extLst>
          </p:cNvPr>
          <p:cNvSpPr txBox="1"/>
          <p:nvPr/>
        </p:nvSpPr>
        <p:spPr>
          <a:xfrm>
            <a:off x="969817" y="2713927"/>
            <a:ext cx="10224655" cy="1015663"/>
          </a:xfrm>
          <a:prstGeom prst="rect">
            <a:avLst/>
          </a:prstGeom>
          <a:solidFill>
            <a:schemeClr val="bg1"/>
          </a:solidFill>
        </p:spPr>
        <p:txBody>
          <a:bodyPr wrap="square">
            <a:spAutoFit/>
          </a:bodyPr>
          <a:lstStyle/>
          <a:p>
            <a:r>
              <a:rPr lang="el-GR" sz="2000" i="1" dirty="0">
                <a:solidFill>
                  <a:srgbClr val="0070C0"/>
                </a:solidFill>
                <a:effectLst/>
                <a:latin typeface="Calibri" panose="020F0502020204030204" pitchFamily="34" charset="0"/>
                <a:ea typeface="Calibri" panose="020F0502020204030204" pitchFamily="34" charset="0"/>
              </a:rPr>
              <a:t>Ιστορικά καταστροφικά κύματα </a:t>
            </a:r>
            <a:r>
              <a:rPr lang="en-US" sz="2000" i="1" dirty="0">
                <a:solidFill>
                  <a:srgbClr val="0070C0"/>
                </a:solidFill>
                <a:effectLst/>
                <a:latin typeface="Calibri" panose="020F0502020204030204" pitchFamily="34" charset="0"/>
                <a:ea typeface="Calibri" panose="020F0502020204030204" pitchFamily="34" charset="0"/>
              </a:rPr>
              <a:t>tsunami </a:t>
            </a:r>
            <a:r>
              <a:rPr lang="el-GR" sz="2000" i="1" dirty="0">
                <a:solidFill>
                  <a:srgbClr val="0070C0"/>
                </a:solidFill>
                <a:effectLst/>
                <a:latin typeface="Calibri" panose="020F0502020204030204" pitchFamily="34" charset="0"/>
                <a:ea typeface="Calibri" panose="020F0502020204030204" pitchFamily="34" charset="0"/>
              </a:rPr>
              <a:t>στην Ελλάδα με ένταση </a:t>
            </a:r>
            <a:r>
              <a:rPr lang="el-GR" sz="2000" i="1" dirty="0" err="1">
                <a:solidFill>
                  <a:srgbClr val="0070C0"/>
                </a:solidFill>
                <a:effectLst/>
                <a:latin typeface="Calibri" panose="020F0502020204030204" pitchFamily="34" charset="0"/>
                <a:ea typeface="Calibri" panose="020F0502020204030204" pitchFamily="34" charset="0"/>
              </a:rPr>
              <a:t>Κο</a:t>
            </a:r>
            <a:r>
              <a:rPr lang="el-GR" sz="2000" i="1" dirty="0">
                <a:solidFill>
                  <a:srgbClr val="0070C0"/>
                </a:solidFill>
                <a:effectLst/>
                <a:latin typeface="Calibri" panose="020F0502020204030204" pitchFamily="34" charset="0"/>
                <a:ea typeface="Calibri" panose="020F0502020204030204" pitchFamily="34" charset="0"/>
              </a:rPr>
              <a:t> (</a:t>
            </a:r>
            <a:r>
              <a:rPr lang="en-US" sz="2000" i="1" dirty="0">
                <a:solidFill>
                  <a:srgbClr val="0070C0"/>
                </a:solidFill>
                <a:effectLst/>
                <a:latin typeface="Calibri" panose="020F0502020204030204" pitchFamily="34" charset="0"/>
                <a:ea typeface="Calibri" panose="020F0502020204030204" pitchFamily="34" charset="0"/>
              </a:rPr>
              <a:t>V </a:t>
            </a:r>
            <a:r>
              <a:rPr lang="el-GR" sz="2000" i="1" dirty="0">
                <a:solidFill>
                  <a:srgbClr val="0070C0"/>
                </a:solidFill>
                <a:effectLst/>
                <a:latin typeface="Calibri" panose="020F0502020204030204" pitchFamily="34" charset="0"/>
                <a:ea typeface="Calibri" panose="020F0502020204030204" pitchFamily="34" charset="0"/>
              </a:rPr>
              <a:t>και </a:t>
            </a:r>
            <a:r>
              <a:rPr lang="en-US" sz="2000" i="1" dirty="0">
                <a:solidFill>
                  <a:srgbClr val="0070C0"/>
                </a:solidFill>
                <a:effectLst/>
                <a:latin typeface="Calibri" panose="020F0502020204030204" pitchFamily="34" charset="0"/>
                <a:ea typeface="Calibri" panose="020F0502020204030204" pitchFamily="34" charset="0"/>
              </a:rPr>
              <a:t>VI</a:t>
            </a:r>
            <a:r>
              <a:rPr lang="el-GR" sz="2000" i="1" dirty="0">
                <a:solidFill>
                  <a:srgbClr val="0070C0"/>
                </a:solidFill>
                <a:effectLst/>
                <a:latin typeface="Calibri" panose="020F0502020204030204" pitchFamily="34" charset="0"/>
                <a:ea typeface="Calibri" panose="020F0502020204030204" pitchFamily="34" charset="0"/>
              </a:rPr>
              <a:t>) της 6βάθμιας κλίμακας των </a:t>
            </a:r>
            <a:r>
              <a:rPr lang="en-US" sz="2000" i="1" dirty="0" err="1">
                <a:solidFill>
                  <a:srgbClr val="0070C0"/>
                </a:solidFill>
                <a:effectLst/>
                <a:latin typeface="Calibri" panose="020F0502020204030204" pitchFamily="34" charset="0"/>
                <a:ea typeface="Calibri" panose="020F0502020204030204" pitchFamily="34" charset="0"/>
              </a:rPr>
              <a:t>Sieberg</a:t>
            </a:r>
            <a:r>
              <a:rPr lang="el-GR" sz="2000" i="1" dirty="0">
                <a:solidFill>
                  <a:srgbClr val="0070C0"/>
                </a:solidFill>
                <a:effectLst/>
                <a:latin typeface="Calibri" panose="020F0502020204030204" pitchFamily="34" charset="0"/>
                <a:ea typeface="Calibri" panose="020F0502020204030204" pitchFamily="34" charset="0"/>
              </a:rPr>
              <a:t>-</a:t>
            </a:r>
            <a:r>
              <a:rPr lang="en-US" sz="2000" i="1" dirty="0" err="1">
                <a:solidFill>
                  <a:srgbClr val="0070C0"/>
                </a:solidFill>
                <a:effectLst/>
                <a:latin typeface="Calibri" panose="020F0502020204030204" pitchFamily="34" charset="0"/>
                <a:ea typeface="Calibri" panose="020F0502020204030204" pitchFamily="34" charset="0"/>
              </a:rPr>
              <a:t>Ambraseys</a:t>
            </a:r>
            <a:r>
              <a:rPr lang="el-GR" sz="2000" i="1" dirty="0">
                <a:solidFill>
                  <a:srgbClr val="0070C0"/>
                </a:solidFill>
                <a:effectLst/>
                <a:latin typeface="Calibri" panose="020F0502020204030204" pitchFamily="34" charset="0"/>
                <a:ea typeface="Calibri" panose="020F0502020204030204" pitchFamily="34" charset="0"/>
              </a:rPr>
              <a:t> (1962) που προκλήθηκαν από σεισμούς μεγέθους (Μ</a:t>
            </a:r>
            <a:r>
              <a:rPr lang="en-US" sz="2000" i="1" dirty="0">
                <a:solidFill>
                  <a:srgbClr val="0070C0"/>
                </a:solidFill>
                <a:effectLst/>
                <a:latin typeface="Calibri" panose="020F0502020204030204" pitchFamily="34" charset="0"/>
                <a:ea typeface="Calibri" panose="020F0502020204030204" pitchFamily="34" charset="0"/>
              </a:rPr>
              <a:t>s</a:t>
            </a:r>
            <a:r>
              <a:rPr lang="el-GR" sz="2000" i="1" dirty="0">
                <a:solidFill>
                  <a:srgbClr val="0070C0"/>
                </a:solidFill>
                <a:effectLst/>
                <a:latin typeface="Calibri" panose="020F0502020204030204" pitchFamily="34" charset="0"/>
                <a:ea typeface="Calibri" panose="020F0502020204030204" pitchFamily="34" charset="0"/>
              </a:rPr>
              <a:t>) μεγαλύτερου των 6 </a:t>
            </a:r>
            <a:r>
              <a:rPr lang="en-US" sz="2000" i="1" dirty="0">
                <a:solidFill>
                  <a:srgbClr val="0070C0"/>
                </a:solidFill>
                <a:effectLst/>
                <a:latin typeface="Calibri" panose="020F0502020204030204" pitchFamily="34" charset="0"/>
                <a:ea typeface="Calibri" panose="020F0502020204030204" pitchFamily="34" charset="0"/>
              </a:rPr>
              <a:t>Richter </a:t>
            </a:r>
            <a:r>
              <a:rPr lang="el-GR" sz="2000" i="1" dirty="0">
                <a:solidFill>
                  <a:srgbClr val="0070C0"/>
                </a:solidFill>
                <a:effectLst/>
                <a:latin typeface="Calibri" panose="020F0502020204030204" pitchFamily="34" charset="0"/>
                <a:ea typeface="Calibri" panose="020F0502020204030204" pitchFamily="34" charset="0"/>
              </a:rPr>
              <a:t>(από </a:t>
            </a:r>
            <a:r>
              <a:rPr lang="en-US" sz="2000" i="1" dirty="0">
                <a:solidFill>
                  <a:srgbClr val="0070C0"/>
                </a:solidFill>
                <a:effectLst/>
                <a:latin typeface="Calibri" panose="020F0502020204030204" pitchFamily="34" charset="0"/>
                <a:ea typeface="Calibri" panose="020F0502020204030204" pitchFamily="34" charset="0"/>
              </a:rPr>
              <a:t>Poulos et al</a:t>
            </a:r>
            <a:r>
              <a:rPr lang="el-GR" sz="2000" i="1" dirty="0">
                <a:solidFill>
                  <a:srgbClr val="0070C0"/>
                </a:solidFill>
                <a:effectLst/>
                <a:latin typeface="Calibri" panose="020F0502020204030204" pitchFamily="34" charset="0"/>
                <a:ea typeface="Calibri" panose="020F0502020204030204" pitchFamily="34" charset="0"/>
              </a:rPr>
              <a:t>. 2003).</a:t>
            </a:r>
            <a:endParaRPr lang="en-US" sz="2000" i="1" dirty="0">
              <a:solidFill>
                <a:srgbClr val="0070C0"/>
              </a:solidFill>
            </a:endParaRPr>
          </a:p>
        </p:txBody>
      </p:sp>
      <p:graphicFrame>
        <p:nvGraphicFramePr>
          <p:cNvPr id="5" name="Table 4">
            <a:extLst>
              <a:ext uri="{FF2B5EF4-FFF2-40B4-BE49-F238E27FC236}">
                <a16:creationId xmlns:a16="http://schemas.microsoft.com/office/drawing/2014/main" id="{5F34E0B4-7213-4FEA-843A-78A6644A4216}"/>
              </a:ext>
            </a:extLst>
          </p:cNvPr>
          <p:cNvGraphicFramePr>
            <a:graphicFrameLocks noGrp="1"/>
          </p:cNvGraphicFramePr>
          <p:nvPr>
            <p:extLst>
              <p:ext uri="{D42A27DB-BD31-4B8C-83A1-F6EECF244321}">
                <p14:modId xmlns:p14="http://schemas.microsoft.com/office/powerpoint/2010/main" val="3424807841"/>
              </p:ext>
            </p:extLst>
          </p:nvPr>
        </p:nvGraphicFramePr>
        <p:xfrm>
          <a:off x="969817" y="3856663"/>
          <a:ext cx="10224655" cy="2507742"/>
        </p:xfrm>
        <a:graphic>
          <a:graphicData uri="http://schemas.openxmlformats.org/drawingml/2006/table">
            <a:tbl>
              <a:tblPr>
                <a:tableStyleId>{5C22544A-7EE6-4342-B048-85BDC9FD1C3A}</a:tableStyleId>
              </a:tblPr>
              <a:tblGrid>
                <a:gridCol w="1988368">
                  <a:extLst>
                    <a:ext uri="{9D8B030D-6E8A-4147-A177-3AD203B41FA5}">
                      <a16:colId xmlns:a16="http://schemas.microsoft.com/office/drawing/2014/main" val="3636730697"/>
                    </a:ext>
                  </a:extLst>
                </a:gridCol>
                <a:gridCol w="2679744">
                  <a:extLst>
                    <a:ext uri="{9D8B030D-6E8A-4147-A177-3AD203B41FA5}">
                      <a16:colId xmlns:a16="http://schemas.microsoft.com/office/drawing/2014/main" val="2439321197"/>
                    </a:ext>
                  </a:extLst>
                </a:gridCol>
                <a:gridCol w="1493873">
                  <a:extLst>
                    <a:ext uri="{9D8B030D-6E8A-4147-A177-3AD203B41FA5}">
                      <a16:colId xmlns:a16="http://schemas.microsoft.com/office/drawing/2014/main" val="3118541225"/>
                    </a:ext>
                  </a:extLst>
                </a:gridCol>
                <a:gridCol w="2954307">
                  <a:extLst>
                    <a:ext uri="{9D8B030D-6E8A-4147-A177-3AD203B41FA5}">
                      <a16:colId xmlns:a16="http://schemas.microsoft.com/office/drawing/2014/main" val="526737209"/>
                    </a:ext>
                  </a:extLst>
                </a:gridCol>
                <a:gridCol w="1108363">
                  <a:extLst>
                    <a:ext uri="{9D8B030D-6E8A-4147-A177-3AD203B41FA5}">
                      <a16:colId xmlns:a16="http://schemas.microsoft.com/office/drawing/2014/main" val="418324530"/>
                    </a:ext>
                  </a:extLst>
                </a:gridCol>
              </a:tblGrid>
              <a:tr h="267335">
                <a:tc>
                  <a:txBody>
                    <a:bodyPr/>
                    <a:lstStyle/>
                    <a:p>
                      <a:pPr algn="ctr">
                        <a:lnSpc>
                          <a:spcPct val="107000"/>
                        </a:lnSpc>
                        <a:spcAft>
                          <a:spcPts val="800"/>
                        </a:spcAft>
                      </a:pPr>
                      <a:r>
                        <a:rPr lang="el-GR" sz="2000" dirty="0">
                          <a:effectLst/>
                        </a:rPr>
                        <a:t>Ημερομηνία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07000"/>
                        </a:lnSpc>
                        <a:spcAft>
                          <a:spcPts val="800"/>
                        </a:spcAft>
                      </a:pPr>
                      <a:r>
                        <a:rPr lang="el-GR" sz="2000" dirty="0">
                          <a:effectLst/>
                        </a:rPr>
                        <a:t>Περιοχή</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07000"/>
                        </a:lnSpc>
                        <a:spcAft>
                          <a:spcPts val="800"/>
                        </a:spcAft>
                      </a:pPr>
                      <a:r>
                        <a:rPr lang="en-US" sz="2000" dirty="0" err="1">
                          <a:effectLst/>
                        </a:rPr>
                        <a:t>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07000"/>
                        </a:lnSpc>
                        <a:spcAft>
                          <a:spcPts val="800"/>
                        </a:spcAft>
                      </a:pPr>
                      <a:r>
                        <a:rPr lang="el-GR" sz="2000" dirty="0">
                          <a:effectLst/>
                        </a:rPr>
                        <a:t>Παράκτια περιοχή με τις δυσμενέστερες επιπτώσεις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07000"/>
                        </a:lnSpc>
                        <a:spcAft>
                          <a:spcPts val="800"/>
                        </a:spcAft>
                      </a:pPr>
                      <a:r>
                        <a:rPr lang="el-GR" sz="2000" dirty="0" err="1">
                          <a:effectLst/>
                        </a:rPr>
                        <a:t>Κο</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extLst>
                  <a:ext uri="{0D108BD9-81ED-4DB2-BD59-A6C34878D82A}">
                    <a16:rowId xmlns:a16="http://schemas.microsoft.com/office/drawing/2014/main" val="3933867093"/>
                  </a:ext>
                </a:extLst>
              </a:tr>
              <a:tr h="209550">
                <a:tc>
                  <a:txBody>
                    <a:bodyPr/>
                    <a:lstStyle/>
                    <a:p>
                      <a:pPr algn="ctr">
                        <a:lnSpc>
                          <a:spcPct val="107000"/>
                        </a:lnSpc>
                        <a:spcAft>
                          <a:spcPts val="800"/>
                        </a:spcAft>
                      </a:pPr>
                      <a:r>
                        <a:rPr lang="en-GB" sz="2000">
                          <a:effectLst/>
                        </a:rPr>
                        <a:t>426 </a:t>
                      </a:r>
                      <a:r>
                        <a:rPr lang="el-GR" sz="2000">
                          <a:effectLst/>
                        </a:rPr>
                        <a:t>π.Χ.</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Μαλιακός Κόλπος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7</a:t>
                      </a:r>
                      <a:r>
                        <a:rPr lang="el-GR" sz="2000">
                          <a:effectLst/>
                        </a:rPr>
                        <a:t>,</a:t>
                      </a: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a:effectLst/>
                        </a:rPr>
                        <a:t>Σκάρφια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a:effectLst/>
                        </a:rPr>
                        <a:t>V</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0865068"/>
                  </a:ext>
                </a:extLst>
              </a:tr>
              <a:tr h="209550">
                <a:tc>
                  <a:txBody>
                    <a:bodyPr/>
                    <a:lstStyle/>
                    <a:p>
                      <a:pPr algn="ctr">
                        <a:lnSpc>
                          <a:spcPct val="107000"/>
                        </a:lnSpc>
                        <a:spcAft>
                          <a:spcPts val="800"/>
                        </a:spcAft>
                      </a:pPr>
                      <a:r>
                        <a:rPr lang="en-GB" sz="2000">
                          <a:effectLst/>
                        </a:rPr>
                        <a:t>373 </a:t>
                      </a:r>
                      <a:r>
                        <a:rPr lang="el-GR" sz="2000">
                          <a:effectLst/>
                        </a:rPr>
                        <a:t>π.Χ.</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a:effectLst/>
                        </a:rPr>
                        <a:t>Κορινθιακός</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6</a:t>
                      </a:r>
                      <a:r>
                        <a:rPr lang="el-GR" sz="2000" dirty="0">
                          <a:effectLst/>
                        </a:rPr>
                        <a:t>,</a:t>
                      </a:r>
                      <a:r>
                        <a:rPr lang="en-GB" sz="2000" dirty="0">
                          <a:effectLst/>
                        </a:rPr>
                        <a:t>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a:effectLst/>
                        </a:rPr>
                        <a:t>Ελίκη</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a:effectLst/>
                        </a:rPr>
                        <a:t>VI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2015776"/>
                  </a:ext>
                </a:extLst>
              </a:tr>
              <a:tr h="209550">
                <a:tc>
                  <a:txBody>
                    <a:bodyPr/>
                    <a:lstStyle/>
                    <a:p>
                      <a:pPr algn="ctr">
                        <a:lnSpc>
                          <a:spcPct val="107000"/>
                        </a:lnSpc>
                        <a:spcAft>
                          <a:spcPts val="800"/>
                        </a:spcAft>
                      </a:pPr>
                      <a:r>
                        <a:rPr lang="en-GB" sz="2000">
                          <a:effectLst/>
                        </a:rPr>
                        <a:t>21/7/365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a:effectLst/>
                        </a:rPr>
                        <a:t>Ανατολική Κρήτη</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8</a:t>
                      </a:r>
                      <a:r>
                        <a:rPr lang="el-GR" sz="2000">
                          <a:effectLst/>
                        </a:rPr>
                        <a:t>,</a:t>
                      </a:r>
                      <a:r>
                        <a:rPr lang="en-GB"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Ανατολική ακτή</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a:effectLst/>
                        </a:rPr>
                        <a:t>VI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4107099"/>
                  </a:ext>
                </a:extLst>
              </a:tr>
              <a:tr h="209550">
                <a:tc>
                  <a:txBody>
                    <a:bodyPr/>
                    <a:lstStyle/>
                    <a:p>
                      <a:pPr algn="ctr">
                        <a:lnSpc>
                          <a:spcPct val="107000"/>
                        </a:lnSpc>
                        <a:spcAft>
                          <a:spcPts val="800"/>
                        </a:spcAft>
                      </a:pPr>
                      <a:r>
                        <a:rPr lang="en-GB" sz="2000">
                          <a:effectLst/>
                        </a:rPr>
                        <a:t>6/1402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a:effectLst/>
                        </a:rPr>
                        <a:t>Κορινθιακός Κόλπος</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6</a:t>
                      </a:r>
                      <a:r>
                        <a:rPr lang="el-GR" sz="2000">
                          <a:effectLst/>
                        </a:rPr>
                        <a:t>,</a:t>
                      </a:r>
                      <a:r>
                        <a:rPr lang="en-GB" sz="20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dirty="0">
                          <a:effectLst/>
                        </a:rPr>
                        <a:t>Δυτική ακτή</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dirty="0">
                          <a:effectLst/>
                        </a:rPr>
                        <a:t>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51104"/>
                  </a:ext>
                </a:extLst>
              </a:tr>
              <a:tr h="209550">
                <a:tc>
                  <a:txBody>
                    <a:bodyPr/>
                    <a:lstStyle/>
                    <a:p>
                      <a:pPr algn="ctr">
                        <a:lnSpc>
                          <a:spcPct val="107000"/>
                        </a:lnSpc>
                        <a:spcAft>
                          <a:spcPts val="800"/>
                        </a:spcAft>
                      </a:pPr>
                      <a:r>
                        <a:rPr lang="en-GB" sz="2000">
                          <a:effectLst/>
                        </a:rPr>
                        <a:t>9/10/1650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a:effectLst/>
                        </a:rPr>
                        <a:t>Νήσος Θήρα</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6</a:t>
                      </a:r>
                      <a:r>
                        <a:rPr lang="el-GR" sz="2000">
                          <a:effectLst/>
                        </a:rPr>
                        <a:t>,</a:t>
                      </a:r>
                      <a:r>
                        <a:rPr lang="en-GB"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a:effectLst/>
                        </a:rPr>
                        <a:t>Σαντορίνη</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dirty="0">
                          <a:effectLst/>
                        </a:rPr>
                        <a:t>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1358476"/>
                  </a:ext>
                </a:extLst>
              </a:tr>
              <a:tr h="209550">
                <a:tc>
                  <a:txBody>
                    <a:bodyPr/>
                    <a:lstStyle/>
                    <a:p>
                      <a:pPr algn="ctr">
                        <a:lnSpc>
                          <a:spcPct val="107000"/>
                        </a:lnSpc>
                        <a:spcAft>
                          <a:spcPts val="800"/>
                        </a:spcAft>
                      </a:pPr>
                      <a:r>
                        <a:rPr lang="el-GR" sz="2000">
                          <a:effectLst/>
                        </a:rPr>
                        <a:t>9/7/1956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a:effectLst/>
                        </a:rPr>
                        <a:t>Νήσος Αμοργός</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a:effectLst/>
                        </a:rPr>
                        <a:t>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l-GR" sz="2000">
                          <a:effectLst/>
                        </a:rPr>
                        <a:t>Αμοργός</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dirty="0">
                          <a:effectLst/>
                        </a:rPr>
                        <a:t>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2671387"/>
                  </a:ext>
                </a:extLst>
              </a:tr>
            </a:tbl>
          </a:graphicData>
        </a:graphic>
      </p:graphicFrame>
    </p:spTree>
    <p:extLst>
      <p:ext uri="{BB962C8B-B14F-4D97-AF65-F5344CB8AC3E}">
        <p14:creationId xmlns:p14="http://schemas.microsoft.com/office/powerpoint/2010/main" val="182169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14B72-E185-33A5-CA96-6985234D1B18}"/>
              </a:ext>
            </a:extLst>
          </p:cNvPr>
          <p:cNvSpPr>
            <a:spLocks noGrp="1"/>
          </p:cNvSpPr>
          <p:nvPr>
            <p:ph idx="1"/>
          </p:nvPr>
        </p:nvSpPr>
        <p:spPr>
          <a:xfrm>
            <a:off x="1969576" y="1810126"/>
            <a:ext cx="8925732" cy="3521290"/>
          </a:xfrm>
        </p:spPr>
        <p:txBody>
          <a:bodyPr>
            <a:normAutofit/>
          </a:bodyPr>
          <a:lstStyle/>
          <a:p>
            <a:pPr marL="0" indent="0">
              <a:lnSpc>
                <a:spcPct val="107000"/>
              </a:lnSpc>
              <a:spcAft>
                <a:spcPts val="800"/>
              </a:spcAft>
              <a:buNone/>
            </a:pPr>
            <a:r>
              <a:rPr lang="el-GR" sz="2200" dirty="0">
                <a:effectLst/>
                <a:latin typeface="Calibri" panose="020F0502020204030204" pitchFamily="34" charset="0"/>
                <a:ea typeface="Calibri" panose="020F0502020204030204" pitchFamily="34" charset="0"/>
                <a:cs typeface="Times New Roman" panose="02020603050405020304" pitchFamily="18" charset="0"/>
              </a:rPr>
              <a:t>Οι βιβλιογραφικές και διαδικτυακές αναφορές δίνονται στο τέλος του Κεφαλαίου του Βιβλίου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2200" b="1" dirty="0">
                <a:effectLst/>
                <a:latin typeface="Calibri" panose="020F0502020204030204" pitchFamily="34" charset="0"/>
                <a:ea typeface="Calibri" panose="020F0502020204030204" pitchFamily="34" charset="0"/>
                <a:cs typeface="Times New Roman" panose="02020603050405020304" pitchFamily="18" charset="0"/>
              </a:rPr>
              <a:t>		«Εισαγωγή στην Ωκεανογραφία ή Ωκεανολογία»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2200" dirty="0">
                <a:effectLst/>
                <a:latin typeface="Calibri" panose="020F0502020204030204" pitchFamily="34" charset="0"/>
                <a:ea typeface="Calibri" panose="020F0502020204030204" pitchFamily="34" charset="0"/>
                <a:cs typeface="Times New Roman" panose="02020603050405020304" pitchFamily="18" charset="0"/>
              </a:rPr>
              <a:t>		του Καθηγητή Σεραφείμ Ε. Πούλου</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2200" dirty="0">
                <a:effectLst/>
                <a:latin typeface="Calibri" panose="020F0502020204030204" pitchFamily="34" charset="0"/>
                <a:ea typeface="Calibri" panose="020F0502020204030204" pitchFamily="34" charset="0"/>
                <a:cs typeface="Times New Roman" panose="02020603050405020304" pitchFamily="18" charset="0"/>
              </a:rPr>
              <a:t>		Εκδόσεις ΔΙΣΙΓΜΑ, 2021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5269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39C4D9-2383-45BD-9F9C-09F3627B7AA1}"/>
              </a:ext>
            </a:extLst>
          </p:cNvPr>
          <p:cNvPicPr>
            <a:picLocks noChangeAspect="1"/>
          </p:cNvPicPr>
          <p:nvPr/>
        </p:nvPicPr>
        <p:blipFill>
          <a:blip r:embed="rId2"/>
          <a:stretch>
            <a:fillRect/>
          </a:stretch>
        </p:blipFill>
        <p:spPr>
          <a:xfrm>
            <a:off x="4599227" y="481381"/>
            <a:ext cx="6553682" cy="6279766"/>
          </a:xfrm>
          <a:prstGeom prst="rect">
            <a:avLst/>
          </a:prstGeom>
        </p:spPr>
      </p:pic>
      <p:sp>
        <p:nvSpPr>
          <p:cNvPr id="7" name="TextBox 6">
            <a:extLst>
              <a:ext uri="{FF2B5EF4-FFF2-40B4-BE49-F238E27FC236}">
                <a16:creationId xmlns:a16="http://schemas.microsoft.com/office/drawing/2014/main" id="{EDF42403-1622-468C-ADF8-C9C1725B78EF}"/>
              </a:ext>
            </a:extLst>
          </p:cNvPr>
          <p:cNvSpPr txBox="1"/>
          <p:nvPr/>
        </p:nvSpPr>
        <p:spPr>
          <a:xfrm>
            <a:off x="338234" y="2944718"/>
            <a:ext cx="3738994" cy="3816429"/>
          </a:xfrm>
          <a:prstGeom prst="rect">
            <a:avLst/>
          </a:prstGeom>
          <a:solidFill>
            <a:schemeClr val="bg1"/>
          </a:solidFill>
        </p:spPr>
        <p:txBody>
          <a:bodyPr wrap="square">
            <a:spAutoFit/>
          </a:bodyPr>
          <a:lstStyle/>
          <a:p>
            <a:pPr algn="just"/>
            <a:r>
              <a:rPr lang="el-GR" sz="2200" i="1" u="none" strike="noStrike" baseline="0" dirty="0">
                <a:latin typeface="Calibri" panose="020F0502020204030204" pitchFamily="34" charset="0"/>
              </a:rPr>
              <a:t>Γραφική απεικόνιση των τροχιών (αριστερά) των σωματιδίων του νερού (κατά </a:t>
            </a:r>
            <a:r>
              <a:rPr lang="el-GR" sz="2200" i="1" u="none" strike="noStrike" baseline="0" dirty="0" err="1">
                <a:latin typeface="Calibri" panose="020F0502020204030204" pitchFamily="34" charset="0"/>
              </a:rPr>
              <a:t>Lagrange</a:t>
            </a:r>
            <a:r>
              <a:rPr lang="el-GR" sz="2200" i="1" u="none" strike="noStrike" baseline="0" dirty="0">
                <a:latin typeface="Calibri" panose="020F0502020204030204" pitchFamily="34" charset="0"/>
              </a:rPr>
              <a:t>) και των γραμμών ροής (δεξιά) που διαγράφουν (κατά </a:t>
            </a:r>
            <a:r>
              <a:rPr lang="el-GR" sz="2200" i="1" u="none" strike="noStrike" baseline="0" dirty="0" err="1">
                <a:latin typeface="Calibri" panose="020F0502020204030204" pitchFamily="34" charset="0"/>
              </a:rPr>
              <a:t>Euler</a:t>
            </a:r>
            <a:r>
              <a:rPr lang="el-GR" sz="2200" i="1" u="none" strike="noStrike" baseline="0" dirty="0">
                <a:latin typeface="Calibri" panose="020F0502020204030204" pitchFamily="34" charset="0"/>
              </a:rPr>
              <a:t>) κατά τη διάδοση ενός επιφανειακού κύματος που διαδίδεται σε συνθήκες βαθιών, ενδιάμεσων και ρηχών νερών (τροποποιημένη από </a:t>
            </a:r>
            <a:r>
              <a:rPr lang="el-GR" sz="2200" i="1" u="none" strike="noStrike" baseline="0" dirty="0" err="1">
                <a:latin typeface="Calibri" panose="020F0502020204030204" pitchFamily="34" charset="0"/>
              </a:rPr>
              <a:t>Knauss</a:t>
            </a:r>
            <a:r>
              <a:rPr lang="el-GR" sz="2200" i="1" u="none" strike="noStrike" baseline="0" dirty="0">
                <a:latin typeface="Calibri" panose="020F0502020204030204" pitchFamily="34" charset="0"/>
              </a:rPr>
              <a:t> 2005). </a:t>
            </a:r>
            <a:endParaRPr lang="en-US" sz="2200" dirty="0"/>
          </a:p>
        </p:txBody>
      </p:sp>
    </p:spTree>
    <p:extLst>
      <p:ext uri="{BB962C8B-B14F-4D97-AF65-F5344CB8AC3E}">
        <p14:creationId xmlns:p14="http://schemas.microsoft.com/office/powerpoint/2010/main" val="316817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567F92-5EE0-4800-843E-41B36FBEBDB2}"/>
              </a:ext>
            </a:extLst>
          </p:cNvPr>
          <p:cNvSpPr txBox="1"/>
          <p:nvPr/>
        </p:nvSpPr>
        <p:spPr>
          <a:xfrm>
            <a:off x="695325" y="350255"/>
            <a:ext cx="10801350" cy="3539174"/>
          </a:xfrm>
          <a:prstGeom prst="rect">
            <a:avLst/>
          </a:prstGeom>
          <a:noFill/>
        </p:spPr>
        <p:txBody>
          <a:bodyPr wrap="square">
            <a:spAutoFit/>
          </a:bodyPr>
          <a:lstStyle/>
          <a:p>
            <a:pPr algn="just">
              <a:lnSpc>
                <a:spcPct val="107000"/>
              </a:lnSpc>
              <a:spcAft>
                <a:spcPts val="800"/>
              </a:spcAft>
            </a:pPr>
            <a:r>
              <a:rPr lang="el-GR"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Κατηγορίες θαλάσσιων κυμάτων</a:t>
            </a:r>
            <a:endParaRPr lang="en-US" sz="2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Τα διάφορα είδη των θαλάσσιων κυμάτων, ανάλογα με το χώρο, το μηχανισμό δημιουργίας και τον τρόπο διάδοσής τους, ταξινομούνται αρχικά σε 8 βασικές κατηγορίες που με τη σειρά τους διαμορφώνουν τέσσερα ζεύγη κατηγοριών: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i="1" dirty="0">
                <a:effectLst/>
                <a:latin typeface="Calibri" panose="020F0502020204030204" pitchFamily="34" charset="0"/>
                <a:ea typeface="Calibri" panose="020F0502020204030204" pitchFamily="34" charset="0"/>
                <a:cs typeface="Calibri" panose="020F0502020204030204" pitchFamily="34" charset="0"/>
              </a:rPr>
              <a:t>Κύματα ανοικτής (βαθιάς) θάλασσας – Κύματα Παράκτια (υφαλοκρηπίδας)  </a:t>
            </a:r>
            <a:r>
              <a:rPr lang="en-US" sz="1800" i="1" dirty="0">
                <a:effectLst/>
                <a:latin typeface="Calibri" panose="020F0502020204030204" pitchFamily="34" charset="0"/>
                <a:ea typeface="Calibri" panose="020F0502020204030204" pitchFamily="34" charset="0"/>
                <a:cs typeface="Calibri" panose="020F0502020204030204" pitchFamily="34" charset="0"/>
              </a:rPr>
              <a:t>(offshore (deep) water)</a:t>
            </a:r>
            <a:endParaRPr lang="el-GR" sz="1800" i="1"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300"/>
              </a:spcAft>
            </a:pPr>
            <a:r>
              <a:rPr lang="el-GR" i="1" dirty="0">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 waves -–Coastal (shelf) waters waves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Επιφανειακά – Εσωτερικά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surface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Προελαύνοντα</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Στάσιμα</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(progressive – stationary)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Ελεύθερα – Παγιδευμένα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free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trapped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8FE07A5-03C8-4C60-8A71-06443A05F76E}"/>
              </a:ext>
            </a:extLst>
          </p:cNvPr>
          <p:cNvSpPr txBox="1"/>
          <p:nvPr/>
        </p:nvSpPr>
        <p:spPr>
          <a:xfrm>
            <a:off x="504825" y="4252003"/>
            <a:ext cx="11182350" cy="1740541"/>
          </a:xfrm>
          <a:prstGeom prst="rect">
            <a:avLst/>
          </a:prstGeom>
          <a:noFill/>
        </p:spPr>
        <p:txBody>
          <a:bodyPr wrap="square">
            <a:spAutoFit/>
          </a:bodyPr>
          <a:lstStyle/>
          <a:p>
            <a:pPr indent="457200" algn="just">
              <a:lnSpc>
                <a:spcPct val="107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Ειδικότερα, στην παράκτια ζώνη και με βάση τον παράγοντα βάθος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τη σχέση του με το μήκος κύματος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τα κύματα διαδίδονται σε συνθήκες: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Βαθιών νερών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(διάδοση ανεξάρτητη του πυθμένα)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Νερών ενδιάμεσου βάθους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/2&lt;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(διάδοση μερικώς ελεγχόμενη από τον πυθμένα)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Ρηχών νερών</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(διάδοση εξαρτώμενη από τον πυθμένα)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262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6B132F-12DE-45AD-80BB-D21994E063F0}"/>
              </a:ext>
            </a:extLst>
          </p:cNvPr>
          <p:cNvSpPr txBox="1"/>
          <p:nvPr/>
        </p:nvSpPr>
        <p:spPr>
          <a:xfrm>
            <a:off x="637308" y="471506"/>
            <a:ext cx="11208328" cy="5755422"/>
          </a:xfrm>
          <a:prstGeom prst="rect">
            <a:avLst/>
          </a:prstGeom>
          <a:noFill/>
        </p:spPr>
        <p:txBody>
          <a:bodyPr wrap="square">
            <a:spAutoFit/>
          </a:bodyPr>
          <a:lstStyle/>
          <a:p>
            <a:r>
              <a:rPr lang="el-GR" sz="2400" i="1" dirty="0">
                <a:solidFill>
                  <a:srgbClr val="002060"/>
                </a:solidFill>
                <a:effectLst/>
                <a:latin typeface="Calibri" panose="020F0502020204030204" pitchFamily="34" charset="0"/>
                <a:ea typeface="Times New Roman" panose="02020603050405020304" pitchFamily="18" charset="0"/>
              </a:rPr>
              <a:t>1. Κύματα ανοικτής (βαθιάς) θάλασσας – Κύματα Παράκτια (υφαλοκρηπίδας)</a:t>
            </a:r>
            <a:endParaRPr lang="en-US" sz="2400" i="1" dirty="0">
              <a:solidFill>
                <a:srgbClr val="002060"/>
              </a:solidFill>
              <a:effectLst/>
              <a:latin typeface="Calibri" panose="020F0502020204030204" pitchFamily="34" charset="0"/>
              <a:ea typeface="Times New Roman" panose="02020603050405020304" pitchFamily="18" charset="0"/>
            </a:endParaRPr>
          </a:p>
          <a:p>
            <a:endParaRPr lang="en-US" sz="2400" dirty="0">
              <a:effectLst/>
              <a:latin typeface="Times New Roman" panose="02020603050405020304" pitchFamily="18" charset="0"/>
              <a:ea typeface="Times New Roman" panose="02020603050405020304" pitchFamily="18" charset="0"/>
            </a:endParaRPr>
          </a:p>
          <a:p>
            <a:r>
              <a:rPr lang="en-US" sz="2000" dirty="0">
                <a:effectLst/>
                <a:latin typeface="Calibri" panose="020F0502020204030204" pitchFamily="34" charset="0"/>
                <a:ea typeface="Times New Roman" panose="02020603050405020304" pitchFamily="18" charset="0"/>
              </a:rPr>
              <a:t>H</a:t>
            </a:r>
            <a:r>
              <a:rPr lang="el-GR" sz="2000" dirty="0">
                <a:effectLst/>
                <a:latin typeface="Calibri" panose="020F0502020204030204" pitchFamily="34" charset="0"/>
                <a:ea typeface="Times New Roman" panose="02020603050405020304" pitchFamily="18" charset="0"/>
              </a:rPr>
              <a:t> </a:t>
            </a:r>
            <a:r>
              <a:rPr lang="el-GR" sz="2000" dirty="0" err="1">
                <a:effectLst/>
                <a:latin typeface="Calibri" panose="020F0502020204030204" pitchFamily="34" charset="0"/>
                <a:ea typeface="Times New Roman" panose="02020603050405020304" pitchFamily="18" charset="0"/>
              </a:rPr>
              <a:t>διακριτοποίηση</a:t>
            </a:r>
            <a:r>
              <a:rPr lang="el-GR" sz="2000" dirty="0">
                <a:effectLst/>
                <a:latin typeface="Calibri" panose="020F0502020204030204" pitchFamily="34" charset="0"/>
                <a:ea typeface="Times New Roman" panose="02020603050405020304" pitchFamily="18" charset="0"/>
              </a:rPr>
              <a:t> μεταξύ τω βαθιών ωκεάνιων νερών και των σαφώς ρηχότερων παράκτιων νερών, ως προς τη δημιουργία και τη διάδοση των θαλάσσιων κυμάτων βασίζεται στους παρακάτω λόγους: </a:t>
            </a:r>
            <a:endParaRPr lang="en-US" sz="2000" dirty="0">
              <a:effectLst/>
              <a:latin typeface="Calibri" panose="020F0502020204030204" pitchFamily="34" charset="0"/>
              <a:ea typeface="Times New Roman" panose="02020603050405020304" pitchFamily="18" charset="0"/>
            </a:endParaRPr>
          </a:p>
          <a:p>
            <a:r>
              <a:rPr lang="el-GR" sz="2000" b="1" dirty="0">
                <a:effectLst/>
                <a:latin typeface="Calibri" panose="020F0502020204030204" pitchFamily="34" charset="0"/>
                <a:ea typeface="Times New Roman" panose="02020603050405020304" pitchFamily="18" charset="0"/>
              </a:rPr>
              <a:t>(α)</a:t>
            </a:r>
            <a:r>
              <a:rPr lang="el-GR" sz="2000" dirty="0">
                <a:effectLst/>
                <a:latin typeface="Calibri" panose="020F0502020204030204" pitchFamily="34" charset="0"/>
                <a:ea typeface="Times New Roman" panose="02020603050405020304" pitchFamily="18" charset="0"/>
              </a:rPr>
              <a:t> στην επίδραση του βάθους κατά τη διάδοση των κυμάτων εξαιτίας της παρουσίας τριβών μεταξύ ρευστού και πυθμένα, που στην περίπτωση των παράκτιων νερών αναφερόμαστε σε βάθη &lt;1/2 μήκος κύματος, </a:t>
            </a:r>
            <a:endParaRPr lang="en-US" sz="2000" dirty="0">
              <a:effectLst/>
              <a:latin typeface="Calibri" panose="020F0502020204030204" pitchFamily="34" charset="0"/>
              <a:ea typeface="Times New Roman" panose="02020603050405020304" pitchFamily="18" charset="0"/>
            </a:endParaRPr>
          </a:p>
          <a:p>
            <a:r>
              <a:rPr lang="el-GR" sz="2000" b="1" dirty="0">
                <a:effectLst/>
                <a:latin typeface="Calibri" panose="020F0502020204030204" pitchFamily="34" charset="0"/>
                <a:ea typeface="Times New Roman" panose="02020603050405020304" pitchFamily="18" charset="0"/>
              </a:rPr>
              <a:t>(β)</a:t>
            </a:r>
            <a:r>
              <a:rPr lang="el-GR" sz="2000" dirty="0">
                <a:effectLst/>
                <a:latin typeface="Calibri" panose="020F0502020204030204" pitchFamily="34" charset="0"/>
                <a:ea typeface="Times New Roman" panose="02020603050405020304" pitchFamily="18" charset="0"/>
              </a:rPr>
              <a:t> στο φαινόμενο της παλίρροιας, το οποίο στην παράκτια ζώνη ενισχύεται από τη βαθυμετρία, ούτως ώστε ενώ στον ωκεανό τα παλιρροιακό κύμα έχει πολύ μεγάλο μήκος κύματος και γενικά μικρό ύψος, όσο πλησιάζει την ακτή το ύψος τους αυξάνει ενώ και η ταχύτητα διάδοσής της κορυφής επιβραδύνεται, </a:t>
            </a:r>
            <a:endParaRPr lang="en-US" sz="2000" dirty="0">
              <a:effectLst/>
              <a:latin typeface="Calibri" panose="020F0502020204030204" pitchFamily="34" charset="0"/>
              <a:ea typeface="Times New Roman" panose="02020603050405020304" pitchFamily="18" charset="0"/>
            </a:endParaRPr>
          </a:p>
          <a:p>
            <a:r>
              <a:rPr lang="el-GR" sz="2000" b="1" dirty="0">
                <a:effectLst/>
                <a:latin typeface="Calibri" panose="020F0502020204030204" pitchFamily="34" charset="0"/>
                <a:ea typeface="Times New Roman" panose="02020603050405020304" pitchFamily="18" charset="0"/>
              </a:rPr>
              <a:t>(γ)</a:t>
            </a:r>
            <a:r>
              <a:rPr lang="el-GR" sz="2000" dirty="0">
                <a:effectLst/>
                <a:latin typeface="Calibri" panose="020F0502020204030204" pitchFamily="34" charset="0"/>
                <a:ea typeface="Times New Roman" panose="02020603050405020304" pitchFamily="18" charset="0"/>
              </a:rPr>
              <a:t> η παρουσία των ακτών επηρεάζει την κίνηση των θαλάσσιων μαζών προκαλώντας συχνά συσσώρευσή τους κοντά στην ακτή (π.χ. κύματα θαλάσσιας καταιγίδας),</a:t>
            </a:r>
            <a:endParaRPr lang="en-US" sz="2000" dirty="0">
              <a:effectLst/>
              <a:latin typeface="Calibri" panose="020F0502020204030204" pitchFamily="34" charset="0"/>
              <a:ea typeface="Times New Roman" panose="02020603050405020304" pitchFamily="18" charset="0"/>
            </a:endParaRPr>
          </a:p>
          <a:p>
            <a:r>
              <a:rPr lang="el-GR" sz="2000" dirty="0">
                <a:effectLst/>
                <a:latin typeface="Calibri" panose="020F0502020204030204" pitchFamily="34" charset="0"/>
                <a:ea typeface="Times New Roman" panose="02020603050405020304" pitchFamily="18" charset="0"/>
              </a:rPr>
              <a:t> </a:t>
            </a:r>
            <a:r>
              <a:rPr lang="el-GR" sz="2000" b="1" dirty="0">
                <a:effectLst/>
                <a:latin typeface="Calibri" panose="020F0502020204030204" pitchFamily="34" charset="0"/>
                <a:ea typeface="Times New Roman" panose="02020603050405020304" pitchFamily="18" charset="0"/>
              </a:rPr>
              <a:t>(δ)</a:t>
            </a:r>
            <a:r>
              <a:rPr lang="el-GR" sz="2000" dirty="0">
                <a:effectLst/>
                <a:latin typeface="Calibri" panose="020F0502020204030204" pitchFamily="34" charset="0"/>
                <a:ea typeface="Times New Roman" panose="02020603050405020304" pitchFamily="18" charset="0"/>
              </a:rPr>
              <a:t> τα περιορισμένα βάθη στης παράκτιας ζώνης ευνοούν την ταχύτερη εποχιακή διαστρωμάτωση των υδάτινων μαζών (εποχιακό θερμοκλινές) σε σχέση με το ανοικτό ωκεανό, ευνοώντας έτσι τη δημιουργία και εσωτερικών κυμάτων και </a:t>
            </a:r>
            <a:endParaRPr lang="en-US" sz="2000" dirty="0">
              <a:effectLst/>
              <a:latin typeface="Calibri" panose="020F0502020204030204" pitchFamily="34" charset="0"/>
              <a:ea typeface="Times New Roman" panose="02020603050405020304" pitchFamily="18" charset="0"/>
            </a:endParaRPr>
          </a:p>
          <a:p>
            <a:r>
              <a:rPr lang="el-GR" sz="2000" b="1" dirty="0">
                <a:effectLst/>
                <a:latin typeface="Calibri" panose="020F0502020204030204" pitchFamily="34" charset="0"/>
                <a:ea typeface="Times New Roman" panose="02020603050405020304" pitchFamily="18" charset="0"/>
              </a:rPr>
              <a:t>(ε)</a:t>
            </a:r>
            <a:r>
              <a:rPr lang="el-GR" sz="2000" dirty="0">
                <a:effectLst/>
                <a:latin typeface="Calibri" panose="020F0502020204030204" pitchFamily="34" charset="0"/>
                <a:ea typeface="Times New Roman" panose="02020603050405020304" pitchFamily="18" charset="0"/>
              </a:rPr>
              <a:t> την επιρροή της παρακείμενης χέρσου είτε μέσω της εκδήλωσης της θαλάσσιας ή απόγειας αύρας αλλά και επηρεάζοντας και την </a:t>
            </a:r>
            <a:r>
              <a:rPr lang="el-GR" sz="2000" dirty="0" err="1">
                <a:effectLst/>
                <a:latin typeface="Calibri" panose="020F0502020204030204" pitchFamily="34" charset="0"/>
                <a:ea typeface="Times New Roman" panose="02020603050405020304" pitchFamily="18" charset="0"/>
              </a:rPr>
              <a:t>θερμοαλατική</a:t>
            </a:r>
            <a:r>
              <a:rPr lang="el-GR" sz="2000" dirty="0">
                <a:effectLst/>
                <a:latin typeface="Calibri" panose="020F0502020204030204" pitchFamily="34" charset="0"/>
                <a:ea typeface="Times New Roman" panose="02020603050405020304" pitchFamily="18" charset="0"/>
              </a:rPr>
              <a:t> κατάσταση των παράκτιων νερών μέσω των ποτάμιων απορροών.</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002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A4B4E-B4A9-439F-96A0-FC8A7C558694}"/>
              </a:ext>
            </a:extLst>
          </p:cNvPr>
          <p:cNvPicPr>
            <a:picLocks noChangeAspect="1"/>
          </p:cNvPicPr>
          <p:nvPr/>
        </p:nvPicPr>
        <p:blipFill>
          <a:blip r:embed="rId2"/>
          <a:stretch>
            <a:fillRect/>
          </a:stretch>
        </p:blipFill>
        <p:spPr>
          <a:xfrm>
            <a:off x="2270554" y="1574602"/>
            <a:ext cx="7951560" cy="5234445"/>
          </a:xfrm>
          <a:prstGeom prst="rect">
            <a:avLst/>
          </a:prstGeom>
        </p:spPr>
      </p:pic>
      <p:sp>
        <p:nvSpPr>
          <p:cNvPr id="9" name="TextBox 8">
            <a:extLst>
              <a:ext uri="{FF2B5EF4-FFF2-40B4-BE49-F238E27FC236}">
                <a16:creationId xmlns:a16="http://schemas.microsoft.com/office/drawing/2014/main" id="{81B21C71-519C-4FDD-803F-C8C4456C7159}"/>
              </a:ext>
            </a:extLst>
          </p:cNvPr>
          <p:cNvSpPr txBox="1"/>
          <p:nvPr/>
        </p:nvSpPr>
        <p:spPr>
          <a:xfrm>
            <a:off x="2626629" y="945177"/>
            <a:ext cx="2464563" cy="646331"/>
          </a:xfrm>
          <a:prstGeom prst="rect">
            <a:avLst/>
          </a:prstGeom>
          <a:noFill/>
        </p:spPr>
        <p:txBody>
          <a:bodyPr wrap="square">
            <a:spAutoFit/>
          </a:bodyPr>
          <a:lstStyle/>
          <a:p>
            <a:r>
              <a:rPr lang="el-GR" dirty="0">
                <a:solidFill>
                  <a:srgbClr val="221E1F"/>
                </a:solidFill>
                <a:latin typeface="Calibri" panose="020F0502020204030204" pitchFamily="34" charset="0"/>
              </a:rPr>
              <a:t>Διάδοση ανεξάρτητη του πυθμένα</a:t>
            </a:r>
            <a:endParaRPr lang="en-US" dirty="0"/>
          </a:p>
        </p:txBody>
      </p:sp>
      <p:sp>
        <p:nvSpPr>
          <p:cNvPr id="11" name="TextBox 10">
            <a:extLst>
              <a:ext uri="{FF2B5EF4-FFF2-40B4-BE49-F238E27FC236}">
                <a16:creationId xmlns:a16="http://schemas.microsoft.com/office/drawing/2014/main" id="{8C0BCC7B-7E94-4CA9-9756-AB6E608D925A}"/>
              </a:ext>
            </a:extLst>
          </p:cNvPr>
          <p:cNvSpPr txBox="1"/>
          <p:nvPr/>
        </p:nvSpPr>
        <p:spPr>
          <a:xfrm>
            <a:off x="5744208" y="918015"/>
            <a:ext cx="2277435" cy="923330"/>
          </a:xfrm>
          <a:prstGeom prst="rect">
            <a:avLst/>
          </a:prstGeom>
          <a:noFill/>
        </p:spPr>
        <p:txBody>
          <a:bodyPr wrap="square">
            <a:spAutoFit/>
          </a:bodyPr>
          <a:lstStyle/>
          <a:p>
            <a:r>
              <a:rPr lang="el-GR" dirty="0">
                <a:solidFill>
                  <a:srgbClr val="221E1F"/>
                </a:solidFill>
                <a:latin typeface="Calibri" panose="020F0502020204030204" pitchFamily="34" charset="0"/>
              </a:rPr>
              <a:t>Διάδοση μερικώς ελεγχόμενη από τον πυθμένα</a:t>
            </a:r>
            <a:endParaRPr lang="en-US" dirty="0"/>
          </a:p>
        </p:txBody>
      </p:sp>
      <p:sp>
        <p:nvSpPr>
          <p:cNvPr id="13" name="TextBox 12">
            <a:extLst>
              <a:ext uri="{FF2B5EF4-FFF2-40B4-BE49-F238E27FC236}">
                <a16:creationId xmlns:a16="http://schemas.microsoft.com/office/drawing/2014/main" id="{35EB91B5-8255-4E03-BB0F-92025990B3D2}"/>
              </a:ext>
            </a:extLst>
          </p:cNvPr>
          <p:cNvSpPr txBox="1"/>
          <p:nvPr/>
        </p:nvSpPr>
        <p:spPr>
          <a:xfrm>
            <a:off x="8021643" y="966473"/>
            <a:ext cx="2237429" cy="646331"/>
          </a:xfrm>
          <a:prstGeom prst="rect">
            <a:avLst/>
          </a:prstGeom>
          <a:noFill/>
        </p:spPr>
        <p:txBody>
          <a:bodyPr wrap="square">
            <a:spAutoFit/>
          </a:bodyPr>
          <a:lstStyle/>
          <a:p>
            <a:r>
              <a:rPr lang="el-GR" dirty="0">
                <a:solidFill>
                  <a:srgbClr val="221E1F"/>
                </a:solidFill>
                <a:latin typeface="Calibri" panose="020F0502020204030204" pitchFamily="34" charset="0"/>
              </a:rPr>
              <a:t>Διάδοση εξαρτώμενη από τον πυθμένα</a:t>
            </a:r>
            <a:endParaRPr lang="en-US" dirty="0"/>
          </a:p>
        </p:txBody>
      </p:sp>
      <p:pic>
        <p:nvPicPr>
          <p:cNvPr id="17" name="Picture 16">
            <a:extLst>
              <a:ext uri="{FF2B5EF4-FFF2-40B4-BE49-F238E27FC236}">
                <a16:creationId xmlns:a16="http://schemas.microsoft.com/office/drawing/2014/main" id="{84C2CBA0-AB1C-46CA-A91F-F2794EC9AEC8}"/>
              </a:ext>
            </a:extLst>
          </p:cNvPr>
          <p:cNvPicPr>
            <a:picLocks noChangeAspect="1"/>
          </p:cNvPicPr>
          <p:nvPr/>
        </p:nvPicPr>
        <p:blipFill>
          <a:blip r:embed="rId3"/>
          <a:stretch>
            <a:fillRect/>
          </a:stretch>
        </p:blipFill>
        <p:spPr>
          <a:xfrm>
            <a:off x="3121206" y="4191826"/>
            <a:ext cx="1625359" cy="473413"/>
          </a:xfrm>
          <a:prstGeom prst="rect">
            <a:avLst/>
          </a:prstGeom>
        </p:spPr>
      </p:pic>
      <p:pic>
        <p:nvPicPr>
          <p:cNvPr id="21" name="Picture 20">
            <a:extLst>
              <a:ext uri="{FF2B5EF4-FFF2-40B4-BE49-F238E27FC236}">
                <a16:creationId xmlns:a16="http://schemas.microsoft.com/office/drawing/2014/main" id="{FF87525B-FBEF-4D1A-A6D2-09B7111B0356}"/>
              </a:ext>
            </a:extLst>
          </p:cNvPr>
          <p:cNvPicPr>
            <a:picLocks noChangeAspect="1"/>
          </p:cNvPicPr>
          <p:nvPr/>
        </p:nvPicPr>
        <p:blipFill>
          <a:blip r:embed="rId4"/>
          <a:stretch>
            <a:fillRect/>
          </a:stretch>
        </p:blipFill>
        <p:spPr>
          <a:xfrm>
            <a:off x="5916944" y="4191826"/>
            <a:ext cx="1339403" cy="473413"/>
          </a:xfrm>
          <a:prstGeom prst="rect">
            <a:avLst/>
          </a:prstGeom>
        </p:spPr>
      </p:pic>
      <p:pic>
        <p:nvPicPr>
          <p:cNvPr id="23" name="Picture 22">
            <a:extLst>
              <a:ext uri="{FF2B5EF4-FFF2-40B4-BE49-F238E27FC236}">
                <a16:creationId xmlns:a16="http://schemas.microsoft.com/office/drawing/2014/main" id="{C6375D25-64C0-4B33-9EF8-B594CBC14811}"/>
              </a:ext>
            </a:extLst>
          </p:cNvPr>
          <p:cNvPicPr>
            <a:picLocks noChangeAspect="1"/>
          </p:cNvPicPr>
          <p:nvPr/>
        </p:nvPicPr>
        <p:blipFill>
          <a:blip r:embed="rId5"/>
          <a:stretch>
            <a:fillRect/>
          </a:stretch>
        </p:blipFill>
        <p:spPr>
          <a:xfrm>
            <a:off x="8426726" y="4191825"/>
            <a:ext cx="1166015" cy="415048"/>
          </a:xfrm>
          <a:prstGeom prst="rect">
            <a:avLst/>
          </a:prstGeom>
        </p:spPr>
      </p:pic>
      <p:sp>
        <p:nvSpPr>
          <p:cNvPr id="2" name="TextBox 1">
            <a:extLst>
              <a:ext uri="{FF2B5EF4-FFF2-40B4-BE49-F238E27FC236}">
                <a16:creationId xmlns:a16="http://schemas.microsoft.com/office/drawing/2014/main" id="{CCAE1A2D-CD1C-419F-A7EA-B1282B6BF8FD}"/>
              </a:ext>
            </a:extLst>
          </p:cNvPr>
          <p:cNvSpPr txBox="1"/>
          <p:nvPr/>
        </p:nvSpPr>
        <p:spPr>
          <a:xfrm>
            <a:off x="77582" y="0"/>
            <a:ext cx="11887109" cy="769441"/>
          </a:xfrm>
          <a:prstGeom prst="rect">
            <a:avLst/>
          </a:prstGeom>
          <a:noFill/>
        </p:spPr>
        <p:txBody>
          <a:bodyPr wrap="square" rtlCol="0">
            <a:spAutoFit/>
          </a:bodyPr>
          <a:lstStyle/>
          <a:p>
            <a:r>
              <a:rPr lang="el-GR" sz="2200" b="1" i="1" dirty="0">
                <a:solidFill>
                  <a:srgbClr val="002060"/>
                </a:solidFill>
                <a:effectLst/>
                <a:latin typeface="Calibri" panose="020F0502020204030204" pitchFamily="34" charset="0"/>
                <a:ea typeface="Times New Roman" panose="02020603050405020304" pitchFamily="18" charset="0"/>
              </a:rPr>
              <a:t>Κύματα Παράκτια (υφαλοκρηπίδας)</a:t>
            </a:r>
            <a:r>
              <a:rPr lang="en-US" sz="2200" b="1" i="1" dirty="0">
                <a:solidFill>
                  <a:srgbClr val="002060"/>
                </a:solidFill>
                <a:effectLst/>
                <a:latin typeface="Calibri" panose="020F0502020204030204" pitchFamily="34" charset="0"/>
                <a:ea typeface="Times New Roman" panose="02020603050405020304" pitchFamily="18" charset="0"/>
              </a:rPr>
              <a:t> – </a:t>
            </a:r>
            <a:endParaRPr lang="el-GR" sz="2200" b="1" i="1" dirty="0">
              <a:solidFill>
                <a:srgbClr val="002060"/>
              </a:solidFill>
              <a:effectLst/>
              <a:latin typeface="Calibri" panose="020F0502020204030204" pitchFamily="34" charset="0"/>
              <a:ea typeface="Times New Roman" panose="02020603050405020304" pitchFamily="18" charset="0"/>
            </a:endParaRPr>
          </a:p>
          <a:p>
            <a:r>
              <a:rPr lang="el-GR" sz="2200" b="1" i="1" dirty="0">
                <a:solidFill>
                  <a:srgbClr val="002060"/>
                </a:solidFill>
                <a:effectLst/>
                <a:latin typeface="Calibri" panose="020F0502020204030204" pitchFamily="34" charset="0"/>
                <a:ea typeface="Times New Roman" panose="02020603050405020304" pitchFamily="18" charset="0"/>
              </a:rPr>
              <a:t>Διάδοση σε συνθήκες βαθιών, ενδιάμεσων και ρηχών νερών</a:t>
            </a:r>
            <a:endParaRPr lang="en-US" sz="2200" b="1" i="1" dirty="0">
              <a:solidFill>
                <a:srgbClr val="00206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75941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6033</Words>
  <Application>Microsoft Office PowerPoint</Application>
  <PresentationFormat>Widescreen</PresentationFormat>
  <Paragraphs>470</Paragraphs>
  <Slides>53</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2" baseType="lpstr">
      <vt:lpstr>Arial</vt:lpstr>
      <vt:lpstr>Calibri</vt:lpstr>
      <vt:lpstr>Calibri Light</vt:lpstr>
      <vt:lpstr>Calibri-Italic</vt:lpstr>
      <vt:lpstr>Cambria Math</vt:lpstr>
      <vt:lpstr>Times New Roman</vt:lpstr>
      <vt:lpstr>Trebuchet MS</vt:lpstr>
      <vt:lpstr>Office Theme</vt:lpstr>
      <vt:lpstr>Εξίσωση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κυματικό καθεστώς Μεσογείου</vt:lpstr>
      <vt:lpstr>Απεικόνιση (α) του μέσου ετήσιου σημαντικού ύψους κύματος και (β) των μέσων ετήσιων περιόδων κορυφής φάσματος κατάστασης θάλασσας στον ελλαδικό χώρο (από Σουκισιάν κ.ά. 2007).</vt:lpstr>
      <vt:lpstr>Θαλάσσιες καταιγίδες – Ακραία κυματικά επεισόδια</vt:lpstr>
      <vt:lpstr>Τσουνάμις στις Ελληνικές ακτές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Serafeim Poulos</dc:creator>
  <cp:lastModifiedBy>Serafeim Poulos</cp:lastModifiedBy>
  <cp:revision>4</cp:revision>
  <dcterms:created xsi:type="dcterms:W3CDTF">2022-04-12T18:46:40Z</dcterms:created>
  <dcterms:modified xsi:type="dcterms:W3CDTF">2022-10-17T13:37:50Z</dcterms:modified>
</cp:coreProperties>
</file>