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ppt/comments/comment22.xml" ContentType="application/vnd.openxmlformats-officedocument.presentationml.comments+xml"/>
  <Override PartName="/ppt/comments/comment23.xml" ContentType="application/vnd.openxmlformats-officedocument.presentationml.comments+xml"/>
  <Override PartName="/ppt/comments/comment24.xml" ContentType="application/vnd.openxmlformats-officedocument.presentationml.comments+xml"/>
  <Override PartName="/ppt/comments/comment25.xml" ContentType="application/vnd.openxmlformats-officedocument.presentationml.comments+xml"/>
  <Override PartName="/ppt/comments/comment26.xml" ContentType="application/vnd.openxmlformats-officedocument.presentationml.comments+xml"/>
  <Override PartName="/ppt/comments/comment27.xml" ContentType="application/vnd.openxmlformats-officedocument.presentationml.comments+xml"/>
  <Override PartName="/ppt/comments/comment28.xml" ContentType="application/vnd.openxmlformats-officedocument.presentationml.comments+xml"/>
  <Override PartName="/ppt/comments/comment29.xml" ContentType="application/vnd.openxmlformats-officedocument.presentationml.comments+xml"/>
  <Override PartName="/ppt/comments/comment30.xml" ContentType="application/vnd.openxmlformats-officedocument.presentationml.comments+xml"/>
  <Override PartName="/ppt/comments/comment31.xml" ContentType="application/vnd.openxmlformats-officedocument.presentationml.comments+xml"/>
  <Override PartName="/ppt/comments/comment32.xml" ContentType="application/vnd.openxmlformats-officedocument.presentationml.comments+xml"/>
  <Override PartName="/ppt/comments/comment33.xml" ContentType="application/vnd.openxmlformats-officedocument.presentationml.comments+xml"/>
  <Override PartName="/ppt/comments/comment34.xml" ContentType="application/vnd.openxmlformats-officedocument.presentationml.comments+xml"/>
  <Override PartName="/ppt/comments/comment35.xml" ContentType="application/vnd.openxmlformats-officedocument.presentationml.comments+xml"/>
  <Override PartName="/ppt/comments/comment36.xml" ContentType="application/vnd.openxmlformats-officedocument.presentationml.comments+xml"/>
  <Override PartName="/ppt/comments/comment37.xml" ContentType="application/vnd.openxmlformats-officedocument.presentationml.comments+xml"/>
  <Override PartName="/ppt/comments/comment38.xml" ContentType="application/vnd.openxmlformats-officedocument.presentationml.comments+xml"/>
  <Override PartName="/ppt/comments/comment39.xml" ContentType="application/vnd.openxmlformats-officedocument.presentationml.comments+xml"/>
  <Override PartName="/ppt/comments/comment40.xml" ContentType="application/vnd.openxmlformats-officedocument.presentationml.comments+xml"/>
  <Override PartName="/ppt/comments/comment41.xml" ContentType="application/vnd.openxmlformats-officedocument.presentationml.comments+xml"/>
  <Override PartName="/ppt/comments/comment42.xml" ContentType="application/vnd.openxmlformats-officedocument.presentationml.comments+xml"/>
  <Override PartName="/ppt/comments/comment43.xml" ContentType="application/vnd.openxmlformats-officedocument.presentationml.comments+xml"/>
  <Override PartName="/ppt/comments/comment44.xml" ContentType="application/vnd.openxmlformats-officedocument.presentationml.comments+xml"/>
  <Override PartName="/ppt/comments/comment45.xml" ContentType="application/vnd.openxmlformats-officedocument.presentationml.comments+xml"/>
  <Override PartName="/ppt/comments/comment46.xml" ContentType="application/vnd.openxmlformats-officedocument.presentationml.comments+xml"/>
  <Override PartName="/ppt/comments/comment47.xml" ContentType="application/vnd.openxmlformats-officedocument.presentationml.comments+xml"/>
  <Override PartName="/ppt/comments/comment48.xml" ContentType="application/vnd.openxmlformats-officedocument.presentationml.comments+xml"/>
  <Override PartName="/ppt/comments/comment4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56"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1" r:id="rId34"/>
    <p:sldId id="290"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6" r:id="rId49"/>
    <p:sldId id="308" r:id="rId5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mitris Laloumis" initials="DL" lastIdx="75" clrIdx="0">
    <p:extLst>
      <p:ext uri="{19B8F6BF-5375-455C-9EA6-DF929625EA0E}">
        <p15:presenceInfo xmlns:p15="http://schemas.microsoft.com/office/powerpoint/2012/main" userId="b93885660b4b7e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9-18T19:21:27.419" idx="4">
    <p:pos x="10" y="10"/>
    <p:text>Η Ελλάδα είναι δικαιωματικά μία τουριστική χώρα, διότι συνδυάζει το φυσικό κάλος με τα ιστορικά μνημεία που απετέλεσαν τη βάση του δυτικού πολιτισμού. 
Ο τουρισμός αποτελεί ένα από τους σημαντικότερους οικονομικούς κλάδους της χώρας μας και πέρα από τα οικονομικά οφέλη, παίζει σημαντικότατο ρόλο στην επικοινωνία και αλληλοκατανόηση των λαών.
Ο τουρισμός αποτελεί μία ιδιόμορφη δραστηριότητα, που συνδυάζεται με τις ευχάριστες περιόδους ζωής. Οι τουρίστες έχουν σχεδόν τα πάντα στη διάθεσή τους και το μόνο που πρέπει να διεκδικήσουν είναι η χαρά των διακοπών.</p:text>
    <p:extLst>
      <p:ext uri="{C676402C-5697-4E1C-873F-D02D1690AC5C}">
        <p15:threadingInfo xmlns:p15="http://schemas.microsoft.com/office/powerpoint/2012/main" timeZoneBias="-180"/>
      </p:ext>
    </p:extLst>
  </p:cm>
  <p:cm authorId="1" dt="2016-09-18T19:24:09.125" idx="5">
    <p:pos x="10" y="146"/>
    <p:text>Τα βασικά στοιχεία του τουριστικού φαινομένου είναι το ταξίδι από τη μόνιμη διαμονή στον τουριστικό προορισμό, η διαμονή σε κάποιο κατάλυμα και η διατροφή. Στα πλαίσια αυτά, λειτουργεί ένα τεράστιο πλήθος εστιατορικών επιχειρήσεων που καλύπτουν τη διατροφή των τουριστών, είτε λειτουργούν εντός, είτε εκτός ξενοδοχειακών μονάδων, και τα οποία επηρεάζουν καθοριστικά τη γνώμη των τουριστών για τον τουριστικό προορισμό.</p:text>
    <p:extLst>
      <p:ext uri="{C676402C-5697-4E1C-873F-D02D1690AC5C}">
        <p15:threadingInfo xmlns:p15="http://schemas.microsoft.com/office/powerpoint/2012/main" timeZoneBias="-180">
          <p15:parentCm authorId="1" idx="4"/>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6-09-18T20:23:50.922" idx="14">
    <p:pos x="10" y="10"/>
    <p:text>Το εστιατόριο αποτελείται από τη σάλα και συμπληρωματικούς χώρους όπως το βεστιάριο, οι τουαλέτες, το office (χώρος ανάμεσα στο μαγειρείο και τη σάλα) και το γραφείο.</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6-09-18T20:25:18.676" idx="15">
    <p:pos x="776" y="1176"/>
    <p:text>Τα κύρια έπιπλα των εστιατορικών χώρων είναι τα τραπέζια, οι καρέκλες και τα τραπέζια εξυπηρέτησης των τραπεζοκόμων (table de service), τα οποία περιέχουν σκεύη (μαχαίρια, πιρούνια, κλπ) και είδη που συνδέονται με την εργασία τους (δίσκους, χαρτοπετσέτες, τραπεζομάντιλα, τασάκια κλπ). Τα table de service τοποθετούνται στο πλησιέστερο σημείο του πόστου προς το μαγειρείο.</p:text>
    <p:extLst>
      <p:ext uri="{C676402C-5697-4E1C-873F-D02D1690AC5C}">
        <p15:threadingInfo xmlns:p15="http://schemas.microsoft.com/office/powerpoint/2012/main" timeZoneBias="-180"/>
      </p:ext>
    </p:extLst>
  </p:cm>
  <p:cm authorId="1" dt="2016-09-18T20:34:36.763" idx="16">
    <p:pos x="776" y="1312"/>
    <p:text>Τα τραπέζια τοποθετούνται διαγώνια και οι καρέκλες διατηρούν γωνία 45ο προς τους τοίχους, διότι με αυτόν τον τρόπο εξοικονομείται χώρος για την μεγιστοποίηση του πλάτους των διαδρόμων κίνησης εντός του εστιατορίου.</p:text>
    <p:extLst>
      <p:ext uri="{C676402C-5697-4E1C-873F-D02D1690AC5C}">
        <p15:threadingInfo xmlns:p15="http://schemas.microsoft.com/office/powerpoint/2012/main" timeZoneBias="-180">
          <p15:parentCm authorId="1" idx="15"/>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6-09-19T11:52:36.578" idx="19">
    <p:pos x="10" y="10"/>
    <p:text>Πέρα από  τον διευθυντή, τα εστιατόρια απασχολούν ένα σύνολο εργαζομένων που απασχολείται σε θέσεις οι οποίες για ένα μεγάλο εστιατόριο πολυτελείας είναι οι εξής:
 	Εστίαρχος ή μαιτρ, (στην αγγλική head waiter και στη γαλλική maître) Στην περίπτωση που το εστιατόριο λειτουργεί εντός ξενοδοχείου ο εστίαρχος καλείται maître d’ hotel.
 	Υπεστίαρχος ή υπομαίτρ (στην αγγλική assistant head waiter και στη γαλλική sous maître d’ hotel). 
 	Αρχιτραπεζοκόμος ή κάπταιν (στην αγγλική captain και στη γαλλική surveillant)
 	Υπεύθυνος υποδοχής πελατών (στην αγγλική host ή όταν είναι γυναίκα hostess και στη γαλλική receptionist de restaurant)
 	Τραπεζοκόμος (στην αγγλική waiter και στη γαλλική chef de rang)
 	Βοηθός Τραπεζοκόμος (στην αγγλική assistant waiter και στη γαλλική commis de rang)
 	Μαθητευόμενος (στην αγγλική trainee και στη γαλλική apprentis)  
 	Κομιστής σκευών (στην αγγλική bus boy και στη γαλλική commis débarasseur)  
 	Οινοχόος (στην αγγλική wine stewart και στη γαλλική sommelier de vin)
 	Κόπτης (στην αγγλική meat carver και στη γαλλική trancheur)
 	Ταμίας (στην αγγλική cashier και στη γαλλική caissier tablist)
Στην εστιατορική επιχείρηση, πέρα από το προαναφερόμενο προσωπικό που έχει ως έργο την οργάνωση, λειτουργία του χώρου σερβιρίσματος, υπάρχουν και άλλες θέσεις εργασίας οι οποίες καλύπτουν δραστηριότητες που είναι σημαντικές για τη λειτουργία της επιχείρησης. Οι θέσεις αυτές είναι υπάλληλοι:
 	Μαγειρείου, αρμόδιοι για την προετοιμασία των εδεσμάτων που σερβίρονται στο εστιατόριο
 	Μπαρ, διότι στα πλαίσια του εστιατορίου λειτουργεί  μπαρ το οποίο σερβίρει ορεκτικά ποτά πριν από  το γεύμα, ή επιδόρπια μετά το γεύμα.
 	Catering, που εξυπηρετούν τους  πελάτες σε δικό τους χώρο, εκτός δηλαδή των χώρων του εστιατορίου
 	Εκδηλώσεων, οι οποίοι αναλαμβάνουν τη διοργάνωση συνεστιάσεων επ΄ ευκαιρία ενός σημαντικού γεγονότος, όπως γάμος, βάπτιση, εορτή, επαγγελματική συνάντηση κλπ.
 	Αποθήκης, αρμόδιοι για την έγκαιρη παραγγελία, παραλαβή και φύλαξη των πρώτων υλών που είναι απαραίτητες για τη λειτουργία του μαγειρείου και του εστιατορίου
 	Ασφάλειας,  οι οποίοι φροντίζουν για την ηρεμία και την ασφάλεια του χώρου σερβιρίσματος των πελατών, την απομάκρυνση προβληματικής πελατείας και την διαφύλαξη των προσωπικών αντικειμένων των πελατών
 	Βεστιαρίου,  που είναι αρμόδιοι για τη φύλαξη των παλτών  και των αξεσουάρ ένδυσης των πελατών σε ειδικό χώρο που διατίθεται για το λόγο αυτό
 	Χώρου παρκαρίσματος, οι οποίοι παραλαμβάνουν τα αυτοκίνητα πελατών κατά την άφιξή τους, τα παρκάρουν και τα παραδίδουν στους δικαιούχους κατά την αναχώρηση. 
 	Καθαρισμού, οι οποίοι είναι υπεύθυνοι για τον καθαρισμό των χώρων της επιχείρησης
 	Συντήρησης, οι οποίοι είναι υπεύθυνοι για την καλή λειτουργία του εξοπλισμού
 	Κηπουροί, αρμόδιοι για την καλή κατάσταση των υπαίθριων χώρων του εστιατορίου</p:text>
    <p:extLst>
      <p:ext uri="{C676402C-5697-4E1C-873F-D02D1690AC5C}">
        <p15:threadingInfo xmlns:p15="http://schemas.microsoft.com/office/powerpoint/2012/main" timeZoneBias="-1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6-09-19T11:56:24.522" idx="20">
    <p:pos x="2663" y="2063"/>
    <p:text>Η εστιατορική τεχνική αφορά σε ένα σύνολο κανόνων κινησιακής και συμπεριφορών, που έχουν στόχο την άριστη  εξυπηρέτηση των  πελατών εστιατορίων. Οι τρόποι σερβιρίσματος είναι επτά και ακολουθούν τις εξής διαδικασίες:
1.	Στο Αγγλικό σερβίρισμα στρώνεται το τραπέζι και ο τραπεζοκόμος προσκομίζει, παρουσιάζει και σερβίρει το φαγητό με κουταλοπήρουνο από την αριστερή πλευρά του πελάτη. 
2.	Το Γαλλικό σερβίρισμα είναι ίδιο με το αγγλικό, αλλά ο πελάτης αυτοσερβίρεται με το κουταλοπήρουνο.
3.	Στο Αυστριακό σερβίρισμα το  τραπέζι στρώνονται όλα τα σκεύη εκτός από τα πιάτα, το φαγητό προσκομίζεται στο πιάτο και σερβίρεται από τα δεξιά του πελάτη.
4.	Στο Ρωσικό σερβίρισμα το τραπέζι στρώνεται όπως στο αυστριακό και τοποθετείται δίπλα στο τραπέζι ένα βοηθητικό τραπεζάκι που ονομάζεται gueridon. Το φαγητό προσκομίζεται σε πιατέλα και τοποθετείται στο gueridon όπως και τα πιάτα. Το σερβίρισμα γίνεται από την πιατέλα στο πιάτο επί του gueridon και στη συνέχεια το κάθε πιάτο τοποθετείται από δεξιά μπροστά στον πελάτη. Η ύπαρξη του gueridon διευκολύνει τις ενώπιον των πελατών εντυπωσιακές παρασκευαστικές δραστηριότητες, όπως για παράδειγμα το decoupage (τεμαχισμός εδεσμάτων όπως πουλερικά, ψάρια, φιλέτα κλπ) και το flambage (άναμμα ειδικών παρασκευών). Στο ρώσικο σερβίρισμα επίσης εντάσσεται η μεταφορά εδεσμάτων όπως ποικιλίες ορεκτικών, τυριών, ή φρούτων, σε ειδικά κυλιόμενα τραπεζάκια, ώστε ο πελάτης να κάνει την επιλογή του αφού δει τα προσφερόμενα είδη. 
5.	Στο αμερικάνικο σερβίρισμα ή self service το τραπέζι δεν στρώνεται, οι πελάτες αυτοσερβίρονται από βιτρίνες φαγητών και μεταφέρουν οι ίδιοι τα σκεύη, τα ποτά και τα εδέσματα στο τραπέζι τους. 
6.	Στον μπουφέ (παρουσιάστηκε στο κεφάλαιο του πρωινού) οι πελάτες μπορούν να ρωτήσουν τους τραπεζοκόμους για τον τρόπο παρασκευής των εδεσμάτων που εκτίθενται, τον συνδυασμό τους με τις προσφερόμενες σάλτσες και τελικά να  επιλέξουν τη σύνθεση της αρεσκείας τους.
7.	Στο ελληνικό σερβίρισμα το τραπέζι στρώνεται όπως στο αγγλικό και τοποθετείται στο κέντρο του τραπεζιού ποικιλία εδεσμάτων, από τα οποία ο κάθε πελάτης κάνει την επιλογή του . 
Πέραν των ανωτέρω, στον ξενοδοχειακό επισιτισμό συναντάται το εκδρομικό καλάθι (lunch basket), στο οποίο τοποθετείται μία ποικιλία κρύων φαγητών για τους εκδρομείς πελάτες που αδυνατούν να προσέλθουν στο εστιατόριο table d’ hôte στην ώρα της λειτουργίας του.</p:text>
    <p:extLst>
      <p:ext uri="{C676402C-5697-4E1C-873F-D02D1690AC5C}">
        <p15:threadingInfo xmlns:p15="http://schemas.microsoft.com/office/powerpoint/2012/main" timeZoneBias="-1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6-09-19T13:52:21" idx="21">
    <p:pos x="776" y="1176"/>
    <p:text>Τα ποτά σερβίρονται από τον οινοχόο, ο οποίος συμβουλεύει τους πελάτες στην επιλογή του κατάλληλου κρασιού. Ο οινοχόος πρέπει να είναι κατόχος της εστιατορικής τεχνικής,  άριστος γευσιγνώστης, να γνωρίζει τις σχέσεις φαγητών και κρασιών, να έχει πείρα και την κατάλληλη κουλτούρα που συνοδεύει το ιδιαίτερα λεπτό επάγγελμά του.</p:text>
    <p:extLst>
      <p:ext uri="{C676402C-5697-4E1C-873F-D02D1690AC5C}">
        <p15:threadingInfo xmlns:p15="http://schemas.microsoft.com/office/powerpoint/2012/main" timeZoneBias="-180"/>
      </p:ext>
    </p:extLst>
  </p:cm>
  <p:cm authorId="1" dt="2016-09-19T13:52:45.765" idx="22">
    <p:pos x="776" y="1312"/>
    <p:text>Ο οινοχόος προσκομίζει στο τραπέζι το κρασί, το παρουσιάζει στον πελάτη που το παρήγγειλε και μετά από έγκρισή του το εκπωματίζει και σερβίρει μικρή ποσότητα για τη διαδικασία της δοκιμής (dégustation). Αν συμφωνήσει ο πελάτης, τότε προχωρεί στο σερβίρισμα των παρακαθήμενων  και τέλος αποσερβίρει τον πελάτη που έκανε τη δοκιμή και αφήνει τη φιάλη και το φελλό στο τραπέζι. Τα κόκκινα κρασιά τοποθετούνται σε ειδική βάση (sous bouteille) ενώ τα λευκά, ροζέ και αφρώδη κρασιά τοποθετούνται σε σαμπανιέρα.
Η θερμοκρασία σερβιρίσματος των κρασιών (σχήμα 11.7) παίζει σημαντικό ρόλο στην ανάδειξη της οσμής και γεύσης τους. 
Οι πελάτες μπορούν να συμβουλευτούν τον οινοχόο, αλλά και να πληροφορηθούν για την επιλογή των ποτών που θα συνοδέψουν το γεύμα ή δείπνο τους, από τον κατάλογο κρασιών (wine list) όπου αυτά παρουσιάζονται με την εξής σειρά: λευκά, ροζέ, κόκκινα, γλυκά επιδόρπια, αφρώδη κρασιά, μπύρες, αναψυκτικά</p:text>
    <p:extLst>
      <p:ext uri="{C676402C-5697-4E1C-873F-D02D1690AC5C}">
        <p15:threadingInfo xmlns:p15="http://schemas.microsoft.com/office/powerpoint/2012/main" timeZoneBias="-180">
          <p15:parentCm authorId="1" idx="21"/>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6-09-19T17:49:53.686" idx="23">
    <p:pos x="4931" y="453"/>
    <p:text>Παλαιότερα και ιδιαίτερα πριν από τον Β΄ παγκόσμιο πόλεμο, τα επισιτιστικά τμήματα ήταν αυτά που έδιναν αίγλη στο ξενοδοχείο. Αυτό οφειλόταν στο γεγονός ότι τα ξενοδοχεία προσέφεραν ποιοτικό φαγητό και υπηρεσίες, που τα εστιατόρια και ταβέρνες της εποχής δεν μπορούσαν να προσφέρουν. Με την πάροδο του χρόνου όμως, τα ανεξάρτητα εστιατόρια βελτίωσαν την προσφορά τους και ανταγωνίστηκαν με επιτυχία τα ξενοδοχειακά εστιατόρια. Αυτό οφειλόταν στο γεγονός ότι τα ανεξάρτητα εστιατόρια παρακολούθησαν τις αλλαγές στις διατροφικές συνήθειες που παρουσιάστηκαν, σε αντίθεση με τα ξενοδοχειακά που επέμειναν να λειτουργούν με τις παλιές μεθόδους. Η μείωση των εσόδων των ξενοδοχειακών εστιατορίων οδήγησε στη μείωση της ποιότητας των πρώτων υλών και του προσωπικού. Αυτό είχε ως αποτέλεσμα τη μείωση της ποιότητας του F&amp;B και τη χαμηλή ζήτηση του προσφερόμενου προϊόντος, ώστε το τμήμα τροφίμων και ποτών να θεωρείται αναγκαίο κακό στη σημερινή ξενοδοχεία.
Σήμερα, πολλά από τα ξενοδοχειακά εστιατόρια παράγουν ζημία για το ξενοδοχείο. Όμως τα ξενοδοχεία είναι υποχρεωμένα να προσφέρουν υπηρεσίες διατροφής προκειμένου να εξασφαλίζουν συνεργασίες με tour operators, ή επειδή σε ορισμένες περιπτώσεις απαιτείται από το νόμο. Σε ορισμένα ξενοδοχεία όμως τα τμήματα τροφίμων και ποτών είναι επικερδή, εξαιτίας της στρατηγικής marketing που ακολουθούν, ενώ αποκτούν ειδική οικονομική σημασία όταν  βρίσκονται σε επώνυμα ξενοδοχεία πόλης.
Οι υπηρεσίες παροχής γευμάτων στα ξενοδοχεία μπορούν να αποδειχτούν ζημιογόνες, κύρια εξαιτίας του υψηλού κόστους προσωπικού. Τα ξενοδοχειακά εστιατόρια κάνουν το μέγιστο μέρος των πωλήσεών τους, στους πελάτες που διαμένουν στο ξενοδοχείο. Η μέση πληρότητά τους λοιπόν, επηρεάζει καθοριστικά την αποτελεσματικότητά τους. Με δεδομένο ότι η μέση ετήσια πληρότητα των μηνών λειτουργίας (εποχικών  και μη) κειμένεται περίπου στο ήμισυ της δυναμικότητας, τα ξενοδοχεία υποχρεώνονται να διατηρούν πλήρη σύνθεση προσωπικού, έτοιμη να αντεπεξέλθει στις περιόδους υψηλής ζήτησης, ακόμη και στις περιόδους που η πληρότητά τους είναι ιδιαίτερα μειωμένη. Αν λάβουμε δε υπόψη ότι τα ξενοδοχεία εισπράττουν μειωμένες τιμές για τα γεύματα που αφορούν στα συμφωνηθέντα πρακτορειακών πελατών, εξαιτίας των χαμηλών τιμών που χρεώνουν τα τουριστικά πρακτορεία, γίνεται εμφανές ότι οι συνθήκες αυτές δημιουργούν  υπέρογκα έξοδα και χαμηλές εισπράξεις, με αποτελέσματα αρνητικά για την οικονομική αποδοτικότητα του ξενοδοχειακού εστιατορίου.
Τα ξενοδοχειακά εστιατόρια μπορούν να διακριθούν σε δύο βασικούς τύπους. Σε εκείνα που λειτουργούν σε παραθεριστικές μονάδες  και σε αυτά που λειτουργούν σε μονάδες πόλης. Τα πρώτα έχουν να αντιμετωπίσουν τον ανταγωνισμό των τουριστικών ανεξάρτητων εστιατορικών μονάδων και εξυπηρετούν κατά κανόνα τους πελάτες των ξενοδοχείων της περιοχής. 
Στην πόλη τα ξενοδοχειακά εστιατόρια, έχουν να ανταγωνιστούν μία εκτεταμένη τυπολογία ανεξάρτητων εστιατορικών μονάδων, αλλά πέρα από τους πελάτες του ξενοδοχείου, μπορούν να απευθυνθούν και σε εξωτερική πελατεία. Η πολυτέλεια των χώρων σερβιρίσματος των ξενοδοχείων πόλης, μπορεί να αποτελέσει πόλο έλξης επιχειρηματιών που τα χρησιμοποιούν για να προσφέρουν επαγγελματικά γεύματα, αλλά και κάθε τύπο πελάτη που ενδιαφέρεται για παρόμοιο περιβάλλον. Επίσης μπορούν να δραστηριοποιήσουν τμήματα catering και banquet, τα οποία συνήθως αποδεικνύονται επικερδή.
Η πολυτέλεια των ξενοδοχειακών εστιατορίων αποτελεί πόλο έλξης για ορισμένες πελατειακές ομάδες, αλλά δεν μπορεί να εξασφαλίσει την επανάληψη της κατανάλωσης, αν το προσφερόμενο προϊόν υστερεί ποιοτικά σε σχέση με την τιμή του. Κατά συνέπεια, η ποιότητα του εστιατορικού προϊόντος, συνεχίζει να αποτελεί την βασική αιτία αύξησης των εσόδων ενός ξενοδοχειακού εστιατορίου. 
Τα ξενοδοχεία που αντιμετωπίζουν πρόβλημα με την αποτελεσματικότητα των εστιατορίων τους, έχουν τέσσερις επιλογές: 
•	Να αναθέσουν την εκμετάλλευση του εστιατορίου σε άλλη επιχείρηση
•	Nα κλείσουν το εστιατόριο, μειώνοντας όμως με αυτό τον τρόπο τις υπηρεσίες που προσφέρει το ξενοδοχείο.
•	Να συνεχίσουν να λειτουργούν με ζημία
•	Να βελτιώσουν την αποδοτικότητα του εστιατορίου
Η ανάθεση εκμετάλλευσης ενός ή περισσοτέρων επισιτιστικών τμημάτων σε άλλες επιχειρήσεις, μπορεί να γίνει με πολλούς τρόπους, όπως ενοικίαση του εστιατορίου, αποδοχή franchising, κλπ. Αρκετά μεγάλα πολυτελή ξενοδοχεία σε Ευρώπη και Αμερική έχουν διαθέσει ένα εστιατόριό τους στην πίτσα Hut. Οι πελάτες, τις περισσότερες φορές μπορούν να σερβιριστούν την πίτσα τους σε κάποιο εστιατόριο ή στο δωμάτιό τους. 
Οι συνεργασίες αυτές πρέπει να γίνονται με μεγάλη προσοχή, διότι είναι πιθανόν η κουλτούρα προϊόντος του ξενοδοχείου να διαφέρει από αυτή της εστιατορικής επιχείρησης και να βλαφθεί με αυτή τη συνεργασία η επιχειρησιακή εικόνα του ξενοδοχείου.
Το κλείσιμο του εστιατορίου επιλέγουν ως λύση, πολλές μικρές μονάδες χαμηλής τιμολόγησης, για να αντιμετωπίσουν τα αρνητικά αποτελέσματα που παράγει το τμήμα τροφίμων και ποτών.  Ορισμένα ξενοδοχεία εγκαθιστούν μίνι κουζίνα και μίνι bar στο δωμάτι</p:text>
    <p:extLst>
      <p:ext uri="{C676402C-5697-4E1C-873F-D02D1690AC5C}">
        <p15:threadingInfo xmlns:p15="http://schemas.microsoft.com/office/powerpoint/2012/main" timeZoneBias="-1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6-09-19T17:56:56.929" idx="24">
    <p:pos x="10" y="10"/>
    <p:text>Τα εστιατόρια των ξενοδοχείων καλύπτουν άλλα λιγότερο και άλλα περισσότερο, δύο μεγάλες ομάδες αναγκών της πελατείας. Οι πελάτες τους προσέρχονται σε αυτά αφενός για να ικανοποιήσουν βιολογικές τους ανάγκες (τις ανάγκες θρέψης και πόσης) και αφετέρου για να ικανοποιήσουν ανάγκες διασκέδασης και αναψυχής . Έτσι μπορεί να δημιουργηθεί μία κατάταξη όπως αυτή του σχήματος ....  Στα εστιατόρια που οι ανάγκες διασκέδασης είναι αυξημένες, η ανάπτυξη των ανθρωπίνων σχέσεων, η κατάλληλη μουσική, ορισμένα happening ή άλλες  μεθοδεύσεις βελτίωσης του ψυχολογικού κλίματος, μπορούν να οδηγήσουν σε υψηλές καταναλώσεις οινοπνευματωδών και αύξηση της επαναληψιμότητας της κατανάλωσης.</p:text>
    <p:extLst>
      <p:ext uri="{C676402C-5697-4E1C-873F-D02D1690AC5C}">
        <p15:threadingInfo xmlns:p15="http://schemas.microsoft.com/office/powerpoint/2012/main" timeZoneBias="-18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6-09-19T17:58:48.335" idx="25">
    <p:pos x="10" y="10"/>
    <p:text>Τα πολύ μεγάλα ξενοδοχεία, προκειμένου να καλύψουν τα ζητούμενα γεύματα,   πρέπει να προτιμούν τη λειτουργία περισσότερων εστιατορίων μεσαίου μεγέθους, από τη λειτουργία λιγότερων αλλά τεράστιων αιθουσών. Αυτό, διότι ο πελάτης αισθάνεται ότι εξαφανίζεται σε ένα τεράστιο εστιατόριο, ενώ η λειτουργία περισσοτέρων εστιατορίων μπορεί να αυξήσει την ποικιλία των προσφερόμενων εστιατορικών προϊόντων και κατά συνέπεια τις πιθανότητες να βρει ο κάθε πελάτης κάτι που του αρέσει. Η διοίκηση επίσης των τεραστίων εστιατορίων, παρουσιάζει περισσότερες δυσκολίες από τη διοίκηση των μικρότερων. 
Το τμήμα marketing πρέπει να εντοπίζει τις ξενοδοχειακές πελατείες που κάνουν αξιόλογες καταναλώσεις στα επισιτιστικά τμήματα και να προσπαθεί να τις κερδίσει. Οι υπερήλικες για παράδειγμα, προτιμούν να καταναλώνουν στα εστιατόρια του ξενοδοχείου και αποφεύγουν τις τριγύρω ελεύθερες επιχειρήσεις. Η πελατεία αυτή όμως έχει ειδικές απαιτήσεις διαιτητικών πιάτων, που η ξενοδοχειακή κουζίνα πρέπει να διαθέτει προκειμένου το ξενοδοχείο να κερδίσει την οικονομικά αξιόλογη γκρίζα πελατεία.
Συνήθως, η προσέλκυση της ξενοδοχειακής πελατείας στο τμήμα τροφίμων και ποτών, είναι περισσότερο εύκολη από την προσέλκυση εξωτερικής πελατείας. Σε κάθε περίπτωση, πρέπει να γίνεται ξεχωριστή μελέτη marketing για τις δύο αυτές πελατειακές ομάδες, όπως και για την σύνθεση της κάθε μίας. Αυτό σημαίνει ότι πρέπει να γίνονται ιδιαίτερες έρευνες για την αγορά της ξενοδοχειακής από την εξω-ξενοδοχειακή πελατεία, να εντοπίζονται οι πελατείες στόχοι, να καταγράφονται οι ανάγκες των ενεργών και δυνητικών πελατειακών ομάδων, να διαμορφώνονται τα κατάλληλα προϊόντα, να γίνεται ρεαλιστική τιμολόγηση και να οργανώνεται η κατάλληλη εκστρατεία επικοινωνίας για κάθε τύπο πελατών.
Η τιμολόγηση των προϊόντων των εστιατορίων αποτελεί ένα σημαντικό θέμα του marketing, διότι οι πελάτες κρίνουν την αξία του εστιατορικού προϊόντος σε σχέση με την τιμή του.  Υπάρχει παράδοση στα ξενοδοχεία, να τιμολογούν υψηλά τα εστιατορικά τους προϊόντα, θεωρώντας ότι είναι πολυτελή και κατά συνέπεια δικαιολογούν υψηλές τιμές. Η θέση αυτή σήμερα αμφισβητείται, δεδομένου ότι ο πελάτης συγκρίνει την ποιότητα με την τιμή και με αυτό τον τρόπο επιλέγει το εστιατόριο που θα προτιμήσει. Πολλά ξενοδοχεία έχουν εντοπίσει το παραπάνω πρόβλημα και έχουν μειώσει ελεγχόμενα τις τιμές τους, κατορθώνοντας με τον τρόπο αυτό να ανταγωνιστούν με επιτυχία τις μεμονωμένες ανταγωνιστικές επιχειρήσεις.</p:text>
    <p:extLst>
      <p:ext uri="{C676402C-5697-4E1C-873F-D02D1690AC5C}">
        <p15:threadingInfo xmlns:p15="http://schemas.microsoft.com/office/powerpoint/2012/main" timeZoneBias="-1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16-09-19T18:00:10.955" idx="26">
    <p:pos x="10" y="10"/>
    <p:text>Η τιμολόγηση των προϊόντων των εστιατορίων αποτελεί ένα σημαντικό θέμα του marketing, διότι οι πελάτες κρίνουν την αξία του εστιατορικού προϊόντος σε σχέση με την τιμή του.  Υπάρχει παράδοση στα ξενοδοχεία, να τιμολογούν υψηλά τα εστιατορικά τους προϊόντα, θεωρώντας ότι είναι πολυτελή και κατά συνέπεια δικαιολογούν υψηλές τιμές. Η θέση αυτή σήμερα αμφισβητείται, δεδομένου ότι ο πελάτης συγκρίνει την ποιότητα με την τιμή και με αυτό τον τρόπο επιλέγει το εστιατόριο που θα προτιμήσει. Πολλά ξενοδοχεία έχουν εντοπίσει το παραπάνω πρόβλημα και έχουν μειώσει ελεγχόμενα τις τιμές τους, κατορθώνοντας με τον τρόπο αυτό να ανταγωνιστούν με επιτυχία τις μεμονωμένες ανταγωνιστικές επιχειρήσεις.
Η πολιτική τιμών επηρεάζει καθοριστικά τη ζήτηση της τοπικής αγοράς για τα επισιτιστικά προϊόντα του ξενοδοχείου. Όμως η πολιτική χαμηλών τιμών, παρουσιάζει τον κίνδυνο προσέλκυσης πελατειακών ομάδων που δε συνάδουν με τη φήμη και την εικόνα της επιχείρησης. Για το λόγο αυτό συχνά τα ξενοδοχεία τιμολογούν στα εστιατόρια à la carte χαμηλά τα είδη υψηλής αξίας και υψηλά τα είδη χαμηλής αξίας,  μειώνοντας τη διασπορά στο επίπεδο τιμών. Αποτέλεσμα είναι να δημιουργείται ένα ελεγχόμενο επίπεδο κατανάλωσης κατά πελάτη. Για παράδειγμα τα πρώτα πιάτα τιμολογούνται σε μέση τιμή 5 € με διασπορά 4-6 € και τα δεύτερα πιάτα σε μέση τιμή 7 € με διασπορά από 6-8  € . Έτσι το μέσο κόστος εδεσμάτων κινείται στο επίπεδο των 12 €, τιμή που θεωρεί η επιχείρηση ότι έχει τη διάθεση να πληρώσει ένας πελάτης για τα εδέσματα που προσφέρει και δεν ξεπερνά τα 20 € για το συνδυασμό φαγητού – ποτών ενός κουβέρ.
Η πολυτέλεια των ξενοδοχειακών εστιατορίων, συχνά αποτρέπει τους πελάτες που προτιμούν ένα παραδοσιακό εστιατόριο με ζεστή ατμόσφαιρα. Πολλά ξενοδοχεία διακοσμούν απλά και φιλικά κάποιο εστιατόριό τους, προσπαθώντας να προσεγγίσουν την πελατεία που προτιμά ένα ποιοτικό φαγητό, σε φιλικό χώρο και σε λογική τιμή.
Ασφαλώς, μπορεί να αποδώσει και η αντίθετη περίπτωση, δηλαδή ένα πολυτελές ξενοδοχειακό εστιατόριο που προσφέρει ακριβά και εξεζητημένα πιάτα, να προσελκύσει πελατεία υψηλής οικονομικής στάθμης. Το εστιατόριο αυτό όμως πρέπει να διαθέτει την ποιότητα που απαιτείται από αντιστοίχου επιπέδου κατάστημα.</p:text>
    <p:extLst>
      <p:ext uri="{C676402C-5697-4E1C-873F-D02D1690AC5C}">
        <p15:threadingInfo xmlns:p15="http://schemas.microsoft.com/office/powerpoint/2012/main" timeZoneBias="-18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16-09-19T18:03:21.868" idx="29">
    <p:pos x="3427" y="453"/>
    <p:text>Τα μεγάλα ξενοδοχεία κατά κανόνα διαθέτουν αίγλη που επηρεάζει την τοπική κοινωνία. Κατά συνέπεια αποτελούν τους κατάλληλους χώρους για την πραγματοποίηση διαφόρων  τύπων εκδηλώσεων μεγάλων κοινωνικών ομάδων. 
Οι εκδηλώσεις αυτές, ανάλογα με τα προσφερόμενα προϊόντα, διακρίνονται στις εκδηλώσεις που προσφέρουν ως κύριο υλικό προϊόν  το φαγητό και στις εκδηλώσεις που κύρια προσφέρουν ποτά,  γλυκίσματα ή αφεψήματα. 
Οι  εκδηλώσεις που το κύριο προϊόν  είναι το φαγητό,  ανάλογα με τον τρόπο σερβιρίσματος διακρίνονται σε εκείνες που: 
•	Το φαγητό σερβίρεται στα τραπέζια, οπότε αναφερόμαστε σε συνεστίαση τύπου «Banquet» ή 
•	Οι συνδαιτυμόνες σερβίρονται από μπουφέ (buffet). 
Ανάλογα με το χώρο σερβιρίσματος διακρίνονται στις:
•	Εντός του ξενοδοχείου προσφερόμενες, που μπορεί να λάβουν μέρος σε εσωτερικό χώρο, δηλαδή σε κάποια αίθουσα αλλά ορισμένες φορές ακόμη και στα σαλόνια του ξενοδοχείου, ή σε εξωτερικό χώρο δίπλα στην πισίνα, ή σε άλλο σημείο του κήπου και
•	Εκτός του ξενοδοχείου προσφερόμενες, όπου τμήμα εκδηλώσεων προσφέρει τις υπηρεσίες catering σε χώρο που επιθυμεί ο πελάτης. 
Οι εκδηλώσεις που το κύριο προϊόν τους είναι ποτά αφεψήματα ή γλυκίσματα και το σερβίρισμα τύπου μπουφέ μπορούν να πραγματοποιηθούν σε χώρους όπου δεν είναι διαθέσιμα τραπεζοκαθίσματα για τους συνδαιτημόνες. Στην περίπτωση αυτή οι προσκεκλημένοι κινούνται στο χώρο με το πιάτο ή ποτήρι στα χέρια τους, έτσι ώστε να έχουν την ευκαιρία να έρχονται σε επαφή με τους άλλους προσκεκλημένους.
Συνήθως τα ξενοδοχεία προσφέρουν στους χώρους τους εκδηλώσεις που οι συνδαιτημόνες παίρνουν το φαγητό τους από μπουφέ και το καταναλώνουν στα τραπέζια τους. Τα ποτά όμως σερβίρονται στα τραπέζια από τραπεζοκόμους.</p:text>
    <p:extLst>
      <p:ext uri="{C676402C-5697-4E1C-873F-D02D1690AC5C}">
        <p15:threadingInfo xmlns:p15="http://schemas.microsoft.com/office/powerpoint/2012/main" timeZoneBias="-180"/>
      </p:ext>
    </p:extLst>
  </p:cm>
  <p:cm authorId="1" dt="2016-09-19T18:05:52.323" idx="30">
    <p:pos x="3427" y="589"/>
    <p:text>Το τμήμα εκδηλώσεων ορισμένες φορές υπάγεται στο τμήμα F&amp;B και ορισμένες φορές στο τμήμα Πωλήσεων, όπως φαίνεται στο σχήμα 11.9. Στην πρώτη περίπτωση φαίνεται το ενδιαφέρον της επιχείρησης για την διοργάνωση της εκδήλωσης, ενώ στη δεύτερη περίπτωση φαίνεται η σημασία που δίνει το ξενοδοχείο στην προώθηση πωλήσεων των εκδηλώσεων.
Το προσωπικό του τμήματος εκδηλώσεων αποτελείται από τους διευθυντές του τμήματος, τη γραμματεία, το προσωπικό αιθουσών και το τεχνικό προσωπικό.
Η διοίκηση του τμήματος ασκείται από τον διευθυντή εκδηλώσεων , ο οποίος απασχολείται τόσο με θέματα πωλήσεων και marketing, όσο και με θέματα σχεδιασμού, συντονισμού και παραγωγής. Ο διευθυντής ορισμένες φορές πλαισιώνεται από ένα ή δύο υποδιευθυντές που συνεργάζονται μαζί του επί των παραπάνω θεμάτων.
Η γραμματεία τηρεί πλάνα κρατήσεων των αιθουσών εκδηλώσεων, διαχειρίζεται και αρχειοθετεί την αλληλογραφία του τμήματος, και μεριμνά για την ενημέρωση των αρμοδίων όσον αφορά τις ιδιαιτερότητες της κάθε εκδήλωσης.
Το προσωπικό αιθουσών αποτελείται από τον maitre, τους captains, τους τραπεζοκόμους, τους βοηθούς και τους οινοχόους. Οι εκδηλώσεις παρουσιάζουν έντονες διακυμάνσεις στη ζήτησή τους. Σε περιόδους υψηλής ζήτησης συνήθως το τμήμα προσλαμβάνει έκτακτο προσωπικό για την κάλυψη των κατά περίπτωση αναγκών.
Σε ξενοδοχεία που οι εκδηλώσεις δεν αποτελούν συχνά ζητούμενο προϊόν, το μεγαλύτερο ποσοστό των εργαζόμενων στο τμήμα είναι έκτακτο. Τα ξενοδοχεία αυτά τηρούν  αρχείο εκτάκτου εστιατορικού προσωπικού, με το οποίο επικοινωνούν όταν συμφωνηθεί μία εκδήλωση. Το extra προσωπικό δεν είναι αναγκασμένο να δεχθεί σε κάθε περίπτωση την προτεινόμενη από το ξενοδοχείο συνεργασία της μίας ημέρας και για το λόγο αυτό το προαναφερόμενο αρχείο πρέπει να διαθέτει πολλές εναλλακτικές λύσεις.</p:text>
    <p:extLst>
      <p:ext uri="{C676402C-5697-4E1C-873F-D02D1690AC5C}">
        <p15:threadingInfo xmlns:p15="http://schemas.microsoft.com/office/powerpoint/2012/main" timeZoneBias="-180">
          <p15:parentCm authorId="1" idx="29"/>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9-18T19:30:32.750" idx="7">
    <p:pos x="10" y="10"/>
    <p:text>Ένα μεγάλο ξενοδοχείο μπορεί να διαθέτει μεγάλο αριθμό επισιτιστικών τμημάτων εκμετάλλευσης, όπως snack bar, bar πισίνας, κεντρικό bar, καφετέρια, εστιατόριο, ταβέρνα, room service, αίθουσες εκδηλώσεων ενώ ταυτόχρονα μπορεί να εξυπηρετεί τις ανάγκες ελαφρού φαγητού ή αφεψημάτων συνεδρίων.
Το τμήμα αυτό παίζει σημαντικό ρόλο στις ξενοδοχειακές επιχειρήσεις, διότι με την κατάλληλη διοίκηση μπορεί να αποδειχθεί ιδιαίτερα κερδοφόρο.   Σε κάθε περίπτωση όμως τα προϊόντα και οι υπηρεσίες του F&amp;B επηρεάζουν σημαντικά την συνολική εκτίμηση των πελατών για το ξενοδοχείο.</p:text>
    <p:extLst>
      <p:ext uri="{C676402C-5697-4E1C-873F-D02D1690AC5C}">
        <p15:threadingInfo xmlns:p15="http://schemas.microsoft.com/office/powerpoint/2012/main" timeZoneBias="-18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16-09-19T18:06:31.076" idx="31">
    <p:pos x="5960" y="453"/>
    <p:text>Το marketing του τμήματος εκδηλώσεων συνίσταται στην έρευνα της αγοράς, στον εντοπισμό των ανταγωνιστικών επιχειρήσεων και των πιθανών πελατειακών ομάδων, στο σχεδιασμό της στρατηγικής marketing του τμήματος, στο σχεδιασμό των προϊόντων και της πολιτικής επικοινωνίας με την αγορά και τέλος την προώθηση των πωλήσεων. Τα αποτελέσματα των ενεργειών της ομάδας marketing του τμήματος ελέγχονται κατά περιόδους και γίνεται διόρθωση της πορείας.
Οι ανταγωνιστικές επιχειρήσεις που προσφέρουν αντίστοιχα προϊόντα δεν είναι μόνο άλλες ξενοδοχειακές μονάδες, αλλά και: 
•	Ανεξάρτητα εστιατόρια.
•	Ειδικές αίθουσες που λειτουργούν αποκλειστικά για συνεστιάσεις και εκδηλώσεις.
•	Οργανωμένες επιχειρήσεις που λειτουργούν εκτός αλλά πλησίον των αστικών κέντρων και διαθέτουν εντυπωσιακούς χώρους σε ευχάριστες αίθουσες ή άριστα διακοσμημένους κήπους (όπου κατά κανόνα υπάρχουν μία ή περισσότερες πισίνες), άνετους χώρους παρκινγκ,  εκκλησία για την τέλεση μυστηρίων, και  προσφέρουν ένα συνδυασμό εκδρομής, συνολικής κάλυψης των διαδικασιών  της εκδήλωσης και τη συνεστίαση των προσκεκλημένων.
•	Πολλά από τα κέντρα διασκέδασης, όπως νυκτερινά κέντρα, χορευτικά κέντρα, κλπ, τα οποία συνήθως προσφέρουν το συνδυασμό της συνεστίασης με το ζωντανό μουσικό τους πρόγραμμα.
Οι κοινωνικές εκδηλώσεις που απαιτούν την παράθεση γεύματος μεγάλων ομάδων,  γίνονται στην περίπτωση ειδικών γεγονότων, όπως γάμοι, βαφτίσια, εορτασμοί επετείων, συνεύρεση πολιτικών, επαγγελματικών, αθλητικών ή άλλων τύπων ομάδων, κατά τη διάρκεια συνεδρίων, εκθέσεων, επιδείξεων μόδας κλπ.  Κατά συνέπεια οι πελατειακές ομάδες του τμήματος μπορούν να είναι επαγγελματικές ή αθλητικές ενώσεις και σωματεία, οίκοι μόδας, φυσικά πρόσωπα που εορτάζουν κάποιο σημαντικό γεγονός ή επέτειο, κλπ.
Ένα από τα βασικά εργαλεία επικοινωνίας είναι τα διαφημιστικά φυλλάδια που ενημερώνουν την υποψήφια πελατεία για τις υφιστάμενες δυνατότητες και τα προσφερόμενα προϊόντα του τμήματος εκδηλώσεων. Αποδοτικές θεωρούνται διαφημίσεις σε έντυπα που το αναγνωστικό τους κοινό αποτελεί υποψήφια πελατεία του τμήματος, όπως είναι ειδικά έντυπα πολιτικού, αθλητικού, πολιτιστικού ή θρησκευτικού περιεχομένου. Διαφημίσεις επίσης σε περιοδικά που το αναγνωστικό τους κοινό είναι γυναίκες, μητέρες ή έχουν αντικείμενο το γάμο και το παιδί, είναι κατάλληλες για την προσέγγιση νεονύμφων ή οικογενειών που βαπτίζουν τα παιδιά τους. 
Οι δημόσιες σχέσεις του τμήματος εκδηλώσεων, έχουν στόχο τη διατήρηση της καλής εικόνας των προϊόντων του. Για το λόγο αυτό:
•	Διατηρούν σχέσεις με τα μέσα μαζικής ενημέρωσης, προωθώντας τη δημοσιότητα των προϊόντων εκδηλώσεων και την καλή εικόνα της επιχείρησης. 
•	Διατηρούν επαφές με κρατικούς παράγοντες και στελέχη μεγάλων επιχειρήσεων των οποίων οι αποφάσεις μπορούν να επηρεάσουν διοργανώσεις εκδηλώσεων, 
•	Συνεργάζονται με οίκους νυφικών και ειδών βαπτίσματος, που μπορούν να εξυπηρετήσουν την προώθηση πωλήσεων συνεστιάσεων, επ’ ευκαιρία θρησκευτικών μυστηρίων όπως ο γάμος και τα βαφτίσια
•	Οργανώνουν σημαντικά γεγονότα (πχ δωρεάν συνεστίαση του συλλόγου δημοσιογράφων, ή δωρεάν συνεστίαση με χοροεσπερίδα παιδικών συλλόγων) που λαμβάνουν μεγάλη δημοσιότητα κάνοντας γνωστά τα προϊόντα του τμήματος εκδηλώσεων στο ευρύτερο κοινό.
Η στρατηγική ανταγωνισμού του τμήματος εκδηλώσεων μπορεί να εστιάζει:
1.	Στην προώθηση των προϊόντων σε νέες πελατειακές ομάδες,  ή/και
2.	Στην προώθηση νέων προϊόντων,  ή/και
3.	Στην προώθηση προϊόντων χαμηλών τιμών
4.	Στην προώθηση προϊόντων υψηλής ποιότητας
Τα ξενοδοχεία σπάνια ακολουθούν την στρατηγική χαμηλών τιμών. Τα προϊόντα του τμήματος εκδηλώσεων όμως τιμολογούνται με προσοχή και δίνεται ιδιαίτερη σημασία στην ποιοτική τους αξία.
Η έρευνα για νέες πελατειακές ομάδες και η προσέγγισή τους απασχολεί συστηματικά το τμήμα εκδηλώσεων. Πολλές φορές το τμήμα marketing και πωλήσεων προσεγγίζει πελατειακές ομάδες με ειδικές απαιτήσεις και προσφέρει προϊόντα ειδικών εκδηλώσεων, τις οποίες υλοποιεί με τη βοήθεια εξωτερικών συνεργατών. Έτσι για παράδειγμα σε μια εκδήλωση του συλλόγου Ελληνο-Κινεζικής φιλίας, το ξενοδοχείο μπορεί να συνεργαστεί με Κινέζικα εστιατόρια ή ακόμη και τον Πολιτιστικό ακόλουθο της Κινεζικής Πρεσβείας, προκειμένου να εξασφαλίσει μία αξιόλογα ειδικευμένη εκδήλωση.
Το τμήμα πρέπει να προσφέρει μία ποικιλία εναλλακτικών menu, στα οποία να συμμετέχουν menu ελαφράς σύνθεσης,  με τρόφιμα χαμηλών λιπαρών, με προϊόντα χωρίς συντηρητικά, με είδη οικολογικών καλλιεργειών κλπ. 
Τα μεγάλα ξενοδοχεία πόλης δίνουν έμφαση στην παραγωγή και προώθηση κυρίως εκδηλώσεων υψηλής ποιότητας, κάτι που διευκολύνεται από την φήμη τους.</p:text>
    <p:extLst>
      <p:ext uri="{C676402C-5697-4E1C-873F-D02D1690AC5C}">
        <p15:threadingInfo xmlns:p15="http://schemas.microsoft.com/office/powerpoint/2012/main" timeZoneBias="-18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16-09-19T20:49:55.639" idx="32">
    <p:pos x="10" y="10"/>
    <p:text>Το μαγειρείο ή κουζίνα είναι από τα σημαντικότερα τμήματα του F&amp;B. Η σχέση μαγειρείου – εστιατορίου μπορεί να διαρθρώνεται κατά τρεις τρόπους:
1.	Μοντέλο ένα προς ένα. Κάθε μαγειρείο επεξεργάζεται τα εδέσματα του εστιατορίου που καλύπτει
2.	 Μοντέλο ένα προς πολλά. Ένα μαγειρείο εξυπηρετεί περισσότερα του ενός εστιατόρια
3.	Ένα προς πολλά προς πολλά. Ένα κεντρικό μαγειρείο προετοιμάζει τα εδέσματα περιφερειακών μαγειρείων (μαγειρεία - δορυφόροι) που το καθένα εξυπηρετεί ένα εστιατόριο.
Οι ταβέρνες, τα snack bar και τα grill room, συνήθως φιλοξενούν το μαγειρείο στο χώρο της τραπεζαρίας. Οι περισσότεροι όμως τύποι εστιατορίων σερβίρουν σε σάλα που δεν έχει οπτική επαφή με το μαγειρείο. Στις περιπτώσεις αυτές, συνήθως ανάμεσα στο μαγειρείο και την τραπεζαρία υπάρχει ο βοηθητικός χώρος του office, ο οποίος απομονώνει τις οσμές και θορύβους του μαγειρείου και αποτελεί σημείο εκτέλεσης πολλών βοηθητικών εργασιών.</p:text>
    <p:extLst>
      <p:ext uri="{C676402C-5697-4E1C-873F-D02D1690AC5C}">
        <p15:threadingInfo xmlns:p15="http://schemas.microsoft.com/office/powerpoint/2012/main" timeZoneBias="-18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16-09-19T20:59:13.841" idx="35">
    <p:pos x="10" y="10"/>
    <p:text>Για εργονομικούς λόγους, το μαγειρείο πρέπει να μη βρίσκεται σε χαμηλότερο ή υψηλότερο επίπεδο ή σε απόσταση από το εστιατόριο. Η διάταξη του μαγειρείου πρέπει να είναι τέτοια ώστε να παρέχει επάρκεια χώρου στα υποτμήματα, να εξυπηρετεί την παραγωγή του έργου με τις λιγότερες μετακινήσεις, την εύκολη και ασφαλή κυκλοφορία ανθρώπων και υλικών, αλλά και την καθαριότητα και την υγιεινή.
Τα κυριότερα υποτμήματα μιας μεγάλης κουζίνας είναι:
•	Το τμήμα κοπής κρεάτων και ψαριών 
•	Το τμήμα λαχανικών που προετοιμάζουν τα τρόφιμα για το μαγείρεμα. 
•	Η ζεστή κουζίνα όπου βρίσκεται η κύρια θερμική εστία στην οποία γίνονται όλες οι βασικές εργασίες θερμικής επεξεργασίας των τροφίμων.
•	Το τμήμα κρύας κουζίνας, όπου παρασκευάζονται τα κρύα πιάτα, οι σαλάτες, κλπ 
•	Το τμήμα του μπουφέ , όπου προετοιμάζονται κύρια τα πρωινά και τα αφεψήματα. 
•	Το τμήμα του ζαχαροπλαστείου που καλύπτει και το έργο της αρτοποιίας 
•	Το τμήμα των φρούτων, που ετοιμάζει τα φρούτα για σερβίρισμα ή για παρασκευές του ζαχαροπλαστείου. 
Στο μαγειρείο επίσης βρίσκονται:
•	Το τμήμα της κάβας ημέρας, όπου φυλάσσονται τα ποτά που σερβίρει το προσωπικό του εστιατορίου.
•	Τα τμήματα λάντζας, δηλαδή πλύσης σκευών μαγειρείου και εστιατορίου
•	Το γραφείο του chef 
•	Χώροι ένδυσης και υγιεινής του προσωπικού του μαγειρείου</p:text>
    <p:extLst>
      <p:ext uri="{C676402C-5697-4E1C-873F-D02D1690AC5C}">
        <p15:threadingInfo xmlns:p15="http://schemas.microsoft.com/office/powerpoint/2012/main" timeZoneBias="-18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16-09-19T20:57:44.168" idx="33">
    <p:pos x="10" y="10"/>
    <p:text/>
    <p:extLst>
      <p:ext uri="{C676402C-5697-4E1C-873F-D02D1690AC5C}">
        <p15:threadingInfo xmlns:p15="http://schemas.microsoft.com/office/powerpoint/2012/main" timeZoneBias="-180"/>
      </p:ext>
    </p:extLst>
  </p:cm>
  <p:cm authorId="1" dt="2016-09-19T20:58:55.659" idx="34">
    <p:pos x="10" y="146"/>
    <p:text>Κάθε μαγειρείο οργανώνεται πίσω από ένα πάγκο σερβιρίσματος που ονομάζεται πάσο, και στον οποίο οι μάγειροι αφήνουν τα είδη που έχουν παραγγείλει οι σερβιτόροι, όταν αυτά είναι έτοιμα.
Ο εξοπλισμός του μαγειρείου αφορά σε μηχανήματα και εργαλεία που κύρια εξυπηρετούν τη διατήρηση, επεξεργασία και μαγείρεμα των τροφίμων. Κατά δεύτερο λόγο όμως, υπάρχει εξοπλισμός που χρησιμεύει στη μεταφορά, καθαριότητα, υγιεινή και ρύθμιση της θερμοκρασίας. Η διάταξη του εξοπλισμού μπορεί να είναι σε σχήμα Ι (σε ευθεία γραμμή), ║ (σε δύο παράλληλες γραμμές), Ξ (σε τρεις παράλληλες γραμμές), ٱ (τετράγωνο),  σε Π, κλπ.</p:text>
    <p:extLst>
      <p:ext uri="{C676402C-5697-4E1C-873F-D02D1690AC5C}">
        <p15:threadingInfo xmlns:p15="http://schemas.microsoft.com/office/powerpoint/2012/main" timeZoneBias="-180">
          <p15:parentCm authorId="1" idx="33"/>
        </p15:threadingInfo>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16-09-19T20:59:43.929" idx="36">
    <p:pos x="10" y="10"/>
    <p:text>Παλαιότερα οι χώροι προετοιμασίας βρίσκονταν περιμετρικά μίας κεντρικής εστίας. Η εξέλιξη της τεχνολογίας προσέφερε τα τελευταία χρόνια νέα μηχανήματα μικρού μεγέθους που παρέχουν τη δυνατότητα θερμικής επεξεργασίας των τροφίμων σε ελάχιστο χρόνο. Το γεγονός αυτό τροποποίησε τη διάταξη του εξοπλισμού, όπως και τις διαδικασίες του επαγγέλματος.
Η ηλεκτρική ενέργεια και το υγραέριο είναι οι επικρατούσες μορφές χρησιμοποιούμενης ενέργειας σήμερα, που αντικατέστησαν το κάρβουνο και το πετρέλαιο. Η ηλεκτρική ενέργεια έχει υψηλό κόστος αλλά εύκολη χρήση, ενώ το υγραέριο συνδυάζει την άμεση απόδοση και το χαμηλό κόστος.
Υπάρχουν δύο συστήματα παραγωγής του μαγειρείου. Το κλειστό όπου όλα τα προσφερόμενα είδη παρασκευάζονται στο μαγειρείο και το ανοικτό όπου τα προσφερόμενα είδη αγοράζονται έτοιμα ή ημιμαγειρεμμένα. Τα ανοικτά μαγειρεία λειτουργούν περισσότερο ως εμπορικά καταστήματα, διότι απασχολούν λίγο και ανειδίκευτο προσωπικό και μεταπωλούν τα έτοιμα ή αποπερατώνουν ημιμαγειρεμμένες προπαρασκευές. Ασφαλώς όμως η ποιότητα και η ποικιλία των εδεσμάτων υπολείπεται των κλειστών μαγειρείων. Οι τάσεις που επικρατούν στην εποχή μας οδηγούν σταδιακά τα μαγειρεία από την κατάσταση του κλειστού στην ανοικτού τύπου. Αυτό γίνεται με τη σταδιακή αύξηση των προετοιμασμένων τροφίμων στις προμήθειες των μαγειρείων.
Στο βαθμό που τα μαγειρεία χρησιμοποιούν μεριδοποιημένα και ημιμαγειρεμμένα τρόφιμα, το οργανόγραμμά τους μειώνεται σε πλάτος και ανάλογα περιορίζεται το κόστος προσωπικού και ενέργειας .
Στη διαδικασία αυτή σημαντικό ρόλο παίζει η εξέλιξη του εξοπλισμού. Το άμεσο ζέσταμα με φούρνους μικροκυμάτων, οι αυτοματισμοί με αισθητήρες και χρονοδιακόπτες που ειδοποιούν το προσωπικό για την επόμενη φάση μαγειρέματος, οι θερμαινόμενες λάμπες που διατηρούν τα τρόφιμα ζεστά και άλλες καινοτομίες, έχουν απλουστεύσει το έργο των μαγείρων και έχουν μειώσει τις ανάγκες για ειδικευμένο προσωπικό.</p:text>
    <p:extLst>
      <p:ext uri="{C676402C-5697-4E1C-873F-D02D1690AC5C}">
        <p15:threadingInfo xmlns:p15="http://schemas.microsoft.com/office/powerpoint/2012/main" timeZoneBias="-18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16-09-19T21:00:26.078" idx="37">
    <p:pos x="10" y="10"/>
    <p:text>Οι εργαζόμενοι στο μαγειρείο αποτελούν την ομάδα ή μπριγκάντα (brigade) του. Οι μπριγκάντα του μαγειρείου αντιμετωπίζει προβλήματα νευρικής αλλά και οργανικής φύσης, εξαιτίας των συχνών μεταβολών εξωτερικής θερμοκρασίας των ψυγείων και της εστίας. Επίσης αντιμετωπίζει προβλήματα κοινωνικής απομόνωσης, διότι το μαγειρείο είναι ένα τμήμα χωρίς επαφή με τους πελάτες.
Το προσωπικό μαγειρείου περιλαμβάνει (όπως φαίνεται στο οργανόγραμμα του σχήματος 11.12) τις παρακάτω θέσεις:
~	Ο διευθυντής μαγειρείου ή Chef de cuisine,  διοικεί το τμήμα και το προσωπικό του, κάνει τους προϋπολογισμούς, σχεδιάζει και επιβλέπει την παραγωγή του προϊόντος, πληροφορείται την προβλεπόμενη κίνηση ώστε να ορίζει τις ποσότητες που θα παραχθούν, ελέγχει το κόστος παραγωγής, καθώς και την υγιεινή και καθαριότητα των χώρων.  Η οικονομική αποδοτικότητα του μαγειρείου αποτελεί το κυριότερο καθήκον του  chef. Η αποδοτικότητα αυτή συνδέεται άμεσα με το ύψος των πωλήσεων και κατά συνέπεια με το ύψος των εισπράξεων, και έμμεσα με την ικανοποίηση της πελατείας, η οποία αποτελεί τον κυριότερο παράγοντα για τη διατήρηση και αύξηση των πωλήσεων στο μέλλον. Η οικονομική αποδοτικότητα του μαγειρείου συνδέεται επίσης με την ελαχιστοποίηση του κόστους λειτουργίας και την μεγιστοποίηση της παραγωγής. Κάτι τέτοιο σημαίνει ότι ο chef πρέπει να είναι σε θέση να κάνει άριστη διαχείριση των ανθρωπίνων πόρων, του εξοπλισμού και των τροφίμων.
~	Ο υποδιευθυντής μαγειρείου ή Sous chef συμπληρώνει και αντικαθιστά όταν χρειαστεί τον chef, επεξηγεί τις συνταγές στο προσωπικό και εποπτεύει την παραγωγική διαδικασία.
~	Ο μάγειρας ζεστής κουζίνας συχνά ταυτίζεται με τον μάγειρα σαλτσών ή chef saucier και ετοιμάζει κύρια ζεστές σάλτσες, ζεστά ορεκτικά, παρασκευές πιάτων κρέατος, πουλερικών και κυνηγίου, που αποτελούν το κέντρο βάρους του menu. 
~	Ο μάγειρας κρύας κουζίνας ή chef garde manger, ασχολείται με παρασκευές κρύων ορεκτικών, vol au vent, pates, σαλάτες (εκτός των λαχανικών), και κρύες σάλτσες. Στην κρύα κουζίνα απασχολούνται ο  υπεύθυνος ορεκτικών ή hors d’ oeuvrier, ο  τεμαχιστής ή boucher και ο μάγειρας ψαριών ή Chef poissonier du garde manger)
~	Ο υπεύθυνος σαλατών ή Saladier 
~	Ο ψήστης ή chef rotisseur, ο οποίος καλύπτει τις παρασκευές κρεάτων, πουλερικών και κυνηγίου στη σχάρα, στο φούρνο, στη σούβλα ή στο  τηγάνι. 
~	Ο μάγειρας ψαριών ή chef poissonier που καλύπτει την παρασκευή ψαριών και θαλασσινών.
~	Ο μάγειρας σουπών ή chef potager
~	Ο μάγειρας λαχανικών ή chef Entremetier, που παρασκευάζει γαρνιτούρες λαχανικών, ζεστές παρασκευές αυγών, φαγητά με βάση το τυρί, ζυμαρικά, ρύζι, διάφορες ζύμες κι ασχολείται με παρασκευές πατάτας, εκτός της τηγανητής. 
~	Ο ζαχαροπλάστης - αρτοποιός ή chef patissier, που παρασκευάζει κρύα και ζεστά γλυκίσματα, παγωτά, βουτήματα, φρουτοσαλάτες, αρτοσκευάσματα, πουτίγκες, κέϊκς και όλες τις ζύμες με τις οποίες προμηθεύει τα διάφορα τμήματα. Προσωπικό του τμήματος είναι ο glacier, ο αρτοποιός ή baker και ο boulanger που παράγει τους κορμούς.
Την μπριγκάντα συμπληρώνουν:
Ο μάγειρας όλων των θέσεων ή chef tournant που αντικαθιστά τους μάγειρες όταν απουσιάζουν, ο μάγειρας βάρδιας ή chef de garde, ο νυκτερινός μάγειρας ή chef de nuit, ο μάγειρας συνεστιάσεων ή chef de banquet, ο μάγειρας διαίτης ή regimier και ο μάγειρας προσωπικού ή cuisinier de personnel.
Το προσωπικό συμπληρώνεται με τους Β΄ μάγειρες που ενεργούν κάτω από τις εντολές των ανωτέρω παρουσιαζόμενων, τους βοηθούς αυτών ή commis, τους μαθητευόμενους ή appentis και τους λαντζιέρηδες.
Όλα αυτά βέβαια αφορούν σε πολύ μεγάλες κουζίνες Μία μέση μπριγκάντα αποτελείται από τον chef κι   ένα μάγειρα ζεστής κουζίνας, ένα μάγειρα κρύας  κουζίνας, τον ζαχαροπλάστη  και τους βοηθούς τους. Μία μικρή μπριγκάντα αποτελείται από τον chef, ένα Β΄μάγειρα και ένα βοηθό.</p:text>
    <p:extLst>
      <p:ext uri="{C676402C-5697-4E1C-873F-D02D1690AC5C}">
        <p15:threadingInfo xmlns:p15="http://schemas.microsoft.com/office/powerpoint/2012/main" timeZoneBias="-18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16-09-19T21:01:20.582" idx="38">
    <p:pos x="7152" y="1150"/>
    <p:text>Το menu ή εδεσματολόγιο, περιλαμβάνει το σύνολο των προσφερομένων ειδών σε ένα εστιατόριο. Είθισται να  υπάρχει άλλο menu για τα φαγητά και άλλο για τα προσφερόμενα ποτά. 
Το menu του εστιατορίου table d’ hôte περιορίζει τους πελάτες στο προσφερόμενο γαστρονομικό πακέτο της ημέρας, ενώ του εστιατορίου à la carte περιλαμβάνει ποικιλία εδεσμάτων από τα οποία μπορεί να γίνει επιλογή. 
Το menu à la carte είναι κατά κανόνα σταθερό στη σύνθεσή του, αν και μεταβάλλεται ανάλογα με την εποχή του χρόνου. Στο menu table d’ hôte, το μεσημβρινό menu διαφέρει  από το menu του δείπνου και κατά κανόνα αλλάζουν καθημερινά (κυλιόμενο menu), με αποτέλεσμα να δημιουργείται ένας αριθμός menus που ανακυκλώνονται περιοδικά (συνήθως κάθε 14 ημέρες) . Σε περιοχές όμως που αλλάζει καθημερινά η πελατεία  (όπως περιοχές αρχαιολογικού ενδιαφέροντος, π.χ. Αρχαία Ολυμπία), το menu table d’ hôte μπορεί να είναι επίσης σταθερό. Σε κάθε περίπτωση το menu πρωινών διαφέρει από αυτό των γευμάτων και του δείπνου.
Μπορούν να διαμορφωθούν ειδικά menus, για να καλύψουν τις ανάγκες συγκεκριμένων πελατειακών ομάδων, όπως menus διαίτης, παιδικά, τρίτης ηλικίας κλπ. Κάθε εστιατόριο διαμορφώνει τα δικά του menus, και μεταξύ αυτών το εστιατόριο εκδηλώσεων (banquets) όπως και η υπηρεσία του room service.
Η σύνθεση των menus παίζει καθοριστικό ρόλο στην αποδοτικότητα των εστιατορίων. Τα menus σχεδιάζονται από μία επιτροπή που αποτελείται από τον γενικό διευθυντή του ξενοδοχείου, τον υπεύθυνο προμηθειών, τον  maitre  και τον chef της κουζίνας, ο οποίος έχει τον κύριο λόγο.
Στη σύνθεση του menu λαμβάνονται υπόψη ο τύπος του εστιατορίου, η θέση του, ο προϋπολογισμός του F&amp;B, οι ισχύουσες διατάξεις, οι προτιμήσεις της κατά περίπτωση πελατειακής ομάδας στόχου και το κόστος μερίδας.
Το menu πρέπει να περιέχει ικανοποιητική ποικιλία εδεσμάτων που να συνάδουν με την εικόνα του εστιατορίου. Τα πιάτα πρέπει να ισσοροπούν σε σχέση με τις οσμές που αναδύουν και τη χρωματική τους σύνθεση. Επίσης πρέπει να συνδυάζονται οι ζωικές με φυτικές τροφές ώστε να εξασφαλίζεται η συμπληρωματικότητα συστατικών που έχει ανάγκη ο ανθρώπινος οργανισμός. Ασφαλώς δε, πρέπει τα πιάτα να επιτρέπουν τιμολόγηση, που να συνδυάζει την πιθανότητα υψηλής ζήτησης με το ικανοποιητικό περιθώριο (μικτού) κέρδους.
Σημασία πρέπει να δίνεται επίσης στην γραπτή απεικόνιση του menu, διότι αποτελεί μέσο επικοινωνίας και προσφέρει τη δυνατότητα διαφήμισης των προϊόντων του εστιατορίου.  Ο κατάλογος πρέπει να αποτελείται από υλικά και να έχει μορφή σχετική με την κουλτούρα του επισιτιστικού τμήματος. Ένα εστιατόριο πολυτελείας όπου εφαρμόζεται το ρώσικο σερβίρισμα, μπορεί να διαθέτει ένα κατάλογο με χρυσή μπορντούρα στο εξώφυλλο, ενώ μία ταβέρνα μπορεί να έχει ένα τιμοκατάλογο με εξώφυλλο από ψάθα.
Η εικόνα των καταλόγων στις ημέρες μας μπορεί να επιλεγεί από πλήθος προτάσεων που βρίσκονται σε ειδικά και μη προγράμματα ηλεκτρονικών υπολογιστών, όπως το πρόγραμμα παρουσιάσεων  power point της Microsoft, αλλά και εδικά προγράμματα όπως το Softcafe, το  MenuMaker, το  CalcMenu, το  Menupro κ.α.
	Το à la carte menu περιέχει όλα τα πιάτα του εστιατορίου τα οποία πρέπει να είναι διαθέσιμα. Τα σύνθετα πιάτα επεξηγούνται σε σχέση με τα συστατικά που περιέχουν και τον τρόπο παρασκευής που εφαρμόζεται. Για να αποφεύγονται σφάλματα ορολογίας, το menu παρουσιάζεται στη Γαλλική, στην Ελληνική και στις  γλώσσες των εθνικοτήτων που αποτελούν την πελατεία του εστιατορίου. Ο αριθμός των καταλόγων όπως ορίζουν οι κείμενες διατάξεις, υπερκαλύπτει  το ήμισυ του αριθμού των τραπεζιών του εστιατορίου.
Το menu ή εδεσματολόγιο, περιλαμβάνει το σύνολο των προσφερομένων ειδών σε ένα εστιατόριο. Είθισται να  υπάρχει άλλο menu για τα φαγητά και άλλο για τα προσφερόμενα ποτά. 
Το menu του εστιατορίου table d’ hôte περιορίζει τους πελάτες στο προσφερόμενο γαστρονομικό πακέτο της ημέρας, ενώ του εστιατορίου à la carte περιλαμβάνει ποικιλία εδεσμάτων από τα οποία μπορεί να γίνει επιλογή. 
Το menu à la carte είναι κατά κανόνα σταθερό στη σύνθεσή του, αν και μεταβάλλεται ανάλογα με την εποχή του χρόνου. Στο menu table d’ hôte, το μεσημβρινό menu διαφέρει  από το menu του δείπνου και κατά κανόνα αλλάζουν καθημερινά (κυλιόμενο menu), με αποτέλεσμα να δημιουργείται ένας αριθμός menus που ανακυκλώνονται περιοδικά (συνήθως κάθε 14 ημέρες) . Σε περιοχές όμως που αλλάζει καθημερινά η πελατεία  (όπως περιοχές αρχαιολογικού ενδιαφέροντος, π.χ. Αρχαία Ολυμπία), το menu table d’ hôte μπορεί να είναι επίσης σταθερό. Σε κάθε περίπτωση το menu πρωινών διαφέρει από αυτό των γευμάτων και του δείπνου.
Μπορούν να διαμορφωθούν ειδικά menus, για να καλύψουν τις ανάγκες συγκεκριμένων πελατειακών ομάδων, όπως menus διαίτης, παιδικά, τρίτης ηλικίας κλπ. Κάθε εστιατόριο διαμορφώνει τα δικά του menus, και μεταξύ αυτών το εστιατόριο εκδηλώσεων (banquets) όπως και η υπηρεσία του room service.
Η σύνθεση των menus παίζει καθοριστικό ρόλο στην αποδοτικότητα των εστιατορίων. Τα menus σχεδιάζονται από μία επιτροπή που αποτελείται από τον γενικό διευθυντή του ξενοδοχ</p:text>
    <p:extLst>
      <p:ext uri="{C676402C-5697-4E1C-873F-D02D1690AC5C}">
        <p15:threadingInfo xmlns:p15="http://schemas.microsoft.com/office/powerpoint/2012/main" timeZoneBias="-18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16-09-19T21:07:32.164" idx="39">
    <p:pos x="664" y="647"/>
    <p:text>Ένα εργαλείο για την οικονομική ανάλυση του εδεσματολογίου (menu) είναι η μέθοδος του menu engineering. Η οικονομική ανάλυση του menu έχει σκοπό να  αποκτηθούν πληροφορίες που μπορούν να οδηγήσουν στην μεγιστοποίηση της αποδοτικότητας του εστιατορίου, στο βαθμό που αυτό εξαρτάται από τη σύνθεση του εδεσματολογίου .
Το menu engineering αναλύει την οικονομική συμπεριφορά κάθε πιάτου για συγκεκριμένο χρονικό διάστημα, σε σχέση με τις κάτωθι παραμέτρους, όπως επεξηγούνται:
•	Πωληθείσες ποσότητες 	είναι ο αριθμός πωληθέντων μερίδων σε δεδομένο χρονικό διάστημα
•	Κόστος πιάτου είναι το άθροισμα του κόστους α΄ υλών και του εργατικού κόστους που εξαρτάται από το χρόνο παρασκευής του πιάτου. Το κόστος γενικών εξόδων δεν επιμερίζεται εξαιτίας των λογιστικών δυσκολιών που παρουσιάζονται. Αυτό δεν αποτελεί ελάττωμα της μεθόδου, διότι χρησιμοποιείται κύρια για να συγκρίνει πιάτα μεταξύ τους.
•	Τιμή πιάτου. Είναι η τιμή πώλησης καταλόγου
•	Συνολικό κόστος.	 Προκύπτει από το γινόμενο «πωληθείσες ποσότητες Χ κόστος πιάτου» 
•	Εισπράξεις. Προκύπτουν από το γινόμενο «πωληθείσες ποσότητες Χ τιμή πιάτου» που παρουσιάζεται παρακάτω.</p:text>
    <p:extLst>
      <p:ext uri="{C676402C-5697-4E1C-873F-D02D1690AC5C}">
        <p15:threadingInfo xmlns:p15="http://schemas.microsoft.com/office/powerpoint/2012/main" timeZoneBias="-180"/>
      </p:ext>
    </p:extLst>
  </p:cm>
  <p:cm authorId="1" dt="2016-09-19T21:49:42.180" idx="40">
    <p:pos x="664" y="783"/>
    <p:text>Για την αξιοποίηση του menu engineering, μπορεί να δημιουργηθεί μία μήτρα χαρτοφυλακίου  για την επεξεργασία των συνδυασμών υψηλής και χαμηλής δημοτικότητας των πιάτων, με την υψηλή ή χαμηλή κερδοφορία τους. Στη μήτρα αυτή τα πιάτα ονομάστηκαν ως εξής:</p:text>
    <p:extLst>
      <p:ext uri="{C676402C-5697-4E1C-873F-D02D1690AC5C}">
        <p15:threadingInfo xmlns:p15="http://schemas.microsoft.com/office/powerpoint/2012/main" timeZoneBias="-180">
          <p15:parentCm authorId="1" idx="39"/>
        </p15:threadingInfo>
      </p:ext>
    </p:extLst>
  </p:cm>
  <p:cm authorId="1" dt="2016-09-19T21:50:05.145" idx="41">
    <p:pos x="664" y="919"/>
    <p:text>Αστέρια ονομάζονται τα πιάτα που συνδυάζουν υψηλά ποσοστά προτίμησης της πελατείας και ταυτόχρονα προσφέρουν ικανοποιητικό κέρδος. Τα αστέρια λοιπόν είναι ταυτόχρονα δημοφιλή και αποδοτικά.  Κατά συνέπεια είναι πιάτα, τα οποία η επιχείρηση οφείλει να προστατεύει και να διατηρεί ως έχουν.
Ερωτηματικά είναι τα πιάτα που έχουν υψηλή κερδοφορία, αλλά χαμηλή δημοτικότητα. Πρόκειται για πιάτα που αξίζει να διατηρήσει η επιχείρηση, αλλά πρέπει να αυξηθούν οι πωλήσεις τους. Για το λόγο αυτό μπορεί να ελεγχθούν:
•	Η δυνατότητα βελτίωσης της εικόνας τους, αλλάζοντας για παράδειγμα το σκεύος σερβιρίσματος ή τροποποιώντας τις γαρνιτούρες.
•	Η δυνατότητα βελτίωσης της ποιότητάς τους, με την αλλαγή για παράδειγμα ενός συστατικού ή με την προσθήκη κάποιων καρυκευμάτων.
•	Η θέση τους στον κατάλογο. Ορισμένες φορές για παράδειγμα, ειδικά όταν οι πελάτες βιάζονται,  επιλέγουν κάποιο από τα πρωτοπαρουσιαζόμενα στον κατάλογο προϊόντα και δεν ερευνούν για περαιτέρω επιλογές. Η τοποθέτηση ενός πιάτου στις πρώτες επιλογές του καταλόγου μπορεί να αυξήσει τη συχνότητα επιλογής του.
•	Η δυνατότητα μείωσης της τιμής.
•	Ο συνδυασμός τους με δημοφιλή πιάτα. Η προσφορά για παράδειγμα ενός πιάτου ερωτηματικού με ένα αστέρι ή ένα άλογο σε χαμηλότερη τιμή από το άθροισμα των τιμών τους.
Τα άλογα παρουσιάζουν αυξημένη δημοτικότητα αλλά αφήνουν μικρά περιθώρια κέρδους. Η επιχείρηση ελέγχει τη δυνατότητα αύξησης της τιμής μέχρι του επιπέδου που επηρεάζεται σοβαρά η ζήτησή τους, όπως επίσης και τη δυνατότητα μείωσης του κόστους παραγωγής τους.
Τα σκυλιά είναι πιάτα που παρουσιάζουν τον δυσάρεστο συνδυασμό χαμηλής ζήτησης και χαμηλής κερδοφορίας. Τα σκυλιά είναι πιάτα τα οποία πρέπει να καταργηθούν. Όμως προηγούμενα πρέπει να ελεγχθεί κατά πόσο λειτουργούν συμπληρωματικά σε άλλα προϊόντα, ή κατά πόσο είναι αντιπροσωπευτικά της προσωπικότητας του καταστήματος. Για παράδειγμα σε μία ψαροταβέρνα πολυτελείας πρέπει να πωλείται αστακός, έστω και αν ως προϊόν δεν έχει ικανοποιητική ζήτηση και ούτε προσφέρει ικανοποιητικά κέρδη, απλά και μόνο για να εξυπηρετείται η εικόνα της επιχείρησης. 
Στο σχήμα 11.14 απεικονίζεται η θέση τριών πιάτων. Του μουσακά, των γεμιστών και της ελληνικής σαλάτας.
Το menu engineering προσφέρει πολλές ακόμη εκμεταλλεύσιμες πληροφορίες. Έτσι είναι εύκολο να υπολογιστεί το πραγματικό ποσοστό συμμετοχής του κόστους στις συνολικές εισπράξεις. Στο παράδειγμά μας λοιπόν το ποσοστό κόστους είναι (925 Χ 100) : 2090 = 44,26%. Επίσης η μέση τιμή πιάτου προκύπτει από το πηλίκο των συνολικών εισπράξεων προς τον αριθμό πωληθέντων μερίδων, δηλαδή 2090 : 380 = 5,5.
Το menu engineering μπορεί να χρησιμοποιηθεί και για τα πωλούμενα ποτά. Στην περίπτωση δε που είναι γνωστός ο αριθμός πελατών που έκαναν τις παραπάνω καταναλώσεις (ο αριθμός κουβέρ), ο αριθμός διανυκτερεύσεων τη συγκεκριμένη περίοδο, μπορούν να υπολογιστούν διάφοροι αριθμοδείκτες που θα αποκαλύψουν τις σχέσεις μεγεθών όπως:
•	Αξία ποτών/αξία φαγητών
•	Έσοδα εστιατορίων / έσοδα δωματίων
•	Ανακύκλωση τραπεζιών = πληρότητα / δυναμικότητα
•	Εισπράξεις / πληρότητα
•	Έσοδα κρασιών / διανυκτερεύσεις 
•	Έσοδα ορεκτικών / πραγματοποιηθέντα κουβέρ</p:text>
    <p:extLst>
      <p:ext uri="{C676402C-5697-4E1C-873F-D02D1690AC5C}">
        <p15:threadingInfo xmlns:p15="http://schemas.microsoft.com/office/powerpoint/2012/main" timeZoneBias="-180">
          <p15:parentCm authorId="1" idx="39"/>
        </p15:threadingInfo>
      </p:ext>
    </p:extLst>
  </p:cm>
  <p:cm authorId="1" dt="2016-09-19T21:50:22.678" idx="42">
    <p:pos x="664" y="1055"/>
    <p:text>Το menu engineering γίνεται σήμερα με τη βοήθεια των ηλεκτρονικών υπολογιστών, μέσα από ειδικευμένα προγράμματα όπως το CompuChef, ή με προσαρμογές υπολογιστικών προγραμμάτων όπως το Excel της Microsoft.</p:text>
    <p:extLst>
      <p:ext uri="{C676402C-5697-4E1C-873F-D02D1690AC5C}">
        <p15:threadingInfo xmlns:p15="http://schemas.microsoft.com/office/powerpoint/2012/main" timeZoneBias="-180">
          <p15:parentCm authorId="1" idx="39"/>
        </p15:threadingInfo>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16-09-19T21:51:01.927" idx="43">
    <p:pos x="3938" y="453"/>
    <p:text>Τα bar είναι επιχειρήσεις που προσφέρουν ποτά προς άμεση κατανάλωση στο χώρο τους. Τα bar έχουν ειδική σημασία για τις ξενοδοχειακές μονάδες. Στο βαθμό που η πελατεία προέρχεται από συνεργαζόμενα πρακτορεία, το ξενοδοχείο πληρώνεται επί πιστώσει. Συχνά η πληρωμή των λογαριασμών από τα πρακτορεία  καθυστερούν για πολλούς μήνες και αυτό οδηγεί σε πρόβλημα ταμειακής ρευστότητας τις ξενοδοχειακές επιχειρήσεις. Στις περιπτώσεις αυτές, τα bar αποδεικνύονται τα κύρια τμήματα που τροφοδοτούν με μετρητά την επιχείρηση. Το γεγονός αυτό σε συνδυασμό με το υψηλό ποσοστό μικτού κέρδους των προσφερομένων ειδών, δίνει στα bar των ξενοδοχείων ένα σημαντικό ρόλο.
Τα bar κατά κανόνα λειτουργούν μέχρι τις πρωινές ώρες, για το λόγο αυτό πρέπει να εγκαθίστανται σε απόσταση από τα υπνοδωμάτια ώστε να μην ενοχλούνται οι ένοικοι από θορύβους όπως γέλια και φωνές. Επίσης πρέπει να βρίσκονται σε ελεγχόμενα σημεία, ώστε να μην διευκολύνονται μη ένοικοι, πελάτες του bar, να προσεγγίσουν τα δωμάτια του ξενοδοχείου.</p:text>
    <p:extLst>
      <p:ext uri="{C676402C-5697-4E1C-873F-D02D1690AC5C}">
        <p15:threadingInfo xmlns:p15="http://schemas.microsoft.com/office/powerpoint/2012/main" timeZoneBias="-18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16-09-19T21:51:43.636" idx="44">
    <p:pos x="10" y="10"/>
    <p:text>Τα bar είναι πολλών τύπων, και μπορεί να προσφέρουν οινοπνευματώδη και μη ποτά, αναμίξεις (cocktails), αφεψήματα, παγωτά και ελαφρύ φαγητό. Το κύριο στοιχείο όμως του προϊόντος είναι αναψυχή και διασκέδαση. Τα bar διαφοροποιούν το προσφερόμενο προϊόν, ανάλογα με το χώρο εγκατάστασης, το χρόνο λειτουργίας και τον τύπο πελατείας που εξυπηρετούν . Οι κυριότεροι τύποι ξενοδοχειακών bar είναι οι εξής:
•	Restaurant bar, το οποίο καλύπτει τις ανάγκες σερβιρίσματος ορεκτικών και επιδορπίων οινοπνευματωδών στους πελάτες του εστιατορίου. Η ζήτηση αυτών των ποτών στην εποχή του μαζικού τουρισμού είναι μηδαμινή. Για το λόγο αυτό τα περισσότερα ξενοδοχεία έχουν διαθέσιμο σε λειτουργία ένα bar πολλαπλών χρήσεων (main bar) ακριβώς έξω από την πόρτα του εστιατορίου, ώστε αν κάποιος πελάτης θελήσει να παραγγείλει ένα ποτό, να προσκομιστεί από το bar αυτό.
•	Main bar. Είναι το κεντρικό bar του ξενοδοχείου, διαθέτει μεγάλη ποικιλία προϊόντων, σερβίρει στο εστιατόριο, και καλύπτει εκτός από την πελατεία του,  παραγγελίες του σαλονιού ή των γραφείων.
•	Swimming pool bar.  Βρίσκεται δίπλα στην πισίνα και σερβίρει τους λουόμενους με  δροσιστικά ποτά, παγωτά κι ελαφρύ φαγητό. Το bar αυτό μπορεί να λειτουργήσει επίσης τις βραδυνές ώρες, διότι η πισίνα είναι ένα αισθητικά πλεονεκτικό σημείο του ξενοδοχείου. Ορισμένα swimming pool bar βρίσκονται σε επαφή με την πισίνα και σε βάθος ενός μέτρου από το έδαφος, ώστε μπορούν να σερβίρουν τους λουόμενους ενώ αυτοί βρίσκονται στο νερό.
•	Beach bar. Το bar αυτό προσφέρει παρόμοια είδη με το pool bar στην παραλία. Ορισμένα ξενοδοχεία τοποθετούν καρέκλες στα ρηχά, σερβίροντας και εκεί τους πελάτες τους.
•	Καφετέρια. Πρόκειται για bar που κύρια προσφέρει ποικιλία αφεψημάτων, χυμούς, αναψυκτικά, γλυκίσματα και παγωτά. 
•	Roof garden bar. Συναντάται κύρια σε ξενοδοχεία πόλης, βρίσκεται στην ταράτσα, λειτουργεί βραδινές ώρες και προσφέρει αλκοολούχα, cocktails και είδη καφετέριας.
•	Dancing bar. Το bar αυτό αποτελεί το κέντρο διασκέδασης του ξενοδοχείου, λειτουργεί τις βραδινές ώρες, προσφέρει κύρια αλκοολούχα ποτά, η μουσική ακούγεται σε υψηλή ένταση και διαθέτει πίστα χορού. Τη μουσική επιλέγουν ειδικοί υπάλληλοι  που ονομάζονται Disc Jockeys και συνήθως ακούγεται από αναπαραγωγικά μηχανήματα υψηλής πιστότητας. Σε ορισμένες περιπτώσεις όμως το dancing bar μπορεί να διαθέτει ορχήστρα.
•	Mini bar. Όπως αναφέρεται στο κεφάλαιο του room service, πρόκειται για μία υπηρεσία που θέτει στη διάθεση των πελατών ένα σύνολο από προϊόντα bar όπως αναψυκτικά, νερά, μινιατούρες  οινοπνευματωδών, μπύρες κλπ, σε ένα μικρό ψυγείο που βρίσκεται στο δωμάτιο</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9-18T19:20:09.780" idx="3">
    <p:pos x="282" y="282"/>
    <p:text>λαηληαληληλκηπκ[πκ[πκ[σφ  κ[πκ[πκ</p:text>
    <p:extLst>
      <p:ext uri="{C676402C-5697-4E1C-873F-D02D1690AC5C}">
        <p15:threadingInfo xmlns:p15="http://schemas.microsoft.com/office/powerpoint/2012/main" timeZoneBias="-18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16-09-19T21:53:16.769" idx="45">
    <p:pos x="1052" y="647"/>
    <p:text>Οι κύριο χώροι των bar είναι το παρασκευαστήριο ποτών και η σάλα σερβιρίσματος. 
Το παρασκευαστήριο ποτών αποτελείται από τον πάγκο σερβιρίσματος που βρίσκεται πάνω από τον πάγκο εργασίας, τα ράφια - βιτρίνες ποτών, το χώρο φύλαξης σκευών, τη λάντζα, το χώρο του barman και αποθηκευτικούς χώρους και εξοπλισμό. Το παρασκευαστήριο οργανώνεται και εξοπλίζεται με τέτοιο τρόπο ώστε το εργαζόμενο προσωπικό με τις ελάχιστες κινήσεις να παράγει το μέγιστο έργο. Το παρασκευαστήριο μπορεί να τοποθετηθεί στο κέντρο της σάλας και να έχει μορφή Ο, 0 ή ٱ ή σε μία πλευρά της σάλας και να έχει μορφή Ι, Γ, Π, C ή S. 
Τα κυριότερα μηχανήματα των bar είναι διαφόρων τύπων ψυγεία, μηχανήματα άντλησης μπύρας και αναψυκτικών, μηχανήματα παρασκευής αφεψημάτων, μικρομαγειρικές συσκευές, πλυντήριο σκευών, πρέσες χυμοποίησης και ταμειακή μηχανή.</p:text>
    <p:extLst>
      <p:ext uri="{C676402C-5697-4E1C-873F-D02D1690AC5C}">
        <p15:threadingInfo xmlns:p15="http://schemas.microsoft.com/office/powerpoint/2012/main" timeZoneBias="-18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16-09-19T21:56:47.824" idx="46">
    <p:pos x="10" y="10"/>
    <p:text>Το προσωπικό των bar πρέπει να συνδυάζει την ευχάριστη προσωπικότητα με την ευγένεια, την προθυμία, τη διακριτικότητα, την καλή μνήμη και την έντονη κοινωνικότητα. Οι θέσεις εργασίας, που μπορούν να καταλαμβάνονται με ίσες πιθανότητες από άνδρες ή γυναίκες, αναλύονται στη συνέχεια και παρουσιάζονται στο οργανόγραμμα του σχήματος 11.16. 
Ο προϊστάμενος bar ή  Chief barman διοικεί το τμήμα, οργανώνει την εργασία και παίζει καθοριστικό ρόλο στη διαμόρφωση των προϊόντων των bar και στη συμπληρωματικότητα των υπηρεσιών του συνόλου των bar.
Ο barman θεωρείται ο άρχοντας του bar. Πρέπει να διαθέτει ειδικές γνώσεις, να μιλά ξένες γλώσσες, να διαθέτει άριστες τεχνικές ικανότητες, ταχύτητα και δεινή επιδεξιότητα με τα σκεύη και τα αναλώσιμα του bar. Κύρια όμως πρέπει να έχει την ικανότητα άριστης επικοινωνίας με τους ανθρώπους και να τον χαρακτηρίζει η εχεμύθεια, η διακριτικότητα και η διπλωματία . Ο barman πρέπει να ελέγχει πλήρως τον συναισθηματικό του κόσμο, να αντιλαμβάνεται τα συναισθήματα της πελατείας του και να τα επηρεάζει. Έργο του barman είναι να παρασκευάζει αναμίξεις, να σερβίρει τους πελάτες στον πάγκο σερβιρίσματος (μπάρα) και να ετοιμάζει τα ποτά που παραγγέλλουν οι τραπεζοκόμοι του bar. 
Οι βοηθοί του barman λειτουργούν κάτω από τις εντολές του και αναλαμβάνουν τον ανεφοδιασμό του bar με καθαρά σκεύη και αναλώσιμα, ενώ σερβίρουν οι ίδιοι απλά ποτά όπως μπύρα και αναψυκτικά.
Οι τραπεζοκόμοι του bar δέχονται και εκτελούν τις παραγγελίες των πελατών και εισπράττουν τους λογαριασμούς  σε συνεργασία με τους βοηθούς τους, που εκτός των άλλων αναλαμβάνουν το καθάρισμα των τραπεζιών που αδειάζουν και την αλλαγή των χρησιμοποιημένων σταχτοδοχείων με καθαρά.</p:text>
    <p:extLst>
      <p:ext uri="{C676402C-5697-4E1C-873F-D02D1690AC5C}">
        <p15:threadingInfo xmlns:p15="http://schemas.microsoft.com/office/powerpoint/2012/main" timeZoneBias="-18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16-09-19T21:57:31.694" idx="47">
    <p:pos x="611" y="3615"/>
    <p:text>Τα bar των ξενοδοχείων ανταγωνίζονται τα bar της τοπικής αγοράς. Οι πελατειακές ομάδες που διεκδικούν, είναι οι πελάτες του ιδίου ξενοδοχείου και εξωτερική πελατεία άλλων ξενοδοχείων ή  άλλων bar της ευρύτερης περιοχής.
Οι  διαφημιστικές ενέργειες μπορεί να περιλαμβάνουν ανακοινώσεις  στους χώρους του ξενοδοχείου, στον τοπικό τύπο  ή το ραδιόφωνο, κάρτες, προσπέκτους, κλπ. Οι ενέργειες δημοσίων σχέσεων εστιάζουν σε διοργανώσεις parties, ελληνικών βραδιών και άλλων εκδηλώσεων. Στα bar πόλης, σημαντικό ρόλο παίζει η προσέλκυση επώνυμης πελατείας, η οποία λειτουργεί ως πρότυπο που μιμούνται μεγάλες πελατειακές ομάδες.
Γνωστή μεθόδευση για την αύξηση της πελατείας των εποχιακών κυρίως ξενοδοχειακών bar αποτελεί η “happy hour”, δηλαδή η μείωση των τιμών για μία ώρα της ημέρας. Μία ακόμη μεθόδευση είναι η ζωντανή βιτρίνα, όπου ορισμένα μέλη του προσωπικού παριστάνουν τους ευτυχείς πελάτες του bar, πίνοντας εντυπωσιακά cocktails κάποια στιγμή που μεγάλος αριθμός πελατών  κινείται προ του τμήματος.
Ιδιαίτερα αποτελεσματική στρατηγική είναι η διαμόρφωση θεματικού προϊόντος bar και η έντονη προβολή του. Έτσι ένα beach bar με την ονομασία Tropicana, το οποίο προτείνει ποικιλία δροσιστικών  cocktail με βάση το ρούμι, ή cocktail χυμών με βάση τον ανανά, είναι διακοσμημένο με ψάθα και καλάμια, ο φωτισμός του γίνεται με λάμπες θυέλης, στο χώρο του παρασκευαστηρίου βρίσκονται παπαγάλοι, ακούγεται έντονα μουσική reggae και ο barman έχει  ένα μαύρο πανί στο ένα του μάτι, προσελκύει ευκολότερα πελατεία από ένα συνηθισμένο beach bar. Όμως η προσέλκυση πελατείας αποτελεί απλά το πρώτο βήμα. Η ποιότητα του προϊόντος που θα δοκιμάσουν οι νεοαφικνούμενοι πελάτες, είναι αυτό που θα εξασφαλίσει την επανακατανάλωσή τους.
Τα bar του ξενοδοχείου είναι οι χώροι όπου πελάτες από διαφορετικά μέρη της γης ζητούν επικοινωνία, παρέα και επαφή. Στο βαθμό που αυτά είναι διαθέσιμα, τα bar αποτελούν ένα σημαντικό θετικό στοιχείο του ξενοδοχειακού προϊόντος. Στην περίπτωση δε που τα νυκτερινά bar προσφέρουν ικανοποιητική διασκέδαση, οι πελάτες προτιμούν να περνούν πολλές από τις ώρες τους στους χώρους του ξενοδοχείου, αυξάνοντας τα έσοδά του.</p:text>
    <p:extLst>
      <p:ext uri="{C676402C-5697-4E1C-873F-D02D1690AC5C}">
        <p15:threadingInfo xmlns:p15="http://schemas.microsoft.com/office/powerpoint/2012/main" timeZoneBias="-18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16-09-19T22:02:26.969" idx="48">
    <p:pos x="10" y="10"/>
    <p:text>Το τμήμα προμηθειών έχει το καθήκον διαρκούς ανεφοδιασμού της ξενοδοχειακής επιχείρησης, με τα υλικά αγαθά που είναι απαραίτητα για την απρόσκοπτη λειτουργία των τμημάτων της. Ο μεγάλος όγκος εργασιών του τμήματος αφιερώνεται στον ανεφοδιασμό των τμημάτων του F&amp;B και κύρια του μαγειρείου και για το λόγο αυτό το τμήμα προμηθειών εντάσσεται στα τμήματα του F&amp;B.
Στις μικρές και μεσαίες επιχειρήσεις η διαδικασία προμηθειών είναι απλή. Συνήθως συνίσταται στην καταγραφή των υλικών που χρησιμοποιεί η επιχείρηση σε ένα κατάλογο, στον έλεγχο των αποθεμάτων, βάσει του καταλόγου αυτού, για να εντοπιστούν τυχόν ελλείψεις και στην προμήθεια των απαραίτητων ειδών από την πλησιέστερη αγορά.
Το τμήμα προμηθειών των μεγάλων ξενοδοχείων στην εποχή μας, χρησιμοποιεί για να εξασφαλιστεί το μεγαλύτερο δυνατόν όφελος, την επιστήμη των logistics γνωστή και ως «Διοίκηση Αποθεμάτων». Hotel logistics management  είναι η επιστήμη που καλύπτει τον έλεγχο της ροής των προϊόντων από τους προμηθευτές έως τα τμήματα του ξενοδοχείου. Ο σκοπός της είναι να εξασφαλίζει στα τμήματα εκμετάλλευσης του ξενοδοχείου, τη βεβαιότητα ότι τα κατάλληλα προϊόντα θα βρίσκονται στον κατάλληλο χώρο τη στιγμή που πρέπει. Η διοίκηση αποθεμάτων επιδιώκει την εξασφάλιση της άριστης ποιότητας με χαμηλό κόστος .
 Η μείωση του κόστους στο logistics δεν αφορά στη μείωση του κόστους κτήσης ενός είδους, αλλά στη συνολική μείωση του κόστους λειτουργίας του τμήματος. Για παράδειγμα η μείωση του αριθμού των εργαζόμενων σε ένα τμήμα, πιθανόν να οδηγήσει σε ελλιπή παρακολούθηση και καταστροφές προϊόντων, με αποτέλεσμα να δημιουργηθούν μεγαλύτερες ζημίες από το έξοδο των μισθών.</p:text>
    <p:extLst>
      <p:ext uri="{C676402C-5697-4E1C-873F-D02D1690AC5C}">
        <p15:threadingInfo xmlns:p15="http://schemas.microsoft.com/office/powerpoint/2012/main" timeZoneBias="-180"/>
      </p:ext>
    </p:extLst>
  </p:cm>
  <p:cm authorId="1" dt="2016-09-19T22:04:21.900" idx="49">
    <p:pos x="10" y="146"/>
    <p:text>Το τμήμα λειτουργεί βάσει της πολιτικής προμηθειών του ξενοδοχείου, που εξαρτάται από το μέγεθος, την απόσταση από την αγορά,  τα διαθέσιμα κεφάλαια, το χρόνο λειτουργίας και την πολιτική ποιότητας προϊόντων της επιχείρησης. Ο υπεύθυνος προμηθειών σε συνεννόηση με τα τμήματα, ερευνά την αγορά, επιλέγει τους κατάλληλους προμηθευτές και προχωρεί στις αρχικές παραγγελίες. Τα παραγγελθέντα είδη παραλαμβάνονται και αποθηκεύονται, ώστε να είναι διαθέσιμα  στις αιτήσεις προμηθειών των τμημάτων. Τα αποθέματα παρακολουθούνται και όταν μειωθούν, ο υπεύθυνος προμηθειών προχωρεί σε νέες παραγγελίες, οπότε γίνονται εκ νέου παραλαβές και επαναλαμβάνεται ο κύκλος, όπως φαίνεται στο σχήμα 12.1. 
Το τμήμα επιφορτίζεται κατά περίπτωση με την παραλαβή και αποθήκευση υλικών, εργαλείων  και μηχανημάτων πάγιου εξοπλισμού. Το έργο αυτό όμως απασχολεί ιδιαίτερα σπάνια το τμήμα.
Κατά κανόνα το τμήμα προμηθειών ασχολείται με τις παρακάτω κατηγορίες υλικών:
•	Πρώτες ύλες μαγειρείου, φθαρτές (άμεσης αξιοποίησης όπως φρέσκα ψάρια, φρέσκο γάλα κλπ) και αποθηκεύσιμες (όπως ζυμαρικά, καφές κλπ).
•	Αναλώσιμα υλικά, όπως είδη καθαρισμού, χαρτικά κλπ. 
•	Προϊόντα προς μεταπώληση, όπως εμφιαλωμένα ποτά, τα οποία πωλούνται όπως αγοράζονται, χωρίς καμία περαιτέρω επεξεργασία
Οι κύριοι χώροι του τμήματος είναι:
•	Ο χώρος παραλαβών όπου τα φορτηγά των προμηθευτών παραδίδουν τα παραγγελθέντα προϊόντα 
•	Οι χώροι αποθήκευσης, δηλαδή οι αποθήκες και τα ψυγεία
•	Το γραφείο διοίκησης και διαχείρισης του τμήματος
Οι χώροι αυτοί πρέπει να είναι σε επαφή μεταξύ τους. Επίσης πρέπει να βρίσκονται σε γειτνίαση με το μαγειρείο όπου παραδίδεται ο κύριος όγκος των παραλαμβανομένων προϊόντων.
Το τμήμα προμηθειών εγκαθίσταται κατά κανόνα στα υπόγεια της ξενοδοχειακής επιχείρησης και η είσοδος των προμηθευτών βρίσκεται στην αντίθετη πλευρά του ξενοδοχείου από αυτήν της εισόδου των πελατών.</p:text>
    <p:extLst>
      <p:ext uri="{C676402C-5697-4E1C-873F-D02D1690AC5C}">
        <p15:threadingInfo xmlns:p15="http://schemas.microsoft.com/office/powerpoint/2012/main" timeZoneBias="-180">
          <p15:parentCm authorId="1" idx="48"/>
        </p15:threadingInfo>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16-09-19T22:06:40.827" idx="50">
    <p:pos x="10" y="10"/>
    <p:text>Στα μικρά ξενοδοχεία το τμήμα καλύπτεται από ένα άτομο, το οποίο κατά κανόνα είναι της εμπιστοσύνης του ξενοδόχου. Στις μεγαλύτερες μονάδες το άτομο αυτό πλαισιώνεται από υπαλληλικό προσωπικό  που αποτελείται από ένα γραμματέα και υπαλλήλους που αναλαμβάνουν τις μεταφορές των εμπορευμάτων και την τάξη των αποθηκών. Στα μεγάλα ξενοδοχεία το τμήμα διευρύνεται ώστε να δημιουργείται η ιεραρχία που φαίνεται στο οργανόγραμμα 
Ο υπεύθυνος προμηθειών είναι άνθρωπος της αγοράς. Πρέπει να γνωρίζει τα ποιοτικά χαρακτηριστικά των προϊόντων που προμηθεύεται, να χειρίζεται τη γλώσσα, συμπεριφορά και γενικότερα τους κώδικες επικοινωνίας της αγοράς, να γνωρίζει πρόσωπα και πράγματα της αγοράς, να επισκέπτεται τους προμηθευτές στην έδρα τους, να ενημερώνεται από περιοδικά του κλάδου σχετικά με τα συμβαίνοντα στον κλάδο και να βρίσκεται σε συνεχή αλληλεπίδραση με την τοπική και ευρύτερη αγορά.
Ο υπεύθυνος προμηθειών εμπλέκεται σε όλες τις φάσεις της διαδικασίας προμηθειών. Ελέγχει τον εξοπλισμό και τους χώρους του τμήματος, συνεργάζεται με τα τμήματα που προμηθεύονται υλικά και ερευνά για αποτελεσματικότερα νέα προϊόντα, νέες πηγές προμηθειών και νέες μεθόδους παραλαβής, αποθήκευσης και τυποποίησης των εργασιών του τμήματος. Για το λόγο αυτό πρέπει να έχει άριστες γνώσεις σχετικά με τις ιδιότητες των εμπορευμάτων που προμηθεύεται πιθανό.
Ως  υπεύθυνος του τμήματος έχει το καθήκον προγραμματισμού του. Για το λόγο αυτό πληροφορείται από το τμήμα πωλήσεων τις προβλέψεις πληρότητας και πραγματοποίησης εκδηλώσεων, ώστε να εντοπισθεί ο ρυθμός ζήτησης προϊόντων από τα τμήματα και να εκτιμηθεί ο ρυθμός και το ύψος των παραγγελιών. Επίσης ο υπεύθυνος προμηθειών πρέπει να προβλέπει τις διακυμάνσεις των τιμών και να προβαίνει την κατάλληλη στιγμή στην κατάλληλη παραγγελία, διότι έχει την ευθύνη των οικονομικών του αποτελεσμάτων του τμήματος.
Η γραμματεία του τμήματος τηρεί τα έντυπα που αφορούν στη διακίνηση των προϊόντων και επικοινωνεί τόσο με τους προμηθευτές όσο και με τα τμήματα του ξενοδοχείου για διάφορα θέματα.
Ο υπεύθυνος παραλαβών είναι ειδικευμένο άτομο σε θέματα ποιότητας προϊόντων (κύρια τροφίμων) και καλύπτει τη διαδικασία των παραλαβών, ενώ ο υπεύθυνος αποθήκης, αναλαμβάνει την ευθύνη οργάνωσης, τάξης και καθαριότητας μίας ή περισσοτέρων αποθηκών του τμήματος, όπως και την ευθύνη φύλαξης, συντήρησης και παράδοσης των προϊόντων των αποθηκών. 
Βασικό προσόν των εργαζόμενων στο τμήμα προμηθειών είναι η αδιαμφισβήτητη εντιμότητά τους, διότι ο κύκλος εργασιών του τμήματος αντιπροσωπεύει ιδιαίτερα υψηλά κονδύλια.</p:text>
    <p:extLst>
      <p:ext uri="{C676402C-5697-4E1C-873F-D02D1690AC5C}">
        <p15:threadingInfo xmlns:p15="http://schemas.microsoft.com/office/powerpoint/2012/main" timeZoneBias="-18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16-09-19T22:07:45.141" idx="51">
    <p:pos x="776" y="1176"/>
    <p:text>Με τον όρο αγορές στις ξενοδοχειακές επιχειρήσεις, νοείται η διαδικασία απόκτησης (της κυριότητας) διαφόρων προϊόντων που είναι απαραίτητα για τη λειτουργία τους. Οι βασικοί στόχοι των αγορών σύμφωνα με την επιστήμη των logistics είναι η εξασφάλιση της κατάλληλης ποιότητας και ποσότητας προμηθειών με τέτοιο τρόπο ώστε να αξιοποιούνται στο μέγιστο τα κεφάλαια που δεσμεύει το ξενοδοχείο για τη λειτουργία του τμήματος, η εξυπηρέτηση στο μέγιστο των τμημάτων του ξενοδοχείου και η εξασφάλιση μίας θετικής εικόνας της επιχείρησης στην αγορά των προμηθευτών της.
Η διαδικασία των αγορών προϋποθέτει γνώση των αναγκών της επιχείρησης και αφορά στην επιλογή του κατάλληλου προμηθευτή, διαμόρφωση της παραγγελίας, παραλαβή και πληρωμή των επιθυμητών προϊόντων.
Οι αγορές μπορεί να γίνουν με τρεις τρόπους. 
•	Με επίσκεψη του υπεύθυνου προμηθειών στην αγορά, με το φορτηγό αυτοκίνητο της επιχείρησης και η επιλογή των ποιοτικότερων ειδών στις χαμηλότερες τιμές. Η διαδικασία αυτή συνήθως καλύπτει φθαρτά είδη, όπως τα οπωρολαχανικά. Η πληρωμή γίνεται με μετρητά ή με επιταγή.
•	Με επίσκεψη των προμηθευτών στο ξενοδοχείο, οπότε παρουσιάζονται δείγματα των πωλουμένων προϊόντων στον υπεύθυνο προμηθειών και αυτός συγκρίνει την ποιότητα και την τιμή τους. 
•	Ορισμένα δημόσια ξενοδοχεία ή αλυσίδες ξενοδοχείων μπορεί να ακολουθήσουν τη διαδικασία προκήρυξης μειοδοτικού διαγωνισμού  για την προμήθεια προϊόντων συγκεκριμένων προδιαγραφών. Στην περίπτωση αυτή οι ενδιαφερόμενοι προμηθευτές καταθέτουν προσφορές και επιλέγεται η πλέον συμφέρουσα.
Οι προμήθειες των φθαρτών προϊόντων όπως ψωμί, φρέσκο γάλα, κλπ γίνονται σε καθημερινή βάση, ενώ οι προμήθειες των αποθηκεύσιμων προϊόντων γίνονται ή σε τακτικές χρονικές περιόδους (π.χ. κάθε 15 ημέρες) ή όταν παρουσιαστεί έλλειψη. 
Στην περίπτωση που  ένας προμηθευτής εφοδιάζει με περισσότερα του ενός προϊόντα το ξενοδοχείο, όταν γίνεται παραγγελία για ένα είδος εξαιτίας παρουσιαζόμενης έλλειψης, ταυτόχρονα γίνεται παραγγελία και για τα άλλα είδη του ιδίου προμηθευτή. Αν για παράδειγμα ένας προμηθευτής εφοδιάζει το ξενοδοχείο με καφέ και ζάχαρη, όταν γίνεται παραγγελία για τον καφέ, γίνεται και για τη ζάχαρη. Αυτό γίνεται για να ελαχιστοποιούνται οι διαδικασίες συναλλαγών.  
Συχνά τα ξενοδοχεία ορίζουν ελάχιστο και μέγιστο απόθεμα για τα αποθηκεύσιμα προϊόντα. Έτσι η παραγγελία του καφέ γίνεται όταν το απόθεμα είναι ίσο ή μικρότερο της ελάχιστης ποσότητας. Το ύψος της παραγγελίας ορίζεται τόσο, ώστε το απόθεμα καφέ να φτάσει στο ανώτατο όριο. Το ίδιο γίνεται με τη ζάχαρη κοκ. Το ελάχιστο και μέγιστο όριο δεν είναι σταθερά, αλλά τροποποιούνται ανά διμηνία ή τριμηνία, ανάλογα με τις διακυμάνσεις της ζήτησης.</p:text>
    <p:extLst>
      <p:ext uri="{C676402C-5697-4E1C-873F-D02D1690AC5C}">
        <p15:threadingInfo xmlns:p15="http://schemas.microsoft.com/office/powerpoint/2012/main" timeZoneBias="-18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16-09-19T22:11:17.146" idx="52">
    <p:pos x="776" y="1176"/>
    <p:text>Κατά κανόνα ένας μικρός αριθμός προϊόντων από αυτά που προμηθεύεται  το ξενοδοχείο, απορροφούν το μεγαλύτερο μέρος των χρημάτων που διατίθενται για αγορές. Για το λόγο αυτό οι αγορές δεν εστιάζουν εξίσου σε όλα τα προϊόντα, αλλά στρέφουν την προσοχή τους κύρια σε αυτά που προκαλούν τον μεγαλύτερο όγκο εξόδων. 
Έχει παρατηρηθεί   ότι το 70% της συνολικής ετήσιας δαπάνης για αγορές προϊόντων, απορροφάται από το 10% περίπου των προϊόντων που αποτελούν την ομάδα Α, ενώ το επόμενο 20% της ετήσιας δαπάνης απορροφάται από το  20% περίπου των προϊόντων που αποτελεί την ομάδα Β. Το υπόλοιπο δε 70% των προϊόντων που αγοράζει σε ετήσια βάση η επιχείρηση (ομάδα C), απασχολεί το 10% μόλις των χρημάτων που δαπανούνται. 
Η απεικόνιση της συμμετοχής των Α, Β και C ομάδων προϊόντων στο συνολικό κόστος ετησίων αγορών, παρουσιάζεται στο σχήμα 12.4, όπου στον άξονα Ψ αναφέρεται στο ποσοστό της αξίας των προϊόντων επί του συνόλου και στον άξονα Χ στο ποσοστό του αριθμού των ειδών επί του συνόλου.
Κατά κανόνα ένας μικρός αριθμός προϊόντων από αυτά που προμηθεύεται  το ξενοδοχείο, απορροφούν το μεγαλύτερο μέρος των χρημάτων που διατίθενται για αγορές. Για το λόγο αυτό οι αγορές δεν εστιάζουν εξίσου σε όλα τα προϊόντα, αλλά στρέφουν την προσοχή τους κύρια σε αυτά που προκαλούν τον μεγαλύτερο όγκο εξόδων. 
Έχει παρατηρηθεί   ότι το 70% της συνολικής ετήσιας δαπάνης για αγορές προϊόντων, απορροφάται από το 10% περίπου των προϊόντων που αποτελούν την ομάδα Α, ενώ το επόμενο 20% της ετήσιας δαπάνης απορροφάται από το  20% περίπου των προϊόντων που αποτελεί την ομάδα Β. Το υπόλοιπο δε 70% των προϊόντων που αγοράζει σε ετήσια βάση η επιχείρηση (ομάδα C), απασχολεί το 10% μόλις των χρημάτων που δαπανούνται. 
Η απεικόνιση της συμμετοχής των Α, Β και C ομάδων προϊόντων στο συνολικό κόστος ετησίων αγορών, παρουσιάζεται στο σχήμα 12.4, όπου στον άξονα Ψ αναφέρεται στο ποσοστό της αξίας των προϊόντων επί του συνόλου και στον άξονα Χ στο ποσοστό του αριθμού των ειδών επί του συνόλου.</p:text>
    <p:extLst>
      <p:ext uri="{C676402C-5697-4E1C-873F-D02D1690AC5C}">
        <p15:threadingInfo xmlns:p15="http://schemas.microsoft.com/office/powerpoint/2012/main" timeZoneBias="-180"/>
      </p:ext>
    </p:extLst>
  </p:cm>
  <p:cm authorId="1" dt="2016-09-19T22:11:44.332" idx="53">
    <p:pos x="776" y="1312"/>
    <p:text>Η ανάλυση ABC διευκολύνει ιδιαίτερα το έργο του τμήματος προμηθειών, το οποίο δίνει έμφαση στις αγορές των προϊόντων A και λιγότερο στα B.</p:text>
    <p:extLst>
      <p:ext uri="{C676402C-5697-4E1C-873F-D02D1690AC5C}">
        <p15:threadingInfo xmlns:p15="http://schemas.microsoft.com/office/powerpoint/2012/main" timeZoneBias="-180">
          <p15:parentCm authorId="1" idx="52"/>
        </p15:threadingInfo>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16-09-19T22:13:43.975" idx="54">
    <p:pos x="10" y="10"/>
    <p:text>Ποιότητα σύμφωνα με την ελληνική νομοθεσία είναι το όφελος που προσφέρει ένα προϊόν στον καταναλωτή . Σύμφωνα με τη θεωρία των logistics η ποιότητα αφορά στα χαρακτηριστικά του προϊόντος ή υπηρεσίας που ικανοποιούν ορισμένες ανάγκες του καταναλωτή . Για τα τρόφιμα και ποτά, τέτοια χαρακτηριστικά είναι η εμφάνιση, η γεύση, η οσμή, το εύπεπτο και η θρεπτική αξία.
Η ξενοδοχειακή επιχείρηση, προ της διαδικασίας των αγορών, οφείλει να θέσει τις προδιαγραφές των προϊόντων που επιθυμεί να αποκτήσει. Προδιαγραφή είναι η περιγραφή των ποιοτικών χαρακτηριστικών του προϊόντος. Η σύνταξη των προδιαγραφών δημιουργεί μία βάση επί της οποία η επιχείρηση διαπραγματεύεται με τους προμηθευτές και επί της οποίας εξασφαλίζεται η ποιότητα των παραγομένων προϊόντων.
Η σύνταξη των προδιαγραφών εστιάζει στα κυριότερα - και όχι όλα - από τα χαρακτηριστικά κάθε προϊόντος που προμηθεύεται το ξενοδοχείο. Με τον τρόπο αυτό διευκολύνεται η επικοινωνία με τους προμηθευτές, οι οποίοι γνωρίζουν εκ των προτέρων τα χαρακτηριστικά που πρέπει να πληρούν τα προϊόντα τους για να γίνουν αποδεκτά από την επιχείρηση. Επίσης οι προδιαγραφές διευκολύνουν το έργο των επιτροπών παραλαβών, διότι γνωρίζουν ποια χαρακτηριστικά πρέπει να ελεγχθούν για να αποδεχθούν τα προϊόντα.
Η σύνταξη των προδιαγραφών για την ποιότητα των  προϊόντων μπορεί να αφορά μόνο στα μακροσκοπικά χαρακτηριστικά τους, δηλαδή σε αυτά που διαπιστώνονται με τις ανθρώπινες αισθήσεις (όραση, οσμή κλπ). Η άριστη αγορά προϋποθέτει τη δοκιμή της αποδοτικότητας των προϊόντων. Δηλαδή, για να αποφασίσει ο υπεύθυνος προμηθειών αν θα προτιμηθούν τα μακαρόνια της μάρκας Χ ή της Ψ, πρέπει να μαγειρευτούν και οι δύο μάρκες και να συγκριθεί το αποτέλεσμα. 
Μπορούμε να αναλύσουμε τη σχέση τιμής – ποιότητας με τη μήτρα που παρουσιάζεται στο σχήμα 12.5. Πρόκειται για ένα σχήμα στο οποίο το προϊόν τοποθετείται ανάλογα με την εκτιμώμενη ποιότητα και τιμή του. Η μήτρα χρησιμοποιείται για να επιλεγεί το ένα από δύο ή περισσότερα ανταγωνιστικά προϊόντα, όπως τα Ζ  και Ω.</p:text>
    <p:extLst>
      <p:ext uri="{C676402C-5697-4E1C-873F-D02D1690AC5C}">
        <p15:threadingInfo xmlns:p15="http://schemas.microsoft.com/office/powerpoint/2012/main" timeZoneBias="-180"/>
      </p:ext>
    </p:extLst>
  </p:cm>
  <p:cm authorId="1" dt="2016-09-19T22:15:33.168" idx="55">
    <p:pos x="10" y="146"/>
    <p:text>Πράσινη σκούρα περιοχή. Τα προϊόντα τα οποία βρίσκονται στην περιοχή αυτή, προτιμώνται σε σχέση με τα προϊόντα όλων των άλλων περιοχών.
Πράσινη ανοικτή περιοχή. Τα προϊόντα τα οποία βρίσκονται στην περιοχή αυτή, αποφεύγονται σε σχέση με τα προϊόντα όλων των άλλων περιοχών.
Πορτοκαλί περιοχή. Τα προϊόντα που βρίσκονται στην περιοχή αυτή, ελέγχονται και συγκρίνονται οι παρακάτω παράγοντες
1.	Η σημασία της ποιότητας του προϊόντος σε σχέση με το τελικά παραγόμενο προϊόν. Για παράδειγμα η ποιότητα των ζυμαρικών διαπιστώνεται δυσκολότερα από τον πελάτη σε σχέση με την ποιότητα των φρέσκων λαχανικών. Όσο μεγαλύτερη σημασία έχει για τον πελάτη το προϊόν, τόσο πρέπει να επιλέγεται το υψηλότερης ποιότητας, δηλαδή της σκούρας πορτοκαλί περιοχής.
2.	Η διαφορά τιμής. Όσο μεγαλύτερη είναι η διαφορά, τόσο πιο ελκυστικό γίνεται το φθηνότερο προϊόν.
3.	Η κατηγορία A,B ή C στην οποία ανήκει το προϊόν. Τα προϊόντα της κατηγορίας Α χρησιμοποιούν μεγάλο ποσοστό των απασχολούμενων κεφαλαίων, οπότε η επιχείρηση εντείνει τις προσπάθειες εξεύρεσης προϊόντων χαμηλότερων τιμών. Τα  προϊόντα των κατηγοριών Β και C αφήνουν το ξενοδοχείο αδιάφορο σε σχέση με την τιμή.
Η διαδρομή από την ανοικτή προς σκούρα πράσινη περιοχή, υποστηρίζει την επιλογή ενός προϊόντος, ενώ η διαδρομή από την ανοικτή προς σκούρα πορτοκαλί περιοχή, υποστηρίζει την επιλογή των προϊόντων της ανοικτής πορτοκαλί για τα ξενοδοχεία χαμηλών κατηγοριών και της σκούρας πορτοκαλί για τα ξενοδοχεία υψηλών κατηγοριών, με δεδομένο ότι τα ξενοδοχεία υψηλών κατηγοριών θέτουν υψηλότερα standards ποιότητας.</p:text>
    <p:extLst>
      <p:ext uri="{C676402C-5697-4E1C-873F-D02D1690AC5C}">
        <p15:threadingInfo xmlns:p15="http://schemas.microsoft.com/office/powerpoint/2012/main" timeZoneBias="-180">
          <p15:parentCm authorId="1" idx="54"/>
        </p15:threadingInfo>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1" dt="2016-09-19T22:19:12.252" idx="56">
    <p:pos x="2521" y="453"/>
    <p:text>Για την επιλογή του κατάλληλου προμηθευτή, ο υπεύθυνος προμηθειών μπορεί να επισκεφτεί την αγορά, τις ειδικές εκθέσεις ή να συναντήσει τους προμηθευτές στο χώρο του.
Οι προμηθευτές των ξενοδοχείων μπορεί να είναι παραγωγοί, εισαγωγείς ή χονδρέμποροι. Οι προμηθευτές προσεγγίζουν το ξενοδοχείο (ανάλογα με την περιοχή εγκατάστασης, το μέγεθος και τα τμήματα εκμετάλλευσης) με προσωπική επαφή, με την αποστολή διαφημιστικών φυλλαδίων ή μέσω ειδικών περιοδικών στα οποία διαφημίζονται τα προϊόντα και υπηρεσίες τους και θέτουν στη διάθεση του ξενοδοχείου τη συνεργασία τους. 
Ο υπεύθυνος προμηθειών δεν ενδιαφέρεται μόνο για την ποιότητα και την τιμή των προϊόντων που εμπορεύεται ο προμηθευτής, αλλά και για τις επιπλέον υπηρεσίες που προσφέρει, όπως ευκολίες πληρωμής, συχνή παράδοση, πληροφόρηση του ξενοδοχείου σχετικά με αναμενόμενες ανατιμήσεις των αγαθών, αποδοχή αντικατάστασης προϊόντων που δεν καλύπτουν τις προδιαγραφές, κλπ. Εκτός τούτων, ο  υπεύθυνος προμηθειών ενδιαφέρεται  και για το επαγγελματικό status του προμηθευτή, δηλαδή την οικονομική του κατάσταση, τη φήμη του στην αγορά και γενικότερα την αξιοπιστία του.
Υπάρχουν δύο απόψεις σχετικά με τις συνθήκες που πρέπει να ικανοποιεί η σύναψη συμφωνιών.  Σύμφωνα με την πρώτη άποψη,  συμφωνία συνάπτουν δύο άτομα όταν ο καθένας πιστεύει ότι κερδίζει αρκετά σε βάρος του άλλου. Σύμφωνα με τη δεύτερη, η συμφωνία συνάπτεται όταν οι δύο πλευρές θεωρούν ότι η κάθε μία εξυπηρετεί ικανοποιητικά τις θέσεις της άλλης.
Σήμερα η ελληνική αγορά λειτουργεί με την πρώτη άποψη. Οι συναλλασσόμενοι συμφωνούν στο επίπεδο όπου ο καθένας τους έχει πειστεί ότι η συμφωνία κλείνεται εις βάρους του άλλου. Κάτι τέτοιο συνεπάγεται ψευδή ετερο-πληροφόρηση και σκληρή διαπραγμάτευση για την επίτευξη συμφωνίας. Επίσης έχει ως αποτέλεσμα τη σαθρή βάση συνεργασίας, δεδομένου ότι η στρατηγική των σχέσεων οδηγεί συστηματικά το κάθε μέρος, στο να ξαναπροσπαθήσει να κερδίσει σε βάρος του άλλου κατά τη διάρκεια των συναλλαγών. Τέτοιου τύπου συνεργασία εκθέτει το ξενοδοχείο σε αυξημένους κινδύνους, δεδομένου ότι ο προμηθευτής έχει περισσότερες πληροφορίες για τα προϊόντα που εμπορεύεται από τους πελάτες του και αποφασίζει αυτός τελικά για την έγκαιρη ή μη παράδοση, της συμφωνηθείσης ή όχι ποιότητας και ποσότητας και με τους συμφωνηθέντες ή όχι όρους. Για το λόγο αυτό το ξενοδοχείο πρέπει να προμηθεύεται τα ίδια είδη από περισσότερους του ενός προμηθευτές, ώστε αν ο ένας δεν μπορεί ή δεν διατίθεται να τηρήσει τη συμφωνία του, να απευθύνεται σε άλλον.
Η επιστήμη των logistics υποστηρίζει τη δεύτερη άποψη, ότι οι προμηθευτές πρέπει να θεωρούνται συνεργάτες του ξενοδοχείου και η συμφωνία με αυτούς να επιτυγχάνεται στο επίπεδο που κερδίζουν αμφότερες οι πλευρές. Στην περίπτωση αυτή η προμήθεια ενός είδους γίνεται αποκλειστικά από ένα προμηθευτή, από τον οποίο ζητείται να προσφέρει σε σωστό χρόνο, τις παραγγελθείσες ποσότητες ποιοτικών προϊόντων, στη σωστή τιμή. 
Όταν το ξενοδοχείο δέχεται να προμηθεύεται κατ΄ αποκλειστικότητα ορισμένα είδη από ένα προμηθευτή, τότε η διαδικασία προμηθειών για τα είδη αυτά απλοποιείται και η διαπραγματευτική ικανότητα για μείωση των τιμών κτήσης αυξάνεται διότι οι ποσότητες που προμηθεύεται το ξενοδοχείο δεν διαιρούνται σε πολλούς προμηθευτές. Από την άλλη πλευρά παρουσιάζεται ο κίνδυνος αθέτησης της συμφωνίας από τον προμηθευτή, με αποτέλεσμα την αδυναμία του ξενοδοχείου  να προμηθευτεί έγκαιρα τα είδη αυτά από άλλον προμηθευτή σε συμφέρουσα τιμή, εφόσον δεν υπάρχει συνεργασία. 
Η σχέση αποκλειστικότητας μπορεί να αποδώσει σε αμφοτέρους, διότι στον βαθμό που ο προμηθευτής εξυπηρετεί το ξενοδοχείο με ποιοτικά προϊόντα, έγκαιρα και σε ανταγωνιστικές τιμές, προσφέρει τη δυνατότητα να αυξηθούν οι πωλήσεις του ξενοδοχείου και κατά συνέπεια το ύψος προμηθειών του, με αποτέλεσμα την αύξηση των πωλήσεων του προμηθευτή.
Κάτι τέτοιο δεν είναι εύκολο να επιτευχθεί, ειδικά στην Ελλάδα σήμερα. Το ξενοδοχείο που ασπάζεται το σκεπτικό των logistics, πρέπει να ξεκινήσει με περισσότερους από ένα προμηθευτές για τα διάφορα είδη του, ειδικά της ομάδας Α.
Στη συνέχεια να επιλέξει ένα αξιόλογο προμηθευτή και σταδιακά να προχωρήσει σε συμφωνία αποκλειστικότητας, στον βαθμό που ο προμηθευτής αυτός ανταποκρίνεται συστηματικά στις υποχρεώσεις του και αντιμετωπίζει θετικά τη συνεργασία του με το ξενοδοχείο.
Σε κάθε περίπτωση, ο υπεύθυνος προμηθειών του ξενοδοχείου, πρέπει να προετοιμάζεται προ της συνάντησης για σύναψη συμφωνιών με προμηθευτές. Πρέπει να παίρνει πληροφορίες για τις συνθήκες λειτουργίας της αγοράς στην οποία δραστηριοποιείται ο προμηθευτής, για τους κύριους ανταγωνιστές του, για τις ποιότητες και τα χαρακτηριστικά των προϊόντων που προσφέρει ο προμηθευτής, για τις επικρατούσες τιμές πώλησής τους και για το περιθώριο κέρδους που αφήνουν στον προμηθευτή οι τιμές αυτές. Επίσης πρέπει να πληροφορείται για την οικονομική κατάσταση της επιχείρησης του προμηθευτή, τη φήμη που έχει στην αγορά, την πορεία της επιχείρησης και τις δυνατότητες να προσφέρει τις υπηρεσίες που χρειάζεται το ξενοδοχ</p:text>
    <p:extLst>
      <p:ext uri="{C676402C-5697-4E1C-873F-D02D1690AC5C}">
        <p15:threadingInfo xmlns:p15="http://schemas.microsoft.com/office/powerpoint/2012/main" timeZoneBias="-18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1" dt="2016-09-19T22:19:56.550" idx="57">
    <p:pos x="776" y="1176"/>
    <p:text>Η διαδικασία παραλαβών έχει ως αντικείμενο την εξασφάλιση της επιχείρησης ότι θα  αποκτά την παραγγελθείσα ποσότητα των προϊόντων στην ποιότητα των προδιαγραφών. Η διαδικασία παραλαβών περιλαμβάνει τον έλεγχο των παραστατικών του προμηθευτή και την αντιπαραβολή τους με την παραγγελία του ξενοδοχείου. Στην περίπτωση που τα δελτία αποστολής ανταποκρίνονται στην παραγγελία, εκφορτώνεται το φορτίο και ελέγχεται από την επιτροπή παραλαβής, ως προς την ποσότητα και την ποιότητά του. Εφόσον το φορτίο ανταποκρίνεται στις προδιαγραφές της επιχείρησης γίνεται αποδεκτό και ταξινομείται προκειμένου να εισαχθεί στις αποθήκες, καθορίζεται η θέση της αποθήκης που θα καταλάβει κάθε είδος και ενεργείται η διαδικασία αποθήκευσης. Τότε συμπληρώνονται τα έντυπα παραλαβής και ενημερώνεται το σύστημα διαχείρισης της αποθήκης. 
Η επιτροπή παραλαβής πρέπει να έχει σαφείς οδηγίες για την αντιμετώπιση διαφορών ανάμεσα στην ποσότητα και ποιότητα της παραγγελίας και της παράδοσης, όπως επίσης ανάμεσα στα παραστατικά του προμηθευτή και τις παραδιδόμενες ποσότητες. Στις περιπτώσεις αυτές υπάρχουν δύο λύσεις:
1.	Επιστροφή ολόκληρου του φορτίου και επανεκτέλεση της παραγγελίας, ή 
2.	Μερική παραλαβή και συμπλήρωση της παραγγελίας ή αφαίρεση της αξίας των μη παραλαμβανομένων ειδών με πιστωτικό σημείωμα.
Ο χώρος παραλαβής πρέπει να βρίσκεται κατά το δυνατόν κοντά στις αποθήκες και το μαγειρείο. Συνήθως πρόκειται για  υπόγειο υπαίθριο χώρο, στην αντίθετη πλευρά, από αυτή που βρίσκεται η κύρια είσοδος του ξενοδοχείου, ώστε η πελατεία να μην έρχεται σε επαφή με τις διαδικασίες παραλαβής εμπορευμάτων. 
Ο χώρος πρέπει να είναι αρκετός ώστε να μπορούν να μανουβράρουν τα φορτηγά των προμηθευτών. Η εκφόρτωση μπορεί να γίνεται από την πίσω ή την πλαϊνή πλευρά του φορτηγού. Για να γεφυρωθεί η υψομετρική διαφορά ανάμεσα στο επίπεδο της αποθήκης και της καρότσας του φορτηγού, κατασκευάζονται κτιστές ή μεταλλικές ράμπες σε ύψος 1 έως 1,3 μέτρα. Όσο το φορτηγό ξεφορτώνεται, η καρότσα του ανεβαίνει. Για το λόγο αυτό πρέπει να είναι διαθέσιμη μεταλλική γέφυρα, που καλύπτει τη δημιουργούμενη διαφορά, για να μπορούν να ανεβαίνουν καρότσια μεταφοράς εμπορευμάτων στο φορτηγό.
Σε επαφή με τον χώρο παραλαβών, πρέπει να βρίσκεται το γραφείο του τμήματος προμηθειών. Το γραφείο πρέπει να διαθέτει θυρίδα επικοινωνίας με τον χώρο παραλαβών, ζυγαριά και επαρκή φωτισμό για βραδινές παραλαβές. Μία πρόταση διαρρύθμισης του χώρου παραλαβών ενός ξενοδοχείου, παρουσιάζεται στο σχήμα</p:text>
    <p:extLst>
      <p:ext uri="{C676402C-5697-4E1C-873F-D02D1690AC5C}">
        <p15:threadingInfo xmlns:p15="http://schemas.microsoft.com/office/powerpoint/2012/main" timeZoneBias="-180"/>
      </p:ext>
    </p:extLst>
  </p:cm>
  <p:cm authorId="1" dt="2016-09-19T22:21:36.278" idx="58">
    <p:pos x="776" y="1312"/>
    <p:text>Πρέπει μόνο μία πόρτα να οδηγεί στις αποθήκες, ώστε να μην υπάρχει κίνδυνος τη στιγμή που εισάγονται τα παραλαμβανόμενα είδη στο μαγειρείο, άλλα είδη να εξέρχονται και να φορτώνονται στα φορτηγά από άλλη πόρτα. Η πόρτα αυτή πρέπει να είναι ασφαλής ώστε να ελαχιστοποιούνται οι κίνδυνοι κλοπών και να έχει ικανοποιητικό πλάτος για την μετακίνηση των καροτσιών και των υπαλλήλων του τμήματος προμηθειών.</p:text>
    <p:extLst>
      <p:ext uri="{C676402C-5697-4E1C-873F-D02D1690AC5C}">
        <p15:threadingInfo xmlns:p15="http://schemas.microsoft.com/office/powerpoint/2012/main" timeZoneBias="-180">
          <p15:parentCm authorId="1" idx="57"/>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09-18T19:32:43.533" idx="8">
    <p:pos x="10" y="10"/>
    <p:text>Το σύνολο υλικών αγαθών και υπηρεσιών που προσφέρει το ξενοδοχείο ονομάζεται ξενοδοχειακό προϊόν. Υπηρεσία είναι η εργασία ή η παροχή που βρίσκει χρήση από κάποιον τρίτο. Υπηρεσία για παράδειγμα, είναι η χρήση του ξενοδοχειακού δωματίου από τον πελάτη ή το σερβίρισμα του φαγητού του στο εστιατόριο. 
Οι υπηρεσίες είναι άϋλες και δεν μπορούν να έρθουν στην ιδιοκτησία του πελάτη. Η ποιότητα των υπηρεσιών χαρακτηρίζεται από την υποκειμενικότητα, διότι ο κάθε πελάτης παίρνει διαφορετικό όφελος από την κατανάλωσή τους. Η ποιότητα πολλών ξενοδοχειακών υπηρεσιών εξαρτάται απόλυτα από τη συμπεριφορά των εργαζόμενων, ειδικά στις περιπτώσεις που η υπηρεσία ως προϊόν καταναλώνεται τη στιγμή που παράγεται. Το σερβίρισμα του φαγητού για παράδειγμα είναι μία υπηρεσία που ο πελάτης καταναλώνει ακριβώς τη στιγμή που ο τραπεζοκόμος την προσφέρει. Ενώ ο καθαρισμός του δωματίου είναι μία υπηρεσία στην οποία ο χρόνος παραγωγής διαφέρει από το χρόνο κατανάλωσης, εφόσον πρώτα η καμαριέρα καθαρίζει το δωμάτιο και στη συνέχεια ο πελάτης κάνει χρήση.</p:text>
    <p:extLst>
      <p:ext uri="{C676402C-5697-4E1C-873F-D02D1690AC5C}">
        <p15:threadingInfo xmlns:p15="http://schemas.microsoft.com/office/powerpoint/2012/main" timeZoneBias="-18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1" dt="2016-09-19T22:22:58.967" idx="59">
    <p:pos x="776" y="1176"/>
    <p:text>Τα τρόφιμα αποθηκεύονται σε ξηρές αποθήκες με σταθερή θερμοκρασία 18ο C περίπου, ή σε ψυγεία συντήρησης και κατάψυξης.  Οι ξηρές αποθήκες είναι δωμάτια που αερίζονται χωρίς όμως να δημιουργούνται ρεύματα αέρα. Τα ψυγεία είναι θερμομονωμένα δωμάτια ή μικρότεροι μεταλλικοί θάλαμοι, στα οποία διοχετεύεται ψυχρός αέρας.   Οι πόρτες των ψυγείων – δωματίων πρέπει να ανοίγουν και από μέσα, για να αποφεύγονται τα ατυχήματα. Για τον αυτό λόγο πρέπει τα ψυγεία να διαθέτουν κουδούνι κινδύνου.
Τόσο τα ψυγεία όσο και οι ξηρές αποθήκες πρέπει να κατασκευάζονται από λεία και αδιαπότιστα υλικά ώστε καθαρίζονται εύκολα. Επίσης δεν πρέπει να τοποθετούνται εμπορεύματα στο πάτωμα, ώστε να διευκολύνεται ο καθαρισμός του.
Τα ψυγεία των ξενοδοχείων λειτουργούν σε διάφορες θερμοκρασίες από –25 έως +2 Co , ανάλογα με την αποστολή τους. Τα ψυγεία χαμηλών θερμοκρασιών (καταψύξεις) διατηρούν τα τρόφιμα για μεγαλύτερο χρονικό διάστημα, ενώ εμποδίζεται η διάδοση των οσμών. Τα ψυγεία υψηλότερων θερμοκρασιών (συντηρήσεις) χρησιμοποιούνται για τα φρέσκα τρόφιμα. Τα τρόφιμα με έντονες ορμές (όπως ψάρια, τυριά κλπ) πρέπει να αποθηκεύονται σε ξεχωριστά ψυγεία.
Το ξενοδοχείο προμηθεύεται και αποθηκεύει διάφορα προϊόντα προκειμένου να είναι διαθέσιμα τα απαραίτητα αποθέματα, που θα εξασφαλίσουν την ομαλή λειτουργία των τμημάτων εκμετάλλευσης. Πέρα από το θέμα των ποσοτήτων, κατά την αποθήκευση πρέπει να λαμβάνεται μέριμνα ώστε να διατηρείται αναλλοίωτη η ποιότητα των προϊόντων αυτών, μέχρι τη στιγμή της εξαγωγής τους προς τα τμήματα. Επίσης πρέπει να λαμβάνονται τα απαραίτητα μέτρα για την προστασία των εμπορευμάτων από κλοπές.
Ο κύριος στόχος του υπεύθυνου αποθηκών ενός ξενοδοχείου, είναι η ελαχιστοποίηση του κόστους λειτουργίας τους. 
Η ελαχιστοποίηση του κόστους λειτουργίας των αποθηκών συνίσταται στην:
	Ελαχιστοποίηση των εργασιών που είναι απαραίτητες για να εξυπηρετείται άριστα η επιχείρηση. Η αποθήκευση και διαχείριση των αποθεμάτων γίνεται βάσει ενός συστήματος εργασιών (παραλαβής, μεταφοράς, αποθήκευσης, φύλαξης, διατήρησης, παράδοσης, διαχειριστικής παρακολούθησης με έντυπα και ελέγχου). Το σύστημα αυτό πρέπει να είναι αποτελεσματικό και οικονομικό, δηλαδή να εξασφαλίζει άριστα αποτελέσματα με τις ελάχιστες διαδικασίες. Η σύγχρονη τεχνολογία μπορεί να συνεισφέρει σημαντικά προς την κατεύθυνση αυτή.
	Ελαχιστοποίηση των διαδρομών και μετακινήσεων προϊόντων. Τα προϊόντα  τακτοποιούνται ανάλογα με την ταχύτητα κυκλοφορίας τους. Τα προϊόντα που ζητούνται συχνά τοποθετούνται σε σημεία της αποθήκης που βρίσκονται κοντά στην πόρτα, ενώ τα προϊόντα που διακινούνται σπάνια τοποθετούνται στο βάθος της αποθήκης. Επίσης τα βαριά προϊόντα τοποθετούνται χαμηλά ενώ τα ελαφρά ψηλά.
	Μέγιστη αξιοποίηση του χώρου Ο εξοπλισμός της αποθήκης επιλέγεται προσεκτικά, και η διαρρύθμιση επιτρέπει να γίνονται οι εργασίες με άνεση και τη μέγιστη ταχύτητα. 
	Απόλυτη προστασία των αποθηκευμένων προϊόντων (ποσοτικά και ποιοτικά).</p:text>
    <p:extLst>
      <p:ext uri="{C676402C-5697-4E1C-873F-D02D1690AC5C}">
        <p15:threadingInfo xmlns:p15="http://schemas.microsoft.com/office/powerpoint/2012/main" timeZoneBias="-18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1" dt="2016-09-19T22:24:19.550" idx="60">
    <p:pos x="776" y="1176"/>
    <p:text>Λαμβάνεται μέριμνα για την τήρηση της κατάλληλης θερμοκρασίας και υγρασίας. Ο χώρος πρέπει να τηρείται καθαρός και σε απόλυτη  τάξη. Για την εξασφάλιση της ομαλής ροής  των αποθεμάτων, εφαρμόζεται το σύστημα FIFO. 
Στη μέθοδο διαχείρισης των αποθεμάτων FIFO (First In First Out),  τα είδη παραδίδονται στα τμήματα ανάλογα με τη χρονική σειρά που παρελήφθησαν (το πρώτο που μπήκε, βγαίνει πρώτο). Για να γίνει αυτό τα προϊόντα τοποθετούνται από τη μία πλευρά του ραφιού και παραλαμβάνονται από την άλλη. Έτσι τα νεοπαραλαμβανόμενα προϊόντα ωθούν τα παλαιότερα προς την πλευρά της παράδοσης, όπως φαίνεται στο σχήμα 12.8. Για να γίνει αυτό εύκολα, μπορεί το ράφι να αποτελείται από κινούμενο ιμάντα πάνω σε ράουλα.
Το σύστημα FIFO θεωρείται ότι παίζει σημαντικό ρόλο στην εξασφάλιση της βέλτιστης ποιότητας όλων των προϊόντων και αποτελεί οδηγία του συστήματος διαφύλαξης ποιότητας ISO 9000, σε αντιδιαστολή με το σύστημα LIFO (Last In Last Out), το οποίο τείνει να καταργηθεί, παρά την ευκολία που προσφέρει.</p:text>
    <p:extLst>
      <p:ext uri="{C676402C-5697-4E1C-873F-D02D1690AC5C}">
        <p15:threadingInfo xmlns:p15="http://schemas.microsoft.com/office/powerpoint/2012/main" timeZoneBias="-18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1" dt="2016-09-19T22:28:18.605" idx="61">
    <p:pos x="10" y="10"/>
    <p:text>Η διαχείριση των αποθεμάτων με το σύστημα FIFO οδηγεί στην διαρρύθμιση της αποθήκης με τέτοιο τρόπο, ώστε τα ράφια να έχουν πρόσβαση από δύο αντίθετες πλευρές. Έτσι η αποθήκη μπορεί να πάρει την διαρρύθμιση που φαίνεται στο σχήμα 
Είναι δυνατόν, προς αποφυγή σφαλμάτων, οι διάδρομοι να χρωματισθούν, ώστε οι εργαζόμενοι να εντοπίζουν εύκολα από ποια πλευρά των ραφιών τοποθετούνται τα αποθέματα και από ποια πλευρά  παραλαμβάνονται.
Τα ράφια αριθμούνται σε σχέση με την αποθήκη στην οποία βρίσκονται, τον πύργο ραφιών στον οποίο ανήκουν, το σημείο του πύργου που καταλαμβάνουν και το ύψος του ραφιού. Έτσι μπορεί κανείς να βρει εύκολα ένα προϊόν  που βρίσκεται στην αποθήκη Α, στον πύργο 3, στο 7ο ράφι, στο Γ ράφι από κάτω προς επάνω. Δηλαδή στη διεύθυνση Α37Γ. Τα προϊόντα επιτρέπεται να έχουν μία και μόνο διεύθυνση, ώστε να διευκολύνεται η διαχείριση και ο έλεγχός τους. 
Χαμηλά τοποθετούνται τα βαριά προϊόντα. Τα είδη που συσκευάζονται σε βαρέλια, τενεκέδες, τσουβάλια ή ογκώδη και βαριά κιβώτια, τοποθετούνται σε παλέτες στο πάτωμα κοντά στην είσοδο της αποθήκης. Τα είδη μεγάλης αξίας τοποθετούνται σε δυσπρόσιτα σημεία ή σε ντουλάπια που κλειδώνουν προς αποφυγή διαρροών. 
Τα ράφια της αποθήκης μπορούν να ανήκουν στην ελαφρά κατηγορία που δέχεται μέχρι 200kg/m2  ή στην μέση κατηγορία που μπορεί να δεχθεί 500kg/m2.  Κατασκευάζονται δε από μέταλλο η σκληρό PVC, δεδομένου ότι τα ξύλινα ράφια διευκολύνουν την ανάπτυξη μικροοργανισμών. 
Τα κινούμενα ράφια πάνω σε ράουλα έχουν υψηλό κόστος, αλλά μειώνουν το εργατικό κόστος, ενώ είναι ιδιαίτερα εξυπηρετικά για εφαρμογή του συστήματος FIFO. Ακόμη περισσότερο εξυπηρετικά είναι τα κεκλιμένα κινούμενα ράφια, όπου τα προϊόντα τοποθετούνται σε υψηλότερο σημείο από αυτό που γίνεται η παραλαβή ώστε η κύλιση των προϊόντων γίνεται ιδιαίτερα εύκολα. Μειονέκτημα των κεκλιμένων κινητών ραφιών, είναι το κόστος κατασκευής τους, που είναι αρκετά υψηλό.</p:text>
    <p:extLst>
      <p:ext uri="{C676402C-5697-4E1C-873F-D02D1690AC5C}">
        <p15:threadingInfo xmlns:p15="http://schemas.microsoft.com/office/powerpoint/2012/main" timeZoneBias="-18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1" dt="2016-09-19T22:30:43.514" idx="62">
    <p:pos x="10" y="10"/>
    <p:text>Αποθέματα είναι τα είδη που φυλάσσονται στις αποθήκες. Αποθέματα διατηρεί το ξενοδοχείο, διότι δεν είναι δυνατόν να προμηθεύεται τα είδη που είναι απαραίτητα για την εξυπηρέτηση των πελατών, τη χρονική στιγμή που τα ζητούν οι πελάτες. Για το λόγο αυτό διατηρούνται στην αποθήκη ορισμένες ποσότητες αγαθών, που όταν ζητηθούν από τη πελατεία, παραδίδονται στο τμήμα που θα τα καταστήσει έτοιμα προς πώληση και θα τα προσφέρει μέσα από συγκεκριμένες διαδικασίες στους πελάτες.
Τα αποθέματα δημιουργούν κόστος για το ξενοδοχείο, που συνίσταται στη δέσμευση κεφαλαίων, στο εργατικό κόστος που προκύπτει από την απασχόληση προσωπικού στις αποθήκες και στη γραμματεία του τμήματος προμηθειών, στο κόστος της διάθεσης και συντήρησης του χώρου, στα κεφάλαια που απασχολούνται για την αγορά και συντήρηση του εξοπλισμού και στις φθορές που προκύπτουν από την αποθήκευση των προϊόντων. Από την άλλη πλευρά η επιχείρηση με τη διατήρηση αποθεμάτων εκτός από τη διαθεσιμότητα των προϊόντων, ωφελείται από τις χαμηλές τιμές που πετυχαίνει εξαιτίας των μαζικών ή έγκαιρων αγορών. 
Μαζικές είναι οι αγορές μεγάλων ποσοτήτων και έγκαιρες είναι οι αγορές εποχιακών ειδών όταν αυτά έχουν μεγάλη προσφορά και κατά συνέπεια χαμηλές τιμές, όπως αγορά ντομάτας την εποχή αυξημένης προσφοράς για πολτοποίηση.
Το ξενοδοχείο ανάλογα με τις αποθηκευτικές δυνατότητες, την απόσταση από τη πλησιέστερη αγορά, τα διαθέσιμα κεφάλαια, τις εναλλακτικές δυνατότητες χρήσης των κεφαλαίων, τη δυνατότητα διατήρησης των διαφόρων ειδών και τις σχέσεις με τους προμηθευτές, διαμορφώνει την πολιτική αποθεμάτων.</p:text>
    <p:extLst>
      <p:ext uri="{C676402C-5697-4E1C-873F-D02D1690AC5C}">
        <p15:threadingInfo xmlns:p15="http://schemas.microsoft.com/office/powerpoint/2012/main" timeZoneBias="-180"/>
      </p:ext>
    </p:extLst>
  </p:cm>
  <p:cm authorId="1" dt="2016-09-19T22:31:31.958" idx="63">
    <p:pos x="10" y="146"/>
    <p:text>Η επιστήμη του logistics εξετάζει τις δυνατότητες μείωσης του όγκου αποθεμάτων, σε συνδυασμό με την ελαχιστοποίηση του χρόνου που τα αποθέματα μένουν στην αποθήκη.
Δεδομένου ότι τα αποθέματα διατηρούνται για να γεφυρώσουν το χρόνο ζήτησής τους με το χρόνο προμήθειάς τους, το κόστος αποθεμάτων θα μπορούσε να ελαχιστοποιηθεί στην περίπτωση που οι προμηθευτές παρέδιδαν άμεσα τα παραγγελόμενα προϊόντα. Στην περίπτωση αυτή η επιχείρηση δεν θα διατηρούσε αποθέματα. Η διαδικασία αυτή μπορεί να εφαρμοσθεί σε ορισμένα ξενοδοχεία (όπως τα ξενοδοχεία πόλης) και για ορισμένα προϊόντα, και ονομάζεται διαδικασία προμηθειών «Στη Στιγμή» (ΣΣ) ή «Just In Time» (JIT). 
Η ελαχιστοποίηση των αποθεμάτων προϋποθέτει τη μέγιστη ακρίβεια πρόβλεψης της χρονικής στιγμής ζήτησης των πρώτων υλών. Όταν η πρόβλεψη παραγωγής είναι ακριβής, το τμήμα προμηθειών μπορεί να ρυθμίσει τις παραγγελίες με τέτοιο τρόπο, ώστε η παραγγελία και παραλαβή  των προϊόντων να γίνεται σε χρονική στιγμή που να είναι κατά το δυνατόν κοντά στη στιγμή χρήσης τους. Τα ξενοδοχεία διαθέτουν ακριβή συστήματα παρακολούθησης της ζήτησης των δωματίων με αρκετά μεγάλη ακρίβεια. Τα συστήματα αυτά πρέπει να ενισχυθούν με συστήματα πρόβλεψης της ζήτησης των προϊόντων των τμημάτων εκμετάλλευσης που δέχονται περαστική πελατεία, ώστε συνολικά να είναι δυνατή η πρόβλεψη ζήτησης που θα οδηγήσει τις παραγγελίες του τμήματος προμηθειών.
Σύμφωνα με την ABC ανάλυση των αποθεμάτων (ήδη έχουμε αναφερθεί στην ABC ανάλυση των αγορών) έχει διαπιστωθεί, ότι το 20% των προϊόντων δημιουργεί το 80% περίπου του κόστους αποθεμάτων. Τα προϊόντα αυτά αποτελούν την ομάδα Α των αποθεμάτων. Το επόμενο 20% των προϊόντων δημιουργεί το 15% περίπου του κόστους αποθεμάτων (ομάδα Β) και το 60% των προϊόντων το 5% περίπου του κόστους αποθεμάτων (ομάδα C). 
Τα προϊόντα της ομάδας Α χαρακτηρίζονται από υψηλή κυκλοφορία, δηλαδή συχνές παραγγελίες και πρέπει να απασχολήσουν ιδιαίτερα τον υπεύθυνο προμηθειών, σε σχέση με την ελαχιστοποίηση του κόστους τους. Η ομάδα Β παρουσιάζει μέτρια κινητικότητα και δεν πρέπει να απασχολήσει ιδιαίτερα το τμήμα. Η ομάδα C, περιέχει προϊόντα που μπορούν να χαρακτηριστούν χαμηλής ή μηδενικής ζήτησης και πιθανόν η αποθεματοποίησή τους να μην είναι απαραίτητη . Στην περίπτωση που υπάρχουν αποθηκευμένα προϊόντα της ομάδας αυτής, πρέπει να ενημερώνονται τα αντίστοιχα τμήματα ώστε να αξιοποιούνται πριν αλλοιωθούν.
Διαχείριση των αποθεμάτων
Η διαχείριση των αποθεμάτων στηρίζεται σε τρία βασικά έντυπα του τμήματος: 
•	Τα δελτία εισαγωγής που καλύπτουν τη διαδικασία παραλαβών, 
•	Τα δελτία εξαγωγής που καλύπτουν τη διαδικασία διανομής και 
•	Τις καρτέλες που καλύπτουν την παρακολούθηση των αποθεμάτων.
Στα δελτία εισαγωγής αναφέρονται τα είδη και οι ποσότητες που παραλαμβάνονται από τον προμηθευτή. Τα δελτία εισαγωγής στην περίπτωση αποδοχής ολόκληρης της παραγγελίας, περιέχουν τα στοιχεία των δελτίων αποστολής του προμηθευτή. Στα δελτία δελτία εξαγωγής αναφέρονται τα είδη και οι ποσότητες που παραδίδονται στα τμήματα. Τα δελτία εξαγωγής στην περίπτωση που υπάρχει επάρκεια, περιέχουν τα στοιχεία του δελτίου παραγγελίας των τμημάτων εκμετάλλευσης. Οι καρτέλες αποθήκης παρακολουθούν τις ποσότητες που εισάγονται, τις ποσότητες που εξάγονται και το υπόλοιπο που παραμένει στην αποθήκη κατά είδος</p:text>
    <p:extLst>
      <p:ext uri="{C676402C-5697-4E1C-873F-D02D1690AC5C}">
        <p15:threadingInfo xmlns:p15="http://schemas.microsoft.com/office/powerpoint/2012/main" timeZoneBias="-180">
          <p15:parentCm authorId="1" idx="62"/>
        </p15:threadingInfo>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1" dt="2016-09-19T23:30:26.493" idx="64">
    <p:pos x="776" y="1176"/>
    <p:text>Ο προγραμματισμός του τμήματος προμηθειών και η εξασφάλιση του κατάλληλου συστήματος αποτελούν βασική προϋπόθεση για τη λειτουργία του τμήματος και την ελαχιστοποίηση του κόστους λειτουργίας του. Είναι γνωστό ότι οι βιαστικές αγορές οδηγούν σε αυξημένο κόστος προμηθειών. 
Για τον προγραμματισμό του τμήματος προμηθειών, πρέπει να υπάρχουν τα κατάλληλα κανάλια επικοινωνίας του τμήματος προμηθειών με τα τμήματα του ξενοδοχείου, η οποία κατά κανόνα γίνεται γραπτά. 
Επίσης πρέπει να υπάρχουν προδιαγραφές, ειδικά για τα προϊόντα που απορροφούν μεγάλο τμήμα των κεφαλαίων που απασχολεί το τμήμα (προϊόντα ομάδας Α) όπως και για τα προϊόντα που δεν έχουν υποκατάστατα.
Είναι αναγκαίο ο υπεύθυνος προμηθειών να είναι επαγγελματίας που κάνει καριέρα στο χώρο και να έχει τη φήμη του αδιάφθορου.  Το ξενοδοχείο δαπανά τεράστια ποσά για τον εφοδιασμό του και οι προτάσεις εξαγοράς και δωροδοκίας που δέχονται οι υπεύθυνοι προμηθειών από τους προμηθευτές είναι συχνές και σημαντικές . Από την άλλη πλευρά η διοίκηση του ξενοδοχείου οφείλει να αντιμετωπίζει τον υπεύθυνο προμηθειών ως ένα αξιόλογο στέλεχος και να τον αμείβει αξιοκρατικά.
Το τμήμα απορροφά  το 30%  περίπου των συνολικών εσόδων του ξενοδοχείου και για το λόγο αυτό ο χειρισμός του απαιτεί σημαντική προσοχή. Αυτό σημαίνει ότι από την παραλαβή μέχρι την παράδοσή τους, τα υλικά των προμηθειών ανατίθενται στη σφαίρα ευθύνης ενός ατόμου. Το άτομο αυτό χρεώνεται με ένα έντυπο στο οποίο υπογράφει για τα υλικά που παραλαμβάνει και πιστώνεται με ένα αντίστοιχο έγγραφο όταν τα παραδίδει, στο οποίο υπογράφει αυτός που τα παραλαμβάνει. Έτσι τα υλικά παραλαμβάνονται ενυπόγραφα από τους προμηθευτές, παραδίδονται ενυπόγραφα στις αποθήκες οι οποίες όταν τους ζητηθεί τα παραδίδουν ενυπόγραφα στα τμήματα.
Συχνά οι ξενοδοχειακές επιχειρήσεις αντιμετωπίζουν το δίλημμα αν πρέπει να αγοράσουν ένα έτοιμο προϊόν ή να το ετοιμάσουν στο μαγειρείο. Για παράδειγμα πρέπει να αγοραστεί επεξεργασμένη ή μη επεξεργασμένη πατάτα; Να αγοραστεί έτοιμη σάλτσα ή σούπα σε σκόνη, ή να παρασκευαστεί στο μαγειρείο; Να αγοραστεί μεριδιποιημένο κρέας, ή ολόκληρο σφάγιο; 
Η επεξεργασία ή παρασκευή των προϊόντων στο ξενοδοχείο μειώνει την τιμή κτήσης του προϊόντος, αυξάνει όμως το κόστος κτήσης με τα έξοδα του προσωπικού που απασχολείται για την επεξεργασία, του χώρου και εξοπλισμού που απασχολείται, της ενέργειας που καταναλώνεται και των υλικών που χρησιμοποιούνται για την επεξεργασία. Το αποτέλεσμα δε που λαμβάνεται μπορεί να είναι περισσότερο ή λιγότερο ποιοτικό όταν η επεξεργασία γίνεται στο ξενοδοχείο.
Για παράδειγμα, η προτηγανισμένη και καθαρισμένη πατάτα μπορεί να κοστίζει 5 € το κιλό, σε δεδομένη στιγμή που η μη επεξεργασμένη κοστίζει 3 €. Η επεξεργασμένη πατάτα απορροφά 0,03 € λάδι ανά κιλό, ενώ η μη επεξεργασμένη 0,07 €. Η επεξεργασμένη ετοιμάζεται σε 5΄ λεπτά ανά κιλό (κόστος προσωπικού 0,5 €), ενώ η μη επεξεργασμένη σε 15΄ λεπτά ανά κιλό (κόστος προσωπικού 1,5 €). 
Κατά συνέπεια η επεξεργασμένη πατάτα κοστίζει 5+0,03+0,5=5,53 €, ενώ η μη επεξεργασμένη κοστίζει 3+0,07+1,5=4,57 € ανά κιλό. Από τον παραπάνω υπολογισμό φαίνεται ότι η  μη επεξεργασμένη πατάτα κοστίζει λιγότερο στην επιχείρηση από την επεξεργασμένη. Στη φάση αυτή πρέπει να εξεταστεί το θέμα της ποιότητας. Ποια πατάτα είναι περισσότερο εύγευστη, εμφανίσιμη, έχει καλλίτερη οσμή, έχει μεγαλύτερη θρεπτική αξία και είναι περισσότερο εύπεπτη; Στην περίπτωση που θεωρείται ποιοτικότερη η μη επεξεργασμένη πατάτα, τότε προτιμάται διότι έχει ταυτόχρονα τη χαμηλότερη τιμή. Στην περίπτωση που θεωρείται ποιοτικότερη η επεξεργασμένη, τότε κρίνεται κατά πόσο το επιπλέον κόστος των 0,43 € κατά κιλό, πρέπει να επηρεάσει την επιλογή του προϊόντος ώστε να επιλεγεί το χαμηλότερης ποιότητας. Το θέμα αυτό μπορεί να εξεταστεί διεξοδικά με τη μήτρα αγορών
Σε γενικές γραμμές, η τάση που επικρατεί είναι η προμήθεια επεξεργασμένων κατά το δυνατόν τροφίμων, διότι η επιβάρυνση της τιμής τους δεν είναι σημαντική και οδηγεί σε μείωση προσωπικού και διαδικασιών. Οι ξενοδοχειακές αλυσίδες συχνά κάνουν μαζικές αγορές ή προβαίνουν σε μαζική επεξεργασία ορισμένων τροφίμων της ομάδας Α, τα οποία στη συνέχεια διανέμονται στις ξενοδοχειακές μονάδες.</p:text>
    <p:extLst>
      <p:ext uri="{C676402C-5697-4E1C-873F-D02D1690AC5C}">
        <p15:threadingInfo xmlns:p15="http://schemas.microsoft.com/office/powerpoint/2012/main" timeZoneBias="-18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1" dt="2016-09-19T23:32:25.227" idx="65">
    <p:pos x="776" y="1176"/>
    <p:text>Φορείς ελέγχου των ξενοδοχειακών μονάδων
Ο έλεγχος της ξενοδοχειακής επιχείρησης συνίσταται στη σύγκριση του σχεδιασμού με τα αποτελέσματα. Ο έλεγχος διακρίνεται στο διοικητικό και διαχειριστικό. 
Ο διοικητικός έλεγχος ασχολείται με:
•	Τη σύγκριση του τρόπου λειτουργίας της επιχείρησης σε σχέση με τον τρόπο που αρχικά είχε σχεδιαστεί 
•	Τη σύγκριση των αποτελεσμάτων με τα πρότυπα. 
•	Την ανάπτυξη των δραστηριοτήτων της επιχείρησης
•	Τα θέματα του προσωπικού, σε σχέση με την ανάπτυξη της αποδοτικότητάς του, τη μείωση του εργατικού κόστους και την αύξηση της ικανοποίησής του από την εργασία
Ο διαχειριστικός έλεγχος εστιάζει στην οικονομική διαχείριση των εσόδων των τμημάτων εκμετάλλευσης, όπως και στα κέντρα κόστους. 
Ο διοικητικός έλεγχος αποτελεί μέριμνα των υψηλών ιεραρχικών βαθμίδων αναφορικά με τον τομέα ευθύνης του κάθε διευθυντή. Ο διαχειριστικός έλεγχος διενεργείται κύρια από ειδικό τμήμα του ξενοδοχείου, που φέρει αυτήν ακριβώς την ονομασία «τμήμα διαχειριστικών ελέγχων».</p:text>
    <p:extLst>
      <p:ext uri="{C676402C-5697-4E1C-873F-D02D1690AC5C}">
        <p15:threadingInfo xmlns:p15="http://schemas.microsoft.com/office/powerpoint/2012/main" timeZoneBias="-180"/>
      </p:ext>
    </p:extLst>
  </p:cm>
</p:cmLst>
</file>

<file path=ppt/comments/comment46.xml><?xml version="1.0" encoding="utf-8"?>
<p:cmLst xmlns:a="http://schemas.openxmlformats.org/drawingml/2006/main" xmlns:r="http://schemas.openxmlformats.org/officeDocument/2006/relationships" xmlns:p="http://schemas.openxmlformats.org/presentationml/2006/main">
  <p:cm authorId="1" dt="2016-09-19T23:34:02.973" idx="66">
    <p:pos x="6307" y="1167"/>
    <p:text>Τα ξενοδοχεία λειτουργούν ειδικό τμήμα που ασκεί συστηματικά διαχειριστικούς ελέγχους και  οι βασικοί του στόχοι είναι:
•	Η εξασφάλιση της ροής των υλικών στα τμήματα εκμετάλλευσης μέχρι τη χρήση τους γα την παραγωγή ξενοδοχειακών προϊόντων
•	Η ομαλή ροή των εσόδων των τμημάτων εκμετάλλευσης στο κεντρικό ταμείο της επιχείρησης. 
Με άλλα λόγια, το τμήμα ελέγχου λειτουργεί ως η ασφαλιστική δικλείδα που αποτρέπει τη διαρροή υλικών ή χρημάτων .
Το τμήμα προμηθειών εφοδιάζει τα τμήματα με πρώτες ύλες που μετασχηματίζονται στα αρμόδια τμήματα, αναλώσιμα υλικά που χρησιμοποιούνται από τους εργαζόμενους (π.χ. υλικά καθαρισμού) ή παραδίδονται προς χρήση (π.χ. σαπουνάκια) και έτοιμα προϊόντα. Τα υλικά αυτά είναι  απαραίτητα για την παραγωγή των ξενοδοχειακών προϊόντων όπως φαίνεται στο σχήμα 13.1. Το τμήμα ελέγχου αναλαμβάνει την παρακολούθηση όλων των φάσεων παράδοσης, παραλαβής, χρήσης και απόδοσης των υλικών αυτών, μέσα από μία διαδικασία που ονομάζεται έλεγχος ποσοτήτων.</p:text>
    <p:extLst>
      <p:ext uri="{C676402C-5697-4E1C-873F-D02D1690AC5C}">
        <p15:threadingInfo xmlns:p15="http://schemas.microsoft.com/office/powerpoint/2012/main" timeZoneBias="-180"/>
      </p:ext>
    </p:extLst>
  </p:cm>
</p:cmLst>
</file>

<file path=ppt/comments/comment47.xml><?xml version="1.0" encoding="utf-8"?>
<p:cmLst xmlns:a="http://schemas.openxmlformats.org/drawingml/2006/main" xmlns:r="http://schemas.openxmlformats.org/officeDocument/2006/relationships" xmlns:p="http://schemas.openxmlformats.org/presentationml/2006/main">
  <p:cm authorId="1" dt="2016-09-19T23:35:04.861" idx="67">
    <p:pos x="10" y="10"/>
    <p:text>Η πώληση των ξενοδοχειακών προϊόντων δημιουργεί έσοδα Το τμήμα ελέγχου αναλαμβάνει την ευθύνη απόδοσης τους στην επιχείρηση μέσα από τη διαδικασία που ονομάζεται έλεγχος εσόδων. Η διαδικασία αυτή εμπλέκεται σε όλο το κύκλωμα οικονομικών συναλλαγών, επιβεβαιώνοντας ότι οι πωλήσεις καταγράφονται στους αναλογούντες λογαριασμούς, οι οποίοι καταχωρούνται στις συνολικές καταστάσεις εσόδων των τμημάτων εκμετάλλευσης είτε δημιούργησαν έσοδα μετρητά (χρήμα) είτε έσοδα οφειλόμενα και ότι το σύνολο των εσόδων όλων των τμημάτων καταχωρείται στην M/C.</p:text>
    <p:extLst>
      <p:ext uri="{C676402C-5697-4E1C-873F-D02D1690AC5C}">
        <p15:threadingInfo xmlns:p15="http://schemas.microsoft.com/office/powerpoint/2012/main" timeZoneBias="-180"/>
      </p:ext>
    </p:extLst>
  </p:cm>
</p:cmLst>
</file>

<file path=ppt/comments/comment48.xml><?xml version="1.0" encoding="utf-8"?>
<p:cmLst xmlns:a="http://schemas.openxmlformats.org/drawingml/2006/main" xmlns:r="http://schemas.openxmlformats.org/officeDocument/2006/relationships" xmlns:p="http://schemas.openxmlformats.org/presentationml/2006/main">
  <p:cm authorId="1" dt="2016-09-19T23:38:54.278" idx="69">
    <p:pos x="664" y="647"/>
    <p:text>Καθημερινά κάθε κατανάλωση  στα τμήματα του F &amp; B, καταχωρείται όπως αναφέραμε, σε ένα λογαριασμό που εισπράττεται μετρητά ή υπογράφεται για να χρεωθεί στον κεντρικό λογαριασμό ή Α.Π.Υ. του πελάτη. Το σύνολο των εισπράξεων αθροίζεται σε διαχωριστικές καταστάσεις.</p:text>
    <p:extLst>
      <p:ext uri="{C676402C-5697-4E1C-873F-D02D1690AC5C}">
        <p15:threadingInfo xmlns:p15="http://schemas.microsoft.com/office/powerpoint/2012/main" timeZoneBias="-180"/>
      </p:ext>
    </p:extLst>
  </p:cm>
  <p:cm authorId="1" dt="2016-09-19T23:39:58.104" idx="70">
    <p:pos x="664" y="783"/>
    <p:text>Οι διαχωριστικές καταστάσεις συγκεντρώνονται στο τμήμα παρακολούθησης λογαριασμών πελατών, τα χρήματα που αντιπροσωπεύουν το σύνολο μετρητών παραδίδονται στον ταμία και οι χρεωστικοί των πελατών λογαριασμοί που φέρουν  την υπογραφή τους, παραδίδονται προς χρέωση των κεντρικών λογαριασμών ή Α.Π.Υ. 
Η διαδικασία αυτή καλύπτει όλα τα τμήματα εκμετάλλευσης του F &amp; B</p:text>
    <p:extLst>
      <p:ext uri="{C676402C-5697-4E1C-873F-D02D1690AC5C}">
        <p15:threadingInfo xmlns:p15="http://schemas.microsoft.com/office/powerpoint/2012/main" timeZoneBias="-180">
          <p15:parentCm authorId="1" idx="69"/>
        </p15:threadingInfo>
      </p:ext>
    </p:extLst>
  </p:cm>
</p:cmLst>
</file>

<file path=ppt/comments/comment49.xml><?xml version="1.0" encoding="utf-8"?>
<p:cmLst xmlns:a="http://schemas.openxmlformats.org/drawingml/2006/main" xmlns:r="http://schemas.openxmlformats.org/officeDocument/2006/relationships" xmlns:p="http://schemas.openxmlformats.org/presentationml/2006/main">
  <p:cm authorId="1" dt="2016-09-19T23:41:05.005" idx="72">
    <p:pos x="776" y="1176"/>
    <p:text>Σήμερα στο tableau επιβάλλεται από το νόμο η χρήση ταμειακής μηχανής ή ηλεκτρονικού υπολογιστή, που απλουστεύουν τις διαδικασίες παραγγελιοληψίας και  χρέωσης των προσφερομένων ειδών, αλλά και το έργο του τμήματος ελέγχου. 
Οι ταμειακές μηχανές διαθέτουν ένα σύνολο πλήκτρων που χρεώνουν αυτόματα τα προσφερόμενα προϊόντα. Έτσι όταν πωλείται μία μερίδα μουσακά, ο ταμπλίστ απλά πιέζει τον αντίστοιχο αθροιστή. Στην περίπτωση αυτή ο ρόλος του ελέγχου μειώνεται, διότι το εξερχόμενο είδος χρεώνεται στη σωστή τιμή και επιπλέον τα αθροίσματα των λογαριασμών και των συγκεντρωτικών καταστάσεων είναι σωστά. Ο  έλεγχος περιορίζεται στην εξασφάλιση της χρέωσης των εξερχόμενων ειδών με τη χρήση του σωστού αθροιστή. Δηλαδή όταν εξέρχεται μία μερίδα μουσακά να χρεώνεται ο αθροιστής αυτός και όχι ο αθροιστής αναψυκτικών. 
Στο τέλος της ημερήσιας χρήσης μπορούμε να πληροφορηθούμε για το άθροισμα των επί μέρους κατηγοριών προσφερομένων ειδών, κάτι το οποίο εξυπηρετεί ιδιαίτερα το τμήμα κοστολόγησης. Πολλές ταμειακές μηχανές και πολλά προγράμματα ηλεκτρονικών υπολογιστών επιτρέπουν το λεπτομερή διαχωρισμό των διαφόρων ειδών. Παλιότερα, στην περίπτωση χρήσης Η/Υ, τα προσφερόμενα είδη ήταν κωδικοποιημένα και ο ταμπλίστας κτυπούσε τον κωδικό τους κι αυτά καταχωρούνταν στον λογαριασμό αυτόματα με τη τιμή τους. Η νεότερη τεχνολογία απλοποίησε τη διαδικασία με τη χρήση οθονών αφής, όπου ο ταμπλίστας απλά επιλέγει το εξερχόμενο είδος.
Οι ταμειακές μηχανές είναι σε θέση να διαχωρίζουν τις πωλήσεις του κάθε τραπεζοκόμου, να συγκεντρώνουν τις καταναλώσεις κάθε τραπεζιού και να εκδίδουν ένα συνολικό λογαριασμό όταν αυτό ζητηθεί από τον πελάτη. 
Με το κατάλληλο σύστημα οι ταμειακές μηχανές μπορούν να συνδεθούν με ηλεκτρονικούς υπολογιστές και να ενημερώσουν την αποθήκη ώστε να γίνεται αυτόματα ο έλεγχος των αποθεμάτων.</p:text>
    <p:extLst>
      <p:ext uri="{C676402C-5697-4E1C-873F-D02D1690AC5C}">
        <p15:threadingInfo xmlns:p15="http://schemas.microsoft.com/office/powerpoint/2012/main" timeZoneBias="-180"/>
      </p:ext>
    </p:extLst>
  </p:cm>
  <p:cm authorId="1" dt="2016-09-19T23:42:39.183" idx="73">
    <p:pos x="776" y="1312"/>
    <p:text>Στο τέλος της ημερήσιας χρήσης αθροίζονται τα σύνολα και η μηχανή μηδενίζεται για να συγκεντρώσει νέα στοιχεία την επόμενη ημέρα. Στη φάση αυτή οι ταμειακές μηχανές μπορούν να προσφέρουν πλήθος πληροφοριών, όπως το σύνολο εισπράξεων, το σύνολο χρεωστικών λογαριασμών, το σύνολο πωλήσεων, το σύνολο πωλήσεων ανά τραπεζοκόμο, το σύνολο πωληθέντων μερίδων, το σύνολο πωληθέντων μερίδων ανά είδος, το σύνολο των πωληθέντων κουβέρ (αριθμό εξυπηρετηθέντων πελατών), κλπ.
Η σύγχρονη τεχνολογία της εποχής μας έχει διαφοροποιήσει τον τρόπο λειτουργίας του tableau. Η διαφοροποίηση αυτή έχει αφετηρία τα συστήματα ασύρματης παραγγελιοληψίας, τα οποία επιτρέπουν την μετάδοση της παραγγελίας του πελάτη από το τραπέζι του στα αρμόδια τμήματα του μαγειρείου.</p:text>
    <p:extLst>
      <p:ext uri="{C676402C-5697-4E1C-873F-D02D1690AC5C}">
        <p15:threadingInfo xmlns:p15="http://schemas.microsoft.com/office/powerpoint/2012/main" timeZoneBias="-180">
          <p15:parentCm authorId="1" idx="72"/>
        </p15:threadingInfo>
      </p:ext>
    </p:extLst>
  </p:cm>
  <p:cm authorId="1" dt="2016-09-19T23:43:01.419" idx="74">
    <p:pos x="776" y="1448"/>
    <p:text>Τα συστήματα αυτά αποτελούνται από πομπούς που χειρίζονται οι τραπεζοκόμοι ένα τερματικό στο ταμπλώ και εκτυπωτές που βρίσκονται στα αρμόδια τμήματα του μαγειρείου. Όταν ο τραπεζοκόμος παίρνει παραγγελία από ένα πελάτη που αντιστοιχεί σε ένα μουσακά και μία μπύρα, επιλέγει σε μία μικρή οθόνη αφής του πομπού και αμέσως ενημερώνεται το τμήμα μαγειρείου ώστε να σερβίρει τον μουσακά, το τμήμα κάβας για να σερβίρει την μπύρα, το τμήμα του μπουφέ για να ετοιμάσει το κουβέρ, ενώ στο  tableau εκδίδεται το σχετικό πιστωτικό παραστατικό. 
Ο τραπεζοκόμος μπαίνοντας στην κουζίνα βρίσκει τα είδη να τον περιμένουν στο πάσο κάθε τμήματος, τα παραλαμβάνει και σερβίρει τον πελάτη. Ταυτόχρονα παραλαμβάνει το παραστατικό από το tableau, διότι τα πωλούμενα είδη πρέπει πάντα να συνοδεύονται από το αντίστοιχο πιστωτικό παραστατικό. 
Πλεονεκτήματα του συστήματος είναι:
•	Η ελαχιστοποίηση του χρόνου εξυπηρέτησης του πελάτη
•	Η ελαχιστοποίηση σφαλμάτων παραγγελίας
•	Η απόλυτη τήρηση προτεραιότητας παραγγελιών διότι καταγράφονται με χρονολογική σειρά στα τερματικά και 
•	Η ελαχιστοποίηση σφαλμάτων χρέωσης των πελατών. 
Το έργο του τμήματος ελέγχου με το σύστημα αυτό μειώνεται σε μεγάλο βαθμό.</p:text>
    <p:extLst>
      <p:ext uri="{C676402C-5697-4E1C-873F-D02D1690AC5C}">
        <p15:threadingInfo xmlns:p15="http://schemas.microsoft.com/office/powerpoint/2012/main" timeZoneBias="-180">
          <p15:parentCm authorId="1" idx="72"/>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9-18T20:04:19.691" idx="9">
    <p:pos x="7152" y="1150"/>
    <p:text>Εστιατόριο είναι ο χώρος όπου προσφέρονται κύρια έτοιμα φαγητά προς άμεση κατανάλωση και κατά δεύτερο λόγο ποτά . Υπάρχει εκτεταμένη τυπολογία εστιατορίων που συναντώνται εντός των ξενοδοχειακών μονάδων, που διακρίνονται στις βασικές και στις συμπληρωματικές εστιατορικές μονάδες.</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6-09-18T20:08:12.712" idx="10">
    <p:pos x="10" y="10"/>
    <p:text>Το εστιατόριο πρωινών λειτουργεί για λίγες πρωινές ώρες και προσφέρει ένα από τους παρακάτω τύπους πρωινού γεύματος:  
•	Continental breakfast ή ηπειρωτικό πρωινό, το οποίο αποτελείται από ένα ρόφημα με τη ζάχαρή του και συνοδεύεται από αρτοσκευάσματα, βουτήματα, βούτυρο, μαρμελάδα ή μέλι και ένα ποτήρι χυμό . 
•	American breakfast ή English breakfast, που περιέχει το continental breakfast και επί πλέον μια σειρά παρασκευών που μπορεί να επιλέξει ο πελάτης από μία κάρτα φαγητών. 
•	Μπουφέ πρωινού, όπου ενώνεται και στρώνεται ένας αριθμός τραπεζιών και επάνω τους τοποθετείται ένα σύνολο εδεσμάτων, ενώ στην μία άκρη τοποθετούνται τα πιάτα στα οποία θα σερβιριστούν οι πελάτες. Αυτοί  μπορούν να επιλέξουν και να ζητήσουν από τους τραπεζοκόμους που βρίσκονται από την άλλη πλευρά του μπουφέ (σχήμα 11.4) να τοποθετήσουν στο πιάτο τους την ποικιλία και την ποσότητα των εδεσμάτων που επιθυμούν. Τα είδη του πρωινού μπουφέ μπορεί να είναι αρτοσκευάσματα, βουτήματα, βούτυρο, μέλι, μαρμελάδες, δημητριακά, παρασκευές αυγών, κρύα κρέατα, αλλαντικά, κρέατα και ψάρια σχάρας, τυριά και γιαούρτια, φρούτα, κομπόστες, γλυκίσματα,  χυμοί φρούτων κλπ. Το ρόφημα συνήθως σερβίρεται από τραπεζοκόμους στο τραπέζι. 
Η απουσία τραπεζοκόμων σερβιρίσματος επί του μπουφέ, τροποποιεί αρνητικά  το ποιοτικό επίπεδο του πρωινού γεύματος και  οδηγεί από το σερβίρισμα μπουφέ, στο σερβίρισμα self service, διότι ο πελάτης αυτοσερβίρεται.
Να ληφθεί υπόψη ότι το επανασερβίρισμα του ροφήματος στο πρωινό γεύμα θεωρείται αυτονόητο και δεν χρεώνεται.
Στην πλειοψηφία των ξενοδοχείων το εστιατόριο πρωινών λειτουργεί δύο με τρεις πρωινές ώρες και στη συνέχεια δεν είναι δυνατή η λήψη πρωινού από τους πελάτες. Αυτό τους αναγκάζει να επισπεύδουν το πρωινό τους ξύπνημα, κάτι αρνητικό για την περίοδο διακοπών που τα άτομα κατά κανόνα διασκεδάζουν μέχρι αργά το βράδυ.</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6-09-18T20:09:37.764" idx="11">
    <p:pos x="3932" y="453"/>
    <p:text>Το εστιατόριο table d’hôte (σημαίνει τραπέζι των φιλοξενούμενων) προσφέρει γεύμα τις μεσημβρινές ώρες  και  δείπνο τις βραδινές . Κύριος σκοπός του είναι να  καλύπτει τα συμφωνηθέντα πελατών και κατά δεύτερο λόγο να εξυπηρετεί τους κατά περίπτωση εξωτερικούς επισκέπτες. Στο table d’hôte προσφέρεται ένα γαστρονομικό πακέτο τριών τουλάχιστον πιάτων, που αποτελείται από τα ορεκτικά, το κυρίως πιάτο και το επιδόρπιο. Η τιμολόγηση του  table d’hôte γίνεται στο πακέτο και όχι σε κάθε πιάτο χωριστά, ενώ τα ποτά πωλούνται ως extras κατά φιάλη. Στο δείπνο η ζήτηση είναι κατά κανόνα πολύ υψηλότερη από αυτή του γεύματος.
Σπάνια τα ξενοδοχεία διαθέτουν περισσότερα εστιατόρια του ενός. Συνήθως καλύπτουν τα συμφωνηθέντα με ένα εστιατόριο που λειτουργεί τρία περίπου δίωρα ημερησίως, το πρωί για παράθεση πρωινού, το μεσημέρι για παράθεση γεύματος και το βράδυ για παράθεση δείπνου με το σύστημα table d' hôte. Ανάμεσα στα γεύματα, ο χώρος καθαρίζεται και το εστιατόριο στρώνεται (γίνεται η απαιτούμενη mise en place )  για την επόμενη χρήση.</p:text>
    <p:extLst>
      <p:ext uri="{C676402C-5697-4E1C-873F-D02D1690AC5C}">
        <p15:threadingInfo xmlns:p15="http://schemas.microsoft.com/office/powerpoint/2012/main" timeZoneBias="-180"/>
      </p:ext>
    </p:extLst>
  </p:cm>
  <p:cm authorId="1" dt="2016-09-19T11:27:18.680" idx="18">
    <p:pos x="3932" y="589"/>
    <p:text>Οι πελάτες των ξενοδοχείων κατά κανόνα αγοράζουν τη διαμονή και τη διατροφή τους ταυτόχρονα , σε ένα από τα παρακάτω πακέτα συνδυασμών:
o	Δωμάτιο και πρωινό ή bed and breakfast ή BB
o	Δωμάτιο και ημιδιατροφή (πρωινό και ένα γεύμα) ή Half board HB
o	Δωμάτιο και πλήρης διατροφή (πρωινό, γεύμα και δείπνο )  Full board ή FB
Οι βασικές εστιατορικές μονάδες καλύπτουν τα πακέτα αυτά και είναι το εστιατόριο πρωινών και το εστιατόριο table d’ hôte. Ονομάζονται βασικές  διότι συναντώνται στον μεγαλύτερο αριθμό ξενοδοχείων που προσφέρουν διατροφή.</p:text>
    <p:extLst>
      <p:ext uri="{C676402C-5697-4E1C-873F-D02D1690AC5C}">
        <p15:threadingInfo xmlns:p15="http://schemas.microsoft.com/office/powerpoint/2012/main" timeZoneBias="-180">
          <p15:parentCm authorId="1" idx="11"/>
        </p15:threadingInfo>
      </p:ext>
    </p:extLst>
  </p:cm>
  <p:cm authorId="1" dt="2016-09-19T11:27:03.999" idx="17">
    <p:pos x="10" y="10"/>
    <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6-09-18T20:13:25.660" idx="12">
    <p:pos x="6336" y="453"/>
    <p:text>Συμπληρωματικές μονάδες είναι τύποι εστιατορίων που συναντώνται σε μικρό αριθμό ξενοδοχείων. Σκοπός είναι να καλύψουν με τα προϊόντα τους τις επισιτιστικές και όχι μόνο, ανάγκες διαφόρων τύπων πελατείας. Τέτοιες είναι το εστιατόριο à la carte, η ταβέρνα, το snack bar, το grill room, τα εστιατόρια εθνικής κουζίνας και το εστιατόριο banquet .  
Εστιατόριο à la carte
Στο εστιατόριο a lα carte η επιλογή των προϊόντων γίνεται από την κάρτα – κατάλογο φαγητών και η συνολική χρέωση του πελάτη ανάγεται στο άθροισμα των τιμών των επιλεγέντων ειδών. 
Ταβέρνα
Η ταβέρνα είναι ένα θεματικό εστιατόριο, το οποίο μπορεί να αναφέρεται:
•	Στα εστιατόρια που επικράτησαν στο παρελθόν, οπότε διακοσμείται με αντίκες και προσφέρει ποικιλία παραδοσιακών φαγητών 
•	Στα εστιατόρια με αναφορά στον επισιτισμό των χωριών, οπότε ανάλογα με την περιοχή διακρίνονται σε ταβέρνες κρεάτων και σε ψαροταβέρνες, με αντίστοιχο διάκοσμο και προσφερόμενα είδη
Εστιατόρια εθνικής κουζίνας
Ορισμένα μεγάλα ξενοδοχεία εμπλουτίζουν την προσφορά του F&amp;B με επισιτιστικά προϊόντα άλλων χωρών τα οποία έχουν ζήτηση, όπως Ιταλικής, Κινέζικης,  Πολυνησιακής, Ιαπωνικής, κλπ. κουζίνας.  Πρόκειται για θεματικά εστιατόρια που διακοσμούνται ανάλογα με τα πολιτιστικά στοιχεία της κάθε χώρας και προσφέρουν τις σπεσιαλιτέ της.
Grill room
Το grill room συναντάται σε ξενοδοχεία πόλης και συνήθως έχει ταυτόχρονα πρόσβαση από το ξενοδοχείο και από τον δρόμο. Προσφέρει πρόχειρο και ελαφρύ φαγητό, με κύρια προϊόντα τα ψητά κρέατα.
Snack bar
Το snack bar είναι εστιατόριο πρόχειρου φαγητού, που συνήθως πλαισιώνεται από ποτά, και επιδόρπια. 
Εστιατόριο banquet
Το εστιατόριο αυτό καλύπτει τις ανάγκες επισήμων ομαδικών γευμάτων. Στο θέμα αυτό γίνεται εκτενής αναφορά στη συνέχεια.</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6-09-18T20:15:51.824" idx="13">
    <p:pos x="2480" y="453"/>
    <p:text>Το room service είναι η υπηρεσία σερβιρίσματος επισιτιστικών  προϊόντων στα δωμάτια των πελατών. Πρόκειται για υπηρεσία που αναβαθμίζει το ξενοδοχειακό προϊόν, αλλά εξαιτίας του κόστους που παράγει, συναντάται σε μικρό αριθμό ξενοδοχείων υψηλών κατηγοριών. 
Το room service είναι μία σημαντική ξενοδοχειακή υπηρεσία, που η σημασία της επηρεάζεται από την ποικιλία των προσφερομένων ειδών, την ποιότητά τους και το χρόνο που αυτά σερβίρονται. Το room service κατά παράδοση μπορεί να προσφέρει à la carte εδέσματα, ποτά και πρωινό. Σήμερα όμως στις κάρτες παραγγελιών room service μπορεί να συναντήσει κανείς επίσης καταλόγους προϊόντων από επώνυμες επιχειρήσεις πίτσας όπως η Pizza Hut και κάρτες εστιατορίων εθνικής κουζίνας όπως γιαπωνέζικη, πολυνησιακή κλπ.. Τα προϊόντα αυτά μπορεί να παρασκευάζονται εντός του ξενοδοχείου ή να εισάγονται από εκτός του ξενοδοχείου συνεργαζόμενες επιχειρήσεις. 
Το  room service επιλέγεται από πελάτες που είτε θέλουν να αποφύγουν την κοινωνικότητα μίας επίσκεψης στην τραπεζαρία ή στο bar, είτε προτιμούν την κατανάλωση ποτών ή φαγητών μόνοι, είτε επιθυμούν κάποια προϊόντα του F&amp;B όταν τα τμήματα εκμετάλλευσης είναι κλειστά .
Το room service συχνά καλύπτει τις ανάγκες ενός ελαφρού γεύματος. Για το λόγο αυτό ο κατάλογος πρέπει να περιέχει και ελαφρά εδέσματα όπως ψητά κρέατα, Δανέζικο σάντουιτς, κλπ. Μπορούν όμως να προστεθούν εδέσματα ή ποτά που ενδιαφέρουν συγκεκριμένες πελατειακές ομάδες, ώστε να αυξηθεί η αξία του ξενοδοχειακού προϊόντος προς τους πελάτες αυτούς. Για παράδειγμα στην περίπτωση που το ξενοδοχείο προσπαθεί να κερδίσει το ενδιαφέρον πελατών από την Ιαπωνία, μπορεί να προσθέσει στους καταλόγους room service μία κάρτα Ιαπωνικής κουζίνας.
Ορισμένα κεντρικά ξενοδοχεία πόλης επεκτείνουν τις δραστηριότητες του room service σε διανομές εκτός του ξενοδοχείου. Έτσι όταν κάποια επιχείρηση παραγγείλει στο χώρο της προϊόντα room service, κάποιος υπάλληλος του ξενοδοχείου τα παραδίδει εκεί.
Το room service αποτελεί μία επιχειρηματική δραστηριότητα εντός (κατά κύριο λόγο) του ξενοδοχείου και έτσι πρέπει να αντιμετωπίζεται. Κατά συνέπεια η επιχείρηση οφείλει να εντοπίζει τις ανάγκες της πελατείας που μπορεί να καλύψει η υπηρεσία room service και να ακολουθεί ρεαλιστική πολιτική τιμολόγησης, ώστε να μεγιστοποιούνται οι πωλήσεις του τμήματος αυτού. Ταυτόχρονα πρέπει να λαμβάνεται μέριμνα για την ελαχιστοποίηση του κόστους λειτουργίας της υπηρεσίας και κύρια του κόστους εργασίας.
Το εργατικό κόστος της υπηρεσίας του room service συχνά είναι ιδιαίτερα υψηλό, διότι όταν δεν γίνονται παραγγελίες οι τραπεζοκόμοι κάθονται άπρακτοι. Το ξενοδοχείο τότε μπορεί να αντιδράσει με πέντε τρόπους:
1.	Να καταργήσει την υπηρεσία room service
2.	Να μην απασχολεί ειδικούς σερβιτόρους για το room service, αλλά όταν γίνεται παραγγελία να ανατίθεται σε τραπεζοκόμο που εκείνη τη στιγμή απασχολείται σε ένα τμήμα εκμετάλλευσης
3.	Να οργανώσει τη διαδικασία λήψης παραγγελιών με τέτοιο τρόπο, ώστε να μειωθεί το κόστος παραγωγής (σερβιρίσματος)
4.	Να οργανώσει την παραγωγή της υπηρεσίας με τέτοιο, τρόπο ώστε να μειωθεί το κόστος εργασίας
5.	Να προωθήσει τις πωλήσεις της υπηρεσίας room service με τεχνικές του marketing
Η δεύτερη λύση, συνήθως δημιουργεί προβλήματα στο τμήμα από το οποίο αποσπάται κατά περίπτωση ο τραπεζοκόμος για να καλύψει το room service. Η υπηρεσία room service σε αυτή την περίπτωση παίρνει τη μορφή της αγγαρείας, η παραγγελία παραδίδεται συνήθως καθυστερημένα και τα προϊόντα της υπηρεσίας υποβαθμίζονται με αποτέλεσμα τη μείωση της ζήτησης. Η τακτική αυτή επίσης περιορίζει το χρόνο λειτουργίας του room service στο χρόνο λειτουργίας των τμημάτων εκμετάλλευσης. Η λύση αυτή συνήθως οδηγεί στην πρώτη, δηλαδή στην κατάργηση – τελικά – της υπηρεσίας.
Η τρίτη λύση αναφέρεται στην περίπτωση που οι παραγγελίες λαμβάνονται μεγάλο χρονικό διάστημα πριν την εκτέλεσή τους, οπότε η εργασία μπορεί να οργανωθεί με τέτοιο τρόπο ώστε να απασχοληθούν τα ελάχιστα άτομα. Το room service στην περίπτωση αυτή μπορεί να καλύψει κενά του ξενοδοχειακού προϊόντος και να προσφέρει λύσεις σε προβλήματα παραγωγής.
Για παράδειγμα, ο διευθυντής του ξενοδοχείου Kalamos Beach  το 1981, χρησιμοποιούσε το room service για επέκταση του ωραρίου λήψης πρωινών. Έτσι ενώ η αίθουσα πρωινών λειτουργούσε μέχρι τις 10,30΄, οι πελάτες που ξυπνούσαν αργά μπορούσαν να πάρουν το πρωινό τους μέχρι τις 13,00΄ στο δωμάτιό τους, με την προϋπόθεση να κάνουν την παραγγελία την προηγούμενη ημέρα. Η παραγγελία αυτή έμπαινε σε μία ειδική θήκη έξω από την πόρτα του δωματίου και εκτός από τα είδη πρωινού που επιθυμούσε ο πελάτης, ανέφερε και το χρόνο που ήθελε να σερβιριστεί το πρωινό του την επόμενη ημέρα. Με βάση τις κάρτες παραγγελιών γινόταν ένα πρόγραμμα που το κάλυπταν δύο σερβιτόροι, οι οποίοι παρέδιδαν τα πρωινά με απόκλιση 7 λεπτών από χρόνο παραγγελίας, κάτι που δεν ενόχλησε κανένα πελάτη. Οι μισοί περίπου πελάτες προτιμούσαν να παίρνουν το πρωινό τους στο δωμάτιο και ο αριθμός των απασχολούμενων  τραπεζοκόμων στη σάλα μειώθηκε από εννέα στους τέ</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1B9CBF51-810D-4CFC-826F-F2D01A8B9257}" type="datetimeFigureOut">
              <a:rPr lang="el-GR" smtClean="0"/>
              <a:t>6/5/2018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3020200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B9CBF51-810D-4CFC-826F-F2D01A8B9257}" type="datetimeFigureOut">
              <a:rPr lang="el-GR" smtClean="0"/>
              <a:t>6/5/2018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3729438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B9CBF51-810D-4CFC-826F-F2D01A8B9257}" type="datetimeFigureOut">
              <a:rPr lang="el-GR" smtClean="0"/>
              <a:t>6/5/2018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85912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B9CBF51-810D-4CFC-826F-F2D01A8B9257}" type="datetimeFigureOut">
              <a:rPr lang="el-GR" smtClean="0"/>
              <a:t>6/5/2018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355495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9CBF51-810D-4CFC-826F-F2D01A8B9257}" type="datetimeFigureOut">
              <a:rPr lang="el-GR" smtClean="0"/>
              <a:t>6/5/2018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244817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B9CBF51-810D-4CFC-826F-F2D01A8B9257}" type="datetimeFigureOut">
              <a:rPr lang="el-GR" smtClean="0"/>
              <a:t>6/5/2018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255198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1B9CBF51-810D-4CFC-826F-F2D01A8B9257}" type="datetimeFigureOut">
              <a:rPr lang="el-GR" smtClean="0"/>
              <a:t>6/5/2018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4250746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1B9CBF51-810D-4CFC-826F-F2D01A8B9257}" type="datetimeFigureOut">
              <a:rPr lang="el-GR" smtClean="0"/>
              <a:t>6/5/2018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108695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CBF51-810D-4CFC-826F-F2D01A8B9257}" type="datetimeFigureOut">
              <a:rPr lang="el-GR" smtClean="0"/>
              <a:t>6/5/2018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3303568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CBF51-810D-4CFC-826F-F2D01A8B9257}" type="datetimeFigureOut">
              <a:rPr lang="el-GR" smtClean="0"/>
              <a:t>6/5/2018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231663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CBF51-810D-4CFC-826F-F2D01A8B9257}" type="datetimeFigureOut">
              <a:rPr lang="el-GR" smtClean="0"/>
              <a:t>6/5/2018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FE476B-3018-4926-B2E2-AFE6B77C243F}" type="slidenum">
              <a:rPr lang="el-GR" smtClean="0"/>
              <a:t>‹#›</a:t>
            </a:fld>
            <a:endParaRPr lang="el-GR"/>
          </a:p>
        </p:txBody>
      </p:sp>
    </p:spTree>
    <p:extLst>
      <p:ext uri="{BB962C8B-B14F-4D97-AF65-F5344CB8AC3E}">
        <p14:creationId xmlns:p14="http://schemas.microsoft.com/office/powerpoint/2010/main" val="274159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CBF51-810D-4CFC-826F-F2D01A8B9257}" type="datetimeFigureOut">
              <a:rPr lang="el-GR" smtClean="0"/>
              <a:t>6/5/2018</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E476B-3018-4926-B2E2-AFE6B77C243F}" type="slidenum">
              <a:rPr lang="el-GR" smtClean="0"/>
              <a:t>‹#›</a:t>
            </a:fld>
            <a:endParaRPr lang="el-GR"/>
          </a:p>
        </p:txBody>
      </p:sp>
    </p:spTree>
    <p:extLst>
      <p:ext uri="{BB962C8B-B14F-4D97-AF65-F5344CB8AC3E}">
        <p14:creationId xmlns:p14="http://schemas.microsoft.com/office/powerpoint/2010/main" val="3420350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comments" Target="../comments/comment1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omments" Target="../comments/comment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comments" Target="../comments/comment2.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comments" Target="../comments/comment26.xml"/><Relationship Id="rId5" Type="http://schemas.openxmlformats.org/officeDocument/2006/relationships/image" Target="../media/image44.png"/><Relationship Id="rId4" Type="http://schemas.openxmlformats.org/officeDocument/2006/relationships/image" Target="../media/image43.gif"/></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27.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28.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comments" Target="../comments/comment29.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http://www.thewatersoshkosh.com/images/venue/floor_plans_1st_lg.gif" TargetMode="External"/><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comments" Target="../comments/comment30.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comments" Target="../comments/comment3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32.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comments" Target="../comments/comment33.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34.xm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35.xm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36.xm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37.xm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comments" Target="../comments/comment38.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comments" Target="../comments/comment39.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41.xm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42.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43.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omments" Target="../comments/comment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omments" Target="../comments/comment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46.xm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47.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48.xm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49.xm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comments" Target="../comments/comment8.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Τα βασικά στοιχεία του τουρισμού</a:t>
            </a:r>
            <a:endParaRPr lang="el-GR" dirty="0"/>
          </a:p>
        </p:txBody>
      </p:sp>
      <p:sp>
        <p:nvSpPr>
          <p:cNvPr id="3" name="Content Placeholder 2"/>
          <p:cNvSpPr>
            <a:spLocks noGrp="1"/>
          </p:cNvSpPr>
          <p:nvPr>
            <p:ph idx="1"/>
          </p:nvPr>
        </p:nvSpPr>
        <p:spPr/>
        <p:txBody>
          <a:bodyPr/>
          <a:lstStyle/>
          <a:p>
            <a:pPr lvl="8"/>
            <a:r>
              <a:rPr lang="el-GR" sz="2800" dirty="0" smtClean="0"/>
              <a:t>Ταξίδι</a:t>
            </a:r>
          </a:p>
          <a:p>
            <a:pPr marL="0" indent="0">
              <a:buNone/>
            </a:pPr>
            <a:endParaRPr lang="el-GR" dirty="0" smtClean="0"/>
          </a:p>
          <a:p>
            <a:pPr marL="0" indent="0">
              <a:buNone/>
            </a:pPr>
            <a:endParaRPr lang="el-GR" dirty="0" smtClean="0"/>
          </a:p>
          <a:p>
            <a:pPr lvl="5"/>
            <a:r>
              <a:rPr lang="el-GR" sz="2800" dirty="0" smtClean="0"/>
              <a:t>Διαμονή</a:t>
            </a:r>
          </a:p>
          <a:p>
            <a:pPr marL="0" indent="0">
              <a:buNone/>
            </a:pPr>
            <a:r>
              <a:rPr lang="el-GR" dirty="0" smtClean="0"/>
              <a:t>     </a:t>
            </a:r>
          </a:p>
          <a:p>
            <a:r>
              <a:rPr lang="el-GR" dirty="0" smtClean="0"/>
              <a:t>Διατροφή</a:t>
            </a:r>
            <a:endParaRPr lang="el-GR" dirty="0"/>
          </a:p>
          <a:p>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282" y="1248941"/>
            <a:ext cx="2752725" cy="24193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057" y="2798551"/>
            <a:ext cx="3457575" cy="212407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998" y="4096138"/>
            <a:ext cx="2620977" cy="2620977"/>
          </a:xfrm>
          <a:prstGeom prst="rect">
            <a:avLst/>
          </a:prstGeom>
        </p:spPr>
      </p:pic>
    </p:spTree>
    <p:extLst>
      <p:ext uri="{BB962C8B-B14F-4D97-AF65-F5344CB8AC3E}">
        <p14:creationId xmlns:p14="http://schemas.microsoft.com/office/powerpoint/2010/main" val="1243864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Χώρο</a:t>
            </a:r>
            <a:r>
              <a:rPr lang="el-GR" dirty="0"/>
              <a:t>ι</a:t>
            </a:r>
            <a:r>
              <a:rPr lang="el-GR" dirty="0" smtClean="0"/>
              <a:t> των </a:t>
            </a:r>
            <a:r>
              <a:rPr lang="el-GR" dirty="0"/>
              <a:t>εστιατορίων</a:t>
            </a:r>
          </a:p>
        </p:txBody>
      </p:sp>
      <p:sp>
        <p:nvSpPr>
          <p:cNvPr id="3" name="Content Placeholder 2"/>
          <p:cNvSpPr>
            <a:spLocks noGrp="1"/>
          </p:cNvSpPr>
          <p:nvPr>
            <p:ph idx="1"/>
          </p:nvPr>
        </p:nvSpPr>
        <p:spPr/>
        <p:txBody>
          <a:bodyPr/>
          <a:lstStyle/>
          <a:p>
            <a:r>
              <a:rPr lang="el-GR" dirty="0"/>
              <a:t>Σ</a:t>
            </a:r>
            <a:r>
              <a:rPr lang="el-GR" dirty="0" smtClean="0"/>
              <a:t>άλα (εσωτερικός ή εξωτερικός χώρος)</a:t>
            </a:r>
          </a:p>
          <a:p>
            <a:r>
              <a:rPr lang="el-GR" dirty="0" smtClean="0"/>
              <a:t>Βεστιάριο</a:t>
            </a:r>
          </a:p>
          <a:p>
            <a:r>
              <a:rPr lang="el-GR" dirty="0" smtClean="0"/>
              <a:t>Τουαλέτες</a:t>
            </a:r>
          </a:p>
          <a:p>
            <a:r>
              <a:rPr lang="en-US" dirty="0"/>
              <a:t>O</a:t>
            </a:r>
            <a:r>
              <a:rPr lang="en-US" dirty="0" smtClean="0"/>
              <a:t>ffice</a:t>
            </a:r>
            <a:endParaRPr lang="el-G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0916" y="1105596"/>
            <a:ext cx="4778334" cy="3184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100" y="3045674"/>
            <a:ext cx="4208884" cy="2488680"/>
          </a:xfrm>
          <a:prstGeom prst="rect">
            <a:avLst/>
          </a:prstGeom>
        </p:spPr>
      </p:pic>
      <p:pic>
        <p:nvPicPr>
          <p:cNvPr id="2050" name="Picture 2" descr="DSC001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6902" y="4046128"/>
            <a:ext cx="20193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783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160"/>
            <a:ext cx="10515600" cy="1325563"/>
          </a:xfrm>
        </p:spPr>
        <p:txBody>
          <a:bodyPr/>
          <a:lstStyle/>
          <a:p>
            <a:r>
              <a:rPr lang="el-GR" dirty="0" smtClean="0"/>
              <a:t>Έπιπλα των </a:t>
            </a:r>
            <a:r>
              <a:rPr lang="el-GR" dirty="0"/>
              <a:t>εστιατορίων</a:t>
            </a:r>
          </a:p>
        </p:txBody>
      </p:sp>
      <p:sp>
        <p:nvSpPr>
          <p:cNvPr id="3" name="Content Placeholder 2"/>
          <p:cNvSpPr>
            <a:spLocks noGrp="1"/>
          </p:cNvSpPr>
          <p:nvPr>
            <p:ph idx="1"/>
          </p:nvPr>
        </p:nvSpPr>
        <p:spPr>
          <a:xfrm>
            <a:off x="838200" y="1319926"/>
            <a:ext cx="10246567" cy="1561387"/>
          </a:xfrm>
        </p:spPr>
        <p:txBody>
          <a:bodyPr/>
          <a:lstStyle/>
          <a:p>
            <a:r>
              <a:rPr lang="el-GR" dirty="0" smtClean="0"/>
              <a:t>Τραπέζια</a:t>
            </a:r>
            <a:endParaRPr lang="el-GR" dirty="0"/>
          </a:p>
          <a:p>
            <a:r>
              <a:rPr lang="el-GR" dirty="0" smtClean="0"/>
              <a:t>Καρέκλες </a:t>
            </a:r>
          </a:p>
          <a:p>
            <a:r>
              <a:rPr lang="el-GR" dirty="0" smtClean="0"/>
              <a:t>Τραπέζια </a:t>
            </a:r>
            <a:r>
              <a:rPr lang="el-GR" dirty="0"/>
              <a:t>εξυπηρέτησης των τραπεζοκόμων (</a:t>
            </a:r>
            <a:r>
              <a:rPr lang="en-US" dirty="0"/>
              <a:t>table de </a:t>
            </a:r>
            <a:r>
              <a:rPr lang="en-US" dirty="0" smtClean="0"/>
              <a:t>service</a:t>
            </a:r>
            <a:r>
              <a:rPr lang="el-GR" dirty="0" smtClean="0"/>
              <a:t>)</a:t>
            </a:r>
            <a:endParaRPr lang="el-GR" dirty="0"/>
          </a:p>
        </p:txBody>
      </p:sp>
      <p:pic>
        <p:nvPicPr>
          <p:cNvPr id="5" name="Picture 4"/>
          <p:cNvPicPr>
            <a:picLocks noChangeAspect="1"/>
          </p:cNvPicPr>
          <p:nvPr/>
        </p:nvPicPr>
        <p:blipFill>
          <a:blip r:embed="rId2"/>
          <a:stretch>
            <a:fillRect/>
          </a:stretch>
        </p:blipFill>
        <p:spPr>
          <a:xfrm>
            <a:off x="1453436" y="2711515"/>
            <a:ext cx="5619750" cy="3562350"/>
          </a:xfrm>
          <a:prstGeom prst="rect">
            <a:avLst/>
          </a:prstGeom>
        </p:spPr>
      </p:pic>
      <p:sp>
        <p:nvSpPr>
          <p:cNvPr id="6" name="TextBox 5"/>
          <p:cNvSpPr txBox="1"/>
          <p:nvPr/>
        </p:nvSpPr>
        <p:spPr>
          <a:xfrm>
            <a:off x="7772690" y="4952303"/>
            <a:ext cx="3172408" cy="1200329"/>
          </a:xfrm>
          <a:prstGeom prst="rect">
            <a:avLst/>
          </a:prstGeom>
          <a:noFill/>
        </p:spPr>
        <p:txBody>
          <a:bodyPr wrap="square" rtlCol="0">
            <a:spAutoFit/>
          </a:bodyPr>
          <a:lstStyle/>
          <a:p>
            <a:r>
              <a:rPr lang="el-GR" i="1" dirty="0" err="1"/>
              <a:t>Χωροθέτηση</a:t>
            </a:r>
            <a:r>
              <a:rPr lang="el-GR" i="1" dirty="0"/>
              <a:t> των </a:t>
            </a:r>
            <a:r>
              <a:rPr lang="fr-FR" i="1" dirty="0"/>
              <a:t>tables de services</a:t>
            </a:r>
            <a:r>
              <a:rPr lang="el-GR" i="1" dirty="0"/>
              <a:t> σε εστιατόριο τεσσάρων πόστων (</a:t>
            </a:r>
            <a:r>
              <a:rPr lang="en-US" i="1" dirty="0" err="1"/>
              <a:t>rangs</a:t>
            </a:r>
            <a:r>
              <a:rPr lang="el-GR" i="1" dirty="0"/>
              <a:t>)</a:t>
            </a:r>
          </a:p>
          <a:p>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2358" y="2711515"/>
            <a:ext cx="2066925" cy="22193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9122" y="109909"/>
            <a:ext cx="4132878" cy="2287979"/>
          </a:xfrm>
          <a:prstGeom prst="rect">
            <a:avLst/>
          </a:prstGeom>
        </p:spPr>
      </p:pic>
    </p:spTree>
    <p:extLst>
      <p:ext uri="{BB962C8B-B14F-4D97-AF65-F5344CB8AC3E}">
        <p14:creationId xmlns:p14="http://schemas.microsoft.com/office/powerpoint/2010/main" val="3703225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5219" y="0"/>
            <a:ext cx="6831563" cy="1325563"/>
          </a:xfrm>
        </p:spPr>
        <p:txBody>
          <a:bodyPr/>
          <a:lstStyle/>
          <a:p>
            <a:r>
              <a:rPr lang="el-GR" dirty="0" smtClean="0"/>
              <a:t>Προσωπικό </a:t>
            </a:r>
            <a:r>
              <a:rPr lang="el-GR" dirty="0"/>
              <a:t>των εστιατορίων</a:t>
            </a:r>
          </a:p>
        </p:txBody>
      </p:sp>
      <p:pic>
        <p:nvPicPr>
          <p:cNvPr id="7" name="Picture 6"/>
          <p:cNvPicPr>
            <a:picLocks noChangeAspect="1"/>
          </p:cNvPicPr>
          <p:nvPr/>
        </p:nvPicPr>
        <p:blipFill>
          <a:blip r:embed="rId2"/>
          <a:stretch>
            <a:fillRect/>
          </a:stretch>
        </p:blipFill>
        <p:spPr>
          <a:xfrm>
            <a:off x="6529776" y="4147051"/>
            <a:ext cx="5048250" cy="2200275"/>
          </a:xfrm>
          <a:prstGeom prst="rect">
            <a:avLst/>
          </a:prstGeom>
        </p:spPr>
      </p:pic>
      <p:pic>
        <p:nvPicPr>
          <p:cNvPr id="8" name="Picture 7"/>
          <p:cNvPicPr>
            <a:picLocks noChangeAspect="1"/>
          </p:cNvPicPr>
          <p:nvPr/>
        </p:nvPicPr>
        <p:blipFill>
          <a:blip r:embed="rId3"/>
          <a:stretch>
            <a:fillRect/>
          </a:stretch>
        </p:blipFill>
        <p:spPr>
          <a:xfrm>
            <a:off x="604644" y="432805"/>
            <a:ext cx="4600575" cy="5495925"/>
          </a:xfrm>
          <a:prstGeom prst="rect">
            <a:avLst/>
          </a:prstGeom>
        </p:spPr>
      </p:pic>
      <p:sp>
        <p:nvSpPr>
          <p:cNvPr id="9" name="TextBox 8"/>
          <p:cNvSpPr txBox="1"/>
          <p:nvPr/>
        </p:nvSpPr>
        <p:spPr>
          <a:xfrm>
            <a:off x="768221" y="6061304"/>
            <a:ext cx="4814596" cy="369332"/>
          </a:xfrm>
          <a:prstGeom prst="rect">
            <a:avLst/>
          </a:prstGeom>
          <a:noFill/>
        </p:spPr>
        <p:txBody>
          <a:bodyPr wrap="square" rtlCol="0">
            <a:spAutoFit/>
          </a:bodyPr>
          <a:lstStyle/>
          <a:p>
            <a:r>
              <a:rPr lang="el-GR" i="1" dirty="0"/>
              <a:t>Ενδεικτικό οργανόγραμμα μεγάλου εστιατορίου</a:t>
            </a:r>
            <a:endParaRPr lang="el-GR" dirty="0"/>
          </a:p>
        </p:txBody>
      </p:sp>
      <p:sp>
        <p:nvSpPr>
          <p:cNvPr id="10" name="TextBox 9"/>
          <p:cNvSpPr txBox="1"/>
          <p:nvPr/>
        </p:nvSpPr>
        <p:spPr>
          <a:xfrm>
            <a:off x="6632413" y="3633601"/>
            <a:ext cx="5047861" cy="369332"/>
          </a:xfrm>
          <a:prstGeom prst="rect">
            <a:avLst/>
          </a:prstGeom>
          <a:noFill/>
        </p:spPr>
        <p:txBody>
          <a:bodyPr wrap="square" rtlCol="0">
            <a:spAutoFit/>
          </a:bodyPr>
          <a:lstStyle/>
          <a:p>
            <a:r>
              <a:rPr lang="el-GR" i="1" dirty="0"/>
              <a:t>Π</a:t>
            </a:r>
            <a:r>
              <a:rPr lang="el-GR" i="1" dirty="0" smtClean="0"/>
              <a:t>αραδοσιακή </a:t>
            </a:r>
            <a:r>
              <a:rPr lang="el-GR" i="1" dirty="0"/>
              <a:t>ενδυμασία προσωπικού εστιατορίου</a:t>
            </a:r>
            <a:endParaRPr lang="el-GR" dirty="0"/>
          </a:p>
        </p:txBody>
      </p:sp>
      <p:pic>
        <p:nvPicPr>
          <p:cNvPr id="1027" name="Picture 3" desc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993" y="1161562"/>
            <a:ext cx="3911179" cy="232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34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Τυπολογία τεχνικής σερβιρίσματος</a:t>
            </a:r>
          </a:p>
        </p:txBody>
      </p:sp>
      <p:sp>
        <p:nvSpPr>
          <p:cNvPr id="3" name="Content Placeholder 2"/>
          <p:cNvSpPr>
            <a:spLocks noGrp="1"/>
          </p:cNvSpPr>
          <p:nvPr>
            <p:ph idx="1"/>
          </p:nvPr>
        </p:nvSpPr>
        <p:spPr/>
        <p:txBody>
          <a:bodyPr/>
          <a:lstStyle/>
          <a:p>
            <a:r>
              <a:rPr lang="el-GR" b="1" dirty="0"/>
              <a:t>Αγγλικό </a:t>
            </a:r>
            <a:r>
              <a:rPr lang="el-GR" b="1" dirty="0" smtClean="0"/>
              <a:t>σερβίρισμα</a:t>
            </a:r>
          </a:p>
          <a:p>
            <a:r>
              <a:rPr lang="el-GR" b="1" dirty="0"/>
              <a:t>Γαλλικό σερβίρισμα</a:t>
            </a:r>
            <a:r>
              <a:rPr lang="el-GR" dirty="0"/>
              <a:t> </a:t>
            </a:r>
            <a:endParaRPr lang="el-GR" dirty="0" smtClean="0"/>
          </a:p>
          <a:p>
            <a:r>
              <a:rPr lang="el-GR" b="1" dirty="0"/>
              <a:t>Αυστριακό σερβίρισμα</a:t>
            </a:r>
            <a:r>
              <a:rPr lang="el-GR" dirty="0"/>
              <a:t> </a:t>
            </a:r>
            <a:endParaRPr lang="el-GR" dirty="0" smtClean="0"/>
          </a:p>
          <a:p>
            <a:r>
              <a:rPr lang="el-GR" b="1" dirty="0"/>
              <a:t>Ρωσικό σερβίρισμα</a:t>
            </a:r>
            <a:r>
              <a:rPr lang="el-GR" dirty="0"/>
              <a:t> </a:t>
            </a:r>
            <a:endParaRPr lang="el-GR" dirty="0" smtClean="0"/>
          </a:p>
          <a:p>
            <a:r>
              <a:rPr lang="el-GR" b="1" dirty="0" smtClean="0"/>
              <a:t>Μπουφές</a:t>
            </a:r>
            <a:endParaRPr lang="el-GR" dirty="0" smtClean="0"/>
          </a:p>
          <a:p>
            <a:r>
              <a:rPr lang="en-US" b="1" dirty="0"/>
              <a:t>S</a:t>
            </a:r>
            <a:r>
              <a:rPr lang="en-US" b="1" dirty="0" smtClean="0"/>
              <a:t>elf service</a:t>
            </a:r>
            <a:endParaRPr lang="el-GR" b="1" dirty="0" smtClean="0"/>
          </a:p>
          <a:p>
            <a:r>
              <a:rPr lang="el-GR" b="1" dirty="0"/>
              <a:t>Ε</a:t>
            </a:r>
            <a:r>
              <a:rPr lang="el-GR" b="1" dirty="0" smtClean="0"/>
              <a:t>λληνικό </a:t>
            </a:r>
            <a:r>
              <a:rPr lang="el-GR" b="1" dirty="0"/>
              <a:t>σερβίρισμα </a:t>
            </a:r>
            <a:endParaRPr lang="el-GR" dirty="0"/>
          </a:p>
        </p:txBody>
      </p:sp>
    </p:spTree>
    <p:extLst>
      <p:ext uri="{BB962C8B-B14F-4D97-AF65-F5344CB8AC3E}">
        <p14:creationId xmlns:p14="http://schemas.microsoft.com/office/powerpoint/2010/main" val="572326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Σερβίρισμα των κρασιών</a:t>
            </a:r>
            <a:br>
              <a:rPr lang="el-GR" b="1" dirty="0"/>
            </a:br>
            <a:endParaRPr lang="el-GR" dirty="0"/>
          </a:p>
        </p:txBody>
      </p:sp>
      <p:pic>
        <p:nvPicPr>
          <p:cNvPr id="5" name="Content Placeholder 4"/>
          <p:cNvPicPr>
            <a:picLocks noGrp="1" noChangeAspect="1"/>
          </p:cNvPicPr>
          <p:nvPr>
            <p:ph idx="1"/>
          </p:nvPr>
        </p:nvPicPr>
        <p:blipFill>
          <a:blip r:embed="rId2"/>
          <a:stretch>
            <a:fillRect/>
          </a:stretch>
        </p:blipFill>
        <p:spPr>
          <a:xfrm>
            <a:off x="1207939" y="1690688"/>
            <a:ext cx="3804532" cy="4351338"/>
          </a:xfrm>
          <a:prstGeom prst="rect">
            <a:avLst/>
          </a:prstGeom>
        </p:spPr>
      </p:pic>
      <p:pic>
        <p:nvPicPr>
          <p:cNvPr id="4" name="Picture 3"/>
          <p:cNvPicPr>
            <a:picLocks noChangeAspect="1"/>
          </p:cNvPicPr>
          <p:nvPr/>
        </p:nvPicPr>
        <p:blipFill>
          <a:blip r:embed="rId3"/>
          <a:stretch>
            <a:fillRect/>
          </a:stretch>
        </p:blipFill>
        <p:spPr>
          <a:xfrm>
            <a:off x="6917275" y="365125"/>
            <a:ext cx="4916239" cy="33158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754" y="3362325"/>
            <a:ext cx="6934200" cy="2876550"/>
          </a:xfrm>
          <a:prstGeom prst="rect">
            <a:avLst/>
          </a:prstGeom>
        </p:spPr>
      </p:pic>
    </p:spTree>
    <p:extLst>
      <p:ext uri="{BB962C8B-B14F-4D97-AF65-F5344CB8AC3E}">
        <p14:creationId xmlns:p14="http://schemas.microsoft.com/office/powerpoint/2010/main" val="686794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Εκμετάλλευση ξενοδοχειακών εστιατορίων</a:t>
            </a:r>
            <a:endParaRPr lang="el-GR" dirty="0"/>
          </a:p>
        </p:txBody>
      </p:sp>
      <p:sp>
        <p:nvSpPr>
          <p:cNvPr id="3" name="Content Placeholder 2"/>
          <p:cNvSpPr>
            <a:spLocks noGrp="1"/>
          </p:cNvSpPr>
          <p:nvPr>
            <p:ph idx="1"/>
          </p:nvPr>
        </p:nvSpPr>
        <p:spPr/>
        <p:txBody>
          <a:bodyPr/>
          <a:lstStyle/>
          <a:p>
            <a:r>
              <a:rPr lang="el-GR" dirty="0" smtClean="0"/>
              <a:t>Υψηλό κόστος προσωπικού</a:t>
            </a:r>
          </a:p>
          <a:p>
            <a:r>
              <a:rPr lang="el-GR" dirty="0" smtClean="0"/>
              <a:t>Υψηλό κόστος Α΄ υλών</a:t>
            </a:r>
          </a:p>
          <a:p>
            <a:r>
              <a:rPr lang="el-GR" dirty="0" smtClean="0"/>
              <a:t>Εξάρτηση της ζήτησης από την πληρότητα</a:t>
            </a:r>
          </a:p>
          <a:p>
            <a:r>
              <a:rPr lang="el-GR" dirty="0" smtClean="0"/>
              <a:t>Ανταγωνισμός από τα ανεξάρτητα εστιατόρια</a:t>
            </a:r>
            <a:endParaRPr lang="el-GR" dirty="0"/>
          </a:p>
        </p:txBody>
      </p:sp>
    </p:spTree>
    <p:extLst>
      <p:ext uri="{BB962C8B-B14F-4D97-AF65-F5344CB8AC3E}">
        <p14:creationId xmlns:p14="http://schemas.microsoft.com/office/powerpoint/2010/main" val="70902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Βιολογική ή ψυχολογική ένταση του προϊόντος</a:t>
            </a:r>
            <a:endParaRPr lang="el-GR" dirty="0"/>
          </a:p>
        </p:txBody>
      </p:sp>
      <p:pic>
        <p:nvPicPr>
          <p:cNvPr id="4" name="Content Placeholder 3"/>
          <p:cNvPicPr>
            <a:picLocks noGrp="1" noChangeAspect="1"/>
          </p:cNvPicPr>
          <p:nvPr>
            <p:ph idx="1"/>
          </p:nvPr>
        </p:nvPicPr>
        <p:blipFill>
          <a:blip r:embed="rId2"/>
          <a:stretch>
            <a:fillRect/>
          </a:stretch>
        </p:blipFill>
        <p:spPr>
          <a:xfrm>
            <a:off x="1819080" y="1893255"/>
            <a:ext cx="6743700" cy="4048125"/>
          </a:xfrm>
          <a:prstGeom prst="rect">
            <a:avLst/>
          </a:prstGeom>
        </p:spPr>
      </p:pic>
    </p:spTree>
    <p:extLst>
      <p:ext uri="{BB962C8B-B14F-4D97-AF65-F5344CB8AC3E}">
        <p14:creationId xmlns:p14="http://schemas.microsoft.com/office/powerpoint/2010/main" val="408167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Θέματα </a:t>
            </a:r>
            <a:r>
              <a:rPr lang="en-US" dirty="0" smtClean="0"/>
              <a:t>marketing </a:t>
            </a:r>
            <a:r>
              <a:rPr lang="el-GR" dirty="0" smtClean="0"/>
              <a:t>των ξενοδοχειακών εστιατορίων </a:t>
            </a:r>
            <a:endParaRPr lang="el-GR" dirty="0"/>
          </a:p>
        </p:txBody>
      </p:sp>
      <p:sp>
        <p:nvSpPr>
          <p:cNvPr id="3" name="Content Placeholder 2"/>
          <p:cNvSpPr>
            <a:spLocks noGrp="1"/>
          </p:cNvSpPr>
          <p:nvPr>
            <p:ph idx="1"/>
          </p:nvPr>
        </p:nvSpPr>
        <p:spPr/>
        <p:txBody>
          <a:bodyPr/>
          <a:lstStyle/>
          <a:p>
            <a:r>
              <a:rPr lang="el-GR" dirty="0" smtClean="0"/>
              <a:t>Έρευνα αγοράς</a:t>
            </a:r>
          </a:p>
          <a:p>
            <a:r>
              <a:rPr lang="el-GR" dirty="0" smtClean="0"/>
              <a:t>Ανάλυση ανταγωνισμού</a:t>
            </a:r>
          </a:p>
          <a:p>
            <a:r>
              <a:rPr lang="el-GR" dirty="0" smtClean="0"/>
              <a:t>Στυλ και προσωπικότητα τμημάτων εκμετάλλευσης</a:t>
            </a:r>
          </a:p>
          <a:p>
            <a:r>
              <a:rPr lang="el-GR" dirty="0" smtClean="0"/>
              <a:t>Σχεδιασμός προϊόντων</a:t>
            </a:r>
          </a:p>
          <a:p>
            <a:r>
              <a:rPr lang="el-GR" dirty="0" smtClean="0"/>
              <a:t>Προώθηση πωλήσεων</a:t>
            </a:r>
          </a:p>
          <a:p>
            <a:pPr lvl="1"/>
            <a:r>
              <a:rPr lang="el-GR" dirty="0"/>
              <a:t>Το τρυκ </a:t>
            </a:r>
            <a:r>
              <a:rPr lang="el-GR" dirty="0" smtClean="0"/>
              <a:t>του καλωσορίσματος</a:t>
            </a:r>
          </a:p>
          <a:p>
            <a:pPr lvl="1"/>
            <a:r>
              <a:rPr lang="en-US" dirty="0" smtClean="0"/>
              <a:t>Upselling &amp; </a:t>
            </a:r>
            <a:r>
              <a:rPr lang="en-US" dirty="0" err="1" smtClean="0"/>
              <a:t>crosseling</a:t>
            </a:r>
            <a:endParaRPr lang="en-US" dirty="0" smtClean="0"/>
          </a:p>
          <a:p>
            <a:pPr lvl="1"/>
            <a:r>
              <a:rPr lang="el-GR" dirty="0" smtClean="0"/>
              <a:t>Προσφορές</a:t>
            </a:r>
          </a:p>
          <a:p>
            <a:pPr lvl="1"/>
            <a:r>
              <a:rPr lang="el-GR" dirty="0" smtClean="0"/>
              <a:t>Καινοτομία</a:t>
            </a:r>
            <a:endParaRPr lang="el-GR" dirty="0"/>
          </a:p>
          <a:p>
            <a:endParaRPr lang="el-GR" dirty="0"/>
          </a:p>
        </p:txBody>
      </p:sp>
    </p:spTree>
    <p:extLst>
      <p:ext uri="{BB962C8B-B14F-4D97-AF65-F5344CB8AC3E}">
        <p14:creationId xmlns:p14="http://schemas.microsoft.com/office/powerpoint/2010/main" val="3207045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Θέματα τιμολόγησης των ξενοδοχειακών εστιατορίων</a:t>
            </a:r>
            <a:endParaRPr lang="el-GR" dirty="0"/>
          </a:p>
        </p:txBody>
      </p:sp>
      <p:sp>
        <p:nvSpPr>
          <p:cNvPr id="3" name="Content Placeholder 2"/>
          <p:cNvSpPr>
            <a:spLocks noGrp="1"/>
          </p:cNvSpPr>
          <p:nvPr>
            <p:ph idx="1"/>
          </p:nvPr>
        </p:nvSpPr>
        <p:spPr/>
        <p:txBody>
          <a:bodyPr/>
          <a:lstStyle/>
          <a:p>
            <a:r>
              <a:rPr lang="el-GR" dirty="0" smtClean="0"/>
              <a:t>Τιμολόγηση βάσει ανταγωνισμού</a:t>
            </a:r>
          </a:p>
          <a:p>
            <a:r>
              <a:rPr lang="el-GR" dirty="0" smtClean="0"/>
              <a:t>Ψυχολογική τιμολόγηση</a:t>
            </a:r>
          </a:p>
          <a:p>
            <a:r>
              <a:rPr lang="el-GR" dirty="0" smtClean="0"/>
              <a:t>Πολιτική χαμηλών τιμών</a:t>
            </a:r>
          </a:p>
          <a:p>
            <a:r>
              <a:rPr lang="el-GR" dirty="0" smtClean="0"/>
              <a:t>Η διασπορά των τιμών</a:t>
            </a:r>
            <a:endParaRPr lang="el-GR" dirty="0"/>
          </a:p>
        </p:txBody>
      </p:sp>
    </p:spTree>
    <p:extLst>
      <p:ext uri="{BB962C8B-B14F-4D97-AF65-F5344CB8AC3E}">
        <p14:creationId xmlns:p14="http://schemas.microsoft.com/office/powerpoint/2010/main" val="2709384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Τμήμα εκδηλώσεων</a:t>
            </a: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3038571" y="2357267"/>
            <a:ext cx="6450661" cy="3288054"/>
          </a:xfrm>
          <a:prstGeom prst="rect">
            <a:avLst/>
          </a:prstGeom>
        </p:spPr>
      </p:pic>
    </p:spTree>
    <p:extLst>
      <p:ext uri="{BB962C8B-B14F-4D97-AF65-F5344CB8AC3E}">
        <p14:creationId xmlns:p14="http://schemas.microsoft.com/office/powerpoint/2010/main" val="4091155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τμήμα F&amp;B στα ξενοδοχεία</a:t>
            </a:r>
            <a:endParaRPr lang="el-GR" dirty="0"/>
          </a:p>
        </p:txBody>
      </p:sp>
      <p:sp>
        <p:nvSpPr>
          <p:cNvPr id="3" name="Content Placeholder 2"/>
          <p:cNvSpPr>
            <a:spLocks noGrp="1"/>
          </p:cNvSpPr>
          <p:nvPr>
            <p:ph idx="1"/>
          </p:nvPr>
        </p:nvSpPr>
        <p:spPr>
          <a:xfrm>
            <a:off x="214603" y="1767055"/>
            <a:ext cx="8612156" cy="2249422"/>
          </a:xfrm>
        </p:spPr>
        <p:txBody>
          <a:bodyPr>
            <a:normAutofit fontScale="25000" lnSpcReduction="20000"/>
          </a:bodyPr>
          <a:lstStyle/>
          <a:p>
            <a:pPr marL="0" indent="0">
              <a:buNone/>
            </a:pPr>
            <a:r>
              <a:rPr lang="el-GR" sz="8000" dirty="0"/>
              <a:t>Food and Beverages, ή F&amp;B είναι το τμήμα που </a:t>
            </a:r>
            <a:r>
              <a:rPr lang="el-GR" sz="8000" dirty="0" smtClean="0"/>
              <a:t>καλύπτει </a:t>
            </a:r>
            <a:r>
              <a:rPr lang="el-GR" sz="8000" dirty="0"/>
              <a:t>τις </a:t>
            </a:r>
            <a:r>
              <a:rPr lang="el-GR" sz="8000" dirty="0" smtClean="0"/>
              <a:t>ανάγκες εστίασης των </a:t>
            </a:r>
            <a:r>
              <a:rPr lang="el-GR" sz="8000" dirty="0"/>
              <a:t>πελατών του </a:t>
            </a:r>
            <a:r>
              <a:rPr lang="el-GR" sz="8000" dirty="0" smtClean="0"/>
              <a:t>ξενοδοχείου και αποτελείται από τα υποτμήματα:</a:t>
            </a:r>
            <a:endParaRPr lang="en-US" sz="8000" dirty="0" smtClean="0"/>
          </a:p>
          <a:p>
            <a:pPr marL="0" indent="0">
              <a:buNone/>
            </a:pPr>
            <a:endParaRPr lang="el-GR" sz="8000" dirty="0"/>
          </a:p>
          <a:p>
            <a:pPr lvl="2"/>
            <a:r>
              <a:rPr lang="el-GR" sz="8000" dirty="0" smtClean="0"/>
              <a:t>Αποθήκη</a:t>
            </a:r>
          </a:p>
          <a:p>
            <a:pPr lvl="2"/>
            <a:r>
              <a:rPr lang="el-GR" sz="8000" dirty="0" smtClean="0"/>
              <a:t>Μαγειρείο</a:t>
            </a:r>
          </a:p>
          <a:p>
            <a:pPr lvl="2"/>
            <a:r>
              <a:rPr lang="el-GR" sz="8000" dirty="0" smtClean="0"/>
              <a:t>Εστιατόρια</a:t>
            </a:r>
          </a:p>
          <a:p>
            <a:pPr lvl="2"/>
            <a:r>
              <a:rPr lang="el-GR" sz="8000" dirty="0" smtClean="0"/>
              <a:t>Τμήμα εκδηλώσεων</a:t>
            </a:r>
          </a:p>
          <a:p>
            <a:pPr lvl="2"/>
            <a:r>
              <a:rPr lang="el-GR" sz="8000" dirty="0" smtClean="0"/>
              <a:t>Room service</a:t>
            </a:r>
          </a:p>
          <a:p>
            <a:pPr lvl="2"/>
            <a:r>
              <a:rPr lang="el-GR" sz="8000" dirty="0" smtClean="0"/>
              <a:t>Bar</a:t>
            </a:r>
          </a:p>
          <a:p>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55" y="4596354"/>
            <a:ext cx="2774013" cy="18724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743" y="152836"/>
            <a:ext cx="3318588" cy="22400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128" y="3804690"/>
            <a:ext cx="3946849" cy="2664123"/>
          </a:xfrm>
          <a:prstGeom prst="rect">
            <a:avLst/>
          </a:prstGeom>
        </p:spPr>
      </p:pic>
      <p:pic>
        <p:nvPicPr>
          <p:cNvPr id="10" name="Picture 2" descr="Αποτέλεσμα εικόνας για F&amp;B big busy restaura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1301" y="2605172"/>
            <a:ext cx="3383472" cy="18115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3437" y="4596354"/>
            <a:ext cx="3283696" cy="1851211"/>
          </a:xfrm>
          <a:prstGeom prst="rect">
            <a:avLst/>
          </a:prstGeom>
        </p:spPr>
      </p:pic>
    </p:spTree>
    <p:extLst>
      <p:ext uri="{BB962C8B-B14F-4D97-AF65-F5344CB8AC3E}">
        <p14:creationId xmlns:p14="http://schemas.microsoft.com/office/powerpoint/2010/main" val="4064356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a:t>
            </a:r>
            <a:r>
              <a:rPr lang="el-GR" dirty="0"/>
              <a:t> του τμήματος εκδηλώσεων</a:t>
            </a:r>
          </a:p>
        </p:txBody>
      </p:sp>
      <p:sp>
        <p:nvSpPr>
          <p:cNvPr id="3" name="Content Placeholder 2"/>
          <p:cNvSpPr>
            <a:spLocks noGrp="1"/>
          </p:cNvSpPr>
          <p:nvPr>
            <p:ph idx="1"/>
          </p:nvPr>
        </p:nvSpPr>
        <p:spPr/>
        <p:txBody>
          <a:bodyPr/>
          <a:lstStyle/>
          <a:p>
            <a:pPr marL="0" indent="0">
              <a:buNone/>
            </a:pPr>
            <a:r>
              <a:rPr lang="el-GR" dirty="0"/>
              <a:t>Η στρατηγική ανταγωνισμού του τμήματος εκδηλώσεων μπορεί να εστιάζει</a:t>
            </a:r>
            <a:r>
              <a:rPr lang="el-GR" dirty="0" smtClean="0"/>
              <a:t>:</a:t>
            </a:r>
          </a:p>
          <a:p>
            <a:pPr marL="0" indent="0">
              <a:buNone/>
            </a:pPr>
            <a:endParaRPr lang="el-GR" dirty="0"/>
          </a:p>
          <a:p>
            <a:pPr lvl="1"/>
            <a:r>
              <a:rPr lang="el-GR" dirty="0" smtClean="0"/>
              <a:t>Στην </a:t>
            </a:r>
            <a:r>
              <a:rPr lang="el-GR" dirty="0"/>
              <a:t>προώθηση των προϊόντων σε νέες πελατειακές </a:t>
            </a:r>
            <a:r>
              <a:rPr lang="el-GR" dirty="0" smtClean="0"/>
              <a:t>ομάδες </a:t>
            </a:r>
          </a:p>
          <a:p>
            <a:pPr lvl="1"/>
            <a:r>
              <a:rPr lang="el-GR" dirty="0" smtClean="0"/>
              <a:t>Στην </a:t>
            </a:r>
            <a:r>
              <a:rPr lang="el-GR" dirty="0"/>
              <a:t>προώθηση νέων </a:t>
            </a:r>
            <a:r>
              <a:rPr lang="el-GR" dirty="0" smtClean="0"/>
              <a:t>προϊόντων</a:t>
            </a:r>
            <a:endParaRPr lang="el-GR" dirty="0"/>
          </a:p>
          <a:p>
            <a:pPr lvl="1"/>
            <a:r>
              <a:rPr lang="el-GR" dirty="0" smtClean="0"/>
              <a:t>Στην </a:t>
            </a:r>
            <a:r>
              <a:rPr lang="el-GR" dirty="0"/>
              <a:t>προώθηση προϊόντων χαμηλών τιμών</a:t>
            </a:r>
          </a:p>
          <a:p>
            <a:pPr lvl="1"/>
            <a:r>
              <a:rPr lang="el-GR" dirty="0" smtClean="0"/>
              <a:t>Στην </a:t>
            </a:r>
            <a:r>
              <a:rPr lang="el-GR" dirty="0"/>
              <a:t>προώθηση προϊόντων υψηλής ποιότητας</a:t>
            </a:r>
          </a:p>
          <a:p>
            <a:pPr marL="0" indent="0">
              <a:buNone/>
            </a:pPr>
            <a:endParaRPr lang="el-GR" dirty="0"/>
          </a:p>
        </p:txBody>
      </p:sp>
    </p:spTree>
    <p:extLst>
      <p:ext uri="{BB962C8B-B14F-4D97-AF65-F5344CB8AC3E}">
        <p14:creationId xmlns:p14="http://schemas.microsoft.com/office/powerpoint/2010/main" val="158616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μαγειρείο του ξενοδοχείου</a:t>
            </a:r>
          </a:p>
        </p:txBody>
      </p:sp>
      <p:sp>
        <p:nvSpPr>
          <p:cNvPr id="3" name="Content Placeholder 2"/>
          <p:cNvSpPr>
            <a:spLocks noGrp="1"/>
          </p:cNvSpPr>
          <p:nvPr>
            <p:ph idx="1"/>
          </p:nvPr>
        </p:nvSpPr>
        <p:spPr/>
        <p:txBody>
          <a:bodyPr/>
          <a:lstStyle/>
          <a:p>
            <a:pPr lvl="0"/>
            <a:r>
              <a:rPr lang="el-GR" dirty="0"/>
              <a:t>Μοντέλο ένα προς ένα. </a:t>
            </a:r>
            <a:endParaRPr lang="el-GR" dirty="0" smtClean="0"/>
          </a:p>
          <a:p>
            <a:pPr lvl="0"/>
            <a:r>
              <a:rPr lang="el-GR" dirty="0" smtClean="0"/>
              <a:t>Μοντέλο ένα </a:t>
            </a:r>
            <a:r>
              <a:rPr lang="el-GR" dirty="0"/>
              <a:t>προς πολλά. </a:t>
            </a:r>
            <a:endParaRPr lang="el-GR" dirty="0" smtClean="0"/>
          </a:p>
          <a:p>
            <a:pPr lvl="0"/>
            <a:r>
              <a:rPr lang="el-GR" dirty="0" smtClean="0"/>
              <a:t>Ένα </a:t>
            </a:r>
            <a:r>
              <a:rPr lang="el-GR" dirty="0"/>
              <a:t>προς πολλά προς πολλά. </a:t>
            </a:r>
            <a:endParaRPr lang="el-GR" dirty="0" smtClean="0"/>
          </a:p>
          <a:p>
            <a:pPr lvl="0"/>
            <a:endParaRPr lang="el-GR" dirty="0"/>
          </a:p>
        </p:txBody>
      </p:sp>
      <p:pic>
        <p:nvPicPr>
          <p:cNvPr id="4" name="Picture 3"/>
          <p:cNvPicPr>
            <a:picLocks noChangeAspect="1"/>
          </p:cNvPicPr>
          <p:nvPr/>
        </p:nvPicPr>
        <p:blipFill>
          <a:blip r:embed="rId2"/>
          <a:stretch>
            <a:fillRect/>
          </a:stretch>
        </p:blipFill>
        <p:spPr>
          <a:xfrm>
            <a:off x="4798267" y="3244822"/>
            <a:ext cx="6874329" cy="3327330"/>
          </a:xfrm>
          <a:prstGeom prst="rect">
            <a:avLst/>
          </a:prstGeom>
        </p:spPr>
      </p:pic>
    </p:spTree>
    <p:extLst>
      <p:ext uri="{BB962C8B-B14F-4D97-AF65-F5344CB8AC3E}">
        <p14:creationId xmlns:p14="http://schemas.microsoft.com/office/powerpoint/2010/main" val="1639956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Χώροι και εξοπλισμός μαγειρείου</a:t>
            </a:r>
            <a:endParaRPr lang="el-GR" dirty="0"/>
          </a:p>
        </p:txBody>
      </p:sp>
      <p:sp>
        <p:nvSpPr>
          <p:cNvPr id="3" name="Content Placeholder 2"/>
          <p:cNvSpPr>
            <a:spLocks noGrp="1"/>
          </p:cNvSpPr>
          <p:nvPr>
            <p:ph idx="1"/>
          </p:nvPr>
        </p:nvSpPr>
        <p:spPr/>
        <p:txBody>
          <a:bodyPr>
            <a:normAutofit fontScale="92500" lnSpcReduction="20000"/>
          </a:bodyPr>
          <a:lstStyle/>
          <a:p>
            <a:pPr marL="0" indent="0">
              <a:buNone/>
            </a:pPr>
            <a:r>
              <a:rPr lang="el-GR" dirty="0"/>
              <a:t>Τα κυριότερα </a:t>
            </a:r>
            <a:r>
              <a:rPr lang="el-GR" dirty="0" err="1"/>
              <a:t>υποτμήματα</a:t>
            </a:r>
            <a:r>
              <a:rPr lang="el-GR" dirty="0"/>
              <a:t> μιας μεγάλης κουζίνας είναι:</a:t>
            </a:r>
          </a:p>
          <a:p>
            <a:pPr lvl="1"/>
            <a:r>
              <a:rPr lang="el-GR" dirty="0"/>
              <a:t>Το τμήμα κοπής κρεάτων και ψαριών </a:t>
            </a:r>
          </a:p>
          <a:p>
            <a:pPr lvl="1"/>
            <a:r>
              <a:rPr lang="el-GR" dirty="0"/>
              <a:t>Το τμήμα </a:t>
            </a:r>
            <a:r>
              <a:rPr lang="el-GR" dirty="0" smtClean="0"/>
              <a:t>λαχανικών </a:t>
            </a:r>
            <a:endParaRPr lang="el-GR" dirty="0"/>
          </a:p>
          <a:p>
            <a:pPr lvl="1"/>
            <a:r>
              <a:rPr lang="el-GR" dirty="0"/>
              <a:t>Η ζεστή κουζίνα όπου βρίσκεται </a:t>
            </a:r>
            <a:endParaRPr lang="el-GR" dirty="0" smtClean="0"/>
          </a:p>
          <a:p>
            <a:pPr lvl="1"/>
            <a:r>
              <a:rPr lang="el-GR" dirty="0" smtClean="0"/>
              <a:t>Το </a:t>
            </a:r>
            <a:r>
              <a:rPr lang="el-GR" dirty="0"/>
              <a:t>τμήμα κρύας </a:t>
            </a:r>
            <a:r>
              <a:rPr lang="el-GR" dirty="0" smtClean="0"/>
              <a:t>κουζίνας</a:t>
            </a:r>
          </a:p>
          <a:p>
            <a:pPr lvl="1"/>
            <a:r>
              <a:rPr lang="el-GR" dirty="0" smtClean="0"/>
              <a:t>Το </a:t>
            </a:r>
            <a:r>
              <a:rPr lang="el-GR" dirty="0"/>
              <a:t>τμήμα του </a:t>
            </a:r>
            <a:r>
              <a:rPr lang="el-GR" dirty="0" smtClean="0"/>
              <a:t>μπουφέ</a:t>
            </a:r>
          </a:p>
          <a:p>
            <a:pPr lvl="1"/>
            <a:r>
              <a:rPr lang="el-GR" dirty="0" smtClean="0"/>
              <a:t>Το </a:t>
            </a:r>
            <a:r>
              <a:rPr lang="el-GR" dirty="0"/>
              <a:t>τμήμα του ζαχαροπλαστείου </a:t>
            </a:r>
            <a:r>
              <a:rPr lang="el-GR" dirty="0" smtClean="0"/>
              <a:t>Το </a:t>
            </a:r>
            <a:r>
              <a:rPr lang="el-GR" dirty="0"/>
              <a:t>τμήμα των </a:t>
            </a:r>
            <a:r>
              <a:rPr lang="el-GR" dirty="0" smtClean="0"/>
              <a:t>φρούτων</a:t>
            </a:r>
          </a:p>
          <a:p>
            <a:pPr marL="0" lvl="0" indent="0">
              <a:buNone/>
            </a:pPr>
            <a:endParaRPr lang="el-GR" dirty="0" smtClean="0"/>
          </a:p>
          <a:p>
            <a:pPr marL="0" indent="0">
              <a:buNone/>
            </a:pPr>
            <a:r>
              <a:rPr lang="el-GR" dirty="0"/>
              <a:t>Στο μαγειρείο επίσης βρίσκονται:</a:t>
            </a:r>
          </a:p>
          <a:p>
            <a:pPr lvl="1"/>
            <a:r>
              <a:rPr lang="el-GR" dirty="0"/>
              <a:t>Το τμήμα της κάβας </a:t>
            </a:r>
            <a:r>
              <a:rPr lang="el-GR" dirty="0" smtClean="0"/>
              <a:t>ημέρας</a:t>
            </a:r>
            <a:endParaRPr lang="el-GR" dirty="0"/>
          </a:p>
          <a:p>
            <a:pPr lvl="1"/>
            <a:r>
              <a:rPr lang="el-GR" dirty="0"/>
              <a:t>Τα τμήματα </a:t>
            </a:r>
            <a:r>
              <a:rPr lang="el-GR" dirty="0" smtClean="0"/>
              <a:t>λάντζας</a:t>
            </a:r>
          </a:p>
          <a:p>
            <a:pPr lvl="1"/>
            <a:r>
              <a:rPr lang="el-GR" dirty="0" smtClean="0"/>
              <a:t>Το </a:t>
            </a:r>
            <a:r>
              <a:rPr lang="el-GR" dirty="0"/>
              <a:t>γραφείο του </a:t>
            </a:r>
            <a:r>
              <a:rPr lang="en-US" dirty="0"/>
              <a:t>chef</a:t>
            </a:r>
            <a:r>
              <a:rPr lang="el-GR" dirty="0"/>
              <a:t> </a:t>
            </a:r>
          </a:p>
          <a:p>
            <a:pPr lvl="1"/>
            <a:r>
              <a:rPr lang="el-GR" dirty="0"/>
              <a:t>Χώροι ένδυσης και υγιεινής του </a:t>
            </a:r>
            <a:r>
              <a:rPr lang="el-GR" dirty="0" smtClean="0"/>
              <a:t>προσωπικού</a:t>
            </a:r>
            <a:endParaRPr lang="el-GR" dirty="0"/>
          </a:p>
        </p:txBody>
      </p:sp>
    </p:spTree>
    <p:extLst>
      <p:ext uri="{BB962C8B-B14F-4D97-AF65-F5344CB8AC3E}">
        <p14:creationId xmlns:p14="http://schemas.microsoft.com/office/powerpoint/2010/main" val="94023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otel-floor-plan_page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786086"/>
            <a:ext cx="10433180" cy="633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i="1" smtClean="0"/>
              <a:t>Κουζίνα 900 ατόμων </a:t>
            </a:r>
            <a:r>
              <a:rPr lang="el-GR" smtClean="0"/>
              <a:t/>
            </a:r>
            <a:br>
              <a:rPr lang="el-GR" smtClean="0"/>
            </a:br>
            <a:endParaRPr lang="el-GR" dirty="0"/>
          </a:p>
        </p:txBody>
      </p:sp>
    </p:spTree>
    <p:extLst>
      <p:ext uri="{BB962C8B-B14F-4D97-AF65-F5344CB8AC3E}">
        <p14:creationId xmlns:p14="http://schemas.microsoft.com/office/powerpoint/2010/main" val="2432991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Ροή παραγωγής σε σχέση με τη διάταξη χώρων του μαγειρείου</a:t>
            </a:r>
            <a:endParaRPr lang="el-GR" dirty="0"/>
          </a:p>
        </p:txBody>
      </p:sp>
      <p:pic>
        <p:nvPicPr>
          <p:cNvPr id="4" name="Picture 3"/>
          <p:cNvPicPr>
            <a:picLocks noChangeAspect="1"/>
          </p:cNvPicPr>
          <p:nvPr/>
        </p:nvPicPr>
        <p:blipFill>
          <a:blip r:embed="rId2"/>
          <a:stretch>
            <a:fillRect/>
          </a:stretch>
        </p:blipFill>
        <p:spPr>
          <a:xfrm>
            <a:off x="3471862" y="1892072"/>
            <a:ext cx="5248275" cy="4772025"/>
          </a:xfrm>
          <a:prstGeom prst="rect">
            <a:avLst/>
          </a:prstGeom>
        </p:spPr>
      </p:pic>
    </p:spTree>
    <p:extLst>
      <p:ext uri="{BB962C8B-B14F-4D97-AF65-F5344CB8AC3E}">
        <p14:creationId xmlns:p14="http://schemas.microsoft.com/office/powerpoint/2010/main" val="305237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Το έμψυχο δυναμικό του μαγειρείου</a:t>
            </a:r>
            <a:br>
              <a:rPr lang="el-GR" b="1" dirty="0"/>
            </a:br>
            <a:endParaRPr lang="el-GR" dirty="0"/>
          </a:p>
        </p:txBody>
      </p:sp>
      <p:sp>
        <p:nvSpPr>
          <p:cNvPr id="3" name="Content Placeholder 2"/>
          <p:cNvSpPr>
            <a:spLocks noGrp="1"/>
          </p:cNvSpPr>
          <p:nvPr>
            <p:ph idx="1"/>
          </p:nvPr>
        </p:nvSpPr>
        <p:spPr>
          <a:xfrm>
            <a:off x="950167" y="6138263"/>
            <a:ext cx="10515600" cy="709224"/>
          </a:xfrm>
        </p:spPr>
        <p:txBody>
          <a:bodyPr/>
          <a:lstStyle/>
          <a:p>
            <a:pPr marL="0" indent="0" algn="ctr">
              <a:buNone/>
            </a:pPr>
            <a:r>
              <a:rPr lang="el-GR" i="1" dirty="0"/>
              <a:t>Οργανόγραμμα μαγειρείου</a:t>
            </a:r>
            <a:endParaRPr lang="el-GR" dirty="0"/>
          </a:p>
        </p:txBody>
      </p:sp>
      <p:pic>
        <p:nvPicPr>
          <p:cNvPr id="4" name="Picture 3"/>
          <p:cNvPicPr>
            <a:picLocks noChangeAspect="1"/>
          </p:cNvPicPr>
          <p:nvPr/>
        </p:nvPicPr>
        <p:blipFill>
          <a:blip r:embed="rId2"/>
          <a:stretch>
            <a:fillRect/>
          </a:stretch>
        </p:blipFill>
        <p:spPr>
          <a:xfrm>
            <a:off x="2620760" y="1125886"/>
            <a:ext cx="6668252" cy="5012377"/>
          </a:xfrm>
          <a:prstGeom prst="rect">
            <a:avLst/>
          </a:prstGeom>
        </p:spPr>
      </p:pic>
    </p:spTree>
    <p:extLst>
      <p:ext uri="{BB962C8B-B14F-4D97-AF65-F5344CB8AC3E}">
        <p14:creationId xmlns:p14="http://schemas.microsoft.com/office/powerpoint/2010/main" val="2351107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a:t>
            </a:r>
            <a:r>
              <a:rPr lang="en-US" dirty="0"/>
              <a:t>menu </a:t>
            </a:r>
            <a:endParaRPr lang="el-GR" dirty="0"/>
          </a:p>
        </p:txBody>
      </p:sp>
      <p:pic>
        <p:nvPicPr>
          <p:cNvPr id="4" name="Picture 3"/>
          <p:cNvPicPr>
            <a:picLocks noChangeAspect="1"/>
          </p:cNvPicPr>
          <p:nvPr/>
        </p:nvPicPr>
        <p:blipFill>
          <a:blip r:embed="rId2"/>
          <a:stretch>
            <a:fillRect/>
          </a:stretch>
        </p:blipFill>
        <p:spPr>
          <a:xfrm>
            <a:off x="2438876" y="2308443"/>
            <a:ext cx="3581216" cy="3785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855" y="766342"/>
            <a:ext cx="3722137" cy="27916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727" y="1096696"/>
            <a:ext cx="5238750" cy="466725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91" y="2099810"/>
            <a:ext cx="2223621" cy="4435741"/>
          </a:xfrm>
          <a:prstGeom prst="rect">
            <a:avLst/>
          </a:prstGeom>
        </p:spPr>
      </p:pic>
    </p:spTree>
    <p:extLst>
      <p:ext uri="{BB962C8B-B14F-4D97-AF65-F5344CB8AC3E}">
        <p14:creationId xmlns:p14="http://schemas.microsoft.com/office/powerpoint/2010/main" val="3346587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Menu engineering</a:t>
            </a:r>
            <a:r>
              <a:rPr lang="el-GR" dirty="0"/>
              <a:t/>
            </a:r>
            <a:br>
              <a:rPr lang="el-GR" dirty="0"/>
            </a:br>
            <a:endParaRPr lang="el-GR" dirty="0"/>
          </a:p>
        </p:txBody>
      </p:sp>
      <p:pic>
        <p:nvPicPr>
          <p:cNvPr id="4" name="Picture 3"/>
          <p:cNvPicPr>
            <a:picLocks noChangeAspect="1"/>
          </p:cNvPicPr>
          <p:nvPr/>
        </p:nvPicPr>
        <p:blipFill>
          <a:blip r:embed="rId2"/>
          <a:stretch>
            <a:fillRect/>
          </a:stretch>
        </p:blipFill>
        <p:spPr>
          <a:xfrm>
            <a:off x="2847488" y="1690688"/>
            <a:ext cx="6086475" cy="4495800"/>
          </a:xfrm>
          <a:prstGeom prst="rect">
            <a:avLst/>
          </a:prstGeom>
        </p:spPr>
      </p:pic>
    </p:spTree>
    <p:extLst>
      <p:ext uri="{BB962C8B-B14F-4D97-AF65-F5344CB8AC3E}">
        <p14:creationId xmlns:p14="http://schemas.microsoft.com/office/powerpoint/2010/main" val="140984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a:t>
            </a:r>
            <a:r>
              <a:rPr lang="en-US" dirty="0"/>
              <a:t>Bar</a:t>
            </a:r>
            <a:r>
              <a:rPr lang="el-GR" dirty="0"/>
              <a:t> του ξενοδοχείου</a:t>
            </a:r>
            <a:br>
              <a:rPr lang="el-GR" dirty="0"/>
            </a:b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353" y="1149972"/>
            <a:ext cx="8211734" cy="5502754"/>
          </a:xfrm>
          <a:prstGeom prst="rect">
            <a:avLst/>
          </a:prstGeom>
        </p:spPr>
      </p:pic>
    </p:spTree>
    <p:extLst>
      <p:ext uri="{BB962C8B-B14F-4D97-AF65-F5344CB8AC3E}">
        <p14:creationId xmlns:p14="http://schemas.microsoft.com/office/powerpoint/2010/main" val="3070884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Τυπολογία </a:t>
            </a:r>
            <a:r>
              <a:rPr lang="en-US" dirty="0"/>
              <a:t>bar</a:t>
            </a:r>
            <a:r>
              <a:rPr lang="el-GR" dirty="0"/>
              <a:t> στον ξενοδοχειακό χώρο</a:t>
            </a:r>
          </a:p>
        </p:txBody>
      </p:sp>
      <p:sp>
        <p:nvSpPr>
          <p:cNvPr id="3" name="Content Placeholder 2"/>
          <p:cNvSpPr>
            <a:spLocks noGrp="1"/>
          </p:cNvSpPr>
          <p:nvPr>
            <p:ph idx="1"/>
          </p:nvPr>
        </p:nvSpPr>
        <p:spPr/>
        <p:txBody>
          <a:bodyPr>
            <a:normAutofit/>
          </a:bodyPr>
          <a:lstStyle/>
          <a:p>
            <a:pPr lvl="0"/>
            <a:r>
              <a:rPr lang="en-US" b="1" dirty="0" smtClean="0"/>
              <a:t>Restaurant bar</a:t>
            </a:r>
          </a:p>
          <a:p>
            <a:pPr lvl="0"/>
            <a:r>
              <a:rPr lang="en-US" b="1" dirty="0" smtClean="0"/>
              <a:t>Main bar</a:t>
            </a:r>
          </a:p>
          <a:p>
            <a:pPr lvl="0"/>
            <a:r>
              <a:rPr lang="en-US" b="1" dirty="0" smtClean="0"/>
              <a:t>Swimming </a:t>
            </a:r>
            <a:r>
              <a:rPr lang="en-US" b="1" dirty="0"/>
              <a:t>pool </a:t>
            </a:r>
            <a:r>
              <a:rPr lang="en-US" b="1" dirty="0" smtClean="0"/>
              <a:t>bar</a:t>
            </a:r>
          </a:p>
          <a:p>
            <a:pPr lvl="0"/>
            <a:r>
              <a:rPr lang="en-US" b="1" dirty="0" smtClean="0"/>
              <a:t>Beach bar</a:t>
            </a:r>
          </a:p>
          <a:p>
            <a:pPr lvl="0"/>
            <a:r>
              <a:rPr lang="el-GR" b="1" dirty="0" smtClean="0"/>
              <a:t>Καφετέρια</a:t>
            </a:r>
            <a:endParaRPr lang="en-US" b="1" dirty="0" smtClean="0"/>
          </a:p>
          <a:p>
            <a:pPr lvl="0"/>
            <a:r>
              <a:rPr lang="en-US" b="1" dirty="0" smtClean="0"/>
              <a:t>Roof </a:t>
            </a:r>
            <a:r>
              <a:rPr lang="en-US" b="1" dirty="0"/>
              <a:t>garden </a:t>
            </a:r>
            <a:r>
              <a:rPr lang="en-US" b="1" dirty="0" smtClean="0"/>
              <a:t>bar</a:t>
            </a:r>
          </a:p>
          <a:p>
            <a:pPr lvl="0"/>
            <a:r>
              <a:rPr lang="en-US" b="1" dirty="0" smtClean="0"/>
              <a:t>Dancing bar</a:t>
            </a:r>
          </a:p>
          <a:p>
            <a:pPr lvl="0"/>
            <a:r>
              <a:rPr lang="en-US" b="1" dirty="0" smtClean="0"/>
              <a:t>Mini bar</a:t>
            </a:r>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821" y="3689104"/>
            <a:ext cx="7502979" cy="25919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293" y="1287818"/>
            <a:ext cx="3452230" cy="22663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066" y="1209567"/>
            <a:ext cx="2422849" cy="2422849"/>
          </a:xfrm>
          <a:prstGeom prst="rect">
            <a:avLst/>
          </a:prstGeom>
        </p:spPr>
      </p:pic>
    </p:spTree>
    <p:extLst>
      <p:ext uri="{BB962C8B-B14F-4D97-AF65-F5344CB8AC3E}">
        <p14:creationId xmlns:p14="http://schemas.microsoft.com/office/powerpoint/2010/main" val="1717014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2033" y="226624"/>
            <a:ext cx="9066245" cy="1191629"/>
          </a:xfrm>
        </p:spPr>
        <p:txBody>
          <a:bodyPr/>
          <a:lstStyle/>
          <a:p>
            <a:r>
              <a:rPr lang="el-GR" dirty="0" smtClean="0"/>
              <a:t>ΔΙΟΙΚΗΣΗ ΕΣΤΙΑΤΟΡΙΩΝ</a:t>
            </a:r>
            <a:endParaRPr lang="el-GR" dirty="0"/>
          </a:p>
        </p:txBody>
      </p:sp>
      <p:sp>
        <p:nvSpPr>
          <p:cNvPr id="3" name="Subtitle 2"/>
          <p:cNvSpPr>
            <a:spLocks noGrp="1"/>
          </p:cNvSpPr>
          <p:nvPr>
            <p:ph type="subTitle" idx="1"/>
          </p:nvPr>
        </p:nvSpPr>
        <p:spPr>
          <a:xfrm>
            <a:off x="1412033" y="1429236"/>
            <a:ext cx="9144000" cy="1655762"/>
          </a:xfrm>
        </p:spPr>
        <p:txBody>
          <a:bodyPr/>
          <a:lstStyle/>
          <a:p>
            <a:endParaRPr lang="el-G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964" y="1968759"/>
            <a:ext cx="9731828" cy="4627984"/>
          </a:xfrm>
          <a:prstGeom prst="rect">
            <a:avLst/>
          </a:prstGeom>
        </p:spPr>
      </p:pic>
    </p:spTree>
    <p:extLst>
      <p:ext uri="{BB962C8B-B14F-4D97-AF65-F5344CB8AC3E}">
        <p14:creationId xmlns:p14="http://schemas.microsoft.com/office/powerpoint/2010/main" val="25120094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Χωροταξική οργάνωση και εξοπλισμός του </a:t>
            </a:r>
            <a:r>
              <a:rPr lang="en-US" dirty="0"/>
              <a:t>bar</a:t>
            </a:r>
            <a:endParaRPr lang="el-GR" dirty="0"/>
          </a:p>
        </p:txBody>
      </p:sp>
      <p:sp>
        <p:nvSpPr>
          <p:cNvPr id="3" name="Content Placeholder 2"/>
          <p:cNvSpPr>
            <a:spLocks noGrp="1"/>
          </p:cNvSpPr>
          <p:nvPr>
            <p:ph idx="1"/>
          </p:nvPr>
        </p:nvSpPr>
        <p:spPr>
          <a:xfrm>
            <a:off x="838200" y="5561045"/>
            <a:ext cx="7568682" cy="615918"/>
          </a:xfrm>
        </p:spPr>
        <p:txBody>
          <a:bodyPr/>
          <a:lstStyle/>
          <a:p>
            <a:pPr marL="0" indent="0" algn="ctr">
              <a:buNone/>
            </a:pPr>
            <a:r>
              <a:rPr lang="el-GR" i="1" dirty="0"/>
              <a:t>Κάτοψη μπαρ</a:t>
            </a:r>
            <a:endParaRPr lang="el-GR" dirty="0"/>
          </a:p>
        </p:txBody>
      </p:sp>
      <p:grpSp>
        <p:nvGrpSpPr>
          <p:cNvPr id="4" name="Group 2"/>
          <p:cNvGrpSpPr>
            <a:grpSpLocks/>
          </p:cNvGrpSpPr>
          <p:nvPr/>
        </p:nvGrpSpPr>
        <p:grpSpPr bwMode="auto">
          <a:xfrm>
            <a:off x="1883326" y="1892316"/>
            <a:ext cx="5343525" cy="3467100"/>
            <a:chOff x="1800" y="1440"/>
            <a:chExt cx="9840" cy="6680"/>
          </a:xfrm>
        </p:grpSpPr>
        <p:pic>
          <p:nvPicPr>
            <p:cNvPr id="2051" name="Picture 3" descr="http://www.thewatersoshkosh.com/images/venue/floor_plans_1st_lg.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00" y="1440"/>
              <a:ext cx="9840" cy="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4140" y="7380"/>
              <a:ext cx="270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2520" y="1620"/>
              <a:ext cx="288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l-GR"/>
            </a:p>
          </p:txBody>
        </p:sp>
        <p:sp>
          <p:nvSpPr>
            <p:cNvPr id="7" name="Text Box 6"/>
            <p:cNvSpPr txBox="1">
              <a:spLocks noChangeArrowheads="1"/>
            </p:cNvSpPr>
            <p:nvPr/>
          </p:nvSpPr>
          <p:spPr bwMode="auto">
            <a:xfrm>
              <a:off x="8460" y="1620"/>
              <a:ext cx="270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160" y="1225955"/>
            <a:ext cx="3800534" cy="5062878"/>
          </a:xfrm>
          <a:prstGeom prst="rect">
            <a:avLst/>
          </a:prstGeom>
        </p:spPr>
      </p:pic>
    </p:spTree>
    <p:extLst>
      <p:ext uri="{BB962C8B-B14F-4D97-AF65-F5344CB8AC3E}">
        <p14:creationId xmlns:p14="http://schemas.microsoft.com/office/powerpoint/2010/main" val="2355930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2" y="223935"/>
            <a:ext cx="10515600" cy="1325563"/>
          </a:xfrm>
        </p:spPr>
        <p:txBody>
          <a:bodyPr/>
          <a:lstStyle/>
          <a:p>
            <a:r>
              <a:rPr lang="el-GR" b="1" dirty="0"/>
              <a:t>Προσωπικό των </a:t>
            </a:r>
            <a:r>
              <a:rPr lang="en-US" b="1" dirty="0"/>
              <a:t>bar</a:t>
            </a:r>
            <a:r>
              <a:rPr lang="el-GR" b="1" dirty="0"/>
              <a:t/>
            </a:r>
            <a:br>
              <a:rPr lang="el-GR" b="1" dirty="0"/>
            </a:br>
            <a:endParaRPr lang="el-GR" dirty="0"/>
          </a:p>
        </p:txBody>
      </p:sp>
      <p:sp>
        <p:nvSpPr>
          <p:cNvPr id="3" name="Content Placeholder 2"/>
          <p:cNvSpPr>
            <a:spLocks noGrp="1"/>
          </p:cNvSpPr>
          <p:nvPr>
            <p:ph idx="1"/>
          </p:nvPr>
        </p:nvSpPr>
        <p:spPr>
          <a:xfrm>
            <a:off x="903514" y="6354147"/>
            <a:ext cx="10515600" cy="308008"/>
          </a:xfrm>
        </p:spPr>
        <p:txBody>
          <a:bodyPr>
            <a:normAutofit fontScale="70000" lnSpcReduction="20000"/>
          </a:bodyPr>
          <a:lstStyle/>
          <a:p>
            <a:pPr marL="0" indent="0" algn="ctr">
              <a:buNone/>
            </a:pPr>
            <a:r>
              <a:rPr lang="el-GR" i="1" dirty="0"/>
              <a:t>Οργανόγραμμα </a:t>
            </a:r>
            <a:r>
              <a:rPr lang="el-GR" i="1" dirty="0" smtClean="0"/>
              <a:t>του τμήματος </a:t>
            </a:r>
            <a:r>
              <a:rPr lang="en-US" i="1" dirty="0" smtClean="0"/>
              <a:t>Bar </a:t>
            </a:r>
            <a:endParaRPr lang="el-GR" dirty="0"/>
          </a:p>
        </p:txBody>
      </p:sp>
      <p:pic>
        <p:nvPicPr>
          <p:cNvPr id="4" name="Picture 3"/>
          <p:cNvPicPr>
            <a:picLocks noChangeAspect="1"/>
          </p:cNvPicPr>
          <p:nvPr/>
        </p:nvPicPr>
        <p:blipFill>
          <a:blip r:embed="rId2"/>
          <a:stretch>
            <a:fillRect/>
          </a:stretch>
        </p:blipFill>
        <p:spPr>
          <a:xfrm>
            <a:off x="354560" y="860060"/>
            <a:ext cx="7743825" cy="53911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9430" y="3503238"/>
            <a:ext cx="4197464" cy="27991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407" y="259565"/>
            <a:ext cx="4158977" cy="2579865"/>
          </a:xfrm>
          <a:prstGeom prst="rect">
            <a:avLst/>
          </a:prstGeom>
        </p:spPr>
      </p:pic>
    </p:spTree>
    <p:extLst>
      <p:ext uri="{BB962C8B-B14F-4D97-AF65-F5344CB8AC3E}">
        <p14:creationId xmlns:p14="http://schemas.microsoft.com/office/powerpoint/2010/main" val="4053844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Προώθηση πωλήσεων των </a:t>
            </a:r>
            <a:r>
              <a:rPr lang="en-US" dirty="0"/>
              <a:t>bar</a:t>
            </a:r>
            <a:endParaRPr lang="el-GR" dirty="0"/>
          </a:p>
        </p:txBody>
      </p:sp>
      <p:sp>
        <p:nvSpPr>
          <p:cNvPr id="3" name="Content Placeholder 2"/>
          <p:cNvSpPr>
            <a:spLocks noGrp="1"/>
          </p:cNvSpPr>
          <p:nvPr>
            <p:ph idx="1"/>
          </p:nvPr>
        </p:nvSpPr>
        <p:spPr/>
        <p:txBody>
          <a:bodyPr>
            <a:normAutofit/>
          </a:bodyPr>
          <a:lstStyle/>
          <a:p>
            <a:r>
              <a:rPr lang="el-GR" dirty="0" smtClean="0"/>
              <a:t>Ανάλυση ανταγωνισμού</a:t>
            </a:r>
          </a:p>
          <a:p>
            <a:r>
              <a:rPr lang="el-GR" dirty="0" smtClean="0"/>
              <a:t>Ανάλυση αγοράς</a:t>
            </a:r>
          </a:p>
          <a:p>
            <a:r>
              <a:rPr lang="el-GR" dirty="0" smtClean="0"/>
              <a:t>Σχεδιασμός προϊόντος</a:t>
            </a:r>
          </a:p>
          <a:p>
            <a:r>
              <a:rPr lang="el-GR" dirty="0" smtClean="0"/>
              <a:t>Διαφημιστικές </a:t>
            </a:r>
            <a:r>
              <a:rPr lang="el-GR" dirty="0"/>
              <a:t>ενέργειες </a:t>
            </a:r>
            <a:endParaRPr lang="el-GR" dirty="0" smtClean="0"/>
          </a:p>
          <a:p>
            <a:r>
              <a:rPr lang="el-GR" dirty="0" smtClean="0"/>
              <a:t>Ενέργειες </a:t>
            </a:r>
            <a:r>
              <a:rPr lang="el-GR" dirty="0"/>
              <a:t>δημοσίων σχέσεων </a:t>
            </a:r>
            <a:endParaRPr lang="el-GR" dirty="0" smtClean="0"/>
          </a:p>
          <a:p>
            <a:r>
              <a:rPr lang="en-US" dirty="0" smtClean="0"/>
              <a:t>Happy hour</a:t>
            </a:r>
          </a:p>
          <a:p>
            <a:r>
              <a:rPr lang="el-GR" dirty="0" smtClean="0"/>
              <a:t>Ζωντανή βιτρίνα</a:t>
            </a:r>
            <a:endParaRPr lang="en-US" dirty="0" smtClean="0"/>
          </a:p>
          <a:p>
            <a:r>
              <a:rPr lang="el-GR" dirty="0" smtClean="0"/>
              <a:t>Προσέλκυση </a:t>
            </a:r>
            <a:r>
              <a:rPr lang="el-GR" dirty="0"/>
              <a:t>επώνυμης πελατείας</a:t>
            </a:r>
          </a:p>
          <a:p>
            <a:pPr marL="0" indent="0">
              <a:buNone/>
            </a:pPr>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880" y="2309197"/>
            <a:ext cx="5844074" cy="2922037"/>
          </a:xfrm>
          <a:prstGeom prst="rect">
            <a:avLst/>
          </a:prstGeom>
        </p:spPr>
      </p:pic>
    </p:spTree>
    <p:extLst>
      <p:ext uri="{BB962C8B-B14F-4D97-AF65-F5344CB8AC3E}">
        <p14:creationId xmlns:p14="http://schemas.microsoft.com/office/powerpoint/2010/main" val="2366816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Τμήμα προμηθειών</a:t>
            </a:r>
            <a:endParaRPr lang="el-GR" dirty="0"/>
          </a:p>
        </p:txBody>
      </p:sp>
      <p:sp>
        <p:nvSpPr>
          <p:cNvPr id="3" name="Content Placeholder 2"/>
          <p:cNvSpPr>
            <a:spLocks noGrp="1"/>
          </p:cNvSpPr>
          <p:nvPr>
            <p:ph idx="1"/>
          </p:nvPr>
        </p:nvSpPr>
        <p:spPr>
          <a:xfrm>
            <a:off x="4926562" y="5794311"/>
            <a:ext cx="6427237" cy="382652"/>
          </a:xfrm>
        </p:spPr>
        <p:txBody>
          <a:bodyPr>
            <a:normAutofit fontScale="85000" lnSpcReduction="20000"/>
          </a:bodyPr>
          <a:lstStyle/>
          <a:p>
            <a:pPr marL="0" indent="0" algn="ctr">
              <a:buNone/>
            </a:pPr>
            <a:r>
              <a:rPr lang="el-GR" dirty="0" smtClean="0"/>
              <a:t>Το κύκλωμα των προμηθειών</a:t>
            </a:r>
            <a:endParaRPr lang="el-GR" dirty="0"/>
          </a:p>
        </p:txBody>
      </p:sp>
      <p:pic>
        <p:nvPicPr>
          <p:cNvPr id="4" name="Picture 3"/>
          <p:cNvPicPr>
            <a:picLocks noChangeAspect="1"/>
          </p:cNvPicPr>
          <p:nvPr/>
        </p:nvPicPr>
        <p:blipFill>
          <a:blip r:embed="rId2"/>
          <a:stretch>
            <a:fillRect/>
          </a:stretch>
        </p:blipFill>
        <p:spPr>
          <a:xfrm>
            <a:off x="6096000" y="421968"/>
            <a:ext cx="4410269" cy="51871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67" y="2812499"/>
            <a:ext cx="5391150" cy="3267075"/>
          </a:xfrm>
          <a:prstGeom prst="rect">
            <a:avLst/>
          </a:prstGeom>
        </p:spPr>
      </p:pic>
    </p:spTree>
    <p:extLst>
      <p:ext uri="{BB962C8B-B14F-4D97-AF65-F5344CB8AC3E}">
        <p14:creationId xmlns:p14="http://schemas.microsoft.com/office/powerpoint/2010/main" val="21501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Προσωπικό του τμήματος </a:t>
            </a:r>
            <a:endParaRPr lang="el-GR" dirty="0"/>
          </a:p>
        </p:txBody>
      </p:sp>
      <p:sp>
        <p:nvSpPr>
          <p:cNvPr id="3" name="Content Placeholder 2"/>
          <p:cNvSpPr>
            <a:spLocks noGrp="1"/>
          </p:cNvSpPr>
          <p:nvPr>
            <p:ph idx="1"/>
          </p:nvPr>
        </p:nvSpPr>
        <p:spPr>
          <a:xfrm>
            <a:off x="838200" y="5495731"/>
            <a:ext cx="10515600" cy="681232"/>
          </a:xfrm>
        </p:spPr>
        <p:txBody>
          <a:bodyPr/>
          <a:lstStyle/>
          <a:p>
            <a:pPr marL="0" indent="0" algn="ctr">
              <a:buNone/>
            </a:pPr>
            <a:r>
              <a:rPr lang="el-GR" i="1" dirty="0"/>
              <a:t>Οργανόγραμμα τμήματος προμηθειών</a:t>
            </a:r>
            <a:endParaRPr lang="el-GR" dirty="0"/>
          </a:p>
        </p:txBody>
      </p:sp>
      <p:pic>
        <p:nvPicPr>
          <p:cNvPr id="5" name="Picture 4"/>
          <p:cNvPicPr>
            <a:picLocks noChangeAspect="1"/>
          </p:cNvPicPr>
          <p:nvPr/>
        </p:nvPicPr>
        <p:blipFill>
          <a:blip r:embed="rId2"/>
          <a:stretch>
            <a:fillRect/>
          </a:stretch>
        </p:blipFill>
        <p:spPr>
          <a:xfrm>
            <a:off x="2208828" y="2192873"/>
            <a:ext cx="7162822" cy="2668376"/>
          </a:xfrm>
          <a:prstGeom prst="rect">
            <a:avLst/>
          </a:prstGeom>
        </p:spPr>
      </p:pic>
    </p:spTree>
    <p:extLst>
      <p:ext uri="{BB962C8B-B14F-4D97-AF65-F5344CB8AC3E}">
        <p14:creationId xmlns:p14="http://schemas.microsoft.com/office/powerpoint/2010/main" val="2097341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Η διαδικασία των αγορών</a:t>
            </a:r>
            <a:endParaRPr lang="el-GR" dirty="0"/>
          </a:p>
        </p:txBody>
      </p:sp>
      <p:pic>
        <p:nvPicPr>
          <p:cNvPr id="4" name="Picture 3"/>
          <p:cNvPicPr>
            <a:picLocks noChangeAspect="1"/>
          </p:cNvPicPr>
          <p:nvPr/>
        </p:nvPicPr>
        <p:blipFill>
          <a:blip r:embed="rId2"/>
          <a:stretch>
            <a:fillRect/>
          </a:stretch>
        </p:blipFill>
        <p:spPr>
          <a:xfrm>
            <a:off x="2453952" y="1690688"/>
            <a:ext cx="7072604" cy="4527076"/>
          </a:xfrm>
          <a:prstGeom prst="rect">
            <a:avLst/>
          </a:prstGeom>
        </p:spPr>
      </p:pic>
    </p:spTree>
    <p:extLst>
      <p:ext uri="{BB962C8B-B14F-4D97-AF65-F5344CB8AC3E}">
        <p14:creationId xmlns:p14="http://schemas.microsoft.com/office/powerpoint/2010/main" val="2183253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Ανάλυση </a:t>
            </a:r>
            <a:r>
              <a:rPr lang="en-US" i="1" dirty="0"/>
              <a:t>ABC</a:t>
            </a:r>
            <a:r>
              <a:rPr lang="el-GR" i="1" dirty="0"/>
              <a:t> στη διαδικασία των αγορών </a:t>
            </a:r>
            <a:endParaRPr lang="el-GR" dirty="0"/>
          </a:p>
        </p:txBody>
      </p:sp>
      <p:sp>
        <p:nvSpPr>
          <p:cNvPr id="3" name="Content Placeholder 2"/>
          <p:cNvSpPr>
            <a:spLocks noGrp="1"/>
          </p:cNvSpPr>
          <p:nvPr>
            <p:ph idx="1"/>
          </p:nvPr>
        </p:nvSpPr>
        <p:spPr>
          <a:xfrm>
            <a:off x="838200" y="5980921"/>
            <a:ext cx="10515600" cy="196041"/>
          </a:xfrm>
        </p:spPr>
        <p:txBody>
          <a:bodyPr>
            <a:normAutofit fontScale="32500" lnSpcReduction="20000"/>
          </a:bodyPr>
          <a:lstStyle/>
          <a:p>
            <a:endParaRPr lang="el-GR" dirty="0"/>
          </a:p>
        </p:txBody>
      </p:sp>
      <p:pic>
        <p:nvPicPr>
          <p:cNvPr id="4" name="Picture 3"/>
          <p:cNvPicPr>
            <a:picLocks noChangeAspect="1"/>
          </p:cNvPicPr>
          <p:nvPr/>
        </p:nvPicPr>
        <p:blipFill>
          <a:blip r:embed="rId2"/>
          <a:stretch>
            <a:fillRect/>
          </a:stretch>
        </p:blipFill>
        <p:spPr>
          <a:xfrm>
            <a:off x="2226129" y="1690688"/>
            <a:ext cx="7076492" cy="4060559"/>
          </a:xfrm>
          <a:prstGeom prst="rect">
            <a:avLst/>
          </a:prstGeom>
        </p:spPr>
      </p:pic>
    </p:spTree>
    <p:extLst>
      <p:ext uri="{BB962C8B-B14F-4D97-AF65-F5344CB8AC3E}">
        <p14:creationId xmlns:p14="http://schemas.microsoft.com/office/powerpoint/2010/main" val="1105813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Προδιαγραφές ποιότητας </a:t>
            </a:r>
            <a:endParaRPr lang="el-GR" dirty="0"/>
          </a:p>
        </p:txBody>
      </p:sp>
      <p:sp>
        <p:nvSpPr>
          <p:cNvPr id="3" name="Content Placeholder 2"/>
          <p:cNvSpPr>
            <a:spLocks noGrp="1"/>
          </p:cNvSpPr>
          <p:nvPr>
            <p:ph idx="1"/>
          </p:nvPr>
        </p:nvSpPr>
        <p:spPr>
          <a:xfrm>
            <a:off x="838200" y="5831633"/>
            <a:ext cx="10515600" cy="345330"/>
          </a:xfrm>
        </p:spPr>
        <p:txBody>
          <a:bodyPr>
            <a:normAutofit fontScale="77500" lnSpcReduction="20000"/>
          </a:bodyPr>
          <a:lstStyle/>
          <a:p>
            <a:pPr marL="0" indent="0" algn="ctr">
              <a:buNone/>
            </a:pPr>
            <a:r>
              <a:rPr lang="el-GR" i="1" dirty="0"/>
              <a:t>Μήτρα αγορών</a:t>
            </a:r>
            <a:endParaRPr lang="el-GR" dirty="0"/>
          </a:p>
        </p:txBody>
      </p:sp>
      <p:pic>
        <p:nvPicPr>
          <p:cNvPr id="4" name="Picture 3"/>
          <p:cNvPicPr>
            <a:picLocks noChangeAspect="1"/>
          </p:cNvPicPr>
          <p:nvPr/>
        </p:nvPicPr>
        <p:blipFill>
          <a:blip r:embed="rId2"/>
          <a:stretch>
            <a:fillRect/>
          </a:stretch>
        </p:blipFill>
        <p:spPr>
          <a:xfrm>
            <a:off x="2788785" y="1510254"/>
            <a:ext cx="5459478" cy="3986156"/>
          </a:xfrm>
          <a:prstGeom prst="rect">
            <a:avLst/>
          </a:prstGeom>
        </p:spPr>
      </p:pic>
    </p:spTree>
    <p:extLst>
      <p:ext uri="{BB962C8B-B14F-4D97-AF65-F5344CB8AC3E}">
        <p14:creationId xmlns:p14="http://schemas.microsoft.com/office/powerpoint/2010/main" val="156682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403980" cy="1325563"/>
          </a:xfrm>
        </p:spPr>
        <p:txBody>
          <a:bodyPr>
            <a:normAutofit/>
          </a:bodyPr>
          <a:lstStyle/>
          <a:p>
            <a:r>
              <a:rPr lang="el-GR" i="1" dirty="0"/>
              <a:t>Επιλογή </a:t>
            </a:r>
            <a:r>
              <a:rPr lang="el-GR" i="1" dirty="0" smtClean="0"/>
              <a:t>προμηθευτών</a:t>
            </a:r>
            <a:endParaRPr lang="el-GR" dirty="0"/>
          </a:p>
        </p:txBody>
      </p:sp>
      <p:pic>
        <p:nvPicPr>
          <p:cNvPr id="4" name="Picture 3"/>
          <p:cNvPicPr>
            <a:picLocks noChangeAspect="1"/>
          </p:cNvPicPr>
          <p:nvPr/>
        </p:nvPicPr>
        <p:blipFill>
          <a:blip r:embed="rId2"/>
          <a:stretch>
            <a:fillRect/>
          </a:stretch>
        </p:blipFill>
        <p:spPr>
          <a:xfrm>
            <a:off x="6309492" y="155411"/>
            <a:ext cx="5370102" cy="649731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587" y="1922105"/>
            <a:ext cx="5486719" cy="3732245"/>
          </a:xfrm>
          <a:prstGeom prst="rect">
            <a:avLst/>
          </a:prstGeom>
        </p:spPr>
      </p:pic>
    </p:spTree>
    <p:extLst>
      <p:ext uri="{BB962C8B-B14F-4D97-AF65-F5344CB8AC3E}">
        <p14:creationId xmlns:p14="http://schemas.microsoft.com/office/powerpoint/2010/main" val="867026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926" y="66546"/>
            <a:ext cx="10515600" cy="1325563"/>
          </a:xfrm>
        </p:spPr>
        <p:txBody>
          <a:bodyPr/>
          <a:lstStyle/>
          <a:p>
            <a:r>
              <a:rPr lang="el-GR" dirty="0"/>
              <a:t>Παραλαβές προϊόντων</a:t>
            </a:r>
          </a:p>
        </p:txBody>
      </p:sp>
      <p:sp>
        <p:nvSpPr>
          <p:cNvPr id="3" name="Content Placeholder 2"/>
          <p:cNvSpPr>
            <a:spLocks noGrp="1"/>
          </p:cNvSpPr>
          <p:nvPr>
            <p:ph idx="1"/>
          </p:nvPr>
        </p:nvSpPr>
        <p:spPr>
          <a:xfrm>
            <a:off x="838200" y="5775649"/>
            <a:ext cx="10515600" cy="401314"/>
          </a:xfrm>
        </p:spPr>
        <p:txBody>
          <a:bodyPr>
            <a:normAutofit fontScale="92500" lnSpcReduction="20000"/>
          </a:bodyPr>
          <a:lstStyle/>
          <a:p>
            <a:pPr marL="0" indent="0" algn="ctr">
              <a:buNone/>
            </a:pPr>
            <a:r>
              <a:rPr lang="el-GR" i="1" dirty="0"/>
              <a:t>Κάτοψη χώρου παραλαβών ξενοδοχείου</a:t>
            </a:r>
            <a:endParaRPr lang="el-GR" dirty="0"/>
          </a:p>
        </p:txBody>
      </p:sp>
      <p:pic>
        <p:nvPicPr>
          <p:cNvPr id="4" name="Picture 3"/>
          <p:cNvPicPr>
            <a:picLocks noChangeAspect="1"/>
          </p:cNvPicPr>
          <p:nvPr/>
        </p:nvPicPr>
        <p:blipFill>
          <a:blip r:embed="rId2"/>
          <a:stretch>
            <a:fillRect/>
          </a:stretch>
        </p:blipFill>
        <p:spPr>
          <a:xfrm>
            <a:off x="2376487" y="1181100"/>
            <a:ext cx="7439025" cy="4495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09322" y="2758589"/>
            <a:ext cx="2112330" cy="160248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2892" y="3099623"/>
            <a:ext cx="1135307" cy="126145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0672" y="2847085"/>
            <a:ext cx="904504" cy="1005005"/>
          </a:xfrm>
          <a:prstGeom prst="rect">
            <a:avLst/>
          </a:prstGeom>
        </p:spPr>
      </p:pic>
    </p:spTree>
    <p:extLst>
      <p:ext uri="{BB962C8B-B14F-4D97-AF65-F5344CB8AC3E}">
        <p14:creationId xmlns:p14="http://schemas.microsoft.com/office/powerpoint/2010/main" val="3069819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σημασία του εστιατορίου για την ξενοδοχειακή επιχείρηση</a:t>
            </a:r>
            <a:endParaRPr lang="el-GR" dirty="0"/>
          </a:p>
        </p:txBody>
      </p:sp>
      <p:sp>
        <p:nvSpPr>
          <p:cNvPr id="3" name="Content Placeholder 2"/>
          <p:cNvSpPr>
            <a:spLocks noGrp="1"/>
          </p:cNvSpPr>
          <p:nvPr>
            <p:ph idx="1"/>
          </p:nvPr>
        </p:nvSpPr>
        <p:spPr/>
        <p:txBody>
          <a:bodyPr/>
          <a:lstStyle/>
          <a:p>
            <a:r>
              <a:rPr lang="el-GR" dirty="0" smtClean="0"/>
              <a:t>Εγκαταστάσεις</a:t>
            </a:r>
          </a:p>
          <a:p>
            <a:pPr marL="0" indent="0">
              <a:buNone/>
            </a:pPr>
            <a:endParaRPr lang="el-GR" dirty="0" smtClean="0"/>
          </a:p>
          <a:p>
            <a:r>
              <a:rPr lang="el-GR" dirty="0" smtClean="0"/>
              <a:t>Αγαθά</a:t>
            </a:r>
          </a:p>
          <a:p>
            <a:pPr marL="0" indent="0">
              <a:buNone/>
            </a:pPr>
            <a:endParaRPr lang="el-GR" dirty="0" smtClean="0"/>
          </a:p>
          <a:p>
            <a:r>
              <a:rPr lang="el-GR" dirty="0" smtClean="0"/>
              <a:t>Υπηρεσίες</a:t>
            </a:r>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441" y="1848573"/>
            <a:ext cx="3498669" cy="236273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098" y="2642558"/>
            <a:ext cx="4191000" cy="28098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697" y="3850925"/>
            <a:ext cx="4100221" cy="2308740"/>
          </a:xfrm>
          <a:prstGeom prst="rect">
            <a:avLst/>
          </a:prstGeom>
        </p:spPr>
      </p:pic>
    </p:spTree>
    <p:extLst>
      <p:ext uri="{BB962C8B-B14F-4D97-AF65-F5344CB8AC3E}">
        <p14:creationId xmlns:p14="http://schemas.microsoft.com/office/powerpoint/2010/main" val="952048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Χώροι αποθήκευσης τροφίμων</a:t>
            </a:r>
            <a:br>
              <a:rPr lang="el-GR" b="1" dirty="0"/>
            </a:br>
            <a:endParaRPr lang="el-GR" dirty="0"/>
          </a:p>
        </p:txBody>
      </p:sp>
      <p:sp>
        <p:nvSpPr>
          <p:cNvPr id="3" name="Content Placeholder 2"/>
          <p:cNvSpPr>
            <a:spLocks noGrp="1"/>
          </p:cNvSpPr>
          <p:nvPr>
            <p:ph idx="1"/>
          </p:nvPr>
        </p:nvSpPr>
        <p:spPr/>
        <p:txBody>
          <a:bodyPr>
            <a:normAutofit/>
          </a:bodyPr>
          <a:lstStyle/>
          <a:p>
            <a:pPr marL="0" indent="0">
              <a:buNone/>
            </a:pPr>
            <a:r>
              <a:rPr lang="el-GR" dirty="0"/>
              <a:t>Η ελαχιστοποίηση του κόστους λειτουργίας των αποθηκών συνίσταται στην:</a:t>
            </a:r>
          </a:p>
          <a:p>
            <a:pPr lvl="0"/>
            <a:r>
              <a:rPr lang="el-GR" dirty="0"/>
              <a:t>Ελαχιστοποίηση των εργασιών </a:t>
            </a:r>
            <a:endParaRPr lang="el-GR" dirty="0" smtClean="0"/>
          </a:p>
          <a:p>
            <a:pPr lvl="0"/>
            <a:r>
              <a:rPr lang="el-GR" dirty="0" smtClean="0"/>
              <a:t>Ελαχιστοποίηση </a:t>
            </a:r>
            <a:r>
              <a:rPr lang="el-GR" dirty="0"/>
              <a:t>των διαδρομών και μετακινήσεων </a:t>
            </a:r>
            <a:r>
              <a:rPr lang="el-GR" dirty="0" smtClean="0"/>
              <a:t>προϊόντων</a:t>
            </a:r>
          </a:p>
          <a:p>
            <a:pPr lvl="0"/>
            <a:r>
              <a:rPr lang="el-GR" dirty="0" smtClean="0"/>
              <a:t>Μέγιστη </a:t>
            </a:r>
            <a:r>
              <a:rPr lang="el-GR" dirty="0"/>
              <a:t>αξιοποίηση του </a:t>
            </a:r>
            <a:r>
              <a:rPr lang="el-GR" dirty="0" smtClean="0"/>
              <a:t>χώρου</a:t>
            </a:r>
            <a:endParaRPr lang="el-GR" u="sng" dirty="0"/>
          </a:p>
          <a:p>
            <a:pPr lvl="0"/>
            <a:r>
              <a:rPr lang="el-GR" dirty="0" smtClean="0"/>
              <a:t>Απόλυτη </a:t>
            </a:r>
            <a:r>
              <a:rPr lang="el-GR" dirty="0"/>
              <a:t>προστασία των αποθηκευμένων προϊόντων </a:t>
            </a:r>
          </a:p>
        </p:txBody>
      </p:sp>
    </p:spTree>
    <p:extLst>
      <p:ext uri="{BB962C8B-B14F-4D97-AF65-F5344CB8AC3E}">
        <p14:creationId xmlns:p14="http://schemas.microsoft.com/office/powerpoint/2010/main" val="2507596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FIFO</a:t>
            </a:r>
            <a:r>
              <a:rPr lang="el-GR" dirty="0" smtClean="0"/>
              <a:t> </a:t>
            </a:r>
            <a:r>
              <a:rPr lang="en-US" dirty="0" smtClean="0"/>
              <a:t>vs </a:t>
            </a:r>
            <a:r>
              <a:rPr lang="en-US" dirty="0"/>
              <a:t>L</a:t>
            </a:r>
            <a:r>
              <a:rPr lang="en-US" dirty="0" smtClean="0"/>
              <a:t>IFO </a:t>
            </a:r>
            <a:endParaRPr lang="el-GR" dirty="0"/>
          </a:p>
        </p:txBody>
      </p:sp>
      <p:sp>
        <p:nvSpPr>
          <p:cNvPr id="3" name="Content Placeholder 2"/>
          <p:cNvSpPr>
            <a:spLocks noGrp="1"/>
          </p:cNvSpPr>
          <p:nvPr>
            <p:ph idx="1"/>
          </p:nvPr>
        </p:nvSpPr>
        <p:spPr>
          <a:xfrm>
            <a:off x="838200" y="5739007"/>
            <a:ext cx="10515600" cy="437956"/>
          </a:xfrm>
        </p:spPr>
        <p:txBody>
          <a:bodyPr>
            <a:normAutofit fontScale="92500" lnSpcReduction="10000"/>
          </a:bodyPr>
          <a:lstStyle/>
          <a:p>
            <a:pPr marL="0" indent="0" algn="ctr">
              <a:buNone/>
            </a:pPr>
            <a:r>
              <a:rPr lang="el-GR" i="1" dirty="0"/>
              <a:t>Σχηματική περιγραφή της διαδικασίας </a:t>
            </a:r>
            <a:r>
              <a:rPr lang="en-US" i="1" dirty="0"/>
              <a:t>FIFO</a:t>
            </a:r>
            <a:endParaRPr lang="el-GR" dirty="0"/>
          </a:p>
        </p:txBody>
      </p:sp>
      <p:pic>
        <p:nvPicPr>
          <p:cNvPr id="4" name="Picture 3"/>
          <p:cNvPicPr>
            <a:picLocks noChangeAspect="1"/>
          </p:cNvPicPr>
          <p:nvPr/>
        </p:nvPicPr>
        <p:blipFill>
          <a:blip r:embed="rId2"/>
          <a:stretch>
            <a:fillRect/>
          </a:stretch>
        </p:blipFill>
        <p:spPr>
          <a:xfrm>
            <a:off x="2208342" y="1913941"/>
            <a:ext cx="6525112" cy="3825066"/>
          </a:xfrm>
          <a:prstGeom prst="rect">
            <a:avLst/>
          </a:prstGeom>
        </p:spPr>
      </p:pic>
    </p:spTree>
    <p:extLst>
      <p:ext uri="{BB962C8B-B14F-4D97-AF65-F5344CB8AC3E}">
        <p14:creationId xmlns:p14="http://schemas.microsoft.com/office/powerpoint/2010/main" val="1071414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6" y="113199"/>
            <a:ext cx="10515600" cy="1325563"/>
          </a:xfrm>
        </p:spPr>
        <p:txBody>
          <a:bodyPr/>
          <a:lstStyle/>
          <a:p>
            <a:r>
              <a:rPr lang="el-GR" dirty="0" err="1" smtClean="0"/>
              <a:t>Διευθυνσιογράφηση</a:t>
            </a:r>
            <a:r>
              <a:rPr lang="el-GR" dirty="0" smtClean="0"/>
              <a:t> αποθήκης</a:t>
            </a:r>
            <a:endParaRPr lang="el-GR" dirty="0"/>
          </a:p>
        </p:txBody>
      </p:sp>
      <p:sp>
        <p:nvSpPr>
          <p:cNvPr id="3" name="Content Placeholder 2"/>
          <p:cNvSpPr>
            <a:spLocks noGrp="1"/>
          </p:cNvSpPr>
          <p:nvPr>
            <p:ph idx="1"/>
          </p:nvPr>
        </p:nvSpPr>
        <p:spPr>
          <a:xfrm>
            <a:off x="838200" y="5840963"/>
            <a:ext cx="10515600" cy="336000"/>
          </a:xfrm>
        </p:spPr>
        <p:txBody>
          <a:bodyPr>
            <a:normAutofit fontScale="77500" lnSpcReduction="20000"/>
          </a:bodyPr>
          <a:lstStyle/>
          <a:p>
            <a:pPr marL="0" indent="0" algn="ctr">
              <a:buNone/>
            </a:pPr>
            <a:r>
              <a:rPr lang="el-GR" i="1" dirty="0"/>
              <a:t>Διαρρύθμιση αποθήκης που λειτουργεί με σύστημα </a:t>
            </a:r>
            <a:r>
              <a:rPr lang="en-US" i="1" dirty="0"/>
              <a:t>FIFO</a:t>
            </a:r>
            <a:endParaRPr lang="el-GR" dirty="0"/>
          </a:p>
        </p:txBody>
      </p:sp>
      <p:pic>
        <p:nvPicPr>
          <p:cNvPr id="4" name="Picture 3"/>
          <p:cNvPicPr>
            <a:picLocks noChangeAspect="1"/>
          </p:cNvPicPr>
          <p:nvPr/>
        </p:nvPicPr>
        <p:blipFill>
          <a:blip r:embed="rId2"/>
          <a:stretch>
            <a:fillRect/>
          </a:stretch>
        </p:blipFill>
        <p:spPr>
          <a:xfrm>
            <a:off x="2462212" y="1368684"/>
            <a:ext cx="7267575" cy="4400550"/>
          </a:xfrm>
          <a:prstGeom prst="rect">
            <a:avLst/>
          </a:prstGeom>
        </p:spPr>
      </p:pic>
    </p:spTree>
    <p:extLst>
      <p:ext uri="{BB962C8B-B14F-4D97-AF65-F5344CB8AC3E}">
        <p14:creationId xmlns:p14="http://schemas.microsoft.com/office/powerpoint/2010/main" val="1963413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r>
              <a:rPr lang="el-GR" b="1" dirty="0"/>
              <a:t>Αποθέματα</a:t>
            </a:r>
            <a:r>
              <a:rPr lang="el-GR" b="1" i="1" dirty="0"/>
              <a:t/>
            </a:r>
            <a:br>
              <a:rPr lang="el-GR" b="1" i="1" dirty="0"/>
            </a:br>
            <a:endParaRPr lang="el-GR" dirty="0"/>
          </a:p>
        </p:txBody>
      </p:sp>
      <p:sp>
        <p:nvSpPr>
          <p:cNvPr id="3" name="Content Placeholder 2"/>
          <p:cNvSpPr>
            <a:spLocks noGrp="1"/>
          </p:cNvSpPr>
          <p:nvPr>
            <p:ph idx="1"/>
          </p:nvPr>
        </p:nvSpPr>
        <p:spPr>
          <a:xfrm>
            <a:off x="838200" y="5887615"/>
            <a:ext cx="10515600" cy="289347"/>
          </a:xfrm>
        </p:spPr>
        <p:txBody>
          <a:bodyPr>
            <a:normAutofit fontScale="62500" lnSpcReduction="20000"/>
          </a:bodyPr>
          <a:lstStyle/>
          <a:p>
            <a:pPr marL="0" indent="0" algn="ctr">
              <a:buNone/>
            </a:pPr>
            <a:r>
              <a:rPr lang="el-GR" i="1" dirty="0"/>
              <a:t>Πλεονεκτήματα και μειονεκτήματα διατήρησης  υψηλών αποθεματικών επιπέδων</a:t>
            </a:r>
            <a:endParaRPr lang="el-GR" dirty="0"/>
          </a:p>
        </p:txBody>
      </p:sp>
      <p:pic>
        <p:nvPicPr>
          <p:cNvPr id="4" name="Picture 3"/>
          <p:cNvPicPr>
            <a:picLocks noChangeAspect="1"/>
          </p:cNvPicPr>
          <p:nvPr/>
        </p:nvPicPr>
        <p:blipFill>
          <a:blip r:embed="rId2"/>
          <a:stretch>
            <a:fillRect/>
          </a:stretch>
        </p:blipFill>
        <p:spPr>
          <a:xfrm>
            <a:off x="2295525" y="1195387"/>
            <a:ext cx="7600950" cy="4467225"/>
          </a:xfrm>
          <a:prstGeom prst="rect">
            <a:avLst/>
          </a:prstGeom>
        </p:spPr>
      </p:pic>
    </p:spTree>
    <p:extLst>
      <p:ext uri="{BB962C8B-B14F-4D97-AF65-F5344CB8AC3E}">
        <p14:creationId xmlns:p14="http://schemas.microsoft.com/office/powerpoint/2010/main" val="986098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Θέματα πολιτικής του τμήματος προμηθειών</a:t>
            </a:r>
          </a:p>
        </p:txBody>
      </p:sp>
      <p:sp>
        <p:nvSpPr>
          <p:cNvPr id="3" name="Content Placeholder 2"/>
          <p:cNvSpPr>
            <a:spLocks noGrp="1"/>
          </p:cNvSpPr>
          <p:nvPr>
            <p:ph idx="1"/>
          </p:nvPr>
        </p:nvSpPr>
        <p:spPr/>
        <p:txBody>
          <a:bodyPr/>
          <a:lstStyle/>
          <a:p>
            <a:r>
              <a:rPr lang="el-GR" dirty="0" smtClean="0"/>
              <a:t>Υπεύθυνος προμηθειών</a:t>
            </a:r>
          </a:p>
          <a:p>
            <a:r>
              <a:rPr lang="el-GR" dirty="0" smtClean="0"/>
              <a:t>Κόστος και απόδοση</a:t>
            </a:r>
          </a:p>
          <a:p>
            <a:r>
              <a:rPr lang="el-GR" dirty="0" smtClean="0"/>
              <a:t>Επέκταση των μενού</a:t>
            </a:r>
          </a:p>
          <a:p>
            <a:r>
              <a:rPr lang="el-GR" dirty="0" smtClean="0"/>
              <a:t>Έτοιμο ή παραγόμενο</a:t>
            </a:r>
          </a:p>
          <a:p>
            <a:r>
              <a:rPr lang="el-GR" dirty="0" smtClean="0"/>
              <a:t>Σχέσεις με προμηθευτές</a:t>
            </a:r>
          </a:p>
          <a:p>
            <a:pPr marL="0" indent="0">
              <a:buNone/>
            </a:pPr>
            <a:endParaRPr lang="en-US" dirty="0" smtClean="0"/>
          </a:p>
        </p:txBody>
      </p:sp>
    </p:spTree>
    <p:extLst>
      <p:ext uri="{BB962C8B-B14F-4D97-AF65-F5344CB8AC3E}">
        <p14:creationId xmlns:p14="http://schemas.microsoft.com/office/powerpoint/2010/main" val="563965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Ο έλεγχος της ξενοδοχειακής επιχείρησης</a:t>
            </a:r>
            <a:endParaRPr lang="el-GR" dirty="0"/>
          </a:p>
        </p:txBody>
      </p:sp>
      <p:sp>
        <p:nvSpPr>
          <p:cNvPr id="3" name="Content Placeholder 2"/>
          <p:cNvSpPr>
            <a:spLocks noGrp="1"/>
          </p:cNvSpPr>
          <p:nvPr>
            <p:ph idx="1"/>
          </p:nvPr>
        </p:nvSpPr>
        <p:spPr/>
        <p:txBody>
          <a:bodyPr>
            <a:normAutofit/>
          </a:bodyPr>
          <a:lstStyle/>
          <a:p>
            <a:pPr marL="0" indent="0">
              <a:buNone/>
            </a:pPr>
            <a:r>
              <a:rPr lang="el-GR" dirty="0"/>
              <a:t>Ο </a:t>
            </a:r>
            <a:r>
              <a:rPr lang="el-GR" b="1" dirty="0"/>
              <a:t>διοικητικός έλεγχος</a:t>
            </a:r>
            <a:r>
              <a:rPr lang="el-GR" dirty="0"/>
              <a:t> ασχολείται με:</a:t>
            </a:r>
          </a:p>
          <a:p>
            <a:pPr lvl="1"/>
            <a:r>
              <a:rPr lang="el-GR" dirty="0"/>
              <a:t>Τη σύγκριση του τρόπου λειτουργίας της επιχείρησης σε σχέση με τον τρόπο που αρχικά είχε σχεδιαστεί </a:t>
            </a:r>
          </a:p>
          <a:p>
            <a:pPr lvl="1"/>
            <a:r>
              <a:rPr lang="el-GR" dirty="0"/>
              <a:t>Τη σύγκριση των αποτελεσμάτων με τα πρότυπα. </a:t>
            </a:r>
          </a:p>
          <a:p>
            <a:pPr lvl="1"/>
            <a:r>
              <a:rPr lang="el-GR" dirty="0"/>
              <a:t>Την ανάπτυξη των δραστηριοτήτων της επιχείρησης</a:t>
            </a:r>
          </a:p>
          <a:p>
            <a:pPr lvl="1"/>
            <a:r>
              <a:rPr lang="el-GR" dirty="0"/>
              <a:t>Τα θέματα του προσωπικού, σε σχέση με την ανάπτυξη της αποδοτικότητάς του, τη μείωση του εργατικού κόστους και την αύξηση της ικανοποίησής του από την εργασία</a:t>
            </a:r>
          </a:p>
          <a:p>
            <a:pPr marL="0" indent="0">
              <a:buNone/>
            </a:pPr>
            <a:r>
              <a:rPr lang="el-GR" dirty="0"/>
              <a:t>Ο </a:t>
            </a:r>
            <a:r>
              <a:rPr lang="el-GR" b="1" dirty="0"/>
              <a:t>διαχειριστικός έλεγχος</a:t>
            </a:r>
            <a:r>
              <a:rPr lang="el-GR" dirty="0"/>
              <a:t> εστιάζει στην οικονομική διαχείριση των εσόδων των τμημάτων εκμετάλλευσης, όπως και στα κέντρα κόστους. </a:t>
            </a:r>
          </a:p>
          <a:p>
            <a:pPr marL="0" indent="0">
              <a:buNone/>
            </a:pPr>
            <a:endParaRPr lang="el-GR" dirty="0"/>
          </a:p>
        </p:txBody>
      </p:sp>
    </p:spTree>
    <p:extLst>
      <p:ext uri="{BB962C8B-B14F-4D97-AF65-F5344CB8AC3E}">
        <p14:creationId xmlns:p14="http://schemas.microsoft.com/office/powerpoint/2010/main" val="694912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Έλεγχος ποσοτήτων</a:t>
            </a:r>
          </a:p>
        </p:txBody>
      </p:sp>
      <p:sp>
        <p:nvSpPr>
          <p:cNvPr id="3" name="Content Placeholder 2"/>
          <p:cNvSpPr>
            <a:spLocks noGrp="1"/>
          </p:cNvSpPr>
          <p:nvPr>
            <p:ph idx="1"/>
          </p:nvPr>
        </p:nvSpPr>
        <p:spPr>
          <a:xfrm>
            <a:off x="838200" y="5756987"/>
            <a:ext cx="10515600" cy="419975"/>
          </a:xfrm>
        </p:spPr>
        <p:txBody>
          <a:bodyPr>
            <a:normAutofit fontScale="92500" lnSpcReduction="10000"/>
          </a:bodyPr>
          <a:lstStyle/>
          <a:p>
            <a:pPr marL="0" indent="0" algn="ctr">
              <a:buNone/>
            </a:pPr>
            <a:endParaRPr lang="el-GR" dirty="0"/>
          </a:p>
        </p:txBody>
      </p:sp>
      <p:pic>
        <p:nvPicPr>
          <p:cNvPr id="4" name="Picture 3"/>
          <p:cNvPicPr>
            <a:picLocks noChangeAspect="1"/>
          </p:cNvPicPr>
          <p:nvPr/>
        </p:nvPicPr>
        <p:blipFill>
          <a:blip r:embed="rId2"/>
          <a:stretch>
            <a:fillRect/>
          </a:stretch>
        </p:blipFill>
        <p:spPr>
          <a:xfrm>
            <a:off x="1390261" y="1690688"/>
            <a:ext cx="8603018" cy="3736009"/>
          </a:xfrm>
          <a:prstGeom prst="rect">
            <a:avLst/>
          </a:prstGeom>
        </p:spPr>
      </p:pic>
    </p:spTree>
    <p:extLst>
      <p:ext uri="{BB962C8B-B14F-4D97-AF65-F5344CB8AC3E}">
        <p14:creationId xmlns:p14="http://schemas.microsoft.com/office/powerpoint/2010/main" val="2453066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Έλεγχος εσόδων</a:t>
            </a:r>
            <a:endParaRPr lang="el-GR" dirty="0"/>
          </a:p>
        </p:txBody>
      </p:sp>
      <p:sp>
        <p:nvSpPr>
          <p:cNvPr id="3" name="Content Placeholder 2"/>
          <p:cNvSpPr>
            <a:spLocks noGrp="1"/>
          </p:cNvSpPr>
          <p:nvPr>
            <p:ph idx="1"/>
          </p:nvPr>
        </p:nvSpPr>
        <p:spPr>
          <a:xfrm>
            <a:off x="838200" y="5719665"/>
            <a:ext cx="10515600" cy="457298"/>
          </a:xfrm>
        </p:spPr>
        <p:txBody>
          <a:bodyPr>
            <a:normAutofit lnSpcReduction="10000"/>
          </a:bodyPr>
          <a:lstStyle/>
          <a:p>
            <a:endParaRPr lang="el-GR" dirty="0"/>
          </a:p>
        </p:txBody>
      </p:sp>
      <p:pic>
        <p:nvPicPr>
          <p:cNvPr id="4" name="Picture 3"/>
          <p:cNvPicPr>
            <a:picLocks noChangeAspect="1"/>
          </p:cNvPicPr>
          <p:nvPr/>
        </p:nvPicPr>
        <p:blipFill>
          <a:blip r:embed="rId2"/>
          <a:stretch>
            <a:fillRect/>
          </a:stretch>
        </p:blipFill>
        <p:spPr>
          <a:xfrm>
            <a:off x="2169076" y="1690688"/>
            <a:ext cx="6816304" cy="3288267"/>
          </a:xfrm>
          <a:prstGeom prst="rect">
            <a:avLst/>
          </a:prstGeom>
        </p:spPr>
      </p:pic>
    </p:spTree>
    <p:extLst>
      <p:ext uri="{BB962C8B-B14F-4D97-AF65-F5344CB8AC3E}">
        <p14:creationId xmlns:p14="http://schemas.microsoft.com/office/powerpoint/2010/main" val="1078391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Έλεγχος τμημάτων </a:t>
            </a:r>
            <a:r>
              <a:rPr lang="en-US" b="1" dirty="0"/>
              <a:t>F</a:t>
            </a:r>
            <a:r>
              <a:rPr lang="el-GR" b="1" dirty="0"/>
              <a:t> &amp; </a:t>
            </a:r>
            <a:r>
              <a:rPr lang="en-US" b="1" dirty="0"/>
              <a:t>B</a:t>
            </a:r>
            <a:r>
              <a:rPr lang="el-GR" b="1" dirty="0"/>
              <a:t/>
            </a:r>
            <a:br>
              <a:rPr lang="el-GR" b="1" dirty="0"/>
            </a:br>
            <a:endParaRPr lang="el-GR" dirty="0"/>
          </a:p>
        </p:txBody>
      </p:sp>
      <p:sp>
        <p:nvSpPr>
          <p:cNvPr id="3" name="Content Placeholder 2"/>
          <p:cNvSpPr>
            <a:spLocks noGrp="1"/>
          </p:cNvSpPr>
          <p:nvPr>
            <p:ph idx="1"/>
          </p:nvPr>
        </p:nvSpPr>
        <p:spPr>
          <a:xfrm>
            <a:off x="838200" y="5775649"/>
            <a:ext cx="10515600" cy="401314"/>
          </a:xfrm>
        </p:spPr>
        <p:txBody>
          <a:bodyPr>
            <a:normAutofit fontScale="92500" lnSpcReduction="20000"/>
          </a:bodyPr>
          <a:lstStyle/>
          <a:p>
            <a:endParaRPr lang="el-GR"/>
          </a:p>
        </p:txBody>
      </p:sp>
      <p:pic>
        <p:nvPicPr>
          <p:cNvPr id="4" name="Picture 3"/>
          <p:cNvPicPr>
            <a:picLocks noChangeAspect="1"/>
          </p:cNvPicPr>
          <p:nvPr/>
        </p:nvPicPr>
        <p:blipFill>
          <a:blip r:embed="rId2"/>
          <a:stretch>
            <a:fillRect/>
          </a:stretch>
        </p:blipFill>
        <p:spPr>
          <a:xfrm>
            <a:off x="1514475" y="1566862"/>
            <a:ext cx="9163050" cy="3724275"/>
          </a:xfrm>
          <a:prstGeom prst="rect">
            <a:avLst/>
          </a:prstGeom>
        </p:spPr>
      </p:pic>
    </p:spTree>
    <p:extLst>
      <p:ext uri="{BB962C8B-B14F-4D97-AF65-F5344CB8AC3E}">
        <p14:creationId xmlns:p14="http://schemas.microsoft.com/office/powerpoint/2010/main" val="3518022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Εφαρμογές  σύγχρονης τεχνολογίας στο τμήμα ελέγχου</a:t>
            </a:r>
            <a:br>
              <a:rPr lang="el-GR" b="1" dirty="0"/>
            </a:br>
            <a:endParaRPr lang="el-GR" dirty="0"/>
          </a:p>
        </p:txBody>
      </p:sp>
      <p:sp>
        <p:nvSpPr>
          <p:cNvPr id="3" name="Content Placeholder 2"/>
          <p:cNvSpPr>
            <a:spLocks noGrp="1"/>
          </p:cNvSpPr>
          <p:nvPr>
            <p:ph idx="1"/>
          </p:nvPr>
        </p:nvSpPr>
        <p:spPr>
          <a:xfrm>
            <a:off x="838200" y="5691673"/>
            <a:ext cx="10515600" cy="485290"/>
          </a:xfrm>
        </p:spPr>
        <p:txBody>
          <a:bodyPr/>
          <a:lstStyle/>
          <a:p>
            <a:pPr marL="0" indent="0" algn="ctr">
              <a:buNone/>
            </a:pPr>
            <a:r>
              <a:rPr lang="el-GR" i="1" dirty="0"/>
              <a:t>Σύστημα λήψης παραγγελιών της </a:t>
            </a:r>
            <a:r>
              <a:rPr lang="en-US" i="1" dirty="0" err="1"/>
              <a:t>easyOrder</a:t>
            </a:r>
            <a:endParaRPr lang="el-GR" dirty="0"/>
          </a:p>
        </p:txBody>
      </p:sp>
      <p:pic>
        <p:nvPicPr>
          <p:cNvPr id="4" name="Picture 3"/>
          <p:cNvPicPr>
            <a:picLocks noChangeAspect="1"/>
          </p:cNvPicPr>
          <p:nvPr/>
        </p:nvPicPr>
        <p:blipFill>
          <a:blip r:embed="rId2"/>
          <a:stretch>
            <a:fillRect/>
          </a:stretch>
        </p:blipFill>
        <p:spPr>
          <a:xfrm>
            <a:off x="1575999" y="1457270"/>
            <a:ext cx="7661308" cy="3898987"/>
          </a:xfrm>
          <a:prstGeom prst="rect">
            <a:avLst/>
          </a:prstGeom>
        </p:spPr>
      </p:pic>
    </p:spTree>
    <p:extLst>
      <p:ext uri="{BB962C8B-B14F-4D97-AF65-F5344CB8AC3E}">
        <p14:creationId xmlns:p14="http://schemas.microsoft.com/office/powerpoint/2010/main" val="2771081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Εστιατορικές επιχειρήσεις του ξενοδοχείου</a:t>
            </a:r>
          </a:p>
        </p:txBody>
      </p:sp>
      <p:pic>
        <p:nvPicPr>
          <p:cNvPr id="5" name="Picture 4"/>
          <p:cNvPicPr>
            <a:picLocks noChangeAspect="1"/>
          </p:cNvPicPr>
          <p:nvPr/>
        </p:nvPicPr>
        <p:blipFill>
          <a:blip r:embed="rId2"/>
          <a:stretch>
            <a:fillRect/>
          </a:stretch>
        </p:blipFill>
        <p:spPr>
          <a:xfrm>
            <a:off x="2025908" y="1821608"/>
            <a:ext cx="7168627" cy="3776760"/>
          </a:xfrm>
          <a:prstGeom prst="rect">
            <a:avLst/>
          </a:prstGeom>
        </p:spPr>
      </p:pic>
    </p:spTree>
    <p:extLst>
      <p:ext uri="{BB962C8B-B14F-4D97-AF65-F5344CB8AC3E}">
        <p14:creationId xmlns:p14="http://schemas.microsoft.com/office/powerpoint/2010/main" val="3513125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98" y="0"/>
            <a:ext cx="10515600" cy="1325563"/>
          </a:xfrm>
        </p:spPr>
        <p:txBody>
          <a:bodyPr/>
          <a:lstStyle/>
          <a:p>
            <a:r>
              <a:rPr lang="el-GR" dirty="0"/>
              <a:t>Εστιατόριο πρωινών</a:t>
            </a:r>
          </a:p>
        </p:txBody>
      </p:sp>
      <p:sp>
        <p:nvSpPr>
          <p:cNvPr id="3" name="Content Placeholder 2"/>
          <p:cNvSpPr>
            <a:spLocks noGrp="1"/>
          </p:cNvSpPr>
          <p:nvPr>
            <p:ph idx="1"/>
          </p:nvPr>
        </p:nvSpPr>
        <p:spPr>
          <a:xfrm>
            <a:off x="567612" y="1125829"/>
            <a:ext cx="10515600" cy="4351338"/>
          </a:xfrm>
        </p:spPr>
        <p:txBody>
          <a:bodyPr>
            <a:normAutofit/>
          </a:bodyPr>
          <a:lstStyle/>
          <a:p>
            <a:r>
              <a:rPr lang="el-GR" dirty="0"/>
              <a:t>Το εστιατόριο πρωινών</a:t>
            </a:r>
            <a:r>
              <a:rPr lang="el-GR" b="1" dirty="0"/>
              <a:t> </a:t>
            </a:r>
            <a:r>
              <a:rPr lang="el-GR" dirty="0"/>
              <a:t>λειτουργεί για λίγες πρωινές ώρες και προσφέρει ένα από τους παρακάτω τύπους πρωινού γεύματος:</a:t>
            </a:r>
            <a:r>
              <a:rPr lang="el-GR" b="1" dirty="0"/>
              <a:t> </a:t>
            </a:r>
            <a:r>
              <a:rPr lang="el-GR" dirty="0"/>
              <a:t> </a:t>
            </a:r>
          </a:p>
          <a:p>
            <a:pPr lvl="0"/>
            <a:r>
              <a:rPr lang="en-US" dirty="0"/>
              <a:t>C</a:t>
            </a:r>
            <a:r>
              <a:rPr lang="el-GR" dirty="0" err="1"/>
              <a:t>ontinental</a:t>
            </a:r>
            <a:r>
              <a:rPr lang="el-GR" dirty="0"/>
              <a:t> </a:t>
            </a:r>
            <a:r>
              <a:rPr lang="el-GR" dirty="0" err="1"/>
              <a:t>breakfast</a:t>
            </a:r>
            <a:r>
              <a:rPr lang="el-GR" dirty="0"/>
              <a:t> </a:t>
            </a:r>
            <a:endParaRPr lang="en-US" dirty="0" smtClean="0"/>
          </a:p>
          <a:p>
            <a:pPr lvl="0"/>
            <a:r>
              <a:rPr lang="en-US" dirty="0" smtClean="0"/>
              <a:t>American </a:t>
            </a:r>
            <a:r>
              <a:rPr lang="en-US" dirty="0"/>
              <a:t>breakfast</a:t>
            </a:r>
            <a:r>
              <a:rPr lang="el-GR" dirty="0"/>
              <a:t> </a:t>
            </a:r>
            <a:endParaRPr lang="en-US" dirty="0" smtClean="0"/>
          </a:p>
          <a:p>
            <a:pPr lvl="0"/>
            <a:r>
              <a:rPr lang="el-GR" dirty="0" smtClean="0"/>
              <a:t>Μπουφέ πρωινού</a:t>
            </a:r>
            <a:endParaRPr lang="el-G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12" y="3717051"/>
            <a:ext cx="7010400" cy="26098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875" y="2074073"/>
            <a:ext cx="5240856" cy="3496400"/>
          </a:xfrm>
          <a:prstGeom prst="rect">
            <a:avLst/>
          </a:prstGeom>
        </p:spPr>
      </p:pic>
    </p:spTree>
    <p:extLst>
      <p:ext uri="{BB962C8B-B14F-4D97-AF65-F5344CB8AC3E}">
        <p14:creationId xmlns:p14="http://schemas.microsoft.com/office/powerpoint/2010/main" val="362616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97"/>
            <a:ext cx="10515600" cy="1325563"/>
          </a:xfrm>
        </p:spPr>
        <p:txBody>
          <a:bodyPr/>
          <a:lstStyle/>
          <a:p>
            <a:r>
              <a:rPr lang="el-GR" dirty="0"/>
              <a:t>Εστιατόριο </a:t>
            </a:r>
            <a:r>
              <a:rPr lang="en-US" dirty="0"/>
              <a:t>table d</a:t>
            </a:r>
            <a:r>
              <a:rPr lang="el-GR" dirty="0"/>
              <a:t>’</a:t>
            </a:r>
            <a:r>
              <a:rPr lang="en-US" dirty="0"/>
              <a:t>h</a:t>
            </a:r>
            <a:r>
              <a:rPr lang="el-GR" dirty="0"/>
              <a:t>ô</a:t>
            </a:r>
            <a:r>
              <a:rPr lang="en-US" dirty="0" err="1"/>
              <a:t>te</a:t>
            </a:r>
            <a:endParaRPr lang="el-GR" dirty="0"/>
          </a:p>
        </p:txBody>
      </p:sp>
      <p:sp>
        <p:nvSpPr>
          <p:cNvPr id="3" name="Content Placeholder 2"/>
          <p:cNvSpPr>
            <a:spLocks noGrp="1"/>
          </p:cNvSpPr>
          <p:nvPr>
            <p:ph idx="1"/>
          </p:nvPr>
        </p:nvSpPr>
        <p:spPr>
          <a:xfrm>
            <a:off x="803988" y="1222310"/>
            <a:ext cx="10515600" cy="4880008"/>
          </a:xfrm>
        </p:spPr>
        <p:txBody>
          <a:bodyPr/>
          <a:lstStyle/>
          <a:p>
            <a:pPr marL="0" indent="0">
              <a:buNone/>
            </a:pPr>
            <a:r>
              <a:rPr lang="el-GR" dirty="0" smtClean="0"/>
              <a:t>Καλύπτει τα συμφωνηθέντα, που αφορούν σε τρεις τύπους συμφωνίας</a:t>
            </a:r>
            <a:r>
              <a:rPr lang="en-US" dirty="0" smtClean="0"/>
              <a:t> (</a:t>
            </a:r>
            <a:r>
              <a:rPr lang="el-GR" dirty="0" smtClean="0"/>
              <a:t>σε κάθε περίπτωση το πρωϊνό συμπεριλαμβάνεται):</a:t>
            </a:r>
            <a:endParaRPr lang="en-US" dirty="0"/>
          </a:p>
          <a:p>
            <a:pPr marL="0" indent="0">
              <a:buNone/>
            </a:pPr>
            <a:endParaRPr lang="el-GR" dirty="0" smtClean="0"/>
          </a:p>
          <a:p>
            <a:r>
              <a:rPr lang="el-GR" dirty="0" smtClean="0"/>
              <a:t>Ημιδιατροφή</a:t>
            </a:r>
            <a:r>
              <a:rPr lang="en-US" dirty="0" smtClean="0"/>
              <a:t> (half board)</a:t>
            </a:r>
            <a:endParaRPr lang="el-GR" dirty="0" smtClean="0"/>
          </a:p>
          <a:p>
            <a:r>
              <a:rPr lang="el-GR" dirty="0" smtClean="0"/>
              <a:t>Πλήρης διατροφή</a:t>
            </a:r>
            <a:r>
              <a:rPr lang="en-US" dirty="0" smtClean="0"/>
              <a:t> (full board)</a:t>
            </a:r>
          </a:p>
          <a:p>
            <a:endParaRPr lang="en-US" dirty="0"/>
          </a:p>
          <a:p>
            <a:endParaRPr lang="el-GR" dirty="0" smtClean="0"/>
          </a:p>
          <a:p>
            <a:r>
              <a:rPr lang="el-GR" dirty="0" smtClean="0"/>
              <a:t>Όλα περιλαμβάνονται </a:t>
            </a:r>
            <a:r>
              <a:rPr lang="en-US" dirty="0" smtClean="0"/>
              <a:t>(all inclusive)</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88" y="2061094"/>
            <a:ext cx="5715000" cy="23812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4694" y="4531964"/>
            <a:ext cx="3237722" cy="1983105"/>
          </a:xfrm>
          <a:prstGeom prst="rect">
            <a:avLst/>
          </a:prstGeom>
        </p:spPr>
      </p:pic>
    </p:spTree>
    <p:extLst>
      <p:ext uri="{BB962C8B-B14F-4D97-AF65-F5344CB8AC3E}">
        <p14:creationId xmlns:p14="http://schemas.microsoft.com/office/powerpoint/2010/main" val="1139708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838"/>
            <a:ext cx="10515600" cy="1325563"/>
          </a:xfrm>
        </p:spPr>
        <p:txBody>
          <a:bodyPr/>
          <a:lstStyle/>
          <a:p>
            <a:r>
              <a:rPr lang="el-GR" dirty="0"/>
              <a:t>Συμπληρωματικές εστιατορικές μονάδες</a:t>
            </a:r>
          </a:p>
        </p:txBody>
      </p:sp>
      <p:sp>
        <p:nvSpPr>
          <p:cNvPr id="3" name="Content Placeholder 2"/>
          <p:cNvSpPr>
            <a:spLocks noGrp="1"/>
          </p:cNvSpPr>
          <p:nvPr>
            <p:ph idx="1"/>
          </p:nvPr>
        </p:nvSpPr>
        <p:spPr>
          <a:xfrm>
            <a:off x="838200" y="1355401"/>
            <a:ext cx="10515600" cy="4821562"/>
          </a:xfrm>
        </p:spPr>
        <p:txBody>
          <a:bodyPr/>
          <a:lstStyle/>
          <a:p>
            <a:r>
              <a:rPr lang="el-GR" b="1" i="1" dirty="0"/>
              <a:t>Εστιατόριο</a:t>
            </a:r>
            <a:r>
              <a:rPr lang="fr-FR" b="1" i="1" dirty="0"/>
              <a:t> à la carte</a:t>
            </a:r>
            <a:endParaRPr lang="el-GR" b="1" i="1" dirty="0"/>
          </a:p>
          <a:p>
            <a:r>
              <a:rPr lang="el-GR" b="1" i="1" dirty="0" smtClean="0"/>
              <a:t>Θεματικά εστιατόρια (εθνικά εστιατόρια ή ταβέρνες)</a:t>
            </a:r>
            <a:endParaRPr lang="el-GR" b="1" i="1" dirty="0"/>
          </a:p>
          <a:p>
            <a:r>
              <a:rPr lang="en-US" b="1" i="1" dirty="0"/>
              <a:t>Grill room</a:t>
            </a:r>
            <a:endParaRPr lang="el-GR" b="1" i="1" dirty="0"/>
          </a:p>
          <a:p>
            <a:r>
              <a:rPr lang="en-US" b="1" i="1" dirty="0"/>
              <a:t>Snack bar</a:t>
            </a:r>
            <a:endParaRPr lang="el-GR" b="1" i="1" dirty="0"/>
          </a:p>
          <a:p>
            <a:r>
              <a:rPr lang="el-GR" b="1" i="1" dirty="0"/>
              <a:t>Εστιατόριο </a:t>
            </a:r>
            <a:r>
              <a:rPr lang="en-US" b="1" i="1" dirty="0"/>
              <a:t>banquet</a:t>
            </a:r>
            <a:endParaRPr lang="el-GR" b="1" i="1" dirty="0"/>
          </a:p>
          <a:p>
            <a:pPr marL="0" indent="0">
              <a:buNone/>
            </a:pPr>
            <a:endParaRPr lang="el-GR" dirty="0"/>
          </a:p>
          <a:p>
            <a:pPr marL="0" indent="0">
              <a:buNone/>
            </a:pPr>
            <a:endParaRPr lang="el-GR" dirty="0"/>
          </a:p>
          <a:p>
            <a:pPr marL="0" indent="0">
              <a:buNone/>
            </a:pP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7354" y="4590800"/>
            <a:ext cx="2942253" cy="20779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913" y="3144326"/>
            <a:ext cx="3569348" cy="23795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339" y="4334108"/>
            <a:ext cx="3677427" cy="238412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0080" y="2337961"/>
            <a:ext cx="4308894" cy="2202324"/>
          </a:xfrm>
          <a:prstGeom prst="rect">
            <a:avLst/>
          </a:prstGeom>
        </p:spPr>
      </p:pic>
    </p:spTree>
    <p:extLst>
      <p:ext uri="{BB962C8B-B14F-4D97-AF65-F5344CB8AC3E}">
        <p14:creationId xmlns:p14="http://schemas.microsoft.com/office/powerpoint/2010/main" val="2257270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Room service</a:t>
            </a:r>
            <a:endParaRPr lang="el-GR" dirty="0"/>
          </a:p>
        </p:txBody>
      </p:sp>
      <p:sp>
        <p:nvSpPr>
          <p:cNvPr id="3" name="Content Placeholder 2"/>
          <p:cNvSpPr>
            <a:spLocks noGrp="1"/>
          </p:cNvSpPr>
          <p:nvPr>
            <p:ph idx="1"/>
          </p:nvPr>
        </p:nvSpPr>
        <p:spPr>
          <a:xfrm>
            <a:off x="931506" y="3187894"/>
            <a:ext cx="4293637" cy="2503780"/>
          </a:xfrm>
        </p:spPr>
        <p:txBody>
          <a:bodyPr>
            <a:normAutofit/>
          </a:bodyPr>
          <a:lstStyle/>
          <a:p>
            <a:pPr marL="0" indent="0">
              <a:buNone/>
            </a:pPr>
            <a:r>
              <a:rPr lang="el-GR" sz="2400" dirty="0" smtClean="0"/>
              <a:t>Πρόκειται </a:t>
            </a:r>
            <a:r>
              <a:rPr lang="el-GR" sz="2400" dirty="0"/>
              <a:t>για υπηρεσία που αναβαθμίζει το ξενοδοχειακό προϊόν, αλλά εξαιτίας του κόστους που παράγει, συναντάται σε μικρό αριθμό ξενοδοχείων υψηλών κατηγοριών. </a:t>
            </a:r>
          </a:p>
          <a:p>
            <a:pPr marL="0" indent="0" algn="just">
              <a:buNone/>
            </a:pP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420" y="2105544"/>
            <a:ext cx="6372380" cy="3586130"/>
          </a:xfrm>
          <a:prstGeom prst="rect">
            <a:avLst/>
          </a:prstGeom>
        </p:spPr>
      </p:pic>
      <p:sp>
        <p:nvSpPr>
          <p:cNvPr id="5" name="TextBox 4"/>
          <p:cNvSpPr txBox="1"/>
          <p:nvPr/>
        </p:nvSpPr>
        <p:spPr>
          <a:xfrm>
            <a:off x="838200" y="1586204"/>
            <a:ext cx="10899710" cy="830997"/>
          </a:xfrm>
          <a:prstGeom prst="rect">
            <a:avLst/>
          </a:prstGeom>
          <a:noFill/>
        </p:spPr>
        <p:txBody>
          <a:bodyPr wrap="square" rtlCol="0">
            <a:spAutoFit/>
          </a:bodyPr>
          <a:lstStyle/>
          <a:p>
            <a:r>
              <a:rPr lang="el-GR" sz="2400" dirty="0"/>
              <a:t>Το </a:t>
            </a:r>
            <a:r>
              <a:rPr lang="en-US" sz="2400" dirty="0"/>
              <a:t>room service</a:t>
            </a:r>
            <a:r>
              <a:rPr lang="el-GR" sz="2400" dirty="0"/>
              <a:t> είναι η υπηρεσία σερβιρίσματος επισιτιστικών  προϊόντων στα δωμάτια των πελατών.</a:t>
            </a:r>
          </a:p>
        </p:txBody>
      </p:sp>
    </p:spTree>
    <p:extLst>
      <p:ext uri="{BB962C8B-B14F-4D97-AF65-F5344CB8AC3E}">
        <p14:creationId xmlns:p14="http://schemas.microsoft.com/office/powerpoint/2010/main" val="4113695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5089</TotalTime>
  <Words>761</Words>
  <Application>Microsoft Office PowerPoint</Application>
  <PresentationFormat>Widescreen</PresentationFormat>
  <Paragraphs>186</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Τα βασικά στοιχεία του τουρισμού</vt:lpstr>
      <vt:lpstr>Το τμήμα F&amp;B στα ξενοδοχεία</vt:lpstr>
      <vt:lpstr>ΔΙΟΙΚΗΣΗ ΕΣΤΙΑΤΟΡΙΩΝ</vt:lpstr>
      <vt:lpstr>Η σημασία του εστιατορίου για την ξενοδοχειακή επιχείρηση</vt:lpstr>
      <vt:lpstr>Εστιατορικές επιχειρήσεις του ξενοδοχείου</vt:lpstr>
      <vt:lpstr>Εστιατόριο πρωινών</vt:lpstr>
      <vt:lpstr>Εστιατόριο table d’hôte</vt:lpstr>
      <vt:lpstr>Συμπληρωματικές εστιατορικές μονάδες</vt:lpstr>
      <vt:lpstr>Room service</vt:lpstr>
      <vt:lpstr>Χώροι των εστιατορίων</vt:lpstr>
      <vt:lpstr>Έπιπλα των εστιατορίων</vt:lpstr>
      <vt:lpstr>Προσωπικό των εστιατορίων</vt:lpstr>
      <vt:lpstr>Τυπολογία τεχνικής σερβιρίσματος</vt:lpstr>
      <vt:lpstr>Σερβίρισμα των κρασιών </vt:lpstr>
      <vt:lpstr>Εκμετάλλευση ξενοδοχειακών εστιατορίων</vt:lpstr>
      <vt:lpstr>Βιολογική ή ψυχολογική ένταση του προϊόντος</vt:lpstr>
      <vt:lpstr>Θέματα marketing των ξενοδοχειακών εστιατορίων </vt:lpstr>
      <vt:lpstr>Θέματα τιμολόγησης των ξενοδοχειακών εστιατορίων</vt:lpstr>
      <vt:lpstr>Τμήμα εκδηλώσεων</vt:lpstr>
      <vt:lpstr>Marketing του τμήματος εκδηλώσεων</vt:lpstr>
      <vt:lpstr>Το μαγειρείο του ξενοδοχείου</vt:lpstr>
      <vt:lpstr>Χώροι και εξοπλισμός μαγειρείου</vt:lpstr>
      <vt:lpstr>PowerPoint Presentation</vt:lpstr>
      <vt:lpstr>Ροή παραγωγής σε σχέση με τη διάταξη χώρων του μαγειρείου</vt:lpstr>
      <vt:lpstr>Το έμψυχο δυναμικό του μαγειρείου </vt:lpstr>
      <vt:lpstr>Το menu </vt:lpstr>
      <vt:lpstr>Menu engineering </vt:lpstr>
      <vt:lpstr>Τα Bar του ξενοδοχείου </vt:lpstr>
      <vt:lpstr>Τυπολογία bar στον ξενοδοχειακό χώρο</vt:lpstr>
      <vt:lpstr>Χωροταξική οργάνωση και εξοπλισμός του bar</vt:lpstr>
      <vt:lpstr>Προσωπικό των bar </vt:lpstr>
      <vt:lpstr>Προώθηση πωλήσεων των bar</vt:lpstr>
      <vt:lpstr>Τμήμα προμηθειών</vt:lpstr>
      <vt:lpstr>Προσωπικό του τμήματος </vt:lpstr>
      <vt:lpstr>Η διαδικασία των αγορών</vt:lpstr>
      <vt:lpstr>Ανάλυση ABC στη διαδικασία των αγορών </vt:lpstr>
      <vt:lpstr>Προδιαγραφές ποιότητας </vt:lpstr>
      <vt:lpstr>Επιλογή προμηθευτών</vt:lpstr>
      <vt:lpstr>Παραλαβές προϊόντων</vt:lpstr>
      <vt:lpstr>Χώροι αποθήκευσης τροφίμων </vt:lpstr>
      <vt:lpstr>FIFO vs LIFO </vt:lpstr>
      <vt:lpstr>Διευθυνσιογράφηση αποθήκης</vt:lpstr>
      <vt:lpstr>Αποθέματα </vt:lpstr>
      <vt:lpstr>Θέματα πολιτικής του τμήματος προμηθειών</vt:lpstr>
      <vt:lpstr>Ο έλεγχος της ξενοδοχειακής επιχείρησης</vt:lpstr>
      <vt:lpstr>Έλεγχος ποσοτήτων</vt:lpstr>
      <vt:lpstr>Έλεγχος εσόδων</vt:lpstr>
      <vt:lpstr>Έλεγχος τμημάτων F &amp; B </vt:lpstr>
      <vt:lpstr>Εφαρμογές  σύγχρονης τεχνολογίας στο τμήμα ελέγχου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Dimitris Laloumis</dc:creator>
  <cp:lastModifiedBy>Dimitris Laloumis</cp:lastModifiedBy>
  <cp:revision>75</cp:revision>
  <dcterms:created xsi:type="dcterms:W3CDTF">2016-09-18T07:20:42Z</dcterms:created>
  <dcterms:modified xsi:type="dcterms:W3CDTF">2018-05-06T12:43:55Z</dcterms:modified>
</cp:coreProperties>
</file>