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6" r:id="rId2"/>
    <p:sldId id="324" r:id="rId3"/>
    <p:sldId id="347" r:id="rId4"/>
    <p:sldId id="325" r:id="rId5"/>
    <p:sldId id="344" r:id="rId6"/>
    <p:sldId id="326" r:id="rId7"/>
    <p:sldId id="348" r:id="rId8"/>
    <p:sldId id="345" r:id="rId9"/>
    <p:sldId id="327" r:id="rId10"/>
    <p:sldId id="355" r:id="rId11"/>
    <p:sldId id="328" r:id="rId12"/>
    <p:sldId id="361" r:id="rId13"/>
    <p:sldId id="329" r:id="rId14"/>
    <p:sldId id="360" r:id="rId15"/>
    <p:sldId id="330" r:id="rId16"/>
    <p:sldId id="331" r:id="rId17"/>
    <p:sldId id="353" r:id="rId18"/>
    <p:sldId id="332" r:id="rId19"/>
    <p:sldId id="346" r:id="rId20"/>
    <p:sldId id="333" r:id="rId21"/>
    <p:sldId id="349" r:id="rId22"/>
    <p:sldId id="334" r:id="rId23"/>
    <p:sldId id="350" r:id="rId24"/>
    <p:sldId id="335" r:id="rId25"/>
    <p:sldId id="351" r:id="rId26"/>
    <p:sldId id="336" r:id="rId27"/>
    <p:sldId id="337" r:id="rId28"/>
    <p:sldId id="338" r:id="rId29"/>
    <p:sldId id="339" r:id="rId30"/>
    <p:sldId id="352" r:id="rId31"/>
    <p:sldId id="340" r:id="rId32"/>
    <p:sldId id="359" r:id="rId33"/>
    <p:sldId id="341" r:id="rId34"/>
    <p:sldId id="354" r:id="rId35"/>
    <p:sldId id="357" r:id="rId36"/>
    <p:sldId id="358" r:id="rId37"/>
    <p:sldId id="342" r:id="rId38"/>
    <p:sldId id="343" r:id="rId39"/>
    <p:sldId id="356" r:id="rId40"/>
    <p:sldId id="303" r:id="rId4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56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2" name="Group 2"/>
          <p:cNvGrpSpPr>
            <a:grpSpLocks/>
          </p:cNvGrpSpPr>
          <p:nvPr/>
        </p:nvGrpSpPr>
        <p:grpSpPr bwMode="auto">
          <a:xfrm>
            <a:off x="0" y="6350"/>
            <a:ext cx="9140825" cy="6851650"/>
            <a:chOff x="0" y="4"/>
            <a:chExt cx="5758" cy="4316"/>
          </a:xfrm>
        </p:grpSpPr>
        <p:grpSp>
          <p:nvGrpSpPr>
            <p:cNvPr id="3" name="Group 3"/>
            <p:cNvGrpSpPr>
              <a:grpSpLocks/>
            </p:cNvGrpSpPr>
            <p:nvPr/>
          </p:nvGrpSpPr>
          <p:grpSpPr bwMode="auto">
            <a:xfrm>
              <a:off x="0" y="1161"/>
              <a:ext cx="5758" cy="3159"/>
              <a:chOff x="0" y="1161"/>
              <a:chExt cx="5758" cy="3159"/>
            </a:xfrm>
          </p:grpSpPr>
          <p:sp>
            <p:nvSpPr>
              <p:cNvPr id="129028" name="Freeform 4"/>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el-GR"/>
              </a:p>
            </p:txBody>
          </p:sp>
          <p:sp>
            <p:nvSpPr>
              <p:cNvPr id="129029"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l-GR"/>
              </a:p>
            </p:txBody>
          </p:sp>
        </p:grpSp>
        <p:sp>
          <p:nvSpPr>
            <p:cNvPr id="129030"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endParaRPr lang="el-GR"/>
            </a:p>
          </p:txBody>
        </p:sp>
        <p:sp>
          <p:nvSpPr>
            <p:cNvPr id="129031"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el-GR"/>
            </a:p>
          </p:txBody>
        </p:sp>
        <p:sp>
          <p:nvSpPr>
            <p:cNvPr id="129032"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el-GR"/>
            </a:p>
          </p:txBody>
        </p:sp>
        <p:grpSp>
          <p:nvGrpSpPr>
            <p:cNvPr id="4" name="Group 9"/>
            <p:cNvGrpSpPr>
              <a:grpSpLocks/>
            </p:cNvGrpSpPr>
            <p:nvPr/>
          </p:nvGrpSpPr>
          <p:grpSpPr bwMode="auto">
            <a:xfrm>
              <a:off x="348" y="4"/>
              <a:ext cx="5410" cy="4316"/>
              <a:chOff x="348" y="4"/>
              <a:chExt cx="5410" cy="4316"/>
            </a:xfrm>
          </p:grpSpPr>
          <p:sp>
            <p:nvSpPr>
              <p:cNvPr id="129034"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l-GR"/>
              </a:p>
            </p:txBody>
          </p:sp>
          <p:sp>
            <p:nvSpPr>
              <p:cNvPr id="129035"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el-GR"/>
              </a:p>
            </p:txBody>
          </p:sp>
          <p:sp>
            <p:nvSpPr>
              <p:cNvPr id="129036"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el-GR"/>
              </a:p>
            </p:txBody>
          </p:sp>
          <p:sp>
            <p:nvSpPr>
              <p:cNvPr id="129037"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el-GR"/>
              </a:p>
            </p:txBody>
          </p:sp>
          <p:sp>
            <p:nvSpPr>
              <p:cNvPr id="129038"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el-GR"/>
              </a:p>
            </p:txBody>
          </p:sp>
          <p:sp>
            <p:nvSpPr>
              <p:cNvPr id="129039"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endParaRPr lang="el-GR"/>
              </a:p>
            </p:txBody>
          </p:sp>
        </p:grpSp>
      </p:grpSp>
      <p:sp>
        <p:nvSpPr>
          <p:cNvPr id="129040" name="Rectangle 16"/>
          <p:cNvSpPr>
            <a:spLocks noGrp="1" noChangeArrowheads="1"/>
          </p:cNvSpPr>
          <p:nvPr>
            <p:ph type="ctrTitle" sz="quarter"/>
          </p:nvPr>
        </p:nvSpPr>
        <p:spPr>
          <a:xfrm>
            <a:off x="1066800" y="1997075"/>
            <a:ext cx="7086600" cy="1431925"/>
          </a:xfrm>
        </p:spPr>
        <p:txBody>
          <a:bodyPr anchor="b"/>
          <a:lstStyle>
            <a:lvl1pPr>
              <a:defRPr/>
            </a:lvl1pPr>
          </a:lstStyle>
          <a:p>
            <a:r>
              <a:rPr lang="el-GR"/>
              <a:t>Kλικ για επεξεργασία του τίτλου</a:t>
            </a:r>
          </a:p>
        </p:txBody>
      </p:sp>
      <p:sp>
        <p:nvSpPr>
          <p:cNvPr id="129041"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r>
              <a:rPr lang="el-GR"/>
              <a:t>Κάντε κλικ για να επεξεργαστείτε τον υπότιτλο του υποδείγματος</a:t>
            </a:r>
          </a:p>
        </p:txBody>
      </p:sp>
      <p:sp>
        <p:nvSpPr>
          <p:cNvPr id="129042" name="Rectangle 18"/>
          <p:cNvSpPr>
            <a:spLocks noGrp="1" noChangeArrowheads="1"/>
          </p:cNvSpPr>
          <p:nvPr>
            <p:ph type="dt" sz="quarter" idx="2"/>
          </p:nvPr>
        </p:nvSpPr>
        <p:spPr/>
        <p:txBody>
          <a:bodyPr/>
          <a:lstStyle>
            <a:lvl1pPr>
              <a:defRPr/>
            </a:lvl1pPr>
          </a:lstStyle>
          <a:p>
            <a:fld id="{BB1B6773-25E9-4AE9-9FAA-CE1D4400CA1D}" type="datetimeFigureOut">
              <a:rPr lang="el-GR" smtClean="0"/>
              <a:pPr/>
              <a:t>13/4/2020</a:t>
            </a:fld>
            <a:endParaRPr lang="el-GR"/>
          </a:p>
        </p:txBody>
      </p:sp>
      <p:sp>
        <p:nvSpPr>
          <p:cNvPr id="129043" name="Rectangle 19"/>
          <p:cNvSpPr>
            <a:spLocks noGrp="1" noChangeArrowheads="1"/>
          </p:cNvSpPr>
          <p:nvPr>
            <p:ph type="ftr" sz="quarter" idx="3"/>
          </p:nvPr>
        </p:nvSpPr>
        <p:spPr>
          <a:xfrm>
            <a:off x="3352800" y="6248400"/>
            <a:ext cx="2895600" cy="457200"/>
          </a:xfrm>
        </p:spPr>
        <p:txBody>
          <a:bodyPr/>
          <a:lstStyle>
            <a:lvl1pPr>
              <a:defRPr/>
            </a:lvl1pPr>
          </a:lstStyle>
          <a:p>
            <a:endParaRPr lang="el-GR"/>
          </a:p>
        </p:txBody>
      </p:sp>
      <p:sp>
        <p:nvSpPr>
          <p:cNvPr id="129044" name="Rectangle 20"/>
          <p:cNvSpPr>
            <a:spLocks noGrp="1" noChangeArrowheads="1"/>
          </p:cNvSpPr>
          <p:nvPr>
            <p:ph type="sldNum" sz="quarter" idx="4"/>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fld id="{BB1B6773-25E9-4AE9-9FAA-CE1D4400CA1D}" type="datetimeFigureOut">
              <a:rPr lang="el-GR" smtClean="0"/>
              <a:pPr/>
              <a:t>13/4/2020</a:t>
            </a:fld>
            <a:endParaRPr lang="el-GR"/>
          </a:p>
        </p:txBody>
      </p:sp>
      <p:sp>
        <p:nvSpPr>
          <p:cNvPr id="5" name="4 - Θέση υποσέλιδου"/>
          <p:cNvSpPr>
            <a:spLocks noGrp="1"/>
          </p:cNvSpPr>
          <p:nvPr>
            <p:ph type="ftr" sz="quarter" idx="11"/>
          </p:nvPr>
        </p:nvSpPr>
        <p:spPr/>
        <p:txBody>
          <a:bodyPr/>
          <a:lstStyle>
            <a:lvl1pPr>
              <a:defRPr/>
            </a:lvl1pPr>
          </a:lstStyle>
          <a:p>
            <a:endParaRPr lang="el-GR"/>
          </a:p>
        </p:txBody>
      </p:sp>
      <p:sp>
        <p:nvSpPr>
          <p:cNvPr id="6" name="5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24650" y="304800"/>
            <a:ext cx="1885950" cy="57912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1066800" y="304800"/>
            <a:ext cx="5505450" cy="57912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fld id="{BB1B6773-25E9-4AE9-9FAA-CE1D4400CA1D}" type="datetimeFigureOut">
              <a:rPr lang="el-GR" smtClean="0"/>
              <a:pPr/>
              <a:t>13/4/2020</a:t>
            </a:fld>
            <a:endParaRPr lang="el-GR"/>
          </a:p>
        </p:txBody>
      </p:sp>
      <p:sp>
        <p:nvSpPr>
          <p:cNvPr id="5" name="4 - Θέση υποσέλιδου"/>
          <p:cNvSpPr>
            <a:spLocks noGrp="1"/>
          </p:cNvSpPr>
          <p:nvPr>
            <p:ph type="ftr" sz="quarter" idx="11"/>
          </p:nvPr>
        </p:nvSpPr>
        <p:spPr/>
        <p:txBody>
          <a:bodyPr/>
          <a:lstStyle>
            <a:lvl1pPr>
              <a:defRPr/>
            </a:lvl1pPr>
          </a:lstStyle>
          <a:p>
            <a:endParaRPr lang="el-GR"/>
          </a:p>
        </p:txBody>
      </p:sp>
      <p:sp>
        <p:nvSpPr>
          <p:cNvPr id="6" name="5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1066800" y="304800"/>
            <a:ext cx="7543800" cy="579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2 - Θέση ημερομηνίας"/>
          <p:cNvSpPr>
            <a:spLocks noGrp="1"/>
          </p:cNvSpPr>
          <p:nvPr>
            <p:ph type="dt" sz="half" idx="10"/>
          </p:nvPr>
        </p:nvSpPr>
        <p:spPr>
          <a:xfrm>
            <a:off x="1066800" y="6248400"/>
            <a:ext cx="1905000" cy="457200"/>
          </a:xfrm>
        </p:spPr>
        <p:txBody>
          <a:bodyPr/>
          <a:lstStyle>
            <a:lvl1pPr>
              <a:defRPr/>
            </a:lvl1pPr>
          </a:lstStyle>
          <a:p>
            <a:fld id="{BB1B6773-25E9-4AE9-9FAA-CE1D4400CA1D}" type="datetimeFigureOut">
              <a:rPr lang="el-GR" smtClean="0"/>
              <a:pPr/>
              <a:t>13/4/2020</a:t>
            </a:fld>
            <a:endParaRPr lang="el-GR"/>
          </a:p>
        </p:txBody>
      </p:sp>
      <p:sp>
        <p:nvSpPr>
          <p:cNvPr id="4" name="3 - Θέση υποσέλιδου"/>
          <p:cNvSpPr>
            <a:spLocks noGrp="1"/>
          </p:cNvSpPr>
          <p:nvPr>
            <p:ph type="ftr" sz="quarter" idx="11"/>
          </p:nvPr>
        </p:nvSpPr>
        <p:spPr>
          <a:xfrm>
            <a:off x="3429000" y="6248400"/>
            <a:ext cx="2895600" cy="457200"/>
          </a:xfrm>
        </p:spPr>
        <p:txBody>
          <a:bodyPr/>
          <a:lstStyle>
            <a:lvl1pPr>
              <a:defRPr/>
            </a:lvl1pPr>
          </a:lstStyle>
          <a:p>
            <a:endParaRPr lang="el-GR"/>
          </a:p>
        </p:txBody>
      </p:sp>
      <p:sp>
        <p:nvSpPr>
          <p:cNvPr id="5" name="4 - Θέση αριθμού διαφάνειας"/>
          <p:cNvSpPr>
            <a:spLocks noGrp="1"/>
          </p:cNvSpPr>
          <p:nvPr>
            <p:ph type="sldNum" sz="quarter" idx="12"/>
          </p:nvPr>
        </p:nvSpPr>
        <p:spPr>
          <a:xfrm>
            <a:off x="6705600" y="6248400"/>
            <a:ext cx="1905000" cy="457200"/>
          </a:xfrm>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Τίτλος, Αντικείμενο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1066800" y="304800"/>
            <a:ext cx="7543800" cy="14319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1066800" y="1981200"/>
            <a:ext cx="36957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914900" y="1981200"/>
            <a:ext cx="36957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a:xfrm>
            <a:off x="1066800" y="6248400"/>
            <a:ext cx="1905000" cy="457200"/>
          </a:xfrm>
        </p:spPr>
        <p:txBody>
          <a:bodyPr/>
          <a:lstStyle>
            <a:lvl1pPr>
              <a:defRPr/>
            </a:lvl1pPr>
          </a:lstStyle>
          <a:p>
            <a:fld id="{BB1B6773-25E9-4AE9-9FAA-CE1D4400CA1D}" type="datetimeFigureOut">
              <a:rPr lang="el-GR" smtClean="0"/>
              <a:pPr/>
              <a:t>13/4/2020</a:t>
            </a:fld>
            <a:endParaRPr lang="el-GR"/>
          </a:p>
        </p:txBody>
      </p:sp>
      <p:sp>
        <p:nvSpPr>
          <p:cNvPr id="6" name="5 - Θέση υποσέλιδου"/>
          <p:cNvSpPr>
            <a:spLocks noGrp="1"/>
          </p:cNvSpPr>
          <p:nvPr>
            <p:ph type="ftr" sz="quarter" idx="11"/>
          </p:nvPr>
        </p:nvSpPr>
        <p:spPr>
          <a:xfrm>
            <a:off x="3429000" y="6248400"/>
            <a:ext cx="2895600" cy="457200"/>
          </a:xfrm>
        </p:spPr>
        <p:txBody>
          <a:bodyPr/>
          <a:lstStyle>
            <a:lvl1pPr>
              <a:defRPr/>
            </a:lvl1pPr>
          </a:lstStyle>
          <a:p>
            <a:endParaRPr lang="el-GR"/>
          </a:p>
        </p:txBody>
      </p:sp>
      <p:sp>
        <p:nvSpPr>
          <p:cNvPr id="7" name="6 - Θέση αριθμού διαφάνειας"/>
          <p:cNvSpPr>
            <a:spLocks noGrp="1"/>
          </p:cNvSpPr>
          <p:nvPr>
            <p:ph type="sldNum" sz="quarter" idx="12"/>
          </p:nvPr>
        </p:nvSpPr>
        <p:spPr>
          <a:xfrm>
            <a:off x="6705600" y="6248400"/>
            <a:ext cx="1905000" cy="457200"/>
          </a:xfrm>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1066800" y="304800"/>
            <a:ext cx="7543800" cy="14319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1066800" y="1981200"/>
            <a:ext cx="36957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914900" y="1981200"/>
            <a:ext cx="36957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a:xfrm>
            <a:off x="1066800" y="6248400"/>
            <a:ext cx="1905000" cy="457200"/>
          </a:xfrm>
        </p:spPr>
        <p:txBody>
          <a:bodyPr/>
          <a:lstStyle>
            <a:lvl1pPr>
              <a:defRPr/>
            </a:lvl1pPr>
          </a:lstStyle>
          <a:p>
            <a:fld id="{BB1B6773-25E9-4AE9-9FAA-CE1D4400CA1D}" type="datetimeFigureOut">
              <a:rPr lang="el-GR" smtClean="0"/>
              <a:pPr/>
              <a:t>13/4/2020</a:t>
            </a:fld>
            <a:endParaRPr lang="el-GR"/>
          </a:p>
        </p:txBody>
      </p:sp>
      <p:sp>
        <p:nvSpPr>
          <p:cNvPr id="6" name="5 - Θέση υποσέλιδου"/>
          <p:cNvSpPr>
            <a:spLocks noGrp="1"/>
          </p:cNvSpPr>
          <p:nvPr>
            <p:ph type="ftr" sz="quarter" idx="11"/>
          </p:nvPr>
        </p:nvSpPr>
        <p:spPr>
          <a:xfrm>
            <a:off x="3429000" y="6248400"/>
            <a:ext cx="2895600" cy="457200"/>
          </a:xfrm>
        </p:spPr>
        <p:txBody>
          <a:bodyPr/>
          <a:lstStyle>
            <a:lvl1pPr>
              <a:defRPr/>
            </a:lvl1pPr>
          </a:lstStyle>
          <a:p>
            <a:endParaRPr lang="el-GR"/>
          </a:p>
        </p:txBody>
      </p:sp>
      <p:sp>
        <p:nvSpPr>
          <p:cNvPr id="7" name="6 - Θέση αριθμού διαφάνειας"/>
          <p:cNvSpPr>
            <a:spLocks noGrp="1"/>
          </p:cNvSpPr>
          <p:nvPr>
            <p:ph type="sldNum" sz="quarter" idx="12"/>
          </p:nvPr>
        </p:nvSpPr>
        <p:spPr>
          <a:xfrm>
            <a:off x="6705600" y="6248400"/>
            <a:ext cx="1905000" cy="457200"/>
          </a:xfrm>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1066800" y="304800"/>
            <a:ext cx="7543800" cy="14319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1066800" y="1981200"/>
            <a:ext cx="36957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914900" y="1981200"/>
            <a:ext cx="3695700"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914900" y="4114800"/>
            <a:ext cx="3695700"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ημερομηνίας"/>
          <p:cNvSpPr>
            <a:spLocks noGrp="1"/>
          </p:cNvSpPr>
          <p:nvPr>
            <p:ph type="dt" sz="half" idx="10"/>
          </p:nvPr>
        </p:nvSpPr>
        <p:spPr>
          <a:xfrm>
            <a:off x="1066800" y="6248400"/>
            <a:ext cx="1905000" cy="457200"/>
          </a:xfrm>
        </p:spPr>
        <p:txBody>
          <a:bodyPr/>
          <a:lstStyle>
            <a:lvl1pPr>
              <a:defRPr/>
            </a:lvl1pPr>
          </a:lstStyle>
          <a:p>
            <a:fld id="{BB1B6773-25E9-4AE9-9FAA-CE1D4400CA1D}" type="datetimeFigureOut">
              <a:rPr lang="el-GR" smtClean="0"/>
              <a:pPr/>
              <a:t>13/4/2020</a:t>
            </a:fld>
            <a:endParaRPr lang="el-GR"/>
          </a:p>
        </p:txBody>
      </p:sp>
      <p:sp>
        <p:nvSpPr>
          <p:cNvPr id="7" name="6 - Θέση υποσέλιδου"/>
          <p:cNvSpPr>
            <a:spLocks noGrp="1"/>
          </p:cNvSpPr>
          <p:nvPr>
            <p:ph type="ftr" sz="quarter" idx="11"/>
          </p:nvPr>
        </p:nvSpPr>
        <p:spPr>
          <a:xfrm>
            <a:off x="3429000" y="6248400"/>
            <a:ext cx="2895600" cy="457200"/>
          </a:xfrm>
        </p:spPr>
        <p:txBody>
          <a:bodyPr/>
          <a:lstStyle>
            <a:lvl1pPr>
              <a:defRPr/>
            </a:lvl1pPr>
          </a:lstStyle>
          <a:p>
            <a:endParaRPr lang="el-GR"/>
          </a:p>
        </p:txBody>
      </p:sp>
      <p:sp>
        <p:nvSpPr>
          <p:cNvPr id="8" name="7 - Θέση αριθμού διαφάνειας"/>
          <p:cNvSpPr>
            <a:spLocks noGrp="1"/>
          </p:cNvSpPr>
          <p:nvPr>
            <p:ph type="sldNum" sz="quarter" idx="12"/>
          </p:nvPr>
        </p:nvSpPr>
        <p:spPr>
          <a:xfrm>
            <a:off x="6705600" y="6248400"/>
            <a:ext cx="1905000" cy="457200"/>
          </a:xfrm>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reserve="1">
  <p:cSld name="Τίτλος, 2 Αντικείμενα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1066800" y="304800"/>
            <a:ext cx="7543800" cy="1431925"/>
          </a:xfrm>
        </p:spPr>
        <p:txBody>
          <a:bodyPr/>
          <a:lstStyle/>
          <a:p>
            <a:r>
              <a:rPr lang="el-GR"/>
              <a:t>Kλικ για επεξεργασία του τίτλου</a:t>
            </a:r>
          </a:p>
        </p:txBody>
      </p:sp>
      <p:sp>
        <p:nvSpPr>
          <p:cNvPr id="3" name="2 - Θέση περιεχομένου"/>
          <p:cNvSpPr>
            <a:spLocks noGrp="1"/>
          </p:cNvSpPr>
          <p:nvPr>
            <p:ph sz="quarter" idx="1"/>
          </p:nvPr>
        </p:nvSpPr>
        <p:spPr>
          <a:xfrm>
            <a:off x="1066800" y="1981200"/>
            <a:ext cx="3695700"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1066800" y="4114800"/>
            <a:ext cx="3695700"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half" idx="3"/>
          </p:nvPr>
        </p:nvSpPr>
        <p:spPr>
          <a:xfrm>
            <a:off x="4914900" y="1981200"/>
            <a:ext cx="36957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ημερομηνίας"/>
          <p:cNvSpPr>
            <a:spLocks noGrp="1"/>
          </p:cNvSpPr>
          <p:nvPr>
            <p:ph type="dt" sz="half" idx="10"/>
          </p:nvPr>
        </p:nvSpPr>
        <p:spPr>
          <a:xfrm>
            <a:off x="1066800" y="6248400"/>
            <a:ext cx="1905000" cy="457200"/>
          </a:xfrm>
        </p:spPr>
        <p:txBody>
          <a:bodyPr/>
          <a:lstStyle>
            <a:lvl1pPr>
              <a:defRPr/>
            </a:lvl1pPr>
          </a:lstStyle>
          <a:p>
            <a:fld id="{BB1B6773-25E9-4AE9-9FAA-CE1D4400CA1D}" type="datetimeFigureOut">
              <a:rPr lang="el-GR" smtClean="0"/>
              <a:pPr/>
              <a:t>13/4/2020</a:t>
            </a:fld>
            <a:endParaRPr lang="el-GR"/>
          </a:p>
        </p:txBody>
      </p:sp>
      <p:sp>
        <p:nvSpPr>
          <p:cNvPr id="7" name="6 - Θέση υποσέλιδου"/>
          <p:cNvSpPr>
            <a:spLocks noGrp="1"/>
          </p:cNvSpPr>
          <p:nvPr>
            <p:ph type="ftr" sz="quarter" idx="11"/>
          </p:nvPr>
        </p:nvSpPr>
        <p:spPr>
          <a:xfrm>
            <a:off x="3429000" y="6248400"/>
            <a:ext cx="2895600" cy="457200"/>
          </a:xfrm>
        </p:spPr>
        <p:txBody>
          <a:bodyPr/>
          <a:lstStyle>
            <a:lvl1pPr>
              <a:defRPr/>
            </a:lvl1pPr>
          </a:lstStyle>
          <a:p>
            <a:endParaRPr lang="el-GR"/>
          </a:p>
        </p:txBody>
      </p:sp>
      <p:sp>
        <p:nvSpPr>
          <p:cNvPr id="8" name="7 - Θέση αριθμού διαφάνειας"/>
          <p:cNvSpPr>
            <a:spLocks noGrp="1"/>
          </p:cNvSpPr>
          <p:nvPr>
            <p:ph type="sldNum" sz="quarter" idx="12"/>
          </p:nvPr>
        </p:nvSpPr>
        <p:spPr>
          <a:xfrm>
            <a:off x="6705600" y="6248400"/>
            <a:ext cx="1905000" cy="457200"/>
          </a:xfrm>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fld id="{BB1B6773-25E9-4AE9-9FAA-CE1D4400CA1D}" type="datetimeFigureOut">
              <a:rPr lang="el-GR" smtClean="0"/>
              <a:pPr/>
              <a:t>13/4/2020</a:t>
            </a:fld>
            <a:endParaRPr lang="el-GR"/>
          </a:p>
        </p:txBody>
      </p:sp>
      <p:sp>
        <p:nvSpPr>
          <p:cNvPr id="5" name="4 - Θέση υποσέλιδου"/>
          <p:cNvSpPr>
            <a:spLocks noGrp="1"/>
          </p:cNvSpPr>
          <p:nvPr>
            <p:ph type="ftr" sz="quarter" idx="11"/>
          </p:nvPr>
        </p:nvSpPr>
        <p:spPr/>
        <p:txBody>
          <a:bodyPr/>
          <a:lstStyle>
            <a:lvl1pPr>
              <a:defRPr/>
            </a:lvl1pPr>
          </a:lstStyle>
          <a:p>
            <a:endParaRPr lang="el-GR"/>
          </a:p>
        </p:txBody>
      </p:sp>
      <p:sp>
        <p:nvSpPr>
          <p:cNvPr id="6" name="5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fld id="{BB1B6773-25E9-4AE9-9FAA-CE1D4400CA1D}" type="datetimeFigureOut">
              <a:rPr lang="el-GR" smtClean="0"/>
              <a:pPr/>
              <a:t>13/4/2020</a:t>
            </a:fld>
            <a:endParaRPr lang="el-GR"/>
          </a:p>
        </p:txBody>
      </p:sp>
      <p:sp>
        <p:nvSpPr>
          <p:cNvPr id="5" name="4 - Θέση υποσέλιδου"/>
          <p:cNvSpPr>
            <a:spLocks noGrp="1"/>
          </p:cNvSpPr>
          <p:nvPr>
            <p:ph type="ftr" sz="quarter" idx="11"/>
          </p:nvPr>
        </p:nvSpPr>
        <p:spPr/>
        <p:txBody>
          <a:bodyPr/>
          <a:lstStyle>
            <a:lvl1pPr>
              <a:defRPr/>
            </a:lvl1pPr>
          </a:lstStyle>
          <a:p>
            <a:endParaRPr lang="el-GR"/>
          </a:p>
        </p:txBody>
      </p:sp>
      <p:sp>
        <p:nvSpPr>
          <p:cNvPr id="6" name="5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lvl1pPr>
              <a:defRPr/>
            </a:lvl1pPr>
          </a:lstStyle>
          <a:p>
            <a:fld id="{BB1B6773-25E9-4AE9-9FAA-CE1D4400CA1D}" type="datetimeFigureOut">
              <a:rPr lang="el-GR" smtClean="0"/>
              <a:pPr/>
              <a:t>13/4/2020</a:t>
            </a:fld>
            <a:endParaRPr lang="el-GR"/>
          </a:p>
        </p:txBody>
      </p:sp>
      <p:sp>
        <p:nvSpPr>
          <p:cNvPr id="6" name="5 - Θέση υποσέλιδου"/>
          <p:cNvSpPr>
            <a:spLocks noGrp="1"/>
          </p:cNvSpPr>
          <p:nvPr>
            <p:ph type="ftr" sz="quarter" idx="11"/>
          </p:nvPr>
        </p:nvSpPr>
        <p:spPr/>
        <p:txBody>
          <a:bodyPr/>
          <a:lstStyle>
            <a:lvl1pPr>
              <a:defRPr/>
            </a:lvl1pPr>
          </a:lstStyle>
          <a:p>
            <a:endParaRPr lang="el-GR"/>
          </a:p>
        </p:txBody>
      </p:sp>
      <p:sp>
        <p:nvSpPr>
          <p:cNvPr id="7" name="6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lvl1pPr>
              <a:defRPr/>
            </a:lvl1pPr>
          </a:lstStyle>
          <a:p>
            <a:fld id="{BB1B6773-25E9-4AE9-9FAA-CE1D4400CA1D}" type="datetimeFigureOut">
              <a:rPr lang="el-GR" smtClean="0"/>
              <a:pPr/>
              <a:t>13/4/2020</a:t>
            </a:fld>
            <a:endParaRPr lang="el-GR"/>
          </a:p>
        </p:txBody>
      </p:sp>
      <p:sp>
        <p:nvSpPr>
          <p:cNvPr id="8" name="7 - Θέση υποσέλιδου"/>
          <p:cNvSpPr>
            <a:spLocks noGrp="1"/>
          </p:cNvSpPr>
          <p:nvPr>
            <p:ph type="ftr" sz="quarter" idx="11"/>
          </p:nvPr>
        </p:nvSpPr>
        <p:spPr/>
        <p:txBody>
          <a:bodyPr/>
          <a:lstStyle>
            <a:lvl1pPr>
              <a:defRPr/>
            </a:lvl1pPr>
          </a:lstStyle>
          <a:p>
            <a:endParaRPr lang="el-GR"/>
          </a:p>
        </p:txBody>
      </p:sp>
      <p:sp>
        <p:nvSpPr>
          <p:cNvPr id="9" name="8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lvl1pPr>
              <a:defRPr/>
            </a:lvl1pPr>
          </a:lstStyle>
          <a:p>
            <a:fld id="{BB1B6773-25E9-4AE9-9FAA-CE1D4400CA1D}" type="datetimeFigureOut">
              <a:rPr lang="el-GR" smtClean="0"/>
              <a:pPr/>
              <a:t>13/4/2020</a:t>
            </a:fld>
            <a:endParaRPr lang="el-GR"/>
          </a:p>
        </p:txBody>
      </p:sp>
      <p:sp>
        <p:nvSpPr>
          <p:cNvPr id="4" name="3 - Θέση υποσέλιδου"/>
          <p:cNvSpPr>
            <a:spLocks noGrp="1"/>
          </p:cNvSpPr>
          <p:nvPr>
            <p:ph type="ftr" sz="quarter" idx="11"/>
          </p:nvPr>
        </p:nvSpPr>
        <p:spPr/>
        <p:txBody>
          <a:bodyPr/>
          <a:lstStyle>
            <a:lvl1pPr>
              <a:defRPr/>
            </a:lvl1pPr>
          </a:lstStyle>
          <a:p>
            <a:endParaRPr lang="el-GR"/>
          </a:p>
        </p:txBody>
      </p:sp>
      <p:sp>
        <p:nvSpPr>
          <p:cNvPr id="5" name="4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lvl1pPr>
          </a:lstStyle>
          <a:p>
            <a:fld id="{BB1B6773-25E9-4AE9-9FAA-CE1D4400CA1D}" type="datetimeFigureOut">
              <a:rPr lang="el-GR" smtClean="0"/>
              <a:pPr/>
              <a:t>13/4/2020</a:t>
            </a:fld>
            <a:endParaRPr lang="el-GR"/>
          </a:p>
        </p:txBody>
      </p:sp>
      <p:sp>
        <p:nvSpPr>
          <p:cNvPr id="3" name="2 - Θέση υποσέλιδου"/>
          <p:cNvSpPr>
            <a:spLocks noGrp="1"/>
          </p:cNvSpPr>
          <p:nvPr>
            <p:ph type="ftr" sz="quarter" idx="11"/>
          </p:nvPr>
        </p:nvSpPr>
        <p:spPr/>
        <p:txBody>
          <a:bodyPr/>
          <a:lstStyle>
            <a:lvl1pPr>
              <a:defRPr/>
            </a:lvl1pPr>
          </a:lstStyle>
          <a:p>
            <a:endParaRPr lang="el-GR"/>
          </a:p>
        </p:txBody>
      </p:sp>
      <p:sp>
        <p:nvSpPr>
          <p:cNvPr id="4" name="3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fld id="{BB1B6773-25E9-4AE9-9FAA-CE1D4400CA1D}" type="datetimeFigureOut">
              <a:rPr lang="el-GR" smtClean="0"/>
              <a:pPr/>
              <a:t>13/4/2020</a:t>
            </a:fld>
            <a:endParaRPr lang="el-GR"/>
          </a:p>
        </p:txBody>
      </p:sp>
      <p:sp>
        <p:nvSpPr>
          <p:cNvPr id="6" name="5 - Θέση υποσέλιδου"/>
          <p:cNvSpPr>
            <a:spLocks noGrp="1"/>
          </p:cNvSpPr>
          <p:nvPr>
            <p:ph type="ftr" sz="quarter" idx="11"/>
          </p:nvPr>
        </p:nvSpPr>
        <p:spPr/>
        <p:txBody>
          <a:bodyPr/>
          <a:lstStyle>
            <a:lvl1pPr>
              <a:defRPr/>
            </a:lvl1pPr>
          </a:lstStyle>
          <a:p>
            <a:endParaRPr lang="el-GR"/>
          </a:p>
        </p:txBody>
      </p:sp>
      <p:sp>
        <p:nvSpPr>
          <p:cNvPr id="7" name="6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μια εικόνα</a:t>
            </a: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fld id="{BB1B6773-25E9-4AE9-9FAA-CE1D4400CA1D}" type="datetimeFigureOut">
              <a:rPr lang="el-GR" smtClean="0"/>
              <a:pPr/>
              <a:t>13/4/2020</a:t>
            </a:fld>
            <a:endParaRPr lang="el-GR"/>
          </a:p>
        </p:txBody>
      </p:sp>
      <p:sp>
        <p:nvSpPr>
          <p:cNvPr id="6" name="5 - Θέση υποσέλιδου"/>
          <p:cNvSpPr>
            <a:spLocks noGrp="1"/>
          </p:cNvSpPr>
          <p:nvPr>
            <p:ph type="ftr" sz="quarter" idx="11"/>
          </p:nvPr>
        </p:nvSpPr>
        <p:spPr/>
        <p:txBody>
          <a:bodyPr/>
          <a:lstStyle>
            <a:lvl1pPr>
              <a:defRPr/>
            </a:lvl1pPr>
          </a:lstStyle>
          <a:p>
            <a:endParaRPr lang="el-GR"/>
          </a:p>
        </p:txBody>
      </p:sp>
      <p:sp>
        <p:nvSpPr>
          <p:cNvPr id="7" name="6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6350"/>
            <a:ext cx="9140825" cy="6851650"/>
            <a:chOff x="0" y="4"/>
            <a:chExt cx="5758" cy="4316"/>
          </a:xfrm>
        </p:grpSpPr>
        <p:sp>
          <p:nvSpPr>
            <p:cNvPr id="128003"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el-GR"/>
            </a:p>
          </p:txBody>
        </p:sp>
        <p:sp>
          <p:nvSpPr>
            <p:cNvPr id="128004"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l-GR"/>
            </a:p>
          </p:txBody>
        </p:sp>
        <p:grpSp>
          <p:nvGrpSpPr>
            <p:cNvPr id="3" name="Group 5"/>
            <p:cNvGrpSpPr>
              <a:grpSpLocks/>
            </p:cNvGrpSpPr>
            <p:nvPr userDrawn="1"/>
          </p:nvGrpSpPr>
          <p:grpSpPr bwMode="auto">
            <a:xfrm>
              <a:off x="0" y="4"/>
              <a:ext cx="5758" cy="4316"/>
              <a:chOff x="0" y="4"/>
              <a:chExt cx="5758" cy="4316"/>
            </a:xfrm>
          </p:grpSpPr>
          <p:sp>
            <p:nvSpPr>
              <p:cNvPr id="128006"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l-GR"/>
              </a:p>
            </p:txBody>
          </p:sp>
          <p:sp>
            <p:nvSpPr>
              <p:cNvPr id="128007"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el-GR"/>
              </a:p>
            </p:txBody>
          </p:sp>
          <p:sp>
            <p:nvSpPr>
              <p:cNvPr id="128008"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el-GR"/>
              </a:p>
            </p:txBody>
          </p:sp>
          <p:sp>
            <p:nvSpPr>
              <p:cNvPr id="128009"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el-GR"/>
              </a:p>
            </p:txBody>
          </p:sp>
          <p:sp>
            <p:nvSpPr>
              <p:cNvPr id="128010"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el-GR"/>
              </a:p>
            </p:txBody>
          </p:sp>
          <p:sp>
            <p:nvSpPr>
              <p:cNvPr id="128011"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endParaRPr lang="el-GR"/>
              </a:p>
            </p:txBody>
          </p:sp>
          <p:sp>
            <p:nvSpPr>
              <p:cNvPr id="128012"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el-GR"/>
              </a:p>
            </p:txBody>
          </p:sp>
          <p:sp>
            <p:nvSpPr>
              <p:cNvPr id="128013"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el-GR"/>
              </a:p>
            </p:txBody>
          </p:sp>
          <p:sp>
            <p:nvSpPr>
              <p:cNvPr id="128014"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endParaRPr lang="el-GR"/>
              </a:p>
            </p:txBody>
          </p:sp>
        </p:grpSp>
      </p:grpSp>
      <p:sp>
        <p:nvSpPr>
          <p:cNvPr id="128015" name="Rectangle 15"/>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a:t>Κάντε κλικ για επεξεργασία του τίτλου</a:t>
            </a:r>
          </a:p>
        </p:txBody>
      </p:sp>
      <p:sp>
        <p:nvSpPr>
          <p:cNvPr id="128016"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128017"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fld id="{BB1B6773-25E9-4AE9-9FAA-CE1D4400CA1D}" type="datetimeFigureOut">
              <a:rPr lang="el-GR" smtClean="0"/>
              <a:pPr/>
              <a:t>13/4/2020</a:t>
            </a:fld>
            <a:endParaRPr lang="el-GR"/>
          </a:p>
        </p:txBody>
      </p:sp>
      <p:sp>
        <p:nvSpPr>
          <p:cNvPr id="128018"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endParaRPr lang="el-GR"/>
          </a:p>
        </p:txBody>
      </p:sp>
      <p:sp>
        <p:nvSpPr>
          <p:cNvPr id="128019"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fld id="{A2DDB784-EA0E-4EEB-844B-25D64D420CCF}" type="slidenum">
              <a:rPr lang="el-GR" smtClean="0"/>
              <a:pPr/>
              <a:t>‹#›</a:t>
            </a:fld>
            <a:endParaRPr lang="el-G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charset="0"/>
        </a:defRPr>
      </a:lvl2pPr>
      <a:lvl3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charset="0"/>
        </a:defRPr>
      </a:lvl3pPr>
      <a:lvl4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charset="0"/>
        </a:defRPr>
      </a:lvl4pPr>
      <a:lvl5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charset="0"/>
        </a:defRPr>
      </a:lvl5pPr>
      <a:lvl6pPr marL="4572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charset="0"/>
        </a:defRPr>
      </a:lvl6pPr>
      <a:lvl7pPr marL="9144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charset="0"/>
        </a:defRPr>
      </a:lvl7pPr>
      <a:lvl8pPr marL="13716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charset="0"/>
        </a:defRPr>
      </a:lvl8pPr>
      <a:lvl9pPr marL="18288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charset="0"/>
        </a:defRPr>
      </a:lvl9pPr>
    </p:titleStyle>
    <p:bodyStyle>
      <a:lvl1pPr marL="342900" indent="-342900" algn="l" rtl="0" eaLnBrk="1" fontAlgn="base" hangingPunct="1">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sz="quarter"/>
          </p:nvPr>
        </p:nvSpPr>
        <p:spPr>
          <a:xfrm>
            <a:off x="1066800" y="1997075"/>
            <a:ext cx="7086600" cy="1800200"/>
          </a:xfrm>
        </p:spPr>
        <p:txBody>
          <a:bodyPr/>
          <a:lstStyle/>
          <a:p>
            <a:pPr algn="ctr"/>
            <a:r>
              <a:rPr lang="el-GR" dirty="0"/>
              <a:t>20 Ερωτήσεις με αφορμή το ΧΡΩΜΑ</a:t>
            </a:r>
          </a:p>
        </p:txBody>
      </p:sp>
      <p:sp>
        <p:nvSpPr>
          <p:cNvPr id="3" name="2 - Υπότιτλος"/>
          <p:cNvSpPr>
            <a:spLocks noGrp="1"/>
          </p:cNvSpPr>
          <p:nvPr>
            <p:ph type="subTitle" sz="quarter" idx="1"/>
          </p:nvPr>
        </p:nvSpPr>
        <p:spPr>
          <a:xfrm>
            <a:off x="1066800" y="4149080"/>
            <a:ext cx="7537648" cy="1800200"/>
          </a:xfrm>
        </p:spPr>
        <p:txBody>
          <a:bodyPr/>
          <a:lstStyle/>
          <a:p>
            <a:endParaRPr lang="el-GR" dirty="0"/>
          </a:p>
          <a:p>
            <a:r>
              <a:rPr lang="el-GR" dirty="0"/>
              <a:t>         </a:t>
            </a:r>
          </a:p>
          <a:p>
            <a:r>
              <a:rPr lang="el-GR" dirty="0"/>
              <a:t>                      </a:t>
            </a:r>
            <a:r>
              <a:rPr lang="el-GR" dirty="0" err="1"/>
              <a:t>Καθ</a:t>
            </a:r>
            <a:r>
              <a:rPr lang="el-GR" dirty="0"/>
              <a:t>. Α. ΑΡΑΒΑΝΤΙΝΟΣ</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48EF7F-036C-4335-B523-3C607EE8A6FC}"/>
              </a:ext>
            </a:extLst>
          </p:cNvPr>
          <p:cNvSpPr>
            <a:spLocks noGrp="1"/>
          </p:cNvSpPr>
          <p:nvPr>
            <p:ph type="title"/>
          </p:nvPr>
        </p:nvSpPr>
        <p:spPr/>
        <p:txBody>
          <a:bodyPr/>
          <a:lstStyle/>
          <a:p>
            <a:pPr algn="ctr"/>
            <a:r>
              <a:rPr lang="el-GR" dirty="0"/>
              <a:t>Χρώμα – μέσο διάδοσης</a:t>
            </a:r>
          </a:p>
        </p:txBody>
      </p:sp>
      <p:pic>
        <p:nvPicPr>
          <p:cNvPr id="4" name="Θέση περιεχομένου 3">
            <a:extLst>
              <a:ext uri="{FF2B5EF4-FFF2-40B4-BE49-F238E27FC236}">
                <a16:creationId xmlns:a16="http://schemas.microsoft.com/office/drawing/2014/main" id="{8D042E9A-B9E3-4F56-A602-0F4EB1C4CE24}"/>
              </a:ext>
            </a:extLst>
          </p:cNvPr>
          <p:cNvPicPr>
            <a:picLocks noGrp="1" noChangeAspect="1"/>
          </p:cNvPicPr>
          <p:nvPr>
            <p:ph idx="1"/>
          </p:nvPr>
        </p:nvPicPr>
        <p:blipFill>
          <a:blip r:embed="rId2"/>
          <a:stretch>
            <a:fillRect/>
          </a:stretch>
        </p:blipFill>
        <p:spPr>
          <a:xfrm>
            <a:off x="1371323" y="4468187"/>
            <a:ext cx="3200677" cy="2085013"/>
          </a:xfrm>
          <a:prstGeom prst="rect">
            <a:avLst/>
          </a:prstGeom>
        </p:spPr>
      </p:pic>
      <p:pic>
        <p:nvPicPr>
          <p:cNvPr id="5" name="Εικόνα 4">
            <a:extLst>
              <a:ext uri="{FF2B5EF4-FFF2-40B4-BE49-F238E27FC236}">
                <a16:creationId xmlns:a16="http://schemas.microsoft.com/office/drawing/2014/main" id="{0B9A6139-A8ED-4617-8988-7DD123C2887C}"/>
              </a:ext>
            </a:extLst>
          </p:cNvPr>
          <p:cNvPicPr>
            <a:picLocks noChangeAspect="1"/>
          </p:cNvPicPr>
          <p:nvPr/>
        </p:nvPicPr>
        <p:blipFill>
          <a:blip r:embed="rId3"/>
          <a:stretch>
            <a:fillRect/>
          </a:stretch>
        </p:blipFill>
        <p:spPr>
          <a:xfrm>
            <a:off x="5198350" y="2231063"/>
            <a:ext cx="2987298" cy="1706207"/>
          </a:xfrm>
          <a:prstGeom prst="rect">
            <a:avLst/>
          </a:prstGeom>
        </p:spPr>
      </p:pic>
      <p:pic>
        <p:nvPicPr>
          <p:cNvPr id="6" name="Εικόνα 5">
            <a:extLst>
              <a:ext uri="{FF2B5EF4-FFF2-40B4-BE49-F238E27FC236}">
                <a16:creationId xmlns:a16="http://schemas.microsoft.com/office/drawing/2014/main" id="{8CC62B1C-623B-450F-8983-ED991EC8AA59}"/>
              </a:ext>
            </a:extLst>
          </p:cNvPr>
          <p:cNvPicPr>
            <a:picLocks noChangeAspect="1"/>
          </p:cNvPicPr>
          <p:nvPr/>
        </p:nvPicPr>
        <p:blipFill>
          <a:blip r:embed="rId4"/>
          <a:stretch>
            <a:fillRect/>
          </a:stretch>
        </p:blipFill>
        <p:spPr>
          <a:xfrm>
            <a:off x="5381245" y="4293096"/>
            <a:ext cx="2804403" cy="2121592"/>
          </a:xfrm>
          <a:prstGeom prst="rect">
            <a:avLst/>
          </a:prstGeom>
        </p:spPr>
      </p:pic>
      <p:pic>
        <p:nvPicPr>
          <p:cNvPr id="7" name="Εικόνα 6">
            <a:extLst>
              <a:ext uri="{FF2B5EF4-FFF2-40B4-BE49-F238E27FC236}">
                <a16:creationId xmlns:a16="http://schemas.microsoft.com/office/drawing/2014/main" id="{7106C8FD-90D0-4F2D-91D9-13A6DD86C77E}"/>
              </a:ext>
            </a:extLst>
          </p:cNvPr>
          <p:cNvPicPr>
            <a:picLocks noChangeAspect="1"/>
          </p:cNvPicPr>
          <p:nvPr/>
        </p:nvPicPr>
        <p:blipFill>
          <a:blip r:embed="rId5"/>
          <a:stretch>
            <a:fillRect/>
          </a:stretch>
        </p:blipFill>
        <p:spPr>
          <a:xfrm>
            <a:off x="1639569" y="2059949"/>
            <a:ext cx="2664183" cy="2048434"/>
          </a:xfrm>
          <a:prstGeom prst="rect">
            <a:avLst/>
          </a:prstGeom>
        </p:spPr>
      </p:pic>
    </p:spTree>
    <p:extLst>
      <p:ext uri="{BB962C8B-B14F-4D97-AF65-F5344CB8AC3E}">
        <p14:creationId xmlns:p14="http://schemas.microsoft.com/office/powerpoint/2010/main" val="2502293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4ADED7-2F33-473D-B9BB-12F05120779D}"/>
              </a:ext>
            </a:extLst>
          </p:cNvPr>
          <p:cNvSpPr>
            <a:spLocks noGrp="1"/>
          </p:cNvSpPr>
          <p:nvPr>
            <p:ph type="title"/>
          </p:nvPr>
        </p:nvSpPr>
        <p:spPr>
          <a:xfrm>
            <a:off x="1066800" y="304800"/>
            <a:ext cx="7543800" cy="1540024"/>
          </a:xfrm>
        </p:spPr>
        <p:txBody>
          <a:bodyPr/>
          <a:lstStyle/>
          <a:p>
            <a:pPr algn="ctr"/>
            <a:r>
              <a:rPr lang="el-GR" sz="2400" dirty="0">
                <a:effectLst/>
              </a:rPr>
              <a:t>Γιατί τα αντικείμενα που φωτίζονται τη νύκτα μόνο από το φως της σελήνης δεν παρουσιάζουν χρώμα ; Τι ακριβώς συμβαίνει ; Πως δικαιολογείται ένα τέτοιο γεγονός ;</a:t>
            </a:r>
            <a:endParaRPr lang="el-GR" sz="2400" dirty="0"/>
          </a:p>
        </p:txBody>
      </p:sp>
      <p:sp>
        <p:nvSpPr>
          <p:cNvPr id="3" name="Θέση περιεχομένου 2">
            <a:extLst>
              <a:ext uri="{FF2B5EF4-FFF2-40B4-BE49-F238E27FC236}">
                <a16:creationId xmlns:a16="http://schemas.microsoft.com/office/drawing/2014/main" id="{C1947446-FDA4-4670-8494-C1BC726445C3}"/>
              </a:ext>
            </a:extLst>
          </p:cNvPr>
          <p:cNvSpPr>
            <a:spLocks noGrp="1"/>
          </p:cNvSpPr>
          <p:nvPr>
            <p:ph idx="1"/>
          </p:nvPr>
        </p:nvSpPr>
        <p:spPr>
          <a:xfrm>
            <a:off x="1066800" y="1981200"/>
            <a:ext cx="7543800" cy="4328120"/>
          </a:xfrm>
        </p:spPr>
        <p:txBody>
          <a:bodyPr/>
          <a:lstStyle/>
          <a:p>
            <a:endParaRPr lang="el-GR" sz="2400" dirty="0"/>
          </a:p>
          <a:p>
            <a:r>
              <a:rPr lang="el-GR" sz="2400" dirty="0"/>
              <a:t>Η σελήνη έχει μόλις 7% </a:t>
            </a:r>
            <a:r>
              <a:rPr lang="el-GR" sz="2400" dirty="0" err="1"/>
              <a:t>ανακλαστικότητα</a:t>
            </a:r>
            <a:r>
              <a:rPr lang="el-GR" sz="2400" dirty="0"/>
              <a:t> στις ηλιακές ακτίνες που προσπίπτουν σε αυτήν με αποτέλεσμα να στέλνει στην επιφάνεια της γης πολύ μικρή ποσότητα φωτός. Για παράδειγμα στην πανσέληνο το φως που προσπίπτει στη γη είναι περίπου 650000 φορές ασθενέστερο από τον φωτισμό που μας παρέχει καθημερινά ο ήλιος. Υπεύθυνα για την ανθρώπινη όραση, σε συνθήκες χαμηλού φωτισμού, είναι τα ραβδία με αποτέλεσμα να μην μπορούμε να αντιληφθούμε το χρώμα. </a:t>
            </a:r>
          </a:p>
        </p:txBody>
      </p:sp>
    </p:spTree>
    <p:extLst>
      <p:ext uri="{BB962C8B-B14F-4D97-AF65-F5344CB8AC3E}">
        <p14:creationId xmlns:p14="http://schemas.microsoft.com/office/powerpoint/2010/main" val="2844521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985287-3FC5-4D78-B468-09D9D020C343}"/>
              </a:ext>
            </a:extLst>
          </p:cNvPr>
          <p:cNvSpPr>
            <a:spLocks noGrp="1"/>
          </p:cNvSpPr>
          <p:nvPr>
            <p:ph type="title"/>
          </p:nvPr>
        </p:nvSpPr>
        <p:spPr/>
        <p:txBody>
          <a:bodyPr/>
          <a:lstStyle/>
          <a:p>
            <a:pPr algn="ctr"/>
            <a:r>
              <a:rPr lang="el-GR" dirty="0"/>
              <a:t> Επιφάνεια σελήνης</a:t>
            </a:r>
          </a:p>
        </p:txBody>
      </p:sp>
      <p:pic>
        <p:nvPicPr>
          <p:cNvPr id="4" name="Θέση περιεχομένου 3">
            <a:extLst>
              <a:ext uri="{FF2B5EF4-FFF2-40B4-BE49-F238E27FC236}">
                <a16:creationId xmlns:a16="http://schemas.microsoft.com/office/drawing/2014/main" id="{C82F6D86-EF2A-47F3-A479-DB20D1909888}"/>
              </a:ext>
            </a:extLst>
          </p:cNvPr>
          <p:cNvPicPr>
            <a:picLocks noGrp="1" noChangeAspect="1"/>
          </p:cNvPicPr>
          <p:nvPr>
            <p:ph idx="1"/>
          </p:nvPr>
        </p:nvPicPr>
        <p:blipFill>
          <a:blip r:embed="rId2"/>
          <a:stretch>
            <a:fillRect/>
          </a:stretch>
        </p:blipFill>
        <p:spPr>
          <a:xfrm>
            <a:off x="1066800" y="2381836"/>
            <a:ext cx="7543800" cy="3313528"/>
          </a:xfrm>
          <a:prstGeom prst="rect">
            <a:avLst/>
          </a:prstGeom>
        </p:spPr>
      </p:pic>
    </p:spTree>
    <p:extLst>
      <p:ext uri="{BB962C8B-B14F-4D97-AF65-F5344CB8AC3E}">
        <p14:creationId xmlns:p14="http://schemas.microsoft.com/office/powerpoint/2010/main" val="1647917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82FA6C-A605-410F-B8F8-6070136BF7E4}"/>
              </a:ext>
            </a:extLst>
          </p:cNvPr>
          <p:cNvSpPr>
            <a:spLocks noGrp="1"/>
          </p:cNvSpPr>
          <p:nvPr>
            <p:ph type="title"/>
          </p:nvPr>
        </p:nvSpPr>
        <p:spPr/>
        <p:txBody>
          <a:bodyPr/>
          <a:lstStyle/>
          <a:p>
            <a:pPr algn="ctr"/>
            <a:r>
              <a:rPr lang="el-GR" sz="2400" dirty="0">
                <a:effectLst/>
              </a:rPr>
              <a:t>Ο ήλιος μας φαίνεται να εμφανίζεται λευκός στο διάστημα από τους γήινους αστροναύτες. Τι απέγινε το κίτρινο χρώμα του ; Γιατί εξαφανίστηκε ;</a:t>
            </a:r>
            <a:br>
              <a:rPr lang="el-GR" sz="2400" dirty="0">
                <a:effectLst/>
              </a:rPr>
            </a:br>
            <a:endParaRPr lang="el-GR" sz="2400" dirty="0"/>
          </a:p>
        </p:txBody>
      </p:sp>
      <p:sp>
        <p:nvSpPr>
          <p:cNvPr id="3" name="Θέση περιεχομένου 2">
            <a:extLst>
              <a:ext uri="{FF2B5EF4-FFF2-40B4-BE49-F238E27FC236}">
                <a16:creationId xmlns:a16="http://schemas.microsoft.com/office/drawing/2014/main" id="{76819C7F-1DF9-4757-9CC4-59B582153C8A}"/>
              </a:ext>
            </a:extLst>
          </p:cNvPr>
          <p:cNvSpPr>
            <a:spLocks noGrp="1"/>
          </p:cNvSpPr>
          <p:nvPr>
            <p:ph idx="1"/>
          </p:nvPr>
        </p:nvSpPr>
        <p:spPr/>
        <p:txBody>
          <a:bodyPr/>
          <a:lstStyle/>
          <a:p>
            <a:endParaRPr lang="el-GR" sz="2400" dirty="0"/>
          </a:p>
          <a:p>
            <a:endParaRPr lang="el-GR" sz="2400" dirty="0"/>
          </a:p>
          <a:p>
            <a:r>
              <a:rPr lang="el-GR" sz="2400" dirty="0"/>
              <a:t>Στο διάστημα το φως του ήλιου που αντιλαμβάνονται οι αστροναύτες δεν έχει υποστεί την επίδραση κάποιου γήινου ατμοσφαιρικού στρώματος έτσι ώστε να έχουμε φαινόμενα σκεδασμού, απορρόφησης κλπ. Αποτέλεσμα όλων αυτών είναι ότι οι αστροναύτες δεν παρατηρούν ένα κίτρινο ήλιο αλλά ένα λαμπερό λευκό αστέρι.</a:t>
            </a:r>
          </a:p>
        </p:txBody>
      </p:sp>
    </p:spTree>
    <p:extLst>
      <p:ext uri="{BB962C8B-B14F-4D97-AF65-F5344CB8AC3E}">
        <p14:creationId xmlns:p14="http://schemas.microsoft.com/office/powerpoint/2010/main" val="397143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6A080D-9BF8-427C-8FA7-9C49BAE59E5A}"/>
              </a:ext>
            </a:extLst>
          </p:cNvPr>
          <p:cNvSpPr>
            <a:spLocks noGrp="1"/>
          </p:cNvSpPr>
          <p:nvPr>
            <p:ph type="title"/>
          </p:nvPr>
        </p:nvSpPr>
        <p:spPr/>
        <p:txBody>
          <a:bodyPr/>
          <a:lstStyle/>
          <a:p>
            <a:pPr algn="ctr"/>
            <a:r>
              <a:rPr lang="el-GR" dirty="0"/>
              <a:t>Η ατμόσφαιρα της γης</a:t>
            </a:r>
          </a:p>
        </p:txBody>
      </p:sp>
      <p:pic>
        <p:nvPicPr>
          <p:cNvPr id="4" name="Θέση περιεχομένου 3">
            <a:extLst>
              <a:ext uri="{FF2B5EF4-FFF2-40B4-BE49-F238E27FC236}">
                <a16:creationId xmlns:a16="http://schemas.microsoft.com/office/drawing/2014/main" id="{6097F308-EE66-446F-8D2B-B616AD315F21}"/>
              </a:ext>
            </a:extLst>
          </p:cNvPr>
          <p:cNvPicPr>
            <a:picLocks noGrp="1" noChangeAspect="1"/>
          </p:cNvPicPr>
          <p:nvPr>
            <p:ph idx="1"/>
          </p:nvPr>
        </p:nvPicPr>
        <p:blipFill>
          <a:blip r:embed="rId2"/>
          <a:stretch>
            <a:fillRect/>
          </a:stretch>
        </p:blipFill>
        <p:spPr>
          <a:xfrm>
            <a:off x="1187624" y="2132856"/>
            <a:ext cx="3190875" cy="2390775"/>
          </a:xfrm>
          <a:prstGeom prst="rect">
            <a:avLst/>
          </a:prstGeom>
        </p:spPr>
      </p:pic>
      <p:pic>
        <p:nvPicPr>
          <p:cNvPr id="5" name="Εικόνα 4">
            <a:extLst>
              <a:ext uri="{FF2B5EF4-FFF2-40B4-BE49-F238E27FC236}">
                <a16:creationId xmlns:a16="http://schemas.microsoft.com/office/drawing/2014/main" id="{D1D2D5D6-B4CC-4576-BD62-4C54C82F56D8}"/>
              </a:ext>
            </a:extLst>
          </p:cNvPr>
          <p:cNvPicPr>
            <a:picLocks noChangeAspect="1"/>
          </p:cNvPicPr>
          <p:nvPr/>
        </p:nvPicPr>
        <p:blipFill>
          <a:blip r:embed="rId3"/>
          <a:stretch>
            <a:fillRect/>
          </a:stretch>
        </p:blipFill>
        <p:spPr>
          <a:xfrm>
            <a:off x="4876058" y="4041156"/>
            <a:ext cx="3857571" cy="2160240"/>
          </a:xfrm>
          <a:prstGeom prst="rect">
            <a:avLst/>
          </a:prstGeom>
        </p:spPr>
      </p:pic>
    </p:spTree>
    <p:extLst>
      <p:ext uri="{BB962C8B-B14F-4D97-AF65-F5344CB8AC3E}">
        <p14:creationId xmlns:p14="http://schemas.microsoft.com/office/powerpoint/2010/main" val="3588581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D3C4A3-64BC-4B12-B949-80200FD6805C}"/>
              </a:ext>
            </a:extLst>
          </p:cNvPr>
          <p:cNvSpPr>
            <a:spLocks noGrp="1"/>
          </p:cNvSpPr>
          <p:nvPr>
            <p:ph type="title"/>
          </p:nvPr>
        </p:nvSpPr>
        <p:spPr>
          <a:xfrm>
            <a:off x="1066800" y="332656"/>
            <a:ext cx="7543800" cy="1404069"/>
          </a:xfrm>
        </p:spPr>
        <p:txBody>
          <a:bodyPr/>
          <a:lstStyle/>
          <a:p>
            <a:pPr algn="ctr"/>
            <a:br>
              <a:rPr lang="el-GR" sz="2400" dirty="0">
                <a:effectLst/>
              </a:rPr>
            </a:br>
            <a:r>
              <a:rPr lang="el-GR" sz="2400" dirty="0">
                <a:effectLst/>
              </a:rPr>
              <a:t>Γιατί τα φώτα ασφαλείας σε φωτογραφικούς θαλάμους για εμφανίσεις – εκτυπώσεις έχουν συνήθως χαμηλή ένταση και πορτοκαλί χρώμα ;</a:t>
            </a:r>
            <a:br>
              <a:rPr lang="el-GR" dirty="0">
                <a:effectLst/>
              </a:rPr>
            </a:br>
            <a:endParaRPr lang="el-GR" dirty="0"/>
          </a:p>
        </p:txBody>
      </p:sp>
      <p:sp>
        <p:nvSpPr>
          <p:cNvPr id="3" name="Θέση περιεχομένου 2">
            <a:extLst>
              <a:ext uri="{FF2B5EF4-FFF2-40B4-BE49-F238E27FC236}">
                <a16:creationId xmlns:a16="http://schemas.microsoft.com/office/drawing/2014/main" id="{43BCAB61-3108-4074-BE98-2959F4C2892F}"/>
              </a:ext>
            </a:extLst>
          </p:cNvPr>
          <p:cNvSpPr>
            <a:spLocks noGrp="1"/>
          </p:cNvSpPr>
          <p:nvPr>
            <p:ph idx="1"/>
          </p:nvPr>
        </p:nvSpPr>
        <p:spPr/>
        <p:txBody>
          <a:bodyPr/>
          <a:lstStyle/>
          <a:p>
            <a:endParaRPr lang="el-GR" dirty="0"/>
          </a:p>
          <a:p>
            <a:r>
              <a:rPr lang="el-GR" sz="2400" dirty="0"/>
              <a:t>Το πορτοκαλί ή ακόμη και το κόκκινο χρώμα αντιστοιχούν σε φως με μεγάλα μήκη κύματος και επομένως σε φωτόνια με μικρές ενέργειες. Τα φωτόνια αυτά δύσκολα επηρεάζουν τις φωτοευαίσθητες επιφάνειες των φωτογραφικών </a:t>
            </a:r>
            <a:r>
              <a:rPr lang="el-GR" sz="2400" dirty="0" err="1"/>
              <a:t>φιλμς</a:t>
            </a:r>
            <a:r>
              <a:rPr lang="el-GR" sz="2400" dirty="0"/>
              <a:t> ή και των φωτογραφικών χαρτιών κατά την χημική επεξεργασία τους.  </a:t>
            </a:r>
          </a:p>
        </p:txBody>
      </p:sp>
    </p:spTree>
    <p:extLst>
      <p:ext uri="{BB962C8B-B14F-4D97-AF65-F5344CB8AC3E}">
        <p14:creationId xmlns:p14="http://schemas.microsoft.com/office/powerpoint/2010/main" val="2890648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4CD9C22-2B7A-4E78-8161-B594BD87E9FA}"/>
              </a:ext>
            </a:extLst>
          </p:cNvPr>
          <p:cNvSpPr>
            <a:spLocks noGrp="1"/>
          </p:cNvSpPr>
          <p:nvPr>
            <p:ph type="title"/>
          </p:nvPr>
        </p:nvSpPr>
        <p:spPr>
          <a:xfrm>
            <a:off x="1066800" y="116632"/>
            <a:ext cx="7543800" cy="1864568"/>
          </a:xfrm>
        </p:spPr>
        <p:txBody>
          <a:bodyPr/>
          <a:lstStyle/>
          <a:p>
            <a:pPr algn="ctr"/>
            <a:br>
              <a:rPr lang="el-GR" sz="2000" dirty="0">
                <a:effectLst/>
              </a:rPr>
            </a:br>
            <a:r>
              <a:rPr lang="el-GR" sz="2400" dirty="0">
                <a:effectLst/>
              </a:rPr>
              <a:t>Από τι εξαρτάται το χρώμα των ανθρώπινων οφθαλμών ; Γιατί σημαντικός αριθμός από νεογέννητα φαίνεται να έχουν γαλανούς οφθαλμούς ; Τι συμβαίνει με την ηλικία ;</a:t>
            </a:r>
            <a:br>
              <a:rPr lang="el-GR" sz="2400" dirty="0">
                <a:effectLst/>
              </a:rPr>
            </a:br>
            <a:endParaRPr lang="el-GR" sz="2400" dirty="0"/>
          </a:p>
        </p:txBody>
      </p:sp>
      <p:sp>
        <p:nvSpPr>
          <p:cNvPr id="3" name="Θέση περιεχομένου 2">
            <a:extLst>
              <a:ext uri="{FF2B5EF4-FFF2-40B4-BE49-F238E27FC236}">
                <a16:creationId xmlns:a16="http://schemas.microsoft.com/office/drawing/2014/main" id="{BBF71BA2-09B8-4AE7-AD80-455126A3A19C}"/>
              </a:ext>
            </a:extLst>
          </p:cNvPr>
          <p:cNvSpPr>
            <a:spLocks noGrp="1"/>
          </p:cNvSpPr>
          <p:nvPr>
            <p:ph idx="1"/>
          </p:nvPr>
        </p:nvSpPr>
        <p:spPr>
          <a:xfrm>
            <a:off x="1066800" y="1981200"/>
            <a:ext cx="7543800" cy="4572000"/>
          </a:xfrm>
        </p:spPr>
        <p:txBody>
          <a:bodyPr/>
          <a:lstStyle/>
          <a:p>
            <a:endParaRPr lang="el-GR" sz="2400" dirty="0"/>
          </a:p>
          <a:p>
            <a:endParaRPr lang="el-GR" sz="2400" dirty="0"/>
          </a:p>
          <a:p>
            <a:r>
              <a:rPr lang="el-GR" sz="2400" dirty="0"/>
              <a:t>Τα νεογέννητα κατά τους πρώτους μήνες της ζωής τους δεν έχουν σχεδόν καμία χρωστική ουσία στους οφθαλμούς τους. Η κόρη του οφθαλμού τους περιέχει πολλά μικρά λευκά σωματίδια που λόγω του μεγέθους τους διαχέουν το μπλε περισσότερο από το κόκκινο. Έτσι όταν λευκό φως προσπίπτει στους οφθαλμούς τους το διαχεόμενο φως έχει γαλανή απόχρωση. Αργότερα παράγεται η οριστική χρωστική ουσία που τα χαρακτηρίζει και έτσι οι οφθαλμοί αποκτούν το μόνιμο χρώμα τους.</a:t>
            </a:r>
          </a:p>
        </p:txBody>
      </p:sp>
    </p:spTree>
    <p:extLst>
      <p:ext uri="{BB962C8B-B14F-4D97-AF65-F5344CB8AC3E}">
        <p14:creationId xmlns:p14="http://schemas.microsoft.com/office/powerpoint/2010/main" val="3837589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D8F38A-2796-4B84-8FDB-D4B4CDC9C845}"/>
              </a:ext>
            </a:extLst>
          </p:cNvPr>
          <p:cNvSpPr>
            <a:spLocks noGrp="1"/>
          </p:cNvSpPr>
          <p:nvPr>
            <p:ph type="title"/>
          </p:nvPr>
        </p:nvSpPr>
        <p:spPr/>
        <p:txBody>
          <a:bodyPr/>
          <a:lstStyle/>
          <a:p>
            <a:pPr algn="ctr"/>
            <a:r>
              <a:rPr lang="el-GR" dirty="0"/>
              <a:t>Χρώμα οφθαλμών </a:t>
            </a:r>
          </a:p>
        </p:txBody>
      </p:sp>
      <p:pic>
        <p:nvPicPr>
          <p:cNvPr id="4" name="Θέση περιεχομένου 3">
            <a:extLst>
              <a:ext uri="{FF2B5EF4-FFF2-40B4-BE49-F238E27FC236}">
                <a16:creationId xmlns:a16="http://schemas.microsoft.com/office/drawing/2014/main" id="{7EDC1230-6695-4B06-B175-74A0C91C6897}"/>
              </a:ext>
            </a:extLst>
          </p:cNvPr>
          <p:cNvPicPr>
            <a:picLocks noGrp="1" noChangeAspect="1"/>
          </p:cNvPicPr>
          <p:nvPr>
            <p:ph idx="1"/>
          </p:nvPr>
        </p:nvPicPr>
        <p:blipFill>
          <a:blip r:embed="rId2"/>
          <a:stretch>
            <a:fillRect/>
          </a:stretch>
        </p:blipFill>
        <p:spPr>
          <a:xfrm>
            <a:off x="5302125" y="4437112"/>
            <a:ext cx="2858665" cy="1895419"/>
          </a:xfrm>
          <a:prstGeom prst="rect">
            <a:avLst/>
          </a:prstGeom>
        </p:spPr>
      </p:pic>
      <p:pic>
        <p:nvPicPr>
          <p:cNvPr id="5" name="Εικόνα 4">
            <a:extLst>
              <a:ext uri="{FF2B5EF4-FFF2-40B4-BE49-F238E27FC236}">
                <a16:creationId xmlns:a16="http://schemas.microsoft.com/office/drawing/2014/main" id="{F20944DE-23A6-437D-AB2B-EA4C53E06BF4}"/>
              </a:ext>
            </a:extLst>
          </p:cNvPr>
          <p:cNvPicPr>
            <a:picLocks noChangeAspect="1"/>
          </p:cNvPicPr>
          <p:nvPr/>
        </p:nvPicPr>
        <p:blipFill>
          <a:blip r:embed="rId3"/>
          <a:stretch>
            <a:fillRect/>
          </a:stretch>
        </p:blipFill>
        <p:spPr>
          <a:xfrm>
            <a:off x="5288697" y="2029309"/>
            <a:ext cx="2848307" cy="1895419"/>
          </a:xfrm>
          <a:prstGeom prst="rect">
            <a:avLst/>
          </a:prstGeom>
        </p:spPr>
      </p:pic>
      <p:pic>
        <p:nvPicPr>
          <p:cNvPr id="6" name="Εικόνα 5">
            <a:extLst>
              <a:ext uri="{FF2B5EF4-FFF2-40B4-BE49-F238E27FC236}">
                <a16:creationId xmlns:a16="http://schemas.microsoft.com/office/drawing/2014/main" id="{6AE29B3B-7E37-4225-80EB-9D249E26E6CB}"/>
              </a:ext>
            </a:extLst>
          </p:cNvPr>
          <p:cNvPicPr>
            <a:picLocks noChangeAspect="1"/>
          </p:cNvPicPr>
          <p:nvPr/>
        </p:nvPicPr>
        <p:blipFill>
          <a:blip r:embed="rId4"/>
          <a:stretch>
            <a:fillRect/>
          </a:stretch>
        </p:blipFill>
        <p:spPr>
          <a:xfrm>
            <a:off x="1132721" y="2967121"/>
            <a:ext cx="3456384" cy="2154155"/>
          </a:xfrm>
          <a:prstGeom prst="rect">
            <a:avLst/>
          </a:prstGeom>
        </p:spPr>
      </p:pic>
    </p:spTree>
    <p:extLst>
      <p:ext uri="{BB962C8B-B14F-4D97-AF65-F5344CB8AC3E}">
        <p14:creationId xmlns:p14="http://schemas.microsoft.com/office/powerpoint/2010/main" val="4066669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78C8988-8107-437E-990C-FC868916C9DB}"/>
              </a:ext>
            </a:extLst>
          </p:cNvPr>
          <p:cNvSpPr>
            <a:spLocks noGrp="1"/>
          </p:cNvSpPr>
          <p:nvPr>
            <p:ph type="title"/>
          </p:nvPr>
        </p:nvSpPr>
        <p:spPr/>
        <p:txBody>
          <a:bodyPr/>
          <a:lstStyle/>
          <a:p>
            <a:pPr algn="ctr"/>
            <a:r>
              <a:rPr lang="el-GR" sz="2400" dirty="0">
                <a:effectLst/>
              </a:rPr>
              <a:t>Που οφείλεται το κόκκινο χρώμα των οφθαλμών στη φωτογράφιση προσώπων με φλας ; Ποια είναι η τεχνική της αποφυγής του στις σύγχρονες φωτογραφικές μηχανές ;</a:t>
            </a:r>
            <a:endParaRPr lang="el-GR" sz="2400" dirty="0"/>
          </a:p>
        </p:txBody>
      </p:sp>
      <p:sp>
        <p:nvSpPr>
          <p:cNvPr id="3" name="Θέση περιεχομένου 2">
            <a:extLst>
              <a:ext uri="{FF2B5EF4-FFF2-40B4-BE49-F238E27FC236}">
                <a16:creationId xmlns:a16="http://schemas.microsoft.com/office/drawing/2014/main" id="{4A48DAD9-0232-4931-BFC0-5A6E5A0D4B2E}"/>
              </a:ext>
            </a:extLst>
          </p:cNvPr>
          <p:cNvSpPr>
            <a:spLocks noGrp="1"/>
          </p:cNvSpPr>
          <p:nvPr>
            <p:ph idx="1"/>
          </p:nvPr>
        </p:nvSpPr>
        <p:spPr>
          <a:xfrm>
            <a:off x="1066800" y="1981200"/>
            <a:ext cx="7543800" cy="4472136"/>
          </a:xfrm>
        </p:spPr>
        <p:txBody>
          <a:bodyPr/>
          <a:lstStyle/>
          <a:p>
            <a:endParaRPr lang="el-GR" sz="2400" dirty="0"/>
          </a:p>
          <a:p>
            <a:r>
              <a:rPr lang="el-GR" sz="2400" dirty="0"/>
              <a:t>Πρόκειται για την αντανάκλαση της λάμψης του φλας στον αμφιβληστροειδή των οφθαλμών του </a:t>
            </a:r>
            <a:r>
              <a:rPr lang="el-GR" sz="2400" dirty="0" err="1"/>
              <a:t>φωτογραφιζόμενου</a:t>
            </a:r>
            <a:r>
              <a:rPr lang="el-GR" sz="2400" dirty="0"/>
              <a:t> προσώπου. Σημειώνεται μάλιστα ότι λόγω του χαμηλού φωτισμού οι κόρες των οφθαλμών έχουν σημαντικά διασταλεί με αποτέλεσμα αρκετό φως να εισέρχεται στον οφθαλμικό βολβό. Τρόπος αντιμετώπισης είναι η εκπομπή ενός μικρού προειδοποιητικού φωτεινού σήματος που προκαλεί σχετικό κλείσιμο στις κόρες και έτσι η λάμψη από το κανονικό φλας που ακολουθεί δεν προκαλεί πρόβλημα. </a:t>
            </a:r>
          </a:p>
        </p:txBody>
      </p:sp>
    </p:spTree>
    <p:extLst>
      <p:ext uri="{BB962C8B-B14F-4D97-AF65-F5344CB8AC3E}">
        <p14:creationId xmlns:p14="http://schemas.microsoft.com/office/powerpoint/2010/main" val="2281199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83DE6E-6F35-4146-9B41-AF81E5982ED7}"/>
              </a:ext>
            </a:extLst>
          </p:cNvPr>
          <p:cNvSpPr>
            <a:spLocks noGrp="1"/>
          </p:cNvSpPr>
          <p:nvPr>
            <p:ph type="title"/>
          </p:nvPr>
        </p:nvSpPr>
        <p:spPr/>
        <p:txBody>
          <a:bodyPr/>
          <a:lstStyle/>
          <a:p>
            <a:pPr algn="ctr"/>
            <a:r>
              <a:rPr lang="el-GR" dirty="0"/>
              <a:t>Κόκκινοι οφθαλμοί</a:t>
            </a:r>
          </a:p>
        </p:txBody>
      </p:sp>
      <p:pic>
        <p:nvPicPr>
          <p:cNvPr id="4" name="Θέση περιεχομένου 3">
            <a:extLst>
              <a:ext uri="{FF2B5EF4-FFF2-40B4-BE49-F238E27FC236}">
                <a16:creationId xmlns:a16="http://schemas.microsoft.com/office/drawing/2014/main" id="{22E73ECB-340E-4616-A6BF-B781F5EF3661}"/>
              </a:ext>
            </a:extLst>
          </p:cNvPr>
          <p:cNvPicPr>
            <a:picLocks noGrp="1" noChangeAspect="1"/>
          </p:cNvPicPr>
          <p:nvPr>
            <p:ph idx="1"/>
          </p:nvPr>
        </p:nvPicPr>
        <p:blipFill>
          <a:blip r:embed="rId2"/>
          <a:stretch>
            <a:fillRect/>
          </a:stretch>
        </p:blipFill>
        <p:spPr>
          <a:xfrm>
            <a:off x="3419872" y="2250084"/>
            <a:ext cx="2664296" cy="3493490"/>
          </a:xfrm>
          <a:prstGeom prst="rect">
            <a:avLst/>
          </a:prstGeom>
        </p:spPr>
      </p:pic>
    </p:spTree>
    <p:extLst>
      <p:ext uri="{BB962C8B-B14F-4D97-AF65-F5344CB8AC3E}">
        <p14:creationId xmlns:p14="http://schemas.microsoft.com/office/powerpoint/2010/main" val="2999722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FD2AD5-4ADC-4C2A-A19E-0AA2399E85A9}"/>
              </a:ext>
            </a:extLst>
          </p:cNvPr>
          <p:cNvSpPr>
            <a:spLocks noGrp="1"/>
          </p:cNvSpPr>
          <p:nvPr>
            <p:ph type="title"/>
          </p:nvPr>
        </p:nvSpPr>
        <p:spPr>
          <a:xfrm>
            <a:off x="1066800" y="188640"/>
            <a:ext cx="7543800" cy="1548085"/>
          </a:xfrm>
        </p:spPr>
        <p:txBody>
          <a:bodyPr/>
          <a:lstStyle/>
          <a:p>
            <a:pPr algn="ctr"/>
            <a:r>
              <a:rPr lang="el-GR" sz="2400" dirty="0">
                <a:effectLst/>
              </a:rPr>
              <a:t>Γιατί ο ουρανός την ημέρα παρουσιάζεται γαλάζιος ;</a:t>
            </a:r>
            <a:br>
              <a:rPr lang="el-GR" sz="2400" dirty="0">
                <a:effectLst/>
              </a:rPr>
            </a:br>
            <a:endParaRPr lang="el-GR" sz="2400" dirty="0"/>
          </a:p>
        </p:txBody>
      </p:sp>
      <p:sp>
        <p:nvSpPr>
          <p:cNvPr id="3" name="Θέση περιεχομένου 2">
            <a:extLst>
              <a:ext uri="{FF2B5EF4-FFF2-40B4-BE49-F238E27FC236}">
                <a16:creationId xmlns:a16="http://schemas.microsoft.com/office/drawing/2014/main" id="{BFE3846B-371E-469A-8B9C-524080A76C13}"/>
              </a:ext>
            </a:extLst>
          </p:cNvPr>
          <p:cNvSpPr>
            <a:spLocks noGrp="1"/>
          </p:cNvSpPr>
          <p:nvPr>
            <p:ph idx="1"/>
          </p:nvPr>
        </p:nvSpPr>
        <p:spPr/>
        <p:txBody>
          <a:bodyPr/>
          <a:lstStyle/>
          <a:p>
            <a:endParaRPr lang="el-GR" sz="2400" dirty="0"/>
          </a:p>
          <a:p>
            <a:endParaRPr lang="el-GR" sz="2400" dirty="0"/>
          </a:p>
          <a:p>
            <a:r>
              <a:rPr lang="el-GR" sz="2400" dirty="0"/>
              <a:t>Το αόρατο ηλιακό φως περιέχει πλήθος από διαφορετικού μήκους κύματος ακτινοβολίες που σκεδάζονται από τα σωματίδια της ατμόσφαιρας. Οι ακτινοβολίες μικρού μήκους κύματος (μπλε) σκεδάζονται με πολλαπλάσια ένταση από αυτές με μεγάλο μήκος κύματος (κόκκινη) και έτσι υπερτερούν με αποτέλεσμα ο ουρανός να φαίνεται γαλάζιος. </a:t>
            </a:r>
          </a:p>
        </p:txBody>
      </p:sp>
    </p:spTree>
    <p:extLst>
      <p:ext uri="{BB962C8B-B14F-4D97-AF65-F5344CB8AC3E}">
        <p14:creationId xmlns:p14="http://schemas.microsoft.com/office/powerpoint/2010/main" val="4294654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46E8BC-CED7-4F48-8F46-2FCA50A6BF8C}"/>
              </a:ext>
            </a:extLst>
          </p:cNvPr>
          <p:cNvSpPr>
            <a:spLocks noGrp="1"/>
          </p:cNvSpPr>
          <p:nvPr>
            <p:ph type="title"/>
          </p:nvPr>
        </p:nvSpPr>
        <p:spPr/>
        <p:txBody>
          <a:bodyPr/>
          <a:lstStyle/>
          <a:p>
            <a:pPr algn="ctr"/>
            <a:br>
              <a:rPr lang="el-GR" sz="2400" dirty="0">
                <a:effectLst/>
              </a:rPr>
            </a:br>
            <a:r>
              <a:rPr lang="el-GR" sz="2400" dirty="0">
                <a:effectLst/>
              </a:rPr>
              <a:t>Γιατί τα σύννεφα είναι συνήθως λευκά και όχι γαλάζια όπως ο υπόλοιπος ουρανός ;</a:t>
            </a:r>
            <a:br>
              <a:rPr lang="el-GR" dirty="0">
                <a:effectLst/>
              </a:rPr>
            </a:br>
            <a:endParaRPr lang="el-GR" dirty="0"/>
          </a:p>
        </p:txBody>
      </p:sp>
      <p:sp>
        <p:nvSpPr>
          <p:cNvPr id="3" name="Θέση περιεχομένου 2">
            <a:extLst>
              <a:ext uri="{FF2B5EF4-FFF2-40B4-BE49-F238E27FC236}">
                <a16:creationId xmlns:a16="http://schemas.microsoft.com/office/drawing/2014/main" id="{F7F7896B-8CF3-454F-B2CB-226023DBF390}"/>
              </a:ext>
            </a:extLst>
          </p:cNvPr>
          <p:cNvSpPr>
            <a:spLocks noGrp="1"/>
          </p:cNvSpPr>
          <p:nvPr>
            <p:ph idx="1"/>
          </p:nvPr>
        </p:nvSpPr>
        <p:spPr/>
        <p:txBody>
          <a:bodyPr/>
          <a:lstStyle/>
          <a:p>
            <a:endParaRPr lang="el-GR" sz="2400" dirty="0"/>
          </a:p>
          <a:p>
            <a:r>
              <a:rPr lang="el-GR" sz="2400" dirty="0"/>
              <a:t>Τα σύννεφα αποτελούνται από πολλά αιωρούμενα σωματίδια σχετικά μεγάλων διαστάσεων. Η ανάκλασή που συμβαίνει σε αυτά είναι ανεξάρτητη από το μήκος κύματος του προσπίπτοντος φωτός. Αποτέλεσμα αυτής της ανεξαρτησίας είναι η οπτική εντύπωση του λευκού σύννεφου. </a:t>
            </a:r>
            <a:endParaRPr lang="el-GR" dirty="0"/>
          </a:p>
        </p:txBody>
      </p:sp>
    </p:spTree>
    <p:extLst>
      <p:ext uri="{BB962C8B-B14F-4D97-AF65-F5344CB8AC3E}">
        <p14:creationId xmlns:p14="http://schemas.microsoft.com/office/powerpoint/2010/main" val="3484843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0EC83C-908B-4D4D-8667-B6E60901B617}"/>
              </a:ext>
            </a:extLst>
          </p:cNvPr>
          <p:cNvSpPr>
            <a:spLocks noGrp="1"/>
          </p:cNvSpPr>
          <p:nvPr>
            <p:ph type="title"/>
          </p:nvPr>
        </p:nvSpPr>
        <p:spPr/>
        <p:txBody>
          <a:bodyPr/>
          <a:lstStyle/>
          <a:p>
            <a:pPr algn="ctr"/>
            <a:r>
              <a:rPr lang="el-GR" dirty="0"/>
              <a:t>Λευκά σύννεφα</a:t>
            </a:r>
          </a:p>
        </p:txBody>
      </p:sp>
      <p:pic>
        <p:nvPicPr>
          <p:cNvPr id="4" name="Θέση περιεχομένου 3">
            <a:extLst>
              <a:ext uri="{FF2B5EF4-FFF2-40B4-BE49-F238E27FC236}">
                <a16:creationId xmlns:a16="http://schemas.microsoft.com/office/drawing/2014/main" id="{3CDF2626-4BFE-4CE5-9F7C-CBD25ABA4990}"/>
              </a:ext>
            </a:extLst>
          </p:cNvPr>
          <p:cNvPicPr>
            <a:picLocks noGrp="1" noChangeAspect="1"/>
          </p:cNvPicPr>
          <p:nvPr>
            <p:ph idx="1"/>
          </p:nvPr>
        </p:nvPicPr>
        <p:blipFill>
          <a:blip r:embed="rId2"/>
          <a:stretch>
            <a:fillRect/>
          </a:stretch>
        </p:blipFill>
        <p:spPr>
          <a:xfrm>
            <a:off x="1331640" y="2132856"/>
            <a:ext cx="3091474" cy="4114800"/>
          </a:xfrm>
          <a:prstGeom prst="rect">
            <a:avLst/>
          </a:prstGeom>
        </p:spPr>
      </p:pic>
      <p:pic>
        <p:nvPicPr>
          <p:cNvPr id="5" name="Εικόνα 4">
            <a:extLst>
              <a:ext uri="{FF2B5EF4-FFF2-40B4-BE49-F238E27FC236}">
                <a16:creationId xmlns:a16="http://schemas.microsoft.com/office/drawing/2014/main" id="{DC956357-57C5-4C7F-9D55-293FDB38BB25}"/>
              </a:ext>
            </a:extLst>
          </p:cNvPr>
          <p:cNvPicPr>
            <a:picLocks noChangeAspect="1"/>
          </p:cNvPicPr>
          <p:nvPr/>
        </p:nvPicPr>
        <p:blipFill>
          <a:blip r:embed="rId3"/>
          <a:stretch>
            <a:fillRect/>
          </a:stretch>
        </p:blipFill>
        <p:spPr>
          <a:xfrm>
            <a:off x="5502573" y="2135546"/>
            <a:ext cx="3091474" cy="4132041"/>
          </a:xfrm>
          <a:prstGeom prst="rect">
            <a:avLst/>
          </a:prstGeom>
        </p:spPr>
      </p:pic>
    </p:spTree>
    <p:extLst>
      <p:ext uri="{BB962C8B-B14F-4D97-AF65-F5344CB8AC3E}">
        <p14:creationId xmlns:p14="http://schemas.microsoft.com/office/powerpoint/2010/main" val="912383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28CC67-95EE-472F-8659-3E8BB17F8376}"/>
              </a:ext>
            </a:extLst>
          </p:cNvPr>
          <p:cNvSpPr>
            <a:spLocks noGrp="1"/>
          </p:cNvSpPr>
          <p:nvPr>
            <p:ph type="title"/>
          </p:nvPr>
        </p:nvSpPr>
        <p:spPr>
          <a:xfrm>
            <a:off x="1097239" y="188640"/>
            <a:ext cx="7543800" cy="2088232"/>
          </a:xfrm>
        </p:spPr>
        <p:txBody>
          <a:bodyPr/>
          <a:lstStyle/>
          <a:p>
            <a:pPr algn="ctr"/>
            <a:r>
              <a:rPr lang="el-GR" sz="2400" dirty="0">
                <a:effectLst/>
              </a:rPr>
              <a:t>Αφού στον ανθρώπινο αμφιβληστροειδή υπάρχουν φωτουποδοχείς ευαίσθητοι στην κόκκινη, πράσινη και μπλε περιοχή του ορατού φάσματος πως είναι δυνατόν να δει κάποιος για παράδειγμα, το κίτρινο χρώμα ;</a:t>
            </a:r>
            <a:br>
              <a:rPr lang="el-GR" sz="2400" dirty="0">
                <a:effectLst/>
              </a:rPr>
            </a:br>
            <a:endParaRPr lang="el-GR" sz="2400" dirty="0"/>
          </a:p>
        </p:txBody>
      </p:sp>
      <p:sp>
        <p:nvSpPr>
          <p:cNvPr id="3" name="Θέση περιεχομένου 2">
            <a:extLst>
              <a:ext uri="{FF2B5EF4-FFF2-40B4-BE49-F238E27FC236}">
                <a16:creationId xmlns:a16="http://schemas.microsoft.com/office/drawing/2014/main" id="{2578313F-B594-4840-B8C0-9FBE07AAF88E}"/>
              </a:ext>
            </a:extLst>
          </p:cNvPr>
          <p:cNvSpPr>
            <a:spLocks noGrp="1"/>
          </p:cNvSpPr>
          <p:nvPr>
            <p:ph idx="1"/>
          </p:nvPr>
        </p:nvSpPr>
        <p:spPr>
          <a:xfrm>
            <a:off x="1066800" y="1981200"/>
            <a:ext cx="7543800" cy="4544144"/>
          </a:xfrm>
        </p:spPr>
        <p:txBody>
          <a:bodyPr/>
          <a:lstStyle/>
          <a:p>
            <a:endParaRPr lang="el-GR" sz="2400" dirty="0"/>
          </a:p>
          <a:p>
            <a:endParaRPr lang="el-GR" sz="2400" dirty="0"/>
          </a:p>
          <a:p>
            <a:r>
              <a:rPr lang="el-GR" sz="2400" dirty="0"/>
              <a:t>Οι ανθρώπινοι φωτουποδοχείς του αμφιβληστροειδή ευαισθητοποιούνται σε περιοχές συχνοτήτων με κορύφωση της απόδοσής τους στις συχνότητες των τριών βασικών χρωμάτων. Το κίτρινο είναι ένα χρώμα που μπορεί να δημιουργηθεί από την ταυτόχρονη συνύπαρξη του πράσινου και του κόκκινου, αντίστοιχα ο συνδυασμός των τριών βασικών χρωμάτων (</a:t>
            </a:r>
            <a:r>
              <a:rPr lang="en-US" sz="2400" dirty="0"/>
              <a:t>R-G-B) </a:t>
            </a:r>
            <a:r>
              <a:rPr lang="el-GR" sz="2400" dirty="0"/>
              <a:t>μπορεί να δώσει σημαντικά μεγάλο αριθμό διαφορετικών αποχρώσεων. </a:t>
            </a:r>
          </a:p>
        </p:txBody>
      </p:sp>
    </p:spTree>
    <p:extLst>
      <p:ext uri="{BB962C8B-B14F-4D97-AF65-F5344CB8AC3E}">
        <p14:creationId xmlns:p14="http://schemas.microsoft.com/office/powerpoint/2010/main" val="20799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58E74E-7DF5-4B5F-809D-81B539697EBD}"/>
              </a:ext>
            </a:extLst>
          </p:cNvPr>
          <p:cNvSpPr>
            <a:spLocks noGrp="1"/>
          </p:cNvSpPr>
          <p:nvPr>
            <p:ph type="title"/>
          </p:nvPr>
        </p:nvSpPr>
        <p:spPr>
          <a:xfrm>
            <a:off x="1066800" y="304800"/>
            <a:ext cx="7543800" cy="1431925"/>
          </a:xfrm>
        </p:spPr>
        <p:txBody>
          <a:bodyPr/>
          <a:lstStyle/>
          <a:p>
            <a:pPr algn="ctr"/>
            <a:r>
              <a:rPr lang="el-GR" dirty="0"/>
              <a:t> </a:t>
            </a:r>
            <a:r>
              <a:rPr lang="en-US" dirty="0"/>
              <a:t>R – G – B </a:t>
            </a:r>
            <a:r>
              <a:rPr lang="el-GR" dirty="0" err="1"/>
              <a:t>κωνία</a:t>
            </a:r>
            <a:endParaRPr lang="en-US" dirty="0"/>
          </a:p>
        </p:txBody>
      </p:sp>
      <p:pic>
        <p:nvPicPr>
          <p:cNvPr id="4" name="Θέση περιεχομένου 3">
            <a:extLst>
              <a:ext uri="{FF2B5EF4-FFF2-40B4-BE49-F238E27FC236}">
                <a16:creationId xmlns:a16="http://schemas.microsoft.com/office/drawing/2014/main" id="{C71CAACE-2F1B-4F4C-A2CE-DD929DDADE7D}"/>
              </a:ext>
            </a:extLst>
          </p:cNvPr>
          <p:cNvPicPr>
            <a:picLocks noGrp="1" noChangeAspect="1"/>
          </p:cNvPicPr>
          <p:nvPr>
            <p:ph idx="1"/>
          </p:nvPr>
        </p:nvPicPr>
        <p:blipFill>
          <a:blip r:embed="rId2"/>
          <a:stretch>
            <a:fillRect/>
          </a:stretch>
        </p:blipFill>
        <p:spPr>
          <a:xfrm>
            <a:off x="4838700" y="2625817"/>
            <a:ext cx="3910777" cy="3285054"/>
          </a:xfrm>
          <a:prstGeom prst="rect">
            <a:avLst/>
          </a:prstGeom>
          <a:noFill/>
        </p:spPr>
      </p:pic>
      <p:pic>
        <p:nvPicPr>
          <p:cNvPr id="5" name="Εικόνα 4">
            <a:extLst>
              <a:ext uri="{FF2B5EF4-FFF2-40B4-BE49-F238E27FC236}">
                <a16:creationId xmlns:a16="http://schemas.microsoft.com/office/drawing/2014/main" id="{9C8C99EF-A7F7-4DC2-B951-33AC9B1F0D91}"/>
              </a:ext>
            </a:extLst>
          </p:cNvPr>
          <p:cNvPicPr>
            <a:picLocks noChangeAspect="1"/>
          </p:cNvPicPr>
          <p:nvPr/>
        </p:nvPicPr>
        <p:blipFill>
          <a:blip r:embed="rId3"/>
          <a:stretch>
            <a:fillRect/>
          </a:stretch>
        </p:blipFill>
        <p:spPr>
          <a:xfrm>
            <a:off x="1272774" y="2780928"/>
            <a:ext cx="3158252" cy="2974833"/>
          </a:xfrm>
          <a:prstGeom prst="rect">
            <a:avLst/>
          </a:prstGeom>
        </p:spPr>
      </p:pic>
    </p:spTree>
    <p:extLst>
      <p:ext uri="{BB962C8B-B14F-4D97-AF65-F5344CB8AC3E}">
        <p14:creationId xmlns:p14="http://schemas.microsoft.com/office/powerpoint/2010/main" val="2806684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C8C527-3B0E-4C72-88D5-2D795AEAB838}"/>
              </a:ext>
            </a:extLst>
          </p:cNvPr>
          <p:cNvSpPr>
            <a:spLocks noGrp="1"/>
          </p:cNvSpPr>
          <p:nvPr>
            <p:ph type="title"/>
          </p:nvPr>
        </p:nvSpPr>
        <p:spPr/>
        <p:txBody>
          <a:bodyPr/>
          <a:lstStyle/>
          <a:p>
            <a:pPr algn="ctr"/>
            <a:br>
              <a:rPr lang="el-GR" sz="2400" dirty="0">
                <a:effectLst/>
              </a:rPr>
            </a:br>
            <a:r>
              <a:rPr lang="el-GR" sz="2400" dirty="0">
                <a:effectLst/>
              </a:rPr>
              <a:t>Είναι τυχαία πιστεύετε η επιλογή του κόκκινου χρώματος στα προειδοποιητικά σήματα κινδύνου της τροχαίας ή όχι ;</a:t>
            </a:r>
            <a:br>
              <a:rPr lang="el-GR" dirty="0">
                <a:effectLst/>
              </a:rPr>
            </a:br>
            <a:endParaRPr lang="el-GR" dirty="0"/>
          </a:p>
        </p:txBody>
      </p:sp>
      <p:sp>
        <p:nvSpPr>
          <p:cNvPr id="3" name="Θέση περιεχομένου 2">
            <a:extLst>
              <a:ext uri="{FF2B5EF4-FFF2-40B4-BE49-F238E27FC236}">
                <a16:creationId xmlns:a16="http://schemas.microsoft.com/office/drawing/2014/main" id="{D167148B-F5DF-498A-966A-D34A98EA74E3}"/>
              </a:ext>
            </a:extLst>
          </p:cNvPr>
          <p:cNvSpPr>
            <a:spLocks noGrp="1"/>
          </p:cNvSpPr>
          <p:nvPr>
            <p:ph idx="1"/>
          </p:nvPr>
        </p:nvSpPr>
        <p:spPr/>
        <p:txBody>
          <a:bodyPr/>
          <a:lstStyle/>
          <a:p>
            <a:endParaRPr lang="el-GR" sz="2400" dirty="0"/>
          </a:p>
          <a:p>
            <a:r>
              <a:rPr lang="el-GR" sz="2400" dirty="0"/>
              <a:t>Η κόκκινη ακτινοβολία υφίσταται την μικρότερη δυνατή σκέδαση κατά την διαδρομή της στην γήινη ατμόσφαιρα με αποτέλεσμα να γίνεται έτσι αντιληπτή σε σαφώς μεγαλύτερη απόσταση από ότι όλες οι άλλες (ισοδύναμες σε ένταση) μονοχρωματικές ακτινοβολίες. Η χρησιμοποίησή του κόκκινου χρώματος για τα προειδοποιητικά σήματα κινδύνου δεν είναι λοιπόν τυχαία διότι έχει παρατηρηθεί ότι διαθέτουν πολύ μεγάλη εμβέλεια.    </a:t>
            </a:r>
          </a:p>
        </p:txBody>
      </p:sp>
    </p:spTree>
    <p:extLst>
      <p:ext uri="{BB962C8B-B14F-4D97-AF65-F5344CB8AC3E}">
        <p14:creationId xmlns:p14="http://schemas.microsoft.com/office/powerpoint/2010/main" val="4081355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B28D742-7D16-4A2C-BAB4-553261726896}"/>
              </a:ext>
            </a:extLst>
          </p:cNvPr>
          <p:cNvSpPr>
            <a:spLocks noGrp="1"/>
          </p:cNvSpPr>
          <p:nvPr>
            <p:ph type="title"/>
          </p:nvPr>
        </p:nvSpPr>
        <p:spPr>
          <a:xfrm>
            <a:off x="1066800" y="304800"/>
            <a:ext cx="7543800" cy="1431925"/>
          </a:xfrm>
        </p:spPr>
        <p:txBody>
          <a:bodyPr/>
          <a:lstStyle/>
          <a:p>
            <a:pPr algn="ctr"/>
            <a:r>
              <a:rPr lang="el-GR" dirty="0"/>
              <a:t>Σήματα τροχαίας</a:t>
            </a:r>
            <a:endParaRPr lang="en-US" dirty="0"/>
          </a:p>
        </p:txBody>
      </p:sp>
      <p:pic>
        <p:nvPicPr>
          <p:cNvPr id="4" name="Θέση περιεχομένου 3">
            <a:extLst>
              <a:ext uri="{FF2B5EF4-FFF2-40B4-BE49-F238E27FC236}">
                <a16:creationId xmlns:a16="http://schemas.microsoft.com/office/drawing/2014/main" id="{F0812D5D-6A82-456A-8D91-CDFE9C0B6E4C}"/>
              </a:ext>
            </a:extLst>
          </p:cNvPr>
          <p:cNvPicPr>
            <a:picLocks noGrp="1" noChangeAspect="1"/>
          </p:cNvPicPr>
          <p:nvPr>
            <p:ph idx="1"/>
          </p:nvPr>
        </p:nvPicPr>
        <p:blipFill rotWithShape="1">
          <a:blip r:embed="rId2"/>
          <a:srcRect t="4666" r="3" b="11096"/>
          <a:stretch/>
        </p:blipFill>
        <p:spPr>
          <a:xfrm>
            <a:off x="4092307" y="4039466"/>
            <a:ext cx="4608512" cy="2513734"/>
          </a:xfrm>
          <a:prstGeom prst="rect">
            <a:avLst/>
          </a:prstGeom>
          <a:noFill/>
        </p:spPr>
      </p:pic>
      <p:pic>
        <p:nvPicPr>
          <p:cNvPr id="5" name="Εικόνα 4">
            <a:extLst>
              <a:ext uri="{FF2B5EF4-FFF2-40B4-BE49-F238E27FC236}">
                <a16:creationId xmlns:a16="http://schemas.microsoft.com/office/drawing/2014/main" id="{8EBF7EAC-B465-4368-A078-63EB55222969}"/>
              </a:ext>
            </a:extLst>
          </p:cNvPr>
          <p:cNvPicPr>
            <a:picLocks noChangeAspect="1"/>
          </p:cNvPicPr>
          <p:nvPr/>
        </p:nvPicPr>
        <p:blipFill>
          <a:blip r:embed="rId3"/>
          <a:stretch>
            <a:fillRect/>
          </a:stretch>
        </p:blipFill>
        <p:spPr>
          <a:xfrm>
            <a:off x="1459830" y="2204864"/>
            <a:ext cx="2664296" cy="1598578"/>
          </a:xfrm>
          <a:prstGeom prst="rect">
            <a:avLst/>
          </a:prstGeom>
        </p:spPr>
      </p:pic>
    </p:spTree>
    <p:extLst>
      <p:ext uri="{BB962C8B-B14F-4D97-AF65-F5344CB8AC3E}">
        <p14:creationId xmlns:p14="http://schemas.microsoft.com/office/powerpoint/2010/main" val="1526399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6A50EA-8134-45F4-AE63-2456B0EDE5E3}"/>
              </a:ext>
            </a:extLst>
          </p:cNvPr>
          <p:cNvSpPr>
            <a:spLocks noGrp="1"/>
          </p:cNvSpPr>
          <p:nvPr>
            <p:ph type="title"/>
          </p:nvPr>
        </p:nvSpPr>
        <p:spPr/>
        <p:txBody>
          <a:bodyPr/>
          <a:lstStyle/>
          <a:p>
            <a:pPr algn="ctr"/>
            <a:br>
              <a:rPr lang="el-GR" sz="2400" dirty="0">
                <a:effectLst/>
              </a:rPr>
            </a:br>
            <a:r>
              <a:rPr lang="el-GR" sz="2400" dirty="0">
                <a:effectLst/>
              </a:rPr>
              <a:t>Τι απαντάει κανείς στην ερώτηση </a:t>
            </a:r>
            <a:br>
              <a:rPr lang="el-GR" sz="2400" dirty="0">
                <a:effectLst/>
              </a:rPr>
            </a:br>
            <a:r>
              <a:rPr lang="el-GR" sz="2400" dirty="0">
                <a:effectLst/>
              </a:rPr>
              <a:t>«Υπάρχει χρώμα δίχως φως ;»</a:t>
            </a:r>
            <a:br>
              <a:rPr lang="el-GR" sz="2400" dirty="0">
                <a:effectLst/>
              </a:rPr>
            </a:br>
            <a:endParaRPr lang="el-GR" sz="2400" dirty="0"/>
          </a:p>
        </p:txBody>
      </p:sp>
      <p:sp>
        <p:nvSpPr>
          <p:cNvPr id="3" name="Θέση περιεχομένου 2">
            <a:extLst>
              <a:ext uri="{FF2B5EF4-FFF2-40B4-BE49-F238E27FC236}">
                <a16:creationId xmlns:a16="http://schemas.microsoft.com/office/drawing/2014/main" id="{72271E67-7D22-441C-912D-2D7CBD486E0B}"/>
              </a:ext>
            </a:extLst>
          </p:cNvPr>
          <p:cNvSpPr>
            <a:spLocks noGrp="1"/>
          </p:cNvSpPr>
          <p:nvPr>
            <p:ph idx="1"/>
          </p:nvPr>
        </p:nvSpPr>
        <p:spPr/>
        <p:txBody>
          <a:bodyPr/>
          <a:lstStyle/>
          <a:p>
            <a:endParaRPr lang="el-GR" sz="2400" dirty="0"/>
          </a:p>
          <a:p>
            <a:r>
              <a:rPr lang="el-GR" sz="2400" dirty="0"/>
              <a:t>Εάν η αναφορά γίνεται για το ίδιο το χρώμα σαν ένα χαρακτηριστικό στοιχείο για το φως τότε πράγματι η παρουσία του φωτός είναι απαραίτητη. Εάν όμως η αναφορά σχετίζεται με την έγχρωμη οπτική αντίληψη που μπορεί να έχει ένας άνθρωπος τότε τα πράγματα αλλάζουν. Τα έγχρωμα όνειρα π.χ. που βλέπουμε την νύκτα συνηγορούν στην άποψη ότι μπορεί να έχουμε έγχρωμη αίσθηση χωρίς να υπάρχει το παραμικρό φως.  </a:t>
            </a:r>
          </a:p>
        </p:txBody>
      </p:sp>
    </p:spTree>
    <p:extLst>
      <p:ext uri="{BB962C8B-B14F-4D97-AF65-F5344CB8AC3E}">
        <p14:creationId xmlns:p14="http://schemas.microsoft.com/office/powerpoint/2010/main" val="2743777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E78465-A40A-4FEE-9384-9E740221D9C5}"/>
              </a:ext>
            </a:extLst>
          </p:cNvPr>
          <p:cNvSpPr>
            <a:spLocks noGrp="1"/>
          </p:cNvSpPr>
          <p:nvPr>
            <p:ph type="title"/>
          </p:nvPr>
        </p:nvSpPr>
        <p:spPr>
          <a:xfrm>
            <a:off x="1066800" y="116632"/>
            <a:ext cx="7543800" cy="2016224"/>
          </a:xfrm>
        </p:spPr>
        <p:txBody>
          <a:bodyPr/>
          <a:lstStyle/>
          <a:p>
            <a:pPr algn="ctr"/>
            <a:br>
              <a:rPr lang="el-GR" sz="1800" dirty="0">
                <a:effectLst/>
              </a:rPr>
            </a:br>
            <a:r>
              <a:rPr lang="el-GR" sz="2400" dirty="0">
                <a:effectLst/>
              </a:rPr>
              <a:t>Κίτρινη φλόγα κεριού βρίσκεται μπροστά από κατακόρυφο κόκκινο γυαλί με πάχος. Παρατηρούνται δυο είδωλα της φλόγας με διαφορετικό όμως χρωματισμό. Τι χρώμα έχουν αυτά τα είδωλα ; Πόσο απέχουν μεταξύ τους ;</a:t>
            </a:r>
            <a:br>
              <a:rPr lang="el-GR" sz="2400" dirty="0">
                <a:effectLst/>
              </a:rPr>
            </a:br>
            <a:endParaRPr lang="el-GR" sz="2400" dirty="0"/>
          </a:p>
        </p:txBody>
      </p:sp>
      <p:sp>
        <p:nvSpPr>
          <p:cNvPr id="3" name="Θέση περιεχομένου 2">
            <a:extLst>
              <a:ext uri="{FF2B5EF4-FFF2-40B4-BE49-F238E27FC236}">
                <a16:creationId xmlns:a16="http://schemas.microsoft.com/office/drawing/2014/main" id="{F60A343F-4897-4977-83E5-90E242C8A4D6}"/>
              </a:ext>
            </a:extLst>
          </p:cNvPr>
          <p:cNvSpPr>
            <a:spLocks noGrp="1"/>
          </p:cNvSpPr>
          <p:nvPr>
            <p:ph idx="1"/>
          </p:nvPr>
        </p:nvSpPr>
        <p:spPr>
          <a:xfrm>
            <a:off x="1066800" y="1981200"/>
            <a:ext cx="7543800" cy="4572000"/>
          </a:xfrm>
        </p:spPr>
        <p:txBody>
          <a:bodyPr/>
          <a:lstStyle/>
          <a:p>
            <a:endParaRPr lang="el-GR" sz="2400" dirty="0"/>
          </a:p>
          <a:p>
            <a:endParaRPr lang="el-GR" sz="2400" dirty="0"/>
          </a:p>
          <a:p>
            <a:r>
              <a:rPr lang="el-GR" sz="2400" dirty="0"/>
              <a:t>Το φως από το κερί ανακλάται και στις δυο επιφάνειες του γυαλιού και έτσι δημιουργούνται δυο φανταστικά είδωλα που απέχουν μεταξύ τους δυο φορές το πάχος του γυαλιού. Η ανάκλαση στη μπροστά επιφάνεια δημιουργεί κίτρινο είδωλο ενώ το είδωλο στην ανάκλαση της πίσω επιφάνειας έχει κόκκινη απόχρωση λόγω της απορρόφησης που υφίσταται όλα τα άλλα χρώματα εκτός του κόκκινου που φθάνει στη πίσω επιφάνεια και ανακλάται από αυτή.  </a:t>
            </a:r>
          </a:p>
        </p:txBody>
      </p:sp>
    </p:spTree>
    <p:extLst>
      <p:ext uri="{BB962C8B-B14F-4D97-AF65-F5344CB8AC3E}">
        <p14:creationId xmlns:p14="http://schemas.microsoft.com/office/powerpoint/2010/main" val="3559276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BEF0801-1A4B-4B8F-9064-3F30E2211D44}"/>
              </a:ext>
            </a:extLst>
          </p:cNvPr>
          <p:cNvSpPr>
            <a:spLocks noGrp="1"/>
          </p:cNvSpPr>
          <p:nvPr>
            <p:ph type="title"/>
          </p:nvPr>
        </p:nvSpPr>
        <p:spPr/>
        <p:txBody>
          <a:bodyPr/>
          <a:lstStyle/>
          <a:p>
            <a:pPr algn="ctr"/>
            <a:r>
              <a:rPr lang="el-GR" sz="2400" dirty="0">
                <a:effectLst/>
              </a:rPr>
              <a:t>Πως εμφανίζεται η Ελληνική σημαία όταν τη νύκτα φωτιστεί μόνο από το κίτρινο φως μιας μονοχρωματικής λάμπας ; Τι συμβαίνει ;</a:t>
            </a:r>
            <a:endParaRPr lang="el-GR" sz="2400" dirty="0"/>
          </a:p>
        </p:txBody>
      </p:sp>
      <p:sp>
        <p:nvSpPr>
          <p:cNvPr id="3" name="Θέση περιεχομένου 2">
            <a:extLst>
              <a:ext uri="{FF2B5EF4-FFF2-40B4-BE49-F238E27FC236}">
                <a16:creationId xmlns:a16="http://schemas.microsoft.com/office/drawing/2014/main" id="{61C64CC8-F96F-4AE7-8702-254DBA7C823E}"/>
              </a:ext>
            </a:extLst>
          </p:cNvPr>
          <p:cNvSpPr>
            <a:spLocks noGrp="1"/>
          </p:cNvSpPr>
          <p:nvPr>
            <p:ph idx="1"/>
          </p:nvPr>
        </p:nvSpPr>
        <p:spPr/>
        <p:txBody>
          <a:bodyPr/>
          <a:lstStyle/>
          <a:p>
            <a:endParaRPr lang="el-GR" sz="2400" dirty="0"/>
          </a:p>
          <a:p>
            <a:r>
              <a:rPr lang="el-GR" sz="2400" dirty="0"/>
              <a:t>Οι άσπρες και μπλε περιοχές της Ελληνικής σημαίας όταν φωτιστούν μόνο με κίτρινο φως μετατρέπονται αντίστοιχα σε κίτρινες και μαύρες. Το άσπρο σκεδάζει το κίτρινο φως και έτσι εμφανίζεται σαν κίτρινο ενώ το μπλε της σημαίας απορροφά πλήρως το κίτρινο φως που προσπίπτει με αποτέλεσμα η προηγούμενη μπλε περιοχή να εμφανίζεται τώρα μαύρη.    </a:t>
            </a:r>
          </a:p>
        </p:txBody>
      </p:sp>
    </p:spTree>
    <p:extLst>
      <p:ext uri="{BB962C8B-B14F-4D97-AF65-F5344CB8AC3E}">
        <p14:creationId xmlns:p14="http://schemas.microsoft.com/office/powerpoint/2010/main" val="2769467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8E5FB0-5542-4B45-91C8-4F3806AC2130}"/>
              </a:ext>
            </a:extLst>
          </p:cNvPr>
          <p:cNvSpPr>
            <a:spLocks noGrp="1"/>
          </p:cNvSpPr>
          <p:nvPr>
            <p:ph type="title"/>
          </p:nvPr>
        </p:nvSpPr>
        <p:spPr>
          <a:xfrm>
            <a:off x="1066800" y="304800"/>
            <a:ext cx="7543800" cy="1676400"/>
          </a:xfrm>
        </p:spPr>
        <p:txBody>
          <a:bodyPr/>
          <a:lstStyle/>
          <a:p>
            <a:pPr algn="ctr"/>
            <a:br>
              <a:rPr lang="el-GR" sz="2000" dirty="0">
                <a:effectLst/>
              </a:rPr>
            </a:br>
            <a:r>
              <a:rPr lang="el-GR" sz="2400" dirty="0">
                <a:effectLst/>
              </a:rPr>
              <a:t>Πως δημιουργείται το λευκό χρώμα που παρατηρείται κατά την ανάμιξη δυο άχρωμων υγρών ; Για παράδειγμα ούζο με μικρή ποσότητα νερού ;</a:t>
            </a:r>
            <a:br>
              <a:rPr lang="el-GR" sz="2400" dirty="0">
                <a:effectLst/>
              </a:rPr>
            </a:br>
            <a:endParaRPr lang="el-GR" sz="2400" dirty="0"/>
          </a:p>
        </p:txBody>
      </p:sp>
      <p:sp>
        <p:nvSpPr>
          <p:cNvPr id="3" name="Θέση περιεχομένου 2">
            <a:extLst>
              <a:ext uri="{FF2B5EF4-FFF2-40B4-BE49-F238E27FC236}">
                <a16:creationId xmlns:a16="http://schemas.microsoft.com/office/drawing/2014/main" id="{3E7B6E1D-D5DC-4CFC-AD58-32D10C73BA11}"/>
              </a:ext>
            </a:extLst>
          </p:cNvPr>
          <p:cNvSpPr>
            <a:spLocks noGrp="1"/>
          </p:cNvSpPr>
          <p:nvPr>
            <p:ph idx="1"/>
          </p:nvPr>
        </p:nvSpPr>
        <p:spPr/>
        <p:txBody>
          <a:bodyPr/>
          <a:lstStyle/>
          <a:p>
            <a:endParaRPr lang="el-GR" sz="2400" dirty="0"/>
          </a:p>
          <a:p>
            <a:r>
              <a:rPr lang="el-GR" sz="2400" dirty="0"/>
              <a:t>Το μίγμα ούζο με νερό δημιουργεί ένα γαλάκτωμα του οποίου τα σωματίδια έχουν σημαντικά μεγαλύτερες διαστάσεις από ότι το μέσο μήκος κύματος του ορατού φωτός. Η σκεδαζόμενη ένταση σε αυτά είναι ανεξάρτητη του μήκους κύματος της προσπίπτουσας ακτινοβολίας με αποτέλεσμα το σκεδαζόμενο φως να εμφανίζεται λευκό. Τα ίδια ακριβώς συμβαίνουν σε διάλυμα νερού με γάλα ή λεπτή σκόνη κιμωλίας. </a:t>
            </a:r>
          </a:p>
        </p:txBody>
      </p:sp>
    </p:spTree>
    <p:extLst>
      <p:ext uri="{BB962C8B-B14F-4D97-AF65-F5344CB8AC3E}">
        <p14:creationId xmlns:p14="http://schemas.microsoft.com/office/powerpoint/2010/main" val="1747004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3B9871-6A7F-4BEC-BA58-0F857DE032D4}"/>
              </a:ext>
            </a:extLst>
          </p:cNvPr>
          <p:cNvSpPr>
            <a:spLocks noGrp="1"/>
          </p:cNvSpPr>
          <p:nvPr>
            <p:ph type="title"/>
          </p:nvPr>
        </p:nvSpPr>
        <p:spPr/>
        <p:txBody>
          <a:bodyPr/>
          <a:lstStyle/>
          <a:p>
            <a:pPr algn="ctr"/>
            <a:r>
              <a:rPr lang="el-GR" dirty="0"/>
              <a:t>Ηλιακές ακτίνες</a:t>
            </a:r>
          </a:p>
        </p:txBody>
      </p:sp>
      <p:pic>
        <p:nvPicPr>
          <p:cNvPr id="4" name="Θέση περιεχομένου 3">
            <a:extLst>
              <a:ext uri="{FF2B5EF4-FFF2-40B4-BE49-F238E27FC236}">
                <a16:creationId xmlns:a16="http://schemas.microsoft.com/office/drawing/2014/main" id="{43B00097-D89D-475B-9461-321D766D847A}"/>
              </a:ext>
            </a:extLst>
          </p:cNvPr>
          <p:cNvPicPr>
            <a:picLocks noGrp="1" noChangeAspect="1"/>
          </p:cNvPicPr>
          <p:nvPr>
            <p:ph idx="1"/>
          </p:nvPr>
        </p:nvPicPr>
        <p:blipFill>
          <a:blip r:embed="rId2"/>
          <a:stretch>
            <a:fillRect/>
          </a:stretch>
        </p:blipFill>
        <p:spPr>
          <a:xfrm>
            <a:off x="2411760" y="2153072"/>
            <a:ext cx="4844096" cy="4400128"/>
          </a:xfrm>
          <a:prstGeom prst="rect">
            <a:avLst/>
          </a:prstGeom>
        </p:spPr>
      </p:pic>
    </p:spTree>
    <p:extLst>
      <p:ext uri="{BB962C8B-B14F-4D97-AF65-F5344CB8AC3E}">
        <p14:creationId xmlns:p14="http://schemas.microsoft.com/office/powerpoint/2010/main" val="422092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2BA432-90AD-4205-9980-53EB9AD2E6DF}"/>
              </a:ext>
            </a:extLst>
          </p:cNvPr>
          <p:cNvSpPr>
            <a:spLocks noGrp="1"/>
          </p:cNvSpPr>
          <p:nvPr>
            <p:ph type="title"/>
          </p:nvPr>
        </p:nvSpPr>
        <p:spPr/>
        <p:txBody>
          <a:bodyPr/>
          <a:lstStyle/>
          <a:p>
            <a:pPr algn="ctr"/>
            <a:r>
              <a:rPr lang="el-GR" dirty="0"/>
              <a:t>Ούζο - Νερό</a:t>
            </a:r>
          </a:p>
        </p:txBody>
      </p:sp>
      <p:pic>
        <p:nvPicPr>
          <p:cNvPr id="4" name="Θέση περιεχομένου 3">
            <a:extLst>
              <a:ext uri="{FF2B5EF4-FFF2-40B4-BE49-F238E27FC236}">
                <a16:creationId xmlns:a16="http://schemas.microsoft.com/office/drawing/2014/main" id="{1F70558E-437E-4BF5-9E6F-4CFB281297EF}"/>
              </a:ext>
            </a:extLst>
          </p:cNvPr>
          <p:cNvPicPr>
            <a:picLocks noGrp="1" noChangeAspect="1"/>
          </p:cNvPicPr>
          <p:nvPr>
            <p:ph idx="1"/>
          </p:nvPr>
        </p:nvPicPr>
        <p:blipFill>
          <a:blip r:embed="rId2"/>
          <a:stretch>
            <a:fillRect/>
          </a:stretch>
        </p:blipFill>
        <p:spPr>
          <a:xfrm>
            <a:off x="1331640" y="2105087"/>
            <a:ext cx="3305642" cy="2476041"/>
          </a:xfrm>
          <a:prstGeom prst="rect">
            <a:avLst/>
          </a:prstGeom>
        </p:spPr>
      </p:pic>
      <p:pic>
        <p:nvPicPr>
          <p:cNvPr id="5" name="Εικόνα 4">
            <a:extLst>
              <a:ext uri="{FF2B5EF4-FFF2-40B4-BE49-F238E27FC236}">
                <a16:creationId xmlns:a16="http://schemas.microsoft.com/office/drawing/2014/main" id="{AFEE1505-4432-4B46-AEBC-B3EB70B95021}"/>
              </a:ext>
            </a:extLst>
          </p:cNvPr>
          <p:cNvPicPr>
            <a:picLocks noChangeAspect="1"/>
          </p:cNvPicPr>
          <p:nvPr/>
        </p:nvPicPr>
        <p:blipFill>
          <a:blip r:embed="rId3"/>
          <a:stretch>
            <a:fillRect/>
          </a:stretch>
        </p:blipFill>
        <p:spPr>
          <a:xfrm>
            <a:off x="5148064" y="3651553"/>
            <a:ext cx="3305641" cy="2476040"/>
          </a:xfrm>
          <a:prstGeom prst="rect">
            <a:avLst/>
          </a:prstGeom>
        </p:spPr>
      </p:pic>
    </p:spTree>
    <p:extLst>
      <p:ext uri="{BB962C8B-B14F-4D97-AF65-F5344CB8AC3E}">
        <p14:creationId xmlns:p14="http://schemas.microsoft.com/office/powerpoint/2010/main" val="4177432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E2FA64-38AF-45F4-B77E-042FB65DAD05}"/>
              </a:ext>
            </a:extLst>
          </p:cNvPr>
          <p:cNvSpPr>
            <a:spLocks noGrp="1"/>
          </p:cNvSpPr>
          <p:nvPr>
            <p:ph type="title"/>
          </p:nvPr>
        </p:nvSpPr>
        <p:spPr>
          <a:xfrm>
            <a:off x="1066800" y="116632"/>
            <a:ext cx="7543800" cy="2160240"/>
          </a:xfrm>
        </p:spPr>
        <p:txBody>
          <a:bodyPr/>
          <a:lstStyle/>
          <a:p>
            <a:pPr algn="ctr"/>
            <a:br>
              <a:rPr lang="el-GR" sz="1800" dirty="0">
                <a:effectLst/>
              </a:rPr>
            </a:br>
            <a:r>
              <a:rPr lang="el-GR" sz="2400" dirty="0">
                <a:effectLst/>
              </a:rPr>
              <a:t>Γιατί ένα πυκνό σύννεφο παρουσιάζεται λευκό όταν παρατηρείται από επάνω (αεροπλάνο σε πτήση) ενώ εμφανίζει γκρίζα απόχρωση όταν η παρατήρηση γίνεται από κάτω (πίστα αεροδρομίου) ;</a:t>
            </a:r>
            <a:br>
              <a:rPr lang="el-GR" sz="2400" dirty="0">
                <a:effectLst/>
              </a:rPr>
            </a:br>
            <a:endParaRPr lang="el-GR" sz="2400" dirty="0"/>
          </a:p>
        </p:txBody>
      </p:sp>
      <p:sp>
        <p:nvSpPr>
          <p:cNvPr id="3" name="Θέση περιεχομένου 2">
            <a:extLst>
              <a:ext uri="{FF2B5EF4-FFF2-40B4-BE49-F238E27FC236}">
                <a16:creationId xmlns:a16="http://schemas.microsoft.com/office/drawing/2014/main" id="{5B788FF2-6E8E-4DBB-B919-3AE6E6F47CAC}"/>
              </a:ext>
            </a:extLst>
          </p:cNvPr>
          <p:cNvSpPr>
            <a:spLocks noGrp="1"/>
          </p:cNvSpPr>
          <p:nvPr>
            <p:ph idx="1"/>
          </p:nvPr>
        </p:nvSpPr>
        <p:spPr/>
        <p:txBody>
          <a:bodyPr/>
          <a:lstStyle/>
          <a:p>
            <a:endParaRPr lang="el-GR" sz="2400" dirty="0"/>
          </a:p>
          <a:p>
            <a:endParaRPr lang="el-GR" sz="2400" dirty="0"/>
          </a:p>
          <a:p>
            <a:r>
              <a:rPr lang="el-GR" sz="2400" dirty="0"/>
              <a:t>Η από επάνω παρατήρηση αφορά το ανακλώμενο ηλιακό φως από τα υδάτινα σωματίδια του σύννεφου. Αντίθετα, η από κάτω παρατήρηση οφείλεται στο διερχόμενο ηλιακό φως που όμως τώρα έχει υποστεί σημαντική απορρόφηση από την πυκνή διάταξη των σταγόνων. Η απορρόφηση αυτή έχει σαν αποτέλεσμα την γκρίζα απόχρωση. </a:t>
            </a:r>
          </a:p>
        </p:txBody>
      </p:sp>
    </p:spTree>
    <p:extLst>
      <p:ext uri="{BB962C8B-B14F-4D97-AF65-F5344CB8AC3E}">
        <p14:creationId xmlns:p14="http://schemas.microsoft.com/office/powerpoint/2010/main" val="1825727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10AC3F-3F4B-4F8F-B472-8D7208ED8AAA}"/>
              </a:ext>
            </a:extLst>
          </p:cNvPr>
          <p:cNvSpPr>
            <a:spLocks noGrp="1"/>
          </p:cNvSpPr>
          <p:nvPr>
            <p:ph type="title"/>
          </p:nvPr>
        </p:nvSpPr>
        <p:spPr/>
        <p:txBody>
          <a:bodyPr/>
          <a:lstStyle/>
          <a:p>
            <a:pPr algn="ctr"/>
            <a:r>
              <a:rPr lang="el-GR" dirty="0"/>
              <a:t>Πυκνά σύννεφα</a:t>
            </a:r>
          </a:p>
        </p:txBody>
      </p:sp>
      <p:pic>
        <p:nvPicPr>
          <p:cNvPr id="4" name="Θέση περιεχομένου 3">
            <a:extLst>
              <a:ext uri="{FF2B5EF4-FFF2-40B4-BE49-F238E27FC236}">
                <a16:creationId xmlns:a16="http://schemas.microsoft.com/office/drawing/2014/main" id="{B55A1B2B-3907-46CE-A9E7-6A71A9B6E010}"/>
              </a:ext>
            </a:extLst>
          </p:cNvPr>
          <p:cNvPicPr>
            <a:picLocks noGrp="1" noChangeAspect="1"/>
          </p:cNvPicPr>
          <p:nvPr>
            <p:ph idx="1"/>
          </p:nvPr>
        </p:nvPicPr>
        <p:blipFill>
          <a:blip r:embed="rId2"/>
          <a:stretch>
            <a:fillRect/>
          </a:stretch>
        </p:blipFill>
        <p:spPr>
          <a:xfrm>
            <a:off x="1066800" y="2050880"/>
            <a:ext cx="3745075" cy="2104256"/>
          </a:xfrm>
          <a:prstGeom prst="rect">
            <a:avLst/>
          </a:prstGeom>
        </p:spPr>
      </p:pic>
      <p:pic>
        <p:nvPicPr>
          <p:cNvPr id="5" name="Εικόνα 4">
            <a:extLst>
              <a:ext uri="{FF2B5EF4-FFF2-40B4-BE49-F238E27FC236}">
                <a16:creationId xmlns:a16="http://schemas.microsoft.com/office/drawing/2014/main" id="{46FDB77C-6A37-43A8-9230-03F59BE58008}"/>
              </a:ext>
            </a:extLst>
          </p:cNvPr>
          <p:cNvPicPr>
            <a:picLocks noChangeAspect="1"/>
          </p:cNvPicPr>
          <p:nvPr/>
        </p:nvPicPr>
        <p:blipFill>
          <a:blip r:embed="rId3"/>
          <a:stretch>
            <a:fillRect/>
          </a:stretch>
        </p:blipFill>
        <p:spPr>
          <a:xfrm>
            <a:off x="4885191" y="4365104"/>
            <a:ext cx="3757598" cy="2104255"/>
          </a:xfrm>
          <a:prstGeom prst="rect">
            <a:avLst/>
          </a:prstGeom>
        </p:spPr>
      </p:pic>
    </p:spTree>
    <p:extLst>
      <p:ext uri="{BB962C8B-B14F-4D97-AF65-F5344CB8AC3E}">
        <p14:creationId xmlns:p14="http://schemas.microsoft.com/office/powerpoint/2010/main" val="128190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B7C160-9643-4B30-845B-8F61C3AFA6EE}"/>
              </a:ext>
            </a:extLst>
          </p:cNvPr>
          <p:cNvSpPr>
            <a:spLocks noGrp="1"/>
          </p:cNvSpPr>
          <p:nvPr>
            <p:ph type="title"/>
          </p:nvPr>
        </p:nvSpPr>
        <p:spPr/>
        <p:txBody>
          <a:bodyPr/>
          <a:lstStyle/>
          <a:p>
            <a:pPr algn="ctr"/>
            <a:r>
              <a:rPr lang="el-GR" sz="2400" dirty="0">
                <a:effectLst/>
              </a:rPr>
              <a:t>Γιατί τα άστρα ενώ διαθέτουν χρώμα (λόγω της θερμοκρασίας τους) τα αντιλαμβανόμαστε μάλλον ως λευκά στο νυκτερινό ουράνιο θόλο ;</a:t>
            </a:r>
            <a:endParaRPr lang="el-GR" sz="2400" dirty="0"/>
          </a:p>
        </p:txBody>
      </p:sp>
      <p:sp>
        <p:nvSpPr>
          <p:cNvPr id="3" name="Θέση περιεχομένου 2">
            <a:extLst>
              <a:ext uri="{FF2B5EF4-FFF2-40B4-BE49-F238E27FC236}">
                <a16:creationId xmlns:a16="http://schemas.microsoft.com/office/drawing/2014/main" id="{E633A598-5B6C-48A5-A0BD-C5C3DB69EE80}"/>
              </a:ext>
            </a:extLst>
          </p:cNvPr>
          <p:cNvSpPr>
            <a:spLocks noGrp="1"/>
          </p:cNvSpPr>
          <p:nvPr>
            <p:ph idx="1"/>
          </p:nvPr>
        </p:nvSpPr>
        <p:spPr/>
        <p:txBody>
          <a:bodyPr/>
          <a:lstStyle/>
          <a:p>
            <a:endParaRPr lang="el-GR" sz="2400" dirty="0"/>
          </a:p>
          <a:p>
            <a:r>
              <a:rPr lang="el-GR" sz="2400" dirty="0"/>
              <a:t>Το φως των άστρων είναι πάρα πολύ αδύνατο προκειμένου να διεγείρει τους ευαίσθητους στο χρώμα φωτουποδοχείς των </a:t>
            </a:r>
            <a:r>
              <a:rPr lang="el-GR" sz="2400" dirty="0" err="1"/>
              <a:t>κωνίων</a:t>
            </a:r>
            <a:r>
              <a:rPr lang="el-GR" sz="2400" dirty="0"/>
              <a:t> του αμφιβληστροειδή. Έτσι, αντιλαμβανόμαστε τον ουράνιο θόλο μέσω των ραβδίων μας με αποτέλεσμα όλα τα άστρα να εμφανίζονται σχεδόν ως λευκά.</a:t>
            </a:r>
          </a:p>
        </p:txBody>
      </p:sp>
    </p:spTree>
    <p:extLst>
      <p:ext uri="{BB962C8B-B14F-4D97-AF65-F5344CB8AC3E}">
        <p14:creationId xmlns:p14="http://schemas.microsoft.com/office/powerpoint/2010/main" val="322321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0DCBBA-C849-43F4-90F9-B774834FF487}"/>
              </a:ext>
            </a:extLst>
          </p:cNvPr>
          <p:cNvSpPr>
            <a:spLocks noGrp="1"/>
          </p:cNvSpPr>
          <p:nvPr>
            <p:ph type="title"/>
          </p:nvPr>
        </p:nvSpPr>
        <p:spPr/>
        <p:txBody>
          <a:bodyPr/>
          <a:lstStyle/>
          <a:p>
            <a:pPr algn="ctr"/>
            <a:r>
              <a:rPr lang="el-GR" dirty="0"/>
              <a:t> Ουράνιος θόλος τη νύκτα</a:t>
            </a:r>
          </a:p>
        </p:txBody>
      </p:sp>
      <p:pic>
        <p:nvPicPr>
          <p:cNvPr id="4" name="Θέση περιεχομένου 3">
            <a:extLst>
              <a:ext uri="{FF2B5EF4-FFF2-40B4-BE49-F238E27FC236}">
                <a16:creationId xmlns:a16="http://schemas.microsoft.com/office/drawing/2014/main" id="{6BD90057-8925-457D-949F-C9E277BCEB6F}"/>
              </a:ext>
            </a:extLst>
          </p:cNvPr>
          <p:cNvPicPr>
            <a:picLocks noGrp="1" noChangeAspect="1"/>
          </p:cNvPicPr>
          <p:nvPr>
            <p:ph idx="1"/>
          </p:nvPr>
        </p:nvPicPr>
        <p:blipFill>
          <a:blip r:embed="rId2"/>
          <a:stretch>
            <a:fillRect/>
          </a:stretch>
        </p:blipFill>
        <p:spPr>
          <a:xfrm>
            <a:off x="1416829" y="2132856"/>
            <a:ext cx="6843742" cy="4114800"/>
          </a:xfrm>
          <a:prstGeom prst="rect">
            <a:avLst/>
          </a:prstGeom>
        </p:spPr>
      </p:pic>
    </p:spTree>
    <p:extLst>
      <p:ext uri="{BB962C8B-B14F-4D97-AF65-F5344CB8AC3E}">
        <p14:creationId xmlns:p14="http://schemas.microsoft.com/office/powerpoint/2010/main" val="3939208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E1EE19-F18A-4C4E-98A8-BDBFBDCA6DF2}"/>
              </a:ext>
            </a:extLst>
          </p:cNvPr>
          <p:cNvSpPr>
            <a:spLocks noGrp="1"/>
          </p:cNvSpPr>
          <p:nvPr>
            <p:ph type="title"/>
          </p:nvPr>
        </p:nvSpPr>
        <p:spPr/>
        <p:txBody>
          <a:bodyPr/>
          <a:lstStyle/>
          <a:p>
            <a:pPr algn="ctr"/>
            <a:r>
              <a:rPr lang="el-GR" dirty="0"/>
              <a:t>Η γη χωρίς τον ήλιο</a:t>
            </a:r>
          </a:p>
        </p:txBody>
      </p:sp>
      <p:pic>
        <p:nvPicPr>
          <p:cNvPr id="4" name="Θέση περιεχομένου 3">
            <a:extLst>
              <a:ext uri="{FF2B5EF4-FFF2-40B4-BE49-F238E27FC236}">
                <a16:creationId xmlns:a16="http://schemas.microsoft.com/office/drawing/2014/main" id="{2DF2F235-FAB2-4936-A247-9F72D52C9283}"/>
              </a:ext>
            </a:extLst>
          </p:cNvPr>
          <p:cNvPicPr>
            <a:picLocks noGrp="1" noChangeAspect="1"/>
          </p:cNvPicPr>
          <p:nvPr>
            <p:ph idx="1"/>
          </p:nvPr>
        </p:nvPicPr>
        <p:blipFill>
          <a:blip r:embed="rId2"/>
          <a:stretch>
            <a:fillRect/>
          </a:stretch>
        </p:blipFill>
        <p:spPr>
          <a:xfrm>
            <a:off x="1066800" y="2151224"/>
            <a:ext cx="7543800" cy="3774751"/>
          </a:xfrm>
          <a:prstGeom prst="rect">
            <a:avLst/>
          </a:prstGeom>
        </p:spPr>
      </p:pic>
    </p:spTree>
    <p:extLst>
      <p:ext uri="{BB962C8B-B14F-4D97-AF65-F5344CB8AC3E}">
        <p14:creationId xmlns:p14="http://schemas.microsoft.com/office/powerpoint/2010/main" val="2604749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8E4FEA6-747C-4ECB-8443-10577FFC8943}"/>
              </a:ext>
            </a:extLst>
          </p:cNvPr>
          <p:cNvSpPr>
            <a:spLocks noGrp="1"/>
          </p:cNvSpPr>
          <p:nvPr>
            <p:ph type="title"/>
          </p:nvPr>
        </p:nvSpPr>
        <p:spPr/>
        <p:txBody>
          <a:bodyPr/>
          <a:lstStyle/>
          <a:p>
            <a:pPr algn="ctr"/>
            <a:r>
              <a:rPr lang="el-GR" dirty="0"/>
              <a:t>Η Ευρώπη την νύκτα</a:t>
            </a:r>
          </a:p>
        </p:txBody>
      </p:sp>
      <p:pic>
        <p:nvPicPr>
          <p:cNvPr id="4" name="Θέση περιεχομένου 3">
            <a:extLst>
              <a:ext uri="{FF2B5EF4-FFF2-40B4-BE49-F238E27FC236}">
                <a16:creationId xmlns:a16="http://schemas.microsoft.com/office/drawing/2014/main" id="{82DE72C2-E203-4BEA-B7A0-301629E880AC}"/>
              </a:ext>
            </a:extLst>
          </p:cNvPr>
          <p:cNvPicPr>
            <a:picLocks noGrp="1" noChangeAspect="1"/>
          </p:cNvPicPr>
          <p:nvPr>
            <p:ph idx="1"/>
          </p:nvPr>
        </p:nvPicPr>
        <p:blipFill>
          <a:blip r:embed="rId2"/>
          <a:stretch>
            <a:fillRect/>
          </a:stretch>
        </p:blipFill>
        <p:spPr>
          <a:xfrm>
            <a:off x="2360226" y="1981200"/>
            <a:ext cx="4956947" cy="4114800"/>
          </a:xfrm>
          <a:prstGeom prst="rect">
            <a:avLst/>
          </a:prstGeom>
        </p:spPr>
      </p:pic>
    </p:spTree>
    <p:extLst>
      <p:ext uri="{BB962C8B-B14F-4D97-AF65-F5344CB8AC3E}">
        <p14:creationId xmlns:p14="http://schemas.microsoft.com/office/powerpoint/2010/main" val="849366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E768D8-72DA-4ECA-A479-E4F90ED231DD}"/>
              </a:ext>
            </a:extLst>
          </p:cNvPr>
          <p:cNvSpPr>
            <a:spLocks noGrp="1"/>
          </p:cNvSpPr>
          <p:nvPr>
            <p:ph type="title"/>
          </p:nvPr>
        </p:nvSpPr>
        <p:spPr/>
        <p:txBody>
          <a:bodyPr/>
          <a:lstStyle/>
          <a:p>
            <a:pPr algn="ctr"/>
            <a:r>
              <a:rPr lang="el-GR" sz="2400" dirty="0">
                <a:effectLst/>
              </a:rPr>
              <a:t>Διαφανές αντικείμενο που επιτρέπει το φως να διέλθει από μέσα του διαθέτει χρώμα ή όχι ;</a:t>
            </a:r>
            <a:endParaRPr lang="el-GR" sz="2400" dirty="0"/>
          </a:p>
        </p:txBody>
      </p:sp>
      <p:sp>
        <p:nvSpPr>
          <p:cNvPr id="3" name="Θέση περιεχομένου 2">
            <a:extLst>
              <a:ext uri="{FF2B5EF4-FFF2-40B4-BE49-F238E27FC236}">
                <a16:creationId xmlns:a16="http://schemas.microsoft.com/office/drawing/2014/main" id="{72A31FB3-99AC-4A13-A348-2889F07A7619}"/>
              </a:ext>
            </a:extLst>
          </p:cNvPr>
          <p:cNvSpPr>
            <a:spLocks noGrp="1"/>
          </p:cNvSpPr>
          <p:nvPr>
            <p:ph idx="1"/>
          </p:nvPr>
        </p:nvSpPr>
        <p:spPr/>
        <p:txBody>
          <a:bodyPr/>
          <a:lstStyle/>
          <a:p>
            <a:endParaRPr lang="el-GR" sz="2400" dirty="0"/>
          </a:p>
          <a:p>
            <a:r>
              <a:rPr lang="el-GR" sz="2400" dirty="0"/>
              <a:t>Ναι, μπορεί να διαθέτει. Μάλιστα το χρώμα που προκύπτει είναι αυτό από το διερχόμενο φως που έχει τον μικρότερο βαθμό απορρόφησης στο συγκεκριμένο διαφανές μέσο. Για παράδειγμα ένα διαφανές φίλτρο που απορροφά όλα τα άλλα μήκη κύματος εκτός από το κίτρινο εμφανίζεται να διαθέτει κίτρινο χρώμα.   </a:t>
            </a:r>
          </a:p>
        </p:txBody>
      </p:sp>
    </p:spTree>
    <p:extLst>
      <p:ext uri="{BB962C8B-B14F-4D97-AF65-F5344CB8AC3E}">
        <p14:creationId xmlns:p14="http://schemas.microsoft.com/office/powerpoint/2010/main" val="1070542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46A9C6-A6B5-433A-B5B8-2B47FD9B15F4}"/>
              </a:ext>
            </a:extLst>
          </p:cNvPr>
          <p:cNvSpPr>
            <a:spLocks noGrp="1"/>
          </p:cNvSpPr>
          <p:nvPr>
            <p:ph type="title"/>
          </p:nvPr>
        </p:nvSpPr>
        <p:spPr/>
        <p:txBody>
          <a:bodyPr/>
          <a:lstStyle/>
          <a:p>
            <a:pPr algn="ctr"/>
            <a:r>
              <a:rPr lang="el-GR" sz="2400" dirty="0">
                <a:effectLst/>
              </a:rPr>
              <a:t>Πόσο επηρεάζει ο ουρανός το χρώμα της θάλασσας ; Τι χρώμα παρουσιάζει το νερό της θάλασσας στα ρηχά και τι στα βαθιά ;</a:t>
            </a:r>
            <a:endParaRPr lang="el-GR" sz="2400" dirty="0"/>
          </a:p>
        </p:txBody>
      </p:sp>
      <p:sp>
        <p:nvSpPr>
          <p:cNvPr id="3" name="Θέση περιεχομένου 2">
            <a:extLst>
              <a:ext uri="{FF2B5EF4-FFF2-40B4-BE49-F238E27FC236}">
                <a16:creationId xmlns:a16="http://schemas.microsoft.com/office/drawing/2014/main" id="{71E49A8E-5E16-4185-B22F-752A9DB9DD3F}"/>
              </a:ext>
            </a:extLst>
          </p:cNvPr>
          <p:cNvSpPr>
            <a:spLocks noGrp="1"/>
          </p:cNvSpPr>
          <p:nvPr>
            <p:ph idx="1"/>
          </p:nvPr>
        </p:nvSpPr>
        <p:spPr>
          <a:xfrm>
            <a:off x="1066800" y="1981200"/>
            <a:ext cx="7543800" cy="4328120"/>
          </a:xfrm>
        </p:spPr>
        <p:txBody>
          <a:bodyPr/>
          <a:lstStyle/>
          <a:p>
            <a:endParaRPr lang="el-GR" sz="2400" dirty="0"/>
          </a:p>
          <a:p>
            <a:r>
              <a:rPr lang="el-GR" sz="2400" dirty="0"/>
              <a:t>Εάν ο πυθμένας της θάλασσας είναι σε μεγάλο βάθος τότε το νερό φαίνεται γαλάζιο λόγω της ανάκλασης του φωτός του γαλάζιου ουρανού στην επιφάνειά της. Όταν όμως ο πυθμένας δεν είναι σε μεγάλο βάθος το νερό φαίνεται πράσινο – μπλε λόγω της ανάκλασης σημαντικής ποσότητας φωτός και στον πυθμένα. Στο φως αυτό η κόκκινη συνιστώσα του έχει τώρα μειωθεί λόγω της απορρόφησης από το στρώμα της θάλασσας που έχει μεσολαβήσει. </a:t>
            </a:r>
          </a:p>
        </p:txBody>
      </p:sp>
    </p:spTree>
    <p:extLst>
      <p:ext uri="{BB962C8B-B14F-4D97-AF65-F5344CB8AC3E}">
        <p14:creationId xmlns:p14="http://schemas.microsoft.com/office/powerpoint/2010/main" val="19521994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49FD4AA-436B-4A98-87EE-A92E556B5978}"/>
              </a:ext>
            </a:extLst>
          </p:cNvPr>
          <p:cNvSpPr>
            <a:spLocks noGrp="1"/>
          </p:cNvSpPr>
          <p:nvPr>
            <p:ph type="title"/>
          </p:nvPr>
        </p:nvSpPr>
        <p:spPr/>
        <p:txBody>
          <a:bodyPr/>
          <a:lstStyle/>
          <a:p>
            <a:pPr algn="ctr"/>
            <a:r>
              <a:rPr lang="el-GR" dirty="0"/>
              <a:t>Χρώμα Θάλασσας</a:t>
            </a:r>
          </a:p>
        </p:txBody>
      </p:sp>
      <p:pic>
        <p:nvPicPr>
          <p:cNvPr id="4" name="Θέση περιεχομένου 3">
            <a:extLst>
              <a:ext uri="{FF2B5EF4-FFF2-40B4-BE49-F238E27FC236}">
                <a16:creationId xmlns:a16="http://schemas.microsoft.com/office/drawing/2014/main" id="{3A1EAFBB-BE80-46A2-AC97-309B58A33F6A}"/>
              </a:ext>
            </a:extLst>
          </p:cNvPr>
          <p:cNvPicPr>
            <a:picLocks noGrp="1" noChangeAspect="1"/>
          </p:cNvPicPr>
          <p:nvPr>
            <p:ph idx="1"/>
          </p:nvPr>
        </p:nvPicPr>
        <p:blipFill>
          <a:blip r:embed="rId2"/>
          <a:stretch>
            <a:fillRect/>
          </a:stretch>
        </p:blipFill>
        <p:spPr>
          <a:xfrm>
            <a:off x="5796136" y="4705349"/>
            <a:ext cx="2466975" cy="1847850"/>
          </a:xfrm>
          <a:prstGeom prst="rect">
            <a:avLst/>
          </a:prstGeom>
        </p:spPr>
      </p:pic>
      <p:pic>
        <p:nvPicPr>
          <p:cNvPr id="5" name="Εικόνα 4">
            <a:extLst>
              <a:ext uri="{FF2B5EF4-FFF2-40B4-BE49-F238E27FC236}">
                <a16:creationId xmlns:a16="http://schemas.microsoft.com/office/drawing/2014/main" id="{377FB75F-94A6-46F6-96F3-3F077E281CD5}"/>
              </a:ext>
            </a:extLst>
          </p:cNvPr>
          <p:cNvPicPr>
            <a:picLocks noChangeAspect="1"/>
          </p:cNvPicPr>
          <p:nvPr/>
        </p:nvPicPr>
        <p:blipFill>
          <a:blip r:embed="rId3"/>
          <a:stretch>
            <a:fillRect/>
          </a:stretch>
        </p:blipFill>
        <p:spPr>
          <a:xfrm>
            <a:off x="1617446" y="3009420"/>
            <a:ext cx="3460838" cy="2592288"/>
          </a:xfrm>
          <a:prstGeom prst="rect">
            <a:avLst/>
          </a:prstGeom>
        </p:spPr>
      </p:pic>
      <p:pic>
        <p:nvPicPr>
          <p:cNvPr id="6" name="Εικόνα 5">
            <a:extLst>
              <a:ext uri="{FF2B5EF4-FFF2-40B4-BE49-F238E27FC236}">
                <a16:creationId xmlns:a16="http://schemas.microsoft.com/office/drawing/2014/main" id="{85368811-573B-4A0D-9305-AB962FAFCC5F}"/>
              </a:ext>
            </a:extLst>
          </p:cNvPr>
          <p:cNvPicPr>
            <a:picLocks noChangeAspect="1"/>
          </p:cNvPicPr>
          <p:nvPr/>
        </p:nvPicPr>
        <p:blipFill>
          <a:blip r:embed="rId4"/>
          <a:stretch>
            <a:fillRect/>
          </a:stretch>
        </p:blipFill>
        <p:spPr>
          <a:xfrm>
            <a:off x="5782526" y="2297112"/>
            <a:ext cx="2466975" cy="1847850"/>
          </a:xfrm>
          <a:prstGeom prst="rect">
            <a:avLst/>
          </a:prstGeom>
        </p:spPr>
      </p:pic>
    </p:spTree>
    <p:extLst>
      <p:ext uri="{BB962C8B-B14F-4D97-AF65-F5344CB8AC3E}">
        <p14:creationId xmlns:p14="http://schemas.microsoft.com/office/powerpoint/2010/main" val="2382820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1E5805-0996-474C-8DC3-5D43D8B54B3F}"/>
              </a:ext>
            </a:extLst>
          </p:cNvPr>
          <p:cNvSpPr>
            <a:spLocks noGrp="1"/>
          </p:cNvSpPr>
          <p:nvPr>
            <p:ph type="title"/>
          </p:nvPr>
        </p:nvSpPr>
        <p:spPr/>
        <p:txBody>
          <a:bodyPr/>
          <a:lstStyle/>
          <a:p>
            <a:pPr algn="ctr"/>
            <a:r>
              <a:rPr lang="el-GR" sz="2400" dirty="0">
                <a:effectLst/>
              </a:rPr>
              <a:t>Σε τι ακριβώς διαφέρει η έγχρωμη εικόνα που προβάλλεται στην οθόνη της τηλεόρασης από αυτή που τυπώνεται στο χαρτί ;</a:t>
            </a:r>
            <a:br>
              <a:rPr lang="el-GR" sz="2000" dirty="0">
                <a:effectLst/>
              </a:rPr>
            </a:br>
            <a:endParaRPr lang="el-GR" sz="2000" dirty="0"/>
          </a:p>
        </p:txBody>
      </p:sp>
      <p:sp>
        <p:nvSpPr>
          <p:cNvPr id="3" name="Θέση περιεχομένου 2">
            <a:extLst>
              <a:ext uri="{FF2B5EF4-FFF2-40B4-BE49-F238E27FC236}">
                <a16:creationId xmlns:a16="http://schemas.microsoft.com/office/drawing/2014/main" id="{D82E72DE-AB88-4DD2-8C9C-4E61CEC85BA1}"/>
              </a:ext>
            </a:extLst>
          </p:cNvPr>
          <p:cNvSpPr>
            <a:spLocks noGrp="1"/>
          </p:cNvSpPr>
          <p:nvPr>
            <p:ph idx="1"/>
          </p:nvPr>
        </p:nvSpPr>
        <p:spPr/>
        <p:txBody>
          <a:bodyPr/>
          <a:lstStyle/>
          <a:p>
            <a:endParaRPr lang="el-GR" sz="2400" dirty="0"/>
          </a:p>
          <a:p>
            <a:r>
              <a:rPr lang="el-GR" sz="2400" dirty="0"/>
              <a:t>Ενώ μπορεί να δίνουν την ίδια οπτική αίσθηση διαφέρουν στον τρόπο που οι έγχρωμες αυτές εικόνες έχουν δημιουργηθεί. Η οθόνη της τηλεόρασης χρησιμοποιεί την συνθετική διαδικασία των χρωμάτων ενώ το έγχρωμο εκτυπωμένο χαρτί την αντίστοιχη αφαιρετική.</a:t>
            </a:r>
            <a:r>
              <a:rPr lang="el-GR" dirty="0"/>
              <a:t> </a:t>
            </a:r>
          </a:p>
        </p:txBody>
      </p:sp>
    </p:spTree>
    <p:extLst>
      <p:ext uri="{BB962C8B-B14F-4D97-AF65-F5344CB8AC3E}">
        <p14:creationId xmlns:p14="http://schemas.microsoft.com/office/powerpoint/2010/main" val="305759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buNone/>
            </a:pPr>
            <a:r>
              <a:rPr lang="el-GR" sz="6600" dirty="0"/>
              <a:t>Ευχαριστώ πολύ</a:t>
            </a:r>
          </a:p>
          <a:p>
            <a:pPr algn="ctr">
              <a:buNone/>
            </a:pPr>
            <a:r>
              <a:rPr lang="el-GR" sz="6600" dirty="0"/>
              <a:t> για</a:t>
            </a:r>
          </a:p>
          <a:p>
            <a:pPr algn="ctr">
              <a:buNone/>
            </a:pPr>
            <a:r>
              <a:rPr lang="el-GR" sz="6600" dirty="0"/>
              <a:t> την προσοχή σας</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6FC2B0-D598-4E08-8045-AF7986FBD616}"/>
              </a:ext>
            </a:extLst>
          </p:cNvPr>
          <p:cNvSpPr>
            <a:spLocks noGrp="1"/>
          </p:cNvSpPr>
          <p:nvPr>
            <p:ph type="title"/>
          </p:nvPr>
        </p:nvSpPr>
        <p:spPr/>
        <p:txBody>
          <a:bodyPr/>
          <a:lstStyle/>
          <a:p>
            <a:r>
              <a:rPr lang="en-US" dirty="0"/>
              <a:t>    </a:t>
            </a:r>
            <a:r>
              <a:rPr lang="el-GR" dirty="0"/>
              <a:t>Οθόνη </a:t>
            </a:r>
            <a:r>
              <a:rPr lang="en-US" dirty="0"/>
              <a:t>TV        Printer</a:t>
            </a:r>
            <a:endParaRPr lang="el-GR" dirty="0"/>
          </a:p>
        </p:txBody>
      </p:sp>
      <p:pic>
        <p:nvPicPr>
          <p:cNvPr id="4" name="Θέση περιεχομένου 3">
            <a:extLst>
              <a:ext uri="{FF2B5EF4-FFF2-40B4-BE49-F238E27FC236}">
                <a16:creationId xmlns:a16="http://schemas.microsoft.com/office/drawing/2014/main" id="{7EAA40BE-A634-4F5A-89E7-5864FA30F5F6}"/>
              </a:ext>
            </a:extLst>
          </p:cNvPr>
          <p:cNvPicPr>
            <a:picLocks noGrp="1" noChangeAspect="1"/>
          </p:cNvPicPr>
          <p:nvPr>
            <p:ph idx="1"/>
          </p:nvPr>
        </p:nvPicPr>
        <p:blipFill>
          <a:blip r:embed="rId2"/>
          <a:stretch>
            <a:fillRect/>
          </a:stretch>
        </p:blipFill>
        <p:spPr>
          <a:xfrm>
            <a:off x="1081238" y="2250588"/>
            <a:ext cx="3700593" cy="3670110"/>
          </a:xfrm>
          <a:prstGeom prst="rect">
            <a:avLst/>
          </a:prstGeom>
        </p:spPr>
      </p:pic>
      <p:pic>
        <p:nvPicPr>
          <p:cNvPr id="5" name="Εικόνα 4">
            <a:extLst>
              <a:ext uri="{FF2B5EF4-FFF2-40B4-BE49-F238E27FC236}">
                <a16:creationId xmlns:a16="http://schemas.microsoft.com/office/drawing/2014/main" id="{7ED466D6-C0DD-40B5-827C-249B13178E1D}"/>
              </a:ext>
            </a:extLst>
          </p:cNvPr>
          <p:cNvPicPr>
            <a:picLocks noChangeAspect="1"/>
          </p:cNvPicPr>
          <p:nvPr/>
        </p:nvPicPr>
        <p:blipFill>
          <a:blip r:embed="rId3"/>
          <a:stretch>
            <a:fillRect/>
          </a:stretch>
        </p:blipFill>
        <p:spPr>
          <a:xfrm>
            <a:off x="5148064" y="2250588"/>
            <a:ext cx="3700593" cy="3700593"/>
          </a:xfrm>
          <a:prstGeom prst="rect">
            <a:avLst/>
          </a:prstGeom>
        </p:spPr>
      </p:pic>
    </p:spTree>
    <p:extLst>
      <p:ext uri="{BB962C8B-B14F-4D97-AF65-F5344CB8AC3E}">
        <p14:creationId xmlns:p14="http://schemas.microsoft.com/office/powerpoint/2010/main" val="3001019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29F15D-59AA-406F-8500-EED5942161E3}"/>
              </a:ext>
            </a:extLst>
          </p:cNvPr>
          <p:cNvSpPr>
            <a:spLocks noGrp="1"/>
          </p:cNvSpPr>
          <p:nvPr>
            <p:ph type="title"/>
          </p:nvPr>
        </p:nvSpPr>
        <p:spPr/>
        <p:txBody>
          <a:bodyPr/>
          <a:lstStyle/>
          <a:p>
            <a:pPr algn="ctr"/>
            <a:r>
              <a:rPr lang="el-GR" sz="2400" dirty="0">
                <a:effectLst/>
              </a:rPr>
              <a:t>Γιατί ο ήλιος όταν δύει παρουσιάζεται κόκκινος ;</a:t>
            </a:r>
            <a:br>
              <a:rPr lang="el-GR" sz="2400" dirty="0">
                <a:effectLst/>
              </a:rPr>
            </a:br>
            <a:endParaRPr lang="el-GR" sz="2400" dirty="0"/>
          </a:p>
        </p:txBody>
      </p:sp>
      <p:sp>
        <p:nvSpPr>
          <p:cNvPr id="3" name="Θέση περιεχομένου 2">
            <a:extLst>
              <a:ext uri="{FF2B5EF4-FFF2-40B4-BE49-F238E27FC236}">
                <a16:creationId xmlns:a16="http://schemas.microsoft.com/office/drawing/2014/main" id="{48B779BA-D6A3-4EC5-BB08-43FDB05C90F7}"/>
              </a:ext>
            </a:extLst>
          </p:cNvPr>
          <p:cNvSpPr>
            <a:spLocks noGrp="1"/>
          </p:cNvSpPr>
          <p:nvPr>
            <p:ph idx="1"/>
          </p:nvPr>
        </p:nvSpPr>
        <p:spPr/>
        <p:txBody>
          <a:bodyPr/>
          <a:lstStyle/>
          <a:p>
            <a:endParaRPr lang="el-GR" sz="2400" dirty="0"/>
          </a:p>
          <a:p>
            <a:r>
              <a:rPr lang="el-GR" sz="2400" dirty="0"/>
              <a:t>Όταν ο ήλιος δύει οι ακτίνες του που φθάνουν στους οφθαλμούς μας χρειάζεται να διασχίσουν επιπλέον στρώμα σημαντικού πάχους ατμόσφαιρας με σχετικά μεγάλη πυκνότητα σωματιδίων. Η σκέδαση που υφίσταται το φως είναι πολύ πιο έντονη στα μπλε και τα πράσινα μήκη κύματος τα οποία «απομακρύνονται» και έτσι παραμένει η κόκκινη συνιστώσα η οποία και επικρατεί σαν οπτική αντίληψη στους οφθαλμούς μας.</a:t>
            </a:r>
          </a:p>
        </p:txBody>
      </p:sp>
    </p:spTree>
    <p:extLst>
      <p:ext uri="{BB962C8B-B14F-4D97-AF65-F5344CB8AC3E}">
        <p14:creationId xmlns:p14="http://schemas.microsoft.com/office/powerpoint/2010/main" val="2976517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A90A7F-B11D-4934-BD2B-9D82852AE9F7}"/>
              </a:ext>
            </a:extLst>
          </p:cNvPr>
          <p:cNvSpPr>
            <a:spLocks noGrp="1"/>
          </p:cNvSpPr>
          <p:nvPr>
            <p:ph type="title"/>
          </p:nvPr>
        </p:nvSpPr>
        <p:spPr/>
        <p:txBody>
          <a:bodyPr/>
          <a:lstStyle/>
          <a:p>
            <a:pPr algn="ctr"/>
            <a:r>
              <a:rPr lang="el-GR" dirty="0"/>
              <a:t>Δύση, πορείες </a:t>
            </a:r>
            <a:br>
              <a:rPr lang="el-GR" dirty="0"/>
            </a:br>
            <a:r>
              <a:rPr lang="el-GR" dirty="0"/>
              <a:t>ηλιακών </a:t>
            </a:r>
            <a:r>
              <a:rPr lang="el-GR" dirty="0" err="1"/>
              <a:t>ακτίνων</a:t>
            </a:r>
            <a:endParaRPr lang="el-GR" dirty="0"/>
          </a:p>
        </p:txBody>
      </p:sp>
      <p:pic>
        <p:nvPicPr>
          <p:cNvPr id="4" name="Θέση περιεχομένου 3">
            <a:extLst>
              <a:ext uri="{FF2B5EF4-FFF2-40B4-BE49-F238E27FC236}">
                <a16:creationId xmlns:a16="http://schemas.microsoft.com/office/drawing/2014/main" id="{B55CD808-2A2A-485C-88EC-87758D9792D6}"/>
              </a:ext>
            </a:extLst>
          </p:cNvPr>
          <p:cNvPicPr>
            <a:picLocks noGrp="1" noChangeAspect="1"/>
          </p:cNvPicPr>
          <p:nvPr>
            <p:ph idx="1"/>
          </p:nvPr>
        </p:nvPicPr>
        <p:blipFill>
          <a:blip r:embed="rId2"/>
          <a:stretch>
            <a:fillRect/>
          </a:stretch>
        </p:blipFill>
        <p:spPr>
          <a:xfrm>
            <a:off x="1907704" y="1981200"/>
            <a:ext cx="6458930" cy="4572000"/>
          </a:xfrm>
          <a:prstGeom prst="rect">
            <a:avLst/>
          </a:prstGeom>
        </p:spPr>
      </p:pic>
    </p:spTree>
    <p:extLst>
      <p:ext uri="{BB962C8B-B14F-4D97-AF65-F5344CB8AC3E}">
        <p14:creationId xmlns:p14="http://schemas.microsoft.com/office/powerpoint/2010/main" val="2304339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637197-C0E5-4EB3-9459-7B8B5A744F2D}"/>
              </a:ext>
            </a:extLst>
          </p:cNvPr>
          <p:cNvSpPr>
            <a:spLocks noGrp="1"/>
          </p:cNvSpPr>
          <p:nvPr>
            <p:ph type="title"/>
          </p:nvPr>
        </p:nvSpPr>
        <p:spPr/>
        <p:txBody>
          <a:bodyPr/>
          <a:lstStyle/>
          <a:p>
            <a:pPr algn="ctr"/>
            <a:r>
              <a:rPr lang="el-GR" dirty="0"/>
              <a:t>Ο ήλιος στη δύση του</a:t>
            </a:r>
          </a:p>
        </p:txBody>
      </p:sp>
      <p:pic>
        <p:nvPicPr>
          <p:cNvPr id="4" name="Θέση περιεχομένου 3">
            <a:extLst>
              <a:ext uri="{FF2B5EF4-FFF2-40B4-BE49-F238E27FC236}">
                <a16:creationId xmlns:a16="http://schemas.microsoft.com/office/drawing/2014/main" id="{C7FD2734-7B13-4672-8635-C2D763042F1C}"/>
              </a:ext>
            </a:extLst>
          </p:cNvPr>
          <p:cNvPicPr>
            <a:picLocks noGrp="1" noChangeAspect="1"/>
          </p:cNvPicPr>
          <p:nvPr>
            <p:ph idx="1"/>
          </p:nvPr>
        </p:nvPicPr>
        <p:blipFill>
          <a:blip r:embed="rId2"/>
          <a:stretch>
            <a:fillRect/>
          </a:stretch>
        </p:blipFill>
        <p:spPr>
          <a:xfrm>
            <a:off x="1066800" y="2152650"/>
            <a:ext cx="7543800" cy="3771900"/>
          </a:xfrm>
          <a:prstGeom prst="rect">
            <a:avLst/>
          </a:prstGeom>
        </p:spPr>
      </p:pic>
    </p:spTree>
    <p:extLst>
      <p:ext uri="{BB962C8B-B14F-4D97-AF65-F5344CB8AC3E}">
        <p14:creationId xmlns:p14="http://schemas.microsoft.com/office/powerpoint/2010/main" val="767982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8CECE8-55D6-461D-8B49-6ED2D567ACD6}"/>
              </a:ext>
            </a:extLst>
          </p:cNvPr>
          <p:cNvSpPr>
            <a:spLocks noGrp="1"/>
          </p:cNvSpPr>
          <p:nvPr>
            <p:ph type="title"/>
          </p:nvPr>
        </p:nvSpPr>
        <p:spPr>
          <a:xfrm>
            <a:off x="1066800" y="296739"/>
            <a:ext cx="7543800" cy="1620093"/>
          </a:xfrm>
        </p:spPr>
        <p:txBody>
          <a:bodyPr/>
          <a:lstStyle/>
          <a:p>
            <a:pPr algn="ctr"/>
            <a:r>
              <a:rPr lang="el-GR" sz="2400" dirty="0">
                <a:effectLst/>
              </a:rPr>
              <a:t>Το χρώμα εξαρτάται από το μήκος κύματος ή από την συχνότητα της ηλεκτρομαγνητικής ακτινοβολίας που προσπίπτει στον ανθρώπινο οφθαλμό ;</a:t>
            </a:r>
            <a:br>
              <a:rPr lang="el-GR" sz="2400" dirty="0">
                <a:effectLst/>
              </a:rPr>
            </a:br>
            <a:endParaRPr lang="el-GR" sz="2400" dirty="0"/>
          </a:p>
        </p:txBody>
      </p:sp>
      <p:sp>
        <p:nvSpPr>
          <p:cNvPr id="3" name="Θέση περιεχομένου 2">
            <a:extLst>
              <a:ext uri="{FF2B5EF4-FFF2-40B4-BE49-F238E27FC236}">
                <a16:creationId xmlns:a16="http://schemas.microsoft.com/office/drawing/2014/main" id="{B5308FBB-DFEA-441C-8488-B3B1EF006FA4}"/>
              </a:ext>
            </a:extLst>
          </p:cNvPr>
          <p:cNvSpPr>
            <a:spLocks noGrp="1"/>
          </p:cNvSpPr>
          <p:nvPr>
            <p:ph idx="1"/>
          </p:nvPr>
        </p:nvSpPr>
        <p:spPr/>
        <p:txBody>
          <a:bodyPr/>
          <a:lstStyle/>
          <a:p>
            <a:endParaRPr lang="el-GR" sz="2400" dirty="0"/>
          </a:p>
          <a:p>
            <a:r>
              <a:rPr lang="el-GR" sz="2400" dirty="0"/>
              <a:t>Το χρώμα εξαρτάται από την συχνότητα (ν) της ηλεκτρομαγνητικής ακτινοβολίας και όχι από το μήκος κύματος (λ) αυτής. Σημειώνεται ότι ενώ το μήκος κύματος μεταβάλλεται όταν το φως αλλάξει οπτικό μέσο μέσα στο οποίο κινείται η συχνότητα του παραμένει ακριβώς η ίδια όπως και πριν. </a:t>
            </a:r>
          </a:p>
        </p:txBody>
      </p:sp>
    </p:spTree>
    <p:extLst>
      <p:ext uri="{BB962C8B-B14F-4D97-AF65-F5344CB8AC3E}">
        <p14:creationId xmlns:p14="http://schemas.microsoft.com/office/powerpoint/2010/main" val="1948595329"/>
      </p:ext>
    </p:extLst>
  </p:cSld>
  <p:clrMapOvr>
    <a:masterClrMapping/>
  </p:clrMapOvr>
</p:sld>
</file>

<file path=ppt/theme/theme1.xml><?xml version="1.0" encoding="utf-8"?>
<a:theme xmlns:a="http://schemas.openxmlformats.org/drawingml/2006/main" name="Θέμα1">
  <a:themeElements>
    <a:clrScheme name="Αναλαμπή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Αναλαμπή">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Tahoma" charset="0"/>
          </a:defRPr>
        </a:defPPr>
      </a:lstStyle>
    </a:lnDef>
  </a:objectDefaults>
  <a:extraClrSchemeLst>
    <a:extraClrScheme>
      <a:clrScheme name="Αναλαμπή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Αναλαμπή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Αναλαμπή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Αναλαμπή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Αναλαμπή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Αναλαμπή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Αναλαμπή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Αναλαμπή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Αναλαμπή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170</TotalTime>
  <Words>1679</Words>
  <Application>Microsoft Office PowerPoint</Application>
  <PresentationFormat>Προβολή στην οθόνη (4:3)</PresentationFormat>
  <Paragraphs>91</Paragraphs>
  <Slides>40</Slides>
  <Notes>0</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40</vt:i4>
      </vt:variant>
    </vt:vector>
  </HeadingPairs>
  <TitlesOfParts>
    <vt:vector size="43" baseType="lpstr">
      <vt:lpstr>Tahoma</vt:lpstr>
      <vt:lpstr>Wingdings</vt:lpstr>
      <vt:lpstr>Θέμα1</vt:lpstr>
      <vt:lpstr>20 Ερωτήσεις με αφορμή το ΧΡΩΜΑ</vt:lpstr>
      <vt:lpstr>Γιατί ο ουρανός την ημέρα παρουσιάζεται γαλάζιος ; </vt:lpstr>
      <vt:lpstr>Ηλιακές ακτίνες</vt:lpstr>
      <vt:lpstr>Σε τι ακριβώς διαφέρει η έγχρωμη εικόνα που προβάλλεται στην οθόνη της τηλεόρασης από αυτή που τυπώνεται στο χαρτί ; </vt:lpstr>
      <vt:lpstr>    Οθόνη TV        Printer</vt:lpstr>
      <vt:lpstr>Γιατί ο ήλιος όταν δύει παρουσιάζεται κόκκινος ; </vt:lpstr>
      <vt:lpstr>Δύση, πορείες  ηλιακών ακτίνων</vt:lpstr>
      <vt:lpstr>Ο ήλιος στη δύση του</vt:lpstr>
      <vt:lpstr>Το χρώμα εξαρτάται από το μήκος κύματος ή από την συχνότητα της ηλεκτρομαγνητικής ακτινοβολίας που προσπίπτει στον ανθρώπινο οφθαλμό ; </vt:lpstr>
      <vt:lpstr>Χρώμα – μέσο διάδοσης</vt:lpstr>
      <vt:lpstr>Γιατί τα αντικείμενα που φωτίζονται τη νύκτα μόνο από το φως της σελήνης δεν παρουσιάζουν χρώμα ; Τι ακριβώς συμβαίνει ; Πως δικαιολογείται ένα τέτοιο γεγονός ;</vt:lpstr>
      <vt:lpstr> Επιφάνεια σελήνης</vt:lpstr>
      <vt:lpstr>Ο ήλιος μας φαίνεται να εμφανίζεται λευκός στο διάστημα από τους γήινους αστροναύτες. Τι απέγινε το κίτρινο χρώμα του ; Γιατί εξαφανίστηκε ; </vt:lpstr>
      <vt:lpstr>Η ατμόσφαιρα της γης</vt:lpstr>
      <vt:lpstr> Γιατί τα φώτα ασφαλείας σε φωτογραφικούς θαλάμους για εμφανίσεις – εκτυπώσεις έχουν συνήθως χαμηλή ένταση και πορτοκαλί χρώμα ; </vt:lpstr>
      <vt:lpstr> Από τι εξαρτάται το χρώμα των ανθρώπινων οφθαλμών ; Γιατί σημαντικός αριθμός από νεογέννητα φαίνεται να έχουν γαλανούς οφθαλμούς ; Τι συμβαίνει με την ηλικία ; </vt:lpstr>
      <vt:lpstr>Χρώμα οφθαλμών </vt:lpstr>
      <vt:lpstr>Που οφείλεται το κόκκινο χρώμα των οφθαλμών στη φωτογράφιση προσώπων με φλας ; Ποια είναι η τεχνική της αποφυγής του στις σύγχρονες φωτογραφικές μηχανές ;</vt:lpstr>
      <vt:lpstr>Κόκκινοι οφθαλμοί</vt:lpstr>
      <vt:lpstr> Γιατί τα σύννεφα είναι συνήθως λευκά και όχι γαλάζια όπως ο υπόλοιπος ουρανός ; </vt:lpstr>
      <vt:lpstr>Λευκά σύννεφα</vt:lpstr>
      <vt:lpstr>Αφού στον ανθρώπινο αμφιβληστροειδή υπάρχουν φωτουποδοχείς ευαίσθητοι στην κόκκινη, πράσινη και μπλε περιοχή του ορατού φάσματος πως είναι δυνατόν να δει κάποιος για παράδειγμα, το κίτρινο χρώμα ; </vt:lpstr>
      <vt:lpstr> R – G – B κωνία</vt:lpstr>
      <vt:lpstr> Είναι τυχαία πιστεύετε η επιλογή του κόκκινου χρώματος στα προειδοποιητικά σήματα κινδύνου της τροχαίας ή όχι ; </vt:lpstr>
      <vt:lpstr>Σήματα τροχαίας</vt:lpstr>
      <vt:lpstr> Τι απαντάει κανείς στην ερώτηση  «Υπάρχει χρώμα δίχως φως ;» </vt:lpstr>
      <vt:lpstr> Κίτρινη φλόγα κεριού βρίσκεται μπροστά από κατακόρυφο κόκκινο γυαλί με πάχος. Παρατηρούνται δυο είδωλα της φλόγας με διαφορετικό όμως χρωματισμό. Τι χρώμα έχουν αυτά τα είδωλα ; Πόσο απέχουν μεταξύ τους ; </vt:lpstr>
      <vt:lpstr>Πως εμφανίζεται η Ελληνική σημαία όταν τη νύκτα φωτιστεί μόνο από το κίτρινο φως μιας μονοχρωματικής λάμπας ; Τι συμβαίνει ;</vt:lpstr>
      <vt:lpstr> Πως δημιουργείται το λευκό χρώμα που παρατηρείται κατά την ανάμιξη δυο άχρωμων υγρών ; Για παράδειγμα ούζο με μικρή ποσότητα νερού ; </vt:lpstr>
      <vt:lpstr>Ούζο - Νερό</vt:lpstr>
      <vt:lpstr> Γιατί ένα πυκνό σύννεφο παρουσιάζεται λευκό όταν παρατηρείται από επάνω (αεροπλάνο σε πτήση) ενώ εμφανίζει γκρίζα απόχρωση όταν η παρατήρηση γίνεται από κάτω (πίστα αεροδρομίου) ; </vt:lpstr>
      <vt:lpstr>Πυκνά σύννεφα</vt:lpstr>
      <vt:lpstr>Γιατί τα άστρα ενώ διαθέτουν χρώμα (λόγω της θερμοκρασίας τους) τα αντιλαμβανόμαστε μάλλον ως λευκά στο νυκτερινό ουράνιο θόλο ;</vt:lpstr>
      <vt:lpstr> Ουράνιος θόλος τη νύκτα</vt:lpstr>
      <vt:lpstr>Η γη χωρίς τον ήλιο</vt:lpstr>
      <vt:lpstr>Η Ευρώπη την νύκτα</vt:lpstr>
      <vt:lpstr>Διαφανές αντικείμενο που επιτρέπει το φως να διέλθει από μέσα του διαθέτει χρώμα ή όχι ;</vt:lpstr>
      <vt:lpstr>Πόσο επηρεάζει ο ουρανός το χρώμα της θάλασσας ; Τι χρώμα παρουσιάζει το νερό της θάλασσας στα ρηχά και τι στα βαθιά ;</vt:lpstr>
      <vt:lpstr>Χρώμα Θάλασσας</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 Ερωτήσεις με αφορμή το ΧΡΩΜΑ</dc:title>
  <dc:creator>Konstantinos Vassos</dc:creator>
  <cp:lastModifiedBy>Konstantinos Vassos</cp:lastModifiedBy>
  <cp:revision>14</cp:revision>
  <dcterms:created xsi:type="dcterms:W3CDTF">2020-04-12T19:25:29Z</dcterms:created>
  <dcterms:modified xsi:type="dcterms:W3CDTF">2020-04-13T10:58:43Z</dcterms:modified>
</cp:coreProperties>
</file>