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 id="2147483720" r:id="rId2"/>
    <p:sldMasterId id="2147483732" r:id="rId3"/>
    <p:sldMasterId id="2147483746" r:id="rId4"/>
    <p:sldMasterId id="2147483758" r:id="rId5"/>
    <p:sldMasterId id="2147483770" r:id="rId6"/>
  </p:sldMasterIdLst>
  <p:notesMasterIdLst>
    <p:notesMasterId r:id="rId72"/>
  </p:notesMasterIdLst>
  <p:sldIdLst>
    <p:sldId id="256" r:id="rId7"/>
    <p:sldId id="403" r:id="rId8"/>
    <p:sldId id="287" r:id="rId9"/>
    <p:sldId id="320" r:id="rId10"/>
    <p:sldId id="345" r:id="rId11"/>
    <p:sldId id="268" r:id="rId12"/>
    <p:sldId id="316" r:id="rId13"/>
    <p:sldId id="406" r:id="rId14"/>
    <p:sldId id="270" r:id="rId15"/>
    <p:sldId id="402" r:id="rId16"/>
    <p:sldId id="347" r:id="rId17"/>
    <p:sldId id="258" r:id="rId18"/>
    <p:sldId id="259" r:id="rId19"/>
    <p:sldId id="257" r:id="rId20"/>
    <p:sldId id="374" r:id="rId21"/>
    <p:sldId id="397" r:id="rId22"/>
    <p:sldId id="342" r:id="rId23"/>
    <p:sldId id="282" r:id="rId24"/>
    <p:sldId id="327" r:id="rId25"/>
    <p:sldId id="359" r:id="rId26"/>
    <p:sldId id="291" r:id="rId27"/>
    <p:sldId id="305" r:id="rId28"/>
    <p:sldId id="293" r:id="rId29"/>
    <p:sldId id="307" r:id="rId30"/>
    <p:sldId id="263" r:id="rId31"/>
    <p:sldId id="311" r:id="rId32"/>
    <p:sldId id="301" r:id="rId33"/>
    <p:sldId id="285" r:id="rId34"/>
    <p:sldId id="297" r:id="rId35"/>
    <p:sldId id="299" r:id="rId36"/>
    <p:sldId id="276" r:id="rId37"/>
    <p:sldId id="303" r:id="rId38"/>
    <p:sldId id="274" r:id="rId39"/>
    <p:sldId id="387" r:id="rId40"/>
    <p:sldId id="273" r:id="rId41"/>
    <p:sldId id="382" r:id="rId42"/>
    <p:sldId id="365" r:id="rId43"/>
    <p:sldId id="385" r:id="rId44"/>
    <p:sldId id="388" r:id="rId45"/>
    <p:sldId id="389" r:id="rId46"/>
    <p:sldId id="383" r:id="rId47"/>
    <p:sldId id="384" r:id="rId48"/>
    <p:sldId id="404" r:id="rId49"/>
    <p:sldId id="368" r:id="rId50"/>
    <p:sldId id="405" r:id="rId51"/>
    <p:sldId id="346" r:id="rId52"/>
    <p:sldId id="366" r:id="rId53"/>
    <p:sldId id="391" r:id="rId54"/>
    <p:sldId id="393" r:id="rId55"/>
    <p:sldId id="396" r:id="rId56"/>
    <p:sldId id="395" r:id="rId57"/>
    <p:sldId id="394" r:id="rId58"/>
    <p:sldId id="357" r:id="rId59"/>
    <p:sldId id="350" r:id="rId60"/>
    <p:sldId id="267" r:id="rId61"/>
    <p:sldId id="284" r:id="rId62"/>
    <p:sldId id="348" r:id="rId63"/>
    <p:sldId id="260" r:id="rId64"/>
    <p:sldId id="321" r:id="rId65"/>
    <p:sldId id="319" r:id="rId66"/>
    <p:sldId id="322" r:id="rId67"/>
    <p:sldId id="310" r:id="rId68"/>
    <p:sldId id="344" r:id="rId69"/>
    <p:sldId id="361" r:id="rId70"/>
    <p:sldId id="324" r:id="rId7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3" d="100"/>
          <a:sy n="63" d="100"/>
        </p:scale>
        <p:origin x="29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D5670C-5D14-434C-AE4F-2125C5BD6A94}" type="doc">
      <dgm:prSet loTypeId="urn:microsoft.com/office/officeart/2005/8/layout/gear1" loCatId="cycle" qsTypeId="urn:microsoft.com/office/officeart/2005/8/quickstyle/simple1" qsCatId="simple" csTypeId="urn:microsoft.com/office/officeart/2005/8/colors/accent1_2" csCatId="accent1" phldr="1"/>
      <dgm:spPr/>
    </dgm:pt>
    <dgm:pt modelId="{58B58E99-76CF-45D3-A78B-C77A0F3F00C4}">
      <dgm:prSet phldrT="[Κείμενο]"/>
      <dgm:spPr/>
      <dgm:t>
        <a:bodyPr/>
        <a:lstStyle/>
        <a:p>
          <a:r>
            <a:rPr lang="el-GR" dirty="0"/>
            <a:t>Ποιοι, πού; </a:t>
          </a:r>
        </a:p>
      </dgm:t>
    </dgm:pt>
    <dgm:pt modelId="{537FB2AB-4E64-47C7-B1B2-3F447EF4A45E}" type="parTrans" cxnId="{15A643EC-BC95-43DF-9B2C-51D99F90305B}">
      <dgm:prSet/>
      <dgm:spPr/>
      <dgm:t>
        <a:bodyPr/>
        <a:lstStyle/>
        <a:p>
          <a:endParaRPr lang="el-GR"/>
        </a:p>
      </dgm:t>
    </dgm:pt>
    <dgm:pt modelId="{AE9B9F67-A92A-4298-ABE3-FDBF44D93768}" type="sibTrans" cxnId="{15A643EC-BC95-43DF-9B2C-51D99F90305B}">
      <dgm:prSet/>
      <dgm:spPr/>
      <dgm:t>
        <a:bodyPr/>
        <a:lstStyle/>
        <a:p>
          <a:endParaRPr lang="el-GR"/>
        </a:p>
      </dgm:t>
    </dgm:pt>
    <dgm:pt modelId="{DBF042B9-7EF0-44E3-9769-CBC77DB89DE1}">
      <dgm:prSet phldrT="[Κείμενο]"/>
      <dgm:spPr/>
      <dgm:t>
        <a:bodyPr/>
        <a:lstStyle/>
        <a:p>
          <a:r>
            <a:rPr lang="el-GR" dirty="0"/>
            <a:t>Πώς; </a:t>
          </a:r>
        </a:p>
      </dgm:t>
    </dgm:pt>
    <dgm:pt modelId="{6B6F3C01-B628-4056-BDA0-CE5256B6D29E}" type="parTrans" cxnId="{1BF607B7-2DC6-453C-834D-8E50B1A987AE}">
      <dgm:prSet/>
      <dgm:spPr/>
      <dgm:t>
        <a:bodyPr/>
        <a:lstStyle/>
        <a:p>
          <a:endParaRPr lang="el-GR"/>
        </a:p>
      </dgm:t>
    </dgm:pt>
    <dgm:pt modelId="{2B8839FF-1DB8-4F66-8CFF-E07A8A2967CD}" type="sibTrans" cxnId="{1BF607B7-2DC6-453C-834D-8E50B1A987AE}">
      <dgm:prSet/>
      <dgm:spPr/>
      <dgm:t>
        <a:bodyPr/>
        <a:lstStyle/>
        <a:p>
          <a:endParaRPr lang="el-GR"/>
        </a:p>
      </dgm:t>
    </dgm:pt>
    <dgm:pt modelId="{2B9F2F74-0A76-4EE3-B7A3-96D2027E0A92}">
      <dgm:prSet phldrT="[Κείμενο]"/>
      <dgm:spPr/>
      <dgm:t>
        <a:bodyPr/>
        <a:lstStyle/>
        <a:p>
          <a:r>
            <a:rPr lang="el-GR" dirty="0"/>
            <a:t>Τι, γιατί;</a:t>
          </a:r>
        </a:p>
      </dgm:t>
    </dgm:pt>
    <dgm:pt modelId="{404565E8-56B6-4FE5-8031-E7124907BF0E}" type="parTrans" cxnId="{8B1755BD-76E3-496C-8D5D-C7E39C0E6571}">
      <dgm:prSet/>
      <dgm:spPr/>
      <dgm:t>
        <a:bodyPr/>
        <a:lstStyle/>
        <a:p>
          <a:endParaRPr lang="el-GR"/>
        </a:p>
      </dgm:t>
    </dgm:pt>
    <dgm:pt modelId="{2EC8DA41-3D64-4D58-A99C-4E1F2583747D}" type="sibTrans" cxnId="{8B1755BD-76E3-496C-8D5D-C7E39C0E6571}">
      <dgm:prSet/>
      <dgm:spPr/>
      <dgm:t>
        <a:bodyPr/>
        <a:lstStyle/>
        <a:p>
          <a:endParaRPr lang="el-GR"/>
        </a:p>
      </dgm:t>
    </dgm:pt>
    <dgm:pt modelId="{62ADF6CC-30E2-41B1-B1C0-B49BC5A6E21E}" type="pres">
      <dgm:prSet presAssocID="{16D5670C-5D14-434C-AE4F-2125C5BD6A94}" presName="composite" presStyleCnt="0">
        <dgm:presLayoutVars>
          <dgm:chMax val="3"/>
          <dgm:animLvl val="lvl"/>
          <dgm:resizeHandles val="exact"/>
        </dgm:presLayoutVars>
      </dgm:prSet>
      <dgm:spPr/>
    </dgm:pt>
    <dgm:pt modelId="{C71D9CB8-62B4-4AF1-932C-7929D8BCF613}" type="pres">
      <dgm:prSet presAssocID="{58B58E99-76CF-45D3-A78B-C77A0F3F00C4}" presName="gear1" presStyleLbl="node1" presStyleIdx="0" presStyleCnt="3">
        <dgm:presLayoutVars>
          <dgm:chMax val="1"/>
          <dgm:bulletEnabled val="1"/>
        </dgm:presLayoutVars>
      </dgm:prSet>
      <dgm:spPr/>
    </dgm:pt>
    <dgm:pt modelId="{14EE5FE4-A9EB-4323-97A4-04EB6949703F}" type="pres">
      <dgm:prSet presAssocID="{58B58E99-76CF-45D3-A78B-C77A0F3F00C4}" presName="gear1srcNode" presStyleLbl="node1" presStyleIdx="0" presStyleCnt="3"/>
      <dgm:spPr/>
    </dgm:pt>
    <dgm:pt modelId="{3A7597FF-A840-4DA5-BD8A-F79FE8A831FD}" type="pres">
      <dgm:prSet presAssocID="{58B58E99-76CF-45D3-A78B-C77A0F3F00C4}" presName="gear1dstNode" presStyleLbl="node1" presStyleIdx="0" presStyleCnt="3"/>
      <dgm:spPr/>
    </dgm:pt>
    <dgm:pt modelId="{0DFFC6AD-238A-420D-BAD1-A6AD633FB485}" type="pres">
      <dgm:prSet presAssocID="{DBF042B9-7EF0-44E3-9769-CBC77DB89DE1}" presName="gear2" presStyleLbl="node1" presStyleIdx="1" presStyleCnt="3">
        <dgm:presLayoutVars>
          <dgm:chMax val="1"/>
          <dgm:bulletEnabled val="1"/>
        </dgm:presLayoutVars>
      </dgm:prSet>
      <dgm:spPr/>
    </dgm:pt>
    <dgm:pt modelId="{02D91FD1-6A46-4022-8CC3-8AB4903CCF63}" type="pres">
      <dgm:prSet presAssocID="{DBF042B9-7EF0-44E3-9769-CBC77DB89DE1}" presName="gear2srcNode" presStyleLbl="node1" presStyleIdx="1" presStyleCnt="3"/>
      <dgm:spPr/>
    </dgm:pt>
    <dgm:pt modelId="{6642156F-57C9-4DBA-8D32-C7610E7D346B}" type="pres">
      <dgm:prSet presAssocID="{DBF042B9-7EF0-44E3-9769-CBC77DB89DE1}" presName="gear2dstNode" presStyleLbl="node1" presStyleIdx="1" presStyleCnt="3"/>
      <dgm:spPr/>
    </dgm:pt>
    <dgm:pt modelId="{DF0E626B-4027-4997-BA25-BA111FC00D74}" type="pres">
      <dgm:prSet presAssocID="{2B9F2F74-0A76-4EE3-B7A3-96D2027E0A92}" presName="gear3" presStyleLbl="node1" presStyleIdx="2" presStyleCnt="3"/>
      <dgm:spPr/>
    </dgm:pt>
    <dgm:pt modelId="{E7D0820D-0EE9-4937-BCF4-F8D542C91F25}" type="pres">
      <dgm:prSet presAssocID="{2B9F2F74-0A76-4EE3-B7A3-96D2027E0A92}" presName="gear3tx" presStyleLbl="node1" presStyleIdx="2" presStyleCnt="3">
        <dgm:presLayoutVars>
          <dgm:chMax val="1"/>
          <dgm:bulletEnabled val="1"/>
        </dgm:presLayoutVars>
      </dgm:prSet>
      <dgm:spPr/>
    </dgm:pt>
    <dgm:pt modelId="{6BD61C85-218A-4275-B017-84AD1ED18D94}" type="pres">
      <dgm:prSet presAssocID="{2B9F2F74-0A76-4EE3-B7A3-96D2027E0A92}" presName="gear3srcNode" presStyleLbl="node1" presStyleIdx="2" presStyleCnt="3"/>
      <dgm:spPr/>
    </dgm:pt>
    <dgm:pt modelId="{9FFC475B-E1D5-416B-8F59-EE26E5074ECA}" type="pres">
      <dgm:prSet presAssocID="{2B9F2F74-0A76-4EE3-B7A3-96D2027E0A92}" presName="gear3dstNode" presStyleLbl="node1" presStyleIdx="2" presStyleCnt="3"/>
      <dgm:spPr/>
    </dgm:pt>
    <dgm:pt modelId="{85853EB1-728D-4CCA-AB39-49CDF1F57D06}" type="pres">
      <dgm:prSet presAssocID="{AE9B9F67-A92A-4298-ABE3-FDBF44D93768}" presName="connector1" presStyleLbl="sibTrans2D1" presStyleIdx="0" presStyleCnt="3"/>
      <dgm:spPr/>
    </dgm:pt>
    <dgm:pt modelId="{9B1020D9-9E22-4C33-91EB-5498F05D24BA}" type="pres">
      <dgm:prSet presAssocID="{2B8839FF-1DB8-4F66-8CFF-E07A8A2967CD}" presName="connector2" presStyleLbl="sibTrans2D1" presStyleIdx="1" presStyleCnt="3"/>
      <dgm:spPr/>
    </dgm:pt>
    <dgm:pt modelId="{152336BA-138B-4F96-9A48-9DE6114BF024}" type="pres">
      <dgm:prSet presAssocID="{2EC8DA41-3D64-4D58-A99C-4E1F2583747D}" presName="connector3" presStyleLbl="sibTrans2D1" presStyleIdx="2" presStyleCnt="3"/>
      <dgm:spPr/>
    </dgm:pt>
  </dgm:ptLst>
  <dgm:cxnLst>
    <dgm:cxn modelId="{5042DF0C-1F6A-4951-98F3-1440B9C13426}" type="presOf" srcId="{DBF042B9-7EF0-44E3-9769-CBC77DB89DE1}" destId="{6642156F-57C9-4DBA-8D32-C7610E7D346B}" srcOrd="2" destOrd="0" presId="urn:microsoft.com/office/officeart/2005/8/layout/gear1"/>
    <dgm:cxn modelId="{3B5A7E19-2B21-4F4D-82C7-FDA01AD9B824}" type="presOf" srcId="{2B9F2F74-0A76-4EE3-B7A3-96D2027E0A92}" destId="{E7D0820D-0EE9-4937-BCF4-F8D542C91F25}" srcOrd="1" destOrd="0" presId="urn:microsoft.com/office/officeart/2005/8/layout/gear1"/>
    <dgm:cxn modelId="{6ADC1837-96E7-49C1-93EF-45A7C5651F17}" type="presOf" srcId="{2B8839FF-1DB8-4F66-8CFF-E07A8A2967CD}" destId="{9B1020D9-9E22-4C33-91EB-5498F05D24BA}" srcOrd="0" destOrd="0" presId="urn:microsoft.com/office/officeart/2005/8/layout/gear1"/>
    <dgm:cxn modelId="{B851A36E-C02F-4200-AC6D-4BE7A170F498}" type="presOf" srcId="{AE9B9F67-A92A-4298-ABE3-FDBF44D93768}" destId="{85853EB1-728D-4CCA-AB39-49CDF1F57D06}" srcOrd="0" destOrd="0" presId="urn:microsoft.com/office/officeart/2005/8/layout/gear1"/>
    <dgm:cxn modelId="{69990B7E-C945-4C2B-AE5E-4BD4B43A0E5A}" type="presOf" srcId="{DBF042B9-7EF0-44E3-9769-CBC77DB89DE1}" destId="{0DFFC6AD-238A-420D-BAD1-A6AD633FB485}" srcOrd="0" destOrd="0" presId="urn:microsoft.com/office/officeart/2005/8/layout/gear1"/>
    <dgm:cxn modelId="{240A4781-0DEF-47EF-9FBA-06251DC14573}" type="presOf" srcId="{58B58E99-76CF-45D3-A78B-C77A0F3F00C4}" destId="{C71D9CB8-62B4-4AF1-932C-7929D8BCF613}" srcOrd="0" destOrd="0" presId="urn:microsoft.com/office/officeart/2005/8/layout/gear1"/>
    <dgm:cxn modelId="{1A0E37A3-5595-468B-89B0-B502CC5BE8B7}" type="presOf" srcId="{2B9F2F74-0A76-4EE3-B7A3-96D2027E0A92}" destId="{9FFC475B-E1D5-416B-8F59-EE26E5074ECA}" srcOrd="3" destOrd="0" presId="urn:microsoft.com/office/officeart/2005/8/layout/gear1"/>
    <dgm:cxn modelId="{128F95AA-F3BC-4A7B-9320-129AD983B131}" type="presOf" srcId="{58B58E99-76CF-45D3-A78B-C77A0F3F00C4}" destId="{14EE5FE4-A9EB-4323-97A4-04EB6949703F}" srcOrd="1" destOrd="0" presId="urn:microsoft.com/office/officeart/2005/8/layout/gear1"/>
    <dgm:cxn modelId="{79A6F6AD-0C4B-439E-AC3D-89CE0BE8B406}" type="presOf" srcId="{DBF042B9-7EF0-44E3-9769-CBC77DB89DE1}" destId="{02D91FD1-6A46-4022-8CC3-8AB4903CCF63}" srcOrd="1" destOrd="0" presId="urn:microsoft.com/office/officeart/2005/8/layout/gear1"/>
    <dgm:cxn modelId="{1BF607B7-2DC6-453C-834D-8E50B1A987AE}" srcId="{16D5670C-5D14-434C-AE4F-2125C5BD6A94}" destId="{DBF042B9-7EF0-44E3-9769-CBC77DB89DE1}" srcOrd="1" destOrd="0" parTransId="{6B6F3C01-B628-4056-BDA0-CE5256B6D29E}" sibTransId="{2B8839FF-1DB8-4F66-8CFF-E07A8A2967CD}"/>
    <dgm:cxn modelId="{8B1755BD-76E3-496C-8D5D-C7E39C0E6571}" srcId="{16D5670C-5D14-434C-AE4F-2125C5BD6A94}" destId="{2B9F2F74-0A76-4EE3-B7A3-96D2027E0A92}" srcOrd="2" destOrd="0" parTransId="{404565E8-56B6-4FE5-8031-E7124907BF0E}" sibTransId="{2EC8DA41-3D64-4D58-A99C-4E1F2583747D}"/>
    <dgm:cxn modelId="{1694AFCD-386E-476D-8731-6B13682BA897}" type="presOf" srcId="{2B9F2F74-0A76-4EE3-B7A3-96D2027E0A92}" destId="{6BD61C85-218A-4275-B017-84AD1ED18D94}" srcOrd="2" destOrd="0" presId="urn:microsoft.com/office/officeart/2005/8/layout/gear1"/>
    <dgm:cxn modelId="{13CDA1D0-1C3A-4BFF-8100-C2CC90DD7E59}" type="presOf" srcId="{16D5670C-5D14-434C-AE4F-2125C5BD6A94}" destId="{62ADF6CC-30E2-41B1-B1C0-B49BC5A6E21E}" srcOrd="0" destOrd="0" presId="urn:microsoft.com/office/officeart/2005/8/layout/gear1"/>
    <dgm:cxn modelId="{837EF7D7-8CFA-4B1E-AC73-C85204BAE138}" type="presOf" srcId="{2B9F2F74-0A76-4EE3-B7A3-96D2027E0A92}" destId="{DF0E626B-4027-4997-BA25-BA111FC00D74}" srcOrd="0" destOrd="0" presId="urn:microsoft.com/office/officeart/2005/8/layout/gear1"/>
    <dgm:cxn modelId="{643DA9E3-DA53-41D8-9AA8-BE00DF8F6CAC}" type="presOf" srcId="{2EC8DA41-3D64-4D58-A99C-4E1F2583747D}" destId="{152336BA-138B-4F96-9A48-9DE6114BF024}" srcOrd="0" destOrd="0" presId="urn:microsoft.com/office/officeart/2005/8/layout/gear1"/>
    <dgm:cxn modelId="{15A643EC-BC95-43DF-9B2C-51D99F90305B}" srcId="{16D5670C-5D14-434C-AE4F-2125C5BD6A94}" destId="{58B58E99-76CF-45D3-A78B-C77A0F3F00C4}" srcOrd="0" destOrd="0" parTransId="{537FB2AB-4E64-47C7-B1B2-3F447EF4A45E}" sibTransId="{AE9B9F67-A92A-4298-ABE3-FDBF44D93768}"/>
    <dgm:cxn modelId="{0B3DD3F1-04C1-471D-8611-644467EDAF93}" type="presOf" srcId="{58B58E99-76CF-45D3-A78B-C77A0F3F00C4}" destId="{3A7597FF-A840-4DA5-BD8A-F79FE8A831FD}" srcOrd="2" destOrd="0" presId="urn:microsoft.com/office/officeart/2005/8/layout/gear1"/>
    <dgm:cxn modelId="{AD4F8FA6-1957-4118-920C-6C67FF5231F3}" type="presParOf" srcId="{62ADF6CC-30E2-41B1-B1C0-B49BC5A6E21E}" destId="{C71D9CB8-62B4-4AF1-932C-7929D8BCF613}" srcOrd="0" destOrd="0" presId="urn:microsoft.com/office/officeart/2005/8/layout/gear1"/>
    <dgm:cxn modelId="{D050908A-837D-4FB5-A276-B9D42DD09A52}" type="presParOf" srcId="{62ADF6CC-30E2-41B1-B1C0-B49BC5A6E21E}" destId="{14EE5FE4-A9EB-4323-97A4-04EB6949703F}" srcOrd="1" destOrd="0" presId="urn:microsoft.com/office/officeart/2005/8/layout/gear1"/>
    <dgm:cxn modelId="{442E43AB-42B1-4ABA-A08C-8D71469DB2B5}" type="presParOf" srcId="{62ADF6CC-30E2-41B1-B1C0-B49BC5A6E21E}" destId="{3A7597FF-A840-4DA5-BD8A-F79FE8A831FD}" srcOrd="2" destOrd="0" presId="urn:microsoft.com/office/officeart/2005/8/layout/gear1"/>
    <dgm:cxn modelId="{F241B8FB-CB36-490B-B0ED-ADC48C940C7C}" type="presParOf" srcId="{62ADF6CC-30E2-41B1-B1C0-B49BC5A6E21E}" destId="{0DFFC6AD-238A-420D-BAD1-A6AD633FB485}" srcOrd="3" destOrd="0" presId="urn:microsoft.com/office/officeart/2005/8/layout/gear1"/>
    <dgm:cxn modelId="{47EC741F-78F2-4640-B14A-7C30CBAA19CE}" type="presParOf" srcId="{62ADF6CC-30E2-41B1-B1C0-B49BC5A6E21E}" destId="{02D91FD1-6A46-4022-8CC3-8AB4903CCF63}" srcOrd="4" destOrd="0" presId="urn:microsoft.com/office/officeart/2005/8/layout/gear1"/>
    <dgm:cxn modelId="{61BA4C96-1F46-4893-B2B5-364410C51267}" type="presParOf" srcId="{62ADF6CC-30E2-41B1-B1C0-B49BC5A6E21E}" destId="{6642156F-57C9-4DBA-8D32-C7610E7D346B}" srcOrd="5" destOrd="0" presId="urn:microsoft.com/office/officeart/2005/8/layout/gear1"/>
    <dgm:cxn modelId="{D3D766FD-D792-4D52-9EBC-B0DF6A6C8342}" type="presParOf" srcId="{62ADF6CC-30E2-41B1-B1C0-B49BC5A6E21E}" destId="{DF0E626B-4027-4997-BA25-BA111FC00D74}" srcOrd="6" destOrd="0" presId="urn:microsoft.com/office/officeart/2005/8/layout/gear1"/>
    <dgm:cxn modelId="{1A6B178E-C56C-46C6-9B6C-3DBA979F3800}" type="presParOf" srcId="{62ADF6CC-30E2-41B1-B1C0-B49BC5A6E21E}" destId="{E7D0820D-0EE9-4937-BCF4-F8D542C91F25}" srcOrd="7" destOrd="0" presId="urn:microsoft.com/office/officeart/2005/8/layout/gear1"/>
    <dgm:cxn modelId="{0B6A2122-B39D-4675-AEFE-332566A1C12B}" type="presParOf" srcId="{62ADF6CC-30E2-41B1-B1C0-B49BC5A6E21E}" destId="{6BD61C85-218A-4275-B017-84AD1ED18D94}" srcOrd="8" destOrd="0" presId="urn:microsoft.com/office/officeart/2005/8/layout/gear1"/>
    <dgm:cxn modelId="{49531B7B-BFC5-4CC6-9756-DFB0473F672B}" type="presParOf" srcId="{62ADF6CC-30E2-41B1-B1C0-B49BC5A6E21E}" destId="{9FFC475B-E1D5-416B-8F59-EE26E5074ECA}" srcOrd="9" destOrd="0" presId="urn:microsoft.com/office/officeart/2005/8/layout/gear1"/>
    <dgm:cxn modelId="{06694A99-6D68-407F-998F-4D38DDA8DFEA}" type="presParOf" srcId="{62ADF6CC-30E2-41B1-B1C0-B49BC5A6E21E}" destId="{85853EB1-728D-4CCA-AB39-49CDF1F57D06}" srcOrd="10" destOrd="0" presId="urn:microsoft.com/office/officeart/2005/8/layout/gear1"/>
    <dgm:cxn modelId="{1ECC8F04-B655-46F6-9A6D-3E0818715082}" type="presParOf" srcId="{62ADF6CC-30E2-41B1-B1C0-B49BC5A6E21E}" destId="{9B1020D9-9E22-4C33-91EB-5498F05D24BA}" srcOrd="11" destOrd="0" presId="urn:microsoft.com/office/officeart/2005/8/layout/gear1"/>
    <dgm:cxn modelId="{96457E7F-9A76-4D6A-BE70-9A383C87235D}" type="presParOf" srcId="{62ADF6CC-30E2-41B1-B1C0-B49BC5A6E21E}" destId="{152336BA-138B-4F96-9A48-9DE6114BF024}"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1AE04D-FEC9-4CCB-99E5-AECF6CE75D9E}" type="doc">
      <dgm:prSet loTypeId="urn:microsoft.com/office/officeart/2005/8/layout/pyramid1" loCatId="pyramid" qsTypeId="urn:microsoft.com/office/officeart/2005/8/quickstyle/simple1" qsCatId="simple" csTypeId="urn:microsoft.com/office/officeart/2005/8/colors/accent1_2" csCatId="accent1" phldr="1"/>
      <dgm:spPr/>
    </dgm:pt>
    <dgm:pt modelId="{8C48F233-6DE9-4A69-BA4C-788CB2AA21E4}">
      <dgm:prSet phldrT="[Κείμενο]" custT="1"/>
      <dgm:spPr/>
      <dgm:t>
        <a:bodyPr/>
        <a:lstStyle/>
        <a:p>
          <a:r>
            <a:rPr lang="el-GR" sz="2000" b="0" dirty="0"/>
            <a:t>Δημιουργικότητα</a:t>
          </a:r>
        </a:p>
      </dgm:t>
    </dgm:pt>
    <dgm:pt modelId="{541E8B5D-399D-4D33-94A1-E9658F912849}" type="parTrans" cxnId="{ACEC3F38-2B6B-44A0-B0BD-838DDB4AAC42}">
      <dgm:prSet/>
      <dgm:spPr/>
      <dgm:t>
        <a:bodyPr/>
        <a:lstStyle/>
        <a:p>
          <a:endParaRPr lang="el-GR" sz="2800"/>
        </a:p>
      </dgm:t>
    </dgm:pt>
    <dgm:pt modelId="{4B91C844-FC0F-47B8-9D5B-9ED02FAF98EB}" type="sibTrans" cxnId="{ACEC3F38-2B6B-44A0-B0BD-838DDB4AAC42}">
      <dgm:prSet/>
      <dgm:spPr/>
      <dgm:t>
        <a:bodyPr/>
        <a:lstStyle/>
        <a:p>
          <a:endParaRPr lang="el-GR" sz="2800"/>
        </a:p>
      </dgm:t>
    </dgm:pt>
    <dgm:pt modelId="{2C50EFB6-F2E9-405D-87B2-A6AC05844241}">
      <dgm:prSet phldrT="[Κείμενο]" custT="1"/>
      <dgm:spPr/>
      <dgm:t>
        <a:bodyPr/>
        <a:lstStyle/>
        <a:p>
          <a:r>
            <a:rPr lang="el-GR" sz="2000" dirty="0"/>
            <a:t>Αξιολόγηση </a:t>
          </a:r>
        </a:p>
      </dgm:t>
    </dgm:pt>
    <dgm:pt modelId="{B4105B20-BD14-46AF-AA3A-59B6EBEB95EA}" type="parTrans" cxnId="{4C8FDB97-9143-4350-A91B-A909F4433C89}">
      <dgm:prSet/>
      <dgm:spPr/>
      <dgm:t>
        <a:bodyPr/>
        <a:lstStyle/>
        <a:p>
          <a:endParaRPr lang="el-GR" sz="2800"/>
        </a:p>
      </dgm:t>
    </dgm:pt>
    <dgm:pt modelId="{558FE259-2C7F-41D3-98BA-B970A41EFD32}" type="sibTrans" cxnId="{4C8FDB97-9143-4350-A91B-A909F4433C89}">
      <dgm:prSet/>
      <dgm:spPr/>
      <dgm:t>
        <a:bodyPr/>
        <a:lstStyle/>
        <a:p>
          <a:endParaRPr lang="el-GR" sz="2800"/>
        </a:p>
      </dgm:t>
    </dgm:pt>
    <dgm:pt modelId="{96FF5250-2410-4DDB-A8FD-10CBD59C726D}">
      <dgm:prSet phldrT="[Κείμενο]" custT="1"/>
      <dgm:spPr/>
      <dgm:t>
        <a:bodyPr/>
        <a:lstStyle/>
        <a:p>
          <a:r>
            <a:rPr lang="el-GR" sz="2000"/>
            <a:t>Ανάλυση </a:t>
          </a:r>
          <a:endParaRPr lang="el-GR" sz="2000" dirty="0"/>
        </a:p>
      </dgm:t>
    </dgm:pt>
    <dgm:pt modelId="{8C7E55CC-C950-470C-8A82-F671DEB80369}" type="parTrans" cxnId="{0688BB00-0AB1-4E2B-B398-F3C6A97C9A1B}">
      <dgm:prSet/>
      <dgm:spPr/>
      <dgm:t>
        <a:bodyPr/>
        <a:lstStyle/>
        <a:p>
          <a:endParaRPr lang="el-GR" sz="2800"/>
        </a:p>
      </dgm:t>
    </dgm:pt>
    <dgm:pt modelId="{F8E0B020-C38F-453C-AF79-A0BCBBB3C4E3}" type="sibTrans" cxnId="{0688BB00-0AB1-4E2B-B398-F3C6A97C9A1B}">
      <dgm:prSet/>
      <dgm:spPr/>
      <dgm:t>
        <a:bodyPr/>
        <a:lstStyle/>
        <a:p>
          <a:endParaRPr lang="el-GR" sz="2800"/>
        </a:p>
      </dgm:t>
    </dgm:pt>
    <dgm:pt modelId="{A87270B1-F9CD-4F22-98E4-AFAC770E6052}">
      <dgm:prSet custT="1"/>
      <dgm:spPr/>
      <dgm:t>
        <a:bodyPr/>
        <a:lstStyle/>
        <a:p>
          <a:r>
            <a:rPr lang="el-GR" sz="2000"/>
            <a:t>Εφαρμογή</a:t>
          </a:r>
        </a:p>
      </dgm:t>
    </dgm:pt>
    <dgm:pt modelId="{BCF65381-3A6F-4416-9597-D3013CC59634}" type="parTrans" cxnId="{DF5B4CFD-B8B0-4AB1-8C2A-F9E1A4B23AAE}">
      <dgm:prSet/>
      <dgm:spPr/>
      <dgm:t>
        <a:bodyPr/>
        <a:lstStyle/>
        <a:p>
          <a:endParaRPr lang="el-GR" sz="2800"/>
        </a:p>
      </dgm:t>
    </dgm:pt>
    <dgm:pt modelId="{DE590C78-850C-4DD7-9B91-B7DFA94F3E6C}" type="sibTrans" cxnId="{DF5B4CFD-B8B0-4AB1-8C2A-F9E1A4B23AAE}">
      <dgm:prSet/>
      <dgm:spPr/>
      <dgm:t>
        <a:bodyPr/>
        <a:lstStyle/>
        <a:p>
          <a:endParaRPr lang="el-GR" sz="2800"/>
        </a:p>
      </dgm:t>
    </dgm:pt>
    <dgm:pt modelId="{010C288F-E07C-4B75-9045-DA42FADDF0CF}">
      <dgm:prSet custT="1"/>
      <dgm:spPr/>
      <dgm:t>
        <a:bodyPr/>
        <a:lstStyle/>
        <a:p>
          <a:r>
            <a:rPr lang="el-GR" sz="2000"/>
            <a:t>Κατανόηση </a:t>
          </a:r>
        </a:p>
      </dgm:t>
    </dgm:pt>
    <dgm:pt modelId="{5CA9A2C7-97DA-4DA2-9090-B9A3530D17A1}" type="parTrans" cxnId="{EBA973E9-0644-44D4-A979-69EE3870A989}">
      <dgm:prSet/>
      <dgm:spPr/>
      <dgm:t>
        <a:bodyPr/>
        <a:lstStyle/>
        <a:p>
          <a:endParaRPr lang="el-GR" sz="2800"/>
        </a:p>
      </dgm:t>
    </dgm:pt>
    <dgm:pt modelId="{ADECF3B0-353B-43D0-B0CB-259935E0AC43}" type="sibTrans" cxnId="{EBA973E9-0644-44D4-A979-69EE3870A989}">
      <dgm:prSet/>
      <dgm:spPr/>
      <dgm:t>
        <a:bodyPr/>
        <a:lstStyle/>
        <a:p>
          <a:endParaRPr lang="el-GR" sz="2800"/>
        </a:p>
      </dgm:t>
    </dgm:pt>
    <dgm:pt modelId="{66691248-4B5B-4982-AB93-BC2A5E66B7D2}">
      <dgm:prSet custT="1"/>
      <dgm:spPr/>
      <dgm:t>
        <a:bodyPr/>
        <a:lstStyle/>
        <a:p>
          <a:r>
            <a:rPr lang="el-GR" sz="2000"/>
            <a:t>Γνώση </a:t>
          </a:r>
        </a:p>
      </dgm:t>
    </dgm:pt>
    <dgm:pt modelId="{353334A0-AAEF-4D13-8190-A765405DDC44}" type="parTrans" cxnId="{FDAF4A41-CCFE-4EA9-9D7A-293E7A55C40B}">
      <dgm:prSet/>
      <dgm:spPr/>
      <dgm:t>
        <a:bodyPr/>
        <a:lstStyle/>
        <a:p>
          <a:endParaRPr lang="el-GR" sz="2800"/>
        </a:p>
      </dgm:t>
    </dgm:pt>
    <dgm:pt modelId="{AB189A80-760D-4EF8-B652-5C73DAC4BF1A}" type="sibTrans" cxnId="{FDAF4A41-CCFE-4EA9-9D7A-293E7A55C40B}">
      <dgm:prSet/>
      <dgm:spPr/>
      <dgm:t>
        <a:bodyPr/>
        <a:lstStyle/>
        <a:p>
          <a:endParaRPr lang="el-GR" sz="2800"/>
        </a:p>
      </dgm:t>
    </dgm:pt>
    <dgm:pt modelId="{404E9DFF-9823-493D-94F6-A292EC1D5CE4}" type="pres">
      <dgm:prSet presAssocID="{D61AE04D-FEC9-4CCB-99E5-AECF6CE75D9E}" presName="Name0" presStyleCnt="0">
        <dgm:presLayoutVars>
          <dgm:dir/>
          <dgm:animLvl val="lvl"/>
          <dgm:resizeHandles val="exact"/>
        </dgm:presLayoutVars>
      </dgm:prSet>
      <dgm:spPr/>
    </dgm:pt>
    <dgm:pt modelId="{2BD0FCA0-45B3-4877-9B0B-89ECB26805BA}" type="pres">
      <dgm:prSet presAssocID="{8C48F233-6DE9-4A69-BA4C-788CB2AA21E4}" presName="Name8" presStyleCnt="0"/>
      <dgm:spPr/>
    </dgm:pt>
    <dgm:pt modelId="{DB555AEB-81CA-4DE3-9451-98892E7B65E2}" type="pres">
      <dgm:prSet presAssocID="{8C48F233-6DE9-4A69-BA4C-788CB2AA21E4}" presName="level" presStyleLbl="node1" presStyleIdx="0" presStyleCnt="6">
        <dgm:presLayoutVars>
          <dgm:chMax val="1"/>
          <dgm:bulletEnabled val="1"/>
        </dgm:presLayoutVars>
      </dgm:prSet>
      <dgm:spPr/>
    </dgm:pt>
    <dgm:pt modelId="{268C5944-E8FB-416A-B9AB-46AE43016FD1}" type="pres">
      <dgm:prSet presAssocID="{8C48F233-6DE9-4A69-BA4C-788CB2AA21E4}" presName="levelTx" presStyleLbl="revTx" presStyleIdx="0" presStyleCnt="0">
        <dgm:presLayoutVars>
          <dgm:chMax val="1"/>
          <dgm:bulletEnabled val="1"/>
        </dgm:presLayoutVars>
      </dgm:prSet>
      <dgm:spPr/>
    </dgm:pt>
    <dgm:pt modelId="{DBBFAE58-5F57-43F7-92F5-F1FABB31234A}" type="pres">
      <dgm:prSet presAssocID="{2C50EFB6-F2E9-405D-87B2-A6AC05844241}" presName="Name8" presStyleCnt="0"/>
      <dgm:spPr/>
    </dgm:pt>
    <dgm:pt modelId="{5027A309-1603-4D4E-AE17-7C5C360A8219}" type="pres">
      <dgm:prSet presAssocID="{2C50EFB6-F2E9-405D-87B2-A6AC05844241}" presName="level" presStyleLbl="node1" presStyleIdx="1" presStyleCnt="6">
        <dgm:presLayoutVars>
          <dgm:chMax val="1"/>
          <dgm:bulletEnabled val="1"/>
        </dgm:presLayoutVars>
      </dgm:prSet>
      <dgm:spPr/>
    </dgm:pt>
    <dgm:pt modelId="{EF3C5404-489A-4959-BE13-794DFF38DF9D}" type="pres">
      <dgm:prSet presAssocID="{2C50EFB6-F2E9-405D-87B2-A6AC05844241}" presName="levelTx" presStyleLbl="revTx" presStyleIdx="0" presStyleCnt="0">
        <dgm:presLayoutVars>
          <dgm:chMax val="1"/>
          <dgm:bulletEnabled val="1"/>
        </dgm:presLayoutVars>
      </dgm:prSet>
      <dgm:spPr/>
    </dgm:pt>
    <dgm:pt modelId="{6649A67C-D7F5-424B-BA31-251C1473AA9C}" type="pres">
      <dgm:prSet presAssocID="{96FF5250-2410-4DDB-A8FD-10CBD59C726D}" presName="Name8" presStyleCnt="0"/>
      <dgm:spPr/>
    </dgm:pt>
    <dgm:pt modelId="{475013D3-A9B6-4D89-A248-8A590336E9FF}" type="pres">
      <dgm:prSet presAssocID="{96FF5250-2410-4DDB-A8FD-10CBD59C726D}" presName="level" presStyleLbl="node1" presStyleIdx="2" presStyleCnt="6">
        <dgm:presLayoutVars>
          <dgm:chMax val="1"/>
          <dgm:bulletEnabled val="1"/>
        </dgm:presLayoutVars>
      </dgm:prSet>
      <dgm:spPr/>
    </dgm:pt>
    <dgm:pt modelId="{79BAD61A-34E0-47BB-80B4-AE9885A75247}" type="pres">
      <dgm:prSet presAssocID="{96FF5250-2410-4DDB-A8FD-10CBD59C726D}" presName="levelTx" presStyleLbl="revTx" presStyleIdx="0" presStyleCnt="0">
        <dgm:presLayoutVars>
          <dgm:chMax val="1"/>
          <dgm:bulletEnabled val="1"/>
        </dgm:presLayoutVars>
      </dgm:prSet>
      <dgm:spPr/>
    </dgm:pt>
    <dgm:pt modelId="{0A63578D-03C7-45DB-B31B-D4B11BFB27E0}" type="pres">
      <dgm:prSet presAssocID="{A87270B1-F9CD-4F22-98E4-AFAC770E6052}" presName="Name8" presStyleCnt="0"/>
      <dgm:spPr/>
    </dgm:pt>
    <dgm:pt modelId="{071F9FA3-AAE5-4F79-B0D0-D1D487F0D49B}" type="pres">
      <dgm:prSet presAssocID="{A87270B1-F9CD-4F22-98E4-AFAC770E6052}" presName="level" presStyleLbl="node1" presStyleIdx="3" presStyleCnt="6">
        <dgm:presLayoutVars>
          <dgm:chMax val="1"/>
          <dgm:bulletEnabled val="1"/>
        </dgm:presLayoutVars>
      </dgm:prSet>
      <dgm:spPr/>
    </dgm:pt>
    <dgm:pt modelId="{AFF8EA40-404A-4F7D-8356-CB95D526946E}" type="pres">
      <dgm:prSet presAssocID="{A87270B1-F9CD-4F22-98E4-AFAC770E6052}" presName="levelTx" presStyleLbl="revTx" presStyleIdx="0" presStyleCnt="0">
        <dgm:presLayoutVars>
          <dgm:chMax val="1"/>
          <dgm:bulletEnabled val="1"/>
        </dgm:presLayoutVars>
      </dgm:prSet>
      <dgm:spPr/>
    </dgm:pt>
    <dgm:pt modelId="{8C7C68F4-0946-48CF-809E-6C1BDA823E19}" type="pres">
      <dgm:prSet presAssocID="{010C288F-E07C-4B75-9045-DA42FADDF0CF}" presName="Name8" presStyleCnt="0"/>
      <dgm:spPr/>
    </dgm:pt>
    <dgm:pt modelId="{401E1F03-AAF8-445E-9E16-4049D4FB74F0}" type="pres">
      <dgm:prSet presAssocID="{010C288F-E07C-4B75-9045-DA42FADDF0CF}" presName="level" presStyleLbl="node1" presStyleIdx="4" presStyleCnt="6">
        <dgm:presLayoutVars>
          <dgm:chMax val="1"/>
          <dgm:bulletEnabled val="1"/>
        </dgm:presLayoutVars>
      </dgm:prSet>
      <dgm:spPr/>
    </dgm:pt>
    <dgm:pt modelId="{42858730-D023-4E06-9D29-13BE9A973378}" type="pres">
      <dgm:prSet presAssocID="{010C288F-E07C-4B75-9045-DA42FADDF0CF}" presName="levelTx" presStyleLbl="revTx" presStyleIdx="0" presStyleCnt="0">
        <dgm:presLayoutVars>
          <dgm:chMax val="1"/>
          <dgm:bulletEnabled val="1"/>
        </dgm:presLayoutVars>
      </dgm:prSet>
      <dgm:spPr/>
    </dgm:pt>
    <dgm:pt modelId="{B1F2E991-8ACF-4D49-8653-A8D68A319676}" type="pres">
      <dgm:prSet presAssocID="{66691248-4B5B-4982-AB93-BC2A5E66B7D2}" presName="Name8" presStyleCnt="0"/>
      <dgm:spPr/>
    </dgm:pt>
    <dgm:pt modelId="{BC330BF9-3BFB-4907-88C0-209EBCE8C665}" type="pres">
      <dgm:prSet presAssocID="{66691248-4B5B-4982-AB93-BC2A5E66B7D2}" presName="level" presStyleLbl="node1" presStyleIdx="5" presStyleCnt="6">
        <dgm:presLayoutVars>
          <dgm:chMax val="1"/>
          <dgm:bulletEnabled val="1"/>
        </dgm:presLayoutVars>
      </dgm:prSet>
      <dgm:spPr/>
    </dgm:pt>
    <dgm:pt modelId="{27ECD10C-806D-4E45-AC5E-F1DBA6FB2E98}" type="pres">
      <dgm:prSet presAssocID="{66691248-4B5B-4982-AB93-BC2A5E66B7D2}" presName="levelTx" presStyleLbl="revTx" presStyleIdx="0" presStyleCnt="0">
        <dgm:presLayoutVars>
          <dgm:chMax val="1"/>
          <dgm:bulletEnabled val="1"/>
        </dgm:presLayoutVars>
      </dgm:prSet>
      <dgm:spPr/>
    </dgm:pt>
  </dgm:ptLst>
  <dgm:cxnLst>
    <dgm:cxn modelId="{0688BB00-0AB1-4E2B-B398-F3C6A97C9A1B}" srcId="{D61AE04D-FEC9-4CCB-99E5-AECF6CE75D9E}" destId="{96FF5250-2410-4DDB-A8FD-10CBD59C726D}" srcOrd="2" destOrd="0" parTransId="{8C7E55CC-C950-470C-8A82-F671DEB80369}" sibTransId="{F8E0B020-C38F-453C-AF79-A0BCBBB3C4E3}"/>
    <dgm:cxn modelId="{ACEC3F38-2B6B-44A0-B0BD-838DDB4AAC42}" srcId="{D61AE04D-FEC9-4CCB-99E5-AECF6CE75D9E}" destId="{8C48F233-6DE9-4A69-BA4C-788CB2AA21E4}" srcOrd="0" destOrd="0" parTransId="{541E8B5D-399D-4D33-94A1-E9658F912849}" sibTransId="{4B91C844-FC0F-47B8-9D5B-9ED02FAF98EB}"/>
    <dgm:cxn modelId="{FDAF4A41-CCFE-4EA9-9D7A-293E7A55C40B}" srcId="{D61AE04D-FEC9-4CCB-99E5-AECF6CE75D9E}" destId="{66691248-4B5B-4982-AB93-BC2A5E66B7D2}" srcOrd="5" destOrd="0" parTransId="{353334A0-AAEF-4D13-8190-A765405DDC44}" sibTransId="{AB189A80-760D-4EF8-B652-5C73DAC4BF1A}"/>
    <dgm:cxn modelId="{92285B62-D54C-453D-BC2F-9D37D67A1A25}" type="presOf" srcId="{96FF5250-2410-4DDB-A8FD-10CBD59C726D}" destId="{79BAD61A-34E0-47BB-80B4-AE9885A75247}" srcOrd="1" destOrd="0" presId="urn:microsoft.com/office/officeart/2005/8/layout/pyramid1"/>
    <dgm:cxn modelId="{3ECA2C6E-5863-4EF5-B56F-096BE2EA5CA3}" type="presOf" srcId="{66691248-4B5B-4982-AB93-BC2A5E66B7D2}" destId="{BC330BF9-3BFB-4907-88C0-209EBCE8C665}" srcOrd="0" destOrd="0" presId="urn:microsoft.com/office/officeart/2005/8/layout/pyramid1"/>
    <dgm:cxn modelId="{341EBD56-5497-4CF4-996A-DBF4AA889252}" type="presOf" srcId="{010C288F-E07C-4B75-9045-DA42FADDF0CF}" destId="{401E1F03-AAF8-445E-9E16-4049D4FB74F0}" srcOrd="0" destOrd="0" presId="urn:microsoft.com/office/officeart/2005/8/layout/pyramid1"/>
    <dgm:cxn modelId="{E7C6077F-74EA-43FF-BC8C-9ED97E6FE9F1}" type="presOf" srcId="{8C48F233-6DE9-4A69-BA4C-788CB2AA21E4}" destId="{268C5944-E8FB-416A-B9AB-46AE43016FD1}" srcOrd="1" destOrd="0" presId="urn:microsoft.com/office/officeart/2005/8/layout/pyramid1"/>
    <dgm:cxn modelId="{AEB38D8E-14BF-41DC-83CC-03D15BF05636}" type="presOf" srcId="{2C50EFB6-F2E9-405D-87B2-A6AC05844241}" destId="{EF3C5404-489A-4959-BE13-794DFF38DF9D}" srcOrd="1" destOrd="0" presId="urn:microsoft.com/office/officeart/2005/8/layout/pyramid1"/>
    <dgm:cxn modelId="{00454293-A668-4EA4-BF4E-81ED070DC627}" type="presOf" srcId="{66691248-4B5B-4982-AB93-BC2A5E66B7D2}" destId="{27ECD10C-806D-4E45-AC5E-F1DBA6FB2E98}" srcOrd="1" destOrd="0" presId="urn:microsoft.com/office/officeart/2005/8/layout/pyramid1"/>
    <dgm:cxn modelId="{17640197-8FF7-4606-B852-238C9D5B28E9}" type="presOf" srcId="{010C288F-E07C-4B75-9045-DA42FADDF0CF}" destId="{42858730-D023-4E06-9D29-13BE9A973378}" srcOrd="1" destOrd="0" presId="urn:microsoft.com/office/officeart/2005/8/layout/pyramid1"/>
    <dgm:cxn modelId="{4C8FDB97-9143-4350-A91B-A909F4433C89}" srcId="{D61AE04D-FEC9-4CCB-99E5-AECF6CE75D9E}" destId="{2C50EFB6-F2E9-405D-87B2-A6AC05844241}" srcOrd="1" destOrd="0" parTransId="{B4105B20-BD14-46AF-AA3A-59B6EBEB95EA}" sibTransId="{558FE259-2C7F-41D3-98BA-B970A41EFD32}"/>
    <dgm:cxn modelId="{CE05F0A8-1463-4713-BF28-DC86FCC843AF}" type="presOf" srcId="{D61AE04D-FEC9-4CCB-99E5-AECF6CE75D9E}" destId="{404E9DFF-9823-493D-94F6-A292EC1D5CE4}" srcOrd="0" destOrd="0" presId="urn:microsoft.com/office/officeart/2005/8/layout/pyramid1"/>
    <dgm:cxn modelId="{EA8623AB-BF21-48F8-A80A-9B37C358B9FF}" type="presOf" srcId="{A87270B1-F9CD-4F22-98E4-AFAC770E6052}" destId="{071F9FA3-AAE5-4F79-B0D0-D1D487F0D49B}" srcOrd="0" destOrd="0" presId="urn:microsoft.com/office/officeart/2005/8/layout/pyramid1"/>
    <dgm:cxn modelId="{F5F014BB-27B8-4E48-ABA7-B2AF6313D0B6}" type="presOf" srcId="{A87270B1-F9CD-4F22-98E4-AFAC770E6052}" destId="{AFF8EA40-404A-4F7D-8356-CB95D526946E}" srcOrd="1" destOrd="0" presId="urn:microsoft.com/office/officeart/2005/8/layout/pyramid1"/>
    <dgm:cxn modelId="{2C3691DA-FDAA-4436-AA30-CC57C256E890}" type="presOf" srcId="{2C50EFB6-F2E9-405D-87B2-A6AC05844241}" destId="{5027A309-1603-4D4E-AE17-7C5C360A8219}" srcOrd="0" destOrd="0" presId="urn:microsoft.com/office/officeart/2005/8/layout/pyramid1"/>
    <dgm:cxn modelId="{4CD058DC-C539-43F7-8806-5178AB77B9C8}" type="presOf" srcId="{96FF5250-2410-4DDB-A8FD-10CBD59C726D}" destId="{475013D3-A9B6-4D89-A248-8A590336E9FF}" srcOrd="0" destOrd="0" presId="urn:microsoft.com/office/officeart/2005/8/layout/pyramid1"/>
    <dgm:cxn modelId="{EBA973E9-0644-44D4-A979-69EE3870A989}" srcId="{D61AE04D-FEC9-4CCB-99E5-AECF6CE75D9E}" destId="{010C288F-E07C-4B75-9045-DA42FADDF0CF}" srcOrd="4" destOrd="0" parTransId="{5CA9A2C7-97DA-4DA2-9090-B9A3530D17A1}" sibTransId="{ADECF3B0-353B-43D0-B0CB-259935E0AC43}"/>
    <dgm:cxn modelId="{7782E7F8-02ED-4BBE-B36B-B9D8189B6B32}" type="presOf" srcId="{8C48F233-6DE9-4A69-BA4C-788CB2AA21E4}" destId="{DB555AEB-81CA-4DE3-9451-98892E7B65E2}" srcOrd="0" destOrd="0" presId="urn:microsoft.com/office/officeart/2005/8/layout/pyramid1"/>
    <dgm:cxn modelId="{DF5B4CFD-B8B0-4AB1-8C2A-F9E1A4B23AAE}" srcId="{D61AE04D-FEC9-4CCB-99E5-AECF6CE75D9E}" destId="{A87270B1-F9CD-4F22-98E4-AFAC770E6052}" srcOrd="3" destOrd="0" parTransId="{BCF65381-3A6F-4416-9597-D3013CC59634}" sibTransId="{DE590C78-850C-4DD7-9B91-B7DFA94F3E6C}"/>
    <dgm:cxn modelId="{EEA07C2D-5449-42A3-9959-13A5B5F94B33}" type="presParOf" srcId="{404E9DFF-9823-493D-94F6-A292EC1D5CE4}" destId="{2BD0FCA0-45B3-4877-9B0B-89ECB26805BA}" srcOrd="0" destOrd="0" presId="urn:microsoft.com/office/officeart/2005/8/layout/pyramid1"/>
    <dgm:cxn modelId="{D838AFFA-DB54-4CFC-809F-83C6AFBFDCB1}" type="presParOf" srcId="{2BD0FCA0-45B3-4877-9B0B-89ECB26805BA}" destId="{DB555AEB-81CA-4DE3-9451-98892E7B65E2}" srcOrd="0" destOrd="0" presId="urn:microsoft.com/office/officeart/2005/8/layout/pyramid1"/>
    <dgm:cxn modelId="{8D67DEFD-C1E4-4E51-AF47-C7693585DA37}" type="presParOf" srcId="{2BD0FCA0-45B3-4877-9B0B-89ECB26805BA}" destId="{268C5944-E8FB-416A-B9AB-46AE43016FD1}" srcOrd="1" destOrd="0" presId="urn:microsoft.com/office/officeart/2005/8/layout/pyramid1"/>
    <dgm:cxn modelId="{4A47E77D-F5EB-467D-A7E2-8975E89338C4}" type="presParOf" srcId="{404E9DFF-9823-493D-94F6-A292EC1D5CE4}" destId="{DBBFAE58-5F57-43F7-92F5-F1FABB31234A}" srcOrd="1" destOrd="0" presId="urn:microsoft.com/office/officeart/2005/8/layout/pyramid1"/>
    <dgm:cxn modelId="{C6A0084E-1215-4970-8725-052E348A8DAF}" type="presParOf" srcId="{DBBFAE58-5F57-43F7-92F5-F1FABB31234A}" destId="{5027A309-1603-4D4E-AE17-7C5C360A8219}" srcOrd="0" destOrd="0" presId="urn:microsoft.com/office/officeart/2005/8/layout/pyramid1"/>
    <dgm:cxn modelId="{9137CCF2-C418-431C-AAED-AEC882655071}" type="presParOf" srcId="{DBBFAE58-5F57-43F7-92F5-F1FABB31234A}" destId="{EF3C5404-489A-4959-BE13-794DFF38DF9D}" srcOrd="1" destOrd="0" presId="urn:microsoft.com/office/officeart/2005/8/layout/pyramid1"/>
    <dgm:cxn modelId="{F1B99528-B253-4635-91F4-488F2D5CF3E6}" type="presParOf" srcId="{404E9DFF-9823-493D-94F6-A292EC1D5CE4}" destId="{6649A67C-D7F5-424B-BA31-251C1473AA9C}" srcOrd="2" destOrd="0" presId="urn:microsoft.com/office/officeart/2005/8/layout/pyramid1"/>
    <dgm:cxn modelId="{68D9B58B-9A74-4B12-8B3C-6FAED9C7B636}" type="presParOf" srcId="{6649A67C-D7F5-424B-BA31-251C1473AA9C}" destId="{475013D3-A9B6-4D89-A248-8A590336E9FF}" srcOrd="0" destOrd="0" presId="urn:microsoft.com/office/officeart/2005/8/layout/pyramid1"/>
    <dgm:cxn modelId="{9E9B4994-A36E-434C-9D2F-544EE766BC57}" type="presParOf" srcId="{6649A67C-D7F5-424B-BA31-251C1473AA9C}" destId="{79BAD61A-34E0-47BB-80B4-AE9885A75247}" srcOrd="1" destOrd="0" presId="urn:microsoft.com/office/officeart/2005/8/layout/pyramid1"/>
    <dgm:cxn modelId="{B9B199E2-2897-4525-9C74-67BA18489810}" type="presParOf" srcId="{404E9DFF-9823-493D-94F6-A292EC1D5CE4}" destId="{0A63578D-03C7-45DB-B31B-D4B11BFB27E0}" srcOrd="3" destOrd="0" presId="urn:microsoft.com/office/officeart/2005/8/layout/pyramid1"/>
    <dgm:cxn modelId="{1FD89198-20EF-4210-96EA-92BD6A2719D1}" type="presParOf" srcId="{0A63578D-03C7-45DB-B31B-D4B11BFB27E0}" destId="{071F9FA3-AAE5-4F79-B0D0-D1D487F0D49B}" srcOrd="0" destOrd="0" presId="urn:microsoft.com/office/officeart/2005/8/layout/pyramid1"/>
    <dgm:cxn modelId="{DDFC1777-2443-4A3A-9284-262BCFDFFB49}" type="presParOf" srcId="{0A63578D-03C7-45DB-B31B-D4B11BFB27E0}" destId="{AFF8EA40-404A-4F7D-8356-CB95D526946E}" srcOrd="1" destOrd="0" presId="urn:microsoft.com/office/officeart/2005/8/layout/pyramid1"/>
    <dgm:cxn modelId="{5B8B76D3-0CFE-4E01-B54A-1AC46B18535C}" type="presParOf" srcId="{404E9DFF-9823-493D-94F6-A292EC1D5CE4}" destId="{8C7C68F4-0946-48CF-809E-6C1BDA823E19}" srcOrd="4" destOrd="0" presId="urn:microsoft.com/office/officeart/2005/8/layout/pyramid1"/>
    <dgm:cxn modelId="{DADD6DB4-83CC-42E2-BB5B-B2752E16CA0F}" type="presParOf" srcId="{8C7C68F4-0946-48CF-809E-6C1BDA823E19}" destId="{401E1F03-AAF8-445E-9E16-4049D4FB74F0}" srcOrd="0" destOrd="0" presId="urn:microsoft.com/office/officeart/2005/8/layout/pyramid1"/>
    <dgm:cxn modelId="{8CB69035-4FD4-4CA8-A04D-DDB1ED7A883C}" type="presParOf" srcId="{8C7C68F4-0946-48CF-809E-6C1BDA823E19}" destId="{42858730-D023-4E06-9D29-13BE9A973378}" srcOrd="1" destOrd="0" presId="urn:microsoft.com/office/officeart/2005/8/layout/pyramid1"/>
    <dgm:cxn modelId="{D158F5B5-06EF-4FC8-9315-BA15631446E6}" type="presParOf" srcId="{404E9DFF-9823-493D-94F6-A292EC1D5CE4}" destId="{B1F2E991-8ACF-4D49-8653-A8D68A319676}" srcOrd="5" destOrd="0" presId="urn:microsoft.com/office/officeart/2005/8/layout/pyramid1"/>
    <dgm:cxn modelId="{49DC2C81-B7A1-4F03-9A66-282BFFC419AC}" type="presParOf" srcId="{B1F2E991-8ACF-4D49-8653-A8D68A319676}" destId="{BC330BF9-3BFB-4907-88C0-209EBCE8C665}" srcOrd="0" destOrd="0" presId="urn:microsoft.com/office/officeart/2005/8/layout/pyramid1"/>
    <dgm:cxn modelId="{AB8F8A26-8DD4-4947-9931-D5FBB4F08022}" type="presParOf" srcId="{B1F2E991-8ACF-4D49-8653-A8D68A319676}" destId="{27ECD10C-806D-4E45-AC5E-F1DBA6FB2E98}"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1D9CB8-62B4-4AF1-932C-7929D8BCF613}">
      <dsp:nvSpPr>
        <dsp:cNvPr id="0" name=""/>
        <dsp:cNvSpPr/>
      </dsp:nvSpPr>
      <dsp:spPr>
        <a:xfrm>
          <a:off x="3724209" y="2036683"/>
          <a:ext cx="2489279" cy="2489279"/>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l-GR" sz="3200" kern="1200" dirty="0"/>
            <a:t>Ποιοι, πού; </a:t>
          </a:r>
        </a:p>
      </dsp:txBody>
      <dsp:txXfrm>
        <a:off x="4224665" y="2619785"/>
        <a:ext cx="1488367" cy="1279541"/>
      </dsp:txXfrm>
    </dsp:sp>
    <dsp:sp modelId="{0DFFC6AD-238A-420D-BAD1-A6AD633FB485}">
      <dsp:nvSpPr>
        <dsp:cNvPr id="0" name=""/>
        <dsp:cNvSpPr/>
      </dsp:nvSpPr>
      <dsp:spPr>
        <a:xfrm>
          <a:off x="2275901" y="1448308"/>
          <a:ext cx="1810385" cy="1810385"/>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l-GR" sz="3200" kern="1200" dirty="0"/>
            <a:t>Πώς; </a:t>
          </a:r>
        </a:p>
      </dsp:txBody>
      <dsp:txXfrm>
        <a:off x="2731671" y="1906833"/>
        <a:ext cx="898845" cy="893335"/>
      </dsp:txXfrm>
    </dsp:sp>
    <dsp:sp modelId="{DF0E626B-4027-4997-BA25-BA111FC00D74}">
      <dsp:nvSpPr>
        <dsp:cNvPr id="0" name=""/>
        <dsp:cNvSpPr/>
      </dsp:nvSpPr>
      <dsp:spPr>
        <a:xfrm rot="20700000">
          <a:off x="3289901" y="199327"/>
          <a:ext cx="1773807" cy="1773807"/>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l-GR" sz="3200" kern="1200" dirty="0"/>
            <a:t>Τι, γιατί;</a:t>
          </a:r>
        </a:p>
      </dsp:txBody>
      <dsp:txXfrm rot="-20700000">
        <a:off x="3678949" y="588375"/>
        <a:ext cx="995711" cy="995711"/>
      </dsp:txXfrm>
    </dsp:sp>
    <dsp:sp modelId="{85853EB1-728D-4CCA-AB39-49CDF1F57D06}">
      <dsp:nvSpPr>
        <dsp:cNvPr id="0" name=""/>
        <dsp:cNvSpPr/>
      </dsp:nvSpPr>
      <dsp:spPr>
        <a:xfrm>
          <a:off x="3536454" y="1658974"/>
          <a:ext cx="3186277" cy="3186277"/>
        </a:xfrm>
        <a:prstGeom prst="circularArrow">
          <a:avLst>
            <a:gd name="adj1" fmla="val 4687"/>
            <a:gd name="adj2" fmla="val 299029"/>
            <a:gd name="adj3" fmla="val 2523572"/>
            <a:gd name="adj4" fmla="val 15845412"/>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1020D9-9E22-4C33-91EB-5498F05D24BA}">
      <dsp:nvSpPr>
        <dsp:cNvPr id="0" name=""/>
        <dsp:cNvSpPr/>
      </dsp:nvSpPr>
      <dsp:spPr>
        <a:xfrm>
          <a:off x="1955285" y="1046315"/>
          <a:ext cx="2315030" cy="231503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2336BA-138B-4F96-9A48-9DE6114BF024}">
      <dsp:nvSpPr>
        <dsp:cNvPr id="0" name=""/>
        <dsp:cNvSpPr/>
      </dsp:nvSpPr>
      <dsp:spPr>
        <a:xfrm>
          <a:off x="2879601" y="-190626"/>
          <a:ext cx="2496068" cy="2496068"/>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555AEB-81CA-4DE3-9451-98892E7B65E2}">
      <dsp:nvSpPr>
        <dsp:cNvPr id="0" name=""/>
        <dsp:cNvSpPr/>
      </dsp:nvSpPr>
      <dsp:spPr>
        <a:xfrm>
          <a:off x="3429000" y="0"/>
          <a:ext cx="1371599" cy="936104"/>
        </a:xfrm>
        <a:prstGeom prst="trapezoid">
          <a:avLst>
            <a:gd name="adj" fmla="val 732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b="0" kern="1200" dirty="0"/>
            <a:t>Δημιουργικότητα</a:t>
          </a:r>
        </a:p>
      </dsp:txBody>
      <dsp:txXfrm>
        <a:off x="3429000" y="0"/>
        <a:ext cx="1371599" cy="936104"/>
      </dsp:txXfrm>
    </dsp:sp>
    <dsp:sp modelId="{5027A309-1603-4D4E-AE17-7C5C360A8219}">
      <dsp:nvSpPr>
        <dsp:cNvPr id="0" name=""/>
        <dsp:cNvSpPr/>
      </dsp:nvSpPr>
      <dsp:spPr>
        <a:xfrm>
          <a:off x="2743200" y="936104"/>
          <a:ext cx="2743199" cy="936104"/>
        </a:xfrm>
        <a:prstGeom prst="trapezoid">
          <a:avLst>
            <a:gd name="adj" fmla="val 732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kern="1200" dirty="0"/>
            <a:t>Αξιολόγηση </a:t>
          </a:r>
        </a:p>
      </dsp:txBody>
      <dsp:txXfrm>
        <a:off x="3223260" y="936104"/>
        <a:ext cx="1783080" cy="936104"/>
      </dsp:txXfrm>
    </dsp:sp>
    <dsp:sp modelId="{475013D3-A9B6-4D89-A248-8A590336E9FF}">
      <dsp:nvSpPr>
        <dsp:cNvPr id="0" name=""/>
        <dsp:cNvSpPr/>
      </dsp:nvSpPr>
      <dsp:spPr>
        <a:xfrm>
          <a:off x="2057400" y="1872208"/>
          <a:ext cx="4114800" cy="936104"/>
        </a:xfrm>
        <a:prstGeom prst="trapezoid">
          <a:avLst>
            <a:gd name="adj" fmla="val 732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kern="1200"/>
            <a:t>Ανάλυση </a:t>
          </a:r>
          <a:endParaRPr lang="el-GR" sz="2000" kern="1200" dirty="0"/>
        </a:p>
      </dsp:txBody>
      <dsp:txXfrm>
        <a:off x="2777489" y="1872208"/>
        <a:ext cx="2674620" cy="936104"/>
      </dsp:txXfrm>
    </dsp:sp>
    <dsp:sp modelId="{071F9FA3-AAE5-4F79-B0D0-D1D487F0D49B}">
      <dsp:nvSpPr>
        <dsp:cNvPr id="0" name=""/>
        <dsp:cNvSpPr/>
      </dsp:nvSpPr>
      <dsp:spPr>
        <a:xfrm>
          <a:off x="1371600" y="2808312"/>
          <a:ext cx="5486399" cy="936104"/>
        </a:xfrm>
        <a:prstGeom prst="trapezoid">
          <a:avLst>
            <a:gd name="adj" fmla="val 732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kern="1200"/>
            <a:t>Εφαρμογή</a:t>
          </a:r>
        </a:p>
      </dsp:txBody>
      <dsp:txXfrm>
        <a:off x="2331720" y="2808312"/>
        <a:ext cx="3566160" cy="936104"/>
      </dsp:txXfrm>
    </dsp:sp>
    <dsp:sp modelId="{401E1F03-AAF8-445E-9E16-4049D4FB74F0}">
      <dsp:nvSpPr>
        <dsp:cNvPr id="0" name=""/>
        <dsp:cNvSpPr/>
      </dsp:nvSpPr>
      <dsp:spPr>
        <a:xfrm>
          <a:off x="685799" y="3744416"/>
          <a:ext cx="6858000" cy="936104"/>
        </a:xfrm>
        <a:prstGeom prst="trapezoid">
          <a:avLst>
            <a:gd name="adj" fmla="val 732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kern="1200"/>
            <a:t>Κατανόηση </a:t>
          </a:r>
        </a:p>
      </dsp:txBody>
      <dsp:txXfrm>
        <a:off x="1885949" y="3744416"/>
        <a:ext cx="4457700" cy="936104"/>
      </dsp:txXfrm>
    </dsp:sp>
    <dsp:sp modelId="{BC330BF9-3BFB-4907-88C0-209EBCE8C665}">
      <dsp:nvSpPr>
        <dsp:cNvPr id="0" name=""/>
        <dsp:cNvSpPr/>
      </dsp:nvSpPr>
      <dsp:spPr>
        <a:xfrm>
          <a:off x="0" y="4680520"/>
          <a:ext cx="8229600" cy="936104"/>
        </a:xfrm>
        <a:prstGeom prst="trapezoid">
          <a:avLst>
            <a:gd name="adj" fmla="val 732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kern="1200"/>
            <a:t>Γνώση </a:t>
          </a:r>
        </a:p>
      </dsp:txBody>
      <dsp:txXfrm>
        <a:off x="1440179" y="4680520"/>
        <a:ext cx="5349240" cy="936104"/>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0.29586" units="1/cm"/>
          <inkml:channelProperty channel="Y" name="resolution" value="30.35573" units="1/cm"/>
          <inkml:channelProperty channel="T" name="resolution" value="1" units="1/dev"/>
        </inkml:channelProperties>
      </inkml:inkSource>
      <inkml:timestamp xml:id="ts0" timeString="2020-12-02T08:10:29.222"/>
    </inkml:context>
    <inkml:brush xml:id="br0">
      <inkml:brushProperty name="width" value="0.06667" units="cm"/>
      <inkml:brushProperty name="height" value="0.06667" units="cm"/>
      <inkml:brushProperty name="fitToCurve" value="1"/>
    </inkml:brush>
  </inkml:definitions>
  <inkml:trace contextRef="#ctx0" brushRef="#br0">0 0 0</inkml:trace>
  <inkml:trace contextRef="#ctx0" brushRef="#br0" timeOffset="-92047.94">2386-385 0</inkml:trace>
</inkml:ink>
</file>

<file path=ppt/ink/ink2.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0.29586" units="1/cm"/>
          <inkml:channelProperty channel="Y" name="resolution" value="30.35573" units="1/cm"/>
          <inkml:channelProperty channel="T" name="resolution" value="1" units="1/dev"/>
        </inkml:channelProperties>
      </inkml:inkSource>
      <inkml:timestamp xml:id="ts0" timeString="2020-12-02T08:16:05.951"/>
    </inkml:context>
    <inkml:brush xml:id="br0">
      <inkml:brushProperty name="width" value="0.06667" units="cm"/>
      <inkml:brushProperty name="height" value="0.06667" units="cm"/>
      <inkml:brushProperty name="fitToCurve" value="1"/>
    </inkml:brush>
  </inkml:definitions>
  <inkml:trace contextRef="#ctx0" brushRef="#br0">0 0 0</inkml:trace>
</inkml:ink>
</file>

<file path=ppt/ink/ink3.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0.29586" units="1/cm"/>
          <inkml:channelProperty channel="Y" name="resolution" value="30.35573" units="1/cm"/>
          <inkml:channelProperty channel="T" name="resolution" value="1" units="1/dev"/>
        </inkml:channelProperties>
      </inkml:inkSource>
      <inkml:timestamp xml:id="ts0" timeString="2020-12-02T08:16:09.823"/>
    </inkml:context>
    <inkml:brush xml:id="br0">
      <inkml:brushProperty name="width" value="0.06667" units="cm"/>
      <inkml:brushProperty name="height" value="0.06667" units="cm"/>
      <inkml:brushProperty name="fitToCurve" value="1"/>
    </inkml:brush>
  </inkml:definitions>
  <inkml:trace contextRef="#ctx0" brushRef="#br0">0 0 0</inkml:trace>
</inkml:ink>
</file>

<file path=ppt/ink/ink4.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0.29586" units="1/cm"/>
          <inkml:channelProperty channel="Y" name="resolution" value="30.35573" units="1/cm"/>
          <inkml:channelProperty channel="T" name="resolution" value="1" units="1/dev"/>
        </inkml:channelProperties>
      </inkml:inkSource>
      <inkml:timestamp xml:id="ts0" timeString="2020-12-02T08:16:19.151"/>
    </inkml:context>
    <inkml:brush xml:id="br0">
      <inkml:brushProperty name="width" value="0.06667" units="cm"/>
      <inkml:brushProperty name="height" value="0.06667" units="cm"/>
      <inkml:brushProperty name="fitToCurve" value="1"/>
    </inkml:brush>
  </inkml:definitions>
  <inkml:trace contextRef="#ctx0" brushRef="#br0">0 0 0</inkml:trace>
</inkml:ink>
</file>

<file path=ppt/ink/ink5.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0.29586" units="1/cm"/>
          <inkml:channelProperty channel="Y" name="resolution" value="30.35573" units="1/cm"/>
          <inkml:channelProperty channel="T" name="resolution" value="1" units="1/dev"/>
        </inkml:channelProperties>
      </inkml:inkSource>
      <inkml:timestamp xml:id="ts0" timeString="2020-12-02T08:16:20.031"/>
    </inkml:context>
    <inkml:brush xml:id="br0">
      <inkml:brushProperty name="width" value="0.06667" units="cm"/>
      <inkml:brushProperty name="height" value="0.06667" units="cm"/>
      <inkml:brushProperty name="fitToCurve" value="1"/>
    </inkml:brush>
  </inkml:definitions>
  <inkml:trace contextRef="#ctx0" brushRef="#br0">0 0 0</inkml:trace>
</inkml:ink>
</file>

<file path=ppt/ink/ink6.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0.29586" units="1/cm"/>
          <inkml:channelProperty channel="Y" name="resolution" value="30.35573" units="1/cm"/>
          <inkml:channelProperty channel="T" name="resolution" value="1" units="1/dev"/>
        </inkml:channelProperties>
      </inkml:inkSource>
      <inkml:timestamp xml:id="ts0" timeString="2020-12-02T08:16:29.695"/>
    </inkml:context>
    <inkml:brush xml:id="br0">
      <inkml:brushProperty name="width" value="0.06667" units="cm"/>
      <inkml:brushProperty name="height" value="0.06667" units="cm"/>
      <inkml:brushProperty name="fitToCurve" value="1"/>
    </inkml:brush>
  </inkml:definitions>
  <inkml:trace contextRef="#ctx0" brushRef="#br0">0 0 0</inkml:trace>
</inkml:ink>
</file>

<file path=ppt/ink/ink7.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0.29586" units="1/cm"/>
          <inkml:channelProperty channel="Y" name="resolution" value="30.35573" units="1/cm"/>
          <inkml:channelProperty channel="T" name="resolution" value="1" units="1/dev"/>
        </inkml:channelProperties>
      </inkml:inkSource>
      <inkml:timestamp xml:id="ts0" timeString="2020-12-02T08:16:40.159"/>
    </inkml:context>
    <inkml:brush xml:id="br0">
      <inkml:brushProperty name="width" value="0.06667" units="cm"/>
      <inkml:brushProperty name="height" value="0.06667" units="cm"/>
      <inkml:brushProperty name="fitToCurve" value="1"/>
    </inkml:brush>
  </inkml:definitions>
  <inkml:trace contextRef="#ctx0" brushRef="#br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0077F8-0149-45F7-A31A-55A2A4883676}" type="datetimeFigureOut">
              <a:rPr lang="el-GR" smtClean="0"/>
              <a:t>14/5/2022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42137-5959-4716-A4D2-443AC84FA562}" type="slidenum">
              <a:rPr lang="el-GR" smtClean="0"/>
              <a:t>‹#›</a:t>
            </a:fld>
            <a:endParaRPr lang="el-GR"/>
          </a:p>
        </p:txBody>
      </p:sp>
    </p:spTree>
    <p:extLst>
      <p:ext uri="{BB962C8B-B14F-4D97-AF65-F5344CB8AC3E}">
        <p14:creationId xmlns:p14="http://schemas.microsoft.com/office/powerpoint/2010/main" val="1886012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41E28-76F5-4BBA-A854-83B394949A50}"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
        <p:nvSpPr>
          <p:cNvPr id="151555" name="1 - Θέση εικόνας διαφάνειας"/>
          <p:cNvSpPr>
            <a:spLocks noGrp="1" noRot="1" noChangeAspect="1" noTextEdit="1"/>
          </p:cNvSpPr>
          <p:nvPr>
            <p:ph type="sldImg"/>
          </p:nvPr>
        </p:nvSpPr>
        <p:spPr>
          <a:ln/>
        </p:spPr>
      </p:sp>
      <p:sp>
        <p:nvSpPr>
          <p:cNvPr id="151556" name="2 - Θέση σημειώσεων"/>
          <p:cNvSpPr>
            <a:spLocks noGrp="1"/>
          </p:cNvSpPr>
          <p:nvPr>
            <p:ph type="body" idx="1"/>
          </p:nvPr>
        </p:nvSpPr>
        <p:spPr>
          <a:noFill/>
        </p:spPr>
        <p:txBody>
          <a:bodyPr/>
          <a:lstStyle/>
          <a:p>
            <a:pPr eaLnBrk="1" hangingPunct="1"/>
            <a:endParaRPr lang="el-GR"/>
          </a:p>
        </p:txBody>
      </p:sp>
      <p:sp>
        <p:nvSpPr>
          <p:cNvPr id="151557" name="3 - Θέση αριθμού διαφάνειας"/>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E17B18E0-472F-4F2F-85C0-EC1BE8DC672D}" type="slidenum">
              <a:rPr kumimoji="0" lang="el-GR"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l-GR"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5/14/2022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550449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5/14/2022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07673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5/14/2022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00938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5/14/2022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528934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5/14/2022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5582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5/14/2022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01222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5/14/2022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19215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5/14/2022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43253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5/14/2022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74862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914400" y="2130426"/>
            <a:ext cx="10363200" cy="1470025"/>
          </a:xfrm>
        </p:spPr>
        <p:txBody>
          <a:bodyPr/>
          <a:lstStyle/>
          <a:p>
            <a:r>
              <a:rPr lang="el-GR"/>
              <a:t>Στυλ κύριου τίτλου</a:t>
            </a:r>
          </a:p>
        </p:txBody>
      </p:sp>
      <p:sp>
        <p:nvSpPr>
          <p:cNvPr id="3" name="Υπότιτλος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p>
        </p:txBody>
      </p:sp>
      <p:sp>
        <p:nvSpPr>
          <p:cNvPr id="4" name="Θέση ημερομηνίας 3"/>
          <p:cNvSpPr>
            <a:spLocks noGrp="1"/>
          </p:cNvSpPr>
          <p:nvPr>
            <p:ph type="dt" sz="half" idx="10"/>
          </p:nvPr>
        </p:nvSpPr>
        <p:spPr/>
        <p:txBody>
          <a:bodyPr/>
          <a:lstStyle/>
          <a:p>
            <a:fld id="{9B49CBCE-D773-4A8B-B284-DFDBD731A3BC}" type="datetimeFigureOut">
              <a:rPr lang="el-GR" smtClean="0"/>
              <a:t>14/5/2022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FDDE0E9D-5630-4581-8FFC-2B3B2DE00520}" type="slidenum">
              <a:rPr lang="el-GR" smtClean="0"/>
              <a:t>‹#›</a:t>
            </a:fld>
            <a:endParaRPr lang="el-GR"/>
          </a:p>
        </p:txBody>
      </p:sp>
    </p:spTree>
    <p:extLst>
      <p:ext uri="{BB962C8B-B14F-4D97-AF65-F5344CB8AC3E}">
        <p14:creationId xmlns:p14="http://schemas.microsoft.com/office/powerpoint/2010/main" val="2859734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9B49CBCE-D773-4A8B-B284-DFDBD731A3BC}" type="datetimeFigureOut">
              <a:rPr lang="el-GR" smtClean="0"/>
              <a:t>14/5/2022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FDDE0E9D-5630-4581-8FFC-2B3B2DE00520}" type="slidenum">
              <a:rPr lang="el-GR" smtClean="0"/>
              <a:t>‹#›</a:t>
            </a:fld>
            <a:endParaRPr lang="el-GR"/>
          </a:p>
        </p:txBody>
      </p:sp>
    </p:spTree>
    <p:extLst>
      <p:ext uri="{BB962C8B-B14F-4D97-AF65-F5344CB8AC3E}">
        <p14:creationId xmlns:p14="http://schemas.microsoft.com/office/powerpoint/2010/main" val="209161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5/14/2022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644994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963084" y="4406901"/>
            <a:ext cx="103632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9B49CBCE-D773-4A8B-B284-DFDBD731A3BC}" type="datetimeFigureOut">
              <a:rPr lang="el-GR" smtClean="0"/>
              <a:t>14/5/2022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FDDE0E9D-5630-4581-8FFC-2B3B2DE00520}" type="slidenum">
              <a:rPr lang="el-GR" smtClean="0"/>
              <a:t>‹#›</a:t>
            </a:fld>
            <a:endParaRPr lang="el-GR"/>
          </a:p>
        </p:txBody>
      </p:sp>
    </p:spTree>
    <p:extLst>
      <p:ext uri="{BB962C8B-B14F-4D97-AF65-F5344CB8AC3E}">
        <p14:creationId xmlns:p14="http://schemas.microsoft.com/office/powerpoint/2010/main" val="2856548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9B49CBCE-D773-4A8B-B284-DFDBD731A3BC}" type="datetimeFigureOut">
              <a:rPr lang="el-GR" smtClean="0"/>
              <a:t>14/5/2022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FDDE0E9D-5630-4581-8FFC-2B3B2DE00520}" type="slidenum">
              <a:rPr lang="el-GR" smtClean="0"/>
              <a:t>‹#›</a:t>
            </a:fld>
            <a:endParaRPr lang="el-GR"/>
          </a:p>
        </p:txBody>
      </p:sp>
    </p:spTree>
    <p:extLst>
      <p:ext uri="{BB962C8B-B14F-4D97-AF65-F5344CB8AC3E}">
        <p14:creationId xmlns:p14="http://schemas.microsoft.com/office/powerpoint/2010/main" val="1288689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9B49CBCE-D773-4A8B-B284-DFDBD731A3BC}" type="datetimeFigureOut">
              <a:rPr lang="el-GR" smtClean="0"/>
              <a:t>14/5/2022</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FDDE0E9D-5630-4581-8FFC-2B3B2DE00520}" type="slidenum">
              <a:rPr lang="el-GR" smtClean="0"/>
              <a:t>‹#›</a:t>
            </a:fld>
            <a:endParaRPr lang="el-GR"/>
          </a:p>
        </p:txBody>
      </p:sp>
    </p:spTree>
    <p:extLst>
      <p:ext uri="{BB962C8B-B14F-4D97-AF65-F5344CB8AC3E}">
        <p14:creationId xmlns:p14="http://schemas.microsoft.com/office/powerpoint/2010/main" val="3800194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9B49CBCE-D773-4A8B-B284-DFDBD731A3BC}" type="datetimeFigureOut">
              <a:rPr lang="el-GR" smtClean="0"/>
              <a:t>14/5/2022</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FDDE0E9D-5630-4581-8FFC-2B3B2DE00520}" type="slidenum">
              <a:rPr lang="el-GR" smtClean="0"/>
              <a:t>‹#›</a:t>
            </a:fld>
            <a:endParaRPr lang="el-GR"/>
          </a:p>
        </p:txBody>
      </p:sp>
    </p:spTree>
    <p:extLst>
      <p:ext uri="{BB962C8B-B14F-4D97-AF65-F5344CB8AC3E}">
        <p14:creationId xmlns:p14="http://schemas.microsoft.com/office/powerpoint/2010/main" val="1843447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9B49CBCE-D773-4A8B-B284-DFDBD731A3BC}" type="datetimeFigureOut">
              <a:rPr lang="el-GR" smtClean="0"/>
              <a:t>14/5/2022</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FDDE0E9D-5630-4581-8FFC-2B3B2DE00520}" type="slidenum">
              <a:rPr lang="el-GR" smtClean="0"/>
              <a:t>‹#›</a:t>
            </a:fld>
            <a:endParaRPr lang="el-GR"/>
          </a:p>
        </p:txBody>
      </p:sp>
    </p:spTree>
    <p:extLst>
      <p:ext uri="{BB962C8B-B14F-4D97-AF65-F5344CB8AC3E}">
        <p14:creationId xmlns:p14="http://schemas.microsoft.com/office/powerpoint/2010/main" val="2916283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1" y="273050"/>
            <a:ext cx="4011084"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9B49CBCE-D773-4A8B-B284-DFDBD731A3BC}" type="datetimeFigureOut">
              <a:rPr lang="el-GR" smtClean="0"/>
              <a:t>14/5/2022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FDDE0E9D-5630-4581-8FFC-2B3B2DE00520}" type="slidenum">
              <a:rPr lang="el-GR" smtClean="0"/>
              <a:t>‹#›</a:t>
            </a:fld>
            <a:endParaRPr lang="el-GR"/>
          </a:p>
        </p:txBody>
      </p:sp>
    </p:spTree>
    <p:extLst>
      <p:ext uri="{BB962C8B-B14F-4D97-AF65-F5344CB8AC3E}">
        <p14:creationId xmlns:p14="http://schemas.microsoft.com/office/powerpoint/2010/main" val="28748453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389717" y="4800600"/>
            <a:ext cx="73152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9B49CBCE-D773-4A8B-B284-DFDBD731A3BC}" type="datetimeFigureOut">
              <a:rPr lang="el-GR" smtClean="0"/>
              <a:t>14/5/2022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FDDE0E9D-5630-4581-8FFC-2B3B2DE00520}" type="slidenum">
              <a:rPr lang="el-GR" smtClean="0"/>
              <a:t>‹#›</a:t>
            </a:fld>
            <a:endParaRPr lang="el-GR"/>
          </a:p>
        </p:txBody>
      </p:sp>
    </p:spTree>
    <p:extLst>
      <p:ext uri="{BB962C8B-B14F-4D97-AF65-F5344CB8AC3E}">
        <p14:creationId xmlns:p14="http://schemas.microsoft.com/office/powerpoint/2010/main" val="6415324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9B49CBCE-D773-4A8B-B284-DFDBD731A3BC}" type="datetimeFigureOut">
              <a:rPr lang="el-GR" smtClean="0"/>
              <a:t>14/5/2022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FDDE0E9D-5630-4581-8FFC-2B3B2DE00520}" type="slidenum">
              <a:rPr lang="el-GR" smtClean="0"/>
              <a:t>‹#›</a:t>
            </a:fld>
            <a:endParaRPr lang="el-GR"/>
          </a:p>
        </p:txBody>
      </p:sp>
    </p:spTree>
    <p:extLst>
      <p:ext uri="{BB962C8B-B14F-4D97-AF65-F5344CB8AC3E}">
        <p14:creationId xmlns:p14="http://schemas.microsoft.com/office/powerpoint/2010/main" val="36189526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9B49CBCE-D773-4A8B-B284-DFDBD731A3BC}" type="datetimeFigureOut">
              <a:rPr lang="el-GR" smtClean="0"/>
              <a:t>14/5/2022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FDDE0E9D-5630-4581-8FFC-2B3B2DE00520}" type="slidenum">
              <a:rPr lang="el-GR" smtClean="0"/>
              <a:t>‹#›</a:t>
            </a:fld>
            <a:endParaRPr lang="el-GR"/>
          </a:p>
        </p:txBody>
      </p:sp>
    </p:spTree>
    <p:extLst>
      <p:ext uri="{BB962C8B-B14F-4D97-AF65-F5344CB8AC3E}">
        <p14:creationId xmlns:p14="http://schemas.microsoft.com/office/powerpoint/2010/main" val="11550551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914400" y="2130426"/>
            <a:ext cx="10363200" cy="1470025"/>
          </a:xfrm>
        </p:spPr>
        <p:txBody>
          <a:bodyPr/>
          <a:lstStyle/>
          <a:p>
            <a:r>
              <a:rPr lang="el-GR"/>
              <a:t>Στυλ κύριου τίτλου</a:t>
            </a:r>
          </a:p>
        </p:txBody>
      </p:sp>
      <p:sp>
        <p:nvSpPr>
          <p:cNvPr id="3" name="Υπότιτλος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Στυλ κύριου υπότιτλου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11EF19-7512-4087-8725-2CF867C8025F}"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954389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5/14/2022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6394035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BC9C36-D777-4364-BB96-D35687DA5074}"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4592612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963084" y="4406901"/>
            <a:ext cx="103632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81C2A3-3D32-4AE0-9206-592833B1731E}"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42064776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85C968-2C6A-4215-B4CF-26379DB7302D}"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1305503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9A1C1E8-1F4B-4D3B-8FCE-F27D221DDD9C}"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600488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BA1D08-DE32-4926-B78C-DC07797C9BBB}"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7046713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C4A1E43-A07F-40FD-8D1A-7D9553707AED}"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41321153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1" y="273050"/>
            <a:ext cx="4011084"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90AD82-CDB8-49D4-BB77-3DC9919CB516}"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9076877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389717" y="4800600"/>
            <a:ext cx="73152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E06017-601F-4CB8-8C36-BB950A7396BB}"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507578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B6564B-EBCE-4018-9F24-E9B43142C90F}"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4693637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D41752-6D39-4B8F-B001-2804E0240518}"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917005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5/14/2022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329010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7814"/>
            <a:ext cx="10972800" cy="1139825"/>
          </a:xfrm>
        </p:spPr>
        <p:txBody>
          <a:bodyPr/>
          <a:lstStyle/>
          <a:p>
            <a:r>
              <a:rPr lang="el-GR"/>
              <a:t>Kλικ για επεξεργασία του τίτλου</a:t>
            </a:r>
          </a:p>
        </p:txBody>
      </p:sp>
      <p:sp>
        <p:nvSpPr>
          <p:cNvPr id="3" name="2 - Θέση πίνακα"/>
          <p:cNvSpPr>
            <a:spLocks noGrp="1"/>
          </p:cNvSpPr>
          <p:nvPr>
            <p:ph type="tbl" idx="1"/>
          </p:nvPr>
        </p:nvSpPr>
        <p:spPr>
          <a:xfrm>
            <a:off x="609600" y="1600201"/>
            <a:ext cx="10972800" cy="4530725"/>
          </a:xfrm>
        </p:spPr>
        <p:txBody>
          <a:bodyPr/>
          <a:lstStyle/>
          <a:p>
            <a:pPr lvl="0"/>
            <a:endParaRPr lang="el-GR" noProof="0"/>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BA781C-6918-40C6-B0A5-0F237C8E5736}"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9034375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609600" y="277813"/>
            <a:ext cx="10972800" cy="585311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Rectangle 40"/>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5F6A5EC4-6490-4D5A-904B-E91E583C4D3F}"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4609898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76ECA41-A661-492A-B549-686A0C28C9DC}" type="datetimeFigureOut">
              <a:rPr lang="en-US" smtClean="0"/>
              <a:pPr/>
              <a:t>5/14/2022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645C8-CC36-43B4-869F-CFE89C928C4F}" type="slidenum">
              <a:rPr lang="en-US" smtClean="0"/>
              <a:pPr/>
              <a:t>‹#›</a:t>
            </a:fld>
            <a:endParaRPr lang="en-US"/>
          </a:p>
        </p:txBody>
      </p:sp>
    </p:spTree>
    <p:extLst>
      <p:ext uri="{BB962C8B-B14F-4D97-AF65-F5344CB8AC3E}">
        <p14:creationId xmlns:p14="http://schemas.microsoft.com/office/powerpoint/2010/main" val="83014940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6ECA41-A661-492A-B549-686A0C28C9DC}" type="datetimeFigureOut">
              <a:rPr lang="en-US" smtClean="0"/>
              <a:pPr/>
              <a:t>5/14/2022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645C8-CC36-43B4-869F-CFE89C928C4F}" type="slidenum">
              <a:rPr lang="en-US" smtClean="0"/>
              <a:pPr/>
              <a:t>‹#›</a:t>
            </a:fld>
            <a:endParaRPr lang="en-US"/>
          </a:p>
        </p:txBody>
      </p:sp>
    </p:spTree>
    <p:extLst>
      <p:ext uri="{BB962C8B-B14F-4D97-AF65-F5344CB8AC3E}">
        <p14:creationId xmlns:p14="http://schemas.microsoft.com/office/powerpoint/2010/main" val="378221540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6ECA41-A661-492A-B549-686A0C28C9DC}" type="datetimeFigureOut">
              <a:rPr lang="en-US" smtClean="0"/>
              <a:pPr/>
              <a:t>5/14/2022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645C8-CC36-43B4-869F-CFE89C928C4F}" type="slidenum">
              <a:rPr lang="en-US" smtClean="0"/>
              <a:pPr/>
              <a:t>‹#›</a:t>
            </a:fld>
            <a:endParaRPr lang="en-US"/>
          </a:p>
        </p:txBody>
      </p:sp>
    </p:spTree>
    <p:extLst>
      <p:ext uri="{BB962C8B-B14F-4D97-AF65-F5344CB8AC3E}">
        <p14:creationId xmlns:p14="http://schemas.microsoft.com/office/powerpoint/2010/main" val="229062714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6ECA41-A661-492A-B549-686A0C28C9DC}" type="datetimeFigureOut">
              <a:rPr lang="en-US" smtClean="0"/>
              <a:pPr/>
              <a:t>5/14/2022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C645C8-CC36-43B4-869F-CFE89C928C4F}" type="slidenum">
              <a:rPr lang="en-US" smtClean="0"/>
              <a:pPr/>
              <a:t>‹#›</a:t>
            </a:fld>
            <a:endParaRPr lang="en-US"/>
          </a:p>
        </p:txBody>
      </p:sp>
    </p:spTree>
    <p:extLst>
      <p:ext uri="{BB962C8B-B14F-4D97-AF65-F5344CB8AC3E}">
        <p14:creationId xmlns:p14="http://schemas.microsoft.com/office/powerpoint/2010/main" val="269065296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6ECA41-A661-492A-B549-686A0C28C9DC}" type="datetimeFigureOut">
              <a:rPr lang="en-US" smtClean="0"/>
              <a:pPr/>
              <a:t>5/14/2022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C645C8-CC36-43B4-869F-CFE89C928C4F}" type="slidenum">
              <a:rPr lang="en-US" smtClean="0"/>
              <a:pPr/>
              <a:t>‹#›</a:t>
            </a:fld>
            <a:endParaRPr lang="en-US"/>
          </a:p>
        </p:txBody>
      </p:sp>
    </p:spTree>
    <p:extLst>
      <p:ext uri="{BB962C8B-B14F-4D97-AF65-F5344CB8AC3E}">
        <p14:creationId xmlns:p14="http://schemas.microsoft.com/office/powerpoint/2010/main" val="85999204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6ECA41-A661-492A-B549-686A0C28C9DC}" type="datetimeFigureOut">
              <a:rPr lang="en-US" smtClean="0"/>
              <a:pPr/>
              <a:t>5/14/2022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C645C8-CC36-43B4-869F-CFE89C928C4F}" type="slidenum">
              <a:rPr lang="en-US" smtClean="0"/>
              <a:pPr/>
              <a:t>‹#›</a:t>
            </a:fld>
            <a:endParaRPr lang="en-US"/>
          </a:p>
        </p:txBody>
      </p:sp>
    </p:spTree>
    <p:extLst>
      <p:ext uri="{BB962C8B-B14F-4D97-AF65-F5344CB8AC3E}">
        <p14:creationId xmlns:p14="http://schemas.microsoft.com/office/powerpoint/2010/main" val="184704485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6ECA41-A661-492A-B549-686A0C28C9DC}" type="datetimeFigureOut">
              <a:rPr lang="en-US" smtClean="0"/>
              <a:pPr/>
              <a:t>5/14/2022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C645C8-CC36-43B4-869F-CFE89C928C4F}" type="slidenum">
              <a:rPr lang="en-US" smtClean="0"/>
              <a:pPr/>
              <a:t>‹#›</a:t>
            </a:fld>
            <a:endParaRPr lang="en-US"/>
          </a:p>
        </p:txBody>
      </p:sp>
    </p:spTree>
    <p:extLst>
      <p:ext uri="{BB962C8B-B14F-4D97-AF65-F5344CB8AC3E}">
        <p14:creationId xmlns:p14="http://schemas.microsoft.com/office/powerpoint/2010/main" val="233401507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6ECA41-A661-492A-B549-686A0C28C9DC}" type="datetimeFigureOut">
              <a:rPr lang="en-US" smtClean="0"/>
              <a:pPr/>
              <a:t>5/14/2022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C645C8-CC36-43B4-869F-CFE89C928C4F}" type="slidenum">
              <a:rPr lang="en-US" smtClean="0"/>
              <a:pPr/>
              <a:t>‹#›</a:t>
            </a:fld>
            <a:endParaRPr lang="en-US"/>
          </a:p>
        </p:txBody>
      </p:sp>
    </p:spTree>
    <p:extLst>
      <p:ext uri="{BB962C8B-B14F-4D97-AF65-F5344CB8AC3E}">
        <p14:creationId xmlns:p14="http://schemas.microsoft.com/office/powerpoint/2010/main" val="237587896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9343D99-809A-49C0-96E5-4250D0B498EE}" type="datetime1">
              <a:rPr lang="en-US" smtClean="0"/>
              <a:t>5/14/2022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153518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6ECA41-A661-492A-B549-686A0C28C9DC}" type="datetimeFigureOut">
              <a:rPr lang="en-US" smtClean="0"/>
              <a:pPr/>
              <a:t>5/14/2022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C645C8-CC36-43B4-869F-CFE89C928C4F}" type="slidenum">
              <a:rPr lang="en-US" smtClean="0"/>
              <a:pPr/>
              <a:t>‹#›</a:t>
            </a:fld>
            <a:endParaRPr lang="en-US"/>
          </a:p>
        </p:txBody>
      </p:sp>
    </p:spTree>
    <p:extLst>
      <p:ext uri="{BB962C8B-B14F-4D97-AF65-F5344CB8AC3E}">
        <p14:creationId xmlns:p14="http://schemas.microsoft.com/office/powerpoint/2010/main" val="297138907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6ECA41-A661-492A-B549-686A0C28C9DC}" type="datetimeFigureOut">
              <a:rPr lang="en-US" smtClean="0"/>
              <a:pPr/>
              <a:t>5/14/2022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645C8-CC36-43B4-869F-CFE89C928C4F}" type="slidenum">
              <a:rPr lang="en-US" smtClean="0"/>
              <a:pPr/>
              <a:t>‹#›</a:t>
            </a:fld>
            <a:endParaRPr lang="en-US"/>
          </a:p>
        </p:txBody>
      </p:sp>
    </p:spTree>
    <p:extLst>
      <p:ext uri="{BB962C8B-B14F-4D97-AF65-F5344CB8AC3E}">
        <p14:creationId xmlns:p14="http://schemas.microsoft.com/office/powerpoint/2010/main" val="373199214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6ECA41-A661-492A-B549-686A0C28C9DC}" type="datetimeFigureOut">
              <a:rPr lang="en-US" smtClean="0"/>
              <a:pPr/>
              <a:t>5/14/2022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645C8-CC36-43B4-869F-CFE89C928C4F}" type="slidenum">
              <a:rPr lang="en-US" smtClean="0"/>
              <a:pPr/>
              <a:t>‹#›</a:t>
            </a:fld>
            <a:endParaRPr lang="en-US"/>
          </a:p>
        </p:txBody>
      </p:sp>
    </p:spTree>
    <p:extLst>
      <p:ext uri="{BB962C8B-B14F-4D97-AF65-F5344CB8AC3E}">
        <p14:creationId xmlns:p14="http://schemas.microsoft.com/office/powerpoint/2010/main" val="6979312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E76BF52-C023-4D05-B3BF-E67655EBBE81}"/>
              </a:ext>
            </a:extLst>
          </p:cNvPr>
          <p:cNvSpPr>
            <a:spLocks noGrp="1"/>
          </p:cNvSpPr>
          <p:nvPr>
            <p:ph type="dt" sz="half" idx="10"/>
          </p:nvPr>
        </p:nvSpPr>
        <p:spPr/>
        <p:txBody>
          <a:bodyPr/>
          <a:lstStyle>
            <a:lvl1pPr>
              <a:defRPr/>
            </a:lvl1pPr>
          </a:lstStyle>
          <a:p>
            <a:pPr>
              <a:defRPr/>
            </a:pPr>
            <a:fld id="{C22BA033-8820-4AED-A368-670D86C5BC43}" type="datetimeFigureOut">
              <a:rPr lang="en-US">
                <a:solidFill>
                  <a:prstClr val="black">
                    <a:tint val="75000"/>
                  </a:prstClr>
                </a:solidFill>
              </a:rPr>
              <a:pPr>
                <a:defRPr/>
              </a:pPr>
              <a:t>5/14/2022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75B4910-9BDB-4B42-AEEC-C631D55703C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F3151B-0226-41B3-997A-AFB51AC0A62F}"/>
              </a:ext>
            </a:extLst>
          </p:cNvPr>
          <p:cNvSpPr>
            <a:spLocks noGrp="1"/>
          </p:cNvSpPr>
          <p:nvPr>
            <p:ph type="sldNum" sz="quarter" idx="12"/>
          </p:nvPr>
        </p:nvSpPr>
        <p:spPr/>
        <p:txBody>
          <a:bodyPr/>
          <a:lstStyle>
            <a:lvl1pPr>
              <a:defRPr/>
            </a:lvl1pPr>
          </a:lstStyle>
          <a:p>
            <a:fld id="{68B45078-2803-4114-8B99-D596225040B5}" type="slidenum">
              <a:rPr lang="en-US" altLang="el-GR"/>
              <a:pPr/>
              <a:t>‹#›</a:t>
            </a:fld>
            <a:endParaRPr lang="en-US" altLang="el-GR"/>
          </a:p>
        </p:txBody>
      </p:sp>
    </p:spTree>
    <p:extLst>
      <p:ext uri="{BB962C8B-B14F-4D97-AF65-F5344CB8AC3E}">
        <p14:creationId xmlns:p14="http://schemas.microsoft.com/office/powerpoint/2010/main" val="42402851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76BF52-C023-4D05-B3BF-E67655EBBE81}"/>
              </a:ext>
            </a:extLst>
          </p:cNvPr>
          <p:cNvSpPr>
            <a:spLocks noGrp="1"/>
          </p:cNvSpPr>
          <p:nvPr>
            <p:ph type="dt" sz="half" idx="10"/>
          </p:nvPr>
        </p:nvSpPr>
        <p:spPr/>
        <p:txBody>
          <a:bodyPr/>
          <a:lstStyle>
            <a:lvl1pPr>
              <a:defRPr/>
            </a:lvl1pPr>
          </a:lstStyle>
          <a:p>
            <a:pPr>
              <a:defRPr/>
            </a:pPr>
            <a:fld id="{9A43AC61-7A1C-4477-8C74-D5321A546434}" type="datetimeFigureOut">
              <a:rPr lang="en-US">
                <a:solidFill>
                  <a:prstClr val="black">
                    <a:tint val="75000"/>
                  </a:prstClr>
                </a:solidFill>
              </a:rPr>
              <a:pPr>
                <a:defRPr/>
              </a:pPr>
              <a:t>5/14/2022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75B4910-9BDB-4B42-AEEC-C631D55703C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F3151B-0226-41B3-997A-AFB51AC0A62F}"/>
              </a:ext>
            </a:extLst>
          </p:cNvPr>
          <p:cNvSpPr>
            <a:spLocks noGrp="1"/>
          </p:cNvSpPr>
          <p:nvPr>
            <p:ph type="sldNum" sz="quarter" idx="12"/>
          </p:nvPr>
        </p:nvSpPr>
        <p:spPr/>
        <p:txBody>
          <a:bodyPr/>
          <a:lstStyle>
            <a:lvl1pPr>
              <a:defRPr/>
            </a:lvl1pPr>
          </a:lstStyle>
          <a:p>
            <a:fld id="{DA9746D1-3EE6-42E2-80D2-37290EB3266B}" type="slidenum">
              <a:rPr lang="en-US" altLang="el-GR"/>
              <a:pPr/>
              <a:t>‹#›</a:t>
            </a:fld>
            <a:endParaRPr lang="en-US" altLang="el-GR"/>
          </a:p>
        </p:txBody>
      </p:sp>
    </p:spTree>
    <p:extLst>
      <p:ext uri="{BB962C8B-B14F-4D97-AF65-F5344CB8AC3E}">
        <p14:creationId xmlns:p14="http://schemas.microsoft.com/office/powerpoint/2010/main" val="4134477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76BF52-C023-4D05-B3BF-E67655EBBE81}"/>
              </a:ext>
            </a:extLst>
          </p:cNvPr>
          <p:cNvSpPr>
            <a:spLocks noGrp="1"/>
          </p:cNvSpPr>
          <p:nvPr>
            <p:ph type="dt" sz="half" idx="10"/>
          </p:nvPr>
        </p:nvSpPr>
        <p:spPr/>
        <p:txBody>
          <a:bodyPr/>
          <a:lstStyle>
            <a:lvl1pPr>
              <a:defRPr/>
            </a:lvl1pPr>
          </a:lstStyle>
          <a:p>
            <a:pPr>
              <a:defRPr/>
            </a:pPr>
            <a:fld id="{9C9E3380-371F-4BAF-8447-55E05DB10236}" type="datetimeFigureOut">
              <a:rPr lang="en-US">
                <a:solidFill>
                  <a:prstClr val="black">
                    <a:tint val="75000"/>
                  </a:prstClr>
                </a:solidFill>
              </a:rPr>
              <a:pPr>
                <a:defRPr/>
              </a:pPr>
              <a:t>5/14/2022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75B4910-9BDB-4B42-AEEC-C631D55703C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F3151B-0226-41B3-997A-AFB51AC0A62F}"/>
              </a:ext>
            </a:extLst>
          </p:cNvPr>
          <p:cNvSpPr>
            <a:spLocks noGrp="1"/>
          </p:cNvSpPr>
          <p:nvPr>
            <p:ph type="sldNum" sz="quarter" idx="12"/>
          </p:nvPr>
        </p:nvSpPr>
        <p:spPr/>
        <p:txBody>
          <a:bodyPr/>
          <a:lstStyle>
            <a:lvl1pPr>
              <a:defRPr/>
            </a:lvl1pPr>
          </a:lstStyle>
          <a:p>
            <a:fld id="{11BEC2D6-D3FD-4CD5-AC6E-89501DF260D3}" type="slidenum">
              <a:rPr lang="en-US" altLang="el-GR"/>
              <a:pPr/>
              <a:t>‹#›</a:t>
            </a:fld>
            <a:endParaRPr lang="en-US" altLang="el-GR"/>
          </a:p>
        </p:txBody>
      </p:sp>
    </p:spTree>
    <p:extLst>
      <p:ext uri="{BB962C8B-B14F-4D97-AF65-F5344CB8AC3E}">
        <p14:creationId xmlns:p14="http://schemas.microsoft.com/office/powerpoint/2010/main" val="12799463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E76BF52-C023-4D05-B3BF-E67655EBBE81}"/>
              </a:ext>
            </a:extLst>
          </p:cNvPr>
          <p:cNvSpPr>
            <a:spLocks noGrp="1"/>
          </p:cNvSpPr>
          <p:nvPr>
            <p:ph type="dt" sz="half" idx="10"/>
          </p:nvPr>
        </p:nvSpPr>
        <p:spPr/>
        <p:txBody>
          <a:bodyPr/>
          <a:lstStyle>
            <a:lvl1pPr>
              <a:defRPr/>
            </a:lvl1pPr>
          </a:lstStyle>
          <a:p>
            <a:pPr>
              <a:defRPr/>
            </a:pPr>
            <a:fld id="{577FFE51-E144-44E5-B1E3-375A2046B6F9}" type="datetimeFigureOut">
              <a:rPr lang="en-US">
                <a:solidFill>
                  <a:prstClr val="black">
                    <a:tint val="75000"/>
                  </a:prstClr>
                </a:solidFill>
              </a:rPr>
              <a:pPr>
                <a:defRPr/>
              </a:pPr>
              <a:t>5/14/2022</a:t>
            </a:fld>
            <a:endParaRPr lang="en-US">
              <a:solidFill>
                <a:prstClr val="black">
                  <a:tint val="75000"/>
                </a:prstClr>
              </a:solidFill>
            </a:endParaRPr>
          </a:p>
        </p:txBody>
      </p:sp>
      <p:sp>
        <p:nvSpPr>
          <p:cNvPr id="6" name="Footer Placeholder 4">
            <a:extLst>
              <a:ext uri="{FF2B5EF4-FFF2-40B4-BE49-F238E27FC236}">
                <a16:creationId xmlns:a16="http://schemas.microsoft.com/office/drawing/2014/main" id="{D75B4910-9BDB-4B42-AEEC-C631D55703C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4CF3151B-0226-41B3-997A-AFB51AC0A62F}"/>
              </a:ext>
            </a:extLst>
          </p:cNvPr>
          <p:cNvSpPr>
            <a:spLocks noGrp="1"/>
          </p:cNvSpPr>
          <p:nvPr>
            <p:ph type="sldNum" sz="quarter" idx="12"/>
          </p:nvPr>
        </p:nvSpPr>
        <p:spPr/>
        <p:txBody>
          <a:bodyPr/>
          <a:lstStyle>
            <a:lvl1pPr>
              <a:defRPr/>
            </a:lvl1pPr>
          </a:lstStyle>
          <a:p>
            <a:fld id="{D7A61815-86E1-495E-9CFA-E3838D63B11E}" type="slidenum">
              <a:rPr lang="en-US" altLang="el-GR"/>
              <a:pPr/>
              <a:t>‹#›</a:t>
            </a:fld>
            <a:endParaRPr lang="en-US" altLang="el-GR"/>
          </a:p>
        </p:txBody>
      </p:sp>
    </p:spTree>
    <p:extLst>
      <p:ext uri="{BB962C8B-B14F-4D97-AF65-F5344CB8AC3E}">
        <p14:creationId xmlns:p14="http://schemas.microsoft.com/office/powerpoint/2010/main" val="18753857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E76BF52-C023-4D05-B3BF-E67655EBBE81}"/>
              </a:ext>
            </a:extLst>
          </p:cNvPr>
          <p:cNvSpPr>
            <a:spLocks noGrp="1"/>
          </p:cNvSpPr>
          <p:nvPr>
            <p:ph type="dt" sz="half" idx="10"/>
          </p:nvPr>
        </p:nvSpPr>
        <p:spPr/>
        <p:txBody>
          <a:bodyPr/>
          <a:lstStyle>
            <a:lvl1pPr>
              <a:defRPr/>
            </a:lvl1pPr>
          </a:lstStyle>
          <a:p>
            <a:pPr>
              <a:defRPr/>
            </a:pPr>
            <a:fld id="{D6C7A8F2-4206-4B18-8D22-EF4EFB004E63}" type="datetimeFigureOut">
              <a:rPr lang="en-US">
                <a:solidFill>
                  <a:prstClr val="black">
                    <a:tint val="75000"/>
                  </a:prstClr>
                </a:solidFill>
              </a:rPr>
              <a:pPr>
                <a:defRPr/>
              </a:pPr>
              <a:t>5/14/2022</a:t>
            </a:fld>
            <a:endParaRPr lang="en-US">
              <a:solidFill>
                <a:prstClr val="black">
                  <a:tint val="75000"/>
                </a:prstClr>
              </a:solidFill>
            </a:endParaRPr>
          </a:p>
        </p:txBody>
      </p:sp>
      <p:sp>
        <p:nvSpPr>
          <p:cNvPr id="8" name="Footer Placeholder 4">
            <a:extLst>
              <a:ext uri="{FF2B5EF4-FFF2-40B4-BE49-F238E27FC236}">
                <a16:creationId xmlns:a16="http://schemas.microsoft.com/office/drawing/2014/main" id="{D75B4910-9BDB-4B42-AEEC-C631D55703C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4CF3151B-0226-41B3-997A-AFB51AC0A62F}"/>
              </a:ext>
            </a:extLst>
          </p:cNvPr>
          <p:cNvSpPr>
            <a:spLocks noGrp="1"/>
          </p:cNvSpPr>
          <p:nvPr>
            <p:ph type="sldNum" sz="quarter" idx="12"/>
          </p:nvPr>
        </p:nvSpPr>
        <p:spPr/>
        <p:txBody>
          <a:bodyPr/>
          <a:lstStyle>
            <a:lvl1pPr>
              <a:defRPr/>
            </a:lvl1pPr>
          </a:lstStyle>
          <a:p>
            <a:fld id="{C0969834-5647-4105-83BD-0BCBACBB5B61}" type="slidenum">
              <a:rPr lang="en-US" altLang="el-GR"/>
              <a:pPr/>
              <a:t>‹#›</a:t>
            </a:fld>
            <a:endParaRPr lang="en-US" altLang="el-GR"/>
          </a:p>
        </p:txBody>
      </p:sp>
    </p:spTree>
    <p:extLst>
      <p:ext uri="{BB962C8B-B14F-4D97-AF65-F5344CB8AC3E}">
        <p14:creationId xmlns:p14="http://schemas.microsoft.com/office/powerpoint/2010/main" val="26405194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E76BF52-C023-4D05-B3BF-E67655EBBE81}"/>
              </a:ext>
            </a:extLst>
          </p:cNvPr>
          <p:cNvSpPr>
            <a:spLocks noGrp="1"/>
          </p:cNvSpPr>
          <p:nvPr>
            <p:ph type="dt" sz="half" idx="10"/>
          </p:nvPr>
        </p:nvSpPr>
        <p:spPr/>
        <p:txBody>
          <a:bodyPr/>
          <a:lstStyle>
            <a:lvl1pPr>
              <a:defRPr/>
            </a:lvl1pPr>
          </a:lstStyle>
          <a:p>
            <a:pPr>
              <a:defRPr/>
            </a:pPr>
            <a:fld id="{FEC1E681-9BD8-4970-85DF-4167ECEE77E4}" type="datetimeFigureOut">
              <a:rPr lang="en-US">
                <a:solidFill>
                  <a:prstClr val="black">
                    <a:tint val="75000"/>
                  </a:prstClr>
                </a:solidFill>
              </a:rPr>
              <a:pPr>
                <a:defRPr/>
              </a:pPr>
              <a:t>5/14/2022</a:t>
            </a:fld>
            <a:endParaRPr lang="en-US">
              <a:solidFill>
                <a:prstClr val="black">
                  <a:tint val="75000"/>
                </a:prstClr>
              </a:solidFill>
            </a:endParaRPr>
          </a:p>
        </p:txBody>
      </p:sp>
      <p:sp>
        <p:nvSpPr>
          <p:cNvPr id="4" name="Footer Placeholder 4">
            <a:extLst>
              <a:ext uri="{FF2B5EF4-FFF2-40B4-BE49-F238E27FC236}">
                <a16:creationId xmlns:a16="http://schemas.microsoft.com/office/drawing/2014/main" id="{D75B4910-9BDB-4B42-AEEC-C631D55703C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4CF3151B-0226-41B3-997A-AFB51AC0A62F}"/>
              </a:ext>
            </a:extLst>
          </p:cNvPr>
          <p:cNvSpPr>
            <a:spLocks noGrp="1"/>
          </p:cNvSpPr>
          <p:nvPr>
            <p:ph type="sldNum" sz="quarter" idx="12"/>
          </p:nvPr>
        </p:nvSpPr>
        <p:spPr/>
        <p:txBody>
          <a:bodyPr/>
          <a:lstStyle>
            <a:lvl1pPr>
              <a:defRPr/>
            </a:lvl1pPr>
          </a:lstStyle>
          <a:p>
            <a:fld id="{1A3E4E88-67C1-4E74-86BE-765D89CA8188}" type="slidenum">
              <a:rPr lang="en-US" altLang="el-GR"/>
              <a:pPr/>
              <a:t>‹#›</a:t>
            </a:fld>
            <a:endParaRPr lang="en-US" altLang="el-GR"/>
          </a:p>
        </p:txBody>
      </p:sp>
    </p:spTree>
    <p:extLst>
      <p:ext uri="{BB962C8B-B14F-4D97-AF65-F5344CB8AC3E}">
        <p14:creationId xmlns:p14="http://schemas.microsoft.com/office/powerpoint/2010/main" val="35338122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E76BF52-C023-4D05-B3BF-E67655EBBE81}"/>
              </a:ext>
            </a:extLst>
          </p:cNvPr>
          <p:cNvSpPr>
            <a:spLocks noGrp="1"/>
          </p:cNvSpPr>
          <p:nvPr>
            <p:ph type="dt" sz="half" idx="10"/>
          </p:nvPr>
        </p:nvSpPr>
        <p:spPr/>
        <p:txBody>
          <a:bodyPr/>
          <a:lstStyle>
            <a:lvl1pPr>
              <a:defRPr/>
            </a:lvl1pPr>
          </a:lstStyle>
          <a:p>
            <a:pPr>
              <a:defRPr/>
            </a:pPr>
            <a:fld id="{23E91283-97C0-4D7E-8C2B-96379AE13746}" type="datetimeFigureOut">
              <a:rPr lang="en-US">
                <a:solidFill>
                  <a:prstClr val="black">
                    <a:tint val="75000"/>
                  </a:prstClr>
                </a:solidFill>
              </a:rPr>
              <a:pPr>
                <a:defRPr/>
              </a:pPr>
              <a:t>5/14/2022</a:t>
            </a:fld>
            <a:endParaRPr lang="en-US">
              <a:solidFill>
                <a:prstClr val="black">
                  <a:tint val="75000"/>
                </a:prstClr>
              </a:solidFill>
            </a:endParaRPr>
          </a:p>
        </p:txBody>
      </p:sp>
      <p:sp>
        <p:nvSpPr>
          <p:cNvPr id="3" name="Footer Placeholder 4">
            <a:extLst>
              <a:ext uri="{FF2B5EF4-FFF2-40B4-BE49-F238E27FC236}">
                <a16:creationId xmlns:a16="http://schemas.microsoft.com/office/drawing/2014/main" id="{D75B4910-9BDB-4B42-AEEC-C631D55703C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4CF3151B-0226-41B3-997A-AFB51AC0A62F}"/>
              </a:ext>
            </a:extLst>
          </p:cNvPr>
          <p:cNvSpPr>
            <a:spLocks noGrp="1"/>
          </p:cNvSpPr>
          <p:nvPr>
            <p:ph type="sldNum" sz="quarter" idx="12"/>
          </p:nvPr>
        </p:nvSpPr>
        <p:spPr/>
        <p:txBody>
          <a:bodyPr/>
          <a:lstStyle>
            <a:lvl1pPr>
              <a:defRPr/>
            </a:lvl1pPr>
          </a:lstStyle>
          <a:p>
            <a:fld id="{26F9851E-225C-4F77-98D4-6452CBF0B485}" type="slidenum">
              <a:rPr lang="en-US" altLang="el-GR"/>
              <a:pPr/>
              <a:t>‹#›</a:t>
            </a:fld>
            <a:endParaRPr lang="en-US" altLang="el-GR"/>
          </a:p>
        </p:txBody>
      </p:sp>
    </p:spTree>
    <p:extLst>
      <p:ext uri="{BB962C8B-B14F-4D97-AF65-F5344CB8AC3E}">
        <p14:creationId xmlns:p14="http://schemas.microsoft.com/office/powerpoint/2010/main" val="248943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5/14/2022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996816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E76BF52-C023-4D05-B3BF-E67655EBBE81}"/>
              </a:ext>
            </a:extLst>
          </p:cNvPr>
          <p:cNvSpPr>
            <a:spLocks noGrp="1"/>
          </p:cNvSpPr>
          <p:nvPr>
            <p:ph type="dt" sz="half" idx="10"/>
          </p:nvPr>
        </p:nvSpPr>
        <p:spPr/>
        <p:txBody>
          <a:bodyPr/>
          <a:lstStyle>
            <a:lvl1pPr>
              <a:defRPr/>
            </a:lvl1pPr>
          </a:lstStyle>
          <a:p>
            <a:pPr>
              <a:defRPr/>
            </a:pPr>
            <a:fld id="{27BDD606-D42C-41EC-B48F-65CA1CFAC19E}" type="datetimeFigureOut">
              <a:rPr lang="en-US">
                <a:solidFill>
                  <a:prstClr val="black">
                    <a:tint val="75000"/>
                  </a:prstClr>
                </a:solidFill>
              </a:rPr>
              <a:pPr>
                <a:defRPr/>
              </a:pPr>
              <a:t>5/14/2022</a:t>
            </a:fld>
            <a:endParaRPr lang="en-US">
              <a:solidFill>
                <a:prstClr val="black">
                  <a:tint val="75000"/>
                </a:prstClr>
              </a:solidFill>
            </a:endParaRPr>
          </a:p>
        </p:txBody>
      </p:sp>
      <p:sp>
        <p:nvSpPr>
          <p:cNvPr id="6" name="Footer Placeholder 4">
            <a:extLst>
              <a:ext uri="{FF2B5EF4-FFF2-40B4-BE49-F238E27FC236}">
                <a16:creationId xmlns:a16="http://schemas.microsoft.com/office/drawing/2014/main" id="{D75B4910-9BDB-4B42-AEEC-C631D55703C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4CF3151B-0226-41B3-997A-AFB51AC0A62F}"/>
              </a:ext>
            </a:extLst>
          </p:cNvPr>
          <p:cNvSpPr>
            <a:spLocks noGrp="1"/>
          </p:cNvSpPr>
          <p:nvPr>
            <p:ph type="sldNum" sz="quarter" idx="12"/>
          </p:nvPr>
        </p:nvSpPr>
        <p:spPr/>
        <p:txBody>
          <a:bodyPr/>
          <a:lstStyle>
            <a:lvl1pPr>
              <a:defRPr/>
            </a:lvl1pPr>
          </a:lstStyle>
          <a:p>
            <a:fld id="{B0B9679B-AA11-4D44-815A-A2119229EBE3}" type="slidenum">
              <a:rPr lang="en-US" altLang="el-GR"/>
              <a:pPr/>
              <a:t>‹#›</a:t>
            </a:fld>
            <a:endParaRPr lang="en-US" altLang="el-GR"/>
          </a:p>
        </p:txBody>
      </p:sp>
    </p:spTree>
    <p:extLst>
      <p:ext uri="{BB962C8B-B14F-4D97-AF65-F5344CB8AC3E}">
        <p14:creationId xmlns:p14="http://schemas.microsoft.com/office/powerpoint/2010/main" val="18912128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E76BF52-C023-4D05-B3BF-E67655EBBE81}"/>
              </a:ext>
            </a:extLst>
          </p:cNvPr>
          <p:cNvSpPr>
            <a:spLocks noGrp="1"/>
          </p:cNvSpPr>
          <p:nvPr>
            <p:ph type="dt" sz="half" idx="10"/>
          </p:nvPr>
        </p:nvSpPr>
        <p:spPr/>
        <p:txBody>
          <a:bodyPr/>
          <a:lstStyle>
            <a:lvl1pPr>
              <a:defRPr/>
            </a:lvl1pPr>
          </a:lstStyle>
          <a:p>
            <a:pPr>
              <a:defRPr/>
            </a:pPr>
            <a:fld id="{1FDCA9EC-C246-4DB3-919D-6F7CDBF37ED3}" type="datetimeFigureOut">
              <a:rPr lang="en-US">
                <a:solidFill>
                  <a:prstClr val="black">
                    <a:tint val="75000"/>
                  </a:prstClr>
                </a:solidFill>
              </a:rPr>
              <a:pPr>
                <a:defRPr/>
              </a:pPr>
              <a:t>5/14/2022</a:t>
            </a:fld>
            <a:endParaRPr lang="en-US">
              <a:solidFill>
                <a:prstClr val="black">
                  <a:tint val="75000"/>
                </a:prstClr>
              </a:solidFill>
            </a:endParaRPr>
          </a:p>
        </p:txBody>
      </p:sp>
      <p:sp>
        <p:nvSpPr>
          <p:cNvPr id="6" name="Footer Placeholder 4">
            <a:extLst>
              <a:ext uri="{FF2B5EF4-FFF2-40B4-BE49-F238E27FC236}">
                <a16:creationId xmlns:a16="http://schemas.microsoft.com/office/drawing/2014/main" id="{D75B4910-9BDB-4B42-AEEC-C631D55703C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4CF3151B-0226-41B3-997A-AFB51AC0A62F}"/>
              </a:ext>
            </a:extLst>
          </p:cNvPr>
          <p:cNvSpPr>
            <a:spLocks noGrp="1"/>
          </p:cNvSpPr>
          <p:nvPr>
            <p:ph type="sldNum" sz="quarter" idx="12"/>
          </p:nvPr>
        </p:nvSpPr>
        <p:spPr/>
        <p:txBody>
          <a:bodyPr/>
          <a:lstStyle>
            <a:lvl1pPr>
              <a:defRPr/>
            </a:lvl1pPr>
          </a:lstStyle>
          <a:p>
            <a:fld id="{6D4429FE-2C90-4115-9A55-8E09F6755EBC}" type="slidenum">
              <a:rPr lang="en-US" altLang="el-GR"/>
              <a:pPr/>
              <a:t>‹#›</a:t>
            </a:fld>
            <a:endParaRPr lang="en-US" altLang="el-GR"/>
          </a:p>
        </p:txBody>
      </p:sp>
    </p:spTree>
    <p:extLst>
      <p:ext uri="{BB962C8B-B14F-4D97-AF65-F5344CB8AC3E}">
        <p14:creationId xmlns:p14="http://schemas.microsoft.com/office/powerpoint/2010/main" val="39575050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76BF52-C023-4D05-B3BF-E67655EBBE81}"/>
              </a:ext>
            </a:extLst>
          </p:cNvPr>
          <p:cNvSpPr>
            <a:spLocks noGrp="1"/>
          </p:cNvSpPr>
          <p:nvPr>
            <p:ph type="dt" sz="half" idx="10"/>
          </p:nvPr>
        </p:nvSpPr>
        <p:spPr/>
        <p:txBody>
          <a:bodyPr/>
          <a:lstStyle>
            <a:lvl1pPr>
              <a:defRPr/>
            </a:lvl1pPr>
          </a:lstStyle>
          <a:p>
            <a:pPr>
              <a:defRPr/>
            </a:pPr>
            <a:fld id="{0AAABCCD-3014-4208-A47E-8A0217705674}" type="datetimeFigureOut">
              <a:rPr lang="en-US">
                <a:solidFill>
                  <a:prstClr val="black">
                    <a:tint val="75000"/>
                  </a:prstClr>
                </a:solidFill>
              </a:rPr>
              <a:pPr>
                <a:defRPr/>
              </a:pPr>
              <a:t>5/14/2022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75B4910-9BDB-4B42-AEEC-C631D55703C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F3151B-0226-41B3-997A-AFB51AC0A62F}"/>
              </a:ext>
            </a:extLst>
          </p:cNvPr>
          <p:cNvSpPr>
            <a:spLocks noGrp="1"/>
          </p:cNvSpPr>
          <p:nvPr>
            <p:ph type="sldNum" sz="quarter" idx="12"/>
          </p:nvPr>
        </p:nvSpPr>
        <p:spPr/>
        <p:txBody>
          <a:bodyPr/>
          <a:lstStyle>
            <a:lvl1pPr>
              <a:defRPr/>
            </a:lvl1pPr>
          </a:lstStyle>
          <a:p>
            <a:fld id="{567A4916-40CA-4D37-B745-4D7F86B7B28F}" type="slidenum">
              <a:rPr lang="en-US" altLang="el-GR"/>
              <a:pPr/>
              <a:t>‹#›</a:t>
            </a:fld>
            <a:endParaRPr lang="en-US" altLang="el-GR"/>
          </a:p>
        </p:txBody>
      </p:sp>
    </p:spTree>
    <p:extLst>
      <p:ext uri="{BB962C8B-B14F-4D97-AF65-F5344CB8AC3E}">
        <p14:creationId xmlns:p14="http://schemas.microsoft.com/office/powerpoint/2010/main" val="35573208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76BF52-C023-4D05-B3BF-E67655EBBE81}"/>
              </a:ext>
            </a:extLst>
          </p:cNvPr>
          <p:cNvSpPr>
            <a:spLocks noGrp="1"/>
          </p:cNvSpPr>
          <p:nvPr>
            <p:ph type="dt" sz="half" idx="10"/>
          </p:nvPr>
        </p:nvSpPr>
        <p:spPr/>
        <p:txBody>
          <a:bodyPr/>
          <a:lstStyle>
            <a:lvl1pPr>
              <a:defRPr/>
            </a:lvl1pPr>
          </a:lstStyle>
          <a:p>
            <a:pPr>
              <a:defRPr/>
            </a:pPr>
            <a:fld id="{3A71D1FA-6FAC-41BD-85CD-E4A3BB4FAB7A}" type="datetimeFigureOut">
              <a:rPr lang="en-US">
                <a:solidFill>
                  <a:prstClr val="black">
                    <a:tint val="75000"/>
                  </a:prstClr>
                </a:solidFill>
              </a:rPr>
              <a:pPr>
                <a:defRPr/>
              </a:pPr>
              <a:t>5/14/2022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75B4910-9BDB-4B42-AEEC-C631D55703C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F3151B-0226-41B3-997A-AFB51AC0A62F}"/>
              </a:ext>
            </a:extLst>
          </p:cNvPr>
          <p:cNvSpPr>
            <a:spLocks noGrp="1"/>
          </p:cNvSpPr>
          <p:nvPr>
            <p:ph type="sldNum" sz="quarter" idx="12"/>
          </p:nvPr>
        </p:nvSpPr>
        <p:spPr/>
        <p:txBody>
          <a:bodyPr/>
          <a:lstStyle>
            <a:lvl1pPr>
              <a:defRPr/>
            </a:lvl1pPr>
          </a:lstStyle>
          <a:p>
            <a:fld id="{F066F3FA-F975-4AE5-AC76-9EF414AAC01B}" type="slidenum">
              <a:rPr lang="en-US" altLang="el-GR"/>
              <a:pPr/>
              <a:t>‹#›</a:t>
            </a:fld>
            <a:endParaRPr lang="en-US" altLang="el-GR"/>
          </a:p>
        </p:txBody>
      </p:sp>
    </p:spTree>
    <p:extLst>
      <p:ext uri="{BB962C8B-B14F-4D97-AF65-F5344CB8AC3E}">
        <p14:creationId xmlns:p14="http://schemas.microsoft.com/office/powerpoint/2010/main" val="27826573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058BF-C5E1-4B52-BD8A-FD1AD5779347}"/>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FCD51F7-3CC3-4BB7-8291-B1789482E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D320447-D6C7-43E1-AE88-1FB66CC9C55E}"/>
              </a:ext>
            </a:extLst>
          </p:cNvPr>
          <p:cNvSpPr>
            <a:spLocks noGrp="1"/>
          </p:cNvSpPr>
          <p:nvPr>
            <p:ph type="dt" sz="half" idx="10"/>
          </p:nvPr>
        </p:nvSpPr>
        <p:spPr/>
        <p:txBody>
          <a:bodyPr/>
          <a:lstStyle/>
          <a:p>
            <a:fld id="{C43A76A3-ADC8-4477-8FC1-B9DD55D84908}" type="datetime1">
              <a:rPr lang="en-US" smtClean="0"/>
              <a:t>5/14/2022</a:t>
            </a:fld>
            <a:endParaRPr lang="en-US" dirty="0"/>
          </a:p>
        </p:txBody>
      </p:sp>
      <p:sp>
        <p:nvSpPr>
          <p:cNvPr id="5" name="Footer Placeholder 4">
            <a:extLst>
              <a:ext uri="{FF2B5EF4-FFF2-40B4-BE49-F238E27FC236}">
                <a16:creationId xmlns:a16="http://schemas.microsoft.com/office/drawing/2014/main" id="{6F5E17B6-E7FC-473A-8D5F-0E6B838EA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AF4E0-FDDB-42B9-862C-7BBC501CDAC5}"/>
              </a:ext>
            </a:extLst>
          </p:cNvPr>
          <p:cNvSpPr>
            <a:spLocks noGrp="1"/>
          </p:cNvSpPr>
          <p:nvPr>
            <p:ph type="sldNum" sz="quarter" idx="12"/>
          </p:nvPr>
        </p:nvSpPr>
        <p:spPr/>
        <p:txBody>
          <a:bodyPr/>
          <a:lstStyle/>
          <a:p>
            <a:fld id="{35747434-7036-48DB-A148-6B3D8EE75CDA}" type="slidenum">
              <a:rPr lang="en-US" smtClean="0"/>
              <a:t>‹#›</a:t>
            </a:fld>
            <a:endParaRPr lang="en-US" dirty="0"/>
          </a:p>
        </p:txBody>
      </p:sp>
    </p:spTree>
    <p:extLst>
      <p:ext uri="{BB962C8B-B14F-4D97-AF65-F5344CB8AC3E}">
        <p14:creationId xmlns:p14="http://schemas.microsoft.com/office/powerpoint/2010/main" val="8443425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36C8-0B4F-4655-A630-0B1D2540B7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78B888-85E0-4D92-903E-C3FE7E870D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48916-250B-4232-BD7D-571FDE79F5E7}"/>
              </a:ext>
            </a:extLst>
          </p:cNvPr>
          <p:cNvSpPr>
            <a:spLocks noGrp="1"/>
          </p:cNvSpPr>
          <p:nvPr>
            <p:ph type="dt" sz="half" idx="10"/>
          </p:nvPr>
        </p:nvSpPr>
        <p:spPr/>
        <p:txBody>
          <a:bodyPr/>
          <a:lstStyle/>
          <a:p>
            <a:fld id="{DE7F49BE-398D-479A-8A7E-5DDBCA61EDCB}" type="datetime1">
              <a:rPr lang="en-US" smtClean="0"/>
              <a:t>5/14/2022</a:t>
            </a:fld>
            <a:endParaRPr lang="en-US"/>
          </a:p>
        </p:txBody>
      </p:sp>
      <p:sp>
        <p:nvSpPr>
          <p:cNvPr id="5" name="Footer Placeholder 4">
            <a:extLst>
              <a:ext uri="{FF2B5EF4-FFF2-40B4-BE49-F238E27FC236}">
                <a16:creationId xmlns:a16="http://schemas.microsoft.com/office/drawing/2014/main" id="{B6A8BFB4-647C-4104-B6D4-3346051C3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FA73F-2BE8-4370-AE90-58F4CE51FC5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8833855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446D-9FAC-4157-A41A-51675C8BE929}"/>
              </a:ext>
            </a:extLst>
          </p:cNvPr>
          <p:cNvSpPr>
            <a:spLocks noGrp="1"/>
          </p:cNvSpPr>
          <p:nvPr>
            <p:ph type="title"/>
          </p:nvPr>
        </p:nvSpPr>
        <p:spPr>
          <a:xfrm>
            <a:off x="777240" y="1709738"/>
            <a:ext cx="10570210" cy="2758895"/>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2AF8D4A-8F93-4399-9546-64F286400D24}"/>
              </a:ext>
            </a:extLst>
          </p:cNvPr>
          <p:cNvSpPr>
            <a:spLocks noGrp="1"/>
          </p:cNvSpPr>
          <p:nvPr>
            <p:ph type="body" idx="1"/>
          </p:nvPr>
        </p:nvSpPr>
        <p:spPr>
          <a:xfrm>
            <a:off x="777240" y="4589463"/>
            <a:ext cx="1057021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9C2FD4-BF96-470C-8247-20DFAE1CF870}"/>
              </a:ext>
            </a:extLst>
          </p:cNvPr>
          <p:cNvSpPr>
            <a:spLocks noGrp="1"/>
          </p:cNvSpPr>
          <p:nvPr>
            <p:ph type="dt" sz="half" idx="10"/>
          </p:nvPr>
        </p:nvSpPr>
        <p:spPr/>
        <p:txBody>
          <a:bodyPr/>
          <a:lstStyle/>
          <a:p>
            <a:fld id="{CCD0C193-4974-4A1F-9C63-07D595E30D66}" type="datetime1">
              <a:rPr lang="en-US" smtClean="0"/>
              <a:t>5/14/2022</a:t>
            </a:fld>
            <a:endParaRPr lang="en-US"/>
          </a:p>
        </p:txBody>
      </p:sp>
      <p:sp>
        <p:nvSpPr>
          <p:cNvPr id="5" name="Footer Placeholder 4">
            <a:extLst>
              <a:ext uri="{FF2B5EF4-FFF2-40B4-BE49-F238E27FC236}">
                <a16:creationId xmlns:a16="http://schemas.microsoft.com/office/drawing/2014/main" id="{27175A2D-86C4-4467-BAB8-E9ED004D2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42A4D-D9B2-4C82-95E4-B86F9F5F380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7708628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B3AA-8C30-429E-B934-AF12204387B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15834E-691F-4728-88F5-A0C4696695EB}"/>
              </a:ext>
            </a:extLst>
          </p:cNvPr>
          <p:cNvSpPr>
            <a:spLocks noGrp="1"/>
          </p:cNvSpPr>
          <p:nvPr>
            <p:ph sz="half" idx="1"/>
          </p:nvPr>
        </p:nvSpPr>
        <p:spPr>
          <a:xfrm>
            <a:off x="777240" y="1825625"/>
            <a:ext cx="52425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3876374-880F-4E25-9F88-79E3C1AB1F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19BD69-B509-4FCE-95A8-ED03FFC8CC3C}"/>
              </a:ext>
            </a:extLst>
          </p:cNvPr>
          <p:cNvSpPr>
            <a:spLocks noGrp="1"/>
          </p:cNvSpPr>
          <p:nvPr>
            <p:ph type="dt" sz="half" idx="10"/>
          </p:nvPr>
        </p:nvSpPr>
        <p:spPr/>
        <p:txBody>
          <a:bodyPr/>
          <a:lstStyle/>
          <a:p>
            <a:fld id="{701AA87F-28D4-4BF0-B81F-877A89DFD5AC}" type="datetime1">
              <a:rPr lang="en-US" smtClean="0"/>
              <a:t>5/14/2022</a:t>
            </a:fld>
            <a:endParaRPr lang="en-US"/>
          </a:p>
        </p:txBody>
      </p:sp>
      <p:sp>
        <p:nvSpPr>
          <p:cNvPr id="6" name="Footer Placeholder 5">
            <a:extLst>
              <a:ext uri="{FF2B5EF4-FFF2-40B4-BE49-F238E27FC236}">
                <a16:creationId xmlns:a16="http://schemas.microsoft.com/office/drawing/2014/main" id="{DB7C287B-AE5B-490B-BF81-A50D7A2E8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3C2246-303C-4A29-B6EA-E62CEDE6C2A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9052035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2FE79-D5BE-43E8-B6C5-2675B7F4D818}"/>
              </a:ext>
            </a:extLst>
          </p:cNvPr>
          <p:cNvSpPr>
            <a:spLocks noGrp="1"/>
          </p:cNvSpPr>
          <p:nvPr>
            <p:ph type="title"/>
          </p:nvPr>
        </p:nvSpPr>
        <p:spPr>
          <a:xfrm>
            <a:off x="777240" y="365125"/>
            <a:ext cx="1057814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9D3A07-BA51-4113-902E-830A887D2394}"/>
              </a:ext>
            </a:extLst>
          </p:cNvPr>
          <p:cNvSpPr>
            <a:spLocks noGrp="1"/>
          </p:cNvSpPr>
          <p:nvPr>
            <p:ph type="body" idx="1"/>
          </p:nvPr>
        </p:nvSpPr>
        <p:spPr>
          <a:xfrm>
            <a:off x="777240" y="1801812"/>
            <a:ext cx="5220335" cy="935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E320A9-E274-4E1B-B02D-9A3F510A1F22}"/>
              </a:ext>
            </a:extLst>
          </p:cNvPr>
          <p:cNvSpPr>
            <a:spLocks noGrp="1"/>
          </p:cNvSpPr>
          <p:nvPr>
            <p:ph sz="half" idx="2"/>
          </p:nvPr>
        </p:nvSpPr>
        <p:spPr>
          <a:xfrm>
            <a:off x="777240" y="2825749"/>
            <a:ext cx="5220335"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BE80D3A-C2A8-4B78-B7E2-4908C74B1C43}"/>
              </a:ext>
            </a:extLst>
          </p:cNvPr>
          <p:cNvSpPr>
            <a:spLocks noGrp="1"/>
          </p:cNvSpPr>
          <p:nvPr>
            <p:ph type="body" sz="quarter" idx="3"/>
          </p:nvPr>
        </p:nvSpPr>
        <p:spPr>
          <a:xfrm>
            <a:off x="6172200" y="1801812"/>
            <a:ext cx="5183188" cy="935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5D84DD-9460-4B08-86AD-27486A940047}"/>
              </a:ext>
            </a:extLst>
          </p:cNvPr>
          <p:cNvSpPr>
            <a:spLocks noGrp="1"/>
          </p:cNvSpPr>
          <p:nvPr>
            <p:ph sz="quarter" idx="4"/>
          </p:nvPr>
        </p:nvSpPr>
        <p:spPr>
          <a:xfrm>
            <a:off x="6172200" y="2825749"/>
            <a:ext cx="5183188"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B0B7F8-282C-4210-AE7D-F35228BAC803}"/>
              </a:ext>
            </a:extLst>
          </p:cNvPr>
          <p:cNvSpPr>
            <a:spLocks noGrp="1"/>
          </p:cNvSpPr>
          <p:nvPr>
            <p:ph type="dt" sz="half" idx="10"/>
          </p:nvPr>
        </p:nvSpPr>
        <p:spPr/>
        <p:txBody>
          <a:bodyPr/>
          <a:lstStyle/>
          <a:p>
            <a:fld id="{A8A9F1F3-208B-49A3-B337-9C8ACEB3E0E1}" type="datetime1">
              <a:rPr lang="en-US" smtClean="0"/>
              <a:t>5/14/2022</a:t>
            </a:fld>
            <a:endParaRPr lang="en-US"/>
          </a:p>
        </p:txBody>
      </p:sp>
      <p:sp>
        <p:nvSpPr>
          <p:cNvPr id="8" name="Footer Placeholder 7">
            <a:extLst>
              <a:ext uri="{FF2B5EF4-FFF2-40B4-BE49-F238E27FC236}">
                <a16:creationId xmlns:a16="http://schemas.microsoft.com/office/drawing/2014/main" id="{FAE343A9-1067-4DCF-BACC-1F7F380502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84E471-04DB-4DB5-8CC5-16B3FC88509D}"/>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8621319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87C0-272E-4E50-A316-78079B2B923E}"/>
              </a:ext>
            </a:extLst>
          </p:cNvPr>
          <p:cNvSpPr>
            <a:spLocks noGrp="1"/>
          </p:cNvSpPr>
          <p:nvPr>
            <p:ph type="title"/>
          </p:nvPr>
        </p:nvSpPr>
        <p:spPr>
          <a:xfrm>
            <a:off x="777240" y="365125"/>
            <a:ext cx="10659110"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06C1C9-1F69-432A-858C-D828B56E1659}"/>
              </a:ext>
            </a:extLst>
          </p:cNvPr>
          <p:cNvSpPr>
            <a:spLocks noGrp="1"/>
          </p:cNvSpPr>
          <p:nvPr>
            <p:ph type="dt" sz="half" idx="10"/>
          </p:nvPr>
        </p:nvSpPr>
        <p:spPr/>
        <p:txBody>
          <a:bodyPr/>
          <a:lstStyle/>
          <a:p>
            <a:fld id="{27AF6CA6-7293-4AA2-A0E0-A3BF4416E786}" type="datetime1">
              <a:rPr lang="en-US" smtClean="0"/>
              <a:t>5/14/2022</a:t>
            </a:fld>
            <a:endParaRPr lang="en-US"/>
          </a:p>
        </p:txBody>
      </p:sp>
      <p:sp>
        <p:nvSpPr>
          <p:cNvPr id="4" name="Footer Placeholder 3">
            <a:extLst>
              <a:ext uri="{FF2B5EF4-FFF2-40B4-BE49-F238E27FC236}">
                <a16:creationId xmlns:a16="http://schemas.microsoft.com/office/drawing/2014/main" id="{BD6D9A1B-D149-4B97-B161-3D7C9ADBCF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3722F-8C88-4E54-8CD6-12D31A05F813}"/>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425106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5/14/2022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112025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E1B4EE-6DFC-45F3-9174-D913EB57CB9D}"/>
              </a:ext>
            </a:extLst>
          </p:cNvPr>
          <p:cNvSpPr>
            <a:spLocks noGrp="1"/>
          </p:cNvSpPr>
          <p:nvPr>
            <p:ph type="dt" sz="half" idx="10"/>
          </p:nvPr>
        </p:nvSpPr>
        <p:spPr/>
        <p:txBody>
          <a:bodyPr/>
          <a:lstStyle/>
          <a:p>
            <a:fld id="{98D87016-7BCD-46FB-8EE3-AB6C369108B4}" type="datetime1">
              <a:rPr lang="en-US" smtClean="0"/>
              <a:t>5/14/2022</a:t>
            </a:fld>
            <a:endParaRPr lang="en-US"/>
          </a:p>
        </p:txBody>
      </p:sp>
      <p:sp>
        <p:nvSpPr>
          <p:cNvPr id="3" name="Footer Placeholder 2">
            <a:extLst>
              <a:ext uri="{FF2B5EF4-FFF2-40B4-BE49-F238E27FC236}">
                <a16:creationId xmlns:a16="http://schemas.microsoft.com/office/drawing/2014/main" id="{0BF7F7DC-6DDE-4337-AD27-BBE7D54224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C58EA9-3AC4-421E-B133-1FA7757DF8BA}"/>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8445577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35BB-74CC-43E9-B71F-A5C05D17EB78}"/>
              </a:ext>
            </a:extLst>
          </p:cNvPr>
          <p:cNvSpPr>
            <a:spLocks noGrp="1"/>
          </p:cNvSpPr>
          <p:nvPr>
            <p:ph type="title"/>
          </p:nvPr>
        </p:nvSpPr>
        <p:spPr>
          <a:xfrm>
            <a:off x="777240" y="457200"/>
            <a:ext cx="3994785" cy="2501900"/>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CAADC9E-7845-4DB1-87E3-6FBFB2B03B8A}"/>
              </a:ext>
            </a:extLst>
          </p:cNvPr>
          <p:cNvSpPr>
            <a:spLocks noGrp="1"/>
          </p:cNvSpPr>
          <p:nvPr>
            <p:ph idx="1"/>
          </p:nvPr>
        </p:nvSpPr>
        <p:spPr>
          <a:xfrm>
            <a:off x="5183188" y="457201"/>
            <a:ext cx="6172200"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5C925A8-2A07-43B9-B549-061F3684986B}"/>
              </a:ext>
            </a:extLst>
          </p:cNvPr>
          <p:cNvSpPr>
            <a:spLocks noGrp="1"/>
          </p:cNvSpPr>
          <p:nvPr>
            <p:ph type="body" sz="half" idx="2"/>
          </p:nvPr>
        </p:nvSpPr>
        <p:spPr>
          <a:xfrm>
            <a:off x="777240" y="3092450"/>
            <a:ext cx="3994785" cy="27765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1A9037-0564-43A1-8156-1D9932E1F85F}"/>
              </a:ext>
            </a:extLst>
          </p:cNvPr>
          <p:cNvSpPr>
            <a:spLocks noGrp="1"/>
          </p:cNvSpPr>
          <p:nvPr>
            <p:ph type="dt" sz="half" idx="10"/>
          </p:nvPr>
        </p:nvSpPr>
        <p:spPr/>
        <p:txBody>
          <a:bodyPr/>
          <a:lstStyle/>
          <a:p>
            <a:fld id="{A1547011-1FFC-4EF8-9A2E-53B4AD2ADBD4}" type="datetime1">
              <a:rPr lang="en-US" smtClean="0"/>
              <a:t>5/14/2022</a:t>
            </a:fld>
            <a:endParaRPr lang="en-US"/>
          </a:p>
        </p:txBody>
      </p:sp>
      <p:sp>
        <p:nvSpPr>
          <p:cNvPr id="6" name="Footer Placeholder 5">
            <a:extLst>
              <a:ext uri="{FF2B5EF4-FFF2-40B4-BE49-F238E27FC236}">
                <a16:creationId xmlns:a16="http://schemas.microsoft.com/office/drawing/2014/main" id="{CBFF0D40-D0E1-49C9-BE47-91BBC50AB2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D129BD-890D-412E-9805-D29F4A0D362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5992002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8ADB4-BA7B-42C2-9C6C-58B2763F8617}"/>
              </a:ext>
            </a:extLst>
          </p:cNvPr>
          <p:cNvSpPr>
            <a:spLocks noGrp="1"/>
          </p:cNvSpPr>
          <p:nvPr>
            <p:ph type="title"/>
          </p:nvPr>
        </p:nvSpPr>
        <p:spPr>
          <a:xfrm>
            <a:off x="777240" y="457200"/>
            <a:ext cx="3994785" cy="2505456"/>
          </a:xfrm>
        </p:spPr>
        <p:txBody>
          <a:bodyPr anchor="b"/>
          <a:lstStyle>
            <a:lvl1pPr>
              <a:defRPr sz="4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9519B58-B546-4E6B-BE00-3D1D64DA8699}"/>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FAA0AB8-41A9-4548-9B83-3EFF79A00793}"/>
              </a:ext>
            </a:extLst>
          </p:cNvPr>
          <p:cNvSpPr>
            <a:spLocks noGrp="1"/>
          </p:cNvSpPr>
          <p:nvPr>
            <p:ph type="body" sz="half" idx="2"/>
          </p:nvPr>
        </p:nvSpPr>
        <p:spPr>
          <a:xfrm>
            <a:off x="777240" y="3081275"/>
            <a:ext cx="3994785" cy="27797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BB33ED-A015-4992-A004-33D41CFFADA1}"/>
              </a:ext>
            </a:extLst>
          </p:cNvPr>
          <p:cNvSpPr>
            <a:spLocks noGrp="1"/>
          </p:cNvSpPr>
          <p:nvPr>
            <p:ph type="dt" sz="half" idx="10"/>
          </p:nvPr>
        </p:nvSpPr>
        <p:spPr/>
        <p:txBody>
          <a:bodyPr/>
          <a:lstStyle/>
          <a:p>
            <a:fld id="{9562EB47-45B4-4EF5-A743-B4885DD2F060}" type="datetime1">
              <a:rPr lang="en-US" smtClean="0"/>
              <a:t>5/14/2022</a:t>
            </a:fld>
            <a:endParaRPr lang="en-US"/>
          </a:p>
        </p:txBody>
      </p:sp>
      <p:sp>
        <p:nvSpPr>
          <p:cNvPr id="6" name="Footer Placeholder 5">
            <a:extLst>
              <a:ext uri="{FF2B5EF4-FFF2-40B4-BE49-F238E27FC236}">
                <a16:creationId xmlns:a16="http://schemas.microsoft.com/office/drawing/2014/main" id="{D3C29CDA-E85F-47D1-83B7-02A50DEBF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49625F-5352-4136-8AC4-F8899D00A1A9}"/>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5860810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E922F-6166-4009-A42D-027DC71807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7791CF-167D-446D-9F99-6976C986E2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CA422-E040-4DE1-9DA5-C8D37C116A7B}"/>
              </a:ext>
            </a:extLst>
          </p:cNvPr>
          <p:cNvSpPr>
            <a:spLocks noGrp="1"/>
          </p:cNvSpPr>
          <p:nvPr>
            <p:ph type="dt" sz="half" idx="10"/>
          </p:nvPr>
        </p:nvSpPr>
        <p:spPr/>
        <p:txBody>
          <a:bodyPr/>
          <a:lstStyle/>
          <a:p>
            <a:fld id="{D6762538-DC4D-4667-96E5-B3278DDF8B12}" type="datetime1">
              <a:rPr lang="en-US" smtClean="0"/>
              <a:t>5/14/2022</a:t>
            </a:fld>
            <a:endParaRPr lang="en-US"/>
          </a:p>
        </p:txBody>
      </p:sp>
      <p:sp>
        <p:nvSpPr>
          <p:cNvPr id="5" name="Footer Placeholder 4">
            <a:extLst>
              <a:ext uri="{FF2B5EF4-FFF2-40B4-BE49-F238E27FC236}">
                <a16:creationId xmlns:a16="http://schemas.microsoft.com/office/drawing/2014/main" id="{6C813B0B-60E7-494E-91CB-055BC2690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8C554-7C1B-4D8F-9B6B-04492656904B}"/>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9670983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C66EF0-6ED8-49A7-BDAD-E20A143FAE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FCE9CD-90A9-44BA-B293-0662E077DD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57DAE0-05C4-460B-B96D-BD183ED030C4}"/>
              </a:ext>
            </a:extLst>
          </p:cNvPr>
          <p:cNvSpPr>
            <a:spLocks noGrp="1"/>
          </p:cNvSpPr>
          <p:nvPr>
            <p:ph type="dt" sz="half" idx="10"/>
          </p:nvPr>
        </p:nvSpPr>
        <p:spPr/>
        <p:txBody>
          <a:bodyPr/>
          <a:lstStyle/>
          <a:p>
            <a:fld id="{05880548-5C08-4BE3-B63E-F2BB63B0B00C}" type="datetime1">
              <a:rPr lang="en-US" smtClean="0"/>
              <a:t>5/14/2022</a:t>
            </a:fld>
            <a:endParaRPr lang="en-US"/>
          </a:p>
        </p:txBody>
      </p:sp>
      <p:sp>
        <p:nvSpPr>
          <p:cNvPr id="5" name="Footer Placeholder 4">
            <a:extLst>
              <a:ext uri="{FF2B5EF4-FFF2-40B4-BE49-F238E27FC236}">
                <a16:creationId xmlns:a16="http://schemas.microsoft.com/office/drawing/2014/main" id="{33B3CA93-55C9-4AA3-89A0-55490F745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FD820-FF26-4325-816F-310C30F80ACC}"/>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999168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5/14/2022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136559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5/14/2022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67880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2.jpe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2.jpe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2.jpe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duotone>
              <a:schemeClr val="bg1">
                <a:shade val="80000"/>
                <a:lumMod val="80000"/>
              </a:schemeClr>
              <a:schemeClr val="bg1">
                <a:tint val="98000"/>
              </a:schemeClr>
            </a:duotone>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5/14/2022</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61860409"/>
      </p:ext>
    </p:extLst>
  </p:cSld>
  <p:clrMap bg1="dk1" tx1="lt1" bg2="dk2" tx2="lt2" accent1="accent1" accent2="accent2" accent3="accent3" accent4="accent4" accent5="accent5" accent6="accent6" hlink="hlink" folHlink="folHlink"/>
  <p:sldLayoutIdLst>
    <p:sldLayoutId id="2147483717" r:id="rId1"/>
    <p:sldLayoutId id="2147483718"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6" r:id="rId12"/>
    <p:sldLayoutId id="2147483711" r:id="rId13"/>
    <p:sldLayoutId id="2147483712" r:id="rId14"/>
    <p:sldLayoutId id="2147483713" r:id="rId15"/>
    <p:sldLayoutId id="2147483714" r:id="rId16"/>
    <p:sldLayoutId id="2147483715" r:id="rId17"/>
  </p:sldLayoutIdLst>
  <p:hf sldNum="0" hdr="0" ftr="0" dt="0"/>
  <p:txStyles>
    <p:titleStyle>
      <a:lvl1pPr algn="ctr" defTabSz="457200" rtl="0" eaLnBrk="1" latinLnBrk="0" hangingPunct="1">
        <a:lnSpc>
          <a:spcPct val="100000"/>
        </a:lnSpc>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00000"/>
        </a:lnSpc>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lnSpc>
          <a:spcPct val="100000"/>
        </a:lnSpc>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lnSpc>
          <a:spcPct val="100000"/>
        </a:lnSpc>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lnSpc>
          <a:spcPct val="100000"/>
        </a:lnSpc>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lnSpc>
          <a:spcPct val="100000"/>
        </a:lnSpc>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schemeClr val="bg1">
                <a:shade val="80000"/>
                <a:lumMod val="80000"/>
              </a:schemeClr>
              <a:schemeClr val="bg1">
                <a:tint val="98000"/>
              </a:schemeClr>
            </a:duotone>
          </a:blip>
          <a:srcRect/>
          <a:stretch>
            <a:fillRect/>
          </a:stretch>
        </a:blip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49CBCE-D773-4A8B-B284-DFDBD731A3BC}" type="datetimeFigureOut">
              <a:rPr lang="el-GR" smtClean="0"/>
              <a:t>14/5/2022</a:t>
            </a:fld>
            <a:endParaRPr lang="el-GR"/>
          </a:p>
        </p:txBody>
      </p:sp>
      <p:sp>
        <p:nvSpPr>
          <p:cNvPr id="5" name="Θέση υποσέλιδου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DE0E9D-5630-4581-8FFC-2B3B2DE00520}" type="slidenum">
              <a:rPr lang="el-GR" smtClean="0"/>
              <a:t>‹#›</a:t>
            </a:fld>
            <a:endParaRPr lang="el-GR"/>
          </a:p>
        </p:txBody>
      </p:sp>
    </p:spTree>
    <p:extLst>
      <p:ext uri="{BB962C8B-B14F-4D97-AF65-F5344CB8AC3E}">
        <p14:creationId xmlns:p14="http://schemas.microsoft.com/office/powerpoint/2010/main" val="225894448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duotone>
              <a:schemeClr val="bg1">
                <a:shade val="80000"/>
                <a:lumMod val="80000"/>
              </a:schemeClr>
              <a:schemeClr val="bg1">
                <a:tint val="98000"/>
              </a:schemeClr>
            </a:duotone>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t>Click to edit Master title style</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l-GR">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l-GR">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3B8D4A8D-C6BE-4FE3-9C6B-D1D0902A8205}" type="slidenum">
              <a:rPr lang="el-GR">
                <a:solidFill>
                  <a:srgbClr val="000000"/>
                </a:solidFill>
              </a:rPr>
              <a:pPr fontAlgn="base">
                <a:spcBef>
                  <a:spcPct val="0"/>
                </a:spcBef>
                <a:spcAft>
                  <a:spcPct val="0"/>
                </a:spcAft>
                <a:defRPr/>
              </a:pPr>
              <a:t>‹#›</a:t>
            </a:fld>
            <a:endParaRPr lang="el-GR">
              <a:solidFill>
                <a:srgbClr val="000000"/>
              </a:solidFill>
            </a:endParaRPr>
          </a:p>
        </p:txBody>
      </p:sp>
    </p:spTree>
    <p:extLst>
      <p:ext uri="{BB962C8B-B14F-4D97-AF65-F5344CB8AC3E}">
        <p14:creationId xmlns:p14="http://schemas.microsoft.com/office/powerpoint/2010/main" val="79127896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schemeClr val="bg1">
                <a:shade val="80000"/>
                <a:lumMod val="80000"/>
              </a:schemeClr>
              <a:schemeClr val="bg1">
                <a:tint val="98000"/>
              </a:schemeClr>
            </a:duotone>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6ECA41-A661-492A-B549-686A0C28C9DC}" type="datetimeFigureOut">
              <a:rPr lang="en-US" smtClean="0"/>
              <a:pPr/>
              <a:t>5/14/2022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C645C8-CC36-43B4-869F-CFE89C928C4F}" type="slidenum">
              <a:rPr lang="en-US" smtClean="0"/>
              <a:pPr/>
              <a:t>‹#›</a:t>
            </a:fld>
            <a:endParaRPr lang="en-US"/>
          </a:p>
        </p:txBody>
      </p:sp>
    </p:spTree>
    <p:extLst>
      <p:ext uri="{BB962C8B-B14F-4D97-AF65-F5344CB8AC3E}">
        <p14:creationId xmlns:p14="http://schemas.microsoft.com/office/powerpoint/2010/main" val="318603525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schemeClr val="bg1">
                <a:shade val="80000"/>
                <a:lumMod val="80000"/>
              </a:schemeClr>
              <a:schemeClr val="bg1">
                <a:tint val="98000"/>
              </a:schemeClr>
            </a:duotone>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l-GR"/>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l-GR"/>
              <a:t>Click to edit Master text styles</a:t>
            </a:r>
          </a:p>
          <a:p>
            <a:pPr lvl="1"/>
            <a:r>
              <a:rPr lang="en-US" altLang="el-GR"/>
              <a:t>Second level</a:t>
            </a:r>
          </a:p>
          <a:p>
            <a:pPr lvl="2"/>
            <a:r>
              <a:rPr lang="en-US" altLang="el-GR"/>
              <a:t>Third level</a:t>
            </a:r>
          </a:p>
          <a:p>
            <a:pPr lvl="3"/>
            <a:r>
              <a:rPr lang="en-US" altLang="el-GR"/>
              <a:t>Fourth level</a:t>
            </a:r>
          </a:p>
          <a:p>
            <a:pPr lvl="4"/>
            <a:r>
              <a:rPr lang="en-US" altLang="el-GR"/>
              <a:t>Fifth level</a:t>
            </a:r>
          </a:p>
        </p:txBody>
      </p:sp>
      <p:sp>
        <p:nvSpPr>
          <p:cNvPr id="4" name="Date Placeholder 3">
            <a:extLst>
              <a:ext uri="{FF2B5EF4-FFF2-40B4-BE49-F238E27FC236}">
                <a16:creationId xmlns:a16="http://schemas.microsoft.com/office/drawing/2014/main" id="{8E76BF52-C023-4D05-B3BF-E67655EBBE81}"/>
              </a:ext>
            </a:extLst>
          </p:cNvPr>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EB722A12-9EE9-4818-9789-4DD10775AD11}" type="datetimeFigureOut">
              <a:rPr lang="en-US">
                <a:solidFill>
                  <a:prstClr val="black">
                    <a:tint val="75000"/>
                  </a:prstClr>
                </a:solidFill>
              </a:rPr>
              <a:pPr>
                <a:defRPr/>
              </a:pPr>
              <a:t>5/14/2022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75B4910-9BDB-4B42-AEEC-C631D55703C5}"/>
              </a:ext>
            </a:extLst>
          </p:cNvPr>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F3151B-0226-41B3-997A-AFB51AC0A62F}"/>
              </a:ext>
            </a:extLst>
          </p:cNvPr>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fontAlgn="base">
              <a:spcBef>
                <a:spcPct val="0"/>
              </a:spcBef>
              <a:spcAft>
                <a:spcPct val="0"/>
              </a:spcAft>
            </a:pPr>
            <a:fld id="{38CF1939-BFCB-481B-8796-46708CFDA959}" type="slidenum">
              <a:rPr lang="en-US" altLang="el-GR">
                <a:cs typeface="Arial" charset="0"/>
              </a:rPr>
              <a:pPr fontAlgn="base">
                <a:spcBef>
                  <a:spcPct val="0"/>
                </a:spcBef>
                <a:spcAft>
                  <a:spcPct val="0"/>
                </a:spcAft>
              </a:pPr>
              <a:t>‹#›</a:t>
            </a:fld>
            <a:endParaRPr lang="en-US" altLang="el-GR">
              <a:cs typeface="Arial" charset="0"/>
            </a:endParaRPr>
          </a:p>
        </p:txBody>
      </p:sp>
    </p:spTree>
    <p:extLst>
      <p:ext uri="{BB962C8B-B14F-4D97-AF65-F5344CB8AC3E}">
        <p14:creationId xmlns:p14="http://schemas.microsoft.com/office/powerpoint/2010/main" val="139749374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99B5B3C5-A599-465B-B2B9-866E8B2087CE}"/>
              </a:ext>
            </a:extLst>
          </p:cNvPr>
          <p:cNvSpPr/>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25C84982-7DD0-43B1-8A2D-BFA4DF1B4E60}"/>
              </a:ext>
            </a:extLst>
          </p:cNvPr>
          <p:cNvSpPr/>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8" name="Decorative Circles">
            <a:extLst>
              <a:ext uri="{FF2B5EF4-FFF2-40B4-BE49-F238E27FC236}">
                <a16:creationId xmlns:a16="http://schemas.microsoft.com/office/drawing/2014/main" id="{1D912E1C-3BBA-42F0-A3EE-FEC382E7230A}"/>
              </a:ext>
            </a:extLst>
          </p:cNvPr>
          <p:cNvGrpSpPr/>
          <p:nvPr/>
        </p:nvGrpSpPr>
        <p:grpSpPr>
          <a:xfrm>
            <a:off x="-1" y="-1"/>
            <a:ext cx="12192001" cy="6858001"/>
            <a:chOff x="-1" y="-1"/>
            <a:chExt cx="12192001" cy="6858001"/>
          </a:xfrm>
        </p:grpSpPr>
        <p:sp>
          <p:nvSpPr>
            <p:cNvPr id="21" name="Oval 20">
              <a:extLst>
                <a:ext uri="{FF2B5EF4-FFF2-40B4-BE49-F238E27FC236}">
                  <a16:creationId xmlns:a16="http://schemas.microsoft.com/office/drawing/2014/main" id="{2FEEAC76-E273-46A8-8F8E-CE59860FE70D}"/>
                </a:ext>
              </a:extLst>
            </p:cNvPr>
            <p:cNvSpPr/>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6594A0E-9400-45AD-A431-1DA1C0B28966}"/>
                </a:ext>
              </a:extLst>
            </p:cNvPr>
            <p:cNvSpPr/>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0916D6C-D32F-42B6-8512-CD5EDB8F2B9B}"/>
                </a:ext>
              </a:extLst>
            </p:cNvPr>
            <p:cNvSpPr/>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834846D-59C6-40F4-907C-F1A4689B58F1}"/>
                </a:ext>
              </a:extLst>
            </p:cNvPr>
            <p:cNvSpPr/>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A257CDF-2E36-4DC7-8EE4-5CD8F8ECAC87}"/>
                </a:ext>
              </a:extLst>
            </p:cNvPr>
            <p:cNvSpPr/>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D5B26E0E-A115-4AE2-82D8-76BB93CC494F}"/>
                </a:ext>
              </a:extLst>
            </p:cNvPr>
            <p:cNvSpPr/>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55058DB-7E01-4E95-BF59-983AA1BBB38E}"/>
                </a:ext>
              </a:extLst>
            </p:cNvPr>
            <p:cNvSpPr/>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810F7E2-23F3-44D6-B09E-71E556536052}"/>
                </a:ext>
              </a:extLst>
            </p:cNvPr>
            <p:cNvSpPr/>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59D5C391-E1DB-410A-A78C-ED3BBDFF0758}"/>
                </a:ext>
              </a:extLst>
            </p:cNvPr>
            <p:cNvSpPr/>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77C4944D-9373-4283-BCAA-927A0316659E}"/>
                </a:ext>
              </a:extLst>
            </p:cNvPr>
            <p:cNvSpPr/>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6804C521-2D9F-4CE4-AFD3-D4F1551FEC6A}"/>
                </a:ext>
              </a:extLst>
            </p:cNvPr>
            <p:cNvSpPr/>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6" name="Freeform: Shape 55">
              <a:extLst>
                <a:ext uri="{FF2B5EF4-FFF2-40B4-BE49-F238E27FC236}">
                  <a16:creationId xmlns:a16="http://schemas.microsoft.com/office/drawing/2014/main" id="{755AC65C-13EF-4182-AA3C-62BE165CC033}"/>
                </a:ext>
              </a:extLst>
            </p:cNvPr>
            <p:cNvSpPr/>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8" name="Freeform: Shape 57">
              <a:extLst>
                <a:ext uri="{FF2B5EF4-FFF2-40B4-BE49-F238E27FC236}">
                  <a16:creationId xmlns:a16="http://schemas.microsoft.com/office/drawing/2014/main" id="{E40DA8D2-FA4B-4282-9D44-48C27B63A153}"/>
                </a:ext>
              </a:extLst>
            </p:cNvPr>
            <p:cNvSpPr/>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10" name="Oval 9">
              <a:extLst>
                <a:ext uri="{FF2B5EF4-FFF2-40B4-BE49-F238E27FC236}">
                  <a16:creationId xmlns:a16="http://schemas.microsoft.com/office/drawing/2014/main" id="{99065014-CB18-414D-A527-31ECC45700AB}"/>
                </a:ext>
              </a:extLst>
            </p:cNvPr>
            <p:cNvSpPr/>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8F39E27A-56C1-4328-8DF1-2DA147C78483}"/>
                </a:ext>
              </a:extLst>
            </p:cNvPr>
            <p:cNvSpPr/>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p:nvSpPr>
          <p:cNvPr id="4" name="Date Placeholder 3">
            <a:extLst>
              <a:ext uri="{FF2B5EF4-FFF2-40B4-BE49-F238E27FC236}">
                <a16:creationId xmlns:a16="http://schemas.microsoft.com/office/drawing/2014/main" id="{442C5EC6-E331-4312-AC12-56D55F7D2B15}"/>
              </a:ext>
            </a:extLst>
          </p:cNvPr>
          <p:cNvSpPr>
            <a:spLocks noGrp="1"/>
          </p:cNvSpPr>
          <p:nvPr>
            <p:ph type="dt" sz="half" idx="2"/>
          </p:nvPr>
        </p:nvSpPr>
        <p:spPr>
          <a:xfrm>
            <a:off x="777240" y="6488268"/>
            <a:ext cx="2743200" cy="233209"/>
          </a:xfrm>
          <a:prstGeom prst="rect">
            <a:avLst/>
          </a:prstGeom>
        </p:spPr>
        <p:txBody>
          <a:bodyPr vert="horz" lIns="91440" tIns="45720" rIns="91440" bIns="45720" rtlCol="0" anchor="ctr"/>
          <a:lstStyle>
            <a:lvl1pPr algn="l">
              <a:defRPr sz="1000">
                <a:solidFill>
                  <a:schemeClr val="tx1">
                    <a:tint val="75000"/>
                  </a:schemeClr>
                </a:solidFill>
              </a:defRPr>
            </a:lvl1pPr>
          </a:lstStyle>
          <a:p>
            <a:fld id="{4A8D24A4-5FEC-4062-8995-EB21925B3B40}" type="datetime1">
              <a:rPr lang="en-US" smtClean="0"/>
              <a:t>5/14/2022</a:t>
            </a:fld>
            <a:endParaRPr lang="en-US" sz="1000" dirty="0"/>
          </a:p>
        </p:txBody>
      </p:sp>
      <p:sp>
        <p:nvSpPr>
          <p:cNvPr id="5" name="Footer Placeholder 4">
            <a:extLst>
              <a:ext uri="{FF2B5EF4-FFF2-40B4-BE49-F238E27FC236}">
                <a16:creationId xmlns:a16="http://schemas.microsoft.com/office/drawing/2014/main" id="{3337FC5D-92B2-4B4D-8111-6EDEF280692A}"/>
              </a:ext>
            </a:extLst>
          </p:cNvPr>
          <p:cNvSpPr>
            <a:spLocks noGrp="1"/>
          </p:cNvSpPr>
          <p:nvPr>
            <p:ph type="ftr" sz="quarter" idx="3"/>
          </p:nvPr>
        </p:nvSpPr>
        <p:spPr>
          <a:xfrm>
            <a:off x="4038600" y="6488268"/>
            <a:ext cx="4114800" cy="233209"/>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sz="1000"/>
          </a:p>
        </p:txBody>
      </p:sp>
      <p:sp>
        <p:nvSpPr>
          <p:cNvPr id="6" name="Slide Number Placeholder 5">
            <a:extLst>
              <a:ext uri="{FF2B5EF4-FFF2-40B4-BE49-F238E27FC236}">
                <a16:creationId xmlns:a16="http://schemas.microsoft.com/office/drawing/2014/main" id="{723A104D-C777-4A6E-8A43-F94028E5E311}"/>
              </a:ext>
            </a:extLst>
          </p:cNvPr>
          <p:cNvSpPr>
            <a:spLocks noGrp="1"/>
          </p:cNvSpPr>
          <p:nvPr>
            <p:ph type="sldNum" sz="quarter" idx="4"/>
          </p:nvPr>
        </p:nvSpPr>
        <p:spPr>
          <a:xfrm>
            <a:off x="8693150" y="6488268"/>
            <a:ext cx="2743200" cy="233209"/>
          </a:xfrm>
          <a:prstGeom prst="rect">
            <a:avLst/>
          </a:prstGeom>
        </p:spPr>
        <p:txBody>
          <a:bodyPr vert="horz" lIns="91440" tIns="45720" rIns="91440" bIns="45720" rtlCol="0" anchor="ctr"/>
          <a:lstStyle>
            <a:lvl1pPr algn="r">
              <a:defRPr sz="1000">
                <a:solidFill>
                  <a:schemeClr val="tx1">
                    <a:tint val="75000"/>
                  </a:schemeClr>
                </a:solidFill>
              </a:defRPr>
            </a:lvl1pPr>
          </a:lstStyle>
          <a:p>
            <a:fld id="{35747434-7036-48DB-A148-6B3D8EE75CDA}" type="slidenum">
              <a:rPr lang="en-US" smtClean="0"/>
              <a:pPr/>
              <a:t>‹#›</a:t>
            </a:fld>
            <a:endParaRPr lang="en-US" sz="1000" dirty="0"/>
          </a:p>
        </p:txBody>
      </p:sp>
      <p:sp>
        <p:nvSpPr>
          <p:cNvPr id="2" name="Title Placeholder 1">
            <a:extLst>
              <a:ext uri="{FF2B5EF4-FFF2-40B4-BE49-F238E27FC236}">
                <a16:creationId xmlns:a16="http://schemas.microsoft.com/office/drawing/2014/main" id="{12D3A74F-6169-4D30-A245-B46D738BEA81}"/>
              </a:ext>
            </a:extLst>
          </p:cNvPr>
          <p:cNvSpPr>
            <a:spLocks noGrp="1"/>
          </p:cNvSpPr>
          <p:nvPr>
            <p:ph type="title"/>
          </p:nvPr>
        </p:nvSpPr>
        <p:spPr>
          <a:xfrm>
            <a:off x="777240" y="365125"/>
            <a:ext cx="1065911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3877E64-7A05-44DA-81FA-6EF4806BBF0E}"/>
              </a:ext>
            </a:extLst>
          </p:cNvPr>
          <p:cNvSpPr>
            <a:spLocks noGrp="1"/>
          </p:cNvSpPr>
          <p:nvPr>
            <p:ph type="body" idx="1"/>
          </p:nvPr>
        </p:nvSpPr>
        <p:spPr>
          <a:xfrm>
            <a:off x="777240" y="1825625"/>
            <a:ext cx="1065911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01256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hf sldNum="0" hdr="0" ftr="0" dt="0"/>
  <p:txStyles>
    <p:titleStyle>
      <a:lvl1pPr algn="l" defTabSz="914400" rtl="0" eaLnBrk="1" latinLnBrk="0" hangingPunct="1">
        <a:lnSpc>
          <a:spcPct val="90000"/>
        </a:lnSpc>
        <a:spcBef>
          <a:spcPct val="0"/>
        </a:spcBef>
        <a:buNone/>
        <a:defRPr sz="5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lumMod val="75000"/>
            <a:lumOff val="25000"/>
          </a:schemeClr>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Layout" Target="../diagrams/layout2.xml"/><Relationship Id="rId7" Type="http://schemas.openxmlformats.org/officeDocument/2006/relationships/image" Target="../media/image21.png"/><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hyperlink" Target="http://callcentre.education.ed.ac.uk/common-assets/cm-files/posters/ipad-apps-for-learners-with-dyslexia.pdf#page=1" TargetMode="External"/><Relationship Id="rId2" Type="http://schemas.openxmlformats.org/officeDocument/2006/relationships/image" Target="../media/image43.jpeg"/><Relationship Id="rId1" Type="http://schemas.openxmlformats.org/officeDocument/2006/relationships/slideLayout" Target="../slideLayouts/slideLayout24.xml"/><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image" Target="../media/image46.png"/><Relationship Id="rId7" Type="http://schemas.openxmlformats.org/officeDocument/2006/relationships/customXml" Target="../ink/ink4.xml"/><Relationship Id="rId2" Type="http://schemas.openxmlformats.org/officeDocument/2006/relationships/customXml" Target="../ink/ink1.xml"/><Relationship Id="rId1" Type="http://schemas.openxmlformats.org/officeDocument/2006/relationships/slideLayout" Target="../slideLayouts/slideLayout48.xml"/><Relationship Id="rId6" Type="http://schemas.openxmlformats.org/officeDocument/2006/relationships/customXml" Target="../ink/ink3.xml"/><Relationship Id="rId5" Type="http://schemas.openxmlformats.org/officeDocument/2006/relationships/image" Target="../media/image47.png"/><Relationship Id="rId10" Type="http://schemas.openxmlformats.org/officeDocument/2006/relationships/customXml" Target="../ink/ink7.xml"/><Relationship Id="rId4" Type="http://schemas.openxmlformats.org/officeDocument/2006/relationships/customXml" Target="../ink/ink2.xml"/><Relationship Id="rId9" Type="http://schemas.openxmlformats.org/officeDocument/2006/relationships/customXml" Target="../ink/ink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8.xml"/><Relationship Id="rId4" Type="http://schemas.openxmlformats.org/officeDocument/2006/relationships/image" Target="../media/image51.jpeg"/></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8" Type="http://schemas.openxmlformats.org/officeDocument/2006/relationships/hyperlink" Target="https://www.youtube.com/watch?v=Y5b6y7DJuYk" TargetMode="External"/><Relationship Id="rId3" Type="http://schemas.openxmlformats.org/officeDocument/2006/relationships/hyperlink" Target="https://www.youtube.com/watch?v=mzi2RIt8_nk" TargetMode="External"/><Relationship Id="rId7" Type="http://schemas.openxmlformats.org/officeDocument/2006/relationships/hyperlink" Target="https://www.youtube.com/watch?v=vpvpR51v92E" TargetMode="External"/><Relationship Id="rId2" Type="http://schemas.openxmlformats.org/officeDocument/2006/relationships/hyperlink" Target="https://www.youtube.com/watch?v=IzSNdxsfk0Q" TargetMode="External"/><Relationship Id="rId1" Type="http://schemas.openxmlformats.org/officeDocument/2006/relationships/slideLayout" Target="../slideLayouts/slideLayout35.xml"/><Relationship Id="rId6" Type="http://schemas.openxmlformats.org/officeDocument/2006/relationships/hyperlink" Target="https://www.youtube.com/watch?v=qwJIhZcAd0I" TargetMode="External"/><Relationship Id="rId5" Type="http://schemas.openxmlformats.org/officeDocument/2006/relationships/hyperlink" Target="https://www.youtube.com/watch?v=QrEEVZa3f98" TargetMode="External"/><Relationship Id="rId4" Type="http://schemas.openxmlformats.org/officeDocument/2006/relationships/hyperlink" Target="https://www.youtube.com/watch?v=HCi8rRfIw-8" TargetMode="External"/><Relationship Id="rId9" Type="http://schemas.openxmlformats.org/officeDocument/2006/relationships/hyperlink" Target="https://www.esparklearning.com/espark/"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72CA733A-8D25-4E63-8273-CC14052E0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C3A24DD-3627-2979-C7A3-992104F4C24E}"/>
              </a:ext>
            </a:extLst>
          </p:cNvPr>
          <p:cNvSpPr>
            <a:spLocks noGrp="1"/>
          </p:cNvSpPr>
          <p:nvPr>
            <p:ph type="ctrTitle"/>
          </p:nvPr>
        </p:nvSpPr>
        <p:spPr>
          <a:xfrm>
            <a:off x="1370692" y="4220681"/>
            <a:ext cx="9440034" cy="1088336"/>
          </a:xfrm>
        </p:spPr>
        <p:txBody>
          <a:bodyPr>
            <a:noAutofit/>
          </a:bodyPr>
          <a:lstStyle/>
          <a:p>
            <a:br>
              <a:rPr kumimoji="0" lang="el-GR" sz="1200" b="1" i="0" u="none" strike="noStrike" kern="1200" cap="none" spc="0" normalizeH="0" baseline="0" noProof="0" dirty="0">
                <a:ln>
                  <a:solidFill>
                    <a:srgbClr val="000000">
                      <a:lumMod val="75000"/>
                      <a:lumOff val="25000"/>
                      <a:alpha val="10000"/>
                    </a:srgbClr>
                  </a:solidFill>
                </a:ln>
                <a:solidFill>
                  <a:prstClr val="black"/>
                </a:solidFill>
                <a:effectLst>
                  <a:outerShdw blurRad="9525" dist="25400" dir="14640000" algn="tl" rotWithShape="0">
                    <a:srgbClr val="000000">
                      <a:alpha val="30000"/>
                    </a:srgbClr>
                  </a:outerShdw>
                </a:effectLst>
                <a:uLnTx/>
                <a:uFillTx/>
                <a:latin typeface="Calibri"/>
                <a:ea typeface="+mn-ea"/>
                <a:cs typeface="+mn-cs"/>
              </a:rPr>
            </a:br>
            <a:br>
              <a:rPr kumimoji="0" lang="el-GR" sz="700" b="1" i="0" u="none" strike="noStrike" kern="1200" cap="none" spc="0" normalizeH="0" baseline="0" noProof="0" dirty="0">
                <a:ln>
                  <a:solidFill>
                    <a:srgbClr val="000000">
                      <a:lumMod val="75000"/>
                      <a:lumOff val="25000"/>
                      <a:alpha val="10000"/>
                    </a:srgbClr>
                  </a:solidFill>
                </a:ln>
                <a:solidFill>
                  <a:prstClr val="black"/>
                </a:solidFill>
                <a:effectLst>
                  <a:outerShdw blurRad="9525" dist="25400" dir="14640000" algn="tl" rotWithShape="0">
                    <a:srgbClr val="000000">
                      <a:alpha val="30000"/>
                    </a:srgbClr>
                  </a:outerShdw>
                </a:effectLst>
                <a:uLnTx/>
                <a:uFillTx/>
                <a:latin typeface="Calibri"/>
                <a:ea typeface="+mn-ea"/>
                <a:cs typeface="+mn-cs"/>
              </a:rPr>
            </a:br>
            <a:r>
              <a:rPr lang="el-GR" sz="2800" b="1"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latin typeface="Calibri"/>
                <a:ea typeface="+mn-ea"/>
                <a:cs typeface="+mn-cs"/>
              </a:rPr>
              <a:t>Γνωστικές διεργασίες επεξεργασίας των πληροφοριών </a:t>
            </a:r>
            <a:br>
              <a:rPr lang="el-GR" sz="2800" b="1"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latin typeface="Calibri"/>
                <a:ea typeface="+mn-ea"/>
                <a:cs typeface="+mn-cs"/>
              </a:rPr>
            </a:br>
            <a:r>
              <a:rPr lang="el-GR" sz="2800" b="1"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latin typeface="Calibri"/>
                <a:ea typeface="+mn-ea"/>
                <a:cs typeface="+mn-cs"/>
              </a:rPr>
              <a:t>στα άτομα με Δυσκολίες Μάθησης ή/και ΔΕΠ.-Υ.</a:t>
            </a:r>
            <a:endParaRPr lang="el-GR" sz="2800" dirty="0">
              <a:solidFill>
                <a:srgbClr val="FFFF00"/>
              </a:solidFill>
            </a:endParaRPr>
          </a:p>
        </p:txBody>
      </p:sp>
      <p:sp>
        <p:nvSpPr>
          <p:cNvPr id="3" name="Υπότιτλος 2">
            <a:extLst>
              <a:ext uri="{FF2B5EF4-FFF2-40B4-BE49-F238E27FC236}">
                <a16:creationId xmlns:a16="http://schemas.microsoft.com/office/drawing/2014/main" id="{B246F702-C9DC-9B7D-CB5D-228E260E6FD1}"/>
              </a:ext>
            </a:extLst>
          </p:cNvPr>
          <p:cNvSpPr>
            <a:spLocks noGrp="1"/>
          </p:cNvSpPr>
          <p:nvPr>
            <p:ph type="subTitle" idx="1"/>
          </p:nvPr>
        </p:nvSpPr>
        <p:spPr>
          <a:xfrm>
            <a:off x="-6914" y="5309016"/>
            <a:ext cx="12181419" cy="1411823"/>
          </a:xfrm>
        </p:spPr>
        <p:txBody>
          <a:bodyPr>
            <a:normAutofit/>
          </a:bodyPr>
          <a:lstStyle/>
          <a:p>
            <a:r>
              <a:rPr kumimoji="0" lang="el-GR" sz="1600" b="1" i="0"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t>ΑΝΔΡΕΑΣ  ΓΡ. ΚΑΝΔΑΡΑΚΗΣ, </a:t>
            </a:r>
            <a:r>
              <a:rPr kumimoji="0" lang="el-GR" sz="1600" b="1" i="0" u="none" strike="noStrike" kern="1200" cap="none" spc="0" normalizeH="0" baseline="0" noProof="0" dirty="0" err="1">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t>PhD</a:t>
            </a:r>
            <a:br>
              <a:rPr kumimoji="0" lang="el-GR" sz="1600" b="1" i="0"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br>
            <a:br>
              <a:rPr kumimoji="0" lang="el-GR" sz="1600" b="0" i="0"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br>
            <a:r>
              <a:rPr kumimoji="0" lang="el-GR" sz="1400" b="0" i="1"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t>ΕΙΔΙΚΟΣ ΨΥΧΟΠΑΙΔΑΓΩΓΟΣ &amp; ΣΥΜΒΟΥΛΟΣ ΟΙΚΟΓΕΝΕΙΑΣ</a:t>
            </a:r>
            <a:br>
              <a:rPr kumimoji="0" lang="el-GR" sz="1400" b="0" i="1"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br>
            <a:br>
              <a:rPr kumimoji="0" lang="el-GR" sz="1200" b="0" i="0"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br>
            <a:r>
              <a:rPr kumimoji="0" lang="el-GR" sz="1200" b="0" i="1"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t>ΥΠΕΥΘΥΝΟΣ ΤΜΗΜΑΤΟΣ ΨΥΧΟΠΑΙΔΑΓΩΓΙΚΗΣ ΑΝΤΙΜΕΤΩΠΙΣΗΣ ΔΥΣΚΟΛΙΩΝ ΜΑΘΗΣΗΣ ΚΑΙ ΣΥΜΠΕΡΙΦΟΡΑΣ </a:t>
            </a:r>
            <a:br>
              <a:rPr kumimoji="0" lang="el-GR" sz="1200" b="0" i="1"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br>
            <a:r>
              <a:rPr kumimoji="0" lang="el-GR" sz="1200" b="0" i="1"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t>ΣΤΗΝ ΕΛΛΗΝΙΚΗ ΕΤΑΙΡΕΙΑ ΙΑΤΡΙΚΗΣ ΨΥΧΟΛΟΓΙΑΣ</a:t>
            </a:r>
            <a:endParaRPr lang="el-GR" sz="1200" dirty="0">
              <a:solidFill>
                <a:srgbClr val="FFFF00"/>
              </a:solidFill>
            </a:endParaRPr>
          </a:p>
        </p:txBody>
      </p:sp>
      <p:pic>
        <p:nvPicPr>
          <p:cNvPr id="11" name="Picture 10">
            <a:extLst>
              <a:ext uri="{FF2B5EF4-FFF2-40B4-BE49-F238E27FC236}">
                <a16:creationId xmlns:a16="http://schemas.microsoft.com/office/drawing/2014/main" id="{2BFB581C-2142-4222-9A3B-905AD6C095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798" t="2669" r="616"/>
          <a:stretch/>
        </p:blipFill>
        <p:spPr>
          <a:xfrm>
            <a:off x="-1" y="0"/>
            <a:ext cx="12192001" cy="4322278"/>
          </a:xfrm>
          <a:prstGeom prst="rect">
            <a:avLst/>
          </a:prstGeom>
        </p:spPr>
      </p:pic>
      <p:pic>
        <p:nvPicPr>
          <p:cNvPr id="13" name="Picture 3" descr="Φωτισμένο τεχνολογικό δίκτυο σε σκοτεινό φόντο">
            <a:extLst>
              <a:ext uri="{FF2B5EF4-FFF2-40B4-BE49-F238E27FC236}">
                <a16:creationId xmlns:a16="http://schemas.microsoft.com/office/drawing/2014/main" id="{83558EB2-B429-B883-1D42-D830273B6D7B}"/>
              </a:ext>
            </a:extLst>
          </p:cNvPr>
          <p:cNvPicPr>
            <a:picLocks noChangeAspect="1"/>
          </p:cNvPicPr>
          <p:nvPr/>
        </p:nvPicPr>
        <p:blipFill rotWithShape="1">
          <a:blip r:embed="rId3"/>
          <a:srcRect t="19792" r="-1" b="18698"/>
          <a:stretch/>
        </p:blipFill>
        <p:spPr>
          <a:xfrm>
            <a:off x="-1" y="-1"/>
            <a:ext cx="12198915" cy="4220682"/>
          </a:xfrm>
          <a:prstGeom prst="rect">
            <a:avLst/>
          </a:prstGeom>
        </p:spPr>
      </p:pic>
    </p:spTree>
    <p:extLst>
      <p:ext uri="{BB962C8B-B14F-4D97-AF65-F5344CB8AC3E}">
        <p14:creationId xmlns:p14="http://schemas.microsoft.com/office/powerpoint/2010/main" val="2417059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387F75-6ACF-46A2-B22A-52CC27A224E0}"/>
              </a:ext>
            </a:extLst>
          </p:cNvPr>
          <p:cNvSpPr>
            <a:spLocks noGrp="1"/>
          </p:cNvSpPr>
          <p:nvPr>
            <p:ph type="title"/>
          </p:nvPr>
        </p:nvSpPr>
        <p:spPr>
          <a:xfrm>
            <a:off x="1229192" y="5554664"/>
            <a:ext cx="9458795" cy="1143000"/>
          </a:xfrm>
        </p:spPr>
        <p:txBody>
          <a:bodyPr/>
          <a:lstStyle/>
          <a:p>
            <a:r>
              <a:rPr lang="el-GR" sz="1800" b="1">
                <a:effectLst/>
                <a:latin typeface="Calibri" panose="020F0502020204030204" pitchFamily="34" charset="0"/>
                <a:ea typeface="Calibri" panose="020F0502020204030204" pitchFamily="34" charset="0"/>
                <a:cs typeface="Times New Roman" panose="02020603050405020304" pitchFamily="18" charset="0"/>
              </a:rPr>
              <a:t>Σύστημα Επεξεργασίας Πληροφοριών, συνθετική απεικόνιση σύμφωνα με τους </a:t>
            </a:r>
            <a:r>
              <a:rPr lang="en-US" sz="1800" b="1">
                <a:effectLst/>
                <a:latin typeface="Calibri" panose="020F0502020204030204" pitchFamily="34" charset="0"/>
                <a:ea typeface="Calibri" panose="020F0502020204030204" pitchFamily="34" charset="0"/>
                <a:cs typeface="Times New Roman" panose="02020603050405020304" pitchFamily="18" charset="0"/>
              </a:rPr>
              <a:t>Atkinson</a:t>
            </a:r>
            <a:r>
              <a:rPr lang="el-GR" sz="1800" b="1">
                <a:effectLst/>
                <a:latin typeface="Calibri" panose="020F0502020204030204" pitchFamily="34" charset="0"/>
                <a:ea typeface="Calibri" panose="020F0502020204030204" pitchFamily="34" charset="0"/>
                <a:cs typeface="Times New Roman" panose="02020603050405020304" pitchFamily="18" charset="0"/>
              </a:rPr>
              <a:t> &amp; </a:t>
            </a:r>
            <a:r>
              <a:rPr lang="en-US" sz="1800" b="1">
                <a:effectLst/>
                <a:latin typeface="Calibri" panose="020F0502020204030204" pitchFamily="34" charset="0"/>
                <a:ea typeface="Calibri" panose="020F0502020204030204" pitchFamily="34" charset="0"/>
                <a:cs typeface="Times New Roman" panose="02020603050405020304" pitchFamily="18" charset="0"/>
              </a:rPr>
              <a:t>Shiffrin</a:t>
            </a:r>
            <a:r>
              <a:rPr lang="el-GR" sz="1800" b="1">
                <a:effectLst/>
                <a:latin typeface="Calibri" panose="020F0502020204030204" pitchFamily="34" charset="0"/>
                <a:ea typeface="Calibri" panose="020F0502020204030204" pitchFamily="34" charset="0"/>
                <a:cs typeface="Times New Roman" panose="02020603050405020304" pitchFamily="18" charset="0"/>
              </a:rPr>
              <a:t> (1968), </a:t>
            </a:r>
            <a:r>
              <a:rPr lang="en-US" sz="1800" b="1">
                <a:effectLst/>
                <a:latin typeface="Calibri" panose="020F0502020204030204" pitchFamily="34" charset="0"/>
                <a:ea typeface="Calibri" panose="020F0502020204030204" pitchFamily="34" charset="0"/>
                <a:cs typeface="Times New Roman" panose="02020603050405020304" pitchFamily="18" charset="0"/>
              </a:rPr>
              <a:t>Barkley</a:t>
            </a:r>
            <a:r>
              <a:rPr lang="el-GR" sz="1800" b="1">
                <a:effectLst/>
                <a:latin typeface="Calibri" panose="020F0502020204030204" pitchFamily="34" charset="0"/>
                <a:ea typeface="Calibri" panose="020F0502020204030204" pitchFamily="34" charset="0"/>
                <a:cs typeface="Times New Roman" panose="02020603050405020304" pitchFamily="18" charset="0"/>
              </a:rPr>
              <a:t> (1997), </a:t>
            </a:r>
            <a:r>
              <a:rPr lang="en-US" sz="1800" b="1">
                <a:effectLst/>
                <a:latin typeface="Calibri" panose="020F0502020204030204" pitchFamily="34" charset="0"/>
                <a:ea typeface="Calibri" panose="020F0502020204030204" pitchFamily="34" charset="0"/>
                <a:cs typeface="Times New Roman" panose="02020603050405020304" pitchFamily="18" charset="0"/>
              </a:rPr>
              <a:t>Kandarakis</a:t>
            </a:r>
            <a:r>
              <a:rPr lang="el-GR" sz="1800" b="1">
                <a:effectLst/>
                <a:latin typeface="Calibri" panose="020F0502020204030204" pitchFamily="34" charset="0"/>
                <a:ea typeface="Calibri" panose="020F0502020204030204" pitchFamily="34" charset="0"/>
                <a:cs typeface="Times New Roman" panose="02020603050405020304" pitchFamily="18" charset="0"/>
              </a:rPr>
              <a:t> &amp; </a:t>
            </a:r>
            <a:r>
              <a:rPr lang="en-US" sz="1800" b="1">
                <a:effectLst/>
                <a:latin typeface="Calibri" panose="020F0502020204030204" pitchFamily="34" charset="0"/>
                <a:ea typeface="Calibri" panose="020F0502020204030204" pitchFamily="34" charset="0"/>
                <a:cs typeface="Times New Roman" panose="02020603050405020304" pitchFamily="18" charset="0"/>
              </a:rPr>
              <a:t>Poulos</a:t>
            </a:r>
            <a:r>
              <a:rPr lang="el-GR" sz="1800" b="1">
                <a:effectLst/>
                <a:latin typeface="Calibri" panose="020F0502020204030204" pitchFamily="34" charset="0"/>
                <a:ea typeface="Calibri" panose="020F0502020204030204" pitchFamily="34" charset="0"/>
                <a:cs typeface="Times New Roman" panose="02020603050405020304" pitchFamily="18" charset="0"/>
              </a:rPr>
              <a:t> (2008), </a:t>
            </a:r>
            <a:r>
              <a:rPr lang="en-US" sz="1800" b="1">
                <a:effectLst/>
                <a:latin typeface="Calibri" panose="020F0502020204030204" pitchFamily="34" charset="0"/>
                <a:ea typeface="Calibri" panose="020F0502020204030204" pitchFamily="34" charset="0"/>
                <a:cs typeface="Times New Roman" panose="02020603050405020304" pitchFamily="18" charset="0"/>
              </a:rPr>
              <a:t>Sousa</a:t>
            </a:r>
            <a:r>
              <a:rPr lang="el-GR" sz="1800" b="1">
                <a:effectLst/>
                <a:latin typeface="Calibri" panose="020F0502020204030204" pitchFamily="34" charset="0"/>
                <a:ea typeface="Calibri" panose="020F0502020204030204" pitchFamily="34" charset="0"/>
                <a:cs typeface="Times New Roman" panose="02020603050405020304" pitchFamily="18" charset="0"/>
              </a:rPr>
              <a:t> (2011)</a:t>
            </a:r>
            <a:endParaRPr lang="en-US" b="1" dirty="0"/>
          </a:p>
        </p:txBody>
      </p:sp>
      <p:pic>
        <p:nvPicPr>
          <p:cNvPr id="3" name="Εικόνα 2">
            <a:extLst>
              <a:ext uri="{FF2B5EF4-FFF2-40B4-BE49-F238E27FC236}">
                <a16:creationId xmlns:a16="http://schemas.microsoft.com/office/drawing/2014/main" id="{3F360694-3AB7-46D5-8B81-B3D950851B72}"/>
              </a:ext>
            </a:extLst>
          </p:cNvPr>
          <p:cNvPicPr>
            <a:picLocks noChangeAspect="1"/>
          </p:cNvPicPr>
          <p:nvPr/>
        </p:nvPicPr>
        <p:blipFill rotWithShape="1">
          <a:blip r:embed="rId2">
            <a:extLst>
              <a:ext uri="{28A0092B-C50C-407E-A947-70E740481C1C}">
                <a14:useLocalDpi xmlns:a14="http://schemas.microsoft.com/office/drawing/2010/main" val="0"/>
              </a:ext>
            </a:extLst>
          </a:blip>
          <a:srcRect l="-1" t="3622" r="-133" b="-9010"/>
          <a:stretch/>
        </p:blipFill>
        <p:spPr bwMode="auto">
          <a:xfrm>
            <a:off x="974362" y="160336"/>
            <a:ext cx="10223290" cy="5625867"/>
          </a:xfrm>
          <a:prstGeom prst="rect">
            <a:avLst/>
          </a:prstGeom>
          <a:noFill/>
          <a:ln w="12700" cap="flat" cmpd="sng" algn="ctr">
            <a:solidFill>
              <a:sysClr val="windowText" lastClr="000000">
                <a:alpha val="70000"/>
              </a:sysClr>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49486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τρογγυλεμένο ορθογώνιο 1"/>
          <p:cNvSpPr/>
          <p:nvPr/>
        </p:nvSpPr>
        <p:spPr>
          <a:xfrm>
            <a:off x="4805816" y="260648"/>
            <a:ext cx="2016224"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600" b="1" dirty="0">
                <a:solidFill>
                  <a:srgbClr val="FFFF00"/>
                </a:solidFill>
                <a:latin typeface="Calibri"/>
              </a:rPr>
              <a:t>ΜΑΘΗΣΗ</a:t>
            </a:r>
          </a:p>
        </p:txBody>
      </p:sp>
      <p:sp>
        <p:nvSpPr>
          <p:cNvPr id="3" name="Έλλειψη 2"/>
          <p:cNvSpPr/>
          <p:nvPr/>
        </p:nvSpPr>
        <p:spPr>
          <a:xfrm>
            <a:off x="2099213" y="1304078"/>
            <a:ext cx="2561220"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rgbClr val="FFFF00"/>
                </a:solidFill>
                <a:latin typeface="Calibri"/>
              </a:rPr>
              <a:t>ΝΟΗΜΑΤΙΚΗ</a:t>
            </a:r>
          </a:p>
        </p:txBody>
      </p:sp>
      <p:sp>
        <p:nvSpPr>
          <p:cNvPr id="4" name="Ορθογώνιο 3"/>
          <p:cNvSpPr/>
          <p:nvPr/>
        </p:nvSpPr>
        <p:spPr>
          <a:xfrm>
            <a:off x="4660433" y="2714311"/>
            <a:ext cx="1800200" cy="7847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FFFF00"/>
                </a:solidFill>
                <a:latin typeface="Calibri"/>
              </a:rPr>
              <a:t>ΓΝΩΣΤΙΚΗ ΔΟΜΗ</a:t>
            </a:r>
          </a:p>
        </p:txBody>
      </p:sp>
      <p:sp>
        <p:nvSpPr>
          <p:cNvPr id="6" name="Ορθογώνιο 5"/>
          <p:cNvSpPr/>
          <p:nvPr/>
        </p:nvSpPr>
        <p:spPr>
          <a:xfrm>
            <a:off x="2567608" y="4286853"/>
            <a:ext cx="1872208" cy="64807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FFFF00"/>
                </a:solidFill>
                <a:latin typeface="Calibri"/>
              </a:rPr>
              <a:t>ΕΝΝΟΙΟΛΟΓΙΚΟΙ </a:t>
            </a:r>
          </a:p>
          <a:p>
            <a:pPr algn="ctr"/>
            <a:r>
              <a:rPr lang="el-GR" b="1" dirty="0">
                <a:solidFill>
                  <a:srgbClr val="FFFF00"/>
                </a:solidFill>
                <a:latin typeface="Calibri"/>
              </a:rPr>
              <a:t>ΧΑΡΤΕΣ </a:t>
            </a:r>
          </a:p>
        </p:txBody>
      </p:sp>
      <p:sp>
        <p:nvSpPr>
          <p:cNvPr id="7" name="Ορθογώνιο 6"/>
          <p:cNvSpPr/>
          <p:nvPr/>
        </p:nvSpPr>
        <p:spPr>
          <a:xfrm>
            <a:off x="4277990" y="5229200"/>
            <a:ext cx="126014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prstClr val="white"/>
                </a:solidFill>
                <a:latin typeface="Calibri"/>
              </a:rPr>
              <a:t>ΠΟΙΟΤΗΤΑ</a:t>
            </a:r>
          </a:p>
        </p:txBody>
      </p:sp>
      <p:sp>
        <p:nvSpPr>
          <p:cNvPr id="8" name="Ορθογώνιο 7"/>
          <p:cNvSpPr/>
          <p:nvPr/>
        </p:nvSpPr>
        <p:spPr>
          <a:xfrm>
            <a:off x="5813928" y="5229200"/>
            <a:ext cx="12657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prstClr val="white"/>
                </a:solidFill>
                <a:latin typeface="Calibri"/>
              </a:rPr>
              <a:t>ΠΟΣΟΤΗΤΑ</a:t>
            </a:r>
          </a:p>
        </p:txBody>
      </p:sp>
      <p:sp>
        <p:nvSpPr>
          <p:cNvPr id="9" name="Ορθογώνιο 8"/>
          <p:cNvSpPr/>
          <p:nvPr/>
        </p:nvSpPr>
        <p:spPr>
          <a:xfrm>
            <a:off x="6600056" y="4286853"/>
            <a:ext cx="1800200" cy="64807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b="1" dirty="0">
                <a:solidFill>
                  <a:srgbClr val="FFFF00"/>
                </a:solidFill>
                <a:latin typeface="Calibri"/>
              </a:rPr>
              <a:t>ΜΕΤΑΓΝΩΣΗ </a:t>
            </a:r>
          </a:p>
          <a:p>
            <a:pPr algn="ctr"/>
            <a:r>
              <a:rPr lang="el-GR" b="1" dirty="0">
                <a:solidFill>
                  <a:srgbClr val="FFFF00"/>
                </a:solidFill>
                <a:latin typeface="Calibri"/>
              </a:rPr>
              <a:t>ΣΤΡΑΤΗΓΙΚΕΣ</a:t>
            </a:r>
          </a:p>
        </p:txBody>
      </p:sp>
      <p:sp>
        <p:nvSpPr>
          <p:cNvPr id="10" name="Ορθογώνιο 9"/>
          <p:cNvSpPr/>
          <p:nvPr/>
        </p:nvSpPr>
        <p:spPr>
          <a:xfrm>
            <a:off x="9525718" y="2642619"/>
            <a:ext cx="1142283" cy="533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dirty="0">
                <a:solidFill>
                  <a:prstClr val="white"/>
                </a:solidFill>
                <a:latin typeface="Calibri"/>
              </a:rPr>
              <a:t>ΦΘΟΡΑ</a:t>
            </a:r>
            <a:endParaRPr lang="en-US" dirty="0">
              <a:solidFill>
                <a:prstClr val="white"/>
              </a:solidFill>
              <a:latin typeface="Calibri"/>
            </a:endParaRPr>
          </a:p>
          <a:p>
            <a:pPr algn="ctr"/>
            <a:r>
              <a:rPr lang="el-GR" dirty="0">
                <a:solidFill>
                  <a:prstClr val="white"/>
                </a:solidFill>
                <a:latin typeface="Calibri"/>
              </a:rPr>
              <a:t>ΛΗΘΗ</a:t>
            </a:r>
            <a:endParaRPr lang="en-US" dirty="0">
              <a:solidFill>
                <a:prstClr val="white"/>
              </a:solidFill>
              <a:latin typeface="Calibri"/>
            </a:endParaRPr>
          </a:p>
        </p:txBody>
      </p:sp>
      <p:sp>
        <p:nvSpPr>
          <p:cNvPr id="11" name="Ορθογώνιο 10"/>
          <p:cNvSpPr/>
          <p:nvPr/>
        </p:nvSpPr>
        <p:spPr>
          <a:xfrm>
            <a:off x="8832304" y="3557496"/>
            <a:ext cx="147616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dirty="0">
                <a:solidFill>
                  <a:prstClr val="white"/>
                </a:solidFill>
                <a:latin typeface="Calibri"/>
              </a:rPr>
              <a:t>ΠΑΡΕΜΒΟΛΗ</a:t>
            </a:r>
          </a:p>
        </p:txBody>
      </p:sp>
      <p:sp>
        <p:nvSpPr>
          <p:cNvPr id="12" name="Ορθογώνιο 11"/>
          <p:cNvSpPr/>
          <p:nvPr/>
        </p:nvSpPr>
        <p:spPr>
          <a:xfrm>
            <a:off x="7054138" y="3106688"/>
            <a:ext cx="1548172" cy="474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dirty="0">
                <a:solidFill>
                  <a:prstClr val="white"/>
                </a:solidFill>
                <a:latin typeface="Calibri"/>
              </a:rPr>
              <a:t>ΠΑΡΑΠΟΙΗΣΗ</a:t>
            </a:r>
          </a:p>
        </p:txBody>
      </p:sp>
      <p:sp>
        <p:nvSpPr>
          <p:cNvPr id="13" name="Έλλειψη 12"/>
          <p:cNvSpPr/>
          <p:nvPr/>
        </p:nvSpPr>
        <p:spPr>
          <a:xfrm>
            <a:off x="7189750" y="1304078"/>
            <a:ext cx="2862738"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sz="2400" b="1" dirty="0">
                <a:solidFill>
                  <a:srgbClr val="FF0000"/>
                </a:solidFill>
                <a:latin typeface="Calibri"/>
              </a:rPr>
              <a:t>ΜΗΧΑΝΙΣΤΙΚΗ</a:t>
            </a:r>
          </a:p>
        </p:txBody>
      </p:sp>
      <p:sp>
        <p:nvSpPr>
          <p:cNvPr id="14" name="TextBox 13"/>
          <p:cNvSpPr txBox="1"/>
          <p:nvPr/>
        </p:nvSpPr>
        <p:spPr>
          <a:xfrm>
            <a:off x="4908061" y="1121163"/>
            <a:ext cx="1913979" cy="369332"/>
          </a:xfrm>
          <a:prstGeom prst="rect">
            <a:avLst/>
          </a:prstGeom>
          <a:noFill/>
        </p:spPr>
        <p:txBody>
          <a:bodyPr wrap="square" rtlCol="0">
            <a:spAutoFit/>
          </a:bodyPr>
          <a:lstStyle/>
          <a:p>
            <a:r>
              <a:rPr lang="el-GR" dirty="0">
                <a:solidFill>
                  <a:prstClr val="black"/>
                </a:solidFill>
                <a:latin typeface="Calibri"/>
              </a:rPr>
              <a:t>Μπορεί να είναι</a:t>
            </a:r>
          </a:p>
        </p:txBody>
      </p:sp>
      <p:sp>
        <p:nvSpPr>
          <p:cNvPr id="15" name="TextBox 14"/>
          <p:cNvSpPr txBox="1"/>
          <p:nvPr/>
        </p:nvSpPr>
        <p:spPr>
          <a:xfrm>
            <a:off x="3939954" y="2340106"/>
            <a:ext cx="1280610" cy="369332"/>
          </a:xfrm>
          <a:prstGeom prst="rect">
            <a:avLst/>
          </a:prstGeom>
          <a:noFill/>
        </p:spPr>
        <p:txBody>
          <a:bodyPr wrap="square" rtlCol="0">
            <a:spAutoFit/>
          </a:bodyPr>
          <a:lstStyle/>
          <a:p>
            <a:r>
              <a:rPr lang="el-GR" i="1" dirty="0">
                <a:solidFill>
                  <a:prstClr val="black"/>
                </a:solidFill>
                <a:latin typeface="Calibri"/>
              </a:rPr>
              <a:t>δημιουργεί</a:t>
            </a:r>
          </a:p>
        </p:txBody>
      </p:sp>
      <p:sp>
        <p:nvSpPr>
          <p:cNvPr id="16" name="TextBox 15"/>
          <p:cNvSpPr txBox="1"/>
          <p:nvPr/>
        </p:nvSpPr>
        <p:spPr>
          <a:xfrm>
            <a:off x="6062975" y="2251161"/>
            <a:ext cx="1518128" cy="369332"/>
          </a:xfrm>
          <a:prstGeom prst="rect">
            <a:avLst/>
          </a:prstGeom>
          <a:noFill/>
        </p:spPr>
        <p:txBody>
          <a:bodyPr wrap="square" rtlCol="0">
            <a:spAutoFit/>
          </a:bodyPr>
          <a:lstStyle/>
          <a:p>
            <a:r>
              <a:rPr lang="el-GR" i="1" dirty="0">
                <a:solidFill>
                  <a:prstClr val="black"/>
                </a:solidFill>
                <a:latin typeface="Calibri"/>
              </a:rPr>
              <a:t>δε δημιουργεί </a:t>
            </a:r>
          </a:p>
        </p:txBody>
      </p:sp>
      <p:sp>
        <p:nvSpPr>
          <p:cNvPr id="17" name="TextBox 16"/>
          <p:cNvSpPr txBox="1"/>
          <p:nvPr/>
        </p:nvSpPr>
        <p:spPr>
          <a:xfrm>
            <a:off x="2899921" y="3773520"/>
            <a:ext cx="2160240" cy="369332"/>
          </a:xfrm>
          <a:prstGeom prst="rect">
            <a:avLst/>
          </a:prstGeom>
          <a:noFill/>
        </p:spPr>
        <p:txBody>
          <a:bodyPr wrap="square" rtlCol="0">
            <a:spAutoFit/>
          </a:bodyPr>
          <a:lstStyle/>
          <a:p>
            <a:r>
              <a:rPr lang="el-GR" dirty="0">
                <a:solidFill>
                  <a:prstClr val="black"/>
                </a:solidFill>
                <a:latin typeface="Calibri"/>
              </a:rPr>
              <a:t>Αποτυπώνεται σε…</a:t>
            </a:r>
          </a:p>
        </p:txBody>
      </p:sp>
      <p:sp>
        <p:nvSpPr>
          <p:cNvPr id="18" name="TextBox 17"/>
          <p:cNvSpPr txBox="1"/>
          <p:nvPr/>
        </p:nvSpPr>
        <p:spPr>
          <a:xfrm>
            <a:off x="5034075" y="3874455"/>
            <a:ext cx="1008111" cy="369332"/>
          </a:xfrm>
          <a:prstGeom prst="rect">
            <a:avLst/>
          </a:prstGeom>
          <a:noFill/>
        </p:spPr>
        <p:txBody>
          <a:bodyPr wrap="square" rtlCol="0">
            <a:spAutoFit/>
          </a:bodyPr>
          <a:lstStyle/>
          <a:p>
            <a:r>
              <a:rPr lang="el-GR" dirty="0">
                <a:solidFill>
                  <a:prstClr val="black"/>
                </a:solidFill>
                <a:latin typeface="Calibri"/>
              </a:rPr>
              <a:t>Διαθέτει </a:t>
            </a:r>
          </a:p>
        </p:txBody>
      </p:sp>
      <p:sp>
        <p:nvSpPr>
          <p:cNvPr id="19" name="TextBox 18"/>
          <p:cNvSpPr txBox="1"/>
          <p:nvPr/>
        </p:nvSpPr>
        <p:spPr>
          <a:xfrm>
            <a:off x="6143144" y="3804878"/>
            <a:ext cx="2093213" cy="369332"/>
          </a:xfrm>
          <a:prstGeom prst="rect">
            <a:avLst/>
          </a:prstGeom>
          <a:noFill/>
        </p:spPr>
        <p:txBody>
          <a:bodyPr wrap="square" rtlCol="0">
            <a:spAutoFit/>
          </a:bodyPr>
          <a:lstStyle/>
          <a:p>
            <a:r>
              <a:rPr lang="el-GR" dirty="0">
                <a:solidFill>
                  <a:prstClr val="black"/>
                </a:solidFill>
                <a:latin typeface="Calibri"/>
              </a:rPr>
              <a:t>Αναπτύσσεται με… </a:t>
            </a:r>
          </a:p>
        </p:txBody>
      </p:sp>
      <p:sp>
        <p:nvSpPr>
          <p:cNvPr id="20" name="TextBox 19"/>
          <p:cNvSpPr txBox="1"/>
          <p:nvPr/>
        </p:nvSpPr>
        <p:spPr>
          <a:xfrm>
            <a:off x="8127906" y="2403411"/>
            <a:ext cx="1620180" cy="369332"/>
          </a:xfrm>
          <a:prstGeom prst="rect">
            <a:avLst/>
          </a:prstGeom>
          <a:noFill/>
        </p:spPr>
        <p:txBody>
          <a:bodyPr wrap="square" rtlCol="0">
            <a:spAutoFit/>
          </a:bodyPr>
          <a:lstStyle/>
          <a:p>
            <a:r>
              <a:rPr lang="el-GR" dirty="0">
                <a:solidFill>
                  <a:prstClr val="black"/>
                </a:solidFill>
                <a:latin typeface="Calibri"/>
              </a:rPr>
              <a:t>Οδηγεί σε…</a:t>
            </a:r>
          </a:p>
        </p:txBody>
      </p:sp>
      <p:cxnSp>
        <p:nvCxnSpPr>
          <p:cNvPr id="22" name="Ευθύγραμμο βέλος σύνδεσης 21"/>
          <p:cNvCxnSpPr>
            <a:stCxn id="2" idx="2"/>
          </p:cNvCxnSpPr>
          <p:nvPr/>
        </p:nvCxnSpPr>
        <p:spPr>
          <a:xfrm flipH="1">
            <a:off x="4004608" y="908720"/>
            <a:ext cx="1809320" cy="39535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Ευθύγραμμο βέλος σύνδεσης 23"/>
          <p:cNvCxnSpPr>
            <a:stCxn id="2" idx="2"/>
          </p:cNvCxnSpPr>
          <p:nvPr/>
        </p:nvCxnSpPr>
        <p:spPr>
          <a:xfrm>
            <a:off x="5813929" y="908720"/>
            <a:ext cx="1905273" cy="39535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Ευθύγραμμο βέλος σύνδεσης 25"/>
          <p:cNvCxnSpPr>
            <a:stCxn id="20" idx="2"/>
          </p:cNvCxnSpPr>
          <p:nvPr/>
        </p:nvCxnSpPr>
        <p:spPr>
          <a:xfrm flipH="1">
            <a:off x="8289924" y="2772743"/>
            <a:ext cx="648072" cy="20329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Ευθύγραμμο βέλος σύνδεσης 27"/>
          <p:cNvCxnSpPr>
            <a:stCxn id="20" idx="2"/>
          </p:cNvCxnSpPr>
          <p:nvPr/>
        </p:nvCxnSpPr>
        <p:spPr>
          <a:xfrm>
            <a:off x="8937996" y="2772743"/>
            <a:ext cx="470372" cy="1366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24" name="Ευθύγραμμο βέλος σύνδεσης 1023"/>
          <p:cNvCxnSpPr>
            <a:stCxn id="20" idx="2"/>
          </p:cNvCxnSpPr>
          <p:nvPr/>
        </p:nvCxnSpPr>
        <p:spPr>
          <a:xfrm>
            <a:off x="8937997" y="2772744"/>
            <a:ext cx="608607" cy="65946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29" name="Ευθύγραμμο βέλος σύνδεσης 1028"/>
          <p:cNvCxnSpPr>
            <a:stCxn id="13" idx="4"/>
          </p:cNvCxnSpPr>
          <p:nvPr/>
        </p:nvCxnSpPr>
        <p:spPr>
          <a:xfrm flipH="1">
            <a:off x="6600057" y="2312191"/>
            <a:ext cx="2021062" cy="72366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37" name="Ευθύγραμμο βέλος σύνδεσης 1036"/>
          <p:cNvCxnSpPr>
            <a:stCxn id="3" idx="4"/>
          </p:cNvCxnSpPr>
          <p:nvPr/>
        </p:nvCxnSpPr>
        <p:spPr>
          <a:xfrm>
            <a:off x="3379823" y="2312191"/>
            <a:ext cx="1200436" cy="79449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1" name="Ευθύγραμμο βέλος σύνδεσης 1040"/>
          <p:cNvCxnSpPr>
            <a:stCxn id="4" idx="2"/>
          </p:cNvCxnSpPr>
          <p:nvPr/>
        </p:nvCxnSpPr>
        <p:spPr>
          <a:xfrm flipH="1">
            <a:off x="4580259" y="3499063"/>
            <a:ext cx="980274" cy="8076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4" name="Ευθύγραμμο βέλος σύνδεσης 1043"/>
          <p:cNvCxnSpPr>
            <a:stCxn id="4" idx="2"/>
          </p:cNvCxnSpPr>
          <p:nvPr/>
        </p:nvCxnSpPr>
        <p:spPr>
          <a:xfrm>
            <a:off x="5560534" y="3499063"/>
            <a:ext cx="886245" cy="8076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8" name="Ευθύγραμμο βέλος σύνδεσης 1047"/>
          <p:cNvCxnSpPr>
            <a:stCxn id="18" idx="2"/>
          </p:cNvCxnSpPr>
          <p:nvPr/>
        </p:nvCxnSpPr>
        <p:spPr>
          <a:xfrm flipH="1">
            <a:off x="5034074" y="4243787"/>
            <a:ext cx="504056" cy="6911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50" name="Ευθύγραμμο βέλος σύνδεσης 1049"/>
          <p:cNvCxnSpPr>
            <a:stCxn id="18" idx="2"/>
          </p:cNvCxnSpPr>
          <p:nvPr/>
        </p:nvCxnSpPr>
        <p:spPr>
          <a:xfrm>
            <a:off x="5538131" y="4243787"/>
            <a:ext cx="605013" cy="6911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53" name="TextBox 1052"/>
          <p:cNvSpPr txBox="1"/>
          <p:nvPr/>
        </p:nvSpPr>
        <p:spPr>
          <a:xfrm>
            <a:off x="2711625" y="6242447"/>
            <a:ext cx="5524731" cy="677108"/>
          </a:xfrm>
          <a:prstGeom prst="rect">
            <a:avLst/>
          </a:prstGeom>
          <a:noFill/>
        </p:spPr>
        <p:txBody>
          <a:bodyPr wrap="square" rtlCol="0">
            <a:spAutoFit/>
          </a:bodyPr>
          <a:lstStyle/>
          <a:p>
            <a:r>
              <a:rPr lang="en-US" dirty="0">
                <a:solidFill>
                  <a:prstClr val="black"/>
                </a:solidFill>
                <a:latin typeface="Calibri"/>
              </a:rPr>
              <a:t>                                  </a:t>
            </a:r>
            <a:r>
              <a:rPr lang="el-GR" sz="2400" b="1" dirty="0">
                <a:solidFill>
                  <a:prstClr val="black"/>
                </a:solidFill>
                <a:latin typeface="Calibri"/>
              </a:rPr>
              <a:t>ΘΕΩΡΙΑ ΑΦΟΜΟΙΩΣΗΣ </a:t>
            </a:r>
            <a:endParaRPr lang="en-US" sz="2000" b="1" dirty="0">
              <a:solidFill>
                <a:prstClr val="black"/>
              </a:solidFill>
              <a:latin typeface="Calibri"/>
            </a:endParaRPr>
          </a:p>
          <a:p>
            <a:r>
              <a:rPr lang="en-US" sz="1400" dirty="0">
                <a:solidFill>
                  <a:prstClr val="black"/>
                </a:solidFill>
                <a:latin typeface="Calibri"/>
              </a:rPr>
              <a:t>                                </a:t>
            </a:r>
            <a:r>
              <a:rPr lang="el-GR" sz="1400" dirty="0">
                <a:solidFill>
                  <a:prstClr val="black"/>
                </a:solidFill>
                <a:latin typeface="Calibri"/>
              </a:rPr>
              <a:t>                            </a:t>
            </a:r>
            <a:r>
              <a:rPr lang="en-US" sz="1400" dirty="0">
                <a:solidFill>
                  <a:prstClr val="black"/>
                </a:solidFill>
                <a:latin typeface="Calibri"/>
              </a:rPr>
              <a:t>  </a:t>
            </a:r>
            <a:r>
              <a:rPr lang="el-GR" sz="1400" dirty="0">
                <a:solidFill>
                  <a:prstClr val="black"/>
                </a:solidFill>
                <a:latin typeface="Calibri"/>
              </a:rPr>
              <a:t>(</a:t>
            </a:r>
            <a:r>
              <a:rPr lang="en-US" sz="1400" dirty="0">
                <a:solidFill>
                  <a:prstClr val="black"/>
                </a:solidFill>
                <a:latin typeface="Calibri"/>
              </a:rPr>
              <a:t>AUSUBEL D.,</a:t>
            </a:r>
            <a:r>
              <a:rPr lang="el-GR" sz="1400" dirty="0">
                <a:solidFill>
                  <a:prstClr val="black"/>
                </a:solidFill>
                <a:latin typeface="Calibri"/>
              </a:rPr>
              <a:t> 1980</a:t>
            </a:r>
            <a:r>
              <a:rPr lang="en-US" sz="1400" dirty="0">
                <a:solidFill>
                  <a:prstClr val="black"/>
                </a:solidFill>
                <a:latin typeface="Calibri"/>
              </a:rPr>
              <a:t>)</a:t>
            </a:r>
            <a:endParaRPr lang="el-GR" sz="1400" i="1" dirty="0">
              <a:solidFill>
                <a:prstClr val="black"/>
              </a:solidFill>
              <a:latin typeface="Calibri"/>
            </a:endParaRPr>
          </a:p>
        </p:txBody>
      </p:sp>
      <p:cxnSp>
        <p:nvCxnSpPr>
          <p:cNvPr id="1063" name="Ευθεία γραμμή σύνδεσης 1062"/>
          <p:cNvCxnSpPr>
            <a:stCxn id="9" idx="2"/>
          </p:cNvCxnSpPr>
          <p:nvPr/>
        </p:nvCxnSpPr>
        <p:spPr>
          <a:xfrm>
            <a:off x="7500156" y="4934926"/>
            <a:ext cx="0" cy="1158371"/>
          </a:xfrm>
          <a:prstGeom prst="line">
            <a:avLst/>
          </a:prstGeom>
          <a:ln w="38100">
            <a:solidFill>
              <a:srgbClr val="7030A0"/>
            </a:solidFill>
            <a:prstDash val="lgDash"/>
          </a:ln>
        </p:spPr>
        <p:style>
          <a:lnRef idx="1">
            <a:schemeClr val="accent1"/>
          </a:lnRef>
          <a:fillRef idx="0">
            <a:schemeClr val="accent1"/>
          </a:fillRef>
          <a:effectRef idx="0">
            <a:schemeClr val="accent1"/>
          </a:effectRef>
          <a:fontRef idx="minor">
            <a:schemeClr val="tx1"/>
          </a:fontRef>
        </p:style>
      </p:cxnSp>
      <p:cxnSp>
        <p:nvCxnSpPr>
          <p:cNvPr id="1065" name="Ευθεία γραμμή σύνδεσης 1064"/>
          <p:cNvCxnSpPr/>
          <p:nvPr/>
        </p:nvCxnSpPr>
        <p:spPr>
          <a:xfrm flipH="1">
            <a:off x="3503713" y="6093296"/>
            <a:ext cx="3996445" cy="0"/>
          </a:xfrm>
          <a:prstGeom prst="line">
            <a:avLst/>
          </a:prstGeom>
          <a:ln w="3810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070" name="Ευθύγραμμο βέλος σύνδεσης 1069"/>
          <p:cNvCxnSpPr/>
          <p:nvPr/>
        </p:nvCxnSpPr>
        <p:spPr>
          <a:xfrm flipV="1">
            <a:off x="3503712" y="5085185"/>
            <a:ext cx="0" cy="1008113"/>
          </a:xfrm>
          <a:prstGeom prst="straightConnector1">
            <a:avLst/>
          </a:prstGeom>
          <a:ln w="38100">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9455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47277" y="0"/>
            <a:ext cx="8229600" cy="1143000"/>
          </a:xfrm>
        </p:spPr>
        <p:txBody>
          <a:bodyPr/>
          <a:lstStyle/>
          <a:p>
            <a:r>
              <a:rPr lang="en-US" dirty="0"/>
              <a:t>The world of networks</a:t>
            </a:r>
            <a:endParaRPr lang="el-G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9669" y="908720"/>
            <a:ext cx="7344816"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0" y="5703640"/>
            <a:ext cx="9036496" cy="1015663"/>
          </a:xfrm>
          <a:prstGeom prst="rect">
            <a:avLst/>
          </a:prstGeom>
          <a:noFill/>
        </p:spPr>
        <p:txBody>
          <a:bodyPr wrap="square" rtlCol="0">
            <a:spAutoFit/>
          </a:bodyPr>
          <a:lstStyle/>
          <a:p>
            <a:pPr algn="ctr"/>
            <a:r>
              <a:rPr lang="en-US" sz="2000" b="1" dirty="0">
                <a:solidFill>
                  <a:prstClr val="black"/>
                </a:solidFill>
                <a:latin typeface="Calibri"/>
              </a:rPr>
              <a:t>“H </a:t>
            </a:r>
            <a:r>
              <a:rPr lang="el-GR" sz="2000" b="1" dirty="0">
                <a:solidFill>
                  <a:prstClr val="black"/>
                </a:solidFill>
                <a:latin typeface="Calibri"/>
              </a:rPr>
              <a:t>γνώση είναι κατανεμημένη σε ένα δίκτυο συνδέσμων και η μάθηση βασίζεται στη δυνατότητα κατασκευής και διάσχισης των συγκεκριμένων δικτύων.</a:t>
            </a:r>
            <a:r>
              <a:rPr lang="en-US" sz="2000" b="1" dirty="0">
                <a:solidFill>
                  <a:prstClr val="black"/>
                </a:solidFill>
                <a:latin typeface="Calibri"/>
              </a:rPr>
              <a:t>”</a:t>
            </a:r>
            <a:r>
              <a:rPr lang="el-GR" sz="2000" b="1" dirty="0">
                <a:solidFill>
                  <a:prstClr val="black"/>
                </a:solidFill>
                <a:latin typeface="Calibri"/>
              </a:rPr>
              <a:t> </a:t>
            </a:r>
            <a:r>
              <a:rPr lang="el-GR" sz="2000" dirty="0">
                <a:solidFill>
                  <a:prstClr val="black"/>
                </a:solidFill>
                <a:latin typeface="Calibri"/>
              </a:rPr>
              <a:t>(Siemens,2010)</a:t>
            </a:r>
          </a:p>
        </p:txBody>
      </p:sp>
    </p:spTree>
    <p:extLst>
      <p:ext uri="{BB962C8B-B14F-4D97-AF65-F5344CB8AC3E}">
        <p14:creationId xmlns:p14="http://schemas.microsoft.com/office/powerpoint/2010/main" val="4165530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Downloads\IMG_2242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0283"/>
            <a:ext cx="9144000" cy="6597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736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854543" y="332656"/>
            <a:ext cx="8229600" cy="792088"/>
          </a:xfrm>
        </p:spPr>
        <p:txBody>
          <a:bodyPr>
            <a:normAutofit fontScale="90000"/>
          </a:bodyPr>
          <a:lstStyle/>
          <a:p>
            <a:r>
              <a:rPr lang="en-US" sz="2800" dirty="0"/>
              <a:t>A Personal Learning Network/Environment </a:t>
            </a:r>
            <a:br>
              <a:rPr lang="en-US" sz="2800" dirty="0"/>
            </a:br>
            <a:r>
              <a:rPr lang="en-US" sz="2800" dirty="0"/>
              <a:t>Credit: Jason Hews</a:t>
            </a:r>
            <a:endParaRPr lang="el-GR"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0504" y="1124744"/>
            <a:ext cx="8020050"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6194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524000" y="1"/>
            <a:ext cx="9144000" cy="7232749"/>
          </a:xfrm>
          <a:prstGeom prst="rect">
            <a:avLst/>
          </a:prstGeom>
        </p:spPr>
        <p:txBody>
          <a:bodyPr wrap="square">
            <a:spAutoFit/>
          </a:bodyPr>
          <a:lstStyle/>
          <a:p>
            <a:r>
              <a:rPr lang="el-GR" sz="2000" b="1" dirty="0">
                <a:solidFill>
                  <a:prstClr val="black"/>
                </a:solidFill>
                <a:latin typeface="Arial"/>
              </a:rPr>
              <a:t>Ορισμός ενταξιακής εκπαίδευσης :</a:t>
            </a:r>
          </a:p>
          <a:p>
            <a:endParaRPr lang="el-GR" dirty="0">
              <a:solidFill>
                <a:prstClr val="black"/>
              </a:solidFill>
              <a:latin typeface="Arial"/>
            </a:endParaRPr>
          </a:p>
          <a:p>
            <a:pPr algn="just"/>
            <a:r>
              <a:rPr lang="el-GR" sz="2400" i="1" dirty="0">
                <a:solidFill>
                  <a:prstClr val="black"/>
                </a:solidFill>
                <a:latin typeface="Arial,Italic"/>
              </a:rPr>
              <a:t>«Μια εν εξελίξει διαδικασία με στόχο την παροχή ποιοτικής εκπαίδευσης για όλους, με σεβασμό στη διαφορετικότητα και τις διαφορετικές ανάγκες και ικανότητες, τα χαρακτηριστικά και τις προσδοκίες της μάθησης των μαθητών και των κοινοτήτων, την εξάλειψη όλων των μορφών διακρίσεων»</a:t>
            </a:r>
          </a:p>
          <a:p>
            <a:pPr algn="just"/>
            <a:r>
              <a:rPr lang="el-GR" dirty="0">
                <a:solidFill>
                  <a:prstClr val="black"/>
                </a:solidFill>
                <a:latin typeface="Arial"/>
              </a:rPr>
              <a:t>(Εκπαιδευτικός, Επιστημονικός και Πολιτιστικός Οργανισμός των Ηνωμένων Εθνών/Διεθνές Γραφείο της Εκπαίδευσης,2008, σελ. 3).</a:t>
            </a:r>
            <a:endParaRPr lang="el-GR" dirty="0">
              <a:solidFill>
                <a:prstClr val="black"/>
              </a:solidFill>
              <a:latin typeface="Calibri"/>
            </a:endParaRPr>
          </a:p>
          <a:p>
            <a:pPr algn="just"/>
            <a:endParaRPr lang="el-GR" sz="2400" i="1" dirty="0">
              <a:solidFill>
                <a:prstClr val="black"/>
              </a:solidFill>
              <a:latin typeface="Arial,Italic"/>
            </a:endParaRPr>
          </a:p>
          <a:p>
            <a:pPr algn="ctr"/>
            <a:r>
              <a:rPr lang="el-GR" sz="2400" b="1" i="1" dirty="0">
                <a:solidFill>
                  <a:prstClr val="black"/>
                </a:solidFill>
                <a:latin typeface="Arial,Italic"/>
              </a:rPr>
              <a:t>ΤΟ ΠΡΟΓΡΑΜΜΑ ΤΩΝ ΤΠΕ ΓΙΑ ΤΗΝ ΕΝΤΑΞΗ:</a:t>
            </a:r>
          </a:p>
          <a:p>
            <a:pPr algn="ctr"/>
            <a:endParaRPr lang="el-GR" sz="2400" b="1" i="1" dirty="0">
              <a:solidFill>
                <a:prstClr val="black"/>
              </a:solidFill>
              <a:latin typeface="Arial,Italic"/>
            </a:endParaRPr>
          </a:p>
          <a:p>
            <a:r>
              <a:rPr lang="el-GR" dirty="0">
                <a:solidFill>
                  <a:prstClr val="black"/>
                </a:solidFill>
                <a:latin typeface="Arial"/>
              </a:rPr>
              <a:t>Π.χ. Όταν ένας μαθητής με αναπηρία ή ειδικές εκπαιδευτικές ανάγκες εκπαιδεύεται σε μια κανονική/συνηθισμένη τάξη με μη ανάπηρους συμμαθητές  για το μεγαλύτερο μέρος της σχολικής εβδομάδας και χρησιμοποιεί </a:t>
            </a:r>
            <a:r>
              <a:rPr lang="el-GR" b="1" i="1" dirty="0">
                <a:solidFill>
                  <a:prstClr val="black"/>
                </a:solidFill>
                <a:latin typeface="Arial,Italic"/>
              </a:rPr>
              <a:t>διαδεδομένες τεχνολογίες</a:t>
            </a:r>
            <a:r>
              <a:rPr lang="el-GR" i="1" dirty="0">
                <a:solidFill>
                  <a:prstClr val="black"/>
                </a:solidFill>
                <a:latin typeface="Arial,Italic"/>
              </a:rPr>
              <a:t> (</a:t>
            </a:r>
            <a:r>
              <a:rPr lang="el-GR" dirty="0">
                <a:solidFill>
                  <a:prstClr val="black"/>
                </a:solidFill>
                <a:latin typeface="Arial,Italic"/>
              </a:rPr>
              <a:t>φορητοί υπολογιστές, ταμπλέτες και περιφερειακά, διαδραστικοί πίνακες, κινητά τηλέφωνα, κ.λπ</a:t>
            </a:r>
            <a:r>
              <a:rPr lang="el-GR" i="1" dirty="0">
                <a:solidFill>
                  <a:prstClr val="black"/>
                </a:solidFill>
                <a:latin typeface="Arial,Italic"/>
              </a:rPr>
              <a:t>.</a:t>
            </a:r>
            <a:r>
              <a:rPr lang="el-GR" dirty="0">
                <a:solidFill>
                  <a:prstClr val="black"/>
                </a:solidFill>
                <a:latin typeface="Arial"/>
              </a:rPr>
              <a:t>) ή/και  </a:t>
            </a:r>
            <a:r>
              <a:rPr lang="el-GR" b="1" i="1" dirty="0">
                <a:solidFill>
                  <a:prstClr val="black"/>
                </a:solidFill>
                <a:latin typeface="Arial,Italic"/>
              </a:rPr>
              <a:t>υποστηρικτικές τεχνολογίες </a:t>
            </a:r>
            <a:r>
              <a:rPr lang="el-GR" dirty="0">
                <a:solidFill>
                  <a:prstClr val="black"/>
                </a:solidFill>
                <a:latin typeface="Arial,Italic"/>
              </a:rPr>
              <a:t> (π.χ. </a:t>
            </a:r>
            <a:r>
              <a:rPr lang="el-GR" dirty="0">
                <a:solidFill>
                  <a:prstClr val="black"/>
                </a:solidFill>
                <a:latin typeface="Arial"/>
              </a:rPr>
              <a:t>συσκευές κινητικότητας, βοηθήματα για την υποστήριξη της ακοής, εναλλακτικά πληκτρολόγια…).</a:t>
            </a:r>
          </a:p>
          <a:p>
            <a:endParaRPr lang="el-GR" dirty="0">
              <a:solidFill>
                <a:prstClr val="black"/>
              </a:solidFill>
              <a:latin typeface="Arial"/>
            </a:endParaRPr>
          </a:p>
          <a:p>
            <a:pPr algn="ctr"/>
            <a:r>
              <a:rPr lang="el-GR" b="1" i="1" dirty="0">
                <a:solidFill>
                  <a:prstClr val="black"/>
                </a:solidFill>
                <a:latin typeface="Arial,Italic"/>
              </a:rPr>
              <a:t>Οι ΤΠΕ χρησιμοποιούνται τόσο σε ειδικά όσο και </a:t>
            </a:r>
          </a:p>
          <a:p>
            <a:pPr algn="ctr"/>
            <a:r>
              <a:rPr lang="el-GR" b="1" i="1" dirty="0">
                <a:solidFill>
                  <a:prstClr val="black"/>
                </a:solidFill>
                <a:latin typeface="Arial,Italic"/>
              </a:rPr>
              <a:t>σε ενταξιακά εκπαιδευτικά</a:t>
            </a:r>
          </a:p>
          <a:p>
            <a:pPr algn="ctr"/>
            <a:r>
              <a:rPr lang="el-GR" b="1" i="1" dirty="0">
                <a:solidFill>
                  <a:prstClr val="black"/>
                </a:solidFill>
                <a:latin typeface="Arial,Italic"/>
              </a:rPr>
              <a:t>πλαίσια</a:t>
            </a:r>
          </a:p>
          <a:p>
            <a:pPr algn="just"/>
            <a:endParaRPr lang="el-GR" i="1" dirty="0">
              <a:solidFill>
                <a:prstClr val="black"/>
              </a:solidFill>
              <a:latin typeface="Arial,Italic"/>
            </a:endParaRPr>
          </a:p>
        </p:txBody>
      </p:sp>
    </p:spTree>
    <p:extLst>
      <p:ext uri="{BB962C8B-B14F-4D97-AF65-F5344CB8AC3E}">
        <p14:creationId xmlns:p14="http://schemas.microsoft.com/office/powerpoint/2010/main" val="438230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19536" y="836712"/>
            <a:ext cx="8229600" cy="1143000"/>
          </a:xfrm>
        </p:spPr>
        <p:txBody>
          <a:bodyPr/>
          <a:lstStyle/>
          <a:p>
            <a:r>
              <a:rPr lang="el-GR" sz="4000" dirty="0"/>
              <a:t>Δεξιότητες του 21</a:t>
            </a:r>
            <a:r>
              <a:rPr lang="el-GR" sz="4000" baseline="30000" dirty="0"/>
              <a:t>ου</a:t>
            </a:r>
            <a:r>
              <a:rPr lang="el-GR" sz="4000" dirty="0"/>
              <a:t> αι. για μαθητές</a:t>
            </a:r>
            <a:br>
              <a:rPr lang="el-GR" sz="4000" dirty="0"/>
            </a:br>
            <a:r>
              <a:rPr lang="el-GR" sz="4000" dirty="0"/>
              <a:t> </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544" y="1700808"/>
            <a:ext cx="4968552" cy="5157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104112" y="2276872"/>
            <a:ext cx="3240360" cy="2677656"/>
          </a:xfrm>
          <a:prstGeom prst="rect">
            <a:avLst/>
          </a:prstGeom>
          <a:noFill/>
        </p:spPr>
        <p:txBody>
          <a:bodyPr wrap="square" rtlCol="0">
            <a:spAutoFit/>
          </a:bodyPr>
          <a:lstStyle/>
          <a:p>
            <a:r>
              <a:rPr lang="el-GR" sz="2400" b="1" dirty="0">
                <a:solidFill>
                  <a:srgbClr val="000000"/>
                </a:solidFill>
                <a:latin typeface="Arial"/>
              </a:rPr>
              <a:t>ΚΡΙΤΙΚΗ ΣΚΕΨΗ</a:t>
            </a:r>
          </a:p>
          <a:p>
            <a:endParaRPr lang="el-GR" sz="2400" b="1" dirty="0">
              <a:solidFill>
                <a:srgbClr val="000000"/>
              </a:solidFill>
              <a:latin typeface="Arial"/>
            </a:endParaRPr>
          </a:p>
          <a:p>
            <a:r>
              <a:rPr lang="el-GR" sz="2400" b="1" dirty="0">
                <a:solidFill>
                  <a:srgbClr val="000000"/>
                </a:solidFill>
                <a:latin typeface="Arial"/>
              </a:rPr>
              <a:t>ΕΠΙΚΟΙΝΩΝΙΑ</a:t>
            </a:r>
          </a:p>
          <a:p>
            <a:endParaRPr lang="el-GR" sz="2400" b="1" dirty="0">
              <a:solidFill>
                <a:srgbClr val="000000"/>
              </a:solidFill>
              <a:latin typeface="Arial"/>
            </a:endParaRPr>
          </a:p>
          <a:p>
            <a:r>
              <a:rPr lang="el-GR" sz="2400" b="1" dirty="0">
                <a:solidFill>
                  <a:srgbClr val="000000"/>
                </a:solidFill>
                <a:latin typeface="Arial"/>
              </a:rPr>
              <a:t>ΣΥΝΕΡΓΑΣΙΑ</a:t>
            </a:r>
          </a:p>
          <a:p>
            <a:endParaRPr lang="el-GR" sz="2400" b="1" dirty="0">
              <a:solidFill>
                <a:srgbClr val="000000"/>
              </a:solidFill>
              <a:latin typeface="Arial"/>
            </a:endParaRPr>
          </a:p>
          <a:p>
            <a:r>
              <a:rPr lang="el-GR" sz="2400" b="1" dirty="0">
                <a:solidFill>
                  <a:srgbClr val="000000"/>
                </a:solidFill>
                <a:latin typeface="Arial"/>
              </a:rPr>
              <a:t>ΔΗΜΙΟΥΡΓΙΚΟΤΗΤΑ</a:t>
            </a:r>
          </a:p>
        </p:txBody>
      </p:sp>
    </p:spTree>
    <p:extLst>
      <p:ext uri="{BB962C8B-B14F-4D97-AF65-F5344CB8AC3E}">
        <p14:creationId xmlns:p14="http://schemas.microsoft.com/office/powerpoint/2010/main" val="2026608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Diagram 2"/>
          <p:cNvGrpSpPr>
            <a:grpSpLocks/>
          </p:cNvGrpSpPr>
          <p:nvPr/>
        </p:nvGrpSpPr>
        <p:grpSpPr bwMode="auto">
          <a:xfrm>
            <a:off x="-652463" y="-963613"/>
            <a:ext cx="13087351" cy="8497888"/>
            <a:chOff x="158" y="291"/>
            <a:chExt cx="5292" cy="3686"/>
          </a:xfrm>
        </p:grpSpPr>
        <p:sp>
          <p:nvSpPr>
            <p:cNvPr id="3" name="_s2052"/>
            <p:cNvSpPr>
              <a:spLocks noChangeArrowheads="1"/>
            </p:cNvSpPr>
            <p:nvPr/>
          </p:nvSpPr>
          <p:spPr bwMode="auto">
            <a:xfrm flipV="1">
              <a:off x="2610" y="958"/>
              <a:ext cx="388" cy="336"/>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endParaRPr lang="el-GR" sz="1200">
                <a:solidFill>
                  <a:srgbClr val="000000"/>
                </a:solidFill>
                <a:latin typeface="Arial"/>
                <a:cs typeface="Arial" pitchFamily="34" charset="0"/>
              </a:endParaRPr>
            </a:p>
            <a:p>
              <a:pPr algn="ctr" fontAlgn="base">
                <a:spcBef>
                  <a:spcPct val="0"/>
                </a:spcBef>
                <a:spcAft>
                  <a:spcPct val="0"/>
                </a:spcAft>
              </a:pPr>
              <a:endParaRPr lang="el-GR" sz="1200">
                <a:solidFill>
                  <a:srgbClr val="000000"/>
                </a:solidFill>
                <a:latin typeface="Arial"/>
                <a:cs typeface="Arial" pitchFamily="34" charset="0"/>
              </a:endParaRPr>
            </a:p>
            <a:p>
              <a:pPr algn="ctr" fontAlgn="base">
                <a:spcBef>
                  <a:spcPct val="0"/>
                </a:spcBef>
                <a:spcAft>
                  <a:spcPct val="0"/>
                </a:spcAft>
              </a:pPr>
              <a:r>
                <a:rPr lang="el-GR" sz="1200">
                  <a:solidFill>
                    <a:srgbClr val="000000"/>
                  </a:solidFill>
                  <a:latin typeface="Arial"/>
                  <a:cs typeface="Arial" pitchFamily="34" charset="0"/>
                </a:rPr>
                <a:t>ΔΙΑΛΕΞΗ</a:t>
              </a:r>
            </a:p>
          </p:txBody>
        </p:sp>
        <p:sp>
          <p:nvSpPr>
            <p:cNvPr id="4" name="_s2053"/>
            <p:cNvSpPr>
              <a:spLocks noChangeArrowheads="1"/>
            </p:cNvSpPr>
            <p:nvPr/>
          </p:nvSpPr>
          <p:spPr bwMode="auto">
            <a:xfrm flipV="1">
              <a:off x="2416" y="1294"/>
              <a:ext cx="776" cy="33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Arial"/>
                  <a:cs typeface="Arial" pitchFamily="34" charset="0"/>
                </a:rPr>
                <a:t>ΜΕΛΕΤΗ </a:t>
              </a:r>
            </a:p>
          </p:txBody>
        </p:sp>
        <p:sp>
          <p:nvSpPr>
            <p:cNvPr id="5" name="_s2054"/>
            <p:cNvSpPr>
              <a:spLocks noChangeArrowheads="1"/>
            </p:cNvSpPr>
            <p:nvPr/>
          </p:nvSpPr>
          <p:spPr bwMode="auto">
            <a:xfrm flipV="1">
              <a:off x="2222" y="1630"/>
              <a:ext cx="1164" cy="336"/>
            </a:xfrm>
            <a:custGeom>
              <a:avLst/>
              <a:gdLst>
                <a:gd name="G0" fmla="+- 3600 0 0"/>
                <a:gd name="G1" fmla="+- 21600 0 3600"/>
                <a:gd name="G2" fmla="*/ 3600 1 2"/>
                <a:gd name="G3" fmla="+- 21600 0 G2"/>
                <a:gd name="G4" fmla="+/ 3600 21600 2"/>
                <a:gd name="G5" fmla="+/ G1 0 2"/>
                <a:gd name="G6" fmla="*/ 21600 21600 3600"/>
                <a:gd name="G7" fmla="*/ G6 1 2"/>
                <a:gd name="G8" fmla="+- 21600 0 G7"/>
                <a:gd name="G9" fmla="*/ 21600 1 2"/>
                <a:gd name="G10" fmla="+- 3600 0 G9"/>
                <a:gd name="G11" fmla="?: G10 G8 0"/>
                <a:gd name="G12" fmla="?: G10 G7 21600"/>
                <a:gd name="T0" fmla="*/ 19800 w 21600"/>
                <a:gd name="T1" fmla="*/ 10800 h 21600"/>
                <a:gd name="T2" fmla="*/ 10800 w 21600"/>
                <a:gd name="T3" fmla="*/ 21600 h 21600"/>
                <a:gd name="T4" fmla="*/ 1800 w 21600"/>
                <a:gd name="T5" fmla="*/ 10800 h 21600"/>
                <a:gd name="T6" fmla="*/ 10800 w 21600"/>
                <a:gd name="T7" fmla="*/ 0 h 21600"/>
                <a:gd name="T8" fmla="*/ 3600 w 21600"/>
                <a:gd name="T9" fmla="*/ 3600 h 21600"/>
                <a:gd name="T10" fmla="*/ 18000 w 21600"/>
                <a:gd name="T11" fmla="*/ 18000 h 21600"/>
              </a:gdLst>
              <a:ahLst/>
              <a:cxnLst>
                <a:cxn ang="0">
                  <a:pos x="T0" y="T1"/>
                </a:cxn>
                <a:cxn ang="0">
                  <a:pos x="T2" y="T3"/>
                </a:cxn>
                <a:cxn ang="0">
                  <a:pos x="T4" y="T5"/>
                </a:cxn>
                <a:cxn ang="0">
                  <a:pos x="T6" y="T7"/>
                </a:cxn>
              </a:cxnLst>
              <a:rect l="T8" t="T9" r="T10" b="T11"/>
              <a:pathLst>
                <a:path w="21600" h="21600">
                  <a:moveTo>
                    <a:pt x="0" y="0"/>
                  </a:moveTo>
                  <a:lnTo>
                    <a:pt x="3600" y="21600"/>
                  </a:lnTo>
                  <a:lnTo>
                    <a:pt x="1800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Arial"/>
                  <a:cs typeface="Arial" pitchFamily="34" charset="0"/>
                </a:rPr>
                <a:t>ΟΠΤΙΚΟΑΚΟΥΣΤΙΚΑ </a:t>
              </a:r>
            </a:p>
          </p:txBody>
        </p:sp>
        <p:sp>
          <p:nvSpPr>
            <p:cNvPr id="6" name="_s2055"/>
            <p:cNvSpPr>
              <a:spLocks noChangeArrowheads="1"/>
            </p:cNvSpPr>
            <p:nvPr/>
          </p:nvSpPr>
          <p:spPr bwMode="auto">
            <a:xfrm flipV="1">
              <a:off x="2028" y="1966"/>
              <a:ext cx="1552" cy="336"/>
            </a:xfrm>
            <a:custGeom>
              <a:avLst/>
              <a:gdLst>
                <a:gd name="G0" fmla="+- 2700 0 0"/>
                <a:gd name="G1" fmla="+- 21600 0 2700"/>
                <a:gd name="G2" fmla="*/ 2700 1 2"/>
                <a:gd name="G3" fmla="+- 21600 0 G2"/>
                <a:gd name="G4" fmla="+/ 2700 21600 2"/>
                <a:gd name="G5" fmla="+/ G1 0 2"/>
                <a:gd name="G6" fmla="*/ 21600 21600 2700"/>
                <a:gd name="G7" fmla="*/ G6 1 2"/>
                <a:gd name="G8" fmla="+- 21600 0 G7"/>
                <a:gd name="G9" fmla="*/ 21600 1 2"/>
                <a:gd name="G10" fmla="+- 2700 0 G9"/>
                <a:gd name="G11" fmla="?: G10 G8 0"/>
                <a:gd name="G12" fmla="?: G10 G7 21600"/>
                <a:gd name="T0" fmla="*/ 20250 w 21600"/>
                <a:gd name="T1" fmla="*/ 10800 h 21600"/>
                <a:gd name="T2" fmla="*/ 10800 w 21600"/>
                <a:gd name="T3" fmla="*/ 21600 h 21600"/>
                <a:gd name="T4" fmla="*/ 1350 w 21600"/>
                <a:gd name="T5" fmla="*/ 10800 h 21600"/>
                <a:gd name="T6" fmla="*/ 10800 w 21600"/>
                <a:gd name="T7" fmla="*/ 0 h 21600"/>
                <a:gd name="T8" fmla="*/ 3150 w 21600"/>
                <a:gd name="T9" fmla="*/ 3150 h 21600"/>
                <a:gd name="T10" fmla="*/ 18450 w 21600"/>
                <a:gd name="T11" fmla="*/ 18450 h 21600"/>
              </a:gdLst>
              <a:ahLst/>
              <a:cxnLst>
                <a:cxn ang="0">
                  <a:pos x="T0" y="T1"/>
                </a:cxn>
                <a:cxn ang="0">
                  <a:pos x="T2" y="T3"/>
                </a:cxn>
                <a:cxn ang="0">
                  <a:pos x="T4" y="T5"/>
                </a:cxn>
                <a:cxn ang="0">
                  <a:pos x="T6" y="T7"/>
                </a:cxn>
              </a:cxnLst>
              <a:rect l="T8" t="T9" r="T10" b="T11"/>
              <a:pathLst>
                <a:path w="21600" h="21600">
                  <a:moveTo>
                    <a:pt x="0" y="0"/>
                  </a:moveTo>
                  <a:lnTo>
                    <a:pt x="2700" y="21600"/>
                  </a:lnTo>
                  <a:lnTo>
                    <a:pt x="1890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Arial"/>
                  <a:cs typeface="Arial" pitchFamily="34" charset="0"/>
                </a:rPr>
                <a:t>ΠΑΡΟΥΣΙΑΣΗ </a:t>
              </a:r>
            </a:p>
          </p:txBody>
        </p:sp>
        <p:sp>
          <p:nvSpPr>
            <p:cNvPr id="7" name="_s2056"/>
            <p:cNvSpPr>
              <a:spLocks noChangeArrowheads="1"/>
            </p:cNvSpPr>
            <p:nvPr/>
          </p:nvSpPr>
          <p:spPr bwMode="auto">
            <a:xfrm flipV="1">
              <a:off x="1834" y="2302"/>
              <a:ext cx="1940" cy="336"/>
            </a:xfrm>
            <a:custGeom>
              <a:avLst/>
              <a:gdLst>
                <a:gd name="G0" fmla="+- 2160 0 0"/>
                <a:gd name="G1" fmla="+- 21600 0 2160"/>
                <a:gd name="G2" fmla="*/ 2160 1 2"/>
                <a:gd name="G3" fmla="+- 21600 0 G2"/>
                <a:gd name="G4" fmla="+/ 2160 21600 2"/>
                <a:gd name="G5" fmla="+/ G1 0 2"/>
                <a:gd name="G6" fmla="*/ 21600 21600 2160"/>
                <a:gd name="G7" fmla="*/ G6 1 2"/>
                <a:gd name="G8" fmla="+- 21600 0 G7"/>
                <a:gd name="G9" fmla="*/ 21600 1 2"/>
                <a:gd name="G10" fmla="+- 2160 0 G9"/>
                <a:gd name="G11" fmla="?: G10 G8 0"/>
                <a:gd name="G12" fmla="?: G10 G7 21600"/>
                <a:gd name="T0" fmla="*/ 20520 w 21600"/>
                <a:gd name="T1" fmla="*/ 10800 h 21600"/>
                <a:gd name="T2" fmla="*/ 10800 w 21600"/>
                <a:gd name="T3" fmla="*/ 21600 h 21600"/>
                <a:gd name="T4" fmla="*/ 1080 w 21600"/>
                <a:gd name="T5" fmla="*/ 10800 h 21600"/>
                <a:gd name="T6" fmla="*/ 10800 w 21600"/>
                <a:gd name="T7" fmla="*/ 0 h 21600"/>
                <a:gd name="T8" fmla="*/ 2880 w 21600"/>
                <a:gd name="T9" fmla="*/ 2880 h 21600"/>
                <a:gd name="T10" fmla="*/ 18720 w 21600"/>
                <a:gd name="T11" fmla="*/ 18720 h 21600"/>
              </a:gdLst>
              <a:ahLst/>
              <a:cxnLst>
                <a:cxn ang="0">
                  <a:pos x="T0" y="T1"/>
                </a:cxn>
                <a:cxn ang="0">
                  <a:pos x="T2" y="T3"/>
                </a:cxn>
                <a:cxn ang="0">
                  <a:pos x="T4" y="T5"/>
                </a:cxn>
                <a:cxn ang="0">
                  <a:pos x="T6" y="T7"/>
                </a:cxn>
              </a:cxnLst>
              <a:rect l="T8" t="T9" r="T10" b="T11"/>
              <a:pathLst>
                <a:path w="21600" h="21600">
                  <a:moveTo>
                    <a:pt x="0" y="0"/>
                  </a:moveTo>
                  <a:lnTo>
                    <a:pt x="2160" y="21600"/>
                  </a:lnTo>
                  <a:lnTo>
                    <a:pt x="1944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Arial"/>
                  <a:cs typeface="Arial" pitchFamily="34" charset="0"/>
                </a:rPr>
                <a:t>ΟΜΑΔΙΚΗ ΣΥΖΗΤΗΣΗ </a:t>
              </a:r>
            </a:p>
          </p:txBody>
        </p:sp>
        <p:sp>
          <p:nvSpPr>
            <p:cNvPr id="8" name="_s2057"/>
            <p:cNvSpPr>
              <a:spLocks noChangeArrowheads="1"/>
            </p:cNvSpPr>
            <p:nvPr/>
          </p:nvSpPr>
          <p:spPr bwMode="auto">
            <a:xfrm flipV="1">
              <a:off x="1640" y="2638"/>
              <a:ext cx="2328" cy="336"/>
            </a:xfrm>
            <a:custGeom>
              <a:avLst/>
              <a:gdLst>
                <a:gd name="G0" fmla="+- 1800 0 0"/>
                <a:gd name="G1" fmla="+- 21600 0 1800"/>
                <a:gd name="G2" fmla="*/ 1800 1 2"/>
                <a:gd name="G3" fmla="+- 21600 0 G2"/>
                <a:gd name="G4" fmla="+/ 1800 21600 2"/>
                <a:gd name="G5" fmla="+/ G1 0 2"/>
                <a:gd name="G6" fmla="*/ 21600 21600 1800"/>
                <a:gd name="G7" fmla="*/ G6 1 2"/>
                <a:gd name="G8" fmla="+- 21600 0 G7"/>
                <a:gd name="G9" fmla="*/ 21600 1 2"/>
                <a:gd name="G10" fmla="+- 1800 0 G9"/>
                <a:gd name="G11" fmla="?: G10 G8 0"/>
                <a:gd name="G12" fmla="?: G10 G7 21600"/>
                <a:gd name="T0" fmla="*/ 20700 w 21600"/>
                <a:gd name="T1" fmla="*/ 10800 h 21600"/>
                <a:gd name="T2" fmla="*/ 10800 w 21600"/>
                <a:gd name="T3" fmla="*/ 21600 h 21600"/>
                <a:gd name="T4" fmla="*/ 900 w 21600"/>
                <a:gd name="T5" fmla="*/ 10800 h 21600"/>
                <a:gd name="T6" fmla="*/ 10800 w 21600"/>
                <a:gd name="T7" fmla="*/ 0 h 21600"/>
                <a:gd name="T8" fmla="*/ 2700 w 21600"/>
                <a:gd name="T9" fmla="*/ 2700 h 21600"/>
                <a:gd name="T10" fmla="*/ 18900 w 21600"/>
                <a:gd name="T11" fmla="*/ 18900 h 21600"/>
              </a:gdLst>
              <a:ahLst/>
              <a:cxnLst>
                <a:cxn ang="0">
                  <a:pos x="T0" y="T1"/>
                </a:cxn>
                <a:cxn ang="0">
                  <a:pos x="T2" y="T3"/>
                </a:cxn>
                <a:cxn ang="0">
                  <a:pos x="T4" y="T5"/>
                </a:cxn>
                <a:cxn ang="0">
                  <a:pos x="T6" y="T7"/>
                </a:cxn>
              </a:cxnLst>
              <a:rect l="T8" t="T9" r="T10" b="T11"/>
              <a:pathLst>
                <a:path w="21600" h="21600">
                  <a:moveTo>
                    <a:pt x="0" y="0"/>
                  </a:moveTo>
                  <a:lnTo>
                    <a:pt x="1800" y="21600"/>
                  </a:lnTo>
                  <a:lnTo>
                    <a:pt x="1980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Arial"/>
                  <a:cs typeface="Arial" pitchFamily="34" charset="0"/>
                </a:rPr>
                <a:t>ΕΞΑΣΚΗΣΗ ΚΑΙ ΕΦΑΡΜΟΓΗ </a:t>
              </a:r>
            </a:p>
          </p:txBody>
        </p:sp>
        <p:sp>
          <p:nvSpPr>
            <p:cNvPr id="9" name="_s2058"/>
            <p:cNvSpPr>
              <a:spLocks noChangeArrowheads="1"/>
            </p:cNvSpPr>
            <p:nvPr/>
          </p:nvSpPr>
          <p:spPr bwMode="auto">
            <a:xfrm flipV="1">
              <a:off x="1446" y="2974"/>
              <a:ext cx="2716" cy="336"/>
            </a:xfrm>
            <a:custGeom>
              <a:avLst/>
              <a:gdLst>
                <a:gd name="G0" fmla="+- 1543 0 0"/>
                <a:gd name="G1" fmla="+- 21600 0 1543"/>
                <a:gd name="G2" fmla="*/ 1543 1 2"/>
                <a:gd name="G3" fmla="+- 21600 0 G2"/>
                <a:gd name="G4" fmla="+/ 1543 21600 2"/>
                <a:gd name="G5" fmla="+/ G1 0 2"/>
                <a:gd name="G6" fmla="*/ 21600 21600 1543"/>
                <a:gd name="G7" fmla="*/ G6 1 2"/>
                <a:gd name="G8" fmla="+- 21600 0 G7"/>
                <a:gd name="G9" fmla="*/ 21600 1 2"/>
                <a:gd name="G10" fmla="+- 1543 0 G9"/>
                <a:gd name="G11" fmla="?: G10 G8 0"/>
                <a:gd name="G12" fmla="?: G10 G7 21600"/>
                <a:gd name="T0" fmla="*/ 20828 w 21600"/>
                <a:gd name="T1" fmla="*/ 10800 h 21600"/>
                <a:gd name="T2" fmla="*/ 10800 w 21600"/>
                <a:gd name="T3" fmla="*/ 21600 h 21600"/>
                <a:gd name="T4" fmla="*/ 772 w 21600"/>
                <a:gd name="T5" fmla="*/ 10800 h 21600"/>
                <a:gd name="T6" fmla="*/ 10800 w 21600"/>
                <a:gd name="T7" fmla="*/ 0 h 21600"/>
                <a:gd name="T8" fmla="*/ 2572 w 21600"/>
                <a:gd name="T9" fmla="*/ 2572 h 21600"/>
                <a:gd name="T10" fmla="*/ 19028 w 21600"/>
                <a:gd name="T11" fmla="*/ 19028 h 21600"/>
              </a:gdLst>
              <a:ahLst/>
              <a:cxnLst>
                <a:cxn ang="0">
                  <a:pos x="T0" y="T1"/>
                </a:cxn>
                <a:cxn ang="0">
                  <a:pos x="T2" y="T3"/>
                </a:cxn>
                <a:cxn ang="0">
                  <a:pos x="T4" y="T5"/>
                </a:cxn>
                <a:cxn ang="0">
                  <a:pos x="T6" y="T7"/>
                </a:cxn>
              </a:cxnLst>
              <a:rect l="T8" t="T9" r="T10" b="T11"/>
              <a:pathLst>
                <a:path w="21600" h="21600">
                  <a:moveTo>
                    <a:pt x="0" y="0"/>
                  </a:moveTo>
                  <a:lnTo>
                    <a:pt x="1543" y="21600"/>
                  </a:lnTo>
                  <a:lnTo>
                    <a:pt x="20057"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Arial"/>
                  <a:cs typeface="Arial" pitchFamily="34" charset="0"/>
                </a:rPr>
                <a:t>ΑΛΛΗΛΟΔΙΔΑΚΤΙΚΗ, ΑΜΕΣΗ ΧΡΗΣΗ ΤΗΣ ΜΑΘΗΣΗΣ </a:t>
              </a:r>
            </a:p>
          </p:txBody>
        </p:sp>
        <p:sp>
          <p:nvSpPr>
            <p:cNvPr id="10" name="Line 11"/>
            <p:cNvSpPr>
              <a:spLocks noChangeShapeType="1"/>
            </p:cNvSpPr>
            <p:nvPr/>
          </p:nvSpPr>
          <p:spPr bwMode="auto">
            <a:xfrm>
              <a:off x="-1370" y="4413"/>
              <a:ext cx="709" cy="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l-GR">
                <a:solidFill>
                  <a:srgbClr val="000000"/>
                </a:solidFill>
                <a:latin typeface="Arial"/>
                <a:cs typeface="Arial" pitchFamily="34" charset="0"/>
              </a:endParaRPr>
            </a:p>
          </p:txBody>
        </p:sp>
      </p:grpSp>
      <p:sp>
        <p:nvSpPr>
          <p:cNvPr id="2060" name="Text Box 12"/>
          <p:cNvSpPr txBox="1">
            <a:spLocks noChangeArrowheads="1"/>
          </p:cNvSpPr>
          <p:nvPr/>
        </p:nvSpPr>
        <p:spPr bwMode="auto">
          <a:xfrm>
            <a:off x="1992314" y="6165851"/>
            <a:ext cx="7704137" cy="366713"/>
          </a:xfrm>
          <a:prstGeom prst="rect">
            <a:avLst/>
          </a:prstGeom>
          <a:noFill/>
          <a:ln w="9525">
            <a:noFill/>
            <a:miter lim="800000"/>
            <a:headEnd/>
            <a:tailEnd/>
          </a:ln>
        </p:spPr>
        <p:txBody>
          <a:bodyPr>
            <a:spAutoFit/>
          </a:bodyPr>
          <a:lstStyle/>
          <a:p>
            <a:pPr algn="ctr" fontAlgn="base">
              <a:spcBef>
                <a:spcPct val="50000"/>
              </a:spcBef>
              <a:spcAft>
                <a:spcPct val="0"/>
              </a:spcAft>
            </a:pPr>
            <a:r>
              <a:rPr lang="el-GR" b="1">
                <a:solidFill>
                  <a:srgbClr val="000000"/>
                </a:solidFill>
                <a:latin typeface="Arial"/>
                <a:cs typeface="Arial" pitchFamily="34" charset="0"/>
              </a:rPr>
              <a:t>ΠΟΣΟΣΤΟ ΔΙΑΤΗΡΗΣΗΣ ΤΗΣ ΜΑΘΗΣΗΣ ΜΕΤΑ ΑΠΌ 24 ΩΡΕΣ </a:t>
            </a:r>
          </a:p>
        </p:txBody>
      </p:sp>
      <p:sp>
        <p:nvSpPr>
          <p:cNvPr id="2061" name="Line 13"/>
          <p:cNvSpPr>
            <a:spLocks noChangeShapeType="1"/>
          </p:cNvSpPr>
          <p:nvPr/>
        </p:nvSpPr>
        <p:spPr bwMode="auto">
          <a:xfrm flipV="1">
            <a:off x="1703389" y="549275"/>
            <a:ext cx="4175125"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62" name="Line 14"/>
          <p:cNvSpPr>
            <a:spLocks noChangeShapeType="1"/>
          </p:cNvSpPr>
          <p:nvPr/>
        </p:nvSpPr>
        <p:spPr bwMode="auto">
          <a:xfrm>
            <a:off x="1847850" y="2133600"/>
            <a:ext cx="151130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63" name="Line 15"/>
          <p:cNvSpPr>
            <a:spLocks noChangeShapeType="1"/>
          </p:cNvSpPr>
          <p:nvPr/>
        </p:nvSpPr>
        <p:spPr bwMode="auto">
          <a:xfrm>
            <a:off x="1847850" y="4437063"/>
            <a:ext cx="151130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64" name="Text Box 16"/>
          <p:cNvSpPr txBox="1">
            <a:spLocks noChangeArrowheads="1"/>
          </p:cNvSpPr>
          <p:nvPr/>
        </p:nvSpPr>
        <p:spPr bwMode="auto">
          <a:xfrm>
            <a:off x="1776413" y="5013325"/>
            <a:ext cx="1079500" cy="274638"/>
          </a:xfrm>
          <a:prstGeom prst="rect">
            <a:avLst/>
          </a:prstGeom>
          <a:noFill/>
          <a:ln w="9525">
            <a:noFill/>
            <a:miter lim="800000"/>
            <a:headEnd/>
            <a:tailEnd/>
          </a:ln>
        </p:spPr>
        <p:txBody>
          <a:bodyPr>
            <a:spAutoFit/>
          </a:bodyPr>
          <a:lstStyle/>
          <a:p>
            <a:pPr algn="ctr" fontAlgn="base">
              <a:spcBef>
                <a:spcPct val="50000"/>
              </a:spcBef>
              <a:spcAft>
                <a:spcPct val="0"/>
              </a:spcAft>
            </a:pPr>
            <a:r>
              <a:rPr lang="el-GR" sz="1200" b="1">
                <a:solidFill>
                  <a:srgbClr val="000000"/>
                </a:solidFill>
                <a:latin typeface="Arial"/>
                <a:cs typeface="Arial" pitchFamily="34" charset="0"/>
              </a:rPr>
              <a:t>ΚΑΝΟΝΤΑΣ</a:t>
            </a:r>
          </a:p>
        </p:txBody>
      </p:sp>
      <p:sp>
        <p:nvSpPr>
          <p:cNvPr id="2065" name="Line 17"/>
          <p:cNvSpPr>
            <a:spLocks noChangeShapeType="1"/>
          </p:cNvSpPr>
          <p:nvPr/>
        </p:nvSpPr>
        <p:spPr bwMode="auto">
          <a:xfrm>
            <a:off x="2279650" y="5229226"/>
            <a:ext cx="0" cy="792163"/>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66" name="Text Box 18"/>
          <p:cNvSpPr txBox="1">
            <a:spLocks noChangeArrowheads="1"/>
          </p:cNvSpPr>
          <p:nvPr/>
        </p:nvSpPr>
        <p:spPr bwMode="auto">
          <a:xfrm>
            <a:off x="1703389" y="2781301"/>
            <a:ext cx="1368425" cy="646331"/>
          </a:xfrm>
          <a:prstGeom prst="rect">
            <a:avLst/>
          </a:prstGeom>
          <a:noFill/>
          <a:ln w="9525">
            <a:noFill/>
            <a:miter lim="800000"/>
            <a:headEnd/>
            <a:tailEnd/>
          </a:ln>
        </p:spPr>
        <p:txBody>
          <a:bodyPr>
            <a:spAutoFit/>
          </a:bodyPr>
          <a:lstStyle/>
          <a:p>
            <a:pPr algn="ctr" fontAlgn="base">
              <a:spcBef>
                <a:spcPct val="50000"/>
              </a:spcBef>
              <a:spcAft>
                <a:spcPct val="0"/>
              </a:spcAft>
            </a:pPr>
            <a:r>
              <a:rPr lang="el-GR" sz="1200" b="1">
                <a:solidFill>
                  <a:srgbClr val="000000"/>
                </a:solidFill>
                <a:latin typeface="Arial"/>
                <a:cs typeface="Arial" pitchFamily="34" charset="0"/>
              </a:rPr>
              <a:t>ΛΕΚΤΙΚΗ ΚΑΙ ΟΠΤΙΚΗ ΕΠΕΞΕΡΓΑΣΙΑ</a:t>
            </a:r>
          </a:p>
        </p:txBody>
      </p:sp>
      <p:sp>
        <p:nvSpPr>
          <p:cNvPr id="2067" name="Line 19"/>
          <p:cNvSpPr>
            <a:spLocks noChangeShapeType="1"/>
          </p:cNvSpPr>
          <p:nvPr/>
        </p:nvSpPr>
        <p:spPr bwMode="auto">
          <a:xfrm>
            <a:off x="1703388" y="6021388"/>
            <a:ext cx="792162"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68" name="Line 20"/>
          <p:cNvSpPr>
            <a:spLocks noChangeShapeType="1"/>
          </p:cNvSpPr>
          <p:nvPr/>
        </p:nvSpPr>
        <p:spPr bwMode="auto">
          <a:xfrm flipV="1">
            <a:off x="2279650" y="4437063"/>
            <a:ext cx="0" cy="64770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69" name="Line 21"/>
          <p:cNvSpPr>
            <a:spLocks noChangeShapeType="1"/>
          </p:cNvSpPr>
          <p:nvPr/>
        </p:nvSpPr>
        <p:spPr bwMode="auto">
          <a:xfrm>
            <a:off x="2279650" y="3357563"/>
            <a:ext cx="0" cy="107950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0" name="Line 22"/>
          <p:cNvSpPr>
            <a:spLocks noChangeShapeType="1"/>
          </p:cNvSpPr>
          <p:nvPr/>
        </p:nvSpPr>
        <p:spPr bwMode="auto">
          <a:xfrm flipV="1">
            <a:off x="2279650" y="2133600"/>
            <a:ext cx="0" cy="719138"/>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1" name="Text Box 23"/>
          <p:cNvSpPr txBox="1">
            <a:spLocks noChangeArrowheads="1"/>
          </p:cNvSpPr>
          <p:nvPr/>
        </p:nvSpPr>
        <p:spPr bwMode="auto">
          <a:xfrm>
            <a:off x="1703389" y="981075"/>
            <a:ext cx="1298575" cy="457200"/>
          </a:xfrm>
          <a:prstGeom prst="rect">
            <a:avLst/>
          </a:prstGeom>
          <a:noFill/>
          <a:ln w="9525">
            <a:noFill/>
            <a:miter lim="800000"/>
            <a:headEnd/>
            <a:tailEnd/>
          </a:ln>
        </p:spPr>
        <p:txBody>
          <a:bodyPr>
            <a:spAutoFit/>
          </a:bodyPr>
          <a:lstStyle/>
          <a:p>
            <a:pPr algn="ctr" fontAlgn="base">
              <a:spcBef>
                <a:spcPct val="50000"/>
              </a:spcBef>
              <a:spcAft>
                <a:spcPct val="0"/>
              </a:spcAft>
            </a:pPr>
            <a:r>
              <a:rPr lang="el-GR" sz="1200" b="1">
                <a:solidFill>
                  <a:srgbClr val="000000"/>
                </a:solidFill>
                <a:latin typeface="Arial"/>
                <a:cs typeface="Arial" pitchFamily="34" charset="0"/>
              </a:rPr>
              <a:t>ΛΕΚΤΙΚΗ ΕΠΕΞΕΡΓΑΣΙΑ</a:t>
            </a:r>
          </a:p>
        </p:txBody>
      </p:sp>
      <p:sp>
        <p:nvSpPr>
          <p:cNvPr id="2072" name="Line 24"/>
          <p:cNvSpPr>
            <a:spLocks noChangeShapeType="1"/>
          </p:cNvSpPr>
          <p:nvPr/>
        </p:nvSpPr>
        <p:spPr bwMode="auto">
          <a:xfrm>
            <a:off x="2279650" y="1341438"/>
            <a:ext cx="0" cy="792162"/>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3" name="Line 25"/>
          <p:cNvSpPr>
            <a:spLocks noChangeShapeType="1"/>
          </p:cNvSpPr>
          <p:nvPr/>
        </p:nvSpPr>
        <p:spPr bwMode="auto">
          <a:xfrm flipV="1">
            <a:off x="2279650" y="549275"/>
            <a:ext cx="0" cy="503238"/>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4" name="Line 26"/>
          <p:cNvSpPr>
            <a:spLocks noChangeShapeType="1"/>
          </p:cNvSpPr>
          <p:nvPr/>
        </p:nvSpPr>
        <p:spPr bwMode="auto">
          <a:xfrm>
            <a:off x="8832851" y="5589588"/>
            <a:ext cx="1008063"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5" name="Line 27"/>
          <p:cNvSpPr>
            <a:spLocks noChangeShapeType="1"/>
          </p:cNvSpPr>
          <p:nvPr/>
        </p:nvSpPr>
        <p:spPr bwMode="auto">
          <a:xfrm>
            <a:off x="8329613" y="4797425"/>
            <a:ext cx="151130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6" name="Line 28"/>
          <p:cNvSpPr>
            <a:spLocks noChangeShapeType="1"/>
          </p:cNvSpPr>
          <p:nvPr/>
        </p:nvSpPr>
        <p:spPr bwMode="auto">
          <a:xfrm>
            <a:off x="7897813" y="4076700"/>
            <a:ext cx="194310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7" name="Line 29"/>
          <p:cNvSpPr>
            <a:spLocks noChangeShapeType="1"/>
          </p:cNvSpPr>
          <p:nvPr/>
        </p:nvSpPr>
        <p:spPr bwMode="auto">
          <a:xfrm>
            <a:off x="7319963" y="3284538"/>
            <a:ext cx="252095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8" name="Line 30"/>
          <p:cNvSpPr>
            <a:spLocks noChangeShapeType="1"/>
          </p:cNvSpPr>
          <p:nvPr/>
        </p:nvSpPr>
        <p:spPr bwMode="auto">
          <a:xfrm>
            <a:off x="6959601" y="2565400"/>
            <a:ext cx="2881313"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9" name="Line 31"/>
          <p:cNvSpPr>
            <a:spLocks noChangeShapeType="1"/>
          </p:cNvSpPr>
          <p:nvPr/>
        </p:nvSpPr>
        <p:spPr bwMode="auto">
          <a:xfrm>
            <a:off x="6456363" y="1844675"/>
            <a:ext cx="338455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80" name="Line 32"/>
          <p:cNvSpPr>
            <a:spLocks noChangeShapeType="1"/>
          </p:cNvSpPr>
          <p:nvPr/>
        </p:nvSpPr>
        <p:spPr bwMode="auto">
          <a:xfrm>
            <a:off x="6240463" y="1196975"/>
            <a:ext cx="360045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81" name="Text Box 33"/>
          <p:cNvSpPr txBox="1">
            <a:spLocks noChangeArrowheads="1"/>
          </p:cNvSpPr>
          <p:nvPr/>
        </p:nvSpPr>
        <p:spPr bwMode="auto">
          <a:xfrm>
            <a:off x="9912351" y="5445125"/>
            <a:ext cx="576263" cy="304800"/>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Arial"/>
                <a:cs typeface="Arial" pitchFamily="34" charset="0"/>
              </a:rPr>
              <a:t>90%</a:t>
            </a:r>
          </a:p>
        </p:txBody>
      </p:sp>
      <p:sp>
        <p:nvSpPr>
          <p:cNvPr id="2082" name="Text Box 34"/>
          <p:cNvSpPr txBox="1">
            <a:spLocks noChangeArrowheads="1"/>
          </p:cNvSpPr>
          <p:nvPr/>
        </p:nvSpPr>
        <p:spPr bwMode="auto">
          <a:xfrm>
            <a:off x="9912351" y="4652963"/>
            <a:ext cx="576263" cy="304800"/>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Arial"/>
                <a:cs typeface="Arial" pitchFamily="34" charset="0"/>
              </a:rPr>
              <a:t>75%</a:t>
            </a:r>
          </a:p>
        </p:txBody>
      </p:sp>
      <p:sp>
        <p:nvSpPr>
          <p:cNvPr id="2083" name="Text Box 35"/>
          <p:cNvSpPr txBox="1">
            <a:spLocks noChangeArrowheads="1"/>
          </p:cNvSpPr>
          <p:nvPr/>
        </p:nvSpPr>
        <p:spPr bwMode="auto">
          <a:xfrm>
            <a:off x="9912350" y="3933825"/>
            <a:ext cx="755650" cy="304800"/>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Arial"/>
                <a:cs typeface="Arial" pitchFamily="34" charset="0"/>
              </a:rPr>
              <a:t>50%</a:t>
            </a:r>
          </a:p>
        </p:txBody>
      </p:sp>
      <p:sp>
        <p:nvSpPr>
          <p:cNvPr id="2084" name="Text Box 36"/>
          <p:cNvSpPr txBox="1">
            <a:spLocks noChangeArrowheads="1"/>
          </p:cNvSpPr>
          <p:nvPr/>
        </p:nvSpPr>
        <p:spPr bwMode="auto">
          <a:xfrm>
            <a:off x="9912351" y="3141663"/>
            <a:ext cx="576263" cy="304800"/>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Arial"/>
                <a:cs typeface="Arial" pitchFamily="34" charset="0"/>
              </a:rPr>
              <a:t>30%</a:t>
            </a:r>
          </a:p>
        </p:txBody>
      </p:sp>
      <p:sp>
        <p:nvSpPr>
          <p:cNvPr id="2085" name="Text Box 37"/>
          <p:cNvSpPr txBox="1">
            <a:spLocks noChangeArrowheads="1"/>
          </p:cNvSpPr>
          <p:nvPr/>
        </p:nvSpPr>
        <p:spPr bwMode="auto">
          <a:xfrm>
            <a:off x="9912351" y="2420938"/>
            <a:ext cx="576263" cy="304800"/>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Arial"/>
                <a:cs typeface="Arial" pitchFamily="34" charset="0"/>
              </a:rPr>
              <a:t>20%</a:t>
            </a:r>
          </a:p>
        </p:txBody>
      </p:sp>
      <p:sp>
        <p:nvSpPr>
          <p:cNvPr id="2086" name="Text Box 38"/>
          <p:cNvSpPr txBox="1">
            <a:spLocks noChangeArrowheads="1"/>
          </p:cNvSpPr>
          <p:nvPr/>
        </p:nvSpPr>
        <p:spPr bwMode="auto">
          <a:xfrm>
            <a:off x="9912350" y="1700213"/>
            <a:ext cx="755650" cy="304800"/>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Arial"/>
                <a:cs typeface="Arial" pitchFamily="34" charset="0"/>
              </a:rPr>
              <a:t>10%</a:t>
            </a:r>
          </a:p>
        </p:txBody>
      </p:sp>
      <p:sp>
        <p:nvSpPr>
          <p:cNvPr id="2087" name="Text Box 39"/>
          <p:cNvSpPr txBox="1">
            <a:spLocks noChangeArrowheads="1"/>
          </p:cNvSpPr>
          <p:nvPr/>
        </p:nvSpPr>
        <p:spPr bwMode="auto">
          <a:xfrm>
            <a:off x="9912351" y="1052513"/>
            <a:ext cx="506413" cy="304800"/>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Arial"/>
                <a:cs typeface="Arial" pitchFamily="34" charset="0"/>
              </a:rPr>
              <a:t> 5%</a:t>
            </a:r>
          </a:p>
        </p:txBody>
      </p:sp>
    </p:spTree>
    <p:extLst>
      <p:ext uri="{BB962C8B-B14F-4D97-AF65-F5344CB8AC3E}">
        <p14:creationId xmlns:p14="http://schemas.microsoft.com/office/powerpoint/2010/main" val="282876005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1095375"/>
            <a:ext cx="8351837" cy="466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3278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5"/>
          <p:cNvGraphicFramePr>
            <a:graphicFrameLocks noGrp="1"/>
          </p:cNvGraphicFramePr>
          <p:nvPr/>
        </p:nvGraphicFramePr>
        <p:xfrm>
          <a:off x="1524000" y="1"/>
          <a:ext cx="9107488" cy="6907213"/>
        </p:xfrm>
        <a:graphic>
          <a:graphicData uri="http://schemas.openxmlformats.org/drawingml/2006/table">
            <a:tbl>
              <a:tblPr/>
              <a:tblGrid>
                <a:gridCol w="4016149">
                  <a:extLst>
                    <a:ext uri="{9D8B030D-6E8A-4147-A177-3AD203B41FA5}">
                      <a16:colId xmlns:a16="http://schemas.microsoft.com/office/drawing/2014/main" val="20000"/>
                    </a:ext>
                  </a:extLst>
                </a:gridCol>
                <a:gridCol w="1362961">
                  <a:extLst>
                    <a:ext uri="{9D8B030D-6E8A-4147-A177-3AD203B41FA5}">
                      <a16:colId xmlns:a16="http://schemas.microsoft.com/office/drawing/2014/main" val="20001"/>
                    </a:ext>
                  </a:extLst>
                </a:gridCol>
                <a:gridCol w="3728378">
                  <a:extLst>
                    <a:ext uri="{9D8B030D-6E8A-4147-A177-3AD203B41FA5}">
                      <a16:colId xmlns:a16="http://schemas.microsoft.com/office/drawing/2014/main" val="20002"/>
                    </a:ext>
                  </a:extLst>
                </a:gridCol>
              </a:tblGrid>
              <a:tr h="7010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solidFill>
                            <a:srgbClr val="FFFFFF"/>
                          </a:solidFill>
                          <a:effectLst/>
                          <a:latin typeface="Arial" pitchFamily="34" charset="0"/>
                        </a:rPr>
                        <a:t>Κύριος  Κόκκινος </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solidFill>
                            <a:srgbClr val="FFFFFF"/>
                          </a:solidFill>
                          <a:effectLst/>
                          <a:latin typeface="Arial" pitchFamily="34" charset="0"/>
                        </a:rPr>
                        <a:t>Χρόνος  μάθησης </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rgbClr val="FFFFFF"/>
                          </a:solidFill>
                          <a:effectLst/>
                          <a:latin typeface="Arial" pitchFamily="34" charset="0"/>
                        </a:rPr>
                        <a:t>Κύριος Πράσινος</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485669">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Να μου πείτε τις δύο αιτίες του Β΄ παγκόσμιου πολέμου που συζητήσαμε εχθές</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Οι μαθητές απαντούν</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Σήμερα θα ασχοληθούμε με την τρίτη αιτία καθώς επίσης και με τα αποτελέσματα του πολέμου </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Πριν όμως θα σας επιστρέψω τα τεστ και θα συλλέξω τη δουλειά του σπιτιού</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rgbClr val="000000"/>
                          </a:solidFill>
                          <a:effectLst/>
                          <a:latin typeface="Arial" pitchFamily="34" charset="0"/>
                        </a:rPr>
                        <a:t>20 πρώτα  λεπτά</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Να μου πείτε δύο αιτίες του Β΄ Παγκόσμιου πολέμου που συζητήσαμε εχθές</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Οι μαθητές απαντούν</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Σήμερα θα ασχοληθούμε με την τρίτη αιτία καθώς επίσης και με τα αποτελέσματα του πολέμου </a:t>
                      </a:r>
                    </a:p>
                    <a:p>
                      <a:pPr marL="342900" marR="0" lvl="0" indent="-342900" algn="l" defTabSz="914400" rtl="0" eaLnBrk="1" fontAlgn="base" latinLnBrk="0" hangingPunct="1">
                        <a:lnSpc>
                          <a:spcPct val="100000"/>
                        </a:lnSpc>
                        <a:spcBef>
                          <a:spcPct val="0"/>
                        </a:spcBef>
                        <a:spcAft>
                          <a:spcPct val="0"/>
                        </a:spcAft>
                        <a:buClrTx/>
                        <a:buSzTx/>
                        <a:buFont typeface="Lucida Sans" pitchFamily="34" charset="0"/>
                        <a:buAutoNum type="arabicPeriod"/>
                        <a:tabLst/>
                      </a:pPr>
                      <a:r>
                        <a:rPr kumimoji="0" lang="el-GR" sz="1800" b="0" i="0" u="none" strike="noStrike" cap="none" normalizeH="0" baseline="0" dirty="0">
                          <a:ln>
                            <a:noFill/>
                          </a:ln>
                          <a:solidFill>
                            <a:srgbClr val="000000"/>
                          </a:solidFill>
                          <a:effectLst/>
                          <a:latin typeface="Arial" pitchFamily="34" charset="0"/>
                        </a:rPr>
                        <a:t>Ο τρίτος λόγος του Β΄  παγκόσμιου πολέμου είναι…. (εισήγηση)…</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a:ln>
                          <a:noFill/>
                        </a:ln>
                        <a:solidFill>
                          <a:srgbClr val="000000"/>
                        </a:solidFill>
                        <a:effectLst/>
                        <a:latin typeface="Arial" pitchFamily="34" charset="0"/>
                      </a:endParaRP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extLst>
                  <a:ext uri="{0D108BD9-81ED-4DB2-BD59-A6C34878D82A}">
                    <a16:rowId xmlns:a16="http://schemas.microsoft.com/office/drawing/2014/main" val="10001"/>
                  </a:ext>
                </a:extLst>
              </a:tr>
              <a:tr h="1218562">
                <a:tc>
                  <a:txBody>
                    <a:bodyPr/>
                    <a:lstStyle/>
                    <a:p>
                      <a:pPr marL="342900" marR="0" lvl="0" indent="-342900" algn="l" defTabSz="914400" rtl="0" eaLnBrk="1" fontAlgn="base" latinLnBrk="0" hangingPunct="1">
                        <a:lnSpc>
                          <a:spcPct val="100000"/>
                        </a:lnSpc>
                        <a:spcBef>
                          <a:spcPct val="0"/>
                        </a:spcBef>
                        <a:spcAft>
                          <a:spcPct val="0"/>
                        </a:spcAft>
                        <a:buClrTx/>
                        <a:buSzTx/>
                        <a:buFont typeface="+mj-lt"/>
                        <a:buNone/>
                        <a:tabLst/>
                      </a:pPr>
                      <a:r>
                        <a:rPr kumimoji="0" lang="el-GR" sz="1800" b="0" i="0" u="none" strike="noStrike" cap="none" normalizeH="0" baseline="0">
                          <a:ln>
                            <a:noFill/>
                          </a:ln>
                          <a:solidFill>
                            <a:srgbClr val="000000"/>
                          </a:solidFill>
                          <a:effectLst/>
                          <a:latin typeface="Arial" pitchFamily="34" charset="0"/>
                        </a:rPr>
                        <a:t>      Ο τρίτος λόγος του Β΄ παγκόσμιου πολέμου είναι…. (εισήγηση)…</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a:ln>
                            <a:noFill/>
                          </a:ln>
                          <a:solidFill>
                            <a:srgbClr val="000000"/>
                          </a:solidFill>
                          <a:effectLst/>
                          <a:latin typeface="Arial" pitchFamily="34" charset="0"/>
                        </a:rPr>
                        <a:t>5 ενδιάμεσα λεπτά </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F3EA"/>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Συζητήστε το γ λόγο στην  ομάδα σας</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Συσχετίστε το γ λόγο με τους προηγούμενους</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F3EA"/>
                    </a:solidFill>
                  </a:tcPr>
                </a:tc>
                <a:extLst>
                  <a:ext uri="{0D108BD9-81ED-4DB2-BD59-A6C34878D82A}">
                    <a16:rowId xmlns:a16="http://schemas.microsoft.com/office/drawing/2014/main" val="10002"/>
                  </a:ext>
                </a:extLst>
              </a:tr>
              <a:tr h="1501950">
                <a:tc>
                  <a:txBody>
                    <a:bodyPr/>
                    <a:lstStyle/>
                    <a:p>
                      <a:pPr marL="342900" marR="0" lvl="0" indent="-342900" algn="l" defTabSz="914400" rtl="0" eaLnBrk="1" fontAlgn="base" latinLnBrk="0" hangingPunct="1">
                        <a:lnSpc>
                          <a:spcPct val="100000"/>
                        </a:lnSpc>
                        <a:spcBef>
                          <a:spcPct val="0"/>
                        </a:spcBef>
                        <a:spcAft>
                          <a:spcPct val="0"/>
                        </a:spcAft>
                        <a:buClrTx/>
                        <a:buSzTx/>
                        <a:buFont typeface="Lucida Sans" pitchFamily="34" charset="0"/>
                        <a:buAutoNum type="arabicPeriod"/>
                        <a:tabLst/>
                      </a:pPr>
                      <a:r>
                        <a:rPr kumimoji="0" lang="el-GR" sz="1800" b="0" i="0" u="none" strike="noStrike" cap="none" normalizeH="0" baseline="0" dirty="0">
                          <a:ln>
                            <a:noFill/>
                          </a:ln>
                          <a:solidFill>
                            <a:srgbClr val="000000"/>
                          </a:solidFill>
                          <a:effectLst/>
                          <a:latin typeface="Arial" pitchFamily="34" charset="0"/>
                        </a:rPr>
                        <a:t>Συνέχεια εισήγησης…</a:t>
                      </a:r>
                    </a:p>
                    <a:p>
                      <a:pPr marL="342900" marR="0" lvl="0" indent="-342900" algn="l" defTabSz="914400" rtl="0" eaLnBrk="1" fontAlgn="base" latinLnBrk="0" hangingPunct="1">
                        <a:lnSpc>
                          <a:spcPct val="100000"/>
                        </a:lnSpc>
                        <a:spcBef>
                          <a:spcPct val="0"/>
                        </a:spcBef>
                        <a:spcAft>
                          <a:spcPct val="0"/>
                        </a:spcAft>
                        <a:buClrTx/>
                        <a:buSzTx/>
                        <a:buFont typeface="Lucida Sans" pitchFamily="34" charset="0"/>
                        <a:buAutoNum type="arabicPeriod"/>
                        <a:tabLst/>
                      </a:pPr>
                      <a:r>
                        <a:rPr kumimoji="0" lang="el-GR" sz="1800" b="0" i="0" u="none" strike="noStrike" cap="none" normalizeH="0" baseline="0" dirty="0">
                          <a:ln>
                            <a:noFill/>
                          </a:ln>
                          <a:solidFill>
                            <a:srgbClr val="000000"/>
                          </a:solidFill>
                          <a:effectLst/>
                          <a:latin typeface="Arial" pitchFamily="34" charset="0"/>
                        </a:rPr>
                        <a:t>Οκ,  ήσαστε πολύ προσεκτικοί  γι αυτό σας αφήνω 5 λεπτά να ασχοληθείτε με κάτι που σας αρέσει</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rgbClr val="000000"/>
                          </a:solidFill>
                          <a:effectLst/>
                          <a:latin typeface="Arial" pitchFamily="34" charset="0"/>
                        </a:rPr>
                        <a:t>20  τελευταία λεπτά </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Αναλογιστείτε για 2΄ το τι είπαμε</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Ετοιμαστείτε να ανταλλάξετε τις απόψεις σας με τους άλλους</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Χρήση Η/Υ, ΦΣΜ</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964060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i2.wp.com/antikleidi.com/wp-content/uploads/2014/06/971978_535804926478107_1301936771_n.jpg"/>
          <p:cNvPicPr>
            <a:picLocks noChangeAspect="1" noChangeArrowheads="1"/>
          </p:cNvPicPr>
          <p:nvPr/>
        </p:nvPicPr>
        <p:blipFill>
          <a:blip r:embed="rId2"/>
          <a:srcRect/>
          <a:stretch>
            <a:fillRect/>
          </a:stretch>
        </p:blipFill>
        <p:spPr bwMode="auto">
          <a:xfrm>
            <a:off x="2738415" y="0"/>
            <a:ext cx="6429420" cy="6858000"/>
          </a:xfrm>
          <a:prstGeom prst="rect">
            <a:avLst/>
          </a:prstGeom>
          <a:noFill/>
        </p:spPr>
      </p:pic>
      <p:sp>
        <p:nvSpPr>
          <p:cNvPr id="3" name="2 - Ορθογώνιο"/>
          <p:cNvSpPr/>
          <p:nvPr/>
        </p:nvSpPr>
        <p:spPr>
          <a:xfrm>
            <a:off x="2738414" y="6286496"/>
            <a:ext cx="6429420" cy="57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prstClr val="white"/>
                </a:solidFill>
                <a:latin typeface="Calibri"/>
              </a:rPr>
              <a:t>Το να πιστεύω στην πρόοδο, δε σημαίνει ότι πιστεύω ότι …</a:t>
            </a:r>
          </a:p>
          <a:p>
            <a:pPr algn="ctr"/>
            <a:r>
              <a:rPr lang="el-GR" b="1" dirty="0">
                <a:solidFill>
                  <a:prstClr val="white"/>
                </a:solidFill>
                <a:latin typeface="Calibri"/>
              </a:rPr>
              <a:t>έχει γίνει πρόοδος!!!</a:t>
            </a:r>
            <a:endParaRPr lang="el-GR" dirty="0">
              <a:solidFill>
                <a:prstClr val="white"/>
              </a:solidFill>
              <a:latin typeface="Calibri"/>
            </a:endParaRPr>
          </a:p>
        </p:txBody>
      </p:sp>
    </p:spTree>
    <p:extLst>
      <p:ext uri="{BB962C8B-B14F-4D97-AF65-F5344CB8AC3E}">
        <p14:creationId xmlns:p14="http://schemas.microsoft.com/office/powerpoint/2010/main" val="3648782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571500"/>
            <a:ext cx="91059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3549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idx="4294967295"/>
          </p:nvPr>
        </p:nvSpPr>
        <p:spPr>
          <a:xfrm>
            <a:off x="2351584" y="260649"/>
            <a:ext cx="7772400" cy="1470025"/>
          </a:xfrm>
        </p:spPr>
        <p:txBody>
          <a:bodyPr/>
          <a:lstStyle/>
          <a:p>
            <a:r>
              <a:rPr lang="en-US" sz="4000" b="1" dirty="0"/>
              <a:t>Mobile Learn</a:t>
            </a:r>
            <a:r>
              <a:rPr lang="el-GR" sz="4000" b="1" dirty="0" err="1"/>
              <a:t>ing</a:t>
            </a:r>
            <a:r>
              <a:rPr lang="el-GR" sz="4000" b="1" dirty="0"/>
              <a:t> (</a:t>
            </a:r>
            <a:r>
              <a:rPr lang="en-US" sz="4000" b="1" dirty="0"/>
              <a:t>M</a:t>
            </a:r>
            <a:r>
              <a:rPr lang="el-GR" sz="4000" b="1" dirty="0"/>
              <a:t>-</a:t>
            </a:r>
            <a:r>
              <a:rPr lang="en-US" sz="4000" b="1" dirty="0"/>
              <a:t> L</a:t>
            </a:r>
            <a:r>
              <a:rPr lang="el-GR" sz="4000" b="1" dirty="0"/>
              <a:t>earning)</a:t>
            </a:r>
          </a:p>
        </p:txBody>
      </p:sp>
      <p:sp>
        <p:nvSpPr>
          <p:cNvPr id="3" name="2 - Υπότιτλος"/>
          <p:cNvSpPr>
            <a:spLocks noGrp="1"/>
          </p:cNvSpPr>
          <p:nvPr>
            <p:ph type="subTitle" idx="4294967295"/>
          </p:nvPr>
        </p:nvSpPr>
        <p:spPr>
          <a:xfrm>
            <a:off x="2063552" y="1844825"/>
            <a:ext cx="8286750" cy="4143375"/>
          </a:xfrm>
        </p:spPr>
        <p:txBody>
          <a:bodyPr>
            <a:normAutofit/>
          </a:bodyPr>
          <a:lstStyle/>
          <a:p>
            <a:pPr marL="0" indent="0">
              <a:buNone/>
            </a:pPr>
            <a:r>
              <a:rPr lang="el-GR" sz="3600" dirty="0"/>
              <a:t>Το </a:t>
            </a:r>
            <a:r>
              <a:rPr lang="en-US" sz="3600" dirty="0"/>
              <a:t>M</a:t>
            </a:r>
            <a:r>
              <a:rPr lang="el-GR" sz="3600" dirty="0" err="1"/>
              <a:t>obile</a:t>
            </a:r>
            <a:r>
              <a:rPr lang="el-GR" sz="3600" dirty="0"/>
              <a:t> </a:t>
            </a:r>
            <a:r>
              <a:rPr lang="en-US" sz="3600" dirty="0"/>
              <a:t>L</a:t>
            </a:r>
            <a:r>
              <a:rPr lang="el-GR" sz="3600" dirty="0" err="1"/>
              <a:t>earning</a:t>
            </a:r>
            <a:r>
              <a:rPr lang="el-GR" sz="3600" dirty="0"/>
              <a:t> (Μ-</a:t>
            </a:r>
            <a:r>
              <a:rPr lang="el-GR" sz="3600" dirty="0" err="1"/>
              <a:t>learnin</a:t>
            </a:r>
            <a:r>
              <a:rPr lang="el-GR" sz="3600" dirty="0"/>
              <a:t>g) είναι μία σύγχρονη εκπαιδευτική μέθοδος , που περιλαμβάνει τη </a:t>
            </a:r>
            <a:r>
              <a:rPr lang="el-GR" sz="3600" b="1" u="sng" dirty="0"/>
              <a:t>χρήση</a:t>
            </a:r>
            <a:r>
              <a:rPr lang="el-GR" sz="3600" dirty="0"/>
              <a:t> φορητών συσκευών (κινητά, tablets, κλπ.) και ασύρματων δικτύων, ανεξαρτήτως τόπου και χρόνου.</a:t>
            </a:r>
          </a:p>
          <a:p>
            <a:endParaRPr lang="el-GR" dirty="0"/>
          </a:p>
        </p:txBody>
      </p:sp>
    </p:spTree>
    <p:extLst>
      <p:ext uri="{BB962C8B-B14F-4D97-AF65-F5344CB8AC3E}">
        <p14:creationId xmlns:p14="http://schemas.microsoft.com/office/powerpoint/2010/main" val="3260928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a:t>Παιδαγωγικά οφέλη και    πλεονεκτήματα του m-learning</a:t>
            </a:r>
          </a:p>
        </p:txBody>
      </p:sp>
      <p:sp>
        <p:nvSpPr>
          <p:cNvPr id="3" name="2 - Θέση περιεχομένου"/>
          <p:cNvSpPr>
            <a:spLocks noGrp="1"/>
          </p:cNvSpPr>
          <p:nvPr>
            <p:ph idx="1"/>
          </p:nvPr>
        </p:nvSpPr>
        <p:spPr>
          <a:xfrm>
            <a:off x="2024035" y="2214555"/>
            <a:ext cx="8229600" cy="3257560"/>
          </a:xfrm>
        </p:spPr>
        <p:txBody>
          <a:bodyPr/>
          <a:lstStyle/>
          <a:p>
            <a:r>
              <a:rPr lang="el-GR" dirty="0"/>
              <a:t>Ευέλικτο – φορητό – διαθέσιμο – προσιτό ,</a:t>
            </a:r>
          </a:p>
          <a:p>
            <a:r>
              <a:rPr lang="el-GR" dirty="0"/>
              <a:t>Ατομικό – διαδραστικό – συνεργατικό,</a:t>
            </a:r>
          </a:p>
          <a:p>
            <a:r>
              <a:rPr lang="el-GR" dirty="0"/>
              <a:t>Διαχρονικό – διαπεριστασιακό,</a:t>
            </a:r>
          </a:p>
          <a:p>
            <a:r>
              <a:rPr lang="el-GR" dirty="0"/>
              <a:t>Παιγνιώδες – ενισχυτικό,</a:t>
            </a:r>
          </a:p>
          <a:p>
            <a:r>
              <a:rPr lang="el-GR" dirty="0"/>
              <a:t>Εξατομικευμένο – αποτελεσματικό…</a:t>
            </a:r>
          </a:p>
        </p:txBody>
      </p:sp>
    </p:spTree>
    <p:extLst>
      <p:ext uri="{BB962C8B-B14F-4D97-AF65-F5344CB8AC3E}">
        <p14:creationId xmlns:p14="http://schemas.microsoft.com/office/powerpoint/2010/main" val="4178293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524000" y="714356"/>
            <a:ext cx="9144000"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l-GR" sz="3600" b="1" dirty="0">
                <a:solidFill>
                  <a:srgbClr val="000000"/>
                </a:solidFill>
                <a:latin typeface="Calibri" pitchFamily="34" charset="0"/>
                <a:ea typeface="Calibri" pitchFamily="34" charset="0"/>
                <a:cs typeface="Times New Roman" pitchFamily="18" charset="0"/>
              </a:rPr>
              <a:t>Φορητές συσκευές για χρήση στην εκπ/ση:</a:t>
            </a:r>
          </a:p>
          <a:p>
            <a:pPr fontAlgn="base">
              <a:spcBef>
                <a:spcPct val="0"/>
              </a:spcBef>
              <a:spcAft>
                <a:spcPct val="0"/>
              </a:spcAft>
            </a:pPr>
            <a:endParaRPr lang="el-GR" sz="2000" dirty="0">
              <a:solidFill>
                <a:srgbClr val="000000"/>
              </a:solidFill>
              <a:latin typeface="Arial" pitchFamily="34" charset="0"/>
              <a:cs typeface="Arial" pitchFamily="34" charset="0"/>
            </a:endParaRPr>
          </a:p>
          <a:p>
            <a:pPr eaLnBrk="0" fontAlgn="base" hangingPunct="0">
              <a:spcBef>
                <a:spcPct val="0"/>
              </a:spcBef>
              <a:spcAft>
                <a:spcPct val="0"/>
              </a:spcAft>
              <a:buFont typeface="Wingdings" pitchFamily="2" charset="2"/>
              <a:buChar char="ü"/>
            </a:pPr>
            <a:r>
              <a:rPr lang="el-GR" sz="3600" dirty="0">
                <a:solidFill>
                  <a:srgbClr val="000000"/>
                </a:solidFill>
                <a:latin typeface="Calibri" pitchFamily="34" charset="0"/>
                <a:ea typeface="Calibri" pitchFamily="34" charset="0"/>
                <a:cs typeface="Times New Roman" pitchFamily="18" charset="0"/>
              </a:rPr>
              <a:t>Smartphones - κινητά τηλέφωνα </a:t>
            </a:r>
            <a:endParaRPr lang="el-GR" sz="2000" dirty="0">
              <a:solidFill>
                <a:srgbClr val="000000"/>
              </a:solidFill>
              <a:latin typeface="Arial" pitchFamily="34" charset="0"/>
              <a:cs typeface="Arial" pitchFamily="34" charset="0"/>
            </a:endParaRPr>
          </a:p>
          <a:p>
            <a:pPr eaLnBrk="0" fontAlgn="base" hangingPunct="0">
              <a:spcBef>
                <a:spcPct val="0"/>
              </a:spcBef>
              <a:spcAft>
                <a:spcPct val="0"/>
              </a:spcAft>
              <a:buFont typeface="Wingdings" pitchFamily="2" charset="2"/>
              <a:buChar char="ü"/>
            </a:pPr>
            <a:r>
              <a:rPr lang="el-GR" sz="3600" dirty="0">
                <a:solidFill>
                  <a:srgbClr val="000000"/>
                </a:solidFill>
                <a:latin typeface="Calibri" pitchFamily="34" charset="0"/>
                <a:ea typeface="Calibri" pitchFamily="34" charset="0"/>
                <a:cs typeface="Times New Roman" pitchFamily="18" charset="0"/>
              </a:rPr>
              <a:t>Φορητοί υπολογιστές</a:t>
            </a:r>
            <a:endParaRPr lang="el-GR" sz="2000" dirty="0">
              <a:solidFill>
                <a:srgbClr val="000000"/>
              </a:solidFill>
              <a:latin typeface="Arial" pitchFamily="34" charset="0"/>
              <a:cs typeface="Arial" pitchFamily="34" charset="0"/>
            </a:endParaRPr>
          </a:p>
          <a:p>
            <a:pPr eaLnBrk="0" fontAlgn="base" hangingPunct="0">
              <a:spcBef>
                <a:spcPct val="0"/>
              </a:spcBef>
              <a:spcAft>
                <a:spcPct val="0"/>
              </a:spcAft>
              <a:buFont typeface="Wingdings" pitchFamily="2" charset="2"/>
              <a:buChar char="ü"/>
            </a:pPr>
            <a:r>
              <a:rPr lang="el-GR" sz="3600" dirty="0">
                <a:solidFill>
                  <a:srgbClr val="000000"/>
                </a:solidFill>
                <a:latin typeface="Calibri" pitchFamily="34" charset="0"/>
                <a:ea typeface="Calibri" pitchFamily="34" charset="0"/>
                <a:cs typeface="Times New Roman" pitchFamily="18" charset="0"/>
              </a:rPr>
              <a:t>Ηλεκτρονικοί αναγνώστες (eBook readers)</a:t>
            </a:r>
            <a:endParaRPr lang="el-GR" sz="2000" dirty="0">
              <a:solidFill>
                <a:srgbClr val="000000"/>
              </a:solidFill>
              <a:latin typeface="Arial" pitchFamily="34" charset="0"/>
              <a:cs typeface="Arial" pitchFamily="34" charset="0"/>
            </a:endParaRPr>
          </a:p>
          <a:p>
            <a:pPr eaLnBrk="0" fontAlgn="base" hangingPunct="0">
              <a:spcBef>
                <a:spcPct val="0"/>
              </a:spcBef>
              <a:spcAft>
                <a:spcPct val="0"/>
              </a:spcAft>
              <a:buFont typeface="Wingdings" pitchFamily="2" charset="2"/>
              <a:buChar char="ü"/>
            </a:pPr>
            <a:r>
              <a:rPr lang="el-GR" sz="3600" dirty="0">
                <a:solidFill>
                  <a:srgbClr val="000000"/>
                </a:solidFill>
                <a:latin typeface="Calibri" pitchFamily="34" charset="0"/>
                <a:ea typeface="Calibri" pitchFamily="34" charset="0"/>
                <a:cs typeface="Times New Roman" pitchFamily="18" charset="0"/>
              </a:rPr>
              <a:t>Φορητές συσκευές αναπαραγωγής πολυμέσων (</a:t>
            </a:r>
            <a:r>
              <a:rPr lang="el-GR" sz="3600" dirty="0" err="1">
                <a:solidFill>
                  <a:srgbClr val="000000"/>
                </a:solidFill>
                <a:latin typeface="Calibri" pitchFamily="34" charset="0"/>
                <a:ea typeface="Calibri" pitchFamily="34" charset="0"/>
                <a:cs typeface="Times New Roman" pitchFamily="18" charset="0"/>
              </a:rPr>
              <a:t>media</a:t>
            </a:r>
            <a:r>
              <a:rPr lang="el-GR" sz="3600" dirty="0">
                <a:solidFill>
                  <a:srgbClr val="000000"/>
                </a:solidFill>
                <a:latin typeface="Calibri" pitchFamily="34" charset="0"/>
                <a:ea typeface="Calibri" pitchFamily="34" charset="0"/>
                <a:cs typeface="Times New Roman" pitchFamily="18" charset="0"/>
              </a:rPr>
              <a:t> </a:t>
            </a:r>
            <a:r>
              <a:rPr lang="el-GR" sz="3600" dirty="0" err="1">
                <a:solidFill>
                  <a:srgbClr val="000000"/>
                </a:solidFill>
                <a:latin typeface="Calibri" pitchFamily="34" charset="0"/>
                <a:ea typeface="Calibri" pitchFamily="34" charset="0"/>
                <a:cs typeface="Times New Roman" pitchFamily="18" charset="0"/>
              </a:rPr>
              <a:t>players</a:t>
            </a:r>
            <a:r>
              <a:rPr lang="el-GR" sz="3600" dirty="0">
                <a:solidFill>
                  <a:srgbClr val="000000"/>
                </a:solidFill>
                <a:latin typeface="Calibri" pitchFamily="34" charset="0"/>
                <a:ea typeface="Calibri" pitchFamily="34" charset="0"/>
                <a:cs typeface="Times New Roman" pitchFamily="18" charset="0"/>
              </a:rPr>
              <a:t>) (π.χ. </a:t>
            </a:r>
            <a:r>
              <a:rPr lang="el-GR" sz="3600" dirty="0" err="1">
                <a:solidFill>
                  <a:srgbClr val="000000"/>
                </a:solidFill>
                <a:latin typeface="Calibri" pitchFamily="34" charset="0"/>
                <a:ea typeface="Calibri" pitchFamily="34" charset="0"/>
                <a:cs typeface="Times New Roman" pitchFamily="18" charset="0"/>
              </a:rPr>
              <a:t>iPods</a:t>
            </a:r>
            <a:r>
              <a:rPr lang="el-GR" sz="3600" dirty="0">
                <a:solidFill>
                  <a:srgbClr val="000000"/>
                </a:solidFill>
                <a:latin typeface="Calibri" pitchFamily="34" charset="0"/>
                <a:ea typeface="Calibri" pitchFamily="34" charset="0"/>
                <a:cs typeface="Times New Roman" pitchFamily="18" charset="0"/>
              </a:rPr>
              <a:t>, MP3 </a:t>
            </a:r>
            <a:r>
              <a:rPr lang="el-GR" sz="3600" dirty="0" err="1">
                <a:solidFill>
                  <a:srgbClr val="000000"/>
                </a:solidFill>
                <a:latin typeface="Calibri" pitchFamily="34" charset="0"/>
                <a:ea typeface="Calibri" pitchFamily="34" charset="0"/>
                <a:cs typeface="Times New Roman" pitchFamily="18" charset="0"/>
              </a:rPr>
              <a:t>players</a:t>
            </a:r>
            <a:r>
              <a:rPr lang="el-GR" sz="3600" dirty="0">
                <a:solidFill>
                  <a:srgbClr val="000000"/>
                </a:solidFill>
                <a:latin typeface="Calibri" pitchFamily="34" charset="0"/>
                <a:ea typeface="Calibri" pitchFamily="34" charset="0"/>
                <a:cs typeface="Times New Roman" pitchFamily="18" charset="0"/>
              </a:rPr>
              <a:t>)</a:t>
            </a:r>
            <a:endParaRPr lang="el-GR" sz="2000" dirty="0">
              <a:solidFill>
                <a:srgbClr val="000000"/>
              </a:solidFill>
              <a:latin typeface="Arial" pitchFamily="34" charset="0"/>
              <a:cs typeface="Arial" pitchFamily="34" charset="0"/>
            </a:endParaRPr>
          </a:p>
          <a:p>
            <a:pPr eaLnBrk="0" fontAlgn="base" hangingPunct="0">
              <a:spcBef>
                <a:spcPct val="0"/>
              </a:spcBef>
              <a:spcAft>
                <a:spcPct val="0"/>
              </a:spcAft>
              <a:buFont typeface="Wingdings" pitchFamily="2" charset="2"/>
              <a:buChar char="ü"/>
            </a:pPr>
            <a:r>
              <a:rPr lang="el-GR" sz="3600" dirty="0" err="1">
                <a:solidFill>
                  <a:srgbClr val="000000"/>
                </a:solidFill>
                <a:latin typeface="Calibri" pitchFamily="34" charset="0"/>
                <a:ea typeface="Calibri" pitchFamily="34" charset="0"/>
                <a:cs typeface="Times New Roman" pitchFamily="18" charset="0"/>
              </a:rPr>
              <a:t>Tablets</a:t>
            </a:r>
            <a:r>
              <a:rPr lang="el-GR" sz="3600" dirty="0">
                <a:solidFill>
                  <a:srgbClr val="000000"/>
                </a:solidFill>
                <a:latin typeface="Calibri" pitchFamily="34" charset="0"/>
                <a:ea typeface="Calibri" pitchFamily="34" charset="0"/>
                <a:cs typeface="Times New Roman" pitchFamily="18" charset="0"/>
              </a:rPr>
              <a:t>…</a:t>
            </a:r>
            <a:endParaRPr lang="el-GR" sz="54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404190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981200" y="0"/>
            <a:ext cx="8229600" cy="6858000"/>
          </a:xfrm>
        </p:spPr>
        <p:txBody>
          <a:bodyPr>
            <a:noAutofit/>
          </a:bodyPr>
          <a:lstStyle/>
          <a:p>
            <a:pPr algn="just"/>
            <a:r>
              <a:rPr lang="el-GR" sz="2400" u="sng" dirty="0"/>
              <a:t>Για τους </a:t>
            </a:r>
            <a:r>
              <a:rPr lang="el-GR" sz="2400" b="1" u="sng" dirty="0"/>
              <a:t>μαθητές με Μαθησιακές Δυσκολίες </a:t>
            </a:r>
            <a:r>
              <a:rPr lang="el-GR" sz="2400" u="sng" dirty="0"/>
              <a:t>ή/και </a:t>
            </a:r>
            <a:r>
              <a:rPr lang="el-GR" sz="2400" b="1" u="sng" dirty="0"/>
              <a:t>ΔΕΠ-Υ</a:t>
            </a:r>
            <a:br>
              <a:rPr lang="el-GR" sz="2400" b="1" u="sng" dirty="0"/>
            </a:br>
            <a:br>
              <a:rPr lang="el-GR" sz="2400" b="1" u="sng" dirty="0"/>
            </a:br>
            <a:r>
              <a:rPr lang="el-GR" sz="2400" dirty="0"/>
              <a:t>Υπάρχει ένα ευρύ φάσμα εφαρμογών/διοργανωτών ιδεών για βοήθεια στην κατανόηση των μαθημάτων και του περιεχομένου των κειμένων. Επίσης άλλες εφαρμογές  βοηθούν στην οργάνωση των σκέψεων και τη σύνταξη γραπτών εργασιών. Ένας δάσκαλος για παράδειγμα μπορεί να επιτρέψει σε έναν μαθητή με δυσγραφία να υποβάλει μια </a:t>
            </a:r>
            <a:r>
              <a:rPr lang="el-GR" sz="2400" u="sng" dirty="0"/>
              <a:t>ακουστική</a:t>
            </a:r>
            <a:r>
              <a:rPr lang="el-GR" sz="2400" dirty="0"/>
              <a:t> ή </a:t>
            </a:r>
            <a:r>
              <a:rPr lang="el-GR" sz="2400" u="sng" dirty="0"/>
              <a:t>οπτική</a:t>
            </a:r>
            <a:r>
              <a:rPr lang="el-GR" sz="2400" dirty="0"/>
              <a:t> αναφορά </a:t>
            </a:r>
            <a:r>
              <a:rPr lang="el-GR" sz="2400" u="sng" dirty="0"/>
              <a:t>αντί για </a:t>
            </a:r>
            <a:r>
              <a:rPr lang="el-GR" sz="2400" dirty="0"/>
              <a:t>ένα </a:t>
            </a:r>
            <a:r>
              <a:rPr lang="el-GR" sz="2400" u="sng" dirty="0"/>
              <a:t>γραπτό </a:t>
            </a:r>
            <a:r>
              <a:rPr lang="el-GR" sz="2400" dirty="0"/>
              <a:t>κείμενο , χρησιμοποιώντας τις εφαρμογές στο κινητό του τηλέφωνο ή στον υπολογιστή – tablet.</a:t>
            </a:r>
          </a:p>
        </p:txBody>
      </p:sp>
    </p:spTree>
    <p:extLst>
      <p:ext uri="{BB962C8B-B14F-4D97-AF65-F5344CB8AC3E}">
        <p14:creationId xmlns:p14="http://schemas.microsoft.com/office/powerpoint/2010/main" val="1331923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641" y="980728"/>
            <a:ext cx="6624735"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8049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881159" y="571481"/>
            <a:ext cx="8429684" cy="5509200"/>
          </a:xfrm>
          <a:prstGeom prst="rect">
            <a:avLst/>
          </a:prstGeom>
        </p:spPr>
        <p:txBody>
          <a:bodyPr wrap="square">
            <a:spAutoFit/>
          </a:bodyPr>
          <a:lstStyle/>
          <a:p>
            <a:pPr algn="ctr"/>
            <a:r>
              <a:rPr lang="el-GR" sz="3200" b="1" dirty="0">
                <a:solidFill>
                  <a:prstClr val="black"/>
                </a:solidFill>
                <a:latin typeface="Calibri"/>
              </a:rPr>
              <a:t>Εμπόδια για την εφαρμογή του m-learning:</a:t>
            </a:r>
          </a:p>
          <a:p>
            <a:pPr algn="ctr"/>
            <a:endParaRPr lang="el-GR" sz="3200" b="1" dirty="0">
              <a:solidFill>
                <a:prstClr val="black"/>
              </a:solidFill>
              <a:latin typeface="Calibri"/>
            </a:endParaRPr>
          </a:p>
          <a:p>
            <a:pPr algn="just"/>
            <a:r>
              <a:rPr lang="el-GR" sz="2400" dirty="0">
                <a:solidFill>
                  <a:prstClr val="black"/>
                </a:solidFill>
                <a:latin typeface="Calibri"/>
              </a:rPr>
              <a:t>• Οι περισσότεροι από τους εκπ/κούς δεν είναι γνώστες των δυνατοτήτων που παρέχουν οι  φορητές συσκευές ως εργαλεία μάθησης.</a:t>
            </a:r>
          </a:p>
          <a:p>
            <a:pPr algn="just"/>
            <a:r>
              <a:rPr lang="el-GR" sz="2400" dirty="0">
                <a:solidFill>
                  <a:prstClr val="black"/>
                </a:solidFill>
                <a:latin typeface="Calibri"/>
              </a:rPr>
              <a:t>• Οι περισσότεροι εκπ/κοί δε διαθέτουν τις απαραίτητες γνώσεις/ δεξιότητες για να χρησιμοποιήσουν στο σχολείο τις φορητές συσκευές.</a:t>
            </a:r>
          </a:p>
          <a:p>
            <a:pPr algn="just"/>
            <a:r>
              <a:rPr lang="el-GR" sz="2400" dirty="0">
                <a:solidFill>
                  <a:prstClr val="black"/>
                </a:solidFill>
                <a:latin typeface="Calibri"/>
              </a:rPr>
              <a:t>•Η πεποίθηση των ενηλίκων ότι:  «</a:t>
            </a:r>
            <a:r>
              <a:rPr lang="el-GR" sz="2400" i="1" dirty="0">
                <a:solidFill>
                  <a:prstClr val="black"/>
                </a:solidFill>
                <a:latin typeface="Calibri"/>
              </a:rPr>
              <a:t>Οι φορητές συσκευές και κυρίως τα smartphones, για την πλειοψηφία των ανθρώπων: όχι απλά δεν μπορούν να συμβάλουν στη διαδικασία της μάθησης, αλλά προάγουν ακριβώς αντίθετα αποτελέσματα</a:t>
            </a:r>
            <a:r>
              <a:rPr lang="el-GR" sz="2400" dirty="0">
                <a:solidFill>
                  <a:prstClr val="black"/>
                </a:solidFill>
                <a:latin typeface="Calibri"/>
              </a:rPr>
              <a:t>» (εβδομαδιαία έκθεση της UNESCO για το Mobile Learning, 12-16 Δεκεμβρίου 2011, σ.11).</a:t>
            </a:r>
          </a:p>
        </p:txBody>
      </p:sp>
    </p:spTree>
    <p:extLst>
      <p:ext uri="{BB962C8B-B14F-4D97-AF65-F5344CB8AC3E}">
        <p14:creationId xmlns:p14="http://schemas.microsoft.com/office/powerpoint/2010/main" val="25388754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24000" y="274638"/>
            <a:ext cx="9144000" cy="1143000"/>
          </a:xfrm>
        </p:spPr>
        <p:txBody>
          <a:bodyPr>
            <a:normAutofit fontScale="90000"/>
          </a:bodyPr>
          <a:lstStyle/>
          <a:p>
            <a:r>
              <a:rPr lang="el-GR" b="1" dirty="0"/>
              <a:t>ΣΧΕΔΙΑΣΜΟΣ </a:t>
            </a:r>
            <a:r>
              <a:rPr lang="en-US" b="1" dirty="0"/>
              <a:t>M-LEARNING </a:t>
            </a:r>
            <a:r>
              <a:rPr lang="el-GR" b="1" dirty="0"/>
              <a:t>ΠΡΟΣΕΓΓΙΣΗΣ</a:t>
            </a:r>
            <a:br>
              <a:rPr lang="el-GR" dirty="0"/>
            </a:br>
            <a:endParaRPr lang="el-GR" dirty="0"/>
          </a:p>
        </p:txBody>
      </p:sp>
      <p:graphicFrame>
        <p:nvGraphicFramePr>
          <p:cNvPr id="5" name="4 - Θέση περιεχομένου"/>
          <p:cNvGraphicFramePr>
            <a:graphicFrameLocks noGrp="1"/>
          </p:cNvGraphicFramePr>
          <p:nvPr>
            <p:ph idx="1"/>
          </p:nvPr>
        </p:nvGraphicFramePr>
        <p:xfrm>
          <a:off x="1981202" y="1600202"/>
          <a:ext cx="7901015"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82873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27146" y="116632"/>
            <a:ext cx="8341233" cy="448816"/>
          </a:xfrm>
        </p:spPr>
        <p:txBody>
          <a:bodyPr>
            <a:noAutofit/>
          </a:bodyPr>
          <a:lstStyle/>
          <a:p>
            <a:r>
              <a:rPr lang="el-GR" sz="3200" b="1" dirty="0"/>
              <a:t>Ταξινόμηση διδακτικών στόχων </a:t>
            </a:r>
            <a:br>
              <a:rPr lang="en-US" sz="3200" dirty="0"/>
            </a:br>
            <a:r>
              <a:rPr lang="el-GR" sz="2000" i="1" dirty="0"/>
              <a:t>(</a:t>
            </a:r>
            <a:r>
              <a:rPr lang="en-US" sz="2000" i="1" dirty="0"/>
              <a:t>Bloom, Anderson, et al.,  2000)  </a:t>
            </a:r>
            <a:endParaRPr lang="el-GR" sz="2400" i="1" dirty="0"/>
          </a:p>
        </p:txBody>
      </p:sp>
      <p:graphicFrame>
        <p:nvGraphicFramePr>
          <p:cNvPr id="4" name="Θέση περιεχομένου 3"/>
          <p:cNvGraphicFramePr>
            <a:graphicFrameLocks noGrp="1"/>
          </p:cNvGraphicFramePr>
          <p:nvPr>
            <p:ph idx="1"/>
          </p:nvPr>
        </p:nvGraphicFramePr>
        <p:xfrm>
          <a:off x="1981200" y="1052736"/>
          <a:ext cx="8229600"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Αριστερή αγκύλη 5"/>
          <p:cNvSpPr/>
          <p:nvPr/>
        </p:nvSpPr>
        <p:spPr>
          <a:xfrm>
            <a:off x="3647728" y="1556792"/>
            <a:ext cx="360040" cy="2304255"/>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black"/>
              </a:solidFill>
              <a:latin typeface="Calibri"/>
            </a:endParaRPr>
          </a:p>
        </p:txBody>
      </p:sp>
      <p:sp>
        <p:nvSpPr>
          <p:cNvPr id="7" name="Δεξιά αγκύλη 6"/>
          <p:cNvSpPr/>
          <p:nvPr/>
        </p:nvSpPr>
        <p:spPr>
          <a:xfrm>
            <a:off x="8148228" y="1500094"/>
            <a:ext cx="396044" cy="2360953"/>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black"/>
              </a:solidFill>
              <a:latin typeface="Calibri"/>
            </a:endParaRPr>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7146" y="3861047"/>
            <a:ext cx="1576567" cy="280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32305" y="3861047"/>
            <a:ext cx="1424955" cy="280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Ορθογώνιο 7"/>
          <p:cNvSpPr/>
          <p:nvPr/>
        </p:nvSpPr>
        <p:spPr>
          <a:xfrm>
            <a:off x="1524001" y="3861046"/>
            <a:ext cx="1187625" cy="18722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prstClr val="white"/>
                </a:solidFill>
                <a:latin typeface="Calibri"/>
              </a:rPr>
              <a:t>Ο Δ. εισάγει τους Μ στη νέα Υ. </a:t>
            </a:r>
          </a:p>
          <a:p>
            <a:pPr algn="ctr"/>
            <a:r>
              <a:rPr lang="el-GR" dirty="0">
                <a:solidFill>
                  <a:prstClr val="white"/>
                </a:solidFill>
                <a:latin typeface="Calibri"/>
              </a:rPr>
              <a:t>στο σχολείο </a:t>
            </a:r>
          </a:p>
        </p:txBody>
      </p:sp>
      <p:sp>
        <p:nvSpPr>
          <p:cNvPr id="9" name="Ορθογώνιο 8"/>
          <p:cNvSpPr/>
          <p:nvPr/>
        </p:nvSpPr>
        <p:spPr>
          <a:xfrm>
            <a:off x="9472732" y="3906088"/>
            <a:ext cx="1195268" cy="1827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prstClr val="white"/>
                </a:solidFill>
                <a:latin typeface="Calibri"/>
              </a:rPr>
              <a:t>Η Υ. εισάγεται στο σπίτι  </a:t>
            </a:r>
          </a:p>
        </p:txBody>
      </p:sp>
      <p:sp>
        <p:nvSpPr>
          <p:cNvPr id="10" name="Ορθογώνιο 9"/>
          <p:cNvSpPr/>
          <p:nvPr/>
        </p:nvSpPr>
        <p:spPr>
          <a:xfrm>
            <a:off x="2715428" y="1124745"/>
            <a:ext cx="1364348" cy="27363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prstClr val="white"/>
                </a:solidFill>
                <a:latin typeface="Calibri"/>
              </a:rPr>
              <a:t>Οι Μ. εργάζονται στο σπίτι και είναι υπεύθυνοι για τα  επίπεδα αυτά </a:t>
            </a:r>
          </a:p>
        </p:txBody>
      </p:sp>
      <p:sp>
        <p:nvSpPr>
          <p:cNvPr id="11" name="Ορθογώνιο 10"/>
          <p:cNvSpPr/>
          <p:nvPr/>
        </p:nvSpPr>
        <p:spPr>
          <a:xfrm>
            <a:off x="8148228" y="1124745"/>
            <a:ext cx="1324504" cy="27363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prstClr val="white"/>
                </a:solidFill>
                <a:latin typeface="Calibri"/>
              </a:rPr>
              <a:t>Μ+Δ </a:t>
            </a:r>
            <a:r>
              <a:rPr lang="el-GR" dirty="0" err="1">
                <a:solidFill>
                  <a:prstClr val="white"/>
                </a:solidFill>
                <a:latin typeface="Calibri"/>
              </a:rPr>
              <a:t>συνεργάζο</a:t>
            </a:r>
            <a:r>
              <a:rPr lang="el-GR" dirty="0">
                <a:solidFill>
                  <a:prstClr val="white"/>
                </a:solidFill>
                <a:latin typeface="Calibri"/>
              </a:rPr>
              <a:t>-</a:t>
            </a:r>
          </a:p>
          <a:p>
            <a:pPr algn="ctr"/>
            <a:r>
              <a:rPr lang="el-GR" dirty="0" err="1">
                <a:solidFill>
                  <a:prstClr val="white"/>
                </a:solidFill>
                <a:latin typeface="Calibri"/>
              </a:rPr>
              <a:t>νται</a:t>
            </a:r>
            <a:r>
              <a:rPr lang="el-GR" dirty="0">
                <a:solidFill>
                  <a:prstClr val="white"/>
                </a:solidFill>
                <a:latin typeface="Calibri"/>
              </a:rPr>
              <a:t> στο σχολείο για τα επίπεδα αυτά </a:t>
            </a:r>
          </a:p>
        </p:txBody>
      </p:sp>
      <p:sp>
        <p:nvSpPr>
          <p:cNvPr id="12" name="Ορθογώνιο 11"/>
          <p:cNvSpPr/>
          <p:nvPr/>
        </p:nvSpPr>
        <p:spPr>
          <a:xfrm>
            <a:off x="1927146" y="764704"/>
            <a:ext cx="3232751"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prstClr val="black"/>
                </a:solidFill>
                <a:latin typeface="Calibri"/>
              </a:rPr>
              <a:t>ΠΑΡΑΔΟΣΙΑΚΗ ΤΑΞΗ</a:t>
            </a:r>
          </a:p>
        </p:txBody>
      </p:sp>
      <p:sp>
        <p:nvSpPr>
          <p:cNvPr id="14" name="Ορθογώνιο 13"/>
          <p:cNvSpPr/>
          <p:nvPr/>
        </p:nvSpPr>
        <p:spPr>
          <a:xfrm>
            <a:off x="6960097" y="764704"/>
            <a:ext cx="3297163"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prstClr val="black"/>
                </a:solidFill>
                <a:latin typeface="Calibri"/>
              </a:rPr>
              <a:t>ΑΝΕΣΤΡΑΜΜΕΝΗ ΤΑΞΗ </a:t>
            </a:r>
          </a:p>
        </p:txBody>
      </p:sp>
      <p:cxnSp>
        <p:nvCxnSpPr>
          <p:cNvPr id="5" name="Ευθεία γραμμή σύνδεσης 4"/>
          <p:cNvCxnSpPr/>
          <p:nvPr/>
        </p:nvCxnSpPr>
        <p:spPr>
          <a:xfrm flipV="1">
            <a:off x="1524000" y="3861046"/>
            <a:ext cx="9252520" cy="4504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056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309755" y="6072207"/>
            <a:ext cx="8358247" cy="566738"/>
          </a:xfrm>
        </p:spPr>
        <p:txBody>
          <a:bodyPr>
            <a:noAutofit/>
          </a:bodyPr>
          <a:lstStyle/>
          <a:p>
            <a:pPr algn="ctr"/>
            <a:r>
              <a:rPr lang="el-GR" sz="2400" dirty="0"/>
              <a:t>Ταξινόμηση διδαχτικών στόχων του </a:t>
            </a:r>
            <a:r>
              <a:rPr lang="el-GR" sz="2400" dirty="0" err="1"/>
              <a:t>Bloom</a:t>
            </a:r>
            <a:r>
              <a:rPr lang="el-GR" sz="2400" dirty="0"/>
              <a:t>  και αντίστοιχες εφαρμογές </a:t>
            </a:r>
            <a:r>
              <a:rPr lang="en-US" sz="2400" dirty="0" err="1"/>
              <a:t>iPad</a:t>
            </a:r>
            <a:r>
              <a:rPr lang="en-US" sz="2400" dirty="0"/>
              <a:t> </a:t>
            </a:r>
            <a:r>
              <a:rPr lang="el-GR" sz="2400" dirty="0"/>
              <a:t>(bit.ly/H9YZZB)</a:t>
            </a:r>
          </a:p>
        </p:txBody>
      </p:sp>
      <p:pic>
        <p:nvPicPr>
          <p:cNvPr id="1026" name="Picture 2" descr="http://langwitches.org/blog/wp-content/uploads/2012/03/Bloom-iPads-Apps.jpg"/>
          <p:cNvPicPr>
            <a:picLocks noGrp="1" noChangeAspect="1" noChangeArrowheads="1"/>
          </p:cNvPicPr>
          <p:nvPr>
            <p:ph type="pic" idx="1"/>
          </p:nvPr>
        </p:nvPicPr>
        <p:blipFill>
          <a:blip r:embed="rId2"/>
          <a:srcRect/>
          <a:stretch>
            <a:fillRect/>
          </a:stretch>
        </p:blipFill>
        <p:spPr bwMode="auto">
          <a:xfrm>
            <a:off x="1809720" y="1"/>
            <a:ext cx="8286808" cy="5643578"/>
          </a:xfrm>
          <a:prstGeom prst="rect">
            <a:avLst/>
          </a:prstGeom>
          <a:noFill/>
        </p:spPr>
      </p:pic>
    </p:spTree>
    <p:extLst>
      <p:ext uri="{BB962C8B-B14F-4D97-AF65-F5344CB8AC3E}">
        <p14:creationId xmlns:p14="http://schemas.microsoft.com/office/powerpoint/2010/main" val="650933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5411504"/>
            <a:ext cx="9036496" cy="1477328"/>
          </a:xfrm>
          <a:prstGeom prst="rect">
            <a:avLst/>
          </a:prstGeom>
          <a:noFill/>
        </p:spPr>
        <p:txBody>
          <a:bodyPr wrap="square" rtlCol="0">
            <a:spAutoFit/>
          </a:bodyPr>
          <a:lstStyle/>
          <a:p>
            <a:pPr algn="just"/>
            <a:r>
              <a:rPr lang="el-GR" dirty="0">
                <a:solidFill>
                  <a:prstClr val="black"/>
                </a:solidFill>
                <a:latin typeface="Calibri"/>
              </a:rPr>
              <a:t>‘Βομβαρδισμός’ από μεγάλο όγκο περιττών-επικίνδυνων πληροφοριών και λέξεων που έχουν χάσει το αληθινό τους περιεχόμενο. Η προσοχή εύκολα αποσπάται και η σκέψη αποπροσανατολίζεται! Είναι απαραίτητο να αναπτύξουμε/βελτιώσουμε εγκαίρως τις προσωπικές μεταγνωστικές δεξιότητες αξιολόγησης των πληροφοριών και της συγκέντρωσης των μαθητών μας!</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524" y="476672"/>
            <a:ext cx="8568952"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4588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981200" y="274638"/>
            <a:ext cx="8229600" cy="796908"/>
          </a:xfrm>
        </p:spPr>
        <p:txBody>
          <a:bodyPr>
            <a:noAutofit/>
          </a:bodyPr>
          <a:lstStyle/>
          <a:p>
            <a:r>
              <a:rPr lang="el-GR" sz="3200" b="1" dirty="0"/>
              <a:t>Ταξινόμηση των εφαρμογών βάσει δεξιοτήτων </a:t>
            </a:r>
            <a:br>
              <a:rPr lang="el-GR" sz="4000" b="1" dirty="0"/>
            </a:br>
            <a:endParaRPr lang="el-GR" sz="4000" b="1" dirty="0"/>
          </a:p>
        </p:txBody>
      </p:sp>
      <p:graphicFrame>
        <p:nvGraphicFramePr>
          <p:cNvPr id="4" name="3 - Θέση περιεχομένου"/>
          <p:cNvGraphicFramePr>
            <a:graphicFrameLocks noGrp="1"/>
          </p:cNvGraphicFramePr>
          <p:nvPr>
            <p:ph idx="1"/>
            <p:extLst>
              <p:ext uri="{D42A27DB-BD31-4B8C-83A1-F6EECF244321}">
                <p14:modId xmlns:p14="http://schemas.microsoft.com/office/powerpoint/2010/main" val="1746654354"/>
              </p:ext>
            </p:extLst>
          </p:nvPr>
        </p:nvGraphicFramePr>
        <p:xfrm>
          <a:off x="1524000" y="785795"/>
          <a:ext cx="9144000" cy="6104516"/>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19799">
                <a:tc>
                  <a:txBody>
                    <a:bodyPr/>
                    <a:lstStyle/>
                    <a:p>
                      <a:pPr algn="ctr"/>
                      <a:r>
                        <a:rPr lang="el-GR" sz="2800" dirty="0"/>
                        <a:t>ΤΥΠΟΣ</a:t>
                      </a:r>
                      <a:r>
                        <a:rPr lang="el-GR" sz="2800" baseline="0" dirty="0"/>
                        <a:t> </a:t>
                      </a:r>
                      <a:r>
                        <a:rPr lang="el-GR" sz="2800" dirty="0"/>
                        <a:t>ΕΦΑΡΜΟΓΗΣ </a:t>
                      </a:r>
                    </a:p>
                  </a:txBody>
                  <a:tcPr/>
                </a:tc>
                <a:tc>
                  <a:txBody>
                    <a:bodyPr/>
                    <a:lstStyle/>
                    <a:p>
                      <a:pPr algn="ctr"/>
                      <a:r>
                        <a:rPr lang="el-GR" sz="2800"/>
                        <a:t>ΣΧΟΛΙΚΕΣ  ΔΕΞΙΟΤΗΤΕΣ</a:t>
                      </a:r>
                      <a:endParaRPr lang="el-GR" sz="2800" dirty="0"/>
                    </a:p>
                  </a:txBody>
                  <a:tcPr/>
                </a:tc>
                <a:extLst>
                  <a:ext uri="{0D108BD9-81ED-4DB2-BD59-A6C34878D82A}">
                    <a16:rowId xmlns:a16="http://schemas.microsoft.com/office/drawing/2014/main" val="10000"/>
                  </a:ext>
                </a:extLst>
              </a:tr>
              <a:tr h="1419939">
                <a:tc>
                  <a:txBody>
                    <a:bodyPr/>
                    <a:lstStyle/>
                    <a:p>
                      <a:r>
                        <a:rPr lang="el-GR" sz="2800" b="1" dirty="0"/>
                        <a:t>Γλωσσικός:</a:t>
                      </a:r>
                    </a:p>
                  </a:txBody>
                  <a:tcPr/>
                </a:tc>
                <a:tc>
                  <a:txBody>
                    <a:bodyPr/>
                    <a:lstStyle/>
                    <a:p>
                      <a:r>
                        <a:rPr lang="el-GR" sz="2000" dirty="0"/>
                        <a:t>αλφαβητισμός, εξάσκηση ανάγνωσης, καλλιγραφία, προφορά, γραμματική, σχέδιο, λογοτεχνία, λεξιλόγιο, γραφή. </a:t>
                      </a:r>
                    </a:p>
                  </a:txBody>
                  <a:tcPr/>
                </a:tc>
                <a:extLst>
                  <a:ext uri="{0D108BD9-81ED-4DB2-BD59-A6C34878D82A}">
                    <a16:rowId xmlns:a16="http://schemas.microsoft.com/office/drawing/2014/main" val="10001"/>
                  </a:ext>
                </a:extLst>
              </a:tr>
              <a:tr h="21927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800" b="1" dirty="0"/>
                        <a:t>Μαθηματικός:</a:t>
                      </a:r>
                    </a:p>
                  </a:txBody>
                  <a:tcPr/>
                </a:tc>
                <a:tc>
                  <a:txBody>
                    <a:bodyPr/>
                    <a:lstStyle/>
                    <a:p>
                      <a:r>
                        <a:rPr lang="el-GR" sz="2000" dirty="0"/>
                        <a:t>μέτρημα, πρόσθεση, αφαίρεση, πολλαπλασιασμός, διαίρεση, χρόνος, χρήμα, κλάσματα, δεκαδικοί, επίλυση προβλημάτων, λογική σκέψη, γραφήματα, άλγεβρα, γεωμετρία, λογισμός, στατιστική, πιθανότητες, αριθμομηχανές.</a:t>
                      </a:r>
                    </a:p>
                  </a:txBody>
                  <a:tcPr/>
                </a:tc>
                <a:extLst>
                  <a:ext uri="{0D108BD9-81ED-4DB2-BD59-A6C34878D82A}">
                    <a16:rowId xmlns:a16="http://schemas.microsoft.com/office/drawing/2014/main" val="10002"/>
                  </a:ext>
                </a:extLst>
              </a:tr>
              <a:tr h="1419939">
                <a:tc>
                  <a:txBody>
                    <a:bodyPr/>
                    <a:lstStyle/>
                    <a:p>
                      <a:r>
                        <a:rPr lang="el-GR" sz="2800" b="1" dirty="0"/>
                        <a:t> Επιστήμης: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dirty="0"/>
                        <a:t>Ενέργεια και περιβάλλον, γεωγραφία, φυσική, χημεία, επιστήμες της ζωής, ζώα, ανατομία του ανθρώπου, επιστήμες του διαστήματος.</a:t>
                      </a:r>
                    </a:p>
                  </a:txBody>
                  <a:tcPr/>
                </a:tc>
                <a:extLst>
                  <a:ext uri="{0D108BD9-81ED-4DB2-BD59-A6C34878D82A}">
                    <a16:rowId xmlns:a16="http://schemas.microsoft.com/office/drawing/2014/main" val="10003"/>
                  </a:ext>
                </a:extLst>
              </a:tr>
              <a:tr h="519799">
                <a:tc>
                  <a:txBody>
                    <a:bodyPr/>
                    <a:lstStyle/>
                    <a:p>
                      <a:r>
                        <a:rPr lang="el-GR" sz="2800" b="1" dirty="0"/>
                        <a:t> Κοινωνικών μελετών: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dirty="0"/>
                        <a:t>Ανθρωπογεωγραφία και Ιστορία.</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62066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75520" y="274638"/>
            <a:ext cx="8892480" cy="1143000"/>
          </a:xfrm>
        </p:spPr>
        <p:txBody>
          <a:bodyPr>
            <a:normAutofit/>
          </a:bodyPr>
          <a:lstStyle/>
          <a:p>
            <a:r>
              <a:rPr lang="el-GR" sz="3600" dirty="0"/>
              <a:t>Παραδοσιακή  και   Ανεστραμμένη τάξη  </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4" y="1412776"/>
            <a:ext cx="8856984"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8852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2400" dirty="0"/>
              <a:t>Η ανεστραμμένη τάξη (</a:t>
            </a:r>
            <a:r>
              <a:rPr lang="el-GR" sz="2400" dirty="0" err="1"/>
              <a:t>flipped</a:t>
            </a:r>
            <a:r>
              <a:rPr lang="el-GR" sz="2400" dirty="0"/>
              <a:t> </a:t>
            </a:r>
            <a:r>
              <a:rPr lang="el-GR" sz="2400" dirty="0" err="1"/>
              <a:t>classroom</a:t>
            </a:r>
            <a:r>
              <a:rPr lang="el-GR" sz="2400" dirty="0"/>
              <a:t>)</a:t>
            </a:r>
          </a:p>
        </p:txBody>
      </p:sp>
      <p:sp>
        <p:nvSpPr>
          <p:cNvPr id="4" name="3 - Θέση κειμένου"/>
          <p:cNvSpPr>
            <a:spLocks noGrp="1"/>
          </p:cNvSpPr>
          <p:nvPr>
            <p:ph type="body" sz="half" idx="2"/>
          </p:nvPr>
        </p:nvSpPr>
        <p:spPr>
          <a:xfrm>
            <a:off x="2024035" y="5367339"/>
            <a:ext cx="8429684" cy="1490662"/>
          </a:xfrm>
        </p:spPr>
        <p:txBody>
          <a:bodyPr>
            <a:noAutofit/>
          </a:bodyPr>
          <a:lstStyle/>
          <a:p>
            <a:r>
              <a:rPr lang="el-GR" sz="1600" dirty="0"/>
              <a:t>Η παράδοση του μαθήματος γίνεται ως εργασία στο σπίτι (με μορφή </a:t>
            </a:r>
            <a:r>
              <a:rPr lang="el-GR" sz="1600" dirty="0" err="1"/>
              <a:t>ppt</a:t>
            </a:r>
            <a:r>
              <a:rPr lang="el-GR" sz="1600" dirty="0"/>
              <a:t> ή </a:t>
            </a:r>
            <a:r>
              <a:rPr lang="el-GR" sz="1600" dirty="0" err="1"/>
              <a:t>pdf</a:t>
            </a:r>
            <a:r>
              <a:rPr lang="el-GR" sz="1600" dirty="0"/>
              <a:t> αρχείων τα οποία περιέχουν θέμα εργασίας και σχετικά </a:t>
            </a:r>
            <a:r>
              <a:rPr lang="en-US" sz="1600" dirty="0"/>
              <a:t>links, </a:t>
            </a:r>
            <a:r>
              <a:rPr lang="el-GR" sz="1600" dirty="0" err="1"/>
              <a:t>videos</a:t>
            </a:r>
            <a:r>
              <a:rPr lang="el-GR" sz="1600" dirty="0"/>
              <a:t>, εικόνες, χάρτες κλπ)</a:t>
            </a:r>
            <a:r>
              <a:rPr lang="en-US" sz="1600" dirty="0"/>
              <a:t>,</a:t>
            </a:r>
            <a:r>
              <a:rPr lang="el-GR" sz="1600" dirty="0"/>
              <a:t> ενώ ο σχολικός χρόνος αφιερώνεται στη συνεργατική εργασία των μαθητών και τη συζήτηση με τον δάσκαλο. Οι μαθητές με τη χρήση ΤΠΕ μαθαίνουν με το δικό τους ρυθμό, ενώ προάγεται η συνεργασία και ο διάλογος μέσα στην τάξη και εκτός (με τη χρήση </a:t>
            </a:r>
            <a:r>
              <a:rPr lang="el-GR" sz="1600" dirty="0" err="1"/>
              <a:t>skype</a:t>
            </a:r>
            <a:r>
              <a:rPr lang="el-GR" sz="1600" dirty="0"/>
              <a:t>, </a:t>
            </a:r>
            <a:r>
              <a:rPr lang="el-GR" sz="1600" dirty="0" err="1"/>
              <a:t>moodle</a:t>
            </a:r>
            <a:r>
              <a:rPr lang="el-GR" sz="1600" dirty="0"/>
              <a:t>…).</a:t>
            </a:r>
          </a:p>
        </p:txBody>
      </p:sp>
      <p:pic>
        <p:nvPicPr>
          <p:cNvPr id="20482" name="Picture 2" descr="Αποτέλεσμα εικόνας για Flipped Classroom"/>
          <p:cNvPicPr>
            <a:picLocks noGrp="1" noChangeAspect="1" noChangeArrowheads="1"/>
          </p:cNvPicPr>
          <p:nvPr>
            <p:ph type="pic" idx="1"/>
          </p:nvPr>
        </p:nvPicPr>
        <p:blipFill>
          <a:blip r:embed="rId2"/>
          <a:srcRect l="11376" r="11376"/>
          <a:stretch>
            <a:fillRect/>
          </a:stretch>
        </p:blipFill>
        <p:spPr bwMode="auto">
          <a:xfrm>
            <a:off x="2452663" y="285728"/>
            <a:ext cx="7215239" cy="4500594"/>
          </a:xfrm>
          <a:prstGeom prst="rect">
            <a:avLst/>
          </a:prstGeom>
          <a:noFill/>
        </p:spPr>
      </p:pic>
    </p:spTree>
    <p:extLst>
      <p:ext uri="{BB962C8B-B14F-4D97-AF65-F5344CB8AC3E}">
        <p14:creationId xmlns:p14="http://schemas.microsoft.com/office/powerpoint/2010/main" val="1161722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ΜΙΚΤΗ ΜΑΘΗΣΗ</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7690" y="1628800"/>
            <a:ext cx="8572500" cy="4945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34423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reate Small Learning Communities with the Station Rotation Mo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576" y="692696"/>
            <a:ext cx="4464496" cy="50405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w to Implement a Station Rotation Blended Learning Model - DreamBox Lear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4072" y="1916832"/>
            <a:ext cx="3600400"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6248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ΜΙΚΤΗ ΜΑΘΗΣΗ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3417" y="1508596"/>
            <a:ext cx="8985448" cy="5349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57197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706" y="1"/>
            <a:ext cx="2341047" cy="3042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0176" y="3805"/>
            <a:ext cx="2574032" cy="3042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4436" y="3717030"/>
            <a:ext cx="2610036" cy="3140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4436" y="23600"/>
            <a:ext cx="2610036" cy="3042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1" y="3717032"/>
            <a:ext cx="2339752" cy="3159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7680177" y="3573016"/>
            <a:ext cx="2790375" cy="328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423592" y="3132256"/>
            <a:ext cx="7047656" cy="584775"/>
          </a:xfrm>
          <a:prstGeom prst="rect">
            <a:avLst/>
          </a:prstGeom>
          <a:noFill/>
        </p:spPr>
        <p:txBody>
          <a:bodyPr wrap="square" rtlCol="0">
            <a:spAutoFit/>
          </a:bodyPr>
          <a:lstStyle/>
          <a:p>
            <a:pPr algn="ctr"/>
            <a:r>
              <a:rPr lang="el-GR" sz="3200" b="1" dirty="0">
                <a:solidFill>
                  <a:prstClr val="black"/>
                </a:solidFill>
                <a:latin typeface="Calibri"/>
              </a:rPr>
              <a:t>ΟΡΓΑΝΩΣΗ</a:t>
            </a:r>
            <a:r>
              <a:rPr lang="en-US" sz="3200" b="1" dirty="0">
                <a:solidFill>
                  <a:prstClr val="black"/>
                </a:solidFill>
                <a:latin typeface="Calibri"/>
              </a:rPr>
              <a:t> </a:t>
            </a:r>
            <a:r>
              <a:rPr lang="el-GR" sz="3200" b="1" dirty="0">
                <a:solidFill>
                  <a:prstClr val="black"/>
                </a:solidFill>
                <a:latin typeface="Calibri"/>
              </a:rPr>
              <a:t>ΨΗΦΙΑΚΗΣ/ΜΙΚΤΗΣ  ΤΑΞΗΣ </a:t>
            </a:r>
          </a:p>
        </p:txBody>
      </p:sp>
    </p:spTree>
    <p:extLst>
      <p:ext uri="{BB962C8B-B14F-4D97-AF65-F5344CB8AC3E}">
        <p14:creationId xmlns:p14="http://schemas.microsoft.com/office/powerpoint/2010/main" val="31366600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Downloads\IMG_00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1327" y="0"/>
            <a:ext cx="516934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2722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callscotland.org.uk/common-assets/images/posters/poster38-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828" y="155550"/>
            <a:ext cx="4341148" cy="66452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8008" y="155551"/>
            <a:ext cx="4319786" cy="664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38171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AppData\Local\Temp\Rar$DI00.286\IMG_24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584" y="22258"/>
            <a:ext cx="7056784" cy="7367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288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1524000" y="428626"/>
            <a:ext cx="9144000" cy="6429375"/>
          </a:xfrm>
        </p:spPr>
        <p:txBody>
          <a:bodyPr>
            <a:noAutofit/>
          </a:bodyPr>
          <a:lstStyle/>
          <a:p>
            <a:pPr algn="l"/>
            <a:r>
              <a:rPr lang="el-GR" sz="2800" b="1" dirty="0"/>
              <a:t>«Η Κατάσταση των Παιδιών στον Κόσμο</a:t>
            </a:r>
            <a:r>
              <a:rPr lang="en-US" sz="2800" b="1" dirty="0"/>
              <a:t> </a:t>
            </a:r>
            <a:r>
              <a:rPr lang="el-GR" sz="2800" b="1" dirty="0"/>
              <a:t>το 2017: </a:t>
            </a:r>
            <a:br>
              <a:rPr lang="el-GR" sz="2800" b="1" dirty="0"/>
            </a:br>
            <a:r>
              <a:rPr lang="el-GR" sz="2800" b="1" dirty="0"/>
              <a:t>Τα παιδιά σε έναν ψηφιακό κόσμο», </a:t>
            </a:r>
            <a:r>
              <a:rPr lang="en-US" sz="2000" b="1" i="1" dirty="0"/>
              <a:t>UNICEF</a:t>
            </a:r>
            <a:br>
              <a:rPr lang="en-US" sz="2400" b="1" dirty="0"/>
            </a:br>
            <a:br>
              <a:rPr lang="en-US" sz="2800" b="1" dirty="0"/>
            </a:br>
            <a:r>
              <a:rPr lang="en-US" sz="2400" b="1" dirty="0"/>
              <a:t>1. </a:t>
            </a:r>
            <a:r>
              <a:rPr lang="el-GR" sz="2400" b="1" dirty="0"/>
              <a:t>Ένας στους τρεις χρήστες </a:t>
            </a:r>
            <a:r>
              <a:rPr lang="el-GR" sz="2400" dirty="0"/>
              <a:t>του Διαδικτύου παγκοσμίως είναι </a:t>
            </a:r>
            <a:r>
              <a:rPr lang="el-GR" sz="2400" b="1" dirty="0"/>
              <a:t>παιδί</a:t>
            </a:r>
            <a:br>
              <a:rPr lang="el-GR" sz="2400" dirty="0"/>
            </a:br>
            <a:r>
              <a:rPr lang="el-GR" sz="2400" dirty="0"/>
              <a:t> </a:t>
            </a:r>
            <a:br>
              <a:rPr lang="el-GR" sz="2400" dirty="0"/>
            </a:br>
            <a:r>
              <a:rPr lang="en-US" sz="2400" b="1" dirty="0"/>
              <a:t>2. </a:t>
            </a:r>
            <a:r>
              <a:rPr lang="el-GR" sz="2400" dirty="0"/>
              <a:t>Η πανταχού παρουσία των </a:t>
            </a:r>
            <a:r>
              <a:rPr lang="el-GR" sz="2400" b="1" dirty="0"/>
              <a:t>φορητών συσκευών</a:t>
            </a:r>
            <a:r>
              <a:rPr lang="el-GR" sz="2400" dirty="0"/>
              <a:t>, σύμφωνα με την έκθεση, έχει κάνει τη διαδικτυακή πρόσβαση για πολλά παιδιά </a:t>
            </a:r>
            <a:r>
              <a:rPr lang="el-GR" sz="2400" b="1" dirty="0"/>
              <a:t>λιγότερο ελεγχόμενη  </a:t>
            </a:r>
            <a:r>
              <a:rPr lang="el-GR" sz="2400" dirty="0"/>
              <a:t>και ενδεχομένως πιο </a:t>
            </a:r>
            <a:r>
              <a:rPr lang="el-GR" sz="2400" b="1" dirty="0"/>
              <a:t>επικίνδυνη</a:t>
            </a:r>
            <a:br>
              <a:rPr lang="el-GR" sz="2400" dirty="0"/>
            </a:br>
            <a:br>
              <a:rPr lang="el-GR" sz="2400" dirty="0"/>
            </a:br>
            <a:r>
              <a:rPr lang="en-US" sz="2400" b="1" dirty="0"/>
              <a:t>3. </a:t>
            </a:r>
            <a:r>
              <a:rPr lang="el-GR" sz="2400" dirty="0"/>
              <a:t>Τόσο </a:t>
            </a:r>
            <a:r>
              <a:rPr lang="el-GR" sz="2400" b="1" dirty="0"/>
              <a:t>οι κυβερνήσεις </a:t>
            </a:r>
            <a:r>
              <a:rPr lang="el-GR" sz="2400" dirty="0"/>
              <a:t>όσο και </a:t>
            </a:r>
            <a:r>
              <a:rPr lang="el-GR" sz="2400" b="1" dirty="0"/>
              <a:t>ο ιδιωτικός τομέας</a:t>
            </a:r>
            <a:r>
              <a:rPr lang="el-GR" sz="2400" dirty="0"/>
              <a:t> δεν έχουν ακολουθήσει το ρυθμό των αλλαγών, εκθέτοντας τα παιδιά σε νέους κινδύνους και ζημιές (κατάχρησης των προσωπικών τους δεδομένων, της πρόσβασης σε επιβλαβές περιεχόμενο και του ηλεκτρονικού εκφοβισμού) και αφήνοντας πίσω τα εκατομμύρια των πλέον μειονεκτούντων  από αυτά. </a:t>
            </a:r>
            <a:br>
              <a:rPr lang="el-GR" sz="1800" dirty="0"/>
            </a:br>
            <a:endParaRPr lang="el-GR" sz="1800" dirty="0"/>
          </a:p>
        </p:txBody>
      </p:sp>
    </p:spTree>
    <p:extLst>
      <p:ext uri="{BB962C8B-B14F-4D97-AF65-F5344CB8AC3E}">
        <p14:creationId xmlns:p14="http://schemas.microsoft.com/office/powerpoint/2010/main" val="42608409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73" y="0"/>
            <a:ext cx="929112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04405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72" y="332656"/>
            <a:ext cx="4572000"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1904" y="332656"/>
            <a:ext cx="7128792"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28781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ern Smith's Classroom Ideas Fourteen Fabulously Free Math Apps With An iPad Giveaw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100" y="548681"/>
            <a:ext cx="3143250" cy="6096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hlinkClick r:id="rId3" tooltip="Page 1"/>
          </p:cNvPr>
          <p:cNvSpPr>
            <a:spLocks noChangeArrowheads="1"/>
          </p:cNvSpPr>
          <p:nvPr/>
        </p:nvSpPr>
        <p:spPr bwMode="auto">
          <a:xfrm>
            <a:off x="1524000" y="-184666"/>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el-GR" altLang="el-GR">
              <a:solidFill>
                <a:prstClr val="black"/>
              </a:solidFill>
              <a:latin typeface="Arial" charset="0"/>
              <a:cs typeface="Arial" charset="0"/>
            </a:endParaRPr>
          </a:p>
        </p:txBody>
      </p:sp>
      <p:sp>
        <p:nvSpPr>
          <p:cNvPr id="3" name="Rectangle 4"/>
          <p:cNvSpPr>
            <a:spLocks noChangeArrowheads="1"/>
          </p:cNvSpPr>
          <p:nvPr/>
        </p:nvSpPr>
        <p:spPr bwMode="auto">
          <a:xfrm>
            <a:off x="2054671088" y="2147260509"/>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Typing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4" name="Rectangle 5"/>
          <p:cNvSpPr>
            <a:spLocks noChangeArrowheads="1"/>
          </p:cNvSpPr>
          <p:nvPr/>
        </p:nvSpPr>
        <p:spPr bwMode="auto">
          <a:xfrm>
            <a:off x="2092220225" y="2147260509"/>
            <a:ext cx="36420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Tutors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5" name="Rectangle 6"/>
          <p:cNvSpPr>
            <a:spLocks noChangeArrowheads="1"/>
          </p:cNvSpPr>
          <p:nvPr/>
        </p:nvSpPr>
        <p:spPr bwMode="auto">
          <a:xfrm>
            <a:off x="2147483647" y="2147252815"/>
            <a:ext cx="4748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Reading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6" name="Rectangle 7"/>
          <p:cNvSpPr>
            <a:spLocks noChangeArrowheads="1"/>
          </p:cNvSpPr>
          <p:nvPr/>
        </p:nvSpPr>
        <p:spPr bwMode="auto">
          <a:xfrm>
            <a:off x="2147483647" y="2147252815"/>
            <a:ext cx="4635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Memory</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7" name="Rectangle 8"/>
          <p:cNvSpPr>
            <a:spLocks noChangeArrowheads="1"/>
          </p:cNvSpPr>
          <p:nvPr/>
        </p:nvSpPr>
        <p:spPr bwMode="auto">
          <a:xfrm>
            <a:off x="2147483647" y="2147252815"/>
            <a:ext cx="4251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Writing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8" name="Rectangle 9"/>
          <p:cNvSpPr>
            <a:spLocks noChangeArrowheads="1"/>
          </p:cNvSpPr>
          <p:nvPr/>
        </p:nvSpPr>
        <p:spPr bwMode="auto">
          <a:xfrm>
            <a:off x="2147483647" y="2147260509"/>
            <a:ext cx="36901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Adobe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9" name="Rectangle 10"/>
          <p:cNvSpPr>
            <a:spLocks noChangeArrowheads="1"/>
          </p:cNvSpPr>
          <p:nvPr/>
        </p:nvSpPr>
        <p:spPr bwMode="auto">
          <a:xfrm>
            <a:off x="2147483647" y="2147260509"/>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 name="Rectangle 11"/>
          <p:cNvSpPr>
            <a:spLocks noChangeArrowheads="1"/>
          </p:cNvSpPr>
          <p:nvPr/>
        </p:nvSpPr>
        <p:spPr bwMode="auto">
          <a:xfrm>
            <a:off x="2147483647" y="2147260509"/>
            <a:ext cx="29206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Blio</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 name="Rectangle 12"/>
          <p:cNvSpPr>
            <a:spLocks noChangeArrowheads="1"/>
          </p:cNvSpPr>
          <p:nvPr/>
        </p:nvSpPr>
        <p:spPr bwMode="auto">
          <a:xfrm>
            <a:off x="2147483647" y="2147260509"/>
            <a:ext cx="41870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Readiris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 name="Rectangle 13"/>
          <p:cNvSpPr>
            <a:spLocks noChangeArrowheads="1"/>
          </p:cNvSpPr>
          <p:nvPr/>
        </p:nvSpPr>
        <p:spPr bwMode="auto">
          <a:xfrm>
            <a:off x="2111454375" y="553131737"/>
            <a:ext cx="71526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Microsoft OneNote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3" name="Rectangle 14"/>
          <p:cNvSpPr>
            <a:spLocks noChangeArrowheads="1"/>
          </p:cNvSpPr>
          <p:nvPr/>
        </p:nvSpPr>
        <p:spPr bwMode="auto">
          <a:xfrm>
            <a:off x="2147483647" y="2147260509"/>
            <a:ext cx="46519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ClaroPDF</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4" name="Rectangle 15"/>
          <p:cNvSpPr>
            <a:spLocks noChangeArrowheads="1"/>
          </p:cNvSpPr>
          <p:nvPr/>
        </p:nvSpPr>
        <p:spPr bwMode="auto">
          <a:xfrm>
            <a:off x="2147483647" y="2147260509"/>
            <a:ext cx="38023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Clicker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5" name="Rectangle 16"/>
          <p:cNvSpPr>
            <a:spLocks noChangeArrowheads="1"/>
          </p:cNvSpPr>
          <p:nvPr/>
        </p:nvSpPr>
        <p:spPr bwMode="auto">
          <a:xfrm>
            <a:off x="2147483647" y="2147260509"/>
            <a:ext cx="48603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Sentences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6" name="Rectangle 17"/>
          <p:cNvSpPr>
            <a:spLocks noChangeArrowheads="1"/>
          </p:cNvSpPr>
          <p:nvPr/>
        </p:nvSpPr>
        <p:spPr bwMode="auto">
          <a:xfrm>
            <a:off x="954747900" y="2147260509"/>
            <a:ext cx="3978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Clicker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7" name="Rectangle 18"/>
          <p:cNvSpPr>
            <a:spLocks noChangeArrowheads="1"/>
          </p:cNvSpPr>
          <p:nvPr/>
        </p:nvSpPr>
        <p:spPr bwMode="auto">
          <a:xfrm>
            <a:off x="985421575" y="2147260509"/>
            <a:ext cx="33054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Docs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8" name="Rectangle 19"/>
          <p:cNvSpPr>
            <a:spLocks noChangeArrowheads="1"/>
          </p:cNvSpPr>
          <p:nvPr/>
        </p:nvSpPr>
        <p:spPr bwMode="auto">
          <a:xfrm>
            <a:off x="155638500" y="2147260509"/>
            <a:ext cx="46038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Microsoft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9" name="Rectangle 20"/>
          <p:cNvSpPr>
            <a:spLocks noChangeArrowheads="1"/>
          </p:cNvSpPr>
          <p:nvPr/>
        </p:nvSpPr>
        <p:spPr bwMode="auto">
          <a:xfrm>
            <a:off x="1591576700" y="2147260509"/>
            <a:ext cx="33695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Word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0" name="Rectangle 21"/>
          <p:cNvSpPr>
            <a:spLocks noChangeArrowheads="1"/>
          </p:cNvSpPr>
          <p:nvPr/>
        </p:nvSpPr>
        <p:spPr bwMode="auto">
          <a:xfrm>
            <a:off x="2147483647" y="2147260509"/>
            <a:ext cx="45397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Co:Writer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1" name="Rectangle 22"/>
          <p:cNvSpPr>
            <a:spLocks noChangeArrowheads="1"/>
          </p:cNvSpPr>
          <p:nvPr/>
        </p:nvSpPr>
        <p:spPr bwMode="auto">
          <a:xfrm>
            <a:off x="2147483647" y="2147260509"/>
            <a:ext cx="3626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Voice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2" name="Rectangle 23"/>
          <p:cNvSpPr>
            <a:spLocks noChangeArrowheads="1"/>
          </p:cNvSpPr>
          <p:nvPr/>
        </p:nvSpPr>
        <p:spPr bwMode="auto">
          <a:xfrm>
            <a:off x="2147483647" y="2147260509"/>
            <a:ext cx="37542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Dream</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3" name="Rectangle 24"/>
          <p:cNvSpPr>
            <a:spLocks noChangeArrowheads="1"/>
          </p:cNvSpPr>
          <p:nvPr/>
        </p:nvSpPr>
        <p:spPr bwMode="auto">
          <a:xfrm>
            <a:off x="2147483647" y="2147260509"/>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4" name="Rectangle 25"/>
          <p:cNvSpPr>
            <a:spLocks noChangeArrowheads="1"/>
          </p:cNvSpPr>
          <p:nvPr/>
        </p:nvSpPr>
        <p:spPr bwMode="auto">
          <a:xfrm>
            <a:off x="1931111200" y="2147260509"/>
            <a:ext cx="43954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Evernote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5" name="Rectangle 26"/>
          <p:cNvSpPr>
            <a:spLocks noChangeArrowheads="1"/>
          </p:cNvSpPr>
          <p:nvPr/>
        </p:nvSpPr>
        <p:spPr bwMode="auto">
          <a:xfrm>
            <a:off x="2006209475" y="1680782200"/>
            <a:ext cx="33695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Clear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6" name="Rectangle 27"/>
          <p:cNvSpPr>
            <a:spLocks noChangeArrowheads="1"/>
          </p:cNvSpPr>
          <p:nvPr/>
        </p:nvSpPr>
        <p:spPr bwMode="auto">
          <a:xfrm>
            <a:off x="2147483647" y="2147260509"/>
            <a:ext cx="37702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iBooks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7" name="Rectangle 28"/>
          <p:cNvSpPr>
            <a:spLocks noChangeArrowheads="1"/>
          </p:cNvSpPr>
          <p:nvPr/>
        </p:nvSpPr>
        <p:spPr bwMode="auto">
          <a:xfrm>
            <a:off x="1128215613" y="2147260509"/>
            <a:ext cx="44916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Ideament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8" name="Rectangle 29"/>
          <p:cNvSpPr>
            <a:spLocks noChangeArrowheads="1"/>
          </p:cNvSpPr>
          <p:nvPr/>
        </p:nvSpPr>
        <p:spPr bwMode="auto">
          <a:xfrm>
            <a:off x="736085650" y="2147260509"/>
            <a:ext cx="47801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Inspiration</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9" name="Rectangle 30"/>
          <p:cNvSpPr>
            <a:spLocks noChangeArrowheads="1"/>
          </p:cNvSpPr>
          <p:nvPr/>
        </p:nvSpPr>
        <p:spPr bwMode="auto">
          <a:xfrm>
            <a:off x="2147483647" y="2147260509"/>
            <a:ext cx="51328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knfbReader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30" name="Rectangle 31"/>
          <p:cNvSpPr>
            <a:spLocks noChangeArrowheads="1"/>
          </p:cNvSpPr>
          <p:nvPr/>
        </p:nvSpPr>
        <p:spPr bwMode="auto">
          <a:xfrm>
            <a:off x="2147483647" y="275658962"/>
            <a:ext cx="3626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Kindle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31" name="Rectangle 32"/>
          <p:cNvSpPr>
            <a:spLocks noChangeArrowheads="1"/>
          </p:cNvSpPr>
          <p:nvPr/>
        </p:nvSpPr>
        <p:spPr bwMode="auto">
          <a:xfrm>
            <a:off x="438272238" y="2147260509"/>
            <a:ext cx="32252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Mind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24" name="Rectangle 33"/>
          <p:cNvSpPr>
            <a:spLocks noChangeArrowheads="1"/>
          </p:cNvSpPr>
          <p:nvPr/>
        </p:nvSpPr>
        <p:spPr bwMode="auto">
          <a:xfrm>
            <a:off x="395257338" y="2147260509"/>
            <a:ext cx="39946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Mapper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25" name="Rectangle 34"/>
          <p:cNvSpPr>
            <a:spLocks noChangeArrowheads="1"/>
          </p:cNvSpPr>
          <p:nvPr/>
        </p:nvSpPr>
        <p:spPr bwMode="auto">
          <a:xfrm>
            <a:off x="2147483647" y="2147260509"/>
            <a:ext cx="45076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MyScript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27" name="Rectangle 35"/>
          <p:cNvSpPr>
            <a:spLocks noChangeArrowheads="1"/>
          </p:cNvSpPr>
          <p:nvPr/>
        </p:nvSpPr>
        <p:spPr bwMode="auto">
          <a:xfrm>
            <a:off x="2147483647" y="2147260509"/>
            <a:ext cx="36099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Memo</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28" name="Rectangle 36"/>
          <p:cNvSpPr>
            <a:spLocks noChangeArrowheads="1"/>
          </p:cNvSpPr>
          <p:nvPr/>
        </p:nvSpPr>
        <p:spPr bwMode="auto">
          <a:xfrm>
            <a:off x="1657415088" y="2147260509"/>
            <a:ext cx="44755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Notability</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29" name="Rectangle 37"/>
          <p:cNvSpPr>
            <a:spLocks noChangeArrowheads="1"/>
          </p:cNvSpPr>
          <p:nvPr/>
        </p:nvSpPr>
        <p:spPr bwMode="auto">
          <a:xfrm>
            <a:off x="1226710463" y="2147260509"/>
            <a:ext cx="4010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Popplet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0" name="Rectangle 38"/>
          <p:cNvSpPr>
            <a:spLocks noChangeArrowheads="1"/>
          </p:cNvSpPr>
          <p:nvPr/>
        </p:nvSpPr>
        <p:spPr bwMode="auto">
          <a:xfrm>
            <a:off x="440139138" y="2147260509"/>
            <a:ext cx="4042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Outline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1" name="Rectangle 39"/>
          <p:cNvSpPr>
            <a:spLocks noChangeArrowheads="1"/>
          </p:cNvSpPr>
          <p:nvPr/>
        </p:nvSpPr>
        <p:spPr bwMode="auto">
          <a:xfrm>
            <a:off x="502950163" y="2147260509"/>
            <a:ext cx="28405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Pro</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2" name="Rectangle 40"/>
          <p:cNvSpPr>
            <a:spLocks noChangeArrowheads="1"/>
          </p:cNvSpPr>
          <p:nvPr/>
        </p:nvSpPr>
        <p:spPr bwMode="auto">
          <a:xfrm>
            <a:off x="1879747638" y="2147260509"/>
            <a:ext cx="36580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Pages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3" name="Rectangle 41"/>
          <p:cNvSpPr>
            <a:spLocks noChangeArrowheads="1"/>
          </p:cNvSpPr>
          <p:nvPr/>
        </p:nvSpPr>
        <p:spPr bwMode="auto">
          <a:xfrm>
            <a:off x="2147483647" y="2147260509"/>
            <a:ext cx="46358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Paperport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4" name="Rectangle 42"/>
          <p:cNvSpPr>
            <a:spLocks noChangeArrowheads="1"/>
          </p:cNvSpPr>
          <p:nvPr/>
        </p:nvSpPr>
        <p:spPr bwMode="auto">
          <a:xfrm>
            <a:off x="2147483647" y="2147260509"/>
            <a:ext cx="3513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Notes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5" name="Rectangle 43"/>
          <p:cNvSpPr>
            <a:spLocks noChangeArrowheads="1"/>
          </p:cNvSpPr>
          <p:nvPr/>
        </p:nvSpPr>
        <p:spPr bwMode="auto">
          <a:xfrm>
            <a:off x="2147483647" y="2147260509"/>
            <a:ext cx="31290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PDF</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6" name="Rectangle 44"/>
          <p:cNvSpPr>
            <a:spLocks noChangeArrowheads="1"/>
          </p:cNvSpPr>
          <p:nvPr/>
        </p:nvSpPr>
        <p:spPr bwMode="auto">
          <a:xfrm>
            <a:off x="2147483647" y="2147260509"/>
            <a:ext cx="36901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Expert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7" name="Rectangle 45"/>
          <p:cNvSpPr>
            <a:spLocks noChangeArrowheads="1"/>
          </p:cNvSpPr>
          <p:nvPr/>
        </p:nvSpPr>
        <p:spPr bwMode="auto">
          <a:xfrm>
            <a:off x="824615763" y="2147260509"/>
            <a:ext cx="4363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Pinterest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8" name="Rectangle 46"/>
          <p:cNvSpPr>
            <a:spLocks noChangeArrowheads="1"/>
          </p:cNvSpPr>
          <p:nvPr/>
        </p:nvSpPr>
        <p:spPr bwMode="auto">
          <a:xfrm>
            <a:off x="2147483647" y="2147260509"/>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Prizmo</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9" name="Rectangle 47"/>
          <p:cNvSpPr>
            <a:spLocks noChangeArrowheads="1"/>
          </p:cNvSpPr>
          <p:nvPr/>
        </p:nvSpPr>
        <p:spPr bwMode="auto">
          <a:xfrm>
            <a:off x="1611445850" y="1770729950"/>
            <a:ext cx="51648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Remember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0" name="Rectangle 48"/>
          <p:cNvSpPr>
            <a:spLocks noChangeArrowheads="1"/>
          </p:cNvSpPr>
          <p:nvPr/>
        </p:nvSpPr>
        <p:spPr bwMode="auto">
          <a:xfrm>
            <a:off x="1659540750" y="1847882450"/>
            <a:ext cx="4042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the Milk</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1" name="Rectangle 49"/>
          <p:cNvSpPr>
            <a:spLocks noChangeArrowheads="1"/>
          </p:cNvSpPr>
          <p:nvPr/>
        </p:nvSpPr>
        <p:spPr bwMode="auto">
          <a:xfrm>
            <a:off x="1338322825" y="1596298625"/>
            <a:ext cx="492443"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Reminders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2" name="Rectangle 50"/>
          <p:cNvSpPr>
            <a:spLocks noChangeArrowheads="1"/>
          </p:cNvSpPr>
          <p:nvPr/>
        </p:nvSpPr>
        <p:spPr bwMode="auto">
          <a:xfrm>
            <a:off x="580102663" y="2147260509"/>
            <a:ext cx="3513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Safari</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3" name="Rectangle 51"/>
          <p:cNvSpPr>
            <a:spLocks noChangeArrowheads="1"/>
          </p:cNvSpPr>
          <p:nvPr/>
        </p:nvSpPr>
        <p:spPr bwMode="auto">
          <a:xfrm>
            <a:off x="1089898125" y="2147260509"/>
            <a:ext cx="4363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Scoop It!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4" name="Rectangle 52"/>
          <p:cNvSpPr>
            <a:spLocks noChangeArrowheads="1"/>
          </p:cNvSpPr>
          <p:nvPr/>
        </p:nvSpPr>
        <p:spPr bwMode="auto">
          <a:xfrm>
            <a:off x="2147483647" y="2147260509"/>
            <a:ext cx="27764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Siri</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5" name="Rectangle 53"/>
          <p:cNvSpPr>
            <a:spLocks noChangeArrowheads="1"/>
          </p:cNvSpPr>
          <p:nvPr/>
        </p:nvSpPr>
        <p:spPr bwMode="auto">
          <a:xfrm>
            <a:off x="2147483647" y="1862474750"/>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Speak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6" name="Rectangle 54"/>
          <p:cNvSpPr>
            <a:spLocks noChangeArrowheads="1"/>
          </p:cNvSpPr>
          <p:nvPr/>
        </p:nvSpPr>
        <p:spPr bwMode="auto">
          <a:xfrm>
            <a:off x="2147483647" y="1939627250"/>
            <a:ext cx="2375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7" name="Rectangle 55"/>
          <p:cNvSpPr>
            <a:spLocks noChangeArrowheads="1"/>
          </p:cNvSpPr>
          <p:nvPr/>
        </p:nvSpPr>
        <p:spPr bwMode="auto">
          <a:xfrm>
            <a:off x="2147483647" y="2022182012"/>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Speak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8" name="Rectangle 56"/>
          <p:cNvSpPr>
            <a:spLocks noChangeArrowheads="1"/>
          </p:cNvSpPr>
          <p:nvPr/>
        </p:nvSpPr>
        <p:spPr bwMode="auto">
          <a:xfrm>
            <a:off x="2147483647" y="2099334512"/>
            <a:ext cx="44755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Selection</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9" name="Rectangle 57"/>
          <p:cNvSpPr>
            <a:spLocks noChangeArrowheads="1"/>
          </p:cNvSpPr>
          <p:nvPr/>
        </p:nvSpPr>
        <p:spPr bwMode="auto">
          <a:xfrm>
            <a:off x="2147483647" y="2147260509"/>
            <a:ext cx="30809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Text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0" name="Rectangle 58"/>
          <p:cNvSpPr>
            <a:spLocks noChangeArrowheads="1"/>
          </p:cNvSpPr>
          <p:nvPr/>
        </p:nvSpPr>
        <p:spPr bwMode="auto">
          <a:xfrm>
            <a:off x="2147483647" y="2147260509"/>
            <a:ext cx="41710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Grabber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1" name="Rectangle 59"/>
          <p:cNvSpPr>
            <a:spLocks noChangeArrowheads="1"/>
          </p:cNvSpPr>
          <p:nvPr/>
        </p:nvSpPr>
        <p:spPr bwMode="auto">
          <a:xfrm>
            <a:off x="1435342888" y="2147260509"/>
            <a:ext cx="31611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Web</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2" name="Rectangle 60"/>
          <p:cNvSpPr>
            <a:spLocks noChangeArrowheads="1"/>
          </p:cNvSpPr>
          <p:nvPr/>
        </p:nvSpPr>
        <p:spPr bwMode="auto">
          <a:xfrm>
            <a:off x="1391819988" y="2147260509"/>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3" name="Rectangle 61"/>
          <p:cNvSpPr>
            <a:spLocks noChangeArrowheads="1"/>
          </p:cNvSpPr>
          <p:nvPr/>
        </p:nvSpPr>
        <p:spPr bwMode="auto">
          <a:xfrm>
            <a:off x="2147483647" y="2147260509"/>
            <a:ext cx="44755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WritePad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4" name="Rectangle 62"/>
          <p:cNvSpPr>
            <a:spLocks noChangeArrowheads="1"/>
          </p:cNvSpPr>
          <p:nvPr/>
        </p:nvSpPr>
        <p:spPr bwMode="auto">
          <a:xfrm>
            <a:off x="2147483647" y="2147260509"/>
            <a:ext cx="40748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Talking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5" name="Rectangle 63"/>
          <p:cNvSpPr>
            <a:spLocks noChangeArrowheads="1"/>
          </p:cNvSpPr>
          <p:nvPr/>
        </p:nvSpPr>
        <p:spPr bwMode="auto">
          <a:xfrm>
            <a:off x="2147483647" y="2147260509"/>
            <a:ext cx="3626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Books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6" name="Rectangle 64"/>
          <p:cNvSpPr>
            <a:spLocks noChangeArrowheads="1"/>
          </p:cNvSpPr>
          <p:nvPr/>
        </p:nvSpPr>
        <p:spPr bwMode="auto">
          <a:xfrm>
            <a:off x="2147483647" y="1722393750"/>
            <a:ext cx="575799"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Clicker Books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7" name="Rectangle 65"/>
          <p:cNvSpPr>
            <a:spLocks noChangeArrowheads="1"/>
          </p:cNvSpPr>
          <p:nvPr/>
        </p:nvSpPr>
        <p:spPr bwMode="auto">
          <a:xfrm>
            <a:off x="2147483647" y="462031462"/>
            <a:ext cx="3978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Pocket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8" name="Rectangle 66"/>
          <p:cNvSpPr>
            <a:spLocks noChangeArrowheads="1"/>
          </p:cNvSpPr>
          <p:nvPr/>
        </p:nvSpPr>
        <p:spPr bwMode="auto">
          <a:xfrm>
            <a:off x="2147483647" y="46773212"/>
            <a:ext cx="41229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Phonics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9" name="Rectangle 67"/>
          <p:cNvSpPr>
            <a:spLocks noChangeArrowheads="1"/>
          </p:cNvSpPr>
          <p:nvPr/>
        </p:nvSpPr>
        <p:spPr bwMode="auto">
          <a:xfrm>
            <a:off x="2147483647" y="2147260509"/>
            <a:ext cx="556563"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abcJoinedUp</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0" name="Rectangle 68"/>
          <p:cNvSpPr>
            <a:spLocks noChangeArrowheads="1"/>
          </p:cNvSpPr>
          <p:nvPr/>
        </p:nvSpPr>
        <p:spPr bwMode="auto">
          <a:xfrm>
            <a:off x="2147483647" y="2147260509"/>
            <a:ext cx="4010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Writing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1" name="Rectangle 69"/>
          <p:cNvSpPr>
            <a:spLocks noChangeArrowheads="1"/>
          </p:cNvSpPr>
          <p:nvPr/>
        </p:nvSpPr>
        <p:spPr bwMode="auto">
          <a:xfrm>
            <a:off x="2147483647" y="2147260509"/>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Wizard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2" name="Rectangle 70"/>
          <p:cNvSpPr>
            <a:spLocks noChangeArrowheads="1"/>
          </p:cNvSpPr>
          <p:nvPr/>
        </p:nvSpPr>
        <p:spPr bwMode="auto">
          <a:xfrm>
            <a:off x="1170166888" y="2147260509"/>
            <a:ext cx="53251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Flashcards+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3" name="Rectangle 71"/>
          <p:cNvSpPr>
            <a:spLocks noChangeArrowheads="1"/>
          </p:cNvSpPr>
          <p:nvPr/>
        </p:nvSpPr>
        <p:spPr bwMode="auto">
          <a:xfrm>
            <a:off x="1764972975" y="2147260509"/>
            <a:ext cx="5645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Brain School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4" name="Rectangle 72"/>
          <p:cNvSpPr>
            <a:spLocks noChangeArrowheads="1"/>
          </p:cNvSpPr>
          <p:nvPr/>
        </p:nvSpPr>
        <p:spPr bwMode="auto">
          <a:xfrm>
            <a:off x="1837947175" y="2147260509"/>
            <a:ext cx="41389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Training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5" name="Rectangle 73"/>
          <p:cNvSpPr>
            <a:spLocks noChangeArrowheads="1"/>
          </p:cNvSpPr>
          <p:nvPr/>
        </p:nvSpPr>
        <p:spPr bwMode="auto">
          <a:xfrm>
            <a:off x="590111850" y="80271765"/>
            <a:ext cx="4637360"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2100">
                <a:solidFill>
                  <a:prstClr val="black"/>
                </a:solidFill>
                <a:latin typeface="Arial" charset="0"/>
                <a:cs typeface="Arial" charset="0"/>
              </a:rPr>
              <a:t>iPad Apps for Learners with Dyslexia/</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6" name="Rectangle 74"/>
          <p:cNvSpPr>
            <a:spLocks noChangeArrowheads="1"/>
          </p:cNvSpPr>
          <p:nvPr/>
        </p:nvSpPr>
        <p:spPr bwMode="auto">
          <a:xfrm>
            <a:off x="984626238" y="388881765"/>
            <a:ext cx="3908314"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2100">
                <a:solidFill>
                  <a:prstClr val="black"/>
                </a:solidFill>
                <a:latin typeface="Arial" charset="0"/>
                <a:cs typeface="Arial" charset="0"/>
              </a:rPr>
              <a:t>Reading and Writing Difficulties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7" name="Rectangle 75"/>
          <p:cNvSpPr>
            <a:spLocks noChangeArrowheads="1"/>
          </p:cNvSpPr>
          <p:nvPr/>
        </p:nvSpPr>
        <p:spPr bwMode="auto">
          <a:xfrm>
            <a:off x="2147483647" y="2147260509"/>
            <a:ext cx="44275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Creating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8" name="Rectangle 76"/>
          <p:cNvSpPr>
            <a:spLocks noChangeArrowheads="1"/>
          </p:cNvSpPr>
          <p:nvPr/>
        </p:nvSpPr>
        <p:spPr bwMode="auto">
          <a:xfrm>
            <a:off x="2147483647" y="2147260509"/>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Stories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9" name="Rectangle 77"/>
          <p:cNvSpPr>
            <a:spLocks noChangeArrowheads="1"/>
          </p:cNvSpPr>
          <p:nvPr/>
        </p:nvSpPr>
        <p:spPr bwMode="auto">
          <a:xfrm>
            <a:off x="2147483647" y="2147260509"/>
            <a:ext cx="39626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Text to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0" name="Rectangle 78"/>
          <p:cNvSpPr>
            <a:spLocks noChangeArrowheads="1"/>
          </p:cNvSpPr>
          <p:nvPr/>
        </p:nvSpPr>
        <p:spPr bwMode="auto">
          <a:xfrm>
            <a:off x="37623750" y="2147260509"/>
            <a:ext cx="4010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Speech</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1" name="Rectangle 79"/>
          <p:cNvSpPr>
            <a:spLocks noChangeArrowheads="1"/>
          </p:cNvSpPr>
          <p:nvPr/>
        </p:nvSpPr>
        <p:spPr bwMode="auto">
          <a:xfrm>
            <a:off x="2147483647" y="2147260509"/>
            <a:ext cx="43954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2" name="Rectangle 80"/>
          <p:cNvSpPr>
            <a:spLocks noChangeArrowheads="1"/>
          </p:cNvSpPr>
          <p:nvPr/>
        </p:nvSpPr>
        <p:spPr bwMode="auto">
          <a:xfrm>
            <a:off x="2147483647" y="2147260509"/>
            <a:ext cx="3978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eBooks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3" name="Rectangle 81"/>
          <p:cNvSpPr>
            <a:spLocks noChangeArrowheads="1"/>
          </p:cNvSpPr>
          <p:nvPr/>
        </p:nvSpPr>
        <p:spPr bwMode="auto">
          <a:xfrm>
            <a:off x="2147483647" y="2147260509"/>
            <a:ext cx="45076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Scanning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4" name="Rectangle 82"/>
          <p:cNvSpPr>
            <a:spLocks noChangeArrowheads="1"/>
          </p:cNvSpPr>
          <p:nvPr/>
        </p:nvSpPr>
        <p:spPr bwMode="auto">
          <a:xfrm>
            <a:off x="2147483647" y="2147260509"/>
            <a:ext cx="36420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Letter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5" name="Rectangle 83"/>
          <p:cNvSpPr>
            <a:spLocks noChangeArrowheads="1"/>
          </p:cNvSpPr>
          <p:nvPr/>
        </p:nvSpPr>
        <p:spPr bwMode="auto">
          <a:xfrm>
            <a:off x="2147483647" y="2147260509"/>
            <a:ext cx="505267"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Formation/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6" name="Rectangle 84"/>
          <p:cNvSpPr>
            <a:spLocks noChangeArrowheads="1"/>
          </p:cNvSpPr>
          <p:nvPr/>
        </p:nvSpPr>
        <p:spPr bwMode="auto">
          <a:xfrm>
            <a:off x="2147483647" y="2147260509"/>
            <a:ext cx="521297"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Handwriting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7" name="Rectangle 85"/>
          <p:cNvSpPr>
            <a:spLocks noChangeArrowheads="1"/>
          </p:cNvSpPr>
          <p:nvPr/>
        </p:nvSpPr>
        <p:spPr bwMode="auto">
          <a:xfrm>
            <a:off x="2147483647" y="2147260509"/>
            <a:ext cx="48923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Keyboards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8" name="Rectangle 86"/>
          <p:cNvSpPr>
            <a:spLocks noChangeArrowheads="1"/>
          </p:cNvSpPr>
          <p:nvPr/>
        </p:nvSpPr>
        <p:spPr bwMode="auto">
          <a:xfrm>
            <a:off x="2147483647" y="2147260509"/>
            <a:ext cx="4010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Writing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9" name="Rectangle 87"/>
          <p:cNvSpPr>
            <a:spLocks noChangeArrowheads="1"/>
          </p:cNvSpPr>
          <p:nvPr/>
        </p:nvSpPr>
        <p:spPr bwMode="auto">
          <a:xfrm>
            <a:off x="2147483647" y="2147260509"/>
            <a:ext cx="40748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Support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0" name="Rectangle 88"/>
          <p:cNvSpPr>
            <a:spLocks noChangeArrowheads="1"/>
          </p:cNvSpPr>
          <p:nvPr/>
        </p:nvSpPr>
        <p:spPr bwMode="auto">
          <a:xfrm>
            <a:off x="2147483647" y="2147252815"/>
            <a:ext cx="60625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Audio Notes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1" name="Rectangle 89"/>
          <p:cNvSpPr>
            <a:spLocks noChangeArrowheads="1"/>
          </p:cNvSpPr>
          <p:nvPr/>
        </p:nvSpPr>
        <p:spPr bwMode="auto">
          <a:xfrm>
            <a:off x="2147483647" y="2147260509"/>
            <a:ext cx="35458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Word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2" name="Rectangle 90"/>
          <p:cNvSpPr>
            <a:spLocks noChangeArrowheads="1"/>
          </p:cNvSpPr>
          <p:nvPr/>
        </p:nvSpPr>
        <p:spPr bwMode="auto">
          <a:xfrm>
            <a:off x="2147483647" y="2147260509"/>
            <a:ext cx="50045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Processing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3" name="Rectangle 91"/>
          <p:cNvSpPr>
            <a:spLocks noChangeArrowheads="1"/>
          </p:cNvSpPr>
          <p:nvPr/>
        </p:nvSpPr>
        <p:spPr bwMode="auto">
          <a:xfrm>
            <a:off x="2147483647" y="2147260509"/>
            <a:ext cx="34015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Mind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4" name="Rectangle 92"/>
          <p:cNvSpPr>
            <a:spLocks noChangeArrowheads="1"/>
          </p:cNvSpPr>
          <p:nvPr/>
        </p:nvSpPr>
        <p:spPr bwMode="auto">
          <a:xfrm>
            <a:off x="2060617863" y="2147260509"/>
            <a:ext cx="42832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Mapping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5" name="Rectangle 93"/>
          <p:cNvSpPr>
            <a:spLocks noChangeArrowheads="1"/>
          </p:cNvSpPr>
          <p:nvPr/>
        </p:nvSpPr>
        <p:spPr bwMode="auto">
          <a:xfrm>
            <a:off x="2147483647" y="2147260509"/>
            <a:ext cx="48122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Improving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6" name="Rectangle 94"/>
          <p:cNvSpPr>
            <a:spLocks noChangeArrowheads="1"/>
          </p:cNvSpPr>
          <p:nvPr/>
        </p:nvSpPr>
        <p:spPr bwMode="auto">
          <a:xfrm>
            <a:off x="2147483647" y="2147260509"/>
            <a:ext cx="41389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Memory</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7" name="Rectangle 95"/>
          <p:cNvSpPr>
            <a:spLocks noChangeArrowheads="1"/>
          </p:cNvSpPr>
          <p:nvPr/>
        </p:nvSpPr>
        <p:spPr bwMode="auto">
          <a:xfrm>
            <a:off x="2147483647" y="2147260509"/>
            <a:ext cx="492443"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Reminders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8" name="Rectangle 96"/>
          <p:cNvSpPr>
            <a:spLocks noChangeArrowheads="1"/>
          </p:cNvSpPr>
          <p:nvPr/>
        </p:nvSpPr>
        <p:spPr bwMode="auto">
          <a:xfrm>
            <a:off x="295879838" y="2147260509"/>
            <a:ext cx="3481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Early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9" name="Rectangle 97"/>
          <p:cNvSpPr>
            <a:spLocks noChangeArrowheads="1"/>
          </p:cNvSpPr>
          <p:nvPr/>
        </p:nvSpPr>
        <p:spPr bwMode="auto">
          <a:xfrm>
            <a:off x="2147483647" y="2147260509"/>
            <a:ext cx="42191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0" name="Rectangle 98"/>
          <p:cNvSpPr>
            <a:spLocks noChangeArrowheads="1"/>
          </p:cNvSpPr>
          <p:nvPr/>
        </p:nvSpPr>
        <p:spPr bwMode="auto">
          <a:xfrm>
            <a:off x="2147483647" y="1969835787"/>
            <a:ext cx="45397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Bitsboard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1" name="Rectangle 99"/>
          <p:cNvSpPr>
            <a:spLocks noChangeArrowheads="1"/>
          </p:cNvSpPr>
          <p:nvPr/>
        </p:nvSpPr>
        <p:spPr bwMode="auto">
          <a:xfrm>
            <a:off x="2147483647" y="1642740937"/>
            <a:ext cx="47481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Our Story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2" name="Rectangle 100"/>
          <p:cNvSpPr>
            <a:spLocks noChangeArrowheads="1"/>
          </p:cNvSpPr>
          <p:nvPr/>
        </p:nvSpPr>
        <p:spPr bwMode="auto">
          <a:xfrm>
            <a:off x="2147483647" y="1719893437"/>
            <a:ext cx="4042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for iPad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3" name="Rectangle 101"/>
          <p:cNvSpPr>
            <a:spLocks noChangeArrowheads="1"/>
          </p:cNvSpPr>
          <p:nvPr/>
        </p:nvSpPr>
        <p:spPr bwMode="auto">
          <a:xfrm>
            <a:off x="2147483647" y="1999679200"/>
            <a:ext cx="3513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Story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4" name="Rectangle 102"/>
          <p:cNvSpPr>
            <a:spLocks noChangeArrowheads="1"/>
          </p:cNvSpPr>
          <p:nvPr/>
        </p:nvSpPr>
        <p:spPr bwMode="auto">
          <a:xfrm>
            <a:off x="2147483647" y="2076831700"/>
            <a:ext cx="39626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Creator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5" name="Rectangle 103"/>
          <p:cNvSpPr>
            <a:spLocks noChangeArrowheads="1"/>
          </p:cNvSpPr>
          <p:nvPr/>
        </p:nvSpPr>
        <p:spPr bwMode="auto">
          <a:xfrm>
            <a:off x="2147483647" y="2147260509"/>
            <a:ext cx="3481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Book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6" name="Rectangle 104"/>
          <p:cNvSpPr>
            <a:spLocks noChangeArrowheads="1"/>
          </p:cNvSpPr>
          <p:nvPr/>
        </p:nvSpPr>
        <p:spPr bwMode="auto">
          <a:xfrm>
            <a:off x="2147483647" y="2147260509"/>
            <a:ext cx="39626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Creator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7" name="Rectangle 105"/>
          <p:cNvSpPr>
            <a:spLocks noChangeArrowheads="1"/>
          </p:cNvSpPr>
          <p:nvPr/>
        </p:nvSpPr>
        <p:spPr bwMode="auto">
          <a:xfrm>
            <a:off x="2147483647" y="2147260509"/>
            <a:ext cx="3449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Easy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8" name="Rectangle 106"/>
          <p:cNvSpPr>
            <a:spLocks noChangeArrowheads="1"/>
          </p:cNvSpPr>
          <p:nvPr/>
        </p:nvSpPr>
        <p:spPr bwMode="auto">
          <a:xfrm>
            <a:off x="2147483647" y="2147260509"/>
            <a:ext cx="41229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Spelling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9" name="Rectangle 107"/>
          <p:cNvSpPr>
            <a:spLocks noChangeArrowheads="1"/>
          </p:cNvSpPr>
          <p:nvPr/>
        </p:nvSpPr>
        <p:spPr bwMode="auto">
          <a:xfrm>
            <a:off x="2147483647" y="2009589962"/>
            <a:ext cx="46839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Me Books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0" name="Rectangle 108"/>
          <p:cNvSpPr>
            <a:spLocks noChangeArrowheads="1"/>
          </p:cNvSpPr>
          <p:nvPr/>
        </p:nvSpPr>
        <p:spPr bwMode="auto">
          <a:xfrm>
            <a:off x="245167150" y="2147252815"/>
            <a:ext cx="6238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Organisation</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1" name="Rectangle 109"/>
          <p:cNvSpPr>
            <a:spLocks noChangeArrowheads="1"/>
          </p:cNvSpPr>
          <p:nvPr/>
        </p:nvSpPr>
        <p:spPr bwMode="auto">
          <a:xfrm>
            <a:off x="2147483647" y="2147260509"/>
            <a:ext cx="4363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Working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2" name="Rectangle 110"/>
          <p:cNvSpPr>
            <a:spLocks noChangeArrowheads="1"/>
          </p:cNvSpPr>
          <p:nvPr/>
        </p:nvSpPr>
        <p:spPr bwMode="auto">
          <a:xfrm>
            <a:off x="2147483647" y="2147260509"/>
            <a:ext cx="47641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with PDFs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3" name="Rectangle 111"/>
          <p:cNvSpPr>
            <a:spLocks noChangeArrowheads="1"/>
          </p:cNvSpPr>
          <p:nvPr/>
        </p:nvSpPr>
        <p:spPr bwMode="auto">
          <a:xfrm>
            <a:off x="2147483647" y="2147260509"/>
            <a:ext cx="527709"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Note Taking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4" name="Rectangle 112"/>
          <p:cNvSpPr>
            <a:spLocks noChangeArrowheads="1"/>
          </p:cNvSpPr>
          <p:nvPr/>
        </p:nvSpPr>
        <p:spPr bwMode="auto">
          <a:xfrm>
            <a:off x="2041007475" y="2147260509"/>
            <a:ext cx="51969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Information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5" name="Rectangle 113"/>
          <p:cNvSpPr>
            <a:spLocks noChangeArrowheads="1"/>
          </p:cNvSpPr>
          <p:nvPr/>
        </p:nvSpPr>
        <p:spPr bwMode="auto">
          <a:xfrm>
            <a:off x="2086236938" y="2147260509"/>
            <a:ext cx="46358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Gathering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6" name="Rectangle 114"/>
          <p:cNvSpPr>
            <a:spLocks noChangeArrowheads="1"/>
          </p:cNvSpPr>
          <p:nvPr/>
        </p:nvSpPr>
        <p:spPr bwMode="auto">
          <a:xfrm>
            <a:off x="2147483647" y="1211866450"/>
            <a:ext cx="527709"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First Words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7" name="Rectangle 115"/>
          <p:cNvSpPr>
            <a:spLocks noChangeArrowheads="1"/>
          </p:cNvSpPr>
          <p:nvPr/>
        </p:nvSpPr>
        <p:spPr bwMode="auto">
          <a:xfrm>
            <a:off x="2147483647" y="1289018950"/>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Deluxe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8" name="Rectangle 116"/>
          <p:cNvSpPr>
            <a:spLocks noChangeArrowheads="1"/>
          </p:cNvSpPr>
          <p:nvPr/>
        </p:nvSpPr>
        <p:spPr bwMode="auto">
          <a:xfrm>
            <a:off x="2147483647" y="1602967712"/>
            <a:ext cx="43954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9" name="Rectangle 117"/>
          <p:cNvSpPr>
            <a:spLocks noChangeArrowheads="1"/>
          </p:cNvSpPr>
          <p:nvPr/>
        </p:nvSpPr>
        <p:spPr bwMode="auto">
          <a:xfrm>
            <a:off x="2147483647" y="1680120212"/>
            <a:ext cx="35458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Magic</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0" name="Rectangle 118"/>
          <p:cNvSpPr>
            <a:spLocks noChangeArrowheads="1"/>
          </p:cNvSpPr>
          <p:nvPr/>
        </p:nvSpPr>
        <p:spPr bwMode="auto">
          <a:xfrm>
            <a:off x="28925838" y="1620112712"/>
            <a:ext cx="42992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Phonics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1" name="Rectangle 119"/>
          <p:cNvSpPr>
            <a:spLocks noChangeArrowheads="1"/>
          </p:cNvSpPr>
          <p:nvPr/>
        </p:nvSpPr>
        <p:spPr bwMode="auto">
          <a:xfrm>
            <a:off x="2147483647" y="1697265212"/>
            <a:ext cx="38664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Genius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2" name="Rectangle 120"/>
          <p:cNvSpPr>
            <a:spLocks noChangeArrowheads="1"/>
          </p:cNvSpPr>
          <p:nvPr/>
        </p:nvSpPr>
        <p:spPr bwMode="auto">
          <a:xfrm>
            <a:off x="2147483647" y="1432421000"/>
            <a:ext cx="710451"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The Three Pandas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3" name="Rectangle 121"/>
          <p:cNvSpPr>
            <a:spLocks noChangeArrowheads="1"/>
          </p:cNvSpPr>
          <p:nvPr/>
        </p:nvSpPr>
        <p:spPr bwMode="auto">
          <a:xfrm>
            <a:off x="2147483647" y="1093092875"/>
            <a:ext cx="64472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Toy Story Read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4" name="Rectangle 122"/>
          <p:cNvSpPr>
            <a:spLocks noChangeArrowheads="1"/>
          </p:cNvSpPr>
          <p:nvPr/>
        </p:nvSpPr>
        <p:spPr bwMode="auto">
          <a:xfrm>
            <a:off x="2147483647" y="1170245375"/>
            <a:ext cx="3481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Along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5" name="Rectangle 123"/>
          <p:cNvSpPr>
            <a:spLocks noChangeArrowheads="1"/>
          </p:cNvSpPr>
          <p:nvPr/>
        </p:nvSpPr>
        <p:spPr bwMode="auto">
          <a:xfrm>
            <a:off x="2147483647" y="1366295275"/>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Comic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6" name="Rectangle 124"/>
          <p:cNvSpPr>
            <a:spLocks noChangeArrowheads="1"/>
          </p:cNvSpPr>
          <p:nvPr/>
        </p:nvSpPr>
        <p:spPr bwMode="auto">
          <a:xfrm>
            <a:off x="2147483647" y="1443447775"/>
            <a:ext cx="28725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Life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7" name="Rectangle 125"/>
          <p:cNvSpPr>
            <a:spLocks noChangeArrowheads="1"/>
          </p:cNvSpPr>
          <p:nvPr/>
        </p:nvSpPr>
        <p:spPr bwMode="auto">
          <a:xfrm>
            <a:off x="2147483647" y="534540525"/>
            <a:ext cx="47160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Sentence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8" name="Rectangle 126"/>
          <p:cNvSpPr>
            <a:spLocks noChangeArrowheads="1"/>
          </p:cNvSpPr>
          <p:nvPr/>
        </p:nvSpPr>
        <p:spPr bwMode="auto">
          <a:xfrm>
            <a:off x="2147483647" y="54024912"/>
            <a:ext cx="36099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Maker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9" name="Rectangle 127"/>
          <p:cNvSpPr>
            <a:spLocks noChangeArrowheads="1"/>
          </p:cNvSpPr>
          <p:nvPr/>
        </p:nvSpPr>
        <p:spPr bwMode="auto">
          <a:xfrm>
            <a:off x="412759525" y="2147260509"/>
            <a:ext cx="47160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Sentence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0" name="Rectangle 128"/>
          <p:cNvSpPr>
            <a:spLocks noChangeArrowheads="1"/>
          </p:cNvSpPr>
          <p:nvPr/>
        </p:nvSpPr>
        <p:spPr bwMode="auto">
          <a:xfrm>
            <a:off x="2147483647" y="2147260509"/>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Builder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1" name="Rectangle 129"/>
          <p:cNvSpPr>
            <a:spLocks noChangeArrowheads="1"/>
          </p:cNvSpPr>
          <p:nvPr/>
        </p:nvSpPr>
        <p:spPr bwMode="auto">
          <a:xfrm>
            <a:off x="2147483647" y="2147260509"/>
            <a:ext cx="41229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Abilipad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2" name="Rectangle 130"/>
          <p:cNvSpPr>
            <a:spLocks noChangeArrowheads="1"/>
          </p:cNvSpPr>
          <p:nvPr/>
        </p:nvSpPr>
        <p:spPr bwMode="auto">
          <a:xfrm>
            <a:off x="1910018088" y="2147260509"/>
            <a:ext cx="48282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AudioNote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3" name="Rectangle 131"/>
          <p:cNvSpPr>
            <a:spLocks noChangeArrowheads="1"/>
          </p:cNvSpPr>
          <p:nvPr/>
        </p:nvSpPr>
        <p:spPr bwMode="auto">
          <a:xfrm>
            <a:off x="2067082163" y="2147260509"/>
            <a:ext cx="50366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SoundNote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4" name="Rectangle 132"/>
          <p:cNvSpPr>
            <a:spLocks noChangeArrowheads="1"/>
          </p:cNvSpPr>
          <p:nvPr/>
        </p:nvSpPr>
        <p:spPr bwMode="auto">
          <a:xfrm>
            <a:off x="1501914700" y="2147260509"/>
            <a:ext cx="492443"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Mindscope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5" name="Rectangle 133"/>
          <p:cNvSpPr>
            <a:spLocks noChangeArrowheads="1"/>
          </p:cNvSpPr>
          <p:nvPr/>
        </p:nvSpPr>
        <p:spPr bwMode="auto">
          <a:xfrm>
            <a:off x="1978375838" y="2147260509"/>
            <a:ext cx="48923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My Secret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6" name="Rectangle 134"/>
          <p:cNvSpPr>
            <a:spLocks noChangeArrowheads="1"/>
          </p:cNvSpPr>
          <p:nvPr/>
        </p:nvSpPr>
        <p:spPr bwMode="auto">
          <a:xfrm>
            <a:off x="2053536025" y="2147260509"/>
            <a:ext cx="33374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Diary</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7" name="Rectangle 135"/>
          <p:cNvSpPr>
            <a:spLocks noChangeArrowheads="1"/>
          </p:cNvSpPr>
          <p:nvPr/>
        </p:nvSpPr>
        <p:spPr bwMode="auto">
          <a:xfrm>
            <a:off x="228388863" y="2147252815"/>
            <a:ext cx="45223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This is the 6th version of iPad Apps for Learners with Dyslexia/Reading and Writing Difficulties to be produced since it was first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8" name="Rectangle 136"/>
          <p:cNvSpPr>
            <a:spLocks noChangeArrowheads="1"/>
          </p:cNvSpPr>
          <p:nvPr/>
        </p:nvSpPr>
        <p:spPr bwMode="auto">
          <a:xfrm>
            <a:off x="228388863" y="2147252815"/>
            <a:ext cx="43620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launched in October 2013. The ‘Wheel of Apps’ is not comprehensive, but attempts to identify relevant, useful apps and to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9" name="Rectangle 137"/>
          <p:cNvSpPr>
            <a:spLocks noChangeArrowheads="1"/>
          </p:cNvSpPr>
          <p:nvPr/>
        </p:nvSpPr>
        <p:spPr bwMode="auto">
          <a:xfrm>
            <a:off x="228388863" y="2147252815"/>
            <a:ext cx="44967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categorise them according to difficulties faced by people with dyslexia. Note that some apps address a range of difficulties. To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0" name="Rectangle 138"/>
          <p:cNvSpPr>
            <a:spLocks noChangeArrowheads="1"/>
          </p:cNvSpPr>
          <p:nvPr/>
        </p:nvSpPr>
        <p:spPr bwMode="auto">
          <a:xfrm>
            <a:off x="228388863" y="2147252815"/>
            <a:ext cx="44374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save space, we have not placed individual apps into multiple categories, but have listed them under a single category that is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1" name="Rectangle 139"/>
          <p:cNvSpPr>
            <a:spLocks noChangeArrowheads="1"/>
          </p:cNvSpPr>
          <p:nvPr/>
        </p:nvSpPr>
        <p:spPr bwMode="auto">
          <a:xfrm>
            <a:off x="228388863" y="2147252815"/>
            <a:ext cx="45608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particularly relevant to the app. Links on the electronic version are ‘clickable’ and will take you to iTunes, where you can find out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2" name="Rectangle 140"/>
          <p:cNvSpPr>
            <a:spLocks noChangeArrowheads="1"/>
          </p:cNvSpPr>
          <p:nvPr/>
        </p:nvSpPr>
        <p:spPr bwMode="auto">
          <a:xfrm>
            <a:off x="228388863" y="2147252815"/>
            <a:ext cx="12602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more about the individual apps.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3" name="Rectangle 141"/>
          <p:cNvSpPr>
            <a:spLocks noChangeArrowheads="1"/>
          </p:cNvSpPr>
          <p:nvPr/>
        </p:nvSpPr>
        <p:spPr bwMode="auto">
          <a:xfrm>
            <a:off x="228388863" y="2147252815"/>
            <a:ext cx="31390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A more comprehensive guide to Apps to Support Literacy Difficulties is included in our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4" name="Rectangle 142"/>
          <p:cNvSpPr>
            <a:spLocks noChangeArrowheads="1"/>
          </p:cNvSpPr>
          <p:nvPr/>
        </p:nvSpPr>
        <p:spPr bwMode="auto">
          <a:xfrm>
            <a:off x="2147483647" y="2147252815"/>
            <a:ext cx="16722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iPads for Communication, Access, Literacy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5" name="Rectangle 143"/>
          <p:cNvSpPr>
            <a:spLocks noChangeArrowheads="1"/>
          </p:cNvSpPr>
          <p:nvPr/>
        </p:nvSpPr>
        <p:spPr bwMode="auto">
          <a:xfrm>
            <a:off x="228388863" y="2147252815"/>
            <a:ext cx="6383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and Learning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6" name="Rectangle 144"/>
          <p:cNvSpPr>
            <a:spLocks noChangeArrowheads="1"/>
          </p:cNvSpPr>
          <p:nvPr/>
        </p:nvSpPr>
        <p:spPr bwMode="auto">
          <a:xfrm>
            <a:off x="789806650" y="2147252815"/>
            <a:ext cx="19623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book, available printed, or as a free download from: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7" name="Rectangle 145"/>
          <p:cNvSpPr>
            <a:spLocks noChangeArrowheads="1"/>
          </p:cNvSpPr>
          <p:nvPr/>
        </p:nvSpPr>
        <p:spPr bwMode="auto">
          <a:xfrm>
            <a:off x="2147483647" y="2147252815"/>
            <a:ext cx="185499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http://www.callscotland.org.uk/downloads/Books/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8" name="Rectangle 146"/>
          <p:cNvSpPr>
            <a:spLocks noChangeArrowheads="1"/>
          </p:cNvSpPr>
          <p:nvPr/>
        </p:nvSpPr>
        <p:spPr bwMode="auto">
          <a:xfrm>
            <a:off x="228388863" y="2147252815"/>
            <a:ext cx="45945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CALL Scotland has produced a wide range of posters providing information about how assistive technology can support learners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9" name="Rectangle 147"/>
          <p:cNvSpPr>
            <a:spLocks noChangeArrowheads="1"/>
          </p:cNvSpPr>
          <p:nvPr/>
        </p:nvSpPr>
        <p:spPr bwMode="auto">
          <a:xfrm>
            <a:off x="228388863" y="2147252815"/>
            <a:ext cx="19463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with additional support needs. Download free from: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0" name="Rectangle 148"/>
          <p:cNvSpPr>
            <a:spLocks noChangeArrowheads="1"/>
          </p:cNvSpPr>
          <p:nvPr/>
        </p:nvSpPr>
        <p:spPr bwMode="auto">
          <a:xfrm>
            <a:off x="2147483647" y="2147252815"/>
            <a:ext cx="23198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http://www.callscotland.org.uk/downloads/posters-and-leaflets/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1" name="Rectangle 149"/>
          <p:cNvSpPr>
            <a:spLocks noChangeArrowheads="1"/>
          </p:cNvSpPr>
          <p:nvPr/>
        </p:nvSpPr>
        <p:spPr bwMode="auto">
          <a:xfrm>
            <a:off x="1481197825" y="2147252815"/>
            <a:ext cx="26388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Version 1.6, October 2017 CALL Scotland, The University of Edinburgh.</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2" name="Rectangle 150"/>
          <p:cNvSpPr>
            <a:spLocks noChangeArrowheads="1"/>
          </p:cNvSpPr>
          <p:nvPr/>
        </p:nvSpPr>
        <p:spPr bwMode="auto">
          <a:xfrm>
            <a:off x="1711940950" y="2147252815"/>
            <a:ext cx="21820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CALL Scotland is part funded by the Scottish Government.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3" name="Rectangle 151"/>
          <p:cNvSpPr>
            <a:spLocks noChangeArrowheads="1"/>
          </p:cNvSpPr>
          <p:nvPr/>
        </p:nvSpPr>
        <p:spPr bwMode="auto">
          <a:xfrm>
            <a:off x="1685794825" y="2147252815"/>
            <a:ext cx="22108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An electronic version of this chart can be downloaded from:</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4" name="Rectangle 152"/>
          <p:cNvSpPr>
            <a:spLocks noChangeArrowheads="1"/>
          </p:cNvSpPr>
          <p:nvPr/>
        </p:nvSpPr>
        <p:spPr bwMode="auto">
          <a:xfrm>
            <a:off x="1621501075" y="2147252815"/>
            <a:ext cx="229902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http://www.callscotland.org.uk/downloads/posters-and-leaflets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5" name="Rectangle 153"/>
          <p:cNvSpPr>
            <a:spLocks noChangeArrowheads="1"/>
          </p:cNvSpPr>
          <p:nvPr/>
        </p:nvSpPr>
        <p:spPr bwMode="auto">
          <a:xfrm>
            <a:off x="1524265113" y="251889325"/>
            <a:ext cx="43954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Lumosity</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6" name="Rectangle 154"/>
          <p:cNvSpPr>
            <a:spLocks noChangeArrowheads="1"/>
          </p:cNvSpPr>
          <p:nvPr/>
        </p:nvSpPr>
        <p:spPr bwMode="auto">
          <a:xfrm>
            <a:off x="702117913" y="2147260509"/>
            <a:ext cx="55496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SimpleMind+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7" name="Rectangle 155"/>
          <p:cNvSpPr>
            <a:spLocks noChangeArrowheads="1"/>
          </p:cNvSpPr>
          <p:nvPr/>
        </p:nvSpPr>
        <p:spPr bwMode="auto">
          <a:xfrm>
            <a:off x="2147483647" y="2147260509"/>
            <a:ext cx="54534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Hairy Letters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8" name="Rectangle 156"/>
          <p:cNvSpPr>
            <a:spLocks noChangeArrowheads="1"/>
          </p:cNvSpPr>
          <p:nvPr/>
        </p:nvSpPr>
        <p:spPr bwMode="auto">
          <a:xfrm>
            <a:off x="2147483647" y="2147260509"/>
            <a:ext cx="44275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Calendar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9" name="Rectangle 157"/>
          <p:cNvSpPr>
            <a:spLocks noChangeArrowheads="1"/>
          </p:cNvSpPr>
          <p:nvPr/>
        </p:nvSpPr>
        <p:spPr bwMode="auto">
          <a:xfrm>
            <a:off x="2147483647" y="579474712"/>
            <a:ext cx="48603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App Writer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0" name="Rectangle 158"/>
          <p:cNvSpPr>
            <a:spLocks noChangeArrowheads="1"/>
          </p:cNvSpPr>
          <p:nvPr/>
        </p:nvSpPr>
        <p:spPr bwMode="auto">
          <a:xfrm>
            <a:off x="2147483647" y="2147260509"/>
            <a:ext cx="37542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Marvin</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1" name="Rectangle 159"/>
          <p:cNvSpPr>
            <a:spLocks noChangeArrowheads="1"/>
          </p:cNvSpPr>
          <p:nvPr/>
        </p:nvSpPr>
        <p:spPr bwMode="auto">
          <a:xfrm>
            <a:off x="2147483647" y="1587162562"/>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Speak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2" name="Rectangle 160"/>
          <p:cNvSpPr>
            <a:spLocks noChangeArrowheads="1"/>
          </p:cNvSpPr>
          <p:nvPr/>
        </p:nvSpPr>
        <p:spPr bwMode="auto">
          <a:xfrm>
            <a:off x="442191775" y="1664315062"/>
            <a:ext cx="38664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Screen</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3" name="Rectangle 161"/>
          <p:cNvSpPr>
            <a:spLocks noChangeArrowheads="1"/>
          </p:cNvSpPr>
          <p:nvPr/>
        </p:nvSpPr>
        <p:spPr bwMode="auto">
          <a:xfrm>
            <a:off x="2147483647" y="2147260509"/>
            <a:ext cx="530915"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CapturaTalk</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4" name="Rectangle 162"/>
          <p:cNvSpPr>
            <a:spLocks noChangeArrowheads="1"/>
          </p:cNvSpPr>
          <p:nvPr/>
        </p:nvSpPr>
        <p:spPr bwMode="auto">
          <a:xfrm>
            <a:off x="2147483647" y="49014762"/>
            <a:ext cx="37542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Ginger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5" name="Rectangle 163"/>
          <p:cNvSpPr>
            <a:spLocks noChangeArrowheads="1"/>
          </p:cNvSpPr>
          <p:nvPr/>
        </p:nvSpPr>
        <p:spPr bwMode="auto">
          <a:xfrm>
            <a:off x="2147483647" y="499875875"/>
            <a:ext cx="550151"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Page Writing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6" name="Rectangle 164"/>
          <p:cNvSpPr>
            <a:spLocks noChangeArrowheads="1"/>
          </p:cNvSpPr>
          <p:nvPr/>
        </p:nvSpPr>
        <p:spPr bwMode="auto">
          <a:xfrm>
            <a:off x="2147483647" y="469961025"/>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Keeble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7" name="Rectangle 165"/>
          <p:cNvSpPr>
            <a:spLocks noChangeArrowheads="1"/>
          </p:cNvSpPr>
          <p:nvPr/>
        </p:nvSpPr>
        <p:spPr bwMode="auto">
          <a:xfrm>
            <a:off x="2147483647" y="2147260509"/>
            <a:ext cx="45717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Keedogo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8" name="Rectangle 166"/>
          <p:cNvSpPr>
            <a:spLocks noChangeArrowheads="1"/>
          </p:cNvSpPr>
          <p:nvPr/>
        </p:nvSpPr>
        <p:spPr bwMode="auto">
          <a:xfrm>
            <a:off x="2147483647" y="2147260509"/>
            <a:ext cx="3097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Plus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9" name="Rectangle 167"/>
          <p:cNvSpPr>
            <a:spLocks noChangeArrowheads="1"/>
          </p:cNvSpPr>
          <p:nvPr/>
        </p:nvSpPr>
        <p:spPr bwMode="auto">
          <a:xfrm>
            <a:off x="2147483647" y="2147260509"/>
            <a:ext cx="37702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Swype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0" name="Rectangle 168"/>
          <p:cNvSpPr>
            <a:spLocks noChangeArrowheads="1"/>
          </p:cNvSpPr>
          <p:nvPr/>
        </p:nvSpPr>
        <p:spPr bwMode="auto">
          <a:xfrm>
            <a:off x="2147483647" y="2147260509"/>
            <a:ext cx="30168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inku</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1" name="Rectangle 169"/>
          <p:cNvSpPr>
            <a:spLocks noChangeArrowheads="1"/>
          </p:cNvSpPr>
          <p:nvPr/>
        </p:nvSpPr>
        <p:spPr bwMode="auto">
          <a:xfrm>
            <a:off x="2147483647" y="118996525"/>
            <a:ext cx="43954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Creative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2" name="Rectangle 170"/>
          <p:cNvSpPr>
            <a:spLocks noChangeArrowheads="1"/>
          </p:cNvSpPr>
          <p:nvPr/>
        </p:nvSpPr>
        <p:spPr bwMode="auto">
          <a:xfrm>
            <a:off x="370603463" y="126711775"/>
            <a:ext cx="3481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Book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3" name="Rectangle 171"/>
          <p:cNvSpPr>
            <a:spLocks noChangeArrowheads="1"/>
          </p:cNvSpPr>
          <p:nvPr/>
        </p:nvSpPr>
        <p:spPr bwMode="auto">
          <a:xfrm>
            <a:off x="2147483647" y="134427025"/>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Builder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4" name="Rectangle 172"/>
          <p:cNvSpPr>
            <a:spLocks noChangeArrowheads="1"/>
          </p:cNvSpPr>
          <p:nvPr/>
        </p:nvSpPr>
        <p:spPr bwMode="auto">
          <a:xfrm>
            <a:off x="2147483647" y="2147260509"/>
            <a:ext cx="50687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Office Lens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5" name="Rectangle 173"/>
          <p:cNvSpPr>
            <a:spLocks noChangeArrowheads="1"/>
          </p:cNvSpPr>
          <p:nvPr/>
        </p:nvSpPr>
        <p:spPr bwMode="auto">
          <a:xfrm>
            <a:off x="2147483647" y="2147260509"/>
            <a:ext cx="45076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Rainbow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6" name="Rectangle 174"/>
          <p:cNvSpPr>
            <a:spLocks noChangeArrowheads="1"/>
          </p:cNvSpPr>
          <p:nvPr/>
        </p:nvSpPr>
        <p:spPr bwMode="auto">
          <a:xfrm>
            <a:off x="2147483647" y="2147260509"/>
            <a:ext cx="48603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Sentences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7" name="Rectangle 175"/>
          <p:cNvSpPr>
            <a:spLocks noChangeArrowheads="1"/>
          </p:cNvSpPr>
          <p:nvPr/>
        </p:nvSpPr>
        <p:spPr bwMode="auto">
          <a:xfrm>
            <a:off x="2147483647" y="2147260509"/>
            <a:ext cx="3626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Voice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8" name="Rectangle 176"/>
          <p:cNvSpPr>
            <a:spLocks noChangeArrowheads="1"/>
          </p:cNvSpPr>
          <p:nvPr/>
        </p:nvSpPr>
        <p:spPr bwMode="auto">
          <a:xfrm>
            <a:off x="2147483647" y="2147260509"/>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Dream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9" name="Rectangle 177"/>
          <p:cNvSpPr>
            <a:spLocks noChangeArrowheads="1"/>
          </p:cNvSpPr>
          <p:nvPr/>
        </p:nvSpPr>
        <p:spPr bwMode="auto">
          <a:xfrm>
            <a:off x="2147483647" y="2147260509"/>
            <a:ext cx="35458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Writer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0" name="Rectangle 178"/>
          <p:cNvSpPr>
            <a:spLocks noChangeArrowheads="1"/>
          </p:cNvSpPr>
          <p:nvPr/>
        </p:nvSpPr>
        <p:spPr bwMode="auto">
          <a:xfrm>
            <a:off x="2147483647" y="2147260509"/>
            <a:ext cx="559769"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GoodNotes 4</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1" name="Rectangle 179"/>
          <p:cNvSpPr>
            <a:spLocks noChangeArrowheads="1"/>
          </p:cNvSpPr>
          <p:nvPr/>
        </p:nvSpPr>
        <p:spPr bwMode="auto">
          <a:xfrm>
            <a:off x="1423430288" y="2147260509"/>
            <a:ext cx="47160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Pear Note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2" name="Rectangle 180"/>
          <p:cNvSpPr>
            <a:spLocks noChangeArrowheads="1"/>
          </p:cNvSpPr>
          <p:nvPr/>
        </p:nvSpPr>
        <p:spPr bwMode="auto">
          <a:xfrm>
            <a:off x="1643708613" y="2147260509"/>
            <a:ext cx="45717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openWeb</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3" name="Rectangle 181"/>
          <p:cNvSpPr>
            <a:spLocks noChangeArrowheads="1"/>
          </p:cNvSpPr>
          <p:nvPr/>
        </p:nvSpPr>
        <p:spPr bwMode="auto">
          <a:xfrm>
            <a:off x="2147483647" y="230546975"/>
            <a:ext cx="3978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Audible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4" name="Rectangle 182"/>
          <p:cNvSpPr>
            <a:spLocks noChangeArrowheads="1"/>
          </p:cNvSpPr>
          <p:nvPr/>
        </p:nvSpPr>
        <p:spPr bwMode="auto">
          <a:xfrm>
            <a:off x="2147483647" y="2147260509"/>
            <a:ext cx="54854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GoodReader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5" name="Rectangle 183"/>
          <p:cNvSpPr>
            <a:spLocks noChangeArrowheads="1"/>
          </p:cNvSpPr>
          <p:nvPr/>
        </p:nvSpPr>
        <p:spPr bwMode="auto">
          <a:xfrm>
            <a:off x="2147483647" y="2147260509"/>
            <a:ext cx="3978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School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6" name="Rectangle 184"/>
          <p:cNvSpPr>
            <a:spLocks noChangeArrowheads="1"/>
          </p:cNvSpPr>
          <p:nvPr/>
        </p:nvSpPr>
        <p:spPr bwMode="auto">
          <a:xfrm>
            <a:off x="2147483647" y="2147260509"/>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Writing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7" name="Rectangle 185"/>
          <p:cNvSpPr>
            <a:spLocks noChangeArrowheads="1"/>
          </p:cNvSpPr>
          <p:nvPr/>
        </p:nvSpPr>
        <p:spPr bwMode="auto">
          <a:xfrm>
            <a:off x="2147483647" y="2147260509"/>
            <a:ext cx="47160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Sentence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8" name="Rectangle 186"/>
          <p:cNvSpPr>
            <a:spLocks noChangeArrowheads="1"/>
          </p:cNvSpPr>
          <p:nvPr/>
        </p:nvSpPr>
        <p:spPr bwMode="auto">
          <a:xfrm>
            <a:off x="38606413" y="2147260509"/>
            <a:ext cx="44275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Structure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9" name="Rectangle 187"/>
          <p:cNvSpPr>
            <a:spLocks noChangeArrowheads="1"/>
          </p:cNvSpPr>
          <p:nvPr/>
        </p:nvSpPr>
        <p:spPr bwMode="auto">
          <a:xfrm>
            <a:off x="2147483647" y="2147260509"/>
            <a:ext cx="49725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SuperKeys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0" name="Rectangle 188"/>
          <p:cNvSpPr>
            <a:spLocks noChangeArrowheads="1"/>
          </p:cNvSpPr>
          <p:nvPr/>
        </p:nvSpPr>
        <p:spPr bwMode="auto">
          <a:xfrm>
            <a:off x="2147483647" y="2147260509"/>
            <a:ext cx="4010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iWordQ</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1" name="Rectangle 189"/>
          <p:cNvSpPr>
            <a:spLocks noChangeArrowheads="1"/>
          </p:cNvSpPr>
          <p:nvPr/>
        </p:nvSpPr>
        <p:spPr bwMode="auto">
          <a:xfrm>
            <a:off x="1753222300" y="1403711062"/>
            <a:ext cx="40748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Google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2" name="Rectangle 190"/>
          <p:cNvSpPr>
            <a:spLocks noChangeArrowheads="1"/>
          </p:cNvSpPr>
          <p:nvPr/>
        </p:nvSpPr>
        <p:spPr bwMode="auto">
          <a:xfrm>
            <a:off x="1785689850" y="1480863562"/>
            <a:ext cx="33374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Keep</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3" name="Rectangle 191"/>
          <p:cNvSpPr>
            <a:spLocks noChangeArrowheads="1"/>
          </p:cNvSpPr>
          <p:nvPr/>
        </p:nvSpPr>
        <p:spPr bwMode="auto">
          <a:xfrm>
            <a:off x="2147483647" y="2147260509"/>
            <a:ext cx="44435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Dyslexia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4" name="Rectangle 192"/>
          <p:cNvSpPr>
            <a:spLocks noChangeArrowheads="1"/>
          </p:cNvSpPr>
          <p:nvPr/>
        </p:nvSpPr>
        <p:spPr bwMode="auto">
          <a:xfrm>
            <a:off x="2147483647" y="2147260509"/>
            <a:ext cx="45717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Keyboard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5" name="Rectangle 193"/>
          <p:cNvSpPr>
            <a:spLocks noChangeArrowheads="1"/>
          </p:cNvSpPr>
          <p:nvPr/>
        </p:nvSpPr>
        <p:spPr bwMode="auto">
          <a:xfrm>
            <a:off x="2147483647" y="2140820650"/>
            <a:ext cx="50687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Clarospeak</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6" name="Rectangle 194"/>
          <p:cNvSpPr>
            <a:spLocks noChangeArrowheads="1"/>
          </p:cNvSpPr>
          <p:nvPr/>
        </p:nvSpPr>
        <p:spPr bwMode="auto">
          <a:xfrm>
            <a:off x="2147483647" y="314378087"/>
            <a:ext cx="45397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iAnnotate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7" name="Rectangle 195"/>
          <p:cNvSpPr>
            <a:spLocks noChangeArrowheads="1"/>
          </p:cNvSpPr>
          <p:nvPr/>
        </p:nvSpPr>
        <p:spPr bwMode="auto">
          <a:xfrm>
            <a:off x="2147483647" y="2147260509"/>
            <a:ext cx="52931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Read&amp;Write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8" name="Rectangle 196"/>
          <p:cNvSpPr>
            <a:spLocks noChangeArrowheads="1"/>
          </p:cNvSpPr>
          <p:nvPr/>
        </p:nvSpPr>
        <p:spPr bwMode="auto">
          <a:xfrm>
            <a:off x="606650425" y="437429975"/>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Typing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9" name="Rectangle 197"/>
          <p:cNvSpPr>
            <a:spLocks noChangeArrowheads="1"/>
          </p:cNvSpPr>
          <p:nvPr/>
        </p:nvSpPr>
        <p:spPr bwMode="auto">
          <a:xfrm>
            <a:off x="628643650" y="445145225"/>
            <a:ext cx="33214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Tutor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0" name="Rectangle 198"/>
          <p:cNvSpPr>
            <a:spLocks noChangeArrowheads="1"/>
          </p:cNvSpPr>
          <p:nvPr/>
        </p:nvSpPr>
        <p:spPr bwMode="auto">
          <a:xfrm>
            <a:off x="956229038" y="2147260509"/>
            <a:ext cx="3449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Easy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1" name="Rectangle 199"/>
          <p:cNvSpPr>
            <a:spLocks noChangeArrowheads="1"/>
          </p:cNvSpPr>
          <p:nvPr/>
        </p:nvSpPr>
        <p:spPr bwMode="auto">
          <a:xfrm>
            <a:off x="926717413" y="2147260509"/>
            <a:ext cx="37542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Typing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2" name="Rectangle 200"/>
          <p:cNvSpPr>
            <a:spLocks noChangeArrowheads="1"/>
          </p:cNvSpPr>
          <p:nvPr/>
        </p:nvSpPr>
        <p:spPr bwMode="auto">
          <a:xfrm>
            <a:off x="1222611538" y="2147260509"/>
            <a:ext cx="505267"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Fast Typer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3" name="Rectangle 201"/>
          <p:cNvSpPr>
            <a:spLocks noChangeArrowheads="1"/>
          </p:cNvSpPr>
          <p:nvPr/>
        </p:nvSpPr>
        <p:spPr bwMode="auto">
          <a:xfrm>
            <a:off x="1367709038" y="2147260509"/>
            <a:ext cx="21993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2</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4" name="Rectangle 202"/>
          <p:cNvSpPr>
            <a:spLocks noChangeArrowheads="1"/>
          </p:cNvSpPr>
          <p:nvPr/>
        </p:nvSpPr>
        <p:spPr bwMode="auto">
          <a:xfrm>
            <a:off x="1575717575" y="2147260509"/>
            <a:ext cx="48442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TapTyping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5" name="Rectangle 203"/>
          <p:cNvSpPr>
            <a:spLocks noChangeArrowheads="1"/>
          </p:cNvSpPr>
          <p:nvPr/>
        </p:nvSpPr>
        <p:spPr bwMode="auto">
          <a:xfrm>
            <a:off x="2147483647" y="2147260509"/>
            <a:ext cx="35458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Claro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6" name="Rectangle 204"/>
          <p:cNvSpPr>
            <a:spLocks noChangeArrowheads="1"/>
          </p:cNvSpPr>
          <p:nvPr/>
        </p:nvSpPr>
        <p:spPr bwMode="auto">
          <a:xfrm>
            <a:off x="537267150" y="2147260509"/>
            <a:ext cx="46198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ScanPen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7" name="Rectangle 205"/>
          <p:cNvSpPr>
            <a:spLocks noChangeArrowheads="1"/>
          </p:cNvSpPr>
          <p:nvPr/>
        </p:nvSpPr>
        <p:spPr bwMode="auto">
          <a:xfrm>
            <a:off x="2147483647" y="2147260509"/>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8" name="Rectangle 206"/>
          <p:cNvSpPr>
            <a:spLocks noChangeArrowheads="1"/>
          </p:cNvSpPr>
          <p:nvPr/>
        </p:nvSpPr>
        <p:spPr bwMode="auto">
          <a:xfrm>
            <a:off x="2147483647" y="2147260509"/>
            <a:ext cx="47481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SnapType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9" name="Rectangle 207"/>
          <p:cNvSpPr>
            <a:spLocks noChangeArrowheads="1"/>
          </p:cNvSpPr>
          <p:nvPr/>
        </p:nvSpPr>
        <p:spPr bwMode="auto">
          <a:xfrm>
            <a:off x="2147483647" y="1900238200"/>
            <a:ext cx="3513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Capti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0" name="Rectangle 208"/>
          <p:cNvSpPr>
            <a:spLocks noChangeArrowheads="1"/>
          </p:cNvSpPr>
          <p:nvPr/>
        </p:nvSpPr>
        <p:spPr bwMode="auto">
          <a:xfrm>
            <a:off x="2147483647" y="1977390700"/>
            <a:ext cx="3449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Voice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1" name="Rectangle 209"/>
          <p:cNvSpPr>
            <a:spLocks noChangeArrowheads="1"/>
          </p:cNvSpPr>
          <p:nvPr/>
        </p:nvSpPr>
        <p:spPr bwMode="auto">
          <a:xfrm>
            <a:off x="2147483647" y="2147260509"/>
            <a:ext cx="46519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Speechify</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2" name="Rectangle 210"/>
          <p:cNvSpPr>
            <a:spLocks noChangeArrowheads="1"/>
          </p:cNvSpPr>
          <p:nvPr/>
        </p:nvSpPr>
        <p:spPr bwMode="auto">
          <a:xfrm>
            <a:off x="513094288" y="2147260509"/>
            <a:ext cx="3449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Easy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3" name="Rectangle 211"/>
          <p:cNvSpPr>
            <a:spLocks noChangeArrowheads="1"/>
          </p:cNvSpPr>
          <p:nvPr/>
        </p:nvSpPr>
        <p:spPr bwMode="auto">
          <a:xfrm>
            <a:off x="2147483647" y="2147260509"/>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4" name="Rectangle 212"/>
          <p:cNvSpPr>
            <a:spLocks noChangeArrowheads="1"/>
          </p:cNvSpPr>
          <p:nvPr/>
        </p:nvSpPr>
        <p:spPr bwMode="auto">
          <a:xfrm>
            <a:off x="2147483647" y="2147260509"/>
            <a:ext cx="527709"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LetterReflex</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5" name="Rectangle 213"/>
          <p:cNvSpPr>
            <a:spLocks noChangeArrowheads="1"/>
          </p:cNvSpPr>
          <p:nvPr/>
        </p:nvSpPr>
        <p:spPr bwMode="auto">
          <a:xfrm>
            <a:off x="1195233513" y="2147260509"/>
            <a:ext cx="60946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Documents by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6" name="Rectangle 214"/>
          <p:cNvSpPr>
            <a:spLocks noChangeArrowheads="1"/>
          </p:cNvSpPr>
          <p:nvPr/>
        </p:nvSpPr>
        <p:spPr bwMode="auto">
          <a:xfrm>
            <a:off x="1299005213" y="2147260509"/>
            <a:ext cx="42191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Readdle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7" name="Rectangle 215"/>
          <p:cNvSpPr>
            <a:spLocks noChangeArrowheads="1"/>
          </p:cNvSpPr>
          <p:nvPr/>
        </p:nvSpPr>
        <p:spPr bwMode="auto">
          <a:xfrm>
            <a:off x="2147483647" y="2147260509"/>
            <a:ext cx="3449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Easy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8" name="Rectangle 216"/>
          <p:cNvSpPr>
            <a:spLocks noChangeArrowheads="1"/>
          </p:cNvSpPr>
          <p:nvPr/>
        </p:nvSpPr>
        <p:spPr bwMode="auto">
          <a:xfrm>
            <a:off x="2147483647" y="577268087"/>
            <a:ext cx="44435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Dyslexia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9" name="Rectangle 217"/>
          <p:cNvSpPr>
            <a:spLocks noChangeArrowheads="1"/>
          </p:cNvSpPr>
          <p:nvPr/>
        </p:nvSpPr>
        <p:spPr bwMode="auto">
          <a:xfrm>
            <a:off x="2147483647" y="584983337"/>
            <a:ext cx="27764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Aid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10" name="Rectangle 218"/>
          <p:cNvSpPr>
            <a:spLocks noChangeArrowheads="1"/>
          </p:cNvSpPr>
          <p:nvPr/>
        </p:nvSpPr>
        <p:spPr bwMode="auto">
          <a:xfrm>
            <a:off x="1898989725" y="194542475"/>
            <a:ext cx="492443"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Reminders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11" name="Rectangle 219"/>
          <p:cNvSpPr>
            <a:spLocks noChangeArrowheads="1"/>
          </p:cNvSpPr>
          <p:nvPr/>
        </p:nvSpPr>
        <p:spPr bwMode="auto">
          <a:xfrm>
            <a:off x="2147483647" y="2147260509"/>
            <a:ext cx="57099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Word Wizard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12" name="Rectangle 220"/>
          <p:cNvSpPr>
            <a:spLocks noChangeArrowheads="1"/>
          </p:cNvSpPr>
          <p:nvPr/>
        </p:nvSpPr>
        <p:spPr bwMode="auto">
          <a:xfrm>
            <a:off x="2147483647" y="2147260509"/>
            <a:ext cx="42191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For Kids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13" name="Rectangle 221"/>
          <p:cNvSpPr>
            <a:spLocks noChangeArrowheads="1"/>
          </p:cNvSpPr>
          <p:nvPr/>
        </p:nvSpPr>
        <p:spPr bwMode="auto">
          <a:xfrm>
            <a:off x="984885000" y="2075233087"/>
            <a:ext cx="3978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Elevate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pic>
        <p:nvPicPr>
          <p:cNvPr id="1250" name="Picture 226" descr="Mind Map of Mind Mapping Progra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945" y="404664"/>
            <a:ext cx="4695825" cy="6384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0469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24744"/>
            <a:ext cx="8229600" cy="5069160"/>
          </a:xfrm>
        </p:spPr>
        <p:txBody>
          <a:bodyPr>
            <a:normAutofit/>
          </a:bodyPr>
          <a:lstStyle/>
          <a:p>
            <a:pPr marL="0" indent="0" algn="ctr">
              <a:buNone/>
            </a:pPr>
            <a:r>
              <a:rPr lang="el-GR" sz="2800" b="1" dirty="0"/>
              <a:t>    </a:t>
            </a:r>
            <a:r>
              <a:rPr lang="el-GR" sz="2800" b="1" u="sng" dirty="0">
                <a:effectLst>
                  <a:outerShdw blurRad="38100" dist="38100" dir="2700000" algn="tl">
                    <a:srgbClr val="000000">
                      <a:alpha val="43137"/>
                    </a:srgbClr>
                  </a:outerShdw>
                </a:effectLst>
              </a:rPr>
              <a:t>Τι είναι «Εννοιολογικός Χάρτης»</a:t>
            </a:r>
            <a:r>
              <a:rPr lang="en-US" sz="2800" b="1" u="sng" dirty="0">
                <a:effectLst>
                  <a:outerShdw blurRad="38100" dist="38100" dir="2700000" algn="tl">
                    <a:srgbClr val="000000">
                      <a:alpha val="43137"/>
                    </a:srgbClr>
                  </a:outerShdw>
                </a:effectLst>
              </a:rPr>
              <a:t> (</a:t>
            </a:r>
            <a:r>
              <a:rPr lang="en-US" sz="2800" b="1" i="1" dirty="0"/>
              <a:t>Novak &amp; </a:t>
            </a:r>
            <a:r>
              <a:rPr lang="en-US" sz="2800" b="1" i="1" dirty="0" err="1"/>
              <a:t>Gowin</a:t>
            </a:r>
            <a:r>
              <a:rPr lang="en-US" sz="2800" b="1" i="1" dirty="0"/>
              <a:t>, 1984)</a:t>
            </a:r>
            <a:endParaRPr lang="el-GR" sz="2800" b="1" i="1" dirty="0"/>
          </a:p>
          <a:p>
            <a:pPr marL="0" indent="0" algn="ctr">
              <a:buNone/>
            </a:pPr>
            <a:r>
              <a:rPr lang="el-GR" sz="2400" dirty="0"/>
              <a:t>οι οποίες είναι</a:t>
            </a:r>
          </a:p>
          <a:p>
            <a:pPr marL="0" indent="0" algn="ctr">
              <a:buNone/>
            </a:pPr>
            <a:endParaRPr lang="el-GR" sz="2400" dirty="0"/>
          </a:p>
          <a:p>
            <a:pPr marL="0" indent="0">
              <a:buNone/>
            </a:pPr>
            <a:endParaRPr lang="el-GR" sz="2400" dirty="0"/>
          </a:p>
          <a:p>
            <a:pPr marL="0" indent="0">
              <a:buNone/>
            </a:pPr>
            <a:endParaRPr lang="en-US" sz="2400" dirty="0"/>
          </a:p>
          <a:p>
            <a:pPr marL="0" indent="0">
              <a:buNone/>
            </a:pPr>
            <a:r>
              <a:rPr lang="el-GR" sz="2400" dirty="0"/>
              <a:t>Η έννοια της                                                      Ο άνθρωπος</a:t>
            </a:r>
          </a:p>
          <a:p>
            <a:pPr marL="0" indent="0">
              <a:buNone/>
            </a:pPr>
            <a:r>
              <a:rPr lang="el-GR" sz="2400" b="1" i="1" dirty="0"/>
              <a:t>«Αναπαράστασης»                                          κατασκευάζει τη</a:t>
            </a:r>
          </a:p>
          <a:p>
            <a:pPr marL="0" indent="0">
              <a:buNone/>
            </a:pPr>
            <a:r>
              <a:rPr lang="el-GR" sz="2400" dirty="0"/>
              <a:t>ερμηνεύει τον τρόπο                                        </a:t>
            </a:r>
            <a:r>
              <a:rPr lang="el-GR" sz="2400" b="1" i="1" dirty="0"/>
              <a:t>γνώση</a:t>
            </a:r>
            <a:r>
              <a:rPr lang="el-GR" sz="2400" dirty="0"/>
              <a:t> ή αλλιώς </a:t>
            </a:r>
          </a:p>
          <a:p>
            <a:pPr marL="0" indent="0">
              <a:buNone/>
            </a:pPr>
            <a:r>
              <a:rPr lang="el-GR" sz="2400" dirty="0"/>
              <a:t>με τον οποίον                                                     </a:t>
            </a:r>
            <a:r>
              <a:rPr lang="el-GR" sz="2400" b="1" i="1" dirty="0"/>
              <a:t>μαθαίνει</a:t>
            </a:r>
          </a:p>
          <a:p>
            <a:pPr marL="0" indent="0">
              <a:buNone/>
            </a:pPr>
            <a:endParaRPr lang="en-US" sz="2400" b="1" i="1" dirty="0"/>
          </a:p>
        </p:txBody>
      </p:sp>
      <p:sp>
        <p:nvSpPr>
          <p:cNvPr id="4" name="Oval 3"/>
          <p:cNvSpPr/>
          <p:nvPr/>
        </p:nvSpPr>
        <p:spPr>
          <a:xfrm>
            <a:off x="1703512" y="2564904"/>
            <a:ext cx="3600400" cy="1224136"/>
          </a:xfrm>
          <a:prstGeom prst="ellipse">
            <a:avLst/>
          </a:prstGeom>
          <a:solidFill>
            <a:schemeClr val="accent2">
              <a:alpha val="59000"/>
            </a:schemeClr>
          </a:solidFill>
          <a:ln w="25400" cap="flat" cmpd="sng" algn="ctr">
            <a:solidFill>
              <a:srgbClr val="4F81BD">
                <a:shade val="50000"/>
              </a:srgbClr>
            </a:solidFill>
            <a:prstDash val="solid"/>
          </a:ln>
          <a:effectLst/>
        </p:spPr>
        <p:txBody>
          <a:bodyPr rtlCol="0" anchor="ctr"/>
          <a:lstStyle/>
          <a:p>
            <a:pPr>
              <a:defRPr/>
            </a:pPr>
            <a:r>
              <a:rPr lang="el-GR" sz="2000" b="1" dirty="0">
                <a:solidFill>
                  <a:prstClr val="black"/>
                </a:solidFill>
                <a:latin typeface="Calibri"/>
              </a:rPr>
              <a:t>Το άτομο κωδικοποιεί τις   πληροφορίες </a:t>
            </a:r>
          </a:p>
        </p:txBody>
      </p:sp>
      <p:sp>
        <p:nvSpPr>
          <p:cNvPr id="5" name="Oval 4"/>
          <p:cNvSpPr/>
          <p:nvPr/>
        </p:nvSpPr>
        <p:spPr>
          <a:xfrm>
            <a:off x="6888088" y="2564904"/>
            <a:ext cx="3600400" cy="1224136"/>
          </a:xfrm>
          <a:prstGeom prst="ellipse">
            <a:avLst/>
          </a:prstGeom>
          <a:solidFill>
            <a:schemeClr val="accent2">
              <a:alpha val="52000"/>
            </a:schemeClr>
          </a:solidFill>
          <a:ln w="25400" cap="flat" cmpd="sng" algn="ctr">
            <a:solidFill>
              <a:srgbClr val="4F81BD">
                <a:shade val="50000"/>
              </a:srgbClr>
            </a:solidFill>
            <a:prstDash val="solid"/>
          </a:ln>
          <a:effectLst/>
        </p:spPr>
        <p:txBody>
          <a:bodyPr rtlCol="0" anchor="ctr"/>
          <a:lstStyle/>
          <a:p>
            <a:pPr>
              <a:defRPr/>
            </a:pPr>
            <a:r>
              <a:rPr lang="el-GR" b="1" dirty="0">
                <a:solidFill>
                  <a:prstClr val="black"/>
                </a:solidFill>
                <a:latin typeface="Calibri"/>
              </a:rPr>
              <a:t>οργανωμένες ώστε να σχετίζονται εννοιολογικά</a:t>
            </a:r>
          </a:p>
        </p:txBody>
      </p:sp>
      <p:cxnSp>
        <p:nvCxnSpPr>
          <p:cNvPr id="7" name="Straight Arrow Connector 6"/>
          <p:cNvCxnSpPr/>
          <p:nvPr/>
        </p:nvCxnSpPr>
        <p:spPr>
          <a:xfrm>
            <a:off x="5447928" y="3169467"/>
            <a:ext cx="1296144" cy="0"/>
          </a:xfrm>
          <a:prstGeom prst="straightConnector1">
            <a:avLst/>
          </a:prstGeom>
          <a:ln cmpd="sng">
            <a:solidFill>
              <a:schemeClr val="accent2"/>
            </a:solidFill>
            <a:tailEnd type="arrow"/>
          </a:ln>
        </p:spPr>
        <p:style>
          <a:lnRef idx="1">
            <a:schemeClr val="accent1"/>
          </a:lnRef>
          <a:fillRef idx="0">
            <a:schemeClr val="accent1"/>
          </a:fillRef>
          <a:effectRef idx="0">
            <a:schemeClr val="accent1"/>
          </a:effectRef>
          <a:fontRef idx="minor">
            <a:schemeClr val="tx1"/>
          </a:fontRef>
        </p:style>
      </p:cxnSp>
      <p:pic>
        <p:nvPicPr>
          <p:cNvPr id="8" name="Picture 3"/>
          <p:cNvPicPr>
            <a:picLocks noChangeAspect="1" noChangeArrowheads="1"/>
          </p:cNvPicPr>
          <p:nvPr/>
        </p:nvPicPr>
        <p:blipFill>
          <a:blip r:embed="rId2" cstate="print"/>
          <a:srcRect/>
          <a:stretch>
            <a:fillRect/>
          </a:stretch>
        </p:blipFill>
        <p:spPr bwMode="auto">
          <a:xfrm>
            <a:off x="4962898" y="3807363"/>
            <a:ext cx="1781175" cy="2209800"/>
          </a:xfrm>
          <a:prstGeom prst="rect">
            <a:avLst/>
          </a:prstGeom>
          <a:noFill/>
          <a:ln w="9525">
            <a:noFill/>
            <a:miter lim="800000"/>
            <a:headEnd/>
            <a:tailEnd/>
          </a:ln>
        </p:spPr>
      </p:pic>
    </p:spTree>
    <p:extLst>
      <p:ext uri="{BB962C8B-B14F-4D97-AF65-F5344CB8AC3E}">
        <p14:creationId xmlns:p14="http://schemas.microsoft.com/office/powerpoint/2010/main" val="19710903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ox(in)">
                                      <p:cBhvr>
                                        <p:cTn id="27" dur="500"/>
                                        <p:tgtEl>
                                          <p:spTgt spid="3">
                                            <p:txEl>
                                              <p:pRg st="5" end="5"/>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box(in)">
                                      <p:cBhvr>
                                        <p:cTn id="30" dur="500"/>
                                        <p:tgtEl>
                                          <p:spTgt spid="3">
                                            <p:txEl>
                                              <p:pRg st="6" end="6"/>
                                            </p:txEl>
                                          </p:spTgt>
                                        </p:tgtEl>
                                      </p:cBhvr>
                                    </p:animEffect>
                                  </p:childTnLst>
                                </p:cTn>
                              </p:par>
                              <p:par>
                                <p:cTn id="31" presetID="4" presetClass="entr" presetSubtype="16"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box(in)">
                                      <p:cBhvr>
                                        <p:cTn id="33" dur="500"/>
                                        <p:tgtEl>
                                          <p:spTgt spid="3">
                                            <p:txEl>
                                              <p:pRg st="7" end="7"/>
                                            </p:txEl>
                                          </p:spTgt>
                                        </p:tgtEl>
                                      </p:cBhvr>
                                    </p:animEffect>
                                  </p:childTnLst>
                                </p:cTn>
                              </p:par>
                              <p:par>
                                <p:cTn id="34" presetID="4" presetClass="entr" presetSubtype="16"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box(in)">
                                      <p:cBhvr>
                                        <p:cTn id="3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Requires="p14">
          <p:contentPart p14:bwMode="auto" r:id="rId2">
            <p14:nvContentPartPr>
              <p14:cNvPr id="3" name="Μελάνι 2"/>
              <p14:cNvContentPartPr/>
              <p14:nvPr/>
            </p14:nvContentPartPr>
            <p14:xfrm>
              <a:off x="6303884" y="2383080"/>
              <a:ext cx="859320" cy="138960"/>
            </p14:xfrm>
          </p:contentPart>
        </mc:Choice>
        <mc:Fallback>
          <p:pic>
            <p:nvPicPr>
              <p:cNvPr id="3" name="Μελάνι 2"/>
              <p:cNvPicPr/>
              <p:nvPr/>
            </p:nvPicPr>
            <p:blipFill>
              <a:blip r:embed="rId3"/>
              <a:stretch>
                <a:fillRect/>
              </a:stretch>
            </p:blipFill>
            <p:spPr>
              <a:xfrm>
                <a:off x="6292004" y="2371200"/>
                <a:ext cx="883080" cy="162720"/>
              </a:xfrm>
              <a:prstGeom prst="rect">
                <a:avLst/>
              </a:prstGeom>
            </p:spPr>
          </p:pic>
        </mc:Fallback>
      </mc:AlternateContent>
      <p:sp>
        <p:nvSpPr>
          <p:cNvPr id="4" name="Rectangle 2"/>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defRPr/>
            </a:pPr>
            <a:endParaRPr lang="el-GR">
              <a:solidFill>
                <a:prstClr val="black"/>
              </a:solidFill>
              <a:latin typeface="Calibri"/>
            </a:endParaRPr>
          </a:p>
        </p:txBody>
      </p:sp>
      <p:sp>
        <p:nvSpPr>
          <p:cNvPr id="5" name="Μελάνι 2"/>
          <p:cNvSpPr>
            <a:spLocks noRot="1" noChangeAspect="1" noEditPoints="1" noChangeArrowheads="1" noChangeShapeType="1" noTextEdit="1"/>
          </p:cNvSpPr>
          <p:nvPr/>
        </p:nvSpPr>
        <p:spPr bwMode="auto">
          <a:xfrm>
            <a:off x="3651250" y="782638"/>
            <a:ext cx="25400" cy="25400"/>
          </a:xfrm>
          <a:custGeom>
            <a:avLst/>
            <a:gdLst>
              <a:gd name="T0" fmla="*/ 0 w 1"/>
              <a:gd name="T1" fmla="*/ 0 h 1"/>
              <a:gd name="T2" fmla="*/ 0 w 1"/>
              <a:gd name="T3" fmla="*/ 0 h 1"/>
            </a:gdLst>
            <a:ahLst/>
            <a:cxnLst>
              <a:cxn ang="0">
                <a:pos x="T0" y="T1"/>
              </a:cxn>
              <a:cxn ang="0">
                <a:pos x="T2" y="T3"/>
              </a:cxn>
            </a:cxnLst>
            <a:rect l="0" t="0" r="r" b="b"/>
            <a:pathLst>
              <a:path w="1" h="1" extrusionOk="0">
                <a:moveTo>
                  <a:pt x="0" y="0"/>
                </a:moveTo>
                <a:lnTo>
                  <a:pt x="0" y="0"/>
                </a:lnTo>
              </a:path>
            </a:pathLst>
          </a:custGeom>
          <a:noFill/>
          <a:ln w="24000" cap="rnd" algn="ctr">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l-GR">
              <a:solidFill>
                <a:prstClr val="black"/>
              </a:solidFill>
              <a:latin typeface="Calibri"/>
            </a:endParaRPr>
          </a:p>
        </p:txBody>
      </p:sp>
      <p:sp>
        <p:nvSpPr>
          <p:cNvPr id="6" name="Rectangle 3"/>
          <p:cNvSpPr>
            <a:spLocks noChangeArrowheads="1"/>
          </p:cNvSpPr>
          <p:nvPr/>
        </p:nvSpPr>
        <p:spPr bwMode="auto">
          <a:xfrm>
            <a:off x="1524000" y="-1320082"/>
            <a:ext cx="9134480" cy="828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defRPr/>
            </a:pPr>
            <a:endParaRPr lang="el-GR" altLang="el-GR"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defRPr/>
            </a:pPr>
            <a:endParaRPr lang="el-GR" altLang="el-GR"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defRPr/>
            </a:pPr>
            <a:endParaRPr lang="el-GR" altLang="el-GR"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defRPr/>
            </a:pPr>
            <a:r>
              <a:rPr lang="el-GR" altLang="el-GR"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ΤΙ ΕΙΝΑΙ Ο ΕΝΝΟΙΟΛΟΓΙΚΟΣ ΧΑΡΤΗΣ</a:t>
            </a:r>
            <a:r>
              <a:rPr lang="el-GR" altLang="el-GR"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l-GR" altLang="el-GR"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είναι μία τεχνική μελέτης με σχήματα που βοηθά να θυμάσαι στη σχολή σου αυτά που διάβασες την προηγούμενη μέρα στο σπίτι σου</a:t>
            </a:r>
          </a:p>
          <a:p>
            <a:pPr eaLnBrk="0" fontAlgn="base" hangingPunct="0">
              <a:spcBef>
                <a:spcPct val="0"/>
              </a:spcBef>
              <a:spcAft>
                <a:spcPct val="0"/>
              </a:spcAft>
              <a:defRPr/>
            </a:pPr>
            <a:endParaRPr lang="el-GR" altLang="el-GR" sz="2800" dirty="0">
              <a:solidFill>
                <a:prstClr val="black"/>
              </a:solidFill>
              <a:latin typeface="Calibri"/>
            </a:endParaRPr>
          </a:p>
          <a:p>
            <a:pPr eaLnBrk="0" fontAlgn="base" hangingPunct="0">
              <a:spcBef>
                <a:spcPct val="0"/>
              </a:spcBef>
              <a:spcAft>
                <a:spcPct val="0"/>
              </a:spcAft>
              <a:defRPr/>
            </a:pPr>
            <a:r>
              <a:rPr lang="el-GR" altLang="el-GR"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ΠΟΤΕ ΧΡΗΣΙΜΟΠΟΙΩ ΤΟΝ ΕΝΝΟΙΟΛΟΓΙΚΟ ΧΑΡΤΗ:</a:t>
            </a:r>
            <a:r>
              <a:rPr lang="el-GR" altLang="el-GR"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l-GR" altLang="el-GR"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όταν θέλω να δείξω, το πώς ένα θέμα και οι πληροφορίες-λεπτομέρειες  γι’ αυτό, σχετίζονται μεταξύ τους</a:t>
            </a:r>
            <a:endParaRPr lang="el-GR" altLang="el-GR"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defRPr/>
            </a:pPr>
            <a:endParaRPr lang="el-GR" altLang="el-GR"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defRPr/>
            </a:pPr>
            <a:r>
              <a:rPr lang="el-GR"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ΠΩΣ ΔΗΜΙΟΥΡΓΩ ΕΝΑΝ Ε.Ν.</a:t>
            </a:r>
            <a:endParaRPr lang="el-GR" altLang="el-GR" sz="2800" dirty="0">
              <a:solidFill>
                <a:prstClr val="black"/>
              </a:solidFill>
              <a:latin typeface="Calibri" panose="020F0502020204030204" pitchFamily="34" charset="0"/>
              <a:cs typeface="Times New Roman" panose="02020603050405020304" pitchFamily="18" charset="0"/>
            </a:endParaRPr>
          </a:p>
          <a:p>
            <a:pPr eaLnBrk="0" fontAlgn="base" hangingPunct="0">
              <a:spcBef>
                <a:spcPct val="0"/>
              </a:spcBef>
              <a:spcAft>
                <a:spcPct val="0"/>
              </a:spcAft>
              <a:buFontTx/>
              <a:buAutoNum type="arabicPeriod"/>
              <a:defRPr/>
            </a:pPr>
            <a:r>
              <a:rPr lang="el-GR" altLang="el-GR"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Γράφω τα βασικά σημεία του θέματός μου</a:t>
            </a:r>
            <a:endParaRPr lang="el-GR" altLang="el-GR" sz="2800" dirty="0">
              <a:solidFill>
                <a:prstClr val="black"/>
              </a:solidFill>
              <a:latin typeface="Calibri"/>
            </a:endParaRPr>
          </a:p>
          <a:p>
            <a:pPr eaLnBrk="0" fontAlgn="base" hangingPunct="0">
              <a:spcBef>
                <a:spcPct val="0"/>
              </a:spcBef>
              <a:spcAft>
                <a:spcPct val="0"/>
              </a:spcAft>
              <a:buFontTx/>
              <a:buAutoNum type="arabicPeriod"/>
              <a:defRPr/>
            </a:pPr>
            <a:r>
              <a:rPr lang="el-GR" altLang="el-GR"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Γράφω τις λέξεις-κλειδιά των βασικών σημείων</a:t>
            </a:r>
            <a:endParaRPr lang="el-GR" altLang="el-GR" sz="2800" dirty="0">
              <a:solidFill>
                <a:prstClr val="black"/>
              </a:solidFill>
              <a:latin typeface="Calibri"/>
            </a:endParaRPr>
          </a:p>
          <a:p>
            <a:pPr eaLnBrk="0" fontAlgn="base" hangingPunct="0">
              <a:spcBef>
                <a:spcPct val="0"/>
              </a:spcBef>
              <a:spcAft>
                <a:spcPct val="0"/>
              </a:spcAft>
              <a:buFontTx/>
              <a:buAutoNum type="arabicPeriod"/>
              <a:defRPr/>
            </a:pPr>
            <a:r>
              <a:rPr lang="el-GR" altLang="el-GR"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Σχεδιάζω τον χάρτη μου με τον τίτλο του θέματος, τα βασικά σημεία και τις λέξεις-κλειδιά και λεπτομέρειες που σχετίζονται μεταξύ τους</a:t>
            </a:r>
            <a:endParaRPr lang="el-GR" altLang="el-GR" sz="2800" dirty="0">
              <a:solidFill>
                <a:prstClr val="black"/>
              </a:solidFill>
              <a:latin typeface="Calibri"/>
            </a:endParaRPr>
          </a:p>
          <a:p>
            <a:pPr eaLnBrk="0" fontAlgn="base" hangingPunct="0">
              <a:spcBef>
                <a:spcPct val="0"/>
              </a:spcBef>
              <a:spcAft>
                <a:spcPct val="0"/>
              </a:spcAft>
              <a:defRPr/>
            </a:pPr>
            <a:endParaRPr lang="el-GR" altLang="el-GR" sz="4400" dirty="0">
              <a:solidFill>
                <a:prstClr val="black"/>
              </a:solidFill>
              <a:latin typeface="Arial" panose="020B0604020202020204" pitchFamily="34" charset="0"/>
            </a:endParaRPr>
          </a:p>
        </p:txBody>
      </p:sp>
      <mc:AlternateContent xmlns:mc="http://schemas.openxmlformats.org/markup-compatibility/2006">
        <mc:Choice xmlns:p14="http://schemas.microsoft.com/office/powerpoint/2010/main" Requires="p14">
          <p:contentPart p14:bwMode="auto" r:id="rId4">
            <p14:nvContentPartPr>
              <p14:cNvPr id="8" name="Μελάνι 7"/>
              <p14:cNvContentPartPr/>
              <p14:nvPr/>
            </p14:nvContentPartPr>
            <p14:xfrm>
              <a:off x="4391924" y="1787280"/>
              <a:ext cx="360" cy="360"/>
            </p14:xfrm>
          </p:contentPart>
        </mc:Choice>
        <mc:Fallback>
          <p:pic>
            <p:nvPicPr>
              <p:cNvPr id="8" name="Μελάνι 7"/>
              <p:cNvPicPr/>
              <p:nvPr/>
            </p:nvPicPr>
            <p:blipFill>
              <a:blip r:embed="rId5"/>
              <a:stretch>
                <a:fillRect/>
              </a:stretch>
            </p:blipFill>
            <p:spPr>
              <a:xfrm>
                <a:off x="4380044" y="1775400"/>
                <a:ext cx="24120" cy="2412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1" name="Μελάνι 10"/>
              <p14:cNvContentPartPr/>
              <p14:nvPr/>
            </p14:nvContentPartPr>
            <p14:xfrm>
              <a:off x="5577960" y="2469000"/>
              <a:ext cx="360" cy="360"/>
            </p14:xfrm>
          </p:contentPart>
        </mc:Choice>
        <mc:Fallback>
          <p:pic>
            <p:nvPicPr>
              <p:cNvPr id="11" name="Μελάνι 10"/>
              <p:cNvPicPr/>
              <p:nvPr/>
            </p:nvPicPr>
            <p:blipFill>
              <a:blip r:embed="rId5"/>
              <a:stretch>
                <a:fillRect/>
              </a:stretch>
            </p:blipFill>
            <p:spPr>
              <a:xfrm>
                <a:off x="5566080" y="2457120"/>
                <a:ext cx="24120" cy="241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2" name="Μελάνι 11"/>
              <p14:cNvContentPartPr/>
              <p14:nvPr/>
            </p14:nvContentPartPr>
            <p14:xfrm>
              <a:off x="5364480" y="2407800"/>
              <a:ext cx="360" cy="360"/>
            </p14:xfrm>
          </p:contentPart>
        </mc:Choice>
        <mc:Fallback>
          <p:pic>
            <p:nvPicPr>
              <p:cNvPr id="12" name="Μελάνι 11"/>
              <p:cNvPicPr/>
              <p:nvPr/>
            </p:nvPicPr>
            <p:blipFill>
              <a:blip r:embed="rId5"/>
              <a:stretch>
                <a:fillRect/>
              </a:stretch>
            </p:blipFill>
            <p:spPr>
              <a:xfrm>
                <a:off x="5352600" y="2395920"/>
                <a:ext cx="24120" cy="241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4" name="Μελάνι 13"/>
              <p14:cNvContentPartPr/>
              <p14:nvPr/>
            </p14:nvContentPartPr>
            <p14:xfrm>
              <a:off x="7711320" y="1508880"/>
              <a:ext cx="360" cy="360"/>
            </p14:xfrm>
          </p:contentPart>
        </mc:Choice>
        <mc:Fallback>
          <p:pic>
            <p:nvPicPr>
              <p:cNvPr id="14" name="Μελάνι 13"/>
              <p:cNvPicPr/>
              <p:nvPr/>
            </p:nvPicPr>
            <p:blipFill>
              <a:blip r:embed="rId5"/>
              <a:stretch>
                <a:fillRect/>
              </a:stretch>
            </p:blipFill>
            <p:spPr>
              <a:xfrm>
                <a:off x="7699440" y="1497000"/>
                <a:ext cx="24120" cy="2412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6" name="Μελάνι 15"/>
              <p14:cNvContentPartPr/>
              <p14:nvPr/>
            </p14:nvContentPartPr>
            <p14:xfrm>
              <a:off x="14401680" y="5135880"/>
              <a:ext cx="360" cy="360"/>
            </p14:xfrm>
          </p:contentPart>
        </mc:Choice>
        <mc:Fallback>
          <p:pic>
            <p:nvPicPr>
              <p:cNvPr id="16" name="Μελάνι 15"/>
              <p:cNvPicPr/>
              <p:nvPr/>
            </p:nvPicPr>
            <p:blipFill>
              <a:blip r:embed="rId5"/>
              <a:stretch>
                <a:fillRect/>
              </a:stretch>
            </p:blipFill>
            <p:spPr>
              <a:xfrm>
                <a:off x="14389800" y="5124000"/>
                <a:ext cx="24120" cy="241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8" name="Μελάνι 17"/>
              <p14:cNvContentPartPr/>
              <p14:nvPr/>
            </p14:nvContentPartPr>
            <p14:xfrm>
              <a:off x="3581400" y="2865000"/>
              <a:ext cx="360" cy="360"/>
            </p14:xfrm>
          </p:contentPart>
        </mc:Choice>
        <mc:Fallback>
          <p:pic>
            <p:nvPicPr>
              <p:cNvPr id="18" name="Μελάνι 17"/>
              <p:cNvPicPr/>
              <p:nvPr/>
            </p:nvPicPr>
            <p:blipFill>
              <a:blip r:embed="rId5"/>
              <a:stretch>
                <a:fillRect/>
              </a:stretch>
            </p:blipFill>
            <p:spPr>
              <a:xfrm>
                <a:off x="3569520" y="2853120"/>
                <a:ext cx="24120" cy="24120"/>
              </a:xfrm>
              <a:prstGeom prst="rect">
                <a:avLst/>
              </a:prstGeom>
            </p:spPr>
          </p:pic>
        </mc:Fallback>
      </mc:AlternateContent>
    </p:spTree>
    <p:extLst>
      <p:ext uri="{BB962C8B-B14F-4D97-AF65-F5344CB8AC3E}">
        <p14:creationId xmlns:p14="http://schemas.microsoft.com/office/powerpoint/2010/main" val="236146650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0" y="624841"/>
            <a:ext cx="10972800" cy="4525963"/>
          </a:xfrm>
        </p:spPr>
        <p:txBody>
          <a:bodyPr>
            <a:noAutofit/>
          </a:bodyPr>
          <a:lstStyle/>
          <a:p>
            <a:pPr marL="0" indent="0" algn="ctr">
              <a:buNone/>
            </a:pPr>
            <a:r>
              <a:rPr lang="el-GR" sz="2800" u="sng" dirty="0"/>
              <a:t> </a:t>
            </a:r>
            <a:r>
              <a:rPr lang="el-GR" b="1" u="sng" dirty="0">
                <a:effectLst>
                  <a:outerShdw blurRad="38100" dist="38100" dir="2700000" algn="tl">
                    <a:srgbClr val="000000">
                      <a:alpha val="43137"/>
                    </a:srgbClr>
                  </a:outerShdw>
                </a:effectLst>
              </a:rPr>
              <a:t>Εννοιολογικός Χάρτης: μέθοδος</a:t>
            </a:r>
            <a:r>
              <a:rPr lang="en-US" b="1" u="sng" dirty="0">
                <a:effectLst>
                  <a:outerShdw blurRad="38100" dist="38100" dir="2700000" algn="tl">
                    <a:srgbClr val="000000">
                      <a:alpha val="43137"/>
                    </a:srgbClr>
                  </a:outerShdw>
                </a:effectLst>
              </a:rPr>
              <a:t> (Novak &amp; </a:t>
            </a:r>
            <a:r>
              <a:rPr lang="en-US" b="1" u="sng" dirty="0" err="1">
                <a:effectLst>
                  <a:outerShdw blurRad="38100" dist="38100" dir="2700000" algn="tl">
                    <a:srgbClr val="000000">
                      <a:alpha val="43137"/>
                    </a:srgbClr>
                  </a:outerShdw>
                </a:effectLst>
              </a:rPr>
              <a:t>Gowin</a:t>
            </a:r>
            <a:r>
              <a:rPr lang="en-US" b="1" u="sng" dirty="0">
                <a:effectLst>
                  <a:outerShdw blurRad="38100" dist="38100" dir="2700000" algn="tl">
                    <a:srgbClr val="000000">
                      <a:alpha val="43137"/>
                    </a:srgbClr>
                  </a:outerShdw>
                </a:effectLst>
              </a:rPr>
              <a:t>, 1984)</a:t>
            </a:r>
            <a:endParaRPr lang="el-GR" b="1" u="sng" dirty="0">
              <a:effectLst>
                <a:outerShdw blurRad="38100" dist="38100" dir="2700000" algn="tl">
                  <a:srgbClr val="000000">
                    <a:alpha val="43137"/>
                  </a:srgbClr>
                </a:outerShdw>
              </a:effectLst>
            </a:endParaRPr>
          </a:p>
          <a:p>
            <a:pPr marL="0" indent="0" algn="ctr">
              <a:buNone/>
            </a:pPr>
            <a:endParaRPr lang="el-GR" sz="2800" b="1" u="sng" dirty="0">
              <a:effectLst>
                <a:outerShdw blurRad="38100" dist="38100" dir="2700000" algn="tl">
                  <a:srgbClr val="000000">
                    <a:alpha val="43137"/>
                  </a:srgbClr>
                </a:outerShdw>
              </a:effectLst>
            </a:endParaRPr>
          </a:p>
          <a:p>
            <a:pPr>
              <a:lnSpc>
                <a:spcPct val="160000"/>
              </a:lnSpc>
              <a:buAutoNum type="arabicPeriod"/>
            </a:pPr>
            <a:r>
              <a:rPr lang="el-GR" sz="2800" b="1" i="1" dirty="0"/>
              <a:t>Ορισμός του θέματος</a:t>
            </a:r>
          </a:p>
          <a:p>
            <a:pPr>
              <a:lnSpc>
                <a:spcPct val="160000"/>
              </a:lnSpc>
              <a:buAutoNum type="arabicPeriod"/>
            </a:pPr>
            <a:r>
              <a:rPr lang="el-GR" sz="2800" b="1" i="1" dirty="0"/>
              <a:t>Αναγνώριση &amp; κατηγοριοποίηση </a:t>
            </a:r>
            <a:r>
              <a:rPr lang="el-GR" sz="2800" dirty="0"/>
              <a:t>των πιο σημαντικών εννοιών</a:t>
            </a:r>
          </a:p>
          <a:p>
            <a:pPr>
              <a:lnSpc>
                <a:spcPct val="160000"/>
              </a:lnSpc>
              <a:buAutoNum type="arabicPeriod"/>
            </a:pPr>
            <a:r>
              <a:rPr lang="el-GR" sz="2800" dirty="0"/>
              <a:t>Ανάλυση </a:t>
            </a:r>
            <a:r>
              <a:rPr lang="el-GR" sz="2800" b="1" i="1" dirty="0"/>
              <a:t>από τις γενικές έννοιες στις πιο ειδικές έννοιες</a:t>
            </a:r>
          </a:p>
          <a:p>
            <a:pPr>
              <a:lnSpc>
                <a:spcPct val="160000"/>
              </a:lnSpc>
              <a:buAutoNum type="arabicPeriod"/>
            </a:pPr>
            <a:r>
              <a:rPr lang="el-GR" sz="2800" dirty="0"/>
              <a:t>Προσθήκη συνδέσμων </a:t>
            </a:r>
            <a:r>
              <a:rPr lang="el-GR" sz="2800" b="1" i="1" dirty="0"/>
              <a:t>(έννοιες κλειδιά)</a:t>
            </a:r>
          </a:p>
          <a:p>
            <a:pPr>
              <a:lnSpc>
                <a:spcPct val="160000"/>
              </a:lnSpc>
              <a:buAutoNum type="arabicPeriod"/>
            </a:pPr>
            <a:r>
              <a:rPr lang="el-GR" sz="2800" dirty="0"/>
              <a:t>Προσθήκη </a:t>
            </a:r>
            <a:r>
              <a:rPr lang="el-GR" sz="2800" b="1" i="1" dirty="0"/>
              <a:t>συνδετικών φράσεων </a:t>
            </a:r>
            <a:r>
              <a:rPr lang="el-GR" sz="2800" dirty="0"/>
              <a:t>μεταξύ των εννοιών</a:t>
            </a:r>
          </a:p>
          <a:p>
            <a:pPr>
              <a:lnSpc>
                <a:spcPct val="160000"/>
              </a:lnSpc>
              <a:buAutoNum type="arabicPeriod"/>
            </a:pPr>
            <a:r>
              <a:rPr lang="el-GR" sz="2800" dirty="0"/>
              <a:t>Εισαγωγή εικόνων</a:t>
            </a:r>
          </a:p>
          <a:p>
            <a:pPr marL="514350" indent="-514350">
              <a:buFont typeface="+mj-lt"/>
              <a:buAutoNum type="arabicPeriod"/>
            </a:pPr>
            <a:endParaRPr lang="en-US" sz="2800" dirty="0"/>
          </a:p>
        </p:txBody>
      </p:sp>
    </p:spTree>
    <p:extLst>
      <p:ext uri="{BB962C8B-B14F-4D97-AF65-F5344CB8AC3E}">
        <p14:creationId xmlns:p14="http://schemas.microsoft.com/office/powerpoint/2010/main" val="12363254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ox(in)">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box(in)">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ox(in)">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box(in)">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box(in)">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box(in)">
                                      <p:cBhvr>
                                        <p:cTn id="3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84330"/>
            <a:ext cx="8229600" cy="4525963"/>
          </a:xfrm>
        </p:spPr>
        <p:txBody>
          <a:bodyPr/>
          <a:lstStyle/>
          <a:p>
            <a:pPr marL="0" indent="0">
              <a:buNone/>
            </a:pPr>
            <a:r>
              <a:rPr lang="el-GR" dirty="0"/>
              <a:t>    </a:t>
            </a:r>
            <a:r>
              <a:rPr lang="el-GR" b="1" u="sng" dirty="0">
                <a:effectLst>
                  <a:outerShdw blurRad="38100" dist="38100" dir="2700000" algn="tl">
                    <a:srgbClr val="000000">
                      <a:alpha val="43137"/>
                    </a:srgbClr>
                  </a:outerShdw>
                </a:effectLst>
              </a:rPr>
              <a:t>Τι περιλαμβάνει ο «Εννοιολογικός Χάρτης»;</a:t>
            </a:r>
          </a:p>
          <a:p>
            <a:pPr marL="0" indent="0">
              <a:buNone/>
            </a:pPr>
            <a:endParaRPr lang="el-GR" dirty="0"/>
          </a:p>
          <a:p>
            <a:pPr marL="0" indent="0">
              <a:buNone/>
            </a:pPr>
            <a:endParaRPr lang="en-US" dirty="0"/>
          </a:p>
        </p:txBody>
      </p:sp>
      <p:pic>
        <p:nvPicPr>
          <p:cNvPr id="4" name="Picture 3"/>
          <p:cNvPicPr>
            <a:picLocks noChangeAspect="1" noChangeArrowheads="1"/>
          </p:cNvPicPr>
          <p:nvPr/>
        </p:nvPicPr>
        <p:blipFill>
          <a:blip r:embed="rId2" cstate="print"/>
          <a:srcRect/>
          <a:stretch>
            <a:fillRect/>
          </a:stretch>
        </p:blipFill>
        <p:spPr bwMode="auto">
          <a:xfrm>
            <a:off x="2495600" y="1700809"/>
            <a:ext cx="7200800" cy="4525963"/>
          </a:xfrm>
          <a:prstGeom prst="rect">
            <a:avLst/>
          </a:prstGeom>
          <a:noFill/>
          <a:ln w="9525">
            <a:noFill/>
            <a:miter lim="800000"/>
            <a:headEnd/>
            <a:tailEnd/>
          </a:ln>
        </p:spPr>
      </p:pic>
    </p:spTree>
    <p:extLst>
      <p:ext uri="{BB962C8B-B14F-4D97-AF65-F5344CB8AC3E}">
        <p14:creationId xmlns:p14="http://schemas.microsoft.com/office/powerpoint/2010/main" val="403261330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4" name="Picture 6" descr="Psychology Introduction &amp; History Approaches Graphic Organizer Great for  vocabulary review, study guide, or note taki… | Graphic organizers,  Psychology, Study guid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4632" y="2104495"/>
            <a:ext cx="3517119" cy="264286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ecdn.teacherspayteachers.com/thumbitem/Psychological-Disorders-Graphic-Organizer-4478358-1553899931/original-4478358-1.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10676" y="2546644"/>
            <a:ext cx="3537345" cy="175856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Psychology Graphic Organizers | Teachers Pay Teachers"/>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62336" y="2300450"/>
            <a:ext cx="3517120" cy="2250956"/>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E638DF4E-5802-E962-4864-626B622E0A70}"/>
              </a:ext>
            </a:extLst>
          </p:cNvPr>
          <p:cNvSpPr>
            <a:spLocks noGrp="1"/>
          </p:cNvSpPr>
          <p:nvPr>
            <p:ph type="title"/>
          </p:nvPr>
        </p:nvSpPr>
        <p:spPr/>
        <p:txBody>
          <a:bodyPr/>
          <a:lstStyle/>
          <a:p>
            <a:r>
              <a:rPr lang="el-GR" dirty="0"/>
              <a:t>Μορφές εννοιολογικών χαρτών</a:t>
            </a:r>
          </a:p>
        </p:txBody>
      </p:sp>
    </p:spTree>
    <p:extLst>
      <p:ext uri="{BB962C8B-B14F-4D97-AF65-F5344CB8AC3E}">
        <p14:creationId xmlns:p14="http://schemas.microsoft.com/office/powerpoint/2010/main" val="11069797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F:\σάρωση0001.jpg"/>
          <p:cNvPicPr>
            <a:picLocks noChangeAspect="1" noChangeArrowheads="1"/>
          </p:cNvPicPr>
          <p:nvPr/>
        </p:nvPicPr>
        <p:blipFill>
          <a:blip r:embed="rId2" cstate="print"/>
          <a:srcRect/>
          <a:stretch>
            <a:fillRect/>
          </a:stretch>
        </p:blipFill>
        <p:spPr bwMode="auto">
          <a:xfrm>
            <a:off x="3767139" y="0"/>
            <a:ext cx="4657725" cy="6858000"/>
          </a:xfrm>
          <a:prstGeom prst="rect">
            <a:avLst/>
          </a:prstGeom>
          <a:noFill/>
          <a:ln w="9525">
            <a:noFill/>
            <a:miter lim="800000"/>
            <a:headEnd/>
            <a:tailEnd/>
          </a:ln>
        </p:spPr>
      </p:pic>
    </p:spTree>
    <p:extLst>
      <p:ext uri="{BB962C8B-B14F-4D97-AF65-F5344CB8AC3E}">
        <p14:creationId xmlns:p14="http://schemas.microsoft.com/office/powerpoint/2010/main" val="3102392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C:\Users\TURBO_X\Pictures\Οι σαρώσεις μου\2011-05 (Μαϊ)\σάρωση0002.jpg"/>
          <p:cNvPicPr>
            <a:picLocks noChangeAspect="1" noChangeArrowheads="1"/>
          </p:cNvPicPr>
          <p:nvPr/>
        </p:nvPicPr>
        <p:blipFill>
          <a:blip r:embed="rId2" cstate="print"/>
          <a:srcRect/>
          <a:stretch>
            <a:fillRect/>
          </a:stretch>
        </p:blipFill>
        <p:spPr bwMode="auto">
          <a:xfrm>
            <a:off x="1524000" y="1"/>
            <a:ext cx="9144000" cy="6753225"/>
          </a:xfrm>
          <a:prstGeom prst="rect">
            <a:avLst/>
          </a:prstGeom>
          <a:noFill/>
          <a:ln w="9525">
            <a:noFill/>
            <a:miter lim="800000"/>
            <a:headEnd/>
            <a:tailEnd/>
          </a:ln>
        </p:spPr>
      </p:pic>
    </p:spTree>
    <p:extLst>
      <p:ext uri="{BB962C8B-B14F-4D97-AF65-F5344CB8AC3E}">
        <p14:creationId xmlns:p14="http://schemas.microsoft.com/office/powerpoint/2010/main" val="2109413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idx="4294967295"/>
          </p:nvPr>
        </p:nvSpPr>
        <p:spPr>
          <a:xfrm>
            <a:off x="2438400" y="333375"/>
            <a:ext cx="8229600" cy="647700"/>
          </a:xfrm>
        </p:spPr>
        <p:txBody>
          <a:bodyPr>
            <a:noAutofit/>
          </a:bodyPr>
          <a:lstStyle/>
          <a:p>
            <a:pPr algn="l"/>
            <a:br>
              <a:rPr lang="el-GR" sz="2800" dirty="0"/>
            </a:br>
            <a:br>
              <a:rPr lang="el-GR" sz="2800" dirty="0"/>
            </a:br>
            <a:br>
              <a:rPr lang="el-GR" sz="2800" dirty="0"/>
            </a:br>
            <a:br>
              <a:rPr lang="el-GR" sz="2000" dirty="0"/>
            </a:br>
            <a:r>
              <a:rPr lang="el-GR" sz="2400" dirty="0"/>
              <a:t>Βρέφη 6 μηνών χρησιμοποιούν Φορητές Συσκευές (ΦΣ)</a:t>
            </a:r>
            <a:br>
              <a:rPr lang="el-GR" sz="2400" dirty="0"/>
            </a:br>
            <a:r>
              <a:rPr lang="el-GR" sz="2400" dirty="0"/>
              <a:t>Νήπια 1 έτους χρησιμοποιούν ΦΣ τουλάχιστον 1</a:t>
            </a:r>
            <a:r>
              <a:rPr lang="en-US" sz="2400" dirty="0"/>
              <a:t>h/day</a:t>
            </a:r>
            <a:br>
              <a:rPr lang="en-US" sz="2400" dirty="0"/>
            </a:br>
            <a:r>
              <a:rPr lang="el-GR" sz="2400" dirty="0"/>
              <a:t>Τα περισσότερα δίχρονα νήπια χρησιμοποιούν ΦΣ.</a:t>
            </a:r>
            <a:br>
              <a:rPr lang="el-GR" sz="2400" dirty="0"/>
            </a:br>
            <a:br>
              <a:rPr lang="el-GR" sz="2400" dirty="0"/>
            </a:br>
            <a:endParaRPr lang="el-GR" sz="2800"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363" y="2060849"/>
            <a:ext cx="3888432" cy="4536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0613" y="2060849"/>
            <a:ext cx="4392488" cy="4536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61357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IMG_24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1504" y="188640"/>
            <a:ext cx="4320480" cy="66693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ownloads\IMG_246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88640"/>
            <a:ext cx="4392488" cy="6690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8483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3.bp.blogspot.com/-xJ-Qe-PHNjg/VFcBCUC0sbI/AAAAAAAABBY/lhTdv06a3V0/s1600/popplet%2Bstep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76872"/>
            <a:ext cx="5332464" cy="4398468"/>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6903209" y="358261"/>
            <a:ext cx="3582144" cy="6463308"/>
          </a:xfrm>
          <a:prstGeom prst="rect">
            <a:avLst/>
          </a:prstGeom>
        </p:spPr>
        <p:txBody>
          <a:bodyPr wrap="square">
            <a:spAutoFit/>
          </a:bodyPr>
          <a:lstStyle/>
          <a:p>
            <a:pPr>
              <a:buFont typeface="+mj-lt"/>
              <a:buAutoNum type="arabicPeriod"/>
            </a:pPr>
            <a:r>
              <a:rPr lang="en-US" dirty="0">
                <a:solidFill>
                  <a:srgbClr val="333333"/>
                </a:solidFill>
                <a:latin typeface="Verdana"/>
              </a:rPr>
              <a:t>Tap the gear and select make new </a:t>
            </a:r>
            <a:r>
              <a:rPr lang="en-US" dirty="0" err="1">
                <a:solidFill>
                  <a:srgbClr val="333333"/>
                </a:solidFill>
                <a:latin typeface="Verdana"/>
              </a:rPr>
              <a:t>popple</a:t>
            </a:r>
            <a:r>
              <a:rPr lang="en-US" dirty="0">
                <a:solidFill>
                  <a:srgbClr val="333333"/>
                </a:solidFill>
                <a:latin typeface="Verdana"/>
              </a:rPr>
              <a:t>.</a:t>
            </a:r>
          </a:p>
          <a:p>
            <a:pPr>
              <a:buFont typeface="+mj-lt"/>
              <a:buAutoNum type="arabicPeriod"/>
            </a:pPr>
            <a:r>
              <a:rPr lang="en-US" dirty="0">
                <a:solidFill>
                  <a:srgbClr val="333333"/>
                </a:solidFill>
                <a:latin typeface="Verdana"/>
              </a:rPr>
              <a:t>Changes the color of the </a:t>
            </a:r>
            <a:r>
              <a:rPr lang="en-US" dirty="0" err="1">
                <a:solidFill>
                  <a:srgbClr val="333333"/>
                </a:solidFill>
                <a:latin typeface="Verdana"/>
              </a:rPr>
              <a:t>popple</a:t>
            </a:r>
            <a:r>
              <a:rPr lang="en-US" dirty="0">
                <a:solidFill>
                  <a:srgbClr val="333333"/>
                </a:solidFill>
                <a:latin typeface="Verdana"/>
              </a:rPr>
              <a:t>.</a:t>
            </a:r>
          </a:p>
          <a:p>
            <a:pPr>
              <a:buFont typeface="+mj-lt"/>
              <a:buAutoNum type="arabicPeriod"/>
            </a:pPr>
            <a:r>
              <a:rPr lang="en-US" dirty="0">
                <a:solidFill>
                  <a:srgbClr val="333333"/>
                </a:solidFill>
                <a:latin typeface="Verdana"/>
              </a:rPr>
              <a:t>Add text. The only formatting options are 3 sizes and justification.</a:t>
            </a:r>
          </a:p>
          <a:p>
            <a:pPr>
              <a:buFont typeface="+mj-lt"/>
              <a:buAutoNum type="arabicPeriod"/>
            </a:pPr>
            <a:r>
              <a:rPr lang="en-US" dirty="0">
                <a:solidFill>
                  <a:srgbClr val="333333"/>
                </a:solidFill>
                <a:latin typeface="Verdana"/>
              </a:rPr>
              <a:t>Free draw inside the </a:t>
            </a:r>
            <a:r>
              <a:rPr lang="en-US" dirty="0" err="1">
                <a:solidFill>
                  <a:srgbClr val="333333"/>
                </a:solidFill>
                <a:latin typeface="Verdana"/>
              </a:rPr>
              <a:t>popple</a:t>
            </a:r>
            <a:r>
              <a:rPr lang="en-US" dirty="0">
                <a:solidFill>
                  <a:srgbClr val="333333"/>
                </a:solidFill>
                <a:latin typeface="Verdana"/>
              </a:rPr>
              <a:t>.</a:t>
            </a:r>
          </a:p>
          <a:p>
            <a:pPr>
              <a:buFont typeface="+mj-lt"/>
              <a:buAutoNum type="arabicPeriod"/>
            </a:pPr>
            <a:r>
              <a:rPr lang="en-US" dirty="0">
                <a:solidFill>
                  <a:srgbClr val="333333"/>
                </a:solidFill>
                <a:latin typeface="Verdana"/>
              </a:rPr>
              <a:t>Insert an image from the camera, camera roll, or clipboard.</a:t>
            </a:r>
          </a:p>
          <a:p>
            <a:pPr>
              <a:buFont typeface="+mj-lt"/>
              <a:buAutoNum type="arabicPeriod"/>
            </a:pPr>
            <a:r>
              <a:rPr lang="en-US" dirty="0">
                <a:solidFill>
                  <a:srgbClr val="333333"/>
                </a:solidFill>
                <a:latin typeface="Verdana"/>
              </a:rPr>
              <a:t>Tap any dot to add another </a:t>
            </a:r>
            <a:r>
              <a:rPr lang="en-US" dirty="0" err="1">
                <a:solidFill>
                  <a:srgbClr val="333333"/>
                </a:solidFill>
                <a:latin typeface="Verdana"/>
              </a:rPr>
              <a:t>popple</a:t>
            </a:r>
            <a:r>
              <a:rPr lang="en-US" dirty="0">
                <a:solidFill>
                  <a:srgbClr val="333333"/>
                </a:solidFill>
                <a:latin typeface="Verdana"/>
              </a:rPr>
              <a:t> in that direction.</a:t>
            </a:r>
          </a:p>
          <a:p>
            <a:pPr>
              <a:buFont typeface="+mj-lt"/>
              <a:buAutoNum type="arabicPeriod"/>
            </a:pPr>
            <a:r>
              <a:rPr lang="en-US" dirty="0">
                <a:solidFill>
                  <a:srgbClr val="333333"/>
                </a:solidFill>
                <a:latin typeface="Verdana"/>
              </a:rPr>
              <a:t>Change the background color of the </a:t>
            </a:r>
            <a:r>
              <a:rPr lang="en-US" dirty="0" err="1">
                <a:solidFill>
                  <a:srgbClr val="333333"/>
                </a:solidFill>
                <a:latin typeface="Verdana"/>
              </a:rPr>
              <a:t>popplet</a:t>
            </a:r>
            <a:r>
              <a:rPr lang="en-US" dirty="0">
                <a:solidFill>
                  <a:srgbClr val="333333"/>
                </a:solidFill>
                <a:latin typeface="Verdana"/>
              </a:rPr>
              <a:t>.</a:t>
            </a:r>
          </a:p>
          <a:p>
            <a:pPr>
              <a:buFont typeface="+mj-lt"/>
              <a:buAutoNum type="arabicPeriod"/>
            </a:pPr>
            <a:r>
              <a:rPr lang="en-US" dirty="0">
                <a:solidFill>
                  <a:srgbClr val="333333"/>
                </a:solidFill>
                <a:latin typeface="Verdana"/>
              </a:rPr>
              <a:t>Tap Export to save the </a:t>
            </a:r>
            <a:r>
              <a:rPr lang="en-US" dirty="0" err="1">
                <a:solidFill>
                  <a:srgbClr val="333333"/>
                </a:solidFill>
                <a:latin typeface="Verdana"/>
              </a:rPr>
              <a:t>popplet</a:t>
            </a:r>
            <a:r>
              <a:rPr lang="en-US" dirty="0">
                <a:solidFill>
                  <a:srgbClr val="333333"/>
                </a:solidFill>
                <a:latin typeface="Verdana"/>
              </a:rPr>
              <a:t> as a PDF or JPEG. These file types are not editable. Another way to get the </a:t>
            </a:r>
            <a:r>
              <a:rPr lang="en-US" dirty="0" err="1">
                <a:solidFill>
                  <a:srgbClr val="333333"/>
                </a:solidFill>
                <a:latin typeface="Verdana"/>
              </a:rPr>
              <a:t>popplet</a:t>
            </a:r>
            <a:r>
              <a:rPr lang="en-US" dirty="0">
                <a:solidFill>
                  <a:srgbClr val="333333"/>
                </a:solidFill>
                <a:latin typeface="Verdana"/>
              </a:rPr>
              <a:t> off the </a:t>
            </a:r>
            <a:r>
              <a:rPr lang="en-US" dirty="0" err="1">
                <a:solidFill>
                  <a:srgbClr val="333333"/>
                </a:solidFill>
                <a:latin typeface="Verdana"/>
              </a:rPr>
              <a:t>iPad</a:t>
            </a:r>
            <a:r>
              <a:rPr lang="en-US" dirty="0">
                <a:solidFill>
                  <a:srgbClr val="333333"/>
                </a:solidFill>
                <a:latin typeface="Verdana"/>
              </a:rPr>
              <a:t> is to take a screen shot and insert it into another app.</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0296" y="358261"/>
            <a:ext cx="3419871" cy="160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99926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ÎÏÎ¿ÏÎ­Î»ÎµÏÎ¼Î± ÎµÎ¹ÎºÏÎ½Î±Ï Î³Î¹Î± imindmap ki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849" y="1"/>
            <a:ext cx="60045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Î£ÏÎµÏÎ¹ÎºÎ® ÎµÎ¹ÎºÏÎ½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484784"/>
            <a:ext cx="3110541"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9532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Downloads\Image-1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1146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ownloads\IMG_00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34374"/>
            <a:ext cx="9144000" cy="5589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6298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91544" y="764704"/>
            <a:ext cx="8229600" cy="5112568"/>
          </a:xfrm>
        </p:spPr>
        <p:txBody>
          <a:bodyPr>
            <a:normAutofit fontScale="90000"/>
          </a:bodyPr>
          <a:lstStyle/>
          <a:p>
            <a:r>
              <a:rPr lang="en-US" dirty="0"/>
              <a:t>“</a:t>
            </a:r>
            <a:r>
              <a:rPr lang="el-GR" dirty="0"/>
              <a:t>Οποτεδήποτε εισάγεται μια νέα τεχνολογία στην κοινωνία, πρέπει να υπάρχει μια αντισταθμιστική ανθρώπινη απάντηση.</a:t>
            </a:r>
            <a:br>
              <a:rPr lang="el-GR" dirty="0"/>
            </a:br>
            <a:br>
              <a:rPr lang="el-GR" dirty="0"/>
            </a:br>
            <a:r>
              <a:rPr lang="el-GR" dirty="0"/>
              <a:t> Όσο πιο υψηλή είναι η τεχνολογία, </a:t>
            </a:r>
            <a:br>
              <a:rPr lang="el-GR" dirty="0"/>
            </a:br>
            <a:r>
              <a:rPr lang="el-GR" dirty="0"/>
              <a:t>τόσο ισχυρότερο το άγγιγμα!</a:t>
            </a:r>
            <a:r>
              <a:rPr lang="en-US" dirty="0"/>
              <a:t>”</a:t>
            </a:r>
            <a:br>
              <a:rPr lang="en-US" dirty="0"/>
            </a:br>
            <a:br>
              <a:rPr lang="el-GR" dirty="0"/>
            </a:br>
            <a:r>
              <a:rPr lang="el-GR" sz="3100" dirty="0"/>
              <a:t>(</a:t>
            </a:r>
            <a:r>
              <a:rPr lang="en-US" sz="3100" dirty="0" err="1"/>
              <a:t>Naisbitt</a:t>
            </a:r>
            <a:r>
              <a:rPr lang="en-US" sz="3100" dirty="0"/>
              <a:t>, 1984)</a:t>
            </a:r>
            <a:endParaRPr lang="el-GR" sz="3100" dirty="0"/>
          </a:p>
        </p:txBody>
      </p:sp>
    </p:spTree>
    <p:extLst>
      <p:ext uri="{BB962C8B-B14F-4D97-AF65-F5344CB8AC3E}">
        <p14:creationId xmlns:p14="http://schemas.microsoft.com/office/powerpoint/2010/main" val="41246669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0" y="543919"/>
            <a:ext cx="10972800" cy="850106"/>
          </a:xfrm>
        </p:spPr>
        <p:txBody>
          <a:bodyPr>
            <a:noAutofit/>
          </a:bodyPr>
          <a:lstStyle/>
          <a:p>
            <a:r>
              <a:rPr lang="en-US" sz="2400" dirty="0"/>
              <a:t>The problem is not usually the students; it is the system. Change the system in the right ways and many of the problems of poor behavior, low motivation and disengagement tend to disappear. It can be the system itself that creates the problems.</a:t>
            </a:r>
            <a:r>
              <a:rPr lang="el-GR" sz="2400" dirty="0"/>
              <a:t> </a:t>
            </a:r>
            <a:br>
              <a:rPr lang="el-GR" sz="2400" dirty="0"/>
            </a:br>
            <a:r>
              <a:rPr lang="en-US" sz="2400" b="1" dirty="0"/>
              <a:t>Prioritize Art</a:t>
            </a:r>
            <a:r>
              <a:rPr lang="el-GR" sz="2400" b="1" dirty="0"/>
              <a:t>!</a:t>
            </a:r>
            <a:br>
              <a:rPr lang="en-US" sz="2400" dirty="0"/>
            </a:br>
            <a:endParaRPr lang="el-GR" sz="2400" dirty="0"/>
          </a:p>
        </p:txBody>
      </p:sp>
      <p:sp>
        <p:nvSpPr>
          <p:cNvPr id="3" name="Θέση περιεχομένου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00201"/>
            <a:ext cx="10972800" cy="5157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83524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IMG_24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3113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9950" y="447675"/>
            <a:ext cx="5372100" cy="596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07911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24000" y="214290"/>
            <a:ext cx="9144000" cy="6858000"/>
          </a:xfrm>
        </p:spPr>
        <p:txBody>
          <a:bodyPr>
            <a:normAutofit fontScale="90000"/>
          </a:bodyPr>
          <a:lstStyle/>
          <a:p>
            <a:pPr algn="l"/>
            <a:br>
              <a:rPr lang="en-US" sz="2700" dirty="0"/>
            </a:br>
            <a:br>
              <a:rPr lang="el-GR" sz="2700" dirty="0"/>
            </a:br>
            <a:br>
              <a:rPr lang="el-GR" sz="2700" dirty="0"/>
            </a:br>
            <a:br>
              <a:rPr lang="el-GR" sz="2700" dirty="0"/>
            </a:br>
            <a:r>
              <a:rPr lang="el-GR" sz="2700" dirty="0"/>
              <a:t>                                             </a:t>
            </a:r>
            <a:r>
              <a:rPr lang="el-GR" sz="3100" b="1" dirty="0"/>
              <a:t>ΣΧΟΛΕΙΟ ΚΑΙ ΓΟΝΕΙΣ…</a:t>
            </a:r>
            <a:br>
              <a:rPr lang="el-GR" sz="3100" dirty="0"/>
            </a:br>
            <a:r>
              <a:rPr lang="el-GR" sz="3100" dirty="0"/>
              <a:t> </a:t>
            </a:r>
            <a:r>
              <a:rPr lang="el-GR" sz="3100" b="1" dirty="0"/>
              <a:t>Επικοινωνία-Ενδυνάμωση-Ενημέρωση-Επίβλεψη -Έλεγχος </a:t>
            </a:r>
            <a:br>
              <a:rPr lang="en-US" sz="3100" b="1" dirty="0"/>
            </a:br>
            <a:br>
              <a:rPr lang="en-US" sz="3100" dirty="0"/>
            </a:br>
            <a:r>
              <a:rPr lang="el-GR" sz="2700" dirty="0"/>
              <a:t>1. Ενδυνάμωση των παιδιών και ενίσχυση της ανθεκτικότητας τους  (αγάπη, υποστήριξη, καθοδήγηση, ποικίλες εμπειρίες, φιλίες, αθλητισμός…),</a:t>
            </a:r>
            <a:br>
              <a:rPr lang="en-US" sz="2700" dirty="0"/>
            </a:br>
            <a:r>
              <a:rPr lang="en-US" sz="2700" dirty="0"/>
              <a:t>2</a:t>
            </a:r>
            <a:r>
              <a:rPr lang="el-GR" sz="2700" dirty="0"/>
              <a:t>. Μείωση της διαθεσιμότητας και της πρόσβασης σε επιβλαβές υλικό (ειδικά προγράμματα με φίλτρα, ώστε να μπορεί να ρυθμιστεί το κινητό του κάθε παιδιού, προκειμένου να είναι επιλεγμένοι οι ιστότοποι που μπορεί το παιδί να σερφάρει</a:t>
            </a:r>
            <a:r>
              <a:rPr lang="en-US" sz="2700" dirty="0"/>
              <a:t>)</a:t>
            </a:r>
            <a:r>
              <a:rPr lang="el-GR" sz="2700" dirty="0"/>
              <a:t>,</a:t>
            </a:r>
            <a:br>
              <a:rPr lang="en-US" sz="2700" dirty="0"/>
            </a:br>
            <a:r>
              <a:rPr lang="en-US" sz="2700" dirty="0"/>
              <a:t>3. </a:t>
            </a:r>
            <a:r>
              <a:rPr lang="el-GR" sz="2700" dirty="0"/>
              <a:t>Παροχή σε όλα τα παιδιά προσιτής πρόσβασης σε υψηλής ποιότητας διαδικτυακούς πόρους,</a:t>
            </a:r>
            <a:br>
              <a:rPr lang="en-US" sz="2700" dirty="0"/>
            </a:br>
            <a:r>
              <a:rPr lang="en-US" sz="2700" dirty="0"/>
              <a:t>4. </a:t>
            </a:r>
            <a:r>
              <a:rPr lang="el-GR" sz="2700" dirty="0"/>
              <a:t>Παροχή ψηφιακής παιδείας για να είναι τα παιδιά ενημερωμένα, αφοσιωμένα και ασφαλή στο διαδίκτυο.</a:t>
            </a:r>
            <a:br>
              <a:rPr lang="en-US" sz="2700" dirty="0"/>
            </a:br>
            <a:r>
              <a:rPr lang="en-US" sz="2700" dirty="0"/>
              <a:t>5. </a:t>
            </a:r>
            <a:r>
              <a:rPr lang="el-GR" sz="2700" dirty="0"/>
              <a:t>Περιορισμός χρόνου έκθεσης σε οθόνη: </a:t>
            </a:r>
            <a:br>
              <a:rPr lang="el-GR" sz="2700" dirty="0"/>
            </a:br>
            <a:r>
              <a:rPr lang="el-GR" sz="2700" dirty="0"/>
              <a:t>(ώρες στην οθόνη      αύξηση παιδιών με ΔΕΠ-Υ</a:t>
            </a:r>
            <a:r>
              <a:rPr lang="en-US" sz="2700" dirty="0"/>
              <a:t> ? </a:t>
            </a:r>
            <a:r>
              <a:rPr lang="el-GR" sz="2700" dirty="0"/>
              <a:t>, πρβλ. υγείας)</a:t>
            </a:r>
            <a:br>
              <a:rPr lang="el-GR" sz="2700" dirty="0"/>
            </a:br>
            <a:br>
              <a:rPr lang="el-GR" sz="2700" dirty="0"/>
            </a:br>
            <a:br>
              <a:rPr lang="en-US" sz="3600" dirty="0"/>
            </a:br>
            <a:br>
              <a:rPr lang="en-US" dirty="0"/>
            </a:br>
            <a:br>
              <a:rPr lang="el-GR" dirty="0"/>
            </a:br>
            <a:endParaRPr lang="el-GR" dirty="0"/>
          </a:p>
        </p:txBody>
      </p:sp>
      <p:sp>
        <p:nvSpPr>
          <p:cNvPr id="3" name="2 - Δεξιό βέλος"/>
          <p:cNvSpPr/>
          <p:nvPr/>
        </p:nvSpPr>
        <p:spPr>
          <a:xfrm>
            <a:off x="3952860" y="5786454"/>
            <a:ext cx="214314"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latin typeface="Calibri"/>
            </a:endParaRPr>
          </a:p>
        </p:txBody>
      </p:sp>
    </p:spTree>
    <p:extLst>
      <p:ext uri="{BB962C8B-B14F-4D97-AF65-F5344CB8AC3E}">
        <p14:creationId xmlns:p14="http://schemas.microsoft.com/office/powerpoint/2010/main" val="3859591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idx="4294967295"/>
          </p:nvPr>
        </p:nvSpPr>
        <p:spPr>
          <a:xfrm>
            <a:off x="1991544" y="3212976"/>
            <a:ext cx="8229600" cy="493712"/>
          </a:xfrm>
        </p:spPr>
        <p:txBody>
          <a:bodyPr>
            <a:normAutofit fontScale="90000"/>
          </a:bodyPr>
          <a:lstStyle/>
          <a:p>
            <a:r>
              <a:rPr lang="el-GR" dirty="0"/>
              <a:t>Η παροχή πρόσβασης σε Η/Υ στο σπίτι, στην πραγματικότητα μπορεί να σχετίζεται  με μειωμένες επιδόσεις, καθώς τα παιδιά  όταν δεν επιβλέπονται, έχουν την τάση να χρησιμοποιούν Η/Υ κατά κύριο λόγο για μη </a:t>
            </a:r>
            <a:r>
              <a:rPr lang="el-GR" dirty="0" err="1"/>
              <a:t>εκπ</a:t>
            </a:r>
            <a:r>
              <a:rPr lang="el-GR" dirty="0"/>
              <a:t>/</a:t>
            </a:r>
            <a:r>
              <a:rPr lang="el-GR" dirty="0" err="1"/>
              <a:t>κές</a:t>
            </a:r>
            <a:r>
              <a:rPr lang="el-GR" dirty="0"/>
              <a:t> δραστηριότητες. </a:t>
            </a:r>
            <a:br>
              <a:rPr lang="en-US" dirty="0"/>
            </a:br>
            <a:br>
              <a:rPr lang="el-GR" dirty="0"/>
            </a:br>
            <a:r>
              <a:rPr lang="en-US" dirty="0" err="1"/>
              <a:t>Vigdor</a:t>
            </a:r>
            <a:r>
              <a:rPr lang="en-US" dirty="0"/>
              <a:t> &amp; Ladd (2010)</a:t>
            </a:r>
            <a:endParaRPr lang="el-GR" dirty="0"/>
          </a:p>
        </p:txBody>
      </p:sp>
    </p:spTree>
    <p:extLst>
      <p:ext uri="{BB962C8B-B14F-4D97-AF65-F5344CB8AC3E}">
        <p14:creationId xmlns:p14="http://schemas.microsoft.com/office/powerpoint/2010/main" val="27019468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203278"/>
            <a:ext cx="121920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l-GR" sz="2800" dirty="0">
                <a:solidFill>
                  <a:prstClr val="black"/>
                </a:solidFill>
                <a:latin typeface="Arial" pitchFamily="34" charset="0"/>
                <a:cs typeface="Arial" pitchFamily="34" charset="0"/>
              </a:rPr>
              <a:t>Η  χρήση υπολογιστή ή παιχνιδιών πάνω από </a:t>
            </a:r>
            <a:r>
              <a:rPr lang="el-GR" sz="2800" b="1" dirty="0">
                <a:solidFill>
                  <a:prstClr val="black"/>
                </a:solidFill>
                <a:latin typeface="Arial" pitchFamily="34" charset="0"/>
                <a:cs typeface="Arial" pitchFamily="34" charset="0"/>
              </a:rPr>
              <a:t>δύο ώρες την ημέρα </a:t>
            </a:r>
            <a:r>
              <a:rPr lang="el-GR" sz="2800" dirty="0">
                <a:solidFill>
                  <a:prstClr val="black"/>
                </a:solidFill>
                <a:latin typeface="Arial" pitchFamily="34" charset="0"/>
                <a:cs typeface="Arial" pitchFamily="34" charset="0"/>
              </a:rPr>
              <a:t>αποδιοργανώνει την καθημερινότητα του παιδιού.</a:t>
            </a:r>
          </a:p>
          <a:p>
            <a:pPr algn="ctr" fontAlgn="base">
              <a:spcBef>
                <a:spcPct val="0"/>
              </a:spcBef>
              <a:spcAft>
                <a:spcPct val="0"/>
              </a:spcAft>
            </a:pPr>
            <a:r>
              <a:rPr lang="el-GR" sz="2800" dirty="0">
                <a:solidFill>
                  <a:prstClr val="black"/>
                </a:solidFill>
                <a:latin typeface="Arial" pitchFamily="34" charset="0"/>
                <a:cs typeface="Arial" pitchFamily="34" charset="0"/>
              </a:rPr>
              <a:t>Τα παιδιά που διαθέτουν λιγότερο από το Μ.Ο. χρόνο στην οθόνη είναι περισσότερο χαρούμενα. </a:t>
            </a:r>
          </a:p>
          <a:p>
            <a:pPr algn="ctr" fontAlgn="base">
              <a:spcBef>
                <a:spcPct val="0"/>
              </a:spcBef>
              <a:spcAft>
                <a:spcPct val="0"/>
              </a:spcAft>
            </a:pPr>
            <a:r>
              <a:rPr lang="el-GR" sz="2800" dirty="0">
                <a:solidFill>
                  <a:prstClr val="black"/>
                </a:solidFill>
                <a:latin typeface="Arial" pitchFamily="34" charset="0"/>
                <a:cs typeface="Arial" pitchFamily="34" charset="0"/>
              </a:rPr>
              <a:t>Τα παιδιά που διαθέτουν περισσότερο από το Μ.Ο. χρόνο στην οθόνη είναι λιγότερο χαρούμενα.</a:t>
            </a:r>
          </a:p>
          <a:p>
            <a:pPr algn="ctr" fontAlgn="base">
              <a:spcBef>
                <a:spcPct val="0"/>
              </a:spcBef>
              <a:spcAft>
                <a:spcPct val="0"/>
              </a:spcAft>
            </a:pPr>
            <a:endParaRPr lang="el-GR" sz="1200" dirty="0">
              <a:solidFill>
                <a:prstClr val="black"/>
              </a:solidFill>
              <a:latin typeface="Arial" pitchFamily="34" charset="0"/>
              <a:cs typeface="Arial" pitchFamily="34" charset="0"/>
            </a:endParaRPr>
          </a:p>
          <a:p>
            <a:pPr eaLnBrk="0" fontAlgn="base" hangingPunct="0">
              <a:spcBef>
                <a:spcPct val="0"/>
              </a:spcBef>
              <a:spcAft>
                <a:spcPct val="0"/>
              </a:spcAft>
            </a:pPr>
            <a:br>
              <a:rPr lang="el-GR" sz="1200" dirty="0">
                <a:solidFill>
                  <a:srgbClr val="000000"/>
                </a:solidFill>
                <a:latin typeface="Open Sans"/>
                <a:cs typeface="Arial" pitchFamily="34" charset="0"/>
              </a:rPr>
            </a:br>
            <a:br>
              <a:rPr lang="el-GR" sz="1200" dirty="0">
                <a:solidFill>
                  <a:srgbClr val="000000"/>
                </a:solidFill>
                <a:latin typeface="Open Sans"/>
                <a:cs typeface="Arial" pitchFamily="34" charset="0"/>
              </a:rPr>
            </a:br>
            <a:r>
              <a:rPr lang="el-GR" sz="1200" dirty="0">
                <a:solidFill>
                  <a:srgbClr val="000000"/>
                </a:solidFill>
                <a:latin typeface="Open Sans"/>
                <a:cs typeface="Arial" pitchFamily="34" charset="0"/>
              </a:rPr>
              <a:t> </a:t>
            </a:r>
            <a:r>
              <a:rPr lang="el-GR" sz="800" dirty="0">
                <a:solidFill>
                  <a:prstClr val="black"/>
                </a:solidFill>
                <a:latin typeface="Arial" pitchFamily="34" charset="0"/>
                <a:cs typeface="Arial" pitchFamily="34" charset="0"/>
              </a:rPr>
              <a:t> </a:t>
            </a:r>
            <a:endParaRPr lang="el-GR" dirty="0">
              <a:solidFill>
                <a:prstClr val="black"/>
              </a:solidFill>
              <a:latin typeface="Arial" pitchFamily="34" charset="0"/>
              <a:cs typeface="Arial" pitchFamily="34" charset="0"/>
            </a:endParaRPr>
          </a:p>
        </p:txBody>
      </p:sp>
      <p:pic>
        <p:nvPicPr>
          <p:cNvPr id="3" name="Picture 2" descr="https://cdn-images-1.medium.com/max/1600/0*gwWNBsqUlUWbSWbm.jpg"/>
          <p:cNvPicPr>
            <a:picLocks noChangeAspect="1" noChangeArrowheads="1"/>
          </p:cNvPicPr>
          <p:nvPr/>
        </p:nvPicPr>
        <p:blipFill>
          <a:blip r:embed="rId2"/>
          <a:srcRect/>
          <a:stretch>
            <a:fillRect/>
          </a:stretch>
        </p:blipFill>
        <p:spPr bwMode="auto">
          <a:xfrm>
            <a:off x="3167042" y="3571876"/>
            <a:ext cx="5715040" cy="3286124"/>
          </a:xfrm>
          <a:prstGeom prst="rect">
            <a:avLst/>
          </a:prstGeom>
          <a:noFill/>
        </p:spPr>
      </p:pic>
    </p:spTree>
    <p:extLst>
      <p:ext uri="{BB962C8B-B14F-4D97-AF65-F5344CB8AC3E}">
        <p14:creationId xmlns:p14="http://schemas.microsoft.com/office/powerpoint/2010/main" val="27006899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809852" y="5786454"/>
            <a:ext cx="6572296" cy="707886"/>
          </a:xfrm>
          <a:prstGeom prst="rect">
            <a:avLst/>
          </a:prstGeom>
        </p:spPr>
        <p:txBody>
          <a:bodyPr wrap="square">
            <a:spAutoFit/>
          </a:bodyPr>
          <a:lstStyle/>
          <a:p>
            <a:pPr algn="ctr"/>
            <a:r>
              <a:rPr lang="el-GR" sz="2000" b="1" dirty="0">
                <a:solidFill>
                  <a:prstClr val="black"/>
                </a:solidFill>
                <a:latin typeface="Calibri"/>
              </a:rPr>
              <a:t>Η ελευθερία του ατόμου δεν είναι αγαθό του πολιτισμού.</a:t>
            </a:r>
            <a:endParaRPr lang="en-US" sz="2000" b="1" dirty="0">
              <a:solidFill>
                <a:prstClr val="black"/>
              </a:solidFill>
              <a:latin typeface="Calibri"/>
            </a:endParaRPr>
          </a:p>
          <a:p>
            <a:pPr algn="ctr"/>
            <a:r>
              <a:rPr lang="el-GR" sz="2000" b="1" dirty="0">
                <a:solidFill>
                  <a:prstClr val="black"/>
                </a:solidFill>
                <a:latin typeface="Calibri"/>
              </a:rPr>
              <a:t> Ήταν στο μέγιστο σημείο πριν από κάθε πολιτισμό</a:t>
            </a:r>
            <a:r>
              <a:rPr lang="en-US" sz="2000" b="1" dirty="0">
                <a:solidFill>
                  <a:prstClr val="black"/>
                </a:solidFill>
                <a:latin typeface="Calibri"/>
              </a:rPr>
              <a:t> (S.F.)</a:t>
            </a:r>
            <a:endParaRPr lang="el-GR" sz="2000" dirty="0">
              <a:solidFill>
                <a:prstClr val="black"/>
              </a:solidFill>
              <a:latin typeface="Calibri"/>
            </a:endParaRPr>
          </a:p>
        </p:txBody>
      </p:sp>
      <p:sp>
        <p:nvSpPr>
          <p:cNvPr id="1026" name="AutoShape 2" descr="Αποτέλεσμα εικόνας για Technology-civilization addiction"/>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solidFill>
                <a:prstClr val="black"/>
              </a:solidFill>
              <a:latin typeface="Calibri"/>
            </a:endParaRPr>
          </a:p>
        </p:txBody>
      </p:sp>
      <p:sp>
        <p:nvSpPr>
          <p:cNvPr id="1028" name="AutoShape 4" descr="Αποτέλεσμα εικόνας για Technology-civilization addiction"/>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solidFill>
                <a:prstClr val="black"/>
              </a:solidFill>
              <a:latin typeface="Calibri"/>
            </a:endParaRPr>
          </a:p>
        </p:txBody>
      </p:sp>
      <p:pic>
        <p:nvPicPr>
          <p:cNvPr id="1030" name="Picture 6" descr="Αποτέλεσμα εικόνας για Technology-civilization addiction"/>
          <p:cNvPicPr>
            <a:picLocks noChangeAspect="1" noChangeArrowheads="1"/>
          </p:cNvPicPr>
          <p:nvPr/>
        </p:nvPicPr>
        <p:blipFill>
          <a:blip r:embed="rId2"/>
          <a:srcRect/>
          <a:stretch>
            <a:fillRect/>
          </a:stretch>
        </p:blipFill>
        <p:spPr bwMode="auto">
          <a:xfrm>
            <a:off x="2478299" y="357166"/>
            <a:ext cx="6912768" cy="5143536"/>
          </a:xfrm>
          <a:prstGeom prst="rect">
            <a:avLst/>
          </a:prstGeom>
          <a:noFill/>
        </p:spPr>
      </p:pic>
    </p:spTree>
    <p:extLst>
      <p:ext uri="{BB962C8B-B14F-4D97-AF65-F5344CB8AC3E}">
        <p14:creationId xmlns:p14="http://schemas.microsoft.com/office/powerpoint/2010/main" val="26881929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edutopia.org/sites/default/files/styles/responsive_1240px/public/slates/film-fest-blended-learning-thinkstock.jpg?itok=74KKttZP&amp;timestamp=1400806138"/>
          <p:cNvPicPr>
            <a:picLocks noChangeAspect="1" noChangeArrowheads="1"/>
          </p:cNvPicPr>
          <p:nvPr/>
        </p:nvPicPr>
        <p:blipFill>
          <a:blip r:embed="rId2"/>
          <a:srcRect/>
          <a:stretch>
            <a:fillRect/>
          </a:stretch>
        </p:blipFill>
        <p:spPr bwMode="auto">
          <a:xfrm>
            <a:off x="2738414" y="285729"/>
            <a:ext cx="7072363" cy="4786346"/>
          </a:xfrm>
          <a:prstGeom prst="rect">
            <a:avLst/>
          </a:prstGeom>
          <a:noFill/>
        </p:spPr>
      </p:pic>
      <p:sp>
        <p:nvSpPr>
          <p:cNvPr id="3" name="2 - Ορθογώνιο"/>
          <p:cNvSpPr/>
          <p:nvPr/>
        </p:nvSpPr>
        <p:spPr>
          <a:xfrm>
            <a:off x="2738414" y="5357826"/>
            <a:ext cx="7072363" cy="1500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i="1" dirty="0">
                <a:solidFill>
                  <a:prstClr val="white"/>
                </a:solidFill>
                <a:latin typeface="Calibri"/>
              </a:rPr>
              <a:t>«Το ερώτημα δεν είναι κατά πόσο πρέπει να αναμίξουμε στρατηγικές. Το ερώτημα είναι μάλλον ποια είναι τα συστατικά για να πετύχουμε μία αποτελεσματική μίξη»</a:t>
            </a:r>
            <a:endParaRPr lang="el-GR" sz="2400" dirty="0">
              <a:solidFill>
                <a:prstClr val="white"/>
              </a:solidFill>
              <a:latin typeface="Calibri"/>
            </a:endParaRPr>
          </a:p>
        </p:txBody>
      </p:sp>
    </p:spTree>
    <p:extLst>
      <p:ext uri="{BB962C8B-B14F-4D97-AF65-F5344CB8AC3E}">
        <p14:creationId xmlns:p14="http://schemas.microsoft.com/office/powerpoint/2010/main" val="11537665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ownloads\IMG_10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372650"/>
            <a:ext cx="8748464" cy="6112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5920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631504" y="-5324"/>
            <a:ext cx="8568952" cy="7017306"/>
          </a:xfrm>
          <a:prstGeom prst="rect">
            <a:avLst/>
          </a:prstGeom>
        </p:spPr>
        <p:txBody>
          <a:bodyPr wrap="square">
            <a:spAutoFit/>
          </a:bodyPr>
          <a:lstStyle/>
          <a:p>
            <a:r>
              <a:rPr lang="en-US" dirty="0" err="1"/>
              <a:t>IPads</a:t>
            </a:r>
            <a:r>
              <a:rPr lang="en-US" dirty="0"/>
              <a:t> in the classroom : </a:t>
            </a:r>
          </a:p>
          <a:p>
            <a:r>
              <a:rPr lang="en-US" dirty="0">
                <a:hlinkClick r:id="rId2"/>
              </a:rPr>
              <a:t>https://www.youtube.com/watch?v=IzSNdxsfk0Q</a:t>
            </a:r>
            <a:endParaRPr lang="en-US" dirty="0"/>
          </a:p>
          <a:p>
            <a:endParaRPr lang="en-US" dirty="0"/>
          </a:p>
          <a:p>
            <a:r>
              <a:rPr lang="en-US" dirty="0"/>
              <a:t>Top 10 Reasons to Use Technology in Education: </a:t>
            </a:r>
            <a:r>
              <a:rPr lang="en-US" dirty="0" err="1"/>
              <a:t>iPad</a:t>
            </a:r>
            <a:r>
              <a:rPr lang="en-US" dirty="0"/>
              <a:t>, Tablet, Computer, Listening Centers:  </a:t>
            </a:r>
          </a:p>
          <a:p>
            <a:r>
              <a:rPr lang="en-US" dirty="0">
                <a:hlinkClick r:id="rId3"/>
              </a:rPr>
              <a:t>https://www.youtube.com/watch?v=mzi2RIt8_nk</a:t>
            </a:r>
            <a:endParaRPr lang="en-US" dirty="0"/>
          </a:p>
          <a:p>
            <a:endParaRPr lang="en-US" dirty="0"/>
          </a:p>
          <a:p>
            <a:r>
              <a:rPr lang="en-US" dirty="0"/>
              <a:t>The Importance of Technology in Classrooms : </a:t>
            </a:r>
            <a:r>
              <a:rPr lang="en-US" dirty="0">
                <a:hlinkClick r:id="rId4"/>
              </a:rPr>
              <a:t>https://www.youtube.com/watch?v=HCi8rRfIw-8</a:t>
            </a:r>
            <a:endParaRPr lang="en-US" dirty="0"/>
          </a:p>
          <a:p>
            <a:endParaRPr lang="en-US" dirty="0"/>
          </a:p>
          <a:p>
            <a:r>
              <a:rPr lang="en-US" dirty="0"/>
              <a:t>What are the 4Cs?: </a:t>
            </a:r>
          </a:p>
          <a:p>
            <a:r>
              <a:rPr lang="en-US" dirty="0">
                <a:hlinkClick r:id="rId5"/>
              </a:rPr>
              <a:t>https://www.youtube.com/watch?v=QrEEVZa3f98</a:t>
            </a:r>
            <a:endParaRPr lang="en-US" dirty="0"/>
          </a:p>
          <a:p>
            <a:endParaRPr lang="en-US" dirty="0"/>
          </a:p>
          <a:p>
            <a:r>
              <a:rPr lang="en-US" dirty="0"/>
              <a:t>21st century skills: </a:t>
            </a:r>
          </a:p>
          <a:p>
            <a:r>
              <a:rPr lang="en-US" dirty="0">
                <a:hlinkClick r:id="rId6"/>
              </a:rPr>
              <a:t>https://www.youtube.com/watch?v=qwJIhZcAd0I</a:t>
            </a:r>
            <a:endParaRPr lang="en-US" dirty="0"/>
          </a:p>
          <a:p>
            <a:endParaRPr lang="en-US" dirty="0"/>
          </a:p>
          <a:p>
            <a:r>
              <a:rPr lang="en-US" dirty="0"/>
              <a:t>Using the </a:t>
            </a:r>
            <a:r>
              <a:rPr lang="en-US" dirty="0" err="1"/>
              <a:t>iPad</a:t>
            </a:r>
            <a:r>
              <a:rPr lang="en-US" dirty="0"/>
              <a:t> to teach the math concept "before“:</a:t>
            </a:r>
          </a:p>
          <a:p>
            <a:r>
              <a:rPr lang="en-US" dirty="0">
                <a:hlinkClick r:id="rId7"/>
              </a:rPr>
              <a:t>https://www.youtube.com/watch?v=vpvpR51v92E</a:t>
            </a:r>
            <a:endParaRPr lang="en-US" dirty="0"/>
          </a:p>
          <a:p>
            <a:endParaRPr lang="en-US" dirty="0"/>
          </a:p>
          <a:p>
            <a:r>
              <a:rPr lang="en-US" dirty="0"/>
              <a:t>Learning and Creating with </a:t>
            </a:r>
            <a:r>
              <a:rPr lang="en-US" dirty="0" err="1"/>
              <a:t>iPads</a:t>
            </a:r>
            <a:r>
              <a:rPr lang="en-US" dirty="0"/>
              <a:t> in Kindergarten:</a:t>
            </a:r>
          </a:p>
          <a:p>
            <a:r>
              <a:rPr lang="en-US" dirty="0">
                <a:hlinkClick r:id="rId8"/>
              </a:rPr>
              <a:t>https://www.youtube.com/watch?v=Y5b6y7DJuYk</a:t>
            </a:r>
            <a:endParaRPr lang="el-GR" dirty="0"/>
          </a:p>
          <a:p>
            <a:endParaRPr lang="el-GR" dirty="0"/>
          </a:p>
          <a:p>
            <a:r>
              <a:rPr lang="en-US" dirty="0"/>
              <a:t>student-centered learning in action</a:t>
            </a:r>
            <a:r>
              <a:rPr lang="el-GR" dirty="0"/>
              <a:t>: </a:t>
            </a:r>
          </a:p>
          <a:p>
            <a:r>
              <a:rPr lang="en-US" dirty="0">
                <a:hlinkClick r:id="rId9"/>
              </a:rPr>
              <a:t>https://www.esparklearning.com/espark/</a:t>
            </a:r>
            <a:endParaRPr lang="el-GR" dirty="0"/>
          </a:p>
          <a:p>
            <a:endParaRPr lang="el-GR" dirty="0"/>
          </a:p>
        </p:txBody>
      </p:sp>
    </p:spTree>
    <p:extLst>
      <p:ext uri="{BB962C8B-B14F-4D97-AF65-F5344CB8AC3E}">
        <p14:creationId xmlns:p14="http://schemas.microsoft.com/office/powerpoint/2010/main" val="39909686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Αποτέλεσμα εικόνας για mobile learning in education"/>
          <p:cNvPicPr>
            <a:picLocks noChangeAspect="1" noChangeArrowheads="1"/>
          </p:cNvPicPr>
          <p:nvPr/>
        </p:nvPicPr>
        <p:blipFill>
          <a:blip r:embed="rId2"/>
          <a:srcRect/>
          <a:stretch>
            <a:fillRect/>
          </a:stretch>
        </p:blipFill>
        <p:spPr bwMode="auto">
          <a:xfrm>
            <a:off x="2524101" y="428606"/>
            <a:ext cx="7000924" cy="3843341"/>
          </a:xfrm>
          <a:prstGeom prst="rect">
            <a:avLst/>
          </a:prstGeom>
          <a:noFill/>
        </p:spPr>
      </p:pic>
      <p:sp>
        <p:nvSpPr>
          <p:cNvPr id="4" name="3 - Ορθογώνιο"/>
          <p:cNvSpPr/>
          <p:nvPr/>
        </p:nvSpPr>
        <p:spPr>
          <a:xfrm>
            <a:off x="2666978" y="5286364"/>
            <a:ext cx="6643735" cy="157163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b="1" dirty="0">
                <a:solidFill>
                  <a:prstClr val="white"/>
                </a:solidFill>
                <a:latin typeface="Calibri"/>
              </a:rPr>
              <a:t>Ευχαριστώ για την προσοχή σας!!!</a:t>
            </a:r>
          </a:p>
          <a:p>
            <a:pPr algn="ctr"/>
            <a:endParaRPr lang="el-GR" dirty="0">
              <a:solidFill>
                <a:prstClr val="white"/>
              </a:solidFill>
              <a:latin typeface="Calibri"/>
            </a:endParaRPr>
          </a:p>
          <a:p>
            <a:pPr algn="ctr"/>
            <a:r>
              <a:rPr lang="el-GR" sz="2400" i="1" dirty="0">
                <a:solidFill>
                  <a:prstClr val="white"/>
                </a:solidFill>
                <a:latin typeface="Calibri"/>
              </a:rPr>
              <a:t>Δρ. Ανδρέας Γρ. Κανδαράκης</a:t>
            </a:r>
            <a:r>
              <a:rPr lang="el-GR" sz="1600" i="1" dirty="0">
                <a:solidFill>
                  <a:prstClr val="white"/>
                </a:solidFill>
                <a:latin typeface="Calibri"/>
              </a:rPr>
              <a:t> </a:t>
            </a:r>
          </a:p>
        </p:txBody>
      </p:sp>
    </p:spTree>
    <p:extLst>
      <p:ext uri="{BB962C8B-B14F-4D97-AF65-F5344CB8AC3E}">
        <p14:creationId xmlns:p14="http://schemas.microsoft.com/office/powerpoint/2010/main" val="3362396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809720" y="571480"/>
            <a:ext cx="8286808" cy="6247864"/>
          </a:xfrm>
          <a:prstGeom prst="rect">
            <a:avLst/>
          </a:prstGeom>
        </p:spPr>
        <p:txBody>
          <a:bodyPr wrap="square">
            <a:spAutoFit/>
          </a:bodyPr>
          <a:lstStyle/>
          <a:p>
            <a:pPr algn="ctr"/>
            <a:r>
              <a:rPr lang="el-GR" sz="4000" dirty="0">
                <a:solidFill>
                  <a:srgbClr val="000000"/>
                </a:solidFill>
                <a:latin typeface="Arial"/>
              </a:rPr>
              <a:t>Τα </a:t>
            </a:r>
            <a:r>
              <a:rPr lang="el-GR" sz="4000" b="1" dirty="0">
                <a:solidFill>
                  <a:srgbClr val="000000"/>
                </a:solidFill>
                <a:latin typeface="Arial"/>
              </a:rPr>
              <a:t>παιδιά με ΔΕΠ-Υ</a:t>
            </a:r>
            <a:r>
              <a:rPr lang="el-GR" sz="4000" dirty="0">
                <a:solidFill>
                  <a:srgbClr val="000000"/>
                </a:solidFill>
                <a:latin typeface="Arial"/>
              </a:rPr>
              <a:t>, </a:t>
            </a:r>
          </a:p>
          <a:p>
            <a:pPr algn="ctr"/>
            <a:r>
              <a:rPr lang="el-GR" sz="4000" dirty="0">
                <a:solidFill>
                  <a:srgbClr val="000000"/>
                </a:solidFill>
                <a:latin typeface="Arial"/>
              </a:rPr>
              <a:t>έχουν διπλάσιες πιθανότητες σε σχέση με το μέσο μαθητικό πληθυσμό, </a:t>
            </a:r>
          </a:p>
          <a:p>
            <a:pPr algn="ctr"/>
            <a:r>
              <a:rPr lang="el-GR" sz="4000" dirty="0">
                <a:solidFill>
                  <a:srgbClr val="000000"/>
                </a:solidFill>
                <a:latin typeface="Arial"/>
              </a:rPr>
              <a:t>να </a:t>
            </a:r>
            <a:r>
              <a:rPr lang="el-GR" sz="4000" b="1" dirty="0">
                <a:solidFill>
                  <a:srgbClr val="000000"/>
                </a:solidFill>
                <a:latin typeface="Arial"/>
              </a:rPr>
              <a:t>αναπτύξουν εθισμό στο διαδίκτυο</a:t>
            </a:r>
            <a:r>
              <a:rPr lang="el-GR" sz="4000" dirty="0">
                <a:solidFill>
                  <a:srgbClr val="000000"/>
                </a:solidFill>
                <a:latin typeface="Arial"/>
              </a:rPr>
              <a:t>. </a:t>
            </a:r>
          </a:p>
          <a:p>
            <a:pPr algn="ctr"/>
            <a:r>
              <a:rPr lang="el-GR" sz="4000" dirty="0">
                <a:solidFill>
                  <a:srgbClr val="000000"/>
                </a:solidFill>
                <a:latin typeface="Arial"/>
              </a:rPr>
              <a:t>Η ΔΕΠΥ μάλιστα είναι ισχυρότερος </a:t>
            </a:r>
            <a:r>
              <a:rPr lang="el-GR" sz="4000" b="1" dirty="0">
                <a:solidFill>
                  <a:srgbClr val="000000"/>
                </a:solidFill>
                <a:latin typeface="Arial"/>
              </a:rPr>
              <a:t>προγνωστικός παράγοντας </a:t>
            </a:r>
            <a:r>
              <a:rPr lang="el-GR" sz="4000" dirty="0">
                <a:solidFill>
                  <a:srgbClr val="000000"/>
                </a:solidFill>
                <a:latin typeface="Arial"/>
              </a:rPr>
              <a:t>από την κατάθλιψη, για πιθανή εμφάνιση εθισμού στο διαδίκτυο, μελλοντικά.</a:t>
            </a:r>
          </a:p>
        </p:txBody>
      </p:sp>
    </p:spTree>
    <p:extLst>
      <p:ext uri="{BB962C8B-B14F-4D97-AF65-F5344CB8AC3E}">
        <p14:creationId xmlns:p14="http://schemas.microsoft.com/office/powerpoint/2010/main" val="593899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B7818AA9-82F7-46F6-8A83-1A6258163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2050" name="Picture 2" descr="Rob Tornoe's cartoon for Friday, September 18, 2020.">
            <a:extLst>
              <a:ext uri="{FF2B5EF4-FFF2-40B4-BE49-F238E27FC236}">
                <a16:creationId xmlns:a16="http://schemas.microsoft.com/office/drawing/2014/main" id="{B13D4743-74F1-4283-A456-CE15C40C85B6}"/>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0400" b="5331"/>
          <a:stretch/>
        </p:blipFill>
        <p:spPr bwMode="auto">
          <a:xfrm>
            <a:off x="-1" y="10"/>
            <a:ext cx="12192001"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048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415480" y="548680"/>
            <a:ext cx="9252520" cy="1228998"/>
          </a:xfrm>
        </p:spPr>
        <p:txBody>
          <a:bodyPr>
            <a:normAutofit fontScale="90000"/>
          </a:bodyPr>
          <a:lstStyle/>
          <a:p>
            <a:r>
              <a:rPr lang="en-US" sz="2200" i="1" dirty="0"/>
              <a:t>Please think about the effects of digital devices on students/children. Do you believe that students‘/</a:t>
            </a:r>
            <a:r>
              <a:rPr lang="en-US" sz="2000" i="1" dirty="0"/>
              <a:t>child’s </a:t>
            </a:r>
            <a:r>
              <a:rPr lang="en-US" sz="2200" i="1" dirty="0"/>
              <a:t> use of digital devices such as smartphones, tablets and computers has helpful or harmful effects in the following areas?</a:t>
            </a:r>
            <a:r>
              <a:rPr lang="en-US" sz="2200" i="1" cap="all" dirty="0">
                <a:solidFill>
                  <a:schemeClr val="dk1"/>
                </a:solidFill>
                <a:latin typeface="+mn-lt"/>
                <a:ea typeface="+mn-ea"/>
                <a:cs typeface="+mn-cs"/>
              </a:rPr>
              <a:t> </a:t>
            </a:r>
            <a:br>
              <a:rPr lang="en-US" sz="2200" i="1" cap="all" dirty="0">
                <a:solidFill>
                  <a:schemeClr val="dk1"/>
                </a:solidFill>
                <a:latin typeface="+mn-lt"/>
                <a:ea typeface="+mn-ea"/>
                <a:cs typeface="+mn-cs"/>
              </a:rPr>
            </a:br>
            <a:r>
              <a:rPr lang="en-US" sz="2000" b="1" cap="all" dirty="0">
                <a:solidFill>
                  <a:schemeClr val="dk1"/>
                </a:solidFill>
                <a:latin typeface="+mn-lt"/>
                <a:ea typeface="+mn-ea"/>
                <a:cs typeface="+mn-cs"/>
              </a:rPr>
              <a:t>GALLUP PANEL, APRIL 6, 2018.</a:t>
            </a:r>
            <a:r>
              <a:rPr lang="el-GR" sz="2000" b="1" cap="all" dirty="0">
                <a:solidFill>
                  <a:schemeClr val="dk1"/>
                </a:solidFill>
                <a:latin typeface="+mn-lt"/>
                <a:ea typeface="+mn-ea"/>
                <a:cs typeface="+mn-cs"/>
              </a:rPr>
              <a:t> </a:t>
            </a:r>
            <a:br>
              <a:rPr lang="el-GR" sz="1800" dirty="0"/>
            </a:br>
            <a:r>
              <a:rPr lang="en-US" sz="1600" dirty="0"/>
              <a:t>These data are based on results from an online web-based survey with 1,000 U.S. adults who are parents of children aged 2-18. The study was fielded using the Survey Sampling International (SSI) panel of consumers and was fielded Jan. 12-14, 2018.</a:t>
            </a:r>
            <a:br>
              <a:rPr lang="el-GR" sz="1800" dirty="0"/>
            </a:br>
            <a:endParaRPr lang="el-GR" sz="2200" dirty="0"/>
          </a:p>
        </p:txBody>
      </p:sp>
      <p:graphicFrame>
        <p:nvGraphicFramePr>
          <p:cNvPr id="4" name="Θέση περιεχομένου 3"/>
          <p:cNvGraphicFramePr>
            <a:graphicFrameLocks noGrp="1"/>
          </p:cNvGraphicFramePr>
          <p:nvPr>
            <p:ph idx="1"/>
          </p:nvPr>
        </p:nvGraphicFramePr>
        <p:xfrm>
          <a:off x="1703512" y="2060848"/>
          <a:ext cx="8856984" cy="4199890"/>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20000"/>
                    </a:ext>
                  </a:extLst>
                </a:gridCol>
                <a:gridCol w="2214246">
                  <a:extLst>
                    <a:ext uri="{9D8B030D-6E8A-4147-A177-3AD203B41FA5}">
                      <a16:colId xmlns:a16="http://schemas.microsoft.com/office/drawing/2014/main" val="20001"/>
                    </a:ext>
                  </a:extLst>
                </a:gridCol>
                <a:gridCol w="2214246">
                  <a:extLst>
                    <a:ext uri="{9D8B030D-6E8A-4147-A177-3AD203B41FA5}">
                      <a16:colId xmlns:a16="http://schemas.microsoft.com/office/drawing/2014/main" val="20002"/>
                    </a:ext>
                  </a:extLst>
                </a:gridCol>
                <a:gridCol w="2214246">
                  <a:extLst>
                    <a:ext uri="{9D8B030D-6E8A-4147-A177-3AD203B41FA5}">
                      <a16:colId xmlns:a16="http://schemas.microsoft.com/office/drawing/2014/main" val="20003"/>
                    </a:ext>
                  </a:extLst>
                </a:gridCol>
              </a:tblGrid>
              <a:tr h="126216">
                <a:tc>
                  <a:txBody>
                    <a:bodyPr/>
                    <a:lstStyle/>
                    <a:p>
                      <a:endParaRPr lang="el-GR" dirty="0"/>
                    </a:p>
                  </a:txBody>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b="1">
                          <a:solidFill>
                            <a:srgbClr val="000000"/>
                          </a:solidFill>
                          <a:effectLst/>
                        </a:rPr>
                        <a:t>Mostly/More</a:t>
                      </a:r>
                      <a:r>
                        <a:rPr lang="en-US" b="1" baseline="0">
                          <a:solidFill>
                            <a:srgbClr val="000000"/>
                          </a:solidFill>
                          <a:effectLst/>
                        </a:rPr>
                        <a:t> </a:t>
                      </a:r>
                      <a:r>
                        <a:rPr lang="en-US" b="1">
                          <a:solidFill>
                            <a:srgbClr val="000000"/>
                          </a:solidFill>
                          <a:effectLst/>
                        </a:rPr>
                        <a:t> </a:t>
                      </a:r>
                      <a:r>
                        <a:rPr lang="en-US" b="1" dirty="0">
                          <a:solidFill>
                            <a:srgbClr val="000000"/>
                          </a:solidFill>
                          <a:effectLst/>
                        </a:rPr>
                        <a:t>helpful</a:t>
                      </a:r>
                    </a:p>
                    <a:p>
                      <a:pPr marL="0" marR="0" indent="0" algn="ctr" defTabSz="914400" rtl="0" eaLnBrk="1" fontAlgn="b" latinLnBrk="0" hangingPunct="1">
                        <a:lnSpc>
                          <a:spcPct val="100000"/>
                        </a:lnSpc>
                        <a:spcBef>
                          <a:spcPts val="0"/>
                        </a:spcBef>
                        <a:spcAft>
                          <a:spcPts val="0"/>
                        </a:spcAft>
                        <a:buClrTx/>
                        <a:buSzTx/>
                        <a:buFontTx/>
                        <a:buNone/>
                        <a:tabLst/>
                        <a:defRPr/>
                      </a:pPr>
                      <a:r>
                        <a:rPr lang="el-GR" b="0" dirty="0">
                          <a:solidFill>
                            <a:srgbClr val="000000"/>
                          </a:solidFill>
                          <a:effectLst/>
                        </a:rPr>
                        <a:t>%</a:t>
                      </a:r>
                      <a:endParaRPr lang="el-GR" b="1" dirty="0">
                        <a:solidFill>
                          <a:srgbClr val="000000"/>
                        </a:solidFill>
                        <a:effectLst/>
                      </a:endParaRPr>
                    </a:p>
                    <a:p>
                      <a:pPr algn="ctr" fontAlgn="b"/>
                      <a:r>
                        <a:rPr lang="en-US" b="1" dirty="0">
                          <a:solidFill>
                            <a:srgbClr val="000000"/>
                          </a:solidFill>
                          <a:effectLst/>
                        </a:rPr>
                        <a:t>T/P</a:t>
                      </a:r>
                    </a:p>
                  </a:txBody>
                  <a:tcPr marL="95250" marT="28575" marB="28575"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b="1" dirty="0">
                          <a:solidFill>
                            <a:srgbClr val="000000"/>
                          </a:solidFill>
                          <a:effectLst/>
                        </a:rPr>
                        <a:t>Neither helpful nor harmful</a:t>
                      </a:r>
                    </a:p>
                    <a:p>
                      <a:pPr marL="0" marR="0" indent="0" algn="ctr" defTabSz="914400" rtl="0" eaLnBrk="1" fontAlgn="b" latinLnBrk="0" hangingPunct="1">
                        <a:lnSpc>
                          <a:spcPct val="100000"/>
                        </a:lnSpc>
                        <a:spcBef>
                          <a:spcPts val="0"/>
                        </a:spcBef>
                        <a:spcAft>
                          <a:spcPts val="0"/>
                        </a:spcAft>
                        <a:buClrTx/>
                        <a:buSzTx/>
                        <a:buFontTx/>
                        <a:buNone/>
                        <a:tabLst/>
                        <a:defRPr/>
                      </a:pPr>
                      <a:r>
                        <a:rPr lang="el-GR" b="0" dirty="0">
                          <a:solidFill>
                            <a:srgbClr val="000000"/>
                          </a:solidFill>
                          <a:effectLst/>
                        </a:rPr>
                        <a:t>%</a:t>
                      </a:r>
                      <a:endParaRPr lang="el-GR" b="1" dirty="0">
                        <a:solidFill>
                          <a:srgbClr val="000000"/>
                        </a:solidFill>
                        <a:effectLst/>
                      </a:endParaRPr>
                    </a:p>
                    <a:p>
                      <a:pPr algn="ctr" fontAlgn="b"/>
                      <a:r>
                        <a:rPr lang="en-US" b="1" dirty="0">
                          <a:solidFill>
                            <a:srgbClr val="000000"/>
                          </a:solidFill>
                          <a:effectLst/>
                        </a:rPr>
                        <a:t>T</a:t>
                      </a:r>
                    </a:p>
                  </a:txBody>
                  <a:tcPr marL="95250" marT="28575" marB="28575"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effectLst/>
                        </a:rPr>
                        <a:t>Mostly harmful</a:t>
                      </a:r>
                    </a:p>
                    <a:p>
                      <a:pPr marL="0" marR="0" indent="0" algn="ctr" defTabSz="914400" rtl="0" eaLnBrk="1" fontAlgn="auto" latinLnBrk="0" hangingPunct="1">
                        <a:lnSpc>
                          <a:spcPct val="100000"/>
                        </a:lnSpc>
                        <a:spcBef>
                          <a:spcPts val="0"/>
                        </a:spcBef>
                        <a:spcAft>
                          <a:spcPts val="0"/>
                        </a:spcAft>
                        <a:buClrTx/>
                        <a:buSzTx/>
                        <a:buFontTx/>
                        <a:buNone/>
                        <a:tabLst/>
                        <a:defRPr/>
                      </a:pPr>
                      <a:r>
                        <a:rPr lang="el-GR" b="0" dirty="0">
                          <a:solidFill>
                            <a:srgbClr val="000000"/>
                          </a:solidFill>
                          <a:effectLst/>
                        </a:rPr>
                        <a:t>%</a:t>
                      </a:r>
                      <a:endParaRPr lang="el-GR" b="1" dirty="0">
                        <a:solidFill>
                          <a:srgbClr val="000000"/>
                        </a:solidFill>
                        <a:effectLst/>
                      </a:endParaRPr>
                    </a:p>
                    <a:p>
                      <a:pPr algn="ctr"/>
                      <a:r>
                        <a:rPr lang="en-US" b="1" dirty="0">
                          <a:solidFill>
                            <a:schemeClr val="tx1"/>
                          </a:solidFill>
                        </a:rPr>
                        <a:t>T/P</a:t>
                      </a:r>
                      <a:endParaRPr lang="el-GR" b="1" dirty="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l-GR" dirty="0"/>
                    </a:p>
                  </a:txBody>
                  <a:tcPr/>
                </a:tc>
                <a:extLst>
                  <a:ext uri="{0D108BD9-81ED-4DB2-BD59-A6C34878D82A}">
                    <a16:rowId xmlns:a16="http://schemas.microsoft.com/office/drawing/2014/main" val="10000"/>
                  </a:ext>
                </a:extLst>
              </a:tr>
              <a:tr h="370840">
                <a:tc>
                  <a:txBody>
                    <a:bodyPr/>
                    <a:lstStyle/>
                    <a:p>
                      <a:pPr algn="l" fontAlgn="b"/>
                      <a:r>
                        <a:rPr lang="en-US" b="0" dirty="0">
                          <a:solidFill>
                            <a:srgbClr val="000000"/>
                          </a:solidFill>
                          <a:effectLst/>
                        </a:rPr>
                        <a:t>Effects of digital devices on students' education</a:t>
                      </a:r>
                    </a:p>
                  </a:txBody>
                  <a:tcPr marT="28575" marB="28575" anchor="b"/>
                </a:tc>
                <a:tc>
                  <a:txBody>
                    <a:bodyPr/>
                    <a:lstStyle/>
                    <a:p>
                      <a:pPr algn="ctr" fontAlgn="t"/>
                      <a:r>
                        <a:rPr lang="el-GR" b="0" dirty="0">
                          <a:solidFill>
                            <a:srgbClr val="000000"/>
                          </a:solidFill>
                          <a:effectLst/>
                        </a:rPr>
                        <a:t>42/</a:t>
                      </a:r>
                      <a:r>
                        <a:rPr lang="en-US" b="1" dirty="0"/>
                        <a:t>87</a:t>
                      </a:r>
                      <a:endParaRPr lang="el-GR" b="1" dirty="0">
                        <a:solidFill>
                          <a:srgbClr val="000000"/>
                        </a:solidFill>
                        <a:effectLst/>
                      </a:endParaRPr>
                    </a:p>
                  </a:txBody>
                  <a:tcPr marL="95250" marT="28575" marB="28575"/>
                </a:tc>
                <a:tc>
                  <a:txBody>
                    <a:bodyPr/>
                    <a:lstStyle/>
                    <a:p>
                      <a:pPr algn="ctr" fontAlgn="t"/>
                      <a:r>
                        <a:rPr lang="el-GR" b="0" dirty="0">
                          <a:solidFill>
                            <a:srgbClr val="000000"/>
                          </a:solidFill>
                          <a:effectLst/>
                        </a:rPr>
                        <a:t>30</a:t>
                      </a:r>
                    </a:p>
                  </a:txBody>
                  <a:tcPr marL="95250" marT="28575" marB="28575"/>
                </a:tc>
                <a:tc>
                  <a:txBody>
                    <a:bodyPr/>
                    <a:lstStyle/>
                    <a:p>
                      <a:pPr algn="ctr" fontAlgn="t"/>
                      <a:r>
                        <a:rPr lang="el-GR" b="0" dirty="0">
                          <a:solidFill>
                            <a:srgbClr val="000000"/>
                          </a:solidFill>
                          <a:effectLst/>
                        </a:rPr>
                        <a:t>28/</a:t>
                      </a:r>
                      <a:r>
                        <a:rPr lang="en-US" b="1" dirty="0"/>
                        <a:t>13</a:t>
                      </a:r>
                      <a:endParaRPr lang="el-GR" b="1" dirty="0">
                        <a:solidFill>
                          <a:srgbClr val="000000"/>
                        </a:solidFill>
                        <a:effectLst/>
                      </a:endParaRPr>
                    </a:p>
                  </a:txBody>
                  <a:tcPr marL="95250" marT="28575" marB="28575"/>
                </a:tc>
                <a:extLst>
                  <a:ext uri="{0D108BD9-81ED-4DB2-BD59-A6C34878D82A}">
                    <a16:rowId xmlns:a16="http://schemas.microsoft.com/office/drawing/2014/main" val="10001"/>
                  </a:ext>
                </a:extLst>
              </a:tr>
              <a:tr h="370840">
                <a:tc>
                  <a:txBody>
                    <a:bodyPr/>
                    <a:lstStyle/>
                    <a:p>
                      <a:pPr algn="l" fontAlgn="b"/>
                      <a:r>
                        <a:rPr lang="en-US" b="0" dirty="0">
                          <a:solidFill>
                            <a:srgbClr val="000000"/>
                          </a:solidFill>
                          <a:effectLst/>
                        </a:rPr>
                        <a:t>Effects of digital devices on students' physical health</a:t>
                      </a:r>
                    </a:p>
                  </a:txBody>
                  <a:tcPr marT="28575" marB="28575" anchor="b"/>
                </a:tc>
                <a:tc>
                  <a:txBody>
                    <a:bodyPr/>
                    <a:lstStyle/>
                    <a:p>
                      <a:pPr algn="ctr" fontAlgn="t"/>
                      <a:r>
                        <a:rPr lang="el-GR" b="0" dirty="0">
                          <a:solidFill>
                            <a:srgbClr val="000000"/>
                          </a:solidFill>
                          <a:effectLst/>
                        </a:rPr>
                        <a:t>4/</a:t>
                      </a:r>
                      <a:r>
                        <a:rPr lang="el-GR" sz="1800" b="1" i="0" kern="1200" dirty="0">
                          <a:solidFill>
                            <a:schemeClr val="dk1"/>
                          </a:solidFill>
                          <a:effectLst/>
                          <a:latin typeface="+mn-lt"/>
                          <a:ea typeface="+mn-ea"/>
                          <a:cs typeface="+mn-cs"/>
                        </a:rPr>
                        <a:t>59 </a:t>
                      </a:r>
                      <a:endParaRPr lang="el-GR" b="1" dirty="0">
                        <a:solidFill>
                          <a:srgbClr val="000000"/>
                        </a:solidFill>
                        <a:effectLst/>
                      </a:endParaRPr>
                    </a:p>
                  </a:txBody>
                  <a:tcPr marL="95250" marT="28575" marB="28575"/>
                </a:tc>
                <a:tc>
                  <a:txBody>
                    <a:bodyPr/>
                    <a:lstStyle/>
                    <a:p>
                      <a:pPr algn="ctr" fontAlgn="t"/>
                      <a:r>
                        <a:rPr lang="el-GR" b="0" dirty="0">
                          <a:solidFill>
                            <a:srgbClr val="000000"/>
                          </a:solidFill>
                          <a:effectLst/>
                        </a:rPr>
                        <a:t>42</a:t>
                      </a:r>
                    </a:p>
                  </a:txBody>
                  <a:tcPr marL="95250" marT="28575" marB="28575"/>
                </a:tc>
                <a:tc>
                  <a:txBody>
                    <a:bodyPr/>
                    <a:lstStyle/>
                    <a:p>
                      <a:pPr algn="ctr" fontAlgn="t"/>
                      <a:r>
                        <a:rPr lang="el-GR" b="0" dirty="0">
                          <a:solidFill>
                            <a:srgbClr val="000000"/>
                          </a:solidFill>
                          <a:effectLst/>
                        </a:rPr>
                        <a:t>55</a:t>
                      </a:r>
                    </a:p>
                  </a:txBody>
                  <a:tcPr marL="95250" marT="28575" marB="28575"/>
                </a:tc>
                <a:extLst>
                  <a:ext uri="{0D108BD9-81ED-4DB2-BD59-A6C34878D82A}">
                    <a16:rowId xmlns:a16="http://schemas.microsoft.com/office/drawing/2014/main" val="10002"/>
                  </a:ext>
                </a:extLst>
              </a:tr>
              <a:tr h="370840">
                <a:tc>
                  <a:txBody>
                    <a:bodyPr/>
                    <a:lstStyle/>
                    <a:p>
                      <a:pPr algn="l" fontAlgn="b"/>
                      <a:r>
                        <a:rPr lang="en-US" b="0" dirty="0">
                          <a:solidFill>
                            <a:srgbClr val="000000"/>
                          </a:solidFill>
                          <a:effectLst/>
                        </a:rPr>
                        <a:t>Effects of digital devices on students' mental health</a:t>
                      </a:r>
                    </a:p>
                  </a:txBody>
                  <a:tcPr marT="28575" marB="28575" anchor="b"/>
                </a:tc>
                <a:tc>
                  <a:txBody>
                    <a:bodyPr/>
                    <a:lstStyle/>
                    <a:p>
                      <a:pPr algn="ctr" fontAlgn="t"/>
                      <a:r>
                        <a:rPr lang="el-GR" b="0" dirty="0">
                          <a:solidFill>
                            <a:srgbClr val="000000"/>
                          </a:solidFill>
                          <a:effectLst/>
                        </a:rPr>
                        <a:t>4/</a:t>
                      </a:r>
                      <a:r>
                        <a:rPr lang="el-GR" sz="1800" b="1" i="0" kern="1200" dirty="0">
                          <a:solidFill>
                            <a:schemeClr val="dk1"/>
                          </a:solidFill>
                          <a:effectLst/>
                          <a:latin typeface="+mn-lt"/>
                          <a:ea typeface="+mn-ea"/>
                          <a:cs typeface="+mn-cs"/>
                        </a:rPr>
                        <a:t>69</a:t>
                      </a:r>
                      <a:r>
                        <a:rPr lang="el-GR" sz="1800" b="0" i="0" kern="1200" dirty="0">
                          <a:solidFill>
                            <a:schemeClr val="dk1"/>
                          </a:solidFill>
                          <a:effectLst/>
                          <a:latin typeface="+mn-lt"/>
                          <a:ea typeface="+mn-ea"/>
                          <a:cs typeface="+mn-cs"/>
                        </a:rPr>
                        <a:t> </a:t>
                      </a:r>
                      <a:endParaRPr lang="el-GR" b="0" dirty="0">
                        <a:solidFill>
                          <a:srgbClr val="000000"/>
                        </a:solidFill>
                        <a:effectLst/>
                      </a:endParaRPr>
                    </a:p>
                  </a:txBody>
                  <a:tcPr marL="95250" marT="28575" marB="28575"/>
                </a:tc>
                <a:tc>
                  <a:txBody>
                    <a:bodyPr/>
                    <a:lstStyle/>
                    <a:p>
                      <a:pPr algn="ctr" fontAlgn="t"/>
                      <a:r>
                        <a:rPr lang="el-GR" b="0" dirty="0">
                          <a:solidFill>
                            <a:srgbClr val="000000"/>
                          </a:solidFill>
                          <a:effectLst/>
                        </a:rPr>
                        <a:t>27</a:t>
                      </a:r>
                    </a:p>
                  </a:txBody>
                  <a:tcPr marL="95250" marT="28575" marB="28575"/>
                </a:tc>
                <a:tc>
                  <a:txBody>
                    <a:bodyPr/>
                    <a:lstStyle/>
                    <a:p>
                      <a:pPr algn="ctr" fontAlgn="t"/>
                      <a:r>
                        <a:rPr lang="el-GR" b="0" dirty="0">
                          <a:solidFill>
                            <a:srgbClr val="000000"/>
                          </a:solidFill>
                          <a:effectLst/>
                        </a:rPr>
                        <a:t>69</a:t>
                      </a:r>
                    </a:p>
                  </a:txBody>
                  <a:tcPr marL="95250" marT="28575" marB="28575"/>
                </a:tc>
                <a:extLst>
                  <a:ext uri="{0D108BD9-81ED-4DB2-BD59-A6C34878D82A}">
                    <a16:rowId xmlns:a16="http://schemas.microsoft.com/office/drawing/2014/main" val="10003"/>
                  </a:ext>
                </a:extLst>
              </a:tr>
              <a:tr h="370840">
                <a:tc>
                  <a:txBody>
                    <a:bodyPr/>
                    <a:lstStyle/>
                    <a:p>
                      <a:endParaRPr lang="el-GR" dirty="0"/>
                    </a:p>
                  </a:txBody>
                  <a:tcPr/>
                </a:tc>
                <a:tc>
                  <a:txBody>
                    <a:bodyPr/>
                    <a:lstStyle/>
                    <a:p>
                      <a:endParaRPr lang="el-GR" dirty="0"/>
                    </a:p>
                  </a:txBody>
                  <a:tcPr/>
                </a:tc>
                <a:tc>
                  <a:txBody>
                    <a:bodyPr/>
                    <a:lstStyle/>
                    <a:p>
                      <a:endParaRPr lang="el-GR"/>
                    </a:p>
                  </a:txBody>
                  <a:tcPr/>
                </a:tc>
                <a:tc>
                  <a:txBody>
                    <a:bodyPr/>
                    <a:lstStyle/>
                    <a:p>
                      <a:endParaRPr lang="el-GR"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6147842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Violet2">
      <a:dk1>
        <a:srgbClr val="000000"/>
      </a:dk1>
      <a:lt1>
        <a:srgbClr val="FFFFFF"/>
      </a:lt1>
      <a:dk2>
        <a:srgbClr val="351835"/>
      </a:dk2>
      <a:lt2>
        <a:srgbClr val="F3F0F3"/>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A6A9B"/>
      </a:folHlink>
    </a:clrScheme>
    <a:fontScheme name="Slate">
      <a:majorFont>
        <a:latin typeface="Gill Sans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onfettiVTI">
  <a:themeElements>
    <a:clrScheme name="AnalogousFromDarkSeedLeftStep">
      <a:dk1>
        <a:srgbClr val="000000"/>
      </a:dk1>
      <a:lt1>
        <a:srgbClr val="FFFFFF"/>
      </a:lt1>
      <a:dk2>
        <a:srgbClr val="302F1B"/>
      </a:dk2>
      <a:lt2>
        <a:srgbClr val="F0F0F3"/>
      </a:lt2>
      <a:accent1>
        <a:srgbClr val="AAA435"/>
      </a:accent1>
      <a:accent2>
        <a:srgbClr val="BE7B2F"/>
      </a:accent2>
      <a:accent3>
        <a:srgbClr val="CF5140"/>
      </a:accent3>
      <a:accent4>
        <a:srgbClr val="BE2F5A"/>
      </a:accent4>
      <a:accent5>
        <a:srgbClr val="CF40A7"/>
      </a:accent5>
      <a:accent6>
        <a:srgbClr val="AA2FBE"/>
      </a:accent6>
      <a:hlink>
        <a:srgbClr val="C24A8C"/>
      </a:hlink>
      <a:folHlink>
        <a:srgbClr val="7F7F7F"/>
      </a:folHlink>
    </a:clrScheme>
    <a:fontScheme name="Custom 10">
      <a:majorFont>
        <a:latin typeface="Gill Sans Nov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fettiVTI" id="{B5618F7C-B4F0-4D28-83B4-440D0519681F}" vid="{5F84EFDF-E14E-48C6-955C-990A32085A7F}"/>
    </a:ext>
  </a:extLst>
</a:theme>
</file>

<file path=ppt/theme/theme7.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2994</Words>
  <Application>Microsoft Office PowerPoint</Application>
  <PresentationFormat>Ευρεία οθόνη</PresentationFormat>
  <Paragraphs>477</Paragraphs>
  <Slides>65</Slides>
  <Notes>1</Notes>
  <HiddenSlides>0</HiddenSlides>
  <MMClips>0</MMClips>
  <ScaleCrop>false</ScaleCrop>
  <HeadingPairs>
    <vt:vector size="6" baseType="variant">
      <vt:variant>
        <vt:lpstr>Γραμματοσειρές που χρησιμοποιούνται</vt:lpstr>
      </vt:variant>
      <vt:variant>
        <vt:i4>10</vt:i4>
      </vt:variant>
      <vt:variant>
        <vt:lpstr>Θέμα</vt:lpstr>
      </vt:variant>
      <vt:variant>
        <vt:i4>6</vt:i4>
      </vt:variant>
      <vt:variant>
        <vt:lpstr>Τίτλοι διαφανειών</vt:lpstr>
      </vt:variant>
      <vt:variant>
        <vt:i4>65</vt:i4>
      </vt:variant>
    </vt:vector>
  </HeadingPairs>
  <TitlesOfParts>
    <vt:vector size="81" baseType="lpstr">
      <vt:lpstr>Arial</vt:lpstr>
      <vt:lpstr>Arial,Italic</vt:lpstr>
      <vt:lpstr>Calibri</vt:lpstr>
      <vt:lpstr>Gill Sans MT</vt:lpstr>
      <vt:lpstr>Gill Sans Nova</vt:lpstr>
      <vt:lpstr>Lucida Sans</vt:lpstr>
      <vt:lpstr>Open Sans</vt:lpstr>
      <vt:lpstr>Verdana</vt:lpstr>
      <vt:lpstr>Wingdings</vt:lpstr>
      <vt:lpstr>Wingdings 2</vt:lpstr>
      <vt:lpstr>SlateVTI</vt:lpstr>
      <vt:lpstr>Θέμα του Office</vt:lpstr>
      <vt:lpstr>Default Design</vt:lpstr>
      <vt:lpstr>Office Theme</vt:lpstr>
      <vt:lpstr>1_Office Theme</vt:lpstr>
      <vt:lpstr>ConfettiVTI</vt:lpstr>
      <vt:lpstr>  Γνωστικές διεργασίες επεξεργασίας των πληροφοριών  στα άτομα με Δυσκολίες Μάθησης ή/και ΔΕΠ.-Υ.</vt:lpstr>
      <vt:lpstr>Παρουσίαση του PowerPoint</vt:lpstr>
      <vt:lpstr>Παρουσίαση του PowerPoint</vt:lpstr>
      <vt:lpstr>«Η Κατάσταση των Παιδιών στον Κόσμο το 2017:  Τα παιδιά σε έναν ψηφιακό κόσμο», UNICEF  1. Ένας στους τρεις χρήστες του Διαδικτύου παγκοσμίως είναι παιδί   2. Η πανταχού παρουσία των φορητών συσκευών, σύμφωνα με την έκθεση, έχει κάνει τη διαδικτυακή πρόσβαση για πολλά παιδιά λιγότερο ελεγχόμενη  και ενδεχομένως πιο επικίνδυνη  3. Τόσο οι κυβερνήσεις όσο και ο ιδιωτικός τομέας δεν έχουν ακολουθήσει το ρυθμό των αλλαγών, εκθέτοντας τα παιδιά σε νέους κινδύνους και ζημιές (κατάχρησης των προσωπικών τους δεδομένων, της πρόσβασης σε επιβλαβές περιεχόμενο και του ηλεκτρονικού εκφοβισμού) και αφήνοντας πίσω τα εκατομμύρια των πλέον μειονεκτούντων  από αυτά.  </vt:lpstr>
      <vt:lpstr>    Βρέφη 6 μηνών χρησιμοποιούν Φορητές Συσκευές (ΦΣ) Νήπια 1 έτους χρησιμοποιούν ΦΣ τουλάχιστον 1h/day Τα περισσότερα δίχρονα νήπια χρησιμοποιούν ΦΣ.  </vt:lpstr>
      <vt:lpstr>Η παροχή πρόσβασης σε Η/Υ στο σπίτι, στην πραγματικότητα μπορεί να σχετίζεται  με μειωμένες επιδόσεις, καθώς τα παιδιά  όταν δεν επιβλέπονται, έχουν την τάση να χρησιμοποιούν Η/Υ κατά κύριο λόγο για μη εκπ/κές δραστηριότητες.   Vigdor &amp; Ladd (2010)</vt:lpstr>
      <vt:lpstr>Παρουσίαση του PowerPoint</vt:lpstr>
      <vt:lpstr>Παρουσίαση του PowerPoint</vt:lpstr>
      <vt:lpstr>Please think about the effects of digital devices on students/children. Do you believe that students‘/child’s  use of digital devices such as smartphones, tablets and computers has helpful or harmful effects in the following areas?  GALLUP PANEL, APRIL 6, 2018.  These data are based on results from an online web-based survey with 1,000 U.S. adults who are parents of children aged 2-18. The study was fielded using the Survey Sampling International (SSI) panel of consumers and was fielded Jan. 12-14, 2018. </vt:lpstr>
      <vt:lpstr>Σύστημα Επεξεργασίας Πληροφοριών, συνθετική απεικόνιση σύμφωνα με τους Atkinson &amp; Shiffrin (1968), Barkley (1997), Kandarakis &amp; Poulos (2008), Sousa (2011)</vt:lpstr>
      <vt:lpstr>Παρουσίαση του PowerPoint</vt:lpstr>
      <vt:lpstr>The world of networks</vt:lpstr>
      <vt:lpstr>Παρουσίαση του PowerPoint</vt:lpstr>
      <vt:lpstr>A Personal Learning Network/Environment  Credit: Jason Hews</vt:lpstr>
      <vt:lpstr>Παρουσίαση του PowerPoint</vt:lpstr>
      <vt:lpstr>Δεξιότητες του 21ου αι. για μαθητές  </vt:lpstr>
      <vt:lpstr>Παρουσίαση του PowerPoint</vt:lpstr>
      <vt:lpstr>Παρουσίαση του PowerPoint</vt:lpstr>
      <vt:lpstr>Παρουσίαση του PowerPoint</vt:lpstr>
      <vt:lpstr>Παρουσίαση του PowerPoint</vt:lpstr>
      <vt:lpstr>Mobile Learning (M- Learning)</vt:lpstr>
      <vt:lpstr>Παιδαγωγικά οφέλη και    πλεονεκτήματα του m-learning</vt:lpstr>
      <vt:lpstr>Παρουσίαση του PowerPoint</vt:lpstr>
      <vt:lpstr>Για τους μαθητές με Μαθησιακές Δυσκολίες ή/και ΔΕΠ-Υ  Υπάρχει ένα ευρύ φάσμα εφαρμογών/διοργανωτών ιδεών για βοήθεια στην κατανόηση των μαθημάτων και του περιεχομένου των κειμένων. Επίσης άλλες εφαρμογές  βοηθούν στην οργάνωση των σκέψεων και τη σύνταξη γραπτών εργασιών. Ένας δάσκαλος για παράδειγμα μπορεί να επιτρέψει σε έναν μαθητή με δυσγραφία να υποβάλει μια ακουστική ή οπτική αναφορά αντί για ένα γραπτό κείμενο , χρησιμοποιώντας τις εφαρμογές στο κινητό του τηλέφωνο ή στον υπολογιστή – tablet.</vt:lpstr>
      <vt:lpstr>Παρουσίαση του PowerPoint</vt:lpstr>
      <vt:lpstr>Παρουσίαση του PowerPoint</vt:lpstr>
      <vt:lpstr>ΣΧΕΔΙΑΣΜΟΣ M-LEARNING ΠΡΟΣΕΓΓΙΣΗΣ </vt:lpstr>
      <vt:lpstr>Ταξινόμηση διδακτικών στόχων  (Bloom, Anderson, et al.,  2000)  </vt:lpstr>
      <vt:lpstr>Ταξινόμηση διδαχτικών στόχων του Bloom  και αντίστοιχες εφαρμογές iPad (bit.ly/H9YZZB)</vt:lpstr>
      <vt:lpstr>Ταξινόμηση των εφαρμογών βάσει δεξιοτήτων  </vt:lpstr>
      <vt:lpstr>Παραδοσιακή  και   Ανεστραμμένη τάξη  </vt:lpstr>
      <vt:lpstr>Η ανεστραμμένη τάξη (flipped classroom)</vt:lpstr>
      <vt:lpstr>ΜΙΚΤΗ ΜΑΘΗΣΗ</vt:lpstr>
      <vt:lpstr>Παρουσίαση του PowerPoint</vt:lpstr>
      <vt:lpstr>ΜΙΚΤΗ ΜΑΘΗΣΗ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Μορφές εννοιολογικών χαρτών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“Οποτεδήποτε εισάγεται μια νέα τεχνολογία στην κοινωνία, πρέπει να υπάρχει μια αντισταθμιστική ανθρώπινη απάντηση.   Όσο πιο υψηλή είναι η τεχνολογία,  τόσο ισχυρότερο το άγγιγμα!”  (Naisbitt, 1984)</vt:lpstr>
      <vt:lpstr>The problem is not usually the students; it is the system. Change the system in the right ways and many of the problems of poor behavior, low motivation and disengagement tend to disappear. It can be the system itself that creates the problems.  Prioritize Art! </vt:lpstr>
      <vt:lpstr>Παρουσίαση του PowerPoint</vt:lpstr>
      <vt:lpstr>Παρουσίαση του PowerPoint</vt:lpstr>
      <vt:lpstr>                                                 ΣΧΟΛΕΙΟ ΚΑΙ ΓΟΝΕΙΣ…  Επικοινωνία-Ενδυνάμωση-Ενημέρωση-Επίβλεψη -Έλεγχος   1. Ενδυνάμωση των παιδιών και ενίσχυση της ανθεκτικότητας τους  (αγάπη, υποστήριξη, καθοδήγηση, ποικίλες εμπειρίες, φιλίες, αθλητισμός…), 2. Μείωση της διαθεσιμότητας και της πρόσβασης σε επιβλαβές υλικό (ειδικά προγράμματα με φίλτρα, ώστε να μπορεί να ρυθμιστεί το κινητό του κάθε παιδιού, προκειμένου να είναι επιλεγμένοι οι ιστότοποι που μπορεί το παιδί να σερφάρει), 3. Παροχή σε όλα τα παιδιά προσιτής πρόσβασης σε υψηλής ποιότητας διαδικτυακούς πόρους, 4. Παροχή ψηφιακής παιδείας για να είναι τα παιδιά ενημερωμένα, αφοσιωμένα και ασφαλή στο διαδίκτυο. 5. Περιορισμός χρόνου έκθεσης σε οθόνη:  (ώρες στην οθόνη      αύξηση παιδιών με ΔΕΠ-Υ ? , πρβλ. υγείας)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Γνωστικές διεργασίες επεξεργασίας των πληροφοριών  στα άτομα με Δυσκολίες Μάθησης ή/και ΔΕΠ.-Υ.</dc:title>
  <dc:creator>Andreas Kandarakis</dc:creator>
  <cp:lastModifiedBy>Andreas Kandarakis</cp:lastModifiedBy>
  <cp:revision>1</cp:revision>
  <dcterms:created xsi:type="dcterms:W3CDTF">2022-05-14T11:24:20Z</dcterms:created>
  <dcterms:modified xsi:type="dcterms:W3CDTF">2022-05-14T12:03:21Z</dcterms:modified>
</cp:coreProperties>
</file>