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9B94F-21F5-4221-9E03-38996587140F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33EC0-C343-43A1-801B-5F079E9992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4452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2217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82BB-CBFA-4808-8F71-9E2DDE8F31A9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519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82BB-CBFA-4808-8F71-9E2DDE8F31A9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1147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82BB-CBFA-4808-8F71-9E2DDE8F31A9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2806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82BB-CBFA-4808-8F71-9E2DDE8F31A9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721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82BB-CBFA-4808-8F71-9E2DDE8F31A9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071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82BB-CBFA-4808-8F71-9E2DDE8F31A9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7968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82BB-CBFA-4808-8F71-9E2DDE8F31A9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531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82BB-CBFA-4808-8F71-9E2DDE8F31A9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9141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82BB-CBFA-4808-8F71-9E2DDE8F31A9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994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82BB-CBFA-4808-8F71-9E2DDE8F31A9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2034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82BB-CBFA-4808-8F71-9E2DDE8F31A9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4579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B82BB-CBFA-4808-8F71-9E2DDE8F31A9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454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828856" y="2355961"/>
            <a:ext cx="49139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 smtClean="0"/>
              <a:t>ΘΕΡΜΟΔΥΝΑΜΙΚΗ</a:t>
            </a:r>
          </a:p>
          <a:p>
            <a:pPr algn="ctr"/>
            <a:endParaRPr lang="el-GR" altLang="el-GR" sz="2800" b="1" dirty="0"/>
          </a:p>
          <a:p>
            <a:pPr algn="ctr"/>
            <a:r>
              <a:rPr lang="el-GR" sz="2400" i="1" u="sng" dirty="0" smtClean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ΠΑΡΑΔΕΙΓΜΑΤΑ</a:t>
            </a:r>
            <a:endParaRPr lang="el-GR" sz="2400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021159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418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6864" y="719328"/>
            <a:ext cx="8510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Υγρός ατμός 0,5 </a:t>
            </a:r>
            <a:r>
              <a:rPr lang="en-US" dirty="0" smtClean="0"/>
              <a:t>(kg)</a:t>
            </a:r>
            <a:r>
              <a:rPr lang="el-GR" dirty="0" smtClean="0"/>
              <a:t> σε πίεση 40 </a:t>
            </a:r>
            <a:r>
              <a:rPr lang="en-US" dirty="0" smtClean="0"/>
              <a:t>(bar) </a:t>
            </a:r>
            <a:r>
              <a:rPr lang="el-GR" dirty="0" smtClean="0"/>
              <a:t>περιέχεται σε δοχείο 10 </a:t>
            </a:r>
            <a:r>
              <a:rPr lang="en-US" dirty="0" smtClean="0"/>
              <a:t>(</a:t>
            </a:r>
            <a:r>
              <a:rPr lang="en-US" dirty="0" err="1" smtClean="0"/>
              <a:t>lt</a:t>
            </a:r>
            <a:r>
              <a:rPr lang="en-US" dirty="0" smtClean="0"/>
              <a:t>).</a:t>
            </a:r>
            <a:r>
              <a:rPr lang="el-GR" dirty="0" smtClean="0"/>
              <a:t> Να υπολογιστεί ο βαθμός ξηρότητας του μίγματος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816864" y="2023872"/>
                <a:ext cx="22963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864" y="2023872"/>
                <a:ext cx="2296398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1061" r="-531" b="-111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932688" y="2804160"/>
                <a:ext cx="1412246" cy="5167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𝜐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=0,02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688" y="2804160"/>
                <a:ext cx="1412246" cy="51674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816864" y="4102608"/>
            <a:ext cx="8510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Υγρός ατμός 0,5 </a:t>
            </a:r>
            <a:r>
              <a:rPr lang="en-US" dirty="0" smtClean="0"/>
              <a:t>(kg)</a:t>
            </a:r>
            <a:r>
              <a:rPr lang="el-GR" dirty="0" smtClean="0"/>
              <a:t> σε </a:t>
            </a:r>
            <a:r>
              <a:rPr lang="el-GR" dirty="0" smtClean="0"/>
              <a:t>θερμοκρασία 110 </a:t>
            </a:r>
            <a:r>
              <a:rPr lang="en-US" dirty="0" smtClean="0"/>
              <a:t>(C) </a:t>
            </a:r>
            <a:r>
              <a:rPr lang="el-GR" dirty="0" smtClean="0"/>
              <a:t>περιέχεται </a:t>
            </a:r>
            <a:r>
              <a:rPr lang="el-GR" dirty="0" smtClean="0"/>
              <a:t>σε δοχείο 10 </a:t>
            </a:r>
            <a:r>
              <a:rPr lang="en-US" dirty="0" smtClean="0"/>
              <a:t>(</a:t>
            </a:r>
            <a:r>
              <a:rPr lang="en-US" dirty="0" err="1" smtClean="0"/>
              <a:t>lt</a:t>
            </a:r>
            <a:r>
              <a:rPr lang="en-US" dirty="0" smtClean="0"/>
              <a:t>).</a:t>
            </a:r>
            <a:r>
              <a:rPr lang="el-GR" dirty="0" smtClean="0"/>
              <a:t> Να υπολογιστεί ο βαθμός ξηρότητας του μίγματος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1766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6864" y="719328"/>
            <a:ext cx="8510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Υγρός ατμός 200 </a:t>
            </a:r>
            <a:r>
              <a:rPr lang="en-US" dirty="0" smtClean="0"/>
              <a:t>(kg)</a:t>
            </a:r>
            <a:r>
              <a:rPr lang="el-GR" dirty="0" smtClean="0"/>
              <a:t> είναι σε πίεση 30 </a:t>
            </a:r>
            <a:r>
              <a:rPr lang="en-US" dirty="0" smtClean="0"/>
              <a:t>(bar) </a:t>
            </a:r>
            <a:r>
              <a:rPr lang="el-GR" dirty="0" smtClean="0"/>
              <a:t>και βαθμό ξηρότητας 0,42.  Να υπολογιστεί ο βαθμός ξηρότητας του μίγματος όταν θερμανθεί με 18.000 (</a:t>
            </a:r>
            <a:r>
              <a:rPr lang="en-US" dirty="0" smtClean="0"/>
              <a:t>kJ)</a:t>
            </a:r>
            <a:r>
              <a:rPr lang="el-GR" dirty="0" smtClean="0"/>
              <a:t>  στην ίδια πίεση , το έργο  και η θερμότητα μετά τη μεταβολή.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920496" y="2292096"/>
                <a:ext cx="15043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2 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496" y="2292096"/>
                <a:ext cx="1504322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3644" r="-810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920496" y="4543073"/>
                <a:ext cx="16692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496" y="4543073"/>
                <a:ext cx="1669240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2920" r="-730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174540" y="3218533"/>
                <a:ext cx="1415196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18.000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200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540" y="3218533"/>
                <a:ext cx="1415196" cy="52039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1060704" y="2670048"/>
            <a:ext cx="256032" cy="670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237302" y="3021422"/>
                <a:ext cx="16798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7302" y="3021422"/>
                <a:ext cx="1679883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2899" r="-1087" b="-1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3072384" y="2206752"/>
            <a:ext cx="0" cy="2613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Arrow 10"/>
          <p:cNvSpPr/>
          <p:nvPr/>
        </p:nvSpPr>
        <p:spPr>
          <a:xfrm>
            <a:off x="5169408" y="3159921"/>
            <a:ext cx="1133856" cy="138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6322442" y="3021422"/>
                <a:ext cx="4660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2442" y="3021422"/>
                <a:ext cx="4660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7783534" y="2353811"/>
                <a:ext cx="2792688" cy="4305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𝜐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 </m:t>
                    </m:r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𝜐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l-GR" dirty="0" smtClean="0"/>
                  <a:t>)</a:t>
                </a:r>
                <a14:m>
                  <m:oMath xmlns:m="http://schemas.openxmlformats.org/officeDocument/2006/math">
                    <m:r>
                      <a:rPr lang="el-G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l-GR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l-GR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534" y="2353811"/>
                <a:ext cx="2792688" cy="430567"/>
              </a:xfrm>
              <a:prstGeom prst="rect">
                <a:avLst/>
              </a:prstGeom>
              <a:blipFill rotWithShape="0">
                <a:blip r:embed="rId7"/>
                <a:stretch>
                  <a:fillRect l="-3057" t="-2817" r="-3493" b="-1831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5870161" y="5464306"/>
                <a:ext cx="24755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0161" y="5464306"/>
                <a:ext cx="2475549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985" r="-493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7776549" y="3229171"/>
                <a:ext cx="914353" cy="5185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549" y="3229171"/>
                <a:ext cx="914353" cy="51854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8821703" y="3171958"/>
                <a:ext cx="1012137" cy="6043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1703" y="3171958"/>
                <a:ext cx="1012137" cy="60439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>
            <a:off x="8690902" y="3738932"/>
            <a:ext cx="0" cy="528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3340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6864" y="719328"/>
            <a:ext cx="8510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Υγρός ατμός μάζας  1 </a:t>
            </a:r>
            <a:r>
              <a:rPr lang="en-US" dirty="0" smtClean="0"/>
              <a:t>(kg)</a:t>
            </a:r>
            <a:r>
              <a:rPr lang="el-GR" dirty="0" smtClean="0"/>
              <a:t> είναι σε πίεση 20 </a:t>
            </a:r>
            <a:r>
              <a:rPr lang="en-US" dirty="0" smtClean="0"/>
              <a:t>(bar) </a:t>
            </a:r>
            <a:r>
              <a:rPr lang="el-GR" dirty="0" smtClean="0"/>
              <a:t>και βαθμό ξηρότητας 0,35.  </a:t>
            </a:r>
          </a:p>
          <a:p>
            <a:r>
              <a:rPr lang="el-GR" dirty="0" smtClean="0"/>
              <a:t>- Πόση θερμότητα απαιτείται ώστε το μίγμα να γίνει ξηρός ατμός ;</a:t>
            </a:r>
          </a:p>
          <a:p>
            <a:r>
              <a:rPr lang="el-GR" dirty="0" smtClean="0"/>
              <a:t>- Πόση θερμότητα απαιτείται ώστε από ξηρός ατμός να γίνει υπέρθερμος σε θερμοκρασία 400 (</a:t>
            </a:r>
            <a:r>
              <a:rPr lang="en-US" dirty="0" smtClean="0"/>
              <a:t>C)</a:t>
            </a:r>
            <a:r>
              <a:rPr lang="el-GR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49358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4672" y="438912"/>
            <a:ext cx="8717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Σύστημα σε πίεση 20</a:t>
            </a:r>
            <a:r>
              <a:rPr lang="en-US" dirty="0" smtClean="0"/>
              <a:t> (bar)</a:t>
            </a:r>
            <a:r>
              <a:rPr lang="el-GR" dirty="0" smtClean="0"/>
              <a:t>και θερμοκρασία 440</a:t>
            </a:r>
            <a:r>
              <a:rPr lang="en-US" dirty="0" smtClean="0"/>
              <a:t> (C)</a:t>
            </a:r>
            <a:r>
              <a:rPr lang="el-GR" dirty="0" smtClean="0"/>
              <a:t> εκτονώνεται μέχρι πίεση 0,5 </a:t>
            </a:r>
            <a:r>
              <a:rPr lang="en-US" dirty="0" smtClean="0"/>
              <a:t>(bar)</a:t>
            </a:r>
            <a:r>
              <a:rPr lang="el-GR" dirty="0" smtClean="0"/>
              <a:t>  . </a:t>
            </a:r>
            <a:endParaRPr lang="en-US" dirty="0" smtClean="0"/>
          </a:p>
          <a:p>
            <a:r>
              <a:rPr lang="el-GR" dirty="0" smtClean="0"/>
              <a:t>Να βρεθεί η τελική κατάσταση του συστήματος.</a:t>
            </a:r>
          </a:p>
          <a:p>
            <a:r>
              <a:rPr lang="el-GR" dirty="0" smtClean="0"/>
              <a:t>Ποια είναι ι τελική κατάσταση του συστήματος  εάν ο βαθμός εκτόνωσης είναι ο,85 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8765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7408" y="365760"/>
            <a:ext cx="10107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Σύστημα 1 </a:t>
            </a:r>
            <a:r>
              <a:rPr lang="en-US" dirty="0" smtClean="0"/>
              <a:t>(kg) </a:t>
            </a:r>
            <a:r>
              <a:rPr lang="el-GR" dirty="0" smtClean="0"/>
              <a:t>εκτελεί τον κύκλο </a:t>
            </a:r>
            <a:r>
              <a:rPr lang="en-US" dirty="0" smtClean="0"/>
              <a:t>Rankine </a:t>
            </a:r>
            <a:r>
              <a:rPr lang="el-GR" dirty="0" smtClean="0"/>
              <a:t>σε πίεση 70 </a:t>
            </a:r>
            <a:r>
              <a:rPr lang="en-US" dirty="0" smtClean="0"/>
              <a:t>(bar)</a:t>
            </a:r>
            <a:r>
              <a:rPr lang="el-GR" dirty="0" smtClean="0"/>
              <a:t>. Να βρεθεί ο θερμικός βαθμός απόδοσης.</a:t>
            </a:r>
          </a:p>
          <a:p>
            <a:r>
              <a:rPr lang="el-GR" dirty="0" smtClean="0"/>
              <a:t>Εάν το σύστημα γίνει υπέρθερμος ατμός στην ίδια πίεση και σε θερμοκρασία 600 </a:t>
            </a:r>
            <a:r>
              <a:rPr lang="en-US" dirty="0" smtClean="0"/>
              <a:t>(C)</a:t>
            </a:r>
            <a:r>
              <a:rPr lang="el-GR" dirty="0" smtClean="0"/>
              <a:t>, να βρεθεί ο θερμικός βαθμός απόδοσης.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81366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259</Words>
  <Application>Microsoft Office PowerPoint</Application>
  <PresentationFormat>Widescreen</PresentationFormat>
  <Paragraphs>36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SimSun</vt:lpstr>
      <vt:lpstr>Arial</vt:lpstr>
      <vt:lpstr>Arial Black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</cp:revision>
  <dcterms:created xsi:type="dcterms:W3CDTF">2020-12-01T13:09:34Z</dcterms:created>
  <dcterms:modified xsi:type="dcterms:W3CDTF">2020-12-01T15:03:52Z</dcterms:modified>
</cp:coreProperties>
</file>