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6" r:id="rId3"/>
    <p:sldId id="258" r:id="rId4"/>
    <p:sldId id="259" r:id="rId5"/>
    <p:sldId id="260" r:id="rId6"/>
    <p:sldId id="265" r:id="rId7"/>
    <p:sldId id="264" r:id="rId8"/>
    <p:sldId id="267" r:id="rId9"/>
    <p:sldId id="261" r:id="rId10"/>
    <p:sldId id="262" r:id="rId11"/>
    <p:sldId id="266" r:id="rId12"/>
    <p:sldId id="263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29BE2-2B7E-41B7-88E1-9980FEB59169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4E0F5-A389-4843-A29F-577B6ABF22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6110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EE412-D539-484A-8D4F-A1D664E83C90}" type="datetimeFigureOut">
              <a:rPr lang="el-GR" smtClean="0"/>
              <a:t>28/10/2020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3789A-6896-46BF-A443-B9EFDCE5114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76887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408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A8319-DF56-46A1-9661-21F879592D31}" type="datetime1">
              <a:rPr lang="el-GR" smtClean="0"/>
              <a:t>28/10/2020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754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FC7AA-3C51-4A31-AE6E-7E6DCE89E29B}" type="datetime1">
              <a:rPr lang="el-GR" smtClean="0"/>
              <a:t>28/10/2020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253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DCE5B-FCBC-4826-83D0-6755915317AD}" type="datetime1">
              <a:rPr lang="el-GR" smtClean="0"/>
              <a:t>28/10/2020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383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07FC5-20E6-41CD-8E59-A87168385987}" type="datetime1">
              <a:rPr lang="el-GR" smtClean="0"/>
              <a:t>28/10/2020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7087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FA077-B86F-4E94-A41B-F6A3E0B9756E}" type="datetime1">
              <a:rPr lang="el-GR" smtClean="0"/>
              <a:t>28/10/2020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7235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825FE-4F9D-419B-8B7D-825A8DA8AF19}" type="datetime1">
              <a:rPr lang="el-GR" smtClean="0"/>
              <a:t>28/10/2020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8853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AAB15-2E47-473B-869A-67BEE1A09ED3}" type="datetime1">
              <a:rPr lang="el-GR" smtClean="0"/>
              <a:t>28/10/2020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400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323A8-8A04-432A-9A09-A63A78A1E55C}" type="datetime1">
              <a:rPr lang="el-GR" smtClean="0"/>
              <a:t>28/10/2020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846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378BB-0D7C-436C-B4B3-01C36E32220C}" type="datetime1">
              <a:rPr lang="el-GR" smtClean="0"/>
              <a:t>28/10/2020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948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95B13-AC71-484E-816B-84FA7851B426}" type="datetime1">
              <a:rPr lang="el-GR" smtClean="0"/>
              <a:t>28/10/2020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4881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22F3-6785-4E22-AFDE-55BAA94489FE}" type="datetime1">
              <a:rPr lang="el-GR" smtClean="0"/>
              <a:t>28/10/2020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432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B6DE1-6903-4C7A-909D-B548A310A1CB}" type="datetime1">
              <a:rPr lang="el-GR" smtClean="0"/>
              <a:t>28/10/2020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35207-5168-4538-B084-C50275FDBBD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6705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0.png"/><Relationship Id="rId5" Type="http://schemas.openxmlformats.org/officeDocument/2006/relationships/image" Target="../media/image21.png"/><Relationship Id="rId4" Type="http://schemas.openxmlformats.org/officeDocument/2006/relationships/image" Target="../media/image18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0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961570" y="236855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n-US" altLang="el-GR" sz="2400" b="1" dirty="0" smtClean="0"/>
              <a:t>2</a:t>
            </a:r>
            <a:r>
              <a:rPr lang="el-GR" altLang="el-GR" sz="2400" b="1" baseline="30000" dirty="0" smtClean="0"/>
              <a:t>ο</a:t>
            </a:r>
            <a:r>
              <a:rPr lang="el-GR" altLang="el-GR" sz="2400" b="1" dirty="0" smtClean="0"/>
              <a:t> ΘΕΡΜΟΔΥΝΑΜΙΚΟ ΑΞΙΩΜΑ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282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10</a:t>
            </a:fld>
            <a:endParaRPr lang="el-GR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150" y="514792"/>
            <a:ext cx="3213510" cy="29242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22542" y="79267"/>
                <a:ext cx="17476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2542" y="79267"/>
                <a:ext cx="1747658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5226" r="-3484" b="-2786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679432" y="248544"/>
            <a:ext cx="235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Βαθμός απόδοσης </a:t>
            </a:r>
            <a:endParaRPr lang="el-GR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45978" y="1302633"/>
                <a:ext cx="6219716" cy="5411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l-GR" sz="2200" i="1" dirty="0" smtClean="0"/>
                  <a:t>η</a:t>
                </a:r>
                <a:r>
                  <a:rPr lang="el-GR" sz="22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𝜆𝜂𝜑𝜃𝜀𝜄𝜎𝛼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𝜀𝜈𝜀𝜌𝛾𝜀𝜄𝛼</m:t>
                        </m:r>
                      </m:num>
                      <m:den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𝜋𝛼𝜌𝜀𝜒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𝜇𝜀𝜈𝜂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𝜀𝜈𝜀𝜌𝛾𝜀𝜄𝛼</m:t>
                        </m:r>
                      </m:den>
                    </m:f>
                  </m:oMath>
                </a14:m>
                <a:r>
                  <a:rPr lang="el-GR" sz="2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𝜋𝛼𝜌𝛼𝛾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ώ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𝜇𝜀𝜈𝜊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𝜀𝜌𝛾𝜊</m:t>
                        </m:r>
                      </m:num>
                      <m:den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𝜋𝜌𝜊𝜎𝜑𝜀𝜌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𝜇𝜀𝜈𝜊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𝜋𝜊𝜎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𝜃𝜀𝜌𝜇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𝜏𝜂𝜏𝛼𝜍</m:t>
                        </m:r>
                      </m:den>
                    </m:f>
                  </m:oMath>
                </a14:m>
                <a:endParaRPr lang="el-GR" sz="2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978" y="1302633"/>
                <a:ext cx="6219716" cy="541174"/>
              </a:xfrm>
              <a:prstGeom prst="rect">
                <a:avLst/>
              </a:prstGeom>
              <a:blipFill rotWithShape="0">
                <a:blip r:embed="rId4"/>
                <a:stretch>
                  <a:fillRect l="-2745" b="-1136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H="1">
            <a:off x="4876800" y="648654"/>
            <a:ext cx="2654300" cy="653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21037" y="2414719"/>
            <a:ext cx="5965825" cy="35835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8126884" y="4778303"/>
                <a:ext cx="3710631" cy="7657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𝜼</m:t>
                          </m:r>
                        </m:e>
                        <m:sub>
                          <m:r>
                            <a:rPr lang="el-GR" sz="2400" b="1" i="1" smtClean="0">
                              <a:latin typeface="Cambria Math" panose="02040503050406030204" pitchFamily="18" charset="0"/>
                            </a:rPr>
                            <m:t>𝜽𝜺𝝆𝝁</m:t>
                          </m:r>
                        </m:sub>
                      </m:sSub>
                      <m:r>
                        <a:rPr lang="el-GR" sz="24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sSub>
                            <m:sSubPr>
                              <m:ctrlP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24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e>
                            <m:sub>
                              <m:r>
                                <a:rPr lang="el-GR" sz="2400" b="1" i="0" smtClean="0">
                                  <a:latin typeface="Cambria Math" panose="02040503050406030204" pitchFamily="18" charset="0"/>
                                </a:rPr>
                                <m:t>𝛋𝛂𝛉𝛂𝛒</m:t>
                              </m:r>
                              <m:r>
                                <m:rPr>
                                  <m:sty m:val="p"/>
                                </m:rPr>
                                <a:rPr lang="el-GR" sz="2400" b="1" i="0" smtClean="0">
                                  <a:latin typeface="Cambria Math" panose="02040503050406030204" pitchFamily="18" charset="0"/>
                                </a:rPr>
                                <m:t>ό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n-US" sz="24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4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6884" y="4778303"/>
                <a:ext cx="3710631" cy="7657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800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11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377952" y="390144"/>
            <a:ext cx="348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ΑΠΛΟΣ ΚΥΚΛΟΣ</a:t>
            </a:r>
            <a:endParaRPr lang="el-GR" sz="2400" b="1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52" y="1234120"/>
            <a:ext cx="3279648" cy="29844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4077" y="2726360"/>
            <a:ext cx="5471859" cy="32868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2752" y="4864608"/>
            <a:ext cx="1975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ΠΑΡΑΔΕΙΓΜΑΤΑ</a:t>
            </a:r>
            <a:endParaRPr lang="el-GR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682752" y="5433020"/>
            <a:ext cx="19751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Αέρας</a:t>
            </a:r>
          </a:p>
          <a:p>
            <a:endParaRPr lang="el-GR" b="1" i="1" dirty="0"/>
          </a:p>
          <a:p>
            <a:r>
              <a:rPr lang="el-GR" b="1" i="1" dirty="0" smtClean="0"/>
              <a:t>θάλασσα</a:t>
            </a:r>
            <a:endParaRPr lang="el-GR" b="1" i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267818" y="390144"/>
            <a:ext cx="6721444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Τα χαρακτηριστικά ενός απλού κύκλου είναι :</a:t>
            </a:r>
            <a:endParaRPr kumimoji="0" lang="en-US" altLang="el-GR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α.</a:t>
            </a:r>
            <a:r>
              <a:rPr kumimoji="0" lang="el-GR" alt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Υπάρχει μια μεταβολή ή σειρά μεταβολών, κατά τη διάρκεια των οποίων   </a:t>
            </a:r>
            <a:endParaRPr kumimoji="0" lang="el-GR" alt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προσδίδεται θερμότητα στο δοχείο υψηλής θερμοκρασίας</a:t>
            </a:r>
            <a:r>
              <a:rPr kumimoji="0" lang="en-US" alt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altLang="el-GR" sz="1600" baseline="-25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altLang="el-GR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θερμοδοχείο</a:t>
            </a:r>
            <a:r>
              <a:rPr lang="el-GR" altLang="el-GR" sz="1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kumimoji="0" lang="el-GR" alt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l-GR" altLang="el-G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4267818" y="1708421"/>
            <a:ext cx="72414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β.</a:t>
            </a:r>
            <a:r>
              <a:rPr kumimoji="0" lang="el-GR" altLang="el-G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Υπάρχει μια μεταβολή ή σειρά μεταβολών, κατά τη διάρκεια των οποίων  </a:t>
            </a:r>
            <a:endParaRPr kumimoji="0" lang="el-GR" altLang="zh-CN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zh-CN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  </a:t>
            </a:r>
            <a:r>
              <a:rPr kumimoji="0" lang="el-GR" altLang="zh-CN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αποδίδεται θερμότητα σε ένα δοχείο </a:t>
            </a:r>
            <a:r>
              <a:rPr kumimoji="0" lang="el-GR" altLang="zh-CN" sz="160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χαμηλώτερης</a:t>
            </a:r>
            <a:r>
              <a:rPr kumimoji="0" lang="el-GR" altLang="zh-CN" sz="160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θερμοκρασίας Τ</a:t>
            </a:r>
            <a:r>
              <a:rPr kumimoji="0" lang="el-GR" altLang="zh-CN" sz="160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</a:t>
            </a:r>
            <a:r>
              <a:rPr kumimoji="0" lang="el-GR" altLang="zh-CN" sz="16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</a:t>
            </a:r>
            <a:r>
              <a:rPr kumimoji="0" lang="el-GR" altLang="zh-CN" sz="160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ψυχροδοχείο</a:t>
            </a:r>
            <a:r>
              <a:rPr kumimoji="0" lang="el-GR" altLang="zh-CN" sz="160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endParaRPr kumimoji="0" lang="el-GR" altLang="zh-CN" sz="1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945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12</a:t>
            </a:fld>
            <a:endParaRPr lang="el-GR"/>
          </a:p>
        </p:txBody>
      </p:sp>
      <p:sp>
        <p:nvSpPr>
          <p:cNvPr id="7" name="TextBox 6"/>
          <p:cNvSpPr txBox="1"/>
          <p:nvPr/>
        </p:nvSpPr>
        <p:spPr>
          <a:xfrm>
            <a:off x="158496" y="109728"/>
            <a:ext cx="5864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ΑΝΤΙΣΤΡΕΨΙΜΕΣ ΜΕΤΑΒΟΛΕΣ</a:t>
            </a:r>
            <a:endParaRPr lang="el-GR" sz="2400" b="1" u="sn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497" y="613303"/>
            <a:ext cx="6083808" cy="25888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40080" y="3661114"/>
            <a:ext cx="58643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14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Μια αντιστρέψιμη  ( </a:t>
            </a:r>
            <a:r>
              <a:rPr lang="it-IT" sz="1400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reversibile </a:t>
            </a:r>
            <a:r>
              <a:rPr lang="el-GR" sz="1400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) μεταβολή έχει τα εξής χαρακτηριστικά :</a:t>
            </a:r>
            <a:endParaRPr lang="el-GR" sz="1400" b="1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92224" y="4532492"/>
            <a:ext cx="6096000" cy="166199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1400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αντίστροφη εκτέλεση της μεταβολής, έτσι ώστε το σύστημα να επανέλθει στην αρχική του κατάσταση και ενεργειακά να μην παρατηρείται καμία αλλαγή στο περιβάλλον</a:t>
            </a:r>
            <a:r>
              <a:rPr lang="el-GR" sz="1400" u="sng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endParaRPr lang="el-GR" sz="1400" u="sng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1400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ποιοτική και ποσοτική επαναφορά από την τελική στην αρχική κατάσταση της ενέργειας, η οποία </a:t>
            </a:r>
            <a:r>
              <a:rPr lang="el-GR" sz="1400" u="sng" dirty="0" err="1">
                <a:latin typeface="Times New Roman" panose="02020603050405020304" pitchFamily="18" charset="0"/>
                <a:ea typeface="SimSun" panose="02010600030101010101" pitchFamily="2" charset="-122"/>
              </a:rPr>
              <a:t>μετατράπηκε.</a:t>
            </a:r>
            <a:r>
              <a:rPr lang="el-GR" sz="1400" u="sng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κατά</a:t>
            </a:r>
            <a:r>
              <a:rPr lang="el-GR" sz="1400" u="sng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sz="1400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τη διάρκεια της </a:t>
            </a:r>
            <a:r>
              <a:rPr lang="el-GR" sz="1400" u="sng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μεταβολής</a:t>
            </a:r>
            <a:endParaRPr lang="el-GR" sz="1400" u="sng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el-GR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73824" y="551764"/>
            <a:ext cx="42306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u="sng" dirty="0" smtClean="0"/>
              <a:t>Μια μεταβολή θεωρείται αντιστρέψιμη όταν :</a:t>
            </a:r>
            <a:endParaRPr lang="el-GR" sz="16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766560" y="1614402"/>
            <a:ext cx="49255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-     αργή εκτέλεση της μεταβολής</a:t>
            </a:r>
          </a:p>
          <a:p>
            <a:pPr marL="285750" indent="-285750">
              <a:buFontTx/>
              <a:buChar char="-"/>
            </a:pPr>
            <a:r>
              <a:rPr lang="el-GR" sz="1600" dirty="0" smtClean="0"/>
              <a:t>απειροστές  </a:t>
            </a:r>
            <a:r>
              <a:rPr lang="el-GR" sz="1600" dirty="0"/>
              <a:t>διαφορές θερμοκρασίας μεταξύ  </a:t>
            </a:r>
          </a:p>
          <a:p>
            <a:r>
              <a:rPr lang="el-GR" sz="1600" dirty="0"/>
              <a:t>      συστήματος και </a:t>
            </a:r>
            <a:r>
              <a:rPr lang="el-GR" sz="1600" dirty="0" smtClean="0"/>
              <a:t>περιβάλλοντος</a:t>
            </a:r>
          </a:p>
          <a:p>
            <a:pPr marL="285750" indent="-285750">
              <a:buFontTx/>
              <a:buChar char="-"/>
            </a:pPr>
            <a:r>
              <a:rPr lang="el-GR" sz="1600" dirty="0" smtClean="0"/>
              <a:t>σε κάθε ενδιάμεση κατάσταση το σύστημα   </a:t>
            </a:r>
          </a:p>
          <a:p>
            <a:r>
              <a:rPr lang="el-GR" sz="1600" dirty="0"/>
              <a:t> </a:t>
            </a:r>
            <a:r>
              <a:rPr lang="el-GR" sz="1600" dirty="0" smtClean="0"/>
              <a:t>     ευρίσκεται σε κατάσταση ισορροπίας</a:t>
            </a:r>
          </a:p>
          <a:p>
            <a:pPr marL="285750" indent="-285750">
              <a:buFontTx/>
              <a:buChar char="-"/>
            </a:pPr>
            <a:r>
              <a:rPr lang="el-GR" sz="1600" dirty="0" smtClean="0"/>
              <a:t>κατά τη διάρκεια της μεταβολής δεν </a:t>
            </a:r>
            <a:r>
              <a:rPr lang="el-GR" sz="1600" dirty="0" smtClean="0"/>
              <a:t>παρουσιάζονται κάθε είδους </a:t>
            </a:r>
            <a:r>
              <a:rPr lang="el-GR" sz="1600" dirty="0" err="1" smtClean="0"/>
              <a:t>απ</a:t>
            </a:r>
            <a:r>
              <a:rPr lang="el-GR" sz="1600" dirty="0" err="1"/>
              <a:t>ώ</a:t>
            </a:r>
            <a:r>
              <a:rPr lang="el-GR" sz="1600" dirty="0" err="1" smtClean="0"/>
              <a:t>λεις</a:t>
            </a:r>
            <a:r>
              <a:rPr lang="el-GR" sz="1600" dirty="0" smtClean="0"/>
              <a:t> (τριβές </a:t>
            </a:r>
            <a:r>
              <a:rPr lang="el-GR" sz="1600" dirty="0"/>
              <a:t>, στροβιλισμοί , παραμορφώσεις </a:t>
            </a:r>
            <a:r>
              <a:rPr lang="el-GR" sz="1600" dirty="0" err="1" smtClean="0"/>
              <a:t>κ.λ.π</a:t>
            </a:r>
            <a:r>
              <a:rPr lang="el-GR" sz="1600" dirty="0" smtClean="0"/>
              <a:t>.)</a:t>
            </a:r>
            <a:endParaRPr lang="el-GR" sz="1600" dirty="0" smtClean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6766560" y="1717797"/>
            <a:ext cx="4925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766560" y="1729989"/>
            <a:ext cx="0" cy="19543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66560" y="3684359"/>
            <a:ext cx="49255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11692128" y="1729991"/>
            <a:ext cx="0" cy="19543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792224" y="4525956"/>
            <a:ext cx="6181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792224" y="4530690"/>
            <a:ext cx="0" cy="1528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792224" y="6059424"/>
            <a:ext cx="6181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973568" y="4530690"/>
            <a:ext cx="0" cy="15287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8887968" y="890318"/>
            <a:ext cx="12192" cy="742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090672" y="3968891"/>
            <a:ext cx="1213104" cy="4568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285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392" y="97536"/>
            <a:ext cx="5535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ΓΕΝΙΚΑ</a:t>
            </a:r>
            <a:endParaRPr lang="el-GR" sz="24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24408" y="4839975"/>
            <a:ext cx="4962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μεταβολές πραγματοποιούνται αυθόρμητα πάντα προς μια κατεύθυνση και ποτέ αντίθετα</a:t>
            </a:r>
            <a:endParaRPr lang="el-GR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108" y="4370980"/>
            <a:ext cx="4873897" cy="1584319"/>
          </a:xfrm>
          <a:prstGeom prst="rect">
            <a:avLst/>
          </a:prstGeom>
        </p:spPr>
      </p:pic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2</a:t>
            </a:fld>
            <a:endParaRPr lang="el-GR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815268" y="5163140"/>
            <a:ext cx="17678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693" y="735065"/>
            <a:ext cx="4891829" cy="3312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750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488" y="1173893"/>
            <a:ext cx="3442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2</a:t>
            </a:r>
            <a:r>
              <a:rPr lang="el-GR" sz="2000" b="1" u="sng" baseline="30000" dirty="0" smtClean="0"/>
              <a:t>ο</a:t>
            </a:r>
            <a:r>
              <a:rPr lang="el-GR" sz="2000" b="1" u="sng" dirty="0" smtClean="0"/>
              <a:t> ΘΕΡΜΟΔΥΝΑΜΙΚΟ ΑΞΙΩΜΑ</a:t>
            </a:r>
            <a:endParaRPr lang="el-GR" sz="20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4471524" y="622048"/>
            <a:ext cx="2862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Υποβάθμιση της ενέργειας 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8226044" y="622048"/>
            <a:ext cx="2048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εντροπία</a:t>
            </a:r>
            <a:endParaRPr lang="el-GR" dirty="0"/>
          </a:p>
        </p:txBody>
      </p:sp>
      <p:sp>
        <p:nvSpPr>
          <p:cNvPr id="9" name="TextBox 8"/>
          <p:cNvSpPr txBox="1"/>
          <p:nvPr/>
        </p:nvSpPr>
        <p:spPr>
          <a:xfrm>
            <a:off x="4471524" y="1630249"/>
            <a:ext cx="510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Περιορισμοί στη μεταφορά θερμότητας / έργου</a:t>
            </a:r>
            <a:endParaRPr lang="el-GR" dirty="0"/>
          </a:p>
        </p:txBody>
      </p:sp>
      <p:cxnSp>
        <p:nvCxnSpPr>
          <p:cNvPr id="17" name="Straight Arrow Connector 16"/>
          <p:cNvCxnSpPr>
            <a:stCxn id="6" idx="3"/>
          </p:cNvCxnSpPr>
          <p:nvPr/>
        </p:nvCxnSpPr>
        <p:spPr>
          <a:xfrm>
            <a:off x="3918258" y="1373948"/>
            <a:ext cx="553266" cy="3451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3"/>
          </p:cNvCxnSpPr>
          <p:nvPr/>
        </p:nvCxnSpPr>
        <p:spPr>
          <a:xfrm flipV="1">
            <a:off x="3918258" y="902210"/>
            <a:ext cx="553266" cy="471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06552" y="2638450"/>
            <a:ext cx="107472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 smtClean="0"/>
              <a:t>Μια μεταβολή μπορεί να πραγματοποιηθεί, </a:t>
            </a:r>
            <a:r>
              <a:rPr lang="el-GR" sz="2000" b="1" u="sng" dirty="0" smtClean="0"/>
              <a:t>μόνο εάν ικανοποιούνται ταυτόχρονα </a:t>
            </a:r>
            <a:r>
              <a:rPr lang="el-GR" u="sng" dirty="0" smtClean="0"/>
              <a:t>το 1</a:t>
            </a:r>
            <a:r>
              <a:rPr lang="el-GR" u="sng" baseline="30000" dirty="0" smtClean="0"/>
              <a:t>ο</a:t>
            </a:r>
            <a:r>
              <a:rPr lang="el-GR" u="sng" dirty="0" smtClean="0"/>
              <a:t> Θ.Α. και το 2</a:t>
            </a:r>
            <a:r>
              <a:rPr lang="el-GR" u="sng" baseline="30000" dirty="0" smtClean="0"/>
              <a:t>ο</a:t>
            </a:r>
            <a:r>
              <a:rPr lang="el-GR" u="sng" dirty="0" smtClean="0"/>
              <a:t> Θ.Α. </a:t>
            </a:r>
            <a:endParaRPr lang="el-GR" u="sng" dirty="0"/>
          </a:p>
        </p:txBody>
      </p:sp>
      <p:sp>
        <p:nvSpPr>
          <p:cNvPr id="21" name="TextBox 20"/>
          <p:cNvSpPr txBox="1"/>
          <p:nvPr/>
        </p:nvSpPr>
        <p:spPr>
          <a:xfrm>
            <a:off x="914400" y="3803904"/>
            <a:ext cx="2572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ΘΕΡΜΙΚΗ ΠΗΓΗ</a:t>
            </a:r>
            <a:endParaRPr lang="el-GR" sz="2400" b="1" u="sng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3</a:t>
            </a:fld>
            <a:endParaRPr lang="el-GR"/>
          </a:p>
        </p:txBody>
      </p:sp>
      <p:cxnSp>
        <p:nvCxnSpPr>
          <p:cNvPr id="10" name="Straight Arrow Connector 9"/>
          <p:cNvCxnSpPr>
            <a:endCxn id="8" idx="1"/>
          </p:cNvCxnSpPr>
          <p:nvPr/>
        </p:nvCxnSpPr>
        <p:spPr>
          <a:xfrm>
            <a:off x="7132320" y="804672"/>
            <a:ext cx="1093724" cy="2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606552" y="2638450"/>
            <a:ext cx="10747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06552" y="2638450"/>
            <a:ext cx="0" cy="507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606552" y="3145536"/>
            <a:ext cx="10747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1353800" y="2638450"/>
            <a:ext cx="0" cy="5070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74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904" y="487680"/>
            <a:ext cx="48524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2</a:t>
            </a:r>
            <a:r>
              <a:rPr lang="el-GR" sz="2400" b="1" u="sng" baseline="30000" dirty="0" smtClean="0"/>
              <a:t>ο</a:t>
            </a:r>
            <a:r>
              <a:rPr lang="el-GR" sz="2400" b="1" u="sng" dirty="0" smtClean="0"/>
              <a:t> ΘΕΡΜΟΔΥΝΑΜΙΚΟ ΑΞΙΩΜΑ </a:t>
            </a:r>
            <a:endParaRPr lang="el-GR" sz="24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256031" y="1382678"/>
            <a:ext cx="3364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Διατύπωση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Clausius</a:t>
            </a:r>
            <a:r>
              <a:rPr lang="el-GR" sz="2400" b="1" u="sng" dirty="0" smtClean="0"/>
              <a:t> </a:t>
            </a:r>
            <a:endParaRPr lang="el-GR" sz="24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64286" y="2282693"/>
            <a:ext cx="63803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Δεν είναι δυνατό </a:t>
            </a:r>
            <a:r>
              <a:rPr lang="el-GR" dirty="0" smtClean="0"/>
              <a:t>να κατασκευαστεί μια μηχανή </a:t>
            </a:r>
            <a:endParaRPr lang="en-US" dirty="0" smtClean="0"/>
          </a:p>
          <a:p>
            <a:r>
              <a:rPr lang="el-GR" dirty="0" smtClean="0"/>
              <a:t>η οποία σε κυκλική διαδικασία να έχει ως </a:t>
            </a:r>
            <a:r>
              <a:rPr lang="el-GR" b="1" i="1" u="sng" dirty="0" smtClean="0"/>
              <a:t>μοναδικό</a:t>
            </a:r>
            <a:r>
              <a:rPr lang="el-GR" u="sng" dirty="0" smtClean="0"/>
              <a:t> </a:t>
            </a:r>
            <a:r>
              <a:rPr lang="el-GR" b="1" i="1" u="sng" dirty="0" smtClean="0"/>
              <a:t>αποτέλεσμα</a:t>
            </a:r>
            <a:r>
              <a:rPr lang="el-GR" u="sng" dirty="0" smtClean="0"/>
              <a:t> </a:t>
            </a:r>
            <a:r>
              <a:rPr lang="el-GR" dirty="0" smtClean="0"/>
              <a:t>τη μεταφορά ποσού θερμότητας από </a:t>
            </a:r>
            <a:endParaRPr lang="en-US" dirty="0" smtClean="0"/>
          </a:p>
          <a:p>
            <a:r>
              <a:rPr lang="el-GR" dirty="0" smtClean="0"/>
              <a:t>σώμα χαμηλής θερμοκρασίας , ως ισόποση </a:t>
            </a:r>
          </a:p>
          <a:p>
            <a:r>
              <a:rPr lang="el-GR" dirty="0" smtClean="0"/>
              <a:t>θερμότητα σε σώμα υψηλότερης θερμοκρασίας</a:t>
            </a:r>
            <a:r>
              <a:rPr lang="el-GR" dirty="0"/>
              <a:t> </a:t>
            </a:r>
            <a:r>
              <a:rPr lang="el-GR" dirty="0" smtClean="0"/>
              <a:t>, </a:t>
            </a:r>
            <a:r>
              <a:rPr lang="el-GR" b="1" i="1" u="sng" dirty="0" smtClean="0"/>
              <a:t>δηλαδή χωρίς εξωτερικό  έργο  </a:t>
            </a:r>
            <a:endParaRPr lang="el-GR" b="1" i="1" u="sng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56031" y="2282693"/>
            <a:ext cx="62544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64286" y="4096512"/>
            <a:ext cx="62666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4286" y="2282693"/>
            <a:ext cx="0" cy="1813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6510528" y="2304819"/>
            <a:ext cx="0" cy="17916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4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55904" y="4786883"/>
                <a:ext cx="10692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 smtClean="0"/>
                  <a:t>Η μη αυθόρμητη μεταφορά θερμότητας από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     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  </m:t>
                    </m:r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όπου</m:t>
                    </m:r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b="0" i="0" smtClean="0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l-GR" dirty="0" smtClean="0"/>
                  <a:t> πραγματοποιείται με ψυκτική μηχανή</a:t>
                </a:r>
                <a:endParaRPr lang="el-GR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904" y="4786883"/>
                <a:ext cx="10692384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456"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>
            <a:off x="5376672" y="4974336"/>
            <a:ext cx="3291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287" y="487680"/>
            <a:ext cx="3905250" cy="345757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715186" y="3911846"/>
            <a:ext cx="2727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Αδύνατη πραγματοποίηση</a:t>
            </a:r>
            <a:endParaRPr lang="el-GR" b="1" i="1" u="sng" dirty="0"/>
          </a:p>
        </p:txBody>
      </p:sp>
    </p:spTree>
    <p:extLst>
      <p:ext uri="{BB962C8B-B14F-4D97-AF65-F5344CB8AC3E}">
        <p14:creationId xmlns:p14="http://schemas.microsoft.com/office/powerpoint/2010/main" val="212340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Rectangle 4"/>
          <p:cNvSpPr/>
          <p:nvPr/>
        </p:nvSpPr>
        <p:spPr>
          <a:xfrm>
            <a:off x="316992" y="172614"/>
            <a:ext cx="35055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u="sng" dirty="0" smtClean="0"/>
              <a:t>Διατύπωση</a:t>
            </a:r>
            <a:r>
              <a:rPr lang="en-US" sz="2400" b="1" u="sng" dirty="0" smtClean="0"/>
              <a:t> Kelvin - Plank</a:t>
            </a:r>
            <a:r>
              <a:rPr lang="el-GR" sz="2400" b="1" u="sng" dirty="0" smtClean="0"/>
              <a:t> </a:t>
            </a:r>
            <a:endParaRPr lang="el-GR" sz="2400" b="1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92" y="791516"/>
            <a:ext cx="3190875" cy="291465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5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373436" y="931662"/>
                <a:ext cx="8424672" cy="485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000" dirty="0" smtClean="0"/>
                  <a:t>Επιφάνεια [α’ α β γ γ’]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𝛼𝛽𝛾</m:t>
                        </m:r>
                      </m:sub>
                    </m:sSub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=  </m:t>
                    </m:r>
                    <m:nary>
                      <m:nary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l-GR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b>
                      <m:sup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sup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𝑝𝑑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𝜐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&gt;0   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𝜀𝜋𝜀𝜄𝛿𝜂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sSup>
                              <m:sSupPr>
                                <m:ctrlPr>
                                  <a:rPr lang="el-G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p>
                                <m:r>
                                  <a:rPr lang="el-GR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&gt;0</m:t>
                        </m:r>
                      </m:e>
                    </m:nary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36" y="931662"/>
                <a:ext cx="8424672" cy="485005"/>
              </a:xfrm>
              <a:prstGeom prst="rect">
                <a:avLst/>
              </a:prstGeom>
              <a:blipFill rotWithShape="0">
                <a:blip r:embed="rId3"/>
                <a:stretch>
                  <a:fillRect l="-724" t="-124051" b="-18481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373436" y="1597876"/>
                <a:ext cx="8208963" cy="519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l-GR" sz="2000" dirty="0" smtClean="0"/>
                  <a:t>Επιφάνεια [γ’ γ δ α α’]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𝛾𝛿𝛼</m:t>
                        </m:r>
                      </m:sub>
                    </m:sSub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=  </m:t>
                    </m:r>
                    <m:nary>
                      <m:naryPr>
                        <m:ctrlPr>
                          <a:rPr lang="el-GR" sz="20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𝛾</m:t>
                        </m:r>
                      </m:sub>
                      <m:sup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𝛼</m:t>
                        </m:r>
                      </m:sup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𝑝𝑑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𝜐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&lt;0   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𝜀𝜋𝜀𝜄𝛿𝜂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𝑑𝑉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b>
                        </m:s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  <m:sSup>
                              <m:sSupPr>
                                <m:ctrlPr>
                                  <a:rPr lang="el-GR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2000" b="0" i="1" smtClean="0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  <m:sup>
                                <m:r>
                                  <a:rPr lang="el-GR" sz="2000" b="0" i="1" smtClean="0">
                                    <a:latin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&lt;0</m:t>
                        </m:r>
                      </m:e>
                    </m:nary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3436" y="1597876"/>
                <a:ext cx="8208963" cy="519694"/>
              </a:xfrm>
              <a:prstGeom prst="rect">
                <a:avLst/>
              </a:prstGeom>
              <a:blipFill rotWithShape="0">
                <a:blip r:embed="rId4"/>
                <a:stretch>
                  <a:fillRect l="-742" t="-115294" b="-16470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750690" y="2401556"/>
                <a:ext cx="3606290" cy="446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𝛼𝛽𝛾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𝛼𝛽𝛾</m:t>
                        </m:r>
                      </m:sub>
                    </m:sSub>
                  </m:oMath>
                </a14:m>
                <a:r>
                  <a:rPr lang="en-US" sz="2000" dirty="0" smtClean="0"/>
                  <a:t>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sub>
                        </m:s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</m:e>
                    </m:d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690" y="2401556"/>
                <a:ext cx="3606290" cy="446725"/>
              </a:xfrm>
              <a:prstGeom prst="rect">
                <a:avLst/>
              </a:prstGeom>
              <a:blipFill rotWithShape="0">
                <a:blip r:embed="rId5"/>
                <a:stretch>
                  <a:fillRect l="-507" t="-2740" b="-191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750690" y="2865274"/>
                <a:ext cx="2972930" cy="4467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𝛾𝛿𝛼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𝛾𝛿𝛼</m:t>
                        </m:r>
                      </m:sub>
                    </m:sSub>
                  </m:oMath>
                </a14:m>
                <a:r>
                  <a:rPr lang="en-US" sz="2000" dirty="0" smtClean="0"/>
                  <a:t>+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sub>
                        </m:sSub>
                      </m:e>
                    </m:d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0690" y="2865274"/>
                <a:ext cx="2972930" cy="446725"/>
              </a:xfrm>
              <a:prstGeom prst="rect">
                <a:avLst/>
              </a:prstGeom>
              <a:blipFill rotWithShape="0">
                <a:blip r:embed="rId6"/>
                <a:stretch>
                  <a:fillRect l="-615" t="-1370" b="-191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6702234" y="3285641"/>
            <a:ext cx="306984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626591" y="3698273"/>
                <a:ext cx="5727209" cy="4467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𝛼𝛽𝛾</m:t>
                        </m:r>
                      </m:sub>
                    </m:sSub>
                    <m:r>
                      <a:rPr lang="el-GR" sz="20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𝛾𝛿𝛼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𝛼𝛽𝛾</m:t>
                        </m:r>
                      </m:sub>
                    </m:sSub>
                  </m:oMath>
                </a14:m>
                <a:r>
                  <a:rPr lang="en-US" sz="2000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𝛾𝛿𝛼</m:t>
                        </m:r>
                      </m:sub>
                    </m:sSub>
                  </m:oMath>
                </a14:m>
                <a:r>
                  <a:rPr lang="el-GR" sz="2000" dirty="0" smtClean="0"/>
                  <a:t> +</a:t>
                </a: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sub>
                        </m:s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𝛼</m:t>
                            </m:r>
                          </m:sub>
                        </m:sSub>
                        <m:r>
                          <a:rPr lang="el-GR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l-GR" sz="2000" b="0" i="1" smtClean="0">
                                <a:latin typeface="Cambria Math" panose="02040503050406030204" pitchFamily="18" charset="0"/>
                              </a:rPr>
                              <m:t>𝛾</m:t>
                            </m:r>
                          </m:sub>
                        </m:sSub>
                      </m:e>
                    </m:d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6591" y="3698273"/>
                <a:ext cx="5727209" cy="446725"/>
              </a:xfrm>
              <a:prstGeom prst="rect">
                <a:avLst/>
              </a:prstGeom>
              <a:blipFill rotWithShape="0">
                <a:blip r:embed="rId7"/>
                <a:stretch>
                  <a:fillRect l="-319" t="-2740" b="-191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3373436" y="2663615"/>
            <a:ext cx="3228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/>
              <a:t>1</a:t>
            </a:r>
            <a:r>
              <a:rPr lang="el-GR" b="1" u="sng" baseline="30000" dirty="0" smtClean="0"/>
              <a:t>ο</a:t>
            </a:r>
            <a:r>
              <a:rPr lang="el-GR" b="1" u="sng" dirty="0" smtClean="0"/>
              <a:t> ΘΕΡΜΟΔΥΝΑΜΙΚΟ ΑΞΙΩΜΑ</a:t>
            </a:r>
            <a:endParaRPr lang="el-GR" b="1" u="sng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6483306" y="2599187"/>
            <a:ext cx="329253" cy="223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1" idx="1"/>
          </p:cNvCxnSpPr>
          <p:nvPr/>
        </p:nvCxnSpPr>
        <p:spPr>
          <a:xfrm>
            <a:off x="6483306" y="2804968"/>
            <a:ext cx="267384" cy="2836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421437" y="4833178"/>
                <a:ext cx="2513380" cy="670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bHide m:val="on"/>
                          <m:supHide m:val="on"/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   =    </m:t>
                          </m:r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        </m:t>
                          </m:r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1437" y="4833178"/>
                <a:ext cx="2513380" cy="67076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/>
          <p:cNvCxnSpPr/>
          <p:nvPr/>
        </p:nvCxnSpPr>
        <p:spPr>
          <a:xfrm>
            <a:off x="6288239" y="4833178"/>
            <a:ext cx="22749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319077" y="5503939"/>
            <a:ext cx="227495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288239" y="4833177"/>
            <a:ext cx="0" cy="670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8548884" y="4810210"/>
            <a:ext cx="0" cy="670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417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6</a:t>
            </a:fld>
            <a:endParaRPr lang="el-G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924" y="1364900"/>
            <a:ext cx="3723726" cy="323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7"/>
              <p:cNvSpPr txBox="1"/>
              <p:nvPr/>
            </p:nvSpPr>
            <p:spPr>
              <a:xfrm>
                <a:off x="4057650" y="2417673"/>
                <a:ext cx="7372350" cy="440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l-GR" sz="1800" kern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Επιφάνεια [γ’ γ β α α’]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𝛾𝛽𝛼</m:t>
                        </m:r>
                      </m:sub>
                    </m:sSub>
                    <m:r>
                      <a:rPr lang="el-GR" sz="1800" i="1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 </m:t>
                    </m:r>
                    <m:nary>
                      <m:naryPr>
                        <m:ctrlP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sub>
                      <m:sup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𝛾</m:t>
                        </m:r>
                      </m:sup>
                      <m:e>
                        <m:r>
                          <a:rPr lang="en-US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𝑝𝑑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𝜐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&lt;0   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𝜀𝜋𝜀𝜄𝛿𝜂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 </m:t>
                        </m:r>
                        <m:r>
                          <a:rPr lang="en-US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𝑑𝑉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𝛼</m:t>
                            </m:r>
                            <m:r>
                              <a:rPr lang="el-GR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b>
                        </m:sSub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l-GR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𝛾</m:t>
                            </m:r>
                            <m:r>
                              <a:rPr lang="el-GR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b>
                        </m:sSub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&lt;0</m:t>
                        </m:r>
                      </m:e>
                    </m:nary>
                  </m:oMath>
                </a14:m>
                <a:endParaRPr lang="el-G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650" y="2417673"/>
                <a:ext cx="7372350" cy="440690"/>
              </a:xfrm>
              <a:prstGeom prst="rect">
                <a:avLst/>
              </a:prstGeom>
              <a:blipFill rotWithShape="0">
                <a:blip r:embed="rId3"/>
                <a:stretch>
                  <a:fillRect l="-744" t="-116667" b="-18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57650" y="3268264"/>
                <a:ext cx="7393686" cy="4769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l-GR" sz="1800" kern="12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Επιφάνεια [α’ α δ γ γ’]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e>
                      <m:sub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𝛼𝛿𝛾</m:t>
                        </m:r>
                      </m:sub>
                    </m:sSub>
                    <m:r>
                      <a:rPr lang="el-GR" sz="1800" i="1" kern="12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 </m:t>
                    </m:r>
                    <m:nary>
                      <m:naryPr>
                        <m:ctrlP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𝛾</m:t>
                        </m:r>
                      </m:sub>
                      <m:sup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sup>
                      <m:e>
                        <m:r>
                          <a:rPr lang="en-US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𝑝𝑑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𝜐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&gt;0   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𝜀𝜋𝜀𝜄𝛿𝜂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  </m:t>
                        </m:r>
                        <m:r>
                          <a:rPr lang="en-US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𝑑𝑉</m:t>
                        </m:r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l-GR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l-GR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𝛾</m:t>
                            </m:r>
                            <m:r>
                              <a:rPr lang="el-GR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′</m:t>
                            </m:r>
                          </m:sub>
                        </m:sSub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−</m:t>
                        </m:r>
                        <m:sSub>
                          <m:sSubPr>
                            <m:ctrlPr>
                              <a:rPr lang="el-GR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kern="12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sSup>
                              <m:sSupPr>
                                <m:ctrlPr>
                                  <a:rPr lang="el-GR" sz="18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l-GR" sz="18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𝛼</m:t>
                                </m:r>
                              </m:e>
                              <m:sup>
                                <m:r>
                                  <a:rPr lang="el-GR" sz="1800" i="1" kern="1200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′</m:t>
                                </m:r>
                              </m:sup>
                            </m:sSup>
                          </m:sub>
                        </m:sSub>
                        <m:r>
                          <a:rPr lang="el-GR" sz="1800" i="1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&lt;0</m:t>
                        </m:r>
                      </m:e>
                    </m:nary>
                  </m:oMath>
                </a14:m>
                <a:endParaRPr lang="el-GR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650" y="3268264"/>
                <a:ext cx="7393686" cy="476925"/>
              </a:xfrm>
              <a:prstGeom prst="rect">
                <a:avLst/>
              </a:prstGeom>
              <a:blipFill rotWithShape="0">
                <a:blip r:embed="rId4"/>
                <a:stretch>
                  <a:fillRect l="-742" t="-107692" b="-16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267968" y="377952"/>
            <a:ext cx="2789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Ψυκτικός κύκλος</a:t>
            </a:r>
            <a:endParaRPr lang="el-GR" sz="2400" b="1" u="sng" dirty="0"/>
          </a:p>
        </p:txBody>
      </p:sp>
    </p:spTree>
    <p:extLst>
      <p:ext uri="{BB962C8B-B14F-4D97-AF65-F5344CB8AC3E}">
        <p14:creationId xmlns:p14="http://schemas.microsoft.com/office/powerpoint/2010/main" val="1897812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7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338327" y="1824908"/>
            <a:ext cx="64404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Είναι αδύνατο </a:t>
            </a:r>
            <a:r>
              <a:rPr lang="el-GR" dirty="0" smtClean="0"/>
              <a:t>να κατασκευαστεί θερμική μηχανή </a:t>
            </a:r>
          </a:p>
          <a:p>
            <a:r>
              <a:rPr lang="el-GR" dirty="0" smtClean="0"/>
              <a:t>που σε πλήρη κυκλική διαδικασία να έχει ως </a:t>
            </a:r>
          </a:p>
          <a:p>
            <a:r>
              <a:rPr lang="el-GR" dirty="0" smtClean="0"/>
              <a:t>μοναδικό αποτέλεσμα την παραλαβή θερμότητας </a:t>
            </a:r>
          </a:p>
          <a:p>
            <a:r>
              <a:rPr lang="el-GR" dirty="0" smtClean="0"/>
              <a:t>από μια μόνο πηγή υψηλής θερμοκρασίας και </a:t>
            </a:r>
            <a:r>
              <a:rPr lang="el-GR" b="1" i="1" u="sng" dirty="0" smtClean="0"/>
              <a:t>να</a:t>
            </a:r>
            <a:r>
              <a:rPr lang="el-GR" dirty="0" smtClean="0"/>
              <a:t> </a:t>
            </a:r>
          </a:p>
          <a:p>
            <a:r>
              <a:rPr lang="el-GR" b="1" u="sng" dirty="0" smtClean="0"/>
              <a:t>παράγει ισόποσο έργο</a:t>
            </a:r>
            <a:r>
              <a:rPr lang="el-GR" b="1" dirty="0" smtClean="0"/>
              <a:t> </a:t>
            </a:r>
          </a:p>
          <a:p>
            <a:r>
              <a:rPr lang="el-GR" dirty="0" smtClean="0"/>
              <a:t>χωρίς την  αποβολή θερμότητας  σε πηγή χαμηλής θερμοκρασίας. </a:t>
            </a:r>
            <a:endParaRPr lang="el-G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6833" y="927925"/>
            <a:ext cx="4239958" cy="382529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54226" y="4850630"/>
            <a:ext cx="2727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u="sng" dirty="0" smtClean="0"/>
              <a:t>Αδύνατη πραγματοποίηση</a:t>
            </a:r>
            <a:endParaRPr lang="el-GR" b="1" i="1" u="sng" dirty="0"/>
          </a:p>
        </p:txBody>
      </p:sp>
      <p:sp>
        <p:nvSpPr>
          <p:cNvPr id="8" name="Rectangle 7"/>
          <p:cNvSpPr/>
          <p:nvPr/>
        </p:nvSpPr>
        <p:spPr>
          <a:xfrm>
            <a:off x="338327" y="558593"/>
            <a:ext cx="35055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u="sng" dirty="0"/>
              <a:t>Διατύπωση</a:t>
            </a:r>
            <a:r>
              <a:rPr lang="en-US" sz="2400" b="1" u="sng" dirty="0"/>
              <a:t> Kelvin - Plank</a:t>
            </a:r>
            <a:r>
              <a:rPr lang="el-GR" sz="2400" b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84639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14304" y="6356350"/>
            <a:ext cx="539496" cy="365125"/>
          </a:xfrm>
        </p:spPr>
        <p:txBody>
          <a:bodyPr/>
          <a:lstStyle/>
          <a:p>
            <a:fld id="{7B435207-5168-4538-B084-C50275FDBBD0}" type="slidenum">
              <a:rPr lang="el-GR" smtClean="0"/>
              <a:t>8</a:t>
            </a:fld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633984" y="329184"/>
            <a:ext cx="2682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Ισοδυναμία </a:t>
            </a:r>
            <a:endParaRPr lang="el-GR" sz="2400" b="1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2462784" y="5657088"/>
            <a:ext cx="124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(α)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7107936" y="5742432"/>
            <a:ext cx="792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(β)</a:t>
            </a:r>
            <a:endParaRPr lang="el-G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3930" y="1457324"/>
            <a:ext cx="9311207" cy="405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169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9</a:t>
            </a:fld>
            <a:endParaRPr lang="el-G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669528" y="1062992"/>
                <a:ext cx="174765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528" y="1062992"/>
                <a:ext cx="174765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226" r="-3484" b="-2786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61874" y="921776"/>
                <a:ext cx="22206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Προσδ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𝜄𝛿𝜀𝜏𝛼𝜄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𝜎𝜀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874" y="921776"/>
                <a:ext cx="222060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3297" t="-2174" r="-549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06066" y="1405764"/>
                <a:ext cx="404796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b="0" i="0" smtClean="0">
                              <a:latin typeface="Cambria Math" panose="02040503050406030204" pitchFamily="18" charset="0"/>
                            </a:rPr>
                            <m:t>Αποβάλλ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𝜀𝜏𝛼𝜄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𝜎𝜀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 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 , 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</a:rPr>
                        <m:t>ό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𝜋𝜊𝜐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066" y="1405764"/>
                <a:ext cx="4047968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4354034" y="795197"/>
            <a:ext cx="0" cy="10289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354034" y="1253733"/>
            <a:ext cx="1193574" cy="2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23965" y="2145957"/>
            <a:ext cx="4450335" cy="323008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1874" y="2215959"/>
            <a:ext cx="4053898" cy="368904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61874" y="31169"/>
            <a:ext cx="26193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u="sng" dirty="0"/>
              <a:t>Βαθμός απόδοσης </a:t>
            </a:r>
          </a:p>
        </p:txBody>
      </p:sp>
    </p:spTree>
    <p:extLst>
      <p:ext uri="{BB962C8B-B14F-4D97-AF65-F5344CB8AC3E}">
        <p14:creationId xmlns:p14="http://schemas.microsoft.com/office/powerpoint/2010/main" val="299776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2097</TotalTime>
  <Words>450</Words>
  <Application>Microsoft Office PowerPoint</Application>
  <PresentationFormat>Widescreen</PresentationFormat>
  <Paragraphs>101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SimSun</vt:lpstr>
      <vt:lpstr>SimSun</vt:lpstr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43</cp:revision>
  <dcterms:created xsi:type="dcterms:W3CDTF">2020-10-24T13:03:25Z</dcterms:created>
  <dcterms:modified xsi:type="dcterms:W3CDTF">2020-10-27T22:14:18Z</dcterms:modified>
</cp:coreProperties>
</file>