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16"/>
  </p:notesMasterIdLst>
  <p:handoutMasterIdLst>
    <p:handoutMasterId r:id="rId217"/>
  </p:handoutMasterIdLst>
  <p:sldIdLst>
    <p:sldId id="256" r:id="rId3"/>
    <p:sldId id="424" r:id="rId4"/>
    <p:sldId id="425" r:id="rId5"/>
    <p:sldId id="272" r:id="rId6"/>
    <p:sldId id="426" r:id="rId7"/>
    <p:sldId id="273" r:id="rId8"/>
    <p:sldId id="274" r:id="rId9"/>
    <p:sldId id="275" r:id="rId10"/>
    <p:sldId id="276" r:id="rId11"/>
    <p:sldId id="277" r:id="rId12"/>
    <p:sldId id="278" r:id="rId13"/>
    <p:sldId id="279" r:id="rId14"/>
    <p:sldId id="280" r:id="rId15"/>
    <p:sldId id="281" r:id="rId16"/>
    <p:sldId id="427" r:id="rId17"/>
    <p:sldId id="282" r:id="rId18"/>
    <p:sldId id="283" r:id="rId19"/>
    <p:sldId id="428" r:id="rId20"/>
    <p:sldId id="284" r:id="rId21"/>
    <p:sldId id="285" r:id="rId22"/>
    <p:sldId id="429" r:id="rId23"/>
    <p:sldId id="286" r:id="rId24"/>
    <p:sldId id="287" r:id="rId25"/>
    <p:sldId id="430" r:id="rId26"/>
    <p:sldId id="288" r:id="rId27"/>
    <p:sldId id="431" r:id="rId28"/>
    <p:sldId id="289" r:id="rId29"/>
    <p:sldId id="290" r:id="rId30"/>
    <p:sldId id="291" r:id="rId31"/>
    <p:sldId id="432" r:id="rId32"/>
    <p:sldId id="292" r:id="rId33"/>
    <p:sldId id="433" r:id="rId34"/>
    <p:sldId id="293" r:id="rId35"/>
    <p:sldId id="434" r:id="rId36"/>
    <p:sldId id="294" r:id="rId37"/>
    <p:sldId id="435" r:id="rId38"/>
    <p:sldId id="295" r:id="rId39"/>
    <p:sldId id="296" r:id="rId40"/>
    <p:sldId id="297" r:id="rId41"/>
    <p:sldId id="298" r:id="rId42"/>
    <p:sldId id="299" r:id="rId43"/>
    <p:sldId id="300" r:id="rId44"/>
    <p:sldId id="301" r:id="rId45"/>
    <p:sldId id="302" r:id="rId46"/>
    <p:sldId id="303" r:id="rId47"/>
    <p:sldId id="304" r:id="rId48"/>
    <p:sldId id="436" r:id="rId49"/>
    <p:sldId id="305" r:id="rId50"/>
    <p:sldId id="306" r:id="rId51"/>
    <p:sldId id="307" r:id="rId52"/>
    <p:sldId id="308" r:id="rId53"/>
    <p:sldId id="437" r:id="rId54"/>
    <p:sldId id="309" r:id="rId55"/>
    <p:sldId id="438" r:id="rId56"/>
    <p:sldId id="310" r:id="rId57"/>
    <p:sldId id="311" r:id="rId58"/>
    <p:sldId id="439" r:id="rId59"/>
    <p:sldId id="312" r:id="rId60"/>
    <p:sldId id="440" r:id="rId61"/>
    <p:sldId id="313" r:id="rId62"/>
    <p:sldId id="314" r:id="rId63"/>
    <p:sldId id="315" r:id="rId64"/>
    <p:sldId id="442" r:id="rId65"/>
    <p:sldId id="316" r:id="rId66"/>
    <p:sldId id="441" r:id="rId67"/>
    <p:sldId id="317" r:id="rId68"/>
    <p:sldId id="318" r:id="rId69"/>
    <p:sldId id="443" r:id="rId70"/>
    <p:sldId id="319" r:id="rId71"/>
    <p:sldId id="444" r:id="rId72"/>
    <p:sldId id="320" r:id="rId73"/>
    <p:sldId id="321" r:id="rId74"/>
    <p:sldId id="322" r:id="rId75"/>
    <p:sldId id="445" r:id="rId76"/>
    <p:sldId id="323" r:id="rId77"/>
    <p:sldId id="324" r:id="rId78"/>
    <p:sldId id="325" r:id="rId79"/>
    <p:sldId id="326" r:id="rId80"/>
    <p:sldId id="327" r:id="rId81"/>
    <p:sldId id="328" r:id="rId82"/>
    <p:sldId id="329" r:id="rId83"/>
    <p:sldId id="330" r:id="rId84"/>
    <p:sldId id="331" r:id="rId85"/>
    <p:sldId id="446" r:id="rId86"/>
    <p:sldId id="332" r:id="rId87"/>
    <p:sldId id="333" r:id="rId88"/>
    <p:sldId id="334" r:id="rId89"/>
    <p:sldId id="336" r:id="rId90"/>
    <p:sldId id="448" r:id="rId91"/>
    <p:sldId id="337" r:id="rId92"/>
    <p:sldId id="447" r:id="rId93"/>
    <p:sldId id="338" r:id="rId94"/>
    <p:sldId id="339" r:id="rId95"/>
    <p:sldId id="340" r:id="rId96"/>
    <p:sldId id="449" r:id="rId97"/>
    <p:sldId id="341" r:id="rId98"/>
    <p:sldId id="342" r:id="rId99"/>
    <p:sldId id="343" r:id="rId100"/>
    <p:sldId id="450" r:id="rId101"/>
    <p:sldId id="344" r:id="rId102"/>
    <p:sldId id="451" r:id="rId103"/>
    <p:sldId id="345" r:id="rId104"/>
    <p:sldId id="346" r:id="rId105"/>
    <p:sldId id="347" r:id="rId106"/>
    <p:sldId id="348" r:id="rId107"/>
    <p:sldId id="452" r:id="rId108"/>
    <p:sldId id="349" r:id="rId109"/>
    <p:sldId id="350" r:id="rId110"/>
    <p:sldId id="351" r:id="rId111"/>
    <p:sldId id="453" r:id="rId112"/>
    <p:sldId id="352" r:id="rId113"/>
    <p:sldId id="353" r:id="rId114"/>
    <p:sldId id="454" r:id="rId115"/>
    <p:sldId id="354" r:id="rId116"/>
    <p:sldId id="455" r:id="rId117"/>
    <p:sldId id="355" r:id="rId118"/>
    <p:sldId id="356" r:id="rId119"/>
    <p:sldId id="456" r:id="rId120"/>
    <p:sldId id="357" r:id="rId121"/>
    <p:sldId id="358" r:id="rId122"/>
    <p:sldId id="359" r:id="rId123"/>
    <p:sldId id="457" r:id="rId124"/>
    <p:sldId id="360" r:id="rId125"/>
    <p:sldId id="458" r:id="rId126"/>
    <p:sldId id="361" r:id="rId127"/>
    <p:sldId id="362" r:id="rId128"/>
    <p:sldId id="363" r:id="rId129"/>
    <p:sldId id="364" r:id="rId130"/>
    <p:sldId id="365" r:id="rId131"/>
    <p:sldId id="366" r:id="rId132"/>
    <p:sldId id="367" r:id="rId133"/>
    <p:sldId id="368" r:id="rId134"/>
    <p:sldId id="369" r:id="rId135"/>
    <p:sldId id="370" r:id="rId136"/>
    <p:sldId id="371" r:id="rId137"/>
    <p:sldId id="372" r:id="rId138"/>
    <p:sldId id="373" r:id="rId139"/>
    <p:sldId id="374" r:id="rId140"/>
    <p:sldId id="375" r:id="rId141"/>
    <p:sldId id="376" r:id="rId142"/>
    <p:sldId id="377" r:id="rId143"/>
    <p:sldId id="378" r:id="rId144"/>
    <p:sldId id="379" r:id="rId145"/>
    <p:sldId id="380" r:id="rId146"/>
    <p:sldId id="381" r:id="rId147"/>
    <p:sldId id="382" r:id="rId148"/>
    <p:sldId id="383" r:id="rId149"/>
    <p:sldId id="384" r:id="rId150"/>
    <p:sldId id="459" r:id="rId151"/>
    <p:sldId id="385" r:id="rId152"/>
    <p:sldId id="386" r:id="rId153"/>
    <p:sldId id="460" r:id="rId154"/>
    <p:sldId id="387" r:id="rId155"/>
    <p:sldId id="388" r:id="rId156"/>
    <p:sldId id="389" r:id="rId157"/>
    <p:sldId id="390" r:id="rId158"/>
    <p:sldId id="391" r:id="rId159"/>
    <p:sldId id="392" r:id="rId160"/>
    <p:sldId id="393" r:id="rId161"/>
    <p:sldId id="394" r:id="rId162"/>
    <p:sldId id="395" r:id="rId163"/>
    <p:sldId id="396" r:id="rId164"/>
    <p:sldId id="397" r:id="rId165"/>
    <p:sldId id="398" r:id="rId166"/>
    <p:sldId id="399" r:id="rId167"/>
    <p:sldId id="400" r:id="rId168"/>
    <p:sldId id="461" r:id="rId169"/>
    <p:sldId id="401" r:id="rId170"/>
    <p:sldId id="402" r:id="rId171"/>
    <p:sldId id="462" r:id="rId172"/>
    <p:sldId id="403" r:id="rId173"/>
    <p:sldId id="404" r:id="rId174"/>
    <p:sldId id="405" r:id="rId175"/>
    <p:sldId id="406" r:id="rId176"/>
    <p:sldId id="407" r:id="rId177"/>
    <p:sldId id="408" r:id="rId178"/>
    <p:sldId id="409" r:id="rId179"/>
    <p:sldId id="410" r:id="rId180"/>
    <p:sldId id="463" r:id="rId181"/>
    <p:sldId id="411" r:id="rId182"/>
    <p:sldId id="412" r:id="rId183"/>
    <p:sldId id="413" r:id="rId184"/>
    <p:sldId id="414" r:id="rId185"/>
    <p:sldId id="415" r:id="rId186"/>
    <p:sldId id="416" r:id="rId187"/>
    <p:sldId id="417" r:id="rId188"/>
    <p:sldId id="418" r:id="rId189"/>
    <p:sldId id="419" r:id="rId190"/>
    <p:sldId id="464" r:id="rId191"/>
    <p:sldId id="420" r:id="rId192"/>
    <p:sldId id="421" r:id="rId193"/>
    <p:sldId id="465" r:id="rId194"/>
    <p:sldId id="422" r:id="rId195"/>
    <p:sldId id="423" r:id="rId196"/>
    <p:sldId id="466" r:id="rId197"/>
    <p:sldId id="467" r:id="rId198"/>
    <p:sldId id="475" r:id="rId199"/>
    <p:sldId id="476" r:id="rId200"/>
    <p:sldId id="477" r:id="rId201"/>
    <p:sldId id="478" r:id="rId202"/>
    <p:sldId id="471" r:id="rId203"/>
    <p:sldId id="472" r:id="rId204"/>
    <p:sldId id="473" r:id="rId205"/>
    <p:sldId id="474" r:id="rId206"/>
    <p:sldId id="481" r:id="rId207"/>
    <p:sldId id="482" r:id="rId208"/>
    <p:sldId id="257" r:id="rId209"/>
    <p:sldId id="262" r:id="rId210"/>
    <p:sldId id="264" r:id="rId211"/>
    <p:sldId id="483" r:id="rId212"/>
    <p:sldId id="484" r:id="rId213"/>
    <p:sldId id="266" r:id="rId214"/>
    <p:sldId id="261" r:id="rId215"/>
  </p:sldIdLst>
  <p:sldSz cx="9144000" cy="6858000" type="screen4x3"/>
  <p:notesSz cx="7104063" cy="10234613"/>
  <p:custDataLst>
    <p:tags r:id="rId21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94660"/>
  </p:normalViewPr>
  <p:slideViewPr>
    <p:cSldViewPr>
      <p:cViewPr varScale="1">
        <p:scale>
          <a:sx n="69" d="100"/>
          <a:sy n="69" d="100"/>
        </p:scale>
        <p:origin x="-153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16" Type="http://schemas.openxmlformats.org/officeDocument/2006/relationships/notesMaster" Target="notesMasters/notesMaster1.xml"/><Relationship Id="rId211" Type="http://schemas.openxmlformats.org/officeDocument/2006/relationships/slide" Target="slides/slide209.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slide" Target="slides/slide204.xml"/><Relationship Id="rId201" Type="http://schemas.openxmlformats.org/officeDocument/2006/relationships/slide" Target="slides/slide199.xml"/><Relationship Id="rId222" Type="http://schemas.openxmlformats.org/officeDocument/2006/relationships/tableStyles" Target="tableStyle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tags" Target="tags/tag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presProps" Target="presProps.xml"/><Relationship Id="rId3" Type="http://schemas.openxmlformats.org/officeDocument/2006/relationships/slide" Target="slides/slide1.xml"/><Relationship Id="rId214" Type="http://schemas.openxmlformats.org/officeDocument/2006/relationships/slide" Target="slides/slide212.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viewProps" Target="view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theme" Target="theme/theme1.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8/10/2015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8/10/2015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119</a:t>
            </a:fld>
            <a:endParaRPr lang="el-GR" dirty="0"/>
          </a:p>
        </p:txBody>
      </p:sp>
    </p:spTree>
    <p:extLst>
      <p:ext uri="{BB962C8B-B14F-4D97-AF65-F5344CB8AC3E}">
        <p14:creationId xmlns:p14="http://schemas.microsoft.com/office/powerpoint/2010/main" val="2927467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120</a:t>
            </a:fld>
            <a:endParaRPr lang="el-GR" dirty="0"/>
          </a:p>
        </p:txBody>
      </p:sp>
    </p:spTree>
    <p:extLst>
      <p:ext uri="{BB962C8B-B14F-4D97-AF65-F5344CB8AC3E}">
        <p14:creationId xmlns:p14="http://schemas.microsoft.com/office/powerpoint/2010/main" val="689297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121</a:t>
            </a:fld>
            <a:endParaRPr lang="el-GR" dirty="0"/>
          </a:p>
        </p:txBody>
      </p:sp>
    </p:spTree>
    <p:extLst>
      <p:ext uri="{BB962C8B-B14F-4D97-AF65-F5344CB8AC3E}">
        <p14:creationId xmlns:p14="http://schemas.microsoft.com/office/powerpoint/2010/main" val="153137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123</a:t>
            </a:fld>
            <a:endParaRPr lang="el-GR" dirty="0"/>
          </a:p>
        </p:txBody>
      </p:sp>
    </p:spTree>
    <p:extLst>
      <p:ext uri="{BB962C8B-B14F-4D97-AF65-F5344CB8AC3E}">
        <p14:creationId xmlns:p14="http://schemas.microsoft.com/office/powerpoint/2010/main" val="4107224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152</a:t>
            </a:fld>
            <a:endParaRPr lang="el-GR" dirty="0"/>
          </a:p>
        </p:txBody>
      </p:sp>
    </p:spTree>
    <p:extLst>
      <p:ext uri="{BB962C8B-B14F-4D97-AF65-F5344CB8AC3E}">
        <p14:creationId xmlns:p14="http://schemas.microsoft.com/office/powerpoint/2010/main" val="3050522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207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208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211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extLst>
      <p:ext uri="{BB962C8B-B14F-4D97-AF65-F5344CB8AC3E}">
        <p14:creationId xmlns:p14="http://schemas.microsoft.com/office/powerpoint/2010/main" val="4288474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212</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97</a:t>
            </a:fld>
            <a:endParaRPr lang="el-GR" dirty="0"/>
          </a:p>
        </p:txBody>
      </p:sp>
    </p:spTree>
    <p:extLst>
      <p:ext uri="{BB962C8B-B14F-4D97-AF65-F5344CB8AC3E}">
        <p14:creationId xmlns:p14="http://schemas.microsoft.com/office/powerpoint/2010/main" val="24946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98</a:t>
            </a:fld>
            <a:endParaRPr lang="el-GR" dirty="0"/>
          </a:p>
        </p:txBody>
      </p:sp>
    </p:spTree>
    <p:extLst>
      <p:ext uri="{BB962C8B-B14F-4D97-AF65-F5344CB8AC3E}">
        <p14:creationId xmlns:p14="http://schemas.microsoft.com/office/powerpoint/2010/main" val="249468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99</a:t>
            </a:fld>
            <a:endParaRPr lang="el-GR" dirty="0"/>
          </a:p>
        </p:txBody>
      </p:sp>
    </p:spTree>
    <p:extLst>
      <p:ext uri="{BB962C8B-B14F-4D97-AF65-F5344CB8AC3E}">
        <p14:creationId xmlns:p14="http://schemas.microsoft.com/office/powerpoint/2010/main" val="62108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100</a:t>
            </a:fld>
            <a:endParaRPr lang="el-GR" dirty="0"/>
          </a:p>
        </p:txBody>
      </p:sp>
    </p:spTree>
    <p:extLst>
      <p:ext uri="{BB962C8B-B14F-4D97-AF65-F5344CB8AC3E}">
        <p14:creationId xmlns:p14="http://schemas.microsoft.com/office/powerpoint/2010/main" val="621080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107</a:t>
            </a:fld>
            <a:endParaRPr lang="el-GR" dirty="0"/>
          </a:p>
        </p:txBody>
      </p:sp>
    </p:spTree>
    <p:extLst>
      <p:ext uri="{BB962C8B-B14F-4D97-AF65-F5344CB8AC3E}">
        <p14:creationId xmlns:p14="http://schemas.microsoft.com/office/powerpoint/2010/main" val="1498565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108</a:t>
            </a:fld>
            <a:endParaRPr lang="el-GR" dirty="0"/>
          </a:p>
        </p:txBody>
      </p:sp>
    </p:spTree>
    <p:extLst>
      <p:ext uri="{BB962C8B-B14F-4D97-AF65-F5344CB8AC3E}">
        <p14:creationId xmlns:p14="http://schemas.microsoft.com/office/powerpoint/2010/main" val="2843196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109</a:t>
            </a:fld>
            <a:endParaRPr lang="el-GR" dirty="0"/>
          </a:p>
        </p:txBody>
      </p:sp>
    </p:spTree>
    <p:extLst>
      <p:ext uri="{BB962C8B-B14F-4D97-AF65-F5344CB8AC3E}">
        <p14:creationId xmlns:p14="http://schemas.microsoft.com/office/powerpoint/2010/main" val="2843196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58443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200"/>
            </a:lvl2pPr>
            <a:lvl3pPr marL="1143000" indent="-228600">
              <a:lnSpc>
                <a:spcPct val="112000"/>
              </a:lnSpc>
              <a:spcBef>
                <a:spcPts val="1200"/>
              </a:spcBef>
              <a:buFont typeface="Wingdings" panose="05000000000000000000" pitchFamily="2" charset="2"/>
              <a:buChar char="ü"/>
              <a:defRPr sz="2200"/>
            </a:lvl3pPr>
            <a:lvl4pPr>
              <a:lnSpc>
                <a:spcPct val="112000"/>
              </a:lnSpc>
              <a:spcBef>
                <a:spcPts val="1200"/>
              </a:spcBef>
              <a:defRPr/>
            </a:lvl4pPr>
            <a:lvl5pPr>
              <a:lnSpc>
                <a:spcPct val="112000"/>
              </a:lnSpc>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15994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369907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836357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1635404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49746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263298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102754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556424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58427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626970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hyperlink" Target="http://commons.wikimedia.org/wiki/File:Adenome_hypophyse.JPG"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Yakafaucon" TargetMode="External"/></Relationships>
</file>

<file path=ppt/slides/_rels/slide197.xml.rels><?xml version="1.0" encoding="UTF-8" standalone="yes"?>
<Relationships xmlns="http://schemas.openxmlformats.org/package/2006/relationships"><Relationship Id="rId3" Type="http://schemas.openxmlformats.org/officeDocument/2006/relationships/hyperlink" Target="http://commons.wikimedia.org/wiki/File:Acromegaly_pituitary_macroadenoma.JPEG"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Stevenfruitsmaak" TargetMode="External"/></Relationships>
</file>

<file path=ppt/slides/_rels/slide198.xml.rels><?xml version="1.0" encoding="UTF-8" standalone="yes"?>
<Relationships xmlns="http://schemas.openxmlformats.org/package/2006/relationships"><Relationship Id="rId3" Type="http://schemas.openxmlformats.org/officeDocument/2006/relationships/hyperlink" Target="http://commons.wikimedia.org/wiki/File:Acromegaly_hands.JPEG"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Stevenfruitsmaak" TargetMode="External"/></Relationships>
</file>

<file path=ppt/slides/_rels/slide199.xml.rels><?xml version="1.0" encoding="UTF-8" standalone="yes"?>
<Relationships xmlns="http://schemas.openxmlformats.org/package/2006/relationships"><Relationship Id="rId3" Type="http://schemas.openxmlformats.org/officeDocument/2006/relationships/hyperlink" Target="http://commons.wikimedia.org/wiki/File:Browprotrusion.jp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commons.wikimedia.org/wiki/User:CSvBibr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Pineal_gland" TargetMode="External"/><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hyperlink" Target="http://commons.wikimedia.org/wiki/User:Fuelbottl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hyperlink" Target="http://commons.wikimedia.org/wiki/File:Acromegalyteethgapping.jpg"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commons.wikimedia.org/wiki/User:CSvBibra"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commons.wikimedia.org/wiki/File:Empty_Sella_MRT_T2_sag_002.jpg"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Hellerhoff" TargetMode="External"/></Relationships>
</file>

<file path=ppt/slides/_rels/slide202.xml.rels><?xml version="1.0" encoding="UTF-8" standalone="yes"?>
<Relationships xmlns="http://schemas.openxmlformats.org/package/2006/relationships"><Relationship Id="rId3" Type="http://schemas.openxmlformats.org/officeDocument/2006/relationships/hyperlink" Target="http://commons.wikimedia.org/wiki/File:Tumor_Pineocytoma1.JPG"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Tdvorak"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commons.wikimedia.org/wiki/File:Tumor_Pineocytoma2.JPG"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Tdvorak"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http://commons.wikimedia.org/wiki/File:Tumor_Pineocytoma3.JPG"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Tdvorak" TargetMode="External"/></Relationships>
</file>

<file path=ppt/slides/_rels/slide205.xml.rels><?xml version="1.0" encoding="UTF-8" standalone="yes"?>
<Relationships xmlns="http://schemas.openxmlformats.org/package/2006/relationships"><Relationship Id="rId3" Type="http://schemas.openxmlformats.org/officeDocument/2006/relationships/hyperlink" Target="http://commons.wikimedia.org/wiki/File:Craniopharyngioma1.jpg"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Filip_em" TargetMode="External"/></Relationships>
</file>

<file path=ppt/slides/_rels/slide206.xml.rels><?xml version="1.0" encoding="UTF-8" standalone="yes"?>
<Relationships xmlns="http://schemas.openxmlformats.org/package/2006/relationships"><Relationship Id="rId3" Type="http://schemas.openxmlformats.org/officeDocument/2006/relationships/hyperlink" Target="http://commons.wikimedia.org/wiki/File:Craniopharyngioma2.jpg"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Filip_em" TargetMode="External"/></Relationships>
</file>

<file path=ppt/slides/_rels/slide2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Hypophyseal_gland.jpg" TargetMode="External"/><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Anatomist9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9"/>
            <a:ext cx="9144000" cy="1080120"/>
          </a:xfrm>
        </p:spPr>
        <p:txBody>
          <a:bodyPr>
            <a:normAutofit/>
          </a:bodyPr>
          <a:lstStyle/>
          <a:p>
            <a:pPr lvl="1" algn="ctr"/>
            <a:r>
              <a:rPr lang="el-GR" sz="4400" b="1" dirty="0">
                <a:solidFill>
                  <a:schemeClr val="tx1"/>
                </a:solidFill>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lnSpcReduction="10000"/>
          </a:bodyPr>
          <a:lstStyle/>
          <a:p>
            <a:pPr>
              <a:spcBef>
                <a:spcPts val="0"/>
              </a:spcBef>
              <a:spcAft>
                <a:spcPts val="1800"/>
              </a:spcAft>
            </a:pPr>
            <a:r>
              <a:rPr lang="el-GR" sz="2600" b="1" dirty="0" smtClean="0"/>
              <a:t>Ενότητα </a:t>
            </a:r>
            <a:r>
              <a:rPr lang="en-US" sz="2600" b="1" dirty="0" smtClean="0"/>
              <a:t>13</a:t>
            </a:r>
            <a:r>
              <a:rPr lang="el-GR" sz="2600" dirty="0" smtClean="0"/>
              <a:t>: Ενδοκρινικό σύστημα</a:t>
            </a:r>
            <a:r>
              <a:rPr lang="en-US" sz="2600" dirty="0" smtClean="0"/>
              <a:t> -</a:t>
            </a:r>
            <a:r>
              <a:rPr lang="el-GR" sz="2600" dirty="0" smtClean="0"/>
              <a:t> Παθολογία Υπόφυση – Υποθάλαμος – Επίφυση</a:t>
            </a:r>
            <a:r>
              <a:rPr lang="en-US" sz="2600" dirty="0" smtClean="0"/>
              <a:t> </a:t>
            </a:r>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Αισθητικής και Κοσμητολογίας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Προλακτινώματα </a:t>
            </a:r>
            <a:r>
              <a:rPr lang="el-GR" sz="3000" b="0" dirty="0" smtClean="0"/>
              <a:t>1/2</a:t>
            </a:r>
            <a:endParaRPr lang="el-GR" sz="3000" b="0" dirty="0"/>
          </a:p>
        </p:txBody>
      </p:sp>
      <p:sp>
        <p:nvSpPr>
          <p:cNvPr id="3" name="2 - Θέση περιεχομένου"/>
          <p:cNvSpPr>
            <a:spLocks noGrp="1"/>
          </p:cNvSpPr>
          <p:nvPr>
            <p:ph idx="1"/>
          </p:nvPr>
        </p:nvSpPr>
        <p:spPr/>
        <p:txBody>
          <a:bodyPr>
            <a:normAutofit/>
          </a:bodyPr>
          <a:lstStyle/>
          <a:p>
            <a:r>
              <a:rPr lang="el-GR" dirty="0" smtClean="0"/>
              <a:t>Τα </a:t>
            </a:r>
            <a:r>
              <a:rPr lang="el-GR" dirty="0"/>
              <a:t>προλακτινώματα είναι οι πιο συχνοί ορμονοεκκριτικοί όγκοι της υπόφυσης και η υπερέκκριση προλακτίνης αποτελεί την συνηθέστερη διαταραχή της υποφυσιακής λειτουργίας.</a:t>
            </a:r>
          </a:p>
          <a:p>
            <a:r>
              <a:rPr lang="el-GR" dirty="0"/>
              <a:t>Ωστόσο η υπερπρολακτιναιμία δεν σημαίνει από μόνη της απαραίτητα την ύπαρξη υποφυσιακού όγκου καθώς μπορεί να οφείλεται στη λήψη μειζόνων νευροληπτικών φαρμάκων, κεντρικώς δρώντων </a:t>
            </a:r>
            <a:r>
              <a:rPr lang="el-GR" dirty="0" smtClean="0"/>
              <a:t>υπερτασικών</a:t>
            </a:r>
            <a:r>
              <a:rPr lang="en-US" dirty="0" smtClean="0"/>
              <a:t>, </a:t>
            </a:r>
            <a:r>
              <a:rPr lang="el-GR" dirty="0" smtClean="0"/>
              <a:t>οιστρογόνων</a:t>
            </a:r>
            <a:r>
              <a:rPr lang="el-GR" dirty="0"/>
              <a:t>, </a:t>
            </a:r>
            <a:r>
              <a:rPr lang="el-GR" dirty="0" smtClean="0"/>
              <a:t>αντισυλληπτικών</a:t>
            </a:r>
            <a:r>
              <a:rPr lang="en-US" dirty="0" smtClean="0"/>
              <a:t>, </a:t>
            </a:r>
            <a:r>
              <a:rPr lang="el-GR" dirty="0" smtClean="0"/>
              <a:t>κ.α. </a:t>
            </a:r>
            <a:endParaRPr lang="el-GR" dirty="0"/>
          </a:p>
          <a:p>
            <a:r>
              <a:rPr lang="el-GR" dirty="0"/>
              <a:t>Ο πρωτοπαθής υποθυρεοειδισμός και το stress μπορεί να προκαλέσουν υπερπρολακτιναιμία.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40506753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Χρόνια λεμφοκυτταρική υποφυσίτιδα </a:t>
            </a:r>
            <a:r>
              <a:rPr lang="el-GR" sz="3000" b="0" dirty="0" smtClean="0"/>
              <a:t>1/3</a:t>
            </a:r>
            <a:endParaRPr lang="el-GR" sz="3000" b="0" dirty="0"/>
          </a:p>
        </p:txBody>
      </p:sp>
      <p:sp>
        <p:nvSpPr>
          <p:cNvPr id="3" name="2 - Θέση περιεχομένου"/>
          <p:cNvSpPr>
            <a:spLocks noGrp="1"/>
          </p:cNvSpPr>
          <p:nvPr>
            <p:ph idx="1"/>
          </p:nvPr>
        </p:nvSpPr>
        <p:spPr/>
        <p:txBody>
          <a:bodyPr>
            <a:normAutofit/>
          </a:bodyPr>
          <a:lstStyle/>
          <a:p>
            <a:r>
              <a:rPr lang="el-GR" dirty="0" smtClean="0"/>
              <a:t>Στην </a:t>
            </a:r>
            <a:r>
              <a:rPr lang="el-GR" b="1" dirty="0" smtClean="0"/>
              <a:t>χρόνια </a:t>
            </a:r>
            <a:r>
              <a:rPr lang="el-GR" b="1" dirty="0"/>
              <a:t>λεμφοκυτταρική υποφυσίτιδα</a:t>
            </a:r>
            <a:r>
              <a:rPr lang="el-GR" dirty="0"/>
              <a:t>, λεμφοκύτταρα, πλασματοκύτταρα, ηωζινόφιλα, μακροφάγα και μερικά πολυμορφοπύρηνα λευκοκύτταρα συγκεντρώνονται στον πρόσθιο λοβό της υπόφυσης. </a:t>
            </a:r>
          </a:p>
          <a:p>
            <a:r>
              <a:rPr lang="el-GR" dirty="0"/>
              <a:t>Έτσι, τα κύτταρα του προσθίου λοβού της </a:t>
            </a:r>
            <a:r>
              <a:rPr lang="el-GR" dirty="0" smtClean="0"/>
              <a:t>υπόφυσης </a:t>
            </a:r>
            <a:r>
              <a:rPr lang="el-GR" dirty="0"/>
              <a:t>μπορούν να αντικατασταθούν σταδιακά από ινώδη ιστό. </a:t>
            </a:r>
          </a:p>
          <a:p>
            <a:r>
              <a:rPr lang="el-GR" dirty="0"/>
              <a:t>Η βλάβη μπορεί να είναι εστιακή ή διαδεδομένη, μπορεί να είναι σοβαρή και μπορεί να οδηγήσει σε ποικίλου βαθμού υποφυσισμό. Συμβαίνει συχνά σε νέες γυναίκες και συχνά σε συνδυασμό με την εγκυμοσύνη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99</a:t>
            </a:fld>
            <a:endParaRPr lang="el-GR" dirty="0"/>
          </a:p>
        </p:txBody>
      </p:sp>
    </p:spTree>
    <p:extLst>
      <p:ext uri="{BB962C8B-B14F-4D97-AF65-F5344CB8AC3E}">
        <p14:creationId xmlns:p14="http://schemas.microsoft.com/office/powerpoint/2010/main" val="238436984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Χρόνια λεμφοκυτταρική υποφυσίτιδα  </a:t>
            </a:r>
            <a:r>
              <a:rPr lang="el-GR" sz="3000" b="0" dirty="0" smtClean="0"/>
              <a:t>2/3</a:t>
            </a:r>
            <a:endParaRPr lang="el-GR" sz="3000" b="0" dirty="0"/>
          </a:p>
        </p:txBody>
      </p:sp>
      <p:sp>
        <p:nvSpPr>
          <p:cNvPr id="3" name="2 - Θέση περιεχομένου"/>
          <p:cNvSpPr>
            <a:spLocks noGrp="1"/>
          </p:cNvSpPr>
          <p:nvPr>
            <p:ph idx="1"/>
          </p:nvPr>
        </p:nvSpPr>
        <p:spPr/>
        <p:txBody>
          <a:bodyPr>
            <a:normAutofit/>
          </a:bodyPr>
          <a:lstStyle/>
          <a:p>
            <a:r>
              <a:rPr lang="el-GR" dirty="0" smtClean="0"/>
              <a:t>Ακριβώς </a:t>
            </a:r>
            <a:r>
              <a:rPr lang="el-GR" dirty="0"/>
              <a:t>και επειδή μπορεί να συνυπάρχει η μάζα εντός του τουρκικού εφιππίου και να αυξάνεται και το μέγεθος του αδένος αλλά και τα επίπεδα της προλακτίνης, η όλη πάθηση μπορεί να θεωρηθεί ότι είναι προλακτίνωμα. </a:t>
            </a:r>
          </a:p>
          <a:p>
            <a:r>
              <a:rPr lang="el-GR" dirty="0"/>
              <a:t>Μόνο ιστολογική εξέταση μπορεί να ανακαλύψει την αληθινή φύση της βλάβης. Το γιατί δημιουργείται χρονία λεμφοκυτταρική υποφυσίτιδα δεν γνωρίζουμε</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100</a:t>
            </a:fld>
            <a:endParaRPr lang="el-GR" dirty="0"/>
          </a:p>
        </p:txBody>
      </p:sp>
    </p:spTree>
    <p:extLst>
      <p:ext uri="{BB962C8B-B14F-4D97-AF65-F5344CB8AC3E}">
        <p14:creationId xmlns:p14="http://schemas.microsoft.com/office/powerpoint/2010/main" val="159659571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Χρόνια λεμφοκυτταρική υποφυσίτιδα  </a:t>
            </a:r>
            <a:r>
              <a:rPr lang="el-GR" sz="3000" b="0" dirty="0" smtClean="0"/>
              <a:t>3/3</a:t>
            </a:r>
            <a:endParaRPr lang="el-GR" dirty="0"/>
          </a:p>
        </p:txBody>
      </p:sp>
      <p:sp>
        <p:nvSpPr>
          <p:cNvPr id="3" name="2 - Θέση περιεχομένου"/>
          <p:cNvSpPr>
            <a:spLocks noGrp="1"/>
          </p:cNvSpPr>
          <p:nvPr>
            <p:ph idx="1"/>
          </p:nvPr>
        </p:nvSpPr>
        <p:spPr/>
        <p:txBody>
          <a:bodyPr/>
          <a:lstStyle/>
          <a:p>
            <a:r>
              <a:rPr lang="el-GR" dirty="0"/>
              <a:t>Πιθανώς είναι αυτοάνοσοι οι μηχανισμοί. Καμία εξήγηση δεν φαίνεται να δείχνει γιατί θα πρέπει να πλήττει άτομα τα οποία βρίσκονται σε κατάσταση εγκυμοσύνης. </a:t>
            </a:r>
            <a:endParaRPr lang="el-GR" dirty="0" smtClean="0"/>
          </a:p>
          <a:p>
            <a:r>
              <a:rPr lang="el-GR" dirty="0" smtClean="0"/>
              <a:t>Σε </a:t>
            </a:r>
            <a:r>
              <a:rPr lang="el-GR" dirty="0"/>
              <a:t>μερικούς ασθενείς και άλλοι ενδοκρινείς αδένες όπως ο θυρεοειδής και τα επινεφρίδια δείχνουν να διηθούνται από λεμφοκύτταρα και παρεγχυματικά κύτταρα και να καταστρέφονται τα αδενικά παρεγχύματα. </a:t>
            </a:r>
          </a:p>
          <a:p>
            <a:r>
              <a:rPr lang="el-GR" dirty="0"/>
              <a:t>Παρότι η εστιακή λεμφοκυτταρική διήθηση είναι το πιο συχνό εύρημα μπορεί σπανιότατα να υπάρχει και μαζική διήθηση λεμφοκυττάρων σ' όλο τον </a:t>
            </a:r>
            <a:r>
              <a:rPr lang="el-GR" dirty="0" smtClean="0"/>
              <a:t>αδένα.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101</a:t>
            </a:fld>
            <a:endParaRPr lang="el-GR" dirty="0"/>
          </a:p>
        </p:txBody>
      </p:sp>
    </p:spTree>
    <p:extLst>
      <p:ext uri="{BB962C8B-B14F-4D97-AF65-F5344CB8AC3E}">
        <p14:creationId xmlns:p14="http://schemas.microsoft.com/office/powerpoint/2010/main" val="255436919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Κοκκιώματα </a:t>
            </a:r>
            <a:r>
              <a:rPr lang="el-GR" sz="3000" b="0" dirty="0" smtClean="0"/>
              <a:t>1/4</a:t>
            </a:r>
            <a:endParaRPr lang="el-GR" sz="3000" b="0" dirty="0"/>
          </a:p>
        </p:txBody>
      </p:sp>
      <p:sp>
        <p:nvSpPr>
          <p:cNvPr id="3" name="2 - Θέση περιεχομένου"/>
          <p:cNvSpPr>
            <a:spLocks noGrp="1"/>
          </p:cNvSpPr>
          <p:nvPr>
            <p:ph idx="1"/>
          </p:nvPr>
        </p:nvSpPr>
        <p:spPr/>
        <p:txBody>
          <a:bodyPr/>
          <a:lstStyle/>
          <a:p>
            <a:r>
              <a:rPr lang="el-GR" dirty="0" smtClean="0"/>
              <a:t>Τα </a:t>
            </a:r>
            <a:r>
              <a:rPr lang="el-GR" dirty="0"/>
              <a:t>υποφυσιακά </a:t>
            </a:r>
            <a:r>
              <a:rPr lang="el-GR" b="1" dirty="0"/>
              <a:t>κοκκιώματα είναι σπάνια. </a:t>
            </a:r>
          </a:p>
          <a:p>
            <a:r>
              <a:rPr lang="el-GR" b="1" dirty="0"/>
              <a:t>Συνήθως πλήττεται η υπόφυση από την φυματίωση και την σύφιλη</a:t>
            </a:r>
            <a:r>
              <a:rPr lang="el-GR" dirty="0"/>
              <a:t>. Αυτές ήταν παθήσεις πριν από την περίοδο των αντιβιοτικών. Σε περιπτώσεις που καταστρέφεται τελείως ο υποφυσιακός ιστός της προσθίας υπόφυσης είτε και της οπισθίας ανάλογα αναπτύσσεται πρόσθιος υποφυσισμός ή άποιος διαβήτης.</a:t>
            </a:r>
          </a:p>
          <a:p>
            <a:r>
              <a:rPr lang="el-GR" b="1" dirty="0"/>
              <a:t>Τα ιστολογικά χαρακτηριστικά των βλαβών είναι ακριβώς τα ίδια από αυτά που φαίνονται και σε άλλα όργανα</a:t>
            </a:r>
            <a:r>
              <a:rPr lang="el-GR" b="1"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102</a:t>
            </a:fld>
            <a:endParaRPr lang="el-GR" dirty="0"/>
          </a:p>
        </p:txBody>
      </p:sp>
    </p:spTree>
    <p:extLst>
      <p:ext uri="{BB962C8B-B14F-4D97-AF65-F5344CB8AC3E}">
        <p14:creationId xmlns:p14="http://schemas.microsoft.com/office/powerpoint/2010/main" val="405493211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Κοκκιώματα </a:t>
            </a:r>
            <a:r>
              <a:rPr lang="el-GR" sz="3000" b="0" dirty="0" smtClean="0"/>
              <a:t>2/4</a:t>
            </a:r>
            <a:endParaRPr lang="el-GR" dirty="0"/>
          </a:p>
        </p:txBody>
      </p:sp>
      <p:sp>
        <p:nvSpPr>
          <p:cNvPr id="3" name="2 - Θέση περιεχομένου"/>
          <p:cNvSpPr>
            <a:spLocks noGrp="1"/>
          </p:cNvSpPr>
          <p:nvPr>
            <p:ph idx="1"/>
          </p:nvPr>
        </p:nvSpPr>
        <p:spPr>
          <a:xfrm>
            <a:off x="457200" y="1196752"/>
            <a:ext cx="8291264" cy="5472608"/>
          </a:xfrm>
        </p:spPr>
        <p:txBody>
          <a:bodyPr>
            <a:normAutofit/>
          </a:bodyPr>
          <a:lstStyle/>
          <a:p>
            <a:r>
              <a:rPr lang="el-GR" sz="2200" b="1" dirty="0"/>
              <a:t>Η φυματίωση στην υπόφυση είναι πάντοτε δευτεροπαθής </a:t>
            </a:r>
            <a:r>
              <a:rPr lang="el-GR" sz="2200" dirty="0"/>
              <a:t>και οφείλεται σε </a:t>
            </a:r>
            <a:r>
              <a:rPr lang="el-GR" sz="2200" b="1" dirty="0"/>
              <a:t>αιματογενή διασπορά </a:t>
            </a:r>
            <a:r>
              <a:rPr lang="el-GR" sz="2200" dirty="0" smtClean="0"/>
              <a:t>κάποιας </a:t>
            </a:r>
            <a:r>
              <a:rPr lang="el-GR" sz="2200" dirty="0"/>
              <a:t>φυματιώδους βλάβης κυρίως των πνευμόνων και σπάνια να έχει προέλθει από απευθείας μετάδοση γειτονικών βλαβών.</a:t>
            </a:r>
          </a:p>
          <a:p>
            <a:r>
              <a:rPr lang="el-GR" sz="2200" b="1" dirty="0"/>
              <a:t>Η σύφιλη </a:t>
            </a:r>
            <a:r>
              <a:rPr lang="el-GR" sz="2200" b="1" dirty="0" smtClean="0"/>
              <a:t>συμβαίνει ως κοκκιωματώδης </a:t>
            </a:r>
            <a:r>
              <a:rPr lang="el-GR" sz="2200" dirty="0"/>
              <a:t>βλάβη, (κοκκίωμα), ή και </a:t>
            </a:r>
            <a:r>
              <a:rPr lang="el-GR" sz="2200" dirty="0" smtClean="0"/>
              <a:t>(σπάνια) ως διάχυτη </a:t>
            </a:r>
            <a:r>
              <a:rPr lang="el-GR" sz="2200" dirty="0"/>
              <a:t>ουλή και διαταράσσει και καταστρέφει τον ιστό οδηγώντας συχνά σε υποφυσισμό.</a:t>
            </a:r>
          </a:p>
          <a:p>
            <a:r>
              <a:rPr lang="el-GR" sz="2200" dirty="0"/>
              <a:t>Μια άλλη σπάνια αλλά υπαρκτή νόσος της υπόφυσης η οποία μπορεί να εμφανιστεί είναι </a:t>
            </a:r>
            <a:r>
              <a:rPr lang="el-GR" sz="2200" b="1" dirty="0"/>
              <a:t>η σαρκοείδωση </a:t>
            </a:r>
            <a:r>
              <a:rPr lang="el-GR" sz="2200" dirty="0"/>
              <a:t>όπου η βλάβη εντοπίζεται μέσα στο τουρκικό εφίππιο.</a:t>
            </a:r>
          </a:p>
          <a:p>
            <a:r>
              <a:rPr lang="el-GR" sz="2200" dirty="0"/>
              <a:t> Οι </a:t>
            </a:r>
            <a:r>
              <a:rPr lang="el-GR" sz="2200" dirty="0" smtClean="0"/>
              <a:t>ιστολογικές </a:t>
            </a:r>
            <a:r>
              <a:rPr lang="el-GR" sz="2200" dirty="0"/>
              <a:t>αλλοιώσεις της σαρκοείδωσης στην υπόφυση μοιάζουν με τις ιστολογικές αλλοιώσεις που προκαλεί η σαρκοείδωση σε άλλα όργανα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103</a:t>
            </a:fld>
            <a:endParaRPr lang="el-GR" dirty="0"/>
          </a:p>
        </p:txBody>
      </p:sp>
    </p:spTree>
    <p:extLst>
      <p:ext uri="{BB962C8B-B14F-4D97-AF65-F5344CB8AC3E}">
        <p14:creationId xmlns:p14="http://schemas.microsoft.com/office/powerpoint/2010/main" val="382214185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Κοκκιώματα </a:t>
            </a:r>
            <a:r>
              <a:rPr lang="el-GR" sz="3000" b="0" dirty="0" smtClean="0"/>
              <a:t>3/4</a:t>
            </a:r>
            <a:endParaRPr lang="el-GR" dirty="0"/>
          </a:p>
        </p:txBody>
      </p:sp>
      <p:sp>
        <p:nvSpPr>
          <p:cNvPr id="3" name="2 - Θέση περιεχομένου"/>
          <p:cNvSpPr>
            <a:spLocks noGrp="1"/>
          </p:cNvSpPr>
          <p:nvPr>
            <p:ph idx="1"/>
          </p:nvPr>
        </p:nvSpPr>
        <p:spPr/>
        <p:txBody>
          <a:bodyPr>
            <a:normAutofit/>
          </a:bodyPr>
          <a:lstStyle/>
          <a:p>
            <a:r>
              <a:rPr lang="el-GR" b="1" dirty="0"/>
              <a:t>Κοκκιώματα τα οποία δεν μοιάζουν με εκείνα της σύφιλης βεβαίως ούτε με την </a:t>
            </a:r>
            <a:r>
              <a:rPr lang="el-GR" b="1" dirty="0" smtClean="0"/>
              <a:t>τυροειδοποίηση </a:t>
            </a:r>
            <a:r>
              <a:rPr lang="el-GR" b="1" dirty="0"/>
              <a:t>που παρατηρείται στην φυματίωση περιλαμβάνουν γιγαντοκύτταρα, λεμφοκύτταρα, επιθηλιακά μακροφάγα και καταστρέφουν τα κύτταρα της </a:t>
            </a:r>
            <a:r>
              <a:rPr lang="el-GR" b="1" dirty="0" smtClean="0"/>
              <a:t>αδενοϋπόφυσης </a:t>
            </a:r>
            <a:r>
              <a:rPr lang="el-GR" b="1" dirty="0"/>
              <a:t>αλλά και τα κύτταρα του οπισθίου λοβού, του υποφυσιακού μίσχου και του υποθαλάμου. </a:t>
            </a:r>
          </a:p>
          <a:p>
            <a:r>
              <a:rPr lang="el-GR" dirty="0"/>
              <a:t>Επομένως, κλινικά έχουμε διάφορους βαθμούς υποφυσισμού ή άποιου διαβήτη αλλά και υπερπρολακτιναιμίας.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104</a:t>
            </a:fld>
            <a:endParaRPr lang="el-GR" dirty="0"/>
          </a:p>
        </p:txBody>
      </p:sp>
    </p:spTree>
    <p:extLst>
      <p:ext uri="{BB962C8B-B14F-4D97-AF65-F5344CB8AC3E}">
        <p14:creationId xmlns:p14="http://schemas.microsoft.com/office/powerpoint/2010/main" val="104870079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Κοκκιώματα </a:t>
            </a:r>
            <a:r>
              <a:rPr lang="el-GR" sz="3000" b="0" dirty="0" smtClean="0"/>
              <a:t>4/4</a:t>
            </a:r>
            <a:endParaRPr lang="el-GR" dirty="0"/>
          </a:p>
        </p:txBody>
      </p:sp>
      <p:sp>
        <p:nvSpPr>
          <p:cNvPr id="3" name="2 - Θέση περιεχομένου"/>
          <p:cNvSpPr>
            <a:spLocks noGrp="1"/>
          </p:cNvSpPr>
          <p:nvPr>
            <p:ph idx="1"/>
          </p:nvPr>
        </p:nvSpPr>
        <p:spPr/>
        <p:txBody>
          <a:bodyPr>
            <a:normAutofit/>
          </a:bodyPr>
          <a:lstStyle/>
          <a:p>
            <a:r>
              <a:rPr lang="el-GR" dirty="0" smtClean="0"/>
              <a:t>Οι ενδοκρινολογικές </a:t>
            </a:r>
            <a:r>
              <a:rPr lang="el-GR" dirty="0"/>
              <a:t>ανωμαλίες συχνά οφείλονται στην καταστροφή του υποθαλαμικού ιστού.</a:t>
            </a:r>
          </a:p>
          <a:p>
            <a:r>
              <a:rPr lang="el-GR" dirty="0"/>
              <a:t>Άλλη αιτία της υπόφυση ς η οποία είναι και αυτή σπάνια είναι το </a:t>
            </a:r>
            <a:r>
              <a:rPr lang="el-GR" b="1" dirty="0" smtClean="0"/>
              <a:t>γιγαντοκυτταρικό κοκκίωμα </a:t>
            </a:r>
            <a:r>
              <a:rPr lang="el-GR" dirty="0" smtClean="0"/>
              <a:t>το οποίο, αντίθετα </a:t>
            </a:r>
            <a:r>
              <a:rPr lang="el-GR" dirty="0"/>
              <a:t>με την </a:t>
            </a:r>
            <a:r>
              <a:rPr lang="el-GR" dirty="0" smtClean="0"/>
              <a:t>σαρκοείδωση, δεν πλήττει </a:t>
            </a:r>
            <a:r>
              <a:rPr lang="el-GR" dirty="0"/>
              <a:t>άλλα όργανα παρότι τα επινεφρίδια μπορεί σπανίως να παρουσιάσουν γιγαντοκυτταρικά κοκκιώματα. </a:t>
            </a:r>
          </a:p>
          <a:p>
            <a:r>
              <a:rPr lang="el-GR" dirty="0"/>
              <a:t>Και αυτή η πάθηση, το </a:t>
            </a:r>
            <a:r>
              <a:rPr lang="el-GR" dirty="0" smtClean="0"/>
              <a:t>γιγαντοκυτταρικό </a:t>
            </a:r>
            <a:r>
              <a:rPr lang="el-GR" dirty="0"/>
              <a:t>κοκκίωμα, μπορεί να οδηγήσει σε ποικίλου βαθμού </a:t>
            </a:r>
            <a:r>
              <a:rPr lang="el-GR" dirty="0" smtClean="0"/>
              <a:t>υποφυσισμό.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105</a:t>
            </a:fld>
            <a:endParaRPr lang="el-GR" dirty="0"/>
          </a:p>
        </p:txBody>
      </p:sp>
    </p:spTree>
    <p:extLst>
      <p:ext uri="{BB962C8B-B14F-4D97-AF65-F5344CB8AC3E}">
        <p14:creationId xmlns:p14="http://schemas.microsoft.com/office/powerpoint/2010/main" val="397457989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Ιστιοκυττάρωση Χ</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Η </a:t>
            </a:r>
            <a:r>
              <a:rPr lang="el-GR" dirty="0"/>
              <a:t>ιστιοκυττάρωση-Χ λέγεται και νόσος του Hans - Shuller - Christian και κατά αυτήν μακροφάγα ιστιοκύτταρα, ηωσινόφιλα και λεμφοκύτταρα συγκεντρώνονται μέσα στην υπόφυση. </a:t>
            </a:r>
          </a:p>
          <a:p>
            <a:r>
              <a:rPr lang="el-GR" dirty="0"/>
              <a:t>Τόσο η υπόφυση αλλά και συχνότερα ο υποθάλαμος, ο μίσχος και ο οπίσθιος λοβός μπορεί να είναι η αιτία εστιασμού των βλαβών της </a:t>
            </a:r>
            <a:r>
              <a:rPr lang="el-GR" dirty="0" smtClean="0"/>
              <a:t>ιστιοκυττάρωσης</a:t>
            </a:r>
            <a:r>
              <a:rPr lang="el-GR" dirty="0"/>
              <a:t>.</a:t>
            </a:r>
          </a:p>
          <a:p>
            <a:r>
              <a:rPr lang="el-GR" dirty="0"/>
              <a:t>Το πιο συχνό </a:t>
            </a:r>
            <a:r>
              <a:rPr lang="el-GR" b="1" dirty="0"/>
              <a:t>εύρημα είναι ο άποιος διαβήτης. </a:t>
            </a:r>
          </a:p>
          <a:p>
            <a:r>
              <a:rPr lang="el-GR" dirty="0"/>
              <a:t>Παρ' όλα αυτά ο πρόσθιος λοβός μπορεί να πληγεί και να καταστραφεί άσχετα με την καταστροφή που θα υποστεί ο υποθάλαμος έτσι η βλάβη να οδηγήσει σε πρόσθιο υποφυσισμό</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106</a:t>
            </a:fld>
            <a:endParaRPr lang="el-GR" dirty="0"/>
          </a:p>
        </p:txBody>
      </p:sp>
    </p:spTree>
    <p:extLst>
      <p:ext uri="{BB962C8B-B14F-4D97-AF65-F5344CB8AC3E}">
        <p14:creationId xmlns:p14="http://schemas.microsoft.com/office/powerpoint/2010/main" val="118508906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Αμυλοείδωση</a:t>
            </a:r>
            <a:endParaRPr lang="el-GR" dirty="0"/>
          </a:p>
        </p:txBody>
      </p:sp>
      <p:sp>
        <p:nvSpPr>
          <p:cNvPr id="3" name="2 - Θέση περιεχομένου"/>
          <p:cNvSpPr>
            <a:spLocks noGrp="1"/>
          </p:cNvSpPr>
          <p:nvPr>
            <p:ph idx="1"/>
          </p:nvPr>
        </p:nvSpPr>
        <p:spPr/>
        <p:txBody>
          <a:bodyPr/>
          <a:lstStyle/>
          <a:p>
            <a:r>
              <a:rPr lang="el-GR" dirty="0"/>
              <a:t>Πολλές φορές εναποθέσεις στην υπόφυση μπορούν να φανούν και να προκαλέσουν βλάβη της υπόφυσης όπως υποφυσισμό. </a:t>
            </a:r>
            <a:endParaRPr lang="el-GR" dirty="0" smtClean="0"/>
          </a:p>
          <a:p>
            <a:r>
              <a:rPr lang="el-GR" dirty="0" smtClean="0"/>
              <a:t>Εναποθέσεις </a:t>
            </a:r>
            <a:r>
              <a:rPr lang="el-GR" b="1" dirty="0"/>
              <a:t>αμυλοειδούς</a:t>
            </a:r>
            <a:r>
              <a:rPr lang="el-GR" dirty="0"/>
              <a:t> μπορεί να είναι αιτία υποφυσισμού και είναι συχνά συνδυασμένα με την </a:t>
            </a:r>
            <a:r>
              <a:rPr lang="el-GR" b="1" dirty="0"/>
              <a:t>γενικευμένη αμυλοείδωση </a:t>
            </a:r>
            <a:r>
              <a:rPr lang="el-GR" dirty="0"/>
              <a:t>που παρατηρείται σε άλλα όργανα νεφρά, ήπαρ, σπλήνα κ.α. </a:t>
            </a:r>
          </a:p>
          <a:p>
            <a:r>
              <a:rPr lang="el-GR" dirty="0"/>
              <a:t>Φαίνεται ότι η αμυλοείδωση είναι μια ανοσοϊστολογική διαταραχή εναπόθεσης της ουσίας αμυλοειδούς.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107</a:t>
            </a:fld>
            <a:endParaRPr lang="el-GR" dirty="0"/>
          </a:p>
        </p:txBody>
      </p:sp>
    </p:spTree>
    <p:extLst>
      <p:ext uri="{BB962C8B-B14F-4D97-AF65-F5344CB8AC3E}">
        <p14:creationId xmlns:p14="http://schemas.microsoft.com/office/powerpoint/2010/main" val="92715458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Αιμοχρωμάτωση</a:t>
            </a:r>
            <a:endParaRPr lang="el-GR" dirty="0"/>
          </a:p>
        </p:txBody>
      </p:sp>
      <p:sp>
        <p:nvSpPr>
          <p:cNvPr id="3" name="2 - Θέση περιεχομένου"/>
          <p:cNvSpPr>
            <a:spLocks noGrp="1"/>
          </p:cNvSpPr>
          <p:nvPr>
            <p:ph idx="1"/>
          </p:nvPr>
        </p:nvSpPr>
        <p:spPr/>
        <p:txBody>
          <a:bodyPr>
            <a:normAutofit/>
          </a:bodyPr>
          <a:lstStyle/>
          <a:p>
            <a:r>
              <a:rPr lang="el-GR" dirty="0" smtClean="0"/>
              <a:t>Άλλες παθήσεις συχνά πυκνά που εμφανίζονται είναι </a:t>
            </a:r>
            <a:r>
              <a:rPr lang="el-GR" b="1" dirty="0" smtClean="0"/>
              <a:t>η αιμοχρωμάτωση ή η αιμοσιδήρωση </a:t>
            </a:r>
            <a:r>
              <a:rPr lang="el-GR" dirty="0" smtClean="0"/>
              <a:t>όπου σίδηρος εναποτίθεται στο κυτταρόπλασμα των αδενοϋποφυσιακών κυττάρων και συγκεκριμένα στα γοναδοτρόφα κύτταρα περισσότερο από τα άλλα. </a:t>
            </a:r>
          </a:p>
          <a:p>
            <a:r>
              <a:rPr lang="el-GR" dirty="0" smtClean="0"/>
              <a:t>Έτσι οι εναποθέσεις σιδήρου στην υπόφυση π.χ. στην μεσογειακή αναιμία μετά από συχνές μεταγγίσεις μπορεί να οδηγήσουν σε υπογοναδισμό πλήττοντας ως επί το πλείστον τα γοναδοτρόφα κύτταρα.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108</a:t>
            </a:fld>
            <a:endParaRPr lang="el-GR" dirty="0"/>
          </a:p>
        </p:txBody>
      </p:sp>
    </p:spTree>
    <p:extLst>
      <p:ext uri="{BB962C8B-B14F-4D97-AF65-F5344CB8AC3E}">
        <p14:creationId xmlns:p14="http://schemas.microsoft.com/office/powerpoint/2010/main" val="2546374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Προλακτινώματα </a:t>
            </a:r>
            <a:r>
              <a:rPr lang="el-GR" sz="3000" b="0" dirty="0" smtClean="0"/>
              <a:t>2/2</a:t>
            </a:r>
            <a:endParaRPr lang="el-GR" dirty="0"/>
          </a:p>
        </p:txBody>
      </p:sp>
      <p:sp>
        <p:nvSpPr>
          <p:cNvPr id="3" name="2 - Θέση περιεχομένου"/>
          <p:cNvSpPr>
            <a:spLocks noGrp="1"/>
          </p:cNvSpPr>
          <p:nvPr>
            <p:ph idx="1"/>
          </p:nvPr>
        </p:nvSpPr>
        <p:spPr/>
        <p:txBody>
          <a:bodyPr/>
          <a:lstStyle/>
          <a:p>
            <a:r>
              <a:rPr lang="el-GR" dirty="0"/>
              <a:t>Η διάκριση των προλακτινωμάτων γίνεται με βάση την διάμετρό τους.</a:t>
            </a:r>
          </a:p>
          <a:p>
            <a:r>
              <a:rPr lang="el-GR" b="1" dirty="0" smtClean="0"/>
              <a:t>Διάμετρος </a:t>
            </a:r>
            <a:r>
              <a:rPr lang="el-GR" b="1" dirty="0"/>
              <a:t>&lt;1 cm ονομάζεται μικροπρολακτινώματα.</a:t>
            </a:r>
          </a:p>
          <a:p>
            <a:r>
              <a:rPr lang="el-GR" b="1" dirty="0" smtClean="0"/>
              <a:t>Διάμετρος </a:t>
            </a:r>
            <a:r>
              <a:rPr lang="el-GR" b="1" dirty="0"/>
              <a:t>&gt;1 cm χαρακτηρίζει τα μακροπρολακτινώματα. </a:t>
            </a:r>
          </a:p>
          <a:p>
            <a:r>
              <a:rPr lang="el-GR" dirty="0"/>
              <a:t>Ο ανωτέρω διαχωρισμός έχει σημασία λόγω της διαφορετικής συχνότητας εμφάνισης τους στα δύο φύλλα και στην συχνά διαφορετική συμπτωματολογία που προκαλούν αλλά και ακόμα περισσότερο λόγω της διαφορετικής θεραπευτικής αντιμετώπισης των δύο τύπων όγκων.</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94820043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Εναποθέσεις ασβεστίου</a:t>
            </a:r>
            <a:endParaRPr lang="el-GR" dirty="0"/>
          </a:p>
        </p:txBody>
      </p:sp>
      <p:sp>
        <p:nvSpPr>
          <p:cNvPr id="3" name="2 - Θέση περιεχομένου"/>
          <p:cNvSpPr>
            <a:spLocks noGrp="1"/>
          </p:cNvSpPr>
          <p:nvPr>
            <p:ph idx="1"/>
          </p:nvPr>
        </p:nvSpPr>
        <p:spPr/>
        <p:txBody>
          <a:bodyPr>
            <a:normAutofit/>
          </a:bodyPr>
          <a:lstStyle/>
          <a:p>
            <a:r>
              <a:rPr lang="el-GR" dirty="0" smtClean="0"/>
              <a:t>Εναποθέσεις </a:t>
            </a:r>
            <a:r>
              <a:rPr lang="el-GR" b="1" dirty="0"/>
              <a:t>επίσης ασβεστίου </a:t>
            </a:r>
            <a:r>
              <a:rPr lang="el-GR" dirty="0"/>
              <a:t>μπορεί να φανούν στην περιοχή της υπόφυσης και συγκεκριμένα άλλοτε συνδυάζονται με όγκους και κυρίως </a:t>
            </a:r>
            <a:r>
              <a:rPr lang="el-GR" b="1" dirty="0"/>
              <a:t>κρανιοφαρυγγιώματα</a:t>
            </a:r>
            <a:r>
              <a:rPr lang="el-GR" dirty="0"/>
              <a:t> και μπορούν να προκαλέσουν εάν είναι πάρα πολύ εκτεταμένες υποφυσισμό. </a:t>
            </a:r>
            <a:endParaRPr lang="el-GR" dirty="0" smtClean="0"/>
          </a:p>
          <a:p>
            <a:r>
              <a:rPr lang="el-GR" dirty="0" smtClean="0"/>
              <a:t>Σε </a:t>
            </a:r>
            <a:r>
              <a:rPr lang="el-GR" dirty="0"/>
              <a:t>σπάνια σύνδρομα, όπως </a:t>
            </a:r>
            <a:r>
              <a:rPr lang="el-GR" dirty="0" smtClean="0"/>
              <a:t>ο γκαργκοειλισμός </a:t>
            </a:r>
            <a:r>
              <a:rPr lang="el-GR" dirty="0"/>
              <a:t>όπου </a:t>
            </a:r>
            <a:r>
              <a:rPr lang="el-GR" dirty="0" smtClean="0"/>
              <a:t>βλεννοπολυσακχαρίτες εναποτίθενται </a:t>
            </a:r>
            <a:r>
              <a:rPr lang="el-GR" dirty="0"/>
              <a:t>μέσα στην υπόφυση.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109</a:t>
            </a:fld>
            <a:endParaRPr lang="el-GR" dirty="0"/>
          </a:p>
        </p:txBody>
      </p:sp>
    </p:spTree>
    <p:extLst>
      <p:ext uri="{BB962C8B-B14F-4D97-AF65-F5344CB8AC3E}">
        <p14:creationId xmlns:p14="http://schemas.microsoft.com/office/powerpoint/2010/main" val="262233050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Άλλα νεοπλάσματα</a:t>
            </a:r>
            <a:endParaRPr lang="el-GR" dirty="0"/>
          </a:p>
        </p:txBody>
      </p:sp>
      <p:sp>
        <p:nvSpPr>
          <p:cNvPr id="3" name="2 - Θέση περιεχομένου"/>
          <p:cNvSpPr>
            <a:spLocks noGrp="1"/>
          </p:cNvSpPr>
          <p:nvPr>
            <p:ph idx="1"/>
          </p:nvPr>
        </p:nvSpPr>
        <p:spPr/>
        <p:txBody>
          <a:bodyPr/>
          <a:lstStyle/>
          <a:p>
            <a:r>
              <a:rPr lang="el-GR" dirty="0"/>
              <a:t>Τα αδενοϋποφυσιακά κύτταρα καταστρέφονται και μπορούμε εάν η νόσος είναι εκτεταμένη να οδηγηθούμε σε υποφυσισμό. </a:t>
            </a:r>
            <a:endParaRPr lang="el-GR" dirty="0" smtClean="0"/>
          </a:p>
          <a:p>
            <a:r>
              <a:rPr lang="el-GR" dirty="0" smtClean="0"/>
              <a:t>Νεοπλάσματα </a:t>
            </a:r>
            <a:r>
              <a:rPr lang="el-GR" dirty="0"/>
              <a:t>της υπόφυσης </a:t>
            </a:r>
            <a:r>
              <a:rPr lang="el-GR" dirty="0" smtClean="0"/>
              <a:t>(πέραν </a:t>
            </a:r>
            <a:r>
              <a:rPr lang="el-GR" dirty="0"/>
              <a:t>των καλοήθων </a:t>
            </a:r>
            <a:r>
              <a:rPr lang="el-GR" dirty="0" smtClean="0"/>
              <a:t> που αποτελούν το 99</a:t>
            </a:r>
            <a:r>
              <a:rPr lang="el-GR" dirty="0"/>
              <a:t>% των </a:t>
            </a:r>
            <a:r>
              <a:rPr lang="el-GR" dirty="0" smtClean="0"/>
              <a:t>αδενωμάτων) μπορεί </a:t>
            </a:r>
            <a:r>
              <a:rPr lang="el-GR" dirty="0"/>
              <a:t>να εντοπιστούν στην υπόφυση. </a:t>
            </a:r>
            <a:endParaRPr lang="el-GR" dirty="0" smtClean="0"/>
          </a:p>
          <a:p>
            <a:r>
              <a:rPr lang="el-GR" dirty="0" smtClean="0"/>
              <a:t>Μεταστάσεις </a:t>
            </a:r>
            <a:r>
              <a:rPr lang="el-GR" dirty="0"/>
              <a:t>από απομεμακρυσμένα όργανα μπορεί να συμβούν. </a:t>
            </a:r>
            <a:endParaRPr lang="el-GR" dirty="0" smtClean="0"/>
          </a:p>
          <a:p>
            <a:r>
              <a:rPr lang="el-GR" dirty="0" smtClean="0"/>
              <a:t>Πιο </a:t>
            </a:r>
            <a:r>
              <a:rPr lang="el-GR" dirty="0"/>
              <a:t>σπάνια ακόμα, η εμφάνιση κύστεων στην υπόφυση κυρίως κύστεων του θυλάκου του Rathke έχουν περιγραφεί.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110</a:t>
            </a:fld>
            <a:endParaRPr lang="el-GR" dirty="0"/>
          </a:p>
        </p:txBody>
      </p:sp>
    </p:spTree>
    <p:extLst>
      <p:ext uri="{BB962C8B-B14F-4D97-AF65-F5344CB8AC3E}">
        <p14:creationId xmlns:p14="http://schemas.microsoft.com/office/powerpoint/2010/main" val="64426084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Υπογοναδοτροπικός υπογοναδισμός </a:t>
            </a:r>
            <a:r>
              <a:rPr lang="el-GR" sz="3000" b="0" dirty="0" smtClean="0"/>
              <a:t>1/4</a:t>
            </a:r>
            <a:endParaRPr lang="el-GR" sz="30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έναρξη και η διατήρηση της λειτουργίας του γεννητικού  άξονα  στηρίζεται   στη ρυθμική   έκκριση   της   υποθαλαμικής ορμόνης </a:t>
            </a:r>
            <a:r>
              <a:rPr lang="en-US" dirty="0"/>
              <a:t>GnR</a:t>
            </a:r>
            <a:r>
              <a:rPr lang="el-GR" dirty="0" smtClean="0"/>
              <a:t>Η (</a:t>
            </a:r>
            <a:r>
              <a:rPr lang="en-US" dirty="0" smtClean="0"/>
              <a:t>LHRH)</a:t>
            </a:r>
            <a:r>
              <a:rPr lang="el-GR" dirty="0" smtClean="0"/>
              <a:t>, </a:t>
            </a:r>
            <a:r>
              <a:rPr lang="el-GR" dirty="0"/>
              <a:t>η οποία ρυθμίζει την έκκριση των γοναδοτροπινών (</a:t>
            </a:r>
            <a:r>
              <a:rPr lang="en-US" dirty="0"/>
              <a:t>FS</a:t>
            </a:r>
            <a:r>
              <a:rPr lang="el-GR" dirty="0"/>
              <a:t>Η, </a:t>
            </a:r>
            <a:r>
              <a:rPr lang="en-US" dirty="0"/>
              <a:t>L</a:t>
            </a:r>
            <a:r>
              <a:rPr lang="el-GR" dirty="0"/>
              <a:t>Η) από την υπό­φυση. </a:t>
            </a:r>
          </a:p>
          <a:p>
            <a:r>
              <a:rPr lang="el-GR" dirty="0"/>
              <a:t>Οι γοναδοτροπίνες, με τη σειρά τους, διεγείρουν τη λειτουργία των γονάδων με </a:t>
            </a:r>
            <a:r>
              <a:rPr lang="el-GR" dirty="0" smtClean="0"/>
              <a:t>αποτέλεσμα </a:t>
            </a:r>
            <a:r>
              <a:rPr lang="el-GR" dirty="0"/>
              <a:t>την παραγωγή των στεροειδών </a:t>
            </a:r>
            <a:r>
              <a:rPr lang="el-GR" dirty="0" smtClean="0"/>
              <a:t>ορμονών </a:t>
            </a:r>
            <a:r>
              <a:rPr lang="el-GR" dirty="0"/>
              <a:t>του φύλου και των γαμετών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111</a:t>
            </a:fld>
            <a:endParaRPr lang="el-GR" dirty="0"/>
          </a:p>
        </p:txBody>
      </p:sp>
    </p:spTree>
    <p:extLst>
      <p:ext uri="{BB962C8B-B14F-4D97-AF65-F5344CB8AC3E}">
        <p14:creationId xmlns:p14="http://schemas.microsoft.com/office/powerpoint/2010/main" val="202523303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Υπογοναδοτροπικός υπογοναδισμός </a:t>
            </a:r>
            <a:r>
              <a:rPr lang="el-GR" sz="3000" b="0" dirty="0" smtClean="0"/>
              <a:t>2/4</a:t>
            </a:r>
            <a:endParaRPr lang="el-GR" sz="3000" b="0" dirty="0"/>
          </a:p>
        </p:txBody>
      </p:sp>
      <p:sp>
        <p:nvSpPr>
          <p:cNvPr id="3" name="2 - Θέση περιεχομένου"/>
          <p:cNvSpPr>
            <a:spLocks noGrp="1"/>
          </p:cNvSpPr>
          <p:nvPr>
            <p:ph idx="1"/>
          </p:nvPr>
        </p:nvSpPr>
        <p:spPr>
          <a:xfrm>
            <a:off x="457200" y="1196752"/>
            <a:ext cx="8291264" cy="5256584"/>
          </a:xfrm>
        </p:spPr>
        <p:txBody>
          <a:bodyPr>
            <a:normAutofit/>
          </a:bodyPr>
          <a:lstStyle/>
          <a:p>
            <a:r>
              <a:rPr lang="el-GR" dirty="0" smtClean="0"/>
              <a:t>Διαταραχή </a:t>
            </a:r>
            <a:r>
              <a:rPr lang="el-GR" dirty="0"/>
              <a:t>στην έκκριση της </a:t>
            </a:r>
            <a:r>
              <a:rPr lang="en-US" dirty="0"/>
              <a:t>GnR</a:t>
            </a:r>
            <a:r>
              <a:rPr lang="el-GR" dirty="0"/>
              <a:t>Η ή των γοναδοτροπινών οδηγεί σε ανεπαρκή λειτουργία των γονάδων (υπογοναδοτροπικός υπογοναδισμός) με αποτέλεσμα ελάττωση των στεροειδών του φύλου και διαταραχή της γαμετογένεσης. </a:t>
            </a:r>
          </a:p>
          <a:p>
            <a:r>
              <a:rPr lang="el-GR" dirty="0"/>
              <a:t>Στον ενήλικα άνδρα αυτό </a:t>
            </a:r>
            <a:r>
              <a:rPr lang="el-GR" b="1" dirty="0"/>
              <a:t>σημαίνει ελάττωση των </a:t>
            </a:r>
            <a:r>
              <a:rPr lang="el-GR" b="1" dirty="0" smtClean="0"/>
              <a:t>επιπέδων </a:t>
            </a:r>
            <a:r>
              <a:rPr lang="el-GR" b="1" dirty="0"/>
              <a:t>της τεστοστερόνης αίματος και αρνητική επίπτωση στην ποιότητα του σπέρματος. Στην προεφηβική ηλικία όμως εκφράζεται ως </a:t>
            </a:r>
            <a:r>
              <a:rPr lang="el-GR" b="1" dirty="0" smtClean="0"/>
              <a:t>αδυναμία </a:t>
            </a:r>
            <a:r>
              <a:rPr lang="el-GR" b="1" dirty="0"/>
              <a:t>έναρξης της ήβης ή διαταραχή της </a:t>
            </a:r>
            <a:r>
              <a:rPr lang="el-GR" b="1" dirty="0" smtClean="0"/>
              <a:t>ολοκλήρωσης </a:t>
            </a:r>
            <a:r>
              <a:rPr lang="el-GR" b="1" dirty="0"/>
              <a:t>της.</a:t>
            </a:r>
          </a:p>
          <a:p>
            <a:r>
              <a:rPr lang="el-GR" b="1" dirty="0"/>
              <a:t>Ο ανδρικός υπογοναδισμός αναφέρεται σε ελάττωση της παραγωγής τεστοστερόνης.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112</a:t>
            </a:fld>
            <a:endParaRPr lang="el-GR" dirty="0"/>
          </a:p>
        </p:txBody>
      </p:sp>
    </p:spTree>
    <p:extLst>
      <p:ext uri="{BB962C8B-B14F-4D97-AF65-F5344CB8AC3E}">
        <p14:creationId xmlns:p14="http://schemas.microsoft.com/office/powerpoint/2010/main" val="56693669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Υπογοναδοτροπικός υπογοναδισμός </a:t>
            </a:r>
            <a:r>
              <a:rPr lang="el-GR" sz="3000" b="0" dirty="0" smtClean="0"/>
              <a:t>3/4</a:t>
            </a:r>
            <a:endParaRPr lang="el-GR" dirty="0"/>
          </a:p>
        </p:txBody>
      </p:sp>
      <p:sp>
        <p:nvSpPr>
          <p:cNvPr id="3" name="2 - Θέση περιεχομένου"/>
          <p:cNvSpPr>
            <a:spLocks noGrp="1"/>
          </p:cNvSpPr>
          <p:nvPr>
            <p:ph idx="1"/>
          </p:nvPr>
        </p:nvSpPr>
        <p:spPr/>
        <p:txBody>
          <a:bodyPr>
            <a:normAutofit/>
          </a:bodyPr>
          <a:lstStyle/>
          <a:p>
            <a:r>
              <a:rPr lang="el-GR" dirty="0"/>
              <a:t>Είναι συνήθως αποτέλεσμα νόσου των </a:t>
            </a:r>
            <a:r>
              <a:rPr lang="el-GR" b="1" dirty="0"/>
              <a:t>όρχεων (</a:t>
            </a:r>
            <a:r>
              <a:rPr lang="el-GR" b="1" dirty="0" smtClean="0"/>
              <a:t>πρωτοπαθής </a:t>
            </a:r>
            <a:r>
              <a:rPr lang="el-GR" b="1" dirty="0"/>
              <a:t>υπογοναδισμός) ή νόσου της </a:t>
            </a:r>
            <a:r>
              <a:rPr lang="el-GR" b="1" dirty="0" smtClean="0"/>
              <a:t>υπόφυσης </a:t>
            </a:r>
            <a:r>
              <a:rPr lang="el-GR" b="1" dirty="0"/>
              <a:t>ή του υποθαλάμου (δευτεροπαθής </a:t>
            </a:r>
            <a:r>
              <a:rPr lang="el-GR" b="1" dirty="0" smtClean="0"/>
              <a:t>υπογοναδισμός</a:t>
            </a:r>
            <a:r>
              <a:rPr lang="el-GR" b="1" dirty="0"/>
              <a:t>). </a:t>
            </a:r>
            <a:r>
              <a:rPr lang="el-GR" dirty="0"/>
              <a:t>Σπάνια οφείλεται σε αδυναμία των ιστών να απαντήσουν στη δράση της </a:t>
            </a:r>
            <a:r>
              <a:rPr lang="el-GR" dirty="0" smtClean="0"/>
              <a:t>τεστοστερόνης </a:t>
            </a:r>
            <a:r>
              <a:rPr lang="el-GR" dirty="0"/>
              <a:t>(διαταραχή στο επίπεδο του ανδρογονικού υποδοχέα).</a:t>
            </a:r>
          </a:p>
          <a:p>
            <a:r>
              <a:rPr lang="el-GR" dirty="0"/>
              <a:t>Η διάκριση ανάμεσα στον πρωτοπαθή και </a:t>
            </a:r>
            <a:r>
              <a:rPr lang="el-GR" dirty="0" smtClean="0"/>
              <a:t>δευτεροπαθή </a:t>
            </a:r>
            <a:r>
              <a:rPr lang="el-GR" dirty="0"/>
              <a:t>υπογοναδισμό γίνεται με τον </a:t>
            </a:r>
            <a:r>
              <a:rPr lang="el-GR" dirty="0" smtClean="0"/>
              <a:t>προσδιορισμό </a:t>
            </a:r>
            <a:r>
              <a:rPr lang="el-GR" dirty="0"/>
              <a:t>των γοναδοτροπινών στο αίμα.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113</a:t>
            </a:fld>
            <a:endParaRPr lang="el-GR" dirty="0"/>
          </a:p>
        </p:txBody>
      </p:sp>
    </p:spTree>
    <p:extLst>
      <p:ext uri="{BB962C8B-B14F-4D97-AF65-F5344CB8AC3E}">
        <p14:creationId xmlns:p14="http://schemas.microsoft.com/office/powerpoint/2010/main" val="423942170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Υπογοναδοτροπικός υπογοναδισμός </a:t>
            </a:r>
            <a:r>
              <a:rPr lang="el-GR" sz="3000" b="0" dirty="0" smtClean="0"/>
              <a:t>4/4</a:t>
            </a:r>
            <a:endParaRPr lang="el-GR" dirty="0"/>
          </a:p>
        </p:txBody>
      </p:sp>
      <p:sp>
        <p:nvSpPr>
          <p:cNvPr id="3" name="2 - Θέση περιεχομένου"/>
          <p:cNvSpPr>
            <a:spLocks noGrp="1"/>
          </p:cNvSpPr>
          <p:nvPr>
            <p:ph idx="1"/>
          </p:nvPr>
        </p:nvSpPr>
        <p:spPr/>
        <p:txBody>
          <a:bodyPr>
            <a:normAutofit/>
          </a:bodyPr>
          <a:lstStyle/>
          <a:p>
            <a:r>
              <a:rPr lang="el-GR" dirty="0" smtClean="0"/>
              <a:t>Οι </a:t>
            </a:r>
            <a:r>
              <a:rPr lang="el-GR" dirty="0"/>
              <a:t>ασθενείς με πρωτοπαθή υπογοναδισμό έχουν αυξημένα επίπεδα </a:t>
            </a:r>
            <a:r>
              <a:rPr lang="el-GR" dirty="0" smtClean="0"/>
              <a:t>γοναδοτροπινών</a:t>
            </a:r>
            <a:r>
              <a:rPr lang="en-US" dirty="0" smtClean="0"/>
              <a:t>, </a:t>
            </a:r>
            <a:r>
              <a:rPr lang="el-GR" dirty="0" smtClean="0"/>
              <a:t>ενώ</a:t>
            </a:r>
            <a:r>
              <a:rPr lang="el-GR" dirty="0"/>
              <a:t>, </a:t>
            </a:r>
            <a:r>
              <a:rPr lang="el-GR" dirty="0" smtClean="0"/>
              <a:t>αντίθετα</a:t>
            </a:r>
            <a:r>
              <a:rPr lang="el-GR" dirty="0"/>
              <a:t>, στον δευτεροπαθή υπογοναδισμό τα </a:t>
            </a:r>
            <a:r>
              <a:rPr lang="el-GR" dirty="0" smtClean="0"/>
              <a:t>επίπεδα </a:t>
            </a:r>
            <a:r>
              <a:rPr lang="el-GR" dirty="0"/>
              <a:t>των γοναδοτροπινών είναι φυσιολογικά ή ελαττωμένα. </a:t>
            </a:r>
          </a:p>
          <a:p>
            <a:r>
              <a:rPr lang="el-GR" dirty="0"/>
              <a:t>Αυτονόητο ότι και στις δυο </a:t>
            </a:r>
            <a:r>
              <a:rPr lang="el-GR" dirty="0" smtClean="0"/>
              <a:t>περιπτώσεις </a:t>
            </a:r>
            <a:r>
              <a:rPr lang="el-GR" dirty="0"/>
              <a:t>τα επίπεδα της τεστοστερόνης είναι ελαττωμένα και η ποιότητα του σπέρματος </a:t>
            </a:r>
            <a:r>
              <a:rPr lang="el-GR" dirty="0" smtClean="0"/>
              <a:t>επηρεασμένη</a:t>
            </a:r>
            <a:r>
              <a:rPr lang="el-GR" dirty="0"/>
              <a:t>. </a:t>
            </a:r>
          </a:p>
          <a:p>
            <a:r>
              <a:rPr lang="el-GR" dirty="0"/>
              <a:t>Ο δευτεροπαθής υπογοναδισμός είναι λιγότερο συχνός από τον πρωτοπαθή και διακρίνεται για την αναλογική ελάττωση της τεστοστερόνης και της παραγωγής του </a:t>
            </a:r>
            <a:r>
              <a:rPr lang="el-GR" dirty="0" smtClean="0"/>
              <a:t>σπέρματος </a:t>
            </a:r>
            <a:r>
              <a:rPr lang="el-GR" dirty="0"/>
              <a:t>και την μικρότερη πιθανότητα να </a:t>
            </a:r>
            <a:r>
              <a:rPr lang="el-GR" dirty="0" smtClean="0"/>
              <a:t>συνοδεύεται </a:t>
            </a:r>
            <a:r>
              <a:rPr lang="el-GR" dirty="0"/>
              <a:t>από γυναικομαστία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114</a:t>
            </a:fld>
            <a:endParaRPr lang="el-GR" dirty="0"/>
          </a:p>
        </p:txBody>
      </p:sp>
    </p:spTree>
    <p:extLst>
      <p:ext uri="{BB962C8B-B14F-4D97-AF65-F5344CB8AC3E}">
        <p14:creationId xmlns:p14="http://schemas.microsoft.com/office/powerpoint/2010/main" val="133549765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του </a:t>
            </a:r>
            <a:r>
              <a:rPr lang="el-GR" dirty="0" smtClean="0"/>
              <a:t>υπογοναδισμού </a:t>
            </a:r>
            <a:r>
              <a:rPr lang="el-GR" sz="3000" b="0" dirty="0" smtClean="0"/>
              <a:t>1/4</a:t>
            </a:r>
            <a:endParaRPr lang="el-GR" sz="3000" b="0" dirty="0"/>
          </a:p>
        </p:txBody>
      </p:sp>
      <p:sp>
        <p:nvSpPr>
          <p:cNvPr id="3" name="2 - Θέση περιεχομένου"/>
          <p:cNvSpPr>
            <a:spLocks noGrp="1"/>
          </p:cNvSpPr>
          <p:nvPr>
            <p:ph idx="1"/>
          </p:nvPr>
        </p:nvSpPr>
        <p:spPr/>
        <p:txBody>
          <a:bodyPr>
            <a:normAutofit fontScale="92500" lnSpcReduction="10000"/>
          </a:bodyPr>
          <a:lstStyle/>
          <a:p>
            <a:r>
              <a:rPr lang="el-GR" b="1" dirty="0" smtClean="0"/>
              <a:t>Οι </a:t>
            </a:r>
            <a:r>
              <a:rPr lang="el-GR" b="1" dirty="0"/>
              <a:t>κλινικές εκδηλώσεις του υπογοναδισμού στον άνδρα αναγνωρίζονται σχετικά εύκολα. </a:t>
            </a:r>
            <a:r>
              <a:rPr lang="el-GR" dirty="0"/>
              <a:t>Οι αιτίες είναι επαρκώς γνωστές και οι διαγνωστικές δοκιμασίες της λειτουργίας του άξονα «</a:t>
            </a:r>
            <a:r>
              <a:rPr lang="el-GR" dirty="0" smtClean="0"/>
              <a:t>υποθάλαμος </a:t>
            </a:r>
            <a:r>
              <a:rPr lang="el-GR" dirty="0"/>
              <a:t>- υπόφυση - όρχεις» αποτελεσματικές για τη διάγνωση του υπογοναδισμού.</a:t>
            </a:r>
          </a:p>
          <a:p>
            <a:r>
              <a:rPr lang="el-GR" dirty="0"/>
              <a:t>Οι κλινικές εκδηλώσεις εξαρτώνται από το </a:t>
            </a:r>
            <a:r>
              <a:rPr lang="el-GR" b="1" dirty="0"/>
              <a:t>εάν η διαταραχή αφορά κυρίως τη σπερματογένεση ή και την παραγωγή τεστοστερόνης. </a:t>
            </a:r>
          </a:p>
          <a:p>
            <a:r>
              <a:rPr lang="el-GR" dirty="0"/>
              <a:t>Για τη </a:t>
            </a:r>
            <a:r>
              <a:rPr lang="el-GR" dirty="0" smtClean="0"/>
              <a:t>διαταραχή </a:t>
            </a:r>
            <a:r>
              <a:rPr lang="el-GR" dirty="0"/>
              <a:t>της σπερματογένεσης υπάρχουν μόνο δύο κλινικές εκδηλώσεις: </a:t>
            </a:r>
            <a:r>
              <a:rPr lang="el-GR" b="1" dirty="0"/>
              <a:t>η υπογονιμότητα και η ελάττωση του όγκου των όρχεων. </a:t>
            </a:r>
            <a:r>
              <a:rPr lang="el-GR" dirty="0"/>
              <a:t>Αντίθετα, </a:t>
            </a:r>
            <a:r>
              <a:rPr lang="el-GR" b="1" dirty="0"/>
              <a:t>η ελάττωση της έκκρισης της τεστοστερόνης εμφανίζεται με πληθώρα κλινικών εκδηλώσεων που εξαρτώνται από την ηλικία </a:t>
            </a:r>
            <a:r>
              <a:rPr lang="el-GR" dirty="0"/>
              <a:t>του ατόμου.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115</a:t>
            </a:fld>
            <a:endParaRPr lang="el-GR" dirty="0"/>
          </a:p>
        </p:txBody>
      </p:sp>
    </p:spTree>
    <p:extLst>
      <p:ext uri="{BB962C8B-B14F-4D97-AF65-F5344CB8AC3E}">
        <p14:creationId xmlns:p14="http://schemas.microsoft.com/office/powerpoint/2010/main" val="43377279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229600" cy="5544616"/>
          </a:xfrm>
        </p:spPr>
        <p:txBody>
          <a:bodyPr>
            <a:normAutofit/>
          </a:bodyPr>
          <a:lstStyle/>
          <a:p>
            <a:pPr lvl="0"/>
            <a:r>
              <a:rPr lang="el-GR" sz="2200" dirty="0"/>
              <a:t>Όταν η ανεπάρκεια της τεστοστερόνης </a:t>
            </a:r>
            <a:r>
              <a:rPr lang="el-GR" sz="2200" dirty="0" smtClean="0"/>
              <a:t>συμβαίνει </a:t>
            </a:r>
            <a:r>
              <a:rPr lang="el-GR" sz="2200" dirty="0"/>
              <a:t>στο </a:t>
            </a:r>
            <a:r>
              <a:rPr lang="el-GR" sz="2200" b="1" dirty="0"/>
              <a:t>πρώτο τρίμηνο </a:t>
            </a:r>
            <a:r>
              <a:rPr lang="el-GR" sz="2200" dirty="0"/>
              <a:t>της εγκυμοσύνης η διαφοροποίηση  των  χαρακτηριστικών  του φύλου του άρρενος είναι ατελής. Η πλήρης έλλειψη  τεστοστερόνης   κατά  την  περίοδο αυτή οδηγεί σε έξω γεννητικά όργανα θήλεος. </a:t>
            </a:r>
          </a:p>
          <a:p>
            <a:pPr lvl="0"/>
            <a:r>
              <a:rPr lang="el-GR" sz="2200" dirty="0"/>
              <a:t>Η μερική ανεπάρκεια τεστοστερόνης συνοδεύεται  από  ανεπαρκή  αρρενοποίηση που κυμαίνεται από υποσπαδία στην ήπια </a:t>
            </a:r>
            <a:r>
              <a:rPr lang="el-GR" sz="2200" dirty="0" smtClean="0"/>
              <a:t>διαταραχή </a:t>
            </a:r>
            <a:r>
              <a:rPr lang="el-GR" sz="2200" dirty="0"/>
              <a:t>έως συνένωση των οπίσθιων μόνο </a:t>
            </a:r>
            <a:r>
              <a:rPr lang="el-GR" sz="2200" dirty="0" smtClean="0"/>
              <a:t>τμημάτων </a:t>
            </a:r>
            <a:r>
              <a:rPr lang="el-GR" sz="2200" dirty="0"/>
              <a:t>των χειλεοσχεϊκών επαρμάτων στη </a:t>
            </a:r>
            <a:r>
              <a:rPr lang="el-GR" sz="2200" dirty="0" smtClean="0"/>
              <a:t>σοβαρή </a:t>
            </a:r>
            <a:r>
              <a:rPr lang="el-GR" sz="2200" dirty="0"/>
              <a:t>διαταραχή.</a:t>
            </a:r>
          </a:p>
          <a:p>
            <a:pPr lvl="0"/>
            <a:r>
              <a:rPr lang="el-GR" sz="2200" dirty="0"/>
              <a:t>Όταν η ανεπάρκεια της τεστοστερόνης </a:t>
            </a:r>
            <a:r>
              <a:rPr lang="el-GR" sz="2200" dirty="0" smtClean="0"/>
              <a:t>εκδηλώνεται </a:t>
            </a:r>
            <a:r>
              <a:rPr lang="el-GR" sz="2200" dirty="0"/>
              <a:t>μετά το δεύτερο τρίμηνο της </a:t>
            </a:r>
            <a:r>
              <a:rPr lang="el-GR" sz="2200" dirty="0" smtClean="0"/>
              <a:t>εγκυμοσύνης</a:t>
            </a:r>
            <a:r>
              <a:rPr lang="el-GR" sz="2200" dirty="0"/>
              <a:t>, το μικρό πέος μπορεί να είναι η μόνη κλινική εκδήλωση κατά τη γέννηση</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116</a:t>
            </a:fld>
            <a:endParaRPr lang="el-GR" dirty="0"/>
          </a:p>
        </p:txBody>
      </p:sp>
      <p:sp>
        <p:nvSpPr>
          <p:cNvPr id="5" name="Τίτλος 4"/>
          <p:cNvSpPr>
            <a:spLocks noGrp="1"/>
          </p:cNvSpPr>
          <p:nvPr>
            <p:ph type="title"/>
          </p:nvPr>
        </p:nvSpPr>
        <p:spPr/>
        <p:txBody>
          <a:bodyPr/>
          <a:lstStyle/>
          <a:p>
            <a:r>
              <a:rPr lang="el-GR" dirty="0"/>
              <a:t>Κλινική εικόνα του υπογοναδισμού </a:t>
            </a:r>
            <a:r>
              <a:rPr lang="el-GR" sz="3000" b="0" dirty="0" smtClean="0"/>
              <a:t>2/4</a:t>
            </a:r>
            <a:endParaRPr lang="el-GR" dirty="0"/>
          </a:p>
        </p:txBody>
      </p:sp>
    </p:spTree>
    <p:extLst>
      <p:ext uri="{BB962C8B-B14F-4D97-AF65-F5344CB8AC3E}">
        <p14:creationId xmlns:p14="http://schemas.microsoft.com/office/powerpoint/2010/main" val="308489182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lvl="0"/>
            <a:r>
              <a:rPr lang="el-GR" sz="2200" dirty="0" smtClean="0"/>
              <a:t>Όταν </a:t>
            </a:r>
            <a:r>
              <a:rPr lang="el-GR" sz="2200" dirty="0"/>
              <a:t>η ανεπάρκεια της τεστοστερόνης </a:t>
            </a:r>
            <a:r>
              <a:rPr lang="el-GR" sz="2200" dirty="0" smtClean="0"/>
              <a:t>εμφανίζεται </a:t>
            </a:r>
            <a:r>
              <a:rPr lang="el-GR" sz="2200" b="1" dirty="0"/>
              <a:t>πριν την έναρξη της ενήβωσης το αποτέλεσμα είναι ατελής ενήβωση</a:t>
            </a:r>
            <a:r>
              <a:rPr lang="el-GR" sz="2200" u="sng" dirty="0"/>
              <a:t>.</a:t>
            </a:r>
            <a:r>
              <a:rPr lang="el-GR" sz="2200" dirty="0"/>
              <a:t> Η ανάπτυξη των έξω γεννητικών οργάνων, η ανάπτυξη της τρίχωσης του φύλου, η ανάπτυξη του μυϊκού συστήματος, η αλλαγή της χροιάς της φωνής και η σεξουαλική επιθυμία υπολείπονται στο βαθμό που η παραγωγή τεστοστερόνης είναι ανεπαρκής.</a:t>
            </a:r>
          </a:p>
          <a:p>
            <a:r>
              <a:rPr lang="el-GR" sz="2200" dirty="0" smtClean="0"/>
              <a:t>Όταν </a:t>
            </a:r>
            <a:r>
              <a:rPr lang="el-GR" sz="2200" dirty="0"/>
              <a:t>η ανεπάρκεια της τεστοστερόνης </a:t>
            </a:r>
            <a:r>
              <a:rPr lang="el-GR" sz="2200" dirty="0" smtClean="0"/>
              <a:t>εγκαθίσταται </a:t>
            </a:r>
            <a:r>
              <a:rPr lang="el-GR" sz="2200" b="1" dirty="0"/>
              <a:t>μετά την ολοκλήρωση της </a:t>
            </a:r>
            <a:r>
              <a:rPr lang="el-GR" sz="2200" b="1" dirty="0" smtClean="0"/>
              <a:t>ενήβωσης</a:t>
            </a:r>
            <a:r>
              <a:rPr lang="en-US" sz="2200" b="1" dirty="0" smtClean="0"/>
              <a:t>, </a:t>
            </a:r>
            <a:r>
              <a:rPr lang="el-GR" sz="2200" b="1" dirty="0" smtClean="0"/>
              <a:t>η </a:t>
            </a:r>
            <a:r>
              <a:rPr lang="el-GR" sz="2200" b="1" dirty="0"/>
              <a:t>ενεργητικότητα και η σεξουαλική διάθεση ελαττώνονται εντός εβδομάδων, ενώ τα άλλα σωματικά χαρακτηριστικά που εξαρτώνται από τη δράση της τεστοστερόνης </a:t>
            </a:r>
            <a:r>
              <a:rPr lang="el-GR" sz="2200" b="1" dirty="0" smtClean="0"/>
              <a:t>μεταβάλλονται </a:t>
            </a:r>
            <a:r>
              <a:rPr lang="el-GR" sz="2200" b="1" dirty="0"/>
              <a:t>πιο αργά</a:t>
            </a:r>
            <a:r>
              <a:rPr lang="el-GR" sz="2200" b="1" dirty="0" smtClean="0"/>
              <a:t>.</a:t>
            </a:r>
            <a:endParaRPr lang="el-GR" sz="22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117</a:t>
            </a:fld>
            <a:endParaRPr lang="el-GR" dirty="0"/>
          </a:p>
        </p:txBody>
      </p:sp>
      <p:sp>
        <p:nvSpPr>
          <p:cNvPr id="5" name="Τίτλος 4"/>
          <p:cNvSpPr>
            <a:spLocks noGrp="1"/>
          </p:cNvSpPr>
          <p:nvPr>
            <p:ph type="title"/>
          </p:nvPr>
        </p:nvSpPr>
        <p:spPr/>
        <p:txBody>
          <a:bodyPr/>
          <a:lstStyle/>
          <a:p>
            <a:r>
              <a:rPr lang="el-GR" dirty="0"/>
              <a:t>Κλινική εικόνα του υπογοναδισμού </a:t>
            </a:r>
            <a:r>
              <a:rPr lang="el-GR" sz="3000" b="0" dirty="0" smtClean="0"/>
              <a:t>3/4</a:t>
            </a:r>
            <a:endParaRPr lang="el-GR" dirty="0"/>
          </a:p>
        </p:txBody>
      </p:sp>
    </p:spTree>
    <p:extLst>
      <p:ext uri="{BB962C8B-B14F-4D97-AF65-F5344CB8AC3E}">
        <p14:creationId xmlns:p14="http://schemas.microsoft.com/office/powerpoint/2010/main" val="399948482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του υπογοναδισμού </a:t>
            </a:r>
            <a:r>
              <a:rPr lang="el-GR" sz="3000" b="0" dirty="0" smtClean="0"/>
              <a:t>4/4</a:t>
            </a:r>
            <a:endParaRPr lang="el-GR" dirty="0"/>
          </a:p>
        </p:txBody>
      </p:sp>
      <p:sp>
        <p:nvSpPr>
          <p:cNvPr id="3" name="2 - Θέση περιεχομένου"/>
          <p:cNvSpPr>
            <a:spLocks noGrp="1"/>
          </p:cNvSpPr>
          <p:nvPr>
            <p:ph idx="1"/>
          </p:nvPr>
        </p:nvSpPr>
        <p:spPr/>
        <p:txBody>
          <a:bodyPr/>
          <a:lstStyle/>
          <a:p>
            <a:r>
              <a:rPr lang="el-GR" dirty="0" smtClean="0"/>
              <a:t>Η </a:t>
            </a:r>
            <a:r>
              <a:rPr lang="el-GR" dirty="0"/>
              <a:t>ελάττωση της μυϊκής μάζας και ισχύος πιθανώς εκδηλώνονται μετά </a:t>
            </a:r>
            <a:r>
              <a:rPr lang="el-GR" dirty="0" smtClean="0"/>
              <a:t>παρέλευση </a:t>
            </a:r>
            <a:r>
              <a:rPr lang="el-GR" dirty="0"/>
              <a:t>μηνών αλλά σπάνια είναι αναγνωρίσιμα πριν τη παρέλευση ετών. </a:t>
            </a:r>
            <a:endParaRPr lang="el-GR" dirty="0" smtClean="0"/>
          </a:p>
          <a:p>
            <a:pPr>
              <a:buNone/>
            </a:pPr>
            <a:endParaRPr lang="el-GR" dirty="0"/>
          </a:p>
          <a:p>
            <a:r>
              <a:rPr lang="el-GR" dirty="0"/>
              <a:t>Η ελάττωση της αιμοσφαιρίνης και του αιματοκρίτη επέρχεται εντός ολίγων μηνών, ενώ η ελάττωση της </a:t>
            </a:r>
            <a:r>
              <a:rPr lang="el-GR" dirty="0" smtClean="0"/>
              <a:t>οστικής </a:t>
            </a:r>
            <a:r>
              <a:rPr lang="el-GR" dirty="0"/>
              <a:t>πυκνότητας απαιτεί την παρέλευση ετών.</a:t>
            </a:r>
          </a:p>
          <a:p>
            <a:pPr>
              <a:buNone/>
            </a:pPr>
            <a:r>
              <a:rPr lang="el-GR" b="1" dirty="0"/>
              <a:t>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118</a:t>
            </a:fld>
            <a:endParaRPr lang="el-GR" dirty="0"/>
          </a:p>
        </p:txBody>
      </p:sp>
    </p:spTree>
    <p:extLst>
      <p:ext uri="{BB962C8B-B14F-4D97-AF65-F5344CB8AC3E}">
        <p14:creationId xmlns:p14="http://schemas.microsoft.com/office/powerpoint/2010/main" val="3920527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Κλινικές εκδηλώσεις </a:t>
            </a:r>
            <a:r>
              <a:rPr lang="el-GR" sz="3000" b="0" dirty="0" smtClean="0"/>
              <a:t>1/11</a:t>
            </a:r>
            <a:endParaRPr lang="el-GR" sz="3000" b="0" dirty="0"/>
          </a:p>
        </p:txBody>
      </p:sp>
      <p:sp>
        <p:nvSpPr>
          <p:cNvPr id="3" name="2 - Θέση περιεχομένου"/>
          <p:cNvSpPr>
            <a:spLocks noGrp="1"/>
          </p:cNvSpPr>
          <p:nvPr>
            <p:ph idx="1"/>
          </p:nvPr>
        </p:nvSpPr>
        <p:spPr/>
        <p:txBody>
          <a:bodyPr/>
          <a:lstStyle/>
          <a:p>
            <a:pPr>
              <a:buFont typeface="Wingdings" panose="05000000000000000000" pitchFamily="2" charset="2"/>
              <a:buChar char="Ø"/>
            </a:pPr>
            <a:r>
              <a:rPr lang="el-GR" b="1" dirty="0" smtClean="0"/>
              <a:t>Μακροπρολακτινώματα </a:t>
            </a:r>
            <a:r>
              <a:rPr lang="el-GR" dirty="0"/>
              <a:t>: Στην κατηγορία αυτήν οι κλινικές εκδηλώσεις συνίστανται κυρίως σε : </a:t>
            </a:r>
          </a:p>
          <a:p>
            <a:pPr marL="457200" indent="-457200">
              <a:buFont typeface="+mj-lt"/>
              <a:buAutoNum type="arabicPeriod"/>
            </a:pPr>
            <a:r>
              <a:rPr lang="el-GR" dirty="0" smtClean="0"/>
              <a:t>Φαινόμενα </a:t>
            </a:r>
            <a:r>
              <a:rPr lang="el-GR" dirty="0"/>
              <a:t>πιέσεως και καταστροφής της υπόφυση ς π.χ. πίεση του οπτικού χιάσματος με διαταραχή των οπτικών πεδίων, διήθηση του σηραγγώδους κόλπου με επακόλουθη εμφάνιση οφθαλμοπληγίας, αύξηση της </a:t>
            </a:r>
            <a:r>
              <a:rPr lang="el-GR" dirty="0" smtClean="0"/>
              <a:t>ενδοκρανίου </a:t>
            </a:r>
            <a:r>
              <a:rPr lang="el-GR" dirty="0"/>
              <a:t>πίεσης και επιληπτικές κρίσεις του κροταφικού λοβού και </a:t>
            </a:r>
          </a:p>
          <a:p>
            <a:pPr marL="457200" indent="-457200">
              <a:buFont typeface="+mj-lt"/>
              <a:buAutoNum type="arabicPeriod"/>
            </a:pPr>
            <a:r>
              <a:rPr lang="el-GR" dirty="0" smtClean="0"/>
              <a:t>Συμπτωματολογία </a:t>
            </a:r>
            <a:r>
              <a:rPr lang="el-GR" dirty="0"/>
              <a:t>λόγω υπερέκκρισης της </a:t>
            </a:r>
            <a:r>
              <a:rPr lang="el-GR" dirty="0" smtClean="0"/>
              <a:t>προλακτίνης.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05015263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Αίτια υπογοναδοτροπικού υπογοναδισμού </a:t>
            </a:r>
            <a:r>
              <a:rPr lang="el-GR" sz="3000" b="0" dirty="0" smtClean="0"/>
              <a:t>1/5</a:t>
            </a:r>
            <a:endParaRPr lang="el-GR" sz="3000" b="0" dirty="0"/>
          </a:p>
        </p:txBody>
      </p:sp>
      <p:sp>
        <p:nvSpPr>
          <p:cNvPr id="3" name="2 - Θέση περιεχομένου"/>
          <p:cNvSpPr>
            <a:spLocks noGrp="1"/>
          </p:cNvSpPr>
          <p:nvPr>
            <p:ph idx="1"/>
          </p:nvPr>
        </p:nvSpPr>
        <p:spPr>
          <a:xfrm>
            <a:off x="457200" y="1340768"/>
            <a:ext cx="8229600" cy="4896544"/>
          </a:xfrm>
        </p:spPr>
        <p:txBody>
          <a:bodyPr/>
          <a:lstStyle/>
          <a:p>
            <a:r>
              <a:rPr lang="en-US" dirty="0" smtClean="0"/>
              <a:t>Y</a:t>
            </a:r>
            <a:r>
              <a:rPr lang="el-GR" dirty="0"/>
              <a:t>πογοναδοτροπικός υπογοναδισμός </a:t>
            </a:r>
            <a:r>
              <a:rPr lang="el-GR" dirty="0" smtClean="0"/>
              <a:t>προκαλείται </a:t>
            </a:r>
            <a:r>
              <a:rPr lang="el-GR" dirty="0"/>
              <a:t>από </a:t>
            </a:r>
            <a:r>
              <a:rPr lang="el-GR" b="1" dirty="0"/>
              <a:t>συγγενείς ή επίκτητες </a:t>
            </a:r>
            <a:r>
              <a:rPr lang="el-GR" dirty="0"/>
              <a:t>αιτίες οι οποίες διαταράσσουν την έκκριση της υποθαλαμικής </a:t>
            </a:r>
            <a:r>
              <a:rPr lang="en-US" dirty="0"/>
              <a:t>GnR</a:t>
            </a:r>
            <a:r>
              <a:rPr lang="el-GR" dirty="0"/>
              <a:t>Η ή και την παραγωγή των γοναδοτροπινών από τα γοναδοτρόπα κύτταρα της πρόσθιας υπόφυσης (δευτεροπαθής υπογοναδισμός). </a:t>
            </a:r>
          </a:p>
          <a:p>
            <a:r>
              <a:rPr lang="el-GR" dirty="0"/>
              <a:t>Οι συγγενείς ανωμαλίες που ευθύνονται για ελαττωμένη έκκριση γοναδοτροπινών είναι </a:t>
            </a:r>
            <a:r>
              <a:rPr lang="el-GR" dirty="0" smtClean="0"/>
              <a:t>σπάνιες </a:t>
            </a:r>
            <a:r>
              <a:rPr lang="el-GR" dirty="0"/>
              <a:t>αλλά αναγνωρίζονται και διαγιγνώσκονται εύκολα.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119</a:t>
            </a:fld>
            <a:endParaRPr lang="el-GR" dirty="0"/>
          </a:p>
        </p:txBody>
      </p:sp>
    </p:spTree>
    <p:extLst>
      <p:ext uri="{BB962C8B-B14F-4D97-AF65-F5344CB8AC3E}">
        <p14:creationId xmlns:p14="http://schemas.microsoft.com/office/powerpoint/2010/main" val="253722203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Αίτια υπογοναδοτροπικού υπογοναδισμού </a:t>
            </a:r>
            <a:r>
              <a:rPr lang="el-GR" sz="3300" b="0" dirty="0" smtClean="0"/>
              <a:t>2/5</a:t>
            </a:r>
            <a:endParaRPr lang="el-GR" sz="3300" dirty="0"/>
          </a:p>
        </p:txBody>
      </p:sp>
      <p:sp>
        <p:nvSpPr>
          <p:cNvPr id="3" name="2 - Θέση περιεχομένου"/>
          <p:cNvSpPr>
            <a:spLocks noGrp="1"/>
          </p:cNvSpPr>
          <p:nvPr>
            <p:ph idx="1"/>
          </p:nvPr>
        </p:nvSpPr>
        <p:spPr>
          <a:xfrm>
            <a:off x="457200" y="1340768"/>
            <a:ext cx="8229600" cy="4896544"/>
          </a:xfrm>
        </p:spPr>
        <p:txBody>
          <a:bodyPr>
            <a:normAutofit/>
          </a:bodyPr>
          <a:lstStyle/>
          <a:p>
            <a:r>
              <a:rPr lang="el-GR" dirty="0"/>
              <a:t>Η διαφοροποίηση του φύλου σε όλες αυτές τις διαταραχές είναι του φυσιολογικού άρρενος επειδή η έκκριση της τεστοστερόνης από τα εμβρυϊκά κύτταρα </a:t>
            </a:r>
            <a:r>
              <a:rPr lang="en-US" dirty="0"/>
              <a:t>Leydig</a:t>
            </a:r>
            <a:r>
              <a:rPr lang="el-GR" dirty="0"/>
              <a:t> στο πρώτο </a:t>
            </a:r>
            <a:r>
              <a:rPr lang="el-GR" dirty="0" smtClean="0"/>
              <a:t>τρίμηνο </a:t>
            </a:r>
            <a:r>
              <a:rPr lang="el-GR" dirty="0"/>
              <a:t>της εγκυμοσύνης, όταν συμβαίνει η </a:t>
            </a:r>
            <a:r>
              <a:rPr lang="el-GR" dirty="0" smtClean="0"/>
              <a:t>διαμόρφωση </a:t>
            </a:r>
            <a:r>
              <a:rPr lang="el-GR" dirty="0"/>
              <a:t>των έξω γεννητικών οργάνων, </a:t>
            </a:r>
            <a:r>
              <a:rPr lang="el-GR" dirty="0" smtClean="0"/>
              <a:t>ρυθμίζεται </a:t>
            </a:r>
            <a:r>
              <a:rPr lang="el-GR" dirty="0"/>
              <a:t>από την </a:t>
            </a:r>
            <a:r>
              <a:rPr lang="el-GR" dirty="0" smtClean="0"/>
              <a:t>χοριακή </a:t>
            </a:r>
            <a:r>
              <a:rPr lang="el-GR" dirty="0"/>
              <a:t>γοναδοτροπίνη (</a:t>
            </a:r>
            <a:r>
              <a:rPr lang="en-US" dirty="0"/>
              <a:t>hCG</a:t>
            </a:r>
            <a:r>
              <a:rPr lang="el-GR" dirty="0"/>
              <a:t>) του πλακούντα. </a:t>
            </a:r>
          </a:p>
          <a:p>
            <a:r>
              <a:rPr lang="el-GR" dirty="0"/>
              <a:t>Αντίθετα, η ανάπτυξη του πέους υπολείπεται επειδή η παραγωγή τεστοστερόνης κατά το τρίτο τρίμηνο της εγκυμοσύνης </a:t>
            </a:r>
            <a:r>
              <a:rPr lang="el-GR" dirty="0" smtClean="0"/>
              <a:t>εξαρτάται </a:t>
            </a:r>
            <a:r>
              <a:rPr lang="el-GR" dirty="0"/>
              <a:t>από την εμβρυϊκή </a:t>
            </a:r>
            <a:r>
              <a:rPr lang="en-US" dirty="0"/>
              <a:t>L</a:t>
            </a:r>
            <a:r>
              <a:rPr lang="el-GR" dirty="0"/>
              <a:t>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120</a:t>
            </a:fld>
            <a:endParaRPr lang="el-GR" dirty="0"/>
          </a:p>
        </p:txBody>
      </p:sp>
    </p:spTree>
    <p:extLst>
      <p:ext uri="{BB962C8B-B14F-4D97-AF65-F5344CB8AC3E}">
        <p14:creationId xmlns:p14="http://schemas.microsoft.com/office/powerpoint/2010/main" val="146497645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Αίτια υπογοναδοτροπικού υπογοναδισμού </a:t>
            </a:r>
            <a:r>
              <a:rPr lang="el-GR" sz="3300" b="0" dirty="0" smtClean="0"/>
              <a:t>3/5</a:t>
            </a:r>
            <a:endParaRPr lang="el-GR" dirty="0"/>
          </a:p>
        </p:txBody>
      </p:sp>
      <p:sp>
        <p:nvSpPr>
          <p:cNvPr id="3" name="2 - Θέση περιεχομένου"/>
          <p:cNvSpPr>
            <a:spLocks noGrp="1"/>
          </p:cNvSpPr>
          <p:nvPr>
            <p:ph idx="1"/>
          </p:nvPr>
        </p:nvSpPr>
        <p:spPr>
          <a:xfrm>
            <a:off x="457200" y="1340768"/>
            <a:ext cx="8229600" cy="4896544"/>
          </a:xfrm>
        </p:spPr>
        <p:txBody>
          <a:bodyPr>
            <a:normAutofit/>
          </a:bodyPr>
          <a:lstStyle/>
          <a:p>
            <a:r>
              <a:rPr lang="el-GR" dirty="0" smtClean="0"/>
              <a:t>Σε </a:t>
            </a:r>
            <a:r>
              <a:rPr lang="el-GR" dirty="0"/>
              <a:t>αγόρια με υπογοναδοτροπικό υπογοναδισμό η σωματική ανάπτυξη είναι φυσιολογική</a:t>
            </a:r>
            <a:r>
              <a:rPr lang="el-GR" b="1" i="1" dirty="0"/>
              <a:t> </a:t>
            </a:r>
            <a:r>
              <a:rPr lang="el-GR" dirty="0"/>
              <a:t>εφόσον δεν συνυπάρχει διαταραχή της </a:t>
            </a:r>
            <a:r>
              <a:rPr lang="el-GR" dirty="0" smtClean="0"/>
              <a:t>έκκρισης </a:t>
            </a:r>
            <a:r>
              <a:rPr lang="el-GR" dirty="0"/>
              <a:t>της αυξητικής ορμόνης ή και της </a:t>
            </a:r>
            <a:r>
              <a:rPr lang="en-US" dirty="0"/>
              <a:t>TS</a:t>
            </a:r>
            <a:r>
              <a:rPr lang="el-GR" dirty="0"/>
              <a:t>Η. </a:t>
            </a:r>
          </a:p>
          <a:p>
            <a:r>
              <a:rPr lang="el-GR" dirty="0"/>
              <a:t>Η εμφάνιση της ήβης απουσιάζει ή υπολείπεται σημαντικά, εξαρτώμενη από το βαθμό της </a:t>
            </a:r>
            <a:r>
              <a:rPr lang="el-GR" dirty="0" smtClean="0"/>
              <a:t>ανεπάρκειας </a:t>
            </a:r>
            <a:r>
              <a:rPr lang="el-GR" dirty="0"/>
              <a:t>των γοναδοτροπινών. </a:t>
            </a:r>
          </a:p>
          <a:p>
            <a:r>
              <a:rPr lang="el-GR" dirty="0"/>
              <a:t>Η ανεπάρκεια των γοναδοτροπινών μπορεί να είναι </a:t>
            </a:r>
            <a:r>
              <a:rPr lang="el-GR" dirty="0" smtClean="0"/>
              <a:t>μεμονωμένη </a:t>
            </a:r>
            <a:r>
              <a:rPr lang="el-GR" dirty="0"/>
              <a:t>ή να συνδυάζεται με άλλες ορμονικές ή μη ορμονικές διαταραχές.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121</a:t>
            </a:fld>
            <a:endParaRPr lang="el-GR" dirty="0"/>
          </a:p>
        </p:txBody>
      </p:sp>
    </p:spTree>
    <p:extLst>
      <p:ext uri="{BB962C8B-B14F-4D97-AF65-F5344CB8AC3E}">
        <p14:creationId xmlns:p14="http://schemas.microsoft.com/office/powerpoint/2010/main" val="294075020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Αίτια υπογοναδοτροπικού υπογοναδισμού </a:t>
            </a:r>
            <a:r>
              <a:rPr lang="el-GR" sz="3300" b="0" dirty="0" smtClean="0"/>
              <a:t>4/5</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 </a:t>
            </a:r>
            <a:r>
              <a:rPr lang="el-GR" sz="2200" b="1" dirty="0" smtClean="0"/>
              <a:t>Συγγενής </a:t>
            </a:r>
            <a:r>
              <a:rPr lang="el-GR" sz="2200" b="1" dirty="0"/>
              <a:t>υπογοναδοτροπικός υπογοναδισμός</a:t>
            </a:r>
          </a:p>
          <a:p>
            <a:r>
              <a:rPr lang="el-GR" sz="2200" dirty="0" smtClean="0"/>
              <a:t>Ιδιοπαθής </a:t>
            </a:r>
            <a:r>
              <a:rPr lang="el-GR" sz="2200" dirty="0"/>
              <a:t>μεμονωμένη ανεπάρκεια </a:t>
            </a:r>
            <a:r>
              <a:rPr lang="el-GR" sz="2200" dirty="0" smtClean="0"/>
              <a:t>γοναδοτροπινών.</a:t>
            </a:r>
            <a:endParaRPr lang="el-GR" sz="2200" dirty="0"/>
          </a:p>
          <a:p>
            <a:r>
              <a:rPr lang="el-GR" sz="2200" dirty="0" smtClean="0"/>
              <a:t>Ιδιοπαθής </a:t>
            </a:r>
            <a:r>
              <a:rPr lang="el-GR" sz="2200" dirty="0"/>
              <a:t>ανεπάρκεια γοναδοτροπινών που συνοδεύεται από άλλες συγγενείς </a:t>
            </a:r>
            <a:r>
              <a:rPr lang="el-GR" sz="2200" dirty="0" smtClean="0"/>
              <a:t>ανωμαλίες.</a:t>
            </a:r>
            <a:endParaRPr lang="el-GR" sz="2200" dirty="0"/>
          </a:p>
          <a:p>
            <a:r>
              <a:rPr lang="el-GR" sz="2200" dirty="0" smtClean="0"/>
              <a:t>Ιδιοπαθής </a:t>
            </a:r>
            <a:r>
              <a:rPr lang="el-GR" sz="2200" dirty="0"/>
              <a:t>ανεπάρκεια γοναδοτροπινών που συνοδεύεται από διανοητική </a:t>
            </a:r>
            <a:r>
              <a:rPr lang="el-GR" sz="2200" dirty="0" smtClean="0"/>
              <a:t>έκπτωση.</a:t>
            </a:r>
          </a:p>
          <a:p>
            <a:r>
              <a:rPr lang="el-GR" sz="2200" dirty="0" smtClean="0"/>
              <a:t>Ελαττωματικά </a:t>
            </a:r>
            <a:r>
              <a:rPr lang="el-GR" sz="2200" dirty="0"/>
              <a:t>μόρια των γοναδοτροπινών ή του υποδοχέα της </a:t>
            </a:r>
            <a:r>
              <a:rPr lang="en-US" sz="2200" dirty="0"/>
              <a:t>L</a:t>
            </a:r>
            <a:r>
              <a:rPr lang="el-GR" sz="2200" dirty="0" smtClean="0"/>
              <a:t>Η ιδιοπαθής </a:t>
            </a:r>
            <a:r>
              <a:rPr lang="el-GR" sz="2200" dirty="0"/>
              <a:t>υπογοναδοτροπικός υπογοναδισμός που συνοδεύεται από ανεπάρκεια και άλλων υποφυσιακών </a:t>
            </a:r>
            <a:r>
              <a:rPr lang="el-GR" sz="2200" dirty="0" smtClean="0"/>
              <a:t>ορμονών.</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122</a:t>
            </a:fld>
            <a:endParaRPr lang="el-GR" dirty="0"/>
          </a:p>
        </p:txBody>
      </p:sp>
    </p:spTree>
    <p:extLst>
      <p:ext uri="{BB962C8B-B14F-4D97-AF65-F5344CB8AC3E}">
        <p14:creationId xmlns:p14="http://schemas.microsoft.com/office/powerpoint/2010/main" val="323381155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Αίτια υπογοναδοτροπικού υπογοναδισμού </a:t>
            </a:r>
            <a:r>
              <a:rPr lang="el-GR" sz="3300" b="0" dirty="0" smtClean="0"/>
              <a:t>5/5</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sz="2200" b="1" dirty="0" smtClean="0"/>
              <a:t>Επίκτητος </a:t>
            </a:r>
            <a:r>
              <a:rPr lang="el-GR" sz="2200" b="1" dirty="0"/>
              <a:t>υπογοναδοτροπικός </a:t>
            </a:r>
            <a:r>
              <a:rPr lang="el-GR" sz="2200" b="1" dirty="0" smtClean="0"/>
              <a:t>υπογοναδισμός</a:t>
            </a:r>
          </a:p>
          <a:p>
            <a:r>
              <a:rPr lang="el-GR" sz="2200" dirty="0" smtClean="0"/>
              <a:t>Νεοπλάσματα </a:t>
            </a:r>
            <a:r>
              <a:rPr lang="el-GR" sz="2200" dirty="0"/>
              <a:t>του άξονα «</a:t>
            </a:r>
            <a:r>
              <a:rPr lang="el-GR" sz="2200" dirty="0" smtClean="0"/>
              <a:t>υποθάλαμος υπόφυση».</a:t>
            </a:r>
          </a:p>
          <a:p>
            <a:r>
              <a:rPr lang="el-GR" sz="2200" dirty="0" smtClean="0"/>
              <a:t>Διηθητικά </a:t>
            </a:r>
            <a:r>
              <a:rPr lang="el-GR" sz="2200" dirty="0"/>
              <a:t>νοσήματα του άξονα «</a:t>
            </a:r>
            <a:r>
              <a:rPr lang="el-GR" sz="2200" dirty="0" smtClean="0"/>
              <a:t>υποθάλαμος-υπόφυση», φλεγμονές </a:t>
            </a:r>
            <a:r>
              <a:rPr lang="el-GR" sz="2200" dirty="0"/>
              <a:t>του άξονα «υποθάλαμος-υπόφυση</a:t>
            </a:r>
            <a:r>
              <a:rPr lang="el-GR" sz="2200" dirty="0" smtClean="0"/>
              <a:t>».</a:t>
            </a:r>
          </a:p>
          <a:p>
            <a:r>
              <a:rPr lang="el-GR" sz="2200" dirty="0" smtClean="0"/>
              <a:t>Κρανιοεγκεφαλικές κακώσεις.</a:t>
            </a:r>
          </a:p>
          <a:p>
            <a:r>
              <a:rPr lang="el-GR" sz="2200" dirty="0" smtClean="0"/>
              <a:t>Υποφυσιακή αποπληξία.</a:t>
            </a:r>
          </a:p>
          <a:p>
            <a:r>
              <a:rPr lang="el-GR" sz="2200" dirty="0" smtClean="0"/>
              <a:t>Οξέα </a:t>
            </a:r>
            <a:r>
              <a:rPr lang="el-GR" sz="2200" dirty="0"/>
              <a:t>σοβαρά νοσήματα χρόνια συστηματικά </a:t>
            </a:r>
            <a:r>
              <a:rPr lang="el-GR" sz="2200" dirty="0" smtClean="0"/>
              <a:t>νοσήματα, συστηματική </a:t>
            </a:r>
            <a:r>
              <a:rPr lang="el-GR" sz="2200" dirty="0"/>
              <a:t>χορήγηση </a:t>
            </a:r>
            <a:r>
              <a:rPr lang="el-GR" sz="2200" dirty="0" smtClean="0"/>
              <a:t>γλυκοκορτικοειδών</a:t>
            </a:r>
            <a:r>
              <a:rPr lang="el-GR" sz="2200" dirty="0"/>
              <a:t>.</a:t>
            </a:r>
            <a:endParaRPr lang="el-GR" sz="2200" dirty="0" smtClean="0"/>
          </a:p>
          <a:p>
            <a:r>
              <a:rPr lang="el-GR" sz="2200" dirty="0" smtClean="0"/>
              <a:t>Ιδιοπαθής </a:t>
            </a:r>
            <a:r>
              <a:rPr lang="el-GR" sz="2200" dirty="0"/>
              <a:t>επίκτητος </a:t>
            </a:r>
            <a:r>
              <a:rPr lang="el-GR" sz="2200" dirty="0" smtClean="0"/>
              <a:t>υπογοναδισμός.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123</a:t>
            </a:fld>
            <a:endParaRPr lang="el-GR" dirty="0"/>
          </a:p>
        </p:txBody>
      </p:sp>
    </p:spTree>
    <p:extLst>
      <p:ext uri="{BB962C8B-B14F-4D97-AF65-F5344CB8AC3E}">
        <p14:creationId xmlns:p14="http://schemas.microsoft.com/office/powerpoint/2010/main" val="310622596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Συγγενής υπογοναδοτροπικός </a:t>
            </a:r>
            <a:r>
              <a:rPr lang="el-GR" dirty="0" smtClean="0"/>
              <a:t>υπογοναδισμός </a:t>
            </a:r>
            <a:r>
              <a:rPr lang="el-GR" sz="3000" b="0" dirty="0" smtClean="0"/>
              <a:t>1/15</a:t>
            </a:r>
            <a:endParaRPr lang="el-GR" sz="3000" b="0" dirty="0"/>
          </a:p>
        </p:txBody>
      </p:sp>
      <p:sp>
        <p:nvSpPr>
          <p:cNvPr id="3" name="2 - Θέση περιεχομένου"/>
          <p:cNvSpPr>
            <a:spLocks noGrp="1"/>
          </p:cNvSpPr>
          <p:nvPr>
            <p:ph idx="1"/>
          </p:nvPr>
        </p:nvSpPr>
        <p:spPr>
          <a:xfrm>
            <a:off x="457200" y="1196752"/>
            <a:ext cx="8219256" cy="5472608"/>
          </a:xfrm>
        </p:spPr>
        <p:txBody>
          <a:bodyPr>
            <a:noAutofit/>
          </a:bodyPr>
          <a:lstStyle/>
          <a:p>
            <a:pPr marL="457200" indent="-457200">
              <a:lnSpc>
                <a:spcPct val="100000"/>
              </a:lnSpc>
              <a:spcBef>
                <a:spcPts val="600"/>
              </a:spcBef>
              <a:buFont typeface="+mj-lt"/>
              <a:buAutoNum type="arabicPeriod"/>
            </a:pPr>
            <a:r>
              <a:rPr lang="el-GR" sz="2200" b="1" dirty="0" smtClean="0"/>
              <a:t>Ιδιοπαθής </a:t>
            </a:r>
            <a:r>
              <a:rPr lang="el-GR" sz="2200" b="1" dirty="0"/>
              <a:t>Μεμονωμένη Ανεπάρκεια </a:t>
            </a:r>
            <a:r>
              <a:rPr lang="el-GR" sz="2200" b="1" dirty="0" smtClean="0"/>
              <a:t>Γοναδοτροπινών </a:t>
            </a:r>
            <a:r>
              <a:rPr lang="el-GR" sz="2200" b="1" dirty="0"/>
              <a:t>(ΙΜΑΓ</a:t>
            </a:r>
            <a:r>
              <a:rPr lang="el-GR" sz="2200" b="1" dirty="0" smtClean="0"/>
              <a:t>)</a:t>
            </a:r>
            <a:endParaRPr lang="el-GR" sz="2200" dirty="0"/>
          </a:p>
          <a:p>
            <a:pPr>
              <a:lnSpc>
                <a:spcPct val="100000"/>
              </a:lnSpc>
              <a:spcBef>
                <a:spcPts val="600"/>
              </a:spcBef>
            </a:pPr>
            <a:r>
              <a:rPr lang="el-GR" sz="2200" dirty="0"/>
              <a:t>Συγγενής ανωμαλία που χαρακτηρίζεται από ανεπάρκεια του υποθαλαμικού παράγοντα </a:t>
            </a:r>
            <a:r>
              <a:rPr lang="en-US" sz="2200" dirty="0"/>
              <a:t>GnR</a:t>
            </a:r>
            <a:r>
              <a:rPr lang="el-GR" sz="2200" dirty="0"/>
              <a:t>Η. Σπανιότερα οφείλεται σε σημειακές μεταλλάξεις του υποδοχέα της </a:t>
            </a:r>
            <a:r>
              <a:rPr lang="en-US" sz="2200" dirty="0"/>
              <a:t>GnR</a:t>
            </a:r>
            <a:r>
              <a:rPr lang="el-GR" sz="2200" dirty="0" smtClean="0"/>
              <a:t>Η.</a:t>
            </a:r>
            <a:endParaRPr lang="el-GR" sz="2200" dirty="0"/>
          </a:p>
          <a:p>
            <a:pPr>
              <a:lnSpc>
                <a:spcPct val="100000"/>
              </a:lnSpc>
              <a:spcBef>
                <a:spcPts val="600"/>
              </a:spcBef>
            </a:pPr>
            <a:r>
              <a:rPr lang="el-GR" sz="2200" dirty="0"/>
              <a:t>Η διάγνωση της ΙΜΑΓ γίνεται σε μερικές </a:t>
            </a:r>
            <a:r>
              <a:rPr lang="el-GR" sz="2200" dirty="0" smtClean="0"/>
              <a:t>περιπτώσεις </a:t>
            </a:r>
            <a:r>
              <a:rPr lang="el-GR" sz="2200" dirty="0"/>
              <a:t>κατά τη νεογνική περίοδο όταν </a:t>
            </a:r>
            <a:r>
              <a:rPr lang="el-GR" sz="2200" dirty="0" smtClean="0"/>
              <a:t>παρουσιάζεται </a:t>
            </a:r>
            <a:r>
              <a:rPr lang="el-GR" sz="2200" dirty="0"/>
              <a:t>η κλινική εικόνα της κρυψορχίας και του μικρού πέους σε συνδυασμό με τις απρόσφορα χαμηλές τιμές των γοναδοτροπινών και </a:t>
            </a:r>
            <a:r>
              <a:rPr lang="el-GR" sz="2200" dirty="0" smtClean="0"/>
              <a:t>στεροειδών </a:t>
            </a:r>
            <a:r>
              <a:rPr lang="el-GR" sz="2200" dirty="0"/>
              <a:t>ορμονών αίματος. </a:t>
            </a:r>
            <a:endParaRPr lang="el-GR" sz="2200" dirty="0" smtClean="0"/>
          </a:p>
          <a:p>
            <a:pPr>
              <a:lnSpc>
                <a:spcPct val="100000"/>
              </a:lnSpc>
              <a:spcBef>
                <a:spcPts val="600"/>
              </a:spcBef>
            </a:pPr>
            <a:r>
              <a:rPr lang="el-GR" sz="2200" dirty="0" smtClean="0"/>
              <a:t>Υπενθυμίζεται </a:t>
            </a:r>
            <a:r>
              <a:rPr lang="el-GR" sz="2200" dirty="0"/>
              <a:t>ότι την περίοδο αυτή είναι ενεργοποιημένος ο άξονας «υποθάλαμος - υπόφυση - όρχεις». </a:t>
            </a:r>
          </a:p>
          <a:p>
            <a:pPr>
              <a:lnSpc>
                <a:spcPct val="100000"/>
              </a:lnSpc>
              <a:spcBef>
                <a:spcPts val="600"/>
              </a:spcBef>
            </a:pPr>
            <a:r>
              <a:rPr lang="el-GR" sz="2200" dirty="0"/>
              <a:t>Η ατελής κάθοδος των όρχεων και η ανάπτυξη των έξω γεννητικών οργάνων υποδηλώνει ανεπαρκή </a:t>
            </a:r>
            <a:r>
              <a:rPr lang="el-GR" sz="2200" dirty="0" smtClean="0"/>
              <a:t>λειτουργία </a:t>
            </a:r>
            <a:r>
              <a:rPr lang="el-GR" sz="2200" dirty="0"/>
              <a:t>του ανωτέρω άξονα κατά το τέλος της περιόδου της εγκυμοσύνης και την αρχή της νεογνικής περιόδου</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124</a:t>
            </a:fld>
            <a:endParaRPr lang="el-GR" dirty="0"/>
          </a:p>
        </p:txBody>
      </p:sp>
    </p:spTree>
    <p:extLst>
      <p:ext uri="{BB962C8B-B14F-4D97-AF65-F5344CB8AC3E}">
        <p14:creationId xmlns:p14="http://schemas.microsoft.com/office/powerpoint/2010/main" val="394237250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2/15</a:t>
            </a:r>
            <a:endParaRPr lang="el-GR" sz="3300" dirty="0"/>
          </a:p>
        </p:txBody>
      </p:sp>
      <p:sp>
        <p:nvSpPr>
          <p:cNvPr id="3" name="2 - Θέση περιεχομένου"/>
          <p:cNvSpPr>
            <a:spLocks noGrp="1"/>
          </p:cNvSpPr>
          <p:nvPr>
            <p:ph idx="1"/>
          </p:nvPr>
        </p:nvSpPr>
        <p:spPr/>
        <p:txBody>
          <a:bodyPr/>
          <a:lstStyle/>
          <a:p>
            <a:r>
              <a:rPr lang="el-GR" b="1" dirty="0"/>
              <a:t>Η κρυψορχία </a:t>
            </a:r>
            <a:r>
              <a:rPr lang="el-GR" dirty="0"/>
              <a:t>παρατηρείται σε σχετικά μικρό ποσοστό περιπτώσεων συγγενούς υπογοναδοτροπικού υπογοναδισμού. </a:t>
            </a:r>
            <a:r>
              <a:rPr lang="el-GR" dirty="0" smtClean="0"/>
              <a:t>Εκτιμάται </a:t>
            </a:r>
            <a:r>
              <a:rPr lang="el-GR" dirty="0"/>
              <a:t>ότι αποτελεί κλινική εκδήλωση του 30% των περιπτώσεων </a:t>
            </a:r>
            <a:r>
              <a:rPr lang="el-GR" dirty="0" smtClean="0"/>
              <a:t>αν </a:t>
            </a:r>
            <a:r>
              <a:rPr lang="el-GR" dirty="0"/>
              <a:t>και έχουν αναφερθεί υψηλότερα ποσοστά.</a:t>
            </a:r>
          </a:p>
          <a:p>
            <a:r>
              <a:rPr lang="el-GR" dirty="0"/>
              <a:t>Η διάγνωση συνήθως της ανεπάρκειας της </a:t>
            </a:r>
            <a:r>
              <a:rPr lang="en-US" dirty="0"/>
              <a:t>GnR</a:t>
            </a:r>
            <a:r>
              <a:rPr lang="el-GR" dirty="0"/>
              <a:t>Η καθυστερεί μέχρι την ηλικία της εφηβείας οπότε παρατηρείται καθυστέρηση της έναρξης της ενήβωσης και απουσία των δευτερογενών χαρακτήρων του φύλου.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125</a:t>
            </a:fld>
            <a:endParaRPr lang="el-GR" dirty="0"/>
          </a:p>
        </p:txBody>
      </p:sp>
    </p:spTree>
    <p:extLst>
      <p:ext uri="{BB962C8B-B14F-4D97-AF65-F5344CB8AC3E}">
        <p14:creationId xmlns:p14="http://schemas.microsoft.com/office/powerpoint/2010/main" val="115770882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3/15</a:t>
            </a:r>
            <a:endParaRPr lang="el-GR" dirty="0"/>
          </a:p>
        </p:txBody>
      </p:sp>
      <p:sp>
        <p:nvSpPr>
          <p:cNvPr id="3" name="2 - Θέση περιεχομένου"/>
          <p:cNvSpPr>
            <a:spLocks noGrp="1"/>
          </p:cNvSpPr>
          <p:nvPr>
            <p:ph idx="1"/>
          </p:nvPr>
        </p:nvSpPr>
        <p:spPr>
          <a:xfrm>
            <a:off x="457200" y="1196752"/>
            <a:ext cx="8507288" cy="5256584"/>
          </a:xfrm>
        </p:spPr>
        <p:txBody>
          <a:bodyPr>
            <a:noAutofit/>
          </a:bodyPr>
          <a:lstStyle/>
          <a:p>
            <a:pPr>
              <a:lnSpc>
                <a:spcPct val="105000"/>
              </a:lnSpc>
              <a:spcBef>
                <a:spcPts val="600"/>
              </a:spcBef>
            </a:pPr>
            <a:r>
              <a:rPr lang="el-GR" sz="2200" b="1" dirty="0"/>
              <a:t>Η γυναικομαστία </a:t>
            </a:r>
            <a:r>
              <a:rPr lang="el-GR" sz="2200" dirty="0"/>
              <a:t>δεν αποτελεί χαρακτηριστικό κλινικό εύρημα του </a:t>
            </a:r>
            <a:r>
              <a:rPr lang="el-GR" sz="2200" dirty="0" smtClean="0"/>
              <a:t>συγγενούς υπογοναδοτροφικού υπογοναδισμού, πιθανώς </a:t>
            </a:r>
            <a:r>
              <a:rPr lang="el-GR" sz="2200" dirty="0"/>
              <a:t>εξαιτίας μη δυνατότητας </a:t>
            </a:r>
            <a:r>
              <a:rPr lang="el-GR" sz="2200" dirty="0" smtClean="0"/>
              <a:t>διέγερσης </a:t>
            </a:r>
            <a:r>
              <a:rPr lang="el-GR" sz="2200" dirty="0"/>
              <a:t>της ορχικής αρωματάσης από τα χαμηλά επίπεδα των γοναδοτροπινών. </a:t>
            </a:r>
            <a:endParaRPr lang="el-GR" sz="2200" dirty="0" smtClean="0"/>
          </a:p>
          <a:p>
            <a:pPr>
              <a:lnSpc>
                <a:spcPct val="105000"/>
              </a:lnSpc>
              <a:spcBef>
                <a:spcPts val="600"/>
              </a:spcBef>
            </a:pPr>
            <a:r>
              <a:rPr lang="el-GR" sz="2200" dirty="0" smtClean="0"/>
              <a:t>Η </a:t>
            </a:r>
            <a:r>
              <a:rPr lang="el-GR" sz="2200" dirty="0"/>
              <a:t>γυναικομαστία συνήθως εκδηλώνεται όταν εφαρμοσθεί </a:t>
            </a:r>
            <a:r>
              <a:rPr lang="el-GR" sz="2200" dirty="0" smtClean="0"/>
              <a:t>θεραπεία </a:t>
            </a:r>
            <a:r>
              <a:rPr lang="el-GR" sz="2200" dirty="0"/>
              <a:t>με γοναδοτροπίνες. </a:t>
            </a:r>
            <a:endParaRPr lang="el-GR" sz="2200" dirty="0" smtClean="0"/>
          </a:p>
          <a:p>
            <a:pPr>
              <a:lnSpc>
                <a:spcPct val="105000"/>
              </a:lnSpc>
              <a:spcBef>
                <a:spcPts val="600"/>
              </a:spcBef>
            </a:pPr>
            <a:r>
              <a:rPr lang="el-GR" sz="2200" dirty="0" smtClean="0"/>
              <a:t>Επίσης</a:t>
            </a:r>
            <a:r>
              <a:rPr lang="el-GR" sz="2200" dirty="0"/>
              <a:t>, μπορεί να εκδηλωθεί όταν χορηγηθεί </a:t>
            </a:r>
            <a:r>
              <a:rPr lang="en-US" sz="2200" dirty="0"/>
              <a:t>hCG</a:t>
            </a:r>
            <a:r>
              <a:rPr lang="el-GR" sz="2200" dirty="0"/>
              <a:t> ή σχετικά χαμηλές δόσεις τεστοστερόνης οπότε η σχέση τεστοστερόνης οιστραδιόλης (που προέρχεται από περιφερική αρωματοποίηση της </a:t>
            </a:r>
            <a:r>
              <a:rPr lang="el-GR" sz="2200" dirty="0" smtClean="0"/>
              <a:t>τεστοστερόνης</a:t>
            </a:r>
            <a:r>
              <a:rPr lang="el-GR" sz="2200" dirty="0"/>
              <a:t>) </a:t>
            </a:r>
            <a:r>
              <a:rPr lang="el-GR" sz="2200" dirty="0" smtClean="0"/>
              <a:t>ελαττώνεται.</a:t>
            </a:r>
          </a:p>
          <a:p>
            <a:pPr>
              <a:lnSpc>
                <a:spcPct val="105000"/>
              </a:lnSpc>
              <a:spcBef>
                <a:spcPts val="600"/>
              </a:spcBef>
            </a:pPr>
            <a:r>
              <a:rPr lang="el-GR" sz="2200" dirty="0" smtClean="0"/>
              <a:t>Με </a:t>
            </a:r>
            <a:r>
              <a:rPr lang="el-GR" sz="2200" dirty="0"/>
              <a:t>δεδομένο ότι η αδρεναρχή είναι φυσιολογική στη συγγενή έλλειψη της </a:t>
            </a:r>
            <a:r>
              <a:rPr lang="en-US" sz="2200" dirty="0"/>
              <a:t>GnR</a:t>
            </a:r>
            <a:r>
              <a:rPr lang="el-GR" sz="2200" dirty="0"/>
              <a:t>Η, πιθανή περιφερική </a:t>
            </a:r>
            <a:r>
              <a:rPr lang="el-GR" sz="2200" dirty="0" smtClean="0"/>
              <a:t>αρωματοποίηση </a:t>
            </a:r>
            <a:r>
              <a:rPr lang="el-GR" sz="2200" dirty="0"/>
              <a:t>των επινεφριδιακών ανδρογόνων στην εκδήλωση της γυναικομαστίας δεν μπορεί να αποκλεισθεί.</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126</a:t>
            </a:fld>
            <a:endParaRPr lang="el-GR" dirty="0"/>
          </a:p>
        </p:txBody>
      </p:sp>
    </p:spTree>
    <p:extLst>
      <p:ext uri="{BB962C8B-B14F-4D97-AF65-F5344CB8AC3E}">
        <p14:creationId xmlns:p14="http://schemas.microsoft.com/office/powerpoint/2010/main" val="83999880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4/15</a:t>
            </a:r>
            <a:endParaRPr lang="el-GR" dirty="0"/>
          </a:p>
        </p:txBody>
      </p:sp>
      <p:sp>
        <p:nvSpPr>
          <p:cNvPr id="3" name="2 - Θέση περιεχομένου"/>
          <p:cNvSpPr>
            <a:spLocks noGrp="1"/>
          </p:cNvSpPr>
          <p:nvPr>
            <p:ph idx="1"/>
          </p:nvPr>
        </p:nvSpPr>
        <p:spPr>
          <a:xfrm>
            <a:off x="457200" y="1196752"/>
            <a:ext cx="8229600" cy="5544616"/>
          </a:xfrm>
        </p:spPr>
        <p:txBody>
          <a:bodyPr>
            <a:noAutofit/>
          </a:bodyPr>
          <a:lstStyle/>
          <a:p>
            <a:pPr>
              <a:lnSpc>
                <a:spcPct val="105000"/>
              </a:lnSpc>
              <a:spcBef>
                <a:spcPts val="600"/>
              </a:spcBef>
            </a:pPr>
            <a:r>
              <a:rPr lang="el-GR" sz="2200" dirty="0"/>
              <a:t>Πριν από λίγα χρόνια περιγράφηκε μια επίκτητη μορφή ιδιοπαθούς ανεπάρκειας της </a:t>
            </a:r>
            <a:r>
              <a:rPr lang="en-US" sz="2200" dirty="0"/>
              <a:t>GnR</a:t>
            </a:r>
            <a:r>
              <a:rPr lang="el-GR" sz="2200" dirty="0"/>
              <a:t>Η σε άνδρες που ονομάσθηκε </a:t>
            </a:r>
            <a:r>
              <a:rPr lang="el-GR" sz="2200" b="1" dirty="0"/>
              <a:t>ιδιοπαθής υπογοναδοτροπικός υπογοναδισμός ενηλίκων.</a:t>
            </a:r>
          </a:p>
          <a:p>
            <a:pPr>
              <a:lnSpc>
                <a:spcPct val="105000"/>
              </a:lnSpc>
              <a:spcBef>
                <a:spcPts val="600"/>
              </a:spcBef>
            </a:pPr>
            <a:r>
              <a:rPr lang="el-GR" sz="2200" dirty="0"/>
              <a:t>Στους ασθενείς αυτούς παρατηρείται φυσιολογική εμφάνιση της ενήβωσης αλλά ακολουθεί σε άλλοτε άλλο χρονικό διάστημα ελάττωση της σεξουαλικής διάθεσης και υπογονιμότητα. </a:t>
            </a:r>
            <a:endParaRPr lang="el-GR" sz="2200" dirty="0" smtClean="0"/>
          </a:p>
          <a:p>
            <a:pPr>
              <a:lnSpc>
                <a:spcPct val="105000"/>
              </a:lnSpc>
              <a:spcBef>
                <a:spcPts val="600"/>
              </a:spcBef>
            </a:pPr>
            <a:r>
              <a:rPr lang="el-GR" sz="2200" dirty="0" smtClean="0"/>
              <a:t>Στους άνδρες </a:t>
            </a:r>
            <a:r>
              <a:rPr lang="el-GR" sz="2200" dirty="0"/>
              <a:t>αυτούς ο όγκος των όρχεων είναι φυσιολογικός. Η νευροενδοκρινική ανωμαλία αυτής της μορφής φαίνεται ότι είναι μόνιμη. Σε πρόσφατη μελέτη σε δέκα άνδρες με κανονική ενήβωση, η διαταραχή εκδηλώθηκε με ιδιοπαθή υπογονιμότητα, σεξουαλική δυσλειτουργία, χαμηλά επίπεδα τεστοστερόνης και απουσία της κυματοειδούς έκκρισης της </a:t>
            </a:r>
            <a:r>
              <a:rPr lang="en-US" sz="2200" dirty="0"/>
              <a:t>L</a:t>
            </a:r>
            <a:r>
              <a:rPr lang="el-GR" sz="2200" dirty="0"/>
              <a:t>Η.</a:t>
            </a:r>
          </a:p>
          <a:p>
            <a:pPr>
              <a:lnSpc>
                <a:spcPct val="105000"/>
              </a:lnSpc>
              <a:spcBef>
                <a:spcPts val="600"/>
              </a:spcBef>
            </a:pPr>
            <a:r>
              <a:rPr lang="el-GR" sz="2200" dirty="0"/>
              <a:t>Η εξωγενής χορήγηση </a:t>
            </a:r>
            <a:r>
              <a:rPr lang="en-US" sz="2200" dirty="0"/>
              <a:t>GnR</a:t>
            </a:r>
            <a:r>
              <a:rPr lang="el-GR" sz="2200" dirty="0"/>
              <a:t>Η αποκαθιστά τη λειτουργία του γεννητικού άξονα στο 90% των περιπτώσεων</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127</a:t>
            </a:fld>
            <a:endParaRPr lang="el-GR" dirty="0"/>
          </a:p>
        </p:txBody>
      </p:sp>
    </p:spTree>
    <p:extLst>
      <p:ext uri="{BB962C8B-B14F-4D97-AF65-F5344CB8AC3E}">
        <p14:creationId xmlns:p14="http://schemas.microsoft.com/office/powerpoint/2010/main" val="63374813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5/15</a:t>
            </a:r>
            <a:endParaRPr lang="el-GR" dirty="0"/>
          </a:p>
        </p:txBody>
      </p:sp>
      <p:sp>
        <p:nvSpPr>
          <p:cNvPr id="3" name="2 - Θέση περιεχομένου"/>
          <p:cNvSpPr>
            <a:spLocks noGrp="1"/>
          </p:cNvSpPr>
          <p:nvPr>
            <p:ph idx="1"/>
          </p:nvPr>
        </p:nvSpPr>
        <p:spPr>
          <a:xfrm>
            <a:off x="457200" y="1196752"/>
            <a:ext cx="8363272" cy="5328592"/>
          </a:xfrm>
        </p:spPr>
        <p:txBody>
          <a:bodyPr>
            <a:noAutofit/>
          </a:bodyPr>
          <a:lstStyle/>
          <a:p>
            <a:pPr>
              <a:lnSpc>
                <a:spcPct val="105000"/>
              </a:lnSpc>
              <a:spcBef>
                <a:spcPts val="600"/>
              </a:spcBef>
            </a:pPr>
            <a:r>
              <a:rPr lang="el-GR" sz="2200" b="1" dirty="0"/>
              <a:t>Το σύνδρομο του γόνιμου ευνούχου </a:t>
            </a:r>
            <a:r>
              <a:rPr lang="el-GR" sz="2200" dirty="0"/>
              <a:t>θεωρείται μορφή μερικής ανεπάρκειας της </a:t>
            </a:r>
            <a:r>
              <a:rPr lang="en-US" sz="2200" dirty="0"/>
              <a:t>GnR</a:t>
            </a:r>
            <a:r>
              <a:rPr lang="el-GR" sz="2200" dirty="0"/>
              <a:t>Η. </a:t>
            </a:r>
            <a:r>
              <a:rPr lang="el-GR" sz="2200" dirty="0" smtClean="0"/>
              <a:t>Αναφέρεται </a:t>
            </a:r>
            <a:r>
              <a:rPr lang="el-GR" sz="2200" dirty="0"/>
              <a:t>σε άρρενες με ευνουχοειδικά σωματικά χαρακτηριστικά, φυσιολογική ενήβωση, </a:t>
            </a:r>
            <a:r>
              <a:rPr lang="el-GR" sz="2200" dirty="0" smtClean="0"/>
              <a:t>φυσιολογικό </a:t>
            </a:r>
            <a:r>
              <a:rPr lang="el-GR" sz="2200" dirty="0"/>
              <a:t>όγκο όρχεων και φυσιολογική </a:t>
            </a:r>
            <a:r>
              <a:rPr lang="el-GR" sz="2200" dirty="0" smtClean="0"/>
              <a:t>σπερματογένεση</a:t>
            </a:r>
            <a:r>
              <a:rPr lang="el-GR" sz="2200" dirty="0"/>
              <a:t>.</a:t>
            </a:r>
          </a:p>
          <a:p>
            <a:pPr>
              <a:lnSpc>
                <a:spcPct val="105000"/>
              </a:lnSpc>
              <a:spcBef>
                <a:spcPts val="600"/>
              </a:spcBef>
            </a:pPr>
            <a:r>
              <a:rPr lang="el-GR" sz="2200" dirty="0"/>
              <a:t>Η μη απάντηση στη χορήγηση κιτρικής </a:t>
            </a:r>
            <a:r>
              <a:rPr lang="el-GR" sz="2200" dirty="0" smtClean="0"/>
              <a:t>κλομιφαίνης </a:t>
            </a:r>
            <a:r>
              <a:rPr lang="el-GR" sz="2200" dirty="0"/>
              <a:t>σε συνδυασμό με </a:t>
            </a:r>
            <a:r>
              <a:rPr lang="el-GR" sz="2200" dirty="0" smtClean="0"/>
              <a:t>φυσιολογική </a:t>
            </a:r>
            <a:r>
              <a:rPr lang="el-GR" sz="2200" dirty="0"/>
              <a:t>απάντηση των γοναδοτρόπων κυττάρων μετά εξωγενή χορήγηση </a:t>
            </a:r>
            <a:r>
              <a:rPr lang="en-US" sz="2200" dirty="0"/>
              <a:t>GnR</a:t>
            </a:r>
            <a:r>
              <a:rPr lang="el-GR" sz="2200" dirty="0"/>
              <a:t>Η τοποθετούν τη διαταραχή στο επίπεδο του υποθαλάμου.</a:t>
            </a:r>
          </a:p>
          <a:p>
            <a:pPr>
              <a:lnSpc>
                <a:spcPct val="105000"/>
              </a:lnSpc>
              <a:spcBef>
                <a:spcPts val="600"/>
              </a:spcBef>
            </a:pPr>
            <a:r>
              <a:rPr lang="el-GR" sz="2200" dirty="0"/>
              <a:t>Μελέτη δύο περιπτώσεων έδειξε αύξηση της έκκρισης της </a:t>
            </a:r>
            <a:r>
              <a:rPr lang="en-US" sz="2200" dirty="0"/>
              <a:t>L</a:t>
            </a:r>
            <a:r>
              <a:rPr lang="el-GR" sz="2200" dirty="0"/>
              <a:t>Η και της τεστοστερόνης κατά τη διάρκεια του ύπνου, γεγονός που παρατη­ρείται στην έναρξη της ενήβωσης.</a:t>
            </a:r>
          </a:p>
          <a:p>
            <a:pPr>
              <a:lnSpc>
                <a:spcPct val="105000"/>
              </a:lnSpc>
              <a:spcBef>
                <a:spcPts val="600"/>
              </a:spcBef>
            </a:pPr>
            <a:r>
              <a:rPr lang="el-GR" sz="2200" dirty="0" smtClean="0"/>
              <a:t>Πιστεύεται </a:t>
            </a:r>
            <a:r>
              <a:rPr lang="el-GR" sz="2200" dirty="0"/>
              <a:t>ότι η ελαττωματική έκκριση της </a:t>
            </a:r>
            <a:r>
              <a:rPr lang="en-US" sz="2200" dirty="0"/>
              <a:t>GnR</a:t>
            </a:r>
            <a:r>
              <a:rPr lang="el-GR" sz="2200" dirty="0"/>
              <a:t>Η </a:t>
            </a:r>
            <a:r>
              <a:rPr lang="el-GR" sz="2200" dirty="0" smtClean="0"/>
              <a:t>προκαλεί </a:t>
            </a:r>
            <a:r>
              <a:rPr lang="el-GR" sz="2200" dirty="0"/>
              <a:t>αύξηση της τεστοστερόνης που είναι επαρκής να προάγει την σπερματογένεση αλλά ανεπαρκής να ολοκληρώσει την αρρενοποίηση</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128</a:t>
            </a:fld>
            <a:endParaRPr lang="el-GR" dirty="0"/>
          </a:p>
        </p:txBody>
      </p:sp>
    </p:spTree>
    <p:extLst>
      <p:ext uri="{BB962C8B-B14F-4D97-AF65-F5344CB8AC3E}">
        <p14:creationId xmlns:p14="http://schemas.microsoft.com/office/powerpoint/2010/main" val="1708016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2/11</a:t>
            </a:r>
            <a:endParaRPr lang="el-GR" dirty="0"/>
          </a:p>
        </p:txBody>
      </p:sp>
      <p:sp>
        <p:nvSpPr>
          <p:cNvPr id="3" name="2 - Θέση περιεχομένου"/>
          <p:cNvSpPr>
            <a:spLocks noGrp="1"/>
          </p:cNvSpPr>
          <p:nvPr>
            <p:ph idx="1"/>
          </p:nvPr>
        </p:nvSpPr>
        <p:spPr>
          <a:xfrm>
            <a:off x="457200" y="1196752"/>
            <a:ext cx="8686800" cy="5472608"/>
          </a:xfrm>
        </p:spPr>
        <p:txBody>
          <a:bodyPr>
            <a:noAutofit/>
          </a:bodyPr>
          <a:lstStyle/>
          <a:p>
            <a:pPr>
              <a:lnSpc>
                <a:spcPct val="100000"/>
              </a:lnSpc>
              <a:spcBef>
                <a:spcPts val="600"/>
              </a:spcBef>
              <a:buFont typeface="Wingdings" panose="05000000000000000000" pitchFamily="2" charset="2"/>
              <a:buChar char="Ø"/>
            </a:pPr>
            <a:r>
              <a:rPr lang="el-GR" sz="2200" b="1" dirty="0" smtClean="0"/>
              <a:t>Μικροπρολακτινώτα</a:t>
            </a:r>
            <a:endParaRPr lang="el-GR" sz="2200" dirty="0"/>
          </a:p>
          <a:p>
            <a:pPr>
              <a:lnSpc>
                <a:spcPct val="100000"/>
              </a:lnSpc>
              <a:spcBef>
                <a:spcPts val="600"/>
              </a:spcBef>
            </a:pPr>
            <a:r>
              <a:rPr lang="el-GR" sz="2200" dirty="0"/>
              <a:t>Οι κλινικές εκδηλώσεις σχετίζονται με την υπερέκκριση προλακτίνης. Διαφέρουν ανάλογα με το φύλο. </a:t>
            </a:r>
            <a:endParaRPr lang="el-GR" sz="2200" dirty="0" smtClean="0"/>
          </a:p>
          <a:p>
            <a:pPr>
              <a:lnSpc>
                <a:spcPct val="100000"/>
              </a:lnSpc>
              <a:spcBef>
                <a:spcPts val="600"/>
              </a:spcBef>
            </a:pPr>
            <a:r>
              <a:rPr lang="el-GR" sz="2200" dirty="0" smtClean="0"/>
              <a:t>Στις </a:t>
            </a:r>
            <a:r>
              <a:rPr lang="el-GR" sz="2200" dirty="0"/>
              <a:t>γυναίκες παρατηρούνται συχνομηνόρροια λόγω βραχείας ωχρινικής φάσης, ολιγομηνόρροια ή αμηνόρροια πρωτοπαθής ή δευτεροπαθής. </a:t>
            </a:r>
            <a:endParaRPr lang="el-GR" sz="2200" dirty="0" smtClean="0"/>
          </a:p>
          <a:p>
            <a:pPr>
              <a:lnSpc>
                <a:spcPct val="100000"/>
              </a:lnSpc>
              <a:spcBef>
                <a:spcPts val="600"/>
              </a:spcBef>
            </a:pPr>
            <a:r>
              <a:rPr lang="el-GR" sz="2200" dirty="0" smtClean="0"/>
              <a:t>Επίσης</a:t>
            </a:r>
            <a:r>
              <a:rPr lang="el-GR" sz="2200" dirty="0"/>
              <a:t>, καθ' έξιν αποβολές που οφείλονται σε χαμηλά επίπεδα παραγόμενης προγεστερόνης. </a:t>
            </a:r>
          </a:p>
          <a:p>
            <a:pPr>
              <a:lnSpc>
                <a:spcPct val="100000"/>
              </a:lnSpc>
              <a:spcBef>
                <a:spcPts val="600"/>
              </a:spcBef>
            </a:pPr>
            <a:r>
              <a:rPr lang="el-GR" sz="2200" dirty="0"/>
              <a:t>Οι παραπάνω κλινικές εκδηλώσεις είναι πολύ συχνές ενώ λιγότερο συχνά παρατηρείται μαστοδυνία και γαλακτόρροια προκλητή ή αυτόματη. </a:t>
            </a:r>
          </a:p>
          <a:p>
            <a:pPr>
              <a:lnSpc>
                <a:spcPct val="100000"/>
              </a:lnSpc>
              <a:spcBef>
                <a:spcPts val="600"/>
              </a:spcBef>
            </a:pPr>
            <a:r>
              <a:rPr lang="el-GR" sz="2200" dirty="0"/>
              <a:t>Η εμφάνιση της γαλακτόρροιας προϋποθέτει την ύπαρξη σχεδόν φυσιολογικών επιπέδων ωοθηκικών ορμονών γι' αυτό δεν παρατηρείται σε όλες τις ασθενείς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66861626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6/15</a:t>
            </a:r>
            <a:endParaRPr lang="el-GR" dirty="0"/>
          </a:p>
        </p:txBody>
      </p:sp>
      <p:sp>
        <p:nvSpPr>
          <p:cNvPr id="3" name="2 - Θέση περιεχομένου"/>
          <p:cNvSpPr>
            <a:spLocks noGrp="1"/>
          </p:cNvSpPr>
          <p:nvPr>
            <p:ph idx="1"/>
          </p:nvPr>
        </p:nvSpPr>
        <p:spPr>
          <a:xfrm>
            <a:off x="457200" y="1196752"/>
            <a:ext cx="8363272" cy="5472608"/>
          </a:xfrm>
        </p:spPr>
        <p:txBody>
          <a:bodyPr>
            <a:noAutofit/>
          </a:bodyPr>
          <a:lstStyle/>
          <a:p>
            <a:pPr>
              <a:lnSpc>
                <a:spcPct val="105000"/>
              </a:lnSpc>
              <a:spcBef>
                <a:spcPts val="600"/>
              </a:spcBef>
            </a:pPr>
            <a:r>
              <a:rPr lang="el-GR" sz="2200" b="1" dirty="0"/>
              <a:t>Το σύνδρομο του γόνιμου ευνούχου και ο ιδιοπαθής υπογοναδοτροπικός υπογοναδισμός του ενήλικα έχουν κοινά γνωρίσματα </a:t>
            </a:r>
            <a:r>
              <a:rPr lang="el-GR" sz="2200" dirty="0"/>
              <a:t>την </a:t>
            </a:r>
            <a:r>
              <a:rPr lang="el-GR" sz="2200" b="1" dirty="0"/>
              <a:t>ανεπάρκεια της </a:t>
            </a:r>
            <a:r>
              <a:rPr lang="en-US" sz="2200" b="1" dirty="0"/>
              <a:t>GnR</a:t>
            </a:r>
            <a:r>
              <a:rPr lang="el-GR" sz="2200" b="1" dirty="0"/>
              <a:t>Η και το φυσιολογικό όγκο των </a:t>
            </a:r>
            <a:r>
              <a:rPr lang="el-GR" sz="2200" b="1" dirty="0" smtClean="0"/>
              <a:t>όρχεων</a:t>
            </a:r>
            <a:r>
              <a:rPr lang="el-GR" sz="2200" b="1" dirty="0"/>
              <a:t>.</a:t>
            </a:r>
            <a:r>
              <a:rPr lang="el-GR" sz="2200" dirty="0"/>
              <a:t> Διαφέρουν όμως στο ότι </a:t>
            </a:r>
            <a:r>
              <a:rPr lang="el-GR" sz="2200" b="1" dirty="0"/>
              <a:t>το σύνδρομο του γόνιμου ευνούχου διατηρεί αυτόματη </a:t>
            </a:r>
            <a:r>
              <a:rPr lang="el-GR" sz="2200" b="1" dirty="0" smtClean="0"/>
              <a:t>σπερματογένεση</a:t>
            </a:r>
            <a:r>
              <a:rPr lang="el-GR" sz="2200" dirty="0"/>
              <a:t>.</a:t>
            </a:r>
          </a:p>
          <a:p>
            <a:pPr>
              <a:lnSpc>
                <a:spcPct val="105000"/>
              </a:lnSpc>
              <a:spcBef>
                <a:spcPts val="600"/>
              </a:spcBef>
            </a:pPr>
            <a:r>
              <a:rPr lang="el-GR" sz="2200" dirty="0"/>
              <a:t>Μερικοί ασθενείς με ΙΜΑΓ έχουν κανονική έναρξη της ενήβωσης αλλά παρουσιάζουν </a:t>
            </a:r>
            <a:r>
              <a:rPr lang="el-GR" sz="2200" dirty="0" smtClean="0"/>
              <a:t>αναστολή </a:t>
            </a:r>
            <a:r>
              <a:rPr lang="el-GR" sz="2200" dirty="0"/>
              <a:t>της εξέλιξης της στην πορεία που </a:t>
            </a:r>
            <a:r>
              <a:rPr lang="el-GR" sz="2200" dirty="0" smtClean="0"/>
              <a:t>οφείλεται </a:t>
            </a:r>
            <a:r>
              <a:rPr lang="el-GR" sz="2200" dirty="0"/>
              <a:t>σε κατάργηση της ρυθμικής έκκρισης των γοναδοτροπινών</a:t>
            </a:r>
            <a:r>
              <a:rPr lang="el-GR" sz="2200" dirty="0" smtClean="0"/>
              <a:t>.</a:t>
            </a:r>
          </a:p>
          <a:p>
            <a:pPr>
              <a:lnSpc>
                <a:spcPct val="105000"/>
              </a:lnSpc>
              <a:spcBef>
                <a:spcPts val="600"/>
              </a:spcBef>
            </a:pPr>
            <a:r>
              <a:rPr lang="el-GR" sz="2200" dirty="0"/>
              <a:t>Τ</a:t>
            </a:r>
            <a:r>
              <a:rPr lang="el-GR" sz="2200" dirty="0" smtClean="0"/>
              <a:t>ο </a:t>
            </a:r>
            <a:r>
              <a:rPr lang="el-GR" sz="2200" dirty="0"/>
              <a:t>χαρακτηριστικό στις περιπτώσεις αυτές είναι η παρουσία στο </a:t>
            </a:r>
            <a:r>
              <a:rPr lang="el-GR" sz="2200" dirty="0" smtClean="0"/>
              <a:t>οικογενειακό </a:t>
            </a:r>
            <a:r>
              <a:rPr lang="el-GR" sz="2200" dirty="0"/>
              <a:t>περιβάλλον συγγενών με καθυστέρηση έναρξης αλλά κατά τα άλλα φυσιολογικής ενήβωσης.  </a:t>
            </a:r>
          </a:p>
          <a:p>
            <a:pPr>
              <a:lnSpc>
                <a:spcPct val="105000"/>
              </a:lnSpc>
              <a:spcBef>
                <a:spcPts val="600"/>
              </a:spcBef>
            </a:pPr>
            <a:r>
              <a:rPr lang="el-GR" sz="2200" dirty="0"/>
              <a:t>Ορισμένοι πιστεύουν ότι η </a:t>
            </a:r>
            <a:r>
              <a:rPr lang="el-GR" sz="2200" dirty="0" smtClean="0"/>
              <a:t>καθυστέρηση </a:t>
            </a:r>
            <a:r>
              <a:rPr lang="el-GR" sz="2200" dirty="0"/>
              <a:t>της ενήβωσης αποτελεί την ηπιότερη φαινοτυπική μορφή της συγγενούς ανεπάρκειας της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129</a:t>
            </a:fld>
            <a:endParaRPr lang="el-GR" dirty="0"/>
          </a:p>
        </p:txBody>
      </p:sp>
    </p:spTree>
    <p:extLst>
      <p:ext uri="{BB962C8B-B14F-4D97-AF65-F5344CB8AC3E}">
        <p14:creationId xmlns:p14="http://schemas.microsoft.com/office/powerpoint/2010/main" val="276468952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7/15</a:t>
            </a:r>
            <a:endParaRPr lang="el-GR"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startAt="2"/>
            </a:pPr>
            <a:r>
              <a:rPr lang="el-GR" sz="2200" b="1" dirty="0" smtClean="0"/>
              <a:t>Σύνδρομο </a:t>
            </a:r>
            <a:r>
              <a:rPr lang="en-US" sz="2200" b="1" dirty="0"/>
              <a:t>Kallmann</a:t>
            </a:r>
            <a:endParaRPr lang="el-GR" sz="2200" dirty="0"/>
          </a:p>
          <a:p>
            <a:r>
              <a:rPr lang="el-GR" sz="2200" dirty="0"/>
              <a:t>Χαρακτηρίζεται από υπογοναδοτροπικό υπογοναδισμό και μια ή περισσότερες εξωγοναδικές συγγενείς ανωμαλίες όπως ανοσμία, </a:t>
            </a:r>
            <a:r>
              <a:rPr lang="el-GR" sz="2200" dirty="0" smtClean="0"/>
              <a:t>αχρωματοψία </a:t>
            </a:r>
            <a:r>
              <a:rPr lang="el-GR" sz="2200" dirty="0"/>
              <a:t>στο κόκκινο και στο πράσινο, ανωμαλίες της μέσης γραμμής όπως λαγόχειλος και λυκόστομα, βραχέα μετακάρπια, νεφρική αγενεσία, οφθαλμοκινητικές ανωμαλίες και νευροαισθητική διαταραχή της ακοής.</a:t>
            </a:r>
          </a:p>
          <a:p>
            <a:r>
              <a:rPr lang="el-GR" sz="2200" dirty="0"/>
              <a:t>Ο </a:t>
            </a:r>
            <a:r>
              <a:rPr lang="el-GR" sz="2200" dirty="0" smtClean="0"/>
              <a:t>υπογοναδισμός </a:t>
            </a:r>
            <a:r>
              <a:rPr lang="el-GR" sz="2200" dirty="0"/>
              <a:t>στο </a:t>
            </a:r>
            <a:r>
              <a:rPr lang="el-GR" sz="2200" b="1" dirty="0"/>
              <a:t>σύνδρομο του Κ</a:t>
            </a:r>
            <a:r>
              <a:rPr lang="en-US" sz="2200" b="1" dirty="0"/>
              <a:t>allmann</a:t>
            </a:r>
            <a:r>
              <a:rPr lang="el-GR" sz="2200" b="1" dirty="0"/>
              <a:t> οφείλεται σε ανεπάρκεια της υποθαλαμικής </a:t>
            </a:r>
            <a:r>
              <a:rPr lang="en-US" sz="2200" b="1" dirty="0"/>
              <a:t>GnR</a:t>
            </a:r>
            <a:r>
              <a:rPr lang="el-GR" sz="2200" b="1" dirty="0"/>
              <a:t>Η και μπορεί να είναι ελαφρύς, βαρύς ή ακόμα και παροδικός.</a:t>
            </a:r>
          </a:p>
          <a:p>
            <a:r>
              <a:rPr lang="el-GR" sz="2200" b="1" dirty="0"/>
              <a:t>Οι περισσότερες περιπτώσεις το</a:t>
            </a:r>
            <a:r>
              <a:rPr lang="el-GR" sz="2200" dirty="0"/>
              <a:t>υ συνδρόμου είναι σποραδικές αλλά έχουν αναφερθεί και οικογενείς περιπτώσεις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130</a:t>
            </a:fld>
            <a:endParaRPr lang="el-GR" dirty="0"/>
          </a:p>
        </p:txBody>
      </p:sp>
    </p:spTree>
    <p:extLst>
      <p:ext uri="{BB962C8B-B14F-4D97-AF65-F5344CB8AC3E}">
        <p14:creationId xmlns:p14="http://schemas.microsoft.com/office/powerpoint/2010/main" val="408437293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8/15</a:t>
            </a:r>
            <a:endParaRPr lang="el-GR" dirty="0"/>
          </a:p>
        </p:txBody>
      </p:sp>
      <p:sp>
        <p:nvSpPr>
          <p:cNvPr id="3" name="2 - Θέση περιεχομένου"/>
          <p:cNvSpPr>
            <a:spLocks noGrp="1"/>
          </p:cNvSpPr>
          <p:nvPr>
            <p:ph idx="1"/>
          </p:nvPr>
        </p:nvSpPr>
        <p:spPr>
          <a:xfrm>
            <a:off x="457200" y="1196752"/>
            <a:ext cx="8435280" cy="5400600"/>
          </a:xfrm>
        </p:spPr>
        <p:txBody>
          <a:bodyPr>
            <a:normAutofit/>
          </a:bodyPr>
          <a:lstStyle/>
          <a:p>
            <a:r>
              <a:rPr lang="el-GR" sz="2200" dirty="0"/>
              <a:t>Η κληρονομικότητα είναι συνήθως </a:t>
            </a:r>
            <a:r>
              <a:rPr lang="el-GR" sz="2200" b="1" dirty="0"/>
              <a:t>φυλοσύνδετη </a:t>
            </a:r>
            <a:r>
              <a:rPr lang="el-GR" sz="2200" dirty="0"/>
              <a:t>γεγονός που </a:t>
            </a:r>
            <a:r>
              <a:rPr lang="el-GR" sz="2200" dirty="0" smtClean="0"/>
              <a:t>τεκμαίρεται </a:t>
            </a:r>
            <a:r>
              <a:rPr lang="el-GR" sz="2200" dirty="0"/>
              <a:t>από το μεγαλύτερο αριθμό </a:t>
            </a:r>
            <a:r>
              <a:rPr lang="el-GR" sz="2200" dirty="0" smtClean="0"/>
              <a:t>περιπτώσεων </a:t>
            </a:r>
            <a:r>
              <a:rPr lang="el-GR" sz="2200" b="1" dirty="0"/>
              <a:t>σε άρρενες </a:t>
            </a:r>
            <a:r>
              <a:rPr lang="el-GR" sz="2200" dirty="0"/>
              <a:t>παρά σε θήλεις. </a:t>
            </a:r>
            <a:endParaRPr lang="el-GR" sz="2200" dirty="0" smtClean="0"/>
          </a:p>
          <a:p>
            <a:r>
              <a:rPr lang="el-GR" sz="2200" dirty="0" smtClean="0"/>
              <a:t>Η </a:t>
            </a:r>
            <a:r>
              <a:rPr lang="el-GR" sz="2200" dirty="0"/>
              <a:t>νόσος </a:t>
            </a:r>
            <a:r>
              <a:rPr lang="el-GR" sz="2200" dirty="0" smtClean="0"/>
              <a:t>μπορεί </a:t>
            </a:r>
            <a:r>
              <a:rPr lang="el-GR" sz="2200" dirty="0"/>
              <a:t>να μεταδίδεται με τον επικρατούντα ή τον υπολειπόμενο χαρακτήρα.</a:t>
            </a:r>
          </a:p>
          <a:p>
            <a:r>
              <a:rPr lang="el-GR" sz="2200" dirty="0"/>
              <a:t>Η εύρεση σημειακών μεταλλάξεων </a:t>
            </a:r>
            <a:r>
              <a:rPr lang="el-GR" sz="2200" b="1" dirty="0"/>
              <a:t>στο ΚΑ</a:t>
            </a:r>
            <a:r>
              <a:rPr lang="en-US" sz="2200" b="1" dirty="0"/>
              <a:t>L</a:t>
            </a:r>
            <a:r>
              <a:rPr lang="el-GR" sz="2200" b="1" dirty="0"/>
              <a:t> γονίδιο</a:t>
            </a:r>
            <a:r>
              <a:rPr lang="el-GR" sz="2200" dirty="0"/>
              <a:t>, σε πολύ μικρό ποσοστό (&lt;5%) σποραδικών </a:t>
            </a:r>
            <a:r>
              <a:rPr lang="el-GR" sz="2200" dirty="0" smtClean="0"/>
              <a:t>περιπτώσεων</a:t>
            </a:r>
            <a:r>
              <a:rPr lang="el-GR" sz="2200" dirty="0"/>
              <a:t>, υποδηλώνει ότι η διαταραχή στις περισσότερες περιπτώσεις οφείλεται σε αυτοσωματικές μεταλλάξεις άγνωστων γονιδίων.</a:t>
            </a:r>
          </a:p>
          <a:p>
            <a:r>
              <a:rPr lang="el-GR" sz="2200" dirty="0"/>
              <a:t>Μελέτες σε άτομα με σύνδρομο </a:t>
            </a:r>
            <a:r>
              <a:rPr lang="el-GR" sz="2200" dirty="0" smtClean="0"/>
              <a:t>που </a:t>
            </a:r>
            <a:r>
              <a:rPr lang="el-GR" sz="2200" dirty="0"/>
              <a:t>κληρονομήθηκε με το φυλοσύνδετο </a:t>
            </a:r>
            <a:r>
              <a:rPr lang="el-GR" sz="2200" dirty="0" smtClean="0"/>
              <a:t>χαρακτήρα</a:t>
            </a:r>
            <a:r>
              <a:rPr lang="el-GR" sz="2200" dirty="0"/>
              <a:t>, έχουν δείξει ότι μερικοί ασθενείς </a:t>
            </a:r>
            <a:r>
              <a:rPr lang="el-GR" sz="2200" b="1" dirty="0"/>
              <a:t>παρουσιάζουν απώλεια γενετικού υλικού στο βραχύ σκέλος του Χ χρωμοσώματος (Χρ22.3).</a:t>
            </a:r>
            <a:r>
              <a:rPr lang="el-GR" sz="2200" u="sng"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131</a:t>
            </a:fld>
            <a:endParaRPr lang="el-GR" dirty="0"/>
          </a:p>
        </p:txBody>
      </p:sp>
    </p:spTree>
    <p:extLst>
      <p:ext uri="{BB962C8B-B14F-4D97-AF65-F5344CB8AC3E}">
        <p14:creationId xmlns:p14="http://schemas.microsoft.com/office/powerpoint/2010/main" val="40684482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9/15</a:t>
            </a:r>
            <a:endParaRPr lang="el-GR" dirty="0"/>
          </a:p>
        </p:txBody>
      </p:sp>
      <p:sp>
        <p:nvSpPr>
          <p:cNvPr id="3" name="2 - Θέση περιεχομένου"/>
          <p:cNvSpPr>
            <a:spLocks noGrp="1"/>
          </p:cNvSpPr>
          <p:nvPr>
            <p:ph idx="1"/>
          </p:nvPr>
        </p:nvSpPr>
        <p:spPr/>
        <p:txBody>
          <a:bodyPr/>
          <a:lstStyle/>
          <a:p>
            <a:r>
              <a:rPr lang="el-GR" dirty="0"/>
              <a:t>Απώλεια </a:t>
            </a:r>
            <a:r>
              <a:rPr lang="el-GR" b="1" dirty="0"/>
              <a:t>μεγάλου τμήματος στην </a:t>
            </a:r>
            <a:r>
              <a:rPr lang="el-GR" b="1" dirty="0" smtClean="0"/>
              <a:t>ενδιάμεση </a:t>
            </a:r>
            <a:r>
              <a:rPr lang="el-GR" b="1" dirty="0"/>
              <a:t>ή την τελική </a:t>
            </a:r>
            <a:r>
              <a:rPr lang="el-GR" dirty="0"/>
              <a:t>περιοχή </a:t>
            </a:r>
            <a:r>
              <a:rPr lang="el-GR" b="1" dirty="0"/>
              <a:t>του βραχέως σκέλους του Χ </a:t>
            </a:r>
            <a:r>
              <a:rPr lang="el-GR" dirty="0"/>
              <a:t>χρωμοσώματος προκαλεί ένα σύνδρομο που χαρακτηρίζεται από βραχύ ανάστημα, εστιακή χονδροδυσπλασία, διανοητική έκπτωση, ιχθύαση και σύνδρομο Κ</a:t>
            </a:r>
            <a:r>
              <a:rPr lang="en-US" dirty="0"/>
              <a:t>allmann</a:t>
            </a:r>
            <a:r>
              <a:rPr lang="el-GR" dirty="0"/>
              <a:t>. </a:t>
            </a:r>
          </a:p>
          <a:p>
            <a:r>
              <a:rPr lang="el-GR" dirty="0"/>
              <a:t>Στην περιοχή αυτή απομονώθηκε το ΚΑ</a:t>
            </a:r>
            <a:r>
              <a:rPr lang="en-US" dirty="0"/>
              <a:t>L</a:t>
            </a:r>
            <a:r>
              <a:rPr lang="el-GR" dirty="0"/>
              <a:t> γονίδιο το οποίο κωδικοποιεί μια πρωτεΐνη </a:t>
            </a:r>
            <a:r>
              <a:rPr lang="el-GR" b="1" dirty="0"/>
              <a:t>την ανοσμίνη, </a:t>
            </a:r>
            <a:r>
              <a:rPr lang="el-GR" dirty="0"/>
              <a:t>η οποία παρουσιάζει ομοιότητες με </a:t>
            </a:r>
            <a:r>
              <a:rPr lang="el-GR" dirty="0" smtClean="0"/>
              <a:t>τα μόρια συγκόλλησης.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132</a:t>
            </a:fld>
            <a:endParaRPr lang="el-GR" dirty="0"/>
          </a:p>
        </p:txBody>
      </p:sp>
    </p:spTree>
    <p:extLst>
      <p:ext uri="{BB962C8B-B14F-4D97-AF65-F5344CB8AC3E}">
        <p14:creationId xmlns:p14="http://schemas.microsoft.com/office/powerpoint/2010/main" val="319232873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10/15</a:t>
            </a:r>
            <a:endParaRPr lang="el-GR" dirty="0"/>
          </a:p>
        </p:txBody>
      </p:sp>
      <p:sp>
        <p:nvSpPr>
          <p:cNvPr id="3" name="2 - Θέση περιεχομένου"/>
          <p:cNvSpPr>
            <a:spLocks noGrp="1"/>
          </p:cNvSpPr>
          <p:nvPr>
            <p:ph idx="1"/>
          </p:nvPr>
        </p:nvSpPr>
        <p:spPr/>
        <p:txBody>
          <a:bodyPr/>
          <a:lstStyle/>
          <a:p>
            <a:r>
              <a:rPr lang="el-GR" dirty="0"/>
              <a:t>Η ανοσμίνη εντοπίζεται στην </a:t>
            </a:r>
            <a:r>
              <a:rPr lang="el-GR" dirty="0" smtClean="0"/>
              <a:t>επιφάνεια </a:t>
            </a:r>
            <a:r>
              <a:rPr lang="el-GR" dirty="0"/>
              <a:t>των νευρικών κυττάρων και η απουσία της προκαλεί αδυναμία των </a:t>
            </a:r>
            <a:r>
              <a:rPr lang="en-US" dirty="0"/>
              <a:t>GnR</a:t>
            </a:r>
            <a:r>
              <a:rPr lang="el-GR" dirty="0"/>
              <a:t>Η νευρώνων να μεταναστεύσουν από το οσφρητικό πλακώδες στην αρχή της εμβρυογένεσης και να </a:t>
            </a:r>
            <a:r>
              <a:rPr lang="el-GR" dirty="0" smtClean="0"/>
              <a:t>εγκατασταθούν </a:t>
            </a:r>
            <a:r>
              <a:rPr lang="el-GR" dirty="0"/>
              <a:t>στον οσφρητικό βολβό, τον τοξοειδή πυρήνα του υποθαλάμου και σε εξωυποθαλαμικές περιοχές του εγκεφάλου.</a:t>
            </a:r>
          </a:p>
          <a:p>
            <a:r>
              <a:rPr lang="el-GR" dirty="0" smtClean="0"/>
              <a:t>Νεότερα </a:t>
            </a:r>
            <a:r>
              <a:rPr lang="el-GR" dirty="0"/>
              <a:t>όμως δεδομένα δείχνουν ότι η διαταραχή αυτή μάλλον οφείλεται στην αλληλεπίδραση των </a:t>
            </a:r>
            <a:r>
              <a:rPr lang="en-US" dirty="0"/>
              <a:t>GnR</a:t>
            </a:r>
            <a:r>
              <a:rPr lang="el-GR" dirty="0"/>
              <a:t>Η και των οσφρητικών νευρώνων οι οποίοι έχουν κοινή μεταναστευτική οδό και όχι στη μετανάστευση.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133</a:t>
            </a:fld>
            <a:endParaRPr lang="el-GR" dirty="0"/>
          </a:p>
        </p:txBody>
      </p:sp>
    </p:spTree>
    <p:extLst>
      <p:ext uri="{BB962C8B-B14F-4D97-AF65-F5344CB8AC3E}">
        <p14:creationId xmlns:p14="http://schemas.microsoft.com/office/powerpoint/2010/main" val="39133395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11/15</a:t>
            </a:r>
            <a:endParaRPr lang="el-GR" dirty="0"/>
          </a:p>
        </p:txBody>
      </p:sp>
      <p:sp>
        <p:nvSpPr>
          <p:cNvPr id="3" name="2 - Θέση περιεχομένου"/>
          <p:cNvSpPr>
            <a:spLocks noGrp="1"/>
          </p:cNvSpPr>
          <p:nvPr>
            <p:ph idx="1"/>
          </p:nvPr>
        </p:nvSpPr>
        <p:spPr>
          <a:xfrm>
            <a:off x="457200" y="1196752"/>
            <a:ext cx="8147248" cy="5328592"/>
          </a:xfrm>
        </p:spPr>
        <p:txBody>
          <a:bodyPr>
            <a:normAutofit/>
          </a:bodyPr>
          <a:lstStyle/>
          <a:p>
            <a:r>
              <a:rPr lang="el-GR" dirty="0"/>
              <a:t>Ανεξάρτητα από τον </a:t>
            </a:r>
            <a:r>
              <a:rPr lang="el-GR" dirty="0" smtClean="0"/>
              <a:t>υποκείμενο </a:t>
            </a:r>
            <a:r>
              <a:rPr lang="el-GR" dirty="0"/>
              <a:t>μοριακό παθογενετικό μηχανισμό το αποτέλεσμα είναι </a:t>
            </a:r>
            <a:r>
              <a:rPr lang="el-GR" b="1" dirty="0"/>
              <a:t>υπογοναδοτροπικός υπογοναδισμός και ανοσμία. </a:t>
            </a:r>
            <a:r>
              <a:rPr lang="el-GR" dirty="0"/>
              <a:t>Δεν είναι γνωστό αν οι άλλες σωματικές ανωμαλίες του συνδρόμου Κ</a:t>
            </a:r>
            <a:r>
              <a:rPr lang="en-US" dirty="0"/>
              <a:t>allmann</a:t>
            </a:r>
            <a:r>
              <a:rPr lang="el-GR" dirty="0"/>
              <a:t> οφείλονται στη διαταραχή του μορίου της ανοσμίνης. </a:t>
            </a:r>
            <a:endParaRPr lang="el-GR" dirty="0" smtClean="0"/>
          </a:p>
          <a:p>
            <a:r>
              <a:rPr lang="el-GR" dirty="0" smtClean="0"/>
              <a:t>Είναι </a:t>
            </a:r>
            <a:r>
              <a:rPr lang="el-GR" dirty="0"/>
              <a:t>όμως πιθανό με βάση το γεγονός ότι το </a:t>
            </a:r>
            <a:r>
              <a:rPr lang="el-GR" b="1" dirty="0"/>
              <a:t>γονίδιο ΚΑ</a:t>
            </a:r>
            <a:r>
              <a:rPr lang="en-US" b="1" dirty="0"/>
              <a:t>L</a:t>
            </a:r>
            <a:r>
              <a:rPr lang="el-GR" b="1" dirty="0"/>
              <a:t> </a:t>
            </a:r>
            <a:r>
              <a:rPr lang="el-GR" dirty="0"/>
              <a:t>εκφράζεται στο μεσέγχυμα του προσώπου, τον μεσόνεφρο και τον μετάνεφρο.</a:t>
            </a:r>
          </a:p>
          <a:p>
            <a:r>
              <a:rPr lang="el-GR" dirty="0"/>
              <a:t>Η μη φυσιολογική </a:t>
            </a:r>
            <a:r>
              <a:rPr lang="el-GR" dirty="0" smtClean="0"/>
              <a:t>έκφραση </a:t>
            </a:r>
            <a:r>
              <a:rPr lang="el-GR" dirty="0"/>
              <a:t>του ΚΑ</a:t>
            </a:r>
            <a:r>
              <a:rPr lang="en-US" dirty="0"/>
              <a:t>L</a:t>
            </a:r>
            <a:r>
              <a:rPr lang="el-GR" dirty="0"/>
              <a:t> γονιδίου στην παρεγκεφαλίδα </a:t>
            </a:r>
            <a:r>
              <a:rPr lang="el-GR" dirty="0" smtClean="0"/>
              <a:t>πιθανώς </a:t>
            </a:r>
            <a:r>
              <a:rPr lang="el-GR" dirty="0"/>
              <a:t>σχετίζεται με την αταξία και το νυσταγμό που παρατηρούνται σε μερικούς ασθενείς με σύνδρομο </a:t>
            </a:r>
            <a:r>
              <a:rPr lang="en-US" dirty="0"/>
              <a:t>Kallmann</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134</a:t>
            </a:fld>
            <a:endParaRPr lang="el-GR" dirty="0"/>
          </a:p>
        </p:txBody>
      </p:sp>
    </p:spTree>
    <p:extLst>
      <p:ext uri="{BB962C8B-B14F-4D97-AF65-F5344CB8AC3E}">
        <p14:creationId xmlns:p14="http://schemas.microsoft.com/office/powerpoint/2010/main" val="351786701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12/15</a:t>
            </a:r>
            <a:endParaRPr lang="el-GR" dirty="0"/>
          </a:p>
        </p:txBody>
      </p:sp>
      <p:sp>
        <p:nvSpPr>
          <p:cNvPr id="3" name="2 - Θέση περιεχομένου"/>
          <p:cNvSpPr>
            <a:spLocks noGrp="1"/>
          </p:cNvSpPr>
          <p:nvPr>
            <p:ph idx="1"/>
          </p:nvPr>
        </p:nvSpPr>
        <p:spPr/>
        <p:txBody>
          <a:bodyPr/>
          <a:lstStyle/>
          <a:p>
            <a:pPr marL="457200" indent="-457200">
              <a:buFont typeface="+mj-lt"/>
              <a:buAutoNum type="arabicPeriod" startAt="3"/>
            </a:pPr>
            <a:r>
              <a:rPr lang="el-GR" b="1" dirty="0" smtClean="0"/>
              <a:t>Ιδιοπαθής </a:t>
            </a:r>
            <a:r>
              <a:rPr lang="el-GR" b="1" dirty="0"/>
              <a:t>υπογοναδοτροπικός υπογοναδισμός σε συνδυασμό με διανοητική έκπτωση</a:t>
            </a:r>
            <a:endParaRPr lang="el-GR" dirty="0"/>
          </a:p>
          <a:p>
            <a:r>
              <a:rPr lang="el-GR" dirty="0"/>
              <a:t>Αρκετά σύνδρομα όπως το </a:t>
            </a:r>
            <a:r>
              <a:rPr lang="en-US" b="1" dirty="0"/>
              <a:t>Prader</a:t>
            </a:r>
            <a:r>
              <a:rPr lang="el-GR" b="1" dirty="0"/>
              <a:t>-</a:t>
            </a:r>
            <a:r>
              <a:rPr lang="en-US" b="1" dirty="0"/>
              <a:t>Willi</a:t>
            </a:r>
            <a:r>
              <a:rPr lang="el-GR" b="1" dirty="0"/>
              <a:t> </a:t>
            </a:r>
            <a:r>
              <a:rPr lang="el-GR" dirty="0" smtClean="0"/>
              <a:t>χαρακτηρίζονται </a:t>
            </a:r>
            <a:r>
              <a:rPr lang="el-GR" dirty="0"/>
              <a:t>από την παρουσία υπογοναδοτροπικού υπογοναδισμού που συνδυάζεται </a:t>
            </a:r>
            <a:r>
              <a:rPr lang="el-GR" b="1" dirty="0"/>
              <a:t>με </a:t>
            </a:r>
            <a:r>
              <a:rPr lang="el-GR" b="1" dirty="0" smtClean="0"/>
              <a:t>διανοητική </a:t>
            </a:r>
            <a:r>
              <a:rPr lang="el-GR" b="1" dirty="0"/>
              <a:t>καθυστέρηση </a:t>
            </a:r>
            <a:r>
              <a:rPr lang="el-GR" dirty="0"/>
              <a:t>και άλλες ανωμαλίες στις οποίες περιλαμβάνεται </a:t>
            </a:r>
            <a:r>
              <a:rPr lang="el-GR" b="1" dirty="0" smtClean="0"/>
              <a:t>η</a:t>
            </a:r>
            <a:r>
              <a:rPr lang="el-GR" b="1" dirty="0"/>
              <a:t> </a:t>
            </a:r>
            <a:r>
              <a:rPr lang="el-GR" b="1" dirty="0" smtClean="0"/>
              <a:t>παχυσαρκία.</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135</a:t>
            </a:fld>
            <a:endParaRPr lang="el-GR" dirty="0"/>
          </a:p>
        </p:txBody>
      </p:sp>
    </p:spTree>
    <p:extLst>
      <p:ext uri="{BB962C8B-B14F-4D97-AF65-F5344CB8AC3E}">
        <p14:creationId xmlns:p14="http://schemas.microsoft.com/office/powerpoint/2010/main" val="283324814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13/15</a:t>
            </a:r>
            <a:endParaRPr lang="el-GR" dirty="0"/>
          </a:p>
        </p:txBody>
      </p:sp>
      <p:sp>
        <p:nvSpPr>
          <p:cNvPr id="3" name="2 - Θέση περιεχομένου"/>
          <p:cNvSpPr>
            <a:spLocks noGrp="1"/>
          </p:cNvSpPr>
          <p:nvPr>
            <p:ph idx="1"/>
          </p:nvPr>
        </p:nvSpPr>
        <p:spPr/>
        <p:txBody>
          <a:bodyPr/>
          <a:lstStyle/>
          <a:p>
            <a:pPr marL="457200" indent="-457200">
              <a:buFont typeface="+mj-lt"/>
              <a:buAutoNum type="arabicPeriod" startAt="4"/>
            </a:pPr>
            <a:r>
              <a:rPr lang="el-GR" b="1" dirty="0" smtClean="0"/>
              <a:t>Ελαττωματική </a:t>
            </a:r>
            <a:r>
              <a:rPr lang="el-GR" b="1" dirty="0"/>
              <a:t>β-υπομονάδα της </a:t>
            </a:r>
            <a:r>
              <a:rPr lang="en-US" b="1" dirty="0"/>
              <a:t>L</a:t>
            </a:r>
            <a:r>
              <a:rPr lang="el-GR" b="1" dirty="0"/>
              <a:t>Η</a:t>
            </a:r>
            <a:endParaRPr lang="el-GR" dirty="0"/>
          </a:p>
          <a:p>
            <a:r>
              <a:rPr lang="el-GR" dirty="0"/>
              <a:t>Αποτελεί μια σπάνια διαταραχή που προκαλεί υπογοναδοτροπικό υπογοναδισμό. </a:t>
            </a:r>
            <a:endParaRPr lang="el-GR" dirty="0" smtClean="0"/>
          </a:p>
          <a:p>
            <a:r>
              <a:rPr lang="el-GR" dirty="0" smtClean="0"/>
              <a:t>Οφείλεται </a:t>
            </a:r>
            <a:r>
              <a:rPr lang="el-GR" dirty="0"/>
              <a:t>σε σημειακή μετάλλαξη του γονιδίου της β-υπομονάδας της </a:t>
            </a:r>
            <a:r>
              <a:rPr lang="en-US" dirty="0"/>
              <a:t>L</a:t>
            </a:r>
            <a:r>
              <a:rPr lang="el-GR" dirty="0"/>
              <a:t>Η.</a:t>
            </a:r>
          </a:p>
          <a:p>
            <a:r>
              <a:rPr lang="el-GR" dirty="0"/>
              <a:t>Η αλλαγή ενός αμινοξέος στη β-υπομονάδα επηρεάζει τη φυσιολογική σύνδεση της </a:t>
            </a:r>
            <a:r>
              <a:rPr lang="en-US" dirty="0"/>
              <a:t>L</a:t>
            </a:r>
            <a:r>
              <a:rPr lang="el-GR" dirty="0"/>
              <a:t>Η με τον υποδοχέα της στα </a:t>
            </a:r>
            <a:r>
              <a:rPr lang="el-GR" dirty="0" smtClean="0"/>
              <a:t>κύτταρα </a:t>
            </a:r>
            <a:r>
              <a:rPr lang="en-US" dirty="0"/>
              <a:t>Leydig</a:t>
            </a:r>
            <a:r>
              <a:rPr lang="el-GR" dirty="0"/>
              <a:t>. </a:t>
            </a:r>
            <a:endParaRPr lang="el-GR" dirty="0" smtClean="0"/>
          </a:p>
          <a:p>
            <a:r>
              <a:rPr lang="el-GR" dirty="0" smtClean="0"/>
              <a:t>Το </a:t>
            </a:r>
            <a:r>
              <a:rPr lang="el-GR" dirty="0"/>
              <a:t>μόριο της </a:t>
            </a:r>
            <a:r>
              <a:rPr lang="en-US" dirty="0"/>
              <a:t>L</a:t>
            </a:r>
            <a:r>
              <a:rPr lang="el-GR" dirty="0"/>
              <a:t>Η έχει ελαττωμένη βιοδραστικότητα αλλά κανονική ανοσοδραστικότητα.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136</a:t>
            </a:fld>
            <a:endParaRPr lang="el-GR" dirty="0"/>
          </a:p>
        </p:txBody>
      </p:sp>
    </p:spTree>
    <p:extLst>
      <p:ext uri="{BB962C8B-B14F-4D97-AF65-F5344CB8AC3E}">
        <p14:creationId xmlns:p14="http://schemas.microsoft.com/office/powerpoint/2010/main" val="95300017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14/15</a:t>
            </a:r>
            <a:endParaRPr lang="el-GR" dirty="0"/>
          </a:p>
        </p:txBody>
      </p:sp>
      <p:sp>
        <p:nvSpPr>
          <p:cNvPr id="3" name="2 - Θέση περιεχομένου"/>
          <p:cNvSpPr>
            <a:spLocks noGrp="1"/>
          </p:cNvSpPr>
          <p:nvPr>
            <p:ph idx="1"/>
          </p:nvPr>
        </p:nvSpPr>
        <p:spPr/>
        <p:txBody>
          <a:bodyPr/>
          <a:lstStyle/>
          <a:p>
            <a:pPr marL="457200" indent="-457200">
              <a:buFont typeface="+mj-lt"/>
              <a:buAutoNum type="arabicPeriod" startAt="5"/>
            </a:pPr>
            <a:r>
              <a:rPr lang="el-GR" b="1" dirty="0" smtClean="0"/>
              <a:t>Ελαττωματική </a:t>
            </a:r>
            <a:r>
              <a:rPr lang="el-GR" b="1" dirty="0"/>
              <a:t>β-υπομονάδα της </a:t>
            </a:r>
            <a:r>
              <a:rPr lang="en-US" b="1" dirty="0"/>
              <a:t>FS</a:t>
            </a:r>
            <a:r>
              <a:rPr lang="el-GR" b="1" dirty="0"/>
              <a:t>Η</a:t>
            </a:r>
            <a:endParaRPr lang="el-GR" dirty="0"/>
          </a:p>
          <a:p>
            <a:r>
              <a:rPr lang="el-GR" dirty="0"/>
              <a:t>Αποτελεί σπάνια αιτία υπογοναδοτροπικού υπογοναδισμού. </a:t>
            </a:r>
            <a:endParaRPr lang="el-GR" dirty="0" smtClean="0"/>
          </a:p>
          <a:p>
            <a:r>
              <a:rPr lang="el-GR" dirty="0" smtClean="0"/>
              <a:t>Οφείλεται </a:t>
            </a:r>
            <a:r>
              <a:rPr lang="el-GR" dirty="0"/>
              <a:t>σε σημειακή μετάλλαξη του γονιδίου της β-υπομονάδας της </a:t>
            </a:r>
            <a:r>
              <a:rPr lang="en-US" dirty="0"/>
              <a:t>FS</a:t>
            </a:r>
            <a:r>
              <a:rPr lang="el-GR" dirty="0"/>
              <a:t>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137</a:t>
            </a:fld>
            <a:endParaRPr lang="el-GR" dirty="0"/>
          </a:p>
        </p:txBody>
      </p:sp>
    </p:spTree>
    <p:extLst>
      <p:ext uri="{BB962C8B-B14F-4D97-AF65-F5344CB8AC3E}">
        <p14:creationId xmlns:p14="http://schemas.microsoft.com/office/powerpoint/2010/main" val="155042762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15/15</a:t>
            </a:r>
            <a:endParaRPr lang="el-GR" dirty="0"/>
          </a:p>
        </p:txBody>
      </p:sp>
      <p:sp>
        <p:nvSpPr>
          <p:cNvPr id="3" name="2 - Θέση περιεχομένου"/>
          <p:cNvSpPr>
            <a:spLocks noGrp="1"/>
          </p:cNvSpPr>
          <p:nvPr>
            <p:ph idx="1"/>
          </p:nvPr>
        </p:nvSpPr>
        <p:spPr/>
        <p:txBody>
          <a:bodyPr>
            <a:normAutofit lnSpcReduction="10000"/>
          </a:bodyPr>
          <a:lstStyle/>
          <a:p>
            <a:pPr marL="457200" indent="-457200">
              <a:buFont typeface="+mj-lt"/>
              <a:buAutoNum type="arabicPeriod" startAt="6"/>
            </a:pPr>
            <a:r>
              <a:rPr lang="el-GR" b="1" dirty="0" smtClean="0"/>
              <a:t>Ιδιοπαθής </a:t>
            </a:r>
            <a:r>
              <a:rPr lang="el-GR" b="1" dirty="0"/>
              <a:t>υπογοναδοτροπικός υπογοναδισμός συνοδευόμενος από ανεπάρκεια και άλλων υποφυσιακών ορμονών</a:t>
            </a:r>
            <a:endParaRPr lang="el-GR" dirty="0"/>
          </a:p>
          <a:p>
            <a:r>
              <a:rPr lang="el-GR" dirty="0"/>
              <a:t>Υπογοναδοτροπικός υπογοναδισμός που </a:t>
            </a:r>
            <a:r>
              <a:rPr lang="el-GR" dirty="0" smtClean="0"/>
              <a:t>συνδυάζεται </a:t>
            </a:r>
            <a:r>
              <a:rPr lang="el-GR" dirty="0"/>
              <a:t>με ανεπάρκεια και άλλων υποφυσιακών ορμονών έχει περιγραφεί σε περιπτώσεις </a:t>
            </a:r>
            <a:r>
              <a:rPr lang="el-GR" dirty="0" smtClean="0"/>
              <a:t>διαταραχής </a:t>
            </a:r>
            <a:r>
              <a:rPr lang="el-GR" dirty="0"/>
              <a:t>της έκφρασης του </a:t>
            </a:r>
            <a:r>
              <a:rPr lang="el-GR" b="1" dirty="0"/>
              <a:t>μεταγραφικού </a:t>
            </a:r>
            <a:r>
              <a:rPr lang="el-GR" b="1" dirty="0" smtClean="0"/>
              <a:t>παράγοντα </a:t>
            </a:r>
            <a:r>
              <a:rPr lang="el-GR" b="1" dirty="0"/>
              <a:t>Ρ</a:t>
            </a:r>
            <a:r>
              <a:rPr lang="en-US" b="1" dirty="0"/>
              <a:t>R</a:t>
            </a:r>
            <a:r>
              <a:rPr lang="el-GR" b="1" dirty="0"/>
              <a:t>ΟΡ-130. </a:t>
            </a:r>
          </a:p>
          <a:p>
            <a:r>
              <a:rPr lang="el-GR" dirty="0"/>
              <a:t>Μεταλλάξεις αυτού του </a:t>
            </a:r>
            <a:r>
              <a:rPr lang="el-GR" dirty="0" smtClean="0"/>
              <a:t>μεταγραφικού </a:t>
            </a:r>
            <a:r>
              <a:rPr lang="el-GR" dirty="0"/>
              <a:t>παράγοντα είναι η συχνότερη αιτία οικογενούς ή σποραδικής συγγενούς </a:t>
            </a:r>
            <a:r>
              <a:rPr lang="el-GR" b="1" dirty="0" smtClean="0"/>
              <a:t>συνδυασμένης </a:t>
            </a:r>
            <a:r>
              <a:rPr lang="el-GR" b="1" dirty="0"/>
              <a:t>ανεπάρκειας των υποφυσιακών </a:t>
            </a:r>
            <a:r>
              <a:rPr lang="el-GR" b="1" dirty="0" smtClean="0"/>
              <a:t>ορμονών </a:t>
            </a:r>
            <a:r>
              <a:rPr lang="el-GR" dirty="0"/>
              <a:t>στις οποίες συμπεριλαμβάνονται η αυξητική ορμόνη, η </a:t>
            </a:r>
            <a:r>
              <a:rPr lang="el-GR" dirty="0" smtClean="0"/>
              <a:t>προλακτίνη, η </a:t>
            </a:r>
            <a:r>
              <a:rPr lang="el-GR" dirty="0"/>
              <a:t>Τ</a:t>
            </a:r>
            <a:r>
              <a:rPr lang="en-US" dirty="0"/>
              <a:t>S</a:t>
            </a:r>
            <a:r>
              <a:rPr lang="el-GR" dirty="0"/>
              <a:t>Η και οι γοναδοτροπίνες.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138</a:t>
            </a:fld>
            <a:endParaRPr lang="el-GR" dirty="0"/>
          </a:p>
        </p:txBody>
      </p:sp>
    </p:spTree>
    <p:extLst>
      <p:ext uri="{BB962C8B-B14F-4D97-AF65-F5344CB8AC3E}">
        <p14:creationId xmlns:p14="http://schemas.microsoft.com/office/powerpoint/2010/main" val="4031688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3/11</a:t>
            </a:r>
            <a:endParaRPr lang="el-GR" dirty="0"/>
          </a:p>
        </p:txBody>
      </p:sp>
      <p:sp>
        <p:nvSpPr>
          <p:cNvPr id="3" name="2 - Θέση περιεχομένου"/>
          <p:cNvSpPr>
            <a:spLocks noGrp="1"/>
          </p:cNvSpPr>
          <p:nvPr>
            <p:ph idx="1"/>
          </p:nvPr>
        </p:nvSpPr>
        <p:spPr/>
        <p:txBody>
          <a:bodyPr>
            <a:normAutofit fontScale="92500"/>
          </a:bodyPr>
          <a:lstStyle/>
          <a:p>
            <a:r>
              <a:rPr lang="el-GR" dirty="0"/>
              <a:t>Χαρακτηριστική συνήθως συμπτωματολογία στις γυναίκες οδηγεί σύντομα στην αναζήτηση ιατρικής βοήθειας με αποτέλεσμα η διάγνωση στις γυναίκες να γίνεται πολύ νωρίτερα σε αντίθεση με των αντρών.</a:t>
            </a:r>
          </a:p>
          <a:p>
            <a:r>
              <a:rPr lang="el-GR" dirty="0"/>
              <a:t>Οι άντρες συνήθως εμφανίζουν κλινικές εκδηλώσεις από το μέρος της Iibido που συνίσταται σε μείωση της επιθυμίας, μείωση της στυτικής ικανότητας και ενδεχομένως ολιγο ή αζωοσπερμία. </a:t>
            </a:r>
          </a:p>
          <a:p>
            <a:r>
              <a:rPr lang="el-GR" dirty="0"/>
              <a:t>Όλα αυτά τα συμπτώματα συχνά αρνούμενα από τον ίδιο τον άντρα δεν οδηγούν στην έγκυρη διάγνωση του μικροπρολακτινώματος.</a:t>
            </a:r>
          </a:p>
          <a:p>
            <a:r>
              <a:rPr lang="el-GR" dirty="0"/>
              <a:t>Όταν ανακαλύπτουμε ένα άτομο με υπερπρολακτιναιμία δεν είναι απαραίτητο ότι αυτή οφείλεται στην ύπαρξη ενός αδενώματος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111508867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a:t>
            </a:r>
            <a:r>
              <a:rPr lang="el-GR" sz="4000" dirty="0" smtClean="0"/>
              <a:t>υπογοναδισμός </a:t>
            </a:r>
            <a:r>
              <a:rPr lang="el-GR" sz="3300" b="0" dirty="0" smtClean="0"/>
              <a:t>1/10</a:t>
            </a:r>
            <a:endParaRPr lang="el-GR" sz="3300" b="0" dirty="0"/>
          </a:p>
        </p:txBody>
      </p:sp>
      <p:sp>
        <p:nvSpPr>
          <p:cNvPr id="3" name="2 - Θέση περιεχομένου"/>
          <p:cNvSpPr>
            <a:spLocks noGrp="1"/>
          </p:cNvSpPr>
          <p:nvPr>
            <p:ph idx="1"/>
          </p:nvPr>
        </p:nvSpPr>
        <p:spPr>
          <a:xfrm>
            <a:off x="457200" y="1196752"/>
            <a:ext cx="8363272" cy="5544616"/>
          </a:xfrm>
        </p:spPr>
        <p:txBody>
          <a:bodyPr>
            <a:normAutofit fontScale="92500"/>
          </a:bodyPr>
          <a:lstStyle/>
          <a:p>
            <a:pPr marL="457200" indent="-457200">
              <a:buFont typeface="+mj-lt"/>
              <a:buAutoNum type="arabicPeriod"/>
            </a:pPr>
            <a:r>
              <a:rPr lang="el-GR" b="1" dirty="0" smtClean="0"/>
              <a:t>Οργανικές </a:t>
            </a:r>
            <a:r>
              <a:rPr lang="el-GR" b="1" dirty="0"/>
              <a:t>βλάβες του άξονα «υποθάλαμος - υπόφυση»</a:t>
            </a:r>
            <a:endParaRPr lang="el-GR" dirty="0"/>
          </a:p>
          <a:p>
            <a:r>
              <a:rPr lang="el-GR" dirty="0"/>
              <a:t>Βλάβες του υποθαλάμου ή και της υπόφυσης μετά τον τοκετό είναι αιτίες επίκτητου υπογοναδοτροπικού υπογοναδισμού. Για την πρόκληση της διαταραχής ενέχονται ένας ή περισσότεροι από τους παρακάτω μηχανισμούς: </a:t>
            </a:r>
          </a:p>
          <a:p>
            <a:pPr marL="514350" indent="-514350">
              <a:buFont typeface="+mj-lt"/>
              <a:buAutoNum type="romanLcPeriod"/>
            </a:pPr>
            <a:r>
              <a:rPr lang="el-GR" dirty="0" smtClean="0"/>
              <a:t>Βλάβη </a:t>
            </a:r>
            <a:r>
              <a:rPr lang="el-GR" dirty="0"/>
              <a:t>του </a:t>
            </a:r>
            <a:r>
              <a:rPr lang="el-GR" b="1" dirty="0"/>
              <a:t>υποθαλάμου</a:t>
            </a:r>
            <a:r>
              <a:rPr lang="el-GR" dirty="0"/>
              <a:t> με αποτέλεσμα αδυναμία </a:t>
            </a:r>
            <a:r>
              <a:rPr lang="el-GR" dirty="0" smtClean="0"/>
              <a:t>παραγωγής </a:t>
            </a:r>
            <a:r>
              <a:rPr lang="en-US" dirty="0"/>
              <a:t>GnR</a:t>
            </a:r>
            <a:r>
              <a:rPr lang="el-GR" dirty="0"/>
              <a:t>Η, </a:t>
            </a:r>
          </a:p>
          <a:p>
            <a:pPr marL="514350" indent="-514350">
              <a:buFont typeface="+mj-lt"/>
              <a:buAutoNum type="romanLcPeriod"/>
            </a:pPr>
            <a:r>
              <a:rPr lang="el-GR" dirty="0" smtClean="0"/>
              <a:t>Βλάβη </a:t>
            </a:r>
            <a:r>
              <a:rPr lang="el-GR" dirty="0"/>
              <a:t>του </a:t>
            </a:r>
            <a:r>
              <a:rPr lang="el-GR" b="1" dirty="0"/>
              <a:t>μίσχου της υπόφυσης </a:t>
            </a:r>
            <a:r>
              <a:rPr lang="el-GR" dirty="0"/>
              <a:t>που προκαλεί διαταραχή της μεταφοράς της </a:t>
            </a:r>
            <a:r>
              <a:rPr lang="en-US" dirty="0"/>
              <a:t>GnR</a:t>
            </a:r>
            <a:r>
              <a:rPr lang="el-GR" dirty="0"/>
              <a:t>Η από τον υποθάλαμο στην υπόφυση, και </a:t>
            </a:r>
          </a:p>
          <a:p>
            <a:pPr marL="514350" indent="-514350">
              <a:buFont typeface="+mj-lt"/>
              <a:buAutoNum type="romanLcPeriod"/>
            </a:pPr>
            <a:r>
              <a:rPr lang="el-GR" dirty="0" smtClean="0"/>
              <a:t>Βλάβη </a:t>
            </a:r>
            <a:r>
              <a:rPr lang="el-GR" b="1" dirty="0"/>
              <a:t>της υπόφυσης </a:t>
            </a:r>
            <a:r>
              <a:rPr lang="el-GR" dirty="0"/>
              <a:t>που προκαλεί αδυναμία παραγωγής των </a:t>
            </a:r>
            <a:r>
              <a:rPr lang="el-GR" dirty="0" smtClean="0"/>
              <a:t>γοναδοτροπινών. Ογκόμορφες </a:t>
            </a:r>
            <a:r>
              <a:rPr lang="el-GR" dirty="0"/>
              <a:t>βλάβες της περιοχής του υποθαλάμου και της υπόφυσης είναι πιθανότερο να επηρεάσουν την έκκριση των γοναδοτροπινών παρά την </a:t>
            </a:r>
            <a:r>
              <a:rPr lang="en-US" dirty="0"/>
              <a:t>ACTH </a:t>
            </a:r>
            <a:r>
              <a:rPr lang="el-GR" dirty="0"/>
              <a:t>και την Τ</a:t>
            </a:r>
            <a:r>
              <a:rPr lang="en-US" dirty="0"/>
              <a:t>S</a:t>
            </a:r>
            <a:r>
              <a:rPr lang="el-GR" dirty="0"/>
              <a:t>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139</a:t>
            </a:fld>
            <a:endParaRPr lang="el-GR" dirty="0"/>
          </a:p>
        </p:txBody>
      </p:sp>
    </p:spTree>
    <p:extLst>
      <p:ext uri="{BB962C8B-B14F-4D97-AF65-F5344CB8AC3E}">
        <p14:creationId xmlns:p14="http://schemas.microsoft.com/office/powerpoint/2010/main" val="338438493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2/10</a:t>
            </a:r>
            <a:endParaRPr lang="el-GR" dirty="0"/>
          </a:p>
        </p:txBody>
      </p:sp>
      <p:sp>
        <p:nvSpPr>
          <p:cNvPr id="3" name="2 - Θέση περιεχομένου"/>
          <p:cNvSpPr>
            <a:spLocks noGrp="1"/>
          </p:cNvSpPr>
          <p:nvPr>
            <p:ph idx="1"/>
          </p:nvPr>
        </p:nvSpPr>
        <p:spPr/>
        <p:txBody>
          <a:bodyPr/>
          <a:lstStyle/>
          <a:p>
            <a:r>
              <a:rPr lang="el-GR" dirty="0"/>
              <a:t>Συνεπώς η κλινική εκδήλωση του υπογοναδοτροπικού υπογοναδισμού μπορεί να εκδηλώνεται χωρίς ανεπάρκεια των </a:t>
            </a:r>
            <a:r>
              <a:rPr lang="el-GR" dirty="0" smtClean="0"/>
              <a:t>επινεφριδίων </a:t>
            </a:r>
            <a:r>
              <a:rPr lang="el-GR" dirty="0"/>
              <a:t>ή του θυρεοειδή.</a:t>
            </a:r>
          </a:p>
          <a:p>
            <a:r>
              <a:rPr lang="el-GR" dirty="0"/>
              <a:t>Κάθε υποφυσιακό αδένωμα ή κύστη μπορεί να </a:t>
            </a:r>
            <a:r>
              <a:rPr lang="el-GR" dirty="0" smtClean="0"/>
              <a:t>ασκήσει </a:t>
            </a:r>
            <a:r>
              <a:rPr lang="el-GR" b="1" dirty="0"/>
              <a:t>πίεση ικανή να προκαλέσει έκπτωση της λειτουργίας των γοναδοτρόπων κυττάρων</a:t>
            </a:r>
            <a:r>
              <a:rPr lang="el-GR" dirty="0"/>
              <a:t>. </a:t>
            </a:r>
          </a:p>
          <a:p>
            <a:r>
              <a:rPr lang="el-GR" dirty="0" smtClean="0"/>
              <a:t>Επιπρόσθετα </a:t>
            </a:r>
            <a:r>
              <a:rPr lang="el-GR" dirty="0"/>
              <a:t>η </a:t>
            </a:r>
            <a:r>
              <a:rPr lang="el-GR" b="1" dirty="0"/>
              <a:t>υπερπρολακτιναιμία </a:t>
            </a:r>
            <a:r>
              <a:rPr lang="el-GR" dirty="0"/>
              <a:t>που </a:t>
            </a:r>
            <a:r>
              <a:rPr lang="el-GR" dirty="0" smtClean="0"/>
              <a:t>προκαλείται </a:t>
            </a:r>
            <a:r>
              <a:rPr lang="el-GR" dirty="0"/>
              <a:t>από προλακτινώματα αναστέλλει την έκκριση των γοναδοτροπινών.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140</a:t>
            </a:fld>
            <a:endParaRPr lang="el-GR" dirty="0"/>
          </a:p>
        </p:txBody>
      </p:sp>
    </p:spTree>
    <p:extLst>
      <p:ext uri="{BB962C8B-B14F-4D97-AF65-F5344CB8AC3E}">
        <p14:creationId xmlns:p14="http://schemas.microsoft.com/office/powerpoint/2010/main" val="258320420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3/10</a:t>
            </a:r>
            <a:endParaRPr lang="el-GR" dirty="0"/>
          </a:p>
        </p:txBody>
      </p:sp>
      <p:sp>
        <p:nvSpPr>
          <p:cNvPr id="3" name="2 - Θέση περιεχομένου"/>
          <p:cNvSpPr>
            <a:spLocks noGrp="1"/>
          </p:cNvSpPr>
          <p:nvPr>
            <p:ph idx="1"/>
          </p:nvPr>
        </p:nvSpPr>
        <p:spPr/>
        <p:txBody>
          <a:bodyPr/>
          <a:lstStyle/>
          <a:p>
            <a:r>
              <a:rPr lang="el-GR" dirty="0"/>
              <a:t>Τα νεοπλάσματα, πρωτοπαθή (για παράδειγμα μηνιγγίωμα) ή μεταστατικά (για παράδειγμα πνεύμονα και </a:t>
            </a:r>
            <a:r>
              <a:rPr lang="el-GR" dirty="0" smtClean="0"/>
              <a:t>προστάτη</a:t>
            </a:r>
            <a:r>
              <a:rPr lang="el-GR" dirty="0"/>
              <a:t>) προσβάλλουν συχνότερα τον </a:t>
            </a:r>
            <a:r>
              <a:rPr lang="el-GR" dirty="0" smtClean="0"/>
              <a:t>υποθάλαμο </a:t>
            </a:r>
            <a:r>
              <a:rPr lang="el-GR" dirty="0"/>
              <a:t>από την υπόφυση. </a:t>
            </a:r>
            <a:endParaRPr lang="el-GR" dirty="0" smtClean="0"/>
          </a:p>
          <a:p>
            <a:r>
              <a:rPr lang="el-GR" dirty="0" smtClean="0"/>
              <a:t>Επίκτητος υπογοναδοτροπικός </a:t>
            </a:r>
            <a:r>
              <a:rPr lang="el-GR" dirty="0"/>
              <a:t>υπογοναδισμός προκαλείται επίσης από διηθητικά νοσήματα όπως η σαρκοείδωση, η ιστιοκύττωση, και η αιμοχρωμάτωση. </a:t>
            </a:r>
          </a:p>
          <a:p>
            <a:r>
              <a:rPr lang="el-GR" dirty="0"/>
              <a:t>Η </a:t>
            </a:r>
            <a:r>
              <a:rPr lang="el-GR" dirty="0" smtClean="0"/>
              <a:t>θεραπεία </a:t>
            </a:r>
            <a:r>
              <a:rPr lang="el-GR" dirty="0"/>
              <a:t>της υποκείμενης νόσου είναι δυνατό να βελτιώσει την έκκριση των γοναδοτροπινών.</a:t>
            </a:r>
            <a:r>
              <a:rPr lang="el-GR" b="1" dirty="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141</a:t>
            </a:fld>
            <a:endParaRPr lang="el-GR" dirty="0"/>
          </a:p>
        </p:txBody>
      </p:sp>
    </p:spTree>
    <p:extLst>
      <p:ext uri="{BB962C8B-B14F-4D97-AF65-F5344CB8AC3E}">
        <p14:creationId xmlns:p14="http://schemas.microsoft.com/office/powerpoint/2010/main" val="242495439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4/10</a:t>
            </a:r>
            <a:endParaRPr lang="el-GR" dirty="0"/>
          </a:p>
        </p:txBody>
      </p:sp>
      <p:sp>
        <p:nvSpPr>
          <p:cNvPr id="3" name="2 - Θέση περιεχομένου"/>
          <p:cNvSpPr>
            <a:spLocks noGrp="1"/>
          </p:cNvSpPr>
          <p:nvPr>
            <p:ph idx="1"/>
          </p:nvPr>
        </p:nvSpPr>
        <p:spPr/>
        <p:txBody>
          <a:bodyPr/>
          <a:lstStyle/>
          <a:p>
            <a:r>
              <a:rPr lang="el-GR" b="1" dirty="0"/>
              <a:t>Η ηλικία κατά την οποία εφαρμόζεται</a:t>
            </a:r>
            <a:r>
              <a:rPr lang="el-GR" dirty="0"/>
              <a:t> θεραπεία στον ασθενή είναι ιδιαίτερα σημαντική στην περίπτωση της αιμοχρωμάτωσης αφού στις νεαρότερες ηλικίες η εναπόθεση σιδήρου και η βλάβη της λειτουργίας της υπόφυσης είναι μικρότερη.  </a:t>
            </a:r>
            <a:endParaRPr lang="el-GR" dirty="0" smtClean="0"/>
          </a:p>
          <a:p>
            <a:r>
              <a:rPr lang="el-GR" dirty="0" smtClean="0"/>
              <a:t>Η </a:t>
            </a:r>
            <a:r>
              <a:rPr lang="el-GR" dirty="0"/>
              <a:t>παρατήρηση αυτή έχει </a:t>
            </a:r>
            <a:r>
              <a:rPr lang="el-GR" dirty="0" smtClean="0"/>
              <a:t>ιδιαίτερο </a:t>
            </a:r>
            <a:r>
              <a:rPr lang="el-GR" dirty="0"/>
              <a:t>ενδιαφέρον για τη χώρα μας όπου ο </a:t>
            </a:r>
            <a:r>
              <a:rPr lang="el-GR" dirty="0" smtClean="0"/>
              <a:t>αριθμός </a:t>
            </a:r>
            <a:r>
              <a:rPr lang="el-GR" dirty="0"/>
              <a:t>των ατόμων με μεσογειακή αναιμία είναι </a:t>
            </a:r>
            <a:r>
              <a:rPr lang="el-GR" dirty="0" smtClean="0"/>
              <a:t>ιδιαίτερα </a:t>
            </a:r>
            <a:r>
              <a:rPr lang="el-GR" dirty="0"/>
              <a:t>μεγάλος.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142</a:t>
            </a:fld>
            <a:endParaRPr lang="el-GR" dirty="0"/>
          </a:p>
        </p:txBody>
      </p:sp>
    </p:spTree>
    <p:extLst>
      <p:ext uri="{BB962C8B-B14F-4D97-AF65-F5344CB8AC3E}">
        <p14:creationId xmlns:p14="http://schemas.microsoft.com/office/powerpoint/2010/main" val="154369803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5/10</a:t>
            </a:r>
            <a:endParaRPr lang="el-GR" dirty="0"/>
          </a:p>
        </p:txBody>
      </p:sp>
      <p:sp>
        <p:nvSpPr>
          <p:cNvPr id="3" name="2 - Θέση περιεχομένου"/>
          <p:cNvSpPr>
            <a:spLocks noGrp="1"/>
          </p:cNvSpPr>
          <p:nvPr>
            <p:ph idx="1"/>
          </p:nvPr>
        </p:nvSpPr>
        <p:spPr/>
        <p:txBody>
          <a:bodyPr/>
          <a:lstStyle/>
          <a:p>
            <a:r>
              <a:rPr lang="el-GR" b="1" dirty="0"/>
              <a:t>Οι λοιμώξεις του ΚΝΣ και η υποφυσιακή </a:t>
            </a:r>
            <a:r>
              <a:rPr lang="el-GR" b="1" dirty="0" smtClean="0"/>
              <a:t>αποπληξία </a:t>
            </a:r>
            <a:r>
              <a:rPr lang="el-GR" b="1" dirty="0"/>
              <a:t>είναι σπάνιες αιτίες επίκτητου </a:t>
            </a:r>
            <a:r>
              <a:rPr lang="el-GR" b="1" dirty="0" smtClean="0"/>
              <a:t>υπογοναδοτροπικού </a:t>
            </a:r>
            <a:r>
              <a:rPr lang="el-GR" b="1" dirty="0"/>
              <a:t>υπογοναδισμού. </a:t>
            </a:r>
          </a:p>
          <a:p>
            <a:r>
              <a:rPr lang="el-GR" dirty="0"/>
              <a:t>Αντίθετα, </a:t>
            </a:r>
            <a:r>
              <a:rPr lang="el-GR" b="1" dirty="0"/>
              <a:t>οι συχνές κρανιοεγκεφαλικές κακώσεις </a:t>
            </a:r>
            <a:r>
              <a:rPr lang="el-GR" dirty="0"/>
              <a:t>πρέπει να αξιολογούνται κατά τη λήψη του ιστορικού </a:t>
            </a:r>
            <a:r>
              <a:rPr lang="el-GR" dirty="0" smtClean="0"/>
              <a:t>ατόμων </a:t>
            </a:r>
            <a:r>
              <a:rPr lang="el-GR" dirty="0"/>
              <a:t>με υπογοναδοτροπικό υπογοναδισμό. </a:t>
            </a:r>
            <a:endParaRPr lang="el-GR" dirty="0" smtClean="0"/>
          </a:p>
          <a:p>
            <a:r>
              <a:rPr lang="el-GR" dirty="0" smtClean="0"/>
              <a:t>Ειδικότερα</a:t>
            </a:r>
            <a:r>
              <a:rPr lang="el-GR" dirty="0"/>
              <a:t>, τα τραύματα της βάσης του εγκεφάλου μπορεί να βλάψουν τον μίσχο της υποφύσεως και να προκαλέσουν διακοπή της πυλαίας κυκλοφορίας με αποτέλεσμα διαταραχή στη μετάβαση της </a:t>
            </a:r>
            <a:r>
              <a:rPr lang="en-US" dirty="0"/>
              <a:t>GnR</a:t>
            </a:r>
            <a:r>
              <a:rPr lang="el-GR" dirty="0"/>
              <a:t>Η από τον υποθάλαμο στην πρόσθια υπόφυση.</a:t>
            </a:r>
          </a:p>
          <a:p>
            <a:pPr>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143</a:t>
            </a:fld>
            <a:endParaRPr lang="el-GR" dirty="0"/>
          </a:p>
        </p:txBody>
      </p:sp>
    </p:spTree>
    <p:extLst>
      <p:ext uri="{BB962C8B-B14F-4D97-AF65-F5344CB8AC3E}">
        <p14:creationId xmlns:p14="http://schemas.microsoft.com/office/powerpoint/2010/main" val="426934057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6/10</a:t>
            </a:r>
            <a:endParaRPr lang="el-GR" dirty="0"/>
          </a:p>
        </p:txBody>
      </p:sp>
      <p:sp>
        <p:nvSpPr>
          <p:cNvPr id="3" name="2 - Θέση περιεχομένου"/>
          <p:cNvSpPr>
            <a:spLocks noGrp="1"/>
          </p:cNvSpPr>
          <p:nvPr>
            <p:ph idx="1"/>
          </p:nvPr>
        </p:nvSpPr>
        <p:spPr>
          <a:xfrm>
            <a:off x="457200" y="1196752"/>
            <a:ext cx="8229600" cy="5400600"/>
          </a:xfrm>
        </p:spPr>
        <p:txBody>
          <a:bodyPr>
            <a:noAutofit/>
          </a:bodyPr>
          <a:lstStyle/>
          <a:p>
            <a:pPr marL="457200" indent="-457200">
              <a:buFont typeface="+mj-lt"/>
              <a:buAutoNum type="arabicPeriod" startAt="2"/>
            </a:pPr>
            <a:r>
              <a:rPr lang="en-US" sz="2200" b="1" dirty="0" smtClean="0"/>
              <a:t>Stress</a:t>
            </a:r>
            <a:endParaRPr lang="el-GR" sz="2200" dirty="0"/>
          </a:p>
          <a:p>
            <a:r>
              <a:rPr lang="el-GR" sz="2200" dirty="0"/>
              <a:t>Κάθε σοβαρή διαταραχή της υγείας όπως για παράδειγμα οι εγχειρήσεις και το έμφραγμα του μυοκαρδίου μπορεί να προκαλέσουν </a:t>
            </a:r>
            <a:r>
              <a:rPr lang="el-GR" sz="2200" dirty="0" smtClean="0"/>
              <a:t>υπογοναδοτροπικό </a:t>
            </a:r>
            <a:r>
              <a:rPr lang="el-GR" sz="2200" dirty="0"/>
              <a:t>υπογοναδισμό. </a:t>
            </a:r>
          </a:p>
          <a:p>
            <a:r>
              <a:rPr lang="el-GR" sz="2200" dirty="0"/>
              <a:t>Σε μια μελέτη που αφορούσε 35 άνδρες βρέθηκε ότι τα επίπεδα της τεστοστερόνης ελαττώθηκαν κατά 50% περίπου εντός των πρώτων ημερών μετά το συμβάν αποδιδόμενα οε ελαττωμένη ορχική έκκριση λόγω υποθαλαμικής δυσλειτουργίας και ελαττωμένης έκκρισης γοναδοτροπινών.  </a:t>
            </a:r>
          </a:p>
          <a:p>
            <a:r>
              <a:rPr lang="el-GR" sz="2200" dirty="0"/>
              <a:t>Η βαρύτητα του υπογοναδισμού είναι ανάλογος της βαρύτητας της νόσου και αποκαθίσταται μετά την ανάρρωση του ασθενούς.  </a:t>
            </a:r>
            <a:endParaRPr lang="el-GR" sz="2200" dirty="0" smtClean="0"/>
          </a:p>
          <a:p>
            <a:r>
              <a:rPr lang="el-GR" sz="2200" dirty="0" smtClean="0"/>
              <a:t>Δεν </a:t>
            </a:r>
            <a:r>
              <a:rPr lang="el-GR" sz="2200" dirty="0"/>
              <a:t>είναι γνωστό αν ο υπογοναδισμός επηρεάζει θετικά ή αρνητικά την ανάρρωση του </a:t>
            </a:r>
            <a:r>
              <a:rPr lang="el-GR" sz="2200" dirty="0" smtClean="0"/>
              <a:t>ασθενούς.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144</a:t>
            </a:fld>
            <a:endParaRPr lang="el-GR" dirty="0"/>
          </a:p>
        </p:txBody>
      </p:sp>
    </p:spTree>
    <p:extLst>
      <p:ext uri="{BB962C8B-B14F-4D97-AF65-F5344CB8AC3E}">
        <p14:creationId xmlns:p14="http://schemas.microsoft.com/office/powerpoint/2010/main" val="190594452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7/10</a:t>
            </a:r>
            <a:endParaRPr lang="el-GR" dirty="0"/>
          </a:p>
        </p:txBody>
      </p:sp>
      <p:sp>
        <p:nvSpPr>
          <p:cNvPr id="3" name="2 - Θέση περιεχομένου"/>
          <p:cNvSpPr>
            <a:spLocks noGrp="1"/>
          </p:cNvSpPr>
          <p:nvPr>
            <p:ph idx="1"/>
          </p:nvPr>
        </p:nvSpPr>
        <p:spPr/>
        <p:txBody>
          <a:bodyPr/>
          <a:lstStyle/>
          <a:p>
            <a:pPr marL="457200" indent="-457200">
              <a:buFont typeface="+mj-lt"/>
              <a:buAutoNum type="arabicPeriod" startAt="3"/>
            </a:pPr>
            <a:r>
              <a:rPr lang="el-GR" b="1" dirty="0" smtClean="0"/>
              <a:t>Χρόνια </a:t>
            </a:r>
            <a:r>
              <a:rPr lang="el-GR" b="1" dirty="0"/>
              <a:t>συστηματικά νοσήματα </a:t>
            </a:r>
            <a:endParaRPr lang="el-GR" dirty="0"/>
          </a:p>
          <a:p>
            <a:r>
              <a:rPr lang="el-GR" dirty="0"/>
              <a:t>Αρκετά χρόνια συστηματικά νοσήματα στα οποία περιλαμβάνεται η κίρρωση του ήπατος, η χρόνια νεφρική ανεπάρκεια και η επίκτητη ανοσοανεπάρκεια προκαλούν υπογοναδισμό με μηχανισμούς που συνδυάζουν πρωτοπαθή και δευτεροπαθή δράση στους όρχεις.</a:t>
            </a:r>
          </a:p>
          <a:p>
            <a:pPr marL="457200" indent="-457200">
              <a:buFont typeface="+mj-lt"/>
              <a:buAutoNum type="arabicPeriod" startAt="4"/>
            </a:pPr>
            <a:r>
              <a:rPr lang="el-GR" b="1" dirty="0" smtClean="0"/>
              <a:t>Χορήγηση </a:t>
            </a:r>
            <a:r>
              <a:rPr lang="el-GR" b="1" dirty="0"/>
              <a:t>γλυκοκορτικοειδών </a:t>
            </a:r>
            <a:endParaRPr lang="el-GR" dirty="0"/>
          </a:p>
          <a:p>
            <a:r>
              <a:rPr lang="el-GR" dirty="0"/>
              <a:t>Η χρόνια υπερκορτιζολαιμία, ενδογενής ή </a:t>
            </a:r>
            <a:r>
              <a:rPr lang="el-GR" dirty="0" smtClean="0"/>
              <a:t>εξωγενής</a:t>
            </a:r>
            <a:r>
              <a:rPr lang="el-GR" dirty="0"/>
              <a:t>, είναι δυνατό να προκαλέσει </a:t>
            </a:r>
            <a:r>
              <a:rPr lang="el-GR" dirty="0" smtClean="0"/>
              <a:t>υπογοναδισμό</a:t>
            </a: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145</a:t>
            </a:fld>
            <a:endParaRPr lang="el-GR" dirty="0"/>
          </a:p>
        </p:txBody>
      </p:sp>
    </p:spTree>
    <p:extLst>
      <p:ext uri="{BB962C8B-B14F-4D97-AF65-F5344CB8AC3E}">
        <p14:creationId xmlns:p14="http://schemas.microsoft.com/office/powerpoint/2010/main" val="332097749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8/10</a:t>
            </a:r>
            <a:endParaRPr lang="el-GR" dirty="0"/>
          </a:p>
        </p:txBody>
      </p:sp>
      <p:sp>
        <p:nvSpPr>
          <p:cNvPr id="4" name="1 - Τίτλος"/>
          <p:cNvSpPr>
            <a:spLocks noGrp="1"/>
          </p:cNvSpPr>
          <p:nvPr>
            <p:ph idx="1"/>
          </p:nvPr>
        </p:nvSpPr>
        <p:spPr/>
        <p:txBody>
          <a:bodyPr/>
          <a:lstStyle/>
          <a:p>
            <a:r>
              <a:rPr lang="el-GR" dirty="0"/>
              <a:t>Τα κορτικοειδή αναστέλλουν της έκκριση της </a:t>
            </a:r>
            <a:r>
              <a:rPr lang="en-US" dirty="0"/>
              <a:t>GnR</a:t>
            </a:r>
            <a:r>
              <a:rPr lang="el-GR" dirty="0"/>
              <a:t>Η, την απάντηση της υπόφυσης στην υποθαλαμική ορμόνη και την παραγωγή </a:t>
            </a:r>
            <a:r>
              <a:rPr lang="el-GR" dirty="0" smtClean="0"/>
              <a:t>τεστοστερόνης </a:t>
            </a:r>
            <a:r>
              <a:rPr lang="el-GR" dirty="0"/>
              <a:t>από τα κύτταρα </a:t>
            </a:r>
            <a:r>
              <a:rPr lang="en-US" dirty="0"/>
              <a:t>Leydig</a:t>
            </a:r>
            <a:r>
              <a:rPr lang="el-GR" dirty="0"/>
              <a:t>. </a:t>
            </a:r>
          </a:p>
          <a:p>
            <a:r>
              <a:rPr lang="el-GR" dirty="0"/>
              <a:t>Τα χαμηλά ή φυσιολογικά αλλά απρόσφορα για τις τιμές της τεστοστερόνης επίπεδα των γοναδοτροπινών αντανακλούν την κεντρική δράση. </a:t>
            </a:r>
          </a:p>
          <a:p>
            <a:r>
              <a:rPr lang="el-GR" dirty="0"/>
              <a:t>Η χορήγηση κορτιζόνης σε άνδρες με χρόνια </a:t>
            </a:r>
            <a:r>
              <a:rPr lang="el-GR" dirty="0" smtClean="0"/>
              <a:t>πνευμονοπάθεια </a:t>
            </a:r>
            <a:r>
              <a:rPr lang="el-GR" dirty="0"/>
              <a:t>για τουλάχιστον ένα μήνα προκάλεσε σημαντική ελάττωση των μέσων επιπέδων τεστοστερόνης (από τα 449 </a:t>
            </a:r>
            <a:r>
              <a:rPr lang="en-US" dirty="0"/>
              <a:t>ng</a:t>
            </a:r>
            <a:r>
              <a:rPr lang="el-GR" dirty="0"/>
              <a:t>/</a:t>
            </a:r>
            <a:r>
              <a:rPr lang="en-US" dirty="0"/>
              <a:t>dl</a:t>
            </a:r>
            <a:r>
              <a:rPr lang="el-GR" dirty="0"/>
              <a:t> στα 211 </a:t>
            </a:r>
            <a:r>
              <a:rPr lang="en-US" dirty="0"/>
              <a:t>ng</a:t>
            </a:r>
            <a:r>
              <a:rPr lang="el-GR" dirty="0"/>
              <a:t>/</a:t>
            </a:r>
            <a:r>
              <a:rPr lang="en-US" dirty="0"/>
              <a:t>dl </a:t>
            </a:r>
            <a:r>
              <a:rPr lang="el-GR" dirty="0"/>
              <a:t>).</a:t>
            </a:r>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146</a:t>
            </a:fld>
            <a:endParaRPr lang="el-GR" dirty="0"/>
          </a:p>
        </p:txBody>
      </p:sp>
    </p:spTree>
    <p:extLst>
      <p:ext uri="{BB962C8B-B14F-4D97-AF65-F5344CB8AC3E}">
        <p14:creationId xmlns:p14="http://schemas.microsoft.com/office/powerpoint/2010/main" val="288069214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9/10</a:t>
            </a:r>
            <a:endParaRPr lang="el-GR"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startAt="5"/>
            </a:pPr>
            <a:r>
              <a:rPr lang="el-GR" b="1" dirty="0" smtClean="0"/>
              <a:t>Ιδιοπαθής </a:t>
            </a:r>
            <a:r>
              <a:rPr lang="el-GR" b="1" dirty="0"/>
              <a:t>επίκτητος υπογοναδισμός</a:t>
            </a:r>
            <a:endParaRPr lang="el-GR" dirty="0"/>
          </a:p>
          <a:p>
            <a:r>
              <a:rPr lang="el-GR" dirty="0"/>
              <a:t>Σε μερικά αγόρια κατά την εφηβική ηλικία ή σε νεαρούς ενήλικες με υπογοναδοτροπικό υπογοναδισμό δεν ανευρίσκεται αιτία της διαταραχής. </a:t>
            </a:r>
          </a:p>
          <a:p>
            <a:r>
              <a:rPr lang="el-GR" dirty="0"/>
              <a:t>Η βαρύτητα της διαταραχής μπορεί να </a:t>
            </a:r>
            <a:r>
              <a:rPr lang="el-GR" dirty="0" smtClean="0"/>
              <a:t>κυμαίνεται </a:t>
            </a:r>
            <a:r>
              <a:rPr lang="el-GR" dirty="0"/>
              <a:t>από ελαφρά έως βαριά. </a:t>
            </a:r>
          </a:p>
          <a:p>
            <a:r>
              <a:rPr lang="el-GR" dirty="0"/>
              <a:t>Πιθανώς πρόκειται για μια μορφή επίκτητου υπογοναδοτροπικού υπογοναδισμού</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147</a:t>
            </a:fld>
            <a:endParaRPr lang="el-GR" dirty="0"/>
          </a:p>
        </p:txBody>
      </p:sp>
    </p:spTree>
    <p:extLst>
      <p:ext uri="{BB962C8B-B14F-4D97-AF65-F5344CB8AC3E}">
        <p14:creationId xmlns:p14="http://schemas.microsoft.com/office/powerpoint/2010/main" val="331785718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10/10</a:t>
            </a:r>
            <a:endParaRPr lang="el-GR" dirty="0"/>
          </a:p>
        </p:txBody>
      </p:sp>
      <p:sp>
        <p:nvSpPr>
          <p:cNvPr id="3" name="2 - Θέση περιεχομένου"/>
          <p:cNvSpPr>
            <a:spLocks noGrp="1"/>
          </p:cNvSpPr>
          <p:nvPr>
            <p:ph idx="1"/>
          </p:nvPr>
        </p:nvSpPr>
        <p:spPr/>
        <p:txBody>
          <a:bodyPr>
            <a:normAutofit/>
          </a:bodyPr>
          <a:lstStyle/>
          <a:p>
            <a:r>
              <a:rPr lang="el-GR" dirty="0" smtClean="0"/>
              <a:t>Ο </a:t>
            </a:r>
            <a:r>
              <a:rPr lang="el-GR" dirty="0"/>
              <a:t>ιδιοπαθής υπογοναδοτροπικός υπογοναδισμός που εκδηλώνεται στην </a:t>
            </a:r>
            <a:r>
              <a:rPr lang="el-GR" dirty="0" smtClean="0"/>
              <a:t>ενήλικη </a:t>
            </a:r>
            <a:r>
              <a:rPr lang="el-GR" dirty="0"/>
              <a:t>ζωή αναφέρθηκε πιο πάνω. </a:t>
            </a:r>
          </a:p>
          <a:p>
            <a:r>
              <a:rPr lang="el-GR" dirty="0"/>
              <a:t>Είναι μια </a:t>
            </a:r>
            <a:r>
              <a:rPr lang="el-GR" dirty="0" smtClean="0"/>
              <a:t>ξεχωριστή </a:t>
            </a:r>
            <a:r>
              <a:rPr lang="el-GR" dirty="0"/>
              <a:t>διαταραχή που είναι σημαντικό να διαγιγνώσκεται γιατί είναι θεραπεύσιμη. </a:t>
            </a:r>
            <a:r>
              <a:rPr lang="el-GR" b="1" dirty="0"/>
              <a:t>Σπανίως στους άνδρες, η έντονη συστηματική άσκηση συνοδεύεται από υποθαλαμικής αιτιολογίας υπογοναδοτροπικό υπογοναδισμό ανάλογο με εκείνο που παρατηρείται στις </a:t>
            </a:r>
            <a:r>
              <a:rPr lang="el-GR" b="1" dirty="0" smtClean="0"/>
              <a:t>γυναίκες.</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148</a:t>
            </a:fld>
            <a:endParaRPr lang="el-GR" dirty="0"/>
          </a:p>
        </p:txBody>
      </p:sp>
    </p:spTree>
    <p:extLst>
      <p:ext uri="{BB962C8B-B14F-4D97-AF65-F5344CB8AC3E}">
        <p14:creationId xmlns:p14="http://schemas.microsoft.com/office/powerpoint/2010/main" val="1265398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4/11</a:t>
            </a:r>
            <a:endParaRPr lang="el-GR" dirty="0"/>
          </a:p>
        </p:txBody>
      </p:sp>
      <p:sp>
        <p:nvSpPr>
          <p:cNvPr id="3" name="2 - Θέση περιεχομένου"/>
          <p:cNvSpPr>
            <a:spLocks noGrp="1"/>
          </p:cNvSpPr>
          <p:nvPr>
            <p:ph idx="1"/>
          </p:nvPr>
        </p:nvSpPr>
        <p:spPr/>
        <p:txBody>
          <a:bodyPr>
            <a:normAutofit/>
          </a:bodyPr>
          <a:lstStyle/>
          <a:p>
            <a:r>
              <a:rPr lang="el-GR" b="1" dirty="0" smtClean="0"/>
              <a:t>Συχνά </a:t>
            </a:r>
            <a:r>
              <a:rPr lang="el-GR" b="1" dirty="0"/>
              <a:t>η αιτία είναι ένα </a:t>
            </a:r>
            <a:r>
              <a:rPr lang="el-GR" b="1" dirty="0" smtClean="0"/>
              <a:t>μικρό </a:t>
            </a:r>
            <a:r>
              <a:rPr lang="el-GR" b="1" dirty="0"/>
              <a:t>ή μακροαδένωμα αλλά θα πρέπει να λαμβάνεται </a:t>
            </a:r>
            <a:r>
              <a:rPr lang="el-GR" b="1" dirty="0" smtClean="0"/>
              <a:t>υπ’ όψη </a:t>
            </a:r>
            <a:r>
              <a:rPr lang="el-GR" b="1" dirty="0"/>
              <a:t>ότι η υπερπρολακτιναιμία είναι μια πολυ-παραγοντιακή κατάσταση. Έτσι, χρειάζεται διαφορική διάγνωση όσο αφορά τα αίτια της</a:t>
            </a:r>
            <a:r>
              <a:rPr lang="el-GR" b="1"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70396195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Διάγνωση του </a:t>
            </a:r>
            <a:r>
              <a:rPr lang="el-GR" dirty="0" smtClean="0"/>
              <a:t>υπογοναδισμού </a:t>
            </a:r>
            <a:r>
              <a:rPr lang="el-GR" sz="3000" b="0" dirty="0" smtClean="0"/>
              <a:t>1/3</a:t>
            </a:r>
            <a:endParaRPr lang="el-GR" sz="30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διάγνωση του υπογοναδισμού στον άνδρα δεν είναι δύσκολη. </a:t>
            </a:r>
            <a:endParaRPr lang="el-GR" dirty="0" smtClean="0"/>
          </a:p>
          <a:p>
            <a:r>
              <a:rPr lang="el-GR" dirty="0" smtClean="0"/>
              <a:t>Ο </a:t>
            </a:r>
            <a:r>
              <a:rPr lang="el-GR" dirty="0"/>
              <a:t>γιατρός συγκεντρώνει πληροφορίες από το ιστορικό και την κλινική εξέταση του ασθενή και επιβεβαιώνει τη διάγνω­ση με τον εργαστηριακό έλεγχο. Το ιστορικό λαμβάνεται από τον ενήλικα ασθενή και τον έφηβο ή τους γονείς του και αφορά τα </a:t>
            </a:r>
            <a:r>
              <a:rPr lang="el-GR" dirty="0" smtClean="0"/>
              <a:t>υπάρχοντα </a:t>
            </a:r>
            <a:r>
              <a:rPr lang="el-GR" dirty="0"/>
              <a:t>συμπτώματα, την ανάπτυξη των </a:t>
            </a:r>
            <a:r>
              <a:rPr lang="el-GR" dirty="0" smtClean="0"/>
              <a:t>χαρακτήρων </a:t>
            </a:r>
            <a:r>
              <a:rPr lang="el-GR" dirty="0"/>
              <a:t>του φύλου και τις πιθανές αιτίες </a:t>
            </a:r>
            <a:r>
              <a:rPr lang="el-GR" dirty="0" smtClean="0"/>
              <a:t>υπογοναδισμού</a:t>
            </a:r>
            <a:r>
              <a:rPr lang="el-GR" dirty="0"/>
              <a:t>.</a:t>
            </a:r>
          </a:p>
          <a:p>
            <a:r>
              <a:rPr lang="el-GR" dirty="0"/>
              <a:t>Τα ειδικά ευρήματα στην διαμόρφωση των χαρακτήρων του φύλου μπορούν να δείχνουν την αιτία ή / και το χρόνο έναρξης του </a:t>
            </a:r>
            <a:r>
              <a:rPr lang="el-GR" dirty="0" smtClean="0"/>
              <a:t>υπογοναδισμού</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149</a:t>
            </a:fld>
            <a:endParaRPr lang="el-GR" dirty="0"/>
          </a:p>
        </p:txBody>
      </p:sp>
    </p:spTree>
    <p:extLst>
      <p:ext uri="{BB962C8B-B14F-4D97-AF65-F5344CB8AC3E}">
        <p14:creationId xmlns:p14="http://schemas.microsoft.com/office/powerpoint/2010/main" val="62162211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Διάγνωση του υπογοναδισμού </a:t>
            </a:r>
            <a:r>
              <a:rPr lang="el-GR" sz="3000" b="0" dirty="0" smtClean="0"/>
              <a:t>2/3</a:t>
            </a:r>
            <a:endParaRPr lang="el-GR" dirty="0"/>
          </a:p>
        </p:txBody>
      </p:sp>
      <p:sp>
        <p:nvSpPr>
          <p:cNvPr id="3" name="2 - Θέση περιεχομένου"/>
          <p:cNvSpPr>
            <a:spLocks noGrp="1"/>
          </p:cNvSpPr>
          <p:nvPr>
            <p:ph idx="1"/>
          </p:nvPr>
        </p:nvSpPr>
        <p:spPr/>
        <p:txBody>
          <a:bodyPr>
            <a:normAutofit/>
          </a:bodyPr>
          <a:lstStyle/>
          <a:p>
            <a:r>
              <a:rPr lang="el-GR" dirty="0" smtClean="0"/>
              <a:t>Η </a:t>
            </a:r>
            <a:r>
              <a:rPr lang="el-GR" dirty="0"/>
              <a:t>ασαφής διαφοροποίηση των έξω </a:t>
            </a:r>
            <a:r>
              <a:rPr lang="el-GR" dirty="0" smtClean="0"/>
              <a:t>γεννητικών </a:t>
            </a:r>
            <a:r>
              <a:rPr lang="el-GR" dirty="0"/>
              <a:t>οργάνων κατά τη γέννηση είναι ενδεικτική ανεπάρκειας της τεστοστερόνης κατά το πρώτο τρίμηνο της εγκυμοσύνης.</a:t>
            </a:r>
          </a:p>
          <a:p>
            <a:pPr lvl="0"/>
            <a:r>
              <a:rPr lang="el-GR" dirty="0"/>
              <a:t>Το μικρό πέος κατά τη γέννηση δείχνει </a:t>
            </a:r>
            <a:r>
              <a:rPr lang="el-GR" dirty="0" smtClean="0"/>
              <a:t>πιθανή </a:t>
            </a:r>
            <a:r>
              <a:rPr lang="el-GR" dirty="0"/>
              <a:t>ανεπάρκεια τεστοστερόνης κατά το τρίτο τρίμηνο της εγκυμοσύνης.</a:t>
            </a:r>
          </a:p>
          <a:p>
            <a:pPr lvl="0"/>
            <a:r>
              <a:rPr lang="el-GR" dirty="0"/>
              <a:t>Η κρυψορχία υποδηλώνει πιθανή ανεπάρκεια τεστοστερόνης  κατά το τρίτο τρίμηνο της εγκυμοσύνης και / ή αιτία διαταραχής της σπερματογένεσης κατά την ενήλικη ζωή.</a:t>
            </a:r>
          </a:p>
          <a:p>
            <a:pPr lvl="0"/>
            <a:r>
              <a:rPr lang="el-GR" dirty="0"/>
              <a:t>Μη εμφάνιση ή μη ολοκλήρωση της ενήβωσης είναι ενδεικτικές ανεπάρκειας </a:t>
            </a:r>
            <a:r>
              <a:rPr lang="el-GR" dirty="0" smtClean="0"/>
              <a:t>τεστοστερόνης.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150</a:t>
            </a:fld>
            <a:endParaRPr lang="el-GR" dirty="0"/>
          </a:p>
        </p:txBody>
      </p:sp>
    </p:spTree>
    <p:extLst>
      <p:ext uri="{BB962C8B-B14F-4D97-AF65-F5344CB8AC3E}">
        <p14:creationId xmlns:p14="http://schemas.microsoft.com/office/powerpoint/2010/main" val="383354805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Διάγνωση του υπογοναδισμού </a:t>
            </a:r>
            <a:r>
              <a:rPr lang="el-GR" sz="3000" b="0" dirty="0" smtClean="0"/>
              <a:t>3/3</a:t>
            </a:r>
            <a:endParaRPr lang="el-GR" dirty="0"/>
          </a:p>
        </p:txBody>
      </p:sp>
      <p:sp>
        <p:nvSpPr>
          <p:cNvPr id="3" name="2 - Θέση περιεχομένου"/>
          <p:cNvSpPr>
            <a:spLocks noGrp="1"/>
          </p:cNvSpPr>
          <p:nvPr>
            <p:ph idx="1"/>
          </p:nvPr>
        </p:nvSpPr>
        <p:spPr/>
        <p:txBody>
          <a:bodyPr>
            <a:normAutofit/>
          </a:bodyPr>
          <a:lstStyle/>
          <a:p>
            <a:pPr lvl="0"/>
            <a:r>
              <a:rPr lang="el-GR" dirty="0" smtClean="0"/>
              <a:t>Υπογονιμότητα</a:t>
            </a:r>
            <a:r>
              <a:rPr lang="el-GR" dirty="0"/>
              <a:t>, ελάττωση της σεξουαλικής διάθεσης ή σεξουαλική δυσλειτουργία </a:t>
            </a:r>
            <a:r>
              <a:rPr lang="el-GR" dirty="0" smtClean="0"/>
              <a:t>υποδηλώνουν </a:t>
            </a:r>
            <a:r>
              <a:rPr lang="el-GR" dirty="0"/>
              <a:t>πιθανή ανεπάρκεια τεστοστερόνης.</a:t>
            </a:r>
          </a:p>
          <a:p>
            <a:pPr lvl="0"/>
            <a:r>
              <a:rPr lang="el-GR" dirty="0"/>
              <a:t>Η  παρουσία ανοσμίας υποδηλώνει πιθανό σύνδρομο Κ</a:t>
            </a:r>
            <a:r>
              <a:rPr lang="en-US" dirty="0"/>
              <a:t>allmann</a:t>
            </a:r>
            <a:r>
              <a:rPr lang="el-GR" dirty="0"/>
              <a:t>. Διαταραχές της όρασης ή / και ανεπάρκεια άλλων ενδοκρινών αδένων, που ρυθμίζονται από την υπόφυση μπορεί να υποκρύπτουν την παρουσία χωροκατακτητικής μάζας της υπόφυσης ή του υποθαλάμου. Ιστορικό χημειοθεραπείας ή ακτινοβολίας του ΚΝΣ αποτελούν πληροφορίες δηλωτικές πιθανού υπογοναδοτροπικού  </a:t>
            </a:r>
            <a:r>
              <a:rPr lang="el-GR" dirty="0" smtClean="0"/>
              <a:t>υπογοναδισμού.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151</a:t>
            </a:fld>
            <a:endParaRPr lang="el-GR" dirty="0"/>
          </a:p>
        </p:txBody>
      </p:sp>
    </p:spTree>
    <p:extLst>
      <p:ext uri="{BB962C8B-B14F-4D97-AF65-F5344CB8AC3E}">
        <p14:creationId xmlns:p14="http://schemas.microsoft.com/office/powerpoint/2010/main" val="101662689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εξέταση </a:t>
            </a:r>
            <a:r>
              <a:rPr lang="el-GR" dirty="0" smtClean="0"/>
              <a:t>υπογοναδισμού </a:t>
            </a:r>
            <a:r>
              <a:rPr lang="el-GR" sz="3000" b="0" dirty="0" smtClean="0"/>
              <a:t>1/3</a:t>
            </a:r>
            <a:endParaRPr lang="el-GR" sz="3000" b="0" dirty="0"/>
          </a:p>
        </p:txBody>
      </p:sp>
      <p:sp>
        <p:nvSpPr>
          <p:cNvPr id="3" name="2 - Θέση περιεχομένου"/>
          <p:cNvSpPr>
            <a:spLocks noGrp="1"/>
          </p:cNvSpPr>
          <p:nvPr>
            <p:ph idx="1"/>
          </p:nvPr>
        </p:nvSpPr>
        <p:spPr>
          <a:xfrm>
            <a:off x="457200" y="1196752"/>
            <a:ext cx="8507288" cy="5544616"/>
          </a:xfrm>
        </p:spPr>
        <p:txBody>
          <a:bodyPr>
            <a:noAutofit/>
          </a:bodyPr>
          <a:lstStyle/>
          <a:p>
            <a:pPr>
              <a:lnSpc>
                <a:spcPct val="105000"/>
              </a:lnSpc>
              <a:spcBef>
                <a:spcPts val="600"/>
              </a:spcBef>
            </a:pPr>
            <a:r>
              <a:rPr lang="el-GR" sz="2200" dirty="0" smtClean="0"/>
              <a:t>Η </a:t>
            </a:r>
            <a:r>
              <a:rPr lang="el-GR" sz="2200" dirty="0"/>
              <a:t>κλινική εξέταση πρέπει να εστιάσει αρχικά στο εάν ή όχι η ανάπτυξη των δευτερογενών </a:t>
            </a:r>
            <a:r>
              <a:rPr lang="el-GR" sz="2200" dirty="0" smtClean="0"/>
              <a:t>χαρακτήρων </a:t>
            </a:r>
            <a:r>
              <a:rPr lang="el-GR" sz="2200" dirty="0"/>
              <a:t>του φύλου είναι συμβατή με την ηλικία. </a:t>
            </a:r>
          </a:p>
          <a:p>
            <a:pPr>
              <a:lnSpc>
                <a:spcPct val="105000"/>
              </a:lnSpc>
              <a:spcBef>
                <a:spcPts val="600"/>
              </a:spcBef>
            </a:pPr>
            <a:r>
              <a:rPr lang="el-GR" sz="2200" dirty="0"/>
              <a:t>Στον ενήλικα οι όρχεις θα πρέπει να έχουν όγκο μεγαλύτερο από 15 </a:t>
            </a:r>
            <a:r>
              <a:rPr lang="en-US" sz="2200" dirty="0"/>
              <a:t>cm</a:t>
            </a:r>
            <a:r>
              <a:rPr lang="el-GR" sz="2200" baseline="30000" dirty="0"/>
              <a:t>3</a:t>
            </a:r>
            <a:r>
              <a:rPr lang="el-GR" sz="2200" dirty="0"/>
              <a:t> ο κάθε ένας και η ανάπτυξη του μυϊκού συστήματος να είναι ενήλικου τύπου. </a:t>
            </a:r>
          </a:p>
          <a:p>
            <a:pPr>
              <a:lnSpc>
                <a:spcPct val="105000"/>
              </a:lnSpc>
              <a:spcBef>
                <a:spcPts val="600"/>
              </a:spcBef>
            </a:pPr>
            <a:r>
              <a:rPr lang="el-GR" sz="2200" dirty="0"/>
              <a:t>Η τρίχωση του εφηβαίου να είναι φυσιολογική όπως και η ανάπτυξη της τρίχωσης του προσώπου και του σώματος. </a:t>
            </a:r>
          </a:p>
          <a:p>
            <a:pPr>
              <a:lnSpc>
                <a:spcPct val="105000"/>
              </a:lnSpc>
              <a:spcBef>
                <a:spcPts val="600"/>
              </a:spcBef>
            </a:pPr>
            <a:r>
              <a:rPr lang="el-GR" sz="2200" dirty="0"/>
              <a:t>Στους έφηβους η ανάπτυξη των δευτερογενών χαρακτηριστικών πρέπει να είναι ανάλογος του σταδίου ενήβωσης κατά </a:t>
            </a:r>
            <a:r>
              <a:rPr lang="en-US" sz="2200" dirty="0"/>
              <a:t>Tanner </a:t>
            </a:r>
            <a:r>
              <a:rPr lang="el-GR" sz="2200" dirty="0" smtClean="0"/>
              <a:t>στα προεφηβικά </a:t>
            </a:r>
            <a:r>
              <a:rPr lang="el-GR" sz="2200" dirty="0"/>
              <a:t>αγόρια οι όρχεις πρέπει να είναι μέσα στο όσχεο και δεν πρέπει να υπάρχει υποσπαδίας.</a:t>
            </a:r>
          </a:p>
          <a:p>
            <a:pPr>
              <a:lnSpc>
                <a:spcPct val="105000"/>
              </a:lnSpc>
              <a:spcBef>
                <a:spcPts val="600"/>
              </a:spcBef>
            </a:pPr>
            <a:r>
              <a:rPr lang="el-GR" sz="2200" dirty="0"/>
              <a:t>Κατά την κλινική εκτίμηση πρέπει να </a:t>
            </a:r>
            <a:r>
              <a:rPr lang="el-GR" sz="2200" dirty="0" smtClean="0"/>
              <a:t>αξιολογούνται </a:t>
            </a:r>
            <a:r>
              <a:rPr lang="el-GR" sz="2200" dirty="0"/>
              <a:t>τυχόν </a:t>
            </a:r>
            <a:r>
              <a:rPr lang="el-GR" sz="2200" dirty="0" smtClean="0"/>
              <a:t>ευνουχοειδή </a:t>
            </a:r>
            <a:r>
              <a:rPr lang="el-GR" sz="2200" dirty="0"/>
              <a:t>χαρακτηριστικά και η παρουσία ή όχι γυναικομαστίας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152</a:t>
            </a:fld>
            <a:endParaRPr lang="el-GR" dirty="0"/>
          </a:p>
        </p:txBody>
      </p:sp>
    </p:spTree>
    <p:extLst>
      <p:ext uri="{BB962C8B-B14F-4D97-AF65-F5344CB8AC3E}">
        <p14:creationId xmlns:p14="http://schemas.microsoft.com/office/powerpoint/2010/main" val="395539803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εξέταση υπογοναδισμού </a:t>
            </a:r>
            <a:r>
              <a:rPr lang="el-GR" sz="3000" b="0" dirty="0" smtClean="0"/>
              <a:t>2/3</a:t>
            </a:r>
            <a:endParaRPr lang="el-GR" dirty="0"/>
          </a:p>
        </p:txBody>
      </p:sp>
      <p:sp>
        <p:nvSpPr>
          <p:cNvPr id="3" name="2 - Θέση περιεχομένου"/>
          <p:cNvSpPr>
            <a:spLocks noGrp="1"/>
          </p:cNvSpPr>
          <p:nvPr>
            <p:ph idx="1"/>
          </p:nvPr>
        </p:nvSpPr>
        <p:spPr>
          <a:xfrm>
            <a:off x="457200" y="1196752"/>
            <a:ext cx="8291264" cy="5256584"/>
          </a:xfrm>
        </p:spPr>
        <p:txBody>
          <a:bodyPr>
            <a:normAutofit fontScale="92500" lnSpcReduction="10000"/>
          </a:bodyPr>
          <a:lstStyle/>
          <a:p>
            <a:r>
              <a:rPr lang="el-GR" b="1" dirty="0" smtClean="0"/>
              <a:t>Ευνουχοειδής</a:t>
            </a:r>
            <a:r>
              <a:rPr lang="el-GR" b="1" i="1" dirty="0" smtClean="0"/>
              <a:t> </a:t>
            </a:r>
            <a:r>
              <a:rPr lang="el-GR" dirty="0" smtClean="0"/>
              <a:t>χαρακτηρίζεται </a:t>
            </a:r>
            <a:r>
              <a:rPr lang="el-GR" dirty="0"/>
              <a:t>η εμφάνιση όταν το ηβικό ύψος (απόσταση της ηβικής σύμφυσης από τα </a:t>
            </a:r>
            <a:r>
              <a:rPr lang="el-GR" dirty="0" smtClean="0"/>
              <a:t>πέλματα</a:t>
            </a:r>
            <a:r>
              <a:rPr lang="el-GR" dirty="0"/>
              <a:t>) είναι μεγαλύτερο από το άνω μέρος του σώματος (απόσταση της ηβικής σύμφυσης από την κεφαλή) περισσότερο από δύο εκατοστά και η έκταση των χεριών (</a:t>
            </a:r>
            <a:r>
              <a:rPr lang="en-US" dirty="0"/>
              <a:t>span</a:t>
            </a:r>
            <a:r>
              <a:rPr lang="el-GR" dirty="0"/>
              <a:t>) περισσότερο από δύο εκατοστά μεγαλύτερη από το σωματικό ύψος.</a:t>
            </a:r>
          </a:p>
          <a:p>
            <a:r>
              <a:rPr lang="el-GR" dirty="0"/>
              <a:t>Η απουσία τεστοστερόνης κατά την ηλικία της ενήβωσης συνοδεύεται από καθυστέρηση της σύγκλισης των επιφύσεων με αποτέλεσμα η δράση της αυξητικής ορμόνης να προκαλεί αύξηση των μακρών οστών. </a:t>
            </a:r>
          </a:p>
          <a:p>
            <a:r>
              <a:rPr lang="el-GR" dirty="0"/>
              <a:t>Αυτή η σχέση παραμένει και μετά από θεραπεία με </a:t>
            </a:r>
            <a:r>
              <a:rPr lang="el-GR" dirty="0" smtClean="0"/>
              <a:t>τεστοστερόνη</a:t>
            </a:r>
            <a:r>
              <a:rPr lang="el-GR" dirty="0"/>
              <a:t>. </a:t>
            </a:r>
          </a:p>
          <a:p>
            <a:r>
              <a:rPr lang="el-GR" dirty="0"/>
              <a:t>Συνεπώς η </a:t>
            </a:r>
            <a:r>
              <a:rPr lang="el-GR" b="1" dirty="0"/>
              <a:t>ανεύρεση ευνουχοειδικών αναλογιών σε έναν άρρενα ενήλικα υποδηλώνει προηγηθέντα υπογοναδισμό</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153</a:t>
            </a:fld>
            <a:endParaRPr lang="el-GR" dirty="0"/>
          </a:p>
        </p:txBody>
      </p:sp>
    </p:spTree>
    <p:extLst>
      <p:ext uri="{BB962C8B-B14F-4D97-AF65-F5344CB8AC3E}">
        <p14:creationId xmlns:p14="http://schemas.microsoft.com/office/powerpoint/2010/main" val="188689869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εξέταση υπογοναδισμού </a:t>
            </a:r>
            <a:r>
              <a:rPr lang="el-GR" sz="3000" b="0" dirty="0" smtClean="0"/>
              <a:t>3/3</a:t>
            </a:r>
            <a:endParaRPr lang="el-GR" dirty="0"/>
          </a:p>
        </p:txBody>
      </p:sp>
      <p:sp>
        <p:nvSpPr>
          <p:cNvPr id="3" name="2 - Θέση περιεχομένου"/>
          <p:cNvSpPr>
            <a:spLocks noGrp="1"/>
          </p:cNvSpPr>
          <p:nvPr>
            <p:ph idx="1"/>
          </p:nvPr>
        </p:nvSpPr>
        <p:spPr>
          <a:xfrm>
            <a:off x="457200" y="1196752"/>
            <a:ext cx="8291264" cy="5661248"/>
          </a:xfrm>
        </p:spPr>
        <p:txBody>
          <a:bodyPr>
            <a:normAutofit/>
          </a:bodyPr>
          <a:lstStyle/>
          <a:p>
            <a:pPr>
              <a:lnSpc>
                <a:spcPct val="105000"/>
              </a:lnSpc>
              <a:spcBef>
                <a:spcPts val="600"/>
              </a:spcBef>
            </a:pPr>
            <a:r>
              <a:rPr lang="el-GR" sz="2200" dirty="0"/>
              <a:t>Η παρουσία </a:t>
            </a:r>
            <a:r>
              <a:rPr lang="el-GR" sz="2200" dirty="0" smtClean="0"/>
              <a:t>μαστικού </a:t>
            </a:r>
            <a:r>
              <a:rPr lang="el-GR" sz="2200" dirty="0"/>
              <a:t>ιστού στον άνδρα ορίζει τη γυναικομαστία. </a:t>
            </a:r>
            <a:endParaRPr lang="el-GR" sz="2200" dirty="0" smtClean="0"/>
          </a:p>
          <a:p>
            <a:pPr>
              <a:lnSpc>
                <a:spcPct val="105000"/>
              </a:lnSpc>
              <a:spcBef>
                <a:spcPts val="600"/>
              </a:spcBef>
            </a:pPr>
            <a:r>
              <a:rPr lang="el-GR" sz="2200" dirty="0" smtClean="0"/>
              <a:t>Μία </a:t>
            </a:r>
            <a:r>
              <a:rPr lang="el-GR" sz="2200" dirty="0"/>
              <a:t>από τις αιτίες της γυναικομαστίας είναι ο υπογοναδισμός. </a:t>
            </a:r>
          </a:p>
          <a:p>
            <a:pPr>
              <a:lnSpc>
                <a:spcPct val="105000"/>
              </a:lnSpc>
              <a:spcBef>
                <a:spcPts val="600"/>
              </a:spcBef>
            </a:pPr>
            <a:r>
              <a:rPr lang="el-GR" sz="2200" b="1" dirty="0"/>
              <a:t>Ο πρωτοπαθής υπογοναδισμός είναι συχνότερη αιτία γυναικομαστίας</a:t>
            </a:r>
            <a:r>
              <a:rPr lang="el-GR" sz="2200" dirty="0"/>
              <a:t>, ενώ στον δευτεροπαθή υπογοναδισμό γυναικομαστία εκδηλώνεται συνήθως όταν εφαρμοσθεί θεραπεία με γοναδοτροπίνες, </a:t>
            </a:r>
            <a:r>
              <a:rPr lang="en-US" sz="2200" dirty="0"/>
              <a:t>hCG</a:t>
            </a:r>
            <a:r>
              <a:rPr lang="el-GR" sz="2200" dirty="0"/>
              <a:t>, ή ανεπαρκή δόση τεστοστερόνης.</a:t>
            </a:r>
          </a:p>
          <a:p>
            <a:pPr>
              <a:lnSpc>
                <a:spcPct val="105000"/>
              </a:lnSpc>
              <a:spcBef>
                <a:spcPts val="600"/>
              </a:spcBef>
            </a:pPr>
            <a:r>
              <a:rPr lang="el-GR" sz="2200" dirty="0"/>
              <a:t>Η απουσία κλινικών ευρημάτων υπογοναδισμού στον ενήλικα άνδρα δεν αποκλείει τη διαταραχή γιατί η υποστροφή των δευτερογενών </a:t>
            </a:r>
            <a:r>
              <a:rPr lang="el-GR" sz="2200" dirty="0" smtClean="0"/>
              <a:t>χαρακτηριστικών </a:t>
            </a:r>
            <a:r>
              <a:rPr lang="el-GR" sz="2200" dirty="0"/>
              <a:t>του άρρενος μπορεί να απαιτήσει παρέλευση ετών. </a:t>
            </a:r>
          </a:p>
          <a:p>
            <a:pPr>
              <a:lnSpc>
                <a:spcPct val="105000"/>
              </a:lnSpc>
              <a:spcBef>
                <a:spcPts val="600"/>
              </a:spcBef>
            </a:pPr>
            <a:r>
              <a:rPr lang="el-GR" sz="2200" dirty="0"/>
              <a:t>Συνεπώς, άνδρες με </a:t>
            </a:r>
            <a:r>
              <a:rPr lang="el-GR" sz="2200" dirty="0" smtClean="0"/>
              <a:t>συμπτωματολογία </a:t>
            </a:r>
            <a:r>
              <a:rPr lang="el-GR" sz="2200" dirty="0"/>
              <a:t>υπογοναδισμού πρέπει να </a:t>
            </a:r>
            <a:r>
              <a:rPr lang="el-GR" sz="2200" dirty="0" smtClean="0"/>
              <a:t>διερευνώνται </a:t>
            </a:r>
            <a:r>
              <a:rPr lang="el-GR" sz="2200" dirty="0"/>
              <a:t>με κατάλληλο εργαστηριακό έλεγχο ακόμα και όταν απουσιάζουν τα αναμενόμενα </a:t>
            </a:r>
            <a:r>
              <a:rPr lang="el-GR" sz="2200" dirty="0" smtClean="0"/>
              <a:t>ευρήματα </a:t>
            </a:r>
            <a:r>
              <a:rPr lang="el-GR" sz="2200" dirty="0"/>
              <a:t>κατά τη φυσική εξέταση</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154</a:t>
            </a:fld>
            <a:endParaRPr lang="el-GR" dirty="0"/>
          </a:p>
        </p:txBody>
      </p:sp>
    </p:spTree>
    <p:extLst>
      <p:ext uri="{BB962C8B-B14F-4D97-AF65-F5344CB8AC3E}">
        <p14:creationId xmlns:p14="http://schemas.microsoft.com/office/powerpoint/2010/main" val="77805196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Εργαστηριακός έλεγχος </a:t>
            </a:r>
            <a:r>
              <a:rPr lang="el-GR" sz="3000" b="0" dirty="0" smtClean="0"/>
              <a:t>1/9</a:t>
            </a:r>
            <a:endParaRPr lang="el-GR" sz="3000" b="0" dirty="0"/>
          </a:p>
        </p:txBody>
      </p:sp>
      <p:sp>
        <p:nvSpPr>
          <p:cNvPr id="3" name="2 - Θέση περιεχομένου"/>
          <p:cNvSpPr>
            <a:spLocks noGrp="1"/>
          </p:cNvSpPr>
          <p:nvPr>
            <p:ph idx="1"/>
          </p:nvPr>
        </p:nvSpPr>
        <p:spPr>
          <a:xfrm>
            <a:off x="457200" y="1196752"/>
            <a:ext cx="8363272" cy="5328592"/>
          </a:xfrm>
        </p:spPr>
        <p:txBody>
          <a:bodyPr>
            <a:normAutofit/>
          </a:bodyPr>
          <a:lstStyle/>
          <a:p>
            <a:r>
              <a:rPr lang="el-GR" sz="2200" dirty="0" smtClean="0"/>
              <a:t>Η </a:t>
            </a:r>
            <a:r>
              <a:rPr lang="el-GR" sz="2200" dirty="0"/>
              <a:t>διάγνωση του υπογοναδισμού επιβεβαιώνεται με την ανεύρεση </a:t>
            </a:r>
            <a:r>
              <a:rPr lang="el-GR" sz="2200" b="1" dirty="0"/>
              <a:t>ελαττωμένης τεστοστερόνης και διαταραχής του σπέρματος. </a:t>
            </a:r>
          </a:p>
          <a:p>
            <a:r>
              <a:rPr lang="el-GR" sz="2200" dirty="0"/>
              <a:t>Είναι σημαντικό να σημειωθεί ότι τα επίπεδα τεστοστερόνης αίματος στον υπογοναδισμό είναι συχνά στα χαμηλότερα φυσιολογικά επίπεδα. </a:t>
            </a:r>
          </a:p>
          <a:p>
            <a:r>
              <a:rPr lang="el-GR" sz="2200" dirty="0"/>
              <a:t>Η </a:t>
            </a:r>
            <a:r>
              <a:rPr lang="el-GR" sz="2200" b="1" dirty="0"/>
              <a:t>παρουσία αυξημένων τιμών γοναδοτροπινών </a:t>
            </a:r>
            <a:r>
              <a:rPr lang="el-GR" sz="2200" b="1" dirty="0" smtClean="0"/>
              <a:t>υποδηλώνουν </a:t>
            </a:r>
            <a:r>
              <a:rPr lang="el-GR" sz="2200" b="1" dirty="0"/>
              <a:t>την πρωτοπαθή βλάβη των όρχεων, ενώ στον υπογοναδοτροπικό υπογοναδισμό τα </a:t>
            </a:r>
            <a:r>
              <a:rPr lang="el-GR" sz="2200" b="1" dirty="0" smtClean="0"/>
              <a:t>επίπεδα </a:t>
            </a:r>
            <a:r>
              <a:rPr lang="el-GR" sz="2200" b="1" dirty="0"/>
              <a:t>των γοναδοτροπινών δεν είναι αυξημένα </a:t>
            </a:r>
            <a:r>
              <a:rPr lang="el-GR" sz="2200" dirty="0"/>
              <a:t>αντιστρόφως ανάλογα προς τα επίπεδα της τεστοστερόνης.</a:t>
            </a:r>
          </a:p>
          <a:p>
            <a:r>
              <a:rPr lang="el-GR" sz="2200" dirty="0"/>
              <a:t>Η μέτρηση της τεστοστερόνης του ορού είναι η σημαντικότερη εξέταση για την επιβεβαίωση του υπογοναδισμού</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155</a:t>
            </a:fld>
            <a:endParaRPr lang="el-GR" dirty="0"/>
          </a:p>
        </p:txBody>
      </p:sp>
    </p:spTree>
    <p:extLst>
      <p:ext uri="{BB962C8B-B14F-4D97-AF65-F5344CB8AC3E}">
        <p14:creationId xmlns:p14="http://schemas.microsoft.com/office/powerpoint/2010/main" val="37062701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2/9</a:t>
            </a:r>
            <a:endParaRPr lang="el-GR" dirty="0"/>
          </a:p>
        </p:txBody>
      </p:sp>
      <p:sp>
        <p:nvSpPr>
          <p:cNvPr id="3" name="2 - Θέση περιεχομένου"/>
          <p:cNvSpPr>
            <a:spLocks noGrp="1"/>
          </p:cNvSpPr>
          <p:nvPr>
            <p:ph idx="1"/>
          </p:nvPr>
        </p:nvSpPr>
        <p:spPr/>
        <p:txBody>
          <a:bodyPr/>
          <a:lstStyle/>
          <a:p>
            <a:r>
              <a:rPr lang="el-GR" dirty="0"/>
              <a:t>Προκύπτει </a:t>
            </a:r>
            <a:r>
              <a:rPr lang="el-GR" b="1" dirty="0"/>
              <a:t>όμως το δίλημμα ποια μορφή τεστοστερόνης είναι η πλέον </a:t>
            </a:r>
            <a:r>
              <a:rPr lang="el-GR" b="1" dirty="0" smtClean="0"/>
              <a:t>αξιόπιστη</a:t>
            </a:r>
            <a:r>
              <a:rPr lang="el-GR" dirty="0"/>
              <a:t>. </a:t>
            </a:r>
            <a:endParaRPr lang="el-GR" dirty="0" smtClean="0"/>
          </a:p>
          <a:p>
            <a:r>
              <a:rPr lang="el-GR" dirty="0" smtClean="0"/>
              <a:t>Η </a:t>
            </a:r>
            <a:r>
              <a:rPr lang="el-GR" dirty="0"/>
              <a:t>μέτρηση της </a:t>
            </a:r>
            <a:r>
              <a:rPr lang="el-GR" b="1" dirty="0"/>
              <a:t>ολικής τεστοστερόνης </a:t>
            </a:r>
            <a:r>
              <a:rPr lang="el-GR" dirty="0"/>
              <a:t>(ελεύθερης και δεσμευμένης με τις πρωτεΐνες του πλάσματος) είναι συνήθως αξιόπιστος </a:t>
            </a:r>
            <a:r>
              <a:rPr lang="el-GR" dirty="0" smtClean="0"/>
              <a:t>δείκτης </a:t>
            </a:r>
            <a:r>
              <a:rPr lang="el-GR" dirty="0"/>
              <a:t>της έκκρισης της τεστοστερόνης. </a:t>
            </a:r>
            <a:endParaRPr lang="el-GR" dirty="0" smtClean="0"/>
          </a:p>
          <a:p>
            <a:r>
              <a:rPr lang="el-GR" dirty="0" smtClean="0"/>
              <a:t>Η μέτρηση </a:t>
            </a:r>
            <a:r>
              <a:rPr lang="el-GR" dirty="0"/>
              <a:t>της </a:t>
            </a:r>
            <a:r>
              <a:rPr lang="el-GR" b="1" dirty="0"/>
              <a:t>ελεύθερης</a:t>
            </a:r>
            <a:r>
              <a:rPr lang="el-GR" dirty="0"/>
              <a:t> ή της βιοδιαθέσιμης </a:t>
            </a:r>
            <a:r>
              <a:rPr lang="el-GR" dirty="0" smtClean="0"/>
              <a:t>τεστοστερόνης </a:t>
            </a:r>
            <a:r>
              <a:rPr lang="el-GR" dirty="0"/>
              <a:t>αξίζει να γίνεται όταν κανείς </a:t>
            </a:r>
            <a:r>
              <a:rPr lang="el-GR" dirty="0" smtClean="0"/>
              <a:t>υποπτεύεται </a:t>
            </a:r>
            <a:r>
              <a:rPr lang="el-GR" dirty="0"/>
              <a:t>κάποια διαταραχή στα επίπεδα της </a:t>
            </a:r>
            <a:r>
              <a:rPr lang="el-GR" dirty="0" smtClean="0"/>
              <a:t>σφαιρίνης </a:t>
            </a:r>
            <a:r>
              <a:rPr lang="el-GR" dirty="0"/>
              <a:t>που δεσμεύει τις ορμόνες του φύλου (</a:t>
            </a:r>
            <a:r>
              <a:rPr lang="en-US" dirty="0"/>
              <a:t>SHBG</a:t>
            </a: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156</a:t>
            </a:fld>
            <a:endParaRPr lang="el-GR" dirty="0"/>
          </a:p>
        </p:txBody>
      </p:sp>
    </p:spTree>
    <p:extLst>
      <p:ext uri="{BB962C8B-B14F-4D97-AF65-F5344CB8AC3E}">
        <p14:creationId xmlns:p14="http://schemas.microsoft.com/office/powerpoint/2010/main" val="25443902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3/9</a:t>
            </a:r>
            <a:endParaRPr lang="el-GR" dirty="0"/>
          </a:p>
        </p:txBody>
      </p:sp>
      <p:sp>
        <p:nvSpPr>
          <p:cNvPr id="3" name="2 - Θέση περιεχομένου"/>
          <p:cNvSpPr>
            <a:spLocks noGrp="1"/>
          </p:cNvSpPr>
          <p:nvPr>
            <p:ph idx="1"/>
          </p:nvPr>
        </p:nvSpPr>
        <p:spPr/>
        <p:txBody>
          <a:bodyPr/>
          <a:lstStyle/>
          <a:p>
            <a:r>
              <a:rPr lang="el-GR" dirty="0"/>
              <a:t>Οι δύο περισσότερο συχνές </a:t>
            </a:r>
            <a:r>
              <a:rPr lang="el-GR" dirty="0" smtClean="0"/>
              <a:t>καταστάσεις </a:t>
            </a:r>
            <a:r>
              <a:rPr lang="el-GR" dirty="0"/>
              <a:t>που επηρεάζουν τη σύνδεση της </a:t>
            </a:r>
            <a:r>
              <a:rPr lang="el-GR" dirty="0" smtClean="0"/>
              <a:t>τεστοστερόνης </a:t>
            </a:r>
            <a:r>
              <a:rPr lang="el-GR" dirty="0"/>
              <a:t>είναι η </a:t>
            </a:r>
            <a:r>
              <a:rPr lang="el-GR" b="1" dirty="0"/>
              <a:t>παχυσαρκία,</a:t>
            </a:r>
            <a:r>
              <a:rPr lang="el-GR" dirty="0"/>
              <a:t> κατά την οποία </a:t>
            </a:r>
            <a:r>
              <a:rPr lang="el-GR" dirty="0" smtClean="0"/>
              <a:t>ελαττώνεται </a:t>
            </a:r>
            <a:r>
              <a:rPr lang="el-GR" dirty="0"/>
              <a:t>η σύνδεση της τεστοστερόνης σε βαθμό ανάλογο του βαθμού της παχυσαρκίας και </a:t>
            </a:r>
            <a:r>
              <a:rPr lang="el-GR" b="1" dirty="0"/>
              <a:t>η γεροντική ηλικία</a:t>
            </a:r>
            <a:r>
              <a:rPr lang="el-GR" u="sng" dirty="0"/>
              <a:t> </a:t>
            </a:r>
            <a:r>
              <a:rPr lang="el-GR" dirty="0"/>
              <a:t>κατά την οποία η δέσμευση αυξάνεται.  </a:t>
            </a:r>
            <a:endParaRPr lang="el-GR" dirty="0" smtClean="0"/>
          </a:p>
          <a:p>
            <a:r>
              <a:rPr lang="el-GR" b="1" dirty="0" smtClean="0"/>
              <a:t>Ο </a:t>
            </a:r>
            <a:r>
              <a:rPr lang="el-GR" b="1" dirty="0"/>
              <a:t>προσδιορισμός της ολικής τεστοστερόνης είναι συνήθως </a:t>
            </a:r>
            <a:r>
              <a:rPr lang="el-GR" b="1" dirty="0" smtClean="0"/>
              <a:t>επαρκής </a:t>
            </a:r>
            <a:r>
              <a:rPr lang="el-GR" dirty="0"/>
              <a:t>αλλά είναι σκόπιμο </a:t>
            </a:r>
            <a:r>
              <a:rPr lang="el-GR" dirty="0" smtClean="0"/>
              <a:t>να μετριέται και η ελεύθερη, όταν </a:t>
            </a:r>
            <a:r>
              <a:rPr lang="el-GR" dirty="0"/>
              <a:t>η τιμή είναι χαμηλή ή οριακά φυσιολογική ή δεν συμφωνεί με την κλινική εικόνα να επαναλαμβάνεται.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157</a:t>
            </a:fld>
            <a:endParaRPr lang="el-GR" dirty="0"/>
          </a:p>
        </p:txBody>
      </p:sp>
    </p:spTree>
    <p:extLst>
      <p:ext uri="{BB962C8B-B14F-4D97-AF65-F5344CB8AC3E}">
        <p14:creationId xmlns:p14="http://schemas.microsoft.com/office/powerpoint/2010/main" val="291712368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4/9</a:t>
            </a:r>
            <a:endParaRPr lang="el-GR" dirty="0"/>
          </a:p>
        </p:txBody>
      </p:sp>
      <p:sp>
        <p:nvSpPr>
          <p:cNvPr id="3" name="2 - Θέση περιεχομένου"/>
          <p:cNvSpPr>
            <a:spLocks noGrp="1"/>
          </p:cNvSpPr>
          <p:nvPr>
            <p:ph idx="1"/>
          </p:nvPr>
        </p:nvSpPr>
        <p:spPr/>
        <p:txBody>
          <a:bodyPr/>
          <a:lstStyle/>
          <a:p>
            <a:r>
              <a:rPr lang="el-GR" dirty="0"/>
              <a:t>Η διάγνωση της ιδιοπαθούς μεμονωμένης </a:t>
            </a:r>
            <a:r>
              <a:rPr lang="el-GR" dirty="0" smtClean="0"/>
              <a:t>ανεπάρκειας </a:t>
            </a:r>
            <a:r>
              <a:rPr lang="el-GR" dirty="0"/>
              <a:t>των γοναδοτροπινών γίνεται με την επανειλημμένη χορήγηση συνθετικής </a:t>
            </a:r>
            <a:r>
              <a:rPr lang="en-US" dirty="0"/>
              <a:t>GnR</a:t>
            </a:r>
            <a:r>
              <a:rPr lang="el-GR" dirty="0"/>
              <a:t>Η οπότε παρατηρείται φυσιολογική αύξηση της </a:t>
            </a:r>
            <a:r>
              <a:rPr lang="en-US" dirty="0"/>
              <a:t>L</a:t>
            </a:r>
            <a:r>
              <a:rPr lang="el-GR" dirty="0"/>
              <a:t>Η.  </a:t>
            </a:r>
          </a:p>
          <a:p>
            <a:r>
              <a:rPr lang="el-GR" dirty="0"/>
              <a:t>Όμως, στο δευτεροπαθή </a:t>
            </a:r>
            <a:r>
              <a:rPr lang="el-GR" dirty="0" smtClean="0"/>
              <a:t>υπογοναδισμό </a:t>
            </a:r>
            <a:r>
              <a:rPr lang="el-GR" dirty="0"/>
              <a:t>η απάντηση της </a:t>
            </a:r>
            <a:r>
              <a:rPr lang="en-US" dirty="0"/>
              <a:t>L</a:t>
            </a:r>
            <a:r>
              <a:rPr lang="el-GR" dirty="0"/>
              <a:t>Η στη χορήγηση </a:t>
            </a:r>
            <a:r>
              <a:rPr lang="en-US" dirty="0"/>
              <a:t>GnR</a:t>
            </a:r>
            <a:r>
              <a:rPr lang="el-GR" dirty="0"/>
              <a:t>Η δεν βοηθάει στο διαχωρισμό των υποφυσιακών από τα υποθαλαμικά αίτια, επειδή μειωμένη </a:t>
            </a:r>
            <a:r>
              <a:rPr lang="el-GR" dirty="0" smtClean="0"/>
              <a:t>απάντηση </a:t>
            </a:r>
            <a:r>
              <a:rPr lang="el-GR" dirty="0"/>
              <a:t>παρατηρείται και στις δύο καταστάσεις.</a:t>
            </a:r>
          </a:p>
          <a:p>
            <a:r>
              <a:rPr lang="el-GR" b="1" dirty="0"/>
              <a:t>Παρόλο που η διάγνωση του υπογοναδισμού είναι συνήθως εύκολη υπόθεση υπάρχουν </a:t>
            </a:r>
            <a:r>
              <a:rPr lang="el-GR" b="1" dirty="0" smtClean="0"/>
              <a:t>κάποιες </a:t>
            </a:r>
            <a:r>
              <a:rPr lang="el-GR" b="1" dirty="0"/>
              <a:t>καταστάσεις που μπορεί να είναι δύσκολη.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158</a:t>
            </a:fld>
            <a:endParaRPr lang="el-GR" dirty="0"/>
          </a:p>
        </p:txBody>
      </p:sp>
    </p:spTree>
    <p:extLst>
      <p:ext uri="{BB962C8B-B14F-4D97-AF65-F5344CB8AC3E}">
        <p14:creationId xmlns:p14="http://schemas.microsoft.com/office/powerpoint/2010/main" val="3399752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5/11</a:t>
            </a:r>
            <a:endParaRPr lang="el-GR" dirty="0"/>
          </a:p>
        </p:txBody>
      </p:sp>
      <p:sp>
        <p:nvSpPr>
          <p:cNvPr id="3" name="2 - Θέση περιεχομένου"/>
          <p:cNvSpPr>
            <a:spLocks noGrp="1"/>
          </p:cNvSpPr>
          <p:nvPr>
            <p:ph idx="1"/>
          </p:nvPr>
        </p:nvSpPr>
        <p:spPr/>
        <p:txBody>
          <a:bodyPr>
            <a:normAutofit/>
          </a:bodyPr>
          <a:lstStyle/>
          <a:p>
            <a:r>
              <a:rPr lang="el-GR" sz="2200" dirty="0"/>
              <a:t>Με </a:t>
            </a:r>
            <a:r>
              <a:rPr lang="el-GR" sz="2200" b="1" dirty="0"/>
              <a:t>βάση τις τιμές της προλακτίνης </a:t>
            </a:r>
            <a:r>
              <a:rPr lang="el-GR" sz="2200" dirty="0"/>
              <a:t>του </a:t>
            </a:r>
            <a:r>
              <a:rPr lang="el-GR" sz="2200" dirty="0" smtClean="0"/>
              <a:t>ορού, τιμές </a:t>
            </a:r>
            <a:r>
              <a:rPr lang="el-GR" sz="2200" dirty="0"/>
              <a:t>προλακτίνης </a:t>
            </a:r>
            <a:r>
              <a:rPr lang="el-GR" sz="2200" dirty="0" smtClean="0"/>
              <a:t>15-150 </a:t>
            </a:r>
            <a:r>
              <a:rPr lang="el-GR" sz="2200" dirty="0"/>
              <a:t>ng/mI </a:t>
            </a:r>
            <a:r>
              <a:rPr lang="el-GR" sz="2200" dirty="0" smtClean="0"/>
              <a:t>συνήθως συναντάμε </a:t>
            </a:r>
            <a:r>
              <a:rPr lang="el-GR" sz="2200" dirty="0"/>
              <a:t>στις ακόλουθες </a:t>
            </a:r>
            <a:r>
              <a:rPr lang="el-GR" sz="2200" dirty="0" smtClean="0"/>
              <a:t>καταστάσεις</a:t>
            </a:r>
            <a:r>
              <a:rPr lang="en-US" sz="2200" dirty="0" smtClean="0"/>
              <a:t>: </a:t>
            </a:r>
            <a:r>
              <a:rPr lang="el-GR" sz="2200" dirty="0" smtClean="0"/>
              <a:t>Μικροπρολακτινώματα</a:t>
            </a:r>
            <a:r>
              <a:rPr lang="el-GR" sz="2200" dirty="0"/>
              <a:t>, πίεση υποθαλαμοϋποφυσιακού μίσχου, ιδιοπαθής υπερπρολακτιναιμία, σύνδρομο κενού τουρκικού εφιππίου, χρήση αντιδοπαμινεργικών φαρμάκων (ψυχοφάρμακα), υποθυρεοειδισμό, κίρρωση, νεφρική ανεπάρκεια και κύηση. Οι τιμές αυτές θεωρούνται μικρές τιμές προλακτίνης επομένως να μην κρύβουν απαραίτητα ένα αδένωμα.</a:t>
            </a:r>
          </a:p>
          <a:p>
            <a:r>
              <a:rPr lang="el-GR" sz="2200" dirty="0"/>
              <a:t>Σε μεγαλύτερες τιμές προλακτίνης, (150-300 ng/ml) είναι πιο πιθανόν να κυμαίνεται η ύπαρξη μικρό ή μακροαδενώματος αν και η χρήση αντιδοπαμινεργικών </a:t>
            </a:r>
            <a:r>
              <a:rPr lang="el-GR" sz="2200" dirty="0" smtClean="0"/>
              <a:t>φαρμάκων, ιδιοπαθούς </a:t>
            </a:r>
            <a:r>
              <a:rPr lang="el-GR" sz="2200" dirty="0"/>
              <a:t>υπερπρολακτιναιμίας και </a:t>
            </a:r>
            <a:r>
              <a:rPr lang="el-GR" sz="2200" dirty="0" smtClean="0"/>
              <a:t>κύησης </a:t>
            </a:r>
            <a:r>
              <a:rPr lang="el-GR" sz="2200" dirty="0"/>
              <a:t>δεν πρέπει να αποκλείεται.</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99500193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5/9</a:t>
            </a:r>
            <a:endParaRPr lang="el-GR" dirty="0"/>
          </a:p>
        </p:txBody>
      </p:sp>
      <p:sp>
        <p:nvSpPr>
          <p:cNvPr id="3" name="2 - Θέση περιεχομένου"/>
          <p:cNvSpPr>
            <a:spLocks noGrp="1"/>
          </p:cNvSpPr>
          <p:nvPr>
            <p:ph idx="1"/>
          </p:nvPr>
        </p:nvSpPr>
        <p:spPr/>
        <p:txBody>
          <a:bodyPr/>
          <a:lstStyle/>
          <a:p>
            <a:r>
              <a:rPr lang="el-GR" dirty="0"/>
              <a:t>Στα έφηβα αγόρια όταν καθυστερεί η ενήβωση είναι σχετικά δύσκολο να διακρίνει κάποιος αν </a:t>
            </a:r>
            <a:r>
              <a:rPr lang="el-GR" dirty="0" smtClean="0"/>
              <a:t>πρόκειται </a:t>
            </a:r>
            <a:r>
              <a:rPr lang="el-GR" dirty="0"/>
              <a:t>για υπογοναδοτροπικό υπογοναδισμό ή απλή καθυστέρηση της ενήβωσης. </a:t>
            </a:r>
            <a:endParaRPr lang="el-GR" dirty="0" smtClean="0"/>
          </a:p>
          <a:p>
            <a:r>
              <a:rPr lang="el-GR" dirty="0" smtClean="0"/>
              <a:t>Ο </a:t>
            </a:r>
            <a:r>
              <a:rPr lang="el-GR" dirty="0"/>
              <a:t>λόγος είναι ότι η καθυστέρηση της ενήβωσης είναι από μόνη της μια μορφή δευτεροπαθούς υπογοναδισμού (χαμηλή τεστοστερόνη και φυσιολογικές ή </a:t>
            </a:r>
            <a:r>
              <a:rPr lang="el-GR" dirty="0" smtClean="0"/>
              <a:t>ελαττωμένες </a:t>
            </a:r>
            <a:r>
              <a:rPr lang="el-GR" dirty="0"/>
              <a:t>γοναδοτροπίνες) που αποκαθίσταται </a:t>
            </a:r>
            <a:r>
              <a:rPr lang="el-GR" dirty="0" smtClean="0"/>
              <a:t>αυτόματα.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159</a:t>
            </a:fld>
            <a:endParaRPr lang="el-GR" dirty="0"/>
          </a:p>
        </p:txBody>
      </p:sp>
    </p:spTree>
    <p:extLst>
      <p:ext uri="{BB962C8B-B14F-4D97-AF65-F5344CB8AC3E}">
        <p14:creationId xmlns:p14="http://schemas.microsoft.com/office/powerpoint/2010/main" val="307210133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6/9</a:t>
            </a:r>
            <a:endParaRPr lang="el-GR" dirty="0"/>
          </a:p>
        </p:txBody>
      </p:sp>
      <p:sp>
        <p:nvSpPr>
          <p:cNvPr id="3" name="2 - Θέση περιεχομένου"/>
          <p:cNvSpPr>
            <a:spLocks noGrp="1"/>
          </p:cNvSpPr>
          <p:nvPr>
            <p:ph idx="1"/>
          </p:nvPr>
        </p:nvSpPr>
        <p:spPr>
          <a:xfrm>
            <a:off x="457200" y="1196752"/>
            <a:ext cx="8291264" cy="5544616"/>
          </a:xfrm>
        </p:spPr>
        <p:txBody>
          <a:bodyPr>
            <a:normAutofit fontScale="92500" lnSpcReduction="10000"/>
          </a:bodyPr>
          <a:lstStyle/>
          <a:p>
            <a:r>
              <a:rPr lang="el-GR" dirty="0"/>
              <a:t>Ωστόσο, υπάρχουν κάποια ευρήματα που είναι χρήσιμα στη διαφορική διάγνωση των δύο καταστάσεων</a:t>
            </a:r>
            <a:r>
              <a:rPr lang="el-GR" dirty="0" smtClean="0"/>
              <a:t>.</a:t>
            </a:r>
          </a:p>
          <a:p>
            <a:r>
              <a:rPr lang="el-GR" dirty="0" smtClean="0"/>
              <a:t>Το </a:t>
            </a:r>
            <a:r>
              <a:rPr lang="el-GR" dirty="0"/>
              <a:t>θετικό οικογενειακό </a:t>
            </a:r>
            <a:r>
              <a:rPr lang="el-GR" dirty="0" smtClean="0"/>
              <a:t>ιστορικό </a:t>
            </a:r>
            <a:r>
              <a:rPr lang="el-GR" dirty="0"/>
              <a:t>καθυστέρησης της ενήβωσης, η οικογενής καθυστέρηση της ανάπτυξης και η καθυστέρηση ανάπτυξης των οδόντων κάνει τη </a:t>
            </a:r>
            <a:r>
              <a:rPr lang="el-GR" dirty="0" smtClean="0"/>
              <a:t>διάγνωση </a:t>
            </a:r>
            <a:r>
              <a:rPr lang="el-GR" dirty="0"/>
              <a:t>της καθυστέρησης της ενήβωσης πιο πιθανή. </a:t>
            </a:r>
            <a:endParaRPr lang="el-GR" dirty="0" smtClean="0"/>
          </a:p>
          <a:p>
            <a:r>
              <a:rPr lang="el-GR" dirty="0" smtClean="0"/>
              <a:t>Αντίθετα</a:t>
            </a:r>
            <a:r>
              <a:rPr lang="el-GR" dirty="0"/>
              <a:t>, η ανεπάρκεια άλλων υποφυσιακών ορμονών, συμπτώματα από τα οπτικό χίασμα, ή εξωγοναδικές εκδηλώσεις του συνδρόμου Κ</a:t>
            </a:r>
            <a:r>
              <a:rPr lang="en-US" dirty="0"/>
              <a:t>allmann</a:t>
            </a:r>
            <a:r>
              <a:rPr lang="el-GR" dirty="0"/>
              <a:t> κάνουν πιο πιθανή τη διάγνωση του υπογοναδοτροπικού υπογοναδισμού.</a:t>
            </a:r>
          </a:p>
          <a:p>
            <a:r>
              <a:rPr lang="el-GR" dirty="0"/>
              <a:t>Αρκετές δυναμικές δοκιμασίες (δοκιμασία Τ</a:t>
            </a:r>
            <a:r>
              <a:rPr lang="en-US" dirty="0"/>
              <a:t>R</a:t>
            </a:r>
            <a:r>
              <a:rPr lang="el-GR" dirty="0"/>
              <a:t>Η, </a:t>
            </a:r>
            <a:r>
              <a:rPr lang="en-US" dirty="0"/>
              <a:t>GnR</a:t>
            </a:r>
            <a:r>
              <a:rPr lang="el-GR" dirty="0"/>
              <a:t>Η και κλομιφαίνης) έχουν προταθεί για τη διαφορική διάγνωση της καθυστέρησης της </a:t>
            </a:r>
            <a:r>
              <a:rPr lang="el-GR" dirty="0" smtClean="0"/>
              <a:t>ενήβωσης </a:t>
            </a:r>
            <a:r>
              <a:rPr lang="el-GR" dirty="0"/>
              <a:t>από τον υπογοναδοτροπικό υπογοναδισμό</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160</a:t>
            </a:fld>
            <a:endParaRPr lang="el-GR" dirty="0"/>
          </a:p>
        </p:txBody>
      </p:sp>
    </p:spTree>
    <p:extLst>
      <p:ext uri="{BB962C8B-B14F-4D97-AF65-F5344CB8AC3E}">
        <p14:creationId xmlns:p14="http://schemas.microsoft.com/office/powerpoint/2010/main" val="169933051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7/9</a:t>
            </a:r>
            <a:endParaRPr lang="el-GR" dirty="0"/>
          </a:p>
        </p:txBody>
      </p:sp>
      <p:sp>
        <p:nvSpPr>
          <p:cNvPr id="3" name="2 - Θέση περιεχομένου"/>
          <p:cNvSpPr>
            <a:spLocks noGrp="1"/>
          </p:cNvSpPr>
          <p:nvPr>
            <p:ph idx="1"/>
          </p:nvPr>
        </p:nvSpPr>
        <p:spPr/>
        <p:txBody>
          <a:bodyPr/>
          <a:lstStyle/>
          <a:p>
            <a:r>
              <a:rPr lang="el-GR" dirty="0"/>
              <a:t>Με βάση τα παραπάνω δεδομένα </a:t>
            </a:r>
            <a:r>
              <a:rPr lang="el-GR" b="1" dirty="0"/>
              <a:t>ο χρόνος </a:t>
            </a:r>
            <a:r>
              <a:rPr lang="el-GR" dirty="0"/>
              <a:t>είναι ο καθοριστικός παράγοντας για τη </a:t>
            </a:r>
            <a:r>
              <a:rPr lang="el-GR" dirty="0" smtClean="0"/>
              <a:t>διάκριση </a:t>
            </a:r>
            <a:r>
              <a:rPr lang="el-GR" dirty="0"/>
              <a:t>της καθυστέρησης της ενήβωσης από τον υπογοναδοτροπικό υπογοναδισμό. </a:t>
            </a:r>
            <a:endParaRPr lang="el-GR" dirty="0" smtClean="0"/>
          </a:p>
          <a:p>
            <a:r>
              <a:rPr lang="el-GR" dirty="0" smtClean="0"/>
              <a:t>Η ψυχολογική </a:t>
            </a:r>
            <a:r>
              <a:rPr lang="el-GR" dirty="0"/>
              <a:t>όμως πίεση του εφήβου και της </a:t>
            </a:r>
            <a:r>
              <a:rPr lang="el-GR" dirty="0" smtClean="0"/>
              <a:t>οικογένειας </a:t>
            </a:r>
            <a:r>
              <a:rPr lang="el-GR" dirty="0"/>
              <a:t>του επιβάλουν τη λήψη κάποιας απόφασης. </a:t>
            </a:r>
            <a:endParaRPr lang="el-GR" dirty="0" smtClean="0"/>
          </a:p>
          <a:p>
            <a:r>
              <a:rPr lang="el-GR" dirty="0" smtClean="0"/>
              <a:t>Στην </a:t>
            </a:r>
            <a:r>
              <a:rPr lang="el-GR" dirty="0"/>
              <a:t>περίπτωση αυτή μπορεί να χορηγηθεί τεστοστερόνη για διάστημα ενός έτους και μετά δίμηνη διακοπή εκτιμάται η λειτουργία του άξονα «υποθάλαμος - υπόφυση - όρχεις».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161</a:t>
            </a:fld>
            <a:endParaRPr lang="el-GR" dirty="0"/>
          </a:p>
        </p:txBody>
      </p:sp>
    </p:spTree>
    <p:extLst>
      <p:ext uri="{BB962C8B-B14F-4D97-AF65-F5344CB8AC3E}">
        <p14:creationId xmlns:p14="http://schemas.microsoft.com/office/powerpoint/2010/main" val="256512611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8/9</a:t>
            </a:r>
            <a:endParaRPr lang="el-GR" dirty="0"/>
          </a:p>
        </p:txBody>
      </p:sp>
      <p:sp>
        <p:nvSpPr>
          <p:cNvPr id="3" name="2 - Θέση περιεχομένου"/>
          <p:cNvSpPr>
            <a:spLocks noGrp="1"/>
          </p:cNvSpPr>
          <p:nvPr>
            <p:ph idx="1"/>
          </p:nvPr>
        </p:nvSpPr>
        <p:spPr/>
        <p:txBody>
          <a:bodyPr/>
          <a:lstStyle/>
          <a:p>
            <a:r>
              <a:rPr lang="el-GR" b="1" dirty="0"/>
              <a:t>Η παχυσαρκία </a:t>
            </a:r>
            <a:r>
              <a:rPr lang="el-GR" dirty="0"/>
              <a:t>ελαττώνει τη δέσμευση της </a:t>
            </a:r>
            <a:r>
              <a:rPr lang="el-GR" dirty="0" smtClean="0"/>
              <a:t>τεστοστερόνης </a:t>
            </a:r>
            <a:r>
              <a:rPr lang="el-GR" dirty="0"/>
              <a:t>με την </a:t>
            </a:r>
            <a:r>
              <a:rPr lang="en-US" dirty="0"/>
              <a:t>SHBG</a:t>
            </a:r>
            <a:r>
              <a:rPr lang="el-GR" dirty="0"/>
              <a:t> με αποτέλεσμα την </a:t>
            </a:r>
            <a:r>
              <a:rPr lang="el-GR" dirty="0" smtClean="0"/>
              <a:t>ελάττωση </a:t>
            </a:r>
            <a:r>
              <a:rPr lang="el-GR" dirty="0"/>
              <a:t>της ολικής τεστοστερόνης όχι όμως της ελεύθερης τεστοστερόνης που αποτελεί και το δραστικό κλάσμα. </a:t>
            </a:r>
          </a:p>
          <a:p>
            <a:r>
              <a:rPr lang="el-GR" dirty="0"/>
              <a:t>Η ανωμαλία αυτή είναι </a:t>
            </a:r>
            <a:r>
              <a:rPr lang="el-GR" dirty="0" smtClean="0"/>
              <a:t>ανάλογη </a:t>
            </a:r>
            <a:r>
              <a:rPr lang="el-GR" dirty="0"/>
              <a:t>του βαθμού της παχυσαρκίας και διορθώνεται με την απώλεια του υπερβάλλοντος λιπώδους ιστού. </a:t>
            </a:r>
            <a:endParaRPr lang="el-GR" dirty="0" smtClean="0"/>
          </a:p>
          <a:p>
            <a:r>
              <a:rPr lang="el-GR" dirty="0" smtClean="0"/>
              <a:t>Πρέπει </a:t>
            </a:r>
            <a:r>
              <a:rPr lang="el-GR" dirty="0"/>
              <a:t>όμως να τονισθεί ότι η νοσογόνος παχυσαρκία μπορεί να προκαλέσει επιπρόσθετα υποθαλαμικό υπογοναδισμό.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162</a:t>
            </a:fld>
            <a:endParaRPr lang="el-GR" dirty="0"/>
          </a:p>
        </p:txBody>
      </p:sp>
    </p:spTree>
    <p:extLst>
      <p:ext uri="{BB962C8B-B14F-4D97-AF65-F5344CB8AC3E}">
        <p14:creationId xmlns:p14="http://schemas.microsoft.com/office/powerpoint/2010/main" val="260703903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9/9</a:t>
            </a:r>
            <a:endParaRPr lang="el-GR" dirty="0"/>
          </a:p>
        </p:txBody>
      </p:sp>
      <p:sp>
        <p:nvSpPr>
          <p:cNvPr id="3" name="2 - Θέση περιεχομένου"/>
          <p:cNvSpPr>
            <a:spLocks noGrp="1"/>
          </p:cNvSpPr>
          <p:nvPr>
            <p:ph idx="1"/>
          </p:nvPr>
        </p:nvSpPr>
        <p:spPr/>
        <p:txBody>
          <a:bodyPr/>
          <a:lstStyle/>
          <a:p>
            <a:r>
              <a:rPr lang="el-GR" dirty="0"/>
              <a:t>Η μέτρηση της </a:t>
            </a:r>
            <a:r>
              <a:rPr lang="el-GR" b="1" dirty="0"/>
              <a:t>ελεύθερης ή της βιοδιαθέσιμης </a:t>
            </a:r>
            <a:r>
              <a:rPr lang="el-GR" b="1" dirty="0" smtClean="0"/>
              <a:t>τεστοστερόνης </a:t>
            </a:r>
            <a:r>
              <a:rPr lang="el-GR" b="1" dirty="0"/>
              <a:t>στους παχύσαρκους </a:t>
            </a:r>
            <a:r>
              <a:rPr lang="el-GR" dirty="0"/>
              <a:t>επιτρέπει τη διάγνωση της υποθαλαμικής δυσλειτουργίας όπου η </a:t>
            </a:r>
            <a:r>
              <a:rPr lang="el-GR" dirty="0" smtClean="0"/>
              <a:t>ελεύθερη </a:t>
            </a:r>
            <a:r>
              <a:rPr lang="el-GR" dirty="0"/>
              <a:t>τεστοστερόνη είναι ελαττωμένη.</a:t>
            </a:r>
          </a:p>
          <a:p>
            <a:r>
              <a:rPr lang="el-GR" dirty="0"/>
              <a:t>Η </a:t>
            </a:r>
            <a:r>
              <a:rPr lang="el-GR" b="1" dirty="0"/>
              <a:t>ολική τεστοστερόνη παρουσιάζει με την </a:t>
            </a:r>
            <a:r>
              <a:rPr lang="el-GR" b="1" dirty="0" smtClean="0"/>
              <a:t>ηλικία </a:t>
            </a:r>
            <a:r>
              <a:rPr lang="el-GR" dirty="0"/>
              <a:t>ελαφρά </a:t>
            </a:r>
            <a:r>
              <a:rPr lang="el-GR" b="1" dirty="0"/>
              <a:t>ελάττωση</a:t>
            </a:r>
            <a:r>
              <a:rPr lang="el-GR" dirty="0"/>
              <a:t> των επιπέδων της. </a:t>
            </a:r>
          </a:p>
          <a:p>
            <a:r>
              <a:rPr lang="el-GR" dirty="0"/>
              <a:t>Όμως </a:t>
            </a:r>
            <a:r>
              <a:rPr lang="el-GR" b="1" dirty="0"/>
              <a:t>η ελεύθερη τεστοστερόνη παρουσιάζει </a:t>
            </a:r>
            <a:r>
              <a:rPr lang="el-GR" b="1" dirty="0" smtClean="0"/>
              <a:t>μεγαλύτερη </a:t>
            </a:r>
            <a:r>
              <a:rPr lang="el-GR" b="1" dirty="0"/>
              <a:t>ελάττωση με αποτέλεσμα άνδρες </a:t>
            </a:r>
            <a:r>
              <a:rPr lang="el-GR" b="1" dirty="0" smtClean="0"/>
              <a:t>μεγαλύτεροι </a:t>
            </a:r>
            <a:r>
              <a:rPr lang="el-GR" b="1" dirty="0"/>
              <a:t>από τα 80 χρόνια να έχουν τιμές που είναι το μισό ή το ένα τρίτο των τιμών νεαρών </a:t>
            </a:r>
            <a:r>
              <a:rPr lang="el-GR" b="1" dirty="0" smtClean="0"/>
              <a:t>ενηλίκων </a:t>
            </a:r>
            <a:r>
              <a:rPr lang="el-GR" b="1" dirty="0"/>
              <a:t>ανδρών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163</a:t>
            </a:fld>
            <a:endParaRPr lang="el-GR" dirty="0"/>
          </a:p>
        </p:txBody>
      </p:sp>
    </p:spTree>
    <p:extLst>
      <p:ext uri="{BB962C8B-B14F-4D97-AF65-F5344CB8AC3E}">
        <p14:creationId xmlns:p14="http://schemas.microsoft.com/office/powerpoint/2010/main" val="118578474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Θεραπεία </a:t>
            </a:r>
            <a:r>
              <a:rPr lang="el-GR" dirty="0"/>
              <a:t>υπογοναδοτροπικού υπογοναδισμού </a:t>
            </a:r>
          </a:p>
        </p:txBody>
      </p:sp>
      <p:sp>
        <p:nvSpPr>
          <p:cNvPr id="3" name="2 - Θέση περιεχομένου"/>
          <p:cNvSpPr>
            <a:spLocks noGrp="1"/>
          </p:cNvSpPr>
          <p:nvPr>
            <p:ph idx="1"/>
          </p:nvPr>
        </p:nvSpPr>
        <p:spPr>
          <a:xfrm>
            <a:off x="457200" y="1412776"/>
            <a:ext cx="8229600" cy="4824536"/>
          </a:xfrm>
        </p:spPr>
        <p:txBody>
          <a:bodyPr/>
          <a:lstStyle/>
          <a:p>
            <a:r>
              <a:rPr lang="el-GR" dirty="0" smtClean="0"/>
              <a:t>Σε </a:t>
            </a:r>
            <a:r>
              <a:rPr lang="el-GR" dirty="0"/>
              <a:t>όλες τις περιπτώσεις υπογοναδοτροπικού υπογοναδισμού χορηγείται θεραπεία </a:t>
            </a:r>
            <a:r>
              <a:rPr lang="el-GR" dirty="0" smtClean="0"/>
              <a:t>υποκατάστασης </a:t>
            </a:r>
            <a:r>
              <a:rPr lang="el-GR" dirty="0"/>
              <a:t>με τεστοστερόνη. </a:t>
            </a:r>
            <a:endParaRPr lang="el-GR" dirty="0" smtClean="0"/>
          </a:p>
          <a:p>
            <a:r>
              <a:rPr lang="el-GR" dirty="0" smtClean="0"/>
              <a:t>Στις </a:t>
            </a:r>
            <a:r>
              <a:rPr lang="el-GR" dirty="0"/>
              <a:t>περιπτώσεις που ενδιαφέρει άμεσα η σπερματογένεση </a:t>
            </a:r>
            <a:r>
              <a:rPr lang="el-GR" dirty="0" smtClean="0"/>
              <a:t>χορηγείται </a:t>
            </a:r>
            <a:r>
              <a:rPr lang="el-GR" dirty="0"/>
              <a:t>θεραπεία με </a:t>
            </a:r>
            <a:r>
              <a:rPr lang="en-US" dirty="0"/>
              <a:t>GnR</a:t>
            </a:r>
            <a:r>
              <a:rPr lang="el-GR" dirty="0"/>
              <a:t>Η ή με γοναδοτροπίνες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164</a:t>
            </a:fld>
            <a:endParaRPr lang="el-GR" dirty="0"/>
          </a:p>
        </p:txBody>
      </p:sp>
    </p:spTree>
    <p:extLst>
      <p:ext uri="{BB962C8B-B14F-4D97-AF65-F5344CB8AC3E}">
        <p14:creationId xmlns:p14="http://schemas.microsoft.com/office/powerpoint/2010/main" val="67148996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Υποθαλαμική παθολογία</a:t>
            </a:r>
            <a:endParaRPr lang="el-GR" dirty="0"/>
          </a:p>
        </p:txBody>
      </p:sp>
      <p:sp>
        <p:nvSpPr>
          <p:cNvPr id="3" name="2 - Θέση περιεχομένου"/>
          <p:cNvSpPr>
            <a:spLocks noGrp="1"/>
          </p:cNvSpPr>
          <p:nvPr>
            <p:ph idx="1"/>
          </p:nvPr>
        </p:nvSpPr>
        <p:spPr/>
        <p:txBody>
          <a:bodyPr>
            <a:normAutofit/>
          </a:bodyPr>
          <a:lstStyle/>
          <a:p>
            <a:r>
              <a:rPr lang="el-GR" dirty="0" smtClean="0"/>
              <a:t>Αρχίζουμε </a:t>
            </a:r>
            <a:r>
              <a:rPr lang="el-GR" dirty="0"/>
              <a:t>με την παθολογία που παρατηρείται από βλάβες της ΑVP, προχωρούμε σε κρανιοφαρυγγιώματα και άλλες πιο σπάνιες εκδηλώσεις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165</a:t>
            </a:fld>
            <a:endParaRPr lang="el-GR" dirty="0"/>
          </a:p>
        </p:txBody>
      </p:sp>
    </p:spTree>
    <p:extLst>
      <p:ext uri="{BB962C8B-B14F-4D97-AF65-F5344CB8AC3E}">
        <p14:creationId xmlns:p14="http://schemas.microsoft.com/office/powerpoint/2010/main" val="295241828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Άποιος διαβήτης </a:t>
            </a:r>
            <a:r>
              <a:rPr lang="el-GR" sz="3000" b="0" dirty="0" smtClean="0"/>
              <a:t>1/10</a:t>
            </a:r>
            <a:endParaRPr lang="el-GR" sz="3000" b="0" dirty="0"/>
          </a:p>
        </p:txBody>
      </p:sp>
      <p:sp>
        <p:nvSpPr>
          <p:cNvPr id="3" name="2 - Θέση περιεχομένου"/>
          <p:cNvSpPr>
            <a:spLocks noGrp="1"/>
          </p:cNvSpPr>
          <p:nvPr>
            <p:ph idx="1"/>
          </p:nvPr>
        </p:nvSpPr>
        <p:spPr>
          <a:xfrm>
            <a:off x="457200" y="1196752"/>
            <a:ext cx="8219256" cy="5400600"/>
          </a:xfrm>
        </p:spPr>
        <p:txBody>
          <a:bodyPr>
            <a:normAutofit/>
          </a:bodyPr>
          <a:lstStyle/>
          <a:p>
            <a:r>
              <a:rPr lang="el-GR" sz="2200" dirty="0" smtClean="0"/>
              <a:t>Άποιος </a:t>
            </a:r>
            <a:r>
              <a:rPr lang="el-GR" sz="2200" dirty="0"/>
              <a:t>διαβήτης συνώνυμο άγευστος </a:t>
            </a:r>
            <a:r>
              <a:rPr lang="el-GR" sz="2200" dirty="0" smtClean="0"/>
              <a:t>διαβήτης. </a:t>
            </a:r>
            <a:endParaRPr lang="el-GR" sz="2200" dirty="0"/>
          </a:p>
          <a:p>
            <a:r>
              <a:rPr lang="el-GR" sz="2200" dirty="0"/>
              <a:t>Καλείται κρανιακός </a:t>
            </a:r>
            <a:r>
              <a:rPr lang="el-GR" sz="2200" dirty="0" smtClean="0"/>
              <a:t>υποθαλαμικός </a:t>
            </a:r>
            <a:r>
              <a:rPr lang="el-GR" sz="2200" dirty="0"/>
              <a:t>διαβήτης σε αντιδιαστολή με άλλον άποιο διαβήτη που καλείται νεφρογενής. </a:t>
            </a:r>
          </a:p>
          <a:p>
            <a:r>
              <a:rPr lang="el-GR" sz="2200" b="1" dirty="0"/>
              <a:t>Ως άποιος διαβήτης καλείται η πάθηση του οπισθίου λοβού της υπόφυσης η οποία στην ουσία έχει την έδρα της στον υποθάλαμο λόγω καταστροφής των νευρώνων που παράγουν την Α VP.</a:t>
            </a:r>
          </a:p>
          <a:p>
            <a:r>
              <a:rPr lang="el-GR" sz="2200" dirty="0"/>
              <a:t>Ο ορισμός της νόσου χαρακτηρίζεται ως η δίοδος πολύ </a:t>
            </a:r>
            <a:r>
              <a:rPr lang="el-GR" sz="2200" b="1" dirty="0" smtClean="0"/>
              <a:t>μεγάλων ποσοτήτων ούρων </a:t>
            </a:r>
            <a:r>
              <a:rPr lang="el-GR" sz="2200" dirty="0" smtClean="0"/>
              <a:t>τα </a:t>
            </a:r>
            <a:r>
              <a:rPr lang="el-GR" sz="2200" dirty="0"/>
              <a:t>οποία μπορεί να υπερβαίνουν και </a:t>
            </a:r>
            <a:r>
              <a:rPr lang="el-GR" sz="2200" dirty="0" smtClean="0"/>
              <a:t>τα </a:t>
            </a:r>
            <a:r>
              <a:rPr lang="el-GR" sz="2200" dirty="0"/>
              <a:t>2,5 It ημερησίως και τα οποία ούρα χαρακτηρίζονται ως </a:t>
            </a:r>
            <a:r>
              <a:rPr lang="el-GR" sz="2200" b="1" dirty="0"/>
              <a:t>υπότονα δηλαδή έχουν χαμηλή ωσμωτικότητα και χαμηλό ειδικό βάρος</a:t>
            </a:r>
            <a:r>
              <a:rPr lang="el-GR" sz="2200" b="1"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166</a:t>
            </a:fld>
            <a:endParaRPr lang="el-GR" dirty="0"/>
          </a:p>
        </p:txBody>
      </p:sp>
    </p:spTree>
    <p:extLst>
      <p:ext uri="{BB962C8B-B14F-4D97-AF65-F5344CB8AC3E}">
        <p14:creationId xmlns:p14="http://schemas.microsoft.com/office/powerpoint/2010/main" val="156675536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2/10</a:t>
            </a:r>
            <a:endParaRPr lang="el-GR" dirty="0"/>
          </a:p>
        </p:txBody>
      </p:sp>
      <p:sp>
        <p:nvSpPr>
          <p:cNvPr id="3" name="2 - Θέση περιεχομένου"/>
          <p:cNvSpPr>
            <a:spLocks noGrp="1"/>
          </p:cNvSpPr>
          <p:nvPr>
            <p:ph idx="1"/>
          </p:nvPr>
        </p:nvSpPr>
        <p:spPr/>
        <p:txBody>
          <a:bodyPr/>
          <a:lstStyle/>
          <a:p>
            <a:r>
              <a:rPr lang="el-GR" dirty="0"/>
              <a:t>Η ωσμωτικότητα μπορεί να είναι κάτω των 50 mOsm και το ειδικό βάρος να είναι κάτω των 1005.</a:t>
            </a:r>
          </a:p>
          <a:p>
            <a:r>
              <a:rPr lang="el-GR" b="1" dirty="0"/>
              <a:t>Ο υποθαλαμικός άποιος διαβήτης </a:t>
            </a:r>
            <a:r>
              <a:rPr lang="el-GR" dirty="0"/>
              <a:t>στην ουσία εκδηλώνεται σαν </a:t>
            </a:r>
            <a:r>
              <a:rPr lang="el-GR" b="1" dirty="0"/>
              <a:t>πάθηση της οπισθίας υπόφυσης. </a:t>
            </a:r>
          </a:p>
          <a:p>
            <a:r>
              <a:rPr lang="el-GR" dirty="0"/>
              <a:t>Οφείλεται όμως σε υποθαλαμική βλάβη λόγω έλλειψης της σύνθεσης ή της έλλειψης της Α VP. </a:t>
            </a:r>
          </a:p>
          <a:p>
            <a:r>
              <a:rPr lang="el-GR" dirty="0"/>
              <a:t>Μπορεί να οφείλεται σε </a:t>
            </a:r>
            <a:r>
              <a:rPr lang="el-GR" b="1" dirty="0"/>
              <a:t>αντισώματα </a:t>
            </a:r>
            <a:r>
              <a:rPr lang="el-GR" dirty="0"/>
              <a:t>που αδρανοποιούν την Α</a:t>
            </a:r>
            <a:r>
              <a:rPr lang="en-US" dirty="0"/>
              <a:t>VP </a:t>
            </a:r>
            <a:r>
              <a:rPr lang="el-GR" dirty="0"/>
              <a:t>και έτσι δεν μπορεί να γίνει η δράση της. </a:t>
            </a:r>
          </a:p>
          <a:p>
            <a:r>
              <a:rPr lang="el-GR" dirty="0"/>
              <a:t>Διακρίνεται σε δύο μορφές: </a:t>
            </a:r>
            <a:r>
              <a:rPr lang="el-GR" b="1" dirty="0"/>
              <a:t>στο γενετικό και τον </a:t>
            </a:r>
            <a:r>
              <a:rPr lang="el-GR" b="1" dirty="0" smtClean="0"/>
              <a:t>επίκτητο.</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167</a:t>
            </a:fld>
            <a:endParaRPr lang="el-GR" dirty="0"/>
          </a:p>
        </p:txBody>
      </p:sp>
    </p:spTree>
    <p:extLst>
      <p:ext uri="{BB962C8B-B14F-4D97-AF65-F5344CB8AC3E}">
        <p14:creationId xmlns:p14="http://schemas.microsoft.com/office/powerpoint/2010/main" val="261377756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3/10</a:t>
            </a:r>
            <a:endParaRPr lang="el-GR" dirty="0"/>
          </a:p>
        </p:txBody>
      </p:sp>
      <p:sp>
        <p:nvSpPr>
          <p:cNvPr id="3" name="2 - Θέση περιεχομένου"/>
          <p:cNvSpPr>
            <a:spLocks noGrp="1"/>
          </p:cNvSpPr>
          <p:nvPr>
            <p:ph idx="1"/>
          </p:nvPr>
        </p:nvSpPr>
        <p:spPr/>
        <p:txBody>
          <a:bodyPr>
            <a:normAutofit fontScale="92500"/>
          </a:bodyPr>
          <a:lstStyle/>
          <a:p>
            <a:r>
              <a:rPr lang="el-GR" b="1" dirty="0"/>
              <a:t>Ο γενετικός είναι σπάνιος, </a:t>
            </a:r>
            <a:r>
              <a:rPr lang="el-GR" dirty="0"/>
              <a:t>αποτελεί το 1 % των παθήσεων άποιου διαβήτη και φαίνεται ότι μεταδίδεται με φυλοσύνδετη κληρονομικότητα ή ότι είναι αυτοσωματική νόσος επικρατούσα.</a:t>
            </a:r>
          </a:p>
          <a:p>
            <a:r>
              <a:rPr lang="el-GR" b="1" dirty="0"/>
              <a:t>Ο επίκτητος </a:t>
            </a:r>
            <a:r>
              <a:rPr lang="el-GR" b="1" dirty="0" smtClean="0"/>
              <a:t>άποιος </a:t>
            </a:r>
            <a:r>
              <a:rPr lang="el-GR" b="1" dirty="0"/>
              <a:t>διαβήτης, </a:t>
            </a:r>
            <a:r>
              <a:rPr lang="el-GR" dirty="0"/>
              <a:t>μπορεί να οφείλεται σε </a:t>
            </a:r>
            <a:r>
              <a:rPr lang="el-GR" dirty="0" smtClean="0"/>
              <a:t>τραύμα ή χειρουργική </a:t>
            </a:r>
            <a:r>
              <a:rPr lang="el-GR" dirty="0"/>
              <a:t>επέμβαση κυρίως κατά την αφαίρεση διαφόρων όγκων τουυποθαλάμου όπως κρανιοφαρυγγιώματα, γερμινώματα, γλοιώματα, μεταστατικούς όγκους π.χ. καρκίνο του μαστού ή κατά την αφαίρεση όγκων της προσθίας υπόφυσης π.χ. διαφόρων ειδών αδενωμάτων τα οποία αφαιρούνται διασφηνοειδώς ενώ </a:t>
            </a:r>
            <a:r>
              <a:rPr lang="el-GR" b="1" dirty="0"/>
              <a:t>παράλληλα τραυματίζονται οι νευρώνες </a:t>
            </a:r>
            <a:r>
              <a:rPr lang="el-GR" dirty="0"/>
              <a:t>εκείνοι οι οποίοι μεταφέρουν την Α</a:t>
            </a:r>
            <a:r>
              <a:rPr lang="en-US" dirty="0"/>
              <a:t>V</a:t>
            </a:r>
            <a:r>
              <a:rPr lang="el-GR" dirty="0"/>
              <a:t>Ρ από τον υποθάλαμο στην οπίσθια υπόφυση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168</a:t>
            </a:fld>
            <a:endParaRPr lang="el-GR" dirty="0"/>
          </a:p>
        </p:txBody>
      </p:sp>
    </p:spTree>
    <p:extLst>
      <p:ext uri="{BB962C8B-B14F-4D97-AF65-F5344CB8AC3E}">
        <p14:creationId xmlns:p14="http://schemas.microsoft.com/office/powerpoint/2010/main" val="1565048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6/11</a:t>
            </a:r>
            <a:endParaRPr lang="el-GR" dirty="0"/>
          </a:p>
        </p:txBody>
      </p:sp>
      <p:sp>
        <p:nvSpPr>
          <p:cNvPr id="3" name="2 - Θέση περιεχομένου"/>
          <p:cNvSpPr>
            <a:spLocks noGrp="1"/>
          </p:cNvSpPr>
          <p:nvPr>
            <p:ph idx="1"/>
          </p:nvPr>
        </p:nvSpPr>
        <p:spPr/>
        <p:txBody>
          <a:bodyPr>
            <a:normAutofit/>
          </a:bodyPr>
          <a:lstStyle/>
          <a:p>
            <a:r>
              <a:rPr lang="el-GR" dirty="0"/>
              <a:t>Όταν οι τιμές της προλακτίνης είναι πάνω από 300 ng/mI, το πιο πιθανόν είναι να έχουμε προλακτινώματα και συνήθως μακροπρολακτινώματα τα οποία προκαλούν διάβρωση του τουρκικού εφιππίου και σε απλή ακτινογραφία.</a:t>
            </a:r>
          </a:p>
          <a:p>
            <a:r>
              <a:rPr lang="el-GR" dirty="0"/>
              <a:t>Θα πρέπει να θυμόμαστε ότι τα προλακτινώματα είναι συχνά και μπορεί να κυμαίνονται μεταξύ από 20% - 30% των χειρουργικά εξαιρούμενων αδενωμάτων. Είναι συχνότερα στις γυναίκες με μεγαλύτερη επίπτωση από 20­-35 ετών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17307627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4/10</a:t>
            </a:r>
            <a:endParaRPr lang="el-GR" dirty="0"/>
          </a:p>
        </p:txBody>
      </p:sp>
      <p:sp>
        <p:nvSpPr>
          <p:cNvPr id="3" name="2 - Θέση περιεχομένου"/>
          <p:cNvSpPr>
            <a:spLocks noGrp="1"/>
          </p:cNvSpPr>
          <p:nvPr>
            <p:ph idx="1"/>
          </p:nvPr>
        </p:nvSpPr>
        <p:spPr>
          <a:xfrm>
            <a:off x="457200" y="1196752"/>
            <a:ext cx="8219256" cy="5328592"/>
          </a:xfrm>
        </p:spPr>
        <p:txBody>
          <a:bodyPr>
            <a:normAutofit/>
          </a:bodyPr>
          <a:lstStyle/>
          <a:p>
            <a:r>
              <a:rPr lang="el-GR" sz="2200" b="1" dirty="0" smtClean="0"/>
              <a:t>Άλλα </a:t>
            </a:r>
            <a:r>
              <a:rPr lang="el-GR" sz="2200" b="1" dirty="0"/>
              <a:t>αίτια </a:t>
            </a:r>
            <a:r>
              <a:rPr lang="el-GR" sz="2200" dirty="0"/>
              <a:t>μπορεί να περιλαμβάνουν κοκκιωματώδεις νόσους Π.χ. φυματίωση, σαρκοείδωση ή ιστιοκυττάρωση - Χ. </a:t>
            </a:r>
          </a:p>
          <a:p>
            <a:r>
              <a:rPr lang="el-GR" sz="2200" dirty="0"/>
              <a:t>Άλλα αίτια περιλαμβάνουν λοιμώξεις και συγκεκριμένα μηνιγγίτιδα ή εγκεφαλίτιδα. </a:t>
            </a:r>
          </a:p>
          <a:p>
            <a:r>
              <a:rPr lang="el-GR" sz="2200" dirty="0"/>
              <a:t>Σπανιότερα μπορεί να προέρχεται από πίεση που ασκούν πάνω στην οπίσθια υπόφυση ανευρύσματα. </a:t>
            </a:r>
          </a:p>
          <a:p>
            <a:r>
              <a:rPr lang="el-GR" sz="2200" dirty="0"/>
              <a:t>Ακόμα πιο σπάνια μετά από εργώδη τοκετό λόγω καταστροφής της υπόφυσης και του υποθαλάμου στο σύνδρομο Sheehan. </a:t>
            </a:r>
          </a:p>
          <a:p>
            <a:r>
              <a:rPr lang="el-GR" sz="2200" dirty="0"/>
              <a:t>Ενδεχομένως, το άτομο να </a:t>
            </a:r>
            <a:r>
              <a:rPr lang="el-GR" sz="2200" b="1" dirty="0"/>
              <a:t>κατασκευάζει αυτοαντισώματα </a:t>
            </a:r>
            <a:r>
              <a:rPr lang="el-GR" sz="2200" dirty="0"/>
              <a:t>τα οποία καταστρέφουν την δραστική ουσία Α</a:t>
            </a:r>
            <a:r>
              <a:rPr lang="en-US" sz="2200" dirty="0"/>
              <a:t>VP </a:t>
            </a:r>
            <a:r>
              <a:rPr lang="el-GR" sz="2200" dirty="0"/>
              <a:t>και η οποία δεν μπορεί να δράσει</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169</a:t>
            </a:fld>
            <a:endParaRPr lang="el-GR" dirty="0"/>
          </a:p>
        </p:txBody>
      </p:sp>
    </p:spTree>
    <p:extLst>
      <p:ext uri="{BB962C8B-B14F-4D97-AF65-F5344CB8AC3E}">
        <p14:creationId xmlns:p14="http://schemas.microsoft.com/office/powerpoint/2010/main" val="138265572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5/10</a:t>
            </a:r>
            <a:endParaRPr lang="el-GR" dirty="0"/>
          </a:p>
        </p:txBody>
      </p:sp>
      <p:sp>
        <p:nvSpPr>
          <p:cNvPr id="3" name="2 - Θέση περιεχομένου"/>
          <p:cNvSpPr>
            <a:spLocks noGrp="1"/>
          </p:cNvSpPr>
          <p:nvPr>
            <p:ph idx="1"/>
          </p:nvPr>
        </p:nvSpPr>
        <p:spPr/>
        <p:txBody>
          <a:bodyPr>
            <a:normAutofit fontScale="92500"/>
          </a:bodyPr>
          <a:lstStyle/>
          <a:p>
            <a:r>
              <a:rPr lang="el-GR" dirty="0"/>
              <a:t>Επομένως, ένα μεγάλο ποσοστό ατόμων που παρουσιάζουν άποιο διαβήτη μπορεί να οφείλεται σε </a:t>
            </a:r>
            <a:r>
              <a:rPr lang="el-GR" b="1" dirty="0"/>
              <a:t>αυτοάνοση κατάσταση</a:t>
            </a:r>
            <a:r>
              <a:rPr lang="el-GR" dirty="0"/>
              <a:t>. </a:t>
            </a:r>
            <a:endParaRPr lang="el-GR" dirty="0" smtClean="0"/>
          </a:p>
          <a:p>
            <a:r>
              <a:rPr lang="el-GR" dirty="0" smtClean="0"/>
              <a:t>Ενδεχομένως</a:t>
            </a:r>
            <a:r>
              <a:rPr lang="el-GR" dirty="0"/>
              <a:t>, ένα 50-25% των ατόμων που παρουσιάζουν άποιο διαβήτη. δεν μπορεί να βρεθεί πραγματική αιτία και γι' αυτό τον λόγο η νόσος καλείται </a:t>
            </a:r>
            <a:r>
              <a:rPr lang="el-GR" b="1" dirty="0"/>
              <a:t>ιδιοπαθής.</a:t>
            </a:r>
          </a:p>
          <a:p>
            <a:r>
              <a:rPr lang="el-GR" dirty="0"/>
              <a:t>Για να προκύψει άποιος διαβήτης πρέπει η καταστροφή του ιστού να είναι μεγάλη </a:t>
            </a:r>
            <a:r>
              <a:rPr lang="el-GR" b="1" dirty="0"/>
              <a:t>τουλάχιστον το 9/10 των νευρώνων που παράγουν ΑVP. </a:t>
            </a:r>
          </a:p>
          <a:p>
            <a:r>
              <a:rPr lang="el-GR" dirty="0"/>
              <a:t>Συχνά όταν πρόκειται για άποιο διαβήτη που εμφανίζεται μετά το χειρουργείο και συγκεκριμένα μετά την </a:t>
            </a:r>
            <a:r>
              <a:rPr lang="el-GR" b="1" dirty="0"/>
              <a:t>αφαίρεση όγκων του υποθαλάμου ή αδενωμάτων της προσθίας υπόφυσης </a:t>
            </a:r>
            <a:r>
              <a:rPr lang="el-GR" dirty="0"/>
              <a:t>διακρίνουμε τρεις </a:t>
            </a:r>
            <a:r>
              <a:rPr lang="el-GR" dirty="0" smtClean="0"/>
              <a:t>φάσεις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170</a:t>
            </a:fld>
            <a:endParaRPr lang="el-GR" dirty="0"/>
          </a:p>
        </p:txBody>
      </p:sp>
    </p:spTree>
    <p:extLst>
      <p:ext uri="{BB962C8B-B14F-4D97-AF65-F5344CB8AC3E}">
        <p14:creationId xmlns:p14="http://schemas.microsoft.com/office/powerpoint/2010/main" val="224616229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6/10</a:t>
            </a:r>
            <a:endParaRPr lang="el-GR" dirty="0"/>
          </a:p>
        </p:txBody>
      </p:sp>
      <p:sp>
        <p:nvSpPr>
          <p:cNvPr id="3" name="2 - Θέση περιεχομένου"/>
          <p:cNvSpPr>
            <a:spLocks noGrp="1"/>
          </p:cNvSpPr>
          <p:nvPr>
            <p:ph idx="1"/>
          </p:nvPr>
        </p:nvSpPr>
        <p:spPr>
          <a:xfrm>
            <a:off x="457200" y="1196752"/>
            <a:ext cx="8435280" cy="5328592"/>
          </a:xfrm>
        </p:spPr>
        <p:txBody>
          <a:bodyPr>
            <a:noAutofit/>
          </a:bodyPr>
          <a:lstStyle/>
          <a:p>
            <a:pPr>
              <a:lnSpc>
                <a:spcPct val="105000"/>
              </a:lnSpc>
              <a:spcBef>
                <a:spcPts val="600"/>
              </a:spcBef>
            </a:pPr>
            <a:r>
              <a:rPr lang="el-GR" sz="2200" b="1" dirty="0"/>
              <a:t>Την 1 η φάση που καλείται φάση της πολυουρίας </a:t>
            </a:r>
            <a:r>
              <a:rPr lang="el-GR" sz="2200" dirty="0"/>
              <a:t>μετά το χειρουργείο που συνήθως διαρκεί 7 ημέρες, </a:t>
            </a:r>
            <a:r>
              <a:rPr lang="el-GR" sz="2200" b="1" dirty="0"/>
              <a:t>την φάση της αντιδιούρησης </a:t>
            </a:r>
            <a:r>
              <a:rPr lang="el-GR" sz="2200" dirty="0"/>
              <a:t>που διαρκεί 2-14 ημέρες και χαρακτηρίζεται από άποιο διαβήτη και κατόπιν </a:t>
            </a:r>
            <a:r>
              <a:rPr lang="el-GR" sz="2200" b="1" dirty="0"/>
              <a:t>την φάση της επαναφοράς </a:t>
            </a:r>
            <a:r>
              <a:rPr lang="el-GR" sz="2200" dirty="0"/>
              <a:t>όπου το 50% των ατόμων επανέρχονται στα φυσιολογικά επίπεδα διούρησης και μόνο το 40% των ατόμων παρουσιάζει μόνιμο άποιο διαβήτη.	</a:t>
            </a:r>
          </a:p>
          <a:p>
            <a:pPr>
              <a:lnSpc>
                <a:spcPct val="105000"/>
              </a:lnSpc>
              <a:spcBef>
                <a:spcPts val="600"/>
              </a:spcBef>
            </a:pPr>
            <a:r>
              <a:rPr lang="el-GR" sz="2200" dirty="0"/>
              <a:t>Είναι χαρακτηριστικό ότι </a:t>
            </a:r>
            <a:r>
              <a:rPr lang="el-GR" sz="2200" b="1" dirty="0"/>
              <a:t>εάν σε άτομα συνυπάρχει και ανεπάρκεια του προσθίου λοβού της υπόφυσης, η πολυουρία που παρατηρείται στον άποιο διαβήτη είναι μικρότερη και η κλινική εικόνα του άποιου διαβήτη δεν είναι τόσο εμφανής.</a:t>
            </a:r>
          </a:p>
          <a:p>
            <a:pPr>
              <a:lnSpc>
                <a:spcPct val="105000"/>
              </a:lnSpc>
              <a:spcBef>
                <a:spcPts val="600"/>
              </a:spcBef>
            </a:pPr>
            <a:r>
              <a:rPr lang="el-GR" sz="2200" dirty="0"/>
              <a:t>Γενικά τα συμπτώματα χαρακτηρίζονται </a:t>
            </a:r>
            <a:r>
              <a:rPr lang="el-GR" sz="2200" b="1" dirty="0"/>
              <a:t>από μεγάλες ποσότητες υποτόνων ούρων, </a:t>
            </a:r>
            <a:r>
              <a:rPr lang="el-GR" sz="2200" dirty="0"/>
              <a:t>τα οποία αποβάλλονται (3-20 λίτρα το 24ωρο) ενώ παράλληλα χαρακτηριστικό είναι </a:t>
            </a:r>
            <a:r>
              <a:rPr lang="el-GR" sz="2200" b="1" dirty="0"/>
              <a:t>η δίψα </a:t>
            </a:r>
            <a:r>
              <a:rPr lang="el-GR" sz="2200" dirty="0"/>
              <a:t>των ατόμων και η αυξημένη πρόσληψη </a:t>
            </a:r>
            <a:r>
              <a:rPr lang="el-GR" sz="2200" dirty="0" smtClean="0"/>
              <a:t>υγρών.</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171</a:t>
            </a:fld>
            <a:endParaRPr lang="el-GR" dirty="0"/>
          </a:p>
        </p:txBody>
      </p:sp>
    </p:spTree>
    <p:extLst>
      <p:ext uri="{BB962C8B-B14F-4D97-AF65-F5344CB8AC3E}">
        <p14:creationId xmlns:p14="http://schemas.microsoft.com/office/powerpoint/2010/main" val="369665571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7/10</a:t>
            </a:r>
            <a:endParaRPr lang="el-GR" dirty="0"/>
          </a:p>
        </p:txBody>
      </p:sp>
      <p:sp>
        <p:nvSpPr>
          <p:cNvPr id="3" name="2 - Θέση περιεχομένου"/>
          <p:cNvSpPr>
            <a:spLocks noGrp="1"/>
          </p:cNvSpPr>
          <p:nvPr>
            <p:ph idx="1"/>
          </p:nvPr>
        </p:nvSpPr>
        <p:spPr>
          <a:xfrm>
            <a:off x="457200" y="1196752"/>
            <a:ext cx="8363272" cy="5544616"/>
          </a:xfrm>
        </p:spPr>
        <p:txBody>
          <a:bodyPr>
            <a:noAutofit/>
          </a:bodyPr>
          <a:lstStyle/>
          <a:p>
            <a:pPr>
              <a:lnSpc>
                <a:spcPct val="105000"/>
              </a:lnSpc>
              <a:spcBef>
                <a:spcPts val="600"/>
              </a:spcBef>
            </a:pPr>
            <a:r>
              <a:rPr lang="el-GR" sz="2200" dirty="0"/>
              <a:t>Εφόσον είναι η δίψα επαρκής η ισορροπία μπορεί να παραμένει λόγω της αυξημένης πρόσληψης υγρών. </a:t>
            </a:r>
          </a:p>
          <a:p>
            <a:pPr>
              <a:lnSpc>
                <a:spcPct val="105000"/>
              </a:lnSpc>
              <a:spcBef>
                <a:spcPts val="600"/>
              </a:spcBef>
            </a:pPr>
            <a:r>
              <a:rPr lang="el-GR" sz="2200" dirty="0"/>
              <a:t>Τα άτομα προτιμούν δροσερή λήψη υγρού ή πολλά υγρά με ανθρακικό.</a:t>
            </a:r>
          </a:p>
          <a:p>
            <a:pPr>
              <a:lnSpc>
                <a:spcPct val="105000"/>
              </a:lnSpc>
              <a:spcBef>
                <a:spcPts val="600"/>
              </a:spcBef>
            </a:pPr>
            <a:r>
              <a:rPr lang="el-GR" sz="2200" dirty="0"/>
              <a:t> Με την διούρηση ακριβώς και επειδή τα ούρα είναι πάρα πολλά μπορεί να επέλθει διάταση και ατονία της κύστης, υδρονέφρωση ή </a:t>
            </a:r>
            <a:r>
              <a:rPr lang="el-GR" sz="2200" dirty="0" smtClean="0"/>
              <a:t>υδροουρητήρας </a:t>
            </a:r>
            <a:r>
              <a:rPr lang="el-GR" sz="2200" dirty="0"/>
              <a:t>και σπάνια απώλεια καλίου. </a:t>
            </a:r>
          </a:p>
          <a:p>
            <a:pPr>
              <a:lnSpc>
                <a:spcPct val="105000"/>
              </a:lnSpc>
              <a:spcBef>
                <a:spcPts val="600"/>
              </a:spcBef>
            </a:pPr>
            <a:r>
              <a:rPr lang="el-GR" sz="2200" dirty="0"/>
              <a:t>Στα παιδιά χαρακτηρίζονται από ενούρηση, διαταραχές του ύπνου και δυσκολία του σχολείου λόγω της μεγάλης δίψας και της μεγάλης αποβολής των ούρων. </a:t>
            </a:r>
          </a:p>
          <a:p>
            <a:pPr>
              <a:lnSpc>
                <a:spcPct val="105000"/>
              </a:lnSpc>
              <a:spcBef>
                <a:spcPts val="600"/>
              </a:spcBef>
            </a:pPr>
            <a:r>
              <a:rPr lang="el-GR" sz="2200" dirty="0"/>
              <a:t>Στα μωρά μπορεί να παρατηρηθεί αφυδάτωση ή πυρετός και αδυναμία ανάπτυξης.</a:t>
            </a:r>
          </a:p>
          <a:p>
            <a:pPr>
              <a:lnSpc>
                <a:spcPct val="105000"/>
              </a:lnSpc>
              <a:spcBef>
                <a:spcPts val="600"/>
              </a:spcBef>
            </a:pPr>
            <a:r>
              <a:rPr lang="el-GR" sz="2200" b="1" dirty="0"/>
              <a:t>Ο υποθαλαμικός άποιος διαβήτης πρέπει να διαφοροδιαγνωστεί από άλλες παθήσεις που προκαλούν </a:t>
            </a:r>
            <a:r>
              <a:rPr lang="el-GR" sz="2200" b="1" dirty="0" smtClean="0"/>
              <a:t>πολυουρία.</a:t>
            </a:r>
            <a:endParaRPr lang="el-GR" sz="2200" b="1" dirty="0"/>
          </a:p>
        </p:txBody>
      </p:sp>
    </p:spTree>
    <p:extLst>
      <p:ext uri="{BB962C8B-B14F-4D97-AF65-F5344CB8AC3E}">
        <p14:creationId xmlns:p14="http://schemas.microsoft.com/office/powerpoint/2010/main" val="172016715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8/10</a:t>
            </a:r>
            <a:endParaRPr lang="el-GR" dirty="0"/>
          </a:p>
        </p:txBody>
      </p:sp>
      <p:sp>
        <p:nvSpPr>
          <p:cNvPr id="3" name="2 - Θέση περιεχομένου"/>
          <p:cNvSpPr>
            <a:spLocks noGrp="1"/>
          </p:cNvSpPr>
          <p:nvPr>
            <p:ph idx="1"/>
          </p:nvPr>
        </p:nvSpPr>
        <p:spPr/>
        <p:txBody>
          <a:bodyPr/>
          <a:lstStyle/>
          <a:p>
            <a:r>
              <a:rPr lang="el-GR" dirty="0"/>
              <a:t>Συγκεκριμένα από τον σακχαρώδη διαβήτη, ο οποίος προκαλεί πολυουρία, σακχαρουρία και αυξημένο ειδικό βάρος των ούρων. </a:t>
            </a:r>
            <a:endParaRPr lang="el-GR" dirty="0" smtClean="0"/>
          </a:p>
          <a:p>
            <a:r>
              <a:rPr lang="el-GR" dirty="0" smtClean="0"/>
              <a:t>Από </a:t>
            </a:r>
            <a:r>
              <a:rPr lang="el-GR" dirty="0"/>
              <a:t>τον </a:t>
            </a:r>
            <a:r>
              <a:rPr lang="el-GR" dirty="0" smtClean="0"/>
              <a:t>υπέρπαραθυρεοειδισμό </a:t>
            </a:r>
            <a:r>
              <a:rPr lang="el-GR" dirty="0"/>
              <a:t>που προκαλείται από υπερασβεσταιμία και υπερασβεστιούρια.</a:t>
            </a:r>
          </a:p>
          <a:p>
            <a:r>
              <a:rPr lang="el-GR" dirty="0" smtClean="0"/>
              <a:t>Από </a:t>
            </a:r>
            <a:r>
              <a:rPr lang="el-GR" dirty="0"/>
              <a:t>τον υπεραλδοστερισμό που χαρακτηρίζεται από υπέρταση και υποκαλιαιμία. </a:t>
            </a:r>
            <a:endParaRPr lang="el-GR" dirty="0" smtClean="0"/>
          </a:p>
          <a:p>
            <a:r>
              <a:rPr lang="el-GR" dirty="0" smtClean="0"/>
              <a:t>Και </a:t>
            </a:r>
            <a:r>
              <a:rPr lang="el-GR" dirty="0"/>
              <a:t>από την χρονία νεφρική ανεπάρκεια που χαρακτηρίζεται από την αύξηση της ουρίας και της κρεατινίνης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173</a:t>
            </a:fld>
            <a:endParaRPr lang="el-GR" dirty="0"/>
          </a:p>
        </p:txBody>
      </p:sp>
    </p:spTree>
    <p:extLst>
      <p:ext uri="{BB962C8B-B14F-4D97-AF65-F5344CB8AC3E}">
        <p14:creationId xmlns:p14="http://schemas.microsoft.com/office/powerpoint/2010/main" val="380233441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9/10</a:t>
            </a:r>
            <a:endParaRPr lang="el-GR" dirty="0"/>
          </a:p>
        </p:txBody>
      </p:sp>
      <p:sp>
        <p:nvSpPr>
          <p:cNvPr id="3" name="2 - Θέση περιεχομένου"/>
          <p:cNvSpPr>
            <a:spLocks noGrp="1"/>
          </p:cNvSpPr>
          <p:nvPr>
            <p:ph idx="1"/>
          </p:nvPr>
        </p:nvSpPr>
        <p:spPr>
          <a:xfrm>
            <a:off x="457200" y="1196752"/>
            <a:ext cx="8363272" cy="5472608"/>
          </a:xfrm>
        </p:spPr>
        <p:txBody>
          <a:bodyPr>
            <a:noAutofit/>
          </a:bodyPr>
          <a:lstStyle/>
          <a:p>
            <a:pPr>
              <a:lnSpc>
                <a:spcPct val="105000"/>
              </a:lnSpc>
              <a:spcBef>
                <a:spcPts val="600"/>
              </a:spcBef>
            </a:pPr>
            <a:r>
              <a:rPr lang="el-GR" sz="2200" dirty="0"/>
              <a:t>Ο θεωρητικός κίνδυνος του άποιου διαβήτου είναι η </a:t>
            </a:r>
            <a:r>
              <a:rPr lang="el-GR" sz="2200" b="1" dirty="0"/>
              <a:t>απώλεια καλίου και η θεωρητική βλάβη που μπορεί να επέλθει στα νεφρά. </a:t>
            </a:r>
          </a:p>
          <a:p>
            <a:pPr>
              <a:lnSpc>
                <a:spcPct val="105000"/>
              </a:lnSpc>
              <a:spcBef>
                <a:spcPts val="600"/>
              </a:spcBef>
            </a:pPr>
            <a:r>
              <a:rPr lang="el-GR" sz="2200" dirty="0"/>
              <a:t>Επίσης ότι σε περίπτωση που έχουμε απώλεια της συνείδησης </a:t>
            </a:r>
            <a:r>
              <a:rPr lang="el-GR" sz="2200" b="1" dirty="0"/>
              <a:t>ακολουθεί υπερνατριαναιμία και αφυδάτωση. </a:t>
            </a:r>
          </a:p>
          <a:p>
            <a:pPr>
              <a:lnSpc>
                <a:spcPct val="105000"/>
              </a:lnSpc>
              <a:spcBef>
                <a:spcPts val="600"/>
              </a:spcBef>
            </a:pPr>
            <a:r>
              <a:rPr lang="el-GR" sz="2200" dirty="0"/>
              <a:t>Και στα παιδιά κυρίως η αδυναμία ανάπτυξης, η διάταση της κύστης και των ουρητήρων λόγω της μεγάλης αποβολής νερού.</a:t>
            </a:r>
          </a:p>
          <a:p>
            <a:pPr>
              <a:lnSpc>
                <a:spcPct val="105000"/>
              </a:lnSpc>
              <a:spcBef>
                <a:spcPts val="600"/>
              </a:spcBef>
            </a:pPr>
            <a:r>
              <a:rPr lang="el-GR" sz="2200" dirty="0"/>
              <a:t>Όταν πρόκειται να διαγνώσουμε τον άποιο διαβήτη τον οποίο χαρακτηρίσαμε </a:t>
            </a:r>
            <a:r>
              <a:rPr lang="el-GR" sz="2200" b="1" dirty="0"/>
              <a:t>ως υποθαλαμικό, θα πρέπει να θυμόμαστε ότι υπάρχει νεφρογενής άποιος </a:t>
            </a:r>
            <a:r>
              <a:rPr lang="el-GR" sz="2200" dirty="0"/>
              <a:t>διαβήτης που τα συμπτώματα είναι ίδια, η Α</a:t>
            </a:r>
            <a:r>
              <a:rPr lang="en-US" sz="2200" dirty="0"/>
              <a:t>VP </a:t>
            </a:r>
            <a:r>
              <a:rPr lang="el-GR" sz="2200" dirty="0"/>
              <a:t>που εκκρίνεται όμως δεν μπορεί να δράσει πάνω στο νεφρογενές σωληνάριο. </a:t>
            </a:r>
            <a:endParaRPr lang="el-GR" sz="2200" dirty="0" smtClean="0"/>
          </a:p>
          <a:p>
            <a:pPr>
              <a:lnSpc>
                <a:spcPct val="105000"/>
              </a:lnSpc>
              <a:spcBef>
                <a:spcPts val="600"/>
              </a:spcBef>
            </a:pPr>
            <a:r>
              <a:rPr lang="el-GR" sz="2200" dirty="0" smtClean="0"/>
              <a:t>Επίσης </a:t>
            </a:r>
            <a:r>
              <a:rPr lang="el-GR" sz="2200" dirty="0"/>
              <a:t>θα πρέπει να διαφοροδιαγνώσουμε </a:t>
            </a:r>
            <a:r>
              <a:rPr lang="el-GR" sz="2200" b="1" dirty="0"/>
              <a:t>την ψυχογενή πολυδιψία στην οποία και η Α</a:t>
            </a:r>
            <a:r>
              <a:rPr lang="en-US" sz="2200" b="1" dirty="0"/>
              <a:t>VP </a:t>
            </a:r>
            <a:r>
              <a:rPr lang="el-GR" sz="2200" b="1" dirty="0"/>
              <a:t>υπάρχει και δρα </a:t>
            </a:r>
            <a:r>
              <a:rPr lang="el-GR" sz="2200" dirty="0"/>
              <a:t>αλλά τα άτομα ψυχογενώς λαμβάνουν μεγάλη ποσότητα υγρών</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174</a:t>
            </a:fld>
            <a:endParaRPr lang="el-GR" dirty="0"/>
          </a:p>
        </p:txBody>
      </p:sp>
    </p:spTree>
    <p:extLst>
      <p:ext uri="{BB962C8B-B14F-4D97-AF65-F5344CB8AC3E}">
        <p14:creationId xmlns:p14="http://schemas.microsoft.com/office/powerpoint/2010/main" val="16097168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10/10</a:t>
            </a:r>
            <a:endParaRPr lang="el-GR" dirty="0"/>
          </a:p>
        </p:txBody>
      </p:sp>
      <p:sp>
        <p:nvSpPr>
          <p:cNvPr id="3" name="2 - Θέση περιεχομένου"/>
          <p:cNvSpPr>
            <a:spLocks noGrp="1"/>
          </p:cNvSpPr>
          <p:nvPr>
            <p:ph idx="1"/>
          </p:nvPr>
        </p:nvSpPr>
        <p:spPr/>
        <p:txBody>
          <a:bodyPr>
            <a:normAutofit lnSpcReduction="10000"/>
          </a:bodyPr>
          <a:lstStyle/>
          <a:p>
            <a:r>
              <a:rPr lang="el-GR" dirty="0"/>
              <a:t>Εφόσον γίνει πλήρης διαφορική διάγνωση, και αποδειχθεί ότι δεν υπάρχει δευτερογενής αιτία για τον υποθαλαμικό άποιο διαβήτη και κυρίως μεταστάσεις από διάφορους άλλους όγκους που χρειάζονται ειδική θεραπεία τότε θα πρέπει να χορηγηθεί για τον ιδιοπαθή άποιο διαβήτη η </a:t>
            </a:r>
            <a:r>
              <a:rPr lang="en-US" dirty="0"/>
              <a:t>DDAVP</a:t>
            </a:r>
            <a:r>
              <a:rPr lang="el-GR" dirty="0"/>
              <a:t> η οποία είναι </a:t>
            </a:r>
            <a:r>
              <a:rPr lang="el-GR" b="1" dirty="0"/>
              <a:t>η συνθετική μορφή της Α</a:t>
            </a:r>
            <a:r>
              <a:rPr lang="en-US" b="1" dirty="0"/>
              <a:t>VP</a:t>
            </a:r>
            <a:r>
              <a:rPr lang="el-GR" b="1" dirty="0"/>
              <a:t> </a:t>
            </a:r>
            <a:r>
              <a:rPr lang="el-GR" dirty="0"/>
              <a:t>που κυκλοφορεί στο εμπόριο και χορηγείται σε δόση 5-20 μg, μια η δύο φορές ημερησίως υπό την μορφή </a:t>
            </a:r>
            <a:r>
              <a:rPr lang="el-GR" b="1" dirty="0"/>
              <a:t>ρινικών ψεκασμών</a:t>
            </a:r>
            <a:r>
              <a:rPr lang="el-GR" dirty="0"/>
              <a:t>. </a:t>
            </a:r>
            <a:endParaRPr lang="el-GR" dirty="0" smtClean="0"/>
          </a:p>
          <a:p>
            <a:r>
              <a:rPr lang="el-GR" dirty="0" smtClean="0"/>
              <a:t>Σπάνια </a:t>
            </a:r>
            <a:r>
              <a:rPr lang="el-GR" dirty="0"/>
              <a:t>να απαιτηθεί ενδομυϊκή χορήγηση αυτής της μορφής της </a:t>
            </a:r>
            <a:r>
              <a:rPr lang="en-US" dirty="0"/>
              <a:t>DDAVP </a:t>
            </a:r>
            <a:r>
              <a:rPr lang="el-GR" dirty="0"/>
              <a:t>εάν δεν γίνεται απορρόφηση από το ρινικό βλεννογόνο</a:t>
            </a:r>
            <a:r>
              <a:rPr lang="el-GR" dirty="0" smtClean="0"/>
              <a:t>.</a:t>
            </a:r>
          </a:p>
          <a:p>
            <a:r>
              <a:rPr lang="el-GR" dirty="0" smtClean="0"/>
              <a:t>Σήμερα υπάρχει και </a:t>
            </a:r>
            <a:r>
              <a:rPr lang="en-US" dirty="0" smtClean="0"/>
              <a:t>AVP </a:t>
            </a:r>
            <a:r>
              <a:rPr lang="el-GR" dirty="0" smtClean="0"/>
              <a:t>ως </a:t>
            </a:r>
            <a:r>
              <a:rPr lang="el-GR" b="1" dirty="0" smtClean="0"/>
              <a:t>υπογλώσσιο δισκίο</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175</a:t>
            </a:fld>
            <a:endParaRPr lang="el-GR" dirty="0"/>
          </a:p>
        </p:txBody>
      </p:sp>
    </p:spTree>
    <p:extLst>
      <p:ext uri="{BB962C8B-B14F-4D97-AF65-F5344CB8AC3E}">
        <p14:creationId xmlns:p14="http://schemas.microsoft.com/office/powerpoint/2010/main" val="1818741502"/>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Άλλες υποθαλαμικές παθήσεις </a:t>
            </a:r>
            <a:r>
              <a:rPr lang="el-GR" sz="3000" b="0" dirty="0" smtClean="0"/>
              <a:t>1/4</a:t>
            </a:r>
            <a:endParaRPr lang="el-GR" sz="3000" b="0" dirty="0"/>
          </a:p>
        </p:txBody>
      </p:sp>
      <p:sp>
        <p:nvSpPr>
          <p:cNvPr id="3" name="2 - Θέση περιεχομένου"/>
          <p:cNvSpPr>
            <a:spLocks noGrp="1"/>
          </p:cNvSpPr>
          <p:nvPr>
            <p:ph idx="1"/>
          </p:nvPr>
        </p:nvSpPr>
        <p:spPr>
          <a:xfrm>
            <a:off x="457200" y="1196752"/>
            <a:ext cx="8435280" cy="5328592"/>
          </a:xfrm>
        </p:spPr>
        <p:txBody>
          <a:bodyPr>
            <a:noAutofit/>
          </a:bodyPr>
          <a:lstStyle/>
          <a:p>
            <a:r>
              <a:rPr lang="el-GR" sz="2200" b="1" dirty="0" smtClean="0"/>
              <a:t>Το </a:t>
            </a:r>
            <a:r>
              <a:rPr lang="el-GR" sz="2200" b="1" dirty="0"/>
              <a:t>καλοήθες γλοίωμα </a:t>
            </a:r>
            <a:r>
              <a:rPr lang="el-GR" sz="2200" dirty="0"/>
              <a:t>της παιδικής ηλικίας και το σπάνιο </a:t>
            </a:r>
            <a:r>
              <a:rPr lang="el-GR" sz="2200" b="1" dirty="0"/>
              <a:t>κακοήθες γλοιοβλάστωμα </a:t>
            </a:r>
            <a:r>
              <a:rPr lang="el-GR" sz="2200" dirty="0"/>
              <a:t>της</a:t>
            </a:r>
            <a:r>
              <a:rPr lang="el-GR" sz="2200" b="1" dirty="0"/>
              <a:t> </a:t>
            </a:r>
            <a:r>
              <a:rPr lang="el-GR" sz="2200" dirty="0"/>
              <a:t>ενηλίκου ζωής είναι άλλη μια πάθηση που εστιάζεται στην υποθαλαμική περιοχή, στην περιχιασματική περιοχή. </a:t>
            </a:r>
            <a:r>
              <a:rPr lang="el-GR" sz="2200" b="1" dirty="0"/>
              <a:t>Οι δύο αυτές παθήσεις δεν έχουν τίποτα ακριβώς το κοινό πλην </a:t>
            </a:r>
            <a:r>
              <a:rPr lang="el-GR" sz="2200" dirty="0"/>
              <a:t>του τόπου όπου εγκαθίστανται και το ότι </a:t>
            </a:r>
            <a:r>
              <a:rPr lang="el-GR" sz="2200" b="1" dirty="0"/>
              <a:t>προκαλούν απώλεια της οράσεως </a:t>
            </a:r>
            <a:r>
              <a:rPr lang="el-GR" sz="2200" dirty="0"/>
              <a:t>συχνά δεδομένου ότι το γλοιοβλάστωμα είναι κακοήθες ενώ το γλοίωμα συνήθως καλοήθες.</a:t>
            </a:r>
          </a:p>
          <a:p>
            <a:r>
              <a:rPr lang="el-GR" sz="2200" dirty="0"/>
              <a:t>Ειδικά για την παιδική ηλικία η κλινική εικόνα του γλοιώματος εξαρτάται από το που βρίσκεται και από το πόσο εκτεταμένος είναι ο όγκος. </a:t>
            </a:r>
          </a:p>
          <a:p>
            <a:r>
              <a:rPr lang="el-GR" sz="2200" b="1" dirty="0"/>
              <a:t>Τα γλοιώματα </a:t>
            </a:r>
            <a:r>
              <a:rPr lang="el-GR" sz="2200" dirty="0"/>
              <a:t>μπορούν να χωριστούν σε δύο τοπογραφικές ομάδες, εκείνα που προσβάλλουν το </a:t>
            </a:r>
            <a:r>
              <a:rPr lang="el-GR" sz="2200" b="1" dirty="0"/>
              <a:t>οπτικό νεύρο και εκείνα τα οποία είναι ενδοκρανιακά αλλά δεν προσβάλλουν το οπτικό χίασμα</a:t>
            </a:r>
            <a:r>
              <a:rPr lang="el-GR" sz="2200" b="1"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176</a:t>
            </a:fld>
            <a:endParaRPr lang="el-GR" dirty="0"/>
          </a:p>
        </p:txBody>
      </p:sp>
    </p:spTree>
    <p:extLst>
      <p:ext uri="{BB962C8B-B14F-4D97-AF65-F5344CB8AC3E}">
        <p14:creationId xmlns:p14="http://schemas.microsoft.com/office/powerpoint/2010/main" val="175708855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Άλλες υποθαλαμικές παθήσεις </a:t>
            </a:r>
            <a:r>
              <a:rPr lang="el-GR" sz="3000" b="0" dirty="0" smtClean="0"/>
              <a:t>2/4</a:t>
            </a:r>
            <a:endParaRPr lang="el-GR" dirty="0"/>
          </a:p>
        </p:txBody>
      </p:sp>
      <p:sp>
        <p:nvSpPr>
          <p:cNvPr id="3" name="2 - Θέση περιεχομένου"/>
          <p:cNvSpPr>
            <a:spLocks noGrp="1"/>
          </p:cNvSpPr>
          <p:nvPr>
            <p:ph idx="1"/>
          </p:nvPr>
        </p:nvSpPr>
        <p:spPr/>
        <p:txBody>
          <a:bodyPr>
            <a:normAutofit/>
          </a:bodyPr>
          <a:lstStyle/>
          <a:p>
            <a:r>
              <a:rPr lang="el-GR" dirty="0"/>
              <a:t>Εξαρτάται δε η παθολογία τους κατά πόσο προκαλούν συμπτώματα από τον υποθάλαμο. </a:t>
            </a:r>
          </a:p>
          <a:p>
            <a:r>
              <a:rPr lang="el-GR" dirty="0"/>
              <a:t>Και τα δύο μπορεί να προκαλέσουν </a:t>
            </a:r>
            <a:r>
              <a:rPr lang="el-GR" b="1" dirty="0"/>
              <a:t>στραβισμό και διαταραχές του οπτικού δίσκου.</a:t>
            </a:r>
          </a:p>
          <a:p>
            <a:r>
              <a:rPr lang="el-GR" b="1" dirty="0"/>
              <a:t> Πρόπτωση </a:t>
            </a:r>
            <a:r>
              <a:rPr lang="el-GR" dirty="0"/>
              <a:t>επίσης μπορούν να προκαλέσουν καθώς και διαταραχή των οπτικών πεδίων. </a:t>
            </a:r>
          </a:p>
          <a:p>
            <a:r>
              <a:rPr lang="el-GR" dirty="0"/>
              <a:t>Ανάλογα με την επιθετικότητα του όγκου μπορούν να προκαλέσουν αιμορραγία ή νέκρωση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177</a:t>
            </a:fld>
            <a:endParaRPr lang="el-GR" dirty="0"/>
          </a:p>
        </p:txBody>
      </p:sp>
    </p:spTree>
    <p:extLst>
      <p:ext uri="{BB962C8B-B14F-4D97-AF65-F5344CB8AC3E}">
        <p14:creationId xmlns:p14="http://schemas.microsoft.com/office/powerpoint/2010/main" val="418045687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Άλλες υποθαλαμικές παθήσεις </a:t>
            </a:r>
            <a:r>
              <a:rPr lang="el-GR" sz="3000" b="0" dirty="0" smtClean="0"/>
              <a:t>3/4</a:t>
            </a:r>
            <a:endParaRPr lang="el-GR" dirty="0"/>
          </a:p>
        </p:txBody>
      </p:sp>
      <p:sp>
        <p:nvSpPr>
          <p:cNvPr id="3" name="2 - Θέση περιεχομένου"/>
          <p:cNvSpPr>
            <a:spLocks noGrp="1"/>
          </p:cNvSpPr>
          <p:nvPr>
            <p:ph idx="1"/>
          </p:nvPr>
        </p:nvSpPr>
        <p:spPr/>
        <p:txBody>
          <a:bodyPr>
            <a:normAutofit/>
          </a:bodyPr>
          <a:lstStyle/>
          <a:p>
            <a:r>
              <a:rPr lang="el-GR" b="1" dirty="0" smtClean="0"/>
              <a:t>Τα </a:t>
            </a:r>
            <a:r>
              <a:rPr lang="el-GR" b="1" dirty="0"/>
              <a:t>χιασματικά γλοιώματα </a:t>
            </a:r>
            <a:r>
              <a:rPr lang="el-GR" dirty="0"/>
              <a:t>είναι πολύ συχνά, πολύ </a:t>
            </a:r>
            <a:r>
              <a:rPr lang="el-GR" b="1" dirty="0"/>
              <a:t>πιο συχνά </a:t>
            </a:r>
            <a:r>
              <a:rPr lang="el-GR" dirty="0"/>
              <a:t>απ' όσο πιστεύαμε. Μπορεί να προκαλέσουν αμφοτερόπλευρο ή ετερόπλευρο απώλεια </a:t>
            </a:r>
            <a:r>
              <a:rPr lang="el-GR" b="1" dirty="0"/>
              <a:t>της οράσεως, </a:t>
            </a:r>
            <a:r>
              <a:rPr lang="el-GR" dirty="0"/>
              <a:t>στραβισμό, διπλωπία, οπτική ατροφία, νυσταγμό τόσο κατά την οριζόντια όσο και κατά την κυκλική φορά. Τα παιδιά τα οποία έχουν τέτοιους όγκους οι οποίοι είναι πολύ μεγάλοι μπορεί να προκαλέσουν </a:t>
            </a:r>
            <a:r>
              <a:rPr lang="el-GR" b="1" dirty="0"/>
              <a:t>υδροκέφαλο</a:t>
            </a:r>
            <a:r>
              <a:rPr lang="el-GR" dirty="0"/>
              <a:t> και συμπτώματα αυξημένης ενδοκρανιακής πιέσεως καθώς επίσης συμπτώματα </a:t>
            </a:r>
            <a:r>
              <a:rPr lang="el-GR" b="1" dirty="0"/>
              <a:t>πρώιμης ήβης, παχυσαρκία, νανισμό, υπερυπνία καθώς και άποιο διαβήτη.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178</a:t>
            </a:fld>
            <a:endParaRPr lang="el-GR" dirty="0"/>
          </a:p>
        </p:txBody>
      </p:sp>
    </p:spTree>
    <p:extLst>
      <p:ext uri="{BB962C8B-B14F-4D97-AF65-F5344CB8AC3E}">
        <p14:creationId xmlns:p14="http://schemas.microsoft.com/office/powerpoint/2010/main" val="570299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7/11</a:t>
            </a:r>
            <a:endParaRPr lang="el-GR" dirty="0"/>
          </a:p>
        </p:txBody>
      </p:sp>
      <p:sp>
        <p:nvSpPr>
          <p:cNvPr id="3" name="2 - Θέση περιεχομένου"/>
          <p:cNvSpPr>
            <a:spLocks noGrp="1"/>
          </p:cNvSpPr>
          <p:nvPr>
            <p:ph idx="1"/>
          </p:nvPr>
        </p:nvSpPr>
        <p:spPr/>
        <p:txBody>
          <a:bodyPr>
            <a:normAutofit/>
          </a:bodyPr>
          <a:lstStyle/>
          <a:p>
            <a:r>
              <a:rPr lang="el-GR" b="1" dirty="0" smtClean="0"/>
              <a:t>Στις </a:t>
            </a:r>
            <a:r>
              <a:rPr lang="el-GR" b="1" dirty="0"/>
              <a:t>γυναίκες τα περισσότερα είναι μικροαδενώματα έτσι κι </a:t>
            </a:r>
            <a:r>
              <a:rPr lang="el-GR" b="1" dirty="0" smtClean="0"/>
              <a:t>αλλιώς, διαγιγνώσκονται </a:t>
            </a:r>
            <a:r>
              <a:rPr lang="el-GR" b="1" dirty="0"/>
              <a:t>σε αρχόμενα στάδια λόγω πρωίμων ενδοκρινολογικών συμπτωμάτων</a:t>
            </a:r>
            <a:r>
              <a:rPr lang="el-GR" dirty="0"/>
              <a:t>, ενώ στους άντρες τα αφαιρούμενα προλακτινώματα είναι συνήθως μεγάλοι διηθητικοί όγκοι. </a:t>
            </a:r>
            <a:endParaRPr lang="el-GR" dirty="0" smtClean="0"/>
          </a:p>
          <a:p>
            <a:r>
              <a:rPr lang="el-GR" dirty="0" smtClean="0"/>
              <a:t>Τα </a:t>
            </a:r>
            <a:r>
              <a:rPr lang="el-GR" dirty="0"/>
              <a:t>επίπεδα προλακτίνης του ορού δεν συσχετίζονται πάντοτε με το μέγεθος του όγκου.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13968532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Άλλες υποθαλαμικές παθήσεις </a:t>
            </a:r>
            <a:r>
              <a:rPr lang="el-GR" sz="3000" b="0" dirty="0" smtClean="0"/>
              <a:t>4/4</a:t>
            </a:r>
            <a:endParaRPr lang="el-GR" dirty="0"/>
          </a:p>
        </p:txBody>
      </p:sp>
      <p:sp>
        <p:nvSpPr>
          <p:cNvPr id="3" name="2 - Θέση περιεχομένου"/>
          <p:cNvSpPr>
            <a:spLocks noGrp="1"/>
          </p:cNvSpPr>
          <p:nvPr>
            <p:ph idx="1"/>
          </p:nvPr>
        </p:nvSpPr>
        <p:spPr>
          <a:xfrm>
            <a:off x="179512" y="1196752"/>
            <a:ext cx="8686800" cy="5472608"/>
          </a:xfrm>
        </p:spPr>
        <p:txBody>
          <a:bodyPr>
            <a:noAutofit/>
          </a:bodyPr>
          <a:lstStyle/>
          <a:p>
            <a:pPr>
              <a:spcBef>
                <a:spcPts val="600"/>
              </a:spcBef>
            </a:pPr>
            <a:r>
              <a:rPr lang="el-GR" sz="2200" b="1" dirty="0"/>
              <a:t>Τα γλοιώματα των οπτικών νεύρων </a:t>
            </a:r>
            <a:r>
              <a:rPr lang="el-GR" sz="2200" dirty="0"/>
              <a:t>και του χιάσματος και γενικά της υποθαλαμικής περιοχής μπορεί να συνδυάζονται και με σπάνια σύνδρομα όπως η νευρινωμάτωση. </a:t>
            </a:r>
            <a:endParaRPr lang="el-GR" sz="2200" dirty="0" smtClean="0"/>
          </a:p>
          <a:p>
            <a:pPr>
              <a:spcBef>
                <a:spcPts val="600"/>
              </a:spcBef>
            </a:pPr>
            <a:r>
              <a:rPr lang="el-GR" sz="2200" dirty="0" smtClean="0"/>
              <a:t>Επίσης </a:t>
            </a:r>
            <a:r>
              <a:rPr lang="el-GR" sz="2200" dirty="0"/>
              <a:t>τα γλοιώματα μπορεί να προκαλέσουν μια </a:t>
            </a:r>
            <a:r>
              <a:rPr lang="el-GR" sz="2200" b="1" dirty="0" smtClean="0"/>
              <a:t>διαταραχή </a:t>
            </a:r>
            <a:r>
              <a:rPr lang="el-GR" sz="2200" b="1" dirty="0"/>
              <a:t>ιδίως στην παιδική ηλικία το οποίο καλείται διεγκεφαλικό </a:t>
            </a:r>
            <a:r>
              <a:rPr lang="el-GR" sz="2200" dirty="0"/>
              <a:t>σύνδρομο. Αυτό χαρακτηρίζεται από υπερβολική απώλεια βάρους παρότι η τροφή λαμβάνεται κανονικά είναι αρκετή και το παιδί μέχρι πρότινος μεγαλώνει κανονικά.</a:t>
            </a:r>
          </a:p>
          <a:p>
            <a:pPr>
              <a:spcBef>
                <a:spcPts val="600"/>
              </a:spcBef>
            </a:pPr>
            <a:r>
              <a:rPr lang="el-GR" sz="2200" dirty="0"/>
              <a:t>Άλλα χαρακτηριστικά του διεγκεφαλικού συνδρόμου είναι η </a:t>
            </a:r>
            <a:r>
              <a:rPr lang="el-GR" sz="2200" dirty="0" smtClean="0"/>
              <a:t>υπερδραστηριότητα, </a:t>
            </a:r>
            <a:r>
              <a:rPr lang="el-GR" sz="2200" dirty="0"/>
              <a:t>υπόταση, υπογλυκαιμία, ωχρότης, νυσταγμός, </a:t>
            </a:r>
            <a:r>
              <a:rPr lang="el-GR" sz="2200" dirty="0" smtClean="0"/>
              <a:t>ωχρότητα </a:t>
            </a:r>
            <a:r>
              <a:rPr lang="el-GR" sz="2200" dirty="0"/>
              <a:t>του οπτικού δίσκου, σπασμοί γέλωτος καθώς και πρώιμη ήβη. </a:t>
            </a:r>
          </a:p>
          <a:p>
            <a:pPr>
              <a:spcBef>
                <a:spcPts val="600"/>
              </a:spcBef>
            </a:pPr>
            <a:r>
              <a:rPr lang="el-GR" sz="2200" dirty="0"/>
              <a:t>Το σύνδρομο δεν είναι συχνό αλλά απαιτεί θεραπεία του γλοιώματος και αφαίρεση κατά το δυνατόν αυτού</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179</a:t>
            </a:fld>
            <a:endParaRPr lang="el-GR" dirty="0"/>
          </a:p>
        </p:txBody>
      </p:sp>
    </p:spTree>
    <p:extLst>
      <p:ext uri="{BB962C8B-B14F-4D97-AF65-F5344CB8AC3E}">
        <p14:creationId xmlns:p14="http://schemas.microsoft.com/office/powerpoint/2010/main" val="320358069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Κρανιοφαρυγγιώματα </a:t>
            </a:r>
            <a:r>
              <a:rPr lang="el-GR" sz="3000" b="0" dirty="0" smtClean="0"/>
              <a:t>1/4</a:t>
            </a:r>
            <a:endParaRPr lang="el-GR" sz="3000" b="0" dirty="0"/>
          </a:p>
        </p:txBody>
      </p:sp>
      <p:sp>
        <p:nvSpPr>
          <p:cNvPr id="3" name="2 - Θέση περιεχομένου"/>
          <p:cNvSpPr>
            <a:spLocks noGrp="1"/>
          </p:cNvSpPr>
          <p:nvPr>
            <p:ph idx="1"/>
          </p:nvPr>
        </p:nvSpPr>
        <p:spPr>
          <a:xfrm>
            <a:off x="216024" y="1196752"/>
            <a:ext cx="8892480" cy="5661248"/>
          </a:xfrm>
        </p:spPr>
        <p:txBody>
          <a:bodyPr>
            <a:noAutofit/>
          </a:bodyPr>
          <a:lstStyle/>
          <a:p>
            <a:pPr>
              <a:lnSpc>
                <a:spcPct val="105000"/>
              </a:lnSpc>
              <a:spcBef>
                <a:spcPts val="600"/>
              </a:spcBef>
            </a:pPr>
            <a:r>
              <a:rPr lang="el-GR" sz="2200" b="1" dirty="0" smtClean="0"/>
              <a:t>Τα </a:t>
            </a:r>
            <a:r>
              <a:rPr lang="el-GR" sz="2200" b="1" dirty="0"/>
              <a:t>κρανιοφαρυγγιώματα </a:t>
            </a:r>
            <a:r>
              <a:rPr lang="el-GR" sz="2200" dirty="0"/>
              <a:t>είναι όγκοι οι οποίοι προέρχονται από </a:t>
            </a:r>
            <a:r>
              <a:rPr lang="el-GR" sz="2200" b="1" dirty="0"/>
              <a:t>κατάλοιπα της επιδερμοειδούς κύστης του θυλάκου του Rathke </a:t>
            </a:r>
            <a:r>
              <a:rPr lang="el-GR" sz="2200" dirty="0"/>
              <a:t>στην περιοχή του</a:t>
            </a:r>
            <a:r>
              <a:rPr lang="el-GR" sz="2200" b="1" dirty="0"/>
              <a:t> μίσχου </a:t>
            </a:r>
            <a:r>
              <a:rPr lang="el-GR" sz="2200" dirty="0"/>
              <a:t>κυρίως (στην περιοχή δηλαδή της υπόφυση ς και του υποθαλάμου) και ανάλογα με την προέκτασή τους προσβάλλουν, είτε το ένα είτε το άλλο όργανο είτε και τα δύο μαζί. Κυρίως προσβάλλουν τον </a:t>
            </a:r>
            <a:r>
              <a:rPr lang="el-GR" sz="2200" b="1" dirty="0"/>
              <a:t>υποθάλαμο.</a:t>
            </a:r>
          </a:p>
          <a:p>
            <a:pPr>
              <a:lnSpc>
                <a:spcPct val="105000"/>
              </a:lnSpc>
              <a:spcBef>
                <a:spcPts val="600"/>
              </a:spcBef>
            </a:pPr>
            <a:r>
              <a:rPr lang="el-GR" sz="2200" dirty="0"/>
              <a:t>Περιλαμβάνουν μη κυστικά στοιχεία αλλά και κύστεις ποικίλου μεγέθους εντός των οποίων υπάρχει νεκρωτικός ιστός και κρύσταλλοι χοληστερόλης. </a:t>
            </a:r>
            <a:endParaRPr lang="el-GR" sz="2200" dirty="0" smtClean="0"/>
          </a:p>
          <a:p>
            <a:pPr>
              <a:lnSpc>
                <a:spcPct val="105000"/>
              </a:lnSpc>
              <a:spcBef>
                <a:spcPts val="600"/>
              </a:spcBef>
            </a:pPr>
            <a:r>
              <a:rPr lang="el-GR" sz="2200" dirty="0" smtClean="0"/>
              <a:t>Συχνά </a:t>
            </a:r>
            <a:r>
              <a:rPr lang="el-GR" sz="2200" dirty="0"/>
              <a:t>πυκνά </a:t>
            </a:r>
            <a:r>
              <a:rPr lang="el-GR" sz="2200" b="1" dirty="0"/>
              <a:t>ασβεστοποιούνται </a:t>
            </a:r>
            <a:r>
              <a:rPr lang="el-GR" sz="2200" dirty="0"/>
              <a:t>και έτσι είναι εμφανέστατα </a:t>
            </a:r>
            <a:r>
              <a:rPr lang="el-GR" sz="2200" dirty="0" smtClean="0"/>
              <a:t>ακτινολογικά. </a:t>
            </a:r>
            <a:r>
              <a:rPr lang="el-GR" sz="2200" b="1" dirty="0"/>
              <a:t>Η αποτιτάνωση </a:t>
            </a:r>
            <a:r>
              <a:rPr lang="el-GR" sz="2200" dirty="0"/>
              <a:t>είναι ένα βοηθητικό διαγνωστικό σημείο. </a:t>
            </a:r>
          </a:p>
          <a:p>
            <a:pPr>
              <a:lnSpc>
                <a:spcPct val="105000"/>
              </a:lnSpc>
              <a:spcBef>
                <a:spcPts val="600"/>
              </a:spcBef>
            </a:pPr>
            <a:r>
              <a:rPr lang="el-GR" sz="2200" dirty="0"/>
              <a:t>Τα κρανιοφαρυγγιώματα αποτελούν μόνο το 3% των ενδοκρανιακών όγκων και το 15% των όγκων της παιδικής ηλικίας. </a:t>
            </a:r>
          </a:p>
          <a:p>
            <a:pPr>
              <a:lnSpc>
                <a:spcPct val="105000"/>
              </a:lnSpc>
              <a:spcBef>
                <a:spcPts val="600"/>
              </a:spcBef>
            </a:pPr>
            <a:r>
              <a:rPr lang="el-GR" sz="2200" dirty="0"/>
              <a:t>Είναι βέβαια πιο συχνοί στα παιδιά</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180</a:t>
            </a:fld>
            <a:endParaRPr lang="el-GR" dirty="0"/>
          </a:p>
        </p:txBody>
      </p:sp>
    </p:spTree>
    <p:extLst>
      <p:ext uri="{BB962C8B-B14F-4D97-AF65-F5344CB8AC3E}">
        <p14:creationId xmlns:p14="http://schemas.microsoft.com/office/powerpoint/2010/main" val="2440133275"/>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Κρανιοφαρυγγιώματα </a:t>
            </a:r>
            <a:r>
              <a:rPr lang="el-GR" sz="3000" b="0" dirty="0" smtClean="0"/>
              <a:t>2/4</a:t>
            </a:r>
            <a:endParaRPr lang="el-GR" dirty="0"/>
          </a:p>
        </p:txBody>
      </p:sp>
      <p:sp>
        <p:nvSpPr>
          <p:cNvPr id="3" name="2 - Θέση περιεχομένου"/>
          <p:cNvSpPr>
            <a:spLocks noGrp="1"/>
          </p:cNvSpPr>
          <p:nvPr>
            <p:ph idx="1"/>
          </p:nvPr>
        </p:nvSpPr>
        <p:spPr/>
        <p:txBody>
          <a:bodyPr>
            <a:normAutofit fontScale="92500"/>
          </a:bodyPr>
          <a:lstStyle/>
          <a:p>
            <a:r>
              <a:rPr lang="el-GR" dirty="0"/>
              <a:t>Η συμπτωματολογία τους εξαρτάται τόσο από την θέση τους όσο και από τον όγκο τους. </a:t>
            </a:r>
          </a:p>
          <a:p>
            <a:r>
              <a:rPr lang="el-GR" dirty="0"/>
              <a:t>Συχνά, παρατηρείται προοδευτική </a:t>
            </a:r>
            <a:r>
              <a:rPr lang="el-GR" b="1" dirty="0"/>
              <a:t>απώλεια της οράσεως ή ελλείμματα των οπτικών πεδίων. </a:t>
            </a:r>
          </a:p>
          <a:p>
            <a:r>
              <a:rPr lang="el-GR" dirty="0"/>
              <a:t>Μπορεί να συνυπάρχει </a:t>
            </a:r>
            <a:r>
              <a:rPr lang="el-GR" b="1" dirty="0"/>
              <a:t>κεφαλαλγία, εμετός, υδροκέφαλος, </a:t>
            </a:r>
            <a:r>
              <a:rPr lang="el-GR" b="1" dirty="0" smtClean="0"/>
              <a:t>συμπεριφεριολογικές </a:t>
            </a:r>
            <a:r>
              <a:rPr lang="el-GR" b="1" dirty="0"/>
              <a:t>αλλαγές των παιδιών, παχυσαρκία, διαταραχή της ανάπτυξης, άποιος διαβήτης </a:t>
            </a:r>
            <a:r>
              <a:rPr lang="el-GR" dirty="0"/>
              <a:t>λόγω παρεμπόδισης της υποθαλαμικής λειτουργίας και αναστολή της εισόδου στην εφηβεία. </a:t>
            </a:r>
            <a:endParaRPr lang="el-GR" dirty="0" smtClean="0"/>
          </a:p>
          <a:p>
            <a:r>
              <a:rPr lang="el-GR" dirty="0" smtClean="0"/>
              <a:t>Επίσης</a:t>
            </a:r>
            <a:r>
              <a:rPr lang="el-GR" dirty="0"/>
              <a:t>, μπορεί να υπάρχει </a:t>
            </a:r>
            <a:r>
              <a:rPr lang="el-GR" b="1" dirty="0"/>
              <a:t>αύξηση ενδοκρανίου πιέσεως, οίδημα της οπτικής θηλής, οπτική ατροφία </a:t>
            </a:r>
            <a:r>
              <a:rPr lang="el-GR" dirty="0"/>
              <a:t>του νεύρου, καθώς επίσης και άλλα συμπτώματα πιέσεως του υποθαλάμου ή της υπόφυσης.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181</a:t>
            </a:fld>
            <a:endParaRPr lang="el-GR" dirty="0"/>
          </a:p>
        </p:txBody>
      </p:sp>
    </p:spTree>
    <p:extLst>
      <p:ext uri="{BB962C8B-B14F-4D97-AF65-F5344CB8AC3E}">
        <p14:creationId xmlns:p14="http://schemas.microsoft.com/office/powerpoint/2010/main" val="336171848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Κρανιοφαρυγγιώματα </a:t>
            </a:r>
            <a:r>
              <a:rPr lang="el-GR" sz="3000" b="0" dirty="0" smtClean="0"/>
              <a:t>3/4</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a:t>Συχνά πυκνά διαγιγνώσκονται στην αξονική ακτινογραφία. </a:t>
            </a:r>
          </a:p>
          <a:p>
            <a:r>
              <a:rPr lang="el-GR" dirty="0"/>
              <a:t>Η αξονική εδώ είναι καλύτερη από την μαγνητική δεδομένου ότι ανιχνεύει την αποτιτάνωση, εφόσον υπάρχει, πιο εύκολα από την μαγνητική. </a:t>
            </a:r>
          </a:p>
          <a:p>
            <a:r>
              <a:rPr lang="el-GR" dirty="0"/>
              <a:t>Όσο μεγαλύτερο είναι το άτομο το οποίο εμφανίζεται με το κρανιοφαρυγγίωμα τόσο πιο έντονο είναι το έλλειμμα του οπτικού πεδίου ή της οπτικής οξύτητας. </a:t>
            </a:r>
          </a:p>
          <a:p>
            <a:r>
              <a:rPr lang="el-GR" dirty="0"/>
              <a:t>Στους ενήλικες με κρανιοφαρυγγιώματα, η αποτιτάνωση μπορεί να μην είναι λιγότερο εμφανής.</a:t>
            </a:r>
          </a:p>
          <a:p>
            <a:r>
              <a:rPr lang="el-GR" dirty="0"/>
              <a:t>Η θεραπεία περιλαμβάνει </a:t>
            </a:r>
            <a:r>
              <a:rPr lang="el-GR" b="1" dirty="0"/>
              <a:t>απομάκρυνση χειρουργική κατά το μάλλον ή ήττον του μεγαλύτερου ποσοστού του όγκου και μετεγχειρητική ραδιοθεραπεία</a:t>
            </a:r>
            <a:r>
              <a:rPr lang="el-GR" b="1"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182</a:t>
            </a:fld>
            <a:endParaRPr lang="el-GR" dirty="0"/>
          </a:p>
        </p:txBody>
      </p:sp>
    </p:spTree>
    <p:extLst>
      <p:ext uri="{BB962C8B-B14F-4D97-AF65-F5344CB8AC3E}">
        <p14:creationId xmlns:p14="http://schemas.microsoft.com/office/powerpoint/2010/main" val="1217653252"/>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Κρανιοφαρυγγιώματα </a:t>
            </a:r>
            <a:r>
              <a:rPr lang="el-GR" sz="3000" b="0" dirty="0" smtClean="0"/>
              <a:t>4/4</a:t>
            </a:r>
            <a:endParaRPr lang="el-GR" dirty="0"/>
          </a:p>
        </p:txBody>
      </p:sp>
      <p:sp>
        <p:nvSpPr>
          <p:cNvPr id="3" name="2 - Θέση περιεχομένου"/>
          <p:cNvSpPr>
            <a:spLocks noGrp="1"/>
          </p:cNvSpPr>
          <p:nvPr>
            <p:ph idx="1"/>
          </p:nvPr>
        </p:nvSpPr>
        <p:spPr/>
        <p:txBody>
          <a:bodyPr/>
          <a:lstStyle/>
          <a:p>
            <a:pPr>
              <a:spcBef>
                <a:spcPts val="3000"/>
              </a:spcBef>
            </a:pPr>
            <a:r>
              <a:rPr lang="el-GR" dirty="0"/>
              <a:t>Πολλές φορές δεν είναι εφικτό να απομακρυνθεί ολόκληρος ο όγκος οπότε η χειρουργική επέμβαση περιλαμβάνει την κατά το δυνατόν αφαίρεση του όγκου</a:t>
            </a:r>
            <a:r>
              <a:rPr lang="el-GR" dirty="0" smtClean="0"/>
              <a:t>.</a:t>
            </a:r>
            <a:endParaRPr lang="el-GR" dirty="0"/>
          </a:p>
          <a:p>
            <a:pPr>
              <a:spcBef>
                <a:spcPts val="3000"/>
              </a:spcBef>
            </a:pPr>
            <a:r>
              <a:rPr lang="el-GR" dirty="0"/>
              <a:t>Ένα άλλο χαρακτηριστικό των κρανιοφαρυγγιωμάτων είναι ότι κατά την διάρκεια της εγκυμοσύνης όπως όλα τα αδενώματα της πρόσθιας υπόφυσης και τα μηνιγγιώματα μπορεί να αυξηθούν σε μέγεθος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183</a:t>
            </a:fld>
            <a:endParaRPr lang="el-GR" dirty="0"/>
          </a:p>
        </p:txBody>
      </p:sp>
    </p:spTree>
    <p:extLst>
      <p:ext uri="{BB962C8B-B14F-4D97-AF65-F5344CB8AC3E}">
        <p14:creationId xmlns:p14="http://schemas.microsoft.com/office/powerpoint/2010/main" val="91524077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Αραχνοειδής κύστη</a:t>
            </a:r>
            <a:endParaRPr lang="el-GR" dirty="0"/>
          </a:p>
        </p:txBody>
      </p:sp>
      <p:sp>
        <p:nvSpPr>
          <p:cNvPr id="3" name="2 - Θέση περιεχομένου"/>
          <p:cNvSpPr>
            <a:spLocks noGrp="1"/>
          </p:cNvSpPr>
          <p:nvPr>
            <p:ph idx="1"/>
          </p:nvPr>
        </p:nvSpPr>
        <p:spPr/>
        <p:txBody>
          <a:bodyPr>
            <a:normAutofit/>
          </a:bodyPr>
          <a:lstStyle/>
          <a:p>
            <a:r>
              <a:rPr lang="el-GR" dirty="0" smtClean="0"/>
              <a:t>Πολλές </a:t>
            </a:r>
            <a:r>
              <a:rPr lang="el-GR" dirty="0"/>
              <a:t>φορές αναδιπλώσεις ιστού μπορεί να κατακρατήσουν εγκεφαλονωτιαίο υγρό στις περιοχές του υποθαλάμου και να δημιουργήσουν αραχνοειδείς κύστες οι οποίες συχνά εμφανίζονται </a:t>
            </a:r>
            <a:r>
              <a:rPr lang="el-GR" b="1" dirty="0"/>
              <a:t>στην χιασματική και περιχιασματική περιοχή </a:t>
            </a:r>
            <a:r>
              <a:rPr lang="el-GR" dirty="0"/>
              <a:t>αλλά και στο έδαφος της 3ης κοιλίας και συχνά, άλλοτε πιέζουν το χίασμα, άλλοτε τον υποθάλαμο δίνοντας συμπτώματα υπολειτουργίας οπισθίου λοβού της υπόφυσης και άλλοτε πρώιμο ήβη. </a:t>
            </a:r>
          </a:p>
          <a:p>
            <a:r>
              <a:rPr lang="el-GR" dirty="0"/>
              <a:t>Αμφοτερόπλευρος ημιανοψία, οπτική ατροφία, </a:t>
            </a:r>
            <a:r>
              <a:rPr lang="el-GR" dirty="0" smtClean="0"/>
              <a:t>πονοκέφαλοι και </a:t>
            </a:r>
            <a:r>
              <a:rPr lang="el-GR" dirty="0"/>
              <a:t>πανυποφυσισμός έχει περιγραφεί με τις υπαραχνοειδείς </a:t>
            </a:r>
            <a:r>
              <a:rPr lang="el-GR" dirty="0" smtClean="0"/>
              <a:t>κύστεις</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184</a:t>
            </a:fld>
            <a:endParaRPr lang="el-GR" dirty="0"/>
          </a:p>
        </p:txBody>
      </p:sp>
    </p:spTree>
    <p:extLst>
      <p:ext uri="{BB962C8B-B14F-4D97-AF65-F5344CB8AC3E}">
        <p14:creationId xmlns:p14="http://schemas.microsoft.com/office/powerpoint/2010/main" val="723369499"/>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Δυσγερμίνωμα </a:t>
            </a:r>
            <a:r>
              <a:rPr lang="el-GR" sz="3000" b="0" dirty="0" smtClean="0"/>
              <a:t>1/2</a:t>
            </a:r>
            <a:endParaRPr lang="el-GR" sz="3000" b="0" dirty="0"/>
          </a:p>
        </p:txBody>
      </p:sp>
      <p:sp>
        <p:nvSpPr>
          <p:cNvPr id="3" name="2 - Θέση περιεχομένου"/>
          <p:cNvSpPr>
            <a:spLocks noGrp="1"/>
          </p:cNvSpPr>
          <p:nvPr>
            <p:ph idx="1"/>
          </p:nvPr>
        </p:nvSpPr>
        <p:spPr/>
        <p:txBody>
          <a:bodyPr/>
          <a:lstStyle/>
          <a:p>
            <a:r>
              <a:rPr lang="el-GR" dirty="0" smtClean="0"/>
              <a:t>Πρωτογενή </a:t>
            </a:r>
            <a:r>
              <a:rPr lang="el-GR" dirty="0"/>
              <a:t>δυσγερμινώματα </a:t>
            </a:r>
            <a:r>
              <a:rPr lang="el-GR" b="1" dirty="0"/>
              <a:t>πάνω από το τουρκικό εφίππιο (καλούνται και άτυπα τερατώματα) </a:t>
            </a:r>
            <a:r>
              <a:rPr lang="el-GR" dirty="0"/>
              <a:t>είναι σπάνιες παθήσεις της περιοχής του χιάσματος και του υποθαλάμου αλλά λίγο ως πολύ αποτελούν ειδικά κλινικά σύνδρομα. </a:t>
            </a:r>
          </a:p>
          <a:p>
            <a:r>
              <a:rPr lang="el-GR" dirty="0"/>
              <a:t>Αυτοί οι όγκοι προέρχονται από κύτταρα της περιοχής της 3ης κοιλίας και κυρίως του προσθίου μέρους της και μοιάζουν με τερατώματα της επιφύσεως. </a:t>
            </a:r>
          </a:p>
          <a:p>
            <a:r>
              <a:rPr lang="el-GR" dirty="0"/>
              <a:t>Η κλασική τριάδα συμπτωμάτων αποτελείται από </a:t>
            </a:r>
            <a:r>
              <a:rPr lang="el-GR" b="1" dirty="0"/>
              <a:t>άποιο διαβήτη, έλλειμμα του οπτικού πεδίου και υποφυσισμό.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185</a:t>
            </a:fld>
            <a:endParaRPr lang="el-GR" dirty="0"/>
          </a:p>
        </p:txBody>
      </p:sp>
    </p:spTree>
    <p:extLst>
      <p:ext uri="{BB962C8B-B14F-4D97-AF65-F5344CB8AC3E}">
        <p14:creationId xmlns:p14="http://schemas.microsoft.com/office/powerpoint/2010/main" val="3916894286"/>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Δυσγερμίνωμα </a:t>
            </a:r>
            <a:r>
              <a:rPr lang="el-GR" sz="3000" b="0" dirty="0" smtClean="0"/>
              <a:t>2/2</a:t>
            </a:r>
            <a:endParaRPr lang="el-GR" dirty="0"/>
          </a:p>
        </p:txBody>
      </p:sp>
      <p:sp>
        <p:nvSpPr>
          <p:cNvPr id="3" name="2 - Θέση περιεχομένου"/>
          <p:cNvSpPr>
            <a:spLocks noGrp="1"/>
          </p:cNvSpPr>
          <p:nvPr>
            <p:ph idx="1"/>
          </p:nvPr>
        </p:nvSpPr>
        <p:spPr>
          <a:xfrm>
            <a:off x="457200" y="1196752"/>
            <a:ext cx="8229600" cy="5328592"/>
          </a:xfrm>
        </p:spPr>
        <p:txBody>
          <a:bodyPr>
            <a:normAutofit/>
          </a:bodyPr>
          <a:lstStyle/>
          <a:p>
            <a:r>
              <a:rPr lang="el-GR" dirty="0"/>
              <a:t>Συνήθως </a:t>
            </a:r>
            <a:r>
              <a:rPr lang="el-GR" b="1" dirty="0"/>
              <a:t>τα δυσγερμινώματα εμφανίζονται στην 2η δεκαετία της ζωής </a:t>
            </a:r>
            <a:r>
              <a:rPr lang="el-GR" dirty="0"/>
              <a:t>και πλήττουν εξίσου το ίδιο άντρες και γυναίκες. </a:t>
            </a:r>
          </a:p>
          <a:p>
            <a:r>
              <a:rPr lang="el-GR" dirty="0"/>
              <a:t>Τα άτομα δεν αναπτύσσονται καλά, η ακτινογραφία τουρκικού εφιππίου συνήθως είναι φυσιολογική.</a:t>
            </a:r>
          </a:p>
          <a:p>
            <a:r>
              <a:rPr lang="el-GR" dirty="0"/>
              <a:t>Η θεραπεία τους είναι </a:t>
            </a:r>
            <a:r>
              <a:rPr lang="el-GR" b="1" dirty="0"/>
              <a:t>χειρουργική </a:t>
            </a:r>
            <a:r>
              <a:rPr lang="el-GR" dirty="0"/>
              <a:t>κυρίως όσο μεγαλύτερο μέρος του όγκου αφαιρεθεί και κατόπιν ραδιοθεραπεία που οδηγεί σε πολύ καλά αποτελέσματα. </a:t>
            </a:r>
          </a:p>
          <a:p>
            <a:r>
              <a:rPr lang="el-GR" dirty="0"/>
              <a:t>Εφόσον έχει προέλθει άποιος διαβήτης ή υποφυσισμός ο οποίος παραμένει μόνιμος χρειάζεται πλήρης αποκατάσταση με θεραπεία υποκαταστάσεως των αναλόγων ορμονών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186</a:t>
            </a:fld>
            <a:endParaRPr lang="el-GR" dirty="0"/>
          </a:p>
        </p:txBody>
      </p:sp>
    </p:spTree>
    <p:extLst>
      <p:ext uri="{BB962C8B-B14F-4D97-AF65-F5344CB8AC3E}">
        <p14:creationId xmlns:p14="http://schemas.microsoft.com/office/powerpoint/2010/main" val="117264442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Σύνδρομο κενού τουρκικού εφιππίου </a:t>
            </a:r>
            <a:r>
              <a:rPr lang="el-GR" sz="3000" b="0" dirty="0" smtClean="0"/>
              <a:t>1/6</a:t>
            </a:r>
            <a:endParaRPr lang="el-GR" sz="3000" b="0" dirty="0"/>
          </a:p>
        </p:txBody>
      </p:sp>
      <p:sp>
        <p:nvSpPr>
          <p:cNvPr id="3" name="2 - Θέση περιεχομένου"/>
          <p:cNvSpPr>
            <a:spLocks noGrp="1"/>
          </p:cNvSpPr>
          <p:nvPr>
            <p:ph idx="1"/>
          </p:nvPr>
        </p:nvSpPr>
        <p:spPr/>
        <p:txBody>
          <a:bodyPr>
            <a:normAutofit/>
          </a:bodyPr>
          <a:lstStyle/>
          <a:p>
            <a:r>
              <a:rPr lang="el-GR" b="1" dirty="0" smtClean="0"/>
              <a:t>Το </a:t>
            </a:r>
            <a:r>
              <a:rPr lang="el-GR" b="1" dirty="0"/>
              <a:t>σύνδρομο κενού τουρκικού εφιππίου οφείλεται συνήθως σ' έναν συνδυασμό ατελούς διαφράγματος </a:t>
            </a:r>
            <a:r>
              <a:rPr lang="el-GR" dirty="0"/>
              <a:t>του τουρκικού εφιππίου </a:t>
            </a:r>
            <a:r>
              <a:rPr lang="el-GR" b="1" dirty="0" smtClean="0"/>
              <a:t>και πιέσεως </a:t>
            </a:r>
            <a:r>
              <a:rPr lang="el-GR" dirty="0"/>
              <a:t>του εγκεφαλονωτιαίου υγρού. </a:t>
            </a:r>
          </a:p>
          <a:p>
            <a:r>
              <a:rPr lang="el-GR" dirty="0"/>
              <a:t>Ανοίγματα στο διάφραγμα είναι συχνά. Συχνά πυκνά, μελέτες έχουν δείξει ότι ανοίγματα μεγαλύτερα των 5 χιλιοστών βρίσκονται στο 40% των ατόμων . </a:t>
            </a:r>
          </a:p>
          <a:p>
            <a:r>
              <a:rPr lang="el-GR" dirty="0"/>
              <a:t>Το τουρκικό εφίππιο χαρακτηριστικά στην πάθηση είναι αποπεπλατυσμένο αλλά φαίνεται κενό ακόμα κι αν είναι σε φυσιολογικό μέγεθος.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187</a:t>
            </a:fld>
            <a:endParaRPr lang="el-GR" dirty="0"/>
          </a:p>
        </p:txBody>
      </p:sp>
    </p:spTree>
    <p:extLst>
      <p:ext uri="{BB962C8B-B14F-4D97-AF65-F5344CB8AC3E}">
        <p14:creationId xmlns:p14="http://schemas.microsoft.com/office/powerpoint/2010/main" val="872643606"/>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Σύνδρομο κενού τουρκικού εφιππίου </a:t>
            </a:r>
            <a:r>
              <a:rPr lang="el-GR" sz="3000" b="0" dirty="0" smtClean="0"/>
              <a:t>2/6</a:t>
            </a:r>
            <a:endParaRPr lang="el-GR" sz="3000" b="0" dirty="0"/>
          </a:p>
        </p:txBody>
      </p:sp>
      <p:sp>
        <p:nvSpPr>
          <p:cNvPr id="3" name="2 - Θέση περιεχομένου"/>
          <p:cNvSpPr>
            <a:spLocks noGrp="1"/>
          </p:cNvSpPr>
          <p:nvPr>
            <p:ph idx="1"/>
          </p:nvPr>
        </p:nvSpPr>
        <p:spPr/>
        <p:txBody>
          <a:bodyPr>
            <a:normAutofit/>
          </a:bodyPr>
          <a:lstStyle/>
          <a:p>
            <a:r>
              <a:rPr lang="el-GR" dirty="0" smtClean="0"/>
              <a:t>Υπάρχει </a:t>
            </a:r>
            <a:r>
              <a:rPr lang="el-GR" b="1" dirty="0" smtClean="0"/>
              <a:t>πρωτοπαθές </a:t>
            </a:r>
            <a:r>
              <a:rPr lang="el-GR" dirty="0"/>
              <a:t>σύνδρομο κενού τουρκικού εφιππίου το οποίο συμβαίνει αυθορμήτως και μπορεί να συνδυάζεται με αραχνοειδείς κύστεις ή έμφρακτο του διαφράγματος ή έμφρακτο της υπόφυσης. </a:t>
            </a:r>
            <a:r>
              <a:rPr lang="el-GR" b="1" dirty="0"/>
              <a:t>Το δευτερογενές </a:t>
            </a:r>
            <a:r>
              <a:rPr lang="el-GR" dirty="0"/>
              <a:t>κενό τουρκικό εφίππιο ακολουθεί συνήθως χειρουργική θεραπεία της υπόφυσης ή ραδιοθεραπεία. Σπανίως αλλά συμβαίνει να υπάρχουν σε συνδυασμό με σύνδρομο κενού τουρκικού εφιππίου, διαταραχές των οπτικών πεδίων, υποφυσισμός κεφαλαλγίες </a:t>
            </a:r>
            <a:r>
              <a:rPr lang="el-GR" dirty="0" smtClean="0"/>
              <a:t>καθώς και </a:t>
            </a:r>
            <a:r>
              <a:rPr lang="el-GR" dirty="0"/>
              <a:t>ρινόρροια εγκεφαλονωτιαίοu υγρού.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188</a:t>
            </a:fld>
            <a:endParaRPr lang="el-GR" dirty="0"/>
          </a:p>
        </p:txBody>
      </p:sp>
    </p:spTree>
    <p:extLst>
      <p:ext uri="{BB962C8B-B14F-4D97-AF65-F5344CB8AC3E}">
        <p14:creationId xmlns:p14="http://schemas.microsoft.com/office/powerpoint/2010/main" val="3807712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8/11</a:t>
            </a:r>
            <a:endParaRPr lang="el-GR" dirty="0"/>
          </a:p>
        </p:txBody>
      </p:sp>
      <p:sp>
        <p:nvSpPr>
          <p:cNvPr id="3" name="2 - Θέση περιεχομένου"/>
          <p:cNvSpPr>
            <a:spLocks noGrp="1"/>
          </p:cNvSpPr>
          <p:nvPr>
            <p:ph idx="1"/>
          </p:nvPr>
        </p:nvSpPr>
        <p:spPr>
          <a:xfrm>
            <a:off x="457200" y="1196752"/>
            <a:ext cx="8435280" cy="5400600"/>
          </a:xfrm>
        </p:spPr>
        <p:txBody>
          <a:bodyPr>
            <a:normAutofit/>
          </a:bodyPr>
          <a:lstStyle/>
          <a:p>
            <a:pPr marL="0" indent="0">
              <a:buNone/>
            </a:pPr>
            <a:r>
              <a:rPr lang="el-GR" sz="2200" dirty="0"/>
              <a:t>Διακρίνουμε τα προλακτινώματα σε δύο ιστολογικούς τύπους : </a:t>
            </a:r>
            <a:endParaRPr lang="el-GR" sz="2200" dirty="0" smtClean="0"/>
          </a:p>
          <a:p>
            <a:r>
              <a:rPr lang="el-GR" sz="2200" b="1" dirty="0" smtClean="0"/>
              <a:t>Αδενώματα </a:t>
            </a:r>
            <a:r>
              <a:rPr lang="el-GR" sz="2200" b="1" dirty="0"/>
              <a:t>με πυκνή και αδενώματα με αραιή κοκκίωση. </a:t>
            </a:r>
            <a:endParaRPr lang="el-GR" sz="2200" b="1" dirty="0" smtClean="0"/>
          </a:p>
          <a:p>
            <a:r>
              <a:rPr lang="el-GR" sz="2200" dirty="0" smtClean="0"/>
              <a:t>Επειδή </a:t>
            </a:r>
            <a:r>
              <a:rPr lang="el-GR" sz="2200" dirty="0"/>
              <a:t>τα πρώτα απαντούν με εξαιρετικά μικρή συχνότητα, πρακτικά τα προλακτινώματα εντάσσονται στην κατηγορία των </a:t>
            </a:r>
            <a:r>
              <a:rPr lang="el-GR" sz="2200" b="1" dirty="0"/>
              <a:t>αδενωμάτων με αραιή κοκκίωση. </a:t>
            </a:r>
            <a:r>
              <a:rPr lang="el-GR" sz="2200" dirty="0"/>
              <a:t>Ιστολογικά, στην συντριπτική πλειοψηφία τους είναι </a:t>
            </a:r>
            <a:r>
              <a:rPr lang="el-GR" sz="2200" b="1" dirty="0"/>
              <a:t>χρωμόφοβοι </a:t>
            </a:r>
            <a:r>
              <a:rPr lang="el-GR" sz="2200" dirty="0"/>
              <a:t>όγκοι. </a:t>
            </a:r>
          </a:p>
          <a:p>
            <a:r>
              <a:rPr lang="el-GR" sz="2200" dirty="0"/>
              <a:t>Οι κύριοι τύποι ανάπτυξης του αδενώματος είναι ο </a:t>
            </a:r>
            <a:r>
              <a:rPr lang="el-GR" sz="2200" b="1" dirty="0"/>
              <a:t>διάχυτος και ο κολποειδής. </a:t>
            </a:r>
          </a:p>
          <a:p>
            <a:r>
              <a:rPr lang="el-GR" sz="2200" dirty="0"/>
              <a:t>Τα κύτταρά τους είναι μικρά, </a:t>
            </a:r>
            <a:r>
              <a:rPr lang="el-GR" sz="2200" dirty="0" smtClean="0"/>
              <a:t>υποστρόγγυλα, </a:t>
            </a:r>
            <a:r>
              <a:rPr lang="el-GR" sz="2200" dirty="0"/>
              <a:t>με ακανόνιστους </a:t>
            </a:r>
            <a:r>
              <a:rPr lang="el-GR" sz="2200" dirty="0" smtClean="0"/>
              <a:t>ή υποστρόγγυλους πυρήνες που </a:t>
            </a:r>
            <a:r>
              <a:rPr lang="el-GR" sz="2200" dirty="0"/>
              <a:t>παρουσιάζουν αναδιπλώσεις της πυρηνικής μεμβράνης και μικρά πυρήνια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32539482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κενού τουρκικού εφιππίου </a:t>
            </a:r>
            <a:r>
              <a:rPr lang="el-GR" sz="3000" b="0" dirty="0" smtClean="0"/>
              <a:t>3/6</a:t>
            </a:r>
            <a:endParaRPr lang="el-GR" dirty="0"/>
          </a:p>
        </p:txBody>
      </p:sp>
      <p:sp>
        <p:nvSpPr>
          <p:cNvPr id="3" name="2 - Θέση περιεχομένου"/>
          <p:cNvSpPr>
            <a:spLocks noGrp="1"/>
          </p:cNvSpPr>
          <p:nvPr>
            <p:ph idx="1"/>
          </p:nvPr>
        </p:nvSpPr>
        <p:spPr/>
        <p:txBody>
          <a:bodyPr>
            <a:normAutofit fontScale="92500"/>
          </a:bodyPr>
          <a:lstStyle/>
          <a:p>
            <a:r>
              <a:rPr lang="el-GR" dirty="0"/>
              <a:t>Μελέτες κλινικών και ακτινολογικών χαρακτηριστικών του συνδρόμου του κενού τουρκικού εφιππίου έχουν ανακαλύψει τα εξής χαρακτηριστικά. </a:t>
            </a:r>
          </a:p>
          <a:p>
            <a:r>
              <a:rPr lang="el-GR" dirty="0"/>
              <a:t>Συνήθως πλήττει άτομα τα οποία είναι θήλεος φύλου και συνήθως παχύσαρκα ηλικίας 27 - 72 ετών με μέση ηλικία γύρω στα 50. </a:t>
            </a:r>
            <a:endParaRPr lang="el-GR" dirty="0" smtClean="0"/>
          </a:p>
          <a:p>
            <a:r>
              <a:rPr lang="el-GR" dirty="0" smtClean="0"/>
              <a:t>Η </a:t>
            </a:r>
            <a:r>
              <a:rPr lang="el-GR" dirty="0"/>
              <a:t>κεφαλαλγία είναι ένα συχνό φαινόμενο. </a:t>
            </a:r>
          </a:p>
          <a:p>
            <a:r>
              <a:rPr lang="el-GR" dirty="0"/>
              <a:t>Συχνά δεν υπάρχει διαταραχή του οπτικού πεδίου λόγω συμπιέσεως του χιάσματος. </a:t>
            </a:r>
          </a:p>
          <a:p>
            <a:r>
              <a:rPr lang="el-GR" dirty="0"/>
              <a:t>Συνήθως στις ακτινογραφίες εμφανίζεται ένα διατεταμένο τουρκικό εφίππιο και σ' ένα 13% των ασθενών υπάρχει ένδειξη εγκεφαλικού ψευδοόγκου.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189</a:t>
            </a:fld>
            <a:endParaRPr lang="el-GR" dirty="0"/>
          </a:p>
        </p:txBody>
      </p:sp>
    </p:spTree>
    <p:extLst>
      <p:ext uri="{BB962C8B-B14F-4D97-AF65-F5344CB8AC3E}">
        <p14:creationId xmlns:p14="http://schemas.microsoft.com/office/powerpoint/2010/main" val="3584154130"/>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κενού τουρκικού εφιππίου </a:t>
            </a:r>
            <a:r>
              <a:rPr lang="el-GR" sz="3000" b="0" dirty="0" smtClean="0"/>
              <a:t>4/6</a:t>
            </a:r>
            <a:endParaRPr lang="el-GR" dirty="0"/>
          </a:p>
        </p:txBody>
      </p:sp>
      <p:sp>
        <p:nvSpPr>
          <p:cNvPr id="3" name="2 - Θέση περιεχομένου"/>
          <p:cNvSpPr>
            <a:spLocks noGrp="1"/>
          </p:cNvSpPr>
          <p:nvPr>
            <p:ph idx="1"/>
          </p:nvPr>
        </p:nvSpPr>
        <p:spPr/>
        <p:txBody>
          <a:bodyPr>
            <a:normAutofit/>
          </a:bodyPr>
          <a:lstStyle/>
          <a:p>
            <a:r>
              <a:rPr lang="el-GR" b="1" dirty="0"/>
              <a:t>Περίπου τα 2/3 των ασθενών έχουν ομαλή φυσιολογική υποφυσιακή λειτουργία, μόνο το 1/3 που παραμένει δείχνει ενδοκρινικές διαταραχές</a:t>
            </a:r>
            <a:r>
              <a:rPr lang="el-GR" dirty="0"/>
              <a:t> και συνήθως διαταραχές στην έκκριση της αυξητικής, των γοναδοτροφινών, της θυρεοειδοτρόπου καθώς και σπανιότατα πανυποφυσισμό. </a:t>
            </a:r>
          </a:p>
          <a:p>
            <a:r>
              <a:rPr lang="el-GR" dirty="0"/>
              <a:t>Άλλες μελέτες έδειξαν ότι αρκετοί με συνδρομή κενού τουρκικού εφιππίου είχαν </a:t>
            </a:r>
            <a:r>
              <a:rPr lang="el-GR" b="1" dirty="0"/>
              <a:t>διαταραχές της οράσεως διπλωπία, μικρωπία, </a:t>
            </a:r>
            <a:r>
              <a:rPr lang="el-GR" dirty="0"/>
              <a:t>ενώ άλλοι παρατήρησαν ότι συχνά παρατηρείται συνδρομή κενού τουρκικού εφιππίου μετά την εγκυμοσύνη λόγω πιθανής διατάσεως του τουρκικού εφιππίου στην διάρκεια αυτής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190</a:t>
            </a:fld>
            <a:endParaRPr lang="el-GR" dirty="0"/>
          </a:p>
        </p:txBody>
      </p:sp>
    </p:spTree>
    <p:extLst>
      <p:ext uri="{BB962C8B-B14F-4D97-AF65-F5344CB8AC3E}">
        <p14:creationId xmlns:p14="http://schemas.microsoft.com/office/powerpoint/2010/main" val="4182878039"/>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κενού τουρκικού εφιππίου </a:t>
            </a:r>
            <a:r>
              <a:rPr lang="el-GR" sz="3000" b="0" dirty="0" smtClean="0"/>
              <a:t>5/6</a:t>
            </a:r>
            <a:endParaRPr lang="el-GR" dirty="0"/>
          </a:p>
        </p:txBody>
      </p:sp>
      <p:sp>
        <p:nvSpPr>
          <p:cNvPr id="3" name="2 - Θέση περιεχομένου"/>
          <p:cNvSpPr>
            <a:spLocks noGrp="1"/>
          </p:cNvSpPr>
          <p:nvPr>
            <p:ph idx="1"/>
          </p:nvPr>
        </p:nvSpPr>
        <p:spPr/>
        <p:txBody>
          <a:bodyPr>
            <a:normAutofit/>
          </a:bodyPr>
          <a:lstStyle/>
          <a:p>
            <a:r>
              <a:rPr lang="el-GR" b="1" dirty="0" smtClean="0"/>
              <a:t>Δευτερογενώς </a:t>
            </a:r>
            <a:r>
              <a:rPr lang="el-GR" b="1" dirty="0"/>
              <a:t>το κενό τουρκικό εφίππιο συμβαίνει μετά από χειρουργική θεραπεία ή ραδιοθεραπεία </a:t>
            </a:r>
            <a:r>
              <a:rPr lang="el-GR" dirty="0"/>
              <a:t>όπου συνήθως συμφύσεις μεταξύ της κάψας του όγκου ή του διαφράγματος και των νεύρων και του χιάσματος επισυμβαίνουν. </a:t>
            </a:r>
          </a:p>
          <a:p>
            <a:r>
              <a:rPr lang="el-GR" dirty="0"/>
              <a:t>Όσο περισσότερο τραβιούνται αυτές οι συμφύσεις τόσο περισσότερο το κενό τουρκικό εφίππιο φαίνεται να παρασύρει το χίασμα και τα διάφορα νεύρα προς τα κάτω ώστε να ακολουθούν διάφορες οπτικές ανωμαλίες.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191</a:t>
            </a:fld>
            <a:endParaRPr lang="el-GR" dirty="0"/>
          </a:p>
        </p:txBody>
      </p:sp>
    </p:spTree>
    <p:extLst>
      <p:ext uri="{BB962C8B-B14F-4D97-AF65-F5344CB8AC3E}">
        <p14:creationId xmlns:p14="http://schemas.microsoft.com/office/powerpoint/2010/main" val="2312945975"/>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κενού τουρκικού εφιππίου </a:t>
            </a:r>
            <a:r>
              <a:rPr lang="el-GR" sz="3000" b="0" dirty="0" smtClean="0"/>
              <a:t>6/6</a:t>
            </a:r>
            <a:endParaRPr lang="el-GR" dirty="0"/>
          </a:p>
        </p:txBody>
      </p:sp>
      <p:sp>
        <p:nvSpPr>
          <p:cNvPr id="3" name="2 - Θέση περιεχομένου"/>
          <p:cNvSpPr>
            <a:spLocks noGrp="1"/>
          </p:cNvSpPr>
          <p:nvPr>
            <p:ph idx="1"/>
          </p:nvPr>
        </p:nvSpPr>
        <p:spPr/>
        <p:txBody>
          <a:bodyPr/>
          <a:lstStyle/>
          <a:p>
            <a:r>
              <a:rPr lang="el-GR" dirty="0"/>
              <a:t>Υπάρχει πιθανότητα διορθώσεως του τουρκικού εφιππίου χειρουργικώς αλλά αυτό εξαρτάται ανάλογα από την κλινική κατάσταση του ασθενούς.</a:t>
            </a:r>
          </a:p>
          <a:p>
            <a:r>
              <a:rPr lang="el-GR" dirty="0"/>
              <a:t> Υπάρχει περίπτωση η συνδρομή κενού τουρκικού εφιππίου να συμβεί στην παιδική ηλικία σε συνδυασμό με πολλαπλές άλλες συγγενείς ανωμαλίες συμπεριλαμβανομένου και ενός σπανίου συνδρόμου που καλείται σύνδρομο De Morsier.</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192</a:t>
            </a:fld>
            <a:endParaRPr lang="el-GR" dirty="0"/>
          </a:p>
        </p:txBody>
      </p:sp>
    </p:spTree>
    <p:extLst>
      <p:ext uri="{BB962C8B-B14F-4D97-AF65-F5344CB8AC3E}">
        <p14:creationId xmlns:p14="http://schemas.microsoft.com/office/powerpoint/2010/main" val="3399214974"/>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Επίφυση </a:t>
            </a:r>
            <a:endParaRPr lang="el-GR" dirty="0"/>
          </a:p>
        </p:txBody>
      </p:sp>
      <p:sp>
        <p:nvSpPr>
          <p:cNvPr id="3" name="2 - Θέση περιεχομένου"/>
          <p:cNvSpPr>
            <a:spLocks noGrp="1"/>
          </p:cNvSpPr>
          <p:nvPr>
            <p:ph idx="1"/>
          </p:nvPr>
        </p:nvSpPr>
        <p:spPr/>
        <p:txBody>
          <a:bodyPr>
            <a:normAutofit/>
          </a:bodyPr>
          <a:lstStyle/>
          <a:p>
            <a:pPr>
              <a:spcBef>
                <a:spcPts val="2400"/>
              </a:spcBef>
            </a:pPr>
            <a:r>
              <a:rPr lang="el-GR" sz="2600" dirty="0" smtClean="0"/>
              <a:t>Οι συχνότεροι όγκοι που απαντούν στην επίφυση (κωνάριο) είναι </a:t>
            </a:r>
            <a:r>
              <a:rPr lang="el-GR" sz="2600" b="1" dirty="0" smtClean="0"/>
              <a:t>τα πινεαλώματα.</a:t>
            </a:r>
            <a:endParaRPr lang="el-GR" sz="2600" dirty="0" smtClean="0"/>
          </a:p>
          <a:p>
            <a:pPr>
              <a:spcBef>
                <a:spcPts val="2400"/>
              </a:spcBef>
            </a:pPr>
            <a:r>
              <a:rPr lang="el-GR" sz="2600" dirty="0" smtClean="0"/>
              <a:t>Στους άρρενες συνδυάζονται  με </a:t>
            </a:r>
            <a:r>
              <a:rPr lang="el-GR" sz="2600" b="1" dirty="0" smtClean="0"/>
              <a:t>πρώιμη ήβη</a:t>
            </a:r>
            <a:endParaRPr lang="el-GR" sz="2600" dirty="0" smtClean="0"/>
          </a:p>
          <a:p>
            <a:pPr>
              <a:spcBef>
                <a:spcPts val="2400"/>
              </a:spcBef>
            </a:pPr>
            <a:r>
              <a:rPr lang="el-GR" sz="2600" dirty="0" smtClean="0"/>
              <a:t>Χρειάζονται διάγνωση και </a:t>
            </a:r>
            <a:r>
              <a:rPr lang="el-GR" sz="2600" b="1" dirty="0" smtClean="0"/>
              <a:t>χειρουργική εξαίρεση και ακτινοθεραπεία.</a:t>
            </a:r>
            <a:endParaRPr lang="el-GR" sz="26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193</a:t>
            </a:fld>
            <a:endParaRPr lang="el-GR" dirty="0"/>
          </a:p>
        </p:txBody>
      </p:sp>
    </p:spTree>
    <p:extLst>
      <p:ext uri="{BB962C8B-B14F-4D97-AF65-F5344CB8AC3E}">
        <p14:creationId xmlns:p14="http://schemas.microsoft.com/office/powerpoint/2010/main" val="323921915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592288"/>
            <a:ext cx="8229600" cy="908720"/>
          </a:xfrm>
        </p:spPr>
        <p:txBody>
          <a:bodyPr>
            <a:normAutofit/>
          </a:bodyPr>
          <a:lstStyle/>
          <a:p>
            <a:r>
              <a:rPr lang="el-GR" sz="4000" dirty="0" smtClean="0"/>
              <a:t>Εικόνες υποφυσιακής παθολογίας</a:t>
            </a:r>
            <a:endParaRPr lang="en-US" sz="40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194</a:t>
            </a:fld>
            <a:endParaRPr lang="el-GR"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Υποφυσιακό μικροαδένωμα</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195</a:t>
            </a:fld>
            <a:endParaRPr lang="el-GR" dirty="0"/>
          </a:p>
        </p:txBody>
      </p:sp>
      <p:pic>
        <p:nvPicPr>
          <p:cNvPr id="1026" name="Picture 2" descr="C:\Users\THOMAS\Desktop\1024px-Adenome_hypophyse (1).JPG"/>
          <p:cNvPicPr>
            <a:picLocks noGrp="1" noChangeAspect="1" noChangeArrowheads="1"/>
          </p:cNvPicPr>
          <p:nvPr>
            <p:ph idx="1"/>
          </p:nvPr>
        </p:nvPicPr>
        <p:blipFill>
          <a:blip r:embed="rId2" cstate="print"/>
          <a:srcRect/>
          <a:stretch>
            <a:fillRect/>
          </a:stretch>
        </p:blipFill>
        <p:spPr bwMode="auto">
          <a:xfrm>
            <a:off x="935596" y="1412776"/>
            <a:ext cx="7272808" cy="4896544"/>
          </a:xfrm>
          <a:prstGeom prst="rect">
            <a:avLst/>
          </a:prstGeom>
          <a:noFill/>
          <a:ln>
            <a:solidFill>
              <a:schemeClr val="tx1"/>
            </a:solidFill>
          </a:ln>
        </p:spPr>
      </p:pic>
      <p:sp>
        <p:nvSpPr>
          <p:cNvPr id="7" name="Rectangle 7"/>
          <p:cNvSpPr/>
          <p:nvPr/>
        </p:nvSpPr>
        <p:spPr>
          <a:xfrm>
            <a:off x="1037184" y="6392361"/>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Adenome </a:t>
            </a:r>
            <a:r>
              <a:rPr lang="en-US" sz="1200" dirty="0" smtClean="0">
                <a:latin typeface="+mn-lt"/>
                <a:hlinkClick r:id="rId3"/>
              </a:rPr>
              <a:t>hypophyse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Yakafaucon"/>
              </a:rPr>
              <a:t>Yakafaucon</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 3.0</a:t>
            </a:r>
            <a:endParaRPr lang="en-US" sz="1200" dirty="0">
              <a:solidFill>
                <a:prstClr val="black">
                  <a:lumMod val="75000"/>
                  <a:lumOff val="25000"/>
                </a:prstClr>
              </a:solidFill>
              <a:latin typeface="+mn-lt"/>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dirty="0" smtClean="0"/>
              <a:t>Μακροαδένωμα σε ασθενή με μεγαλακρία</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196</a:t>
            </a:fld>
            <a:endParaRPr lang="el-GR" dirty="0"/>
          </a:p>
        </p:txBody>
      </p:sp>
      <p:pic>
        <p:nvPicPr>
          <p:cNvPr id="1026" name="Picture 2" descr="C:\Users\THOMAS\Desktop\220px-Acromegaly_pituitary_macroadenoma.JPEG"/>
          <p:cNvPicPr>
            <a:picLocks noGrp="1" noChangeAspect="1" noChangeArrowheads="1"/>
          </p:cNvPicPr>
          <p:nvPr>
            <p:ph idx="1"/>
          </p:nvPr>
        </p:nvPicPr>
        <p:blipFill>
          <a:blip r:embed="rId2" cstate="print"/>
          <a:srcRect/>
          <a:stretch>
            <a:fillRect/>
          </a:stretch>
        </p:blipFill>
        <p:spPr bwMode="auto">
          <a:xfrm>
            <a:off x="683568" y="1268760"/>
            <a:ext cx="7704856" cy="4680520"/>
          </a:xfrm>
          <a:prstGeom prst="rect">
            <a:avLst/>
          </a:prstGeom>
          <a:noFill/>
          <a:ln>
            <a:solidFill>
              <a:schemeClr val="tx1"/>
            </a:solidFill>
          </a:ln>
        </p:spPr>
      </p:pic>
      <p:sp>
        <p:nvSpPr>
          <p:cNvPr id="7" name="Rectangle 7"/>
          <p:cNvSpPr/>
          <p:nvPr/>
        </p:nvSpPr>
        <p:spPr>
          <a:xfrm>
            <a:off x="1051186" y="6165304"/>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Acromegaly pituitary </a:t>
            </a:r>
            <a:r>
              <a:rPr lang="en-US" sz="1200" dirty="0" smtClean="0">
                <a:latin typeface="+mn-lt"/>
                <a:hlinkClick r:id="rId3"/>
              </a:rPr>
              <a:t>macroadenoma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Stevenfruitsmaak"/>
              </a:rPr>
              <a:t>Stevenfruitsmaak</a:t>
            </a:r>
            <a:r>
              <a:rPr lang="el-GR" sz="1200" dirty="0" smtClean="0">
                <a:solidFill>
                  <a:prstClr val="black">
                    <a:lumMod val="75000"/>
                    <a:lumOff val="25000"/>
                  </a:prstClr>
                </a:solidFill>
                <a:latin typeface="+mn-lt"/>
              </a:rPr>
              <a:t> διαθέσιμο με άδεια </a:t>
            </a:r>
            <a:r>
              <a:rPr lang="en-US" sz="1200" dirty="0">
                <a:latin typeface="+mn-lt"/>
                <a:hlinkClick r:id="rId5"/>
              </a:rPr>
              <a:t>CC BY 2.0</a:t>
            </a:r>
            <a:endParaRPr lang="en-US" sz="1200" dirty="0">
              <a:latin typeface="+mn-lt"/>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Μεγαλακρικό και υγιές χέρι</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197</a:t>
            </a:fld>
            <a:endParaRPr lang="el-GR" dirty="0"/>
          </a:p>
        </p:txBody>
      </p:sp>
      <p:pic>
        <p:nvPicPr>
          <p:cNvPr id="1026" name="Picture 2" descr="File:Acromegaly hand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660" y="1772816"/>
            <a:ext cx="6120680" cy="42900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051186" y="6165304"/>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Acromegaly </a:t>
            </a:r>
            <a:r>
              <a:rPr lang="en-US" sz="1200" dirty="0" smtClean="0">
                <a:latin typeface="+mn-lt"/>
                <a:hlinkClick r:id="rId3"/>
              </a:rPr>
              <a:t>hands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Stevenfruitsmaak"/>
              </a:rPr>
              <a:t>Stevenfruitsmaak</a:t>
            </a:r>
            <a:r>
              <a:rPr lang="el-GR" sz="1200" dirty="0" smtClean="0">
                <a:solidFill>
                  <a:prstClr val="black">
                    <a:lumMod val="75000"/>
                    <a:lumOff val="25000"/>
                  </a:prstClr>
                </a:solidFill>
                <a:latin typeface="+mn-lt"/>
              </a:rPr>
              <a:t> διαθέσιμο με άδεια </a:t>
            </a:r>
            <a:r>
              <a:rPr lang="en-US" sz="1200" dirty="0">
                <a:latin typeface="+mn-lt"/>
                <a:hlinkClick r:id="rId5"/>
              </a:rPr>
              <a:t>CC BY 2.0</a:t>
            </a:r>
            <a:endParaRPr lang="en-US" sz="1200" dirty="0">
              <a:latin typeface="+mn-lt"/>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dirty="0" smtClean="0"/>
              <a:t>Πάχυνση δέρματος σε μεγαλακρικό ασθενή</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198</a:t>
            </a:fld>
            <a:endParaRPr lang="el-GR" dirty="0"/>
          </a:p>
        </p:txBody>
      </p:sp>
      <p:pic>
        <p:nvPicPr>
          <p:cNvPr id="2050" name="Picture 2" descr="File:Browprotru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377" y="1412776"/>
            <a:ext cx="5277247" cy="46908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473688" y="6258052"/>
            <a:ext cx="419662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Browprotrusion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CSvBibra"/>
              </a:rPr>
              <a:t>CSvBibra</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Υπόφυση και επίφυση</a:t>
            </a:r>
            <a:endParaRPr lang="el-GR" sz="3600" dirty="0"/>
          </a:p>
        </p:txBody>
      </p:sp>
      <p:pic>
        <p:nvPicPr>
          <p:cNvPr id="5" name="Picture 4" descr="File:Illu pituitary pineal glan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624955" y="1700808"/>
            <a:ext cx="5894091" cy="3816424"/>
          </a:xfrm>
          <a:prstGeom prst="rect">
            <a:avLst/>
          </a:prstGeom>
          <a:noFill/>
        </p:spPr>
      </p:pic>
      <p:sp>
        <p:nvSpPr>
          <p:cNvPr id="6" name="Rectangle 7"/>
          <p:cNvSpPr/>
          <p:nvPr/>
        </p:nvSpPr>
        <p:spPr>
          <a:xfrm>
            <a:off x="3183688" y="5949280"/>
            <a:ext cx="3061320"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Illu pituitary pineal glands</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Fuelbottle</a:t>
            </a:r>
            <a:r>
              <a:rPr lang="el-GR" sz="1200" dirty="0" smtClean="0">
                <a:solidFill>
                  <a:prstClr val="black">
                    <a:lumMod val="75000"/>
                    <a:lumOff val="25000"/>
                  </a:prstClr>
                </a:solidFill>
                <a:latin typeface="Calibri"/>
                <a:hlinkClick r:id="rId4"/>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1879863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9/11</a:t>
            </a:r>
            <a:endParaRPr lang="el-GR" dirty="0"/>
          </a:p>
        </p:txBody>
      </p:sp>
      <p:sp>
        <p:nvSpPr>
          <p:cNvPr id="3" name="2 - Θέση περιεχομένου"/>
          <p:cNvSpPr>
            <a:spLocks noGrp="1"/>
          </p:cNvSpPr>
          <p:nvPr>
            <p:ph idx="1"/>
          </p:nvPr>
        </p:nvSpPr>
        <p:spPr/>
        <p:txBody>
          <a:bodyPr>
            <a:normAutofit/>
          </a:bodyPr>
          <a:lstStyle/>
          <a:p>
            <a:r>
              <a:rPr lang="el-GR" b="1" dirty="0"/>
              <a:t>Ανοσοϊστοχημικά</a:t>
            </a:r>
            <a:r>
              <a:rPr lang="el-GR" dirty="0"/>
              <a:t>, εντοπίζεται η προλακτίνη κυρίως στην παραπυρηνική περιοχή του κυτταροπλάσματος που αντιστοιχεί </a:t>
            </a:r>
            <a:r>
              <a:rPr lang="el-GR" b="1" dirty="0"/>
              <a:t>στην θέση της αναπτυγμένης συσκευής Golgi. </a:t>
            </a:r>
            <a:endParaRPr lang="el-GR" b="1" dirty="0" smtClean="0"/>
          </a:p>
          <a:p>
            <a:r>
              <a:rPr lang="el-GR" dirty="0" smtClean="0"/>
              <a:t>Ο </a:t>
            </a:r>
            <a:r>
              <a:rPr lang="el-GR" dirty="0"/>
              <a:t>τύπος αυτός είναι χαρακτηριστικός στα αδενώματα που παράγουν προλακτίνη. Μπορεί όμως να παρατηρηθεί και σε αδενώματα που παράγουν αυξητική.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462243367"/>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29600" cy="1008112"/>
          </a:xfrm>
        </p:spPr>
        <p:txBody>
          <a:bodyPr>
            <a:noAutofit/>
          </a:bodyPr>
          <a:lstStyle/>
          <a:p>
            <a:r>
              <a:rPr lang="el-GR" dirty="0" smtClean="0"/>
              <a:t>Διαταραχές στόματος και οδόντων στην μεγαλακρία</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199</a:t>
            </a:fld>
            <a:endParaRPr lang="el-GR" dirty="0"/>
          </a:p>
        </p:txBody>
      </p:sp>
      <p:pic>
        <p:nvPicPr>
          <p:cNvPr id="3074" name="Picture 2" descr="File:Acromegalyteethgapp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2856"/>
            <a:ext cx="7620000" cy="33528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123728" y="5877272"/>
            <a:ext cx="454658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Acromegalyteethgapping</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CSvBibra"/>
              </a:rPr>
              <a:t>CSvBibra</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Συνδρομή κενού τουρκικού εφιππίου</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200</a:t>
            </a:fld>
            <a:endParaRPr lang="el-GR" dirty="0"/>
          </a:p>
        </p:txBody>
      </p:sp>
      <p:pic>
        <p:nvPicPr>
          <p:cNvPr id="8194" name="Picture 2" descr="C:\Users\THOMAS\Desktop\220px-Empty_Sella_MRT_T2_sag_002.jpg"/>
          <p:cNvPicPr>
            <a:picLocks noGrp="1" noChangeAspect="1" noChangeArrowheads="1"/>
          </p:cNvPicPr>
          <p:nvPr>
            <p:ph idx="1"/>
          </p:nvPr>
        </p:nvPicPr>
        <p:blipFill>
          <a:blip r:embed="rId2" cstate="print"/>
          <a:srcRect/>
          <a:stretch>
            <a:fillRect/>
          </a:stretch>
        </p:blipFill>
        <p:spPr bwMode="auto">
          <a:xfrm>
            <a:off x="1691680" y="1124744"/>
            <a:ext cx="5760640" cy="5328592"/>
          </a:xfrm>
          <a:prstGeom prst="rect">
            <a:avLst/>
          </a:prstGeom>
          <a:noFill/>
        </p:spPr>
      </p:pic>
      <p:sp>
        <p:nvSpPr>
          <p:cNvPr id="7" name="TextBox 6"/>
          <p:cNvSpPr txBox="1"/>
          <p:nvPr/>
        </p:nvSpPr>
        <p:spPr>
          <a:xfrm>
            <a:off x="1691680" y="6464369"/>
            <a:ext cx="5760640" cy="276999"/>
          </a:xfrm>
          <a:prstGeom prst="rect">
            <a:avLst/>
          </a:prstGeom>
          <a:noFill/>
        </p:spPr>
        <p:txBody>
          <a:bodyPr wrap="square" rtlCol="0">
            <a:spAutoFit/>
          </a:bodyPr>
          <a:lstStyle/>
          <a:p>
            <a:pPr algn="ctr"/>
            <a:r>
              <a:rPr lang="en-US" sz="1200" dirty="0" smtClean="0">
                <a:solidFill>
                  <a:prstClr val="black"/>
                </a:solidFill>
                <a:latin typeface="+mn-lt"/>
              </a:rPr>
              <a:t>“</a:t>
            </a:r>
            <a:r>
              <a:rPr lang="en-US" sz="1200" dirty="0">
                <a:latin typeface="+mn-lt"/>
                <a:hlinkClick r:id="rId3"/>
              </a:rPr>
              <a:t>Empty Sella MRT T2 sag </a:t>
            </a:r>
            <a:r>
              <a:rPr lang="en-US" sz="1200" dirty="0" smtClean="0">
                <a:latin typeface="+mn-lt"/>
                <a:hlinkClick r:id="rId3"/>
              </a:rPr>
              <a:t>002</a:t>
            </a:r>
            <a:r>
              <a:rPr lang="en-US" sz="1200" dirty="0" smtClean="0">
                <a:solidFill>
                  <a:prstClr val="black"/>
                </a:solidFill>
                <a:latin typeface="+mn-lt"/>
              </a:rPr>
              <a:t>” </a:t>
            </a:r>
            <a:r>
              <a:rPr lang="el-GR" sz="1200" dirty="0" smtClean="0">
                <a:solidFill>
                  <a:prstClr val="black"/>
                </a:solidFill>
                <a:latin typeface="+mn-lt"/>
              </a:rPr>
              <a:t>από </a:t>
            </a:r>
            <a:r>
              <a:rPr lang="en-US" sz="1200" dirty="0">
                <a:latin typeface="+mn-lt"/>
                <a:hlinkClick r:id="rId4" tooltip="User:Hellerhoff"/>
              </a:rPr>
              <a:t>Hellerhoff</a:t>
            </a:r>
            <a:r>
              <a:rPr lang="el-GR" sz="1200" dirty="0" smtClean="0">
                <a:solidFill>
                  <a:prstClr val="black"/>
                </a:solidFill>
                <a:latin typeface="+mn-lt"/>
              </a:rPr>
              <a:t> διαθέσιμη με άδεια </a:t>
            </a:r>
            <a:r>
              <a:rPr lang="en-US" sz="1200" dirty="0" smtClean="0">
                <a:solidFill>
                  <a:prstClr val="black"/>
                </a:solidFill>
                <a:latin typeface="+mn-lt"/>
                <a:hlinkClick r:id="rId5"/>
              </a:rPr>
              <a:t>CC </a:t>
            </a:r>
            <a:r>
              <a:rPr lang="en-US" sz="1200" dirty="0">
                <a:solidFill>
                  <a:prstClr val="black"/>
                </a:solidFill>
                <a:latin typeface="+mn-lt"/>
                <a:hlinkClick r:id="rId5"/>
              </a:rPr>
              <a:t>BY-SA 3.0</a:t>
            </a:r>
            <a:endParaRPr lang="el-GR" sz="1200" dirty="0">
              <a:solidFill>
                <a:prstClr val="black"/>
              </a:solidFill>
              <a:latin typeface="+mn-lt"/>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Επιφυσίωμα </a:t>
            </a:r>
            <a:r>
              <a:rPr lang="el-GR" sz="3000" b="0" dirty="0" smtClean="0"/>
              <a:t>1/3</a:t>
            </a:r>
            <a:endParaRPr lang="en-US" sz="30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201</a:t>
            </a:fld>
            <a:endParaRPr lang="el-GR" dirty="0"/>
          </a:p>
        </p:txBody>
      </p:sp>
      <p:pic>
        <p:nvPicPr>
          <p:cNvPr id="4098" name="Picture 2" descr="File:Tumor Pineocytom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772" y="1052736"/>
            <a:ext cx="4104456" cy="54273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91680" y="6536377"/>
            <a:ext cx="5760640" cy="276999"/>
          </a:xfrm>
          <a:prstGeom prst="rect">
            <a:avLst/>
          </a:prstGeom>
          <a:noFill/>
        </p:spPr>
        <p:txBody>
          <a:bodyPr wrap="square" rtlCol="0">
            <a:spAutoFit/>
          </a:bodyPr>
          <a:lstStyle/>
          <a:p>
            <a:pPr algn="ctr"/>
            <a:r>
              <a:rPr lang="en-US" sz="1200" dirty="0" smtClean="0">
                <a:solidFill>
                  <a:prstClr val="black"/>
                </a:solidFill>
                <a:latin typeface="+mn-lt"/>
              </a:rPr>
              <a:t>“</a:t>
            </a:r>
            <a:r>
              <a:rPr lang="en-US" sz="1200" dirty="0">
                <a:latin typeface="+mn-lt"/>
                <a:hlinkClick r:id="rId3"/>
              </a:rPr>
              <a:t>Tumor </a:t>
            </a:r>
            <a:r>
              <a:rPr lang="en-US" sz="1200" dirty="0" smtClean="0">
                <a:latin typeface="+mn-lt"/>
                <a:hlinkClick r:id="rId3"/>
              </a:rPr>
              <a:t>Pineocytoma1</a:t>
            </a:r>
            <a:r>
              <a:rPr lang="en-US" sz="1200" dirty="0" smtClean="0">
                <a:solidFill>
                  <a:prstClr val="black"/>
                </a:solidFill>
                <a:latin typeface="+mn-lt"/>
              </a:rPr>
              <a:t>” </a:t>
            </a:r>
            <a:r>
              <a:rPr lang="el-GR" sz="1200" dirty="0" smtClean="0">
                <a:solidFill>
                  <a:prstClr val="black"/>
                </a:solidFill>
                <a:latin typeface="+mn-lt"/>
              </a:rPr>
              <a:t>από </a:t>
            </a:r>
            <a:r>
              <a:rPr lang="en-US" sz="1200" dirty="0">
                <a:latin typeface="+mn-lt"/>
                <a:hlinkClick r:id="rId4" tooltip="User:Tdvorak"/>
              </a:rPr>
              <a:t>Tdvorak</a:t>
            </a:r>
            <a:r>
              <a:rPr lang="el-GR" sz="1200" dirty="0" smtClean="0">
                <a:solidFill>
                  <a:prstClr val="black"/>
                </a:solidFill>
                <a:latin typeface="+mn-lt"/>
              </a:rPr>
              <a:t> διαθέσιμη με άδεια </a:t>
            </a:r>
            <a:r>
              <a:rPr lang="en-US" sz="1200" dirty="0" smtClean="0">
                <a:solidFill>
                  <a:prstClr val="black"/>
                </a:solidFill>
                <a:latin typeface="+mn-lt"/>
                <a:hlinkClick r:id="rId5"/>
              </a:rPr>
              <a:t>CC </a:t>
            </a:r>
            <a:r>
              <a:rPr lang="en-US" sz="1200" dirty="0">
                <a:solidFill>
                  <a:prstClr val="black"/>
                </a:solidFill>
                <a:latin typeface="+mn-lt"/>
                <a:hlinkClick r:id="rId5"/>
              </a:rPr>
              <a:t>BY-SA 3.0</a:t>
            </a:r>
            <a:endParaRPr lang="el-GR" sz="1200" dirty="0">
              <a:solidFill>
                <a:prstClr val="black"/>
              </a:solidFill>
              <a:latin typeface="+mn-lt"/>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Επιφυσίωμα </a:t>
            </a:r>
            <a:r>
              <a:rPr lang="el-GR" sz="3000" b="0" dirty="0" smtClean="0"/>
              <a:t>2/3</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202</a:t>
            </a:fld>
            <a:endParaRPr lang="el-GR" dirty="0"/>
          </a:p>
        </p:txBody>
      </p:sp>
      <p:pic>
        <p:nvPicPr>
          <p:cNvPr id="5122" name="Picture 2" descr="File:Tumor Pineocytom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124744"/>
            <a:ext cx="4896544" cy="53514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91680" y="6536377"/>
            <a:ext cx="5760640" cy="276999"/>
          </a:xfrm>
          <a:prstGeom prst="rect">
            <a:avLst/>
          </a:prstGeom>
          <a:noFill/>
        </p:spPr>
        <p:txBody>
          <a:bodyPr wrap="square" rtlCol="0">
            <a:spAutoFit/>
          </a:bodyPr>
          <a:lstStyle/>
          <a:p>
            <a:pPr algn="ctr"/>
            <a:r>
              <a:rPr lang="en-US" sz="1200" dirty="0" smtClean="0">
                <a:solidFill>
                  <a:prstClr val="black"/>
                </a:solidFill>
                <a:latin typeface="+mn-lt"/>
              </a:rPr>
              <a:t>“</a:t>
            </a:r>
            <a:r>
              <a:rPr lang="en-US" sz="1200" dirty="0">
                <a:latin typeface="+mn-lt"/>
                <a:hlinkClick r:id="rId3"/>
              </a:rPr>
              <a:t>Tumor </a:t>
            </a:r>
            <a:r>
              <a:rPr lang="en-US" sz="1200" dirty="0" smtClean="0">
                <a:latin typeface="+mn-lt"/>
                <a:hlinkClick r:id="rId3"/>
              </a:rPr>
              <a:t>Pineocytoma2</a:t>
            </a:r>
            <a:r>
              <a:rPr lang="en-US" sz="1200" dirty="0" smtClean="0">
                <a:solidFill>
                  <a:prstClr val="black"/>
                </a:solidFill>
                <a:latin typeface="+mn-lt"/>
              </a:rPr>
              <a:t>” </a:t>
            </a:r>
            <a:r>
              <a:rPr lang="el-GR" sz="1200" dirty="0" smtClean="0">
                <a:solidFill>
                  <a:prstClr val="black"/>
                </a:solidFill>
                <a:latin typeface="+mn-lt"/>
              </a:rPr>
              <a:t>από </a:t>
            </a:r>
            <a:r>
              <a:rPr lang="en-US" sz="1200" dirty="0">
                <a:latin typeface="+mn-lt"/>
                <a:hlinkClick r:id="rId4" tooltip="User:Tdvorak"/>
              </a:rPr>
              <a:t>Tdvorak</a:t>
            </a:r>
            <a:r>
              <a:rPr lang="el-GR" sz="1200" dirty="0" smtClean="0">
                <a:solidFill>
                  <a:prstClr val="black"/>
                </a:solidFill>
                <a:latin typeface="+mn-lt"/>
              </a:rPr>
              <a:t> διαθέσιμη με άδεια </a:t>
            </a:r>
            <a:r>
              <a:rPr lang="en-US" sz="1200" dirty="0" smtClean="0">
                <a:solidFill>
                  <a:prstClr val="black"/>
                </a:solidFill>
                <a:latin typeface="+mn-lt"/>
                <a:hlinkClick r:id="rId5"/>
              </a:rPr>
              <a:t>CC </a:t>
            </a:r>
            <a:r>
              <a:rPr lang="en-US" sz="1200" dirty="0">
                <a:solidFill>
                  <a:prstClr val="black"/>
                </a:solidFill>
                <a:latin typeface="+mn-lt"/>
                <a:hlinkClick r:id="rId5"/>
              </a:rPr>
              <a:t>BY-SA 3.0</a:t>
            </a:r>
            <a:endParaRPr lang="el-GR" sz="1200" dirty="0">
              <a:solidFill>
                <a:prstClr val="black"/>
              </a:solidFill>
              <a:latin typeface="+mn-lt"/>
            </a:endParaRP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Επιφυσίωμα </a:t>
            </a:r>
            <a:r>
              <a:rPr lang="el-GR" sz="3000" b="0" dirty="0" smtClean="0"/>
              <a:t>3/3</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203</a:t>
            </a:fld>
            <a:endParaRPr lang="el-GR" dirty="0"/>
          </a:p>
        </p:txBody>
      </p:sp>
      <p:pic>
        <p:nvPicPr>
          <p:cNvPr id="6146" name="Picture 2" descr="File:Tumor Pineocytom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094" y="1340768"/>
            <a:ext cx="5427813" cy="4994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91680" y="6381328"/>
            <a:ext cx="5760640" cy="276999"/>
          </a:xfrm>
          <a:prstGeom prst="rect">
            <a:avLst/>
          </a:prstGeom>
          <a:noFill/>
        </p:spPr>
        <p:txBody>
          <a:bodyPr wrap="square" rtlCol="0">
            <a:spAutoFit/>
          </a:bodyPr>
          <a:lstStyle/>
          <a:p>
            <a:pPr algn="ctr"/>
            <a:r>
              <a:rPr lang="en-US" sz="1200" dirty="0" smtClean="0">
                <a:solidFill>
                  <a:prstClr val="black"/>
                </a:solidFill>
                <a:latin typeface="+mn-lt"/>
              </a:rPr>
              <a:t>“</a:t>
            </a:r>
            <a:r>
              <a:rPr lang="en-US" sz="1200" dirty="0">
                <a:latin typeface="+mn-lt"/>
                <a:hlinkClick r:id="rId3"/>
              </a:rPr>
              <a:t>Tumor </a:t>
            </a:r>
            <a:r>
              <a:rPr lang="en-US" sz="1200" dirty="0" smtClean="0">
                <a:latin typeface="+mn-lt"/>
                <a:hlinkClick r:id="rId3"/>
              </a:rPr>
              <a:t>Pineocytoma3</a:t>
            </a:r>
            <a:r>
              <a:rPr lang="en-US" sz="1200" dirty="0" smtClean="0">
                <a:solidFill>
                  <a:prstClr val="black"/>
                </a:solidFill>
                <a:latin typeface="+mn-lt"/>
              </a:rPr>
              <a:t>” </a:t>
            </a:r>
            <a:r>
              <a:rPr lang="el-GR" sz="1200" dirty="0" smtClean="0">
                <a:solidFill>
                  <a:prstClr val="black"/>
                </a:solidFill>
                <a:latin typeface="+mn-lt"/>
              </a:rPr>
              <a:t>από </a:t>
            </a:r>
            <a:r>
              <a:rPr lang="en-US" sz="1200" dirty="0">
                <a:latin typeface="+mn-lt"/>
                <a:hlinkClick r:id="rId4" tooltip="User:Tdvorak"/>
              </a:rPr>
              <a:t>Tdvorak</a:t>
            </a:r>
            <a:r>
              <a:rPr lang="el-GR" sz="1200" dirty="0" smtClean="0">
                <a:solidFill>
                  <a:prstClr val="black"/>
                </a:solidFill>
                <a:latin typeface="+mn-lt"/>
              </a:rPr>
              <a:t> διαθέσιμη με άδεια </a:t>
            </a:r>
            <a:r>
              <a:rPr lang="en-US" sz="1200" dirty="0" smtClean="0">
                <a:solidFill>
                  <a:prstClr val="black"/>
                </a:solidFill>
                <a:latin typeface="+mn-lt"/>
                <a:hlinkClick r:id="rId5"/>
              </a:rPr>
              <a:t>CC </a:t>
            </a:r>
            <a:r>
              <a:rPr lang="en-US" sz="1200" dirty="0">
                <a:solidFill>
                  <a:prstClr val="black"/>
                </a:solidFill>
                <a:latin typeface="+mn-lt"/>
                <a:hlinkClick r:id="rId5"/>
              </a:rPr>
              <a:t>BY-SA 3.0</a:t>
            </a:r>
            <a:endParaRPr lang="el-GR" sz="1200" dirty="0">
              <a:solidFill>
                <a:prstClr val="black"/>
              </a:solidFill>
              <a:latin typeface="+mn-lt"/>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Κρανιοφαρυγγίωμα </a:t>
            </a:r>
            <a:r>
              <a:rPr lang="el-GR" sz="3000" b="0" dirty="0" smtClean="0"/>
              <a:t>1/2</a:t>
            </a:r>
            <a:endParaRPr lang="en-US" sz="30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204</a:t>
            </a:fld>
            <a:endParaRPr lang="el-GR" dirty="0"/>
          </a:p>
        </p:txBody>
      </p:sp>
      <p:pic>
        <p:nvPicPr>
          <p:cNvPr id="12290" name="Picture 2" descr="C:\Users\THOMAS\Desktop\220px-Craniopharyngioma1.jpg"/>
          <p:cNvPicPr>
            <a:picLocks noGrp="1" noChangeAspect="1" noChangeArrowheads="1"/>
          </p:cNvPicPr>
          <p:nvPr>
            <p:ph idx="1"/>
          </p:nvPr>
        </p:nvPicPr>
        <p:blipFill>
          <a:blip r:embed="rId2" cstate="print"/>
          <a:srcRect/>
          <a:stretch>
            <a:fillRect/>
          </a:stretch>
        </p:blipFill>
        <p:spPr bwMode="auto">
          <a:xfrm>
            <a:off x="2447764" y="1268760"/>
            <a:ext cx="4248472" cy="4680520"/>
          </a:xfrm>
          <a:prstGeom prst="rect">
            <a:avLst/>
          </a:prstGeom>
          <a:noFill/>
        </p:spPr>
      </p:pic>
      <p:sp>
        <p:nvSpPr>
          <p:cNvPr id="7" name="TextBox 6"/>
          <p:cNvSpPr txBox="1"/>
          <p:nvPr/>
        </p:nvSpPr>
        <p:spPr>
          <a:xfrm>
            <a:off x="1691680" y="6237312"/>
            <a:ext cx="5760640" cy="276999"/>
          </a:xfrm>
          <a:prstGeom prst="rect">
            <a:avLst/>
          </a:prstGeom>
          <a:noFill/>
        </p:spPr>
        <p:txBody>
          <a:bodyPr wrap="square" rtlCol="0">
            <a:spAutoFit/>
          </a:bodyPr>
          <a:lstStyle/>
          <a:p>
            <a:pPr algn="ctr"/>
            <a:r>
              <a:rPr lang="en-US" sz="1200" dirty="0" smtClean="0">
                <a:solidFill>
                  <a:prstClr val="black"/>
                </a:solidFill>
                <a:latin typeface="+mn-lt"/>
              </a:rPr>
              <a:t>“</a:t>
            </a:r>
            <a:r>
              <a:rPr lang="en-US" sz="1200" dirty="0" smtClean="0">
                <a:latin typeface="+mn-lt"/>
                <a:hlinkClick r:id="rId3"/>
              </a:rPr>
              <a:t>Craniopharyngioma1</a:t>
            </a:r>
            <a:r>
              <a:rPr lang="en-US" sz="1200" dirty="0" smtClean="0">
                <a:solidFill>
                  <a:prstClr val="black"/>
                </a:solidFill>
                <a:latin typeface="+mn-lt"/>
              </a:rPr>
              <a:t>” </a:t>
            </a:r>
            <a:r>
              <a:rPr lang="el-GR" sz="1200" dirty="0" smtClean="0">
                <a:solidFill>
                  <a:prstClr val="black"/>
                </a:solidFill>
                <a:latin typeface="+mn-lt"/>
              </a:rPr>
              <a:t>από </a:t>
            </a:r>
            <a:r>
              <a:rPr lang="en-US" sz="1200" dirty="0">
                <a:latin typeface="+mn-lt"/>
                <a:hlinkClick r:id="rId4" tooltip="User:Filip em"/>
              </a:rPr>
              <a:t>Filip em</a:t>
            </a:r>
            <a:r>
              <a:rPr lang="el-GR" sz="1200" dirty="0" smtClean="0">
                <a:solidFill>
                  <a:prstClr val="black"/>
                </a:solidFill>
                <a:latin typeface="+mn-lt"/>
              </a:rPr>
              <a:t> διαθέσιμη με άδεια </a:t>
            </a:r>
            <a:r>
              <a:rPr lang="en-US" sz="1200" dirty="0">
                <a:latin typeface="+mn-lt"/>
                <a:hlinkClick r:id="rId5"/>
              </a:rPr>
              <a:t>CC BY 2.0</a:t>
            </a:r>
            <a:endParaRPr lang="en-US" sz="1200" dirty="0">
              <a:latin typeface="+mn-lt"/>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Κρανιοφαρυγγίωμα </a:t>
            </a:r>
            <a:r>
              <a:rPr lang="el-GR" sz="3000" b="0" dirty="0" smtClean="0"/>
              <a:t>2/2</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205</a:t>
            </a:fld>
            <a:endParaRPr lang="el-GR" dirty="0"/>
          </a:p>
        </p:txBody>
      </p:sp>
      <p:pic>
        <p:nvPicPr>
          <p:cNvPr id="7170" name="Picture 2" descr="File:Craniopharyngiom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980728"/>
            <a:ext cx="3857625" cy="5715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2229" y="6207695"/>
            <a:ext cx="2592288" cy="461665"/>
          </a:xfrm>
          <a:prstGeom prst="rect">
            <a:avLst/>
          </a:prstGeom>
          <a:noFill/>
        </p:spPr>
        <p:txBody>
          <a:bodyPr wrap="square" rtlCol="0">
            <a:spAutoFit/>
          </a:bodyPr>
          <a:lstStyle/>
          <a:p>
            <a:pPr algn="ctr"/>
            <a:r>
              <a:rPr lang="en-US" sz="1200" dirty="0" smtClean="0">
                <a:solidFill>
                  <a:prstClr val="black"/>
                </a:solidFill>
                <a:latin typeface="+mn-lt"/>
              </a:rPr>
              <a:t>“</a:t>
            </a:r>
            <a:r>
              <a:rPr lang="en-US" sz="1200" dirty="0" smtClean="0">
                <a:latin typeface="+mn-lt"/>
                <a:hlinkClick r:id="rId3"/>
              </a:rPr>
              <a:t>Craniopharyngioma2</a:t>
            </a:r>
            <a:r>
              <a:rPr lang="en-US" sz="1200" dirty="0" smtClean="0">
                <a:solidFill>
                  <a:prstClr val="black"/>
                </a:solidFill>
                <a:latin typeface="+mn-lt"/>
              </a:rPr>
              <a:t>” </a:t>
            </a:r>
            <a:r>
              <a:rPr lang="el-GR" sz="1200" dirty="0" smtClean="0">
                <a:solidFill>
                  <a:prstClr val="black"/>
                </a:solidFill>
                <a:latin typeface="+mn-lt"/>
              </a:rPr>
              <a:t>από </a:t>
            </a:r>
            <a:r>
              <a:rPr lang="en-US" sz="1200" dirty="0">
                <a:latin typeface="+mn-lt"/>
                <a:hlinkClick r:id="rId4" tooltip="User:Filip em"/>
              </a:rPr>
              <a:t>Filip em</a:t>
            </a:r>
            <a:r>
              <a:rPr lang="el-GR" sz="1200" dirty="0" smtClean="0">
                <a:solidFill>
                  <a:prstClr val="black"/>
                </a:solidFill>
                <a:latin typeface="+mn-lt"/>
              </a:rPr>
              <a:t> διαθέσιμη με άδεια </a:t>
            </a:r>
            <a:r>
              <a:rPr lang="en-US" sz="1200" dirty="0">
                <a:latin typeface="+mn-lt"/>
                <a:hlinkClick r:id="rId5"/>
              </a:rPr>
              <a:t>CC BY 2.0</a:t>
            </a:r>
            <a:endParaRPr lang="en-US" sz="1200" dirty="0">
              <a:latin typeface="+mn-lt"/>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a:t>
            </a:r>
            <a:r>
              <a:rPr lang="el-GR" sz="2000" smtClean="0"/>
              <a:t>«Νοσολογία. </a:t>
            </a:r>
            <a:r>
              <a:rPr lang="el-GR" sz="2000" dirty="0" smtClean="0"/>
              <a:t>Ενότητα </a:t>
            </a:r>
            <a:r>
              <a:rPr lang="en-US" sz="2000" dirty="0" smtClean="0"/>
              <a:t>13:</a:t>
            </a:r>
            <a:r>
              <a:rPr lang="el-GR" sz="2000" dirty="0" smtClean="0"/>
              <a:t> </a:t>
            </a:r>
            <a:r>
              <a:rPr lang="el-GR" sz="2000" dirty="0"/>
              <a:t>Ενδοκρινικό σύστημα - Παθολογία Υπόφυση – Υποθάλαμος – </a:t>
            </a:r>
            <a:r>
              <a:rPr lang="el-GR" sz="2000" dirty="0" smtClean="0"/>
              <a:t>Επίφυση».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208</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10/11</a:t>
            </a:r>
            <a:endParaRPr lang="el-GR" dirty="0"/>
          </a:p>
        </p:txBody>
      </p:sp>
      <p:sp>
        <p:nvSpPr>
          <p:cNvPr id="3" name="2 - Θέση περιεχομένου"/>
          <p:cNvSpPr>
            <a:spLocks noGrp="1"/>
          </p:cNvSpPr>
          <p:nvPr>
            <p:ph idx="1"/>
          </p:nvPr>
        </p:nvSpPr>
        <p:spPr/>
        <p:txBody>
          <a:bodyPr>
            <a:normAutofit/>
          </a:bodyPr>
          <a:lstStyle/>
          <a:p>
            <a:r>
              <a:rPr lang="el-GR" b="1" dirty="0" smtClean="0"/>
              <a:t>Μικροσκοπικά</a:t>
            </a:r>
            <a:r>
              <a:rPr lang="el-GR" b="1" dirty="0"/>
              <a:t>, </a:t>
            </a:r>
            <a:r>
              <a:rPr lang="el-GR" dirty="0"/>
              <a:t>τα μικροπρολακτινώματα </a:t>
            </a:r>
            <a:r>
              <a:rPr lang="el-GR" b="1" dirty="0"/>
              <a:t>με πυκνή κοκκίωση </a:t>
            </a:r>
            <a:r>
              <a:rPr lang="el-GR" dirty="0"/>
              <a:t>έχουν ανάλογα μορφολογικά χαρακτηριστικά με τα </a:t>
            </a:r>
            <a:r>
              <a:rPr lang="el-GR" dirty="0" smtClean="0"/>
              <a:t>λακτοτρόπα </a:t>
            </a:r>
            <a:r>
              <a:rPr lang="el-GR" dirty="0"/>
              <a:t>κύτταρα του φυσιολογικού πρόσθιου λοβού της υπόφυσης. </a:t>
            </a:r>
          </a:p>
          <a:p>
            <a:r>
              <a:rPr lang="el-GR" dirty="0"/>
              <a:t>Τα αδενώματα όμως με </a:t>
            </a:r>
            <a:r>
              <a:rPr lang="el-GR" b="1" dirty="0"/>
              <a:t>αραιή κοκκίωση </a:t>
            </a:r>
            <a:r>
              <a:rPr lang="el-GR" dirty="0"/>
              <a:t>έχουν χαρακτηριστικότερη εικόνα. Χαρακτηριστικά των αδενωμάτων </a:t>
            </a:r>
            <a:r>
              <a:rPr lang="el-GR" dirty="0" smtClean="0"/>
              <a:t>αυτών είναι </a:t>
            </a:r>
            <a:r>
              <a:rPr lang="el-GR" dirty="0"/>
              <a:t>τα αραιά εκκριτικά κοκκία διαμέτρου 150-300 πμ.</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794497694"/>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38829081"/>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210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777292"/>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211</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212</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11/11</a:t>
            </a:r>
            <a:endParaRPr lang="el-GR" dirty="0"/>
          </a:p>
        </p:txBody>
      </p:sp>
      <p:sp>
        <p:nvSpPr>
          <p:cNvPr id="3" name="2 - Θέση περιεχομένου"/>
          <p:cNvSpPr>
            <a:spLocks noGrp="1"/>
          </p:cNvSpPr>
          <p:nvPr>
            <p:ph idx="1"/>
          </p:nvPr>
        </p:nvSpPr>
        <p:spPr/>
        <p:txBody>
          <a:bodyPr/>
          <a:lstStyle/>
          <a:p>
            <a:r>
              <a:rPr lang="el-GR" dirty="0"/>
              <a:t>Αλλιώς εμφανίζονται τα αδενώματα προλακτίνης όταν έχουν υποστεί </a:t>
            </a:r>
            <a:r>
              <a:rPr lang="el-GR" b="1" dirty="0"/>
              <a:t>επίδραση από δοπαμινεργικά φάρμακα όπως π.χ. βρωμοκρυπτίνη </a:t>
            </a:r>
            <a:r>
              <a:rPr lang="el-GR" dirty="0"/>
              <a:t>και αλλιώς αδενώματα που δεν έχουν υποστεί </a:t>
            </a:r>
            <a:r>
              <a:rPr lang="el-GR" dirty="0" smtClean="0"/>
              <a:t>καμία </a:t>
            </a:r>
            <a:r>
              <a:rPr lang="el-GR" dirty="0"/>
              <a:t>φαρμακολογική επίδραση. </a:t>
            </a:r>
            <a:endParaRPr lang="el-GR" dirty="0" smtClean="0"/>
          </a:p>
          <a:p>
            <a:r>
              <a:rPr lang="el-GR" dirty="0" smtClean="0"/>
              <a:t>Φαίνεται </a:t>
            </a:r>
            <a:r>
              <a:rPr lang="el-GR" dirty="0"/>
              <a:t>πως η χορήγηση βρωμοκρυπτίνης προκαλεί </a:t>
            </a:r>
            <a:r>
              <a:rPr lang="el-GR" b="1" dirty="0"/>
              <a:t>δραματικές, μορφολογικές, ιστολογικές αλλοιώσεις στο επίπεδο του όγκου </a:t>
            </a:r>
            <a:r>
              <a:rPr lang="el-GR" dirty="0"/>
              <a:t>και παρουσιάζεται </a:t>
            </a:r>
            <a:r>
              <a:rPr lang="el-GR" b="1" dirty="0"/>
              <a:t>έντονη κυτταροβρίθεια </a:t>
            </a:r>
            <a:r>
              <a:rPr lang="el-GR" dirty="0"/>
              <a:t>που οφείλεται σε σημαντική μείωση του όγκου του κυττάρου στο προλακτίνωμα.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790787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Προλακτινώματα και εγκυμοσύνη </a:t>
            </a:r>
            <a:r>
              <a:rPr lang="el-GR" sz="3000" b="0" dirty="0" smtClean="0"/>
              <a:t>1/6</a:t>
            </a:r>
            <a:endParaRPr lang="el-GR" sz="3000" b="0" dirty="0"/>
          </a:p>
        </p:txBody>
      </p:sp>
      <p:sp>
        <p:nvSpPr>
          <p:cNvPr id="3" name="2 - Θέση περιεχομένου"/>
          <p:cNvSpPr>
            <a:spLocks noGrp="1"/>
          </p:cNvSpPr>
          <p:nvPr>
            <p:ph idx="1"/>
          </p:nvPr>
        </p:nvSpPr>
        <p:spPr/>
        <p:txBody>
          <a:bodyPr>
            <a:normAutofit/>
          </a:bodyPr>
          <a:lstStyle/>
          <a:p>
            <a:r>
              <a:rPr lang="el-GR" dirty="0" smtClean="0"/>
              <a:t>Μέχρι </a:t>
            </a:r>
            <a:r>
              <a:rPr lang="el-GR" dirty="0"/>
              <a:t>πριν από μερικά χρόνια επικρατούσε </a:t>
            </a:r>
            <a:r>
              <a:rPr lang="el-GR" b="1" dirty="0"/>
              <a:t>η άποψη ότι η εγκυμοσύνη αποτελεί σημαντικό παράγοντα κινδύνου για την μεγέθυνση των προλακτινωμάτων </a:t>
            </a:r>
            <a:r>
              <a:rPr lang="el-GR" dirty="0"/>
              <a:t>και την πρόκληση κλινικών συμπτωμάτων από αυτήν. </a:t>
            </a:r>
            <a:endParaRPr lang="el-GR" dirty="0" smtClean="0"/>
          </a:p>
          <a:p>
            <a:r>
              <a:rPr lang="el-GR" dirty="0" smtClean="0"/>
              <a:t>Η </a:t>
            </a:r>
            <a:r>
              <a:rPr lang="el-GR" dirty="0"/>
              <a:t>αντίληψη αυτή βασιζόταν κυρίως στην θεωρητική γνώση ότι η έκκριση της προλακτίνης διεγείρεται από την παρουσία οιστρογόνων που αφορούν στην κύηση. </a:t>
            </a:r>
            <a:endParaRPr lang="el-GR" dirty="0" smtClean="0"/>
          </a:p>
          <a:p>
            <a:r>
              <a:rPr lang="el-GR" dirty="0" smtClean="0"/>
              <a:t>Οπαδοί της άποψης αυτής υπάρχουν και σήμερα, αλλά οι περισσότεροι ερευνητές θεωρούν το ενδεχόμενο αυτό αρκετά σπάνιο ακόμα και όταν η έγκυος δεν λαμβάνει καμία θεραπεία για το προλακτίνωμα.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4067939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Προλακτινώματα και εγκυμοσύνη </a:t>
            </a:r>
            <a:r>
              <a:rPr lang="el-GR" sz="3000" b="0" dirty="0" smtClean="0"/>
              <a:t>2/6</a:t>
            </a:r>
            <a:endParaRPr lang="el-GR" sz="3000" b="0" dirty="0"/>
          </a:p>
        </p:txBody>
      </p:sp>
      <p:sp>
        <p:nvSpPr>
          <p:cNvPr id="3" name="2 - Θέση περιεχομένου"/>
          <p:cNvSpPr>
            <a:spLocks noGrp="1"/>
          </p:cNvSpPr>
          <p:nvPr>
            <p:ph idx="1"/>
          </p:nvPr>
        </p:nvSpPr>
        <p:spPr/>
        <p:txBody>
          <a:bodyPr>
            <a:normAutofit/>
          </a:bodyPr>
          <a:lstStyle/>
          <a:p>
            <a:r>
              <a:rPr lang="el-GR" dirty="0" smtClean="0"/>
              <a:t>Έχει </a:t>
            </a:r>
            <a:r>
              <a:rPr lang="el-GR" dirty="0"/>
              <a:t>βρεθεί ότι τα επίπεδα της προλακτίνης στις περισσότερες γυναίκες με προλακτινώματα οι οποίες είχαν παθολογικά αυξημένες τιμές προλακτίνης κατά την έναρξη της κύησης δεν αυξάνουν αναλογικά όπως συμβαίνει στις φυσιολογικές γυναίκες κατά την πρόοδο της εγκυμοσύνης.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077118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Προλακτινώματα και εγκυμοσύνη </a:t>
            </a:r>
            <a:r>
              <a:rPr lang="el-GR" sz="3000" b="0" dirty="0" smtClean="0"/>
              <a:t>3/6</a:t>
            </a:r>
            <a:endParaRPr lang="el-GR" dirty="0"/>
          </a:p>
        </p:txBody>
      </p:sp>
      <p:sp>
        <p:nvSpPr>
          <p:cNvPr id="3" name="2 - Θέση περιεχομένου"/>
          <p:cNvSpPr>
            <a:spLocks noGrp="1"/>
          </p:cNvSpPr>
          <p:nvPr>
            <p:ph idx="1"/>
          </p:nvPr>
        </p:nvSpPr>
        <p:spPr/>
        <p:txBody>
          <a:bodyPr>
            <a:normAutofit/>
          </a:bodyPr>
          <a:lstStyle/>
          <a:p>
            <a:r>
              <a:rPr lang="el-GR" b="1" dirty="0" smtClean="0"/>
              <a:t>Αύξηση </a:t>
            </a:r>
            <a:r>
              <a:rPr lang="el-GR" b="1" dirty="0"/>
              <a:t>του μεγέθους του προλακτινώματος είναι δυνατόν να συμβεί σπάνια γι' αυτό επιβάλλεται η παρακολούθηση </a:t>
            </a:r>
            <a:r>
              <a:rPr lang="el-GR" dirty="0"/>
              <a:t>στην διάρκεια της κύησης ενός προλακτινώματος ιδιαίτερα με τον έλεγχο των οπτικών πεδίων και ιδιαίτερα σε ασθενείς που και πριν από την εμφάνιση της κύησης είχαν νευροοφθαλμολογικές διαταραχές λόγω του προλακτινώματος</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490073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Προλακτινώματα και εγκυμοσύνη </a:t>
            </a:r>
            <a:r>
              <a:rPr lang="el-GR" sz="3000" b="0" dirty="0" smtClean="0"/>
              <a:t>4/6</a:t>
            </a:r>
            <a:endParaRPr lang="el-GR" dirty="0"/>
          </a:p>
        </p:txBody>
      </p:sp>
      <p:sp>
        <p:nvSpPr>
          <p:cNvPr id="3" name="2 - Θέση περιεχομένου"/>
          <p:cNvSpPr>
            <a:spLocks noGrp="1"/>
          </p:cNvSpPr>
          <p:nvPr>
            <p:ph idx="1"/>
          </p:nvPr>
        </p:nvSpPr>
        <p:spPr/>
        <p:txBody>
          <a:bodyPr>
            <a:normAutofit/>
          </a:bodyPr>
          <a:lstStyle/>
          <a:p>
            <a:r>
              <a:rPr lang="el-GR" dirty="0" smtClean="0"/>
              <a:t>Δεν </a:t>
            </a:r>
            <a:r>
              <a:rPr lang="el-GR" dirty="0"/>
              <a:t>αντενδείκνυται ωστόσο η εγκυμοσύνη με ασθενείς με προλακτινώματα και ειδικά σε γυναίκες με μικροπρολακτινώματα. </a:t>
            </a:r>
            <a:endParaRPr lang="el-GR" dirty="0" smtClean="0"/>
          </a:p>
          <a:p>
            <a:r>
              <a:rPr lang="el-GR" dirty="0" smtClean="0"/>
              <a:t>Θεωρούμε </a:t>
            </a:r>
            <a:r>
              <a:rPr lang="el-GR" dirty="0"/>
              <a:t>ότι δεν υπάρχει ανάγκη θεραπείας στην διάρκεια της κύησης πλην του ότι πριν την σύλληψη ομαλοποιούμε τα επίπεδα της προλακτίνης για να βοηθήσουμε την ωορρηξία και την σύλληψη με βρωμοκρυπτίνη ή άλλα δοπαμινεργικά φάρμακα. </a:t>
            </a:r>
          </a:p>
          <a:p>
            <a:r>
              <a:rPr lang="el-GR" dirty="0"/>
              <a:t>Πλέον, εξαιτίας της σπανιότατης μεγέθυνσής τους κατά την κύηση δεν συνιστούμε αναγκαία εξέταση κατά Goldman.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551437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Προλακτινώματα και εγκυμοσύνη </a:t>
            </a:r>
            <a:r>
              <a:rPr lang="el-GR" sz="3000" b="0" dirty="0" smtClean="0"/>
              <a:t>5/6</a:t>
            </a:r>
            <a:endParaRPr lang="el-GR" dirty="0"/>
          </a:p>
        </p:txBody>
      </p:sp>
      <p:sp>
        <p:nvSpPr>
          <p:cNvPr id="3" name="2 - Θέση περιεχομένου"/>
          <p:cNvSpPr>
            <a:spLocks noGrp="1"/>
          </p:cNvSpPr>
          <p:nvPr>
            <p:ph idx="1"/>
          </p:nvPr>
        </p:nvSpPr>
        <p:spPr/>
        <p:txBody>
          <a:bodyPr>
            <a:normAutofit lnSpcReduction="10000"/>
          </a:bodyPr>
          <a:lstStyle/>
          <a:p>
            <a:r>
              <a:rPr lang="el-GR" dirty="0"/>
              <a:t>Εάν </a:t>
            </a:r>
            <a:r>
              <a:rPr lang="el-GR" dirty="0" smtClean="0"/>
              <a:t>διαπιστωθούν </a:t>
            </a:r>
            <a:r>
              <a:rPr lang="el-GR" dirty="0"/>
              <a:t>νευρολογικά ή οφθαλμολογικά συμπτώματα στην πρόοδο της κύησης πρέπει να παρακολουθήσουμε το προλακτίνωμα και για λίγες μέρες να χορηγήσουμε τουλάχιστον βρωμοκρυπτίνη σε συνδυασμό με δεξαμεθαζόνη. </a:t>
            </a:r>
          </a:p>
          <a:p>
            <a:r>
              <a:rPr lang="el-GR" dirty="0"/>
              <a:t>Σε γυναίκες με μικρά μακροπρολακτινώματα που εκτείνονται προς το έδαφος του εφιππίου εφαρμόζουμε την ίδια τακτική. </a:t>
            </a:r>
            <a:endParaRPr lang="el-GR" dirty="0" smtClean="0"/>
          </a:p>
          <a:p>
            <a:r>
              <a:rPr lang="el-GR" dirty="0" smtClean="0"/>
              <a:t>Σε </a:t>
            </a:r>
            <a:r>
              <a:rPr lang="el-GR" dirty="0"/>
              <a:t>γυναίκες με μακροαδενώματα οφείλουμε να κάνουμε τακτικότερους ελέγχους των οπτικών πεδίων κατά Goldman στην διάρκεια της κύησης, ούτως ώστε να απεικονίζεται ο όγκος της </a:t>
            </a:r>
            <a:r>
              <a:rPr lang="el-GR" dirty="0" smtClean="0"/>
              <a:t>υπόφυσης και </a:t>
            </a:r>
            <a:r>
              <a:rPr lang="el-GR" dirty="0"/>
              <a:t>να ελέγχεται εάν υπάρχουν ύποπτα σημεία αύξησης όγκου κατά την διάρκεια της </a:t>
            </a:r>
            <a:r>
              <a:rPr lang="el-GR" dirty="0" smtClean="0"/>
              <a:t>κύησης.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072026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Προλακτινώματα και εγκυμοσύνη </a:t>
            </a:r>
            <a:r>
              <a:rPr lang="el-GR" sz="3000" b="0" dirty="0" smtClean="0"/>
              <a:t>6/6</a:t>
            </a:r>
            <a:endParaRPr lang="el-GR" dirty="0"/>
          </a:p>
        </p:txBody>
      </p:sp>
      <p:sp>
        <p:nvSpPr>
          <p:cNvPr id="3" name="2 - Θέση περιεχομένου"/>
          <p:cNvSpPr>
            <a:spLocks noGrp="1"/>
          </p:cNvSpPr>
          <p:nvPr>
            <p:ph idx="1"/>
          </p:nvPr>
        </p:nvSpPr>
        <p:spPr/>
        <p:txBody>
          <a:bodyPr>
            <a:normAutofit lnSpcReduction="10000"/>
          </a:bodyPr>
          <a:lstStyle/>
          <a:p>
            <a:r>
              <a:rPr lang="el-GR" dirty="0"/>
              <a:t>Συμπερασματικά, τα προλακτινώματα αποτελούν </a:t>
            </a:r>
            <a:r>
              <a:rPr lang="el-GR" b="1" dirty="0"/>
              <a:t>την πιο συχνή αιτία λειτουργικών αδενωμάτων της υπόφυσης </a:t>
            </a:r>
            <a:r>
              <a:rPr lang="el-GR" dirty="0"/>
              <a:t>όπως προκύπτει κλινικά αλλά και από σειρές </a:t>
            </a:r>
            <a:r>
              <a:rPr lang="el-GR" dirty="0" smtClean="0"/>
              <a:t>νεκροτομικών </a:t>
            </a:r>
            <a:r>
              <a:rPr lang="el-GR" dirty="0"/>
              <a:t>μελετών. </a:t>
            </a:r>
          </a:p>
          <a:p>
            <a:r>
              <a:rPr lang="el-GR" dirty="0"/>
              <a:t>Η επίπτωσή τους είναι πολύ μεγαλύτερη στις γυναίκες πιθανώς λόγω της αυξητικής επίδρασης των οιστρογόνων σ' αυτά. </a:t>
            </a:r>
            <a:endParaRPr lang="el-GR" dirty="0" smtClean="0"/>
          </a:p>
          <a:p>
            <a:r>
              <a:rPr lang="el-GR" b="1" dirty="0" smtClean="0"/>
              <a:t>Μακροπρολακτινώματα </a:t>
            </a:r>
            <a:r>
              <a:rPr lang="el-GR" b="1" dirty="0"/>
              <a:t>είναι σπανιότερα, </a:t>
            </a:r>
            <a:r>
              <a:rPr lang="el-GR" b="1" dirty="0" smtClean="0"/>
              <a:t>ιδίως </a:t>
            </a:r>
            <a:r>
              <a:rPr lang="el-GR" b="1" dirty="0"/>
              <a:t>στις γυναίκες και σε σχέση με τα </a:t>
            </a:r>
            <a:r>
              <a:rPr lang="el-GR" b="1" dirty="0" smtClean="0"/>
              <a:t>μικροπρολακτινώματα, αλλά </a:t>
            </a:r>
            <a:r>
              <a:rPr lang="el-GR" b="1" dirty="0"/>
              <a:t>απαντούν συχνότερα στους άντρες με την έννοια της παραμελημένης διάγνωσης</a:t>
            </a:r>
            <a:r>
              <a:rPr lang="el-GR" b="1" dirty="0" smtClean="0"/>
              <a:t>.</a:t>
            </a:r>
            <a:r>
              <a:rPr lang="el-GR" b="1" dirty="0"/>
              <a:t/>
            </a:r>
            <a:br>
              <a:rPr lang="el-GR" b="1" dirty="0"/>
            </a:b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3353365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Μεγαλακρία </a:t>
            </a:r>
            <a:r>
              <a:rPr lang="el-GR" sz="3000" b="0" dirty="0" smtClean="0"/>
              <a:t>1/4</a:t>
            </a:r>
            <a:endParaRPr lang="el-GR" sz="3000" b="0" dirty="0"/>
          </a:p>
        </p:txBody>
      </p:sp>
      <p:sp>
        <p:nvSpPr>
          <p:cNvPr id="3" name="2 - Θέση περιεχομένου"/>
          <p:cNvSpPr>
            <a:spLocks noGrp="1"/>
          </p:cNvSpPr>
          <p:nvPr>
            <p:ph idx="1"/>
          </p:nvPr>
        </p:nvSpPr>
        <p:spPr/>
        <p:txBody>
          <a:bodyPr>
            <a:normAutofit/>
          </a:bodyPr>
          <a:lstStyle/>
          <a:p>
            <a:r>
              <a:rPr lang="el-GR" b="1" dirty="0" smtClean="0"/>
              <a:t>Αδενώματα </a:t>
            </a:r>
            <a:r>
              <a:rPr lang="el-GR" b="1" dirty="0"/>
              <a:t>δηλαδή που εκκρίνουν αυξητική ορμόνη</a:t>
            </a:r>
            <a:r>
              <a:rPr lang="el-GR" dirty="0"/>
              <a:t>. </a:t>
            </a:r>
          </a:p>
          <a:p>
            <a:r>
              <a:rPr lang="el-GR" dirty="0"/>
              <a:t>Η μεγαλακρία αν και έχει περιγραφεί από την αρχαιότητα αναγνωρίστηκε για πρώτη φορά σαν ιδιαίτερο κλινικό σύνδρομο από τον </a:t>
            </a:r>
            <a:r>
              <a:rPr lang="en-US" dirty="0"/>
              <a:t>Pierre </a:t>
            </a:r>
            <a:r>
              <a:rPr lang="el-GR" dirty="0"/>
              <a:t>Marie το 1886 ο οποίος περιγράφοντας την κλινική εικόνα της νόσου σε δύο ασθενείς πρότεινε την χρησιμοποίηση του όρου αυτού. Ένα χρόνο αργότερα, διαπίστωσε την ύπαρξη διόγκωσης της υπόφυσης την οποία θεώρησε εν μέρει υπεύθυνη για την εκδήλωση της νόσου.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617715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Ανατομικές σχέσεις της υπόφυσης</a:t>
            </a:r>
            <a:endParaRPr lang="el-GR" sz="3600" dirty="0"/>
          </a:p>
        </p:txBody>
      </p:sp>
      <p:pic>
        <p:nvPicPr>
          <p:cNvPr id="5" name="Picture 4" descr="File:Hypophyseal gla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025352"/>
            <a:ext cx="6590971" cy="49411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94977" y="6061450"/>
            <a:ext cx="2808312" cy="461665"/>
          </a:xfrm>
          <a:prstGeom prst="rect">
            <a:avLst/>
          </a:prstGeom>
          <a:noFill/>
        </p:spPr>
        <p:txBody>
          <a:bodyPr wrap="square" rtlCol="0">
            <a:spAutoFit/>
          </a:bodyPr>
          <a:lstStyle/>
          <a:p>
            <a:pPr algn="ctr"/>
            <a:r>
              <a:rPr lang="en-US" sz="1200" dirty="0" smtClean="0">
                <a:solidFill>
                  <a:prstClr val="black"/>
                </a:solidFill>
                <a:latin typeface="Calibri"/>
              </a:rPr>
              <a:t>“</a:t>
            </a:r>
            <a:r>
              <a:rPr lang="en-US" sz="1200" dirty="0" smtClean="0">
                <a:solidFill>
                  <a:prstClr val="black"/>
                </a:solidFill>
                <a:latin typeface="Calibri"/>
                <a:hlinkClick r:id="rId3"/>
              </a:rPr>
              <a:t>Hypophyseal gland</a:t>
            </a:r>
            <a:r>
              <a:rPr lang="en-US" sz="1200" dirty="0" smtClean="0">
                <a:solidFill>
                  <a:prstClr val="black"/>
                </a:solidFill>
                <a:latin typeface="Calibri"/>
              </a:rPr>
              <a:t>” </a:t>
            </a:r>
            <a:r>
              <a:rPr lang="el-GR" sz="1200" dirty="0" smtClean="0">
                <a:solidFill>
                  <a:prstClr val="black"/>
                </a:solidFill>
                <a:latin typeface="Calibri"/>
              </a:rPr>
              <a:t>από </a:t>
            </a:r>
            <a:r>
              <a:rPr lang="en-US" sz="1200" dirty="0" smtClean="0">
                <a:solidFill>
                  <a:prstClr val="black"/>
                </a:solidFill>
                <a:latin typeface="Calibri"/>
                <a:hlinkClick r:id="rId4"/>
              </a:rPr>
              <a:t>Anatomist90</a:t>
            </a:r>
            <a:r>
              <a:rPr lang="el-GR" sz="1200" dirty="0" smtClean="0">
                <a:solidFill>
                  <a:prstClr val="black"/>
                </a:solidFill>
                <a:latin typeface="Calibri"/>
              </a:rPr>
              <a:t> διαθέσιμη με άδεια </a:t>
            </a:r>
            <a:r>
              <a:rPr lang="en-US" sz="1200" dirty="0" smtClean="0">
                <a:solidFill>
                  <a:prstClr val="black"/>
                </a:solidFill>
                <a:latin typeface="Calibri"/>
                <a:hlinkClick r:id="rId5"/>
              </a:rPr>
              <a:t>CC </a:t>
            </a:r>
            <a:r>
              <a:rPr lang="en-US" sz="1200" dirty="0">
                <a:solidFill>
                  <a:prstClr val="black"/>
                </a:solidFill>
                <a:latin typeface="Calibri"/>
                <a:hlinkClick r:id="rId5"/>
              </a:rPr>
              <a:t>BY-SA 3.0</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279199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Μεγαλακρία </a:t>
            </a:r>
            <a:r>
              <a:rPr lang="el-GR" sz="3000" b="0" dirty="0" smtClean="0"/>
              <a:t>2/4</a:t>
            </a:r>
            <a:endParaRPr lang="el-GR" sz="30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πρώτη χειρουργική επέμβαση για την αφαίρεση του υποφυσιακού όγκου επιχειρήθηκε στα 1907 και αργότερα η τεχνική της διασφηνοειδούς προσπέλασης υιοθετήθηκε από τον Cushing αλλά προτιμήθηκε εκείνη τη στιγμή η διαμετωπιαία προσπέλαση. Το 1907 εφαρμόστηκε θεραπεία του υποφυσιακού όγκου με ακτίνες Χ από την στοματική κοιλότητα και μέθοδο </a:t>
            </a:r>
            <a:r>
              <a:rPr lang="el-GR" dirty="0" smtClean="0"/>
              <a:t>(την </a:t>
            </a:r>
            <a:r>
              <a:rPr lang="el-GR" dirty="0"/>
              <a:t>ίδια </a:t>
            </a:r>
            <a:r>
              <a:rPr lang="el-GR" dirty="0" smtClean="0"/>
              <a:t>εποχή) </a:t>
            </a:r>
            <a:r>
              <a:rPr lang="el-GR" dirty="0"/>
              <a:t>εξωτερικής ακτινοβόλησης. </a:t>
            </a:r>
          </a:p>
          <a:p>
            <a:r>
              <a:rPr lang="el-GR" dirty="0"/>
              <a:t>Το 1918, χρησιμοποιήθηκε διασφηνοειδής προσπέλαση για να τοποθετηθεί ράδιο στην </a:t>
            </a:r>
            <a:r>
              <a:rPr lang="el-GR" dirty="0" smtClean="0"/>
              <a:t>υπόφυση.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700186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Μεγαλακρία </a:t>
            </a:r>
            <a:r>
              <a:rPr lang="el-GR" sz="3000" b="0" dirty="0" smtClean="0"/>
              <a:t>3/4</a:t>
            </a:r>
            <a:endParaRPr lang="el-GR" dirty="0"/>
          </a:p>
        </p:txBody>
      </p:sp>
      <p:sp>
        <p:nvSpPr>
          <p:cNvPr id="3" name="2 - Θέση περιεχομένου"/>
          <p:cNvSpPr>
            <a:spLocks noGrp="1"/>
          </p:cNvSpPr>
          <p:nvPr>
            <p:ph idx="1"/>
          </p:nvPr>
        </p:nvSpPr>
        <p:spPr/>
        <p:txBody>
          <a:bodyPr>
            <a:normAutofit/>
          </a:bodyPr>
          <a:lstStyle/>
          <a:p>
            <a:r>
              <a:rPr lang="el-GR" dirty="0"/>
              <a:t>Το 1950, οι χειρουργοί επανέφεραν στο προσκήνιο την χειρουργική επέμβαση με διασφηνοειδή προσπέλαση χρησιμοποιώντας βελτιωμένες τεχνικές και αργότερα χειρουργικού μικροσκοπίου μειώνοντας την εγχειρητική θνητότητα στο 1 % και επιτρέποντας την σχεδόν εκλεκτική αφαίρεση του σωματοτρόπου αδενώματος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30711688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Μεγαλακρία </a:t>
            </a:r>
            <a:r>
              <a:rPr lang="el-GR" sz="3000" b="0" dirty="0" smtClean="0"/>
              <a:t>4/4</a:t>
            </a:r>
            <a:endParaRPr lang="el-GR" dirty="0"/>
          </a:p>
        </p:txBody>
      </p:sp>
      <p:sp>
        <p:nvSpPr>
          <p:cNvPr id="3" name="2 - Θέση περιεχομένου"/>
          <p:cNvSpPr>
            <a:spLocks noGrp="1"/>
          </p:cNvSpPr>
          <p:nvPr>
            <p:ph idx="1"/>
          </p:nvPr>
        </p:nvSpPr>
        <p:spPr/>
        <p:txBody>
          <a:bodyPr>
            <a:normAutofit/>
          </a:bodyPr>
          <a:lstStyle/>
          <a:p>
            <a:r>
              <a:rPr lang="el-GR" dirty="0" smtClean="0"/>
              <a:t>Το </a:t>
            </a:r>
            <a:r>
              <a:rPr lang="el-GR" dirty="0"/>
              <a:t>1974 βρήκαμε τα δοπαμινεργικά φάρμακα και συγκεκριμένα την βρωμοκρυπτίνη η οποία βοήθησε κι αυτή στην ελάττωση της αύξησης της έκκρισης της αυξητικής ορμόνης σε μεγαλακρικούς αν και πολύ μεγαλύτερες δόσεις χρησιμοποιήθηκαν σε σχέση μ' αυτές που χρησιμοποιούνται για την ομαλοποίηση των επιπέδων προλακτίνης.</a:t>
            </a:r>
          </a:p>
          <a:p>
            <a:r>
              <a:rPr lang="el-GR" dirty="0"/>
              <a:t>Η ανεύρεση όμως των αναλόγων της σωματοστατίνης και συγκεκριμένα της μεγάλης διάρκειας αναλόγων της σωματοστατίνης (SMS) φαίνεται πως </a:t>
            </a:r>
            <a:r>
              <a:rPr lang="el-GR" dirty="0" smtClean="0"/>
              <a:t>άνοιξε νέους </a:t>
            </a:r>
            <a:r>
              <a:rPr lang="el-GR" dirty="0"/>
              <a:t>ορίζοντες στις θεραπείες των μεγαλακρικών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2765676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Κλινική εικόνα </a:t>
            </a:r>
            <a:r>
              <a:rPr lang="el-GR" sz="3000" b="0" dirty="0" smtClean="0"/>
              <a:t>1/11</a:t>
            </a:r>
            <a:endParaRPr lang="el-GR" sz="3000" b="0" dirty="0"/>
          </a:p>
        </p:txBody>
      </p:sp>
      <p:sp>
        <p:nvSpPr>
          <p:cNvPr id="3" name="2 - Θέση περιεχομένου"/>
          <p:cNvSpPr>
            <a:spLocks noGrp="1"/>
          </p:cNvSpPr>
          <p:nvPr>
            <p:ph idx="1"/>
          </p:nvPr>
        </p:nvSpPr>
        <p:spPr/>
        <p:txBody>
          <a:bodyPr>
            <a:normAutofit/>
          </a:bodyPr>
          <a:lstStyle/>
          <a:p>
            <a:r>
              <a:rPr lang="el-GR" dirty="0" smtClean="0"/>
              <a:t>Εάν </a:t>
            </a:r>
            <a:r>
              <a:rPr lang="el-GR" dirty="0"/>
              <a:t>σπάνια η ανάπτυξη της νόσου ξεκινήσει πριν από την σύγκληση των </a:t>
            </a:r>
            <a:r>
              <a:rPr lang="el-GR" dirty="0" smtClean="0"/>
              <a:t>επιφύσεων, τότε </a:t>
            </a:r>
            <a:r>
              <a:rPr lang="el-GR" dirty="0"/>
              <a:t>η υπερέκκριση της αυξητικής οδηγεί στην </a:t>
            </a:r>
            <a:r>
              <a:rPr lang="el-GR" b="1" dirty="0"/>
              <a:t>εμφάνιση του κλινικού συνδρόμου του αληθούς γιγαντισμού </a:t>
            </a:r>
            <a:r>
              <a:rPr lang="el-GR" dirty="0"/>
              <a:t>ενώ </a:t>
            </a:r>
            <a:r>
              <a:rPr lang="el-GR" b="1" dirty="0"/>
              <a:t>εάν ξεκινήσει μετά την </a:t>
            </a:r>
            <a:r>
              <a:rPr lang="el-GR" b="1" dirty="0" smtClean="0"/>
              <a:t>εφηβεία αναπτύσσεται </a:t>
            </a:r>
            <a:r>
              <a:rPr lang="el-GR" b="1" dirty="0"/>
              <a:t>το σύνδρομο της μεγαλακρίας</a:t>
            </a:r>
            <a:r>
              <a:rPr lang="el-GR" b="1"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483370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smtClean="0"/>
              <a:t>2/11</a:t>
            </a:r>
            <a:endParaRPr lang="el-GR" sz="3000" b="0" dirty="0"/>
          </a:p>
        </p:txBody>
      </p:sp>
      <p:sp>
        <p:nvSpPr>
          <p:cNvPr id="3" name="2 - Θέση περιεχομένου"/>
          <p:cNvSpPr>
            <a:spLocks noGrp="1"/>
          </p:cNvSpPr>
          <p:nvPr>
            <p:ph idx="1"/>
          </p:nvPr>
        </p:nvSpPr>
        <p:spPr/>
        <p:txBody>
          <a:bodyPr>
            <a:normAutofit/>
          </a:bodyPr>
          <a:lstStyle/>
          <a:p>
            <a:r>
              <a:rPr lang="el-GR" sz="2200" dirty="0" smtClean="0"/>
              <a:t>Συχνά</a:t>
            </a:r>
            <a:r>
              <a:rPr lang="el-GR" sz="2200" dirty="0"/>
              <a:t>, συνυπάρχουν τα παραπάνω κλινικά σύνδρομα με αποτέλεσμα την παραγωγή αυξητικής τόσο κατά την διάρκεια της εφηβείας όσο και κατά την αρχή της ενηλίκου ζωής. Τα κλινικά χαρακτηριστικά της μεγαλακρίας οφείλονται στις </a:t>
            </a:r>
            <a:r>
              <a:rPr lang="el-GR" sz="2200" b="1" dirty="0"/>
              <a:t>τοπικές</a:t>
            </a:r>
            <a:r>
              <a:rPr lang="el-GR" sz="2200" dirty="0"/>
              <a:t> επιδράσεις της διογκούμενης υπόφυσης δηλαδή πίεση και καταστροφή της ίδιας της υπόφυσης με υποφυσιακή ανεπάρκεια, συμπτωματολογία από πίεση των γειτονικών μορίων, όπως </a:t>
            </a:r>
            <a:r>
              <a:rPr lang="el-GR" sz="2200" dirty="0" smtClean="0"/>
              <a:t>π.χ</a:t>
            </a:r>
            <a:r>
              <a:rPr lang="el-GR" sz="2200" dirty="0"/>
              <a:t>. διαταραχές της όρασης λόγω πίεσης του οπτικού χιάσματος και συμπτώματα τα οποία οφείλονται στην δράση της </a:t>
            </a:r>
            <a:r>
              <a:rPr lang="el-GR" sz="2200" b="1" dirty="0"/>
              <a:t>υπερεκκρινόμενης αυξητικής. Υπερέκκριση της αυξητικής καλείται και υπερσωματοτροπισμός, επηρεάζει σχεδόν κάθε όργανο του σώματος προκαλώντας ποικιλότροπη άλλοτε άλλου βαθμού υπερτροφία</a:t>
            </a:r>
            <a:r>
              <a:rPr lang="el-GR" sz="2200" b="1" dirty="0" smtClean="0"/>
              <a:t>.</a:t>
            </a:r>
            <a:endParaRPr lang="el-GR" sz="22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863970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smtClean="0"/>
              <a:t>3/11</a:t>
            </a:r>
            <a:endParaRPr lang="el-GR" dirty="0"/>
          </a:p>
        </p:txBody>
      </p:sp>
      <p:sp>
        <p:nvSpPr>
          <p:cNvPr id="3" name="2 - Θέση περιεχομένου"/>
          <p:cNvSpPr>
            <a:spLocks noGrp="1"/>
          </p:cNvSpPr>
          <p:nvPr>
            <p:ph idx="1"/>
          </p:nvPr>
        </p:nvSpPr>
        <p:spPr/>
        <p:txBody>
          <a:bodyPr>
            <a:normAutofit lnSpcReduction="10000"/>
          </a:bodyPr>
          <a:lstStyle/>
          <a:p>
            <a:r>
              <a:rPr lang="el-GR" b="1" dirty="0"/>
              <a:t>Χαρακτηριστική είναι η τραχύτητα </a:t>
            </a:r>
            <a:r>
              <a:rPr lang="el-GR" dirty="0"/>
              <a:t>που λαμβάνουν τα χαρακτηριστικά </a:t>
            </a:r>
            <a:r>
              <a:rPr lang="el-GR" b="1" dirty="0"/>
              <a:t>του προσώπου</a:t>
            </a:r>
            <a:r>
              <a:rPr lang="el-GR" dirty="0"/>
              <a:t>, προγναθισμός και αραίωση των οδόντων της κάτω γνάθου, διόγκωση των υπεροφρύων τόξων, πάχυνση της ρυτίδωσης του μετώπου, πάχυνση της ρινός, των χειλέων και της γλώσσας. Η αύξηση </a:t>
            </a:r>
            <a:r>
              <a:rPr lang="el-GR" b="1" dirty="0"/>
              <a:t>των οστών </a:t>
            </a:r>
            <a:r>
              <a:rPr lang="el-GR" dirty="0"/>
              <a:t>αφορά κυρίως την φλοιώδη μοίρα, </a:t>
            </a:r>
            <a:r>
              <a:rPr lang="el-GR" dirty="0" smtClean="0"/>
              <a:t>και </a:t>
            </a:r>
            <a:r>
              <a:rPr lang="el-GR" dirty="0"/>
              <a:t>εμφανίζεται συνήθως βραδύτερα απ' ότι η </a:t>
            </a:r>
            <a:r>
              <a:rPr lang="el-GR" dirty="0" smtClean="0"/>
              <a:t>πάχυνση και διόγκωση </a:t>
            </a:r>
            <a:r>
              <a:rPr lang="el-GR" dirty="0"/>
              <a:t>των μαλακών </a:t>
            </a:r>
            <a:r>
              <a:rPr lang="el-GR" dirty="0" smtClean="0"/>
              <a:t>μορίων.</a:t>
            </a:r>
          </a:p>
          <a:p>
            <a:r>
              <a:rPr lang="el-GR" b="1" dirty="0" smtClean="0"/>
              <a:t>Ο καλύτερος πρώιμος δείκτης για την τελευταία, είναι το στένωμα των δακτυλιδιών του ασθενούς και των γαντιών και των υποδημάτων του λόγω διόγκωσης δακτύλων, παλαμών και πελμάτων.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1352020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smtClean="0"/>
              <a:t>4/11</a:t>
            </a:r>
            <a:endParaRPr lang="el-GR" dirty="0"/>
          </a:p>
        </p:txBody>
      </p:sp>
      <p:sp>
        <p:nvSpPr>
          <p:cNvPr id="3" name="2 - Θέση περιεχομένου"/>
          <p:cNvSpPr>
            <a:spLocks noGrp="1"/>
          </p:cNvSpPr>
          <p:nvPr>
            <p:ph idx="1"/>
          </p:nvPr>
        </p:nvSpPr>
        <p:spPr/>
        <p:txBody>
          <a:bodyPr>
            <a:normAutofit/>
          </a:bodyPr>
          <a:lstStyle/>
          <a:p>
            <a:r>
              <a:rPr lang="el-GR" dirty="0" smtClean="0"/>
              <a:t>Χαρακτηριστική είναι επίσης η αυξημένη </a:t>
            </a:r>
            <a:r>
              <a:rPr lang="el-GR" b="1" dirty="0" smtClean="0"/>
              <a:t>εφίδρωση</a:t>
            </a:r>
            <a:r>
              <a:rPr lang="el-GR" dirty="0" smtClean="0"/>
              <a:t> που γίνεται </a:t>
            </a:r>
            <a:r>
              <a:rPr lang="el-GR" dirty="0"/>
              <a:t>εύκολα αντιληπτή κατά την χειραψία </a:t>
            </a:r>
            <a:r>
              <a:rPr lang="el-GR" dirty="0" smtClean="0"/>
              <a:t>και η </a:t>
            </a:r>
            <a:r>
              <a:rPr lang="el-GR" dirty="0"/>
              <a:t>οποία αποτελεί επίσης έναν δείκτη κλινικής πορείας. </a:t>
            </a:r>
            <a:r>
              <a:rPr lang="el-GR" dirty="0" smtClean="0"/>
              <a:t>Το </a:t>
            </a:r>
            <a:r>
              <a:rPr lang="el-GR" b="1" dirty="0"/>
              <a:t>βάρος</a:t>
            </a:r>
            <a:r>
              <a:rPr lang="el-GR" dirty="0"/>
              <a:t> του ασθενούς αυξάνει, η κόπωση επέρχεται σαφώς ευκολότερα σε σχέση με </a:t>
            </a:r>
            <a:r>
              <a:rPr lang="el-GR" dirty="0" smtClean="0"/>
              <a:t>παλαιότερα. Υπάρχει </a:t>
            </a:r>
            <a:r>
              <a:rPr lang="el-GR" dirty="0"/>
              <a:t>και </a:t>
            </a:r>
            <a:r>
              <a:rPr lang="el-GR" b="1" dirty="0"/>
              <a:t>μυϊκή</a:t>
            </a:r>
            <a:r>
              <a:rPr lang="el-GR" u="sng" dirty="0"/>
              <a:t> </a:t>
            </a:r>
            <a:r>
              <a:rPr lang="el-GR" b="1" dirty="0"/>
              <a:t>αδυναμία ή μυοπάθεια </a:t>
            </a:r>
            <a:r>
              <a:rPr lang="el-GR" dirty="0"/>
              <a:t>των εγγύς μυών του κορμού που επιβεβαιώνεται με </a:t>
            </a:r>
            <a:r>
              <a:rPr lang="el-GR" dirty="0" smtClean="0"/>
              <a:t>ηλεκτρομυογράφημα </a:t>
            </a:r>
            <a:r>
              <a:rPr lang="el-GR" dirty="0"/>
              <a:t>ή βιοψία.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6941800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a:t>5</a:t>
            </a:r>
            <a:r>
              <a:rPr lang="el-GR" sz="3000" b="0" dirty="0" smtClean="0"/>
              <a:t>/11</a:t>
            </a:r>
            <a:endParaRPr lang="el-GR" dirty="0"/>
          </a:p>
        </p:txBody>
      </p:sp>
      <p:sp>
        <p:nvSpPr>
          <p:cNvPr id="3" name="2 - Θέση περιεχομένου"/>
          <p:cNvSpPr>
            <a:spLocks noGrp="1"/>
          </p:cNvSpPr>
          <p:nvPr>
            <p:ph idx="1"/>
          </p:nvPr>
        </p:nvSpPr>
        <p:spPr>
          <a:xfrm>
            <a:off x="457200" y="1196752"/>
            <a:ext cx="8291264" cy="5400600"/>
          </a:xfrm>
        </p:spPr>
        <p:txBody>
          <a:bodyPr>
            <a:noAutofit/>
          </a:bodyPr>
          <a:lstStyle/>
          <a:p>
            <a:r>
              <a:rPr lang="el-GR" sz="2200" dirty="0"/>
              <a:t>Συχνά εμφανίζεται έντονη </a:t>
            </a:r>
            <a:r>
              <a:rPr lang="el-GR" sz="2200" b="1" dirty="0"/>
              <a:t>κεφαλαλγία</a:t>
            </a:r>
            <a:r>
              <a:rPr lang="el-GR" sz="2200" dirty="0"/>
              <a:t> μη συνδεόμενη με το μέγεθος του υποφυσιακού όγκου που εντοπίζεται στο βάθος των οφθαλμικών κόγχων και στην περιοχή των υπεροφρύων τόξων. Διαρκεί πολλές ώρες, είναι χαρακτηριστικό ότι δεν απαντά σε αγωγή με παυσίπονα. </a:t>
            </a:r>
            <a:endParaRPr lang="el-GR" sz="2200" dirty="0" smtClean="0"/>
          </a:p>
          <a:p>
            <a:r>
              <a:rPr lang="el-GR" sz="2200" dirty="0" smtClean="0"/>
              <a:t>Σε μεγάλο </a:t>
            </a:r>
            <a:r>
              <a:rPr lang="el-GR" sz="2200" dirty="0"/>
              <a:t>ποσοστό μεγαλακρικών εμφανίζονται </a:t>
            </a:r>
            <a:r>
              <a:rPr lang="el-GR" sz="2200" b="1" dirty="0"/>
              <a:t>παραισθησίες </a:t>
            </a:r>
            <a:r>
              <a:rPr lang="el-GR" sz="2200" dirty="0"/>
              <a:t>που εντοπίζονται ήδη στην περιοχή της κατανομής του μέσου νεύρου (σύνδρομο καρπιαίου σωλήνα) είτε σε περιοχές κατανομής των νωτιαίων νεύρων λόγω συμπίεσης τους κατά την έξοδο από τα </a:t>
            </a:r>
            <a:r>
              <a:rPr lang="el-GR" sz="2200" dirty="0" smtClean="0"/>
              <a:t>εστενωμένα </a:t>
            </a:r>
            <a:r>
              <a:rPr lang="el-GR" sz="2200" dirty="0"/>
              <a:t>μεσοσπονδύλια τρήματα. </a:t>
            </a:r>
          </a:p>
          <a:p>
            <a:r>
              <a:rPr lang="el-GR" sz="2200" dirty="0"/>
              <a:t>Πάντως, πέραν της καθαρά μηχανικής συνιστώσας έχουμε ενοχοποιηθεί και </a:t>
            </a:r>
            <a:r>
              <a:rPr lang="el-GR" sz="2200" b="1" dirty="0"/>
              <a:t>απομυελωτικές </a:t>
            </a:r>
            <a:r>
              <a:rPr lang="el-GR" sz="2200" dirty="0"/>
              <a:t>επεξεργασίες νεύρων στην παθογένεια της περιφερικής νευροπάθειας των </a:t>
            </a:r>
            <a:r>
              <a:rPr lang="el-GR" sz="2200" dirty="0" smtClean="0"/>
              <a:t>μεγαλακρικών.</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9368034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a:t>6</a:t>
            </a:r>
            <a:r>
              <a:rPr lang="el-GR" sz="3000" b="0" dirty="0" smtClean="0"/>
              <a:t>/11</a:t>
            </a:r>
            <a:endParaRPr lang="el-GR" dirty="0"/>
          </a:p>
        </p:txBody>
      </p:sp>
      <p:sp>
        <p:nvSpPr>
          <p:cNvPr id="3" name="2 - Θέση περιεχομένου"/>
          <p:cNvSpPr>
            <a:spLocks noGrp="1"/>
          </p:cNvSpPr>
          <p:nvPr>
            <p:ph idx="1"/>
          </p:nvPr>
        </p:nvSpPr>
        <p:spPr/>
        <p:txBody>
          <a:bodyPr/>
          <a:lstStyle/>
          <a:p>
            <a:r>
              <a:rPr lang="el-GR" dirty="0" smtClean="0"/>
              <a:t>Αρκετοί </a:t>
            </a:r>
            <a:r>
              <a:rPr lang="el-GR" dirty="0"/>
              <a:t>ασθενείς εμφανίζουν </a:t>
            </a:r>
            <a:r>
              <a:rPr lang="el-GR" b="1" dirty="0"/>
              <a:t>υπέρταση, φωτοφοβία, βρογχοκήλη </a:t>
            </a:r>
            <a:r>
              <a:rPr lang="el-GR" dirty="0"/>
              <a:t>και αλλαγή προς το βαθύτερο των χαρακτήρων της φωνής γεγονός που αποδίδεται στην διόγκωση του θυρεοειδούς και στην πάχυνση των φωνητικών χορδών. </a:t>
            </a:r>
          </a:p>
          <a:p>
            <a:r>
              <a:rPr lang="el-GR" dirty="0" smtClean="0"/>
              <a:t>Ορισμένοι </a:t>
            </a:r>
            <a:r>
              <a:rPr lang="el-GR" dirty="0"/>
              <a:t>μπορεί να εμφανίσουν </a:t>
            </a:r>
            <a:r>
              <a:rPr lang="el-GR" b="1" dirty="0"/>
              <a:t>άπνοια στον ύπνο.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39603324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smtClean="0"/>
              <a:t>7/11</a:t>
            </a:r>
            <a:endParaRPr lang="el-GR" dirty="0"/>
          </a:p>
        </p:txBody>
      </p:sp>
      <p:sp>
        <p:nvSpPr>
          <p:cNvPr id="3" name="2 - Θέση περιεχομένου"/>
          <p:cNvSpPr>
            <a:spLocks noGrp="1"/>
          </p:cNvSpPr>
          <p:nvPr>
            <p:ph idx="1"/>
          </p:nvPr>
        </p:nvSpPr>
        <p:spPr/>
        <p:txBody>
          <a:bodyPr>
            <a:normAutofit/>
          </a:bodyPr>
          <a:lstStyle/>
          <a:p>
            <a:r>
              <a:rPr lang="el-GR" sz="2200" dirty="0"/>
              <a:t>Οι γυναίκες μπορεί να εμφανίσουν σε σημαντικό αριθμό </a:t>
            </a:r>
            <a:r>
              <a:rPr lang="el-GR" sz="2200" b="1" dirty="0"/>
              <a:t>σύνδρομο γαλακτόρροιας-αμηνόρροιας, οι άντρες μείωση της libido και ανικανότητα</a:t>
            </a:r>
            <a:r>
              <a:rPr lang="el-GR" sz="2200" dirty="0"/>
              <a:t>. Ένα μέρος μπορεί να προέρχεται από υπερέκκριση προλακτίνης αλλά και η ίδια η αυξητική έχει </a:t>
            </a:r>
            <a:r>
              <a:rPr lang="el-GR" sz="2200" dirty="0" smtClean="0"/>
              <a:t>λακτοτρόπο </a:t>
            </a:r>
            <a:r>
              <a:rPr lang="el-GR" sz="2200" dirty="0"/>
              <a:t>δράση. </a:t>
            </a:r>
          </a:p>
          <a:p>
            <a:r>
              <a:rPr lang="el-GR" sz="2200" b="1" dirty="0"/>
              <a:t>Οι αρθραλγίες </a:t>
            </a:r>
            <a:r>
              <a:rPr lang="el-GR" sz="2200" dirty="0"/>
              <a:t>είναι συχνές, καθώς και η οσφυαλγία και επίσης σε μερικούς από αυτούς μπορεί να αναπτυχθεί </a:t>
            </a:r>
            <a:r>
              <a:rPr lang="el-GR" sz="2200" b="1" dirty="0"/>
              <a:t>εκφυλιστική αρθρίτιδα</a:t>
            </a:r>
            <a:r>
              <a:rPr lang="el-GR" sz="2200" dirty="0"/>
              <a:t>, διόγκωση των συνδέσμων, πολλαπλασιασμός και εκφύλιση του αρθρικού χόνδρου ή κύφωση λόγω οστεοπόρωσης. </a:t>
            </a:r>
            <a:r>
              <a:rPr lang="el-GR" sz="2200" b="1" dirty="0"/>
              <a:t>Ορώδης μέση ωτίτιδα </a:t>
            </a:r>
            <a:r>
              <a:rPr lang="el-GR" sz="2200" dirty="0"/>
              <a:t>μπορεί να προκληθεί λόγω υπερτροφίας του βλεννογόνου και επακόλουθης απόφραξης της ευσταχειανής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2083315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Υποφυσιακή παθολογία </a:t>
            </a:r>
            <a:r>
              <a:rPr lang="el-GR" sz="3000" b="0" dirty="0" smtClean="0"/>
              <a:t>1/6</a:t>
            </a:r>
            <a:endParaRPr lang="el-GR" sz="30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πιο συνηθισμένη υποφυσιακή παθολογία περιλαμβάνει τα διάφορα </a:t>
            </a:r>
            <a:r>
              <a:rPr lang="el-GR" b="1" dirty="0"/>
              <a:t>αδενώματα</a:t>
            </a:r>
            <a:r>
              <a:rPr lang="el-GR" dirty="0"/>
              <a:t> τα οποία προέρχονται </a:t>
            </a:r>
            <a:r>
              <a:rPr lang="el-GR" dirty="0" smtClean="0"/>
              <a:t>από </a:t>
            </a:r>
            <a:r>
              <a:rPr lang="el-GR" dirty="0"/>
              <a:t>τύπους κυττάρων του πρόσθιου λοβού. Αποτελούν το 10% περίπου των χειρουργικά εξαιρούμενων όγκων του εγκεφάλου ενώ στις νεκροτομικές σειρές η συχνότητα τους κυμαίνεται μεταξύ 2,7% - 27%. Η ευρεία αυτή διακύμανση οφείλεται στη μέθοδο της ιστολογικής μελέτης που εφαρμόζεται. </a:t>
            </a:r>
            <a:endParaRPr lang="en-US" dirty="0" smtClean="0"/>
          </a:p>
          <a:p>
            <a:r>
              <a:rPr lang="el-GR" dirty="0" smtClean="0"/>
              <a:t>Τα </a:t>
            </a:r>
            <a:r>
              <a:rPr lang="el-GR" dirty="0"/>
              <a:t>αδενώματα είναι κατ' εξοχήν μονήρη νεοπλάσματα αλλά μπορεί να έχουν πολλαπλή ανάπτυξη.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74526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a:t>8</a:t>
            </a:r>
            <a:r>
              <a:rPr lang="el-GR" sz="3000" b="0" dirty="0" smtClean="0"/>
              <a:t>/11</a:t>
            </a:r>
            <a:endParaRPr lang="el-GR" dirty="0"/>
          </a:p>
        </p:txBody>
      </p:sp>
      <p:sp>
        <p:nvSpPr>
          <p:cNvPr id="3" name="2 - Θέση περιεχομένου"/>
          <p:cNvSpPr>
            <a:spLocks noGrp="1"/>
          </p:cNvSpPr>
          <p:nvPr>
            <p:ph idx="1"/>
          </p:nvPr>
        </p:nvSpPr>
        <p:spPr>
          <a:xfrm>
            <a:off x="457200" y="1196752"/>
            <a:ext cx="8291264" cy="5328592"/>
          </a:xfrm>
        </p:spPr>
        <p:txBody>
          <a:bodyPr>
            <a:normAutofit/>
          </a:bodyPr>
          <a:lstStyle/>
          <a:p>
            <a:r>
              <a:rPr lang="el-GR" sz="2200" dirty="0"/>
              <a:t>Οι </a:t>
            </a:r>
            <a:r>
              <a:rPr lang="el-GR" sz="2200" b="1" dirty="0"/>
              <a:t>σιελογόνοι αδένες </a:t>
            </a:r>
            <a:r>
              <a:rPr lang="el-GR" sz="2200" dirty="0"/>
              <a:t>συχνά βρίσκονται διογκωμένοι ενώ επίσης συχνή είναι η εμφάνιση </a:t>
            </a:r>
            <a:r>
              <a:rPr lang="el-GR" sz="2200" b="1" dirty="0"/>
              <a:t>καρδιομεγαλίας</a:t>
            </a:r>
            <a:r>
              <a:rPr lang="el-GR" sz="2200" dirty="0"/>
              <a:t>. Λιγότερα συχνά μπορεί να υπάρχει διόγκωση του ήπατος ή του σπληνός. </a:t>
            </a:r>
          </a:p>
          <a:p>
            <a:r>
              <a:rPr lang="el-GR" sz="2200" dirty="0"/>
              <a:t>Ορισμένοι ασθενείς παραπονούνται για συμπτώματα </a:t>
            </a:r>
            <a:r>
              <a:rPr lang="el-GR" sz="2200" b="1" dirty="0"/>
              <a:t>νεφρολιθιάσεως</a:t>
            </a:r>
            <a:r>
              <a:rPr lang="el-GR" sz="2200" dirty="0"/>
              <a:t>. Η εμφάνιση τους οφείλεται στην απέκκριση ασβεστίου είτε από συνύπαρξη υπερπλασίας είτε αδενώματος των παραθυρεοειδών σε κάποιες περιπτώσεις, ενώ σπανιότερα μπορεί να συνυπάρχουν όλα τα κλινικά χαρακτηριστικά του συνδρόμου της πολλαπλής ενδοκρινικής νεοπλασίας τύπου ΜΕΝ Ι. </a:t>
            </a:r>
          </a:p>
          <a:p>
            <a:r>
              <a:rPr lang="el-GR" sz="2200" b="1" dirty="0"/>
              <a:t>Στο δέρμα </a:t>
            </a:r>
            <a:r>
              <a:rPr lang="el-GR" sz="2200" dirty="0"/>
              <a:t>των μεγαλακρικών εκτός από την έντονη </a:t>
            </a:r>
            <a:r>
              <a:rPr lang="el-GR" sz="2200" b="1" dirty="0"/>
              <a:t>εφίδρωση και την πάχυνση </a:t>
            </a:r>
            <a:r>
              <a:rPr lang="el-GR" sz="2200" dirty="0"/>
              <a:t>πολλές φορές παρατηρείται κάποιου βαθμού </a:t>
            </a:r>
            <a:r>
              <a:rPr lang="el-GR" sz="2200" b="1" dirty="0"/>
              <a:t>υπερτρίχωση ή μελανίζουσα ακάνθωση</a:t>
            </a:r>
            <a:r>
              <a:rPr lang="el-GR" sz="2200" b="1"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39742062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a:t>9</a:t>
            </a:r>
            <a:r>
              <a:rPr lang="el-GR" sz="3000" b="0" dirty="0" smtClean="0"/>
              <a:t>/11</a:t>
            </a:r>
            <a:endParaRPr lang="el-GR" dirty="0"/>
          </a:p>
        </p:txBody>
      </p:sp>
      <p:sp>
        <p:nvSpPr>
          <p:cNvPr id="3" name="2 - Θέση περιεχομένου"/>
          <p:cNvSpPr>
            <a:spLocks noGrp="1"/>
          </p:cNvSpPr>
          <p:nvPr>
            <p:ph idx="1"/>
          </p:nvPr>
        </p:nvSpPr>
        <p:spPr/>
        <p:txBody>
          <a:bodyPr>
            <a:normAutofit/>
          </a:bodyPr>
          <a:lstStyle/>
          <a:p>
            <a:r>
              <a:rPr lang="el-GR" sz="2200" dirty="0"/>
              <a:t>Κύστεις του πνευμονικού παρεγχύματος, λιπώματα, ορισμένοι εμφανίζουν ακροχορδόνες οι οποίες πιθανώς αποτελούν δείκτη ταυτόχρονης παρουσίας </a:t>
            </a:r>
            <a:r>
              <a:rPr lang="el-GR" sz="2200" b="1" dirty="0"/>
              <a:t>αδενωματοειδών πολυπόδων </a:t>
            </a:r>
            <a:r>
              <a:rPr lang="el-GR" sz="2200" dirty="0"/>
              <a:t>του εντέρου. Σε μια μελέτη 75 μεγαλακρικών, 8% είχαν καρκίνο παχέος εντέρου ποσοστό πολύ μεγαλύτερο από το μέσο ποσοστό. </a:t>
            </a:r>
          </a:p>
          <a:p>
            <a:r>
              <a:rPr lang="el-GR" sz="2200" dirty="0"/>
              <a:t>Η επικρατούσα άποψη σήμερα είναι ότι πρέπει να γίνεται </a:t>
            </a:r>
            <a:r>
              <a:rPr lang="el-GR" sz="2200" b="1" dirty="0"/>
              <a:t>προληπτικός έλεγχος για πολύποδες του εντέρου σε κάθε μεγαλακρικό, ιδιαίτερα εάν αυτός είναι πάνω από 50 ετών </a:t>
            </a:r>
            <a:r>
              <a:rPr lang="el-GR" sz="2200" dirty="0"/>
              <a:t>και αν η νόσος υπάρχει σε περισσότερο από </a:t>
            </a:r>
            <a:r>
              <a:rPr lang="el-GR" sz="2200" dirty="0" smtClean="0"/>
              <a:t>10 χρόνια</a:t>
            </a:r>
            <a:r>
              <a:rPr lang="el-GR" sz="2200" dirty="0"/>
              <a:t>. </a:t>
            </a:r>
          </a:p>
          <a:p>
            <a:r>
              <a:rPr lang="el-GR" sz="2200" dirty="0"/>
              <a:t>Σε μεγάλο ποσοστό σε σχέση με τον πληθυσμό παρατηρείται </a:t>
            </a:r>
            <a:r>
              <a:rPr lang="el-GR" sz="2200" b="1" dirty="0"/>
              <a:t>σακχαρώδης διαβήτης </a:t>
            </a:r>
            <a:r>
              <a:rPr lang="el-GR" sz="2200" dirty="0"/>
              <a:t>τουλάχιστον 10% ενώ η διαταραγμένη ανοχή της γλυκόζης παρατηρείται σε ποσοστό 25</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21123709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smtClean="0"/>
              <a:t>10/11</a:t>
            </a:r>
            <a:endParaRPr lang="el-GR" dirty="0"/>
          </a:p>
        </p:txBody>
      </p:sp>
      <p:sp>
        <p:nvSpPr>
          <p:cNvPr id="3" name="2 - Θέση περιεχομένου"/>
          <p:cNvSpPr>
            <a:spLocks noGrp="1"/>
          </p:cNvSpPr>
          <p:nvPr>
            <p:ph idx="1"/>
          </p:nvPr>
        </p:nvSpPr>
        <p:spPr/>
        <p:txBody>
          <a:bodyPr>
            <a:normAutofit fontScale="92500"/>
          </a:bodyPr>
          <a:lstStyle/>
          <a:p>
            <a:r>
              <a:rPr lang="el-GR" dirty="0"/>
              <a:t>Άρα, σε ποσοστό 100% παρατηρούμε την διόγκωση των μαλακών μορίων, την τραχύτητα των χαρακτηριστικών του προσώπου και την αύξηση των άκρων. </a:t>
            </a:r>
          </a:p>
          <a:p>
            <a:r>
              <a:rPr lang="el-GR" dirty="0"/>
              <a:t>Σε ποσοστό 88% παρατηρείται υπεριδρωσία, 80% παρατηρούνται διαταραχές της όρασης, 70% αύξηση του βάρους και παραισθησίες, 70% περίπου αρθραλγίες και 65% κεφαλαλγίες. </a:t>
            </a:r>
          </a:p>
          <a:p>
            <a:r>
              <a:rPr lang="el-GR" dirty="0"/>
              <a:t>Διαταραχές εμμήνου ρύσεως στις γυναίκες κατά 60% διαταραγμένη ανοχή γλυκόζης από 25-50%, και μείωση της Iibido 40%. Γαλακτόρροια παρατηρείται στο 13% των </a:t>
            </a:r>
            <a:r>
              <a:rPr lang="el-GR" dirty="0" smtClean="0"/>
              <a:t>μεγαλακρικών </a:t>
            </a:r>
            <a:r>
              <a:rPr lang="el-GR" dirty="0"/>
              <a:t>ασθενών. Το 99% των περιπτώσεων μεγαλακρίας οφείλεται σε όγκους οι οποίοι υπάρχουν εντός της </a:t>
            </a:r>
            <a:r>
              <a:rPr lang="el-GR" dirty="0" smtClean="0"/>
              <a:t>υπόφυσης.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35802737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smtClean="0"/>
              <a:t>11/11</a:t>
            </a:r>
            <a:endParaRPr lang="el-GR" dirty="0"/>
          </a:p>
        </p:txBody>
      </p:sp>
      <p:sp>
        <p:nvSpPr>
          <p:cNvPr id="3" name="2 - Θέση περιεχομένου"/>
          <p:cNvSpPr>
            <a:spLocks noGrp="1"/>
          </p:cNvSpPr>
          <p:nvPr>
            <p:ph idx="1"/>
          </p:nvPr>
        </p:nvSpPr>
        <p:spPr>
          <a:xfrm>
            <a:off x="457200" y="1196752"/>
            <a:ext cx="8291264" cy="5328592"/>
          </a:xfrm>
        </p:spPr>
        <p:txBody>
          <a:bodyPr>
            <a:noAutofit/>
          </a:bodyPr>
          <a:lstStyle/>
          <a:p>
            <a:r>
              <a:rPr lang="el-GR" sz="2200" dirty="0"/>
              <a:t>Παρ' όλα αυτά υπάρχει μια </a:t>
            </a:r>
            <a:r>
              <a:rPr lang="el-GR" sz="2200" dirty="0" smtClean="0"/>
              <a:t>πιθανότητα, </a:t>
            </a:r>
            <a:r>
              <a:rPr lang="el-GR" sz="2200" dirty="0"/>
              <a:t>σπάνια, να υπάρχουν νεοπλάσματα που προκαλούν μεγαλακρία λόγω έκτοπης παραγωγής </a:t>
            </a:r>
            <a:r>
              <a:rPr lang="el-GR" sz="2200" dirty="0" smtClean="0"/>
              <a:t>G</a:t>
            </a:r>
            <a:r>
              <a:rPr lang="en-US" sz="2200" dirty="0" smtClean="0"/>
              <a:t>H</a:t>
            </a:r>
            <a:r>
              <a:rPr lang="el-GR" sz="2200" dirty="0" smtClean="0"/>
              <a:t>RH</a:t>
            </a:r>
            <a:r>
              <a:rPr lang="el-GR" sz="2200" dirty="0"/>
              <a:t>. </a:t>
            </a:r>
          </a:p>
          <a:p>
            <a:r>
              <a:rPr lang="el-GR" sz="2200" dirty="0"/>
              <a:t>Η τεκμηρίωση του συνδρόμου αυτού προϋποθέτει την πλήρωση των κριτηρίων του Koch </a:t>
            </a:r>
            <a:r>
              <a:rPr lang="el-GR" sz="2200" b="1" dirty="0"/>
              <a:t>α) </a:t>
            </a:r>
            <a:r>
              <a:rPr lang="el-GR" sz="2200" dirty="0"/>
              <a:t>ανοσοϊστοχημική ή ραδιοανοσολογική ανάπτυξη παρουσίας </a:t>
            </a:r>
            <a:r>
              <a:rPr lang="el-GR" sz="2200" dirty="0" smtClean="0"/>
              <a:t>G</a:t>
            </a:r>
            <a:r>
              <a:rPr lang="en-US" sz="2200" dirty="0" smtClean="0"/>
              <a:t>H</a:t>
            </a:r>
            <a:r>
              <a:rPr lang="el-GR" sz="2200" dirty="0" smtClean="0"/>
              <a:t>RH</a:t>
            </a:r>
            <a:r>
              <a:rPr lang="el-GR" sz="2200" b="1" dirty="0" smtClean="0"/>
              <a:t> </a:t>
            </a:r>
            <a:r>
              <a:rPr lang="el-GR" sz="2200" b="1" dirty="0"/>
              <a:t>β) </a:t>
            </a:r>
            <a:r>
              <a:rPr lang="el-GR" sz="2200" dirty="0"/>
              <a:t>τεκμηρίωση σύνθεσης </a:t>
            </a:r>
            <a:r>
              <a:rPr lang="el-GR" sz="2200" dirty="0" smtClean="0"/>
              <a:t>G</a:t>
            </a:r>
            <a:r>
              <a:rPr lang="en-US" sz="2200" dirty="0" smtClean="0"/>
              <a:t>H</a:t>
            </a:r>
            <a:r>
              <a:rPr lang="el-GR" sz="2200" dirty="0" smtClean="0"/>
              <a:t>RH</a:t>
            </a:r>
            <a:r>
              <a:rPr lang="el-GR" sz="2200" dirty="0"/>
              <a:t>, mRNA με μοριακή βιολογία </a:t>
            </a:r>
            <a:r>
              <a:rPr lang="el-GR" sz="2200" b="1" dirty="0"/>
              <a:t>γ) </a:t>
            </a:r>
            <a:r>
              <a:rPr lang="el-GR" sz="2200" dirty="0"/>
              <a:t>δραστηριότητα </a:t>
            </a:r>
            <a:r>
              <a:rPr lang="el-GR" sz="2200" dirty="0" smtClean="0"/>
              <a:t>G</a:t>
            </a:r>
            <a:r>
              <a:rPr lang="en-US" sz="2200" dirty="0" smtClean="0"/>
              <a:t>H</a:t>
            </a:r>
            <a:r>
              <a:rPr lang="el-GR" sz="2200" dirty="0" smtClean="0"/>
              <a:t>RH </a:t>
            </a:r>
            <a:r>
              <a:rPr lang="el-GR" sz="2200" dirty="0"/>
              <a:t>σε εκχυλίσματα του όγκου </a:t>
            </a:r>
            <a:r>
              <a:rPr lang="el-GR" sz="2200" b="1" dirty="0"/>
              <a:t>δ) </a:t>
            </a:r>
            <a:r>
              <a:rPr lang="el-GR" sz="2200" dirty="0"/>
              <a:t>βελτίωση κλινικών και βιοχημικών παραμέτρων της μεγαλακρίας μετά από χειρουργική εκτομή ή φαρμακευτική αντιμετώπιση του όγκου που παρήγαγε </a:t>
            </a:r>
            <a:r>
              <a:rPr lang="el-GR" sz="2200" dirty="0" smtClean="0"/>
              <a:t>G</a:t>
            </a:r>
            <a:r>
              <a:rPr lang="en-US" sz="2200" dirty="0" smtClean="0"/>
              <a:t>H</a:t>
            </a:r>
            <a:r>
              <a:rPr lang="el-GR" sz="2200" dirty="0" smtClean="0"/>
              <a:t>RH</a:t>
            </a:r>
            <a:r>
              <a:rPr lang="el-GR" sz="2200" dirty="0"/>
              <a:t>.</a:t>
            </a:r>
          </a:p>
          <a:p>
            <a:r>
              <a:rPr lang="el-GR" sz="2200" dirty="0"/>
              <a:t>Παρ' ότι σπανιότατα αυτά τα νεοπλάσματα τα κλινικά τους χαρακτηριστικά δεν διακρίνονται από εκείνα της κλασικής </a:t>
            </a:r>
            <a:r>
              <a:rPr lang="el-GR" sz="2200" dirty="0" smtClean="0"/>
              <a:t>μεγαλακρίας.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19315514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smtClean="0"/>
              <a:t>Μη λειτουργικά αδενώματα της υπόφυσης </a:t>
            </a:r>
            <a:r>
              <a:rPr lang="el-GR" sz="3300" b="0" dirty="0" smtClean="0"/>
              <a:t>1/12</a:t>
            </a:r>
            <a:endParaRPr lang="el-GR" sz="3300" b="0" dirty="0"/>
          </a:p>
        </p:txBody>
      </p:sp>
      <p:sp>
        <p:nvSpPr>
          <p:cNvPr id="3" name="2 - Θέση περιεχομένου"/>
          <p:cNvSpPr>
            <a:spLocks noGrp="1"/>
          </p:cNvSpPr>
          <p:nvPr>
            <p:ph idx="1"/>
          </p:nvPr>
        </p:nvSpPr>
        <p:spPr/>
        <p:txBody>
          <a:bodyPr>
            <a:normAutofit/>
          </a:bodyPr>
          <a:lstStyle/>
          <a:p>
            <a:r>
              <a:rPr lang="el-GR" sz="2200" dirty="0" smtClean="0"/>
              <a:t>Πρόκειται </a:t>
            </a:r>
            <a:r>
              <a:rPr lang="el-GR" sz="2200" dirty="0"/>
              <a:t>για αδενώματα της υπόφυσης που περιλαμβάνουν το 25-30% </a:t>
            </a:r>
            <a:r>
              <a:rPr lang="el-GR" sz="2200" b="1" dirty="0"/>
              <a:t>και τα οποία δεν συνδέονται με αναγνωρίσιμο κλινικό σύνδρομο από υπερέκκριση ορμόνης</a:t>
            </a:r>
            <a:r>
              <a:rPr lang="el-GR" sz="2200" b="1" dirty="0" smtClean="0"/>
              <a:t>.</a:t>
            </a:r>
            <a:endParaRPr lang="el-GR" sz="2200" b="1" dirty="0"/>
          </a:p>
          <a:p>
            <a:r>
              <a:rPr lang="el-GR" sz="2200" dirty="0"/>
              <a:t>Αυτό δεν σημαίνει ότι πρόκειται απαραίτητα για μη εκκριτικά αδενώματα γιατί </a:t>
            </a:r>
            <a:r>
              <a:rPr lang="el-GR" sz="2200" b="1" dirty="0"/>
              <a:t>πολλά από αυτά φαίνεται πως εκκρίνουν κάποια ορμόνη ή κάποια ορμονική υπομονάδα </a:t>
            </a:r>
            <a:r>
              <a:rPr lang="el-GR" sz="2200" dirty="0"/>
              <a:t>αλλά δεν προκαλούν αύξηση της συγκέντρωσης της ορμόνης πάνω από τα φυσιολογικά όρια ή και όταν αυτό συμβαίνει </a:t>
            </a:r>
            <a:r>
              <a:rPr lang="el-GR" sz="2200" b="1" dirty="0"/>
              <a:t>δεν προκαλείται αναγνωρίσιμο κλινικό σύνδρομο </a:t>
            </a:r>
            <a:r>
              <a:rPr lang="el-GR" sz="2200" dirty="0"/>
              <a:t>π.χ. υπερέκκριση FSH δεν προκαλεί συμπτώματα σε εμμηνοπαυσιακή γυναίκα. Κάθε είδος υποφυσιακού αδενώματος μπορεί να είναι κλινικώς μη λειτουργικό</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16736401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2/12</a:t>
            </a:r>
            <a:endParaRPr lang="el-GR" dirty="0"/>
          </a:p>
        </p:txBody>
      </p:sp>
      <p:sp>
        <p:nvSpPr>
          <p:cNvPr id="3" name="2 - Θέση περιεχομένου"/>
          <p:cNvSpPr>
            <a:spLocks noGrp="1"/>
          </p:cNvSpPr>
          <p:nvPr>
            <p:ph idx="1"/>
          </p:nvPr>
        </p:nvSpPr>
        <p:spPr/>
        <p:txBody>
          <a:bodyPr>
            <a:normAutofit lnSpcReduction="10000"/>
          </a:bodyPr>
          <a:lstStyle/>
          <a:p>
            <a:r>
              <a:rPr lang="el-GR" dirty="0"/>
              <a:t>Ωστόσο συχνότερα πρόκειται για γοναδοτρόπα αδενώματα που είτε δεν εκκρίνουν ακέραια μόρια γοναδοτροπινών είτε εκκρίνουν ανεπαρκώς, για αδενώματα που παράγουν </a:t>
            </a:r>
            <a:r>
              <a:rPr lang="el-GR" dirty="0" smtClean="0"/>
              <a:t>α­υπομονάδα </a:t>
            </a:r>
            <a:r>
              <a:rPr lang="el-GR" dirty="0"/>
              <a:t>ή για θυρεοειδότροπα αδενώματα που συνήθως δεν παράγουν ακέραια μόρια TSH. </a:t>
            </a:r>
          </a:p>
          <a:p>
            <a:r>
              <a:rPr lang="el-GR" dirty="0"/>
              <a:t>Λιγότερο συχνά πρόκειται λακτοτρόπα αδενώματα τα οποία δεν προκαλούν αναγνωρίσιμο κλινικό σύνδρομο ιδιαίτερα σε </a:t>
            </a:r>
            <a:r>
              <a:rPr lang="el-GR" dirty="0" smtClean="0"/>
              <a:t>μετεμμηνοπαυσιακές </a:t>
            </a:r>
            <a:r>
              <a:rPr lang="el-GR" dirty="0"/>
              <a:t>γυναίκες ή για επινεφριδιοτρόπα αδενώματα. Επίσης, μπορεί να πρόκειται για αδενώματα που παράγουν συνδυασμούς ορμονικών υπομονάδων όπως της β-LΗ, της β-FSΗ, της α-ανθρώπινης χοριακής γοναδοτροπίνης κ.τ.λ.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29369255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3/12</a:t>
            </a:r>
            <a:endParaRPr lang="el-GR" dirty="0"/>
          </a:p>
        </p:txBody>
      </p:sp>
      <p:sp>
        <p:nvSpPr>
          <p:cNvPr id="3" name="2 - Θέση περιεχομένου"/>
          <p:cNvSpPr>
            <a:spLocks noGrp="1"/>
          </p:cNvSpPr>
          <p:nvPr>
            <p:ph idx="1"/>
          </p:nvPr>
        </p:nvSpPr>
        <p:spPr/>
        <p:txBody>
          <a:bodyPr>
            <a:normAutofit/>
          </a:bodyPr>
          <a:lstStyle/>
          <a:p>
            <a:r>
              <a:rPr lang="el-GR" b="1" dirty="0"/>
              <a:t>Τα μη λειτουργικά αδενώματα </a:t>
            </a:r>
            <a:r>
              <a:rPr lang="el-GR" dirty="0"/>
              <a:t>είναι συνήθως μεγέθους πάνω από 10 mm, είναι</a:t>
            </a:r>
            <a:r>
              <a:rPr lang="el-GR" b="1" dirty="0"/>
              <a:t> μακροαδενώματα </a:t>
            </a:r>
            <a:r>
              <a:rPr lang="el-GR" dirty="0"/>
              <a:t>και απαντώνται τόσο σε άντρες όσο και σε </a:t>
            </a:r>
            <a:r>
              <a:rPr lang="el-GR" dirty="0" smtClean="0"/>
              <a:t>μετεμμηνοπαυσιακές </a:t>
            </a:r>
            <a:r>
              <a:rPr lang="el-GR" dirty="0"/>
              <a:t>γυναίκες</a:t>
            </a:r>
            <a:r>
              <a:rPr lang="el-GR" dirty="0" smtClean="0"/>
              <a:t>.</a:t>
            </a:r>
          </a:p>
          <a:p>
            <a:r>
              <a:rPr lang="el-GR" dirty="0"/>
              <a:t>Το πιο συχνό σύμπτωμα που οδηγεί τον ασθενή στον γιατρό είναι η </a:t>
            </a:r>
            <a:r>
              <a:rPr lang="el-GR" b="1" dirty="0"/>
              <a:t>διαταραχή της όρασης </a:t>
            </a:r>
            <a:r>
              <a:rPr lang="el-GR" dirty="0"/>
              <a:t>που προκαλείται από την επέκταση του αδενώματος πάνω από το τουρκικό εφίππιο με αποτέλεσμα της συμπίεση του οπτικού χιάσματος.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26530752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4/12</a:t>
            </a:r>
            <a:endParaRPr lang="el-GR" dirty="0"/>
          </a:p>
        </p:txBody>
      </p:sp>
      <p:sp>
        <p:nvSpPr>
          <p:cNvPr id="3" name="2 - Θέση περιεχομένου"/>
          <p:cNvSpPr>
            <a:spLocks noGrp="1"/>
          </p:cNvSpPr>
          <p:nvPr>
            <p:ph idx="1"/>
          </p:nvPr>
        </p:nvSpPr>
        <p:spPr/>
        <p:txBody>
          <a:bodyPr>
            <a:noAutofit/>
          </a:bodyPr>
          <a:lstStyle/>
          <a:p>
            <a:r>
              <a:rPr lang="el-GR" dirty="0" smtClean="0"/>
              <a:t>Συνήθως </a:t>
            </a:r>
            <a:r>
              <a:rPr lang="el-GR" dirty="0"/>
              <a:t>η όραση διαταράσσεται πρώτα στα άνω έξω τεταρτημόρια των οπτικών πεδίων. Αυτό καλείται </a:t>
            </a:r>
            <a:r>
              <a:rPr lang="el-GR" b="1" dirty="0"/>
              <a:t>αμφοτερόπλευρη κροταφική ημιανοψία </a:t>
            </a:r>
            <a:r>
              <a:rPr lang="el-GR" dirty="0"/>
              <a:t>αν και πολλές φορές το έλλειμμα μπορεί να είναι πιο έκδηλο στην μια πλευρά. Σε περιπτώσεις έντονης συμπίεσης του οπτικού χιάσματος διαταράσσεται επιπλέον και η κεντρική οπτική οξύτητα. </a:t>
            </a:r>
          </a:p>
          <a:p>
            <a:r>
              <a:rPr lang="el-GR" dirty="0"/>
              <a:t>Η έναρξη της διαταραχής είναι συνήθως όμως τόσο</a:t>
            </a:r>
            <a:r>
              <a:rPr lang="el-GR" b="1" dirty="0"/>
              <a:t> βαθμιαία </a:t>
            </a:r>
            <a:r>
              <a:rPr lang="el-GR" dirty="0"/>
              <a:t>που δεν γίνεται αντιληπτή από τους ασθενείς οι οποίοι μάλιστα συχνά προσκρούουν σε πλαϊνά εμπόδια στην βάδιση αλλά δικαιολογούν το γεγονός αυτό ως αποτέλεσμα απροσεξίας ή βιασύνης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37076218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5/12</a:t>
            </a:r>
            <a:endParaRPr lang="el-GR" dirty="0"/>
          </a:p>
        </p:txBody>
      </p:sp>
      <p:sp>
        <p:nvSpPr>
          <p:cNvPr id="3" name="2 - Θέση περιεχομένου"/>
          <p:cNvSpPr>
            <a:spLocks noGrp="1"/>
          </p:cNvSpPr>
          <p:nvPr>
            <p:ph idx="1"/>
          </p:nvPr>
        </p:nvSpPr>
        <p:spPr/>
        <p:txBody>
          <a:bodyPr/>
          <a:lstStyle/>
          <a:p>
            <a:r>
              <a:rPr lang="el-GR" dirty="0"/>
              <a:t>Αλλά και όταν οι ασθενείς αυτοί προσέρχονται στον οφθαλμίατρο ο τελευταίος είναι δυνατόν να παραβλέψει την αιτία της διαταραχής εάν δεν καταφύγει </a:t>
            </a:r>
            <a:r>
              <a:rPr lang="el-GR" b="1" dirty="0"/>
              <a:t>στην εξέταση των οπτικών πεδίων. </a:t>
            </a:r>
          </a:p>
          <a:p>
            <a:r>
              <a:rPr lang="el-GR" dirty="0"/>
              <a:t>Άλλοτε πάλι οι ασθενείς παραπονιούνται για </a:t>
            </a:r>
            <a:r>
              <a:rPr lang="el-GR" b="1" dirty="0"/>
              <a:t>κεφαλαλγία</a:t>
            </a:r>
            <a:r>
              <a:rPr lang="el-GR" dirty="0"/>
              <a:t> η οποία πιθανώς οφείλεται στο ότι το τουρκικό εφίππιο διευρύνεται από τον αυξανόμενο όγκο. </a:t>
            </a:r>
          </a:p>
          <a:p>
            <a:r>
              <a:rPr lang="el-GR" dirty="0"/>
              <a:t>Συχνή είναι επίσης η εμφάνιση </a:t>
            </a:r>
            <a:r>
              <a:rPr lang="el-GR" b="1" dirty="0"/>
              <a:t>διπλωπίας που προκαλείται λόγω πλαγίας επέκτασης </a:t>
            </a:r>
            <a:r>
              <a:rPr lang="el-GR" dirty="0"/>
              <a:t>του αδενώματος στους σηραγγώδεις κόλπους με συμπίεση των κρανιακών νεύρων 3, 4 και 6 τα οποία βρίσκονται σε επαφή με τα τοιχώματά του.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29766454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6/12</a:t>
            </a:r>
            <a:endParaRPr lang="el-GR" dirty="0"/>
          </a:p>
        </p:txBody>
      </p:sp>
      <p:sp>
        <p:nvSpPr>
          <p:cNvPr id="3" name="2 - Θέση περιεχομένου"/>
          <p:cNvSpPr>
            <a:spLocks noGrp="1"/>
          </p:cNvSpPr>
          <p:nvPr>
            <p:ph idx="1"/>
          </p:nvPr>
        </p:nvSpPr>
        <p:spPr/>
        <p:txBody>
          <a:bodyPr/>
          <a:lstStyle/>
          <a:p>
            <a:r>
              <a:rPr lang="el-GR" dirty="0"/>
              <a:t>Σε περίπτωση προς τα κάτω επέκτασης του αδενώματος και διάβρωσης του τουρκικού εφιππίου στο έδαφος του προκαλείται </a:t>
            </a:r>
            <a:r>
              <a:rPr lang="el-GR" b="1" dirty="0"/>
              <a:t>ρινόρροια εγκεφαλονωτιαίου υγρού. </a:t>
            </a:r>
            <a:endParaRPr lang="el-GR" b="1" dirty="0" smtClean="0"/>
          </a:p>
          <a:p>
            <a:r>
              <a:rPr lang="el-GR" dirty="0" smtClean="0"/>
              <a:t>Ορισμένες </a:t>
            </a:r>
            <a:r>
              <a:rPr lang="el-GR" dirty="0"/>
              <a:t>φορές μάλιστα προκαλείται ξαφνική </a:t>
            </a:r>
            <a:r>
              <a:rPr lang="el-GR" b="1" dirty="0"/>
              <a:t>αιμορραγία μέσα στην μάζα του αδενώματος με αποτέλεσμα υποφυσιακή αποπληξία </a:t>
            </a:r>
            <a:r>
              <a:rPr lang="el-GR" dirty="0"/>
              <a:t>που συνοδεύεται από αιφνίδια </a:t>
            </a:r>
            <a:r>
              <a:rPr lang="el-GR" b="1" dirty="0"/>
              <a:t>έντονη κεφαλαλγία και διπλωπία. </a:t>
            </a:r>
            <a:r>
              <a:rPr lang="el-GR" dirty="0"/>
              <a:t>Τέλος πολλοί ασθενείς εμφανίζουν συμπτώματα </a:t>
            </a:r>
            <a:r>
              <a:rPr lang="el-GR" b="1" dirty="0"/>
              <a:t>υποφυσιακής ανεπάρκειας</a:t>
            </a:r>
            <a:r>
              <a:rPr lang="el-GR" dirty="0"/>
              <a:t>, που οφείλεται σε καταστροφή της υπόφυσης από το αυξανόμενο μέγεθος του αδενώματος.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2137623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Υποφυσιακή παθολογία </a:t>
            </a:r>
            <a:r>
              <a:rPr lang="el-GR" sz="3000" b="0" dirty="0" smtClean="0"/>
              <a:t>2/6</a:t>
            </a:r>
            <a:endParaRPr lang="el-GR" sz="3000" b="0" dirty="0"/>
          </a:p>
        </p:txBody>
      </p:sp>
      <p:sp>
        <p:nvSpPr>
          <p:cNvPr id="3" name="2 - Θέση περιεχομένου"/>
          <p:cNvSpPr>
            <a:spLocks noGrp="1"/>
          </p:cNvSpPr>
          <p:nvPr>
            <p:ph idx="1"/>
          </p:nvPr>
        </p:nvSpPr>
        <p:spPr/>
        <p:txBody>
          <a:bodyPr>
            <a:normAutofit/>
          </a:bodyPr>
          <a:lstStyle/>
          <a:p>
            <a:r>
              <a:rPr lang="el-GR" dirty="0" smtClean="0"/>
              <a:t>Τα </a:t>
            </a:r>
            <a:r>
              <a:rPr lang="el-GR" dirty="0"/>
              <a:t>αδενώματα διακρίνονται σε μικροαδενώματα που έχουν διάμετρο μικρότερη των 10 mm ενώ οι λοιποί όγκοι εμπίπτουν στην κατηγορία των μακροαδενωμάτων. </a:t>
            </a:r>
          </a:p>
          <a:p>
            <a:r>
              <a:rPr lang="el-GR" dirty="0"/>
              <a:t>Ανάλογα με το μέγεθος και την διηθητική τους ανάπτυξη διακρίνονται σε τέσσερις μεγάλες κατηγορίες κατά HARDY, Grade 1-4. </a:t>
            </a:r>
          </a:p>
          <a:p>
            <a:r>
              <a:rPr lang="el-GR" dirty="0"/>
              <a:t>Η εκτίμηση του μεγέθους γίνεται από τις απεικονιστικές μεθόδους και την απευθείας χειρουργική παρατήρηση.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2145077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7/12</a:t>
            </a:r>
            <a:endParaRPr lang="el-GR" dirty="0"/>
          </a:p>
        </p:txBody>
      </p:sp>
      <p:sp>
        <p:nvSpPr>
          <p:cNvPr id="3" name="2 - Θέση περιεχομένου"/>
          <p:cNvSpPr>
            <a:spLocks noGrp="1"/>
          </p:cNvSpPr>
          <p:nvPr>
            <p:ph idx="1"/>
          </p:nvPr>
        </p:nvSpPr>
        <p:spPr/>
        <p:txBody>
          <a:bodyPr/>
          <a:lstStyle/>
          <a:p>
            <a:r>
              <a:rPr lang="el-GR" b="1" dirty="0" smtClean="0"/>
              <a:t>Η </a:t>
            </a:r>
            <a:r>
              <a:rPr lang="el-GR" b="1" dirty="0"/>
              <a:t>πιο συχνή ανεπάρκεια είναι αυτή των γοναδοτροπινών </a:t>
            </a:r>
            <a:r>
              <a:rPr lang="el-GR" dirty="0"/>
              <a:t>που επέρχεται και πρώτη, που εκδηλώνεται με μείωση της ενεργητικότητας, σεξουαλικής επιθυμίας (libido) στους άντρες και με αμηνόρροια στις γυναίκες και τα ανάλογα σεξολογικά συμπτώματα. </a:t>
            </a:r>
            <a:endParaRPr lang="el-GR" dirty="0" smtClean="0"/>
          </a:p>
          <a:p>
            <a:r>
              <a:rPr lang="el-GR" dirty="0" smtClean="0"/>
              <a:t>Συμπτώματα </a:t>
            </a:r>
            <a:r>
              <a:rPr lang="el-GR" b="1" dirty="0" smtClean="0"/>
              <a:t>υποθυρεοειδισμού και υποκορτιζολισμού </a:t>
            </a:r>
            <a:r>
              <a:rPr lang="el-GR" dirty="0"/>
              <a:t>εμφανίζονται κατόπιν αλλά μπορεί να είναι και έκδηλα.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28500989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8/12</a:t>
            </a:r>
            <a:endParaRPr lang="el-GR" dirty="0"/>
          </a:p>
        </p:txBody>
      </p:sp>
      <p:sp>
        <p:nvSpPr>
          <p:cNvPr id="3" name="2 - Θέση περιεχομένου"/>
          <p:cNvSpPr>
            <a:spLocks noGrp="1"/>
          </p:cNvSpPr>
          <p:nvPr>
            <p:ph idx="1"/>
          </p:nvPr>
        </p:nvSpPr>
        <p:spPr/>
        <p:txBody>
          <a:bodyPr>
            <a:normAutofit/>
          </a:bodyPr>
          <a:lstStyle/>
          <a:p>
            <a:r>
              <a:rPr lang="el-GR" b="1" dirty="0"/>
              <a:t>Ιστολογικά</a:t>
            </a:r>
            <a:r>
              <a:rPr lang="el-GR" dirty="0"/>
              <a:t>, αυτά τα αδενώματα και κυρίως εκείνα που </a:t>
            </a:r>
            <a:r>
              <a:rPr lang="el-GR" b="1" dirty="0"/>
              <a:t>περιέχουν υπομονάδες των γοναδοτροπινών </a:t>
            </a:r>
            <a:r>
              <a:rPr lang="el-GR" dirty="0"/>
              <a:t>φαίνεται ότι κυμαίνονται στο 2,5 - 17% συχνότητα που είναι πολύ μεγαλύτερη από εκείνη που θεωρούσαν στο παρελθόν και αναπτύσσονται σε ενήλικες προκαλώντας οπτικές διαταραχές. </a:t>
            </a:r>
          </a:p>
          <a:p>
            <a:r>
              <a:rPr lang="el-GR" dirty="0"/>
              <a:t>Είναι </a:t>
            </a:r>
            <a:r>
              <a:rPr lang="el-GR" b="1" dirty="0"/>
              <a:t>χρωμόφοβα</a:t>
            </a:r>
            <a:r>
              <a:rPr lang="el-GR" dirty="0"/>
              <a:t> με κολποειδή ή θυλώδη τύπο αναπτύξεως, αποτελούνται από μεσαίου μεγέθους υποστρόγγυλα ή μονόπολα κύτταρα με επιμήκεις κυτταροπλασματικές αποφυάδες.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10989062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9/12</a:t>
            </a:r>
            <a:endParaRPr lang="el-GR" dirty="0"/>
          </a:p>
        </p:txBody>
      </p:sp>
      <p:sp>
        <p:nvSpPr>
          <p:cNvPr id="3" name="2 - Θέση περιεχομένου"/>
          <p:cNvSpPr>
            <a:spLocks noGrp="1"/>
          </p:cNvSpPr>
          <p:nvPr>
            <p:ph idx="1"/>
          </p:nvPr>
        </p:nvSpPr>
        <p:spPr/>
        <p:txBody>
          <a:bodyPr>
            <a:normAutofit/>
          </a:bodyPr>
          <a:lstStyle/>
          <a:p>
            <a:r>
              <a:rPr lang="el-GR" dirty="0" smtClean="0"/>
              <a:t>Στους </a:t>
            </a:r>
            <a:r>
              <a:rPr lang="el-GR" dirty="0"/>
              <a:t>άντρες το </a:t>
            </a:r>
            <a:r>
              <a:rPr lang="el-GR" b="1" dirty="0"/>
              <a:t>50% αυτών των όγκων είναι καλά διαφοροποιημένοι </a:t>
            </a:r>
            <a:r>
              <a:rPr lang="el-GR" dirty="0"/>
              <a:t>με αναπτυγμένο τραχύ ενδοπλασματικό δίκτυο και συσκευή Golgi. </a:t>
            </a:r>
          </a:p>
          <a:p>
            <a:r>
              <a:rPr lang="el-GR" dirty="0" smtClean="0"/>
              <a:t>Το </a:t>
            </a:r>
            <a:r>
              <a:rPr lang="el-GR" b="1" dirty="0"/>
              <a:t>άλλο ήμισυ αυτών των όγκων δεν εμφανίζει ιδιαίτερα μορφολογικά χαρακτηριστικά και ακριβώς γι' αυτό τον λόγο καλείται και </a:t>
            </a:r>
            <a:r>
              <a:rPr lang="en-US" b="1" dirty="0"/>
              <a:t>n</a:t>
            </a:r>
            <a:r>
              <a:rPr lang="el-GR" b="1" dirty="0"/>
              <a:t>υll cell </a:t>
            </a:r>
            <a:r>
              <a:rPr lang="el-GR" dirty="0"/>
              <a:t>αδένωμα. </a:t>
            </a:r>
            <a:r>
              <a:rPr lang="el-GR" b="1" dirty="0"/>
              <a:t>Στις γυναίκες το ποσοστό πλέον του 70% η υπερμικροσκοπική εικόνα είναι ομοιόμορφη και διαγνωστική</a:t>
            </a:r>
            <a:r>
              <a:rPr lang="el-GR" b="1"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23757794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10/12</a:t>
            </a:r>
            <a:endParaRPr lang="el-GR" dirty="0"/>
          </a:p>
        </p:txBody>
      </p:sp>
      <p:sp>
        <p:nvSpPr>
          <p:cNvPr id="3" name="2 - Θέση περιεχομένου"/>
          <p:cNvSpPr>
            <a:spLocks noGrp="1"/>
          </p:cNvSpPr>
          <p:nvPr>
            <p:ph idx="1"/>
          </p:nvPr>
        </p:nvSpPr>
        <p:spPr/>
        <p:txBody>
          <a:bodyPr>
            <a:normAutofit/>
          </a:bodyPr>
          <a:lstStyle/>
          <a:p>
            <a:r>
              <a:rPr lang="el-GR" b="1" dirty="0"/>
              <a:t>Τα </a:t>
            </a:r>
            <a:r>
              <a:rPr lang="en-US" b="1" dirty="0"/>
              <a:t>n</a:t>
            </a:r>
            <a:r>
              <a:rPr lang="el-GR" b="1" dirty="0"/>
              <a:t>υll cell αδενώματα ή ογκοκυττώματα </a:t>
            </a:r>
            <a:r>
              <a:rPr lang="el-GR" dirty="0"/>
              <a:t>μπορεί να φτάσουν και το 70% των λειτουργικών παρασκευασμάτων αλλά συνήθως αντιπροσωπεύουν το 40% των χειρουργικά εξαιρεθέντων αδενωμάτων. </a:t>
            </a:r>
          </a:p>
          <a:p>
            <a:r>
              <a:rPr lang="el-GR" b="1" dirty="0"/>
              <a:t>Ο όρος </a:t>
            </a:r>
            <a:r>
              <a:rPr lang="en-US" b="1" dirty="0"/>
              <a:t>n</a:t>
            </a:r>
            <a:r>
              <a:rPr lang="el-GR" b="1" dirty="0"/>
              <a:t>υll cell </a:t>
            </a:r>
            <a:r>
              <a:rPr lang="el-GR" dirty="0"/>
              <a:t>προτάθηκε από τους Kovacks και συνεργάτες στα 1980 για να προσδιορίσει αδενώματα χωρίς ιδιαίτερα μορφολογικά και βιοχημικά χαρακτηριστικά τα οποία να αποκαλύπτουν την κυτταρική τους προέλευση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10229218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11/12</a:t>
            </a:r>
            <a:endParaRPr lang="el-GR" dirty="0"/>
          </a:p>
        </p:txBody>
      </p:sp>
      <p:sp>
        <p:nvSpPr>
          <p:cNvPr id="3" name="2 - Θέση περιεχομένου"/>
          <p:cNvSpPr>
            <a:spLocks noGrp="1"/>
          </p:cNvSpPr>
          <p:nvPr>
            <p:ph idx="1"/>
          </p:nvPr>
        </p:nvSpPr>
        <p:spPr/>
        <p:txBody>
          <a:bodyPr>
            <a:normAutofit/>
          </a:bodyPr>
          <a:lstStyle/>
          <a:p>
            <a:r>
              <a:rPr lang="el-GR" dirty="0" smtClean="0"/>
              <a:t>Με </a:t>
            </a:r>
            <a:r>
              <a:rPr lang="el-GR" dirty="0"/>
              <a:t>την εισαγωγή του όρου </a:t>
            </a:r>
            <a:r>
              <a:rPr lang="en-US" dirty="0"/>
              <a:t>n</a:t>
            </a:r>
            <a:r>
              <a:rPr lang="el-GR" dirty="0"/>
              <a:t>υll cell αδένωμα επιχειρήθηκε μερική αντικατάσταση του κλασικού όρου </a:t>
            </a:r>
            <a:r>
              <a:rPr lang="el-GR" b="1" dirty="0" smtClean="0"/>
              <a:t>μορφοχρωμόφοβο αδένωμα </a:t>
            </a:r>
            <a:r>
              <a:rPr lang="el-GR" dirty="0" smtClean="0"/>
              <a:t>για </a:t>
            </a:r>
            <a:r>
              <a:rPr lang="el-GR" dirty="0"/>
              <a:t>να έχουμε ένα πιο αξιόπιστο </a:t>
            </a:r>
            <a:r>
              <a:rPr lang="el-GR" dirty="0" smtClean="0"/>
              <a:t>μορφολογικό </a:t>
            </a:r>
            <a:r>
              <a:rPr lang="el-GR" dirty="0"/>
              <a:t>προσδιορισμό. </a:t>
            </a:r>
          </a:p>
          <a:p>
            <a:r>
              <a:rPr lang="el-GR" dirty="0"/>
              <a:t>Με την βοήθεια ηλεκτρονικού μικροσκοπίου διακρίθηκαν πολλοί τύποι μη λειτουργικών αδενωμάτων και εντάχθηκαν στην κατηγορία των </a:t>
            </a:r>
            <a:r>
              <a:rPr lang="en-US" dirty="0"/>
              <a:t>n</a:t>
            </a:r>
            <a:r>
              <a:rPr lang="el-GR" dirty="0"/>
              <a:t>υll cell αδενωμάτων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18395750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12/12</a:t>
            </a:r>
            <a:endParaRPr lang="el-GR" dirty="0"/>
          </a:p>
        </p:txBody>
      </p:sp>
      <p:sp>
        <p:nvSpPr>
          <p:cNvPr id="3" name="2 - Θέση περιεχομένου"/>
          <p:cNvSpPr>
            <a:spLocks noGrp="1"/>
          </p:cNvSpPr>
          <p:nvPr>
            <p:ph idx="1"/>
          </p:nvPr>
        </p:nvSpPr>
        <p:spPr/>
        <p:txBody>
          <a:bodyPr/>
          <a:lstStyle/>
          <a:p>
            <a:r>
              <a:rPr lang="el-GR" dirty="0"/>
              <a:t>Με την βοήθεια της </a:t>
            </a:r>
            <a:r>
              <a:rPr lang="el-GR" dirty="0" smtClean="0"/>
              <a:t>ανοσοϊστοχημείας </a:t>
            </a:r>
            <a:r>
              <a:rPr lang="el-GR" dirty="0"/>
              <a:t>και των ειδικών αντισωμάτων διαπιστώθηκε ότι πολλά αδενώματα αυτής </a:t>
            </a:r>
            <a:r>
              <a:rPr lang="el-GR" dirty="0" smtClean="0"/>
              <a:t>της κατηγορίας είναι </a:t>
            </a:r>
            <a:r>
              <a:rPr lang="el-GR" dirty="0"/>
              <a:t>ανοσοχημικά θετικά, για γλυκοπρωτεϊνικές ορμόνες και κυρίως στις υπομονάδες τους </a:t>
            </a:r>
            <a:r>
              <a:rPr lang="el-GR" dirty="0" smtClean="0"/>
              <a:t>α-</a:t>
            </a:r>
            <a:r>
              <a:rPr lang="en-US" dirty="0" smtClean="0"/>
              <a:t>L</a:t>
            </a:r>
            <a:r>
              <a:rPr lang="el-GR" dirty="0" smtClean="0"/>
              <a:t>Η</a:t>
            </a:r>
            <a:r>
              <a:rPr lang="el-GR" dirty="0"/>
              <a:t>, </a:t>
            </a:r>
            <a:r>
              <a:rPr lang="el-GR" dirty="0" smtClean="0"/>
              <a:t>β-</a:t>
            </a:r>
            <a:r>
              <a:rPr lang="en-US" dirty="0" smtClean="0"/>
              <a:t>L</a:t>
            </a:r>
            <a:r>
              <a:rPr lang="el-GR" dirty="0" smtClean="0"/>
              <a:t>Η</a:t>
            </a:r>
            <a:r>
              <a:rPr lang="el-GR" dirty="0"/>
              <a:t>, β-FSΗ </a:t>
            </a:r>
            <a:r>
              <a:rPr lang="el-GR" dirty="0" smtClean="0"/>
              <a:t>κτλ. </a:t>
            </a:r>
            <a:endParaRPr lang="el-GR" dirty="0"/>
          </a:p>
          <a:p>
            <a:r>
              <a:rPr lang="el-GR" dirty="0"/>
              <a:t>Μελέτες των </a:t>
            </a:r>
            <a:r>
              <a:rPr lang="en-US" dirty="0"/>
              <a:t>n</a:t>
            </a:r>
            <a:r>
              <a:rPr lang="el-GR" dirty="0"/>
              <a:t>υll cell αδενωμάτων, των ογκοκυττωμάτων σε καλλιέργειες διασπάσεως κυττάρων έδειξαν ότι οι όγκοι αυτοί μπορεί να εκλύουν μικρές ποσότητες ορμονών κυρίως της β-FSΗ, της </a:t>
            </a:r>
            <a:r>
              <a:rPr lang="el-GR" dirty="0" smtClean="0"/>
              <a:t>β-</a:t>
            </a:r>
            <a:r>
              <a:rPr lang="en-US" dirty="0" smtClean="0"/>
              <a:t>L</a:t>
            </a:r>
            <a:r>
              <a:rPr lang="el-GR" dirty="0" smtClean="0"/>
              <a:t>Η </a:t>
            </a:r>
            <a:r>
              <a:rPr lang="el-GR" dirty="0"/>
              <a:t>και σε μικρότερο ποσό άλλες ορμόνες πιο δραστικές.</a:t>
            </a:r>
          </a:p>
          <a:p>
            <a:pPr>
              <a:buNone/>
            </a:pP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3006320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smtClean="0"/>
              <a:t>Αδενώματα που παράγουν θυρεοειδοτρόπο </a:t>
            </a:r>
            <a:r>
              <a:rPr lang="el-GR" sz="3300" b="0" dirty="0" smtClean="0"/>
              <a:t>1/6</a:t>
            </a:r>
            <a:endParaRPr lang="el-GR" sz="3300" b="0" dirty="0"/>
          </a:p>
        </p:txBody>
      </p:sp>
      <p:sp>
        <p:nvSpPr>
          <p:cNvPr id="3" name="2 - Θέση περιεχομένου"/>
          <p:cNvSpPr>
            <a:spLocks noGrp="1"/>
          </p:cNvSpPr>
          <p:nvPr>
            <p:ph idx="1"/>
          </p:nvPr>
        </p:nvSpPr>
        <p:spPr/>
        <p:txBody>
          <a:bodyPr>
            <a:normAutofit/>
          </a:bodyPr>
          <a:lstStyle/>
          <a:p>
            <a:r>
              <a:rPr lang="el-GR" dirty="0" smtClean="0"/>
              <a:t>Τα </a:t>
            </a:r>
            <a:r>
              <a:rPr lang="el-GR" dirty="0"/>
              <a:t>υποφυσιακά αυτά αδενώματα χαρακτηρίζονται από αυτόνομη παραγωγή θυρεοειδοτρόπου ορμόνης TSH και </a:t>
            </a:r>
            <a:r>
              <a:rPr lang="el-GR" b="1" dirty="0"/>
              <a:t>αποτελούν σπανιότατη αιτία υπερθυρεοειδισμού. </a:t>
            </a:r>
          </a:p>
          <a:p>
            <a:r>
              <a:rPr lang="el-GR" dirty="0"/>
              <a:t>Αντιπροσωπεύουν και το σπανιότερο είδος υποφυσιακού όγκου που αναλογεί σε λιγότερο από 1 % του συνόλου των υποφυσιακών όγκων και είναι τα μονογλυκοπρωτεϊνικά αδενώματα που προκαλούν κλινικό χαρακτηριστικό σύνδρομο. </a:t>
            </a:r>
          </a:p>
          <a:p>
            <a:r>
              <a:rPr lang="el-GR" dirty="0"/>
              <a:t>Αναφέρεται στην βιβλιογραφία μόνο μερικές δεκάδες τέτοιων περιπτώσεων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26186080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Αδενώματα που παράγουν θυρεοειδοτρόπο </a:t>
            </a:r>
            <a:r>
              <a:rPr lang="el-GR" sz="3300" b="0" dirty="0" smtClean="0"/>
              <a:t>2/6</a:t>
            </a:r>
            <a:endParaRPr lang="el-GR" sz="3300" b="0" dirty="0"/>
          </a:p>
        </p:txBody>
      </p:sp>
      <p:sp>
        <p:nvSpPr>
          <p:cNvPr id="3" name="2 - Θέση περιεχομένου"/>
          <p:cNvSpPr>
            <a:spLocks noGrp="1"/>
          </p:cNvSpPr>
          <p:nvPr>
            <p:ph idx="1"/>
          </p:nvPr>
        </p:nvSpPr>
        <p:spPr/>
        <p:txBody>
          <a:bodyPr>
            <a:normAutofit/>
          </a:bodyPr>
          <a:lstStyle/>
          <a:p>
            <a:r>
              <a:rPr lang="el-GR" dirty="0" smtClean="0"/>
              <a:t>Τα </a:t>
            </a:r>
            <a:r>
              <a:rPr lang="el-GR" dirty="0"/>
              <a:t>χαρακτηριστικά συμπτώματα του υπερθυρεοειδισμού είναι παρόντα συνήθως μαζί με την βρογχοκήλη ενώ συχνά συνυπάρχουν συμπτώματα από συμπίεση γειτονικών προς την υπόφυση μορίων, καθώς τα αδενώματα αυτά είναι συχνά μεγέθους πάνω από 1 cm, (μακροαδένωμα) και εμφανίζουν υπερεφιππιακή επέκταση που μπορεί να διαπιστωθεί τόσο </a:t>
            </a:r>
            <a:r>
              <a:rPr lang="el-GR" dirty="0" smtClean="0"/>
              <a:t>στη αξονική (CT) </a:t>
            </a:r>
            <a:r>
              <a:rPr lang="el-GR" dirty="0"/>
              <a:t>όσο και </a:t>
            </a:r>
            <a:r>
              <a:rPr lang="el-GR" dirty="0" smtClean="0"/>
              <a:t>στην μαγνητική τομογραφία (MRI).</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4617939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lnSpcReduction="10000"/>
          </a:bodyPr>
          <a:lstStyle/>
          <a:p>
            <a:r>
              <a:rPr lang="el-GR" dirty="0"/>
              <a:t>Παρότι τα συμπτώματα του </a:t>
            </a:r>
            <a:r>
              <a:rPr lang="el-GR" b="1" dirty="0"/>
              <a:t>υπερθυρεοειδισμού δεν διαφέρουν από αυτά της νόσου του Graves, ωστόσο απουσιάζουν εκδηλώσεις της θυρεοειδικής οφθαλμοπάθειας καθώς και της δερματοπάθειας </a:t>
            </a:r>
            <a:r>
              <a:rPr lang="el-GR" dirty="0"/>
              <a:t>ενώ δεν ανιχνεύονται ανοσοσφαιρίνες που διεγείρουν τον θυρεοειδή, οι γνωστές LATS, TSI. </a:t>
            </a:r>
          </a:p>
          <a:p>
            <a:r>
              <a:rPr lang="el-GR" dirty="0"/>
              <a:t>Τα επίπεδα των ορμονών Τ3 και Τ 4 είναι αυξημένα και αυτά της TSH αυξημένα κατά 70% ή δυσανάλογα φυσιολογικά 30% για τις ψηλές τιμές Τ3 και Τ 4 σε αντίθεση μ' αυτό που συμβαίνει στην περίπτωση της νόσου του Graves δηλαδή τον πρωτοπαθή υπερθυρεοειδισμό όπου τόσο η Τ3 και η Τ 4 είναι υψηλή και η TSH είναι κατασταλμένη</a:t>
            </a:r>
            <a:r>
              <a:rPr lang="el-GR" dirty="0" smtClean="0"/>
              <a:t>.</a:t>
            </a:r>
            <a:endParaRPr lang="el-GR" dirty="0"/>
          </a:p>
        </p:txBody>
      </p:sp>
      <p:sp>
        <p:nvSpPr>
          <p:cNvPr id="4" name="Τίτλος 1"/>
          <p:cNvSpPr>
            <a:spLocks noGrp="1"/>
          </p:cNvSpPr>
          <p:nvPr>
            <p:ph type="title"/>
          </p:nvPr>
        </p:nvSpPr>
        <p:spPr>
          <a:xfrm>
            <a:off x="0" y="116632"/>
            <a:ext cx="9144000" cy="908720"/>
          </a:xfrm>
        </p:spPr>
        <p:txBody>
          <a:bodyPr>
            <a:normAutofit fontScale="90000"/>
          </a:bodyPr>
          <a:lstStyle/>
          <a:p>
            <a:r>
              <a:rPr lang="el-GR" sz="4000" dirty="0"/>
              <a:t>Αδενώματα που παράγουν θυρεοειδοτρόπο </a:t>
            </a:r>
            <a:r>
              <a:rPr lang="el-GR" sz="3300" b="0" dirty="0" smtClean="0"/>
              <a:t>3/6</a:t>
            </a:r>
            <a:endParaRPr lang="el-GR" sz="33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34181933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smtClean="0"/>
              <a:t>Στο </a:t>
            </a:r>
            <a:r>
              <a:rPr lang="el-GR" dirty="0"/>
              <a:t>σημείο αυτό πρέπει να υπογραμμιστεί αυξημένα ή δυσανάλογα φυσιολογικά επίπεδα TSH σε υπερθυρεοειδικό ασθενή με αυξημένη Τ3 και Τ4 μπορεί να οφείλεται σε μια ασθένεια που καλείται σύνδρομο υποφυσιακής αντίστασης στην θυρεοειδική ορμόνη. Γι' αυτό είναι απαραίτητη η ταυτόχρονη μέτρηση των επιπέδων της α-υπομονάδας. </a:t>
            </a:r>
          </a:p>
          <a:p>
            <a:endParaRPr lang="el-GR" dirty="0"/>
          </a:p>
        </p:txBody>
      </p:sp>
      <p:sp>
        <p:nvSpPr>
          <p:cNvPr id="4" name="Τίτλος 1"/>
          <p:cNvSpPr>
            <a:spLocks noGrp="1"/>
          </p:cNvSpPr>
          <p:nvPr>
            <p:ph type="title"/>
          </p:nvPr>
        </p:nvSpPr>
        <p:spPr>
          <a:xfrm>
            <a:off x="0" y="116632"/>
            <a:ext cx="9144000" cy="908720"/>
          </a:xfrm>
        </p:spPr>
        <p:txBody>
          <a:bodyPr>
            <a:normAutofit fontScale="90000"/>
          </a:bodyPr>
          <a:lstStyle/>
          <a:p>
            <a:r>
              <a:rPr lang="el-GR" sz="4000" dirty="0"/>
              <a:t>Αδενώματα που παράγουν θυρεοειδοτρόπο </a:t>
            </a:r>
            <a:r>
              <a:rPr lang="el-GR" sz="3300" b="0" dirty="0" smtClean="0"/>
              <a:t>4/6</a:t>
            </a:r>
            <a:endParaRPr lang="el-GR" sz="33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4032520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Υποφυσιακή παθολογία </a:t>
            </a:r>
            <a:r>
              <a:rPr lang="el-GR" sz="3000" b="0" dirty="0" smtClean="0"/>
              <a:t>3/6</a:t>
            </a:r>
            <a:endParaRPr lang="el-GR" dirty="0"/>
          </a:p>
        </p:txBody>
      </p:sp>
      <p:sp>
        <p:nvSpPr>
          <p:cNvPr id="3" name="2 - Θέση περιεχομένου"/>
          <p:cNvSpPr>
            <a:spLocks noGrp="1"/>
          </p:cNvSpPr>
          <p:nvPr>
            <p:ph idx="1"/>
          </p:nvPr>
        </p:nvSpPr>
        <p:spPr>
          <a:xfrm>
            <a:off x="457200" y="1196752"/>
            <a:ext cx="8363272" cy="5472608"/>
          </a:xfrm>
        </p:spPr>
        <p:txBody>
          <a:bodyPr>
            <a:normAutofit fontScale="92500" lnSpcReduction="10000"/>
          </a:bodyPr>
          <a:lstStyle/>
          <a:p>
            <a:pPr>
              <a:lnSpc>
                <a:spcPct val="120000"/>
              </a:lnSpc>
            </a:pPr>
            <a:r>
              <a:rPr lang="el-GR" dirty="0"/>
              <a:t>Οι όγκοι Grade - 1 αντιστοιχούν σε μικροαδενώματα περιορισμένα στο χώρο του τουρκικού εφιππίου. Είναι δύσκολα αναγνωρίσιμα ιδιαίτερα όταν έχουν διάμετρο μικρότερη των 3 mm.</a:t>
            </a:r>
          </a:p>
          <a:p>
            <a:pPr>
              <a:lnSpc>
                <a:spcPct val="120000"/>
              </a:lnSpc>
            </a:pPr>
            <a:r>
              <a:rPr lang="el-GR" dirty="0"/>
              <a:t>Οι όγκοι Grade -2 αποτελούν ενδοεφιππιακά μακροαδενώματα που προκαλούν διάταση και λέπτυνση του εδάφους του τουρκικού εφιππίου.</a:t>
            </a:r>
          </a:p>
          <a:p>
            <a:pPr>
              <a:lnSpc>
                <a:spcPct val="120000"/>
              </a:lnSpc>
            </a:pPr>
            <a:r>
              <a:rPr lang="el-GR" dirty="0"/>
              <a:t>Τα αδενώματα Grade - 3 και Grade - 4 είναι διηθητικά νεοπλάσματα και τα μεν προκαλούν διάβρωση του εφιππίου και τα δε δεύτερα εκτεταμένη καταστροφή του οστού και παραεφιππιακή ανάπτυξη.</a:t>
            </a:r>
          </a:p>
          <a:p>
            <a:pPr>
              <a:lnSpc>
                <a:spcPct val="120000"/>
              </a:lnSpc>
            </a:pPr>
            <a:r>
              <a:rPr lang="el-GR" dirty="0"/>
              <a:t>Ανάλογα με τον βαθμό υπερεφιππιακής </a:t>
            </a:r>
            <a:r>
              <a:rPr lang="el-GR" dirty="0" smtClean="0"/>
              <a:t>επέκτασης </a:t>
            </a:r>
            <a:r>
              <a:rPr lang="el-GR" dirty="0"/>
              <a:t>οι δύο τελευταίες κατηγορίες δηλαδή Grade - 3 και Grade - 4 χαρακτηρίζονται ως Α, Β και C με σημεία αναφοράς το οπτικό χίασμα και την 3η </a:t>
            </a:r>
            <a:r>
              <a:rPr lang="el-GR" dirty="0" smtClean="0"/>
              <a:t>κοιλία</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1564423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Αδενώματα που παράγουν θυρεοειδοτρόπο </a:t>
            </a:r>
            <a:r>
              <a:rPr lang="el-GR" sz="3300" b="0" dirty="0" smtClean="0"/>
              <a:t>5/6</a:t>
            </a:r>
            <a:endParaRPr lang="el-GR" dirty="0"/>
          </a:p>
        </p:txBody>
      </p:sp>
      <p:sp>
        <p:nvSpPr>
          <p:cNvPr id="3" name="2 - Θέση περιεχομένου"/>
          <p:cNvSpPr>
            <a:spLocks noGrp="1"/>
          </p:cNvSpPr>
          <p:nvPr>
            <p:ph idx="1"/>
          </p:nvPr>
        </p:nvSpPr>
        <p:spPr>
          <a:xfrm>
            <a:off x="457200" y="1196752"/>
            <a:ext cx="8363272" cy="5544616"/>
          </a:xfrm>
        </p:spPr>
        <p:txBody>
          <a:bodyPr>
            <a:noAutofit/>
          </a:bodyPr>
          <a:lstStyle/>
          <a:p>
            <a:r>
              <a:rPr lang="el-GR" sz="2200" dirty="0"/>
              <a:t>Τα επίπεδα αυτά είναι αυξημένα στο 80% των ασθενών με υποφυσιακό όγκο που παράγει TSH ενώ είναι φυσιολογικά στο σύνδρομο της υποφυσιακής αντίστασης της θυρεοειδικής ορμόνης. </a:t>
            </a:r>
            <a:endParaRPr lang="el-GR" sz="2200" dirty="0" smtClean="0"/>
          </a:p>
          <a:p>
            <a:r>
              <a:rPr lang="el-GR" sz="2200" dirty="0" smtClean="0"/>
              <a:t>Στις </a:t>
            </a:r>
            <a:r>
              <a:rPr lang="el-GR" sz="2200" dirty="0"/>
              <a:t>περιπτώσεις που τα επίπεδα της α-υπομονάδας βρίσκονται εντός των φυσιολογικών ορίων προαπαιτείται προσδιορισμός της μοριακής αναλογίας α-υπομονάδας TSH οπότε αν ο λόγος είναι μεγαλύτερος του ένα (1) είναι διαγνωστικό στην ύπαρξη υποφυσιακού όγκου που παράγει TSH. </a:t>
            </a:r>
            <a:endParaRPr lang="el-GR" sz="2200" dirty="0" smtClean="0"/>
          </a:p>
          <a:p>
            <a:r>
              <a:rPr lang="el-GR" sz="2200" dirty="0" smtClean="0"/>
              <a:t>Επίσης </a:t>
            </a:r>
            <a:r>
              <a:rPr lang="el-GR" sz="2200" dirty="0"/>
              <a:t>η χορήγηση TRH δεν προκαλεί ανάλογη αύξηση των επιπέδων της TSH ή της α-υπομονάδας του ασθενή αυτού και η χορήγηση της </a:t>
            </a:r>
            <a:r>
              <a:rPr lang="el-GR" sz="2200" dirty="0" smtClean="0"/>
              <a:t>θυρεοειδικής </a:t>
            </a:r>
            <a:r>
              <a:rPr lang="el-GR" sz="2200" dirty="0"/>
              <a:t>ορμόνης δεν προκαλεί ανάλογη καταστολή τους, διότι η έκκριση της TSH από τον όγκο που την παράγει είναι τελείως </a:t>
            </a:r>
            <a:r>
              <a:rPr lang="el-GR" sz="2200" dirty="0" smtClean="0"/>
              <a:t>αυτόνομη.</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10961920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Αδενώματα που παράγουν θυρεοειδοτρόπο </a:t>
            </a:r>
            <a:r>
              <a:rPr lang="el-GR" sz="3300" b="0" dirty="0" smtClean="0"/>
              <a:t>6/6</a:t>
            </a:r>
            <a:endParaRPr lang="el-GR" dirty="0"/>
          </a:p>
        </p:txBody>
      </p:sp>
      <p:sp>
        <p:nvSpPr>
          <p:cNvPr id="3" name="2 - Θέση περιεχομένου"/>
          <p:cNvSpPr>
            <a:spLocks noGrp="1"/>
          </p:cNvSpPr>
          <p:nvPr>
            <p:ph idx="1"/>
          </p:nvPr>
        </p:nvSpPr>
        <p:spPr/>
        <p:txBody>
          <a:bodyPr/>
          <a:lstStyle/>
          <a:p>
            <a:r>
              <a:rPr lang="el-GR" dirty="0"/>
              <a:t>Σε ποσοστό περίπου 50% των περιπτώσεων με υποφυσιακό όγκο που παράγει TSH μπορεί να ανιχνευθούν αυξημένα επίπεδα τόσο της προλακτίνης όσο και της αυξητικής και μπορεί να εμφανιστούν και μερικές εκδηλώσεις μεγαλακρίας ή υπερ-προλακτιναιμίας. </a:t>
            </a:r>
          </a:p>
          <a:p>
            <a:r>
              <a:rPr lang="el-GR" dirty="0"/>
              <a:t>Πάντως μέτρια αυξημένες τιμές προλακτίνης </a:t>
            </a:r>
            <a:r>
              <a:rPr lang="el-GR" dirty="0" smtClean="0"/>
              <a:t>σε </a:t>
            </a:r>
            <a:r>
              <a:rPr lang="el-GR" dirty="0"/>
              <a:t>αυτούς τους όγκους μάλλον οφείλονται στην συμπίεση που υφίσταται ο μίσχος της υπόφυσης από το αυξανόμενο σε μέγεθος αδένωμα που παράγει η TSH.</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26659708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Υποφυσιακά αδενώματα που παράγουν γοναδοτροπίνες </a:t>
            </a:r>
            <a:r>
              <a:rPr lang="el-GR" sz="3000" b="0" dirty="0" smtClean="0"/>
              <a:t>1/5</a:t>
            </a:r>
            <a:endParaRPr lang="el-GR" sz="3000" b="0" dirty="0"/>
          </a:p>
        </p:txBody>
      </p:sp>
      <p:sp>
        <p:nvSpPr>
          <p:cNvPr id="3" name="2 - Θέση περιεχομένου"/>
          <p:cNvSpPr>
            <a:spLocks noGrp="1"/>
          </p:cNvSpPr>
          <p:nvPr>
            <p:ph idx="1"/>
          </p:nvPr>
        </p:nvSpPr>
        <p:spPr>
          <a:xfrm>
            <a:off x="457200" y="1340768"/>
            <a:ext cx="8435280" cy="5328592"/>
          </a:xfrm>
        </p:spPr>
        <p:txBody>
          <a:bodyPr>
            <a:noAutofit/>
          </a:bodyPr>
          <a:lstStyle/>
          <a:p>
            <a:r>
              <a:rPr lang="el-GR" sz="2200" dirty="0" smtClean="0"/>
              <a:t>Πρόκειται </a:t>
            </a:r>
            <a:r>
              <a:rPr lang="el-GR" sz="2200" dirty="0"/>
              <a:t>για πολύ σπάνιους όγκους της </a:t>
            </a:r>
            <a:r>
              <a:rPr lang="el-GR" sz="2200" dirty="0" smtClean="0"/>
              <a:t>υπόφυσης </a:t>
            </a:r>
            <a:r>
              <a:rPr lang="el-GR" sz="2200" dirty="0"/>
              <a:t>που αναλογούν στο 2-5% των υποφυσιακών αδενωμάτων. </a:t>
            </a:r>
          </a:p>
          <a:p>
            <a:r>
              <a:rPr lang="el-GR" sz="2200" dirty="0"/>
              <a:t>Μπορεί να εκκρίνουν μόνο LΗ, μπορεί να εκκρίνουν μόνο FSH ή μπορεί να εκκρίνουν συνδυασμό LΗ και FSH. </a:t>
            </a:r>
          </a:p>
          <a:p>
            <a:r>
              <a:rPr lang="el-GR" sz="2200" dirty="0"/>
              <a:t>Οι περιπτώσεις αδενωμάτων που παράγουν μόνο LΗ είναι εξαιρετικά σπάνιες και έχουν περιγραφεί μόνο σε άντρες.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9824991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Υποφυσιακά αδενώματα που παράγουν γοναδοτροπίνες </a:t>
            </a:r>
            <a:r>
              <a:rPr lang="el-GR" sz="3000" b="0" dirty="0" smtClean="0"/>
              <a:t>2/5</a:t>
            </a:r>
            <a:endParaRPr lang="el-GR" sz="3000" b="0" dirty="0"/>
          </a:p>
        </p:txBody>
      </p:sp>
      <p:sp>
        <p:nvSpPr>
          <p:cNvPr id="3" name="2 - Θέση περιεχομένου"/>
          <p:cNvSpPr>
            <a:spLocks noGrp="1"/>
          </p:cNvSpPr>
          <p:nvPr>
            <p:ph idx="1"/>
          </p:nvPr>
        </p:nvSpPr>
        <p:spPr>
          <a:xfrm>
            <a:off x="457200" y="1340768"/>
            <a:ext cx="8435280" cy="5328592"/>
          </a:xfrm>
        </p:spPr>
        <p:txBody>
          <a:bodyPr>
            <a:noAutofit/>
          </a:bodyPr>
          <a:lstStyle/>
          <a:p>
            <a:r>
              <a:rPr lang="el-GR" sz="2200" dirty="0" smtClean="0"/>
              <a:t>Έχουν ανακοινωθεί οι περιπτώσεις γοναδοτρόπων αδενωμάτων σε αγόρια προ-εφηβικής ηλικίας που εμφάνισαν πρώιμη ήβη. </a:t>
            </a:r>
          </a:p>
          <a:p>
            <a:r>
              <a:rPr lang="el-GR" sz="2200" dirty="0" smtClean="0"/>
              <a:t>Σε ενήλικες άντρες όμως τα συμπτώματα από την υπερέκκριση </a:t>
            </a:r>
            <a:r>
              <a:rPr lang="en-US" sz="2200" dirty="0" smtClean="0"/>
              <a:t>LH </a:t>
            </a:r>
            <a:r>
              <a:rPr lang="el-GR" sz="2200" dirty="0" smtClean="0"/>
              <a:t>είναι αμυδρά. Η libido παραμένει φυσιολογική και η σπερματογένεση είναι μειωμένη γιατί παρά την υπερέκκριση της LΗ υπάρχει μειωμένη παραγωγή FSH.</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18331042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12776"/>
            <a:ext cx="8229600" cy="4824536"/>
          </a:xfrm>
        </p:spPr>
        <p:txBody>
          <a:bodyPr>
            <a:normAutofit/>
          </a:bodyPr>
          <a:lstStyle/>
          <a:p>
            <a:r>
              <a:rPr lang="el-GR" dirty="0"/>
              <a:t>Τα συμπτώματα που κυριαρχούν σ' αυτά τα αδενώματα είναι μάλλον από την πίεση των γειτονικών προς την υπόφυση μορίων διότι και αυτά τα αδενώματα είναι μακροαδενώματα. </a:t>
            </a:r>
          </a:p>
          <a:p>
            <a:r>
              <a:rPr lang="el-GR" dirty="0"/>
              <a:t>Τα επίπεδα της τεστοστερόνης του </a:t>
            </a:r>
            <a:r>
              <a:rPr lang="el-GR" dirty="0" smtClean="0"/>
              <a:t>ορού </a:t>
            </a:r>
            <a:r>
              <a:rPr lang="el-GR" dirty="0"/>
              <a:t>μπορεί να είναι αυξημένο και τα επίπεδα της LΗ και της LΗ β-υπομονάδας αυξημένα. Πολλοί </a:t>
            </a:r>
            <a:r>
              <a:rPr lang="el-GR" dirty="0" smtClean="0"/>
              <a:t>σπάνιοι είναι </a:t>
            </a:r>
            <a:r>
              <a:rPr lang="el-GR" dirty="0"/>
              <a:t>εξάλλου οι όγκοι οι οποίοι παράγουν ταυτόχρονα LΗ και FSH. </a:t>
            </a:r>
          </a:p>
        </p:txBody>
      </p:sp>
      <p:sp>
        <p:nvSpPr>
          <p:cNvPr id="5" name="Τίτλος 1"/>
          <p:cNvSpPr>
            <a:spLocks noGrp="1"/>
          </p:cNvSpPr>
          <p:nvPr>
            <p:ph type="title"/>
          </p:nvPr>
        </p:nvSpPr>
        <p:spPr>
          <a:xfrm>
            <a:off x="467544" y="116632"/>
            <a:ext cx="8229600" cy="1008112"/>
          </a:xfrm>
        </p:spPr>
        <p:txBody>
          <a:bodyPr>
            <a:noAutofit/>
          </a:bodyPr>
          <a:lstStyle/>
          <a:p>
            <a:r>
              <a:rPr lang="el-GR" dirty="0" smtClean="0"/>
              <a:t>Υποφυσιακά αδενώματα που παράγουν γοναδοτροπίνες </a:t>
            </a:r>
            <a:r>
              <a:rPr lang="el-GR" sz="3000" b="0" dirty="0" smtClean="0"/>
              <a:t>3/5</a:t>
            </a:r>
            <a:endParaRPr lang="el-GR" sz="30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19573268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12776"/>
            <a:ext cx="8229600" cy="4824536"/>
          </a:xfrm>
        </p:spPr>
        <p:txBody>
          <a:bodyPr>
            <a:normAutofit/>
          </a:bodyPr>
          <a:lstStyle/>
          <a:p>
            <a:r>
              <a:rPr lang="el-GR" dirty="0" smtClean="0"/>
              <a:t>Τέτοιες </a:t>
            </a:r>
            <a:r>
              <a:rPr lang="el-GR" dirty="0"/>
              <a:t>περιπτώσεις έχουν διαπιστωθεί με βεβαιότητα μόνο σε άντρες γιατί στις γυναίκες πάνω από 50 ετών με υποφυσιακό όγκο και αυξημένες </a:t>
            </a:r>
            <a:r>
              <a:rPr lang="el-GR" dirty="0" smtClean="0"/>
              <a:t>γοναδοτροπίνες, η </a:t>
            </a:r>
            <a:r>
              <a:rPr lang="el-GR" dirty="0"/>
              <a:t>διάκριση μεταξύ αυξημένης έκκρισης μεταεμμηνοπαυσιακών φυσιολογικών γοναδοτροπινών και της έκκρισης μεταξύ γοναδοτρόπων αδενώματος δεν είναι δυνατή. Έτσι, σε γυναίκες κάτω των 50 χρονών με ενδοεφιππιακό όγκο και αυξημένες γοναδοτροπίνες η διάκριση μεταξύ αδενώματος και ανεπάρκειας των ωοθηκών πάλι είναι αδύνατη.</a:t>
            </a:r>
          </a:p>
          <a:p>
            <a:endParaRPr lang="el-GR" dirty="0"/>
          </a:p>
        </p:txBody>
      </p:sp>
      <p:sp>
        <p:nvSpPr>
          <p:cNvPr id="5" name="Τίτλος 1"/>
          <p:cNvSpPr>
            <a:spLocks noGrp="1"/>
          </p:cNvSpPr>
          <p:nvPr>
            <p:ph type="title"/>
          </p:nvPr>
        </p:nvSpPr>
        <p:spPr>
          <a:xfrm>
            <a:off x="467544" y="116632"/>
            <a:ext cx="8229600" cy="1008112"/>
          </a:xfrm>
        </p:spPr>
        <p:txBody>
          <a:bodyPr>
            <a:noAutofit/>
          </a:bodyPr>
          <a:lstStyle/>
          <a:p>
            <a:r>
              <a:rPr lang="el-GR" dirty="0" smtClean="0"/>
              <a:t>Υποφυσιακά αδενώματα που παράγουν γοναδοτροπίνες </a:t>
            </a:r>
            <a:r>
              <a:rPr lang="el-GR" sz="3000" b="0" dirty="0" smtClean="0"/>
              <a:t>4/5</a:t>
            </a:r>
            <a:endParaRPr lang="el-GR" sz="30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11851110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12776"/>
            <a:ext cx="8291264" cy="5256584"/>
          </a:xfrm>
        </p:spPr>
        <p:txBody>
          <a:bodyPr>
            <a:normAutofit/>
          </a:bodyPr>
          <a:lstStyle/>
          <a:p>
            <a:r>
              <a:rPr lang="el-GR" sz="2200" dirty="0"/>
              <a:t>Επομένως </a:t>
            </a:r>
            <a:r>
              <a:rPr lang="el-GR" sz="2200" b="1" dirty="0"/>
              <a:t>η διάκριση και η διάγνωση γενικά στα αδενώματα με LΗ και FSH είναι πολύ πιο εύκολη στους άντρες όπου δεν αναμένεται σε </a:t>
            </a:r>
            <a:r>
              <a:rPr lang="el-GR" sz="2200" b="1" dirty="0" smtClean="0"/>
              <a:t>καμία </a:t>
            </a:r>
            <a:r>
              <a:rPr lang="el-GR" sz="2200" b="1" dirty="0"/>
              <a:t>περίπτωση η αύξηση της τιμής των γοναδοτροπινών.</a:t>
            </a:r>
          </a:p>
          <a:p>
            <a:r>
              <a:rPr lang="el-GR" sz="2200" dirty="0"/>
              <a:t>Μέχρι πρόσφατα οι όγκοι που καλούνται γοναδοτρόπα αδενώματα θεωρούνται πολύ σπάνιοι. </a:t>
            </a:r>
          </a:p>
          <a:p>
            <a:r>
              <a:rPr lang="el-GR" sz="2200" dirty="0"/>
              <a:t>Τελευταία με την βελτίωση των διαγνωστικών μεθόδων, θεωρούμε ότι είναι </a:t>
            </a:r>
            <a:r>
              <a:rPr lang="el-GR" sz="2200" dirty="0" smtClean="0"/>
              <a:t>συχνότεροι</a:t>
            </a:r>
            <a:r>
              <a:rPr lang="en-US" sz="2200" dirty="0" smtClean="0"/>
              <a:t>. K</a:t>
            </a:r>
            <a:r>
              <a:rPr lang="el-GR" sz="2200" dirty="0" smtClean="0"/>
              <a:t>υμαίνεται </a:t>
            </a:r>
            <a:r>
              <a:rPr lang="el-GR" sz="2200" dirty="0"/>
              <a:t>η διάγνωσή τους μεταξύ 2,5­17% και </a:t>
            </a:r>
            <a:r>
              <a:rPr lang="el-GR" sz="2200" dirty="0" smtClean="0"/>
              <a:t>συνήθως</a:t>
            </a:r>
            <a:r>
              <a:rPr lang="en-US" sz="2200" dirty="0" smtClean="0"/>
              <a:t> </a:t>
            </a:r>
            <a:r>
              <a:rPr lang="el-GR" sz="2200" dirty="0" smtClean="0"/>
              <a:t>είναι </a:t>
            </a:r>
            <a:r>
              <a:rPr lang="el-GR" sz="2200" dirty="0"/>
              <a:t>μακροαδενώματα, χρωμόφοβα με </a:t>
            </a:r>
            <a:r>
              <a:rPr lang="el-GR" sz="2200" dirty="0" smtClean="0"/>
              <a:t>θυλώδη </a:t>
            </a:r>
            <a:r>
              <a:rPr lang="el-GR" sz="2200" dirty="0"/>
              <a:t>τύπο αναπτύξεως των κυττάρων. Οι συχνότερα ανακαλυπτόμενες ορμόνες είναι η β­LΗ και η β-FSΗ ή συνδυασμός και των δύο γοναδοτροπινών, ιστολογικά</a:t>
            </a:r>
            <a:r>
              <a:rPr lang="el-GR" sz="2200" dirty="0" smtClean="0"/>
              <a:t>.</a:t>
            </a:r>
            <a:endParaRPr lang="el-GR" sz="2200" dirty="0"/>
          </a:p>
        </p:txBody>
      </p:sp>
      <p:sp>
        <p:nvSpPr>
          <p:cNvPr id="4" name="Τίτλος 1"/>
          <p:cNvSpPr>
            <a:spLocks noGrp="1"/>
          </p:cNvSpPr>
          <p:nvPr>
            <p:ph type="title"/>
          </p:nvPr>
        </p:nvSpPr>
        <p:spPr>
          <a:xfrm>
            <a:off x="467544" y="116632"/>
            <a:ext cx="8229600" cy="1008112"/>
          </a:xfrm>
        </p:spPr>
        <p:txBody>
          <a:bodyPr>
            <a:noAutofit/>
          </a:bodyPr>
          <a:lstStyle/>
          <a:p>
            <a:r>
              <a:rPr lang="el-GR" dirty="0" smtClean="0"/>
              <a:t>Υποφυσιακά αδενώματα που παράγουν γοναδοτροπίνες </a:t>
            </a:r>
            <a:r>
              <a:rPr lang="el-GR" sz="3000" b="0" dirty="0" smtClean="0"/>
              <a:t>5/5</a:t>
            </a:r>
            <a:endParaRPr lang="el-GR" sz="30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23845936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Κορτικοτρόπα αδενώματα</a:t>
            </a:r>
            <a:r>
              <a:rPr lang="el-GR" dirty="0" smtClean="0"/>
              <a:t/>
            </a:r>
            <a:br>
              <a:rPr lang="el-GR" dirty="0" smtClean="0"/>
            </a:br>
            <a:r>
              <a:rPr lang="el-GR" sz="3300" b="0" dirty="0" smtClean="0"/>
              <a:t>(Νόσος του </a:t>
            </a:r>
            <a:r>
              <a:rPr lang="en-US" sz="3300" b="0" dirty="0" smtClean="0"/>
              <a:t>Cushing</a:t>
            </a:r>
            <a:r>
              <a:rPr lang="el-GR" sz="3300" b="0" dirty="0" smtClean="0"/>
              <a:t>)</a:t>
            </a:r>
            <a:r>
              <a:rPr lang="en-US" sz="3300" b="0" dirty="0" smtClean="0"/>
              <a:t> </a:t>
            </a:r>
            <a:r>
              <a:rPr lang="el-GR" sz="3300" b="0" dirty="0" smtClean="0"/>
              <a:t>1</a:t>
            </a:r>
            <a:r>
              <a:rPr lang="en-US" sz="3300" b="0" dirty="0" smtClean="0"/>
              <a:t>/</a:t>
            </a:r>
            <a:r>
              <a:rPr lang="el-GR" sz="3300" b="0" dirty="0" smtClean="0"/>
              <a:t>2</a:t>
            </a:r>
            <a:endParaRPr lang="el-GR" sz="3300" b="0" dirty="0"/>
          </a:p>
        </p:txBody>
      </p:sp>
      <p:sp>
        <p:nvSpPr>
          <p:cNvPr id="3" name="2 - Θέση περιεχομένου"/>
          <p:cNvSpPr>
            <a:spLocks noGrp="1"/>
          </p:cNvSpPr>
          <p:nvPr>
            <p:ph idx="1"/>
          </p:nvPr>
        </p:nvSpPr>
        <p:spPr/>
        <p:txBody>
          <a:bodyPr>
            <a:normAutofit/>
          </a:bodyPr>
          <a:lstStyle/>
          <a:p>
            <a:r>
              <a:rPr lang="el-GR" dirty="0" smtClean="0"/>
              <a:t>Ο </a:t>
            </a:r>
            <a:r>
              <a:rPr lang="el-GR" dirty="0"/>
              <a:t>ρόλος της υπόφυσης στην ανάπτυξη υπερπλασίας των επινεφριδίων επισημάνθηκε για πρώτη φορά από τον Harνey </a:t>
            </a:r>
            <a:r>
              <a:rPr lang="el-GR" dirty="0" smtClean="0"/>
              <a:t>Cushing</a:t>
            </a:r>
            <a:r>
              <a:rPr lang="el-GR" dirty="0"/>
              <a:t> </a:t>
            </a:r>
            <a:r>
              <a:rPr lang="el-GR" dirty="0" smtClean="0"/>
              <a:t>το </a:t>
            </a:r>
            <a:r>
              <a:rPr lang="el-GR" dirty="0"/>
              <a:t>1932 ο οποίος διαχώρισε το σύνδρομο που προκαλείται από επινεφριδιακούς όγκους από αυτό που αναπτύσσεται στην περίπτωση αυτού που αποκάλεσε ο ίδιος ο Harνey υποφυσιακή βασεοφιλία. </a:t>
            </a:r>
          </a:p>
          <a:p>
            <a:r>
              <a:rPr lang="el-GR" dirty="0"/>
              <a:t>Αργότερα ο Power προέβλεψε την ύπαρξη κάποιου παράγοντα που εκκρίνεται από την υπόφυση και ο οποίος είναι υπεύθυνος για να εμφανιστεί η νόσος που περιέγραψε ο Cushing.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27290774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Κορτικοτρόπα αδενώματα</a:t>
            </a:r>
            <a:r>
              <a:rPr lang="el-GR" dirty="0" smtClean="0"/>
              <a:t/>
            </a:r>
            <a:br>
              <a:rPr lang="el-GR" dirty="0" smtClean="0"/>
            </a:br>
            <a:r>
              <a:rPr lang="el-GR" sz="3300" b="0" dirty="0" smtClean="0"/>
              <a:t>(Νόσος του </a:t>
            </a:r>
            <a:r>
              <a:rPr lang="en-US" sz="3300" b="0" dirty="0" smtClean="0"/>
              <a:t>Cushing</a:t>
            </a:r>
            <a:r>
              <a:rPr lang="el-GR" sz="3300" b="0" dirty="0" smtClean="0"/>
              <a:t>)</a:t>
            </a:r>
            <a:r>
              <a:rPr lang="en-US" sz="3300" b="0" dirty="0" smtClean="0"/>
              <a:t> </a:t>
            </a:r>
            <a:r>
              <a:rPr lang="el-GR" sz="3300" b="0" dirty="0"/>
              <a:t>2</a:t>
            </a:r>
            <a:r>
              <a:rPr lang="en-US" sz="3300" b="0" dirty="0" smtClean="0"/>
              <a:t>/</a:t>
            </a:r>
            <a:r>
              <a:rPr lang="el-GR" sz="3300" b="0" dirty="0" smtClean="0"/>
              <a:t>2</a:t>
            </a:r>
            <a:endParaRPr lang="el-GR" sz="3300" b="0" dirty="0"/>
          </a:p>
        </p:txBody>
      </p:sp>
      <p:sp>
        <p:nvSpPr>
          <p:cNvPr id="3" name="2 - Θέση περιεχομένου"/>
          <p:cNvSpPr>
            <a:spLocks noGrp="1"/>
          </p:cNvSpPr>
          <p:nvPr>
            <p:ph idx="1"/>
          </p:nvPr>
        </p:nvSpPr>
        <p:spPr/>
        <p:txBody>
          <a:bodyPr>
            <a:normAutofit/>
          </a:bodyPr>
          <a:lstStyle/>
          <a:p>
            <a:r>
              <a:rPr lang="el-GR" dirty="0" smtClean="0"/>
              <a:t>Ο </a:t>
            </a:r>
            <a:r>
              <a:rPr lang="el-GR" dirty="0"/>
              <a:t>Albright παρατήρησε τις μεταβολικές διαταραχές που συνοδεύουν την νόσο και συγκεκριμένα το αρνητικό ισοζύγιο αζώτου και τα αυξημένα 17 υδροξυκετοστεροειδή στα ούρα ανεξάρτητα από το αν το σύνδρομο προέρχεται από τα επινεφρίδια ή η βάση του προέρχεται από την υπόφυση. </a:t>
            </a:r>
          </a:p>
          <a:p>
            <a:r>
              <a:rPr lang="el-GR" dirty="0"/>
              <a:t>Χρειάστηκαν περίπου 40 χρόνια μετά την περιγραφή που έκανε το 1930 περίπου ο Cushing, για να επιβεβαιωθεί η υποφυσιακή αιτιολογία της ομώνυμου νόσου και να εφαρμοστεί η εκλεκτική αφαίρεση του υποφυσιακού αδενώματος του υπεύθυνου για την νόσο του Cushing.</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22656988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Αιτιοπαθογένεια της νόσου του </a:t>
            </a:r>
            <a:r>
              <a:rPr lang="el-GR" dirty="0" smtClean="0"/>
              <a:t>Cushing</a:t>
            </a:r>
            <a:r>
              <a:rPr lang="en-US" dirty="0" smtClean="0"/>
              <a:t> </a:t>
            </a:r>
            <a:r>
              <a:rPr lang="el-GR" sz="3000" b="0" dirty="0"/>
              <a:t>1</a:t>
            </a:r>
            <a:r>
              <a:rPr lang="en-US" sz="3000" b="0" dirty="0" smtClean="0"/>
              <a:t>/</a:t>
            </a:r>
            <a:r>
              <a:rPr lang="el-GR" sz="3000" b="0" dirty="0"/>
              <a:t>3</a:t>
            </a:r>
          </a:p>
        </p:txBody>
      </p:sp>
      <p:sp>
        <p:nvSpPr>
          <p:cNvPr id="3" name="2 - Θέση περιεχομένου"/>
          <p:cNvSpPr>
            <a:spLocks noGrp="1"/>
          </p:cNvSpPr>
          <p:nvPr>
            <p:ph idx="1"/>
          </p:nvPr>
        </p:nvSpPr>
        <p:spPr/>
        <p:txBody>
          <a:bodyPr>
            <a:normAutofit/>
          </a:bodyPr>
          <a:lstStyle/>
          <a:p>
            <a:r>
              <a:rPr lang="el-GR" dirty="0" smtClean="0"/>
              <a:t>Η </a:t>
            </a:r>
            <a:r>
              <a:rPr lang="el-GR" dirty="0"/>
              <a:t>παθογένεια της νόσου του Cushing είναι άγνωστη. </a:t>
            </a:r>
            <a:endParaRPr lang="el-GR" dirty="0" smtClean="0"/>
          </a:p>
          <a:p>
            <a:r>
              <a:rPr lang="el-GR" dirty="0" smtClean="0"/>
              <a:t>Ωστόσο </a:t>
            </a:r>
            <a:r>
              <a:rPr lang="el-GR" dirty="0"/>
              <a:t>έχουν διατυπωθεί δύο υποθέσεις σε σχέση με την φύση της βασικής διαταραχής. </a:t>
            </a:r>
          </a:p>
          <a:p>
            <a:r>
              <a:rPr lang="el-GR" b="1" dirty="0"/>
              <a:t>Η πρώτη είναι η </a:t>
            </a:r>
            <a:r>
              <a:rPr lang="el-GR" b="1" dirty="0" smtClean="0"/>
              <a:t>υποθαλαμική υπόθεση</a:t>
            </a:r>
            <a:r>
              <a:rPr lang="en-US" dirty="0" smtClean="0"/>
              <a:t>,</a:t>
            </a:r>
            <a:r>
              <a:rPr lang="el-GR" dirty="0" smtClean="0"/>
              <a:t> και υποστηρίζει </a:t>
            </a:r>
            <a:r>
              <a:rPr lang="el-GR" dirty="0"/>
              <a:t>ότι η νόσος ξεκινά με την υπερέκκριση CRH που δρώντας στα αντίστοιχα κύτταρα της υπόφυσης, προκαλεί αρχικά διάχυτη υπερπλασία και στην συνέχεια αδενωματώδη υπερπλασία που αυτονομείται και δεν εξαρτάται πλέον από την διέγερση με CRH. Διατηρείται όμως κάποιου βαθμού αρνητική παλίνδρομη ρύθμιση από την κορτιζόλη.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3216743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Υποφυσιακή παθολογία </a:t>
            </a:r>
            <a:r>
              <a:rPr lang="el-GR" sz="3000" b="0" dirty="0" smtClean="0"/>
              <a:t>4/6</a:t>
            </a:r>
            <a:endParaRPr lang="el-GR" dirty="0"/>
          </a:p>
        </p:txBody>
      </p:sp>
      <p:sp>
        <p:nvSpPr>
          <p:cNvPr id="3" name="2 - Θέση περιεχομένου"/>
          <p:cNvSpPr>
            <a:spLocks noGrp="1"/>
          </p:cNvSpPr>
          <p:nvPr>
            <p:ph idx="1"/>
          </p:nvPr>
        </p:nvSpPr>
        <p:spPr/>
        <p:txBody>
          <a:bodyPr>
            <a:normAutofit lnSpcReduction="10000"/>
          </a:bodyPr>
          <a:lstStyle/>
          <a:p>
            <a:r>
              <a:rPr lang="el-GR" dirty="0"/>
              <a:t>Όσον αφορά </a:t>
            </a:r>
            <a:r>
              <a:rPr lang="el-GR" b="1" dirty="0"/>
              <a:t>την συχνότητα </a:t>
            </a:r>
            <a:r>
              <a:rPr lang="el-GR" dirty="0"/>
              <a:t>με την οποία απαντούν οι </a:t>
            </a:r>
            <a:r>
              <a:rPr lang="el-GR" b="1" dirty="0"/>
              <a:t>διάφοροι τύποι αδενωμάτων στο χειρουργικό υλικό </a:t>
            </a:r>
            <a:r>
              <a:rPr lang="el-GR" dirty="0"/>
              <a:t>υπάρχουν διαφορές οι οποίες εξαρτώνται από τα κατά καιρούς προσφερόμενα θεραπευτικά μέσα και από τα πρωτόκολλα θεραπευτικής που αντιμετώπισαν. Για παράδειγμα προ της ευρείας εφαρμογής αναλόγων δοπαμίνης, τα προλακτινώματα κατείχαν την πρώτη θέση με ποσοστό 40% στις χειρουργικές σειρές. </a:t>
            </a:r>
          </a:p>
          <a:p>
            <a:r>
              <a:rPr lang="el-GR" dirty="0"/>
              <a:t>Σήμερα όμως έχουμε δραματική πτώση των προλακτινωμάτων με σύγχρονη αύξηση στις χειρουργικές σειρές των μη λειτουργικών και κυρίως αυτών που καλούμε </a:t>
            </a:r>
            <a:r>
              <a:rPr lang="en-US" dirty="0"/>
              <a:t>n</a:t>
            </a:r>
            <a:r>
              <a:rPr lang="el-GR" dirty="0"/>
              <a:t>υll - cell (ογκονοτροπικά ή γοναδοτροπικά) αδενώματα. </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7416201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Αιτιοπαθογένεια της νόσου του Cushing</a:t>
            </a:r>
            <a:r>
              <a:rPr lang="en-US" dirty="0"/>
              <a:t> </a:t>
            </a:r>
            <a:r>
              <a:rPr lang="el-GR" sz="3000" b="0" dirty="0" smtClean="0"/>
              <a:t>2</a:t>
            </a:r>
            <a:r>
              <a:rPr lang="en-US" sz="3000" b="0" dirty="0" smtClean="0"/>
              <a:t>/</a:t>
            </a:r>
            <a:r>
              <a:rPr lang="el-GR" sz="3000" b="0" dirty="0" smtClean="0"/>
              <a:t>3</a:t>
            </a:r>
            <a:endParaRPr lang="el-GR" sz="3000" b="0" dirty="0"/>
          </a:p>
        </p:txBody>
      </p:sp>
      <p:sp>
        <p:nvSpPr>
          <p:cNvPr id="3" name="2 - Θέση περιεχομένου"/>
          <p:cNvSpPr>
            <a:spLocks noGrp="1"/>
          </p:cNvSpPr>
          <p:nvPr>
            <p:ph idx="1"/>
          </p:nvPr>
        </p:nvSpPr>
        <p:spPr/>
        <p:txBody>
          <a:bodyPr>
            <a:normAutofit/>
          </a:bodyPr>
          <a:lstStyle/>
          <a:p>
            <a:r>
              <a:rPr lang="el-GR" b="1" dirty="0" smtClean="0"/>
              <a:t>Η </a:t>
            </a:r>
            <a:r>
              <a:rPr lang="el-GR" b="1" dirty="0"/>
              <a:t>δεύτερη, η υποφυσιακή υπόθεση</a:t>
            </a:r>
            <a:r>
              <a:rPr lang="el-GR" dirty="0"/>
              <a:t>, βασίζεται στην παραδοχή της αυτόματης ανάπτυξης υποφυσιακού αδενώματος από κύτταρα της υπόφυσης ως αποτέλεσμα της απώλειας για κάποιο λόγο των φυσιολογικών περιορισμών στην κυτταρική αύξηση. </a:t>
            </a:r>
          </a:p>
          <a:p>
            <a:r>
              <a:rPr lang="el-GR" dirty="0"/>
              <a:t>Είναι πάντως πιθανόν ότι η νόσος του Cushing περιλαμβάνει έναν </a:t>
            </a:r>
            <a:r>
              <a:rPr lang="el-GR" b="1" dirty="0"/>
              <a:t>ετερογενή πληθυσμό </a:t>
            </a:r>
            <a:r>
              <a:rPr lang="el-GR" dirty="0"/>
              <a:t>ατόμων από τα οποία άλλα έχουν πρωτοπαθή υποθαλαμική δυσλειτουργία και άλλα </a:t>
            </a:r>
            <a:r>
              <a:rPr lang="el-GR" dirty="0" smtClean="0"/>
              <a:t>έχουν </a:t>
            </a:r>
            <a:r>
              <a:rPr lang="el-GR" dirty="0"/>
              <a:t>πρωτοπαθή διαταραχή στο επίπεδο της </a:t>
            </a:r>
            <a:r>
              <a:rPr lang="el-GR" dirty="0" smtClean="0"/>
              <a:t>υπόφυσης.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34903484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Αιτιοπαθογένεια της νόσου του Cushing</a:t>
            </a:r>
            <a:r>
              <a:rPr lang="en-US" dirty="0"/>
              <a:t> </a:t>
            </a:r>
            <a:r>
              <a:rPr lang="el-GR" sz="3000" b="0" dirty="0" smtClean="0"/>
              <a:t>3</a:t>
            </a:r>
            <a:r>
              <a:rPr lang="en-US" sz="3000" b="0" dirty="0" smtClean="0"/>
              <a:t>/</a:t>
            </a:r>
            <a:r>
              <a:rPr lang="el-GR" sz="3000" b="0" dirty="0" smtClean="0"/>
              <a:t>3</a:t>
            </a:r>
            <a:endParaRPr lang="el-GR" dirty="0"/>
          </a:p>
        </p:txBody>
      </p:sp>
      <p:sp>
        <p:nvSpPr>
          <p:cNvPr id="3" name="2 - Θέση περιεχομένου"/>
          <p:cNvSpPr>
            <a:spLocks noGrp="1"/>
          </p:cNvSpPr>
          <p:nvPr>
            <p:ph idx="1"/>
          </p:nvPr>
        </p:nvSpPr>
        <p:spPr>
          <a:xfrm>
            <a:off x="457200" y="1196752"/>
            <a:ext cx="8291264" cy="5328592"/>
          </a:xfrm>
        </p:spPr>
        <p:txBody>
          <a:bodyPr>
            <a:normAutofit fontScale="92500"/>
          </a:bodyPr>
          <a:lstStyle/>
          <a:p>
            <a:r>
              <a:rPr lang="el-GR" dirty="0"/>
              <a:t>Οι περισσότεροι ασθενείς έχουν </a:t>
            </a:r>
            <a:r>
              <a:rPr lang="el-GR" b="1" dirty="0"/>
              <a:t>μικροαδενώματα και μάλιστα σε ποσοστό 50% περίπου. </a:t>
            </a:r>
          </a:p>
          <a:p>
            <a:r>
              <a:rPr lang="el-GR" dirty="0"/>
              <a:t>Η διάμετρος τους είναι μικρότερη των 5mm. </a:t>
            </a:r>
          </a:p>
          <a:p>
            <a:r>
              <a:rPr lang="el-GR" dirty="0"/>
              <a:t>Ελάχιστοι ασθενείς εμφανίζουν διάχυτη υπερπλασία των υποφυσιακών κυττάρων και ακόμα λιγότεροι πολλαπλές εστίες υπερπλασίας. </a:t>
            </a:r>
          </a:p>
          <a:p>
            <a:r>
              <a:rPr lang="el-GR" dirty="0"/>
              <a:t>Ορισμένοι ερευνητές έχουν περιγράψει την ύπαρξη αδενωμάτων του μέσου λοβού αν και αυτά έχουν αμφισβητηθεί. </a:t>
            </a:r>
          </a:p>
          <a:p>
            <a:r>
              <a:rPr lang="el-GR" dirty="0" smtClean="0"/>
              <a:t>Σπανιότατα </a:t>
            </a:r>
            <a:r>
              <a:rPr lang="el-GR" dirty="0"/>
              <a:t>μπορεί η νόσος του Cushing να οφείλεται σε αδενοκαρκίνωμα της </a:t>
            </a:r>
            <a:r>
              <a:rPr lang="el-GR" dirty="0" smtClean="0"/>
              <a:t>υπόφυσης </a:t>
            </a:r>
            <a:r>
              <a:rPr lang="el-GR" dirty="0"/>
              <a:t>(άλλωστε </a:t>
            </a:r>
            <a:r>
              <a:rPr lang="el-GR" dirty="0" smtClean="0"/>
              <a:t>γνωρίζουμε </a:t>
            </a:r>
            <a:r>
              <a:rPr lang="el-GR" dirty="0"/>
              <a:t>πως η υπόφυση </a:t>
            </a:r>
            <a:r>
              <a:rPr lang="el-GR" dirty="0" smtClean="0"/>
              <a:t>σπανιότατα </a:t>
            </a:r>
            <a:r>
              <a:rPr lang="el-GR" dirty="0"/>
              <a:t>εξελίσσεται υπό την μορφή καρκινώματος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11458881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Κλινική εικόνα της νόσου του </a:t>
            </a:r>
            <a:r>
              <a:rPr lang="en-US" sz="4000" dirty="0" smtClean="0"/>
              <a:t>Cushing</a:t>
            </a:r>
            <a:r>
              <a:rPr lang="el-GR" sz="4000" dirty="0" smtClean="0"/>
              <a:t> </a:t>
            </a:r>
            <a:r>
              <a:rPr lang="el-GR" sz="3300" b="0" dirty="0" smtClean="0"/>
              <a:t>1/11</a:t>
            </a:r>
            <a:endParaRPr lang="el-GR" sz="3300" b="0" dirty="0"/>
          </a:p>
        </p:txBody>
      </p:sp>
      <p:sp>
        <p:nvSpPr>
          <p:cNvPr id="3" name="2 - Θέση περιεχομένου"/>
          <p:cNvSpPr>
            <a:spLocks noGrp="1"/>
          </p:cNvSpPr>
          <p:nvPr>
            <p:ph idx="1"/>
          </p:nvPr>
        </p:nvSpPr>
        <p:spPr/>
        <p:txBody>
          <a:bodyPr>
            <a:normAutofit/>
          </a:bodyPr>
          <a:lstStyle/>
          <a:p>
            <a:r>
              <a:rPr lang="el-GR" sz="2200" dirty="0" smtClean="0"/>
              <a:t>Το </a:t>
            </a:r>
            <a:r>
              <a:rPr lang="el-GR" sz="2200" dirty="0"/>
              <a:t>πιο συχνό σημείο της νόσου του Cushing είναι η εμφάνιση </a:t>
            </a:r>
            <a:r>
              <a:rPr lang="el-GR" sz="2200" b="1" dirty="0"/>
              <a:t>κεντρομυελικής παχυσαρκίας και πανσεληνοειδούς προσωπείου με αύξηση της εναπόθεσης λίπους στην κοιλιά</a:t>
            </a:r>
            <a:r>
              <a:rPr lang="el-GR" sz="2200" dirty="0"/>
              <a:t>. </a:t>
            </a:r>
          </a:p>
          <a:p>
            <a:r>
              <a:rPr lang="el-GR" sz="2200" dirty="0"/>
              <a:t>Στις υπερκλείδιες χώρες και στον αυχένα δημιουργείται ο χαρακτηριστικός ήβος (buffalo hum</a:t>
            </a:r>
            <a:r>
              <a:rPr lang="en-US" sz="2200" dirty="0"/>
              <a:t>p</a:t>
            </a:r>
            <a:r>
              <a:rPr lang="el-GR" sz="2200" dirty="0"/>
              <a:t>)(βουβάλειος ήβος). </a:t>
            </a:r>
          </a:p>
          <a:p>
            <a:r>
              <a:rPr lang="el-GR" sz="2200" dirty="0"/>
              <a:t>Η κλασική αυτή εντόπιση της παχυσαρκίας συνοδεύει την </a:t>
            </a:r>
            <a:r>
              <a:rPr lang="el-GR" sz="2200" b="1" dirty="0"/>
              <a:t>απομάκρυνση λίπους από το κατώτερο </a:t>
            </a:r>
            <a:r>
              <a:rPr lang="el-GR" sz="2200" dirty="0"/>
              <a:t>μέρος του σώματος που μαζί με το σώμα μοιάζουν δυσανάλογα αδύνατα. </a:t>
            </a:r>
          </a:p>
          <a:p>
            <a:r>
              <a:rPr lang="el-GR" sz="2200" dirty="0"/>
              <a:t>Η παχυσαρκία αναπτύσσεται προοδευτικά μέσα στον χρόνο ώστε να απαιτείται η σύγκριση των σωματικών αναλογιών του ασθενούς με προηγούμενες φωτογραφίες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22376807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2/11</a:t>
            </a:r>
            <a:endParaRPr lang="el-GR" dirty="0"/>
          </a:p>
        </p:txBody>
      </p:sp>
      <p:sp>
        <p:nvSpPr>
          <p:cNvPr id="3" name="2 - Θέση περιεχομένου"/>
          <p:cNvSpPr>
            <a:spLocks noGrp="1"/>
          </p:cNvSpPr>
          <p:nvPr>
            <p:ph idx="1"/>
          </p:nvPr>
        </p:nvSpPr>
        <p:spPr/>
        <p:txBody>
          <a:bodyPr>
            <a:normAutofit/>
          </a:bodyPr>
          <a:lstStyle/>
          <a:p>
            <a:r>
              <a:rPr lang="el-GR" b="1" dirty="0"/>
              <a:t>Στα παιδιά εμφανίζεται κατά κανόνα γενικευμένη παχυσαρκία </a:t>
            </a:r>
            <a:r>
              <a:rPr lang="el-GR" dirty="0"/>
              <a:t>η </a:t>
            </a:r>
            <a:r>
              <a:rPr lang="el-GR" dirty="0" smtClean="0"/>
              <a:t>οποία </a:t>
            </a:r>
            <a:r>
              <a:rPr lang="el-GR" dirty="0"/>
              <a:t>απαντάται και σε μικρό ποσοστό ενηλίκων ασθενών αλλά πρώτη ένδειξη της νόσου συνιστά, η επιβράδυνση η και αναστολή της κατά μήκος αύξησης του σώματος. </a:t>
            </a:r>
          </a:p>
          <a:p>
            <a:r>
              <a:rPr lang="el-GR" dirty="0"/>
              <a:t>Αυτή αποτυπώνεται στην συνεχή μετάπτωση σε ολοένα χαμηλότερα εκατοστημόρια στις καμπύλες του ύψους με παράλληλη άνοδο στις καμπύλες του βάρους.</a:t>
            </a:r>
          </a:p>
          <a:p>
            <a:r>
              <a:rPr lang="el-GR" dirty="0"/>
              <a:t>Σε μικρό ποσοστό των ασθενών παρατηρείται εξόφθαλμος πιθανόν ως αποτέλεσμα αύξησης του οπισθοβολβικού λίπους.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9848989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3/11</a:t>
            </a:r>
            <a:endParaRPr lang="el-GR" dirty="0"/>
          </a:p>
        </p:txBody>
      </p:sp>
      <p:sp>
        <p:nvSpPr>
          <p:cNvPr id="3" name="2 - Θέση περιεχομένου"/>
          <p:cNvSpPr>
            <a:spLocks noGrp="1"/>
          </p:cNvSpPr>
          <p:nvPr>
            <p:ph idx="1"/>
          </p:nvPr>
        </p:nvSpPr>
        <p:spPr/>
        <p:txBody>
          <a:bodyPr>
            <a:normAutofit/>
          </a:bodyPr>
          <a:lstStyle/>
          <a:p>
            <a:r>
              <a:rPr lang="el-GR" dirty="0" smtClean="0"/>
              <a:t>Η </a:t>
            </a:r>
            <a:r>
              <a:rPr lang="el-GR" dirty="0"/>
              <a:t>απίσχνανση των άκρων συνοδεύεται από ατροφία των εγγύς μυών του κορμού και συχνά </a:t>
            </a:r>
            <a:r>
              <a:rPr lang="el-GR" b="1" dirty="0"/>
              <a:t>εκδηλώνεται μυοπάθεια με αδυναμία ανόδου στις σκάλες και δυσκολία ανέγερσης από το κάθισμα. </a:t>
            </a:r>
          </a:p>
          <a:p>
            <a:r>
              <a:rPr lang="el-GR" dirty="0"/>
              <a:t>Η μυϊκή αυτή ατροφία οφείλεται στον αυξημένο καταβολισμό των δομικών πρωτεϊνών του σώματος υπό την επίδραση υψηλών επιπέδων γλυκοκορτικοειδών που εκκρίνονται από τα επινεφρίδια.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30461845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4/11</a:t>
            </a:r>
            <a:endParaRPr lang="el-GR" dirty="0"/>
          </a:p>
        </p:txBody>
      </p:sp>
      <p:sp>
        <p:nvSpPr>
          <p:cNvPr id="3" name="2 - Θέση περιεχομένου"/>
          <p:cNvSpPr>
            <a:spLocks noGrp="1"/>
          </p:cNvSpPr>
          <p:nvPr>
            <p:ph idx="1"/>
          </p:nvPr>
        </p:nvSpPr>
        <p:spPr/>
        <p:txBody>
          <a:bodyPr>
            <a:normAutofit fontScale="92500"/>
          </a:bodyPr>
          <a:lstStyle/>
          <a:p>
            <a:r>
              <a:rPr lang="el-GR" dirty="0"/>
              <a:t>Για τον ίδιο λόγο παρατηρείται </a:t>
            </a:r>
            <a:r>
              <a:rPr lang="el-GR" b="1" dirty="0"/>
              <a:t>ατροφία του δέρματος </a:t>
            </a:r>
            <a:r>
              <a:rPr lang="el-GR" dirty="0"/>
              <a:t>το οποίο και ξεφλουδίζει όταν τοποθετήσει κανείς επάνω του και ξεκολλήσει στην συνέχεια αυτοκόλλητη ταινία, καλείται δε σημείο του Liddle. </a:t>
            </a:r>
          </a:p>
          <a:p>
            <a:r>
              <a:rPr lang="el-GR" dirty="0"/>
              <a:t>Εξάλλου ατροφικός εμφανίζεται και ο συνδετικός ιστός με αποτέλεσμα </a:t>
            </a:r>
            <a:r>
              <a:rPr lang="el-GR" b="1" dirty="0"/>
              <a:t>την ευθραυστότητα των αγγείων, πολλές εκχυμώσεις, εύκολη αποτύπωση και εμφάνιση πορφυρών ραβδώσεων </a:t>
            </a:r>
            <a:r>
              <a:rPr lang="el-GR" dirty="0"/>
              <a:t>στην περιοχή κυρίως της κοιλίας και των λαγονίων χωρών λόγω της διάσπασης του υποδόριου ιστού. </a:t>
            </a:r>
          </a:p>
          <a:p>
            <a:r>
              <a:rPr lang="el-GR" dirty="0"/>
              <a:t>Οι ραβδώσεις έχουν χαρακτηριστικά πλάτους μεγαλύτερου του 1 cm και εμφανίζονται συχνότερα σε νεότερους ασθενείς. Συχνά παρατηρείται ήπια </a:t>
            </a:r>
            <a:r>
              <a:rPr lang="el-GR" dirty="0" smtClean="0"/>
              <a:t>μελάγχρωση </a:t>
            </a:r>
            <a:r>
              <a:rPr lang="el-GR" dirty="0"/>
              <a:t>του δέρματος. Ο κερατοειδής χιτώνας του οφθαλμού είναι λεπτυσμένος.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41176221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5/11</a:t>
            </a:r>
            <a:endParaRPr lang="el-GR" dirty="0"/>
          </a:p>
        </p:txBody>
      </p:sp>
      <p:sp>
        <p:nvSpPr>
          <p:cNvPr id="3" name="2 - Θέση περιεχομένου"/>
          <p:cNvSpPr>
            <a:spLocks noGrp="1"/>
          </p:cNvSpPr>
          <p:nvPr>
            <p:ph idx="1"/>
          </p:nvPr>
        </p:nvSpPr>
        <p:spPr>
          <a:xfrm>
            <a:off x="457200" y="1196752"/>
            <a:ext cx="8435280" cy="5472608"/>
          </a:xfrm>
        </p:spPr>
        <p:txBody>
          <a:bodyPr>
            <a:noAutofit/>
          </a:bodyPr>
          <a:lstStyle/>
          <a:p>
            <a:r>
              <a:rPr lang="el-GR" sz="2200" dirty="0"/>
              <a:t>Στο πλαίσιο του καταβολισμού των δομικών πρωτεϊνών ανάγεται και </a:t>
            </a:r>
            <a:r>
              <a:rPr lang="el-GR" sz="2200" b="1" dirty="0"/>
              <a:t>η ανάπτυξη οστεοπόρωσης. Εκδηλώνεται συνήθως σαν οσφυαλγία ή κυφωσκολίωση γιατί γίνονται συμπιεστικά κατάγματα των σπονδύλων. Λιγότερο συχνά είναι τα κατάγματα των πλευρών, ενώ σπανιότερα τα κατάγματα των μακρών οστών. Σε αρκετούς ασθενείς εμφανίζεται οστεονέκρωση </a:t>
            </a:r>
            <a:r>
              <a:rPr lang="el-GR" sz="2200" dirty="0"/>
              <a:t>ιδίως με την μορφή της άσηπτης νέκρωσης της κεφαλής του μηριαίου.</a:t>
            </a:r>
          </a:p>
          <a:p>
            <a:r>
              <a:rPr lang="el-GR" sz="2200" dirty="0"/>
              <a:t>Τα υψηλά επίπεδα των γλυκοκορτικοειδών δρουν κατασταλτικά στο ανοσοποιητικό σύστημα γεγονός που επιτρέπει την </a:t>
            </a:r>
            <a:r>
              <a:rPr lang="el-GR" sz="2200" b="1" dirty="0"/>
              <a:t>επιρρέπεια σε λοιμώξεις</a:t>
            </a:r>
            <a:r>
              <a:rPr lang="el-GR" sz="2200" dirty="0"/>
              <a:t>. Η καταστολή είναι πολυεπίπεδη και σύνθετη, αφορά τις λειτουργίες επεξεργασίας του αντιγόνου, την λειτουργία των Τ-λεμφοκυττάρων, την έκκριση των κυτοκινινών κ.τ.λ. </a:t>
            </a:r>
          </a:p>
          <a:p>
            <a:r>
              <a:rPr lang="el-GR" sz="2200" b="1" dirty="0"/>
              <a:t>Η επούλωση των τραυμάτων υπολείπεται</a:t>
            </a:r>
            <a:r>
              <a:rPr lang="el-GR" sz="2200" b="1" dirty="0" smtClean="0"/>
              <a:t>.</a:t>
            </a:r>
            <a:endParaRPr lang="el-GR" sz="2200" b="1" dirty="0"/>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11617657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6/11</a:t>
            </a:r>
            <a:endParaRPr lang="el-GR" dirty="0"/>
          </a:p>
        </p:txBody>
      </p:sp>
      <p:sp>
        <p:nvSpPr>
          <p:cNvPr id="3" name="2 - Θέση περιεχομένου"/>
          <p:cNvSpPr>
            <a:spLocks noGrp="1"/>
          </p:cNvSpPr>
          <p:nvPr>
            <p:ph idx="1"/>
          </p:nvPr>
        </p:nvSpPr>
        <p:spPr/>
        <p:txBody>
          <a:bodyPr>
            <a:normAutofit lnSpcReduction="10000"/>
          </a:bodyPr>
          <a:lstStyle/>
          <a:p>
            <a:r>
              <a:rPr lang="el-GR" dirty="0"/>
              <a:t>Εμφανίζονται συχνά επιπολής μυκητιάσεις. </a:t>
            </a:r>
          </a:p>
          <a:p>
            <a:r>
              <a:rPr lang="el-GR" dirty="0"/>
              <a:t>Σημειώνονται </a:t>
            </a:r>
            <a:r>
              <a:rPr lang="el-GR" dirty="0" smtClean="0"/>
              <a:t>βακτηριδιακές </a:t>
            </a:r>
            <a:r>
              <a:rPr lang="el-GR" dirty="0"/>
              <a:t>λοιμώξεις που μπορεί να </a:t>
            </a:r>
            <a:r>
              <a:rPr lang="el-GR" dirty="0" smtClean="0"/>
              <a:t>διαδράμουν</a:t>
            </a:r>
            <a:r>
              <a:rPr lang="el-GR" dirty="0"/>
              <a:t> </a:t>
            </a:r>
            <a:r>
              <a:rPr lang="el-GR" dirty="0" smtClean="0"/>
              <a:t>ασυμπτωματικά</a:t>
            </a:r>
            <a:r>
              <a:rPr lang="el-GR" dirty="0"/>
              <a:t>, ουρολοιμώξεις εξαιτίας της καταστολής των φλεγμονωδών και πυρετικών αντιδράσεων.</a:t>
            </a:r>
          </a:p>
          <a:p>
            <a:r>
              <a:rPr lang="el-GR" b="1" dirty="0"/>
              <a:t>Διαταραχές του ψυχισμού παρατηρούνται περισσότερο από 50% των ασθενών. </a:t>
            </a:r>
            <a:r>
              <a:rPr lang="el-GR" dirty="0"/>
              <a:t>Πιο συχνά είναι η μείωση της ενεργητικότητας των ατόμων, η ελάττωση της Iibido, η συναισθηματική αστάθεια, το άγχος, η </a:t>
            </a:r>
            <a:r>
              <a:rPr lang="el-GR" dirty="0" smtClean="0"/>
              <a:t>ευερεθιστότητα, </a:t>
            </a:r>
            <a:r>
              <a:rPr lang="el-GR" dirty="0"/>
              <a:t>η αντιδραστική κατάθλιψη και τα επεισόδια πανικού. Μερικοί ασθενείς ιδιαίτερα στα πρώτα στάδια της νόσου εμφανίζουν ευφορία, μανία και αϋπνία. Συνήθως η όρεξη είναι </a:t>
            </a:r>
            <a:r>
              <a:rPr lang="el-GR" dirty="0" smtClean="0"/>
              <a:t>αυξημένη.</a:t>
            </a:r>
            <a:r>
              <a:rPr lang="el-GR" dirty="0"/>
              <a:t/>
            </a:r>
            <a:br>
              <a:rPr lang="el-GR" dirty="0"/>
            </a:b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13717500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7/11</a:t>
            </a:r>
            <a:endParaRPr lang="el-GR" dirty="0"/>
          </a:p>
        </p:txBody>
      </p:sp>
      <p:sp>
        <p:nvSpPr>
          <p:cNvPr id="3" name="2 - Θέση περιεχομένου"/>
          <p:cNvSpPr>
            <a:spLocks noGrp="1"/>
          </p:cNvSpPr>
          <p:nvPr>
            <p:ph idx="1"/>
          </p:nvPr>
        </p:nvSpPr>
        <p:spPr/>
        <p:txBody>
          <a:bodyPr>
            <a:normAutofit lnSpcReduction="10000"/>
          </a:bodyPr>
          <a:lstStyle/>
          <a:p>
            <a:r>
              <a:rPr lang="el-GR" dirty="0"/>
              <a:t>Διαταραχές του κυκλοφορικού συστήματος είναι </a:t>
            </a:r>
            <a:r>
              <a:rPr lang="el-GR" dirty="0" smtClean="0"/>
              <a:t>συνήθεις</a:t>
            </a:r>
            <a:r>
              <a:rPr lang="el-GR" dirty="0"/>
              <a:t>. </a:t>
            </a:r>
            <a:r>
              <a:rPr lang="el-GR" dirty="0" smtClean="0"/>
              <a:t> Ένα </a:t>
            </a:r>
            <a:r>
              <a:rPr lang="el-GR" dirty="0"/>
              <a:t>70% των ασθενών εμφανίζει ήπια ως </a:t>
            </a:r>
            <a:r>
              <a:rPr lang="el-GR" b="1" dirty="0"/>
              <a:t>μέτρια υπέρταση </a:t>
            </a:r>
            <a:r>
              <a:rPr lang="el-GR" dirty="0"/>
              <a:t>και ένα 20% συμφορητική καρδιακή ανεπάρκεια και αυξημένη επίπτωση θρομβοεμβολικών επεισοδίων. </a:t>
            </a:r>
          </a:p>
          <a:p>
            <a:r>
              <a:rPr lang="el-GR" dirty="0"/>
              <a:t>Στο πρόσωπο παρατηρείται </a:t>
            </a:r>
            <a:r>
              <a:rPr lang="el-GR" b="1" dirty="0"/>
              <a:t>υπερτρίχωση και ακμή. Συσχετίζεται με την διέγερση παραγωγής των ανδρογόνων </a:t>
            </a:r>
            <a:r>
              <a:rPr lang="el-GR" dirty="0"/>
              <a:t>από τα επινεφρίδια, ο βαθμός δε διέγερσης εξαρτάται από το επίπεδο υπερπαραγωγής της ACTH. </a:t>
            </a:r>
          </a:p>
          <a:p>
            <a:r>
              <a:rPr lang="el-GR" dirty="0"/>
              <a:t>Επίσης,</a:t>
            </a:r>
            <a:r>
              <a:rPr lang="el-GR" b="1" dirty="0"/>
              <a:t> διαταραχές της εμμήνου ρύσεως παρατηρούνται συχνά στις γυναίκες</a:t>
            </a:r>
            <a:r>
              <a:rPr lang="el-GR" dirty="0"/>
              <a:t>. Σε μικρό ποσοστό παρατηρούνται επεισόδια νεφρολιθίασης, πολυδιψία, πολυουρία και </a:t>
            </a:r>
            <a:r>
              <a:rPr lang="el-GR" dirty="0" smtClean="0"/>
              <a:t>κεφαλαλγία.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28580496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8/11</a:t>
            </a:r>
            <a:endParaRPr lang="el-GR" dirty="0"/>
          </a:p>
        </p:txBody>
      </p:sp>
      <p:sp>
        <p:nvSpPr>
          <p:cNvPr id="3" name="2 - Θέση περιεχομένου"/>
          <p:cNvSpPr>
            <a:spLocks noGrp="1"/>
          </p:cNvSpPr>
          <p:nvPr>
            <p:ph idx="1"/>
          </p:nvPr>
        </p:nvSpPr>
        <p:spPr>
          <a:xfrm>
            <a:off x="457200" y="1196752"/>
            <a:ext cx="8291264" cy="5661248"/>
          </a:xfrm>
        </p:spPr>
        <p:txBody>
          <a:bodyPr>
            <a:normAutofit/>
          </a:bodyPr>
          <a:lstStyle/>
          <a:p>
            <a:r>
              <a:rPr lang="el-GR" sz="2200" dirty="0"/>
              <a:t>Η πρόγνωση της νόσου του Cushing δεν είναι ευνοϊκότερη από εκείνη του συνδρόμου του Cushing. </a:t>
            </a:r>
          </a:p>
          <a:p>
            <a:r>
              <a:rPr lang="el-GR" sz="2200" dirty="0"/>
              <a:t>Σε μη θεραπευόμενους ασθενείς η θνητότητα σχετίζεται με την αυξημένη συχνότητα καρδιαγγειακών επεισοδίων και την ελαττωμένη αντίσταση στις βακτηριδιακές λοιμώξεις.</a:t>
            </a:r>
          </a:p>
          <a:p>
            <a:r>
              <a:rPr lang="el-GR" sz="2200" b="1" dirty="0"/>
              <a:t>Το πιο συχνό αίτιο για την υπερκορτιζολαιμία αναφέρουμε ότι είναι η νόσος του Cushing δηλαδή η ύπαρξη ενός αδενώματος. </a:t>
            </a:r>
            <a:endParaRPr lang="el-GR" sz="2200" b="1" dirty="0" smtClean="0"/>
          </a:p>
          <a:p>
            <a:r>
              <a:rPr lang="el-GR" sz="2200" dirty="0" smtClean="0"/>
              <a:t>Παρ</a:t>
            </a:r>
            <a:r>
              <a:rPr lang="el-GR" sz="2200" dirty="0"/>
              <a:t>' όλα αυτά η υπερκορτιζολαιμία είναι συχνό εύρημα και μπορεί να απαντάται από άλλα αίτια και συγκεκριμένα από αίτια ACTH εξαρτώμενα και αίτια ACTH μη εξαρτώμενα. Έτσι, παρόμοια κλινική εικόνα μπορεί να προέλθει από ACTH εξαρτώμενα αίτια όπως έκτοπη παραγωγή CRH, και έκτοπη παραγωγή ACTH. Αυτή συνδέεται συνήθως με καρκινώματα των πνευμόνων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24997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Υποφυσιακή παθολογία </a:t>
            </a:r>
            <a:r>
              <a:rPr lang="el-GR" sz="3000" b="0" dirty="0" smtClean="0"/>
              <a:t>5/6</a:t>
            </a:r>
            <a:endParaRPr lang="el-GR" dirty="0"/>
          </a:p>
        </p:txBody>
      </p:sp>
      <p:sp>
        <p:nvSpPr>
          <p:cNvPr id="3" name="2 - Θέση περιεχομένου"/>
          <p:cNvSpPr>
            <a:spLocks noGrp="1"/>
          </p:cNvSpPr>
          <p:nvPr>
            <p:ph idx="1"/>
          </p:nvPr>
        </p:nvSpPr>
        <p:spPr/>
        <p:txBody>
          <a:bodyPr>
            <a:normAutofit/>
          </a:bodyPr>
          <a:lstStyle/>
          <a:p>
            <a:r>
              <a:rPr lang="el-GR" dirty="0"/>
              <a:t>Μεταξύ των </a:t>
            </a:r>
            <a:r>
              <a:rPr lang="el-GR" dirty="0" smtClean="0"/>
              <a:t>μικροαδενωμάτων, τα </a:t>
            </a:r>
            <a:r>
              <a:rPr lang="el-GR" dirty="0"/>
              <a:t>κορτικοτρόπα έχουν την πρώτη θέση με τετραπλάσια συχνότητα εμφάνισης στις γυναίκες</a:t>
            </a:r>
            <a:r>
              <a:rPr lang="el-GR" dirty="0" smtClean="0"/>
              <a:t>.</a:t>
            </a:r>
            <a:endParaRPr lang="el-GR" dirty="0"/>
          </a:p>
          <a:p>
            <a:r>
              <a:rPr lang="el-GR" dirty="0"/>
              <a:t>Την πρώτη θέση των μακροαδενωμάτων κατέχουν τα μη λειτουργικά αδενώματα. </a:t>
            </a:r>
          </a:p>
          <a:p>
            <a:r>
              <a:rPr lang="el-GR" dirty="0"/>
              <a:t>Τα μακροαδενώματα με υπερεφιππιακή επέκταση πιέζουν συνήθως το οπτικό χίασμα και προκαλούν οπτικές διαταραχές. Μερικές φορές τα μεγάλα αδενώματα υφίστανται μαζική νέκρωση λόγω αγγειακής εμφράξεως που ονομάζεται </a:t>
            </a:r>
            <a:r>
              <a:rPr lang="el-GR" b="1" dirty="0"/>
              <a:t>αποπληξία της υποφύσεως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6036384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9/11</a:t>
            </a:r>
            <a:endParaRPr lang="el-GR" dirty="0"/>
          </a:p>
        </p:txBody>
      </p:sp>
      <p:sp>
        <p:nvSpPr>
          <p:cNvPr id="3" name="2 - Θέση περιεχομένου"/>
          <p:cNvSpPr>
            <a:spLocks noGrp="1"/>
          </p:cNvSpPr>
          <p:nvPr>
            <p:ph idx="1"/>
          </p:nvPr>
        </p:nvSpPr>
        <p:spPr/>
        <p:txBody>
          <a:bodyPr>
            <a:normAutofit fontScale="92500"/>
          </a:bodyPr>
          <a:lstStyle/>
          <a:p>
            <a:r>
              <a:rPr lang="el-GR" dirty="0"/>
              <a:t>Από αίτια που είναι ανεξάρτητα από την ACTH προέρχονται συνήθως σ' εκείνα τα οποία είναι η κλινική εικόνα του συνδρόμου του Cushing και όχι της νόσου όπως είναι </a:t>
            </a:r>
            <a:r>
              <a:rPr lang="el-GR" b="1" dirty="0"/>
              <a:t>το </a:t>
            </a:r>
            <a:r>
              <a:rPr lang="el-GR" b="1" dirty="0" smtClean="0"/>
              <a:t>καλόηθες </a:t>
            </a:r>
            <a:r>
              <a:rPr lang="el-GR" b="1" dirty="0"/>
              <a:t>φλοιοεπινεφριδιακό αδένωμα και το φλοιοεπινεφριδιακό καρκίνωμα </a:t>
            </a:r>
            <a:r>
              <a:rPr lang="el-GR" dirty="0"/>
              <a:t>σπανιότερα. Επίσης </a:t>
            </a:r>
            <a:r>
              <a:rPr lang="el-GR" b="1" dirty="0" smtClean="0"/>
              <a:t>η υπερπλασία των </a:t>
            </a:r>
            <a:r>
              <a:rPr lang="el-GR" dirty="0" smtClean="0"/>
              <a:t>επινεφριδίων</a:t>
            </a:r>
            <a:r>
              <a:rPr lang="el-GR" dirty="0"/>
              <a:t>. </a:t>
            </a:r>
          </a:p>
          <a:p>
            <a:r>
              <a:rPr lang="el-GR" dirty="0"/>
              <a:t>Άλλες καταστάσεις </a:t>
            </a:r>
            <a:r>
              <a:rPr lang="el-GR" dirty="0" smtClean="0"/>
              <a:t>που </a:t>
            </a:r>
            <a:r>
              <a:rPr lang="el-GR" dirty="0"/>
              <a:t>δίνουν εικόνα Cushing είναι οι καταστάσεις που σχετίζονται με </a:t>
            </a:r>
            <a:r>
              <a:rPr lang="el-GR" b="1" dirty="0"/>
              <a:t>κατάθλιψη, παχυσαρκία ή αλκοολισμό αν και η κλινική εικόνα καλείται εικόνα ψευδο-Cushίng. </a:t>
            </a:r>
          </a:p>
          <a:p>
            <a:r>
              <a:rPr lang="el-GR" dirty="0"/>
              <a:t>Υπάρχει πιθανότητα η εμφάνιση Cushing σε διάφορα άτομα να είναι καθαρά </a:t>
            </a:r>
            <a:r>
              <a:rPr lang="el-GR" b="1" dirty="0"/>
              <a:t>ιατρογενής </a:t>
            </a:r>
            <a:r>
              <a:rPr lang="el-GR" dirty="0"/>
              <a:t>λόγω εξωγενούς χορήγησης γλυκοκορτικοειδών ή ACTH</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spTree>
    <p:extLst>
      <p:ext uri="{BB962C8B-B14F-4D97-AF65-F5344CB8AC3E}">
        <p14:creationId xmlns:p14="http://schemas.microsoft.com/office/powerpoint/2010/main" val="8300164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Κλινική εικόνα της νόσου του </a:t>
            </a:r>
            <a:r>
              <a:rPr lang="en-US" dirty="0"/>
              <a:t>Cushing</a:t>
            </a:r>
            <a:r>
              <a:rPr lang="el-GR" dirty="0"/>
              <a:t> </a:t>
            </a:r>
            <a:r>
              <a:rPr lang="el-GR" sz="3000" b="0" dirty="0" smtClean="0"/>
              <a:t>10/11</a:t>
            </a:r>
            <a:endParaRPr lang="el-GR" dirty="0"/>
          </a:p>
        </p:txBody>
      </p:sp>
      <p:sp>
        <p:nvSpPr>
          <p:cNvPr id="3" name="2 - Θέση περιεχομένου"/>
          <p:cNvSpPr>
            <a:spLocks noGrp="1"/>
          </p:cNvSpPr>
          <p:nvPr>
            <p:ph idx="1"/>
          </p:nvPr>
        </p:nvSpPr>
        <p:spPr/>
        <p:txBody>
          <a:bodyPr/>
          <a:lstStyle/>
          <a:p>
            <a:r>
              <a:rPr lang="el-GR" dirty="0"/>
              <a:t>Για την διαφορική διάγνωση της αιτίας που προκαλεί την κλινική εικόνα Cushing θα πρέπει να γίνουν διάφορες διαγνωστικές δοκιμασίες. </a:t>
            </a:r>
          </a:p>
          <a:p>
            <a:r>
              <a:rPr lang="el-GR" dirty="0"/>
              <a:t>Γενικά τα αδενώματα που παράγουν ACTH και προκαλούν νόσο του Cushing είναι ο τρίτος κατά σειρά συχνότητας τύπος αδενώματος της υπόφυσης. Η πλειοψηφία τους αντιστοιχεί σε μικροαδενώματα.</a:t>
            </a:r>
          </a:p>
          <a:p>
            <a:pPr>
              <a:buNone/>
            </a:pPr>
            <a:r>
              <a:rPr lang="el-GR" dirty="0"/>
              <a:t/>
            </a:r>
            <a:br>
              <a:rPr lang="el-GR" dirty="0"/>
            </a:br>
            <a:r>
              <a:rPr lang="el-GR" dirty="0"/>
              <a:t>Δεν υπάρχει συσχέτιση μεγέθους του όγκου που προκαλεί την νόσο και των επιπέδων της ACTH στον ορό του </a:t>
            </a:r>
            <a:r>
              <a:rPr lang="el-GR" dirty="0" smtClean="0"/>
              <a:t>αίματος.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Tree>
    <p:extLst>
      <p:ext uri="{BB962C8B-B14F-4D97-AF65-F5344CB8AC3E}">
        <p14:creationId xmlns:p14="http://schemas.microsoft.com/office/powerpoint/2010/main" val="10333309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Κλινική εικόνα της νόσου του </a:t>
            </a:r>
            <a:r>
              <a:rPr lang="en-US" dirty="0"/>
              <a:t>Cushing</a:t>
            </a:r>
            <a:r>
              <a:rPr lang="el-GR" dirty="0"/>
              <a:t> </a:t>
            </a:r>
            <a:r>
              <a:rPr lang="el-GR" sz="3000" b="0" dirty="0" smtClean="0"/>
              <a:t>11/11</a:t>
            </a:r>
            <a:endParaRPr lang="el-GR" dirty="0"/>
          </a:p>
        </p:txBody>
      </p:sp>
      <p:sp>
        <p:nvSpPr>
          <p:cNvPr id="3" name="2 - Θέση περιεχομένου"/>
          <p:cNvSpPr>
            <a:spLocks noGrp="1"/>
          </p:cNvSpPr>
          <p:nvPr>
            <p:ph idx="1"/>
          </p:nvPr>
        </p:nvSpPr>
        <p:spPr/>
        <p:txBody>
          <a:bodyPr>
            <a:normAutofit fontScale="92500"/>
          </a:bodyPr>
          <a:lstStyle/>
          <a:p>
            <a:r>
              <a:rPr lang="el-GR" b="1" dirty="0"/>
              <a:t>Ιστολογικά</a:t>
            </a:r>
            <a:r>
              <a:rPr lang="el-GR" dirty="0"/>
              <a:t>, τα αδενώματα χαρακτηρίζονται </a:t>
            </a:r>
            <a:r>
              <a:rPr lang="el-GR" b="1" dirty="0"/>
              <a:t>από πυκνή </a:t>
            </a:r>
            <a:r>
              <a:rPr lang="el-GR" dirty="0"/>
              <a:t>κοκκίωση και δίνουν την κλασική εικόνα του </a:t>
            </a:r>
            <a:r>
              <a:rPr lang="el-GR" b="1" dirty="0"/>
              <a:t>βασεόφιλου </a:t>
            </a:r>
            <a:r>
              <a:rPr lang="el-GR" dirty="0"/>
              <a:t>αδενώματος της υπόφυσης. </a:t>
            </a:r>
            <a:endParaRPr lang="el-GR" dirty="0" smtClean="0"/>
          </a:p>
          <a:p>
            <a:r>
              <a:rPr lang="el-GR" dirty="0" smtClean="0"/>
              <a:t>Εστιακά</a:t>
            </a:r>
            <a:r>
              <a:rPr lang="el-GR" dirty="0"/>
              <a:t>, έχουν την τάση να εμφανίζονται ως χρωμόφοβα και να εναποθέτουν εντός των κυττάρων τους υαλίνη κατά Crookes. Σε μερικούς όγκους που ονομάζονται Crookes αδενώματα, οι εναποθέσεις υαλίνης των κυττάρων είναι εκτεταμένες. </a:t>
            </a:r>
          </a:p>
          <a:p>
            <a:r>
              <a:rPr lang="el-GR" dirty="0"/>
              <a:t>Ο άλλος τύπος των ACTH αδενωμάτων εμφανίζουν </a:t>
            </a:r>
            <a:r>
              <a:rPr lang="el-GR" b="1" dirty="0"/>
              <a:t>αραιή κοκκίωση</a:t>
            </a:r>
            <a:r>
              <a:rPr lang="el-GR" dirty="0"/>
              <a:t>, τα εκκριτικά κοκκία είναι μικρά, διαμέτρου 250 nm, κατανέμονται περιφερειακά στο αδένωμα, έχουν διάφορες και εκτεταμένες συχνές ογκοκυτταρικές αλλοιώσεις.</a:t>
            </a:r>
          </a:p>
          <a:p>
            <a:pPr>
              <a:buNone/>
            </a:pP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Tree>
    <p:extLst>
      <p:ext uri="{BB962C8B-B14F-4D97-AF65-F5344CB8AC3E}">
        <p14:creationId xmlns:p14="http://schemas.microsoft.com/office/powerpoint/2010/main" val="36464559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Άλλες μορφές υποφυσιακής παθολογίας</a:t>
            </a:r>
            <a:endParaRPr lang="el-GR" dirty="0"/>
          </a:p>
        </p:txBody>
      </p:sp>
      <p:sp>
        <p:nvSpPr>
          <p:cNvPr id="3" name="2 - Θέση περιεχομένου"/>
          <p:cNvSpPr>
            <a:spLocks noGrp="1"/>
          </p:cNvSpPr>
          <p:nvPr>
            <p:ph idx="1"/>
          </p:nvPr>
        </p:nvSpPr>
        <p:spPr>
          <a:xfrm>
            <a:off x="457200" y="1196752"/>
            <a:ext cx="8435280" cy="5544616"/>
          </a:xfrm>
        </p:spPr>
        <p:txBody>
          <a:bodyPr>
            <a:noAutofit/>
          </a:bodyPr>
          <a:lstStyle/>
          <a:p>
            <a:r>
              <a:rPr lang="el-GR" sz="2100" dirty="0" smtClean="0"/>
              <a:t>Γενικά </a:t>
            </a:r>
            <a:r>
              <a:rPr lang="el-GR" sz="2100" dirty="0"/>
              <a:t>άλλες μορφές υποφυσιακής παθολογίας εκτός από τα αδενώματα της υπόφυσης περιλαμβάνουν μια ποικιλία παθήσεων οι οποίες αρχίζουν από τα διάφορα αποστήματα, αγγειώματα, πιθανά σπανιότατα καρκινώματα, της περιοχής της υπόφυσης, του σφηνοειδούς κόλπου ή του ρινοφάρυγγος, χορδώματα, κρανιοφαρυγγιώματα, δερμοειδείς </a:t>
            </a:r>
            <a:r>
              <a:rPr lang="el-GR" sz="2100" dirty="0" smtClean="0"/>
              <a:t>κύστεις, επιδερμοειδείς </a:t>
            </a:r>
            <a:r>
              <a:rPr lang="el-GR" sz="2100" dirty="0"/>
              <a:t>κύστεις, ινώματα, γαγγλιοκυττώματα, γαγγλιονευρώματα, γερμινώματα, γλοιώματα του οπτικού νεύρου και του υποθαλάμου, αμαρτώματα, εστίες λευχαιμίας, ιστιοκυττάρωση-Χ, λεμφοκυτταρική υποφυσίτιδα, λεμφώματα, μελανώματα, μηνιγγιώματα, μεταστάσεις καρκινικών όγκων όπως σαρκώματα και άλλα καρκινώματα, παραγγλιώματα, πλασματοκυττώματα, κύστεις των θυλάκων του Rathke, επίσης εστίες σαρκοείδωσης, που μπορεί να εντοπιστούν στην υπόφυση και εστίες σύφιλης, τερατώματα και τέλος φυματίωση.</a:t>
            </a:r>
          </a:p>
          <a:p>
            <a:r>
              <a:rPr lang="el-GR" sz="2100" dirty="0"/>
              <a:t>Οι περισσότερες από αυτές τις παθήσεις είναι </a:t>
            </a:r>
            <a:r>
              <a:rPr lang="el-GR" sz="2100" b="1" dirty="0" smtClean="0"/>
              <a:t>σπανιότατες</a:t>
            </a:r>
            <a:r>
              <a:rPr lang="el-GR" sz="2100" dirty="0" smtClean="0"/>
              <a:t>.</a:t>
            </a:r>
            <a:endParaRPr lang="el-GR"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dirty="0"/>
          </a:p>
        </p:txBody>
      </p:sp>
    </p:spTree>
    <p:extLst>
      <p:ext uri="{BB962C8B-B14F-4D97-AF65-F5344CB8AC3E}">
        <p14:creationId xmlns:p14="http://schemas.microsoft.com/office/powerpoint/2010/main" val="34369879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67544" y="1700808"/>
            <a:ext cx="8229600" cy="1728192"/>
          </a:xfrm>
          <a:ln>
            <a:solidFill>
              <a:srgbClr val="004A82"/>
            </a:solidFill>
          </a:ln>
        </p:spPr>
        <p:txBody>
          <a:bodyPr>
            <a:normAutofit/>
          </a:bodyPr>
          <a:lstStyle/>
          <a:p>
            <a:r>
              <a:rPr lang="el-GR" dirty="0"/>
              <a:t>Διαγνωστική προσέγγιση των αδενωμάτων της υπόφυσης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dirty="0"/>
          </a:p>
        </p:txBody>
      </p:sp>
    </p:spTree>
    <p:extLst>
      <p:ext uri="{BB962C8B-B14F-4D97-AF65-F5344CB8AC3E}">
        <p14:creationId xmlns:p14="http://schemas.microsoft.com/office/powerpoint/2010/main" val="16947059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Αδενώματα που εκκρίνουν </a:t>
            </a:r>
            <a:r>
              <a:rPr lang="en-US" sz="4000" dirty="0" smtClean="0"/>
              <a:t>ACTH</a:t>
            </a:r>
            <a:r>
              <a:rPr lang="en-US" dirty="0" smtClean="0"/>
              <a:t/>
            </a:r>
            <a:br>
              <a:rPr lang="en-US" dirty="0" smtClean="0"/>
            </a:br>
            <a:r>
              <a:rPr lang="en-US" sz="3300" b="0" dirty="0" smtClean="0"/>
              <a:t>(</a:t>
            </a:r>
            <a:r>
              <a:rPr lang="en-US" sz="3300" b="0" dirty="0"/>
              <a:t>N</a:t>
            </a:r>
            <a:r>
              <a:rPr lang="el-GR" sz="3300" b="0" dirty="0" smtClean="0"/>
              <a:t>όσος </a:t>
            </a:r>
            <a:r>
              <a:rPr lang="en-US" sz="3300" b="0" dirty="0" smtClean="0"/>
              <a:t>Cushing)</a:t>
            </a:r>
            <a:r>
              <a:rPr lang="el-GR" sz="3300" b="0" dirty="0" smtClean="0"/>
              <a:t> 1/13</a:t>
            </a:r>
            <a:endParaRPr lang="el-GR" sz="3300" b="0" dirty="0"/>
          </a:p>
        </p:txBody>
      </p:sp>
      <p:sp>
        <p:nvSpPr>
          <p:cNvPr id="3" name="2 - Θέση περιεχομένου"/>
          <p:cNvSpPr>
            <a:spLocks noGrp="1"/>
          </p:cNvSpPr>
          <p:nvPr>
            <p:ph idx="1"/>
          </p:nvPr>
        </p:nvSpPr>
        <p:spPr/>
        <p:txBody>
          <a:bodyPr>
            <a:normAutofit/>
          </a:bodyPr>
          <a:lstStyle/>
          <a:p>
            <a:r>
              <a:rPr lang="el-GR" dirty="0" smtClean="0"/>
              <a:t>Ο </a:t>
            </a:r>
            <a:r>
              <a:rPr lang="el-GR" dirty="0"/>
              <a:t>φυσιολογικός ημερήσιος ρυθμός έκκρισης ACTH στους ασθενείς με νόσο Cushing καταργείται πλήρως ή εξακολουθεί να υφίσταται με μικρότερες όμως ημερήσιες διακυμάνσεις στο 1/3 των ασθενών, λόγω αύξησης του πλάτους των εκκριτικών αιχμών τις απογευματινές ώρες.</a:t>
            </a:r>
          </a:p>
          <a:p>
            <a:r>
              <a:rPr lang="el-GR" dirty="0"/>
              <a:t>Τα πρωινά επίπεδα της ACTH του πλάσματος μπορεί να είναι φυσιολογικά αλλά τα αντίστοιχα απογευματινά είναι αυξημένα. Πάντως οι συγκεντρώσεις της ACTH του πλάσματος στους ασθενείς με νόσο του Cushing μπορεί να κυμαίνονται από 70 - 250 pg/ml και συνεπώς εμφανίζουν μερική αλληλοεπικάλυψη με αυτές φυσιολογικών ατόμων.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spTree>
    <p:extLst>
      <p:ext uri="{BB962C8B-B14F-4D97-AF65-F5344CB8AC3E}">
        <p14:creationId xmlns:p14="http://schemas.microsoft.com/office/powerpoint/2010/main" val="9377308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2/13</a:t>
            </a:r>
            <a:endParaRPr lang="el-GR" dirty="0"/>
          </a:p>
        </p:txBody>
      </p:sp>
      <p:sp>
        <p:nvSpPr>
          <p:cNvPr id="3" name="2 - Θέση περιεχομένου"/>
          <p:cNvSpPr>
            <a:spLocks noGrp="1"/>
          </p:cNvSpPr>
          <p:nvPr>
            <p:ph idx="1"/>
          </p:nvPr>
        </p:nvSpPr>
        <p:spPr/>
        <p:txBody>
          <a:bodyPr>
            <a:normAutofit/>
          </a:bodyPr>
          <a:lstStyle/>
          <a:p>
            <a:r>
              <a:rPr lang="el-GR" sz="2200" b="1" dirty="0"/>
              <a:t>Τα επίπεδα της κορτιζόλης του πλάσματος το πρωί είναι συνήθως φυσιολογικά, ενώ βρίσκονται αυξημένα το βράδυ, ιδίως 60 λεπτά μετά τη συνηθισμένη ώρα του ύπνου. </a:t>
            </a:r>
            <a:r>
              <a:rPr lang="el-GR" sz="2200" dirty="0"/>
              <a:t>Ψευδώς θετικά αποτελέσματα μπορεί να οφείλονται σε προηγούμενο στρες γι' αυτό και η λήψη αίματος για τη μέτρηση αυτή δεν θα πρέπει να γίνεται τη νύχτα της εισαγωγής στο νοσοκομείο, ούτε θα πρέπει να έχει προηγουμένως ενημερωθεί ο ασθενής για τη λήψη.</a:t>
            </a:r>
          </a:p>
          <a:p>
            <a:r>
              <a:rPr lang="el-GR" sz="2200" dirty="0"/>
              <a:t> Ακόμα θα πρέπει η λήψη να γίνεται από έτοιμη ενδοφλέβια γραμμή και να επαναλαμβάνεται σε δυο διαδοχικά βράδια. </a:t>
            </a:r>
          </a:p>
          <a:p>
            <a:r>
              <a:rPr lang="el-GR" sz="2200" dirty="0"/>
              <a:t>Σημειώνεται επίσης ότι ορισμένα φάρμακα μεταβάλλουν τα αποτελέσματα της μέτρησης (π.χ. τα οιστρογόνα αυξάνοντας τα επίπεδα της σφαιρίνης που δεσμεύει την κορτιζόλη - CBG</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Tree>
    <p:extLst>
      <p:ext uri="{BB962C8B-B14F-4D97-AF65-F5344CB8AC3E}">
        <p14:creationId xmlns:p14="http://schemas.microsoft.com/office/powerpoint/2010/main" val="17990288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3/13</a:t>
            </a:r>
            <a:endParaRPr lang="el-GR" dirty="0"/>
          </a:p>
        </p:txBody>
      </p:sp>
      <p:sp>
        <p:nvSpPr>
          <p:cNvPr id="3" name="2 - Θέση περιεχομένου"/>
          <p:cNvSpPr>
            <a:spLocks noGrp="1"/>
          </p:cNvSpPr>
          <p:nvPr>
            <p:ph idx="1"/>
          </p:nvPr>
        </p:nvSpPr>
        <p:spPr>
          <a:xfrm>
            <a:off x="457200" y="1196752"/>
            <a:ext cx="8219256" cy="5400600"/>
          </a:xfrm>
        </p:spPr>
        <p:txBody>
          <a:bodyPr>
            <a:normAutofit/>
          </a:bodyPr>
          <a:lstStyle/>
          <a:p>
            <a:r>
              <a:rPr lang="el-GR" sz="2200" dirty="0"/>
              <a:t>Χρήσιμη </a:t>
            </a:r>
            <a:r>
              <a:rPr lang="el-GR" sz="2200" b="1" dirty="0"/>
              <a:t>είναι η μέτρηση της ελεύθερης κορτιζόλης 24ωρης συλλογής ούρων</a:t>
            </a:r>
            <a:r>
              <a:rPr lang="el-GR" sz="2200" dirty="0"/>
              <a:t>, η οποία θα πρέπει να γίνεται σε δυο διαδοχικά δείγματα. Στους ασθενείς με νόσο του Cushing οι τιμές της είναι τουλάχιστον 100 μg/24h. Επίσης τα 17­υδροξυκορτικοστεροειδή (170HCS) των ούρων βρίσκονται αυξημένα (&gt;10 mg/24h). </a:t>
            </a:r>
          </a:p>
          <a:p>
            <a:r>
              <a:rPr lang="el-GR" sz="2200" dirty="0"/>
              <a:t>Γενικά προτιμάται </a:t>
            </a:r>
            <a:r>
              <a:rPr lang="el-GR" sz="2200" b="1" dirty="0"/>
              <a:t>η έκφραση της απέκκρισης των στεροειδών ως συνάρτηση της απέκκρισης της κρεατινίνης σε 24 ώρες συλλογές ούρων,</a:t>
            </a:r>
            <a:r>
              <a:rPr lang="el-GR" sz="2200" dirty="0"/>
              <a:t> γιατί έτσι αποφεύγονται τα λάθη σε ασθενείς με διαταραγμένη νεφρική λειτουργία και σε παχύσαρκα άτομα. Και σε αυτή την περίπτωση θα πρέπει να προσεχθεί η πιθανή μεταβολή των αποτελεσμάτων από φάρμακα. Αυξημένα επίπεδα 170CHS στα ούρα μπορεί να βρεθούν σε περιπτώσεις </a:t>
            </a:r>
            <a:r>
              <a:rPr lang="el-GR" sz="2200" dirty="0" smtClean="0"/>
              <a:t>υπερθυρεοειδισμού.</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dirty="0"/>
          </a:p>
        </p:txBody>
      </p:sp>
    </p:spTree>
    <p:extLst>
      <p:ext uri="{BB962C8B-B14F-4D97-AF65-F5344CB8AC3E}">
        <p14:creationId xmlns:p14="http://schemas.microsoft.com/office/powerpoint/2010/main" val="8554719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4/13</a:t>
            </a:r>
            <a:endParaRPr lang="el-GR" dirty="0"/>
          </a:p>
        </p:txBody>
      </p:sp>
      <p:sp>
        <p:nvSpPr>
          <p:cNvPr id="3" name="2 - Θέση περιεχομένου"/>
          <p:cNvSpPr>
            <a:spLocks noGrp="1"/>
          </p:cNvSpPr>
          <p:nvPr>
            <p:ph idx="1"/>
          </p:nvPr>
        </p:nvSpPr>
        <p:spPr>
          <a:xfrm>
            <a:off x="395536" y="1196752"/>
            <a:ext cx="8424936" cy="5472608"/>
          </a:xfrm>
        </p:spPr>
        <p:txBody>
          <a:bodyPr>
            <a:noAutofit/>
          </a:bodyPr>
          <a:lstStyle/>
          <a:p>
            <a:r>
              <a:rPr lang="el-GR" sz="2200" b="1" dirty="0"/>
              <a:t>Η επιβεβαίωση της διάγνωσης της νόσου του Cushing καθώς και η διαφορική διάγνωση από άλλες μορφές του συνδρόμου Cushing γίνεται με τη βοήθεια των δοκιμασιών καταστολής της ACTH:</a:t>
            </a:r>
          </a:p>
          <a:p>
            <a:pPr marL="457200" indent="-457200">
              <a:buFont typeface="+mj-lt"/>
              <a:buAutoNum type="arabicPeriod"/>
            </a:pPr>
            <a:r>
              <a:rPr lang="el-GR" sz="2200" b="1" dirty="0" smtClean="0"/>
              <a:t>Ταχεία </a:t>
            </a:r>
            <a:r>
              <a:rPr lang="el-GR" sz="2200" b="1" dirty="0"/>
              <a:t>αναστολή με δεξαμεθαζόνη: </a:t>
            </a:r>
            <a:r>
              <a:rPr lang="el-GR" sz="2200" dirty="0"/>
              <a:t>Βασίζεται στην καταστολή της έκκρισης ACTH από την υπόφυση και αντίστοιχα της παραγωγής κορτιζόλης. Κατά τη δοκιμασία αυτή χορηγείται 1 mg δεξαμεθαζόνης από του στόματος στις 11 μ.μ. και στις 8 </a:t>
            </a:r>
            <a:r>
              <a:rPr lang="el-GR" sz="2200" dirty="0" smtClean="0"/>
              <a:t>π.μ</a:t>
            </a:r>
            <a:r>
              <a:rPr lang="el-GR" sz="2200" dirty="0"/>
              <a:t>. το επόμενο πρωί μετράται η κορτιζόλη του πλάσματος. Αν αυτή είναι φυσιολογική (δηλαδή &lt;5 μg/dl) και επιπλέον βρεθεί φυσιολογική ελεύθερη κορτιζόλη ούρων 24ώρου, τότε αποκλείεται η διάγνωση του συνδρόμου Cushing. Αν όμως βρεθεί &gt;5 μg/dl τότε απαιτείται περαιτέρω εργαστηριακός έλεγχος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dirty="0"/>
          </a:p>
        </p:txBody>
      </p:sp>
    </p:spTree>
    <p:extLst>
      <p:ext uri="{BB962C8B-B14F-4D97-AF65-F5344CB8AC3E}">
        <p14:creationId xmlns:p14="http://schemas.microsoft.com/office/powerpoint/2010/main" val="9923420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5/13</a:t>
            </a:r>
            <a:endParaRPr lang="el-GR" dirty="0"/>
          </a:p>
        </p:txBody>
      </p:sp>
      <p:sp>
        <p:nvSpPr>
          <p:cNvPr id="3" name="2 - Θέση περιεχομένου"/>
          <p:cNvSpPr>
            <a:spLocks noGrp="1"/>
          </p:cNvSpPr>
          <p:nvPr>
            <p:ph idx="1"/>
          </p:nvPr>
        </p:nvSpPr>
        <p:spPr>
          <a:xfrm>
            <a:off x="323528" y="1196752"/>
            <a:ext cx="8651304" cy="5472608"/>
          </a:xfrm>
        </p:spPr>
        <p:txBody>
          <a:bodyPr>
            <a:noAutofit/>
          </a:bodyPr>
          <a:lstStyle/>
          <a:p>
            <a:pPr>
              <a:buFont typeface="Wingdings" panose="05000000000000000000" pitchFamily="2" charset="2"/>
              <a:buChar char="ü"/>
            </a:pPr>
            <a:r>
              <a:rPr lang="el-GR" dirty="0" smtClean="0"/>
              <a:t>Σημειώνεται </a:t>
            </a:r>
            <a:r>
              <a:rPr lang="el-GR" dirty="0"/>
              <a:t>εδώ ότι ψευδώς θετικά αποτελέσματα λαμβάνονται σε καταστάσεις παχυσαρκίας, αλκοολισμού, κατάθλιψης, κυήσεως, σε βαριά συστηματικά νοσήματα καθώς και μετά από λήψη αντισυλληπτικών, πριμιδόνης, φαινοβαρβιτάλης και φαινυτοϊνης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2443783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Υποφυσιακή παθολογία </a:t>
            </a:r>
            <a:r>
              <a:rPr lang="el-GR" sz="3000" b="0" dirty="0" smtClean="0"/>
              <a:t>6/6</a:t>
            </a:r>
            <a:endParaRPr lang="el-GR" dirty="0"/>
          </a:p>
        </p:txBody>
      </p:sp>
      <p:sp>
        <p:nvSpPr>
          <p:cNvPr id="3" name="2 - Θέση περιεχομένου"/>
          <p:cNvSpPr>
            <a:spLocks noGrp="1"/>
          </p:cNvSpPr>
          <p:nvPr>
            <p:ph idx="1"/>
          </p:nvPr>
        </p:nvSpPr>
        <p:spPr/>
        <p:txBody>
          <a:bodyPr/>
          <a:lstStyle/>
          <a:p>
            <a:r>
              <a:rPr lang="el-GR" dirty="0"/>
              <a:t>Μακροσκοπικά γενικώς τα αδενώματα είναι περίγραπτοι όγκοι χωρίς όμως εμφανή κάψα, έχουν συνήθως λευκωπή ως ερυθροφανή χροιά, σύσταση μαλακή και μυελοειδή. </a:t>
            </a:r>
            <a:endParaRPr lang="en-US" dirty="0" smtClean="0"/>
          </a:p>
          <a:p>
            <a:r>
              <a:rPr lang="el-GR" dirty="0" smtClean="0"/>
              <a:t>Ιστολογικά </a:t>
            </a:r>
            <a:r>
              <a:rPr lang="el-GR" dirty="0"/>
              <a:t>συνήθως έχουν διάχυτη κολποειδή ή σπανιότερα θυλώδη ανάπτυξη, και αποτελούνται συνήθως από ένα τύπο κυττάρων με σχετικά ομοιόμορφη χρωστικότητα του κυτταροπλάσματος.</a:t>
            </a:r>
          </a:p>
          <a:p>
            <a:pPr>
              <a:buNone/>
            </a:pP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415711022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6/13</a:t>
            </a:r>
            <a:endParaRPr lang="el-GR" dirty="0"/>
          </a:p>
        </p:txBody>
      </p:sp>
      <p:sp>
        <p:nvSpPr>
          <p:cNvPr id="3" name="2 - Θέση περιεχομένου"/>
          <p:cNvSpPr>
            <a:spLocks noGrp="1"/>
          </p:cNvSpPr>
          <p:nvPr>
            <p:ph idx="1"/>
          </p:nvPr>
        </p:nvSpPr>
        <p:spPr/>
        <p:txBody>
          <a:bodyPr>
            <a:noAutofit/>
          </a:bodyPr>
          <a:lstStyle/>
          <a:p>
            <a:pPr marL="457200" indent="-457200">
              <a:buFont typeface="+mj-lt"/>
              <a:buAutoNum type="arabicPeriod" startAt="2"/>
            </a:pPr>
            <a:r>
              <a:rPr lang="el-GR" sz="2200" b="1" dirty="0" smtClean="0"/>
              <a:t>Δοκιμασία </a:t>
            </a:r>
            <a:r>
              <a:rPr lang="el-GR" sz="2200" b="1" dirty="0"/>
              <a:t>αναστολής με χαμηλές δόσεις δεξαμεθαζόνης (μικρή διήμερη αναστολή με δεξαμεθαζόνη</a:t>
            </a:r>
            <a:r>
              <a:rPr lang="el-GR" sz="2200" b="1" dirty="0" smtClean="0"/>
              <a:t>)</a:t>
            </a:r>
            <a:endParaRPr lang="el-GR" sz="2200" b="1" dirty="0"/>
          </a:p>
          <a:p>
            <a:r>
              <a:rPr lang="el-GR" sz="2200" dirty="0"/>
              <a:t>Εκτελείται όταν ο προηγούμενος έλεγχος έχει δώσει οριακά ή αμφίβολα αποτελέσματα (π.χ. έχει βρεθεί κορτιζόλη πλάσματος 5 - </a:t>
            </a:r>
            <a:r>
              <a:rPr lang="el-GR" sz="2200" dirty="0" smtClean="0"/>
              <a:t>10 </a:t>
            </a:r>
            <a:r>
              <a:rPr lang="el-GR" sz="2200" dirty="0"/>
              <a:t>μg/dl στη δοκιμασία βραχείας καταστολής). Χορηγούνται 0,5 mg δεξαμεθαζόνης από του στόματος ανά 6ωρο επί 2 ημέρες και τη δεύτερη ημέρα μετράται η ελεύθερη κορτιζόλη των ούρων (φ.τ. &lt;20 μg/24h) ή/και τα 170HCS των ούρων (φ.τ. &lt;2.5 mg/24h) και το πρωί της τρίτης ημέρας μετράται η κορτιζόλη του πλάσματος (φ.τ. &lt;5 μg/dl) και η ACTH (φ.τ. &lt;20 pg/ml). Η δοκιμασία αυτή είναι πιο αξιόπιστη για τη διάγνωση του συνδρόμου του Cushing, γιατί δίνει λιγότερα ψευδώς θετικά αποτελέσματα (π.χ. είναι συνήθως φυσιολογική σε άτομα παχύσαρκα ή καταθλιπτικά με εικόνα ψευδο-Cushίng). </a:t>
            </a:r>
            <a:endParaRPr lang="el-GR"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dirty="0"/>
          </a:p>
        </p:txBody>
      </p:sp>
    </p:spTree>
    <p:extLst>
      <p:ext uri="{BB962C8B-B14F-4D97-AF65-F5344CB8AC3E}">
        <p14:creationId xmlns:p14="http://schemas.microsoft.com/office/powerpoint/2010/main" val="288922134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7/13</a:t>
            </a:r>
            <a:endParaRPr lang="el-GR" dirty="0"/>
          </a:p>
        </p:txBody>
      </p:sp>
      <p:sp>
        <p:nvSpPr>
          <p:cNvPr id="3" name="2 - Θέση περιεχομένου"/>
          <p:cNvSpPr>
            <a:spLocks noGrp="1"/>
          </p:cNvSpPr>
          <p:nvPr>
            <p:ph idx="1"/>
          </p:nvPr>
        </p:nvSpPr>
        <p:spPr/>
        <p:txBody>
          <a:bodyPr>
            <a:normAutofit/>
          </a:bodyPr>
          <a:lstStyle/>
          <a:p>
            <a:pPr>
              <a:buFont typeface="Wingdings" panose="05000000000000000000" pitchFamily="2" charset="2"/>
              <a:buChar char="ü"/>
            </a:pPr>
            <a:r>
              <a:rPr lang="el-GR" dirty="0" smtClean="0"/>
              <a:t>Ψευδώς </a:t>
            </a:r>
            <a:r>
              <a:rPr lang="el-GR" dirty="0"/>
              <a:t>αρνητικά αποτελέσματα μπορεί να οφείλονται σε καθυστερημένη αποβολή της δεξαμεθαζόνης από τον οργανισμό καθώς και σε κυκλική (ανά ημέρες ή εβδομάδες) ή επεισοδιακή έκκριση κορτιζόλης σε ορισμένες περιπτώσεις συνδρόμου Cushing</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90</a:t>
            </a:fld>
            <a:endParaRPr lang="el-GR" dirty="0"/>
          </a:p>
        </p:txBody>
      </p:sp>
    </p:spTree>
    <p:extLst>
      <p:ext uri="{BB962C8B-B14F-4D97-AF65-F5344CB8AC3E}">
        <p14:creationId xmlns:p14="http://schemas.microsoft.com/office/powerpoint/2010/main" val="8056788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8/13</a:t>
            </a:r>
            <a:endParaRPr lang="el-GR" dirty="0"/>
          </a:p>
        </p:txBody>
      </p:sp>
      <p:sp>
        <p:nvSpPr>
          <p:cNvPr id="3" name="2 - Θέση περιεχομένου"/>
          <p:cNvSpPr>
            <a:spLocks noGrp="1"/>
          </p:cNvSpPr>
          <p:nvPr>
            <p:ph idx="1"/>
          </p:nvPr>
        </p:nvSpPr>
        <p:spPr/>
        <p:txBody>
          <a:bodyPr/>
          <a:lstStyle/>
          <a:p>
            <a:pPr marL="457200" indent="-457200">
              <a:buFont typeface="+mj-lt"/>
              <a:buAutoNum type="arabicPeriod" startAt="3"/>
            </a:pPr>
            <a:r>
              <a:rPr lang="el-GR" b="1" dirty="0" smtClean="0"/>
              <a:t>Δοκιμασία </a:t>
            </a:r>
            <a:r>
              <a:rPr lang="el-GR" b="1" dirty="0"/>
              <a:t>αναστολής με υψηλές δόσεις δεξαμεθαζόνης (δοκιμασία μεγάλης αναστολής). </a:t>
            </a:r>
            <a:r>
              <a:rPr lang="el-GR" dirty="0"/>
              <a:t>Χρησιμοποιείται κυρίως για τη διαφορική διάγνωση του συνδρόμου Cushing από τη νόσο του Cushing. </a:t>
            </a:r>
            <a:endParaRPr lang="el-GR" dirty="0" smtClean="0"/>
          </a:p>
          <a:p>
            <a:r>
              <a:rPr lang="el-GR" dirty="0" smtClean="0"/>
              <a:t>Δίνονται </a:t>
            </a:r>
            <a:r>
              <a:rPr lang="el-GR" dirty="0"/>
              <a:t>2mg δεξαμεθαζόνης από του στόματος ανά 6ωρο επί 2 ημέρες ή 8 mg δεξαμεθαζόνης το βράδυ πριν από τη μέτρηση της κορτιζόλης και της ACTH (οι προσδιορισμοί των ορμονών γίνονται με τον ίδιο τρόπο όπως στην ταχεία και στη μικρή αναστολή).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91</a:t>
            </a:fld>
            <a:endParaRPr lang="el-GR" dirty="0"/>
          </a:p>
        </p:txBody>
      </p:sp>
    </p:spTree>
    <p:extLst>
      <p:ext uri="{BB962C8B-B14F-4D97-AF65-F5344CB8AC3E}">
        <p14:creationId xmlns:p14="http://schemas.microsoft.com/office/powerpoint/2010/main" val="24821433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9/13</a:t>
            </a:r>
            <a:endParaRPr lang="el-GR" dirty="0"/>
          </a:p>
        </p:txBody>
      </p:sp>
      <p:sp>
        <p:nvSpPr>
          <p:cNvPr id="3" name="2 - Θέση περιεχομένου"/>
          <p:cNvSpPr>
            <a:spLocks noGrp="1"/>
          </p:cNvSpPr>
          <p:nvPr>
            <p:ph idx="1"/>
          </p:nvPr>
        </p:nvSpPr>
        <p:spPr>
          <a:xfrm>
            <a:off x="457200" y="1196752"/>
            <a:ext cx="8363272" cy="5328592"/>
          </a:xfrm>
        </p:spPr>
        <p:txBody>
          <a:bodyPr>
            <a:noAutofit/>
          </a:bodyPr>
          <a:lstStyle/>
          <a:p>
            <a:r>
              <a:rPr lang="el-GR" sz="2200" dirty="0"/>
              <a:t>Οι ασθενείς με νόσο του Cushing γενικά ανταποκρίνονται στη χορήγηση μεγάλων δόσεων δεξαμεθαζόνης, γιατί η αρνητική </a:t>
            </a:r>
            <a:r>
              <a:rPr lang="el-GR" sz="2200" dirty="0" smtClean="0"/>
              <a:t>παλίνδρομη </a:t>
            </a:r>
            <a:r>
              <a:rPr lang="el-GR" sz="2200" dirty="0"/>
              <a:t>ρύθμιση της έκκρισης ACTH από την κορτιζόλη διατηρείται σε κάποιο βαθμό (εξαίρεση αποτελούν οι σπάνιες περιπτώσεις νόσου του Cushing με πολύ μεγάλη </a:t>
            </a:r>
            <a:r>
              <a:rPr lang="el-GR" sz="2200" dirty="0" smtClean="0"/>
              <a:t>υπερκορτιζολαιμία </a:t>
            </a:r>
            <a:r>
              <a:rPr lang="el-GR" sz="2200" dirty="0"/>
              <a:t>και το 75% των ασθενών με αμφοτερόπλευρη ή ετερόπλευρη μακροοζώδη υπερπλασία των επινεφριδίων, μια κατάσταση εν μέρει ΑCΤΗ-εξαρτώμενη). Αντίθετα, ασθενείς με φλοιοεπινεφριδιακούς όγκους στους οποίους η έκκριση της ACTH είναι ήδη πλήρως κατασταλμένη καθώς και ασθενείς με το σύνδρομο έκτοπης παραγωγής ACTH (η υποφυσιακή ACTH είναι κατασταλμένη, η δε έκτοπη ACTH δεν υπακούει στην αρνητική παλίνδρομη ρύθμιση από τη χορηγούμενη δεξαμεθαζόνη) δίνουν αρνητικά αποτελέσματα στη δοκιμασία αυτή</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92</a:t>
            </a:fld>
            <a:endParaRPr lang="el-GR" dirty="0"/>
          </a:p>
        </p:txBody>
      </p:sp>
    </p:spTree>
    <p:extLst>
      <p:ext uri="{BB962C8B-B14F-4D97-AF65-F5344CB8AC3E}">
        <p14:creationId xmlns:p14="http://schemas.microsoft.com/office/powerpoint/2010/main" val="5413748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10/13</a:t>
            </a:r>
            <a:endParaRPr lang="el-GR" dirty="0"/>
          </a:p>
        </p:txBody>
      </p:sp>
      <p:sp>
        <p:nvSpPr>
          <p:cNvPr id="3" name="2 - Θέση περιεχομένου"/>
          <p:cNvSpPr>
            <a:spLocks noGrp="1"/>
          </p:cNvSpPr>
          <p:nvPr>
            <p:ph idx="1"/>
          </p:nvPr>
        </p:nvSpPr>
        <p:spPr/>
        <p:txBody>
          <a:bodyPr>
            <a:normAutofit/>
          </a:bodyPr>
          <a:lstStyle/>
          <a:p>
            <a:r>
              <a:rPr lang="el-GR" b="1" dirty="0"/>
              <a:t>Στη διάγνωση της νόσου του Cushing χρήσιμες είναι επίσης και ορισμένες δυναμικές δοκιμασίες διεγέρσεως:</a:t>
            </a:r>
          </a:p>
          <a:p>
            <a:pPr marL="457200" indent="-457200">
              <a:buFont typeface="+mj-lt"/>
              <a:buAutoNum type="arabicPeriod"/>
            </a:pPr>
            <a:r>
              <a:rPr lang="el-GR" b="1" dirty="0" smtClean="0"/>
              <a:t>Η </a:t>
            </a:r>
            <a:r>
              <a:rPr lang="el-GR" b="1" dirty="0"/>
              <a:t>δοκιμασία της μετυραπόνης: </a:t>
            </a:r>
            <a:r>
              <a:rPr lang="el-GR" dirty="0"/>
              <a:t>Βασίζεται στην αναστολή του ενζύμου 11-υδροξυλάση στων επινεφριδίων που οδηγεί στη μείωση της παραγωγής κορτιζόλης και στην αντισταθμιστική αύξηση της ACTH και των ενδιαμέσων προϊόντων στεροειδογένεσης του φλοιού των επινεφριδίων (π.χ. της 11­δεοξυκορτιζόλης). Η μετυραπόνη δίνεται από το στόμα σε δόση 750 mg κάθε 4 ώρες, επί 2 ημέρες, και τη δεύτερη ημέρα μετράται η κορτιζόλη στο πλάσμα και τα 170HCS στα ούρα</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93</a:t>
            </a:fld>
            <a:endParaRPr lang="el-GR" dirty="0"/>
          </a:p>
        </p:txBody>
      </p:sp>
    </p:spTree>
    <p:extLst>
      <p:ext uri="{BB962C8B-B14F-4D97-AF65-F5344CB8AC3E}">
        <p14:creationId xmlns:p14="http://schemas.microsoft.com/office/powerpoint/2010/main" val="22394562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11/13</a:t>
            </a:r>
            <a:endParaRPr lang="el-GR" dirty="0"/>
          </a:p>
        </p:txBody>
      </p:sp>
      <p:sp>
        <p:nvSpPr>
          <p:cNvPr id="3" name="2 - Θέση περιεχομένου"/>
          <p:cNvSpPr>
            <a:spLocks noGrp="1"/>
          </p:cNvSpPr>
          <p:nvPr>
            <p:ph idx="1"/>
          </p:nvPr>
        </p:nvSpPr>
        <p:spPr/>
        <p:txBody>
          <a:bodyPr>
            <a:normAutofit/>
          </a:bodyPr>
          <a:lstStyle/>
          <a:p>
            <a:r>
              <a:rPr lang="el-GR" dirty="0" smtClean="0"/>
              <a:t>Στη </a:t>
            </a:r>
            <a:r>
              <a:rPr lang="el-GR" dirty="0"/>
              <a:t>νόσο του Cushing και στους μισούς περίπου ασθενείς με σύνδρομο έκτοπης παραγωγής ACTH από </a:t>
            </a:r>
            <a:r>
              <a:rPr lang="el-GR" dirty="0" smtClean="0"/>
              <a:t>μικροκυτταρικό </a:t>
            </a:r>
            <a:r>
              <a:rPr lang="el-GR" dirty="0"/>
              <a:t>καρκίνο του πνεύμονος παρατηρείται διπλασιασμός της εκκρίσεως ACTH στους φλοιοεπινεφριδιακούς όγκους και στις λοιπές περιπτώσεις συνδρόμου έκτοπης παραγωγής ACTH δεν παρατηρείται καμία μεταβολή. </a:t>
            </a:r>
            <a:r>
              <a:rPr lang="el-GR" b="1" dirty="0"/>
              <a:t>Η δοκιμασία αυτή έχει εκτοπισθεί σήμερα σε μεγάλο βαθμό από τις πολύ ευαίσθητες μεθόδους προσδιορισμού της ACTH στο πλάσμα.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94</a:t>
            </a:fld>
            <a:endParaRPr lang="el-GR" dirty="0"/>
          </a:p>
        </p:txBody>
      </p:sp>
    </p:spTree>
    <p:extLst>
      <p:ext uri="{BB962C8B-B14F-4D97-AF65-F5344CB8AC3E}">
        <p14:creationId xmlns:p14="http://schemas.microsoft.com/office/powerpoint/2010/main" val="355511995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12/13</a:t>
            </a:r>
            <a:endParaRPr lang="el-GR"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startAt="2"/>
            </a:pPr>
            <a:r>
              <a:rPr lang="el-GR" b="1" dirty="0" smtClean="0"/>
              <a:t>Η </a:t>
            </a:r>
            <a:r>
              <a:rPr lang="el-GR" b="1" dirty="0"/>
              <a:t>δοκιμασία CRH: </a:t>
            </a:r>
            <a:r>
              <a:rPr lang="el-GR" dirty="0"/>
              <a:t>Σε ασθενείς με νόσο του Cushing χορήγηση 1μg/kg βάρους CRH ενδοφλεβίως προκαλεί περαιτέρω αύξηση της ACTH και της κορτιζόλης στο πλάσμα, σε αντίθεση με τις περιπτώσεις των ασθενών με φλοιοεπινεφριδιακούς όγκους ή έκτοπη παραγωγή ACTH. </a:t>
            </a:r>
            <a:endParaRPr lang="el-GR" dirty="0" smtClean="0"/>
          </a:p>
          <a:p>
            <a:r>
              <a:rPr lang="el-GR" dirty="0" smtClean="0"/>
              <a:t>Ο </a:t>
            </a:r>
            <a:r>
              <a:rPr lang="el-GR" dirty="0"/>
              <a:t>συνδυασμός CRH και </a:t>
            </a:r>
            <a:r>
              <a:rPr lang="el-GR" dirty="0" smtClean="0"/>
              <a:t>Α</a:t>
            </a:r>
            <a:r>
              <a:rPr lang="en-US" dirty="0" smtClean="0"/>
              <a:t>VP </a:t>
            </a:r>
            <a:r>
              <a:rPr lang="el-GR" dirty="0" smtClean="0"/>
              <a:t>(βαζοπρεσσίνη</a:t>
            </a:r>
            <a:r>
              <a:rPr lang="el-GR" dirty="0"/>
              <a:t>) θεωρείται από ορισμένους περισσότερο ευαίσθητη μέθοδος για τη διάγνωση της νόσου το Cushing</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95</a:t>
            </a:fld>
            <a:endParaRPr lang="el-GR" dirty="0"/>
          </a:p>
        </p:txBody>
      </p:sp>
    </p:spTree>
    <p:extLst>
      <p:ext uri="{BB962C8B-B14F-4D97-AF65-F5344CB8AC3E}">
        <p14:creationId xmlns:p14="http://schemas.microsoft.com/office/powerpoint/2010/main" val="201753932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13/13</a:t>
            </a:r>
            <a:endParaRPr lang="el-GR" dirty="0"/>
          </a:p>
        </p:txBody>
      </p:sp>
      <p:sp>
        <p:nvSpPr>
          <p:cNvPr id="4" name="1 - Τίτλος"/>
          <p:cNvSpPr>
            <a:spLocks noGrp="1"/>
          </p:cNvSpPr>
          <p:nvPr>
            <p:ph idx="1"/>
          </p:nvPr>
        </p:nvSpPr>
        <p:spPr/>
        <p:txBody>
          <a:bodyPr>
            <a:normAutofit/>
          </a:bodyPr>
          <a:lstStyle/>
          <a:p>
            <a:r>
              <a:rPr lang="el-GR" dirty="0" smtClean="0"/>
              <a:t>Σε ότι αφορά </a:t>
            </a:r>
            <a:r>
              <a:rPr lang="el-GR" b="1" dirty="0" smtClean="0"/>
              <a:t>τις γενικές εξετάσεις </a:t>
            </a:r>
            <a:r>
              <a:rPr lang="el-GR" dirty="0" smtClean="0"/>
              <a:t>αίματος συχνά ο αιματοκρίτης βρίσκεται στα ανώτερα φυσιολογικά επίπεδα ή και λίγο αυξημένος (ιδίως όταν υπερεκκρίνονται και ανδρογόνα) ενώ το ποσοστό των λεμφοκυττάρων και των ηωσινοφίλων βρίσκεται ελαττωμένο. </a:t>
            </a:r>
          </a:p>
          <a:p>
            <a:r>
              <a:rPr lang="el-GR" dirty="0" smtClean="0"/>
              <a:t>Τα επίπεδα του καλίου στον ορό είναι συχνά χαμηλά (ιδίως σε περιπτώσεις έκτοπης παραγωγής ACTH). </a:t>
            </a:r>
          </a:p>
          <a:p>
            <a:r>
              <a:rPr lang="el-GR" dirty="0" smtClean="0"/>
              <a:t>Στα ούρα βρίσκεται συχνά αυξημένη συγκέντρωση ασβεστίου και γλυκόζης. Ακόμη η δοκιμασία ανοχής γλυκόζης είναι παθολογική και ορισμένες φορές διαπιστώνεται ύπαρξη ινσουλινοάντοχου σακχαρώδους διαβήτη.</a:t>
            </a:r>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96</a:t>
            </a:fld>
            <a:endParaRPr lang="el-GR" dirty="0"/>
          </a:p>
        </p:txBody>
      </p:sp>
    </p:spTree>
    <p:extLst>
      <p:ext uri="{BB962C8B-B14F-4D97-AF65-F5344CB8AC3E}">
        <p14:creationId xmlns:p14="http://schemas.microsoft.com/office/powerpoint/2010/main" val="273209336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Άλλες υποφυσιακές βλάβες </a:t>
            </a:r>
            <a:r>
              <a:rPr lang="el-GR" sz="3000" b="0" dirty="0" smtClean="0"/>
              <a:t>1/2</a:t>
            </a:r>
            <a:endParaRPr lang="el-GR" sz="3000" b="0" dirty="0"/>
          </a:p>
        </p:txBody>
      </p:sp>
      <p:sp>
        <p:nvSpPr>
          <p:cNvPr id="3" name="2 - Θέση περιεχομένου"/>
          <p:cNvSpPr>
            <a:spLocks noGrp="1"/>
          </p:cNvSpPr>
          <p:nvPr>
            <p:ph idx="1"/>
          </p:nvPr>
        </p:nvSpPr>
        <p:spPr/>
        <p:txBody>
          <a:bodyPr>
            <a:normAutofit/>
          </a:bodyPr>
          <a:lstStyle/>
          <a:p>
            <a:r>
              <a:rPr lang="el-GR" dirty="0"/>
              <a:t>Αναφέρουμε χαρακτηριστικά διάφορες άλλες βλάβες της υπόφυσης.</a:t>
            </a:r>
          </a:p>
          <a:p>
            <a:r>
              <a:rPr lang="el-GR" dirty="0"/>
              <a:t>Από τις πλέον μελετημένες είναι οι </a:t>
            </a:r>
            <a:r>
              <a:rPr lang="el-GR" b="1" dirty="0"/>
              <a:t>φλεγμονές</a:t>
            </a:r>
            <a:r>
              <a:rPr lang="el-GR" dirty="0"/>
              <a:t>. </a:t>
            </a:r>
          </a:p>
          <a:p>
            <a:r>
              <a:rPr lang="el-GR" b="1" dirty="0"/>
              <a:t>Οξεία φλεγμονή </a:t>
            </a:r>
            <a:r>
              <a:rPr lang="el-GR" dirty="0"/>
              <a:t>στην πρόσθια και στην οπίσθια υπόφυση είναι σπάνια ιδίως σήμερα με την χρήση των αντιβιοτικών. </a:t>
            </a:r>
          </a:p>
          <a:p>
            <a:r>
              <a:rPr lang="el-GR" dirty="0"/>
              <a:t>Παρ' όλα αυτά η σηψαιμία μπορεί να επακολουθήσει και να οδηγήσει σε πυώδη υποφυσίτιδα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97</a:t>
            </a:fld>
            <a:endParaRPr lang="el-GR" dirty="0"/>
          </a:p>
        </p:txBody>
      </p:sp>
    </p:spTree>
    <p:extLst>
      <p:ext uri="{BB962C8B-B14F-4D97-AF65-F5344CB8AC3E}">
        <p14:creationId xmlns:p14="http://schemas.microsoft.com/office/powerpoint/2010/main" val="425498185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Άλλες υποφυσιακές βλάβες </a:t>
            </a:r>
            <a:r>
              <a:rPr lang="el-GR" sz="3000" b="0" dirty="0"/>
              <a:t>2</a:t>
            </a:r>
            <a:r>
              <a:rPr lang="el-GR" sz="3000" b="0" dirty="0" smtClean="0"/>
              <a:t>/2</a:t>
            </a:r>
            <a:endParaRPr lang="el-GR" sz="3000" b="0" dirty="0"/>
          </a:p>
        </p:txBody>
      </p:sp>
      <p:sp>
        <p:nvSpPr>
          <p:cNvPr id="3" name="2 - Θέση περιεχομένου"/>
          <p:cNvSpPr>
            <a:spLocks noGrp="1"/>
          </p:cNvSpPr>
          <p:nvPr>
            <p:ph idx="1"/>
          </p:nvPr>
        </p:nvSpPr>
        <p:spPr/>
        <p:txBody>
          <a:bodyPr>
            <a:normAutofit lnSpcReduction="10000"/>
          </a:bodyPr>
          <a:lstStyle/>
          <a:p>
            <a:r>
              <a:rPr lang="el-GR" dirty="0" smtClean="0"/>
              <a:t>Σπάνια </a:t>
            </a:r>
            <a:r>
              <a:rPr lang="el-GR" dirty="0"/>
              <a:t>αναπτύσσονται </a:t>
            </a:r>
            <a:r>
              <a:rPr lang="el-GR" b="1" dirty="0"/>
              <a:t>αποστήματα </a:t>
            </a:r>
            <a:r>
              <a:rPr lang="el-GR" dirty="0"/>
              <a:t>τα οποία οδηγούν στην καταστροφή των αδενοϋποφυσιακών και των νευροϋποφυσιακών κυττάρων. Τα αποστήματα μπορεί να μεταδοθούν στην υπόφυση είτε αιματογενώς είτε με απευθείας μετάδοση της μόλυνσης από τον γειτονικό ιστό όπως οστεομυελίτιδα του σφηνοειδούς οστού, ή πυώδη σφηνοειδή κολπίτιδα ή πυώδη θρομβοφλεβίτιδα του σηραγγώδους κόλπου είτε μετά από βακτηριδιακή μηνιγγίτιδα ή πυώδη μέση ωτίτιδα. Τα αποστήματα μπορεί να δημιουργήσουν κύστεις ή να οδηγήσουν στην δημιουργία άλλων τύπων όγκων. </a:t>
            </a:r>
            <a:r>
              <a:rPr lang="el-GR" b="1" dirty="0"/>
              <a:t>Χρόνια φλεγμονή της υπόφυσης είναι σπάνια και σπάνια να συνδυάζεται με ενδοκρινική δυσλειτουργία.</a:t>
            </a:r>
          </a:p>
          <a:p>
            <a:endParaRPr lang="el-GR" u="sng"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98</a:t>
            </a:fld>
            <a:endParaRPr lang="el-GR" dirty="0"/>
          </a:p>
        </p:txBody>
      </p:sp>
    </p:spTree>
    <p:extLst>
      <p:ext uri="{BB962C8B-B14F-4D97-AF65-F5344CB8AC3E}">
        <p14:creationId xmlns:p14="http://schemas.microsoft.com/office/powerpoint/2010/main" val="17526528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612</TotalTime>
  <Words>15973</Words>
  <Application>Microsoft Office PowerPoint</Application>
  <PresentationFormat>Προβολή στην οθόνη (4:3)</PresentationFormat>
  <Paragraphs>1044</Paragraphs>
  <Slides>213</Slides>
  <Notes>20</Notes>
  <HiddenSlides>0</HiddenSlides>
  <MMClips>0</MMClips>
  <ScaleCrop>false</ScaleCrop>
  <HeadingPairs>
    <vt:vector size="4" baseType="variant">
      <vt:variant>
        <vt:lpstr>Θέμα</vt:lpstr>
      </vt:variant>
      <vt:variant>
        <vt:i4>2</vt:i4>
      </vt:variant>
      <vt:variant>
        <vt:lpstr>Τίτλοι διαφανειών</vt:lpstr>
      </vt:variant>
      <vt:variant>
        <vt:i4>213</vt:i4>
      </vt:variant>
    </vt:vector>
  </HeadingPairs>
  <TitlesOfParts>
    <vt:vector size="215" baseType="lpstr">
      <vt:lpstr>template</vt:lpstr>
      <vt:lpstr>OC_template_updated</vt:lpstr>
      <vt:lpstr>Νοσολογία</vt:lpstr>
      <vt:lpstr>Υπόφυση και επίφυση</vt:lpstr>
      <vt:lpstr>Ανατομικές σχέσεις της υπόφυσης</vt:lpstr>
      <vt:lpstr>Υποφυσιακή παθολογία 1/6</vt:lpstr>
      <vt:lpstr>Υποφυσιακή παθολογία 2/6</vt:lpstr>
      <vt:lpstr>Υποφυσιακή παθολογία 3/6</vt:lpstr>
      <vt:lpstr>Υποφυσιακή παθολογία 4/6</vt:lpstr>
      <vt:lpstr>Υποφυσιακή παθολογία 5/6</vt:lpstr>
      <vt:lpstr>Υποφυσιακή παθολογία 6/6</vt:lpstr>
      <vt:lpstr>Προλακτινώματα 1/2</vt:lpstr>
      <vt:lpstr>Προλακτινώματα 2/2</vt:lpstr>
      <vt:lpstr>Κλινικές εκδηλώσεις 1/11</vt:lpstr>
      <vt:lpstr>Κλινικές εκδηλώσεις 2/11</vt:lpstr>
      <vt:lpstr>Κλινικές εκδηλώσεις 3/11</vt:lpstr>
      <vt:lpstr>Κλινικές εκδηλώσεις 4/11</vt:lpstr>
      <vt:lpstr>Κλινικές εκδηλώσεις 5/11</vt:lpstr>
      <vt:lpstr>Κλινικές εκδηλώσεις 6/11</vt:lpstr>
      <vt:lpstr>Κλινικές εκδηλώσεις 7/11</vt:lpstr>
      <vt:lpstr>Κλινικές εκδηλώσεις 8/11</vt:lpstr>
      <vt:lpstr>Κλινικές εκδηλώσεις 9/11</vt:lpstr>
      <vt:lpstr>Κλινικές εκδηλώσεις 10/11</vt:lpstr>
      <vt:lpstr>Κλινικές εκδηλώσεις 11/11</vt:lpstr>
      <vt:lpstr>Προλακτινώματα και εγκυμοσύνη 1/6</vt:lpstr>
      <vt:lpstr>Προλακτινώματα και εγκυμοσύνη 2/6</vt:lpstr>
      <vt:lpstr>Προλακτινώματα και εγκυμοσύνη 3/6</vt:lpstr>
      <vt:lpstr>Προλακτινώματα και εγκυμοσύνη 4/6</vt:lpstr>
      <vt:lpstr>Προλακτινώματα και εγκυμοσύνη 5/6</vt:lpstr>
      <vt:lpstr>Προλακτινώματα και εγκυμοσύνη 6/6</vt:lpstr>
      <vt:lpstr>Μεγαλακρία 1/4</vt:lpstr>
      <vt:lpstr>Μεγαλακρία 2/4</vt:lpstr>
      <vt:lpstr>Μεγαλακρία 3/4</vt:lpstr>
      <vt:lpstr>Μεγαλακρία 4/4</vt:lpstr>
      <vt:lpstr>Κλινική εικόνα 1/11</vt:lpstr>
      <vt:lpstr>Κλινική εικόνα 2/11</vt:lpstr>
      <vt:lpstr>Κλινική εικόνα 3/11</vt:lpstr>
      <vt:lpstr>Κλινική εικόνα 4/11</vt:lpstr>
      <vt:lpstr>Κλινική εικόνα 5/11</vt:lpstr>
      <vt:lpstr>Κλινική εικόνα 6/11</vt:lpstr>
      <vt:lpstr>Κλινική εικόνα 7/11</vt:lpstr>
      <vt:lpstr>Κλινική εικόνα 8/11</vt:lpstr>
      <vt:lpstr>Κλινική εικόνα 9/11</vt:lpstr>
      <vt:lpstr>Κλινική εικόνα 10/11</vt:lpstr>
      <vt:lpstr>Κλινική εικόνα 11/11</vt:lpstr>
      <vt:lpstr>Μη λειτουργικά αδενώματα της υπόφυσης 1/12</vt:lpstr>
      <vt:lpstr>Μη λειτουργικά αδενώματα της υπόφυσης 2/12</vt:lpstr>
      <vt:lpstr>Μη λειτουργικά αδενώματα της υπόφυσης 3/12</vt:lpstr>
      <vt:lpstr>Μη λειτουργικά αδενώματα της υπόφυσης 4/12</vt:lpstr>
      <vt:lpstr>Μη λειτουργικά αδενώματα της υπόφυσης 5/12</vt:lpstr>
      <vt:lpstr>Μη λειτουργικά αδενώματα της υπόφυσης 6/12</vt:lpstr>
      <vt:lpstr>Μη λειτουργικά αδενώματα της υπόφυσης 7/12</vt:lpstr>
      <vt:lpstr>Μη λειτουργικά αδενώματα της υπόφυσης 8/12</vt:lpstr>
      <vt:lpstr>Μη λειτουργικά αδενώματα της υπόφυσης 9/12</vt:lpstr>
      <vt:lpstr>Μη λειτουργικά αδενώματα της υπόφυσης 10/12</vt:lpstr>
      <vt:lpstr>Μη λειτουργικά αδενώματα της υπόφυσης 11/12</vt:lpstr>
      <vt:lpstr>Μη λειτουργικά αδενώματα της υπόφυσης 12/12</vt:lpstr>
      <vt:lpstr>Αδενώματα που παράγουν θυρεοειδοτρόπο 1/6</vt:lpstr>
      <vt:lpstr>Αδενώματα που παράγουν θυρεοειδοτρόπο 2/6</vt:lpstr>
      <vt:lpstr>Αδενώματα που παράγουν θυρεοειδοτρόπο 3/6</vt:lpstr>
      <vt:lpstr>Αδενώματα που παράγουν θυρεοειδοτρόπο 4/6</vt:lpstr>
      <vt:lpstr>Αδενώματα που παράγουν θυρεοειδοτρόπο 5/6</vt:lpstr>
      <vt:lpstr>Αδενώματα που παράγουν θυρεοειδοτρόπο 6/6</vt:lpstr>
      <vt:lpstr>Υποφυσιακά αδενώματα που παράγουν γοναδοτροπίνες 1/5</vt:lpstr>
      <vt:lpstr>Υποφυσιακά αδενώματα που παράγουν γοναδοτροπίνες 2/5</vt:lpstr>
      <vt:lpstr>Υποφυσιακά αδενώματα που παράγουν γοναδοτροπίνες 3/5</vt:lpstr>
      <vt:lpstr>Υποφυσιακά αδενώματα που παράγουν γοναδοτροπίνες 4/5</vt:lpstr>
      <vt:lpstr>Υποφυσιακά αδενώματα που παράγουν γοναδοτροπίνες 5/5</vt:lpstr>
      <vt:lpstr>Κορτικοτρόπα αδενώματα (Νόσος του Cushing) 1/2</vt:lpstr>
      <vt:lpstr>Κορτικοτρόπα αδενώματα (Νόσος του Cushing) 2/2</vt:lpstr>
      <vt:lpstr>Αιτιοπαθογένεια της νόσου του Cushing 1/3</vt:lpstr>
      <vt:lpstr>Αιτιοπαθογένεια της νόσου του Cushing 2/3</vt:lpstr>
      <vt:lpstr>Αιτιοπαθογένεια της νόσου του Cushing 3/3</vt:lpstr>
      <vt:lpstr>Κλινική εικόνα της νόσου του Cushing 1/11</vt:lpstr>
      <vt:lpstr>Κλινική εικόνα της νόσου του Cushing 2/11</vt:lpstr>
      <vt:lpstr>Κλινική εικόνα της νόσου του Cushing 3/11</vt:lpstr>
      <vt:lpstr>Κλινική εικόνα της νόσου του Cushing 4/11</vt:lpstr>
      <vt:lpstr>Κλινική εικόνα της νόσου του Cushing 5/11</vt:lpstr>
      <vt:lpstr>Κλινική εικόνα της νόσου του Cushing 6/11</vt:lpstr>
      <vt:lpstr>Κλινική εικόνα της νόσου του Cushing 7/11</vt:lpstr>
      <vt:lpstr>Κλινική εικόνα της νόσου του Cushing 8/11</vt:lpstr>
      <vt:lpstr>Κλινική εικόνα της νόσου του Cushing 9/11</vt:lpstr>
      <vt:lpstr>Κλινική εικόνα της νόσου του Cushing 10/11</vt:lpstr>
      <vt:lpstr>Κλινική εικόνα της νόσου του Cushing 11/11</vt:lpstr>
      <vt:lpstr>Άλλες μορφές υποφυσιακής παθολογίας</vt:lpstr>
      <vt:lpstr>Διαγνωστική προσέγγιση των αδενωμάτων της υπόφυσης</vt:lpstr>
      <vt:lpstr>Αδενώματα που εκκρίνουν ACTH (Nόσος Cushing) 1/13</vt:lpstr>
      <vt:lpstr>Αδενώματα που εκκρίνουν ACTH (Nόσος Cushing) 2/13</vt:lpstr>
      <vt:lpstr>Αδενώματα που εκκρίνουν ACTH (Nόσος Cushing) 3/13</vt:lpstr>
      <vt:lpstr>Αδενώματα που εκκρίνουν ACTH (Nόσος Cushing) 4/13</vt:lpstr>
      <vt:lpstr>Αδενώματα που εκκρίνουν ACTH (Nόσος Cushing) 5/13</vt:lpstr>
      <vt:lpstr>Αδενώματα που εκκρίνουν ACTH (Nόσος Cushing) 6/13</vt:lpstr>
      <vt:lpstr>Αδενώματα που εκκρίνουν ACTH (Nόσος Cushing) 7/13</vt:lpstr>
      <vt:lpstr>Αδενώματα που εκκρίνουν ACTH (Nόσος Cushing) 8/13</vt:lpstr>
      <vt:lpstr>Αδενώματα που εκκρίνουν ACTH (Nόσος Cushing) 9/13</vt:lpstr>
      <vt:lpstr>Αδενώματα που εκκρίνουν ACTH (Nόσος Cushing) 10/13</vt:lpstr>
      <vt:lpstr>Αδενώματα που εκκρίνουν ACTH (Nόσος Cushing) 11/13</vt:lpstr>
      <vt:lpstr>Αδενώματα που εκκρίνουν ACTH (Nόσος Cushing) 12/13</vt:lpstr>
      <vt:lpstr>Αδενώματα που εκκρίνουν ACTH (Nόσος Cushing) 13/13</vt:lpstr>
      <vt:lpstr>Άλλες υποφυσιακές βλάβες 1/2</vt:lpstr>
      <vt:lpstr>Άλλες υποφυσιακές βλάβες 2/2</vt:lpstr>
      <vt:lpstr>Χρόνια λεμφοκυτταρική υποφυσίτιδα 1/3</vt:lpstr>
      <vt:lpstr>Χρόνια λεμφοκυτταρική υποφυσίτιδα  2/3</vt:lpstr>
      <vt:lpstr>Χρόνια λεμφοκυτταρική υποφυσίτιδα  3/3</vt:lpstr>
      <vt:lpstr>Κοκκιώματα 1/4</vt:lpstr>
      <vt:lpstr>Κοκκιώματα 2/4</vt:lpstr>
      <vt:lpstr>Κοκκιώματα 3/4</vt:lpstr>
      <vt:lpstr>Κοκκιώματα 4/4</vt:lpstr>
      <vt:lpstr>Ιστιοκυττάρωση Χ</vt:lpstr>
      <vt:lpstr>Αμυλοείδωση</vt:lpstr>
      <vt:lpstr>Αιμοχρωμάτωση</vt:lpstr>
      <vt:lpstr>Εναποθέσεις ασβεστίου</vt:lpstr>
      <vt:lpstr>Άλλα νεοπλάσματα</vt:lpstr>
      <vt:lpstr>Υπογοναδοτροπικός υπογοναδισμός 1/4</vt:lpstr>
      <vt:lpstr>Υπογοναδοτροπικός υπογοναδισμός 2/4</vt:lpstr>
      <vt:lpstr>Υπογοναδοτροπικός υπογοναδισμός 3/4</vt:lpstr>
      <vt:lpstr>Υπογοναδοτροπικός υπογοναδισμός 4/4</vt:lpstr>
      <vt:lpstr>Κλινική εικόνα του υπογοναδισμού 1/4</vt:lpstr>
      <vt:lpstr>Κλινική εικόνα του υπογοναδισμού 2/4</vt:lpstr>
      <vt:lpstr>Κλινική εικόνα του υπογοναδισμού 3/4</vt:lpstr>
      <vt:lpstr>Κλινική εικόνα του υπογοναδισμού 4/4</vt:lpstr>
      <vt:lpstr>Αίτια υπογοναδοτροπικού υπογοναδισμού 1/5</vt:lpstr>
      <vt:lpstr>Αίτια υπογοναδοτροπικού υπογοναδισμού 2/5</vt:lpstr>
      <vt:lpstr>Αίτια υπογοναδοτροπικού υπογοναδισμού 3/5</vt:lpstr>
      <vt:lpstr>Αίτια υπογοναδοτροπικού υπογοναδισμού 4/5</vt:lpstr>
      <vt:lpstr>Αίτια υπογοναδοτροπικού υπογοναδισμού 5/5</vt:lpstr>
      <vt:lpstr>Συγγενής υπογοναδοτροπικός υπογοναδισμός 1/15</vt:lpstr>
      <vt:lpstr>Συγγενής υπογοναδοτροπικός υπογοναδισμός 2/15</vt:lpstr>
      <vt:lpstr>Συγγενής υπογοναδοτροπικός υπογοναδισμός 3/15</vt:lpstr>
      <vt:lpstr>Συγγενής υπογοναδοτροπικός υπογοναδισμός 4/15</vt:lpstr>
      <vt:lpstr>Συγγενής υπογοναδοτροπικός υπογοναδισμός 5/15</vt:lpstr>
      <vt:lpstr>Συγγενής υπογοναδοτροπικός υπογοναδισμός 6/15</vt:lpstr>
      <vt:lpstr>Συγγενής υπογοναδοτροπικός υπογοναδισμός 7/15</vt:lpstr>
      <vt:lpstr>Συγγενής υπογοναδοτροπικός υπογοναδισμός 8/15</vt:lpstr>
      <vt:lpstr>Συγγενής υπογοναδοτροπικός υπογοναδισμός 9/15</vt:lpstr>
      <vt:lpstr>Συγγενής υπογοναδοτροπικός υπογοναδισμός 10/15</vt:lpstr>
      <vt:lpstr>Συγγενής υπογοναδοτροπικός υπογοναδισμός 11/15</vt:lpstr>
      <vt:lpstr>Συγγενής υπογοναδοτροπικός υπογοναδισμός 12/15</vt:lpstr>
      <vt:lpstr>Συγγενής υπογοναδοτροπικός υπογοναδισμός 13/15</vt:lpstr>
      <vt:lpstr>Συγγενής υπογοναδοτροπικός υπογοναδισμός 14/15</vt:lpstr>
      <vt:lpstr>Συγγενής υπογοναδοτροπικός υπογοναδισμός 15/15</vt:lpstr>
      <vt:lpstr>Επίκτητος υπογοναδοτροπικός υπογοναδισμός 1/10</vt:lpstr>
      <vt:lpstr>Επίκτητος υπογοναδοτροπικός υπογοναδισμός 2/10</vt:lpstr>
      <vt:lpstr>Επίκτητος υπογοναδοτροπικός υπογοναδισμός 3/10</vt:lpstr>
      <vt:lpstr>Επίκτητος υπογοναδοτροπικός υπογοναδισμός 4/10</vt:lpstr>
      <vt:lpstr>Επίκτητος υπογοναδοτροπικός υπογοναδισμός 5/10</vt:lpstr>
      <vt:lpstr>Επίκτητος υπογοναδοτροπικός υπογοναδισμός 6/10</vt:lpstr>
      <vt:lpstr>Επίκτητος υπογοναδοτροπικός υπογοναδισμός 7/10</vt:lpstr>
      <vt:lpstr>Επίκτητος υπογοναδοτροπικός υπογοναδισμός 8/10</vt:lpstr>
      <vt:lpstr>Επίκτητος υπογοναδοτροπικός υπογοναδισμός 9/10</vt:lpstr>
      <vt:lpstr>Επίκτητος υπογοναδοτροπικός υπογοναδισμός 10/10</vt:lpstr>
      <vt:lpstr>Διάγνωση του υπογοναδισμού 1/3</vt:lpstr>
      <vt:lpstr>Διάγνωση του υπογοναδισμού 2/3</vt:lpstr>
      <vt:lpstr>Διάγνωση του υπογοναδισμού 3/3</vt:lpstr>
      <vt:lpstr>Κλινική εξέταση υπογοναδισμού 1/3</vt:lpstr>
      <vt:lpstr>Κλινική εξέταση υπογοναδισμού 2/3</vt:lpstr>
      <vt:lpstr>Κλινική εξέταση υπογοναδισμού 3/3</vt:lpstr>
      <vt:lpstr>Εργαστηριακός έλεγχος 1/9</vt:lpstr>
      <vt:lpstr>Εργαστηριακός έλεγχος 2/9</vt:lpstr>
      <vt:lpstr>Εργαστηριακός έλεγχος 3/9</vt:lpstr>
      <vt:lpstr>Εργαστηριακός έλεγχος 4/9</vt:lpstr>
      <vt:lpstr>Εργαστηριακός έλεγχος 5/9</vt:lpstr>
      <vt:lpstr>Εργαστηριακός έλεγχος 6/9</vt:lpstr>
      <vt:lpstr>Εργαστηριακός έλεγχος 7/9</vt:lpstr>
      <vt:lpstr>Εργαστηριακός έλεγχος 8/9</vt:lpstr>
      <vt:lpstr>Εργαστηριακός έλεγχος 9/9</vt:lpstr>
      <vt:lpstr>Θεραπεία υπογοναδοτροπικού υπογοναδισμού </vt:lpstr>
      <vt:lpstr>Υποθαλαμική παθολογία</vt:lpstr>
      <vt:lpstr>Άποιος διαβήτης 1/10</vt:lpstr>
      <vt:lpstr>Άποιος διαβήτης 2/10</vt:lpstr>
      <vt:lpstr>Άποιος διαβήτης 3/10</vt:lpstr>
      <vt:lpstr>Άποιος διαβήτης 4/10</vt:lpstr>
      <vt:lpstr>Άποιος διαβήτης 5/10</vt:lpstr>
      <vt:lpstr>Άποιος διαβήτης 6/10</vt:lpstr>
      <vt:lpstr>Άποιος διαβήτης 7/10</vt:lpstr>
      <vt:lpstr>Άποιος διαβήτης 8/10</vt:lpstr>
      <vt:lpstr>Άποιος διαβήτης 9/10</vt:lpstr>
      <vt:lpstr>Άποιος διαβήτης 10/10</vt:lpstr>
      <vt:lpstr>Άλλες υποθαλαμικές παθήσεις 1/4</vt:lpstr>
      <vt:lpstr>Άλλες υποθαλαμικές παθήσεις 2/4</vt:lpstr>
      <vt:lpstr>Άλλες υποθαλαμικές παθήσεις 3/4</vt:lpstr>
      <vt:lpstr>Άλλες υποθαλαμικές παθήσεις 4/4</vt:lpstr>
      <vt:lpstr>Κρανιοφαρυγγιώματα 1/4</vt:lpstr>
      <vt:lpstr>Κρανιοφαρυγγιώματα 2/4</vt:lpstr>
      <vt:lpstr>Κρανιοφαρυγγιώματα 3/4</vt:lpstr>
      <vt:lpstr>Κρανιοφαρυγγιώματα 4/4</vt:lpstr>
      <vt:lpstr>Αραχνοειδής κύστη</vt:lpstr>
      <vt:lpstr>Δυσγερμίνωμα 1/2</vt:lpstr>
      <vt:lpstr>Δυσγερμίνωμα 2/2</vt:lpstr>
      <vt:lpstr>Σύνδρομο κενού τουρκικού εφιππίου 1/6</vt:lpstr>
      <vt:lpstr>Σύνδρομο κενού τουρκικού εφιππίου 2/6</vt:lpstr>
      <vt:lpstr>Σύνδρομο κενού τουρκικού εφιππίου 3/6</vt:lpstr>
      <vt:lpstr>Σύνδρομο κενού τουρκικού εφιππίου 4/6</vt:lpstr>
      <vt:lpstr>Σύνδρομο κενού τουρκικού εφιππίου 5/6</vt:lpstr>
      <vt:lpstr>Σύνδρομο κενού τουρκικού εφιππίου 6/6</vt:lpstr>
      <vt:lpstr>Επίφυση </vt:lpstr>
      <vt:lpstr>Εικόνες υποφυσιακής παθολογίας</vt:lpstr>
      <vt:lpstr>Υποφυσιακό μικροαδένωμα</vt:lpstr>
      <vt:lpstr>Μακροαδένωμα σε ασθενή με μεγαλακρία</vt:lpstr>
      <vt:lpstr>Μεγαλακρικό και υγιές χέρι</vt:lpstr>
      <vt:lpstr>Πάχυνση δέρματος σε μεγαλακρικό ασθενή</vt:lpstr>
      <vt:lpstr>Διαταραχές στόματος και οδόντων στην μεγαλακρία</vt:lpstr>
      <vt:lpstr>Συνδρομή κενού τουρκικού εφιππίου</vt:lpstr>
      <vt:lpstr>Επιφυσίωμα 1/3</vt:lpstr>
      <vt:lpstr>Επιφυσίωμα 2/3</vt:lpstr>
      <vt:lpstr>Επιφυσίωμα 3/3</vt:lpstr>
      <vt:lpstr>Κρανιοφαρυγγίωμα 1/2</vt:lpstr>
      <vt:lpstr>Κρανιοφαρυγγίωμα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 Ενδοκρινών Αδένων</dc:title>
  <dc:creator>opencourses@teiath.gr</dc:creator>
  <cp:lastModifiedBy>Maria</cp:lastModifiedBy>
  <cp:revision>125</cp:revision>
  <dcterms:created xsi:type="dcterms:W3CDTF">2014-10-09T14:23:02Z</dcterms:created>
  <dcterms:modified xsi:type="dcterms:W3CDTF">2015-10-08T17:51:41Z</dcterms:modified>
</cp:coreProperties>
</file>