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52"/>
  </p:notesMasterIdLst>
  <p:sldIdLst>
    <p:sldId id="256" r:id="rId2"/>
    <p:sldId id="306" r:id="rId3"/>
    <p:sldId id="308" r:id="rId4"/>
    <p:sldId id="307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4" r:id="rId20"/>
    <p:sldId id="323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7" r:id="rId33"/>
    <p:sldId id="338" r:id="rId34"/>
    <p:sldId id="340" r:id="rId35"/>
    <p:sldId id="339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3" r:id="rId47"/>
    <p:sldId id="354" r:id="rId48"/>
    <p:sldId id="351" r:id="rId49"/>
    <p:sldId id="355" r:id="rId50"/>
    <p:sldId id="302" r:id="rId51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7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510" y="66"/>
      </p:cViewPr>
      <p:guideLst>
        <p:guide orient="horz" pos="2367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 dirty="0">
                <a:latin typeface="Arial"/>
              </a:rPr>
              <a:t>Πατήστε για επεξεργασία της μορφής των σημειώσεων</a:t>
            </a:r>
            <a:endParaRPr dirty="0"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&lt;κεφαλίδα&gt;</a:t>
            </a:r>
            <a:endParaRPr lang="el-GR" dirty="0">
              <a:latin typeface="Helvetica Neue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A47A7B9-4586-4C97-B22B-4D6C3957EB81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5410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EB9239B-29CE-4EAC-A5CD-A42E4967341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</a:t>
            </a:fld>
            <a:endParaRPr dirty="0">
              <a:latin typeface="Helvetica Neue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19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10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584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11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0001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50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13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14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848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15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720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16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199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17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479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473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96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303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20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300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21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91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725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375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24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121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25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066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26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00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27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687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766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57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8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30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848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31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36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520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700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34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389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35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508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36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092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37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908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5126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69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9805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40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9427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41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918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4906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246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44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4760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45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050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46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4035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47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5730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7603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10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5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7637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13AF311-F66E-424D-B6EA-982DD0CA557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50</a:t>
            </a:fld>
            <a:endParaRPr dirty="0">
              <a:latin typeface="Helvetica Neue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26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6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15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7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93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02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1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2" y="1595933"/>
            <a:ext cx="7299157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2" y="5266177"/>
            <a:ext cx="7299157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5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5291758"/>
            <a:ext cx="729915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2" y="755968"/>
            <a:ext cx="7299157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3" y="5916482"/>
            <a:ext cx="7299155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5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2" y="1595931"/>
            <a:ext cx="7299157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031827"/>
            <a:ext cx="7299157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22" y="1595931"/>
            <a:ext cx="6615740" cy="2561090"/>
          </a:xfrm>
        </p:spPr>
        <p:txBody>
          <a:bodyPr/>
          <a:lstStyle>
            <a:lvl1pPr>
              <a:defRPr sz="529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96515" y="4157021"/>
            <a:ext cx="6020549" cy="37718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795793"/>
            <a:ext cx="7299157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2925" y="1070627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6673" y="2881216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25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3443853"/>
            <a:ext cx="7299159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7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472" y="2183906"/>
            <a:ext cx="243717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612" y="2939874"/>
            <a:ext cx="242103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936" y="2183906"/>
            <a:ext cx="242838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3207" y="2939874"/>
            <a:ext cx="2437111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2183906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2400" y="2939874"/>
            <a:ext cx="242497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0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12" y="4685884"/>
            <a:ext cx="243153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9612" y="2435895"/>
            <a:ext cx="243153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9612" y="5321108"/>
            <a:ext cx="243153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6663" y="4685884"/>
            <a:ext cx="242365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16662" y="2435895"/>
            <a:ext cx="242365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15543" y="5321107"/>
            <a:ext cx="2426866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4685884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2399" y="2435895"/>
            <a:ext cx="2424970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2298" y="5321104"/>
            <a:ext cx="242818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1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70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903" y="474232"/>
            <a:ext cx="1449468" cy="6422224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612" y="852315"/>
            <a:ext cx="6139229" cy="604414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5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7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3154532"/>
            <a:ext cx="7299156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4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482" y="2271404"/>
            <a:ext cx="3635941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483" y="2266462"/>
            <a:ext cx="3635943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099910"/>
            <a:ext cx="363593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482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6484" y="2099910"/>
            <a:ext cx="363594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6484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2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2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95932"/>
            <a:ext cx="2812810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061" y="1595932"/>
            <a:ext cx="4297289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49453"/>
            <a:ext cx="2812810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26" y="2043903"/>
            <a:ext cx="4212028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7541" y="1259946"/>
            <a:ext cx="2646853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4031827"/>
            <a:ext cx="4205473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44686" y="1847921"/>
            <a:ext cx="3108193" cy="310786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72645" y="-503978"/>
            <a:ext cx="1764109" cy="176392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44686" y="6719711"/>
            <a:ext cx="1092068" cy="10919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761" y="2939874"/>
            <a:ext cx="4620286" cy="461980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5808" y="3191863"/>
            <a:ext cx="2604161" cy="260388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9" y="499038"/>
            <a:ext cx="7778066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262970"/>
            <a:ext cx="739913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62763" y="2015869"/>
            <a:ext cx="1091952" cy="252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872043" y="3597249"/>
            <a:ext cx="4254709" cy="25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1951" y="325995"/>
            <a:ext cx="693223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4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503979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85" indent="-377985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67" indent="-314988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51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3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90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9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6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85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82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6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2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0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8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5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84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65.jpeg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g"/><Relationship Id="rId5" Type="http://schemas.openxmlformats.org/officeDocument/2006/relationships/image" Target="../media/image95.jpeg"/><Relationship Id="rId4" Type="http://schemas.openxmlformats.org/officeDocument/2006/relationships/image" Target="../media/image9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76000" y="1402020"/>
            <a:ext cx="2160000" cy="2160000"/>
          </a:xfrm>
          <a:prstGeom prst="rect">
            <a:avLst/>
          </a:prstGeom>
          <a:ln>
            <a:noFill/>
          </a:ln>
        </p:spPr>
      </p:pic>
      <p:sp>
        <p:nvSpPr>
          <p:cNvPr id="42" name="Line 1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43" name="Line 2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44" name="CustomShape 3"/>
          <p:cNvSpPr/>
          <p:nvPr/>
        </p:nvSpPr>
        <p:spPr>
          <a:xfrm>
            <a:off x="539640" y="64800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2" h="1669">
                <a:moveTo>
                  <a:pt x="0" y="0"/>
                </a:moveTo>
                <a:lnTo>
                  <a:pt x="24991" y="0"/>
                </a:lnTo>
                <a:lnTo>
                  <a:pt x="24991" y="1668"/>
                </a:lnTo>
                <a:lnTo>
                  <a:pt x="0" y="1668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74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Πρώτες Βοήθειες</a:t>
            </a:r>
            <a:endParaRPr dirty="0">
              <a:latin typeface="Helvetica Neue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539640" y="6157080"/>
            <a:ext cx="8995320" cy="528840"/>
          </a:xfrm>
          <a:custGeom>
            <a:avLst/>
            <a:gdLst/>
            <a:ahLst/>
            <a:cxnLst/>
            <a:rect l="0" t="0" r="r" b="b"/>
            <a:pathLst>
              <a:path w="24994" h="1666">
                <a:moveTo>
                  <a:pt x="0" y="0"/>
                </a:moveTo>
                <a:lnTo>
                  <a:pt x="24993" y="0"/>
                </a:lnTo>
                <a:lnTo>
                  <a:pt x="24993" y="1665"/>
                </a:lnTo>
                <a:lnTo>
                  <a:pt x="0" y="1665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74000"/>
              </a:lnSpc>
            </a:pPr>
            <a:r>
              <a:rPr lang="el-GR" sz="20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</a:t>
            </a:r>
            <a:endParaRPr dirty="0">
              <a:latin typeface="Helvetica Neue"/>
            </a:endParaRPr>
          </a:p>
          <a:p>
            <a:pPr algn="r">
              <a:lnSpc>
                <a:spcPct val="74000"/>
              </a:lnSpc>
            </a:pP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MD PhD </a:t>
            </a:r>
            <a:r>
              <a:rPr lang="el-GR" sz="12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76000" y="3263220"/>
            <a:ext cx="2160000" cy="125280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60360" y="1402020"/>
            <a:ext cx="4680000" cy="468000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75640" y="4497660"/>
            <a:ext cx="2160000" cy="161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10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Θερμικά 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986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 smtClean="0">
                <a:latin typeface="Helvetica Neue"/>
                <a:cs typeface="Helvetica Neue"/>
              </a:rPr>
              <a:t>Από </a:t>
            </a:r>
            <a:r>
              <a:rPr lang="el-GR" sz="2800" dirty="0">
                <a:latin typeface="Helvetica Neue"/>
                <a:cs typeface="Helvetica Neue"/>
              </a:rPr>
              <a:t>θερμά σώματα με θερμοκρασία </a:t>
            </a:r>
            <a:r>
              <a:rPr lang="el-GR" sz="2800" dirty="0" smtClean="0">
                <a:latin typeface="Helvetica Neue"/>
                <a:cs typeface="Helvetica Neue"/>
              </a:rPr>
              <a:t>&gt; των </a:t>
            </a:r>
            <a:r>
              <a:rPr lang="el-GR" sz="2800" dirty="0">
                <a:latin typeface="Helvetica Neue"/>
                <a:cs typeface="Helvetica Neue"/>
              </a:rPr>
              <a:t>42 - 45</a:t>
            </a:r>
            <a:r>
              <a:rPr lang="en-US" sz="2800" dirty="0">
                <a:latin typeface="Helvetica Neue"/>
                <a:cs typeface="Helvetica Neue"/>
              </a:rPr>
              <a:t>°</a:t>
            </a:r>
            <a:r>
              <a:rPr lang="en-US" sz="2800" dirty="0" smtClean="0">
                <a:latin typeface="Helvetica Neue"/>
                <a:cs typeface="Helvetica Neue"/>
              </a:rPr>
              <a:t>C</a:t>
            </a:r>
            <a:endParaRPr lang="el-GR" sz="2800" dirty="0" smtClean="0"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Ήλιος</a:t>
            </a:r>
            <a:r>
              <a:rPr lang="el-GR" sz="2400" dirty="0">
                <a:latin typeface="Helvetica Neue"/>
                <a:cs typeface="Helvetica Neue"/>
              </a:rPr>
              <a:t>, </a:t>
            </a:r>
            <a:r>
              <a:rPr lang="el-GR" sz="2400" dirty="0" smtClean="0">
                <a:latin typeface="Helvetica Neue"/>
                <a:cs typeface="Helvetica Neue"/>
              </a:rPr>
              <a:t>Νερό</a:t>
            </a:r>
            <a:r>
              <a:rPr lang="el-GR" sz="2400" dirty="0">
                <a:latin typeface="Helvetica Neue"/>
                <a:cs typeface="Helvetica Neue"/>
              </a:rPr>
              <a:t>, </a:t>
            </a:r>
            <a:r>
              <a:rPr lang="el-GR" sz="2400" dirty="0" smtClean="0">
                <a:latin typeface="Helvetica Neue"/>
                <a:cs typeface="Helvetica Neue"/>
              </a:rPr>
              <a:t>Ατμός, Μάτι </a:t>
            </a:r>
            <a:r>
              <a:rPr lang="el-GR" sz="2400" dirty="0">
                <a:latin typeface="Helvetica Neue"/>
                <a:cs typeface="Helvetica Neue"/>
              </a:rPr>
              <a:t>κουζίνας </a:t>
            </a:r>
            <a:r>
              <a:rPr lang="el-GR" sz="2400" dirty="0" err="1" smtClean="0">
                <a:latin typeface="Helvetica Neue"/>
                <a:cs typeface="Helvetica Neue"/>
              </a:rPr>
              <a:t>κ.α</a:t>
            </a:r>
            <a:r>
              <a:rPr lang="el-GR" sz="2400" dirty="0" smtClean="0">
                <a:latin typeface="Helvetica Neue"/>
                <a:cs typeface="Helvetica Neue"/>
              </a:rPr>
              <a:t>.</a:t>
            </a:r>
            <a:endParaRPr lang="en-US" sz="2400" dirty="0">
              <a:latin typeface="Helvetica Neue"/>
              <a:cs typeface="Helvetica Neue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147" y="3044227"/>
            <a:ext cx="3835475" cy="2883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91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11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 σε φλεγόμενο</a:t>
            </a: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042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Απομακρύνουμε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το θύμα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, το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ξαπλώνουμε</a:t>
            </a:r>
          </a:p>
          <a:p>
            <a:pPr marL="358775" indent="-358775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Σβήνουμε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φωτιά με νερό, άμμο ή αφρό ή μάλλινη κουβέρτα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Εκτίμηση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αναπνοής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Αφαίρεση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ρούχων μόνο σε υγρό έγκαυμα 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Αφαίρεση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κοσμημάτων</a:t>
            </a:r>
          </a:p>
        </p:txBody>
      </p:sp>
      <p:pic>
        <p:nvPicPr>
          <p:cNvPr id="9" name="Picture 14" descr="fire_extinguis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49" y="4674128"/>
            <a:ext cx="135079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ambulance g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8977" y="4674128"/>
            <a:ext cx="16196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man_on_f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2" y="4674128"/>
            <a:ext cx="207246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xtinguishe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956" y="4674128"/>
            <a:ext cx="30974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fire-blanket 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174" y="4674128"/>
            <a:ext cx="19741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31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cs typeface="Helvetica Neue"/>
              </a:rPr>
              <a:t>Πρώτες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473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Απομακρύνουμε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την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πηγή θερμότητας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Αφαιρούμε τα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ρούχα από το έγκαυμα</a:t>
            </a:r>
          </a:p>
          <a:p>
            <a:pPr marL="446088" indent="-4460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Τρεχούμενο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νερό βρύσης για 15 – 20 λεπτά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τουλάχιστον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Ποτέ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αλοιφές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ή επιδέσμους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πάνω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στο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έγκαυμα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Σε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έγκαυμα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2</a:t>
            </a:r>
            <a:r>
              <a:rPr lang="el-GR" sz="2800" baseline="30000" dirty="0" smtClean="0">
                <a:solidFill>
                  <a:srgbClr val="FFFFFF"/>
                </a:solidFill>
                <a:latin typeface="Helvetica Neue"/>
                <a:cs typeface="Helvetica Neue"/>
              </a:rPr>
              <a:t>ου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 βαθμού συνοδεύουμε το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θύμα στο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Νοσοκομείο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για ιατρική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φροντίδα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4" descr="burntreat1 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E338E"/>
              </a:clrFrom>
              <a:clrTo>
                <a:srgbClr val="1E33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948" y="4598280"/>
            <a:ext cx="287644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424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cs typeface="Helvetica Neue"/>
              </a:rPr>
              <a:t>Πρώτες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094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Μικρά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εγκαύματα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Ψύξη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με κρύο νερό ή παγάκια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Δεν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σπάμε φουσκάλες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Δεν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καλύπτουμε το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έγκαυμα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4" descr="burntreat1 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E338E"/>
              </a:clrFrom>
              <a:clrTo>
                <a:srgbClr val="1E33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212" y="4598280"/>
            <a:ext cx="287644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ce therapy on stra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23" y="4598280"/>
            <a:ext cx="287867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burntreat2 BLU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B2886"/>
              </a:clrFrom>
              <a:clrTo>
                <a:srgbClr val="0B288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309" y="4598280"/>
            <a:ext cx="244316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673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14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  <a:cs typeface="Helvetica Neue"/>
              </a:rPr>
              <a:t>Πρώτες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076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Μεγάλα εγκαύματα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Δεν</a:t>
            </a:r>
            <a:r>
              <a:rPr lang="el-GR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latin typeface="Helvetica Neue"/>
                <a:cs typeface="Helvetica Neue"/>
              </a:rPr>
              <a:t>αφαιρούμε ρούχα κολλημένα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Δεν</a:t>
            </a:r>
            <a:r>
              <a:rPr lang="el-GR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latin typeface="Helvetica Neue"/>
                <a:cs typeface="Helvetica Neue"/>
              </a:rPr>
              <a:t>καλύπτουμε με αλοιφές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Δεν</a:t>
            </a:r>
            <a:r>
              <a:rPr lang="el-GR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latin typeface="Helvetica Neue"/>
                <a:cs typeface="Helvetica Neue"/>
              </a:rPr>
              <a:t>πειράζουμε την </a:t>
            </a:r>
            <a:r>
              <a:rPr lang="el-GR" sz="2800" dirty="0" err="1">
                <a:latin typeface="Helvetica Neue"/>
                <a:cs typeface="Helvetica Neue"/>
              </a:rPr>
              <a:t>εγκαυματική</a:t>
            </a:r>
            <a:r>
              <a:rPr lang="el-GR" sz="2800" dirty="0">
                <a:latin typeface="Helvetica Neue"/>
                <a:cs typeface="Helvetica Neue"/>
              </a:rPr>
              <a:t> επιφάνεια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Δεν</a:t>
            </a:r>
            <a:r>
              <a:rPr lang="el-GR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latin typeface="Helvetica Neue"/>
                <a:cs typeface="Helvetica Neue"/>
              </a:rPr>
              <a:t>δίνουμε ούτε νερό</a:t>
            </a:r>
          </a:p>
          <a:p>
            <a:pPr marL="357188" indent="-3571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 smtClean="0">
                <a:latin typeface="Helvetica Neue"/>
                <a:cs typeface="Helvetica Neue"/>
              </a:rPr>
              <a:t>Σκεπάζουμε </a:t>
            </a:r>
            <a:r>
              <a:rPr lang="el-GR" sz="2800" dirty="0">
                <a:latin typeface="Helvetica Neue"/>
                <a:cs typeface="Helvetica Neue"/>
              </a:rPr>
              <a:t>το έγκαυμα με αποστειρωμένο ύφασμα εμποτισμένο με νερό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6. Άμεση</a:t>
            </a:r>
            <a:r>
              <a:rPr lang="el-GR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latin typeface="Helvetica Neue"/>
                <a:cs typeface="Helvetica Neue"/>
              </a:rPr>
              <a:t>διακομιδή</a:t>
            </a:r>
            <a:endParaRPr lang="el-GR" sz="3200" dirty="0">
              <a:latin typeface="Helvetica Neue"/>
              <a:cs typeface="Helvetica Neue"/>
            </a:endParaRPr>
          </a:p>
        </p:txBody>
      </p:sp>
      <p:pic>
        <p:nvPicPr>
          <p:cNvPr id="11" name="Picture 7" descr="ambulance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714" y="4500549"/>
            <a:ext cx="194357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94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15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Χημικά Εγκαύματα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439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Από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διάφορα οξέα ή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αλκάλια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Σε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αντίθεση με τα θερμικά αργούν να δώσουν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συμπτώματα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Έντονος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διαπεραστικός πόνος ο οποίος καθυστερεί του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εγκαύματος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9" name="Picture 12" descr="Burns ac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044" y="3560838"/>
            <a:ext cx="338227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3391" y="6443354"/>
            <a:ext cx="3253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l-GR" sz="1600" dirty="0">
                <a:solidFill>
                  <a:schemeClr val="bg1"/>
                </a:solidFill>
                <a:latin typeface="Helvetica Neue"/>
                <a:ea typeface="ＭＳ Ｐゴシック" charset="0"/>
                <a:cs typeface="Helvetica Neue"/>
              </a:rPr>
              <a:t>Χημικό έγκαυμα μεγάλης έκτασης</a:t>
            </a:r>
          </a:p>
        </p:txBody>
      </p:sp>
    </p:spTree>
    <p:extLst>
      <p:ext uri="{BB962C8B-B14F-4D97-AF65-F5344CB8AC3E}">
        <p14:creationId xmlns:p14="http://schemas.microsoft.com/office/powerpoint/2010/main" val="13667379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16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Χημικά Εγκαύματα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906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Κατάποση</a:t>
            </a:r>
            <a:endParaRPr lang="el-GR" sz="2800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marL="838200" indent="-838200"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Σοβαρές </a:t>
            </a:r>
            <a:r>
              <a:rPr lang="el-GR" sz="2400" dirty="0">
                <a:latin typeface="Helvetica Neue"/>
                <a:cs typeface="Helvetica Neue"/>
              </a:rPr>
              <a:t>βλάβες σε </a:t>
            </a:r>
            <a:r>
              <a:rPr lang="el-GR" sz="2400" dirty="0" smtClean="0">
                <a:latin typeface="Helvetica Neue"/>
                <a:cs typeface="Helvetica Neue"/>
              </a:rPr>
              <a:t>βλεννογόνους, οίδημα, δύσπνοια</a:t>
            </a:r>
            <a:endParaRPr lang="el-GR" sz="2400" dirty="0"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Οφθαλμός</a:t>
            </a:r>
          </a:p>
          <a:p>
            <a:pPr marL="357188" indent="-357188"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Ερυθρότητα, Φωτοευαισθησία</a:t>
            </a:r>
            <a:endParaRPr lang="el-GR" sz="2400" dirty="0"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Δέρμα</a:t>
            </a:r>
          </a:p>
          <a:p>
            <a:pPr marL="838200" indent="-838200"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Ερυθρότητα, καταστροφή, Καυστικός πόνος</a:t>
            </a:r>
            <a:endParaRPr lang="el-GR" sz="2400" dirty="0">
              <a:latin typeface="Helvetica Neue"/>
              <a:cs typeface="Helvetica Neue"/>
            </a:endParaRPr>
          </a:p>
        </p:txBody>
      </p:sp>
      <p:pic>
        <p:nvPicPr>
          <p:cNvPr id="10" name="Picture 9" descr="toxins 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83" y="4458009"/>
            <a:ext cx="25557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red eye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418" y="5197899"/>
            <a:ext cx="1980000" cy="14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d eye 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47" y="4458009"/>
            <a:ext cx="1980000" cy="70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toxic epidermal necro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397" y="4482869"/>
            <a:ext cx="13219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outbackmedicbur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302" y="4482669"/>
            <a:ext cx="164037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564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17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525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Άμεση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πλύση της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περιοχής 20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– 25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λεπτά</a:t>
            </a:r>
          </a:p>
          <a:p>
            <a:pPr marL="357188" indent="-3571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Προφυλάσσουμε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από το νερό υγιείς περιοχές του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σώματος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Ποτέ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δε σκεπάζουμε την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περιοχή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Μεταφορά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στο Ν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οσοκομείο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15" name="Picture 12" descr="burns washing WORK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B118D"/>
              </a:clrFrom>
              <a:clrTo>
                <a:srgbClr val="0B11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954" y="4058161"/>
            <a:ext cx="426125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21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 σε Κατάποση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Πιθανή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έναρξη 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ΚΑΡΠΑ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Άμεση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πλύση προσώπου, στόματος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Νερό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ή γάλα σε γουλιές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Ποτέ δεν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προκαλούμε εμετό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Μεταφορά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στο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Νοσοκομείο 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6.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Κέντρο Δηλητηριάσεων: 210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- 7793777</a:t>
            </a:r>
          </a:p>
        </p:txBody>
      </p:sp>
      <p:pic>
        <p:nvPicPr>
          <p:cNvPr id="9" name="Picture 13" descr="mi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097" y="4305124"/>
            <a:ext cx="234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496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 σε Κατάποση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5551119" cy="3473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>
                <a:latin typeface="Helvetica Neue"/>
              </a:rPr>
              <a:t>Η ασφάλειά μας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ΠΡΩΤΑ</a:t>
            </a:r>
            <a:endParaRPr lang="el-GR" sz="2800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marL="446088" indent="-4460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>
                <a:latin typeface="Helvetica Neue"/>
              </a:rPr>
              <a:t>Μέτρα προστασίας με ειδική </a:t>
            </a:r>
            <a:r>
              <a:rPr lang="el-GR" sz="2800" dirty="0" smtClean="0">
                <a:latin typeface="Helvetica Neue"/>
              </a:rPr>
              <a:t>στολή</a:t>
            </a:r>
            <a:endParaRPr lang="el-GR" sz="2800" dirty="0"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>
                <a:latin typeface="Helvetica Neue"/>
              </a:rPr>
              <a:t>Γρήγορη εκτίμηση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</a:t>
            </a:r>
            <a:r>
              <a:rPr lang="el-GR" sz="2800" dirty="0">
                <a:latin typeface="Helvetica Neue"/>
              </a:rPr>
              <a:t>Απώλεια </a:t>
            </a:r>
            <a:r>
              <a:rPr lang="el-GR" sz="2800" dirty="0" smtClean="0">
                <a:latin typeface="Helvetica Neue"/>
              </a:rPr>
              <a:t>συνείδησης</a:t>
            </a:r>
            <a:endParaRPr lang="el-GR" sz="2800" dirty="0">
              <a:latin typeface="Helvetica Neue"/>
              <a:cs typeface="Helvetica Neue"/>
            </a:endParaRPr>
          </a:p>
          <a:p>
            <a:pPr marL="446088" indent="-4460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>
                <a:latin typeface="Helvetica Neue"/>
              </a:rPr>
              <a:t>Πληροφορίες στο ιατρικό </a:t>
            </a:r>
            <a:r>
              <a:rPr lang="el-GR" sz="2800" dirty="0" smtClean="0">
                <a:latin typeface="Helvetica Neue"/>
              </a:rPr>
              <a:t>προσωπικό</a:t>
            </a:r>
            <a:endParaRPr lang="el-GR" sz="2800" dirty="0">
              <a:latin typeface="Helvetica Neue"/>
            </a:endParaRPr>
          </a:p>
        </p:txBody>
      </p:sp>
      <p:pic>
        <p:nvPicPr>
          <p:cNvPr id="10" name="Picture 11" descr="chemically inj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399" y="1125538"/>
            <a:ext cx="4090987" cy="52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247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43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Κάκωση από δράση θερμότητας</a:t>
            </a:r>
            <a:endParaRPr lang="el-GR" sz="2800" dirty="0">
              <a:latin typeface="Helvetica Neue"/>
            </a:endParaRPr>
          </a:p>
        </p:txBody>
      </p:sp>
      <p:pic>
        <p:nvPicPr>
          <p:cNvPr id="10" name="Picture 6" descr="burn surfa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E338E"/>
              </a:clrFrom>
              <a:clrTo>
                <a:srgbClr val="1E33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661" y="1844675"/>
            <a:ext cx="24384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062624" y="2276475"/>
            <a:ext cx="172878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119524" y="2997200"/>
            <a:ext cx="172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207086" y="2997200"/>
            <a:ext cx="15843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5496011" y="3716338"/>
            <a:ext cx="1295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207086" y="4221163"/>
            <a:ext cx="15843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62624" y="4508500"/>
            <a:ext cx="331311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207086" y="5013325"/>
            <a:ext cx="15843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406861" y="5229225"/>
            <a:ext cx="151288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919749" y="5661025"/>
            <a:ext cx="18716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3695786" y="5949950"/>
            <a:ext cx="14398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3119524" y="3716338"/>
            <a:ext cx="14398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90961" y="4292600"/>
            <a:ext cx="16557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Helvetica Neue"/>
              <a:cs typeface="Helvetica Neue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841262" y="210926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571405" y="2818505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837242" y="2816918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59363" y="3548385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847034" y="405236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824913" y="483304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546747" y="354997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534418" y="414089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37242" y="548074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3150204" y="5781998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8447174" y="4343090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1%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2842643" y="505381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FFCC00"/>
                </a:solidFill>
                <a:latin typeface="Helvetica Neue"/>
                <a:cs typeface="Helvetica Neue"/>
              </a:rPr>
              <a:t>9%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87280" y="2096512"/>
            <a:ext cx="28961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dirty="0">
                <a:latin typeface="Helvetica Neue"/>
                <a:cs typeface="Helvetica Neue"/>
              </a:rPr>
              <a:t>Επιφάνεια </a:t>
            </a:r>
            <a:r>
              <a:rPr lang="el-GR" sz="2400" dirty="0" smtClean="0">
                <a:latin typeface="Helvetica Neue"/>
                <a:cs typeface="Helvetica Neue"/>
              </a:rPr>
              <a:t>σώματος</a:t>
            </a:r>
          </a:p>
          <a:p>
            <a:r>
              <a:rPr lang="el-GR" sz="2400" dirty="0" smtClean="0">
                <a:latin typeface="Helvetica Neue"/>
                <a:cs typeface="Helvetica Neue"/>
              </a:rPr>
              <a:t>Κανόνας του 9</a:t>
            </a:r>
            <a:endParaRPr lang="el-GR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69338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20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Ηλεκτρικό Έγκαυμα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0082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Από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υψηλή τάση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ρεύματος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444500" indent="-4445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Ιδιαίτερη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προσοχή καθώς μπορεί ο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διασώστης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 να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γίνει και ο ίδιος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θύμα 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Ο </a:t>
            </a:r>
            <a:r>
              <a:rPr lang="el-GR" sz="2800" dirty="0" err="1">
                <a:solidFill>
                  <a:srgbClr val="FFFFFF"/>
                </a:solidFill>
                <a:latin typeface="Helvetica Neue"/>
                <a:cs typeface="Helvetica Neue"/>
              </a:rPr>
              <a:t>ανανήπτης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 είναι πάντα έτοιμος για έναρξη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ΚΑΡΠΑ</a:t>
            </a:r>
            <a:endParaRPr lang="el-GR" sz="28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6" descr="burns electrical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97" y="3853918"/>
            <a:ext cx="161724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burns electrical WORK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A128F"/>
              </a:clrFrom>
              <a:clrTo>
                <a:srgbClr val="0A12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925" y="4573918"/>
            <a:ext cx="292022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79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21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5790993" cy="42119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Διακοπή ρεύματος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57188" indent="-357188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Απομάκρυνση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θύματος από το σημείο του ατυχήματος, 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ΠΑΝΤΑ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 με χρήση ενδιάμεσου υλικού </a:t>
            </a:r>
            <a:r>
              <a:rPr lang="el-GR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(Κακός </a:t>
            </a:r>
            <a:r>
              <a:rPr lang="el-GR" sz="2000" dirty="0">
                <a:solidFill>
                  <a:srgbClr val="FFFFFF"/>
                </a:solidFill>
                <a:latin typeface="Helvetica Neue"/>
                <a:cs typeface="Helvetica Neue"/>
              </a:rPr>
              <a:t>αγωγός </a:t>
            </a:r>
            <a:r>
              <a:rPr lang="el-GR" sz="2000" dirty="0" err="1">
                <a:solidFill>
                  <a:srgbClr val="FFFFFF"/>
                </a:solidFill>
                <a:latin typeface="Helvetica Neue"/>
                <a:cs typeface="Helvetica Neue"/>
              </a:rPr>
              <a:t>π.χ</a:t>
            </a:r>
            <a:r>
              <a:rPr lang="el-GR" sz="2000" dirty="0">
                <a:solidFill>
                  <a:srgbClr val="FFFFFF"/>
                </a:solidFill>
                <a:latin typeface="Helvetica Neue"/>
                <a:cs typeface="Helvetica Neue"/>
              </a:rPr>
              <a:t>. ξ</a:t>
            </a:r>
            <a:r>
              <a:rPr lang="el-GR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ύλο)</a:t>
            </a:r>
            <a:endParaRPr lang="el-GR" sz="20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Καλείται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το 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ΕΚΑΒ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Έλεγχος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ζωτικών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σημείων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444500" indent="-444500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Αν δεν υπάρχουν ζωτικά σημεία γίνεται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έναρξη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ΚΑΡΠΑ</a:t>
            </a:r>
            <a:endParaRPr lang="el-GR" sz="28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10" name="Picture 15" descr="moving victim from electricity 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E338E"/>
              </a:clrFrom>
              <a:clrTo>
                <a:srgbClr val="1E33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042" y="3102386"/>
            <a:ext cx="4165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362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9" name="Picture 4" descr="dog kissing fir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31" y="703800"/>
            <a:ext cx="8135937" cy="58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71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Θερμοπληξία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679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Μεγάλη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αύξηση θερμοκρασίας σώματος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Συμπτώματα :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Αδυναμία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Ταχύπνοια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Ίλιγγος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Κυάνωση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Σπασμοί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Παραλήρημα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Κ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ώμα</a:t>
            </a:r>
            <a:endParaRPr lang="en-US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 descr="old woman ther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313" y="4293394"/>
            <a:ext cx="485874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ermoplix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67" t="13011" b="8398"/>
          <a:stretch>
            <a:fillRect/>
          </a:stretch>
        </p:blipFill>
        <p:spPr bwMode="auto">
          <a:xfrm>
            <a:off x="2991980" y="4293394"/>
            <a:ext cx="189435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93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24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559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444500" indent="-444500"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latin typeface="Helvetica Neue"/>
              </a:rPr>
              <a:t>Μεταφέρουμε </a:t>
            </a:r>
            <a:r>
              <a:rPr lang="el-GR" sz="2800" dirty="0">
                <a:latin typeface="Helvetica Neue"/>
              </a:rPr>
              <a:t>&amp; ξαπλώνουμε το θύμα σε δροσερό μέρος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latin typeface="Helvetica Neue"/>
              </a:rPr>
              <a:t>Βγάζουμε </a:t>
            </a:r>
            <a:r>
              <a:rPr lang="el-GR" sz="2800" dirty="0">
                <a:latin typeface="Helvetica Neue"/>
              </a:rPr>
              <a:t>τα ρούχα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latin typeface="Helvetica Neue"/>
              </a:rPr>
              <a:t>Άφθονο </a:t>
            </a:r>
            <a:r>
              <a:rPr lang="el-GR" sz="2800" dirty="0">
                <a:latin typeface="Helvetica Neue"/>
              </a:rPr>
              <a:t>νερό &amp; υγρά με Κ/Ν</a:t>
            </a:r>
            <a:r>
              <a:rPr lang="en-US" sz="2800" dirty="0">
                <a:latin typeface="Helvetica Neue"/>
              </a:rPr>
              <a:t>a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latin typeface="Helvetica Neue"/>
              </a:rPr>
              <a:t>Βρεγμένο </a:t>
            </a:r>
            <a:r>
              <a:rPr lang="el-GR" sz="2800" dirty="0">
                <a:latin typeface="Helvetica Neue"/>
              </a:rPr>
              <a:t>σεντόνι &amp; ρεύμα αέρος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5. </a:t>
            </a:r>
            <a:r>
              <a:rPr lang="el-GR" sz="2800" dirty="0" err="1" smtClean="0">
                <a:latin typeface="Helvetica Neue"/>
              </a:rPr>
              <a:t>Παγοκύστες</a:t>
            </a:r>
            <a:r>
              <a:rPr lang="el-GR" sz="2800" dirty="0" smtClean="0">
                <a:latin typeface="Helvetica Neue"/>
              </a:rPr>
              <a:t> </a:t>
            </a:r>
            <a:r>
              <a:rPr lang="el-GR" sz="2800" dirty="0">
                <a:latin typeface="Helvetica Neue"/>
              </a:rPr>
              <a:t>ή κρύα επιθέματα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800" dirty="0" smtClean="0">
                <a:latin typeface="Helvetica Neue"/>
              </a:rPr>
              <a:t>Μεταφορά </a:t>
            </a:r>
            <a:r>
              <a:rPr lang="el-GR" sz="2800" dirty="0">
                <a:latin typeface="Helvetica Neue"/>
              </a:rPr>
              <a:t>στο </a:t>
            </a:r>
            <a:r>
              <a:rPr lang="el-GR" sz="2800" dirty="0" smtClean="0">
                <a:latin typeface="Helvetica Neue"/>
              </a:rPr>
              <a:t>Νοσοκομείο</a:t>
            </a:r>
            <a:endParaRPr lang="el-GR" sz="2800" dirty="0">
              <a:latin typeface="Helvetica Neue"/>
            </a:endParaRPr>
          </a:p>
        </p:txBody>
      </p:sp>
      <p:pic>
        <p:nvPicPr>
          <p:cNvPr id="10" name="Picture 11" descr="heat treat 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B2886"/>
              </a:clrFrom>
              <a:clrTo>
                <a:srgbClr val="0B288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600" y="3766196"/>
            <a:ext cx="3657600" cy="256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43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25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Πρόληψη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042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Αποφυγή: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Ηλιοθεραπεία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Ζεστοί χώροι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Βαριά εργασία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Τρέξιμο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Οινόπνευμα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Πολυφαγία</a:t>
            </a:r>
            <a:endParaRPr lang="el-GR" sz="2400" dirty="0"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Ενδείκνυνται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:</a:t>
            </a:r>
            <a:endParaRPr lang="en-US" sz="2800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Ελαφριά ανοιχτόχρωμη ενδυμασία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Άφθονα υγρά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Μικρά γεύματα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400" dirty="0" smtClean="0">
                <a:latin typeface="Helvetica Neue"/>
                <a:cs typeface="Helvetica Neue"/>
              </a:rPr>
              <a:t>Ντους</a:t>
            </a:r>
            <a:endParaRPr lang="en-US" sz="2400" dirty="0">
              <a:latin typeface="Helvetica Neue"/>
              <a:cs typeface="Helvetica Neue"/>
            </a:endParaRPr>
          </a:p>
        </p:txBody>
      </p:sp>
      <p:pic>
        <p:nvPicPr>
          <p:cNvPr id="9" name="Picture 19" descr="ice cubes h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025" y="4216438"/>
            <a:ext cx="134968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491" y="4216438"/>
            <a:ext cx="170853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absolute perf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758" y="1375701"/>
            <a:ext cx="93142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f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187" y="1375701"/>
            <a:ext cx="287882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sunshine_sunt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304" y="1375701"/>
            <a:ext cx="323545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show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706" y="4216438"/>
            <a:ext cx="172330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428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26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  <a:cs typeface="Helvetica Neue"/>
              </a:rPr>
              <a:t>Κρυοπληξία  </a:t>
            </a:r>
            <a:endParaRPr lang="el-GR" sz="32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72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Μεγάλη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πτώση θερμοκρασίας σώματος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Συμπτώματα: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Ρίγος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ίσθημα ψύχους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Ωχρότητα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Τραυλισμός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Άμβλυνση αντίληψης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αράλογες ενέργειες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Βραδυσφυγμία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Μ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είωση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αναπνοών</a:t>
            </a:r>
            <a:endParaRPr lang="en-US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l-GR" sz="2800" dirty="0" smtClean="0">
              <a:solidFill>
                <a:srgbClr val="66FFFF"/>
              </a:solidFill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solidFill>
                <a:srgbClr val="66FFFF"/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7" descr="snow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600" y="3136321"/>
            <a:ext cx="2667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858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27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Πρώτες βοήθειες</a:t>
            </a: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Μεταφέρουμε 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&amp; ξαπλώνουμε το θύμα σε ζεστό μέρος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Ρούχα 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ζεστά &amp; στεγνά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Ζεστά - γλυκά 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ροφήματα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Θερμά 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επιθέματα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5. ΚΑΡΠΑ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αν χρειαστεί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Μεταφορά στο Νοσοκομείο</a:t>
            </a:r>
            <a:endParaRPr lang="el-GR" sz="2800"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9" name="Picture 13" descr="hypothermia06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463" y="4375332"/>
            <a:ext cx="3132137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968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Κρυοπαγήματα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987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</a:rPr>
              <a:t>Πτώση </a:t>
            </a:r>
            <a:r>
              <a:rPr lang="el-GR" sz="2400" dirty="0">
                <a:solidFill>
                  <a:srgbClr val="FF0000"/>
                </a:solidFill>
                <a:latin typeface="Helvetica Neue"/>
              </a:rPr>
              <a:t>θερμοκρασίας  μέρους του </a:t>
            </a:r>
            <a:r>
              <a:rPr lang="el-GR" sz="2400" dirty="0" smtClean="0">
                <a:solidFill>
                  <a:srgbClr val="FF0000"/>
                </a:solidFill>
                <a:latin typeface="Helvetica Neue"/>
              </a:rPr>
              <a:t>σώματος</a:t>
            </a: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FF0000"/>
                </a:solidFill>
                <a:latin typeface="Helvetica Neue"/>
              </a:rPr>
              <a:t>Προκαλούνται από:</a:t>
            </a:r>
            <a:endParaRPr lang="en-US" sz="2400" dirty="0">
              <a:solidFill>
                <a:srgbClr val="FF0000"/>
              </a:solidFill>
              <a:latin typeface="Helvetica Neue"/>
            </a:endParaRPr>
          </a:p>
          <a:p>
            <a:pPr>
              <a:spcBef>
                <a:spcPct val="20000"/>
              </a:spcBef>
            </a:pPr>
            <a:r>
              <a:rPr lang="el-GR" sz="2000" dirty="0" smtClean="0">
                <a:solidFill>
                  <a:srgbClr val="FF0000"/>
                </a:solidFill>
                <a:latin typeface="Helvetica Neue"/>
              </a:rPr>
              <a:t>Συνθήκες </a:t>
            </a:r>
            <a:r>
              <a:rPr lang="el-GR" sz="2000" dirty="0">
                <a:solidFill>
                  <a:srgbClr val="FF0000"/>
                </a:solidFill>
                <a:latin typeface="Helvetica Neue"/>
              </a:rPr>
              <a:t>απώλειας </a:t>
            </a:r>
            <a:r>
              <a:rPr lang="el-GR" sz="2000" dirty="0" smtClean="0">
                <a:solidFill>
                  <a:srgbClr val="FF0000"/>
                </a:solidFill>
                <a:latin typeface="Helvetica Neue"/>
              </a:rPr>
              <a:t>θερμοκρασίας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solidFill>
                  <a:srgbClr val="FFFFFF"/>
                </a:solidFill>
                <a:latin typeface="Helvetica Neue"/>
              </a:rPr>
              <a:t>Β</a:t>
            </a: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ρεγμένα ρούχα</a:t>
            </a:r>
            <a:endParaRPr lang="el-GR" sz="1600" dirty="0">
              <a:solidFill>
                <a:srgbClr val="FFFFFF"/>
              </a:solidFill>
              <a:latin typeface="Helvetica Neue"/>
            </a:endParaRP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Αλκοόλ</a:t>
            </a: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Πυρετός</a:t>
            </a: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Αιμορραγία</a:t>
            </a: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Υπερκόπωση</a:t>
            </a:r>
          </a:p>
          <a:p>
            <a:pPr>
              <a:spcBef>
                <a:spcPct val="20000"/>
              </a:spcBef>
            </a:pPr>
            <a:r>
              <a:rPr lang="el-GR" sz="2000" dirty="0">
                <a:solidFill>
                  <a:srgbClr val="FF0000"/>
                </a:solidFill>
                <a:latin typeface="Helvetica Neue"/>
              </a:rPr>
              <a:t>Π</a:t>
            </a:r>
            <a:r>
              <a:rPr lang="el-GR" sz="2000" dirty="0" smtClean="0">
                <a:solidFill>
                  <a:srgbClr val="FF0000"/>
                </a:solidFill>
                <a:latin typeface="Helvetica Neue"/>
              </a:rPr>
              <a:t>αράγοντες </a:t>
            </a:r>
            <a:r>
              <a:rPr lang="el-GR" sz="2000" dirty="0">
                <a:solidFill>
                  <a:srgbClr val="FF0000"/>
                </a:solidFill>
                <a:latin typeface="Helvetica Neue"/>
              </a:rPr>
              <a:t>παρεμπόδισης </a:t>
            </a:r>
            <a:r>
              <a:rPr lang="el-GR" sz="2000" dirty="0" smtClean="0">
                <a:solidFill>
                  <a:srgbClr val="FF0000"/>
                </a:solidFill>
                <a:latin typeface="Helvetica Neue"/>
              </a:rPr>
              <a:t>κυκλοφορίας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solidFill>
                  <a:srgbClr val="FFFFFF"/>
                </a:solidFill>
                <a:latin typeface="Helvetica Neue"/>
              </a:rPr>
              <a:t>Σ</a:t>
            </a: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τενά ρούχα</a:t>
            </a:r>
            <a:endParaRPr lang="el-GR" sz="1600" dirty="0">
              <a:solidFill>
                <a:srgbClr val="FFFFFF"/>
              </a:solidFill>
              <a:latin typeface="Helvetica Neue"/>
            </a:endParaRPr>
          </a:p>
          <a:p>
            <a:pPr>
              <a:spcBef>
                <a:spcPct val="20000"/>
              </a:spcBef>
            </a:pPr>
            <a:r>
              <a:rPr lang="el-GR" sz="1600" dirty="0">
                <a:solidFill>
                  <a:srgbClr val="FFFFFF"/>
                </a:solidFill>
                <a:latin typeface="Helvetica Neue"/>
              </a:rPr>
              <a:t>Α</a:t>
            </a: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γγειακές </a:t>
            </a:r>
            <a:r>
              <a:rPr lang="el-GR" sz="1600" dirty="0">
                <a:solidFill>
                  <a:srgbClr val="FFFFFF"/>
                </a:solidFill>
                <a:latin typeface="Helvetica Neue"/>
              </a:rPr>
              <a:t>βλάβες</a:t>
            </a:r>
          </a:p>
          <a:p>
            <a:pPr>
              <a:spcBef>
                <a:spcPct val="20000"/>
              </a:spcBef>
            </a:pPr>
            <a:r>
              <a:rPr lang="el-GR" sz="2000" dirty="0">
                <a:solidFill>
                  <a:srgbClr val="FF0000"/>
                </a:solidFill>
                <a:latin typeface="Helvetica Neue"/>
              </a:rPr>
              <a:t>Παράγοντες μειωμένης αντοχής</a:t>
            </a: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&lt;</a:t>
            </a:r>
            <a:r>
              <a:rPr lang="el-GR" sz="1600" dirty="0">
                <a:solidFill>
                  <a:srgbClr val="FFFFFF"/>
                </a:solidFill>
                <a:latin typeface="Helvetica Neue"/>
              </a:rPr>
              <a:t>17 ετών &gt;</a:t>
            </a: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45</a:t>
            </a:r>
            <a:endParaRPr lang="el-GR" sz="1600" dirty="0">
              <a:solidFill>
                <a:srgbClr val="FFFFFF"/>
              </a:solidFill>
              <a:latin typeface="Helvetica Neue"/>
            </a:endParaRPr>
          </a:p>
          <a:p>
            <a:pPr>
              <a:spcBef>
                <a:spcPct val="20000"/>
              </a:spcBef>
            </a:pP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Αδυνάτισμα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solidFill>
                  <a:srgbClr val="FFFFFF"/>
                </a:solidFill>
                <a:latin typeface="Helvetica Neue"/>
              </a:rPr>
              <a:t>Α</a:t>
            </a:r>
            <a:r>
              <a:rPr lang="el-GR" sz="1600" dirty="0" smtClean="0">
                <a:solidFill>
                  <a:srgbClr val="FFFFFF"/>
                </a:solidFill>
                <a:latin typeface="Helvetica Neue"/>
              </a:rPr>
              <a:t>φυδάτωση</a:t>
            </a:r>
            <a:endParaRPr lang="el-GR" sz="1600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07899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Κρυοπαγήματα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Συμπτώματα: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latin typeface="Helvetica Neue"/>
              </a:rPr>
              <a:t>Υπεραιμία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latin typeface="Helvetica Neue"/>
              </a:rPr>
              <a:t>Οίδημα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latin typeface="Helvetica Neue"/>
              </a:rPr>
              <a:t>Κυάνωση</a:t>
            </a: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latin typeface="Helvetica Neue"/>
              </a:rPr>
              <a:t>Εσχάρες</a:t>
            </a:r>
            <a:r>
              <a:rPr lang="el-GR" sz="2800" dirty="0">
                <a:latin typeface="Helvetica Neue"/>
              </a:rPr>
              <a:t>	</a:t>
            </a:r>
            <a:endParaRPr lang="el-GR" sz="2800" dirty="0" smtClean="0">
              <a:latin typeface="Helvetica Neue"/>
            </a:endParaRPr>
          </a:p>
          <a:p>
            <a:pPr marL="660400" indent="-660400">
              <a:spcBef>
                <a:spcPct val="20000"/>
              </a:spcBef>
            </a:pPr>
            <a:r>
              <a:rPr lang="el-GR" sz="2800" dirty="0">
                <a:latin typeface="Helvetica Neue"/>
              </a:rPr>
              <a:t>Ε</a:t>
            </a:r>
            <a:r>
              <a:rPr lang="el-GR" sz="2800" dirty="0" smtClean="0">
                <a:latin typeface="Helvetica Neue"/>
              </a:rPr>
              <a:t>ξελκώσεις</a:t>
            </a:r>
            <a:endParaRPr lang="en-US" sz="2800" dirty="0">
              <a:latin typeface="Helvetica Neue"/>
              <a:cs typeface="Helvetica Neue"/>
            </a:endParaRPr>
          </a:p>
        </p:txBody>
      </p:sp>
      <p:pic>
        <p:nvPicPr>
          <p:cNvPr id="8" name="Picture 8" descr="frostb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141" y="3609838"/>
            <a:ext cx="280967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rostbit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840" y="3609838"/>
            <a:ext cx="322176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429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 σε βρέφη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87280" y="2096512"/>
            <a:ext cx="28961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dirty="0">
                <a:latin typeface="Helvetica Neue"/>
                <a:cs typeface="Helvetica Neue"/>
              </a:rPr>
              <a:t>Επιφάνεια </a:t>
            </a:r>
            <a:r>
              <a:rPr lang="el-GR" sz="2400" dirty="0" smtClean="0">
                <a:latin typeface="Helvetica Neue"/>
                <a:cs typeface="Helvetica Neue"/>
              </a:rPr>
              <a:t>σώματος</a:t>
            </a:r>
          </a:p>
          <a:p>
            <a:r>
              <a:rPr lang="el-GR" sz="2400" dirty="0" smtClean="0">
                <a:latin typeface="Helvetica Neue"/>
                <a:cs typeface="Helvetica Neue"/>
              </a:rPr>
              <a:t>Κανόνας του 9</a:t>
            </a:r>
            <a:endParaRPr lang="el-GR" sz="2400" dirty="0">
              <a:latin typeface="Helvetica Neue"/>
              <a:cs typeface="Helvetica Neue"/>
            </a:endParaRPr>
          </a:p>
        </p:txBody>
      </p:sp>
      <p:pic>
        <p:nvPicPr>
          <p:cNvPr id="36" name="Picture 4" descr="AnneGeddes_Wallpaper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838" y="675353"/>
            <a:ext cx="477909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burn surfac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E338E"/>
              </a:clrFrom>
              <a:clrTo>
                <a:srgbClr val="1E33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649" y="2959960"/>
            <a:ext cx="18557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Line 6"/>
          <p:cNvSpPr>
            <a:spLocks noChangeShapeType="1"/>
          </p:cNvSpPr>
          <p:nvPr/>
        </p:nvSpPr>
        <p:spPr bwMode="auto">
          <a:xfrm rot="10800000">
            <a:off x="5064399" y="3463198"/>
            <a:ext cx="15843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>
              <a:latin typeface="Helvetica Neue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648724" y="3294398"/>
            <a:ext cx="618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CC00"/>
                </a:solidFill>
                <a:latin typeface="Helvetica Neue"/>
              </a:rPr>
              <a:t>18%</a:t>
            </a: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rot="10800000">
            <a:off x="5064399" y="4039460"/>
            <a:ext cx="14398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>
              <a:latin typeface="Helvetica Neue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547556" y="3870660"/>
            <a:ext cx="618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CC00"/>
                </a:solidFill>
                <a:latin typeface="Helvetica Neue"/>
              </a:rPr>
              <a:t>18%</a:t>
            </a:r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rot="10800000">
            <a:off x="5423174" y="4615723"/>
            <a:ext cx="11525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>
              <a:latin typeface="Helvetica Neue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606664" y="4434593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CC00"/>
                </a:solidFill>
                <a:latin typeface="Helvetica Neue"/>
              </a:rPr>
              <a:t>9%</a:t>
            </a: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10800000" flipH="1">
            <a:off x="4056337" y="4976085"/>
            <a:ext cx="10080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>
              <a:latin typeface="Helvetica Neue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3541184" y="4810460"/>
            <a:ext cx="503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CC00"/>
                </a:solidFill>
                <a:latin typeface="Helvetica Neue"/>
              </a:rPr>
              <a:t>1%</a:t>
            </a:r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 rot="10800000">
            <a:off x="5135837" y="5552348"/>
            <a:ext cx="13684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>
              <a:latin typeface="Helvetica Neue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547556" y="5374715"/>
            <a:ext cx="618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FFCC00"/>
                </a:solidFill>
                <a:latin typeface="Helvetica Neue"/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2506975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30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Πρώτες βοήθειες</a:t>
            </a: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latin typeface="Helvetica Neue"/>
              </a:rPr>
              <a:t>Καταφύγιο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latin typeface="Helvetica Neue"/>
              </a:rPr>
              <a:t>Αφαίρεση στενών ρούχων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latin typeface="Helvetica Neue"/>
              </a:rPr>
              <a:t>Στεγνά </a:t>
            </a:r>
            <a:r>
              <a:rPr lang="el-GR" sz="2800" dirty="0">
                <a:latin typeface="Helvetica Neue"/>
              </a:rPr>
              <a:t>ρούχα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latin typeface="Helvetica Neue"/>
              </a:rPr>
              <a:t>Σταδιακή </a:t>
            </a:r>
            <a:r>
              <a:rPr lang="el-GR" sz="2800" dirty="0" err="1">
                <a:latin typeface="Helvetica Neue"/>
              </a:rPr>
              <a:t>επαναθέρμανση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5. </a:t>
            </a:r>
            <a:r>
              <a:rPr lang="el-GR" sz="2800" dirty="0" smtClean="0">
                <a:latin typeface="Helvetica Neue"/>
              </a:rPr>
              <a:t>Όταν </a:t>
            </a:r>
            <a:r>
              <a:rPr lang="el-GR" sz="2800" dirty="0">
                <a:latin typeface="Helvetica Neue"/>
              </a:rPr>
              <a:t>επανέλθει ανάρτηση σκέλους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800" dirty="0" smtClean="0">
                <a:latin typeface="Helvetica Neue"/>
              </a:rPr>
              <a:t>Μεταφορά </a:t>
            </a:r>
            <a:r>
              <a:rPr lang="el-GR" sz="2800" dirty="0">
                <a:latin typeface="Helvetica Neue"/>
              </a:rPr>
              <a:t>στο </a:t>
            </a:r>
            <a:r>
              <a:rPr lang="el-GR" sz="2800" dirty="0" smtClean="0">
                <a:latin typeface="Helvetica Neue"/>
              </a:rPr>
              <a:t>Νοσοκομείο</a:t>
            </a:r>
            <a:endParaRPr lang="el-GR" sz="2800" dirty="0">
              <a:latin typeface="Helvetica Neue"/>
            </a:endParaRPr>
          </a:p>
        </p:txBody>
      </p:sp>
      <p:pic>
        <p:nvPicPr>
          <p:cNvPr id="10" name="Picture 13" descr="FROSTBITES h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409" y="4133996"/>
            <a:ext cx="33131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339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31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Ακτινοβολία 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1626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</a:rPr>
              <a:t>Θεραπευτική,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Διαγνωστική</a:t>
            </a:r>
            <a:r>
              <a:rPr lang="el-GR" sz="2800" dirty="0">
                <a:solidFill>
                  <a:srgbClr val="FF0000"/>
                </a:solidFill>
                <a:latin typeface="Helvetica Neue"/>
              </a:rPr>
              <a:t>,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Βιομηχανική</a:t>
            </a:r>
            <a:r>
              <a:rPr lang="el-GR" sz="2800" dirty="0">
                <a:solidFill>
                  <a:srgbClr val="FF0000"/>
                </a:solidFill>
                <a:latin typeface="Helvetica Neue"/>
              </a:rPr>
              <a:t>, Π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ολεμική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</a:rPr>
              <a:t>Δράση αθροιστική!!!</a:t>
            </a:r>
            <a:endParaRPr lang="en-US" sz="2800" dirty="0">
              <a:solidFill>
                <a:srgbClr val="FF0000"/>
              </a:solidFill>
              <a:latin typeface="Helvetica Neue"/>
            </a:endParaRP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Έγκαυμα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Ανορεξία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Εμετοί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Καταβολή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Καρκίνος</a:t>
            </a:r>
          </a:p>
          <a:p>
            <a:pPr>
              <a:spcBef>
                <a:spcPct val="20000"/>
              </a:spcBef>
            </a:pPr>
            <a:r>
              <a:rPr lang="el-GR" sz="2800" dirty="0">
                <a:solidFill>
                  <a:srgbClr val="FFFFFF"/>
                </a:solidFill>
                <a:latin typeface="Helvetica Neue"/>
              </a:rPr>
              <a:t>Θάνατος </a:t>
            </a:r>
            <a:endParaRPr lang="en-US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8" descr="Chromosome_Damage_From_Rad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578" y="4577203"/>
            <a:ext cx="203700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nuclear reac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532" y="2738815"/>
            <a:ext cx="31851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adiation therapu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639" y="457720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radiation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578" y="273284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Radiation-Bur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225" y="4577203"/>
            <a:ext cx="22686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xr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578" y="2732847"/>
            <a:ext cx="165695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15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Πρώτες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15773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latin typeface="Helvetica Neue"/>
              </a:rPr>
              <a:t>Προστασία</a:t>
            </a:r>
            <a:endParaRPr lang="el-GR" sz="2800" dirty="0">
              <a:latin typeface="Helvetica Neue"/>
            </a:endParaRP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latin typeface="Helvetica Neue"/>
              </a:rPr>
              <a:t>Νερό</a:t>
            </a:r>
            <a:endParaRPr lang="el-GR" sz="2800" dirty="0">
              <a:latin typeface="Helvetica Neue"/>
            </a:endParaRPr>
          </a:p>
          <a:p>
            <a:pPr marL="660400" indent="-6604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latin typeface="Helvetica Neue"/>
              </a:rPr>
              <a:t>Μέτρηση </a:t>
            </a:r>
            <a:r>
              <a:rPr lang="el-GR" sz="2800" dirty="0" smtClean="0">
                <a:latin typeface="Helvetica Neue"/>
              </a:rPr>
              <a:t>ραδιενέργειας </a:t>
            </a:r>
            <a:endParaRPr lang="en-US" sz="2800" dirty="0">
              <a:latin typeface="Helvetica Neue"/>
              <a:cs typeface="Helvetica Neue"/>
            </a:endParaRPr>
          </a:p>
        </p:txBody>
      </p:sp>
      <p:pic>
        <p:nvPicPr>
          <p:cNvPr id="9" name="Picture 11" descr="01 water to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602" y="2880741"/>
            <a:ext cx="2655296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02 team dres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308" y="2880741"/>
            <a:ext cx="2438027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03 walking into sh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620" y="2880741"/>
            <a:ext cx="2679207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04 walking into show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403" y="4843520"/>
            <a:ext cx="272418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04 walking into show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011" y="4843520"/>
            <a:ext cx="241609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927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Πρώτες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4" name="Picture 4" descr="05 chec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136775"/>
            <a:ext cx="23050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05 chec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416050"/>
            <a:ext cx="21240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05 chec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063750"/>
            <a:ext cx="2016125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06 chec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937000"/>
            <a:ext cx="316865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06 chec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937000"/>
            <a:ext cx="30861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344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34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2" name="Picture 5" descr="hospital_firstreceivers_ro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093" y="1304135"/>
            <a:ext cx="5832475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56967" y="4139300"/>
            <a:ext cx="7165320" cy="2520000"/>
            <a:chOff x="810847" y="3883080"/>
            <a:chExt cx="7165320" cy="2520000"/>
          </a:xfrm>
        </p:grpSpPr>
        <p:pic>
          <p:nvPicPr>
            <p:cNvPr id="13" name="Picture 4" descr="radiation contamination remov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47" y="3883080"/>
              <a:ext cx="309153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radiation aft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245" y="3883080"/>
              <a:ext cx="1777922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5" descr="hospital_firstreceivers_radiati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377" y="3883080"/>
              <a:ext cx="2295868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07730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35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Προφυλακτικά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Μέτρα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latin typeface="Helvetica Neue"/>
              </a:rPr>
              <a:t>Παραμένουμε </a:t>
            </a:r>
            <a:r>
              <a:rPr lang="el-GR" sz="2800" dirty="0">
                <a:latin typeface="Helvetica Neue"/>
              </a:rPr>
              <a:t>ντυμένοι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latin typeface="Helvetica Neue"/>
              </a:rPr>
              <a:t>Πέφτουμε στο </a:t>
            </a:r>
            <a:r>
              <a:rPr lang="el-GR" sz="2800" dirty="0">
                <a:latin typeface="Helvetica Neue"/>
              </a:rPr>
              <a:t>έδαφος καλύπτουμε κεφάλι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latin typeface="Helvetica Neue"/>
              </a:rPr>
              <a:t>Προστασία </a:t>
            </a:r>
            <a:r>
              <a:rPr lang="el-GR" sz="2800" dirty="0">
                <a:latin typeface="Helvetica Neue"/>
              </a:rPr>
              <a:t>από φυσικό εμπόδιο </a:t>
            </a:r>
            <a:r>
              <a:rPr lang="el-GR" sz="2400" dirty="0">
                <a:latin typeface="Helvetica Neue"/>
              </a:rPr>
              <a:t>(τοίχος, βράχος</a:t>
            </a:r>
            <a:r>
              <a:rPr lang="el-GR" sz="2400" dirty="0" smtClean="0">
                <a:latin typeface="Helvetica Neue"/>
              </a:rPr>
              <a:t>) </a:t>
            </a:r>
            <a:r>
              <a:rPr lang="el-GR" sz="2800" dirty="0" smtClean="0">
                <a:latin typeface="Helvetica Neue"/>
              </a:rPr>
              <a:t>10 </a:t>
            </a:r>
            <a:r>
              <a:rPr lang="en-US" sz="2800" dirty="0">
                <a:latin typeface="Helvetica Neue"/>
              </a:rPr>
              <a:t>min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latin typeface="Helvetica Neue"/>
              </a:rPr>
              <a:t>Ντους</a:t>
            </a:r>
            <a:endParaRPr lang="el-GR" sz="2800" dirty="0">
              <a:latin typeface="Helvetica Neue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5. Όχι </a:t>
            </a:r>
            <a:r>
              <a:rPr lang="el-GR" sz="2800" dirty="0" smtClean="0">
                <a:latin typeface="Helvetica Neue"/>
              </a:rPr>
              <a:t>νερό </a:t>
            </a:r>
            <a:r>
              <a:rPr lang="el-GR" sz="2800" dirty="0">
                <a:latin typeface="Helvetica Neue"/>
              </a:rPr>
              <a:t>ή τροφή πριν ελεγχθεί η καταλληλότητά τους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800" dirty="0" smtClean="0">
                <a:latin typeface="Helvetica Neue"/>
              </a:rPr>
              <a:t>Παρακολουθούμε τα ΜΜΕ </a:t>
            </a:r>
            <a:r>
              <a:rPr lang="el-GR" sz="2800" dirty="0">
                <a:latin typeface="Helvetica Neue"/>
              </a:rPr>
              <a:t>και αγνοούμε </a:t>
            </a:r>
            <a:r>
              <a:rPr lang="el-GR" sz="2800" dirty="0" smtClean="0">
                <a:latin typeface="Helvetica Neue"/>
              </a:rPr>
              <a:t>τυχόν φήμες</a:t>
            </a:r>
            <a:endParaRPr lang="el-GR" sz="28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263790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36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>
                <a:solidFill>
                  <a:srgbClr val="FF0000"/>
                </a:solidFill>
                <a:latin typeface="Helvetica Neue"/>
              </a:rPr>
              <a:t>Προφυλακτικά </a:t>
            </a:r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Μέτρα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43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Helvetica Neue"/>
              </a:rPr>
              <a:t>Δεν είναι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παραμύθι επιστημονικής φαντασίας</a:t>
            </a:r>
            <a:r>
              <a:rPr lang="el-GR" sz="2800" dirty="0">
                <a:solidFill>
                  <a:srgbClr val="FFFFFF"/>
                </a:solidFill>
                <a:latin typeface="Helvetica Neue"/>
              </a:rPr>
              <a:t>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10" name="Picture 4" descr="atom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45" y="3346130"/>
            <a:ext cx="21764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adiation victim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0045" y="2595792"/>
            <a:ext cx="129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adiation-Bur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520" y="4560887"/>
            <a:ext cx="2447925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red cross for radi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303" y="3644900"/>
            <a:ext cx="3168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5226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37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Δαγκώματα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26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Τα δαγκώματα είναι κακώσεις που προκαλούνται από: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Θηλαστικά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Ερπετά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Έντομα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Άνθρωπος</a:t>
            </a:r>
            <a:endParaRPr lang="el-GR" sz="28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288000" y="4119690"/>
            <a:ext cx="9358920" cy="1404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Ζώα με μικρά δόντια προκαλούν βαθιά τρυπήματα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Ζώα με μεγάλα δόντια προκαλούν ανώμαλες αποσπάσεις δέρματος και άλλων ιστών</a:t>
            </a:r>
          </a:p>
        </p:txBody>
      </p:sp>
    </p:spTree>
    <p:extLst>
      <p:ext uri="{BB962C8B-B14F-4D97-AF65-F5344CB8AC3E}">
        <p14:creationId xmlns:p14="http://schemas.microsoft.com/office/powerpoint/2010/main" val="41128445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697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Αντιμετωπίζεται ως τραύμα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Πλένουμε το τραύμα με άφθονο νερό και αντισηπτικό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Ελέγχουμε την τυχόν αιμορραγία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Δεν επιχειρούμε συρραφή του τραύματος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Ιατρική βοήθεια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Ανοσοποίηση κατά του τετάνου</a:t>
            </a:r>
            <a:endParaRPr lang="el-GR" sz="28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0644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Δάγκωμα από Θηλαστικά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3559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Αντιμετωπίζεται όπως περιγράφηκε παραπάνω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Φόβος για Λύσσα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Νόσος δυνητικά θανατηφόρα του νευρικού συστήματος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Μεταδίδεται με το σάλιο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Πολύ σπάνια στην Ελλάδα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Παρακολούθηση του ζώου για 15 ημέρες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Αν το ζώο είναι υγιές έχει καλώς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Αν το ζώο δε βρεθεί ή νοσεί, το θύμα πρέπει να λάβει αντιλυσσική θεραπεία</a:t>
            </a:r>
            <a:endParaRPr lang="el-GR" sz="24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70774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43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Ανατομία Δέρματος</a:t>
            </a:r>
            <a:endParaRPr lang="el-GR" sz="2800" dirty="0">
              <a:latin typeface="Helvetica Neue"/>
            </a:endParaRPr>
          </a:p>
        </p:txBody>
      </p:sp>
      <p:pic>
        <p:nvPicPr>
          <p:cNvPr id="8" name="Picture 5" descr="DERMIS 02 WORK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5265B"/>
              </a:clrFrom>
              <a:clrTo>
                <a:srgbClr val="0526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21" y="1737860"/>
            <a:ext cx="50768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20000" y="2809268"/>
            <a:ext cx="1488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Helvetica Neue"/>
              </a:rPr>
              <a:t>Επιδερμίδα</a:t>
            </a:r>
            <a:endParaRPr lang="el-GR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20000" y="4182193"/>
            <a:ext cx="8439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Helvetica Neue"/>
              </a:rPr>
              <a:t>Χόριο</a:t>
            </a:r>
            <a:endParaRPr lang="el-GR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20000" y="5242118"/>
            <a:ext cx="2018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Helvetica Neue"/>
              </a:rPr>
              <a:t>Υποδόριο </a:t>
            </a:r>
            <a:r>
              <a:rPr lang="el-GR" sz="2000" dirty="0">
                <a:solidFill>
                  <a:srgbClr val="FFFFFF"/>
                </a:solidFill>
                <a:latin typeface="Helvetica Neue"/>
              </a:rPr>
              <a:t>λίπος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120000" y="5586653"/>
            <a:ext cx="2133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Helvetica Neue"/>
              </a:rPr>
              <a:t>Συνδετικός </a:t>
            </a:r>
            <a:r>
              <a:rPr lang="el-GR" sz="2000" dirty="0">
                <a:solidFill>
                  <a:srgbClr val="FFFFFF"/>
                </a:solidFill>
                <a:latin typeface="Helvetica Neue"/>
              </a:rPr>
              <a:t>ιστός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20000" y="6075018"/>
            <a:ext cx="16979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Helvetica Neue"/>
              </a:rPr>
              <a:t>Μυϊκός </a:t>
            </a:r>
            <a:r>
              <a:rPr lang="el-GR" sz="2000" dirty="0">
                <a:solidFill>
                  <a:srgbClr val="FFFFFF"/>
                </a:solidFill>
                <a:latin typeface="Helvetica Neue"/>
              </a:rPr>
              <a:t>ιστός</a:t>
            </a:r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>
            <a:off x="5680946" y="2331585"/>
            <a:ext cx="215900" cy="1295400"/>
          </a:xfrm>
          <a:prstGeom prst="rightBracket">
            <a:avLst>
              <a:gd name="adj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>
            <a:off x="5680946" y="3626985"/>
            <a:ext cx="215900" cy="1512888"/>
          </a:xfrm>
          <a:prstGeom prst="rightBracket">
            <a:avLst>
              <a:gd name="adj" fmla="val 58395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5680946" y="5139873"/>
            <a:ext cx="215900" cy="576262"/>
          </a:xfrm>
          <a:prstGeom prst="rightBracket">
            <a:avLst>
              <a:gd name="adj" fmla="val 22243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5680946" y="5716135"/>
            <a:ext cx="215900" cy="142875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8" name="AutoShape 15"/>
          <p:cNvSpPr>
            <a:spLocks/>
          </p:cNvSpPr>
          <p:nvPr/>
        </p:nvSpPr>
        <p:spPr bwMode="auto">
          <a:xfrm>
            <a:off x="5680946" y="5859010"/>
            <a:ext cx="215900" cy="720725"/>
          </a:xfrm>
          <a:prstGeom prst="rightBracket">
            <a:avLst>
              <a:gd name="adj" fmla="val 27819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160530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40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Δάγκωμα από Φίδια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852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Σε όλο τον Κόσμο 375 είδη δηλητηριωδών φιδιών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4 Κατηγορίες: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Κόμπρες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Έχιδνες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Κροταλίες</a:t>
            </a:r>
          </a:p>
          <a:p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Υδρίδες</a:t>
            </a:r>
            <a:endParaRPr lang="el-GR" sz="2800" dirty="0" smtClean="0">
              <a:solidFill>
                <a:srgbClr val="FFFFFF"/>
              </a:solidFill>
              <a:latin typeface="Helvetica Neue"/>
            </a:endParaRPr>
          </a:p>
          <a:p>
            <a:endParaRPr lang="el-GR" sz="2800" dirty="0">
              <a:solidFill>
                <a:srgbClr val="FFFFFF"/>
              </a:solidFill>
              <a:latin typeface="Helvetica Neue"/>
            </a:endParaRP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1.000.000 δαγκώματα / έτος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50.000 θάνατοι / έτος</a:t>
            </a:r>
          </a:p>
          <a:p>
            <a:endParaRPr lang="el-GR" sz="2800" dirty="0">
              <a:solidFill>
                <a:srgbClr val="FFFFFF"/>
              </a:solidFill>
              <a:latin typeface="Helvetica Neue"/>
            </a:endParaRP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Στην Ευρώπη: 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Έχιδνες</a:t>
            </a:r>
            <a:endParaRPr lang="el-GR" sz="24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4" name="Picture 3" descr="V_ammodAndrMey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184" y="3486917"/>
            <a:ext cx="364749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060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41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Δάγκωμα από Φίδια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26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Η βαρύτητα της δηλητηρίασης εξαρτάται: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Είδος φιδιού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Πόσο φοβισμένο είναι το φίδι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Πόσο δηλητήριο έχει 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(Την Άνοιξη είναι πιο δραστικό)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Αριθμός δαγκωμάτων</a:t>
            </a:r>
            <a:endParaRPr lang="el-GR" sz="28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3" name="Picture 2" descr="ammody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679" y="4204885"/>
            <a:ext cx="63406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29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098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Μη δηλητηριώδες φίδι: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Αντιμετώπιση όμοια με κάθε άλλο δάγκωμα</a:t>
            </a:r>
          </a:p>
          <a:p>
            <a:endParaRPr lang="el-GR" sz="2800" dirty="0" smtClean="0">
              <a:solidFill>
                <a:srgbClr val="FF0000"/>
              </a:solidFill>
              <a:latin typeface="Helvetica Neue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Δηλητηριώδες φίδι: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Στην Ελλάδα μόνο η </a:t>
            </a:r>
            <a:r>
              <a:rPr lang="el-GR" sz="2400" dirty="0" smtClean="0">
                <a:solidFill>
                  <a:srgbClr val="FF0000"/>
                </a:solidFill>
                <a:latin typeface="Helvetica Neue"/>
              </a:rPr>
              <a:t>Έχιδνα ή Οχιά</a:t>
            </a:r>
          </a:p>
          <a:p>
            <a:r>
              <a:rPr lang="el-GR" sz="2400" dirty="0" smtClean="0">
                <a:solidFill>
                  <a:srgbClr val="FF0000"/>
                </a:solidFill>
                <a:latin typeface="Helvetica Neue"/>
              </a:rPr>
              <a:t>Σπάνια το δάγκωμα της σπάνια είναι θανατηφόρο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Σχολαστικό πλύσιμο τραύματος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Απομύζηση δηλητηρίου με ειδική βεντούζα και </a:t>
            </a:r>
            <a:r>
              <a:rPr lang="el-GR" sz="2400" dirty="0" smtClean="0">
                <a:solidFill>
                  <a:srgbClr val="FF0000"/>
                </a:solidFill>
                <a:latin typeface="Helvetica Neue"/>
              </a:rPr>
              <a:t>ποτέ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 με το στόμα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Εφαρμογή </a:t>
            </a:r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ίσχαιμης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 περίδεσης κεντρικότερα του τραυματισμένου μέλους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Παρακολούθηση ζωτικών σημείων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Άμεση μεταφορά σε Νοσοκομείο</a:t>
            </a:r>
          </a:p>
          <a:p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Αντιϊοβόλος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 ορός (αμφισβητείται)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696862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Βλάβες από Θαλάσσιους Οργανισμούς &amp; Ψάρια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4211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Οι συνηθέστεροι θαλάσσιοι οργανισμοί που μπορούν να προκαλέσουν βλάβες στον ανθρώπινο οργανισμό είναι: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Μέδουσες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Θαλάσσιες ανεμώνες</a:t>
            </a:r>
          </a:p>
          <a:p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Κοράλια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Δράκαινα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Σκορπιός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Σμέρνα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Σαλάχι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Είναι δυνατόν να προκαλέσουν αλλεργικές αντιδράσεις και τοξικές βλάβες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10" name="Picture 9" descr="medusa_larg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313" y="2417314"/>
            <a:ext cx="2400000" cy="1800000"/>
          </a:xfrm>
          <a:prstGeom prst="rect">
            <a:avLst/>
          </a:prstGeom>
        </p:spPr>
      </p:pic>
      <p:pic>
        <p:nvPicPr>
          <p:cNvPr id="11" name="Picture 10" descr="trachinus-dra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156" y="5271622"/>
            <a:ext cx="25589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42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44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697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Απομάκρυνση του θύματος από τη θάλασσα</a:t>
            </a:r>
          </a:p>
          <a:p>
            <a:pPr marL="450850" indent="-450850"/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Προσεκτική αφαίρεση νηματοειδών σωμάτων 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(μέδουσες)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ή ακίδων 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(σκορπιός, δράκαινα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)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Τοπική εφαρμογή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αντιϊσταμινικών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αλοιφών</a:t>
            </a:r>
          </a:p>
          <a:p>
            <a:pPr marL="450850" indent="-450850"/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Οι συστηματική αλλεργική αντιδράσεις είναι σπάνιες και αντιμετωπίζονται ανάλογα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3" name="Picture 2" descr="a38smerna IMG_63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380" y="4088638"/>
            <a:ext cx="3658802" cy="2520000"/>
          </a:xfrm>
          <a:prstGeom prst="rect">
            <a:avLst/>
          </a:prstGeom>
        </p:spPr>
      </p:pic>
      <p:pic>
        <p:nvPicPr>
          <p:cNvPr id="6" name="Picture 5" descr="p1011565e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4" y="4086259"/>
            <a:ext cx="3560869" cy="2520000"/>
          </a:xfrm>
          <a:prstGeom prst="rect">
            <a:avLst/>
          </a:prstGeom>
        </p:spPr>
      </p:pic>
      <p:pic>
        <p:nvPicPr>
          <p:cNvPr id="7" name="Picture 6" descr="skorpin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971" y="4086259"/>
            <a:ext cx="281040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82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45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Τσίμπημα από Έντομα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159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Πιό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συχνά: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Κουνούπι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Μέλισσα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Σφήκα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Τσιμπούρι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Σκορπιός</a:t>
            </a:r>
          </a:p>
          <a:p>
            <a:endParaRPr lang="el-GR" sz="2400" dirty="0">
              <a:solidFill>
                <a:srgbClr val="FFFFFF"/>
              </a:solidFill>
              <a:latin typeface="Helvetica Neue"/>
            </a:endParaRP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Το τσίμπημα ή το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δάγκωμά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τους περιέχει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μίγμα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τοξινών: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Ερεθιστικές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Αιμολυτικές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Αιμορραγικές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Η αναλογία και η περιεκτικότητα ποικίλει ανάλογα με το είδος του εντόμου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9" name="Picture 8" descr="3x0r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458" y="1177200"/>
            <a:ext cx="270222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764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46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Τσίμπημα από Έντομα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26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Συμπτώματα: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Πόνος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Οίδημα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Δυσφορία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Πιθανή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</a:rPr>
              <a:t>αναφυλακτική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αντίδραση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9" name="Picture 8" descr="ligo_eleipse_na_hasei_ti_zoi_tis_apo_tsimpima_sfik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55" y="3993179"/>
            <a:ext cx="468111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67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47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Πρώτες Βοήθειες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221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Κεντρί μέλισσας – σφήκας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Αφαίρεση κεντριού με τσιμπιδάκι</a:t>
            </a:r>
          </a:p>
          <a:p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Παγοκύστη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Αν αλλεργική αντίδραση: Κορτιζόνη – Νοσοκομείο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Τσιμπούρι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Προσεκτική αφαίρεση με </a:t>
            </a:r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τσμπιδάκι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Κουνούπι</a:t>
            </a:r>
          </a:p>
          <a:p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Αντιϊσταμινική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 αλοιφή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Σκορπιός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Τοπική αντιμετώπιση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Γενική υποστήριξη (ενυδάτωση, </a:t>
            </a:r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καρδιοτόνωση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, αντίδοτο-</a:t>
            </a:r>
            <a:r>
              <a:rPr lang="el-GR" sz="2400" dirty="0" err="1" smtClean="0">
                <a:solidFill>
                  <a:srgbClr val="FFFFFF"/>
                </a:solidFill>
                <a:latin typeface="Helvetica Neue"/>
              </a:rPr>
              <a:t>εργοταμίνη</a:t>
            </a:r>
            <a:r>
              <a:rPr lang="el-GR" sz="2400" dirty="0" smtClean="0">
                <a:solidFill>
                  <a:srgbClr val="FFFFFF"/>
                </a:solidFill>
                <a:latin typeface="Helvetica Neue"/>
              </a:rPr>
              <a:t>)</a:t>
            </a:r>
          </a:p>
          <a:p>
            <a:endParaRPr lang="el-GR" sz="2800" dirty="0" smtClean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9" name="Picture 8" descr="_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016" y="5663676"/>
            <a:ext cx="1905883" cy="1080000"/>
          </a:xfrm>
          <a:prstGeom prst="rect">
            <a:avLst/>
          </a:prstGeom>
        </p:spPr>
      </p:pic>
      <p:pic>
        <p:nvPicPr>
          <p:cNvPr id="10" name="Picture 9" descr="118815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707" y="4132413"/>
            <a:ext cx="1380192" cy="1080000"/>
          </a:xfrm>
          <a:prstGeom prst="rect">
            <a:avLst/>
          </a:prstGeom>
        </p:spPr>
      </p:pic>
      <p:pic>
        <p:nvPicPr>
          <p:cNvPr id="11" name="Picture 10" descr="images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025" y="2524879"/>
            <a:ext cx="2388874" cy="1080000"/>
          </a:xfrm>
          <a:prstGeom prst="rect">
            <a:avLst/>
          </a:prstGeom>
        </p:spPr>
      </p:pic>
      <p:pic>
        <p:nvPicPr>
          <p:cNvPr id="12" name="Picture 11" descr="melis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045" y="1024382"/>
            <a:ext cx="168585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803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Ξένα Σώματα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1404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Ξένα σώματα στο δέρμα, </a:t>
            </a:r>
            <a:r>
              <a:rPr lang="el-GR" sz="2800" dirty="0" err="1" smtClean="0">
                <a:solidFill>
                  <a:srgbClr val="FF0000"/>
                </a:solidFill>
                <a:latin typeface="Helvetica Neue"/>
              </a:rPr>
              <a:t>παρασχίδες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, αγκίστρια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Προσεκτική αφαίρεση με τσιμπιδάκι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Αγκίστρι: όπως περιγράφεται στο σχήμα</a:t>
            </a:r>
            <a:endParaRPr lang="el-GR" sz="2400" dirty="0" smtClean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  <p:pic>
        <p:nvPicPr>
          <p:cNvPr id="5" name="Picture 4" descr="fishhook_remov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49" y="2968339"/>
            <a:ext cx="4064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81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dirty="0" smtClean="0">
                <a:solidFill>
                  <a:srgbClr val="FF0000"/>
                </a:solidFill>
                <a:latin typeface="Helvetica Neue"/>
              </a:rPr>
              <a:t>Ξένα Σώματα</a:t>
            </a:r>
            <a:endParaRPr lang="el-GR" sz="3200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1835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Ξένα σώματα στο μάτι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Παρατήρηση ματιού σε άπλετο φως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Πλύσιμο με άφθονο νερό</a:t>
            </a:r>
          </a:p>
          <a:p>
            <a:r>
              <a:rPr lang="el-GR" sz="2800" dirty="0" smtClean="0">
                <a:solidFill>
                  <a:srgbClr val="FF0000"/>
                </a:solidFill>
                <a:latin typeface="Helvetica Neue"/>
              </a:rPr>
              <a:t>Ποτέ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</a:rPr>
              <a:t> δεν τρίβουμε το μάτι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8411" y="4303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7012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5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611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Ταξινόμηση</a:t>
            </a:r>
          </a:p>
          <a:p>
            <a:pPr marL="609600" indent="-6096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I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 	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μέχρι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επιδερμίδα</a:t>
            </a:r>
            <a:endParaRPr lang="en-US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II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 	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επιδερμίδα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, χόριο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, λίπος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609600" indent="-6096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ΙΙΙ: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 	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και συνδετικός ιστός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IV</a:t>
            </a: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 	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μυς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και οστά</a:t>
            </a:r>
          </a:p>
        </p:txBody>
      </p:sp>
      <p:pic>
        <p:nvPicPr>
          <p:cNvPr id="20" name="Picture 7" descr="first-degree-bur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80" y="4076699"/>
            <a:ext cx="174228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econd-degree-bur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762" y="4436699"/>
            <a:ext cx="176864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third-degree-bur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224" y="4436699"/>
            <a:ext cx="175549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electrical forearm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749229" y="4436699"/>
            <a:ext cx="300793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559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67CC383-53C5-4868-9916-EAB5E69371E1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50</a:t>
            </a:fld>
            <a:endParaRPr dirty="0">
              <a:latin typeface="Helvetica Neue"/>
            </a:endParaRPr>
          </a:p>
        </p:txBody>
      </p:sp>
      <p:sp>
        <p:nvSpPr>
          <p:cNvPr id="38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8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82" name="CustomShape 4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83" name="CustomShape 5"/>
          <p:cNvSpPr/>
          <p:nvPr/>
        </p:nvSpPr>
        <p:spPr>
          <a:xfrm>
            <a:off x="363600" y="693720"/>
            <a:ext cx="9355680" cy="545760"/>
          </a:xfrm>
          <a:custGeom>
            <a:avLst/>
            <a:gdLst/>
            <a:ahLst/>
            <a:cxnLst/>
            <a:rect l="0" t="0" r="r" b="b"/>
            <a:pathLst>
              <a:path w="25994" h="1775">
                <a:moveTo>
                  <a:pt x="0" y="0"/>
                </a:moveTo>
                <a:lnTo>
                  <a:pt x="25993" y="0"/>
                </a:lnTo>
                <a:lnTo>
                  <a:pt x="25993" y="1774"/>
                </a:lnTo>
                <a:lnTo>
                  <a:pt x="0" y="1774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4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Ευχαριστώ για την Προσοχή σας!</a:t>
            </a:r>
            <a:endParaRPr dirty="0">
              <a:latin typeface="Helvetica Neue"/>
            </a:endParaRPr>
          </a:p>
        </p:txBody>
      </p:sp>
      <p:pic>
        <p:nvPicPr>
          <p:cNvPr id="384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19280" y="1547640"/>
            <a:ext cx="5039280" cy="503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6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43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Συμπτώματα</a:t>
            </a:r>
          </a:p>
        </p:txBody>
      </p:sp>
      <p:pic>
        <p:nvPicPr>
          <p:cNvPr id="13" name="Picture 12" descr="BURNS 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D328D"/>
              </a:clrFrom>
              <a:clrTo>
                <a:srgbClr val="1D32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0505" y="2296127"/>
            <a:ext cx="3960813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17196" y="3654872"/>
            <a:ext cx="384206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ΙΙ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64804" y="5337034"/>
            <a:ext cx="4636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Helvetica Neue"/>
              </a:rPr>
              <a:t>ΙΙΙ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069588" y="2117777"/>
            <a:ext cx="277094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Ι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643438" y="2087528"/>
            <a:ext cx="2746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Ερύθημα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,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Ελαφρός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πόνος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643438" y="3533680"/>
            <a:ext cx="33597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Υγρό,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Φλύκταινα,</a:t>
            </a:r>
          </a:p>
          <a:p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Λευκή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χροιά,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Πόνος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678363" y="5189443"/>
            <a:ext cx="35685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Εσχάρες,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Νεκρώσεις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, </a:t>
            </a:r>
          </a:p>
          <a:p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Όχι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Αίσθηση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,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Πόνος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24" name="Picture 7" descr="first-degree-bur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6524" y="1703223"/>
            <a:ext cx="995591" cy="13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second-degree-bur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878" y="3357962"/>
            <a:ext cx="103170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third-degree-bur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074" y="4883550"/>
            <a:ext cx="102404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824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7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094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Διακρίνονται σε:</a:t>
            </a:r>
          </a:p>
          <a:p>
            <a:pPr marL="342900" indent="-342900"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1.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Θερμικά </a:t>
            </a:r>
            <a:endParaRPr lang="en-US" sz="28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2. </a:t>
            </a:r>
            <a:r>
              <a:rPr lang="el-GR" sz="2800" dirty="0">
                <a:solidFill>
                  <a:srgbClr val="FFFFFF"/>
                </a:solidFill>
                <a:latin typeface="Helvetica Neue"/>
                <a:cs typeface="Helvetica Neue"/>
              </a:rPr>
              <a:t>Χημικά </a:t>
            </a:r>
          </a:p>
          <a:p>
            <a:pPr marL="342900" indent="-342900">
              <a:spcBef>
                <a:spcPct val="20000"/>
              </a:spcBef>
            </a:pP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cs typeface="Helvetica Neue"/>
              </a:rPr>
              <a:t>Ηλεκτρικά</a:t>
            </a:r>
            <a:endParaRPr lang="el-GR" sz="2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5928" y="3501640"/>
            <a:ext cx="7536874" cy="2880001"/>
            <a:chOff x="2074984" y="3834550"/>
            <a:chExt cx="7536874" cy="2880001"/>
          </a:xfrm>
        </p:grpSpPr>
        <p:pic>
          <p:nvPicPr>
            <p:cNvPr id="20" name="Picture 4" descr="Burns aci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48" y="3834550"/>
              <a:ext cx="3839410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burns 3rd deg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74297" y="4335238"/>
              <a:ext cx="2880000" cy="187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burns electrical 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908" y="3834551"/>
              <a:ext cx="1848818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44311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55045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Ανάλογα με την αιτία:</a:t>
            </a: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FF0000"/>
                </a:solidFill>
                <a:latin typeface="Helvetica Neue"/>
                <a:cs typeface="Helvetica Neue"/>
              </a:rPr>
              <a:t>Ξηρή </a:t>
            </a: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θερμότητα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Τσιγάρο, 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Σίδερο, Κάρβουνο </a:t>
            </a:r>
            <a:endParaRPr lang="el-GR" sz="20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Υγρή</a:t>
            </a:r>
            <a:r>
              <a:rPr lang="en-US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θερμότητα</a:t>
            </a:r>
          </a:p>
          <a:p>
            <a:pPr lvl="0">
              <a:spcBef>
                <a:spcPct val="20000"/>
              </a:spcBef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Ατμός, 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Λάδι</a:t>
            </a:r>
            <a:endParaRPr lang="el-GR" sz="2000" dirty="0"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FF0000"/>
                </a:solidFill>
                <a:latin typeface="Helvetica Neue"/>
                <a:cs typeface="Helvetica Neue"/>
              </a:rPr>
              <a:t>Υγρή φλόγα</a:t>
            </a:r>
          </a:p>
          <a:p>
            <a:pPr lvl="0">
              <a:spcBef>
                <a:spcPct val="20000"/>
              </a:spcBef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Βενζίνη, 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Οινόπνευμα </a:t>
            </a:r>
            <a:endParaRPr lang="el-GR" sz="20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Ξηρή φλόγα</a:t>
            </a:r>
          </a:p>
          <a:p>
            <a:pPr>
              <a:spcBef>
                <a:spcPct val="20000"/>
              </a:spcBef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Υγραέριο</a:t>
            </a:r>
            <a:endParaRPr lang="el-GR" sz="2000" dirty="0"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Ψύξη</a:t>
            </a:r>
          </a:p>
          <a:p>
            <a:pPr lvl="0">
              <a:spcBef>
                <a:spcPct val="20000"/>
              </a:spcBef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Υγρό 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άζωτο</a:t>
            </a:r>
            <a:endParaRPr lang="el-GR" sz="2000" dirty="0">
              <a:latin typeface="Helvetica Neue"/>
              <a:cs typeface="Helvetica Neue"/>
            </a:endParaRPr>
          </a:p>
          <a:p>
            <a:pPr>
              <a:spcBef>
                <a:spcPct val="20000"/>
              </a:spcBef>
            </a:pPr>
            <a:r>
              <a:rPr lang="el-GR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Ακτινοβολία</a:t>
            </a:r>
          </a:p>
          <a:p>
            <a:pPr lvl="0">
              <a:spcBef>
                <a:spcPct val="20000"/>
              </a:spcBef>
            </a:pP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Ήλιος, 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Ακτίνες</a:t>
            </a:r>
            <a:r>
              <a:rPr lang="el-GR" sz="2000" dirty="0">
                <a:latin typeface="Helvetica Neue"/>
                <a:ea typeface="ＭＳ Ｐゴシック" charset="0"/>
                <a:cs typeface="Helvetica Neue"/>
              </a:rPr>
              <a:t>-</a:t>
            </a:r>
            <a:r>
              <a:rPr lang="el-GR" sz="2000" dirty="0" smtClean="0">
                <a:latin typeface="Helvetica Neue"/>
                <a:ea typeface="ＭＳ Ｐゴシック" charset="0"/>
                <a:cs typeface="Helvetica Neue"/>
              </a:rPr>
              <a:t>Χ</a:t>
            </a:r>
            <a:r>
              <a:rPr lang="el-GR" sz="2000" dirty="0" smtClean="0">
                <a:latin typeface="Helvetica Neue"/>
                <a:cs typeface="Helvetica Neue"/>
              </a:rPr>
              <a:t> </a:t>
            </a:r>
            <a:endParaRPr lang="el-GR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61702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Εγκαύματα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611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Σημασία των ρούχων:</a:t>
            </a:r>
          </a:p>
          <a:p>
            <a:pPr marL="838200" indent="-8382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Μάλλινα: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l-GR" sz="2400" dirty="0" smtClean="0">
                <a:latin typeface="Helvetica Neue"/>
                <a:cs typeface="Helvetica Neue"/>
              </a:rPr>
              <a:t>Μόνωση </a:t>
            </a:r>
            <a:r>
              <a:rPr lang="el-GR" sz="2400" dirty="0">
                <a:latin typeface="Helvetica Neue"/>
                <a:cs typeface="Helvetica Neue"/>
              </a:rPr>
              <a:t>σε </a:t>
            </a:r>
            <a:r>
              <a:rPr lang="el-GR" sz="2400" dirty="0" smtClean="0">
                <a:latin typeface="Helvetica Neue"/>
                <a:cs typeface="Helvetica Neue"/>
              </a:rPr>
              <a:t>ξηρή, Καταστροφή </a:t>
            </a:r>
            <a:r>
              <a:rPr lang="el-GR" sz="2400" dirty="0">
                <a:latin typeface="Helvetica Neue"/>
                <a:cs typeface="Helvetica Neue"/>
              </a:rPr>
              <a:t>σε </a:t>
            </a:r>
            <a:r>
              <a:rPr lang="el-GR" sz="2400" dirty="0" smtClean="0">
                <a:latin typeface="Helvetica Neue"/>
                <a:cs typeface="Helvetica Neue"/>
              </a:rPr>
              <a:t>υγρή</a:t>
            </a:r>
            <a:endParaRPr lang="el-GR" sz="2400" dirty="0">
              <a:latin typeface="Helvetica Neue"/>
              <a:cs typeface="Helvetica Neue"/>
            </a:endParaRPr>
          </a:p>
          <a:p>
            <a:pPr marL="838200" indent="-8382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Βαμβακερά: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l-GR" sz="2400" dirty="0" smtClean="0">
                <a:latin typeface="Helvetica Neue"/>
                <a:cs typeface="Helvetica Neue"/>
              </a:rPr>
              <a:t>Καίγονται εύκολα</a:t>
            </a:r>
            <a:endParaRPr lang="el-GR" sz="2400" dirty="0">
              <a:latin typeface="Helvetica Neue"/>
              <a:cs typeface="Helvetica Neue"/>
            </a:endParaRPr>
          </a:p>
          <a:p>
            <a:pPr marL="838200" indent="-8382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Δερμάτινα: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l-GR" sz="2400" dirty="0" smtClean="0">
                <a:latin typeface="Helvetica Neue"/>
                <a:cs typeface="Helvetica Neue"/>
              </a:rPr>
              <a:t>Μόνωση </a:t>
            </a:r>
            <a:r>
              <a:rPr lang="el-GR" sz="2400" dirty="0">
                <a:latin typeface="Helvetica Neue"/>
                <a:cs typeface="Helvetica Neue"/>
              </a:rPr>
              <a:t>σε </a:t>
            </a:r>
            <a:r>
              <a:rPr lang="el-GR" sz="2400" dirty="0" smtClean="0">
                <a:latin typeface="Helvetica Neue"/>
                <a:cs typeface="Helvetica Neue"/>
              </a:rPr>
              <a:t>ξηρή και </a:t>
            </a:r>
            <a:r>
              <a:rPr lang="el-GR" sz="2400" dirty="0">
                <a:latin typeface="Helvetica Neue"/>
                <a:cs typeface="Helvetica Neue"/>
              </a:rPr>
              <a:t>υγρή </a:t>
            </a:r>
            <a:r>
              <a:rPr lang="el-GR" sz="2400" dirty="0" smtClean="0">
                <a:latin typeface="Helvetica Neue"/>
                <a:cs typeface="Helvetica Neue"/>
              </a:rPr>
              <a:t>θερμότητα</a:t>
            </a:r>
            <a:endParaRPr lang="el-GR" sz="2400" dirty="0">
              <a:latin typeface="Helvetica Neue"/>
              <a:cs typeface="Helvetica Neue"/>
            </a:endParaRPr>
          </a:p>
          <a:p>
            <a:pPr marL="838200" indent="-838200">
              <a:spcBef>
                <a:spcPct val="20000"/>
              </a:spcBef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Πλαστικά:</a:t>
            </a:r>
            <a:r>
              <a:rPr lang="el-GR" sz="28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l-GR" sz="2400" dirty="0" smtClean="0">
                <a:latin typeface="Helvetica Neue"/>
                <a:cs typeface="Helvetica Neue"/>
              </a:rPr>
              <a:t>Εύκολη ανάφλεξη, Έκλυση τοξικών</a:t>
            </a:r>
            <a:endParaRPr lang="el-GR" sz="2400" dirty="0">
              <a:latin typeface="Helvetica Neue"/>
              <a:cs typeface="Helvetica Neue"/>
            </a:endParaRPr>
          </a:p>
        </p:txBody>
      </p:sp>
      <p:pic>
        <p:nvPicPr>
          <p:cNvPr id="9" name="Picture 15" descr="linen shirts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529" y="4124696"/>
            <a:ext cx="179867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woo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17" y="412469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leather jack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310" y="4124696"/>
            <a:ext cx="188073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nylon_pantyho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146" y="412469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335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3044</TotalTime>
  <Words>1752</Words>
  <Application>Microsoft Office PowerPoint</Application>
  <PresentationFormat>Προσαρμογή</PresentationFormat>
  <Paragraphs>554</Paragraphs>
  <Slides>50</Slides>
  <Notes>50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Century Gothic</vt:lpstr>
      <vt:lpstr>DejaVu Sans</vt:lpstr>
      <vt:lpstr>Helvetica Neue</vt:lpstr>
      <vt:lpstr>Times New Roman</vt:lpstr>
      <vt:lpstr>Wingdings 3</vt:lpstr>
      <vt:lpstr>Ιόν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Ioannis Lazarettos</cp:lastModifiedBy>
  <cp:revision>63</cp:revision>
  <dcterms:modified xsi:type="dcterms:W3CDTF">2015-05-11T15:58:16Z</dcterms:modified>
</cp:coreProperties>
</file>