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99" r:id="rId4"/>
    <p:sldId id="297" r:id="rId5"/>
    <p:sldId id="300" r:id="rId6"/>
    <p:sldId id="298" r:id="rId7"/>
    <p:sldId id="294" r:id="rId8"/>
    <p:sldId id="295" r:id="rId9"/>
    <p:sldId id="296" r:id="rId10"/>
    <p:sldId id="279" r:id="rId11"/>
    <p:sldId id="274" r:id="rId12"/>
    <p:sldId id="275" r:id="rId13"/>
    <p:sldId id="276" r:id="rId14"/>
    <p:sldId id="277" r:id="rId15"/>
    <p:sldId id="301" r:id="rId16"/>
    <p:sldId id="278" r:id="rId17"/>
    <p:sldId id="302" r:id="rId18"/>
    <p:sldId id="280" r:id="rId19"/>
    <p:sldId id="281" r:id="rId20"/>
    <p:sldId id="282" r:id="rId21"/>
    <p:sldId id="283" r:id="rId22"/>
    <p:sldId id="287" r:id="rId23"/>
    <p:sldId id="288" r:id="rId24"/>
    <p:sldId id="289" r:id="rId25"/>
    <p:sldId id="290" r:id="rId26"/>
    <p:sldId id="291" r:id="rId27"/>
    <p:sldId id="284" r:id="rId28"/>
    <p:sldId id="285" r:id="rId29"/>
    <p:sldId id="286" r:id="rId30"/>
    <p:sldId id="2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09D08-D236-AF39-2454-4A2779343C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FAF83B-DF90-2BFD-6CBF-2868BB9DE9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57B07B-9D30-C892-120F-294BC0BC8F05}"/>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D33F0CD7-5576-2236-15EB-174B344DF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3688B-C854-78E4-5FE4-E18F95F4DCC8}"/>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40378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E8D7-2113-496D-DE3C-35F9383288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702D28-A1B1-B163-5293-4CDD62DA35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439EE-35AA-312A-E031-880C4136F6FE}"/>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E026FF3F-069E-0791-B7BF-9F07C5DA3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2A3D3-951D-520F-BF5C-D11F1B88D030}"/>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2112209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777ACB-74BE-6B51-A76E-76E6DE531B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010674-AF80-82EB-6B18-E7865221E8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F17553-0FF9-446B-C012-D3864646CABD}"/>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2033D85D-4F50-2F38-068B-E9103BFCF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E6CC4-2DC7-547A-AB7E-6DA9A7EA0C5C}"/>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271695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69323-4E07-641F-A101-73DF16436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6CB7D-D55D-600C-8852-F39CE268B7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D8CC7D-D57B-00CC-63FE-D74C8FA6ACFD}"/>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2839A13F-AEAA-1554-5E00-02A64C456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FEE97-3AE1-39A5-30DA-3B78D303F72A}"/>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381963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4E050-D8D9-BD3C-31AA-86E0C7A090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D3C7F4-A020-AA5B-9535-C6EC020287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76D468-4F88-751B-C7F3-546D39BC61CE}"/>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10911B24-6D91-DB47-8FDA-012890423A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F29AF-9860-D30F-1A55-3D877A41C907}"/>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15255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EC20F-2D5B-2FFF-F8A7-343BC4785B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6CCAA-71A0-F420-23C1-9FDDA27731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C299E2-50B1-5494-B35B-DBC72E88C1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8EEA6B-FE6E-A1E6-BA34-687CDDC4E5F9}"/>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6" name="Footer Placeholder 5">
            <a:extLst>
              <a:ext uri="{FF2B5EF4-FFF2-40B4-BE49-F238E27FC236}">
                <a16:creationId xmlns:a16="http://schemas.microsoft.com/office/drawing/2014/main" id="{D264A986-70B1-22D7-C495-06629BF02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49F60B-1C8A-6D42-6E3F-E3C8A09F168C}"/>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9302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D4AB-D890-9548-3FD3-435BD714AF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72AB0C-B986-922D-4ED8-87A47FF398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28BA12-C226-883E-4931-0877A16E7E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A7B884-A4D7-5E08-2248-FCA909AB37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39C252-CF3E-D605-17AA-78A305DCEC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EA33B4-A1C8-B554-0392-BF4284D55292}"/>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8" name="Footer Placeholder 7">
            <a:extLst>
              <a:ext uri="{FF2B5EF4-FFF2-40B4-BE49-F238E27FC236}">
                <a16:creationId xmlns:a16="http://schemas.microsoft.com/office/drawing/2014/main" id="{E76EAFF0-9D93-16A0-55BF-BD44DEF221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4DA110-8D5C-B641-65A1-78D63464A316}"/>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244917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13241-42C0-EEA5-AEA0-0FBBEF2E91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4B4FEC-CCA3-A456-8D63-ED5A9A5C585E}"/>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4" name="Footer Placeholder 3">
            <a:extLst>
              <a:ext uri="{FF2B5EF4-FFF2-40B4-BE49-F238E27FC236}">
                <a16:creationId xmlns:a16="http://schemas.microsoft.com/office/drawing/2014/main" id="{771B496E-43E3-56F7-ADB5-AEFF8EECD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CB84F2-413B-0CE2-DE46-082165EB6872}"/>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175777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703F7-9D89-0735-599E-CF60CF3BB282}"/>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3" name="Footer Placeholder 2">
            <a:extLst>
              <a:ext uri="{FF2B5EF4-FFF2-40B4-BE49-F238E27FC236}">
                <a16:creationId xmlns:a16="http://schemas.microsoft.com/office/drawing/2014/main" id="{7C0739B3-D6D0-4186-3A33-E8910E0B3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80F406-602F-27A3-5A89-2EF1F6D5C818}"/>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374859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5828-0ABF-E63E-12F9-5BE5FD85D1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55F6BB-0CE5-D461-6324-72B86E515A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82332E-87E3-A85C-8FF5-088F7EBE5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10C18-2BC6-6942-3D91-89099678C92A}"/>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6" name="Footer Placeholder 5">
            <a:extLst>
              <a:ext uri="{FF2B5EF4-FFF2-40B4-BE49-F238E27FC236}">
                <a16:creationId xmlns:a16="http://schemas.microsoft.com/office/drawing/2014/main" id="{B7C02243-EED1-39ED-92AB-FFDB19A8C3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C1B82C-F36E-640D-AAE3-438F07752997}"/>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48220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3435-DF48-4F43-434D-CCE1CB805C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363F0E-35F5-1356-443D-92F90A2DB6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E272FA-F932-110C-9B30-7E8170BCB2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6AF8AF-A274-C7C9-E16F-C3ECD705C6B9}"/>
              </a:ext>
            </a:extLst>
          </p:cNvPr>
          <p:cNvSpPr>
            <a:spLocks noGrp="1"/>
          </p:cNvSpPr>
          <p:nvPr>
            <p:ph type="dt" sz="half" idx="10"/>
          </p:nvPr>
        </p:nvSpPr>
        <p:spPr/>
        <p:txBody>
          <a:bodyPr/>
          <a:lstStyle/>
          <a:p>
            <a:fld id="{3166F084-A8EE-4F3F-B244-8E1ED69F9EA9}" type="datetimeFigureOut">
              <a:rPr lang="en-US" smtClean="0"/>
              <a:t>5/5/2023</a:t>
            </a:fld>
            <a:endParaRPr lang="en-US"/>
          </a:p>
        </p:txBody>
      </p:sp>
      <p:sp>
        <p:nvSpPr>
          <p:cNvPr id="6" name="Footer Placeholder 5">
            <a:extLst>
              <a:ext uri="{FF2B5EF4-FFF2-40B4-BE49-F238E27FC236}">
                <a16:creationId xmlns:a16="http://schemas.microsoft.com/office/drawing/2014/main" id="{5019AFE0-5847-4865-E012-7674006CB3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524200-7370-0B84-4310-E25CB04F84CE}"/>
              </a:ext>
            </a:extLst>
          </p:cNvPr>
          <p:cNvSpPr>
            <a:spLocks noGrp="1"/>
          </p:cNvSpPr>
          <p:nvPr>
            <p:ph type="sldNum" sz="quarter" idx="12"/>
          </p:nvPr>
        </p:nvSpPr>
        <p:spPr/>
        <p:txBody>
          <a:bodyPr/>
          <a:lstStyle/>
          <a:p>
            <a:fld id="{33AAFC22-4E91-4AE6-A0AD-6026BA2CE47C}" type="slidenum">
              <a:rPr lang="en-US" smtClean="0"/>
              <a:t>‹#›</a:t>
            </a:fld>
            <a:endParaRPr lang="en-US"/>
          </a:p>
        </p:txBody>
      </p:sp>
    </p:spTree>
    <p:extLst>
      <p:ext uri="{BB962C8B-B14F-4D97-AF65-F5344CB8AC3E}">
        <p14:creationId xmlns:p14="http://schemas.microsoft.com/office/powerpoint/2010/main" val="3572670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0C5A16-49B9-9651-64CF-C57D49E9E5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3B6DA6-77EB-5A45-6B3A-900D285BF8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54E4D5-60A2-DE6F-1901-0E478ED795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6F084-A8EE-4F3F-B244-8E1ED69F9EA9}" type="datetimeFigureOut">
              <a:rPr lang="en-US" smtClean="0"/>
              <a:t>5/5/2023</a:t>
            </a:fld>
            <a:endParaRPr lang="en-US"/>
          </a:p>
        </p:txBody>
      </p:sp>
      <p:sp>
        <p:nvSpPr>
          <p:cNvPr id="5" name="Footer Placeholder 4">
            <a:extLst>
              <a:ext uri="{FF2B5EF4-FFF2-40B4-BE49-F238E27FC236}">
                <a16:creationId xmlns:a16="http://schemas.microsoft.com/office/drawing/2014/main" id="{367B461D-77ED-9A65-60E0-6B1A006EC4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47872F-8CB7-D256-522D-0932E8B95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AFC22-4E91-4AE6-A0AD-6026BA2CE47C}" type="slidenum">
              <a:rPr lang="en-US" smtClean="0"/>
              <a:t>‹#›</a:t>
            </a:fld>
            <a:endParaRPr lang="en-US"/>
          </a:p>
        </p:txBody>
      </p:sp>
    </p:spTree>
    <p:extLst>
      <p:ext uri="{BB962C8B-B14F-4D97-AF65-F5344CB8AC3E}">
        <p14:creationId xmlns:p14="http://schemas.microsoft.com/office/powerpoint/2010/main" val="373970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Connector 9">
            <a:extLst>
              <a:ext uri="{FF2B5EF4-FFF2-40B4-BE49-F238E27FC236}">
                <a16:creationId xmlns:a16="http://schemas.microsoft.com/office/drawing/2014/main" id="{911DBBF1-3229-4BD9-B3D1-B4CA571E743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843625"/>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5BC87C3E-1040-4EE4-9BDB-9537F7A1B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6" y="968282"/>
            <a:ext cx="12188824" cy="49469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65F6E0-4BBB-73F7-6FBA-73EAF84F3C88}"/>
              </a:ext>
            </a:extLst>
          </p:cNvPr>
          <p:cNvSpPr>
            <a:spLocks noGrp="1"/>
          </p:cNvSpPr>
          <p:nvPr>
            <p:ph type="ctrTitle"/>
          </p:nvPr>
        </p:nvSpPr>
        <p:spPr>
          <a:xfrm>
            <a:off x="795338" y="1566473"/>
            <a:ext cx="10601325" cy="2166723"/>
          </a:xfrm>
        </p:spPr>
        <p:txBody>
          <a:bodyPr>
            <a:noAutofit/>
          </a:bodyPr>
          <a:lstStyle/>
          <a:p>
            <a:r>
              <a:rPr lang="el-GR" sz="4800" b="1" dirty="0">
                <a:effectLst>
                  <a:outerShdw blurRad="38100" dist="38100" dir="2700000" algn="tl">
                    <a:srgbClr val="000000">
                      <a:alpha val="43137"/>
                    </a:srgbClr>
                  </a:outerShdw>
                </a:effectLst>
                <a:latin typeface="Arial Nova Cond" panose="020B0506020202020204" pitchFamily="34" charset="0"/>
              </a:rPr>
              <a:t>Μεθοδολογία </a:t>
            </a:r>
            <a:br>
              <a:rPr lang="el-GR" sz="4800" b="1" dirty="0">
                <a:effectLst>
                  <a:outerShdw blurRad="38100" dist="38100" dir="2700000" algn="tl">
                    <a:srgbClr val="000000">
                      <a:alpha val="43137"/>
                    </a:srgbClr>
                  </a:outerShdw>
                </a:effectLst>
                <a:latin typeface="Arial Nova Cond" panose="020B0506020202020204" pitchFamily="34" charset="0"/>
              </a:rPr>
            </a:br>
            <a:r>
              <a:rPr lang="el-GR" sz="4800" b="1" dirty="0">
                <a:effectLst>
                  <a:outerShdw blurRad="38100" dist="38100" dir="2700000" algn="tl">
                    <a:srgbClr val="000000">
                      <a:alpha val="43137"/>
                    </a:srgbClr>
                  </a:outerShdw>
                </a:effectLst>
                <a:latin typeface="Arial Nova Cond" panose="020B0506020202020204" pitchFamily="34" charset="0"/>
              </a:rPr>
              <a:t>Κοινωνικής Εργασίας </a:t>
            </a:r>
            <a:br>
              <a:rPr lang="en-US" sz="4800" b="1" dirty="0">
                <a:effectLst>
                  <a:outerShdw blurRad="38100" dist="38100" dir="2700000" algn="tl">
                    <a:srgbClr val="000000">
                      <a:alpha val="43137"/>
                    </a:srgbClr>
                  </a:outerShdw>
                </a:effectLst>
                <a:latin typeface="Arial Nova Cond" panose="020B0506020202020204" pitchFamily="34" charset="0"/>
              </a:rPr>
            </a:br>
            <a:r>
              <a:rPr lang="el-GR" sz="4800" b="1" dirty="0">
                <a:effectLst>
                  <a:outerShdw blurRad="38100" dist="38100" dir="2700000" algn="tl">
                    <a:srgbClr val="000000">
                      <a:alpha val="43137"/>
                    </a:srgbClr>
                  </a:outerShdw>
                </a:effectLst>
                <a:latin typeface="Arial Nova Cond" panose="020B0506020202020204" pitchFamily="34" charset="0"/>
              </a:rPr>
              <a:t>με Ομάδες</a:t>
            </a:r>
            <a:endParaRPr lang="en-US" sz="4800" b="1" dirty="0">
              <a:effectLst>
                <a:outerShdw blurRad="38100" dist="38100" dir="2700000" algn="tl">
                  <a:srgbClr val="000000">
                    <a:alpha val="43137"/>
                  </a:srgbClr>
                </a:outerShdw>
              </a:effectLst>
              <a:latin typeface="Arial Nova Cond" panose="020B0506020202020204" pitchFamily="34" charset="0"/>
            </a:endParaRPr>
          </a:p>
        </p:txBody>
      </p:sp>
      <p:sp>
        <p:nvSpPr>
          <p:cNvPr id="3" name="Subtitle 2">
            <a:extLst>
              <a:ext uri="{FF2B5EF4-FFF2-40B4-BE49-F238E27FC236}">
                <a16:creationId xmlns:a16="http://schemas.microsoft.com/office/drawing/2014/main" id="{6B4EBE89-5F76-DF7D-E7C2-68BB7916CC50}"/>
              </a:ext>
            </a:extLst>
          </p:cNvPr>
          <p:cNvSpPr>
            <a:spLocks noGrp="1"/>
          </p:cNvSpPr>
          <p:nvPr>
            <p:ph type="subTitle" idx="1"/>
          </p:nvPr>
        </p:nvSpPr>
        <p:spPr>
          <a:xfrm>
            <a:off x="795338" y="4092320"/>
            <a:ext cx="10601325" cy="1144884"/>
          </a:xfrm>
        </p:spPr>
        <p:txBody>
          <a:bodyPr>
            <a:normAutofit/>
          </a:bodyPr>
          <a:lstStyle/>
          <a:p>
            <a:r>
              <a:rPr lang="el-GR" b="1" cap="none">
                <a:latin typeface="Arial Nova Cond" panose="020B0506020202020204" pitchFamily="34" charset="0"/>
                <a:cs typeface="Arial" pitchFamily="34" charset="0"/>
              </a:rPr>
              <a:t>Δήμητρα Γιάννου, </a:t>
            </a:r>
            <a:r>
              <a:rPr lang="en-US" b="1" cap="none">
                <a:latin typeface="Arial Nova Cond" panose="020B0506020202020204" pitchFamily="34" charset="0"/>
                <a:cs typeface="Arial" pitchFamily="34" charset="0"/>
              </a:rPr>
              <a:t>Phd</a:t>
            </a:r>
            <a:r>
              <a:rPr lang="el-GR" b="1" cap="none">
                <a:latin typeface="Arial Nova Cond" panose="020B0506020202020204" pitchFamily="34" charset="0"/>
                <a:cs typeface="Arial" pitchFamily="34" charset="0"/>
              </a:rPr>
              <a:t>, </a:t>
            </a:r>
            <a:r>
              <a:rPr lang="en-US" b="1" cap="none">
                <a:latin typeface="Arial Nova Cond" panose="020B0506020202020204" pitchFamily="34" charset="0"/>
                <a:cs typeface="Arial" pitchFamily="34" charset="0"/>
              </a:rPr>
              <a:t>Mphil,</a:t>
            </a:r>
            <a:r>
              <a:rPr lang="el-GR" b="1" cap="none">
                <a:latin typeface="Arial Nova Cond" panose="020B0506020202020204" pitchFamily="34" charset="0"/>
                <a:cs typeface="Arial" pitchFamily="34" charset="0"/>
              </a:rPr>
              <a:t> </a:t>
            </a:r>
            <a:r>
              <a:rPr lang="en-US" b="1" cap="none">
                <a:latin typeface="Arial Nova Cond" panose="020B0506020202020204" pitchFamily="34" charset="0"/>
                <a:cs typeface="Arial" pitchFamily="34" charset="0"/>
              </a:rPr>
              <a:t>BA</a:t>
            </a:r>
          </a:p>
          <a:p>
            <a:r>
              <a:rPr lang="el-GR" b="1" cap="none">
                <a:latin typeface="Arial Nova Cond" panose="020B0506020202020204" pitchFamily="34" charset="0"/>
                <a:cs typeface="Arial" pitchFamily="34" charset="0"/>
              </a:rPr>
              <a:t>Κοινωνική Λειτουργός</a:t>
            </a:r>
            <a:endParaRPr lang="en-US" b="1" cap="none">
              <a:latin typeface="Arial Nova Cond" panose="020B0506020202020204" pitchFamily="34" charset="0"/>
              <a:cs typeface="Arial" pitchFamily="34" charset="0"/>
            </a:endParaRPr>
          </a:p>
          <a:p>
            <a:endParaRPr lang="en-US"/>
          </a:p>
        </p:txBody>
      </p:sp>
      <p:cxnSp>
        <p:nvCxnSpPr>
          <p:cNvPr id="20" name="Straight Connector 13">
            <a:extLst>
              <a:ext uri="{FF2B5EF4-FFF2-40B4-BE49-F238E27FC236}">
                <a16:creationId xmlns:a16="http://schemas.microsoft.com/office/drawing/2014/main" id="{42CDBECE-872A-4C73-9DC1-BB4E805E2C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3894594"/>
            <a:ext cx="2743200"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15">
            <a:extLst>
              <a:ext uri="{FF2B5EF4-FFF2-40B4-BE49-F238E27FC236}">
                <a16:creationId xmlns:a16="http://schemas.microsoft.com/office/drawing/2014/main" id="{F5CD5A0B-CDD7-427C-AA42-2EECFDFA18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bwMode="white">
          <a:xfrm>
            <a:off x="0" y="6028863"/>
            <a:ext cx="12188824"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68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C421A9-3075-64D9-0D05-6741EE65CBA2}"/>
              </a:ext>
            </a:extLst>
          </p:cNvPr>
          <p:cNvSpPr>
            <a:spLocks noGrp="1"/>
          </p:cNvSpPr>
          <p:nvPr>
            <p:ph type="title"/>
          </p:nvPr>
        </p:nvSpPr>
        <p:spPr>
          <a:xfrm>
            <a:off x="831850" y="1709738"/>
            <a:ext cx="10515600" cy="1956251"/>
          </a:xfrm>
        </p:spPr>
        <p:txBody>
          <a:bodyPr anchor="t"/>
          <a:lstStyle/>
          <a:p>
            <a:pPr algn="ctr"/>
            <a:r>
              <a:rPr lang="el-GR" b="1" dirty="0">
                <a:latin typeface="Arial Nova Cond" panose="020B0506020202020204" pitchFamily="34" charset="0"/>
              </a:rPr>
              <a:t>Τι είναι θεραπευτικό στην ομαδική ψυχοθεραπεία</a:t>
            </a:r>
            <a:r>
              <a:rPr lang="en-US" b="1" dirty="0">
                <a:latin typeface="Arial Nova Cond" panose="020B0506020202020204" pitchFamily="34" charset="0"/>
              </a:rPr>
              <a:t>; </a:t>
            </a:r>
            <a:endParaRPr lang="el-GR" b="1" dirty="0">
              <a:latin typeface="Arial Nova Cond" panose="020B0506020202020204" pitchFamily="34" charset="0"/>
            </a:endParaRPr>
          </a:p>
        </p:txBody>
      </p:sp>
    </p:spTree>
    <p:extLst>
      <p:ext uri="{BB962C8B-B14F-4D97-AF65-F5344CB8AC3E}">
        <p14:creationId xmlns:p14="http://schemas.microsoft.com/office/powerpoint/2010/main" val="396647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706903-5265-779A-A3C3-394388892A24}"/>
              </a:ext>
            </a:extLst>
          </p:cNvPr>
          <p:cNvSpPr>
            <a:spLocks noGrp="1"/>
          </p:cNvSpPr>
          <p:nvPr>
            <p:ph type="title"/>
          </p:nvPr>
        </p:nvSpPr>
        <p:spPr/>
        <p:txBody>
          <a:bodyPr/>
          <a:lstStyle/>
          <a:p>
            <a:pPr algn="ctr"/>
            <a:r>
              <a:rPr lang="el-GR" b="1">
                <a:latin typeface="Arial Nova Cond" panose="020B0506020202020204" pitchFamily="34" charset="0"/>
              </a:rPr>
              <a:t>Θεραπευτικοί παράγοντες στην ομαδική θεραπεία </a:t>
            </a:r>
            <a:endParaRPr lang="en-US" b="1" dirty="0">
              <a:latin typeface="Arial Nova Cond" panose="020B0506020202020204" pitchFamily="34" charset="0"/>
            </a:endParaRPr>
          </a:p>
        </p:txBody>
      </p:sp>
      <p:sp>
        <p:nvSpPr>
          <p:cNvPr id="5" name="Content Placeholder 4">
            <a:extLst>
              <a:ext uri="{FF2B5EF4-FFF2-40B4-BE49-F238E27FC236}">
                <a16:creationId xmlns:a16="http://schemas.microsoft.com/office/drawing/2014/main" id="{7BEA139A-A756-CA29-4314-9160C30A01EB}"/>
              </a:ext>
            </a:extLst>
          </p:cNvPr>
          <p:cNvSpPr>
            <a:spLocks noGrp="1"/>
          </p:cNvSpPr>
          <p:nvPr>
            <p:ph idx="1"/>
          </p:nvPr>
        </p:nvSpPr>
        <p:spPr>
          <a:xfrm>
            <a:off x="838200" y="1825625"/>
            <a:ext cx="10515600" cy="4667250"/>
          </a:xfrm>
        </p:spPr>
        <p:txBody>
          <a:bodyPr>
            <a:normAutofit fontScale="85000" lnSpcReduction="20000"/>
          </a:bodyPr>
          <a:lstStyle/>
          <a:p>
            <a:pPr marL="514350" indent="-514350">
              <a:buFont typeface="+mj-lt"/>
              <a:buAutoNum type="arabicPeriod"/>
            </a:pPr>
            <a:r>
              <a:rPr lang="el-GR" dirty="0">
                <a:latin typeface="Arial Nova Cond" panose="020B0506020202020204" pitchFamily="34" charset="0"/>
              </a:rPr>
              <a:t>Ενστάλαξη ελπίδας </a:t>
            </a:r>
          </a:p>
          <a:p>
            <a:pPr marL="514350" indent="-514350">
              <a:buFont typeface="+mj-lt"/>
              <a:buAutoNum type="arabicPeriod"/>
            </a:pPr>
            <a:r>
              <a:rPr lang="el-GR" dirty="0">
                <a:latin typeface="Arial Nova Cond" panose="020B0506020202020204" pitchFamily="34" charset="0"/>
              </a:rPr>
              <a:t>Καθολικότητα </a:t>
            </a:r>
          </a:p>
          <a:p>
            <a:pPr marL="514350" indent="-514350">
              <a:buFont typeface="+mj-lt"/>
              <a:buAutoNum type="arabicPeriod"/>
            </a:pPr>
            <a:r>
              <a:rPr lang="el-GR" dirty="0">
                <a:latin typeface="Arial Nova Cond" panose="020B0506020202020204" pitchFamily="34" charset="0"/>
              </a:rPr>
              <a:t>Μετάδοση πληροφοριών </a:t>
            </a:r>
          </a:p>
          <a:p>
            <a:pPr marL="514350" indent="-514350">
              <a:buFont typeface="+mj-lt"/>
              <a:buAutoNum type="arabicPeriod"/>
            </a:pPr>
            <a:r>
              <a:rPr lang="el-GR" dirty="0">
                <a:latin typeface="Arial Nova Cond" panose="020B0506020202020204" pitchFamily="34" charset="0"/>
              </a:rPr>
              <a:t>Αλτρουϊσμό </a:t>
            </a:r>
          </a:p>
          <a:p>
            <a:pPr marL="514350" indent="-514350">
              <a:buFont typeface="+mj-lt"/>
              <a:buAutoNum type="arabicPeriod"/>
            </a:pPr>
            <a:r>
              <a:rPr lang="el-GR" dirty="0">
                <a:latin typeface="Arial Nova Cond" panose="020B0506020202020204" pitchFamily="34" charset="0"/>
              </a:rPr>
              <a:t>Διορθωτική ανασύσταση της πρωτογενούς ομάδας της οικογένειας </a:t>
            </a:r>
          </a:p>
          <a:p>
            <a:pPr marL="514350" indent="-514350">
              <a:buFont typeface="+mj-lt"/>
              <a:buAutoNum type="arabicPeriod"/>
            </a:pPr>
            <a:r>
              <a:rPr lang="el-GR" dirty="0">
                <a:latin typeface="Arial Nova Cond" panose="020B0506020202020204" pitchFamily="34" charset="0"/>
              </a:rPr>
              <a:t>Ανάπτυξη τεχνικών κοινωνικοποίησης </a:t>
            </a:r>
          </a:p>
          <a:p>
            <a:pPr marL="514350" indent="-514350">
              <a:buFont typeface="+mj-lt"/>
              <a:buAutoNum type="arabicPeriod"/>
            </a:pPr>
            <a:r>
              <a:rPr lang="el-GR" dirty="0">
                <a:latin typeface="Arial Nova Cond" panose="020B0506020202020204" pitchFamily="34" charset="0"/>
              </a:rPr>
              <a:t>Μιμητική συμπεριφορά </a:t>
            </a:r>
          </a:p>
          <a:p>
            <a:pPr marL="514350" indent="-514350">
              <a:buFont typeface="+mj-lt"/>
              <a:buAutoNum type="arabicPeriod"/>
            </a:pPr>
            <a:r>
              <a:rPr lang="el-GR" dirty="0">
                <a:latin typeface="Arial Nova Cond" panose="020B0506020202020204" pitchFamily="34" charset="0"/>
              </a:rPr>
              <a:t>Διαπροσωπική μάθηση</a:t>
            </a:r>
          </a:p>
          <a:p>
            <a:pPr marL="514350" indent="-514350">
              <a:buFont typeface="+mj-lt"/>
              <a:buAutoNum type="arabicPeriod"/>
            </a:pPr>
            <a:r>
              <a:rPr lang="el-GR" dirty="0">
                <a:latin typeface="Arial Nova Cond" panose="020B0506020202020204" pitchFamily="34" charset="0"/>
              </a:rPr>
              <a:t>Συνεκτικότητα της ομάδας</a:t>
            </a:r>
          </a:p>
          <a:p>
            <a:pPr marL="514350" indent="-514350">
              <a:buFont typeface="+mj-lt"/>
              <a:buAutoNum type="arabicPeriod"/>
            </a:pPr>
            <a:r>
              <a:rPr lang="el-GR" dirty="0">
                <a:latin typeface="Arial Nova Cond" panose="020B0506020202020204" pitchFamily="34" charset="0"/>
              </a:rPr>
              <a:t>Κάθαρση </a:t>
            </a:r>
          </a:p>
          <a:p>
            <a:pPr marL="514350" indent="-514350">
              <a:buFont typeface="+mj-lt"/>
              <a:buAutoNum type="arabicPeriod"/>
            </a:pPr>
            <a:r>
              <a:rPr lang="el-GR" dirty="0">
                <a:latin typeface="Arial Nova Cond" panose="020B0506020202020204" pitchFamily="34" charset="0"/>
              </a:rPr>
              <a:t>Υπαρξιακοί παράγοντες</a:t>
            </a:r>
          </a:p>
          <a:p>
            <a:pPr marL="0" indent="0">
              <a:buNone/>
            </a:pPr>
            <a:r>
              <a:rPr lang="el-GR" dirty="0">
                <a:latin typeface="Arial Nova Cond" panose="020B0506020202020204" pitchFamily="34" charset="0"/>
              </a:rPr>
              <a:t>(</a:t>
            </a:r>
            <a:r>
              <a:rPr lang="en-US" dirty="0">
                <a:latin typeface="Arial Nova Cond" panose="020B0506020202020204" pitchFamily="34" charset="0"/>
              </a:rPr>
              <a:t>Yalom, 2005)</a:t>
            </a:r>
            <a:endParaRPr lang="el-GR" dirty="0">
              <a:latin typeface="Arial Nova Cond" panose="020B0506020202020204" pitchFamily="34" charset="0"/>
            </a:endParaRPr>
          </a:p>
          <a:p>
            <a:pPr marL="514350" indent="-514350">
              <a:buFont typeface="+mj-lt"/>
              <a:buAutoNum type="arabicPeriod"/>
            </a:pPr>
            <a:endParaRPr lang="el-GR" dirty="0">
              <a:latin typeface="Arial Nova Cond" panose="020B0506020202020204" pitchFamily="34" charset="0"/>
            </a:endParaRPr>
          </a:p>
        </p:txBody>
      </p:sp>
    </p:spTree>
    <p:extLst>
      <p:ext uri="{BB962C8B-B14F-4D97-AF65-F5344CB8AC3E}">
        <p14:creationId xmlns:p14="http://schemas.microsoft.com/office/powerpoint/2010/main" val="28886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6568-4595-D849-645C-F72B33B2BE8B}"/>
              </a:ext>
            </a:extLst>
          </p:cNvPr>
          <p:cNvSpPr>
            <a:spLocks noGrp="1"/>
          </p:cNvSpPr>
          <p:nvPr>
            <p:ph type="title"/>
          </p:nvPr>
        </p:nvSpPr>
        <p:spPr>
          <a:xfrm>
            <a:off x="838200" y="365126"/>
            <a:ext cx="10515600" cy="473774"/>
          </a:xfrm>
        </p:spPr>
        <p:txBody>
          <a:bodyPr>
            <a:normAutofit fontScale="90000"/>
          </a:bodyPr>
          <a:lstStyle/>
          <a:p>
            <a:pPr algn="ctr"/>
            <a:r>
              <a:rPr lang="en-US" b="1" dirty="0">
                <a:latin typeface="Arial Nova Cond" panose="020B0506020202020204" pitchFamily="34" charset="0"/>
              </a:rPr>
              <a:t>1. </a:t>
            </a:r>
            <a:r>
              <a:rPr lang="el-GR" b="1" dirty="0">
                <a:latin typeface="Arial Nova Cond" panose="020B0506020202020204" pitchFamily="34" charset="0"/>
              </a:rPr>
              <a:t>Ενστάλαξη ελπίδας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7CF40487-2B6A-6365-05E8-86698DF2B724}"/>
              </a:ext>
            </a:extLst>
          </p:cNvPr>
          <p:cNvSpPr>
            <a:spLocks noGrp="1"/>
          </p:cNvSpPr>
          <p:nvPr>
            <p:ph idx="1"/>
          </p:nvPr>
        </p:nvSpPr>
        <p:spPr>
          <a:xfrm>
            <a:off x="838200" y="1023457"/>
            <a:ext cx="10515600" cy="5402509"/>
          </a:xfrm>
        </p:spPr>
        <p:txBody>
          <a:bodyPr>
            <a:normAutofit fontScale="92500" lnSpcReduction="10000"/>
          </a:bodyPr>
          <a:lstStyle/>
          <a:p>
            <a:pPr marL="0" indent="0" algn="just">
              <a:lnSpc>
                <a:spcPct val="120000"/>
              </a:lnSpc>
              <a:buNone/>
            </a:pPr>
            <a:r>
              <a:rPr lang="el-GR" sz="1800" dirty="0">
                <a:effectLst/>
                <a:latin typeface="Arial Nova Cond" panose="020B0506020202020204" pitchFamily="34" charset="0"/>
                <a:ea typeface="Calibri" panose="020F0502020204030204" pitchFamily="34" charset="0"/>
                <a:cs typeface="Sabon-Roman"/>
              </a:rPr>
              <a:t>Η ελπίδα είναι σημαντική για κάθε ψυχοθεραπεία και είναι απαραίτητη προϋπόθεση για να μείνει ο θεραπευόμενος σε θεραπεία. </a:t>
            </a:r>
            <a:r>
              <a:rPr lang="el-GR" sz="1800" dirty="0">
                <a:latin typeface="Arial Nova Cond" panose="020B0506020202020204" pitchFamily="34" charset="0"/>
                <a:ea typeface="Calibri" panose="020F0502020204030204" pitchFamily="34" charset="0"/>
                <a:cs typeface="Sabon-Roman"/>
              </a:rPr>
              <a:t>Από μόνη της </a:t>
            </a:r>
            <a:r>
              <a:rPr lang="el-GR" sz="1800" dirty="0">
                <a:effectLst/>
                <a:latin typeface="Arial Nova Cond" panose="020B0506020202020204" pitchFamily="34" charset="0"/>
                <a:ea typeface="Calibri" panose="020F0502020204030204" pitchFamily="34" charset="0"/>
                <a:cs typeface="Sabon-Roman"/>
              </a:rPr>
              <a:t>η πίστη σε ένα είδος ψυχοθεραπείας είναι αποτελεσματική γιατί δίνει ελπίδα. Οι θεραπευτές που δουλεύουν με ομάδα θα πρέπει να προσπαθούν να αυξήσουν την πίστη και την εμπιστοσύνη των θεραπευόμενων στη δύναμη που έχει η ίδια η λειτουργία της ομάδας. </a:t>
            </a:r>
            <a:r>
              <a:rPr lang="el-GR" sz="1800" dirty="0">
                <a:latin typeface="Arial Nova Cond" panose="020B0506020202020204" pitchFamily="34" charset="0"/>
                <a:ea typeface="Calibri" panose="020F0502020204030204" pitchFamily="34" charset="0"/>
                <a:cs typeface="Sabon-Roman"/>
              </a:rPr>
              <a:t>Οι θεραπευτές ενισχύουν τις θετικές προσδοκίες, διορθώνουν τις αρνητικές προκαταλήψεις και εξηγούν με σαφήνεια και αποτελεσματικότητα τις θεραπευτικές ιδιότητες της ομάδας. Η ομαδική ψυχοθεραπεία έχει και ένα μοναδικό προνόμιο το οποίο ενισχύει την ελπίδα στους θεραπευόμενους. Αυτό γιατί κάθε ομάδα αποτελείται πάντα από άτομα, τα οποία βρίσκονται σε διαφορετικά σημεία μιας νοητής γραμμής που εκτείνεται από την προσαρμογή ως την κατάρρευση. Επομένως, το κάθε μέλος της ομάδας έρχεται σε μεγάλη επαφή με άλλους ανθρώπους- συχνά με παρόμοια προβλήματα- οι οποίοι χάρη στην θεραπεία έχουν βελτιωθεί. Η ελπίδα είναι μια πανίσχυρη δύναμη, ακόμα και σε ομάδες που μάχονται με ανίατες αρρώστιες και μπορεί και να βλέπουν να χάνονται και μέλη από την ίδια ομάδα. Ωστόσο, η ελπίδα είναι κάτι εύπλαστο- ευέλικτο κάτι που της επιτρέπει να επαναπροσδιορίζει το νόημα και το περιεχόμενο της για να ταιριάζει στις άμεσες παραμέτρους και γίνεται άλλες φορές ελπίδα για ανακούφιση, για αξιοπρέπεια, για σύνδεσμο με τους άλλους ή ελπίδα για την ελάχιστη δυνατή ταλαιπωρία. </a:t>
            </a:r>
          </a:p>
          <a:p>
            <a:pPr marL="0" indent="0" algn="just">
              <a:lnSpc>
                <a:spcPct val="120000"/>
              </a:lnSpc>
              <a:buNone/>
            </a:pPr>
            <a:r>
              <a:rPr lang="el-GR" sz="1800" dirty="0">
                <a:latin typeface="Arial Nova Cond" panose="020B0506020202020204" pitchFamily="34" charset="0"/>
                <a:ea typeface="Calibri" panose="020F0502020204030204" pitchFamily="34" charset="0"/>
                <a:cs typeface="Sabon-Roman"/>
              </a:rPr>
              <a:t>Έτσι, ιδιαίτερα οι μαρτυρίες – οι αφηγήσεις μελών της ομάδας είναι συχνά πολύ βοηθητική διεργασία για την ενστάλαξη ελπίδας στην ομάδα. Για παράδειγμα, οι ομάδες αυτοβοήθειας βασίζονται πάρα πολύ στις μαρτυρίες μελών όπου με τις εμπειρίες τους μπορεί να γίνουν οι ίδιοι ζωντανά παραδείγματα της αποτελεσματικότητας της θεραπείας, της ψυχικής ανθεκτικότητας, της σημασίας της επιμονής ή άλλες αρετές που είναι απαραίτητες για την ζωή. </a:t>
            </a:r>
          </a:p>
          <a:p>
            <a:pPr marL="0" indent="0" algn="just">
              <a:lnSpc>
                <a:spcPct val="120000"/>
              </a:lnSpc>
              <a:buNone/>
            </a:pPr>
            <a:endParaRPr lang="el-GR" sz="1800" dirty="0">
              <a:latin typeface="Arial Nova Cond" panose="020B0506020202020204" pitchFamily="34" charset="0"/>
              <a:ea typeface="Calibri" panose="020F0502020204030204" pitchFamily="34" charset="0"/>
              <a:cs typeface="Sabon-Roman"/>
            </a:endParaRPr>
          </a:p>
          <a:p>
            <a:pPr marL="0" indent="0" algn="just">
              <a:lnSpc>
                <a:spcPct val="120000"/>
              </a:lnSpc>
              <a:buNone/>
            </a:pPr>
            <a:endParaRPr lang="el-GR" sz="1800" dirty="0">
              <a:effectLst/>
              <a:latin typeface="Arial Nova Cond" panose="020B0506020202020204" pitchFamily="34" charset="0"/>
              <a:ea typeface="Calibri" panose="020F0502020204030204" pitchFamily="34" charset="0"/>
              <a:cs typeface="Sabon-Roman"/>
            </a:endParaRPr>
          </a:p>
          <a:p>
            <a:pPr marL="0" indent="0">
              <a:buNone/>
            </a:pPr>
            <a:endParaRPr lang="en-US" dirty="0"/>
          </a:p>
        </p:txBody>
      </p:sp>
    </p:spTree>
    <p:extLst>
      <p:ext uri="{BB962C8B-B14F-4D97-AF65-F5344CB8AC3E}">
        <p14:creationId xmlns:p14="http://schemas.microsoft.com/office/powerpoint/2010/main" val="899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D592D-9124-04A7-5746-EF6DF9C226E4}"/>
              </a:ext>
            </a:extLst>
          </p:cNvPr>
          <p:cNvSpPr>
            <a:spLocks noGrp="1"/>
          </p:cNvSpPr>
          <p:nvPr>
            <p:ph type="title"/>
          </p:nvPr>
        </p:nvSpPr>
        <p:spPr>
          <a:xfrm>
            <a:off x="838200" y="365126"/>
            <a:ext cx="10515600" cy="691888"/>
          </a:xfrm>
        </p:spPr>
        <p:txBody>
          <a:bodyPr>
            <a:normAutofit/>
          </a:bodyPr>
          <a:lstStyle/>
          <a:p>
            <a:pPr algn="ctr"/>
            <a:r>
              <a:rPr lang="el-GR" sz="4000" b="1" dirty="0">
                <a:latin typeface="Arial Nova Cond" panose="020B0506020202020204" pitchFamily="34" charset="0"/>
              </a:rPr>
              <a:t>2. Καθολικότητα</a:t>
            </a:r>
            <a:r>
              <a:rPr lang="el-GR" sz="4000" dirty="0"/>
              <a:t> </a:t>
            </a:r>
            <a:endParaRPr lang="en-US" sz="4000" dirty="0"/>
          </a:p>
        </p:txBody>
      </p:sp>
      <p:sp>
        <p:nvSpPr>
          <p:cNvPr id="3" name="Content Placeholder 2">
            <a:extLst>
              <a:ext uri="{FF2B5EF4-FFF2-40B4-BE49-F238E27FC236}">
                <a16:creationId xmlns:a16="http://schemas.microsoft.com/office/drawing/2014/main" id="{19504AE0-92FB-273F-A62F-49022D6974D1}"/>
              </a:ext>
            </a:extLst>
          </p:cNvPr>
          <p:cNvSpPr>
            <a:spLocks noGrp="1"/>
          </p:cNvSpPr>
          <p:nvPr>
            <p:ph idx="1"/>
          </p:nvPr>
        </p:nvSpPr>
        <p:spPr>
          <a:xfrm>
            <a:off x="838200" y="1057014"/>
            <a:ext cx="10515600" cy="5119949"/>
          </a:xfrm>
        </p:spPr>
        <p:txBody>
          <a:bodyPr>
            <a:normAutofit lnSpcReduction="10000"/>
          </a:bodyPr>
          <a:lstStyle/>
          <a:p>
            <a:pPr marL="0" indent="0" algn="just">
              <a:lnSpc>
                <a:spcPct val="100000"/>
              </a:lnSpc>
              <a:buNone/>
            </a:pPr>
            <a:r>
              <a:rPr lang="el-GR" sz="1800" dirty="0">
                <a:solidFill>
                  <a:srgbClr val="000000"/>
                </a:solidFill>
                <a:latin typeface="Arial Nova Cond" panose="020B0506020202020204" pitchFamily="34" charset="0"/>
                <a:ea typeface="Calibri" panose="020F0502020204030204" pitchFamily="34" charset="0"/>
                <a:cs typeface="Times-BoldItalic11"/>
              </a:rPr>
              <a:t>Πολλοί άνθρωποι που </a:t>
            </a:r>
            <a:r>
              <a:rPr lang="el-GR" sz="1800" dirty="0">
                <a:solidFill>
                  <a:srgbClr val="000000"/>
                </a:solidFill>
                <a:effectLst/>
                <a:latin typeface="Arial Nova Cond" panose="020B0506020202020204" pitchFamily="34" charset="0"/>
                <a:ea typeface="Calibri" panose="020F0502020204030204" pitchFamily="34" charset="0"/>
                <a:cs typeface="Times-BoldItalic11"/>
              </a:rPr>
              <a:t>αντιμετωπίζουν τραυματικές και επώδυνες εμπειρίες μπαίνουν στη θεραπεία με την ισχυρή σκέψη και αίσθηση ότι είναι μοναδικοί στη δυστυχία τους, ότι μόνο εκείνοι έχουν προβλήματα τόσο σοβαρά και τρομακτικά όσο τα δικά τους. Αυτό συνήθως συμβαίνει κυρίως σε ανθρώπους που λόγω των δυσκολιών τους έχουν κοινωνικά απομονωθεί και αποκλείουν τους εαυτούς τους από την ευκαιρία για στενή προσωπική σχέση. Στην θεραπευτική ομάδα, ιδιαίτερα στα πρώιμα στάδια, η διάψευση των αισθημάτων μοναδικότητας του θεραπευόμενου είναι μια μεγάλη πηγή ανακούφισης. Έτσι, τα μέλη αποκτούν την εμπειρία της καθολικότητας</a:t>
            </a:r>
            <a:r>
              <a:rPr lang="el-GR" sz="1800" dirty="0">
                <a:solidFill>
                  <a:srgbClr val="000000"/>
                </a:solidFill>
                <a:latin typeface="Arial Nova Cond" panose="020B0506020202020204" pitchFamily="34" charset="0"/>
                <a:ea typeface="Calibri" panose="020F0502020204030204" pitchFamily="34" charset="0"/>
                <a:cs typeface="Times-BoldItalic11"/>
              </a:rPr>
              <a:t>. Η καθολικότητα δίνει μια αίσθηση κανονικοποίησης και επικύρωσης ότι «δεν υπάρχει ανθρώπινη πράξη που να είναι εντελώς ξεχωριστή από αυτές των άλλων ανθρώπων». Η ομαδική ψυχοθεραπεία είναι σε καλύτερη θέση απ’ότι η ατομική για την ενστάλαξη της αίσθησης της καθολικότητας στα μέλη της ομάδας. Συχνά στις ομάδες, όταν ένα μέλος αποκαλύπτει μια εμπειρία του, τα υπόλοιπα μέλη όσο και αν αυτή η εμπειρία είναι ακραία ή δύσκολη, την αγκαλιάζουν σαν να ανήκει στο φάσμα και των δικών τους δυνατοτήτων (ότι θα μπορούσαν να το έχουν ζήσει ή πράξει και οι ίδιοι)  και συχνά αυτό τους οδηγεί επίσης να αποκαλύψουν και οι ίδιοι κάτι από τον εαυτό τους και να αποκαλύψουν κάτι για τους ίδιους ,μια δυνατότητα που ανοίχτηκε </a:t>
            </a:r>
            <a:r>
              <a:rPr lang="el-GR" sz="1800" dirty="0" err="1">
                <a:solidFill>
                  <a:srgbClr val="000000"/>
                </a:solidFill>
                <a:latin typeface="Arial Nova Cond" panose="020B0506020202020204" pitchFamily="34" charset="0"/>
                <a:ea typeface="Calibri" panose="020F0502020204030204" pitchFamily="34" charset="0"/>
                <a:cs typeface="Times-BoldItalic11"/>
              </a:rPr>
              <a:t>εξ’αρχής</a:t>
            </a:r>
            <a:r>
              <a:rPr lang="el-GR" sz="1800" dirty="0">
                <a:solidFill>
                  <a:srgbClr val="000000"/>
                </a:solidFill>
                <a:latin typeface="Arial Nova Cond" panose="020B0506020202020204" pitchFamily="34" charset="0"/>
                <a:ea typeface="Calibri" panose="020F0502020204030204" pitchFamily="34" charset="0"/>
                <a:cs typeface="Times-BoldItalic11"/>
              </a:rPr>
              <a:t> από την εμπιστοσύνη και το κουράγιο ενός μέλους. </a:t>
            </a:r>
            <a:endParaRPr lang="en-US" sz="1800" dirty="0">
              <a:latin typeface="Arial Nova Cond" panose="020B0506020202020204" pitchFamily="34" charset="0"/>
              <a:ea typeface="Calibri" panose="020F0502020204030204" pitchFamily="34" charset="0"/>
              <a:cs typeface="Times New Roman" panose="02020603050405020304" pitchFamily="18" charset="0"/>
            </a:endParaRPr>
          </a:p>
          <a:p>
            <a:pPr marL="0" indent="0" algn="just">
              <a:lnSpc>
                <a:spcPct val="100000"/>
              </a:lnSpc>
              <a:buNone/>
            </a:pPr>
            <a:r>
              <a:rPr lang="el-GR" sz="1800" dirty="0">
                <a:solidFill>
                  <a:srgbClr val="000000"/>
                </a:solidFill>
                <a:effectLst/>
                <a:latin typeface="Arial Nova Cond" panose="020B0506020202020204" pitchFamily="34" charset="0"/>
                <a:ea typeface="Calibri" panose="020F0502020204030204" pitchFamily="34" charset="0"/>
                <a:cs typeface="Times-BoldItalic11"/>
              </a:rPr>
              <a:t> Ο θεραπευτικός παράγοντας της καθολικότητας αναφέρεται στην αναγνώριση της σημασίας που έχει το μοίρασμα των εμπειριών μέσα στα πλαίσια της ομάδας. </a:t>
            </a:r>
            <a:r>
              <a:rPr lang="el-GR" sz="1800" dirty="0">
                <a:solidFill>
                  <a:srgbClr val="000000"/>
                </a:solidFill>
                <a:latin typeface="Arial Nova Cond" panose="020B0506020202020204" pitchFamily="34" charset="0"/>
                <a:ea typeface="Calibri" panose="020F0502020204030204" pitchFamily="34" charset="0"/>
                <a:cs typeface="Times-BoldItalic11"/>
              </a:rPr>
              <a:t>Η εμπειρία της καθολικότητας είναι ιδιαίτερα σημαντική για τους θεραπευόμενους όπου η μυστικότητα ήταν ένας παράγοντας που τους οδήγησε στην κοινωνική απομόνωση (πχ. Ομάδες με εμπειρία σεξουαλικής κακοποίησης, διαταραχές διατροφής </a:t>
            </a:r>
            <a:r>
              <a:rPr lang="el-GR" sz="1800" dirty="0" err="1">
                <a:solidFill>
                  <a:srgbClr val="000000"/>
                </a:solidFill>
                <a:latin typeface="Arial Nova Cond" panose="020B0506020202020204" pitchFamily="34" charset="0"/>
                <a:ea typeface="Calibri" panose="020F0502020204030204" pitchFamily="34" charset="0"/>
                <a:cs typeface="Times-BoldItalic11"/>
              </a:rPr>
              <a:t>κ.α</a:t>
            </a:r>
            <a:r>
              <a:rPr lang="el-GR" sz="1800" dirty="0">
                <a:solidFill>
                  <a:srgbClr val="000000"/>
                </a:solidFill>
                <a:latin typeface="Arial Nova Cond" panose="020B0506020202020204" pitchFamily="34" charset="0"/>
                <a:ea typeface="Calibri" panose="020F0502020204030204" pitchFamily="34" charset="0"/>
                <a:cs typeface="Times-BoldItalic11"/>
              </a:rPr>
              <a:t>).  </a:t>
            </a:r>
            <a:endParaRPr lang="en-US" dirty="0"/>
          </a:p>
        </p:txBody>
      </p:sp>
    </p:spTree>
    <p:extLst>
      <p:ext uri="{BB962C8B-B14F-4D97-AF65-F5344CB8AC3E}">
        <p14:creationId xmlns:p14="http://schemas.microsoft.com/office/powerpoint/2010/main" val="67776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023E-17B6-EC58-29C0-C696C635D78D}"/>
              </a:ext>
            </a:extLst>
          </p:cNvPr>
          <p:cNvSpPr>
            <a:spLocks noGrp="1"/>
          </p:cNvSpPr>
          <p:nvPr>
            <p:ph type="title"/>
          </p:nvPr>
        </p:nvSpPr>
        <p:spPr>
          <a:xfrm>
            <a:off x="838200" y="305732"/>
            <a:ext cx="10515600" cy="667392"/>
          </a:xfrm>
        </p:spPr>
        <p:txBody>
          <a:bodyPr>
            <a:normAutofit/>
          </a:bodyPr>
          <a:lstStyle/>
          <a:p>
            <a:pPr algn="ctr"/>
            <a:r>
              <a:rPr lang="el-GR" sz="4000" b="1" dirty="0">
                <a:latin typeface="Arial Nova Cond" panose="020B0506020202020204" pitchFamily="34" charset="0"/>
              </a:rPr>
              <a:t>3. Μετάδοση πληροφοριών (1/2)</a:t>
            </a:r>
            <a:endParaRPr lang="en-US" sz="4000"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C1E2BC20-2FF7-65C9-4BFF-39C43CD9F8A7}"/>
              </a:ext>
            </a:extLst>
          </p:cNvPr>
          <p:cNvSpPr>
            <a:spLocks noGrp="1"/>
          </p:cNvSpPr>
          <p:nvPr>
            <p:ph idx="1"/>
          </p:nvPr>
        </p:nvSpPr>
        <p:spPr>
          <a:xfrm>
            <a:off x="620785" y="1174459"/>
            <a:ext cx="11006355" cy="5268285"/>
          </a:xfrm>
        </p:spPr>
        <p:txBody>
          <a:bodyPr>
            <a:normAutofit/>
          </a:bodyPr>
          <a:lstStyle/>
          <a:p>
            <a:pPr marL="0" indent="0" algn="just">
              <a:lnSpc>
                <a:spcPct val="100000"/>
              </a:lnSpc>
              <a:buNone/>
            </a:pPr>
            <a:r>
              <a:rPr lang="el-GR" sz="1800" dirty="0">
                <a:solidFill>
                  <a:srgbClr val="000000"/>
                </a:solidFill>
                <a:effectLst/>
                <a:latin typeface="Arial Nova Cond" panose="020B0506020202020204" pitchFamily="34" charset="0"/>
                <a:ea typeface="Calibri" panose="020F0502020204030204" pitchFamily="34" charset="0"/>
                <a:cs typeface="Times-BoldItalic11"/>
              </a:rPr>
              <a:t>Οι διδακτικού τύπου οδηγίες από τον/την θεραπευτή/</a:t>
            </a:r>
            <a:r>
              <a:rPr lang="el-GR" sz="1800" dirty="0" err="1">
                <a:solidFill>
                  <a:srgbClr val="000000"/>
                </a:solidFill>
                <a:effectLst/>
                <a:latin typeface="Arial Nova Cond" panose="020B0506020202020204" pitchFamily="34" charset="0"/>
                <a:ea typeface="Calibri" panose="020F0502020204030204" pitchFamily="34" charset="0"/>
                <a:cs typeface="Times-BoldItalic11"/>
              </a:rPr>
              <a:t>τρια</a:t>
            </a:r>
            <a:r>
              <a:rPr lang="el-GR" sz="1800" dirty="0">
                <a:solidFill>
                  <a:srgbClr val="000000"/>
                </a:solidFill>
                <a:effectLst/>
                <a:latin typeface="Arial Nova Cond" panose="020B0506020202020204" pitchFamily="34" charset="0"/>
                <a:ea typeface="Calibri" panose="020F0502020204030204" pitchFamily="34" charset="0"/>
                <a:cs typeface="Times-BoldItalic11"/>
              </a:rPr>
              <a:t> της ομάδας που έχουν να κάνουν με την ψυχική υγεία, την ψυχική ασθένεια και γενικά ψυχοδυναμικά αλλά και οι συμβουλές, οι προτάσεις και η άμεση καθοδήγηση των άλλων μελών της ομάδας έχουν ιδιαίτερη θεραπευτική σημασία. </a:t>
            </a:r>
          </a:p>
          <a:p>
            <a:pPr marL="0" indent="0" algn="just">
              <a:lnSpc>
                <a:spcPct val="100000"/>
              </a:lnSpc>
              <a:buNone/>
            </a:pPr>
            <a:r>
              <a:rPr lang="el-GR" sz="1800" u="sng" dirty="0">
                <a:solidFill>
                  <a:srgbClr val="000000"/>
                </a:solidFill>
                <a:effectLst/>
                <a:latin typeface="Arial Nova Cond" panose="020B0506020202020204" pitchFamily="34" charset="0"/>
                <a:ea typeface="Calibri" panose="020F0502020204030204" pitchFamily="34" charset="0"/>
                <a:cs typeface="Times-BoldItalic11"/>
              </a:rPr>
              <a:t>Οι διδακτικές οδηγίες </a:t>
            </a:r>
            <a:r>
              <a:rPr lang="el-GR" sz="1800" dirty="0">
                <a:solidFill>
                  <a:srgbClr val="000000"/>
                </a:solidFill>
                <a:effectLst/>
                <a:latin typeface="Arial Nova Cond" panose="020B0506020202020204" pitchFamily="34" charset="0"/>
                <a:ea typeface="Calibri" panose="020F0502020204030204" pitchFamily="34" charset="0"/>
                <a:cs typeface="Times-BoldItalic11"/>
              </a:rPr>
              <a:t>δίνουν στα μέλη μια αίσθηση κατανόησης, σαφήνειας, καθολικότητας, και </a:t>
            </a:r>
            <a:r>
              <a:rPr lang="el-GR" sz="1800" dirty="0" err="1">
                <a:solidFill>
                  <a:srgbClr val="000000"/>
                </a:solidFill>
                <a:effectLst/>
                <a:latin typeface="Arial Nova Cond" panose="020B0506020202020204" pitchFamily="34" charset="0"/>
                <a:ea typeface="Calibri" panose="020F0502020204030204" pitchFamily="34" charset="0"/>
                <a:cs typeface="Times-BoldItalic11"/>
              </a:rPr>
              <a:t>νοηματοδότησης</a:t>
            </a:r>
            <a:r>
              <a:rPr lang="el-GR" sz="1800" dirty="0">
                <a:solidFill>
                  <a:srgbClr val="000000"/>
                </a:solidFill>
                <a:effectLst/>
                <a:latin typeface="Arial Nova Cond" panose="020B0506020202020204" pitchFamily="34" charset="0"/>
                <a:ea typeface="Calibri" panose="020F0502020204030204" pitchFamily="34" charset="0"/>
                <a:cs typeface="Times-BoldItalic11"/>
              </a:rPr>
              <a:t> των εμπειριών τους. Συχνά η διδακτική διάσταση είναι έμμεση, δηλαδή οι θεραπευτές δεν παρέχουν άμεση διδακτική καθοδήγηση στην διαδραστική ομαδική θεραπεία, εκτός άμα οι θεραπευτές εισάγουν στην διαδικασία της ομάδας ένα είδους </a:t>
            </a:r>
            <a:r>
              <a:rPr lang="el-GR" sz="1800" dirty="0" err="1">
                <a:solidFill>
                  <a:srgbClr val="000000"/>
                </a:solidFill>
                <a:effectLst/>
                <a:latin typeface="Arial Nova Cond" panose="020B0506020202020204" pitchFamily="34" charset="0"/>
                <a:ea typeface="Calibri" panose="020F0502020204030204" pitchFamily="34" charset="0"/>
                <a:cs typeface="Times-BoldItalic11"/>
              </a:rPr>
              <a:t>ψυχοεκπαίδευσης</a:t>
            </a:r>
            <a:r>
              <a:rPr lang="el-GR" sz="1800" dirty="0">
                <a:solidFill>
                  <a:srgbClr val="000000"/>
                </a:solidFill>
                <a:effectLst/>
                <a:latin typeface="Arial Nova Cond" panose="020B0506020202020204" pitchFamily="34" charset="0"/>
                <a:ea typeface="Calibri" panose="020F0502020204030204" pitchFamily="34" charset="0"/>
                <a:cs typeface="Times-BoldItalic11"/>
              </a:rPr>
              <a:t>. Αυτό κάποιες φορές μπορεί να συμβεί καλώντας και άλλους ειδικούς να μιλήσουν και να κάνουν διαλέξεις- παρουσιάσεις ενός θέματος μέσα στα πλαίσια της ομάδας. Έτσι, εκτός από την προσφορά αμοιβαίας υποστήριξης οι ομάδες συχνά ενσωματώνουν ένα </a:t>
            </a:r>
            <a:r>
              <a:rPr lang="el-GR" sz="1800" dirty="0" err="1">
                <a:solidFill>
                  <a:srgbClr val="000000"/>
                </a:solidFill>
                <a:effectLst/>
                <a:latin typeface="Arial Nova Cond" panose="020B0506020202020204" pitchFamily="34" charset="0"/>
                <a:ea typeface="Calibri" panose="020F0502020204030204" pitchFamily="34" charset="0"/>
                <a:cs typeface="Times-BoldItalic11"/>
              </a:rPr>
              <a:t>ψυχοεκπαιδευτικό</a:t>
            </a:r>
            <a:r>
              <a:rPr lang="el-GR" sz="1800" dirty="0">
                <a:solidFill>
                  <a:srgbClr val="000000"/>
                </a:solidFill>
                <a:effectLst/>
                <a:latin typeface="Arial Nova Cond" panose="020B0506020202020204" pitchFamily="34" charset="0"/>
                <a:ea typeface="Calibri" panose="020F0502020204030204" pitchFamily="34" charset="0"/>
                <a:cs typeface="Times-BoldItalic11"/>
              </a:rPr>
              <a:t> κομμάτι προσφέροντας συγκεκριμένη διδασκαλία για την φύση μιας ασθένειας ή για τα γνωρίσματα της κατάστασης ζωής του θεραπευόμενου και εξετάζοντας τις παρανοήσεις του και τις </a:t>
            </a:r>
            <a:r>
              <a:rPr lang="el-GR" sz="1800" dirty="0" err="1">
                <a:solidFill>
                  <a:srgbClr val="000000"/>
                </a:solidFill>
                <a:effectLst/>
                <a:latin typeface="Arial Nova Cond" panose="020B0506020202020204" pitchFamily="34" charset="0"/>
                <a:ea typeface="Calibri" panose="020F0502020204030204" pitchFamily="34" charset="0"/>
                <a:cs typeface="Times-BoldItalic11"/>
              </a:rPr>
              <a:t>αυτοϋπονομευτικές</a:t>
            </a:r>
            <a:r>
              <a:rPr lang="el-GR" sz="1800" dirty="0">
                <a:solidFill>
                  <a:srgbClr val="000000"/>
                </a:solidFill>
                <a:effectLst/>
                <a:latin typeface="Arial Nova Cond" panose="020B0506020202020204" pitchFamily="34" charset="0"/>
                <a:ea typeface="Calibri" panose="020F0502020204030204" pitchFamily="34" charset="0"/>
                <a:cs typeface="Times-BoldItalic11"/>
              </a:rPr>
              <a:t> (</a:t>
            </a:r>
            <a:r>
              <a:rPr lang="en-US" sz="1800" dirty="0">
                <a:solidFill>
                  <a:srgbClr val="000000"/>
                </a:solidFill>
                <a:effectLst/>
                <a:latin typeface="Arial Nova Cond" panose="020B0506020202020204" pitchFamily="34" charset="0"/>
                <a:ea typeface="Calibri" panose="020F0502020204030204" pitchFamily="34" charset="0"/>
                <a:cs typeface="Times-BoldItalic11"/>
              </a:rPr>
              <a:t>self- defeating) </a:t>
            </a:r>
            <a:r>
              <a:rPr lang="el-GR" sz="1800" dirty="0">
                <a:solidFill>
                  <a:srgbClr val="000000"/>
                </a:solidFill>
                <a:effectLst/>
                <a:latin typeface="Arial Nova Cond" panose="020B0506020202020204" pitchFamily="34" charset="0"/>
                <a:ea typeface="Calibri" panose="020F0502020204030204" pitchFamily="34" charset="0"/>
                <a:cs typeface="Times-BoldItalic11"/>
              </a:rPr>
              <a:t>αντιδράσεις του απέναντι στην ασθένεια του (πχ. ομάδες για κρίσεις πανικού, για φορείς </a:t>
            </a:r>
            <a:r>
              <a:rPr lang="en-US" sz="1800" dirty="0">
                <a:solidFill>
                  <a:srgbClr val="000000"/>
                </a:solidFill>
                <a:effectLst/>
                <a:latin typeface="Arial Nova Cond" panose="020B0506020202020204" pitchFamily="34" charset="0"/>
                <a:ea typeface="Calibri" panose="020F0502020204030204" pitchFamily="34" charset="0"/>
                <a:cs typeface="Times-BoldItalic11"/>
              </a:rPr>
              <a:t>HIV, </a:t>
            </a:r>
            <a:r>
              <a:rPr lang="el-GR" sz="1800" dirty="0">
                <a:solidFill>
                  <a:srgbClr val="000000"/>
                </a:solidFill>
                <a:latin typeface="Arial Nova Cond" panose="020B0506020202020204" pitchFamily="34" charset="0"/>
                <a:ea typeface="Calibri" panose="020F0502020204030204" pitchFamily="34" charset="0"/>
                <a:cs typeface="Times-BoldItalic11"/>
              </a:rPr>
              <a:t>για ασθενείς με χρόνιο πόνο, εμπειρία μαστεκτομής </a:t>
            </a:r>
            <a:r>
              <a:rPr lang="el-GR" sz="1800" dirty="0" err="1">
                <a:solidFill>
                  <a:srgbClr val="000000"/>
                </a:solidFill>
                <a:latin typeface="Arial Nova Cond" panose="020B0506020202020204" pitchFamily="34" charset="0"/>
                <a:ea typeface="Calibri" panose="020F0502020204030204" pitchFamily="34" charset="0"/>
                <a:cs typeface="Times-BoldItalic11"/>
              </a:rPr>
              <a:t>κλπ</a:t>
            </a:r>
            <a:r>
              <a:rPr lang="el-GR" sz="1800" dirty="0">
                <a:solidFill>
                  <a:srgbClr val="000000"/>
                </a:solidFill>
                <a:latin typeface="Arial Nova Cond" panose="020B0506020202020204" pitchFamily="34" charset="0"/>
                <a:ea typeface="Calibri" panose="020F0502020204030204" pitchFamily="34" charset="0"/>
                <a:cs typeface="Times-BoldItalic11"/>
              </a:rPr>
              <a:t>). Η διδακτική καθοδήγηση συχνά δρα και ως η πρώτη συνεκτική δύναμη μέσα στην ομάδα, ώσπου να αρχίσουν να λειτουργούν οι άλλοι θεραπευτικοί παράγοντες. Όμως, η επεξήγηση και η αποσαφήνιση δρουν από μόνες τους ως αποτελεσματικά θεραπευτικά μέσα. Και αυτό γιατί οι άνθρωποι πάντα απεχθάνονται την αβεβαιότητα και η εξήγηση ενός φαινομένου (πχ. ασθένειας, συναισθηματικής κατάστασης) είναι το πρώτο βήμα για τον έλεγχο του. </a:t>
            </a:r>
          </a:p>
          <a:p>
            <a:pPr marL="0" indent="0" algn="just">
              <a:lnSpc>
                <a:spcPct val="100000"/>
              </a:lnSpc>
              <a:buNone/>
            </a:pPr>
            <a:endParaRPr lang="el-GR" sz="1800" dirty="0">
              <a:solidFill>
                <a:srgbClr val="000000"/>
              </a:solidFill>
              <a:latin typeface="Arial Nova Cond" panose="020B0506020202020204" pitchFamily="34" charset="0"/>
              <a:ea typeface="Calibri" panose="020F0502020204030204" pitchFamily="34" charset="0"/>
              <a:cs typeface="Times-BoldItalic11"/>
            </a:endParaRPr>
          </a:p>
          <a:p>
            <a:pPr marL="0" indent="0" algn="just">
              <a:lnSpc>
                <a:spcPct val="100000"/>
              </a:lnSpc>
              <a:buNone/>
            </a:pPr>
            <a:endParaRPr lang="el-GR" sz="1800" dirty="0">
              <a:solidFill>
                <a:srgbClr val="000000"/>
              </a:solidFill>
              <a:effectLst/>
              <a:latin typeface="Arial Nova Cond" panose="020B0506020202020204" pitchFamily="34" charset="0"/>
              <a:ea typeface="Calibri" panose="020F0502020204030204" pitchFamily="34" charset="0"/>
              <a:cs typeface="Times New Roman" panose="02020603050405020304" pitchFamily="18" charset="0"/>
            </a:endParaRPr>
          </a:p>
          <a:p>
            <a:pPr marL="0" indent="0" algn="just">
              <a:lnSpc>
                <a:spcPct val="100000"/>
              </a:lnSpc>
              <a:buNone/>
            </a:pPr>
            <a:endParaRPr lang="en-US" sz="1800" dirty="0">
              <a:effectLst/>
              <a:latin typeface="Arial Nova Light" panose="020B030402020202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24123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E8438-8EC9-D3DE-11A0-513408BDA03B}"/>
              </a:ext>
            </a:extLst>
          </p:cNvPr>
          <p:cNvSpPr>
            <a:spLocks noGrp="1"/>
          </p:cNvSpPr>
          <p:nvPr>
            <p:ph type="title"/>
          </p:nvPr>
        </p:nvSpPr>
        <p:spPr>
          <a:xfrm>
            <a:off x="838200" y="365125"/>
            <a:ext cx="10515600" cy="693654"/>
          </a:xfrm>
        </p:spPr>
        <p:txBody>
          <a:bodyPr>
            <a:normAutofit fontScale="90000"/>
          </a:bodyPr>
          <a:lstStyle/>
          <a:p>
            <a:pPr algn="ctr"/>
            <a:r>
              <a:rPr lang="el-GR" sz="4400" b="1" dirty="0">
                <a:latin typeface="Arial Nova Cond" panose="020B0506020202020204" pitchFamily="34" charset="0"/>
              </a:rPr>
              <a:t>3. Μετάδοση πληροφοριών  (2/2)</a:t>
            </a:r>
            <a:endParaRPr lang="en-US" dirty="0"/>
          </a:p>
        </p:txBody>
      </p:sp>
      <p:sp>
        <p:nvSpPr>
          <p:cNvPr id="3" name="Content Placeholder 2">
            <a:extLst>
              <a:ext uri="{FF2B5EF4-FFF2-40B4-BE49-F238E27FC236}">
                <a16:creationId xmlns:a16="http://schemas.microsoft.com/office/drawing/2014/main" id="{ABF39FE9-A75C-92E6-5740-5DB294BA2CBD}"/>
              </a:ext>
            </a:extLst>
          </p:cNvPr>
          <p:cNvSpPr>
            <a:spLocks noGrp="1"/>
          </p:cNvSpPr>
          <p:nvPr>
            <p:ph idx="1"/>
          </p:nvPr>
        </p:nvSpPr>
        <p:spPr>
          <a:xfrm>
            <a:off x="838200" y="1419726"/>
            <a:ext cx="10515600" cy="4757237"/>
          </a:xfrm>
        </p:spPr>
        <p:txBody>
          <a:bodyPr>
            <a:normAutofit fontScale="62500" lnSpcReduction="20000"/>
          </a:bodyPr>
          <a:lstStyle/>
          <a:p>
            <a:pPr marL="0" indent="0" algn="just">
              <a:lnSpc>
                <a:spcPct val="170000"/>
              </a:lnSpc>
              <a:buNone/>
            </a:pPr>
            <a:r>
              <a:rPr lang="el-GR" sz="2800" dirty="0">
                <a:solidFill>
                  <a:srgbClr val="000000"/>
                </a:solidFill>
                <a:latin typeface="Arial Nova Cond" panose="020B0506020202020204" pitchFamily="34" charset="0"/>
                <a:ea typeface="Calibri" panose="020F0502020204030204" pitchFamily="34" charset="0"/>
                <a:cs typeface="Times-BoldItalic11"/>
              </a:rPr>
              <a:t>Οι </a:t>
            </a:r>
            <a:r>
              <a:rPr lang="el-GR" sz="2800" u="sng" dirty="0">
                <a:solidFill>
                  <a:srgbClr val="000000"/>
                </a:solidFill>
                <a:latin typeface="Arial Nova Cond" panose="020B0506020202020204" pitchFamily="34" charset="0"/>
                <a:ea typeface="Calibri" panose="020F0502020204030204" pitchFamily="34" charset="0"/>
                <a:cs typeface="Times-BoldItalic11"/>
              </a:rPr>
              <a:t>άμεσες συμβουλές από τα μέλη της ομάδας </a:t>
            </a:r>
            <a:r>
              <a:rPr lang="el-GR" sz="2800" dirty="0">
                <a:solidFill>
                  <a:srgbClr val="000000"/>
                </a:solidFill>
                <a:latin typeface="Arial Nova Cond" panose="020B0506020202020204" pitchFamily="34" charset="0"/>
                <a:ea typeface="Calibri" panose="020F0502020204030204" pitchFamily="34" charset="0"/>
                <a:cs typeface="Times-BoldItalic11"/>
              </a:rPr>
              <a:t>είναι πολύ σημαντικές ιδιαίτερα στα πρώιμα στάδια ζωής της ομάδας γιατί ανεξάρτητα από το περιεχόμενο τους προσφέρουν στο μέλος που την ζητάει </a:t>
            </a:r>
            <a:r>
              <a:rPr lang="el-GR" sz="2800" dirty="0" err="1">
                <a:solidFill>
                  <a:srgbClr val="000000"/>
                </a:solidFill>
                <a:latin typeface="Arial Nova Cond" panose="020B0506020202020204" pitchFamily="34" charset="0"/>
                <a:ea typeface="Calibri" panose="020F0502020204030204" pitchFamily="34" charset="0"/>
                <a:cs typeface="Times-BoldItalic11"/>
              </a:rPr>
              <a:t>νοιάξιμο</a:t>
            </a:r>
            <a:r>
              <a:rPr lang="el-GR" sz="2800" dirty="0">
                <a:solidFill>
                  <a:srgbClr val="000000"/>
                </a:solidFill>
                <a:latin typeface="Arial Nova Cond" panose="020B0506020202020204" pitchFamily="34" charset="0"/>
                <a:ea typeface="Calibri" panose="020F0502020204030204" pitchFamily="34" charset="0"/>
                <a:cs typeface="Times-BoldItalic11"/>
              </a:rPr>
              <a:t> και ενδιαφέρον. Σε ένα πιο ώριμο στάδιο της ομάδας όμως μπορεί οι άμεσες συμβουλές να αντανακλούν μια αντίσταση σε μια πιο στενή εμπλοκή όπου τα μέλη της ομάδας επιχειρούν να διαχειριστούν τις σχέσεις αντί να συνδεθούν. Επίσης από το τρόπο που αναζητούνται ή παρέχονται οι συμβουλές, οι θεραπευτές μπορούν να προσδιορίσουν στοιχεία διαπροσωπικής παθολογίας. Για παράδειγμα, υπάρχουν μέλη που αναζητούν συνέχεια συμβουλές μόνο και μόνο για να τις απορρίψει τελικά και να ματαιώσει τα υπόλοιπα μέλη, είναι γνωστός ως «ο </a:t>
            </a:r>
            <a:r>
              <a:rPr lang="el-GR" sz="2800" dirty="0" err="1">
                <a:solidFill>
                  <a:srgbClr val="000000"/>
                </a:solidFill>
                <a:latin typeface="Arial Nova Cond" panose="020B0506020202020204" pitchFamily="34" charset="0"/>
                <a:ea typeface="Calibri" panose="020F0502020204030204" pitchFamily="34" charset="0"/>
                <a:cs typeface="Times-BoldItalic11"/>
              </a:rPr>
              <a:t>παραπονούμενος</a:t>
            </a:r>
            <a:r>
              <a:rPr lang="el-GR" sz="2800" dirty="0">
                <a:solidFill>
                  <a:srgbClr val="000000"/>
                </a:solidFill>
                <a:latin typeface="Arial Nova Cond" panose="020B0506020202020204" pitchFamily="34" charset="0"/>
                <a:ea typeface="Calibri" panose="020F0502020204030204" pitchFamily="34" charset="0"/>
                <a:cs typeface="Times-BoldItalic11"/>
              </a:rPr>
              <a:t> που αρνείται την βοήθεια», ή αυτοί που διψούν για συμβουλές αλλά που δεν ανταποδίδουν ποτέ σε άλλους που έχουν την ίδια ανάγκη, αυτοί που δεν ζητούν ποτέ βοήθεια είτε γιατί θέλουν συνέχεια να ευχαριστούν τους άλλους που δεν ζητούν ποτέ κάτι για τον εαυτό τους ή που δεν ζητούν ποτέ κάτι γιατί θέλουν να διατηρούν την αίσθηση της αυτάρκειας και της παντοδυναμίας. </a:t>
            </a:r>
          </a:p>
          <a:p>
            <a:endParaRPr lang="en-US" dirty="0"/>
          </a:p>
        </p:txBody>
      </p:sp>
    </p:spTree>
    <p:extLst>
      <p:ext uri="{BB962C8B-B14F-4D97-AF65-F5344CB8AC3E}">
        <p14:creationId xmlns:p14="http://schemas.microsoft.com/office/powerpoint/2010/main" val="3450843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1ECD-920D-E685-0769-196E5969F01F}"/>
              </a:ext>
            </a:extLst>
          </p:cNvPr>
          <p:cNvSpPr>
            <a:spLocks noGrp="1"/>
          </p:cNvSpPr>
          <p:nvPr>
            <p:ph type="title"/>
          </p:nvPr>
        </p:nvSpPr>
        <p:spPr>
          <a:xfrm>
            <a:off x="838200" y="365125"/>
            <a:ext cx="10515600" cy="717055"/>
          </a:xfrm>
        </p:spPr>
        <p:txBody>
          <a:bodyPr/>
          <a:lstStyle/>
          <a:p>
            <a:pPr algn="ctr"/>
            <a:r>
              <a:rPr lang="el-GR" b="1" dirty="0">
                <a:latin typeface="Arial Nova Cond" panose="020B0506020202020204" pitchFamily="34" charset="0"/>
              </a:rPr>
              <a:t>4. Αλτρουϊσμός (1/2)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8AF50282-5B50-DEA6-A999-455F7DBD8D8B}"/>
              </a:ext>
            </a:extLst>
          </p:cNvPr>
          <p:cNvSpPr>
            <a:spLocks noGrp="1"/>
          </p:cNvSpPr>
          <p:nvPr>
            <p:ph idx="1"/>
          </p:nvPr>
        </p:nvSpPr>
        <p:spPr>
          <a:xfrm>
            <a:off x="503339" y="1199626"/>
            <a:ext cx="11283193" cy="5293249"/>
          </a:xfrm>
        </p:spPr>
        <p:txBody>
          <a:bodyPr>
            <a:normAutofit lnSpcReduction="10000"/>
          </a:bodyPr>
          <a:lstStyle/>
          <a:p>
            <a:pPr marL="0" indent="0" algn="just">
              <a:lnSpc>
                <a:spcPct val="120000"/>
              </a:lnSpc>
              <a:buNone/>
            </a:pPr>
            <a:r>
              <a:rPr lang="el-GR" sz="2000" dirty="0">
                <a:latin typeface="Arial Nova Cond" panose="020B0506020202020204" pitchFamily="34" charset="0"/>
              </a:rPr>
              <a:t>Στις θεραπευτικές ομάδες οι θεραπευόμενοι κερδίζουν δίνοντας, όχι μόνο επειδή λαβαίνουν βοήθεια ως μέρος της αμοιβαίας ακολουθίας του </a:t>
            </a:r>
            <a:r>
              <a:rPr lang="el-GR" sz="2000" b="1" dirty="0">
                <a:latin typeface="Arial Nova Cond" panose="020B0506020202020204" pitchFamily="34" charset="0"/>
              </a:rPr>
              <a:t>«δούναι και λαβείν», </a:t>
            </a:r>
            <a:r>
              <a:rPr lang="el-GR" sz="2000" dirty="0">
                <a:latin typeface="Arial Nova Cond" panose="020B0506020202020204" pitchFamily="34" charset="0"/>
              </a:rPr>
              <a:t>αλλά </a:t>
            </a:r>
            <a:r>
              <a:rPr lang="el-GR" sz="2000" b="1" dirty="0">
                <a:latin typeface="Arial Nova Cond" panose="020B0506020202020204" pitchFamily="34" charset="0"/>
              </a:rPr>
              <a:t>ωφελούνται και από κάτι που είναι εγγενές στην πράξη του δοσίματος</a:t>
            </a:r>
            <a:r>
              <a:rPr lang="el-GR" sz="2000" dirty="0">
                <a:latin typeface="Arial Nova Cond" panose="020B0506020202020204" pitchFamily="34" charset="0"/>
              </a:rPr>
              <a:t>. Για παράδειγμα, πολλοί ψυχιατρικοί ασθενείς που ξεκινούν θεραπεία είναι αποκαρδιωμένοι και τους διακατέχει μια βαθιά αίσθηση ότι δεν έχουν τίποτα αξιόλογο να προσφέρουν στους άλλους. Θεωρούσαν πάντα τον εαυτό τους ένα βάρος, και </a:t>
            </a:r>
            <a:r>
              <a:rPr lang="el-GR" sz="2000" u="sng" dirty="0">
                <a:latin typeface="Arial Nova Cond" panose="020B0506020202020204" pitchFamily="34" charset="0"/>
              </a:rPr>
              <a:t>η ανακάλυψη ότι μπορούν να είναι σημαντικοί για τους άλλους είναι μια αναζωογονητική εμπειρία η οποία τονώνει την αυτοεκτίμηση τους</a:t>
            </a:r>
            <a:r>
              <a:rPr lang="el-GR" sz="2000" dirty="0">
                <a:latin typeface="Arial Nova Cond" panose="020B0506020202020204" pitchFamily="34" charset="0"/>
              </a:rPr>
              <a:t>. Η ομαδική θεραπεία έχει το μοναδικό προνόμιο να είναι η μοναδική θεραπεία που δίνει στους θεραπευόμενους την ευκαιρία να ωφελήσουν τους άλλους. Ενθαρρύνει εξάλλου την πολλαπλότητα των ρόλων, αφού απαιτεί οι θεραπευόμενοι να παίρνουν εκ περιτροπής τον ρόλο του αποδέκτη και του χορηγού βοήθειας. Τα άτομα που συμμετέχουν πρώτη φορά σε μια ομάδα συχνά δεν είναι σε θέση να εκτιμήσουν την θεραπευτική επιρροή των άλλων μελών και μπορεί να σκέφτονται ότι δεν έχουν να πάρουν κάτι από κάποιον που αντιμετωπίζει το ίδιο πρόβλημα. Η καλύτερη επεξεργασία μιας τέτοιας αντίστασης είναι η διερεύνηση της κριτικής αξιολόγησης που κάνει ο θεραπευόμενος για τον εαυτό του. Συνήθως αυτό που λέει στην πραγματικότητα ένας θεραπευόμενος ο οποίος οικτίρει την προοπτική να πάρει βοήθεια από άλλα μέλη της ομάδας ,είναι «δεν έχω τίποτα αξιόλογο να προσφέρω σε κανέναν».</a:t>
            </a:r>
          </a:p>
        </p:txBody>
      </p:sp>
    </p:spTree>
    <p:extLst>
      <p:ext uri="{BB962C8B-B14F-4D97-AF65-F5344CB8AC3E}">
        <p14:creationId xmlns:p14="http://schemas.microsoft.com/office/powerpoint/2010/main" val="3889650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5F3F-BF6E-7951-9EFC-518C71BEC433}"/>
              </a:ext>
            </a:extLst>
          </p:cNvPr>
          <p:cNvSpPr>
            <a:spLocks noGrp="1"/>
          </p:cNvSpPr>
          <p:nvPr>
            <p:ph type="title"/>
          </p:nvPr>
        </p:nvSpPr>
        <p:spPr>
          <a:xfrm>
            <a:off x="838200" y="365125"/>
            <a:ext cx="10515600" cy="741779"/>
          </a:xfrm>
        </p:spPr>
        <p:txBody>
          <a:bodyPr>
            <a:normAutofit/>
          </a:bodyPr>
          <a:lstStyle/>
          <a:p>
            <a:pPr algn="ctr"/>
            <a:r>
              <a:rPr lang="el-GR" b="1" dirty="0">
                <a:latin typeface="Arial Nova Cond" panose="020B0506020202020204" pitchFamily="34" charset="0"/>
              </a:rPr>
              <a:t>4. Αλτρουϊσμός (2/2) </a:t>
            </a:r>
            <a:endParaRPr lang="en-US" dirty="0"/>
          </a:p>
        </p:txBody>
      </p:sp>
      <p:sp>
        <p:nvSpPr>
          <p:cNvPr id="3" name="Content Placeholder 2">
            <a:extLst>
              <a:ext uri="{FF2B5EF4-FFF2-40B4-BE49-F238E27FC236}">
                <a16:creationId xmlns:a16="http://schemas.microsoft.com/office/drawing/2014/main" id="{C44D7795-6E0B-064A-223E-D6E80D760B5F}"/>
              </a:ext>
            </a:extLst>
          </p:cNvPr>
          <p:cNvSpPr>
            <a:spLocks noGrp="1"/>
          </p:cNvSpPr>
          <p:nvPr>
            <p:ph idx="1"/>
          </p:nvPr>
        </p:nvSpPr>
        <p:spPr/>
        <p:txBody>
          <a:bodyPr>
            <a:normAutofit fontScale="92500" lnSpcReduction="10000"/>
          </a:bodyPr>
          <a:lstStyle/>
          <a:p>
            <a:pPr marL="0" indent="0" algn="just">
              <a:buNone/>
            </a:pPr>
            <a:r>
              <a:rPr lang="el-GR" sz="2800" dirty="0">
                <a:latin typeface="Arial Nova Cond" panose="020B0506020202020204" pitchFamily="34" charset="0"/>
              </a:rPr>
              <a:t>Ένα άλλο πιο άδηλο όφελος σύμφυτο με την </a:t>
            </a:r>
            <a:r>
              <a:rPr lang="el-GR" sz="2800" dirty="0" err="1">
                <a:latin typeface="Arial Nova Cond" panose="020B0506020202020204" pitchFamily="34" charset="0"/>
              </a:rPr>
              <a:t>αλτρουϊστική</a:t>
            </a:r>
            <a:r>
              <a:rPr lang="el-GR" sz="2800" dirty="0">
                <a:latin typeface="Arial Nova Cond" panose="020B0506020202020204" pitchFamily="34" charset="0"/>
              </a:rPr>
              <a:t> πράξη είναι ότι βοηθάει τα άτομα να βρουν ένα </a:t>
            </a:r>
            <a:r>
              <a:rPr lang="el-GR" sz="2800" b="1" dirty="0">
                <a:latin typeface="Arial Nova Cond" panose="020B0506020202020204" pitchFamily="34" charset="0"/>
              </a:rPr>
              <a:t>νόημα στη ζωή</a:t>
            </a:r>
            <a:r>
              <a:rPr lang="el-GR" sz="2800" dirty="0">
                <a:latin typeface="Arial Nova Cond" panose="020B0506020202020204" pitchFamily="34" charset="0"/>
              </a:rPr>
              <a:t>. Πολλοί θεραπευόμενοι που παραπονιούνται για έλλειψη νοήματος είναι βυθισμένοι σε μια νοσηρή απορρόφηση στον εαυτό τους, η οποία παίρνει τη μορφή της καταναγκαστικής ενδοσκόπησης ή μιας κοπιώδους προσπάθειας αυτοπραγμάτωσης. Το νόημα της ζωής όμως προκύπτει στη πορεία και δεν μπορεί να επιδιωχθεί εσκεμμένα. </a:t>
            </a:r>
            <a:r>
              <a:rPr lang="el-GR" sz="2800" u="sng" dirty="0">
                <a:latin typeface="Arial Nova Cond" panose="020B0506020202020204" pitchFamily="34" charset="0"/>
              </a:rPr>
              <a:t>Φαίνεται μάλιστα να είναι παράγωγο φαινόμενο που υλοποιείται όταν έχουμε υπερβεί τον εαυτό μας, όταν τον έχουμε ξεχάσει και έχουμε </a:t>
            </a:r>
            <a:r>
              <a:rPr lang="el-GR" sz="2800" u="sng" dirty="0" err="1">
                <a:latin typeface="Arial Nova Cond" panose="020B0506020202020204" pitchFamily="34" charset="0"/>
              </a:rPr>
              <a:t>απορροφηθεί</a:t>
            </a:r>
            <a:r>
              <a:rPr lang="el-GR" sz="2800" u="sng" dirty="0">
                <a:latin typeface="Arial Nova Cond" panose="020B0506020202020204" pitchFamily="34" charset="0"/>
              </a:rPr>
              <a:t> σε κάποιον (ή κάτι) έξω από εμάς</a:t>
            </a:r>
            <a:r>
              <a:rPr lang="el-GR" sz="2800" dirty="0">
                <a:latin typeface="Arial Nova Cond" panose="020B0506020202020204" pitchFamily="34" charset="0"/>
              </a:rPr>
              <a:t>. Το νόημα της ζωής και ο αλτρουισμός αποτελούν δύο πολύ σημαντικά συστατικά των ομαδικών ψυχοθεραπειών που παρέχονται σε ασθενείς οι οποίοι αντιμετωπίζουν επικίνδυνες για τη ζωή τους ασθένειες όπως ο καρκίνος και το </a:t>
            </a:r>
            <a:r>
              <a:rPr lang="en-US" sz="2800" dirty="0">
                <a:latin typeface="Arial Nova Cond" panose="020B0506020202020204" pitchFamily="34" charset="0"/>
              </a:rPr>
              <a:t>AIDS. </a:t>
            </a:r>
            <a:r>
              <a:rPr lang="el-GR" sz="2800" dirty="0">
                <a:latin typeface="Arial Nova Cond" panose="020B0506020202020204" pitchFamily="34" charset="0"/>
              </a:rPr>
              <a:t> </a:t>
            </a:r>
            <a:endParaRPr lang="en-US" sz="2800" dirty="0">
              <a:latin typeface="Arial Nova Cond" panose="020B0506020202020204" pitchFamily="34" charset="0"/>
            </a:endParaRPr>
          </a:p>
          <a:p>
            <a:endParaRPr lang="en-US" dirty="0"/>
          </a:p>
        </p:txBody>
      </p:sp>
    </p:spTree>
    <p:extLst>
      <p:ext uri="{BB962C8B-B14F-4D97-AF65-F5344CB8AC3E}">
        <p14:creationId xmlns:p14="http://schemas.microsoft.com/office/powerpoint/2010/main" val="1225781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EA933C-09F9-C512-E250-A121896E7CDE}"/>
              </a:ext>
            </a:extLst>
          </p:cNvPr>
          <p:cNvSpPr>
            <a:spLocks noGrp="1"/>
          </p:cNvSpPr>
          <p:nvPr>
            <p:ph type="title"/>
          </p:nvPr>
        </p:nvSpPr>
        <p:spPr>
          <a:xfrm>
            <a:off x="436228" y="356065"/>
            <a:ext cx="11392249" cy="649943"/>
          </a:xfrm>
        </p:spPr>
        <p:txBody>
          <a:bodyPr>
            <a:noAutofit/>
          </a:bodyPr>
          <a:lstStyle/>
          <a:p>
            <a:pPr algn="ctr"/>
            <a:r>
              <a:rPr lang="el-GR" sz="2800" b="1" dirty="0">
                <a:latin typeface="Arial Nova Cond" panose="020B0506020202020204" pitchFamily="34" charset="0"/>
              </a:rPr>
              <a:t>5. Διορθωτική ανασύσταση της πρωτογενούς ομάδας της οικογένειας </a:t>
            </a:r>
            <a:endParaRPr lang="el-GR" sz="4000" dirty="0"/>
          </a:p>
        </p:txBody>
      </p:sp>
      <p:sp>
        <p:nvSpPr>
          <p:cNvPr id="3" name="Θέση περιεχομένου 2">
            <a:extLst>
              <a:ext uri="{FF2B5EF4-FFF2-40B4-BE49-F238E27FC236}">
                <a16:creationId xmlns:a16="http://schemas.microsoft.com/office/drawing/2014/main" id="{75B974D7-874E-27DE-1F05-D74BD78FB71B}"/>
              </a:ext>
            </a:extLst>
          </p:cNvPr>
          <p:cNvSpPr>
            <a:spLocks noGrp="1"/>
          </p:cNvSpPr>
          <p:nvPr>
            <p:ph idx="1"/>
          </p:nvPr>
        </p:nvSpPr>
        <p:spPr>
          <a:xfrm>
            <a:off x="436228" y="1006008"/>
            <a:ext cx="11081856" cy="5495927"/>
          </a:xfrm>
        </p:spPr>
        <p:txBody>
          <a:bodyPr>
            <a:normAutofit fontScale="85000" lnSpcReduction="10000"/>
          </a:bodyPr>
          <a:lstStyle/>
          <a:p>
            <a:pPr marL="0" indent="0" algn="just">
              <a:lnSpc>
                <a:spcPct val="120000"/>
              </a:lnSpc>
              <a:buNone/>
            </a:pPr>
            <a:r>
              <a:rPr lang="el-GR" sz="2400" dirty="0">
                <a:latin typeface="Arial Nova Cond" panose="020B0506020202020204" pitchFamily="34" charset="0"/>
              </a:rPr>
              <a:t>Η θεραπευτική ομάδα μοιάζει με μία οικογένεια από πολλές απόψεις</a:t>
            </a:r>
            <a:r>
              <a:rPr lang="en-US" sz="2400" dirty="0">
                <a:latin typeface="Arial Nova Cond" panose="020B0506020202020204" pitchFamily="34" charset="0"/>
              </a:rPr>
              <a:t>:</a:t>
            </a:r>
            <a:r>
              <a:rPr lang="el-GR" sz="2400" dirty="0">
                <a:latin typeface="Arial Nova Cond" panose="020B0506020202020204" pitchFamily="34" charset="0"/>
              </a:rPr>
              <a:t> </a:t>
            </a:r>
            <a:r>
              <a:rPr lang="el-GR" sz="2400" dirty="0" err="1">
                <a:latin typeface="Arial Nova Cond" panose="020B0506020202020204" pitchFamily="34" charset="0"/>
              </a:rPr>
              <a:t>σ’αυτήν</a:t>
            </a:r>
            <a:r>
              <a:rPr lang="el-GR" sz="2400" dirty="0">
                <a:latin typeface="Arial Nova Cond" panose="020B0506020202020204" pitchFamily="34" charset="0"/>
              </a:rPr>
              <a:t> υπάρχουν εξουσιαστικές/</a:t>
            </a:r>
            <a:r>
              <a:rPr lang="el-GR" sz="2400" dirty="0" err="1">
                <a:latin typeface="Arial Nova Cond" panose="020B0506020202020204" pitchFamily="34" charset="0"/>
              </a:rPr>
              <a:t>γονεϊκές</a:t>
            </a:r>
            <a:r>
              <a:rPr lang="el-GR" sz="2400" dirty="0">
                <a:latin typeface="Arial Nova Cond" panose="020B0506020202020204" pitchFamily="34" charset="0"/>
              </a:rPr>
              <a:t> μορφές, μορφές συνομηλίκων/ αδερφών, βαθιές προσωπικές αποκαλύψεις, ισχυρά συναισθήματα και βαθιά οικειότητα, καθώς και εχθρικά , ανταγωνιστικά συναισθήματα. </a:t>
            </a:r>
            <a:r>
              <a:rPr lang="el-GR" sz="2400" u="sng" dirty="0">
                <a:latin typeface="Arial Nova Cond" panose="020B0506020202020204" pitchFamily="34" charset="0"/>
              </a:rPr>
              <a:t>Μόλις ξεπεραστεί η αρχική αμηχανία, αργά ή γρήγορα τα μέλη θα αλληλοεπιδράσουν αναπόφευκτα με τους συντονιστές και με τα υπόλοιπα μέλη, μέσα από δρόμους που θα θυμίζουν τον τρόπο με τον οποίο κάποτε αλληλοεπιδρούσαν με τους γονείς και με τα αδέρφια τους</a:t>
            </a:r>
            <a:r>
              <a:rPr lang="el-GR" sz="2400" dirty="0">
                <a:latin typeface="Arial Nova Cond" panose="020B0506020202020204" pitchFamily="34" charset="0"/>
              </a:rPr>
              <a:t>. Έτσι, οι θεραπευόμενοι μέσα στην ομάδα είναι πιθανόν να ζουν παλιές συγκρούσεις και μοτίβα που τους πλήγωσαν ή δεν τους ικανοποιούσαν. </a:t>
            </a:r>
            <a:r>
              <a:rPr lang="el-GR" sz="2400" u="sng" dirty="0">
                <a:latin typeface="Arial Nova Cond" panose="020B0506020202020204" pitchFamily="34" charset="0"/>
              </a:rPr>
              <a:t>Το σημαντικό όμως δεν είναι να ξαναζήσει κανείς τις πρώιμες οικογενειακές συγκρούσεις, αλλά να τις ζήσει επανορθωτικά. </a:t>
            </a:r>
            <a:r>
              <a:rPr lang="el-GR" sz="2400" dirty="0">
                <a:latin typeface="Arial Nova Cond" panose="020B0506020202020204" pitchFamily="34" charset="0"/>
              </a:rPr>
              <a:t>Η επανέκθεση χωρίς επανόρθωση το μόνο που κάνει είναι να χειροτερεύει μια ήδη άσχημη κατάσταση. Δεν πρέπει να επιτραπεί σε σχεσιακά μοτίβα που εμποδίζουν την ωρίμανση να «παγώσουν» στο άκαμπτο, αδιαπέραστο σύστημα που χαρακτηρίζει πολλές οικογενειακές δομές. Αντίθετα, οι παγιωμένοι ρόλοι πρέπει συνεχώς να εξερευνώνται και να αμφισβητούνται, και πρέπει να εγκατασταθούν βασικοί κανόνες που να ενθαρρύνουν την διερεύνηση των σχέσεων και τις δοκιμές νέων συμπεριφορών. Έτσι, για πολλά μέλη ομάδων το να επιλύουν τα προβλήματα με τους θεραπευτές και με τα υπόλοιπα μέλη ισοδυναμεί με την θεραπευτική διεργασία (</a:t>
            </a:r>
            <a:r>
              <a:rPr lang="en-US" sz="2400" dirty="0">
                <a:latin typeface="Arial Nova Cond" panose="020B0506020202020204" pitchFamily="34" charset="0"/>
              </a:rPr>
              <a:t>working through) </a:t>
            </a:r>
            <a:r>
              <a:rPr lang="el-GR" sz="2400" dirty="0">
                <a:latin typeface="Arial Nova Cond" panose="020B0506020202020204" pitchFamily="34" charset="0"/>
              </a:rPr>
              <a:t>εκκρεμοτήτων που χρονολογούνται από πολύ παλιά. </a:t>
            </a:r>
          </a:p>
        </p:txBody>
      </p:sp>
    </p:spTree>
    <p:extLst>
      <p:ext uri="{BB962C8B-B14F-4D97-AF65-F5344CB8AC3E}">
        <p14:creationId xmlns:p14="http://schemas.microsoft.com/office/powerpoint/2010/main" val="191887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A5E47-173C-C643-471A-7087FD7D2581}"/>
              </a:ext>
            </a:extLst>
          </p:cNvPr>
          <p:cNvSpPr>
            <a:spLocks noGrp="1"/>
          </p:cNvSpPr>
          <p:nvPr>
            <p:ph type="title"/>
          </p:nvPr>
        </p:nvSpPr>
        <p:spPr>
          <a:xfrm>
            <a:off x="838200" y="365126"/>
            <a:ext cx="10515600" cy="624776"/>
          </a:xfrm>
        </p:spPr>
        <p:txBody>
          <a:bodyPr>
            <a:normAutofit fontScale="90000"/>
          </a:bodyPr>
          <a:lstStyle/>
          <a:p>
            <a:pPr algn="ctr">
              <a:lnSpc>
                <a:spcPct val="100000"/>
              </a:lnSpc>
            </a:pPr>
            <a:br>
              <a:rPr lang="el-GR" sz="4000" b="1" dirty="0">
                <a:latin typeface="Arial Nova Cond" panose="020B0506020202020204" pitchFamily="34" charset="0"/>
              </a:rPr>
            </a:br>
            <a:r>
              <a:rPr lang="el-GR" b="1" dirty="0">
                <a:latin typeface="Arial Nova Cond" panose="020B0506020202020204" pitchFamily="34" charset="0"/>
              </a:rPr>
              <a:t>6. Ανάπτυξη τεχνικών κοινωνικοποίησης </a:t>
            </a:r>
            <a:br>
              <a:rPr lang="el-GR" dirty="0">
                <a:latin typeface="Arial Nova Cond" panose="020B0506020202020204" pitchFamily="34" charset="0"/>
              </a:rPr>
            </a:br>
            <a:endParaRPr lang="el-GR" dirty="0"/>
          </a:p>
        </p:txBody>
      </p:sp>
      <p:sp>
        <p:nvSpPr>
          <p:cNvPr id="3" name="Θέση περιεχομένου 2">
            <a:extLst>
              <a:ext uri="{FF2B5EF4-FFF2-40B4-BE49-F238E27FC236}">
                <a16:creationId xmlns:a16="http://schemas.microsoft.com/office/drawing/2014/main" id="{D8FD40E2-7568-D044-F45F-101B50BA42B0}"/>
              </a:ext>
            </a:extLst>
          </p:cNvPr>
          <p:cNvSpPr>
            <a:spLocks noGrp="1"/>
          </p:cNvSpPr>
          <p:nvPr>
            <p:ph idx="1"/>
          </p:nvPr>
        </p:nvSpPr>
        <p:spPr>
          <a:xfrm>
            <a:off x="511728" y="989902"/>
            <a:ext cx="11174136" cy="5187061"/>
          </a:xfrm>
        </p:spPr>
        <p:txBody>
          <a:bodyPr/>
          <a:lstStyle/>
          <a:p>
            <a:pPr marL="0" indent="0" algn="just">
              <a:lnSpc>
                <a:spcPct val="107000"/>
              </a:lnSpc>
              <a:spcAft>
                <a:spcPts val="800"/>
              </a:spcAft>
              <a:buNone/>
            </a:pP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Η κοινωνική μάθηση – η ανάπτυξη των βασικών κοινωνικών δεξιοτήτων- είναι ένας θεραπευτικός παράγοντας που λειτουργεί σε όλες τις θεραπευτικές ομάδες, μολονότι το είδος των διδασκόμενων δεξιοτήτων και το πόσο έκδηλη είναι η διαδικασία παρουσιάζουν μεγάλη ποικιλία ανάλογα με τον τύπο της ομαδικής θεραπείας. Κάποιες ομάδες μπορεί να δίνουν πολύ πιο ξεκάθαρη έμφαση </a:t>
            </a:r>
            <a:r>
              <a:rPr lang="el-GR" sz="1800" dirty="0" err="1">
                <a:effectLst/>
                <a:latin typeface="Arial Nova Cond" panose="020B0506020202020204" pitchFamily="34" charset="0"/>
                <a:ea typeface="Calibri" panose="020F0502020204030204" pitchFamily="34" charset="0"/>
                <a:cs typeface="Times New Roman" panose="02020603050405020304" pitchFamily="18" charset="0"/>
              </a:rPr>
              <a:t>σ’αυτό</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όπως σε ομάδες εφήβων. Εκεί μπορεί να ζητηθεί από τα μέλη της ομάδας να κάνουν ένα παιχνίδι ρόλων (</a:t>
            </a:r>
            <a:r>
              <a:rPr lang="en-US" sz="1800" dirty="0">
                <a:effectLst/>
                <a:latin typeface="Arial Nova Cond" panose="020B0506020202020204" pitchFamily="34" charset="0"/>
                <a:ea typeface="Calibri" panose="020F0502020204030204" pitchFamily="34" charset="0"/>
                <a:cs typeface="Times New Roman" panose="02020603050405020304" pitchFamily="18" charset="0"/>
              </a:rPr>
              <a:t>role playing</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με θέματα όπως είναι η προσέγγιση ενός πιθανού εργοδότη ή πώς να ζητήσουν από ένα αγόρι/κορίτσι να βγουν ραντεβού κλπ.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Σε άλλες ομάδες η κοινωνική μάθηση είναι πιο έμμεση. Τα μέλη των ομάδων που διαθέτουν βασικούς κανόνες που ενθαρρύνουν την ανοιχτή ανατροφοδότηση, μπορεί να αντλήσουν σημαντικές πληροφορίες για την </a:t>
            </a:r>
            <a:r>
              <a:rPr lang="el-GR" sz="1800" dirty="0" err="1">
                <a:effectLst/>
                <a:latin typeface="Arial Nova Cond" panose="020B0506020202020204" pitchFamily="34" charset="0"/>
                <a:ea typeface="Calibri" panose="020F0502020204030204" pitchFamily="34" charset="0"/>
                <a:cs typeface="Times New Roman" panose="02020603050405020304" pitchFamily="18" charset="0"/>
              </a:rPr>
              <a:t>δυσπροσαρμοστική</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κοινωνική τους συμπεριφορά. Για παράδειγμα, ένας θεραπευόμενος μπορεί να μάθει ότι έχει την ενοχλητική τάση να αποφεύγει να κοιτάζει τον άνθρωπο με τον οποίο συνομιλεί. Μπορεί επίσης να μάθει τι εντύπωση δημιουργεί στους άλλους με την υπεροπτική, αυτοκρατορική του στάση, ή να αντιληφθεί ποικίλες άλλες κοινωνικές συνήθειες που χωρίς να το ξέρει υπονόμευαν ως τώρα τις κοινωνικές του σχέσεις. Για άτομα που δεν έχουν στενές προσωπικές σχέσεις (</a:t>
            </a:r>
            <a:r>
              <a:rPr lang="en-US" sz="1800" dirty="0">
                <a:effectLst/>
                <a:latin typeface="Arial Nova Cond" panose="020B0506020202020204" pitchFamily="34" charset="0"/>
                <a:ea typeface="Calibri" panose="020F0502020204030204" pitchFamily="34" charset="0"/>
                <a:cs typeface="Times New Roman" panose="02020603050405020304" pitchFamily="18" charset="0"/>
              </a:rPr>
              <a:t>intimate relationships</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η ομάδα συχνά αντιπροσωπεύει την πρώτη τους ευκαιρία να λάβουν σωστή διαπροσωπική ανατροφοδότηση. Η ομαδική θεραπεία λοιπόν προσφέρει την ευκαιρία στα μέλη της ομάδας να μάθουν πώς συμβάλλουν οι ίδιοι στην απομόνωση και στην μοναξιά τους.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latin typeface="Arial Nova Cond" panose="020B0506020202020204" pitchFamily="34" charset="0"/>
            </a:endParaRPr>
          </a:p>
        </p:txBody>
      </p:sp>
    </p:spTree>
    <p:extLst>
      <p:ext uri="{BB962C8B-B14F-4D97-AF65-F5344CB8AC3E}">
        <p14:creationId xmlns:p14="http://schemas.microsoft.com/office/powerpoint/2010/main" val="254440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46" name="Group 45">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50" name="Freeform: Shape 49">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Freeform: Shape 50">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7" name="Group 46">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48" name="Freeform: Shape 47">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Shape 48">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4" name="Title 3">
            <a:extLst>
              <a:ext uri="{FF2B5EF4-FFF2-40B4-BE49-F238E27FC236}">
                <a16:creationId xmlns:a16="http://schemas.microsoft.com/office/drawing/2014/main" id="{E064E047-6851-A1F9-6873-2734C80AAECE}"/>
              </a:ext>
            </a:extLst>
          </p:cNvPr>
          <p:cNvSpPr>
            <a:spLocks noGrp="1"/>
          </p:cNvSpPr>
          <p:nvPr>
            <p:ph type="title"/>
          </p:nvPr>
        </p:nvSpPr>
        <p:spPr>
          <a:xfrm>
            <a:off x="838199" y="1120676"/>
            <a:ext cx="10050195" cy="2308324"/>
          </a:xfrm>
        </p:spPr>
        <p:txBody>
          <a:bodyPr vert="horz" lIns="91440" tIns="45720" rIns="91440" bIns="45720" rtlCol="0" anchor="b">
            <a:normAutofit/>
          </a:bodyPr>
          <a:lstStyle/>
          <a:p>
            <a:pPr algn="ctr"/>
            <a:r>
              <a:rPr lang="en-US" sz="7200" b="1" kern="1200" dirty="0" err="1">
                <a:solidFill>
                  <a:schemeClr val="bg1"/>
                </a:solidFill>
                <a:latin typeface="Arial Nova Cond" panose="020B0506020202020204" pitchFamily="34" charset="0"/>
              </a:rPr>
              <a:t>Θερ</a:t>
            </a:r>
            <a:r>
              <a:rPr lang="en-US" sz="7200" b="1" kern="1200" dirty="0">
                <a:solidFill>
                  <a:schemeClr val="bg1"/>
                </a:solidFill>
                <a:latin typeface="Arial Nova Cond" panose="020B0506020202020204" pitchFamily="34" charset="0"/>
              </a:rPr>
              <a:t>απευτικές ομάδες </a:t>
            </a:r>
          </a:p>
        </p:txBody>
      </p:sp>
    </p:spTree>
    <p:extLst>
      <p:ext uri="{BB962C8B-B14F-4D97-AF65-F5344CB8AC3E}">
        <p14:creationId xmlns:p14="http://schemas.microsoft.com/office/powerpoint/2010/main" val="1885485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D33365-1EF1-C7C7-B9BF-8DAA0E3B2B94}"/>
              </a:ext>
            </a:extLst>
          </p:cNvPr>
          <p:cNvSpPr>
            <a:spLocks noGrp="1"/>
          </p:cNvSpPr>
          <p:nvPr>
            <p:ph type="title"/>
          </p:nvPr>
        </p:nvSpPr>
        <p:spPr>
          <a:xfrm>
            <a:off x="838200" y="365125"/>
            <a:ext cx="10515600" cy="683499"/>
          </a:xfrm>
        </p:spPr>
        <p:txBody>
          <a:bodyPr>
            <a:normAutofit/>
          </a:bodyPr>
          <a:lstStyle/>
          <a:p>
            <a:pPr algn="ctr"/>
            <a:r>
              <a:rPr lang="el-GR" sz="4000" b="1" dirty="0">
                <a:latin typeface="Arial Nova Cond" panose="020B0506020202020204" pitchFamily="34" charset="0"/>
              </a:rPr>
              <a:t>7. Μιμητική συμπεριφορά</a:t>
            </a:r>
          </a:p>
        </p:txBody>
      </p:sp>
      <p:sp>
        <p:nvSpPr>
          <p:cNvPr id="3" name="Θέση περιεχομένου 2">
            <a:extLst>
              <a:ext uri="{FF2B5EF4-FFF2-40B4-BE49-F238E27FC236}">
                <a16:creationId xmlns:a16="http://schemas.microsoft.com/office/drawing/2014/main" id="{710E99C8-B14A-1CCE-2906-3DF1A4F5112D}"/>
              </a:ext>
            </a:extLst>
          </p:cNvPr>
          <p:cNvSpPr>
            <a:spLocks noGrp="1"/>
          </p:cNvSpPr>
          <p:nvPr>
            <p:ph idx="1"/>
          </p:nvPr>
        </p:nvSpPr>
        <p:spPr>
          <a:xfrm>
            <a:off x="838200" y="1107347"/>
            <a:ext cx="10515600" cy="5069616"/>
          </a:xfrm>
        </p:spPr>
        <p:txBody>
          <a:bodyPr>
            <a:normAutofit fontScale="92500" lnSpcReduction="10000"/>
          </a:bodyPr>
          <a:lstStyle/>
          <a:p>
            <a:pPr marL="0" indent="0" algn="just">
              <a:lnSpc>
                <a:spcPct val="100000"/>
              </a:lnSpc>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Στην διάρκεια της ατομικής ψυχοθεραπείας, οι θεραπευόμενοι μπορεί με τον καιρό να κάθονται, να περπατούν, να μιλούν, ακόμα και να σκέφτονται όπως οι θεραπευτές τους. </a:t>
            </a:r>
            <a:r>
              <a:rPr lang="el-GR" sz="2400" u="sng" dirty="0">
                <a:effectLst/>
                <a:latin typeface="Arial Nova Cond" panose="020B0506020202020204" pitchFamily="34" charset="0"/>
                <a:ea typeface="Calibri" panose="020F0502020204030204" pitchFamily="34" charset="0"/>
                <a:cs typeface="Times New Roman" panose="02020603050405020304" pitchFamily="18" charset="0"/>
              </a:rPr>
              <a:t>Υπάρχουν σημαντικές ενδείξεις ότι οι θεραπευτές ομάδων επηρεάζουν τα επικοινωνιακά μοτίβα (</a:t>
            </a:r>
            <a:r>
              <a:rPr lang="en-US" sz="2400" u="sng" dirty="0">
                <a:effectLst/>
                <a:latin typeface="Arial Nova Cond" panose="020B0506020202020204" pitchFamily="34" charset="0"/>
                <a:ea typeface="Calibri" panose="020F0502020204030204" pitchFamily="34" charset="0"/>
                <a:cs typeface="Times New Roman" panose="02020603050405020304" pitchFamily="18" charset="0"/>
              </a:rPr>
              <a:t>patterns</a:t>
            </a:r>
            <a:r>
              <a:rPr lang="el-GR" sz="2400" u="sng" dirty="0">
                <a:effectLst/>
                <a:latin typeface="Arial Nova Cond" panose="020B0506020202020204" pitchFamily="34" charset="0"/>
                <a:ea typeface="Calibri" panose="020F0502020204030204" pitchFamily="34" charset="0"/>
                <a:cs typeface="Times New Roman" panose="02020603050405020304" pitchFamily="18" charset="0"/>
              </a:rPr>
              <a:t>) μέσα στις ομάδες τους λειτουργώντας ως πρότυπα συγκεκριμένων συμπεριφορών, όπως είναι για παράδειγμα η αυτοαποκάλυψη ή η υποστήριξη. </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Η μιμητική διαδικασία είναι πιο διάχυτη μέσα στις ομάδες: οι θεραπευόμενοι μπορούν πέρα από τον θεραπευτή να μιμηθούν κάποια γνωρίσματα των άλλων μελών της ομάδας. Τα μέλη της ομάδας μαθαίνουν παρατηρώντας πώς χειρίζεται τα προβλήματα του το κάθε άλλο μέλος. Αυτό μπορεί να είναι ιδιαίτερα δραστικό σε ομοιογενείς ομάδες που επικεντρώνουν το ενδιαφέρον τους σε κοινά προβλήματα- λόγου χάρη, σε μια γνωσιακή -συμπεριφορική ομάδα που διδάσκει τους ψυχωσικούς ασθενείς στρατηγικές για να μειώσουν την ένταση των ακουστικών ψευδαισθήσεων. </a:t>
            </a:r>
          </a:p>
          <a:p>
            <a:pPr marL="0" indent="0" algn="just">
              <a:lnSpc>
                <a:spcPct val="100000"/>
              </a:lnSpc>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Στην ομαδική θεραπεία ένας/μια θεραπευόμενος/η μπορεί να ωφεληθεί παρατηρώντας τη θεραπεία ενός άλλου μέλους με παρόμοιο κράμα προβλημάτων- ένα φαινόμενο που αναφέρεται γενικά ως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θεραπεία δι’αντιπροσώπου (</a:t>
            </a:r>
            <a:r>
              <a:rPr lang="en-US" sz="2400" b="1" dirty="0">
                <a:effectLst/>
                <a:latin typeface="Arial Nova Cond" panose="020B0506020202020204" pitchFamily="34" charset="0"/>
                <a:ea typeface="Calibri" panose="020F0502020204030204" pitchFamily="34" charset="0"/>
                <a:cs typeface="Times New Roman" panose="02020603050405020304" pitchFamily="18" charset="0"/>
              </a:rPr>
              <a:t>vicarious therapy</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 ή θεραπεία του θεατή (</a:t>
            </a:r>
            <a:r>
              <a:rPr lang="en-US" sz="2400" b="1" dirty="0">
                <a:effectLst/>
                <a:latin typeface="Arial Nova Cond" panose="020B0506020202020204" pitchFamily="34" charset="0"/>
                <a:ea typeface="Calibri" panose="020F0502020204030204" pitchFamily="34" charset="0"/>
                <a:cs typeface="Times New Roman" panose="02020603050405020304" pitchFamily="18" charset="0"/>
              </a:rPr>
              <a:t>spectator therapy</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a:t>
            </a:r>
          </a:p>
          <a:p>
            <a:pPr marL="0" indent="0">
              <a:buNone/>
            </a:pPr>
            <a:endParaRPr lang="el-GR" dirty="0"/>
          </a:p>
        </p:txBody>
      </p:sp>
    </p:spTree>
    <p:extLst>
      <p:ext uri="{BB962C8B-B14F-4D97-AF65-F5344CB8AC3E}">
        <p14:creationId xmlns:p14="http://schemas.microsoft.com/office/powerpoint/2010/main" val="205791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9D8C91-6038-294A-EC69-0C731DFD5462}"/>
              </a:ext>
            </a:extLst>
          </p:cNvPr>
          <p:cNvSpPr>
            <a:spLocks noGrp="1"/>
          </p:cNvSpPr>
          <p:nvPr>
            <p:ph type="title"/>
          </p:nvPr>
        </p:nvSpPr>
        <p:spPr>
          <a:xfrm>
            <a:off x="838200" y="365125"/>
            <a:ext cx="10515600" cy="649943"/>
          </a:xfrm>
        </p:spPr>
        <p:txBody>
          <a:bodyPr>
            <a:normAutofit fontScale="90000"/>
          </a:bodyPr>
          <a:lstStyle/>
          <a:p>
            <a:pPr algn="ctr"/>
            <a:r>
              <a:rPr lang="el-GR" b="1">
                <a:latin typeface="Arial Nova Cond" panose="020B0506020202020204" pitchFamily="34" charset="0"/>
              </a:rPr>
              <a:t>8. Διαπροσωπική μάθηση </a:t>
            </a:r>
            <a:endParaRPr lang="el-GR" b="1" dirty="0">
              <a:latin typeface="Arial Nova Cond" panose="020B0506020202020204" pitchFamily="34" charset="0"/>
            </a:endParaRPr>
          </a:p>
        </p:txBody>
      </p:sp>
      <p:sp>
        <p:nvSpPr>
          <p:cNvPr id="3" name="Θέση περιεχομένου 2">
            <a:extLst>
              <a:ext uri="{FF2B5EF4-FFF2-40B4-BE49-F238E27FC236}">
                <a16:creationId xmlns:a16="http://schemas.microsoft.com/office/drawing/2014/main" id="{39A3B1D0-3543-6304-03F9-C70709EB7A4D}"/>
              </a:ext>
            </a:extLst>
          </p:cNvPr>
          <p:cNvSpPr>
            <a:spLocks noGrp="1"/>
          </p:cNvSpPr>
          <p:nvPr>
            <p:ph idx="1"/>
          </p:nvPr>
        </p:nvSpPr>
        <p:spPr>
          <a:xfrm>
            <a:off x="662609" y="1015068"/>
            <a:ext cx="10691191" cy="5332723"/>
          </a:xfrm>
        </p:spPr>
        <p:txBody>
          <a:bodyPr>
            <a:normAutofit/>
          </a:bodyPr>
          <a:lstStyle/>
          <a:p>
            <a:pPr marL="0" indent="0" algn="just">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Η διαπροσωπική μάθηση είναι ένας ευρύς και σύνθετος θεραπευτικός παράγοντας. Η κατανόηση του προϋποθέτει την αναγνώριση τριών άλλων εννοιών: </a:t>
            </a:r>
          </a:p>
          <a:p>
            <a:pPr marL="0" indent="0" algn="just">
              <a:buNone/>
            </a:pPr>
            <a:endParaRPr lang="el-GR" sz="2400" dirty="0">
              <a:latin typeface="Arial Nova Cond" panose="020B0506020202020204" pitchFamily="34" charset="0"/>
              <a:ea typeface="Calibri" panose="020F0502020204030204" pitchFamily="34" charset="0"/>
              <a:cs typeface="Times New Roman" panose="02020603050405020304" pitchFamily="18" charset="0"/>
            </a:endParaRPr>
          </a:p>
          <a:p>
            <a:pPr marL="0" indent="0" algn="just">
              <a:buNone/>
            </a:pPr>
            <a:endParaRPr lang="el-GR" sz="2400" dirty="0">
              <a:effectLst/>
              <a:latin typeface="Arial Nova Cond" panose="020B0506020202020204" pitchFamily="34" charset="0"/>
              <a:ea typeface="Calibri" panose="020F0502020204030204" pitchFamily="34" charset="0"/>
              <a:cs typeface="Times New Roman" panose="02020603050405020304" pitchFamily="18" charset="0"/>
            </a:endParaRPr>
          </a:p>
          <a:p>
            <a:pPr marL="0" indent="0" algn="just">
              <a:buNone/>
            </a:pPr>
            <a:endParaRPr lang="el-GR" sz="2400" dirty="0">
              <a:effectLst/>
              <a:latin typeface="Arial Nova Cond" panose="020B0506020202020204" pitchFamily="34" charset="0"/>
              <a:ea typeface="Calibri" panose="020F0502020204030204" pitchFamily="34" charset="0"/>
              <a:cs typeface="Times New Roman" panose="02020603050405020304" pitchFamily="18" charset="0"/>
            </a:endParaRPr>
          </a:p>
          <a:p>
            <a:pPr marL="0" indent="0" algn="just">
              <a:buNone/>
            </a:pPr>
            <a:r>
              <a:rPr lang="el-GR" sz="2400" dirty="0">
                <a:solidFill>
                  <a:srgbClr val="C00000"/>
                </a:solidFill>
                <a:effectLst/>
                <a:latin typeface="Arial Nova Cond" panose="020B0506020202020204" pitchFamily="34" charset="0"/>
                <a:ea typeface="Calibri" panose="020F0502020204030204" pitchFamily="34" charset="0"/>
                <a:cs typeface="Times New Roman" panose="02020603050405020304" pitchFamily="18" charset="0"/>
              </a:rPr>
              <a:t>α) Η σπουδαιότητα των διαπροσωπικών σχέσεων</a:t>
            </a:r>
          </a:p>
          <a:p>
            <a:pPr marL="0" indent="0" algn="just">
              <a:buNone/>
            </a:pPr>
            <a:r>
              <a:rPr lang="el-GR" sz="2400" dirty="0">
                <a:solidFill>
                  <a:srgbClr val="C00000"/>
                </a:solidFill>
                <a:effectLst/>
                <a:latin typeface="Arial Nova Cond" panose="020B0506020202020204" pitchFamily="34" charset="0"/>
                <a:ea typeface="Calibri" panose="020F0502020204030204" pitchFamily="34" charset="0"/>
                <a:cs typeface="Times New Roman" panose="02020603050405020304" pitchFamily="18" charset="0"/>
              </a:rPr>
              <a:t>β) Η διορθωτική συγκινησιακή εμπειρία</a:t>
            </a:r>
          </a:p>
          <a:p>
            <a:pPr marL="0" indent="0" algn="just">
              <a:buNone/>
            </a:pPr>
            <a:r>
              <a:rPr lang="el-GR" sz="2400" dirty="0">
                <a:solidFill>
                  <a:srgbClr val="C00000"/>
                </a:solidFill>
                <a:effectLst/>
                <a:latin typeface="Arial Nova Cond" panose="020B0506020202020204" pitchFamily="34" charset="0"/>
                <a:ea typeface="Calibri" panose="020F0502020204030204" pitchFamily="34" charset="0"/>
                <a:cs typeface="Times New Roman" panose="02020603050405020304" pitchFamily="18" charset="0"/>
              </a:rPr>
              <a:t>γ) Η ομάδα ως κοινωνικός μικρόκοσμος</a:t>
            </a:r>
          </a:p>
          <a:p>
            <a:pPr marL="0" indent="0">
              <a:buNone/>
            </a:pPr>
            <a:endParaRPr lang="en-US" sz="1200" dirty="0">
              <a:effectLst/>
              <a:latin typeface="Arial Nova Cond" panose="020B0506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8529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BAB-98F8-4D9A-2297-27BCCDA85BC1}"/>
              </a:ext>
            </a:extLst>
          </p:cNvPr>
          <p:cNvSpPr>
            <a:spLocks noGrp="1"/>
          </p:cNvSpPr>
          <p:nvPr>
            <p:ph type="title"/>
          </p:nvPr>
        </p:nvSpPr>
        <p:spPr>
          <a:xfrm>
            <a:off x="675861" y="365126"/>
            <a:ext cx="10933041" cy="1066110"/>
          </a:xfrm>
        </p:spPr>
        <p:txBody>
          <a:bodyPr>
            <a:normAutofit fontScale="90000"/>
          </a:bodyPr>
          <a:lstStyle/>
          <a:p>
            <a:r>
              <a:rPr lang="el-GR" b="1" dirty="0">
                <a:solidFill>
                  <a:srgbClr val="C00000"/>
                </a:solidFill>
                <a:latin typeface="Arial Nova Cond" panose="020B0506020202020204" pitchFamily="34" charset="0"/>
                <a:ea typeface="Calibri" panose="020F0502020204030204" pitchFamily="34" charset="0"/>
                <a:cs typeface="Times New Roman" panose="02020603050405020304" pitchFamily="18" charset="0"/>
              </a:rPr>
              <a:t>α) Η σπουδαιότητα των διαπροσωπικών σχέσεων</a:t>
            </a:r>
            <a:endParaRPr lang="en-US" b="1" dirty="0">
              <a:solidFill>
                <a:srgbClr val="C00000"/>
              </a:solidFill>
            </a:endParaRPr>
          </a:p>
        </p:txBody>
      </p:sp>
      <p:sp>
        <p:nvSpPr>
          <p:cNvPr id="3" name="Content Placeholder 2">
            <a:extLst>
              <a:ext uri="{FF2B5EF4-FFF2-40B4-BE49-F238E27FC236}">
                <a16:creationId xmlns:a16="http://schemas.microsoft.com/office/drawing/2014/main" id="{C567FB9E-E5FA-82A4-40B9-764DEBE39092}"/>
              </a:ext>
            </a:extLst>
          </p:cNvPr>
          <p:cNvSpPr>
            <a:spLocks noGrp="1"/>
          </p:cNvSpPr>
          <p:nvPr>
            <p:ph idx="1"/>
          </p:nvPr>
        </p:nvSpPr>
        <p:spPr>
          <a:xfrm>
            <a:off x="583096" y="1431236"/>
            <a:ext cx="11145078" cy="4929807"/>
          </a:xfrm>
        </p:spPr>
        <p:txBody>
          <a:bodyPr>
            <a:normAutofit fontScale="92500" lnSpcReduction="10000"/>
          </a:bodyPr>
          <a:lstStyle/>
          <a:p>
            <a:pPr marL="0" marR="0" indent="0" algn="just">
              <a:lnSpc>
                <a:spcPct val="107000"/>
              </a:lnSpc>
              <a:spcBef>
                <a:spcPts val="0"/>
              </a:spcBef>
              <a:spcAft>
                <a:spcPts val="800"/>
              </a:spcAft>
              <a:buNone/>
            </a:pPr>
            <a:r>
              <a:rPr lang="el-GR" sz="1800" u="sng" dirty="0">
                <a:effectLst/>
                <a:latin typeface="Arial Nova Cond" panose="020B0506020202020204" pitchFamily="34" charset="0"/>
                <a:ea typeface="Calibri" panose="020F0502020204030204" pitchFamily="34" charset="0"/>
                <a:cs typeface="Times New Roman" panose="02020603050405020304" pitchFamily="18" charset="0"/>
              </a:rPr>
              <a:t>Η κατανόηση του ανθρώπου γίνεται μόνο μέσα από το πλέγμα (</a:t>
            </a:r>
            <a:r>
              <a:rPr lang="en-US" sz="1800" u="sng" dirty="0">
                <a:effectLst/>
                <a:latin typeface="Arial Nova Cond" panose="020B0506020202020204" pitchFamily="34" charset="0"/>
                <a:ea typeface="Calibri" panose="020F0502020204030204" pitchFamily="34" charset="0"/>
                <a:cs typeface="Times New Roman" panose="02020603050405020304" pitchFamily="18" charset="0"/>
              </a:rPr>
              <a:t>matrix</a:t>
            </a:r>
            <a:r>
              <a:rPr lang="el-GR" sz="1800" u="sng" dirty="0">
                <a:effectLst/>
                <a:latin typeface="Arial Nova Cond" panose="020B0506020202020204" pitchFamily="34" charset="0"/>
                <a:ea typeface="Calibri" panose="020F0502020204030204" pitchFamily="34" charset="0"/>
                <a:cs typeface="Times New Roman" panose="02020603050405020304" pitchFamily="18" charset="0"/>
              </a:rPr>
              <a:t>) των διαπροσωπικών του σχέσεων. </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Ο άνθρωπος ως ιστορικό ον ζούσε πάντα σε ομάδες που χαρακτηρίζονταν από έντονες και μόνιμες σχέσεις μεταξύ των μελών τους, έτσι η ανάγκη του «</a:t>
            </a:r>
            <a:r>
              <a:rPr lang="el-GR" sz="1800" dirty="0" err="1">
                <a:effectLst/>
                <a:latin typeface="Arial Nova Cond" panose="020B0506020202020204" pitchFamily="34" charset="0"/>
                <a:ea typeface="Calibri" panose="020F0502020204030204" pitchFamily="34" charset="0"/>
                <a:cs typeface="Times New Roman" panose="02020603050405020304" pitchFamily="18" charset="0"/>
              </a:rPr>
              <a:t>ανήκειν</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αποτελεί ένα πανίσχυρο, θεμελιώδες και καθολικό κίνητρο. Αυτό σημαίνει ότι ο άνθρωπος χωρίς </a:t>
            </a:r>
            <a:r>
              <a:rPr lang="el-GR" sz="1800" dirty="0" err="1">
                <a:effectLst/>
                <a:latin typeface="Arial Nova Cond" panose="020B0506020202020204" pitchFamily="34" charset="0"/>
                <a:ea typeface="Calibri" panose="020F0502020204030204" pitchFamily="34" charset="0"/>
                <a:cs typeface="Times New Roman" panose="02020603050405020304" pitchFamily="18" charset="0"/>
              </a:rPr>
              <a:t>βαθείς</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θετικούς και αμοιβαίους διαπροσωπικούς δεσμούς θα ήταν αδύνατο να επιβιώσει. Έτσι, </a:t>
            </a:r>
            <a:r>
              <a:rPr lang="el-GR" sz="1800" b="1" dirty="0">
                <a:effectLst/>
                <a:latin typeface="Arial Nova Cond" panose="020B0506020202020204" pitchFamily="34" charset="0"/>
                <a:ea typeface="Calibri" panose="020F0502020204030204" pitchFamily="34" charset="0"/>
                <a:cs typeface="Times New Roman" panose="02020603050405020304" pitchFamily="18" charset="0"/>
              </a:rPr>
              <a:t>οι άνθρωποι ζούμε σε ένα «σχεσιακό πλέγμα» </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και όπως είπε η </a:t>
            </a:r>
            <a:r>
              <a:rPr lang="en-US" sz="1800" dirty="0">
                <a:effectLst/>
                <a:latin typeface="Arial Nova Cond" panose="020B0506020202020204" pitchFamily="34" charset="0"/>
                <a:ea typeface="Calibri" panose="020F0502020204030204" pitchFamily="34" charset="0"/>
                <a:cs typeface="Times New Roman" panose="02020603050405020304" pitchFamily="18" charset="0"/>
              </a:rPr>
              <a:t>Mitchell</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a:t>
            </a:r>
            <a:r>
              <a:rPr lang="el-GR" sz="1800" i="1" dirty="0">
                <a:effectLst/>
                <a:latin typeface="Arial Nova Cond" panose="020B0506020202020204" pitchFamily="34" charset="0"/>
                <a:ea typeface="Calibri" panose="020F0502020204030204" pitchFamily="34" charset="0"/>
                <a:cs typeface="Times New Roman" panose="02020603050405020304" pitchFamily="18" charset="0"/>
              </a:rPr>
              <a:t>«Το πρόσωπο γίνεται κατανοητό μόνο μέσα σε αυτό το πυκνό ιστό των σχέσεων, παλιών και τωρινών»</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Γενικότερα όμως ο άνθρωπος έχει ανάγκη τον άνθρωπο- για την αρχή και για την συνέχιση της επιβίωσης του, για την κοινωνικοποίηση , για την αναζήτηση της ικανοποίησης. Κανένας- ούτε οι ετοιμοθάνατοι, ούτε οι περιθωριακοί ,ούτε οι ισχυροί- δεν μπορούν να ξεπεράσουν την ανάγκη για ανθρώπινη επαφή. Ο </a:t>
            </a:r>
            <a:r>
              <a:rPr lang="en-US" sz="1800" dirty="0">
                <a:effectLst/>
                <a:latin typeface="Arial Nova Cond" panose="020B0506020202020204" pitchFamily="34" charset="0"/>
                <a:ea typeface="Calibri" panose="020F0502020204030204" pitchFamily="34" charset="0"/>
                <a:cs typeface="Times New Roman" panose="02020603050405020304" pitchFamily="18" charset="0"/>
              </a:rPr>
              <a:t>Yalom</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λέει ότι ακόμα και μπροστά στον θάνατο, ο άνθρωπος δεν φοβάται τόσο την ανυπαρξία ή τον αφανισμό ,όσο την παντελή μοναξιά που τον συνοδεύει. Ο ασθενής πάντα ειδοποιείται υπογείως ότι πεθαίνει, από το ύφος και από την απόσυρση των ζωντανών. </a:t>
            </a:r>
            <a:endParaRPr lang="en-US" sz="1800" dirty="0">
              <a:effectLst/>
              <a:latin typeface="Arial Nova Cond" panose="020B0506020202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l-GR" sz="1800" b="1" dirty="0">
                <a:effectLst/>
                <a:latin typeface="Arial Nova Cond" panose="020B0506020202020204" pitchFamily="34" charset="0"/>
                <a:ea typeface="Calibri" panose="020F0502020204030204" pitchFamily="34" charset="0"/>
                <a:cs typeface="Times New Roman" panose="02020603050405020304" pitchFamily="18" charset="0"/>
              </a:rPr>
              <a:t>Η αυτοεκτίμηση μας με την ανάγκη ύπαρξης ικανοποιητικών σχέσεων είναι αδιαχώριστες έννοιες</a:t>
            </a:r>
            <a:r>
              <a:rPr lang="el-GR" sz="1800" dirty="0">
                <a:effectLst/>
                <a:latin typeface="Arial Nova Cond" panose="020B0506020202020204" pitchFamily="34" charset="0"/>
                <a:ea typeface="Calibri" panose="020F0502020204030204" pitchFamily="34" charset="0"/>
                <a:cs typeface="Times New Roman" panose="02020603050405020304" pitchFamily="18" charset="0"/>
              </a:rPr>
              <a:t>. Και αυτό γιατί ο εαυτός κατασκευάζεται από ανακλώμενες αξιολογήσεις. Αν αυτό που μας καθρεφτίζει ο άλλος είναι κυρίως αρνητικό ή μειωτικό ,τότε αυτό θα ευνοεί υποτιμητικές εκτιμήσεις για τους άλλους ανθρώπους αλλά και για τον ίδιο τον εαυτό του. </a:t>
            </a:r>
            <a:r>
              <a:rPr lang="el-GR" sz="1800" u="sng" dirty="0">
                <a:effectLst/>
                <a:latin typeface="Arial Nova Cond" panose="020B0506020202020204" pitchFamily="34" charset="0"/>
                <a:ea typeface="Calibri" panose="020F0502020204030204" pitchFamily="34" charset="0"/>
                <a:cs typeface="Times New Roman" panose="02020603050405020304" pitchFamily="18" charset="0"/>
              </a:rPr>
              <a:t>Η ομαδική ψυχοθεραπεία είναι προσανατολισμένη στο να διορθώσει τις διαπροσωπικές διαστρεβλώσεις ,δηλαδή την διεστρεβλωμένη αντίληψη μας για ένα άλλο πρόσωπο, δίνοντας έτσι την δυνατότητα στο άτομο να </a:t>
            </a:r>
            <a:r>
              <a:rPr lang="el-GR" sz="1800" u="sng" dirty="0">
                <a:latin typeface="Arial Nova Cond" panose="020B0506020202020204" pitchFamily="34" charset="0"/>
                <a:ea typeface="Calibri" panose="020F0502020204030204" pitchFamily="34" charset="0"/>
                <a:cs typeface="Times New Roman" panose="02020603050405020304" pitchFamily="18" charset="0"/>
              </a:rPr>
              <a:t>έχει</a:t>
            </a:r>
            <a:r>
              <a:rPr lang="el-GR" sz="1800" u="sng" dirty="0">
                <a:effectLst/>
                <a:latin typeface="Arial Nova Cond" panose="020B0506020202020204" pitchFamily="34" charset="0"/>
                <a:ea typeface="Calibri" panose="020F0502020204030204" pitchFamily="34" charset="0"/>
                <a:cs typeface="Times New Roman" panose="02020603050405020304" pitchFamily="18" charset="0"/>
              </a:rPr>
              <a:t> μια πιο πλήρη ζωή, να συμμετέχει σε κοινές δραστηριότητες με άλλους ανθρώπους και να παίρνει διαπροσωπικές ικανοποιήσεις στο πλαίσιο ρεαλιστικών, αμοιβαία ικανοποιητικών διαπροσωπικών σχέσεων: «ο άνθρωπος κατακτά ψυχική υγεία, στο μέτρο που αποκτά επίγνωση των διαπροσωπικών του σχέσεων». </a:t>
            </a:r>
            <a:endParaRPr lang="en-US" sz="1200" u="sng" dirty="0"/>
          </a:p>
        </p:txBody>
      </p:sp>
    </p:spTree>
    <p:extLst>
      <p:ext uri="{BB962C8B-B14F-4D97-AF65-F5344CB8AC3E}">
        <p14:creationId xmlns:p14="http://schemas.microsoft.com/office/powerpoint/2010/main" val="1116761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D420-0ED6-9CA0-E133-41D3BEDC368B}"/>
              </a:ext>
            </a:extLst>
          </p:cNvPr>
          <p:cNvSpPr>
            <a:spLocks noGrp="1"/>
          </p:cNvSpPr>
          <p:nvPr>
            <p:ph type="title"/>
          </p:nvPr>
        </p:nvSpPr>
        <p:spPr>
          <a:xfrm>
            <a:off x="838200" y="365126"/>
            <a:ext cx="10515600" cy="814317"/>
          </a:xfrm>
        </p:spPr>
        <p:txBody>
          <a:bodyPr/>
          <a:lstStyle/>
          <a:p>
            <a:r>
              <a:rPr lang="el-GR" b="1" dirty="0">
                <a:solidFill>
                  <a:srgbClr val="C00000"/>
                </a:solidFill>
                <a:latin typeface="Arial Nova Cond" panose="020B0506020202020204" pitchFamily="34" charset="0"/>
                <a:ea typeface="Calibri" panose="020F0502020204030204" pitchFamily="34" charset="0"/>
                <a:cs typeface="Times New Roman" panose="02020603050405020304" pitchFamily="18" charset="0"/>
              </a:rPr>
              <a:t>β) Η διορθωτική συγκινησιακή εμπειρία </a:t>
            </a:r>
            <a:endParaRPr lang="en-US" b="1" dirty="0">
              <a:solidFill>
                <a:srgbClr val="C00000"/>
              </a:solidFill>
            </a:endParaRPr>
          </a:p>
        </p:txBody>
      </p:sp>
      <p:sp>
        <p:nvSpPr>
          <p:cNvPr id="3" name="Content Placeholder 2">
            <a:extLst>
              <a:ext uri="{FF2B5EF4-FFF2-40B4-BE49-F238E27FC236}">
                <a16:creationId xmlns:a16="http://schemas.microsoft.com/office/drawing/2014/main" id="{9481E906-E149-262F-1E5F-DCABB1429586}"/>
              </a:ext>
            </a:extLst>
          </p:cNvPr>
          <p:cNvSpPr>
            <a:spLocks noGrp="1"/>
          </p:cNvSpPr>
          <p:nvPr>
            <p:ph idx="1"/>
          </p:nvPr>
        </p:nvSpPr>
        <p:spPr>
          <a:xfrm>
            <a:off x="520117" y="1325216"/>
            <a:ext cx="11073467" cy="5285309"/>
          </a:xfrm>
        </p:spPr>
        <p:txBody>
          <a:bodyPr>
            <a:normAutofit fontScale="55000" lnSpcReduction="20000"/>
          </a:bodyPr>
          <a:lstStyle/>
          <a:p>
            <a:pPr marL="0" marR="0" indent="0" algn="just">
              <a:lnSpc>
                <a:spcPct val="107000"/>
              </a:lnSpc>
              <a:spcBef>
                <a:spcPts val="0"/>
              </a:spcBef>
              <a:spcAft>
                <a:spcPts val="800"/>
              </a:spcAft>
              <a:buNone/>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Πρόκειται για μια θεραπευτική αρχή η οποία βασίζεται στην πεποίθηση ότι το τραύμα ενός ανθρώπου θεραπεύεται όταν εκτεθεί κάτω από ευνοϊκότερες συνθήκες σε συναισθηματικές καταστάσεις τις οποίες στο παρελθόν δεν μπορούσε να χειριστεί. </a:t>
            </a:r>
            <a:r>
              <a:rPr lang="el-GR" sz="4200" b="1" dirty="0">
                <a:effectLst/>
                <a:latin typeface="Arial Nova Cond" panose="020B0506020202020204" pitchFamily="34" charset="0"/>
                <a:ea typeface="Calibri" panose="020F0502020204030204" pitchFamily="34" charset="0"/>
                <a:cs typeface="Times New Roman" panose="02020603050405020304" pitchFamily="18" charset="0"/>
              </a:rPr>
              <a:t>Για να θεραπευτεί το άτομο πρέπει να υποβληθεί σε μια διορθωτική συγκινησιακή εμπειρία κατάλληλη για να ανασκευάσει την τραυματική επιρροή της προηγούμενης εμπειρίας</a:t>
            </a: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 Η διορθωτική συγκινησιακή εμπειρία στην ομαδική ψυχοθεραπεία απαρτίζεται από διάφορα στοιχεία: </a:t>
            </a:r>
            <a:endParaRPr lang="en-US" sz="4200" dirty="0">
              <a:effectLst/>
              <a:latin typeface="Arial Nova Cond" panose="020B0506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μια έντονη έκφραση συναισθήματος με διαπροσωπική κατεύθυνση, που αποτελεί ρίσκο για τον θεραπευόμενο</a:t>
            </a:r>
            <a:endParaRPr lang="en-US" sz="4200" dirty="0">
              <a:effectLst/>
              <a:latin typeface="Arial Nova Cond" panose="020B0506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μια ομάδα αρκετά υποστηρικτική για να επιτρέψει την ανάληψη αυτού του ρίσκου</a:t>
            </a:r>
            <a:endParaRPr lang="en-US" sz="4200" dirty="0">
              <a:effectLst/>
              <a:latin typeface="Arial Nova Cond" panose="020B0506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έλεγχο της πραγματικότητας, ο οποίος επιτρέπει στον θεραπευόμενο να εξετάσει το γεγονός με την βοήθεια της συναινετικής επικύρωσης των άλλων μελών</a:t>
            </a:r>
            <a:endParaRPr lang="en-US" sz="4200" dirty="0">
              <a:effectLst/>
              <a:latin typeface="Arial Nova Cond" panose="020B0506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mj-lt"/>
              <a:buAutoNum type="arabicParenR"/>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μια αναγνώριση της ακαταλληλότητας ορισμένων διαπροσωπικών συναισθημάτων και συμπεριφορών ή και της αποφυγής κάποιων διαπροσωπικών συμπεριφορών</a:t>
            </a:r>
            <a:endParaRPr lang="en-US" sz="4200" dirty="0">
              <a:effectLst/>
              <a:latin typeface="Arial Nova Cond" panose="020B050602020202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800"/>
              </a:spcAft>
              <a:buFont typeface="+mj-lt"/>
              <a:buAutoNum type="arabicParenR"/>
            </a:pPr>
            <a:r>
              <a:rPr lang="el-GR" sz="4200" dirty="0">
                <a:effectLst/>
                <a:latin typeface="Arial Nova Cond" panose="020B0506020202020204" pitchFamily="34" charset="0"/>
                <a:ea typeface="Calibri" panose="020F0502020204030204" pitchFamily="34" charset="0"/>
                <a:cs typeface="Times New Roman" panose="02020603050405020304" pitchFamily="18" charset="0"/>
              </a:rPr>
              <a:t>την διευκόλυνση τελικά της ικανότητας του ανθρώπου να αλληλεπιδρά πιο βαθιά και ειλικρινά με τους άλλους</a:t>
            </a:r>
            <a:endParaRPr lang="el-GR" sz="4200" dirty="0"/>
          </a:p>
          <a:p>
            <a:endParaRPr lang="en-US" dirty="0"/>
          </a:p>
        </p:txBody>
      </p:sp>
    </p:spTree>
    <p:extLst>
      <p:ext uri="{BB962C8B-B14F-4D97-AF65-F5344CB8AC3E}">
        <p14:creationId xmlns:p14="http://schemas.microsoft.com/office/powerpoint/2010/main" val="3253718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7FF6-1D8E-CEA3-B19E-BEEB835BBCCC}"/>
              </a:ext>
            </a:extLst>
          </p:cNvPr>
          <p:cNvSpPr>
            <a:spLocks noGrp="1"/>
          </p:cNvSpPr>
          <p:nvPr>
            <p:ph type="title"/>
          </p:nvPr>
        </p:nvSpPr>
        <p:spPr>
          <a:xfrm>
            <a:off x="838200" y="222513"/>
            <a:ext cx="10515600" cy="675110"/>
          </a:xfrm>
        </p:spPr>
        <p:txBody>
          <a:bodyPr>
            <a:normAutofit fontScale="90000"/>
          </a:bodyPr>
          <a:lstStyle/>
          <a:p>
            <a:r>
              <a:rPr lang="el-GR" b="1" dirty="0">
                <a:solidFill>
                  <a:srgbClr val="C00000"/>
                </a:solidFill>
                <a:latin typeface="Arial Nova Cond" panose="020B0506020202020204" pitchFamily="34" charset="0"/>
              </a:rPr>
              <a:t>γ) Η ομάδα ως κοινωνικός μικρόκοσμος</a:t>
            </a:r>
            <a:endParaRPr lang="en-US" b="1" dirty="0">
              <a:solidFill>
                <a:srgbClr val="C00000"/>
              </a:solidFill>
              <a:latin typeface="Arial Nova Cond" panose="020B0506020202020204" pitchFamily="34" charset="0"/>
            </a:endParaRPr>
          </a:p>
        </p:txBody>
      </p:sp>
      <p:sp>
        <p:nvSpPr>
          <p:cNvPr id="3" name="Content Placeholder 2">
            <a:extLst>
              <a:ext uri="{FF2B5EF4-FFF2-40B4-BE49-F238E27FC236}">
                <a16:creationId xmlns:a16="http://schemas.microsoft.com/office/drawing/2014/main" id="{71AB346E-E00C-47B2-5FC4-E94165C3C101}"/>
              </a:ext>
            </a:extLst>
          </p:cNvPr>
          <p:cNvSpPr>
            <a:spLocks noGrp="1"/>
          </p:cNvSpPr>
          <p:nvPr>
            <p:ph idx="1"/>
          </p:nvPr>
        </p:nvSpPr>
        <p:spPr>
          <a:xfrm>
            <a:off x="528505" y="1048623"/>
            <a:ext cx="11216081" cy="5586863"/>
          </a:xfrm>
        </p:spPr>
        <p:txBody>
          <a:bodyPr>
            <a:normAutofit fontScale="47500" lnSpcReduction="20000"/>
          </a:bodyPr>
          <a:lstStyle/>
          <a:p>
            <a:pPr marL="0" indent="0" algn="just">
              <a:lnSpc>
                <a:spcPct val="170000"/>
              </a:lnSpc>
              <a:buNone/>
            </a:pPr>
            <a:r>
              <a:rPr lang="el-GR" u="sng" dirty="0">
                <a:latin typeface="Arial Nova Cond" panose="020B0506020202020204" pitchFamily="34" charset="0"/>
              </a:rPr>
              <a:t>Μια ομάδα που </a:t>
            </a:r>
            <a:r>
              <a:rPr lang="el-GR" u="sng" dirty="0" err="1">
                <a:latin typeface="Arial Nova Cond" panose="020B0506020202020204" pitchFamily="34" charset="0"/>
              </a:rPr>
              <a:t>αλληλεπιδρά</a:t>
            </a:r>
            <a:r>
              <a:rPr lang="el-GR" u="sng" dirty="0">
                <a:latin typeface="Arial Nova Cond" panose="020B0506020202020204" pitchFamily="34" charset="0"/>
              </a:rPr>
              <a:t> ελεύθερα, με λίγους δομικούς περιορισμούς, θα εξελιχθεί με τον καιρό σε έναν κοινωνικό μικρόκοσμο των μελών που συμμετέχουν. Αν τους δοθεί αρκετός χρόνος, τα μέλη της ομάδας θα αρχίσουν να είναι ο εαυτός τους</a:t>
            </a:r>
            <a:r>
              <a:rPr lang="en-US" dirty="0">
                <a:latin typeface="Arial Nova Cond" panose="020B0506020202020204" pitchFamily="34" charset="0"/>
              </a:rPr>
              <a:t>: </a:t>
            </a:r>
            <a:r>
              <a:rPr lang="el-GR" dirty="0">
                <a:latin typeface="Arial Nova Cond" panose="020B0506020202020204" pitchFamily="34" charset="0"/>
              </a:rPr>
              <a:t>θα </a:t>
            </a:r>
            <a:r>
              <a:rPr lang="el-GR" dirty="0" err="1">
                <a:latin typeface="Arial Nova Cond" panose="020B0506020202020204" pitchFamily="34" charset="0"/>
              </a:rPr>
              <a:t>αλληλεπιδράσουν</a:t>
            </a:r>
            <a:r>
              <a:rPr lang="el-GR" dirty="0">
                <a:latin typeface="Arial Nova Cond" panose="020B0506020202020204" pitchFamily="34" charset="0"/>
              </a:rPr>
              <a:t> με τα υπόλοιπα μέλη όπως </a:t>
            </a:r>
            <a:r>
              <a:rPr lang="el-GR" dirty="0" err="1">
                <a:latin typeface="Arial Nova Cond" panose="020B0506020202020204" pitchFamily="34" charset="0"/>
              </a:rPr>
              <a:t>αλληλεπιδρούν</a:t>
            </a:r>
            <a:r>
              <a:rPr lang="el-GR" dirty="0">
                <a:latin typeface="Arial Nova Cond" panose="020B0506020202020204" pitchFamily="34" charset="0"/>
              </a:rPr>
              <a:t> με τους άλλους στον κοινωνικό τους χώρο, και θα δημιουργήσουν μέσα στην ομάδα το ίδιο διαπροσωπικό σύμπαν, στο οποίο πάντα κατοικούσαν. Έτσι, οι θεραπευόμενοι αυτόματα και </a:t>
            </a:r>
            <a:r>
              <a:rPr lang="el-GR" b="1" dirty="0">
                <a:latin typeface="Arial Nova Cond" panose="020B0506020202020204" pitchFamily="34" charset="0"/>
              </a:rPr>
              <a:t>αναπόφευκτα θα εκδηλώσουν μέσα στην θεραπευτική ομάδα την </a:t>
            </a:r>
            <a:r>
              <a:rPr lang="el-GR" b="1" dirty="0" err="1">
                <a:latin typeface="Arial Nova Cond" panose="020B0506020202020204" pitchFamily="34" charset="0"/>
              </a:rPr>
              <a:t>δυσπροσαρμοστική</a:t>
            </a:r>
            <a:r>
              <a:rPr lang="el-GR" b="1" dirty="0">
                <a:latin typeface="Arial Nova Cond" panose="020B0506020202020204" pitchFamily="34" charset="0"/>
              </a:rPr>
              <a:t> διαπροσωπική τος συμπεριφορά</a:t>
            </a:r>
            <a:r>
              <a:rPr lang="el-GR" dirty="0">
                <a:latin typeface="Arial Nova Cond" panose="020B0506020202020204" pitchFamily="34" charset="0"/>
              </a:rPr>
              <a:t>. Δεν είναι ανάγκη να περιγράψουν την παθολογία τους ή να δώσουν ένα λεπτομερές ιστορικό της</a:t>
            </a:r>
            <a:r>
              <a:rPr lang="en-US" dirty="0">
                <a:latin typeface="Arial Nova Cond" panose="020B0506020202020204" pitchFamily="34" charset="0"/>
              </a:rPr>
              <a:t>: </a:t>
            </a:r>
            <a:r>
              <a:rPr lang="el-GR" dirty="0">
                <a:latin typeface="Arial Nova Cond" panose="020B0506020202020204" pitchFamily="34" charset="0"/>
              </a:rPr>
              <a:t>αργά ή γρήγορα θα τη διαδραματίσουν μπροστά στα μάτια των υπόλοιπων μελών. Επιπλέον, η συμπεριφορά τους παρέχει απολύτως ακριβή δεδομένα, απαλλαγμένα από τα αθέλητα αλλά αναπόφευκτα τυφλά σημεία της </a:t>
            </a:r>
            <a:r>
              <a:rPr lang="el-GR" dirty="0" err="1">
                <a:latin typeface="Arial Nova Cond" panose="020B0506020202020204" pitchFamily="34" charset="0"/>
              </a:rPr>
              <a:t>αυτοπεριγραφής</a:t>
            </a:r>
            <a:r>
              <a:rPr lang="el-GR" dirty="0">
                <a:latin typeface="Arial Nova Cond" panose="020B0506020202020204" pitchFamily="34" charset="0"/>
              </a:rPr>
              <a:t>. </a:t>
            </a:r>
          </a:p>
          <a:p>
            <a:pPr marL="0" indent="0" algn="just">
              <a:lnSpc>
                <a:spcPct val="170000"/>
              </a:lnSpc>
              <a:buNone/>
            </a:pPr>
            <a:r>
              <a:rPr lang="el-GR" u="sng" dirty="0">
                <a:latin typeface="Arial Nova Cond" panose="020B0506020202020204" pitchFamily="34" charset="0"/>
              </a:rPr>
              <a:t>Για να μπορέσουν οι θεραπευτές να καταστήσουν τον κοινωνικό μικρόκοσμο θεραπευτικά χρήσιμο, θα πρέπει να μάθουν να αναγνωρίζουν τα επαναλαμβανόμενα </a:t>
            </a:r>
            <a:r>
              <a:rPr lang="el-GR" u="sng" dirty="0" err="1">
                <a:latin typeface="Arial Nova Cond" panose="020B0506020202020204" pitchFamily="34" charset="0"/>
              </a:rPr>
              <a:t>δυσπροσαρμοστικά</a:t>
            </a:r>
            <a:r>
              <a:rPr lang="el-GR" u="sng" dirty="0">
                <a:latin typeface="Arial Nova Cond" panose="020B0506020202020204" pitchFamily="34" charset="0"/>
              </a:rPr>
              <a:t> διαπροσωπικά μοτίβα των μελών της ομάδας</a:t>
            </a:r>
            <a:r>
              <a:rPr lang="el-GR" dirty="0">
                <a:latin typeface="Arial Nova Cond" panose="020B0506020202020204" pitchFamily="34" charset="0"/>
              </a:rPr>
              <a:t>. Για να γίνει αυτό, έχει σημασία να δώσει προσοχή στην συναισθηματική ανταπόκριση των μελών της ομάδας σε μια συμπεριφορά ενός μέλους. </a:t>
            </a:r>
            <a:r>
              <a:rPr lang="el-GR" u="sng" dirty="0">
                <a:latin typeface="Arial Nova Cond" panose="020B0506020202020204" pitchFamily="34" charset="0"/>
              </a:rPr>
              <a:t>Οι συναισθηματικές αντιδράσεις των μελών είναι έγκυρα και απολύτως αναγκαία δεδομένα</a:t>
            </a:r>
            <a:r>
              <a:rPr lang="en-US" dirty="0">
                <a:latin typeface="Arial Nova Cond" panose="020B0506020202020204" pitchFamily="34" charset="0"/>
              </a:rPr>
              <a:t>: </a:t>
            </a:r>
            <a:r>
              <a:rPr lang="el-GR" dirty="0">
                <a:latin typeface="Arial Nova Cond" panose="020B0506020202020204" pitchFamily="34" charset="0"/>
              </a:rPr>
              <a:t>δεν πρέπει κανείς να τα αγνοήσει ούτε να τα υποτιμήσει. Ο θεραπευτής ή τα μέλη της ομάδας μπορεί να θυμώσουν με ένα μέλος ή να νιώσουν ότι τους εκμεταλλεύεται , ότι τους φοβίζει κλπ. Τα συναισθήματα αυτά αποτελούν στοιχεία- ψήγματα αλήθειας για το άλλο πρόσωπο- και πρέπει να λαμβάνονται σοβαρά υπόψη από τον θεραπευτή. Αν τα συναισθήματα που γεννιούνται στους άλλους βρίσκονται σε έντονη ασυμφωνία με τα συναισθήματα που θα ήθελε ο θεραπευόμενος να προκαλεί στους άλλους ,ή αν τα συναισθήματα που ξυπνούν είναι μεν επιθυμητά, αλλά εμποδίζουν την ωρίμανση,  τότε αυτό αντιπροσωπεύει ένα πολύ σημαντικό μέρος του προβλήματος του </a:t>
            </a:r>
            <a:r>
              <a:rPr lang="el-GR" dirty="0" err="1">
                <a:latin typeface="Arial Nova Cond" panose="020B0506020202020204" pitchFamily="34" charset="0"/>
              </a:rPr>
              <a:t>θεραπευόμενου</a:t>
            </a:r>
            <a:r>
              <a:rPr lang="el-GR" dirty="0">
                <a:latin typeface="Arial Nova Cond" panose="020B0506020202020204" pitchFamily="34" charset="0"/>
              </a:rPr>
              <a:t>. Βέβαια, θα μπορούσε να πει κανείς ότι μια συγκινησιακή αντίδραση οφείλεται συχνά στην παθολογία όχι του υποκειμένου αλλά του ίδιου του προσώπου που αντιδρά. Για παράδειγμα, άμα ένας άντρας με σιγουριά και αυτοπεποίθηση προκαλεί  έντονα συναισθήματα φόβου ή πικρίας σε έναν άλλον άντρα, δεν μπορούμε να συμπεράνουμε ότι η αντίδραση καθρεφτίζει την παθολογία του πρώτου. </a:t>
            </a:r>
            <a:r>
              <a:rPr lang="el-GR" u="sng" dirty="0">
                <a:latin typeface="Arial Nova Cond" panose="020B0506020202020204" pitchFamily="34" charset="0"/>
              </a:rPr>
              <a:t>Το πλαίσιο όμως της ομαδικής θεραπείας παρουσιάζει ένα ευδιάκριτο πλεονέκτημα</a:t>
            </a:r>
            <a:r>
              <a:rPr lang="en-US" u="sng" dirty="0">
                <a:latin typeface="Arial Nova Cond" panose="020B0506020202020204" pitchFamily="34" charset="0"/>
              </a:rPr>
              <a:t>: </a:t>
            </a:r>
            <a:r>
              <a:rPr lang="el-GR" u="sng" dirty="0">
                <a:latin typeface="Arial Nova Cond" panose="020B0506020202020204" pitchFamily="34" charset="0"/>
              </a:rPr>
              <a:t>επειδή η ομάδα περιλαμβάνει πολυάριθμους παρατηρητές, είναι ευκολότερο να διακρίνουμε τις ιδιοσυγκρασιακές και τις έντονα υποκειμενικές αντιδράσεις από τις πιο αντικειμενικές. </a:t>
            </a:r>
            <a:endParaRPr lang="en-US" u="sng" dirty="0">
              <a:latin typeface="Arial Nova Cond" panose="020B0506020202020204" pitchFamily="34" charset="0"/>
            </a:endParaRPr>
          </a:p>
        </p:txBody>
      </p:sp>
    </p:spTree>
    <p:extLst>
      <p:ext uri="{BB962C8B-B14F-4D97-AF65-F5344CB8AC3E}">
        <p14:creationId xmlns:p14="http://schemas.microsoft.com/office/powerpoint/2010/main" val="3743591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311BD8-B2ED-91DF-08B9-8974B374DCB1}"/>
              </a:ext>
            </a:extLst>
          </p:cNvPr>
          <p:cNvSpPr>
            <a:spLocks noGrp="1"/>
          </p:cNvSpPr>
          <p:nvPr>
            <p:ph type="title"/>
          </p:nvPr>
        </p:nvSpPr>
        <p:spPr>
          <a:xfrm>
            <a:off x="477079" y="351873"/>
            <a:ext cx="11254406" cy="884835"/>
          </a:xfrm>
        </p:spPr>
        <p:txBody>
          <a:bodyPr>
            <a:normAutofit fontScale="90000"/>
          </a:bodyPr>
          <a:lstStyle/>
          <a:p>
            <a:r>
              <a:rPr lang="el-GR" sz="4000" b="1" dirty="0">
                <a:latin typeface="Arial Nova Cond" panose="020B0506020202020204" pitchFamily="34" charset="0"/>
              </a:rPr>
              <a:t>Ποια είναι λοιπόν η θεραπευτική αξία της διαπροσωπικής μάθησης</a:t>
            </a:r>
            <a:r>
              <a:rPr lang="en-US" sz="4000" b="1" dirty="0">
                <a:latin typeface="Arial Nova Cond" panose="020B0506020202020204" pitchFamily="34" charset="0"/>
              </a:rPr>
              <a:t>; </a:t>
            </a:r>
            <a:r>
              <a:rPr lang="el-GR" sz="4000" b="1" dirty="0">
                <a:latin typeface="Arial Nova Cond" panose="020B0506020202020204" pitchFamily="34" charset="0"/>
              </a:rPr>
              <a:t>(1/2)</a:t>
            </a:r>
          </a:p>
        </p:txBody>
      </p:sp>
      <p:sp>
        <p:nvSpPr>
          <p:cNvPr id="3" name="Θέση περιεχομένου 2">
            <a:extLst>
              <a:ext uri="{FF2B5EF4-FFF2-40B4-BE49-F238E27FC236}">
                <a16:creationId xmlns:a16="http://schemas.microsoft.com/office/drawing/2014/main" id="{85928850-5A71-0E1B-A107-E760C5F48AE6}"/>
              </a:ext>
            </a:extLst>
          </p:cNvPr>
          <p:cNvSpPr>
            <a:spLocks noGrp="1"/>
          </p:cNvSpPr>
          <p:nvPr>
            <p:ph idx="1"/>
          </p:nvPr>
        </p:nvSpPr>
        <p:spPr>
          <a:xfrm>
            <a:off x="477079" y="1563757"/>
            <a:ext cx="11254406" cy="4942369"/>
          </a:xfrm>
        </p:spPr>
        <p:txBody>
          <a:bodyPr>
            <a:normAutofit fontScale="92500" lnSpcReduction="10000"/>
          </a:bodyPr>
          <a:lstStyle/>
          <a:p>
            <a:pPr marL="571500" indent="-571500" algn="just">
              <a:buFont typeface="+mj-lt"/>
              <a:buAutoNum type="romanLcPeriod"/>
            </a:pPr>
            <a:r>
              <a:rPr lang="el-GR" dirty="0">
                <a:latin typeface="Arial Nova Cond" panose="020B0506020202020204" pitchFamily="34" charset="0"/>
              </a:rPr>
              <a:t>η ψυχική συμπτωματολογία πηγάζει από διαταραγμένες διαπροσωπικές σχέσεις. Ο στόχος της ψυχοθεραπείας είναι να βοηθήσει τον θεραπευόμενο να μάθει πώς να αποκτήσει ικανοποιητικές διαπροσωπικές σχέσεις χωρίς διαστρεβλώσεις. </a:t>
            </a:r>
          </a:p>
          <a:p>
            <a:pPr marL="571500" indent="-571500" algn="just">
              <a:buFont typeface="+mj-lt"/>
              <a:buAutoNum type="romanLcPeriod"/>
            </a:pPr>
            <a:r>
              <a:rPr lang="el-GR" dirty="0">
                <a:latin typeface="Arial Nova Cond" panose="020B0506020202020204" pitchFamily="34" charset="0"/>
              </a:rPr>
              <a:t>Η ψυχοθεραπευτική ομάδα εξελίσσεται σε έναν κοινωνικό μικρόκοσμο, σε μια αντιπροσωπευτική μικρογραφία του κοινωνικού σύμπαντος του κάθε μέλους, με την προϋπόθεση η ανάπτυξη της να μην παρεμποδίζεται από αυστηρούς δομικούς περιορισμούς. </a:t>
            </a:r>
          </a:p>
          <a:p>
            <a:pPr marL="571500" indent="-571500" algn="just">
              <a:buFont typeface="+mj-lt"/>
              <a:buAutoNum type="romanLcPeriod"/>
            </a:pPr>
            <a:r>
              <a:rPr lang="el-GR" dirty="0">
                <a:latin typeface="Arial Nova Cond" panose="020B0506020202020204" pitchFamily="34" charset="0"/>
              </a:rPr>
              <a:t>Τα μέλη της ομάδας, μέσω της ανατροφοδότησης που παίρνουν από τους άλλους, μέσω της αυτοπαρατήρησης και του </a:t>
            </a:r>
            <a:r>
              <a:rPr lang="el-GR" dirty="0" err="1">
                <a:latin typeface="Arial Nova Cond" panose="020B0506020202020204" pitchFamily="34" charset="0"/>
              </a:rPr>
              <a:t>αναστοχασμού</a:t>
            </a:r>
            <a:r>
              <a:rPr lang="el-GR" dirty="0">
                <a:latin typeface="Arial Nova Cond" panose="020B0506020202020204" pitchFamily="34" charset="0"/>
              </a:rPr>
              <a:t> πάνω στον εαυτό (</a:t>
            </a:r>
            <a:r>
              <a:rPr lang="en-US" dirty="0">
                <a:latin typeface="Arial Nova Cond" panose="020B0506020202020204" pitchFamily="34" charset="0"/>
              </a:rPr>
              <a:t>self-reflection)</a:t>
            </a:r>
            <a:r>
              <a:rPr lang="el-GR" dirty="0">
                <a:latin typeface="Arial Nova Cond" panose="020B0506020202020204" pitchFamily="34" charset="0"/>
              </a:rPr>
              <a:t>, συνειδητοποιούν σημαντικές πλευρές της διαπροσωπικής τους συμπεριφοράς</a:t>
            </a:r>
            <a:r>
              <a:rPr lang="en-US" dirty="0">
                <a:latin typeface="Arial Nova Cond" panose="020B0506020202020204" pitchFamily="34" charset="0"/>
              </a:rPr>
              <a:t>:</a:t>
            </a:r>
            <a:r>
              <a:rPr lang="el-GR" dirty="0">
                <a:latin typeface="Arial Nova Cond" panose="020B0506020202020204" pitchFamily="34" charset="0"/>
              </a:rPr>
              <a:t> τα δυνατά σημεία τους, τους περιορισμούς τους, τις διαπροσωπικές διαστρεβλώσεις τους και τη </a:t>
            </a:r>
            <a:r>
              <a:rPr lang="el-GR" dirty="0" err="1">
                <a:latin typeface="Arial Nova Cond" panose="020B0506020202020204" pitchFamily="34" charset="0"/>
              </a:rPr>
              <a:t>δυσπροσαρμοστική</a:t>
            </a:r>
            <a:r>
              <a:rPr lang="el-GR" dirty="0">
                <a:latin typeface="Arial Nova Cond" panose="020B0506020202020204" pitchFamily="34" charset="0"/>
              </a:rPr>
              <a:t> συμπεριφορά τους που προκαλεί ανεπιθύμητες αντιδράσεις από τους άλλους ανθρώπους. </a:t>
            </a:r>
          </a:p>
        </p:txBody>
      </p:sp>
    </p:spTree>
    <p:extLst>
      <p:ext uri="{BB962C8B-B14F-4D97-AF65-F5344CB8AC3E}">
        <p14:creationId xmlns:p14="http://schemas.microsoft.com/office/powerpoint/2010/main" val="2484772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85C2-A6B1-87D9-C3BF-505D6B4A4C28}"/>
              </a:ext>
            </a:extLst>
          </p:cNvPr>
          <p:cNvSpPr>
            <a:spLocks noGrp="1"/>
          </p:cNvSpPr>
          <p:nvPr>
            <p:ph type="title"/>
          </p:nvPr>
        </p:nvSpPr>
        <p:spPr>
          <a:xfrm>
            <a:off x="503583" y="365125"/>
            <a:ext cx="11274560" cy="1325563"/>
          </a:xfrm>
        </p:spPr>
        <p:txBody>
          <a:bodyPr>
            <a:normAutofit/>
          </a:bodyPr>
          <a:lstStyle/>
          <a:p>
            <a:r>
              <a:rPr lang="el-GR" sz="3600" b="1" dirty="0">
                <a:latin typeface="Arial Nova Cond" panose="020B0506020202020204" pitchFamily="34" charset="0"/>
              </a:rPr>
              <a:t>Ποια είναι λοιπόν η θεραπευτική αξία της διαπροσωπικής μάθησης</a:t>
            </a:r>
            <a:r>
              <a:rPr lang="en-US" sz="3600" b="1" dirty="0">
                <a:latin typeface="Arial Nova Cond" panose="020B0506020202020204" pitchFamily="34" charset="0"/>
              </a:rPr>
              <a:t>; </a:t>
            </a:r>
            <a:r>
              <a:rPr lang="el-GR" sz="3600" b="1" dirty="0">
                <a:latin typeface="Arial Nova Cond" panose="020B0506020202020204" pitchFamily="34" charset="0"/>
              </a:rPr>
              <a:t>(2/2)</a:t>
            </a:r>
            <a:endParaRPr lang="en-US" sz="3600" dirty="0"/>
          </a:p>
        </p:txBody>
      </p:sp>
      <p:sp>
        <p:nvSpPr>
          <p:cNvPr id="3" name="Content Placeholder 2">
            <a:extLst>
              <a:ext uri="{FF2B5EF4-FFF2-40B4-BE49-F238E27FC236}">
                <a16:creationId xmlns:a16="http://schemas.microsoft.com/office/drawing/2014/main" id="{4DE6A3CA-F425-3C94-7BD5-BBDA25F1D381}"/>
              </a:ext>
            </a:extLst>
          </p:cNvPr>
          <p:cNvSpPr>
            <a:spLocks noGrp="1"/>
          </p:cNvSpPr>
          <p:nvPr>
            <p:ph idx="1"/>
          </p:nvPr>
        </p:nvSpPr>
        <p:spPr>
          <a:xfrm>
            <a:off x="675861" y="1825625"/>
            <a:ext cx="11012555" cy="4826966"/>
          </a:xfrm>
        </p:spPr>
        <p:txBody>
          <a:bodyPr>
            <a:normAutofit fontScale="92500" lnSpcReduction="20000"/>
          </a:bodyPr>
          <a:lstStyle/>
          <a:p>
            <a:pPr marL="571500" indent="-571500" algn="just">
              <a:buFont typeface="+mj-lt"/>
              <a:buAutoNum type="romanLcPeriod" startAt="4"/>
            </a:pPr>
            <a:r>
              <a:rPr lang="el-GR" dirty="0">
                <a:latin typeface="Arial Nova Cond" panose="020B0506020202020204" pitchFamily="34" charset="0"/>
              </a:rPr>
              <a:t>Στην θεραπευτική ομάδα εμφανίζεται μια κανονική διαπροσωπική αλληλουχία</a:t>
            </a:r>
            <a:r>
              <a:rPr lang="en-US" dirty="0">
                <a:latin typeface="Arial Nova Cond" panose="020B0506020202020204" pitchFamily="34" charset="0"/>
              </a:rPr>
              <a:t>:</a:t>
            </a:r>
            <a:r>
              <a:rPr lang="el-GR" dirty="0">
                <a:latin typeface="Arial Nova Cond" panose="020B0506020202020204" pitchFamily="34" charset="0"/>
              </a:rPr>
              <a:t> Α) Το μέλος εκδηλώνει την συμπεριφορά του. Β) Μέσα από την ανατροφοδότηση και την αυτοπαρατήρηση οι θεραπευόμενοι</a:t>
            </a:r>
            <a:r>
              <a:rPr lang="en-US" dirty="0">
                <a:latin typeface="Arial Nova Cond" panose="020B0506020202020204" pitchFamily="34" charset="0"/>
              </a:rPr>
              <a:t>: </a:t>
            </a:r>
            <a:r>
              <a:rPr lang="el-GR" dirty="0">
                <a:latin typeface="Arial Nova Cond" panose="020B0506020202020204" pitchFamily="34" charset="0"/>
              </a:rPr>
              <a:t>α) γίνονται καλύτεροι μάρτυρες της δικής τους συμπεριφοράς, β) εκτιμούν τον αντίκτυπο αυτής της συμπεριφοράς στα συναισθήματα των άλλων , στις απόψεις που έχουν οι άλλοι </a:t>
            </a:r>
            <a:r>
              <a:rPr lang="el-GR" dirty="0" err="1">
                <a:latin typeface="Arial Nova Cond" panose="020B0506020202020204" pitchFamily="34" charset="0"/>
              </a:rPr>
              <a:t>γι’αυτούς</a:t>
            </a:r>
            <a:r>
              <a:rPr lang="el-GR" dirty="0">
                <a:latin typeface="Arial Nova Cond" panose="020B0506020202020204" pitchFamily="34" charset="0"/>
              </a:rPr>
              <a:t> και στις απόψεις που έχουν οι ίδιοι για τον εαυτό τους. </a:t>
            </a:r>
          </a:p>
          <a:p>
            <a:pPr marL="571500" indent="-571500" algn="just">
              <a:buFont typeface="+mj-lt"/>
              <a:buAutoNum type="romanLcPeriod" startAt="4"/>
            </a:pPr>
            <a:r>
              <a:rPr lang="el-GR" dirty="0">
                <a:latin typeface="Arial Nova Cond" panose="020B0506020202020204" pitchFamily="34" charset="0"/>
              </a:rPr>
              <a:t>Ο θεραπευόμενος που έχει πλήρως συνειδητοποιήσει αυτή τη αλληλουχία συνειδητοποιεί επίσης τη προσωπική του ευθύνη </a:t>
            </a:r>
            <a:r>
              <a:rPr lang="el-GR" dirty="0" err="1">
                <a:latin typeface="Arial Nova Cond" panose="020B0506020202020204" pitchFamily="34" charset="0"/>
              </a:rPr>
              <a:t>γι’αυτήν</a:t>
            </a:r>
            <a:r>
              <a:rPr lang="en-US" dirty="0">
                <a:latin typeface="Arial Nova Cond" panose="020B0506020202020204" pitchFamily="34" charset="0"/>
              </a:rPr>
              <a:t>:</a:t>
            </a:r>
            <a:r>
              <a:rPr lang="el-GR" dirty="0">
                <a:latin typeface="Arial Nova Cond" panose="020B0506020202020204" pitchFamily="34" charset="0"/>
              </a:rPr>
              <a:t> ο κάθε άνθρωπος είναι ο δημιουργός του δικού του διαπροσωπικού κόσμου. </a:t>
            </a:r>
          </a:p>
          <a:p>
            <a:pPr marL="571500" indent="-571500" algn="just">
              <a:buFont typeface="+mj-lt"/>
              <a:buAutoNum type="romanLcPeriod" startAt="4"/>
            </a:pPr>
            <a:r>
              <a:rPr lang="el-GR" dirty="0">
                <a:latin typeface="Arial Nova Cond" panose="020B0506020202020204" pitchFamily="34" charset="0"/>
              </a:rPr>
              <a:t>Οι άνθρωποι που αποδέχονται πλήρως την προσωπική τους ευθύνη για τη διαμόρφωση του διαπροσωπικού τους κόσμου, μπορούν έπειτα να αρχίσουν να καταπιάνονται με το αποτέλεσμα αυτής της ανακάλυψης</a:t>
            </a:r>
            <a:r>
              <a:rPr lang="en-US" dirty="0">
                <a:latin typeface="Arial Nova Cond" panose="020B0506020202020204" pitchFamily="34" charset="0"/>
              </a:rPr>
              <a:t>: </a:t>
            </a:r>
            <a:r>
              <a:rPr lang="el-GR" dirty="0">
                <a:latin typeface="Arial Nova Cond" panose="020B0506020202020204" pitchFamily="34" charset="0"/>
              </a:rPr>
              <a:t>αν οι ίδιοι έχουν δημιουργήσει τον κοινωνικό-σχεσιακό τους κόσμο, τότε έχουν και την δύναμη να τον αλλάξουν. </a:t>
            </a:r>
          </a:p>
          <a:p>
            <a:pPr marL="0" indent="0" algn="just">
              <a:buNone/>
            </a:pPr>
            <a:endParaRPr lang="en-US" dirty="0">
              <a:latin typeface="Arial Nova Cond" panose="020B0506020202020204" pitchFamily="34" charset="0"/>
            </a:endParaRPr>
          </a:p>
        </p:txBody>
      </p:sp>
    </p:spTree>
    <p:extLst>
      <p:ext uri="{BB962C8B-B14F-4D97-AF65-F5344CB8AC3E}">
        <p14:creationId xmlns:p14="http://schemas.microsoft.com/office/powerpoint/2010/main" val="284566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B8C547-A3A3-F3F0-9CBE-06670844D151}"/>
              </a:ext>
            </a:extLst>
          </p:cNvPr>
          <p:cNvSpPr>
            <a:spLocks noGrp="1"/>
          </p:cNvSpPr>
          <p:nvPr>
            <p:ph type="title"/>
          </p:nvPr>
        </p:nvSpPr>
        <p:spPr>
          <a:xfrm>
            <a:off x="838200" y="365126"/>
            <a:ext cx="10515600" cy="759000"/>
          </a:xfrm>
        </p:spPr>
        <p:txBody>
          <a:bodyPr/>
          <a:lstStyle/>
          <a:p>
            <a:pPr algn="ctr"/>
            <a:r>
              <a:rPr lang="el-GR" b="1" dirty="0">
                <a:latin typeface="Arial Nova Cond" panose="020B0506020202020204" pitchFamily="34" charset="0"/>
              </a:rPr>
              <a:t>9. Συνεκτικότητα της ομάδας</a:t>
            </a:r>
          </a:p>
        </p:txBody>
      </p:sp>
      <p:sp>
        <p:nvSpPr>
          <p:cNvPr id="3" name="Θέση περιεχομένου 2">
            <a:extLst>
              <a:ext uri="{FF2B5EF4-FFF2-40B4-BE49-F238E27FC236}">
                <a16:creationId xmlns:a16="http://schemas.microsoft.com/office/drawing/2014/main" id="{71345205-E0CA-FAC9-E31D-A304FAD9AFA5}"/>
              </a:ext>
            </a:extLst>
          </p:cNvPr>
          <p:cNvSpPr>
            <a:spLocks noGrp="1"/>
          </p:cNvSpPr>
          <p:nvPr>
            <p:ph idx="1"/>
          </p:nvPr>
        </p:nvSpPr>
        <p:spPr>
          <a:xfrm>
            <a:off x="543339" y="1275126"/>
            <a:ext cx="11224591" cy="5377344"/>
          </a:xfrm>
        </p:spPr>
        <p:txBody>
          <a:bodyPr>
            <a:normAutofit lnSpcReduction="10000"/>
          </a:bodyPr>
          <a:lstStyle/>
          <a:p>
            <a:pPr marL="0" indent="0" algn="just">
              <a:lnSpc>
                <a:spcPct val="170000"/>
              </a:lnSpc>
              <a:buNone/>
            </a:pPr>
            <a:r>
              <a:rPr lang="el-GR" sz="1600" b="1" dirty="0">
                <a:latin typeface="Arial Nova Cond" panose="020B0506020202020204" pitchFamily="34" charset="0"/>
              </a:rPr>
              <a:t>Η συνεκτικότητα είναι για την ομαδική θεραπεία ότι είναι η σχέση για την ατομική θεραπεία. </a:t>
            </a:r>
            <a:r>
              <a:rPr lang="el-GR" sz="1600" dirty="0">
                <a:latin typeface="Arial Nova Cond" panose="020B0506020202020204" pitchFamily="34" charset="0"/>
              </a:rPr>
              <a:t>Η καλή σχέση θεραπευτή-</a:t>
            </a:r>
            <a:r>
              <a:rPr lang="el-GR" sz="1600" dirty="0" err="1">
                <a:latin typeface="Arial Nova Cond" panose="020B0506020202020204" pitchFamily="34" charset="0"/>
              </a:rPr>
              <a:t>θεραπευόμενου</a:t>
            </a:r>
            <a:r>
              <a:rPr lang="el-GR" sz="1600" dirty="0">
                <a:latin typeface="Arial Nova Cond" panose="020B0506020202020204" pitchFamily="34" charset="0"/>
              </a:rPr>
              <a:t> είναι ο ουσιαστικός παράγοντας της θετικής έκβασης της ατομικής θεραπείας. Αντίστοιχα αυτό ισχύει και στην ομαδική θεραπεία, όμως εδώ η σχέση είναι μια πολύ πιο σύνθετη έννοια </a:t>
            </a:r>
            <a:r>
              <a:rPr lang="el-GR" sz="1600" dirty="0" err="1">
                <a:latin typeface="Arial Nova Cond" panose="020B0506020202020204" pitchFamily="34" charset="0"/>
              </a:rPr>
              <a:t>απ’ότι</a:t>
            </a:r>
            <a:r>
              <a:rPr lang="el-GR" sz="1600" dirty="0">
                <a:latin typeface="Arial Nova Cond" panose="020B0506020202020204" pitchFamily="34" charset="0"/>
              </a:rPr>
              <a:t> στην ατομική θεραπεία καθώς στις ομάδες συμμετέχουν συνήθως 6 με 12 άτομα. </a:t>
            </a:r>
          </a:p>
          <a:p>
            <a:pPr marL="0" indent="0" algn="just">
              <a:lnSpc>
                <a:spcPct val="170000"/>
              </a:lnSpc>
              <a:buNone/>
            </a:pPr>
            <a:r>
              <a:rPr lang="el-GR" sz="1600" b="1" dirty="0">
                <a:latin typeface="Arial Nova Cond" panose="020B0506020202020204" pitchFamily="34" charset="0"/>
              </a:rPr>
              <a:t>Η συνεκτικότητα αναφέρεται </a:t>
            </a:r>
            <a:r>
              <a:rPr lang="el-GR" sz="1600" b="1" dirty="0" err="1">
                <a:latin typeface="Arial Nova Cond" panose="020B0506020202020204" pitchFamily="34" charset="0"/>
              </a:rPr>
              <a:t>εξ’ορισμού</a:t>
            </a:r>
            <a:r>
              <a:rPr lang="el-GR" sz="1600" b="1" dirty="0">
                <a:latin typeface="Arial Nova Cond" panose="020B0506020202020204" pitchFamily="34" charset="0"/>
              </a:rPr>
              <a:t> στην έλξη που τα μέλη αισθάνονται προς την ομάδα τους και προς τα υπόλοιπα μέλη</a:t>
            </a:r>
            <a:r>
              <a:rPr lang="el-GR" sz="1600" dirty="0">
                <a:latin typeface="Arial Nova Cond" panose="020B0506020202020204" pitchFamily="34" charset="0"/>
              </a:rPr>
              <a:t>. Είναι κάτι που βιώνεται και σε διαπροσωπικό και σε </a:t>
            </a:r>
            <a:r>
              <a:rPr lang="el-GR" sz="1600" dirty="0" err="1">
                <a:latin typeface="Arial Nova Cond" panose="020B0506020202020204" pitchFamily="34" charset="0"/>
              </a:rPr>
              <a:t>ενδοπροσωπικό</a:t>
            </a:r>
            <a:r>
              <a:rPr lang="el-GR" sz="1600" dirty="0">
                <a:latin typeface="Arial Nova Cond" panose="020B0506020202020204" pitchFamily="34" charset="0"/>
              </a:rPr>
              <a:t> και σε </a:t>
            </a:r>
            <a:r>
              <a:rPr lang="el-GR" sz="1600" dirty="0" err="1">
                <a:latin typeface="Arial Nova Cond" panose="020B0506020202020204" pitchFamily="34" charset="0"/>
              </a:rPr>
              <a:t>ενδοομαδικό</a:t>
            </a:r>
            <a:r>
              <a:rPr lang="el-GR" sz="1600" dirty="0">
                <a:latin typeface="Arial Nova Cond" panose="020B0506020202020204" pitchFamily="34" charset="0"/>
              </a:rPr>
              <a:t> επίπεδο. Τα μέλη μιας συνεκτικής ομάδας αποδέχονται το ένα το άλλο, είναι υποστηρικτικά και τείνουν να διαμορφώνουν ουσιαστικές σχέσεις μέσα στην ομάδα. </a:t>
            </a:r>
            <a:r>
              <a:rPr lang="el-GR" sz="1600" b="1" dirty="0">
                <a:latin typeface="Arial Nova Cond" panose="020B0506020202020204" pitchFamily="34" charset="0"/>
              </a:rPr>
              <a:t>Η συνεκτικότητα είναι ένας σημαντικός παράγοντας για την επιτυχή έκβαση της ομαδικής θεραπείας. </a:t>
            </a:r>
            <a:r>
              <a:rPr lang="el-GR" sz="1600" dirty="0">
                <a:latin typeface="Arial Nova Cond" panose="020B0506020202020204" pitchFamily="34" charset="0"/>
              </a:rPr>
              <a:t>Μέσα σε συνθήκες αποδοχής και κατανόησης οι θεραπευόμενοι θα είναι πιο πρόθυμοι να εκφραστούν και να εξερευνήσουν τον εαυτό τους, να συνειδητοποιήσουν και να ενσωματώσουν κάποιες πλευρές του εαυτού τους που ως τώρα δεν τις αποδέχονταν, και να σχετίζονται βαθύτερα με τους άλλους. Επιπλέον, οι έντονα συνεκτικές ομάδες είναι ομάδες πιο σταθερές, με πιο συστηματική παρουσία των μελών τους και με λιγότερη διακίνηση μελών (</a:t>
            </a:r>
            <a:r>
              <a:rPr lang="en-US" sz="1600" dirty="0">
                <a:latin typeface="Arial Nova Cond" panose="020B0506020202020204" pitchFamily="34" charset="0"/>
              </a:rPr>
              <a:t>member turnover). </a:t>
            </a:r>
            <a:r>
              <a:rPr lang="el-GR" sz="1600" dirty="0">
                <a:latin typeface="Arial Nova Cond" panose="020B0506020202020204" pitchFamily="34" charset="0"/>
              </a:rPr>
              <a:t>Η συνεκτικότητα ευνοεί την </a:t>
            </a:r>
            <a:r>
              <a:rPr lang="el-GR" sz="1600" dirty="0" err="1">
                <a:latin typeface="Arial Nova Cond" panose="020B0506020202020204" pitchFamily="34" charset="0"/>
              </a:rPr>
              <a:t>αυτοαποκάλυψη</a:t>
            </a:r>
            <a:r>
              <a:rPr lang="el-GR" sz="1600" dirty="0">
                <a:latin typeface="Arial Nova Cond" panose="020B0506020202020204" pitchFamily="34" charset="0"/>
              </a:rPr>
              <a:t>, την ανάληψη ρίσκου και την εποικοδομητική έκφραση συγκρούσεων μέσα στην ομάδα- φαινόμενα που διευκολύνουν την επιτυχία της θεραπείας. </a:t>
            </a:r>
          </a:p>
        </p:txBody>
      </p:sp>
    </p:spTree>
    <p:extLst>
      <p:ext uri="{BB962C8B-B14F-4D97-AF65-F5344CB8AC3E}">
        <p14:creationId xmlns:p14="http://schemas.microsoft.com/office/powerpoint/2010/main" val="846303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237DE5-F2CD-05FE-83C5-7299675B244E}"/>
              </a:ext>
            </a:extLst>
          </p:cNvPr>
          <p:cNvSpPr>
            <a:spLocks noGrp="1"/>
          </p:cNvSpPr>
          <p:nvPr>
            <p:ph type="title"/>
          </p:nvPr>
        </p:nvSpPr>
        <p:spPr>
          <a:xfrm>
            <a:off x="838200" y="219352"/>
            <a:ext cx="10515600" cy="792556"/>
          </a:xfrm>
        </p:spPr>
        <p:txBody>
          <a:bodyPr/>
          <a:lstStyle/>
          <a:p>
            <a:pPr algn="ctr"/>
            <a:r>
              <a:rPr lang="el-GR" b="1" dirty="0">
                <a:latin typeface="Arial Nova Cond" panose="020B0506020202020204" pitchFamily="34" charset="0"/>
              </a:rPr>
              <a:t>10. Κάθαρση </a:t>
            </a:r>
          </a:p>
        </p:txBody>
      </p:sp>
      <p:sp>
        <p:nvSpPr>
          <p:cNvPr id="3" name="Θέση περιεχομένου 2">
            <a:extLst>
              <a:ext uri="{FF2B5EF4-FFF2-40B4-BE49-F238E27FC236}">
                <a16:creationId xmlns:a16="http://schemas.microsoft.com/office/drawing/2014/main" id="{07F5C399-C843-5090-E6B1-6CA19B64F7A0}"/>
              </a:ext>
            </a:extLst>
          </p:cNvPr>
          <p:cNvSpPr>
            <a:spLocks noGrp="1"/>
          </p:cNvSpPr>
          <p:nvPr>
            <p:ph idx="1"/>
          </p:nvPr>
        </p:nvSpPr>
        <p:spPr>
          <a:xfrm>
            <a:off x="437322" y="1011908"/>
            <a:ext cx="11237843" cy="5480966"/>
          </a:xfrm>
        </p:spPr>
        <p:txBody>
          <a:bodyPr>
            <a:normAutofit fontScale="85000" lnSpcReduction="20000"/>
          </a:bodyPr>
          <a:lstStyle/>
          <a:p>
            <a:pPr marL="0" marR="0" indent="0" algn="just">
              <a:lnSpc>
                <a:spcPct val="107000"/>
              </a:lnSpc>
              <a:spcBef>
                <a:spcPts val="0"/>
              </a:spcBef>
              <a:spcAft>
                <a:spcPts val="800"/>
              </a:spcAft>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Μετά την πραγματεία των </a:t>
            </a:r>
            <a:r>
              <a:rPr lang="el-GR" sz="2400" dirty="0" err="1">
                <a:effectLst/>
                <a:latin typeface="Arial Nova Cond" panose="020B0506020202020204" pitchFamily="34" charset="0"/>
                <a:ea typeface="Calibri" panose="020F0502020204030204" pitchFamily="34" charset="0"/>
                <a:cs typeface="Times New Roman" panose="02020603050405020304" pitchFamily="18" charset="0"/>
              </a:rPr>
              <a:t>Μπρόυερ</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και </a:t>
            </a:r>
            <a:r>
              <a:rPr lang="el-GR" sz="2400" dirty="0" err="1">
                <a:effectLst/>
                <a:latin typeface="Arial Nova Cond" panose="020B0506020202020204" pitchFamily="34" charset="0"/>
                <a:ea typeface="Calibri" panose="020F0502020204030204" pitchFamily="34" charset="0"/>
                <a:cs typeface="Times New Roman" panose="02020603050405020304" pitchFamily="18" charset="0"/>
              </a:rPr>
              <a:t>Φρόυντ</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για την θεραπεία της υστερίας το 1895, πολλοί θεραπευτές προσπάθησαν να βοηθήσουν τους ασθενείς να απαλλαγούν από το καταπιεσμένο, καταπνιγμένο συναίσθημα. Αυτό που έμαθε ο </a:t>
            </a:r>
            <a:r>
              <a:rPr lang="el-GR" sz="2400" dirty="0" err="1">
                <a:effectLst/>
                <a:latin typeface="Arial Nova Cond" panose="020B0506020202020204" pitchFamily="34" charset="0"/>
                <a:ea typeface="Calibri" panose="020F0502020204030204" pitchFamily="34" charset="0"/>
                <a:cs typeface="Times New Roman" panose="02020603050405020304" pitchFamily="18" charset="0"/>
              </a:rPr>
              <a:t>Φρόυντ</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και έπειτα από αυτόν όλοι οι δυναμικοί ψυχοθεραπευτές είναι ότι η κάθαρση δεν αρκεί. Συναισθηματικές αποφορτίσεις άλλωστε, κάποτε μάλιστα πολύ έντονες, έχουμε σε όλη τη διάρκεια της ζωής μας, χωρίς όμως να μας οδηγούν στην αλλαγή. Η ικανότητα να στοχάζεται κανείς πάνω στην συναισθηματική του εμπειρία αποτελεί απαραίτητο συστατικό της διαδικασίας αλλαγής. </a:t>
            </a:r>
          </a:p>
          <a:p>
            <a:pPr marL="0" marR="0" indent="0" algn="just">
              <a:lnSpc>
                <a:spcPct val="107000"/>
              </a:lnSpc>
              <a:spcBef>
                <a:spcPts val="0"/>
              </a:spcBef>
              <a:spcAft>
                <a:spcPts val="800"/>
              </a:spcAft>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Η κάθαρση πρέπει να αντιμετωπίζεται ως μέρος μιας διαπροσωπικής διαδικασίας. Κανείς δεν κατακτά μόνιμο όφελος αποφορτίζοντας τα συναισθήματα του σε μια άδεια ντουλάπα. Επιπλέον, η κάθαρση σχετίζεται με περίπλοκο τρόπο με την συνεκτικότητα. Η κάθαρση είναι πιο χρήσιμη, όταν έχουν διαμορφωθεί υποστηρικτικοί δεσμοί μέσα στην ομάδα. </a:t>
            </a:r>
            <a:r>
              <a:rPr lang="el-GR" sz="2400" dirty="0" err="1">
                <a:effectLst/>
                <a:latin typeface="Arial Nova Cond" panose="020B0506020202020204" pitchFamily="34" charset="0"/>
                <a:ea typeface="Calibri" panose="020F0502020204030204" pitchFamily="34" charset="0"/>
                <a:cs typeface="Times New Roman" panose="02020603050405020304" pitchFamily="18" charset="0"/>
              </a:rPr>
              <a:t>Γι’αυτό</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και η κάθαρση αποκτά σταδιακά μεγαλύτερη αξία στην πορεία της ομάδας και όχι στα πρώιμα στάδια. Βέβαια, η έντονη έκφραση συναισθημάτων προωθεί την ανάπτυξη της συνεκτικότητας: τα μέλη που εκφράζουν ισχυρά συναισθήματα το ένα προς το άλλο και επεξεργάζονται τα συναισθήματα αυτά με ειλικρίνεια θα αναπτύξουν στενούς αμοιβαίους δεσμούς. Η συναισθηματική έκφραση συνδέεται άμεσα με την ελπίδα και με μια αίσθηση ατομικής αποτελεσματικότητας. Η συγκινησιακή αποκάλυψη συνδέεται και με την ικανότητα του ανθρώπου να αντιμετωπίζει καταστάσεις</a:t>
            </a:r>
            <a:r>
              <a:rPr lang="en-US" sz="2400" dirty="0">
                <a:effectLst/>
                <a:latin typeface="Arial Nova Cond" panose="020B0506020202020204" pitchFamily="34" charset="0"/>
                <a:ea typeface="Calibri" panose="020F0502020204030204" pitchFamily="34" charset="0"/>
                <a:cs typeface="Times New Roman" panose="02020603050405020304" pitchFamily="18" charset="0"/>
              </a:rPr>
              <a:t>: </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όταν κάποιος αρθρώνει τις ανάγκες του, επιτρέπει στον εαυτό του και στους ανθρώπους του περιβάλλοντός του να ανταποκριθούν παραγωγικά στις προκλήσεις της ζωής. Έτσι λοιπόν, η ανοιχτή έκφραση συναισθήματος έχει ζωτική σημασία για την θεραπευτική διαδικασία μέσα σε μια ομάδα. Αποτελεί όμως ένα μέρος μόνο της διαδικασίας και πρέπει να συμπληρώνεται από άλλους παράγοντες. </a:t>
            </a:r>
            <a:endParaRPr lang="el-GR" sz="3600" dirty="0"/>
          </a:p>
        </p:txBody>
      </p:sp>
    </p:spTree>
    <p:extLst>
      <p:ext uri="{BB962C8B-B14F-4D97-AF65-F5344CB8AC3E}">
        <p14:creationId xmlns:p14="http://schemas.microsoft.com/office/powerpoint/2010/main" val="1123324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81BFBA-52E5-FA21-07AF-B8D21B9B9167}"/>
              </a:ext>
            </a:extLst>
          </p:cNvPr>
          <p:cNvSpPr>
            <a:spLocks noGrp="1"/>
          </p:cNvSpPr>
          <p:nvPr>
            <p:ph type="title"/>
          </p:nvPr>
        </p:nvSpPr>
        <p:spPr>
          <a:xfrm>
            <a:off x="838200" y="365126"/>
            <a:ext cx="10515600" cy="725444"/>
          </a:xfrm>
        </p:spPr>
        <p:txBody>
          <a:bodyPr/>
          <a:lstStyle/>
          <a:p>
            <a:pPr algn="ctr"/>
            <a:r>
              <a:rPr lang="el-GR" b="1" dirty="0">
                <a:latin typeface="Arial Nova Cond" panose="020B0506020202020204" pitchFamily="34" charset="0"/>
              </a:rPr>
              <a:t>11. Υπαρξιακοί παράγοντες</a:t>
            </a:r>
          </a:p>
        </p:txBody>
      </p:sp>
      <p:sp>
        <p:nvSpPr>
          <p:cNvPr id="3" name="Θέση περιεχομένου 2">
            <a:extLst>
              <a:ext uri="{FF2B5EF4-FFF2-40B4-BE49-F238E27FC236}">
                <a16:creationId xmlns:a16="http://schemas.microsoft.com/office/drawing/2014/main" id="{1C6836FC-ADFC-0896-1306-928EB74C0AB2}"/>
              </a:ext>
            </a:extLst>
          </p:cNvPr>
          <p:cNvSpPr>
            <a:spLocks noGrp="1"/>
          </p:cNvSpPr>
          <p:nvPr>
            <p:ph idx="1"/>
          </p:nvPr>
        </p:nvSpPr>
        <p:spPr>
          <a:xfrm>
            <a:off x="553673" y="1090570"/>
            <a:ext cx="11190914" cy="5553511"/>
          </a:xfrm>
        </p:spPr>
        <p:txBody>
          <a:bodyPr>
            <a:normAutofit fontScale="70000" lnSpcReduction="20000"/>
          </a:bodyPr>
          <a:lstStyle/>
          <a:p>
            <a:pPr marL="0" indent="0" algn="just">
              <a:lnSpc>
                <a:spcPct val="160000"/>
              </a:lnSpc>
              <a:buNone/>
            </a:pP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Πολλοί θεραπευόμενοι αναφέρουν ότι η αλλαγή στην ζωή τους οφείλεται σε παράγοντες που ο </a:t>
            </a:r>
            <a:r>
              <a:rPr lang="en-US" sz="2400" dirty="0">
                <a:effectLst/>
                <a:latin typeface="Arial Nova Cond" panose="020B0506020202020204" pitchFamily="34" charset="0"/>
                <a:ea typeface="Calibri" panose="020F0502020204030204" pitchFamily="34" charset="0"/>
                <a:cs typeface="Times New Roman" panose="02020603050405020304" pitchFamily="18" charset="0"/>
              </a:rPr>
              <a:t>Yalom</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έδωσε τον τίτλο των υπαρξιακών παραγόντων, με την έννοια ότι όλοι αυτοί οι παράγοντες έχουν να κάνουν με την ύπαρξη- με την αναμέτρηση μας με την ανθρώπινη μοίρα-, μια αναμέτρηση που μας πληροφορεί για τις σκληρές υπαρξιακές αλήθειες της ζωής: τη θνητότητα μας, την ελευθερία και την ευθύνη μας για το σχεδιασμό της ίδιας μας της ζωής , την απομόνωση που πηγάζει από το γεγονός ότι βρεθήκαμε ξαφνικά μέσα στην ύπαρξη μόνοι μας, και τις προσπάθειες μας να βρούμε ένα νόημα στη ζωή ,παρά την ατυχία να μας έχουν ρίξει μέσα σε ένα σύμπαν χωρίς εγγενές νόημα. Έτσι, πολλοί θεραπευόμενοι συχνά αναφέρουν ότι θεραπευτικό αποτέλεσμα για τους ίδιους είχε</a:t>
            </a:r>
            <a:r>
              <a:rPr lang="en-US" sz="2400" dirty="0">
                <a:effectLst/>
                <a:latin typeface="Arial Nova Cond" panose="020B0506020202020204" pitchFamily="34" charset="0"/>
                <a:ea typeface="Calibri" panose="020F0502020204030204" pitchFamily="34" charset="0"/>
                <a:cs typeface="Times New Roman" panose="02020603050405020304" pitchFamily="18" charset="0"/>
              </a:rPr>
              <a:t>: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α)</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Η αναγνώριση ότι κάποιες φορές η ζωή είναι άνιση και άδικη,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β) </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η αναγνώριση ότι στο τέλος δεν μπορεί κανείς να ξεφύγει από κάποιο μερίδιο πόνου στη ζωή και από τον θάνατο,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γ) </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το γεγονός ότι αναγνώρισα πως όσο κοντά και να βρεθώ με τους άλλους ανθρώπους, πάλι μόνος μου πρέπει να αντιμετωπίσω τη ζωή μου,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δ)</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το γεγονός ότι ήρθα αντιμέτωπος με τα θεμελιώδη ζητήματα της ζωής μου και του θανάτου μου, κι έτσι μπόρεσα να ζω τη ζωή μου πιο ειλικρινά και να με απορροφούν λιγότερο τα ασήμαντα πράγματα, </a:t>
            </a:r>
            <a:r>
              <a:rPr lang="el-GR" sz="2400" b="1" dirty="0">
                <a:effectLst/>
                <a:latin typeface="Arial Nova Cond" panose="020B0506020202020204" pitchFamily="34" charset="0"/>
                <a:ea typeface="Calibri" panose="020F0502020204030204" pitchFamily="34" charset="0"/>
                <a:cs typeface="Times New Roman" panose="02020603050405020304" pitchFamily="18" charset="0"/>
              </a:rPr>
              <a:t>ε)</a:t>
            </a:r>
            <a:r>
              <a:rPr lang="el-GR" sz="2400" dirty="0">
                <a:effectLst/>
                <a:latin typeface="Arial Nova Cond" panose="020B0506020202020204" pitchFamily="34" charset="0"/>
                <a:ea typeface="Calibri" panose="020F0502020204030204" pitchFamily="34" charset="0"/>
                <a:cs typeface="Times New Roman" panose="02020603050405020304" pitchFamily="18" charset="0"/>
              </a:rPr>
              <a:t> το γεγονός ότι έμαθα πως πρέπει να αναλάβω απόλυτα την ευθύνη για τον τρόπο με τον οποίο ζω την ζωή μου, άσχετα από το πόση καθοδήγηση και υποστήριξη παίρνω από τους άλλους.  </a:t>
            </a:r>
            <a:endParaRPr lang="el-GR" sz="3200" dirty="0"/>
          </a:p>
        </p:txBody>
      </p:sp>
    </p:spTree>
    <p:extLst>
      <p:ext uri="{BB962C8B-B14F-4D97-AF65-F5344CB8AC3E}">
        <p14:creationId xmlns:p14="http://schemas.microsoft.com/office/powerpoint/2010/main" val="2866017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1">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4" name="Title 3">
            <a:extLst>
              <a:ext uri="{FF2B5EF4-FFF2-40B4-BE49-F238E27FC236}">
                <a16:creationId xmlns:a16="http://schemas.microsoft.com/office/drawing/2014/main" id="{51AC0709-B67A-81D5-6C3C-6A41EA01FE8E}"/>
              </a:ext>
            </a:extLst>
          </p:cNvPr>
          <p:cNvSpPr>
            <a:spLocks noGrp="1"/>
          </p:cNvSpPr>
          <p:nvPr>
            <p:ph type="title"/>
          </p:nvPr>
        </p:nvSpPr>
        <p:spPr>
          <a:xfrm>
            <a:off x="838200" y="713312"/>
            <a:ext cx="4038600" cy="5431376"/>
          </a:xfrm>
        </p:spPr>
        <p:txBody>
          <a:bodyPr>
            <a:normAutofit/>
          </a:bodyPr>
          <a:lstStyle/>
          <a:p>
            <a:r>
              <a:rPr lang="el-GR" b="1">
                <a:latin typeface="Arial Nova Cond" panose="020B0506020202020204" pitchFamily="34" charset="0"/>
              </a:rPr>
              <a:t>Τι είναι ψυχοθεραπεία</a:t>
            </a:r>
            <a:r>
              <a:rPr lang="en-US" b="1">
                <a:latin typeface="Arial Nova Cond" panose="020B0506020202020204" pitchFamily="34" charset="0"/>
              </a:rPr>
              <a:t>; </a:t>
            </a:r>
          </a:p>
        </p:txBody>
      </p:sp>
      <p:sp>
        <p:nvSpPr>
          <p:cNvPr id="5" name="Content Placeholder 4">
            <a:extLst>
              <a:ext uri="{FF2B5EF4-FFF2-40B4-BE49-F238E27FC236}">
                <a16:creationId xmlns:a16="http://schemas.microsoft.com/office/drawing/2014/main" id="{55E5A752-3290-2A3E-135F-FCD454F46AF5}"/>
              </a:ext>
            </a:extLst>
          </p:cNvPr>
          <p:cNvSpPr>
            <a:spLocks noGrp="1"/>
          </p:cNvSpPr>
          <p:nvPr>
            <p:ph idx="1"/>
          </p:nvPr>
        </p:nvSpPr>
        <p:spPr>
          <a:xfrm>
            <a:off x="5578765" y="147782"/>
            <a:ext cx="5775036" cy="6511636"/>
          </a:xfrm>
        </p:spPr>
        <p:txBody>
          <a:bodyPr anchor="ctr">
            <a:normAutofit fontScale="70000" lnSpcReduction="20000"/>
          </a:bodyPr>
          <a:lstStyle/>
          <a:p>
            <a:pPr marL="0" indent="0">
              <a:lnSpc>
                <a:spcPct val="160000"/>
              </a:lnSpc>
              <a:buNone/>
            </a:pPr>
            <a:r>
              <a:rPr lang="el-GR" sz="2400" dirty="0">
                <a:latin typeface="Arial Nova Cond" panose="020B0506020202020204" pitchFamily="34" charset="0"/>
              </a:rPr>
              <a:t>Είναι μια ψυχολογική υπηρεσία που παρέχεται από έναν/μια εκπαιδευμένο/η επαγγελματία ο/η οποίος/α </a:t>
            </a:r>
            <a:r>
              <a:rPr lang="el-GR" sz="2400" b="1" dirty="0">
                <a:latin typeface="Arial Nova Cond" panose="020B0506020202020204" pitchFamily="34" charset="0"/>
              </a:rPr>
              <a:t>χρησιμοποιεί κυρίως την επικοινωνία και την αλληλεπίδραση για να αξιολογήσει, διαγνώσει και θεραπεύσει δυσλειτουργικές συναισθηματικές αντιδράσεις, τρόπους σκέψεις, και συμπεριφορικά μοτίβα</a:t>
            </a:r>
            <a:r>
              <a:rPr lang="el-GR" sz="2400" dirty="0">
                <a:latin typeface="Arial Nova Cond" panose="020B0506020202020204" pitchFamily="34" charset="0"/>
              </a:rPr>
              <a:t>. Η ψυχοθεραπεία μπορεί να παρέχεται σε άτομα, ζευγάρια, οικογένειες, ομάδες. </a:t>
            </a:r>
            <a:r>
              <a:rPr lang="el-GR" sz="2400" b="0" i="0" dirty="0">
                <a:effectLst/>
                <a:latin typeface="Arial Nova Cond" panose="020B0506020202020204" pitchFamily="34" charset="0"/>
              </a:rPr>
              <a:t>Υπάρχουν πολλοί τύποι ψυχοθεραπείας, αλλά σε γενικές γραμμές οι περισσότερες ανήκουν σε κάποια από τις εξής κατηγορίες</a:t>
            </a:r>
            <a:r>
              <a:rPr lang="en-US" sz="2400" b="0" i="0" dirty="0">
                <a:effectLst/>
                <a:latin typeface="Arial Nova Cond" panose="020B0506020202020204" pitchFamily="34" charset="0"/>
              </a:rPr>
              <a:t>: </a:t>
            </a:r>
            <a:r>
              <a:rPr lang="el-GR" sz="2400" b="0" i="0" dirty="0">
                <a:effectLst/>
                <a:latin typeface="Arial Nova Cond" panose="020B0506020202020204" pitchFamily="34" charset="0"/>
              </a:rPr>
              <a:t>ψυχοδυναμική ψυχοθεραπεία, γνωσιακή- </a:t>
            </a:r>
            <a:r>
              <a:rPr lang="el-GR" sz="2400" b="0" i="0" dirty="0" err="1">
                <a:effectLst/>
                <a:latin typeface="Arial Nova Cond" panose="020B0506020202020204" pitchFamily="34" charset="0"/>
              </a:rPr>
              <a:t>συμπεριφορική</a:t>
            </a:r>
            <a:r>
              <a:rPr lang="el-GR" sz="2400" b="0" i="0" dirty="0">
                <a:effectLst/>
                <a:latin typeface="Arial Nova Cond" panose="020B0506020202020204" pitchFamily="34" charset="0"/>
              </a:rPr>
              <a:t> ψυχοθεραπεία, ανθρωπιστική (</a:t>
            </a:r>
            <a:r>
              <a:rPr lang="el-GR" sz="2400" b="0" i="0" dirty="0" err="1">
                <a:effectLst/>
                <a:latin typeface="Arial Nova Cond" panose="020B0506020202020204" pitchFamily="34" charset="0"/>
              </a:rPr>
              <a:t>προσωποκεντρική</a:t>
            </a:r>
            <a:r>
              <a:rPr lang="el-GR" sz="2400" b="0" i="0" dirty="0">
                <a:effectLst/>
                <a:latin typeface="Arial Nova Cond" panose="020B0506020202020204" pitchFamily="34" charset="0"/>
              </a:rPr>
              <a:t>) ψυχοθεραπεία ή συνθετική ψυχοθεραπεία. Ο/η ψυχοθεραπευτής/</a:t>
            </a:r>
            <a:r>
              <a:rPr lang="el-GR" sz="2400" b="0" i="0" dirty="0" err="1">
                <a:effectLst/>
                <a:latin typeface="Arial Nova Cond" panose="020B0506020202020204" pitchFamily="34" charset="0"/>
              </a:rPr>
              <a:t>τρια</a:t>
            </a:r>
            <a:r>
              <a:rPr lang="el-GR" sz="2400" b="0" i="0" dirty="0">
                <a:effectLst/>
                <a:latin typeface="Arial Nova Cond" panose="020B0506020202020204" pitchFamily="34" charset="0"/>
              </a:rPr>
              <a:t> είναι ένα άτομο που έχει εκπαιδευτεί και έχει πάρει άδεια άσκησης επαγγέλματος για να θεραπεύει ψυχικές, συναισθηματικές και </a:t>
            </a:r>
            <a:r>
              <a:rPr lang="el-GR" sz="2400" b="0" i="0" dirty="0" err="1">
                <a:effectLst/>
                <a:latin typeface="Arial Nova Cond" panose="020B0506020202020204" pitchFamily="34" charset="0"/>
              </a:rPr>
              <a:t>συμπεριφορικές</a:t>
            </a:r>
            <a:r>
              <a:rPr lang="el-GR" sz="2400" b="0" i="0" dirty="0">
                <a:effectLst/>
                <a:latin typeface="Arial Nova Cond" panose="020B0506020202020204" pitchFamily="34" charset="0"/>
              </a:rPr>
              <a:t> διαταραχές με ψυχολογικά μέσα</a:t>
            </a:r>
            <a:r>
              <a:rPr lang="el-GR" sz="2400" dirty="0">
                <a:latin typeface="Arial Nova Cond" panose="020B0506020202020204" pitchFamily="34" charset="0"/>
              </a:rPr>
              <a:t>. Μπορεί να είναι κλινικός</a:t>
            </a:r>
            <a:r>
              <a:rPr lang="en-US" sz="2400" dirty="0">
                <a:latin typeface="Arial Nova Cond" panose="020B0506020202020204" pitchFamily="34" charset="0"/>
              </a:rPr>
              <a:t>/</a:t>
            </a:r>
            <a:r>
              <a:rPr lang="el-GR" sz="2400" dirty="0">
                <a:latin typeface="Arial Nova Cond" panose="020B0506020202020204" pitchFamily="34" charset="0"/>
              </a:rPr>
              <a:t>η ψυχολόγος, ψυχίατρος, σύμβουλος, κοινωνικός/ή λειτουργός ή ψυχιατρικός/η </a:t>
            </a:r>
            <a:r>
              <a:rPr lang="el-GR" sz="2400" dirty="0" err="1">
                <a:latin typeface="Arial Nova Cond" panose="020B0506020202020204" pitchFamily="34" charset="0"/>
              </a:rPr>
              <a:t>νοσοκομός</a:t>
            </a:r>
            <a:r>
              <a:rPr lang="el-GR" sz="2400" dirty="0">
                <a:latin typeface="Arial Nova Cond" panose="020B0506020202020204" pitchFamily="34" charset="0"/>
              </a:rPr>
              <a:t>/α. (</a:t>
            </a:r>
            <a:r>
              <a:rPr lang="en-US" sz="2400" dirty="0">
                <a:latin typeface="Arial Nova Cond" panose="020B0506020202020204" pitchFamily="34" charset="0"/>
              </a:rPr>
              <a:t>APA, 2023). </a:t>
            </a:r>
          </a:p>
        </p:txBody>
      </p:sp>
    </p:spTree>
    <p:extLst>
      <p:ext uri="{BB962C8B-B14F-4D97-AF65-F5344CB8AC3E}">
        <p14:creationId xmlns:p14="http://schemas.microsoft.com/office/powerpoint/2010/main" val="380251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E3E7E-2CBC-61BB-97BF-0FDD18AE047F}"/>
              </a:ext>
            </a:extLst>
          </p:cNvPr>
          <p:cNvSpPr>
            <a:spLocks noGrp="1"/>
          </p:cNvSpPr>
          <p:nvPr>
            <p:ph type="title"/>
          </p:nvPr>
        </p:nvSpPr>
        <p:spPr/>
        <p:txBody>
          <a:bodyPr/>
          <a:lstStyle/>
          <a:p>
            <a:pPr algn="ctr"/>
            <a:r>
              <a:rPr lang="el-GR" b="1" dirty="0">
                <a:latin typeface="Arial Nova Cond" panose="020B0506020202020204" pitchFamily="34" charset="0"/>
              </a:rPr>
              <a:t>Βιβλιογραφία</a:t>
            </a:r>
            <a:r>
              <a:rPr lang="el-GR" dirty="0"/>
              <a:t> </a:t>
            </a:r>
            <a:endParaRPr lang="en-US" dirty="0"/>
          </a:p>
        </p:txBody>
      </p:sp>
      <p:sp>
        <p:nvSpPr>
          <p:cNvPr id="3" name="Content Placeholder 2">
            <a:extLst>
              <a:ext uri="{FF2B5EF4-FFF2-40B4-BE49-F238E27FC236}">
                <a16:creationId xmlns:a16="http://schemas.microsoft.com/office/drawing/2014/main" id="{32831B5A-36D4-59B9-94E9-5041DF42D83E}"/>
              </a:ext>
            </a:extLst>
          </p:cNvPr>
          <p:cNvSpPr>
            <a:spLocks noGrp="1"/>
          </p:cNvSpPr>
          <p:nvPr>
            <p:ph idx="1"/>
          </p:nvPr>
        </p:nvSpPr>
        <p:spPr/>
        <p:txBody>
          <a:bodyPr/>
          <a:lstStyle/>
          <a:p>
            <a:pPr algn="l"/>
            <a:r>
              <a:rPr lang="en-US" b="0" i="0" u="none" strike="noStrike" baseline="0" dirty="0" err="1">
                <a:latin typeface="Arial Nova Cond" panose="020B0506020202020204" pitchFamily="34" charset="0"/>
              </a:rPr>
              <a:t>Giacomucci</a:t>
            </a:r>
            <a:r>
              <a:rPr lang="en-US" b="0" i="0" u="none" strike="noStrike" baseline="0" dirty="0">
                <a:latin typeface="Arial Nova Cond" panose="020B0506020202020204" pitchFamily="34" charset="0"/>
              </a:rPr>
              <a:t>, Scott. 2021. Social Work, Sociometry, and Psychodrama, Springer.</a:t>
            </a:r>
            <a:endParaRPr lang="en-US" dirty="0">
              <a:latin typeface="Arial Nova Cond" panose="020B0506020202020204" pitchFamily="34" charset="0"/>
            </a:endParaRPr>
          </a:p>
          <a:p>
            <a:r>
              <a:rPr lang="en-US" dirty="0">
                <a:latin typeface="Arial Nova Cond" panose="020B0506020202020204" pitchFamily="34" charset="0"/>
              </a:rPr>
              <a:t>Yalom, Irvin. 2005. </a:t>
            </a:r>
            <a:r>
              <a:rPr lang="el-GR" dirty="0">
                <a:latin typeface="Arial Nova Cond" panose="020B0506020202020204" pitchFamily="34" charset="0"/>
              </a:rPr>
              <a:t>Θεωρία και πράξη της ομαδικής ψυχοθεραπείας, Εκδόσεις Άγρα. </a:t>
            </a:r>
            <a:endParaRPr lang="en-US" dirty="0">
              <a:latin typeface="Arial Nova Cond" panose="020B0506020202020204" pitchFamily="34" charset="0"/>
            </a:endParaRPr>
          </a:p>
        </p:txBody>
      </p:sp>
    </p:spTree>
    <p:extLst>
      <p:ext uri="{BB962C8B-B14F-4D97-AF65-F5344CB8AC3E}">
        <p14:creationId xmlns:p14="http://schemas.microsoft.com/office/powerpoint/2010/main" val="99677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0" name="Rectangle 379">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2" name="Rectangle 381">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84" name="Group 383">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385" name="Freeform: Shape 384">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6" name="Freeform: Shape 385">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7" name="Freeform: Shape 386">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8" name="Freeform: Shape 387">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itle 3">
            <a:extLst>
              <a:ext uri="{FF2B5EF4-FFF2-40B4-BE49-F238E27FC236}">
                <a16:creationId xmlns:a16="http://schemas.microsoft.com/office/drawing/2014/main" id="{1E0FD027-CFD6-BF9A-0FAE-D8CFB4C3B3FA}"/>
              </a:ext>
            </a:extLst>
          </p:cNvPr>
          <p:cNvSpPr>
            <a:spLocks noGrp="1"/>
          </p:cNvSpPr>
          <p:nvPr>
            <p:ph type="title"/>
          </p:nvPr>
        </p:nvSpPr>
        <p:spPr>
          <a:xfrm>
            <a:off x="640080" y="1243013"/>
            <a:ext cx="3855720" cy="4371974"/>
          </a:xfrm>
        </p:spPr>
        <p:txBody>
          <a:bodyPr>
            <a:normAutofit/>
          </a:bodyPr>
          <a:lstStyle/>
          <a:p>
            <a:r>
              <a:rPr lang="el-GR" sz="3600" b="1" dirty="0">
                <a:latin typeface="Arial Nova Cond" panose="020B0506020202020204" pitchFamily="34" charset="0"/>
              </a:rPr>
              <a:t>Τι είναι ομαδική ψυχοθεραπεία</a:t>
            </a:r>
            <a:r>
              <a:rPr lang="en-US" sz="3600" b="1" dirty="0">
                <a:latin typeface="Arial Nova Cond" panose="020B0506020202020204" pitchFamily="34" charset="0"/>
              </a:rPr>
              <a:t>; </a:t>
            </a:r>
          </a:p>
        </p:txBody>
      </p:sp>
      <p:sp>
        <p:nvSpPr>
          <p:cNvPr id="7" name="Content Placeholder 6">
            <a:extLst>
              <a:ext uri="{FF2B5EF4-FFF2-40B4-BE49-F238E27FC236}">
                <a16:creationId xmlns:a16="http://schemas.microsoft.com/office/drawing/2014/main" id="{D1B31C9C-43CE-5AC5-5F45-5B4A561A0467}"/>
              </a:ext>
            </a:extLst>
          </p:cNvPr>
          <p:cNvSpPr>
            <a:spLocks noGrp="1"/>
          </p:cNvSpPr>
          <p:nvPr>
            <p:ph idx="1"/>
          </p:nvPr>
        </p:nvSpPr>
        <p:spPr>
          <a:xfrm>
            <a:off x="5504873" y="387927"/>
            <a:ext cx="5888551" cy="6107388"/>
          </a:xfrm>
        </p:spPr>
        <p:txBody>
          <a:bodyPr anchor="ctr">
            <a:normAutofit fontScale="85000" lnSpcReduction="20000"/>
          </a:bodyPr>
          <a:lstStyle/>
          <a:p>
            <a:pPr marL="0" indent="0">
              <a:lnSpc>
                <a:spcPct val="160000"/>
              </a:lnSpc>
              <a:buNone/>
            </a:pPr>
            <a:r>
              <a:rPr lang="el-GR" sz="2400" kern="100" dirty="0">
                <a:effectLst/>
                <a:latin typeface="Arial Nova Cond" panose="020B0506020202020204" pitchFamily="34" charset="0"/>
                <a:ea typeface="Calibri" panose="020F0502020204030204" pitchFamily="34" charset="0"/>
                <a:cs typeface="Times New Roman" panose="02020603050405020304" pitchFamily="18" charset="0"/>
              </a:rPr>
              <a:t>Η θεραπεία ψυχολογικών προβλημάτων κατά την οποία δύο ή περισσότερα άτομα αλληλοεπιδρούν μεταξύ τους σε συναισθηματικό και γνωστικό επίπεδο με την παρουσία ενός ή περισσότερων ομαδικών ψυχοθεραπευτών που λειτουργούν ως καταλύτες, διευκολύνοντας τις διεργασίες της ομάδας ή ερμηνεύοντας. Οι προσεγγίσεις ποικίλουν , αλλά γενικά όλες αποσκοπούν στο να διαμορφώσουν ένα περιβάλλον στο οποίο προβλήματα και έγνοιες εκφράζονται σε μια ατμόσφαιρα αμοιβαίου σεβασμού και αλληλοκατανόησης. Η ομαδική ψυχοθεραπεία αποσκοπεί στην ανάπτυξη του αυτοσεβασμού, στην εκβάθυνση της κατανόησης του εαυτού και της βελτίωσης των διαπροσωπικών σχέσεων. </a:t>
            </a:r>
            <a:endParaRPr lang="en-US" sz="2400" dirty="0"/>
          </a:p>
        </p:txBody>
      </p:sp>
    </p:spTree>
    <p:extLst>
      <p:ext uri="{BB962C8B-B14F-4D97-AF65-F5344CB8AC3E}">
        <p14:creationId xmlns:p14="http://schemas.microsoft.com/office/powerpoint/2010/main" val="311946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9C5CB-6E40-2FE5-38C8-3637B9FB1C20}"/>
              </a:ext>
            </a:extLst>
          </p:cNvPr>
          <p:cNvSpPr>
            <a:spLocks noGrp="1"/>
          </p:cNvSpPr>
          <p:nvPr>
            <p:ph type="title"/>
          </p:nvPr>
        </p:nvSpPr>
        <p:spPr>
          <a:xfrm>
            <a:off x="838200" y="365125"/>
            <a:ext cx="10515600" cy="1039605"/>
          </a:xfrm>
        </p:spPr>
        <p:txBody>
          <a:bodyPr>
            <a:normAutofit fontScale="90000"/>
          </a:bodyPr>
          <a:lstStyle/>
          <a:p>
            <a:r>
              <a:rPr lang="el-GR" b="1" dirty="0">
                <a:latin typeface="Arial Nova Cond" panose="020B0506020202020204" pitchFamily="34" charset="0"/>
              </a:rPr>
              <a:t>Τι κάνει ξεχωριστή την ομαδική ψυχοθεραπεία </a:t>
            </a:r>
            <a:r>
              <a:rPr lang="en-US" b="1" dirty="0">
                <a:latin typeface="Arial Nova Cond" panose="020B0506020202020204" pitchFamily="34" charset="0"/>
              </a:rPr>
              <a:t>; </a:t>
            </a:r>
          </a:p>
        </p:txBody>
      </p:sp>
      <p:sp>
        <p:nvSpPr>
          <p:cNvPr id="3" name="Content Placeholder 2">
            <a:extLst>
              <a:ext uri="{FF2B5EF4-FFF2-40B4-BE49-F238E27FC236}">
                <a16:creationId xmlns:a16="http://schemas.microsoft.com/office/drawing/2014/main" id="{E819A3EB-4797-200F-A238-865977F60B31}"/>
              </a:ext>
            </a:extLst>
          </p:cNvPr>
          <p:cNvSpPr>
            <a:spLocks noGrp="1"/>
          </p:cNvSpPr>
          <p:nvPr>
            <p:ph idx="1"/>
          </p:nvPr>
        </p:nvSpPr>
        <p:spPr>
          <a:xfrm>
            <a:off x="679622" y="1404730"/>
            <a:ext cx="10674178" cy="4943061"/>
          </a:xfrm>
        </p:spPr>
        <p:txBody>
          <a:bodyPr>
            <a:normAutofit/>
          </a:bodyPr>
          <a:lstStyle/>
          <a:p>
            <a:pPr marL="0" marR="0" indent="0">
              <a:lnSpc>
                <a:spcPct val="107000"/>
              </a:lnSpc>
              <a:spcBef>
                <a:spcPts val="0"/>
              </a:spcBef>
              <a:spcAft>
                <a:spcPts val="800"/>
              </a:spcAft>
              <a:buNone/>
            </a:pPr>
            <a:r>
              <a:rPr lang="en-US" sz="1800" kern="100" dirty="0">
                <a:effectLst/>
                <a:latin typeface="Arial Nova Cond" panose="020B0506020202020204" pitchFamily="34" charset="0"/>
                <a:ea typeface="Calibri" panose="020F0502020204030204" pitchFamily="34" charset="0"/>
                <a:cs typeface="Times New Roman" panose="02020603050405020304" pitchFamily="18" charset="0"/>
              </a:rPr>
              <a:t>O Jacob Moreno-</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 πρωτοπόρος της ομαδικής ψυχοθεραπείας και ιδρυτής του ψυχοδράματος-</a:t>
            </a:r>
            <a:r>
              <a:rPr lang="en-US" sz="1800" kern="100" dirty="0">
                <a:effectLst/>
                <a:latin typeface="Arial Nova Cond" panose="020B0506020202020204" pitchFamily="34" charset="0"/>
                <a:ea typeface="Calibri" panose="020F0502020204030204" pitchFamily="34" charset="0"/>
                <a:cs typeface="Times New Roman" panose="02020603050405020304" pitchFamily="18" charset="0"/>
              </a:rPr>
              <a:t> </a:t>
            </a:r>
            <a:r>
              <a:rPr lang="el-GR" sz="1800" kern="100" dirty="0">
                <a:effectLst/>
                <a:latin typeface="Arial Nova Cond" panose="020B0506020202020204" pitchFamily="34" charset="0"/>
                <a:ea typeface="Calibri" panose="020F0502020204030204" pitchFamily="34" charset="0"/>
                <a:cs typeface="Times New Roman" panose="02020603050405020304" pitchFamily="18" charset="0"/>
              </a:rPr>
              <a:t>υποστήριξε ότι η ομαδική θεραπεία πρέπει να είναι πολύ περισσότερο από μια εκπαιδευτική διάλεξη, μια συζήτηση, μια συνάντηση της ομάδας όπου ένα μέλος μοιράζεται την ιστορία του στην ομάδα, ή ακόμα και την παρακολούθηση ενός ψυχοδράματος, παρόλο που η ομαδική θεραπεία μπορεί να περιλαμβάνει ένα ή και περισσότερα από αυτά τα πράγματα. </a:t>
            </a:r>
            <a:endParaRPr lang="en-US" sz="1800" kern="100" dirty="0">
              <a:effectLst/>
              <a:latin typeface="Arial Nova Cond" panose="020B050602020202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800"/>
              </a:spcAft>
              <a:buNone/>
            </a:pPr>
            <a:r>
              <a:rPr lang="el-GR" sz="1800" b="1" kern="100" dirty="0">
                <a:solidFill>
                  <a:srgbClr val="C00000"/>
                </a:solidFill>
                <a:effectLst>
                  <a:outerShdw blurRad="38100" dist="38100" dir="2700000" algn="tl">
                    <a:srgbClr val="000000">
                      <a:alpha val="43137"/>
                    </a:srgbClr>
                  </a:outerShdw>
                </a:effectLst>
                <a:latin typeface="Arial Nova Cond" panose="020B0506020202020204" pitchFamily="34" charset="0"/>
                <a:ea typeface="Calibri" panose="020F0502020204030204" pitchFamily="34" charset="0"/>
                <a:cs typeface="Times New Roman" panose="02020603050405020304" pitchFamily="18" charset="0"/>
              </a:rPr>
              <a:t>Στην ατομική θεραπεία ο θεραπευόμενος είναι ένα άτομο. Στην ομαδική θεραπεία ο θεραπευόμενος είναι μια ομάδα ατόμων. </a:t>
            </a:r>
            <a:endParaRPr lang="en-US" sz="1800" b="1" kern="100" dirty="0">
              <a:solidFill>
                <a:srgbClr val="C00000"/>
              </a:solidFill>
              <a:effectLst>
                <a:outerShdw blurRad="38100" dist="38100" dir="2700000" algn="tl">
                  <a:srgbClr val="000000">
                    <a:alpha val="43137"/>
                  </a:srgbClr>
                </a:outerShdw>
              </a:effectLst>
              <a:latin typeface="Arial Nova Cond" panose="020B050602020202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l-GR" sz="1800" kern="100" dirty="0">
                <a:effectLst/>
                <a:latin typeface="Arial Nova Cond" panose="020B0506020202020204" pitchFamily="34" charset="0"/>
                <a:ea typeface="Calibri" panose="020F0502020204030204" pitchFamily="34" charset="0"/>
                <a:cs typeface="Times New Roman" panose="02020603050405020304" pitchFamily="18" charset="0"/>
              </a:rPr>
              <a:t>Στην ομαδική ψυχοθεραπεία ο/η ψυχοθεραπευτής θεραπεύει την ομάδα</a:t>
            </a:r>
            <a:r>
              <a:rPr lang="en-US" sz="1800" kern="100" dirty="0">
                <a:effectLst/>
                <a:latin typeface="Arial Nova Cond" panose="020B0506020202020204" pitchFamily="34" charset="0"/>
                <a:ea typeface="Calibri" panose="020F0502020204030204" pitchFamily="34" charset="0"/>
                <a:cs typeface="Times New Roman" panose="02020603050405020304" pitchFamily="18" charset="0"/>
              </a:rPr>
              <a:t>. </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Υπάρχουν ομαδικοί θεραπευτές που συνεχίζουν και εστιάζουν στο άτομο και η μέθοδος τους μοιάζει περισσότερο σαν μια ατομική θεραπεία που απλά γίνεται σε ένα ομαδικό περιβάλλον- με τα υπόλοιπα μέλη να είναι το «κοινό». Όμως αυτό δεν είναι ομαδική θεραπεία. Όπως αναφέρει ο </a:t>
            </a:r>
            <a:r>
              <a:rPr lang="en-US" sz="1800" kern="100" dirty="0">
                <a:latin typeface="Arial Nova Cond" panose="020B0506020202020204" pitchFamily="34" charset="0"/>
                <a:ea typeface="Calibri" panose="020F0502020204030204" pitchFamily="34" charset="0"/>
                <a:cs typeface="Times New Roman" panose="02020603050405020304" pitchFamily="18" charset="0"/>
              </a:rPr>
              <a:t>Moreno</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 </a:t>
            </a:r>
            <a:r>
              <a:rPr lang="el-GR" sz="1800" u="sng" kern="100" dirty="0">
                <a:latin typeface="Arial Nova Cond" panose="020B0506020202020204" pitchFamily="34" charset="0"/>
                <a:ea typeface="Calibri" panose="020F0502020204030204" pitchFamily="34" charset="0"/>
                <a:cs typeface="Times New Roman" panose="02020603050405020304" pitchFamily="18" charset="0"/>
              </a:rPr>
              <a:t>η ατομική ψυχοθεραπεία βασίζεται στα ψυχοδυναμικά του ατόμου. Αντίθετα, η ομαδική θεραπεία βασίζεται στα κοινωνιοδυναμικά που περιλαμβάνουν τις διαπροσωπικές σχέσεις και τις αλληλεπιδράσεις μεταξύ των μελών της ομάδας</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 Σύμφωνα με τον </a:t>
            </a:r>
            <a:r>
              <a:rPr lang="en-US" sz="1800" kern="100" dirty="0">
                <a:latin typeface="Arial Nova Cond" panose="020B0506020202020204" pitchFamily="34" charset="0"/>
                <a:ea typeface="Calibri" panose="020F0502020204030204" pitchFamily="34" charset="0"/>
                <a:cs typeface="Times New Roman" panose="02020603050405020304" pitchFamily="18" charset="0"/>
              </a:rPr>
              <a:t>Moreno, </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η θεραπεία των ομάδων έγινε εφικτή μετά την ανάπτυξη της </a:t>
            </a:r>
            <a:r>
              <a:rPr lang="el-GR" sz="1800" b="1" kern="100" dirty="0">
                <a:latin typeface="Arial Nova Cond" panose="020B0506020202020204" pitchFamily="34" charset="0"/>
                <a:ea typeface="Calibri" panose="020F0502020204030204" pitchFamily="34" charset="0"/>
                <a:cs typeface="Times New Roman" panose="02020603050405020304" pitchFamily="18" charset="0"/>
              </a:rPr>
              <a:t>κοινωνιομετρίας</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 που επιτρέπει στον/στην ομαδικό/η θεραπευτή/</a:t>
            </a:r>
            <a:r>
              <a:rPr lang="el-GR" sz="1800" kern="100" dirty="0" err="1">
                <a:latin typeface="Arial Nova Cond" panose="020B0506020202020204" pitchFamily="34" charset="0"/>
                <a:ea typeface="Calibri" panose="020F0502020204030204" pitchFamily="34" charset="0"/>
                <a:cs typeface="Times New Roman" panose="02020603050405020304" pitchFamily="18" charset="0"/>
              </a:rPr>
              <a:t>τρια</a:t>
            </a:r>
            <a:r>
              <a:rPr lang="el-GR" sz="1800" kern="100" dirty="0">
                <a:latin typeface="Arial Nova Cond" panose="020B0506020202020204" pitchFamily="34" charset="0"/>
                <a:ea typeface="Calibri" panose="020F0502020204030204" pitchFamily="34" charset="0"/>
                <a:cs typeface="Times New Roman" panose="02020603050405020304" pitchFamily="18" charset="0"/>
              </a:rPr>
              <a:t> να αναγνωρίσει και να χαρακτηρίσει  τον σχηματισμό των σχέσεων που διαμορφώνονται μέσα σε μια ομάδα. </a:t>
            </a:r>
          </a:p>
          <a:p>
            <a:pPr marL="0" marR="0" indent="0">
              <a:lnSpc>
                <a:spcPct val="107000"/>
              </a:lnSpc>
              <a:spcBef>
                <a:spcPts val="0"/>
              </a:spcBef>
              <a:spcAft>
                <a:spcPts val="800"/>
              </a:spcAft>
              <a:buNone/>
            </a:pPr>
            <a:endParaRPr lang="en-US" sz="1800" kern="100" dirty="0">
              <a:effectLst/>
              <a:latin typeface="Arial Nova Cond" panose="020B050602020202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406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67509D-9D4B-C473-DAEE-42D5B5FD54D0}"/>
              </a:ext>
            </a:extLst>
          </p:cNvPr>
          <p:cNvSpPr>
            <a:spLocks noGrp="1"/>
          </p:cNvSpPr>
          <p:nvPr>
            <p:ph type="title"/>
          </p:nvPr>
        </p:nvSpPr>
        <p:spPr>
          <a:xfrm>
            <a:off x="838200" y="365126"/>
            <a:ext cx="10515600" cy="1092614"/>
          </a:xfrm>
        </p:spPr>
        <p:txBody>
          <a:bodyPr/>
          <a:lstStyle/>
          <a:p>
            <a:pPr algn="ctr"/>
            <a:r>
              <a:rPr lang="el-GR" b="1" dirty="0">
                <a:latin typeface="Arial Nova Cond" panose="020B0506020202020204" pitchFamily="34" charset="0"/>
              </a:rPr>
              <a:t>Τι είναι κοινωνιομετρία</a:t>
            </a:r>
            <a:r>
              <a:rPr lang="en-US" b="1" dirty="0">
                <a:latin typeface="Arial Nova Cond" panose="020B0506020202020204" pitchFamily="34" charset="0"/>
              </a:rPr>
              <a:t>; </a:t>
            </a:r>
          </a:p>
        </p:txBody>
      </p:sp>
      <p:sp>
        <p:nvSpPr>
          <p:cNvPr id="5" name="Content Placeholder 4">
            <a:extLst>
              <a:ext uri="{FF2B5EF4-FFF2-40B4-BE49-F238E27FC236}">
                <a16:creationId xmlns:a16="http://schemas.microsoft.com/office/drawing/2014/main" id="{DB6F8154-D9CA-7298-3885-D94654D96F5A}"/>
              </a:ext>
            </a:extLst>
          </p:cNvPr>
          <p:cNvSpPr>
            <a:spLocks noGrp="1"/>
          </p:cNvSpPr>
          <p:nvPr>
            <p:ph idx="1"/>
          </p:nvPr>
        </p:nvSpPr>
        <p:spPr>
          <a:xfrm>
            <a:off x="838200" y="1577009"/>
            <a:ext cx="10515600" cy="4599954"/>
          </a:xfrm>
        </p:spPr>
        <p:txBody>
          <a:bodyPr>
            <a:normAutofit fontScale="77500" lnSpcReduction="20000"/>
          </a:bodyPr>
          <a:lstStyle/>
          <a:p>
            <a:pPr marL="0" indent="0" algn="just">
              <a:lnSpc>
                <a:spcPct val="170000"/>
              </a:lnSpc>
              <a:buNone/>
            </a:pPr>
            <a:r>
              <a:rPr lang="el-GR" dirty="0">
                <a:latin typeface="Arial Nova Cond" panose="020B0506020202020204" pitchFamily="34" charset="0"/>
              </a:rPr>
              <a:t>Η κοινωνιομετρία είναι η μελέτη των ομαδικών δυναμικών, η μελέτη της εξέλιξης των ομάδων, και του δικτύου των σχέσεων μέσα στις ομάδες.  Την κοινωνιομετρία την εισήγαγε ο </a:t>
            </a:r>
            <a:r>
              <a:rPr lang="en-US" dirty="0">
                <a:latin typeface="Arial Nova Cond" panose="020B0506020202020204" pitchFamily="34" charset="0"/>
              </a:rPr>
              <a:t>Moreno </a:t>
            </a:r>
            <a:r>
              <a:rPr lang="el-GR" dirty="0">
                <a:latin typeface="Arial Nova Cond" panose="020B0506020202020204" pitchFamily="34" charset="0"/>
              </a:rPr>
              <a:t>και προσφέρει μια θεωρία της κοινωνίας και των διαπροσωπικών σχέσεων, μια μεθοδολογία για την έρευνα  της φύσης των ομάδων και των σχέσεων μέσα στην ομάδα, καθώς επίσης και βιωματικές πρακτικές για την αξιολόγηση και προώθηση αλλαγών μέσα στο ίδιο το άτομο αλλά και των αλλαγών μεταξύ των ατόμων και των ομάδων. Η κοινωνιομετρία λοιπόν μελετά και αξιολογεί την οργάνωση των ολιγομελών ομάδων, τις υποομάδες, την κατανομή και ερμηνεία των αλληλεπιδράσεων, την ιεραρχία μεταξύ των μελών, την θέση και τον ρόλο του ηγέτη κλπ. </a:t>
            </a:r>
          </a:p>
        </p:txBody>
      </p:sp>
    </p:spTree>
    <p:extLst>
      <p:ext uri="{BB962C8B-B14F-4D97-AF65-F5344CB8AC3E}">
        <p14:creationId xmlns:p14="http://schemas.microsoft.com/office/powerpoint/2010/main" val="75455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766E2E-7016-63D7-E1A3-EC5487179B8F}"/>
              </a:ext>
            </a:extLst>
          </p:cNvPr>
          <p:cNvSpPr>
            <a:spLocks noGrp="1"/>
          </p:cNvSpPr>
          <p:nvPr>
            <p:ph type="title"/>
          </p:nvPr>
        </p:nvSpPr>
        <p:spPr/>
        <p:txBody>
          <a:bodyPr/>
          <a:lstStyle/>
          <a:p>
            <a:pPr algn="ctr"/>
            <a:r>
              <a:rPr lang="el-GR" b="1" dirty="0">
                <a:latin typeface="Arial Nova Cond" panose="020B0506020202020204" pitchFamily="34" charset="0"/>
              </a:rPr>
              <a:t>Παραδείγματα θεραπευτικών ομάδων </a:t>
            </a:r>
            <a:endParaRPr lang="en-US" b="1" dirty="0">
              <a:latin typeface="Arial Nova Cond" panose="020B0506020202020204" pitchFamily="34" charset="0"/>
            </a:endParaRPr>
          </a:p>
        </p:txBody>
      </p:sp>
      <p:sp>
        <p:nvSpPr>
          <p:cNvPr id="5" name="Content Placeholder 4">
            <a:extLst>
              <a:ext uri="{FF2B5EF4-FFF2-40B4-BE49-F238E27FC236}">
                <a16:creationId xmlns:a16="http://schemas.microsoft.com/office/drawing/2014/main" id="{3E5CCA73-23FC-6FB3-BA87-6968B20EFFFF}"/>
              </a:ext>
            </a:extLst>
          </p:cNvPr>
          <p:cNvSpPr>
            <a:spLocks noGrp="1"/>
          </p:cNvSpPr>
          <p:nvPr>
            <p:ph idx="1"/>
          </p:nvPr>
        </p:nvSpPr>
        <p:spPr/>
        <p:txBody>
          <a:bodyPr/>
          <a:lstStyle/>
          <a:p>
            <a:r>
              <a:rPr lang="el-GR" dirty="0">
                <a:latin typeface="Arial Nova Cond" panose="020B0506020202020204" pitchFamily="34" charset="0"/>
              </a:rPr>
              <a:t>Ομάδες για την διαχείριση και θεραπεία των κρίσεων πανικού</a:t>
            </a:r>
          </a:p>
          <a:p>
            <a:r>
              <a:rPr lang="el-GR" dirty="0">
                <a:latin typeface="Arial Nova Cond" panose="020B0506020202020204" pitchFamily="34" charset="0"/>
              </a:rPr>
              <a:t>Ομάδες για την διαχείριση και θεραπεία της κατάθλιψης</a:t>
            </a:r>
          </a:p>
          <a:p>
            <a:r>
              <a:rPr lang="el-GR" dirty="0">
                <a:latin typeface="Arial Nova Cond" panose="020B0506020202020204" pitchFamily="34" charset="0"/>
              </a:rPr>
              <a:t>Ομάδες για τις διαταραχές διατροφής </a:t>
            </a:r>
          </a:p>
          <a:p>
            <a:r>
              <a:rPr lang="el-GR" dirty="0">
                <a:latin typeface="Arial Nova Cond" panose="020B0506020202020204" pitchFamily="34" charset="0"/>
              </a:rPr>
              <a:t>Ομάδες για την διακοπή ουσιών (ναρκωτικά, νικοτίνη, αλκοόλ) </a:t>
            </a:r>
          </a:p>
          <a:p>
            <a:r>
              <a:rPr lang="el-GR" dirty="0">
                <a:latin typeface="Arial Nova Cond" panose="020B0506020202020204" pitchFamily="34" charset="0"/>
              </a:rPr>
              <a:t>Ομάδες υποστήριξης καρκινοπαθών , </a:t>
            </a:r>
            <a:r>
              <a:rPr lang="en-US" dirty="0">
                <a:latin typeface="Arial Nova Cond" panose="020B0506020202020204" pitchFamily="34" charset="0"/>
              </a:rPr>
              <a:t>HIV/AIDS, </a:t>
            </a:r>
            <a:r>
              <a:rPr lang="el-GR" dirty="0">
                <a:latin typeface="Arial Nova Cond" panose="020B0506020202020204" pitchFamily="34" charset="0"/>
              </a:rPr>
              <a:t>καρδιοπαθών </a:t>
            </a:r>
            <a:r>
              <a:rPr lang="el-GR" dirty="0" err="1">
                <a:latin typeface="Arial Nova Cond" panose="020B0506020202020204" pitchFamily="34" charset="0"/>
              </a:rPr>
              <a:t>κλπ</a:t>
            </a:r>
            <a:endParaRPr lang="el-GR" dirty="0">
              <a:latin typeface="Arial Nova Cond" panose="020B0506020202020204" pitchFamily="34" charset="0"/>
            </a:endParaRPr>
          </a:p>
          <a:p>
            <a:r>
              <a:rPr lang="el-GR" dirty="0">
                <a:latin typeface="Arial Nova Cond" panose="020B0506020202020204" pitchFamily="34" charset="0"/>
              </a:rPr>
              <a:t>Ομάδες για θύματα σεξουαλικής κακοποίησης</a:t>
            </a:r>
          </a:p>
          <a:p>
            <a:r>
              <a:rPr lang="el-GR" dirty="0">
                <a:latin typeface="Arial Nova Cond" panose="020B0506020202020204" pitchFamily="34" charset="0"/>
              </a:rPr>
              <a:t>Ομάδες με </a:t>
            </a:r>
            <a:r>
              <a:rPr lang="el-GR" dirty="0" err="1">
                <a:latin typeface="Arial Nova Cond" panose="020B0506020202020204" pitchFamily="34" charset="0"/>
              </a:rPr>
              <a:t>ιδεοψυχαναγκαστικές</a:t>
            </a:r>
            <a:r>
              <a:rPr lang="el-GR" dirty="0">
                <a:latin typeface="Arial Nova Cond" panose="020B0506020202020204" pitchFamily="34" charset="0"/>
              </a:rPr>
              <a:t> διαταραχές (</a:t>
            </a:r>
            <a:r>
              <a:rPr lang="en-US" dirty="0">
                <a:latin typeface="Arial Nova Cond" panose="020B0506020202020204" pitchFamily="34" charset="0"/>
              </a:rPr>
              <a:t>OCD) </a:t>
            </a:r>
          </a:p>
          <a:p>
            <a:r>
              <a:rPr lang="el-GR" dirty="0">
                <a:latin typeface="Arial Nova Cond" panose="020B0506020202020204" pitchFamily="34" charset="0"/>
              </a:rPr>
              <a:t>Ομάδες για ανθρώπους σε πένθος </a:t>
            </a:r>
          </a:p>
        </p:txBody>
      </p:sp>
    </p:spTree>
    <p:extLst>
      <p:ext uri="{BB962C8B-B14F-4D97-AF65-F5344CB8AC3E}">
        <p14:creationId xmlns:p14="http://schemas.microsoft.com/office/powerpoint/2010/main" val="118285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E8C6B-D4C6-70E5-81E4-CA65A7A0E766}"/>
              </a:ext>
            </a:extLst>
          </p:cNvPr>
          <p:cNvSpPr>
            <a:spLocks noGrp="1"/>
          </p:cNvSpPr>
          <p:nvPr>
            <p:ph type="title"/>
          </p:nvPr>
        </p:nvSpPr>
        <p:spPr>
          <a:xfrm>
            <a:off x="838200" y="365125"/>
            <a:ext cx="10515600" cy="867327"/>
          </a:xfrm>
        </p:spPr>
        <p:txBody>
          <a:bodyPr/>
          <a:lstStyle/>
          <a:p>
            <a:pPr algn="ctr"/>
            <a:r>
              <a:rPr lang="el-GR" b="1" dirty="0">
                <a:latin typeface="Arial Nova Cond" panose="020B0506020202020204" pitchFamily="34" charset="0"/>
              </a:rPr>
              <a:t>Οι προσεγγίσεις στην θεραπευτική ομάδα </a:t>
            </a:r>
            <a:endParaRPr lang="en-US" b="1" dirty="0">
              <a:latin typeface="Arial Nova Cond" panose="020B0506020202020204" pitchFamily="34" charset="0"/>
            </a:endParaRPr>
          </a:p>
        </p:txBody>
      </p:sp>
      <p:sp>
        <p:nvSpPr>
          <p:cNvPr id="3" name="Content Placeholder 2">
            <a:extLst>
              <a:ext uri="{FF2B5EF4-FFF2-40B4-BE49-F238E27FC236}">
                <a16:creationId xmlns:a16="http://schemas.microsoft.com/office/drawing/2014/main" id="{B588D9A0-EF70-F626-0E85-9BD3A451B0C5}"/>
              </a:ext>
            </a:extLst>
          </p:cNvPr>
          <p:cNvSpPr>
            <a:spLocks noGrp="1"/>
          </p:cNvSpPr>
          <p:nvPr>
            <p:ph idx="1"/>
          </p:nvPr>
        </p:nvSpPr>
        <p:spPr>
          <a:xfrm>
            <a:off x="838200" y="1690688"/>
            <a:ext cx="10515600" cy="4486275"/>
          </a:xfrm>
        </p:spPr>
        <p:txBody>
          <a:bodyPr>
            <a:normAutofit fontScale="92500" lnSpcReduction="10000"/>
          </a:bodyPr>
          <a:lstStyle/>
          <a:p>
            <a:r>
              <a:rPr lang="el-GR" dirty="0">
                <a:latin typeface="Arial Nova Cond" panose="020B0506020202020204" pitchFamily="34" charset="0"/>
              </a:rPr>
              <a:t>Γνωσιακή –συμπεριφορική </a:t>
            </a:r>
          </a:p>
          <a:p>
            <a:r>
              <a:rPr lang="el-GR" dirty="0">
                <a:latin typeface="Arial Nova Cond" panose="020B0506020202020204" pitchFamily="34" charset="0"/>
              </a:rPr>
              <a:t>Ψυχαναλυτική </a:t>
            </a:r>
            <a:endParaRPr lang="en-US" dirty="0">
              <a:latin typeface="Arial Nova Cond" panose="020B0506020202020204" pitchFamily="34" charset="0"/>
            </a:endParaRPr>
          </a:p>
          <a:p>
            <a:r>
              <a:rPr lang="el-GR" dirty="0">
                <a:latin typeface="Arial Nova Cond" panose="020B0506020202020204" pitchFamily="34" charset="0"/>
              </a:rPr>
              <a:t>Ψυχόδραμα </a:t>
            </a:r>
          </a:p>
          <a:p>
            <a:r>
              <a:rPr lang="en-US" dirty="0">
                <a:latin typeface="Arial Nova Cond" panose="020B0506020202020204" pitchFamily="34" charset="0"/>
              </a:rPr>
              <a:t>Gestalt</a:t>
            </a:r>
            <a:endParaRPr lang="el-GR" dirty="0">
              <a:latin typeface="Arial Nova Cond" panose="020B0506020202020204" pitchFamily="34" charset="0"/>
            </a:endParaRPr>
          </a:p>
          <a:p>
            <a:r>
              <a:rPr lang="el-GR" dirty="0">
                <a:latin typeface="Arial Nova Cond" panose="020B0506020202020204" pitchFamily="34" charset="0"/>
              </a:rPr>
              <a:t>Συστημική </a:t>
            </a:r>
            <a:endParaRPr lang="en-US" dirty="0">
              <a:latin typeface="Arial Nova Cond" panose="020B0506020202020204" pitchFamily="34" charset="0"/>
            </a:endParaRPr>
          </a:p>
          <a:p>
            <a:r>
              <a:rPr lang="el-GR" dirty="0">
                <a:latin typeface="Arial Nova Cond" panose="020B0506020202020204" pitchFamily="34" charset="0"/>
              </a:rPr>
              <a:t>Υποστηρικτική – εκφραστική </a:t>
            </a:r>
          </a:p>
          <a:p>
            <a:r>
              <a:rPr lang="el-GR" dirty="0">
                <a:latin typeface="Arial Nova Cond" panose="020B0506020202020204" pitchFamily="34" charset="0"/>
              </a:rPr>
              <a:t>Διαπροσωπική </a:t>
            </a:r>
          </a:p>
          <a:p>
            <a:r>
              <a:rPr lang="el-GR" dirty="0" err="1">
                <a:latin typeface="Arial Nova Cond" panose="020B0506020202020204" pitchFamily="34" charset="0"/>
              </a:rPr>
              <a:t>Ψυχοεκπαιδευτική</a:t>
            </a:r>
            <a:r>
              <a:rPr lang="el-GR" dirty="0">
                <a:latin typeface="Arial Nova Cond" panose="020B0506020202020204" pitchFamily="34" charset="0"/>
              </a:rPr>
              <a:t> </a:t>
            </a:r>
          </a:p>
          <a:p>
            <a:r>
              <a:rPr lang="el-GR" dirty="0">
                <a:latin typeface="Arial Nova Cond" panose="020B0506020202020204" pitchFamily="34" charset="0"/>
              </a:rPr>
              <a:t>Μοντέλο Ανώνυμων Αλκοολικών</a:t>
            </a:r>
          </a:p>
          <a:p>
            <a:r>
              <a:rPr lang="el-GR" dirty="0">
                <a:latin typeface="Arial Nova Cond" panose="020B0506020202020204" pitchFamily="34" charset="0"/>
              </a:rPr>
              <a:t>Ομάδες βιωματικής εκπαίδευσης </a:t>
            </a:r>
            <a:endParaRPr lang="en-US" dirty="0">
              <a:latin typeface="Arial Nova Cond" panose="020B0506020202020204" pitchFamily="34" charset="0"/>
            </a:endParaRPr>
          </a:p>
        </p:txBody>
      </p:sp>
    </p:spTree>
    <p:extLst>
      <p:ext uri="{BB962C8B-B14F-4D97-AF65-F5344CB8AC3E}">
        <p14:creationId xmlns:p14="http://schemas.microsoft.com/office/powerpoint/2010/main" val="271925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5E65F2-53D6-2C12-B7ED-762646AAF93D}"/>
              </a:ext>
            </a:extLst>
          </p:cNvPr>
          <p:cNvSpPr>
            <a:spLocks noGrp="1"/>
          </p:cNvSpPr>
          <p:nvPr>
            <p:ph type="title"/>
          </p:nvPr>
        </p:nvSpPr>
        <p:spPr>
          <a:xfrm>
            <a:off x="831850" y="1083212"/>
            <a:ext cx="10515600" cy="3479263"/>
          </a:xfrm>
        </p:spPr>
        <p:txBody>
          <a:bodyPr>
            <a:noAutofit/>
          </a:bodyPr>
          <a:lstStyle/>
          <a:p>
            <a:pPr algn="ctr"/>
            <a:r>
              <a:rPr lang="el-GR" sz="4800" b="1" dirty="0">
                <a:latin typeface="Arial Nova Cond" panose="020B0506020202020204" pitchFamily="34" charset="0"/>
              </a:rPr>
              <a:t>Παρά τις όποιες διαφορές μεταξύ των θεραπευτικών προσεγγίσεων, ο «πυρήνας» τους είναι παρόμοιος και οι παράγοντες που οδηγούν στην αλλαγή είναι κοινοί. </a:t>
            </a:r>
            <a:endParaRPr lang="en-US" sz="4800" b="1" dirty="0">
              <a:latin typeface="Arial Nova Cond" panose="020B0506020202020204" pitchFamily="34" charset="0"/>
            </a:endParaRPr>
          </a:p>
        </p:txBody>
      </p:sp>
    </p:spTree>
    <p:extLst>
      <p:ext uri="{BB962C8B-B14F-4D97-AF65-F5344CB8AC3E}">
        <p14:creationId xmlns:p14="http://schemas.microsoft.com/office/powerpoint/2010/main" val="3747408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3100</TotalTime>
  <Words>5034</Words>
  <Application>Microsoft Office PowerPoint</Application>
  <PresentationFormat>Ευρεία οθόνη</PresentationFormat>
  <Paragraphs>115</Paragraphs>
  <Slides>30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30</vt:i4>
      </vt:variant>
    </vt:vector>
  </HeadingPairs>
  <TitlesOfParts>
    <vt:vector size="36" baseType="lpstr">
      <vt:lpstr>Arial</vt:lpstr>
      <vt:lpstr>Arial Nova Cond</vt:lpstr>
      <vt:lpstr>Arial Nova Light</vt:lpstr>
      <vt:lpstr>Calibri</vt:lpstr>
      <vt:lpstr>Calibri Light</vt:lpstr>
      <vt:lpstr>Office Theme</vt:lpstr>
      <vt:lpstr>Μεθοδολογία  Κοινωνικής Εργασίας  με Ομάδες</vt:lpstr>
      <vt:lpstr>Θεραπευτικές ομάδες </vt:lpstr>
      <vt:lpstr>Τι είναι ψυχοθεραπεία; </vt:lpstr>
      <vt:lpstr>Τι είναι ομαδική ψυχοθεραπεία; </vt:lpstr>
      <vt:lpstr>Τι κάνει ξεχωριστή την ομαδική ψυχοθεραπεία ; </vt:lpstr>
      <vt:lpstr>Τι είναι κοινωνιομετρία; </vt:lpstr>
      <vt:lpstr>Παραδείγματα θεραπευτικών ομάδων </vt:lpstr>
      <vt:lpstr>Οι προσεγγίσεις στην θεραπευτική ομάδα </vt:lpstr>
      <vt:lpstr>Παρά τις όποιες διαφορές μεταξύ των θεραπευτικών προσεγγίσεων, ο «πυρήνας» τους είναι παρόμοιος και οι παράγοντες που οδηγούν στην αλλαγή είναι κοινοί. </vt:lpstr>
      <vt:lpstr>Τι είναι θεραπευτικό στην ομαδική ψυχοθεραπεία; </vt:lpstr>
      <vt:lpstr>Θεραπευτικοί παράγοντες στην ομαδική θεραπεία </vt:lpstr>
      <vt:lpstr>1. Ενστάλαξη ελπίδας </vt:lpstr>
      <vt:lpstr>2. Καθολικότητα </vt:lpstr>
      <vt:lpstr>3. Μετάδοση πληροφοριών (1/2)</vt:lpstr>
      <vt:lpstr>3. Μετάδοση πληροφοριών  (2/2)</vt:lpstr>
      <vt:lpstr>4. Αλτρουϊσμός (1/2) </vt:lpstr>
      <vt:lpstr>4. Αλτρουϊσμός (2/2) </vt:lpstr>
      <vt:lpstr>5. Διορθωτική ανασύσταση της πρωτογενούς ομάδας της οικογένειας </vt:lpstr>
      <vt:lpstr> 6. Ανάπτυξη τεχνικών κοινωνικοποίησης  </vt:lpstr>
      <vt:lpstr>7. Μιμητική συμπεριφορά</vt:lpstr>
      <vt:lpstr>8. Διαπροσωπική μάθηση </vt:lpstr>
      <vt:lpstr>α) Η σπουδαιότητα των διαπροσωπικών σχέσεων</vt:lpstr>
      <vt:lpstr>β) Η διορθωτική συγκινησιακή εμπειρία </vt:lpstr>
      <vt:lpstr>γ) Η ομάδα ως κοινωνικός μικρόκοσμος</vt:lpstr>
      <vt:lpstr>Ποια είναι λοιπόν η θεραπευτική αξία της διαπροσωπικής μάθησης; (1/2)</vt:lpstr>
      <vt:lpstr>Ποια είναι λοιπόν η θεραπευτική αξία της διαπροσωπικής μάθησης; (2/2)</vt:lpstr>
      <vt:lpstr>9. Συνεκτικότητα της ομάδας</vt:lpstr>
      <vt:lpstr>10. Κάθαρση </vt:lpstr>
      <vt:lpstr>11. Υπαρξιακοί παράγοντες</vt:lpstr>
      <vt:lpstr>Βιβλιογραφία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Ομάδες</dc:title>
  <dc:creator>Mitsi Giannou</dc:creator>
  <cp:lastModifiedBy>ΔΗΜΗΤΡΑ ΓΙΑΝΝΟΥ</cp:lastModifiedBy>
  <cp:revision>99</cp:revision>
  <dcterms:created xsi:type="dcterms:W3CDTF">2022-08-25T20:16:43Z</dcterms:created>
  <dcterms:modified xsi:type="dcterms:W3CDTF">2023-05-05T05:31:12Z</dcterms:modified>
</cp:coreProperties>
</file>