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267" r:id="rId4"/>
    <p:sldId id="320" r:id="rId5"/>
    <p:sldId id="268" r:id="rId6"/>
    <p:sldId id="269" r:id="rId7"/>
    <p:sldId id="257" r:id="rId8"/>
    <p:sldId id="279" r:id="rId9"/>
    <p:sldId id="270" r:id="rId10"/>
    <p:sldId id="258" r:id="rId11"/>
    <p:sldId id="259" r:id="rId12"/>
    <p:sldId id="260" r:id="rId13"/>
    <p:sldId id="271" r:id="rId14"/>
    <p:sldId id="272" r:id="rId15"/>
    <p:sldId id="273" r:id="rId16"/>
    <p:sldId id="343" r:id="rId17"/>
    <p:sldId id="307" r:id="rId18"/>
    <p:sldId id="298" r:id="rId19"/>
    <p:sldId id="318" r:id="rId20"/>
    <p:sldId id="278" r:id="rId21"/>
    <p:sldId id="310" r:id="rId22"/>
    <p:sldId id="338" r:id="rId23"/>
    <p:sldId id="319" r:id="rId24"/>
    <p:sldId id="322" r:id="rId25"/>
    <p:sldId id="321" r:id="rId26"/>
    <p:sldId id="323" r:id="rId27"/>
    <p:sldId id="303" r:id="rId28"/>
    <p:sldId id="316" r:id="rId29"/>
    <p:sldId id="317" r:id="rId30"/>
    <p:sldId id="332" r:id="rId31"/>
    <p:sldId id="341" r:id="rId32"/>
    <p:sldId id="290" r:id="rId33"/>
    <p:sldId id="333" r:id="rId34"/>
    <p:sldId id="344" r:id="rId35"/>
    <p:sldId id="274" r:id="rId36"/>
    <p:sldId id="345" r:id="rId37"/>
    <p:sldId id="275" r:id="rId38"/>
    <p:sldId id="313" r:id="rId39"/>
    <p:sldId id="301" r:id="rId40"/>
    <p:sldId id="266" r:id="rId41"/>
    <p:sldId id="334" r:id="rId42"/>
    <p:sldId id="306" r:id="rId43"/>
    <p:sldId id="262" r:id="rId44"/>
    <p:sldId id="348" r:id="rId45"/>
    <p:sldId id="263" r:id="rId46"/>
    <p:sldId id="342" r:id="rId47"/>
    <p:sldId id="276" r:id="rId48"/>
    <p:sldId id="312" r:id="rId49"/>
    <p:sldId id="349" r:id="rId50"/>
    <p:sldId id="265" r:id="rId51"/>
    <p:sldId id="347" r:id="rId52"/>
    <p:sldId id="314" r:id="rId53"/>
    <p:sldId id="277" r:id="rId54"/>
    <p:sldId id="264" r:id="rId55"/>
    <p:sldId id="292" r:id="rId56"/>
    <p:sldId id="335" r:id="rId57"/>
    <p:sldId id="339" r:id="rId58"/>
    <p:sldId id="336" r:id="rId59"/>
    <p:sldId id="337" r:id="rId60"/>
    <p:sldId id="340" r:id="rId61"/>
    <p:sldId id="311" r:id="rId62"/>
    <p:sldId id="324" r:id="rId63"/>
    <p:sldId id="325" r:id="rId64"/>
    <p:sldId id="326" r:id="rId65"/>
    <p:sldId id="327" r:id="rId66"/>
    <p:sldId id="330" r:id="rId67"/>
    <p:sldId id="328" r:id="rId68"/>
    <p:sldId id="329" r:id="rId69"/>
    <p:sldId id="331" r:id="rId70"/>
    <p:sldId id="315" r:id="rId7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1" autoAdjust="0"/>
    <p:restoredTop sz="94660"/>
  </p:normalViewPr>
  <p:slideViewPr>
    <p:cSldViewPr snapToGrid="0">
      <p:cViewPr varScale="1">
        <p:scale>
          <a:sx n="68" d="100"/>
          <a:sy n="68" d="100"/>
        </p:scale>
        <p:origin x="184" y="-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270AF-BFFF-467B-8DAD-8A588A187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58FF750-2ED4-4A73-8AF6-3EDAF6D1D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CB1F855-1021-4860-8E19-B4F3E396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1C11-3B7B-4115-8C2A-2DC1B0AC5EF2}" type="datetimeFigureOut">
              <a:rPr lang="el-GR" smtClean="0"/>
              <a:t>22/5/2022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8C95881-7986-4B64-A5AE-3420DF431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17B69A6-C223-48AB-A83F-D67F9A80F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C131-19FC-4543-8820-8EB056904E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477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E3473E-B02F-4EC3-B8EE-BFFDE379C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8DEBA22-74A4-47E3-8DB1-AC3F21981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DE09DFD-1C6D-40F0-AA7C-B4215E94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1C11-3B7B-4115-8C2A-2DC1B0AC5EF2}" type="datetimeFigureOut">
              <a:rPr lang="el-GR" smtClean="0"/>
              <a:t>22/5/2022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EF3E6F7-09C0-43E2-B80A-501FE016E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CB37B7A-17E8-4781-B357-3EBAEEF75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C131-19FC-4543-8820-8EB056904E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02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E4E2E0D9-A1E6-4074-8F40-058B9E874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36F6C62-D903-4AC9-8190-EED9EDBF0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BB16C2C-2A76-4AC4-BE40-3B37C105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1C11-3B7B-4115-8C2A-2DC1B0AC5EF2}" type="datetimeFigureOut">
              <a:rPr lang="el-GR" smtClean="0"/>
              <a:t>22/5/2022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61AEA11-D87D-47A9-B395-2260AF06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02A6C67-0AB0-4468-A315-80E88FA8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C131-19FC-4543-8820-8EB056904E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840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BAA3FA-41D7-44CF-9295-7DB81205B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D386FD-3D1C-40F6-A6DE-0C70AF61F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B883ED-FC2D-43F2-9550-B649B877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1C11-3B7B-4115-8C2A-2DC1B0AC5EF2}" type="datetimeFigureOut">
              <a:rPr lang="el-GR" smtClean="0"/>
              <a:t>22/5/2022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AF2A313-965D-4F56-9E72-4BB5B3A83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4D1F63F-74EB-448A-8AF9-CA4C8AD19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C131-19FC-4543-8820-8EB056904E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333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77B453-2728-4A41-A074-98D407992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F56ECE-6CB0-4B16-AD40-C4E9A77C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AA3CA48-2644-4E31-B9CA-1EFD8E4B5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1C11-3B7B-4115-8C2A-2DC1B0AC5EF2}" type="datetimeFigureOut">
              <a:rPr lang="el-GR" smtClean="0"/>
              <a:t>22/5/2022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7E1CDA7-555E-48ED-89B3-A9B21682C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277B58B-9BB3-4485-AEBA-76055CB9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C131-19FC-4543-8820-8EB056904E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2665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B8E8D4-C43C-4B80-A018-8B501ED5A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E9B0D31-11B2-4C9A-A7C1-358641DCC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D17D531-C2CC-44D8-A8ED-13567A7FF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4C28780-25D8-4010-BF47-E9105EFA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1C11-3B7B-4115-8C2A-2DC1B0AC5EF2}" type="datetimeFigureOut">
              <a:rPr lang="el-GR" smtClean="0"/>
              <a:t>22/5/2022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7BA9E9C-AF3D-4322-AB2F-92674F345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31C8DF9-3F1D-4757-96FD-81CAA7AF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C131-19FC-4543-8820-8EB056904E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3945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970049-8A71-4BFD-9FBC-8F4AC2B72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C43473E-B20A-4C67-9139-24608E1E9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FD721E3-1EE4-4C57-9F66-7C31A8B88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3504947-DD54-46AA-90FB-8440D6BF42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74B08B8-D58F-47B3-9314-D732134518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15E6D6D5-4D9F-4AE0-B1D9-84AC33B1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1C11-3B7B-4115-8C2A-2DC1B0AC5EF2}" type="datetimeFigureOut">
              <a:rPr lang="el-GR" smtClean="0"/>
              <a:t>22/5/2022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0D7767E1-DBBD-46B2-9D3D-C2867C90F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44668A67-1E79-4C72-BFFD-9833C3D6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C131-19FC-4543-8820-8EB056904E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915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A234CE-CBB8-4644-921F-F60BF6E19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B1C6FA10-30DC-4AD1-B7D7-7E2B44D9C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1C11-3B7B-4115-8C2A-2DC1B0AC5EF2}" type="datetimeFigureOut">
              <a:rPr lang="el-GR" smtClean="0"/>
              <a:t>22/5/2022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0356B5F-CDA7-4E68-98C2-D72FE871C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33824EE-9400-4164-BAEC-B5C91C7B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C131-19FC-4543-8820-8EB056904E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435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FE0D1B7-DFC3-4D51-A854-114E257E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1C11-3B7B-4115-8C2A-2DC1B0AC5EF2}" type="datetimeFigureOut">
              <a:rPr lang="el-GR" smtClean="0"/>
              <a:t>22/5/2022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B215FC2E-9D3C-4E7D-A64E-2EE486BD8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5486A9E-E27A-4981-8BFA-9BD77721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C131-19FC-4543-8820-8EB056904E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980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57413C-546E-4CD4-A2CD-21109226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A95DE3-9A6A-452F-BEBC-3709F481C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30CD697-56E3-4405-A823-E9AED5548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B69DB6-75EE-42AD-8557-47E879A53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1C11-3B7B-4115-8C2A-2DC1B0AC5EF2}" type="datetimeFigureOut">
              <a:rPr lang="el-GR" smtClean="0"/>
              <a:t>22/5/2022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68BA600-2C9F-4346-876A-C6A78FAAC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9DE17A2-9C10-482F-AAA4-EFBE2E3A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C131-19FC-4543-8820-8EB056904E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727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CAB64F-2809-435C-B0D3-41620DE7A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604D0E63-49AE-42E6-920F-22CAC1F0C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A231826-1FA5-4A25-9ABF-813128642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B35011F-4559-4615-8F7D-4A95DF84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1C11-3B7B-4115-8C2A-2DC1B0AC5EF2}" type="datetimeFigureOut">
              <a:rPr lang="el-GR" smtClean="0"/>
              <a:t>22/5/2022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D79BD48-F710-4D06-976B-DD64019A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0FA1600-4CB5-421D-A1BE-DF2227F0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C131-19FC-4543-8820-8EB056904E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285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85F0287D-A6CA-4280-B6D6-AFD686B21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D31A1C7-3065-404A-ACA6-667A3E024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C9E38E3-D96B-4926-8656-C7EABE373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21C11-3B7B-4115-8C2A-2DC1B0AC5EF2}" type="datetimeFigureOut">
              <a:rPr lang="el-GR" smtClean="0"/>
              <a:t>22/5/2022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2EA7D79-7666-4300-A1EF-1305C4B56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2EF057F-E095-419E-8FD6-90D52A7AC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AC131-19FC-4543-8820-8EB056904E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sciencedirect.com/science/journal/15674231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0306E33-2367-45A9-86ED-0CD080987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ΑΥΤΙ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01A2E1D-F0B0-459C-842D-14969C69E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3" y="527332"/>
            <a:ext cx="5593696" cy="6466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04A708-3AEE-457B-82A4-0FD279888DA1}"/>
              </a:ext>
            </a:extLst>
          </p:cNvPr>
          <p:cNvSpPr txBox="1"/>
          <p:nvPr/>
        </p:nvSpPr>
        <p:spPr>
          <a:xfrm>
            <a:off x="9343104" y="5923722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ED49E-379F-48EC-94EF-A5A3967B147D}"/>
              </a:ext>
            </a:extLst>
          </p:cNvPr>
          <p:cNvSpPr txBox="1"/>
          <p:nvPr/>
        </p:nvSpPr>
        <p:spPr>
          <a:xfrm>
            <a:off x="956794" y="2365513"/>
            <a:ext cx="2466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Αισθητήρια όργανα</a:t>
            </a:r>
          </a:p>
          <a:p>
            <a:r>
              <a:rPr lang="el-GR" dirty="0"/>
              <a:t>Ελικοειδές όργανο </a:t>
            </a:r>
            <a:r>
              <a:rPr lang="en-ID" dirty="0" err="1"/>
              <a:t>Corti</a:t>
            </a:r>
            <a:endParaRPr lang="en-ID" dirty="0"/>
          </a:p>
          <a:p>
            <a:r>
              <a:rPr lang="el-GR" dirty="0"/>
              <a:t>Κηλίδες </a:t>
            </a:r>
            <a:r>
              <a:rPr lang="el-GR" dirty="0" err="1"/>
              <a:t>κυστιδίων</a:t>
            </a:r>
            <a:endParaRPr lang="el-GR" dirty="0"/>
          </a:p>
          <a:p>
            <a:r>
              <a:rPr lang="el-GR" dirty="0"/>
              <a:t>Ακουστικές ακρολοφίες</a:t>
            </a:r>
          </a:p>
        </p:txBody>
      </p:sp>
    </p:spTree>
    <p:extLst>
      <p:ext uri="{BB962C8B-B14F-4D97-AF65-F5344CB8AC3E}">
        <p14:creationId xmlns:p14="http://schemas.microsoft.com/office/powerpoint/2010/main" val="1544158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0F0D78B-DCDB-4DDC-8CF0-3CE164EB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27" y="528761"/>
            <a:ext cx="9264330" cy="585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48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2F35324-8506-4CAF-B549-846E9DC90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2" y="481450"/>
            <a:ext cx="9367697" cy="62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31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AB7A27E-41F8-4416-B563-62ACC8C66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18" y="180900"/>
            <a:ext cx="8648104" cy="66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86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FE62BDA-7BA7-4133-8FED-8FCE8CFC2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63587"/>
            <a:ext cx="3836963" cy="3088127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BF53A14-8702-41F4-9900-4733EEB9B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287" y="2762746"/>
            <a:ext cx="7325369" cy="4626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06E9D8-7A6D-4782-A870-94A68DAB83E7}"/>
              </a:ext>
            </a:extLst>
          </p:cNvPr>
          <p:cNvSpPr txBox="1"/>
          <p:nvPr/>
        </p:nvSpPr>
        <p:spPr>
          <a:xfrm>
            <a:off x="5380383" y="387626"/>
            <a:ext cx="659661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Οστέινος κεντρικός άξονας: </a:t>
            </a:r>
            <a:r>
              <a:rPr lang="el-GR" dirty="0">
                <a:solidFill>
                  <a:srgbClr val="FF0000"/>
                </a:solidFill>
              </a:rPr>
              <a:t>άτρακτος</a:t>
            </a:r>
            <a:r>
              <a:rPr lang="el-GR" dirty="0"/>
              <a:t> γύρω από τον οποίο </a:t>
            </a:r>
          </a:p>
          <a:p>
            <a:r>
              <a:rPr lang="el-GR" dirty="0"/>
              <a:t>περιελίσσεται 2,5 φορές με μειούμενη ακτίνα.</a:t>
            </a:r>
          </a:p>
          <a:p>
            <a:r>
              <a:rPr lang="el-GR" dirty="0">
                <a:solidFill>
                  <a:srgbClr val="FF0000"/>
                </a:solidFill>
              </a:rPr>
              <a:t>Κοχλιακός πόρος</a:t>
            </a:r>
            <a:r>
              <a:rPr lang="el-GR" dirty="0"/>
              <a:t>: υμενώδης λαβύρινθος,</a:t>
            </a:r>
          </a:p>
          <a:p>
            <a:r>
              <a:rPr lang="el-GR" dirty="0"/>
              <a:t> περιελίσσεται γύρω από κοχλία, καταλήγει τυφλά στην κορυφή.</a:t>
            </a:r>
          </a:p>
          <a:p>
            <a:r>
              <a:rPr lang="el-GR" dirty="0"/>
              <a:t>Περιέχει έσω λέμφο.</a:t>
            </a:r>
          </a:p>
          <a:p>
            <a:r>
              <a:rPr lang="el-GR" dirty="0"/>
              <a:t>Περιβάλλεται από 2 κοιλότητες οστέινου λαβυρίνθου,</a:t>
            </a:r>
          </a:p>
          <a:p>
            <a:r>
              <a:rPr lang="el-GR" dirty="0"/>
              <a:t>Την </a:t>
            </a:r>
            <a:r>
              <a:rPr lang="el-GR" dirty="0" err="1"/>
              <a:t>αιθουσαία</a:t>
            </a:r>
            <a:r>
              <a:rPr lang="el-GR" dirty="0"/>
              <a:t> και τυμπανική κοιλότητα που περιέχουν έξω λέμφο, </a:t>
            </a:r>
          </a:p>
          <a:p>
            <a:r>
              <a:rPr lang="el-GR" dirty="0"/>
              <a:t>επικοινωνούν στην κορυφή – </a:t>
            </a:r>
            <a:r>
              <a:rPr lang="el-GR" dirty="0" err="1"/>
              <a:t>ελικότρημα</a:t>
            </a:r>
            <a:r>
              <a:rPr lang="el-GR" dirty="0"/>
              <a:t>.</a:t>
            </a:r>
          </a:p>
          <a:p>
            <a:r>
              <a:rPr lang="el-GR" dirty="0"/>
              <a:t>Η </a:t>
            </a:r>
            <a:r>
              <a:rPr lang="el-GR" dirty="0" err="1"/>
              <a:t>αιθουσαία</a:t>
            </a:r>
            <a:r>
              <a:rPr lang="el-GR" dirty="0"/>
              <a:t> κλίμακα επικοινωνεί με ωοειδή θυρίδα</a:t>
            </a:r>
          </a:p>
          <a:p>
            <a:r>
              <a:rPr lang="el-GR" dirty="0"/>
              <a:t>Η τυμπανική κοιλότητα επικοινωνεί με στρογγυλή θυρίδα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398F608-DB53-473F-9425-7E6E8BBF1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999" y="3526947"/>
            <a:ext cx="4130123" cy="28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56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F580026-0B99-412C-8A49-D59FE4D59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95" y="-228600"/>
            <a:ext cx="12158855" cy="4792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2E9585-102B-4F6C-90FB-D291AEAA415C}"/>
              </a:ext>
            </a:extLst>
          </p:cNvPr>
          <p:cNvSpPr txBox="1"/>
          <p:nvPr/>
        </p:nvSpPr>
        <p:spPr>
          <a:xfrm>
            <a:off x="0" y="4790660"/>
            <a:ext cx="125142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Κοχλιακός πόρος: μέση κλίμακα, περιέχει αισθητικούς υποδοχείς</a:t>
            </a:r>
          </a:p>
          <a:p>
            <a:r>
              <a:rPr lang="el-GR" dirty="0"/>
              <a:t>Βασικός υμένας: στηρίζει ελικοειδές όργανο </a:t>
            </a:r>
            <a:r>
              <a:rPr lang="en-ID" dirty="0" err="1"/>
              <a:t>Corti</a:t>
            </a:r>
            <a:endParaRPr lang="en-ID" dirty="0"/>
          </a:p>
          <a:p>
            <a:r>
              <a:rPr lang="el-GR" dirty="0"/>
              <a:t>1 Στοίχος εσωτερικών κ</a:t>
            </a:r>
          </a:p>
          <a:p>
            <a:r>
              <a:rPr lang="el-GR" dirty="0"/>
              <a:t>3 στοίχοι εξωτερικών τριχωτών κ (</a:t>
            </a:r>
            <a:r>
              <a:rPr lang="el-GR" dirty="0" err="1"/>
              <a:t>υποδεκτικά</a:t>
            </a:r>
            <a:r>
              <a:rPr lang="el-GR" dirty="0"/>
              <a:t> κ).</a:t>
            </a:r>
          </a:p>
          <a:p>
            <a:r>
              <a:rPr lang="el-GR" dirty="0"/>
              <a:t>Φέρουν </a:t>
            </a:r>
            <a:r>
              <a:rPr lang="el-GR" dirty="0" err="1"/>
              <a:t>στεροκροσσούς</a:t>
            </a:r>
            <a:r>
              <a:rPr lang="el-GR" dirty="0"/>
              <a:t> που είναι σε επαφή με το ζελατινώδη </a:t>
            </a:r>
            <a:r>
              <a:rPr lang="el-GR" dirty="0" err="1"/>
              <a:t>καλυπτρικό</a:t>
            </a:r>
            <a:r>
              <a:rPr lang="el-GR" dirty="0"/>
              <a:t> υμένα</a:t>
            </a:r>
          </a:p>
          <a:p>
            <a:r>
              <a:rPr lang="el-GR" dirty="0"/>
              <a:t>Στη βάση τους τα τριχωτά κ. συνάπτονται με αισθητικές ίνες κοχλιακού ν. (δίπολα κ ελικοειδούς γαγγλίου, περιφερικές αποφυάδες)</a:t>
            </a:r>
          </a:p>
          <a:p>
            <a:r>
              <a:rPr lang="el-GR" dirty="0" err="1"/>
              <a:t>Στερεοκροσσοί</a:t>
            </a:r>
            <a:r>
              <a:rPr lang="el-GR" dirty="0"/>
              <a:t> εσωτερικών κ διατάσσονται γραμμικά, εξωτερικών κ διατάσσονται σε σχήμα </a:t>
            </a:r>
            <a:r>
              <a:rPr lang="en-ID" dirty="0"/>
              <a:t>W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5227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1674FA1-F024-4D83-9DD0-0E06643BB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223" y="280809"/>
            <a:ext cx="8228493" cy="4675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09DCB4-C290-4628-A0A1-FEC25C4183C2}"/>
              </a:ext>
            </a:extLst>
          </p:cNvPr>
          <p:cNvSpPr txBox="1"/>
          <p:nvPr/>
        </p:nvSpPr>
        <p:spPr>
          <a:xfrm>
            <a:off x="220289" y="4880113"/>
            <a:ext cx="117514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Ήχος – τυμπανική μεμβράνη – ακουστικά οστάρια – ωοειδής μεμβράνη – κύματα στην  έξω λέμφο αιθουσαίας κλίμακας – </a:t>
            </a:r>
          </a:p>
          <a:p>
            <a:r>
              <a:rPr lang="el-GR" dirty="0"/>
              <a:t>Μετάδοση στην έσω λέμφο κοχλιακού πόρου – δονήσεις βασικού υμένα – ταυτόχρονη μετακίνηση  τριχωτών κυττάρων – </a:t>
            </a:r>
          </a:p>
          <a:p>
            <a:r>
              <a:rPr lang="el-GR" dirty="0"/>
              <a:t>Ο καλυπτήριος υμένας ΔΕΝ μετακινείται – άρα η κίνηση τριχωτών κυττάρων οδηγεί σε κάμψη </a:t>
            </a:r>
            <a:r>
              <a:rPr lang="el-GR" dirty="0" err="1"/>
              <a:t>τριχιδίων</a:t>
            </a:r>
            <a:r>
              <a:rPr lang="el-GR" dirty="0"/>
              <a:t> – </a:t>
            </a:r>
          </a:p>
          <a:p>
            <a:r>
              <a:rPr lang="el-GR" dirty="0"/>
              <a:t>απελευθέρωση νευροδιαβιβαστή – διέγερση κοχλιακών ινών.</a:t>
            </a:r>
          </a:p>
          <a:p>
            <a:r>
              <a:rPr lang="el-GR" dirty="0"/>
              <a:t>Οι δονήσεις βασικού υμένα μεταδίδονται στην τυμπανική κοιλότητα -  στρογγυλή θυρίδα – </a:t>
            </a:r>
          </a:p>
          <a:p>
            <a:r>
              <a:rPr lang="el-GR" dirty="0"/>
              <a:t>διάχυση ενέργειας στον αέρα μέσου ωτός.  (αν δε γινόταν αυτό, αντήχηση εντός ανένδοτου κοχλία)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CA3568-7B7F-4CFB-8A8E-AE401C7950B2}"/>
              </a:ext>
            </a:extLst>
          </p:cNvPr>
          <p:cNvSpPr txBox="1"/>
          <p:nvPr/>
        </p:nvSpPr>
        <p:spPr>
          <a:xfrm flipH="1">
            <a:off x="7640720" y="437322"/>
            <a:ext cx="4810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Εσωτερικά τριχωτά κ πραγματικοί υποδοχείς.</a:t>
            </a:r>
          </a:p>
          <a:p>
            <a:r>
              <a:rPr lang="el-GR" dirty="0"/>
              <a:t>Εξωτερικά τριχωτά κ. ενίσχυση σήματος (Χ100), δέχονται ίνες από εγκέφαλο που ρυθμίζουν αντιδραστικότητα υποδοχέων</a:t>
            </a:r>
          </a:p>
        </p:txBody>
      </p:sp>
    </p:spTree>
    <p:extLst>
      <p:ext uri="{BB962C8B-B14F-4D97-AF65-F5344CB8AC3E}">
        <p14:creationId xmlns:p14="http://schemas.microsoft.com/office/powerpoint/2010/main" val="839136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CBF85B0-0E53-4EC6-B411-2E1CB3904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47" y="1529699"/>
            <a:ext cx="10459691" cy="426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13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68396B-A81F-4A8E-B33A-87CE4832B812}"/>
              </a:ext>
            </a:extLst>
          </p:cNvPr>
          <p:cNvSpPr txBox="1"/>
          <p:nvPr/>
        </p:nvSpPr>
        <p:spPr>
          <a:xfrm>
            <a:off x="9519202" y="5900264"/>
            <a:ext cx="2447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218C201-F77A-488F-B269-330054A5E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46" y="0"/>
            <a:ext cx="923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01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CDAD5-D5A3-4B66-84ED-51719947DBE5}"/>
              </a:ext>
            </a:extLst>
          </p:cNvPr>
          <p:cNvSpPr txBox="1"/>
          <p:nvPr/>
        </p:nvSpPr>
        <p:spPr>
          <a:xfrm>
            <a:off x="216798" y="778222"/>
            <a:ext cx="11316072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Συλλογή ηχητικών κυμάτων από το πτερύγιο, αγωγή μέσω έξω </a:t>
            </a:r>
            <a:r>
              <a:rPr lang="el-GR" dirty="0" err="1"/>
              <a:t>ακ</a:t>
            </a:r>
            <a:r>
              <a:rPr lang="el-GR" dirty="0"/>
              <a:t>. πόρου και ταλάντευση τυμπάνου</a:t>
            </a:r>
          </a:p>
          <a:p>
            <a:r>
              <a:rPr lang="el-GR" dirty="0"/>
              <a:t>2. Μετάδοση δόνηση στα οστάρια</a:t>
            </a:r>
          </a:p>
          <a:p>
            <a:r>
              <a:rPr lang="el-GR" dirty="0"/>
              <a:t>3. Δονήσεις αναβολέα προκαλούν κύματα στην εξωλέμφο εντός της αιθουσαίας κλίμακας</a:t>
            </a:r>
          </a:p>
          <a:p>
            <a:r>
              <a:rPr lang="el-GR" dirty="0"/>
              <a:t>4.Μετακίνηση αιθουσαίας μεμβράνης που προκαλεί  κύματα στην ενδολέμφο του κοχλιακού πόρου</a:t>
            </a:r>
          </a:p>
          <a:p>
            <a:r>
              <a:rPr lang="el-GR" dirty="0"/>
              <a:t>5. Μετακίνηση ΒΜ: ήχοι χαμηλής συχνότητας μετακινούν ΒΜ  κοντά στην ωοειδή θυρίδα, υψηλής συχνότητας μακριά.</a:t>
            </a:r>
          </a:p>
          <a:p>
            <a:r>
              <a:rPr lang="el-GR" dirty="0"/>
              <a:t>6. Τα τριχωτά κ. μετακινούνται σχετικά με τον καλυπτήριο υμένα που παραμένει σταθερός</a:t>
            </a:r>
          </a:p>
          <a:p>
            <a:r>
              <a:rPr lang="el-GR" dirty="0"/>
              <a:t>7. Κάμπτονται οι μικρολάχνες τριχωτών κ.</a:t>
            </a:r>
          </a:p>
          <a:p>
            <a:r>
              <a:rPr lang="el-GR" dirty="0"/>
              <a:t>8. Εκπόλωση τριχωτών κ.</a:t>
            </a:r>
          </a:p>
          <a:p>
            <a:r>
              <a:rPr lang="el-GR" dirty="0"/>
              <a:t>9. Μετάδοση ΔΕ στους κοχλιακούς ν.</a:t>
            </a:r>
          </a:p>
          <a:p>
            <a:r>
              <a:rPr lang="el-GR" dirty="0"/>
              <a:t>10. Μετάδοση ΔΕ στο ΚΝΣ</a:t>
            </a:r>
          </a:p>
          <a:p>
            <a:r>
              <a:rPr lang="el-GR" dirty="0"/>
              <a:t>11. Ακουστική αντίληψη στο φλοιό.</a:t>
            </a:r>
          </a:p>
          <a:p>
            <a:endParaRPr lang="el-GR" dirty="0"/>
          </a:p>
          <a:p>
            <a:r>
              <a:rPr lang="el-GR" dirty="0"/>
              <a:t>Εκτόνωση κυμάτων </a:t>
            </a:r>
            <a:r>
              <a:rPr lang="el-GR" dirty="0" err="1"/>
              <a:t>εξω</a:t>
            </a:r>
            <a:r>
              <a:rPr lang="el-GR" dirty="0"/>
              <a:t> λέμφου της τυμπανικής κλίμακας μέσω στρογγυλής θυρίδας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4705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8A6688D-4BBE-43A2-919A-7EBE1AAA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706" y="390525"/>
            <a:ext cx="7734300" cy="6076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404920-4079-4431-8EB1-7732992DBA68}"/>
              </a:ext>
            </a:extLst>
          </p:cNvPr>
          <p:cNvSpPr txBox="1"/>
          <p:nvPr/>
        </p:nvSpPr>
        <p:spPr>
          <a:xfrm>
            <a:off x="9519202" y="5900264"/>
            <a:ext cx="2447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5924F-EB74-490A-99BA-2175DBFEB38D}"/>
              </a:ext>
            </a:extLst>
          </p:cNvPr>
          <p:cNvSpPr txBox="1"/>
          <p:nvPr/>
        </p:nvSpPr>
        <p:spPr>
          <a:xfrm>
            <a:off x="7580594" y="1851102"/>
            <a:ext cx="431522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Ήχοι χαμηλής συχνότητας (μπλε βέλος)</a:t>
            </a:r>
          </a:p>
          <a:p>
            <a:r>
              <a:rPr lang="el-GR" dirty="0"/>
              <a:t>Προκαλούν κύματα πίεσης στην </a:t>
            </a:r>
            <a:r>
              <a:rPr lang="el-GR" dirty="0" err="1"/>
              <a:t>περιλέμφο</a:t>
            </a:r>
            <a:endParaRPr lang="el-GR" dirty="0"/>
          </a:p>
          <a:p>
            <a:r>
              <a:rPr lang="el-GR" dirty="0"/>
              <a:t>που περνά από το </a:t>
            </a:r>
            <a:r>
              <a:rPr lang="el-GR" dirty="0" err="1"/>
              <a:t>ελικότρημα</a:t>
            </a:r>
            <a:r>
              <a:rPr lang="el-GR" dirty="0"/>
              <a:t> και μετακινεί</a:t>
            </a:r>
          </a:p>
          <a:p>
            <a:r>
              <a:rPr lang="el-GR" dirty="0"/>
              <a:t> τη ΒΜ κοντά στην κορυφή.</a:t>
            </a:r>
          </a:p>
          <a:p>
            <a:r>
              <a:rPr lang="el-GR" dirty="0"/>
              <a:t>Ήχοι μέσης συχνότητας (πράσινο βέλος)</a:t>
            </a:r>
          </a:p>
          <a:p>
            <a:r>
              <a:rPr lang="el-GR" dirty="0"/>
              <a:t> μετακινούν ΒΜ στο κέντρο και </a:t>
            </a:r>
          </a:p>
          <a:p>
            <a:r>
              <a:rPr lang="el-GR" dirty="0"/>
              <a:t>ήχοι υψηλής συχνότητας μετακινούν ΒΜ</a:t>
            </a:r>
          </a:p>
          <a:p>
            <a:r>
              <a:rPr lang="el-GR" dirty="0"/>
              <a:t>Κοντά στη βάση της.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9189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9055FA-A25D-4A23-90F3-38CD880AE35C}"/>
              </a:ext>
            </a:extLst>
          </p:cNvPr>
          <p:cNvSpPr txBox="1"/>
          <p:nvPr/>
        </p:nvSpPr>
        <p:spPr>
          <a:xfrm>
            <a:off x="9449628" y="6006268"/>
            <a:ext cx="2447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E14122-281A-4E88-B301-332527CC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96" y="229427"/>
            <a:ext cx="7546700" cy="68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46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A4023EE-5183-4A64-AC22-709539092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10" y="271462"/>
            <a:ext cx="5248275" cy="6315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6BC935-475E-4167-9719-33D41D9B5301}"/>
              </a:ext>
            </a:extLst>
          </p:cNvPr>
          <p:cNvSpPr txBox="1"/>
          <p:nvPr/>
        </p:nvSpPr>
        <p:spPr>
          <a:xfrm>
            <a:off x="5416825" y="795130"/>
            <a:ext cx="652281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ΚΕΝΤΡΙΚΗ ΑΚΟΥΣΤΙΚΗ ΟΔΟΣ</a:t>
            </a:r>
          </a:p>
          <a:p>
            <a:r>
              <a:rPr lang="el-GR" dirty="0" err="1"/>
              <a:t>Υποδεκτικά</a:t>
            </a:r>
            <a:r>
              <a:rPr lang="el-GR" dirty="0"/>
              <a:t> κύτταρα (τριχωτά)</a:t>
            </a:r>
          </a:p>
          <a:p>
            <a:r>
              <a:rPr lang="el-GR" dirty="0"/>
              <a:t>Περιφερική αποφυάδα δίπολου κ. </a:t>
            </a:r>
            <a:r>
              <a:rPr lang="el-GR" dirty="0">
                <a:solidFill>
                  <a:schemeClr val="accent1"/>
                </a:solidFill>
              </a:rPr>
              <a:t>ελικοειδούς γαγγλίου</a:t>
            </a:r>
          </a:p>
          <a:p>
            <a:r>
              <a:rPr lang="el-GR" dirty="0"/>
              <a:t>Κεντρική αποφυάδα δίπολου κ ελικοειδούς γαγγλίου</a:t>
            </a:r>
          </a:p>
          <a:p>
            <a:r>
              <a:rPr lang="el-GR" dirty="0"/>
              <a:t>=κοχλιακό νεύρο-κοχλιακοί πυρήνες</a:t>
            </a:r>
          </a:p>
          <a:p>
            <a:r>
              <a:rPr lang="el-GR" dirty="0"/>
              <a:t>-</a:t>
            </a:r>
            <a:r>
              <a:rPr lang="el-GR" dirty="0">
                <a:solidFill>
                  <a:schemeClr val="accent1"/>
                </a:solidFill>
              </a:rPr>
              <a:t>άνω πυρήνες ελαίας </a:t>
            </a:r>
            <a:r>
              <a:rPr lang="el-GR" dirty="0"/>
              <a:t>–χιασμός (όχι πλήρης)– έξω </a:t>
            </a:r>
            <a:r>
              <a:rPr lang="el-GR" dirty="0" err="1"/>
              <a:t>λημνίσκος</a:t>
            </a:r>
            <a:r>
              <a:rPr lang="el-GR" dirty="0"/>
              <a:t> – </a:t>
            </a:r>
          </a:p>
          <a:p>
            <a:r>
              <a:rPr lang="el-GR" dirty="0">
                <a:solidFill>
                  <a:schemeClr val="accent1"/>
                </a:solidFill>
              </a:rPr>
              <a:t>Κάτω (οπίσθια) </a:t>
            </a:r>
            <a:r>
              <a:rPr lang="el-GR" dirty="0" err="1">
                <a:solidFill>
                  <a:schemeClr val="accent1"/>
                </a:solidFill>
              </a:rPr>
              <a:t>διδύμια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/>
              <a:t>– έσω </a:t>
            </a:r>
            <a:r>
              <a:rPr lang="el-GR" dirty="0" err="1"/>
              <a:t>γονατώδες</a:t>
            </a:r>
            <a:r>
              <a:rPr lang="el-GR" dirty="0"/>
              <a:t> σώμα – </a:t>
            </a:r>
          </a:p>
          <a:p>
            <a:r>
              <a:rPr lang="el-GR" dirty="0"/>
              <a:t>1ταγής ακουστική περιοχή (Α1) (δέχεται ίνες και από τα δύο αυτιά)</a:t>
            </a:r>
          </a:p>
          <a:p>
            <a:r>
              <a:rPr lang="el-GR" dirty="0"/>
              <a:t>Βλάβη μίας Α1 δεν προκαλεί απώλεια ακοής.</a:t>
            </a:r>
          </a:p>
        </p:txBody>
      </p:sp>
    </p:spTree>
    <p:extLst>
      <p:ext uri="{BB962C8B-B14F-4D97-AF65-F5344CB8AC3E}">
        <p14:creationId xmlns:p14="http://schemas.microsoft.com/office/powerpoint/2010/main" val="131465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D514472-AA29-4CAE-B820-6565DB0AA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15" y="189671"/>
            <a:ext cx="9383989" cy="6454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B6F1B-92EB-4791-83EC-7A04BF2349A8}"/>
              </a:ext>
            </a:extLst>
          </p:cNvPr>
          <p:cNvSpPr txBox="1"/>
          <p:nvPr/>
        </p:nvSpPr>
        <p:spPr>
          <a:xfrm>
            <a:off x="9519202" y="5900264"/>
            <a:ext cx="2447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181940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EE1D8AD-1CA6-4908-9196-E39156B8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5" y="132728"/>
            <a:ext cx="724852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30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6D8C0BE-88B9-4F0C-A2B1-4D460BDE1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4880" y="407710"/>
            <a:ext cx="8349434" cy="60425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C00584-2AFA-4409-9BE3-A4C65457ABA2}"/>
              </a:ext>
            </a:extLst>
          </p:cNvPr>
          <p:cNvSpPr txBox="1"/>
          <p:nvPr/>
        </p:nvSpPr>
        <p:spPr>
          <a:xfrm>
            <a:off x="7339581" y="622851"/>
            <a:ext cx="275857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Ελικότρημα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Αιθουσαία κλίμακα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κλίμακα</a:t>
            </a:r>
          </a:p>
          <a:p>
            <a:pPr marL="342900" indent="-342900">
              <a:buAutoNum type="arabicPeriod"/>
            </a:pPr>
            <a:r>
              <a:rPr lang="el-GR" dirty="0"/>
              <a:t>Κοχλιακός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κλίμακα</a:t>
            </a:r>
          </a:p>
          <a:p>
            <a:pPr marL="342900" indent="-342900">
              <a:buAutoNum type="arabicPeriod"/>
            </a:pPr>
            <a:r>
              <a:rPr lang="el-GR" dirty="0"/>
              <a:t>Κοχλιακός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Αιθουσαία κλίμακα</a:t>
            </a:r>
          </a:p>
          <a:p>
            <a:pPr marL="342900" indent="-342900">
              <a:buAutoNum type="arabicPeriod"/>
            </a:pPr>
            <a:r>
              <a:rPr lang="el-GR" dirty="0"/>
              <a:t>Κοχλιακό νεύρο</a:t>
            </a:r>
          </a:p>
          <a:p>
            <a:pPr marL="342900" indent="-342900">
              <a:buAutoNum type="arabicPeriod"/>
            </a:pPr>
            <a:r>
              <a:rPr lang="el-GR" dirty="0" err="1"/>
              <a:t>Ενδολυμφατικός</a:t>
            </a:r>
            <a:r>
              <a:rPr lang="el-GR" dirty="0"/>
              <a:t> ασκός</a:t>
            </a:r>
          </a:p>
          <a:p>
            <a:pPr marL="342900" indent="-342900">
              <a:buAutoNum type="arabicPeriod"/>
            </a:pPr>
            <a:r>
              <a:rPr lang="el-GR" dirty="0"/>
              <a:t> </a:t>
            </a:r>
            <a:r>
              <a:rPr lang="en-ID" dirty="0" err="1">
                <a:highlight>
                  <a:srgbClr val="FFFF00"/>
                </a:highlight>
              </a:rPr>
              <a:t>ampula</a:t>
            </a:r>
            <a:endParaRPr lang="el-GR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r>
              <a:rPr lang="el-GR" dirty="0" err="1"/>
              <a:t>Αιθουσαίος</a:t>
            </a:r>
            <a:r>
              <a:rPr lang="el-GR" dirty="0"/>
              <a:t> υδραγωγός</a:t>
            </a:r>
          </a:p>
          <a:p>
            <a:pPr marL="342900" indent="-342900">
              <a:buAutoNum type="arabicPeriod"/>
            </a:pPr>
            <a:r>
              <a:rPr lang="el-GR" dirty="0"/>
              <a:t>Κοχλιακός υδραγωγός</a:t>
            </a:r>
          </a:p>
          <a:p>
            <a:pPr marL="342900" indent="-342900">
              <a:buAutoNum type="arabicPeriod"/>
            </a:pPr>
            <a:r>
              <a:rPr lang="el-GR" dirty="0"/>
              <a:t>Πόρος </a:t>
            </a:r>
            <a:r>
              <a:rPr lang="en-ID" dirty="0" err="1">
                <a:highlight>
                  <a:srgbClr val="FFFF00"/>
                </a:highlight>
              </a:rPr>
              <a:t>utriculosaccular</a:t>
            </a:r>
            <a:endParaRPr lang="en-ID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r>
              <a:rPr lang="en-ID" dirty="0">
                <a:highlight>
                  <a:srgbClr val="FFFF00"/>
                </a:highlight>
              </a:rPr>
              <a:t>Saccule</a:t>
            </a:r>
          </a:p>
          <a:p>
            <a:pPr marL="342900" indent="-342900">
              <a:buAutoNum type="arabicPeriod"/>
            </a:pPr>
            <a:r>
              <a:rPr lang="en-ID" dirty="0">
                <a:highlight>
                  <a:srgbClr val="FFFF00"/>
                </a:highlight>
              </a:rPr>
              <a:t>Utricle</a:t>
            </a:r>
          </a:p>
          <a:p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E145F-5C51-46E2-987F-D5B0C5AFAE77}"/>
              </a:ext>
            </a:extLst>
          </p:cNvPr>
          <p:cNvSpPr txBox="1"/>
          <p:nvPr/>
        </p:nvSpPr>
        <p:spPr>
          <a:xfrm>
            <a:off x="10098157" y="622852"/>
            <a:ext cx="257442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16"/>
            </a:pPr>
            <a:r>
              <a:rPr lang="el-GR" dirty="0"/>
              <a:t>Κοχλιακός πόρος</a:t>
            </a:r>
          </a:p>
          <a:p>
            <a:pPr marL="342900" indent="-342900">
              <a:buAutoNum type="arabicPeriod" startAt="16"/>
            </a:pPr>
            <a:r>
              <a:rPr lang="el-GR" dirty="0"/>
              <a:t>Στρογγυλή θυρίδα</a:t>
            </a:r>
          </a:p>
          <a:p>
            <a:pPr marL="342900" indent="-342900">
              <a:buAutoNum type="arabicPeriod" startAt="16"/>
            </a:pPr>
            <a:r>
              <a:rPr lang="el-GR" dirty="0" err="1"/>
              <a:t>Ευσταχιανή</a:t>
            </a:r>
            <a:r>
              <a:rPr lang="el-GR" dirty="0"/>
              <a:t> σάλπιγγα</a:t>
            </a:r>
          </a:p>
          <a:p>
            <a:pPr marL="342900" indent="-342900">
              <a:buAutoNum type="arabicPeriod" startAt="16"/>
            </a:pPr>
            <a:r>
              <a:rPr lang="el-GR" dirty="0"/>
              <a:t>Οστέινος </a:t>
            </a:r>
            <a:r>
              <a:rPr lang="el-GR" dirty="0" err="1"/>
              <a:t>λαβύριμθς</a:t>
            </a:r>
            <a:r>
              <a:rPr lang="el-GR" dirty="0"/>
              <a:t>]</a:t>
            </a:r>
          </a:p>
          <a:p>
            <a:pPr marL="342900" indent="-342900">
              <a:buAutoNum type="arabicPeriod" startAt="16"/>
            </a:pPr>
            <a:r>
              <a:rPr lang="el-GR" dirty="0"/>
              <a:t>Τυμπανική κοιλότητα</a:t>
            </a:r>
          </a:p>
          <a:p>
            <a:pPr marL="342900" indent="-342900">
              <a:buAutoNum type="arabicPeriod" startAt="16"/>
            </a:pPr>
            <a:r>
              <a:rPr lang="el-GR" dirty="0"/>
              <a:t>…</a:t>
            </a:r>
          </a:p>
          <a:p>
            <a:pPr marL="342900" indent="-342900">
              <a:buAutoNum type="arabicPeriod" startAt="16"/>
            </a:pPr>
            <a:r>
              <a:rPr lang="el-GR" dirty="0"/>
              <a:t>Τυμπανική μεμβράνη</a:t>
            </a:r>
          </a:p>
          <a:p>
            <a:pPr marL="342900" indent="-342900">
              <a:buAutoNum type="arabicPeriod" startAt="16"/>
            </a:pPr>
            <a:r>
              <a:rPr lang="el-GR" dirty="0"/>
              <a:t>Έξω </a:t>
            </a:r>
            <a:r>
              <a:rPr lang="el-GR" dirty="0" err="1"/>
              <a:t>ακ</a:t>
            </a:r>
            <a:r>
              <a:rPr lang="el-GR" dirty="0"/>
              <a:t>. Πόρος</a:t>
            </a:r>
          </a:p>
          <a:p>
            <a:pPr marL="342900" indent="-342900">
              <a:buAutoNum type="arabicPeriod" startAt="16"/>
            </a:pPr>
            <a:r>
              <a:rPr lang="el-GR" dirty="0"/>
              <a:t>…</a:t>
            </a:r>
          </a:p>
          <a:p>
            <a:pPr marL="342900" indent="-342900">
              <a:buAutoNum type="arabicPeriod" startAt="16"/>
            </a:pPr>
            <a:r>
              <a:rPr lang="el-GR" dirty="0"/>
              <a:t>Κροταφικό οστό</a:t>
            </a:r>
          </a:p>
          <a:p>
            <a:pPr marL="342900" indent="-342900">
              <a:buAutoNum type="arabicPeriod" startAt="16"/>
            </a:pPr>
            <a:r>
              <a:rPr lang="el-GR" dirty="0"/>
              <a:t>Σφύρα</a:t>
            </a:r>
          </a:p>
          <a:p>
            <a:pPr marL="342900" indent="-342900">
              <a:buAutoNum type="arabicPeriod" startAt="16"/>
            </a:pPr>
            <a:r>
              <a:rPr lang="el-GR" dirty="0"/>
              <a:t>Άκμων</a:t>
            </a:r>
          </a:p>
          <a:p>
            <a:pPr marL="342900" indent="-342900">
              <a:buAutoNum type="arabicPeriod" startAt="16"/>
            </a:pPr>
            <a:r>
              <a:rPr lang="el-GR" dirty="0"/>
              <a:t>Αναβολέας</a:t>
            </a:r>
          </a:p>
          <a:p>
            <a:pPr marL="342900" indent="-342900">
              <a:buAutoNum type="arabicPeriod" startAt="16"/>
            </a:pPr>
            <a:r>
              <a:rPr lang="el-GR" dirty="0"/>
              <a:t>Σκληρά μήνιγγα</a:t>
            </a:r>
          </a:p>
          <a:p>
            <a:pPr marL="342900" indent="-342900">
              <a:buAutoNum type="arabicPeriod" startAt="16"/>
            </a:pPr>
            <a:r>
              <a:rPr lang="el-GR" dirty="0"/>
              <a:t>Ημικύκλιοι σωλήνες</a:t>
            </a:r>
            <a:endParaRPr lang="en-ID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78659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6D056DC-CE7A-4653-B441-76AFEB829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27" y="738187"/>
            <a:ext cx="6867525" cy="5381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78BC0-8843-4974-B898-5FCDCB3A2DE7}"/>
              </a:ext>
            </a:extLst>
          </p:cNvPr>
          <p:cNvSpPr txBox="1"/>
          <p:nvPr/>
        </p:nvSpPr>
        <p:spPr>
          <a:xfrm>
            <a:off x="8415453" y="564995"/>
            <a:ext cx="257442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Πτερύγιο</a:t>
            </a:r>
          </a:p>
          <a:p>
            <a:pPr marL="342900" indent="-342900">
              <a:buAutoNum type="arabicPeriod"/>
            </a:pPr>
            <a:r>
              <a:rPr lang="el-GR" dirty="0"/>
              <a:t>Τυμπανικό οστό</a:t>
            </a:r>
          </a:p>
          <a:p>
            <a:pPr marL="342900" indent="-342900">
              <a:buAutoNum type="arabicPeriod"/>
            </a:pPr>
            <a:r>
              <a:rPr lang="el-GR" dirty="0"/>
              <a:t>Έξω </a:t>
            </a:r>
            <a:r>
              <a:rPr lang="el-GR" dirty="0" err="1"/>
              <a:t>ακ</a:t>
            </a:r>
            <a:r>
              <a:rPr lang="el-GR" dirty="0"/>
              <a:t>. Πόρος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Ημικύκλιοι σωλήνες</a:t>
            </a:r>
          </a:p>
          <a:p>
            <a:pPr marL="342900" indent="-342900">
              <a:buAutoNum type="arabicPeriod"/>
            </a:pPr>
            <a:r>
              <a:rPr lang="el-GR" dirty="0"/>
              <a:t>Ωοειδής θυρίδα</a:t>
            </a:r>
          </a:p>
          <a:p>
            <a:pPr marL="342900" indent="-342900">
              <a:buAutoNum type="arabicPeriod"/>
            </a:pPr>
            <a:r>
              <a:rPr lang="el-GR" dirty="0"/>
              <a:t>Προσωπικό νεύρο</a:t>
            </a:r>
          </a:p>
          <a:p>
            <a:pPr marL="342900" indent="-342900">
              <a:buAutoNum type="arabicPeriod"/>
            </a:pPr>
            <a:r>
              <a:rPr lang="el-GR" dirty="0" err="1"/>
              <a:t>Αιθουσαίο</a:t>
            </a:r>
            <a:r>
              <a:rPr lang="el-GR" dirty="0"/>
              <a:t> ν.</a:t>
            </a:r>
          </a:p>
          <a:p>
            <a:pPr marL="342900" indent="-342900">
              <a:buAutoNum type="arabicPeriod"/>
            </a:pPr>
            <a:r>
              <a:rPr lang="el-GR" dirty="0"/>
              <a:t>Κοχλιακό ν.</a:t>
            </a:r>
          </a:p>
          <a:p>
            <a:pPr marL="342900" indent="-342900">
              <a:buAutoNum type="arabicPeriod"/>
            </a:pPr>
            <a:r>
              <a:rPr lang="el-GR" dirty="0"/>
              <a:t>Αίθουσα</a:t>
            </a:r>
          </a:p>
          <a:p>
            <a:pPr marL="342900" indent="-342900">
              <a:buAutoNum type="arabicPeriod"/>
            </a:pPr>
            <a:r>
              <a:rPr lang="el-GR" dirty="0"/>
              <a:t>Κοχλίας</a:t>
            </a:r>
          </a:p>
          <a:p>
            <a:pPr marL="342900" indent="-342900">
              <a:buAutoNum type="arabicPeriod"/>
            </a:pPr>
            <a:r>
              <a:rPr lang="el-GR" dirty="0"/>
              <a:t>Στρογγυλή θυρίδα</a:t>
            </a:r>
          </a:p>
          <a:p>
            <a:pPr marL="342900" indent="-342900">
              <a:buAutoNum type="arabicPeriod"/>
            </a:pPr>
            <a:r>
              <a:rPr lang="el-GR" dirty="0" err="1"/>
              <a:t>Ευσταχιανή</a:t>
            </a:r>
            <a:r>
              <a:rPr lang="el-GR" dirty="0"/>
              <a:t> σάλπιγγα</a:t>
            </a:r>
          </a:p>
          <a:p>
            <a:pPr marL="342900" indent="-342900">
              <a:buAutoNum type="arabicPeriod"/>
            </a:pPr>
            <a:r>
              <a:rPr lang="el-GR" dirty="0"/>
              <a:t>Αναβολέας</a:t>
            </a:r>
          </a:p>
          <a:p>
            <a:pPr marL="342900" indent="-342900">
              <a:buAutoNum type="arabicPeriod"/>
            </a:pPr>
            <a:r>
              <a:rPr lang="el-GR" dirty="0"/>
              <a:t>Άκμονας</a:t>
            </a:r>
          </a:p>
          <a:p>
            <a:pPr marL="342900" indent="-342900">
              <a:buAutoNum type="arabicPeriod"/>
            </a:pPr>
            <a:r>
              <a:rPr lang="el-GR" dirty="0"/>
              <a:t>Σφύρα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516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93CF8B8-4343-4A18-853B-804BDD416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427"/>
            <a:ext cx="8673242" cy="4611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D8CC59-E4DB-4647-BA10-B519A2F97D3E}"/>
              </a:ext>
            </a:extLst>
          </p:cNvPr>
          <p:cNvSpPr txBox="1"/>
          <p:nvPr/>
        </p:nvSpPr>
        <p:spPr>
          <a:xfrm flipH="1">
            <a:off x="9352546" y="1122947"/>
            <a:ext cx="28394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Έξω ακουστικός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Σφύρα</a:t>
            </a:r>
          </a:p>
          <a:p>
            <a:pPr marL="342900" indent="-342900">
              <a:buAutoNum type="arabicPeriod"/>
            </a:pPr>
            <a:r>
              <a:rPr lang="el-GR" dirty="0"/>
              <a:t>Άκμων</a:t>
            </a:r>
          </a:p>
          <a:p>
            <a:pPr marL="342900" indent="-342900">
              <a:buAutoNum type="arabicPeriod"/>
            </a:pPr>
            <a:r>
              <a:rPr lang="el-GR" dirty="0"/>
              <a:t>Αναβολέας</a:t>
            </a:r>
          </a:p>
          <a:p>
            <a:pPr marL="342900" indent="-342900">
              <a:buAutoNum type="arabicPeriod"/>
            </a:pPr>
            <a:r>
              <a:rPr lang="el-GR" dirty="0"/>
              <a:t>Ωοειδής θυρίδα</a:t>
            </a:r>
          </a:p>
          <a:p>
            <a:pPr marL="342900" indent="-342900">
              <a:buAutoNum type="arabicPeriod"/>
            </a:pPr>
            <a:r>
              <a:rPr lang="el-GR" dirty="0" err="1"/>
              <a:t>Ελικότρημα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Κοχλιακό νεύρο</a:t>
            </a:r>
          </a:p>
          <a:p>
            <a:pPr marL="342900" indent="-342900">
              <a:buAutoNum type="arabicPeriod"/>
            </a:pPr>
            <a:r>
              <a:rPr lang="el-GR" dirty="0"/>
              <a:t>Αιθουσαία κλίμακα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κλίμακα</a:t>
            </a:r>
          </a:p>
          <a:p>
            <a:pPr marL="342900" indent="-342900">
              <a:buAutoNum type="arabicPeriod"/>
            </a:pPr>
            <a:r>
              <a:rPr lang="el-GR" dirty="0"/>
              <a:t>Καλυπτήριος υμένας</a:t>
            </a:r>
          </a:p>
          <a:p>
            <a:pPr marL="342900" indent="-342900">
              <a:buAutoNum type="arabicPeriod"/>
            </a:pPr>
            <a:r>
              <a:rPr lang="el-GR" dirty="0"/>
              <a:t>Κοχλιακός πόρος</a:t>
            </a:r>
          </a:p>
          <a:p>
            <a:pPr marL="342900" indent="-342900">
              <a:buAutoNum type="arabicPeriod"/>
            </a:pPr>
            <a:r>
              <a:rPr lang="el-GR" dirty="0" err="1"/>
              <a:t>Ευσταχιανή</a:t>
            </a:r>
            <a:r>
              <a:rPr lang="el-GR" dirty="0"/>
              <a:t> σάλπιγγα</a:t>
            </a:r>
          </a:p>
        </p:txBody>
      </p:sp>
    </p:spTree>
    <p:extLst>
      <p:ext uri="{BB962C8B-B14F-4D97-AF65-F5344CB8AC3E}">
        <p14:creationId xmlns:p14="http://schemas.microsoft.com/office/powerpoint/2010/main" val="340895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6AB3252-881C-4ACC-BBC6-4E3D66B8B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27" y="738187"/>
            <a:ext cx="8467725" cy="5381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FA6D43-34DE-48AC-8C72-30D4E9682305}"/>
              </a:ext>
            </a:extLst>
          </p:cNvPr>
          <p:cNvSpPr txBox="1"/>
          <p:nvPr/>
        </p:nvSpPr>
        <p:spPr>
          <a:xfrm>
            <a:off x="9939454" y="1330712"/>
            <a:ext cx="263142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Κοχλιακός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Βασική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Ελικοειδής σύνδεσμός</a:t>
            </a:r>
          </a:p>
          <a:p>
            <a:pPr marL="342900" indent="-342900">
              <a:buAutoNum type="arabicPeriod"/>
            </a:pPr>
            <a:r>
              <a:rPr lang="el-GR" dirty="0"/>
              <a:t>Υποστηρικτικά κ.</a:t>
            </a:r>
          </a:p>
          <a:p>
            <a:pPr marL="342900" indent="-342900">
              <a:buAutoNum type="arabicPeriod"/>
            </a:pPr>
            <a:r>
              <a:rPr lang="el-GR" dirty="0"/>
              <a:t>Τριχωτά κ.</a:t>
            </a:r>
          </a:p>
          <a:p>
            <a:pPr marL="342900" indent="-342900">
              <a:buAutoNum type="arabicPeriod"/>
            </a:pPr>
            <a:r>
              <a:rPr lang="el-GR" dirty="0"/>
              <a:t>Νευρικές απολήξεις</a:t>
            </a:r>
          </a:p>
          <a:p>
            <a:pPr marL="342900" indent="-342900">
              <a:buAutoNum type="arabicPeriod"/>
            </a:pPr>
            <a:r>
              <a:rPr lang="el-GR" dirty="0"/>
              <a:t>Τριχωτό κύτταρο</a:t>
            </a:r>
          </a:p>
          <a:p>
            <a:pPr marL="342900" indent="-342900">
              <a:buAutoNum type="arabicPeriod"/>
            </a:pPr>
            <a:r>
              <a:rPr lang="el-GR" dirty="0"/>
              <a:t>Ελικοειδής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Κοχλιακό ν.</a:t>
            </a:r>
          </a:p>
          <a:p>
            <a:pPr marL="342900" indent="-342900">
              <a:buAutoNum type="arabicPeriod"/>
            </a:pPr>
            <a:r>
              <a:rPr lang="el-GR" dirty="0"/>
              <a:t> </a:t>
            </a:r>
            <a:r>
              <a:rPr lang="el-GR" dirty="0" err="1"/>
              <a:t>Μικορλάχνες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Καλυπτήριος υμένας</a:t>
            </a:r>
          </a:p>
          <a:p>
            <a:pPr marL="342900" indent="-342900">
              <a:buAutoNum type="arabicPeriod"/>
            </a:pPr>
            <a:r>
              <a:rPr lang="el-GR" dirty="0" err="1"/>
              <a:t>Αιθουσαίς</a:t>
            </a:r>
            <a:r>
              <a:rPr lang="el-GR" dirty="0"/>
              <a:t> μεμβράνη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4368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BF3F89-379A-4DF9-905D-72DCDAF10A1E}"/>
              </a:ext>
            </a:extLst>
          </p:cNvPr>
          <p:cNvSpPr txBox="1"/>
          <p:nvPr/>
        </p:nvSpPr>
        <p:spPr>
          <a:xfrm>
            <a:off x="10469483" y="5648320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7EBE219-B935-4A33-BC75-00FB0EE73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86" y="171657"/>
            <a:ext cx="8429324" cy="5930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634FB2-671D-49AE-B8EA-41C8C72071DC}"/>
              </a:ext>
            </a:extLst>
          </p:cNvPr>
          <p:cNvSpPr txBox="1"/>
          <p:nvPr/>
        </p:nvSpPr>
        <p:spPr>
          <a:xfrm flipH="1">
            <a:off x="9328866" y="387626"/>
            <a:ext cx="25769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Έξω ους</a:t>
            </a:r>
          </a:p>
          <a:p>
            <a:pPr marL="342900" indent="-342900">
              <a:buAutoNum type="arabicPeriod"/>
            </a:pPr>
            <a:r>
              <a:rPr lang="el-GR" dirty="0"/>
              <a:t>Μέσο ους</a:t>
            </a:r>
          </a:p>
          <a:p>
            <a:pPr marL="342900" indent="-342900">
              <a:buAutoNum type="arabicPeriod"/>
            </a:pPr>
            <a:r>
              <a:rPr lang="el-GR" dirty="0"/>
              <a:t>Έσω ους</a:t>
            </a:r>
          </a:p>
          <a:p>
            <a:pPr marL="342900" indent="-342900">
              <a:buAutoNum type="arabicPeriod"/>
            </a:pPr>
            <a:r>
              <a:rPr lang="el-GR" dirty="0"/>
              <a:t>Ημικύκλιοι σωλήνες</a:t>
            </a:r>
          </a:p>
          <a:p>
            <a:pPr marL="342900" indent="-342900">
              <a:buAutoNum type="arabicPeriod"/>
            </a:pPr>
            <a:r>
              <a:rPr lang="el-GR" dirty="0"/>
              <a:t>Προσωπικό νεύρο</a:t>
            </a:r>
          </a:p>
          <a:p>
            <a:pPr marL="342900" indent="-342900">
              <a:buAutoNum type="arabicPeriod"/>
            </a:pPr>
            <a:r>
              <a:rPr lang="el-GR" dirty="0" err="1"/>
              <a:t>Αιθουσαίο</a:t>
            </a:r>
            <a:r>
              <a:rPr lang="el-GR" dirty="0"/>
              <a:t> νεύρο</a:t>
            </a:r>
          </a:p>
          <a:p>
            <a:pPr marL="342900" indent="-342900">
              <a:buAutoNum type="arabicPeriod"/>
            </a:pPr>
            <a:r>
              <a:rPr lang="el-GR" dirty="0"/>
              <a:t>Κοχλιακό νεύρο</a:t>
            </a:r>
          </a:p>
          <a:p>
            <a:pPr marL="342900" indent="-342900">
              <a:buAutoNum type="arabicPeriod"/>
            </a:pPr>
            <a:r>
              <a:rPr lang="el-GR" dirty="0"/>
              <a:t>Κοχλίας</a:t>
            </a:r>
          </a:p>
          <a:p>
            <a:pPr marL="342900" indent="-342900">
              <a:buAutoNum type="arabicPeriod"/>
            </a:pPr>
            <a:r>
              <a:rPr lang="el-GR" dirty="0"/>
              <a:t>Κροταφικό οστό</a:t>
            </a:r>
          </a:p>
          <a:p>
            <a:pPr marL="342900" indent="-342900">
              <a:buAutoNum type="arabicPeriod"/>
            </a:pPr>
            <a:r>
              <a:rPr lang="en-ID" dirty="0"/>
              <a:t> Cochlear window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κοιλότητα</a:t>
            </a:r>
          </a:p>
          <a:p>
            <a:pPr marL="342900" indent="-342900">
              <a:buAutoNum type="arabicPeriod"/>
            </a:pPr>
            <a:r>
              <a:rPr lang="el-GR" dirty="0" err="1"/>
              <a:t>Ευσταχιανή</a:t>
            </a:r>
            <a:r>
              <a:rPr lang="el-GR" dirty="0"/>
              <a:t> σάλπιγγα</a:t>
            </a:r>
          </a:p>
          <a:p>
            <a:pPr marL="342900" indent="-342900">
              <a:buAutoNum type="arabicPeriod"/>
            </a:pPr>
            <a:r>
              <a:rPr lang="el-GR" dirty="0"/>
              <a:t>Ακουστικά οστάρια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Λόβιο</a:t>
            </a:r>
          </a:p>
          <a:p>
            <a:pPr marL="342900" indent="-342900">
              <a:buAutoNum type="arabicPeriod"/>
            </a:pPr>
            <a:r>
              <a:rPr lang="el-GR" dirty="0"/>
              <a:t>Έξω ακουστικός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Πτερύγιο</a:t>
            </a:r>
          </a:p>
          <a:p>
            <a:pPr marL="342900" indent="-342900">
              <a:buAutoNum type="arabicPeriod"/>
            </a:pPr>
            <a:r>
              <a:rPr lang="el-GR" dirty="0"/>
              <a:t>έλικα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119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D22EA76-6825-414C-9C85-65834631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789"/>
            <a:ext cx="8293674" cy="5734988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99DB420-14BB-4495-AE58-4246AFC2E741}"/>
              </a:ext>
            </a:extLst>
          </p:cNvPr>
          <p:cNvSpPr txBox="1"/>
          <p:nvPr/>
        </p:nvSpPr>
        <p:spPr>
          <a:xfrm>
            <a:off x="8186288" y="680223"/>
            <a:ext cx="4005712" cy="664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l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Μυς αναβολέα</a:t>
            </a:r>
            <a:endParaRPr lang="el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Τένοντας μυ αναβολέα</a:t>
            </a:r>
            <a:endParaRPr lang="el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Σφύρα</a:t>
            </a:r>
            <a:endParaRPr lang="el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Άκμονας</a:t>
            </a:r>
            <a:endParaRPr lang="el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Αναβολέας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Ωοειδής θυρίδα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Στρογγυλή θυρίδα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Τείνων το τύμπανο μυς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Ευσταχιανή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σάλπιγγα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Τυμπανική κοιλότητα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Τυμπανική μεμβράνη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Πυραμίδα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Τένοντας μυ αναβολέα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Τένοντας μυ τείνοντα το τύμπανο μυ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Κροταφικό οστό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l-GR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l-GR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l-GR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l-GR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l-GR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l-GR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l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F0554CE-CA1F-4E25-BC21-EE0D7CEE6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23" y="289932"/>
            <a:ext cx="67163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8C3FD0-F4B7-4B14-BD80-B0D249DCEB7B}"/>
              </a:ext>
            </a:extLst>
          </p:cNvPr>
          <p:cNvSpPr txBox="1"/>
          <p:nvPr/>
        </p:nvSpPr>
        <p:spPr>
          <a:xfrm>
            <a:off x="8263054" y="903249"/>
            <a:ext cx="316907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Κοχλιακό νεύρο</a:t>
            </a:r>
          </a:p>
          <a:p>
            <a:pPr marL="342900" indent="-342900">
              <a:buAutoNum type="arabicPeriod"/>
            </a:pPr>
            <a:r>
              <a:rPr lang="el-GR" dirty="0"/>
              <a:t>Αιθουσαία κλίμακα</a:t>
            </a:r>
          </a:p>
          <a:p>
            <a:pPr marL="342900" indent="-342900">
              <a:buAutoNum type="arabicPeriod"/>
            </a:pPr>
            <a:r>
              <a:rPr lang="el-GR" dirty="0"/>
              <a:t>Αιθουσαία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Κοχλιακός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Ελικοειδές όργανο</a:t>
            </a:r>
          </a:p>
          <a:p>
            <a:pPr marL="342900" indent="-342900">
              <a:buAutoNum type="arabicPeriod"/>
            </a:pPr>
            <a:r>
              <a:rPr lang="el-GR" dirty="0"/>
              <a:t>Βασική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Καλυπτήριος υμένας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κλίμακα</a:t>
            </a:r>
          </a:p>
          <a:p>
            <a:pPr marL="342900" indent="-342900">
              <a:buAutoNum type="arabicPeriod"/>
            </a:pPr>
            <a:r>
              <a:rPr lang="el-GR" dirty="0"/>
              <a:t>Εσωτερικά τριχωτά κύτταρα</a:t>
            </a:r>
          </a:p>
          <a:p>
            <a:pPr marL="342900" indent="-342900">
              <a:buAutoNum type="arabicPeriod"/>
            </a:pPr>
            <a:r>
              <a:rPr lang="el-GR" dirty="0"/>
              <a:t>Καλυπτήριος υμένας</a:t>
            </a:r>
          </a:p>
          <a:p>
            <a:pPr marL="342900" indent="-342900">
              <a:buAutoNum type="arabicPeriod"/>
            </a:pPr>
            <a:r>
              <a:rPr lang="el-GR" dirty="0"/>
              <a:t>Εξωτερικά τριχωτά κύτταρα</a:t>
            </a:r>
          </a:p>
          <a:p>
            <a:pPr marL="342900" indent="-342900">
              <a:buAutoNum type="arabicPeriod"/>
            </a:pPr>
            <a:r>
              <a:rPr lang="el-GR" dirty="0"/>
              <a:t>Βασική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Νευρικές ίνες</a:t>
            </a:r>
          </a:p>
          <a:p>
            <a:pPr marL="342900" indent="-342900">
              <a:buAutoNum type="arabicPeriod"/>
            </a:pPr>
            <a:r>
              <a:rPr lang="el-GR" dirty="0"/>
              <a:t>Κοχλιακό νεύρο.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3420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F401253-300F-499F-9FBC-DA6756C2C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722" y="168965"/>
            <a:ext cx="9477721" cy="5864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8C5FB1-B34B-48F2-930F-B4449C627649}"/>
              </a:ext>
            </a:extLst>
          </p:cNvPr>
          <p:cNvSpPr txBox="1"/>
          <p:nvPr/>
        </p:nvSpPr>
        <p:spPr>
          <a:xfrm>
            <a:off x="8052277" y="318052"/>
            <a:ext cx="4193456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ΕΞΩ ΟΥΣ:</a:t>
            </a:r>
          </a:p>
          <a:p>
            <a:r>
              <a:rPr lang="el-GR" b="1" dirty="0"/>
              <a:t>Πτερύγιο</a:t>
            </a:r>
            <a:r>
              <a:rPr lang="el-GR" dirty="0"/>
              <a:t>: περιβάλλει έξω </a:t>
            </a:r>
            <a:r>
              <a:rPr lang="el-GR" dirty="0" err="1"/>
              <a:t>ακ.πόρο</a:t>
            </a:r>
            <a:r>
              <a:rPr lang="el-GR" dirty="0"/>
              <a:t>. </a:t>
            </a:r>
          </a:p>
          <a:p>
            <a:r>
              <a:rPr lang="el-GR" dirty="0"/>
              <a:t>Οδηγεί </a:t>
            </a:r>
            <a:r>
              <a:rPr lang="el-GR" dirty="0" err="1"/>
              <a:t>ακ</a:t>
            </a:r>
            <a:r>
              <a:rPr lang="el-GR" dirty="0"/>
              <a:t>. Κύματα, αντανακλά</a:t>
            </a:r>
          </a:p>
          <a:p>
            <a:r>
              <a:rPr lang="el-GR" dirty="0"/>
              <a:t>στις παρυφές</a:t>
            </a:r>
          </a:p>
          <a:p>
            <a:r>
              <a:rPr lang="el-GR" dirty="0"/>
              <a:t>Ελλειπτικό, ελαστικός χόνδρος και δέρμα</a:t>
            </a:r>
          </a:p>
          <a:p>
            <a:r>
              <a:rPr lang="el-GR" dirty="0" err="1"/>
              <a:t>Λοβίο</a:t>
            </a:r>
            <a:r>
              <a:rPr lang="el-GR" dirty="0"/>
              <a:t>: σαρκώδες χωρίς χόνδρο</a:t>
            </a:r>
          </a:p>
          <a:p>
            <a:endParaRPr lang="el-GR" b="1" dirty="0"/>
          </a:p>
          <a:p>
            <a:r>
              <a:rPr lang="el-GR" b="1" dirty="0"/>
              <a:t>Έξω ακουστικός πόρος</a:t>
            </a:r>
          </a:p>
          <a:p>
            <a:r>
              <a:rPr lang="el-GR" dirty="0"/>
              <a:t>2,5 εκ. ως το τύμπανο, </a:t>
            </a:r>
          </a:p>
          <a:p>
            <a:r>
              <a:rPr lang="el-GR" dirty="0"/>
              <a:t>8χιλ χονδρος,1,7 </a:t>
            </a:r>
            <a:r>
              <a:rPr lang="el-GR" dirty="0" err="1"/>
              <a:t>χιλ</a:t>
            </a:r>
            <a:r>
              <a:rPr lang="el-GR" dirty="0"/>
              <a:t> οστέινος (κροταφικό)</a:t>
            </a:r>
          </a:p>
          <a:p>
            <a:r>
              <a:rPr lang="el-GR" dirty="0" err="1"/>
              <a:t>Τρίχές</a:t>
            </a:r>
            <a:endParaRPr lang="el-GR" dirty="0"/>
          </a:p>
          <a:p>
            <a:r>
              <a:rPr lang="el-GR" dirty="0"/>
              <a:t>Σμηγματογόνοι</a:t>
            </a:r>
          </a:p>
          <a:p>
            <a:r>
              <a:rPr lang="el-GR" dirty="0"/>
              <a:t>Τροποποιημένοι ιδρωτοποιοί (</a:t>
            </a:r>
            <a:r>
              <a:rPr lang="el-GR" dirty="0" err="1"/>
              <a:t>αποκρινείς</a:t>
            </a:r>
            <a:r>
              <a:rPr lang="el-GR" dirty="0"/>
              <a:t>)</a:t>
            </a:r>
          </a:p>
          <a:p>
            <a:r>
              <a:rPr lang="el-GR" dirty="0"/>
              <a:t>Παράγουν κυψελίδα</a:t>
            </a:r>
          </a:p>
          <a:p>
            <a:r>
              <a:rPr lang="el-GR" dirty="0"/>
              <a:t>Παγιδεύει σκόνη, απωθεί έντομα</a:t>
            </a:r>
          </a:p>
          <a:p>
            <a:endParaRPr lang="el-GR" dirty="0"/>
          </a:p>
          <a:p>
            <a:r>
              <a:rPr lang="el-GR" b="1" dirty="0"/>
              <a:t>Τυμπανική μεμβράνη</a:t>
            </a:r>
          </a:p>
          <a:p>
            <a:r>
              <a:rPr lang="el-GR" dirty="0"/>
              <a:t>Όριο έξω – μέσου ωτός</a:t>
            </a:r>
          </a:p>
          <a:p>
            <a:r>
              <a:rPr lang="el-GR" dirty="0" err="1"/>
              <a:t>Αποπλατυσμένος</a:t>
            </a:r>
            <a:r>
              <a:rPr lang="el-GR" dirty="0"/>
              <a:t> κώνος, </a:t>
            </a:r>
          </a:p>
          <a:p>
            <a:r>
              <a:rPr lang="el-GR" dirty="0"/>
              <a:t>κορυφή προς μέσο </a:t>
            </a:r>
            <a:r>
              <a:rPr lang="el-GR" dirty="0" err="1"/>
              <a:t>όυς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66647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CD4BD4-13D5-4FDD-AD78-F06483AB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27" y="128356"/>
            <a:ext cx="3584713" cy="1325563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ΛΑΒΥΡΙΝΘΟΣ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39C53370-000B-44EB-BEBE-6A434FD14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88040" y="1499461"/>
            <a:ext cx="8020878" cy="4537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C8BA33-558C-4A1D-B6B1-B3E6A9C19772}"/>
              </a:ext>
            </a:extLst>
          </p:cNvPr>
          <p:cNvSpPr txBox="1"/>
          <p:nvPr/>
        </p:nvSpPr>
        <p:spPr>
          <a:xfrm>
            <a:off x="6609522" y="229608"/>
            <a:ext cx="5414303" cy="3693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/>
              <a:t>Αίθουσα</a:t>
            </a:r>
            <a:r>
              <a:rPr lang="el-GR" dirty="0"/>
              <a:t>: κεντρική κοιλότητα οστέινου λαβυρίνθου.</a:t>
            </a:r>
          </a:p>
          <a:p>
            <a:r>
              <a:rPr lang="el-GR" dirty="0"/>
              <a:t>Αποτελείται από </a:t>
            </a:r>
            <a:r>
              <a:rPr lang="el-GR" u="sng" dirty="0"/>
              <a:t>ελλειπτικό</a:t>
            </a:r>
            <a:r>
              <a:rPr lang="el-GR" dirty="0"/>
              <a:t> </a:t>
            </a:r>
            <a:r>
              <a:rPr lang="el-GR" dirty="0" err="1"/>
              <a:t>κυστίδιο</a:t>
            </a:r>
            <a:r>
              <a:rPr lang="el-GR" dirty="0"/>
              <a:t> (</a:t>
            </a:r>
            <a:r>
              <a:rPr lang="el-GR" dirty="0" err="1"/>
              <a:t>ασκίδιο</a:t>
            </a:r>
            <a:r>
              <a:rPr lang="el-GR" dirty="0"/>
              <a:t>) </a:t>
            </a:r>
          </a:p>
          <a:p>
            <a:r>
              <a:rPr lang="el-GR" dirty="0"/>
              <a:t>και το </a:t>
            </a:r>
            <a:r>
              <a:rPr lang="el-GR" u="sng" dirty="0"/>
              <a:t>σφαιρικό</a:t>
            </a:r>
            <a:r>
              <a:rPr lang="el-GR" dirty="0"/>
              <a:t> </a:t>
            </a:r>
            <a:r>
              <a:rPr lang="el-GR" dirty="0" err="1"/>
              <a:t>κυστίδιο</a:t>
            </a:r>
            <a:r>
              <a:rPr lang="el-GR" dirty="0"/>
              <a:t> (σακίδιο).</a:t>
            </a:r>
          </a:p>
          <a:p>
            <a:r>
              <a:rPr lang="el-GR" dirty="0"/>
              <a:t>Το </a:t>
            </a:r>
            <a:r>
              <a:rPr lang="el-GR" b="1" dirty="0"/>
              <a:t>ελλειπτικό</a:t>
            </a:r>
            <a:r>
              <a:rPr lang="el-GR" dirty="0"/>
              <a:t> επικοινωνεί με ημικύκλιους σωλήνες.</a:t>
            </a:r>
          </a:p>
          <a:p>
            <a:r>
              <a:rPr lang="el-GR" dirty="0"/>
              <a:t>Το </a:t>
            </a:r>
            <a:r>
              <a:rPr lang="el-GR" b="1" dirty="0"/>
              <a:t>σφαιρικό</a:t>
            </a:r>
            <a:r>
              <a:rPr lang="el-GR" dirty="0"/>
              <a:t> με τον κοχλιακό πόρο.</a:t>
            </a:r>
          </a:p>
          <a:p>
            <a:r>
              <a:rPr lang="el-GR" dirty="0"/>
              <a:t>Ημικύκλιοι σωλήνες: 2/3 κύκλου, 3 επίπεδα του χώρου </a:t>
            </a:r>
          </a:p>
          <a:p>
            <a:r>
              <a:rPr lang="el-GR" dirty="0"/>
              <a:t>Άνω-οβελιαίος</a:t>
            </a:r>
          </a:p>
          <a:p>
            <a:r>
              <a:rPr lang="el-GR" dirty="0"/>
              <a:t>Οπίσθιος-μετωπιαίος</a:t>
            </a:r>
          </a:p>
          <a:p>
            <a:r>
              <a:rPr lang="el-GR" dirty="0"/>
              <a:t>Έξω- οριζόντιος</a:t>
            </a:r>
          </a:p>
          <a:p>
            <a:r>
              <a:rPr lang="el-GR" dirty="0"/>
              <a:t>Διεύρυνση στο ένα άκρο: λήκυθος</a:t>
            </a:r>
          </a:p>
          <a:p>
            <a:r>
              <a:rPr lang="el-GR" dirty="0"/>
              <a:t>Υμενώδεις λαβύρινθοι καταλαμβάνουν</a:t>
            </a:r>
          </a:p>
          <a:p>
            <a:r>
              <a:rPr lang="el-GR" dirty="0"/>
              <a:t> ¼ χώρου οστέινου λαβυρίνθου.</a:t>
            </a:r>
          </a:p>
          <a:p>
            <a:endParaRPr lang="el-GR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039C129E-C48F-4329-AA7B-BC5B5D234445}"/>
              </a:ext>
            </a:extLst>
          </p:cNvPr>
          <p:cNvSpPr/>
          <p:nvPr/>
        </p:nvSpPr>
        <p:spPr>
          <a:xfrm>
            <a:off x="158927" y="6083313"/>
            <a:ext cx="8020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Υμενώδεις ημικύκλιοι σωλήνες</a:t>
            </a:r>
            <a:r>
              <a:rPr lang="el-GR" dirty="0"/>
              <a:t>-υποδοχείς περιστροφής κεφαλής</a:t>
            </a:r>
          </a:p>
          <a:p>
            <a:r>
              <a:rPr lang="el-GR" dirty="0">
                <a:solidFill>
                  <a:srgbClr val="FF0000"/>
                </a:solidFill>
              </a:rPr>
              <a:t>Ελλειπτικό και σφαιρικό </a:t>
            </a:r>
            <a:r>
              <a:rPr lang="el-GR" dirty="0" err="1">
                <a:solidFill>
                  <a:srgbClr val="FF0000"/>
                </a:solidFill>
              </a:rPr>
              <a:t>κυστίδιο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-υποδοχείς γραμμικής επιτάχυνσης</a:t>
            </a:r>
          </a:p>
        </p:txBody>
      </p:sp>
    </p:spTree>
    <p:extLst>
      <p:ext uri="{BB962C8B-B14F-4D97-AF65-F5344CB8AC3E}">
        <p14:creationId xmlns:p14="http://schemas.microsoft.com/office/powerpoint/2010/main" val="1117538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6503641-68E0-4299-A5E9-E5A75AAD8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561" y="3209925"/>
            <a:ext cx="7543800" cy="409575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9B07331-56CD-4482-BCB1-7FFB55B5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095" y="206237"/>
            <a:ext cx="768667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81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63824F-894E-41FB-BE42-9EFEC982782C}"/>
              </a:ext>
            </a:extLst>
          </p:cNvPr>
          <p:cNvSpPr txBox="1"/>
          <p:nvPr/>
        </p:nvSpPr>
        <p:spPr>
          <a:xfrm>
            <a:off x="9452435" y="6033052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470EF02-2B9B-4239-9830-25432FFD3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381000"/>
            <a:ext cx="970597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2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FACC591-0237-4670-A8AD-C3772FC26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9" y="536713"/>
            <a:ext cx="11296650" cy="6038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843320-6FC1-4CA1-9F1C-41937FD6D6D1}"/>
              </a:ext>
            </a:extLst>
          </p:cNvPr>
          <p:cNvSpPr txBox="1"/>
          <p:nvPr/>
        </p:nvSpPr>
        <p:spPr>
          <a:xfrm>
            <a:off x="2077278" y="202673"/>
            <a:ext cx="719857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dirty="0"/>
              <a:t>ΣΤΑΤΙΚΗ ΙΣΟΟΡΡΟΠΙΑ-ΓΡΑΜΜΙΚΗ ΕΠΙΤΑΧΥΝΣΗ: ΚΗΛΙΔΕΣ</a:t>
            </a:r>
          </a:p>
          <a:p>
            <a:r>
              <a:rPr lang="el-GR" sz="2400" dirty="0"/>
              <a:t>ΠΕΡΙΣΤΡΟΦΙΚΗ ΕΠΙΤΑΧΥΝΣΗ: ΗΜΙΚΥΚΛΙΟΙ ΣΩΛΗΝΕΣ</a:t>
            </a:r>
          </a:p>
        </p:txBody>
      </p:sp>
    </p:spTree>
    <p:extLst>
      <p:ext uri="{BB962C8B-B14F-4D97-AF65-F5344CB8AC3E}">
        <p14:creationId xmlns:p14="http://schemas.microsoft.com/office/powerpoint/2010/main" val="3227716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564F34F-FB3E-435D-8972-704D7B684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215348"/>
            <a:ext cx="6619461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2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CC218D3-78FD-4B5A-BD7F-CE94F5786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" y="295961"/>
            <a:ext cx="6288905" cy="6266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ED7F8-C851-4A0A-9808-6CCD68D49B89}"/>
              </a:ext>
            </a:extLst>
          </p:cNvPr>
          <p:cNvSpPr txBox="1"/>
          <p:nvPr/>
        </p:nvSpPr>
        <p:spPr>
          <a:xfrm>
            <a:off x="6270922" y="792561"/>
            <a:ext cx="5194242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Κηλίδα</a:t>
            </a:r>
            <a:r>
              <a:rPr lang="el-GR" sz="2400" dirty="0"/>
              <a:t> </a:t>
            </a:r>
          </a:p>
          <a:p>
            <a:r>
              <a:rPr lang="el-GR" dirty="0"/>
              <a:t>Παρακολουθούν θέση κεφαλής στη στάση </a:t>
            </a:r>
          </a:p>
          <a:p>
            <a:r>
              <a:rPr lang="el-GR" dirty="0"/>
              <a:t>και τη γραμμική επιτάχυνση.</a:t>
            </a:r>
          </a:p>
          <a:p>
            <a:endParaRPr lang="el-GR" dirty="0"/>
          </a:p>
          <a:p>
            <a:r>
              <a:rPr lang="el-GR" u="sng" dirty="0"/>
              <a:t>Αισθητικό επιθήλιο </a:t>
            </a:r>
            <a:r>
              <a:rPr lang="el-GR" dirty="0"/>
              <a:t>(κυλινδρικά στηρικτικά κ)</a:t>
            </a:r>
          </a:p>
          <a:p>
            <a:r>
              <a:rPr lang="el-GR" dirty="0"/>
              <a:t> και </a:t>
            </a:r>
            <a:r>
              <a:rPr lang="el-GR" dirty="0" err="1"/>
              <a:t>υποδεκτικά</a:t>
            </a:r>
            <a:r>
              <a:rPr lang="el-GR" dirty="0"/>
              <a:t> (τριχωτά) κύτταρα που συνάπτονται </a:t>
            </a:r>
          </a:p>
          <a:p>
            <a:r>
              <a:rPr lang="el-GR" dirty="0"/>
              <a:t>με ίνες </a:t>
            </a:r>
            <a:r>
              <a:rPr lang="el-GR" dirty="0" err="1"/>
              <a:t>αιθουσαίου</a:t>
            </a:r>
            <a:r>
              <a:rPr lang="el-GR" dirty="0"/>
              <a:t> ν.</a:t>
            </a:r>
          </a:p>
          <a:p>
            <a:r>
              <a:rPr lang="el-GR" b="1" dirty="0"/>
              <a:t>Τριχωτό</a:t>
            </a:r>
            <a:r>
              <a:rPr lang="el-GR" dirty="0"/>
              <a:t> κ: πολυάριθμοι </a:t>
            </a:r>
            <a:r>
              <a:rPr lang="el-GR" dirty="0" err="1"/>
              <a:t>στερεοκροσσοί</a:t>
            </a:r>
            <a:endParaRPr lang="el-GR" dirty="0"/>
          </a:p>
          <a:p>
            <a:r>
              <a:rPr lang="el-GR" dirty="0"/>
              <a:t> μακρές μικρολάχνες και</a:t>
            </a:r>
          </a:p>
          <a:p>
            <a:r>
              <a:rPr lang="el-GR" dirty="0"/>
              <a:t>ένας μονήρης </a:t>
            </a:r>
            <a:r>
              <a:rPr lang="el-GR" dirty="0" err="1"/>
              <a:t>κινησεοκροσσός</a:t>
            </a:r>
            <a:r>
              <a:rPr lang="el-GR" dirty="0"/>
              <a:t> (μακρά μικρολάχνη)</a:t>
            </a:r>
          </a:p>
          <a:p>
            <a:r>
              <a:rPr lang="el-GR" dirty="0"/>
              <a:t>που προβάλλει από την κορυφή.</a:t>
            </a:r>
          </a:p>
          <a:p>
            <a:r>
              <a:rPr lang="el-GR" dirty="0"/>
              <a:t>Οι δύσκαμπτες τρίχες βυθίζονται στην υπερκείμενη</a:t>
            </a:r>
          </a:p>
          <a:p>
            <a:r>
              <a:rPr lang="el-GR" b="1" dirty="0"/>
              <a:t>ωτολιθική μεμβράνη (</a:t>
            </a:r>
            <a:r>
              <a:rPr lang="el-GR" dirty="0" err="1"/>
              <a:t>ζαλετινώδης</a:t>
            </a:r>
            <a:r>
              <a:rPr lang="el-GR" dirty="0"/>
              <a:t> δίσκος με </a:t>
            </a:r>
          </a:p>
          <a:p>
            <a:r>
              <a:rPr lang="el-GR" dirty="0"/>
              <a:t>βαρείς κρυστάλλους ανθρακικού ασβεστίου) </a:t>
            </a:r>
          </a:p>
          <a:p>
            <a:r>
              <a:rPr lang="el-GR" dirty="0"/>
              <a:t>(</a:t>
            </a:r>
            <a:r>
              <a:rPr lang="el-GR" b="1" dirty="0" err="1"/>
              <a:t>ωτολιθοι-ωτοκονία</a:t>
            </a:r>
            <a:r>
              <a:rPr lang="el-GR" b="1" dirty="0"/>
              <a:t>).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38979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404B6F-71B7-431E-BFA8-619B0696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236" y="-198782"/>
            <a:ext cx="6034806" cy="69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3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5493676-9D95-4FD8-B621-E7F26A9B2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49" y="180065"/>
            <a:ext cx="5283029" cy="4775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6600CD-78A0-43BE-BD14-3026D7F326B6}"/>
              </a:ext>
            </a:extLst>
          </p:cNvPr>
          <p:cNvSpPr txBox="1"/>
          <p:nvPr/>
        </p:nvSpPr>
        <p:spPr>
          <a:xfrm>
            <a:off x="7202184" y="534256"/>
            <a:ext cx="4974632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/>
              <a:t>Κηλίδα ελλειπτικού </a:t>
            </a:r>
            <a:r>
              <a:rPr lang="el-GR" b="1" dirty="0" err="1"/>
              <a:t>κυστιδίου</a:t>
            </a:r>
            <a:r>
              <a:rPr lang="el-GR" dirty="0"/>
              <a:t>: οριζόντια.</a:t>
            </a:r>
          </a:p>
          <a:p>
            <a:r>
              <a:rPr lang="el-GR" dirty="0"/>
              <a:t>Όταν η κεφαλή κάμπτεται πρόσω,</a:t>
            </a:r>
          </a:p>
          <a:p>
            <a:r>
              <a:rPr lang="el-GR" dirty="0"/>
              <a:t>μετακινείται η ωτολιθική μεμβράνη,</a:t>
            </a:r>
          </a:p>
          <a:p>
            <a:r>
              <a:rPr lang="el-GR" dirty="0"/>
              <a:t> κάμπτονται οι τρίχες, παραγωγή νευρικών ώσεων.</a:t>
            </a:r>
          </a:p>
          <a:p>
            <a:r>
              <a:rPr lang="el-GR" b="1" dirty="0"/>
              <a:t>Κηλίδα σφαιρικού </a:t>
            </a:r>
            <a:r>
              <a:rPr lang="el-GR" b="1" dirty="0" err="1"/>
              <a:t>κυστιδίου</a:t>
            </a:r>
            <a:r>
              <a:rPr lang="el-GR" dirty="0"/>
              <a:t>: κάθετα</a:t>
            </a:r>
          </a:p>
          <a:p>
            <a:r>
              <a:rPr lang="el-GR" dirty="0"/>
              <a:t>Όταν η κεφαλή είναι σε ουδέτερη θέση, </a:t>
            </a:r>
          </a:p>
          <a:p>
            <a:r>
              <a:rPr lang="el-GR" dirty="0"/>
              <a:t>η ωτολιθική μεμβράνη έλκεται προς τα κάτω,  </a:t>
            </a:r>
          </a:p>
          <a:p>
            <a:r>
              <a:rPr lang="el-GR" dirty="0"/>
              <a:t>κάμπτονται οι τρίχες, παραγωγή νευρικών ώσεων</a:t>
            </a:r>
          </a:p>
        </p:txBody>
      </p:sp>
      <p:pic>
        <p:nvPicPr>
          <p:cNvPr id="5" name="Θέση περιεχομένου 3">
            <a:extLst>
              <a:ext uri="{FF2B5EF4-FFF2-40B4-BE49-F238E27FC236}">
                <a16:creationId xmlns:a16="http://schemas.microsoft.com/office/drawing/2014/main" id="{6DCED8EF-B11E-4BC7-930B-2C1DE364C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126" y="3350330"/>
            <a:ext cx="4162938" cy="2354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6E113D-7851-4883-947D-BFD917D68A9F}"/>
              </a:ext>
            </a:extLst>
          </p:cNvPr>
          <p:cNvSpPr txBox="1"/>
          <p:nvPr/>
        </p:nvSpPr>
        <p:spPr>
          <a:xfrm>
            <a:off x="1023730" y="5317435"/>
            <a:ext cx="5685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Σε απότομη μετακίνηση (</a:t>
            </a:r>
            <a:r>
              <a:rPr lang="el-GR" b="1" dirty="0"/>
              <a:t>επιτάχυνση</a:t>
            </a:r>
            <a:r>
              <a:rPr lang="el-GR" dirty="0"/>
              <a:t>)</a:t>
            </a:r>
          </a:p>
          <a:p>
            <a:r>
              <a:rPr lang="el-GR" dirty="0"/>
              <a:t>Η βαρειά ωτολιθική μεμβράνη καθυστερεί να μετακινηθεί</a:t>
            </a:r>
          </a:p>
          <a:p>
            <a:r>
              <a:rPr lang="el-GR" dirty="0"/>
              <a:t>Λόγω αδράνεια, κάμπτονται οι τρίχες….</a:t>
            </a:r>
          </a:p>
        </p:txBody>
      </p:sp>
    </p:spTree>
    <p:extLst>
      <p:ext uri="{BB962C8B-B14F-4D97-AF65-F5344CB8AC3E}">
        <p14:creationId xmlns:p14="http://schemas.microsoft.com/office/powerpoint/2010/main" val="725831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1260E6-B28D-4825-A150-7965CED24F95}"/>
              </a:ext>
            </a:extLst>
          </p:cNvPr>
          <p:cNvSpPr txBox="1"/>
          <p:nvPr/>
        </p:nvSpPr>
        <p:spPr>
          <a:xfrm>
            <a:off x="9519202" y="5900264"/>
            <a:ext cx="2447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2CE0512-C7CF-4775-B209-4479C2D57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32" y="-139148"/>
            <a:ext cx="8206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94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D6151F2-9F86-4548-9416-A7525C977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419100"/>
            <a:ext cx="63246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67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FB635F4-1856-4ED4-90A4-77DA1FFD2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81" y="481446"/>
            <a:ext cx="9410373" cy="5973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B82FC-51CA-4D6D-A9C9-B83FA4DCD0A4}"/>
              </a:ext>
            </a:extLst>
          </p:cNvPr>
          <p:cNvSpPr txBox="1"/>
          <p:nvPr/>
        </p:nvSpPr>
        <p:spPr>
          <a:xfrm>
            <a:off x="9343104" y="5923722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2128183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9FFB270-8AF0-4ABF-A820-956065667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16" y="0"/>
            <a:ext cx="4658141" cy="68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62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7D68BE8-2732-43D4-819E-FD8E3C781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63" y="705678"/>
            <a:ext cx="11564672" cy="55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34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8EEA265-A58A-4D6B-8A59-DAC5DE0DA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57" y="446008"/>
            <a:ext cx="9572625" cy="6000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6704BC-627C-48AA-96C4-A81B249D6D67}"/>
              </a:ext>
            </a:extLst>
          </p:cNvPr>
          <p:cNvSpPr txBox="1"/>
          <p:nvPr/>
        </p:nvSpPr>
        <p:spPr>
          <a:xfrm>
            <a:off x="9113148" y="5886999"/>
            <a:ext cx="2447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10314395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18B7194-B027-4F93-9615-9E30F43F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73" y="0"/>
            <a:ext cx="7770147" cy="6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84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1F17F95-0FA2-47E0-A2A9-6733790AF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383" y="258511"/>
            <a:ext cx="9412356" cy="659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93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B889FE8-D3A9-40D6-868A-06B728085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570" y="-384315"/>
            <a:ext cx="5687567" cy="694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36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6DDF56A-9098-40BB-89A9-17546BB7B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62" y="633412"/>
            <a:ext cx="654367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02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84554B6-9E6F-45AE-9F7C-8BF3703F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2" y="95642"/>
            <a:ext cx="12466999" cy="43372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272FF-9FF8-4B9A-8CD9-D67766767A22}"/>
              </a:ext>
            </a:extLst>
          </p:cNvPr>
          <p:cNvSpPr txBox="1"/>
          <p:nvPr/>
        </p:nvSpPr>
        <p:spPr>
          <a:xfrm>
            <a:off x="496956" y="5337313"/>
            <a:ext cx="108894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Ακουστική ακρολοφία</a:t>
            </a:r>
            <a:r>
              <a:rPr lang="el-GR" dirty="0"/>
              <a:t>: Πάχυνση επιθηλίου στην υμενώδη λήκυθο.</a:t>
            </a:r>
          </a:p>
          <a:p>
            <a:r>
              <a:rPr lang="el-GR" dirty="0" err="1"/>
              <a:t>Υποδεκτικά</a:t>
            </a:r>
            <a:r>
              <a:rPr lang="el-GR" dirty="0"/>
              <a:t> κύτταρα: υπολογίζουν περιστροφική (γωνιακή) επιτάχυνση κεφαλής</a:t>
            </a:r>
          </a:p>
          <a:p>
            <a:r>
              <a:rPr lang="el-GR" dirty="0"/>
              <a:t>Επιθήλιο με στηρικτικά κ</a:t>
            </a:r>
          </a:p>
          <a:p>
            <a:r>
              <a:rPr lang="el-GR" b="1" dirty="0" err="1"/>
              <a:t>Υποδεκτικά</a:t>
            </a:r>
            <a:r>
              <a:rPr lang="el-GR" b="1" dirty="0"/>
              <a:t> τριχωτά </a:t>
            </a:r>
            <a:r>
              <a:rPr lang="el-GR" dirty="0"/>
              <a:t>κ που προβάλλουν εντός ζελατινώδους μάζας (</a:t>
            </a:r>
            <a:r>
              <a:rPr lang="el-GR" dirty="0" err="1"/>
              <a:t>κυπέλλιο</a:t>
            </a:r>
            <a:r>
              <a:rPr lang="el-GR" dirty="0"/>
              <a:t>) συνάπτονται με </a:t>
            </a:r>
            <a:r>
              <a:rPr lang="el-GR" dirty="0" err="1"/>
              <a:t>αιθουσαίο</a:t>
            </a:r>
            <a:r>
              <a:rPr lang="el-GR" dirty="0"/>
              <a:t> νεύρο.</a:t>
            </a:r>
          </a:p>
        </p:txBody>
      </p:sp>
    </p:spTree>
    <p:extLst>
      <p:ext uri="{BB962C8B-B14F-4D97-AF65-F5344CB8AC3E}">
        <p14:creationId xmlns:p14="http://schemas.microsoft.com/office/powerpoint/2010/main" val="22181213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41E5FE-77FC-4846-9AC0-2F0A5966B8E9}"/>
              </a:ext>
            </a:extLst>
          </p:cNvPr>
          <p:cNvSpPr txBox="1"/>
          <p:nvPr/>
        </p:nvSpPr>
        <p:spPr>
          <a:xfrm>
            <a:off x="9519202" y="5900264"/>
            <a:ext cx="2447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3288FC4-02A9-42DE-A858-EBAC4C1EC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786" y="0"/>
            <a:ext cx="7356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784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442F013-8B9D-4A8B-B5AD-070AC8F88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51" y="477078"/>
            <a:ext cx="11309066" cy="583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6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29FEE2-8B09-43A9-99F5-EF51AFC44686}"/>
              </a:ext>
            </a:extLst>
          </p:cNvPr>
          <p:cNvSpPr txBox="1"/>
          <p:nvPr/>
        </p:nvSpPr>
        <p:spPr>
          <a:xfrm>
            <a:off x="366853" y="5401144"/>
            <a:ext cx="11078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highlight>
                  <a:srgbClr val="FFFF00"/>
                </a:highlight>
              </a:rPr>
              <a:t>Φαρυγγοτυμπανικός</a:t>
            </a:r>
            <a:r>
              <a:rPr lang="el-GR" dirty="0">
                <a:highlight>
                  <a:srgbClr val="FFFF00"/>
                </a:highlight>
              </a:rPr>
              <a:t> σωλήνας-</a:t>
            </a:r>
            <a:r>
              <a:rPr lang="el-GR" dirty="0" err="1">
                <a:highlight>
                  <a:srgbClr val="FFFF00"/>
                </a:highlight>
              </a:rPr>
              <a:t>ευσταχιανή</a:t>
            </a:r>
            <a:r>
              <a:rPr lang="el-GR" dirty="0">
                <a:highlight>
                  <a:srgbClr val="FFFF00"/>
                </a:highlight>
              </a:rPr>
              <a:t> σάλπιγγα</a:t>
            </a:r>
          </a:p>
          <a:p>
            <a:r>
              <a:rPr lang="el-GR" dirty="0"/>
              <a:t>4εκ, έξω 1/3 οστέινο, έσω 2/3 χόνδρινα πλάγιο τοίχωμα άνω φάρυγγα</a:t>
            </a:r>
          </a:p>
          <a:p>
            <a:r>
              <a:rPr lang="el-GR" dirty="0"/>
              <a:t>Κλειστός σωλήνας. Ανοίγει στην κατάποση, και στο χασμουρητό για να εξισωθούν πιέσεις στις 2 πλευρές τυμπάνου</a:t>
            </a:r>
          </a:p>
          <a:p>
            <a:r>
              <a:rPr lang="el-GR" dirty="0"/>
              <a:t>Ώστε να πάλλεται </a:t>
            </a:r>
            <a:r>
              <a:rPr lang="el-GR" dirty="0" err="1"/>
              <a:t>ελευθερα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1E31A76-6479-4CA3-A2ED-79A0868C8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527"/>
            <a:ext cx="8624008" cy="4713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AA240B-11B1-45B4-A9EB-DB739B64F961}"/>
              </a:ext>
            </a:extLst>
          </p:cNvPr>
          <p:cNvSpPr txBox="1"/>
          <p:nvPr/>
        </p:nvSpPr>
        <p:spPr>
          <a:xfrm>
            <a:off x="8704053" y="533880"/>
            <a:ext cx="361207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Μέσο ους</a:t>
            </a:r>
          </a:p>
          <a:p>
            <a:r>
              <a:rPr lang="el-GR" dirty="0"/>
              <a:t>Λιθοειδές οστό, γεμάτο αέρα</a:t>
            </a:r>
          </a:p>
          <a:p>
            <a:r>
              <a:rPr lang="el-GR" dirty="0"/>
              <a:t>Τυμπανική μεμβράνη-έξω ους</a:t>
            </a:r>
          </a:p>
          <a:p>
            <a:r>
              <a:rPr lang="el-GR" dirty="0"/>
              <a:t>Ωοειδής θυρίδα-</a:t>
            </a:r>
            <a:r>
              <a:rPr lang="el-GR" dirty="0" err="1"/>
              <a:t>αιθουσαία</a:t>
            </a:r>
            <a:r>
              <a:rPr lang="el-GR" dirty="0"/>
              <a:t>-άνω</a:t>
            </a:r>
          </a:p>
          <a:p>
            <a:r>
              <a:rPr lang="el-GR" dirty="0"/>
              <a:t>Στρογγυλή θυρίδα-κοχλιακή-κάτω</a:t>
            </a:r>
          </a:p>
          <a:p>
            <a:r>
              <a:rPr lang="el-GR" u="sng" dirty="0"/>
              <a:t>Άνω όριο</a:t>
            </a:r>
            <a:r>
              <a:rPr lang="el-GR" dirty="0"/>
              <a:t>: όριο λιθοειδούς-</a:t>
            </a:r>
          </a:p>
          <a:p>
            <a:r>
              <a:rPr lang="el-GR" dirty="0"/>
              <a:t>μετάδοση λοιμώξεων στις μήνιγγες</a:t>
            </a:r>
          </a:p>
          <a:p>
            <a:r>
              <a:rPr lang="el-GR" dirty="0"/>
              <a:t>Οπίσθιο τοίχωμα: μαστοειδές άντρο</a:t>
            </a:r>
          </a:p>
          <a:p>
            <a:r>
              <a:rPr lang="el-GR" dirty="0"/>
              <a:t>Πρόσθιο τοίχωμα:  </a:t>
            </a:r>
            <a:r>
              <a:rPr lang="en-ID" dirty="0"/>
              <a:t>ICA</a:t>
            </a:r>
            <a:endParaRPr lang="el-GR" dirty="0"/>
          </a:p>
          <a:p>
            <a:r>
              <a:rPr lang="el-GR" dirty="0"/>
              <a:t>       </a:t>
            </a:r>
            <a:r>
              <a:rPr lang="el-GR" dirty="0" err="1"/>
              <a:t>φαρυγγοτυμπανικός</a:t>
            </a:r>
            <a:r>
              <a:rPr lang="el-GR" dirty="0"/>
              <a:t> σωλήνας</a:t>
            </a:r>
            <a:endParaRPr lang="en-ID" dirty="0"/>
          </a:p>
          <a:p>
            <a:r>
              <a:rPr lang="el-GR" dirty="0"/>
              <a:t>Κάτω όριο: έσω </a:t>
            </a:r>
            <a:r>
              <a:rPr lang="el-GR" dirty="0" err="1"/>
              <a:t>σφαγίτιδα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87175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065214D-C5CB-444A-96CE-F336E42ED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4" y="606419"/>
            <a:ext cx="8942301" cy="57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88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7DAB75F-BCF9-489F-B073-5ED495495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791" y="727418"/>
            <a:ext cx="6815904" cy="565350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16932E5-37AC-46EF-BB0A-09A15E237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7" y="285750"/>
            <a:ext cx="50673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899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BE179A-156C-4ABC-B815-BCFC1884B646}"/>
              </a:ext>
            </a:extLst>
          </p:cNvPr>
          <p:cNvSpPr txBox="1"/>
          <p:nvPr/>
        </p:nvSpPr>
        <p:spPr>
          <a:xfrm>
            <a:off x="9519202" y="5900264"/>
            <a:ext cx="2447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8A4A0A9-E5EA-44D5-A1C2-D8376C6B2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11" y="74336"/>
            <a:ext cx="793432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625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204E268-E83A-4816-82E5-99891305E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36"/>
            <a:ext cx="10148337" cy="6271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0083A-3811-4DD3-ADD8-317189D45871}"/>
              </a:ext>
            </a:extLst>
          </p:cNvPr>
          <p:cNvSpPr txBox="1"/>
          <p:nvPr/>
        </p:nvSpPr>
        <p:spPr>
          <a:xfrm>
            <a:off x="8630516" y="1227538"/>
            <a:ext cx="3669402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Κάθε ακρολοφία ανταποκρίνεται </a:t>
            </a:r>
          </a:p>
          <a:p>
            <a:r>
              <a:rPr lang="el-GR" dirty="0"/>
              <a:t>σε περιστροφή κεφαλής σε</a:t>
            </a:r>
          </a:p>
          <a:p>
            <a:r>
              <a:rPr lang="el-GR" dirty="0"/>
              <a:t>διαφορετικό επίπεδο.</a:t>
            </a:r>
          </a:p>
          <a:p>
            <a:r>
              <a:rPr lang="el-GR" dirty="0"/>
              <a:t>Η έσω λέμφος μετακινείται εντός </a:t>
            </a:r>
          </a:p>
          <a:p>
            <a:r>
              <a:rPr lang="el-GR" dirty="0"/>
              <a:t>υμενώδους λαβυρίνθου αλλά </a:t>
            </a:r>
          </a:p>
          <a:p>
            <a:r>
              <a:rPr lang="el-GR" dirty="0"/>
              <a:t>καθυστερεί λόγω αδράνειας, </a:t>
            </a:r>
          </a:p>
          <a:p>
            <a:r>
              <a:rPr lang="el-GR" dirty="0"/>
              <a:t>κάμπτονται τα </a:t>
            </a:r>
            <a:r>
              <a:rPr lang="el-GR" dirty="0" err="1"/>
              <a:t>τριχίδια</a:t>
            </a:r>
            <a:r>
              <a:rPr lang="el-GR" dirty="0"/>
              <a:t>-νευρική ώση,</a:t>
            </a:r>
          </a:p>
        </p:txBody>
      </p:sp>
    </p:spTree>
    <p:extLst>
      <p:ext uri="{BB962C8B-B14F-4D97-AF65-F5344CB8AC3E}">
        <p14:creationId xmlns:p14="http://schemas.microsoft.com/office/powerpoint/2010/main" val="17051310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397AD19-91E0-4234-8451-10F8A5A22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30" y="466477"/>
            <a:ext cx="6957921" cy="611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73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8DB5B4-DD53-4B53-A550-7E83B79F8C1E}"/>
              </a:ext>
            </a:extLst>
          </p:cNvPr>
          <p:cNvSpPr txBox="1"/>
          <p:nvPr/>
        </p:nvSpPr>
        <p:spPr>
          <a:xfrm>
            <a:off x="8736817" y="586408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0CCE4FE-15E9-4873-9A9A-1F3608CC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" y="1609725"/>
            <a:ext cx="98393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764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D1529B2-901B-4037-89F7-98A3F765E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23812"/>
            <a:ext cx="945832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236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266813D-071D-4F0D-AF59-D1C2FC0B0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384" y="321357"/>
            <a:ext cx="5579786" cy="597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69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DCAB2A5-032E-44A8-9724-362CD6F65D00}"/>
              </a:ext>
            </a:extLst>
          </p:cNvPr>
          <p:cNvSpPr/>
          <p:nvPr/>
        </p:nvSpPr>
        <p:spPr>
          <a:xfrm>
            <a:off x="8159043" y="6051346"/>
            <a:ext cx="374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solidFill>
                  <a:srgbClr val="505050"/>
                </a:solidFill>
                <a:latin typeface="NexusSans"/>
                <a:hlinkClick r:id="rId2" tooltip="Go to Handbook of Clinical Neurophysiology on ScienceDirect"/>
              </a:rPr>
              <a:t>Handbook of Clinical Neurophysiology</a:t>
            </a:r>
            <a:endParaRPr lang="en-US" b="0" i="0" dirty="0">
              <a:solidFill>
                <a:srgbClr val="505050"/>
              </a:solidFill>
              <a:effectLst/>
              <a:latin typeface="NexusSans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7D14E28-98AD-48BD-8E7D-AE1634214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24" y="219075"/>
            <a:ext cx="71247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229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F2AE238-51C0-4652-8EFA-75CBE618B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45" y="253447"/>
            <a:ext cx="8249272" cy="5753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DB8ED1-8180-4D18-B1DB-CB9BCBA85544}"/>
              </a:ext>
            </a:extLst>
          </p:cNvPr>
          <p:cNvSpPr txBox="1"/>
          <p:nvPr/>
        </p:nvSpPr>
        <p:spPr>
          <a:xfrm>
            <a:off x="7195930" y="4263887"/>
            <a:ext cx="482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Συνειδητή αντίληψη θέσης και κίνησης κεφαλής </a:t>
            </a:r>
          </a:p>
        </p:txBody>
      </p:sp>
    </p:spTree>
    <p:extLst>
      <p:ext uri="{BB962C8B-B14F-4D97-AF65-F5344CB8AC3E}">
        <p14:creationId xmlns:p14="http://schemas.microsoft.com/office/powerpoint/2010/main" val="329486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CF1DC94-B1C4-4164-9109-8701C672B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1726"/>
            <a:ext cx="6101735" cy="7239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0DEB93-7259-450F-970D-490B6AE6501D}"/>
              </a:ext>
            </a:extLst>
          </p:cNvPr>
          <p:cNvSpPr txBox="1"/>
          <p:nvPr/>
        </p:nvSpPr>
        <p:spPr>
          <a:xfrm>
            <a:off x="6679096" y="526774"/>
            <a:ext cx="501534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Ακουστικά οστάρια γεφυρώνουν τύμπανο </a:t>
            </a:r>
          </a:p>
          <a:p>
            <a:r>
              <a:rPr lang="el-GR" dirty="0"/>
              <a:t>με ωοειδή θυρίδα (έξω λέμφος)</a:t>
            </a:r>
          </a:p>
          <a:p>
            <a:r>
              <a:rPr lang="el-GR" dirty="0">
                <a:solidFill>
                  <a:schemeClr val="accent1"/>
                </a:solidFill>
              </a:rPr>
              <a:t>Σφύρα</a:t>
            </a:r>
            <a:r>
              <a:rPr lang="el-GR" dirty="0"/>
              <a:t>: ρόπαλο</a:t>
            </a:r>
          </a:p>
          <a:p>
            <a:r>
              <a:rPr lang="el-GR" dirty="0"/>
              <a:t> </a:t>
            </a:r>
            <a:r>
              <a:rPr lang="el-GR" dirty="0">
                <a:solidFill>
                  <a:schemeClr val="accent1"/>
                </a:solidFill>
              </a:rPr>
              <a:t>Άκμονας</a:t>
            </a:r>
            <a:r>
              <a:rPr lang="el-GR" dirty="0"/>
              <a:t>: δόντι</a:t>
            </a:r>
          </a:p>
          <a:p>
            <a:r>
              <a:rPr lang="el-GR" dirty="0">
                <a:solidFill>
                  <a:schemeClr val="accent1"/>
                </a:solidFill>
              </a:rPr>
              <a:t>Αναβολέας</a:t>
            </a:r>
            <a:r>
              <a:rPr lang="el-GR" dirty="0"/>
              <a:t> ήχων</a:t>
            </a:r>
          </a:p>
          <a:p>
            <a:r>
              <a:rPr lang="el-GR" dirty="0"/>
              <a:t>Επειδή η ωοειδής θυρίδα πιο μικρή επιφάνεια από</a:t>
            </a:r>
          </a:p>
          <a:p>
            <a:r>
              <a:rPr lang="el-GR" dirty="0"/>
              <a:t>Τυμπανική μεμβράνη, ενισχύεται η ένταση</a:t>
            </a:r>
          </a:p>
          <a:p>
            <a:endParaRPr lang="el-GR" dirty="0"/>
          </a:p>
          <a:p>
            <a:r>
              <a:rPr lang="el-GR" dirty="0">
                <a:solidFill>
                  <a:srgbClr val="00B050"/>
                </a:solidFill>
              </a:rPr>
              <a:t>Τείνων το τύμπανο</a:t>
            </a:r>
            <a:r>
              <a:rPr lang="el-GR" dirty="0"/>
              <a:t>: καταφύεται στη σφύρα</a:t>
            </a:r>
          </a:p>
          <a:p>
            <a:r>
              <a:rPr lang="el-GR" dirty="0">
                <a:solidFill>
                  <a:srgbClr val="00B050"/>
                </a:solidFill>
              </a:rPr>
              <a:t>Μυς αναβολέα</a:t>
            </a:r>
            <a:r>
              <a:rPr lang="el-GR" dirty="0"/>
              <a:t>: καταφύεται στον αναβολές</a:t>
            </a:r>
          </a:p>
          <a:p>
            <a:endParaRPr lang="el-GR" dirty="0"/>
          </a:p>
          <a:p>
            <a:r>
              <a:rPr lang="el-GR" dirty="0" err="1"/>
              <a:t>Συσπώνται</a:t>
            </a:r>
            <a:r>
              <a:rPr lang="el-GR" dirty="0"/>
              <a:t> στους έντονου θορύβους, </a:t>
            </a:r>
          </a:p>
          <a:p>
            <a:r>
              <a:rPr lang="el-GR" dirty="0"/>
              <a:t>μειώνουν τις δονήσεις οσταρίων</a:t>
            </a:r>
          </a:p>
          <a:p>
            <a:r>
              <a:rPr lang="el-GR" dirty="0"/>
              <a:t> για να προστατέψουν υποδοχείς.</a:t>
            </a:r>
          </a:p>
        </p:txBody>
      </p:sp>
    </p:spTree>
    <p:extLst>
      <p:ext uri="{BB962C8B-B14F-4D97-AF65-F5344CB8AC3E}">
        <p14:creationId xmlns:p14="http://schemas.microsoft.com/office/powerpoint/2010/main" val="2269918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B5B891F-238C-46D8-99E8-3ED488CD2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8" y="274417"/>
            <a:ext cx="11300791" cy="634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075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A0AED6-D2D2-4CC8-AD40-2BA8B21BE5E2}"/>
              </a:ext>
            </a:extLst>
          </p:cNvPr>
          <p:cNvSpPr txBox="1"/>
          <p:nvPr/>
        </p:nvSpPr>
        <p:spPr>
          <a:xfrm>
            <a:off x="9519202" y="5900264"/>
            <a:ext cx="2447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38AE063-BD62-4599-A9D1-D6178C03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91" y="-45305"/>
            <a:ext cx="9511334" cy="622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13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28C85D5-0676-47DB-9857-0D3E7619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122" y="871538"/>
            <a:ext cx="5955844" cy="37450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F94613-ACB3-46F1-956E-B73E7DE129A3}"/>
              </a:ext>
            </a:extLst>
          </p:cNvPr>
          <p:cNvSpPr txBox="1"/>
          <p:nvPr/>
        </p:nvSpPr>
        <p:spPr>
          <a:xfrm>
            <a:off x="9590049" y="1234068"/>
            <a:ext cx="257442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Έξω </a:t>
            </a:r>
            <a:r>
              <a:rPr lang="el-GR" dirty="0" err="1"/>
              <a:t>ακ</a:t>
            </a:r>
            <a:r>
              <a:rPr lang="el-GR" dirty="0"/>
              <a:t>. Πόρος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Σφύρα </a:t>
            </a:r>
          </a:p>
          <a:p>
            <a:pPr marL="342900" indent="-342900">
              <a:buAutoNum type="arabicPeriod"/>
            </a:pPr>
            <a:r>
              <a:rPr lang="el-GR" dirty="0"/>
              <a:t>Άκμονας</a:t>
            </a:r>
          </a:p>
          <a:p>
            <a:pPr marL="342900" indent="-342900">
              <a:buAutoNum type="arabicPeriod"/>
            </a:pPr>
            <a:r>
              <a:rPr lang="el-GR" dirty="0"/>
              <a:t>Αναβολέας</a:t>
            </a:r>
          </a:p>
          <a:p>
            <a:pPr marL="342900" indent="-342900">
              <a:buAutoNum type="arabicPeriod"/>
            </a:pPr>
            <a:r>
              <a:rPr lang="el-GR" dirty="0"/>
              <a:t>Ωοειδής θυρίδα</a:t>
            </a:r>
          </a:p>
          <a:p>
            <a:pPr marL="342900" indent="-342900">
              <a:buAutoNum type="arabicPeriod"/>
            </a:pPr>
            <a:r>
              <a:rPr lang="el-GR" dirty="0"/>
              <a:t>Κοχλιακό ν.</a:t>
            </a:r>
          </a:p>
          <a:p>
            <a:pPr marL="342900" indent="-342900">
              <a:buAutoNum type="arabicPeriod"/>
            </a:pPr>
            <a:r>
              <a:rPr lang="el-GR" dirty="0"/>
              <a:t>Αιθουσαία κλίμακα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κλίμακα</a:t>
            </a:r>
          </a:p>
          <a:p>
            <a:pPr marL="342900" indent="-342900">
              <a:buAutoNum type="arabicPeriod"/>
            </a:pPr>
            <a:r>
              <a:rPr lang="el-GR" dirty="0"/>
              <a:t>Κοχλιακός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Αιθουσαία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Βασική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Καλυπτήριος υμένας</a:t>
            </a:r>
          </a:p>
          <a:p>
            <a:pPr marL="342900" indent="-342900">
              <a:buAutoNum type="arabicPeriod"/>
            </a:pPr>
            <a:r>
              <a:rPr lang="el-GR" dirty="0"/>
              <a:t>Ελικοειδές όργανο</a:t>
            </a:r>
          </a:p>
          <a:p>
            <a:pPr marL="342900" indent="-342900">
              <a:buAutoNum type="arabicPeriod"/>
            </a:pPr>
            <a:r>
              <a:rPr lang="el-GR" dirty="0" err="1"/>
              <a:t>Ευσταχιανή</a:t>
            </a:r>
            <a:r>
              <a:rPr lang="el-GR" dirty="0"/>
              <a:t> σάλπιγγα</a:t>
            </a:r>
          </a:p>
          <a:p>
            <a:pPr marL="342900" indent="-342900">
              <a:buAutoNum type="arabicPeriod"/>
            </a:pPr>
            <a:r>
              <a:rPr lang="el-GR" dirty="0"/>
              <a:t>Στρογγυλή θυρίδα </a:t>
            </a:r>
          </a:p>
        </p:txBody>
      </p:sp>
    </p:spTree>
    <p:extLst>
      <p:ext uri="{BB962C8B-B14F-4D97-AF65-F5344CB8AC3E}">
        <p14:creationId xmlns:p14="http://schemas.microsoft.com/office/powerpoint/2010/main" val="159871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8F5BC17-1419-44EB-B1D3-709E85C99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417195"/>
            <a:ext cx="7296150" cy="5543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BB88DF-94A5-47D1-BF11-F93B1F884873}"/>
              </a:ext>
            </a:extLst>
          </p:cNvPr>
          <p:cNvSpPr txBox="1"/>
          <p:nvPr/>
        </p:nvSpPr>
        <p:spPr>
          <a:xfrm>
            <a:off x="7829550" y="742950"/>
            <a:ext cx="363093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Οστάρια</a:t>
            </a:r>
          </a:p>
          <a:p>
            <a:pPr marL="342900" indent="-342900">
              <a:buAutoNum type="arabicPeriod"/>
            </a:pPr>
            <a:r>
              <a:rPr lang="el-GR" dirty="0"/>
              <a:t>Κοχλίας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Έξω </a:t>
            </a:r>
            <a:r>
              <a:rPr lang="el-GR" dirty="0" err="1"/>
              <a:t>ακ</a:t>
            </a:r>
            <a:r>
              <a:rPr lang="el-GR" dirty="0"/>
              <a:t>. Πόρος</a:t>
            </a:r>
          </a:p>
          <a:p>
            <a:pPr marL="342900" indent="-342900">
              <a:buAutoNum type="arabicPeriod"/>
            </a:pPr>
            <a:r>
              <a:rPr lang="el-GR" dirty="0"/>
              <a:t>Βάση αναβολέα-ωοειδής θυρίδα</a:t>
            </a:r>
          </a:p>
          <a:p>
            <a:pPr marL="342900" indent="-342900">
              <a:buAutoNum type="arabicPeriod"/>
            </a:pPr>
            <a:r>
              <a:rPr lang="el-GR" dirty="0"/>
              <a:t>Λαβύρινθος</a:t>
            </a:r>
          </a:p>
          <a:p>
            <a:pPr marL="342900" indent="-342900">
              <a:buAutoNum type="arabicPeriod"/>
            </a:pPr>
            <a:r>
              <a:rPr lang="el-GR" dirty="0" err="1"/>
              <a:t>Αιθουσαίο</a:t>
            </a:r>
            <a:r>
              <a:rPr lang="el-GR" dirty="0"/>
              <a:t> νεύρο</a:t>
            </a:r>
          </a:p>
          <a:p>
            <a:pPr marL="342900" indent="-342900">
              <a:buAutoNum type="arabicPeriod"/>
            </a:pPr>
            <a:r>
              <a:rPr lang="el-GR" dirty="0"/>
              <a:t>Κοχλιακό νεύρο</a:t>
            </a:r>
          </a:p>
          <a:p>
            <a:pPr marL="342900" indent="-342900">
              <a:buAutoNum type="arabicPeriod"/>
            </a:pPr>
            <a:r>
              <a:rPr lang="el-GR" dirty="0"/>
              <a:t>Έσω </a:t>
            </a:r>
            <a:r>
              <a:rPr lang="el-GR" dirty="0" err="1"/>
              <a:t>ακ</a:t>
            </a:r>
            <a:r>
              <a:rPr lang="el-GR" dirty="0"/>
              <a:t>. Πόρος</a:t>
            </a:r>
          </a:p>
          <a:p>
            <a:pPr marL="342900" indent="-342900">
              <a:buAutoNum type="arabicPeriod"/>
            </a:pPr>
            <a:r>
              <a:rPr lang="el-GR" dirty="0" err="1"/>
              <a:t>Στατικοακουστικό</a:t>
            </a:r>
            <a:r>
              <a:rPr lang="el-GR" dirty="0"/>
              <a:t> ν.</a:t>
            </a:r>
          </a:p>
          <a:p>
            <a:pPr marL="342900" indent="-342900">
              <a:buAutoNum type="arabicPeriod"/>
            </a:pPr>
            <a:r>
              <a:rPr lang="el-GR" dirty="0" err="1"/>
              <a:t>Ευσταχιανή</a:t>
            </a:r>
            <a:r>
              <a:rPr lang="el-GR" dirty="0"/>
              <a:t> σάλπιγγα</a:t>
            </a:r>
          </a:p>
          <a:p>
            <a:pPr marL="342900" indent="-342900">
              <a:buAutoNum type="arabicPeriod"/>
            </a:pPr>
            <a:r>
              <a:rPr lang="el-GR" dirty="0"/>
              <a:t>Στρογγυλή θυρίδα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3249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B4F9039-0928-434B-A95C-4F3367A0A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5" y="421957"/>
            <a:ext cx="4933950" cy="4619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68F545-5650-45CD-AF35-E852F5456B95}"/>
              </a:ext>
            </a:extLst>
          </p:cNvPr>
          <p:cNvSpPr txBox="1"/>
          <p:nvPr/>
        </p:nvSpPr>
        <p:spPr>
          <a:xfrm>
            <a:off x="6492240" y="960120"/>
            <a:ext cx="278892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Τυμπανική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κοιλότητα</a:t>
            </a:r>
          </a:p>
          <a:p>
            <a:pPr marL="342900" indent="-342900">
              <a:buAutoNum type="arabicPeriod"/>
            </a:pPr>
            <a:r>
              <a:rPr lang="el-GR" dirty="0"/>
              <a:t>Σφύρα</a:t>
            </a:r>
          </a:p>
          <a:p>
            <a:pPr marL="342900" indent="-342900">
              <a:buAutoNum type="arabicPeriod"/>
            </a:pPr>
            <a:r>
              <a:rPr lang="el-GR" dirty="0"/>
              <a:t>Άκμονας</a:t>
            </a:r>
          </a:p>
          <a:p>
            <a:pPr marL="342900" indent="-342900">
              <a:buAutoNum type="arabicPeriod"/>
            </a:pPr>
            <a:r>
              <a:rPr lang="el-GR" dirty="0"/>
              <a:t>Αναβολέας (ωοειδής θυρίδα)</a:t>
            </a:r>
          </a:p>
          <a:p>
            <a:pPr marL="342900" indent="-342900">
              <a:buAutoNum type="arabicPeriod"/>
            </a:pPr>
            <a:r>
              <a:rPr lang="en-ID" dirty="0"/>
              <a:t>Ampullae</a:t>
            </a:r>
          </a:p>
          <a:p>
            <a:pPr marL="342900" indent="-342900">
              <a:buAutoNum type="arabicPeriod"/>
            </a:pPr>
            <a:r>
              <a:rPr lang="en-ID" dirty="0"/>
              <a:t>Endolymphatic sac</a:t>
            </a:r>
          </a:p>
          <a:p>
            <a:pPr marL="342900" indent="-342900">
              <a:buAutoNum type="arabicPeriod"/>
            </a:pPr>
            <a:r>
              <a:rPr lang="en-ID" dirty="0"/>
              <a:t>Endolymphatic duct in vest. Aqueduct</a:t>
            </a:r>
          </a:p>
          <a:p>
            <a:pPr marL="342900" indent="-342900">
              <a:buAutoNum type="arabicPeriod"/>
            </a:pPr>
            <a:r>
              <a:rPr lang="el-GR" dirty="0"/>
              <a:t>Ελλειπτικό </a:t>
            </a:r>
            <a:r>
              <a:rPr lang="el-GR" dirty="0" err="1"/>
              <a:t>κυστίδιο</a:t>
            </a:r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l-GR" dirty="0"/>
              <a:t>Σφαιρικό </a:t>
            </a:r>
            <a:r>
              <a:rPr lang="el-GR" dirty="0" err="1"/>
              <a:t>κυστίδιο</a:t>
            </a:r>
            <a:endParaRPr lang="en-ID" dirty="0"/>
          </a:p>
          <a:p>
            <a:pPr marL="342900" indent="-342900">
              <a:buAutoNum type="arabicPeriod"/>
            </a:pPr>
            <a:r>
              <a:rPr lang="el-GR" dirty="0"/>
              <a:t>Αιθουσαία κλίμακα</a:t>
            </a:r>
          </a:p>
          <a:p>
            <a:pPr marL="342900" indent="-342900">
              <a:buAutoNum type="arabicPeriod"/>
            </a:pPr>
            <a:r>
              <a:rPr lang="el-GR" dirty="0"/>
              <a:t>Κοχλιακός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κλίμακα</a:t>
            </a:r>
          </a:p>
          <a:p>
            <a:pPr marL="342900" indent="-342900">
              <a:buAutoNum type="arabicPeriod"/>
            </a:pPr>
            <a:r>
              <a:rPr lang="el-GR" dirty="0"/>
              <a:t>Κοχλιακός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Αίθουσα </a:t>
            </a:r>
            <a:endParaRPr lang="en-ID" dirty="0"/>
          </a:p>
          <a:p>
            <a:pPr marL="342900" indent="-342900">
              <a:buAutoNum type="arabicPeriod"/>
            </a:pPr>
            <a:r>
              <a:rPr lang="el-GR" dirty="0" err="1"/>
              <a:t>Ευσταχιανή</a:t>
            </a:r>
            <a:r>
              <a:rPr lang="el-GR" dirty="0"/>
              <a:t> σάλπιγγα</a:t>
            </a:r>
          </a:p>
          <a:p>
            <a:pPr marL="342900" indent="-342900">
              <a:buAutoNum type="arabicPeriod"/>
            </a:pPr>
            <a:r>
              <a:rPr lang="el-GR" dirty="0"/>
              <a:t>Στρογγυλή θυρίδα</a:t>
            </a:r>
          </a:p>
          <a:p>
            <a:pPr marL="342900" indent="-342900">
              <a:buAutoNum type="arabicPeriod"/>
            </a:pPr>
            <a:endParaRPr lang="en-ID" dirty="0"/>
          </a:p>
          <a:p>
            <a:pPr marL="342900" indent="-342900">
              <a:buAutoNum type="arabicPeriod"/>
            </a:pPr>
            <a:endParaRPr lang="en-ID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1447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AAB56F8-C3B6-4857-88D7-D39CA1692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" y="609600"/>
            <a:ext cx="6419850" cy="563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0C1EF-4506-43FF-AA24-65AE36AAD2B7}"/>
              </a:ext>
            </a:extLst>
          </p:cNvPr>
          <p:cNvSpPr txBox="1"/>
          <p:nvPr/>
        </p:nvSpPr>
        <p:spPr>
          <a:xfrm>
            <a:off x="6938010" y="902970"/>
            <a:ext cx="416415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Κοχλιακό νεύρο και ελικοειδές γάγγλιο</a:t>
            </a:r>
          </a:p>
          <a:p>
            <a:pPr marL="342900" indent="-342900">
              <a:buAutoNum type="arabicPeriod"/>
            </a:pPr>
            <a:r>
              <a:rPr lang="el-GR" dirty="0"/>
              <a:t>Αιθουσαία κλίμακα</a:t>
            </a:r>
          </a:p>
          <a:p>
            <a:pPr marL="342900" indent="-342900">
              <a:buAutoNum type="arabicPeriod"/>
            </a:pPr>
            <a:r>
              <a:rPr lang="el-GR" dirty="0"/>
              <a:t>Αιθουσαία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Κοχλιακός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Καλυπτήριος υμένας</a:t>
            </a:r>
          </a:p>
          <a:p>
            <a:pPr marL="342900" indent="-342900">
              <a:buAutoNum type="arabicPeriod"/>
            </a:pPr>
            <a:r>
              <a:rPr lang="el-GR" dirty="0"/>
              <a:t>Ελικοειδές όργανο</a:t>
            </a:r>
          </a:p>
          <a:p>
            <a:pPr marL="342900" indent="-342900">
              <a:buAutoNum type="arabicPeriod"/>
            </a:pPr>
            <a:r>
              <a:rPr lang="el-GR" dirty="0"/>
              <a:t>Βασική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Έξω τριχωτά</a:t>
            </a:r>
            <a:r>
              <a:rPr lang="en-ID" dirty="0"/>
              <a:t> </a:t>
            </a:r>
            <a:r>
              <a:rPr lang="el-GR" dirty="0"/>
              <a:t>κύτταρα</a:t>
            </a:r>
            <a:endParaRPr lang="en-ID" dirty="0"/>
          </a:p>
          <a:p>
            <a:pPr marL="342900" indent="-342900">
              <a:buAutoNum type="arabicPeriod"/>
            </a:pPr>
            <a:r>
              <a:rPr lang="el-GR" dirty="0"/>
              <a:t>Έσω τριχωτά κύτταρα</a:t>
            </a:r>
          </a:p>
          <a:p>
            <a:pPr marL="342900" indent="-342900">
              <a:buAutoNum type="arabicPeriod"/>
            </a:pPr>
            <a:r>
              <a:rPr lang="el-GR" dirty="0"/>
              <a:t>Τυμπανική κλίμακα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1550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C21BB58-44BB-4C8A-8096-C3633CE4C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26" y="1253013"/>
            <a:ext cx="8769291" cy="4351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85C708-3A7F-420D-9F22-910A686D36D6}"/>
              </a:ext>
            </a:extLst>
          </p:cNvPr>
          <p:cNvSpPr txBox="1"/>
          <p:nvPr/>
        </p:nvSpPr>
        <p:spPr>
          <a:xfrm>
            <a:off x="8732520" y="297180"/>
            <a:ext cx="364875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Άνω ημικύκλιος σωλήνας</a:t>
            </a:r>
          </a:p>
          <a:p>
            <a:pPr marL="342900" indent="-342900">
              <a:buAutoNum type="arabicPeriod"/>
            </a:pPr>
            <a:r>
              <a:rPr lang="el-GR" dirty="0"/>
              <a:t>Κρύσταλλοι εντός </a:t>
            </a:r>
            <a:r>
              <a:rPr lang="en-ID" dirty="0"/>
              <a:t>ampullae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Οριζόντιος ημικύκλιος σωλήνας</a:t>
            </a:r>
          </a:p>
          <a:p>
            <a:pPr marL="342900" indent="-342900">
              <a:buAutoNum type="arabicPeriod"/>
            </a:pPr>
            <a:r>
              <a:rPr lang="el-GR" dirty="0"/>
              <a:t>Οπίσθιος ημικύκλιος σωλήνας</a:t>
            </a:r>
          </a:p>
          <a:p>
            <a:pPr marL="342900" indent="-342900">
              <a:buAutoNum type="arabicPeriod"/>
            </a:pPr>
            <a:r>
              <a:rPr lang="el-GR" dirty="0"/>
              <a:t>Κοχλιακός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Ελλειπτικό </a:t>
            </a:r>
            <a:r>
              <a:rPr lang="el-GR" dirty="0" err="1"/>
              <a:t>κυστίδιο</a:t>
            </a:r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l-GR" dirty="0"/>
              <a:t>Σφαιρικό </a:t>
            </a:r>
            <a:r>
              <a:rPr lang="el-GR" dirty="0" err="1"/>
              <a:t>κυστίδιο</a:t>
            </a:r>
            <a:endParaRPr lang="en-ID" dirty="0"/>
          </a:p>
          <a:p>
            <a:pPr marL="342900" indent="-342900">
              <a:buAutoNum type="arabicPeriod"/>
            </a:pPr>
            <a:r>
              <a:rPr lang="en-ID" dirty="0"/>
              <a:t>Maculae of the </a:t>
            </a:r>
            <a:r>
              <a:rPr lang="en-ID" dirty="0" err="1"/>
              <a:t>sacule</a:t>
            </a:r>
            <a:r>
              <a:rPr lang="en-ID" dirty="0"/>
              <a:t> and utricle</a:t>
            </a:r>
          </a:p>
          <a:p>
            <a:pPr marL="342900" indent="-342900">
              <a:buAutoNum type="arabicPeriod"/>
            </a:pPr>
            <a:r>
              <a:rPr lang="el-GR" dirty="0"/>
              <a:t>Κοχλιακό και </a:t>
            </a:r>
            <a:r>
              <a:rPr lang="el-GR" dirty="0" err="1"/>
              <a:t>αιθουσαίο</a:t>
            </a:r>
            <a:r>
              <a:rPr lang="el-GR" dirty="0"/>
              <a:t> ν</a:t>
            </a:r>
          </a:p>
          <a:p>
            <a:pPr marL="342900" indent="-342900">
              <a:buAutoNum type="arabicPeriod"/>
            </a:pPr>
            <a:r>
              <a:rPr lang="el-GR" dirty="0" err="1"/>
              <a:t>Αιθουσαίο</a:t>
            </a:r>
            <a:r>
              <a:rPr lang="el-GR" dirty="0"/>
              <a:t> γάγγλιο</a:t>
            </a:r>
            <a:endParaRPr lang="en-ID" dirty="0"/>
          </a:p>
          <a:p>
            <a:pPr marL="342900" indent="-342900">
              <a:buAutoNum type="arabicPeriod"/>
            </a:pPr>
            <a:endParaRPr lang="en-ID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779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8DA13D3-7B2B-4271-BB67-C495C19AB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" y="846772"/>
            <a:ext cx="6389139" cy="4696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09269A-D781-4DBE-8BEF-BD5E6739C4CE}"/>
              </a:ext>
            </a:extLst>
          </p:cNvPr>
          <p:cNvSpPr txBox="1"/>
          <p:nvPr/>
        </p:nvSpPr>
        <p:spPr>
          <a:xfrm>
            <a:off x="6846570" y="1280160"/>
            <a:ext cx="35987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Ωτόλιθοι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 Ζελατινώδης μεμβράνη</a:t>
            </a:r>
          </a:p>
          <a:p>
            <a:pPr marL="342900" indent="-342900">
              <a:buAutoNum type="arabicPeriod"/>
            </a:pPr>
            <a:r>
              <a:rPr lang="el-GR" dirty="0"/>
              <a:t>Τριχωτά κύτταρα-</a:t>
            </a:r>
            <a:r>
              <a:rPr lang="el-GR" dirty="0" err="1"/>
              <a:t>κυπέλια</a:t>
            </a:r>
            <a:r>
              <a:rPr lang="el-GR" dirty="0"/>
              <a:t> </a:t>
            </a:r>
            <a:r>
              <a:rPr lang="en-US" dirty="0"/>
              <a:t>(tufts)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Τριχωτά κύτταρα</a:t>
            </a:r>
          </a:p>
          <a:p>
            <a:pPr marL="342900" indent="-342900">
              <a:buAutoNum type="arabicPeriod"/>
            </a:pPr>
            <a:r>
              <a:rPr lang="el-GR" dirty="0"/>
              <a:t>Υποστηρικτικά κύτταρα</a:t>
            </a:r>
          </a:p>
          <a:p>
            <a:pPr marL="342900" indent="-342900">
              <a:buAutoNum type="arabicPeriod"/>
            </a:pPr>
            <a:r>
              <a:rPr lang="el-GR" dirty="0"/>
              <a:t>Νευρικές ίνες</a:t>
            </a:r>
          </a:p>
          <a:p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2319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5BA9884-8484-4B07-B6F0-57EEA647B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97" y="395287"/>
            <a:ext cx="4391025" cy="5267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EA132E-6A09-486D-8C10-D8B41ECF5E1F}"/>
              </a:ext>
            </a:extLst>
          </p:cNvPr>
          <p:cNvSpPr txBox="1"/>
          <p:nvPr/>
        </p:nvSpPr>
        <p:spPr>
          <a:xfrm>
            <a:off x="7395210" y="640080"/>
            <a:ext cx="33414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λήκυθος</a:t>
            </a:r>
            <a:endParaRPr lang="en-ID" dirty="0"/>
          </a:p>
          <a:p>
            <a:pPr marL="342900" indent="-342900">
              <a:buAutoNum type="arabicPeriod"/>
            </a:pPr>
            <a:r>
              <a:rPr lang="el-GR" dirty="0"/>
              <a:t>Ζελατινώδης ουσία (</a:t>
            </a:r>
            <a:r>
              <a:rPr lang="el-GR" dirty="0" err="1"/>
              <a:t>κυπέλιο</a:t>
            </a:r>
            <a:r>
              <a:rPr lang="el-GR" dirty="0"/>
              <a:t>)</a:t>
            </a:r>
            <a:endParaRPr lang="en-ID" dirty="0"/>
          </a:p>
          <a:p>
            <a:pPr marL="342900" indent="-342900">
              <a:buAutoNum type="arabicPeriod"/>
            </a:pPr>
            <a:r>
              <a:rPr lang="el-GR" dirty="0"/>
              <a:t>Τριχωτά κύτταρα</a:t>
            </a:r>
            <a:endParaRPr lang="en-ID" dirty="0"/>
          </a:p>
          <a:p>
            <a:pPr marL="342900" indent="-342900">
              <a:buAutoNum type="arabicPeriod"/>
            </a:pPr>
            <a:r>
              <a:rPr lang="el-GR" dirty="0"/>
              <a:t>Νευρικές ίνες</a:t>
            </a:r>
            <a:endParaRPr lang="en-ID" dirty="0"/>
          </a:p>
          <a:p>
            <a:pPr marL="342900" indent="-342900">
              <a:buAutoNum type="arabicPeriod"/>
            </a:pPr>
            <a:endParaRPr lang="en-ID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30B14-CF3D-435B-BBE0-39E483358454}"/>
              </a:ext>
            </a:extLst>
          </p:cNvPr>
          <p:cNvSpPr txBox="1"/>
          <p:nvPr/>
        </p:nvSpPr>
        <p:spPr>
          <a:xfrm>
            <a:off x="7395210" y="3063240"/>
            <a:ext cx="226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Ακουστική ακρολοφία</a:t>
            </a:r>
          </a:p>
        </p:txBody>
      </p:sp>
    </p:spTree>
    <p:extLst>
      <p:ext uri="{BB962C8B-B14F-4D97-AF65-F5344CB8AC3E}">
        <p14:creationId xmlns:p14="http://schemas.microsoft.com/office/powerpoint/2010/main" val="24204977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A07FF95-0CE6-4A7A-93A4-2495CD7E6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10" y="776287"/>
            <a:ext cx="6553200" cy="5305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9D157D-85B8-40FB-80C3-71F9E38454E1}"/>
              </a:ext>
            </a:extLst>
          </p:cNvPr>
          <p:cNvSpPr txBox="1"/>
          <p:nvPr/>
        </p:nvSpPr>
        <p:spPr>
          <a:xfrm>
            <a:off x="8343900" y="960120"/>
            <a:ext cx="4477316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Κινησιοκροσσός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Στερεοκροσσός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Τριχωτό κ τύπου 2</a:t>
            </a:r>
          </a:p>
          <a:p>
            <a:pPr marL="342900" indent="-342900">
              <a:buAutoNum type="arabicPeriod"/>
            </a:pPr>
            <a:r>
              <a:rPr lang="el-GR" dirty="0"/>
              <a:t>Υποστηρικτικά κ</a:t>
            </a:r>
          </a:p>
          <a:p>
            <a:pPr marL="342900" indent="-342900">
              <a:buAutoNum type="arabicPeriod"/>
            </a:pPr>
            <a:r>
              <a:rPr lang="el-GR" dirty="0"/>
              <a:t>Νευρικές απολήξεις απαγωγές</a:t>
            </a:r>
          </a:p>
          <a:p>
            <a:pPr marL="342900" indent="-342900">
              <a:buAutoNum type="arabicPeriod"/>
            </a:pPr>
            <a:r>
              <a:rPr lang="el-GR" dirty="0"/>
              <a:t>Νευρικές απολήξεις προσαγωγές</a:t>
            </a:r>
          </a:p>
          <a:p>
            <a:pPr marL="342900" indent="-342900">
              <a:buAutoNum type="arabicPeriod"/>
            </a:pPr>
            <a:r>
              <a:rPr lang="el-GR" dirty="0"/>
              <a:t>ΒΜ</a:t>
            </a:r>
          </a:p>
          <a:p>
            <a:pPr marL="342900" indent="-342900">
              <a:buAutoNum type="arabicPeriod"/>
            </a:pPr>
            <a:r>
              <a:rPr lang="el-GR" dirty="0"/>
              <a:t>ΒΜ</a:t>
            </a:r>
          </a:p>
          <a:p>
            <a:pPr marL="342900" indent="-342900">
              <a:buAutoNum type="arabicPeriod"/>
            </a:pPr>
            <a:r>
              <a:rPr lang="el-GR" dirty="0"/>
              <a:t>Νευρικές απολήξεις απαγωγές</a:t>
            </a:r>
          </a:p>
          <a:p>
            <a:pPr marL="342900" indent="-342900">
              <a:buAutoNum type="arabicPeriod"/>
            </a:pPr>
            <a:r>
              <a:rPr lang="el-GR" dirty="0"/>
              <a:t>Νευρικές απολήξεις προσαγωγές κάλυκας</a:t>
            </a:r>
          </a:p>
          <a:p>
            <a:pPr marL="342900" indent="-342900">
              <a:buAutoNum type="arabicPeriod"/>
            </a:pPr>
            <a:r>
              <a:rPr lang="el-GR" dirty="0"/>
              <a:t>Υποστηρικτικά κ.</a:t>
            </a:r>
          </a:p>
          <a:p>
            <a:pPr marL="342900" indent="-342900">
              <a:buAutoNum type="arabicPeriod"/>
            </a:pPr>
            <a:r>
              <a:rPr lang="el-GR" dirty="0"/>
              <a:t>Τριχωτά κ. τύπου 1</a:t>
            </a:r>
          </a:p>
          <a:p>
            <a:pPr marL="342900" indent="-342900">
              <a:buAutoNum type="arabicPeriod"/>
            </a:pPr>
            <a:r>
              <a:rPr lang="el-GR" dirty="0" err="1"/>
              <a:t>Στερεοκροσσοί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Κινησιοκροσσοί</a:t>
            </a: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1084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7F17FA7-295F-4F70-B346-5AD066CF5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8" y="332173"/>
            <a:ext cx="9124122" cy="60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329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E0F126-C74F-4282-827E-527FD0B64469}"/>
              </a:ext>
            </a:extLst>
          </p:cNvPr>
          <p:cNvSpPr txBox="1"/>
          <p:nvPr/>
        </p:nvSpPr>
        <p:spPr>
          <a:xfrm>
            <a:off x="4947202" y="2590400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E79E2-1C93-4E84-BDED-B871D42A9D27}"/>
              </a:ext>
            </a:extLst>
          </p:cNvPr>
          <p:cNvSpPr txBox="1"/>
          <p:nvPr/>
        </p:nvSpPr>
        <p:spPr>
          <a:xfrm>
            <a:off x="686122" y="1532686"/>
            <a:ext cx="25483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  <a:endParaRPr lang="en-US" sz="1400" dirty="0"/>
          </a:p>
          <a:p>
            <a:r>
              <a:rPr lang="el-GR" sz="1400" dirty="0"/>
              <a:t>Βασικές Αρχές Νευροεπιστημών</a:t>
            </a:r>
          </a:p>
          <a:p>
            <a:r>
              <a:rPr lang="de-DE" sz="1400" dirty="0"/>
              <a:t>Kandel E.R., Schwartz J.H.</a:t>
            </a:r>
            <a:endParaRPr lang="el-GR" sz="1400" dirty="0"/>
          </a:p>
          <a:p>
            <a:r>
              <a:rPr lang="el-GR" sz="1400" dirty="0"/>
              <a:t>1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737E7-1217-4350-8893-B1F146ADA5D5}"/>
              </a:ext>
            </a:extLst>
          </p:cNvPr>
          <p:cNvSpPr txBox="1"/>
          <p:nvPr/>
        </p:nvSpPr>
        <p:spPr>
          <a:xfrm>
            <a:off x="686122" y="2698122"/>
            <a:ext cx="23853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από:</a:t>
            </a:r>
          </a:p>
          <a:p>
            <a:r>
              <a:rPr lang="el-GR" sz="1400" dirty="0"/>
              <a:t>ΑΝΑΤΟΜΙΑ</a:t>
            </a:r>
            <a:r>
              <a:rPr lang="en-ID" sz="1400" dirty="0"/>
              <a:t>, 8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  <a:p>
            <a:r>
              <a:rPr lang="en-ID" sz="1400" dirty="0" err="1"/>
              <a:t>Marieb</a:t>
            </a:r>
            <a:r>
              <a:rPr lang="en-ID" sz="1400" dirty="0"/>
              <a:t>, Wilhelm, </a:t>
            </a:r>
            <a:r>
              <a:rPr lang="en-ID" sz="1400" dirty="0" err="1"/>
              <a:t>Mallat</a:t>
            </a:r>
            <a:endParaRPr lang="el-GR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A5FDC-E54E-4CCF-A502-70AAFF35C6A6}"/>
              </a:ext>
            </a:extLst>
          </p:cNvPr>
          <p:cNvSpPr txBox="1"/>
          <p:nvPr/>
        </p:nvSpPr>
        <p:spPr>
          <a:xfrm>
            <a:off x="646977" y="3648115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4660F-C9E2-483C-A55D-22D805807305}"/>
              </a:ext>
            </a:extLst>
          </p:cNvPr>
          <p:cNvSpPr txBox="1"/>
          <p:nvPr/>
        </p:nvSpPr>
        <p:spPr>
          <a:xfrm>
            <a:off x="686122" y="4721846"/>
            <a:ext cx="28784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</a:p>
          <a:p>
            <a:r>
              <a:rPr lang="en-ID" sz="1400" dirty="0"/>
              <a:t>V</a:t>
            </a:r>
            <a:r>
              <a:rPr lang="el-GR" sz="1400" dirty="0" err="1"/>
              <a:t>ander`s</a:t>
            </a:r>
            <a:r>
              <a:rPr lang="el-GR" sz="1400" dirty="0"/>
              <a:t> Φυσιολογία του Ανθρώπου</a:t>
            </a:r>
            <a:endParaRPr lang="en-ID" sz="1400" dirty="0"/>
          </a:p>
          <a:p>
            <a:r>
              <a:rPr lang="el-GR" sz="1400" dirty="0"/>
              <a:t>2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1DD61E-1FCF-40D1-A7A4-24C7D3562A66}"/>
              </a:ext>
            </a:extLst>
          </p:cNvPr>
          <p:cNvSpPr txBox="1"/>
          <p:nvPr/>
        </p:nvSpPr>
        <p:spPr>
          <a:xfrm>
            <a:off x="4947202" y="1497059"/>
            <a:ext cx="2447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  <p:sp>
        <p:nvSpPr>
          <p:cNvPr id="10" name="Τίτλος 9">
            <a:extLst>
              <a:ext uri="{FF2B5EF4-FFF2-40B4-BE49-F238E27FC236}">
                <a16:creationId xmlns:a16="http://schemas.microsoft.com/office/drawing/2014/main" id="{21733779-AC13-4D06-8CF3-2621E26099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530" y="335737"/>
            <a:ext cx="10515600" cy="1325563"/>
          </a:xfrm>
        </p:spPr>
        <p:txBody>
          <a:bodyPr/>
          <a:lstStyle/>
          <a:p>
            <a:r>
              <a:rPr lang="el-GR" dirty="0"/>
              <a:t>ΑΠΟΔΟΣΗ ΕΙΚΟΝΩΝ ΑΠΟ</a:t>
            </a:r>
          </a:p>
        </p:txBody>
      </p:sp>
    </p:spTree>
    <p:extLst>
      <p:ext uri="{BB962C8B-B14F-4D97-AF65-F5344CB8AC3E}">
        <p14:creationId xmlns:p14="http://schemas.microsoft.com/office/powerpoint/2010/main" val="1556006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5A0F938-A945-4906-BE4A-6DDA3BB3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026" y="1242392"/>
            <a:ext cx="12550437" cy="33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39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E9186D8-C05B-43EF-905D-81A4A6672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2" y="123451"/>
            <a:ext cx="8068142" cy="4345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4C5644-DB47-4F01-A44F-9754786FFF45}"/>
              </a:ext>
            </a:extLst>
          </p:cNvPr>
          <p:cNvSpPr txBox="1"/>
          <p:nvPr/>
        </p:nvSpPr>
        <p:spPr>
          <a:xfrm>
            <a:off x="7798085" y="493160"/>
            <a:ext cx="428861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Οστέινος λαβύρινθος</a:t>
            </a:r>
            <a:r>
              <a:rPr lang="el-GR" dirty="0"/>
              <a:t>: περιέχει έξω λέμφο</a:t>
            </a:r>
          </a:p>
          <a:p>
            <a:r>
              <a:rPr lang="el-GR" dirty="0"/>
              <a:t>Κοιλότητα εντός λιθοειδούς μοίρας </a:t>
            </a:r>
          </a:p>
          <a:p>
            <a:r>
              <a:rPr lang="el-GR" dirty="0"/>
              <a:t>κροταφικού οστού</a:t>
            </a:r>
          </a:p>
          <a:p>
            <a:r>
              <a:rPr lang="el-GR" dirty="0"/>
              <a:t>Ημικύκλιοι σωλήνες</a:t>
            </a:r>
          </a:p>
          <a:p>
            <a:r>
              <a:rPr lang="el-GR" dirty="0"/>
              <a:t>Αίθουσα</a:t>
            </a:r>
          </a:p>
          <a:p>
            <a:r>
              <a:rPr lang="el-GR" dirty="0"/>
              <a:t>Κοχλίας</a:t>
            </a:r>
          </a:p>
          <a:p>
            <a:r>
              <a:rPr lang="el-GR" dirty="0">
                <a:solidFill>
                  <a:schemeClr val="accent1"/>
                </a:solidFill>
              </a:rPr>
              <a:t>Υμενώδης λαβύρινθος: </a:t>
            </a:r>
            <a:r>
              <a:rPr lang="el-GR" dirty="0"/>
              <a:t>περιέχει έσω λέμφο</a:t>
            </a:r>
          </a:p>
          <a:p>
            <a:r>
              <a:rPr lang="el-GR" dirty="0"/>
              <a:t>Περικλείεται από οστέινο λαβύρινθο,</a:t>
            </a:r>
          </a:p>
          <a:p>
            <a:r>
              <a:rPr lang="el-GR" dirty="0"/>
              <a:t>ίδιες κοιλότητες</a:t>
            </a:r>
          </a:p>
          <a:p>
            <a:r>
              <a:rPr lang="el-GR" dirty="0"/>
              <a:t>ΣΙ – πλακώδες </a:t>
            </a:r>
            <a:r>
              <a:rPr lang="el-GR" dirty="0">
                <a:solidFill>
                  <a:srgbClr val="00B050"/>
                </a:solidFill>
              </a:rPr>
              <a:t>επιθήλιο-περιέχει υποδοχείς</a:t>
            </a:r>
          </a:p>
          <a:p>
            <a:r>
              <a:rPr lang="el-GR" dirty="0">
                <a:solidFill>
                  <a:srgbClr val="00B050"/>
                </a:solidFill>
              </a:rPr>
              <a:t>Ισορροπίας-ακοής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3142C7-05E8-443A-844A-5A2E50F3EA4B}"/>
              </a:ext>
            </a:extLst>
          </p:cNvPr>
          <p:cNvSpPr txBox="1"/>
          <p:nvPr/>
        </p:nvSpPr>
        <p:spPr>
          <a:xfrm>
            <a:off x="874642" y="5049078"/>
            <a:ext cx="6808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Υμενώδεις ημικύκλιοι σωλήνες</a:t>
            </a:r>
            <a:r>
              <a:rPr lang="el-GR" dirty="0"/>
              <a:t>-υποδοχείς περιστροφής κεφαλής</a:t>
            </a:r>
          </a:p>
          <a:p>
            <a:r>
              <a:rPr lang="el-GR" dirty="0">
                <a:solidFill>
                  <a:srgbClr val="FF0000"/>
                </a:solidFill>
              </a:rPr>
              <a:t>Ελλειπτικό και σφαιρικό </a:t>
            </a:r>
            <a:r>
              <a:rPr lang="el-GR" dirty="0" err="1">
                <a:solidFill>
                  <a:srgbClr val="FF0000"/>
                </a:solidFill>
              </a:rPr>
              <a:t>κυστίδιο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-υποδοχείς γραμμικής επιτάχυνσης</a:t>
            </a:r>
          </a:p>
          <a:p>
            <a:r>
              <a:rPr lang="el-GR" dirty="0">
                <a:solidFill>
                  <a:srgbClr val="FF0000"/>
                </a:solidFill>
              </a:rPr>
              <a:t>Κοχλιακός πόρος</a:t>
            </a:r>
            <a:r>
              <a:rPr lang="el-GR" dirty="0"/>
              <a:t>: υποδοχείς ακοής</a:t>
            </a:r>
          </a:p>
          <a:p>
            <a:r>
              <a:rPr lang="el-GR" dirty="0"/>
              <a:t> </a:t>
            </a:r>
          </a:p>
          <a:p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0B621-0D50-4C6A-8144-998BC8B43EAB}"/>
              </a:ext>
            </a:extLst>
          </p:cNvPr>
          <p:cNvSpPr txBox="1"/>
          <p:nvPr/>
        </p:nvSpPr>
        <p:spPr>
          <a:xfrm>
            <a:off x="7682948" y="4284592"/>
            <a:ext cx="382014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Έσω και έξω λέμφος δεν επικοινωνούν</a:t>
            </a:r>
          </a:p>
        </p:txBody>
      </p:sp>
    </p:spTree>
    <p:extLst>
      <p:ext uri="{BB962C8B-B14F-4D97-AF65-F5344CB8AC3E}">
        <p14:creationId xmlns:p14="http://schemas.microsoft.com/office/powerpoint/2010/main" val="13067325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</TotalTime>
  <Words>1764</Words>
  <Application>Microsoft Office PowerPoint</Application>
  <PresentationFormat>Ευρεία οθόνη</PresentationFormat>
  <Paragraphs>476</Paragraphs>
  <Slides>70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70</vt:i4>
      </vt:variant>
    </vt:vector>
  </HeadingPairs>
  <TitlesOfParts>
    <vt:vector size="76" baseType="lpstr">
      <vt:lpstr>Arial</vt:lpstr>
      <vt:lpstr>Calibri</vt:lpstr>
      <vt:lpstr>Calibri Light</vt:lpstr>
      <vt:lpstr>NexusSans</vt:lpstr>
      <vt:lpstr>Times New Roman</vt:lpstr>
      <vt:lpstr>Θέμα του Office</vt:lpstr>
      <vt:lpstr>ΑΥΤΙ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ΛΑΒΥΡΙΝΘΟΣ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ΑΠΟΔΟΣΗ ΕΙΚΟΝΩΝ ΑΠΟ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ΑΥΤΙ</dc:title>
  <dc:creator>marianna papadopoulou</dc:creator>
  <cp:lastModifiedBy>marianna papadopoulou</cp:lastModifiedBy>
  <cp:revision>101</cp:revision>
  <dcterms:created xsi:type="dcterms:W3CDTF">2019-06-02T19:59:35Z</dcterms:created>
  <dcterms:modified xsi:type="dcterms:W3CDTF">2022-05-22T18:05:05Z</dcterms:modified>
</cp:coreProperties>
</file>