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6" r:id="rId5"/>
    <p:sldId id="296" r:id="rId6"/>
    <p:sldId id="263" r:id="rId7"/>
    <p:sldId id="264" r:id="rId8"/>
    <p:sldId id="265" r:id="rId9"/>
    <p:sldId id="268" r:id="rId10"/>
    <p:sldId id="269" r:id="rId11"/>
    <p:sldId id="271" r:id="rId12"/>
    <p:sldId id="272" r:id="rId13"/>
    <p:sldId id="287" r:id="rId14"/>
    <p:sldId id="273" r:id="rId15"/>
    <p:sldId id="275" r:id="rId16"/>
    <p:sldId id="270" r:id="rId17"/>
    <p:sldId id="274" r:id="rId18"/>
    <p:sldId id="276" r:id="rId19"/>
    <p:sldId id="279" r:id="rId20"/>
    <p:sldId id="288" r:id="rId21"/>
    <p:sldId id="277" r:id="rId22"/>
    <p:sldId id="278" r:id="rId23"/>
    <p:sldId id="280" r:id="rId24"/>
    <p:sldId id="281" r:id="rId25"/>
    <p:sldId id="282" r:id="rId26"/>
    <p:sldId id="283" r:id="rId27"/>
    <p:sldId id="289" r:id="rId28"/>
    <p:sldId id="284" r:id="rId29"/>
    <p:sldId id="262" r:id="rId30"/>
    <p:sldId id="285" r:id="rId31"/>
    <p:sldId id="295" r:id="rId32"/>
    <p:sldId id="290" r:id="rId33"/>
    <p:sldId id="291" r:id="rId34"/>
    <p:sldId id="292" r:id="rId35"/>
    <p:sldId id="293" r:id="rId36"/>
    <p:sldId id="294" r:id="rId37"/>
  </p:sldIdLst>
  <p:sldSz cx="12192000" cy="6858000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8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9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23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11" Type="http://schemas.openxmlformats.org/officeDocument/2006/relationships/image" Target="../media/image87.wmf"/><Relationship Id="rId5" Type="http://schemas.openxmlformats.org/officeDocument/2006/relationships/image" Target="../media/image81.wmf"/><Relationship Id="rId10" Type="http://schemas.openxmlformats.org/officeDocument/2006/relationships/image" Target="../media/image86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AE094B-D9BD-43A5-8E29-AD2AFAD397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AFE30-4FBC-4EB9-A158-D932CCCF27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D5FCC9-37E4-48CF-943E-2253712B0B4F}" type="datetimeFigureOut">
              <a:rPr lang="el-GR"/>
              <a:pPr>
                <a:defRPr/>
              </a:pPr>
              <a:t>21/10/2022</a:t>
            </a:fld>
            <a:endParaRPr lang="el-G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F67428E-E4B5-4756-B3E1-123C87CA57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07DBCFE-DCDB-4954-8FD8-3B6B1B0C0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C064A-63A8-48FB-B803-B310F01753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1EFE0-34F7-43F8-A3D8-678C91346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845937-8AD6-4C86-83D9-E551D49B6A9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DFABD6ED-7470-413E-A833-17533B44F4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1FCD3954-CBC6-46C8-961B-6F1A6EE5B5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D710C55-A795-4A89-940D-C0FF607E0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520F71-707E-4976-B34D-4988CE169B6A}" type="slidenum">
              <a:rPr lang="el-GR" altLang="el-GR">
                <a:latin typeface="Calibri" panose="020F0502020204030204" pitchFamily="34" charset="0"/>
              </a:rPr>
              <a:pPr/>
              <a:t>1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AB88E-8E26-4FF6-B4E3-D39EFD635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26A5-CF47-40B0-AF2F-4394F079199F}" type="datetime1">
              <a:rPr lang="el-GR"/>
              <a:pPr>
                <a:defRPr/>
              </a:pPr>
              <a:t>21/10/2022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3BE88-12DF-4E74-A9AB-169A1A22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C15D5-4EEF-423F-B949-AC0DAFCE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FDF59-2817-49BA-B18D-3723813F015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396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1852-0979-4F35-9F52-F3C372E97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4B814-521C-4EB8-A4CF-5771EFD814C1}" type="datetime1">
              <a:rPr lang="el-GR"/>
              <a:pPr>
                <a:defRPr/>
              </a:pPr>
              <a:t>21/10/2022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7EAA9-D294-48D9-85D8-07051771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648AB-E230-4F38-8FE1-49EC5A713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7DC7-7400-4A65-BDC3-AF37C0AF3E8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0435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F11B4-E4EF-4D85-9F6E-D1A25CB3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BB552-1937-42ED-9334-D423F983994B}" type="datetime1">
              <a:rPr lang="el-GR"/>
              <a:pPr>
                <a:defRPr/>
              </a:pPr>
              <a:t>21/10/2022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2913E-8A37-4527-8A46-F2C1148EC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2BE6E-1408-4E3B-A95C-11CD78B2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7C42-2D32-4D0A-B4F9-EAB84CAAF6F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0175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610C7-B45C-48B1-BEB6-3E703CB2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A14C-E71D-43E2-819E-DC2D9A73F572}" type="datetime1">
              <a:rPr lang="el-GR"/>
              <a:pPr>
                <a:defRPr/>
              </a:pPr>
              <a:t>21/10/2022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6FB62-07C7-43F5-9996-A29673BD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FCCC2-A471-4DD5-A2C7-DDFC2968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9598F-875B-471C-A5F8-B6AE5C3E8A4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1655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F0DFA-3436-42B0-8499-A5B04067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6DDDD-54B0-41A3-BC00-315C66BBADD9}" type="datetime1">
              <a:rPr lang="el-GR"/>
              <a:pPr>
                <a:defRPr/>
              </a:pPr>
              <a:t>21/10/2022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C1576-A714-40F7-A74E-5C232F02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7706A-3DF1-4E72-818F-8755F400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CFB60-4E64-4389-B6E7-47DF8BCB20A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7516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D18E70-891D-4F68-A848-C082170AE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79CA6-C2BA-49CB-BDA9-33D50884C844}" type="datetime1">
              <a:rPr lang="el-GR"/>
              <a:pPr>
                <a:defRPr/>
              </a:pPr>
              <a:t>21/10/2022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983F8-8B31-4A85-977D-56B0BFF3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7B344D-EDED-4D2C-9F0C-6DD1AF7B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5A9BD-1D32-4044-A09E-9B16D0DBE7B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8701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549367-8AAD-4608-B117-15F58ADB4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1B12-4961-4377-99B7-D89787D3DD96}" type="datetime1">
              <a:rPr lang="el-GR"/>
              <a:pPr>
                <a:defRPr/>
              </a:pPr>
              <a:t>21/10/2022</a:t>
            </a:fld>
            <a:endParaRPr lang="el-G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D3DC961-C06A-45F8-8ABD-81FD33C2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A01120-2D41-4A30-85AB-6481BFB5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CD28-88C9-4B0E-A89B-06CB1D7A485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1990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8D019F-D709-4AB0-B62C-2CD65600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FD328-F483-4ACB-B6B1-8FCB51277E57}" type="datetime1">
              <a:rPr lang="el-GR"/>
              <a:pPr>
                <a:defRPr/>
              </a:pPr>
              <a:t>21/10/2022</a:t>
            </a:fld>
            <a:endParaRPr 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2D46F5-398E-41E7-A4C7-39F1B77A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EF29AC-D0D5-4369-AEBD-CF4BFFFA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2CEB8-7F46-4443-B8D9-18CEF50A962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8994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D0AAEA-73F8-48EF-BE74-9CC37071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72DC-EE32-4693-9F32-588A4C4CE9B2}" type="datetime1">
              <a:rPr lang="el-GR"/>
              <a:pPr>
                <a:defRPr/>
              </a:pPr>
              <a:t>21/10/2022</a:t>
            </a:fld>
            <a:endParaRPr lang="el-G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9CC1553-5787-480D-9DBA-91E8AF2D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13EA4E-B2E3-4ACF-A840-86D5BB26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DE784-10B5-4DD6-9C8A-D6D0CFEA659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7748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FF7D16-4225-464B-AB07-ECC64E87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5BEFE-7224-4941-A7F3-7DCB9A420056}" type="datetime1">
              <a:rPr lang="el-GR"/>
              <a:pPr>
                <a:defRPr/>
              </a:pPr>
              <a:t>21/10/2022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F512BA-DE3B-46D9-A656-DA9000FBC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5E4693-76CD-428D-AECC-C602DE6A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3C230-E725-41F2-8C60-DF16FD21C58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5491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61D5E3-4237-4C90-BFD0-54FA0542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E009-AE95-4565-BB2E-DEBF359A31DC}" type="datetime1">
              <a:rPr lang="el-GR"/>
              <a:pPr>
                <a:defRPr/>
              </a:pPr>
              <a:t>21/10/2022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006EE0-62A6-4EF2-A79D-314E3C117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C1CD68-3905-4D2B-A184-AC588161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12C87-5340-44C3-B17E-B8927578AE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1184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D88FE5E-0E32-46FD-BCD0-C40ABE39FD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  <a:endParaRPr lang="el-GR" altLang="el-G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DCC187A-5DDF-4CA9-B537-F35213D3A3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52255-31BC-4AD9-915A-59F2B44F8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AE8010-BD97-4CB5-B53E-97FD5A8AB268}" type="datetime1">
              <a:rPr lang="el-GR"/>
              <a:pPr>
                <a:defRPr/>
              </a:pPr>
              <a:t>21/10/2022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61E76-238A-4DF8-8DE3-1909D0C9A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E8EC1-B6BA-40E8-ABDD-E2B7A9B39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C922CF-F0A4-4AE7-A7B1-DC73C76CFB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5.w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9.png"/><Relationship Id="rId5" Type="http://schemas.openxmlformats.org/officeDocument/2006/relationships/image" Target="../media/image37.png"/><Relationship Id="rId15" Type="http://schemas.openxmlformats.org/officeDocument/2006/relationships/image" Target="../media/image36.wmf"/><Relationship Id="rId10" Type="http://schemas.openxmlformats.org/officeDocument/2006/relationships/image" Target="../media/image38.png"/><Relationship Id="rId4" Type="http://schemas.openxmlformats.org/officeDocument/2006/relationships/image" Target="../media/image23.wmf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4.png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6.png"/><Relationship Id="rId4" Type="http://schemas.openxmlformats.org/officeDocument/2006/relationships/image" Target="../media/image5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7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6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6.png"/><Relationship Id="rId4" Type="http://schemas.openxmlformats.org/officeDocument/2006/relationships/image" Target="../media/image72.png"/><Relationship Id="rId9" Type="http://schemas.openxmlformats.org/officeDocument/2006/relationships/image" Target="../media/image7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84.wmf"/><Relationship Id="rId26" Type="http://schemas.openxmlformats.org/officeDocument/2006/relationships/oleObject" Target="../embeddings/oleObject27.bin"/><Relationship Id="rId3" Type="http://schemas.openxmlformats.org/officeDocument/2006/relationships/oleObject" Target="../embeddings/oleObject18.bin"/><Relationship Id="rId21" Type="http://schemas.openxmlformats.org/officeDocument/2006/relationships/image" Target="../media/image88.png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25.bin"/><Relationship Id="rId25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wmf"/><Relationship Id="rId20" Type="http://schemas.openxmlformats.org/officeDocument/2006/relationships/image" Target="../media/image85.wmf"/><Relationship Id="rId29" Type="http://schemas.openxmlformats.org/officeDocument/2006/relationships/image" Target="../media/image8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91.png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image" Target="../media/image90.png"/><Relationship Id="rId28" Type="http://schemas.openxmlformats.org/officeDocument/2006/relationships/oleObject" Target="../embeddings/oleObject28.bin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77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82.wmf"/><Relationship Id="rId22" Type="http://schemas.openxmlformats.org/officeDocument/2006/relationships/image" Target="../media/image89.png"/><Relationship Id="rId27" Type="http://schemas.openxmlformats.org/officeDocument/2006/relationships/image" Target="../media/image8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97.png"/><Relationship Id="rId4" Type="http://schemas.openxmlformats.org/officeDocument/2006/relationships/image" Target="../media/image93.wmf"/><Relationship Id="rId9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oleObject" Target="../embeddings/oleObject32.bin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99.wmf"/><Relationship Id="rId9" Type="http://schemas.openxmlformats.org/officeDocument/2006/relationships/image" Target="../media/image10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8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107.png"/><Relationship Id="rId4" Type="http://schemas.openxmlformats.org/officeDocument/2006/relationships/image" Target="../media/image93.wmf"/><Relationship Id="rId9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oleObject" Target="../embeddings/oleObject40.bin"/><Relationship Id="rId7" Type="http://schemas.openxmlformats.org/officeDocument/2006/relationships/image" Target="../media/image1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10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7316F94E-779F-4059-A224-337D0CAB0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3812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>
            <a:extLst>
              <a:ext uri="{FF2B5EF4-FFF2-40B4-BE49-F238E27FC236}">
                <a16:creationId xmlns:a16="http://schemas.microsoft.com/office/drawing/2014/main" id="{1A7132D7-710A-4D24-8611-5B6E941E2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482600"/>
            <a:ext cx="5976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 b="1"/>
              <a:t>ΠΑΝΕΠΙΣΤΗΜΙΟ ΔΥΤΙΚΗΣ ΑΤΤΙΚΗΣ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2400" b="1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 b="1"/>
              <a:t>ΤΜΗΜΑ ΝΑΥΠΗΓΩΝ ΜΗΧΑΝΙΚΩΝ</a:t>
            </a: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27C1293F-B835-4BFD-9F7B-838747E75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2368550"/>
            <a:ext cx="42497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b="1">
                <a:latin typeface="Arial" panose="020B0604020202020204" pitchFamily="34" charset="0"/>
              </a:rPr>
              <a:t>ΘΕΡΜΟΔΥΝΑΜΙΚΗ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b="1">
                <a:latin typeface="Arial" panose="020B0604020202020204" pitchFamily="34" charset="0"/>
              </a:rPr>
              <a:t>ΙΔΑΝΙΚΑ ΑΕΡΙΑ</a:t>
            </a:r>
            <a:endParaRPr lang="el-GR" altLang="el-GR" b="1"/>
          </a:p>
        </p:txBody>
      </p:sp>
      <p:sp>
        <p:nvSpPr>
          <p:cNvPr id="3077" name="TextBox 6">
            <a:extLst>
              <a:ext uri="{FF2B5EF4-FFF2-40B4-BE49-F238E27FC236}">
                <a16:creationId xmlns:a16="http://schemas.microsoft.com/office/drawing/2014/main" id="{78C3FBAF-B866-4C15-BDB0-CBA4D9F7B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4021138"/>
            <a:ext cx="72358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l-GR" altLang="el-GR" sz="1400">
                <a:solidFill>
                  <a:srgbClr val="000000"/>
                </a:solidFill>
              </a:rPr>
              <a:t>Γεώργιος Κ. Χατζηκωνσταντής Επίκουρος Καθηγητής 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l-GR" altLang="el-GR" sz="1400">
                <a:solidFill>
                  <a:srgbClr val="000000"/>
                </a:solidFill>
              </a:rPr>
              <a:t>Διπλ. Ναυπηγός Μηχανολόγος Μηχανικός 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l-GR" altLang="el-GR" sz="1400">
                <a:solidFill>
                  <a:srgbClr val="000000"/>
                </a:solidFill>
              </a:rPr>
              <a:t>M.Sc. ‘’Διασφάλιση Ποιότητας’’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l-GR" altLang="el-GR" sz="1400" b="1">
                <a:solidFill>
                  <a:srgbClr val="000000"/>
                </a:solidFill>
              </a:rPr>
              <a:t>Τμήμα</a:t>
            </a:r>
            <a:r>
              <a:rPr lang="en-US" altLang="el-GR" sz="1400" b="1">
                <a:solidFill>
                  <a:srgbClr val="000000"/>
                </a:solidFill>
              </a:rPr>
              <a:t> </a:t>
            </a:r>
            <a:r>
              <a:rPr lang="el-GR" altLang="el-GR" sz="1400" b="1">
                <a:solidFill>
                  <a:srgbClr val="000000"/>
                </a:solidFill>
              </a:rPr>
              <a:t>Ναυπηγικών Μηχανικών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l-GR" altLang="el-GR" sz="1400" b="1">
                <a:solidFill>
                  <a:srgbClr val="000000"/>
                </a:solidFill>
              </a:rPr>
              <a:t>Πανεπιστημίου Δυτικής Αττικής (ΠΑ.Δ.Α.)</a:t>
            </a:r>
            <a:endParaRPr lang="en-US" altLang="el-GR" sz="1400"/>
          </a:p>
        </p:txBody>
      </p:sp>
      <p:sp>
        <p:nvSpPr>
          <p:cNvPr id="3078" name="Text Box 4">
            <a:extLst>
              <a:ext uri="{FF2B5EF4-FFF2-40B4-BE49-F238E27FC236}">
                <a16:creationId xmlns:a16="http://schemas.microsoft.com/office/drawing/2014/main" id="{FF2A712F-96B9-4D1B-A75B-4E375307A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6089650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  <p:sp>
        <p:nvSpPr>
          <p:cNvPr id="3079" name="Slide Number Placeholder 1">
            <a:extLst>
              <a:ext uri="{FF2B5EF4-FFF2-40B4-BE49-F238E27FC236}">
                <a16:creationId xmlns:a16="http://schemas.microsoft.com/office/drawing/2014/main" id="{458A7B63-67AB-4F75-83A7-C0CEDFE1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579D580-10F3-4918-80A2-24AA384AA9CC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l-GR" altLang="el-G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90DC-AA27-466B-B4CD-A8A3A6651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238"/>
            <a:ext cx="4508500" cy="574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b="1" u="sng" dirty="0">
                <a:latin typeface="+mn-lt"/>
              </a:rPr>
              <a:t>Διάγραμμα συμπιεστότητας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F0F489C9-D977-48BB-88ED-EC3798C5F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398588"/>
            <a:ext cx="68262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3">
            <a:extLst>
              <a:ext uri="{FF2B5EF4-FFF2-40B4-BE49-F238E27FC236}">
                <a16:creationId xmlns:a16="http://schemas.microsoft.com/office/drawing/2014/main" id="{004A87FF-03E2-4035-B93A-FFCC40CA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00" y="5383213"/>
            <a:ext cx="10248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(Appunti di Fisica Tecnica / Cap. 3 Termodinamica degli stati/ Paolo di Marco/ 00.02-28.02.01)</a:t>
            </a:r>
            <a:endParaRPr lang="el-GR" altLang="el-GR" sz="1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0B126B68-587F-4B0D-A918-96BF3C12C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84225"/>
            <a:ext cx="8140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 b="1" i="1" u="sng">
                <a:latin typeface="Times New Roman" panose="02020603050405020304" pitchFamily="18" charset="0"/>
                <a:ea typeface="SimSun" panose="02010600030101010101" pitchFamily="2" charset="-122"/>
              </a:rPr>
              <a:t>Συντελεστής συμπιεστότητας για το άζωτο σε συνάρτηση της πίεσης</a:t>
            </a:r>
            <a:endParaRPr lang="el-GR" altLang="el-GR" sz="2000" u="sng">
              <a:ea typeface="SimSun" panose="02010600030101010101" pitchFamily="2" charset="-122"/>
            </a:endParaRP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C9FFD16A-6F69-4E7D-B0C2-52C32ADC8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513" y="5775325"/>
            <a:ext cx="153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ΣΧΗΜΑ  36 α</a:t>
            </a:r>
            <a:endParaRPr lang="el-GR" altLang="el-GR" sz="1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Slide Number Placeholder 2">
            <a:extLst>
              <a:ext uri="{FF2B5EF4-FFF2-40B4-BE49-F238E27FC236}">
                <a16:creationId xmlns:a16="http://schemas.microsoft.com/office/drawing/2014/main" id="{812335A2-DE40-457A-AFFA-06116343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A3F7F0C-F165-448D-96D7-938F34B16E03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8F2C579B-DB50-48AA-A201-9C40BC3A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159" y="6242050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>
            <a:extLst>
              <a:ext uri="{FF2B5EF4-FFF2-40B4-BE49-F238E27FC236}">
                <a16:creationId xmlns:a16="http://schemas.microsoft.com/office/drawing/2014/main" id="{6C5277FA-AF9B-42C7-A3FD-40C46521E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406400"/>
            <a:ext cx="98171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200" b="1" u="sng"/>
              <a:t>Αρχή των αντίστοιχων καταστάσεων  -  Γενικευμένο Διάγραμμα Συμπιεστότητας</a:t>
            </a:r>
          </a:p>
        </p:txBody>
      </p:sp>
      <p:sp>
        <p:nvSpPr>
          <p:cNvPr id="14339" name="TextBox 6">
            <a:extLst>
              <a:ext uri="{FF2B5EF4-FFF2-40B4-BE49-F238E27FC236}">
                <a16:creationId xmlns:a16="http://schemas.microsoft.com/office/drawing/2014/main" id="{A9D20A78-4ED5-4479-99AD-0C3BE8FF1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1244600"/>
            <a:ext cx="894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 b="1" i="1"/>
              <a:t>Για πολλά διαφορετικά αέρια οι καμπύλες παρουσιάζουν ΠΟΣΟΤΙΚΗ ΟΜΟΙΟΤΗΤΑ όταν σχεδιάζονται στους ίδιους άξονες αλλά με κατάλληλα τροποποιημένες συντεταγμένες</a:t>
            </a:r>
          </a:p>
        </p:txBody>
      </p:sp>
      <p:sp>
        <p:nvSpPr>
          <p:cNvPr id="14340" name="TextBox 7">
            <a:extLst>
              <a:ext uri="{FF2B5EF4-FFF2-40B4-BE49-F238E27FC236}">
                <a16:creationId xmlns:a16="http://schemas.microsoft.com/office/drawing/2014/main" id="{9B957A76-1E6E-4933-8D75-E4EB4B15C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3425825"/>
            <a:ext cx="4978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/>
              <a:t>Ο συντελεστής συμπιεστότητας Ζ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/>
              <a:t>παριστάνεται γραφικά σε συνάρτηση 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F99806-6212-4A1E-BCD4-277E8F1394DC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24574" y="2641065"/>
            <a:ext cx="1804926" cy="691408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7D6EA7-AB53-4E0C-B429-FB1B2508038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24574" y="4226415"/>
            <a:ext cx="1907864" cy="691408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4343" name="TextBox 11">
            <a:extLst>
              <a:ext uri="{FF2B5EF4-FFF2-40B4-BE49-F238E27FC236}">
                <a16:creationId xmlns:a16="http://schemas.microsoft.com/office/drawing/2014/main" id="{A5F8C80E-2324-4263-B256-6439EC4AB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0" y="2725738"/>
            <a:ext cx="196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 b="1" i="1"/>
              <a:t>Ανηγμένη πίεση</a:t>
            </a:r>
          </a:p>
        </p:txBody>
      </p:sp>
      <p:sp>
        <p:nvSpPr>
          <p:cNvPr id="14344" name="TextBox 12">
            <a:extLst>
              <a:ext uri="{FF2B5EF4-FFF2-40B4-BE49-F238E27FC236}">
                <a16:creationId xmlns:a16="http://schemas.microsoft.com/office/drawing/2014/main" id="{75B272B4-B964-44DE-B806-8C1A0AA3E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0" y="438785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 b="1" i="1"/>
              <a:t>Ανηγμένη θερμοκρασία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A5236D-CE76-45EF-B06A-B0E99BDE4DB3}"/>
              </a:ext>
            </a:extLst>
          </p:cNvPr>
          <p:cNvCxnSpPr/>
          <p:nvPr/>
        </p:nvCxnSpPr>
        <p:spPr>
          <a:xfrm>
            <a:off x="5734050" y="2640013"/>
            <a:ext cx="1587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0B6DA9-F124-45BC-B2A4-C8BB023F5C00}"/>
              </a:ext>
            </a:extLst>
          </p:cNvPr>
          <p:cNvCxnSpPr/>
          <p:nvPr/>
        </p:nvCxnSpPr>
        <p:spPr>
          <a:xfrm>
            <a:off x="5721350" y="4208463"/>
            <a:ext cx="1581150" cy="1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C413F8-F5F0-4CD3-856B-151E935D02B0}"/>
              </a:ext>
            </a:extLst>
          </p:cNvPr>
          <p:cNvCxnSpPr/>
          <p:nvPr/>
        </p:nvCxnSpPr>
        <p:spPr>
          <a:xfrm flipV="1">
            <a:off x="5715000" y="4943475"/>
            <a:ext cx="1587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8F2287-9BEF-451F-B19F-D43A97BB1AF2}"/>
              </a:ext>
            </a:extLst>
          </p:cNvPr>
          <p:cNvCxnSpPr/>
          <p:nvPr/>
        </p:nvCxnSpPr>
        <p:spPr>
          <a:xfrm>
            <a:off x="5715000" y="3336925"/>
            <a:ext cx="1587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8BF709-2F0D-4822-9925-B7C35CFAE4F2}"/>
              </a:ext>
            </a:extLst>
          </p:cNvPr>
          <p:cNvCxnSpPr/>
          <p:nvPr/>
        </p:nvCxnSpPr>
        <p:spPr>
          <a:xfrm>
            <a:off x="5715000" y="2641600"/>
            <a:ext cx="0" cy="690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FA6FD90-6FFD-4D28-B6F6-B683AFA28666}"/>
              </a:ext>
            </a:extLst>
          </p:cNvPr>
          <p:cNvCxnSpPr/>
          <p:nvPr/>
        </p:nvCxnSpPr>
        <p:spPr>
          <a:xfrm>
            <a:off x="7302500" y="2641600"/>
            <a:ext cx="0" cy="690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7E98C2D-B205-4FB0-8F48-551A23C602C3}"/>
              </a:ext>
            </a:extLst>
          </p:cNvPr>
          <p:cNvCxnSpPr/>
          <p:nvPr/>
        </p:nvCxnSpPr>
        <p:spPr>
          <a:xfrm>
            <a:off x="5715000" y="4200525"/>
            <a:ext cx="0" cy="742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8A1BEFC-1B0E-484C-887F-55B822113BBB}"/>
              </a:ext>
            </a:extLst>
          </p:cNvPr>
          <p:cNvCxnSpPr/>
          <p:nvPr/>
        </p:nvCxnSpPr>
        <p:spPr>
          <a:xfrm>
            <a:off x="7302500" y="4214813"/>
            <a:ext cx="0" cy="744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9F6343F-1D9A-471E-B504-F704B7807353}"/>
              </a:ext>
            </a:extLst>
          </p:cNvPr>
          <p:cNvCxnSpPr/>
          <p:nvPr/>
        </p:nvCxnSpPr>
        <p:spPr>
          <a:xfrm flipV="1">
            <a:off x="4597400" y="2986088"/>
            <a:ext cx="1136650" cy="784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EB34EFE-95F1-471D-849F-2B042F17D0FA}"/>
              </a:ext>
            </a:extLst>
          </p:cNvPr>
          <p:cNvCxnSpPr/>
          <p:nvPr/>
        </p:nvCxnSpPr>
        <p:spPr>
          <a:xfrm>
            <a:off x="4597400" y="3784600"/>
            <a:ext cx="1136650" cy="803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5" name="Slide Number Placeholder 1">
            <a:extLst>
              <a:ext uri="{FF2B5EF4-FFF2-40B4-BE49-F238E27FC236}">
                <a16:creationId xmlns:a16="http://schemas.microsoft.com/office/drawing/2014/main" id="{33B77528-C68D-4E8B-B731-2EC2723C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7D3D0B5-0C60-40B4-85F1-85592FA6DBFF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AB2B7358-A73F-4EFC-A856-6DCFE7557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6089650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C6B6D144-0C70-4B78-A168-41C2438B5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" y="577303"/>
            <a:ext cx="687863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65EA39FD-130E-4D72-958B-6977B7F70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203200"/>
            <a:ext cx="521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 b="1" u="sng"/>
              <a:t>Γενικευμένο Διάγραμμα Συμπιεστότητας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192D22C7-19EE-4EC7-AC49-A2C900DA7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468" y="5628181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l-GR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Yunus</a:t>
            </a:r>
            <a:r>
              <a:rPr lang="en-US" altLang="el-G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GB" altLang="el-G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l-GR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Gengel</a:t>
            </a:r>
            <a:r>
              <a:rPr lang="en-GB" altLang="el-G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 </a:t>
            </a:r>
            <a:r>
              <a:rPr lang="en-US" altLang="el-G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 Graw</a:t>
            </a:r>
            <a:r>
              <a:rPr lang="en-GB" altLang="el-G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l-G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Hill, 2005, page 43 Fig.2.40]</a:t>
            </a:r>
            <a:endParaRPr lang="el-GR" altLang="el-GR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ΣΧΗΜΑ  36 β</a:t>
            </a:r>
            <a:endParaRPr lang="el-GR" altLang="el-G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Slide Number Placeholder 1">
            <a:extLst>
              <a:ext uri="{FF2B5EF4-FFF2-40B4-BE49-F238E27FC236}">
                <a16:creationId xmlns:a16="http://schemas.microsoft.com/office/drawing/2014/main" id="{054BE278-35BD-4E42-8069-DB276B99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A8F58F2-2626-44B5-8A08-B15AE6C470EB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D33C15E-925C-4C22-BBA4-51E6FE612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043" y="6377496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8979B4B4-98BE-4D9F-B023-C2D500F6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0FC27CD-1F5C-4262-8CA4-28E9A5E25F38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8BE6B643-3E1D-435D-B008-B3ADD2B46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5999163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>
            <a:extLst>
              <a:ext uri="{FF2B5EF4-FFF2-40B4-BE49-F238E27FC236}">
                <a16:creationId xmlns:a16="http://schemas.microsoft.com/office/drawing/2014/main" id="{0A8BBD90-E191-40F3-BFC9-EC2A2243B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4973638"/>
            <a:ext cx="751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(Διάγραμμα Συμπιεστότητας </a:t>
            </a:r>
            <a:r>
              <a:rPr lang="en-US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Nelson</a:t>
            </a:r>
            <a:r>
              <a:rPr lang="el-GR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Obert</a:t>
            </a:r>
            <a:r>
              <a:rPr lang="el-GR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Mc Graw</a:t>
            </a:r>
            <a:r>
              <a:rPr lang="el-GR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Hill</a:t>
            </a:r>
            <a:r>
              <a:rPr lang="el-GR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Yunus A</a:t>
            </a:r>
            <a:r>
              <a:rPr lang="el-GR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Gengel</a:t>
            </a:r>
            <a:r>
              <a:rPr lang="el-GR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Seconda edizione</a:t>
            </a:r>
            <a:r>
              <a:rPr lang="el-GR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2005)</a:t>
            </a:r>
          </a:p>
        </p:txBody>
      </p:sp>
      <p:pic>
        <p:nvPicPr>
          <p:cNvPr id="16389" name="Picture 3">
            <a:extLst>
              <a:ext uri="{FF2B5EF4-FFF2-40B4-BE49-F238E27FC236}">
                <a16:creationId xmlns:a16="http://schemas.microsoft.com/office/drawing/2014/main" id="{79E4EDC0-B3AC-480C-AC4F-F19F8FD46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44463"/>
            <a:ext cx="62865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>
            <a:extLst>
              <a:ext uri="{FF2B5EF4-FFF2-40B4-BE49-F238E27FC236}">
                <a16:creationId xmlns:a16="http://schemas.microsoft.com/office/drawing/2014/main" id="{90929C32-623C-4DD4-8D53-9165AF27E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63" y="5384800"/>
            <a:ext cx="126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Σχήμα 36 γ</a:t>
            </a:r>
            <a:endParaRPr lang="el-GR" altLang="el-GR" sz="1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82E1386B-A113-47D5-95B6-C083D0D6F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538" y="5341938"/>
            <a:ext cx="128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Σχήμα 36 δ</a:t>
            </a:r>
            <a:endParaRPr lang="el-GR" altLang="el-GR" sz="1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1EB5E29-7A09-473D-8DAA-A9341FA9E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6089650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D2662AD-17AD-4C8A-8DFE-79BC19488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213" y="168275"/>
            <a:ext cx="215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400" b="1" i="1">
                <a:latin typeface="Times New Roman" panose="02020603050405020304" pitchFamily="18" charset="0"/>
                <a:ea typeface="SimSun" panose="02010600030101010101" pitchFamily="2" charset="-122"/>
              </a:rPr>
              <a:t>Nelson</a:t>
            </a:r>
            <a:r>
              <a:rPr lang="el-GR" altLang="el-GR" sz="2400" b="1" i="1"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altLang="el-GR" sz="2400" b="1" i="1">
                <a:latin typeface="Times New Roman" panose="02020603050405020304" pitchFamily="18" charset="0"/>
                <a:ea typeface="SimSun" panose="02010600030101010101" pitchFamily="2" charset="-122"/>
              </a:rPr>
              <a:t>Obert </a:t>
            </a:r>
            <a:endParaRPr lang="el-GR" altLang="el-GR" sz="2400">
              <a:ea typeface="SimSun" panose="02010600030101010101" pitchFamily="2" charset="-122"/>
            </a:endParaRPr>
          </a:p>
        </p:txBody>
      </p:sp>
      <p:sp>
        <p:nvSpPr>
          <p:cNvPr id="17411" name="TextBox 4">
            <a:extLst>
              <a:ext uri="{FF2B5EF4-FFF2-40B4-BE49-F238E27FC236}">
                <a16:creationId xmlns:a16="http://schemas.microsoft.com/office/drawing/2014/main" id="{1DD6CBE3-2E25-46A0-BEF7-690729740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168275"/>
            <a:ext cx="1973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 b="1" u="sng"/>
              <a:t>Διάγραμμα</a:t>
            </a: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DA57BEF-CD09-41EA-82B3-908A1D61A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630238"/>
            <a:ext cx="9855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(Διάγραμμα Συμπιεστότητας </a:t>
            </a:r>
            <a:r>
              <a:rPr lang="en-US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Nelson</a:t>
            </a:r>
            <a:r>
              <a:rPr lang="el-GR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Obert</a:t>
            </a:r>
            <a:r>
              <a:rPr lang="el-GR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Mc Graw</a:t>
            </a:r>
            <a:r>
              <a:rPr lang="el-GR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Hill</a:t>
            </a:r>
            <a:r>
              <a:rPr lang="el-GR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Yunus A</a:t>
            </a:r>
            <a:r>
              <a:rPr lang="el-GR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Gengel</a:t>
            </a:r>
            <a:r>
              <a:rPr lang="el-GR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Seconda edizione</a:t>
            </a:r>
            <a:r>
              <a:rPr lang="el-GR" altLang="el-GR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2005)</a:t>
            </a:r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F8BE1BE0-482B-427B-9745-1A2D7682C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738" y="5651500"/>
            <a:ext cx="126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Σχήμα 36 γ</a:t>
            </a:r>
            <a:endParaRPr lang="el-GR" altLang="el-GR" sz="1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9B2D8904-1514-4E0F-9148-6061F843A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2650" y="5643563"/>
            <a:ext cx="128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Σχήμα 36 δ</a:t>
            </a:r>
            <a:endParaRPr lang="el-GR" altLang="el-GR" sz="1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TextBox 1">
            <a:extLst>
              <a:ext uri="{FF2B5EF4-FFF2-40B4-BE49-F238E27FC236}">
                <a16:creationId xmlns:a16="http://schemas.microsoft.com/office/drawing/2014/main" id="{FC5E6861-D1AA-4457-A1B5-F2CCD5EB1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214313"/>
            <a:ext cx="3581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 b="1" i="1" u="sng"/>
              <a:t>( ΜΕΡΟΣ 8</a:t>
            </a:r>
            <a:r>
              <a:rPr lang="el-GR" altLang="el-GR" sz="1800" b="1" i="1" u="sng" baseline="30000"/>
              <a:t>ο</a:t>
            </a:r>
            <a:r>
              <a:rPr lang="el-GR" altLang="el-GR" sz="1800" b="1" i="1" u="sng"/>
              <a:t> Β )</a:t>
            </a:r>
          </a:p>
        </p:txBody>
      </p:sp>
      <p:pic>
        <p:nvPicPr>
          <p:cNvPr id="17416" name="Picture 2">
            <a:extLst>
              <a:ext uri="{FF2B5EF4-FFF2-40B4-BE49-F238E27FC236}">
                <a16:creationId xmlns:a16="http://schemas.microsoft.com/office/drawing/2014/main" id="{5EDD9DDC-2505-443A-88FB-1B37405AC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177925"/>
            <a:ext cx="578802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8">
            <a:extLst>
              <a:ext uri="{FF2B5EF4-FFF2-40B4-BE49-F238E27FC236}">
                <a16:creationId xmlns:a16="http://schemas.microsoft.com/office/drawing/2014/main" id="{D0A2B75C-C7F2-469D-99BD-CE7BAB86B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6262688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Slide Number Placeholder 9">
            <a:extLst>
              <a:ext uri="{FF2B5EF4-FFF2-40B4-BE49-F238E27FC236}">
                <a16:creationId xmlns:a16="http://schemas.microsoft.com/office/drawing/2014/main" id="{35D61300-63C1-441B-844A-69C61543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685E916-332B-45DC-8276-B264C559B972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2291CD6A-DAC3-4FEF-A039-36FA91D09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6089650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D413D6-A1F3-4A9B-9C4D-9303F1B29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276225"/>
            <a:ext cx="3124200" cy="866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b="1" u="sng" dirty="0">
                <a:latin typeface="+mn-lt"/>
              </a:rPr>
              <a:t>Παράδειγμα  1 α</a:t>
            </a:r>
            <a:endParaRPr lang="el-GR" sz="2800" dirty="0"/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621D4651-0E93-4027-BD73-2C949BF7A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585913"/>
            <a:ext cx="10109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/>
              <a:t>Να υπολογιστεί ο ειδικός όγκος του υπέρθερμου ατμού νερού στην πίεση των 10 (</a:t>
            </a:r>
            <a:r>
              <a:rPr lang="en-US" altLang="el-GR" sz="2400"/>
              <a:t>MPa</a:t>
            </a:r>
            <a:r>
              <a:rPr lang="el-GR" altLang="el-GR" sz="2400"/>
              <a:t>) και θερμοκρασία 400 </a:t>
            </a:r>
            <a:r>
              <a:rPr lang="en-US" altLang="el-GR" sz="2400" baseline="30000"/>
              <a:t>0</a:t>
            </a:r>
            <a:r>
              <a:rPr lang="en-US" altLang="el-GR" sz="2400"/>
              <a:t> C</a:t>
            </a:r>
            <a:r>
              <a:rPr lang="el-GR" altLang="el-GR" sz="2400"/>
              <a:t> , </a:t>
            </a:r>
            <a:r>
              <a:rPr lang="el-GR" altLang="el-GR" sz="2400" b="1" u="sng"/>
              <a:t>εφαρμόζοντας την Κ.Ε.Ι.Α. </a:t>
            </a:r>
            <a:r>
              <a:rPr lang="el-GR" altLang="el-GR" sz="2400"/>
              <a:t>και να υπολογιστεί το σφάλμα , συγκρίνοντας με την πραγματική τιμή του ειδικού όγκου που είναι 0,02641 (</a:t>
            </a:r>
            <a:r>
              <a:rPr lang="en-US" altLang="el-GR" sz="2400"/>
              <a:t>m</a:t>
            </a:r>
            <a:r>
              <a:rPr lang="en-US" altLang="el-GR" sz="2400" baseline="30000"/>
              <a:t>3</a:t>
            </a:r>
            <a:r>
              <a:rPr lang="en-US" altLang="el-GR" sz="2400"/>
              <a:t> / kg).</a:t>
            </a:r>
            <a:endParaRPr lang="el-GR" altLang="el-GR" sz="2400"/>
          </a:p>
        </p:txBody>
      </p:sp>
      <p:sp>
        <p:nvSpPr>
          <p:cNvPr id="18436" name="Slide Number Placeholder 1">
            <a:extLst>
              <a:ext uri="{FF2B5EF4-FFF2-40B4-BE49-F238E27FC236}">
                <a16:creationId xmlns:a16="http://schemas.microsoft.com/office/drawing/2014/main" id="{BED008CD-64E4-4855-9DC7-6BB1F961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8BAD18C-FE5C-44D2-B08D-0766E9310A26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9052966-CE3B-4D29-8762-A714B8278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6089650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>
            <a:extLst>
              <a:ext uri="{FF2B5EF4-FFF2-40B4-BE49-F238E27FC236}">
                <a16:creationId xmlns:a16="http://schemas.microsoft.com/office/drawing/2014/main" id="{B63E0E30-7AFF-42F5-AC7D-CF678E73A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4000"/>
            <a:ext cx="1362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 b="1" u="sng"/>
              <a:t>Λύση</a:t>
            </a:r>
          </a:p>
        </p:txBody>
      </p:sp>
      <p:graphicFrame>
        <p:nvGraphicFramePr>
          <p:cNvPr id="19459" name="Object 123">
            <a:extLst>
              <a:ext uri="{FF2B5EF4-FFF2-40B4-BE49-F238E27FC236}">
                <a16:creationId xmlns:a16="http://schemas.microsoft.com/office/drawing/2014/main" id="{9CF359CD-BC3F-4C4F-8F83-39E95115C4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5925" y="784225"/>
          <a:ext cx="21383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r:id="rId3" imgW="1345616" imgH="266584" progId="Equation.DSMT4">
                  <p:embed/>
                </p:oleObj>
              </mc:Choice>
              <mc:Fallback>
                <p:oleObj r:id="rId3" imgW="1345616" imgH="266584" progId="Equation.DSMT4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784225"/>
                        <a:ext cx="21383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676D0CF-90E8-43DC-82AC-68271DEB47E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24200" y="595543"/>
            <a:ext cx="2508460" cy="72039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054237-6A86-4374-8834-C223EE966603}"/>
              </a:ext>
            </a:extLst>
          </p:cNvPr>
          <p:cNvCxnSpPr/>
          <p:nvPr/>
        </p:nvCxnSpPr>
        <p:spPr>
          <a:xfrm>
            <a:off x="2554288" y="996950"/>
            <a:ext cx="806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62" name="Object 124">
            <a:extLst>
              <a:ext uri="{FF2B5EF4-FFF2-40B4-BE49-F238E27FC236}">
                <a16:creationId xmlns:a16="http://schemas.microsoft.com/office/drawing/2014/main" id="{57C58059-A516-4670-A63E-4A94445B99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460625"/>
          <a:ext cx="64849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1" r:id="rId6" imgW="4584700" imgH="393700" progId="Equation.DSMT4">
                  <p:embed/>
                </p:oleObj>
              </mc:Choice>
              <mc:Fallback>
                <p:oleObj r:id="rId6" imgW="4584700" imgH="393700" progId="Equation.DSMT4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60625"/>
                        <a:ext cx="648493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25">
            <a:extLst>
              <a:ext uri="{FF2B5EF4-FFF2-40B4-BE49-F238E27FC236}">
                <a16:creationId xmlns:a16="http://schemas.microsoft.com/office/drawing/2014/main" id="{C6F6F92B-CB58-42A9-AAAF-14B328632D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8525" y="1436688"/>
          <a:ext cx="21717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" r:id="rId8" imgW="1460500" imgH="457200" progId="Equation.DSMT4">
                  <p:embed/>
                </p:oleObj>
              </mc:Choice>
              <mc:Fallback>
                <p:oleObj r:id="rId8" imgW="1460500" imgH="457200" progId="Equation.DSMT4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1436688"/>
                        <a:ext cx="21717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985ADA1-EB4F-4F6A-80EE-24F632A01FC9}"/>
              </a:ext>
            </a:extLst>
          </p:cNvPr>
          <p:cNvCxnSpPr/>
          <p:nvPr/>
        </p:nvCxnSpPr>
        <p:spPr>
          <a:xfrm flipV="1">
            <a:off x="4475163" y="1400175"/>
            <a:ext cx="255746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2F4695-5C44-44E9-9F32-3C4583F5EA26}"/>
              </a:ext>
            </a:extLst>
          </p:cNvPr>
          <p:cNvCxnSpPr/>
          <p:nvPr/>
        </p:nvCxnSpPr>
        <p:spPr>
          <a:xfrm>
            <a:off x="4468813" y="1397000"/>
            <a:ext cx="17462" cy="758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F98AE6-9CF7-4CD7-9A69-F798A0355405}"/>
              </a:ext>
            </a:extLst>
          </p:cNvPr>
          <p:cNvCxnSpPr/>
          <p:nvPr/>
        </p:nvCxnSpPr>
        <p:spPr>
          <a:xfrm flipV="1">
            <a:off x="7032625" y="1392238"/>
            <a:ext cx="0" cy="763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Rectangle 33">
            <a:extLst>
              <a:ext uri="{FF2B5EF4-FFF2-40B4-BE49-F238E27FC236}">
                <a16:creationId xmlns:a16="http://schemas.microsoft.com/office/drawing/2014/main" id="{14647E19-9B51-41EF-81FB-402FA0B18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1638300"/>
            <a:ext cx="2898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600" b="1" i="1">
                <a:latin typeface="Times New Roman" panose="02020603050405020304" pitchFamily="18" charset="0"/>
                <a:ea typeface="SimSun" panose="02010600030101010101" pitchFamily="2" charset="-122"/>
              </a:rPr>
              <a:t>Από </a:t>
            </a:r>
            <a:r>
              <a:rPr lang="el-GR" altLang="el-GR" sz="1600">
                <a:latin typeface="Times New Roman" panose="02020603050405020304" pitchFamily="18" charset="0"/>
                <a:ea typeface="SimSun" panose="02010600030101010101" pitchFamily="2" charset="-122"/>
              </a:rPr>
              <a:t>ΠΙΝΑΚΑ Α1 - 11</a:t>
            </a:r>
            <a:r>
              <a:rPr lang="el-GR" altLang="el-GR" sz="1600" baseline="30000">
                <a:latin typeface="Times New Roman" panose="02020603050405020304" pitchFamily="18" charset="0"/>
                <a:ea typeface="SimSun" panose="02010600030101010101" pitchFamily="2" charset="-122"/>
              </a:rPr>
              <a:t>ο</a:t>
            </a:r>
            <a:r>
              <a:rPr lang="el-GR" altLang="el-GR" sz="1600">
                <a:latin typeface="Times New Roman" panose="02020603050405020304" pitchFamily="18" charset="0"/>
                <a:ea typeface="SimSun" panose="02010600030101010101" pitchFamily="2" charset="-122"/>
              </a:rPr>
              <a:t> ΜΕΡΟΣ</a:t>
            </a:r>
            <a:r>
              <a:rPr lang="el-GR" altLang="el-GR" sz="1600" b="1" i="1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l-GR" altLang="el-GR" sz="1600">
              <a:ea typeface="SimSun" panose="02010600030101010101" pitchFamily="2" charset="-122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82CDF1B-F2C7-486E-8409-A6C90DE8BBF4}"/>
              </a:ext>
            </a:extLst>
          </p:cNvPr>
          <p:cNvCxnSpPr/>
          <p:nvPr/>
        </p:nvCxnSpPr>
        <p:spPr>
          <a:xfrm flipV="1">
            <a:off x="838200" y="1525588"/>
            <a:ext cx="2949575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EEAD955-1303-4EF1-8353-3143A9921DCB}"/>
              </a:ext>
            </a:extLst>
          </p:cNvPr>
          <p:cNvCxnSpPr/>
          <p:nvPr/>
        </p:nvCxnSpPr>
        <p:spPr>
          <a:xfrm>
            <a:off x="838200" y="1538288"/>
            <a:ext cx="0" cy="617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A8CE90-A974-4084-AEE1-F4483D195B83}"/>
              </a:ext>
            </a:extLst>
          </p:cNvPr>
          <p:cNvCxnSpPr/>
          <p:nvPr/>
        </p:nvCxnSpPr>
        <p:spPr>
          <a:xfrm flipV="1">
            <a:off x="838200" y="2155825"/>
            <a:ext cx="294640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791D0CD-5638-4B9C-8410-56718F7820FE}"/>
              </a:ext>
            </a:extLst>
          </p:cNvPr>
          <p:cNvCxnSpPr/>
          <p:nvPr/>
        </p:nvCxnSpPr>
        <p:spPr>
          <a:xfrm flipV="1">
            <a:off x="3786188" y="1516063"/>
            <a:ext cx="0" cy="658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49FFD09-ED17-40B9-8413-30CDFC113E5C}"/>
              </a:ext>
            </a:extLst>
          </p:cNvPr>
          <p:cNvCxnSpPr/>
          <p:nvPr/>
        </p:nvCxnSpPr>
        <p:spPr>
          <a:xfrm flipV="1">
            <a:off x="3784600" y="1801813"/>
            <a:ext cx="682625" cy="1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20AB4826-9D70-4D14-9167-47A0FF86563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2896" y="3597375"/>
            <a:ext cx="9156700" cy="835357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0ACA3C-0B1A-4445-A5A9-5A5DEB11466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2896" y="4913306"/>
            <a:ext cx="8784476" cy="885050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9475" name="TextBox 59">
            <a:extLst>
              <a:ext uri="{FF2B5EF4-FFF2-40B4-BE49-F238E27FC236}">
                <a16:creationId xmlns:a16="http://schemas.microsoft.com/office/drawing/2014/main" id="{781F8C0E-D299-4736-BFCD-765EEEAD2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6400" y="4589463"/>
            <a:ext cx="797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/>
              <a:t>	</a:t>
            </a:r>
            <a:r>
              <a:rPr lang="el-GR" altLang="el-GR" sz="1800" u="sng"/>
              <a:t>Εάν η αρχική πίεση μετατραπεί σε</a:t>
            </a:r>
            <a:r>
              <a:rPr lang="en-US" altLang="el-GR" sz="1800" u="sng"/>
              <a:t> kPa</a:t>
            </a:r>
            <a:r>
              <a:rPr lang="el-GR" altLang="el-GR" sz="1800" u="sng"/>
              <a:t>, τότε η σχέση (1) γράφεται :  </a:t>
            </a:r>
          </a:p>
        </p:txBody>
      </p:sp>
      <p:sp>
        <p:nvSpPr>
          <p:cNvPr id="19476" name="TextBox 60">
            <a:extLst>
              <a:ext uri="{FF2B5EF4-FFF2-40B4-BE49-F238E27FC236}">
                <a16:creationId xmlns:a16="http://schemas.microsoft.com/office/drawing/2014/main" id="{6070396D-C8BB-4844-A177-6C0AD972D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913" y="725488"/>
            <a:ext cx="101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/>
              <a:t>(1)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98C8620-4D7D-4EAA-A9D0-19F81007C32C}"/>
              </a:ext>
            </a:extLst>
          </p:cNvPr>
          <p:cNvCxnSpPr/>
          <p:nvPr/>
        </p:nvCxnSpPr>
        <p:spPr>
          <a:xfrm flipV="1">
            <a:off x="4486275" y="2149475"/>
            <a:ext cx="254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8" name="Rectangle 44">
            <a:extLst>
              <a:ext uri="{FF2B5EF4-FFF2-40B4-BE49-F238E27FC236}">
                <a16:creationId xmlns:a16="http://schemas.microsoft.com/office/drawing/2014/main" id="{3F0EE9CC-F075-4140-AC85-8C3D9DB77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513" y="2565400"/>
            <a:ext cx="162639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19479" name="Object 126">
            <a:extLst>
              <a:ext uri="{FF2B5EF4-FFF2-40B4-BE49-F238E27FC236}">
                <a16:creationId xmlns:a16="http://schemas.microsoft.com/office/drawing/2014/main" id="{64281906-B794-4A0C-9952-DA52EE53D6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31288" y="2535238"/>
          <a:ext cx="267335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" r:id="rId12" imgW="1562100" imgH="279400" progId="Equation.DSMT4">
                  <p:embed/>
                </p:oleObj>
              </mc:Choice>
              <mc:Fallback>
                <p:oleObj r:id="rId12" imgW="1562100" imgH="279400" progId="Equation.DSMT4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1288" y="2535238"/>
                        <a:ext cx="267335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0" name="TextBox 81">
            <a:extLst>
              <a:ext uri="{FF2B5EF4-FFF2-40B4-BE49-F238E27FC236}">
                <a16:creationId xmlns:a16="http://schemas.microsoft.com/office/drawing/2014/main" id="{9EFDA00E-7CD3-4C3D-8038-5873223A7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4463" y="2527300"/>
            <a:ext cx="1411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/>
              <a:t>Και επειδή :</a:t>
            </a:r>
          </a:p>
        </p:txBody>
      </p:sp>
      <p:sp>
        <p:nvSpPr>
          <p:cNvPr id="19481" name="TextBox 82">
            <a:extLst>
              <a:ext uri="{FF2B5EF4-FFF2-40B4-BE49-F238E27FC236}">
                <a16:creationId xmlns:a16="http://schemas.microsoft.com/office/drawing/2014/main" id="{6CEDDCC2-CBCF-48D9-AD2B-95F0542F8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55963"/>
            <a:ext cx="703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 b="1" u="sng"/>
              <a:t>Η σχέση (1) είναι </a:t>
            </a:r>
            <a:r>
              <a:rPr lang="el-GR" altLang="el-GR" sz="1800"/>
              <a:t>: </a:t>
            </a:r>
          </a:p>
        </p:txBody>
      </p:sp>
      <p:sp>
        <p:nvSpPr>
          <p:cNvPr id="19482" name="Rectangle 47">
            <a:extLst>
              <a:ext uri="{FF2B5EF4-FFF2-40B4-BE49-F238E27FC236}">
                <a16:creationId xmlns:a16="http://schemas.microsoft.com/office/drawing/2014/main" id="{B7624686-4218-4A7D-AE11-3B4F31095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6094413"/>
            <a:ext cx="2566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  <a:cs typeface="Times New Roman" panose="02020603050405020304" pitchFamily="18" charset="0"/>
              </a:rPr>
              <a:t>Το σφάλμα είναι : </a:t>
            </a:r>
            <a:endParaRPr lang="el-GR" altLang="el-GR" sz="1800">
              <a:latin typeface="Arial" panose="020B0604020202020204" pitchFamily="34" charset="0"/>
            </a:endParaRPr>
          </a:p>
        </p:txBody>
      </p:sp>
      <p:graphicFrame>
        <p:nvGraphicFramePr>
          <p:cNvPr id="19483" name="Object 127">
            <a:extLst>
              <a:ext uri="{FF2B5EF4-FFF2-40B4-BE49-F238E27FC236}">
                <a16:creationId xmlns:a16="http://schemas.microsoft.com/office/drawing/2014/main" id="{B349E673-3464-4DE7-989D-677F163E2D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5588" y="6075363"/>
          <a:ext cx="31083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" r:id="rId14" imgW="2463800" imgH="419100" progId="Equation.DSMT4">
                  <p:embed/>
                </p:oleObj>
              </mc:Choice>
              <mc:Fallback>
                <p:oleObj r:id="rId14" imgW="2463800" imgH="419100" progId="Equation.DSMT4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6075363"/>
                        <a:ext cx="310832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4" name="Slide Number Placeholder 1">
            <a:extLst>
              <a:ext uri="{FF2B5EF4-FFF2-40B4-BE49-F238E27FC236}">
                <a16:creationId xmlns:a16="http://schemas.microsoft.com/office/drawing/2014/main" id="{97BB8797-A124-42AF-8999-999FFEC6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A84906C-BBB7-4EDB-9CD3-7B83F73115FA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49319666-9436-4069-8B37-158644FAB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226" y="6522545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A8487-F6E4-4B9E-BC79-5D1A28F9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87600" cy="422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u="sng" dirty="0">
                <a:latin typeface="+mn-lt"/>
              </a:rPr>
              <a:t>Παράδειγμα  1 β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69A9FA1-3742-488C-BFE6-4A6F59ED0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076325"/>
            <a:ext cx="10083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/>
              <a:t>Να υπολογιστεί ο ειδικός όγκος του υπέρθερμου ατμού νερού στην πίεση των 10 (</a:t>
            </a:r>
            <a:r>
              <a:rPr lang="en-US" altLang="el-GR" sz="2400"/>
              <a:t>MPa</a:t>
            </a:r>
            <a:r>
              <a:rPr lang="el-GR" altLang="el-GR" sz="2400"/>
              <a:t>) και θερμοκρασία 400 </a:t>
            </a:r>
            <a:r>
              <a:rPr lang="en-US" altLang="el-GR" sz="2400" baseline="30000"/>
              <a:t>0</a:t>
            </a:r>
            <a:r>
              <a:rPr lang="en-US" altLang="el-GR" sz="2400"/>
              <a:t> </a:t>
            </a:r>
            <a:r>
              <a:rPr lang="en-US" altLang="el-GR" sz="2400" b="1" u="sng"/>
              <a:t>C</a:t>
            </a:r>
            <a:r>
              <a:rPr lang="el-GR" altLang="el-GR" sz="2400" b="1" u="sng"/>
              <a:t> χρησιμοποιώντας το ΓΕΝΙΚΕΥΜΕΝΟ ΔΙΑΓΡΑΜΜΑ ΣΥΜΠΙΕΣΤΟΤΗΤΑΣ </a:t>
            </a:r>
            <a:r>
              <a:rPr lang="el-GR" altLang="el-GR" sz="2400"/>
              <a:t>και να υπολογιστεί το σφάλμα , συγκρίνοντας με την πραγματική τιμή του ειδικού όγκου που είναι 0,02641 (</a:t>
            </a:r>
            <a:r>
              <a:rPr lang="en-US" altLang="el-GR" sz="2400"/>
              <a:t>m</a:t>
            </a:r>
            <a:r>
              <a:rPr lang="en-US" altLang="el-GR" sz="2400" baseline="30000"/>
              <a:t>3</a:t>
            </a:r>
            <a:r>
              <a:rPr lang="en-US" altLang="el-GR" sz="2400"/>
              <a:t> / kg).</a:t>
            </a:r>
            <a:endParaRPr lang="el-GR" altLang="el-GR" sz="240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2C26CD4D-2002-403A-8139-78E7F33E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0DE4E3-8CC3-4CF6-B86A-A7BE86EC34FB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05DB229-F048-4BD1-BAB5-3BB7B29F5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6089650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23C84-CE47-4840-981D-A0987051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4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b="1" u="sng" dirty="0">
                <a:latin typeface="+mn-lt"/>
              </a:rPr>
              <a:t>Λύση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CAE6E8B-4EDB-469B-999C-02A6DAEE2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49300"/>
            <a:ext cx="1066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/>
              <a:t>Για τον υπολογισμό του ειδικού όγκου με χρήση του γενικευμένου διαγράμματος συμπιεστότητας, πρέπει να υπολογιστεί  ο παράγων συμπιεστότητας Ζ, επομένως χρειάζονται  η </a:t>
            </a:r>
            <a:r>
              <a:rPr lang="el-GR" altLang="el-GR" sz="1800" b="1"/>
              <a:t>ανηγμένη πίεση</a:t>
            </a:r>
            <a:r>
              <a:rPr lang="el-GR" altLang="el-GR" sz="1800"/>
              <a:t> και η </a:t>
            </a:r>
            <a:r>
              <a:rPr lang="el-GR" altLang="el-GR" sz="1800" b="1"/>
              <a:t>ανηγμένη θερμοκρασία</a:t>
            </a:r>
            <a:r>
              <a:rPr lang="el-GR" altLang="el-GR" sz="1800"/>
              <a:t> :</a:t>
            </a: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9A59A907-E7F8-47DF-96F7-436AD6536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5472113"/>
            <a:ext cx="5705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/>
              <a:t>Επειδή η ανηγμένη πίεση είναι        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/>
              <a:t> χρησιμοποιείται το διάγραμμα του σχήματος  36 δ   </a:t>
            </a:r>
          </a:p>
        </p:txBody>
      </p:sp>
      <p:graphicFrame>
        <p:nvGraphicFramePr>
          <p:cNvPr id="21509" name="Object 21">
            <a:extLst>
              <a:ext uri="{FF2B5EF4-FFF2-40B4-BE49-F238E27FC236}">
                <a16:creationId xmlns:a16="http://schemas.microsoft.com/office/drawing/2014/main" id="{13EB7A46-99A6-4416-B1B5-A256F7E523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5432425"/>
          <a:ext cx="18843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r:id="rId3" imgW="1104900" imgH="228600" progId="Equation.DSMT4">
                  <p:embed/>
                </p:oleObj>
              </mc:Choice>
              <mc:Fallback>
                <p:oleObj r:id="rId3" imgW="110490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32425"/>
                        <a:ext cx="18843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Slide Number Placeholder 2">
            <a:extLst>
              <a:ext uri="{FF2B5EF4-FFF2-40B4-BE49-F238E27FC236}">
                <a16:creationId xmlns:a16="http://schemas.microsoft.com/office/drawing/2014/main" id="{3CF8BC5B-5371-4EF8-86E6-3BF22E3A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D9CB92-B964-4DA7-9639-A8A5226128D1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21511" name="Rectangle 8">
            <a:extLst>
              <a:ext uri="{FF2B5EF4-FFF2-40B4-BE49-F238E27FC236}">
                <a16:creationId xmlns:a16="http://schemas.microsoft.com/office/drawing/2014/main" id="{AE5BCDD4-5DF9-415A-8745-DC9ECD41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93" y="1897836"/>
            <a:ext cx="309830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6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Από </a:t>
            </a:r>
            <a:r>
              <a:rPr lang="en-US" altLang="el-GR" sz="16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l-GR" altLang="el-GR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ΠΙΝΑΚΑ </a:t>
            </a:r>
            <a:r>
              <a:rPr lang="en-US" altLang="el-GR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l-GR" altLang="el-GR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Α1 - 11</a:t>
            </a:r>
            <a:r>
              <a:rPr lang="el-GR" altLang="el-GR" sz="16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ο</a:t>
            </a:r>
            <a:r>
              <a:rPr lang="en-US" altLang="el-GR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l-GR" altLang="el-GR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ΜΕΡΟΣ</a:t>
            </a:r>
            <a:endParaRPr lang="el-GR" altLang="el-GR" sz="1600" dirty="0">
              <a:ea typeface="SimSun" panose="02010600030101010101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9DE35-2A8B-4564-B372-EEE58F42C12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73409" y="1672630"/>
            <a:ext cx="2312620" cy="413768"/>
          </a:xfrm>
          <a:prstGeom prst="rect">
            <a:avLst/>
          </a:prstGeom>
          <a:blipFill rotWithShape="0">
            <a:blip r:embed="rId5"/>
            <a:stretch>
              <a:fillRect t="-151471" r="-27177" b="-223529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9EF22B-076A-4C56-81DD-022FDC41852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73409" y="2154034"/>
            <a:ext cx="2630335" cy="413768"/>
          </a:xfrm>
          <a:prstGeom prst="rect">
            <a:avLst/>
          </a:prstGeom>
          <a:blipFill rotWithShape="0">
            <a:blip r:embed="rId6"/>
            <a:stretch>
              <a:fillRect t="-151471" r="-23898" b="-223529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21514" name="Picture 12">
            <a:extLst>
              <a:ext uri="{FF2B5EF4-FFF2-40B4-BE49-F238E27FC236}">
                <a16:creationId xmlns:a16="http://schemas.microsoft.com/office/drawing/2014/main" id="{EE815835-3B92-4862-BB69-4935D2205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960688"/>
            <a:ext cx="64960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4E858B82-3693-4B4B-AB49-1C82B68123C8}"/>
              </a:ext>
            </a:extLst>
          </p:cNvPr>
          <p:cNvSpPr/>
          <p:nvPr/>
        </p:nvSpPr>
        <p:spPr>
          <a:xfrm>
            <a:off x="3628172" y="1918123"/>
            <a:ext cx="443883" cy="336550"/>
          </a:xfrm>
          <a:prstGeom prst="rightArrow">
            <a:avLst>
              <a:gd name="adj1" fmla="val 50000"/>
              <a:gd name="adj2" fmla="val 57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96FE0CAC-5D63-4F3B-ACC3-B646714513CF}"/>
              </a:ext>
            </a:extLst>
          </p:cNvPr>
          <p:cNvCxnSpPr/>
          <p:nvPr/>
        </p:nvCxnSpPr>
        <p:spPr>
          <a:xfrm>
            <a:off x="4165435" y="1754684"/>
            <a:ext cx="0" cy="8131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 Box 4">
            <a:extLst>
              <a:ext uri="{FF2B5EF4-FFF2-40B4-BE49-F238E27FC236}">
                <a16:creationId xmlns:a16="http://schemas.microsoft.com/office/drawing/2014/main" id="{C56DEC34-9C9A-43BB-82F8-4C1C30930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798" y="6433351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4">
            <a:extLst>
              <a:ext uri="{FF2B5EF4-FFF2-40B4-BE49-F238E27FC236}">
                <a16:creationId xmlns:a16="http://schemas.microsoft.com/office/drawing/2014/main" id="{AD854866-1888-4A9D-A007-B8831D2D2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863600"/>
            <a:ext cx="322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/>
              <a:t>Αυτό το διάγραμμα διότι </a:t>
            </a:r>
          </a:p>
        </p:txBody>
      </p:sp>
      <p:graphicFrame>
        <p:nvGraphicFramePr>
          <p:cNvPr id="22532" name="Object 15">
            <a:extLst>
              <a:ext uri="{FF2B5EF4-FFF2-40B4-BE49-F238E27FC236}">
                <a16:creationId xmlns:a16="http://schemas.microsoft.com/office/drawing/2014/main" id="{4B905B3C-BE2C-49DC-B1FD-FC387C8171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40800" y="1465263"/>
          <a:ext cx="18843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r:id="rId3" imgW="1104900" imgH="228600" progId="Equation.DSMT4">
                  <p:embed/>
                </p:oleObj>
              </mc:Choice>
              <mc:Fallback>
                <p:oleObj r:id="rId3" imgW="11049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0800" y="1465263"/>
                        <a:ext cx="18843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Slide Number Placeholder 1">
            <a:extLst>
              <a:ext uri="{FF2B5EF4-FFF2-40B4-BE49-F238E27FC236}">
                <a16:creationId xmlns:a16="http://schemas.microsoft.com/office/drawing/2014/main" id="{E56FDDFB-8F75-4CDB-A4C7-B57159BC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9CC176A-EBCC-4973-AD45-B10B383672AA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F182BD0-EFAE-4CEE-8B7C-7F8ABC3F8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59" y="6492875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9A1721EE-91D3-46DF-A161-5250AE99B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713" y="227998"/>
            <a:ext cx="7557754" cy="60600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6142B1B-C1D6-47F7-8A9A-E1BE615B9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u="sng"/>
              <a:t>Περιεχόμενα ενότητας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AE8FC15-FF18-477D-98F9-3B961B267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150"/>
            <a:ext cx="10515600" cy="4351338"/>
          </a:xfrm>
        </p:spPr>
        <p:txBody>
          <a:bodyPr/>
          <a:lstStyle/>
          <a:p>
            <a:pPr eaLnBrk="1" hangingPunct="1"/>
            <a:r>
              <a:rPr lang="el-GR" altLang="el-GR" dirty="0"/>
              <a:t>Ιδανικά αέρια – Ορισμός</a:t>
            </a:r>
          </a:p>
          <a:p>
            <a:pPr eaLnBrk="1" hangingPunct="1"/>
            <a:r>
              <a:rPr lang="el-GR" altLang="el-GR" dirty="0"/>
              <a:t>Καταστατική εξίσωση – έννοια </a:t>
            </a:r>
          </a:p>
          <a:p>
            <a:pPr eaLnBrk="1" hangingPunct="1"/>
            <a:r>
              <a:rPr lang="el-GR" altLang="el-GR" dirty="0"/>
              <a:t>Νόμοι ιδανικών αερίων </a:t>
            </a:r>
          </a:p>
          <a:p>
            <a:pPr eaLnBrk="1" hangingPunct="1"/>
            <a:r>
              <a:rPr lang="en-US" altLang="el-GR" dirty="0"/>
              <a:t> </a:t>
            </a:r>
            <a:r>
              <a:rPr lang="el-GR" altLang="el-GR" dirty="0"/>
              <a:t>Καταστατικές εξισώσεις </a:t>
            </a:r>
          </a:p>
          <a:p>
            <a:pPr eaLnBrk="1" hangingPunct="1"/>
            <a:r>
              <a:rPr lang="el-GR" altLang="el-GR" dirty="0"/>
              <a:t>Παράγων συμπιεστότητας</a:t>
            </a:r>
          </a:p>
          <a:p>
            <a:pPr eaLnBrk="1" hangingPunct="1"/>
            <a:r>
              <a:rPr lang="el-GR" altLang="el-GR" dirty="0"/>
              <a:t>Διάγραμμα συμπιεστότητας</a:t>
            </a:r>
          </a:p>
          <a:p>
            <a:pPr eaLnBrk="1" hangingPunct="1"/>
            <a:r>
              <a:rPr lang="el-GR" altLang="el-GR" dirty="0"/>
              <a:t>Αρχή των αντίστοιχων καταστάσεων – Γενικευμένο διάγραμμα συμπιεστότητας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2332753-8F39-43AA-AAB4-033087E2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741AD69-B58C-4009-807B-95CADB206DDF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BDB2077-915D-40FA-945C-855A98D07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6089650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188487A3-F680-4C19-B68C-1A24C523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010900" y="6356350"/>
            <a:ext cx="3429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D2FAA2-49EA-4818-8DBF-CD55CF72B351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pic>
        <p:nvPicPr>
          <p:cNvPr id="23555" name="Picture 5">
            <a:extLst>
              <a:ext uri="{FF2B5EF4-FFF2-40B4-BE49-F238E27FC236}">
                <a16:creationId xmlns:a16="http://schemas.microsoft.com/office/drawing/2014/main" id="{CF9EE799-74F9-4750-8F93-C4ADBC207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685800"/>
            <a:ext cx="58991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>
            <a:extLst>
              <a:ext uri="{FF2B5EF4-FFF2-40B4-BE49-F238E27FC236}">
                <a16:creationId xmlns:a16="http://schemas.microsoft.com/office/drawing/2014/main" id="{34964489-388F-4A6F-BF91-DF9D7F582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6275388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7">
            <a:extLst>
              <a:ext uri="{FF2B5EF4-FFF2-40B4-BE49-F238E27FC236}">
                <a16:creationId xmlns:a16="http://schemas.microsoft.com/office/drawing/2014/main" id="{7E3E3A35-F549-40EE-8235-70543E7D9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139700"/>
            <a:ext cx="4510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/>
              <a:t>Εύρεση του Ζ με  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6BDD10-0E98-437A-BCA8-59F6F670757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01004" y="139700"/>
            <a:ext cx="1856149" cy="392993"/>
          </a:xfrm>
          <a:prstGeom prst="rect">
            <a:avLst/>
          </a:prstGeom>
          <a:blipFill rotWithShape="0">
            <a:blip r:embed="rId4"/>
            <a:stretch>
              <a:fillRect t="-3125" r="-1967" b="-25000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D70F40-D90C-418A-8268-E8EAC240E5C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50906" y="139700"/>
            <a:ext cx="1449436" cy="400110"/>
          </a:xfrm>
          <a:prstGeom prst="rect">
            <a:avLst/>
          </a:prstGeom>
          <a:blipFill rotWithShape="0">
            <a:blip r:embed="rId5"/>
            <a:stretch>
              <a:fillRect b="-6061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2683DCC-A511-4506-B29F-6B01AD879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59" y="6492875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130CDCEF-C1A3-47D8-8971-DF16F0C58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171450"/>
            <a:ext cx="211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 b="1" u="sng"/>
              <a:t>Λύση (συνέχεια)</a:t>
            </a:r>
            <a:endParaRPr lang="el-GR" altLang="el-GR" sz="2000"/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83E47718-09D4-41F7-8813-4901BDFFE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65163"/>
            <a:ext cx="6997700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9">
            <a:extLst>
              <a:ext uri="{FF2B5EF4-FFF2-40B4-BE49-F238E27FC236}">
                <a16:creationId xmlns:a16="http://schemas.microsoft.com/office/drawing/2014/main" id="{5D849222-0F6F-4A06-997E-0D69472E2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325" y="3189288"/>
            <a:ext cx="4765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 u="sng">
                <a:latin typeface="Arial" panose="020B0604020202020204" pitchFamily="34" charset="0"/>
                <a:cs typeface="Times New Roman" panose="02020603050405020304" pitchFamily="18" charset="0"/>
              </a:rPr>
              <a:t>Στην περίπτωση αυτή το σφάλμα είναι  : </a:t>
            </a:r>
            <a:endParaRPr lang="el-GR" altLang="el-GR" sz="1800" u="sng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96A027-9270-4814-A298-B4A174294CE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24175" y="1007808"/>
            <a:ext cx="2075376" cy="657488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57717B16-F2ED-4122-89EF-AF2A3D372E89}"/>
              </a:ext>
            </a:extLst>
          </p:cNvPr>
          <p:cNvSpPr/>
          <p:nvPr/>
        </p:nvSpPr>
        <p:spPr>
          <a:xfrm>
            <a:off x="7999413" y="1244600"/>
            <a:ext cx="215900" cy="88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449BBF00-6C79-48BC-BFA9-C904275A4B2F}"/>
              </a:ext>
            </a:extLst>
          </p:cNvPr>
          <p:cNvSpPr/>
          <p:nvPr/>
        </p:nvSpPr>
        <p:spPr>
          <a:xfrm>
            <a:off x="11382375" y="1333500"/>
            <a:ext cx="220663" cy="88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5A310A-6C70-4BAA-B3F4-CB4A6216925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81103" y="1101117"/>
            <a:ext cx="3203298" cy="394019"/>
          </a:xfrm>
          <a:prstGeom prst="rect">
            <a:avLst/>
          </a:prstGeom>
          <a:blipFill rotWithShape="0">
            <a:blip r:embed="rId4"/>
            <a:stretch>
              <a:fillRect b="-6250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22A4AF-9D1F-47D4-A5C4-795EABB5488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0" y="1985365"/>
            <a:ext cx="6193700" cy="650563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1300CE23-3C18-42A1-AE16-6506C2BAD9BF}"/>
              </a:ext>
            </a:extLst>
          </p:cNvPr>
          <p:cNvSpPr/>
          <p:nvPr/>
        </p:nvSpPr>
        <p:spPr>
          <a:xfrm>
            <a:off x="6732588" y="2317750"/>
            <a:ext cx="228600" cy="88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4587" name="Slide Number Placeholder 1">
            <a:extLst>
              <a:ext uri="{FF2B5EF4-FFF2-40B4-BE49-F238E27FC236}">
                <a16:creationId xmlns:a16="http://schemas.microsoft.com/office/drawing/2014/main" id="{A88D5C94-F260-423B-AEEC-AF4F31A3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85500" y="6356350"/>
            <a:ext cx="368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AA09723-513A-4BE3-953A-5A6D9ACE1167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A01AAE-D4F3-421F-94EA-C9143C67657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53324" y="4453896"/>
            <a:ext cx="4073551" cy="642035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7BB8F60B-3C55-4A39-A4A8-BBC0DE083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59" y="6510631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2512156A-A323-4F7C-B9E5-95FC73607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196850"/>
            <a:ext cx="932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 b="1" u="sng">
                <a:latin typeface="Times New Roman" panose="02020603050405020304" pitchFamily="18" charset="0"/>
                <a:ea typeface="SimSun" panose="02010600030101010101" pitchFamily="2" charset="-122"/>
              </a:rPr>
              <a:t>ΣΤΑΘΕΡΟΣ ΑΝΗΓΜΕΝΟΣ ΕΙΔΙΚΟΣ ΟΓΚΟΣ</a:t>
            </a:r>
            <a:r>
              <a:rPr lang="el-GR" altLang="el-GR" sz="2400" b="1" i="1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l-GR" altLang="el-GR" sz="2400" b="1">
              <a:ea typeface="SimSun" panose="02010600030101010101" pitchFamily="2" charset="-122"/>
            </a:endParaRPr>
          </a:p>
        </p:txBody>
      </p:sp>
      <p:graphicFrame>
        <p:nvGraphicFramePr>
          <p:cNvPr id="25603" name="Object 18">
            <a:extLst>
              <a:ext uri="{FF2B5EF4-FFF2-40B4-BE49-F238E27FC236}">
                <a16:creationId xmlns:a16="http://schemas.microsoft.com/office/drawing/2014/main" id="{C25BF6A2-B4B7-48A9-85AB-F81F88539E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5100" y="1131888"/>
          <a:ext cx="270986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r:id="rId3" imgW="1524000" imgH="800100" progId="Equation.DSMT4">
                  <p:embed/>
                </p:oleObj>
              </mc:Choice>
              <mc:Fallback>
                <p:oleObj r:id="rId3" imgW="1524000" imgH="8001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1131888"/>
                        <a:ext cx="2709863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6">
            <a:extLst>
              <a:ext uri="{FF2B5EF4-FFF2-40B4-BE49-F238E27FC236}">
                <a16:creationId xmlns:a16="http://schemas.microsoft.com/office/drawing/2014/main" id="{347D3CF3-F09F-46C9-A395-FCB266E66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41" y="2764963"/>
            <a:ext cx="112395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 dirty="0"/>
              <a:t>Οι τιμές του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 u="sng" dirty="0"/>
              <a:t>ΣΤΑΘΕΡΟΥ ΑΝΗΓΜΕΝΟΥ ΕΙΔΙΚΟΥ ΟΓΚΟΥ</a:t>
            </a:r>
            <a:r>
              <a:rPr lang="el-GR" altLang="el-GR" sz="2000" dirty="0"/>
              <a:t>               παρουσιάζονται ως καμπύλες στο γενικευμένο   διάγραμμα συμπιεστότητας.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 dirty="0"/>
              <a:t>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 dirty="0"/>
              <a:t>Με χρήση των καμπυλών του            υπολογίζεται  το μέγεθος που λείπει χωρίς να χρειάζεται  να βρεθεί ο παράγων συμπιεστότητας Ζ.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DC99B9-AA8F-4935-B587-68A47F21D21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41700" y="4339967"/>
            <a:ext cx="593262" cy="461665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5606" name="Slide Number Placeholder 1">
            <a:extLst>
              <a:ext uri="{FF2B5EF4-FFF2-40B4-BE49-F238E27FC236}">
                <a16:creationId xmlns:a16="http://schemas.microsoft.com/office/drawing/2014/main" id="{A1826614-0982-4BE5-A8A4-5F0A8D4F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C2B1BC8-AC27-462C-B0BD-64E4D69DAE7E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graphicFrame>
        <p:nvGraphicFramePr>
          <p:cNvPr id="25607" name="Object 30">
            <a:extLst>
              <a:ext uri="{FF2B5EF4-FFF2-40B4-BE49-F238E27FC236}">
                <a16:creationId xmlns:a16="http://schemas.microsoft.com/office/drawing/2014/main" id="{876D130D-1ADA-41AC-91C5-E810E31674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792148"/>
              </p:ext>
            </p:extLst>
          </p:nvPr>
        </p:nvGraphicFramePr>
        <p:xfrm>
          <a:off x="4544535" y="3263900"/>
          <a:ext cx="330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Equation" r:id="rId6" imgW="330057" imgH="330057" progId="Equation.DSMT4">
                  <p:embed/>
                </p:oleObj>
              </mc:Choice>
              <mc:Fallback>
                <p:oleObj name="Equation" r:id="rId6" imgW="330057" imgH="330057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4535" y="3263900"/>
                        <a:ext cx="330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>
            <a:extLst>
              <a:ext uri="{FF2B5EF4-FFF2-40B4-BE49-F238E27FC236}">
                <a16:creationId xmlns:a16="http://schemas.microsoft.com/office/drawing/2014/main" id="{B15BE0C9-9C62-4C6F-AC12-779790681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59" y="6492875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745C8005-8940-4D3F-985D-B3289711C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908050"/>
            <a:ext cx="65786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>
            <a:extLst>
              <a:ext uri="{FF2B5EF4-FFF2-40B4-BE49-F238E27FC236}">
                <a16:creationId xmlns:a16="http://schemas.microsoft.com/office/drawing/2014/main" id="{B75B95FF-5C9D-495A-AC76-46CD5995F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0"/>
            <a:ext cx="593090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6">
            <a:extLst>
              <a:ext uri="{FF2B5EF4-FFF2-40B4-BE49-F238E27FC236}">
                <a16:creationId xmlns:a16="http://schemas.microsoft.com/office/drawing/2014/main" id="{A9DE9EAF-1558-423C-91C2-AAB59453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209550"/>
            <a:ext cx="704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 b="1" u="sng">
                <a:latin typeface="Times New Roman" panose="02020603050405020304" pitchFamily="18" charset="0"/>
                <a:ea typeface="SimSun" panose="02010600030101010101" pitchFamily="2" charset="-122"/>
              </a:rPr>
              <a:t>ΣΤΑΘΕΡΟΣ ΑΝΗΓΜΕΝΟΣ ΕΙΔΙΚΟΣ ΟΓΚΟΣ</a:t>
            </a:r>
            <a:r>
              <a:rPr lang="el-GR" altLang="el-GR" sz="1800" b="1" i="1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l-GR" altLang="el-GR" sz="1800" b="1">
              <a:ea typeface="SimSun" panose="02010600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07497A-0894-42A3-B2FA-968D8DF1416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88986" y="5907955"/>
            <a:ext cx="1394228" cy="369332"/>
          </a:xfrm>
          <a:prstGeom prst="rect">
            <a:avLst/>
          </a:prstGeom>
          <a:blipFill rotWithShape="0">
            <a:blip r:embed="rId5"/>
            <a:stretch>
              <a:fillRect b="-6557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BC00AE-2E36-4926-9E01-E5E092BE231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05586" y="5907954"/>
            <a:ext cx="1394228" cy="369332"/>
          </a:xfrm>
          <a:prstGeom prst="rect">
            <a:avLst/>
          </a:prstGeom>
          <a:blipFill rotWithShape="0">
            <a:blip r:embed="rId6"/>
            <a:stretch>
              <a:fillRect b="-6557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6631" name="TextBox 13">
            <a:extLst>
              <a:ext uri="{FF2B5EF4-FFF2-40B4-BE49-F238E27FC236}">
                <a16:creationId xmlns:a16="http://schemas.microsoft.com/office/drawing/2014/main" id="{AB961931-AEBF-4F3C-BA60-0A1FD8CB4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0" y="184150"/>
            <a:ext cx="368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 b="1" i="1"/>
              <a:t>( 8</a:t>
            </a:r>
            <a:r>
              <a:rPr lang="el-GR" altLang="el-GR" sz="1800" b="1" i="1" baseline="30000"/>
              <a:t>ο</a:t>
            </a:r>
            <a:r>
              <a:rPr lang="el-GR" altLang="el-GR" sz="1800" b="1" i="1"/>
              <a:t> ΜΕΡΟΣ Β )</a:t>
            </a:r>
          </a:p>
        </p:txBody>
      </p:sp>
      <p:sp>
        <p:nvSpPr>
          <p:cNvPr id="26632" name="Slide Number Placeholder 1">
            <a:extLst>
              <a:ext uri="{FF2B5EF4-FFF2-40B4-BE49-F238E27FC236}">
                <a16:creationId xmlns:a16="http://schemas.microsoft.com/office/drawing/2014/main" id="{394A9CDA-FBB5-4525-AFB5-E800E131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0FAB4E5-14B9-4B6A-A889-D07D3BE1A04F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graphicFrame>
        <p:nvGraphicFramePr>
          <p:cNvPr id="26633" name="Object 10">
            <a:extLst>
              <a:ext uri="{FF2B5EF4-FFF2-40B4-BE49-F238E27FC236}">
                <a16:creationId xmlns:a16="http://schemas.microsoft.com/office/drawing/2014/main" id="{B65434F5-1BD6-49D5-8B1A-686BFE645F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9838" y="220663"/>
          <a:ext cx="330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Equation" r:id="rId7" imgW="330057" imgH="330057" progId="Equation.DSMT4">
                  <p:embed/>
                </p:oleObj>
              </mc:Choice>
              <mc:Fallback>
                <p:oleObj name="Equation" r:id="rId7" imgW="330057" imgH="330057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38" y="220663"/>
                        <a:ext cx="330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4">
            <a:extLst>
              <a:ext uri="{FF2B5EF4-FFF2-40B4-BE49-F238E27FC236}">
                <a16:creationId xmlns:a16="http://schemas.microsoft.com/office/drawing/2014/main" id="{63468B2D-9308-48C0-811D-2222F82B2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59" y="6492875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EDFA-A031-4E94-88F2-ECA53471D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523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1" u="sng" dirty="0">
                <a:latin typeface="+mn-lt"/>
              </a:rPr>
              <a:t>Παράδειγμα 2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2AE0F4E-91CF-4F87-8D22-73DF9EDA8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158875"/>
            <a:ext cx="101981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/>
              <a:t>Να υπολογιστεί η πίεση του υπέρθερμου ατμού νερού στη θερμοκρασία των 400 </a:t>
            </a:r>
            <a:r>
              <a:rPr lang="el-GR" altLang="el-GR" sz="2400" baseline="30000"/>
              <a:t>0</a:t>
            </a:r>
            <a:r>
              <a:rPr lang="el-GR" altLang="el-GR" sz="2400"/>
              <a:t>C όπου έχει ειδικό όγκο </a:t>
            </a:r>
            <a:r>
              <a:rPr lang="el-GR" altLang="el-GR" sz="2400">
                <a:latin typeface="Arial" panose="020B0604020202020204" pitchFamily="34" charset="0"/>
              </a:rPr>
              <a:t>0,02641 (</a:t>
            </a:r>
            <a:r>
              <a:rPr lang="en-US" altLang="el-GR" sz="2400">
                <a:latin typeface="Arial" panose="020B0604020202020204" pitchFamily="34" charset="0"/>
              </a:rPr>
              <a:t>m3 / kg)</a:t>
            </a:r>
            <a:r>
              <a:rPr lang="el-GR" altLang="el-GR" sz="2400"/>
              <a:t> , χρησιμοποιώντας 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24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/>
              <a:t>-	την καταστατική εξίσωση των ιδανικών αερίων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/>
              <a:t>-	το γενικευμένο διάγραμμα συμπιεστότητας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24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/>
              <a:t>Να συγκριθούν τα αποτελέσματα με την πραγματική τιμή της πίεσης, η οποία είναι 10 ΜΡα [= 100 (bar)] και να υπολογιστεί το σφάλμα  της κάθε τιμής της πίεσης.   </a:t>
            </a:r>
          </a:p>
        </p:txBody>
      </p:sp>
      <p:sp>
        <p:nvSpPr>
          <p:cNvPr id="27652" name="Slide Number Placeholder 2">
            <a:extLst>
              <a:ext uri="{FF2B5EF4-FFF2-40B4-BE49-F238E27FC236}">
                <a16:creationId xmlns:a16="http://schemas.microsoft.com/office/drawing/2014/main" id="{99794EF7-70D1-491F-9DC2-D085A1A6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1E064AE-4AA1-4673-A572-575772045F2E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AB8B628-C77F-4CC2-8036-EACC1944F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59" y="6492875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C3BCC-E40C-4BBA-871D-AF7E63B6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988"/>
            <a:ext cx="1104900" cy="4984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b="1" u="sng" dirty="0">
                <a:latin typeface="+mn-lt"/>
              </a:rPr>
              <a:t>Λύση</a:t>
            </a:r>
          </a:p>
        </p:txBody>
      </p:sp>
      <p:graphicFrame>
        <p:nvGraphicFramePr>
          <p:cNvPr id="28675" name="Object 40">
            <a:extLst>
              <a:ext uri="{FF2B5EF4-FFF2-40B4-BE49-F238E27FC236}">
                <a16:creationId xmlns:a16="http://schemas.microsoft.com/office/drawing/2014/main" id="{DCF2192B-2D97-4287-8DBF-F3290E7BFA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3606800"/>
          <a:ext cx="68580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r:id="rId3" imgW="4965700" imgH="914400" progId="Equation.DSMT4">
                  <p:embed/>
                </p:oleObj>
              </mc:Choice>
              <mc:Fallback>
                <p:oleObj r:id="rId3" imgW="4965700" imgH="9144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06800"/>
                        <a:ext cx="6858000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1">
            <a:extLst>
              <a:ext uri="{FF2B5EF4-FFF2-40B4-BE49-F238E27FC236}">
                <a16:creationId xmlns:a16="http://schemas.microsoft.com/office/drawing/2014/main" id="{8FEC3147-B009-481C-9B13-1E6086384D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5741988"/>
          <a:ext cx="33972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r:id="rId5" imgW="2044700" imgH="393700" progId="Equation.DSMT4">
                  <p:embed/>
                </p:oleObj>
              </mc:Choice>
              <mc:Fallback>
                <p:oleObj r:id="rId5" imgW="2044700" imgH="3937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741988"/>
                        <a:ext cx="33972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Rectangle 8">
            <a:extLst>
              <a:ext uri="{FF2B5EF4-FFF2-40B4-BE49-F238E27FC236}">
                <a16:creationId xmlns:a16="http://schemas.microsoft.com/office/drawing/2014/main" id="{C5323C33-F624-402B-9808-90F0645D7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008313"/>
            <a:ext cx="9271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 b="1" u="sng">
                <a:latin typeface="Arial" panose="020B0604020202020204" pitchFamily="34" charset="0"/>
                <a:cs typeface="Times New Roman" panose="02020603050405020304" pitchFamily="18" charset="0"/>
              </a:rPr>
              <a:t>Α.</a:t>
            </a:r>
            <a:r>
              <a:rPr lang="el-GR" altLang="el-GR" sz="2400">
                <a:latin typeface="Arial" panose="020B0604020202020204" pitchFamily="34" charset="0"/>
                <a:cs typeface="Times New Roman" panose="02020603050405020304" pitchFamily="18" charset="0"/>
              </a:rPr>
              <a:t> από την καταστατική εξίσωση των ιδανικών αερίων προκύπτει : </a:t>
            </a:r>
            <a:endParaRPr lang="el-GR" altLang="el-GR" sz="2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</p:txBody>
      </p:sp>
      <p:sp>
        <p:nvSpPr>
          <p:cNvPr id="28678" name="Rectangle 9">
            <a:extLst>
              <a:ext uri="{FF2B5EF4-FFF2-40B4-BE49-F238E27FC236}">
                <a16:creationId xmlns:a16="http://schemas.microsoft.com/office/drawing/2014/main" id="{613C26C8-00A0-4F12-A408-391E458E5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5106988"/>
            <a:ext cx="475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 u="sng">
                <a:latin typeface="Arial" panose="020B0604020202020204" pitchFamily="34" charset="0"/>
                <a:cs typeface="Times New Roman" panose="02020603050405020304" pitchFamily="18" charset="0"/>
              </a:rPr>
              <a:t>Το σφάλμα στην περίπτωση αυτή είναι : </a:t>
            </a:r>
            <a:endParaRPr lang="el-GR" altLang="el-GR" sz="2000" u="sng">
              <a:latin typeface="Arial" panose="020B0604020202020204" pitchFamily="34" charset="0"/>
            </a:endParaRPr>
          </a:p>
        </p:txBody>
      </p:sp>
      <p:sp>
        <p:nvSpPr>
          <p:cNvPr id="28679" name="TextBox 13">
            <a:extLst>
              <a:ext uri="{FF2B5EF4-FFF2-40B4-BE49-F238E27FC236}">
                <a16:creationId xmlns:a16="http://schemas.microsoft.com/office/drawing/2014/main" id="{46A04CFA-C6D3-40CC-9D7E-F06060594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217488"/>
            <a:ext cx="50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/>
              <a:t>1/3</a:t>
            </a:r>
          </a:p>
        </p:txBody>
      </p:sp>
      <p:sp>
        <p:nvSpPr>
          <p:cNvPr id="28680" name="Slide Number Placeholder 2">
            <a:extLst>
              <a:ext uri="{FF2B5EF4-FFF2-40B4-BE49-F238E27FC236}">
                <a16:creationId xmlns:a16="http://schemas.microsoft.com/office/drawing/2014/main" id="{DBA5935C-0F55-403A-8B66-EEE60741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4ED59CC-7BBA-4BC2-8351-C32606F4BD3F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pic>
        <p:nvPicPr>
          <p:cNvPr id="28681" name="Picture 5">
            <a:extLst>
              <a:ext uri="{FF2B5EF4-FFF2-40B4-BE49-F238E27FC236}">
                <a16:creationId xmlns:a16="http://schemas.microsoft.com/office/drawing/2014/main" id="{38D51B58-1449-4792-A8C2-C036FC2E75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712788"/>
            <a:ext cx="7078662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A154EA7D-15B0-48BF-ADF3-2249E1B1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59" y="6492875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761C-873F-4E58-9D81-FC5AD213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11500" cy="409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u="sng" dirty="0">
                <a:latin typeface="+mn-lt"/>
              </a:rPr>
              <a:t>Λύση</a:t>
            </a:r>
            <a:r>
              <a:rPr lang="el-GR" b="1" u="sng" dirty="0">
                <a:latin typeface="+mn-lt"/>
              </a:rPr>
              <a:t> </a:t>
            </a:r>
            <a:r>
              <a:rPr lang="el-GR" sz="1800" dirty="0"/>
              <a:t>2/3 </a:t>
            </a:r>
            <a:r>
              <a:rPr lang="el-GR" sz="2000" b="1" u="sng" dirty="0">
                <a:latin typeface="+mn-lt"/>
              </a:rPr>
              <a:t>(συνέχεια)</a:t>
            </a:r>
            <a:endParaRPr lang="el-GR" sz="2000" dirty="0">
              <a:latin typeface="+mn-lt"/>
            </a:endParaRPr>
          </a:p>
        </p:txBody>
      </p:sp>
      <p:sp>
        <p:nvSpPr>
          <p:cNvPr id="29699" name="Slide Number Placeholder 2">
            <a:extLst>
              <a:ext uri="{FF2B5EF4-FFF2-40B4-BE49-F238E27FC236}">
                <a16:creationId xmlns:a16="http://schemas.microsoft.com/office/drawing/2014/main" id="{8F68623D-FBD9-4805-ACF9-F19C76C5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376FCF-C86F-4364-98A9-BAD7BAB191EA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61151F-60AB-41BE-B0AD-2ACE5FB2616B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93412" y="3418686"/>
            <a:ext cx="4727127" cy="710387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9701" name="TextBox 7">
            <a:extLst>
              <a:ext uri="{FF2B5EF4-FFF2-40B4-BE49-F238E27FC236}">
                <a16:creationId xmlns:a16="http://schemas.microsoft.com/office/drawing/2014/main" id="{95FB7406-616A-489A-B80E-E7CF2A4E9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01700"/>
            <a:ext cx="97409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200" u="sng"/>
              <a:t>Β.</a:t>
            </a:r>
            <a:r>
              <a:rPr lang="el-GR" altLang="el-GR" sz="2200"/>
              <a:t> Για τον υπολογισμό της πίεσης στο διάγραμμα συμπιεστότητας, αντί να υπολογιστεί ο παράγων συμπιεστότητας Ζ, μπορεί να υπολογιστεί ο ανηγμένος ειδικός όγκος του  οποίου οι καμπύλες υπάρχουν στο διάγραμμα συμπιεστότητας.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22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Για τον υπολογισμό αυτό , χρειάζονται η ανηγμένη θερμοκρασία και ο ανηγμένος ειδικός όγκος :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A821C8-5EE7-4EE6-A178-E094B67EACD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8200" y="4522401"/>
            <a:ext cx="7137400" cy="1445396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EEB083C-A529-4995-A844-E851BD982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59" y="6492875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05C13632-FE1A-400D-A391-60A8DD7D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BA3F16F-41D8-4683-80CD-048A49139669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B8E0B1-F590-4447-B088-3804189EB82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52956" y="209034"/>
            <a:ext cx="1285288" cy="369332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0724" name="TextBox 5">
            <a:extLst>
              <a:ext uri="{FF2B5EF4-FFF2-40B4-BE49-F238E27FC236}">
                <a16:creationId xmlns:a16="http://schemas.microsoft.com/office/drawing/2014/main" id="{136986CE-615F-4874-8429-59C2A731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222250"/>
            <a:ext cx="704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 b="1" u="sng" dirty="0"/>
              <a:t>Εύρεση του Ζ με :</a:t>
            </a:r>
            <a:r>
              <a:rPr lang="el-GR" altLang="el-GR" sz="1800" dirty="0"/>
              <a:t>                         </a:t>
            </a:r>
            <a:r>
              <a:rPr lang="en-US" altLang="el-GR" sz="1800" dirty="0"/>
              <a:t>     </a:t>
            </a:r>
            <a:r>
              <a:rPr lang="el-GR" altLang="el-GR" sz="1800" dirty="0"/>
              <a:t>και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568D3F-5E10-489C-8D5C-B02EA8FB619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50235" y="209034"/>
            <a:ext cx="1440331" cy="369332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30726" name="Picture 9">
            <a:extLst>
              <a:ext uri="{FF2B5EF4-FFF2-40B4-BE49-F238E27FC236}">
                <a16:creationId xmlns:a16="http://schemas.microsoft.com/office/drawing/2014/main" id="{9C0F2856-79CD-4560-818D-D5A6A6FA8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731838"/>
            <a:ext cx="59626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1">
            <a:extLst>
              <a:ext uri="{FF2B5EF4-FFF2-40B4-BE49-F238E27FC236}">
                <a16:creationId xmlns:a16="http://schemas.microsoft.com/office/drawing/2014/main" id="{AF6B4CA9-7A54-41CD-A8D9-02B77B99D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889000"/>
            <a:ext cx="6067425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5E02463E-8D59-4F16-91FF-D1425A926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59" y="6492875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7">
            <a:extLst>
              <a:ext uri="{FF2B5EF4-FFF2-40B4-BE49-F238E27FC236}">
                <a16:creationId xmlns:a16="http://schemas.microsoft.com/office/drawing/2014/main" id="{955557AC-9C71-49FE-B44B-B7C774F14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00" y="1423988"/>
            <a:ext cx="196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/>
              <a:t>Σημείο τομής των :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E7BCF6-0DEC-412C-80B1-432A6287FAF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84700" y="1147717"/>
            <a:ext cx="1256433" cy="369332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56E19B-72CC-4F21-BC6F-0E746509D66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84700" y="1609382"/>
            <a:ext cx="1385892" cy="369332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B35BBECF-0817-472D-ABC8-850768973657}"/>
              </a:ext>
            </a:extLst>
          </p:cNvPr>
          <p:cNvSpPr/>
          <p:nvPr/>
        </p:nvSpPr>
        <p:spPr>
          <a:xfrm>
            <a:off x="5970588" y="1423988"/>
            <a:ext cx="341312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6800FD-CB8F-4854-A8CA-753E56DDF51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08489" y="1313525"/>
            <a:ext cx="1397562" cy="369332"/>
          </a:xfrm>
          <a:prstGeom prst="rect">
            <a:avLst/>
          </a:prstGeom>
          <a:blipFill rotWithShape="0">
            <a:blip r:embed="rId5"/>
            <a:stretch>
              <a:fillRect b="-6557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6C57D0-BDEB-4F0C-9FA0-BE5C5F274DD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05481" y="2193032"/>
            <a:ext cx="1605119" cy="647228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1EEE1EF2-35E8-4636-BAFE-3EDFC413C150}"/>
              </a:ext>
            </a:extLst>
          </p:cNvPr>
          <p:cNvSpPr/>
          <p:nvPr/>
        </p:nvSpPr>
        <p:spPr>
          <a:xfrm>
            <a:off x="8659813" y="2406650"/>
            <a:ext cx="29845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E34EF5-0997-4C3C-905A-0B14FCCFBC3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12013" y="2987306"/>
            <a:ext cx="5774530" cy="413768"/>
          </a:xfrm>
          <a:prstGeom prst="rect">
            <a:avLst/>
          </a:prstGeom>
          <a:blipFill rotWithShape="0">
            <a:blip r:embed="rId7"/>
            <a:stretch>
              <a:fillRect t="-151471" r="-9081" b="-223529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1754" name="Rectangle 24">
            <a:extLst>
              <a:ext uri="{FF2B5EF4-FFF2-40B4-BE49-F238E27FC236}">
                <a16:creationId xmlns:a16="http://schemas.microsoft.com/office/drawing/2014/main" id="{36DB4EAE-2FEF-40E2-B303-A50C0DCBF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1755" name="Object 40">
            <a:extLst>
              <a:ext uri="{FF2B5EF4-FFF2-40B4-BE49-F238E27FC236}">
                <a16:creationId xmlns:a16="http://schemas.microsoft.com/office/drawing/2014/main" id="{3F9E930F-75B9-474C-9D86-4F9FC23F6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53313" y="4759325"/>
          <a:ext cx="347345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r:id="rId8" imgW="1841500" imgH="393700" progId="Equation.DSMT4">
                  <p:embed/>
                </p:oleObj>
              </mc:Choice>
              <mc:Fallback>
                <p:oleObj r:id="rId8" imgW="1841500" imgH="3937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4759325"/>
                        <a:ext cx="347345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6" name="Rectangle 25">
            <a:extLst>
              <a:ext uri="{FF2B5EF4-FFF2-40B4-BE49-F238E27FC236}">
                <a16:creationId xmlns:a16="http://schemas.microsoft.com/office/drawing/2014/main" id="{6384386D-1B5A-41F3-9948-C39A8FC7B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7725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20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l-GR" altLang="el-GR" sz="1800">
              <a:latin typeface="Arial" panose="020B0604020202020204" pitchFamily="34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B16F79EC-9372-47B9-9096-C501CE94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11500" cy="409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u="sng" dirty="0">
                <a:latin typeface="+mn-lt"/>
              </a:rPr>
              <a:t>Λύση</a:t>
            </a:r>
            <a:r>
              <a:rPr lang="el-GR" b="1" u="sng" dirty="0">
                <a:latin typeface="+mn-lt"/>
              </a:rPr>
              <a:t> </a:t>
            </a:r>
            <a:r>
              <a:rPr lang="el-GR" sz="1800" dirty="0"/>
              <a:t>3/3 </a:t>
            </a:r>
            <a:r>
              <a:rPr lang="el-GR" sz="2000" b="1" u="sng" dirty="0">
                <a:latin typeface="+mn-lt"/>
              </a:rPr>
              <a:t>(συνέχεια)</a:t>
            </a:r>
            <a:endParaRPr lang="el-GR" sz="2000" dirty="0">
              <a:latin typeface="+mn-lt"/>
            </a:endParaRPr>
          </a:p>
        </p:txBody>
      </p:sp>
      <p:sp>
        <p:nvSpPr>
          <p:cNvPr id="31758" name="Slide Number Placeholder 1">
            <a:extLst>
              <a:ext uri="{FF2B5EF4-FFF2-40B4-BE49-F238E27FC236}">
                <a16:creationId xmlns:a16="http://schemas.microsoft.com/office/drawing/2014/main" id="{B6F7FA30-40A6-4E36-8ECF-5E145139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29EDE-92A3-4ED7-B0BF-3F963A8D1A43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pic>
        <p:nvPicPr>
          <p:cNvPr id="31759" name="Picture 2">
            <a:extLst>
              <a:ext uri="{FF2B5EF4-FFF2-40B4-BE49-F238E27FC236}">
                <a16:creationId xmlns:a16="http://schemas.microsoft.com/office/drawing/2014/main" id="{CB21CC74-AA6F-49ED-8675-892265C3CD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143125"/>
            <a:ext cx="6230938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ADA1F12D-CDC1-4AE9-9E39-AB86C96035EA}"/>
              </a:ext>
            </a:extLst>
          </p:cNvPr>
          <p:cNvSpPr/>
          <p:nvPr/>
        </p:nvSpPr>
        <p:spPr>
          <a:xfrm>
            <a:off x="6484938" y="3194050"/>
            <a:ext cx="258762" cy="95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accent1"/>
              </a:solidFill>
            </a:endParaRPr>
          </a:p>
        </p:txBody>
      </p:sp>
      <p:sp>
        <p:nvSpPr>
          <p:cNvPr id="31761" name="Text Box 57">
            <a:extLst>
              <a:ext uri="{FF2B5EF4-FFF2-40B4-BE49-F238E27FC236}">
                <a16:creationId xmlns:a16="http://schemas.microsoft.com/office/drawing/2014/main" id="{24C099F9-AD83-423E-BC17-F623FCA38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038" y="4232275"/>
            <a:ext cx="5199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/>
              <a:t>Το σφάλμα στην περίπτωση αυτή είναι : 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8C103E11-20C8-40B4-AE58-2B4ED606A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59" y="6492875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07856B6-399D-4449-B069-07DE8F623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946150"/>
            <a:ext cx="5235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 b="1" u="sng">
                <a:latin typeface="Arial Black" panose="020B0A04020102020204" pitchFamily="34" charset="0"/>
                <a:cs typeface="Times New Roman" panose="02020603050405020304" pitchFamily="18" charset="0"/>
              </a:rPr>
              <a:t>1. Καταστατική Εξίσωση  </a:t>
            </a:r>
            <a:r>
              <a:rPr lang="en-US" altLang="el-GR" sz="1800" b="1" u="sng">
                <a:latin typeface="Arial Black" panose="020B0A04020102020204" pitchFamily="34" charset="0"/>
                <a:cs typeface="Times New Roman" panose="02020603050405020304" pitchFamily="18" charset="0"/>
              </a:rPr>
              <a:t>Van der Waals </a:t>
            </a:r>
            <a:endParaRPr lang="el-GR" altLang="el-GR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771" name="Object 181">
            <a:extLst>
              <a:ext uri="{FF2B5EF4-FFF2-40B4-BE49-F238E27FC236}">
                <a16:creationId xmlns:a16="http://schemas.microsoft.com/office/drawing/2014/main" id="{7DD3E93D-F6F0-48E4-9F71-11CEDFA744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3413" y="727075"/>
          <a:ext cx="3262312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4" r:id="rId3" imgW="2057400" imgH="482600" progId="Equation.DSMT4">
                  <p:embed/>
                </p:oleObj>
              </mc:Choice>
              <mc:Fallback>
                <p:oleObj r:id="rId3" imgW="2057400" imgH="482600" progId="Equation.DSMT4">
                  <p:embed/>
                  <p:pic>
                    <p:nvPicPr>
                      <p:cNvPr id="0" name="Object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727075"/>
                        <a:ext cx="3262312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4">
            <a:extLst>
              <a:ext uri="{FF2B5EF4-FFF2-40B4-BE49-F238E27FC236}">
                <a16:creationId xmlns:a16="http://schemas.microsoft.com/office/drawing/2014/main" id="{F28186D5-4E92-47C0-A4E1-A4152FF50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8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2773" name="Object 182">
            <a:extLst>
              <a:ext uri="{FF2B5EF4-FFF2-40B4-BE49-F238E27FC236}">
                <a16:creationId xmlns:a16="http://schemas.microsoft.com/office/drawing/2014/main" id="{8FE6301F-809B-454F-B2EC-AB293C0072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2075" y="3189288"/>
          <a:ext cx="25288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5" r:id="rId5" imgW="1548728" imgH="431613" progId="Equation.DSMT4">
                  <p:embed/>
                </p:oleObj>
              </mc:Choice>
              <mc:Fallback>
                <p:oleObj r:id="rId5" imgW="1548728" imgH="431613" progId="Equation.DSMT4">
                  <p:embed/>
                  <p:pic>
                    <p:nvPicPr>
                      <p:cNvPr id="0" name="Object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3189288"/>
                        <a:ext cx="252888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9">
            <a:extLst>
              <a:ext uri="{FF2B5EF4-FFF2-40B4-BE49-F238E27FC236}">
                <a16:creationId xmlns:a16="http://schemas.microsoft.com/office/drawing/2014/main" id="{CBFAD3A9-E4C2-4D3D-9DE0-9FA7C8652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222250"/>
            <a:ext cx="4437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b="1" u="sng"/>
              <a:t>Καταστατικές εξισώσεις 1/2 </a:t>
            </a:r>
            <a:endParaRPr lang="el-GR" altLang="el-GR" u="sng"/>
          </a:p>
        </p:txBody>
      </p:sp>
      <p:sp>
        <p:nvSpPr>
          <p:cNvPr id="32775" name="Rectangle 6">
            <a:extLst>
              <a:ext uri="{FF2B5EF4-FFF2-40B4-BE49-F238E27FC236}">
                <a16:creationId xmlns:a16="http://schemas.microsoft.com/office/drawing/2014/main" id="{7D143BAF-A886-43F1-A863-37F2B2CA6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-12700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2776" name="Object 183">
            <a:extLst>
              <a:ext uri="{FF2B5EF4-FFF2-40B4-BE49-F238E27FC236}">
                <a16:creationId xmlns:a16="http://schemas.microsoft.com/office/drawing/2014/main" id="{77B15E25-9FC0-42E1-A70B-FAE3A4DA6C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000" y="4137025"/>
          <a:ext cx="199231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6" r:id="rId7" imgW="1459866" imgH="571252" progId="Equation.DSMT4">
                  <p:embed/>
                </p:oleObj>
              </mc:Choice>
              <mc:Fallback>
                <p:oleObj r:id="rId7" imgW="1459866" imgH="571252" progId="Equation.DSMT4">
                  <p:embed/>
                  <p:pic>
                    <p:nvPicPr>
                      <p:cNvPr id="0" name="Object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4137025"/>
                        <a:ext cx="1992313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Rectangle 8">
            <a:extLst>
              <a:ext uri="{FF2B5EF4-FFF2-40B4-BE49-F238E27FC236}">
                <a16:creationId xmlns:a16="http://schemas.microsoft.com/office/drawing/2014/main" id="{A75BD0CD-8F68-493B-B095-47485196B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2778" name="Object 184">
            <a:extLst>
              <a:ext uri="{FF2B5EF4-FFF2-40B4-BE49-F238E27FC236}">
                <a16:creationId xmlns:a16="http://schemas.microsoft.com/office/drawing/2014/main" id="{7E5ABC4F-59F4-46C9-A24D-50F5C26E6C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1175" y="4117975"/>
          <a:ext cx="15017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7" r:id="rId9" imgW="1040948" imgH="533169" progId="Equation.DSMT4">
                  <p:embed/>
                </p:oleObj>
              </mc:Choice>
              <mc:Fallback>
                <p:oleObj r:id="rId9" imgW="1040948" imgH="533169" progId="Equation.DSMT4">
                  <p:embed/>
                  <p:pic>
                    <p:nvPicPr>
                      <p:cNvPr id="0" name="Object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5" y="4117975"/>
                        <a:ext cx="15017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TextBox 15">
            <a:extLst>
              <a:ext uri="{FF2B5EF4-FFF2-40B4-BE49-F238E27FC236}">
                <a16:creationId xmlns:a16="http://schemas.microsoft.com/office/drawing/2014/main" id="{88491761-7986-4127-8519-EEB1127D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513" y="4205288"/>
            <a:ext cx="433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/>
              <a:t>,</a:t>
            </a:r>
          </a:p>
        </p:txBody>
      </p:sp>
      <p:graphicFrame>
        <p:nvGraphicFramePr>
          <p:cNvPr id="32780" name="Object 185">
            <a:extLst>
              <a:ext uri="{FF2B5EF4-FFF2-40B4-BE49-F238E27FC236}">
                <a16:creationId xmlns:a16="http://schemas.microsoft.com/office/drawing/2014/main" id="{D025F3D1-FB8F-4073-BB8D-CEF8C3F83C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6488" y="4887913"/>
          <a:ext cx="11001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8" r:id="rId11" imgW="850531" imgH="533169" progId="Equation.DSMT4">
                  <p:embed/>
                </p:oleObj>
              </mc:Choice>
              <mc:Fallback>
                <p:oleObj r:id="rId11" imgW="850531" imgH="533169" progId="Equation.DSMT4">
                  <p:embed/>
                  <p:pic>
                    <p:nvPicPr>
                      <p:cNvPr id="0" name="Object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4887913"/>
                        <a:ext cx="11001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1" name="Object 186">
            <a:extLst>
              <a:ext uri="{FF2B5EF4-FFF2-40B4-BE49-F238E27FC236}">
                <a16:creationId xmlns:a16="http://schemas.microsoft.com/office/drawing/2014/main" id="{688EF55F-D070-4700-88DA-D25C6DD244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4863" y="4918075"/>
          <a:ext cx="8604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9" r:id="rId13" imgW="622030" imgH="482391" progId="Equation.DSMT4">
                  <p:embed/>
                </p:oleObj>
              </mc:Choice>
              <mc:Fallback>
                <p:oleObj r:id="rId13" imgW="622030" imgH="482391" progId="Equation.DSMT4">
                  <p:embed/>
                  <p:pic>
                    <p:nvPicPr>
                      <p:cNvPr id="0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4918075"/>
                        <a:ext cx="8604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2" name="Rectangle 15">
            <a:extLst>
              <a:ext uri="{FF2B5EF4-FFF2-40B4-BE49-F238E27FC236}">
                <a16:creationId xmlns:a16="http://schemas.microsoft.com/office/drawing/2014/main" id="{BDD4A135-ED8F-406A-BFA5-B0C100DB6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70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32783" name="Rectangle 18">
            <a:extLst>
              <a:ext uri="{FF2B5EF4-FFF2-40B4-BE49-F238E27FC236}">
                <a16:creationId xmlns:a16="http://schemas.microsoft.com/office/drawing/2014/main" id="{7146EB06-8C05-4A56-9C5F-196D4138A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2784" name="Object 187">
            <a:extLst>
              <a:ext uri="{FF2B5EF4-FFF2-40B4-BE49-F238E27FC236}">
                <a16:creationId xmlns:a16="http://schemas.microsoft.com/office/drawing/2014/main" id="{FE1BCF02-1DD8-410C-B11A-C17BB38C31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53275" y="3294063"/>
          <a:ext cx="250983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0" r:id="rId15" imgW="1511300" imgH="457200" progId="Equation.DSMT4">
                  <p:embed/>
                </p:oleObj>
              </mc:Choice>
              <mc:Fallback>
                <p:oleObj r:id="rId15" imgW="1511300" imgH="457200" progId="Equation.DSMT4">
                  <p:embed/>
                  <p:pic>
                    <p:nvPicPr>
                      <p:cNvPr id="0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275" y="3294063"/>
                        <a:ext cx="250983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5" name="Rectangle 20">
            <a:extLst>
              <a:ext uri="{FF2B5EF4-FFF2-40B4-BE49-F238E27FC236}">
                <a16:creationId xmlns:a16="http://schemas.microsoft.com/office/drawing/2014/main" id="{DE3E6BC5-8EF1-47B1-8784-ECBBE2762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2786" name="Object 188">
            <a:extLst>
              <a:ext uri="{FF2B5EF4-FFF2-40B4-BE49-F238E27FC236}">
                <a16:creationId xmlns:a16="http://schemas.microsoft.com/office/drawing/2014/main" id="{095A28A9-0973-4BDB-8B6F-D8970038F3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0025" y="4111625"/>
          <a:ext cx="1900238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" r:id="rId17" imgW="1435100" imgH="609600" progId="Equation.DSMT4">
                  <p:embed/>
                </p:oleObj>
              </mc:Choice>
              <mc:Fallback>
                <p:oleObj r:id="rId17" imgW="1435100" imgH="609600" progId="Equation.DSMT4">
                  <p:embed/>
                  <p:pic>
                    <p:nvPicPr>
                      <p:cNvPr id="0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025" y="4111625"/>
                        <a:ext cx="1900238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7" name="Rectangle 22">
            <a:extLst>
              <a:ext uri="{FF2B5EF4-FFF2-40B4-BE49-F238E27FC236}">
                <a16:creationId xmlns:a16="http://schemas.microsoft.com/office/drawing/2014/main" id="{0062F41D-433A-4B57-B1E0-A90C46BE1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2788" name="Object 189">
            <a:extLst>
              <a:ext uri="{FF2B5EF4-FFF2-40B4-BE49-F238E27FC236}">
                <a16:creationId xmlns:a16="http://schemas.microsoft.com/office/drawing/2014/main" id="{B1D95F11-9A01-4ADC-A284-BF6C09FE8B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69413" y="4032250"/>
          <a:ext cx="15240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2" r:id="rId19" imgW="1002865" imgH="558558" progId="Equation.DSMT4">
                  <p:embed/>
                </p:oleObj>
              </mc:Choice>
              <mc:Fallback>
                <p:oleObj r:id="rId19" imgW="1002865" imgH="558558" progId="Equation.DSMT4">
                  <p:embed/>
                  <p:pic>
                    <p:nvPicPr>
                      <p:cNvPr id="0" name="Object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9413" y="4032250"/>
                        <a:ext cx="15240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9" name="TextBox 27">
            <a:extLst>
              <a:ext uri="{FF2B5EF4-FFF2-40B4-BE49-F238E27FC236}">
                <a16:creationId xmlns:a16="http://schemas.microsoft.com/office/drawing/2014/main" id="{A3D9DA68-357C-4BAB-836E-EF403FFA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4284663"/>
            <a:ext cx="43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/>
              <a:t>,</a:t>
            </a:r>
          </a:p>
        </p:txBody>
      </p:sp>
      <p:pic>
        <p:nvPicPr>
          <p:cNvPr id="32790" name="Picture 28">
            <a:extLst>
              <a:ext uri="{FF2B5EF4-FFF2-40B4-BE49-F238E27FC236}">
                <a16:creationId xmlns:a16="http://schemas.microsoft.com/office/drawing/2014/main" id="{FD6543BC-3FB4-4750-8F4B-1E7EF05625C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4932363"/>
            <a:ext cx="256381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1" name="TextBox 29">
            <a:extLst>
              <a:ext uri="{FF2B5EF4-FFF2-40B4-BE49-F238E27FC236}">
                <a16:creationId xmlns:a16="http://schemas.microsoft.com/office/drawing/2014/main" id="{B8681B2E-98BA-43E1-BE5F-036C912AD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1817688"/>
            <a:ext cx="5873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 b="1" u="sng"/>
              <a:t>Η εξίσωση γράφεται για μονάδα συστήματος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36E2A6-D7A0-4A74-AC59-76B98F409C1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26048" y="2685035"/>
            <a:ext cx="2791341" cy="369332"/>
          </a:xfrm>
          <a:prstGeom prst="rect">
            <a:avLst/>
          </a:prstGeom>
          <a:blipFill rotWithShape="0">
            <a:blip r:embed="rId22"/>
            <a:stretch>
              <a:fillRect b="-11475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00FC63-E6B5-46FD-A261-7385BB2FD05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5484" y="2685696"/>
            <a:ext cx="2262542" cy="369332"/>
          </a:xfrm>
          <a:prstGeom prst="rect">
            <a:avLst/>
          </a:prstGeom>
          <a:blipFill rotWithShape="0">
            <a:blip r:embed="rId23"/>
            <a:stretch>
              <a:fillRect b="-6667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72443C-82C9-4A88-A827-52AB3318D4A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09771" y="2685035"/>
            <a:ext cx="3750129" cy="646331"/>
          </a:xfrm>
          <a:prstGeom prst="rect">
            <a:avLst/>
          </a:prstGeom>
          <a:blipFill rotWithShape="0">
            <a:blip r:embed="rId24"/>
            <a:stretch>
              <a:fillRect t="-5660" r="-488" b="-14151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D84B1E-F875-49CD-8863-882708E67BC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10588" y="2708172"/>
            <a:ext cx="2792624" cy="369332"/>
          </a:xfrm>
          <a:prstGeom prst="rect">
            <a:avLst/>
          </a:prstGeom>
          <a:blipFill rotWithShape="0">
            <a:blip r:embed="rId25"/>
            <a:stretch>
              <a:fillRect b="-11475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700BD34-1380-458C-B4AE-CAA5D33CA603}"/>
              </a:ext>
            </a:extLst>
          </p:cNvPr>
          <p:cNvCxnSpPr/>
          <p:nvPr/>
        </p:nvCxnSpPr>
        <p:spPr>
          <a:xfrm>
            <a:off x="5461000" y="2463800"/>
            <a:ext cx="19050" cy="3390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8A284A8-4193-4309-980F-A3317DFABB2D}"/>
              </a:ext>
            </a:extLst>
          </p:cNvPr>
          <p:cNvCxnSpPr/>
          <p:nvPr/>
        </p:nvCxnSpPr>
        <p:spPr>
          <a:xfrm flipH="1">
            <a:off x="2668588" y="2144713"/>
            <a:ext cx="2716212" cy="43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334F3F9-6259-4E1B-9F63-83E671D56F87}"/>
              </a:ext>
            </a:extLst>
          </p:cNvPr>
          <p:cNvCxnSpPr/>
          <p:nvPr/>
        </p:nvCxnSpPr>
        <p:spPr>
          <a:xfrm>
            <a:off x="5484813" y="2155825"/>
            <a:ext cx="2859087" cy="492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6729789-3DD0-4ED3-BFED-69CF293268F0}"/>
              </a:ext>
            </a:extLst>
          </p:cNvPr>
          <p:cNvCxnSpPr/>
          <p:nvPr/>
        </p:nvCxnSpPr>
        <p:spPr>
          <a:xfrm>
            <a:off x="301625" y="2676525"/>
            <a:ext cx="4916488" cy="4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7E37639-EA31-48E4-B63C-E2B28906A2D9}"/>
              </a:ext>
            </a:extLst>
          </p:cNvPr>
          <p:cNvCxnSpPr/>
          <p:nvPr/>
        </p:nvCxnSpPr>
        <p:spPr>
          <a:xfrm>
            <a:off x="5710238" y="2720975"/>
            <a:ext cx="6176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F19569F-5951-4709-9626-8F402B757C9D}"/>
              </a:ext>
            </a:extLst>
          </p:cNvPr>
          <p:cNvCxnSpPr/>
          <p:nvPr/>
        </p:nvCxnSpPr>
        <p:spPr>
          <a:xfrm>
            <a:off x="365125" y="5854700"/>
            <a:ext cx="11522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2" name="Rectangle 33">
            <a:extLst>
              <a:ext uri="{FF2B5EF4-FFF2-40B4-BE49-F238E27FC236}">
                <a16:creationId xmlns:a16="http://schemas.microsoft.com/office/drawing/2014/main" id="{79329B66-8785-4607-A6DE-1CC605071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2803" name="Object 190">
            <a:extLst>
              <a:ext uri="{FF2B5EF4-FFF2-40B4-BE49-F238E27FC236}">
                <a16:creationId xmlns:a16="http://schemas.microsoft.com/office/drawing/2014/main" id="{680AB0D0-BDA8-476D-9177-4385D378E6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1238" y="5964238"/>
          <a:ext cx="18351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3" r:id="rId26" imgW="1282700" imgH="469900" progId="Equation.DSMT4">
                  <p:embed/>
                </p:oleObj>
              </mc:Choice>
              <mc:Fallback>
                <p:oleObj r:id="rId26" imgW="1282700" imgH="469900" progId="Equation.DSMT4">
                  <p:embed/>
                  <p:pic>
                    <p:nvPicPr>
                      <p:cNvPr id="0" name="Object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238" y="5964238"/>
                        <a:ext cx="18351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4" name="Rectangle 37">
            <a:extLst>
              <a:ext uri="{FF2B5EF4-FFF2-40B4-BE49-F238E27FC236}">
                <a16:creationId xmlns:a16="http://schemas.microsoft.com/office/drawing/2014/main" id="{C54A58C1-C995-465D-B894-FA8A657C9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2805" name="Object 191">
            <a:extLst>
              <a:ext uri="{FF2B5EF4-FFF2-40B4-BE49-F238E27FC236}">
                <a16:creationId xmlns:a16="http://schemas.microsoft.com/office/drawing/2014/main" id="{F6FADCAE-B743-4FEE-A472-F430BA297E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94600" y="5965825"/>
          <a:ext cx="22352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" r:id="rId28" imgW="1651000" imgH="482600" progId="Equation.DSMT4">
                  <p:embed/>
                </p:oleObj>
              </mc:Choice>
              <mc:Fallback>
                <p:oleObj r:id="rId28" imgW="1651000" imgH="482600" progId="Equation.DSMT4">
                  <p:embed/>
                  <p:pic>
                    <p:nvPicPr>
                      <p:cNvPr id="0" name="Object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5965825"/>
                        <a:ext cx="22352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6" name="TextBox 59">
            <a:extLst>
              <a:ext uri="{FF2B5EF4-FFF2-40B4-BE49-F238E27FC236}">
                <a16:creationId xmlns:a16="http://schemas.microsoft.com/office/drawing/2014/main" id="{956EE54F-2429-45CB-A3F8-FB1E4709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61087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/>
              <a:t>Ως προς πίεση  :</a:t>
            </a:r>
          </a:p>
        </p:txBody>
      </p:sp>
      <p:sp>
        <p:nvSpPr>
          <p:cNvPr id="32807" name="TextBox 60">
            <a:extLst>
              <a:ext uri="{FF2B5EF4-FFF2-40B4-BE49-F238E27FC236}">
                <a16:creationId xmlns:a16="http://schemas.microsoft.com/office/drawing/2014/main" id="{40EB6BE4-CC54-480C-BF75-9B7DBDDAA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3" y="6070600"/>
            <a:ext cx="2630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/>
              <a:t>Ως προς θερμοκρασία  : </a:t>
            </a:r>
          </a:p>
        </p:txBody>
      </p:sp>
      <p:sp>
        <p:nvSpPr>
          <p:cNvPr id="32808" name="Slide Number Placeholder 1">
            <a:extLst>
              <a:ext uri="{FF2B5EF4-FFF2-40B4-BE49-F238E27FC236}">
                <a16:creationId xmlns:a16="http://schemas.microsoft.com/office/drawing/2014/main" id="{637EAC54-60B3-4EBB-AAE6-DE36B624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D2DC6DF-7C82-492F-A07D-139F2CCBA24B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7ED96808-324E-421B-969A-0D767E155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673" y="6518250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6842-819B-4974-B0E8-1E005BDFD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b="1" u="sng" dirty="0">
                <a:latin typeface="+mn-lt"/>
              </a:rPr>
              <a:t>Ιδανικά αέρια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986D0DA-4304-46B9-8B0D-94D147688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" y="1103313"/>
            <a:ext cx="980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 b="1" i="1" dirty="0">
                <a:ea typeface="SimSun" panose="02010600030101010101" pitchFamily="2" charset="-122"/>
              </a:rPr>
              <a:t>Το  </a:t>
            </a:r>
            <a:r>
              <a:rPr lang="el-GR" altLang="el-GR" sz="2400" u="sng" dirty="0">
                <a:ea typeface="SimSun" panose="02010600030101010101" pitchFamily="2" charset="-122"/>
              </a:rPr>
              <a:t>Ιδανικό αέριο</a:t>
            </a:r>
            <a:r>
              <a:rPr lang="el-GR" altLang="el-GR" sz="2400" b="1" i="1" dirty="0">
                <a:ea typeface="SimSun" panose="02010600030101010101" pitchFamily="2" charset="-122"/>
              </a:rPr>
              <a:t>  είναι  ένα εξιδανικευμένο μοντέλο που</a:t>
            </a:r>
            <a:r>
              <a:rPr lang="el-GR" altLang="el-GR" sz="2400" i="1" dirty="0">
                <a:ea typeface="SimSun" panose="02010600030101010101" pitchFamily="2" charset="-122"/>
              </a:rPr>
              <a:t> ισχύει για πολύ χαμηλή πυκνότητα δηλαδή για  χαμηλές πιέσεις και υψηλές θερμοκρασίες</a:t>
            </a:r>
            <a:r>
              <a:rPr lang="en-US" altLang="el-GR" sz="2400" i="1" dirty="0">
                <a:ea typeface="SimSun" panose="02010600030101010101" pitchFamily="2" charset="-122"/>
              </a:rPr>
              <a:t> </a:t>
            </a:r>
            <a:r>
              <a:rPr lang="el-GR" altLang="el-GR" sz="2400" b="1" dirty="0">
                <a:ea typeface="SimSun" panose="02010600030101010101" pitchFamily="2" charset="-122"/>
              </a:rPr>
              <a:t>συγκρινόμενες </a:t>
            </a:r>
            <a:r>
              <a:rPr lang="el-GR" altLang="el-GR" sz="2400" b="1" u="sng" dirty="0">
                <a:ea typeface="SimSun" panose="02010600030101010101" pitchFamily="2" charset="-122"/>
              </a:rPr>
              <a:t>με τις αντίστοιχες  τιμές πίεσης και θερμοκρασίας του κρίσιμου σημείου.</a:t>
            </a:r>
            <a:endParaRPr lang="el-GR" altLang="el-GR" sz="2400" dirty="0">
              <a:ea typeface="SimSun" panose="02010600030101010101" pitchFamily="2" charset="-122"/>
            </a:endParaRPr>
          </a:p>
        </p:txBody>
      </p:sp>
      <p:sp>
        <p:nvSpPr>
          <p:cNvPr id="6148" name="TextBox 4">
            <a:extLst>
              <a:ext uri="{FF2B5EF4-FFF2-40B4-BE49-F238E27FC236}">
                <a16:creationId xmlns:a16="http://schemas.microsoft.com/office/drawing/2014/main" id="{DCDDA483-ACF4-46CD-AA0A-F3DFC1169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646990"/>
            <a:ext cx="461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 b="1" dirty="0"/>
              <a:t>Χαρακτηριστικά ιδανικών αερίων</a:t>
            </a:r>
          </a:p>
        </p:txBody>
      </p:sp>
      <p:sp>
        <p:nvSpPr>
          <p:cNvPr id="6149" name="TextBox 5">
            <a:extLst>
              <a:ext uri="{FF2B5EF4-FFF2-40B4-BE49-F238E27FC236}">
                <a16:creationId xmlns:a16="http://schemas.microsoft.com/office/drawing/2014/main" id="{285DDA93-56ED-4525-A660-F101AE994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3429000"/>
            <a:ext cx="318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 b="1" dirty="0"/>
              <a:t>Κρίσιμο σημείο</a:t>
            </a:r>
          </a:p>
        </p:txBody>
      </p:sp>
      <p:sp>
        <p:nvSpPr>
          <p:cNvPr id="6150" name="Slide Number Placeholder 2">
            <a:extLst>
              <a:ext uri="{FF2B5EF4-FFF2-40B4-BE49-F238E27FC236}">
                <a16:creationId xmlns:a16="http://schemas.microsoft.com/office/drawing/2014/main" id="{DE1686BF-5988-4F09-B79A-E62C6537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EF2E7C-9B68-4089-8DD4-41DC673AA2A3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015A20A-784E-46CF-A686-820CB92FD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6089650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B778F187-1BD7-4C08-B244-6B9F22C2E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146050"/>
            <a:ext cx="5178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b="1" u="sng"/>
              <a:t>Καταστατικές εξισώσεις 2/2 </a:t>
            </a:r>
            <a:endParaRPr lang="el-GR" altLang="el-GR" u="sng"/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36513625-7D32-4D9C-B49F-DC0E0385C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933450"/>
            <a:ext cx="682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 b="1" u="sng"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Καταστατική Εξίσωση  </a:t>
            </a:r>
            <a:r>
              <a:rPr lang="en-US" altLang="el-GR" sz="1800" b="1" u="sng"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Beattie</a:t>
            </a:r>
            <a:r>
              <a:rPr lang="el-GR" altLang="el-GR" sz="1800" b="1" u="sng"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lang="en-US" altLang="el-GR" sz="1800" b="1" u="sng"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Bridgeman</a:t>
            </a:r>
            <a:endParaRPr lang="el-GR" altLang="el-GR" sz="1800" b="1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A04677C2-39A6-49FD-8B5B-8A3314DC1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3797" name="Object 46">
            <a:extLst>
              <a:ext uri="{FF2B5EF4-FFF2-40B4-BE49-F238E27FC236}">
                <a16:creationId xmlns:a16="http://schemas.microsoft.com/office/drawing/2014/main" id="{2A211B36-5CC2-47C7-99C6-A2001198B5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175" y="1566863"/>
          <a:ext cx="49657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r:id="rId3" imgW="2882900" imgH="444500" progId="Equation.DSMT4">
                  <p:embed/>
                </p:oleObj>
              </mc:Choice>
              <mc:Fallback>
                <p:oleObj r:id="rId3" imgW="2882900" imgH="4445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1566863"/>
                        <a:ext cx="4965700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9">
            <a:extLst>
              <a:ext uri="{FF2B5EF4-FFF2-40B4-BE49-F238E27FC236}">
                <a16:creationId xmlns:a16="http://schemas.microsoft.com/office/drawing/2014/main" id="{44089E8D-425C-4E46-82AE-415F984E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4276725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SzPts val="1400"/>
              <a:buFontTx/>
              <a:buNone/>
            </a:pPr>
            <a:r>
              <a:rPr lang="el-GR" altLang="el-GR" sz="1800" b="1" u="sng">
                <a:latin typeface="Arial Black" panose="020B0A04020102020204" pitchFamily="34" charset="0"/>
                <a:cs typeface="Times New Roman" panose="02020603050405020304" pitchFamily="18" charset="0"/>
              </a:rPr>
              <a:t>Καταστατική Εξίσωση  </a:t>
            </a:r>
            <a:r>
              <a:rPr lang="en-US" altLang="el-GR" sz="1800" b="1" u="sng">
                <a:latin typeface="Arial Black" panose="020B0A04020102020204" pitchFamily="34" charset="0"/>
                <a:cs typeface="Times New Roman" panose="02020603050405020304" pitchFamily="18" charset="0"/>
              </a:rPr>
              <a:t>Benedict – Webb – Rubin</a:t>
            </a:r>
            <a:endParaRPr lang="el-GR" altLang="el-GR" sz="1600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9" name="Rectangle 4">
            <a:extLst>
              <a:ext uri="{FF2B5EF4-FFF2-40B4-BE49-F238E27FC236}">
                <a16:creationId xmlns:a16="http://schemas.microsoft.com/office/drawing/2014/main" id="{D9403A04-F191-4DB1-8CE7-C6D001497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3800" name="Object 47">
            <a:extLst>
              <a:ext uri="{FF2B5EF4-FFF2-40B4-BE49-F238E27FC236}">
                <a16:creationId xmlns:a16="http://schemas.microsoft.com/office/drawing/2014/main" id="{98EF989D-243F-45B9-995E-A8863CDE7D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175" y="4722813"/>
          <a:ext cx="95900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r:id="rId5" imgW="5613400" imgH="508000" progId="Equation.DSMT4">
                  <p:embed/>
                </p:oleObj>
              </mc:Choice>
              <mc:Fallback>
                <p:oleObj r:id="rId5" imgW="5613400" imgH="5080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4722813"/>
                        <a:ext cx="959008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Rectangle 6">
            <a:extLst>
              <a:ext uri="{FF2B5EF4-FFF2-40B4-BE49-F238E27FC236}">
                <a16:creationId xmlns:a16="http://schemas.microsoft.com/office/drawing/2014/main" id="{16A0817F-6115-4270-A086-074126E5D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3802" name="Object 48">
            <a:extLst>
              <a:ext uri="{FF2B5EF4-FFF2-40B4-BE49-F238E27FC236}">
                <a16:creationId xmlns:a16="http://schemas.microsoft.com/office/drawing/2014/main" id="{3825869B-1B19-4E1C-ABA1-D6CF1F8552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175" y="2519363"/>
          <a:ext cx="43751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r:id="rId7" imgW="2590800" imgH="431800" progId="Equation.DSMT4">
                  <p:embed/>
                </p:oleObj>
              </mc:Choice>
              <mc:Fallback>
                <p:oleObj r:id="rId7" imgW="2590800" imgH="4318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2519363"/>
                        <a:ext cx="43751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Slide Number Placeholder 1">
            <a:extLst>
              <a:ext uri="{FF2B5EF4-FFF2-40B4-BE49-F238E27FC236}">
                <a16:creationId xmlns:a16="http://schemas.microsoft.com/office/drawing/2014/main" id="{A811897A-2FC9-49A3-8A81-8FA4C6A86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6CC991C-2D56-41C6-AD05-0101D949C66C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29FDB-0742-48F4-9BED-CE2DC194490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78600" y="1813123"/>
            <a:ext cx="1093184" cy="276999"/>
          </a:xfrm>
          <a:prstGeom prst="rect">
            <a:avLst/>
          </a:prstGeom>
          <a:blipFill rotWithShape="0">
            <a:blip r:embed="rId9"/>
            <a:stretch>
              <a:fillRect l="-2793" r="-5587" b="-6522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D7475-F83A-4DDD-8981-69B8FAACAD2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84311" y="1813123"/>
            <a:ext cx="100990" cy="276999"/>
          </a:xfrm>
          <a:prstGeom prst="rect">
            <a:avLst/>
          </a:prstGeom>
          <a:blipFill rotWithShape="0">
            <a:blip r:embed="rId10"/>
            <a:stretch>
              <a:fillRect l="-5882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64715442-8763-4923-B8A4-EE4076892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59" y="6492875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2B068022-5684-4E2C-8D0F-CF5378019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690563"/>
            <a:ext cx="7284051" cy="535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id="{11256A8B-930A-461C-9C2C-FD63C564E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038" y="6021958"/>
            <a:ext cx="4022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[</a:t>
            </a:r>
            <a:r>
              <a:rPr lang="en-US" altLang="el-GR" sz="12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Yunus</a:t>
            </a:r>
            <a:r>
              <a:rPr lang="en-US" altLang="el-GR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A</a:t>
            </a:r>
            <a:r>
              <a:rPr lang="en-GB" altLang="el-GR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altLang="el-GR" sz="12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Gengel</a:t>
            </a:r>
            <a:r>
              <a:rPr lang="en-GB" altLang="el-GR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/  </a:t>
            </a:r>
            <a:r>
              <a:rPr lang="en-US" altLang="el-GR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Mc Graw</a:t>
            </a:r>
            <a:r>
              <a:rPr lang="en-GB" altLang="el-GR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altLang="el-GR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Hill, 2005, </a:t>
            </a:r>
            <a:r>
              <a:rPr lang="en-US" altLang="el-GR" sz="12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Capitolo</a:t>
            </a:r>
            <a:r>
              <a:rPr lang="en-US" altLang="el-GR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2, </a:t>
            </a:r>
            <a:r>
              <a:rPr lang="en-US" altLang="el-GR" sz="12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pag</a:t>
            </a:r>
            <a:r>
              <a:rPr lang="en-US" altLang="el-GR" sz="1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. 48</a:t>
            </a:r>
            <a:r>
              <a:rPr lang="el-GR" altLang="el-GR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]</a:t>
            </a:r>
            <a:endParaRPr lang="el-GR" altLang="el-GR" sz="1800" dirty="0">
              <a:ea typeface="SimSun" panose="02010600030101010101" pitchFamily="2" charset="-122"/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3ADEA9F9-81B5-4109-B86D-B503F8733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136525"/>
            <a:ext cx="8159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 b="1" u="sng">
                <a:ea typeface="SimSun" panose="02010600030101010101" pitchFamily="2" charset="-122"/>
              </a:rPr>
              <a:t>Σύγκριση των καταστατικών εξισώσεων </a:t>
            </a:r>
          </a:p>
        </p:txBody>
      </p:sp>
      <p:sp>
        <p:nvSpPr>
          <p:cNvPr id="34821" name="Slide Number Placeholder 1">
            <a:extLst>
              <a:ext uri="{FF2B5EF4-FFF2-40B4-BE49-F238E27FC236}">
                <a16:creationId xmlns:a16="http://schemas.microsoft.com/office/drawing/2014/main" id="{05EA915B-CC47-4BB6-8945-9E5C1929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A8398BF-AAD4-4FB0-A1E2-0423A187CD4E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66A0B0D-0958-4F39-912B-F9DED2AAA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653891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>
            <a:extLst>
              <a:ext uri="{FF2B5EF4-FFF2-40B4-BE49-F238E27FC236}">
                <a16:creationId xmlns:a16="http://schemas.microsoft.com/office/drawing/2014/main" id="{5387913C-47B5-4551-B277-8E1A4A4D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C42408F-C247-42B7-B3A0-617C2BD02DF6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35843" name="Rectangle 7">
            <a:extLst>
              <a:ext uri="{FF2B5EF4-FFF2-40B4-BE49-F238E27FC236}">
                <a16:creationId xmlns:a16="http://schemas.microsoft.com/office/drawing/2014/main" id="{53089C9C-079D-4DD2-BCFD-56CB5741D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617538"/>
            <a:ext cx="1052830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 b="1" u="sng"/>
              <a:t>Παράδειγμα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/>
              <a:t>Να υπολογιστεί η πίεση του αζώτου σε θερμοκρασία 150 Κ  έχει ειδικό όγκο 0,041884 </a:t>
            </a:r>
            <a:r>
              <a:rPr lang="en-US" altLang="el-GR" sz="2000"/>
              <a:t>(m</a:t>
            </a:r>
            <a:r>
              <a:rPr lang="en-US" altLang="el-GR" sz="2000" baseline="30000"/>
              <a:t>3</a:t>
            </a:r>
            <a:r>
              <a:rPr lang="el-GR" altLang="el-GR" sz="2000"/>
              <a:t> </a:t>
            </a:r>
            <a:r>
              <a:rPr lang="en-US" altLang="el-GR" sz="2000"/>
              <a:t>/ kg), </a:t>
            </a:r>
            <a:r>
              <a:rPr lang="el-GR" altLang="el-GR" sz="2000"/>
              <a:t>εφαρμόζοντας 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/>
              <a:t>α. εξίσωση καταστατικών αερίων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/>
              <a:t>β. εξίσωση Van der Waals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000" baseline="30000"/>
              <a:t> </a:t>
            </a:r>
            <a:endParaRPr lang="el-GR" altLang="el-GR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/>
              <a:t>γ. εξίσωση Beattie – Bridgeman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/>
              <a:t>δ. εξίσωση Benedict – Webb – Rubin,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/>
              <a:t>συγκρίνοντας τα αποτελέσματα με την πραγματική τιμή της πίεσης που είναι 1000 kPa.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70974BC-6ADC-4FAD-982A-764BEC6A3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59" y="6492875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>
            <a:extLst>
              <a:ext uri="{FF2B5EF4-FFF2-40B4-BE49-F238E27FC236}">
                <a16:creationId xmlns:a16="http://schemas.microsoft.com/office/drawing/2014/main" id="{438F63FC-D4C8-4F8D-B885-5DEA63F3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E14957-A9A1-4796-81FA-DB48916E2007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graphicFrame>
        <p:nvGraphicFramePr>
          <p:cNvPr id="36867" name="Object 11">
            <a:extLst>
              <a:ext uri="{FF2B5EF4-FFF2-40B4-BE49-F238E27FC236}">
                <a16:creationId xmlns:a16="http://schemas.microsoft.com/office/drawing/2014/main" id="{5410D4B6-92C0-47D9-86E9-5D11CE8631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" y="1323975"/>
          <a:ext cx="5381625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r:id="rId3" imgW="3810000" imgH="914400" progId="Equation.DSMT4">
                  <p:embed/>
                </p:oleObj>
              </mc:Choice>
              <mc:Fallback>
                <p:oleObj r:id="rId3" imgW="3810000" imgH="914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323975"/>
                        <a:ext cx="5381625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12">
            <a:extLst>
              <a:ext uri="{FF2B5EF4-FFF2-40B4-BE49-F238E27FC236}">
                <a16:creationId xmlns:a16="http://schemas.microsoft.com/office/drawing/2014/main" id="{DB57776C-D280-42BA-9ABE-E1A2E74980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9125" y="5573713"/>
          <a:ext cx="33337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r:id="rId5" imgW="2019300" imgH="393700" progId="Equation.DSMT4">
                  <p:embed/>
                </p:oleObj>
              </mc:Choice>
              <mc:Fallback>
                <p:oleObj r:id="rId5" imgW="2019300" imgH="3937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5573713"/>
                        <a:ext cx="33337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3">
            <a:extLst>
              <a:ext uri="{FF2B5EF4-FFF2-40B4-BE49-F238E27FC236}">
                <a16:creationId xmlns:a16="http://schemas.microsoft.com/office/drawing/2014/main" id="{987D3A7B-678A-46AE-AE26-B6F0C7E8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525463"/>
            <a:ext cx="7581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 b="1" u="sng">
                <a:latin typeface="Arial" panose="020B0604020202020204" pitchFamily="34" charset="0"/>
                <a:cs typeface="Times New Roman" panose="02020603050405020304" pitchFamily="18" charset="0"/>
              </a:rPr>
              <a:t>α.</a:t>
            </a:r>
            <a:r>
              <a:rPr lang="el-GR" altLang="el-GR" sz="1800">
                <a:latin typeface="Arial" panose="020B0604020202020204" pitchFamily="34" charset="0"/>
                <a:cs typeface="Times New Roman" panose="02020603050405020304" pitchFamily="18" charset="0"/>
              </a:rPr>
              <a:t> από την </a:t>
            </a:r>
            <a:r>
              <a:rPr lang="el-GR" altLang="el-GR" sz="1800" b="1" u="sng">
                <a:latin typeface="Arial" panose="020B0604020202020204" pitchFamily="34" charset="0"/>
                <a:cs typeface="Times New Roman" panose="02020603050405020304" pitchFamily="18" charset="0"/>
              </a:rPr>
              <a:t>καταστατική εξίσωση των ιδανικών αερίων</a:t>
            </a:r>
            <a:r>
              <a:rPr lang="el-GR" altLang="el-GR" sz="1800">
                <a:latin typeface="Arial" panose="020B0604020202020204" pitchFamily="34" charset="0"/>
                <a:cs typeface="Times New Roman" panose="02020603050405020304" pitchFamily="18" charset="0"/>
              </a:rPr>
              <a:t> προκύπτει : </a:t>
            </a:r>
            <a:endParaRPr lang="el-GR" altLang="el-GR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</p:txBody>
      </p:sp>
      <p:sp>
        <p:nvSpPr>
          <p:cNvPr id="36870" name="Rectangle 4">
            <a:extLst>
              <a:ext uri="{FF2B5EF4-FFF2-40B4-BE49-F238E27FC236}">
                <a16:creationId xmlns:a16="http://schemas.microsoft.com/office/drawing/2014/main" id="{B5C820D8-C5D0-4508-9593-8A27B50AD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5697538"/>
            <a:ext cx="12604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600">
                <a:latin typeface="Arial" panose="020B0604020202020204" pitchFamily="34" charset="0"/>
                <a:cs typeface="Times New Roman" panose="02020603050405020304" pitchFamily="18" charset="0"/>
              </a:rPr>
              <a:t>Το σφάλμα στην περίπτωση αυτή είναι : </a:t>
            </a:r>
            <a:endParaRPr lang="el-GR" altLang="el-GR" sz="1600">
              <a:latin typeface="Arial" panose="020B0604020202020204" pitchFamily="34" charset="0"/>
            </a:endParaRPr>
          </a:p>
        </p:txBody>
      </p:sp>
      <p:sp>
        <p:nvSpPr>
          <p:cNvPr id="36871" name="TextBox 10">
            <a:extLst>
              <a:ext uri="{FF2B5EF4-FFF2-40B4-BE49-F238E27FC236}">
                <a16:creationId xmlns:a16="http://schemas.microsoft.com/office/drawing/2014/main" id="{BF0D732C-34F0-4439-A211-27E5BAC29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3405188"/>
            <a:ext cx="370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800" b="1"/>
              <a:t>Όπου από ΠΙΝΑΚΑ Α1 – 11</a:t>
            </a:r>
            <a:r>
              <a:rPr lang="el-GR" altLang="el-GR" sz="1800" b="1" baseline="30000"/>
              <a:t>ο</a:t>
            </a:r>
            <a:r>
              <a:rPr lang="el-GR" altLang="el-GR" sz="1800" b="1"/>
              <a:t> ΜΕΡΟΣ </a:t>
            </a:r>
          </a:p>
        </p:txBody>
      </p:sp>
      <p:pic>
        <p:nvPicPr>
          <p:cNvPr id="36872" name="Picture 11">
            <a:extLst>
              <a:ext uri="{FF2B5EF4-FFF2-40B4-BE49-F238E27FC236}">
                <a16:creationId xmlns:a16="http://schemas.microsoft.com/office/drawing/2014/main" id="{5E3461E1-EE61-42E5-BFAC-25F1D74E9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498725"/>
            <a:ext cx="44100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2">
            <a:extLst>
              <a:ext uri="{FF2B5EF4-FFF2-40B4-BE49-F238E27FC236}">
                <a16:creationId xmlns:a16="http://schemas.microsoft.com/office/drawing/2014/main" id="{B510C7B8-6945-4902-A60D-D35BD251E9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405188"/>
            <a:ext cx="2409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3">
            <a:extLst>
              <a:ext uri="{FF2B5EF4-FFF2-40B4-BE49-F238E27FC236}">
                <a16:creationId xmlns:a16="http://schemas.microsoft.com/office/drawing/2014/main" id="{FE1B126F-E987-4965-A501-F2AB1EB86F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286250"/>
            <a:ext cx="255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2EE7D9-4391-4902-A81D-8508DAF2D6D5}"/>
              </a:ext>
            </a:extLst>
          </p:cNvPr>
          <p:cNvCxnSpPr/>
          <p:nvPr/>
        </p:nvCxnSpPr>
        <p:spPr>
          <a:xfrm>
            <a:off x="4889500" y="2400300"/>
            <a:ext cx="0" cy="248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990171-6F57-4F99-B6D7-B5CD805D9301}"/>
              </a:ext>
            </a:extLst>
          </p:cNvPr>
          <p:cNvCxnSpPr/>
          <p:nvPr/>
        </p:nvCxnSpPr>
        <p:spPr>
          <a:xfrm>
            <a:off x="4889500" y="2400300"/>
            <a:ext cx="452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C18E74-338F-48F7-85F7-75DE9C1A91A5}"/>
              </a:ext>
            </a:extLst>
          </p:cNvPr>
          <p:cNvCxnSpPr/>
          <p:nvPr/>
        </p:nvCxnSpPr>
        <p:spPr>
          <a:xfrm>
            <a:off x="4889500" y="4889500"/>
            <a:ext cx="452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E05D5D-0562-4360-B7DC-2A8F894810E3}"/>
              </a:ext>
            </a:extLst>
          </p:cNvPr>
          <p:cNvCxnSpPr/>
          <p:nvPr/>
        </p:nvCxnSpPr>
        <p:spPr>
          <a:xfrm>
            <a:off x="9410700" y="2400300"/>
            <a:ext cx="0" cy="248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650A13-B596-478F-8F0D-B224BE44BBB1}"/>
              </a:ext>
            </a:extLst>
          </p:cNvPr>
          <p:cNvCxnSpPr/>
          <p:nvPr/>
        </p:nvCxnSpPr>
        <p:spPr>
          <a:xfrm>
            <a:off x="4889500" y="3251200"/>
            <a:ext cx="452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10A77C-C23E-443A-9F07-CC506F310E23}"/>
              </a:ext>
            </a:extLst>
          </p:cNvPr>
          <p:cNvCxnSpPr/>
          <p:nvPr/>
        </p:nvCxnSpPr>
        <p:spPr>
          <a:xfrm>
            <a:off x="4889500" y="4041775"/>
            <a:ext cx="452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DED359-9652-481A-B48C-B5CD5C7179CC}"/>
              </a:ext>
            </a:extLst>
          </p:cNvPr>
          <p:cNvCxnSpPr>
            <a:stCxn id="36871" idx="3"/>
          </p:cNvCxnSpPr>
          <p:nvPr/>
        </p:nvCxnSpPr>
        <p:spPr>
          <a:xfrm flipV="1">
            <a:off x="4076700" y="2874963"/>
            <a:ext cx="812800" cy="714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A2E9509-8F9D-477A-9A2E-7C65B602CBAB}"/>
              </a:ext>
            </a:extLst>
          </p:cNvPr>
          <p:cNvCxnSpPr>
            <a:stCxn id="36871" idx="3"/>
          </p:cNvCxnSpPr>
          <p:nvPr/>
        </p:nvCxnSpPr>
        <p:spPr>
          <a:xfrm>
            <a:off x="4076700" y="3589338"/>
            <a:ext cx="812800" cy="906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A12B5C9-E2DE-4CB4-AE43-25BF045ED42B}"/>
              </a:ext>
            </a:extLst>
          </p:cNvPr>
          <p:cNvCxnSpPr>
            <a:stCxn id="36871" idx="3"/>
          </p:cNvCxnSpPr>
          <p:nvPr/>
        </p:nvCxnSpPr>
        <p:spPr>
          <a:xfrm>
            <a:off x="4076700" y="3589338"/>
            <a:ext cx="812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0E1D233-E60B-486D-96A7-0D9A026C986E}"/>
              </a:ext>
            </a:extLst>
          </p:cNvPr>
          <p:cNvCxnSpPr>
            <a:endCxn id="36871" idx="3"/>
          </p:cNvCxnSpPr>
          <p:nvPr/>
        </p:nvCxnSpPr>
        <p:spPr>
          <a:xfrm>
            <a:off x="3822700" y="3589338"/>
            <a:ext cx="25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4">
            <a:extLst>
              <a:ext uri="{FF2B5EF4-FFF2-40B4-BE49-F238E27FC236}">
                <a16:creationId xmlns:a16="http://schemas.microsoft.com/office/drawing/2014/main" id="{FC5E4776-4BC4-46AE-BA19-122881FF8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59" y="6492875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>
            <a:extLst>
              <a:ext uri="{FF2B5EF4-FFF2-40B4-BE49-F238E27FC236}">
                <a16:creationId xmlns:a16="http://schemas.microsoft.com/office/drawing/2014/main" id="{24EE2F91-45BA-4AD1-89CC-B1D3A0C9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2645DF-DBB8-4A4F-8115-EA6B4F191F12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graphicFrame>
        <p:nvGraphicFramePr>
          <p:cNvPr id="37891" name="Object 20">
            <a:extLst>
              <a:ext uri="{FF2B5EF4-FFF2-40B4-BE49-F238E27FC236}">
                <a16:creationId xmlns:a16="http://schemas.microsoft.com/office/drawing/2014/main" id="{2EE211AF-37B3-4DAD-9006-17B7108BCF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700" y="1066800"/>
          <a:ext cx="21701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r:id="rId3" imgW="1282700" imgH="469900" progId="Equation.DSMT4">
                  <p:embed/>
                </p:oleObj>
              </mc:Choice>
              <mc:Fallback>
                <p:oleObj r:id="rId3" imgW="1282700" imgH="4699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066800"/>
                        <a:ext cx="217011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Box 7">
            <a:extLst>
              <a:ext uri="{FF2B5EF4-FFF2-40B4-BE49-F238E27FC236}">
                <a16:creationId xmlns:a16="http://schemas.microsoft.com/office/drawing/2014/main" id="{110C5D19-1AD0-4A1B-AA41-3E95DE595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381000"/>
            <a:ext cx="462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 b="1" u="sng"/>
              <a:t>β.  Εξίσωση </a:t>
            </a:r>
            <a:r>
              <a:rPr lang="en-US" altLang="el-GR" sz="2400" b="1" u="sng"/>
              <a:t>Van der Waals</a:t>
            </a:r>
            <a:endParaRPr lang="el-GR" altLang="el-GR" sz="2400" b="1" u="sng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5D7F750D-62F2-4C03-BAB0-8DEFAFD40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2139950"/>
            <a:ext cx="1550193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37894" name="Rectangle 7">
            <a:extLst>
              <a:ext uri="{FF2B5EF4-FFF2-40B4-BE49-F238E27FC236}">
                <a16:creationId xmlns:a16="http://schemas.microsoft.com/office/drawing/2014/main" id="{AD60D1B2-5A74-40A6-BDF3-1CBE26747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337820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37895" name="Rectangle 9">
            <a:extLst>
              <a:ext uri="{FF2B5EF4-FFF2-40B4-BE49-F238E27FC236}">
                <a16:creationId xmlns:a16="http://schemas.microsoft.com/office/drawing/2014/main" id="{BD7F0F2B-622B-47E0-8DE1-7A5118709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7896" name="Object 21">
            <a:extLst>
              <a:ext uri="{FF2B5EF4-FFF2-40B4-BE49-F238E27FC236}">
                <a16:creationId xmlns:a16="http://schemas.microsoft.com/office/drawing/2014/main" id="{CF285C35-B18A-476A-8B01-4C72B2E36E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2259013"/>
          <a:ext cx="20431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r:id="rId5" imgW="1459866" imgH="571252" progId="Equation.DSMT4">
                  <p:embed/>
                </p:oleObj>
              </mc:Choice>
              <mc:Fallback>
                <p:oleObj r:id="rId5" imgW="1459866" imgH="57125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259013"/>
                        <a:ext cx="2043112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Rectangle 11">
            <a:extLst>
              <a:ext uri="{FF2B5EF4-FFF2-40B4-BE49-F238E27FC236}">
                <a16:creationId xmlns:a16="http://schemas.microsoft.com/office/drawing/2014/main" id="{C8FA06D7-8F63-4151-B2A8-29CA7977E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7898" name="Object 22">
            <a:extLst>
              <a:ext uri="{FF2B5EF4-FFF2-40B4-BE49-F238E27FC236}">
                <a16:creationId xmlns:a16="http://schemas.microsoft.com/office/drawing/2014/main" id="{1A12EF60-2EBC-4263-9811-028A5D0115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700" y="3330575"/>
          <a:ext cx="1938338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r:id="rId7" imgW="1040948" imgH="533169" progId="Equation.DSMT4">
                  <p:embed/>
                </p:oleObj>
              </mc:Choice>
              <mc:Fallback>
                <p:oleObj r:id="rId7" imgW="1040948" imgH="533169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3330575"/>
                        <a:ext cx="1938338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Rectangle 13">
            <a:extLst>
              <a:ext uri="{FF2B5EF4-FFF2-40B4-BE49-F238E27FC236}">
                <a16:creationId xmlns:a16="http://schemas.microsoft.com/office/drawing/2014/main" id="{77ADF64B-2B53-479C-8834-ABE4E6EC3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71BB4737-04AF-4DBE-93B3-ACD0549CD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59" y="6492875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6D8B5E7B-17A5-4F50-A947-1C0114DC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C05898-DAE3-45B5-82AA-A74394A608D1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E6A83F08-49A9-4C0D-BB40-98D8E43AF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71450"/>
            <a:ext cx="377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143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 b="1" u="sng">
                <a:latin typeface="Times New Roman" panose="02020603050405020304" pitchFamily="18" charset="0"/>
                <a:ea typeface="SimSun" panose="02010600030101010101" pitchFamily="2" charset="-122"/>
              </a:rPr>
              <a:t>γ. εξίσωση</a:t>
            </a:r>
            <a:r>
              <a:rPr lang="el-GR" altLang="el-GR" sz="2000" b="1" i="1" u="sng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l-GR" sz="2000" b="1" u="sng">
                <a:latin typeface="Times New Roman" panose="02020603050405020304" pitchFamily="18" charset="0"/>
                <a:ea typeface="SimSun" panose="02010600030101010101" pitchFamily="2" charset="-122"/>
              </a:rPr>
              <a:t>Beattie</a:t>
            </a:r>
            <a:r>
              <a:rPr lang="el-GR" altLang="el-GR" sz="2000" b="1" u="sng"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altLang="el-GR" sz="2000" b="1" u="sng">
                <a:latin typeface="Times New Roman" panose="02020603050405020304" pitchFamily="18" charset="0"/>
                <a:ea typeface="SimSun" panose="02010600030101010101" pitchFamily="2" charset="-122"/>
              </a:rPr>
              <a:t>Bridgeman</a:t>
            </a:r>
            <a:endParaRPr lang="el-GR" altLang="el-GR" sz="20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2D3ABBC9-0BE4-4003-BC97-11C10B90B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8917" name="Object 35">
            <a:extLst>
              <a:ext uri="{FF2B5EF4-FFF2-40B4-BE49-F238E27FC236}">
                <a16:creationId xmlns:a16="http://schemas.microsoft.com/office/drawing/2014/main" id="{B064A479-3685-4769-8EC3-D8F4469F9D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3213" y="741363"/>
          <a:ext cx="3567112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r:id="rId3" imgW="2882900" imgH="444500" progId="Equation.DSMT4">
                  <p:embed/>
                </p:oleObj>
              </mc:Choice>
              <mc:Fallback>
                <p:oleObj r:id="rId3" imgW="2882900" imgH="4445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741363"/>
                        <a:ext cx="3567112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Rectangle 4">
            <a:extLst>
              <a:ext uri="{FF2B5EF4-FFF2-40B4-BE49-F238E27FC236}">
                <a16:creationId xmlns:a16="http://schemas.microsoft.com/office/drawing/2014/main" id="{EEB75BA7-7698-443C-BABA-4C80C0CCF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8919" name="Object 36">
            <a:extLst>
              <a:ext uri="{FF2B5EF4-FFF2-40B4-BE49-F238E27FC236}">
                <a16:creationId xmlns:a16="http://schemas.microsoft.com/office/drawing/2014/main" id="{6A626CD8-1542-4915-B813-B3C937BFFF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3213" y="1854200"/>
          <a:ext cx="3530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r:id="rId5" imgW="2590800" imgH="431800" progId="Equation.DSMT4">
                  <p:embed/>
                </p:oleObj>
              </mc:Choice>
              <mc:Fallback>
                <p:oleObj r:id="rId5" imgW="2590800" imgH="4318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1854200"/>
                        <a:ext cx="3530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Rectangle 6">
            <a:extLst>
              <a:ext uri="{FF2B5EF4-FFF2-40B4-BE49-F238E27FC236}">
                <a16:creationId xmlns:a16="http://schemas.microsoft.com/office/drawing/2014/main" id="{B25FED8E-30AC-4326-8FFE-898CE6893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8921" name="Object 37">
            <a:extLst>
              <a:ext uri="{FF2B5EF4-FFF2-40B4-BE49-F238E27FC236}">
                <a16:creationId xmlns:a16="http://schemas.microsoft.com/office/drawing/2014/main" id="{DF924C5B-48C7-4FA4-BE7C-291DFE0DE1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1854200"/>
          <a:ext cx="18351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r:id="rId7" imgW="1397000" imgH="482600" progId="Equation.DSMT4">
                  <p:embed/>
                </p:oleObj>
              </mc:Choice>
              <mc:Fallback>
                <p:oleObj r:id="rId7" imgW="1397000" imgH="4826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854200"/>
                        <a:ext cx="183515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2" name="Picture 11">
            <a:extLst>
              <a:ext uri="{FF2B5EF4-FFF2-40B4-BE49-F238E27FC236}">
                <a16:creationId xmlns:a16="http://schemas.microsoft.com/office/drawing/2014/main" id="{A23C1B8D-CA4E-4C9C-A520-F3D2674C5B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854200"/>
            <a:ext cx="36306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20">
            <a:extLst>
              <a:ext uri="{FF2B5EF4-FFF2-40B4-BE49-F238E27FC236}">
                <a16:creationId xmlns:a16="http://schemas.microsoft.com/office/drawing/2014/main" id="{425B2058-CDB7-4D96-9BAA-F9F3C3AAD5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2781300"/>
            <a:ext cx="8812212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C3A9B2B-0490-45FD-902F-DF65C3FA2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59" y="6492875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>
            <a:extLst>
              <a:ext uri="{FF2B5EF4-FFF2-40B4-BE49-F238E27FC236}">
                <a16:creationId xmlns:a16="http://schemas.microsoft.com/office/drawing/2014/main" id="{139DAD44-44D8-462D-BC43-61B99DAD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48538AF-0F4B-4400-A176-9EC73C300F64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844D11A4-E0AC-4AE6-8917-C8B036974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273050"/>
            <a:ext cx="72723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143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 b="1" u="sng">
                <a:latin typeface="Times New Roman" panose="02020603050405020304" pitchFamily="18" charset="0"/>
                <a:ea typeface="SimSun" panose="02010600030101010101" pitchFamily="2" charset="-122"/>
              </a:rPr>
              <a:t>δ</a:t>
            </a:r>
            <a:r>
              <a:rPr lang="en-GB" altLang="el-GR" sz="2400" b="1" u="sng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l-GR" altLang="el-GR" sz="2400" b="1" u="sng">
                <a:latin typeface="Times New Roman" panose="02020603050405020304" pitchFamily="18" charset="0"/>
                <a:ea typeface="SimSun" panose="02010600030101010101" pitchFamily="2" charset="-122"/>
              </a:rPr>
              <a:t>εξίσωση </a:t>
            </a:r>
            <a:r>
              <a:rPr lang="en-US" altLang="el-GR" sz="2400" b="1" u="sng">
                <a:latin typeface="Times New Roman" panose="02020603050405020304" pitchFamily="18" charset="0"/>
                <a:ea typeface="SimSun" panose="02010600030101010101" pitchFamily="2" charset="-122"/>
              </a:rPr>
              <a:t>Benedict</a:t>
            </a:r>
            <a:r>
              <a:rPr lang="en-GB" altLang="el-GR" sz="2400" b="1" u="sng"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altLang="el-GR" sz="2400" b="1" u="sng">
                <a:latin typeface="Times New Roman" panose="02020603050405020304" pitchFamily="18" charset="0"/>
                <a:ea typeface="SimSun" panose="02010600030101010101" pitchFamily="2" charset="-122"/>
              </a:rPr>
              <a:t>Webb</a:t>
            </a:r>
            <a:r>
              <a:rPr lang="en-GB" altLang="el-GR" sz="2400" b="1" u="sng"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altLang="el-GR" sz="2400" b="1" u="sng">
                <a:latin typeface="Times New Roman" panose="02020603050405020304" pitchFamily="18" charset="0"/>
                <a:ea typeface="SimSun" panose="02010600030101010101" pitchFamily="2" charset="-122"/>
              </a:rPr>
              <a:t>Rubin</a:t>
            </a:r>
            <a:r>
              <a:rPr lang="en-GB" altLang="el-GR" sz="2400" b="1" u="sng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l-GR" altLang="el-GR" sz="240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l-GR" sz="180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l-GR" altLang="el-GR" sz="18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43531A28-B61C-4085-A6F3-4A11583A6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9941" name="Object 97">
            <a:extLst>
              <a:ext uri="{FF2B5EF4-FFF2-40B4-BE49-F238E27FC236}">
                <a16:creationId xmlns:a16="http://schemas.microsoft.com/office/drawing/2014/main" id="{1F3CC963-3AE4-4917-8E84-71DDCA575C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488" y="1012825"/>
          <a:ext cx="76612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r:id="rId3" imgW="5613400" imgH="508000" progId="Equation.DSMT4">
                  <p:embed/>
                </p:oleObj>
              </mc:Choice>
              <mc:Fallback>
                <p:oleObj r:id="rId3" imgW="5613400" imgH="50800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012825"/>
                        <a:ext cx="76612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4">
            <a:extLst>
              <a:ext uri="{FF2B5EF4-FFF2-40B4-BE49-F238E27FC236}">
                <a16:creationId xmlns:a16="http://schemas.microsoft.com/office/drawing/2014/main" id="{73F46537-F6B3-4D08-9657-F8063963E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35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39943" name="Object 98">
            <a:extLst>
              <a:ext uri="{FF2B5EF4-FFF2-40B4-BE49-F238E27FC236}">
                <a16:creationId xmlns:a16="http://schemas.microsoft.com/office/drawing/2014/main" id="{3CB804E7-17F7-48E5-A8F0-52ED528E94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488" y="2014538"/>
          <a:ext cx="32004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r:id="rId5" imgW="2095500" imgH="482600" progId="Equation.DSMT4">
                  <p:embed/>
                </p:oleObj>
              </mc:Choice>
              <mc:Fallback>
                <p:oleObj r:id="rId5" imgW="2095500" imgH="48260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2014538"/>
                        <a:ext cx="3200400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4" name="Picture 13">
            <a:extLst>
              <a:ext uri="{FF2B5EF4-FFF2-40B4-BE49-F238E27FC236}">
                <a16:creationId xmlns:a16="http://schemas.microsoft.com/office/drawing/2014/main" id="{6B9A0A62-00A1-4730-93AC-1D7DE6C832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2014538"/>
            <a:ext cx="9596437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60">
            <a:extLst>
              <a:ext uri="{FF2B5EF4-FFF2-40B4-BE49-F238E27FC236}">
                <a16:creationId xmlns:a16="http://schemas.microsoft.com/office/drawing/2014/main" id="{62DFE8B7-EC47-4E07-94AE-56E563989B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3259138"/>
            <a:ext cx="8486775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ight Arrow 61">
            <a:extLst>
              <a:ext uri="{FF2B5EF4-FFF2-40B4-BE49-F238E27FC236}">
                <a16:creationId xmlns:a16="http://schemas.microsoft.com/office/drawing/2014/main" id="{EC342BC6-5A6B-418D-A997-EF94BF02DAC8}"/>
              </a:ext>
            </a:extLst>
          </p:cNvPr>
          <p:cNvSpPr/>
          <p:nvPr/>
        </p:nvSpPr>
        <p:spPr>
          <a:xfrm>
            <a:off x="752475" y="5765800"/>
            <a:ext cx="593725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3" name="Left Arrow 62">
            <a:extLst>
              <a:ext uri="{FF2B5EF4-FFF2-40B4-BE49-F238E27FC236}">
                <a16:creationId xmlns:a16="http://schemas.microsoft.com/office/drawing/2014/main" id="{58B2D1B3-5929-4AEE-82D9-0566C1DF1744}"/>
              </a:ext>
            </a:extLst>
          </p:cNvPr>
          <p:cNvSpPr/>
          <p:nvPr/>
        </p:nvSpPr>
        <p:spPr>
          <a:xfrm>
            <a:off x="9932988" y="5727700"/>
            <a:ext cx="635000" cy="279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1E5E479C-5C77-4BAC-AA11-645666A4B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59" y="6492875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5537975-4D6D-4B0C-8A78-3A2C37A9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pPr eaLnBrk="1" hangingPunct="1"/>
            <a:r>
              <a:rPr lang="el-GR" altLang="el-GR" sz="3200" b="1" u="sng"/>
              <a:t>Καταστατική εξίσωση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51A79F-BFB6-458F-AC05-D175C72CC2C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16000" y="1524000"/>
            <a:ext cx="10033000" cy="3785652"/>
          </a:xfrm>
          <a:prstGeom prst="rect">
            <a:avLst/>
          </a:prstGeom>
          <a:blipFill rotWithShape="0">
            <a:blip r:embed="rId2"/>
            <a:stretch>
              <a:fillRect l="-972" t="-1288" b="-2738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49E7A81-06C6-4CBE-9F05-241653F6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0B94FE-C993-4680-9F6C-D3129EE6A175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3527424-8B42-4DB9-AA7B-6B037BF98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6089650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78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2A95A90-2641-45F4-A3D4-2B3B669D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9598F-875B-471C-A5F8-B6AE5C3E8A44}" type="slidenum">
              <a:rPr lang="el-GR" altLang="el-GR" smtClean="0"/>
              <a:pPr>
                <a:defRPr/>
              </a:pPr>
              <a:t>5</a:t>
            </a:fld>
            <a:endParaRPr lang="el-GR" alt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28E9B82-DB1B-47B2-8C2A-21174BC1834C}"/>
              </a:ext>
            </a:extLst>
          </p:cNvPr>
          <p:cNvSpPr/>
          <p:nvPr/>
        </p:nvSpPr>
        <p:spPr>
          <a:xfrm>
            <a:off x="566016" y="208170"/>
            <a:ext cx="477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Καταστατική εξίσωση  ΙΔΑΝΙΚΩΝ ΑΕΡΙΩΝ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FAA4DC-F77C-459F-88B7-BF9287B6EB0E}"/>
                  </a:ext>
                </a:extLst>
              </p:cNvPr>
              <p:cNvSpPr txBox="1"/>
              <p:nvPr/>
            </p:nvSpPr>
            <p:spPr>
              <a:xfrm>
                <a:off x="701335" y="958788"/>
                <a:ext cx="16979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FAA4DC-F77C-459F-88B7-BF9287B6E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35" y="958788"/>
                <a:ext cx="1697901" cy="307777"/>
              </a:xfrm>
              <a:prstGeom prst="rect">
                <a:avLst/>
              </a:prstGeom>
              <a:blipFill>
                <a:blip r:embed="rId2"/>
                <a:stretch>
                  <a:fillRect l="-2867" r="-2509" b="-274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C8CAFE49-2BDA-49B0-810A-4C0306B77F5A}"/>
                  </a:ext>
                </a:extLst>
              </p:cNvPr>
              <p:cNvSpPr/>
              <p:nvPr/>
            </p:nvSpPr>
            <p:spPr>
              <a:xfrm>
                <a:off x="483365" y="2231225"/>
                <a:ext cx="4939877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𝜋𝛼𝛾𝜅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ό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𝜎𝜇𝜄𝛼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𝜎𝜏𝛼𝜃𝜀𝜌𝛼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8,314 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𝑘𝑚𝑜𝑙𝑒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C8CAFE49-2BDA-49B0-810A-4C0306B77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65" y="2231225"/>
                <a:ext cx="4939877" cy="618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>
                <a:extLst>
                  <a:ext uri="{FF2B5EF4-FFF2-40B4-BE49-F238E27FC236}">
                    <a16:creationId xmlns:a16="http://schemas.microsoft.com/office/drawing/2014/main" id="{9B9CF59F-F3D0-4222-9235-265B8DA361E6}"/>
                  </a:ext>
                </a:extLst>
              </p:cNvPr>
              <p:cNvSpPr/>
              <p:nvPr/>
            </p:nvSpPr>
            <p:spPr>
              <a:xfrm>
                <a:off x="566016" y="1445697"/>
                <a:ext cx="5007076" cy="677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l-GR" dirty="0"/>
                  <a:t>= γραμμομοριακός όγκος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𝑘𝑚𝑜𝑙𝑒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  </a:t>
                </a:r>
              </a:p>
            </p:txBody>
          </p:sp>
        </mc:Choice>
        <mc:Fallback xmlns="">
          <p:sp>
            <p:nvSpPr>
              <p:cNvPr id="8" name="Ορθογώνιο 7">
                <a:extLst>
                  <a:ext uri="{FF2B5EF4-FFF2-40B4-BE49-F238E27FC236}">
                    <a16:creationId xmlns:a16="http://schemas.microsoft.com/office/drawing/2014/main" id="{9B9CF59F-F3D0-4222-9235-265B8DA36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6" y="1445697"/>
                <a:ext cx="5007076" cy="677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EE37226A-1A78-4E52-9FD3-0B8B36F7D460}"/>
              </a:ext>
            </a:extLst>
          </p:cNvPr>
          <p:cNvCxnSpPr/>
          <p:nvPr/>
        </p:nvCxnSpPr>
        <p:spPr>
          <a:xfrm>
            <a:off x="5423242" y="958788"/>
            <a:ext cx="0" cy="10564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C8A2F266-DB19-491A-9412-098CB7840101}"/>
              </a:ext>
            </a:extLst>
          </p:cNvPr>
          <p:cNvSpPr/>
          <p:nvPr/>
        </p:nvSpPr>
        <p:spPr>
          <a:xfrm>
            <a:off x="5573092" y="1445697"/>
            <a:ext cx="385339" cy="152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>
                <a:extLst>
                  <a:ext uri="{FF2B5EF4-FFF2-40B4-BE49-F238E27FC236}">
                    <a16:creationId xmlns:a16="http://schemas.microsoft.com/office/drawing/2014/main" id="{6F87BBE4-C0E2-45C6-BFA8-5138FEC7A3CB}"/>
                  </a:ext>
                </a:extLst>
              </p:cNvPr>
              <p:cNvSpPr/>
              <p:nvPr/>
            </p:nvSpPr>
            <p:spPr>
              <a:xfrm>
                <a:off x="6108280" y="1141158"/>
                <a:ext cx="1725344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Ορθογώνιο 11">
                <a:extLst>
                  <a:ext uri="{FF2B5EF4-FFF2-40B4-BE49-F238E27FC236}">
                    <a16:creationId xmlns:a16="http://schemas.microsoft.com/office/drawing/2014/main" id="{6F87BBE4-C0E2-45C6-BFA8-5138FEC7A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280" y="1141158"/>
                <a:ext cx="1725344" cy="6090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73CA9C20-1CB8-4CE7-9F9A-A46D9F5CB72A}"/>
              </a:ext>
            </a:extLst>
          </p:cNvPr>
          <p:cNvSpPr/>
          <p:nvPr/>
        </p:nvSpPr>
        <p:spPr>
          <a:xfrm>
            <a:off x="7833624" y="1445697"/>
            <a:ext cx="378221" cy="152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Ορθογώνιο 13">
                <a:extLst>
                  <a:ext uri="{FF2B5EF4-FFF2-40B4-BE49-F238E27FC236}">
                    <a16:creationId xmlns:a16="http://schemas.microsoft.com/office/drawing/2014/main" id="{7DE3875E-6E0E-4377-8135-E4B9667AD58E}"/>
                  </a:ext>
                </a:extLst>
              </p:cNvPr>
              <p:cNvSpPr/>
              <p:nvPr/>
            </p:nvSpPr>
            <p:spPr>
              <a:xfrm>
                <a:off x="8368812" y="1253626"/>
                <a:ext cx="24259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4" name="Ορθογώνιο 13">
                <a:extLst>
                  <a:ext uri="{FF2B5EF4-FFF2-40B4-BE49-F238E27FC236}">
                    <a16:creationId xmlns:a16="http://schemas.microsoft.com/office/drawing/2014/main" id="{7DE3875E-6E0E-4377-8135-E4B9667AD5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812" y="1253626"/>
                <a:ext cx="2425953" cy="461665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0FF2194-FA8A-4A36-9CCD-99E63541F611}"/>
              </a:ext>
            </a:extLst>
          </p:cNvPr>
          <p:cNvSpPr txBox="1"/>
          <p:nvPr/>
        </p:nvSpPr>
        <p:spPr>
          <a:xfrm>
            <a:off x="701335" y="3311371"/>
            <a:ext cx="523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BADBF3-16B3-43E4-96F2-6A45BEEBE490}"/>
                  </a:ext>
                </a:extLst>
              </p:cNvPr>
              <p:cNvSpPr txBox="1"/>
              <p:nvPr/>
            </p:nvSpPr>
            <p:spPr>
              <a:xfrm>
                <a:off x="0" y="3091567"/>
                <a:ext cx="5106398" cy="1178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l-GR" u="sng" dirty="0"/>
                  <a:t>Για συγκεκριμένο αέριο </a:t>
                </a:r>
                <a:r>
                  <a:rPr lang="en-US" u="sng" dirty="0"/>
                  <a:t>:</a:t>
                </a:r>
              </a:p>
              <a:p>
                <a:pPr lvl="1"/>
                <a:r>
                  <a:rPr lang="en-US" dirty="0"/>
                  <a:t>- </a:t>
                </a:r>
                <a:r>
                  <a:rPr lang="el-GR" dirty="0"/>
                  <a:t>με γνωστή μάζα (</a:t>
                </a:r>
                <a:r>
                  <a:rPr lang="en-US" dirty="0"/>
                  <a:t>m) </a:t>
                </a:r>
                <a:r>
                  <a:rPr lang="el-GR" dirty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- </a:t>
                </a:r>
                <a:r>
                  <a:rPr lang="el-GR" dirty="0"/>
                  <a:t>με γνωστό μοριακό βάρος ΜΒ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𝑘𝑚𝑜𝑙𝑒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: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BADBF3-16B3-43E4-96F2-6A45BEEBE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91567"/>
                <a:ext cx="5106398" cy="1178271"/>
              </a:xfrm>
              <a:prstGeom prst="rect">
                <a:avLst/>
              </a:prstGeom>
              <a:blipFill>
                <a:blip r:embed="rId7"/>
                <a:stretch>
                  <a:fillRect t="-25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Ορθογώνιο 2">
                <a:extLst>
                  <a:ext uri="{FF2B5EF4-FFF2-40B4-BE49-F238E27FC236}">
                    <a16:creationId xmlns:a16="http://schemas.microsoft.com/office/drawing/2014/main" id="{7F5B9BE6-5506-49C6-BE00-11F259B9F40E}"/>
                  </a:ext>
                </a:extLst>
              </p:cNvPr>
              <p:cNvSpPr/>
              <p:nvPr/>
            </p:nvSpPr>
            <p:spPr>
              <a:xfrm>
                <a:off x="4907481" y="3727567"/>
                <a:ext cx="2070888" cy="64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𝑀𝐵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𝑀𝐵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" name="Ορθογώνιο 2">
                <a:extLst>
                  <a:ext uri="{FF2B5EF4-FFF2-40B4-BE49-F238E27FC236}">
                    <a16:creationId xmlns:a16="http://schemas.microsoft.com/office/drawing/2014/main" id="{7F5B9BE6-5506-49C6-BE00-11F259B9F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481" y="3727567"/>
                <a:ext cx="2070888" cy="6458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F6C1AF92-41B9-455D-BF8A-250CB8C6BDD9}"/>
              </a:ext>
            </a:extLst>
          </p:cNvPr>
          <p:cNvSpPr/>
          <p:nvPr/>
        </p:nvSpPr>
        <p:spPr>
          <a:xfrm>
            <a:off x="6978369" y="3994951"/>
            <a:ext cx="585406" cy="20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Ορθογώνιο 15">
                <a:extLst>
                  <a:ext uri="{FF2B5EF4-FFF2-40B4-BE49-F238E27FC236}">
                    <a16:creationId xmlns:a16="http://schemas.microsoft.com/office/drawing/2014/main" id="{DBF979AC-0630-4BDE-89C8-E88086CA411B}"/>
                  </a:ext>
                </a:extLst>
              </p:cNvPr>
              <p:cNvSpPr/>
              <p:nvPr/>
            </p:nvSpPr>
            <p:spPr>
              <a:xfrm>
                <a:off x="7683141" y="3851154"/>
                <a:ext cx="17941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6" name="Ορθογώνιο 15">
                <a:extLst>
                  <a:ext uri="{FF2B5EF4-FFF2-40B4-BE49-F238E27FC236}">
                    <a16:creationId xmlns:a16="http://schemas.microsoft.com/office/drawing/2014/main" id="{DBF979AC-0630-4BDE-89C8-E88086CA4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141" y="3851154"/>
                <a:ext cx="1794146" cy="369332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Ορθογώνιο 16">
                <a:extLst>
                  <a:ext uri="{FF2B5EF4-FFF2-40B4-BE49-F238E27FC236}">
                    <a16:creationId xmlns:a16="http://schemas.microsoft.com/office/drawing/2014/main" id="{0E0B8FD2-15AA-47C5-B652-47AF3AD64DF8}"/>
                  </a:ext>
                </a:extLst>
              </p:cNvPr>
              <p:cNvSpPr/>
              <p:nvPr/>
            </p:nvSpPr>
            <p:spPr>
              <a:xfrm>
                <a:off x="566016" y="4744660"/>
                <a:ext cx="1726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7" name="Ορθογώνιο 16">
                <a:extLst>
                  <a:ext uri="{FF2B5EF4-FFF2-40B4-BE49-F238E27FC236}">
                    <a16:creationId xmlns:a16="http://schemas.microsoft.com/office/drawing/2014/main" id="{0E0B8FD2-15AA-47C5-B652-47AF3AD64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6" y="4744660"/>
                <a:ext cx="1726050" cy="369332"/>
              </a:xfrm>
              <a:prstGeom prst="rect">
                <a:avLst/>
              </a:prstGeom>
              <a:blipFill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988DA3-F765-47F4-8AAC-AE660FF31E0F}"/>
                  </a:ext>
                </a:extLst>
              </p:cNvPr>
              <p:cNvSpPr txBox="1"/>
              <p:nvPr/>
            </p:nvSpPr>
            <p:spPr>
              <a:xfrm>
                <a:off x="1550285" y="5190671"/>
                <a:ext cx="588506" cy="4432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𝜐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l-GR" sz="2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988DA3-F765-47F4-8AAC-AE660FF31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285" y="5190671"/>
                <a:ext cx="588506" cy="443263"/>
              </a:xfrm>
              <a:prstGeom prst="rect">
                <a:avLst/>
              </a:prstGeom>
              <a:blipFill>
                <a:blip r:embed="rId11"/>
                <a:stretch>
                  <a:fillRect t="-2740" b="-191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Ευθεία γραμμή σύνδεσης 19">
            <a:extLst>
              <a:ext uri="{FF2B5EF4-FFF2-40B4-BE49-F238E27FC236}">
                <a16:creationId xmlns:a16="http://schemas.microsoft.com/office/drawing/2014/main" id="{8E83B9EB-12A3-4C50-A3FE-DF2BD0D6F1E8}"/>
              </a:ext>
            </a:extLst>
          </p:cNvPr>
          <p:cNvCxnSpPr/>
          <p:nvPr/>
        </p:nvCxnSpPr>
        <p:spPr>
          <a:xfrm>
            <a:off x="2292066" y="4744660"/>
            <a:ext cx="0" cy="9814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Βέλος: Δεξιό 20">
            <a:extLst>
              <a:ext uri="{FF2B5EF4-FFF2-40B4-BE49-F238E27FC236}">
                <a16:creationId xmlns:a16="http://schemas.microsoft.com/office/drawing/2014/main" id="{3FD4DB92-B4B5-4783-BD4D-7504B04A5B2F}"/>
              </a:ext>
            </a:extLst>
          </p:cNvPr>
          <p:cNvSpPr/>
          <p:nvPr/>
        </p:nvSpPr>
        <p:spPr>
          <a:xfrm>
            <a:off x="2318757" y="5190670"/>
            <a:ext cx="468883" cy="221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Ορθογώνιο 22">
                <a:extLst>
                  <a:ext uri="{FF2B5EF4-FFF2-40B4-BE49-F238E27FC236}">
                    <a16:creationId xmlns:a16="http://schemas.microsoft.com/office/drawing/2014/main" id="{21F8B4BA-A6F7-4651-AF68-E6C8A09D5FC1}"/>
                  </a:ext>
                </a:extLst>
              </p:cNvPr>
              <p:cNvSpPr/>
              <p:nvPr/>
            </p:nvSpPr>
            <p:spPr>
              <a:xfrm>
                <a:off x="2836239" y="5040424"/>
                <a:ext cx="4806316" cy="66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>
          <p:sp>
            <p:nvSpPr>
              <p:cNvPr id="23" name="Ορθογώνιο 22">
                <a:extLst>
                  <a:ext uri="{FF2B5EF4-FFF2-40B4-BE49-F238E27FC236}">
                    <a16:creationId xmlns:a16="http://schemas.microsoft.com/office/drawing/2014/main" id="{21F8B4BA-A6F7-4651-AF68-E6C8A09D5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239" y="5040424"/>
                <a:ext cx="4806316" cy="6685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Ευθεία γραμμή σύνδεσης 25">
            <a:extLst>
              <a:ext uri="{FF2B5EF4-FFF2-40B4-BE49-F238E27FC236}">
                <a16:creationId xmlns:a16="http://schemas.microsoft.com/office/drawing/2014/main" id="{2E23FDB0-F7B7-4310-96EB-744D4E8586D4}"/>
              </a:ext>
            </a:extLst>
          </p:cNvPr>
          <p:cNvCxnSpPr/>
          <p:nvPr/>
        </p:nvCxnSpPr>
        <p:spPr>
          <a:xfrm>
            <a:off x="8468557" y="1253626"/>
            <a:ext cx="21841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Ευθεία γραμμή σύνδεσης 27">
            <a:extLst>
              <a:ext uri="{FF2B5EF4-FFF2-40B4-BE49-F238E27FC236}">
                <a16:creationId xmlns:a16="http://schemas.microsoft.com/office/drawing/2014/main" id="{25835AA0-A873-483A-9097-2C0C7B2C44FC}"/>
              </a:ext>
            </a:extLst>
          </p:cNvPr>
          <p:cNvCxnSpPr/>
          <p:nvPr/>
        </p:nvCxnSpPr>
        <p:spPr>
          <a:xfrm>
            <a:off x="8468557" y="1837678"/>
            <a:ext cx="21841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Ευθεία γραμμή σύνδεσης 34">
            <a:extLst>
              <a:ext uri="{FF2B5EF4-FFF2-40B4-BE49-F238E27FC236}">
                <a16:creationId xmlns:a16="http://schemas.microsoft.com/office/drawing/2014/main" id="{C021D853-3B1E-4A09-80EA-C1A878B5879D}"/>
              </a:ext>
            </a:extLst>
          </p:cNvPr>
          <p:cNvCxnSpPr/>
          <p:nvPr/>
        </p:nvCxnSpPr>
        <p:spPr>
          <a:xfrm>
            <a:off x="8468557" y="1253626"/>
            <a:ext cx="0" cy="5840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Ευθεία γραμμή σύνδεσης 36">
            <a:extLst>
              <a:ext uri="{FF2B5EF4-FFF2-40B4-BE49-F238E27FC236}">
                <a16:creationId xmlns:a16="http://schemas.microsoft.com/office/drawing/2014/main" id="{63DF2404-AC71-4AB2-8D13-1B55FE0AFB89}"/>
              </a:ext>
            </a:extLst>
          </p:cNvPr>
          <p:cNvCxnSpPr/>
          <p:nvPr/>
        </p:nvCxnSpPr>
        <p:spPr>
          <a:xfrm>
            <a:off x="10652722" y="1253626"/>
            <a:ext cx="0" cy="5840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Ευθεία γραμμή σύνδεσης 38">
            <a:extLst>
              <a:ext uri="{FF2B5EF4-FFF2-40B4-BE49-F238E27FC236}">
                <a16:creationId xmlns:a16="http://schemas.microsoft.com/office/drawing/2014/main" id="{E22D8118-B6FF-4579-A113-7C1A52C5A7C7}"/>
              </a:ext>
            </a:extLst>
          </p:cNvPr>
          <p:cNvCxnSpPr/>
          <p:nvPr/>
        </p:nvCxnSpPr>
        <p:spPr>
          <a:xfrm>
            <a:off x="7788768" y="3851154"/>
            <a:ext cx="16436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Ευθεία γραμμή σύνδεσης 40">
            <a:extLst>
              <a:ext uri="{FF2B5EF4-FFF2-40B4-BE49-F238E27FC236}">
                <a16:creationId xmlns:a16="http://schemas.microsoft.com/office/drawing/2014/main" id="{37A031D0-116A-4401-BB2E-E23283F4B4C7}"/>
              </a:ext>
            </a:extLst>
          </p:cNvPr>
          <p:cNvCxnSpPr/>
          <p:nvPr/>
        </p:nvCxnSpPr>
        <p:spPr>
          <a:xfrm>
            <a:off x="7788768" y="3851154"/>
            <a:ext cx="0" cy="4186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Ευθεία γραμμή σύνδεσης 42">
            <a:extLst>
              <a:ext uri="{FF2B5EF4-FFF2-40B4-BE49-F238E27FC236}">
                <a16:creationId xmlns:a16="http://schemas.microsoft.com/office/drawing/2014/main" id="{5C4334DE-95C2-4C03-88FA-E9046FCCC53F}"/>
              </a:ext>
            </a:extLst>
          </p:cNvPr>
          <p:cNvCxnSpPr/>
          <p:nvPr/>
        </p:nvCxnSpPr>
        <p:spPr>
          <a:xfrm>
            <a:off x="7788768" y="4269838"/>
            <a:ext cx="16436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Ευθεία γραμμή σύνδεσης 44">
            <a:extLst>
              <a:ext uri="{FF2B5EF4-FFF2-40B4-BE49-F238E27FC236}">
                <a16:creationId xmlns:a16="http://schemas.microsoft.com/office/drawing/2014/main" id="{2ECFA488-ABDB-4B92-9C7C-ADA0F884C890}"/>
              </a:ext>
            </a:extLst>
          </p:cNvPr>
          <p:cNvCxnSpPr/>
          <p:nvPr/>
        </p:nvCxnSpPr>
        <p:spPr>
          <a:xfrm>
            <a:off x="9432431" y="3851154"/>
            <a:ext cx="0" cy="4186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Ευθεία γραμμή σύνδεσης 46">
            <a:extLst>
              <a:ext uri="{FF2B5EF4-FFF2-40B4-BE49-F238E27FC236}">
                <a16:creationId xmlns:a16="http://schemas.microsoft.com/office/drawing/2014/main" id="{1C487DEE-4CF2-47F3-8E29-ECBC224C507D}"/>
              </a:ext>
            </a:extLst>
          </p:cNvPr>
          <p:cNvCxnSpPr>
            <a:cxnSpLocks/>
          </p:cNvCxnSpPr>
          <p:nvPr/>
        </p:nvCxnSpPr>
        <p:spPr>
          <a:xfrm>
            <a:off x="5274168" y="5190670"/>
            <a:ext cx="228960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Ευθεία γραμμή σύνδεσης 52">
            <a:extLst>
              <a:ext uri="{FF2B5EF4-FFF2-40B4-BE49-F238E27FC236}">
                <a16:creationId xmlns:a16="http://schemas.microsoft.com/office/drawing/2014/main" id="{B8519C36-A8F9-41BC-97D7-5A36959322F6}"/>
              </a:ext>
            </a:extLst>
          </p:cNvPr>
          <p:cNvCxnSpPr/>
          <p:nvPr/>
        </p:nvCxnSpPr>
        <p:spPr>
          <a:xfrm>
            <a:off x="5274168" y="5190670"/>
            <a:ext cx="0" cy="443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Ευθεία γραμμή σύνδεσης 56">
            <a:extLst>
              <a:ext uri="{FF2B5EF4-FFF2-40B4-BE49-F238E27FC236}">
                <a16:creationId xmlns:a16="http://schemas.microsoft.com/office/drawing/2014/main" id="{84A50766-FD86-45FF-AA12-8AA67987070F}"/>
              </a:ext>
            </a:extLst>
          </p:cNvPr>
          <p:cNvCxnSpPr>
            <a:cxnSpLocks/>
          </p:cNvCxnSpPr>
          <p:nvPr/>
        </p:nvCxnSpPr>
        <p:spPr>
          <a:xfrm>
            <a:off x="5274168" y="5625389"/>
            <a:ext cx="228960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Ευθεία γραμμή σύνδεσης 58">
            <a:extLst>
              <a:ext uri="{FF2B5EF4-FFF2-40B4-BE49-F238E27FC236}">
                <a16:creationId xmlns:a16="http://schemas.microsoft.com/office/drawing/2014/main" id="{C99613B9-2038-49B0-8C91-8DB012EBF109}"/>
              </a:ext>
            </a:extLst>
          </p:cNvPr>
          <p:cNvCxnSpPr/>
          <p:nvPr/>
        </p:nvCxnSpPr>
        <p:spPr>
          <a:xfrm>
            <a:off x="7563775" y="5190670"/>
            <a:ext cx="0" cy="443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97F311D-8EB1-48D6-A191-04C03CF0D18A}"/>
              </a:ext>
            </a:extLst>
          </p:cNvPr>
          <p:cNvSpPr txBox="1"/>
          <p:nvPr/>
        </p:nvSpPr>
        <p:spPr>
          <a:xfrm>
            <a:off x="8713197" y="4919086"/>
            <a:ext cx="83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Είναι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5FBDB5F-6A1B-41A5-88EF-F36F57E9A655}"/>
                  </a:ext>
                </a:extLst>
              </p:cNvPr>
              <p:cNvSpPr txBox="1"/>
              <p:nvPr/>
            </p:nvSpPr>
            <p:spPr>
              <a:xfrm>
                <a:off x="9982200" y="4567859"/>
                <a:ext cx="99847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5FBDB5F-6A1B-41A5-88EF-F36F57E9A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4567859"/>
                <a:ext cx="998478" cy="4725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51C6B5C-C90D-4826-B6D7-E34F5BCA6572}"/>
                  </a:ext>
                </a:extLst>
              </p:cNvPr>
              <p:cNvSpPr txBox="1"/>
              <p:nvPr/>
            </p:nvSpPr>
            <p:spPr>
              <a:xfrm>
                <a:off x="10004677" y="5374714"/>
                <a:ext cx="15801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𝛭𝛣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51C6B5C-C90D-4826-B6D7-E34F5BCA6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677" y="5374714"/>
                <a:ext cx="1580176" cy="276999"/>
              </a:xfrm>
              <a:prstGeom prst="rect">
                <a:avLst/>
              </a:prstGeom>
              <a:blipFill>
                <a:blip r:embed="rId14"/>
                <a:stretch>
                  <a:fillRect t="-4444" r="-18919" b="-17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Ευθύγραμμο βέλος σύνδεσης 67">
            <a:extLst>
              <a:ext uri="{FF2B5EF4-FFF2-40B4-BE49-F238E27FC236}">
                <a16:creationId xmlns:a16="http://schemas.microsoft.com/office/drawing/2014/main" id="{F4F5B17A-0BCE-4161-8357-6DDE5CE2F408}"/>
              </a:ext>
            </a:extLst>
          </p:cNvPr>
          <p:cNvCxnSpPr>
            <a:stCxn id="61" idx="3"/>
          </p:cNvCxnSpPr>
          <p:nvPr/>
        </p:nvCxnSpPr>
        <p:spPr>
          <a:xfrm flipV="1">
            <a:off x="9547697" y="4919086"/>
            <a:ext cx="350905" cy="184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Ευθύγραμμο βέλος σύνδεσης 69">
            <a:extLst>
              <a:ext uri="{FF2B5EF4-FFF2-40B4-BE49-F238E27FC236}">
                <a16:creationId xmlns:a16="http://schemas.microsoft.com/office/drawing/2014/main" id="{2CACB979-23FF-41A5-B1E3-50978F8BB0F8}"/>
              </a:ext>
            </a:extLst>
          </p:cNvPr>
          <p:cNvCxnSpPr>
            <a:stCxn id="61" idx="3"/>
            <a:endCxn id="64" idx="1"/>
          </p:cNvCxnSpPr>
          <p:nvPr/>
        </p:nvCxnSpPr>
        <p:spPr>
          <a:xfrm>
            <a:off x="9547697" y="5103752"/>
            <a:ext cx="456980" cy="4094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Ευθεία γραμμή σύνδεσης 71">
            <a:extLst>
              <a:ext uri="{FF2B5EF4-FFF2-40B4-BE49-F238E27FC236}">
                <a16:creationId xmlns:a16="http://schemas.microsoft.com/office/drawing/2014/main" id="{C0086B92-E403-4B8F-A306-8AAEB8885258}"/>
              </a:ext>
            </a:extLst>
          </p:cNvPr>
          <p:cNvCxnSpPr>
            <a:cxnSpLocks/>
          </p:cNvCxnSpPr>
          <p:nvPr/>
        </p:nvCxnSpPr>
        <p:spPr>
          <a:xfrm>
            <a:off x="8713197" y="4567859"/>
            <a:ext cx="28716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Ευθεία γραμμή σύνδεσης 74">
            <a:extLst>
              <a:ext uri="{FF2B5EF4-FFF2-40B4-BE49-F238E27FC236}">
                <a16:creationId xmlns:a16="http://schemas.microsoft.com/office/drawing/2014/main" id="{4CB4C6B5-F8EB-4D6D-BA87-BE148C500862}"/>
              </a:ext>
            </a:extLst>
          </p:cNvPr>
          <p:cNvCxnSpPr>
            <a:cxnSpLocks/>
          </p:cNvCxnSpPr>
          <p:nvPr/>
        </p:nvCxnSpPr>
        <p:spPr>
          <a:xfrm>
            <a:off x="8713197" y="4567859"/>
            <a:ext cx="0" cy="11766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Ευθεία γραμμή σύνδεσης 76">
            <a:extLst>
              <a:ext uri="{FF2B5EF4-FFF2-40B4-BE49-F238E27FC236}">
                <a16:creationId xmlns:a16="http://schemas.microsoft.com/office/drawing/2014/main" id="{60938A47-4953-4E43-BEE1-EADE978720F4}"/>
              </a:ext>
            </a:extLst>
          </p:cNvPr>
          <p:cNvCxnSpPr>
            <a:cxnSpLocks/>
          </p:cNvCxnSpPr>
          <p:nvPr/>
        </p:nvCxnSpPr>
        <p:spPr>
          <a:xfrm>
            <a:off x="8713197" y="5744515"/>
            <a:ext cx="28716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Ευθεία γραμμή σύνδεσης 79">
            <a:extLst>
              <a:ext uri="{FF2B5EF4-FFF2-40B4-BE49-F238E27FC236}">
                <a16:creationId xmlns:a16="http://schemas.microsoft.com/office/drawing/2014/main" id="{175B7932-1C72-41F2-94C1-A9A9ED1EDBCC}"/>
              </a:ext>
            </a:extLst>
          </p:cNvPr>
          <p:cNvCxnSpPr/>
          <p:nvPr/>
        </p:nvCxnSpPr>
        <p:spPr>
          <a:xfrm flipV="1">
            <a:off x="11584853" y="4567859"/>
            <a:ext cx="0" cy="11766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Text Box 4">
            <a:extLst>
              <a:ext uri="{FF2B5EF4-FFF2-40B4-BE49-F238E27FC236}">
                <a16:creationId xmlns:a16="http://schemas.microsoft.com/office/drawing/2014/main" id="{6D2BA6D7-E4CF-41DD-A854-B775AC60B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6089650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9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204BA5-6A4C-4602-B743-3E977645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6524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600" b="1" u="sng" dirty="0"/>
            </a:br>
            <a:r>
              <a:rPr lang="el-GR" sz="3100" b="1" u="sng" dirty="0"/>
              <a:t>Νόμοι ιδανικών αερίων</a:t>
            </a:r>
            <a:r>
              <a:rPr lang="en-US" sz="3100" b="1" u="sng" dirty="0"/>
              <a:t> 1/3</a:t>
            </a:r>
            <a:r>
              <a:rPr lang="el-GR" sz="3100" b="1" u="sng" dirty="0"/>
              <a:t> </a:t>
            </a:r>
            <a:br>
              <a:rPr lang="el-GR" sz="3100" u="sng" dirty="0"/>
            </a:br>
            <a:endParaRPr lang="el-GR" sz="3100" u="sng" dirty="0"/>
          </a:p>
        </p:txBody>
      </p:sp>
      <p:sp>
        <p:nvSpPr>
          <p:cNvPr id="7173" name="Slide Number Placeholder 4">
            <a:extLst>
              <a:ext uri="{FF2B5EF4-FFF2-40B4-BE49-F238E27FC236}">
                <a16:creationId xmlns:a16="http://schemas.microsoft.com/office/drawing/2014/main" id="{CED63A43-F530-46AF-84C3-2B57FE3A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5F8E01A-DC28-4443-97DB-4E9B7E12CFE2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pic>
        <p:nvPicPr>
          <p:cNvPr id="7175" name="Εικόνα 2">
            <a:extLst>
              <a:ext uri="{FF2B5EF4-FFF2-40B4-BE49-F238E27FC236}">
                <a16:creationId xmlns:a16="http://schemas.microsoft.com/office/drawing/2014/main" id="{5B917BE4-8BC8-4281-9F3F-99E07078C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2151448"/>
            <a:ext cx="7138311" cy="255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5">
            <a:extLst>
              <a:ext uri="{FF2B5EF4-FFF2-40B4-BE49-F238E27FC236}">
                <a16:creationId xmlns:a16="http://schemas.microsoft.com/office/drawing/2014/main" id="{5C3D7792-0298-43E1-BE4B-38D42E623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4" y="5118724"/>
            <a:ext cx="431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dirty="0"/>
              <a:t>Όταν η πίεση μειώνεται </a:t>
            </a:r>
          </a:p>
        </p:txBody>
      </p:sp>
      <p:sp>
        <p:nvSpPr>
          <p:cNvPr id="7" name="Δεξιό βέλος 6">
            <a:extLst>
              <a:ext uri="{FF2B5EF4-FFF2-40B4-BE49-F238E27FC236}">
                <a16:creationId xmlns:a16="http://schemas.microsoft.com/office/drawing/2014/main" id="{A54AC539-2091-41FD-B09E-4283E1A6CD56}"/>
              </a:ext>
            </a:extLst>
          </p:cNvPr>
          <p:cNvSpPr/>
          <p:nvPr/>
        </p:nvSpPr>
        <p:spPr>
          <a:xfrm>
            <a:off x="3152774" y="5211593"/>
            <a:ext cx="7334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7178" name="TextBox 7">
            <a:extLst>
              <a:ext uri="{FF2B5EF4-FFF2-40B4-BE49-F238E27FC236}">
                <a16:creationId xmlns:a16="http://schemas.microsoft.com/office/drawing/2014/main" id="{F4674050-D6B0-4756-9C68-7D32DE496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311" y="5130735"/>
            <a:ext cx="354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dirty="0"/>
              <a:t>ο όγκος αυξάνεται</a:t>
            </a:r>
          </a:p>
        </p:txBody>
      </p:sp>
      <p:sp>
        <p:nvSpPr>
          <p:cNvPr id="10" name="Δεξιό βέλος 9">
            <a:extLst>
              <a:ext uri="{FF2B5EF4-FFF2-40B4-BE49-F238E27FC236}">
                <a16:creationId xmlns:a16="http://schemas.microsoft.com/office/drawing/2014/main" id="{EAB0FF3C-028A-4229-84AC-EB8827D2E3AD}"/>
              </a:ext>
            </a:extLst>
          </p:cNvPr>
          <p:cNvSpPr/>
          <p:nvPr/>
        </p:nvSpPr>
        <p:spPr>
          <a:xfrm>
            <a:off x="6105525" y="5223604"/>
            <a:ext cx="723900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7180" name="TextBox 10">
            <a:extLst>
              <a:ext uri="{FF2B5EF4-FFF2-40B4-BE49-F238E27FC236}">
                <a16:creationId xmlns:a16="http://schemas.microsoft.com/office/drawing/2014/main" id="{79C9E446-971A-41AF-AD51-CBF1DC7E1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812" y="5118724"/>
            <a:ext cx="275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dirty="0"/>
              <a:t>Ισόθερμη εκτόνωση</a:t>
            </a:r>
          </a:p>
        </p:txBody>
      </p:sp>
      <p:sp>
        <p:nvSpPr>
          <p:cNvPr id="7181" name="TextBox 11">
            <a:extLst>
              <a:ext uri="{FF2B5EF4-FFF2-40B4-BE49-F238E27FC236}">
                <a16:creationId xmlns:a16="http://schemas.microsoft.com/office/drawing/2014/main" id="{CA4D9DAD-7224-45DF-8556-0351BE16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20" y="5522355"/>
            <a:ext cx="263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dirty="0"/>
              <a:t>Όταν η πίεση αυξάνεται</a:t>
            </a:r>
          </a:p>
        </p:txBody>
      </p:sp>
      <p:sp>
        <p:nvSpPr>
          <p:cNvPr id="7182" name="TextBox 12">
            <a:extLst>
              <a:ext uri="{FF2B5EF4-FFF2-40B4-BE49-F238E27FC236}">
                <a16:creationId xmlns:a16="http://schemas.microsoft.com/office/drawing/2014/main" id="{0ADCE498-2D2B-4D02-8C30-1B93BEBAD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311" y="5566558"/>
            <a:ext cx="201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dirty="0"/>
              <a:t>ο όγκος μειώνεται  </a:t>
            </a:r>
          </a:p>
        </p:txBody>
      </p:sp>
      <p:sp>
        <p:nvSpPr>
          <p:cNvPr id="7183" name="TextBox 13">
            <a:extLst>
              <a:ext uri="{FF2B5EF4-FFF2-40B4-BE49-F238E27FC236}">
                <a16:creationId xmlns:a16="http://schemas.microsoft.com/office/drawing/2014/main" id="{0CB87CF7-33D8-4FB6-85B4-1E1ACA0C0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812" y="5574087"/>
            <a:ext cx="247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/>
              <a:t>Ισόθερμη συμπίεση</a:t>
            </a:r>
          </a:p>
        </p:txBody>
      </p:sp>
      <p:sp>
        <p:nvSpPr>
          <p:cNvPr id="19" name="Δεξιό βέλος 18">
            <a:extLst>
              <a:ext uri="{FF2B5EF4-FFF2-40B4-BE49-F238E27FC236}">
                <a16:creationId xmlns:a16="http://schemas.microsoft.com/office/drawing/2014/main" id="{D1C8D217-2EE7-4BF7-9FBB-BDDB4AB8EAE3}"/>
              </a:ext>
            </a:extLst>
          </p:cNvPr>
          <p:cNvSpPr/>
          <p:nvPr/>
        </p:nvSpPr>
        <p:spPr>
          <a:xfrm>
            <a:off x="3152774" y="5654861"/>
            <a:ext cx="7334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20" name="Δεξιό βέλος 19">
            <a:extLst>
              <a:ext uri="{FF2B5EF4-FFF2-40B4-BE49-F238E27FC236}">
                <a16:creationId xmlns:a16="http://schemas.microsoft.com/office/drawing/2014/main" id="{A503CFA7-6348-4F58-971B-7D1C97BF0BBD}"/>
              </a:ext>
            </a:extLst>
          </p:cNvPr>
          <p:cNvSpPr/>
          <p:nvPr/>
        </p:nvSpPr>
        <p:spPr>
          <a:xfrm>
            <a:off x="6105525" y="5681658"/>
            <a:ext cx="7334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03DE5F-080E-48D4-97CA-A378CB86061F}"/>
              </a:ext>
            </a:extLst>
          </p:cNvPr>
          <p:cNvSpPr txBox="1"/>
          <p:nvPr/>
        </p:nvSpPr>
        <p:spPr>
          <a:xfrm>
            <a:off x="879860" y="1294457"/>
            <a:ext cx="316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Ισόθερμη μεταβολή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DC4235-679F-44E0-8690-70D2ED15671F}"/>
              </a:ext>
            </a:extLst>
          </p:cNvPr>
          <p:cNvSpPr txBox="1"/>
          <p:nvPr/>
        </p:nvSpPr>
        <p:spPr>
          <a:xfrm>
            <a:off x="879860" y="740717"/>
            <a:ext cx="375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/>
              <a:t>Νόμος </a:t>
            </a:r>
            <a:r>
              <a:rPr lang="en-US" sz="2400" u="sng" dirty="0"/>
              <a:t>Boyle - </a:t>
            </a:r>
            <a:r>
              <a:rPr lang="en-US" sz="2400" u="sng" dirty="0" err="1"/>
              <a:t>Marriotte</a:t>
            </a:r>
            <a:endParaRPr lang="el-GR" sz="24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546706-3216-4506-B0AA-3B666FD3EAEF}"/>
              </a:ext>
            </a:extLst>
          </p:cNvPr>
          <p:cNvSpPr txBox="1"/>
          <p:nvPr/>
        </p:nvSpPr>
        <p:spPr>
          <a:xfrm>
            <a:off x="4076700" y="1285727"/>
            <a:ext cx="1473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 = </a:t>
            </a:r>
            <a:r>
              <a:rPr lang="el-GR" sz="2400" dirty="0" err="1">
                <a:solidFill>
                  <a:srgbClr val="FF0000"/>
                </a:solidFill>
              </a:rPr>
              <a:t>σταθ</a:t>
            </a:r>
            <a:r>
              <a:rPr lang="el-GR" sz="2400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7C16DC-FEF4-404E-8B93-017B4239902E}"/>
                  </a:ext>
                </a:extLst>
              </p:cNvPr>
              <p:cNvSpPr txBox="1"/>
              <p:nvPr/>
            </p:nvSpPr>
            <p:spPr>
              <a:xfrm>
                <a:off x="5835592" y="1312540"/>
                <a:ext cx="19686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𝜎𝜏𝛼𝜃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7C16DC-FEF4-404E-8B93-017B42399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592" y="1312540"/>
                <a:ext cx="1968616" cy="369332"/>
              </a:xfrm>
              <a:prstGeom prst="rect">
                <a:avLst/>
              </a:prstGeom>
              <a:blipFill>
                <a:blip r:embed="rId3"/>
                <a:stretch>
                  <a:fillRect l="-3096" b="-278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6D4D31-D232-4DE7-AE93-F894B9A0C2C0}"/>
                  </a:ext>
                </a:extLst>
              </p:cNvPr>
              <p:cNvSpPr txBox="1"/>
              <p:nvPr/>
            </p:nvSpPr>
            <p:spPr>
              <a:xfrm>
                <a:off x="8329612" y="1294457"/>
                <a:ext cx="23807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6D4D31-D232-4DE7-AE93-F894B9A0C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612" y="1294457"/>
                <a:ext cx="2380780" cy="369332"/>
              </a:xfrm>
              <a:prstGeom prst="rect">
                <a:avLst/>
              </a:prstGeom>
              <a:blipFill>
                <a:blip r:embed="rId4"/>
                <a:stretch>
                  <a:fillRect l="-2302" b="-278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4">
            <a:extLst>
              <a:ext uri="{FF2B5EF4-FFF2-40B4-BE49-F238E27FC236}">
                <a16:creationId xmlns:a16="http://schemas.microsoft.com/office/drawing/2014/main" id="{78C96D83-CCE3-44CB-8A06-A186020E1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6089650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0E5F63-0B87-4B38-89ED-C3DEB6A9C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9" y="253107"/>
            <a:ext cx="10515600" cy="625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600" b="1" u="sng" dirty="0"/>
            </a:br>
            <a:r>
              <a:rPr lang="el-GR" sz="3100" b="1" u="sng" dirty="0"/>
              <a:t>Νόμοι ιδανικών αερίων </a:t>
            </a:r>
            <a:r>
              <a:rPr lang="en-US" sz="3100" b="1" u="sng" dirty="0"/>
              <a:t> 2/3</a:t>
            </a:r>
            <a:br>
              <a:rPr lang="el-GR" sz="3100" u="sng" dirty="0"/>
            </a:br>
            <a:endParaRPr lang="el-GR" sz="3100" u="sng" dirty="0"/>
          </a:p>
        </p:txBody>
      </p:sp>
      <p:sp>
        <p:nvSpPr>
          <p:cNvPr id="8200" name="Slide Number Placeholder 2">
            <a:extLst>
              <a:ext uri="{FF2B5EF4-FFF2-40B4-BE49-F238E27FC236}">
                <a16:creationId xmlns:a16="http://schemas.microsoft.com/office/drawing/2014/main" id="{743B739E-2AFB-4D87-A9B8-BE7C161B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1CBC10-C1D6-42A9-8133-92476D6837AE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D81D858-B5F5-47B5-BE72-736C25048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58" y="2528479"/>
            <a:ext cx="8505825" cy="2457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F1F200-B476-4B61-926E-23BE080A6BAB}"/>
              </a:ext>
            </a:extLst>
          </p:cNvPr>
          <p:cNvSpPr txBox="1"/>
          <p:nvPr/>
        </p:nvSpPr>
        <p:spPr>
          <a:xfrm>
            <a:off x="651769" y="972800"/>
            <a:ext cx="639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/>
              <a:t>Νόμος </a:t>
            </a:r>
            <a:r>
              <a:rPr lang="en-US" sz="2400" u="sng" dirty="0"/>
              <a:t>Gay – </a:t>
            </a:r>
            <a:r>
              <a:rPr lang="en-US" sz="2400" u="sng" dirty="0" err="1"/>
              <a:t>Lussac</a:t>
            </a:r>
            <a:r>
              <a:rPr lang="en-US" sz="2400" u="sng" dirty="0"/>
              <a:t> (</a:t>
            </a:r>
            <a:r>
              <a:rPr lang="el-GR" sz="2400" u="sng" dirty="0"/>
              <a:t>ή 1</a:t>
            </a:r>
            <a:r>
              <a:rPr lang="el-GR" sz="2400" u="sng" baseline="30000" dirty="0"/>
              <a:t>ος</a:t>
            </a:r>
            <a:r>
              <a:rPr lang="el-GR" sz="2400" u="sng" dirty="0"/>
              <a:t> Νόμος </a:t>
            </a:r>
            <a:r>
              <a:rPr lang="en-US" sz="2400" u="sng" dirty="0"/>
              <a:t>Charles)</a:t>
            </a:r>
            <a:endParaRPr lang="el-GR" sz="24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97A5F-253B-445B-AA1F-42F9E62EDF87}"/>
              </a:ext>
            </a:extLst>
          </p:cNvPr>
          <p:cNvSpPr txBox="1"/>
          <p:nvPr/>
        </p:nvSpPr>
        <p:spPr>
          <a:xfrm>
            <a:off x="3625485" y="1628164"/>
            <a:ext cx="153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 = </a:t>
            </a:r>
            <a:r>
              <a:rPr lang="el-GR" sz="2400" dirty="0" err="1">
                <a:solidFill>
                  <a:srgbClr val="FF0000"/>
                </a:solidFill>
              </a:rPr>
              <a:t>σταθ</a:t>
            </a:r>
            <a:r>
              <a:rPr lang="el-GR" sz="2400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F59C02-11E3-43A1-9A6A-E94D9D2D27CF}"/>
                  </a:ext>
                </a:extLst>
              </p:cNvPr>
              <p:cNvSpPr txBox="1"/>
              <p:nvPr/>
            </p:nvSpPr>
            <p:spPr>
              <a:xfrm>
                <a:off x="5639303" y="1514480"/>
                <a:ext cx="1532138" cy="689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𝜎𝜏𝛼𝜃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F59C02-11E3-43A1-9A6A-E94D9D2D2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303" y="1514480"/>
                <a:ext cx="1532138" cy="689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971E6E-0DE0-4ACF-A218-263EDC1DB8C2}"/>
                  </a:ext>
                </a:extLst>
              </p:cNvPr>
              <p:cNvSpPr txBox="1"/>
              <p:nvPr/>
            </p:nvSpPr>
            <p:spPr>
              <a:xfrm>
                <a:off x="7871929" y="1492352"/>
                <a:ext cx="1066254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971E6E-0DE0-4ACF-A218-263EDC1DB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929" y="1492352"/>
                <a:ext cx="1066254" cy="751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89F196DA-0939-44F1-88BE-19EA7381CC43}"/>
              </a:ext>
            </a:extLst>
          </p:cNvPr>
          <p:cNvSpPr/>
          <p:nvPr/>
        </p:nvSpPr>
        <p:spPr>
          <a:xfrm>
            <a:off x="432358" y="5373248"/>
            <a:ext cx="2711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dirty="0"/>
              <a:t>Όταν ο όγκος αυξάνεται </a:t>
            </a:r>
            <a:endParaRPr lang="el-GR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A90062A0-B550-4629-8E26-1F5BFDDB9515}"/>
              </a:ext>
            </a:extLst>
          </p:cNvPr>
          <p:cNvSpPr/>
          <p:nvPr/>
        </p:nvSpPr>
        <p:spPr>
          <a:xfrm>
            <a:off x="432358" y="5760567"/>
            <a:ext cx="2637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dirty="0"/>
              <a:t>Όταν ο όγκος μειώνεται</a:t>
            </a:r>
            <a:endParaRPr lang="el-GR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90673F87-3D5C-4E3A-9520-985F31F20B96}"/>
              </a:ext>
            </a:extLst>
          </p:cNvPr>
          <p:cNvSpPr/>
          <p:nvPr/>
        </p:nvSpPr>
        <p:spPr>
          <a:xfrm>
            <a:off x="3857045" y="5373248"/>
            <a:ext cx="281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l-GR" altLang="el-GR" dirty="0"/>
              <a:t>η θερμοκρασία αυξάνεται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8888C79B-948E-419F-AB7C-6B27CE5F1574}"/>
              </a:ext>
            </a:extLst>
          </p:cNvPr>
          <p:cNvSpPr/>
          <p:nvPr/>
        </p:nvSpPr>
        <p:spPr>
          <a:xfrm>
            <a:off x="3857045" y="5760567"/>
            <a:ext cx="2843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l-GR" altLang="el-GR" dirty="0"/>
              <a:t>η θερμοκρασία μειώνεται </a:t>
            </a: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2BAFD361-213D-4E10-8948-23AC01E8BCA8}"/>
              </a:ext>
            </a:extLst>
          </p:cNvPr>
          <p:cNvSpPr/>
          <p:nvPr/>
        </p:nvSpPr>
        <p:spPr>
          <a:xfrm>
            <a:off x="7457045" y="5373248"/>
            <a:ext cx="355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l-GR" altLang="el-GR" dirty="0"/>
              <a:t>Ισοβαρής εκτόνωση ή θέρμανση </a:t>
            </a: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FF398690-25C1-4022-B4F3-60642D5B4C27}"/>
              </a:ext>
            </a:extLst>
          </p:cNvPr>
          <p:cNvSpPr/>
          <p:nvPr/>
        </p:nvSpPr>
        <p:spPr>
          <a:xfrm>
            <a:off x="7457045" y="5760567"/>
            <a:ext cx="311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l-GR" altLang="el-GR" dirty="0"/>
              <a:t>Ισοβαρής συμπίεση  ή ψύξη </a:t>
            </a:r>
          </a:p>
        </p:txBody>
      </p:sp>
      <p:sp>
        <p:nvSpPr>
          <p:cNvPr id="18" name="Βέλος: Δεξιό 17">
            <a:extLst>
              <a:ext uri="{FF2B5EF4-FFF2-40B4-BE49-F238E27FC236}">
                <a16:creationId xmlns:a16="http://schemas.microsoft.com/office/drawing/2014/main" id="{04775AE4-2C43-4823-AE02-BB63D1B37DDB}"/>
              </a:ext>
            </a:extLst>
          </p:cNvPr>
          <p:cNvSpPr/>
          <p:nvPr/>
        </p:nvSpPr>
        <p:spPr>
          <a:xfrm>
            <a:off x="3069875" y="5486400"/>
            <a:ext cx="787170" cy="195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Βέλος: Δεξιό 22">
            <a:extLst>
              <a:ext uri="{FF2B5EF4-FFF2-40B4-BE49-F238E27FC236}">
                <a16:creationId xmlns:a16="http://schemas.microsoft.com/office/drawing/2014/main" id="{C844BB21-EF5E-4A54-9F18-773D65CB4BDD}"/>
              </a:ext>
            </a:extLst>
          </p:cNvPr>
          <p:cNvSpPr/>
          <p:nvPr/>
        </p:nvSpPr>
        <p:spPr>
          <a:xfrm>
            <a:off x="3071044" y="5874716"/>
            <a:ext cx="787170" cy="195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Βέλος: Δεξιό 23">
            <a:extLst>
              <a:ext uri="{FF2B5EF4-FFF2-40B4-BE49-F238E27FC236}">
                <a16:creationId xmlns:a16="http://schemas.microsoft.com/office/drawing/2014/main" id="{348776A0-01CE-4B6E-97E0-25C024983796}"/>
              </a:ext>
            </a:extLst>
          </p:cNvPr>
          <p:cNvSpPr/>
          <p:nvPr/>
        </p:nvSpPr>
        <p:spPr>
          <a:xfrm>
            <a:off x="6650107" y="5485243"/>
            <a:ext cx="787170" cy="195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Βέλος: Δεξιό 24">
            <a:extLst>
              <a:ext uri="{FF2B5EF4-FFF2-40B4-BE49-F238E27FC236}">
                <a16:creationId xmlns:a16="http://schemas.microsoft.com/office/drawing/2014/main" id="{51F050D7-0357-492C-AD9A-5796324E0CF4}"/>
              </a:ext>
            </a:extLst>
          </p:cNvPr>
          <p:cNvSpPr/>
          <p:nvPr/>
        </p:nvSpPr>
        <p:spPr>
          <a:xfrm>
            <a:off x="6650107" y="5847578"/>
            <a:ext cx="787170" cy="195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B99E3-358D-4982-9D01-DD43FDA05482}"/>
              </a:ext>
            </a:extLst>
          </p:cNvPr>
          <p:cNvSpPr txBox="1"/>
          <p:nvPr/>
        </p:nvSpPr>
        <p:spPr>
          <a:xfrm>
            <a:off x="581183" y="1610177"/>
            <a:ext cx="3044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Ισοβαρής μεταβολή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F3D6F42F-E28F-4F2E-B199-72DD42A26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335" y="629432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A86A8B-60EE-4D6B-AA87-56680C47A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215738"/>
            <a:ext cx="10515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600" b="1" u="sng" dirty="0"/>
            </a:br>
            <a:r>
              <a:rPr lang="el-GR" sz="3100" b="1" u="sng" dirty="0"/>
              <a:t>Νόμοι ιδανικών αερίων </a:t>
            </a:r>
            <a:r>
              <a:rPr lang="en-US" sz="3100" b="1" u="sng" dirty="0"/>
              <a:t> 3/3</a:t>
            </a:r>
            <a:br>
              <a:rPr lang="el-GR" sz="3100" u="sng" dirty="0"/>
            </a:br>
            <a:r>
              <a:rPr lang="en-US" sz="3100" u="sng" dirty="0"/>
              <a:t> </a:t>
            </a:r>
            <a:endParaRPr lang="el-GR" sz="3100" u="sng" dirty="0"/>
          </a:p>
        </p:txBody>
      </p:sp>
      <p:sp>
        <p:nvSpPr>
          <p:cNvPr id="9224" name="Slide Number Placeholder 1">
            <a:extLst>
              <a:ext uri="{FF2B5EF4-FFF2-40B4-BE49-F238E27FC236}">
                <a16:creationId xmlns:a16="http://schemas.microsoft.com/office/drawing/2014/main" id="{6B5565C8-CD1C-45C0-A92B-86791008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51E7B64-E30A-48EE-BE95-C980ED1BFA66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BD0139D-F8E7-40EE-8D7E-32798EFF04EE}"/>
              </a:ext>
            </a:extLst>
          </p:cNvPr>
          <p:cNvSpPr/>
          <p:nvPr/>
        </p:nvSpPr>
        <p:spPr>
          <a:xfrm>
            <a:off x="2497445" y="726381"/>
            <a:ext cx="7835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u="sng" dirty="0"/>
              <a:t>2</a:t>
            </a:r>
            <a:r>
              <a:rPr lang="el-GR" sz="2400" u="sng" baseline="30000" dirty="0"/>
              <a:t>ος</a:t>
            </a:r>
            <a:r>
              <a:rPr lang="el-GR" sz="2400" u="sng" dirty="0"/>
              <a:t> Νόμος </a:t>
            </a:r>
            <a:r>
              <a:rPr lang="en-US" sz="2400" u="sng" dirty="0"/>
              <a:t>Charles</a:t>
            </a:r>
            <a:r>
              <a:rPr lang="el-GR" sz="2400" u="sng" dirty="0"/>
              <a:t> (ή Νόμος </a:t>
            </a:r>
            <a:r>
              <a:rPr lang="en-US" sz="2400" u="sng" dirty="0"/>
              <a:t>Gay – </a:t>
            </a:r>
            <a:r>
              <a:rPr lang="en-US" sz="2400" u="sng" dirty="0" err="1"/>
              <a:t>Lussac</a:t>
            </a:r>
            <a:r>
              <a:rPr lang="en-US" sz="2400" u="sng" dirty="0"/>
              <a:t> </a:t>
            </a:r>
            <a:r>
              <a:rPr lang="el-GR" sz="2400" u="sng" dirty="0"/>
              <a:t>για ισόχωρη</a:t>
            </a:r>
            <a:r>
              <a:rPr lang="en-US" sz="2400" u="sng" dirty="0"/>
              <a:t>)</a:t>
            </a:r>
            <a:endParaRPr lang="el-GR" sz="24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C9A02A-CBC8-4D96-9DE2-7850EADB2169}"/>
                  </a:ext>
                </a:extLst>
              </p:cNvPr>
              <p:cNvSpPr txBox="1"/>
              <p:nvPr/>
            </p:nvSpPr>
            <p:spPr>
              <a:xfrm>
                <a:off x="6094098" y="1361897"/>
                <a:ext cx="1424236" cy="630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𝜎𝜏𝛼𝜃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C9A02A-CBC8-4D96-9DE2-7850EADB2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098" y="1361897"/>
                <a:ext cx="1424236" cy="6301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11CC8CA-6E0F-4133-831D-9B7665E58819}"/>
              </a:ext>
            </a:extLst>
          </p:cNvPr>
          <p:cNvSpPr/>
          <p:nvPr/>
        </p:nvSpPr>
        <p:spPr>
          <a:xfrm>
            <a:off x="3903842" y="1392016"/>
            <a:ext cx="1481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 = </a:t>
            </a:r>
            <a:r>
              <a:rPr lang="el-GR" sz="2400" dirty="0" err="1">
                <a:solidFill>
                  <a:srgbClr val="FF0000"/>
                </a:solidFill>
              </a:rPr>
              <a:t>σταθ</a:t>
            </a:r>
            <a:r>
              <a:rPr lang="el-GR" sz="2400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9756BD-5242-4B70-8766-293C71AD377A}"/>
                  </a:ext>
                </a:extLst>
              </p:cNvPr>
              <p:cNvSpPr txBox="1"/>
              <p:nvPr/>
            </p:nvSpPr>
            <p:spPr>
              <a:xfrm>
                <a:off x="7843424" y="1330477"/>
                <a:ext cx="1086772" cy="692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9756BD-5242-4B70-8766-293C71AD3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424" y="1330477"/>
                <a:ext cx="1086772" cy="692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213A296-8F7C-46C1-B988-3F5E30C00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19" y="2247351"/>
            <a:ext cx="8677275" cy="2638425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3A344C28-766F-400D-8D1D-4BC1633F4401}"/>
              </a:ext>
            </a:extLst>
          </p:cNvPr>
          <p:cNvSpPr/>
          <p:nvPr/>
        </p:nvSpPr>
        <p:spPr>
          <a:xfrm>
            <a:off x="593419" y="5178720"/>
            <a:ext cx="2648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dirty="0"/>
              <a:t>Όταν η πίεση αυξάνεται </a:t>
            </a:r>
            <a:endParaRPr lang="el-GR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8673C819-326E-46D6-AF6B-043565BD0079}"/>
              </a:ext>
            </a:extLst>
          </p:cNvPr>
          <p:cNvSpPr/>
          <p:nvPr/>
        </p:nvSpPr>
        <p:spPr>
          <a:xfrm>
            <a:off x="4090084" y="5177784"/>
            <a:ext cx="275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l-GR" altLang="el-GR" dirty="0"/>
              <a:t>η θερμοκρασία αυξάνεται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E49B907-D0D9-4055-848B-D1856F95D40D}"/>
              </a:ext>
            </a:extLst>
          </p:cNvPr>
          <p:cNvSpPr/>
          <p:nvPr/>
        </p:nvSpPr>
        <p:spPr>
          <a:xfrm>
            <a:off x="7744017" y="5177784"/>
            <a:ext cx="2211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l-GR" altLang="el-GR" dirty="0"/>
              <a:t>Ισόχωρη θέρμανση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3ED394B9-5973-419F-B996-CACF4E8B69FC}"/>
              </a:ext>
            </a:extLst>
          </p:cNvPr>
          <p:cNvSpPr/>
          <p:nvPr/>
        </p:nvSpPr>
        <p:spPr>
          <a:xfrm>
            <a:off x="636796" y="5797628"/>
            <a:ext cx="2625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dirty="0"/>
              <a:t>Όταν η πίεση μειώνεται</a:t>
            </a:r>
            <a:endParaRPr lang="el-GR" dirty="0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6CD4A3BE-0C2A-4D94-933C-00A712149850}"/>
              </a:ext>
            </a:extLst>
          </p:cNvPr>
          <p:cNvSpPr/>
          <p:nvPr/>
        </p:nvSpPr>
        <p:spPr>
          <a:xfrm>
            <a:off x="4090084" y="5762287"/>
            <a:ext cx="2792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l-GR" altLang="el-GR" dirty="0"/>
              <a:t>η θερμοκρασία μειώνεται </a:t>
            </a: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68199AF7-9001-47F5-9634-CE79737E0485}"/>
              </a:ext>
            </a:extLst>
          </p:cNvPr>
          <p:cNvSpPr/>
          <p:nvPr/>
        </p:nvSpPr>
        <p:spPr>
          <a:xfrm>
            <a:off x="7747598" y="5762287"/>
            <a:ext cx="171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l-GR" altLang="el-GR" dirty="0"/>
              <a:t>Ισόχωρη ψύξη </a:t>
            </a: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AF657195-F6E9-4B94-9F22-42FE2422AB66}"/>
              </a:ext>
            </a:extLst>
          </p:cNvPr>
          <p:cNvSpPr/>
          <p:nvPr/>
        </p:nvSpPr>
        <p:spPr>
          <a:xfrm>
            <a:off x="838200" y="1395469"/>
            <a:ext cx="2727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Ισόχωρη μεταβολή</a:t>
            </a:r>
          </a:p>
        </p:txBody>
      </p:sp>
      <p:sp>
        <p:nvSpPr>
          <p:cNvPr id="18" name="Βέλος: Δεξιό 17">
            <a:extLst>
              <a:ext uri="{FF2B5EF4-FFF2-40B4-BE49-F238E27FC236}">
                <a16:creationId xmlns:a16="http://schemas.microsoft.com/office/drawing/2014/main" id="{FB68FA33-C011-4DB7-B605-1A07224351C0}"/>
              </a:ext>
            </a:extLst>
          </p:cNvPr>
          <p:cNvSpPr/>
          <p:nvPr/>
        </p:nvSpPr>
        <p:spPr>
          <a:xfrm>
            <a:off x="3241965" y="5282214"/>
            <a:ext cx="661877" cy="180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Βέλος: Δεξιό 18">
            <a:extLst>
              <a:ext uri="{FF2B5EF4-FFF2-40B4-BE49-F238E27FC236}">
                <a16:creationId xmlns:a16="http://schemas.microsoft.com/office/drawing/2014/main" id="{828E84B4-A657-489F-8F08-9FB825FF249F}"/>
              </a:ext>
            </a:extLst>
          </p:cNvPr>
          <p:cNvSpPr/>
          <p:nvPr/>
        </p:nvSpPr>
        <p:spPr>
          <a:xfrm>
            <a:off x="3241965" y="5944490"/>
            <a:ext cx="661877" cy="180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Βέλος: Δεξιό 19">
            <a:extLst>
              <a:ext uri="{FF2B5EF4-FFF2-40B4-BE49-F238E27FC236}">
                <a16:creationId xmlns:a16="http://schemas.microsoft.com/office/drawing/2014/main" id="{EF6AD1F6-388C-43E5-98CD-03D5A481658B}"/>
              </a:ext>
            </a:extLst>
          </p:cNvPr>
          <p:cNvSpPr/>
          <p:nvPr/>
        </p:nvSpPr>
        <p:spPr>
          <a:xfrm>
            <a:off x="6841286" y="5282214"/>
            <a:ext cx="766877" cy="180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Βέλος: Δεξιό 20">
            <a:extLst>
              <a:ext uri="{FF2B5EF4-FFF2-40B4-BE49-F238E27FC236}">
                <a16:creationId xmlns:a16="http://schemas.microsoft.com/office/drawing/2014/main" id="{306AABB8-D34D-4FCE-B2A6-12538226F16B}"/>
              </a:ext>
            </a:extLst>
          </p:cNvPr>
          <p:cNvSpPr/>
          <p:nvPr/>
        </p:nvSpPr>
        <p:spPr>
          <a:xfrm>
            <a:off x="6841286" y="5853395"/>
            <a:ext cx="766877" cy="180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CDB6AF30-519E-4612-B664-570FB7D8A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900" y="6293883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>
            <a:extLst>
              <a:ext uri="{FF2B5EF4-FFF2-40B4-BE49-F238E27FC236}">
                <a16:creationId xmlns:a16="http://schemas.microsoft.com/office/drawing/2014/main" id="{ABF6CEB6-067E-47CD-BA81-E11097720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812800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 b="1" u="sng"/>
              <a:t>Παράγων (συντελεστής) συμπιεστότητας</a:t>
            </a:r>
          </a:p>
        </p:txBody>
      </p:sp>
      <p:graphicFrame>
        <p:nvGraphicFramePr>
          <p:cNvPr id="12291" name="Object 86">
            <a:extLst>
              <a:ext uri="{FF2B5EF4-FFF2-40B4-BE49-F238E27FC236}">
                <a16:creationId xmlns:a16="http://schemas.microsoft.com/office/drawing/2014/main" id="{9758E8AB-0663-4FCC-806C-49F634FD4F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1625600"/>
          <a:ext cx="280352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r:id="rId3" imgW="1168400" imgH="457200" progId="Equation.DSMT4">
                  <p:embed/>
                </p:oleObj>
              </mc:Choice>
              <mc:Fallback>
                <p:oleObj r:id="rId3" imgW="1168400" imgH="45720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25600"/>
                        <a:ext cx="280352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87">
            <a:extLst>
              <a:ext uri="{FF2B5EF4-FFF2-40B4-BE49-F238E27FC236}">
                <a16:creationId xmlns:a16="http://schemas.microsoft.com/office/drawing/2014/main" id="{0E2003DC-1D7D-4D7E-BFA6-48E160A0B8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8100" y="1625600"/>
          <a:ext cx="225266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r:id="rId5" imgW="1002865" imgH="482391" progId="Equation.DSMT4">
                  <p:embed/>
                </p:oleObj>
              </mc:Choice>
              <mc:Fallback>
                <p:oleObj r:id="rId5" imgW="1002865" imgH="482391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1625600"/>
                        <a:ext cx="2252663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Box 17">
            <a:extLst>
              <a:ext uri="{FF2B5EF4-FFF2-40B4-BE49-F238E27FC236}">
                <a16:creationId xmlns:a16="http://schemas.microsoft.com/office/drawing/2014/main" id="{4C0E8D52-AC63-4AD0-A98A-866BAFA64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1892300"/>
            <a:ext cx="774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000" i="1"/>
              <a:t>ή</a:t>
            </a:r>
          </a:p>
        </p:txBody>
      </p:sp>
      <p:graphicFrame>
        <p:nvGraphicFramePr>
          <p:cNvPr id="12294" name="Object 88">
            <a:extLst>
              <a:ext uri="{FF2B5EF4-FFF2-40B4-BE49-F238E27FC236}">
                <a16:creationId xmlns:a16="http://schemas.microsoft.com/office/drawing/2014/main" id="{6BD11BB0-B717-4681-A4DD-6809F9AD77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3219450"/>
          <a:ext cx="31972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r:id="rId7" imgW="1345616" imgH="266584" progId="Equation.DSMT4">
                  <p:embed/>
                </p:oleObj>
              </mc:Choice>
              <mc:Fallback>
                <p:oleObj r:id="rId7" imgW="1345616" imgH="266584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19450"/>
                        <a:ext cx="31972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17">
            <a:extLst>
              <a:ext uri="{FF2B5EF4-FFF2-40B4-BE49-F238E27FC236}">
                <a16:creationId xmlns:a16="http://schemas.microsoft.com/office/drawing/2014/main" id="{C77F6790-5E8B-4015-A1B7-DA095AEF5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4352925"/>
            <a:ext cx="156654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12296" name="Object 89">
            <a:extLst>
              <a:ext uri="{FF2B5EF4-FFF2-40B4-BE49-F238E27FC236}">
                <a16:creationId xmlns:a16="http://schemas.microsoft.com/office/drawing/2014/main" id="{0B81B41C-B1BE-4F81-8B96-514EB627C3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546600"/>
          <a:ext cx="4211638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r:id="rId9" imgW="2094591" imgH="634725" progId="Equation.DSMT4">
                  <p:embed/>
                </p:oleObj>
              </mc:Choice>
              <mc:Fallback>
                <p:oleObj r:id="rId9" imgW="2094591" imgH="634725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46600"/>
                        <a:ext cx="4211638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C547DF3B-5160-40BC-9D33-EAA5DABBEFF5}"/>
              </a:ext>
            </a:extLst>
          </p:cNvPr>
          <p:cNvSpPr/>
          <p:nvPr/>
        </p:nvSpPr>
        <p:spPr>
          <a:xfrm>
            <a:off x="6794500" y="4352925"/>
            <a:ext cx="4000500" cy="1476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i="1" dirty="0"/>
              <a:t>Ζ  =  1   ΙΔΑΝΙΚΟ ΑΕΡΙΟ</a:t>
            </a:r>
          </a:p>
        </p:txBody>
      </p:sp>
      <p:sp>
        <p:nvSpPr>
          <p:cNvPr id="12298" name="Slide Number Placeholder 1">
            <a:extLst>
              <a:ext uri="{FF2B5EF4-FFF2-40B4-BE49-F238E27FC236}">
                <a16:creationId xmlns:a16="http://schemas.microsoft.com/office/drawing/2014/main" id="{3F0DD8C2-D786-464E-BFA2-42504C39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9162E5-7B76-485D-A0DE-C3D1ED3A7445}" type="slidenum">
              <a:rPr lang="el-GR" altLang="el-G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200">
              <a:solidFill>
                <a:srgbClr val="898989"/>
              </a:solidFill>
            </a:endParaRPr>
          </a:p>
        </p:txBody>
      </p:sp>
      <p:sp>
        <p:nvSpPr>
          <p:cNvPr id="12299" name="TextBox 2">
            <a:extLst>
              <a:ext uri="{FF2B5EF4-FFF2-40B4-BE49-F238E27FC236}">
                <a16:creationId xmlns:a16="http://schemas.microsoft.com/office/drawing/2014/main" id="{B60BDF37-97C6-4B9D-92FA-1A4E9BA56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266700"/>
            <a:ext cx="818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 b="1" u="sng"/>
              <a:t>Απόκλιση από τη συμπεριφορά του ιδανικού αερίου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4E17E50E-1748-42EF-8F29-9EA8F740A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6089650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900" b="1" dirty="0">
                <a:latin typeface="Arial" panose="020B0604020202020204" pitchFamily="34" charset="0"/>
              </a:rPr>
              <a:t>ΘΕΡΜΟΔΥΝΑΜΙΚΗ                         ΚΑΘΗΓΗΤΗΣ ΓΕΩΡΓΙΟΣ Κ. ΧΑΤΖΗΚΩΝΣΤΑΝΤΗΣ  202</a:t>
            </a:r>
            <a:r>
              <a:rPr lang="en-US" altLang="el-GR" sz="900" b="1" dirty="0">
                <a:latin typeface="Arial" panose="020B0604020202020204" pitchFamily="34" charset="0"/>
              </a:rPr>
              <a:t>2</a:t>
            </a:r>
            <a:endParaRPr lang="el-GR" altLang="el-GR" sz="9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4752</TotalTime>
  <Words>1530</Words>
  <Application>Microsoft Office PowerPoint</Application>
  <PresentationFormat>Ευρεία οθόνη</PresentationFormat>
  <Paragraphs>289</Paragraphs>
  <Slides>36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36</vt:i4>
      </vt:variant>
    </vt:vector>
  </HeadingPairs>
  <TitlesOfParts>
    <vt:vector size="46" baseType="lpstr">
      <vt:lpstr>SimSun</vt:lpstr>
      <vt:lpstr>Arial</vt:lpstr>
      <vt:lpstr>Arial Black</vt:lpstr>
      <vt:lpstr>Calibri</vt:lpstr>
      <vt:lpstr>Calibri Light</vt:lpstr>
      <vt:lpstr>Cambria Math</vt:lpstr>
      <vt:lpstr>Times New Roman</vt:lpstr>
      <vt:lpstr>Office Theme</vt:lpstr>
      <vt:lpstr>Equation.DSMT4</vt:lpstr>
      <vt:lpstr>Equation</vt:lpstr>
      <vt:lpstr>Παρουσίαση του PowerPoint</vt:lpstr>
      <vt:lpstr>Περιεχόμενα ενότητας</vt:lpstr>
      <vt:lpstr>Ιδανικά αέρια</vt:lpstr>
      <vt:lpstr>Καταστατική εξίσωση</vt:lpstr>
      <vt:lpstr>Παρουσίαση του PowerPoint</vt:lpstr>
      <vt:lpstr> Νόμοι ιδανικών αερίων 1/3  </vt:lpstr>
      <vt:lpstr> Νόμοι ιδανικών αερίων  2/3 </vt:lpstr>
      <vt:lpstr> Νόμοι ιδανικών αερίων  3/3  </vt:lpstr>
      <vt:lpstr>Παρουσίαση του PowerPoint</vt:lpstr>
      <vt:lpstr>Διάγραμμα συμπιεστότητας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Παράδειγμα  1 α</vt:lpstr>
      <vt:lpstr>Παρουσίαση του PowerPoint</vt:lpstr>
      <vt:lpstr>Παράδειγμα  1 β</vt:lpstr>
      <vt:lpstr>Λύση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Παράδειγμα 2</vt:lpstr>
      <vt:lpstr>Λύση</vt:lpstr>
      <vt:lpstr>Λύση 2/3 (συνέχεια)</vt:lpstr>
      <vt:lpstr>Παρουσίαση του PowerPoint</vt:lpstr>
      <vt:lpstr>Λύση 3/3 (συνέχεια)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UNIWA</cp:lastModifiedBy>
  <cp:revision>105</cp:revision>
  <dcterms:created xsi:type="dcterms:W3CDTF">2020-09-14T07:39:45Z</dcterms:created>
  <dcterms:modified xsi:type="dcterms:W3CDTF">2022-10-21T20:21:51Z</dcterms:modified>
</cp:coreProperties>
</file>